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76" r:id="rId2"/>
    <p:sldId id="279" r:id="rId3"/>
    <p:sldId id="266" r:id="rId4"/>
    <p:sldId id="267" r:id="rId5"/>
    <p:sldId id="268" r:id="rId6"/>
    <p:sldId id="269" r:id="rId7"/>
    <p:sldId id="270" r:id="rId8"/>
    <p:sldId id="274" r:id="rId9"/>
    <p:sldId id="257" r:id="rId10"/>
    <p:sldId id="273" r:id="rId11"/>
    <p:sldId id="280" r:id="rId12"/>
    <p:sldId id="263" r:id="rId13"/>
    <p:sldId id="264" r:id="rId14"/>
    <p:sldId id="278" r:id="rId15"/>
    <p:sldId id="256" r:id="rId16"/>
    <p:sldId id="275" r:id="rId17"/>
    <p:sldId id="271" r:id="rId18"/>
    <p:sldId id="258" r:id="rId19"/>
    <p:sldId id="259" r:id="rId20"/>
    <p:sldId id="260" r:id="rId21"/>
    <p:sldId id="262" r:id="rId22"/>
    <p:sldId id="277" r:id="rId23"/>
    <p:sldId id="265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536864-52B0-0CE1-14A0-8AE410C1BFF0}" v="133" dt="2025-03-26T13:47:23.125"/>
    <p1510:client id="{5F5306A1-517F-2DE2-177B-EA6921255965}" v="219" dt="2025-03-26T06:56:22.841"/>
    <p1510:client id="{8E34EB84-D9AE-E4F3-E50B-3D61793B1124}" v="1265" dt="2025-03-26T11:55:50.874"/>
    <p1510:client id="{DF1581C6-FCBB-A65C-8495-7645E8F7B6FD}" v="159" dt="2025-03-26T09:46:06.52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7EAED"/>
          </a:solidFill>
        </a:fill>
      </a:tcStyle>
    </a:wholeTbl>
    <a:band1H>
      <a:tcStyle>
        <a:tcBdr/>
        <a:fill>
          <a:solidFill>
            <a:srgbClr val="CCD2D8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CD2D8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56082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56082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156082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156082"/>
          </a:solidFill>
        </a:fill>
      </a:tcStyle>
    </a:firstRow>
  </a:tblStyle>
  <a:tblStyle styleId="{5940675A-B579-460E-94D1-54222C63F5D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howGuides="1">
      <p:cViewPr varScale="1">
        <p:scale>
          <a:sx n="64" d="100"/>
          <a:sy n="64" d="100"/>
        </p:scale>
        <p:origin x="954" y="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0D68481-D2F6-E0A0-C697-DB07BA5EE1F3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FC5B7E-A3E0-00CF-CC8E-0BC8938683E2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E8FBB166-9292-47EC-BCC7-22B84DB2E275}" type="datetime1">
              <a:rPr lang="en-GB"/>
              <a:pPr lvl="0"/>
              <a:t>27/03/2025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9EC72BD5-24B2-E599-8E22-9597A4B6FA2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10E98475-6129-A1AA-9B34-667D099AEC70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9F6034-7921-618D-7A83-F801926112C3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6EFC5-AE63-4FA7-4262-5D7DBD4A5D5B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64C7C6FC-F5A9-4E5F-9254-F2524C2E2C7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8321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93DEED5-D266-A4B1-1758-F4FA956377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69DDCCB-F2C2-F8E5-2BB6-AA74913031C3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/>
          </a:p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AA6C7C-DF45-DA08-C3CB-9CEAC875DAAB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A6498093-23CE-4CFD-96A7-45C76862E410}" type="slidenum">
              <a:t>23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FFB02-253C-EB26-FCDB-2BC6788E14A5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CD2CF1-D4DC-EE89-1479-32C3F058DFD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BA6EBA-D5C4-ADD2-F8E5-B8EEF504ED3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BCD7C9C-B30F-47BF-88DB-5AC7DC91E18A}" type="datetime1">
              <a:rPr lang="en-GB"/>
              <a:pPr lvl="0"/>
              <a:t>27/03/2025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4B890C-BD3B-408C-58C7-20C2DFDD277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7BE8AD-5536-7A76-877E-14ECAD0EB2B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E0A569F-71B6-4A92-981A-57F79EC7244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670779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59CC9-DFE4-BCE3-6DFC-26E9F86BFC8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B7D908-F9C0-FCB0-CBFA-EED5E6DF38E9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6E6C01-C9B2-D22A-20CB-E352DC4AF39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B913F5C-26C9-4D75-912E-7C33AB5B2769}" type="datetime1">
              <a:rPr lang="en-GB"/>
              <a:pPr lvl="0"/>
              <a:t>27/03/2025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46C16D-29ED-38A3-42EE-C9F33BEBC9B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F5C952-7390-43C5-2596-9229E4DBA0D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7F36291-9B88-4724-8CCA-D5E15E9032A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081586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16D90D-3267-6620-8EBC-95B72FBD04F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256DFF-739A-F34B-8193-662A86353AC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C62678-AC05-CEA4-36FA-B922AEEAEC1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E87C9D4-4351-4306-AFAE-1825DA00D86A}" type="datetime1">
              <a:rPr lang="en-GB"/>
              <a:pPr lvl="0"/>
              <a:t>27/03/2025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702498-0798-0B0A-0AF4-CDD36FA50C4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0CA445-05DC-84E7-4E57-0F4C92053FA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F9F452D-218D-4C6F-9CA9-C13114139D2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5855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B5D9A6-1F2F-0EF9-EDEB-4EB5F74A549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48E2E5-F877-6F79-8FD8-D20BB86BF60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85CEB7-4C43-5228-8B39-49D4E48D6105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A48414-8D82-730F-A5F1-E890FFFC0DD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E3EC488-6DAD-495A-9FCB-930653CC2E70}" type="datetime1">
              <a:rPr lang="en-GB"/>
              <a:pPr lvl="0"/>
              <a:t>27/03/2025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F86A5A-4BB4-51AF-645D-D8CA556C8A4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54B136-6AC7-ADA9-2099-CEFCA3D570E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AB85246-7E26-4D57-BCAE-1E2B067B6AE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3417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1E02B-D708-9C03-ADC1-6DCB3334148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7EC049-7782-0C5B-4AD1-4905EE8677A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8776C6-5367-2844-3451-17EC649C2B93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06AC5B-CDDB-6647-8202-E4D9DEF99A34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E081775-2E43-2CA2-99E6-E7CF1B91C532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3146630-DB86-E2DF-8481-EE7F01F65FA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C5FCFF5-1168-470E-8D11-074C8D386CF9}" type="datetime1">
              <a:rPr lang="en-GB"/>
              <a:pPr lvl="0"/>
              <a:t>27/03/2025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B960BEC-0BEA-44DD-CFE3-FD15D0B71FE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7806A37-5559-0EBA-971A-7BF7B6B01FA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B77309E-98F2-4BBC-85C0-001E8CCD14D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8102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76673-28C5-5A8D-4BBB-7B14FE6F5D8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A732C53-3C9E-256C-15F5-4B996F46506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128F2A1-30DA-472C-84A9-234A82C35E0C}" type="datetime1">
              <a:rPr lang="en-GB"/>
              <a:pPr lvl="0"/>
              <a:t>27/03/2025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5EC20B4-4A08-F21A-E0E4-3BAE69C9590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6FFE4C-CDE1-89F9-8861-C83A892D4A1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5AF7DDD-CF44-4F1F-AF6E-569582B0B7F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62511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05BB6CE-C0B2-3251-8CB7-4B2029250C6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B3B68AB-BEF8-48AF-B88A-E9F49C54CFC7}" type="datetime1">
              <a:rPr lang="en-GB"/>
              <a:pPr lvl="0"/>
              <a:t>27/03/2025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3177417-7700-31E8-32BE-0B528EB3D17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91F7A9-842C-8524-DDA8-A85C8EEDBBA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C8CF2ED-9866-40A1-B982-339ACB0F981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0781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EAEF5-945F-B843-9C5B-8288E26FE64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6FA9ED-F231-7818-FCAA-28AB3F37DE1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08D0AC-170F-00A3-67B6-5DEBA978BF7E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63E9C-C351-4964-E922-BF2582082F2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15A6386-9984-4FCA-8FF3-A9EEBBB6B60E}" type="datetime1">
              <a:rPr lang="en-GB"/>
              <a:pPr lvl="0"/>
              <a:t>27/03/2025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943B1D-EAC7-5770-9B15-E132A9100FF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FD2FB2-7E55-8CAF-6F6A-0256225CB95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21954D7-D457-4BC2-AF32-5D50C84A20E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7969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52238-D96B-A4CA-F721-78BC6BF9A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D9EEFF1-32A4-7ADC-440A-DD8E3E81E761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22D55B-917F-9EA6-11A7-F005BD34BCC9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D4D3DB-24A6-2673-1E86-787C3EEA599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C886357-0451-44FC-8CB4-182B388B3CE4}" type="datetime1">
              <a:rPr lang="en-GB"/>
              <a:pPr lvl="0"/>
              <a:t>27/03/2025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FF85C-F4BC-34ED-0453-2DCDE54A80A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C16811-CE59-A1E2-77F6-248842A24B3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1A5CF9A-4175-4FF4-A9A7-B0B20AD60F6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4850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E29671-9E2A-FC46-41C0-765A5321E93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2C3A80-BB6A-7B29-5D12-A66A41036A89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C176DA-6E8F-48F6-AB1D-FF14B5DAF1A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3AD1981-1338-4DD8-825C-FC1AA0482FBF}" type="datetime1">
              <a:rPr lang="en-GB"/>
              <a:pPr lvl="0"/>
              <a:t>27/03/2025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C6A118-107A-AF34-BE8A-44311BE8618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CCF297-04FC-10BD-1AAE-E4517D79F74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AE97747-C61F-4B72-A650-A968D8978D1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8078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AB92389-D801-7833-09F8-4BB58C860895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DAE227-0FF7-7C6D-9C9F-CE30FCB636AD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1C5F71-65F3-7D5B-9753-243388960EE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EFB189B-FF52-42AC-838C-24B3E9EE82B9}" type="datetime1">
              <a:rPr lang="en-GB"/>
              <a:pPr lvl="0"/>
              <a:t>27/03/2025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D0A66C-31B4-063D-9AF7-9C0349B80FA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F92B27-EED9-8226-8567-0C47A56A70D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B9E23FE-D139-48E2-A7AD-23042233C8E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83790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ED20F39-12BC-5915-0BBF-B48766EC7B9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41E3F1-96FF-15FC-D40B-1A227375BBF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669487-BFDA-DA89-B7A3-F6355743B235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31224F2D-5904-4EEC-9C9D-C5EF9C42E404}" type="datetime1">
              <a:rPr lang="en-GB"/>
              <a:pPr lvl="0"/>
              <a:t>27/03/2025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CF355D-8B03-4A7E-64B7-3C50F8DDC357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CBA115-242F-8C27-E85B-01D3CE6655D6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D1B2030B-4EB0-4052-B00A-F9EBC079E33B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6.png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6.png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pngall.com/globe-png" TargetMode="External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://diy.stackexchange.com/questions/39935/how-can-i-increase-water-pressure-after-installing-dual-head-shower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9DE248-17B9-1F83-ED55-E7F0E13DF6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 u="sng" dirty="0" err="1"/>
              <a:t>Dydd</a:t>
            </a:r>
            <a:r>
              <a:rPr lang="en-US" sz="5400" u="sng" dirty="0"/>
              <a:t> Iau, 27ain o </a:t>
            </a:r>
            <a:r>
              <a:rPr lang="en-US" sz="5400" u="sng" dirty="0" err="1"/>
              <a:t>Fawrth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E792AD-3A39-369B-F7B8-991869622D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indent="0">
              <a:buNone/>
            </a:pPr>
            <a:r>
              <a:rPr lang="en-US" sz="2400" b="1" dirty="0"/>
              <a:t>Nod y </a:t>
            </a:r>
            <a:r>
              <a:rPr lang="en-US" sz="2400" b="1" err="1"/>
              <a:t>wers</a:t>
            </a:r>
            <a:r>
              <a:rPr lang="en-US" sz="2400" b="1" dirty="0"/>
              <a:t> :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err="1"/>
              <a:t>Siarad</a:t>
            </a:r>
            <a:r>
              <a:rPr lang="en-US" sz="2400" dirty="0"/>
              <a:t> am </a:t>
            </a:r>
            <a:r>
              <a:rPr lang="en-US" sz="2400" err="1"/>
              <a:t>sut</a:t>
            </a:r>
            <a:r>
              <a:rPr lang="en-US" sz="2400" dirty="0"/>
              <a:t> </a:t>
            </a:r>
            <a:r>
              <a:rPr lang="en-US" sz="2400" err="1"/>
              <a:t>i</a:t>
            </a:r>
            <a:r>
              <a:rPr lang="en-US" sz="2400" dirty="0"/>
              <a:t> </a:t>
            </a:r>
            <a:r>
              <a:rPr lang="en-US" sz="2400" err="1"/>
              <a:t>ofalu</a:t>
            </a:r>
            <a:r>
              <a:rPr lang="en-US" sz="2400" dirty="0"/>
              <a:t> am </a:t>
            </a:r>
            <a:r>
              <a:rPr lang="en-US" sz="2400" err="1"/>
              <a:t>ein</a:t>
            </a:r>
            <a:r>
              <a:rPr lang="en-US" sz="2400" dirty="0"/>
              <a:t> </a:t>
            </a:r>
            <a:r>
              <a:rPr lang="en-US" sz="2400" err="1"/>
              <a:t>byd</a:t>
            </a:r>
            <a:r>
              <a:rPr lang="en-US" sz="2400" dirty="0"/>
              <a:t> </a:t>
            </a:r>
            <a:r>
              <a:rPr lang="en-US" sz="2400" err="1"/>
              <a:t>defnyddio'r</a:t>
            </a:r>
            <a:r>
              <a:rPr lang="en-US" sz="2400" dirty="0"/>
              <a:t> </a:t>
            </a:r>
            <a:r>
              <a:rPr lang="en-US" sz="2400" err="1"/>
              <a:t>patrwm</a:t>
            </a:r>
            <a:r>
              <a:rPr lang="en-US" sz="2400" dirty="0"/>
              <a:t> </a:t>
            </a:r>
          </a:p>
          <a:p>
            <a:pPr marL="0" indent="0">
              <a:buNone/>
            </a:pPr>
            <a:endParaRPr lang="en-US" sz="2400" dirty="0">
              <a:solidFill>
                <a:srgbClr val="92D050"/>
              </a:solidFill>
            </a:endParaRPr>
          </a:p>
          <a:p>
            <a:pPr marL="0" indent="0">
              <a:buNone/>
            </a:pPr>
            <a:r>
              <a:rPr lang="en-US" sz="2400" dirty="0">
                <a:solidFill>
                  <a:srgbClr val="92D050"/>
                </a:solidFill>
              </a:rPr>
              <a:t>Dylen </a:t>
            </a:r>
            <a:r>
              <a:rPr lang="en-US" sz="2400" err="1">
                <a:solidFill>
                  <a:srgbClr val="92D050"/>
                </a:solidFill>
              </a:rPr>
              <a:t>ni</a:t>
            </a:r>
            <a:r>
              <a:rPr lang="en-US" sz="2400" dirty="0">
                <a:solidFill>
                  <a:srgbClr val="92D050"/>
                </a:solidFill>
              </a:rPr>
              <a:t> ...</a:t>
            </a:r>
          </a:p>
          <a:p>
            <a:pPr marL="0" indent="0">
              <a:buNone/>
            </a:pPr>
            <a:r>
              <a:rPr lang="en-US" sz="2400" dirty="0"/>
              <a:t>a </a:t>
            </a:r>
          </a:p>
          <a:p>
            <a:pPr marL="0" indent="0">
              <a:buNone/>
            </a:pPr>
            <a:r>
              <a:rPr lang="en-US" sz="2400" err="1">
                <a:solidFill>
                  <a:srgbClr val="FF0000"/>
                </a:solidFill>
              </a:rPr>
              <a:t>Ddylen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r>
              <a:rPr lang="en-US" sz="2400" err="1">
                <a:solidFill>
                  <a:srgbClr val="FF0000"/>
                </a:solidFill>
              </a:rPr>
              <a:t>ni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r>
              <a:rPr lang="en-US" sz="2400" err="1">
                <a:solidFill>
                  <a:srgbClr val="FF0000"/>
                </a:solidFill>
              </a:rPr>
              <a:t>ddim</a:t>
            </a:r>
            <a:r>
              <a:rPr lang="en-US" sz="2400">
                <a:solidFill>
                  <a:srgbClr val="FF0000"/>
                </a:solidFill>
              </a:rPr>
              <a:t> </a:t>
            </a:r>
            <a:r>
              <a:rPr lang="en-US" sz="2400" dirty="0">
                <a:solidFill>
                  <a:srgbClr val="FF0000"/>
                </a:solidFill>
              </a:rPr>
              <a:t>...</a:t>
            </a:r>
          </a:p>
        </p:txBody>
      </p:sp>
      <p:pic>
        <p:nvPicPr>
          <p:cNvPr id="4" name="Picture 3" descr="A hands holding a globe&#10;&#10;AI-generated content may be incorrect.">
            <a:extLst>
              <a:ext uri="{FF2B5EF4-FFF2-40B4-BE49-F238E27FC236}">
                <a16:creationId xmlns:a16="http://schemas.microsoft.com/office/drawing/2014/main" id="{2A7C875D-FE6C-F10A-668A-2FB183DEE7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313" r="12453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524614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l="-1000" r="-1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C6A0B23-B4ED-8F7B-2BF7-E21672B9D0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6831D4-05A7-E450-1FBB-B71D1A273E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3" y="2761095"/>
            <a:ext cx="10515600" cy="1325559"/>
          </a:xfrm>
        </p:spPr>
        <p:txBody>
          <a:bodyPr>
            <a:noAutofit/>
          </a:bodyPr>
          <a:lstStyle/>
          <a:p>
            <a:pPr algn="ctr"/>
            <a:r>
              <a:rPr lang="en-US" sz="9600" dirty="0" err="1">
                <a:solidFill>
                  <a:schemeClr val="bg1"/>
                </a:solidFill>
              </a:rPr>
              <a:t>Drillio</a:t>
            </a:r>
            <a:r>
              <a:rPr lang="en-US" sz="9600" dirty="0">
                <a:solidFill>
                  <a:schemeClr val="bg1"/>
                </a:solidFill>
              </a:rPr>
              <a:t> </a:t>
            </a:r>
            <a:r>
              <a:rPr lang="en-US" sz="9600" dirty="0" err="1">
                <a:solidFill>
                  <a:schemeClr val="bg1"/>
                </a:solidFill>
              </a:rPr>
              <a:t>Geirfa</a:t>
            </a:r>
          </a:p>
        </p:txBody>
      </p:sp>
    </p:spTree>
    <p:extLst>
      <p:ext uri="{BB962C8B-B14F-4D97-AF65-F5344CB8AC3E}">
        <p14:creationId xmlns:p14="http://schemas.microsoft.com/office/powerpoint/2010/main" val="1604834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A hand with a finger pressing a power button&#10;&#10;AI-generated content may be incorrect.">
            <a:extLst>
              <a:ext uri="{FF2B5EF4-FFF2-40B4-BE49-F238E27FC236}">
                <a16:creationId xmlns:a16="http://schemas.microsoft.com/office/drawing/2014/main" id="{B77804A7-CC39-50D6-DAE2-CB9FF9AEFD9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596"/>
          <a:stretch>
            <a:fillRect/>
          </a:stretch>
        </p:blipFill>
        <p:spPr>
          <a:xfrm>
            <a:off x="3465082" y="1631216"/>
            <a:ext cx="5087657" cy="42433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4">
            <a:extLst>
              <a:ext uri="{FF2B5EF4-FFF2-40B4-BE49-F238E27FC236}">
                <a16:creationId xmlns:a16="http://schemas.microsoft.com/office/drawing/2014/main" id="{8D836592-9A26-073A-5290-93A7A52E1FFC}"/>
              </a:ext>
            </a:extLst>
          </p:cNvPr>
          <p:cNvSpPr txBox="1"/>
          <p:nvPr/>
        </p:nvSpPr>
        <p:spPr>
          <a:xfrm>
            <a:off x="2057400" y="0"/>
            <a:ext cx="7903031" cy="163121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difodd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4">
            <a:extLst>
              <a:ext uri="{FF2B5EF4-FFF2-40B4-BE49-F238E27FC236}">
                <a16:creationId xmlns:a16="http://schemas.microsoft.com/office/drawing/2014/main" id="{699CCA0B-4E00-4BE9-9D53-88FA6B401546}"/>
              </a:ext>
            </a:extLst>
          </p:cNvPr>
          <p:cNvSpPr txBox="1"/>
          <p:nvPr/>
        </p:nvSpPr>
        <p:spPr>
          <a:xfrm>
            <a:off x="0" y="0"/>
            <a:ext cx="12191996" cy="163121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dyfeisiau trydanol</a:t>
            </a:r>
            <a:endParaRPr lang="en-GB" sz="100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3" name="Picture 1" descr="A line art of a set of appliances&#10;&#10;AI-generated content may be incorrect.">
            <a:extLst>
              <a:ext uri="{FF2B5EF4-FFF2-40B4-BE49-F238E27FC236}">
                <a16:creationId xmlns:a16="http://schemas.microsoft.com/office/drawing/2014/main" id="{9ED8FCD6-316F-2208-3682-4998E7E4A3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8204" y="1397907"/>
            <a:ext cx="4975597" cy="4975597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4">
            <a:extLst>
              <a:ext uri="{FF2B5EF4-FFF2-40B4-BE49-F238E27FC236}">
                <a16:creationId xmlns:a16="http://schemas.microsoft.com/office/drawing/2014/main" id="{18C866E7-CA72-DC82-B440-2B6FFA95DC44}"/>
              </a:ext>
            </a:extLst>
          </p:cNvPr>
          <p:cNvSpPr txBox="1"/>
          <p:nvPr/>
        </p:nvSpPr>
        <p:spPr>
          <a:xfrm>
            <a:off x="0" y="0"/>
            <a:ext cx="12191996" cy="163121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6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cynnau</a:t>
            </a:r>
            <a:endParaRPr lang="en-GB" sz="100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3" name="Picture 2" descr="A hand with a green power button&#10;&#10;AI-generated content may be incorrect.">
            <a:extLst>
              <a:ext uri="{FF2B5EF4-FFF2-40B4-BE49-F238E27FC236}">
                <a16:creationId xmlns:a16="http://schemas.microsoft.com/office/drawing/2014/main" id="{8FC859CD-7DB3-C93F-59AF-2C818F964E4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596"/>
          <a:stretch>
            <a:fillRect/>
          </a:stretch>
        </p:blipFill>
        <p:spPr>
          <a:xfrm>
            <a:off x="3449400" y="1440143"/>
            <a:ext cx="5293205" cy="441474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4">
            <a:extLst>
              <a:ext uri="{FF2B5EF4-FFF2-40B4-BE49-F238E27FC236}">
                <a16:creationId xmlns:a16="http://schemas.microsoft.com/office/drawing/2014/main" id="{ADDD4939-DD2F-2BEE-F968-11FF0E0FC0B1}"/>
              </a:ext>
            </a:extLst>
          </p:cNvPr>
          <p:cNvSpPr txBox="1"/>
          <p:nvPr/>
        </p:nvSpPr>
        <p:spPr>
          <a:xfrm>
            <a:off x="0" y="0"/>
            <a:ext cx="12191996" cy="163121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6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cawodydd</a:t>
            </a:r>
            <a:endParaRPr lang="en-GB" sz="100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3" name="Picture 1" descr="A drawing of a shower head&#10;&#10;AI-generated content may be incorrect.">
            <a:extLst>
              <a:ext uri="{FF2B5EF4-FFF2-40B4-BE49-F238E27FC236}">
                <a16:creationId xmlns:a16="http://schemas.microsoft.com/office/drawing/2014/main" id="{C732825E-DD7A-6073-07AF-D297F344DB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" t="10978" r="-3534" b="24962"/>
          <a:stretch>
            <a:fillRect/>
          </a:stretch>
        </p:blipFill>
        <p:spPr>
          <a:xfrm>
            <a:off x="2983952" y="1631216"/>
            <a:ext cx="6589477" cy="4077135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4">
            <a:extLst>
              <a:ext uri="{FF2B5EF4-FFF2-40B4-BE49-F238E27FC236}">
                <a16:creationId xmlns:a16="http://schemas.microsoft.com/office/drawing/2014/main" id="{3AAAE70B-EAE7-D182-DF64-60D98A395F2D}"/>
              </a:ext>
            </a:extLst>
          </p:cNvPr>
          <p:cNvSpPr txBox="1"/>
          <p:nvPr/>
        </p:nvSpPr>
        <p:spPr>
          <a:xfrm>
            <a:off x="0" y="0"/>
            <a:ext cx="12191996" cy="163121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600" b="0" i="0" u="none" strike="noStrike" kern="0" cap="none" spc="0" baseline="0">
                <a:solidFill>
                  <a:srgbClr val="000000"/>
                </a:solidFill>
                <a:uFillTx/>
                <a:latin typeface="Aptos"/>
              </a:rPr>
              <a:t>a</a:t>
            </a:r>
            <a:r>
              <a:rPr lang="en-GB" sz="96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ilddefnyddio</a:t>
            </a:r>
            <a:endParaRPr lang="en-GB" sz="100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3" name="Picture 4" descr="A black and white symbol with arrows&#10;&#10;AI-generated content may be incorrect.">
            <a:extLst>
              <a:ext uri="{FF2B5EF4-FFF2-40B4-BE49-F238E27FC236}">
                <a16:creationId xmlns:a16="http://schemas.microsoft.com/office/drawing/2014/main" id="{2302DF40-B479-2CCA-546A-898FDE9680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9054" y="1364101"/>
            <a:ext cx="5493898" cy="5493898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B055FC-9A1A-CF56-5E1D-74242F39A4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4">
            <a:extLst>
              <a:ext uri="{FF2B5EF4-FFF2-40B4-BE49-F238E27FC236}">
                <a16:creationId xmlns:a16="http://schemas.microsoft.com/office/drawing/2014/main" id="{13DD8E63-DD40-1D97-F2A7-E34401DFDFE4}"/>
              </a:ext>
            </a:extLst>
          </p:cNvPr>
          <p:cNvSpPr txBox="1"/>
          <p:nvPr/>
        </p:nvSpPr>
        <p:spPr>
          <a:xfrm>
            <a:off x="0" y="0"/>
            <a:ext cx="12191996" cy="163121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600" kern="0" dirty="0" err="1">
                <a:solidFill>
                  <a:srgbClr val="000000"/>
                </a:solidFill>
                <a:latin typeface="Aptos"/>
              </a:rPr>
              <a:t>gwastraffu</a:t>
            </a:r>
            <a:endParaRPr lang="en-GB" sz="9600" b="0" i="0" u="none" strike="noStrike" kern="0" cap="none" spc="0" baseline="0" dirty="0" err="1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5" name="Picture 17" descr="A black and white outline of a trash can&#10;&#10;AI-generated content may be incorrect.">
            <a:extLst>
              <a:ext uri="{FF2B5EF4-FFF2-40B4-BE49-F238E27FC236}">
                <a16:creationId xmlns:a16="http://schemas.microsoft.com/office/drawing/2014/main" id="{402C3499-8D45-BA23-53F2-B78D09DAD5F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983" b="12983"/>
          <a:stretch>
            <a:fillRect/>
          </a:stretch>
        </p:blipFill>
        <p:spPr>
          <a:xfrm>
            <a:off x="3068618" y="1969974"/>
            <a:ext cx="6040384" cy="443022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3377639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3">
            <a:extLst>
              <a:ext uri="{FF2B5EF4-FFF2-40B4-BE49-F238E27FC236}">
                <a16:creationId xmlns:a16="http://schemas.microsoft.com/office/drawing/2014/main" id="{93D14353-BBB7-2617-1844-E321858C0DC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4188" y="368969"/>
          <a:ext cx="10499568" cy="6095992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3499856">
                  <a:extLst>
                    <a:ext uri="{9D8B030D-6E8A-4147-A177-3AD203B41FA5}">
                      <a16:colId xmlns:a16="http://schemas.microsoft.com/office/drawing/2014/main" val="434590377"/>
                    </a:ext>
                  </a:extLst>
                </a:gridCol>
                <a:gridCol w="3499856">
                  <a:extLst>
                    <a:ext uri="{9D8B030D-6E8A-4147-A177-3AD203B41FA5}">
                      <a16:colId xmlns:a16="http://schemas.microsoft.com/office/drawing/2014/main" val="1466019649"/>
                    </a:ext>
                  </a:extLst>
                </a:gridCol>
                <a:gridCol w="3499856">
                  <a:extLst>
                    <a:ext uri="{9D8B030D-6E8A-4147-A177-3AD203B41FA5}">
                      <a16:colId xmlns:a16="http://schemas.microsoft.com/office/drawing/2014/main" val="369749684"/>
                    </a:ext>
                  </a:extLst>
                </a:gridCol>
              </a:tblGrid>
              <a:tr h="3047996">
                <a:tc>
                  <a:txBody>
                    <a:bodyPr/>
                    <a:lstStyle/>
                    <a:p>
                      <a:pPr lvl="0" algn="ctr"/>
                      <a:r>
                        <a:rPr lang="en-GB" sz="3200" b="0">
                          <a:solidFill>
                            <a:srgbClr val="000000"/>
                          </a:solidFill>
                        </a:rPr>
                        <a:t>difodd</a:t>
                      </a: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3200" b="0">
                          <a:solidFill>
                            <a:srgbClr val="000000"/>
                          </a:solidFill>
                          <a:latin typeface="Calibri" pitchFamily="34"/>
                          <a:cs typeface="Calibri" pitchFamily="34"/>
                        </a:rPr>
                        <a:t>dyfeisiau trydanol</a:t>
                      </a:r>
                      <a:endParaRPr lang="en-GB" sz="3200" b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3200" b="0">
                          <a:solidFill>
                            <a:srgbClr val="000000"/>
                          </a:solidFill>
                        </a:rPr>
                        <a:t>cynnau</a:t>
                      </a: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4985487"/>
                  </a:ext>
                </a:extLst>
              </a:tr>
              <a:tr h="3047996">
                <a:tc>
                  <a:txBody>
                    <a:bodyPr/>
                    <a:lstStyle/>
                    <a:p>
                      <a:pPr lvl="0" algn="ctr"/>
                      <a:r>
                        <a:rPr lang="en-GB" sz="3200" b="0">
                          <a:solidFill>
                            <a:srgbClr val="000000"/>
                          </a:solidFill>
                          <a:latin typeface="Calibri" pitchFamily="34"/>
                          <a:cs typeface="Calibri" pitchFamily="34"/>
                        </a:rPr>
                        <a:t>cawodydd</a:t>
                      </a:r>
                      <a:endParaRPr lang="en-GB" sz="3200" b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3200" b="0">
                          <a:solidFill>
                            <a:srgbClr val="000000"/>
                          </a:solidFill>
                        </a:rPr>
                        <a:t>gwastraffu</a:t>
                      </a: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3200" b="0">
                          <a:solidFill>
                            <a:srgbClr val="000000"/>
                          </a:solidFill>
                        </a:rPr>
                        <a:t>ailddefnyddio</a:t>
                      </a: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50629851"/>
                  </a:ext>
                </a:extLst>
              </a:tr>
            </a:tbl>
          </a:graphicData>
        </a:graphic>
      </p:graphicFrame>
      <p:pic>
        <p:nvPicPr>
          <p:cNvPr id="3" name="Picture 9" descr="A hand with a green power button&#10;&#10;AI-generated content may be incorrect.">
            <a:extLst>
              <a:ext uri="{FF2B5EF4-FFF2-40B4-BE49-F238E27FC236}">
                <a16:creationId xmlns:a16="http://schemas.microsoft.com/office/drawing/2014/main" id="{F112DD69-3A34-AD40-5B65-D3EC11200AF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596"/>
          <a:stretch>
            <a:fillRect/>
          </a:stretch>
        </p:blipFill>
        <p:spPr>
          <a:xfrm>
            <a:off x="8373974" y="1284366"/>
            <a:ext cx="2374230" cy="198020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Picture 11" descr="A hand with a finger pressing a power button&#10;&#10;AI-generated content may be incorrect.">
            <a:extLst>
              <a:ext uri="{FF2B5EF4-FFF2-40B4-BE49-F238E27FC236}">
                <a16:creationId xmlns:a16="http://schemas.microsoft.com/office/drawing/2014/main" id="{3EC0ED74-E80E-67A0-A35E-39A59A7ED94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6596"/>
          <a:stretch>
            <a:fillRect/>
          </a:stretch>
        </p:blipFill>
        <p:spPr>
          <a:xfrm>
            <a:off x="1443791" y="1284366"/>
            <a:ext cx="2374230" cy="198019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13" descr="A line art of a set of appliances&#10;&#10;AI-generated content may be incorrect.">
            <a:extLst>
              <a:ext uri="{FF2B5EF4-FFF2-40B4-BE49-F238E27FC236}">
                <a16:creationId xmlns:a16="http://schemas.microsoft.com/office/drawing/2014/main" id="{8FFABC1A-B748-7CFD-0D4B-DA4A0ED220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6191" y="1124949"/>
            <a:ext cx="2139613" cy="213961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15" descr="A drawing of a shower head&#10;&#10;AI-generated content may be incorrect.">
            <a:extLst>
              <a:ext uri="{FF2B5EF4-FFF2-40B4-BE49-F238E27FC236}">
                <a16:creationId xmlns:a16="http://schemas.microsoft.com/office/drawing/2014/main" id="{E5F0DA73-3C05-3A61-7B45-B539D439523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" t="10978" r="-3534" b="24962"/>
          <a:stretch>
            <a:fillRect/>
          </a:stretch>
        </p:blipFill>
        <p:spPr>
          <a:xfrm>
            <a:off x="1018678" y="3987460"/>
            <a:ext cx="3200400" cy="198019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17" descr="A black and white outline of a trash can&#10;&#10;AI-generated content may be incorrect.">
            <a:extLst>
              <a:ext uri="{FF2B5EF4-FFF2-40B4-BE49-F238E27FC236}">
                <a16:creationId xmlns:a16="http://schemas.microsoft.com/office/drawing/2014/main" id="{C075C1DE-E40A-605B-A931-7C3633D9D3FE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2983" b="12983"/>
          <a:stretch>
            <a:fillRect/>
          </a:stretch>
        </p:blipFill>
        <p:spPr>
          <a:xfrm>
            <a:off x="4822655" y="4169709"/>
            <a:ext cx="2546686" cy="188543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7" descr="A black and white symbol with arrows&#10;&#10;AI-generated content may be incorrect.">
            <a:extLst>
              <a:ext uri="{FF2B5EF4-FFF2-40B4-BE49-F238E27FC236}">
                <a16:creationId xmlns:a16="http://schemas.microsoft.com/office/drawing/2014/main" id="{A9CE621F-1490-EAAF-99E7-A3F55283ABA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74174" y="4025508"/>
            <a:ext cx="2173830" cy="217383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3">
            <a:extLst>
              <a:ext uri="{FF2B5EF4-FFF2-40B4-BE49-F238E27FC236}">
                <a16:creationId xmlns:a16="http://schemas.microsoft.com/office/drawing/2014/main" id="{16C541C6-1165-AAEC-8FED-F97DEBD9F9F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4188" y="368969"/>
          <a:ext cx="10499568" cy="6095992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3499856">
                  <a:extLst>
                    <a:ext uri="{9D8B030D-6E8A-4147-A177-3AD203B41FA5}">
                      <a16:colId xmlns:a16="http://schemas.microsoft.com/office/drawing/2014/main" val="2027311735"/>
                    </a:ext>
                  </a:extLst>
                </a:gridCol>
                <a:gridCol w="3499856">
                  <a:extLst>
                    <a:ext uri="{9D8B030D-6E8A-4147-A177-3AD203B41FA5}">
                      <a16:colId xmlns:a16="http://schemas.microsoft.com/office/drawing/2014/main" val="1869908954"/>
                    </a:ext>
                  </a:extLst>
                </a:gridCol>
                <a:gridCol w="3499856">
                  <a:extLst>
                    <a:ext uri="{9D8B030D-6E8A-4147-A177-3AD203B41FA5}">
                      <a16:colId xmlns:a16="http://schemas.microsoft.com/office/drawing/2014/main" val="4016062671"/>
                    </a:ext>
                  </a:extLst>
                </a:gridCol>
              </a:tblGrid>
              <a:tr h="3047996">
                <a:tc>
                  <a:txBody>
                    <a:bodyPr/>
                    <a:lstStyle/>
                    <a:p>
                      <a:pPr lvl="0" algn="ctr"/>
                      <a:endParaRPr lang="en-GB" sz="3200" b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endParaRPr lang="en-GB" sz="3200" b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endParaRPr lang="en-GB" sz="3200" b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3517400"/>
                  </a:ext>
                </a:extLst>
              </a:tr>
              <a:tr h="3047996">
                <a:tc>
                  <a:txBody>
                    <a:bodyPr/>
                    <a:lstStyle/>
                    <a:p>
                      <a:pPr lvl="0" algn="ctr"/>
                      <a:endParaRPr lang="en-GB" sz="3200" b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endParaRPr lang="en-GB" sz="3200" b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endParaRPr lang="en-GB" sz="3200" b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1929705"/>
                  </a:ext>
                </a:extLst>
              </a:tr>
            </a:tbl>
          </a:graphicData>
        </a:graphic>
      </p:graphicFrame>
      <p:pic>
        <p:nvPicPr>
          <p:cNvPr id="3" name="Picture 9" descr="A hand with a green power button&#10;&#10;AI-generated content may be incorrect.">
            <a:extLst>
              <a:ext uri="{FF2B5EF4-FFF2-40B4-BE49-F238E27FC236}">
                <a16:creationId xmlns:a16="http://schemas.microsoft.com/office/drawing/2014/main" id="{FAE281EC-6D71-89FD-9CB9-7B4B324E00A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596"/>
          <a:stretch>
            <a:fillRect/>
          </a:stretch>
        </p:blipFill>
        <p:spPr>
          <a:xfrm>
            <a:off x="8174918" y="677259"/>
            <a:ext cx="2738179" cy="228375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Picture 11" descr="A hand with a finger pressing a power button&#10;&#10;AI-generated content may be incorrect.">
            <a:extLst>
              <a:ext uri="{FF2B5EF4-FFF2-40B4-BE49-F238E27FC236}">
                <a16:creationId xmlns:a16="http://schemas.microsoft.com/office/drawing/2014/main" id="{DC178AF5-65F7-BFA6-16AE-B3DDEEF2337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6596"/>
          <a:stretch>
            <a:fillRect/>
          </a:stretch>
        </p:blipFill>
        <p:spPr>
          <a:xfrm>
            <a:off x="1105847" y="677259"/>
            <a:ext cx="2862456" cy="238739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13" descr="A line art of a set of appliances&#10;&#10;AI-generated content may be incorrect.">
            <a:extLst>
              <a:ext uri="{FF2B5EF4-FFF2-40B4-BE49-F238E27FC236}">
                <a16:creationId xmlns:a16="http://schemas.microsoft.com/office/drawing/2014/main" id="{0BD61E72-1985-3563-352B-E1F8415113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26908" y="526383"/>
            <a:ext cx="2738179" cy="273817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15" descr="A drawing of a shower head&#10;&#10;AI-generated content may be incorrect.">
            <a:extLst>
              <a:ext uri="{FF2B5EF4-FFF2-40B4-BE49-F238E27FC236}">
                <a16:creationId xmlns:a16="http://schemas.microsoft.com/office/drawing/2014/main" id="{3C33C4F1-4B52-0D2F-8A0B-B04314178BC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" t="10978" r="-3534" b="24962"/>
          <a:stretch>
            <a:fillRect/>
          </a:stretch>
        </p:blipFill>
        <p:spPr>
          <a:xfrm>
            <a:off x="1069838" y="3809161"/>
            <a:ext cx="3200400" cy="198019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17" descr="A black and white outline of a trash can&#10;&#10;AI-generated content may be incorrect.">
            <a:extLst>
              <a:ext uri="{FF2B5EF4-FFF2-40B4-BE49-F238E27FC236}">
                <a16:creationId xmlns:a16="http://schemas.microsoft.com/office/drawing/2014/main" id="{1128442D-C964-2C38-AF52-1C50B9A9294F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2983" b="12983"/>
          <a:stretch>
            <a:fillRect/>
          </a:stretch>
        </p:blipFill>
        <p:spPr>
          <a:xfrm>
            <a:off x="4664272" y="3881317"/>
            <a:ext cx="2863452" cy="2119954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7" descr="A black and white symbol with arrows&#10;&#10;AI-generated content may be incorrect.">
            <a:extLst>
              <a:ext uri="{FF2B5EF4-FFF2-40B4-BE49-F238E27FC236}">
                <a16:creationId xmlns:a16="http://schemas.microsoft.com/office/drawing/2014/main" id="{97FE7847-1D1A-C280-9752-4DAF94EC738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90828" y="3633057"/>
            <a:ext cx="2547682" cy="2547682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l="-1000" r="-1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B0FD9A9-DC36-A636-A4F2-75625FA095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EBDE6A-F18C-9853-1B9A-AEFF167260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3" y="2761095"/>
            <a:ext cx="10515600" cy="1325559"/>
          </a:xfrm>
        </p:spPr>
        <p:txBody>
          <a:bodyPr>
            <a:noAutofit/>
          </a:bodyPr>
          <a:lstStyle/>
          <a:p>
            <a:pPr algn="ctr"/>
            <a:r>
              <a:rPr lang="en-US" sz="9600" dirty="0" err="1">
                <a:solidFill>
                  <a:schemeClr val="bg1"/>
                </a:solidFill>
              </a:rPr>
              <a:t>Drillio</a:t>
            </a:r>
            <a:r>
              <a:rPr lang="en-US" sz="9600" dirty="0">
                <a:solidFill>
                  <a:schemeClr val="bg1"/>
                </a:solidFill>
              </a:rPr>
              <a:t> </a:t>
            </a:r>
            <a:r>
              <a:rPr lang="en-US" sz="9600" dirty="0" err="1">
                <a:solidFill>
                  <a:schemeClr val="bg1"/>
                </a:solidFill>
              </a:rPr>
              <a:t>Brawddegau</a:t>
            </a:r>
          </a:p>
        </p:txBody>
      </p:sp>
    </p:spTree>
    <p:extLst>
      <p:ext uri="{BB962C8B-B14F-4D97-AF65-F5344CB8AC3E}">
        <p14:creationId xmlns:p14="http://schemas.microsoft.com/office/powerpoint/2010/main" val="15845143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A green tick and red x&#10;&#10;AI-generated content may be incorrect.">
            <a:extLst>
              <a:ext uri="{FF2B5EF4-FFF2-40B4-BE49-F238E27FC236}">
                <a16:creationId xmlns:a16="http://schemas.microsoft.com/office/drawing/2014/main" id="{B8C3CE92-85C6-91E3-CC13-8E96774BAA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0000" r="46725"/>
          <a:stretch>
            <a:fillRect/>
          </a:stretch>
        </p:blipFill>
        <p:spPr>
          <a:xfrm>
            <a:off x="596947" y="2542132"/>
            <a:ext cx="1813383" cy="17019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4" descr="A green tick and red x&#10;&#10;AI-generated content may be incorrect.">
            <a:extLst>
              <a:ext uri="{FF2B5EF4-FFF2-40B4-BE49-F238E27FC236}">
                <a16:creationId xmlns:a16="http://schemas.microsoft.com/office/drawing/2014/main" id="{9826783E-F4A7-9574-BC24-FFEF4391CD6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3275" t="50000"/>
          <a:stretch>
            <a:fillRect/>
          </a:stretch>
        </p:blipFill>
        <p:spPr>
          <a:xfrm>
            <a:off x="708413" y="4753590"/>
            <a:ext cx="1590434" cy="170190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B1876323-8DA1-0B7B-4B52-C6FCE37EE623}"/>
              </a:ext>
            </a:extLst>
          </p:cNvPr>
          <p:cNvSpPr/>
          <p:nvPr/>
        </p:nvSpPr>
        <p:spPr>
          <a:xfrm>
            <a:off x="0" y="0"/>
            <a:ext cx="12191996" cy="0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ctr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6AA5D4E7-BDC6-A57C-6647-B40133F0698B}"/>
              </a:ext>
            </a:extLst>
          </p:cNvPr>
          <p:cNvSpPr/>
          <p:nvPr/>
        </p:nvSpPr>
        <p:spPr>
          <a:xfrm>
            <a:off x="152403" y="152403"/>
            <a:ext cx="12191996" cy="0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ctr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6" name="Picture 9" descr="A green check mark and red x&#10;&#10;AI-generated content may be incorrect.">
            <a:extLst>
              <a:ext uri="{FF2B5EF4-FFF2-40B4-BE49-F238E27FC236}">
                <a16:creationId xmlns:a16="http://schemas.microsoft.com/office/drawing/2014/main" id="{65FF3989-2C46-1B63-2750-195338D9E13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748" t="4444" r="56550" b="47836"/>
          <a:stretch>
            <a:fillRect/>
          </a:stretch>
        </p:blipFill>
        <p:spPr>
          <a:xfrm>
            <a:off x="747650" y="591205"/>
            <a:ext cx="1511969" cy="177264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TextBox 11">
            <a:extLst>
              <a:ext uri="{FF2B5EF4-FFF2-40B4-BE49-F238E27FC236}">
                <a16:creationId xmlns:a16="http://schemas.microsoft.com/office/drawing/2014/main" id="{42D8CEA7-2538-996A-4454-9F6489F05E85}"/>
              </a:ext>
            </a:extLst>
          </p:cNvPr>
          <p:cNvSpPr txBox="1"/>
          <p:nvPr/>
        </p:nvSpPr>
        <p:spPr>
          <a:xfrm>
            <a:off x="2410321" y="993321"/>
            <a:ext cx="9657344" cy="70788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Ddylen ni </a:t>
            </a:r>
            <a:r>
              <a:rPr lang="en-GB" sz="4000" b="0" i="0" u="none" strike="noStrike" kern="1200" cap="none" spc="0" baseline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Aptos"/>
              </a:rPr>
              <a:t>…….</a:t>
            </a:r>
            <a:r>
              <a:rPr lang="en-GB" sz="4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?</a:t>
            </a:r>
          </a:p>
        </p:txBody>
      </p:sp>
      <p:sp>
        <p:nvSpPr>
          <p:cNvPr id="8" name="TextBox 12">
            <a:extLst>
              <a:ext uri="{FF2B5EF4-FFF2-40B4-BE49-F238E27FC236}">
                <a16:creationId xmlns:a16="http://schemas.microsoft.com/office/drawing/2014/main" id="{78EBA64B-BFC9-4A6F-B528-524074B46480}"/>
              </a:ext>
            </a:extLst>
          </p:cNvPr>
          <p:cNvSpPr txBox="1"/>
          <p:nvPr/>
        </p:nvSpPr>
        <p:spPr>
          <a:xfrm>
            <a:off x="2410321" y="3075054"/>
            <a:ext cx="9657344" cy="70788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Dylen ni </a:t>
            </a:r>
            <a:r>
              <a:rPr lang="en-GB" sz="4000" b="0" i="0" u="none" strike="noStrike" kern="1200" cap="none" spc="0" baseline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Aptos"/>
              </a:rPr>
              <a:t>…….</a:t>
            </a:r>
          </a:p>
        </p:txBody>
      </p:sp>
      <p:sp>
        <p:nvSpPr>
          <p:cNvPr id="9" name="TextBox 13">
            <a:extLst>
              <a:ext uri="{FF2B5EF4-FFF2-40B4-BE49-F238E27FC236}">
                <a16:creationId xmlns:a16="http://schemas.microsoft.com/office/drawing/2014/main" id="{9C81FDAA-1E1E-C508-9FE4-82C91C5A702A}"/>
              </a:ext>
            </a:extLst>
          </p:cNvPr>
          <p:cNvSpPr txBox="1"/>
          <p:nvPr/>
        </p:nvSpPr>
        <p:spPr>
          <a:xfrm>
            <a:off x="2410321" y="5250603"/>
            <a:ext cx="9657344" cy="70788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Ddylen ni ddim …….</a:t>
            </a:r>
          </a:p>
        </p:txBody>
      </p:sp>
      <p:sp>
        <p:nvSpPr>
          <p:cNvPr id="10" name="TextBox 15">
            <a:extLst>
              <a:ext uri="{FF2B5EF4-FFF2-40B4-BE49-F238E27FC236}">
                <a16:creationId xmlns:a16="http://schemas.microsoft.com/office/drawing/2014/main" id="{34DAA934-1FB0-DB1F-DF07-2A80E10592D5}"/>
              </a:ext>
            </a:extLst>
          </p:cNvPr>
          <p:cNvSpPr txBox="1"/>
          <p:nvPr/>
        </p:nvSpPr>
        <p:spPr>
          <a:xfrm>
            <a:off x="2410321" y="975783"/>
            <a:ext cx="9657344" cy="707882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Sut ddylen ni </a:t>
            </a:r>
            <a:r>
              <a:rPr lang="en-GB" sz="4000" b="0" i="0" u="none" strike="noStrike" kern="1200" cap="none" spc="0" baseline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Aptos"/>
              </a:rPr>
              <a:t>_</a:t>
            </a:r>
            <a:r>
              <a:rPr lang="en-GB" sz="4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ofalu am ein </a:t>
            </a:r>
            <a:r>
              <a:rPr lang="en-GB" sz="4000" b="0" i="0" u="none" strike="noStrike" kern="0" cap="none" spc="0" baseline="0">
                <a:solidFill>
                  <a:srgbClr val="000000"/>
                </a:solidFill>
                <a:uFillTx/>
                <a:latin typeface="Aptos"/>
              </a:rPr>
              <a:t>byd</a:t>
            </a:r>
            <a:r>
              <a:rPr lang="en-GB" sz="4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?</a:t>
            </a:r>
          </a:p>
        </p:txBody>
      </p:sp>
      <p:sp>
        <p:nvSpPr>
          <p:cNvPr id="11" name="TextBox 16">
            <a:extLst>
              <a:ext uri="{FF2B5EF4-FFF2-40B4-BE49-F238E27FC236}">
                <a16:creationId xmlns:a16="http://schemas.microsoft.com/office/drawing/2014/main" id="{877497B2-B24F-ED18-DE8B-A3AE91FF68DF}"/>
              </a:ext>
            </a:extLst>
          </p:cNvPr>
          <p:cNvSpPr txBox="1"/>
          <p:nvPr/>
        </p:nvSpPr>
        <p:spPr>
          <a:xfrm>
            <a:off x="2410321" y="3075054"/>
            <a:ext cx="9657344" cy="707882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Dylen ni </a:t>
            </a:r>
            <a:r>
              <a:rPr lang="en-GB" sz="4000" b="0" i="0" u="none" strike="noStrike" kern="1200" cap="none" spc="0" baseline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 pitchFamily="34"/>
                <a:cs typeface="Calibri" pitchFamily="34"/>
              </a:rPr>
              <a:t>dd</a:t>
            </a:r>
            <a:r>
              <a:rPr lang="en-GB" sz="40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ifodd y goleuadau.</a:t>
            </a:r>
          </a:p>
        </p:txBody>
      </p:sp>
      <p:sp>
        <p:nvSpPr>
          <p:cNvPr id="12" name="TextBox 17">
            <a:extLst>
              <a:ext uri="{FF2B5EF4-FFF2-40B4-BE49-F238E27FC236}">
                <a16:creationId xmlns:a16="http://schemas.microsoft.com/office/drawing/2014/main" id="{4559C28D-C275-78B3-7897-3F96AE80ACB0}"/>
              </a:ext>
            </a:extLst>
          </p:cNvPr>
          <p:cNvSpPr txBox="1"/>
          <p:nvPr/>
        </p:nvSpPr>
        <p:spPr>
          <a:xfrm>
            <a:off x="2410321" y="5263944"/>
            <a:ext cx="9657344" cy="707882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Ddylen ni ddim </a:t>
            </a:r>
            <a:r>
              <a:rPr lang="en-GB" sz="40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gwastraffu dŵr. </a:t>
            </a:r>
            <a:endParaRPr lang="en-GB" sz="40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13" name="Picture 12" descr="A globe with continents and continents&#10;&#10;AI-generated content may be incorrect.">
            <a:extLst>
              <a:ext uri="{FF2B5EF4-FFF2-40B4-BE49-F238E27FC236}">
                <a16:creationId xmlns:a16="http://schemas.microsoft.com/office/drawing/2014/main" id="{965C6B52-FBE0-3AAA-87B5-D322A21138B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651067" y="5613400"/>
            <a:ext cx="1155700" cy="11557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F064D93-3E56-953B-2837-BA592D95CA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0577" y="5053945"/>
            <a:ext cx="10515600" cy="1325559"/>
          </a:xfrm>
        </p:spPr>
        <p:txBody>
          <a:bodyPr/>
          <a:lstStyle/>
          <a:p>
            <a:r>
              <a:rPr lang="en-GB" sz="2800" err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Ddylen</a:t>
            </a:r>
            <a:r>
              <a:rPr lang="en-GB" sz="2800" dirty="0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err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ni</a:t>
            </a:r>
            <a:r>
              <a:rPr lang="en-GB" sz="2800" dirty="0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err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ddim</a:t>
            </a:r>
            <a:r>
              <a:rPr lang="en-GB" sz="2800" dirty="0">
                <a:latin typeface="Calibri"/>
                <a:ea typeface="Calibri"/>
                <a:cs typeface="Calibri"/>
              </a:rPr>
              <a:t> </a:t>
            </a:r>
            <a:r>
              <a:rPr lang="en-GB" sz="2800" err="1">
                <a:latin typeface="Calibri"/>
                <a:ea typeface="Calibri"/>
                <a:cs typeface="Calibri"/>
              </a:rPr>
              <a:t>cynnau</a:t>
            </a:r>
            <a:r>
              <a:rPr lang="en-GB" sz="2800" dirty="0">
                <a:latin typeface="Calibri"/>
                <a:ea typeface="Calibri"/>
                <a:cs typeface="Calibri"/>
              </a:rPr>
              <a:t> </a:t>
            </a:r>
            <a:r>
              <a:rPr lang="en-GB" sz="2800" err="1">
                <a:latin typeface="Calibri"/>
                <a:ea typeface="Calibri"/>
                <a:cs typeface="Calibri"/>
              </a:rPr>
              <a:t>dyfeisiau</a:t>
            </a:r>
            <a:r>
              <a:rPr lang="en-GB" sz="2800" dirty="0">
                <a:latin typeface="Calibri"/>
                <a:ea typeface="Calibri"/>
                <a:cs typeface="Calibri"/>
              </a:rPr>
              <a:t> </a:t>
            </a:r>
            <a:r>
              <a:rPr lang="en-GB" sz="2800" err="1">
                <a:latin typeface="Calibri"/>
                <a:ea typeface="Calibri"/>
                <a:cs typeface="Calibri"/>
              </a:rPr>
              <a:t>trydanol</a:t>
            </a:r>
            <a:r>
              <a:rPr lang="en-GB" sz="2800" dirty="0">
                <a:latin typeface="Calibri"/>
                <a:ea typeface="Calibri"/>
                <a:cs typeface="Calibri"/>
              </a:rPr>
              <a:t>.</a:t>
            </a:r>
            <a:endParaRPr lang="en-US" dirty="0"/>
          </a:p>
        </p:txBody>
      </p:sp>
      <p:sp>
        <p:nvSpPr>
          <p:cNvPr id="9" name="Title 4">
            <a:extLst>
              <a:ext uri="{FF2B5EF4-FFF2-40B4-BE49-F238E27FC236}">
                <a16:creationId xmlns:a16="http://schemas.microsoft.com/office/drawing/2014/main" id="{564D8E5D-BB3E-AB36-7C0F-0E3C31B7E478}"/>
              </a:ext>
            </a:extLst>
          </p:cNvPr>
          <p:cNvSpPr txBox="1">
            <a:spLocks/>
          </p:cNvSpPr>
          <p:nvPr/>
        </p:nvSpPr>
        <p:spPr>
          <a:xfrm>
            <a:off x="1509786" y="2409748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>
            <a:lvl1pPr marL="0" marR="0" lvl="0" indent="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4400" b="0" i="0" u="none" strike="noStrike" kern="1200" cap="none" spc="0" baseline="0">
                <a:solidFill>
                  <a:srgbClr val="000000"/>
                </a:solidFill>
                <a:uFillTx/>
                <a:latin typeface="Aptos Display"/>
              </a:defRPr>
            </a:lvl1pPr>
          </a:lstStyle>
          <a:p>
            <a:r>
              <a:rPr lang="en-GB" sz="2800" dirty="0">
                <a:solidFill>
                  <a:srgbClr val="92D050"/>
                </a:solidFill>
                <a:latin typeface="Calibri"/>
                <a:ea typeface="Calibri"/>
                <a:cs typeface="Calibri"/>
              </a:rPr>
              <a:t>Dylen </a:t>
            </a:r>
            <a:r>
              <a:rPr lang="en-GB" sz="2800" err="1">
                <a:solidFill>
                  <a:srgbClr val="92D050"/>
                </a:solidFill>
                <a:latin typeface="Calibri"/>
                <a:ea typeface="Calibri"/>
                <a:cs typeface="Calibri"/>
              </a:rPr>
              <a:t>ni</a:t>
            </a:r>
            <a:r>
              <a:rPr lang="en-GB" sz="2800" dirty="0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err="1">
                <a:highlight>
                  <a:srgbClr val="FFFF00"/>
                </a:highlight>
                <a:latin typeface="Calibri"/>
                <a:ea typeface="Calibri"/>
                <a:cs typeface="Calibri"/>
              </a:rPr>
              <a:t>dd</a:t>
            </a:r>
            <a:r>
              <a:rPr lang="en-GB" sz="2800" err="1">
                <a:latin typeface="Calibri"/>
                <a:ea typeface="Calibri"/>
                <a:cs typeface="Calibri"/>
              </a:rPr>
              <a:t>efnyddio</a:t>
            </a:r>
            <a:r>
              <a:rPr lang="en-GB" sz="2800" dirty="0">
                <a:latin typeface="Calibri"/>
                <a:ea typeface="Calibri"/>
                <a:cs typeface="Calibri"/>
              </a:rPr>
              <a:t> </a:t>
            </a:r>
            <a:r>
              <a:rPr lang="en-GB" sz="2800" err="1">
                <a:latin typeface="Calibri"/>
                <a:ea typeface="Calibri"/>
                <a:cs typeface="Calibri"/>
              </a:rPr>
              <a:t>dŵr</a:t>
            </a:r>
            <a:r>
              <a:rPr lang="en-GB" sz="2800" dirty="0">
                <a:latin typeface="Calibri"/>
                <a:ea typeface="Calibri"/>
                <a:cs typeface="Calibri"/>
              </a:rPr>
              <a:t> </a:t>
            </a:r>
            <a:r>
              <a:rPr lang="en-GB" sz="2800" err="1">
                <a:latin typeface="Calibri"/>
                <a:ea typeface="Calibri"/>
                <a:cs typeface="Calibri"/>
              </a:rPr>
              <a:t>yn</a:t>
            </a:r>
            <a:r>
              <a:rPr lang="en-GB" sz="2800" dirty="0">
                <a:latin typeface="Calibri"/>
                <a:ea typeface="Calibri"/>
                <a:cs typeface="Calibri"/>
              </a:rPr>
              <a:t> </a:t>
            </a:r>
            <a:r>
              <a:rPr lang="en-GB" sz="2800" err="1">
                <a:latin typeface="Calibri"/>
                <a:ea typeface="Calibri"/>
                <a:cs typeface="Calibri"/>
              </a:rPr>
              <a:t>ofalus</a:t>
            </a:r>
            <a:r>
              <a:rPr lang="en-GB" sz="2800" dirty="0">
                <a:latin typeface="Calibri"/>
                <a:ea typeface="Calibri"/>
                <a:cs typeface="Calibri"/>
              </a:rPr>
              <a:t>..</a:t>
            </a:r>
            <a:endParaRPr lang="en-US" dirty="0"/>
          </a:p>
        </p:txBody>
      </p:sp>
      <p:sp>
        <p:nvSpPr>
          <p:cNvPr id="10" name="Title 4">
            <a:extLst>
              <a:ext uri="{FF2B5EF4-FFF2-40B4-BE49-F238E27FC236}">
                <a16:creationId xmlns:a16="http://schemas.microsoft.com/office/drawing/2014/main" id="{73BAE338-EE79-E731-3FD0-EFB1D9156469}"/>
              </a:ext>
            </a:extLst>
          </p:cNvPr>
          <p:cNvSpPr txBox="1">
            <a:spLocks/>
          </p:cNvSpPr>
          <p:nvPr/>
        </p:nvSpPr>
        <p:spPr>
          <a:xfrm>
            <a:off x="1520368" y="108163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>
            <a:lvl1pPr marL="0" marR="0" lvl="0" indent="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4400" b="0" i="0" u="none" strike="noStrike" kern="1200" cap="none" spc="0" baseline="0">
                <a:solidFill>
                  <a:srgbClr val="000000"/>
                </a:solidFill>
                <a:uFillTx/>
                <a:latin typeface="Aptos Display"/>
              </a:defRPr>
            </a:lvl1pPr>
          </a:lstStyle>
          <a:p>
            <a:r>
              <a:rPr lang="en-GB" sz="2800" dirty="0">
                <a:solidFill>
                  <a:srgbClr val="92D050"/>
                </a:solidFill>
                <a:latin typeface="Calibri"/>
                <a:ea typeface="Calibri"/>
                <a:cs typeface="Calibri"/>
              </a:rPr>
              <a:t>Dylen </a:t>
            </a:r>
            <a:r>
              <a:rPr lang="en-GB" sz="2800" err="1">
                <a:solidFill>
                  <a:srgbClr val="92D050"/>
                </a:solidFill>
                <a:latin typeface="Calibri"/>
                <a:ea typeface="Calibri"/>
                <a:cs typeface="Calibri"/>
              </a:rPr>
              <a:t>ni</a:t>
            </a:r>
            <a:r>
              <a:rPr lang="en-GB" sz="2800" dirty="0">
                <a:latin typeface="Calibri"/>
                <a:ea typeface="Calibri"/>
                <a:cs typeface="Calibri"/>
              </a:rPr>
              <a:t> </a:t>
            </a:r>
            <a:r>
              <a:rPr lang="en-GB" sz="2800" err="1">
                <a:latin typeface="Calibri"/>
                <a:ea typeface="Calibri"/>
                <a:cs typeface="Calibri"/>
              </a:rPr>
              <a:t>ailddefnyddio</a:t>
            </a:r>
            <a:r>
              <a:rPr lang="en-GB" sz="2800" dirty="0">
                <a:latin typeface="Calibri"/>
                <a:ea typeface="Calibri"/>
                <a:cs typeface="Calibri"/>
              </a:rPr>
              <a:t> </a:t>
            </a:r>
            <a:r>
              <a:rPr lang="en-GB" sz="2800" err="1">
                <a:latin typeface="Calibri"/>
                <a:ea typeface="Calibri"/>
                <a:cs typeface="Calibri"/>
              </a:rPr>
              <a:t>bagiau</a:t>
            </a:r>
            <a:r>
              <a:rPr lang="en-GB" sz="2800" dirty="0">
                <a:latin typeface="Calibri"/>
                <a:ea typeface="Calibri"/>
                <a:cs typeface="Calibri"/>
              </a:rPr>
              <a:t> </a:t>
            </a:r>
            <a:r>
              <a:rPr lang="en-GB" sz="2800" err="1">
                <a:latin typeface="Calibri"/>
                <a:ea typeface="Calibri"/>
                <a:cs typeface="Calibri"/>
              </a:rPr>
              <a:t>plasteg</a:t>
            </a:r>
            <a:r>
              <a:rPr lang="en-GB" sz="2800" dirty="0">
                <a:latin typeface="Calibri"/>
                <a:ea typeface="Calibri"/>
                <a:cs typeface="Calibri"/>
              </a:rPr>
              <a:t>.</a:t>
            </a:r>
            <a:endParaRPr lang="en-US" dirty="0"/>
          </a:p>
        </p:txBody>
      </p:sp>
      <p:sp>
        <p:nvSpPr>
          <p:cNvPr id="11" name="Title 4">
            <a:extLst>
              <a:ext uri="{FF2B5EF4-FFF2-40B4-BE49-F238E27FC236}">
                <a16:creationId xmlns:a16="http://schemas.microsoft.com/office/drawing/2014/main" id="{C1A44D4D-4180-A55C-1FDD-CDC24ED5612F}"/>
              </a:ext>
            </a:extLst>
          </p:cNvPr>
          <p:cNvSpPr txBox="1">
            <a:spLocks/>
          </p:cNvSpPr>
          <p:nvPr/>
        </p:nvSpPr>
        <p:spPr>
          <a:xfrm>
            <a:off x="1492413" y="4389031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>
            <a:lvl1pPr marL="0" marR="0" lvl="0" indent="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4400" b="0" i="0" u="none" strike="noStrike" kern="1200" cap="none" spc="0" baseline="0">
                <a:solidFill>
                  <a:srgbClr val="000000"/>
                </a:solidFill>
                <a:uFillTx/>
                <a:latin typeface="Aptos Display"/>
              </a:defRPr>
            </a:lvl1pPr>
          </a:lstStyle>
          <a:p>
            <a:r>
              <a:rPr lang="en-GB" sz="2800" err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Ddylen</a:t>
            </a:r>
            <a:r>
              <a:rPr lang="en-GB" sz="2800" dirty="0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err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ni</a:t>
            </a:r>
            <a:r>
              <a:rPr lang="en-GB" sz="2800" dirty="0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err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ddim</a:t>
            </a:r>
            <a:r>
              <a:rPr lang="en-GB" sz="2800" dirty="0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err="1">
                <a:latin typeface="Calibri"/>
                <a:ea typeface="Calibri"/>
                <a:cs typeface="Calibri"/>
              </a:rPr>
              <a:t>gwastraffu</a:t>
            </a:r>
            <a:r>
              <a:rPr lang="en-GB" sz="2800" dirty="0">
                <a:latin typeface="Calibri"/>
                <a:ea typeface="Calibri"/>
                <a:cs typeface="Calibri"/>
              </a:rPr>
              <a:t> </a:t>
            </a:r>
            <a:r>
              <a:rPr lang="en-GB" sz="2800" err="1">
                <a:latin typeface="Calibri"/>
                <a:ea typeface="Calibri"/>
                <a:cs typeface="Calibri"/>
              </a:rPr>
              <a:t>dŵr</a:t>
            </a:r>
            <a:r>
              <a:rPr lang="en-GB" sz="2800" dirty="0">
                <a:latin typeface="Calibri"/>
                <a:ea typeface="Calibri"/>
                <a:cs typeface="Calibri"/>
              </a:rPr>
              <a:t>.</a:t>
            </a:r>
            <a:endParaRPr lang="en-US" dirty="0"/>
          </a:p>
        </p:txBody>
      </p:sp>
      <p:sp>
        <p:nvSpPr>
          <p:cNvPr id="12" name="Title 4">
            <a:extLst>
              <a:ext uri="{FF2B5EF4-FFF2-40B4-BE49-F238E27FC236}">
                <a16:creationId xmlns:a16="http://schemas.microsoft.com/office/drawing/2014/main" id="{2025D97D-CA2C-43EC-A4CA-F4AE9D0276E5}"/>
              </a:ext>
            </a:extLst>
          </p:cNvPr>
          <p:cNvSpPr txBox="1">
            <a:spLocks/>
          </p:cNvSpPr>
          <p:nvPr/>
        </p:nvSpPr>
        <p:spPr>
          <a:xfrm>
            <a:off x="1513579" y="1753182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>
            <a:lvl1pPr marL="0" marR="0" lvl="0" indent="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4400" b="0" i="0" u="none" strike="noStrike" kern="1200" cap="none" spc="0" baseline="0">
                <a:solidFill>
                  <a:srgbClr val="000000"/>
                </a:solidFill>
                <a:uFillTx/>
                <a:latin typeface="Aptos Display"/>
              </a:defRPr>
            </a:lvl1pPr>
          </a:lstStyle>
          <a:p>
            <a:r>
              <a:rPr lang="en-GB" sz="2800" dirty="0">
                <a:solidFill>
                  <a:srgbClr val="92D050"/>
                </a:solidFill>
                <a:latin typeface="Calibri"/>
                <a:ea typeface="Calibri"/>
                <a:cs typeface="Calibri"/>
              </a:rPr>
              <a:t>Dylen </a:t>
            </a:r>
            <a:r>
              <a:rPr lang="en-GB" sz="2800" err="1">
                <a:solidFill>
                  <a:srgbClr val="92D050"/>
                </a:solidFill>
                <a:latin typeface="Calibri"/>
                <a:ea typeface="Calibri"/>
                <a:cs typeface="Calibri"/>
              </a:rPr>
              <a:t>ni</a:t>
            </a:r>
            <a:r>
              <a:rPr lang="en-GB" sz="2800" dirty="0">
                <a:latin typeface="Calibri"/>
                <a:ea typeface="Calibri"/>
                <a:cs typeface="Calibri"/>
              </a:rPr>
              <a:t> </a:t>
            </a:r>
            <a:r>
              <a:rPr lang="en-GB" sz="2800" err="1">
                <a:highlight>
                  <a:srgbClr val="FFFF00"/>
                </a:highlight>
                <a:latin typeface="Calibri"/>
                <a:ea typeface="Calibri"/>
                <a:cs typeface="Calibri"/>
              </a:rPr>
              <a:t>dd</a:t>
            </a:r>
            <a:r>
              <a:rPr lang="en-GB" sz="2800" err="1">
                <a:latin typeface="Calibri"/>
                <a:ea typeface="Calibri"/>
                <a:cs typeface="Calibri"/>
              </a:rPr>
              <a:t>ifodd</a:t>
            </a:r>
            <a:r>
              <a:rPr lang="en-GB" sz="2800" dirty="0">
                <a:latin typeface="Calibri"/>
                <a:ea typeface="Calibri"/>
                <a:cs typeface="Calibri"/>
              </a:rPr>
              <a:t> y </a:t>
            </a:r>
            <a:r>
              <a:rPr lang="en-GB" sz="2800" err="1">
                <a:latin typeface="Calibri"/>
                <a:ea typeface="Calibri"/>
                <a:cs typeface="Calibri"/>
              </a:rPr>
              <a:t>goleuadau</a:t>
            </a:r>
            <a:r>
              <a:rPr lang="en-GB" sz="2800" dirty="0">
                <a:latin typeface="Calibri"/>
                <a:ea typeface="Calibri"/>
                <a:cs typeface="Calibri"/>
              </a:rPr>
              <a:t>.</a:t>
            </a:r>
            <a:endParaRPr lang="en-US" dirty="0"/>
          </a:p>
        </p:txBody>
      </p:sp>
      <p:sp>
        <p:nvSpPr>
          <p:cNvPr id="2" name="Title 4">
            <a:extLst>
              <a:ext uri="{FF2B5EF4-FFF2-40B4-BE49-F238E27FC236}">
                <a16:creationId xmlns:a16="http://schemas.microsoft.com/office/drawing/2014/main" id="{683045EA-32C4-BB89-62D3-F8D708FDC262}"/>
              </a:ext>
            </a:extLst>
          </p:cNvPr>
          <p:cNvSpPr txBox="1">
            <a:spLocks/>
          </p:cNvSpPr>
          <p:nvPr/>
        </p:nvSpPr>
        <p:spPr>
          <a:xfrm>
            <a:off x="1524161" y="3076098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>
            <a:lvl1pPr marL="0" marR="0" lvl="0" indent="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4400" b="0" i="0" u="none" strike="noStrike" kern="1200" cap="none" spc="0" baseline="0">
                <a:solidFill>
                  <a:srgbClr val="000000"/>
                </a:solidFill>
                <a:uFillTx/>
                <a:latin typeface="Aptos Display"/>
              </a:defRPr>
            </a:lvl1pPr>
          </a:lstStyle>
          <a:p>
            <a:r>
              <a:rPr lang="en-GB" sz="2800" dirty="0">
                <a:solidFill>
                  <a:srgbClr val="92D050"/>
                </a:solidFill>
                <a:latin typeface="Calibri"/>
                <a:ea typeface="Calibri"/>
                <a:cs typeface="Calibri"/>
              </a:rPr>
              <a:t>Dylen </a:t>
            </a:r>
            <a:r>
              <a:rPr lang="en-GB" sz="2800" err="1">
                <a:solidFill>
                  <a:srgbClr val="92D050"/>
                </a:solidFill>
                <a:latin typeface="Calibri"/>
                <a:ea typeface="Calibri"/>
                <a:cs typeface="Calibri"/>
              </a:rPr>
              <a:t>ni</a:t>
            </a:r>
            <a:r>
              <a:rPr lang="en-GB" sz="2800" dirty="0">
                <a:latin typeface="Calibri"/>
                <a:ea typeface="Calibri"/>
                <a:cs typeface="Calibri"/>
              </a:rPr>
              <a:t> </a:t>
            </a:r>
            <a:r>
              <a:rPr lang="en-GB" sz="2800" err="1">
                <a:highlight>
                  <a:srgbClr val="FFFF00"/>
                </a:highlight>
                <a:latin typeface="Calibri"/>
                <a:ea typeface="Calibri"/>
                <a:cs typeface="Calibri"/>
              </a:rPr>
              <a:t>g</a:t>
            </a:r>
            <a:r>
              <a:rPr lang="en-GB" sz="2800" err="1">
                <a:latin typeface="Calibri"/>
                <a:ea typeface="Calibri"/>
                <a:cs typeface="Calibri"/>
              </a:rPr>
              <a:t>ael</a:t>
            </a:r>
            <a:r>
              <a:rPr lang="en-GB" sz="2800" dirty="0">
                <a:latin typeface="Calibri"/>
                <a:ea typeface="Calibri"/>
                <a:cs typeface="Calibri"/>
              </a:rPr>
              <a:t> </a:t>
            </a:r>
            <a:r>
              <a:rPr lang="en-GB" sz="2800" err="1">
                <a:latin typeface="Calibri"/>
                <a:ea typeface="Calibri"/>
                <a:cs typeface="Calibri"/>
              </a:rPr>
              <a:t>cawodydd</a:t>
            </a:r>
            <a:r>
              <a:rPr lang="en-GB" sz="2800" dirty="0">
                <a:latin typeface="Calibri"/>
                <a:ea typeface="Calibri"/>
                <a:cs typeface="Calibri"/>
              </a:rPr>
              <a:t> </a:t>
            </a:r>
            <a:r>
              <a:rPr lang="en-GB" sz="2800" err="1">
                <a:latin typeface="Calibri"/>
                <a:ea typeface="Calibri"/>
                <a:cs typeface="Calibri"/>
              </a:rPr>
              <a:t>byr</a:t>
            </a:r>
            <a:r>
              <a:rPr lang="en-GB" sz="2800" dirty="0">
                <a:latin typeface="Calibri"/>
                <a:ea typeface="Calibri"/>
                <a:cs typeface="Calibri"/>
              </a:rPr>
              <a:t>.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365A8CC-B201-DDC0-5059-259323BABFDB}"/>
              </a:ext>
            </a:extLst>
          </p:cNvPr>
          <p:cNvSpPr txBox="1"/>
          <p:nvPr/>
        </p:nvSpPr>
        <p:spPr>
          <a:xfrm>
            <a:off x="787400" y="289984"/>
            <a:ext cx="1061720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u="sng" dirty="0"/>
              <a:t>Sut </a:t>
            </a:r>
            <a:r>
              <a:rPr lang="en-GB" sz="4000" u="sng" err="1"/>
              <a:t>ddylen</a:t>
            </a:r>
            <a:r>
              <a:rPr lang="en-GB" sz="4000" u="sng" dirty="0"/>
              <a:t> </a:t>
            </a:r>
            <a:r>
              <a:rPr lang="en-GB" sz="4000" u="sng" err="1"/>
              <a:t>ni</a:t>
            </a:r>
            <a:r>
              <a:rPr lang="en-GB" sz="4000" u="sng" dirty="0"/>
              <a:t> </a:t>
            </a:r>
            <a:r>
              <a:rPr lang="en-GB" sz="4000" u="sng" dirty="0">
                <a:highlight>
                  <a:srgbClr val="FFFF00"/>
                </a:highlight>
              </a:rPr>
              <a:t>_</a:t>
            </a:r>
            <a:r>
              <a:rPr lang="en-GB" sz="4000" u="sng" err="1"/>
              <a:t>ofalu</a:t>
            </a:r>
            <a:r>
              <a:rPr lang="en-GB" sz="4000" u="sng" dirty="0"/>
              <a:t> am </a:t>
            </a:r>
            <a:r>
              <a:rPr lang="en-GB" sz="4000" u="sng" err="1"/>
              <a:t>ein</a:t>
            </a:r>
            <a:r>
              <a:rPr lang="en-GB" sz="4000" u="sng" dirty="0"/>
              <a:t> </a:t>
            </a:r>
            <a:r>
              <a:rPr lang="en-GB" sz="4000" u="sng" err="1"/>
              <a:t>byd</a:t>
            </a:r>
            <a:r>
              <a:rPr lang="en-GB" sz="4000" u="sng" dirty="0"/>
              <a:t>?</a:t>
            </a:r>
            <a:endParaRPr lang="en-US" u="sng" dirty="0"/>
          </a:p>
        </p:txBody>
      </p:sp>
      <p:sp>
        <p:nvSpPr>
          <p:cNvPr id="6" name="Title 4">
            <a:extLst>
              <a:ext uri="{FF2B5EF4-FFF2-40B4-BE49-F238E27FC236}">
                <a16:creationId xmlns:a16="http://schemas.microsoft.com/office/drawing/2014/main" id="{52D325C5-3031-6A2D-57C7-8D0159AD4C0F}"/>
              </a:ext>
            </a:extLst>
          </p:cNvPr>
          <p:cNvSpPr txBox="1">
            <a:spLocks/>
          </p:cNvSpPr>
          <p:nvPr/>
        </p:nvSpPr>
        <p:spPr>
          <a:xfrm>
            <a:off x="1505394" y="5714345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>
            <a:lvl1pPr marL="0" marR="0" lvl="0" indent="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4400" b="0" i="0" u="none" strike="noStrike" kern="1200" cap="none" spc="0" baseline="0">
                <a:solidFill>
                  <a:srgbClr val="000000"/>
                </a:solidFill>
                <a:uFillTx/>
                <a:latin typeface="Aptos Display"/>
              </a:defRPr>
            </a:lvl1pPr>
          </a:lstStyle>
          <a:p>
            <a:r>
              <a:rPr lang="en-GB" sz="2800" dirty="0" err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Ddylen</a:t>
            </a:r>
            <a:r>
              <a:rPr lang="en-GB" sz="2800" dirty="0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ni</a:t>
            </a:r>
            <a:r>
              <a:rPr lang="en-GB" sz="2800" dirty="0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ddim</a:t>
            </a:r>
            <a:r>
              <a:rPr lang="en-GB" sz="2800" dirty="0"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latin typeface="Calibri"/>
                <a:ea typeface="Calibri"/>
                <a:cs typeface="Calibri"/>
              </a:rPr>
              <a:t>cael</a:t>
            </a:r>
            <a:r>
              <a:rPr lang="en-GB" sz="2800" dirty="0"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latin typeface="Calibri"/>
                <a:ea typeface="Calibri"/>
                <a:cs typeface="Calibri"/>
              </a:rPr>
              <a:t>cawodydd</a:t>
            </a:r>
            <a:r>
              <a:rPr lang="en-GB" sz="2800" dirty="0">
                <a:latin typeface="Calibri"/>
                <a:ea typeface="Calibri"/>
                <a:cs typeface="Calibri"/>
              </a:rPr>
              <a:t> hir.</a:t>
            </a:r>
            <a:endParaRPr lang="en-GB" dirty="0"/>
          </a:p>
        </p:txBody>
      </p:sp>
      <p:pic>
        <p:nvPicPr>
          <p:cNvPr id="14" name="Picture 13" descr="Hands holding a planet earth&#10;&#10;AI-generated content may be incorrect.">
            <a:extLst>
              <a:ext uri="{FF2B5EF4-FFF2-40B4-BE49-F238E27FC236}">
                <a16:creationId xmlns:a16="http://schemas.microsoft.com/office/drawing/2014/main" id="{88049E37-153B-DB73-7A6B-1A60322EC2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77249" y="2148416"/>
            <a:ext cx="2931584" cy="2889251"/>
          </a:xfrm>
          <a:prstGeom prst="rect">
            <a:avLst/>
          </a:prstGeom>
        </p:spPr>
      </p:pic>
      <p:sp>
        <p:nvSpPr>
          <p:cNvPr id="15" name="Title 4">
            <a:extLst>
              <a:ext uri="{FF2B5EF4-FFF2-40B4-BE49-F238E27FC236}">
                <a16:creationId xmlns:a16="http://schemas.microsoft.com/office/drawing/2014/main" id="{D8F032FA-E4CA-B970-B130-095BF02B4B17}"/>
              </a:ext>
            </a:extLst>
          </p:cNvPr>
          <p:cNvSpPr txBox="1">
            <a:spLocks/>
          </p:cNvSpPr>
          <p:nvPr/>
        </p:nvSpPr>
        <p:spPr>
          <a:xfrm>
            <a:off x="1481829" y="3732864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>
            <a:lvl1pPr marL="0" marR="0" lvl="0" indent="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4400" b="0" i="0" u="none" strike="noStrike" kern="1200" cap="none" spc="0" baseline="0">
                <a:solidFill>
                  <a:srgbClr val="000000"/>
                </a:solidFill>
                <a:uFillTx/>
                <a:latin typeface="Aptos Display"/>
              </a:defRPr>
            </a:lvl1pPr>
          </a:lstStyle>
          <a:p>
            <a:r>
              <a:rPr lang="en-GB" sz="2800" dirty="0" err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Ddylen</a:t>
            </a:r>
            <a:r>
              <a:rPr lang="en-GB" sz="2800" dirty="0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ni</a:t>
            </a:r>
            <a:r>
              <a:rPr lang="en-GB" sz="2800" dirty="0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ddim</a:t>
            </a:r>
            <a:r>
              <a:rPr lang="en-GB" sz="2800" dirty="0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latin typeface="Calibri"/>
                <a:ea typeface="Calibri"/>
                <a:cs typeface="Calibri"/>
              </a:rPr>
              <a:t>cynnau’r</a:t>
            </a:r>
            <a:r>
              <a:rPr lang="en-GB" sz="2800" dirty="0"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latin typeface="Calibri"/>
                <a:ea typeface="Calibri"/>
                <a:cs typeface="Calibri"/>
              </a:rPr>
              <a:t>goleuadau</a:t>
            </a:r>
            <a:r>
              <a:rPr lang="en-GB" sz="2800" dirty="0">
                <a:latin typeface="Calibri"/>
                <a:ea typeface="Calibri"/>
                <a:cs typeface="Calibri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10" grpId="0"/>
      <p:bldP spid="11" grpId="0"/>
      <p:bldP spid="12" grpId="0"/>
      <p:bldP spid="2" grpId="0"/>
      <p:bldP spid="6" grpId="0"/>
      <p:bldP spid="1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FFEC56-DC0F-5212-8ADF-21E207658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3" y="835500"/>
            <a:ext cx="10515600" cy="1325559"/>
          </a:xfrm>
        </p:spPr>
        <p:txBody>
          <a:bodyPr/>
          <a:lstStyle/>
          <a:p>
            <a:pPr algn="ctr"/>
            <a:r>
              <a:rPr lang="en-US" sz="7200" err="1"/>
              <a:t>Gêm</a:t>
            </a:r>
            <a:r>
              <a:rPr lang="en-US" sz="7200" dirty="0"/>
              <a:t> </a:t>
            </a:r>
            <a:r>
              <a:rPr lang="en-US" sz="7200" err="1"/>
              <a:t>Lŵp</a:t>
            </a:r>
            <a:r>
              <a:rPr lang="en-US" sz="7200" dirty="0"/>
              <a:t> </a:t>
            </a:r>
            <a:endParaRPr lang="en-US" sz="7200"/>
          </a:p>
        </p:txBody>
      </p:sp>
      <p:pic>
        <p:nvPicPr>
          <p:cNvPr id="3" name="Picture 2" descr="A green and blue infinity symbol&#10;&#10;AI-generated content may be incorrect.">
            <a:extLst>
              <a:ext uri="{FF2B5EF4-FFF2-40B4-BE49-F238E27FC236}">
                <a16:creationId xmlns:a16="http://schemas.microsoft.com/office/drawing/2014/main" id="{C3C06AF1-2B57-1BA3-79DE-86CE38B153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95" t="25152" r="-188" b="24859"/>
          <a:stretch/>
        </p:blipFill>
        <p:spPr>
          <a:xfrm>
            <a:off x="2718661" y="2538565"/>
            <a:ext cx="6754684" cy="3428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31922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3">
            <a:extLst>
              <a:ext uri="{FF2B5EF4-FFF2-40B4-BE49-F238E27FC236}">
                <a16:creationId xmlns:a16="http://schemas.microsoft.com/office/drawing/2014/main" id="{889BF463-9E44-D3CE-A69D-B8686A86DEEA}"/>
              </a:ext>
            </a:extLst>
          </p:cNvPr>
          <p:cNvGraphicFramePr>
            <a:graphicFrameLocks noGrp="1"/>
          </p:cNvGraphicFramePr>
          <p:nvPr/>
        </p:nvGraphicFramePr>
        <p:xfrm>
          <a:off x="218184" y="239984"/>
          <a:ext cx="11548688" cy="635334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887172">
                  <a:extLst>
                    <a:ext uri="{9D8B030D-6E8A-4147-A177-3AD203B41FA5}">
                      <a16:colId xmlns:a16="http://schemas.microsoft.com/office/drawing/2014/main" val="2289567743"/>
                    </a:ext>
                  </a:extLst>
                </a:gridCol>
                <a:gridCol w="2887172">
                  <a:extLst>
                    <a:ext uri="{9D8B030D-6E8A-4147-A177-3AD203B41FA5}">
                      <a16:colId xmlns:a16="http://schemas.microsoft.com/office/drawing/2014/main" val="4266797545"/>
                    </a:ext>
                  </a:extLst>
                </a:gridCol>
                <a:gridCol w="2887172">
                  <a:extLst>
                    <a:ext uri="{9D8B030D-6E8A-4147-A177-3AD203B41FA5}">
                      <a16:colId xmlns:a16="http://schemas.microsoft.com/office/drawing/2014/main" val="2988757713"/>
                    </a:ext>
                  </a:extLst>
                </a:gridCol>
                <a:gridCol w="2887172">
                  <a:extLst>
                    <a:ext uri="{9D8B030D-6E8A-4147-A177-3AD203B41FA5}">
                      <a16:colId xmlns:a16="http://schemas.microsoft.com/office/drawing/2014/main" val="2730658037"/>
                    </a:ext>
                  </a:extLst>
                </a:gridCol>
              </a:tblGrid>
              <a:tr h="1270668">
                <a:tc>
                  <a:txBody>
                    <a:bodyPr/>
                    <a:lstStyle/>
                    <a:p>
                      <a:pPr lvl="0" algn="ctr"/>
                      <a:r>
                        <a:rPr lang="en-GB" sz="2400" b="1">
                          <a:solidFill>
                            <a:srgbClr val="000000"/>
                          </a:solidFill>
                          <a:latin typeface="Calibri" pitchFamily="34"/>
                          <a:cs typeface="Calibri" pitchFamily="34"/>
                        </a:rPr>
                        <a:t>Dechrau</a:t>
                      </a:r>
                    </a:p>
                  </a:txBody>
                  <a:tcPr anchor="ctr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D9D9D9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400" b="0">
                          <a:solidFill>
                            <a:srgbClr val="000000"/>
                          </a:solidFill>
                          <a:latin typeface="Calibri" pitchFamily="34"/>
                          <a:cs typeface="Calibri" pitchFamily="34"/>
                        </a:rPr>
                        <a:t>Dylen ni ddifodd y goleuadau.</a:t>
                      </a:r>
                    </a:p>
                  </a:txBody>
                  <a:tcPr anchor="ctr">
                    <a:lnL w="12701" cap="flat" cmpd="sng" algn="ctr">
                      <a:solidFill>
                        <a:srgbClr val="D9D9D9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2400" b="0">
                          <a:solidFill>
                            <a:srgbClr val="000000"/>
                          </a:solidFill>
                          <a:latin typeface="Calibri" pitchFamily="34"/>
                          <a:cs typeface="Calibri" pitchFamily="34"/>
                        </a:rPr>
                        <a:t>We should turn off the lights.</a:t>
                      </a:r>
                    </a:p>
                  </a:txBody>
                  <a:tcPr anchor="ctr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D9D9D9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2400" b="0">
                          <a:solidFill>
                            <a:srgbClr val="000000"/>
                          </a:solidFill>
                          <a:latin typeface="Calibri" pitchFamily="34"/>
                          <a:cs typeface="Calibri" pitchFamily="34"/>
                        </a:rPr>
                        <a:t>Ddylen ni ddim gwastraffu dŵr. </a:t>
                      </a:r>
                    </a:p>
                  </a:txBody>
                  <a:tcPr anchor="ctr">
                    <a:lnL w="12701" cap="flat" cmpd="sng" algn="ctr">
                      <a:solidFill>
                        <a:srgbClr val="D9D9D9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9455871"/>
                  </a:ext>
                </a:extLst>
              </a:tr>
              <a:tr h="1270668">
                <a:tc>
                  <a:txBody>
                    <a:bodyPr/>
                    <a:lstStyle/>
                    <a:p>
                      <a:pPr lvl="0" algn="ctr"/>
                      <a:r>
                        <a:rPr lang="en-GB" sz="2400" b="0">
                          <a:solidFill>
                            <a:srgbClr val="000000"/>
                          </a:solidFill>
                          <a:latin typeface="Calibri" pitchFamily="34"/>
                          <a:cs typeface="Calibri" pitchFamily="34"/>
                        </a:rPr>
                        <a:t>We should not waste water.</a:t>
                      </a:r>
                    </a:p>
                  </a:txBody>
                  <a:tcPr anchor="ctr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D9D9D9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2400" b="0">
                          <a:solidFill>
                            <a:srgbClr val="000000"/>
                          </a:solidFill>
                          <a:latin typeface="Calibri" pitchFamily="34"/>
                          <a:cs typeface="Calibri" pitchFamily="34"/>
                        </a:rPr>
                        <a:t>Dylen ni ddifodd dyfeisiau trydanol.</a:t>
                      </a:r>
                    </a:p>
                  </a:txBody>
                  <a:tcPr anchor="ctr">
                    <a:lnL w="12701" cap="flat" cmpd="sng" algn="ctr">
                      <a:solidFill>
                        <a:srgbClr val="D9D9D9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2400" b="0">
                          <a:solidFill>
                            <a:srgbClr val="000000"/>
                          </a:solidFill>
                          <a:latin typeface="Calibri" pitchFamily="34"/>
                          <a:cs typeface="Calibri" pitchFamily="34"/>
                        </a:rPr>
                        <a:t>We should turn off electrical devices.</a:t>
                      </a:r>
                    </a:p>
                  </a:txBody>
                  <a:tcPr anchor="ctr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D9D9D9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2400" b="0">
                          <a:solidFill>
                            <a:srgbClr val="000000"/>
                          </a:solidFill>
                          <a:latin typeface="Calibri" pitchFamily="34"/>
                          <a:cs typeface="Calibri" pitchFamily="34"/>
                        </a:rPr>
                        <a:t>Ddylen ni ddim cael cawodydd hir.</a:t>
                      </a:r>
                    </a:p>
                  </a:txBody>
                  <a:tcPr anchor="ctr">
                    <a:lnL w="12701" cap="flat" cmpd="sng" algn="ctr">
                      <a:solidFill>
                        <a:srgbClr val="D9D9D9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20420309"/>
                  </a:ext>
                </a:extLst>
              </a:tr>
              <a:tr h="1270668">
                <a:tc>
                  <a:txBody>
                    <a:bodyPr/>
                    <a:lstStyle/>
                    <a:p>
                      <a:pPr lvl="0" algn="ctr"/>
                      <a:r>
                        <a:rPr lang="en-GB" sz="2400" b="0">
                          <a:solidFill>
                            <a:srgbClr val="000000"/>
                          </a:solidFill>
                          <a:latin typeface="Calibri" pitchFamily="34"/>
                          <a:cs typeface="Calibri" pitchFamily="34"/>
                        </a:rPr>
                        <a:t>We should not take long showers.</a:t>
                      </a:r>
                    </a:p>
                  </a:txBody>
                  <a:tcPr anchor="ctr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D9D9D9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2400" b="0">
                          <a:solidFill>
                            <a:srgbClr val="000000"/>
                          </a:solidFill>
                          <a:latin typeface="Calibri" pitchFamily="34"/>
                          <a:cs typeface="Calibri" pitchFamily="34"/>
                        </a:rPr>
                        <a:t>Dylen ni ddefnyddio dŵr yn ofalus.</a:t>
                      </a:r>
                    </a:p>
                  </a:txBody>
                  <a:tcPr anchor="ctr">
                    <a:lnL w="12701" cap="flat" cmpd="sng" algn="ctr">
                      <a:solidFill>
                        <a:srgbClr val="D9D9D9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2400" b="0">
                          <a:solidFill>
                            <a:srgbClr val="000000"/>
                          </a:solidFill>
                          <a:latin typeface="Calibri" pitchFamily="34"/>
                          <a:cs typeface="Calibri" pitchFamily="34"/>
                        </a:rPr>
                        <a:t>We should use water carefully.</a:t>
                      </a:r>
                    </a:p>
                  </a:txBody>
                  <a:tcPr anchor="ctr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D9D9D9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2400" b="0">
                          <a:solidFill>
                            <a:srgbClr val="000000"/>
                          </a:solidFill>
                          <a:latin typeface="Calibri" pitchFamily="34"/>
                          <a:cs typeface="Calibri" pitchFamily="34"/>
                        </a:rPr>
                        <a:t>Ddylen ni ddim cynnau dyfeisiau trydanol.      </a:t>
                      </a:r>
                    </a:p>
                  </a:txBody>
                  <a:tcPr anchor="ctr">
                    <a:lnL w="12701" cap="flat" cmpd="sng" algn="ctr">
                      <a:solidFill>
                        <a:srgbClr val="D9D9D9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38833076"/>
                  </a:ext>
                </a:extLst>
              </a:tr>
              <a:tr h="1270668">
                <a:tc>
                  <a:txBody>
                    <a:bodyPr/>
                    <a:lstStyle/>
                    <a:p>
                      <a:pPr lvl="0" algn="ctr"/>
                      <a:r>
                        <a:rPr lang="en-GB" sz="2400" b="0">
                          <a:solidFill>
                            <a:srgbClr val="000000"/>
                          </a:solidFill>
                          <a:latin typeface="Calibri" pitchFamily="34"/>
                          <a:cs typeface="Calibri" pitchFamily="34"/>
                        </a:rPr>
                        <a:t>We should not turn on electrical devices.</a:t>
                      </a:r>
                    </a:p>
                  </a:txBody>
                  <a:tcPr anchor="ctr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D9D9D9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2400" b="0">
                          <a:solidFill>
                            <a:srgbClr val="000000"/>
                          </a:solidFill>
                          <a:latin typeface="Calibri" pitchFamily="34"/>
                          <a:cs typeface="Calibri" pitchFamily="34"/>
                        </a:rPr>
                        <a:t>Dylen ni aildefnyddio bagiau plasteg.</a:t>
                      </a:r>
                    </a:p>
                  </a:txBody>
                  <a:tcPr anchor="ctr">
                    <a:lnL w="12701" cap="flat" cmpd="sng" algn="ctr">
                      <a:solidFill>
                        <a:srgbClr val="D9D9D9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2400" b="0">
                          <a:solidFill>
                            <a:srgbClr val="000000"/>
                          </a:solidFill>
                          <a:latin typeface="Calibri" pitchFamily="34"/>
                          <a:cs typeface="Calibri" pitchFamily="34"/>
                        </a:rPr>
                        <a:t>We should reuse plastic bags.</a:t>
                      </a:r>
                    </a:p>
                  </a:txBody>
                  <a:tcPr anchor="ctr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D9D9D9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400" b="0">
                          <a:solidFill>
                            <a:srgbClr val="000000"/>
                          </a:solidFill>
                          <a:latin typeface="Calibri" pitchFamily="34"/>
                          <a:cs typeface="Calibri" pitchFamily="34"/>
                        </a:rPr>
                        <a:t>Ddylen ni ddim cynnau’r goleuadau.</a:t>
                      </a:r>
                    </a:p>
                  </a:txBody>
                  <a:tcPr anchor="ctr">
                    <a:lnL w="12701" cap="flat" cmpd="sng" algn="ctr">
                      <a:solidFill>
                        <a:srgbClr val="D9D9D9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3180823"/>
                  </a:ext>
                </a:extLst>
              </a:tr>
              <a:tr h="1270668">
                <a:tc>
                  <a:txBody>
                    <a:bodyPr/>
                    <a:lstStyle/>
                    <a:p>
                      <a:pPr marL="0" marR="0" lvl="0" indent="0" algn="ctr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400" b="0">
                          <a:solidFill>
                            <a:srgbClr val="000000"/>
                          </a:solidFill>
                          <a:latin typeface="Calibri" pitchFamily="34"/>
                          <a:cs typeface="Calibri" pitchFamily="34"/>
                        </a:rPr>
                        <a:t>We shouldn’t turn on the lights.</a:t>
                      </a:r>
                    </a:p>
                  </a:txBody>
                  <a:tcPr anchor="ctr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D9D9D9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400" b="1">
                          <a:solidFill>
                            <a:srgbClr val="000000"/>
                          </a:solidFill>
                          <a:latin typeface="Calibri" pitchFamily="34"/>
                          <a:cs typeface="Calibri" pitchFamily="34"/>
                        </a:rPr>
                        <a:t>Gorffen</a:t>
                      </a:r>
                    </a:p>
                  </a:txBody>
                  <a:tcPr anchor="ctr">
                    <a:lnL w="12701" cap="flat" cmpd="sng" algn="ctr">
                      <a:solidFill>
                        <a:srgbClr val="D9D9D9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endParaRPr lang="en-GB" sz="2400" b="0">
                        <a:solidFill>
                          <a:srgbClr val="000000"/>
                        </a:solidFill>
                        <a:latin typeface="Calibri" pitchFamily="34"/>
                        <a:cs typeface="Calibri" pitchFamily="34"/>
                      </a:endParaRPr>
                    </a:p>
                  </a:txBody>
                  <a:tcPr anchor="ctr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D9D9D9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endParaRPr lang="en-GB" sz="2400" b="1">
                        <a:solidFill>
                          <a:srgbClr val="000000"/>
                        </a:solidFill>
                        <a:latin typeface="Calibri" pitchFamily="34"/>
                        <a:cs typeface="Calibri" pitchFamily="34"/>
                      </a:endParaRPr>
                    </a:p>
                  </a:txBody>
                  <a:tcPr anchor="ctr">
                    <a:lnL w="12701" cap="flat" cmpd="sng" algn="ctr">
                      <a:solidFill>
                        <a:srgbClr val="D9D9D9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620895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80795D-961F-8E61-5084-B1C6EE42AF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CF79F9-36C5-A9CA-CCC7-39B9CEC9EDB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Darllen dy Feddwl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1C619-FEEF-BDBF-39CF-4C9D4B513BD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2030342"/>
            <a:ext cx="10515600" cy="4351336"/>
          </a:xfrm>
        </p:spPr>
        <p:txBody>
          <a:bodyPr/>
          <a:lstStyle/>
          <a:p>
            <a:pPr marL="514350" lvl="0" indent="-514350">
              <a:buAutoNum type="arabicPeriod"/>
            </a:pPr>
            <a:r>
              <a:rPr lang="en-GB" dirty="0" err="1">
                <a:latin typeface="Calibri"/>
                <a:ea typeface="Calibri"/>
                <a:cs typeface="Calibri"/>
              </a:rPr>
              <a:t>Ddylen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 err="1">
                <a:latin typeface="Calibri"/>
                <a:ea typeface="Calibri"/>
                <a:cs typeface="Calibri"/>
              </a:rPr>
              <a:t>ni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 err="1">
                <a:latin typeface="Calibri"/>
                <a:ea typeface="Calibri"/>
                <a:cs typeface="Calibri"/>
              </a:rPr>
              <a:t>ddim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 err="1">
                <a:latin typeface="Calibri"/>
                <a:ea typeface="Calibri"/>
                <a:cs typeface="Calibri"/>
              </a:rPr>
              <a:t>cynnau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 err="1">
                <a:latin typeface="Calibri"/>
                <a:ea typeface="Calibri"/>
                <a:cs typeface="Calibri"/>
              </a:rPr>
              <a:t>dyfeisiau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 err="1">
                <a:latin typeface="Calibri"/>
                <a:ea typeface="Calibri"/>
                <a:cs typeface="Calibri"/>
              </a:rPr>
              <a:t>trydanol</a:t>
            </a:r>
            <a:r>
              <a:rPr lang="en-GB" dirty="0">
                <a:latin typeface="Calibri"/>
                <a:ea typeface="Calibri"/>
                <a:cs typeface="Calibri"/>
              </a:rPr>
              <a:t>.</a:t>
            </a:r>
          </a:p>
          <a:p>
            <a:pPr marL="514350" lvl="0" indent="-514350">
              <a:buAutoNum type="arabicPeriod"/>
            </a:pPr>
            <a:r>
              <a:rPr lang="en-GB" dirty="0">
                <a:latin typeface="Calibri"/>
                <a:ea typeface="Calibri"/>
                <a:cs typeface="Calibri"/>
              </a:rPr>
              <a:t>Dylen </a:t>
            </a:r>
            <a:r>
              <a:rPr lang="en-GB" dirty="0" err="1">
                <a:latin typeface="Calibri"/>
                <a:ea typeface="Calibri"/>
                <a:cs typeface="Calibri"/>
              </a:rPr>
              <a:t>ni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 err="1">
                <a:latin typeface="Calibri"/>
                <a:ea typeface="Calibri"/>
                <a:cs typeface="Calibri"/>
              </a:rPr>
              <a:t>ddefnyddio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 err="1">
                <a:latin typeface="Calibri"/>
                <a:ea typeface="Calibri"/>
                <a:cs typeface="Calibri"/>
              </a:rPr>
              <a:t>dŵr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 err="1">
                <a:latin typeface="Calibri"/>
                <a:ea typeface="Calibri"/>
                <a:cs typeface="Calibri"/>
              </a:rPr>
              <a:t>yn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 err="1">
                <a:latin typeface="Calibri"/>
                <a:ea typeface="Calibri"/>
                <a:cs typeface="Calibri"/>
              </a:rPr>
              <a:t>ofalus</a:t>
            </a:r>
            <a:r>
              <a:rPr lang="en-GB" dirty="0">
                <a:latin typeface="Calibri"/>
                <a:ea typeface="Calibri"/>
                <a:cs typeface="Calibri"/>
              </a:rPr>
              <a:t>.</a:t>
            </a:r>
          </a:p>
          <a:p>
            <a:pPr marL="514350" lvl="0" indent="-514350">
              <a:buAutoNum type="arabicPeriod"/>
            </a:pPr>
            <a:r>
              <a:rPr lang="en-GB" dirty="0" err="1">
                <a:latin typeface="Calibri"/>
                <a:ea typeface="Calibri"/>
                <a:cs typeface="Calibri"/>
              </a:rPr>
              <a:t>Ddylen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 err="1">
                <a:latin typeface="Calibri"/>
                <a:ea typeface="Calibri"/>
                <a:cs typeface="Calibri"/>
              </a:rPr>
              <a:t>ni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 err="1">
                <a:latin typeface="Calibri"/>
                <a:ea typeface="Calibri"/>
                <a:cs typeface="Calibri"/>
              </a:rPr>
              <a:t>ddim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 err="1">
                <a:latin typeface="Calibri"/>
                <a:ea typeface="Calibri"/>
                <a:cs typeface="Calibri"/>
              </a:rPr>
              <a:t>cynnau’r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 err="1">
                <a:latin typeface="Calibri"/>
                <a:ea typeface="Calibri"/>
                <a:cs typeface="Calibri"/>
              </a:rPr>
              <a:t>goleuadau</a:t>
            </a:r>
            <a:r>
              <a:rPr lang="en-GB" dirty="0">
                <a:latin typeface="Calibri"/>
                <a:ea typeface="Calibri"/>
                <a:cs typeface="Calibri"/>
              </a:rPr>
              <a:t>.</a:t>
            </a:r>
          </a:p>
          <a:p>
            <a:pPr marL="514350" lvl="0" indent="-514350">
              <a:buAutoNum type="arabicPeriod"/>
            </a:pPr>
            <a:r>
              <a:rPr lang="en-GB" dirty="0">
                <a:latin typeface="Calibri"/>
                <a:ea typeface="Calibri"/>
                <a:cs typeface="Calibri"/>
              </a:rPr>
              <a:t>Dylen </a:t>
            </a:r>
            <a:r>
              <a:rPr lang="en-GB" dirty="0" err="1">
                <a:latin typeface="Calibri"/>
                <a:ea typeface="Calibri"/>
                <a:cs typeface="Calibri"/>
              </a:rPr>
              <a:t>ni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 err="1">
                <a:latin typeface="Calibri"/>
                <a:ea typeface="Calibri"/>
                <a:cs typeface="Calibri"/>
              </a:rPr>
              <a:t>ailddefnyddio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 err="1">
                <a:latin typeface="Calibri"/>
                <a:ea typeface="Calibri"/>
                <a:cs typeface="Calibri"/>
              </a:rPr>
              <a:t>bagiau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 err="1">
                <a:latin typeface="Calibri"/>
                <a:ea typeface="Calibri"/>
                <a:cs typeface="Calibri"/>
              </a:rPr>
              <a:t>plasteg</a:t>
            </a:r>
            <a:r>
              <a:rPr lang="en-GB" dirty="0">
                <a:latin typeface="Calibri"/>
                <a:ea typeface="Calibri"/>
                <a:cs typeface="Calibri"/>
              </a:rPr>
              <a:t>.</a:t>
            </a:r>
          </a:p>
          <a:p>
            <a:pPr marL="514350" lvl="0" indent="-514350">
              <a:buAutoNum type="arabicPeriod"/>
            </a:pPr>
            <a:r>
              <a:rPr lang="en-GB" dirty="0" err="1">
                <a:latin typeface="Calibri"/>
                <a:ea typeface="Calibri"/>
                <a:cs typeface="Calibri"/>
              </a:rPr>
              <a:t>Ddylen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 err="1">
                <a:latin typeface="Calibri"/>
                <a:ea typeface="Calibri"/>
                <a:cs typeface="Calibri"/>
              </a:rPr>
              <a:t>ni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 err="1">
                <a:latin typeface="Calibri"/>
                <a:ea typeface="Calibri"/>
                <a:cs typeface="Calibri"/>
              </a:rPr>
              <a:t>ddim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 err="1">
                <a:latin typeface="Calibri"/>
                <a:ea typeface="Calibri"/>
                <a:cs typeface="Calibri"/>
              </a:rPr>
              <a:t>gwastraffu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 err="1">
                <a:latin typeface="Calibri"/>
                <a:ea typeface="Calibri"/>
                <a:cs typeface="Calibri"/>
              </a:rPr>
              <a:t>dŵr</a:t>
            </a:r>
            <a:r>
              <a:rPr lang="en-GB" dirty="0">
                <a:latin typeface="Calibri"/>
                <a:ea typeface="Calibri"/>
                <a:cs typeface="Calibri"/>
              </a:rPr>
              <a:t>. </a:t>
            </a:r>
          </a:p>
          <a:p>
            <a:pPr marL="514350" lvl="0" indent="-514350">
              <a:buAutoNum type="arabicPeriod"/>
            </a:pPr>
            <a:r>
              <a:rPr lang="en-GB" dirty="0">
                <a:latin typeface="Calibri"/>
                <a:ea typeface="Calibri"/>
                <a:cs typeface="Calibri"/>
              </a:rPr>
              <a:t>Dylen </a:t>
            </a:r>
            <a:r>
              <a:rPr lang="en-GB" dirty="0" err="1">
                <a:latin typeface="Calibri"/>
                <a:ea typeface="Calibri"/>
                <a:cs typeface="Calibri"/>
              </a:rPr>
              <a:t>ni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 err="1">
                <a:latin typeface="Calibri"/>
                <a:ea typeface="Calibri"/>
                <a:cs typeface="Calibri"/>
              </a:rPr>
              <a:t>ddifodd</a:t>
            </a:r>
            <a:r>
              <a:rPr lang="en-GB" dirty="0">
                <a:latin typeface="Calibri"/>
                <a:ea typeface="Calibri"/>
                <a:cs typeface="Calibri"/>
              </a:rPr>
              <a:t> y </a:t>
            </a:r>
            <a:r>
              <a:rPr lang="en-GB" dirty="0" err="1">
                <a:latin typeface="Calibri"/>
                <a:ea typeface="Calibri"/>
                <a:cs typeface="Calibri"/>
              </a:rPr>
              <a:t>goleuadau</a:t>
            </a:r>
            <a:r>
              <a:rPr lang="en-GB" dirty="0">
                <a:latin typeface="Calibri"/>
                <a:ea typeface="Calibri"/>
                <a:cs typeface="Calibri"/>
              </a:rPr>
              <a:t>.</a:t>
            </a:r>
          </a:p>
          <a:p>
            <a:pPr marL="514350" lvl="0" indent="-514350">
              <a:buAutoNum type="arabicPeriod"/>
            </a:pPr>
            <a:r>
              <a:rPr lang="en-GB" dirty="0">
                <a:latin typeface="Calibri"/>
                <a:ea typeface="Calibri"/>
                <a:cs typeface="Calibri"/>
              </a:rPr>
              <a:t>Dylen </a:t>
            </a:r>
            <a:r>
              <a:rPr lang="en-GB" dirty="0" err="1">
                <a:latin typeface="Calibri"/>
                <a:ea typeface="Calibri"/>
                <a:cs typeface="Calibri"/>
              </a:rPr>
              <a:t>ni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 err="1">
                <a:latin typeface="Calibri"/>
                <a:ea typeface="Calibri"/>
                <a:cs typeface="Calibri"/>
              </a:rPr>
              <a:t>ddifodd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 err="1">
                <a:latin typeface="Calibri"/>
                <a:ea typeface="Calibri"/>
                <a:cs typeface="Calibri"/>
              </a:rPr>
              <a:t>dyfeisiau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 err="1">
                <a:latin typeface="Calibri"/>
                <a:ea typeface="Calibri"/>
                <a:cs typeface="Calibri"/>
              </a:rPr>
              <a:t>trydanol</a:t>
            </a:r>
            <a:r>
              <a:rPr lang="en-GB" dirty="0">
                <a:latin typeface="Calibri"/>
                <a:ea typeface="Calibri"/>
                <a:cs typeface="Calibri"/>
              </a:rPr>
              <a:t>.</a:t>
            </a:r>
          </a:p>
          <a:p>
            <a:pPr marL="514350" indent="-514350">
              <a:buAutoNum type="arabicPeriod"/>
            </a:pPr>
            <a:r>
              <a:rPr lang="en-GB" dirty="0">
                <a:latin typeface="Calibri"/>
                <a:ea typeface="Calibri"/>
                <a:cs typeface="Calibri"/>
              </a:rPr>
              <a:t>Dylen </a:t>
            </a:r>
            <a:r>
              <a:rPr lang="en-GB" dirty="0" err="1">
                <a:latin typeface="Calibri"/>
                <a:ea typeface="Calibri"/>
                <a:cs typeface="Calibri"/>
              </a:rPr>
              <a:t>ni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 err="1">
                <a:latin typeface="Calibri"/>
                <a:ea typeface="Calibri"/>
                <a:cs typeface="Calibri"/>
              </a:rPr>
              <a:t>gael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 err="1">
                <a:latin typeface="Calibri"/>
                <a:ea typeface="Calibri"/>
                <a:cs typeface="Calibri"/>
              </a:rPr>
              <a:t>cawodydd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 err="1">
                <a:latin typeface="Calibri"/>
                <a:ea typeface="Calibri"/>
                <a:cs typeface="Calibri"/>
              </a:rPr>
              <a:t>byr</a:t>
            </a:r>
            <a:r>
              <a:rPr lang="en-GB" dirty="0">
                <a:latin typeface="Calibri"/>
                <a:ea typeface="Calibri"/>
                <a:cs typeface="Calibri"/>
              </a:rPr>
              <a:t>.</a:t>
            </a:r>
            <a:endParaRPr lang="en-GB" dirty="0">
              <a:latin typeface="Calibri" pitchFamily="34"/>
              <a:ea typeface="Calibri"/>
              <a:cs typeface="Calibri" pitchFamily="34"/>
            </a:endParaRPr>
          </a:p>
          <a:p>
            <a:pPr marL="514350" lvl="0" indent="-514350">
              <a:buAutoNum type="arabicPeriod"/>
            </a:pPr>
            <a:endParaRPr lang="en-GB">
              <a:latin typeface="Calibri" pitchFamily="34"/>
              <a:cs typeface="Calibri" pitchFamily="34"/>
            </a:endParaRPr>
          </a:p>
          <a:p>
            <a:pPr marL="514350" indent="-514350">
              <a:buAutoNum type="arabicPeriod"/>
            </a:pPr>
            <a:endParaRPr lang="en-GB">
              <a:latin typeface="Calibri" pitchFamily="34"/>
              <a:ea typeface="Calibri" pitchFamily="34"/>
              <a:cs typeface="Calibri" pitchFamily="34"/>
            </a:endParaRPr>
          </a:p>
        </p:txBody>
      </p:sp>
      <p:pic>
        <p:nvPicPr>
          <p:cNvPr id="4" name="Picture 3" descr="A person holding a glowing globe&#10;&#10;AI-generated content may be incorrect.">
            <a:extLst>
              <a:ext uri="{FF2B5EF4-FFF2-40B4-BE49-F238E27FC236}">
                <a16:creationId xmlns:a16="http://schemas.microsoft.com/office/drawing/2014/main" id="{D40A40A3-4AE0-81CF-0397-3179A04F91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3453" y="1696528"/>
            <a:ext cx="4083170" cy="4097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6265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3">
            <a:extLst>
              <a:ext uri="{FF2B5EF4-FFF2-40B4-BE49-F238E27FC236}">
                <a16:creationId xmlns:a16="http://schemas.microsoft.com/office/drawing/2014/main" id="{11F885ED-975D-3357-FA69-FB85A8C35B5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7769042"/>
              </p:ext>
            </p:extLst>
          </p:nvPr>
        </p:nvGraphicFramePr>
        <p:xfrm>
          <a:off x="1132416" y="1524000"/>
          <a:ext cx="7532969" cy="5131304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1943920">
                  <a:extLst>
                    <a:ext uri="{9D8B030D-6E8A-4147-A177-3AD203B41FA5}">
                      <a16:colId xmlns:a16="http://schemas.microsoft.com/office/drawing/2014/main" val="1251969580"/>
                    </a:ext>
                  </a:extLst>
                </a:gridCol>
                <a:gridCol w="348438">
                  <a:extLst>
                    <a:ext uri="{9D8B030D-6E8A-4147-A177-3AD203B41FA5}">
                      <a16:colId xmlns:a16="http://schemas.microsoft.com/office/drawing/2014/main" val="2337732982"/>
                    </a:ext>
                  </a:extLst>
                </a:gridCol>
                <a:gridCol w="2053680">
                  <a:extLst>
                    <a:ext uri="{9D8B030D-6E8A-4147-A177-3AD203B41FA5}">
                      <a16:colId xmlns:a16="http://schemas.microsoft.com/office/drawing/2014/main" val="3461643948"/>
                    </a:ext>
                  </a:extLst>
                </a:gridCol>
                <a:gridCol w="3186931">
                  <a:extLst>
                    <a:ext uri="{9D8B030D-6E8A-4147-A177-3AD203B41FA5}">
                      <a16:colId xmlns:a16="http://schemas.microsoft.com/office/drawing/2014/main" val="1084545238"/>
                    </a:ext>
                  </a:extLst>
                </a:gridCol>
              </a:tblGrid>
              <a:tr h="64141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200" b="0" dirty="0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Dylen </a:t>
                      </a:r>
                      <a:r>
                        <a:rPr lang="en-GB" sz="2200" b="0" err="1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ni</a:t>
                      </a:r>
                      <a:endParaRPr lang="en-US" sz="2200"/>
                    </a:p>
                  </a:txBody>
                  <a:tcPr anchor="ctr">
                    <a:lnL w="12701">
                      <a:solidFill>
                        <a:srgbClr val="000000"/>
                      </a:solidFill>
                    </a:lnL>
                    <a:lnR w="12701">
                      <a:solidFill>
                        <a:srgbClr val="000000"/>
                      </a:solidFill>
                    </a:lnR>
                    <a:lnT w="12701">
                      <a:solidFill>
                        <a:srgbClr val="000000"/>
                      </a:solidFill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200" b="0" dirty="0">
                        <a:solidFill>
                          <a:srgbClr val="000000"/>
                        </a:solidFill>
                        <a:latin typeface="Calibri"/>
                        <a:cs typeface="Calibri"/>
                      </a:endParaRPr>
                    </a:p>
                  </a:txBody>
                  <a:tcPr anchor="ctr">
                    <a:lnL w="12701">
                      <a:solidFill>
                        <a:srgbClr val="000000"/>
                      </a:solidFill>
                    </a:lnL>
                    <a:lnR w="12701">
                      <a:solidFill>
                        <a:srgbClr val="000000"/>
                      </a:solidFill>
                    </a:lnR>
                    <a:lnT w="12701">
                      <a:solidFill>
                        <a:srgbClr val="000000"/>
                      </a:solidFill>
                    </a:lnT>
                    <a:lnB w="12701">
                      <a:solidFill>
                        <a:srgbClr val="000000"/>
                      </a:solidFill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200" b="0" err="1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difodd</a:t>
                      </a:r>
                      <a:r>
                        <a:rPr lang="en-GB" sz="2200" b="0" dirty="0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 </a:t>
                      </a:r>
                      <a:endParaRPr lang="en-US" sz="2200"/>
                    </a:p>
                  </a:txBody>
                  <a:tcPr anchor="ctr">
                    <a:lnL w="12701">
                      <a:solidFill>
                        <a:srgbClr val="000000"/>
                      </a:solidFill>
                    </a:lnL>
                    <a:lnR w="12701">
                      <a:solidFill>
                        <a:srgbClr val="000000"/>
                      </a:solidFill>
                    </a:lnR>
                    <a:lnT w="12701">
                      <a:solidFill>
                        <a:srgbClr val="000000"/>
                      </a:solidFill>
                    </a:lnT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200" b="0" dirty="0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y </a:t>
                      </a:r>
                      <a:r>
                        <a:rPr lang="en-GB" sz="2200" b="0" err="1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goleuadau</a:t>
                      </a:r>
                      <a:r>
                        <a:rPr lang="en-GB" sz="2200" b="0" dirty="0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.</a:t>
                      </a:r>
                      <a:endParaRPr lang="en-US" sz="2200"/>
                    </a:p>
                  </a:txBody>
                  <a:tcPr anchor="ctr">
                    <a:lnL w="12701">
                      <a:solidFill>
                        <a:srgbClr val="000000"/>
                      </a:solidFill>
                    </a:lnL>
                    <a:lnR w="12701">
                      <a:solidFill>
                        <a:srgbClr val="000000"/>
                      </a:solidFill>
                    </a:lnR>
                    <a:lnT w="12701">
                      <a:solidFill>
                        <a:srgbClr val="000000"/>
                      </a:solidFill>
                    </a:lnT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2167575"/>
                  </a:ext>
                </a:extLst>
              </a:tr>
              <a:tr h="641413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200" b="0" dirty="0">
                        <a:solidFill>
                          <a:srgbClr val="000000"/>
                        </a:solidFill>
                        <a:latin typeface="Calibri"/>
                        <a:cs typeface="Calibri"/>
                      </a:endParaRPr>
                    </a:p>
                  </a:txBody>
                  <a:tcPr anchor="ctr"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200" b="0" dirty="0">
                        <a:solidFill>
                          <a:srgbClr val="000000"/>
                        </a:solidFill>
                        <a:latin typeface="Calibri"/>
                        <a:cs typeface="Calibri"/>
                      </a:endParaRPr>
                    </a:p>
                  </a:txBody>
                  <a:tcPr anchor="ctr">
                    <a:lnR w="12701">
                      <a:solidFill>
                        <a:srgbClr val="000000"/>
                      </a:solidFill>
                    </a:lnR>
                    <a:lnT w="12701">
                      <a:solidFill>
                        <a:srgbClr val="000000"/>
                      </a:solidFill>
                    </a:lnT>
                    <a:lnB w="12701">
                      <a:solidFill>
                        <a:srgbClr val="000000"/>
                      </a:solidFill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200" b="0" err="1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defnyddio</a:t>
                      </a:r>
                      <a:r>
                        <a:rPr lang="en-GB" sz="2200" b="0" dirty="0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 </a:t>
                      </a:r>
                      <a:endParaRPr lang="en-US" sz="2200"/>
                    </a:p>
                  </a:txBody>
                  <a:tcPr anchor="ctr">
                    <a:lnL w="12701">
                      <a:solidFill>
                        <a:srgbClr val="000000"/>
                      </a:solidFill>
                    </a:lnL>
                    <a:lnR w="12701">
                      <a:solidFill>
                        <a:srgbClr val="000000"/>
                      </a:solidFill>
                    </a:ln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200" b="0" err="1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bagiau</a:t>
                      </a:r>
                      <a:r>
                        <a:rPr lang="en-GB" sz="2200" b="0" dirty="0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lang="en-GB" sz="2200" b="0" err="1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plasteg</a:t>
                      </a:r>
                      <a:r>
                        <a:rPr lang="en-GB" sz="2200" b="0" dirty="0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lang="en-GB" sz="2200" b="0" err="1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unwaith</a:t>
                      </a:r>
                      <a:r>
                        <a:rPr lang="en-GB" sz="2200" b="0" dirty="0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.</a:t>
                      </a:r>
                      <a:endParaRPr lang="en-US" sz="2200"/>
                    </a:p>
                  </a:txBody>
                  <a:tcPr anchor="ctr">
                    <a:lnL w="12701">
                      <a:solidFill>
                        <a:srgbClr val="000000"/>
                      </a:solidFill>
                    </a:lnL>
                    <a:lnR w="12701">
                      <a:solidFill>
                        <a:srgbClr val="000000"/>
                      </a:solidFill>
                    </a:ln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28348513"/>
                  </a:ext>
                </a:extLst>
              </a:tr>
              <a:tr h="641413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200" b="0" err="1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Ddylen</a:t>
                      </a:r>
                      <a:r>
                        <a:rPr lang="en-GB" sz="2200" b="0" dirty="0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lang="en-GB" sz="2200" b="0" err="1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ni</a:t>
                      </a:r>
                      <a:r>
                        <a:rPr lang="en-GB" sz="2200" b="0" dirty="0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lang="en-GB" sz="2200" b="0" err="1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ddim</a:t>
                      </a:r>
                      <a:endParaRPr lang="en-US" sz="2200"/>
                    </a:p>
                  </a:txBody>
                  <a:tcPr anchor="ctr">
                    <a:lnL w="12701">
                      <a:solidFill>
                        <a:srgbClr val="000000"/>
                      </a:solidFill>
                    </a:lnL>
                    <a:lnR w="12701">
                      <a:solidFill>
                        <a:srgbClr val="000000"/>
                      </a:solidFill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200" b="0" dirty="0">
                        <a:solidFill>
                          <a:srgbClr val="000000"/>
                        </a:solidFill>
                        <a:latin typeface="Calibri"/>
                        <a:cs typeface="Calibri"/>
                      </a:endParaRPr>
                    </a:p>
                  </a:txBody>
                  <a:tcPr anchor="ctr">
                    <a:lnL w="12701">
                      <a:solidFill>
                        <a:srgbClr val="000000"/>
                      </a:solidFill>
                    </a:lnL>
                    <a:lnR w="12701">
                      <a:solidFill>
                        <a:srgbClr val="000000"/>
                      </a:solidFill>
                    </a:lnR>
                    <a:lnT w="12701">
                      <a:solidFill>
                        <a:srgbClr val="000000"/>
                      </a:solidFill>
                    </a:lnT>
                    <a:lnB w="12701">
                      <a:solidFill>
                        <a:srgbClr val="000000"/>
                      </a:solidFill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200" b="0" err="1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cael</a:t>
                      </a:r>
                      <a:endParaRPr lang="en-US" sz="2200"/>
                    </a:p>
                  </a:txBody>
                  <a:tcPr anchor="ctr">
                    <a:lnL w="12701">
                      <a:solidFill>
                        <a:srgbClr val="000000"/>
                      </a:solidFill>
                    </a:lnL>
                    <a:lnR w="12701">
                      <a:solidFill>
                        <a:srgbClr val="000000"/>
                      </a:solidFill>
                    </a:ln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200" b="0" err="1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dŵr</a:t>
                      </a:r>
                      <a:r>
                        <a:rPr lang="en-GB" sz="2200" b="0" dirty="0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lang="en-GB" sz="2200" b="0" err="1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yn</a:t>
                      </a:r>
                      <a:r>
                        <a:rPr lang="en-GB" sz="2200" b="0" dirty="0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lang="en-GB" sz="2200" b="0" err="1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ofalus</a:t>
                      </a:r>
                      <a:r>
                        <a:rPr lang="en-GB" sz="2200" b="0" dirty="0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.</a:t>
                      </a:r>
                      <a:endParaRPr lang="en-US" sz="2200"/>
                    </a:p>
                  </a:txBody>
                  <a:tcPr anchor="ctr">
                    <a:lnL w="12701">
                      <a:solidFill>
                        <a:srgbClr val="000000"/>
                      </a:solidFill>
                    </a:lnL>
                    <a:lnR w="12701">
                      <a:solidFill>
                        <a:srgbClr val="000000"/>
                      </a:solidFill>
                    </a:ln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428402"/>
                  </a:ext>
                </a:extLst>
              </a:tr>
              <a:tr h="641413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200" b="0" dirty="0">
                        <a:solidFill>
                          <a:srgbClr val="000000"/>
                        </a:solidFill>
                        <a:latin typeface="Calibri"/>
                        <a:cs typeface="Calibri"/>
                      </a:endParaRPr>
                    </a:p>
                  </a:txBody>
                  <a:tcPr anchor="ctr"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200" b="0" dirty="0">
                        <a:solidFill>
                          <a:srgbClr val="000000"/>
                        </a:solidFill>
                        <a:latin typeface="Calibri"/>
                        <a:cs typeface="Calibri"/>
                      </a:endParaRPr>
                    </a:p>
                  </a:txBody>
                  <a:tcPr anchor="ctr">
                    <a:lnR w="12701">
                      <a:solidFill>
                        <a:srgbClr val="000000"/>
                      </a:solidFill>
                    </a:lnR>
                    <a:lnT w="12701">
                      <a:solidFill>
                        <a:srgbClr val="000000"/>
                      </a:solidFill>
                    </a:lnT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200" b="0" err="1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cynnau</a:t>
                      </a:r>
                      <a:endParaRPr lang="en-US" sz="2200"/>
                    </a:p>
                  </a:txBody>
                  <a:tcPr anchor="ctr">
                    <a:lnL w="12701">
                      <a:solidFill>
                        <a:srgbClr val="000000"/>
                      </a:solidFill>
                    </a:lnL>
                    <a:lnR w="12701">
                      <a:solidFill>
                        <a:srgbClr val="000000"/>
                      </a:solidFill>
                    </a:ln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200" b="0" err="1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cawodydd</a:t>
                      </a:r>
                      <a:r>
                        <a:rPr lang="en-GB" sz="2200" b="0" dirty="0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lang="en-GB" sz="2200" b="0" err="1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byr</a:t>
                      </a:r>
                      <a:r>
                        <a:rPr lang="en-GB" sz="2200" b="0" dirty="0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.</a:t>
                      </a:r>
                      <a:endParaRPr lang="en-US" sz="2200"/>
                    </a:p>
                  </a:txBody>
                  <a:tcPr anchor="ctr">
                    <a:lnL w="12701">
                      <a:solidFill>
                        <a:srgbClr val="000000"/>
                      </a:solidFill>
                    </a:lnL>
                    <a:lnR w="12701">
                      <a:solidFill>
                        <a:srgbClr val="000000"/>
                      </a:solidFill>
                    </a:ln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01228970"/>
                  </a:ext>
                </a:extLst>
              </a:tr>
              <a:tr h="641413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200" b="0" dirty="0">
                        <a:solidFill>
                          <a:srgbClr val="000000"/>
                        </a:solidFill>
                        <a:latin typeface="Calibri"/>
                        <a:cs typeface="Calibri"/>
                      </a:endParaRPr>
                    </a:p>
                  </a:txBody>
                  <a:tcPr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200" b="0" dirty="0">
                        <a:solidFill>
                          <a:srgbClr val="000000"/>
                        </a:solidFill>
                        <a:latin typeface="Calibri"/>
                        <a:cs typeface="Calibri"/>
                      </a:endParaRPr>
                    </a:p>
                  </a:txBody>
                  <a:tcPr anchor="ctr">
                    <a:lnR w="12701">
                      <a:solidFill>
                        <a:srgbClr val="000000"/>
                      </a:solidFill>
                    </a:ln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200" b="0" err="1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aildefnyddio</a:t>
                      </a:r>
                      <a:endParaRPr lang="en-US" sz="2200"/>
                    </a:p>
                  </a:txBody>
                  <a:tcPr anchor="ctr">
                    <a:lnL w="12701">
                      <a:solidFill>
                        <a:srgbClr val="000000"/>
                      </a:solidFill>
                    </a:lnL>
                    <a:lnR w="12701">
                      <a:solidFill>
                        <a:srgbClr val="000000"/>
                      </a:solidFill>
                    </a:ln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200" b="0" err="1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dŵr</a:t>
                      </a:r>
                      <a:r>
                        <a:rPr lang="en-GB" sz="2200" b="0" dirty="0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. </a:t>
                      </a:r>
                      <a:endParaRPr lang="en-US" sz="2200"/>
                    </a:p>
                  </a:txBody>
                  <a:tcPr anchor="ctr">
                    <a:lnL w="12701">
                      <a:solidFill>
                        <a:srgbClr val="000000"/>
                      </a:solidFill>
                    </a:lnL>
                    <a:lnR w="12701">
                      <a:solidFill>
                        <a:srgbClr val="000000"/>
                      </a:solidFill>
                    </a:ln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41623670"/>
                  </a:ext>
                </a:extLst>
              </a:tr>
              <a:tr h="641413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200" b="0" dirty="0">
                        <a:solidFill>
                          <a:srgbClr val="000000"/>
                        </a:solidFill>
                        <a:latin typeface="Calibri"/>
                        <a:cs typeface="Calibri"/>
                      </a:endParaRPr>
                    </a:p>
                  </a:txBody>
                  <a:tcPr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200" b="0" dirty="0">
                        <a:solidFill>
                          <a:srgbClr val="000000"/>
                        </a:solidFill>
                        <a:latin typeface="Calibri"/>
                        <a:cs typeface="Calibri"/>
                      </a:endParaRPr>
                    </a:p>
                  </a:txBody>
                  <a:tcPr anchor="ctr">
                    <a:lnR w="12701">
                      <a:solidFill>
                        <a:srgbClr val="000000"/>
                      </a:solidFill>
                    </a:ln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200" b="0" err="1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gwastraffu</a:t>
                      </a:r>
                      <a:endParaRPr lang="en-US" sz="2200"/>
                    </a:p>
                  </a:txBody>
                  <a:tcPr anchor="ctr">
                    <a:lnL w="12701">
                      <a:solidFill>
                        <a:srgbClr val="000000"/>
                      </a:solidFill>
                    </a:lnL>
                    <a:lnR w="12701">
                      <a:solidFill>
                        <a:srgbClr val="000000"/>
                      </a:solidFill>
                    </a:ln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200" b="0" err="1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cawodydd</a:t>
                      </a:r>
                      <a:r>
                        <a:rPr lang="en-GB" sz="2200" b="0" dirty="0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 hir.</a:t>
                      </a:r>
                      <a:endParaRPr lang="en-US" sz="2200"/>
                    </a:p>
                  </a:txBody>
                  <a:tcPr anchor="ctr">
                    <a:lnL w="12701">
                      <a:solidFill>
                        <a:srgbClr val="000000"/>
                      </a:solidFill>
                    </a:lnL>
                    <a:lnR w="12701">
                      <a:solidFill>
                        <a:srgbClr val="000000"/>
                      </a:solidFill>
                    </a:ln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61419889"/>
                  </a:ext>
                </a:extLst>
              </a:tr>
              <a:tr h="641413">
                <a:tc>
                  <a:txBody>
                    <a:bodyPr/>
                    <a:lstStyle/>
                    <a:p>
                      <a:pPr lvl="0"/>
                      <a:endParaRPr lang="en-GB" sz="2200" b="0" dirty="0">
                        <a:solidFill>
                          <a:srgbClr val="000000"/>
                        </a:solidFill>
                        <a:latin typeface="Calibri"/>
                        <a:cs typeface="Calibri"/>
                      </a:endParaRPr>
                    </a:p>
                  </a:txBody>
                  <a:tcPr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endParaRPr lang="en-GB" sz="2200" b="0" dirty="0">
                        <a:solidFill>
                          <a:srgbClr val="000000"/>
                        </a:solidFill>
                        <a:latin typeface="Calibri"/>
                        <a:cs typeface="Calibri"/>
                      </a:endParaRPr>
                    </a:p>
                  </a:txBody>
                  <a:tcPr anchor="ctr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endParaRPr lang="en-GB" sz="2200" b="0" dirty="0">
                        <a:solidFill>
                          <a:srgbClr val="000000"/>
                        </a:solidFill>
                        <a:latin typeface="Calibri"/>
                        <a:cs typeface="Calibri"/>
                      </a:endParaRPr>
                    </a:p>
                  </a:txBody>
                  <a:tcPr anchor="ctr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2200" b="0" err="1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dyfeisiau</a:t>
                      </a:r>
                      <a:r>
                        <a:rPr lang="en-GB" sz="2200" b="0" dirty="0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lang="en-GB" sz="2200" b="0" err="1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trydanol</a:t>
                      </a:r>
                      <a:r>
                        <a:rPr lang="en-GB" sz="2200" b="0" dirty="0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. </a:t>
                      </a:r>
                    </a:p>
                  </a:txBody>
                  <a:tcPr anchor="ctr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2105362"/>
                  </a:ext>
                </a:extLst>
              </a:tr>
              <a:tr h="641413">
                <a:tc>
                  <a:txBody>
                    <a:bodyPr/>
                    <a:lstStyle/>
                    <a:p>
                      <a:pPr lvl="0"/>
                      <a:endParaRPr lang="en-GB" sz="2200" b="0" dirty="0">
                        <a:solidFill>
                          <a:srgbClr val="000000"/>
                        </a:solidFill>
                        <a:latin typeface="Calibri"/>
                        <a:cs typeface="Calibri"/>
                      </a:endParaRPr>
                    </a:p>
                  </a:txBody>
                  <a:tcPr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endParaRPr lang="en-GB" sz="2200" b="0" dirty="0">
                        <a:solidFill>
                          <a:srgbClr val="000000"/>
                        </a:solidFill>
                        <a:latin typeface="Calibri"/>
                        <a:cs typeface="Calibri"/>
                      </a:endParaRPr>
                    </a:p>
                  </a:txBody>
                  <a:tcPr anchor="ctr"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endParaRPr lang="en-GB" sz="2200" b="0" dirty="0">
                        <a:solidFill>
                          <a:srgbClr val="000000"/>
                        </a:solidFill>
                        <a:latin typeface="Calibri"/>
                        <a:cs typeface="Calibri"/>
                      </a:endParaRPr>
                    </a:p>
                  </a:txBody>
                  <a:tcPr anchor="ctr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200" b="0" err="1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bagiau</a:t>
                      </a:r>
                      <a:r>
                        <a:rPr lang="en-GB" sz="2200" b="0" dirty="0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lang="en-GB" sz="2200" b="0" err="1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plasteg</a:t>
                      </a:r>
                      <a:r>
                        <a:rPr lang="en-GB" sz="2200" b="0" dirty="0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lang="en-GB" sz="2200" b="0" err="1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sawl</a:t>
                      </a:r>
                      <a:r>
                        <a:rPr lang="en-GB" sz="2200" b="0" dirty="0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lang="en-GB" sz="2200" b="0" err="1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waith</a:t>
                      </a:r>
                      <a:r>
                        <a:rPr lang="en-GB" sz="2200" b="0" dirty="0">
                          <a:solidFill>
                            <a:srgbClr val="000000"/>
                          </a:solidFill>
                          <a:latin typeface="Calibri"/>
                          <a:cs typeface="Calibri"/>
                        </a:rPr>
                        <a:t>.</a:t>
                      </a:r>
                    </a:p>
                  </a:txBody>
                  <a:tcPr anchor="ctr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5735068"/>
                  </a:ext>
                </a:extLst>
              </a:tr>
            </a:tbl>
          </a:graphicData>
        </a:graphic>
      </p:graphicFrame>
      <p:sp>
        <p:nvSpPr>
          <p:cNvPr id="3" name="TextBox 3">
            <a:extLst>
              <a:ext uri="{FF2B5EF4-FFF2-40B4-BE49-F238E27FC236}">
                <a16:creationId xmlns:a16="http://schemas.microsoft.com/office/drawing/2014/main" id="{EE4EB61B-283B-FADC-1239-D152CD02A40E}"/>
              </a:ext>
            </a:extLst>
          </p:cNvPr>
          <p:cNvSpPr txBox="1"/>
          <p:nvPr/>
        </p:nvSpPr>
        <p:spPr>
          <a:xfrm>
            <a:off x="3358012" y="564454"/>
            <a:ext cx="6093497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Sut ddylen ni </a:t>
            </a:r>
            <a:r>
              <a:rPr lang="en-GB" sz="3200" b="0" i="0" u="none" strike="noStrike" kern="1200" cap="none" spc="0" baseline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Aptos"/>
              </a:rPr>
              <a:t>_</a:t>
            </a:r>
            <a:r>
              <a:rPr lang="en-GB" sz="3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ofalu am ein </a:t>
            </a:r>
            <a:r>
              <a:rPr lang="en-GB" sz="3200" b="0" i="0" u="none" strike="noStrike" kern="0" cap="none" spc="0" baseline="0">
                <a:solidFill>
                  <a:srgbClr val="000000"/>
                </a:solidFill>
                <a:uFillTx/>
                <a:latin typeface="Aptos"/>
              </a:rPr>
              <a:t>byd</a:t>
            </a:r>
            <a:r>
              <a:rPr lang="en-GB" sz="3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?</a:t>
            </a:r>
          </a:p>
        </p:txBody>
      </p:sp>
      <p:pic>
        <p:nvPicPr>
          <p:cNvPr id="4" name="Picture 9" descr="A green check mark and red x&#10;&#10;AI-generated content may be incorrect.">
            <a:extLst>
              <a:ext uri="{FF2B5EF4-FFF2-40B4-BE49-F238E27FC236}">
                <a16:creationId xmlns:a16="http://schemas.microsoft.com/office/drawing/2014/main" id="{54294F6D-2F41-9959-91C9-C11DDB51AB2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48" t="4444" r="56550" b="47836"/>
          <a:stretch>
            <a:fillRect/>
          </a:stretch>
        </p:blipFill>
        <p:spPr>
          <a:xfrm>
            <a:off x="2568779" y="393369"/>
            <a:ext cx="791870" cy="92839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3" descr="A green tick and red x&#10;&#10;AI-generated content may be incorrect.">
            <a:extLst>
              <a:ext uri="{FF2B5EF4-FFF2-40B4-BE49-F238E27FC236}">
                <a16:creationId xmlns:a16="http://schemas.microsoft.com/office/drawing/2014/main" id="{42121FDB-3CF2-09D0-C234-EFA0DEB1EBB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50000" r="46725"/>
          <a:stretch>
            <a:fillRect/>
          </a:stretch>
        </p:blipFill>
        <p:spPr>
          <a:xfrm>
            <a:off x="288385" y="1397908"/>
            <a:ext cx="672596" cy="63124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10" descr="A green tick and red x&#10;&#10;AI-generated content may be incorrect.">
            <a:extLst>
              <a:ext uri="{FF2B5EF4-FFF2-40B4-BE49-F238E27FC236}">
                <a16:creationId xmlns:a16="http://schemas.microsoft.com/office/drawing/2014/main" id="{D356BA08-5851-40C3-D072-725A89FCA8B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3275" t="50000"/>
          <a:stretch>
            <a:fillRect/>
          </a:stretch>
        </p:blipFill>
        <p:spPr>
          <a:xfrm>
            <a:off x="292365" y="2762849"/>
            <a:ext cx="626336" cy="67023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TextBox 12">
            <a:extLst>
              <a:ext uri="{FF2B5EF4-FFF2-40B4-BE49-F238E27FC236}">
                <a16:creationId xmlns:a16="http://schemas.microsoft.com/office/drawing/2014/main" id="{E12D780E-41B5-BE5A-18EF-01A4C5163C04}"/>
              </a:ext>
            </a:extLst>
          </p:cNvPr>
          <p:cNvSpPr txBox="1"/>
          <p:nvPr/>
        </p:nvSpPr>
        <p:spPr>
          <a:xfrm>
            <a:off x="8956995" y="1134010"/>
            <a:ext cx="2934219" cy="1827193"/>
          </a:xfrm>
          <a:prstGeom prst="cloud">
            <a:avLst/>
          </a:prstGeom>
          <a:solidFill>
            <a:srgbClr val="FFFF00"/>
          </a:solidFill>
          <a:ln w="9528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Cofiwch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!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Mae treiglad meddal ar ol rhagenwau!</a:t>
            </a:r>
          </a:p>
        </p:txBody>
      </p:sp>
      <p:pic>
        <p:nvPicPr>
          <p:cNvPr id="10" name="Picture 9" descr="Hands holding a planet earth&#10;&#10;AI-generated content may be incorrect.">
            <a:extLst>
              <a:ext uri="{FF2B5EF4-FFF2-40B4-BE49-F238E27FC236}">
                <a16:creationId xmlns:a16="http://schemas.microsoft.com/office/drawing/2014/main" id="{49E9E485-14BF-4E5D-8EC3-E2EA67E4A0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53499" y="3640666"/>
            <a:ext cx="2931584" cy="2889251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B0C08615-2A12-4663-D36D-4BD0C6C874F6}"/>
              </a:ext>
            </a:extLst>
          </p:cNvPr>
          <p:cNvSpPr txBox="1"/>
          <p:nvPr/>
        </p:nvSpPr>
        <p:spPr>
          <a:xfrm>
            <a:off x="481267" y="2953859"/>
            <a:ext cx="11197385" cy="406265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0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1. Dylwn ni ddefnyddio dŵr yn ofalus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40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cs typeface="Calibri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0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2. Dylen ni ddefnyddio dŵr yn ofalus.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40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cs typeface="Calibri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0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3. Dylen ni defnyddio dŵr yn ofalus.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40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cs typeface="Calibri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44D6AABA-2543-B02B-AC2C-16705D1344C3}"/>
              </a:ext>
            </a:extLst>
          </p:cNvPr>
          <p:cNvSpPr txBox="1"/>
          <p:nvPr/>
        </p:nvSpPr>
        <p:spPr>
          <a:xfrm>
            <a:off x="481267" y="417094"/>
            <a:ext cx="10603830" cy="83099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800" b="1" i="0" u="sng" strike="noStrike" kern="1200" cap="none" spc="0" baseline="0">
                <a:solidFill>
                  <a:srgbClr val="00B0F0"/>
                </a:solidFill>
                <a:uFillTx/>
                <a:latin typeface="Aptos"/>
              </a:rPr>
              <a:t>P’un sy’n gywir a pham?</a:t>
            </a:r>
          </a:p>
        </p:txBody>
      </p:sp>
      <p:pic>
        <p:nvPicPr>
          <p:cNvPr id="4" name="Picture 6" descr="A young child washing dishes in the kitchen&#10;&#10;AI-generated content may be incorrect.">
            <a:extLst>
              <a:ext uri="{FF2B5EF4-FFF2-40B4-BE49-F238E27FC236}">
                <a16:creationId xmlns:a16="http://schemas.microsoft.com/office/drawing/2014/main" id="{4887CEA1-4963-9422-812B-93427F8D1A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9400" y="421254"/>
            <a:ext cx="2881338" cy="192088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8" descr="A green tick and red x&#10;&#10;AI-generated content may be incorrect.">
            <a:extLst>
              <a:ext uri="{FF2B5EF4-FFF2-40B4-BE49-F238E27FC236}">
                <a16:creationId xmlns:a16="http://schemas.microsoft.com/office/drawing/2014/main" id="{05985C53-69ED-8705-AAD4-2D340533572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50000" r="46725"/>
          <a:stretch>
            <a:fillRect/>
          </a:stretch>
        </p:blipFill>
        <p:spPr>
          <a:xfrm>
            <a:off x="8450180" y="3996952"/>
            <a:ext cx="1058774" cy="99369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10" descr="A green tick and red x&#10;&#10;AI-generated content may be incorrect.">
            <a:extLst>
              <a:ext uri="{FF2B5EF4-FFF2-40B4-BE49-F238E27FC236}">
                <a16:creationId xmlns:a16="http://schemas.microsoft.com/office/drawing/2014/main" id="{40CD1DB5-40B3-A228-E38F-B61751589CF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3275" t="50000"/>
          <a:stretch>
            <a:fillRect/>
          </a:stretch>
        </p:blipFill>
        <p:spPr>
          <a:xfrm>
            <a:off x="8518586" y="2783762"/>
            <a:ext cx="921971" cy="98659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11" descr="A green tick and red x&#10;&#10;AI-generated content may be incorrect.">
            <a:extLst>
              <a:ext uri="{FF2B5EF4-FFF2-40B4-BE49-F238E27FC236}">
                <a16:creationId xmlns:a16="http://schemas.microsoft.com/office/drawing/2014/main" id="{1A81A099-3AEF-A7F6-D927-273965DB0D8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3275" t="50000"/>
          <a:stretch>
            <a:fillRect/>
          </a:stretch>
        </p:blipFill>
        <p:spPr>
          <a:xfrm>
            <a:off x="8518577" y="5217246"/>
            <a:ext cx="921971" cy="98659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07753222-7F33-9130-B700-86C6E9D0A39D}"/>
              </a:ext>
            </a:extLst>
          </p:cNvPr>
          <p:cNvSpPr txBox="1"/>
          <p:nvPr/>
        </p:nvSpPr>
        <p:spPr>
          <a:xfrm>
            <a:off x="481267" y="3031711"/>
            <a:ext cx="11197385" cy="344709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0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1. Ddylen ni ddim cael cawodydd hir.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40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cs typeface="Calibri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0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2. Ddylen ni ddim gael cawodydd hir.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40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cs typeface="Calibri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0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3. Dylen ni ddim cael cawodydd hir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48B40DC6-6893-6066-B133-41184BAF45D1}"/>
              </a:ext>
            </a:extLst>
          </p:cNvPr>
          <p:cNvSpPr txBox="1"/>
          <p:nvPr/>
        </p:nvSpPr>
        <p:spPr>
          <a:xfrm>
            <a:off x="481267" y="417094"/>
            <a:ext cx="10603830" cy="83099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800" b="1" i="0" u="sng" strike="noStrike" kern="1200" cap="none" spc="0" baseline="0">
                <a:solidFill>
                  <a:srgbClr val="00B0F0"/>
                </a:solidFill>
                <a:uFillTx/>
                <a:latin typeface="Aptos"/>
              </a:rPr>
              <a:t>P’un sy’n gywir a pham?</a:t>
            </a:r>
          </a:p>
        </p:txBody>
      </p:sp>
      <p:pic>
        <p:nvPicPr>
          <p:cNvPr id="4" name="Picture 5" descr="A green tick and red x&#10;&#10;AI-generated content may be incorrect.">
            <a:extLst>
              <a:ext uri="{FF2B5EF4-FFF2-40B4-BE49-F238E27FC236}">
                <a16:creationId xmlns:a16="http://schemas.microsoft.com/office/drawing/2014/main" id="{E45BAE85-A960-0352-483E-326DCA6FD1D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0000" r="46725"/>
          <a:stretch>
            <a:fillRect/>
          </a:stretch>
        </p:blipFill>
        <p:spPr>
          <a:xfrm>
            <a:off x="8277953" y="2865391"/>
            <a:ext cx="1058774" cy="99369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6" descr="A green tick and red x&#10;&#10;AI-generated content may be incorrect.">
            <a:extLst>
              <a:ext uri="{FF2B5EF4-FFF2-40B4-BE49-F238E27FC236}">
                <a16:creationId xmlns:a16="http://schemas.microsoft.com/office/drawing/2014/main" id="{FE09F086-0195-A349-6336-F89E2FDD80E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3275" t="50000"/>
          <a:stretch>
            <a:fillRect/>
          </a:stretch>
        </p:blipFill>
        <p:spPr>
          <a:xfrm>
            <a:off x="8277953" y="4117634"/>
            <a:ext cx="921971" cy="98659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7" descr="A green tick and red x&#10;&#10;AI-generated content may be incorrect.">
            <a:extLst>
              <a:ext uri="{FF2B5EF4-FFF2-40B4-BE49-F238E27FC236}">
                <a16:creationId xmlns:a16="http://schemas.microsoft.com/office/drawing/2014/main" id="{54A315A8-B9C1-6C97-2BC6-1A07D047B16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3275" t="50000"/>
          <a:stretch>
            <a:fillRect/>
          </a:stretch>
        </p:blipFill>
        <p:spPr>
          <a:xfrm>
            <a:off x="8277953" y="5309984"/>
            <a:ext cx="921971" cy="98659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9" descr="A shower head with nozzle&#10;&#10;AI-generated content may be incorrect.">
            <a:extLst>
              <a:ext uri="{FF2B5EF4-FFF2-40B4-BE49-F238E27FC236}">
                <a16:creationId xmlns:a16="http://schemas.microsoft.com/office/drawing/2014/main" id="{6D9648E7-05E6-7519-C8EF-C2D8EAEBB3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99625" y="489560"/>
            <a:ext cx="2550691" cy="190440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TextBox 10">
            <a:extLst>
              <a:ext uri="{FF2B5EF4-FFF2-40B4-BE49-F238E27FC236}">
                <a16:creationId xmlns:a16="http://schemas.microsoft.com/office/drawing/2014/main" id="{342EBA10-EB5C-EECF-D690-DADED0730EFB}"/>
              </a:ext>
            </a:extLst>
          </p:cNvPr>
          <p:cNvSpPr txBox="1"/>
          <p:nvPr/>
        </p:nvSpPr>
        <p:spPr>
          <a:xfrm>
            <a:off x="2667003" y="6858000"/>
            <a:ext cx="6858000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4" tooltip="http://diy.stackexchange.com/questions/39935/how-can-i-increase-water-pressure-after-installing-dual-head-shower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by Unknown Author is licensed under 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5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C5AAFB1A-02FB-02EF-6522-E92C44E40BD4}"/>
              </a:ext>
            </a:extLst>
          </p:cNvPr>
          <p:cNvSpPr txBox="1"/>
          <p:nvPr/>
        </p:nvSpPr>
        <p:spPr>
          <a:xfrm>
            <a:off x="481267" y="2993809"/>
            <a:ext cx="11197385" cy="344709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0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1. Ddylen ni ddifodd y goleuadau.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40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cs typeface="Calibri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0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2. Dylen ni difodd y goleuadau.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40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cs typeface="Calibri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0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3. Dylen ni ddifodd y goleuadau.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E02B3003-201C-23E3-1A36-242419FD8934}"/>
              </a:ext>
            </a:extLst>
          </p:cNvPr>
          <p:cNvSpPr txBox="1"/>
          <p:nvPr/>
        </p:nvSpPr>
        <p:spPr>
          <a:xfrm>
            <a:off x="481267" y="417094"/>
            <a:ext cx="10603830" cy="83099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800" b="1" i="0" u="sng" strike="noStrike" kern="1200" cap="none" spc="0" baseline="0">
                <a:solidFill>
                  <a:srgbClr val="00B0F0"/>
                </a:solidFill>
                <a:uFillTx/>
                <a:latin typeface="Aptos"/>
              </a:rPr>
              <a:t>P’un sy’n gywir a pham?</a:t>
            </a:r>
          </a:p>
        </p:txBody>
      </p:sp>
      <p:pic>
        <p:nvPicPr>
          <p:cNvPr id="4" name="Picture 2" descr="A green tick and red x&#10;&#10;AI-generated content may be incorrect.">
            <a:extLst>
              <a:ext uri="{FF2B5EF4-FFF2-40B4-BE49-F238E27FC236}">
                <a16:creationId xmlns:a16="http://schemas.microsoft.com/office/drawing/2014/main" id="{042F3158-C8A9-F91C-4A94-25F95A56433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0000" r="46725"/>
          <a:stretch>
            <a:fillRect/>
          </a:stretch>
        </p:blipFill>
        <p:spPr>
          <a:xfrm>
            <a:off x="7556052" y="5260607"/>
            <a:ext cx="1058774" cy="99369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4" descr="A green tick and red x&#10;&#10;AI-generated content may be incorrect.">
            <a:extLst>
              <a:ext uri="{FF2B5EF4-FFF2-40B4-BE49-F238E27FC236}">
                <a16:creationId xmlns:a16="http://schemas.microsoft.com/office/drawing/2014/main" id="{70F10370-0B57-7AC2-2414-B12E5CCCC82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3275" t="50000"/>
          <a:stretch>
            <a:fillRect/>
          </a:stretch>
        </p:blipFill>
        <p:spPr>
          <a:xfrm>
            <a:off x="7556052" y="2892201"/>
            <a:ext cx="921971" cy="98659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5" descr="A green tick and red x&#10;&#10;AI-generated content may be incorrect.">
            <a:extLst>
              <a:ext uri="{FF2B5EF4-FFF2-40B4-BE49-F238E27FC236}">
                <a16:creationId xmlns:a16="http://schemas.microsoft.com/office/drawing/2014/main" id="{E22770AF-B218-B43E-2297-44031C8856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3275" t="50000"/>
          <a:stretch>
            <a:fillRect/>
          </a:stretch>
        </p:blipFill>
        <p:spPr>
          <a:xfrm>
            <a:off x="7556052" y="4076404"/>
            <a:ext cx="921971" cy="98659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7" descr="A finger pressing a light switch&#10;&#10;AI-generated content may be incorrect.">
            <a:extLst>
              <a:ext uri="{FF2B5EF4-FFF2-40B4-BE49-F238E27FC236}">
                <a16:creationId xmlns:a16="http://schemas.microsoft.com/office/drawing/2014/main" id="{36FCEF83-EF05-F31F-88A0-1B0F92CB17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57686" y="417094"/>
            <a:ext cx="3120966" cy="2242008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B234D153-F9B6-20D5-A99D-F150BDCF5C70}"/>
              </a:ext>
            </a:extLst>
          </p:cNvPr>
          <p:cNvSpPr txBox="1"/>
          <p:nvPr/>
        </p:nvSpPr>
        <p:spPr>
          <a:xfrm>
            <a:off x="481267" y="3112169"/>
            <a:ext cx="11197385" cy="317009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0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1. Ddylen ni ddim cynnau dyfeisiau trydanol.     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40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cs typeface="Calibri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0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2. Ddylwn ni ddim cynnau dyfeisiau trydanol.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40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cs typeface="Calibri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0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3. Ddylen ni ddim cynnau dyfeisiau drydanol. 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BCF41FE8-7CFE-6864-1D55-1BF63C981BF3}"/>
              </a:ext>
            </a:extLst>
          </p:cNvPr>
          <p:cNvSpPr txBox="1"/>
          <p:nvPr/>
        </p:nvSpPr>
        <p:spPr>
          <a:xfrm>
            <a:off x="481267" y="417094"/>
            <a:ext cx="10603830" cy="83099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800" b="1" i="0" u="sng" strike="noStrike" kern="1200" cap="none" spc="0" baseline="0">
                <a:solidFill>
                  <a:srgbClr val="00B0F0"/>
                </a:solidFill>
                <a:uFillTx/>
                <a:latin typeface="Aptos"/>
              </a:rPr>
              <a:t>P’un sy’n gywir a pham?</a:t>
            </a:r>
          </a:p>
        </p:txBody>
      </p:sp>
      <p:pic>
        <p:nvPicPr>
          <p:cNvPr id="4" name="Picture 2" descr="A green tick and red x&#10;&#10;AI-generated content may be incorrect.">
            <a:extLst>
              <a:ext uri="{FF2B5EF4-FFF2-40B4-BE49-F238E27FC236}">
                <a16:creationId xmlns:a16="http://schemas.microsoft.com/office/drawing/2014/main" id="{95351CC9-2F39-864B-1CD5-4B1677E3B7D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0000" r="46725"/>
          <a:stretch>
            <a:fillRect/>
          </a:stretch>
        </p:blipFill>
        <p:spPr>
          <a:xfrm>
            <a:off x="9781675" y="2850632"/>
            <a:ext cx="1058774" cy="99369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4" descr="A green tick and red x&#10;&#10;AI-generated content may be incorrect.">
            <a:extLst>
              <a:ext uri="{FF2B5EF4-FFF2-40B4-BE49-F238E27FC236}">
                <a16:creationId xmlns:a16="http://schemas.microsoft.com/office/drawing/2014/main" id="{3D7356FD-0395-A6AA-B05B-3ABA01EA598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3275" t="50000"/>
          <a:stretch>
            <a:fillRect/>
          </a:stretch>
        </p:blipFill>
        <p:spPr>
          <a:xfrm>
            <a:off x="9850081" y="4184404"/>
            <a:ext cx="921971" cy="98659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5" descr="A green tick and red x&#10;&#10;AI-generated content may be incorrect.">
            <a:extLst>
              <a:ext uri="{FF2B5EF4-FFF2-40B4-BE49-F238E27FC236}">
                <a16:creationId xmlns:a16="http://schemas.microsoft.com/office/drawing/2014/main" id="{289264F1-7E18-8F1A-B2FF-DF38016C4F0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3275" t="50000"/>
          <a:stretch>
            <a:fillRect/>
          </a:stretch>
        </p:blipFill>
        <p:spPr>
          <a:xfrm>
            <a:off x="9850081" y="5403966"/>
            <a:ext cx="921971" cy="98659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7" descr="A washing machine with clothes in it&#10;&#10;AI-generated content may be incorrect.">
            <a:extLst>
              <a:ext uri="{FF2B5EF4-FFF2-40B4-BE49-F238E27FC236}">
                <a16:creationId xmlns:a16="http://schemas.microsoft.com/office/drawing/2014/main" id="{84C8FAC5-6F29-24B5-C366-1B0E373E46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46694" y="480654"/>
            <a:ext cx="2913571" cy="2057939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FB64142-CFDC-3F2C-D8F4-F5869721D6D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2573509"/>
              </p:ext>
            </p:extLst>
          </p:nvPr>
        </p:nvGraphicFramePr>
        <p:xfrm>
          <a:off x="414421" y="213894"/>
          <a:ext cx="4995073" cy="580871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57319">
                  <a:extLst>
                    <a:ext uri="{9D8B030D-6E8A-4147-A177-3AD203B41FA5}">
                      <a16:colId xmlns:a16="http://schemas.microsoft.com/office/drawing/2014/main" val="1673956849"/>
                    </a:ext>
                  </a:extLst>
                </a:gridCol>
                <a:gridCol w="3537754">
                  <a:extLst>
                    <a:ext uri="{9D8B030D-6E8A-4147-A177-3AD203B41FA5}">
                      <a16:colId xmlns:a16="http://schemas.microsoft.com/office/drawing/2014/main" val="3825756552"/>
                    </a:ext>
                  </a:extLst>
                </a:gridCol>
              </a:tblGrid>
              <a:tr h="571500">
                <a:tc gridSpan="2"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 b="1" i="0" u="none" strike="noStrike" noProof="0" dirty="0" err="1">
                          <a:solidFill>
                            <a:schemeClr val="tx1"/>
                          </a:solidFill>
                          <a:latin typeface="Aptos"/>
                        </a:rPr>
                        <a:t>Enw</a:t>
                      </a:r>
                      <a:r>
                        <a:rPr lang="en-US" sz="1800" b="1" i="0" u="none" strike="noStrike" noProof="0" dirty="0">
                          <a:solidFill>
                            <a:schemeClr val="tx1"/>
                          </a:solidFill>
                          <a:latin typeface="Aptos"/>
                        </a:rPr>
                        <a:t>:                                                       </a:t>
                      </a:r>
                      <a:r>
                        <a:rPr lang="en-US" sz="1800" b="1" i="0" u="none" strike="noStrike" noProof="0" dirty="0" err="1">
                          <a:solidFill>
                            <a:schemeClr val="tx1"/>
                          </a:solidFill>
                          <a:latin typeface="Aptos"/>
                        </a:rPr>
                        <a:t>Taflen</a:t>
                      </a:r>
                      <a:r>
                        <a:rPr lang="en-US" sz="1800" b="1" i="0" u="none" strike="noStrike" noProof="0" dirty="0">
                          <a:solidFill>
                            <a:schemeClr val="tx1"/>
                          </a:solidFill>
                          <a:latin typeface="Aptos"/>
                        </a:rPr>
                        <a:t> </a:t>
                      </a:r>
                      <a:r>
                        <a:rPr lang="en-US" sz="1800" b="1" i="0" u="none" strike="noStrike" noProof="0" dirty="0" err="1">
                          <a:solidFill>
                            <a:schemeClr val="tx1"/>
                          </a:solidFill>
                          <a:latin typeface="Aptos"/>
                        </a:rPr>
                        <a:t>Allanfa</a:t>
                      </a:r>
                      <a:endParaRPr lang="en-US" b="1" dirty="0" err="1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4152631"/>
                  </a:ext>
                </a:extLst>
              </a:tr>
              <a:tr h="1158582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 err="1">
                          <a:solidFill>
                            <a:schemeClr val="tx1"/>
                          </a:solidFill>
                          <a:latin typeface="Aptos"/>
                        </a:rPr>
                        <a:t>Rydw</a:t>
                      </a:r>
                      <a:r>
                        <a:rPr lang="en-US" sz="1600" b="0" i="0" u="none" strike="noStrike" noProof="0" dirty="0">
                          <a:solidFill>
                            <a:schemeClr val="tx1"/>
                          </a:solidFill>
                          <a:latin typeface="Aptos"/>
                        </a:rPr>
                        <a:t> </a:t>
                      </a:r>
                      <a:r>
                        <a:rPr lang="en-US" sz="1600" b="0" i="0" u="none" strike="noStrike" noProof="0" err="1">
                          <a:solidFill>
                            <a:schemeClr val="tx1"/>
                          </a:solidFill>
                          <a:latin typeface="Aptos"/>
                        </a:rPr>
                        <a:t>i'n</a:t>
                      </a:r>
                      <a:r>
                        <a:rPr lang="en-US" sz="1600" b="0" i="0" u="none" strike="noStrike" noProof="0" dirty="0">
                          <a:solidFill>
                            <a:schemeClr val="tx1"/>
                          </a:solidFill>
                          <a:latin typeface="Aptos"/>
                        </a:rPr>
                        <a:t> </a:t>
                      </a:r>
                      <a:r>
                        <a:rPr lang="en-US" sz="1600" b="0" i="0" u="none" strike="noStrike" noProof="0" err="1">
                          <a:solidFill>
                            <a:schemeClr val="tx1"/>
                          </a:solidFill>
                          <a:latin typeface="Aptos"/>
                        </a:rPr>
                        <a:t>teimlo'n</a:t>
                      </a:r>
                      <a:r>
                        <a:rPr lang="en-US" sz="1600" b="0" i="0" u="none" strike="noStrike" noProof="0" dirty="0">
                          <a:solidFill>
                            <a:schemeClr val="tx1"/>
                          </a:solidFill>
                          <a:latin typeface="Aptos"/>
                        </a:rPr>
                        <a:t> </a:t>
                      </a:r>
                      <a:r>
                        <a:rPr lang="en-US" sz="1600" b="0" i="0" u="none" strike="noStrike" noProof="0" err="1">
                          <a:solidFill>
                            <a:schemeClr val="tx1"/>
                          </a:solidFill>
                          <a:latin typeface="Aptos"/>
                        </a:rPr>
                        <a:t>hyderus</a:t>
                      </a:r>
                      <a:r>
                        <a:rPr lang="en-US" sz="1600" b="0" i="0" u="none" strike="noStrike" noProof="0" dirty="0">
                          <a:solidFill>
                            <a:schemeClr val="tx1"/>
                          </a:solidFill>
                          <a:latin typeface="Aptos"/>
                        </a:rPr>
                        <a:t> a hapus </a:t>
                      </a:r>
                      <a:r>
                        <a:rPr lang="en-US" sz="1600" b="0" i="0" u="none" strike="noStrike" noProof="0" err="1">
                          <a:solidFill>
                            <a:schemeClr val="tx1"/>
                          </a:solidFill>
                          <a:latin typeface="Aptos"/>
                        </a:rPr>
                        <a:t>i</a:t>
                      </a:r>
                      <a:r>
                        <a:rPr lang="en-US" sz="1600" b="0" i="0" u="none" strike="noStrike" noProof="0" dirty="0">
                          <a:solidFill>
                            <a:schemeClr val="tx1"/>
                          </a:solidFill>
                          <a:latin typeface="Aptos"/>
                        </a:rPr>
                        <a:t> </a:t>
                      </a:r>
                      <a:r>
                        <a:rPr lang="en-US" sz="1600" b="0" i="0" u="none" strike="noStrike" noProof="0" err="1">
                          <a:solidFill>
                            <a:schemeClr val="tx1"/>
                          </a:solidFill>
                          <a:latin typeface="Aptos"/>
                        </a:rPr>
                        <a:t>esbonio'r</a:t>
                      </a:r>
                      <a:r>
                        <a:rPr lang="en-US" sz="1600" b="0" i="0" u="none" strike="noStrike" noProof="0" dirty="0">
                          <a:solidFill>
                            <a:schemeClr val="tx1"/>
                          </a:solidFill>
                          <a:latin typeface="Aptos"/>
                        </a:rPr>
                        <a:t> </a:t>
                      </a:r>
                      <a:r>
                        <a:rPr lang="en-US" sz="1600" b="0" i="0" u="none" strike="noStrike" noProof="0" err="1">
                          <a:solidFill>
                            <a:schemeClr val="tx1"/>
                          </a:solidFill>
                          <a:latin typeface="Aptos"/>
                        </a:rPr>
                        <a:t>gwaith</a:t>
                      </a:r>
                      <a:r>
                        <a:rPr lang="en-US" sz="1600" b="0" i="0" u="none" strike="noStrike" noProof="0" dirty="0">
                          <a:solidFill>
                            <a:schemeClr val="tx1"/>
                          </a:solidFill>
                          <a:latin typeface="Aptos"/>
                        </a:rPr>
                        <a:t>.</a:t>
                      </a:r>
                      <a:endParaRPr lang="en-US" sz="1600"/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0370749"/>
                  </a:ext>
                </a:extLst>
              </a:tr>
              <a:tr h="1158582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 err="1">
                          <a:solidFill>
                            <a:schemeClr val="tx1"/>
                          </a:solidFill>
                          <a:latin typeface="Aptos"/>
                        </a:rPr>
                        <a:t>Rydw</a:t>
                      </a:r>
                      <a:r>
                        <a:rPr lang="en-US" sz="1600" b="0" i="0" u="none" strike="noStrike" noProof="0" dirty="0">
                          <a:solidFill>
                            <a:schemeClr val="tx1"/>
                          </a:solidFill>
                          <a:latin typeface="Aptos"/>
                        </a:rPr>
                        <a:t> </a:t>
                      </a:r>
                      <a:r>
                        <a:rPr lang="en-US" sz="1600" b="0" i="0" u="none" strike="noStrike" noProof="0" err="1">
                          <a:solidFill>
                            <a:schemeClr val="tx1"/>
                          </a:solidFill>
                          <a:latin typeface="Aptos"/>
                        </a:rPr>
                        <a:t>i'n</a:t>
                      </a:r>
                      <a:r>
                        <a:rPr lang="en-US" sz="1600" b="0" i="0" u="none" strike="noStrike" noProof="0" dirty="0">
                          <a:solidFill>
                            <a:schemeClr val="tx1"/>
                          </a:solidFill>
                          <a:latin typeface="Aptos"/>
                        </a:rPr>
                        <a:t> </a:t>
                      </a:r>
                      <a:r>
                        <a:rPr lang="en-US" sz="1600" b="0" i="0" u="none" strike="noStrike" noProof="0" err="1">
                          <a:solidFill>
                            <a:schemeClr val="tx1"/>
                          </a:solidFill>
                          <a:latin typeface="Aptos"/>
                        </a:rPr>
                        <a:t>eitha</a:t>
                      </a:r>
                      <a:r>
                        <a:rPr lang="en-US" sz="1600" b="0" i="0" u="none" strike="noStrike" noProof="0" dirty="0">
                          <a:solidFill>
                            <a:schemeClr val="tx1"/>
                          </a:solidFill>
                          <a:latin typeface="Aptos"/>
                        </a:rPr>
                        <a:t> hapus </a:t>
                      </a:r>
                      <a:r>
                        <a:rPr lang="en-US" sz="1600" b="0" i="0" u="none" strike="noStrike" noProof="0" err="1">
                          <a:solidFill>
                            <a:schemeClr val="tx1"/>
                          </a:solidFill>
                          <a:latin typeface="Aptos"/>
                        </a:rPr>
                        <a:t>gyda'r</a:t>
                      </a:r>
                      <a:r>
                        <a:rPr lang="en-US" sz="1600" b="0" i="0" u="none" strike="noStrike" noProof="0" dirty="0">
                          <a:solidFill>
                            <a:schemeClr val="tx1"/>
                          </a:solidFill>
                          <a:latin typeface="Aptos"/>
                        </a:rPr>
                        <a:t> </a:t>
                      </a:r>
                      <a:r>
                        <a:rPr lang="en-US" sz="1600" b="0" i="0" u="none" strike="noStrike" noProof="0" err="1">
                          <a:solidFill>
                            <a:schemeClr val="tx1"/>
                          </a:solidFill>
                          <a:latin typeface="Aptos"/>
                        </a:rPr>
                        <a:t>gwaith</a:t>
                      </a:r>
                      <a:r>
                        <a:rPr lang="en-US" sz="1600" b="0" i="0" u="none" strike="noStrike" noProof="0" dirty="0">
                          <a:solidFill>
                            <a:schemeClr val="tx1"/>
                          </a:solidFill>
                          <a:latin typeface="Aptos"/>
                        </a:rPr>
                        <a:t>.</a:t>
                      </a:r>
                      <a:endParaRPr lang="en-US" sz="1600"/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37047384"/>
                  </a:ext>
                </a:extLst>
              </a:tr>
              <a:tr h="1158582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800" b="0" i="0" u="none" strike="noStrike" noProof="0" dirty="0"/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 err="1">
                          <a:solidFill>
                            <a:schemeClr val="tx1"/>
                          </a:solidFill>
                        </a:rPr>
                        <a:t>Dydw</a:t>
                      </a:r>
                      <a:r>
                        <a:rPr lang="en-US" sz="1600" b="0" i="0" u="none" strike="noStrike" noProof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b="0" i="0" u="none" strike="noStrike" noProof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sz="1600" b="0" i="0" u="none" strike="noStrike" noProof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b="0" i="0" u="none" strike="noStrike" noProof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sz="1600" b="0" i="0" u="none" strike="noStrike" noProof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b="0" i="0" u="none" strike="noStrike" noProof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1600" b="0" i="0" u="none" strike="noStrike" noProof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b="0" i="0" u="none" strike="noStrike" noProof="0" err="1">
                          <a:solidFill>
                            <a:schemeClr val="tx1"/>
                          </a:solidFill>
                        </a:rPr>
                        <a:t>teimlo'n</a:t>
                      </a:r>
                      <a:r>
                        <a:rPr lang="en-US" sz="1600" b="0" i="0" u="none" strike="noStrike" noProof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b="0" i="0" u="none" strike="noStrike" noProof="0" err="1">
                          <a:solidFill>
                            <a:schemeClr val="tx1"/>
                          </a:solidFill>
                        </a:rPr>
                        <a:t>hyderus</a:t>
                      </a:r>
                      <a:r>
                        <a:rPr lang="en-US" sz="1600" b="0" i="0" u="none" strike="noStrike" noProof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b="0" i="0" u="none" strike="noStrike" noProof="0" err="1">
                          <a:solidFill>
                            <a:schemeClr val="tx1"/>
                          </a:solidFill>
                        </a:rPr>
                        <a:t>gyda'r</a:t>
                      </a:r>
                      <a:r>
                        <a:rPr lang="en-US" sz="1600" b="0" i="0" u="none" strike="noStrike" noProof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b="0" i="0" u="none" strike="noStrike" noProof="0" err="1">
                          <a:solidFill>
                            <a:schemeClr val="tx1"/>
                          </a:solidFill>
                        </a:rPr>
                        <a:t>gwaith</a:t>
                      </a:r>
                      <a:r>
                        <a:rPr lang="en-US" sz="1600" b="0" i="0" u="none" strike="noStrike" noProof="0" dirty="0">
                          <a:solidFill>
                            <a:schemeClr val="tx1"/>
                          </a:solidFill>
                        </a:rPr>
                        <a:t> o </a:t>
                      </a:r>
                      <a:r>
                        <a:rPr lang="en-US" sz="1600" b="0" i="0" u="none" strike="noStrike" noProof="0" err="1">
                          <a:solidFill>
                            <a:schemeClr val="tx1"/>
                          </a:solidFill>
                        </a:rPr>
                        <a:t>gwbl</a:t>
                      </a:r>
                      <a:r>
                        <a:rPr lang="en-US" sz="1600" b="0" i="0" u="none" strike="noStrike" noProof="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38941457"/>
                  </a:ext>
                </a:extLst>
              </a:tr>
              <a:tr h="1761471">
                <a:tc gridSpan="2"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sng" strike="noStrike" noProof="0" err="1"/>
                        <a:t>Ysgrifenna</a:t>
                      </a:r>
                      <a:r>
                        <a:rPr lang="en-US" sz="1600" b="0" i="0" u="sng" strike="noStrike" noProof="0" dirty="0"/>
                        <a:t> un </a:t>
                      </a:r>
                      <a:r>
                        <a:rPr lang="en-US" sz="1600" b="0" i="0" u="sng" strike="noStrike" noProof="0" err="1"/>
                        <a:t>peth</a:t>
                      </a:r>
                      <a:r>
                        <a:rPr lang="en-US" sz="1600" b="0" i="0" u="sng" strike="noStrike" noProof="0" dirty="0"/>
                        <a:t> </a:t>
                      </a:r>
                      <a:r>
                        <a:rPr lang="en-US" sz="1600" b="0" i="0" u="sng" strike="noStrike" noProof="0" err="1"/>
                        <a:t>rwyt</a:t>
                      </a:r>
                      <a:r>
                        <a:rPr lang="en-US" sz="1600" b="0" i="0" u="sng" strike="noStrike" noProof="0" dirty="0"/>
                        <a:t> </a:t>
                      </a:r>
                      <a:r>
                        <a:rPr lang="en-US" sz="1600" b="0" i="0" u="sng" strike="noStrike" noProof="0" err="1"/>
                        <a:t>ti</a:t>
                      </a:r>
                      <a:r>
                        <a:rPr lang="en-US" sz="1600" b="0" i="0" u="sng" strike="noStrike" noProof="0" dirty="0"/>
                        <a:t> </a:t>
                      </a:r>
                      <a:r>
                        <a:rPr lang="en-US" sz="1600" b="0" i="0" u="sng" strike="noStrike" noProof="0" err="1"/>
                        <a:t>wedi</a:t>
                      </a:r>
                      <a:r>
                        <a:rPr lang="en-US" sz="1600" b="0" i="0" u="sng" strike="noStrike" noProof="0" dirty="0"/>
                        <a:t> </a:t>
                      </a:r>
                      <a:r>
                        <a:rPr lang="en-US" sz="1600" b="0" i="0" u="sng" strike="noStrike" noProof="0" err="1"/>
                        <a:t>dysgu</a:t>
                      </a:r>
                      <a:r>
                        <a:rPr lang="en-US" sz="1600" b="0" i="0" u="sng" strike="noStrike" noProof="0" dirty="0"/>
                        <a:t> </a:t>
                      </a:r>
                      <a:r>
                        <a:rPr lang="en-US" sz="1600" b="0" i="0" u="sng" strike="noStrike" noProof="0" err="1"/>
                        <a:t>yn</a:t>
                      </a:r>
                      <a:r>
                        <a:rPr lang="en-US" sz="1600" b="0" i="0" u="sng" strike="noStrike" noProof="0" dirty="0"/>
                        <a:t> y </a:t>
                      </a:r>
                      <a:r>
                        <a:rPr lang="en-US" sz="1600" b="0" i="0" u="sng" strike="noStrike" noProof="0" err="1"/>
                        <a:t>wers</a:t>
                      </a:r>
                      <a:r>
                        <a:rPr lang="en-US" sz="1600" b="0" i="0" u="sng" strike="noStrike" noProof="0" dirty="0"/>
                        <a:t> </a:t>
                      </a:r>
                      <a:r>
                        <a:rPr lang="en-US" sz="1600" b="0" i="0" u="sng" strike="noStrike" noProof="0" err="1"/>
                        <a:t>heddiw</a:t>
                      </a:r>
                      <a:r>
                        <a:rPr lang="en-US" sz="1600" b="0" i="0" u="none" strike="noStrike" noProof="0" dirty="0"/>
                        <a:t>.</a:t>
                      </a:r>
                      <a:endParaRPr lang="en-US" sz="1600" dirty="0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7611858"/>
                  </a:ext>
                </a:extLst>
              </a:tr>
            </a:tbl>
          </a:graphicData>
        </a:graphic>
      </p:graphicFrame>
      <p:pic>
        <p:nvPicPr>
          <p:cNvPr id="6" name="Picture 5" descr="A green smiley face with two eyes&#10;&#10;AI-generated content may be incorrect.">
            <a:extLst>
              <a:ext uri="{FF2B5EF4-FFF2-40B4-BE49-F238E27FC236}">
                <a16:creationId xmlns:a16="http://schemas.microsoft.com/office/drawing/2014/main" id="{759E7DA3-0205-D0DF-97F6-B0C68C927F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9902" y="1041400"/>
            <a:ext cx="713039" cy="671095"/>
          </a:xfrm>
          <a:prstGeom prst="rect">
            <a:avLst/>
          </a:prstGeom>
        </p:spPr>
      </p:pic>
      <p:pic>
        <p:nvPicPr>
          <p:cNvPr id="7" name="Picture 6" descr="A yellow face with a straight line&#10;&#10;AI-generated content may be incorrect.">
            <a:extLst>
              <a:ext uri="{FF2B5EF4-FFF2-40B4-BE49-F238E27FC236}">
                <a16:creationId xmlns:a16="http://schemas.microsoft.com/office/drawing/2014/main" id="{48A7D55A-F9E8-4FCC-26C4-A3C43A2702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5616" y="2077536"/>
            <a:ext cx="754981" cy="684298"/>
          </a:xfrm>
          <a:prstGeom prst="rect">
            <a:avLst/>
          </a:prstGeom>
        </p:spPr>
      </p:pic>
      <p:pic>
        <p:nvPicPr>
          <p:cNvPr id="8" name="Picture 7" descr="A red face with a sad face&#10;&#10;AI-generated content may be incorrect.">
            <a:extLst>
              <a:ext uri="{FF2B5EF4-FFF2-40B4-BE49-F238E27FC236}">
                <a16:creationId xmlns:a16="http://schemas.microsoft.com/office/drawing/2014/main" id="{C08040DD-6BE7-39E8-77CB-5416AE86D0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3300" y="3227221"/>
            <a:ext cx="752980" cy="777876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F99507AA-47AD-1EB6-A591-7350D284074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1240101"/>
              </p:ext>
            </p:extLst>
          </p:nvPr>
        </p:nvGraphicFramePr>
        <p:xfrm>
          <a:off x="6590631" y="187157"/>
          <a:ext cx="4995073" cy="580871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57319">
                  <a:extLst>
                    <a:ext uri="{9D8B030D-6E8A-4147-A177-3AD203B41FA5}">
                      <a16:colId xmlns:a16="http://schemas.microsoft.com/office/drawing/2014/main" val="1673956849"/>
                    </a:ext>
                  </a:extLst>
                </a:gridCol>
                <a:gridCol w="3537754">
                  <a:extLst>
                    <a:ext uri="{9D8B030D-6E8A-4147-A177-3AD203B41FA5}">
                      <a16:colId xmlns:a16="http://schemas.microsoft.com/office/drawing/2014/main" val="3825756552"/>
                    </a:ext>
                  </a:extLst>
                </a:gridCol>
              </a:tblGrid>
              <a:tr h="571500">
                <a:tc gridSpan="2"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 b="1" i="0" u="none" strike="noStrike" noProof="0" dirty="0" err="1">
                          <a:solidFill>
                            <a:schemeClr val="tx1"/>
                          </a:solidFill>
                          <a:latin typeface="Aptos"/>
                        </a:rPr>
                        <a:t>Enw</a:t>
                      </a:r>
                      <a:r>
                        <a:rPr lang="en-US" sz="1800" b="1" i="0" u="none" strike="noStrike" noProof="0" dirty="0">
                          <a:solidFill>
                            <a:schemeClr val="tx1"/>
                          </a:solidFill>
                          <a:latin typeface="Aptos"/>
                        </a:rPr>
                        <a:t>:                                                      </a:t>
                      </a:r>
                      <a:r>
                        <a:rPr lang="en-US" sz="1800" b="1" i="0" u="none" strike="noStrike" noProof="0" dirty="0" err="1">
                          <a:solidFill>
                            <a:schemeClr val="tx1"/>
                          </a:solidFill>
                          <a:latin typeface="Aptos"/>
                        </a:rPr>
                        <a:t>Taflen</a:t>
                      </a:r>
                      <a:r>
                        <a:rPr lang="en-US" sz="1800" b="1" i="0" u="none" strike="noStrike" noProof="0" dirty="0">
                          <a:solidFill>
                            <a:schemeClr val="tx1"/>
                          </a:solidFill>
                          <a:latin typeface="Aptos"/>
                        </a:rPr>
                        <a:t> </a:t>
                      </a:r>
                      <a:r>
                        <a:rPr lang="en-US" sz="1800" b="1" i="0" u="none" strike="noStrike" noProof="0" dirty="0" err="1">
                          <a:solidFill>
                            <a:schemeClr val="tx1"/>
                          </a:solidFill>
                          <a:latin typeface="Aptos"/>
                        </a:rPr>
                        <a:t>Allanfa</a:t>
                      </a:r>
                      <a:endParaRPr lang="en-US" b="1" dirty="0" err="1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4152631"/>
                  </a:ext>
                </a:extLst>
              </a:tr>
              <a:tr h="1158582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 err="1">
                          <a:solidFill>
                            <a:schemeClr val="tx1"/>
                          </a:solidFill>
                          <a:latin typeface="Aptos"/>
                        </a:rPr>
                        <a:t>Rydw</a:t>
                      </a:r>
                      <a:r>
                        <a:rPr lang="en-US" sz="1600" b="0" i="0" u="none" strike="noStrike" noProof="0" dirty="0">
                          <a:solidFill>
                            <a:schemeClr val="tx1"/>
                          </a:solidFill>
                          <a:latin typeface="Aptos"/>
                        </a:rPr>
                        <a:t> </a:t>
                      </a:r>
                      <a:r>
                        <a:rPr lang="en-US" sz="1600" b="0" i="0" u="none" strike="noStrike" noProof="0" err="1">
                          <a:solidFill>
                            <a:schemeClr val="tx1"/>
                          </a:solidFill>
                          <a:latin typeface="Aptos"/>
                        </a:rPr>
                        <a:t>i'n</a:t>
                      </a:r>
                      <a:r>
                        <a:rPr lang="en-US" sz="1600" b="0" i="0" u="none" strike="noStrike" noProof="0" dirty="0">
                          <a:solidFill>
                            <a:schemeClr val="tx1"/>
                          </a:solidFill>
                          <a:latin typeface="Aptos"/>
                        </a:rPr>
                        <a:t> </a:t>
                      </a:r>
                      <a:r>
                        <a:rPr lang="en-US" sz="1600" b="0" i="0" u="none" strike="noStrike" noProof="0" err="1">
                          <a:solidFill>
                            <a:schemeClr val="tx1"/>
                          </a:solidFill>
                          <a:latin typeface="Aptos"/>
                        </a:rPr>
                        <a:t>teimlo'n</a:t>
                      </a:r>
                      <a:r>
                        <a:rPr lang="en-US" sz="1600" b="0" i="0" u="none" strike="noStrike" noProof="0" dirty="0">
                          <a:solidFill>
                            <a:schemeClr val="tx1"/>
                          </a:solidFill>
                          <a:latin typeface="Aptos"/>
                        </a:rPr>
                        <a:t> </a:t>
                      </a:r>
                      <a:r>
                        <a:rPr lang="en-US" sz="1600" b="0" i="0" u="none" strike="noStrike" noProof="0" err="1">
                          <a:solidFill>
                            <a:schemeClr val="tx1"/>
                          </a:solidFill>
                          <a:latin typeface="Aptos"/>
                        </a:rPr>
                        <a:t>hyderus</a:t>
                      </a:r>
                      <a:r>
                        <a:rPr lang="en-US" sz="1600" b="0" i="0" u="none" strike="noStrike" noProof="0" dirty="0">
                          <a:solidFill>
                            <a:schemeClr val="tx1"/>
                          </a:solidFill>
                          <a:latin typeface="Aptos"/>
                        </a:rPr>
                        <a:t> a hapus </a:t>
                      </a:r>
                      <a:r>
                        <a:rPr lang="en-US" sz="1600" b="0" i="0" u="none" strike="noStrike" noProof="0" err="1">
                          <a:solidFill>
                            <a:schemeClr val="tx1"/>
                          </a:solidFill>
                          <a:latin typeface="Aptos"/>
                        </a:rPr>
                        <a:t>i</a:t>
                      </a:r>
                      <a:r>
                        <a:rPr lang="en-US" sz="1600" b="0" i="0" u="none" strike="noStrike" noProof="0" dirty="0">
                          <a:solidFill>
                            <a:schemeClr val="tx1"/>
                          </a:solidFill>
                          <a:latin typeface="Aptos"/>
                        </a:rPr>
                        <a:t> </a:t>
                      </a:r>
                      <a:r>
                        <a:rPr lang="en-US" sz="1600" b="0" i="0" u="none" strike="noStrike" noProof="0" err="1">
                          <a:solidFill>
                            <a:schemeClr val="tx1"/>
                          </a:solidFill>
                          <a:latin typeface="Aptos"/>
                        </a:rPr>
                        <a:t>esbonio'r</a:t>
                      </a:r>
                      <a:r>
                        <a:rPr lang="en-US" sz="1600" b="0" i="0" u="none" strike="noStrike" noProof="0" dirty="0">
                          <a:solidFill>
                            <a:schemeClr val="tx1"/>
                          </a:solidFill>
                          <a:latin typeface="Aptos"/>
                        </a:rPr>
                        <a:t> </a:t>
                      </a:r>
                      <a:r>
                        <a:rPr lang="en-US" sz="1600" b="0" i="0" u="none" strike="noStrike" noProof="0" err="1">
                          <a:solidFill>
                            <a:schemeClr val="tx1"/>
                          </a:solidFill>
                          <a:latin typeface="Aptos"/>
                        </a:rPr>
                        <a:t>gwaith</a:t>
                      </a:r>
                      <a:r>
                        <a:rPr lang="en-US" sz="1600" b="0" i="0" u="none" strike="noStrike" noProof="0" dirty="0">
                          <a:solidFill>
                            <a:schemeClr val="tx1"/>
                          </a:solidFill>
                          <a:latin typeface="Aptos"/>
                        </a:rPr>
                        <a:t>.</a:t>
                      </a:r>
                      <a:endParaRPr lang="en-US" sz="1600"/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0370749"/>
                  </a:ext>
                </a:extLst>
              </a:tr>
              <a:tr h="1158582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 err="1">
                          <a:solidFill>
                            <a:schemeClr val="tx1"/>
                          </a:solidFill>
                          <a:latin typeface="Aptos"/>
                        </a:rPr>
                        <a:t>Rydw</a:t>
                      </a:r>
                      <a:r>
                        <a:rPr lang="en-US" sz="1600" b="0" i="0" u="none" strike="noStrike" noProof="0" dirty="0">
                          <a:solidFill>
                            <a:schemeClr val="tx1"/>
                          </a:solidFill>
                          <a:latin typeface="Aptos"/>
                        </a:rPr>
                        <a:t> </a:t>
                      </a:r>
                      <a:r>
                        <a:rPr lang="en-US" sz="1600" b="0" i="0" u="none" strike="noStrike" noProof="0" err="1">
                          <a:solidFill>
                            <a:schemeClr val="tx1"/>
                          </a:solidFill>
                          <a:latin typeface="Aptos"/>
                        </a:rPr>
                        <a:t>i'n</a:t>
                      </a:r>
                      <a:r>
                        <a:rPr lang="en-US" sz="1600" b="0" i="0" u="none" strike="noStrike" noProof="0" dirty="0">
                          <a:solidFill>
                            <a:schemeClr val="tx1"/>
                          </a:solidFill>
                          <a:latin typeface="Aptos"/>
                        </a:rPr>
                        <a:t> </a:t>
                      </a:r>
                      <a:r>
                        <a:rPr lang="en-US" sz="1600" b="0" i="0" u="none" strike="noStrike" noProof="0" err="1">
                          <a:solidFill>
                            <a:schemeClr val="tx1"/>
                          </a:solidFill>
                          <a:latin typeface="Aptos"/>
                        </a:rPr>
                        <a:t>eitha</a:t>
                      </a:r>
                      <a:r>
                        <a:rPr lang="en-US" sz="1600" b="0" i="0" u="none" strike="noStrike" noProof="0" dirty="0">
                          <a:solidFill>
                            <a:schemeClr val="tx1"/>
                          </a:solidFill>
                          <a:latin typeface="Aptos"/>
                        </a:rPr>
                        <a:t> hapus </a:t>
                      </a:r>
                      <a:r>
                        <a:rPr lang="en-US" sz="1600" b="0" i="0" u="none" strike="noStrike" noProof="0" err="1">
                          <a:solidFill>
                            <a:schemeClr val="tx1"/>
                          </a:solidFill>
                          <a:latin typeface="Aptos"/>
                        </a:rPr>
                        <a:t>gyda'r</a:t>
                      </a:r>
                      <a:r>
                        <a:rPr lang="en-US" sz="1600" b="0" i="0" u="none" strike="noStrike" noProof="0" dirty="0">
                          <a:solidFill>
                            <a:schemeClr val="tx1"/>
                          </a:solidFill>
                          <a:latin typeface="Aptos"/>
                        </a:rPr>
                        <a:t> </a:t>
                      </a:r>
                      <a:r>
                        <a:rPr lang="en-US" sz="1600" b="0" i="0" u="none" strike="noStrike" noProof="0" err="1">
                          <a:solidFill>
                            <a:schemeClr val="tx1"/>
                          </a:solidFill>
                          <a:latin typeface="Aptos"/>
                        </a:rPr>
                        <a:t>gwaith</a:t>
                      </a:r>
                      <a:r>
                        <a:rPr lang="en-US" sz="1600" b="0" i="0" u="none" strike="noStrike" noProof="0" dirty="0">
                          <a:solidFill>
                            <a:schemeClr val="tx1"/>
                          </a:solidFill>
                          <a:latin typeface="Aptos"/>
                        </a:rPr>
                        <a:t>.</a:t>
                      </a:r>
                      <a:endParaRPr lang="en-US" sz="1600"/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37047384"/>
                  </a:ext>
                </a:extLst>
              </a:tr>
              <a:tr h="1158582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800" b="0" i="0" u="none" strike="noStrike" noProof="0" dirty="0"/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 err="1">
                          <a:solidFill>
                            <a:schemeClr val="tx1"/>
                          </a:solidFill>
                        </a:rPr>
                        <a:t>Dydw</a:t>
                      </a:r>
                      <a:r>
                        <a:rPr lang="en-US" sz="1600" b="0" i="0" u="none" strike="noStrike" noProof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b="0" i="0" u="none" strike="noStrike" noProof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sz="1600" b="0" i="0" u="none" strike="noStrike" noProof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b="0" i="0" u="none" strike="noStrike" noProof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sz="1600" b="0" i="0" u="none" strike="noStrike" noProof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b="0" i="0" u="none" strike="noStrike" noProof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1600" b="0" i="0" u="none" strike="noStrike" noProof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b="0" i="0" u="none" strike="noStrike" noProof="0" err="1">
                          <a:solidFill>
                            <a:schemeClr val="tx1"/>
                          </a:solidFill>
                        </a:rPr>
                        <a:t>teimlo'n</a:t>
                      </a:r>
                      <a:r>
                        <a:rPr lang="en-US" sz="1600" b="0" i="0" u="none" strike="noStrike" noProof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b="0" i="0" u="none" strike="noStrike" noProof="0" err="1">
                          <a:solidFill>
                            <a:schemeClr val="tx1"/>
                          </a:solidFill>
                        </a:rPr>
                        <a:t>hyderus</a:t>
                      </a:r>
                      <a:r>
                        <a:rPr lang="en-US" sz="1600" b="0" i="0" u="none" strike="noStrike" noProof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b="0" i="0" u="none" strike="noStrike" noProof="0" err="1">
                          <a:solidFill>
                            <a:schemeClr val="tx1"/>
                          </a:solidFill>
                        </a:rPr>
                        <a:t>gyda'r</a:t>
                      </a:r>
                      <a:r>
                        <a:rPr lang="en-US" sz="1600" b="0" i="0" u="none" strike="noStrike" noProof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b="0" i="0" u="none" strike="noStrike" noProof="0" err="1">
                          <a:solidFill>
                            <a:schemeClr val="tx1"/>
                          </a:solidFill>
                        </a:rPr>
                        <a:t>gwaith</a:t>
                      </a:r>
                      <a:r>
                        <a:rPr lang="en-US" sz="1600" b="0" i="0" u="none" strike="noStrike" noProof="0" dirty="0">
                          <a:solidFill>
                            <a:schemeClr val="tx1"/>
                          </a:solidFill>
                        </a:rPr>
                        <a:t> o </a:t>
                      </a:r>
                      <a:r>
                        <a:rPr lang="en-US" sz="1600" b="0" i="0" u="none" strike="noStrike" noProof="0" err="1">
                          <a:solidFill>
                            <a:schemeClr val="tx1"/>
                          </a:solidFill>
                        </a:rPr>
                        <a:t>gwbl</a:t>
                      </a:r>
                      <a:r>
                        <a:rPr lang="en-US" sz="1600" b="0" i="0" u="none" strike="noStrike" noProof="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38941457"/>
                  </a:ext>
                </a:extLst>
              </a:tr>
              <a:tr h="1761471">
                <a:tc gridSpan="2"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sng" strike="noStrike" noProof="0" err="1"/>
                        <a:t>Ysgrifenna</a:t>
                      </a:r>
                      <a:r>
                        <a:rPr lang="en-US" sz="1600" b="0" i="0" u="sng" strike="noStrike" noProof="0" dirty="0"/>
                        <a:t> un </a:t>
                      </a:r>
                      <a:r>
                        <a:rPr lang="en-US" sz="1600" b="0" i="0" u="sng" strike="noStrike" noProof="0" err="1"/>
                        <a:t>peth</a:t>
                      </a:r>
                      <a:r>
                        <a:rPr lang="en-US" sz="1600" b="0" i="0" u="sng" strike="noStrike" noProof="0" dirty="0"/>
                        <a:t> </a:t>
                      </a:r>
                      <a:r>
                        <a:rPr lang="en-US" sz="1600" b="0" i="0" u="sng" strike="noStrike" noProof="0" err="1"/>
                        <a:t>rwyt</a:t>
                      </a:r>
                      <a:r>
                        <a:rPr lang="en-US" sz="1600" b="0" i="0" u="sng" strike="noStrike" noProof="0" dirty="0"/>
                        <a:t> </a:t>
                      </a:r>
                      <a:r>
                        <a:rPr lang="en-US" sz="1600" b="0" i="0" u="sng" strike="noStrike" noProof="0" err="1"/>
                        <a:t>ti</a:t>
                      </a:r>
                      <a:r>
                        <a:rPr lang="en-US" sz="1600" b="0" i="0" u="sng" strike="noStrike" noProof="0" dirty="0"/>
                        <a:t> </a:t>
                      </a:r>
                      <a:r>
                        <a:rPr lang="en-US" sz="1600" b="0" i="0" u="sng" strike="noStrike" noProof="0" err="1"/>
                        <a:t>wedi</a:t>
                      </a:r>
                      <a:r>
                        <a:rPr lang="en-US" sz="1600" b="0" i="0" u="sng" strike="noStrike" noProof="0" dirty="0"/>
                        <a:t> </a:t>
                      </a:r>
                      <a:r>
                        <a:rPr lang="en-US" sz="1600" b="0" i="0" u="sng" strike="noStrike" noProof="0" err="1"/>
                        <a:t>dysgu</a:t>
                      </a:r>
                      <a:r>
                        <a:rPr lang="en-US" sz="1600" b="0" i="0" u="sng" strike="noStrike" noProof="0" dirty="0"/>
                        <a:t> </a:t>
                      </a:r>
                      <a:r>
                        <a:rPr lang="en-US" sz="1600" b="0" i="0" u="sng" strike="noStrike" noProof="0" err="1"/>
                        <a:t>yn</a:t>
                      </a:r>
                      <a:r>
                        <a:rPr lang="en-US" sz="1600" b="0" i="0" u="sng" strike="noStrike" noProof="0" dirty="0"/>
                        <a:t> y </a:t>
                      </a:r>
                      <a:r>
                        <a:rPr lang="en-US" sz="1600" b="0" i="0" u="sng" strike="noStrike" noProof="0" err="1"/>
                        <a:t>wers</a:t>
                      </a:r>
                      <a:r>
                        <a:rPr lang="en-US" sz="1600" b="0" i="0" u="sng" strike="noStrike" noProof="0" dirty="0"/>
                        <a:t> </a:t>
                      </a:r>
                      <a:r>
                        <a:rPr lang="en-US" sz="1600" b="0" i="0" u="sng" strike="noStrike" noProof="0" err="1"/>
                        <a:t>heddiw</a:t>
                      </a:r>
                      <a:r>
                        <a:rPr lang="en-US" sz="1600" b="0" i="0" u="none" strike="noStrike" noProof="0" dirty="0"/>
                        <a:t>.</a:t>
                      </a:r>
                      <a:endParaRPr lang="en-US" sz="1600" dirty="0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7611858"/>
                  </a:ext>
                </a:extLst>
              </a:tr>
            </a:tbl>
          </a:graphicData>
        </a:graphic>
      </p:graphicFrame>
      <p:pic>
        <p:nvPicPr>
          <p:cNvPr id="3" name="Picture 2" descr="A green smiley face with two eyes&#10;&#10;AI-generated content may be incorrect.">
            <a:extLst>
              <a:ext uri="{FF2B5EF4-FFF2-40B4-BE49-F238E27FC236}">
                <a16:creationId xmlns:a16="http://schemas.microsoft.com/office/drawing/2014/main" id="{3275688C-B71E-85A8-7D84-C4EBFDCCED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96112" y="1014662"/>
            <a:ext cx="713039" cy="671095"/>
          </a:xfrm>
          <a:prstGeom prst="rect">
            <a:avLst/>
          </a:prstGeom>
        </p:spPr>
      </p:pic>
      <p:pic>
        <p:nvPicPr>
          <p:cNvPr id="5" name="Picture 4" descr="A yellow face with a straight line&#10;&#10;AI-generated content may be incorrect.">
            <a:extLst>
              <a:ext uri="{FF2B5EF4-FFF2-40B4-BE49-F238E27FC236}">
                <a16:creationId xmlns:a16="http://schemas.microsoft.com/office/drawing/2014/main" id="{FA82425D-A5D1-2C0C-6C40-16AEA4ACF6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826" y="2050799"/>
            <a:ext cx="754981" cy="684298"/>
          </a:xfrm>
          <a:prstGeom prst="rect">
            <a:avLst/>
          </a:prstGeom>
        </p:spPr>
      </p:pic>
      <p:pic>
        <p:nvPicPr>
          <p:cNvPr id="9" name="Picture 8" descr="A red face with a sad face&#10;&#10;AI-generated content may be incorrect.">
            <a:extLst>
              <a:ext uri="{FF2B5EF4-FFF2-40B4-BE49-F238E27FC236}">
                <a16:creationId xmlns:a16="http://schemas.microsoft.com/office/drawing/2014/main" id="{619B19E2-0A0C-DE45-E579-3D9919C159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89510" y="3200484"/>
            <a:ext cx="752980" cy="777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302390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3">
            <a:extLst>
              <a:ext uri="{FF2B5EF4-FFF2-40B4-BE49-F238E27FC236}">
                <a16:creationId xmlns:a16="http://schemas.microsoft.com/office/drawing/2014/main" id="{D5127EF5-B1B2-B11C-16B9-A27FC8EB2DF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9153707"/>
              </p:ext>
            </p:extLst>
          </p:nvPr>
        </p:nvGraphicFramePr>
        <p:xfrm>
          <a:off x="6851178" y="242937"/>
          <a:ext cx="5131274" cy="1241270"/>
        </p:xfrm>
        <a:graphic>
          <a:graphicData uri="http://schemas.openxmlformats.org/drawingml/2006/table">
            <a:tbl>
              <a:tblPr firstRow="1" bandRow="1">
                <a:effectLst/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26710193"/>
                    </a:ext>
                  </a:extLst>
                </a:gridCol>
              </a:tblGrid>
              <a:tr h="124127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b="1" dirty="0"/>
                        <a:t>Targedau Iaith Personol:</a:t>
                      </a:r>
                      <a:endParaRPr lang="en-US" dirty="0"/>
                    </a:p>
                    <a:p>
                      <a:pPr lvl="0">
                        <a:buNone/>
                      </a:pPr>
                      <a:r>
                        <a:rPr lang="cy-GB" sz="1400" b="0" i="0" u="none" strike="noStrike" noProof="0" dirty="0">
                          <a:solidFill>
                            <a:srgbClr val="111111"/>
                          </a:solidFill>
                          <a:latin typeface="Roboto"/>
                        </a:rPr>
                        <a:t>1.Treiglad meddal ar ôl – Rydw i eisiau i chi…. </a:t>
                      </a:r>
                      <a:br>
                        <a:rPr lang="cy-GB" sz="1400" b="0" i="0" u="none" strike="noStrike" noProof="0" dirty="0">
                          <a:solidFill>
                            <a:srgbClr val="111111"/>
                          </a:solidFill>
                          <a:latin typeface="Roboto"/>
                        </a:rPr>
                      </a:br>
                      <a:r>
                        <a:rPr lang="cy-GB" sz="1400" b="0" i="0" u="none" strike="noStrike" noProof="0" dirty="0">
                          <a:solidFill>
                            <a:srgbClr val="111111"/>
                          </a:solidFill>
                          <a:latin typeface="Roboto"/>
                        </a:rPr>
                        <a:t>2. Treiglad meddal mewn enwau ac ansoddeiriau ar ôl 'yn', ond byth mewn berfau. </a:t>
                      </a:r>
                      <a:br>
                        <a:rPr lang="cy-GB" sz="1400" b="0" i="0" u="none" strike="noStrike" noProof="0" dirty="0">
                          <a:solidFill>
                            <a:srgbClr val="111111"/>
                          </a:solidFill>
                          <a:latin typeface="Roboto"/>
                        </a:rPr>
                      </a:br>
                      <a:r>
                        <a:rPr lang="cy-GB" sz="1400" b="0" i="0" u="none" strike="noStrike" noProof="0" dirty="0">
                          <a:solidFill>
                            <a:srgbClr val="111111"/>
                          </a:solidFill>
                          <a:latin typeface="Roboto"/>
                        </a:rPr>
                        <a:t>3. Rhowch y gorchymyn ar ddechrau’r frawddeg. </a:t>
                      </a:r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3514366"/>
                  </a:ext>
                </a:extLst>
              </a:tr>
            </a:tbl>
          </a:graphicData>
        </a:graphic>
      </p:graphicFrame>
      <p:sp>
        <p:nvSpPr>
          <p:cNvPr id="3" name="TextBox 4">
            <a:extLst>
              <a:ext uri="{FF2B5EF4-FFF2-40B4-BE49-F238E27FC236}">
                <a16:creationId xmlns:a16="http://schemas.microsoft.com/office/drawing/2014/main" id="{9F69A1A3-CC9D-65A7-3D86-FB901D95EC99}"/>
              </a:ext>
            </a:extLst>
          </p:cNvPr>
          <p:cNvSpPr txBox="1"/>
          <p:nvPr/>
        </p:nvSpPr>
        <p:spPr>
          <a:xfrm>
            <a:off x="400479" y="283884"/>
            <a:ext cx="6049487" cy="147732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8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Enw: Nicky Thomas		 </a:t>
            </a: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8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Teitl y wers: </a:t>
            </a:r>
            <a:r>
              <a:rPr lang="cy-GB" dirty="0">
                <a:solidFill>
                  <a:srgbClr val="000000"/>
                </a:solidFill>
                <a:latin typeface="Aptos"/>
              </a:rPr>
              <a:t>"Gofalu am ein Byd"</a:t>
            </a:r>
            <a:endParaRPr lang="cy-GB" sz="1800" b="0" i="0" u="none" strike="noStrike" kern="1200" cap="none" spc="0" baseline="0" dirty="0">
              <a:solidFill>
                <a:srgbClr val="000000"/>
              </a:solidFill>
              <a:uFillTx/>
              <a:latin typeface="Aptos"/>
            </a:endParaRP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8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Nod y wers</a:t>
            </a:r>
            <a:r>
              <a:rPr lang="cy-GB" dirty="0">
                <a:solidFill>
                  <a:srgbClr val="000000"/>
                </a:solidFill>
                <a:latin typeface="Aptos"/>
              </a:rPr>
              <a:t>:</a:t>
            </a:r>
            <a:r>
              <a:rPr lang="cy-GB" kern="0" dirty="0">
                <a:solidFill>
                  <a:srgbClr val="000000"/>
                </a:solidFill>
                <a:latin typeface="Aptos"/>
              </a:rPr>
              <a:t> </a:t>
            </a:r>
            <a:r>
              <a:rPr lang="en-US" kern="0" err="1">
                <a:solidFill>
                  <a:srgbClr val="000000"/>
                </a:solidFill>
                <a:latin typeface="Aptos"/>
              </a:rPr>
              <a:t>Siarad</a:t>
            </a:r>
            <a:r>
              <a:rPr lang="en-US" kern="0" dirty="0">
                <a:solidFill>
                  <a:srgbClr val="000000"/>
                </a:solidFill>
                <a:latin typeface="Aptos"/>
              </a:rPr>
              <a:t> am </a:t>
            </a:r>
            <a:r>
              <a:rPr lang="en-US" kern="0" err="1">
                <a:solidFill>
                  <a:srgbClr val="000000"/>
                </a:solidFill>
                <a:latin typeface="Aptos"/>
              </a:rPr>
              <a:t>sut</a:t>
            </a:r>
            <a:r>
              <a:rPr lang="en-US" kern="0" dirty="0">
                <a:solidFill>
                  <a:srgbClr val="000000"/>
                </a:solidFill>
                <a:latin typeface="Aptos"/>
              </a:rPr>
              <a:t> </a:t>
            </a:r>
            <a:r>
              <a:rPr lang="en-US" kern="0" err="1">
                <a:solidFill>
                  <a:srgbClr val="000000"/>
                </a:solidFill>
                <a:latin typeface="Aptos"/>
              </a:rPr>
              <a:t>i</a:t>
            </a:r>
            <a:r>
              <a:rPr lang="en-US" kern="0" dirty="0">
                <a:solidFill>
                  <a:srgbClr val="000000"/>
                </a:solidFill>
                <a:latin typeface="Aptos"/>
              </a:rPr>
              <a:t> </a:t>
            </a:r>
            <a:r>
              <a:rPr lang="en-US" kern="0" err="1">
                <a:solidFill>
                  <a:srgbClr val="000000"/>
                </a:solidFill>
                <a:latin typeface="Aptos"/>
              </a:rPr>
              <a:t>ofalu</a:t>
            </a:r>
            <a:r>
              <a:rPr lang="en-US" kern="0" dirty="0">
                <a:solidFill>
                  <a:srgbClr val="000000"/>
                </a:solidFill>
                <a:latin typeface="Aptos"/>
              </a:rPr>
              <a:t> am </a:t>
            </a:r>
            <a:r>
              <a:rPr lang="en-US" kern="0" err="1">
                <a:solidFill>
                  <a:srgbClr val="000000"/>
                </a:solidFill>
                <a:latin typeface="Aptos"/>
              </a:rPr>
              <a:t>ein</a:t>
            </a:r>
            <a:r>
              <a:rPr lang="en-US" kern="0" dirty="0">
                <a:solidFill>
                  <a:srgbClr val="000000"/>
                </a:solidFill>
                <a:latin typeface="Aptos"/>
              </a:rPr>
              <a:t> </a:t>
            </a:r>
            <a:r>
              <a:rPr lang="en-US" kern="0" err="1">
                <a:solidFill>
                  <a:srgbClr val="000000"/>
                </a:solidFill>
                <a:latin typeface="Aptos"/>
              </a:rPr>
              <a:t>byd</a:t>
            </a:r>
            <a:r>
              <a:rPr lang="en-US" kern="0" dirty="0">
                <a:solidFill>
                  <a:srgbClr val="000000"/>
                </a:solidFill>
                <a:latin typeface="Aptos"/>
              </a:rPr>
              <a:t> </a:t>
            </a:r>
            <a:r>
              <a:rPr lang="en-US" kern="0" err="1">
                <a:solidFill>
                  <a:srgbClr val="000000"/>
                </a:solidFill>
                <a:latin typeface="Aptos"/>
              </a:rPr>
              <a:t>defnyddio'r</a:t>
            </a:r>
            <a:r>
              <a:rPr lang="en-US" kern="0" dirty="0">
                <a:solidFill>
                  <a:srgbClr val="000000"/>
                </a:solidFill>
                <a:latin typeface="Aptos"/>
              </a:rPr>
              <a:t> </a:t>
            </a:r>
            <a:r>
              <a:rPr lang="en-US" kern="0" err="1">
                <a:solidFill>
                  <a:srgbClr val="000000"/>
                </a:solidFill>
                <a:latin typeface="Aptos"/>
              </a:rPr>
              <a:t>patrwm</a:t>
            </a:r>
            <a:r>
              <a:rPr lang="en-US" kern="0" dirty="0">
                <a:solidFill>
                  <a:srgbClr val="000000"/>
                </a:solidFill>
                <a:latin typeface="Aptos"/>
              </a:rPr>
              <a:t> "Dylen </a:t>
            </a:r>
            <a:r>
              <a:rPr lang="en-US" kern="0" err="1">
                <a:solidFill>
                  <a:srgbClr val="000000"/>
                </a:solidFill>
                <a:latin typeface="Aptos"/>
              </a:rPr>
              <a:t>ni</a:t>
            </a:r>
            <a:r>
              <a:rPr lang="en-US" kern="0" dirty="0">
                <a:solidFill>
                  <a:srgbClr val="000000"/>
                </a:solidFill>
                <a:latin typeface="Aptos"/>
              </a:rPr>
              <a:t> .."</a:t>
            </a:r>
            <a:r>
              <a:rPr lang="cy-GB" sz="18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	  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8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Blwyddyn: </a:t>
            </a:r>
            <a:r>
              <a:rPr lang="cy-GB" dirty="0">
                <a:solidFill>
                  <a:srgbClr val="000000"/>
                </a:solidFill>
                <a:latin typeface="Aptos"/>
              </a:rPr>
              <a:t>6</a:t>
            </a:r>
            <a:r>
              <a:rPr lang="cy-GB" sz="18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	 </a:t>
            </a:r>
          </a:p>
        </p:txBody>
      </p:sp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7E99C6CB-EE66-047C-29C0-0113944105D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1105192"/>
              </p:ext>
            </p:extLst>
          </p:nvPr>
        </p:nvGraphicFramePr>
        <p:xfrm>
          <a:off x="6851178" y="1705977"/>
          <a:ext cx="5131274" cy="4298475"/>
        </p:xfrm>
        <a:graphic>
          <a:graphicData uri="http://schemas.openxmlformats.org/drawingml/2006/table">
            <a:tbl>
              <a:tblPr firstRow="1" bandRow="1">
                <a:effectLst/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334505541"/>
                    </a:ext>
                  </a:extLst>
                </a:gridCol>
              </a:tblGrid>
              <a:tr h="2336191">
                <a:tc>
                  <a:txBody>
                    <a:bodyPr/>
                    <a:lstStyle/>
                    <a:p>
                      <a:pPr lvl="0"/>
                      <a:r>
                        <a:rPr lang="cy-GB" b="1" dirty="0"/>
                        <a:t>Gweithgareddau:</a:t>
                      </a:r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800" b="0" i="0" u="none" strike="noStrike" noProof="0" dirty="0">
                          <a:latin typeface="Aptos"/>
                        </a:rPr>
                        <a:t>1.</a:t>
                      </a:r>
                      <a:r>
                        <a:rPr lang="cy-GB" sz="18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Drillio geirfa gan pwyntio.</a:t>
                      </a:r>
                      <a:endParaRPr lang="cy-GB" dirty="0"/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800" b="0" i="0" u="none" strike="noStrike" noProof="0" dirty="0">
                          <a:latin typeface="Aptos"/>
                        </a:rPr>
                        <a:t>2.</a:t>
                      </a:r>
                      <a:r>
                        <a:rPr lang="cy-GB" sz="18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Drillio patrwm gyda phêl.</a:t>
                      </a:r>
                      <a:endParaRPr lang="cy-GB"/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800" b="0" i="0" u="none" strike="noStrike" noProof="0" dirty="0">
                          <a:latin typeface="Aptos"/>
                        </a:rPr>
                        <a:t>3.</a:t>
                      </a:r>
                      <a:r>
                        <a:rPr lang="cy-GB" sz="18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Darllen - Patrwm mewn brawddegau.</a:t>
                      </a:r>
                      <a:endParaRPr lang="cy-GB" dirty="0"/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800" b="0" i="0" u="none" strike="noStrike" noProof="0" dirty="0">
                          <a:latin typeface="Aptos"/>
                        </a:rPr>
                        <a:t>4.</a:t>
                      </a:r>
                      <a:r>
                        <a:rPr lang="cy-GB" sz="18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Cardiau </a:t>
                      </a:r>
                      <a:r>
                        <a:rPr lang="cy-GB" sz="1800" b="0" i="0" u="none" strike="noStrike" noProof="0" dirty="0" err="1">
                          <a:solidFill>
                            <a:srgbClr val="000000"/>
                          </a:solidFill>
                          <a:latin typeface="Aptos"/>
                        </a:rPr>
                        <a:t>lwp</a:t>
                      </a:r>
                      <a:endParaRPr lang="cy-GB" dirty="0" err="1"/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800" b="0" i="0" u="none" strike="noStrike" noProof="0" dirty="0">
                          <a:latin typeface="Aptos"/>
                        </a:rPr>
                        <a:t>5.</a:t>
                      </a:r>
                      <a:r>
                        <a:rPr lang="cy-GB" sz="18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Siarad 3,2,1</a:t>
                      </a:r>
                      <a:endParaRPr lang="cy-GB" dirty="0"/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800" b="0" i="0" u="none" strike="noStrike" noProof="0" dirty="0">
                          <a:latin typeface="Aptos"/>
                        </a:rPr>
                        <a:t>6.</a:t>
                      </a:r>
                      <a:r>
                        <a:rPr lang="cy-GB" sz="18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P’un sy’n gywir? (os mae’n amser!)</a:t>
                      </a:r>
                      <a:endParaRPr lang="cy-GB" dirty="0"/>
                    </a:p>
                    <a:p>
                      <a:pPr marL="342900" lvl="0" indent="-342900">
                        <a:buAutoNum type="arabicPeriod"/>
                      </a:pPr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3455320"/>
                  </a:ext>
                </a:extLst>
              </a:tr>
              <a:tr h="1962284">
                <a:tc>
                  <a:txBody>
                    <a:bodyPr/>
                    <a:lstStyle/>
                    <a:p>
                      <a:pPr lvl="0"/>
                      <a:r>
                        <a:rPr lang="cy-GB" b="1" dirty="0"/>
                        <a:t>Geirfa:</a:t>
                      </a:r>
                      <a:br>
                        <a:rPr lang="cy-GB" b="1" dirty="0"/>
                      </a:br>
                      <a:r>
                        <a:rPr lang="cy-GB" b="0" dirty="0"/>
                        <a:t>difodd, </a:t>
                      </a:r>
                      <a:r>
                        <a:rPr lang="en-GB" sz="1800" b="0" i="0" u="none" strike="noStrike" noProof="0" dirty="0" err="1">
                          <a:solidFill>
                            <a:srgbClr val="000000"/>
                          </a:solidFill>
                          <a:latin typeface="Calibri"/>
                        </a:rPr>
                        <a:t>dyfeisiau</a:t>
                      </a:r>
                      <a:r>
                        <a:rPr lang="en-GB" sz="18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r>
                        <a:rPr lang="en-GB" sz="1800" b="0" i="0" u="none" strike="noStrike" noProof="0" dirty="0" err="1">
                          <a:solidFill>
                            <a:srgbClr val="000000"/>
                          </a:solidFill>
                          <a:latin typeface="Calibri"/>
                        </a:rPr>
                        <a:t>trydanol</a:t>
                      </a:r>
                      <a:r>
                        <a:rPr lang="en-GB" sz="18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, </a:t>
                      </a:r>
                      <a:r>
                        <a:rPr lang="en-GB" sz="1800" b="0" i="0" u="none" strike="noStrike" noProof="0" dirty="0" err="1">
                          <a:solidFill>
                            <a:srgbClr val="000000"/>
                          </a:solidFill>
                          <a:latin typeface="Calibri"/>
                        </a:rPr>
                        <a:t>cynnau</a:t>
                      </a:r>
                      <a:r>
                        <a:rPr lang="en-GB" sz="18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, </a:t>
                      </a:r>
                      <a:r>
                        <a:rPr lang="en-GB" sz="1800" b="0" i="0" u="none" strike="noStrike" noProof="0" dirty="0" err="1">
                          <a:solidFill>
                            <a:srgbClr val="000000"/>
                          </a:solidFill>
                          <a:latin typeface="Calibri"/>
                        </a:rPr>
                        <a:t>cawodydd</a:t>
                      </a:r>
                      <a:r>
                        <a:rPr lang="en-GB" sz="18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, </a:t>
                      </a:r>
                      <a:r>
                        <a:rPr lang="en-GB" sz="1800" b="0" i="0" u="none" strike="noStrike" noProof="0" dirty="0" err="1">
                          <a:solidFill>
                            <a:srgbClr val="000000"/>
                          </a:solidFill>
                          <a:latin typeface="Calibri"/>
                        </a:rPr>
                        <a:t>ailddefnyddio</a:t>
                      </a:r>
                      <a:r>
                        <a:rPr lang="en-GB" sz="18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, </a:t>
                      </a:r>
                      <a:r>
                        <a:rPr lang="en-GB" sz="1800" b="0" i="0" u="none" strike="noStrike" noProof="0" dirty="0" err="1">
                          <a:solidFill>
                            <a:srgbClr val="000000"/>
                          </a:solidFill>
                          <a:latin typeface="Calibri"/>
                        </a:rPr>
                        <a:t>gwastraffu</a:t>
                      </a:r>
                      <a:r>
                        <a:rPr lang="en-GB" sz="18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.</a:t>
                      </a:r>
                      <a:endParaRPr lang="cy-GB" sz="1800" b="1" dirty="0" err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39946918"/>
                  </a:ext>
                </a:extLst>
              </a:tr>
            </a:tbl>
          </a:graphicData>
        </a:graphic>
      </p:graphicFrame>
      <p:graphicFrame>
        <p:nvGraphicFramePr>
          <p:cNvPr id="5" name="Table 6">
            <a:extLst>
              <a:ext uri="{FF2B5EF4-FFF2-40B4-BE49-F238E27FC236}">
                <a16:creationId xmlns:a16="http://schemas.microsoft.com/office/drawing/2014/main" id="{2FFB5C10-FFB0-DC86-8493-1F55178317C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604799"/>
              </p:ext>
            </p:extLst>
          </p:nvPr>
        </p:nvGraphicFramePr>
        <p:xfrm>
          <a:off x="400479" y="1705977"/>
          <a:ext cx="5695523" cy="4694821"/>
        </p:xfrm>
        <a:graphic>
          <a:graphicData uri="http://schemas.openxmlformats.org/drawingml/2006/table">
            <a:tbl>
              <a:tblPr firstRow="1" bandRow="1">
                <a:effectLst/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994282582"/>
                    </a:ext>
                  </a:extLst>
                </a:gridCol>
              </a:tblGrid>
              <a:tr h="2115592"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cy-GB" b="1" dirty="0"/>
                        <a:t>Ffocws Iaith / Patrymau: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cy-GB" b="0" dirty="0"/>
                        <a:t>Ddylen ni ...?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cy-GB" b="0" dirty="0"/>
                        <a:t>Dylen ni ...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cy-GB" b="0" dirty="0"/>
                        <a:t>Ddylen ni ddim ...</a:t>
                      </a:r>
                    </a:p>
                    <a:p>
                      <a:pPr lvl="0"/>
                      <a:endParaRPr lang="cy-GB" b="1" dirty="0"/>
                    </a:p>
                    <a:p>
                      <a:pPr lvl="0"/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9734433"/>
                  </a:ext>
                </a:extLst>
              </a:tr>
              <a:tr h="2579229"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pPr marL="0" marR="0" lvl="0" indent="0" algn="l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800" b="0" i="0" u="none" strike="noStrike" noProof="0" dirty="0">
                          <a:latin typeface="Aptos"/>
                        </a:rPr>
                        <a:t>Roedd y plant yn dysgu'r patrwm "Dylwn i..." Ddylwn i ddim ..." i siarad am beth ddylen nhw wneud i gadw heini.</a:t>
                      </a:r>
                      <a:endParaRPr lang="cy-GB" dirty="0"/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cy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1500729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14871</TotalTime>
  <Words>440</Words>
  <Application>Microsoft Office PowerPoint</Application>
  <PresentationFormat>Widescreen</PresentationFormat>
  <Paragraphs>101</Paragraphs>
  <Slides>23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Office Theme</vt:lpstr>
      <vt:lpstr>Dydd Iau, 27ain o Fawrth</vt:lpstr>
      <vt:lpstr>Drillio Geirfa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Drillio Brawddegau</vt:lpstr>
      <vt:lpstr>PowerPoint Presentation</vt:lpstr>
      <vt:lpstr>Ddylen ni ddim cynnau dyfeisiau trydanol.</vt:lpstr>
      <vt:lpstr>Gêm Lŵp </vt:lpstr>
      <vt:lpstr>PowerPoint Presentation</vt:lpstr>
      <vt:lpstr>Darllen dy Feddwl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Nicky Thomas (2411194)</dc:creator>
  <cp:lastModifiedBy>Nicky Thomas (2411194)</cp:lastModifiedBy>
  <cp:revision>485</cp:revision>
  <dcterms:created xsi:type="dcterms:W3CDTF">2025-03-13T09:44:14Z</dcterms:created>
  <dcterms:modified xsi:type="dcterms:W3CDTF">2025-03-27T07:06:11Z</dcterms:modified>
</cp:coreProperties>
</file>