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07" r:id="rId1"/>
  </p:sldMasterIdLst>
  <p:notesMasterIdLst>
    <p:notesMasterId r:id="rId31"/>
  </p:notesMasterIdLst>
  <p:handoutMasterIdLst>
    <p:handoutMasterId r:id="rId32"/>
  </p:handoutMasterIdLst>
  <p:sldIdLst>
    <p:sldId id="326" r:id="rId2"/>
    <p:sldId id="300" r:id="rId3"/>
    <p:sldId id="301" r:id="rId4"/>
    <p:sldId id="302" r:id="rId5"/>
    <p:sldId id="279" r:id="rId6"/>
    <p:sldId id="308" r:id="rId7"/>
    <p:sldId id="293" r:id="rId8"/>
    <p:sldId id="282" r:id="rId9"/>
    <p:sldId id="297" r:id="rId10"/>
    <p:sldId id="310" r:id="rId11"/>
    <p:sldId id="304" r:id="rId12"/>
    <p:sldId id="353" r:id="rId13"/>
    <p:sldId id="317" r:id="rId14"/>
    <p:sldId id="318" r:id="rId15"/>
    <p:sldId id="319" r:id="rId16"/>
    <p:sldId id="313" r:id="rId17"/>
    <p:sldId id="355" r:id="rId18"/>
    <p:sldId id="306" r:id="rId19"/>
    <p:sldId id="357" r:id="rId20"/>
    <p:sldId id="266" r:id="rId21"/>
    <p:sldId id="307" r:id="rId22"/>
    <p:sldId id="267" r:id="rId23"/>
    <p:sldId id="314" r:id="rId24"/>
    <p:sldId id="258" r:id="rId25"/>
    <p:sldId id="278" r:id="rId26"/>
    <p:sldId id="259" r:id="rId27"/>
    <p:sldId id="358" r:id="rId28"/>
    <p:sldId id="270" r:id="rId29"/>
    <p:sldId id="274" r:id="rId30"/>
  </p:sldIdLst>
  <p:sldSz cx="12192000" cy="6858000"/>
  <p:notesSz cx="7059613" cy="93440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310" autoAdjust="0"/>
    <p:restoredTop sz="80677" autoAdjust="0"/>
  </p:normalViewPr>
  <p:slideViewPr>
    <p:cSldViewPr snapToGrid="0" showGuides="1">
      <p:cViewPr varScale="1">
        <p:scale>
          <a:sx n="68" d="100"/>
          <a:sy n="68" d="100"/>
        </p:scale>
        <p:origin x="40" y="92"/>
      </p:cViewPr>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9" y="2"/>
            <a:ext cx="3059587" cy="467675"/>
          </a:xfrm>
          <a:prstGeom prst="rect">
            <a:avLst/>
          </a:prstGeom>
        </p:spPr>
        <p:txBody>
          <a:bodyPr vert="horz" lIns="91487" tIns="45747" rIns="91487" bIns="45747" rtlCol="0"/>
          <a:lstStyle>
            <a:lvl1pPr algn="l">
              <a:defRPr sz="1200"/>
            </a:lvl1pPr>
          </a:lstStyle>
          <a:p>
            <a:endParaRPr lang="zh-TW" altLang="en-US"/>
          </a:p>
        </p:txBody>
      </p:sp>
      <p:sp>
        <p:nvSpPr>
          <p:cNvPr id="3" name="Date Placeholder 2"/>
          <p:cNvSpPr>
            <a:spLocks noGrp="1"/>
          </p:cNvSpPr>
          <p:nvPr>
            <p:ph type="dt" sz="quarter" idx="1"/>
          </p:nvPr>
        </p:nvSpPr>
        <p:spPr>
          <a:xfrm>
            <a:off x="3998458" y="2"/>
            <a:ext cx="3059587" cy="467675"/>
          </a:xfrm>
          <a:prstGeom prst="rect">
            <a:avLst/>
          </a:prstGeom>
        </p:spPr>
        <p:txBody>
          <a:bodyPr vert="horz" lIns="91487" tIns="45747" rIns="91487" bIns="45747" rtlCol="0"/>
          <a:lstStyle>
            <a:lvl1pPr algn="r">
              <a:defRPr sz="1200"/>
            </a:lvl1pPr>
          </a:lstStyle>
          <a:p>
            <a:fld id="{CBBD585A-406C-47BE-A5D9-4CD1D0242AC9}" type="datetimeFigureOut">
              <a:rPr lang="zh-TW" altLang="en-US" smtClean="0"/>
              <a:t>2019/12/5</a:t>
            </a:fld>
            <a:endParaRPr lang="zh-TW" altLang="en-US"/>
          </a:p>
        </p:txBody>
      </p:sp>
      <p:sp>
        <p:nvSpPr>
          <p:cNvPr id="4" name="Footer Placeholder 3"/>
          <p:cNvSpPr>
            <a:spLocks noGrp="1"/>
          </p:cNvSpPr>
          <p:nvPr>
            <p:ph type="ftr" sz="quarter" idx="2"/>
          </p:nvPr>
        </p:nvSpPr>
        <p:spPr>
          <a:xfrm>
            <a:off x="9" y="8876356"/>
            <a:ext cx="3059587" cy="467675"/>
          </a:xfrm>
          <a:prstGeom prst="rect">
            <a:avLst/>
          </a:prstGeom>
        </p:spPr>
        <p:txBody>
          <a:bodyPr vert="horz" lIns="91487" tIns="45747" rIns="91487" bIns="45747" rtlCol="0" anchor="b"/>
          <a:lstStyle>
            <a:lvl1pPr algn="l">
              <a:defRPr sz="1200"/>
            </a:lvl1pPr>
          </a:lstStyle>
          <a:p>
            <a:endParaRPr lang="zh-TW" altLang="en-US"/>
          </a:p>
        </p:txBody>
      </p:sp>
      <p:sp>
        <p:nvSpPr>
          <p:cNvPr id="5" name="Slide Number Placeholder 4"/>
          <p:cNvSpPr>
            <a:spLocks noGrp="1"/>
          </p:cNvSpPr>
          <p:nvPr>
            <p:ph type="sldNum" sz="quarter" idx="3"/>
          </p:nvPr>
        </p:nvSpPr>
        <p:spPr>
          <a:xfrm>
            <a:off x="3998458" y="8876356"/>
            <a:ext cx="3059587" cy="467675"/>
          </a:xfrm>
          <a:prstGeom prst="rect">
            <a:avLst/>
          </a:prstGeom>
        </p:spPr>
        <p:txBody>
          <a:bodyPr vert="horz" lIns="91487" tIns="45747" rIns="91487" bIns="45747" rtlCol="0" anchor="b"/>
          <a:lstStyle>
            <a:lvl1pPr algn="r">
              <a:defRPr sz="1200"/>
            </a:lvl1pPr>
          </a:lstStyle>
          <a:p>
            <a:fld id="{C56E8E3A-4D54-4CEA-9809-AF65DCE1A905}" type="slidenum">
              <a:rPr lang="zh-TW" altLang="en-US" smtClean="0"/>
              <a:t>‹#›</a:t>
            </a:fld>
            <a:endParaRPr lang="zh-TW" altLang="en-US"/>
          </a:p>
        </p:txBody>
      </p:sp>
    </p:spTree>
    <p:extLst>
      <p:ext uri="{BB962C8B-B14F-4D97-AF65-F5344CB8AC3E}">
        <p14:creationId xmlns:p14="http://schemas.microsoft.com/office/powerpoint/2010/main" val="23643303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5"/>
            <a:ext cx="3059165" cy="468825"/>
          </a:xfrm>
          <a:prstGeom prst="rect">
            <a:avLst/>
          </a:prstGeom>
        </p:spPr>
        <p:txBody>
          <a:bodyPr vert="horz" lIns="94267" tIns="47131" rIns="94267" bIns="47131" rtlCol="0"/>
          <a:lstStyle>
            <a:lvl1pPr algn="l">
              <a:defRPr sz="1200"/>
            </a:lvl1pPr>
          </a:lstStyle>
          <a:p>
            <a:endParaRPr lang="en-US" dirty="0"/>
          </a:p>
        </p:txBody>
      </p:sp>
      <p:sp>
        <p:nvSpPr>
          <p:cNvPr id="3" name="Date Placeholder 2"/>
          <p:cNvSpPr>
            <a:spLocks noGrp="1"/>
          </p:cNvSpPr>
          <p:nvPr>
            <p:ph type="dt" idx="1"/>
          </p:nvPr>
        </p:nvSpPr>
        <p:spPr>
          <a:xfrm>
            <a:off x="3998816" y="5"/>
            <a:ext cx="3059165" cy="468825"/>
          </a:xfrm>
          <a:prstGeom prst="rect">
            <a:avLst/>
          </a:prstGeom>
        </p:spPr>
        <p:txBody>
          <a:bodyPr vert="horz" lIns="94267" tIns="47131" rIns="94267" bIns="47131" rtlCol="0"/>
          <a:lstStyle>
            <a:lvl1pPr algn="r">
              <a:defRPr sz="1200"/>
            </a:lvl1pPr>
          </a:lstStyle>
          <a:p>
            <a:fld id="{E9DCF0E6-AEC5-411D-840B-2F7A45BA0477}" type="datetimeFigureOut">
              <a:rPr lang="en-US" smtClean="0"/>
              <a:t>12/5/2019</a:t>
            </a:fld>
            <a:endParaRPr lang="en-US" dirty="0"/>
          </a:p>
        </p:txBody>
      </p:sp>
      <p:sp>
        <p:nvSpPr>
          <p:cNvPr id="4" name="Slide Image Placeholder 3"/>
          <p:cNvSpPr>
            <a:spLocks noGrp="1" noRot="1" noChangeAspect="1"/>
          </p:cNvSpPr>
          <p:nvPr>
            <p:ph type="sldImg" idx="2"/>
          </p:nvPr>
        </p:nvSpPr>
        <p:spPr>
          <a:xfrm>
            <a:off x="731838" y="1166813"/>
            <a:ext cx="5603875" cy="3152775"/>
          </a:xfrm>
          <a:prstGeom prst="rect">
            <a:avLst/>
          </a:prstGeom>
          <a:noFill/>
          <a:ln w="12700">
            <a:solidFill>
              <a:prstClr val="black"/>
            </a:solidFill>
          </a:ln>
        </p:spPr>
        <p:txBody>
          <a:bodyPr vert="horz" lIns="94267" tIns="47131" rIns="94267" bIns="47131" rtlCol="0" anchor="ctr"/>
          <a:lstStyle/>
          <a:p>
            <a:endParaRPr lang="en-US" dirty="0"/>
          </a:p>
        </p:txBody>
      </p:sp>
      <p:sp>
        <p:nvSpPr>
          <p:cNvPr id="5" name="Notes Placeholder 4"/>
          <p:cNvSpPr>
            <a:spLocks noGrp="1"/>
          </p:cNvSpPr>
          <p:nvPr>
            <p:ph type="body" sz="quarter" idx="3"/>
          </p:nvPr>
        </p:nvSpPr>
        <p:spPr>
          <a:xfrm>
            <a:off x="705962" y="4496812"/>
            <a:ext cx="5647690" cy="3679210"/>
          </a:xfrm>
          <a:prstGeom prst="rect">
            <a:avLst/>
          </a:prstGeom>
        </p:spPr>
        <p:txBody>
          <a:bodyPr vert="horz" lIns="94267" tIns="47131" rIns="94267" bIns="47131"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3" y="8875210"/>
            <a:ext cx="3059165" cy="468823"/>
          </a:xfrm>
          <a:prstGeom prst="rect">
            <a:avLst/>
          </a:prstGeom>
        </p:spPr>
        <p:txBody>
          <a:bodyPr vert="horz" lIns="94267" tIns="47131" rIns="94267" bIns="4713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98816" y="8875210"/>
            <a:ext cx="3059165" cy="468823"/>
          </a:xfrm>
          <a:prstGeom prst="rect">
            <a:avLst/>
          </a:prstGeom>
        </p:spPr>
        <p:txBody>
          <a:bodyPr vert="horz" lIns="94267" tIns="47131" rIns="94267" bIns="47131" rtlCol="0" anchor="b"/>
          <a:lstStyle>
            <a:lvl1pPr algn="r">
              <a:defRPr sz="1200"/>
            </a:lvl1pPr>
          </a:lstStyle>
          <a:p>
            <a:fld id="{268220B6-A3C2-427B-AE95-B7E0B0C17617}" type="slidenum">
              <a:rPr lang="en-US" smtClean="0"/>
              <a:t>‹#›</a:t>
            </a:fld>
            <a:endParaRPr lang="en-US" dirty="0"/>
          </a:p>
        </p:txBody>
      </p:sp>
    </p:spTree>
    <p:extLst>
      <p:ext uri="{BB962C8B-B14F-4D97-AF65-F5344CB8AC3E}">
        <p14:creationId xmlns:p14="http://schemas.microsoft.com/office/powerpoint/2010/main" val="3542988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TW" altLang="en-US"/>
          </a:p>
        </p:txBody>
      </p:sp>
      <p:sp>
        <p:nvSpPr>
          <p:cNvPr id="4" name="Slide Number Placeholder 3"/>
          <p:cNvSpPr>
            <a:spLocks noGrp="1"/>
          </p:cNvSpPr>
          <p:nvPr>
            <p:ph type="sldNum" sz="quarter" idx="10"/>
          </p:nvPr>
        </p:nvSpPr>
        <p:spPr/>
        <p:txBody>
          <a:bodyPr/>
          <a:lstStyle/>
          <a:p>
            <a:fld id="{268220B6-A3C2-427B-AE95-B7E0B0C17617}" type="slidenum">
              <a:rPr lang="en-US" smtClean="0"/>
              <a:t>1</a:t>
            </a:fld>
            <a:endParaRPr lang="en-US" dirty="0"/>
          </a:p>
        </p:txBody>
      </p:sp>
    </p:spTree>
    <p:extLst>
      <p:ext uri="{BB962C8B-B14F-4D97-AF65-F5344CB8AC3E}">
        <p14:creationId xmlns:p14="http://schemas.microsoft.com/office/powerpoint/2010/main" val="40016146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TW" altLang="en-US" dirty="0"/>
          </a:p>
        </p:txBody>
      </p:sp>
      <p:sp>
        <p:nvSpPr>
          <p:cNvPr id="4" name="Slide Number Placeholder 3"/>
          <p:cNvSpPr>
            <a:spLocks noGrp="1"/>
          </p:cNvSpPr>
          <p:nvPr>
            <p:ph type="sldNum" sz="quarter" idx="10"/>
          </p:nvPr>
        </p:nvSpPr>
        <p:spPr/>
        <p:txBody>
          <a:bodyPr/>
          <a:lstStyle/>
          <a:p>
            <a:fld id="{268220B6-A3C2-427B-AE95-B7E0B0C17617}" type="slidenum">
              <a:rPr lang="en-US" smtClean="0"/>
              <a:t>3</a:t>
            </a:fld>
            <a:endParaRPr lang="en-US" dirty="0"/>
          </a:p>
        </p:txBody>
      </p:sp>
    </p:spTree>
    <p:extLst>
      <p:ext uri="{BB962C8B-B14F-4D97-AF65-F5344CB8AC3E}">
        <p14:creationId xmlns:p14="http://schemas.microsoft.com/office/powerpoint/2010/main" val="3289375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TW" altLang="en-US" dirty="0"/>
          </a:p>
        </p:txBody>
      </p:sp>
      <p:sp>
        <p:nvSpPr>
          <p:cNvPr id="4" name="Slide Number Placeholder 3"/>
          <p:cNvSpPr>
            <a:spLocks noGrp="1"/>
          </p:cNvSpPr>
          <p:nvPr>
            <p:ph type="sldNum" sz="quarter" idx="10"/>
          </p:nvPr>
        </p:nvSpPr>
        <p:spPr/>
        <p:txBody>
          <a:bodyPr/>
          <a:lstStyle/>
          <a:p>
            <a:fld id="{268220B6-A3C2-427B-AE95-B7E0B0C17617}" type="slidenum">
              <a:rPr lang="en-US" smtClean="0"/>
              <a:t>5</a:t>
            </a:fld>
            <a:endParaRPr lang="en-US" dirty="0"/>
          </a:p>
        </p:txBody>
      </p:sp>
    </p:spTree>
    <p:extLst>
      <p:ext uri="{BB962C8B-B14F-4D97-AF65-F5344CB8AC3E}">
        <p14:creationId xmlns:p14="http://schemas.microsoft.com/office/powerpoint/2010/main" val="5456158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TW" dirty="0" smtClean="0"/>
              <a:t>Walmart must improve operational efficiency. Technological innovation helps improve efficiency in business. Improved policies and standards on products sold at its retail stores can also strengthen Walmart in addressing these ecological factors.</a:t>
            </a:r>
          </a:p>
          <a:p>
            <a:r>
              <a:rPr lang="en-US" altLang="zh-TW" dirty="0" smtClean="0"/>
              <a:t>Walmart is the successful retailer in the United States but failed in Germany at a loss of $1 billion. </a:t>
            </a:r>
          </a:p>
          <a:p>
            <a:r>
              <a:rPr lang="en-US" altLang="zh-TW" dirty="0" smtClean="0"/>
              <a:t>The company can increase its array of healthful products. Walmart can also increase the variety of its products to satisfy various cultural preferences.</a:t>
            </a:r>
          </a:p>
          <a:p>
            <a:r>
              <a:rPr lang="en-US" altLang="zh-TW" dirty="0" smtClean="0"/>
              <a:t>Walmart currently robots and automated units – for store maintenance, fulfilling online orders – are functioning in few locations and that it is testing this technology for months and looking for positive response. This new technology is a great opportunity for Walmart and this technology allow its staff to concentrate on selling products and serving customers.</a:t>
            </a:r>
          </a:p>
          <a:p>
            <a:r>
              <a:rPr lang="en-US" altLang="zh-TW" dirty="0" smtClean="0"/>
              <a:t>In exploiting the opportunity in mobile device usage of customers, the company must boost its online presence. Online marketing and online selling increase Walmart’s revenues.</a:t>
            </a:r>
            <a:endParaRPr lang="zh-TW" altLang="en-US" dirty="0"/>
          </a:p>
        </p:txBody>
      </p:sp>
      <p:sp>
        <p:nvSpPr>
          <p:cNvPr id="4" name="Slide Number Placeholder 3"/>
          <p:cNvSpPr>
            <a:spLocks noGrp="1"/>
          </p:cNvSpPr>
          <p:nvPr>
            <p:ph type="sldNum" sz="quarter" idx="10"/>
          </p:nvPr>
        </p:nvSpPr>
        <p:spPr/>
        <p:txBody>
          <a:bodyPr/>
          <a:lstStyle/>
          <a:p>
            <a:fld id="{268220B6-A3C2-427B-AE95-B7E0B0C17617}" type="slidenum">
              <a:rPr lang="en-US" smtClean="0"/>
              <a:t>7</a:t>
            </a:fld>
            <a:endParaRPr lang="en-US" dirty="0"/>
          </a:p>
        </p:txBody>
      </p:sp>
    </p:spTree>
    <p:extLst>
      <p:ext uri="{BB962C8B-B14F-4D97-AF65-F5344CB8AC3E}">
        <p14:creationId xmlns:p14="http://schemas.microsoft.com/office/powerpoint/2010/main" val="3908139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TW" dirty="0" smtClean="0"/>
              <a:t>Regarding</a:t>
            </a:r>
            <a:r>
              <a:rPr lang="en-US" altLang="zh-TW" baseline="0" dirty="0" smtClean="0"/>
              <a:t> to Delotte global human capital trends survey in 2018, we find that expected emphasis on workforce skills as ai robotics are integrated in the enterprise.  The technical skills and complex problem solving were increasing on workforce skills but  physical abilities become less important.  </a:t>
            </a:r>
            <a:endParaRPr lang="zh-TW" altLang="en-US" dirty="0"/>
          </a:p>
        </p:txBody>
      </p:sp>
      <p:sp>
        <p:nvSpPr>
          <p:cNvPr id="4" name="Slide Number Placeholder 3"/>
          <p:cNvSpPr>
            <a:spLocks noGrp="1"/>
          </p:cNvSpPr>
          <p:nvPr>
            <p:ph type="sldNum" sz="quarter" idx="10"/>
          </p:nvPr>
        </p:nvSpPr>
        <p:spPr/>
        <p:txBody>
          <a:bodyPr/>
          <a:lstStyle/>
          <a:p>
            <a:fld id="{268220B6-A3C2-427B-AE95-B7E0B0C17617}" type="slidenum">
              <a:rPr lang="en-US" smtClean="0"/>
              <a:t>8</a:t>
            </a:fld>
            <a:endParaRPr lang="en-US" dirty="0"/>
          </a:p>
        </p:txBody>
      </p:sp>
    </p:spTree>
    <p:extLst>
      <p:ext uri="{BB962C8B-B14F-4D97-AF65-F5344CB8AC3E}">
        <p14:creationId xmlns:p14="http://schemas.microsoft.com/office/powerpoint/2010/main" val="4194374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zh-TW" dirty="0" smtClean="0"/>
              <a:t>Walmart focuses on a cost leadership strategy. It results in thin profit margins for the company</a:t>
            </a:r>
          </a:p>
          <a:p>
            <a:r>
              <a:rPr lang="en-US" altLang="zh-TW" dirty="0" smtClean="0"/>
              <a:t>Walmart’s business model can be easily copied. The company doesn’t own any specific competitive edge over its rivals except its huge business size.</a:t>
            </a:r>
          </a:p>
          <a:p>
            <a:r>
              <a:rPr lang="en-US" altLang="zh-TW" dirty="0" smtClean="0"/>
              <a:t>Walmart has received criticisms and lawsuits several times regarding its workforce. Low wages, inadequate healthcare, and poor working conditions are few of the issues that have been publically criticized.</a:t>
            </a:r>
          </a:p>
          <a:p>
            <a:r>
              <a:rPr lang="en-US" altLang="zh-TW" dirty="0" smtClean="0"/>
              <a:t>the company is frequently criticized about its failure to address employees’ concerns regarding low wages</a:t>
            </a:r>
          </a:p>
          <a:p>
            <a:r>
              <a:rPr lang="en-US" altLang="zh-TW" dirty="0" smtClean="0"/>
              <a:t>Its highly extended size and massive span of control could leave Walmart weak in some areas.</a:t>
            </a:r>
          </a:p>
          <a:p>
            <a:r>
              <a:rPr lang="en-US" altLang="zh-TW" dirty="0" smtClean="0"/>
              <a:t>Many small-scale and individual online selling companies have entered the market offering similar products at similar prices on their websites. It can be a threat to the company’s future standing.</a:t>
            </a:r>
          </a:p>
          <a:p>
            <a:r>
              <a:rPr lang="en-US" altLang="zh-TW" dirty="0" smtClean="0"/>
              <a:t>These components guide employees’ behaviors, which determine organizational capacities to add value in the provision of retail service and related services to consumers. </a:t>
            </a:r>
          </a:p>
          <a:p>
            <a:r>
              <a:rPr lang="en-US" altLang="zh-TW" dirty="0" smtClean="0"/>
              <a:t>the company prioritizes customers in its operations. Walmart also recognizes the contributions of each employee to the success of the business. In addition, the firm strives for excellence in the performance of individual workers, teams, and the entire organization. In terms of maintaining integrity, Walmart promotes the virtues of honesty, fairness, and impartiality in decision-making processes.</a:t>
            </a:r>
            <a:endParaRPr lang="zh-TW" altLang="en-US" dirty="0"/>
          </a:p>
        </p:txBody>
      </p:sp>
      <p:sp>
        <p:nvSpPr>
          <p:cNvPr id="4" name="Slide Number Placeholder 3"/>
          <p:cNvSpPr>
            <a:spLocks noGrp="1"/>
          </p:cNvSpPr>
          <p:nvPr>
            <p:ph type="sldNum" sz="quarter" idx="10"/>
          </p:nvPr>
        </p:nvSpPr>
        <p:spPr/>
        <p:txBody>
          <a:bodyPr/>
          <a:lstStyle/>
          <a:p>
            <a:fld id="{268220B6-A3C2-427B-AE95-B7E0B0C17617}" type="slidenum">
              <a:rPr lang="en-US" smtClean="0">
                <a:solidFill>
                  <a:prstClr val="black"/>
                </a:solidFill>
              </a:rPr>
              <a:pPr/>
              <a:t>9</a:t>
            </a:fld>
            <a:endParaRPr lang="en-US" dirty="0">
              <a:solidFill>
                <a:prstClr val="black"/>
              </a:solidFill>
            </a:endParaRPr>
          </a:p>
        </p:txBody>
      </p:sp>
    </p:spTree>
    <p:extLst>
      <p:ext uri="{BB962C8B-B14F-4D97-AF65-F5344CB8AC3E}">
        <p14:creationId xmlns:p14="http://schemas.microsoft.com/office/powerpoint/2010/main" val="3290766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2645">
              <a:defRPr/>
            </a:pPr>
            <a:endParaRPr lang="en-US" dirty="0"/>
          </a:p>
        </p:txBody>
      </p:sp>
      <p:sp>
        <p:nvSpPr>
          <p:cNvPr id="4" name="Slide Number Placeholder 3"/>
          <p:cNvSpPr>
            <a:spLocks noGrp="1"/>
          </p:cNvSpPr>
          <p:nvPr>
            <p:ph type="sldNum" sz="quarter" idx="10"/>
          </p:nvPr>
        </p:nvSpPr>
        <p:spPr/>
        <p:txBody>
          <a:bodyPr/>
          <a:lstStyle/>
          <a:p>
            <a:fld id="{268220B6-A3C2-427B-AE95-B7E0B0C17617}" type="slidenum">
              <a:rPr lang="en-US" smtClean="0"/>
              <a:t>10</a:t>
            </a:fld>
            <a:endParaRPr lang="en-US" dirty="0"/>
          </a:p>
        </p:txBody>
      </p:sp>
    </p:spTree>
    <p:extLst>
      <p:ext uri="{BB962C8B-B14F-4D97-AF65-F5344CB8AC3E}">
        <p14:creationId xmlns:p14="http://schemas.microsoft.com/office/powerpoint/2010/main" val="32539237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TW" altLang="en-US"/>
          </a:p>
        </p:txBody>
      </p:sp>
      <p:sp>
        <p:nvSpPr>
          <p:cNvPr id="4" name="Slide Number Placeholder 3"/>
          <p:cNvSpPr>
            <a:spLocks noGrp="1"/>
          </p:cNvSpPr>
          <p:nvPr>
            <p:ph type="sldNum" sz="quarter" idx="10"/>
          </p:nvPr>
        </p:nvSpPr>
        <p:spPr/>
        <p:txBody>
          <a:bodyPr/>
          <a:lstStyle/>
          <a:p>
            <a:fld id="{268220B6-A3C2-427B-AE95-B7E0B0C17617}" type="slidenum">
              <a:rPr lang="en-US" smtClean="0"/>
              <a:t>12</a:t>
            </a:fld>
            <a:endParaRPr lang="en-US" dirty="0"/>
          </a:p>
        </p:txBody>
      </p:sp>
    </p:spTree>
    <p:extLst>
      <p:ext uri="{BB962C8B-B14F-4D97-AF65-F5344CB8AC3E}">
        <p14:creationId xmlns:p14="http://schemas.microsoft.com/office/powerpoint/2010/main" val="42196923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TW" altLang="en-US" dirty="0"/>
          </a:p>
        </p:txBody>
      </p:sp>
      <p:sp>
        <p:nvSpPr>
          <p:cNvPr id="4" name="Slide Number Placeholder 3"/>
          <p:cNvSpPr>
            <a:spLocks noGrp="1"/>
          </p:cNvSpPr>
          <p:nvPr>
            <p:ph type="sldNum" sz="quarter" idx="10"/>
          </p:nvPr>
        </p:nvSpPr>
        <p:spPr/>
        <p:txBody>
          <a:bodyPr/>
          <a:lstStyle/>
          <a:p>
            <a:fld id="{268220B6-A3C2-427B-AE95-B7E0B0C17617}" type="slidenum">
              <a:rPr lang="en-US" smtClean="0"/>
              <a:t>16</a:t>
            </a:fld>
            <a:endParaRPr lang="en-US" dirty="0"/>
          </a:p>
        </p:txBody>
      </p:sp>
    </p:spTree>
    <p:extLst>
      <p:ext uri="{BB962C8B-B14F-4D97-AF65-F5344CB8AC3E}">
        <p14:creationId xmlns:p14="http://schemas.microsoft.com/office/powerpoint/2010/main" val="2606446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268220B6-A3C2-427B-AE95-B7E0B0C17617}" type="slidenum">
              <a:rPr lang="en-US" smtClean="0"/>
              <a:t>20</a:t>
            </a:fld>
            <a:endParaRPr lang="en-US" dirty="0"/>
          </a:p>
        </p:txBody>
      </p:sp>
    </p:spTree>
    <p:extLst>
      <p:ext uri="{BB962C8B-B14F-4D97-AF65-F5344CB8AC3E}">
        <p14:creationId xmlns:p14="http://schemas.microsoft.com/office/powerpoint/2010/main" val="18896698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268220B6-A3C2-427B-AE95-B7E0B0C17617}" type="slidenum">
              <a:rPr lang="en-US" smtClean="0"/>
              <a:t>22</a:t>
            </a:fld>
            <a:endParaRPr lang="en-US" dirty="0"/>
          </a:p>
        </p:txBody>
      </p:sp>
    </p:spTree>
    <p:extLst>
      <p:ext uri="{BB962C8B-B14F-4D97-AF65-F5344CB8AC3E}">
        <p14:creationId xmlns:p14="http://schemas.microsoft.com/office/powerpoint/2010/main" val="1998060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10"/>
          </p:nvPr>
        </p:nvSpPr>
        <p:spPr/>
        <p:txBody>
          <a:bodyPr/>
          <a:lstStyle/>
          <a:p>
            <a:fld id="{268220B6-A3C2-427B-AE95-B7E0B0C17617}" type="slidenum">
              <a:rPr lang="en-US" smtClean="0"/>
              <a:t>24</a:t>
            </a:fld>
            <a:endParaRPr lang="en-US" dirty="0"/>
          </a:p>
        </p:txBody>
      </p:sp>
    </p:spTree>
    <p:extLst>
      <p:ext uri="{BB962C8B-B14F-4D97-AF65-F5344CB8AC3E}">
        <p14:creationId xmlns:p14="http://schemas.microsoft.com/office/powerpoint/2010/main" val="9640227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63E9B54-C876-47B7-AAF9-C643AACEDCD1}" type="datetime1">
              <a:rPr lang="en-US" altLang="zh-TW" smtClean="0"/>
              <a:t>12/5/2019</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24319774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7511E69-DB39-41E2-B0CA-ADC5F1762016}" type="datetime1">
              <a:rPr lang="en-US" altLang="zh-TW" smtClean="0"/>
              <a:t>12/5/2019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23916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45CCF7-857C-4B3E-B60E-BBF15247E656}" type="datetime1">
              <a:rPr lang="en-US" altLang="zh-TW" smtClean="0"/>
              <a:t>12/5/2019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10693211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C53E845-08BB-410B-8302-33F582124BC1}" type="datetime1">
              <a:rPr lang="en-US" altLang="zh-TW" smtClean="0"/>
              <a:t>12/5/2019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39192520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0C6F893-AEAA-4DF6-8A57-1882DC10D3CF}" type="datetime1">
              <a:rPr lang="en-US" altLang="zh-TW" smtClean="0"/>
              <a:t>12/5/2019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463172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54BEBC5-8265-4045-8A51-B82CF0FC0CD7}" type="datetime1">
              <a:rPr lang="en-US" altLang="zh-TW" smtClean="0"/>
              <a:t>12/5/2019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1242252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C257E6-A9B4-43F9-99FC-773D8E417477}" type="datetime1">
              <a:rPr lang="en-US" altLang="zh-TW" smtClean="0"/>
              <a:t>12/5/2019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1601041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19504AD-1EFD-48B0-93E4-8530EBC27874}" type="datetime1">
              <a:rPr lang="en-US" altLang="zh-TW" smtClean="0"/>
              <a:t>12/5/2019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27390392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8DA0C4-681D-4A63-A3CC-501B4B2EA769}" type="datetime1">
              <a:rPr lang="en-US" altLang="zh-TW" smtClean="0"/>
              <a:t>12/5/2019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19711197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D9F00F0-B614-4EC0-9943-62FDEEF0C899}" type="datetime1">
              <a:rPr lang="en-US" altLang="zh-TW" smtClean="0"/>
              <a:t>12/5/2019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2233246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FDC329E-C276-48A0-9B0D-E17A73C66A12}" type="datetime1">
              <a:rPr lang="en-US" altLang="zh-TW" smtClean="0"/>
              <a:t>12/5/2019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3452504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C5BDB4-2A53-4AEC-AF9E-123004E844AA}" type="datetime1">
              <a:rPr lang="en-US" altLang="zh-TW" smtClean="0"/>
              <a:t>12/5/2019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26069063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4EC6DC2-C01D-4D94-B38E-3704F4A5B7A1}" type="datetime1">
              <a:rPr lang="en-US" altLang="zh-TW" smtClean="0"/>
              <a:t>12/5/2019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39500548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BE2F297-2D92-404A-8A98-B68689D56856}" type="datetime1">
              <a:rPr lang="en-US" altLang="zh-TW" smtClean="0"/>
              <a:t>12/5/2019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8149885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B235972-60EF-44DA-8B09-BC085BF78281}" type="datetime1">
              <a:rPr lang="en-US" altLang="zh-TW" smtClean="0"/>
              <a:t>12/5/2019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4036129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E28BA38-3863-40CF-8F4F-55153E9D291F}" type="datetime1">
              <a:rPr lang="en-US" altLang="zh-TW" smtClean="0"/>
              <a:t>12/5/2019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17638993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1087825-607A-4260-92AC-4B7E3F07E42A}" type="datetime1">
              <a:rPr lang="en-US" altLang="zh-TW" smtClean="0"/>
              <a:t>12/5/2019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C2CCB7-6F22-4683-813F-DB82F15D8B4F}" type="slidenum">
              <a:rPr lang="en-US" smtClean="0"/>
              <a:t>‹#›</a:t>
            </a:fld>
            <a:endParaRPr lang="en-US" dirty="0"/>
          </a:p>
        </p:txBody>
      </p:sp>
    </p:spTree>
    <p:extLst>
      <p:ext uri="{BB962C8B-B14F-4D97-AF65-F5344CB8AC3E}">
        <p14:creationId xmlns:p14="http://schemas.microsoft.com/office/powerpoint/2010/main" val="11214153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000">
              <a:schemeClr val="accent2">
                <a:lumMod val="0"/>
                <a:lumOff val="100000"/>
              </a:schemeClr>
            </a:gs>
            <a:gs pos="78000">
              <a:schemeClr val="accent2">
                <a:lumMod val="0"/>
                <a:lumOff val="100000"/>
              </a:schemeClr>
            </a:gs>
            <a:gs pos="100000">
              <a:schemeClr val="accent2">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41394FB-099B-41CC-A3CA-FDA5DE09621C}" type="datetime1">
              <a:rPr lang="en-US" altLang="zh-TW" smtClean="0"/>
              <a:t>12/5/2019</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8C2CCB7-6F22-4683-813F-DB82F15D8B4F}" type="slidenum">
              <a:rPr lang="en-US" smtClean="0"/>
              <a:t>‹#›</a:t>
            </a:fld>
            <a:endParaRPr lang="en-US" dirty="0"/>
          </a:p>
        </p:txBody>
      </p:sp>
    </p:spTree>
    <p:extLst>
      <p:ext uri="{BB962C8B-B14F-4D97-AF65-F5344CB8AC3E}">
        <p14:creationId xmlns:p14="http://schemas.microsoft.com/office/powerpoint/2010/main" val="3543379367"/>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 id="2147483719" r:id="rId12"/>
    <p:sldLayoutId id="2147483720" r:id="rId13"/>
    <p:sldLayoutId id="2147483721" r:id="rId14"/>
    <p:sldLayoutId id="2147483722" r:id="rId15"/>
    <p:sldLayoutId id="2147483723" r:id="rId16"/>
    <p:sldLayoutId id="2147483724" r:id="rId17"/>
  </p:sldLayoutIdLst>
  <p:hf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thebalancecareers.com/walmart-job-application-tips-2061582"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corporate.walmart.com/newsroom/innovation/20180920/how-vr-is-transforming-the-way-we-train-associates" TargetMode="External"/><Relationship Id="rId2" Type="http://schemas.openxmlformats.org/officeDocument/2006/relationships/hyperlink" Target="https://careers.walmart.com/" TargetMode="External"/><Relationship Id="rId1" Type="http://schemas.openxmlformats.org/officeDocument/2006/relationships/slideLayout" Target="../slideLayouts/slideLayout2.xml"/><Relationship Id="rId4" Type="http://schemas.openxmlformats.org/officeDocument/2006/relationships/hyperlink" Target="https://www2.deloitte.com/us/en/insights/focus/human-capital-trends/2018/ai-robotics-intelligent-machines.html" TargetMode="External"/></Relationships>
</file>

<file path=ppt/slides/_rels/slide27.xml.rels><?xml version="1.0" encoding="UTF-8" standalone="yes"?>
<Relationships xmlns="http://schemas.openxmlformats.org/package/2006/relationships"><Relationship Id="rId2" Type="http://schemas.openxmlformats.org/officeDocument/2006/relationships/hyperlink" Target="https://www.forbes.com/sites/bernardmarr/2017/08/29/how-walmart-is-using-machine-learning-ai-iot-and-big-data-to-boost-retail-performance/#1652fbfb6cb1"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vox.com/the-goods/2018/10/2/17923050/self-checkout-amazon-walmart-automation-jobs-surveillance" TargetMode="External"/><Relationship Id="rId2" Type="http://schemas.openxmlformats.org/officeDocument/2006/relationships/hyperlink" Target="https://www.wsj.com/articles/walmart-turns-to-vr-to-pick-middle-managers-11561887001"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s2.q4cdn.com/056532643/files/doc_financials/2018/annual/WMT-2018-GRR-Summary-for-digital.pdf" TargetMode="External"/><Relationship Id="rId2" Type="http://schemas.openxmlformats.org/officeDocument/2006/relationships/hyperlink" Target="https://corporate.walmart.com/newsroom/innovation/20170807/5-ways-walmart-uses-big-data-to-help-customer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zh-TW" sz="3200" dirty="0" smtClean="0">
                <a:latin typeface="Times New Roman" panose="02020603050405020304" pitchFamily="18" charset="0"/>
                <a:cs typeface="Times New Roman" panose="02020603050405020304" pitchFamily="18" charset="0"/>
              </a:rPr>
              <a:t>UNVERSTIRY OF WALES TRINITY SAINT DAVID</a:t>
            </a:r>
            <a:br>
              <a:rPr lang="en-US" altLang="zh-TW" sz="3200" dirty="0" smtClean="0">
                <a:latin typeface="Times New Roman" panose="02020603050405020304" pitchFamily="18" charset="0"/>
                <a:cs typeface="Times New Roman" panose="02020603050405020304" pitchFamily="18" charset="0"/>
              </a:rPr>
            </a:br>
            <a:r>
              <a:rPr lang="en-US" altLang="zh-TW" sz="3200" dirty="0" smtClean="0">
                <a:latin typeface="Times New Roman" panose="02020603050405020304" pitchFamily="18" charset="0"/>
                <a:cs typeface="Times New Roman" panose="02020603050405020304" pitchFamily="18" charset="0"/>
              </a:rPr>
              <a:t>BMMB7007 </a:t>
            </a:r>
            <a:br>
              <a:rPr lang="en-US" altLang="zh-TW" sz="3200" dirty="0" smtClean="0">
                <a:latin typeface="Times New Roman" panose="02020603050405020304" pitchFamily="18" charset="0"/>
                <a:cs typeface="Times New Roman" panose="02020603050405020304" pitchFamily="18" charset="0"/>
              </a:rPr>
            </a:br>
            <a:r>
              <a:rPr lang="en-US" altLang="zh-TW" sz="3200" dirty="0" smtClean="0">
                <a:latin typeface="Times New Roman" panose="02020603050405020304" pitchFamily="18" charset="0"/>
                <a:cs typeface="Times New Roman" panose="02020603050405020304" pitchFamily="18" charset="0"/>
              </a:rPr>
              <a:t>HUMAN RESOURCE MANAGEMENT</a:t>
            </a:r>
            <a:endParaRPr lang="zh-TW" altLang="en-US" sz="32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484310" y="2621734"/>
            <a:ext cx="10018713" cy="3124201"/>
          </a:xfrm>
        </p:spPr>
        <p:txBody>
          <a:bodyPr/>
          <a:lstStyle/>
          <a:p>
            <a:pPr marL="0" indent="0" algn="ctr">
              <a:buNone/>
            </a:pPr>
            <a:endParaRPr lang="en-US" altLang="zh-TW" dirty="0" smtClean="0">
              <a:latin typeface="Times New Roman" panose="02020603050405020304" pitchFamily="18" charset="0"/>
              <a:cs typeface="Times New Roman" panose="02020603050405020304" pitchFamily="18" charset="0"/>
            </a:endParaRPr>
          </a:p>
          <a:p>
            <a:pPr marL="0" indent="0" algn="ctr">
              <a:buNone/>
            </a:pPr>
            <a:endParaRPr lang="en-US" altLang="zh-TW" dirty="0" smtClean="0">
              <a:latin typeface="Times New Roman" panose="02020603050405020304" pitchFamily="18" charset="0"/>
              <a:cs typeface="Times New Roman" panose="02020603050405020304" pitchFamily="18" charset="0"/>
            </a:endParaRPr>
          </a:p>
          <a:p>
            <a:pPr marL="0" indent="0" algn="ctr">
              <a:buNone/>
            </a:pPr>
            <a:r>
              <a:rPr lang="en-US" altLang="zh-TW" dirty="0" smtClean="0">
                <a:latin typeface="Times New Roman" panose="02020603050405020304" pitchFamily="18" charset="0"/>
                <a:cs typeface="Times New Roman" panose="02020603050405020304" pitchFamily="18" charset="0"/>
              </a:rPr>
              <a:t>Student name: Mr. Wong, Wai </a:t>
            </a:r>
            <a:r>
              <a:rPr lang="en-US" altLang="zh-TW" dirty="0">
                <a:latin typeface="Times New Roman" panose="02020603050405020304" pitchFamily="18" charset="0"/>
                <a:cs typeface="Times New Roman" panose="02020603050405020304" pitchFamily="18" charset="0"/>
              </a:rPr>
              <a:t>Chun </a:t>
            </a:r>
            <a:endParaRPr lang="en-US" altLang="zh-TW" dirty="0" smtClean="0">
              <a:latin typeface="Times New Roman" panose="02020603050405020304" pitchFamily="18" charset="0"/>
              <a:cs typeface="Times New Roman" panose="02020603050405020304" pitchFamily="18" charset="0"/>
            </a:endParaRPr>
          </a:p>
          <a:p>
            <a:pPr marL="0" indent="0" algn="ctr">
              <a:buNone/>
            </a:pPr>
            <a:r>
              <a:rPr lang="en-US" altLang="zh-TW" dirty="0">
                <a:latin typeface="Times New Roman" panose="02020603050405020304" pitchFamily="18" charset="0"/>
                <a:cs typeface="Times New Roman" panose="02020603050405020304" pitchFamily="18" charset="0"/>
              </a:rPr>
              <a:t>Student ID: 1818499</a:t>
            </a:r>
          </a:p>
          <a:p>
            <a:pPr marL="0" indent="0" algn="ctr">
              <a:buNone/>
            </a:pPr>
            <a:endParaRPr lang="en-US" altLang="zh-TW" dirty="0" smtClean="0">
              <a:latin typeface="Times New Roman" panose="02020603050405020304" pitchFamily="18" charset="0"/>
              <a:cs typeface="Times New Roman" panose="02020603050405020304" pitchFamily="18" charset="0"/>
            </a:endParaRPr>
          </a:p>
          <a:p>
            <a:pPr marL="0" indent="0" algn="ctr">
              <a:buNone/>
            </a:pPr>
            <a:endParaRPr lang="en-US" altLang="zh-TW" dirty="0"/>
          </a:p>
          <a:p>
            <a:pPr marL="0" indent="0" algn="ctr">
              <a:buNone/>
            </a:pPr>
            <a:endParaRPr lang="en-US" altLang="zh-TW" dirty="0" smtClean="0"/>
          </a:p>
          <a:p>
            <a:pPr marL="0" indent="0" algn="ctr">
              <a:buNone/>
            </a:pPr>
            <a:endParaRPr lang="zh-TW" altLang="en-US" dirty="0"/>
          </a:p>
        </p:txBody>
      </p:sp>
      <p:sp>
        <p:nvSpPr>
          <p:cNvPr id="4" name="Slide Number Placeholder 3"/>
          <p:cNvSpPr>
            <a:spLocks noGrp="1"/>
          </p:cNvSpPr>
          <p:nvPr>
            <p:ph type="sldNum" sz="quarter" idx="12"/>
          </p:nvPr>
        </p:nvSpPr>
        <p:spPr/>
        <p:txBody>
          <a:bodyPr/>
          <a:lstStyle/>
          <a:p>
            <a:fld id="{48C2CCB7-6F22-4683-813F-DB82F15D8B4F}" type="slidenum">
              <a:rPr lang="en-US" smtClean="0"/>
              <a:t>1</a:t>
            </a:fld>
            <a:endParaRPr lang="en-US" dirty="0"/>
          </a:p>
        </p:txBody>
      </p:sp>
    </p:spTree>
    <p:extLst>
      <p:ext uri="{BB962C8B-B14F-4D97-AF65-F5344CB8AC3E}">
        <p14:creationId xmlns:p14="http://schemas.microsoft.com/office/powerpoint/2010/main" val="16315921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F566F92-CA01-4E50-9AB8-76C1E66CFFDC}"/>
              </a:ext>
            </a:extLst>
          </p:cNvPr>
          <p:cNvSpPr>
            <a:spLocks noGrp="1"/>
          </p:cNvSpPr>
          <p:nvPr>
            <p:ph type="ctrTitle"/>
          </p:nvPr>
        </p:nvSpPr>
        <p:spPr>
          <a:xfrm>
            <a:off x="2928401" y="1416162"/>
            <a:ext cx="8574622" cy="2616199"/>
          </a:xfrm>
        </p:spPr>
        <p:txBody>
          <a:bodyPr>
            <a:noAutofit/>
          </a:bodyPr>
          <a:lstStyle/>
          <a:p>
            <a:pPr marL="0" indent="0" algn="ctr"/>
            <a:r>
              <a:rPr lang="en-US" sz="3500" b="1" dirty="0" smtClean="0"/>
              <a:t>Human </a:t>
            </a:r>
            <a:r>
              <a:rPr lang="en-US" sz="3500" b="1" dirty="0"/>
              <a:t>Resource Management </a:t>
            </a:r>
            <a:br>
              <a:rPr lang="en-US" sz="3500" b="1" dirty="0"/>
            </a:br>
            <a:r>
              <a:rPr lang="en-US" sz="3500" b="1" dirty="0"/>
              <a:t>For </a:t>
            </a:r>
            <a:br>
              <a:rPr lang="en-US" sz="3500" b="1" dirty="0"/>
            </a:br>
            <a:endParaRPr lang="en-US" sz="3500" b="1" dirty="0"/>
          </a:p>
        </p:txBody>
      </p:sp>
      <p:sp>
        <p:nvSpPr>
          <p:cNvPr id="6" name="Slide Number Placeholder 5">
            <a:extLst>
              <a:ext uri="{FF2B5EF4-FFF2-40B4-BE49-F238E27FC236}">
                <a16:creationId xmlns:a16="http://schemas.microsoft.com/office/drawing/2014/main" xmlns="" id="{7A91E69D-893F-4803-B958-7F5CC366DF7D}"/>
              </a:ext>
            </a:extLst>
          </p:cNvPr>
          <p:cNvSpPr>
            <a:spLocks noGrp="1"/>
          </p:cNvSpPr>
          <p:nvPr>
            <p:ph type="sldNum" sz="quarter" idx="12"/>
          </p:nvPr>
        </p:nvSpPr>
        <p:spPr/>
        <p:txBody>
          <a:bodyPr/>
          <a:lstStyle/>
          <a:p>
            <a:fld id="{48C2CCB7-6F22-4683-813F-DB82F15D8B4F}" type="slidenum">
              <a:rPr lang="en-US" smtClean="0"/>
              <a:t>2</a:t>
            </a:fld>
            <a:endParaRPr lang="en-US" dirty="0"/>
          </a:p>
        </p:txBody>
      </p:sp>
      <p:pic>
        <p:nvPicPr>
          <p:cNvPr id="3" name="Picture 2"/>
          <p:cNvPicPr>
            <a:picLocks noChangeAspect="1"/>
          </p:cNvPicPr>
          <p:nvPr/>
        </p:nvPicPr>
        <p:blipFill>
          <a:blip r:embed="rId2"/>
          <a:stretch>
            <a:fillRect/>
          </a:stretch>
        </p:blipFill>
        <p:spPr>
          <a:xfrm>
            <a:off x="5048333" y="3464983"/>
            <a:ext cx="4334757" cy="2600854"/>
          </a:xfrm>
          <a:prstGeom prst="rect">
            <a:avLst/>
          </a:prstGeom>
        </p:spPr>
      </p:pic>
    </p:spTree>
    <p:extLst>
      <p:ext uri="{BB962C8B-B14F-4D97-AF65-F5344CB8AC3E}">
        <p14:creationId xmlns:p14="http://schemas.microsoft.com/office/powerpoint/2010/main" val="29735846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DBDD278-351E-AB4B-BADB-B60385395A82}"/>
              </a:ext>
            </a:extLst>
          </p:cNvPr>
          <p:cNvSpPr/>
          <p:nvPr/>
        </p:nvSpPr>
        <p:spPr>
          <a:xfrm>
            <a:off x="-296499" y="2871622"/>
            <a:ext cx="3264581" cy="630942"/>
          </a:xfrm>
          <a:prstGeom prst="rect">
            <a:avLst/>
          </a:prstGeom>
        </p:spPr>
        <p:txBody>
          <a:bodyPr wrap="square" anchor="ctr">
            <a:spAutoFit/>
          </a:bodyPr>
          <a:lstStyle/>
          <a:p>
            <a:pPr marL="0" lvl="3" algn="ctr" defTabSz="1041821" fontAlgn="base">
              <a:spcAft>
                <a:spcPts val="600"/>
              </a:spcAft>
              <a:buSzPct val="100000"/>
              <a:defRPr/>
            </a:pPr>
            <a:r>
              <a:rPr lang="en-US" sz="3500" b="1" kern="0" dirty="0">
                <a:solidFill>
                  <a:srgbClr val="333333"/>
                </a:solidFill>
                <a:ea typeface="Open Sans" panose="020B0606030504020204" pitchFamily="34" charset="0"/>
                <a:cs typeface="Open Sans" panose="020B0606030504020204" pitchFamily="34" charset="0"/>
              </a:rPr>
              <a:t>Content</a:t>
            </a:r>
          </a:p>
        </p:txBody>
      </p:sp>
      <p:sp>
        <p:nvSpPr>
          <p:cNvPr id="4" name="TextBox 3">
            <a:extLst>
              <a:ext uri="{FF2B5EF4-FFF2-40B4-BE49-F238E27FC236}">
                <a16:creationId xmlns:a16="http://schemas.microsoft.com/office/drawing/2014/main" xmlns="" id="{83738FEE-2335-374D-B5E1-B1BEC20582B3}"/>
              </a:ext>
            </a:extLst>
          </p:cNvPr>
          <p:cNvSpPr txBox="1"/>
          <p:nvPr/>
        </p:nvSpPr>
        <p:spPr>
          <a:xfrm>
            <a:off x="2516770" y="1469956"/>
            <a:ext cx="9218029" cy="3434273"/>
          </a:xfrm>
          <a:prstGeom prst="rect">
            <a:avLst/>
          </a:prstGeom>
          <a:noFill/>
        </p:spPr>
        <p:txBody>
          <a:bodyPr wrap="square" lIns="0" tIns="0" rtlCol="0">
            <a:spAutoFit/>
          </a:bodyPr>
          <a:lstStyle/>
          <a:p>
            <a:pPr marL="469894" marR="5077" indent="-457200">
              <a:lnSpc>
                <a:spcPct val="150000"/>
              </a:lnSpc>
              <a:spcBef>
                <a:spcPts val="80"/>
              </a:spcBef>
              <a:buFont typeface="+mj-lt"/>
              <a:buAutoNum type="arabicPeriod"/>
            </a:pPr>
            <a:r>
              <a:rPr lang="en-SG" sz="2400" spc="-25" dirty="0" smtClean="0">
                <a:latin typeface="Times New Roman" panose="02020603050405020304" pitchFamily="18" charset="0"/>
                <a:ea typeface="EYInterstate" charset="0"/>
                <a:cs typeface="Times New Roman" panose="02020603050405020304" pitchFamily="18" charset="0"/>
              </a:rPr>
              <a:t>Introduction </a:t>
            </a:r>
            <a:r>
              <a:rPr lang="en-SG" sz="2400" spc="-25" dirty="0">
                <a:latin typeface="Times New Roman" panose="02020603050405020304" pitchFamily="18" charset="0"/>
                <a:ea typeface="EYInterstate" charset="0"/>
                <a:cs typeface="Times New Roman" panose="02020603050405020304" pitchFamily="18" charset="0"/>
              </a:rPr>
              <a:t>to </a:t>
            </a:r>
            <a:r>
              <a:rPr lang="en-SG" sz="2400" spc="-25" dirty="0" smtClean="0">
                <a:latin typeface="Times New Roman" panose="02020603050405020304" pitchFamily="18" charset="0"/>
                <a:ea typeface="EYInterstate" charset="0"/>
                <a:cs typeface="Times New Roman" panose="02020603050405020304" pitchFamily="18" charset="0"/>
              </a:rPr>
              <a:t>Walmart</a:t>
            </a:r>
          </a:p>
          <a:p>
            <a:pPr marL="469894" marR="5077" indent="-457200">
              <a:lnSpc>
                <a:spcPct val="150000"/>
              </a:lnSpc>
              <a:spcBef>
                <a:spcPts val="80"/>
              </a:spcBef>
              <a:buFont typeface="+mj-lt"/>
              <a:buAutoNum type="arabicPeriod"/>
            </a:pPr>
            <a:r>
              <a:rPr lang="en-US" altLang="zh-CN" sz="2400" spc="-25" dirty="0">
                <a:latin typeface="Times New Roman" panose="02020603050405020304" pitchFamily="18" charset="0"/>
                <a:ea typeface="EYInterstate" charset="0"/>
                <a:cs typeface="Times New Roman" panose="02020603050405020304" pitchFamily="18" charset="0"/>
              </a:rPr>
              <a:t>External and internal analysis for drivers of transformation in Walmart</a:t>
            </a:r>
          </a:p>
          <a:p>
            <a:pPr marL="469894" marR="5077" indent="-457200">
              <a:lnSpc>
                <a:spcPct val="150000"/>
              </a:lnSpc>
              <a:spcBef>
                <a:spcPts val="80"/>
              </a:spcBef>
              <a:buFont typeface="+mj-lt"/>
              <a:buAutoNum type="arabicPeriod"/>
            </a:pPr>
            <a:r>
              <a:rPr lang="fr-FR" altLang="zh-CN" sz="2400" spc="-25" dirty="0">
                <a:latin typeface="Times New Roman" panose="02020603050405020304" pitchFamily="18" charset="0"/>
                <a:ea typeface="EYInterstate" charset="0"/>
                <a:cs typeface="Times New Roman" panose="02020603050405020304" pitchFamily="18" charset="0"/>
              </a:rPr>
              <a:t>Digital transmission </a:t>
            </a:r>
            <a:r>
              <a:rPr lang="en-US" altLang="zh-CN" sz="2400" spc="-25" dirty="0" smtClean="0">
                <a:latin typeface="Times New Roman" panose="02020603050405020304" pitchFamily="18" charset="0"/>
                <a:ea typeface="EYInterstate" charset="0"/>
                <a:cs typeface="Times New Roman" panose="02020603050405020304" pitchFamily="18" charset="0"/>
              </a:rPr>
              <a:t>facilitates</a:t>
            </a:r>
            <a:r>
              <a:rPr lang="fr-FR" altLang="zh-CN" sz="2400" spc="-25" dirty="0" smtClean="0">
                <a:latin typeface="Times New Roman" panose="02020603050405020304" pitchFamily="18" charset="0"/>
                <a:ea typeface="EYInterstate" charset="0"/>
                <a:cs typeface="Times New Roman" panose="02020603050405020304" pitchFamily="18" charset="0"/>
              </a:rPr>
              <a:t> </a:t>
            </a:r>
            <a:r>
              <a:rPr lang="fr-FR" altLang="zh-CN" sz="2400" spc="-25" dirty="0">
                <a:latin typeface="Times New Roman" panose="02020603050405020304" pitchFamily="18" charset="0"/>
                <a:ea typeface="EYInterstate" charset="0"/>
                <a:cs typeface="Times New Roman" panose="02020603050405020304" pitchFamily="18" charset="0"/>
              </a:rPr>
              <a:t>HR management</a:t>
            </a:r>
          </a:p>
          <a:p>
            <a:pPr marL="469894" marR="5077" indent="-457200">
              <a:lnSpc>
                <a:spcPct val="150000"/>
              </a:lnSpc>
              <a:spcBef>
                <a:spcPts val="80"/>
              </a:spcBef>
              <a:buFont typeface="+mj-lt"/>
              <a:buAutoNum type="arabicPeriod"/>
            </a:pPr>
            <a:r>
              <a:rPr lang="en-US" altLang="zh-CN" sz="2400" spc="-25" dirty="0" smtClean="0">
                <a:latin typeface="Times New Roman" panose="02020603050405020304" pitchFamily="18" charset="0"/>
                <a:ea typeface="EYInterstate" charset="0"/>
                <a:cs typeface="Times New Roman" panose="02020603050405020304" pitchFamily="18" charset="0"/>
              </a:rPr>
              <a:t>Limitations </a:t>
            </a:r>
            <a:r>
              <a:rPr lang="en-US" altLang="zh-CN" sz="2400" spc="-25" dirty="0">
                <a:latin typeface="Times New Roman" panose="02020603050405020304" pitchFamily="18" charset="0"/>
                <a:ea typeface="EYInterstate" charset="0"/>
                <a:cs typeface="Times New Roman" panose="02020603050405020304" pitchFamily="18" charset="0"/>
              </a:rPr>
              <a:t>and Challenges to HR </a:t>
            </a:r>
            <a:r>
              <a:rPr lang="en-US" altLang="zh-CN" sz="2400" spc="-25" dirty="0" smtClean="0">
                <a:latin typeface="Times New Roman" panose="02020603050405020304" pitchFamily="18" charset="0"/>
                <a:ea typeface="EYInterstate" charset="0"/>
                <a:cs typeface="Times New Roman" panose="02020603050405020304" pitchFamily="18" charset="0"/>
              </a:rPr>
              <a:t>manager</a:t>
            </a:r>
          </a:p>
          <a:p>
            <a:pPr marL="469894" marR="5077" indent="-457200">
              <a:lnSpc>
                <a:spcPct val="150000"/>
              </a:lnSpc>
              <a:spcBef>
                <a:spcPts val="80"/>
              </a:spcBef>
              <a:buFont typeface="+mj-lt"/>
              <a:buAutoNum type="arabicPeriod"/>
            </a:pPr>
            <a:r>
              <a:rPr lang="en-SG" sz="2400" spc="-25" dirty="0" smtClean="0">
                <a:latin typeface="Times New Roman" panose="02020603050405020304" pitchFamily="18" charset="0"/>
                <a:ea typeface="EYInterstate" charset="0"/>
                <a:cs typeface="Times New Roman" panose="02020603050405020304" pitchFamily="18" charset="0"/>
              </a:rPr>
              <a:t>Recommendations</a:t>
            </a:r>
          </a:p>
          <a:p>
            <a:pPr marL="469894" marR="5077" indent="-457200">
              <a:lnSpc>
                <a:spcPct val="150000"/>
              </a:lnSpc>
              <a:spcBef>
                <a:spcPts val="80"/>
              </a:spcBef>
              <a:buFont typeface="+mj-lt"/>
              <a:buAutoNum type="arabicPeriod"/>
            </a:pPr>
            <a:r>
              <a:rPr lang="en-SG" sz="2400" spc="-25" dirty="0" smtClean="0">
                <a:latin typeface="Times New Roman" panose="02020603050405020304" pitchFamily="18" charset="0"/>
                <a:ea typeface="EYInterstate" charset="0"/>
                <a:cs typeface="Times New Roman" panose="02020603050405020304" pitchFamily="18" charset="0"/>
              </a:rPr>
              <a:t>Conclusion</a:t>
            </a:r>
            <a:endParaRPr lang="en-SG" sz="2400" spc="-25" dirty="0">
              <a:latin typeface="Times New Roman" panose="02020603050405020304" pitchFamily="18" charset="0"/>
              <a:ea typeface="EYInterstate" charset="0"/>
              <a:cs typeface="Times New Roman" panose="02020603050405020304" pitchFamily="18" charset="0"/>
            </a:endParaRPr>
          </a:p>
        </p:txBody>
      </p:sp>
      <p:sp>
        <p:nvSpPr>
          <p:cNvPr id="7" name="Slide Number Placeholder 6">
            <a:extLst>
              <a:ext uri="{FF2B5EF4-FFF2-40B4-BE49-F238E27FC236}">
                <a16:creationId xmlns:a16="http://schemas.microsoft.com/office/drawing/2014/main" xmlns="" id="{EF702A7F-FCAB-4D19-B902-6B065D4BEA0D}"/>
              </a:ext>
            </a:extLst>
          </p:cNvPr>
          <p:cNvSpPr>
            <a:spLocks noGrp="1"/>
          </p:cNvSpPr>
          <p:nvPr>
            <p:ph type="sldNum" sz="quarter" idx="12"/>
          </p:nvPr>
        </p:nvSpPr>
        <p:spPr/>
        <p:txBody>
          <a:bodyPr/>
          <a:lstStyle/>
          <a:p>
            <a:fld id="{48C2CCB7-6F22-4683-813F-DB82F15D8B4F}" type="slidenum">
              <a:rPr lang="en-US" smtClean="0"/>
              <a:t>3</a:t>
            </a:fld>
            <a:endParaRPr lang="en-US" dirty="0"/>
          </a:p>
        </p:txBody>
      </p:sp>
    </p:spTree>
    <p:extLst>
      <p:ext uri="{BB962C8B-B14F-4D97-AF65-F5344CB8AC3E}">
        <p14:creationId xmlns:p14="http://schemas.microsoft.com/office/powerpoint/2010/main" val="19679855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1">
            <a:extLst>
              <a:ext uri="{FF2B5EF4-FFF2-40B4-BE49-F238E27FC236}">
                <a16:creationId xmlns:a16="http://schemas.microsoft.com/office/drawing/2014/main" xmlns="" id="{07BBE97C-B07D-4A43-885B-143453A8674E}"/>
              </a:ext>
            </a:extLst>
          </p:cNvPr>
          <p:cNvSpPr txBox="1">
            <a:spLocks/>
          </p:cNvSpPr>
          <p:nvPr/>
        </p:nvSpPr>
        <p:spPr>
          <a:xfrm>
            <a:off x="93600" y="-525600"/>
            <a:ext cx="5220000" cy="6858000"/>
          </a:xfrm>
          <a:prstGeom prst="rect">
            <a:avLst/>
          </a:prstGeom>
        </p:spPr>
        <p:txBody>
          <a:bodyPr vert="horz" lIns="0" tIns="0" rIns="0" bIns="0" rtlCol="0">
            <a:noAutofit/>
          </a:bodyPr>
          <a:lstStyle>
            <a:lvl1pPr marL="0" marR="0" indent="0" algn="l" defTabSz="1007887" rtl="0" eaLnBrk="1" fontAlgn="auto" latinLnBrk="0" hangingPunct="1">
              <a:lnSpc>
                <a:spcPct val="100000"/>
              </a:lnSpc>
              <a:spcBef>
                <a:spcPts val="0"/>
              </a:spcBef>
              <a:spcAft>
                <a:spcPts val="200"/>
              </a:spcAft>
              <a:buClrTx/>
              <a:buSzTx/>
              <a:buFont typeface="Arial" panose="020B0604020202020204" pitchFamily="34" charset="0"/>
              <a:buNone/>
              <a:tabLst/>
              <a:defRPr sz="55000" b="1" kern="1200">
                <a:solidFill>
                  <a:schemeClr val="bg2">
                    <a:lumMod val="20000"/>
                    <a:lumOff val="80000"/>
                    <a:alpha val="20000"/>
                  </a:schemeClr>
                </a:solidFill>
                <a:latin typeface="+mj-lt"/>
                <a:ea typeface="+mn-ea"/>
                <a:cs typeface="+mn-cs"/>
              </a:defRPr>
            </a:lvl1pPr>
            <a:lvl2pPr marL="216000" marR="0" indent="-216000" algn="l" defTabSz="1007887" rtl="0" eaLnBrk="1" fontAlgn="auto" latinLnBrk="0" hangingPunct="1">
              <a:lnSpc>
                <a:spcPct val="100000"/>
              </a:lnSpc>
              <a:spcBef>
                <a:spcPts val="0"/>
              </a:spcBef>
              <a:spcAft>
                <a:spcPts val="200"/>
              </a:spcAft>
              <a:buClrTx/>
              <a:buSzTx/>
              <a:buFont typeface="Arial" charset="0"/>
              <a:buChar char="•"/>
              <a:tabLst/>
              <a:defRPr sz="1600" kern="1200">
                <a:solidFill>
                  <a:schemeClr val="bg1"/>
                </a:solidFill>
                <a:latin typeface="+mn-lt"/>
                <a:ea typeface="+mn-ea"/>
                <a:cs typeface="+mn-cs"/>
              </a:defRPr>
            </a:lvl2pPr>
            <a:lvl3pPr marL="457200" marR="0" indent="-231775" algn="l" defTabSz="1007887" rtl="0" eaLnBrk="1" fontAlgn="auto" latinLnBrk="0" hangingPunct="1">
              <a:lnSpc>
                <a:spcPct val="100000"/>
              </a:lnSpc>
              <a:spcBef>
                <a:spcPts val="0"/>
              </a:spcBef>
              <a:spcAft>
                <a:spcPts val="200"/>
              </a:spcAft>
              <a:buClrTx/>
              <a:buSzTx/>
              <a:buFont typeface="Arial" panose="020B0604020202020204" pitchFamily="34" charset="0"/>
              <a:buChar char="•"/>
              <a:tabLst>
                <a:tab pos="231775" algn="l"/>
              </a:tabLst>
              <a:defRPr sz="1400" kern="1200">
                <a:solidFill>
                  <a:schemeClr val="bg1"/>
                </a:solidFill>
                <a:latin typeface="+mn-lt"/>
                <a:ea typeface="+mn-ea"/>
                <a:cs typeface="+mn-cs"/>
              </a:defRPr>
            </a:lvl3pPr>
            <a:lvl4pPr marL="690563" marR="0" indent="-230188" algn="l" defTabSz="1007887" rtl="0" eaLnBrk="1" fontAlgn="auto" latinLnBrk="0" hangingPunct="1">
              <a:lnSpc>
                <a:spcPct val="100000"/>
              </a:lnSpc>
              <a:spcBef>
                <a:spcPts val="0"/>
              </a:spcBef>
              <a:spcAft>
                <a:spcPts val="200"/>
              </a:spcAft>
              <a:buClrTx/>
              <a:buSzTx/>
              <a:buFont typeface="Arial" panose="020B0604020202020204" pitchFamily="34" charset="0"/>
              <a:buChar char="•"/>
              <a:tabLst/>
              <a:defRPr sz="1200" kern="1200">
                <a:solidFill>
                  <a:schemeClr val="bg1"/>
                </a:solidFill>
                <a:latin typeface="+mn-lt"/>
                <a:ea typeface="+mn-ea"/>
                <a:cs typeface="+mn-cs"/>
              </a:defRPr>
            </a:lvl4pPr>
            <a:lvl5pPr marL="922338" marR="0" indent="-228600" algn="l" defTabSz="1007887" rtl="0" eaLnBrk="1" fontAlgn="auto" latinLnBrk="0" hangingPunct="1">
              <a:lnSpc>
                <a:spcPct val="100000"/>
              </a:lnSpc>
              <a:spcBef>
                <a:spcPts val="0"/>
              </a:spcBef>
              <a:spcAft>
                <a:spcPts val="200"/>
              </a:spcAft>
              <a:buClrTx/>
              <a:buSzTx/>
              <a:buFont typeface="Arial" panose="020B0604020202020204" pitchFamily="34" charset="0"/>
              <a:buChar char="•"/>
              <a:tabLst/>
              <a:defRPr sz="1200" kern="1200">
                <a:solidFill>
                  <a:schemeClr val="bg1"/>
                </a:solidFill>
                <a:latin typeface="+mn-lt"/>
                <a:ea typeface="+mn-ea"/>
                <a:cs typeface="+mn-cs"/>
              </a:defRPr>
            </a:lvl5pPr>
            <a:lvl6pPr marL="2771691"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4"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8"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22"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marR="0" lvl="0" indent="0" algn="l" defTabSz="1007887" rtl="0" eaLnBrk="1" fontAlgn="auto" latinLnBrk="0" hangingPunct="1">
              <a:lnSpc>
                <a:spcPct val="100000"/>
              </a:lnSpc>
              <a:spcBef>
                <a:spcPts val="0"/>
              </a:spcBef>
              <a:spcAft>
                <a:spcPts val="200"/>
              </a:spcAft>
              <a:buClrTx/>
              <a:buSzTx/>
              <a:buFont typeface="Arial" panose="020B0604020202020204" pitchFamily="34" charset="0"/>
              <a:buNone/>
              <a:tabLst/>
              <a:defRPr/>
            </a:pPr>
            <a:r>
              <a:rPr kumimoji="0" lang="en-GB" sz="55000" b="1" i="0" u="none" strike="noStrike" kern="1200" cap="none" spc="0" normalizeH="0" baseline="0" noProof="0" dirty="0">
                <a:ln>
                  <a:noFill/>
                </a:ln>
                <a:solidFill>
                  <a:srgbClr val="747480">
                    <a:alpha val="50000"/>
                  </a:srgbClr>
                </a:solidFill>
                <a:effectLst/>
                <a:uLnTx/>
                <a:uFillTx/>
                <a:latin typeface="EYInterstate Light" panose="02000506000000020004" pitchFamily="2" charset="0"/>
                <a:ea typeface="+mn-ea"/>
                <a:cs typeface="+mn-cs"/>
              </a:rPr>
              <a:t>1</a:t>
            </a:r>
          </a:p>
        </p:txBody>
      </p:sp>
      <p:sp>
        <p:nvSpPr>
          <p:cNvPr id="7" name="Text Placeholder 3">
            <a:extLst>
              <a:ext uri="{FF2B5EF4-FFF2-40B4-BE49-F238E27FC236}">
                <a16:creationId xmlns:a16="http://schemas.microsoft.com/office/drawing/2014/main" xmlns="" id="{FB5D7B89-4AF5-4256-BC47-BCE40BD71EFF}"/>
              </a:ext>
            </a:extLst>
          </p:cNvPr>
          <p:cNvSpPr txBox="1">
            <a:spLocks/>
          </p:cNvSpPr>
          <p:nvPr/>
        </p:nvSpPr>
        <p:spPr>
          <a:xfrm>
            <a:off x="352799" y="2851522"/>
            <a:ext cx="7436533" cy="1202318"/>
          </a:xfrm>
          <a:prstGeom prst="rect">
            <a:avLst/>
          </a:prstGeom>
        </p:spPr>
        <p:txBody>
          <a:bodyPr vert="horz" lIns="91440" tIns="45720" rIns="91440" bIns="45720" rtlCol="0" anchor="ctr"/>
          <a:lstStyle>
            <a:defPPr>
              <a:defRPr lang="en-US"/>
            </a:defPPr>
            <a:lvl1pPr marL="0" algn="r"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IN" sz="3500" b="1" dirty="0"/>
              <a:t>Introduction to </a:t>
            </a:r>
            <a:r>
              <a:rPr lang="en-IN" sz="3500" b="1" dirty="0" smtClean="0"/>
              <a:t>Walmart</a:t>
            </a:r>
            <a:endParaRPr lang="en-IN" sz="3500" b="1" dirty="0"/>
          </a:p>
        </p:txBody>
      </p:sp>
      <p:sp>
        <p:nvSpPr>
          <p:cNvPr id="10" name="Slide Number Placeholder 9">
            <a:extLst>
              <a:ext uri="{FF2B5EF4-FFF2-40B4-BE49-F238E27FC236}">
                <a16:creationId xmlns:a16="http://schemas.microsoft.com/office/drawing/2014/main" xmlns="" id="{D267D149-21E7-46E1-934A-03F1CA204B63}"/>
              </a:ext>
            </a:extLst>
          </p:cNvPr>
          <p:cNvSpPr>
            <a:spLocks noGrp="1"/>
          </p:cNvSpPr>
          <p:nvPr>
            <p:ph type="sldNum" sz="quarter" idx="12"/>
          </p:nvPr>
        </p:nvSpPr>
        <p:spPr/>
        <p:txBody>
          <a:bodyPr/>
          <a:lstStyle/>
          <a:p>
            <a:fld id="{48C2CCB7-6F22-4683-813F-DB82F15D8B4F}" type="slidenum">
              <a:rPr lang="en-US" smtClean="0"/>
              <a:t>4</a:t>
            </a:fld>
            <a:endParaRPr lang="en-US" dirty="0"/>
          </a:p>
        </p:txBody>
      </p:sp>
      <p:pic>
        <p:nvPicPr>
          <p:cNvPr id="2" name="Picture 1"/>
          <p:cNvPicPr>
            <a:picLocks noChangeAspect="1"/>
          </p:cNvPicPr>
          <p:nvPr/>
        </p:nvPicPr>
        <p:blipFill>
          <a:blip r:embed="rId2"/>
          <a:stretch>
            <a:fillRect/>
          </a:stretch>
        </p:blipFill>
        <p:spPr>
          <a:xfrm>
            <a:off x="6066320" y="849463"/>
            <a:ext cx="4334632" cy="2603218"/>
          </a:xfrm>
          <a:prstGeom prst="rect">
            <a:avLst/>
          </a:prstGeom>
        </p:spPr>
      </p:pic>
    </p:spTree>
    <p:extLst>
      <p:ext uri="{BB962C8B-B14F-4D97-AF65-F5344CB8AC3E}">
        <p14:creationId xmlns:p14="http://schemas.microsoft.com/office/powerpoint/2010/main" val="33955022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5199824" cy="1752599"/>
          </a:xfrm>
        </p:spPr>
        <p:txBody>
          <a:bodyPr/>
          <a:lstStyle/>
          <a:p>
            <a:r>
              <a:rPr lang="en-US" altLang="zh-TW" dirty="0" smtClean="0"/>
              <a:t>About Walmart</a:t>
            </a:r>
            <a:endParaRPr lang="en-US" altLang="zh-TW" dirty="0"/>
          </a:p>
        </p:txBody>
      </p:sp>
      <p:sp>
        <p:nvSpPr>
          <p:cNvPr id="3" name="Content Placeholder 2"/>
          <p:cNvSpPr>
            <a:spLocks noGrp="1"/>
          </p:cNvSpPr>
          <p:nvPr>
            <p:ph idx="1"/>
          </p:nvPr>
        </p:nvSpPr>
        <p:spPr>
          <a:xfrm>
            <a:off x="925510" y="3289299"/>
            <a:ext cx="10018713" cy="3124201"/>
          </a:xfrm>
        </p:spPr>
        <p:txBody>
          <a:bodyPr>
            <a:normAutofit/>
          </a:bodyPr>
          <a:lstStyle/>
          <a:p>
            <a:r>
              <a:rPr lang="en-US" altLang="zh-TW" sz="2800" dirty="0" smtClean="0">
                <a:latin typeface="Times New Roman" panose="02020603050405020304" pitchFamily="18" charset="0"/>
                <a:cs typeface="Times New Roman" panose="02020603050405020304" pitchFamily="18" charset="0"/>
              </a:rPr>
              <a:t>Since 1962, Walmart </a:t>
            </a:r>
            <a:r>
              <a:rPr lang="en-US" altLang="zh-TW" sz="2800" dirty="0">
                <a:latin typeface="Times New Roman" panose="02020603050405020304" pitchFamily="18" charset="0"/>
                <a:cs typeface="Times New Roman" panose="02020603050405020304" pitchFamily="18" charset="0"/>
              </a:rPr>
              <a:t>started as a single small discounted store </a:t>
            </a:r>
            <a:r>
              <a:rPr lang="en-US" altLang="zh-TW" sz="2800" dirty="0" smtClean="0">
                <a:latin typeface="Times New Roman" panose="02020603050405020304" pitchFamily="18" charset="0"/>
                <a:cs typeface="Times New Roman" panose="02020603050405020304" pitchFamily="18" charset="0"/>
              </a:rPr>
              <a:t>in </a:t>
            </a:r>
            <a:r>
              <a:rPr lang="en-US" altLang="zh-TW" sz="2800" dirty="0">
                <a:latin typeface="Times New Roman" panose="02020603050405020304" pitchFamily="18" charset="0"/>
                <a:cs typeface="Times New Roman" panose="02020603050405020304" pitchFamily="18" charset="0"/>
              </a:rPr>
              <a:t>Arkansas. For </a:t>
            </a:r>
            <a:r>
              <a:rPr lang="en-US" altLang="zh-TW" sz="2800" dirty="0" smtClean="0">
                <a:latin typeface="Times New Roman" panose="02020603050405020304" pitchFamily="18" charset="0"/>
                <a:cs typeface="Times New Roman" panose="02020603050405020304" pitchFamily="18" charset="0"/>
              </a:rPr>
              <a:t>over 56 </a:t>
            </a:r>
            <a:r>
              <a:rPr lang="en-US" altLang="zh-TW" sz="2800" dirty="0">
                <a:latin typeface="Times New Roman" panose="02020603050405020304" pitchFamily="18" charset="0"/>
                <a:cs typeface="Times New Roman" panose="02020603050405020304" pitchFamily="18" charset="0"/>
              </a:rPr>
              <a:t>years, it has now grown into the largest retailer with </a:t>
            </a:r>
            <a:r>
              <a:rPr lang="en-US" altLang="zh-TW" sz="2800" dirty="0" smtClean="0">
                <a:latin typeface="Times New Roman" panose="02020603050405020304" pitchFamily="18" charset="0"/>
                <a:cs typeface="Times New Roman" panose="02020603050405020304" pitchFamily="18" charset="0"/>
              </a:rPr>
              <a:t>over 11,300 </a:t>
            </a:r>
            <a:r>
              <a:rPr lang="en-US" altLang="zh-TW" sz="2800" dirty="0">
                <a:latin typeface="Times New Roman" panose="02020603050405020304" pitchFamily="18" charset="0"/>
                <a:cs typeface="Times New Roman" panose="02020603050405020304" pitchFamily="18" charset="0"/>
              </a:rPr>
              <a:t>stores under 58 banners in 27 countries and </a:t>
            </a:r>
            <a:r>
              <a:rPr lang="en-US" altLang="zh-TW" sz="2800" dirty="0" smtClean="0">
                <a:latin typeface="Times New Roman" panose="02020603050405020304" pitchFamily="18" charset="0"/>
                <a:cs typeface="Times New Roman" panose="02020603050405020304" pitchFamily="18" charset="0"/>
              </a:rPr>
              <a:t>ecommerce websites (</a:t>
            </a:r>
            <a:r>
              <a:rPr lang="en-US" altLang="zh-TW" sz="2800" dirty="0">
                <a:latin typeface="Times New Roman" panose="02020603050405020304" pitchFamily="18" charset="0"/>
                <a:cs typeface="Times New Roman" panose="02020603050405020304" pitchFamily="18" charset="0"/>
              </a:rPr>
              <a:t>Walmart, 2019</a:t>
            </a:r>
            <a:r>
              <a:rPr lang="en-US" altLang="zh-TW" sz="2800" dirty="0" smtClean="0">
                <a:latin typeface="Times New Roman" panose="02020603050405020304" pitchFamily="18" charset="0"/>
                <a:cs typeface="Times New Roman" panose="02020603050405020304" pitchFamily="18" charset="0"/>
              </a:rPr>
              <a:t>).</a:t>
            </a:r>
          </a:p>
          <a:p>
            <a:r>
              <a:rPr lang="en-US" altLang="zh-TW" sz="2800" dirty="0" smtClean="0">
                <a:latin typeface="Times New Roman" panose="02020603050405020304" pitchFamily="18" charset="0"/>
                <a:cs typeface="Times New Roman" panose="02020603050405020304" pitchFamily="18" charset="0"/>
              </a:rPr>
              <a:t>Walmart is the </a:t>
            </a:r>
            <a:r>
              <a:rPr lang="en-US" altLang="zh-TW" sz="2800" dirty="0">
                <a:latin typeface="Times New Roman" panose="02020603050405020304" pitchFamily="18" charset="0"/>
                <a:cs typeface="Times New Roman" panose="02020603050405020304" pitchFamily="18" charset="0"/>
              </a:rPr>
              <a:t>largest private employer in the world </a:t>
            </a:r>
            <a:r>
              <a:rPr lang="en-US" altLang="zh-TW" sz="2800" dirty="0" smtClean="0">
                <a:latin typeface="Times New Roman" panose="02020603050405020304" pitchFamily="18" charset="0"/>
                <a:cs typeface="Times New Roman" panose="02020603050405020304" pitchFamily="18" charset="0"/>
              </a:rPr>
              <a:t>with over </a:t>
            </a:r>
            <a:r>
              <a:rPr lang="en-US" altLang="zh-TW" sz="2800" dirty="0">
                <a:latin typeface="Times New Roman" panose="02020603050405020304" pitchFamily="18" charset="0"/>
                <a:cs typeface="Times New Roman" panose="02020603050405020304" pitchFamily="18" charset="0"/>
              </a:rPr>
              <a:t>2.2 </a:t>
            </a:r>
            <a:r>
              <a:rPr lang="en-US" altLang="zh-TW" sz="2800" dirty="0" smtClean="0">
                <a:latin typeface="Times New Roman" panose="02020603050405020304" pitchFamily="18" charset="0"/>
                <a:cs typeface="Times New Roman" panose="02020603050405020304" pitchFamily="18" charset="0"/>
              </a:rPr>
              <a:t>million staffs (Walmart</a:t>
            </a:r>
            <a:r>
              <a:rPr lang="en-US" altLang="zh-TW" sz="2800" dirty="0">
                <a:latin typeface="Times New Roman" panose="02020603050405020304" pitchFamily="18" charset="0"/>
                <a:cs typeface="Times New Roman" panose="02020603050405020304" pitchFamily="18" charset="0"/>
              </a:rPr>
              <a:t>, 2019</a:t>
            </a:r>
            <a:r>
              <a:rPr lang="en-US" altLang="zh-TW" sz="2800" dirty="0" smtClean="0">
                <a:latin typeface="Times New Roman" panose="02020603050405020304" pitchFamily="18" charset="0"/>
                <a:cs typeface="Times New Roman" panose="02020603050405020304" pitchFamily="18" charset="0"/>
              </a:rPr>
              <a:t>).</a:t>
            </a:r>
          </a:p>
          <a:p>
            <a:pPr marL="0" indent="0">
              <a:buNone/>
            </a:pPr>
            <a:endParaRPr lang="zh-TW" altLang="en-US" dirty="0"/>
          </a:p>
        </p:txBody>
      </p:sp>
      <p:pic>
        <p:nvPicPr>
          <p:cNvPr id="5" name="Picture 4"/>
          <p:cNvPicPr>
            <a:picLocks noChangeAspect="1"/>
          </p:cNvPicPr>
          <p:nvPr/>
        </p:nvPicPr>
        <p:blipFill>
          <a:blip r:embed="rId3"/>
          <a:stretch>
            <a:fillRect/>
          </a:stretch>
        </p:blipFill>
        <p:spPr>
          <a:xfrm>
            <a:off x="7122017" y="283335"/>
            <a:ext cx="4095482" cy="2743200"/>
          </a:xfrm>
          <a:prstGeom prst="rect">
            <a:avLst/>
          </a:prstGeom>
        </p:spPr>
      </p:pic>
      <p:sp>
        <p:nvSpPr>
          <p:cNvPr id="4" name="Slide Number Placeholder 3"/>
          <p:cNvSpPr>
            <a:spLocks noGrp="1"/>
          </p:cNvSpPr>
          <p:nvPr>
            <p:ph type="sldNum" sz="quarter" idx="12"/>
          </p:nvPr>
        </p:nvSpPr>
        <p:spPr/>
        <p:txBody>
          <a:bodyPr/>
          <a:lstStyle/>
          <a:p>
            <a:fld id="{48C2CCB7-6F22-4683-813F-DB82F15D8B4F}" type="slidenum">
              <a:rPr lang="en-US" smtClean="0"/>
              <a:t>5</a:t>
            </a:fld>
            <a:endParaRPr lang="en-US" dirty="0"/>
          </a:p>
        </p:txBody>
      </p:sp>
    </p:spTree>
    <p:extLst>
      <p:ext uri="{BB962C8B-B14F-4D97-AF65-F5344CB8AC3E}">
        <p14:creationId xmlns:p14="http://schemas.microsoft.com/office/powerpoint/2010/main" val="34138437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1">
            <a:extLst>
              <a:ext uri="{FF2B5EF4-FFF2-40B4-BE49-F238E27FC236}">
                <a16:creationId xmlns:a16="http://schemas.microsoft.com/office/drawing/2014/main" xmlns="" id="{07BBE97C-B07D-4A43-885B-143453A8674E}"/>
              </a:ext>
            </a:extLst>
          </p:cNvPr>
          <p:cNvSpPr txBox="1">
            <a:spLocks/>
          </p:cNvSpPr>
          <p:nvPr/>
        </p:nvSpPr>
        <p:spPr>
          <a:xfrm>
            <a:off x="93600" y="-525600"/>
            <a:ext cx="5220000" cy="6858000"/>
          </a:xfrm>
          <a:prstGeom prst="rect">
            <a:avLst/>
          </a:prstGeom>
        </p:spPr>
        <p:txBody>
          <a:bodyPr vert="horz" lIns="0" tIns="0" rIns="0" bIns="0" rtlCol="0">
            <a:noAutofit/>
          </a:bodyPr>
          <a:lstStyle>
            <a:lvl1pPr marL="0" marR="0" indent="0" algn="l" defTabSz="1007887" rtl="0" eaLnBrk="1" fontAlgn="auto" latinLnBrk="0" hangingPunct="1">
              <a:lnSpc>
                <a:spcPct val="100000"/>
              </a:lnSpc>
              <a:spcBef>
                <a:spcPts val="0"/>
              </a:spcBef>
              <a:spcAft>
                <a:spcPts val="200"/>
              </a:spcAft>
              <a:buClrTx/>
              <a:buSzTx/>
              <a:buFont typeface="Arial" panose="020B0604020202020204" pitchFamily="34" charset="0"/>
              <a:buNone/>
              <a:tabLst/>
              <a:defRPr sz="55000" b="1" kern="1200">
                <a:solidFill>
                  <a:schemeClr val="bg2">
                    <a:lumMod val="20000"/>
                    <a:lumOff val="80000"/>
                    <a:alpha val="20000"/>
                  </a:schemeClr>
                </a:solidFill>
                <a:latin typeface="+mj-lt"/>
                <a:ea typeface="+mn-ea"/>
                <a:cs typeface="+mn-cs"/>
              </a:defRPr>
            </a:lvl1pPr>
            <a:lvl2pPr marL="216000" marR="0" indent="-216000" algn="l" defTabSz="1007887" rtl="0" eaLnBrk="1" fontAlgn="auto" latinLnBrk="0" hangingPunct="1">
              <a:lnSpc>
                <a:spcPct val="100000"/>
              </a:lnSpc>
              <a:spcBef>
                <a:spcPts val="0"/>
              </a:spcBef>
              <a:spcAft>
                <a:spcPts val="200"/>
              </a:spcAft>
              <a:buClrTx/>
              <a:buSzTx/>
              <a:buFont typeface="Arial" charset="0"/>
              <a:buChar char="•"/>
              <a:tabLst/>
              <a:defRPr sz="1600" kern="1200">
                <a:solidFill>
                  <a:schemeClr val="bg1"/>
                </a:solidFill>
                <a:latin typeface="+mn-lt"/>
                <a:ea typeface="+mn-ea"/>
                <a:cs typeface="+mn-cs"/>
              </a:defRPr>
            </a:lvl2pPr>
            <a:lvl3pPr marL="457200" marR="0" indent="-231775" algn="l" defTabSz="1007887" rtl="0" eaLnBrk="1" fontAlgn="auto" latinLnBrk="0" hangingPunct="1">
              <a:lnSpc>
                <a:spcPct val="100000"/>
              </a:lnSpc>
              <a:spcBef>
                <a:spcPts val="0"/>
              </a:spcBef>
              <a:spcAft>
                <a:spcPts val="200"/>
              </a:spcAft>
              <a:buClrTx/>
              <a:buSzTx/>
              <a:buFont typeface="Arial" panose="020B0604020202020204" pitchFamily="34" charset="0"/>
              <a:buChar char="•"/>
              <a:tabLst>
                <a:tab pos="231775" algn="l"/>
              </a:tabLst>
              <a:defRPr sz="1400" kern="1200">
                <a:solidFill>
                  <a:schemeClr val="bg1"/>
                </a:solidFill>
                <a:latin typeface="+mn-lt"/>
                <a:ea typeface="+mn-ea"/>
                <a:cs typeface="+mn-cs"/>
              </a:defRPr>
            </a:lvl3pPr>
            <a:lvl4pPr marL="690563" marR="0" indent="-230188" algn="l" defTabSz="1007887" rtl="0" eaLnBrk="1" fontAlgn="auto" latinLnBrk="0" hangingPunct="1">
              <a:lnSpc>
                <a:spcPct val="100000"/>
              </a:lnSpc>
              <a:spcBef>
                <a:spcPts val="0"/>
              </a:spcBef>
              <a:spcAft>
                <a:spcPts val="200"/>
              </a:spcAft>
              <a:buClrTx/>
              <a:buSzTx/>
              <a:buFont typeface="Arial" panose="020B0604020202020204" pitchFamily="34" charset="0"/>
              <a:buChar char="•"/>
              <a:tabLst/>
              <a:defRPr sz="1200" kern="1200">
                <a:solidFill>
                  <a:schemeClr val="bg1"/>
                </a:solidFill>
                <a:latin typeface="+mn-lt"/>
                <a:ea typeface="+mn-ea"/>
                <a:cs typeface="+mn-cs"/>
              </a:defRPr>
            </a:lvl4pPr>
            <a:lvl5pPr marL="922338" marR="0" indent="-228600" algn="l" defTabSz="1007887" rtl="0" eaLnBrk="1" fontAlgn="auto" latinLnBrk="0" hangingPunct="1">
              <a:lnSpc>
                <a:spcPct val="100000"/>
              </a:lnSpc>
              <a:spcBef>
                <a:spcPts val="0"/>
              </a:spcBef>
              <a:spcAft>
                <a:spcPts val="200"/>
              </a:spcAft>
              <a:buClrTx/>
              <a:buSzTx/>
              <a:buFont typeface="Arial" panose="020B0604020202020204" pitchFamily="34" charset="0"/>
              <a:buChar char="•"/>
              <a:tabLst/>
              <a:defRPr sz="1200" kern="1200">
                <a:solidFill>
                  <a:schemeClr val="bg1"/>
                </a:solidFill>
                <a:latin typeface="+mn-lt"/>
                <a:ea typeface="+mn-ea"/>
                <a:cs typeface="+mn-cs"/>
              </a:defRPr>
            </a:lvl5pPr>
            <a:lvl6pPr marL="2771691"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4"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8"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22"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marR="0" lvl="0" indent="0" algn="l" defTabSz="1007887" rtl="0" eaLnBrk="1" fontAlgn="auto" latinLnBrk="0" hangingPunct="1">
              <a:lnSpc>
                <a:spcPct val="100000"/>
              </a:lnSpc>
              <a:spcBef>
                <a:spcPts val="0"/>
              </a:spcBef>
              <a:spcAft>
                <a:spcPts val="200"/>
              </a:spcAft>
              <a:buClrTx/>
              <a:buSzTx/>
              <a:buFont typeface="Arial" panose="020B0604020202020204" pitchFamily="34" charset="0"/>
              <a:buNone/>
              <a:tabLst/>
              <a:defRPr/>
            </a:pPr>
            <a:r>
              <a:rPr lang="en-GB" dirty="0">
                <a:solidFill>
                  <a:srgbClr val="747480">
                    <a:alpha val="50000"/>
                  </a:srgbClr>
                </a:solidFill>
                <a:latin typeface="EYInterstate Light" panose="02000506000000020004" pitchFamily="2" charset="0"/>
              </a:rPr>
              <a:t>2</a:t>
            </a:r>
            <a:endParaRPr kumimoji="0" lang="en-GB" sz="55000" b="1" i="0" u="none" strike="noStrike" kern="1200" cap="none" spc="0" normalizeH="0" baseline="0" noProof="0" dirty="0">
              <a:ln>
                <a:noFill/>
              </a:ln>
              <a:solidFill>
                <a:srgbClr val="747480">
                  <a:alpha val="50000"/>
                </a:srgbClr>
              </a:solidFill>
              <a:effectLst/>
              <a:uLnTx/>
              <a:uFillTx/>
              <a:latin typeface="EYInterstate Light" panose="02000506000000020004" pitchFamily="2" charset="0"/>
              <a:ea typeface="+mn-ea"/>
              <a:cs typeface="+mn-cs"/>
            </a:endParaRPr>
          </a:p>
        </p:txBody>
      </p:sp>
      <p:sp>
        <p:nvSpPr>
          <p:cNvPr id="7" name="Text Placeholder 3">
            <a:extLst>
              <a:ext uri="{FF2B5EF4-FFF2-40B4-BE49-F238E27FC236}">
                <a16:creationId xmlns:a16="http://schemas.microsoft.com/office/drawing/2014/main" xmlns="" id="{FB5D7B89-4AF5-4256-BC47-BCE40BD71EFF}"/>
              </a:ext>
            </a:extLst>
          </p:cNvPr>
          <p:cNvSpPr txBox="1">
            <a:spLocks/>
          </p:cNvSpPr>
          <p:nvPr/>
        </p:nvSpPr>
        <p:spPr>
          <a:xfrm>
            <a:off x="125033" y="2903400"/>
            <a:ext cx="11377990" cy="2698023"/>
          </a:xfrm>
          <a:prstGeom prst="rect">
            <a:avLst/>
          </a:prstGeom>
        </p:spPr>
        <p:txBody>
          <a:bodyPr vert="horz" lIns="91440" tIns="45720" rIns="91440" bIns="45720" rtlCol="0" anchor="ctr"/>
          <a:lstStyle>
            <a:defPPr>
              <a:defRPr lang="en-US"/>
            </a:defPPr>
            <a:lvl1pPr marL="0" algn="r"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TW" sz="2800" dirty="0" smtClean="0">
                <a:latin typeface="Times New Roman" panose="02020603050405020304" pitchFamily="18" charset="0"/>
                <a:cs typeface="Times New Roman" panose="02020603050405020304" pitchFamily="18" charset="0"/>
              </a:rPr>
              <a:t>External and internal </a:t>
            </a:r>
            <a:r>
              <a:rPr lang="en-US" altLang="zh-TW" sz="2800" dirty="0">
                <a:latin typeface="Times New Roman" panose="02020603050405020304" pitchFamily="18" charset="0"/>
                <a:cs typeface="Times New Roman" panose="02020603050405020304" pitchFamily="18" charset="0"/>
              </a:rPr>
              <a:t>analysis for </a:t>
            </a:r>
            <a:r>
              <a:rPr lang="en-US" altLang="zh-TW" sz="2800" dirty="0" smtClean="0">
                <a:latin typeface="Times New Roman" panose="02020603050405020304" pitchFamily="18" charset="0"/>
                <a:cs typeface="Times New Roman" panose="02020603050405020304" pitchFamily="18" charset="0"/>
              </a:rPr>
              <a:t>drivers of transformation in Walmart</a:t>
            </a:r>
          </a:p>
          <a:p>
            <a:pPr algn="l"/>
            <a:endParaRPr lang="en-IN" sz="3500" b="1" dirty="0"/>
          </a:p>
        </p:txBody>
      </p:sp>
      <p:sp>
        <p:nvSpPr>
          <p:cNvPr id="10" name="Slide Number Placeholder 9">
            <a:extLst>
              <a:ext uri="{FF2B5EF4-FFF2-40B4-BE49-F238E27FC236}">
                <a16:creationId xmlns:a16="http://schemas.microsoft.com/office/drawing/2014/main" xmlns="" id="{D267D149-21E7-46E1-934A-03F1CA204B63}"/>
              </a:ext>
            </a:extLst>
          </p:cNvPr>
          <p:cNvSpPr>
            <a:spLocks noGrp="1"/>
          </p:cNvSpPr>
          <p:nvPr>
            <p:ph type="sldNum" sz="quarter" idx="12"/>
          </p:nvPr>
        </p:nvSpPr>
        <p:spPr/>
        <p:txBody>
          <a:bodyPr/>
          <a:lstStyle/>
          <a:p>
            <a:fld id="{48C2CCB7-6F22-4683-813F-DB82F15D8B4F}" type="slidenum">
              <a:rPr lang="en-US" smtClean="0"/>
              <a:t>6</a:t>
            </a:fld>
            <a:endParaRPr lang="en-US" dirty="0"/>
          </a:p>
        </p:txBody>
      </p:sp>
      <p:pic>
        <p:nvPicPr>
          <p:cNvPr id="2" name="Picture 1"/>
          <p:cNvPicPr>
            <a:picLocks noChangeAspect="1"/>
          </p:cNvPicPr>
          <p:nvPr/>
        </p:nvPicPr>
        <p:blipFill>
          <a:blip r:embed="rId2"/>
          <a:stretch>
            <a:fillRect/>
          </a:stretch>
        </p:blipFill>
        <p:spPr>
          <a:xfrm>
            <a:off x="6270604" y="919800"/>
            <a:ext cx="4340728" cy="2603218"/>
          </a:xfrm>
          <a:prstGeom prst="rect">
            <a:avLst/>
          </a:prstGeom>
        </p:spPr>
      </p:pic>
    </p:spTree>
    <p:extLst>
      <p:ext uri="{BB962C8B-B14F-4D97-AF65-F5344CB8AC3E}">
        <p14:creationId xmlns:p14="http://schemas.microsoft.com/office/powerpoint/2010/main" val="33630704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488" y="215901"/>
            <a:ext cx="12693111" cy="773655"/>
          </a:xfrm>
        </p:spPr>
        <p:txBody>
          <a:bodyPr>
            <a:normAutofit/>
          </a:bodyPr>
          <a:lstStyle/>
          <a:p>
            <a:r>
              <a:rPr lang="en-US" altLang="zh-TW" sz="3200" b="1" dirty="0" smtClean="0"/>
              <a:t>External analysis for factors  to use digital transformation  </a:t>
            </a:r>
            <a:endParaRPr lang="zh-TW" altLang="en-US" sz="3200" b="1" dirty="0"/>
          </a:p>
        </p:txBody>
      </p:sp>
      <p:sp>
        <p:nvSpPr>
          <p:cNvPr id="3" name="Content Placeholder 2"/>
          <p:cNvSpPr>
            <a:spLocks noGrp="1"/>
          </p:cNvSpPr>
          <p:nvPr>
            <p:ph idx="1"/>
          </p:nvPr>
        </p:nvSpPr>
        <p:spPr>
          <a:xfrm>
            <a:off x="1445686" y="1089057"/>
            <a:ext cx="10018713" cy="5221209"/>
          </a:xfrm>
        </p:spPr>
        <p:txBody>
          <a:bodyPr>
            <a:noAutofit/>
          </a:bodyPr>
          <a:lstStyle/>
          <a:p>
            <a:pPr marL="0" indent="0">
              <a:buNone/>
            </a:pPr>
            <a:r>
              <a:rPr lang="en-US" altLang="zh-TW" sz="1800" dirty="0">
                <a:latin typeface="Times New Roman" panose="02020603050405020304" pitchFamily="18" charset="0"/>
                <a:cs typeface="Times New Roman" panose="02020603050405020304" pitchFamily="18" charset="0"/>
              </a:rPr>
              <a:t>Wal-Mart's opportunity is primarily to expand and improve business practices. </a:t>
            </a:r>
            <a:r>
              <a:rPr lang="en-US" altLang="zh-TW" sz="1800" dirty="0" smtClean="0">
                <a:latin typeface="Times New Roman" panose="02020603050405020304" pitchFamily="18" charset="0"/>
                <a:cs typeface="Times New Roman" panose="02020603050405020304" pitchFamily="18" charset="0"/>
              </a:rPr>
              <a:t>The external factors in the macro-environment analysis based on below </a:t>
            </a:r>
            <a:r>
              <a:rPr lang="en-US" altLang="zh-TW" sz="1800" dirty="0">
                <a:latin typeface="Times New Roman" panose="02020603050405020304" pitchFamily="18" charset="0"/>
                <a:cs typeface="Times New Roman" panose="02020603050405020304" pitchFamily="18" charset="0"/>
              </a:rPr>
              <a:t>(</a:t>
            </a:r>
            <a:r>
              <a:rPr lang="en-US" altLang="zh-TW" sz="1800" dirty="0" smtClean="0">
                <a:latin typeface="Times New Roman" panose="02020603050405020304" pitchFamily="18" charset="0"/>
                <a:cs typeface="Times New Roman" panose="02020603050405020304" pitchFamily="18" charset="0"/>
              </a:rPr>
              <a:t>Walmart,2018) (Yuksel</a:t>
            </a:r>
            <a:r>
              <a:rPr lang="en-US" altLang="zh-TW" sz="1800" dirty="0">
                <a:latin typeface="Times New Roman" panose="02020603050405020304" pitchFamily="18" charset="0"/>
                <a:cs typeface="Times New Roman" panose="02020603050405020304" pitchFamily="18" charset="0"/>
              </a:rPr>
              <a:t>, </a:t>
            </a:r>
            <a:r>
              <a:rPr lang="en-US" altLang="zh-TW" sz="1800" dirty="0" smtClean="0">
                <a:latin typeface="Times New Roman" panose="02020603050405020304" pitchFamily="18" charset="0"/>
                <a:cs typeface="Times New Roman" panose="02020603050405020304" pitchFamily="18" charset="0"/>
              </a:rPr>
              <a:t>2012): </a:t>
            </a:r>
            <a:endParaRPr lang="en-US" altLang="zh-TW" sz="1800" dirty="0">
              <a:latin typeface="Times New Roman" panose="02020603050405020304" pitchFamily="18" charset="0"/>
              <a:cs typeface="Times New Roman" panose="02020603050405020304" pitchFamily="18" charset="0"/>
            </a:endParaRPr>
          </a:p>
          <a:p>
            <a:pPr marL="0" indent="0">
              <a:buNone/>
            </a:pPr>
            <a:r>
              <a:rPr lang="en-US" altLang="zh-TW" sz="1800" b="1" dirty="0" smtClean="0">
                <a:latin typeface="Times New Roman" panose="02020603050405020304" pitchFamily="18" charset="0"/>
                <a:cs typeface="Times New Roman" panose="02020603050405020304" pitchFamily="18" charset="0"/>
              </a:rPr>
              <a:t>Important </a:t>
            </a:r>
            <a:r>
              <a:rPr lang="en-US" altLang="zh-TW" sz="1800" b="1" dirty="0">
                <a:latin typeface="Times New Roman" panose="02020603050405020304" pitchFamily="18" charset="0"/>
                <a:cs typeface="Times New Roman" panose="02020603050405020304" pitchFamily="18" charset="0"/>
              </a:rPr>
              <a:t>environmental factors </a:t>
            </a:r>
            <a:r>
              <a:rPr lang="en-US" altLang="zh-TW" sz="1800" dirty="0" smtClean="0">
                <a:latin typeface="Times New Roman" panose="02020603050405020304" pitchFamily="18" charset="0"/>
                <a:cs typeface="Times New Roman" panose="02020603050405020304" pitchFamily="18" charset="0"/>
              </a:rPr>
              <a:t>are related</a:t>
            </a:r>
            <a:r>
              <a:rPr lang="en-US" altLang="zh-TW" sz="1800" b="1" dirty="0" smtClean="0">
                <a:latin typeface="Times New Roman" panose="02020603050405020304" pitchFamily="18" charset="0"/>
                <a:cs typeface="Times New Roman" panose="02020603050405020304" pitchFamily="18" charset="0"/>
              </a:rPr>
              <a:t>:</a:t>
            </a:r>
          </a:p>
          <a:p>
            <a:r>
              <a:rPr lang="en-US" altLang="zh-TW" sz="1800" b="1" dirty="0" smtClean="0">
                <a:latin typeface="Times New Roman" panose="02020603050405020304" pitchFamily="18" charset="0"/>
                <a:cs typeface="Times New Roman" panose="02020603050405020304" pitchFamily="18" charset="0"/>
              </a:rPr>
              <a:t>Business </a:t>
            </a:r>
            <a:r>
              <a:rPr lang="en-US" altLang="zh-TW" sz="1800" b="1" dirty="0">
                <a:latin typeface="Times New Roman" panose="02020603050405020304" pitchFamily="18" charset="0"/>
                <a:cs typeface="Times New Roman" panose="02020603050405020304" pitchFamily="18" charset="0"/>
              </a:rPr>
              <a:t>sustainability </a:t>
            </a:r>
            <a:r>
              <a:rPr lang="en-US" altLang="zh-TW" sz="1800" b="1" dirty="0" smtClean="0">
                <a:latin typeface="Times New Roman" panose="02020603050405020304" pitchFamily="18" charset="0"/>
                <a:cs typeface="Times New Roman" panose="02020603050405020304" pitchFamily="18" charset="0"/>
              </a:rPr>
              <a:t>trend. </a:t>
            </a:r>
          </a:p>
          <a:p>
            <a:r>
              <a:rPr lang="en-US" altLang="zh-TW" sz="1800" b="1" dirty="0" smtClean="0">
                <a:latin typeface="Times New Roman" panose="02020603050405020304" pitchFamily="18" charset="0"/>
                <a:cs typeface="Times New Roman" panose="02020603050405020304" pitchFamily="18" charset="0"/>
              </a:rPr>
              <a:t>Environmentally </a:t>
            </a:r>
            <a:r>
              <a:rPr lang="en-US" altLang="zh-TW" sz="1800" b="1" dirty="0">
                <a:latin typeface="Times New Roman" panose="02020603050405020304" pitchFamily="18" charset="0"/>
                <a:cs typeface="Times New Roman" panose="02020603050405020304" pitchFamily="18" charset="0"/>
              </a:rPr>
              <a:t>friendly products </a:t>
            </a:r>
            <a:r>
              <a:rPr lang="en-US" altLang="zh-TW" sz="1800" b="1" dirty="0" smtClean="0">
                <a:latin typeface="Times New Roman" panose="02020603050405020304" pitchFamily="18" charset="0"/>
                <a:cs typeface="Times New Roman" panose="02020603050405020304" pitchFamily="18" charset="0"/>
              </a:rPr>
              <a:t>trend.</a:t>
            </a:r>
          </a:p>
          <a:p>
            <a:pPr marL="0" indent="0">
              <a:buNone/>
            </a:pPr>
            <a:r>
              <a:rPr lang="en-US" altLang="zh-TW" sz="1800" b="1" dirty="0" smtClean="0">
                <a:latin typeface="Times New Roman" panose="02020603050405020304" pitchFamily="18" charset="0"/>
                <a:cs typeface="Times New Roman" panose="02020603050405020304" pitchFamily="18" charset="0"/>
              </a:rPr>
              <a:t>Social factors </a:t>
            </a:r>
            <a:r>
              <a:rPr lang="en-US" altLang="zh-TW" sz="1800" dirty="0" smtClean="0">
                <a:latin typeface="Times New Roman" panose="02020603050405020304" pitchFamily="18" charset="0"/>
                <a:cs typeface="Times New Roman" panose="02020603050405020304" pitchFamily="18" charset="0"/>
              </a:rPr>
              <a:t>affect</a:t>
            </a:r>
            <a:r>
              <a:rPr lang="en-US" altLang="zh-TW" sz="1800" b="1" dirty="0" smtClean="0">
                <a:latin typeface="Times New Roman" panose="02020603050405020304" pitchFamily="18" charset="0"/>
                <a:cs typeface="Times New Roman" panose="02020603050405020304" pitchFamily="18" charset="0"/>
              </a:rPr>
              <a:t> </a:t>
            </a:r>
            <a:r>
              <a:rPr lang="en-US" altLang="zh-TW" sz="1800" dirty="0" smtClean="0">
                <a:latin typeface="Times New Roman" panose="02020603050405020304" pitchFamily="18" charset="0"/>
                <a:cs typeface="Times New Roman" panose="02020603050405020304" pitchFamily="18" charset="0"/>
              </a:rPr>
              <a:t>Walmart</a:t>
            </a:r>
            <a:r>
              <a:rPr lang="en-US" altLang="zh-TW" sz="1800" b="1" dirty="0" smtClean="0">
                <a:latin typeface="Times New Roman" panose="02020603050405020304" pitchFamily="18" charset="0"/>
                <a:cs typeface="Times New Roman" panose="02020603050405020304" pitchFamily="18" charset="0"/>
              </a:rPr>
              <a:t>:</a:t>
            </a:r>
          </a:p>
          <a:p>
            <a:r>
              <a:rPr lang="en-US" altLang="zh-TW" sz="1800" b="1" dirty="0">
                <a:latin typeface="Times New Roman" panose="02020603050405020304" pitchFamily="18" charset="0"/>
                <a:cs typeface="Times New Roman" panose="02020603050405020304" pitchFamily="18" charset="0"/>
              </a:rPr>
              <a:t> </a:t>
            </a:r>
            <a:r>
              <a:rPr lang="en-US" altLang="zh-TW" sz="1800" b="1" dirty="0" smtClean="0">
                <a:latin typeface="Times New Roman" panose="02020603050405020304" pitchFamily="18" charset="0"/>
                <a:cs typeface="Times New Roman" panose="02020603050405020304" pitchFamily="18" charset="0"/>
              </a:rPr>
              <a:t>Customer life style.</a:t>
            </a:r>
          </a:p>
          <a:p>
            <a:r>
              <a:rPr lang="en-US" altLang="zh-TW" sz="1800" b="1" dirty="0" smtClean="0">
                <a:latin typeface="Times New Roman" panose="02020603050405020304" pitchFamily="18" charset="0"/>
                <a:cs typeface="Times New Roman" panose="02020603050405020304" pitchFamily="18" charset="0"/>
              </a:rPr>
              <a:t>Online shopping trend.</a:t>
            </a:r>
          </a:p>
          <a:p>
            <a:r>
              <a:rPr lang="en-US" altLang="zh-TW" sz="1800" b="1" dirty="0" smtClean="0">
                <a:latin typeface="Times New Roman" panose="02020603050405020304" pitchFamily="18" charset="0"/>
                <a:cs typeface="Times New Roman" panose="02020603050405020304" pitchFamily="18" charset="0"/>
              </a:rPr>
              <a:t>Cultural diversity trend.</a:t>
            </a:r>
          </a:p>
          <a:p>
            <a:pPr marL="0" indent="0">
              <a:buNone/>
            </a:pPr>
            <a:r>
              <a:rPr lang="en-US" altLang="zh-TW" sz="1800" dirty="0" smtClean="0">
                <a:latin typeface="Times New Roman" panose="02020603050405020304" pitchFamily="18" charset="0"/>
                <a:cs typeface="Times New Roman" panose="02020603050405020304" pitchFamily="18" charset="0"/>
              </a:rPr>
              <a:t> </a:t>
            </a:r>
            <a:r>
              <a:rPr lang="en-US" altLang="zh-TW" sz="1800" b="1" dirty="0" smtClean="0">
                <a:latin typeface="Times New Roman" panose="02020603050405020304" pitchFamily="18" charset="0"/>
                <a:cs typeface="Times New Roman" panose="02020603050405020304" pitchFamily="18" charset="0"/>
              </a:rPr>
              <a:t>Technologies external factors </a:t>
            </a:r>
            <a:r>
              <a:rPr lang="en-US" altLang="zh-TW" sz="1800" dirty="0" smtClean="0">
                <a:latin typeface="Times New Roman" panose="02020603050405020304" pitchFamily="18" charset="0"/>
                <a:cs typeface="Times New Roman" panose="02020603050405020304" pitchFamily="18" charset="0"/>
              </a:rPr>
              <a:t>affect </a:t>
            </a:r>
            <a:r>
              <a:rPr lang="en-US" altLang="zh-TW" sz="1800" dirty="0">
                <a:latin typeface="Times New Roman" panose="02020603050405020304" pitchFamily="18" charset="0"/>
                <a:cs typeface="Times New Roman" panose="02020603050405020304" pitchFamily="18" charset="0"/>
              </a:rPr>
              <a:t>the retail industry’s competitive </a:t>
            </a:r>
            <a:r>
              <a:rPr lang="en-US" altLang="zh-TW" sz="1800" dirty="0" smtClean="0">
                <a:latin typeface="Times New Roman" panose="02020603050405020304" pitchFamily="18" charset="0"/>
                <a:cs typeface="Times New Roman" panose="02020603050405020304" pitchFamily="18" charset="0"/>
              </a:rPr>
              <a:t>landscape</a:t>
            </a:r>
            <a:r>
              <a:rPr lang="en-US" altLang="zh-TW" sz="1800" b="1" dirty="0" smtClean="0">
                <a:latin typeface="Times New Roman" panose="02020603050405020304" pitchFamily="18" charset="0"/>
                <a:cs typeface="Times New Roman" panose="02020603050405020304" pitchFamily="18" charset="0"/>
              </a:rPr>
              <a:t>:</a:t>
            </a:r>
          </a:p>
          <a:p>
            <a:r>
              <a:rPr lang="en-US" altLang="zh-TW" sz="1800" b="1" dirty="0">
                <a:latin typeface="Times New Roman" panose="02020603050405020304" pitchFamily="18" charset="0"/>
                <a:cs typeface="Times New Roman" panose="02020603050405020304" pitchFamily="18" charset="0"/>
              </a:rPr>
              <a:t>Increasing business </a:t>
            </a:r>
            <a:r>
              <a:rPr lang="en-US" altLang="zh-TW" sz="1800" b="1" dirty="0" smtClean="0">
                <a:latin typeface="Times New Roman" panose="02020603050405020304" pitchFamily="18" charset="0"/>
                <a:cs typeface="Times New Roman" panose="02020603050405020304" pitchFamily="18" charset="0"/>
              </a:rPr>
              <a:t>automation.</a:t>
            </a:r>
          </a:p>
          <a:p>
            <a:r>
              <a:rPr lang="en-US" altLang="zh-TW" sz="1800" b="1" dirty="0" smtClean="0">
                <a:latin typeface="Times New Roman" panose="02020603050405020304" pitchFamily="18" charset="0"/>
                <a:cs typeface="Times New Roman" panose="02020603050405020304" pitchFamily="18" charset="0"/>
              </a:rPr>
              <a:t>Business </a:t>
            </a:r>
            <a:r>
              <a:rPr lang="en-US" altLang="zh-TW" sz="1800" b="1" dirty="0">
                <a:latin typeface="Times New Roman" panose="02020603050405020304" pitchFamily="18" charset="0"/>
                <a:cs typeface="Times New Roman" panose="02020603050405020304" pitchFamily="18" charset="0"/>
              </a:rPr>
              <a:t>analytics or big </a:t>
            </a:r>
            <a:r>
              <a:rPr lang="en-US" altLang="zh-TW" sz="1800" b="1" dirty="0" smtClean="0">
                <a:latin typeface="Times New Roman" panose="02020603050405020304" pitchFamily="18" charset="0"/>
                <a:cs typeface="Times New Roman" panose="02020603050405020304" pitchFamily="18" charset="0"/>
              </a:rPr>
              <a:t>data. </a:t>
            </a:r>
          </a:p>
          <a:p>
            <a:r>
              <a:rPr lang="en-US" altLang="zh-TW" sz="1800" b="1" dirty="0" smtClean="0">
                <a:latin typeface="Times New Roman" panose="02020603050405020304" pitchFamily="18" charset="0"/>
                <a:cs typeface="Times New Roman" panose="02020603050405020304" pitchFamily="18" charset="0"/>
              </a:rPr>
              <a:t>Increasing </a:t>
            </a:r>
            <a:r>
              <a:rPr lang="en-US" altLang="zh-TW" sz="1800" b="1" dirty="0">
                <a:latin typeface="Times New Roman" panose="02020603050405020304" pitchFamily="18" charset="0"/>
                <a:cs typeface="Times New Roman" panose="02020603050405020304" pitchFamily="18" charset="0"/>
              </a:rPr>
              <a:t>mobile device usage among </a:t>
            </a:r>
            <a:r>
              <a:rPr lang="en-US" altLang="zh-TW" sz="1800" b="1" dirty="0" smtClean="0">
                <a:latin typeface="Times New Roman" panose="02020603050405020304" pitchFamily="18" charset="0"/>
                <a:cs typeface="Times New Roman" panose="02020603050405020304" pitchFamily="18" charset="0"/>
              </a:rPr>
              <a:t>consumers.</a:t>
            </a:r>
            <a:endParaRPr lang="zh-TW" altLang="en-US" sz="1800" b="1"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9955244" y="5513387"/>
            <a:ext cx="2068465" cy="1240498"/>
          </a:xfrm>
          <a:prstGeom prst="rect">
            <a:avLst/>
          </a:prstGeom>
        </p:spPr>
      </p:pic>
      <p:sp>
        <p:nvSpPr>
          <p:cNvPr id="4" name="Slide Number Placeholder 3"/>
          <p:cNvSpPr>
            <a:spLocks noGrp="1"/>
          </p:cNvSpPr>
          <p:nvPr>
            <p:ph type="sldNum" sz="quarter" idx="12"/>
          </p:nvPr>
        </p:nvSpPr>
        <p:spPr/>
        <p:txBody>
          <a:bodyPr/>
          <a:lstStyle/>
          <a:p>
            <a:fld id="{48C2CCB7-6F22-4683-813F-DB82F15D8B4F}" type="slidenum">
              <a:rPr lang="en-US" smtClean="0"/>
              <a:t>7</a:t>
            </a:fld>
            <a:endParaRPr lang="en-US" dirty="0"/>
          </a:p>
        </p:txBody>
      </p:sp>
    </p:spTree>
    <p:extLst>
      <p:ext uri="{BB962C8B-B14F-4D97-AF65-F5344CB8AC3E}">
        <p14:creationId xmlns:p14="http://schemas.microsoft.com/office/powerpoint/2010/main" val="3509257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1952614" y="1330859"/>
            <a:ext cx="8781036" cy="5413335"/>
          </a:xfrm>
          <a:prstGeom prst="rect">
            <a:avLst/>
          </a:prstGeom>
        </p:spPr>
      </p:pic>
      <p:sp>
        <p:nvSpPr>
          <p:cNvPr id="2" name="TextBox 1"/>
          <p:cNvSpPr txBox="1"/>
          <p:nvPr/>
        </p:nvSpPr>
        <p:spPr>
          <a:xfrm>
            <a:off x="1244044" y="393000"/>
            <a:ext cx="10198176" cy="584775"/>
          </a:xfrm>
          <a:prstGeom prst="rect">
            <a:avLst/>
          </a:prstGeom>
          <a:noFill/>
        </p:spPr>
        <p:txBody>
          <a:bodyPr wrap="none" rtlCol="0">
            <a:spAutoFit/>
          </a:bodyPr>
          <a:lstStyle/>
          <a:p>
            <a:r>
              <a:rPr lang="en-US" altLang="zh-TW" sz="3200" b="1" dirty="0" smtClean="0">
                <a:latin typeface="Times New Roman" panose="02020603050405020304" pitchFamily="18" charset="0"/>
                <a:cs typeface="Times New Roman" panose="02020603050405020304" pitchFamily="18" charset="0"/>
              </a:rPr>
              <a:t>External analysis for global human capital trends in 2018</a:t>
            </a:r>
            <a:endParaRPr lang="zh-TW" altLang="en-US" sz="3200" b="1" dirty="0">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48C2CCB7-6F22-4683-813F-DB82F15D8B4F}" type="slidenum">
              <a:rPr lang="en-US" smtClean="0"/>
              <a:t>8</a:t>
            </a:fld>
            <a:endParaRPr lang="en-US" dirty="0"/>
          </a:p>
        </p:txBody>
      </p:sp>
    </p:spTree>
    <p:extLst>
      <p:ext uri="{BB962C8B-B14F-4D97-AF65-F5344CB8AC3E}">
        <p14:creationId xmlns:p14="http://schemas.microsoft.com/office/powerpoint/2010/main" val="3385472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09" y="64256"/>
            <a:ext cx="10018713" cy="863600"/>
          </a:xfrm>
        </p:spPr>
        <p:txBody>
          <a:bodyPr>
            <a:normAutofit fontScale="90000"/>
          </a:bodyPr>
          <a:lstStyle/>
          <a:p>
            <a:r>
              <a:rPr lang="en-US" altLang="zh-TW" sz="3200" b="1" dirty="0" smtClean="0">
                <a:latin typeface="Times New Roman" panose="02020603050405020304" pitchFamily="18" charset="0"/>
                <a:cs typeface="Times New Roman" panose="02020603050405020304" pitchFamily="18" charset="0"/>
              </a:rPr>
              <a:t>Internal analysis </a:t>
            </a:r>
            <a:r>
              <a:rPr lang="en-US" altLang="zh-TW" sz="3200" b="1" dirty="0">
                <a:latin typeface="Times New Roman" panose="02020603050405020304" pitchFamily="18" charset="0"/>
                <a:cs typeface="Times New Roman" panose="02020603050405020304" pitchFamily="18" charset="0"/>
              </a:rPr>
              <a:t>for </a:t>
            </a:r>
            <a:r>
              <a:rPr lang="en-US" altLang="zh-TW" sz="3200" b="1" dirty="0" smtClean="0">
                <a:latin typeface="Times New Roman" panose="02020603050405020304" pitchFamily="18" charset="0"/>
                <a:cs typeface="Times New Roman" panose="02020603050405020304" pitchFamily="18" charset="0"/>
              </a:rPr>
              <a:t>factors to use digital transformation  </a:t>
            </a:r>
            <a:endParaRPr lang="zh-TW" altLang="en-US" sz="32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484309" y="1209267"/>
            <a:ext cx="10018713" cy="4459036"/>
          </a:xfrm>
        </p:spPr>
        <p:txBody>
          <a:bodyPr>
            <a:noAutofit/>
          </a:bodyPr>
          <a:lstStyle/>
          <a:p>
            <a:pPr marL="0" indent="0">
              <a:buNone/>
            </a:pPr>
            <a:r>
              <a:rPr lang="en-US" altLang="zh-TW" sz="2000" dirty="0" smtClean="0">
                <a:latin typeface="Times New Roman" panose="02020603050405020304" pitchFamily="18" charset="0"/>
                <a:cs typeface="Times New Roman" panose="02020603050405020304" pitchFamily="18" charset="0"/>
              </a:rPr>
              <a:t>Walmart </a:t>
            </a:r>
            <a:r>
              <a:rPr lang="en-US" altLang="zh-TW" sz="2000" dirty="0">
                <a:latin typeface="Times New Roman" panose="02020603050405020304" pitchFamily="18" charset="0"/>
                <a:cs typeface="Times New Roman" panose="02020603050405020304" pitchFamily="18" charset="0"/>
              </a:rPr>
              <a:t>uses the </a:t>
            </a:r>
            <a:r>
              <a:rPr lang="en-US" altLang="zh-TW" sz="2000" b="1" dirty="0">
                <a:latin typeface="Times New Roman" panose="02020603050405020304" pitchFamily="18" charset="0"/>
                <a:cs typeface="Times New Roman" panose="02020603050405020304" pitchFamily="18" charset="0"/>
              </a:rPr>
              <a:t>cost leadership generic strategy</a:t>
            </a:r>
            <a:r>
              <a:rPr lang="en-US" altLang="zh-TW" sz="2000" dirty="0">
                <a:latin typeface="Times New Roman" panose="02020603050405020304" pitchFamily="18" charset="0"/>
                <a:cs typeface="Times New Roman" panose="02020603050405020304" pitchFamily="18" charset="0"/>
              </a:rPr>
              <a:t>, which leads to the </a:t>
            </a:r>
            <a:r>
              <a:rPr lang="en-US" altLang="zh-TW" sz="2000" dirty="0" smtClean="0">
                <a:latin typeface="Times New Roman" panose="02020603050405020304" pitchFamily="18" charset="0"/>
                <a:cs typeface="Times New Roman" panose="02020603050405020304" pitchFamily="18" charset="0"/>
              </a:rPr>
              <a:t>following Walmart’s weaknesses</a:t>
            </a:r>
            <a:r>
              <a:rPr lang="en-US" altLang="zh-TW" sz="2000" dirty="0">
                <a:latin typeface="Times New Roman" panose="02020603050405020304" pitchFamily="18" charset="0"/>
                <a:cs typeface="Times New Roman" panose="02020603050405020304" pitchFamily="18" charset="0"/>
                <a:sym typeface="Wingdings" panose="05000000000000000000" pitchFamily="2" charset="2"/>
              </a:rPr>
              <a:t> </a:t>
            </a:r>
            <a:r>
              <a:rPr lang="en-US" altLang="zh-TW" sz="2000" dirty="0" smtClean="0">
                <a:latin typeface="Times New Roman" panose="02020603050405020304" pitchFamily="18" charset="0"/>
                <a:cs typeface="Times New Roman" panose="02020603050405020304" pitchFamily="18" charset="0"/>
                <a:sym typeface="Wingdings" panose="05000000000000000000" pitchFamily="2" charset="2"/>
              </a:rPr>
              <a:t>(Panmore,2019). It should be using digital transmission to solve that:</a:t>
            </a:r>
            <a:endParaRPr lang="en-US" altLang="zh-TW" sz="2000" dirty="0">
              <a:latin typeface="Times New Roman" panose="02020603050405020304" pitchFamily="18" charset="0"/>
              <a:cs typeface="Times New Roman" panose="02020603050405020304" pitchFamily="18" charset="0"/>
            </a:endParaRPr>
          </a:p>
          <a:p>
            <a:r>
              <a:rPr lang="en-US" altLang="zh-TW" sz="2000" b="1" dirty="0" smtClean="0">
                <a:latin typeface="Times New Roman" panose="02020603050405020304" pitchFamily="18" charset="0"/>
                <a:cs typeface="Times New Roman" panose="02020603050405020304" pitchFamily="18" charset="0"/>
              </a:rPr>
              <a:t>Low profit margins.</a:t>
            </a:r>
            <a:endParaRPr lang="en-US" altLang="zh-TW" sz="2000" b="1" dirty="0">
              <a:latin typeface="Times New Roman" panose="02020603050405020304" pitchFamily="18" charset="0"/>
              <a:cs typeface="Times New Roman" panose="02020603050405020304" pitchFamily="18" charset="0"/>
            </a:endParaRPr>
          </a:p>
          <a:p>
            <a:r>
              <a:rPr lang="en-US" altLang="zh-TW" sz="2000" b="1" dirty="0" smtClean="0">
                <a:latin typeface="Times New Roman" panose="02020603050405020304" pitchFamily="18" charset="0"/>
                <a:cs typeface="Times New Roman" panose="02020603050405020304" pitchFamily="18" charset="0"/>
              </a:rPr>
              <a:t>Easily copied business model.</a:t>
            </a:r>
          </a:p>
          <a:p>
            <a:r>
              <a:rPr lang="en-US" altLang="zh-TW" sz="2000" b="1" dirty="0" smtClean="0">
                <a:latin typeface="Times New Roman" panose="02020603050405020304" pitchFamily="18" charset="0"/>
                <a:cs typeface="Times New Roman" panose="02020603050405020304" pitchFamily="18" charset="0"/>
              </a:rPr>
              <a:t>Weak in employee treatment and working conditions.</a:t>
            </a:r>
          </a:p>
          <a:p>
            <a:r>
              <a:rPr lang="en-US" altLang="zh-TW" sz="2000" b="1" dirty="0" smtClean="0">
                <a:latin typeface="Times New Roman" panose="02020603050405020304" pitchFamily="18" charset="0"/>
                <a:cs typeface="Times New Roman" panose="02020603050405020304" pitchFamily="18" charset="0"/>
              </a:rPr>
              <a:t>Competitive </a:t>
            </a:r>
            <a:r>
              <a:rPr lang="en-US" altLang="zh-TW" sz="2000" b="1" dirty="0">
                <a:latin typeface="Times New Roman" panose="02020603050405020304" pitchFamily="18" charset="0"/>
                <a:cs typeface="Times New Roman" panose="02020603050405020304" pitchFamily="18" charset="0"/>
              </a:rPr>
              <a:t>disadvantage against</a:t>
            </a:r>
            <a:r>
              <a:rPr lang="en-US" altLang="zh-TW" sz="2000" dirty="0">
                <a:latin typeface="Times New Roman" panose="02020603050405020304" pitchFamily="18" charset="0"/>
                <a:cs typeface="Times New Roman" panose="02020603050405020304" pitchFamily="18" charset="0"/>
              </a:rPr>
              <a:t> high-end specialty </a:t>
            </a:r>
            <a:r>
              <a:rPr lang="en-US" altLang="zh-TW" sz="2000" dirty="0" smtClean="0">
                <a:latin typeface="Times New Roman" panose="02020603050405020304" pitchFamily="18" charset="0"/>
                <a:cs typeface="Times New Roman" panose="02020603050405020304" pitchFamily="18" charset="0"/>
              </a:rPr>
              <a:t>sellers such as </a:t>
            </a:r>
            <a:r>
              <a:rPr lang="en-US" altLang="zh-TW" sz="2000" b="1" dirty="0" smtClean="0">
                <a:latin typeface="Times New Roman" panose="02020603050405020304" pitchFamily="18" charset="0"/>
                <a:cs typeface="Times New Roman" panose="02020603050405020304" pitchFamily="18" charset="0"/>
              </a:rPr>
              <a:t>e-commerce’s Amazon </a:t>
            </a:r>
            <a:r>
              <a:rPr lang="en-US" altLang="zh-TW" sz="2000" dirty="0" smtClean="0">
                <a:latin typeface="Times New Roman" panose="02020603050405020304" pitchFamily="18" charset="0"/>
                <a:cs typeface="Times New Roman" panose="02020603050405020304" pitchFamily="18" charset="0"/>
              </a:rPr>
              <a:t>and subsidiary </a:t>
            </a:r>
            <a:r>
              <a:rPr lang="en-US" altLang="zh-TW" sz="2000" b="1" dirty="0" smtClean="0">
                <a:latin typeface="Times New Roman" panose="02020603050405020304" pitchFamily="18" charset="0"/>
                <a:cs typeface="Times New Roman" panose="02020603050405020304" pitchFamily="18" charset="0"/>
              </a:rPr>
              <a:t>Whole food market</a:t>
            </a:r>
            <a:r>
              <a:rPr lang="en-US" altLang="zh-TW" sz="2000" dirty="0" smtClean="0">
                <a:latin typeface="Times New Roman" panose="02020603050405020304" pitchFamily="18" charset="0"/>
                <a:cs typeface="Times New Roman" panose="02020603050405020304" pitchFamily="18" charset="0"/>
              </a:rPr>
              <a:t>, </a:t>
            </a:r>
            <a:r>
              <a:rPr lang="en-US" altLang="zh-TW" sz="2000" b="1" dirty="0" smtClean="0">
                <a:latin typeface="Times New Roman" panose="02020603050405020304" pitchFamily="18" charset="0"/>
                <a:cs typeface="Times New Roman" panose="02020603050405020304" pitchFamily="18" charset="0"/>
              </a:rPr>
              <a:t>Costco wholesale</a:t>
            </a:r>
            <a:r>
              <a:rPr lang="en-US" altLang="zh-TW" sz="2000" dirty="0" smtClean="0">
                <a:latin typeface="Times New Roman" panose="02020603050405020304" pitchFamily="18" charset="0"/>
                <a:cs typeface="Times New Roman" panose="02020603050405020304" pitchFamily="18" charset="0"/>
              </a:rPr>
              <a:t> etc.</a:t>
            </a:r>
            <a:endParaRPr lang="en-US" altLang="zh-TW" sz="20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9951509" y="5450766"/>
            <a:ext cx="2066723" cy="1243692"/>
          </a:xfrm>
          <a:prstGeom prst="rect">
            <a:avLst/>
          </a:prstGeom>
        </p:spPr>
      </p:pic>
      <p:sp>
        <p:nvSpPr>
          <p:cNvPr id="4" name="Slide Number Placeholder 3"/>
          <p:cNvSpPr>
            <a:spLocks noGrp="1"/>
          </p:cNvSpPr>
          <p:nvPr>
            <p:ph type="sldNum" sz="quarter" idx="12"/>
          </p:nvPr>
        </p:nvSpPr>
        <p:spPr/>
        <p:txBody>
          <a:bodyPr/>
          <a:lstStyle/>
          <a:p>
            <a:fld id="{48C2CCB7-6F22-4683-813F-DB82F15D8B4F}" type="slidenum">
              <a:rPr lang="en-US" smtClean="0"/>
              <a:t>9</a:t>
            </a:fld>
            <a:endParaRPr lang="en-US" dirty="0"/>
          </a:p>
        </p:txBody>
      </p:sp>
    </p:spTree>
    <p:extLst>
      <p:ext uri="{BB962C8B-B14F-4D97-AF65-F5344CB8AC3E}">
        <p14:creationId xmlns:p14="http://schemas.microsoft.com/office/powerpoint/2010/main" val="31464363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632" y="251848"/>
            <a:ext cx="11951368" cy="1106268"/>
          </a:xfrm>
        </p:spPr>
        <p:txBody>
          <a:bodyPr>
            <a:noAutofit/>
          </a:bodyPr>
          <a:lstStyle/>
          <a:p>
            <a:r>
              <a:rPr lang="en-US" sz="2400" b="1" dirty="0" smtClean="0">
                <a:latin typeface="Times New Roman" panose="02020603050405020304" pitchFamily="18" charset="0"/>
                <a:cs typeface="Times New Roman" panose="02020603050405020304" pitchFamily="18" charset="0"/>
              </a:rPr>
              <a:t>Selected digital drivers are sharping the </a:t>
            </a:r>
            <a:r>
              <a:rPr lang="en-US" altLang="zh-TW" sz="2400" b="1" dirty="0" smtClean="0">
                <a:latin typeface="Times New Roman" panose="02020603050405020304" pitchFamily="18" charset="0"/>
                <a:cs typeface="Times New Roman" panose="02020603050405020304" pitchFamily="18" charset="0"/>
              </a:rPr>
              <a:t>factors of transformation in Walmart</a:t>
            </a:r>
            <a:r>
              <a:rPr lang="en-US" sz="2400" b="1" dirty="0" smtClean="0">
                <a:latin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240632" y="1086961"/>
            <a:ext cx="11680435" cy="5447645"/>
          </a:xfrm>
          <a:prstGeom prst="rect">
            <a:avLst/>
          </a:prstGeom>
          <a:noFill/>
        </p:spPr>
        <p:txBody>
          <a:bodyPr wrap="square" rtlCol="0">
            <a:spAutoFit/>
          </a:bodyPr>
          <a:lstStyle/>
          <a:p>
            <a:r>
              <a:rPr lang="en-US" altLang="zh-TW" sz="2000" b="1" dirty="0">
                <a:latin typeface="Times New Roman" panose="02020603050405020304" pitchFamily="18" charset="0"/>
                <a:cs typeface="Times New Roman" panose="02020603050405020304" pitchFamily="18" charset="0"/>
              </a:rPr>
              <a:t>Artificial intelligence (AI): </a:t>
            </a:r>
          </a:p>
          <a:p>
            <a:pPr marL="457200" indent="-457200">
              <a:buFont typeface="Arial" panose="020B0604020202020204" pitchFamily="34" charset="0"/>
              <a:buChar char="•"/>
            </a:pPr>
            <a:r>
              <a:rPr lang="en-US" altLang="zh-TW" sz="2000" b="1" dirty="0" smtClean="0">
                <a:latin typeface="Times New Roman" panose="02020603050405020304" pitchFamily="18" charset="0"/>
                <a:cs typeface="Times New Roman" panose="02020603050405020304" pitchFamily="18" charset="0"/>
              </a:rPr>
              <a:t>Register for employment and pre-employment assessment test </a:t>
            </a:r>
            <a:r>
              <a:rPr lang="en-US" altLang="zh-TW" sz="2000" dirty="0" smtClean="0">
                <a:latin typeface="Times New Roman" panose="02020603050405020304" pitchFamily="18" charset="0"/>
                <a:cs typeface="Times New Roman" panose="02020603050405020304" pitchFamily="18" charset="0"/>
              </a:rPr>
              <a:t>are done </a:t>
            </a:r>
            <a:r>
              <a:rPr lang="en-US" altLang="zh-TW" sz="2000" b="1" dirty="0" smtClean="0">
                <a:latin typeface="Times New Roman" panose="02020603050405020304" pitchFamily="18" charset="0"/>
                <a:cs typeface="Times New Roman" panose="02020603050405020304" pitchFamily="18" charset="0"/>
              </a:rPr>
              <a:t>though</a:t>
            </a:r>
            <a:r>
              <a:rPr lang="en-US" altLang="zh-TW" sz="2000" dirty="0" smtClean="0">
                <a:latin typeface="Times New Roman" panose="02020603050405020304" pitchFamily="18" charset="0"/>
                <a:cs typeface="Times New Roman" panose="02020603050405020304" pitchFamily="18" charset="0"/>
              </a:rPr>
              <a:t> </a:t>
            </a:r>
            <a:r>
              <a:rPr lang="en-US" altLang="zh-TW" sz="2000" b="1" dirty="0" smtClean="0">
                <a:latin typeface="Times New Roman" panose="02020603050405020304" pitchFamily="18" charset="0"/>
                <a:cs typeface="Times New Roman" panose="02020603050405020304" pitchFamily="18" charset="0"/>
              </a:rPr>
              <a:t>online </a:t>
            </a:r>
            <a:r>
              <a:rPr lang="en-US" altLang="zh-TW" sz="2000" b="1" dirty="0">
                <a:latin typeface="Times New Roman" panose="02020603050405020304" pitchFamily="18" charset="0"/>
                <a:cs typeface="Times New Roman" panose="02020603050405020304" pitchFamily="18" charset="0"/>
              </a:rPr>
              <a:t>website </a:t>
            </a:r>
            <a:r>
              <a:rPr lang="en-US" altLang="zh-TW" sz="2000" dirty="0" smtClean="0">
                <a:latin typeface="Times New Roman" panose="02020603050405020304" pitchFamily="18" charset="0"/>
                <a:cs typeface="Times New Roman" panose="02020603050405020304" pitchFamily="18" charset="0"/>
              </a:rPr>
              <a:t>(Careers Walmart,2019).</a:t>
            </a:r>
          </a:p>
          <a:p>
            <a:pPr marL="457200" indent="-457200">
              <a:buFont typeface="Arial" panose="020B0604020202020204" pitchFamily="34" charset="0"/>
              <a:buChar char="•"/>
            </a:pPr>
            <a:r>
              <a:rPr lang="en-AU" altLang="zh-TW" sz="2000" dirty="0" smtClean="0">
                <a:latin typeface="Times New Roman" panose="02020603050405020304" pitchFamily="18" charset="0"/>
                <a:cs typeface="Times New Roman" panose="02020603050405020304" pitchFamily="18" charset="0"/>
              </a:rPr>
              <a:t>AI </a:t>
            </a:r>
            <a:r>
              <a:rPr lang="en-AU" altLang="zh-TW" sz="2000" b="1" dirty="0">
                <a:latin typeface="Times New Roman" panose="02020603050405020304" pitchFamily="18" charset="0"/>
                <a:cs typeface="Times New Roman" panose="02020603050405020304" pitchFamily="18" charset="0"/>
              </a:rPr>
              <a:t>facilitates big data analytics, decision making  and </a:t>
            </a:r>
            <a:r>
              <a:rPr lang="en-AU" altLang="zh-TW" sz="2000" b="1" dirty="0" smtClean="0">
                <a:latin typeface="Times New Roman" panose="02020603050405020304" pitchFamily="18" charset="0"/>
                <a:cs typeface="Times New Roman" panose="02020603050405020304" pitchFamily="18" charset="0"/>
              </a:rPr>
              <a:t>administration </a:t>
            </a:r>
            <a:r>
              <a:rPr lang="en-AU" altLang="zh-TW" sz="2000" dirty="0" smtClean="0">
                <a:latin typeface="Times New Roman" panose="02020603050405020304" pitchFamily="18" charset="0"/>
                <a:cs typeface="Times New Roman" panose="02020603050405020304" pitchFamily="18" charset="0"/>
              </a:rPr>
              <a:t>in Walmart (Forbes,2017). </a:t>
            </a:r>
            <a:endParaRPr lang="en-AU" altLang="zh-TW" sz="2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altLang="zh-TW" sz="2000" dirty="0">
                <a:latin typeface="Times New Roman" panose="02020603050405020304" pitchFamily="18" charset="0"/>
                <a:cs typeface="Times New Roman" panose="02020603050405020304" pitchFamily="18" charset="0"/>
              </a:rPr>
              <a:t>Reshaping business with Ai to </a:t>
            </a:r>
            <a:r>
              <a:rPr lang="en-US" altLang="zh-TW" sz="2000" b="1" dirty="0">
                <a:latin typeface="Times New Roman" panose="02020603050405020304" pitchFamily="18" charset="0"/>
                <a:cs typeface="Times New Roman" panose="02020603050405020304" pitchFamily="18" charset="0"/>
              </a:rPr>
              <a:t>close the gap between ambition and action </a:t>
            </a:r>
            <a:r>
              <a:rPr lang="en-US" altLang="zh-TW" sz="2000" dirty="0">
                <a:latin typeface="Times New Roman" panose="02020603050405020304" pitchFamily="18" charset="0"/>
                <a:cs typeface="Times New Roman" panose="02020603050405020304" pitchFamily="18" charset="0"/>
              </a:rPr>
              <a:t>(Ransbotham et al,2017).</a:t>
            </a:r>
          </a:p>
          <a:p>
            <a:pPr marL="457200" indent="-457200">
              <a:buFont typeface="Arial" panose="020B0604020202020204" pitchFamily="34" charset="0"/>
              <a:buChar char="•"/>
            </a:pPr>
            <a:r>
              <a:rPr lang="en-US" altLang="zh-TW" sz="2000" dirty="0" smtClean="0">
                <a:latin typeface="Times New Roman" panose="02020603050405020304" pitchFamily="18" charset="0"/>
                <a:cs typeface="Times New Roman" panose="02020603050405020304" pitchFamily="18" charset="0"/>
              </a:rPr>
              <a:t>Walmart is using </a:t>
            </a:r>
            <a:r>
              <a:rPr lang="en-US" altLang="zh-TW" sz="2000" b="1" dirty="0" smtClean="0">
                <a:latin typeface="Times New Roman" panose="02020603050405020304" pitchFamily="18" charset="0"/>
                <a:cs typeface="Times New Roman" panose="02020603050405020304" pitchFamily="18" charset="0"/>
              </a:rPr>
              <a:t>AI </a:t>
            </a:r>
            <a:r>
              <a:rPr lang="en-US" altLang="zh-TW" sz="2000" b="1" dirty="0">
                <a:latin typeface="Times New Roman" panose="02020603050405020304" pitchFamily="18" charset="0"/>
                <a:cs typeface="Times New Roman" panose="02020603050405020304" pitchFamily="18" charset="0"/>
              </a:rPr>
              <a:t>robots </a:t>
            </a:r>
            <a:r>
              <a:rPr lang="en-US" altLang="zh-TW" sz="2000" b="1" dirty="0" smtClean="0">
                <a:latin typeface="Times New Roman" panose="02020603050405020304" pitchFamily="18" charset="0"/>
                <a:cs typeface="Times New Roman" panose="02020603050405020304" pitchFamily="18" charset="0"/>
              </a:rPr>
              <a:t>to replace </a:t>
            </a:r>
            <a:r>
              <a:rPr lang="en-US" altLang="zh-TW" sz="2000" b="1" dirty="0">
                <a:latin typeface="Times New Roman" panose="02020603050405020304" pitchFamily="18" charset="0"/>
                <a:cs typeface="Times New Roman" panose="02020603050405020304" pitchFamily="18" charset="0"/>
              </a:rPr>
              <a:t>human tasks which humans didn’t like to do </a:t>
            </a:r>
            <a:r>
              <a:rPr lang="en-US" altLang="zh-TW" sz="2000" dirty="0">
                <a:latin typeface="Times New Roman" panose="02020603050405020304" pitchFamily="18" charset="0"/>
                <a:cs typeface="Times New Roman" panose="02020603050405020304" pitchFamily="18" charset="0"/>
              </a:rPr>
              <a:t>(The verge,2019).</a:t>
            </a:r>
            <a:endParaRPr lang="en-AU" altLang="zh-TW" sz="2000" dirty="0">
              <a:latin typeface="Times New Roman" panose="02020603050405020304" pitchFamily="18" charset="0"/>
              <a:cs typeface="Times New Roman" panose="02020603050405020304" pitchFamily="18" charset="0"/>
            </a:endParaRPr>
          </a:p>
          <a:p>
            <a:endParaRPr lang="en-US" altLang="zh-TW" sz="2000" b="1" dirty="0" smtClean="0">
              <a:latin typeface="Times New Roman" panose="02020603050405020304" pitchFamily="18" charset="0"/>
              <a:cs typeface="Times New Roman" panose="02020603050405020304" pitchFamily="18" charset="0"/>
            </a:endParaRPr>
          </a:p>
          <a:p>
            <a:r>
              <a:rPr lang="en-US" altLang="zh-TW" sz="2000" b="1" dirty="0" smtClean="0">
                <a:latin typeface="Times New Roman" panose="02020603050405020304" pitchFamily="18" charset="0"/>
                <a:cs typeface="Times New Roman" panose="02020603050405020304" pitchFamily="18" charset="0"/>
              </a:rPr>
              <a:t>Big data:</a:t>
            </a:r>
          </a:p>
          <a:p>
            <a:pPr marL="457200" indent="-457200">
              <a:buFont typeface="Arial" panose="020B0604020202020204" pitchFamily="34" charset="0"/>
              <a:buChar char="•"/>
            </a:pPr>
            <a:r>
              <a:rPr lang="en-AU" altLang="zh-TW" sz="2000" dirty="0" smtClean="0">
                <a:latin typeface="Times New Roman" panose="02020603050405020304" pitchFamily="18" charset="0"/>
                <a:cs typeface="Times New Roman" panose="02020603050405020304" pitchFamily="18" charset="0"/>
              </a:rPr>
              <a:t>Walmart use “</a:t>
            </a:r>
            <a:r>
              <a:rPr lang="en-AU" altLang="zh-TW" sz="2000" b="1" dirty="0" smtClean="0">
                <a:latin typeface="Times New Roman" panose="02020603050405020304" pitchFamily="18" charset="0"/>
                <a:cs typeface="Times New Roman" panose="02020603050405020304" pitchFamily="18" charset="0"/>
              </a:rPr>
              <a:t>Big Data analytics</a:t>
            </a:r>
            <a:r>
              <a:rPr lang="en-AU" altLang="zh-TW" sz="2000" dirty="0" smtClean="0">
                <a:latin typeface="Times New Roman" panose="02020603050405020304" pitchFamily="18" charset="0"/>
                <a:cs typeface="Times New Roman" panose="02020603050405020304" pitchFamily="18" charset="0"/>
              </a:rPr>
              <a:t>” in HR helps in </a:t>
            </a:r>
            <a:r>
              <a:rPr lang="en-AU" altLang="zh-TW" sz="2000" b="1" dirty="0" smtClean="0">
                <a:latin typeface="Times New Roman" panose="02020603050405020304" pitchFamily="18" charset="0"/>
                <a:cs typeface="Times New Roman" panose="02020603050405020304" pitchFamily="18" charset="0"/>
              </a:rPr>
              <a:t>forecasting peoples’ management requirements, evidence-based decision making and cost reduction</a:t>
            </a:r>
            <a:r>
              <a:rPr lang="en-AU" altLang="zh-TW" sz="2000" dirty="0" smtClean="0">
                <a:latin typeface="Times New Roman" panose="02020603050405020304" pitchFamily="18" charset="0"/>
                <a:cs typeface="Times New Roman" panose="02020603050405020304" pitchFamily="18" charset="0"/>
              </a:rPr>
              <a:t> </a:t>
            </a:r>
            <a:r>
              <a:rPr lang="en-US" altLang="zh-TW" sz="2000" dirty="0" smtClean="0">
                <a:latin typeface="Times New Roman" panose="02020603050405020304" pitchFamily="18" charset="0"/>
                <a:cs typeface="Times New Roman" panose="02020603050405020304" pitchFamily="18" charset="0"/>
              </a:rPr>
              <a:t>(</a:t>
            </a:r>
            <a:r>
              <a:rPr lang="sv-SE" altLang="zh-TW" sz="2000" dirty="0" smtClean="0">
                <a:latin typeface="Times New Roman" panose="02020603050405020304" pitchFamily="18" charset="0"/>
                <a:cs typeface="Times New Roman" panose="02020603050405020304" pitchFamily="18" charset="0"/>
              </a:rPr>
              <a:t>Balachandran &amp; Prasad,2017)</a:t>
            </a:r>
            <a:r>
              <a:rPr lang="en-AU" altLang="zh-TW" sz="2000" dirty="0" smtClean="0">
                <a:latin typeface="Times New Roman" panose="02020603050405020304" pitchFamily="18" charset="0"/>
                <a:cs typeface="Times New Roman" panose="02020603050405020304" pitchFamily="18" charset="0"/>
              </a:rPr>
              <a:t> (</a:t>
            </a:r>
            <a:r>
              <a:rPr lang="en-US" altLang="zh-TW" sz="2000" dirty="0" smtClean="0">
                <a:latin typeface="Times New Roman" panose="02020603050405020304" pitchFamily="18" charset="0"/>
                <a:cs typeface="Times New Roman" panose="02020603050405020304" pitchFamily="18" charset="0"/>
              </a:rPr>
              <a:t>Noe et al., 2017</a:t>
            </a:r>
            <a:r>
              <a:rPr lang="en-AU" altLang="zh-TW" sz="2000" dirty="0" smtClean="0">
                <a:latin typeface="Times New Roman" panose="02020603050405020304" pitchFamily="18" charset="0"/>
                <a:cs typeface="Times New Roman" panose="02020603050405020304" pitchFamily="18" charset="0"/>
              </a:rPr>
              <a:t>).</a:t>
            </a:r>
          </a:p>
          <a:p>
            <a:pPr marL="457200" indent="-457200">
              <a:buFont typeface="Arial" panose="020B0604020202020204" pitchFamily="34" charset="0"/>
              <a:buChar char="•"/>
            </a:pPr>
            <a:r>
              <a:rPr lang="en-US" altLang="zh-TW" sz="2000" dirty="0" smtClean="0">
                <a:latin typeface="Times New Roman" panose="02020603050405020304" pitchFamily="18" charset="0"/>
                <a:cs typeface="Times New Roman" panose="02020603050405020304" pitchFamily="18" charset="0"/>
              </a:rPr>
              <a:t>Big </a:t>
            </a:r>
            <a:r>
              <a:rPr lang="en-US" altLang="zh-TW" sz="2000" dirty="0">
                <a:latin typeface="Times New Roman" panose="02020603050405020304" pitchFamily="18" charset="0"/>
                <a:cs typeface="Times New Roman" panose="02020603050405020304" pitchFamily="18" charset="0"/>
              </a:rPr>
              <a:t>data </a:t>
            </a:r>
            <a:r>
              <a:rPr lang="en-US" altLang="zh-TW" sz="2000" dirty="0" smtClean="0">
                <a:latin typeface="Times New Roman" panose="02020603050405020304" pitchFamily="18" charset="0"/>
                <a:cs typeface="Times New Roman" panose="02020603050405020304" pitchFamily="18" charset="0"/>
              </a:rPr>
              <a:t>analytics help to </a:t>
            </a:r>
            <a:r>
              <a:rPr lang="en-US" altLang="zh-TW" sz="2000" b="1" dirty="0" smtClean="0">
                <a:latin typeface="Times New Roman" panose="02020603050405020304" pitchFamily="18" charset="0"/>
                <a:cs typeface="Times New Roman" panose="02020603050405020304" pitchFamily="18" charset="0"/>
              </a:rPr>
              <a:t>trace new </a:t>
            </a:r>
            <a:r>
              <a:rPr lang="en-US" altLang="zh-TW" sz="2000" b="1" dirty="0">
                <a:latin typeface="Times New Roman" panose="02020603050405020304" pitchFamily="18" charset="0"/>
                <a:cs typeface="Times New Roman" panose="02020603050405020304" pitchFamily="18" charset="0"/>
              </a:rPr>
              <a:t>products to meet customers’ </a:t>
            </a:r>
            <a:r>
              <a:rPr lang="en-US" altLang="zh-TW" sz="2000" b="1" dirty="0" smtClean="0">
                <a:latin typeface="Times New Roman" panose="02020603050405020304" pitchFamily="18" charset="0"/>
                <a:cs typeface="Times New Roman" panose="02020603050405020304" pitchFamily="18" charset="0"/>
              </a:rPr>
              <a:t>needs </a:t>
            </a:r>
            <a:r>
              <a:rPr lang="en-US" altLang="zh-TW" sz="2000" dirty="0" smtClean="0">
                <a:latin typeface="Times New Roman" panose="02020603050405020304" pitchFamily="18" charset="0"/>
                <a:cs typeface="Times New Roman" panose="02020603050405020304" pitchFamily="18" charset="0"/>
              </a:rPr>
              <a:t>(</a:t>
            </a:r>
            <a:r>
              <a:rPr lang="es-ES" altLang="zh-TW" sz="2000" dirty="0" smtClean="0">
                <a:latin typeface="Times New Roman" panose="02020603050405020304" pitchFamily="18" charset="0"/>
                <a:cs typeface="Times New Roman" panose="02020603050405020304" pitchFamily="18" charset="0"/>
              </a:rPr>
              <a:t>Tan </a:t>
            </a:r>
            <a:r>
              <a:rPr lang="es-ES" altLang="zh-TW" sz="2000" dirty="0">
                <a:latin typeface="Times New Roman" panose="02020603050405020304" pitchFamily="18" charset="0"/>
                <a:cs typeface="Times New Roman" panose="02020603050405020304" pitchFamily="18" charset="0"/>
              </a:rPr>
              <a:t>&amp; </a:t>
            </a:r>
            <a:r>
              <a:rPr lang="es-ES" altLang="zh-TW" sz="2000" dirty="0" smtClean="0">
                <a:latin typeface="Times New Roman" panose="02020603050405020304" pitchFamily="18" charset="0"/>
                <a:cs typeface="Times New Roman" panose="02020603050405020304" pitchFamily="18" charset="0"/>
              </a:rPr>
              <a:t>Zhan,2017).</a:t>
            </a:r>
          </a:p>
          <a:p>
            <a:pPr marL="457200" indent="-457200">
              <a:buFont typeface="Arial" panose="020B0604020202020204" pitchFamily="34" charset="0"/>
              <a:buChar char="•"/>
            </a:pPr>
            <a:r>
              <a:rPr lang="en-US" altLang="zh-TW" sz="2000" b="1" dirty="0">
                <a:latin typeface="Times New Roman" panose="02020603050405020304" pitchFamily="18" charset="0"/>
                <a:cs typeface="Times New Roman" panose="02020603050405020304" pitchFamily="18" charset="0"/>
              </a:rPr>
              <a:t>Increased and better decision making </a:t>
            </a:r>
            <a:r>
              <a:rPr lang="en-US" altLang="zh-TW" sz="2000" dirty="0">
                <a:latin typeface="Times New Roman" panose="02020603050405020304" pitchFamily="18" charset="0"/>
                <a:cs typeface="Times New Roman" panose="02020603050405020304" pitchFamily="18" charset="0"/>
              </a:rPr>
              <a:t>for strategic management and recruitment (Noe et al., 2017</a:t>
            </a:r>
            <a:r>
              <a:rPr lang="en-US" altLang="zh-TW" sz="2000" dirty="0" smtClean="0">
                <a:latin typeface="Times New Roman" panose="02020603050405020304" pitchFamily="18" charset="0"/>
                <a:cs typeface="Times New Roman" panose="02020603050405020304" pitchFamily="18" charset="0"/>
              </a:rPr>
              <a:t>).</a:t>
            </a:r>
          </a:p>
          <a:p>
            <a:pPr marL="457200" indent="-457200">
              <a:buFont typeface="Arial" panose="020B0604020202020204" pitchFamily="34" charset="0"/>
              <a:buChar char="•"/>
            </a:pPr>
            <a:endParaRPr lang="en-US" altLang="zh-TW" sz="2000" dirty="0">
              <a:latin typeface="Times New Roman" panose="02020603050405020304" pitchFamily="18" charset="0"/>
              <a:cs typeface="Times New Roman" panose="02020603050405020304" pitchFamily="18" charset="0"/>
            </a:endParaRPr>
          </a:p>
          <a:p>
            <a:r>
              <a:rPr lang="en-AU" altLang="zh-TW" sz="2000" b="1" dirty="0" smtClean="0">
                <a:latin typeface="Times New Roman" panose="02020603050405020304" pitchFamily="18" charset="0"/>
                <a:cs typeface="Times New Roman" panose="02020603050405020304" pitchFamily="18" charset="0"/>
              </a:rPr>
              <a:t>Machine learning:</a:t>
            </a:r>
          </a:p>
          <a:p>
            <a:pPr marL="342900" indent="-342900">
              <a:buFont typeface="Arial" panose="020B0604020202020204" pitchFamily="34" charset="0"/>
              <a:buChar char="•"/>
            </a:pPr>
            <a:r>
              <a:rPr lang="en-AU" altLang="zh-TW" sz="2000" b="1" dirty="0" smtClean="0">
                <a:latin typeface="Times New Roman" panose="02020603050405020304" pitchFamily="18" charset="0"/>
                <a:cs typeface="Times New Roman" panose="02020603050405020304" pitchFamily="18" charset="0"/>
              </a:rPr>
              <a:t>Virtual reality (VR) </a:t>
            </a:r>
            <a:r>
              <a:rPr lang="en-AU" altLang="zh-TW" sz="2000" dirty="0" smtClean="0">
                <a:latin typeface="Times New Roman" panose="02020603050405020304" pitchFamily="18" charset="0"/>
                <a:cs typeface="Times New Roman" panose="02020603050405020304" pitchFamily="18" charset="0"/>
              </a:rPr>
              <a:t>is </a:t>
            </a:r>
            <a:r>
              <a:rPr lang="en-AU" altLang="zh-TW" sz="2000" b="1" dirty="0" smtClean="0">
                <a:latin typeface="Times New Roman" panose="02020603050405020304" pitchFamily="18" charset="0"/>
                <a:cs typeface="Times New Roman" panose="02020603050405020304" pitchFamily="18" charset="0"/>
              </a:rPr>
              <a:t>transforming corporate training </a:t>
            </a:r>
            <a:r>
              <a:rPr lang="en-AU" altLang="zh-TW" sz="2000" dirty="0" smtClean="0">
                <a:latin typeface="Times New Roman" panose="02020603050405020304" pitchFamily="18" charset="0"/>
                <a:cs typeface="Times New Roman" panose="02020603050405020304" pitchFamily="18" charset="0"/>
              </a:rPr>
              <a:t>in Walmart (Corporate Walmart,2018).</a:t>
            </a:r>
            <a:endParaRPr lang="en-AU" altLang="zh-TW" sz="2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altLang="zh-TW" sz="2000" dirty="0" smtClean="0">
              <a:latin typeface="Times New Roman" panose="02020603050405020304" pitchFamily="18" charset="0"/>
              <a:cs typeface="Times New Roman" panose="02020603050405020304" pitchFamily="18" charset="0"/>
            </a:endParaRPr>
          </a:p>
          <a:p>
            <a:endParaRPr lang="zh-TW" altLang="en-US" sz="2800" dirty="0">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10320829" y="5686685"/>
            <a:ext cx="1813220" cy="1091142"/>
          </a:xfrm>
          <a:prstGeom prst="rect">
            <a:avLst/>
          </a:prstGeom>
        </p:spPr>
      </p:pic>
      <p:sp>
        <p:nvSpPr>
          <p:cNvPr id="4" name="Slide Number Placeholder 3"/>
          <p:cNvSpPr>
            <a:spLocks noGrp="1"/>
          </p:cNvSpPr>
          <p:nvPr>
            <p:ph type="sldNum" sz="quarter" idx="12"/>
          </p:nvPr>
        </p:nvSpPr>
        <p:spPr/>
        <p:txBody>
          <a:bodyPr/>
          <a:lstStyle/>
          <a:p>
            <a:fld id="{48C2CCB7-6F22-4683-813F-DB82F15D8B4F}" type="slidenum">
              <a:rPr lang="en-US" smtClean="0"/>
              <a:t>10</a:t>
            </a:fld>
            <a:endParaRPr lang="en-US" dirty="0"/>
          </a:p>
        </p:txBody>
      </p:sp>
    </p:spTree>
    <p:extLst>
      <p:ext uri="{BB962C8B-B14F-4D97-AF65-F5344CB8AC3E}">
        <p14:creationId xmlns:p14="http://schemas.microsoft.com/office/powerpoint/2010/main" val="21403940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1">
            <a:extLst>
              <a:ext uri="{FF2B5EF4-FFF2-40B4-BE49-F238E27FC236}">
                <a16:creationId xmlns:a16="http://schemas.microsoft.com/office/drawing/2014/main" xmlns="" id="{07BBE97C-B07D-4A43-885B-143453A8674E}"/>
              </a:ext>
            </a:extLst>
          </p:cNvPr>
          <p:cNvSpPr txBox="1">
            <a:spLocks/>
          </p:cNvSpPr>
          <p:nvPr/>
        </p:nvSpPr>
        <p:spPr>
          <a:xfrm>
            <a:off x="93600" y="-525600"/>
            <a:ext cx="5220000" cy="6858000"/>
          </a:xfrm>
          <a:prstGeom prst="rect">
            <a:avLst/>
          </a:prstGeom>
        </p:spPr>
        <p:txBody>
          <a:bodyPr vert="horz" lIns="0" tIns="0" rIns="0" bIns="0" rtlCol="0">
            <a:noAutofit/>
          </a:bodyPr>
          <a:lstStyle>
            <a:lvl1pPr marL="0" marR="0" indent="0" algn="l" defTabSz="1007887" rtl="0" eaLnBrk="1" fontAlgn="auto" latinLnBrk="0" hangingPunct="1">
              <a:lnSpc>
                <a:spcPct val="100000"/>
              </a:lnSpc>
              <a:spcBef>
                <a:spcPts val="0"/>
              </a:spcBef>
              <a:spcAft>
                <a:spcPts val="200"/>
              </a:spcAft>
              <a:buClrTx/>
              <a:buSzTx/>
              <a:buFont typeface="Arial" panose="020B0604020202020204" pitchFamily="34" charset="0"/>
              <a:buNone/>
              <a:tabLst/>
              <a:defRPr sz="55000" b="1" kern="1200">
                <a:solidFill>
                  <a:schemeClr val="bg2">
                    <a:lumMod val="20000"/>
                    <a:lumOff val="80000"/>
                    <a:alpha val="20000"/>
                  </a:schemeClr>
                </a:solidFill>
                <a:latin typeface="+mj-lt"/>
                <a:ea typeface="+mn-ea"/>
                <a:cs typeface="+mn-cs"/>
              </a:defRPr>
            </a:lvl1pPr>
            <a:lvl2pPr marL="216000" marR="0" indent="-216000" algn="l" defTabSz="1007887" rtl="0" eaLnBrk="1" fontAlgn="auto" latinLnBrk="0" hangingPunct="1">
              <a:lnSpc>
                <a:spcPct val="100000"/>
              </a:lnSpc>
              <a:spcBef>
                <a:spcPts val="0"/>
              </a:spcBef>
              <a:spcAft>
                <a:spcPts val="200"/>
              </a:spcAft>
              <a:buClrTx/>
              <a:buSzTx/>
              <a:buFont typeface="Arial" charset="0"/>
              <a:buChar char="•"/>
              <a:tabLst/>
              <a:defRPr sz="1600" kern="1200">
                <a:solidFill>
                  <a:schemeClr val="bg1"/>
                </a:solidFill>
                <a:latin typeface="+mn-lt"/>
                <a:ea typeface="+mn-ea"/>
                <a:cs typeface="+mn-cs"/>
              </a:defRPr>
            </a:lvl2pPr>
            <a:lvl3pPr marL="457200" marR="0" indent="-231775" algn="l" defTabSz="1007887" rtl="0" eaLnBrk="1" fontAlgn="auto" latinLnBrk="0" hangingPunct="1">
              <a:lnSpc>
                <a:spcPct val="100000"/>
              </a:lnSpc>
              <a:spcBef>
                <a:spcPts val="0"/>
              </a:spcBef>
              <a:spcAft>
                <a:spcPts val="200"/>
              </a:spcAft>
              <a:buClrTx/>
              <a:buSzTx/>
              <a:buFont typeface="Arial" panose="020B0604020202020204" pitchFamily="34" charset="0"/>
              <a:buChar char="•"/>
              <a:tabLst>
                <a:tab pos="231775" algn="l"/>
              </a:tabLst>
              <a:defRPr sz="1400" kern="1200">
                <a:solidFill>
                  <a:schemeClr val="bg1"/>
                </a:solidFill>
                <a:latin typeface="+mn-lt"/>
                <a:ea typeface="+mn-ea"/>
                <a:cs typeface="+mn-cs"/>
              </a:defRPr>
            </a:lvl3pPr>
            <a:lvl4pPr marL="690563" marR="0" indent="-230188" algn="l" defTabSz="1007887" rtl="0" eaLnBrk="1" fontAlgn="auto" latinLnBrk="0" hangingPunct="1">
              <a:lnSpc>
                <a:spcPct val="100000"/>
              </a:lnSpc>
              <a:spcBef>
                <a:spcPts val="0"/>
              </a:spcBef>
              <a:spcAft>
                <a:spcPts val="200"/>
              </a:spcAft>
              <a:buClrTx/>
              <a:buSzTx/>
              <a:buFont typeface="Arial" panose="020B0604020202020204" pitchFamily="34" charset="0"/>
              <a:buChar char="•"/>
              <a:tabLst/>
              <a:defRPr sz="1200" kern="1200">
                <a:solidFill>
                  <a:schemeClr val="bg1"/>
                </a:solidFill>
                <a:latin typeface="+mn-lt"/>
                <a:ea typeface="+mn-ea"/>
                <a:cs typeface="+mn-cs"/>
              </a:defRPr>
            </a:lvl4pPr>
            <a:lvl5pPr marL="922338" marR="0" indent="-228600" algn="l" defTabSz="1007887" rtl="0" eaLnBrk="1" fontAlgn="auto" latinLnBrk="0" hangingPunct="1">
              <a:lnSpc>
                <a:spcPct val="100000"/>
              </a:lnSpc>
              <a:spcBef>
                <a:spcPts val="0"/>
              </a:spcBef>
              <a:spcAft>
                <a:spcPts val="200"/>
              </a:spcAft>
              <a:buClrTx/>
              <a:buSzTx/>
              <a:buFont typeface="Arial" panose="020B0604020202020204" pitchFamily="34" charset="0"/>
              <a:buChar char="•"/>
              <a:tabLst/>
              <a:defRPr sz="1200" kern="1200">
                <a:solidFill>
                  <a:schemeClr val="bg1"/>
                </a:solidFill>
                <a:latin typeface="+mn-lt"/>
                <a:ea typeface="+mn-ea"/>
                <a:cs typeface="+mn-cs"/>
              </a:defRPr>
            </a:lvl5pPr>
            <a:lvl6pPr marL="2771691"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4"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8"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22"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marR="0" lvl="0" indent="0" algn="l" defTabSz="1007887" rtl="0" eaLnBrk="1" fontAlgn="auto" latinLnBrk="0" hangingPunct="1">
              <a:lnSpc>
                <a:spcPct val="100000"/>
              </a:lnSpc>
              <a:spcBef>
                <a:spcPts val="0"/>
              </a:spcBef>
              <a:spcAft>
                <a:spcPts val="200"/>
              </a:spcAft>
              <a:buClrTx/>
              <a:buSzTx/>
              <a:buFont typeface="Arial" panose="020B0604020202020204" pitchFamily="34" charset="0"/>
              <a:buNone/>
              <a:tabLst/>
              <a:defRPr/>
            </a:pPr>
            <a:r>
              <a:rPr kumimoji="0" lang="en-GB" sz="55000" b="1" i="0" u="none" strike="noStrike" kern="1200" cap="none" spc="0" normalizeH="0" baseline="0" noProof="0" dirty="0">
                <a:ln>
                  <a:noFill/>
                </a:ln>
                <a:solidFill>
                  <a:srgbClr val="747480">
                    <a:alpha val="50000"/>
                  </a:srgbClr>
                </a:solidFill>
                <a:effectLst/>
                <a:uLnTx/>
                <a:uFillTx/>
                <a:latin typeface="EYInterstate Light" panose="02000506000000020004" pitchFamily="2" charset="0"/>
                <a:ea typeface="+mn-ea"/>
                <a:cs typeface="+mn-cs"/>
              </a:rPr>
              <a:t>3</a:t>
            </a:r>
          </a:p>
        </p:txBody>
      </p:sp>
      <p:sp>
        <p:nvSpPr>
          <p:cNvPr id="7" name="Text Placeholder 3">
            <a:extLst>
              <a:ext uri="{FF2B5EF4-FFF2-40B4-BE49-F238E27FC236}">
                <a16:creationId xmlns:a16="http://schemas.microsoft.com/office/drawing/2014/main" xmlns="" id="{FB5D7B89-4AF5-4256-BC47-BCE40BD71EFF}"/>
              </a:ext>
            </a:extLst>
          </p:cNvPr>
          <p:cNvSpPr txBox="1">
            <a:spLocks/>
          </p:cNvSpPr>
          <p:nvPr/>
        </p:nvSpPr>
        <p:spPr>
          <a:xfrm>
            <a:off x="352798" y="2851522"/>
            <a:ext cx="12357361" cy="1202318"/>
          </a:xfrm>
          <a:prstGeom prst="rect">
            <a:avLst/>
          </a:prstGeom>
        </p:spPr>
        <p:txBody>
          <a:bodyPr vert="horz" lIns="91440" tIns="45720" rIns="91440" bIns="45720" rtlCol="0" anchor="ctr"/>
          <a:lstStyle>
            <a:defPPr>
              <a:defRPr lang="en-US"/>
            </a:defPPr>
            <a:lvl1pPr marL="0" algn="r"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694" marR="5077" algn="l">
              <a:lnSpc>
                <a:spcPct val="150000"/>
              </a:lnSpc>
              <a:spcBef>
                <a:spcPts val="80"/>
              </a:spcBef>
            </a:pPr>
            <a:r>
              <a:rPr lang="en-US" altLang="zh-CN" sz="2400" b="1" spc="-25" dirty="0">
                <a:latin typeface="Times New Roman" panose="02020603050405020304" pitchFamily="18" charset="0"/>
                <a:ea typeface="EYInterstate" charset="0"/>
                <a:cs typeface="Times New Roman" panose="02020603050405020304" pitchFamily="18" charset="0"/>
              </a:rPr>
              <a:t>Digital transmission facilitates </a:t>
            </a:r>
            <a:r>
              <a:rPr lang="en-US" altLang="zh-CN" sz="2400" b="1" spc="-25" dirty="0" smtClean="0">
                <a:latin typeface="Times New Roman" panose="02020603050405020304" pitchFamily="18" charset="0"/>
                <a:ea typeface="EYInterstate" charset="0"/>
                <a:cs typeface="Times New Roman" panose="02020603050405020304" pitchFamily="18" charset="0"/>
              </a:rPr>
              <a:t>HR </a:t>
            </a:r>
            <a:r>
              <a:rPr lang="en-US" altLang="zh-CN" sz="2400" b="1" spc="-25" dirty="0">
                <a:latin typeface="Times New Roman" panose="02020603050405020304" pitchFamily="18" charset="0"/>
                <a:ea typeface="EYInterstate" charset="0"/>
                <a:cs typeface="Times New Roman" panose="02020603050405020304" pitchFamily="18" charset="0"/>
              </a:rPr>
              <a:t>management</a:t>
            </a:r>
          </a:p>
        </p:txBody>
      </p:sp>
      <p:sp>
        <p:nvSpPr>
          <p:cNvPr id="10" name="Slide Number Placeholder 9">
            <a:extLst>
              <a:ext uri="{FF2B5EF4-FFF2-40B4-BE49-F238E27FC236}">
                <a16:creationId xmlns:a16="http://schemas.microsoft.com/office/drawing/2014/main" xmlns="" id="{D267D149-21E7-46E1-934A-03F1CA204B63}"/>
              </a:ext>
            </a:extLst>
          </p:cNvPr>
          <p:cNvSpPr>
            <a:spLocks noGrp="1"/>
          </p:cNvSpPr>
          <p:nvPr>
            <p:ph type="sldNum" sz="quarter" idx="12"/>
          </p:nvPr>
        </p:nvSpPr>
        <p:spPr/>
        <p:txBody>
          <a:bodyPr/>
          <a:lstStyle/>
          <a:p>
            <a:fld id="{48C2CCB7-6F22-4683-813F-DB82F15D8B4F}" type="slidenum">
              <a:rPr lang="en-US" smtClean="0"/>
              <a:t>11</a:t>
            </a:fld>
            <a:endParaRPr lang="en-US" dirty="0"/>
          </a:p>
        </p:txBody>
      </p:sp>
      <p:pic>
        <p:nvPicPr>
          <p:cNvPr id="2" name="Picture 1"/>
          <p:cNvPicPr>
            <a:picLocks noChangeAspect="1"/>
          </p:cNvPicPr>
          <p:nvPr/>
        </p:nvPicPr>
        <p:blipFill>
          <a:blip r:embed="rId2"/>
          <a:stretch>
            <a:fillRect/>
          </a:stretch>
        </p:blipFill>
        <p:spPr>
          <a:xfrm>
            <a:off x="6886711" y="718468"/>
            <a:ext cx="4340728" cy="2603218"/>
          </a:xfrm>
          <a:prstGeom prst="rect">
            <a:avLst/>
          </a:prstGeom>
        </p:spPr>
      </p:pic>
    </p:spTree>
    <p:extLst>
      <p:ext uri="{BB962C8B-B14F-4D97-AF65-F5344CB8AC3E}">
        <p14:creationId xmlns:p14="http://schemas.microsoft.com/office/powerpoint/2010/main" val="344573985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439" y="359875"/>
            <a:ext cx="10751584" cy="826129"/>
          </a:xfrm>
        </p:spPr>
        <p:txBody>
          <a:bodyPr>
            <a:normAutofit/>
          </a:bodyPr>
          <a:lstStyle/>
          <a:p>
            <a:r>
              <a:rPr lang="en-US" altLang="zh-TW" sz="2800" dirty="0" smtClean="0">
                <a:latin typeface="Times New Roman" panose="02020603050405020304" pitchFamily="18" charset="0"/>
                <a:cs typeface="Times New Roman" panose="02020603050405020304" pitchFamily="18" charset="0"/>
              </a:rPr>
              <a:t>1) On line job application and On line pre-employment assessment test:</a:t>
            </a:r>
            <a:endParaRPr lang="en-US" altLang="zh-TW" sz="2800" u="sng" dirty="0">
              <a:latin typeface="Times New Roman" panose="02020603050405020304" pitchFamily="18" charset="0"/>
              <a:cs typeface="Times New Roman" panose="02020603050405020304" pitchFamily="18" charset="0"/>
              <a:hlinkClick r:id="rId3"/>
            </a:endParaRPr>
          </a:p>
        </p:txBody>
      </p:sp>
      <p:sp>
        <p:nvSpPr>
          <p:cNvPr id="3" name="Rectangle 2"/>
          <p:cNvSpPr/>
          <p:nvPr/>
        </p:nvSpPr>
        <p:spPr>
          <a:xfrm>
            <a:off x="6232850" y="1186004"/>
            <a:ext cx="5717724" cy="5170646"/>
          </a:xfrm>
          <a:prstGeom prst="rect">
            <a:avLst/>
          </a:prstGeom>
        </p:spPr>
        <p:txBody>
          <a:bodyPr wrap="square">
            <a:spAutoFit/>
          </a:bodyPr>
          <a:lstStyle/>
          <a:p>
            <a:r>
              <a:rPr lang="en-US" altLang="zh-TW" dirty="0" smtClean="0">
                <a:latin typeface="Times New Roman" panose="02020603050405020304" pitchFamily="18" charset="0"/>
                <a:cs typeface="Times New Roman" panose="02020603050405020304" pitchFamily="18" charset="0"/>
              </a:rPr>
              <a:t>HR manager </a:t>
            </a:r>
            <a:r>
              <a:rPr lang="en-US" altLang="zh-TW" b="1" dirty="0" smtClean="0">
                <a:latin typeface="Times New Roman" panose="02020603050405020304" pitchFamily="18" charset="0"/>
                <a:cs typeface="Times New Roman" panose="02020603050405020304" pitchFamily="18" charset="0"/>
              </a:rPr>
              <a:t>actively </a:t>
            </a:r>
            <a:r>
              <a:rPr lang="en-US" altLang="zh-TW" b="1" dirty="0">
                <a:latin typeface="Times New Roman" panose="02020603050405020304" pitchFamily="18" charset="0"/>
                <a:cs typeface="Times New Roman" panose="02020603050405020304" pitchFamily="18" charset="0"/>
              </a:rPr>
              <a:t>connects </a:t>
            </a:r>
            <a:r>
              <a:rPr lang="en-US" altLang="zh-TW" b="1" dirty="0" smtClean="0">
                <a:latin typeface="Times New Roman" panose="02020603050405020304" pitchFamily="18" charset="0"/>
                <a:cs typeface="Times New Roman" panose="02020603050405020304" pitchFamily="18" charset="0"/>
              </a:rPr>
              <a:t>job </a:t>
            </a:r>
            <a:r>
              <a:rPr lang="en-US" altLang="zh-TW" b="1" dirty="0">
                <a:latin typeface="Times New Roman" panose="02020603050405020304" pitchFamily="18" charset="0"/>
                <a:cs typeface="Times New Roman" panose="02020603050405020304" pitchFamily="18" charset="0"/>
              </a:rPr>
              <a:t>seekers through </a:t>
            </a:r>
            <a:r>
              <a:rPr lang="en-US" altLang="zh-TW" b="1" dirty="0" smtClean="0">
                <a:latin typeface="Times New Roman" panose="02020603050405020304" pitchFamily="18" charset="0"/>
                <a:cs typeface="Times New Roman" panose="02020603050405020304" pitchFamily="18" charset="0"/>
              </a:rPr>
              <a:t>innovative </a:t>
            </a:r>
            <a:r>
              <a:rPr lang="en-US" altLang="zh-TW" dirty="0" smtClean="0">
                <a:latin typeface="Times New Roman" panose="02020603050405020304" pitchFamily="18" charset="0"/>
                <a:cs typeface="Times New Roman" panose="02020603050405020304" pitchFamily="18" charset="0"/>
              </a:rPr>
              <a:t>Walmart’s </a:t>
            </a:r>
            <a:r>
              <a:rPr lang="en-US" altLang="zh-TW" b="1" dirty="0" smtClean="0">
                <a:latin typeface="Times New Roman" panose="02020603050405020304" pitchFamily="18" charset="0"/>
                <a:cs typeface="Times New Roman" panose="02020603050405020304" pitchFamily="18" charset="0"/>
              </a:rPr>
              <a:t>website, mobile app or email services</a:t>
            </a:r>
            <a:r>
              <a:rPr lang="en-US" altLang="zh-TW" dirty="0" smtClean="0">
                <a:latin typeface="Times New Roman" panose="02020603050405020304" pitchFamily="18" charset="0"/>
                <a:cs typeface="Times New Roman" panose="02020603050405020304" pitchFamily="18" charset="0"/>
              </a:rPr>
              <a:t> </a:t>
            </a:r>
            <a:r>
              <a:rPr lang="en-US" altLang="zh-TW" dirty="0">
                <a:solidFill>
                  <a:srgbClr val="222222"/>
                </a:solidFill>
                <a:latin typeface="Times New Roman" panose="02020603050405020304" pitchFamily="18" charset="0"/>
                <a:cs typeface="Times New Roman" panose="02020603050405020304" pitchFamily="18" charset="0"/>
              </a:rPr>
              <a:t>(Careers </a:t>
            </a:r>
            <a:r>
              <a:rPr lang="en-US" altLang="zh-TW" dirty="0" smtClean="0">
                <a:solidFill>
                  <a:srgbClr val="222222"/>
                </a:solidFill>
                <a:latin typeface="Times New Roman" panose="02020603050405020304" pitchFamily="18" charset="0"/>
                <a:cs typeface="Times New Roman" panose="02020603050405020304" pitchFamily="18" charset="0"/>
              </a:rPr>
              <a:t>Walmart, 2019).</a:t>
            </a:r>
          </a:p>
          <a:p>
            <a:endParaRPr lang="en-US" altLang="zh-TW" dirty="0">
              <a:solidFill>
                <a:srgbClr val="222222"/>
              </a:solidFill>
              <a:latin typeface="Times New Roman" panose="02020603050405020304" pitchFamily="18" charset="0"/>
              <a:cs typeface="Times New Roman" panose="02020603050405020304" pitchFamily="18" charset="0"/>
            </a:endParaRPr>
          </a:p>
          <a:p>
            <a:r>
              <a:rPr lang="en-US" altLang="zh-TW" b="1" dirty="0" smtClean="0">
                <a:solidFill>
                  <a:srgbClr val="222222"/>
                </a:solidFill>
                <a:latin typeface="Times New Roman" panose="02020603050405020304" pitchFamily="18" charset="0"/>
                <a:cs typeface="Times New Roman" panose="02020603050405020304" pitchFamily="18" charset="0"/>
              </a:rPr>
              <a:t>Online </a:t>
            </a:r>
            <a:r>
              <a:rPr lang="en-US" altLang="zh-TW" b="1" dirty="0">
                <a:solidFill>
                  <a:srgbClr val="222222"/>
                </a:solidFill>
                <a:latin typeface="Times New Roman" panose="02020603050405020304" pitchFamily="18" charset="0"/>
                <a:cs typeface="Times New Roman" panose="02020603050405020304" pitchFamily="18" charset="0"/>
              </a:rPr>
              <a:t>screening tests to see if job seekers who </a:t>
            </a:r>
            <a:r>
              <a:rPr lang="en-US" altLang="zh-TW" b="1" dirty="0" smtClean="0">
                <a:solidFill>
                  <a:srgbClr val="222222"/>
                </a:solidFill>
                <a:latin typeface="Times New Roman" panose="02020603050405020304" pitchFamily="18" charset="0"/>
                <a:cs typeface="Times New Roman" panose="02020603050405020304" pitchFamily="18" charset="0"/>
              </a:rPr>
              <a:t>are able </a:t>
            </a:r>
            <a:r>
              <a:rPr lang="en-US" altLang="zh-TW" b="1" dirty="0">
                <a:solidFill>
                  <a:srgbClr val="222222"/>
                </a:solidFill>
                <a:latin typeface="Times New Roman" panose="02020603050405020304" pitchFamily="18" charset="0"/>
                <a:cs typeface="Times New Roman" panose="02020603050405020304" pitchFamily="18" charset="0"/>
              </a:rPr>
              <a:t>to perform certain </a:t>
            </a:r>
            <a:r>
              <a:rPr lang="en-US" altLang="zh-TW" b="1" dirty="0" smtClean="0">
                <a:solidFill>
                  <a:srgbClr val="222222"/>
                </a:solidFill>
                <a:latin typeface="Times New Roman" panose="02020603050405020304" pitchFamily="18" charset="0"/>
                <a:cs typeface="Times New Roman" panose="02020603050405020304" pitchFamily="18" charset="0"/>
              </a:rPr>
              <a:t>skills before in-person </a:t>
            </a:r>
            <a:r>
              <a:rPr lang="en-US" altLang="zh-TW" b="1" dirty="0">
                <a:solidFill>
                  <a:srgbClr val="222222"/>
                </a:solidFill>
                <a:latin typeface="Times New Roman" panose="02020603050405020304" pitchFamily="18" charset="0"/>
                <a:cs typeface="Times New Roman" panose="02020603050405020304" pitchFamily="18" charset="0"/>
              </a:rPr>
              <a:t>interview</a:t>
            </a:r>
            <a:r>
              <a:rPr lang="en-US" altLang="zh-TW" dirty="0">
                <a:solidFill>
                  <a:srgbClr val="222222"/>
                </a:solidFill>
                <a:latin typeface="Times New Roman" panose="02020603050405020304" pitchFamily="18" charset="0"/>
                <a:cs typeface="Times New Roman" panose="02020603050405020304" pitchFamily="18" charset="0"/>
              </a:rPr>
              <a:t> (</a:t>
            </a:r>
            <a:r>
              <a:rPr lang="en-US" altLang="zh-TW" dirty="0" smtClean="0">
                <a:solidFill>
                  <a:srgbClr val="222222"/>
                </a:solidFill>
                <a:latin typeface="Times New Roman" panose="02020603050405020304" pitchFamily="18" charset="0"/>
                <a:cs typeface="Times New Roman" panose="02020603050405020304" pitchFamily="18" charset="0"/>
              </a:rPr>
              <a:t>Bauer et al.,2004).</a:t>
            </a:r>
          </a:p>
          <a:p>
            <a:endParaRPr lang="en-US" altLang="zh-TW" dirty="0" smtClean="0">
              <a:solidFill>
                <a:srgbClr val="222222"/>
              </a:solidFill>
              <a:latin typeface="Times New Roman" panose="02020603050405020304" pitchFamily="18" charset="0"/>
              <a:cs typeface="Times New Roman" panose="02020603050405020304" pitchFamily="18" charset="0"/>
            </a:endParaRPr>
          </a:p>
          <a:p>
            <a:r>
              <a:rPr lang="en-US" altLang="zh-TW" dirty="0" smtClean="0">
                <a:solidFill>
                  <a:srgbClr val="222222"/>
                </a:solidFill>
                <a:latin typeface="Times New Roman" panose="02020603050405020304" pitchFamily="18" charset="0"/>
                <a:cs typeface="Times New Roman" panose="02020603050405020304" pitchFamily="18" charset="0"/>
              </a:rPr>
              <a:t>Desirable </a:t>
            </a:r>
            <a:r>
              <a:rPr lang="en-US" altLang="zh-TW" dirty="0">
                <a:solidFill>
                  <a:srgbClr val="222222"/>
                </a:solidFill>
                <a:latin typeface="Times New Roman" panose="02020603050405020304" pitchFamily="18" charset="0"/>
                <a:cs typeface="Times New Roman" panose="02020603050405020304" pitchFamily="18" charset="0"/>
              </a:rPr>
              <a:t>impact</a:t>
            </a:r>
            <a:r>
              <a:rPr lang="en-US" altLang="zh-TW" dirty="0" smtClean="0">
                <a:solidFill>
                  <a:srgbClr val="222222"/>
                </a:solidFill>
                <a:latin typeface="Times New Roman" panose="02020603050405020304" pitchFamily="18" charset="0"/>
                <a:cs typeface="Times New Roman" panose="02020603050405020304" pitchFamily="18" charset="0"/>
              </a:rPr>
              <a:t>:</a:t>
            </a:r>
          </a:p>
          <a:p>
            <a:pPr marL="285750" indent="-285750">
              <a:buFont typeface="Arial" panose="020B0604020202020204" pitchFamily="34" charset="0"/>
              <a:buChar char="•"/>
            </a:pPr>
            <a:r>
              <a:rPr lang="en-US" altLang="zh-TW" dirty="0" smtClean="0"/>
              <a:t>T</a:t>
            </a:r>
            <a:r>
              <a:rPr lang="en-US" altLang="zh-TW" dirty="0" smtClean="0">
                <a:latin typeface="Times New Roman" panose="02020603050405020304" pitchFamily="18" charset="0"/>
                <a:cs typeface="Times New Roman" panose="02020603050405020304" pitchFamily="18" charset="0"/>
              </a:rPr>
              <a:t>ests can </a:t>
            </a:r>
            <a:r>
              <a:rPr lang="en-US" altLang="zh-TW" b="1" dirty="0" smtClean="0">
                <a:latin typeface="Times New Roman" panose="02020603050405020304" pitchFamily="18" charset="0"/>
                <a:cs typeface="Times New Roman" panose="02020603050405020304" pitchFamily="18" charset="0"/>
              </a:rPr>
              <a:t>save time on interviews </a:t>
            </a:r>
            <a:r>
              <a:rPr lang="en-US" altLang="zh-TW" dirty="0" smtClean="0">
                <a:solidFill>
                  <a:srgbClr val="222222"/>
                </a:solidFill>
                <a:latin typeface="Times New Roman" panose="02020603050405020304" pitchFamily="18" charset="0"/>
                <a:cs typeface="Times New Roman" panose="02020603050405020304" pitchFamily="18" charset="0"/>
              </a:rPr>
              <a:t>(</a:t>
            </a:r>
            <a:r>
              <a:rPr lang="en-US" altLang="zh-TW" dirty="0" smtClean="0">
                <a:latin typeface="Times New Roman" panose="02020603050405020304" pitchFamily="18" charset="0"/>
                <a:cs typeface="Times New Roman" panose="02020603050405020304" pitchFamily="18" charset="0"/>
              </a:rPr>
              <a:t>Williams,Kunda</a:t>
            </a:r>
            <a:r>
              <a:rPr lang="en-US" altLang="zh-TW" dirty="0">
                <a:latin typeface="Times New Roman" panose="02020603050405020304" pitchFamily="18" charset="0"/>
                <a:cs typeface="Times New Roman" panose="02020603050405020304" pitchFamily="18" charset="0"/>
              </a:rPr>
              <a:t>, </a:t>
            </a:r>
            <a:r>
              <a:rPr lang="en-US" altLang="zh-TW" dirty="0" smtClean="0">
                <a:latin typeface="Times New Roman" panose="02020603050405020304" pitchFamily="18" charset="0"/>
                <a:cs typeface="Times New Roman" panose="02020603050405020304" pitchFamily="18" charset="0"/>
              </a:rPr>
              <a:t> </a:t>
            </a:r>
            <a:r>
              <a:rPr lang="en-US" altLang="zh-TW" dirty="0">
                <a:latin typeface="Times New Roman" panose="02020603050405020304" pitchFamily="18" charset="0"/>
                <a:cs typeface="Times New Roman" panose="02020603050405020304" pitchFamily="18" charset="0"/>
              </a:rPr>
              <a:t>and </a:t>
            </a:r>
            <a:r>
              <a:rPr lang="en-US" altLang="zh-TW" dirty="0" smtClean="0">
                <a:latin typeface="Times New Roman" panose="02020603050405020304" pitchFamily="18" charset="0"/>
                <a:cs typeface="Times New Roman" panose="02020603050405020304" pitchFamily="18" charset="0"/>
              </a:rPr>
              <a:t>Myers,2003</a:t>
            </a:r>
            <a:r>
              <a:rPr lang="en-US" altLang="zh-TW" dirty="0" smtClean="0">
                <a:solidFill>
                  <a:srgbClr val="222222"/>
                </a:solidFill>
                <a:latin typeface="Times New Roman" panose="02020603050405020304" pitchFamily="18" charset="0"/>
                <a:cs typeface="Times New Roman" panose="02020603050405020304" pitchFamily="18" charset="0"/>
              </a:rPr>
              <a:t>).</a:t>
            </a:r>
            <a:endParaRPr lang="en-US" altLang="zh-TW" dirty="0">
              <a:solidFill>
                <a:srgbClr val="222222"/>
              </a:solidFill>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altLang="zh-TW" dirty="0" smtClean="0">
                <a:solidFill>
                  <a:srgbClr val="222222"/>
                </a:solidFill>
                <a:latin typeface="Times New Roman" panose="02020603050405020304" pitchFamily="18" charset="0"/>
                <a:cs typeface="Times New Roman" panose="02020603050405020304" pitchFamily="18" charset="0"/>
              </a:rPr>
              <a:t>Tests can be </a:t>
            </a:r>
            <a:r>
              <a:rPr lang="en-US" altLang="zh-TW" b="1" dirty="0" smtClean="0">
                <a:solidFill>
                  <a:srgbClr val="222222"/>
                </a:solidFill>
                <a:latin typeface="Times New Roman" panose="02020603050405020304" pitchFamily="18" charset="0"/>
                <a:cs typeface="Times New Roman" panose="02020603050405020304" pitchFamily="18" charset="0"/>
              </a:rPr>
              <a:t>strictly</a:t>
            </a:r>
            <a:r>
              <a:rPr lang="en-US" altLang="zh-TW" dirty="0" smtClean="0">
                <a:solidFill>
                  <a:srgbClr val="222222"/>
                </a:solidFill>
                <a:latin typeface="Times New Roman" panose="02020603050405020304" pitchFamily="18" charset="0"/>
                <a:cs typeface="Times New Roman" panose="02020603050405020304" pitchFamily="18" charset="0"/>
              </a:rPr>
              <a:t> </a:t>
            </a:r>
            <a:r>
              <a:rPr lang="en-US" altLang="zh-TW" b="1" dirty="0" smtClean="0">
                <a:solidFill>
                  <a:srgbClr val="222222"/>
                </a:solidFill>
                <a:latin typeface="Times New Roman" panose="02020603050405020304" pitchFamily="18" charset="0"/>
                <a:cs typeface="Times New Roman" panose="02020603050405020304" pitchFamily="18" charset="0"/>
              </a:rPr>
              <a:t>job related (</a:t>
            </a:r>
            <a:r>
              <a:rPr lang="en-HK" altLang="zh-TW" dirty="0"/>
              <a:t>Rosse</a:t>
            </a:r>
            <a:r>
              <a:rPr lang="en-HK" altLang="zh-TW" dirty="0" smtClean="0">
                <a:solidFill>
                  <a:srgbClr val="222222"/>
                </a:solidFill>
                <a:latin typeface="Arial" panose="020B0604020202020204" pitchFamily="34" charset="0"/>
              </a:rPr>
              <a:t>, et al, 1998)</a:t>
            </a:r>
            <a:endParaRPr lang="en-US" altLang="zh-TW" b="1" dirty="0" smtClean="0">
              <a:solidFill>
                <a:srgbClr val="222222"/>
              </a:solidFill>
              <a:latin typeface="Times New Roman" panose="02020603050405020304" pitchFamily="18" charset="0"/>
              <a:cs typeface="Times New Roman" panose="02020603050405020304" pitchFamily="18" charset="0"/>
            </a:endParaRPr>
          </a:p>
          <a:p>
            <a:endParaRPr lang="en-US" altLang="zh-TW" dirty="0" smtClean="0">
              <a:solidFill>
                <a:srgbClr val="222222"/>
              </a:solidFill>
              <a:latin typeface="Times New Roman" panose="02020603050405020304" pitchFamily="18" charset="0"/>
              <a:cs typeface="Times New Roman" panose="02020603050405020304" pitchFamily="18" charset="0"/>
            </a:endParaRPr>
          </a:p>
          <a:p>
            <a:r>
              <a:rPr lang="en-US" altLang="zh-TW" dirty="0">
                <a:latin typeface="Times New Roman" panose="02020603050405020304" pitchFamily="18" charset="0"/>
                <a:cs typeface="Times New Roman" panose="02020603050405020304" pitchFamily="18" charset="0"/>
              </a:rPr>
              <a:t>Undesirable impact</a:t>
            </a:r>
            <a:r>
              <a:rPr lang="en-US" altLang="zh-TW" dirty="0" smtClean="0">
                <a:latin typeface="Times New Roman" panose="02020603050405020304" pitchFamily="18" charset="0"/>
                <a:cs typeface="Times New Roman" panose="02020603050405020304" pitchFamily="18" charset="0"/>
              </a:rPr>
              <a:t>:</a:t>
            </a:r>
          </a:p>
          <a:p>
            <a:pPr marL="285750" indent="-285750">
              <a:buFont typeface="Arial" panose="020B0604020202020204" pitchFamily="34" charset="0"/>
              <a:buChar char="•"/>
            </a:pPr>
            <a:r>
              <a:rPr lang="en-US" altLang="zh-TW" dirty="0" smtClean="0">
                <a:latin typeface="Times New Roman" panose="02020603050405020304" pitchFamily="18" charset="0"/>
                <a:cs typeface="Times New Roman" panose="02020603050405020304" pitchFamily="18" charset="0"/>
              </a:rPr>
              <a:t>Tests result in </a:t>
            </a:r>
            <a:r>
              <a:rPr lang="en-US" altLang="zh-TW" b="1" dirty="0" smtClean="0">
                <a:latin typeface="Times New Roman" panose="02020603050405020304" pitchFamily="18" charset="0"/>
                <a:cs typeface="Times New Roman" panose="02020603050405020304" pitchFamily="18" charset="0"/>
              </a:rPr>
              <a:t>longer time to fill </a:t>
            </a:r>
            <a:r>
              <a:rPr lang="en-US" altLang="zh-TW" dirty="0" smtClean="0">
                <a:latin typeface="Times New Roman" panose="02020603050405020304" pitchFamily="18" charset="0"/>
                <a:cs typeface="Times New Roman" panose="02020603050405020304" pitchFamily="18" charset="0"/>
              </a:rPr>
              <a:t>(</a:t>
            </a:r>
            <a:r>
              <a:rPr lang="es-ES" altLang="zh-TW" dirty="0" smtClean="0">
                <a:latin typeface="Times New Roman" panose="02020603050405020304" pitchFamily="18" charset="0"/>
                <a:cs typeface="Times New Roman" panose="02020603050405020304" pitchFamily="18" charset="0"/>
              </a:rPr>
              <a:t>Ryan &amp; LASER,1991</a:t>
            </a:r>
            <a:r>
              <a:rPr lang="es-ES" altLang="zh-TW" dirty="0">
                <a:latin typeface="Times New Roman" panose="02020603050405020304" pitchFamily="18" charset="0"/>
                <a:cs typeface="Times New Roman" panose="02020603050405020304" pitchFamily="18" charset="0"/>
              </a:rPr>
              <a:t>)</a:t>
            </a:r>
            <a:r>
              <a:rPr lang="en-US" altLang="zh-TW" dirty="0" smtClean="0">
                <a:latin typeface="Times New Roman" panose="02020603050405020304" pitchFamily="18" charset="0"/>
                <a:cs typeface="Times New Roman" panose="02020603050405020304" pitchFamily="18" charset="0"/>
              </a:rPr>
              <a:t>.</a:t>
            </a:r>
          </a:p>
          <a:p>
            <a:pPr marL="285750" indent="-285750">
              <a:buFont typeface="Arial" panose="020B0604020202020204" pitchFamily="34" charset="0"/>
              <a:buChar char="•"/>
            </a:pPr>
            <a:r>
              <a:rPr lang="en-US" altLang="zh-TW" dirty="0">
                <a:latin typeface="Times New Roman" panose="02020603050405020304" pitchFamily="18" charset="0"/>
                <a:cs typeface="Times New Roman" panose="02020603050405020304" pitchFamily="18" charset="0"/>
              </a:rPr>
              <a:t>Tests </a:t>
            </a:r>
            <a:r>
              <a:rPr lang="en-US" altLang="zh-TW" b="1" dirty="0">
                <a:latin typeface="Times New Roman" panose="02020603050405020304" pitchFamily="18" charset="0"/>
                <a:cs typeface="Times New Roman" panose="02020603050405020304" pitchFamily="18" charset="0"/>
              </a:rPr>
              <a:t>rarely give the whole </a:t>
            </a:r>
            <a:r>
              <a:rPr lang="en-US" altLang="zh-TW" b="1" dirty="0" smtClean="0">
                <a:latin typeface="Times New Roman" panose="02020603050405020304" pitchFamily="18" charset="0"/>
                <a:cs typeface="Times New Roman" panose="02020603050405020304" pitchFamily="18" charset="0"/>
              </a:rPr>
              <a:t>picture </a:t>
            </a:r>
            <a:r>
              <a:rPr lang="en-US" altLang="zh-TW" dirty="0" smtClean="0">
                <a:latin typeface="Times New Roman" panose="02020603050405020304" pitchFamily="18" charset="0"/>
                <a:cs typeface="Times New Roman" panose="02020603050405020304" pitchFamily="18" charset="0"/>
              </a:rPr>
              <a:t>(Rosse, et al. 1998).</a:t>
            </a:r>
          </a:p>
          <a:p>
            <a:endParaRPr lang="en-US" altLang="zh-TW" dirty="0">
              <a:latin typeface="Times New Roman" panose="02020603050405020304" pitchFamily="18" charset="0"/>
              <a:cs typeface="Times New Roman" panose="02020603050405020304" pitchFamily="18" charset="0"/>
            </a:endParaRPr>
          </a:p>
          <a:p>
            <a:endParaRPr lang="zh-TW" altLang="en-US" sz="2400" dirty="0">
              <a:latin typeface="Times New Roman" panose="02020603050405020304" pitchFamily="18" charset="0"/>
              <a:cs typeface="Times New Roman" panose="02020603050405020304" pitchFamily="18" charset="0"/>
            </a:endParaRPr>
          </a:p>
        </p:txBody>
      </p:sp>
      <p:pic>
        <p:nvPicPr>
          <p:cNvPr id="1026" name="Picture 2" descr="Image result for job applications online walm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263" y="1539089"/>
            <a:ext cx="5217815" cy="260750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52263" y="4176512"/>
            <a:ext cx="4581052" cy="646331"/>
          </a:xfrm>
          <a:prstGeom prst="rect">
            <a:avLst/>
          </a:prstGeom>
        </p:spPr>
        <p:txBody>
          <a:bodyPr wrap="square">
            <a:spAutoFit/>
          </a:bodyPr>
          <a:lstStyle/>
          <a:p>
            <a:r>
              <a:rPr lang="en-US" altLang="zh-TW" dirty="0">
                <a:latin typeface="Times New Roman" panose="02020603050405020304" pitchFamily="18" charset="0"/>
                <a:cs typeface="Times New Roman" panose="02020603050405020304" pitchFamily="18" charset="0"/>
              </a:rPr>
              <a:t>Figure </a:t>
            </a:r>
            <a:r>
              <a:rPr lang="en-US" altLang="zh-TW" dirty="0" smtClean="0">
                <a:latin typeface="Times New Roman" panose="02020603050405020304" pitchFamily="18" charset="0"/>
                <a:cs typeface="Times New Roman" panose="02020603050405020304" pitchFamily="18" charset="0"/>
              </a:rPr>
              <a:t>2: On line job application for </a:t>
            </a:r>
            <a:r>
              <a:rPr lang="en-US" altLang="zh-TW" dirty="0">
                <a:latin typeface="Times New Roman" panose="02020603050405020304" pitchFamily="18" charset="0"/>
                <a:cs typeface="Times New Roman" panose="02020603050405020304" pitchFamily="18" charset="0"/>
              </a:rPr>
              <a:t>Walmart </a:t>
            </a:r>
            <a:r>
              <a:rPr lang="en-US" altLang="zh-TW" dirty="0" smtClean="0">
                <a:latin typeface="Times New Roman" panose="02020603050405020304" pitchFamily="18" charset="0"/>
                <a:cs typeface="Times New Roman" panose="02020603050405020304" pitchFamily="18" charset="0"/>
              </a:rPr>
              <a:t>(</a:t>
            </a:r>
            <a:r>
              <a:rPr lang="en-US" altLang="zh-TW" dirty="0">
                <a:solidFill>
                  <a:srgbClr val="222222"/>
                </a:solidFill>
                <a:latin typeface="Times New Roman" panose="02020603050405020304" pitchFamily="18" charset="0"/>
                <a:cs typeface="Times New Roman" panose="02020603050405020304" pitchFamily="18" charset="0"/>
              </a:rPr>
              <a:t>Careers Walmart, 2019</a:t>
            </a:r>
            <a:r>
              <a:rPr lang="en-US" altLang="zh-TW" dirty="0" smtClean="0">
                <a:latin typeface="Times New Roman" panose="02020603050405020304" pitchFamily="18" charset="0"/>
                <a:cs typeface="Times New Roman" panose="02020603050405020304" pitchFamily="18" charset="0"/>
              </a:rPr>
              <a:t>).</a:t>
            </a:r>
            <a:endParaRPr lang="en-US" altLang="zh-TW"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48C2CCB7-6F22-4683-813F-DB82F15D8B4F}" type="slidenum">
              <a:rPr lang="en-US" smtClean="0"/>
              <a:t>12</a:t>
            </a:fld>
            <a:endParaRPr lang="en-US" dirty="0"/>
          </a:p>
        </p:txBody>
      </p:sp>
    </p:spTree>
    <p:extLst>
      <p:ext uri="{BB962C8B-B14F-4D97-AF65-F5344CB8AC3E}">
        <p14:creationId xmlns:p14="http://schemas.microsoft.com/office/powerpoint/2010/main" val="32917494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727" y="298103"/>
            <a:ext cx="11041298" cy="1150113"/>
          </a:xfrm>
        </p:spPr>
        <p:txBody>
          <a:bodyPr>
            <a:normAutofit/>
          </a:bodyPr>
          <a:lstStyle/>
          <a:p>
            <a:r>
              <a:rPr lang="en-US" altLang="zh-TW" sz="2400" b="1" dirty="0" smtClean="0">
                <a:latin typeface="Times New Roman" panose="02020603050405020304" pitchFamily="18" charset="0"/>
                <a:cs typeface="Times New Roman" panose="02020603050405020304" pitchFamily="18" charset="0"/>
              </a:rPr>
              <a:t>2) Big </a:t>
            </a:r>
            <a:r>
              <a:rPr lang="en-US" altLang="zh-TW" sz="2400" b="1" dirty="0">
                <a:latin typeface="Times New Roman" panose="02020603050405020304" pitchFamily="18" charset="0"/>
                <a:cs typeface="Times New Roman" panose="02020603050405020304" pitchFamily="18" charset="0"/>
              </a:rPr>
              <a:t>data </a:t>
            </a:r>
            <a:r>
              <a:rPr lang="en-US" altLang="zh-TW" sz="2400" b="1" dirty="0" smtClean="0">
                <a:latin typeface="Times New Roman" panose="02020603050405020304" pitchFamily="18" charset="0"/>
                <a:cs typeface="Times New Roman" panose="02020603050405020304" pitchFamily="18" charset="0"/>
              </a:rPr>
              <a:t>helps Walmart pharmacy staff scheduling and efficient in service</a:t>
            </a:r>
            <a:r>
              <a:rPr lang="en-US" altLang="zh-TW" sz="2400" dirty="0" smtClean="0">
                <a:latin typeface="Times New Roman" panose="02020603050405020304" pitchFamily="18" charset="0"/>
                <a:cs typeface="Times New Roman" panose="02020603050405020304" pitchFamily="18" charset="0"/>
              </a:rPr>
              <a:t>:</a:t>
            </a:r>
            <a:endParaRPr lang="zh-TW" altLang="en-US" sz="2400" dirty="0">
              <a:latin typeface="Times New Roman" panose="02020603050405020304" pitchFamily="18" charset="0"/>
              <a:cs typeface="Times New Roman" panose="02020603050405020304" pitchFamily="18" charset="0"/>
            </a:endParaRPr>
          </a:p>
        </p:txBody>
      </p:sp>
      <p:sp>
        <p:nvSpPr>
          <p:cNvPr id="5" name="Rectangle 4"/>
          <p:cNvSpPr/>
          <p:nvPr/>
        </p:nvSpPr>
        <p:spPr>
          <a:xfrm>
            <a:off x="223284" y="1372224"/>
            <a:ext cx="6262576" cy="923330"/>
          </a:xfrm>
          <a:prstGeom prst="rect">
            <a:avLst/>
          </a:prstGeom>
        </p:spPr>
        <p:txBody>
          <a:bodyPr wrap="square">
            <a:spAutoFit/>
          </a:bodyPr>
          <a:lstStyle/>
          <a:p>
            <a:r>
              <a:rPr lang="en-US" altLang="zh-TW" dirty="0">
                <a:solidFill>
                  <a:srgbClr val="000000"/>
                </a:solidFill>
                <a:latin typeface="Times New Roman" panose="02020603050405020304" pitchFamily="18" charset="0"/>
              </a:rPr>
              <a:t>Wal-Mart </a:t>
            </a:r>
            <a:r>
              <a:rPr lang="en-US" altLang="zh-TW" b="1" dirty="0">
                <a:solidFill>
                  <a:srgbClr val="000000"/>
                </a:solidFill>
                <a:latin typeface="Times New Roman" panose="02020603050405020304" pitchFamily="18" charset="0"/>
              </a:rPr>
              <a:t>uses simulations</a:t>
            </a:r>
            <a:r>
              <a:rPr lang="en-US" altLang="zh-TW" dirty="0">
                <a:solidFill>
                  <a:srgbClr val="000000"/>
                </a:solidFill>
                <a:latin typeface="Times New Roman" panose="02020603050405020304" pitchFamily="18" charset="0"/>
              </a:rPr>
              <a:t> in pharmacies to </a:t>
            </a:r>
            <a:r>
              <a:rPr lang="en-US" altLang="zh-TW" b="1" dirty="0">
                <a:solidFill>
                  <a:srgbClr val="000000"/>
                </a:solidFill>
                <a:latin typeface="Times New Roman" panose="02020603050405020304" pitchFamily="18" charset="0"/>
              </a:rPr>
              <a:t>find out how many prescriptions to open in a day and to determine the day or month of </a:t>
            </a:r>
            <a:r>
              <a:rPr lang="en-US" altLang="zh-TW" b="1" dirty="0" smtClean="0">
                <a:solidFill>
                  <a:srgbClr val="000000"/>
                </a:solidFill>
                <a:latin typeface="Times New Roman" panose="02020603050405020304" pitchFamily="18" charset="0"/>
              </a:rPr>
              <a:t>business</a:t>
            </a:r>
            <a:r>
              <a:rPr lang="en-US" altLang="zh-TW" dirty="0" smtClean="0">
                <a:solidFill>
                  <a:srgbClr val="000000"/>
                </a:solidFill>
                <a:latin typeface="Times New Roman" panose="02020603050405020304" pitchFamily="18" charset="0"/>
              </a:rPr>
              <a:t> </a:t>
            </a:r>
            <a:r>
              <a:rPr lang="en-US" altLang="zh-TW" dirty="0">
                <a:latin typeface="Times New Roman" panose="02020603050405020304" pitchFamily="18" charset="0"/>
                <a:cs typeface="Times New Roman" panose="02020603050405020304" pitchFamily="18" charset="0"/>
              </a:rPr>
              <a:t>(Walmart 2017</a:t>
            </a:r>
            <a:r>
              <a:rPr lang="en-US" altLang="zh-TW" dirty="0" smtClean="0">
                <a:latin typeface="Times New Roman" panose="02020603050405020304" pitchFamily="18" charset="0"/>
                <a:cs typeface="Times New Roman" panose="02020603050405020304" pitchFamily="18" charset="0"/>
              </a:rPr>
              <a:t>)</a:t>
            </a:r>
            <a:r>
              <a:rPr lang="en-US" altLang="zh-TW" dirty="0" smtClean="0">
                <a:solidFill>
                  <a:srgbClr val="000000"/>
                </a:solidFill>
                <a:latin typeface="Times New Roman" panose="02020603050405020304" pitchFamily="18" charset="0"/>
              </a:rPr>
              <a:t>. </a:t>
            </a:r>
            <a:endParaRPr lang="zh-TW" altLang="en-US" dirty="0"/>
          </a:p>
        </p:txBody>
      </p:sp>
      <p:sp>
        <p:nvSpPr>
          <p:cNvPr id="3" name="Rectangle 2"/>
          <p:cNvSpPr/>
          <p:nvPr/>
        </p:nvSpPr>
        <p:spPr>
          <a:xfrm>
            <a:off x="116958" y="2333685"/>
            <a:ext cx="6368902" cy="3970318"/>
          </a:xfrm>
          <a:prstGeom prst="rect">
            <a:avLst/>
          </a:prstGeom>
        </p:spPr>
        <p:txBody>
          <a:bodyPr wrap="square">
            <a:spAutoFit/>
          </a:bodyPr>
          <a:lstStyle/>
          <a:p>
            <a:r>
              <a:rPr lang="en-US" altLang="zh-TW" dirty="0">
                <a:latin typeface="Times New Roman" panose="02020603050405020304" pitchFamily="18" charset="0"/>
                <a:cs typeface="Times New Roman" panose="02020603050405020304" pitchFamily="18" charset="0"/>
              </a:rPr>
              <a:t>Desirable impact:</a:t>
            </a:r>
          </a:p>
          <a:p>
            <a:pPr marL="285750" indent="-285750">
              <a:buFont typeface="Arial" panose="020B0604020202020204" pitchFamily="34" charset="0"/>
              <a:buChar char="•"/>
            </a:pPr>
            <a:r>
              <a:rPr lang="en-US" altLang="zh-TW" dirty="0" smtClean="0">
                <a:latin typeface="Times New Roman" panose="02020603050405020304" pitchFamily="18" charset="0"/>
                <a:cs typeface="Times New Roman" panose="02020603050405020304" pitchFamily="18" charset="0"/>
              </a:rPr>
              <a:t>Big </a:t>
            </a:r>
            <a:r>
              <a:rPr lang="en-US" altLang="zh-TW" dirty="0">
                <a:latin typeface="Times New Roman" panose="02020603050405020304" pitchFamily="18" charset="0"/>
                <a:cs typeface="Times New Roman" panose="02020603050405020304" pitchFamily="18" charset="0"/>
              </a:rPr>
              <a:t>data helps pharmacy </a:t>
            </a:r>
            <a:r>
              <a:rPr lang="en-US" altLang="zh-TW" b="1" dirty="0">
                <a:latin typeface="Times New Roman" panose="02020603050405020304" pitchFamily="18" charset="0"/>
                <a:cs typeface="Times New Roman" panose="02020603050405020304" pitchFamily="18" charset="0"/>
              </a:rPr>
              <a:t>staff scheduling </a:t>
            </a:r>
            <a:r>
              <a:rPr lang="en-US" altLang="zh-TW" dirty="0">
                <a:latin typeface="Times New Roman" panose="02020603050405020304" pitchFamily="18" charset="0"/>
                <a:cs typeface="Times New Roman" panose="02020603050405020304" pitchFamily="18" charset="0"/>
              </a:rPr>
              <a:t>and  increase </a:t>
            </a:r>
            <a:r>
              <a:rPr lang="en-US" altLang="zh-TW" b="1" dirty="0">
                <a:latin typeface="Times New Roman" panose="02020603050405020304" pitchFamily="18" charset="0"/>
                <a:cs typeface="Times New Roman" panose="02020603050405020304" pitchFamily="18" charset="0"/>
              </a:rPr>
              <a:t>efficiency in service delivery </a:t>
            </a:r>
            <a:r>
              <a:rPr lang="en-US" altLang="zh-TW" dirty="0">
                <a:latin typeface="Times New Roman" panose="02020603050405020304" pitchFamily="18" charset="0"/>
                <a:cs typeface="Times New Roman" panose="02020603050405020304" pitchFamily="18" charset="0"/>
              </a:rPr>
              <a:t>by </a:t>
            </a:r>
            <a:r>
              <a:rPr lang="en-US" altLang="zh-TW" b="1" dirty="0">
                <a:latin typeface="Times New Roman" panose="02020603050405020304" pitchFamily="18" charset="0"/>
                <a:cs typeface="Times New Roman" panose="02020603050405020304" pitchFamily="18" charset="0"/>
              </a:rPr>
              <a:t>reducing lead </a:t>
            </a:r>
            <a:r>
              <a:rPr lang="en-US" altLang="zh-TW" b="1" dirty="0" smtClean="0">
                <a:latin typeface="Times New Roman" panose="02020603050405020304" pitchFamily="18" charset="0"/>
                <a:cs typeface="Times New Roman" panose="02020603050405020304" pitchFamily="18" charset="0"/>
              </a:rPr>
              <a:t>time and staff cost-effective</a:t>
            </a:r>
            <a:r>
              <a:rPr lang="en-US" altLang="zh-TW" dirty="0" smtClean="0">
                <a:latin typeface="Times New Roman" panose="02020603050405020304" pitchFamily="18" charset="0"/>
                <a:cs typeface="Times New Roman" panose="02020603050405020304" pitchFamily="18" charset="0"/>
              </a:rPr>
              <a:t> (Minelli</a:t>
            </a:r>
            <a:r>
              <a:rPr lang="en-US" altLang="zh-TW" dirty="0">
                <a:latin typeface="Times New Roman" panose="02020603050405020304" pitchFamily="18" charset="0"/>
                <a:cs typeface="Times New Roman" panose="02020603050405020304" pitchFamily="18" charset="0"/>
              </a:rPr>
              <a:t>, </a:t>
            </a:r>
            <a:r>
              <a:rPr lang="en-US" altLang="zh-TW" dirty="0" smtClean="0">
                <a:latin typeface="Times New Roman" panose="02020603050405020304" pitchFamily="18" charset="0"/>
                <a:cs typeface="Times New Roman" panose="02020603050405020304" pitchFamily="18" charset="0"/>
              </a:rPr>
              <a:t>Chambers  </a:t>
            </a:r>
            <a:r>
              <a:rPr lang="en-US" altLang="zh-TW" dirty="0">
                <a:latin typeface="Times New Roman" panose="02020603050405020304" pitchFamily="18" charset="0"/>
                <a:cs typeface="Times New Roman" panose="02020603050405020304" pitchFamily="18" charset="0"/>
              </a:rPr>
              <a:t>and </a:t>
            </a:r>
            <a:r>
              <a:rPr lang="en-US" altLang="zh-TW" dirty="0" smtClean="0">
                <a:latin typeface="Times New Roman" panose="02020603050405020304" pitchFamily="18" charset="0"/>
                <a:cs typeface="Times New Roman" panose="02020603050405020304" pitchFamily="18" charset="0"/>
              </a:rPr>
              <a:t>Dhiraj, 2013).</a:t>
            </a:r>
          </a:p>
          <a:p>
            <a:pPr marL="285750" indent="-285750">
              <a:buFont typeface="Arial" panose="020B0604020202020204" pitchFamily="34" charset="0"/>
              <a:buChar char="•"/>
            </a:pPr>
            <a:r>
              <a:rPr lang="en-US" altLang="zh-TW" dirty="0" smtClean="0">
                <a:latin typeface="Times New Roman" panose="02020603050405020304" pitchFamily="18" charset="0"/>
                <a:cs typeface="Times New Roman" panose="02020603050405020304" pitchFamily="18" charset="0"/>
              </a:rPr>
              <a:t>Big data </a:t>
            </a:r>
            <a:r>
              <a:rPr lang="en-US" altLang="zh-TW" b="1" dirty="0" smtClean="0">
                <a:latin typeface="Times New Roman" panose="02020603050405020304" pitchFamily="18" charset="0"/>
                <a:cs typeface="Times New Roman" panose="02020603050405020304" pitchFamily="18" charset="0"/>
              </a:rPr>
              <a:t>helps to track number of staffs attendance or  slack hours per day or predict for employee day </a:t>
            </a:r>
            <a:r>
              <a:rPr lang="en-US" altLang="zh-TW" b="1" dirty="0">
                <a:latin typeface="Times New Roman" panose="02020603050405020304" pitchFamily="18" charset="0"/>
                <a:cs typeface="Times New Roman" panose="02020603050405020304" pitchFamily="18" charset="0"/>
              </a:rPr>
              <a:t>off </a:t>
            </a:r>
            <a:r>
              <a:rPr lang="en-US" altLang="zh-TW" dirty="0" smtClean="0">
                <a:latin typeface="Times New Roman" panose="02020603050405020304" pitchFamily="18" charset="0"/>
                <a:cs typeface="Times New Roman" panose="02020603050405020304" pitchFamily="18" charset="0"/>
              </a:rPr>
              <a:t>(Easton and Goodale</a:t>
            </a:r>
            <a:r>
              <a:rPr lang="en-US" altLang="zh-TW" dirty="0">
                <a:latin typeface="Times New Roman" panose="02020603050405020304" pitchFamily="18" charset="0"/>
                <a:cs typeface="Times New Roman" panose="02020603050405020304" pitchFamily="18" charset="0"/>
              </a:rPr>
              <a:t>, </a:t>
            </a:r>
            <a:r>
              <a:rPr lang="en-US" altLang="zh-TW" dirty="0" smtClean="0">
                <a:latin typeface="Times New Roman" panose="02020603050405020304" pitchFamily="18" charset="0"/>
                <a:cs typeface="Times New Roman" panose="02020603050405020304" pitchFamily="18" charset="0"/>
              </a:rPr>
              <a:t>2005). </a:t>
            </a:r>
          </a:p>
          <a:p>
            <a:pPr marL="285750" indent="-285750">
              <a:buFont typeface="Arial" panose="020B0604020202020204" pitchFamily="34" charset="0"/>
              <a:buChar char="•"/>
            </a:pPr>
            <a:r>
              <a:rPr lang="en-US" altLang="zh-TW" dirty="0" smtClean="0">
                <a:latin typeface="Times New Roman" panose="02020603050405020304" pitchFamily="18" charset="0"/>
                <a:cs typeface="Times New Roman" panose="02020603050405020304" pitchFamily="18" charset="0"/>
              </a:rPr>
              <a:t>Big data helps to </a:t>
            </a:r>
            <a:r>
              <a:rPr lang="en-US" altLang="zh-TW" b="1" dirty="0" smtClean="0">
                <a:latin typeface="Times New Roman" panose="02020603050405020304" pitchFamily="18" charset="0"/>
                <a:cs typeface="Times New Roman" panose="02020603050405020304" pitchFamily="18" charset="0"/>
              </a:rPr>
              <a:t>calculate bonus or benefit for </a:t>
            </a:r>
            <a:r>
              <a:rPr lang="en-US" altLang="zh-TW" b="1" dirty="0">
                <a:latin typeface="Times New Roman" panose="02020603050405020304" pitchFamily="18" charset="0"/>
                <a:cs typeface="Times New Roman" panose="02020603050405020304" pitchFamily="18" charset="0"/>
              </a:rPr>
              <a:t>motivating staffs</a:t>
            </a:r>
            <a:r>
              <a:rPr lang="en-US" altLang="zh-TW" dirty="0">
                <a:latin typeface="Times New Roman" panose="02020603050405020304" pitchFamily="18" charset="0"/>
                <a:cs typeface="Times New Roman" panose="02020603050405020304" pitchFamily="18" charset="0"/>
              </a:rPr>
              <a:t> (</a:t>
            </a:r>
            <a:r>
              <a:rPr lang="en-US" altLang="zh-TW" dirty="0" smtClean="0">
                <a:latin typeface="Times New Roman" panose="02020603050405020304" pitchFamily="18" charset="0"/>
                <a:cs typeface="Times New Roman" panose="02020603050405020304" pitchFamily="18" charset="0"/>
              </a:rPr>
              <a:t>Danish &amp; </a:t>
            </a:r>
            <a:r>
              <a:rPr lang="en-US" altLang="zh-TW" dirty="0">
                <a:latin typeface="Times New Roman" panose="02020603050405020304" pitchFamily="18" charset="0"/>
                <a:cs typeface="Times New Roman" panose="02020603050405020304" pitchFamily="18" charset="0"/>
              </a:rPr>
              <a:t>Usman, </a:t>
            </a:r>
            <a:r>
              <a:rPr lang="en-US" altLang="zh-TW" dirty="0" smtClean="0">
                <a:latin typeface="Times New Roman" panose="02020603050405020304" pitchFamily="18" charset="0"/>
                <a:cs typeface="Times New Roman" panose="02020603050405020304" pitchFamily="18" charset="0"/>
              </a:rPr>
              <a:t>2010</a:t>
            </a:r>
            <a:r>
              <a:rPr lang="en-US" altLang="zh-TW" dirty="0">
                <a:latin typeface="Times New Roman" panose="02020603050405020304" pitchFamily="18" charset="0"/>
                <a:cs typeface="Times New Roman" panose="02020603050405020304" pitchFamily="18" charset="0"/>
              </a:rPr>
              <a:t>). </a:t>
            </a:r>
            <a:endParaRPr lang="en-US" altLang="zh-TW" dirty="0" smtClean="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altLang="zh-TW" dirty="0" smtClean="0">
              <a:latin typeface="Times New Roman" panose="02020603050405020304" pitchFamily="18" charset="0"/>
              <a:cs typeface="Times New Roman" panose="02020603050405020304" pitchFamily="18" charset="0"/>
            </a:endParaRPr>
          </a:p>
          <a:p>
            <a:r>
              <a:rPr lang="en-US" altLang="zh-TW" dirty="0">
                <a:latin typeface="Times New Roman" panose="02020603050405020304" pitchFamily="18" charset="0"/>
                <a:cs typeface="Times New Roman" panose="02020603050405020304" pitchFamily="18" charset="0"/>
              </a:rPr>
              <a:t>Undesirable impact</a:t>
            </a:r>
            <a:r>
              <a:rPr lang="en-US" altLang="zh-TW" dirty="0" smtClean="0">
                <a:latin typeface="Times New Roman" panose="02020603050405020304" pitchFamily="18" charset="0"/>
                <a:cs typeface="Times New Roman" panose="02020603050405020304" pitchFamily="18" charset="0"/>
              </a:rPr>
              <a:t>:</a:t>
            </a:r>
          </a:p>
          <a:p>
            <a:pPr marL="285750" indent="-285750">
              <a:buFont typeface="Arial" panose="020B0604020202020204" pitchFamily="34" charset="0"/>
              <a:buChar char="•"/>
            </a:pPr>
            <a:r>
              <a:rPr lang="en-US" altLang="zh-TW" dirty="0" smtClean="0">
                <a:latin typeface="Times New Roman" panose="02020603050405020304" pitchFamily="18" charset="0"/>
                <a:cs typeface="Times New Roman" panose="02020603050405020304" pitchFamily="18" charset="0"/>
              </a:rPr>
              <a:t>Staff </a:t>
            </a:r>
            <a:r>
              <a:rPr lang="en-US" altLang="zh-TW" b="1" dirty="0" smtClean="0">
                <a:latin typeface="Times New Roman" panose="02020603050405020304" pitchFamily="18" charset="0"/>
                <a:cs typeface="Times New Roman" panose="02020603050405020304" pitchFamily="18" charset="0"/>
              </a:rPr>
              <a:t>dislikes inconstant working time table </a:t>
            </a:r>
            <a:r>
              <a:rPr lang="en-US" altLang="zh-TW" dirty="0" smtClean="0">
                <a:latin typeface="Times New Roman" panose="02020603050405020304" pitchFamily="18" charset="0"/>
                <a:cs typeface="Times New Roman" panose="02020603050405020304" pitchFamily="18" charset="0"/>
              </a:rPr>
              <a:t>(Chambers,1986).</a:t>
            </a:r>
          </a:p>
          <a:p>
            <a:pPr marL="285750" indent="-285750">
              <a:buFont typeface="Arial" panose="020B0604020202020204" pitchFamily="34" charset="0"/>
              <a:buChar char="•"/>
            </a:pPr>
            <a:r>
              <a:rPr lang="en-US" altLang="zh-TW" b="1" dirty="0">
                <a:latin typeface="Times New Roman" panose="02020603050405020304" pitchFamily="18" charset="0"/>
                <a:cs typeface="Times New Roman" panose="02020603050405020304" pitchFamily="18" charset="0"/>
              </a:rPr>
              <a:t>High initial investment </a:t>
            </a:r>
            <a:r>
              <a:rPr lang="en-US" altLang="zh-TW" dirty="0">
                <a:latin typeface="Times New Roman" panose="02020603050405020304" pitchFamily="18" charset="0"/>
                <a:cs typeface="Times New Roman" panose="02020603050405020304" pitchFamily="18" charset="0"/>
              </a:rPr>
              <a:t>on system </a:t>
            </a:r>
            <a:r>
              <a:rPr lang="en-US" altLang="zh-TW" dirty="0" smtClean="0">
                <a:latin typeface="Times New Roman" panose="02020603050405020304" pitchFamily="18" charset="0"/>
                <a:cs typeface="Times New Roman" panose="02020603050405020304" pitchFamily="18" charset="0"/>
              </a:rPr>
              <a:t>and needs </a:t>
            </a:r>
            <a:r>
              <a:rPr lang="en-US" altLang="zh-TW" dirty="0">
                <a:latin typeface="Times New Roman" panose="02020603050405020304" pitchFamily="18" charset="0"/>
                <a:cs typeface="Times New Roman" panose="02020603050405020304" pitchFamily="18" charset="0"/>
              </a:rPr>
              <a:t>high </a:t>
            </a:r>
            <a:r>
              <a:rPr lang="en-US" altLang="zh-TW" dirty="0" smtClean="0">
                <a:latin typeface="Times New Roman" panose="02020603050405020304" pitchFamily="18" charset="0"/>
                <a:cs typeface="Times New Roman" panose="02020603050405020304" pitchFamily="18" charset="0"/>
              </a:rPr>
              <a:t>data storage </a:t>
            </a:r>
            <a:r>
              <a:rPr lang="en-US" altLang="zh-TW" dirty="0">
                <a:latin typeface="Times New Roman" panose="02020603050405020304" pitchFamily="18" charset="0"/>
                <a:cs typeface="Times New Roman" panose="02020603050405020304" pitchFamily="18" charset="0"/>
              </a:rPr>
              <a:t>systems (</a:t>
            </a:r>
            <a:r>
              <a:rPr lang="en-US" altLang="zh-TW" dirty="0" smtClean="0">
                <a:latin typeface="Times New Roman" panose="02020603050405020304" pitchFamily="18" charset="0"/>
                <a:cs typeface="Times New Roman" panose="02020603050405020304" pitchFamily="18" charset="0"/>
              </a:rPr>
              <a:t>Lee &amp; Lee ,2015).</a:t>
            </a:r>
            <a:endParaRPr lang="zh-TW" altLang="en-US" sz="2400" dirty="0">
              <a:latin typeface="Times New Roman" panose="02020603050405020304" pitchFamily="18" charset="0"/>
              <a:cs typeface="Times New Roman" panose="02020603050405020304" pitchFamily="18" charset="0"/>
            </a:endParaRPr>
          </a:p>
        </p:txBody>
      </p:sp>
      <p:sp>
        <p:nvSpPr>
          <p:cNvPr id="6" name="Rectangle 5"/>
          <p:cNvSpPr/>
          <p:nvPr/>
        </p:nvSpPr>
        <p:spPr>
          <a:xfrm>
            <a:off x="6740523" y="5181710"/>
            <a:ext cx="4194773" cy="307777"/>
          </a:xfrm>
          <a:prstGeom prst="rect">
            <a:avLst/>
          </a:prstGeom>
        </p:spPr>
        <p:txBody>
          <a:bodyPr wrap="square">
            <a:spAutoFit/>
          </a:bodyPr>
          <a:lstStyle/>
          <a:p>
            <a:r>
              <a:rPr lang="en-US" altLang="zh-TW" sz="1400" dirty="0">
                <a:latin typeface="Times New Roman" panose="02020603050405020304" pitchFamily="18" charset="0"/>
                <a:cs typeface="Times New Roman" panose="02020603050405020304" pitchFamily="18" charset="0"/>
              </a:rPr>
              <a:t>Figure </a:t>
            </a:r>
            <a:r>
              <a:rPr lang="en-US" altLang="zh-TW" sz="1400" dirty="0" smtClean="0">
                <a:latin typeface="Times New Roman" panose="02020603050405020304" pitchFamily="18" charset="0"/>
                <a:cs typeface="Times New Roman" panose="02020603050405020304" pitchFamily="18" charset="0"/>
              </a:rPr>
              <a:t>3: Pharmacy in Walmart (Walmart, 2017).</a:t>
            </a:r>
            <a:endParaRPr lang="en-US" altLang="zh-TW" sz="1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6740523" y="1930495"/>
            <a:ext cx="4762500" cy="3181350"/>
          </a:xfrm>
          <a:prstGeom prst="rect">
            <a:avLst/>
          </a:prstGeom>
        </p:spPr>
      </p:pic>
      <p:sp>
        <p:nvSpPr>
          <p:cNvPr id="7" name="Slide Number Placeholder 6"/>
          <p:cNvSpPr>
            <a:spLocks noGrp="1"/>
          </p:cNvSpPr>
          <p:nvPr>
            <p:ph type="sldNum" sz="quarter" idx="12"/>
          </p:nvPr>
        </p:nvSpPr>
        <p:spPr/>
        <p:txBody>
          <a:bodyPr/>
          <a:lstStyle/>
          <a:p>
            <a:fld id="{48C2CCB7-6F22-4683-813F-DB82F15D8B4F}" type="slidenum">
              <a:rPr lang="en-US" smtClean="0"/>
              <a:t>13</a:t>
            </a:fld>
            <a:endParaRPr lang="en-US" dirty="0"/>
          </a:p>
        </p:txBody>
      </p:sp>
    </p:spTree>
    <p:extLst>
      <p:ext uri="{BB962C8B-B14F-4D97-AF65-F5344CB8AC3E}">
        <p14:creationId xmlns:p14="http://schemas.microsoft.com/office/powerpoint/2010/main" val="77039586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4278" y="38448"/>
            <a:ext cx="10833068" cy="1752599"/>
          </a:xfrm>
        </p:spPr>
        <p:txBody>
          <a:bodyPr>
            <a:normAutofit/>
          </a:bodyPr>
          <a:lstStyle/>
          <a:p>
            <a:r>
              <a:rPr lang="en-US" altLang="zh-TW" sz="2400" b="1" dirty="0" smtClean="0">
                <a:latin typeface="Times New Roman" panose="02020603050405020304" pitchFamily="18" charset="0"/>
                <a:cs typeface="Times New Roman" panose="02020603050405020304" pitchFamily="18" charset="0"/>
              </a:rPr>
              <a:t>3) HR uses big data to </a:t>
            </a:r>
            <a:r>
              <a:rPr lang="en-US" altLang="zh-TW" sz="2400" b="1" dirty="0">
                <a:latin typeface="Times New Roman" panose="02020603050405020304" pitchFamily="18" charset="0"/>
                <a:cs typeface="Times New Roman" panose="02020603050405020304" pitchFamily="18" charset="0"/>
              </a:rPr>
              <a:t>determine staffs scheduling </a:t>
            </a:r>
            <a:r>
              <a:rPr lang="en-US" altLang="zh-TW" sz="2400" b="1" dirty="0" smtClean="0">
                <a:latin typeface="Times New Roman" panose="02020603050405020304" pitchFamily="18" charset="0"/>
                <a:cs typeface="Times New Roman" panose="02020603050405020304" pitchFamily="18" charset="0"/>
              </a:rPr>
              <a:t>and checkout experience:</a:t>
            </a:r>
            <a:endParaRPr lang="zh-TW" altLang="en-US" sz="24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373639" y="542261"/>
            <a:ext cx="5432921" cy="6817968"/>
          </a:xfrm>
        </p:spPr>
        <p:txBody>
          <a:bodyPr>
            <a:noAutofit/>
          </a:bodyPr>
          <a:lstStyle/>
          <a:p>
            <a:pPr marL="0" indent="0">
              <a:buNone/>
            </a:pPr>
            <a:r>
              <a:rPr lang="en-US" altLang="zh-TW" sz="1600" dirty="0" smtClean="0">
                <a:latin typeface="Times New Roman" panose="02020603050405020304" pitchFamily="18" charset="0"/>
                <a:cs typeface="Times New Roman" panose="02020603050405020304" pitchFamily="18" charset="0"/>
              </a:rPr>
              <a:t>Wal-Mart </a:t>
            </a:r>
            <a:r>
              <a:rPr lang="en-US" altLang="zh-TW" sz="1600" b="1" dirty="0" smtClean="0">
                <a:latin typeface="Times New Roman" panose="02020603050405020304" pitchFamily="18" charset="0"/>
                <a:cs typeface="Times New Roman" panose="02020603050405020304" pitchFamily="18" charset="0"/>
              </a:rPr>
              <a:t>uses simulations </a:t>
            </a:r>
            <a:r>
              <a:rPr lang="en-US" altLang="zh-TW" sz="1600" dirty="0" smtClean="0">
                <a:latin typeface="Times New Roman" panose="02020603050405020304" pitchFamily="18" charset="0"/>
                <a:cs typeface="Times New Roman" panose="02020603050405020304" pitchFamily="18" charset="0"/>
              </a:rPr>
              <a:t>to find out how many customers checking out on cashier duration and amount of spending (Walmart 2017). </a:t>
            </a:r>
          </a:p>
          <a:p>
            <a:pPr marL="0" indent="0">
              <a:buNone/>
            </a:pPr>
            <a:r>
              <a:rPr lang="en-US" altLang="zh-TW" sz="1600" dirty="0" smtClean="0">
                <a:latin typeface="Times New Roman" panose="02020603050405020304" pitchFamily="18" charset="0"/>
                <a:cs typeface="Times New Roman" panose="02020603050405020304" pitchFamily="18" charset="0"/>
              </a:rPr>
              <a:t>Desirable impact:</a:t>
            </a:r>
          </a:p>
          <a:p>
            <a:r>
              <a:rPr lang="en-US" altLang="zh-TW" sz="1600" dirty="0" smtClean="0">
                <a:latin typeface="Times New Roman" panose="02020603050405020304" pitchFamily="18" charset="0"/>
                <a:cs typeface="Times New Roman" panose="02020603050405020304" pitchFamily="18" charset="0"/>
              </a:rPr>
              <a:t>Wal-Mart is using big data to </a:t>
            </a:r>
            <a:r>
              <a:rPr lang="en-US" altLang="zh-TW" sz="1600" b="1" dirty="0" smtClean="0">
                <a:latin typeface="Times New Roman" panose="02020603050405020304" pitchFamily="18" charset="0"/>
                <a:cs typeface="Times New Roman" panose="02020603050405020304" pitchFamily="18" charset="0"/>
              </a:rPr>
              <a:t>improve the store checkout experience and predict determine number of staffs and checkout counters </a:t>
            </a:r>
            <a:r>
              <a:rPr lang="en-US" altLang="zh-TW" sz="1600" dirty="0" smtClean="0">
                <a:latin typeface="Times New Roman" panose="02020603050405020304" pitchFamily="18" charset="0"/>
                <a:cs typeface="Times New Roman" panose="02020603050405020304" pitchFamily="18" charset="0"/>
              </a:rPr>
              <a:t>(Davenport,2014).</a:t>
            </a:r>
          </a:p>
          <a:p>
            <a:r>
              <a:rPr lang="en-US" altLang="zh-TW" sz="1600" dirty="0" smtClean="0">
                <a:latin typeface="Times New Roman" panose="02020603050405020304" pitchFamily="18" charset="0"/>
                <a:cs typeface="Times New Roman" panose="02020603050405020304" pitchFamily="18" charset="0"/>
              </a:rPr>
              <a:t>By analyzing the data, Wal-Mart can </a:t>
            </a:r>
            <a:r>
              <a:rPr lang="en-US" altLang="zh-TW" sz="1600" b="1" dirty="0" smtClean="0">
                <a:latin typeface="Times New Roman" panose="02020603050405020304" pitchFamily="18" charset="0"/>
                <a:cs typeface="Times New Roman" panose="02020603050405020304" pitchFamily="18" charset="0"/>
              </a:rPr>
              <a:t>determine</a:t>
            </a:r>
            <a:r>
              <a:rPr lang="en-US" altLang="zh-TW" sz="1600" dirty="0" smtClean="0">
                <a:latin typeface="Times New Roman" panose="02020603050405020304" pitchFamily="18" charset="0"/>
                <a:cs typeface="Times New Roman" panose="02020603050405020304" pitchFamily="18" charset="0"/>
              </a:rPr>
              <a:t> the </a:t>
            </a:r>
            <a:r>
              <a:rPr lang="en-US" altLang="zh-TW" sz="1600" b="1" dirty="0" smtClean="0">
                <a:latin typeface="Times New Roman" panose="02020603050405020304" pitchFamily="18" charset="0"/>
                <a:cs typeface="Times New Roman" panose="02020603050405020304" pitchFamily="18" charset="0"/>
              </a:rPr>
              <a:t>best way to checkout </a:t>
            </a:r>
            <a:r>
              <a:rPr lang="en-US" altLang="zh-TW" sz="1600" dirty="0" smtClean="0">
                <a:latin typeface="Times New Roman" panose="02020603050405020304" pitchFamily="18" charset="0"/>
                <a:cs typeface="Times New Roman" panose="02020603050405020304" pitchFamily="18" charset="0"/>
              </a:rPr>
              <a:t>for each store: self-checkout and convenient checkout (Shmarzo, 2013). </a:t>
            </a:r>
          </a:p>
          <a:p>
            <a:r>
              <a:rPr lang="en-US" altLang="zh-TW" sz="1600" dirty="0" smtClean="0">
                <a:latin typeface="Times New Roman" panose="02020603050405020304" pitchFamily="18" charset="0"/>
                <a:cs typeface="Times New Roman" panose="02020603050405020304" pitchFamily="18" charset="0"/>
              </a:rPr>
              <a:t>Big data helps to </a:t>
            </a:r>
            <a:r>
              <a:rPr lang="en-US" altLang="zh-TW" sz="1600" b="1" dirty="0" smtClean="0">
                <a:latin typeface="Times New Roman" panose="02020603050405020304" pitchFamily="18" charset="0"/>
                <a:cs typeface="Times New Roman" panose="02020603050405020304" pitchFamily="18" charset="0"/>
              </a:rPr>
              <a:t>track number of staffs attendance or  slack hours per day or predict for employee day off </a:t>
            </a:r>
            <a:r>
              <a:rPr lang="en-US" altLang="zh-TW" sz="1600" dirty="0" smtClean="0">
                <a:latin typeface="Times New Roman" panose="02020603050405020304" pitchFamily="18" charset="0"/>
                <a:cs typeface="Times New Roman" panose="02020603050405020304" pitchFamily="18" charset="0"/>
              </a:rPr>
              <a:t>(Easton and Goodale, 2005).  </a:t>
            </a:r>
          </a:p>
          <a:p>
            <a:pPr marL="0" indent="0">
              <a:buNone/>
            </a:pPr>
            <a:r>
              <a:rPr lang="en-US" altLang="zh-TW" sz="1600" dirty="0" smtClean="0">
                <a:latin typeface="Times New Roman" panose="02020603050405020304" pitchFamily="18" charset="0"/>
                <a:cs typeface="Times New Roman" panose="02020603050405020304" pitchFamily="18" charset="0"/>
              </a:rPr>
              <a:t>Undesirable impact:</a:t>
            </a:r>
          </a:p>
          <a:p>
            <a:r>
              <a:rPr lang="en-US" altLang="zh-TW" sz="1600" b="1" dirty="0" smtClean="0">
                <a:latin typeface="Times New Roman" panose="02020603050405020304" pitchFamily="18" charset="0"/>
                <a:cs typeface="Times New Roman" panose="02020603050405020304" pitchFamily="18" charset="0"/>
              </a:rPr>
              <a:t>High initial investment </a:t>
            </a:r>
            <a:r>
              <a:rPr lang="en-US" altLang="zh-TW" sz="1600" dirty="0" smtClean="0">
                <a:latin typeface="Times New Roman" panose="02020603050405020304" pitchFamily="18" charset="0"/>
                <a:cs typeface="Times New Roman" panose="02020603050405020304" pitchFamily="18" charset="0"/>
              </a:rPr>
              <a:t>on self check out system and needs high storage data </a:t>
            </a:r>
            <a:r>
              <a:rPr lang="en-US" altLang="zh-TW" sz="1600" dirty="0">
                <a:latin typeface="Times New Roman" panose="02020603050405020304" pitchFamily="18" charset="0"/>
                <a:cs typeface="Times New Roman" panose="02020603050405020304" pitchFamily="18" charset="0"/>
              </a:rPr>
              <a:t>systems </a:t>
            </a:r>
            <a:r>
              <a:rPr lang="en-US" altLang="zh-TW" sz="1600" dirty="0" smtClean="0">
                <a:latin typeface="Times New Roman" panose="02020603050405020304" pitchFamily="18" charset="0"/>
                <a:cs typeface="Times New Roman" panose="02020603050405020304" pitchFamily="18" charset="0"/>
              </a:rPr>
              <a:t>(</a:t>
            </a:r>
            <a:r>
              <a:rPr lang="en-US" altLang="zh-TW" sz="1600" dirty="0">
                <a:latin typeface="Times New Roman" panose="02020603050405020304" pitchFamily="18" charset="0"/>
                <a:cs typeface="Times New Roman" panose="02020603050405020304" pitchFamily="18" charset="0"/>
              </a:rPr>
              <a:t>Lee &amp; Lee ,2015</a:t>
            </a:r>
            <a:r>
              <a:rPr lang="en-US" altLang="zh-TW" sz="1600" dirty="0" smtClean="0">
                <a:latin typeface="Times New Roman" panose="02020603050405020304" pitchFamily="18" charset="0"/>
                <a:cs typeface="Times New Roman" panose="02020603050405020304" pitchFamily="18" charset="0"/>
              </a:rPr>
              <a:t>).</a:t>
            </a:r>
            <a:endParaRPr lang="zh-TW" altLang="en-US" sz="1600" dirty="0">
              <a:latin typeface="Times New Roman" panose="02020603050405020304" pitchFamily="18" charset="0"/>
              <a:cs typeface="Times New Roman" panose="02020603050405020304" pitchFamily="18" charset="0"/>
            </a:endParaRPr>
          </a:p>
        </p:txBody>
      </p:sp>
      <p:sp>
        <p:nvSpPr>
          <p:cNvPr id="4" name="Rectangle 3"/>
          <p:cNvSpPr/>
          <p:nvPr/>
        </p:nvSpPr>
        <p:spPr>
          <a:xfrm>
            <a:off x="1192039" y="5727699"/>
            <a:ext cx="4194773" cy="315880"/>
          </a:xfrm>
          <a:prstGeom prst="rect">
            <a:avLst/>
          </a:prstGeom>
        </p:spPr>
        <p:txBody>
          <a:bodyPr wrap="square">
            <a:spAutoFit/>
          </a:bodyPr>
          <a:lstStyle/>
          <a:p>
            <a:r>
              <a:rPr lang="en-US" altLang="zh-TW" sz="1400" dirty="0">
                <a:latin typeface="Times New Roman" panose="02020603050405020304" pitchFamily="18" charset="0"/>
                <a:cs typeface="Times New Roman" panose="02020603050405020304" pitchFamily="18" charset="0"/>
              </a:rPr>
              <a:t>Figure </a:t>
            </a:r>
            <a:r>
              <a:rPr lang="en-US" altLang="zh-TW" sz="1400" dirty="0" smtClean="0">
                <a:latin typeface="Times New Roman" panose="02020603050405020304" pitchFamily="18" charset="0"/>
                <a:cs typeface="Times New Roman" panose="02020603050405020304" pitchFamily="18" charset="0"/>
              </a:rPr>
              <a:t>4: Self-checkout counters in Walmart (Vox,2018).</a:t>
            </a:r>
            <a:endParaRPr lang="en-US" altLang="zh-TW" sz="14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stretch>
            <a:fillRect/>
          </a:stretch>
        </p:blipFill>
        <p:spPr>
          <a:xfrm>
            <a:off x="1192039" y="1650999"/>
            <a:ext cx="5181600" cy="4076700"/>
          </a:xfrm>
          <a:prstGeom prst="rect">
            <a:avLst/>
          </a:prstGeom>
        </p:spPr>
      </p:pic>
      <p:sp>
        <p:nvSpPr>
          <p:cNvPr id="6" name="Slide Number Placeholder 5"/>
          <p:cNvSpPr>
            <a:spLocks noGrp="1"/>
          </p:cNvSpPr>
          <p:nvPr>
            <p:ph type="sldNum" sz="quarter" idx="12"/>
          </p:nvPr>
        </p:nvSpPr>
        <p:spPr/>
        <p:txBody>
          <a:bodyPr/>
          <a:lstStyle/>
          <a:p>
            <a:fld id="{48C2CCB7-6F22-4683-813F-DB82F15D8B4F}" type="slidenum">
              <a:rPr lang="en-US" smtClean="0"/>
              <a:t>14</a:t>
            </a:fld>
            <a:endParaRPr lang="en-US" dirty="0"/>
          </a:p>
        </p:txBody>
      </p:sp>
    </p:spTree>
    <p:extLst>
      <p:ext uri="{BB962C8B-B14F-4D97-AF65-F5344CB8AC3E}">
        <p14:creationId xmlns:p14="http://schemas.microsoft.com/office/powerpoint/2010/main" val="20626638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711" y="685800"/>
            <a:ext cx="11213313" cy="1752599"/>
          </a:xfrm>
        </p:spPr>
        <p:txBody>
          <a:bodyPr>
            <a:normAutofit/>
          </a:bodyPr>
          <a:lstStyle/>
          <a:p>
            <a:r>
              <a:rPr lang="en-US" altLang="zh-TW" sz="2800" b="1" dirty="0">
                <a:latin typeface="Times New Roman" panose="02020603050405020304" pitchFamily="18" charset="0"/>
                <a:cs typeface="Times New Roman" panose="02020603050405020304" pitchFamily="18" charset="0"/>
              </a:rPr>
              <a:t>3) </a:t>
            </a:r>
            <a:r>
              <a:rPr lang="en-US" altLang="zh-TW" sz="2800" b="1" dirty="0" smtClean="0">
                <a:latin typeface="Times New Roman" panose="02020603050405020304" pitchFamily="18" charset="0"/>
                <a:cs typeface="Times New Roman" panose="02020603050405020304" pitchFamily="18" charset="0"/>
              </a:rPr>
              <a:t>HR determines big data in </a:t>
            </a:r>
            <a:r>
              <a:rPr lang="en-US" altLang="zh-TW" sz="2800" b="1" dirty="0">
                <a:latin typeface="Times New Roman" panose="02020603050405020304" pitchFamily="18" charset="0"/>
                <a:cs typeface="Times New Roman" panose="02020603050405020304" pitchFamily="18" charset="0"/>
              </a:rPr>
              <a:t>efficient scheduling of driver time and reduction in costs of transportation.</a:t>
            </a:r>
            <a:r>
              <a:rPr lang="en-US" altLang="zh-TW" sz="3200" b="1" dirty="0">
                <a:latin typeface="Times New Roman" panose="02020603050405020304" pitchFamily="18" charset="0"/>
                <a:cs typeface="Times New Roman" panose="02020603050405020304" pitchFamily="18" charset="0"/>
              </a:rPr>
              <a:t/>
            </a:r>
            <a:br>
              <a:rPr lang="en-US" altLang="zh-TW" sz="3200" b="1" dirty="0">
                <a:latin typeface="Times New Roman" panose="02020603050405020304" pitchFamily="18" charset="0"/>
                <a:cs typeface="Times New Roman" panose="02020603050405020304" pitchFamily="18" charset="0"/>
              </a:rPr>
            </a:br>
            <a:endParaRPr lang="zh-TW" altLang="en-US" sz="3200"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89712" y="1881778"/>
            <a:ext cx="5501488" cy="2228496"/>
          </a:xfrm>
        </p:spPr>
        <p:txBody>
          <a:bodyPr>
            <a:normAutofit/>
          </a:bodyPr>
          <a:lstStyle/>
          <a:p>
            <a:pPr marL="0" indent="0">
              <a:buNone/>
            </a:pPr>
            <a:r>
              <a:rPr lang="en-US" altLang="zh-TW" sz="1800" dirty="0">
                <a:solidFill>
                  <a:srgbClr val="000000"/>
                </a:solidFill>
                <a:latin typeface="Times New Roman" panose="02020603050405020304" pitchFamily="18" charset="0"/>
              </a:rPr>
              <a:t>Wal-Mart uses </a:t>
            </a:r>
            <a:r>
              <a:rPr lang="en-US" altLang="zh-TW" sz="1800" b="1" dirty="0">
                <a:solidFill>
                  <a:srgbClr val="000000"/>
                </a:solidFill>
                <a:latin typeface="Times New Roman" panose="02020603050405020304" pitchFamily="18" charset="0"/>
              </a:rPr>
              <a:t>simulation to track the number of steps from the dock to the store. This </a:t>
            </a:r>
            <a:r>
              <a:rPr lang="en-US" altLang="zh-TW" sz="1800" b="1" dirty="0" smtClean="0">
                <a:solidFill>
                  <a:srgbClr val="000000"/>
                </a:solidFill>
                <a:latin typeface="Times New Roman" panose="02020603050405020304" pitchFamily="18" charset="0"/>
              </a:rPr>
              <a:t>allows staffs to </a:t>
            </a:r>
            <a:r>
              <a:rPr lang="en-US" altLang="zh-TW" sz="1800" b="1" dirty="0">
                <a:solidFill>
                  <a:srgbClr val="000000"/>
                </a:solidFill>
                <a:latin typeface="Times New Roman" panose="02020603050405020304" pitchFamily="18" charset="0"/>
              </a:rPr>
              <a:t>optimize the routers that lead to the cargo terminal and tracks the number of times when a product is touched by the customer. Wal-Mart also uses data and routes to the company's truck </a:t>
            </a:r>
            <a:r>
              <a:rPr lang="en-US" altLang="zh-TW" sz="1800" b="1" dirty="0" smtClean="0">
                <a:solidFill>
                  <a:srgbClr val="000000"/>
                </a:solidFill>
                <a:latin typeface="Times New Roman" panose="02020603050405020304" pitchFamily="18" charset="0"/>
              </a:rPr>
              <a:t>fleet </a:t>
            </a:r>
            <a:r>
              <a:rPr lang="en-US" altLang="zh-TW" sz="1800" dirty="0" smtClean="0">
                <a:solidFill>
                  <a:srgbClr val="000000"/>
                </a:solidFill>
                <a:latin typeface="Times New Roman" panose="02020603050405020304" pitchFamily="18" charset="0"/>
              </a:rPr>
              <a:t>(</a:t>
            </a:r>
            <a:r>
              <a:rPr lang="en-US" altLang="zh-TW" sz="1800" dirty="0">
                <a:solidFill>
                  <a:srgbClr val="000000"/>
                </a:solidFill>
                <a:latin typeface="Times New Roman" panose="02020603050405020304" pitchFamily="18" charset="0"/>
              </a:rPr>
              <a:t>Walmart,2017</a:t>
            </a:r>
            <a:r>
              <a:rPr lang="en-US" altLang="zh-TW" sz="1800" dirty="0" smtClean="0">
                <a:solidFill>
                  <a:srgbClr val="000000"/>
                </a:solidFill>
                <a:latin typeface="Times New Roman" panose="02020603050405020304" pitchFamily="18" charset="0"/>
              </a:rPr>
              <a:t>).</a:t>
            </a:r>
            <a:endParaRPr lang="zh-TW" altLang="en-US" sz="1800" dirty="0"/>
          </a:p>
        </p:txBody>
      </p:sp>
      <p:sp>
        <p:nvSpPr>
          <p:cNvPr id="4" name="Rectangle 3"/>
          <p:cNvSpPr/>
          <p:nvPr/>
        </p:nvSpPr>
        <p:spPr>
          <a:xfrm>
            <a:off x="289711" y="3995678"/>
            <a:ext cx="4888447" cy="2862322"/>
          </a:xfrm>
          <a:prstGeom prst="rect">
            <a:avLst/>
          </a:prstGeom>
        </p:spPr>
        <p:txBody>
          <a:bodyPr wrap="square">
            <a:spAutoFit/>
          </a:bodyPr>
          <a:lstStyle/>
          <a:p>
            <a:r>
              <a:rPr lang="en-US" altLang="zh-TW" dirty="0" smtClean="0">
                <a:latin typeface="Times New Roman" panose="02020603050405020304" pitchFamily="18" charset="0"/>
                <a:cs typeface="Times New Roman" panose="02020603050405020304" pitchFamily="18" charset="0"/>
              </a:rPr>
              <a:t>Desirable impact:</a:t>
            </a:r>
          </a:p>
          <a:p>
            <a:pPr marL="285750" indent="-285750">
              <a:buFont typeface="Arial" panose="020B0604020202020204" pitchFamily="34" charset="0"/>
              <a:buChar char="•"/>
            </a:pPr>
            <a:r>
              <a:rPr lang="en-US" altLang="zh-TW" dirty="0" smtClean="0">
                <a:latin typeface="Times New Roman" panose="02020603050405020304" pitchFamily="18" charset="0"/>
                <a:cs typeface="Times New Roman" panose="02020603050405020304" pitchFamily="18" charset="0"/>
              </a:rPr>
              <a:t>Big </a:t>
            </a:r>
            <a:r>
              <a:rPr lang="en-US" altLang="zh-TW" dirty="0">
                <a:latin typeface="Times New Roman" panose="02020603050405020304" pitchFamily="18" charset="0"/>
                <a:cs typeface="Times New Roman" panose="02020603050405020304" pitchFamily="18" charset="0"/>
              </a:rPr>
              <a:t>data </a:t>
            </a:r>
            <a:r>
              <a:rPr lang="en-US" altLang="zh-TW" b="1" dirty="0">
                <a:latin typeface="Times New Roman" panose="02020603050405020304" pitchFamily="18" charset="0"/>
                <a:cs typeface="Times New Roman" panose="02020603050405020304" pitchFamily="18" charset="0"/>
              </a:rPr>
              <a:t>improves management of the supply chain</a:t>
            </a:r>
            <a:r>
              <a:rPr lang="en-US" altLang="zh-TW" dirty="0">
                <a:latin typeface="Times New Roman" panose="02020603050405020304" pitchFamily="18" charset="0"/>
                <a:cs typeface="Times New Roman" panose="02020603050405020304" pitchFamily="18" charset="0"/>
              </a:rPr>
              <a:t> through data </a:t>
            </a:r>
            <a:r>
              <a:rPr lang="en-US" altLang="zh-TW" dirty="0" smtClean="0">
                <a:latin typeface="Times New Roman" panose="02020603050405020304" pitchFamily="18" charset="0"/>
                <a:cs typeface="Times New Roman" panose="02020603050405020304" pitchFamily="18" charset="0"/>
              </a:rPr>
              <a:t>analytics for  </a:t>
            </a:r>
            <a:r>
              <a:rPr lang="en-US" altLang="zh-TW" b="1" dirty="0" smtClean="0">
                <a:latin typeface="Times New Roman" panose="02020603050405020304" pitchFamily="18" charset="0"/>
                <a:cs typeface="Times New Roman" panose="02020603050405020304" pitchFamily="18" charset="0"/>
              </a:rPr>
              <a:t>time and </a:t>
            </a:r>
            <a:r>
              <a:rPr lang="en-HK" altLang="zh-TW" b="1" dirty="0" smtClean="0">
                <a:latin typeface="Times New Roman" panose="02020603050405020304" pitchFamily="18" charset="0"/>
                <a:cs typeface="Times New Roman" panose="02020603050405020304" pitchFamily="18" charset="0"/>
              </a:rPr>
              <a:t>cost-effective </a:t>
            </a:r>
            <a:r>
              <a:rPr lang="en-HK" altLang="zh-TW" dirty="0" smtClean="0">
                <a:latin typeface="Times New Roman" panose="02020603050405020304" pitchFamily="18" charset="0"/>
                <a:cs typeface="Times New Roman" panose="02020603050405020304" pitchFamily="18" charset="0"/>
              </a:rPr>
              <a:t>(Wang et al,2016)</a:t>
            </a:r>
            <a:r>
              <a:rPr lang="en-US" altLang="zh-TW" b="1" dirty="0" smtClean="0">
                <a:latin typeface="Times New Roman" panose="02020603050405020304" pitchFamily="18" charset="0"/>
                <a:cs typeface="Times New Roman" panose="02020603050405020304" pitchFamily="18" charset="0"/>
              </a:rPr>
              <a:t>.</a:t>
            </a:r>
          </a:p>
          <a:p>
            <a:r>
              <a:rPr lang="en-US" altLang="zh-TW" dirty="0" smtClean="0">
                <a:latin typeface="Times New Roman" panose="02020603050405020304" pitchFamily="18" charset="0"/>
                <a:cs typeface="Times New Roman" panose="02020603050405020304" pitchFamily="18" charset="0"/>
              </a:rPr>
              <a:t>Undesirable impact:</a:t>
            </a:r>
          </a:p>
          <a:p>
            <a:pPr marL="285750" indent="-285750">
              <a:buFont typeface="Arial" panose="020B0604020202020204" pitchFamily="34" charset="0"/>
              <a:buChar char="•"/>
            </a:pPr>
            <a:r>
              <a:rPr lang="en-US" altLang="zh-TW" dirty="0">
                <a:latin typeface="Times New Roman" panose="02020603050405020304" pitchFamily="18" charset="0"/>
                <a:cs typeface="Times New Roman" panose="02020603050405020304" pitchFamily="18" charset="0"/>
              </a:rPr>
              <a:t>Staff </a:t>
            </a:r>
            <a:r>
              <a:rPr lang="en-US" altLang="zh-TW" b="1" dirty="0">
                <a:latin typeface="Times New Roman" panose="02020603050405020304" pitchFamily="18" charset="0"/>
                <a:cs typeface="Times New Roman" panose="02020603050405020304" pitchFamily="18" charset="0"/>
              </a:rPr>
              <a:t>dislikes inconstant working time </a:t>
            </a:r>
            <a:r>
              <a:rPr lang="en-US" altLang="zh-TW" b="1" dirty="0" smtClean="0">
                <a:latin typeface="Times New Roman" panose="02020603050405020304" pitchFamily="18" charset="0"/>
                <a:cs typeface="Times New Roman" panose="02020603050405020304" pitchFamily="18" charset="0"/>
              </a:rPr>
              <a:t>table </a:t>
            </a:r>
            <a:r>
              <a:rPr lang="en-US" altLang="zh-TW" dirty="0" smtClean="0">
                <a:latin typeface="Times New Roman" panose="02020603050405020304" pitchFamily="18" charset="0"/>
                <a:cs typeface="Times New Roman" panose="02020603050405020304" pitchFamily="18" charset="0"/>
              </a:rPr>
              <a:t>(</a:t>
            </a:r>
            <a:r>
              <a:rPr lang="en-US" altLang="zh-TW" dirty="0">
                <a:latin typeface="Times New Roman" panose="02020603050405020304" pitchFamily="18" charset="0"/>
                <a:cs typeface="Times New Roman" panose="02020603050405020304" pitchFamily="18" charset="0"/>
              </a:rPr>
              <a:t>Chambers,1986).</a:t>
            </a:r>
          </a:p>
          <a:p>
            <a:pPr marL="285750" indent="-285750">
              <a:buFont typeface="Arial" panose="020B0604020202020204" pitchFamily="34" charset="0"/>
              <a:buChar char="•"/>
            </a:pPr>
            <a:r>
              <a:rPr lang="en-US" altLang="zh-TW" b="1" dirty="0" smtClean="0">
                <a:latin typeface="Times New Roman" panose="02020603050405020304" pitchFamily="18" charset="0"/>
                <a:cs typeface="Times New Roman" panose="02020603050405020304" pitchFamily="18" charset="0"/>
              </a:rPr>
              <a:t>High </a:t>
            </a:r>
            <a:r>
              <a:rPr lang="en-US" altLang="zh-TW" b="1" dirty="0">
                <a:latin typeface="Times New Roman" panose="02020603050405020304" pitchFamily="18" charset="0"/>
                <a:cs typeface="Times New Roman" panose="02020603050405020304" pitchFamily="18" charset="0"/>
              </a:rPr>
              <a:t>initial investment </a:t>
            </a:r>
            <a:r>
              <a:rPr lang="en-US" altLang="zh-TW" dirty="0">
                <a:latin typeface="Times New Roman" panose="02020603050405020304" pitchFamily="18" charset="0"/>
                <a:cs typeface="Times New Roman" panose="02020603050405020304" pitchFamily="18" charset="0"/>
              </a:rPr>
              <a:t>on system and needs high data storage </a:t>
            </a:r>
            <a:r>
              <a:rPr lang="en-US" altLang="zh-TW" dirty="0" smtClean="0">
                <a:latin typeface="Times New Roman" panose="02020603050405020304" pitchFamily="18" charset="0"/>
                <a:cs typeface="Times New Roman" panose="02020603050405020304" pitchFamily="18" charset="0"/>
              </a:rPr>
              <a:t>systems (</a:t>
            </a:r>
            <a:r>
              <a:rPr lang="en-US" altLang="zh-TW" dirty="0">
                <a:latin typeface="Times New Roman" panose="02020603050405020304" pitchFamily="18" charset="0"/>
                <a:cs typeface="Times New Roman" panose="02020603050405020304" pitchFamily="18" charset="0"/>
              </a:rPr>
              <a:t>Lee &amp; Lee ,2015).</a:t>
            </a:r>
          </a:p>
          <a:p>
            <a:endParaRPr lang="zh-TW" altLang="en-US" b="1" dirty="0">
              <a:latin typeface="Times New Roman" panose="02020603050405020304" pitchFamily="18" charset="0"/>
              <a:cs typeface="Times New Roman" panose="02020603050405020304" pitchFamily="18" charset="0"/>
            </a:endParaRPr>
          </a:p>
        </p:txBody>
      </p:sp>
      <p:sp>
        <p:nvSpPr>
          <p:cNvPr id="7" name="Rectangle 6"/>
          <p:cNvSpPr/>
          <p:nvPr/>
        </p:nvSpPr>
        <p:spPr>
          <a:xfrm>
            <a:off x="5791199" y="5739896"/>
            <a:ext cx="5878718" cy="307777"/>
          </a:xfrm>
          <a:prstGeom prst="rect">
            <a:avLst/>
          </a:prstGeom>
        </p:spPr>
        <p:txBody>
          <a:bodyPr wrap="square">
            <a:spAutoFit/>
          </a:bodyPr>
          <a:lstStyle/>
          <a:p>
            <a:r>
              <a:rPr lang="en-US" altLang="zh-TW" sz="1400" dirty="0">
                <a:latin typeface="Times New Roman" panose="02020603050405020304" pitchFamily="18" charset="0"/>
                <a:cs typeface="Times New Roman" panose="02020603050405020304" pitchFamily="18" charset="0"/>
              </a:rPr>
              <a:t>Figure </a:t>
            </a:r>
            <a:r>
              <a:rPr lang="en-US" altLang="zh-TW" sz="1400" dirty="0" smtClean="0">
                <a:latin typeface="Times New Roman" panose="02020603050405020304" pitchFamily="18" charset="0"/>
                <a:cs typeface="Times New Roman" panose="02020603050405020304" pitchFamily="18" charset="0"/>
              </a:rPr>
              <a:t>5: </a:t>
            </a:r>
            <a:r>
              <a:rPr lang="en-US" altLang="zh-TW" sz="1400" dirty="0">
                <a:latin typeface="Times New Roman" panose="02020603050405020304" pitchFamily="18" charset="0"/>
                <a:cs typeface="Times New Roman" panose="02020603050405020304" pitchFamily="18" charset="0"/>
              </a:rPr>
              <a:t>Walmart </a:t>
            </a:r>
            <a:r>
              <a:rPr lang="en-US" altLang="zh-TW" sz="1400" dirty="0" smtClean="0">
                <a:latin typeface="Times New Roman" panose="02020603050405020304" pitchFamily="18" charset="0"/>
                <a:cs typeface="Times New Roman" panose="02020603050405020304" pitchFamily="18" charset="0"/>
              </a:rPr>
              <a:t>supply chain flow chat (logisticsmgepsupv wordpress,2019).</a:t>
            </a:r>
            <a:endParaRPr lang="en-US" altLang="zh-TW" sz="1400" dirty="0">
              <a:latin typeface="Times New Roman" panose="02020603050405020304" pitchFamily="18" charset="0"/>
              <a:cs typeface="Times New Roman" panose="02020603050405020304" pitchFamily="18" charset="0"/>
            </a:endParaRPr>
          </a:p>
        </p:txBody>
      </p:sp>
      <p:pic>
        <p:nvPicPr>
          <p:cNvPr id="8" name="Picture 7"/>
          <p:cNvPicPr>
            <a:picLocks noChangeAspect="1"/>
          </p:cNvPicPr>
          <p:nvPr/>
        </p:nvPicPr>
        <p:blipFill>
          <a:blip r:embed="rId2"/>
          <a:stretch>
            <a:fillRect/>
          </a:stretch>
        </p:blipFill>
        <p:spPr>
          <a:xfrm>
            <a:off x="5930020" y="1996151"/>
            <a:ext cx="5573004" cy="3743745"/>
          </a:xfrm>
          <a:prstGeom prst="rect">
            <a:avLst/>
          </a:prstGeom>
        </p:spPr>
      </p:pic>
      <p:sp>
        <p:nvSpPr>
          <p:cNvPr id="5" name="Slide Number Placeholder 4"/>
          <p:cNvSpPr>
            <a:spLocks noGrp="1"/>
          </p:cNvSpPr>
          <p:nvPr>
            <p:ph type="sldNum" sz="quarter" idx="12"/>
          </p:nvPr>
        </p:nvSpPr>
        <p:spPr/>
        <p:txBody>
          <a:bodyPr/>
          <a:lstStyle/>
          <a:p>
            <a:fld id="{48C2CCB7-6F22-4683-813F-DB82F15D8B4F}" type="slidenum">
              <a:rPr lang="en-US" smtClean="0"/>
              <a:t>15</a:t>
            </a:fld>
            <a:endParaRPr lang="en-US" dirty="0"/>
          </a:p>
        </p:txBody>
      </p:sp>
    </p:spTree>
    <p:extLst>
      <p:ext uri="{BB962C8B-B14F-4D97-AF65-F5344CB8AC3E}">
        <p14:creationId xmlns:p14="http://schemas.microsoft.com/office/powerpoint/2010/main" val="374460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6934" y="733778"/>
            <a:ext cx="10018713" cy="812800"/>
          </a:xfrm>
        </p:spPr>
        <p:txBody>
          <a:bodyPr>
            <a:normAutofit fontScale="90000"/>
          </a:bodyPr>
          <a:lstStyle/>
          <a:p>
            <a:pPr algn="l"/>
            <a:r>
              <a:rPr lang="en-US" altLang="zh-TW" sz="3600" b="1" dirty="0" smtClean="0">
                <a:latin typeface="Times New Roman" panose="02020603050405020304" pitchFamily="18" charset="0"/>
                <a:cs typeface="Times New Roman" panose="02020603050405020304" pitchFamily="18" charset="0"/>
              </a:rPr>
              <a:t>5) HR manger is </a:t>
            </a:r>
            <a:r>
              <a:rPr lang="en-US" altLang="zh-TW" sz="3600" b="1" dirty="0">
                <a:latin typeface="Times New Roman" panose="02020603050405020304" pitchFamily="18" charset="0"/>
                <a:cs typeface="Times New Roman" panose="02020603050405020304" pitchFamily="18" charset="0"/>
              </a:rPr>
              <a:t>hiring more </a:t>
            </a:r>
            <a:r>
              <a:rPr lang="en-US" altLang="zh-TW" sz="3600" b="1" dirty="0" smtClean="0">
                <a:latin typeface="Times New Roman" panose="02020603050405020304" pitchFamily="18" charset="0"/>
                <a:cs typeface="Times New Roman" panose="02020603050405020304" pitchFamily="18" charset="0"/>
              </a:rPr>
              <a:t>AI robots (The verge,2019</a:t>
            </a:r>
            <a:r>
              <a:rPr lang="en-US" altLang="zh-TW" sz="3600" b="1" dirty="0">
                <a:latin typeface="Times New Roman" panose="02020603050405020304" pitchFamily="18" charset="0"/>
                <a:cs typeface="Times New Roman" panose="02020603050405020304" pitchFamily="18" charset="0"/>
              </a:rPr>
              <a:t>).</a:t>
            </a:r>
            <a:r>
              <a:rPr lang="en-US" altLang="zh-TW" dirty="0">
                <a:latin typeface="Times New Roman" panose="02020603050405020304" pitchFamily="18" charset="0"/>
                <a:cs typeface="Times New Roman" panose="02020603050405020304" pitchFamily="18" charset="0"/>
              </a:rPr>
              <a:t/>
            </a:r>
            <a:br>
              <a:rPr lang="en-US" altLang="zh-TW" dirty="0">
                <a:latin typeface="Times New Roman" panose="02020603050405020304" pitchFamily="18" charset="0"/>
                <a:cs typeface="Times New Roman" panose="02020603050405020304" pitchFamily="18" charset="0"/>
              </a:rPr>
            </a:br>
            <a:endParaRPr lang="zh-TW" altLang="en-US" dirty="0">
              <a:latin typeface="Times New Roman" panose="02020603050405020304" pitchFamily="18" charset="0"/>
              <a:cs typeface="Times New Roman" panose="02020603050405020304" pitchFamily="18" charset="0"/>
            </a:endParaRPr>
          </a:p>
        </p:txBody>
      </p:sp>
      <p:sp>
        <p:nvSpPr>
          <p:cNvPr id="10" name="Rectangle 9"/>
          <p:cNvSpPr/>
          <p:nvPr/>
        </p:nvSpPr>
        <p:spPr>
          <a:xfrm>
            <a:off x="6021740" y="1294646"/>
            <a:ext cx="5385626" cy="5447645"/>
          </a:xfrm>
          <a:prstGeom prst="rect">
            <a:avLst/>
          </a:prstGeom>
        </p:spPr>
        <p:txBody>
          <a:bodyPr wrap="square">
            <a:spAutoFit/>
          </a:bodyPr>
          <a:lstStyle/>
          <a:p>
            <a:pPr lvl="0"/>
            <a:r>
              <a:rPr lang="en-US" altLang="zh-TW" sz="2000" dirty="0">
                <a:solidFill>
                  <a:srgbClr val="424242"/>
                </a:solidFill>
                <a:latin typeface="Times New Roman" panose="02020603050405020304" pitchFamily="18" charset="0"/>
                <a:cs typeface="Times New Roman" panose="02020603050405020304" pitchFamily="18" charset="0"/>
              </a:rPr>
              <a:t>Robots </a:t>
            </a:r>
            <a:r>
              <a:rPr lang="en-US" altLang="zh-TW" sz="2000" b="1" dirty="0">
                <a:solidFill>
                  <a:srgbClr val="424242"/>
                </a:solidFill>
                <a:latin typeface="Times New Roman" panose="02020603050405020304" pitchFamily="18" charset="0"/>
                <a:cs typeface="Times New Roman" panose="02020603050405020304" pitchFamily="18" charset="0"/>
              </a:rPr>
              <a:t>replace human for cleaning floors, checking inventory and replenish out-of-stock items at night </a:t>
            </a:r>
            <a:r>
              <a:rPr lang="en-US" altLang="zh-TW" sz="2000" dirty="0">
                <a:solidFill>
                  <a:srgbClr val="424242"/>
                </a:solidFill>
                <a:latin typeface="Times New Roman" panose="02020603050405020304" pitchFamily="18" charset="0"/>
                <a:cs typeface="Times New Roman" panose="02020603050405020304" pitchFamily="18" charset="0"/>
              </a:rPr>
              <a:t>(The verge,2019). </a:t>
            </a:r>
          </a:p>
          <a:p>
            <a:endParaRPr lang="en-US" altLang="zh-TW" sz="2000" b="1" dirty="0" smtClean="0">
              <a:solidFill>
                <a:srgbClr val="424242"/>
              </a:solidFill>
              <a:latin typeface="Times New Roman" panose="02020603050405020304" pitchFamily="18" charset="0"/>
              <a:cs typeface="Times New Roman" panose="02020603050405020304" pitchFamily="18" charset="0"/>
            </a:endParaRPr>
          </a:p>
          <a:p>
            <a:r>
              <a:rPr lang="en-US" altLang="zh-TW" sz="2000" b="1" dirty="0" smtClean="0">
                <a:solidFill>
                  <a:srgbClr val="424242"/>
                </a:solidFill>
                <a:latin typeface="Times New Roman" panose="02020603050405020304" pitchFamily="18" charset="0"/>
                <a:cs typeface="Times New Roman" panose="02020603050405020304" pitchFamily="18" charset="0"/>
              </a:rPr>
              <a:t>Desirable impact:</a:t>
            </a:r>
            <a:r>
              <a:rPr lang="en-US" altLang="zh-TW" sz="2000" dirty="0" smtClean="0">
                <a:solidFill>
                  <a:srgbClr val="424242"/>
                </a:solidFill>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r>
              <a:rPr lang="en-US" altLang="zh-TW" sz="2000" dirty="0" smtClean="0">
                <a:solidFill>
                  <a:srgbClr val="424242"/>
                </a:solidFill>
                <a:latin typeface="Times New Roman" panose="02020603050405020304" pitchFamily="18" charset="0"/>
                <a:cs typeface="Times New Roman" panose="02020603050405020304" pitchFamily="18" charset="0"/>
              </a:rPr>
              <a:t>Walmart </a:t>
            </a:r>
            <a:r>
              <a:rPr lang="en-US" altLang="zh-TW" sz="2000" b="1" dirty="0" smtClean="0">
                <a:solidFill>
                  <a:srgbClr val="424242"/>
                </a:solidFill>
                <a:latin typeface="Times New Roman" panose="02020603050405020304" pitchFamily="18" charset="0"/>
                <a:cs typeface="Times New Roman" panose="02020603050405020304" pitchFamily="18" charset="0"/>
              </a:rPr>
              <a:t>reduces manpower requirements ,</a:t>
            </a:r>
            <a:r>
              <a:rPr lang="en-US" altLang="zh-TW" sz="2000" dirty="0" smtClean="0">
                <a:solidFill>
                  <a:srgbClr val="424242"/>
                </a:solidFill>
                <a:latin typeface="Times New Roman" panose="02020603050405020304" pitchFamily="18" charset="0"/>
                <a:cs typeface="Times New Roman" panose="02020603050405020304" pitchFamily="18" charset="0"/>
              </a:rPr>
              <a:t> </a:t>
            </a:r>
            <a:r>
              <a:rPr lang="en-US" altLang="zh-TW" sz="2000" b="1" dirty="0" smtClean="0">
                <a:solidFill>
                  <a:srgbClr val="424242"/>
                </a:solidFill>
                <a:latin typeface="Times New Roman" panose="02020603050405020304" pitchFamily="18" charset="0"/>
                <a:cs typeface="Times New Roman" panose="02020603050405020304" pitchFamily="18" charset="0"/>
              </a:rPr>
              <a:t>improve efficiency </a:t>
            </a:r>
            <a:r>
              <a:rPr lang="en-US" altLang="zh-TW" sz="2000" dirty="0" smtClean="0">
                <a:solidFill>
                  <a:srgbClr val="424242"/>
                </a:solidFill>
                <a:latin typeface="Times New Roman" panose="02020603050405020304" pitchFamily="18" charset="0"/>
                <a:cs typeface="Times New Roman" panose="02020603050405020304" pitchFamily="18" charset="0"/>
              </a:rPr>
              <a:t>and </a:t>
            </a:r>
            <a:r>
              <a:rPr lang="en-US" altLang="zh-TW" sz="2000" b="1" dirty="0" smtClean="0">
                <a:solidFill>
                  <a:srgbClr val="424242"/>
                </a:solidFill>
                <a:latin typeface="Times New Roman" panose="02020603050405020304" pitchFamily="18" charset="0"/>
                <a:cs typeface="Times New Roman" panose="02020603050405020304" pitchFamily="18" charset="0"/>
              </a:rPr>
              <a:t>speed up deliveries  </a:t>
            </a:r>
            <a:r>
              <a:rPr lang="en-US" altLang="zh-TW" sz="2000" dirty="0" smtClean="0">
                <a:solidFill>
                  <a:srgbClr val="424242"/>
                </a:solidFill>
                <a:latin typeface="Times New Roman" panose="02020603050405020304" pitchFamily="18" charset="0"/>
                <a:cs typeface="Times New Roman" panose="02020603050405020304" pitchFamily="18" charset="0"/>
              </a:rPr>
              <a:t>(Bogue,2019).</a:t>
            </a:r>
          </a:p>
          <a:p>
            <a:pPr marL="457200" indent="-457200">
              <a:buFont typeface="Arial" panose="020B0604020202020204" pitchFamily="34" charset="0"/>
              <a:buChar char="•"/>
            </a:pPr>
            <a:r>
              <a:rPr lang="en-US" altLang="zh-TW" sz="2000" dirty="0">
                <a:solidFill>
                  <a:srgbClr val="424242"/>
                </a:solidFill>
                <a:latin typeface="Times New Roman" panose="02020603050405020304" pitchFamily="18" charset="0"/>
                <a:cs typeface="Times New Roman" panose="02020603050405020304" pitchFamily="18" charset="0"/>
              </a:rPr>
              <a:t> Robots </a:t>
            </a:r>
            <a:r>
              <a:rPr lang="en-US" altLang="zh-TW" sz="2000" b="1" dirty="0">
                <a:solidFill>
                  <a:srgbClr val="424242"/>
                </a:solidFill>
                <a:latin typeface="Times New Roman" panose="02020603050405020304" pitchFamily="18" charset="0"/>
                <a:cs typeface="Times New Roman" panose="02020603050405020304" pitchFamily="18" charset="0"/>
              </a:rPr>
              <a:t>replace human’s </a:t>
            </a:r>
            <a:r>
              <a:rPr lang="en-US" altLang="zh-TW" sz="2000" b="1" dirty="0" smtClean="0">
                <a:solidFill>
                  <a:srgbClr val="424242"/>
                </a:solidFill>
                <a:latin typeface="Times New Roman" panose="02020603050405020304" pitchFamily="18" charset="0"/>
                <a:cs typeface="Times New Roman" panose="02020603050405020304" pitchFamily="18" charset="0"/>
              </a:rPr>
              <a:t>dislike job </a:t>
            </a:r>
            <a:r>
              <a:rPr lang="en-US" altLang="zh-TW" sz="2000" dirty="0" smtClean="0">
                <a:solidFill>
                  <a:srgbClr val="424242"/>
                </a:solidFill>
                <a:latin typeface="Times New Roman" panose="02020603050405020304" pitchFamily="18" charset="0"/>
                <a:cs typeface="Times New Roman" panose="02020603050405020304" pitchFamily="18" charset="0"/>
              </a:rPr>
              <a:t>(Welfare et al, 2019) . </a:t>
            </a:r>
          </a:p>
          <a:p>
            <a:pPr marL="457200" indent="-457200">
              <a:buFont typeface="Arial" panose="020B0604020202020204" pitchFamily="34" charset="0"/>
              <a:buChar char="•"/>
            </a:pPr>
            <a:r>
              <a:rPr lang="en-US" altLang="zh-TW" sz="2000" b="1" dirty="0" smtClean="0">
                <a:solidFill>
                  <a:srgbClr val="424242"/>
                </a:solidFill>
                <a:latin typeface="Times New Roman" panose="02020603050405020304" pitchFamily="18" charset="0"/>
                <a:cs typeface="Times New Roman" panose="02020603050405020304" pitchFamily="18" charset="0"/>
              </a:rPr>
              <a:t>Collect accurate data </a:t>
            </a:r>
            <a:r>
              <a:rPr lang="en-US" altLang="zh-TW" sz="2000" dirty="0" smtClean="0">
                <a:solidFill>
                  <a:srgbClr val="424242"/>
                </a:solidFill>
                <a:latin typeface="Times New Roman" panose="02020603050405020304" pitchFamily="18" charset="0"/>
                <a:cs typeface="Times New Roman" panose="02020603050405020304" pitchFamily="18" charset="0"/>
              </a:rPr>
              <a:t>(Shankar,2019) </a:t>
            </a:r>
          </a:p>
          <a:p>
            <a:r>
              <a:rPr lang="en-US" altLang="zh-TW" sz="2000" b="1" dirty="0" smtClean="0">
                <a:solidFill>
                  <a:srgbClr val="424242"/>
                </a:solidFill>
                <a:latin typeface="Times New Roman" panose="02020603050405020304" pitchFamily="18" charset="0"/>
                <a:cs typeface="Times New Roman" panose="02020603050405020304" pitchFamily="18" charset="0"/>
              </a:rPr>
              <a:t>Undesirable impact:</a:t>
            </a:r>
          </a:p>
          <a:p>
            <a:pPr marL="457200" indent="-457200">
              <a:buFont typeface="Arial" panose="020B0604020202020204" pitchFamily="34" charset="0"/>
              <a:buChar char="•"/>
            </a:pPr>
            <a:r>
              <a:rPr lang="en-US" altLang="zh-TW" sz="2000" b="1" dirty="0" smtClean="0">
                <a:solidFill>
                  <a:srgbClr val="424242"/>
                </a:solidFill>
                <a:latin typeface="Times New Roman" panose="02020603050405020304" pitchFamily="18" charset="0"/>
                <a:cs typeface="Times New Roman" panose="02020603050405020304" pitchFamily="18" charset="0"/>
              </a:rPr>
              <a:t>High initial investment </a:t>
            </a:r>
            <a:r>
              <a:rPr lang="en-US" altLang="zh-TW" sz="2000" dirty="0">
                <a:solidFill>
                  <a:srgbClr val="424242"/>
                </a:solidFill>
                <a:latin typeface="Times New Roman" panose="02020603050405020304" pitchFamily="18" charset="0"/>
                <a:cs typeface="Times New Roman" panose="02020603050405020304" pitchFamily="18" charset="0"/>
              </a:rPr>
              <a:t>costs (Lee &amp; Lee ,2015).</a:t>
            </a:r>
          </a:p>
          <a:p>
            <a:pPr marL="457200" indent="-457200">
              <a:buFont typeface="Arial" panose="020B0604020202020204" pitchFamily="34" charset="0"/>
              <a:buChar char="•"/>
            </a:pPr>
            <a:r>
              <a:rPr lang="en-US" altLang="zh-TW" sz="2000" b="1" dirty="0" smtClean="0">
                <a:solidFill>
                  <a:srgbClr val="424242"/>
                </a:solidFill>
                <a:latin typeface="Times New Roman" panose="02020603050405020304" pitchFamily="18" charset="0"/>
                <a:cs typeface="Times New Roman" panose="02020603050405020304" pitchFamily="18" charset="0"/>
              </a:rPr>
              <a:t>Employees</a:t>
            </a:r>
            <a:r>
              <a:rPr lang="en-US" altLang="zh-TW" sz="2000" dirty="0" smtClean="0">
                <a:solidFill>
                  <a:srgbClr val="424242"/>
                </a:solidFill>
                <a:latin typeface="Times New Roman" panose="02020603050405020304" pitchFamily="18" charset="0"/>
                <a:cs typeface="Times New Roman" panose="02020603050405020304" pitchFamily="18" charset="0"/>
              </a:rPr>
              <a:t> </a:t>
            </a:r>
            <a:r>
              <a:rPr lang="en-US" altLang="zh-TW" sz="2000" b="1" dirty="0">
                <a:solidFill>
                  <a:srgbClr val="424242"/>
                </a:solidFill>
                <a:latin typeface="Times New Roman" panose="02020603050405020304" pitchFamily="18" charset="0"/>
                <a:cs typeface="Times New Roman" panose="02020603050405020304" pitchFamily="18" charset="0"/>
              </a:rPr>
              <a:t>must be trained before </a:t>
            </a:r>
            <a:r>
              <a:rPr lang="en-US" altLang="zh-TW" sz="2000" b="1" dirty="0" smtClean="0">
                <a:solidFill>
                  <a:srgbClr val="424242"/>
                </a:solidFill>
                <a:latin typeface="Times New Roman" panose="02020603050405020304" pitchFamily="18" charset="0"/>
                <a:cs typeface="Times New Roman" panose="02020603050405020304" pitchFamily="18" charset="0"/>
              </a:rPr>
              <a:t>using </a:t>
            </a:r>
            <a:r>
              <a:rPr lang="en-US" altLang="zh-TW" sz="2000" dirty="0" smtClean="0">
                <a:solidFill>
                  <a:srgbClr val="424242"/>
                </a:solidFill>
                <a:latin typeface="Times New Roman" panose="02020603050405020304" pitchFamily="18" charset="0"/>
                <a:cs typeface="Times New Roman" panose="02020603050405020304" pitchFamily="18" charset="0"/>
              </a:rPr>
              <a:t>(Reilly,2019).</a:t>
            </a:r>
            <a:endParaRPr lang="en-US" altLang="zh-TW" sz="2000" dirty="0">
              <a:solidFill>
                <a:srgbClr val="424242"/>
              </a:solidFill>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altLang="zh-TW" sz="2800" dirty="0" smtClean="0">
              <a:solidFill>
                <a:srgbClr val="424242"/>
              </a:solidFill>
              <a:latin typeface="Times New Roman" panose="02020603050405020304" pitchFamily="18" charset="0"/>
              <a:cs typeface="Times New Roman" panose="02020603050405020304" pitchFamily="18" charset="0"/>
            </a:endParaRPr>
          </a:p>
        </p:txBody>
      </p:sp>
      <p:sp>
        <p:nvSpPr>
          <p:cNvPr id="3" name="Rectangle 2"/>
          <p:cNvSpPr/>
          <p:nvPr/>
        </p:nvSpPr>
        <p:spPr>
          <a:xfrm>
            <a:off x="361357" y="5066546"/>
            <a:ext cx="5594161" cy="307777"/>
          </a:xfrm>
          <a:prstGeom prst="rect">
            <a:avLst/>
          </a:prstGeom>
        </p:spPr>
        <p:txBody>
          <a:bodyPr wrap="square">
            <a:spAutoFit/>
          </a:bodyPr>
          <a:lstStyle/>
          <a:p>
            <a:r>
              <a:rPr lang="en-US" altLang="zh-TW" sz="1400" dirty="0">
                <a:latin typeface="Times New Roman" panose="02020603050405020304" pitchFamily="18" charset="0"/>
                <a:cs typeface="Times New Roman" panose="02020603050405020304" pitchFamily="18" charset="0"/>
              </a:rPr>
              <a:t>Figure </a:t>
            </a:r>
            <a:r>
              <a:rPr lang="en-US" altLang="zh-TW" sz="1400" dirty="0" smtClean="0">
                <a:latin typeface="Times New Roman" panose="02020603050405020304" pitchFamily="18" charset="0"/>
                <a:cs typeface="Times New Roman" panose="02020603050405020304" pitchFamily="18" charset="0"/>
              </a:rPr>
              <a:t>6: </a:t>
            </a:r>
            <a:r>
              <a:rPr lang="en-US" altLang="zh-TW" sz="1400" dirty="0">
                <a:latin typeface="Times New Roman" panose="02020603050405020304" pitchFamily="18" charset="0"/>
                <a:cs typeface="Times New Roman" panose="02020603050405020304" pitchFamily="18" charset="0"/>
              </a:rPr>
              <a:t>Walmart </a:t>
            </a:r>
            <a:r>
              <a:rPr lang="en-US" altLang="zh-TW" sz="1400" dirty="0" smtClean="0">
                <a:latin typeface="Times New Roman" panose="02020603050405020304" pitchFamily="18" charset="0"/>
                <a:cs typeface="Times New Roman" panose="02020603050405020304" pitchFamily="18" charset="0"/>
              </a:rPr>
              <a:t>AI jobs robot workers (</a:t>
            </a:r>
            <a:r>
              <a:rPr lang="en-US" altLang="zh-TW" sz="1400" dirty="0">
                <a:latin typeface="Times New Roman" panose="02020603050405020304" pitchFamily="18" charset="0"/>
                <a:cs typeface="Times New Roman" panose="02020603050405020304" pitchFamily="18" charset="0"/>
              </a:rPr>
              <a:t>The </a:t>
            </a:r>
            <a:r>
              <a:rPr lang="en-US" altLang="zh-TW" sz="1400" dirty="0" smtClean="0">
                <a:latin typeface="Times New Roman" panose="02020603050405020304" pitchFamily="18" charset="0"/>
                <a:cs typeface="Times New Roman" panose="02020603050405020304" pitchFamily="18" charset="0"/>
              </a:rPr>
              <a:t>Verge,2019). </a:t>
            </a:r>
            <a:endParaRPr lang="en-US" altLang="zh-TW" sz="1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363890" y="1294646"/>
            <a:ext cx="5657850" cy="3771900"/>
          </a:xfrm>
          <a:prstGeom prst="rect">
            <a:avLst/>
          </a:prstGeom>
        </p:spPr>
      </p:pic>
      <p:sp>
        <p:nvSpPr>
          <p:cNvPr id="5" name="Slide Number Placeholder 4"/>
          <p:cNvSpPr>
            <a:spLocks noGrp="1"/>
          </p:cNvSpPr>
          <p:nvPr>
            <p:ph type="sldNum" sz="quarter" idx="12"/>
          </p:nvPr>
        </p:nvSpPr>
        <p:spPr/>
        <p:txBody>
          <a:bodyPr/>
          <a:lstStyle/>
          <a:p>
            <a:fld id="{48C2CCB7-6F22-4683-813F-DB82F15D8B4F}" type="slidenum">
              <a:rPr lang="en-US" smtClean="0"/>
              <a:t>16</a:t>
            </a:fld>
            <a:endParaRPr lang="en-US" dirty="0"/>
          </a:p>
        </p:txBody>
      </p:sp>
    </p:spTree>
    <p:extLst>
      <p:ext uri="{BB962C8B-B14F-4D97-AF65-F5344CB8AC3E}">
        <p14:creationId xmlns:p14="http://schemas.microsoft.com/office/powerpoint/2010/main" val="16030670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637" y="685801"/>
            <a:ext cx="10887388" cy="835181"/>
          </a:xfrm>
        </p:spPr>
        <p:txBody>
          <a:bodyPr>
            <a:noAutofit/>
          </a:bodyPr>
          <a:lstStyle/>
          <a:p>
            <a:pPr fontAlgn="base"/>
            <a:r>
              <a:rPr lang="en-US" altLang="zh-TW" sz="2800" b="1" dirty="0" smtClean="0">
                <a:solidFill>
                  <a:srgbClr val="333333"/>
                </a:solidFill>
                <a:latin typeface="Escrow Condensed"/>
              </a:rPr>
              <a:t>6) Walmart uses virtual reality (VR) </a:t>
            </a:r>
            <a:r>
              <a:rPr lang="en-US" altLang="zh-TW" sz="2800" dirty="0" smtClean="0">
                <a:solidFill>
                  <a:prstClr val="black"/>
                </a:solidFill>
                <a:latin typeface="Times New Roman" panose="02020603050405020304" pitchFamily="18" charset="0"/>
                <a:cs typeface="Times New Roman" panose="02020603050405020304" pitchFamily="18" charset="0"/>
              </a:rPr>
              <a:t>transforming </a:t>
            </a:r>
            <a:r>
              <a:rPr lang="en-US" altLang="zh-TW" sz="2800" dirty="0">
                <a:solidFill>
                  <a:prstClr val="black"/>
                </a:solidFill>
                <a:latin typeface="Times New Roman" panose="02020603050405020304" pitchFamily="18" charset="0"/>
                <a:cs typeface="Times New Roman" panose="02020603050405020304" pitchFamily="18" charset="0"/>
              </a:rPr>
              <a:t>corporate </a:t>
            </a:r>
            <a:r>
              <a:rPr lang="en-US" altLang="zh-TW" sz="2800" dirty="0" smtClean="0">
                <a:solidFill>
                  <a:prstClr val="black"/>
                </a:solidFill>
                <a:latin typeface="Times New Roman" panose="02020603050405020304" pitchFamily="18" charset="0"/>
                <a:cs typeface="Times New Roman" panose="02020603050405020304" pitchFamily="18" charset="0"/>
              </a:rPr>
              <a:t>training</a:t>
            </a:r>
            <a:r>
              <a:rPr lang="en-US" altLang="zh-TW" sz="2800" b="1" dirty="0">
                <a:solidFill>
                  <a:srgbClr val="333333"/>
                </a:solidFill>
                <a:latin typeface="Escrow Condensed"/>
              </a:rPr>
              <a:t/>
            </a:r>
            <a:br>
              <a:rPr lang="en-US" altLang="zh-TW" sz="2800" b="1" dirty="0">
                <a:solidFill>
                  <a:srgbClr val="333333"/>
                </a:solidFill>
                <a:latin typeface="Escrow Condensed"/>
              </a:rPr>
            </a:br>
            <a:endParaRPr lang="zh-TW" altLang="en-US" sz="2800" dirty="0"/>
          </a:p>
        </p:txBody>
      </p:sp>
      <p:pic>
        <p:nvPicPr>
          <p:cNvPr id="4" name="Content Placeholder 3"/>
          <p:cNvPicPr>
            <a:picLocks noGrp="1" noChangeAspect="1"/>
          </p:cNvPicPr>
          <p:nvPr>
            <p:ph idx="1"/>
          </p:nvPr>
        </p:nvPicPr>
        <p:blipFill>
          <a:blip r:embed="rId2"/>
          <a:stretch>
            <a:fillRect/>
          </a:stretch>
        </p:blipFill>
        <p:spPr>
          <a:xfrm>
            <a:off x="6798959" y="1834081"/>
            <a:ext cx="4690082" cy="3124200"/>
          </a:xfrm>
          <a:prstGeom prst="rect">
            <a:avLst/>
          </a:prstGeom>
        </p:spPr>
      </p:pic>
      <p:sp>
        <p:nvSpPr>
          <p:cNvPr id="3" name="Rectangle 2"/>
          <p:cNvSpPr/>
          <p:nvPr/>
        </p:nvSpPr>
        <p:spPr>
          <a:xfrm>
            <a:off x="706171" y="1520982"/>
            <a:ext cx="6011500" cy="7294305"/>
          </a:xfrm>
          <a:prstGeom prst="rect">
            <a:avLst/>
          </a:prstGeom>
        </p:spPr>
        <p:txBody>
          <a:bodyPr wrap="square">
            <a:spAutoFit/>
          </a:bodyPr>
          <a:lstStyle/>
          <a:p>
            <a:r>
              <a:rPr lang="en-US" altLang="zh-TW" sz="2000" dirty="0" smtClean="0">
                <a:latin typeface="Times New Roman" panose="02020603050405020304" pitchFamily="18" charset="0"/>
                <a:cs typeface="Times New Roman" panose="02020603050405020304" pitchFamily="18" charset="0"/>
              </a:rPr>
              <a:t>Walmart uses </a:t>
            </a:r>
            <a:r>
              <a:rPr lang="en-US" altLang="zh-TW" sz="2000" b="1" dirty="0">
                <a:latin typeface="Times New Roman" panose="02020603050405020304" pitchFamily="18" charset="0"/>
                <a:cs typeface="Times New Roman" panose="02020603050405020304" pitchFamily="18" charset="0"/>
              </a:rPr>
              <a:t>virtual reality headsets to gauge employee potential and skill levels to help identify promotions and pay cuts</a:t>
            </a:r>
            <a:r>
              <a:rPr lang="en-US" altLang="zh-TW" sz="2000" dirty="0">
                <a:latin typeface="Times New Roman" panose="02020603050405020304" pitchFamily="18" charset="0"/>
                <a:cs typeface="Times New Roman" panose="02020603050405020304" pitchFamily="18" charset="0"/>
              </a:rPr>
              <a:t> </a:t>
            </a:r>
            <a:r>
              <a:rPr lang="en-US" altLang="zh-TW" sz="2000" dirty="0" smtClean="0">
                <a:latin typeface="Times New Roman" panose="02020603050405020304" pitchFamily="18" charset="0"/>
                <a:cs typeface="Times New Roman" panose="02020603050405020304" pitchFamily="18" charset="0"/>
              </a:rPr>
              <a:t>(</a:t>
            </a:r>
            <a:r>
              <a:rPr lang="en-US" altLang="zh-TW" sz="2000" dirty="0">
                <a:latin typeface="Times New Roman" panose="02020603050405020304" pitchFamily="18" charset="0"/>
                <a:cs typeface="Times New Roman" panose="02020603050405020304" pitchFamily="18" charset="0"/>
              </a:rPr>
              <a:t>The wall street journal,2019</a:t>
            </a:r>
            <a:r>
              <a:rPr lang="en-US" altLang="zh-TW" sz="2000" dirty="0" smtClean="0">
                <a:latin typeface="Times New Roman" panose="02020603050405020304" pitchFamily="18" charset="0"/>
                <a:cs typeface="Times New Roman" panose="02020603050405020304" pitchFamily="18" charset="0"/>
              </a:rPr>
              <a:t>). </a:t>
            </a:r>
          </a:p>
          <a:p>
            <a:endParaRPr lang="en-US" altLang="zh-TW" sz="2000" b="1" dirty="0" smtClean="0">
              <a:solidFill>
                <a:srgbClr val="424242"/>
              </a:solidFill>
              <a:latin typeface="Times New Roman" panose="02020603050405020304" pitchFamily="18" charset="0"/>
              <a:cs typeface="Times New Roman" panose="02020603050405020304" pitchFamily="18" charset="0"/>
            </a:endParaRPr>
          </a:p>
          <a:p>
            <a:r>
              <a:rPr lang="en-US" altLang="zh-TW" sz="2000" b="1" dirty="0" smtClean="0">
                <a:solidFill>
                  <a:srgbClr val="424242"/>
                </a:solidFill>
                <a:latin typeface="Times New Roman" panose="02020603050405020304" pitchFamily="18" charset="0"/>
                <a:cs typeface="Times New Roman" panose="02020603050405020304" pitchFamily="18" charset="0"/>
              </a:rPr>
              <a:t>Desirable </a:t>
            </a:r>
            <a:r>
              <a:rPr lang="en-US" altLang="zh-TW" sz="2000" b="1" dirty="0">
                <a:solidFill>
                  <a:srgbClr val="424242"/>
                </a:solidFill>
                <a:latin typeface="Times New Roman" panose="02020603050405020304" pitchFamily="18" charset="0"/>
                <a:cs typeface="Times New Roman" panose="02020603050405020304" pitchFamily="18" charset="0"/>
              </a:rPr>
              <a:t>impact:</a:t>
            </a:r>
            <a:r>
              <a:rPr lang="en-US" altLang="zh-TW" sz="2000" dirty="0">
                <a:solidFill>
                  <a:srgbClr val="424242"/>
                </a:solidFill>
                <a:latin typeface="Times New Roman" panose="02020603050405020304" pitchFamily="18" charset="0"/>
                <a:cs typeface="Times New Roman" panose="02020603050405020304" pitchFamily="18" charset="0"/>
              </a:rPr>
              <a:t> </a:t>
            </a:r>
            <a:endParaRPr lang="en-US" altLang="zh-TW" sz="2000" dirty="0" smtClean="0">
              <a:solidFill>
                <a:srgbClr val="424242"/>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altLang="zh-TW" sz="2000" b="1" dirty="0">
                <a:latin typeface="Times New Roman" panose="02020603050405020304" pitchFamily="18" charset="0"/>
                <a:cs typeface="Times New Roman" panose="02020603050405020304" pitchFamily="18" charset="0"/>
              </a:rPr>
              <a:t>Better engagement and motivation in </a:t>
            </a:r>
            <a:r>
              <a:rPr lang="en-US" altLang="zh-TW" sz="2000" b="1" dirty="0" smtClean="0">
                <a:latin typeface="Times New Roman" panose="02020603050405020304" pitchFamily="18" charset="0"/>
                <a:cs typeface="Times New Roman" panose="02020603050405020304" pitchFamily="18" charset="0"/>
              </a:rPr>
              <a:t>training </a:t>
            </a:r>
            <a:r>
              <a:rPr lang="en-US" altLang="zh-TW" sz="2000" dirty="0" smtClean="0">
                <a:latin typeface="Times New Roman" panose="02020603050405020304" pitchFamily="18" charset="0"/>
                <a:cs typeface="Times New Roman" panose="02020603050405020304" pitchFamily="18" charset="0"/>
              </a:rPr>
              <a:t>(Hauze and  Frazee, 2019).</a:t>
            </a:r>
          </a:p>
          <a:p>
            <a:pPr marL="342900" indent="-342900">
              <a:buFont typeface="Arial" panose="020B0604020202020204" pitchFamily="34" charset="0"/>
              <a:buChar char="•"/>
            </a:pPr>
            <a:r>
              <a:rPr lang="en-US" altLang="zh-TW" sz="2000" b="1" dirty="0" smtClean="0">
                <a:latin typeface="Times New Roman" panose="02020603050405020304" pitchFamily="18" charset="0"/>
                <a:cs typeface="Times New Roman" panose="02020603050405020304" pitchFamily="18" charset="0"/>
              </a:rPr>
              <a:t>Increases employees role awareness and </a:t>
            </a:r>
            <a:r>
              <a:rPr lang="en-US" altLang="zh-TW" sz="2000" b="1" dirty="0">
                <a:latin typeface="Times New Roman" panose="02020603050405020304" pitchFamily="18" charset="0"/>
                <a:cs typeface="Times New Roman" panose="02020603050405020304" pitchFamily="18" charset="0"/>
              </a:rPr>
              <a:t>information retention </a:t>
            </a:r>
            <a:r>
              <a:rPr lang="en-US" altLang="zh-TW" sz="2000" dirty="0">
                <a:latin typeface="Times New Roman" panose="02020603050405020304" pitchFamily="18" charset="0"/>
                <a:cs typeface="Times New Roman" panose="02020603050405020304" pitchFamily="18" charset="0"/>
              </a:rPr>
              <a:t>(Hauze and  Frazee, 2019</a:t>
            </a:r>
            <a:r>
              <a:rPr lang="en-US" altLang="zh-TW" sz="2000" dirty="0" smtClean="0">
                <a:latin typeface="Times New Roman" panose="02020603050405020304" pitchFamily="18" charset="0"/>
                <a:cs typeface="Times New Roman" panose="02020603050405020304" pitchFamily="18" charset="0"/>
              </a:rPr>
              <a:t>)(Gallerati et al,2019).</a:t>
            </a:r>
            <a:endParaRPr lang="en-US" altLang="zh-TW" sz="2000" dirty="0">
              <a:latin typeface="Times New Roman" panose="02020603050405020304" pitchFamily="18" charset="0"/>
              <a:cs typeface="Times New Roman" panose="02020603050405020304" pitchFamily="18" charset="0"/>
            </a:endParaRPr>
          </a:p>
          <a:p>
            <a:r>
              <a:rPr lang="en-US" altLang="zh-TW" sz="2000" dirty="0" smtClean="0">
                <a:latin typeface="Times New Roman" panose="02020603050405020304" pitchFamily="18" charset="0"/>
                <a:cs typeface="Times New Roman" panose="02020603050405020304" pitchFamily="18" charset="0"/>
              </a:rPr>
              <a:t>.</a:t>
            </a:r>
            <a:endParaRPr lang="en-US" altLang="zh-TW" sz="2000" dirty="0">
              <a:latin typeface="Times New Roman" panose="02020603050405020304" pitchFamily="18" charset="0"/>
              <a:cs typeface="Times New Roman" panose="02020603050405020304" pitchFamily="18" charset="0"/>
            </a:endParaRPr>
          </a:p>
          <a:p>
            <a:r>
              <a:rPr lang="en-US" altLang="zh-TW" sz="2000" b="1" dirty="0" smtClean="0">
                <a:solidFill>
                  <a:srgbClr val="424242"/>
                </a:solidFill>
                <a:latin typeface="Times New Roman" panose="02020603050405020304" pitchFamily="18" charset="0"/>
                <a:cs typeface="Times New Roman" panose="02020603050405020304" pitchFamily="18" charset="0"/>
              </a:rPr>
              <a:t>Undesirable </a:t>
            </a:r>
            <a:r>
              <a:rPr lang="en-US" altLang="zh-TW" sz="2000" b="1" dirty="0">
                <a:solidFill>
                  <a:srgbClr val="424242"/>
                </a:solidFill>
                <a:latin typeface="Times New Roman" panose="02020603050405020304" pitchFamily="18" charset="0"/>
                <a:cs typeface="Times New Roman" panose="02020603050405020304" pitchFamily="18" charset="0"/>
              </a:rPr>
              <a:t>impact</a:t>
            </a:r>
            <a:r>
              <a:rPr lang="en-US" altLang="zh-TW" sz="2000" b="1" dirty="0" smtClean="0">
                <a:solidFill>
                  <a:srgbClr val="424242"/>
                </a:solidFill>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altLang="zh-TW" sz="2000" dirty="0" smtClean="0">
                <a:latin typeface="Times New Roman" panose="02020603050405020304" pitchFamily="18" charset="0"/>
                <a:cs typeface="Times New Roman" panose="02020603050405020304" pitchFamily="18" charset="0"/>
              </a:rPr>
              <a:t>Staff </a:t>
            </a:r>
            <a:r>
              <a:rPr lang="en-US" altLang="zh-TW" sz="2000" b="1" dirty="0" smtClean="0">
                <a:latin typeface="Times New Roman" panose="02020603050405020304" pitchFamily="18" charset="0"/>
                <a:cs typeface="Times New Roman" panose="02020603050405020304" pitchFamily="18" charset="0"/>
              </a:rPr>
              <a:t>dislikes training at off work time.</a:t>
            </a:r>
          </a:p>
          <a:p>
            <a:pPr marL="342900" indent="-342900">
              <a:buFont typeface="Arial" panose="020B0604020202020204" pitchFamily="34" charset="0"/>
              <a:buChar char="•"/>
            </a:pPr>
            <a:r>
              <a:rPr lang="en-HK" altLang="zh-TW" sz="2000" dirty="0" smtClean="0">
                <a:latin typeface="Times New Roman" panose="02020603050405020304" pitchFamily="18" charset="0"/>
                <a:cs typeface="Times New Roman" panose="02020603050405020304" pitchFamily="18" charset="0"/>
              </a:rPr>
              <a:t>Someone feels </a:t>
            </a:r>
            <a:r>
              <a:rPr lang="en-HK" altLang="zh-TW" sz="2000" b="1" dirty="0" smtClean="0">
                <a:latin typeface="Times New Roman" panose="02020603050405020304" pitchFamily="18" charset="0"/>
                <a:cs typeface="Times New Roman" panose="02020603050405020304" pitchFamily="18" charset="0"/>
              </a:rPr>
              <a:t>Virtual </a:t>
            </a:r>
            <a:r>
              <a:rPr lang="en-HK" altLang="zh-TW" sz="2000" b="1" dirty="0">
                <a:latin typeface="Times New Roman" panose="02020603050405020304" pitchFamily="18" charset="0"/>
                <a:cs typeface="Times New Roman" panose="02020603050405020304" pitchFamily="18" charset="0"/>
              </a:rPr>
              <a:t>reality sickness </a:t>
            </a:r>
            <a:r>
              <a:rPr lang="en-HK" altLang="zh-TW" sz="2000" dirty="0">
                <a:latin typeface="Times New Roman" panose="02020603050405020304" pitchFamily="18" charset="0"/>
                <a:cs typeface="Times New Roman" panose="02020603050405020304" pitchFamily="18" charset="0"/>
              </a:rPr>
              <a:t>(</a:t>
            </a:r>
            <a:r>
              <a:rPr lang="en-HK" altLang="zh-TW" sz="2000" dirty="0" smtClean="0">
                <a:latin typeface="Times New Roman" panose="02020603050405020304" pitchFamily="18" charset="0"/>
                <a:cs typeface="Times New Roman" panose="02020603050405020304" pitchFamily="18" charset="0"/>
              </a:rPr>
              <a:t>Żukowska et al 2019).</a:t>
            </a:r>
            <a:endParaRPr lang="en-US" altLang="zh-TW" sz="2000" dirty="0" smtClean="0">
              <a:latin typeface="Times New Roman" panose="02020603050405020304" pitchFamily="18" charset="0"/>
              <a:cs typeface="Times New Roman" panose="02020603050405020304" pitchFamily="18" charset="0"/>
            </a:endParaRPr>
          </a:p>
          <a:p>
            <a:endParaRPr lang="en-US" altLang="zh-TW" sz="20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altLang="zh-TW" sz="20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altLang="zh-TW" sz="20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altLang="zh-TW"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altLang="zh-TW" sz="2000" b="1" dirty="0" smtClean="0">
              <a:solidFill>
                <a:srgbClr val="424242"/>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altLang="zh-TW" sz="2000" b="1" dirty="0">
              <a:solidFill>
                <a:srgbClr val="424242"/>
              </a:solidFill>
              <a:latin typeface="Times New Roman" panose="02020603050405020304" pitchFamily="18" charset="0"/>
              <a:cs typeface="Times New Roman" panose="02020603050405020304" pitchFamily="18" charset="0"/>
            </a:endParaRPr>
          </a:p>
          <a:p>
            <a:endParaRPr lang="en-US" altLang="zh-TW" sz="2400" dirty="0">
              <a:latin typeface="Times New Roman" panose="02020603050405020304" pitchFamily="18" charset="0"/>
              <a:cs typeface="Times New Roman" panose="02020603050405020304" pitchFamily="18" charset="0"/>
            </a:endParaRPr>
          </a:p>
          <a:p>
            <a:endParaRPr lang="zh-TW" altLang="en-US" sz="2400" dirty="0">
              <a:latin typeface="Times New Roman" panose="02020603050405020304" pitchFamily="18" charset="0"/>
              <a:cs typeface="Times New Roman" panose="02020603050405020304" pitchFamily="18" charset="0"/>
            </a:endParaRPr>
          </a:p>
        </p:txBody>
      </p:sp>
      <p:sp>
        <p:nvSpPr>
          <p:cNvPr id="7" name="Rectangle 6"/>
          <p:cNvSpPr/>
          <p:nvPr/>
        </p:nvSpPr>
        <p:spPr>
          <a:xfrm>
            <a:off x="6717670" y="5071903"/>
            <a:ext cx="5142755" cy="307777"/>
          </a:xfrm>
          <a:prstGeom prst="rect">
            <a:avLst/>
          </a:prstGeom>
        </p:spPr>
        <p:txBody>
          <a:bodyPr wrap="none">
            <a:spAutoFit/>
          </a:bodyPr>
          <a:lstStyle/>
          <a:p>
            <a:r>
              <a:rPr lang="en-US" altLang="zh-TW" sz="1400" dirty="0" smtClean="0">
                <a:solidFill>
                  <a:srgbClr val="333333"/>
                </a:solidFill>
                <a:latin typeface="Times New Roman" panose="02020603050405020304" pitchFamily="18" charset="0"/>
                <a:cs typeface="Times New Roman" panose="02020603050405020304" pitchFamily="18" charset="0"/>
              </a:rPr>
              <a:t>Figure 7: Walmart </a:t>
            </a:r>
            <a:r>
              <a:rPr lang="en-US" altLang="zh-TW" sz="1400" dirty="0">
                <a:solidFill>
                  <a:srgbClr val="333333"/>
                </a:solidFill>
                <a:latin typeface="Times New Roman" panose="02020603050405020304" pitchFamily="18" charset="0"/>
                <a:cs typeface="Times New Roman" panose="02020603050405020304" pitchFamily="18" charset="0"/>
              </a:rPr>
              <a:t>uses virtual </a:t>
            </a:r>
            <a:r>
              <a:rPr lang="en-US" altLang="zh-TW" sz="1400" dirty="0" smtClean="0">
                <a:solidFill>
                  <a:srgbClr val="333333"/>
                </a:solidFill>
                <a:latin typeface="Times New Roman" panose="02020603050405020304" pitchFamily="18" charset="0"/>
                <a:cs typeface="Times New Roman" panose="02020603050405020304" pitchFamily="18" charset="0"/>
              </a:rPr>
              <a:t>reality (The wall street journal,2019). </a:t>
            </a:r>
            <a:endParaRPr lang="zh-TW" altLang="en-US" sz="1400" dirty="0">
              <a:latin typeface="Times New Roman" panose="02020603050405020304" pitchFamily="18" charset="0"/>
              <a:cs typeface="Times New Roman" panose="02020603050405020304" pitchFamily="18" charset="0"/>
            </a:endParaRPr>
          </a:p>
        </p:txBody>
      </p:sp>
      <p:sp>
        <p:nvSpPr>
          <p:cNvPr id="6" name="Slide Number Placeholder 5"/>
          <p:cNvSpPr>
            <a:spLocks noGrp="1"/>
          </p:cNvSpPr>
          <p:nvPr>
            <p:ph type="sldNum" sz="quarter" idx="12"/>
          </p:nvPr>
        </p:nvSpPr>
        <p:spPr/>
        <p:txBody>
          <a:bodyPr/>
          <a:lstStyle/>
          <a:p>
            <a:fld id="{48C2CCB7-6F22-4683-813F-DB82F15D8B4F}" type="slidenum">
              <a:rPr lang="en-US" smtClean="0"/>
              <a:t>17</a:t>
            </a:fld>
            <a:endParaRPr lang="en-US" dirty="0"/>
          </a:p>
        </p:txBody>
      </p:sp>
    </p:spTree>
    <p:extLst>
      <p:ext uri="{BB962C8B-B14F-4D97-AF65-F5344CB8AC3E}">
        <p14:creationId xmlns:p14="http://schemas.microsoft.com/office/powerpoint/2010/main" val="10971019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1">
            <a:extLst>
              <a:ext uri="{FF2B5EF4-FFF2-40B4-BE49-F238E27FC236}">
                <a16:creationId xmlns:a16="http://schemas.microsoft.com/office/drawing/2014/main" xmlns="" id="{07BBE97C-B07D-4A43-885B-143453A8674E}"/>
              </a:ext>
            </a:extLst>
          </p:cNvPr>
          <p:cNvSpPr txBox="1">
            <a:spLocks/>
          </p:cNvSpPr>
          <p:nvPr/>
        </p:nvSpPr>
        <p:spPr>
          <a:xfrm>
            <a:off x="93600" y="-525600"/>
            <a:ext cx="5220000" cy="6858000"/>
          </a:xfrm>
          <a:prstGeom prst="rect">
            <a:avLst/>
          </a:prstGeom>
        </p:spPr>
        <p:txBody>
          <a:bodyPr vert="horz" lIns="0" tIns="0" rIns="0" bIns="0" rtlCol="0">
            <a:noAutofit/>
          </a:bodyPr>
          <a:lstStyle>
            <a:lvl1pPr marL="0" marR="0" indent="0" algn="l" defTabSz="1007887" rtl="0" eaLnBrk="1" fontAlgn="auto" latinLnBrk="0" hangingPunct="1">
              <a:lnSpc>
                <a:spcPct val="100000"/>
              </a:lnSpc>
              <a:spcBef>
                <a:spcPts val="0"/>
              </a:spcBef>
              <a:spcAft>
                <a:spcPts val="200"/>
              </a:spcAft>
              <a:buClrTx/>
              <a:buSzTx/>
              <a:buFont typeface="Arial" panose="020B0604020202020204" pitchFamily="34" charset="0"/>
              <a:buNone/>
              <a:tabLst/>
              <a:defRPr sz="55000" b="1" kern="1200">
                <a:solidFill>
                  <a:schemeClr val="bg2">
                    <a:lumMod val="20000"/>
                    <a:lumOff val="80000"/>
                    <a:alpha val="20000"/>
                  </a:schemeClr>
                </a:solidFill>
                <a:latin typeface="+mj-lt"/>
                <a:ea typeface="+mn-ea"/>
                <a:cs typeface="+mn-cs"/>
              </a:defRPr>
            </a:lvl1pPr>
            <a:lvl2pPr marL="216000" marR="0" indent="-216000" algn="l" defTabSz="1007887" rtl="0" eaLnBrk="1" fontAlgn="auto" latinLnBrk="0" hangingPunct="1">
              <a:lnSpc>
                <a:spcPct val="100000"/>
              </a:lnSpc>
              <a:spcBef>
                <a:spcPts val="0"/>
              </a:spcBef>
              <a:spcAft>
                <a:spcPts val="200"/>
              </a:spcAft>
              <a:buClrTx/>
              <a:buSzTx/>
              <a:buFont typeface="Arial" charset="0"/>
              <a:buChar char="•"/>
              <a:tabLst/>
              <a:defRPr sz="1600" kern="1200">
                <a:solidFill>
                  <a:schemeClr val="bg1"/>
                </a:solidFill>
                <a:latin typeface="+mn-lt"/>
                <a:ea typeface="+mn-ea"/>
                <a:cs typeface="+mn-cs"/>
              </a:defRPr>
            </a:lvl2pPr>
            <a:lvl3pPr marL="457200" marR="0" indent="-231775" algn="l" defTabSz="1007887" rtl="0" eaLnBrk="1" fontAlgn="auto" latinLnBrk="0" hangingPunct="1">
              <a:lnSpc>
                <a:spcPct val="100000"/>
              </a:lnSpc>
              <a:spcBef>
                <a:spcPts val="0"/>
              </a:spcBef>
              <a:spcAft>
                <a:spcPts val="200"/>
              </a:spcAft>
              <a:buClrTx/>
              <a:buSzTx/>
              <a:buFont typeface="Arial" panose="020B0604020202020204" pitchFamily="34" charset="0"/>
              <a:buChar char="•"/>
              <a:tabLst>
                <a:tab pos="231775" algn="l"/>
              </a:tabLst>
              <a:defRPr sz="1400" kern="1200">
                <a:solidFill>
                  <a:schemeClr val="bg1"/>
                </a:solidFill>
                <a:latin typeface="+mn-lt"/>
                <a:ea typeface="+mn-ea"/>
                <a:cs typeface="+mn-cs"/>
              </a:defRPr>
            </a:lvl3pPr>
            <a:lvl4pPr marL="690563" marR="0" indent="-230188" algn="l" defTabSz="1007887" rtl="0" eaLnBrk="1" fontAlgn="auto" latinLnBrk="0" hangingPunct="1">
              <a:lnSpc>
                <a:spcPct val="100000"/>
              </a:lnSpc>
              <a:spcBef>
                <a:spcPts val="0"/>
              </a:spcBef>
              <a:spcAft>
                <a:spcPts val="200"/>
              </a:spcAft>
              <a:buClrTx/>
              <a:buSzTx/>
              <a:buFont typeface="Arial" panose="020B0604020202020204" pitchFamily="34" charset="0"/>
              <a:buChar char="•"/>
              <a:tabLst/>
              <a:defRPr sz="1200" kern="1200">
                <a:solidFill>
                  <a:schemeClr val="bg1"/>
                </a:solidFill>
                <a:latin typeface="+mn-lt"/>
                <a:ea typeface="+mn-ea"/>
                <a:cs typeface="+mn-cs"/>
              </a:defRPr>
            </a:lvl4pPr>
            <a:lvl5pPr marL="922338" marR="0" indent="-228600" algn="l" defTabSz="1007887" rtl="0" eaLnBrk="1" fontAlgn="auto" latinLnBrk="0" hangingPunct="1">
              <a:lnSpc>
                <a:spcPct val="100000"/>
              </a:lnSpc>
              <a:spcBef>
                <a:spcPts val="0"/>
              </a:spcBef>
              <a:spcAft>
                <a:spcPts val="200"/>
              </a:spcAft>
              <a:buClrTx/>
              <a:buSzTx/>
              <a:buFont typeface="Arial" panose="020B0604020202020204" pitchFamily="34" charset="0"/>
              <a:buChar char="•"/>
              <a:tabLst/>
              <a:defRPr sz="1200" kern="1200">
                <a:solidFill>
                  <a:schemeClr val="bg1"/>
                </a:solidFill>
                <a:latin typeface="+mn-lt"/>
                <a:ea typeface="+mn-ea"/>
                <a:cs typeface="+mn-cs"/>
              </a:defRPr>
            </a:lvl5pPr>
            <a:lvl6pPr marL="2771691"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4"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8"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22"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marR="0" lvl="0" indent="0" algn="l" defTabSz="1007887" rtl="0" eaLnBrk="1" fontAlgn="auto" latinLnBrk="0" hangingPunct="1">
              <a:lnSpc>
                <a:spcPct val="100000"/>
              </a:lnSpc>
              <a:spcBef>
                <a:spcPts val="0"/>
              </a:spcBef>
              <a:spcAft>
                <a:spcPts val="200"/>
              </a:spcAft>
              <a:buClrTx/>
              <a:buSzTx/>
              <a:buFont typeface="Arial" panose="020B0604020202020204" pitchFamily="34" charset="0"/>
              <a:buNone/>
              <a:tabLst/>
              <a:defRPr/>
            </a:pPr>
            <a:r>
              <a:rPr lang="en-GB" dirty="0">
                <a:solidFill>
                  <a:srgbClr val="747480">
                    <a:alpha val="50000"/>
                  </a:srgbClr>
                </a:solidFill>
                <a:latin typeface="EYInterstate Light" panose="02000506000000020004" pitchFamily="2" charset="0"/>
              </a:rPr>
              <a:t>4</a:t>
            </a:r>
            <a:endParaRPr kumimoji="0" lang="en-GB" sz="55000" b="1" i="0" u="none" strike="noStrike" kern="1200" cap="none" spc="0" normalizeH="0" baseline="0" noProof="0" dirty="0">
              <a:ln>
                <a:noFill/>
              </a:ln>
              <a:solidFill>
                <a:srgbClr val="747480">
                  <a:alpha val="50000"/>
                </a:srgbClr>
              </a:solidFill>
              <a:effectLst/>
              <a:uLnTx/>
              <a:uFillTx/>
              <a:latin typeface="EYInterstate Light" panose="02000506000000020004" pitchFamily="2" charset="0"/>
              <a:ea typeface="+mn-ea"/>
              <a:cs typeface="+mn-cs"/>
            </a:endParaRPr>
          </a:p>
        </p:txBody>
      </p:sp>
      <p:sp>
        <p:nvSpPr>
          <p:cNvPr id="7" name="Text Placeholder 3">
            <a:extLst>
              <a:ext uri="{FF2B5EF4-FFF2-40B4-BE49-F238E27FC236}">
                <a16:creationId xmlns:a16="http://schemas.microsoft.com/office/drawing/2014/main" xmlns="" id="{FB5D7B89-4AF5-4256-BC47-BCE40BD71EFF}"/>
              </a:ext>
            </a:extLst>
          </p:cNvPr>
          <p:cNvSpPr txBox="1">
            <a:spLocks/>
          </p:cNvSpPr>
          <p:nvPr/>
        </p:nvSpPr>
        <p:spPr>
          <a:xfrm>
            <a:off x="352799" y="2851522"/>
            <a:ext cx="11150224" cy="1202318"/>
          </a:xfrm>
          <a:prstGeom prst="rect">
            <a:avLst/>
          </a:prstGeom>
        </p:spPr>
        <p:txBody>
          <a:bodyPr vert="horz" lIns="91440" tIns="45720" rIns="91440" bIns="45720" rtlCol="0" anchor="ctr"/>
          <a:lstStyle>
            <a:defPPr>
              <a:defRPr lang="en-US"/>
            </a:defPPr>
            <a:lvl1pPr marL="0" algn="r"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694" marR="5077" algn="l">
              <a:lnSpc>
                <a:spcPct val="150000"/>
              </a:lnSpc>
              <a:spcBef>
                <a:spcPts val="80"/>
              </a:spcBef>
            </a:pPr>
            <a:r>
              <a:rPr lang="en-US" altLang="zh-CN" sz="2400" b="1" spc="-25" dirty="0">
                <a:latin typeface="Times New Roman" panose="02020603050405020304" pitchFamily="18" charset="0"/>
                <a:ea typeface="EYInterstate" charset="0"/>
                <a:cs typeface="Times New Roman" panose="02020603050405020304" pitchFamily="18" charset="0"/>
              </a:rPr>
              <a:t>Limitations and Challenges to HR manager</a:t>
            </a:r>
          </a:p>
        </p:txBody>
      </p:sp>
      <p:sp>
        <p:nvSpPr>
          <p:cNvPr id="10" name="Slide Number Placeholder 9">
            <a:extLst>
              <a:ext uri="{FF2B5EF4-FFF2-40B4-BE49-F238E27FC236}">
                <a16:creationId xmlns:a16="http://schemas.microsoft.com/office/drawing/2014/main" xmlns="" id="{D267D149-21E7-46E1-934A-03F1CA204B63}"/>
              </a:ext>
            </a:extLst>
          </p:cNvPr>
          <p:cNvSpPr>
            <a:spLocks noGrp="1"/>
          </p:cNvSpPr>
          <p:nvPr>
            <p:ph type="sldNum" sz="quarter" idx="12"/>
          </p:nvPr>
        </p:nvSpPr>
        <p:spPr/>
        <p:txBody>
          <a:bodyPr/>
          <a:lstStyle/>
          <a:p>
            <a:fld id="{48C2CCB7-6F22-4683-813F-DB82F15D8B4F}" type="slidenum">
              <a:rPr lang="en-US" smtClean="0"/>
              <a:t>18</a:t>
            </a:fld>
            <a:endParaRPr lang="en-US" dirty="0"/>
          </a:p>
        </p:txBody>
      </p:sp>
      <p:pic>
        <p:nvPicPr>
          <p:cNvPr id="2" name="Picture 1"/>
          <p:cNvPicPr>
            <a:picLocks noChangeAspect="1"/>
          </p:cNvPicPr>
          <p:nvPr/>
        </p:nvPicPr>
        <p:blipFill>
          <a:blip r:embed="rId2"/>
          <a:stretch>
            <a:fillRect/>
          </a:stretch>
        </p:blipFill>
        <p:spPr>
          <a:xfrm>
            <a:off x="6360926" y="300182"/>
            <a:ext cx="4340728" cy="2603218"/>
          </a:xfrm>
          <a:prstGeom prst="rect">
            <a:avLst/>
          </a:prstGeom>
        </p:spPr>
      </p:pic>
    </p:spTree>
    <p:extLst>
      <p:ext uri="{BB962C8B-B14F-4D97-AF65-F5344CB8AC3E}">
        <p14:creationId xmlns:p14="http://schemas.microsoft.com/office/powerpoint/2010/main" val="40131331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ext uri="{D42A27DB-BD31-4B8C-83A1-F6EECF244321}">
                <p14:modId xmlns:p14="http://schemas.microsoft.com/office/powerpoint/2010/main" val="3989054469"/>
              </p:ext>
            </p:extLst>
          </p:nvPr>
        </p:nvGraphicFramePr>
        <p:xfrm>
          <a:off x="2639447" y="652218"/>
          <a:ext cx="6998329" cy="5327555"/>
        </p:xfrm>
        <a:graphic>
          <a:graphicData uri="http://schemas.openxmlformats.org/drawingml/2006/table">
            <a:tbl>
              <a:tblPr/>
              <a:tblGrid>
                <a:gridCol w="6998329"/>
              </a:tblGrid>
              <a:tr h="0">
                <a:tc>
                  <a:txBody>
                    <a:bodyPr/>
                    <a:lstStyle/>
                    <a:p>
                      <a:pPr algn="ctr" fontAlgn="ctr"/>
                      <a:r>
                        <a:rPr lang="en-US" sz="1600" b="1" i="0" u="none" strike="noStrike" dirty="0">
                          <a:solidFill>
                            <a:srgbClr val="000000"/>
                          </a:solidFill>
                          <a:effectLst/>
                          <a:latin typeface="Times New Roman" panose="02020603050405020304" pitchFamily="18" charset="0"/>
                        </a:rPr>
                        <a:t>Challenges of digital implementation to HR manager </a:t>
                      </a:r>
                    </a:p>
                  </a:txBody>
                  <a:tcPr marL="4758"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tr>
              <a:tr h="250888">
                <a:tc>
                  <a:txBody>
                    <a:bodyPr/>
                    <a:lstStyle/>
                    <a:p>
                      <a:pPr algn="l" fontAlgn="ctr"/>
                      <a:r>
                        <a:rPr lang="en-US" sz="1600" b="1" i="0" u="none" strike="noStrike" dirty="0">
                          <a:solidFill>
                            <a:srgbClr val="000000"/>
                          </a:solidFill>
                          <a:effectLst/>
                          <a:latin typeface="Times New Roman" panose="02020603050405020304" pitchFamily="18" charset="0"/>
                        </a:rPr>
                        <a:t>1.</a:t>
                      </a:r>
                      <a:r>
                        <a:rPr lang="en-US" sz="1600" b="0" i="0" u="none" strike="noStrike" dirty="0">
                          <a:solidFill>
                            <a:srgbClr val="000000"/>
                          </a:solidFill>
                          <a:effectLst/>
                          <a:latin typeface="Times New Roman" panose="02020603050405020304" pitchFamily="18" charset="0"/>
                        </a:rPr>
                        <a:t> </a:t>
                      </a:r>
                      <a:r>
                        <a:rPr lang="en-US" sz="1600" b="1" i="0" u="none" strike="noStrike" dirty="0">
                          <a:solidFill>
                            <a:srgbClr val="000000"/>
                          </a:solidFill>
                          <a:effectLst/>
                          <a:latin typeface="Times New Roman" panose="02020603050405020304" pitchFamily="18" charset="0"/>
                        </a:rPr>
                        <a:t>Choosing the right systems</a:t>
                      </a:r>
                    </a:p>
                  </a:txBody>
                  <a:tcPr marL="4758"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r>
              <a:tr h="509868">
                <a:tc>
                  <a:txBody>
                    <a:bodyPr/>
                    <a:lstStyle/>
                    <a:p>
                      <a:pPr algn="l" fontAlgn="ctr"/>
                      <a:r>
                        <a:rPr lang="en-US" sz="1600" b="0" i="0" u="none" strike="noStrike" dirty="0">
                          <a:solidFill>
                            <a:srgbClr val="000000"/>
                          </a:solidFill>
                          <a:effectLst/>
                          <a:latin typeface="Times New Roman" panose="02020603050405020304" pitchFamily="18" charset="0"/>
                        </a:rPr>
                        <a:t>Wal-Mart has begun experimenting with technology to implement the system rather than really benefiting employees.</a:t>
                      </a:r>
                    </a:p>
                  </a:txBody>
                  <a:tcPr marL="85647"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r>
              <a:tr h="250888">
                <a:tc>
                  <a:txBody>
                    <a:bodyPr/>
                    <a:lstStyle/>
                    <a:p>
                      <a:pPr algn="l" fontAlgn="ctr"/>
                      <a:r>
                        <a:rPr lang="en-HK" sz="1600" b="1" i="0" u="none" strike="noStrike" dirty="0">
                          <a:solidFill>
                            <a:srgbClr val="000000"/>
                          </a:solidFill>
                          <a:effectLst/>
                          <a:latin typeface="Times New Roman" panose="02020603050405020304" pitchFamily="18" charset="0"/>
                        </a:rPr>
                        <a:t>2. Culture</a:t>
                      </a:r>
                    </a:p>
                  </a:txBody>
                  <a:tcPr marL="4758"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r>
              <a:tr h="501774">
                <a:tc>
                  <a:txBody>
                    <a:bodyPr/>
                    <a:lstStyle/>
                    <a:p>
                      <a:pPr algn="l" fontAlgn="ctr"/>
                      <a:r>
                        <a:rPr lang="en-US" sz="1600" b="0" i="0" u="none" strike="noStrike" dirty="0">
                          <a:solidFill>
                            <a:srgbClr val="000000"/>
                          </a:solidFill>
                          <a:effectLst/>
                          <a:latin typeface="Times New Roman" panose="02020603050405020304" pitchFamily="18" charset="0"/>
                        </a:rPr>
                        <a:t>As the workforce continues to change, it is necessary to consider employees of different ages and their reactions to new software and methods.</a:t>
                      </a:r>
                    </a:p>
                  </a:txBody>
                  <a:tcPr marL="85647"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r>
              <a:tr h="219238">
                <a:tc>
                  <a:txBody>
                    <a:bodyPr/>
                    <a:lstStyle/>
                    <a:p>
                      <a:pPr algn="l" fontAlgn="ctr"/>
                      <a:r>
                        <a:rPr lang="en-HK" sz="1600" b="1" i="0" u="none" strike="noStrike" dirty="0">
                          <a:solidFill>
                            <a:srgbClr val="000000"/>
                          </a:solidFill>
                          <a:effectLst/>
                          <a:latin typeface="Times New Roman" panose="02020603050405020304" pitchFamily="18" charset="0"/>
                        </a:rPr>
                        <a:t>3. Data</a:t>
                      </a:r>
                    </a:p>
                  </a:txBody>
                  <a:tcPr marL="4758"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r>
              <a:tr h="501774">
                <a:tc>
                  <a:txBody>
                    <a:bodyPr/>
                    <a:lstStyle/>
                    <a:p>
                      <a:pPr algn="l" fontAlgn="ctr"/>
                      <a:r>
                        <a:rPr lang="en-US" sz="1600" b="0" i="0" u="none" strike="noStrike" dirty="0">
                          <a:solidFill>
                            <a:srgbClr val="000000"/>
                          </a:solidFill>
                          <a:effectLst/>
                          <a:latin typeface="Times New Roman" panose="02020603050405020304" pitchFamily="18" charset="0"/>
                        </a:rPr>
                        <a:t>With huge data available, Walmart is needed to clean up and organize existing data so that it can be entered into a new system</a:t>
                      </a:r>
                    </a:p>
                  </a:txBody>
                  <a:tcPr marL="85647"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r>
              <a:tr h="437030">
                <a:tc>
                  <a:txBody>
                    <a:bodyPr/>
                    <a:lstStyle/>
                    <a:p>
                      <a:pPr algn="l" fontAlgn="ctr"/>
                      <a:r>
                        <a:rPr lang="en-HK" sz="1600" b="1" i="0" u="none" strike="noStrike" dirty="0">
                          <a:solidFill>
                            <a:srgbClr val="000000"/>
                          </a:solidFill>
                          <a:effectLst/>
                          <a:latin typeface="Times New Roman" panose="02020603050405020304" pitchFamily="18" charset="0"/>
                        </a:rPr>
                        <a:t>4. Lack of communication</a:t>
                      </a:r>
                    </a:p>
                  </a:txBody>
                  <a:tcPr marL="4758"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r>
              <a:tr h="501774">
                <a:tc>
                  <a:txBody>
                    <a:bodyPr/>
                    <a:lstStyle/>
                    <a:p>
                      <a:pPr algn="l" fontAlgn="ctr"/>
                      <a:r>
                        <a:rPr lang="en-US" sz="1600" b="0" i="0" u="none" strike="noStrike" dirty="0">
                          <a:solidFill>
                            <a:srgbClr val="000000"/>
                          </a:solidFill>
                          <a:effectLst/>
                          <a:latin typeface="Times New Roman" panose="02020603050405020304" pitchFamily="18" charset="0"/>
                        </a:rPr>
                        <a:t>Significant investment will be required in training employees to use the system correctly and effectively</a:t>
                      </a:r>
                    </a:p>
                  </a:txBody>
                  <a:tcPr marL="85647"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r>
              <a:tr h="461308">
                <a:tc>
                  <a:txBody>
                    <a:bodyPr/>
                    <a:lstStyle/>
                    <a:p>
                      <a:pPr algn="l" fontAlgn="ctr"/>
                      <a:r>
                        <a:rPr lang="en-HK" sz="1600" b="1" i="0" u="none" strike="noStrike" dirty="0">
                          <a:solidFill>
                            <a:srgbClr val="000000"/>
                          </a:solidFill>
                          <a:effectLst/>
                          <a:latin typeface="Times New Roman" panose="02020603050405020304" pitchFamily="18" charset="0"/>
                        </a:rPr>
                        <a:t>5. Language</a:t>
                      </a:r>
                    </a:p>
                  </a:txBody>
                  <a:tcPr marL="4758"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r>
              <a:tr h="474684">
                <a:tc>
                  <a:txBody>
                    <a:bodyPr/>
                    <a:lstStyle/>
                    <a:p>
                      <a:pPr algn="l" fontAlgn="ctr"/>
                      <a:r>
                        <a:rPr lang="en-US" sz="1600" b="0" i="0" u="none" strike="noStrike" dirty="0">
                          <a:solidFill>
                            <a:srgbClr val="000000"/>
                          </a:solidFill>
                          <a:effectLst/>
                          <a:latin typeface="Times New Roman" panose="02020603050405020304" pitchFamily="18" charset="0"/>
                        </a:rPr>
                        <a:t>For global companies, choosing which common languages to keep and which will no longer be used with new systems is essential</a:t>
                      </a:r>
                    </a:p>
                  </a:txBody>
                  <a:tcPr marL="85647"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r>
              <a:tr h="428936">
                <a:tc>
                  <a:txBody>
                    <a:bodyPr/>
                    <a:lstStyle/>
                    <a:p>
                      <a:pPr algn="l" fontAlgn="ctr"/>
                      <a:r>
                        <a:rPr lang="en-HK" sz="1600" b="1" i="0" u="none" strike="noStrike" dirty="0">
                          <a:solidFill>
                            <a:srgbClr val="000000"/>
                          </a:solidFill>
                          <a:effectLst/>
                          <a:latin typeface="Times New Roman" panose="02020603050405020304" pitchFamily="18" charset="0"/>
                        </a:rPr>
                        <a:t>6. Security &amp; Legality</a:t>
                      </a:r>
                    </a:p>
                  </a:txBody>
                  <a:tcPr marL="4758"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r>
              <a:tr h="493681">
                <a:tc>
                  <a:txBody>
                    <a:bodyPr/>
                    <a:lstStyle/>
                    <a:p>
                      <a:pPr algn="l" fontAlgn="ctr"/>
                      <a:r>
                        <a:rPr lang="en-US" sz="1600" b="0" i="0" u="none" strike="noStrike" dirty="0">
                          <a:solidFill>
                            <a:srgbClr val="000000"/>
                          </a:solidFill>
                          <a:effectLst/>
                          <a:latin typeface="Times New Roman" panose="02020603050405020304" pitchFamily="18" charset="0"/>
                        </a:rPr>
                        <a:t>Today, cybercrime is so common in businesses that businesses need to implement a secure system to ensure that employment data is not compromised and virus-attacked</a:t>
                      </a:r>
                    </a:p>
                  </a:txBody>
                  <a:tcPr marL="4758" marR="4758" marT="475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2CC"/>
                    </a:solidFill>
                  </a:tcPr>
                </a:tc>
              </a:tr>
            </a:tbl>
          </a:graphicData>
        </a:graphic>
      </p:graphicFrame>
      <p:sp>
        <p:nvSpPr>
          <p:cNvPr id="2" name="Slide Number Placeholder 1"/>
          <p:cNvSpPr>
            <a:spLocks noGrp="1"/>
          </p:cNvSpPr>
          <p:nvPr>
            <p:ph type="sldNum" sz="quarter" idx="12"/>
          </p:nvPr>
        </p:nvSpPr>
        <p:spPr/>
        <p:txBody>
          <a:bodyPr/>
          <a:lstStyle/>
          <a:p>
            <a:fld id="{48C2CCB7-6F22-4683-813F-DB82F15D8B4F}" type="slidenum">
              <a:rPr lang="en-US" smtClean="0"/>
              <a:t>19</a:t>
            </a:fld>
            <a:endParaRPr lang="en-US" dirty="0"/>
          </a:p>
        </p:txBody>
      </p:sp>
    </p:spTree>
    <p:extLst>
      <p:ext uri="{BB962C8B-B14F-4D97-AF65-F5344CB8AC3E}">
        <p14:creationId xmlns:p14="http://schemas.microsoft.com/office/powerpoint/2010/main" val="136130860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1"/>
            <a:ext cx="10018713" cy="970984"/>
          </a:xfrm>
        </p:spPr>
        <p:txBody>
          <a:bodyPr/>
          <a:lstStyle/>
          <a:p>
            <a:r>
              <a:rPr lang="en-US" b="1" dirty="0" smtClean="0">
                <a:latin typeface="Times New Roman" panose="02020603050405020304" pitchFamily="18" charset="0"/>
                <a:cs typeface="Times New Roman" panose="02020603050405020304" pitchFamily="18" charset="0"/>
              </a:rPr>
              <a:t>Limitations to HR manager</a:t>
            </a:r>
            <a:endParaRPr lang="en-US"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484310" y="2313914"/>
            <a:ext cx="10018713" cy="3124201"/>
          </a:xfrm>
        </p:spPr>
        <p:txBody>
          <a:bodyPr>
            <a:normAutofit/>
          </a:bodyPr>
          <a:lstStyle/>
          <a:p>
            <a:r>
              <a:rPr lang="en-US" sz="2200" dirty="0" smtClean="0">
                <a:latin typeface="Times New Roman" panose="02020603050405020304" pitchFamily="18" charset="0"/>
                <a:cs typeface="Times New Roman" panose="02020603050405020304" pitchFamily="18" charset="0"/>
              </a:rPr>
              <a:t>The limitations for HR managers while implementing AI ,Big Data analytics and machine learning include:</a:t>
            </a:r>
          </a:p>
          <a:p>
            <a:pPr lvl="1"/>
            <a:r>
              <a:rPr lang="en-US" sz="2200" b="1" dirty="0" smtClean="0">
                <a:latin typeface="Times New Roman" panose="02020603050405020304" pitchFamily="18" charset="0"/>
                <a:cs typeface="Times New Roman" panose="02020603050405020304" pitchFamily="18" charset="0"/>
              </a:rPr>
              <a:t>Lack of support of top management</a:t>
            </a:r>
          </a:p>
          <a:p>
            <a:pPr lvl="1"/>
            <a:r>
              <a:rPr lang="en-US" sz="2200" b="1" dirty="0" smtClean="0">
                <a:latin typeface="Times New Roman" panose="02020603050405020304" pitchFamily="18" charset="0"/>
                <a:cs typeface="Times New Roman" panose="02020603050405020304" pitchFamily="18" charset="0"/>
              </a:rPr>
              <a:t>Financial </a:t>
            </a:r>
            <a:r>
              <a:rPr lang="en-US" sz="2200" b="1" dirty="0">
                <a:latin typeface="Times New Roman" panose="02020603050405020304" pitchFamily="18" charset="0"/>
                <a:cs typeface="Times New Roman" panose="02020603050405020304" pitchFamily="18" charset="0"/>
              </a:rPr>
              <a:t>factors can affect their functioning</a:t>
            </a:r>
            <a:r>
              <a:rPr lang="en-US" sz="2200" b="1" dirty="0" smtClean="0">
                <a:latin typeface="Times New Roman" panose="02020603050405020304" pitchFamily="18" charset="0"/>
                <a:cs typeface="Times New Roman" panose="02020603050405020304" pitchFamily="18" charset="0"/>
              </a:rPr>
              <a:t>.</a:t>
            </a:r>
          </a:p>
          <a:p>
            <a:pPr lvl="1"/>
            <a:r>
              <a:rPr lang="en-US" sz="2200" b="1" dirty="0">
                <a:latin typeface="Times New Roman" panose="02020603050405020304" pitchFamily="18" charset="0"/>
                <a:cs typeface="Times New Roman" panose="02020603050405020304" pitchFamily="18" charset="0"/>
              </a:rPr>
              <a:t>Collecting all </a:t>
            </a:r>
            <a:r>
              <a:rPr lang="en-US" sz="2200" b="1" dirty="0" smtClean="0">
                <a:latin typeface="Times New Roman" panose="02020603050405020304" pitchFamily="18" charset="0"/>
                <a:cs typeface="Times New Roman" panose="02020603050405020304" pitchFamily="18" charset="0"/>
              </a:rPr>
              <a:t>data </a:t>
            </a:r>
            <a:r>
              <a:rPr lang="en-US" sz="2200" b="1" dirty="0">
                <a:latin typeface="Times New Roman" panose="02020603050405020304" pitchFamily="18" charset="0"/>
                <a:cs typeface="Times New Roman" panose="02020603050405020304" pitchFamily="18" charset="0"/>
              </a:rPr>
              <a:t>from all departments can be highly </a:t>
            </a:r>
            <a:r>
              <a:rPr lang="en-US" sz="2200" b="1" dirty="0" smtClean="0">
                <a:latin typeface="Times New Roman" panose="02020603050405020304" pitchFamily="18" charset="0"/>
                <a:cs typeface="Times New Roman" panose="02020603050405020304" pitchFamily="18" charset="0"/>
              </a:rPr>
              <a:t>time-consuming.</a:t>
            </a:r>
          </a:p>
          <a:p>
            <a:pPr lvl="1"/>
            <a:r>
              <a:rPr lang="en-US" sz="2200" b="1" dirty="0">
                <a:latin typeface="Times New Roman" panose="02020603050405020304" pitchFamily="18" charset="0"/>
                <a:cs typeface="Times New Roman" panose="02020603050405020304" pitchFamily="18" charset="0"/>
              </a:rPr>
              <a:t>Implementing an HRM solution can be very expensive</a:t>
            </a:r>
            <a:endParaRPr lang="en-US" sz="2200" b="1" dirty="0" smtClean="0">
              <a:latin typeface="Times New Roman" panose="02020603050405020304" pitchFamily="18" charset="0"/>
              <a:cs typeface="Times New Roman" panose="02020603050405020304" pitchFamily="18" charset="0"/>
            </a:endParaRPr>
          </a:p>
          <a:p>
            <a:pPr lvl="1"/>
            <a:endParaRPr lang="en-US" sz="2200" dirty="0" smtClean="0">
              <a:latin typeface="Times New Roman" panose="02020603050405020304" pitchFamily="18" charset="0"/>
              <a:cs typeface="Times New Roman" panose="02020603050405020304" pitchFamily="18" charset="0"/>
            </a:endParaRPr>
          </a:p>
          <a:p>
            <a:pPr marL="457200" lvl="1" indent="0">
              <a:buNone/>
            </a:pPr>
            <a:endParaRPr lang="en-US" sz="2200" dirty="0" smtClean="0">
              <a:solidFill>
                <a:schemeClr val="accent1"/>
              </a:solidFill>
              <a:latin typeface="Times New Roman" panose="02020603050405020304" pitchFamily="18" charset="0"/>
              <a:cs typeface="Times New Roman" panose="02020603050405020304" pitchFamily="18" charset="0"/>
            </a:endParaRPr>
          </a:p>
          <a:p>
            <a:pPr lvl="1"/>
            <a:endParaRPr lang="en-US" sz="2200" dirty="0">
              <a:latin typeface="Times New Roman" panose="02020603050405020304" pitchFamily="18" charset="0"/>
              <a:cs typeface="Times New Roman" panose="02020603050405020304" pitchFamily="18" charset="0"/>
            </a:endParaRPr>
          </a:p>
          <a:p>
            <a:pPr lvl="1"/>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9924349" y="5438115"/>
            <a:ext cx="2066723" cy="1243692"/>
          </a:xfrm>
          <a:prstGeom prst="rect">
            <a:avLst/>
          </a:prstGeom>
        </p:spPr>
      </p:pic>
      <p:sp>
        <p:nvSpPr>
          <p:cNvPr id="5" name="Slide Number Placeholder 4"/>
          <p:cNvSpPr>
            <a:spLocks noGrp="1"/>
          </p:cNvSpPr>
          <p:nvPr>
            <p:ph type="sldNum" sz="quarter" idx="12"/>
          </p:nvPr>
        </p:nvSpPr>
        <p:spPr/>
        <p:txBody>
          <a:bodyPr/>
          <a:lstStyle/>
          <a:p>
            <a:fld id="{48C2CCB7-6F22-4683-813F-DB82F15D8B4F}" type="slidenum">
              <a:rPr lang="en-US" smtClean="0"/>
              <a:t>20</a:t>
            </a:fld>
            <a:endParaRPr lang="en-US" dirty="0"/>
          </a:p>
        </p:txBody>
      </p:sp>
    </p:spTree>
    <p:extLst>
      <p:ext uri="{BB962C8B-B14F-4D97-AF65-F5344CB8AC3E}">
        <p14:creationId xmlns:p14="http://schemas.microsoft.com/office/powerpoint/2010/main" val="32053257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1">
            <a:extLst>
              <a:ext uri="{FF2B5EF4-FFF2-40B4-BE49-F238E27FC236}">
                <a16:creationId xmlns:a16="http://schemas.microsoft.com/office/drawing/2014/main" xmlns="" id="{07BBE97C-B07D-4A43-885B-143453A8674E}"/>
              </a:ext>
            </a:extLst>
          </p:cNvPr>
          <p:cNvSpPr txBox="1">
            <a:spLocks/>
          </p:cNvSpPr>
          <p:nvPr/>
        </p:nvSpPr>
        <p:spPr>
          <a:xfrm>
            <a:off x="93600" y="-525600"/>
            <a:ext cx="5220000" cy="6858000"/>
          </a:xfrm>
          <a:prstGeom prst="rect">
            <a:avLst/>
          </a:prstGeom>
        </p:spPr>
        <p:txBody>
          <a:bodyPr vert="horz" lIns="0" tIns="0" rIns="0" bIns="0" rtlCol="0">
            <a:noAutofit/>
          </a:bodyPr>
          <a:lstStyle>
            <a:lvl1pPr marL="0" marR="0" indent="0" algn="l" defTabSz="1007887" rtl="0" eaLnBrk="1" fontAlgn="auto" latinLnBrk="0" hangingPunct="1">
              <a:lnSpc>
                <a:spcPct val="100000"/>
              </a:lnSpc>
              <a:spcBef>
                <a:spcPts val="0"/>
              </a:spcBef>
              <a:spcAft>
                <a:spcPts val="200"/>
              </a:spcAft>
              <a:buClrTx/>
              <a:buSzTx/>
              <a:buFont typeface="Arial" panose="020B0604020202020204" pitchFamily="34" charset="0"/>
              <a:buNone/>
              <a:tabLst/>
              <a:defRPr sz="55000" b="1" kern="1200">
                <a:solidFill>
                  <a:schemeClr val="bg2">
                    <a:lumMod val="20000"/>
                    <a:lumOff val="80000"/>
                    <a:alpha val="20000"/>
                  </a:schemeClr>
                </a:solidFill>
                <a:latin typeface="+mj-lt"/>
                <a:ea typeface="+mn-ea"/>
                <a:cs typeface="+mn-cs"/>
              </a:defRPr>
            </a:lvl1pPr>
            <a:lvl2pPr marL="216000" marR="0" indent="-216000" algn="l" defTabSz="1007887" rtl="0" eaLnBrk="1" fontAlgn="auto" latinLnBrk="0" hangingPunct="1">
              <a:lnSpc>
                <a:spcPct val="100000"/>
              </a:lnSpc>
              <a:spcBef>
                <a:spcPts val="0"/>
              </a:spcBef>
              <a:spcAft>
                <a:spcPts val="200"/>
              </a:spcAft>
              <a:buClrTx/>
              <a:buSzTx/>
              <a:buFont typeface="Arial" charset="0"/>
              <a:buChar char="•"/>
              <a:tabLst/>
              <a:defRPr sz="1600" kern="1200">
                <a:solidFill>
                  <a:schemeClr val="bg1"/>
                </a:solidFill>
                <a:latin typeface="+mn-lt"/>
                <a:ea typeface="+mn-ea"/>
                <a:cs typeface="+mn-cs"/>
              </a:defRPr>
            </a:lvl2pPr>
            <a:lvl3pPr marL="457200" marR="0" indent="-231775" algn="l" defTabSz="1007887" rtl="0" eaLnBrk="1" fontAlgn="auto" latinLnBrk="0" hangingPunct="1">
              <a:lnSpc>
                <a:spcPct val="100000"/>
              </a:lnSpc>
              <a:spcBef>
                <a:spcPts val="0"/>
              </a:spcBef>
              <a:spcAft>
                <a:spcPts val="200"/>
              </a:spcAft>
              <a:buClrTx/>
              <a:buSzTx/>
              <a:buFont typeface="Arial" panose="020B0604020202020204" pitchFamily="34" charset="0"/>
              <a:buChar char="•"/>
              <a:tabLst>
                <a:tab pos="231775" algn="l"/>
              </a:tabLst>
              <a:defRPr sz="1400" kern="1200">
                <a:solidFill>
                  <a:schemeClr val="bg1"/>
                </a:solidFill>
                <a:latin typeface="+mn-lt"/>
                <a:ea typeface="+mn-ea"/>
                <a:cs typeface="+mn-cs"/>
              </a:defRPr>
            </a:lvl3pPr>
            <a:lvl4pPr marL="690563" marR="0" indent="-230188" algn="l" defTabSz="1007887" rtl="0" eaLnBrk="1" fontAlgn="auto" latinLnBrk="0" hangingPunct="1">
              <a:lnSpc>
                <a:spcPct val="100000"/>
              </a:lnSpc>
              <a:spcBef>
                <a:spcPts val="0"/>
              </a:spcBef>
              <a:spcAft>
                <a:spcPts val="200"/>
              </a:spcAft>
              <a:buClrTx/>
              <a:buSzTx/>
              <a:buFont typeface="Arial" panose="020B0604020202020204" pitchFamily="34" charset="0"/>
              <a:buChar char="•"/>
              <a:tabLst/>
              <a:defRPr sz="1200" kern="1200">
                <a:solidFill>
                  <a:schemeClr val="bg1"/>
                </a:solidFill>
                <a:latin typeface="+mn-lt"/>
                <a:ea typeface="+mn-ea"/>
                <a:cs typeface="+mn-cs"/>
              </a:defRPr>
            </a:lvl4pPr>
            <a:lvl5pPr marL="922338" marR="0" indent="-228600" algn="l" defTabSz="1007887" rtl="0" eaLnBrk="1" fontAlgn="auto" latinLnBrk="0" hangingPunct="1">
              <a:lnSpc>
                <a:spcPct val="100000"/>
              </a:lnSpc>
              <a:spcBef>
                <a:spcPts val="0"/>
              </a:spcBef>
              <a:spcAft>
                <a:spcPts val="200"/>
              </a:spcAft>
              <a:buClrTx/>
              <a:buSzTx/>
              <a:buFont typeface="Arial" panose="020B0604020202020204" pitchFamily="34" charset="0"/>
              <a:buChar char="•"/>
              <a:tabLst/>
              <a:defRPr sz="1200" kern="1200">
                <a:solidFill>
                  <a:schemeClr val="bg1"/>
                </a:solidFill>
                <a:latin typeface="+mn-lt"/>
                <a:ea typeface="+mn-ea"/>
                <a:cs typeface="+mn-cs"/>
              </a:defRPr>
            </a:lvl5pPr>
            <a:lvl6pPr marL="2771691"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4"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8"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22"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marR="0" lvl="0" indent="0" algn="l" defTabSz="1007887" rtl="0" eaLnBrk="1" fontAlgn="auto" latinLnBrk="0" hangingPunct="1">
              <a:lnSpc>
                <a:spcPct val="100000"/>
              </a:lnSpc>
              <a:spcBef>
                <a:spcPts val="0"/>
              </a:spcBef>
              <a:spcAft>
                <a:spcPts val="200"/>
              </a:spcAft>
              <a:buClrTx/>
              <a:buSzTx/>
              <a:buFont typeface="Arial" panose="020B0604020202020204" pitchFamily="34" charset="0"/>
              <a:buNone/>
              <a:tabLst/>
              <a:defRPr/>
            </a:pPr>
            <a:r>
              <a:rPr lang="en-GB" dirty="0" smtClean="0">
                <a:solidFill>
                  <a:srgbClr val="747480">
                    <a:alpha val="50000"/>
                  </a:srgbClr>
                </a:solidFill>
                <a:latin typeface="EYInterstate Light" panose="02000506000000020004" pitchFamily="2" charset="0"/>
              </a:rPr>
              <a:t>5</a:t>
            </a:r>
            <a:endParaRPr kumimoji="0" lang="en-GB" sz="55000" b="1" i="0" u="none" strike="noStrike" kern="1200" cap="none" spc="0" normalizeH="0" baseline="0" noProof="0" dirty="0">
              <a:ln>
                <a:noFill/>
              </a:ln>
              <a:solidFill>
                <a:srgbClr val="747480">
                  <a:alpha val="50000"/>
                </a:srgbClr>
              </a:solidFill>
              <a:effectLst/>
              <a:uLnTx/>
              <a:uFillTx/>
              <a:latin typeface="EYInterstate Light" panose="02000506000000020004" pitchFamily="2" charset="0"/>
              <a:ea typeface="+mn-ea"/>
              <a:cs typeface="+mn-cs"/>
            </a:endParaRPr>
          </a:p>
        </p:txBody>
      </p:sp>
      <p:sp>
        <p:nvSpPr>
          <p:cNvPr id="7" name="Text Placeholder 3">
            <a:extLst>
              <a:ext uri="{FF2B5EF4-FFF2-40B4-BE49-F238E27FC236}">
                <a16:creationId xmlns:a16="http://schemas.microsoft.com/office/drawing/2014/main" xmlns="" id="{FB5D7B89-4AF5-4256-BC47-BCE40BD71EFF}"/>
              </a:ext>
            </a:extLst>
          </p:cNvPr>
          <p:cNvSpPr txBox="1">
            <a:spLocks/>
          </p:cNvSpPr>
          <p:nvPr/>
        </p:nvSpPr>
        <p:spPr>
          <a:xfrm>
            <a:off x="427444" y="4036510"/>
            <a:ext cx="11150224" cy="1202318"/>
          </a:xfrm>
          <a:prstGeom prst="rect">
            <a:avLst/>
          </a:prstGeom>
        </p:spPr>
        <p:txBody>
          <a:bodyPr vert="horz" lIns="91440" tIns="45720" rIns="91440" bIns="45720" rtlCol="0" anchor="ctr"/>
          <a:lstStyle>
            <a:defPPr>
              <a:defRPr lang="en-US"/>
            </a:defPPr>
            <a:lvl1pPr marL="0" algn="r"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694" marR="5077" algn="l">
              <a:lnSpc>
                <a:spcPct val="150000"/>
              </a:lnSpc>
              <a:spcBef>
                <a:spcPts val="80"/>
              </a:spcBef>
            </a:pPr>
            <a:r>
              <a:rPr lang="en-US" altLang="zh-TW" sz="3200" dirty="0">
                <a:latin typeface="Times New Roman" panose="02020603050405020304" pitchFamily="18" charset="0"/>
                <a:cs typeface="Times New Roman" panose="02020603050405020304" pitchFamily="18" charset="0"/>
              </a:rPr>
              <a:t>Recommendations </a:t>
            </a:r>
            <a:endParaRPr lang="en-US" altLang="zh-CN" sz="3200" b="1" spc="-25" dirty="0">
              <a:ea typeface="EYInterstate" charset="0"/>
              <a:cs typeface="EYInterstate" charset="0"/>
            </a:endParaRPr>
          </a:p>
          <a:p>
            <a:pPr marL="12694" marR="5077" algn="l">
              <a:lnSpc>
                <a:spcPct val="150000"/>
              </a:lnSpc>
              <a:spcBef>
                <a:spcPts val="80"/>
              </a:spcBef>
            </a:pPr>
            <a:endParaRPr lang="en-US" altLang="zh-CN" sz="3500" b="1" spc="-25" dirty="0">
              <a:ea typeface="EYInterstate" charset="0"/>
              <a:cs typeface="EYInterstate" charset="0"/>
            </a:endParaRPr>
          </a:p>
        </p:txBody>
      </p:sp>
      <p:sp>
        <p:nvSpPr>
          <p:cNvPr id="10" name="Slide Number Placeholder 9">
            <a:extLst>
              <a:ext uri="{FF2B5EF4-FFF2-40B4-BE49-F238E27FC236}">
                <a16:creationId xmlns:a16="http://schemas.microsoft.com/office/drawing/2014/main" xmlns="" id="{D267D149-21E7-46E1-934A-03F1CA204B63}"/>
              </a:ext>
            </a:extLst>
          </p:cNvPr>
          <p:cNvSpPr>
            <a:spLocks noGrp="1"/>
          </p:cNvSpPr>
          <p:nvPr>
            <p:ph type="sldNum" sz="quarter" idx="12"/>
          </p:nvPr>
        </p:nvSpPr>
        <p:spPr/>
        <p:txBody>
          <a:bodyPr/>
          <a:lstStyle/>
          <a:p>
            <a:fld id="{48C2CCB7-6F22-4683-813F-DB82F15D8B4F}" type="slidenum">
              <a:rPr lang="en-US" smtClean="0"/>
              <a:t>21</a:t>
            </a:fld>
            <a:endParaRPr lang="en-US" dirty="0"/>
          </a:p>
        </p:txBody>
      </p:sp>
      <p:pic>
        <p:nvPicPr>
          <p:cNvPr id="2" name="Picture 1"/>
          <p:cNvPicPr>
            <a:picLocks noChangeAspect="1"/>
          </p:cNvPicPr>
          <p:nvPr/>
        </p:nvPicPr>
        <p:blipFill>
          <a:blip r:embed="rId2"/>
          <a:stretch>
            <a:fillRect/>
          </a:stretch>
        </p:blipFill>
        <p:spPr>
          <a:xfrm>
            <a:off x="6444902" y="923742"/>
            <a:ext cx="4340728" cy="2603218"/>
          </a:xfrm>
          <a:prstGeom prst="rect">
            <a:avLst/>
          </a:prstGeom>
        </p:spPr>
      </p:pic>
    </p:spTree>
    <p:extLst>
      <p:ext uri="{BB962C8B-B14F-4D97-AF65-F5344CB8AC3E}">
        <p14:creationId xmlns:p14="http://schemas.microsoft.com/office/powerpoint/2010/main" val="23674891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088679"/>
          </a:xfrm>
        </p:spPr>
        <p:txBody>
          <a:bodyPr/>
          <a:lstStyle/>
          <a:p>
            <a:r>
              <a:rPr lang="en-US" dirty="0" smtClean="0">
                <a:latin typeface="Times New Roman" panose="02020603050405020304" pitchFamily="18" charset="0"/>
                <a:cs typeface="Times New Roman" panose="02020603050405020304" pitchFamily="18" charset="0"/>
              </a:rPr>
              <a:t>Recommendations </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484310" y="2096631"/>
            <a:ext cx="10018713" cy="3124201"/>
          </a:xfrm>
        </p:spPr>
        <p:txBody>
          <a:bodyPr>
            <a:normAutofit fontScale="92500"/>
          </a:bodyPr>
          <a:lstStyle/>
          <a:p>
            <a:r>
              <a:rPr lang="en-US" altLang="zh-TW" dirty="0">
                <a:latin typeface="Times New Roman" panose="02020603050405020304" pitchFamily="18" charset="0"/>
                <a:cs typeface="Times New Roman" panose="02020603050405020304" pitchFamily="18" charset="0"/>
              </a:rPr>
              <a:t>Organizational leaders can leverage key change drivers in HR practices through the following ways.</a:t>
            </a:r>
          </a:p>
          <a:p>
            <a:r>
              <a:rPr lang="en-US" altLang="zh-TW" sz="2200" dirty="0">
                <a:latin typeface="Times New Roman" panose="02020603050405020304" pitchFamily="18" charset="0"/>
                <a:cs typeface="Times New Roman" panose="02020603050405020304" pitchFamily="18" charset="0"/>
              </a:rPr>
              <a:t>1. </a:t>
            </a:r>
            <a:r>
              <a:rPr lang="en-US" altLang="zh-TW" sz="2200" b="1" dirty="0">
                <a:latin typeface="Times New Roman" panose="02020603050405020304" pitchFamily="18" charset="0"/>
                <a:cs typeface="Times New Roman" panose="02020603050405020304" pitchFamily="18" charset="0"/>
              </a:rPr>
              <a:t>Hiring professional persons with technology and </a:t>
            </a:r>
            <a:r>
              <a:rPr lang="en-US" altLang="zh-TW" sz="2200" b="1" dirty="0" smtClean="0">
                <a:latin typeface="Times New Roman" panose="02020603050405020304" pitchFamily="18" charset="0"/>
                <a:cs typeface="Times New Roman" panose="02020603050405020304" pitchFamily="18" charset="0"/>
              </a:rPr>
              <a:t>business-related </a:t>
            </a:r>
            <a:r>
              <a:rPr lang="en-US" altLang="zh-TW" sz="2200" b="1" dirty="0">
                <a:latin typeface="Times New Roman" panose="02020603050405020304" pitchFamily="18" charset="0"/>
                <a:cs typeface="Times New Roman" panose="02020603050405020304" pitchFamily="18" charset="0"/>
              </a:rPr>
              <a:t>knowledge in digital transformation drivers </a:t>
            </a:r>
            <a:r>
              <a:rPr lang="en-US" altLang="zh-TW" sz="2200" dirty="0">
                <a:latin typeface="Times New Roman" panose="02020603050405020304" pitchFamily="18" charset="0"/>
                <a:cs typeface="Times New Roman" panose="02020603050405020304" pitchFamily="18" charset="0"/>
              </a:rPr>
              <a:t>(</a:t>
            </a:r>
            <a:r>
              <a:rPr lang="en-US" altLang="zh-TW" sz="2000" dirty="0">
                <a:latin typeface="Times New Roman" panose="02020603050405020304" pitchFamily="18" charset="0"/>
                <a:cs typeface="Times New Roman" panose="02020603050405020304" pitchFamily="18" charset="0"/>
              </a:rPr>
              <a:t>Hoberg et al., 2017</a:t>
            </a:r>
            <a:r>
              <a:rPr lang="en-US" altLang="zh-TW" sz="2200" dirty="0">
                <a:latin typeface="Times New Roman" panose="02020603050405020304" pitchFamily="18" charset="0"/>
                <a:cs typeface="Times New Roman" panose="02020603050405020304" pitchFamily="18" charset="0"/>
              </a:rPr>
              <a:t>)</a:t>
            </a:r>
          </a:p>
          <a:p>
            <a:pPr lvl="1"/>
            <a:r>
              <a:rPr lang="en-US" altLang="zh-TW" b="1" dirty="0">
                <a:latin typeface="Times New Roman" panose="02020603050405020304" pitchFamily="18" charset="0"/>
                <a:cs typeface="Times New Roman" panose="02020603050405020304" pitchFamily="18" charset="0"/>
              </a:rPr>
              <a:t>Example data scientist experts </a:t>
            </a:r>
          </a:p>
          <a:p>
            <a:r>
              <a:rPr lang="en-US" altLang="zh-TW" sz="2200" dirty="0">
                <a:latin typeface="Times New Roman" panose="02020603050405020304" pitchFamily="18" charset="0"/>
                <a:cs typeface="Times New Roman" panose="02020603050405020304" pitchFamily="18" charset="0"/>
              </a:rPr>
              <a:t>2. </a:t>
            </a:r>
            <a:r>
              <a:rPr lang="en-US" altLang="zh-TW" sz="2200" b="1" dirty="0">
                <a:latin typeface="Times New Roman" panose="02020603050405020304" pitchFamily="18" charset="0"/>
                <a:cs typeface="Times New Roman" panose="02020603050405020304" pitchFamily="18" charset="0"/>
              </a:rPr>
              <a:t>Integrity outsourcing to the most reliable outsourcing service provider</a:t>
            </a:r>
            <a:r>
              <a:rPr lang="en-US" altLang="zh-TW" sz="2200" dirty="0">
                <a:latin typeface="Times New Roman" panose="02020603050405020304" pitchFamily="18" charset="0"/>
                <a:cs typeface="Times New Roman" panose="02020603050405020304" pitchFamily="18" charset="0"/>
              </a:rPr>
              <a:t> (</a:t>
            </a:r>
            <a:r>
              <a:rPr lang="en-US" altLang="zh-TW" sz="2000" dirty="0">
                <a:latin typeface="Times New Roman" panose="02020603050405020304" pitchFamily="18" charset="0"/>
                <a:cs typeface="Times New Roman" panose="02020603050405020304" pitchFamily="18" charset="0"/>
              </a:rPr>
              <a:t>Reed, 2018</a:t>
            </a:r>
            <a:r>
              <a:rPr lang="en-US" altLang="zh-TW" sz="2200" dirty="0">
                <a:latin typeface="Times New Roman" panose="02020603050405020304" pitchFamily="18" charset="0"/>
                <a:cs typeface="Times New Roman" panose="02020603050405020304" pitchFamily="18" charset="0"/>
              </a:rPr>
              <a:t>)</a:t>
            </a:r>
          </a:p>
          <a:p>
            <a:pPr lvl="1"/>
            <a:r>
              <a:rPr lang="en-US" altLang="zh-TW" b="1" dirty="0">
                <a:latin typeface="Times New Roman" panose="02020603050405020304" pitchFamily="18" charset="0"/>
                <a:cs typeface="Times New Roman" panose="02020603050405020304" pitchFamily="18" charset="0"/>
              </a:rPr>
              <a:t>Manage tasks such as recruitment and interviewing </a:t>
            </a:r>
          </a:p>
          <a:p>
            <a:endParaRPr lang="en-US" dirty="0"/>
          </a:p>
        </p:txBody>
      </p:sp>
      <p:pic>
        <p:nvPicPr>
          <p:cNvPr id="4" name="Picture 3"/>
          <p:cNvPicPr>
            <a:picLocks noChangeAspect="1"/>
          </p:cNvPicPr>
          <p:nvPr/>
        </p:nvPicPr>
        <p:blipFill>
          <a:blip r:embed="rId3"/>
          <a:stretch>
            <a:fillRect/>
          </a:stretch>
        </p:blipFill>
        <p:spPr>
          <a:xfrm>
            <a:off x="9996777" y="5450766"/>
            <a:ext cx="2066723" cy="1243692"/>
          </a:xfrm>
          <a:prstGeom prst="rect">
            <a:avLst/>
          </a:prstGeom>
        </p:spPr>
      </p:pic>
      <p:sp>
        <p:nvSpPr>
          <p:cNvPr id="5" name="Slide Number Placeholder 4"/>
          <p:cNvSpPr>
            <a:spLocks noGrp="1"/>
          </p:cNvSpPr>
          <p:nvPr>
            <p:ph type="sldNum" sz="quarter" idx="12"/>
          </p:nvPr>
        </p:nvSpPr>
        <p:spPr/>
        <p:txBody>
          <a:bodyPr/>
          <a:lstStyle/>
          <a:p>
            <a:fld id="{48C2CCB7-6F22-4683-813F-DB82F15D8B4F}" type="slidenum">
              <a:rPr lang="en-US" smtClean="0"/>
              <a:t>22</a:t>
            </a:fld>
            <a:endParaRPr lang="en-US" dirty="0"/>
          </a:p>
        </p:txBody>
      </p:sp>
    </p:spTree>
    <p:extLst>
      <p:ext uri="{BB962C8B-B14F-4D97-AF65-F5344CB8AC3E}">
        <p14:creationId xmlns:p14="http://schemas.microsoft.com/office/powerpoint/2010/main" val="9254747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1">
            <a:extLst>
              <a:ext uri="{FF2B5EF4-FFF2-40B4-BE49-F238E27FC236}">
                <a16:creationId xmlns:a16="http://schemas.microsoft.com/office/drawing/2014/main" xmlns="" id="{07BBE97C-B07D-4A43-885B-143453A8674E}"/>
              </a:ext>
            </a:extLst>
          </p:cNvPr>
          <p:cNvSpPr txBox="1">
            <a:spLocks/>
          </p:cNvSpPr>
          <p:nvPr/>
        </p:nvSpPr>
        <p:spPr>
          <a:xfrm>
            <a:off x="93600" y="-525600"/>
            <a:ext cx="5220000" cy="6858000"/>
          </a:xfrm>
          <a:prstGeom prst="rect">
            <a:avLst/>
          </a:prstGeom>
        </p:spPr>
        <p:txBody>
          <a:bodyPr vert="horz" lIns="0" tIns="0" rIns="0" bIns="0" rtlCol="0">
            <a:noAutofit/>
          </a:bodyPr>
          <a:lstStyle>
            <a:lvl1pPr marL="0" marR="0" indent="0" algn="l" defTabSz="1007887" rtl="0" eaLnBrk="1" fontAlgn="auto" latinLnBrk="0" hangingPunct="1">
              <a:lnSpc>
                <a:spcPct val="100000"/>
              </a:lnSpc>
              <a:spcBef>
                <a:spcPts val="0"/>
              </a:spcBef>
              <a:spcAft>
                <a:spcPts val="200"/>
              </a:spcAft>
              <a:buClrTx/>
              <a:buSzTx/>
              <a:buFont typeface="Arial" panose="020B0604020202020204" pitchFamily="34" charset="0"/>
              <a:buNone/>
              <a:tabLst/>
              <a:defRPr sz="55000" b="1" kern="1200">
                <a:solidFill>
                  <a:schemeClr val="bg2">
                    <a:lumMod val="20000"/>
                    <a:lumOff val="80000"/>
                    <a:alpha val="20000"/>
                  </a:schemeClr>
                </a:solidFill>
                <a:latin typeface="+mj-lt"/>
                <a:ea typeface="+mn-ea"/>
                <a:cs typeface="+mn-cs"/>
              </a:defRPr>
            </a:lvl1pPr>
            <a:lvl2pPr marL="216000" marR="0" indent="-216000" algn="l" defTabSz="1007887" rtl="0" eaLnBrk="1" fontAlgn="auto" latinLnBrk="0" hangingPunct="1">
              <a:lnSpc>
                <a:spcPct val="100000"/>
              </a:lnSpc>
              <a:spcBef>
                <a:spcPts val="0"/>
              </a:spcBef>
              <a:spcAft>
                <a:spcPts val="200"/>
              </a:spcAft>
              <a:buClrTx/>
              <a:buSzTx/>
              <a:buFont typeface="Arial" charset="0"/>
              <a:buChar char="•"/>
              <a:tabLst/>
              <a:defRPr sz="1600" kern="1200">
                <a:solidFill>
                  <a:schemeClr val="bg1"/>
                </a:solidFill>
                <a:latin typeface="+mn-lt"/>
                <a:ea typeface="+mn-ea"/>
                <a:cs typeface="+mn-cs"/>
              </a:defRPr>
            </a:lvl2pPr>
            <a:lvl3pPr marL="457200" marR="0" indent="-231775" algn="l" defTabSz="1007887" rtl="0" eaLnBrk="1" fontAlgn="auto" latinLnBrk="0" hangingPunct="1">
              <a:lnSpc>
                <a:spcPct val="100000"/>
              </a:lnSpc>
              <a:spcBef>
                <a:spcPts val="0"/>
              </a:spcBef>
              <a:spcAft>
                <a:spcPts val="200"/>
              </a:spcAft>
              <a:buClrTx/>
              <a:buSzTx/>
              <a:buFont typeface="Arial" panose="020B0604020202020204" pitchFamily="34" charset="0"/>
              <a:buChar char="•"/>
              <a:tabLst>
                <a:tab pos="231775" algn="l"/>
              </a:tabLst>
              <a:defRPr sz="1400" kern="1200">
                <a:solidFill>
                  <a:schemeClr val="bg1"/>
                </a:solidFill>
                <a:latin typeface="+mn-lt"/>
                <a:ea typeface="+mn-ea"/>
                <a:cs typeface="+mn-cs"/>
              </a:defRPr>
            </a:lvl3pPr>
            <a:lvl4pPr marL="690563" marR="0" indent="-230188" algn="l" defTabSz="1007887" rtl="0" eaLnBrk="1" fontAlgn="auto" latinLnBrk="0" hangingPunct="1">
              <a:lnSpc>
                <a:spcPct val="100000"/>
              </a:lnSpc>
              <a:spcBef>
                <a:spcPts val="0"/>
              </a:spcBef>
              <a:spcAft>
                <a:spcPts val="200"/>
              </a:spcAft>
              <a:buClrTx/>
              <a:buSzTx/>
              <a:buFont typeface="Arial" panose="020B0604020202020204" pitchFamily="34" charset="0"/>
              <a:buChar char="•"/>
              <a:tabLst/>
              <a:defRPr sz="1200" kern="1200">
                <a:solidFill>
                  <a:schemeClr val="bg1"/>
                </a:solidFill>
                <a:latin typeface="+mn-lt"/>
                <a:ea typeface="+mn-ea"/>
                <a:cs typeface="+mn-cs"/>
              </a:defRPr>
            </a:lvl4pPr>
            <a:lvl5pPr marL="922338" marR="0" indent="-228600" algn="l" defTabSz="1007887" rtl="0" eaLnBrk="1" fontAlgn="auto" latinLnBrk="0" hangingPunct="1">
              <a:lnSpc>
                <a:spcPct val="100000"/>
              </a:lnSpc>
              <a:spcBef>
                <a:spcPts val="0"/>
              </a:spcBef>
              <a:spcAft>
                <a:spcPts val="200"/>
              </a:spcAft>
              <a:buClrTx/>
              <a:buSzTx/>
              <a:buFont typeface="Arial" panose="020B0604020202020204" pitchFamily="34" charset="0"/>
              <a:buChar char="•"/>
              <a:tabLst/>
              <a:defRPr sz="1200" kern="1200">
                <a:solidFill>
                  <a:schemeClr val="bg1"/>
                </a:solidFill>
                <a:latin typeface="+mn-lt"/>
                <a:ea typeface="+mn-ea"/>
                <a:cs typeface="+mn-cs"/>
              </a:defRPr>
            </a:lvl5pPr>
            <a:lvl6pPr marL="2771691"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634"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578"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522" indent="-251972" algn="l" defTabSz="1007887"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marR="0" lvl="0" indent="0" algn="l" defTabSz="1007887" rtl="0" eaLnBrk="1" fontAlgn="auto" latinLnBrk="0" hangingPunct="1">
              <a:lnSpc>
                <a:spcPct val="100000"/>
              </a:lnSpc>
              <a:spcBef>
                <a:spcPts val="0"/>
              </a:spcBef>
              <a:spcAft>
                <a:spcPts val="200"/>
              </a:spcAft>
              <a:buClrTx/>
              <a:buSzTx/>
              <a:buFont typeface="Arial" panose="020B0604020202020204" pitchFamily="34" charset="0"/>
              <a:buNone/>
              <a:tabLst/>
              <a:defRPr/>
            </a:pPr>
            <a:r>
              <a:rPr lang="en-GB" dirty="0" smtClean="0">
                <a:solidFill>
                  <a:srgbClr val="747480">
                    <a:alpha val="50000"/>
                  </a:srgbClr>
                </a:solidFill>
                <a:latin typeface="EYInterstate Light" panose="02000506000000020004" pitchFamily="2" charset="0"/>
              </a:rPr>
              <a:t>66</a:t>
            </a:r>
            <a:endParaRPr kumimoji="0" lang="en-GB" sz="55000" b="1" i="0" u="none" strike="noStrike" kern="1200" cap="none" spc="0" normalizeH="0" baseline="0" noProof="0" dirty="0">
              <a:ln>
                <a:noFill/>
              </a:ln>
              <a:solidFill>
                <a:srgbClr val="747480">
                  <a:alpha val="50000"/>
                </a:srgbClr>
              </a:solidFill>
              <a:effectLst/>
              <a:uLnTx/>
              <a:uFillTx/>
              <a:latin typeface="EYInterstate Light" panose="02000506000000020004" pitchFamily="2" charset="0"/>
              <a:ea typeface="+mn-ea"/>
              <a:cs typeface="+mn-cs"/>
            </a:endParaRPr>
          </a:p>
        </p:txBody>
      </p:sp>
      <p:sp>
        <p:nvSpPr>
          <p:cNvPr id="7" name="Text Placeholder 3">
            <a:extLst>
              <a:ext uri="{FF2B5EF4-FFF2-40B4-BE49-F238E27FC236}">
                <a16:creationId xmlns:a16="http://schemas.microsoft.com/office/drawing/2014/main" xmlns="" id="{FB5D7B89-4AF5-4256-BC47-BCE40BD71EFF}"/>
              </a:ext>
            </a:extLst>
          </p:cNvPr>
          <p:cNvSpPr txBox="1">
            <a:spLocks/>
          </p:cNvSpPr>
          <p:nvPr/>
        </p:nvSpPr>
        <p:spPr>
          <a:xfrm>
            <a:off x="352799" y="2851522"/>
            <a:ext cx="11150224" cy="1202318"/>
          </a:xfrm>
          <a:prstGeom prst="rect">
            <a:avLst/>
          </a:prstGeom>
        </p:spPr>
        <p:txBody>
          <a:bodyPr vert="horz" lIns="91440" tIns="45720" rIns="91440" bIns="45720" rtlCol="0" anchor="ctr"/>
          <a:lstStyle>
            <a:defPPr>
              <a:defRPr lang="en-US"/>
            </a:defPPr>
            <a:lvl1pPr marL="0" algn="r" defTabSz="914400" rtl="0" eaLnBrk="1" latinLnBrk="0" hangingPunct="1">
              <a:defRPr sz="1000" b="0" i="0" kern="1200">
                <a:solidFill>
                  <a:schemeClr val="tx1"/>
                </a:solidFill>
                <a:effectLst/>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694" marR="5077" algn="l">
              <a:lnSpc>
                <a:spcPct val="150000"/>
              </a:lnSpc>
              <a:spcBef>
                <a:spcPts val="80"/>
              </a:spcBef>
            </a:pPr>
            <a:r>
              <a:rPr lang="en-US" altLang="zh-TW" sz="3600" dirty="0">
                <a:latin typeface="Times New Roman" panose="02020603050405020304" pitchFamily="18" charset="0"/>
                <a:cs typeface="Times New Roman" panose="02020603050405020304" pitchFamily="18" charset="0"/>
              </a:rPr>
              <a:t>Conclusion</a:t>
            </a:r>
            <a:endParaRPr lang="en-US" altLang="zh-CN" sz="3500" b="1" spc="-25" dirty="0">
              <a:ea typeface="EYInterstate" charset="0"/>
              <a:cs typeface="EYInterstate" charset="0"/>
            </a:endParaRPr>
          </a:p>
          <a:p>
            <a:pPr marL="12694" marR="5077" algn="l">
              <a:lnSpc>
                <a:spcPct val="150000"/>
              </a:lnSpc>
              <a:spcBef>
                <a:spcPts val="80"/>
              </a:spcBef>
            </a:pPr>
            <a:r>
              <a:rPr lang="en-US" altLang="zh-TW" sz="3600" dirty="0" smtClean="0">
                <a:latin typeface="Times New Roman" panose="02020603050405020304" pitchFamily="18" charset="0"/>
                <a:cs typeface="Times New Roman" panose="02020603050405020304" pitchFamily="18" charset="0"/>
              </a:rPr>
              <a:t> </a:t>
            </a:r>
            <a:endParaRPr lang="en-US" altLang="zh-CN" sz="3500" b="1" spc="-25" dirty="0">
              <a:ea typeface="EYInterstate" charset="0"/>
              <a:cs typeface="EYInterstate" charset="0"/>
            </a:endParaRPr>
          </a:p>
        </p:txBody>
      </p:sp>
      <p:sp>
        <p:nvSpPr>
          <p:cNvPr id="10" name="Slide Number Placeholder 9">
            <a:extLst>
              <a:ext uri="{FF2B5EF4-FFF2-40B4-BE49-F238E27FC236}">
                <a16:creationId xmlns:a16="http://schemas.microsoft.com/office/drawing/2014/main" xmlns="" id="{D267D149-21E7-46E1-934A-03F1CA204B63}"/>
              </a:ext>
            </a:extLst>
          </p:cNvPr>
          <p:cNvSpPr>
            <a:spLocks noGrp="1"/>
          </p:cNvSpPr>
          <p:nvPr>
            <p:ph type="sldNum" sz="quarter" idx="12"/>
          </p:nvPr>
        </p:nvSpPr>
        <p:spPr/>
        <p:txBody>
          <a:bodyPr/>
          <a:lstStyle/>
          <a:p>
            <a:fld id="{48C2CCB7-6F22-4683-813F-DB82F15D8B4F}" type="slidenum">
              <a:rPr lang="en-US" smtClean="0"/>
              <a:t>23</a:t>
            </a:fld>
            <a:endParaRPr lang="en-US" dirty="0"/>
          </a:p>
        </p:txBody>
      </p:sp>
      <p:pic>
        <p:nvPicPr>
          <p:cNvPr id="2" name="Picture 1"/>
          <p:cNvPicPr>
            <a:picLocks noChangeAspect="1"/>
          </p:cNvPicPr>
          <p:nvPr/>
        </p:nvPicPr>
        <p:blipFill>
          <a:blip r:embed="rId2"/>
          <a:stretch>
            <a:fillRect/>
          </a:stretch>
        </p:blipFill>
        <p:spPr>
          <a:xfrm>
            <a:off x="6611128" y="849463"/>
            <a:ext cx="4340728" cy="2603218"/>
          </a:xfrm>
          <a:prstGeom prst="rect">
            <a:avLst/>
          </a:prstGeom>
        </p:spPr>
      </p:pic>
    </p:spTree>
    <p:extLst>
      <p:ext uri="{BB962C8B-B14F-4D97-AF65-F5344CB8AC3E}">
        <p14:creationId xmlns:p14="http://schemas.microsoft.com/office/powerpoint/2010/main" val="34593588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anose="02020603050405020304" pitchFamily="18" charset="0"/>
                <a:cs typeface="Times New Roman" panose="02020603050405020304" pitchFamily="18" charset="0"/>
              </a:rPr>
              <a:t>Conclusion</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108716" y="2128316"/>
            <a:ext cx="6065821" cy="2584011"/>
          </a:xfrm>
        </p:spPr>
        <p:txBody>
          <a:bodyPr>
            <a:noAutofit/>
          </a:bodyPr>
          <a:lstStyle/>
          <a:p>
            <a:pPr marL="0" indent="0">
              <a:buNone/>
            </a:pPr>
            <a:r>
              <a:rPr lang="en-US" dirty="0">
                <a:latin typeface="Times New Roman" panose="02020603050405020304" pitchFamily="18" charset="0"/>
                <a:cs typeface="Times New Roman" panose="02020603050405020304" pitchFamily="18" charset="0"/>
              </a:rPr>
              <a:t>The world is changing fast. The driving force of digital transmission is reshaping business, </a:t>
            </a:r>
            <a:r>
              <a:rPr lang="en-US" dirty="0" smtClean="0">
                <a:latin typeface="Times New Roman" panose="02020603050405020304" pitchFamily="18" charset="0"/>
                <a:cs typeface="Times New Roman" panose="02020603050405020304" pitchFamily="18" charset="0"/>
              </a:rPr>
              <a:t>providing HR management’s </a:t>
            </a:r>
            <a:r>
              <a:rPr lang="en-US" dirty="0">
                <a:latin typeface="Times New Roman" panose="02020603050405020304" pitchFamily="18" charset="0"/>
                <a:cs typeface="Times New Roman" panose="02020603050405020304" pitchFamily="18" charset="0"/>
              </a:rPr>
              <a:t>decision-making basis for sustainable business development and success. </a:t>
            </a:r>
            <a:r>
              <a:rPr lang="en-US" dirty="0" smtClean="0">
                <a:latin typeface="Times New Roman" panose="02020603050405020304" pitchFamily="18" charset="0"/>
                <a:cs typeface="Times New Roman" panose="02020603050405020304" pitchFamily="18" charset="0"/>
              </a:rPr>
              <a:t>Although Walmart are well developed, </a:t>
            </a:r>
            <a:r>
              <a:rPr lang="en-US" b="1" dirty="0" smtClean="0">
                <a:latin typeface="Times New Roman" panose="02020603050405020304" pitchFamily="18" charset="0"/>
                <a:cs typeface="Times New Roman" panose="02020603050405020304" pitchFamily="18" charset="0"/>
              </a:rPr>
              <a:t>“Discover </a:t>
            </a:r>
            <a:r>
              <a:rPr lang="en-US" b="1" dirty="0">
                <a:latin typeface="Times New Roman" panose="02020603050405020304" pitchFamily="18" charset="0"/>
                <a:cs typeface="Times New Roman" panose="02020603050405020304" pitchFamily="18" charset="0"/>
              </a:rPr>
              <a:t>more on </a:t>
            </a:r>
            <a:r>
              <a:rPr lang="en-US" b="1" dirty="0" smtClean="0">
                <a:latin typeface="Times New Roman" panose="02020603050405020304" pitchFamily="18" charset="0"/>
                <a:cs typeface="Times New Roman" panose="02020603050405020304" pitchFamily="18" charset="0"/>
              </a:rPr>
              <a:t>Innovation” </a:t>
            </a:r>
            <a:r>
              <a:rPr lang="en-US" dirty="0">
                <a:latin typeface="Times New Roman" panose="02020603050405020304" pitchFamily="18" charset="0"/>
                <a:cs typeface="Times New Roman" panose="02020603050405020304" pitchFamily="18" charset="0"/>
              </a:rPr>
              <a:t>should be going on.</a:t>
            </a:r>
          </a:p>
        </p:txBody>
      </p:sp>
      <p:pic>
        <p:nvPicPr>
          <p:cNvPr id="4" name="Picture 3"/>
          <p:cNvPicPr>
            <a:picLocks noChangeAspect="1"/>
          </p:cNvPicPr>
          <p:nvPr/>
        </p:nvPicPr>
        <p:blipFill>
          <a:blip r:embed="rId3"/>
          <a:stretch>
            <a:fillRect/>
          </a:stretch>
        </p:blipFill>
        <p:spPr>
          <a:xfrm>
            <a:off x="9969617" y="5459819"/>
            <a:ext cx="2066723" cy="1243692"/>
          </a:xfrm>
          <a:prstGeom prst="rect">
            <a:avLst/>
          </a:prstGeom>
        </p:spPr>
      </p:pic>
      <p:pic>
        <p:nvPicPr>
          <p:cNvPr id="5" name="Picture 4"/>
          <p:cNvPicPr>
            <a:picLocks noChangeAspect="1"/>
          </p:cNvPicPr>
          <p:nvPr/>
        </p:nvPicPr>
        <p:blipFill>
          <a:blip r:embed="rId4"/>
          <a:stretch>
            <a:fillRect/>
          </a:stretch>
        </p:blipFill>
        <p:spPr>
          <a:xfrm>
            <a:off x="622398" y="1073159"/>
            <a:ext cx="4157832" cy="4694327"/>
          </a:xfrm>
          <a:prstGeom prst="rect">
            <a:avLst/>
          </a:prstGeom>
        </p:spPr>
      </p:pic>
      <p:sp>
        <p:nvSpPr>
          <p:cNvPr id="6" name="Slide Number Placeholder 5"/>
          <p:cNvSpPr>
            <a:spLocks noGrp="1"/>
          </p:cNvSpPr>
          <p:nvPr>
            <p:ph type="sldNum" sz="quarter" idx="12"/>
          </p:nvPr>
        </p:nvSpPr>
        <p:spPr/>
        <p:txBody>
          <a:bodyPr/>
          <a:lstStyle/>
          <a:p>
            <a:fld id="{48C2CCB7-6F22-4683-813F-DB82F15D8B4F}" type="slidenum">
              <a:rPr lang="en-US" smtClean="0"/>
              <a:t>24</a:t>
            </a:fld>
            <a:endParaRPr lang="en-US" dirty="0"/>
          </a:p>
        </p:txBody>
      </p:sp>
    </p:spTree>
    <p:extLst>
      <p:ext uri="{BB962C8B-B14F-4D97-AF65-F5344CB8AC3E}">
        <p14:creationId xmlns:p14="http://schemas.microsoft.com/office/powerpoint/2010/main" val="18529059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02956" y="1770184"/>
            <a:ext cx="10018713" cy="3124201"/>
          </a:xfrm>
        </p:spPr>
        <p:txBody>
          <a:bodyPr>
            <a:normAutofit/>
          </a:bodyPr>
          <a:lstStyle/>
          <a:p>
            <a:pPr marL="0" indent="0" algn="ctr">
              <a:buNone/>
            </a:pPr>
            <a:r>
              <a:rPr lang="en-AU" sz="6600" dirty="0" smtClean="0">
                <a:latin typeface="Times New Roman" panose="02020603050405020304" pitchFamily="18" charset="0"/>
                <a:cs typeface="Times New Roman" panose="02020603050405020304" pitchFamily="18" charset="0"/>
              </a:rPr>
              <a:t>Thank you</a:t>
            </a:r>
          </a:p>
        </p:txBody>
      </p:sp>
      <p:sp>
        <p:nvSpPr>
          <p:cNvPr id="2" name="Slide Number Placeholder 1"/>
          <p:cNvSpPr>
            <a:spLocks noGrp="1"/>
          </p:cNvSpPr>
          <p:nvPr>
            <p:ph type="sldNum" sz="quarter" idx="12"/>
          </p:nvPr>
        </p:nvSpPr>
        <p:spPr/>
        <p:txBody>
          <a:bodyPr/>
          <a:lstStyle/>
          <a:p>
            <a:fld id="{48C2CCB7-6F22-4683-813F-DB82F15D8B4F}" type="slidenum">
              <a:rPr lang="en-US" smtClean="0"/>
              <a:t>25</a:t>
            </a:fld>
            <a:endParaRPr lang="en-US" dirty="0"/>
          </a:p>
        </p:txBody>
      </p:sp>
    </p:spTree>
    <p:extLst>
      <p:ext uri="{BB962C8B-B14F-4D97-AF65-F5344CB8AC3E}">
        <p14:creationId xmlns:p14="http://schemas.microsoft.com/office/powerpoint/2010/main" val="423132008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0"/>
            <a:ext cx="10018713" cy="967563"/>
          </a:xfrm>
        </p:spPr>
        <p:txBody>
          <a:bodyPr/>
          <a:lstStyle/>
          <a:p>
            <a:r>
              <a:rPr lang="en-US" dirty="0" smtClean="0">
                <a:latin typeface="Times New Roman" panose="02020603050405020304" pitchFamily="18" charset="0"/>
                <a:cs typeface="Times New Roman" panose="02020603050405020304" pitchFamily="18" charset="0"/>
              </a:rPr>
              <a:t>References</a:t>
            </a:r>
            <a:endParaRPr lang="en-US"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065211" y="967563"/>
            <a:ext cx="10018713" cy="5359400"/>
          </a:xfrm>
        </p:spPr>
        <p:txBody>
          <a:bodyPr>
            <a:normAutofit fontScale="25000" lnSpcReduction="20000"/>
          </a:bodyPr>
          <a:lstStyle/>
          <a:p>
            <a:endParaRPr lang="en-US" dirty="0"/>
          </a:p>
          <a:p>
            <a:pPr marL="0" lvl="0" indent="0">
              <a:buClr>
                <a:srgbClr val="30ACEC">
                  <a:lumMod val="75000"/>
                </a:srgbClr>
              </a:buClr>
              <a:buNone/>
            </a:pPr>
            <a:r>
              <a:rPr lang="en-US" altLang="zh-TW" sz="5600" dirty="0" err="1">
                <a:solidFill>
                  <a:prstClr val="black"/>
                </a:solidFill>
                <a:latin typeface="Times New Roman" panose="02020603050405020304" pitchFamily="18" charset="0"/>
                <a:cs typeface="Times New Roman" panose="02020603050405020304" pitchFamily="18" charset="0"/>
              </a:rPr>
              <a:t>Balachandran</a:t>
            </a:r>
            <a:r>
              <a:rPr lang="en-US" altLang="zh-TW" sz="5600" dirty="0">
                <a:solidFill>
                  <a:prstClr val="black"/>
                </a:solidFill>
                <a:latin typeface="Times New Roman" panose="02020603050405020304" pitchFamily="18" charset="0"/>
                <a:cs typeface="Times New Roman" panose="02020603050405020304" pitchFamily="18" charset="0"/>
              </a:rPr>
              <a:t>, B. M., &amp; Prasad, S. (2017). </a:t>
            </a:r>
            <a:r>
              <a:rPr lang="en-US" altLang="zh-TW" sz="5600" i="1" dirty="0">
                <a:solidFill>
                  <a:prstClr val="black"/>
                </a:solidFill>
                <a:latin typeface="Times New Roman" panose="02020603050405020304" pitchFamily="18" charset="0"/>
                <a:cs typeface="Times New Roman" panose="02020603050405020304" pitchFamily="18" charset="0"/>
              </a:rPr>
              <a:t>Challenges and benefits of deploying big data analytics in the cloud for business intelligence.</a:t>
            </a:r>
            <a:r>
              <a:rPr lang="en-US" altLang="zh-TW" sz="5600" dirty="0">
                <a:solidFill>
                  <a:prstClr val="black"/>
                </a:solidFill>
                <a:latin typeface="Times New Roman" panose="02020603050405020304" pitchFamily="18" charset="0"/>
                <a:cs typeface="Times New Roman" panose="02020603050405020304" pitchFamily="18" charset="0"/>
              </a:rPr>
              <a:t> </a:t>
            </a:r>
            <a:r>
              <a:rPr lang="en-US" altLang="zh-TW" sz="5600" dirty="0" err="1">
                <a:solidFill>
                  <a:prstClr val="black"/>
                </a:solidFill>
                <a:latin typeface="Times New Roman" panose="02020603050405020304" pitchFamily="18" charset="0"/>
                <a:cs typeface="Times New Roman" panose="02020603050405020304" pitchFamily="18" charset="0"/>
              </a:rPr>
              <a:t>Procedia</a:t>
            </a:r>
            <a:r>
              <a:rPr lang="en-US" altLang="zh-TW" sz="5600" dirty="0">
                <a:solidFill>
                  <a:prstClr val="black"/>
                </a:solidFill>
                <a:latin typeface="Times New Roman" panose="02020603050405020304" pitchFamily="18" charset="0"/>
                <a:cs typeface="Times New Roman" panose="02020603050405020304" pitchFamily="18" charset="0"/>
              </a:rPr>
              <a:t> Computer Science, 112, 1112-1122.</a:t>
            </a:r>
          </a:p>
          <a:p>
            <a:pPr marL="0" indent="0">
              <a:buNone/>
            </a:pPr>
            <a:r>
              <a:rPr lang="en-US" sz="5600" dirty="0" smtClean="0">
                <a:latin typeface="Times New Roman" panose="02020603050405020304" pitchFamily="18" charset="0"/>
                <a:cs typeface="Times New Roman" panose="02020603050405020304" pitchFamily="18" charset="0"/>
              </a:rPr>
              <a:t>Bauer</a:t>
            </a:r>
            <a:r>
              <a:rPr lang="en-US" sz="5600" dirty="0">
                <a:latin typeface="Times New Roman" panose="02020603050405020304" pitchFamily="18" charset="0"/>
                <a:cs typeface="Times New Roman" panose="02020603050405020304" pitchFamily="18" charset="0"/>
              </a:rPr>
              <a:t>, T. N., </a:t>
            </a:r>
            <a:r>
              <a:rPr lang="en-US" sz="5600" dirty="0" err="1">
                <a:latin typeface="Times New Roman" panose="02020603050405020304" pitchFamily="18" charset="0"/>
                <a:cs typeface="Times New Roman" panose="02020603050405020304" pitchFamily="18" charset="0"/>
              </a:rPr>
              <a:t>Truxillo</a:t>
            </a:r>
            <a:r>
              <a:rPr lang="en-US" sz="5600" dirty="0">
                <a:latin typeface="Times New Roman" panose="02020603050405020304" pitchFamily="18" charset="0"/>
                <a:cs typeface="Times New Roman" panose="02020603050405020304" pitchFamily="18" charset="0"/>
              </a:rPr>
              <a:t>, D. M., </a:t>
            </a:r>
            <a:r>
              <a:rPr lang="en-US" sz="5600" dirty="0" err="1">
                <a:latin typeface="Times New Roman" panose="02020603050405020304" pitchFamily="18" charset="0"/>
                <a:cs typeface="Times New Roman" panose="02020603050405020304" pitchFamily="18" charset="0"/>
              </a:rPr>
              <a:t>Paronto</a:t>
            </a:r>
            <a:r>
              <a:rPr lang="en-US" sz="5600" dirty="0">
                <a:latin typeface="Times New Roman" panose="02020603050405020304" pitchFamily="18" charset="0"/>
                <a:cs typeface="Times New Roman" panose="02020603050405020304" pitchFamily="18" charset="0"/>
              </a:rPr>
              <a:t>, M. E., </a:t>
            </a:r>
            <a:r>
              <a:rPr lang="en-US" sz="5600" dirty="0" err="1">
                <a:latin typeface="Times New Roman" panose="02020603050405020304" pitchFamily="18" charset="0"/>
                <a:cs typeface="Times New Roman" panose="02020603050405020304" pitchFamily="18" charset="0"/>
              </a:rPr>
              <a:t>Weekley</a:t>
            </a:r>
            <a:r>
              <a:rPr lang="en-US" sz="5600" dirty="0">
                <a:latin typeface="Times New Roman" panose="02020603050405020304" pitchFamily="18" charset="0"/>
                <a:cs typeface="Times New Roman" panose="02020603050405020304" pitchFamily="18" charset="0"/>
              </a:rPr>
              <a:t>, J. A., &amp; Campion, M. A. (2004). </a:t>
            </a:r>
            <a:r>
              <a:rPr lang="en-US" sz="5600" i="1" dirty="0">
                <a:latin typeface="Times New Roman" panose="02020603050405020304" pitchFamily="18" charset="0"/>
                <a:cs typeface="Times New Roman" panose="02020603050405020304" pitchFamily="18" charset="0"/>
              </a:rPr>
              <a:t>Applicant reactions to different selection technology: Face‐to‐face, interactive voice response, and computer‐assisted telephone screening interviews</a:t>
            </a:r>
            <a:r>
              <a:rPr lang="en-US" sz="5600" dirty="0">
                <a:latin typeface="Times New Roman" panose="02020603050405020304" pitchFamily="18" charset="0"/>
                <a:cs typeface="Times New Roman" panose="02020603050405020304" pitchFamily="18" charset="0"/>
              </a:rPr>
              <a:t>. International Journal of Selection and Assessment, 12(1‐2), 135-148</a:t>
            </a:r>
            <a:r>
              <a:rPr lang="en-US" sz="5600" dirty="0" smtClean="0">
                <a:latin typeface="Times New Roman" panose="02020603050405020304" pitchFamily="18" charset="0"/>
                <a:cs typeface="Times New Roman" panose="02020603050405020304" pitchFamily="18" charset="0"/>
              </a:rPr>
              <a:t>.</a:t>
            </a:r>
          </a:p>
          <a:p>
            <a:pPr marL="0" indent="0">
              <a:buNone/>
            </a:pPr>
            <a:r>
              <a:rPr lang="en-US" sz="5600" dirty="0" err="1">
                <a:latin typeface="Times New Roman" panose="02020603050405020304" pitchFamily="18" charset="0"/>
                <a:cs typeface="Times New Roman" panose="02020603050405020304" pitchFamily="18" charset="0"/>
              </a:rPr>
              <a:t>Bogue</a:t>
            </a:r>
            <a:r>
              <a:rPr lang="en-US" sz="5600" dirty="0">
                <a:latin typeface="Times New Roman" panose="02020603050405020304" pitchFamily="18" charset="0"/>
                <a:cs typeface="Times New Roman" panose="02020603050405020304" pitchFamily="18" charset="0"/>
              </a:rPr>
              <a:t>, R. (2019). Strong prospects for robots in retail. Industrial Robot: the international journal of robotics research and application.</a:t>
            </a:r>
            <a:endParaRPr lang="en-US" sz="5600" dirty="0" smtClean="0">
              <a:latin typeface="Times New Roman" panose="02020603050405020304" pitchFamily="18" charset="0"/>
              <a:cs typeface="Times New Roman" panose="02020603050405020304" pitchFamily="18" charset="0"/>
            </a:endParaRPr>
          </a:p>
          <a:p>
            <a:pPr marL="0" indent="0">
              <a:buNone/>
            </a:pPr>
            <a:r>
              <a:rPr lang="en-US" sz="5600" dirty="0" smtClean="0">
                <a:latin typeface="Times New Roman" panose="02020603050405020304" pitchFamily="18" charset="0"/>
                <a:cs typeface="Times New Roman" panose="02020603050405020304" pitchFamily="18" charset="0"/>
              </a:rPr>
              <a:t>Careers Walmart (2019). </a:t>
            </a:r>
            <a:r>
              <a:rPr lang="en-US" sz="5600" i="1" dirty="0" smtClean="0">
                <a:latin typeface="Times New Roman" panose="02020603050405020304" pitchFamily="18" charset="0"/>
                <a:cs typeface="Times New Roman" panose="02020603050405020304" pitchFamily="18" charset="0"/>
              </a:rPr>
              <a:t>Walmart </a:t>
            </a:r>
            <a:r>
              <a:rPr lang="en-US" sz="5600" i="1" dirty="0">
                <a:latin typeface="Times New Roman" panose="02020603050405020304" pitchFamily="18" charset="0"/>
                <a:cs typeface="Times New Roman" panose="02020603050405020304" pitchFamily="18" charset="0"/>
              </a:rPr>
              <a:t>Careers. </a:t>
            </a:r>
            <a:r>
              <a:rPr lang="en-US" sz="5600" dirty="0">
                <a:latin typeface="Times New Roman" panose="02020603050405020304" pitchFamily="18" charset="0"/>
                <a:cs typeface="Times New Roman" panose="02020603050405020304" pitchFamily="18" charset="0"/>
              </a:rPr>
              <a:t>Walmart Inc. </a:t>
            </a:r>
            <a:r>
              <a:rPr lang="en-US" sz="5600" dirty="0" smtClean="0">
                <a:latin typeface="Times New Roman" panose="02020603050405020304" pitchFamily="18" charset="0"/>
                <a:cs typeface="Times New Roman" panose="02020603050405020304" pitchFamily="18" charset="0"/>
              </a:rPr>
              <a:t>Available at: </a:t>
            </a:r>
            <a:r>
              <a:rPr lang="en-US" sz="5600" dirty="0" smtClean="0">
                <a:latin typeface="Times New Roman" panose="02020603050405020304" pitchFamily="18" charset="0"/>
                <a:cs typeface="Times New Roman" panose="02020603050405020304" pitchFamily="18" charset="0"/>
                <a:hlinkClick r:id="rId2"/>
              </a:rPr>
              <a:t>https</a:t>
            </a:r>
            <a:r>
              <a:rPr lang="en-US" sz="5600" dirty="0">
                <a:latin typeface="Times New Roman" panose="02020603050405020304" pitchFamily="18" charset="0"/>
                <a:cs typeface="Times New Roman" panose="02020603050405020304" pitchFamily="18" charset="0"/>
                <a:hlinkClick r:id="rId2"/>
              </a:rPr>
              <a:t>://careers.walmart.com</a:t>
            </a:r>
            <a:r>
              <a:rPr lang="en-US" sz="5600" dirty="0" smtClean="0">
                <a:latin typeface="Times New Roman" panose="02020603050405020304" pitchFamily="18" charset="0"/>
                <a:cs typeface="Times New Roman" panose="02020603050405020304" pitchFamily="18" charset="0"/>
                <a:hlinkClick r:id="rId2"/>
              </a:rPr>
              <a:t>/</a:t>
            </a:r>
            <a:r>
              <a:rPr lang="en-US" sz="5600" dirty="0" smtClean="0">
                <a:latin typeface="Times New Roman" panose="02020603050405020304" pitchFamily="18" charset="0"/>
                <a:cs typeface="Times New Roman" panose="02020603050405020304" pitchFamily="18" charset="0"/>
              </a:rPr>
              <a:t> (</a:t>
            </a:r>
            <a:r>
              <a:rPr lang="en-US" sz="5600" dirty="0" err="1" smtClean="0">
                <a:latin typeface="Times New Roman" panose="02020603050405020304" pitchFamily="18" charset="0"/>
                <a:cs typeface="Times New Roman" panose="02020603050405020304" pitchFamily="18" charset="0"/>
              </a:rPr>
              <a:t>Acessed</a:t>
            </a:r>
            <a:r>
              <a:rPr lang="en-US" sz="5600" dirty="0" smtClean="0">
                <a:latin typeface="Times New Roman" panose="02020603050405020304" pitchFamily="18" charset="0"/>
                <a:cs typeface="Times New Roman" panose="02020603050405020304" pitchFamily="18" charset="0"/>
              </a:rPr>
              <a:t> 29 Nov., 2019).</a:t>
            </a:r>
          </a:p>
          <a:p>
            <a:pPr marL="0" indent="0">
              <a:buNone/>
            </a:pPr>
            <a:r>
              <a:rPr lang="en-US" sz="5600" dirty="0">
                <a:latin typeface="Times New Roman" panose="02020603050405020304" pitchFamily="18" charset="0"/>
                <a:cs typeface="Times New Roman" panose="02020603050405020304" pitchFamily="18" charset="0"/>
              </a:rPr>
              <a:t>Chambers, D. A. (1986). </a:t>
            </a:r>
            <a:r>
              <a:rPr lang="en-US" sz="5600" i="1" dirty="0">
                <a:latin typeface="Times New Roman" panose="02020603050405020304" pitchFamily="18" charset="0"/>
                <a:cs typeface="Times New Roman" panose="02020603050405020304" pitchFamily="18" charset="0"/>
              </a:rPr>
              <a:t>The constraints of work and domestic schedules on women's leisure.</a:t>
            </a:r>
            <a:r>
              <a:rPr lang="en-US" sz="5600" dirty="0">
                <a:latin typeface="Times New Roman" panose="02020603050405020304" pitchFamily="18" charset="0"/>
                <a:cs typeface="Times New Roman" panose="02020603050405020304" pitchFamily="18" charset="0"/>
              </a:rPr>
              <a:t> Leisure Studies, 5(3), 309-325.</a:t>
            </a:r>
          </a:p>
          <a:p>
            <a:pPr marL="0" indent="0">
              <a:buNone/>
            </a:pPr>
            <a:r>
              <a:rPr lang="en-US" sz="5600" dirty="0" smtClean="0">
                <a:latin typeface="Times New Roman" panose="02020603050405020304" pitchFamily="18" charset="0"/>
                <a:cs typeface="Times New Roman" panose="02020603050405020304" pitchFamily="18" charset="0"/>
              </a:rPr>
              <a:t>Corporate </a:t>
            </a:r>
            <a:r>
              <a:rPr lang="en-US" sz="5600" dirty="0">
                <a:latin typeface="Times New Roman" panose="02020603050405020304" pitchFamily="18" charset="0"/>
                <a:cs typeface="Times New Roman" panose="02020603050405020304" pitchFamily="18" charset="0"/>
              </a:rPr>
              <a:t>Walmart (2018). </a:t>
            </a:r>
            <a:r>
              <a:rPr lang="en-US" sz="5600" i="1" dirty="0">
                <a:latin typeface="Times New Roman" panose="02020603050405020304" pitchFamily="18" charset="0"/>
                <a:cs typeface="Times New Roman" panose="02020603050405020304" pitchFamily="18" charset="0"/>
              </a:rPr>
              <a:t>How VR is Transforming the Way We Train Associates. </a:t>
            </a:r>
            <a:r>
              <a:rPr lang="en-US" sz="5600" dirty="0">
                <a:latin typeface="Times New Roman" panose="02020603050405020304" pitchFamily="18" charset="0"/>
                <a:cs typeface="Times New Roman" panose="02020603050405020304" pitchFamily="18" charset="0"/>
              </a:rPr>
              <a:t>Walmart Inc</a:t>
            </a:r>
            <a:r>
              <a:rPr lang="en-US" sz="5600" dirty="0" smtClean="0">
                <a:latin typeface="Times New Roman" panose="02020603050405020304" pitchFamily="18" charset="0"/>
                <a:cs typeface="Times New Roman" panose="02020603050405020304" pitchFamily="18" charset="0"/>
              </a:rPr>
              <a:t>. </a:t>
            </a:r>
            <a:r>
              <a:rPr lang="en-US" sz="5600" dirty="0">
                <a:latin typeface="Times New Roman" panose="02020603050405020304" pitchFamily="18" charset="0"/>
                <a:cs typeface="Times New Roman" panose="02020603050405020304" pitchFamily="18" charset="0"/>
              </a:rPr>
              <a:t>Available at: </a:t>
            </a:r>
            <a:r>
              <a:rPr lang="en-US" sz="5600" dirty="0">
                <a:latin typeface="Times New Roman" panose="02020603050405020304" pitchFamily="18" charset="0"/>
                <a:cs typeface="Times New Roman" panose="02020603050405020304" pitchFamily="18" charset="0"/>
                <a:hlinkClick r:id="rId3"/>
              </a:rPr>
              <a:t>https://</a:t>
            </a:r>
            <a:r>
              <a:rPr lang="en-US" sz="5600" dirty="0" smtClean="0">
                <a:latin typeface="Times New Roman" panose="02020603050405020304" pitchFamily="18" charset="0"/>
                <a:cs typeface="Times New Roman" panose="02020603050405020304" pitchFamily="18" charset="0"/>
                <a:hlinkClick r:id="rId3"/>
              </a:rPr>
              <a:t>corporate.walmart.com/newsroom/innovation/20180920/how-vr-is-transforming-the-way-we-train-associates</a:t>
            </a:r>
            <a:r>
              <a:rPr lang="en-US" sz="5600" dirty="0">
                <a:latin typeface="Times New Roman" panose="02020603050405020304" pitchFamily="18" charset="0"/>
                <a:cs typeface="Times New Roman" panose="02020603050405020304" pitchFamily="18" charset="0"/>
              </a:rPr>
              <a:t> (</a:t>
            </a:r>
            <a:r>
              <a:rPr lang="en-US" sz="5600" dirty="0" err="1">
                <a:latin typeface="Times New Roman" panose="02020603050405020304" pitchFamily="18" charset="0"/>
                <a:cs typeface="Times New Roman" panose="02020603050405020304" pitchFamily="18" charset="0"/>
              </a:rPr>
              <a:t>Acessed</a:t>
            </a:r>
            <a:r>
              <a:rPr lang="en-US" sz="5600" dirty="0">
                <a:latin typeface="Times New Roman" panose="02020603050405020304" pitchFamily="18" charset="0"/>
                <a:cs typeface="Times New Roman" panose="02020603050405020304" pitchFamily="18" charset="0"/>
              </a:rPr>
              <a:t> 29 Nov., 2019</a:t>
            </a:r>
            <a:r>
              <a:rPr lang="en-US" sz="5600" dirty="0" smtClean="0">
                <a:latin typeface="Times New Roman" panose="02020603050405020304" pitchFamily="18" charset="0"/>
                <a:cs typeface="Times New Roman" panose="02020603050405020304" pitchFamily="18" charset="0"/>
              </a:rPr>
              <a:t>). </a:t>
            </a:r>
          </a:p>
          <a:p>
            <a:pPr marL="0" indent="0">
              <a:buNone/>
            </a:pPr>
            <a:r>
              <a:rPr lang="en-US" sz="5600" dirty="0">
                <a:latin typeface="Times New Roman" panose="02020603050405020304" pitchFamily="18" charset="0"/>
                <a:cs typeface="Times New Roman" panose="02020603050405020304" pitchFamily="18" charset="0"/>
              </a:rPr>
              <a:t>Danish, R. Q., &amp; Usman, A. (2010). </a:t>
            </a:r>
            <a:r>
              <a:rPr lang="en-US" sz="5600" i="1" dirty="0">
                <a:latin typeface="Times New Roman" panose="02020603050405020304" pitchFamily="18" charset="0"/>
                <a:cs typeface="Times New Roman" panose="02020603050405020304" pitchFamily="18" charset="0"/>
              </a:rPr>
              <a:t>Impact of reward and recognition on job satisfaction and motivation: </a:t>
            </a:r>
            <a:r>
              <a:rPr lang="en-US" sz="5600" dirty="0">
                <a:latin typeface="Times New Roman" panose="02020603050405020304" pitchFamily="18" charset="0"/>
                <a:cs typeface="Times New Roman" panose="02020603050405020304" pitchFamily="18" charset="0"/>
              </a:rPr>
              <a:t>An empirical study from Pakistan. International journal of business and management, 5(2), 159.</a:t>
            </a:r>
            <a:endParaRPr lang="en-US" sz="5600" dirty="0" smtClean="0">
              <a:latin typeface="Times New Roman" panose="02020603050405020304" pitchFamily="18" charset="0"/>
              <a:cs typeface="Times New Roman" panose="02020603050405020304" pitchFamily="18" charset="0"/>
            </a:endParaRPr>
          </a:p>
          <a:p>
            <a:pPr marL="0" indent="0">
              <a:buNone/>
            </a:pPr>
            <a:r>
              <a:rPr lang="en-US" sz="5600" dirty="0">
                <a:latin typeface="Times New Roman" panose="02020603050405020304" pitchFamily="18" charset="0"/>
                <a:cs typeface="Times New Roman" panose="02020603050405020304" pitchFamily="18" charset="0"/>
              </a:rPr>
              <a:t>Davenport, T. (2014). </a:t>
            </a:r>
            <a:r>
              <a:rPr lang="en-US" sz="5600" i="1" dirty="0">
                <a:latin typeface="Times New Roman" panose="02020603050405020304" pitchFamily="18" charset="0"/>
                <a:cs typeface="Times New Roman" panose="02020603050405020304" pitchFamily="18" charset="0"/>
              </a:rPr>
              <a:t>Big data at work: dispelling the myths, uncovering the opportunities</a:t>
            </a:r>
            <a:r>
              <a:rPr lang="en-US" sz="5600" dirty="0">
                <a:latin typeface="Times New Roman" panose="02020603050405020304" pitchFamily="18" charset="0"/>
                <a:cs typeface="Times New Roman" panose="02020603050405020304" pitchFamily="18" charset="0"/>
              </a:rPr>
              <a:t>. Harvard Business Review </a:t>
            </a:r>
            <a:r>
              <a:rPr lang="en-US" sz="5600" dirty="0" smtClean="0">
                <a:latin typeface="Times New Roman" panose="02020603050405020304" pitchFamily="18" charset="0"/>
                <a:cs typeface="Times New Roman" panose="02020603050405020304" pitchFamily="18" charset="0"/>
              </a:rPr>
              <a:t>Press</a:t>
            </a:r>
          </a:p>
          <a:p>
            <a:pPr marL="0" indent="0">
              <a:buNone/>
            </a:pPr>
            <a:r>
              <a:rPr lang="en-US" sz="5600" dirty="0" err="1">
                <a:latin typeface="Times New Roman" panose="02020603050405020304" pitchFamily="18" charset="0"/>
                <a:cs typeface="Times New Roman" panose="02020603050405020304" pitchFamily="18" charset="0"/>
              </a:rPr>
              <a:t>DeFanti</a:t>
            </a:r>
            <a:r>
              <a:rPr lang="en-US" sz="5600" dirty="0">
                <a:latin typeface="Times New Roman" panose="02020603050405020304" pitchFamily="18" charset="0"/>
                <a:cs typeface="Times New Roman" panose="02020603050405020304" pitchFamily="18" charset="0"/>
              </a:rPr>
              <a:t>, C. (2019). Co-Located Augmented and Virtual Reality Systems (Doctoral dissertation, New York University).</a:t>
            </a:r>
            <a:endParaRPr lang="en-US" sz="5600" dirty="0" smtClean="0">
              <a:latin typeface="Times New Roman" panose="02020603050405020304" pitchFamily="18" charset="0"/>
              <a:cs typeface="Times New Roman" panose="02020603050405020304" pitchFamily="18" charset="0"/>
            </a:endParaRPr>
          </a:p>
          <a:p>
            <a:pPr marL="0" indent="0">
              <a:buNone/>
            </a:pPr>
            <a:r>
              <a:rPr lang="en-US" sz="5600" dirty="0" smtClean="0">
                <a:latin typeface="Times New Roman" panose="02020603050405020304" pitchFamily="18" charset="0"/>
                <a:cs typeface="Times New Roman" panose="02020603050405020304" pitchFamily="18" charset="0"/>
              </a:rPr>
              <a:t>Deloitte </a:t>
            </a:r>
            <a:r>
              <a:rPr lang="en-US" sz="5600" dirty="0">
                <a:latin typeface="Times New Roman" panose="02020603050405020304" pitchFamily="18" charset="0"/>
                <a:cs typeface="Times New Roman" panose="02020603050405020304" pitchFamily="18" charset="0"/>
              </a:rPr>
              <a:t>(2018) </a:t>
            </a:r>
            <a:r>
              <a:rPr lang="en-US" sz="5600" i="1" dirty="0">
                <a:latin typeface="Times New Roman" panose="02020603050405020304" pitchFamily="18" charset="0"/>
                <a:cs typeface="Times New Roman" panose="02020603050405020304" pitchFamily="18" charset="0"/>
              </a:rPr>
              <a:t>AI, robotics, and automation: Put humans in the </a:t>
            </a:r>
            <a:r>
              <a:rPr lang="en-US" sz="5600" i="1" dirty="0" smtClean="0">
                <a:latin typeface="Times New Roman" panose="02020603050405020304" pitchFamily="18" charset="0"/>
                <a:cs typeface="Times New Roman" panose="02020603050405020304" pitchFamily="18" charset="0"/>
              </a:rPr>
              <a:t>loop</a:t>
            </a:r>
            <a:r>
              <a:rPr lang="en-US" sz="5600" dirty="0">
                <a:latin typeface="Times New Roman" panose="02020603050405020304" pitchFamily="18" charset="0"/>
                <a:cs typeface="Times New Roman" panose="02020603050405020304" pitchFamily="18" charset="0"/>
              </a:rPr>
              <a:t>, 2018 Global Human Capital </a:t>
            </a:r>
            <a:r>
              <a:rPr lang="en-US" sz="5600" dirty="0" smtClean="0">
                <a:latin typeface="Times New Roman" panose="02020603050405020304" pitchFamily="18" charset="0"/>
                <a:cs typeface="Times New Roman" panose="02020603050405020304" pitchFamily="18" charset="0"/>
              </a:rPr>
              <a:t>Trends</a:t>
            </a:r>
            <a:r>
              <a:rPr lang="en-US" sz="5600" dirty="0">
                <a:latin typeface="Times New Roman" panose="02020603050405020304" pitchFamily="18" charset="0"/>
                <a:cs typeface="Times New Roman" panose="02020603050405020304" pitchFamily="18" charset="0"/>
              </a:rPr>
              <a:t>. Available at: </a:t>
            </a:r>
            <a:r>
              <a:rPr lang="en-US" sz="5600" dirty="0">
                <a:latin typeface="Times New Roman" panose="02020603050405020304" pitchFamily="18" charset="0"/>
                <a:cs typeface="Times New Roman" panose="02020603050405020304" pitchFamily="18" charset="0"/>
                <a:hlinkClick r:id="rId4"/>
              </a:rPr>
              <a:t>https://</a:t>
            </a:r>
            <a:r>
              <a:rPr lang="en-US" sz="5600" dirty="0" smtClean="0">
                <a:latin typeface="Times New Roman" panose="02020603050405020304" pitchFamily="18" charset="0"/>
                <a:cs typeface="Times New Roman" panose="02020603050405020304" pitchFamily="18" charset="0"/>
                <a:hlinkClick r:id="rId4"/>
              </a:rPr>
              <a:t>www2.deloitte.com/us/en/insights/focus/human-capital-trends/2018/ai-robotics-intelligent-machines.html</a:t>
            </a:r>
            <a:r>
              <a:rPr lang="en-US" sz="5600" dirty="0">
                <a:latin typeface="Times New Roman" panose="02020603050405020304" pitchFamily="18" charset="0"/>
                <a:cs typeface="Times New Roman" panose="02020603050405020304" pitchFamily="18" charset="0"/>
              </a:rPr>
              <a:t> (Accessed </a:t>
            </a:r>
            <a:r>
              <a:rPr lang="en-US" sz="5600" dirty="0" smtClean="0">
                <a:latin typeface="Times New Roman" panose="02020603050405020304" pitchFamily="18" charset="0"/>
                <a:cs typeface="Times New Roman" panose="02020603050405020304" pitchFamily="18" charset="0"/>
              </a:rPr>
              <a:t>20 </a:t>
            </a:r>
            <a:r>
              <a:rPr lang="en-US" sz="5600" dirty="0">
                <a:latin typeface="Times New Roman" panose="02020603050405020304" pitchFamily="18" charset="0"/>
                <a:cs typeface="Times New Roman" panose="02020603050405020304" pitchFamily="18" charset="0"/>
              </a:rPr>
              <a:t>Nov., </a:t>
            </a:r>
            <a:r>
              <a:rPr lang="en-US" sz="5600" dirty="0" smtClean="0">
                <a:latin typeface="Times New Roman" panose="02020603050405020304" pitchFamily="18" charset="0"/>
                <a:cs typeface="Times New Roman" panose="02020603050405020304" pitchFamily="18" charset="0"/>
              </a:rPr>
              <a:t>2019).</a:t>
            </a:r>
          </a:p>
          <a:p>
            <a:pPr marL="0" indent="0">
              <a:buNone/>
            </a:pPr>
            <a:r>
              <a:rPr lang="en-US" sz="5600" dirty="0">
                <a:latin typeface="Times New Roman" panose="02020603050405020304" pitchFamily="18" charset="0"/>
                <a:cs typeface="Times New Roman" panose="02020603050405020304" pitchFamily="18" charset="0"/>
              </a:rPr>
              <a:t>Easton, F. F., &amp; </a:t>
            </a:r>
            <a:r>
              <a:rPr lang="en-US" sz="5600" dirty="0" err="1">
                <a:latin typeface="Times New Roman" panose="02020603050405020304" pitchFamily="18" charset="0"/>
                <a:cs typeface="Times New Roman" panose="02020603050405020304" pitchFamily="18" charset="0"/>
              </a:rPr>
              <a:t>Goodale</a:t>
            </a:r>
            <a:r>
              <a:rPr lang="en-US" sz="5600" dirty="0">
                <a:latin typeface="Times New Roman" panose="02020603050405020304" pitchFamily="18" charset="0"/>
                <a:cs typeface="Times New Roman" panose="02020603050405020304" pitchFamily="18" charset="0"/>
              </a:rPr>
              <a:t>, J. C. (2005). Schedule recovery: Unplanned absences in service operations. Decision Sciences, 36(3), 459-488.</a:t>
            </a:r>
          </a:p>
          <a:p>
            <a:endParaRPr lang="en-US" dirty="0" smtClean="0"/>
          </a:p>
        </p:txBody>
      </p:sp>
      <p:sp>
        <p:nvSpPr>
          <p:cNvPr id="4" name="Slide Number Placeholder 3"/>
          <p:cNvSpPr>
            <a:spLocks noGrp="1"/>
          </p:cNvSpPr>
          <p:nvPr>
            <p:ph type="sldNum" sz="quarter" idx="12"/>
          </p:nvPr>
        </p:nvSpPr>
        <p:spPr/>
        <p:txBody>
          <a:bodyPr/>
          <a:lstStyle/>
          <a:p>
            <a:fld id="{48C2CCB7-6F22-4683-813F-DB82F15D8B4F}" type="slidenum">
              <a:rPr lang="en-US" smtClean="0"/>
              <a:t>26</a:t>
            </a:fld>
            <a:endParaRPr lang="en-US" dirty="0"/>
          </a:p>
        </p:txBody>
      </p:sp>
    </p:spTree>
    <p:extLst>
      <p:ext uri="{BB962C8B-B14F-4D97-AF65-F5344CB8AC3E}">
        <p14:creationId xmlns:p14="http://schemas.microsoft.com/office/powerpoint/2010/main" val="32715914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1065210" y="508000"/>
            <a:ext cx="10018713" cy="6146799"/>
          </a:xfrm>
        </p:spPr>
        <p:txBody>
          <a:bodyPr>
            <a:normAutofit/>
          </a:bodyPr>
          <a:lstStyle/>
          <a:p>
            <a:pPr marL="0" lvl="0" indent="0">
              <a:buClr>
                <a:srgbClr val="30ACEC">
                  <a:lumMod val="75000"/>
                </a:srgbClr>
              </a:buClr>
              <a:buNone/>
            </a:pPr>
            <a:r>
              <a:rPr lang="en-US" altLang="zh-TW" sz="1400" dirty="0" smtClean="0">
                <a:solidFill>
                  <a:prstClr val="black"/>
                </a:solidFill>
                <a:latin typeface="Times New Roman" panose="02020603050405020304" pitchFamily="18" charset="0"/>
                <a:cs typeface="Times New Roman" panose="02020603050405020304" pitchFamily="18" charset="0"/>
              </a:rPr>
              <a:t>Forbes(2017</a:t>
            </a:r>
            <a:r>
              <a:rPr lang="en-US" altLang="zh-TW" sz="1400" dirty="0">
                <a:solidFill>
                  <a:prstClr val="black"/>
                </a:solidFill>
                <a:latin typeface="Times New Roman" panose="02020603050405020304" pitchFamily="18" charset="0"/>
                <a:cs typeface="Times New Roman" panose="02020603050405020304" pitchFamily="18" charset="0"/>
              </a:rPr>
              <a:t>). </a:t>
            </a:r>
            <a:r>
              <a:rPr lang="en-US" altLang="zh-TW" sz="1400" i="1" dirty="0">
                <a:solidFill>
                  <a:prstClr val="black"/>
                </a:solidFill>
                <a:latin typeface="Times New Roman" panose="02020603050405020304" pitchFamily="18" charset="0"/>
                <a:cs typeface="Times New Roman" panose="02020603050405020304" pitchFamily="18" charset="0"/>
              </a:rPr>
              <a:t>How Walmart Is Using Machine Learning AI, </a:t>
            </a:r>
            <a:r>
              <a:rPr lang="en-US" altLang="zh-TW" sz="1400" i="1" dirty="0" err="1">
                <a:solidFill>
                  <a:prstClr val="black"/>
                </a:solidFill>
                <a:latin typeface="Times New Roman" panose="02020603050405020304" pitchFamily="18" charset="0"/>
                <a:cs typeface="Times New Roman" panose="02020603050405020304" pitchFamily="18" charset="0"/>
              </a:rPr>
              <a:t>IoT</a:t>
            </a:r>
            <a:r>
              <a:rPr lang="en-US" altLang="zh-TW" sz="1400" i="1" dirty="0">
                <a:solidFill>
                  <a:prstClr val="black"/>
                </a:solidFill>
                <a:latin typeface="Times New Roman" panose="02020603050405020304" pitchFamily="18" charset="0"/>
                <a:cs typeface="Times New Roman" panose="02020603050405020304" pitchFamily="18" charset="0"/>
              </a:rPr>
              <a:t> And Big Data To Boost Retail Performance</a:t>
            </a:r>
            <a:r>
              <a:rPr lang="en-US" altLang="zh-TW" sz="1400" dirty="0">
                <a:solidFill>
                  <a:prstClr val="black"/>
                </a:solidFill>
                <a:latin typeface="Times New Roman" panose="02020603050405020304" pitchFamily="18" charset="0"/>
                <a:cs typeface="Times New Roman" panose="02020603050405020304" pitchFamily="18" charset="0"/>
              </a:rPr>
              <a:t>. </a:t>
            </a:r>
            <a:r>
              <a:rPr lang="en-US" altLang="zh-TW" sz="1400" i="1" dirty="0">
                <a:solidFill>
                  <a:prstClr val="black"/>
                </a:solidFill>
                <a:latin typeface="Times New Roman" panose="02020603050405020304" pitchFamily="18" charset="0"/>
                <a:cs typeface="Times New Roman" panose="02020603050405020304" pitchFamily="18" charset="0"/>
              </a:rPr>
              <a:t>Forbes media LLC. </a:t>
            </a:r>
            <a:r>
              <a:rPr lang="en-US" altLang="zh-TW" sz="1400" dirty="0">
                <a:solidFill>
                  <a:prstClr val="black"/>
                </a:solidFill>
                <a:latin typeface="Times New Roman" panose="02020603050405020304" pitchFamily="18" charset="0"/>
                <a:cs typeface="Times New Roman" panose="02020603050405020304" pitchFamily="18" charset="0"/>
              </a:rPr>
              <a:t>Available at:  </a:t>
            </a:r>
            <a:r>
              <a:rPr lang="en-US" altLang="zh-TW" sz="1400" dirty="0">
                <a:solidFill>
                  <a:prstClr val="black"/>
                </a:solidFill>
                <a:latin typeface="Times New Roman" panose="02020603050405020304" pitchFamily="18" charset="0"/>
                <a:cs typeface="Times New Roman" panose="02020603050405020304" pitchFamily="18" charset="0"/>
                <a:hlinkClick r:id="rId2"/>
              </a:rPr>
              <a:t>https://www.forbes.com/sites/bernardmarr/2017/08/29/how-walmart-is-using-machine-learning-ai-iot-and-big-data-to-boost-retail-performance/#1652fbfb6cb1</a:t>
            </a:r>
            <a:r>
              <a:rPr lang="en-US" altLang="zh-TW" sz="1400" dirty="0">
                <a:solidFill>
                  <a:prstClr val="black"/>
                </a:solidFill>
                <a:latin typeface="Times New Roman" panose="02020603050405020304" pitchFamily="18" charset="0"/>
                <a:cs typeface="Times New Roman" panose="02020603050405020304" pitchFamily="18" charset="0"/>
              </a:rPr>
              <a:t> (Accessed 29 Nov.,2019</a:t>
            </a:r>
            <a:r>
              <a:rPr lang="en-US" altLang="zh-TW" sz="1400" dirty="0" smtClean="0">
                <a:solidFill>
                  <a:prstClr val="black"/>
                </a:solidFill>
                <a:latin typeface="Times New Roman" panose="02020603050405020304" pitchFamily="18" charset="0"/>
                <a:cs typeface="Times New Roman" panose="02020603050405020304" pitchFamily="18" charset="0"/>
              </a:rPr>
              <a:t>).</a:t>
            </a:r>
          </a:p>
          <a:p>
            <a:pPr marL="0" lvl="0" indent="0">
              <a:buClr>
                <a:srgbClr val="30ACEC">
                  <a:lumMod val="75000"/>
                </a:srgbClr>
              </a:buClr>
              <a:buNone/>
            </a:pPr>
            <a:r>
              <a:rPr lang="en-US" altLang="zh-TW" sz="1400" dirty="0" err="1">
                <a:solidFill>
                  <a:prstClr val="black"/>
                </a:solidFill>
                <a:latin typeface="Times New Roman" panose="02020603050405020304" pitchFamily="18" charset="0"/>
                <a:cs typeface="Times New Roman" panose="02020603050405020304" pitchFamily="18" charset="0"/>
              </a:rPr>
              <a:t>Gallerati</a:t>
            </a:r>
            <a:r>
              <a:rPr lang="en-US" altLang="zh-TW" sz="1400" dirty="0">
                <a:solidFill>
                  <a:prstClr val="black"/>
                </a:solidFill>
                <a:latin typeface="Times New Roman" panose="02020603050405020304" pitchFamily="18" charset="0"/>
                <a:cs typeface="Times New Roman" panose="02020603050405020304" pitchFamily="18" charset="0"/>
              </a:rPr>
              <a:t>, P., </a:t>
            </a:r>
            <a:r>
              <a:rPr lang="en-US" altLang="zh-TW" sz="1400" dirty="0" err="1">
                <a:solidFill>
                  <a:prstClr val="black"/>
                </a:solidFill>
                <a:latin typeface="Times New Roman" panose="02020603050405020304" pitchFamily="18" charset="0"/>
                <a:cs typeface="Times New Roman" panose="02020603050405020304" pitchFamily="18" charset="0"/>
              </a:rPr>
              <a:t>Maisano</a:t>
            </a:r>
            <a:r>
              <a:rPr lang="en-US" altLang="zh-TW" sz="1400" dirty="0">
                <a:solidFill>
                  <a:prstClr val="black"/>
                </a:solidFill>
                <a:latin typeface="Times New Roman" panose="02020603050405020304" pitchFamily="18" charset="0"/>
                <a:cs typeface="Times New Roman" panose="02020603050405020304" pitchFamily="18" charset="0"/>
              </a:rPr>
              <a:t>, M., </a:t>
            </a:r>
            <a:r>
              <a:rPr lang="en-US" altLang="zh-TW" sz="1400" dirty="0" err="1">
                <a:solidFill>
                  <a:prstClr val="black"/>
                </a:solidFill>
                <a:latin typeface="Times New Roman" panose="02020603050405020304" pitchFamily="18" charset="0"/>
                <a:cs typeface="Times New Roman" panose="02020603050405020304" pitchFamily="18" charset="0"/>
              </a:rPr>
              <a:t>Valiante</a:t>
            </a:r>
            <a:r>
              <a:rPr lang="en-US" altLang="zh-TW" sz="1400" dirty="0">
                <a:solidFill>
                  <a:prstClr val="black"/>
                </a:solidFill>
                <a:latin typeface="Times New Roman" panose="02020603050405020304" pitchFamily="18" charset="0"/>
                <a:cs typeface="Times New Roman" panose="02020603050405020304" pitchFamily="18" charset="0"/>
              </a:rPr>
              <a:t>, C., Conte, A., &amp; </a:t>
            </a:r>
            <a:r>
              <a:rPr lang="en-US" altLang="zh-TW" sz="1400" dirty="0" err="1">
                <a:solidFill>
                  <a:prstClr val="black"/>
                </a:solidFill>
                <a:latin typeface="Times New Roman" panose="02020603050405020304" pitchFamily="18" charset="0"/>
                <a:cs typeface="Times New Roman" panose="02020603050405020304" pitchFamily="18" charset="0"/>
              </a:rPr>
              <a:t>Casciaro</a:t>
            </a:r>
            <a:r>
              <a:rPr lang="en-US" altLang="zh-TW" sz="1400" dirty="0">
                <a:solidFill>
                  <a:prstClr val="black"/>
                </a:solidFill>
                <a:latin typeface="Times New Roman" panose="02020603050405020304" pitchFamily="18" charset="0"/>
                <a:cs typeface="Times New Roman" panose="02020603050405020304" pitchFamily="18" charset="0"/>
              </a:rPr>
              <a:t>, D. (2019, May). </a:t>
            </a:r>
            <a:r>
              <a:rPr lang="en-US" altLang="zh-TW" sz="1400" i="1" dirty="0">
                <a:solidFill>
                  <a:prstClr val="black"/>
                </a:solidFill>
                <a:latin typeface="Times New Roman" panose="02020603050405020304" pitchFamily="18" charset="0"/>
                <a:cs typeface="Times New Roman" panose="02020603050405020304" pitchFamily="18" charset="0"/>
              </a:rPr>
              <a:t>The Use of Virtual Reality and Simulators for Emergency Management Training Increases Employees' Role Awareness, Commitment and Information Retention, While Helping Companies to Stay Compliant </a:t>
            </a:r>
            <a:r>
              <a:rPr lang="en-US" altLang="zh-TW" sz="1400" dirty="0">
                <a:solidFill>
                  <a:prstClr val="black"/>
                </a:solidFill>
                <a:latin typeface="Times New Roman" panose="02020603050405020304" pitchFamily="18" charset="0"/>
                <a:cs typeface="Times New Roman" panose="02020603050405020304" pitchFamily="18" charset="0"/>
              </a:rPr>
              <a:t>.In </a:t>
            </a:r>
            <a:r>
              <a:rPr lang="en-US" altLang="zh-TW" sz="1400" i="1" dirty="0">
                <a:solidFill>
                  <a:prstClr val="black"/>
                </a:solidFill>
                <a:latin typeface="Times New Roman" panose="02020603050405020304" pitchFamily="18" charset="0"/>
                <a:cs typeface="Times New Roman" panose="02020603050405020304" pitchFamily="18" charset="0"/>
              </a:rPr>
              <a:t>Offshore Mediterranean Conference and Exhibition. Offshore Mediterranean </a:t>
            </a:r>
            <a:r>
              <a:rPr lang="en-US" altLang="zh-TW" sz="1400" i="1" dirty="0" smtClean="0">
                <a:solidFill>
                  <a:prstClr val="black"/>
                </a:solidFill>
                <a:latin typeface="Times New Roman" panose="02020603050405020304" pitchFamily="18" charset="0"/>
                <a:cs typeface="Times New Roman" panose="02020603050405020304" pitchFamily="18" charset="0"/>
              </a:rPr>
              <a:t>Conference.</a:t>
            </a:r>
            <a:endParaRPr lang="en-US" altLang="zh-TW" sz="1400" dirty="0">
              <a:solidFill>
                <a:prstClr val="black"/>
              </a:solidFill>
              <a:latin typeface="Times New Roman" panose="02020603050405020304" pitchFamily="18" charset="0"/>
              <a:cs typeface="Times New Roman" panose="02020603050405020304" pitchFamily="18" charset="0"/>
            </a:endParaRPr>
          </a:p>
          <a:p>
            <a:pPr marL="0" lvl="0" indent="0">
              <a:buClr>
                <a:srgbClr val="30ACEC">
                  <a:lumMod val="75000"/>
                </a:srgbClr>
              </a:buClr>
              <a:buNone/>
            </a:pPr>
            <a:r>
              <a:rPr lang="en-US" altLang="zh-TW" sz="1400" dirty="0" err="1">
                <a:solidFill>
                  <a:prstClr val="black"/>
                </a:solidFill>
                <a:latin typeface="Times New Roman" panose="02020603050405020304" pitchFamily="18" charset="0"/>
                <a:cs typeface="Times New Roman" panose="02020603050405020304" pitchFamily="18" charset="0"/>
              </a:rPr>
              <a:t>Hauze</a:t>
            </a:r>
            <a:r>
              <a:rPr lang="en-US" altLang="zh-TW" sz="1400" dirty="0">
                <a:solidFill>
                  <a:prstClr val="black"/>
                </a:solidFill>
                <a:latin typeface="Times New Roman" panose="02020603050405020304" pitchFamily="18" charset="0"/>
                <a:cs typeface="Times New Roman" panose="02020603050405020304" pitchFamily="18" charset="0"/>
              </a:rPr>
              <a:t>, S., &amp; Frazee, J. (2019, June). Virtual Immersive Teaching and Learning: How Immersive Technology is Shaping the Way Students Learn. In </a:t>
            </a:r>
            <a:r>
              <a:rPr lang="en-US" altLang="zh-TW" sz="1400" dirty="0" err="1">
                <a:solidFill>
                  <a:prstClr val="black"/>
                </a:solidFill>
                <a:latin typeface="Times New Roman" panose="02020603050405020304" pitchFamily="18" charset="0"/>
                <a:cs typeface="Times New Roman" panose="02020603050405020304" pitchFamily="18" charset="0"/>
              </a:rPr>
              <a:t>EdMedia</a:t>
            </a:r>
            <a:r>
              <a:rPr lang="en-US" altLang="zh-TW" sz="1400" dirty="0">
                <a:solidFill>
                  <a:prstClr val="black"/>
                </a:solidFill>
                <a:latin typeface="Times New Roman" panose="02020603050405020304" pitchFamily="18" charset="0"/>
                <a:cs typeface="Times New Roman" panose="02020603050405020304" pitchFamily="18" charset="0"/>
              </a:rPr>
              <a:t>+ Innovate Learning (pp. 1427-1432). Association for the Advancement of Computing in Education (AACE).</a:t>
            </a:r>
          </a:p>
          <a:p>
            <a:pPr marL="0" lvl="0" indent="0">
              <a:buClr>
                <a:srgbClr val="30ACEC">
                  <a:lumMod val="75000"/>
                </a:srgbClr>
              </a:buClr>
              <a:buNone/>
            </a:pPr>
            <a:r>
              <a:rPr lang="en-US" altLang="zh-TW" sz="1400" dirty="0" err="1">
                <a:solidFill>
                  <a:prstClr val="black"/>
                </a:solidFill>
                <a:latin typeface="Times New Roman" panose="02020603050405020304" pitchFamily="18" charset="0"/>
                <a:cs typeface="Times New Roman" panose="02020603050405020304" pitchFamily="18" charset="0"/>
              </a:rPr>
              <a:t>Hoberg</a:t>
            </a:r>
            <a:r>
              <a:rPr lang="en-US" altLang="zh-TW" sz="1400" dirty="0">
                <a:solidFill>
                  <a:prstClr val="black"/>
                </a:solidFill>
                <a:latin typeface="Times New Roman" panose="02020603050405020304" pitchFamily="18" charset="0"/>
                <a:cs typeface="Times New Roman" panose="02020603050405020304" pitchFamily="18" charset="0"/>
              </a:rPr>
              <a:t>, P., </a:t>
            </a:r>
            <a:r>
              <a:rPr lang="en-US" altLang="zh-TW" sz="1400" dirty="0" err="1">
                <a:solidFill>
                  <a:prstClr val="black"/>
                </a:solidFill>
                <a:latin typeface="Times New Roman" panose="02020603050405020304" pitchFamily="18" charset="0"/>
                <a:cs typeface="Times New Roman" panose="02020603050405020304" pitchFamily="18" charset="0"/>
              </a:rPr>
              <a:t>Krcmar</a:t>
            </a:r>
            <a:r>
              <a:rPr lang="en-US" altLang="zh-TW" sz="1400" dirty="0">
                <a:solidFill>
                  <a:prstClr val="black"/>
                </a:solidFill>
                <a:latin typeface="Times New Roman" panose="02020603050405020304" pitchFamily="18" charset="0"/>
                <a:cs typeface="Times New Roman" panose="02020603050405020304" pitchFamily="18" charset="0"/>
              </a:rPr>
              <a:t>, H., Oswald, G. and </a:t>
            </a:r>
            <a:r>
              <a:rPr lang="en-US" altLang="zh-TW" sz="1400" dirty="0" err="1">
                <a:solidFill>
                  <a:prstClr val="black"/>
                </a:solidFill>
                <a:latin typeface="Times New Roman" panose="02020603050405020304" pitchFamily="18" charset="0"/>
                <a:cs typeface="Times New Roman" panose="02020603050405020304" pitchFamily="18" charset="0"/>
              </a:rPr>
              <a:t>Welz</a:t>
            </a:r>
            <a:r>
              <a:rPr lang="en-US" altLang="zh-TW" sz="1400" dirty="0">
                <a:solidFill>
                  <a:prstClr val="black"/>
                </a:solidFill>
                <a:latin typeface="Times New Roman" panose="02020603050405020304" pitchFamily="18" charset="0"/>
                <a:cs typeface="Times New Roman" panose="02020603050405020304" pitchFamily="18" charset="0"/>
              </a:rPr>
              <a:t>, B. (2017) </a:t>
            </a:r>
            <a:r>
              <a:rPr lang="en-US" altLang="zh-TW" sz="1400" i="1" dirty="0">
                <a:solidFill>
                  <a:prstClr val="black"/>
                </a:solidFill>
                <a:latin typeface="Times New Roman" panose="02020603050405020304" pitchFamily="18" charset="0"/>
                <a:cs typeface="Times New Roman" panose="02020603050405020304" pitchFamily="18" charset="0"/>
              </a:rPr>
              <a:t>Skills for digital transformation</a:t>
            </a:r>
            <a:r>
              <a:rPr lang="en-US" altLang="zh-TW" sz="1400" dirty="0">
                <a:solidFill>
                  <a:prstClr val="black"/>
                </a:solidFill>
                <a:latin typeface="Times New Roman" panose="02020603050405020304" pitchFamily="18" charset="0"/>
                <a:cs typeface="Times New Roman" panose="02020603050405020304" pitchFamily="18" charset="0"/>
              </a:rPr>
              <a:t>. In Technical University of Munich, Chair for Information Systems, Study.</a:t>
            </a:r>
          </a:p>
          <a:p>
            <a:pPr marL="0" lvl="0" indent="0">
              <a:buClr>
                <a:srgbClr val="30ACEC">
                  <a:lumMod val="75000"/>
                </a:srgbClr>
              </a:buClr>
              <a:buNone/>
            </a:pPr>
            <a:r>
              <a:rPr lang="en-US" altLang="zh-TW" sz="1400" dirty="0">
                <a:solidFill>
                  <a:prstClr val="black"/>
                </a:solidFill>
                <a:latin typeface="Times New Roman" panose="02020603050405020304" pitchFamily="18" charset="0"/>
                <a:cs typeface="Times New Roman" panose="02020603050405020304" pitchFamily="18" charset="0"/>
              </a:rPr>
              <a:t>Lee, I., &amp; Lee, K. (2015). The Internet of Things (</a:t>
            </a:r>
            <a:r>
              <a:rPr lang="en-US" altLang="zh-TW" sz="1400" dirty="0" err="1">
                <a:solidFill>
                  <a:prstClr val="black"/>
                </a:solidFill>
                <a:latin typeface="Times New Roman" panose="02020603050405020304" pitchFamily="18" charset="0"/>
                <a:cs typeface="Times New Roman" panose="02020603050405020304" pitchFamily="18" charset="0"/>
              </a:rPr>
              <a:t>IoT</a:t>
            </a:r>
            <a:r>
              <a:rPr lang="en-US" altLang="zh-TW" sz="1400" dirty="0">
                <a:solidFill>
                  <a:prstClr val="black"/>
                </a:solidFill>
                <a:latin typeface="Times New Roman" panose="02020603050405020304" pitchFamily="18" charset="0"/>
                <a:cs typeface="Times New Roman" panose="02020603050405020304" pitchFamily="18" charset="0"/>
              </a:rPr>
              <a:t>): </a:t>
            </a:r>
            <a:r>
              <a:rPr lang="en-US" altLang="zh-TW" sz="1400" i="1" dirty="0">
                <a:solidFill>
                  <a:prstClr val="black"/>
                </a:solidFill>
                <a:latin typeface="Times New Roman" panose="02020603050405020304" pitchFamily="18" charset="0"/>
                <a:cs typeface="Times New Roman" panose="02020603050405020304" pitchFamily="18" charset="0"/>
              </a:rPr>
              <a:t>Applications, investments, and challenges for enterprises.</a:t>
            </a:r>
            <a:r>
              <a:rPr lang="en-US" altLang="zh-TW" sz="1400" dirty="0">
                <a:solidFill>
                  <a:prstClr val="black"/>
                </a:solidFill>
                <a:latin typeface="Times New Roman" panose="02020603050405020304" pitchFamily="18" charset="0"/>
                <a:cs typeface="Times New Roman" panose="02020603050405020304" pitchFamily="18" charset="0"/>
              </a:rPr>
              <a:t> Business Horizons, 58(4), 431-440.</a:t>
            </a:r>
          </a:p>
          <a:p>
            <a:pPr marL="0" lvl="0" indent="0">
              <a:buClr>
                <a:srgbClr val="30ACEC">
                  <a:lumMod val="75000"/>
                </a:srgbClr>
              </a:buClr>
              <a:buNone/>
            </a:pPr>
            <a:r>
              <a:rPr lang="en-US" altLang="zh-TW" sz="1400" dirty="0" err="1">
                <a:solidFill>
                  <a:prstClr val="black"/>
                </a:solidFill>
                <a:latin typeface="Times New Roman" panose="02020603050405020304" pitchFamily="18" charset="0"/>
                <a:cs typeface="Times New Roman" panose="02020603050405020304" pitchFamily="18" charset="0"/>
              </a:rPr>
              <a:t>Logisticsmgepsupv</a:t>
            </a:r>
            <a:r>
              <a:rPr lang="en-US" altLang="zh-TW" sz="1400" dirty="0">
                <a:solidFill>
                  <a:prstClr val="black"/>
                </a:solidFill>
                <a:latin typeface="Times New Roman" panose="02020603050405020304" pitchFamily="18" charset="0"/>
                <a:cs typeface="Times New Roman" panose="02020603050405020304" pitchFamily="18" charset="0"/>
              </a:rPr>
              <a:t> </a:t>
            </a:r>
            <a:r>
              <a:rPr lang="en-US" altLang="zh-TW" sz="1400" dirty="0" err="1">
                <a:solidFill>
                  <a:prstClr val="black"/>
                </a:solidFill>
                <a:latin typeface="Times New Roman" panose="02020603050405020304" pitchFamily="18" charset="0"/>
                <a:cs typeface="Times New Roman" panose="02020603050405020304" pitchFamily="18" charset="0"/>
              </a:rPr>
              <a:t>wordpress</a:t>
            </a:r>
            <a:r>
              <a:rPr lang="en-US" altLang="zh-TW" sz="1400" dirty="0">
                <a:solidFill>
                  <a:prstClr val="black"/>
                </a:solidFill>
                <a:latin typeface="Times New Roman" panose="02020603050405020304" pitchFamily="18" charset="0"/>
                <a:cs typeface="Times New Roman" panose="02020603050405020304" pitchFamily="18" charset="0"/>
              </a:rPr>
              <a:t> (2016). </a:t>
            </a:r>
            <a:r>
              <a:rPr lang="en-US" altLang="zh-TW" sz="1400" i="1" dirty="0">
                <a:solidFill>
                  <a:prstClr val="black"/>
                </a:solidFill>
                <a:latin typeface="Times New Roman" panose="02020603050405020304" pitchFamily="18" charset="0"/>
                <a:cs typeface="Times New Roman" panose="02020603050405020304" pitchFamily="18" charset="0"/>
              </a:rPr>
              <a:t>Wal-Mart SCM</a:t>
            </a:r>
            <a:r>
              <a:rPr lang="en-US" altLang="zh-TW" sz="1400" dirty="0">
                <a:solidFill>
                  <a:prstClr val="black"/>
                </a:solidFill>
                <a:latin typeface="Times New Roman" panose="02020603050405020304" pitchFamily="18" charset="0"/>
                <a:cs typeface="Times New Roman" panose="02020603050405020304" pitchFamily="18" charset="0"/>
              </a:rPr>
              <a:t>. logisticsmgepsupv.wordpress.com.10 March,2016. Available at: https://logisticsmgepsupv.wordpress.com/2016/03/10/wal-mart-scm/ (Accessed 20 Nov,2019)</a:t>
            </a:r>
          </a:p>
          <a:p>
            <a:pPr marL="0" indent="0">
              <a:buClr>
                <a:srgbClr val="30ACEC">
                  <a:lumMod val="75000"/>
                </a:srgbClr>
              </a:buClr>
              <a:buNone/>
            </a:pPr>
            <a:r>
              <a:rPr lang="en-US" altLang="zh-TW" sz="1400" dirty="0" err="1" smtClean="0">
                <a:latin typeface="Times New Roman" panose="02020603050405020304" pitchFamily="18" charset="0"/>
                <a:cs typeface="Times New Roman" panose="02020603050405020304" pitchFamily="18" charset="0"/>
              </a:rPr>
              <a:t>Minelli</a:t>
            </a:r>
            <a:r>
              <a:rPr lang="en-US" altLang="zh-TW" sz="1400" dirty="0">
                <a:latin typeface="Times New Roman" panose="02020603050405020304" pitchFamily="18" charset="0"/>
                <a:cs typeface="Times New Roman" panose="02020603050405020304" pitchFamily="18" charset="0"/>
              </a:rPr>
              <a:t>, M., Chambers, M. and </a:t>
            </a:r>
            <a:r>
              <a:rPr lang="en-US" altLang="zh-TW" sz="1400" dirty="0" err="1">
                <a:latin typeface="Times New Roman" panose="02020603050405020304" pitchFamily="18" charset="0"/>
                <a:cs typeface="Times New Roman" panose="02020603050405020304" pitchFamily="18" charset="0"/>
              </a:rPr>
              <a:t>Dhiraj</a:t>
            </a:r>
            <a:r>
              <a:rPr lang="en-US" altLang="zh-TW" sz="1400" dirty="0">
                <a:latin typeface="Times New Roman" panose="02020603050405020304" pitchFamily="18" charset="0"/>
                <a:cs typeface="Times New Roman" panose="02020603050405020304" pitchFamily="18" charset="0"/>
              </a:rPr>
              <a:t>, A., 2013. </a:t>
            </a:r>
            <a:r>
              <a:rPr lang="en-US" altLang="zh-TW" sz="1400" i="1" dirty="0">
                <a:latin typeface="Times New Roman" panose="02020603050405020304" pitchFamily="18" charset="0"/>
                <a:cs typeface="Times New Roman" panose="02020603050405020304" pitchFamily="18" charset="0"/>
              </a:rPr>
              <a:t>Big data, big analytics: emerging business intelligence and analytic trends for today's businesses</a:t>
            </a:r>
            <a:r>
              <a:rPr lang="en-US" altLang="zh-TW" sz="1400" dirty="0">
                <a:latin typeface="Times New Roman" panose="02020603050405020304" pitchFamily="18" charset="0"/>
                <a:cs typeface="Times New Roman" panose="02020603050405020304" pitchFamily="18" charset="0"/>
              </a:rPr>
              <a:t> (Vol. 578). John Wiley &amp; Sons</a:t>
            </a:r>
            <a:r>
              <a:rPr lang="en-US" altLang="zh-TW" sz="1400" dirty="0" smtClean="0">
                <a:latin typeface="Times New Roman" panose="02020603050405020304" pitchFamily="18" charset="0"/>
                <a:cs typeface="Times New Roman" panose="02020603050405020304" pitchFamily="18" charset="0"/>
              </a:rPr>
              <a:t>.</a:t>
            </a:r>
          </a:p>
          <a:p>
            <a:pPr marL="0" indent="0">
              <a:buClr>
                <a:srgbClr val="30ACEC">
                  <a:lumMod val="75000"/>
                </a:srgbClr>
              </a:buClr>
              <a:buNone/>
            </a:pPr>
            <a:r>
              <a:rPr lang="en-US" altLang="zh-TW" sz="1400" dirty="0" err="1">
                <a:latin typeface="Times New Roman" panose="02020603050405020304" pitchFamily="18" charset="0"/>
                <a:cs typeface="Times New Roman" panose="02020603050405020304" pitchFamily="18" charset="0"/>
              </a:rPr>
              <a:t>Noe</a:t>
            </a:r>
            <a:r>
              <a:rPr lang="en-US" altLang="zh-TW" sz="1400" dirty="0">
                <a:latin typeface="Times New Roman" panose="02020603050405020304" pitchFamily="18" charset="0"/>
                <a:cs typeface="Times New Roman" panose="02020603050405020304" pitchFamily="18" charset="0"/>
              </a:rPr>
              <a:t>, R.A., Hollenbeck, J.R., </a:t>
            </a:r>
            <a:r>
              <a:rPr lang="en-US" altLang="zh-TW" sz="1400" dirty="0" err="1">
                <a:latin typeface="Times New Roman" panose="02020603050405020304" pitchFamily="18" charset="0"/>
                <a:cs typeface="Times New Roman" panose="02020603050405020304" pitchFamily="18" charset="0"/>
              </a:rPr>
              <a:t>Gerhart</a:t>
            </a:r>
            <a:r>
              <a:rPr lang="en-US" altLang="zh-TW" sz="1400" dirty="0">
                <a:latin typeface="Times New Roman" panose="02020603050405020304" pitchFamily="18" charset="0"/>
                <a:cs typeface="Times New Roman" panose="02020603050405020304" pitchFamily="18" charset="0"/>
              </a:rPr>
              <a:t>, B. and Wright, P.M. (2017) Human resource management: gaining a competitive advantage. New York, NY: McGraw-Hill Education.</a:t>
            </a:r>
          </a:p>
          <a:p>
            <a:pPr marL="0" indent="0">
              <a:buClr>
                <a:srgbClr val="30ACEC">
                  <a:lumMod val="75000"/>
                </a:srgbClr>
              </a:buClr>
              <a:buNone/>
            </a:pPr>
            <a:r>
              <a:rPr lang="en-US" altLang="zh-TW" sz="1400" dirty="0" err="1">
                <a:latin typeface="Times New Roman" panose="02020603050405020304" pitchFamily="18" charset="0"/>
                <a:cs typeface="Times New Roman" panose="02020603050405020304" pitchFamily="18" charset="0"/>
              </a:rPr>
              <a:t>Noe</a:t>
            </a:r>
            <a:r>
              <a:rPr lang="en-US" altLang="zh-TW" sz="1400" dirty="0">
                <a:latin typeface="Times New Roman" panose="02020603050405020304" pitchFamily="18" charset="0"/>
                <a:cs typeface="Times New Roman" panose="02020603050405020304" pitchFamily="18" charset="0"/>
              </a:rPr>
              <a:t>, R.A., Hollenbeck, J.R., </a:t>
            </a:r>
            <a:r>
              <a:rPr lang="en-US" altLang="zh-TW" sz="1400" dirty="0" err="1">
                <a:latin typeface="Times New Roman" panose="02020603050405020304" pitchFamily="18" charset="0"/>
                <a:cs typeface="Times New Roman" panose="02020603050405020304" pitchFamily="18" charset="0"/>
              </a:rPr>
              <a:t>Gerhart</a:t>
            </a:r>
            <a:r>
              <a:rPr lang="en-US" altLang="zh-TW" sz="1400" dirty="0">
                <a:latin typeface="Times New Roman" panose="02020603050405020304" pitchFamily="18" charset="0"/>
                <a:cs typeface="Times New Roman" panose="02020603050405020304" pitchFamily="18" charset="0"/>
              </a:rPr>
              <a:t>, B. and Wright, P.M. (2017) Human resources management. Instructor.</a:t>
            </a:r>
          </a:p>
          <a:p>
            <a:endParaRPr lang="zh-TW" altLang="en-US" dirty="0"/>
          </a:p>
        </p:txBody>
      </p:sp>
      <p:sp>
        <p:nvSpPr>
          <p:cNvPr id="6" name="Slide Number Placeholder 5"/>
          <p:cNvSpPr>
            <a:spLocks noGrp="1"/>
          </p:cNvSpPr>
          <p:nvPr>
            <p:ph type="sldNum" sz="quarter" idx="12"/>
          </p:nvPr>
        </p:nvSpPr>
        <p:spPr/>
        <p:txBody>
          <a:bodyPr/>
          <a:lstStyle/>
          <a:p>
            <a:fld id="{48C2CCB7-6F22-4683-813F-DB82F15D8B4F}" type="slidenum">
              <a:rPr lang="en-US" smtClean="0"/>
              <a:t>27</a:t>
            </a:fld>
            <a:endParaRPr lang="en-US" dirty="0"/>
          </a:p>
        </p:txBody>
      </p:sp>
    </p:spTree>
    <p:extLst>
      <p:ext uri="{BB962C8B-B14F-4D97-AF65-F5344CB8AC3E}">
        <p14:creationId xmlns:p14="http://schemas.microsoft.com/office/powerpoint/2010/main" val="86486562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09290" y="364538"/>
            <a:ext cx="10018712" cy="5749968"/>
          </a:xfrm>
        </p:spPr>
        <p:txBody>
          <a:bodyPr>
            <a:normAutofit fontScale="25000" lnSpcReduction="20000"/>
          </a:bodyPr>
          <a:lstStyle/>
          <a:p>
            <a:pPr marL="0" indent="0">
              <a:buNone/>
            </a:pPr>
            <a:endParaRPr lang="en-US" sz="5600" dirty="0" smtClean="0">
              <a:latin typeface="Times New Roman" panose="02020603050405020304" pitchFamily="18" charset="0"/>
              <a:cs typeface="Times New Roman" panose="02020603050405020304" pitchFamily="18" charset="0"/>
            </a:endParaRPr>
          </a:p>
          <a:p>
            <a:pPr marL="0" indent="0">
              <a:buNone/>
            </a:pPr>
            <a:r>
              <a:rPr lang="en-US" sz="5600" dirty="0" err="1" smtClean="0">
                <a:latin typeface="Times New Roman" panose="02020603050405020304" pitchFamily="18" charset="0"/>
                <a:cs typeface="Times New Roman" panose="02020603050405020304" pitchFamily="18" charset="0"/>
              </a:rPr>
              <a:t>Panmore</a:t>
            </a:r>
            <a:r>
              <a:rPr lang="en-US" sz="5600" dirty="0">
                <a:latin typeface="Times New Roman" panose="02020603050405020304" pitchFamily="18" charset="0"/>
                <a:cs typeface="Times New Roman" panose="02020603050405020304" pitchFamily="18" charset="0"/>
              </a:rPr>
              <a:t>, </a:t>
            </a:r>
            <a:r>
              <a:rPr lang="en-US" sz="5600" dirty="0" smtClean="0">
                <a:latin typeface="Times New Roman" panose="02020603050405020304" pitchFamily="18" charset="0"/>
                <a:cs typeface="Times New Roman" panose="02020603050405020304" pitchFamily="18" charset="0"/>
              </a:rPr>
              <a:t>(2019).</a:t>
            </a:r>
            <a:r>
              <a:rPr lang="en-US" sz="5600" i="1" dirty="0" smtClean="0">
                <a:latin typeface="Times New Roman" panose="02020603050405020304" pitchFamily="18" charset="0"/>
                <a:cs typeface="Times New Roman" panose="02020603050405020304" pitchFamily="18" charset="0"/>
              </a:rPr>
              <a:t>.</a:t>
            </a:r>
            <a:r>
              <a:rPr lang="en-US" altLang="zh-TW" sz="5600" dirty="0" smtClean="0">
                <a:latin typeface="Times New Roman" panose="02020603050405020304" pitchFamily="18" charset="0"/>
                <a:cs typeface="Times New Roman" panose="02020603050405020304" pitchFamily="18" charset="0"/>
              </a:rPr>
              <a:t> </a:t>
            </a:r>
            <a:r>
              <a:rPr lang="en-US" altLang="zh-TW" sz="5600" dirty="0">
                <a:latin typeface="Times New Roman" panose="02020603050405020304" pitchFamily="18" charset="0"/>
                <a:cs typeface="Times New Roman" panose="02020603050405020304" pitchFamily="18" charset="0"/>
              </a:rPr>
              <a:t>Walmart SWOT Analysis &amp; Recommendations</a:t>
            </a:r>
            <a:r>
              <a:rPr lang="en-US" sz="5600" i="1" dirty="0" smtClean="0">
                <a:latin typeface="Times New Roman" panose="02020603050405020304" pitchFamily="18" charset="0"/>
                <a:cs typeface="Times New Roman" panose="02020603050405020304" pitchFamily="18" charset="0"/>
              </a:rPr>
              <a:t> </a:t>
            </a:r>
            <a:r>
              <a:rPr lang="en-US" sz="5600" i="1" dirty="0">
                <a:latin typeface="Times New Roman" panose="02020603050405020304" pitchFamily="18" charset="0"/>
                <a:cs typeface="Times New Roman" panose="02020603050405020304" pitchFamily="18" charset="0"/>
              </a:rPr>
              <a:t>Business managemen</a:t>
            </a:r>
            <a:r>
              <a:rPr lang="en-US" sz="5600" dirty="0">
                <a:latin typeface="Times New Roman" panose="02020603050405020304" pitchFamily="18" charset="0"/>
                <a:cs typeface="Times New Roman" panose="02020603050405020304" pitchFamily="18" charset="0"/>
              </a:rPr>
              <a:t>t.19 February,2019. http://panmore.com/walmart-swot-analysis-recommendations-case-study (Accessed 25 Nov. 2019</a:t>
            </a:r>
            <a:r>
              <a:rPr lang="en-US" sz="5600" dirty="0" smtClean="0">
                <a:latin typeface="Times New Roman" panose="02020603050405020304" pitchFamily="18" charset="0"/>
                <a:cs typeface="Times New Roman" panose="02020603050405020304" pitchFamily="18" charset="0"/>
              </a:rPr>
              <a:t>).</a:t>
            </a:r>
            <a:endParaRPr lang="en-US" sz="5600" dirty="0">
              <a:latin typeface="Times New Roman" panose="02020603050405020304" pitchFamily="18" charset="0"/>
              <a:cs typeface="Times New Roman" panose="02020603050405020304" pitchFamily="18" charset="0"/>
            </a:endParaRPr>
          </a:p>
          <a:p>
            <a:pPr marL="0" indent="0">
              <a:buNone/>
            </a:pPr>
            <a:r>
              <a:rPr lang="en-US" sz="5600" dirty="0">
                <a:latin typeface="Times New Roman" panose="02020603050405020304" pitchFamily="18" charset="0"/>
                <a:cs typeface="Times New Roman" panose="02020603050405020304" pitchFamily="18" charset="0"/>
              </a:rPr>
              <a:t>Ransbotham, S., Kiron, D., Gerbert, P., &amp; Reeves, M. (2017). </a:t>
            </a:r>
            <a:r>
              <a:rPr lang="en-US" sz="5600" i="1" dirty="0">
                <a:latin typeface="Times New Roman" panose="02020603050405020304" pitchFamily="18" charset="0"/>
                <a:cs typeface="Times New Roman" panose="02020603050405020304" pitchFamily="18" charset="0"/>
              </a:rPr>
              <a:t>Reshaping business with artificial intelligence: Closing the gap between ambition and action. </a:t>
            </a:r>
            <a:r>
              <a:rPr lang="en-US" sz="5600" dirty="0">
                <a:latin typeface="Times New Roman" panose="02020603050405020304" pitchFamily="18" charset="0"/>
                <a:cs typeface="Times New Roman" panose="02020603050405020304" pitchFamily="18" charset="0"/>
              </a:rPr>
              <a:t>MIT Sloan Management Review, 59(1</a:t>
            </a:r>
            <a:r>
              <a:rPr lang="en-US" sz="5600" dirty="0" smtClean="0">
                <a:latin typeface="Times New Roman" panose="02020603050405020304" pitchFamily="18" charset="0"/>
                <a:cs typeface="Times New Roman" panose="02020603050405020304" pitchFamily="18" charset="0"/>
              </a:rPr>
              <a:t>).</a:t>
            </a:r>
          </a:p>
          <a:p>
            <a:pPr marL="0" indent="0">
              <a:buNone/>
            </a:pPr>
            <a:r>
              <a:rPr lang="en-US" sz="5600" dirty="0">
                <a:latin typeface="Times New Roman" panose="02020603050405020304" pitchFamily="18" charset="0"/>
                <a:cs typeface="Times New Roman" panose="02020603050405020304" pitchFamily="18" charset="0"/>
              </a:rPr>
              <a:t>Reed, K. E. (2018). How Outsourcing Influences the Human Resource Functions in the Federal Government: </a:t>
            </a:r>
            <a:r>
              <a:rPr lang="en-US" sz="5600" i="1" dirty="0">
                <a:latin typeface="Times New Roman" panose="02020603050405020304" pitchFamily="18" charset="0"/>
                <a:cs typeface="Times New Roman" panose="02020603050405020304" pitchFamily="18" charset="0"/>
              </a:rPr>
              <a:t>An Exploratory Multiple Case Study</a:t>
            </a:r>
            <a:r>
              <a:rPr lang="en-US" sz="5600" dirty="0">
                <a:latin typeface="Times New Roman" panose="02020603050405020304" pitchFamily="18" charset="0"/>
                <a:cs typeface="Times New Roman" panose="02020603050405020304" pitchFamily="18" charset="0"/>
              </a:rPr>
              <a:t> (Doctoral dissertation, </a:t>
            </a:r>
            <a:r>
              <a:rPr lang="en-US" sz="5600" dirty="0" err="1">
                <a:latin typeface="Times New Roman" panose="02020603050405020304" pitchFamily="18" charset="0"/>
                <a:cs typeface="Times New Roman" panose="02020603050405020304" pitchFamily="18" charset="0"/>
              </a:rPr>
              <a:t>Northcentral</a:t>
            </a:r>
            <a:r>
              <a:rPr lang="en-US" sz="5600" dirty="0">
                <a:latin typeface="Times New Roman" panose="02020603050405020304" pitchFamily="18" charset="0"/>
                <a:cs typeface="Times New Roman" panose="02020603050405020304" pitchFamily="18" charset="0"/>
              </a:rPr>
              <a:t> University).</a:t>
            </a:r>
          </a:p>
          <a:p>
            <a:pPr marL="0" indent="0">
              <a:buNone/>
            </a:pPr>
            <a:r>
              <a:rPr lang="en-US" sz="5600" dirty="0" smtClean="0">
                <a:latin typeface="Times New Roman" panose="02020603050405020304" pitchFamily="18" charset="0"/>
                <a:cs typeface="Times New Roman" panose="02020603050405020304" pitchFamily="18" charset="0"/>
              </a:rPr>
              <a:t>Reilly</a:t>
            </a:r>
            <a:r>
              <a:rPr lang="en-US" sz="5600" dirty="0">
                <a:latin typeface="Times New Roman" panose="02020603050405020304" pitchFamily="18" charset="0"/>
                <a:cs typeface="Times New Roman" panose="02020603050405020304" pitchFamily="18" charset="0"/>
              </a:rPr>
              <a:t>, P. (2019). The impact of artificial intelligence on the HR function</a:t>
            </a:r>
            <a:r>
              <a:rPr lang="en-US" sz="5600" i="1" dirty="0">
                <a:latin typeface="Times New Roman" panose="02020603050405020304" pitchFamily="18" charset="0"/>
                <a:cs typeface="Times New Roman" panose="02020603050405020304" pitchFamily="18" charset="0"/>
              </a:rPr>
              <a:t>. Which way now for HR and </a:t>
            </a:r>
            <a:r>
              <a:rPr lang="en-US" sz="5600" i="1" dirty="0" err="1">
                <a:latin typeface="Times New Roman" panose="02020603050405020304" pitchFamily="18" charset="0"/>
                <a:cs typeface="Times New Roman" panose="02020603050405020304" pitchFamily="18" charset="0"/>
              </a:rPr>
              <a:t>organisational</a:t>
            </a:r>
            <a:r>
              <a:rPr lang="en-US" sz="5600" i="1" dirty="0">
                <a:latin typeface="Times New Roman" panose="02020603050405020304" pitchFamily="18" charset="0"/>
                <a:cs typeface="Times New Roman" panose="02020603050405020304" pitchFamily="18" charset="0"/>
              </a:rPr>
              <a:t> changes?, 41.</a:t>
            </a:r>
            <a:endParaRPr lang="en-US" sz="5600" i="1" dirty="0" smtClean="0">
              <a:latin typeface="Times New Roman" panose="02020603050405020304" pitchFamily="18" charset="0"/>
              <a:cs typeface="Times New Roman" panose="02020603050405020304" pitchFamily="18" charset="0"/>
            </a:endParaRPr>
          </a:p>
          <a:p>
            <a:pPr marL="0" indent="0">
              <a:buNone/>
            </a:pPr>
            <a:r>
              <a:rPr lang="en-US" sz="5600" dirty="0" err="1">
                <a:latin typeface="Times New Roman" panose="02020603050405020304" pitchFamily="18" charset="0"/>
                <a:cs typeface="Times New Roman" panose="02020603050405020304" pitchFamily="18" charset="0"/>
              </a:rPr>
              <a:t>Rosse</a:t>
            </a:r>
            <a:r>
              <a:rPr lang="en-US" sz="5600" dirty="0">
                <a:latin typeface="Times New Roman" panose="02020603050405020304" pitchFamily="18" charset="0"/>
                <a:cs typeface="Times New Roman" panose="02020603050405020304" pitchFamily="18" charset="0"/>
              </a:rPr>
              <a:t>, J.G., </a:t>
            </a:r>
            <a:r>
              <a:rPr lang="en-US" sz="5600" dirty="0" err="1">
                <a:latin typeface="Times New Roman" panose="02020603050405020304" pitchFamily="18" charset="0"/>
                <a:cs typeface="Times New Roman" panose="02020603050405020304" pitchFamily="18" charset="0"/>
              </a:rPr>
              <a:t>Stecher</a:t>
            </a:r>
            <a:r>
              <a:rPr lang="en-US" sz="5600" dirty="0">
                <a:latin typeface="Times New Roman" panose="02020603050405020304" pitchFamily="18" charset="0"/>
                <a:cs typeface="Times New Roman" panose="02020603050405020304" pitchFamily="18" charset="0"/>
              </a:rPr>
              <a:t>, M.D., Miller, J.L. and Levin, R.A., </a:t>
            </a:r>
            <a:r>
              <a:rPr lang="en-US" sz="5600" dirty="0" smtClean="0">
                <a:latin typeface="Times New Roman" panose="02020603050405020304" pitchFamily="18" charset="0"/>
                <a:cs typeface="Times New Roman" panose="02020603050405020304" pitchFamily="18" charset="0"/>
              </a:rPr>
              <a:t>(1998). </a:t>
            </a:r>
            <a:r>
              <a:rPr lang="en-US" sz="5600" dirty="0">
                <a:latin typeface="Times New Roman" panose="02020603050405020304" pitchFamily="18" charset="0"/>
                <a:cs typeface="Times New Roman" panose="02020603050405020304" pitchFamily="18" charset="0"/>
              </a:rPr>
              <a:t>The impact of response distortion on </a:t>
            </a:r>
            <a:r>
              <a:rPr lang="en-US" sz="5600" dirty="0" err="1">
                <a:latin typeface="Times New Roman" panose="02020603050405020304" pitchFamily="18" charset="0"/>
                <a:cs typeface="Times New Roman" panose="02020603050405020304" pitchFamily="18" charset="0"/>
              </a:rPr>
              <a:t>preemployment</a:t>
            </a:r>
            <a:r>
              <a:rPr lang="en-US" sz="5600" dirty="0">
                <a:latin typeface="Times New Roman" panose="02020603050405020304" pitchFamily="18" charset="0"/>
                <a:cs typeface="Times New Roman" panose="02020603050405020304" pitchFamily="18" charset="0"/>
              </a:rPr>
              <a:t> personality testing and hiring decisions. Journal of Applied Psychology, 83(4), p.634</a:t>
            </a:r>
            <a:r>
              <a:rPr lang="en-US" sz="5600" dirty="0" smtClean="0">
                <a:latin typeface="Times New Roman" panose="02020603050405020304" pitchFamily="18" charset="0"/>
                <a:cs typeface="Times New Roman" panose="02020603050405020304" pitchFamily="18" charset="0"/>
              </a:rPr>
              <a:t>.</a:t>
            </a:r>
          </a:p>
          <a:p>
            <a:pPr marL="0" indent="0">
              <a:buNone/>
            </a:pPr>
            <a:r>
              <a:rPr lang="en-US" sz="5600" dirty="0">
                <a:latin typeface="Times New Roman" panose="02020603050405020304" pitchFamily="18" charset="0"/>
                <a:cs typeface="Times New Roman" panose="02020603050405020304" pitchFamily="18" charset="0"/>
              </a:rPr>
              <a:t>Ryan, A. M., &amp; LASER, M. (1991). Negligent hiring and defamation: </a:t>
            </a:r>
            <a:r>
              <a:rPr lang="en-US" sz="5600" i="1" dirty="0">
                <a:latin typeface="Times New Roman" panose="02020603050405020304" pitchFamily="18" charset="0"/>
                <a:cs typeface="Times New Roman" panose="02020603050405020304" pitchFamily="18" charset="0"/>
              </a:rPr>
              <a:t>Areas of liability related to pre‐employment inquiries. Personnel Psychology</a:t>
            </a:r>
            <a:r>
              <a:rPr lang="en-US" sz="5600" dirty="0">
                <a:latin typeface="Times New Roman" panose="02020603050405020304" pitchFamily="18" charset="0"/>
                <a:cs typeface="Times New Roman" panose="02020603050405020304" pitchFamily="18" charset="0"/>
              </a:rPr>
              <a:t>, 44(2), 293-319</a:t>
            </a:r>
            <a:r>
              <a:rPr lang="en-US" sz="5600" dirty="0" smtClean="0">
                <a:latin typeface="Times New Roman" panose="02020603050405020304" pitchFamily="18" charset="0"/>
                <a:cs typeface="Times New Roman" panose="02020603050405020304" pitchFamily="18" charset="0"/>
              </a:rPr>
              <a:t>.</a:t>
            </a:r>
          </a:p>
          <a:p>
            <a:pPr marL="0" indent="0">
              <a:buNone/>
            </a:pPr>
            <a:r>
              <a:rPr lang="en-US" sz="5600" dirty="0" err="1">
                <a:latin typeface="Times New Roman" panose="02020603050405020304" pitchFamily="18" charset="0"/>
                <a:cs typeface="Times New Roman" panose="02020603050405020304" pitchFamily="18" charset="0"/>
              </a:rPr>
              <a:t>Schmarzo</a:t>
            </a:r>
            <a:r>
              <a:rPr lang="en-US" sz="5600" dirty="0">
                <a:latin typeface="Times New Roman" panose="02020603050405020304" pitchFamily="18" charset="0"/>
                <a:cs typeface="Times New Roman" panose="02020603050405020304" pitchFamily="18" charset="0"/>
              </a:rPr>
              <a:t>, B. (2013). Big Data: </a:t>
            </a:r>
            <a:r>
              <a:rPr lang="en-US" sz="5600" i="1" dirty="0">
                <a:latin typeface="Times New Roman" panose="02020603050405020304" pitchFamily="18" charset="0"/>
                <a:cs typeface="Times New Roman" panose="02020603050405020304" pitchFamily="18" charset="0"/>
              </a:rPr>
              <a:t>Understanding how data powers big business</a:t>
            </a:r>
            <a:r>
              <a:rPr lang="en-US" sz="5600" dirty="0">
                <a:latin typeface="Times New Roman" panose="02020603050405020304" pitchFamily="18" charset="0"/>
                <a:cs typeface="Times New Roman" panose="02020603050405020304" pitchFamily="18" charset="0"/>
              </a:rPr>
              <a:t>. John Wiley &amp; </a:t>
            </a:r>
            <a:r>
              <a:rPr lang="en-US" sz="5600" dirty="0" smtClean="0">
                <a:latin typeface="Times New Roman" panose="02020603050405020304" pitchFamily="18" charset="0"/>
                <a:cs typeface="Times New Roman" panose="02020603050405020304" pitchFamily="18" charset="0"/>
              </a:rPr>
              <a:t>Sons.</a:t>
            </a:r>
          </a:p>
          <a:p>
            <a:pPr marL="0" indent="0">
              <a:buNone/>
            </a:pPr>
            <a:r>
              <a:rPr lang="en-US" altLang="zh-TW" sz="5600" dirty="0" smtClean="0">
                <a:latin typeface="Times New Roman" panose="02020603050405020304" pitchFamily="18" charset="0"/>
                <a:cs typeface="Times New Roman" panose="02020603050405020304" pitchFamily="18" charset="0"/>
              </a:rPr>
              <a:t>Shankar</a:t>
            </a:r>
            <a:r>
              <a:rPr lang="en-US" altLang="zh-TW" sz="5600" dirty="0">
                <a:latin typeface="Times New Roman" panose="02020603050405020304" pitchFamily="18" charset="0"/>
                <a:cs typeface="Times New Roman" panose="02020603050405020304" pitchFamily="18" charset="0"/>
              </a:rPr>
              <a:t>, V. (2019). Big Data and Analytics in Retailing. </a:t>
            </a:r>
            <a:r>
              <a:rPr lang="en-US" altLang="zh-TW" sz="5600" i="1" dirty="0">
                <a:latin typeface="Times New Roman" panose="02020603050405020304" pitchFamily="18" charset="0"/>
                <a:cs typeface="Times New Roman" panose="02020603050405020304" pitchFamily="18" charset="0"/>
              </a:rPr>
              <a:t>NIM Marketing Intelligence Review</a:t>
            </a:r>
            <a:r>
              <a:rPr lang="en-US" altLang="zh-TW" sz="5600" dirty="0">
                <a:latin typeface="Times New Roman" panose="02020603050405020304" pitchFamily="18" charset="0"/>
                <a:cs typeface="Times New Roman" panose="02020603050405020304" pitchFamily="18" charset="0"/>
              </a:rPr>
              <a:t>, </a:t>
            </a:r>
            <a:r>
              <a:rPr lang="en-US" altLang="zh-TW" sz="5600" i="1" dirty="0">
                <a:latin typeface="Times New Roman" panose="02020603050405020304" pitchFamily="18" charset="0"/>
                <a:cs typeface="Times New Roman" panose="02020603050405020304" pitchFamily="18" charset="0"/>
              </a:rPr>
              <a:t>11</a:t>
            </a:r>
            <a:r>
              <a:rPr lang="en-US" altLang="zh-TW" sz="5600" dirty="0">
                <a:latin typeface="Times New Roman" panose="02020603050405020304" pitchFamily="18" charset="0"/>
                <a:cs typeface="Times New Roman" panose="02020603050405020304" pitchFamily="18" charset="0"/>
              </a:rPr>
              <a:t>(1), 36-40</a:t>
            </a:r>
            <a:r>
              <a:rPr lang="en-US" altLang="zh-TW" sz="5600" dirty="0" smtClean="0">
                <a:latin typeface="Times New Roman" panose="02020603050405020304" pitchFamily="18" charset="0"/>
                <a:cs typeface="Times New Roman" panose="02020603050405020304" pitchFamily="18" charset="0"/>
              </a:rPr>
              <a:t>.</a:t>
            </a:r>
          </a:p>
          <a:p>
            <a:pPr marL="0" indent="0">
              <a:buNone/>
            </a:pPr>
            <a:r>
              <a:rPr lang="en-US" altLang="zh-TW" sz="5600" dirty="0">
                <a:latin typeface="Times New Roman" panose="02020603050405020304" pitchFamily="18" charset="0"/>
                <a:cs typeface="Times New Roman" panose="02020603050405020304" pitchFamily="18" charset="0"/>
              </a:rPr>
              <a:t>Tan, K. H., &amp; Zhan, Y. (2017). Improving new product development using big data: a case study of an electronics company. </a:t>
            </a:r>
            <a:r>
              <a:rPr lang="en-US" altLang="zh-TW" sz="5600" i="1" dirty="0">
                <a:latin typeface="Times New Roman" panose="02020603050405020304" pitchFamily="18" charset="0"/>
                <a:cs typeface="Times New Roman" panose="02020603050405020304" pitchFamily="18" charset="0"/>
              </a:rPr>
              <a:t>R&amp;D Management</a:t>
            </a:r>
            <a:r>
              <a:rPr lang="en-US" altLang="zh-TW" sz="5600" dirty="0">
                <a:latin typeface="Times New Roman" panose="02020603050405020304" pitchFamily="18" charset="0"/>
                <a:cs typeface="Times New Roman" panose="02020603050405020304" pitchFamily="18" charset="0"/>
              </a:rPr>
              <a:t>, 47(4), 570-582.</a:t>
            </a:r>
          </a:p>
          <a:p>
            <a:pPr marL="0" indent="0">
              <a:buNone/>
            </a:pPr>
            <a:r>
              <a:rPr lang="en-US" sz="5600" dirty="0" smtClean="0">
                <a:latin typeface="Times New Roman" panose="02020603050405020304" pitchFamily="18" charset="0"/>
                <a:cs typeface="Times New Roman" panose="02020603050405020304" pitchFamily="18" charset="0"/>
              </a:rPr>
              <a:t>The Wall Street Journal. </a:t>
            </a:r>
            <a:r>
              <a:rPr lang="en-US" sz="5600" dirty="0">
                <a:latin typeface="Times New Roman" panose="02020603050405020304" pitchFamily="18" charset="0"/>
                <a:cs typeface="Times New Roman" panose="02020603050405020304" pitchFamily="18" charset="0"/>
              </a:rPr>
              <a:t>2019. Walmart Turns to VR to Pick Middle </a:t>
            </a:r>
            <a:r>
              <a:rPr lang="en-US" sz="5600" dirty="0" smtClean="0">
                <a:latin typeface="Times New Roman" panose="02020603050405020304" pitchFamily="18" charset="0"/>
                <a:cs typeface="Times New Roman" panose="02020603050405020304" pitchFamily="18" charset="0"/>
              </a:rPr>
              <a:t>Managers. WSJ. 30 June.,</a:t>
            </a:r>
            <a:r>
              <a:rPr lang="en-US" sz="5600" dirty="0">
                <a:latin typeface="Times New Roman" panose="02020603050405020304" pitchFamily="18" charset="0"/>
                <a:cs typeface="Times New Roman" panose="02020603050405020304" pitchFamily="18" charset="0"/>
              </a:rPr>
              <a:t>2019 Available at: </a:t>
            </a:r>
            <a:r>
              <a:rPr lang="en-US" sz="5600" dirty="0">
                <a:latin typeface="Times New Roman" panose="02020603050405020304" pitchFamily="18" charset="0"/>
                <a:cs typeface="Times New Roman" panose="02020603050405020304" pitchFamily="18" charset="0"/>
                <a:hlinkClick r:id="rId2"/>
              </a:rPr>
              <a:t>https://</a:t>
            </a:r>
            <a:r>
              <a:rPr lang="en-US" sz="5600" dirty="0" smtClean="0">
                <a:latin typeface="Times New Roman" panose="02020603050405020304" pitchFamily="18" charset="0"/>
                <a:cs typeface="Times New Roman" panose="02020603050405020304" pitchFamily="18" charset="0"/>
                <a:hlinkClick r:id="rId2"/>
              </a:rPr>
              <a:t>www.wsj.com/articles/walmart-turns-to-vr-to-pick-middle-managers-11561887001</a:t>
            </a:r>
            <a:r>
              <a:rPr lang="en-US" sz="5600" dirty="0" smtClean="0">
                <a:latin typeface="Times New Roman" panose="02020603050405020304" pitchFamily="18" charset="0"/>
                <a:cs typeface="Times New Roman" panose="02020603050405020304" pitchFamily="18" charset="0"/>
              </a:rPr>
              <a:t> (</a:t>
            </a:r>
            <a:r>
              <a:rPr lang="en-US" sz="5600" dirty="0">
                <a:latin typeface="Times New Roman" panose="02020603050405020304" pitchFamily="18" charset="0"/>
                <a:cs typeface="Times New Roman" panose="02020603050405020304" pitchFamily="18" charset="0"/>
              </a:rPr>
              <a:t>Accessed 24 Nov.2019</a:t>
            </a:r>
            <a:r>
              <a:rPr lang="en-US" sz="5600" dirty="0" smtClean="0">
                <a:latin typeface="Times New Roman" panose="02020603050405020304" pitchFamily="18" charset="0"/>
                <a:cs typeface="Times New Roman" panose="02020603050405020304" pitchFamily="18" charset="0"/>
              </a:rPr>
              <a:t>).</a:t>
            </a:r>
          </a:p>
          <a:p>
            <a:pPr marL="0" indent="0">
              <a:buNone/>
            </a:pPr>
            <a:r>
              <a:rPr lang="en-US" sz="5600" dirty="0">
                <a:latin typeface="Times New Roman" panose="02020603050405020304" pitchFamily="18" charset="0"/>
                <a:cs typeface="Times New Roman" panose="02020603050405020304" pitchFamily="18" charset="0"/>
              </a:rPr>
              <a:t>The Verge (2019). Walmart is hiring more robots to replace human tasks like cleaning floors and scanning inventory. The verge. 9 April.2019. Available at: https://www.theverge.com/2019/4/9/18302356/walmart-robots-labor-costs-replacing-human-tasks-floors-scanning-inventory (Accessed 25 Nov. 2019</a:t>
            </a:r>
            <a:r>
              <a:rPr lang="en-US" sz="5600" dirty="0" smtClean="0">
                <a:latin typeface="Times New Roman" panose="02020603050405020304" pitchFamily="18" charset="0"/>
                <a:cs typeface="Times New Roman" panose="02020603050405020304" pitchFamily="18" charset="0"/>
              </a:rPr>
              <a:t>).</a:t>
            </a:r>
          </a:p>
          <a:p>
            <a:pPr marL="0" indent="0">
              <a:buNone/>
            </a:pPr>
            <a:r>
              <a:rPr lang="en-US" altLang="zh-TW" sz="5600" dirty="0" err="1">
                <a:latin typeface="Times New Roman" panose="02020603050405020304" pitchFamily="18" charset="0"/>
                <a:cs typeface="Times New Roman" panose="02020603050405020304" pitchFamily="18" charset="0"/>
              </a:rPr>
              <a:t>Vox</a:t>
            </a:r>
            <a:r>
              <a:rPr lang="en-US" altLang="zh-TW" sz="5600" dirty="0">
                <a:latin typeface="Times New Roman" panose="02020603050405020304" pitchFamily="18" charset="0"/>
                <a:cs typeface="Times New Roman" panose="02020603050405020304" pitchFamily="18" charset="0"/>
              </a:rPr>
              <a:t> (2018). </a:t>
            </a:r>
            <a:r>
              <a:rPr lang="en-US" altLang="zh-TW" sz="5600" i="1" dirty="0">
                <a:latin typeface="Times New Roman" panose="02020603050405020304" pitchFamily="18" charset="0"/>
                <a:cs typeface="Times New Roman" panose="02020603050405020304" pitchFamily="18" charset="0"/>
              </a:rPr>
              <a:t>Wouldn’t it be better if self-checkout just died?</a:t>
            </a:r>
            <a:r>
              <a:rPr lang="en-US" altLang="zh-TW" sz="5600" dirty="0">
                <a:latin typeface="Times New Roman" panose="02020603050405020304" pitchFamily="18" charset="0"/>
                <a:cs typeface="Times New Roman" panose="02020603050405020304" pitchFamily="18" charset="0"/>
              </a:rPr>
              <a:t> Vox.com. 2 </a:t>
            </a:r>
            <a:r>
              <a:rPr lang="en-HK" altLang="zh-TW" sz="5600" dirty="0">
                <a:latin typeface="Times New Roman" panose="02020603050405020304" pitchFamily="18" charset="0"/>
                <a:cs typeface="Times New Roman" panose="02020603050405020304" pitchFamily="18" charset="0"/>
              </a:rPr>
              <a:t>Oct, 2018. Available at:</a:t>
            </a:r>
            <a:r>
              <a:rPr lang="en-US" altLang="zh-TW" sz="5600" dirty="0">
                <a:latin typeface="Times New Roman" panose="02020603050405020304" pitchFamily="18" charset="0"/>
                <a:cs typeface="Times New Roman" panose="02020603050405020304" pitchFamily="18" charset="0"/>
              </a:rPr>
              <a:t> </a:t>
            </a:r>
            <a:r>
              <a:rPr lang="en-US" altLang="zh-TW" sz="5600" dirty="0">
                <a:latin typeface="Times New Roman" panose="02020603050405020304" pitchFamily="18" charset="0"/>
                <a:cs typeface="Times New Roman" panose="02020603050405020304" pitchFamily="18" charset="0"/>
                <a:hlinkClick r:id="rId3"/>
              </a:rPr>
              <a:t>https://www.vox.com/the-goods/2018/10/2/17923050/self-checkout-amazon-walmart-automation-jobs-surveillance</a:t>
            </a:r>
            <a:r>
              <a:rPr lang="en-US" altLang="zh-TW" sz="5600" dirty="0">
                <a:latin typeface="Times New Roman" panose="02020603050405020304" pitchFamily="18" charset="0"/>
                <a:cs typeface="Times New Roman" panose="02020603050405020304" pitchFamily="18" charset="0"/>
              </a:rPr>
              <a:t> (Accessed 25 Nov. 2019).</a:t>
            </a:r>
          </a:p>
          <a:p>
            <a:pPr marL="0" indent="0">
              <a:buNone/>
            </a:pPr>
            <a:endParaRPr lang="en-US" sz="5600" dirty="0">
              <a:latin typeface="Times New Roman" panose="02020603050405020304" pitchFamily="18" charset="0"/>
              <a:cs typeface="Times New Roman" panose="02020603050405020304" pitchFamily="18" charset="0"/>
            </a:endParaRPr>
          </a:p>
          <a:p>
            <a:pPr marL="0" indent="0">
              <a:buNone/>
            </a:pPr>
            <a:endParaRPr lang="en-US" sz="560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48C2CCB7-6F22-4683-813F-DB82F15D8B4F}" type="slidenum">
              <a:rPr lang="en-US" smtClean="0"/>
              <a:t>28</a:t>
            </a:fld>
            <a:endParaRPr lang="en-US" dirty="0"/>
          </a:p>
        </p:txBody>
      </p:sp>
    </p:spTree>
    <p:extLst>
      <p:ext uri="{BB962C8B-B14F-4D97-AF65-F5344CB8AC3E}">
        <p14:creationId xmlns:p14="http://schemas.microsoft.com/office/powerpoint/2010/main" val="14622047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3854" y="592857"/>
            <a:ext cx="10018713" cy="5557879"/>
          </a:xfrm>
        </p:spPr>
        <p:txBody>
          <a:bodyPr>
            <a:noAutofit/>
          </a:bodyPr>
          <a:lstStyle/>
          <a:p>
            <a:pPr marL="0" indent="0">
              <a:buNone/>
            </a:pPr>
            <a:r>
              <a:rPr lang="en-US" sz="1400" dirty="0" smtClean="0">
                <a:latin typeface="Times New Roman" panose="02020603050405020304" pitchFamily="18" charset="0"/>
                <a:cs typeface="Times New Roman" panose="02020603050405020304" pitchFamily="18" charset="0"/>
              </a:rPr>
              <a:t>Walmart (2017) </a:t>
            </a:r>
            <a:r>
              <a:rPr lang="en-US" sz="1400" i="1" dirty="0" smtClean="0">
                <a:latin typeface="Times New Roman" panose="02020603050405020304" pitchFamily="18" charset="0"/>
                <a:cs typeface="Times New Roman" panose="02020603050405020304" pitchFamily="18" charset="0"/>
              </a:rPr>
              <a:t>5 ways Walmart uses big data to help customers</a:t>
            </a:r>
            <a:r>
              <a:rPr lang="en-US" sz="1400" dirty="0" smtClean="0">
                <a:latin typeface="Times New Roman" panose="02020603050405020304" pitchFamily="18" charset="0"/>
                <a:cs typeface="Times New Roman" panose="02020603050405020304" pitchFamily="18" charset="0"/>
              </a:rPr>
              <a:t>. Walmart website. Available at: </a:t>
            </a:r>
            <a:r>
              <a:rPr lang="en-US" sz="1400" dirty="0" smtClean="0">
                <a:latin typeface="Times New Roman" panose="02020603050405020304" pitchFamily="18" charset="0"/>
                <a:cs typeface="Times New Roman" panose="02020603050405020304" pitchFamily="18" charset="0"/>
                <a:hlinkClick r:id="rId2"/>
              </a:rPr>
              <a:t>https</a:t>
            </a:r>
            <a:r>
              <a:rPr lang="en-US" sz="1400" dirty="0">
                <a:latin typeface="Times New Roman" panose="02020603050405020304" pitchFamily="18" charset="0"/>
                <a:cs typeface="Times New Roman" panose="02020603050405020304" pitchFamily="18" charset="0"/>
                <a:hlinkClick r:id="rId2"/>
              </a:rPr>
              <a:t>://</a:t>
            </a:r>
            <a:r>
              <a:rPr lang="en-US" sz="1400" dirty="0" smtClean="0">
                <a:latin typeface="Times New Roman" panose="02020603050405020304" pitchFamily="18" charset="0"/>
                <a:cs typeface="Times New Roman" panose="02020603050405020304" pitchFamily="18" charset="0"/>
                <a:hlinkClick r:id="rId2"/>
              </a:rPr>
              <a:t>corporate.walmart.com/newsroom/innovation/20170807/5-ways-walmart-uses-big-data-to-help-customers</a:t>
            </a:r>
            <a:r>
              <a:rPr lang="en-US" sz="1400" dirty="0">
                <a:latin typeface="Times New Roman" panose="02020603050405020304" pitchFamily="18" charset="0"/>
                <a:cs typeface="Times New Roman" panose="02020603050405020304" pitchFamily="18" charset="0"/>
              </a:rPr>
              <a:t> </a:t>
            </a:r>
            <a:r>
              <a:rPr lang="en-US" sz="1400" dirty="0" smtClean="0">
                <a:latin typeface="Times New Roman" panose="02020603050405020304" pitchFamily="18" charset="0"/>
                <a:cs typeface="Times New Roman" panose="02020603050405020304" pitchFamily="18" charset="0"/>
              </a:rPr>
              <a:t>(</a:t>
            </a:r>
            <a:r>
              <a:rPr lang="en-US" sz="1400" dirty="0">
                <a:latin typeface="Times New Roman" panose="02020603050405020304" pitchFamily="18" charset="0"/>
                <a:cs typeface="Times New Roman" panose="02020603050405020304" pitchFamily="18" charset="0"/>
              </a:rPr>
              <a:t>Accessed </a:t>
            </a:r>
            <a:r>
              <a:rPr lang="en-US" sz="1400" dirty="0" smtClean="0">
                <a:latin typeface="Times New Roman" panose="02020603050405020304" pitchFamily="18" charset="0"/>
                <a:cs typeface="Times New Roman" panose="02020603050405020304" pitchFamily="18" charset="0"/>
              </a:rPr>
              <a:t>11 </a:t>
            </a:r>
            <a:r>
              <a:rPr lang="en-US" sz="1400" dirty="0">
                <a:latin typeface="Times New Roman" panose="02020603050405020304" pitchFamily="18" charset="0"/>
                <a:cs typeface="Times New Roman" panose="02020603050405020304" pitchFamily="18" charset="0"/>
              </a:rPr>
              <a:t>Nov.2019</a:t>
            </a:r>
            <a:r>
              <a:rPr lang="en-US" sz="1400" dirty="0" smtClean="0">
                <a:latin typeface="Times New Roman" panose="02020603050405020304" pitchFamily="18" charset="0"/>
                <a:cs typeface="Times New Roman" panose="02020603050405020304" pitchFamily="18" charset="0"/>
              </a:rPr>
              <a:t>).</a:t>
            </a:r>
          </a:p>
          <a:p>
            <a:pPr marL="0" indent="0">
              <a:buNone/>
            </a:pPr>
            <a:r>
              <a:rPr lang="en-US" sz="1400" dirty="0" smtClean="0">
                <a:latin typeface="Times New Roman" panose="02020603050405020304" pitchFamily="18" charset="0"/>
                <a:cs typeface="Times New Roman" panose="02020603050405020304" pitchFamily="18" charset="0"/>
              </a:rPr>
              <a:t>Walmart (2018) 2018 Global responsibility report summary. Walmart Inc. Available at:  </a:t>
            </a:r>
            <a:r>
              <a:rPr lang="en-US" sz="1400" dirty="0" smtClean="0">
                <a:latin typeface="Times New Roman" panose="02020603050405020304" pitchFamily="18" charset="0"/>
                <a:cs typeface="Times New Roman" panose="02020603050405020304" pitchFamily="18" charset="0"/>
                <a:hlinkClick r:id="rId3"/>
              </a:rPr>
              <a:t>https</a:t>
            </a:r>
            <a:r>
              <a:rPr lang="en-US" sz="1400" dirty="0">
                <a:latin typeface="Times New Roman" panose="02020603050405020304" pitchFamily="18" charset="0"/>
                <a:cs typeface="Times New Roman" panose="02020603050405020304" pitchFamily="18" charset="0"/>
                <a:hlinkClick r:id="rId3"/>
              </a:rPr>
              <a:t>://</a:t>
            </a:r>
            <a:r>
              <a:rPr lang="en-US" sz="1400" dirty="0" smtClean="0">
                <a:latin typeface="Times New Roman" panose="02020603050405020304" pitchFamily="18" charset="0"/>
                <a:cs typeface="Times New Roman" panose="02020603050405020304" pitchFamily="18" charset="0"/>
                <a:hlinkClick r:id="rId3"/>
              </a:rPr>
              <a:t>s2.q4cdn.com/056532643/files/doc_financials/2018/annual/WMT-2018-GRR-Summary-for-digital.pdf</a:t>
            </a:r>
            <a:r>
              <a:rPr lang="en-US" sz="1400" dirty="0" smtClean="0">
                <a:latin typeface="Times New Roman" panose="02020603050405020304" pitchFamily="18" charset="0"/>
                <a:cs typeface="Times New Roman" panose="02020603050405020304" pitchFamily="18" charset="0"/>
              </a:rPr>
              <a:t> (Accessed 11 Nov 2019).</a:t>
            </a:r>
          </a:p>
          <a:p>
            <a:pPr marL="0" lvl="0" indent="0">
              <a:buClr>
                <a:srgbClr val="30ACEC">
                  <a:lumMod val="75000"/>
                </a:srgbClr>
              </a:buClr>
              <a:buNone/>
            </a:pPr>
            <a:r>
              <a:rPr lang="en-US" altLang="zh-TW" sz="1400" dirty="0" smtClean="0">
                <a:latin typeface="Times New Roman" panose="02020603050405020304" pitchFamily="18" charset="0"/>
                <a:cs typeface="Times New Roman" panose="02020603050405020304" pitchFamily="18" charset="0"/>
              </a:rPr>
              <a:t>Walmart</a:t>
            </a:r>
            <a:r>
              <a:rPr lang="en-US" altLang="zh-TW" sz="1400" dirty="0">
                <a:latin typeface="Times New Roman" panose="02020603050405020304" pitchFamily="18" charset="0"/>
                <a:cs typeface="Times New Roman" panose="02020603050405020304" pitchFamily="18" charset="0"/>
              </a:rPr>
              <a:t>, </a:t>
            </a:r>
            <a:r>
              <a:rPr lang="en-US" altLang="zh-TW" sz="1400" dirty="0" smtClean="0">
                <a:latin typeface="Times New Roman" panose="02020603050405020304" pitchFamily="18" charset="0"/>
                <a:cs typeface="Times New Roman" panose="02020603050405020304" pitchFamily="18" charset="0"/>
              </a:rPr>
              <a:t>(2019). </a:t>
            </a:r>
            <a:r>
              <a:rPr lang="en-HK" altLang="zh-TW" sz="1400" i="1" dirty="0">
                <a:latin typeface="Times New Roman" panose="02020603050405020304" pitchFamily="18" charset="0"/>
                <a:cs typeface="Times New Roman" panose="02020603050405020304" pitchFamily="18" charset="0"/>
              </a:rPr>
              <a:t>Walmart China </a:t>
            </a:r>
            <a:r>
              <a:rPr lang="en-HK" altLang="zh-TW" sz="1400" i="1" dirty="0" smtClean="0">
                <a:latin typeface="Times New Roman" panose="02020603050405020304" pitchFamily="18" charset="0"/>
                <a:cs typeface="Times New Roman" panose="02020603050405020304" pitchFamily="18" charset="0"/>
              </a:rPr>
              <a:t>Factsheet sheet</a:t>
            </a:r>
            <a:r>
              <a:rPr lang="en-US" altLang="zh-TW" sz="1400" dirty="0" smtClean="0">
                <a:latin typeface="Times New Roman" panose="02020603050405020304" pitchFamily="18" charset="0"/>
                <a:cs typeface="Times New Roman" panose="02020603050405020304" pitchFamily="18" charset="0"/>
              </a:rPr>
              <a:t>. Walmart </a:t>
            </a:r>
            <a:r>
              <a:rPr lang="en-US" altLang="zh-TW" sz="1400" dirty="0" err="1" smtClean="0">
                <a:latin typeface="Times New Roman" panose="02020603050405020304" pitchFamily="18" charset="0"/>
                <a:cs typeface="Times New Roman" panose="02020603050405020304" pitchFamily="18" charset="0"/>
              </a:rPr>
              <a:t>Inc</a:t>
            </a:r>
            <a:r>
              <a:rPr lang="en-US" altLang="zh-TW" sz="1400" dirty="0" err="1">
                <a:latin typeface="Times New Roman" panose="02020603050405020304" pitchFamily="18" charset="0"/>
                <a:cs typeface="Times New Roman" panose="02020603050405020304" pitchFamily="18" charset="0"/>
              </a:rPr>
              <a:t>.</a:t>
            </a:r>
            <a:r>
              <a:rPr lang="en-US" altLang="zh-TW" sz="1400" dirty="0" err="1" smtClean="0">
                <a:latin typeface="Times New Roman" panose="02020603050405020304" pitchFamily="18" charset="0"/>
                <a:cs typeface="Times New Roman" panose="02020603050405020304" pitchFamily="18" charset="0"/>
              </a:rPr>
              <a:t>Available</a:t>
            </a:r>
            <a:r>
              <a:rPr lang="en-US" altLang="zh-TW" sz="1400" dirty="0" smtClean="0">
                <a:latin typeface="Times New Roman" panose="02020603050405020304" pitchFamily="18" charset="0"/>
                <a:cs typeface="Times New Roman" panose="02020603050405020304" pitchFamily="18" charset="0"/>
              </a:rPr>
              <a:t> </a:t>
            </a:r>
            <a:r>
              <a:rPr lang="en-US" altLang="zh-TW" sz="1400" dirty="0">
                <a:latin typeface="Times New Roman" panose="02020603050405020304" pitchFamily="18" charset="0"/>
                <a:cs typeface="Times New Roman" panose="02020603050405020304" pitchFamily="18" charset="0"/>
              </a:rPr>
              <a:t>at: http://www.wal-martchina.com/english/walmart/index.htm </a:t>
            </a:r>
            <a:r>
              <a:rPr lang="en-US" altLang="zh-TW" sz="1400" dirty="0" smtClean="0">
                <a:latin typeface="Times New Roman" panose="02020603050405020304" pitchFamily="18" charset="0"/>
                <a:cs typeface="Times New Roman" panose="02020603050405020304" pitchFamily="18" charset="0"/>
              </a:rPr>
              <a:t> (</a:t>
            </a:r>
            <a:r>
              <a:rPr lang="en-US" altLang="zh-TW" sz="1400" dirty="0">
                <a:latin typeface="Times New Roman" panose="02020603050405020304" pitchFamily="18" charset="0"/>
                <a:cs typeface="Times New Roman" panose="02020603050405020304" pitchFamily="18" charset="0"/>
              </a:rPr>
              <a:t>Accessed 9 Nov 2019</a:t>
            </a:r>
            <a:r>
              <a:rPr lang="en-US" altLang="zh-TW" sz="1400" dirty="0" smtClean="0">
                <a:latin typeface="Times New Roman" panose="02020603050405020304" pitchFamily="18" charset="0"/>
                <a:cs typeface="Times New Roman" panose="02020603050405020304" pitchFamily="18" charset="0"/>
              </a:rPr>
              <a:t>).</a:t>
            </a:r>
          </a:p>
          <a:p>
            <a:pPr marL="0" lvl="0" indent="0">
              <a:buClr>
                <a:srgbClr val="30ACEC">
                  <a:lumMod val="75000"/>
                </a:srgbClr>
              </a:buClr>
              <a:buNone/>
            </a:pPr>
            <a:r>
              <a:rPr lang="en-US" altLang="zh-TW" sz="1400" dirty="0">
                <a:latin typeface="Times New Roman" panose="02020603050405020304" pitchFamily="18" charset="0"/>
                <a:cs typeface="Times New Roman" panose="02020603050405020304" pitchFamily="18" charset="0"/>
              </a:rPr>
              <a:t>Wang, G., </a:t>
            </a:r>
            <a:r>
              <a:rPr lang="en-US" altLang="zh-TW" sz="1400" dirty="0" err="1">
                <a:latin typeface="Times New Roman" panose="02020603050405020304" pitchFamily="18" charset="0"/>
                <a:cs typeface="Times New Roman" panose="02020603050405020304" pitchFamily="18" charset="0"/>
              </a:rPr>
              <a:t>Gunasekaran</a:t>
            </a:r>
            <a:r>
              <a:rPr lang="en-US" altLang="zh-TW" sz="1400" dirty="0">
                <a:latin typeface="Times New Roman" panose="02020603050405020304" pitchFamily="18" charset="0"/>
                <a:cs typeface="Times New Roman" panose="02020603050405020304" pitchFamily="18" charset="0"/>
              </a:rPr>
              <a:t>, A., Ngai, E. W., &amp; Papadopoulos, T. (2016). Big data analytics in logistics and supply chain management: Certain investigations for research and applications. </a:t>
            </a:r>
            <a:r>
              <a:rPr lang="en-US" altLang="zh-TW" sz="1400" i="1" dirty="0">
                <a:latin typeface="Times New Roman" panose="02020603050405020304" pitchFamily="18" charset="0"/>
                <a:cs typeface="Times New Roman" panose="02020603050405020304" pitchFamily="18" charset="0"/>
              </a:rPr>
              <a:t>International Journal of Production Economics</a:t>
            </a:r>
            <a:r>
              <a:rPr lang="en-US" altLang="zh-TW" sz="1400" dirty="0">
                <a:latin typeface="Times New Roman" panose="02020603050405020304" pitchFamily="18" charset="0"/>
                <a:cs typeface="Times New Roman" panose="02020603050405020304" pitchFamily="18" charset="0"/>
              </a:rPr>
              <a:t>, </a:t>
            </a:r>
            <a:r>
              <a:rPr lang="en-US" altLang="zh-TW" sz="1400" i="1" dirty="0">
                <a:latin typeface="Times New Roman" panose="02020603050405020304" pitchFamily="18" charset="0"/>
                <a:cs typeface="Times New Roman" panose="02020603050405020304" pitchFamily="18" charset="0"/>
              </a:rPr>
              <a:t>176</a:t>
            </a:r>
            <a:r>
              <a:rPr lang="en-US" altLang="zh-TW" sz="1400" dirty="0">
                <a:latin typeface="Times New Roman" panose="02020603050405020304" pitchFamily="18" charset="0"/>
                <a:cs typeface="Times New Roman" panose="02020603050405020304" pitchFamily="18" charset="0"/>
              </a:rPr>
              <a:t>, 98-110</a:t>
            </a:r>
            <a:r>
              <a:rPr lang="en-US" altLang="zh-TW" sz="1400" dirty="0" smtClean="0">
                <a:latin typeface="Times New Roman" panose="02020603050405020304" pitchFamily="18" charset="0"/>
                <a:cs typeface="Times New Roman" panose="02020603050405020304" pitchFamily="18" charset="0"/>
              </a:rPr>
              <a:t>.</a:t>
            </a:r>
          </a:p>
          <a:p>
            <a:pPr marL="0" lvl="0" indent="0">
              <a:buClr>
                <a:srgbClr val="30ACEC">
                  <a:lumMod val="75000"/>
                </a:srgbClr>
              </a:buClr>
              <a:buNone/>
            </a:pPr>
            <a:r>
              <a:rPr lang="en-US" altLang="zh-TW" sz="1400" dirty="0">
                <a:latin typeface="Times New Roman" panose="02020603050405020304" pitchFamily="18" charset="0"/>
                <a:cs typeface="Times New Roman" panose="02020603050405020304" pitchFamily="18" charset="0"/>
              </a:rPr>
              <a:t>Welfare, K. S., Hallowell, M. R., Shah, J. A., &amp; </a:t>
            </a:r>
            <a:r>
              <a:rPr lang="en-US" altLang="zh-TW" sz="1400" dirty="0" err="1">
                <a:latin typeface="Times New Roman" panose="02020603050405020304" pitchFamily="18" charset="0"/>
                <a:cs typeface="Times New Roman" panose="02020603050405020304" pitchFamily="18" charset="0"/>
              </a:rPr>
              <a:t>Riek</a:t>
            </a:r>
            <a:r>
              <a:rPr lang="en-US" altLang="zh-TW" sz="1400" dirty="0">
                <a:latin typeface="Times New Roman" panose="02020603050405020304" pitchFamily="18" charset="0"/>
                <a:cs typeface="Times New Roman" panose="02020603050405020304" pitchFamily="18" charset="0"/>
              </a:rPr>
              <a:t>, L. D. (2019, March). Consider the Human Work Experience When Integrating Robotics in the Workplace. In </a:t>
            </a:r>
            <a:r>
              <a:rPr lang="en-US" altLang="zh-TW" sz="1400" i="1" dirty="0">
                <a:latin typeface="Times New Roman" panose="02020603050405020304" pitchFamily="18" charset="0"/>
                <a:cs typeface="Times New Roman" panose="02020603050405020304" pitchFamily="18" charset="0"/>
              </a:rPr>
              <a:t>2019 14th ACM/IEEE International Conference on Human-Robot Interaction (HRI)</a:t>
            </a:r>
            <a:r>
              <a:rPr lang="en-US" altLang="zh-TW" sz="1400" dirty="0">
                <a:latin typeface="Times New Roman" panose="02020603050405020304" pitchFamily="18" charset="0"/>
                <a:cs typeface="Times New Roman" panose="02020603050405020304" pitchFamily="18" charset="0"/>
              </a:rPr>
              <a:t> (pp. 75-84). IEEE.</a:t>
            </a:r>
            <a:endParaRPr lang="en-US" altLang="zh-TW" sz="1400" dirty="0" smtClean="0">
              <a:latin typeface="Times New Roman" panose="02020603050405020304" pitchFamily="18" charset="0"/>
              <a:cs typeface="Times New Roman" panose="02020603050405020304" pitchFamily="18" charset="0"/>
            </a:endParaRPr>
          </a:p>
          <a:p>
            <a:pPr marL="0" lvl="0" indent="0">
              <a:buClr>
                <a:srgbClr val="30ACEC">
                  <a:lumMod val="75000"/>
                </a:srgbClr>
              </a:buClr>
              <a:buNone/>
            </a:pPr>
            <a:r>
              <a:rPr lang="en-US" altLang="zh-TW" sz="1400" dirty="0">
                <a:latin typeface="Times New Roman" panose="02020603050405020304" pitchFamily="18" charset="0"/>
                <a:cs typeface="Times New Roman" panose="02020603050405020304" pitchFamily="18" charset="0"/>
              </a:rPr>
              <a:t>Williams, C.J., </a:t>
            </a:r>
            <a:r>
              <a:rPr lang="en-US" altLang="zh-TW" sz="1400" dirty="0" err="1">
                <a:latin typeface="Times New Roman" panose="02020603050405020304" pitchFamily="18" charset="0"/>
                <a:cs typeface="Times New Roman" panose="02020603050405020304" pitchFamily="18" charset="0"/>
              </a:rPr>
              <a:t>Kunda</a:t>
            </a:r>
            <a:r>
              <a:rPr lang="en-US" altLang="zh-TW" sz="1400" dirty="0">
                <a:latin typeface="Times New Roman" panose="02020603050405020304" pitchFamily="18" charset="0"/>
                <a:cs typeface="Times New Roman" panose="02020603050405020304" pitchFamily="18" charset="0"/>
              </a:rPr>
              <a:t>, A.K. and Myers, E.J., Spherion Assessment </a:t>
            </a:r>
            <a:r>
              <a:rPr lang="en-US" altLang="zh-TW" sz="1400" dirty="0" err="1">
                <a:latin typeface="Times New Roman" panose="02020603050405020304" pitchFamily="18" charset="0"/>
                <a:cs typeface="Times New Roman" panose="02020603050405020304" pitchFamily="18" charset="0"/>
              </a:rPr>
              <a:t>Inc</a:t>
            </a:r>
            <a:r>
              <a:rPr lang="en-US" altLang="zh-TW" sz="1400" dirty="0">
                <a:latin typeface="Times New Roman" panose="02020603050405020304" pitchFamily="18" charset="0"/>
                <a:cs typeface="Times New Roman" panose="02020603050405020304" pitchFamily="18" charset="0"/>
              </a:rPr>
              <a:t>, </a:t>
            </a:r>
            <a:r>
              <a:rPr lang="en-US" altLang="zh-TW" sz="1400" dirty="0" smtClean="0">
                <a:latin typeface="Times New Roman" panose="02020603050405020304" pitchFamily="18" charset="0"/>
                <a:cs typeface="Times New Roman" panose="02020603050405020304" pitchFamily="18" charset="0"/>
              </a:rPr>
              <a:t>(2003). </a:t>
            </a:r>
            <a:r>
              <a:rPr lang="en-US" altLang="zh-TW" sz="1400" i="1" dirty="0">
                <a:latin typeface="Times New Roman" panose="02020603050405020304" pitchFamily="18" charset="0"/>
                <a:cs typeface="Times New Roman" panose="02020603050405020304" pitchFamily="18" charset="0"/>
              </a:rPr>
              <a:t>Pre-employment screening and assessment interview process</a:t>
            </a:r>
            <a:r>
              <a:rPr lang="en-US" altLang="zh-TW" sz="1400" dirty="0">
                <a:latin typeface="Times New Roman" panose="02020603050405020304" pitchFamily="18" charset="0"/>
                <a:cs typeface="Times New Roman" panose="02020603050405020304" pitchFamily="18" charset="0"/>
              </a:rPr>
              <a:t>. U.S. Patent 6,618,734.</a:t>
            </a:r>
          </a:p>
          <a:p>
            <a:pPr marL="0" lvl="0" indent="0">
              <a:buClr>
                <a:srgbClr val="30ACEC">
                  <a:lumMod val="75000"/>
                </a:srgbClr>
              </a:buClr>
              <a:buNone/>
            </a:pPr>
            <a:r>
              <a:rPr lang="en-US" altLang="zh-TW" sz="1400" dirty="0" smtClean="0">
                <a:latin typeface="Times New Roman" panose="02020603050405020304" pitchFamily="18" charset="0"/>
                <a:cs typeface="Times New Roman" panose="02020603050405020304" pitchFamily="18" charset="0"/>
              </a:rPr>
              <a:t>Yuksel</a:t>
            </a:r>
            <a:r>
              <a:rPr lang="en-US" altLang="zh-TW" sz="1400" dirty="0">
                <a:latin typeface="Times New Roman" panose="02020603050405020304" pitchFamily="18" charset="0"/>
                <a:cs typeface="Times New Roman" panose="02020603050405020304" pitchFamily="18" charset="0"/>
              </a:rPr>
              <a:t>, I. (2012). </a:t>
            </a:r>
            <a:r>
              <a:rPr lang="en-US" altLang="zh-TW" sz="1400" i="1" dirty="0">
                <a:latin typeface="Times New Roman" panose="02020603050405020304" pitchFamily="18" charset="0"/>
                <a:cs typeface="Times New Roman" panose="02020603050405020304" pitchFamily="18" charset="0"/>
              </a:rPr>
              <a:t>Developing a multi-criteria decision making model for PESTEL analysis.</a:t>
            </a:r>
            <a:r>
              <a:rPr lang="en-US" altLang="zh-TW" sz="1400" dirty="0">
                <a:latin typeface="Times New Roman" panose="02020603050405020304" pitchFamily="18" charset="0"/>
                <a:cs typeface="Times New Roman" panose="02020603050405020304" pitchFamily="18" charset="0"/>
              </a:rPr>
              <a:t> International Journal of Business and Management, 7(24), 52</a:t>
            </a:r>
            <a:r>
              <a:rPr lang="en-US" altLang="zh-TW" sz="1400" dirty="0" smtClean="0">
                <a:latin typeface="Times New Roman" panose="02020603050405020304" pitchFamily="18" charset="0"/>
                <a:cs typeface="Times New Roman" panose="02020603050405020304" pitchFamily="18" charset="0"/>
              </a:rPr>
              <a:t>.</a:t>
            </a:r>
          </a:p>
          <a:p>
            <a:pPr marL="0" lvl="0" indent="0">
              <a:buClr>
                <a:srgbClr val="30ACEC">
                  <a:lumMod val="75000"/>
                </a:srgbClr>
              </a:buClr>
              <a:buNone/>
            </a:pPr>
            <a:r>
              <a:rPr lang="en-HK" altLang="zh-TW" sz="1400" dirty="0" err="1">
                <a:latin typeface="Times New Roman" panose="02020603050405020304" pitchFamily="18" charset="0"/>
                <a:cs typeface="Times New Roman" panose="02020603050405020304" pitchFamily="18" charset="0"/>
              </a:rPr>
              <a:t>Żukowska</a:t>
            </a:r>
            <a:r>
              <a:rPr lang="en-HK" altLang="zh-TW" sz="1400" dirty="0">
                <a:latin typeface="Times New Roman" panose="02020603050405020304" pitchFamily="18" charset="0"/>
                <a:cs typeface="Times New Roman" panose="02020603050405020304" pitchFamily="18" charset="0"/>
              </a:rPr>
              <a:t>, M., </a:t>
            </a:r>
            <a:r>
              <a:rPr lang="en-HK" altLang="zh-TW" sz="1400" dirty="0" err="1">
                <a:latin typeface="Times New Roman" panose="02020603050405020304" pitchFamily="18" charset="0"/>
                <a:cs typeface="Times New Roman" panose="02020603050405020304" pitchFamily="18" charset="0"/>
              </a:rPr>
              <a:t>Buń</a:t>
            </a:r>
            <a:r>
              <a:rPr lang="en-HK" altLang="zh-TW" sz="1400" dirty="0">
                <a:latin typeface="Times New Roman" panose="02020603050405020304" pitchFamily="18" charset="0"/>
                <a:cs typeface="Times New Roman" panose="02020603050405020304" pitchFamily="18" charset="0"/>
              </a:rPr>
              <a:t>, P., </a:t>
            </a:r>
            <a:r>
              <a:rPr lang="en-HK" altLang="zh-TW" sz="1400" dirty="0" err="1">
                <a:latin typeface="Times New Roman" panose="02020603050405020304" pitchFamily="18" charset="0"/>
                <a:cs typeface="Times New Roman" panose="02020603050405020304" pitchFamily="18" charset="0"/>
              </a:rPr>
              <a:t>Górski</a:t>
            </a:r>
            <a:r>
              <a:rPr lang="en-HK" altLang="zh-TW" sz="1400" dirty="0">
                <a:latin typeface="Times New Roman" panose="02020603050405020304" pitchFamily="18" charset="0"/>
                <a:cs typeface="Times New Roman" panose="02020603050405020304" pitchFamily="18" charset="0"/>
              </a:rPr>
              <a:t>, F., &amp; </a:t>
            </a:r>
            <a:r>
              <a:rPr lang="en-HK" altLang="zh-TW" sz="1400" dirty="0" err="1">
                <a:latin typeface="Times New Roman" panose="02020603050405020304" pitchFamily="18" charset="0"/>
                <a:cs typeface="Times New Roman" panose="02020603050405020304" pitchFamily="18" charset="0"/>
              </a:rPr>
              <a:t>Starzyńska</a:t>
            </a:r>
            <a:r>
              <a:rPr lang="en-HK" altLang="zh-TW" sz="1400" dirty="0">
                <a:latin typeface="Times New Roman" panose="02020603050405020304" pitchFamily="18" charset="0"/>
                <a:cs typeface="Times New Roman" panose="02020603050405020304" pitchFamily="18" charset="0"/>
              </a:rPr>
              <a:t>, B. (2019). Cyber Sickness in Industrial Virtual Reality Training. In </a:t>
            </a:r>
            <a:r>
              <a:rPr lang="en-HK" altLang="zh-TW" sz="1400" i="1" dirty="0">
                <a:latin typeface="Times New Roman" panose="02020603050405020304" pitchFamily="18" charset="0"/>
                <a:cs typeface="Times New Roman" panose="02020603050405020304" pitchFamily="18" charset="0"/>
              </a:rPr>
              <a:t>Advances in Manufacturing II</a:t>
            </a:r>
            <a:r>
              <a:rPr lang="en-HK" altLang="zh-TW" sz="1400" dirty="0">
                <a:latin typeface="Times New Roman" panose="02020603050405020304" pitchFamily="18" charset="0"/>
                <a:cs typeface="Times New Roman" panose="02020603050405020304" pitchFamily="18" charset="0"/>
              </a:rPr>
              <a:t> (pp. 137-149). Springer, Cham.</a:t>
            </a:r>
            <a:endParaRPr lang="en-US" altLang="zh-TW" sz="1400" dirty="0">
              <a:latin typeface="Times New Roman" panose="02020603050405020304" pitchFamily="18" charset="0"/>
              <a:cs typeface="Times New Roman" panose="02020603050405020304" pitchFamily="18" charset="0"/>
            </a:endParaRPr>
          </a:p>
          <a:p>
            <a:endParaRPr lang="en-US" sz="1200" dirty="0" smtClean="0">
              <a:latin typeface="Times New Roman" panose="02020603050405020304" pitchFamily="18" charset="0"/>
              <a:cs typeface="Times New Roman" panose="02020603050405020304" pitchFamily="18" charset="0"/>
            </a:endParaRPr>
          </a:p>
          <a:p>
            <a:endParaRPr lang="en-US" sz="1200" dirty="0">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48C2CCB7-6F22-4683-813F-DB82F15D8B4F}" type="slidenum">
              <a:rPr lang="en-US" smtClean="0"/>
              <a:t>29</a:t>
            </a:fld>
            <a:endParaRPr lang="en-US" dirty="0"/>
          </a:p>
        </p:txBody>
      </p:sp>
    </p:spTree>
    <p:extLst>
      <p:ext uri="{BB962C8B-B14F-4D97-AF65-F5344CB8AC3E}">
        <p14:creationId xmlns:p14="http://schemas.microsoft.com/office/powerpoint/2010/main" val="19144982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0</TotalTime>
  <Words>3334</Words>
  <Application>Microsoft Office PowerPoint</Application>
  <PresentationFormat>Widescreen</PresentationFormat>
  <Paragraphs>262</Paragraphs>
  <Slides>29</Slides>
  <Notes>12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29</vt:i4>
      </vt:variant>
    </vt:vector>
  </HeadingPairs>
  <TitlesOfParts>
    <vt:vector size="40" baseType="lpstr">
      <vt:lpstr>Escrow Condensed</vt:lpstr>
      <vt:lpstr>EYInterstate</vt:lpstr>
      <vt:lpstr>EYInterstate Light</vt:lpstr>
      <vt:lpstr>Open Sans</vt:lpstr>
      <vt:lpstr>新細明體</vt:lpstr>
      <vt:lpstr>Arial</vt:lpstr>
      <vt:lpstr>Calibri</vt:lpstr>
      <vt:lpstr>Corbel</vt:lpstr>
      <vt:lpstr>Times New Roman</vt:lpstr>
      <vt:lpstr>Wingdings</vt:lpstr>
      <vt:lpstr>Parallax</vt:lpstr>
      <vt:lpstr>UNVERSTIRY OF WALES TRINITY SAINT DAVID BMMB7007  HUMAN RESOURCE MANAGEMENT</vt:lpstr>
      <vt:lpstr>Human Resource Management  For  </vt:lpstr>
      <vt:lpstr>PowerPoint Presentation</vt:lpstr>
      <vt:lpstr>PowerPoint Presentation</vt:lpstr>
      <vt:lpstr>About Walmart</vt:lpstr>
      <vt:lpstr>PowerPoint Presentation</vt:lpstr>
      <vt:lpstr>External analysis for factors  to use digital transformation  </vt:lpstr>
      <vt:lpstr>PowerPoint Presentation</vt:lpstr>
      <vt:lpstr>Internal analysis for factors to use digital transformation  </vt:lpstr>
      <vt:lpstr>Selected digital drivers are sharping the factors of transformation in Walmart   </vt:lpstr>
      <vt:lpstr>PowerPoint Presentation</vt:lpstr>
      <vt:lpstr>1) On line job application and On line pre-employment assessment test:</vt:lpstr>
      <vt:lpstr>2) Big data helps Walmart pharmacy staff scheduling and efficient in service:</vt:lpstr>
      <vt:lpstr>3) HR uses big data to determine staffs scheduling and checkout experience:</vt:lpstr>
      <vt:lpstr>3) HR determines big data in efficient scheduling of driver time and reduction in costs of transportation. </vt:lpstr>
      <vt:lpstr>5) HR manger is hiring more AI robots (The verge,2019). </vt:lpstr>
      <vt:lpstr>6) Walmart uses virtual reality (VR) transforming corporate training </vt:lpstr>
      <vt:lpstr>PowerPoint Presentation</vt:lpstr>
      <vt:lpstr>PowerPoint Presentation</vt:lpstr>
      <vt:lpstr>Limitations to HR manager</vt:lpstr>
      <vt:lpstr>PowerPoint Presentation</vt:lpstr>
      <vt:lpstr>Recommendations </vt:lpstr>
      <vt:lpstr>PowerPoint Presentation</vt:lpstr>
      <vt:lpstr>Conclusion</vt:lpstr>
      <vt:lpstr>PowerPoint Presentation</vt:lpstr>
      <vt:lpstr>References</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2019-11-14T06:45:05Z</dcterms:created>
  <dcterms:modified xsi:type="dcterms:W3CDTF">2019-12-05T03:48:06Z</dcterms:modified>
</cp:coreProperties>
</file>