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63" r:id="rId2"/>
    <p:sldId id="461" r:id="rId3"/>
    <p:sldId id="462" r:id="rId4"/>
    <p:sldId id="506" r:id="rId5"/>
    <p:sldId id="507" r:id="rId6"/>
    <p:sldId id="508" r:id="rId7"/>
    <p:sldId id="509" r:id="rId8"/>
    <p:sldId id="511" r:id="rId9"/>
    <p:sldId id="510" r:id="rId10"/>
    <p:sldId id="512" r:id="rId11"/>
    <p:sldId id="513" r:id="rId12"/>
    <p:sldId id="514" r:id="rId13"/>
    <p:sldId id="515" r:id="rId14"/>
    <p:sldId id="516" r:id="rId15"/>
    <p:sldId id="517" r:id="rId16"/>
    <p:sldId id="558" r:id="rId17"/>
    <p:sldId id="591" r:id="rId18"/>
    <p:sldId id="592" r:id="rId19"/>
    <p:sldId id="593" r:id="rId20"/>
    <p:sldId id="596" r:id="rId21"/>
    <p:sldId id="595" r:id="rId22"/>
    <p:sldId id="598" r:id="rId23"/>
    <p:sldId id="597" r:id="rId24"/>
    <p:sldId id="599" r:id="rId25"/>
    <p:sldId id="601" r:id="rId26"/>
    <p:sldId id="602" r:id="rId27"/>
    <p:sldId id="603" r:id="rId28"/>
    <p:sldId id="604" r:id="rId29"/>
    <p:sldId id="605" r:id="rId30"/>
    <p:sldId id="606" r:id="rId31"/>
    <p:sldId id="607" r:id="rId32"/>
    <p:sldId id="608" r:id="rId33"/>
    <p:sldId id="609" r:id="rId34"/>
    <p:sldId id="384" r:id="rId35"/>
    <p:sldId id="611" r:id="rId36"/>
    <p:sldId id="612" r:id="rId37"/>
    <p:sldId id="369" r:id="rId38"/>
    <p:sldId id="475"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100" d="100"/>
          <a:sy n="100" d="100"/>
        </p:scale>
        <p:origin x="810"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22</a:t>
            </a:fld>
            <a:endParaRPr lang="en-GB" altLang="en-US" dirty="0"/>
          </a:p>
        </p:txBody>
      </p:sp>
    </p:spTree>
    <p:extLst>
      <p:ext uri="{BB962C8B-B14F-4D97-AF65-F5344CB8AC3E}">
        <p14:creationId xmlns:p14="http://schemas.microsoft.com/office/powerpoint/2010/main" val="3884822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14/12/2025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14/12/2025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14/12/2025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14/12/2025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14/12/2025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14/12/2025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14/12/2025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14/12/2025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14/12/2025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14/12/2025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14/12/2025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14/12/2025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www.infoq.com/articles/Interview-Johnson-Standish-CHAOS" TargetMode="External"/><Relationship Id="rId2" Type="http://schemas.openxmlformats.org/officeDocument/2006/relationships/hyperlink" Target="http://www.globalknowledge.com/training/generic.asp?pageid=1644&amp;country=United+States" TargetMode="External"/><Relationship Id="rId1" Type="http://schemas.openxmlformats.org/officeDocument/2006/relationships/slideLayout" Target="../slideLayouts/slideLayout2.xml"/><Relationship Id="rId5" Type="http://schemas.openxmlformats.org/officeDocument/2006/relationships/hyperlink" Target="http://www.mindtools.com/pages/article/newLDR_79.htm" TargetMode="External"/><Relationship Id="rId4" Type="http://schemas.openxmlformats.org/officeDocument/2006/relationships/hyperlink" Target="http://humanresources.about.com/od/interpersonalcommunicatio1/a/nonverbal_com.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dirty="0"/>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45163" y="4437112"/>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10 Lesson 10</a:t>
            </a:r>
          </a:p>
          <a:p>
            <a:pPr eaLnBrk="1" hangingPunct="1"/>
            <a:r>
              <a:rPr lang="en-GB" altLang="en-US" sz="3600" dirty="0">
                <a:solidFill>
                  <a:srgbClr val="FFFF00"/>
                </a:solidFill>
              </a:rPr>
              <a:t>Contemporary approaches to engage stakeholders </a:t>
            </a:r>
            <a:endParaRPr lang="en-GB" altLang="en-US" sz="36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r>
              <a:rPr lang="en-GB" dirty="0"/>
              <a:t>Please arrive to your class on time </a:t>
            </a:r>
          </a:p>
          <a:p>
            <a:r>
              <a:rPr lang="en-GB" dirty="0"/>
              <a:t>Do not get distracted with your phone</a:t>
            </a:r>
          </a:p>
          <a:p>
            <a:r>
              <a:rPr lang="en-US" b="0" i="0">
                <a:effectLst/>
              </a:rPr>
              <a:t>Respect and listen to your classmates</a:t>
            </a:r>
          </a:p>
          <a:p>
            <a:r>
              <a:rPr lang="en-GB" b="0" i="0">
                <a:effectLst/>
              </a:rPr>
              <a:t>Ask questions</a:t>
            </a:r>
          </a:p>
          <a:p>
            <a:r>
              <a:rPr lang="en-US" b="0" i="0">
                <a:effectLst/>
              </a:rPr>
              <a:t>Raise your hand to speak</a:t>
            </a:r>
          </a:p>
          <a:p>
            <a:r>
              <a:rPr lang="en-GB" b="0" i="0">
                <a:effectLst/>
              </a:rPr>
              <a:t>Contribute to discussions</a:t>
            </a:r>
            <a:endParaRPr lang="en-US" b="0" i="0">
              <a:effectLst/>
            </a:endParaRPr>
          </a:p>
          <a:p>
            <a:r>
              <a:rPr lang="en-GB" b="0" i="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dirty="0"/>
              <a:t>Stakeholder engagement </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dirty="0">
                <a:solidFill>
                  <a:schemeClr val="bg1"/>
                </a:solidFill>
              </a:rPr>
              <a:t>Week 10</a:t>
            </a:r>
          </a:p>
        </p:txBody>
      </p:sp>
    </p:spTree>
    <p:extLst>
      <p:ext uri="{BB962C8B-B14F-4D97-AF65-F5344CB8AC3E}">
        <p14:creationId xmlns:p14="http://schemas.microsoft.com/office/powerpoint/2010/main" val="2701875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22D0-A640-8970-BEA4-C179079D8B6B}"/>
              </a:ext>
            </a:extLst>
          </p:cNvPr>
          <p:cNvSpPr>
            <a:spLocks noGrp="1"/>
          </p:cNvSpPr>
          <p:nvPr>
            <p:ph type="title"/>
          </p:nvPr>
        </p:nvSpPr>
        <p:spPr/>
        <p:txBody>
          <a:bodyPr/>
          <a:lstStyle/>
          <a:p>
            <a:r>
              <a:rPr lang="en-GB" dirty="0"/>
              <a:t>Why stakeholder engagement matters today</a:t>
            </a:r>
          </a:p>
        </p:txBody>
      </p:sp>
      <p:sp>
        <p:nvSpPr>
          <p:cNvPr id="3" name="Content Placeholder 2">
            <a:extLst>
              <a:ext uri="{FF2B5EF4-FFF2-40B4-BE49-F238E27FC236}">
                <a16:creationId xmlns:a16="http://schemas.microsoft.com/office/drawing/2014/main" id="{8918CFFE-C37E-D574-ECDB-37446EFA6BBD}"/>
              </a:ext>
            </a:extLst>
          </p:cNvPr>
          <p:cNvSpPr>
            <a:spLocks noGrp="1"/>
          </p:cNvSpPr>
          <p:nvPr>
            <p:ph idx="1"/>
          </p:nvPr>
        </p:nvSpPr>
        <p:spPr/>
        <p:txBody>
          <a:bodyPr/>
          <a:lstStyle/>
          <a:p>
            <a:r>
              <a:rPr lang="en-GB" dirty="0"/>
              <a:t>Stakeholder engagement is now more dynamic and continuous than ever</a:t>
            </a:r>
          </a:p>
          <a:p>
            <a:r>
              <a:rPr lang="en-GB" dirty="0"/>
              <a:t>Digital tools, transparency expectations, and global interconnectedness have reshaped engagement</a:t>
            </a:r>
          </a:p>
          <a:p>
            <a:r>
              <a:rPr lang="en-GB" dirty="0"/>
              <a:t>Purpose of this presentation: explore contemporary, high-impact practices</a:t>
            </a:r>
          </a:p>
        </p:txBody>
      </p:sp>
    </p:spTree>
    <p:extLst>
      <p:ext uri="{BB962C8B-B14F-4D97-AF65-F5344CB8AC3E}">
        <p14:creationId xmlns:p14="http://schemas.microsoft.com/office/powerpoint/2010/main" val="83896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6139D-5717-A8ED-8D0A-AAB852DD5B58}"/>
              </a:ext>
            </a:extLst>
          </p:cNvPr>
          <p:cNvSpPr>
            <a:spLocks noGrp="1"/>
          </p:cNvSpPr>
          <p:nvPr>
            <p:ph type="title"/>
          </p:nvPr>
        </p:nvSpPr>
        <p:spPr/>
        <p:txBody>
          <a:bodyPr/>
          <a:lstStyle/>
          <a:p>
            <a:r>
              <a:rPr lang="en-GB" dirty="0"/>
              <a:t>Trends Shaping Stakeholder Engagement</a:t>
            </a:r>
          </a:p>
        </p:txBody>
      </p:sp>
      <p:sp>
        <p:nvSpPr>
          <p:cNvPr id="3" name="Content Placeholder 2">
            <a:extLst>
              <a:ext uri="{FF2B5EF4-FFF2-40B4-BE49-F238E27FC236}">
                <a16:creationId xmlns:a16="http://schemas.microsoft.com/office/drawing/2014/main" id="{ACF1B6D4-1A33-E3C0-CDCB-F5B1D11634A9}"/>
              </a:ext>
            </a:extLst>
          </p:cNvPr>
          <p:cNvSpPr>
            <a:spLocks noGrp="1"/>
          </p:cNvSpPr>
          <p:nvPr>
            <p:ph idx="1"/>
          </p:nvPr>
        </p:nvSpPr>
        <p:spPr/>
        <p:txBody>
          <a:bodyPr/>
          <a:lstStyle/>
          <a:p>
            <a:r>
              <a:rPr lang="en-GB" dirty="0"/>
              <a:t>Growth of digital communication channels</a:t>
            </a:r>
          </a:p>
          <a:p>
            <a:r>
              <a:rPr lang="en-GB" dirty="0"/>
              <a:t>Greater demand for transparency and involvement</a:t>
            </a:r>
          </a:p>
          <a:p>
            <a:r>
              <a:rPr lang="en-GB" dirty="0"/>
              <a:t>Speed of communication → real-time expectations</a:t>
            </a:r>
          </a:p>
          <a:p>
            <a:r>
              <a:rPr lang="en-GB" dirty="0"/>
              <a:t>Remote/hybrid work enabling broader participation</a:t>
            </a:r>
          </a:p>
          <a:p>
            <a:pPr marL="0" indent="0">
              <a:buNone/>
            </a:pPr>
            <a:r>
              <a:rPr lang="en-GB" b="1" dirty="0">
                <a:highlight>
                  <a:srgbClr val="FFFF00"/>
                </a:highlight>
              </a:rPr>
              <a:t>Which trend do you think has the biggest impact today? Why?</a:t>
            </a:r>
          </a:p>
        </p:txBody>
      </p:sp>
    </p:spTree>
    <p:extLst>
      <p:ext uri="{BB962C8B-B14F-4D97-AF65-F5344CB8AC3E}">
        <p14:creationId xmlns:p14="http://schemas.microsoft.com/office/powerpoint/2010/main" val="4217045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E00F6-AAC8-D917-4C50-B205E5D2DB3A}"/>
              </a:ext>
            </a:extLst>
          </p:cNvPr>
          <p:cNvSpPr>
            <a:spLocks noGrp="1"/>
          </p:cNvSpPr>
          <p:nvPr>
            <p:ph type="title"/>
          </p:nvPr>
        </p:nvSpPr>
        <p:spPr/>
        <p:txBody>
          <a:bodyPr/>
          <a:lstStyle/>
          <a:p>
            <a:r>
              <a:rPr lang="en-GB" dirty="0"/>
              <a:t>Practice 1: Stakeholder Mapping &amp; Prioritization</a:t>
            </a:r>
          </a:p>
        </p:txBody>
      </p:sp>
      <p:sp>
        <p:nvSpPr>
          <p:cNvPr id="3" name="Content Placeholder 2">
            <a:extLst>
              <a:ext uri="{FF2B5EF4-FFF2-40B4-BE49-F238E27FC236}">
                <a16:creationId xmlns:a16="http://schemas.microsoft.com/office/drawing/2014/main" id="{7EBAF01E-A70D-7D46-8CB1-D173F3DB93D4}"/>
              </a:ext>
            </a:extLst>
          </p:cNvPr>
          <p:cNvSpPr>
            <a:spLocks noGrp="1"/>
          </p:cNvSpPr>
          <p:nvPr>
            <p:ph idx="1"/>
          </p:nvPr>
        </p:nvSpPr>
        <p:spPr/>
        <p:txBody>
          <a:bodyPr/>
          <a:lstStyle/>
          <a:p>
            <a:r>
              <a:rPr lang="en-GB" dirty="0"/>
              <a:t>Identify all stakeholder groups across influence/interest levels</a:t>
            </a:r>
          </a:p>
          <a:p>
            <a:r>
              <a:rPr lang="en-GB" dirty="0"/>
              <a:t>Use tools: </a:t>
            </a:r>
            <a:r>
              <a:rPr lang="en-GB" b="1" dirty="0"/>
              <a:t>Power-Interest Matrix</a:t>
            </a:r>
            <a:r>
              <a:rPr lang="en-GB" dirty="0"/>
              <a:t>, </a:t>
            </a:r>
            <a:r>
              <a:rPr lang="en-GB" b="1" dirty="0"/>
              <a:t>RACI</a:t>
            </a:r>
            <a:r>
              <a:rPr lang="en-GB" dirty="0"/>
              <a:t>, </a:t>
            </a:r>
            <a:r>
              <a:rPr lang="en-GB" b="1" dirty="0"/>
              <a:t>Persona development</a:t>
            </a:r>
          </a:p>
          <a:p>
            <a:r>
              <a:rPr lang="en-GB" dirty="0"/>
              <a:t>Helps allocate engagement resources efficiently</a:t>
            </a:r>
          </a:p>
        </p:txBody>
      </p:sp>
    </p:spTree>
    <p:extLst>
      <p:ext uri="{BB962C8B-B14F-4D97-AF65-F5344CB8AC3E}">
        <p14:creationId xmlns:p14="http://schemas.microsoft.com/office/powerpoint/2010/main" val="3610516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2FE84-5BC4-8AC5-88A4-78FCBACBD368}"/>
              </a:ext>
            </a:extLst>
          </p:cNvPr>
          <p:cNvSpPr>
            <a:spLocks noGrp="1"/>
          </p:cNvSpPr>
          <p:nvPr>
            <p:ph type="title"/>
          </p:nvPr>
        </p:nvSpPr>
        <p:spPr/>
        <p:txBody>
          <a:bodyPr/>
          <a:lstStyle/>
          <a:p>
            <a:r>
              <a:rPr lang="en-GB" dirty="0"/>
              <a:t>Practice 2: Digital Engagement Platforms</a:t>
            </a:r>
          </a:p>
        </p:txBody>
      </p:sp>
      <p:sp>
        <p:nvSpPr>
          <p:cNvPr id="3" name="Content Placeholder 2">
            <a:extLst>
              <a:ext uri="{FF2B5EF4-FFF2-40B4-BE49-F238E27FC236}">
                <a16:creationId xmlns:a16="http://schemas.microsoft.com/office/drawing/2014/main" id="{AB84C75C-CF95-E00C-BBE2-18289B874524}"/>
              </a:ext>
            </a:extLst>
          </p:cNvPr>
          <p:cNvSpPr>
            <a:spLocks noGrp="1"/>
          </p:cNvSpPr>
          <p:nvPr>
            <p:ph idx="1"/>
          </p:nvPr>
        </p:nvSpPr>
        <p:spPr/>
        <p:txBody>
          <a:bodyPr/>
          <a:lstStyle/>
          <a:p>
            <a:r>
              <a:rPr lang="en-GB" dirty="0"/>
              <a:t>Online portals for updates, documents, and feedback</a:t>
            </a:r>
          </a:p>
          <a:p>
            <a:r>
              <a:rPr lang="fr-FR" dirty="0"/>
              <a:t>Mobile apps for instant communication</a:t>
            </a:r>
          </a:p>
          <a:p>
            <a:r>
              <a:rPr lang="en-GB" dirty="0"/>
              <a:t>CRM systems for tracking conversations and issues</a:t>
            </a:r>
          </a:p>
          <a:p>
            <a:r>
              <a:rPr lang="en-GB" dirty="0"/>
              <a:t>Enhances accessibility and participation anytime, anywhere</a:t>
            </a:r>
          </a:p>
        </p:txBody>
      </p:sp>
    </p:spTree>
    <p:extLst>
      <p:ext uri="{BB962C8B-B14F-4D97-AF65-F5344CB8AC3E}">
        <p14:creationId xmlns:p14="http://schemas.microsoft.com/office/powerpoint/2010/main" val="1687130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86F80-A911-75FE-3D71-B2030FEF0098}"/>
              </a:ext>
            </a:extLst>
          </p:cNvPr>
          <p:cNvSpPr>
            <a:spLocks noGrp="1"/>
          </p:cNvSpPr>
          <p:nvPr>
            <p:ph type="title"/>
          </p:nvPr>
        </p:nvSpPr>
        <p:spPr/>
        <p:txBody>
          <a:bodyPr/>
          <a:lstStyle/>
          <a:p>
            <a:r>
              <a:rPr lang="en-GB" b="1" dirty="0"/>
              <a:t>Discussion </a:t>
            </a:r>
          </a:p>
        </p:txBody>
      </p:sp>
      <p:sp>
        <p:nvSpPr>
          <p:cNvPr id="3" name="Content Placeholder 2">
            <a:extLst>
              <a:ext uri="{FF2B5EF4-FFF2-40B4-BE49-F238E27FC236}">
                <a16:creationId xmlns:a16="http://schemas.microsoft.com/office/drawing/2014/main" id="{B333B26F-B031-8F13-D536-D964DB3D6E7B}"/>
              </a:ext>
            </a:extLst>
          </p:cNvPr>
          <p:cNvSpPr>
            <a:spLocks noGrp="1"/>
          </p:cNvSpPr>
          <p:nvPr>
            <p:ph idx="1"/>
          </p:nvPr>
        </p:nvSpPr>
        <p:spPr/>
        <p:txBody>
          <a:bodyPr/>
          <a:lstStyle/>
          <a:p>
            <a:r>
              <a:rPr lang="en-GB" dirty="0"/>
              <a:t>What digital tools do you rely on most in your daily life? How could organizations use them for engagement?</a:t>
            </a:r>
          </a:p>
        </p:txBody>
      </p:sp>
    </p:spTree>
    <p:extLst>
      <p:ext uri="{BB962C8B-B14F-4D97-AF65-F5344CB8AC3E}">
        <p14:creationId xmlns:p14="http://schemas.microsoft.com/office/powerpoint/2010/main" val="3694141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4655A-FAE4-700A-BEDC-BE25F6225391}"/>
              </a:ext>
            </a:extLst>
          </p:cNvPr>
          <p:cNvSpPr>
            <a:spLocks noGrp="1"/>
          </p:cNvSpPr>
          <p:nvPr>
            <p:ph type="title"/>
          </p:nvPr>
        </p:nvSpPr>
        <p:spPr/>
        <p:txBody>
          <a:bodyPr/>
          <a:lstStyle/>
          <a:p>
            <a:r>
              <a:rPr lang="en-GB" dirty="0"/>
              <a:t>Practice 3: Social Media Listening</a:t>
            </a:r>
          </a:p>
        </p:txBody>
      </p:sp>
      <p:sp>
        <p:nvSpPr>
          <p:cNvPr id="3" name="Content Placeholder 2">
            <a:extLst>
              <a:ext uri="{FF2B5EF4-FFF2-40B4-BE49-F238E27FC236}">
                <a16:creationId xmlns:a16="http://schemas.microsoft.com/office/drawing/2014/main" id="{F956A9D8-9D69-DA00-84B0-26F17D9EA00F}"/>
              </a:ext>
            </a:extLst>
          </p:cNvPr>
          <p:cNvSpPr>
            <a:spLocks noGrp="1"/>
          </p:cNvSpPr>
          <p:nvPr>
            <p:ph idx="1"/>
          </p:nvPr>
        </p:nvSpPr>
        <p:spPr/>
        <p:txBody>
          <a:bodyPr/>
          <a:lstStyle/>
          <a:p>
            <a:r>
              <a:rPr lang="en-GB" dirty="0"/>
              <a:t>Monitor sentiment and trends</a:t>
            </a:r>
          </a:p>
          <a:p>
            <a:r>
              <a:rPr lang="en-GB" dirty="0"/>
              <a:t>Respond quickly and authentically</a:t>
            </a:r>
          </a:p>
          <a:p>
            <a:r>
              <a:rPr lang="en-GB" dirty="0"/>
              <a:t>Tools: dashboards, AI sentiment analysis</a:t>
            </a:r>
          </a:p>
          <a:p>
            <a:r>
              <a:rPr lang="en-GB" dirty="0"/>
              <a:t>Crisis detection &amp; reputation protection</a:t>
            </a:r>
          </a:p>
        </p:txBody>
      </p:sp>
    </p:spTree>
    <p:extLst>
      <p:ext uri="{BB962C8B-B14F-4D97-AF65-F5344CB8AC3E}">
        <p14:creationId xmlns:p14="http://schemas.microsoft.com/office/powerpoint/2010/main" val="1345417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0989F-0C13-6A34-C885-671DDA2DE60A}"/>
              </a:ext>
            </a:extLst>
          </p:cNvPr>
          <p:cNvSpPr>
            <a:spLocks noGrp="1"/>
          </p:cNvSpPr>
          <p:nvPr>
            <p:ph type="title"/>
          </p:nvPr>
        </p:nvSpPr>
        <p:spPr/>
        <p:txBody>
          <a:bodyPr/>
          <a:lstStyle/>
          <a:p>
            <a:r>
              <a:rPr lang="en-GB" dirty="0"/>
              <a:t>Practice 4: Co-Creation Workshops</a:t>
            </a:r>
          </a:p>
        </p:txBody>
      </p:sp>
      <p:sp>
        <p:nvSpPr>
          <p:cNvPr id="3" name="Content Placeholder 2">
            <a:extLst>
              <a:ext uri="{FF2B5EF4-FFF2-40B4-BE49-F238E27FC236}">
                <a16:creationId xmlns:a16="http://schemas.microsoft.com/office/drawing/2014/main" id="{0AE4E87B-ACB0-E9C3-8F06-57A6658FFF39}"/>
              </a:ext>
            </a:extLst>
          </p:cNvPr>
          <p:cNvSpPr>
            <a:spLocks noGrp="1"/>
          </p:cNvSpPr>
          <p:nvPr>
            <p:ph idx="1"/>
          </p:nvPr>
        </p:nvSpPr>
        <p:spPr>
          <a:xfrm>
            <a:off x="695400" y="1628800"/>
            <a:ext cx="10972800" cy="3917032"/>
          </a:xfrm>
        </p:spPr>
        <p:txBody>
          <a:bodyPr/>
          <a:lstStyle/>
          <a:p>
            <a:r>
              <a:rPr lang="en-GB" dirty="0"/>
              <a:t>Design thinking</a:t>
            </a:r>
          </a:p>
          <a:p>
            <a:r>
              <a:rPr lang="en-GB" dirty="0"/>
              <a:t>Workshops, hackathons, innovation labs</a:t>
            </a:r>
          </a:p>
          <a:p>
            <a:r>
              <a:rPr lang="en-GB" dirty="0"/>
              <a:t>Prototyping with stakeholder input</a:t>
            </a:r>
          </a:p>
          <a:p>
            <a:r>
              <a:rPr lang="en-GB" dirty="0"/>
              <a:t>Builds ownership and innovation</a:t>
            </a:r>
          </a:p>
          <a:p>
            <a:pPr marL="0" indent="0">
              <a:buNone/>
            </a:pPr>
            <a:r>
              <a:rPr lang="en-GB" sz="2800" b="1" dirty="0">
                <a:highlight>
                  <a:srgbClr val="FFFF00"/>
                </a:highlight>
              </a:rPr>
              <a:t>Teacher led Class activity:</a:t>
            </a:r>
            <a:br>
              <a:rPr lang="en-GB" sz="2800" dirty="0">
                <a:highlight>
                  <a:srgbClr val="FFFF00"/>
                </a:highlight>
              </a:rPr>
            </a:br>
            <a:r>
              <a:rPr lang="en-GB" sz="2800" dirty="0">
                <a:highlight>
                  <a:srgbClr val="FFFF00"/>
                </a:highlight>
              </a:rPr>
              <a:t>In groups, redesign a classroom layout (</a:t>
            </a:r>
            <a:r>
              <a:rPr lang="en-GB" sz="2800" b="1" dirty="0">
                <a:highlight>
                  <a:srgbClr val="FFFF00"/>
                </a:highlight>
              </a:rPr>
              <a:t>e.g., classroom settings for better engagement </a:t>
            </a:r>
            <a:r>
              <a:rPr lang="en-GB" sz="2800" dirty="0">
                <a:highlight>
                  <a:srgbClr val="FFFF00"/>
                </a:highlight>
              </a:rPr>
              <a:t>) using co-creation principles</a:t>
            </a:r>
            <a:r>
              <a:rPr lang="en-GB" dirty="0">
                <a:highlight>
                  <a:srgbClr val="FFFF00"/>
                </a:highlight>
              </a:rPr>
              <a:t>.</a:t>
            </a:r>
          </a:p>
        </p:txBody>
      </p:sp>
    </p:spTree>
    <p:extLst>
      <p:ext uri="{BB962C8B-B14F-4D97-AF65-F5344CB8AC3E}">
        <p14:creationId xmlns:p14="http://schemas.microsoft.com/office/powerpoint/2010/main" val="2720935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7B4B6-FD20-A4AD-BFB8-67C5187469BC}"/>
              </a:ext>
            </a:extLst>
          </p:cNvPr>
          <p:cNvSpPr>
            <a:spLocks noGrp="1"/>
          </p:cNvSpPr>
          <p:nvPr>
            <p:ph type="title"/>
          </p:nvPr>
        </p:nvSpPr>
        <p:spPr/>
        <p:txBody>
          <a:bodyPr/>
          <a:lstStyle/>
          <a:p>
            <a:r>
              <a:rPr lang="en-GB" dirty="0"/>
              <a:t>Practice 5: Data-Driven Engagement</a:t>
            </a:r>
          </a:p>
        </p:txBody>
      </p:sp>
      <p:sp>
        <p:nvSpPr>
          <p:cNvPr id="3" name="Content Placeholder 2">
            <a:extLst>
              <a:ext uri="{FF2B5EF4-FFF2-40B4-BE49-F238E27FC236}">
                <a16:creationId xmlns:a16="http://schemas.microsoft.com/office/drawing/2014/main" id="{E27EDF7A-BF54-4B34-9BF6-CE374514CF15}"/>
              </a:ext>
            </a:extLst>
          </p:cNvPr>
          <p:cNvSpPr>
            <a:spLocks noGrp="1"/>
          </p:cNvSpPr>
          <p:nvPr>
            <p:ph idx="1"/>
          </p:nvPr>
        </p:nvSpPr>
        <p:spPr/>
        <p:txBody>
          <a:bodyPr/>
          <a:lstStyle/>
          <a:p>
            <a:r>
              <a:rPr lang="en-GB" dirty="0"/>
              <a:t>Use surveys, analytics, heat maps</a:t>
            </a:r>
          </a:p>
          <a:p>
            <a:r>
              <a:rPr lang="en-GB" dirty="0"/>
              <a:t>Predictive </a:t>
            </a:r>
            <a:r>
              <a:rPr lang="en-GB" dirty="0" err="1"/>
              <a:t>modeling</a:t>
            </a:r>
            <a:r>
              <a:rPr lang="en-GB" dirty="0"/>
              <a:t> for stakeholder needs</a:t>
            </a:r>
          </a:p>
          <a:p>
            <a:r>
              <a:rPr lang="en-GB" dirty="0"/>
              <a:t>Dashboards for transparency</a:t>
            </a:r>
          </a:p>
        </p:txBody>
      </p:sp>
    </p:spTree>
    <p:extLst>
      <p:ext uri="{BB962C8B-B14F-4D97-AF65-F5344CB8AC3E}">
        <p14:creationId xmlns:p14="http://schemas.microsoft.com/office/powerpoint/2010/main" val="3412510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9C68B-B7E3-96EA-7930-1487B2B6C8CF}"/>
              </a:ext>
            </a:extLst>
          </p:cNvPr>
          <p:cNvSpPr>
            <a:spLocks noGrp="1"/>
          </p:cNvSpPr>
          <p:nvPr>
            <p:ph type="title"/>
          </p:nvPr>
        </p:nvSpPr>
        <p:spPr/>
        <p:txBody>
          <a:bodyPr/>
          <a:lstStyle/>
          <a:p>
            <a:r>
              <a:rPr lang="en-GB" dirty="0"/>
              <a:t>Practice 6: Transparent Reporting</a:t>
            </a:r>
          </a:p>
        </p:txBody>
      </p:sp>
      <p:sp>
        <p:nvSpPr>
          <p:cNvPr id="3" name="Content Placeholder 2">
            <a:extLst>
              <a:ext uri="{FF2B5EF4-FFF2-40B4-BE49-F238E27FC236}">
                <a16:creationId xmlns:a16="http://schemas.microsoft.com/office/drawing/2014/main" id="{46E89593-32EC-6448-8D7E-38F7788AEECA}"/>
              </a:ext>
            </a:extLst>
          </p:cNvPr>
          <p:cNvSpPr>
            <a:spLocks noGrp="1"/>
          </p:cNvSpPr>
          <p:nvPr>
            <p:ph idx="1"/>
          </p:nvPr>
        </p:nvSpPr>
        <p:spPr/>
        <p:txBody>
          <a:bodyPr/>
          <a:lstStyle/>
          <a:p>
            <a:r>
              <a:rPr lang="en-GB" dirty="0"/>
              <a:t>Use dashboards, quarterly updates, project trackers</a:t>
            </a:r>
          </a:p>
          <a:p>
            <a:r>
              <a:rPr lang="en-GB" dirty="0"/>
              <a:t>Share risks, progress, next steps</a:t>
            </a:r>
          </a:p>
          <a:p>
            <a:r>
              <a:rPr lang="en-GB" dirty="0"/>
              <a:t>Builds trust &amp; reduces misinformation</a:t>
            </a:r>
          </a:p>
        </p:txBody>
      </p:sp>
    </p:spTree>
    <p:extLst>
      <p:ext uri="{BB962C8B-B14F-4D97-AF65-F5344CB8AC3E}">
        <p14:creationId xmlns:p14="http://schemas.microsoft.com/office/powerpoint/2010/main" val="1800925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C33A0-4016-FA53-603D-AB68A75D15A0}"/>
              </a:ext>
            </a:extLst>
          </p:cNvPr>
          <p:cNvSpPr>
            <a:spLocks noGrp="1"/>
          </p:cNvSpPr>
          <p:nvPr>
            <p:ph type="title"/>
          </p:nvPr>
        </p:nvSpPr>
        <p:spPr>
          <a:xfrm>
            <a:off x="609600" y="404664"/>
            <a:ext cx="10972800" cy="1512168"/>
          </a:xfrm>
        </p:spPr>
        <p:txBody>
          <a:bodyPr/>
          <a:lstStyle/>
          <a:p>
            <a:r>
              <a:rPr lang="en-GB" sz="3600" dirty="0"/>
              <a:t>Practice 7: Personalized Communication</a:t>
            </a:r>
            <a:r>
              <a:rPr lang="en-GB" sz="3600" b="1" dirty="0"/>
              <a:t> </a:t>
            </a:r>
            <a:br>
              <a:rPr lang="en-GB" sz="3600" b="1" dirty="0"/>
            </a:br>
            <a:r>
              <a:rPr lang="en-GB" sz="3600" b="1" dirty="0"/>
              <a:t>Continuous Feedback Mechanisms</a:t>
            </a:r>
            <a:br>
              <a:rPr lang="en-GB" b="1" dirty="0"/>
            </a:br>
            <a:endParaRPr lang="en-GB" dirty="0"/>
          </a:p>
        </p:txBody>
      </p:sp>
      <p:sp>
        <p:nvSpPr>
          <p:cNvPr id="3" name="Content Placeholder 2">
            <a:extLst>
              <a:ext uri="{FF2B5EF4-FFF2-40B4-BE49-F238E27FC236}">
                <a16:creationId xmlns:a16="http://schemas.microsoft.com/office/drawing/2014/main" id="{70CEB479-A1DF-0925-2BF2-9184D7E67A5F}"/>
              </a:ext>
            </a:extLst>
          </p:cNvPr>
          <p:cNvSpPr>
            <a:spLocks noGrp="1"/>
          </p:cNvSpPr>
          <p:nvPr>
            <p:ph idx="1"/>
          </p:nvPr>
        </p:nvSpPr>
        <p:spPr/>
        <p:txBody>
          <a:bodyPr/>
          <a:lstStyle/>
          <a:p>
            <a:r>
              <a:rPr lang="en-GB" dirty="0"/>
              <a:t>Segment audiences by needs and influence</a:t>
            </a:r>
          </a:p>
          <a:p>
            <a:r>
              <a:rPr lang="en-GB" dirty="0"/>
              <a:t>Tailored messages improve relevance</a:t>
            </a:r>
          </a:p>
          <a:p>
            <a:r>
              <a:rPr lang="en-GB" dirty="0"/>
              <a:t>Pulse surveys, polls, suggestion boxes</a:t>
            </a:r>
          </a:p>
          <a:p>
            <a:r>
              <a:rPr lang="en-GB" dirty="0"/>
              <a:t>QR code feedback</a:t>
            </a:r>
          </a:p>
          <a:p>
            <a:pPr marL="0" indent="0">
              <a:buNone/>
            </a:pPr>
            <a:endParaRPr lang="en-GB" dirty="0"/>
          </a:p>
          <a:p>
            <a:pPr marL="0" indent="0">
              <a:buNone/>
            </a:pPr>
            <a:r>
              <a:rPr lang="en-GB" dirty="0">
                <a:highlight>
                  <a:srgbClr val="FFFF00"/>
                </a:highlight>
              </a:rPr>
              <a:t>“Do organizations usually act on feedback?” Why or why not?</a:t>
            </a:r>
          </a:p>
        </p:txBody>
      </p:sp>
    </p:spTree>
    <p:extLst>
      <p:ext uri="{BB962C8B-B14F-4D97-AF65-F5344CB8AC3E}">
        <p14:creationId xmlns:p14="http://schemas.microsoft.com/office/powerpoint/2010/main" val="3346428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141EE-43B2-C36A-30DB-F0FBEB252370}"/>
              </a:ext>
            </a:extLst>
          </p:cNvPr>
          <p:cNvSpPr>
            <a:spLocks noGrp="1"/>
          </p:cNvSpPr>
          <p:nvPr>
            <p:ph type="title"/>
          </p:nvPr>
        </p:nvSpPr>
        <p:spPr/>
        <p:txBody>
          <a:bodyPr/>
          <a:lstStyle/>
          <a:p>
            <a:r>
              <a:rPr lang="en-GB" dirty="0"/>
              <a:t>Assessment feedback and Revision </a:t>
            </a:r>
          </a:p>
        </p:txBody>
      </p:sp>
      <p:pic>
        <p:nvPicPr>
          <p:cNvPr id="4" name="Content Placeholder 3">
            <a:extLst>
              <a:ext uri="{FF2B5EF4-FFF2-40B4-BE49-F238E27FC236}">
                <a16:creationId xmlns:a16="http://schemas.microsoft.com/office/drawing/2014/main" id="{13FA3F45-258D-553E-AD5D-0871A6EE30AF}"/>
              </a:ext>
            </a:extLst>
          </p:cNvPr>
          <p:cNvPicPr>
            <a:picLocks noGrp="1" noChangeAspect="1"/>
          </p:cNvPicPr>
          <p:nvPr>
            <p:ph idx="1"/>
          </p:nvPr>
        </p:nvPicPr>
        <p:blipFill>
          <a:blip r:embed="rId2"/>
          <a:stretch>
            <a:fillRect/>
          </a:stretch>
        </p:blipFill>
        <p:spPr>
          <a:xfrm>
            <a:off x="4881562" y="1772816"/>
            <a:ext cx="4022750" cy="2661865"/>
          </a:xfrm>
          <a:prstGeom prst="rect">
            <a:avLst/>
          </a:prstGeom>
        </p:spPr>
      </p:pic>
    </p:spTree>
    <p:extLst>
      <p:ext uri="{BB962C8B-B14F-4D97-AF65-F5344CB8AC3E}">
        <p14:creationId xmlns:p14="http://schemas.microsoft.com/office/powerpoint/2010/main" val="878999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1300-A586-AB34-4A20-4A4816E32194}"/>
              </a:ext>
            </a:extLst>
          </p:cNvPr>
          <p:cNvSpPr>
            <a:spLocks noGrp="1"/>
          </p:cNvSpPr>
          <p:nvPr>
            <p:ph type="title"/>
          </p:nvPr>
        </p:nvSpPr>
        <p:spPr/>
        <p:txBody>
          <a:bodyPr/>
          <a:lstStyle/>
          <a:p>
            <a:r>
              <a:rPr lang="en-GB" sz="3600" b="1" dirty="0"/>
              <a:t>Best practices for Effective Project Management </a:t>
            </a:r>
          </a:p>
        </p:txBody>
      </p:sp>
      <p:sp>
        <p:nvSpPr>
          <p:cNvPr id="3" name="Content Placeholder 2">
            <a:extLst>
              <a:ext uri="{FF2B5EF4-FFF2-40B4-BE49-F238E27FC236}">
                <a16:creationId xmlns:a16="http://schemas.microsoft.com/office/drawing/2014/main" id="{29483647-9626-23ED-0404-441FBD663F59}"/>
              </a:ext>
            </a:extLst>
          </p:cNvPr>
          <p:cNvSpPr>
            <a:spLocks noGrp="1"/>
          </p:cNvSpPr>
          <p:nvPr>
            <p:ph idx="1"/>
          </p:nvPr>
        </p:nvSpPr>
        <p:spPr/>
        <p:txBody>
          <a:bodyPr/>
          <a:lstStyle/>
          <a:p>
            <a:r>
              <a:rPr lang="en-GB" dirty="0"/>
              <a:t>By now, you should have a good grasp of understanding your stakeholders and how you will engage them. You should have also the right knowledge and tools you need to perform an appropriate degree of stakeholder management. </a:t>
            </a:r>
          </a:p>
        </p:txBody>
      </p:sp>
    </p:spTree>
    <p:extLst>
      <p:ext uri="{BB962C8B-B14F-4D97-AF65-F5344CB8AC3E}">
        <p14:creationId xmlns:p14="http://schemas.microsoft.com/office/powerpoint/2010/main" val="1336991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2DC27-B10E-06EC-3BB8-B78F21A98CB5}"/>
              </a:ext>
            </a:extLst>
          </p:cNvPr>
          <p:cNvSpPr>
            <a:spLocks noGrp="1"/>
          </p:cNvSpPr>
          <p:nvPr>
            <p:ph type="title"/>
          </p:nvPr>
        </p:nvSpPr>
        <p:spPr/>
        <p:txBody>
          <a:bodyPr/>
          <a:lstStyle/>
          <a:p>
            <a:r>
              <a:rPr lang="en-GB" dirty="0"/>
              <a:t>What we have covered </a:t>
            </a:r>
          </a:p>
        </p:txBody>
      </p:sp>
      <p:sp>
        <p:nvSpPr>
          <p:cNvPr id="3" name="Content Placeholder 2">
            <a:extLst>
              <a:ext uri="{FF2B5EF4-FFF2-40B4-BE49-F238E27FC236}">
                <a16:creationId xmlns:a16="http://schemas.microsoft.com/office/drawing/2014/main" id="{6EE3E001-E38F-05F5-8821-04D72BA874FA}"/>
              </a:ext>
            </a:extLst>
          </p:cNvPr>
          <p:cNvSpPr>
            <a:spLocks noGrp="1"/>
          </p:cNvSpPr>
          <p:nvPr>
            <p:ph idx="1"/>
          </p:nvPr>
        </p:nvSpPr>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Identifying stakeholders of an organisation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t>
            </a:r>
            <a:r>
              <a:rPr lang="en-GB" sz="20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Stakeholder engagement process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endParaRPr lang="en-GB" sz="20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6624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9620E-B00B-C7CC-85F8-465308982489}"/>
              </a:ext>
            </a:extLst>
          </p:cNvPr>
          <p:cNvSpPr>
            <a:spLocks noGrp="1"/>
          </p:cNvSpPr>
          <p:nvPr>
            <p:ph type="title"/>
          </p:nvPr>
        </p:nvSpPr>
        <p:spPr/>
        <p:txBody>
          <a:bodyPr/>
          <a:lstStyle/>
          <a:p>
            <a:r>
              <a:rPr lang="en-GB" dirty="0"/>
              <a:t>Assignment </a:t>
            </a:r>
          </a:p>
        </p:txBody>
      </p:sp>
      <p:sp>
        <p:nvSpPr>
          <p:cNvPr id="3" name="Content Placeholder 2">
            <a:extLst>
              <a:ext uri="{FF2B5EF4-FFF2-40B4-BE49-F238E27FC236}">
                <a16:creationId xmlns:a16="http://schemas.microsoft.com/office/drawing/2014/main" id="{7D258735-7785-CEF5-42FA-4AF886097433}"/>
              </a:ext>
            </a:extLst>
          </p:cNvPr>
          <p:cNvSpPr>
            <a:spLocks noGrp="1"/>
          </p:cNvSpPr>
          <p:nvPr>
            <p:ph idx="1"/>
          </p:nvPr>
        </p:nvSpPr>
        <p:spPr/>
        <p:txBody>
          <a:bodyPr/>
          <a:lstStyle/>
          <a:p>
            <a:r>
              <a:rPr lang="en-GB" dirty="0"/>
              <a:t>Please remember we have </a:t>
            </a:r>
            <a:r>
              <a:rPr lang="en-GB" dirty="0">
                <a:highlight>
                  <a:srgbClr val="FFFF00"/>
                </a:highlight>
              </a:rPr>
              <a:t>ONE</a:t>
            </a:r>
            <a:r>
              <a:rPr lang="en-GB" dirty="0"/>
              <a:t> assignment to submit as a report of 4000 words </a:t>
            </a:r>
            <a:r>
              <a:rPr lang="en-GB" dirty="0">
                <a:highlight>
                  <a:srgbClr val="FFFF00"/>
                </a:highlight>
              </a:rPr>
              <a:t>+/- 10%</a:t>
            </a:r>
          </a:p>
          <a:p>
            <a:r>
              <a:rPr lang="en-GB" dirty="0"/>
              <a:t>Minimum word count 3600 </a:t>
            </a:r>
          </a:p>
          <a:p>
            <a:r>
              <a:rPr lang="en-GB" dirty="0"/>
              <a:t>Maximum word count 4400</a:t>
            </a:r>
          </a:p>
        </p:txBody>
      </p:sp>
    </p:spTree>
    <p:extLst>
      <p:ext uri="{BB962C8B-B14F-4D97-AF65-F5344CB8AC3E}">
        <p14:creationId xmlns:p14="http://schemas.microsoft.com/office/powerpoint/2010/main" val="18589719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448E2-F0F0-4E77-0AAE-B9A4F4D133CD}"/>
              </a:ext>
            </a:extLst>
          </p:cNvPr>
          <p:cNvSpPr>
            <a:spLocks noGrp="1"/>
          </p:cNvSpPr>
          <p:nvPr>
            <p:ph type="title"/>
          </p:nvPr>
        </p:nvSpPr>
        <p:spPr/>
        <p:txBody>
          <a:bodyPr/>
          <a:lstStyle/>
          <a:p>
            <a:r>
              <a:rPr lang="en-GB" dirty="0"/>
              <a:t>Assignment guidance </a:t>
            </a:r>
          </a:p>
        </p:txBody>
      </p:sp>
      <p:sp>
        <p:nvSpPr>
          <p:cNvPr id="3" name="Content Placeholder 2">
            <a:extLst>
              <a:ext uri="{FF2B5EF4-FFF2-40B4-BE49-F238E27FC236}">
                <a16:creationId xmlns:a16="http://schemas.microsoft.com/office/drawing/2014/main" id="{3E8D6B80-C3C9-2F0A-5236-C4591810FD31}"/>
              </a:ext>
            </a:extLst>
          </p:cNvPr>
          <p:cNvSpPr>
            <a:spLocks noGrp="1"/>
          </p:cNvSpPr>
          <p:nvPr>
            <p:ph idx="1"/>
          </p:nvPr>
        </p:nvSpPr>
        <p:spPr/>
        <p:txBody>
          <a:bodyPr/>
          <a:lstStyle/>
          <a:p>
            <a:r>
              <a:rPr lang="en-GB" dirty="0"/>
              <a:t>The assessment guidance is available on the brief as well as a separate document on Moodle . If you need help finding it, please ask for help. </a:t>
            </a:r>
          </a:p>
        </p:txBody>
      </p:sp>
    </p:spTree>
    <p:extLst>
      <p:ext uri="{BB962C8B-B14F-4D97-AF65-F5344CB8AC3E}">
        <p14:creationId xmlns:p14="http://schemas.microsoft.com/office/powerpoint/2010/main" val="1239892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0A008-F70F-8256-6EF5-C12DB634158A}"/>
              </a:ext>
            </a:extLst>
          </p:cNvPr>
          <p:cNvSpPr>
            <a:spLocks noGrp="1"/>
          </p:cNvSpPr>
          <p:nvPr>
            <p:ph type="ctrTitle"/>
          </p:nvPr>
        </p:nvSpPr>
        <p:spPr>
          <a:xfrm>
            <a:off x="911424" y="1988841"/>
            <a:ext cx="10363200" cy="1470025"/>
          </a:xfrm>
        </p:spPr>
        <p:txBody>
          <a:bodyPr wrap="square" anchor="ctr">
            <a:normAutofit/>
          </a:bodyPr>
          <a:lstStyle/>
          <a:p>
            <a:r>
              <a:rPr lang="en-GB" b="1" dirty="0"/>
              <a:t>Recommendations for effectively managing our stakeholder </a:t>
            </a:r>
          </a:p>
        </p:txBody>
      </p:sp>
      <p:sp>
        <p:nvSpPr>
          <p:cNvPr id="8" name="Subtitle 2">
            <a:extLst>
              <a:ext uri="{FF2B5EF4-FFF2-40B4-BE49-F238E27FC236}">
                <a16:creationId xmlns:a16="http://schemas.microsoft.com/office/drawing/2014/main" id="{AAFF562B-8981-8C20-0D2C-6D53ECCC8A70}"/>
              </a:ext>
            </a:extLst>
          </p:cNvPr>
          <p:cNvSpPr>
            <a:spLocks noGrp="1"/>
          </p:cNvSpPr>
          <p:nvPr>
            <p:ph type="subTitle" idx="1"/>
          </p:nvPr>
        </p:nvSpPr>
        <p:spPr>
          <a:xfrm>
            <a:off x="1825824" y="3744615"/>
            <a:ext cx="8534400" cy="1752600"/>
          </a:xfrm>
        </p:spPr>
        <p:txBody>
          <a:bodyPr/>
          <a:lstStyle/>
          <a:p>
            <a:r>
              <a:rPr lang="en-US" dirty="0"/>
              <a:t>Best practices </a:t>
            </a:r>
          </a:p>
        </p:txBody>
      </p:sp>
    </p:spTree>
    <p:extLst>
      <p:ext uri="{BB962C8B-B14F-4D97-AF65-F5344CB8AC3E}">
        <p14:creationId xmlns:p14="http://schemas.microsoft.com/office/powerpoint/2010/main" val="2314470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1A04-0598-F122-4F35-6210B11AD8C6}"/>
              </a:ext>
            </a:extLst>
          </p:cNvPr>
          <p:cNvSpPr>
            <a:spLocks noGrp="1"/>
          </p:cNvSpPr>
          <p:nvPr>
            <p:ph type="title"/>
          </p:nvPr>
        </p:nvSpPr>
        <p:spPr/>
        <p:txBody>
          <a:bodyPr/>
          <a:lstStyle/>
          <a:p>
            <a:r>
              <a:rPr lang="en-GB" dirty="0"/>
              <a:t>Ten best practices for effective Stakeholder management </a:t>
            </a:r>
          </a:p>
        </p:txBody>
      </p:sp>
      <p:sp>
        <p:nvSpPr>
          <p:cNvPr id="3" name="Content Placeholder 2">
            <a:extLst>
              <a:ext uri="{FF2B5EF4-FFF2-40B4-BE49-F238E27FC236}">
                <a16:creationId xmlns:a16="http://schemas.microsoft.com/office/drawing/2014/main" id="{E531B9A1-6C9D-50C3-F15F-652363787A6F}"/>
              </a:ext>
            </a:extLst>
          </p:cNvPr>
          <p:cNvSpPr>
            <a:spLocks noGrp="1"/>
          </p:cNvSpPr>
          <p:nvPr>
            <p:ph idx="1"/>
          </p:nvPr>
        </p:nvSpPr>
        <p:spPr/>
        <p:txBody>
          <a:bodyPr/>
          <a:lstStyle/>
          <a:p>
            <a:r>
              <a:rPr lang="en-GB" sz="2000" dirty="0"/>
              <a:t>Take time to understand your stakeholders</a:t>
            </a:r>
          </a:p>
          <a:p>
            <a:r>
              <a:rPr lang="en-GB" sz="2000" dirty="0"/>
              <a:t>Meet with your stakeholders early in the project </a:t>
            </a:r>
          </a:p>
          <a:p>
            <a:r>
              <a:rPr lang="en-GB" sz="2000" dirty="0"/>
              <a:t>Involve them at the right time during the project life cycle </a:t>
            </a:r>
          </a:p>
          <a:p>
            <a:r>
              <a:rPr lang="en-GB" sz="2000" dirty="0"/>
              <a:t>Keep them updated on project status </a:t>
            </a:r>
          </a:p>
          <a:p>
            <a:r>
              <a:rPr lang="en-GB" sz="2000" dirty="0"/>
              <a:t>Tailor your Communication </a:t>
            </a:r>
          </a:p>
          <a:p>
            <a:r>
              <a:rPr lang="en-GB" sz="2000" dirty="0"/>
              <a:t>Adopt a “no surprises” culture on the project </a:t>
            </a:r>
          </a:p>
          <a:p>
            <a:r>
              <a:rPr lang="en-GB" sz="2000" dirty="0"/>
              <a:t>You can't be all things to all people all the time – prioritise </a:t>
            </a:r>
          </a:p>
          <a:p>
            <a:r>
              <a:rPr lang="en-GB" sz="2000" dirty="0"/>
              <a:t>Tailor the process to fit the project </a:t>
            </a:r>
          </a:p>
          <a:p>
            <a:r>
              <a:rPr lang="en-GB" sz="2000" dirty="0"/>
              <a:t>Update your assessment and engagement plans on long projects </a:t>
            </a:r>
          </a:p>
          <a:p>
            <a:r>
              <a:rPr lang="en-GB" sz="2000" dirty="0"/>
              <a:t>Build and re –enforce </a:t>
            </a:r>
          </a:p>
        </p:txBody>
      </p:sp>
    </p:spTree>
    <p:extLst>
      <p:ext uri="{BB962C8B-B14F-4D97-AF65-F5344CB8AC3E}">
        <p14:creationId xmlns:p14="http://schemas.microsoft.com/office/powerpoint/2010/main" val="120983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F580E-9688-3406-B72F-38E00F6673A0}"/>
              </a:ext>
            </a:extLst>
          </p:cNvPr>
          <p:cNvSpPr>
            <a:spLocks noGrp="1"/>
          </p:cNvSpPr>
          <p:nvPr>
            <p:ph type="ctrTitle"/>
          </p:nvPr>
        </p:nvSpPr>
        <p:spPr/>
        <p:txBody>
          <a:bodyPr/>
          <a:lstStyle/>
          <a:p>
            <a:r>
              <a:rPr lang="en-GB" dirty="0"/>
              <a:t>Assessment Guidance </a:t>
            </a:r>
          </a:p>
        </p:txBody>
      </p:sp>
      <p:sp>
        <p:nvSpPr>
          <p:cNvPr id="3" name="Subtitle 2">
            <a:extLst>
              <a:ext uri="{FF2B5EF4-FFF2-40B4-BE49-F238E27FC236}">
                <a16:creationId xmlns:a16="http://schemas.microsoft.com/office/drawing/2014/main" id="{4BB3495F-660C-8292-C4AF-E9D68BB32CFF}"/>
              </a:ext>
            </a:extLst>
          </p:cNvPr>
          <p:cNvSpPr>
            <a:spLocks noGrp="1"/>
          </p:cNvSpPr>
          <p:nvPr>
            <p:ph type="subTitle" idx="1"/>
          </p:nvPr>
        </p:nvSpPr>
        <p:spPr/>
        <p:txBody>
          <a:bodyPr/>
          <a:lstStyle/>
          <a:p>
            <a:r>
              <a:rPr lang="en-GB" b="1" dirty="0">
                <a:solidFill>
                  <a:schemeClr val="bg2"/>
                </a:solidFill>
                <a:highlight>
                  <a:srgbClr val="000000"/>
                </a:highlight>
              </a:rPr>
              <a:t>UES Week 10 </a:t>
            </a:r>
          </a:p>
        </p:txBody>
      </p:sp>
    </p:spTree>
    <p:extLst>
      <p:ext uri="{BB962C8B-B14F-4D97-AF65-F5344CB8AC3E}">
        <p14:creationId xmlns:p14="http://schemas.microsoft.com/office/powerpoint/2010/main" val="12002220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0EF76-8A5B-C53F-1F36-355653E9FCE5}"/>
              </a:ext>
            </a:extLst>
          </p:cNvPr>
          <p:cNvSpPr>
            <a:spLocks noGrp="1"/>
          </p:cNvSpPr>
          <p:nvPr>
            <p:ph type="title"/>
          </p:nvPr>
        </p:nvSpPr>
        <p:spPr/>
        <p:txBody>
          <a:bodyPr/>
          <a:lstStyle/>
          <a:p>
            <a:r>
              <a:rPr lang="en-GB" dirty="0"/>
              <a:t>University Cover Page </a:t>
            </a:r>
          </a:p>
        </p:txBody>
      </p:sp>
      <p:sp>
        <p:nvSpPr>
          <p:cNvPr id="3" name="Content Placeholder 2">
            <a:extLst>
              <a:ext uri="{FF2B5EF4-FFF2-40B4-BE49-F238E27FC236}">
                <a16:creationId xmlns:a16="http://schemas.microsoft.com/office/drawing/2014/main" id="{8C3211B9-90E6-CA37-9721-30E53115129E}"/>
              </a:ext>
            </a:extLst>
          </p:cNvPr>
          <p:cNvSpPr>
            <a:spLocks noGrp="1"/>
          </p:cNvSpPr>
          <p:nvPr>
            <p:ph idx="1"/>
          </p:nvPr>
        </p:nvSpPr>
        <p:spPr/>
        <p:txBody>
          <a:bodyPr/>
          <a:lstStyle/>
          <a:p>
            <a:pPr marL="0" indent="0">
              <a:buNone/>
            </a:pPr>
            <a:r>
              <a:rPr lang="en-GB" b="1" dirty="0"/>
              <a:t>Understanding and Engaging Stakeholders </a:t>
            </a:r>
          </a:p>
          <a:p>
            <a:pPr marL="0" indent="0">
              <a:buNone/>
            </a:pPr>
            <a:r>
              <a:rPr lang="en-GB" b="1" dirty="0"/>
              <a:t>LCLM5001</a:t>
            </a:r>
          </a:p>
          <a:p>
            <a:pPr marL="0" indent="0">
              <a:buNone/>
            </a:pPr>
            <a:r>
              <a:rPr lang="en-GB" b="1" dirty="0"/>
              <a:t>Student Name </a:t>
            </a:r>
            <a:r>
              <a:rPr lang="en-GB" dirty="0"/>
              <a:t>: </a:t>
            </a:r>
          </a:p>
          <a:p>
            <a:pPr marL="0" indent="0">
              <a:buNone/>
            </a:pPr>
            <a:r>
              <a:rPr lang="en-GB" b="1" dirty="0"/>
              <a:t>Student Number </a:t>
            </a:r>
            <a:r>
              <a:rPr lang="en-GB" dirty="0"/>
              <a:t>:</a:t>
            </a:r>
          </a:p>
          <a:p>
            <a:pPr marL="0" indent="0">
              <a:buNone/>
            </a:pPr>
            <a:r>
              <a:rPr lang="en-GB" b="1" dirty="0"/>
              <a:t>Lecturer Name </a:t>
            </a:r>
            <a:r>
              <a:rPr lang="en-GB" dirty="0"/>
              <a:t>: Nadeem Mirza / Kazeem Oseni/Sukhpreet Grewal or Muhammad Tareeq</a:t>
            </a:r>
          </a:p>
          <a:p>
            <a:pPr marL="0" indent="0">
              <a:buNone/>
            </a:pPr>
            <a:r>
              <a:rPr lang="en-GB" b="1" dirty="0"/>
              <a:t>Session</a:t>
            </a:r>
            <a:r>
              <a:rPr lang="en-GB" dirty="0"/>
              <a:t> : December 2025</a:t>
            </a:r>
          </a:p>
        </p:txBody>
      </p:sp>
    </p:spTree>
    <p:extLst>
      <p:ext uri="{BB962C8B-B14F-4D97-AF65-F5344CB8AC3E}">
        <p14:creationId xmlns:p14="http://schemas.microsoft.com/office/powerpoint/2010/main" val="17543994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3952-D2C6-013C-595B-4107F1DCBEF9}"/>
              </a:ext>
            </a:extLst>
          </p:cNvPr>
          <p:cNvSpPr>
            <a:spLocks noGrp="1"/>
          </p:cNvSpPr>
          <p:nvPr>
            <p:ph type="title"/>
          </p:nvPr>
        </p:nvSpPr>
        <p:spPr/>
        <p:txBody>
          <a:bodyPr/>
          <a:lstStyle/>
          <a:p>
            <a:r>
              <a:rPr lang="en-GB" dirty="0"/>
              <a:t>Table of content </a:t>
            </a:r>
          </a:p>
        </p:txBody>
      </p:sp>
      <p:sp>
        <p:nvSpPr>
          <p:cNvPr id="3" name="Content Placeholder 2">
            <a:extLst>
              <a:ext uri="{FF2B5EF4-FFF2-40B4-BE49-F238E27FC236}">
                <a16:creationId xmlns:a16="http://schemas.microsoft.com/office/drawing/2014/main" id="{E2A61A41-0492-7B9E-F6EE-E27980C637EB}"/>
              </a:ext>
            </a:extLst>
          </p:cNvPr>
          <p:cNvSpPr>
            <a:spLocks noGrp="1"/>
          </p:cNvSpPr>
          <p:nvPr>
            <p:ph idx="1"/>
          </p:nvPr>
        </p:nvSpPr>
        <p:spPr/>
        <p:txBody>
          <a:bodyPr/>
          <a:lstStyle/>
          <a:p>
            <a:r>
              <a:rPr lang="en-GB" dirty="0"/>
              <a:t>A structured table containing headings and page numbers </a:t>
            </a:r>
          </a:p>
        </p:txBody>
      </p:sp>
    </p:spTree>
    <p:extLst>
      <p:ext uri="{BB962C8B-B14F-4D97-AF65-F5344CB8AC3E}">
        <p14:creationId xmlns:p14="http://schemas.microsoft.com/office/powerpoint/2010/main" val="1197032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95417-5250-FF54-94BF-DE5337539AD5}"/>
              </a:ext>
            </a:extLst>
          </p:cNvPr>
          <p:cNvSpPr>
            <a:spLocks noGrp="1"/>
          </p:cNvSpPr>
          <p:nvPr>
            <p:ph type="title"/>
          </p:nvPr>
        </p:nvSpPr>
        <p:spPr/>
        <p:txBody>
          <a:bodyPr/>
          <a:lstStyle/>
          <a:p>
            <a:r>
              <a:rPr lang="en-GB" dirty="0"/>
              <a:t>Objectives </a:t>
            </a:r>
          </a:p>
        </p:txBody>
      </p:sp>
      <p:sp>
        <p:nvSpPr>
          <p:cNvPr id="3" name="Content Placeholder 2">
            <a:extLst>
              <a:ext uri="{FF2B5EF4-FFF2-40B4-BE49-F238E27FC236}">
                <a16:creationId xmlns:a16="http://schemas.microsoft.com/office/drawing/2014/main" id="{F99A5693-56A8-A68E-76A9-FFC97772DFA6}"/>
              </a:ext>
            </a:extLst>
          </p:cNvPr>
          <p:cNvSpPr>
            <a:spLocks noGrp="1"/>
          </p:cNvSpPr>
          <p:nvPr>
            <p:ph idx="1"/>
          </p:nvPr>
        </p:nvSpPr>
        <p:spPr/>
        <p:txBody>
          <a:bodyPr/>
          <a:lstStyle/>
          <a:p>
            <a:r>
              <a:rPr lang="en-GB" dirty="0"/>
              <a:t>Using the SMART Framework, come up with at least one objective to work towards – </a:t>
            </a:r>
            <a:r>
              <a:rPr lang="en-GB" dirty="0">
                <a:highlight>
                  <a:srgbClr val="FFFF00"/>
                </a:highlight>
              </a:rPr>
              <a:t>Project Objective </a:t>
            </a:r>
          </a:p>
        </p:txBody>
      </p:sp>
    </p:spTree>
    <p:extLst>
      <p:ext uri="{BB962C8B-B14F-4D97-AF65-F5344CB8AC3E}">
        <p14:creationId xmlns:p14="http://schemas.microsoft.com/office/powerpoint/2010/main" val="39016472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53BC9-1AA5-EA2F-8E36-BA389FC41B2D}"/>
              </a:ext>
            </a:extLst>
          </p:cNvPr>
          <p:cNvSpPr>
            <a:spLocks noGrp="1"/>
          </p:cNvSpPr>
          <p:nvPr>
            <p:ph type="title"/>
          </p:nvPr>
        </p:nvSpPr>
        <p:spPr/>
        <p:txBody>
          <a:bodyPr/>
          <a:lstStyle/>
          <a:p>
            <a:r>
              <a:rPr lang="en-GB" dirty="0"/>
              <a:t>Stakeholders</a:t>
            </a:r>
          </a:p>
        </p:txBody>
      </p:sp>
      <p:sp>
        <p:nvSpPr>
          <p:cNvPr id="3" name="Content Placeholder 2">
            <a:extLst>
              <a:ext uri="{FF2B5EF4-FFF2-40B4-BE49-F238E27FC236}">
                <a16:creationId xmlns:a16="http://schemas.microsoft.com/office/drawing/2014/main" id="{643AC561-3258-B548-4A6D-FFE52B6FC1A6}"/>
              </a:ext>
            </a:extLst>
          </p:cNvPr>
          <p:cNvSpPr>
            <a:spLocks noGrp="1"/>
          </p:cNvSpPr>
          <p:nvPr>
            <p:ph idx="1"/>
          </p:nvPr>
        </p:nvSpPr>
        <p:spPr/>
        <p:txBody>
          <a:bodyPr/>
          <a:lstStyle/>
          <a:p>
            <a:pPr marL="0" indent="0">
              <a:buNone/>
            </a:pPr>
            <a:r>
              <a:rPr lang="en-GB" sz="2800" b="1" dirty="0">
                <a:latin typeface="Arial" panose="020B0604020202020204" pitchFamily="34" charset="0"/>
                <a:cs typeface="Arial" panose="020B0604020202020204" pitchFamily="34" charset="0"/>
              </a:rPr>
              <a:t>Identify </a:t>
            </a:r>
          </a:p>
          <a:p>
            <a:pPr>
              <a:buFont typeface="Wingdings" panose="05000000000000000000" pitchFamily="2" charset="2"/>
              <a:buChar char="ü"/>
            </a:pPr>
            <a:r>
              <a:rPr lang="en-GB" sz="2800" dirty="0">
                <a:latin typeface="Arial" panose="020B0604020202020204" pitchFamily="34" charset="0"/>
                <a:cs typeface="Arial" panose="020B0604020202020204" pitchFamily="34" charset="0"/>
              </a:rPr>
              <a:t>Key stakeholders of your chosen organisation both Internal and External </a:t>
            </a:r>
          </a:p>
          <a:p>
            <a:pPr>
              <a:buFont typeface="Wingdings" panose="05000000000000000000" pitchFamily="2" charset="2"/>
              <a:buChar char="ü"/>
            </a:pPr>
            <a:r>
              <a:rPr lang="en-GB" sz="2800" kern="100" dirty="0">
                <a:effectLst/>
                <a:latin typeface="Arial" panose="020B0604020202020204" pitchFamily="34" charset="0"/>
                <a:ea typeface="DengXian" panose="02010600030101010101" pitchFamily="2" charset="-122"/>
                <a:cs typeface="Arial" panose="020B0604020202020204" pitchFamily="34" charset="0"/>
              </a:rPr>
              <a:t>their roles and responsibilities for each stakeholder identified  </a:t>
            </a:r>
          </a:p>
          <a:p>
            <a:pPr>
              <a:buFont typeface="Wingdings" panose="05000000000000000000" pitchFamily="2" charset="2"/>
              <a:buChar char="ü"/>
            </a:pPr>
            <a:r>
              <a:rPr lang="en-GB" sz="2800" kern="100" dirty="0">
                <a:effectLst/>
                <a:latin typeface="Arial" panose="020B0604020202020204" pitchFamily="34" charset="0"/>
                <a:ea typeface="DengXian" panose="02010600030101010101" pitchFamily="2" charset="-122"/>
                <a:cs typeface="Arial" panose="020B0604020202020204" pitchFamily="34" charset="0"/>
              </a:rPr>
              <a:t>the benefits they bring and challenges they may face. </a:t>
            </a:r>
          </a:p>
          <a:p>
            <a:pPr marL="0" indent="0">
              <a:buNone/>
            </a:pPr>
            <a:r>
              <a:rPr lang="en-GB" sz="2800" kern="100" dirty="0">
                <a:effectLst/>
                <a:latin typeface="Arial" panose="020B0604020202020204" pitchFamily="34" charset="0"/>
                <a:ea typeface="DengXian" panose="02010600030101010101" pitchFamily="2" charset="-122"/>
                <a:cs typeface="Arial" panose="020B0604020202020204" pitchFamily="34" charset="0"/>
              </a:rPr>
              <a:t>Here please explain </a:t>
            </a:r>
            <a:r>
              <a:rPr lang="en-GB" sz="2800" b="1" kern="100" dirty="0">
                <a:effectLst/>
                <a:latin typeface="Arial" panose="020B0604020202020204" pitchFamily="34" charset="0"/>
                <a:ea typeface="DengXian" panose="02010600030101010101" pitchFamily="2" charset="-122"/>
                <a:cs typeface="Arial" panose="020B0604020202020204" pitchFamily="34" charset="0"/>
              </a:rPr>
              <a:t>Stakeholder Map </a:t>
            </a:r>
            <a:r>
              <a:rPr lang="en-GB" sz="2800" kern="100" dirty="0">
                <a:effectLst/>
                <a:latin typeface="Arial" panose="020B0604020202020204" pitchFamily="34" charset="0"/>
                <a:ea typeface="DengXian" panose="02010600030101010101" pitchFamily="2" charset="-122"/>
                <a:cs typeface="Arial" panose="020B0604020202020204" pitchFamily="34" charset="0"/>
              </a:rPr>
              <a:t>(week 5 slide 16) and</a:t>
            </a:r>
          </a:p>
          <a:p>
            <a:pPr marL="0" indent="0">
              <a:buNone/>
            </a:pPr>
            <a:r>
              <a:rPr lang="en-GB" sz="2800" b="1" kern="100" dirty="0">
                <a:effectLst/>
                <a:latin typeface="Arial" panose="020B0604020202020204" pitchFamily="34" charset="0"/>
                <a:ea typeface="DengXian" panose="02010600030101010101" pitchFamily="2" charset="-122"/>
                <a:cs typeface="Arial" panose="020B0604020202020204" pitchFamily="34" charset="0"/>
              </a:rPr>
              <a:t> Stakeholder assessment </a:t>
            </a:r>
            <a:r>
              <a:rPr lang="en-GB" sz="2800" kern="100" dirty="0">
                <a:effectLst/>
                <a:latin typeface="Arial" panose="020B0604020202020204" pitchFamily="34" charset="0"/>
                <a:ea typeface="DengXian" panose="02010600030101010101" pitchFamily="2" charset="-122"/>
                <a:cs typeface="Arial" panose="020B0604020202020204" pitchFamily="34" charset="0"/>
              </a:rPr>
              <a:t>(week 5 slide 21), this should be linked to your chosen organisation </a:t>
            </a:r>
          </a:p>
          <a:p>
            <a:pPr marL="0" indent="0">
              <a:buNone/>
            </a:pPr>
            <a:endParaRPr lang="en-GB"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309429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69A8F-D03E-89E5-F6F8-90081BEFF77C}"/>
              </a:ext>
            </a:extLst>
          </p:cNvPr>
          <p:cNvSpPr>
            <a:spLocks noGrp="1"/>
          </p:cNvSpPr>
          <p:nvPr>
            <p:ph type="title"/>
          </p:nvPr>
        </p:nvSpPr>
        <p:spPr>
          <a:xfrm>
            <a:off x="609600" y="274638"/>
            <a:ext cx="10972800" cy="1143000"/>
          </a:xfrm>
        </p:spPr>
        <p:txBody>
          <a:bodyPr wrap="square" anchor="ctr">
            <a:normAutofit/>
          </a:bodyPr>
          <a:lstStyle/>
          <a:p>
            <a:r>
              <a:rPr lang="en-GB" dirty="0"/>
              <a:t>Stakeholder Map Week 5 slide 13 or 16 </a:t>
            </a:r>
          </a:p>
        </p:txBody>
      </p:sp>
      <p:pic>
        <p:nvPicPr>
          <p:cNvPr id="4" name="Content Placeholder 3">
            <a:extLst>
              <a:ext uri="{FF2B5EF4-FFF2-40B4-BE49-F238E27FC236}">
                <a16:creationId xmlns:a16="http://schemas.microsoft.com/office/drawing/2014/main" id="{075BDE62-3167-F6F6-56DE-7A076050CF54}"/>
              </a:ext>
            </a:extLst>
          </p:cNvPr>
          <p:cNvPicPr>
            <a:picLocks noGrp="1" noChangeAspect="1"/>
          </p:cNvPicPr>
          <p:nvPr>
            <p:ph sz="half" idx="1"/>
          </p:nvPr>
        </p:nvPicPr>
        <p:blipFill>
          <a:blip r:embed="rId2"/>
          <a:stretch>
            <a:fillRect/>
          </a:stretch>
        </p:blipFill>
        <p:spPr>
          <a:xfrm>
            <a:off x="1342384" y="1600201"/>
            <a:ext cx="3919232" cy="3989040"/>
          </a:xfrm>
          <a:prstGeom prst="rect">
            <a:avLst/>
          </a:prstGeom>
          <a:noFill/>
        </p:spPr>
      </p:pic>
      <p:sp>
        <p:nvSpPr>
          <p:cNvPr id="9" name="Content Placeholder 3">
            <a:extLst>
              <a:ext uri="{FF2B5EF4-FFF2-40B4-BE49-F238E27FC236}">
                <a16:creationId xmlns:a16="http://schemas.microsoft.com/office/drawing/2014/main" id="{092E5A5C-B378-B720-84ED-D5DFC9375970}"/>
              </a:ext>
            </a:extLst>
          </p:cNvPr>
          <p:cNvSpPr>
            <a:spLocks noGrp="1"/>
          </p:cNvSpPr>
          <p:nvPr>
            <p:ph sz="half" idx="2"/>
          </p:nvPr>
        </p:nvSpPr>
        <p:spPr>
          <a:xfrm>
            <a:off x="6197600" y="1600201"/>
            <a:ext cx="5384800" cy="3989040"/>
          </a:xfrm>
        </p:spPr>
        <p:txBody>
          <a:bodyPr/>
          <a:lstStyle/>
          <a:p>
            <a:r>
              <a:rPr lang="en-US" dirty="0"/>
              <a:t>Explain each quadrant linked to your identified stakeholders and your chosen organization </a:t>
            </a:r>
          </a:p>
        </p:txBody>
      </p:sp>
    </p:spTree>
    <p:extLst>
      <p:ext uri="{BB962C8B-B14F-4D97-AF65-F5344CB8AC3E}">
        <p14:creationId xmlns:p14="http://schemas.microsoft.com/office/powerpoint/2010/main" val="2474246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AE2D-7F7F-0AA9-279A-6C930BAAA4E4}"/>
              </a:ext>
            </a:extLst>
          </p:cNvPr>
          <p:cNvSpPr>
            <a:spLocks noGrp="1"/>
          </p:cNvSpPr>
          <p:nvPr>
            <p:ph type="title"/>
          </p:nvPr>
        </p:nvSpPr>
        <p:spPr>
          <a:xfrm>
            <a:off x="609600" y="274638"/>
            <a:ext cx="10972800" cy="1143000"/>
          </a:xfrm>
        </p:spPr>
        <p:txBody>
          <a:bodyPr wrap="square" anchor="ctr">
            <a:normAutofit/>
          </a:bodyPr>
          <a:lstStyle/>
          <a:p>
            <a:r>
              <a:rPr lang="en-GB" dirty="0"/>
              <a:t>Stakeholder Assessment </a:t>
            </a:r>
          </a:p>
        </p:txBody>
      </p:sp>
      <p:pic>
        <p:nvPicPr>
          <p:cNvPr id="5" name="Content Placeholder 4">
            <a:extLst>
              <a:ext uri="{FF2B5EF4-FFF2-40B4-BE49-F238E27FC236}">
                <a16:creationId xmlns:a16="http://schemas.microsoft.com/office/drawing/2014/main" id="{BDB5E4DD-C913-D912-089E-D0CE5F730C2E}"/>
              </a:ext>
            </a:extLst>
          </p:cNvPr>
          <p:cNvPicPr>
            <a:picLocks noGrp="1" noChangeAspect="1"/>
          </p:cNvPicPr>
          <p:nvPr>
            <p:ph sz="half" idx="1"/>
          </p:nvPr>
        </p:nvPicPr>
        <p:blipFill>
          <a:blip r:embed="rId2"/>
          <a:stretch>
            <a:fillRect/>
          </a:stretch>
        </p:blipFill>
        <p:spPr>
          <a:xfrm>
            <a:off x="609600" y="2194673"/>
            <a:ext cx="5384800" cy="2800096"/>
          </a:xfrm>
          <a:noFill/>
        </p:spPr>
      </p:pic>
      <p:sp>
        <p:nvSpPr>
          <p:cNvPr id="10" name="Content Placeholder 3">
            <a:extLst>
              <a:ext uri="{FF2B5EF4-FFF2-40B4-BE49-F238E27FC236}">
                <a16:creationId xmlns:a16="http://schemas.microsoft.com/office/drawing/2014/main" id="{1F1EE259-B9EC-852E-386E-DF277CC60B96}"/>
              </a:ext>
            </a:extLst>
          </p:cNvPr>
          <p:cNvSpPr>
            <a:spLocks noGrp="1"/>
          </p:cNvSpPr>
          <p:nvPr>
            <p:ph sz="half" idx="2"/>
          </p:nvPr>
        </p:nvSpPr>
        <p:spPr>
          <a:xfrm>
            <a:off x="6197600" y="1600201"/>
            <a:ext cx="5384800" cy="3989040"/>
          </a:xfrm>
        </p:spPr>
        <p:txBody>
          <a:bodyPr/>
          <a:lstStyle/>
          <a:p>
            <a:r>
              <a:rPr lang="en-US" dirty="0"/>
              <a:t>Assess your stakeholder as per the example provided.. </a:t>
            </a:r>
          </a:p>
          <a:p>
            <a:r>
              <a:rPr lang="en-US" dirty="0"/>
              <a:t>You will NOT have to differentiate between internal to organization and Internal to Project but simply </a:t>
            </a:r>
          </a:p>
          <a:p>
            <a:r>
              <a:rPr lang="en-US" dirty="0"/>
              <a:t>Internal Stakeholders and External Stakeholder </a:t>
            </a:r>
          </a:p>
        </p:txBody>
      </p:sp>
    </p:spTree>
    <p:extLst>
      <p:ext uri="{BB962C8B-B14F-4D97-AF65-F5344CB8AC3E}">
        <p14:creationId xmlns:p14="http://schemas.microsoft.com/office/powerpoint/2010/main" val="2559878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70F-B7B8-81C5-E2FA-193617E3DC0B}"/>
              </a:ext>
            </a:extLst>
          </p:cNvPr>
          <p:cNvSpPr>
            <a:spLocks noGrp="1"/>
          </p:cNvSpPr>
          <p:nvPr>
            <p:ph type="title"/>
          </p:nvPr>
        </p:nvSpPr>
        <p:spPr/>
        <p:txBody>
          <a:bodyPr/>
          <a:lstStyle/>
          <a:p>
            <a:r>
              <a:rPr lang="en-GB" dirty="0"/>
              <a:t>Roles of Managers </a:t>
            </a:r>
          </a:p>
        </p:txBody>
      </p:sp>
      <p:sp>
        <p:nvSpPr>
          <p:cNvPr id="3" name="Content Placeholder 2">
            <a:extLst>
              <a:ext uri="{FF2B5EF4-FFF2-40B4-BE49-F238E27FC236}">
                <a16:creationId xmlns:a16="http://schemas.microsoft.com/office/drawing/2014/main" id="{873F2380-6930-5ABD-2D5A-63A7C4FBC521}"/>
              </a:ext>
            </a:extLst>
          </p:cNvPr>
          <p:cNvSpPr>
            <a:spLocks noGrp="1"/>
          </p:cNvSpPr>
          <p:nvPr>
            <p:ph idx="1"/>
          </p:nvPr>
        </p:nvSpPr>
        <p:spPr/>
        <p:txBody>
          <a:bodyPr/>
          <a:lstStyle/>
          <a:p>
            <a:pPr marL="0" indent="0">
              <a:buNone/>
            </a:pPr>
            <a:r>
              <a:rPr lang="en-GB" sz="4000" kern="100" dirty="0">
                <a:effectLst/>
                <a:latin typeface="Arial" panose="020B0604020202020204" pitchFamily="34" charset="0"/>
                <a:ea typeface="DengXian" panose="02010600030101010101" pitchFamily="2" charset="-122"/>
                <a:cs typeface="Arial" panose="020B0604020202020204" pitchFamily="34" charset="0"/>
              </a:rPr>
              <a:t>Discuss various roles of the manager to engage with stakeholders (refer to week 6 slides 9,11 and 15)</a:t>
            </a:r>
          </a:p>
          <a:p>
            <a:r>
              <a:rPr lang="en-GB" sz="4000" kern="100" dirty="0">
                <a:latin typeface="Arial" panose="020B0604020202020204" pitchFamily="34" charset="0"/>
                <a:ea typeface="DengXian" panose="02010600030101010101" pitchFamily="2" charset="-122"/>
                <a:cs typeface="Arial" panose="020B0604020202020204" pitchFamily="34" charset="0"/>
              </a:rPr>
              <a:t>Such as effective Communication </a:t>
            </a:r>
          </a:p>
          <a:p>
            <a:r>
              <a:rPr lang="en-GB" sz="4000" kern="100" dirty="0">
                <a:latin typeface="Arial" panose="020B0604020202020204" pitchFamily="34" charset="0"/>
                <a:ea typeface="DengXian" panose="02010600030101010101" pitchFamily="2" charset="-122"/>
                <a:cs typeface="Arial" panose="020B0604020202020204" pitchFamily="34" charset="0"/>
              </a:rPr>
              <a:t>Feel felt Found Technique </a:t>
            </a:r>
          </a:p>
          <a:p>
            <a:r>
              <a:rPr lang="en-GB" sz="4000" kern="100" dirty="0">
                <a:latin typeface="Arial" panose="020B0604020202020204" pitchFamily="34" charset="0"/>
                <a:ea typeface="DengXian" panose="02010600030101010101" pitchFamily="2" charset="-122"/>
                <a:cs typeface="Arial" panose="020B0604020202020204" pitchFamily="34" charset="0"/>
              </a:rPr>
              <a:t>Also refer to week 9 </a:t>
            </a:r>
            <a:endParaRPr lang="en-GB" dirty="0"/>
          </a:p>
        </p:txBody>
      </p:sp>
    </p:spTree>
    <p:extLst>
      <p:ext uri="{BB962C8B-B14F-4D97-AF65-F5344CB8AC3E}">
        <p14:creationId xmlns:p14="http://schemas.microsoft.com/office/powerpoint/2010/main" val="12477585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72A06-18F6-6E31-6D15-2E50F25F6B2C}"/>
              </a:ext>
            </a:extLst>
          </p:cNvPr>
          <p:cNvSpPr>
            <a:spLocks noGrp="1"/>
          </p:cNvSpPr>
          <p:nvPr>
            <p:ph type="title"/>
          </p:nvPr>
        </p:nvSpPr>
        <p:spPr/>
        <p:txBody>
          <a:bodyPr/>
          <a:lstStyle/>
          <a:p>
            <a:r>
              <a:rPr lang="en-GB" dirty="0"/>
              <a:t>Engaging stakeholders </a:t>
            </a:r>
          </a:p>
        </p:txBody>
      </p:sp>
      <p:sp>
        <p:nvSpPr>
          <p:cNvPr id="3" name="Content Placeholder 2">
            <a:extLst>
              <a:ext uri="{FF2B5EF4-FFF2-40B4-BE49-F238E27FC236}">
                <a16:creationId xmlns:a16="http://schemas.microsoft.com/office/drawing/2014/main" id="{62A180B8-0B61-9670-8E0E-265817EEBF5E}"/>
              </a:ext>
            </a:extLst>
          </p:cNvPr>
          <p:cNvSpPr>
            <a:spLocks noGrp="1"/>
          </p:cNvSpPr>
          <p:nvPr>
            <p:ph idx="1"/>
          </p:nvPr>
        </p:nvSpPr>
        <p:spPr/>
        <p:txBody>
          <a:bodyPr/>
          <a:lstStyle/>
          <a:p>
            <a:pPr marL="0" indent="0">
              <a:buNone/>
            </a:pPr>
            <a:r>
              <a:rPr lang="en-GB" kern="100" dirty="0">
                <a:latin typeface="Arial" panose="020B0604020202020204" pitchFamily="34" charset="0"/>
                <a:ea typeface="DengXian" panose="02010600030101010101" pitchFamily="2" charset="-122"/>
                <a:cs typeface="Arial" panose="020B0604020202020204" pitchFamily="34" charset="0"/>
              </a:rPr>
              <a:t>I</a:t>
            </a:r>
            <a:r>
              <a:rPr lang="en-GB" sz="3200" kern="100" dirty="0">
                <a:effectLst/>
                <a:latin typeface="Arial" panose="020B0604020202020204" pitchFamily="34" charset="0"/>
                <a:ea typeface="DengXian" panose="02010600030101010101" pitchFamily="2" charset="-122"/>
                <a:cs typeface="Arial" panose="020B0604020202020204" pitchFamily="34" charset="0"/>
              </a:rPr>
              <a:t>mplement the following </a:t>
            </a:r>
          </a:p>
          <a:p>
            <a:pPr>
              <a:lnSpc>
                <a:spcPct val="200000"/>
              </a:lnSpc>
              <a:buFont typeface="Wingdings" panose="05000000000000000000" pitchFamily="2" charset="2"/>
              <a:buChar char="Ø"/>
            </a:pPr>
            <a:r>
              <a:rPr lang="en-GB" kern="100" dirty="0">
                <a:effectLst/>
                <a:latin typeface="Arial" panose="020B0604020202020204" pitchFamily="34" charset="0"/>
                <a:ea typeface="DengXian" panose="02010600030101010101" pitchFamily="2" charset="-122"/>
                <a:cs typeface="Arial" panose="020B0604020202020204" pitchFamily="34" charset="0"/>
              </a:rPr>
              <a:t>Communication Plan (week 6 slide 11)</a:t>
            </a:r>
          </a:p>
          <a:p>
            <a:pPr marL="571500" indent="-457200">
              <a:lnSpc>
                <a:spcPct val="200000"/>
              </a:lnSpc>
              <a:buFont typeface="Wingdings" panose="05000000000000000000" pitchFamily="2" charset="2"/>
              <a:buChar char="Ø"/>
            </a:pPr>
            <a:r>
              <a:rPr lang="en-GB" kern="100" dirty="0">
                <a:effectLst/>
                <a:latin typeface="Arial" panose="020B0604020202020204" pitchFamily="34" charset="0"/>
                <a:ea typeface="DengXian" panose="02010600030101010101" pitchFamily="2" charset="-122"/>
                <a:cs typeface="Arial" panose="020B0604020202020204" pitchFamily="34" charset="0"/>
              </a:rPr>
              <a:t>level of engagement (week 5 slide 27)</a:t>
            </a:r>
          </a:p>
          <a:p>
            <a:pPr marL="571500" indent="-457200">
              <a:lnSpc>
                <a:spcPct val="200000"/>
              </a:lnSpc>
              <a:spcAft>
                <a:spcPts val="800"/>
              </a:spcAft>
              <a:buFont typeface="Wingdings" panose="05000000000000000000" pitchFamily="2" charset="2"/>
              <a:buChar char="Ø"/>
            </a:pPr>
            <a:r>
              <a:rPr lang="en-GB" kern="100" dirty="0">
                <a:effectLst/>
                <a:latin typeface="Arial" panose="020B0604020202020204" pitchFamily="34" charset="0"/>
                <a:ea typeface="DengXian" panose="02010600030101010101" pitchFamily="2" charset="-122"/>
                <a:cs typeface="Arial" panose="020B0604020202020204" pitchFamily="34" charset="0"/>
              </a:rPr>
              <a:t>construct a RACI Matrix – (week 6 slides 15)</a:t>
            </a:r>
          </a:p>
          <a:p>
            <a:pPr marL="0" indent="0">
              <a:buNone/>
            </a:pPr>
            <a:endParaRPr lang="en-GB" sz="32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4665913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C4030-A2DA-4D51-AA43-E68D6FBA6FDF}"/>
              </a:ext>
            </a:extLst>
          </p:cNvPr>
          <p:cNvSpPr>
            <a:spLocks noGrp="1"/>
          </p:cNvSpPr>
          <p:nvPr>
            <p:ph type="title"/>
          </p:nvPr>
        </p:nvSpPr>
        <p:spPr>
          <a:xfrm>
            <a:off x="609600" y="274638"/>
            <a:ext cx="10972800" cy="1143000"/>
          </a:xfrm>
        </p:spPr>
        <p:txBody>
          <a:bodyPr wrap="square" anchor="ctr">
            <a:normAutofit/>
          </a:bodyPr>
          <a:lstStyle/>
          <a:p>
            <a:r>
              <a:rPr lang="en-GB" dirty="0"/>
              <a:t>Communication Plan </a:t>
            </a:r>
          </a:p>
        </p:txBody>
      </p:sp>
      <p:pic>
        <p:nvPicPr>
          <p:cNvPr id="5" name="Content Placeholder 4">
            <a:extLst>
              <a:ext uri="{FF2B5EF4-FFF2-40B4-BE49-F238E27FC236}">
                <a16:creationId xmlns:a16="http://schemas.microsoft.com/office/drawing/2014/main" id="{D29F92DC-3F5B-456B-9C67-9620EA4A8EC9}"/>
              </a:ext>
            </a:extLst>
          </p:cNvPr>
          <p:cNvPicPr>
            <a:picLocks noGrp="1" noChangeAspect="1"/>
          </p:cNvPicPr>
          <p:nvPr>
            <p:ph sz="half" idx="1"/>
          </p:nvPr>
        </p:nvPicPr>
        <p:blipFill>
          <a:blip r:embed="rId2"/>
          <a:stretch>
            <a:fillRect/>
          </a:stretch>
        </p:blipFill>
        <p:spPr>
          <a:xfrm>
            <a:off x="609600" y="2006205"/>
            <a:ext cx="5384800" cy="3177032"/>
          </a:xfrm>
          <a:noFill/>
        </p:spPr>
      </p:pic>
      <p:sp>
        <p:nvSpPr>
          <p:cNvPr id="10" name="Content Placeholder 3">
            <a:extLst>
              <a:ext uri="{FF2B5EF4-FFF2-40B4-BE49-F238E27FC236}">
                <a16:creationId xmlns:a16="http://schemas.microsoft.com/office/drawing/2014/main" id="{5D35B6C3-C3BA-F077-7F27-E4BE1FE6AEF8}"/>
              </a:ext>
            </a:extLst>
          </p:cNvPr>
          <p:cNvSpPr>
            <a:spLocks noGrp="1"/>
          </p:cNvSpPr>
          <p:nvPr>
            <p:ph sz="half" idx="2"/>
          </p:nvPr>
        </p:nvSpPr>
        <p:spPr>
          <a:xfrm>
            <a:off x="6197600" y="1600201"/>
            <a:ext cx="5384800" cy="3989040"/>
          </a:xfrm>
        </p:spPr>
        <p:txBody>
          <a:bodyPr/>
          <a:lstStyle/>
          <a:p>
            <a:r>
              <a:rPr lang="en-US" dirty="0"/>
              <a:t>Explain how you will communicate with each stakeholder you have identified </a:t>
            </a:r>
          </a:p>
          <a:p>
            <a:pPr marL="0" indent="0">
              <a:buNone/>
            </a:pPr>
            <a:r>
              <a:rPr lang="en-GB" kern="100" dirty="0">
                <a:effectLst/>
                <a:latin typeface="Arial" panose="020B0604020202020204" pitchFamily="34" charset="0"/>
                <a:ea typeface="DengXian" panose="02010600030101010101" pitchFamily="2" charset="-122"/>
                <a:cs typeface="Arial" panose="020B0604020202020204" pitchFamily="34" charset="0"/>
              </a:rPr>
              <a:t>Communication Plan (week 6 slide 11)</a:t>
            </a:r>
          </a:p>
          <a:p>
            <a:endParaRPr lang="en-US" dirty="0"/>
          </a:p>
        </p:txBody>
      </p:sp>
    </p:spTree>
    <p:extLst>
      <p:ext uri="{BB962C8B-B14F-4D97-AF65-F5344CB8AC3E}">
        <p14:creationId xmlns:p14="http://schemas.microsoft.com/office/powerpoint/2010/main" val="35040613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78AA-C331-8647-C13F-474FE1D2FAF7}"/>
              </a:ext>
            </a:extLst>
          </p:cNvPr>
          <p:cNvSpPr>
            <a:spLocks noGrp="1"/>
          </p:cNvSpPr>
          <p:nvPr>
            <p:ph type="title"/>
          </p:nvPr>
        </p:nvSpPr>
        <p:spPr>
          <a:xfrm>
            <a:off x="609600" y="274638"/>
            <a:ext cx="10972800" cy="1143000"/>
          </a:xfrm>
        </p:spPr>
        <p:txBody>
          <a:bodyPr wrap="square" anchor="ctr">
            <a:normAutofit/>
          </a:bodyPr>
          <a:lstStyle/>
          <a:p>
            <a:r>
              <a:rPr lang="en-GB" dirty="0"/>
              <a:t>Level of Engagement </a:t>
            </a:r>
          </a:p>
        </p:txBody>
      </p:sp>
      <p:pic>
        <p:nvPicPr>
          <p:cNvPr id="5" name="Content Placeholder 4">
            <a:extLst>
              <a:ext uri="{FF2B5EF4-FFF2-40B4-BE49-F238E27FC236}">
                <a16:creationId xmlns:a16="http://schemas.microsoft.com/office/drawing/2014/main" id="{75246A2A-AFF9-2FEC-3EB5-8E525A33DFA0}"/>
              </a:ext>
            </a:extLst>
          </p:cNvPr>
          <p:cNvPicPr>
            <a:picLocks noGrp="1" noChangeAspect="1"/>
          </p:cNvPicPr>
          <p:nvPr>
            <p:ph sz="half" idx="1"/>
          </p:nvPr>
        </p:nvPicPr>
        <p:blipFill>
          <a:blip r:embed="rId2"/>
          <a:stretch>
            <a:fillRect/>
          </a:stretch>
        </p:blipFill>
        <p:spPr>
          <a:xfrm>
            <a:off x="609600" y="1340769"/>
            <a:ext cx="6926560" cy="3357836"/>
          </a:xfrm>
          <a:noFill/>
        </p:spPr>
      </p:pic>
      <p:sp>
        <p:nvSpPr>
          <p:cNvPr id="10" name="Content Placeholder 3">
            <a:extLst>
              <a:ext uri="{FF2B5EF4-FFF2-40B4-BE49-F238E27FC236}">
                <a16:creationId xmlns:a16="http://schemas.microsoft.com/office/drawing/2014/main" id="{7A2138D8-77C2-1FC7-E123-79530EF23057}"/>
              </a:ext>
            </a:extLst>
          </p:cNvPr>
          <p:cNvSpPr>
            <a:spLocks noGrp="1"/>
          </p:cNvSpPr>
          <p:nvPr>
            <p:ph sz="half" idx="2"/>
          </p:nvPr>
        </p:nvSpPr>
        <p:spPr>
          <a:xfrm>
            <a:off x="8184232" y="1600201"/>
            <a:ext cx="3398168" cy="3989039"/>
          </a:xfrm>
        </p:spPr>
        <p:txBody>
          <a:bodyPr/>
          <a:lstStyle/>
          <a:p>
            <a:r>
              <a:rPr lang="en-US" dirty="0"/>
              <a:t>What are the level of engagement in the mentioned project ?</a:t>
            </a:r>
          </a:p>
          <a:p>
            <a:r>
              <a:rPr lang="en-GB" kern="100" dirty="0">
                <a:effectLst/>
                <a:highlight>
                  <a:srgbClr val="00FF00"/>
                </a:highlight>
                <a:latin typeface="Arial" panose="020B0604020202020204" pitchFamily="34" charset="0"/>
                <a:ea typeface="DengXian" panose="02010600030101010101" pitchFamily="2" charset="-122"/>
                <a:cs typeface="Arial" panose="020B0604020202020204" pitchFamily="34" charset="0"/>
              </a:rPr>
              <a:t>level of engagement (week 5 slide 27)</a:t>
            </a:r>
          </a:p>
          <a:p>
            <a:endParaRPr lang="en-US" dirty="0"/>
          </a:p>
        </p:txBody>
      </p:sp>
    </p:spTree>
    <p:extLst>
      <p:ext uri="{BB962C8B-B14F-4D97-AF65-F5344CB8AC3E}">
        <p14:creationId xmlns:p14="http://schemas.microsoft.com/office/powerpoint/2010/main" val="3256619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79F20-2079-2E76-C0B6-C8F2EE28CA04}"/>
              </a:ext>
            </a:extLst>
          </p:cNvPr>
          <p:cNvSpPr>
            <a:spLocks noGrp="1"/>
          </p:cNvSpPr>
          <p:nvPr>
            <p:ph type="title"/>
          </p:nvPr>
        </p:nvSpPr>
        <p:spPr>
          <a:xfrm>
            <a:off x="609600" y="274638"/>
            <a:ext cx="10972800" cy="1143000"/>
          </a:xfrm>
        </p:spPr>
        <p:txBody>
          <a:bodyPr wrap="square" anchor="ctr">
            <a:normAutofit/>
          </a:bodyPr>
          <a:lstStyle/>
          <a:p>
            <a:r>
              <a:rPr lang="en-GB" dirty="0"/>
              <a:t>RACI Matrix </a:t>
            </a:r>
          </a:p>
        </p:txBody>
      </p:sp>
      <p:pic>
        <p:nvPicPr>
          <p:cNvPr id="4" name="Content Placeholder 3">
            <a:extLst>
              <a:ext uri="{FF2B5EF4-FFF2-40B4-BE49-F238E27FC236}">
                <a16:creationId xmlns:a16="http://schemas.microsoft.com/office/drawing/2014/main" id="{53A87F3E-72E2-6138-605D-D2AEA257D14A}"/>
              </a:ext>
            </a:extLst>
          </p:cNvPr>
          <p:cNvPicPr>
            <a:picLocks noGrp="1" noChangeAspect="1"/>
          </p:cNvPicPr>
          <p:nvPr>
            <p:ph sz="half" idx="1"/>
          </p:nvPr>
        </p:nvPicPr>
        <p:blipFill>
          <a:blip r:embed="rId2"/>
          <a:stretch>
            <a:fillRect/>
          </a:stretch>
        </p:blipFill>
        <p:spPr>
          <a:xfrm>
            <a:off x="609600" y="2080246"/>
            <a:ext cx="5384800" cy="3028950"/>
          </a:xfrm>
          <a:prstGeom prst="rect">
            <a:avLst/>
          </a:prstGeom>
          <a:noFill/>
        </p:spPr>
      </p:pic>
      <p:sp>
        <p:nvSpPr>
          <p:cNvPr id="9" name="Content Placeholder 3">
            <a:extLst>
              <a:ext uri="{FF2B5EF4-FFF2-40B4-BE49-F238E27FC236}">
                <a16:creationId xmlns:a16="http://schemas.microsoft.com/office/drawing/2014/main" id="{E752DF45-570B-93CE-1865-78309D8B44B7}"/>
              </a:ext>
            </a:extLst>
          </p:cNvPr>
          <p:cNvSpPr>
            <a:spLocks noGrp="1"/>
          </p:cNvSpPr>
          <p:nvPr>
            <p:ph sz="half" idx="2"/>
          </p:nvPr>
        </p:nvSpPr>
        <p:spPr>
          <a:xfrm>
            <a:off x="6197600" y="1600201"/>
            <a:ext cx="5384800" cy="3989040"/>
          </a:xfrm>
        </p:spPr>
        <p:txBody>
          <a:bodyPr/>
          <a:lstStyle/>
          <a:p>
            <a:pPr marL="571500" indent="-457200">
              <a:lnSpc>
                <a:spcPct val="200000"/>
              </a:lnSpc>
              <a:spcAft>
                <a:spcPts val="800"/>
              </a:spcAft>
              <a:buFont typeface="Wingdings" panose="05000000000000000000" pitchFamily="2" charset="2"/>
              <a:buChar char="Ø"/>
            </a:pPr>
            <a:r>
              <a:rPr lang="en-GB" kern="100" dirty="0">
                <a:effectLst/>
                <a:latin typeface="Arial" panose="020B0604020202020204" pitchFamily="34" charset="0"/>
                <a:ea typeface="DengXian" panose="02010600030101010101" pitchFamily="2" charset="-122"/>
                <a:cs typeface="Arial" panose="020B0604020202020204" pitchFamily="34" charset="0"/>
              </a:rPr>
              <a:t>construct a RACI Matrix fo</a:t>
            </a:r>
            <a:r>
              <a:rPr lang="en-GB" kern="100" dirty="0">
                <a:latin typeface="Arial" panose="020B0604020202020204" pitchFamily="34" charset="0"/>
                <a:ea typeface="DengXian" panose="02010600030101010101" pitchFamily="2" charset="-122"/>
                <a:cs typeface="Arial" panose="020B0604020202020204" pitchFamily="34" charset="0"/>
              </a:rPr>
              <a:t>r your project</a:t>
            </a:r>
            <a:r>
              <a:rPr lang="en-GB" kern="100" dirty="0">
                <a:effectLst/>
                <a:latin typeface="Arial" panose="020B0604020202020204" pitchFamily="34" charset="0"/>
                <a:ea typeface="DengXian" panose="02010600030101010101" pitchFamily="2" charset="-122"/>
                <a:cs typeface="Arial" panose="020B0604020202020204" pitchFamily="34" charset="0"/>
              </a:rPr>
              <a:t> – (week 6 slides 15)</a:t>
            </a:r>
          </a:p>
          <a:p>
            <a:pPr marL="0" indent="0">
              <a:buNone/>
            </a:pPr>
            <a:endParaRPr lang="en-GB" sz="2800" kern="100" dirty="0">
              <a:effectLst/>
              <a:latin typeface="Arial" panose="020B0604020202020204" pitchFamily="34" charset="0"/>
              <a:ea typeface="DengXian" panose="02010600030101010101" pitchFamily="2" charset="-122"/>
              <a:cs typeface="Arial" panose="020B0604020202020204" pitchFamily="34" charset="0"/>
            </a:endParaRPr>
          </a:p>
          <a:p>
            <a:endParaRPr lang="en-US" dirty="0"/>
          </a:p>
        </p:txBody>
      </p:sp>
    </p:spTree>
    <p:extLst>
      <p:ext uri="{BB962C8B-B14F-4D97-AF65-F5344CB8AC3E}">
        <p14:creationId xmlns:p14="http://schemas.microsoft.com/office/powerpoint/2010/main" val="28488356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82EA6-615E-62AA-E7C7-96510A0D9A7A}"/>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9E5A9B5E-E3AA-8E7E-D0EC-B64964F58070}"/>
              </a:ext>
            </a:extLst>
          </p:cNvPr>
          <p:cNvSpPr>
            <a:spLocks noGrp="1"/>
          </p:cNvSpPr>
          <p:nvPr>
            <p:ph idx="1"/>
          </p:nvPr>
        </p:nvSpPr>
        <p:spPr/>
        <p:txBody>
          <a:bodyPr/>
          <a:lstStyle/>
          <a:p>
            <a:r>
              <a:rPr lang="en-GB" dirty="0"/>
              <a:t>This section should wrap up your assignment </a:t>
            </a:r>
          </a:p>
        </p:txBody>
      </p:sp>
    </p:spTree>
    <p:extLst>
      <p:ext uri="{BB962C8B-B14F-4D97-AF65-F5344CB8AC3E}">
        <p14:creationId xmlns:p14="http://schemas.microsoft.com/office/powerpoint/2010/main" val="34198031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BF4E4-DFC1-3571-FB64-BFC279D485A9}"/>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00BF3C71-C802-191A-F264-FD5AB147AA35}"/>
              </a:ext>
            </a:extLst>
          </p:cNvPr>
          <p:cNvSpPr>
            <a:spLocks noGrp="1"/>
          </p:cNvSpPr>
          <p:nvPr>
            <p:ph idx="1"/>
          </p:nvPr>
        </p:nvSpPr>
        <p:spPr/>
        <p:txBody>
          <a:bodyPr/>
          <a:lstStyle/>
          <a:p>
            <a:pPr marL="0" indent="0">
              <a:lnSpc>
                <a:spcPct val="115000"/>
              </a:lnSpc>
              <a:spcAft>
                <a:spcPts val="800"/>
              </a:spcAft>
              <a:buNone/>
            </a:pPr>
            <a:r>
              <a:rPr lang="en-GB" sz="4000" kern="100" dirty="0">
                <a:effectLst/>
                <a:latin typeface="Aptos" panose="020B0004020202020204" pitchFamily="34" charset="0"/>
                <a:ea typeface="DengXian" panose="02010600030101010101" pitchFamily="2" charset="-122"/>
                <a:cs typeface="Times New Roman" panose="02020603050405020304" pitchFamily="18" charset="0"/>
              </a:rPr>
              <a:t>A list of recommendations for an organic growth of the company such as </a:t>
            </a:r>
            <a:r>
              <a:rPr lang="en-GB" sz="4000" b="1" kern="100" dirty="0">
                <a:effectLst/>
                <a:latin typeface="Aptos" panose="020B0004020202020204" pitchFamily="34" charset="0"/>
                <a:ea typeface="DengXian" panose="02010600030101010101" pitchFamily="2" charset="-122"/>
                <a:cs typeface="Times New Roman" panose="02020603050405020304" pitchFamily="18" charset="0"/>
              </a:rPr>
              <a:t>internal efforts, using available resources, honing brand amongst others</a:t>
            </a:r>
          </a:p>
          <a:p>
            <a:pPr marL="0" indent="0">
              <a:lnSpc>
                <a:spcPct val="115000"/>
              </a:lnSpc>
              <a:spcAft>
                <a:spcPts val="800"/>
              </a:spcAft>
              <a:buNone/>
            </a:pPr>
            <a:r>
              <a:rPr lang="en-GB" sz="40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Week 7 </a:t>
            </a:r>
            <a:endParaRPr lang="en-GB" sz="40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6369541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altLang="en-US" b="1"/>
              <a:t>End of Term </a:t>
            </a:r>
          </a:p>
        </p:txBody>
      </p:sp>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609600" y="1600201"/>
            <a:ext cx="53848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342900" indent="-342900">
              <a:buFont typeface="Arial" panose="020B0604020202020204" pitchFamily="34" charset="0"/>
              <a:buChar char="•"/>
            </a:pPr>
            <a:r>
              <a:rPr lang="en-US" altLang="en-US" sz="2800">
                <a:solidFill>
                  <a:schemeClr val="tx1"/>
                </a:solidFill>
                <a:latin typeface="+mn-lt"/>
                <a:cs typeface="+mn-cs"/>
              </a:rPr>
              <a:t>Wishing you all Merry Christmas and happy new Year 2026</a:t>
            </a:r>
          </a:p>
          <a:p>
            <a:pPr marL="342900" indent="-342900">
              <a:buFont typeface="Arial" panose="020B0604020202020204" pitchFamily="34" charset="0"/>
              <a:buChar char="•"/>
            </a:pPr>
            <a:endParaRPr lang="en-US" altLang="en-US" sz="2800" b="1">
              <a:solidFill>
                <a:schemeClr val="tx1"/>
              </a:solidFill>
              <a:latin typeface="+mn-lt"/>
              <a:cs typeface="+mn-cs"/>
            </a:endParaRPr>
          </a:p>
          <a:p>
            <a:pPr marL="342900" indent="-342900">
              <a:buFont typeface="Arial" panose="020B0604020202020204" pitchFamily="34" charset="0"/>
              <a:buChar char="•"/>
            </a:pPr>
            <a:endParaRPr lang="en-US" altLang="en-US" sz="2800" b="1">
              <a:solidFill>
                <a:schemeClr val="tx1"/>
              </a:solidFill>
              <a:latin typeface="+mn-lt"/>
              <a:cs typeface="+mn-cs"/>
            </a:endParaRPr>
          </a:p>
        </p:txBody>
      </p:sp>
      <p:pic>
        <p:nvPicPr>
          <p:cNvPr id="2" name="Picture 1">
            <a:extLst>
              <a:ext uri="{FF2B5EF4-FFF2-40B4-BE49-F238E27FC236}">
                <a16:creationId xmlns:a16="http://schemas.microsoft.com/office/drawing/2014/main" id="{74BDEAEE-133C-904E-3D1D-6380F1F861F0}"/>
              </a:ext>
            </a:extLst>
          </p:cNvPr>
          <p:cNvPicPr>
            <a:picLocks noChangeAspect="1"/>
          </p:cNvPicPr>
          <p:nvPr/>
        </p:nvPicPr>
        <p:blipFill>
          <a:blip r:embed="rId3"/>
          <a:srcRect t="2046" r="-2" b="-2"/>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pPr algn="l"/>
            <a:r>
              <a:rPr lang="en-US" sz="1400" b="0" i="0" dirty="0">
                <a:effectLst/>
                <a:latin typeface="Arial" panose="020B0604020202020204" pitchFamily="34" charset="0"/>
                <a:cs typeface="Arial" panose="020B0604020202020204" pitchFamily="34" charset="0"/>
              </a:rPr>
              <a:t>Brown, S. T. (2009). Conflict management in projects. Retrieved on 21/09/09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http://www.globalknowledge.com/training/</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generic.asp?pageid</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=1644&amp;country=</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United+States</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US" sz="1400" b="0" i="0" dirty="0">
                <a:effectLst/>
                <a:latin typeface="Arial" panose="020B0604020202020204" pitchFamily="34" charset="0"/>
                <a:cs typeface="Arial" panose="020B0604020202020204" pitchFamily="34" charset="0"/>
              </a:rPr>
              <a:t>.</a:t>
            </a:r>
          </a:p>
          <a:p>
            <a:pPr algn="l"/>
            <a:r>
              <a:rPr lang="en-US" sz="1400" b="0" i="0" dirty="0" err="1">
                <a:effectLst/>
                <a:latin typeface="Arial" panose="020B0604020202020204" pitchFamily="34" charset="0"/>
                <a:cs typeface="Arial" panose="020B0604020202020204" pitchFamily="34" charset="0"/>
              </a:rPr>
              <a:t>Burtonshaw</a:t>
            </a:r>
            <a:r>
              <a:rPr lang="en-US" sz="1400" b="0" i="0" dirty="0">
                <a:effectLst/>
                <a:latin typeface="Arial" panose="020B0604020202020204" pitchFamily="34" charset="0"/>
                <a:cs typeface="Arial" panose="020B0604020202020204" pitchFamily="34" charset="0"/>
              </a:rPr>
              <a:t>-Gunn, S. A. (2008). The essential management toolbox. Chichester, West Sussex: John Wiley &amp; Sons, Ltd.</a:t>
            </a:r>
          </a:p>
          <a:p>
            <a:pPr algn="l"/>
            <a:r>
              <a:rPr lang="en-US" sz="1400" b="0" i="0" dirty="0">
                <a:effectLst/>
                <a:latin typeface="Arial" panose="020B0604020202020204" pitchFamily="34" charset="0"/>
                <a:cs typeface="Arial" panose="020B0604020202020204" pitchFamily="34" charset="0"/>
              </a:rPr>
              <a:t>Carr, D. K., Hard, K. J., &amp; </a:t>
            </a:r>
            <a:r>
              <a:rPr lang="en-US" sz="1400" b="0" i="0" dirty="0" err="1">
                <a:effectLst/>
                <a:latin typeface="Arial" panose="020B0604020202020204" pitchFamily="34" charset="0"/>
                <a:cs typeface="Arial" panose="020B0604020202020204" pitchFamily="34" charset="0"/>
              </a:rPr>
              <a:t>Trahant</a:t>
            </a:r>
            <a:r>
              <a:rPr lang="en-US" sz="1400" b="0" i="0" dirty="0">
                <a:effectLst/>
                <a:latin typeface="Arial" panose="020B0604020202020204" pitchFamily="34" charset="0"/>
                <a:cs typeface="Arial" panose="020B0604020202020204" pitchFamily="34" charset="0"/>
              </a:rPr>
              <a:t>, W. J. (1996). Managing the change process. New York: McGraw Hill.</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http://www.infoq.com/articles/Interview-Johnson-Standish-CHAOS﻿</a:t>
            </a:r>
            <a:r>
              <a:rPr lang="en-US" sz="1400" b="0" i="0" dirty="0">
                <a:effectLst/>
                <a:latin typeface="Arial" panose="020B0604020202020204" pitchFamily="34" charset="0"/>
                <a:cs typeface="Arial" panose="020B0604020202020204" pitchFamily="34" charset="0"/>
              </a:rPr>
              <a:t>.</a:t>
            </a:r>
          </a:p>
          <a:p>
            <a:r>
              <a:rPr lang="en-GB" sz="1400" kern="0" dirty="0">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endParaRPr lang="en-US" sz="1400" b="0" i="0" dirty="0">
              <a:effectLst/>
              <a:latin typeface="Arial" panose="020B0604020202020204" pitchFamily="34" charset="0"/>
              <a:cs typeface="Arial" panose="020B0604020202020204" pitchFamily="34" charset="0"/>
            </a:endParaRPr>
          </a:p>
          <a:p>
            <a:pPr algn="l"/>
            <a:r>
              <a:rPr lang="en-US" sz="1400" b="0" i="0" dirty="0">
                <a:effectLst/>
                <a:latin typeface="Arial" panose="020B0604020202020204" pitchFamily="34" charset="0"/>
                <a:cs typeface="Arial" panose="020B0604020202020204" pitchFamily="34" charset="0"/>
              </a:rPr>
              <a:t>Heathfield, S. M. (2009). Listen with your eyes.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http://humanresources.about.com/od/interpersonalcommunicatio1/a/nonverbal_com.htm﻿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Mind Tools Ltd. (1995–2009). The seven habits of highly effective people.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http://www.mindtools.com/pages/article/newLDR_79.htm﻿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Morris, R. A., &amp; McWhorter, S. B. (2008). Project management that works. New York: </a:t>
            </a:r>
            <a:r>
              <a:rPr lang="en-US" sz="1400" b="0" i="0" dirty="0" err="1">
                <a:effectLst/>
                <a:latin typeface="Arial" panose="020B0604020202020204" pitchFamily="34" charset="0"/>
                <a:cs typeface="Arial" panose="020B0604020202020204" pitchFamily="34" charset="0"/>
              </a:rPr>
              <a:t>Amacom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Project Management Institute. (2008). A guide to the project management body of knowledge (PMBOK</a:t>
            </a:r>
            <a:r>
              <a:rPr lang="en-US" sz="1400" b="0" i="0" baseline="30000" dirty="0">
                <a:effectLst/>
                <a:latin typeface="Arial" panose="020B0604020202020204" pitchFamily="34" charset="0"/>
                <a:cs typeface="Arial" panose="020B0604020202020204" pitchFamily="34" charset="0"/>
              </a:rPr>
              <a:t>®</a:t>
            </a:r>
            <a:r>
              <a:rPr lang="en-US" sz="1400" b="0" i="0" dirty="0">
                <a:effectLst/>
                <a:latin typeface="Arial" panose="020B0604020202020204" pitchFamily="34" charset="0"/>
                <a:cs typeface="Arial" panose="020B0604020202020204" pitchFamily="34" charset="0"/>
              </a:rPr>
              <a:t> Guide) (Fourth ed.). Newtown Square, PA: Project Management Institute.</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5182</TotalTime>
  <Words>1321</Words>
  <Application>Microsoft Office PowerPoint</Application>
  <PresentationFormat>Widescreen</PresentationFormat>
  <Paragraphs>160</Paragraphs>
  <Slides>38</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Myriad Pro</vt:lpstr>
      <vt:lpstr>Aharoni</vt:lpstr>
      <vt:lpstr>Aptos</vt:lpstr>
      <vt:lpstr>Arial</vt:lpstr>
      <vt:lpstr>Calibri</vt:lpstr>
      <vt:lpstr>Verdana</vt:lpstr>
      <vt:lpstr>Wingdings</vt:lpstr>
      <vt:lpstr>20140311PresentationUWTSDTemplate</vt:lpstr>
      <vt:lpstr>LCLM5001</vt:lpstr>
      <vt:lpstr>Class Management </vt:lpstr>
      <vt:lpstr>Learning outcome </vt:lpstr>
      <vt:lpstr>Stakeholder engagement </vt:lpstr>
      <vt:lpstr>Why stakeholder engagement matters today</vt:lpstr>
      <vt:lpstr>Trends Shaping Stakeholder Engagement</vt:lpstr>
      <vt:lpstr>Practice 1: Stakeholder Mapping &amp; Prioritization</vt:lpstr>
      <vt:lpstr>Practice 2: Digital Engagement Platforms</vt:lpstr>
      <vt:lpstr>Discussion </vt:lpstr>
      <vt:lpstr>Practice 3: Social Media Listening</vt:lpstr>
      <vt:lpstr>Practice 4: Co-Creation Workshops</vt:lpstr>
      <vt:lpstr>Practice 5: Data-Driven Engagement</vt:lpstr>
      <vt:lpstr>Practice 6: Transparent Reporting</vt:lpstr>
      <vt:lpstr>Practice 7: Personalized Communication  Continuous Feedback Mechanisms </vt:lpstr>
      <vt:lpstr>Assessment feedback and Revision </vt:lpstr>
      <vt:lpstr>Best practices for Effective Project Management </vt:lpstr>
      <vt:lpstr>What we have covered </vt:lpstr>
      <vt:lpstr>Assignment </vt:lpstr>
      <vt:lpstr>Assignment guidance </vt:lpstr>
      <vt:lpstr>Recommendations for effectively managing our stakeholder </vt:lpstr>
      <vt:lpstr>Ten best practices for effective Stakeholder management </vt:lpstr>
      <vt:lpstr>Assessment Guidance </vt:lpstr>
      <vt:lpstr>University Cover Page </vt:lpstr>
      <vt:lpstr>Table of content </vt:lpstr>
      <vt:lpstr>Objectives </vt:lpstr>
      <vt:lpstr>Stakeholders</vt:lpstr>
      <vt:lpstr>Stakeholder Map Week 5 slide 13 or 16 </vt:lpstr>
      <vt:lpstr>Stakeholder Assessment </vt:lpstr>
      <vt:lpstr>Roles of Managers </vt:lpstr>
      <vt:lpstr>Engaging stakeholders </vt:lpstr>
      <vt:lpstr>Communication Plan </vt:lpstr>
      <vt:lpstr>Level of Engagement </vt:lpstr>
      <vt:lpstr>RACI Matrix </vt:lpstr>
      <vt:lpstr>Do you have any question  ?</vt:lpstr>
      <vt:lpstr>Conclusion </vt:lpstr>
      <vt:lpstr>Recommendations</vt:lpstr>
      <vt:lpstr>End of Term </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323</cp:revision>
  <cp:lastPrinted>2018-07-09T15:27:01Z</cp:lastPrinted>
  <dcterms:created xsi:type="dcterms:W3CDTF">2002-10-07T19:43:58Z</dcterms:created>
  <dcterms:modified xsi:type="dcterms:W3CDTF">2025-12-14T15:28:56Z</dcterms:modified>
</cp:coreProperties>
</file>