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84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471F9-EF33-4F84-83AC-8A447F990C3A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D43B84-A209-4078-AD05-98126EB9FA3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D43B84-A209-4078-AD05-98126EB9FA36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721C1-CA78-4181-97D5-7E42C541D2C0}" type="datetimeFigureOut">
              <a:rPr lang="en-GB" smtClean="0"/>
              <a:t>30/09/2012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FC20A-F023-41CB-88B4-9AD716371AB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Negotiating and Developing Ideas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g.behenna@tsd.ac.uk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Negotiating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Communication Skills:</a:t>
            </a:r>
          </a:p>
          <a:p>
            <a:pPr lvl="1"/>
            <a:r>
              <a:rPr lang="en-GB" dirty="0"/>
              <a:t>A negotiation is a communication process, so communication skills are essential. Two related and essential skills, </a:t>
            </a:r>
            <a:r>
              <a:rPr lang="en-GB" dirty="0" smtClean="0"/>
              <a:t>are </a:t>
            </a:r>
            <a:r>
              <a:rPr lang="en-GB" dirty="0"/>
              <a:t>listening and questioning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think we listen to the other person:</a:t>
            </a:r>
          </a:p>
          <a:p>
            <a:pPr lvl="1"/>
            <a:r>
              <a:rPr lang="en-GB" dirty="0" smtClean="0"/>
              <a:t>We will do some exercises where we test this.</a:t>
            </a:r>
          </a:p>
          <a:p>
            <a:r>
              <a:rPr lang="en-GB" dirty="0" smtClean="0"/>
              <a:t>Questioning is a powerful way to gather information, build rapport and agree actions:</a:t>
            </a:r>
          </a:p>
          <a:p>
            <a:pPr lvl="1"/>
            <a:r>
              <a:rPr lang="en-GB" dirty="0" smtClean="0"/>
              <a:t>We will consider different types of questions.</a:t>
            </a:r>
            <a:r>
              <a:rPr lang="en-GB" dirty="0"/>
              <a:t> 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Listening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be an active and critical listener. Active listening will help you build rapport, and gather information more </a:t>
            </a:r>
            <a:r>
              <a:rPr lang="en-GB" dirty="0" smtClean="0"/>
              <a:t>effectively.</a:t>
            </a:r>
          </a:p>
          <a:p>
            <a:r>
              <a:rPr lang="en-GB" dirty="0" smtClean="0"/>
              <a:t>Critical </a:t>
            </a:r>
            <a:r>
              <a:rPr lang="en-GB" dirty="0"/>
              <a:t>listening will help you interpret and evaluate the information provided, and respond appropriately. 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Tips for better active and</a:t>
            </a:r>
            <a:br>
              <a:rPr lang="en-GB" dirty="0" smtClean="0"/>
            </a:br>
            <a:r>
              <a:rPr lang="en-GB" dirty="0" smtClean="0"/>
              <a:t>critical listening: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Prepare to </a:t>
            </a:r>
            <a:r>
              <a:rPr lang="en-GB" dirty="0" smtClean="0"/>
              <a:t>listen</a:t>
            </a:r>
          </a:p>
          <a:p>
            <a:r>
              <a:rPr lang="en-GB" dirty="0" smtClean="0"/>
              <a:t>Pay attention</a:t>
            </a:r>
          </a:p>
          <a:p>
            <a:r>
              <a:rPr lang="en-GB" dirty="0" smtClean="0"/>
              <a:t>Be objective</a:t>
            </a:r>
          </a:p>
          <a:p>
            <a:r>
              <a:rPr lang="en-GB" dirty="0" smtClean="0"/>
              <a:t>Be encouraging</a:t>
            </a:r>
          </a:p>
          <a:p>
            <a:r>
              <a:rPr lang="en-GB" dirty="0" smtClean="0"/>
              <a:t>Clarify to ensure accuracy and develop ideas</a:t>
            </a:r>
          </a:p>
          <a:p>
            <a:r>
              <a:rPr lang="en-GB" dirty="0" smtClean="0"/>
              <a:t>Summarise at appropriate points</a:t>
            </a:r>
          </a:p>
          <a:p>
            <a:r>
              <a:rPr lang="en-GB" dirty="0" smtClean="0"/>
              <a:t>Don’t be afraid of silences.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 are used to gather information, build rapport and agree actions. Questions are either open or closed - both have their purposes. </a:t>
            </a:r>
          </a:p>
          <a:p>
            <a:r>
              <a:rPr lang="en-GB" dirty="0" smtClean="0"/>
              <a:t>See the table which outlines </a:t>
            </a:r>
            <a:r>
              <a:rPr lang="en-GB" dirty="0"/>
              <a:t>some basic types of questions you might use in negotiations. 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16632"/>
          <a:ext cx="9144000" cy="6737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/>
                <a:gridCol w="4572000"/>
              </a:tblGrid>
              <a:tr h="641871"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 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Example</a:t>
                      </a:r>
                      <a:endParaRPr lang="en-GB" dirty="0"/>
                    </a:p>
                  </a:txBody>
                  <a:tcPr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b="1" dirty="0" err="1" smtClean="0"/>
                        <a:t>Expalanatory</a:t>
                      </a:r>
                      <a:r>
                        <a:rPr lang="en-GB" b="1" dirty="0" smtClean="0"/>
                        <a:t>: </a:t>
                      </a:r>
                      <a:r>
                        <a:rPr lang="en-GB" dirty="0" smtClean="0"/>
                        <a:t>To get reasons and explanations;</a:t>
                      </a:r>
                      <a:r>
                        <a:rPr lang="en-GB" baseline="0" dirty="0" smtClean="0"/>
                        <a:t> to broaden discussion; to elicit additional information.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 what way would this help sort the problem? What other aspects of the process should be considered?</a:t>
                      </a:r>
                      <a:endParaRPr lang="en-GB" dirty="0"/>
                    </a:p>
                  </a:txBody>
                  <a:tcPr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Justifying:</a:t>
                      </a:r>
                      <a:b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challenge ideas; to develop new ideas; to elicit reasons and proof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solidFill>
                            <a:srgbClr val="545454"/>
                          </a:solidFill>
                          <a:latin typeface="+mn-lt"/>
                        </a:rPr>
                        <a:t>What evidence do you have to support this view? How do you know? Why do you think so? Why is this issue important?</a:t>
                      </a:r>
                    </a:p>
                  </a:txBody>
                  <a:tcPr marL="76200" marR="76200" marT="76200" marB="76200" anchor="ctr"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Leading</a:t>
                      </a:r>
                      <a:b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introduce new ideas; to propose suggestions; to seek agreement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Could this be a viable solution? Can we consider this as a possible alternative?</a:t>
                      </a:r>
                      <a:endParaRPr lang="en-GB" dirty="0"/>
                    </a:p>
                  </a:txBody>
                  <a:tcPr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Hypothetical</a:t>
                      </a:r>
                      <a:b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develop new ideas; to put forward alternative perspectives; to change the course of the discussion; to test knowledge and thinking 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Another function does it this way – what might happen if you did things in the way they do it?</a:t>
                      </a:r>
                      <a:endParaRPr lang="en-GB" dirty="0"/>
                    </a:p>
                  </a:txBody>
                  <a:tcPr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Alternative</a:t>
                      </a:r>
                      <a:r>
                        <a:rPr lang="en-GB" dirty="0" smtClean="0"/>
                        <a:t/>
                      </a:r>
                      <a:br>
                        <a:rPr lang="en-GB" dirty="0" smtClean="0"/>
                      </a:b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make decisions between alternatives; to seek solutions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Which solution is more appropriate – A or B? Why do you regard this solution as more appropriate?</a:t>
                      </a:r>
                      <a:endParaRPr lang="en-GB" dirty="0"/>
                    </a:p>
                  </a:txBody>
                  <a:tcPr/>
                </a:tc>
              </a:tr>
              <a:tr h="641871">
                <a:tc>
                  <a:txBody>
                    <a:bodyPr/>
                    <a:lstStyle/>
                    <a:p>
                      <a:pPr algn="l"/>
                      <a: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Closed questions</a:t>
                      </a:r>
                      <a:br>
                        <a:rPr lang="en-GB" sz="1800" b="1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secure agreement; to pave the way for 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Can we agree that X is the next step? Will you get back to me by X?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291</Words>
  <Application>Microsoft Office PowerPoint</Application>
  <PresentationFormat>On-screen Show (4:3)</PresentationFormat>
  <Paragraphs>43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Negotiating and Developing Ideas</vt:lpstr>
      <vt:lpstr>Introduction to Negotiating</vt:lpstr>
      <vt:lpstr>Listening</vt:lpstr>
      <vt:lpstr>Tips for better active and critical listening: </vt:lpstr>
      <vt:lpstr>Questioning</vt:lpstr>
      <vt:lpstr>Slide 6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Negotiating and Developing Ideas</dc:title>
  <dc:creator>Glenn Studio Laptop</dc:creator>
  <cp:lastModifiedBy>Glenn Studio Laptop</cp:lastModifiedBy>
  <cp:revision>3</cp:revision>
  <dcterms:created xsi:type="dcterms:W3CDTF">2012-09-30T15:36:56Z</dcterms:created>
  <dcterms:modified xsi:type="dcterms:W3CDTF">2012-09-30T16:05:21Z</dcterms:modified>
</cp:coreProperties>
</file>