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70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D57AD4-8EA9-45DA-BC1A-F7D4F941255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ACCC3B6-5D63-46E8-B8EE-26D56F9A86B7}">
      <dgm:prSet/>
      <dgm:spPr/>
      <dgm:t>
        <a:bodyPr/>
        <a:lstStyle/>
        <a:p>
          <a:r>
            <a:rPr lang="en-GB"/>
            <a:t>This presentation outlines a care plan for a fictional patient, Mr John Smith, who has been diagnosed with lung cancer.</a:t>
          </a:r>
          <a:endParaRPr lang="en-US"/>
        </a:p>
      </dgm:t>
    </dgm:pt>
    <dgm:pt modelId="{ECB246FB-8C88-4BFC-8768-217399BF1F49}" type="parTrans" cxnId="{8F6EEB64-53A6-46DF-AF36-8C5A6A650182}">
      <dgm:prSet/>
      <dgm:spPr/>
      <dgm:t>
        <a:bodyPr/>
        <a:lstStyle/>
        <a:p>
          <a:endParaRPr lang="en-US"/>
        </a:p>
      </dgm:t>
    </dgm:pt>
    <dgm:pt modelId="{00F923CB-A764-4897-BBC6-B0291A5F1DA9}" type="sibTrans" cxnId="{8F6EEB64-53A6-46DF-AF36-8C5A6A650182}">
      <dgm:prSet/>
      <dgm:spPr/>
      <dgm:t>
        <a:bodyPr/>
        <a:lstStyle/>
        <a:p>
          <a:endParaRPr lang="en-US"/>
        </a:p>
      </dgm:t>
    </dgm:pt>
    <dgm:pt modelId="{72BCBB81-A727-4A21-A1C8-D855C4281184}">
      <dgm:prSet/>
      <dgm:spPr/>
      <dgm:t>
        <a:bodyPr/>
        <a:lstStyle/>
        <a:p>
          <a:r>
            <a:rPr lang="en-GB"/>
            <a:t>Lung cancer begins in the lung tissue, often in cells lining the air passages, and can spread rapidly to other body parts(NHS, 2025; NICE, 2024).</a:t>
          </a:r>
          <a:endParaRPr lang="en-US"/>
        </a:p>
      </dgm:t>
    </dgm:pt>
    <dgm:pt modelId="{5DC7E1B2-51DB-48FC-8882-78BB796BF4DA}" type="parTrans" cxnId="{025DCC1D-656E-457B-99C3-71E0C949D77C}">
      <dgm:prSet/>
      <dgm:spPr/>
      <dgm:t>
        <a:bodyPr/>
        <a:lstStyle/>
        <a:p>
          <a:endParaRPr lang="en-US"/>
        </a:p>
      </dgm:t>
    </dgm:pt>
    <dgm:pt modelId="{5D4220D0-7AB3-4C92-A677-5EBF7B1F6509}" type="sibTrans" cxnId="{025DCC1D-656E-457B-99C3-71E0C949D77C}">
      <dgm:prSet/>
      <dgm:spPr/>
      <dgm:t>
        <a:bodyPr/>
        <a:lstStyle/>
        <a:p>
          <a:endParaRPr lang="en-US"/>
        </a:p>
      </dgm:t>
    </dgm:pt>
    <dgm:pt modelId="{78D17AA2-A7D3-406B-A4AC-CA32B300935E}" type="pres">
      <dgm:prSet presAssocID="{BCD57AD4-8EA9-45DA-BC1A-F7D4F9412558}" presName="linear" presStyleCnt="0">
        <dgm:presLayoutVars>
          <dgm:animLvl val="lvl"/>
          <dgm:resizeHandles val="exact"/>
        </dgm:presLayoutVars>
      </dgm:prSet>
      <dgm:spPr/>
    </dgm:pt>
    <dgm:pt modelId="{9C3426E9-B148-41B7-BED0-4D0037DBC6F3}" type="pres">
      <dgm:prSet presAssocID="{6ACCC3B6-5D63-46E8-B8EE-26D56F9A86B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76EB138-F776-4C2C-9E99-46BEACC510CF}" type="pres">
      <dgm:prSet presAssocID="{00F923CB-A764-4897-BBC6-B0291A5F1DA9}" presName="spacer" presStyleCnt="0"/>
      <dgm:spPr/>
    </dgm:pt>
    <dgm:pt modelId="{FD88E4BD-58CA-40C3-B0EF-BD3B2538FB5B}" type="pres">
      <dgm:prSet presAssocID="{72BCBB81-A727-4A21-A1C8-D855C4281184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25DCC1D-656E-457B-99C3-71E0C949D77C}" srcId="{BCD57AD4-8EA9-45DA-BC1A-F7D4F9412558}" destId="{72BCBB81-A727-4A21-A1C8-D855C4281184}" srcOrd="1" destOrd="0" parTransId="{5DC7E1B2-51DB-48FC-8882-78BB796BF4DA}" sibTransId="{5D4220D0-7AB3-4C92-A677-5EBF7B1F6509}"/>
    <dgm:cxn modelId="{D7DEED5F-555B-457E-9701-05C56CF357BF}" type="presOf" srcId="{6ACCC3B6-5D63-46E8-B8EE-26D56F9A86B7}" destId="{9C3426E9-B148-41B7-BED0-4D0037DBC6F3}" srcOrd="0" destOrd="0" presId="urn:microsoft.com/office/officeart/2005/8/layout/vList2"/>
    <dgm:cxn modelId="{8F6EEB64-53A6-46DF-AF36-8C5A6A650182}" srcId="{BCD57AD4-8EA9-45DA-BC1A-F7D4F9412558}" destId="{6ACCC3B6-5D63-46E8-B8EE-26D56F9A86B7}" srcOrd="0" destOrd="0" parTransId="{ECB246FB-8C88-4BFC-8768-217399BF1F49}" sibTransId="{00F923CB-A764-4897-BBC6-B0291A5F1DA9}"/>
    <dgm:cxn modelId="{C489F76A-12F6-4969-8452-1787D5C8DF11}" type="presOf" srcId="{72BCBB81-A727-4A21-A1C8-D855C4281184}" destId="{FD88E4BD-58CA-40C3-B0EF-BD3B2538FB5B}" srcOrd="0" destOrd="0" presId="urn:microsoft.com/office/officeart/2005/8/layout/vList2"/>
    <dgm:cxn modelId="{67311FAC-468B-4421-8E98-FC6884FE6EF0}" type="presOf" srcId="{BCD57AD4-8EA9-45DA-BC1A-F7D4F9412558}" destId="{78D17AA2-A7D3-406B-A4AC-CA32B300935E}" srcOrd="0" destOrd="0" presId="urn:microsoft.com/office/officeart/2005/8/layout/vList2"/>
    <dgm:cxn modelId="{C47280BE-D471-44E5-9679-EB9169FD5F89}" type="presParOf" srcId="{78D17AA2-A7D3-406B-A4AC-CA32B300935E}" destId="{9C3426E9-B148-41B7-BED0-4D0037DBC6F3}" srcOrd="0" destOrd="0" presId="urn:microsoft.com/office/officeart/2005/8/layout/vList2"/>
    <dgm:cxn modelId="{B48F3D70-D855-462C-9E52-E61D6E462D4E}" type="presParOf" srcId="{78D17AA2-A7D3-406B-A4AC-CA32B300935E}" destId="{276EB138-F776-4C2C-9E99-46BEACC510CF}" srcOrd="1" destOrd="0" presId="urn:microsoft.com/office/officeart/2005/8/layout/vList2"/>
    <dgm:cxn modelId="{49EFCCFD-CE54-4207-A969-5B2DBFD47C37}" type="presParOf" srcId="{78D17AA2-A7D3-406B-A4AC-CA32B300935E}" destId="{FD88E4BD-58CA-40C3-B0EF-BD3B2538FB5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2271B8-E922-432E-8ED9-926B5C226A7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D1D5D6-C8D8-47C5-8247-661358AF198C}">
      <dgm:prSet/>
      <dgm:spPr/>
      <dgm:t>
        <a:bodyPr/>
        <a:lstStyle/>
        <a:p>
          <a:r>
            <a:rPr lang="en-GB" dirty="0"/>
            <a:t>Lung cancer is a malignant disease that develops in lung tissue and is one of the UK,s leading causes of cancer – related deaths, with over 48,000 new cases each year ( World Cancer Research Fund (WCRF),2024).</a:t>
          </a:r>
          <a:endParaRPr lang="en-US" dirty="0"/>
        </a:p>
      </dgm:t>
    </dgm:pt>
    <dgm:pt modelId="{3C467F8D-346E-4FC8-A319-EC3C9BAAC1AC}" type="parTrans" cxnId="{BEE68747-8EB9-4928-A6D1-412861F66CE3}">
      <dgm:prSet/>
      <dgm:spPr/>
      <dgm:t>
        <a:bodyPr/>
        <a:lstStyle/>
        <a:p>
          <a:endParaRPr lang="en-US"/>
        </a:p>
      </dgm:t>
    </dgm:pt>
    <dgm:pt modelId="{B73C3986-2563-4726-A8D3-A9E423546CC0}" type="sibTrans" cxnId="{BEE68747-8EB9-4928-A6D1-412861F66CE3}">
      <dgm:prSet/>
      <dgm:spPr/>
      <dgm:t>
        <a:bodyPr/>
        <a:lstStyle/>
        <a:p>
          <a:endParaRPr lang="en-US"/>
        </a:p>
      </dgm:t>
    </dgm:pt>
    <dgm:pt modelId="{4936AE35-AB2D-491F-ADEF-262F12FBFEDD}">
      <dgm:prSet/>
      <dgm:spPr/>
      <dgm:t>
        <a:bodyPr/>
        <a:lstStyle/>
        <a:p>
          <a:r>
            <a:rPr lang="en-GB"/>
            <a:t>The two main types are non-small-cell lung cancer(NSCLC)and small-cell lung cancer (SCLC).</a:t>
          </a:r>
          <a:endParaRPr lang="en-US"/>
        </a:p>
      </dgm:t>
    </dgm:pt>
    <dgm:pt modelId="{2BC20069-416F-49A4-B754-F3F24EAE4DA7}" type="parTrans" cxnId="{5B889B70-7F95-44F9-92A8-C793BC0BB833}">
      <dgm:prSet/>
      <dgm:spPr/>
      <dgm:t>
        <a:bodyPr/>
        <a:lstStyle/>
        <a:p>
          <a:endParaRPr lang="en-US"/>
        </a:p>
      </dgm:t>
    </dgm:pt>
    <dgm:pt modelId="{CA948EFA-86F7-4740-87BA-2185DFB57CF6}" type="sibTrans" cxnId="{5B889B70-7F95-44F9-92A8-C793BC0BB833}">
      <dgm:prSet/>
      <dgm:spPr/>
      <dgm:t>
        <a:bodyPr/>
        <a:lstStyle/>
        <a:p>
          <a:endParaRPr lang="en-US"/>
        </a:p>
      </dgm:t>
    </dgm:pt>
    <dgm:pt modelId="{778A9600-CA01-4A6B-B9AC-E22A7CFA83B0}">
      <dgm:prSet/>
      <dgm:spPr/>
      <dgm:t>
        <a:bodyPr/>
        <a:lstStyle/>
        <a:p>
          <a:r>
            <a:rPr lang="en-GB" dirty="0"/>
            <a:t>Smoking is the main cause, but air pollution and occupational asbestos exposure also  increased risk (United Kingdom Lung Cancer Coalition  (UKLCC), no date).</a:t>
          </a:r>
          <a:endParaRPr lang="en-US" dirty="0"/>
        </a:p>
      </dgm:t>
    </dgm:pt>
    <dgm:pt modelId="{CCFE36AA-80BC-415F-AE00-E647592942CA}" type="parTrans" cxnId="{C3AF6CD8-3C2C-421C-8413-791C3F2644B6}">
      <dgm:prSet/>
      <dgm:spPr/>
      <dgm:t>
        <a:bodyPr/>
        <a:lstStyle/>
        <a:p>
          <a:endParaRPr lang="en-US"/>
        </a:p>
      </dgm:t>
    </dgm:pt>
    <dgm:pt modelId="{FF2AE0C0-9604-4A92-9A93-F7E02CECB7A9}" type="sibTrans" cxnId="{C3AF6CD8-3C2C-421C-8413-791C3F2644B6}">
      <dgm:prSet/>
      <dgm:spPr/>
      <dgm:t>
        <a:bodyPr/>
        <a:lstStyle/>
        <a:p>
          <a:endParaRPr lang="en-US"/>
        </a:p>
      </dgm:t>
    </dgm:pt>
    <dgm:pt modelId="{F6634819-3F07-446B-AABE-A9DFE0C2C2D7}">
      <dgm:prSet/>
      <dgm:spPr/>
      <dgm:t>
        <a:bodyPr/>
        <a:lstStyle/>
        <a:p>
          <a:r>
            <a:rPr lang="en-GB"/>
            <a:t>The NHS Lung Heath Check and National Optimal Lung Cancer Pathway aim to improve early detection and access to treatment (RM Partners,2024).</a:t>
          </a:r>
          <a:endParaRPr lang="en-US"/>
        </a:p>
      </dgm:t>
    </dgm:pt>
    <dgm:pt modelId="{070D04FE-8B0A-4B04-BB74-D8A7CF31B74F}" type="parTrans" cxnId="{6F4F1B28-6C2B-472A-916F-77A737BAF9C5}">
      <dgm:prSet/>
      <dgm:spPr/>
      <dgm:t>
        <a:bodyPr/>
        <a:lstStyle/>
        <a:p>
          <a:endParaRPr lang="en-US"/>
        </a:p>
      </dgm:t>
    </dgm:pt>
    <dgm:pt modelId="{EE08C71A-3338-4422-9B0C-7B344543107D}" type="sibTrans" cxnId="{6F4F1B28-6C2B-472A-916F-77A737BAF9C5}">
      <dgm:prSet/>
      <dgm:spPr/>
      <dgm:t>
        <a:bodyPr/>
        <a:lstStyle/>
        <a:p>
          <a:endParaRPr lang="en-US"/>
        </a:p>
      </dgm:t>
    </dgm:pt>
    <dgm:pt modelId="{3D25E500-B8FB-45A4-A387-182715D3830D}" type="pres">
      <dgm:prSet presAssocID="{142271B8-E922-432E-8ED9-926B5C226A7B}" presName="vert0" presStyleCnt="0">
        <dgm:presLayoutVars>
          <dgm:dir/>
          <dgm:animOne val="branch"/>
          <dgm:animLvl val="lvl"/>
        </dgm:presLayoutVars>
      </dgm:prSet>
      <dgm:spPr/>
    </dgm:pt>
    <dgm:pt modelId="{34218871-B6E6-4A92-8010-846E8F56B130}" type="pres">
      <dgm:prSet presAssocID="{BAD1D5D6-C8D8-47C5-8247-661358AF198C}" presName="thickLine" presStyleLbl="alignNode1" presStyleIdx="0" presStyleCnt="4"/>
      <dgm:spPr/>
    </dgm:pt>
    <dgm:pt modelId="{D4B0401E-B5F5-49FF-B691-C7A71F73278F}" type="pres">
      <dgm:prSet presAssocID="{BAD1D5D6-C8D8-47C5-8247-661358AF198C}" presName="horz1" presStyleCnt="0"/>
      <dgm:spPr/>
    </dgm:pt>
    <dgm:pt modelId="{1E20E251-48F7-4FC0-ADAB-3A7574C06514}" type="pres">
      <dgm:prSet presAssocID="{BAD1D5D6-C8D8-47C5-8247-661358AF198C}" presName="tx1" presStyleLbl="revTx" presStyleIdx="0" presStyleCnt="4"/>
      <dgm:spPr/>
    </dgm:pt>
    <dgm:pt modelId="{E32742C1-8E6B-4A91-9E44-D717C09D4E18}" type="pres">
      <dgm:prSet presAssocID="{BAD1D5D6-C8D8-47C5-8247-661358AF198C}" presName="vert1" presStyleCnt="0"/>
      <dgm:spPr/>
    </dgm:pt>
    <dgm:pt modelId="{97D6FF92-3B62-4F9E-B95D-FBC4B4919655}" type="pres">
      <dgm:prSet presAssocID="{4936AE35-AB2D-491F-ADEF-262F12FBFEDD}" presName="thickLine" presStyleLbl="alignNode1" presStyleIdx="1" presStyleCnt="4"/>
      <dgm:spPr/>
    </dgm:pt>
    <dgm:pt modelId="{135DF5B2-694E-45DE-B41B-798EDF4A9450}" type="pres">
      <dgm:prSet presAssocID="{4936AE35-AB2D-491F-ADEF-262F12FBFEDD}" presName="horz1" presStyleCnt="0"/>
      <dgm:spPr/>
    </dgm:pt>
    <dgm:pt modelId="{E2F1F4C5-EACE-4816-9951-2713723D759F}" type="pres">
      <dgm:prSet presAssocID="{4936AE35-AB2D-491F-ADEF-262F12FBFEDD}" presName="tx1" presStyleLbl="revTx" presStyleIdx="1" presStyleCnt="4"/>
      <dgm:spPr/>
    </dgm:pt>
    <dgm:pt modelId="{7F9175B2-4539-44D5-B21C-39DD5C2F45A6}" type="pres">
      <dgm:prSet presAssocID="{4936AE35-AB2D-491F-ADEF-262F12FBFEDD}" presName="vert1" presStyleCnt="0"/>
      <dgm:spPr/>
    </dgm:pt>
    <dgm:pt modelId="{989B75BC-E67A-4F6B-A041-E7EA4C60645D}" type="pres">
      <dgm:prSet presAssocID="{778A9600-CA01-4A6B-B9AC-E22A7CFA83B0}" presName="thickLine" presStyleLbl="alignNode1" presStyleIdx="2" presStyleCnt="4"/>
      <dgm:spPr/>
    </dgm:pt>
    <dgm:pt modelId="{3E4A3ECE-C465-4D9A-A02E-6BB82C07700E}" type="pres">
      <dgm:prSet presAssocID="{778A9600-CA01-4A6B-B9AC-E22A7CFA83B0}" presName="horz1" presStyleCnt="0"/>
      <dgm:spPr/>
    </dgm:pt>
    <dgm:pt modelId="{7BC67D38-0FB5-489B-95D9-79D37033BCE3}" type="pres">
      <dgm:prSet presAssocID="{778A9600-CA01-4A6B-B9AC-E22A7CFA83B0}" presName="tx1" presStyleLbl="revTx" presStyleIdx="2" presStyleCnt="4"/>
      <dgm:spPr/>
    </dgm:pt>
    <dgm:pt modelId="{3CD5961D-545D-417F-ACA6-010E1F1233B3}" type="pres">
      <dgm:prSet presAssocID="{778A9600-CA01-4A6B-B9AC-E22A7CFA83B0}" presName="vert1" presStyleCnt="0"/>
      <dgm:spPr/>
    </dgm:pt>
    <dgm:pt modelId="{693556BD-7371-44BF-89EC-A5BDA8229EEF}" type="pres">
      <dgm:prSet presAssocID="{F6634819-3F07-446B-AABE-A9DFE0C2C2D7}" presName="thickLine" presStyleLbl="alignNode1" presStyleIdx="3" presStyleCnt="4"/>
      <dgm:spPr/>
    </dgm:pt>
    <dgm:pt modelId="{F28F3709-BA29-4FF9-A2CD-E299F5E8213D}" type="pres">
      <dgm:prSet presAssocID="{F6634819-3F07-446B-AABE-A9DFE0C2C2D7}" presName="horz1" presStyleCnt="0"/>
      <dgm:spPr/>
    </dgm:pt>
    <dgm:pt modelId="{4A696795-7113-4C5E-B5B5-909D64282074}" type="pres">
      <dgm:prSet presAssocID="{F6634819-3F07-446B-AABE-A9DFE0C2C2D7}" presName="tx1" presStyleLbl="revTx" presStyleIdx="3" presStyleCnt="4"/>
      <dgm:spPr/>
    </dgm:pt>
    <dgm:pt modelId="{1E0A94D4-B22E-4FF8-9C67-53382BDCA4EE}" type="pres">
      <dgm:prSet presAssocID="{F6634819-3F07-446B-AABE-A9DFE0C2C2D7}" presName="vert1" presStyleCnt="0"/>
      <dgm:spPr/>
    </dgm:pt>
  </dgm:ptLst>
  <dgm:cxnLst>
    <dgm:cxn modelId="{D4B3440D-42AC-4851-942E-A46353A597C3}" type="presOf" srcId="{4936AE35-AB2D-491F-ADEF-262F12FBFEDD}" destId="{E2F1F4C5-EACE-4816-9951-2713723D759F}" srcOrd="0" destOrd="0" presId="urn:microsoft.com/office/officeart/2008/layout/LinedList"/>
    <dgm:cxn modelId="{6F4F1B28-6C2B-472A-916F-77A737BAF9C5}" srcId="{142271B8-E922-432E-8ED9-926B5C226A7B}" destId="{F6634819-3F07-446B-AABE-A9DFE0C2C2D7}" srcOrd="3" destOrd="0" parTransId="{070D04FE-8B0A-4B04-BB74-D8A7CF31B74F}" sibTransId="{EE08C71A-3338-4422-9B0C-7B344543107D}"/>
    <dgm:cxn modelId="{BEE68747-8EB9-4928-A6D1-412861F66CE3}" srcId="{142271B8-E922-432E-8ED9-926B5C226A7B}" destId="{BAD1D5D6-C8D8-47C5-8247-661358AF198C}" srcOrd="0" destOrd="0" parTransId="{3C467F8D-346E-4FC8-A319-EC3C9BAAC1AC}" sibTransId="{B73C3986-2563-4726-A8D3-A9E423546CC0}"/>
    <dgm:cxn modelId="{5B889B70-7F95-44F9-92A8-C793BC0BB833}" srcId="{142271B8-E922-432E-8ED9-926B5C226A7B}" destId="{4936AE35-AB2D-491F-ADEF-262F12FBFEDD}" srcOrd="1" destOrd="0" parTransId="{2BC20069-416F-49A4-B754-F3F24EAE4DA7}" sibTransId="{CA948EFA-86F7-4740-87BA-2185DFB57CF6}"/>
    <dgm:cxn modelId="{43E5DD95-DA4C-412E-ACEB-79FDA7FFFD9A}" type="presOf" srcId="{778A9600-CA01-4A6B-B9AC-E22A7CFA83B0}" destId="{7BC67D38-0FB5-489B-95D9-79D37033BCE3}" srcOrd="0" destOrd="0" presId="urn:microsoft.com/office/officeart/2008/layout/LinedList"/>
    <dgm:cxn modelId="{A1300BA6-92B8-4090-B5FE-B8912483B18D}" type="presOf" srcId="{F6634819-3F07-446B-AABE-A9DFE0C2C2D7}" destId="{4A696795-7113-4C5E-B5B5-909D64282074}" srcOrd="0" destOrd="0" presId="urn:microsoft.com/office/officeart/2008/layout/LinedList"/>
    <dgm:cxn modelId="{C3AF6CD8-3C2C-421C-8413-791C3F2644B6}" srcId="{142271B8-E922-432E-8ED9-926B5C226A7B}" destId="{778A9600-CA01-4A6B-B9AC-E22A7CFA83B0}" srcOrd="2" destOrd="0" parTransId="{CCFE36AA-80BC-415F-AE00-E647592942CA}" sibTransId="{FF2AE0C0-9604-4A92-9A93-F7E02CECB7A9}"/>
    <dgm:cxn modelId="{211042F4-51BB-4180-ABD4-92172D47A13E}" type="presOf" srcId="{BAD1D5D6-C8D8-47C5-8247-661358AF198C}" destId="{1E20E251-48F7-4FC0-ADAB-3A7574C06514}" srcOrd="0" destOrd="0" presId="urn:microsoft.com/office/officeart/2008/layout/LinedList"/>
    <dgm:cxn modelId="{36874CFF-BE84-436C-90AF-0F75A8DDED96}" type="presOf" srcId="{142271B8-E922-432E-8ED9-926B5C226A7B}" destId="{3D25E500-B8FB-45A4-A387-182715D3830D}" srcOrd="0" destOrd="0" presId="urn:microsoft.com/office/officeart/2008/layout/LinedList"/>
    <dgm:cxn modelId="{4B7DA15E-D3DE-4970-B62D-412C1E971020}" type="presParOf" srcId="{3D25E500-B8FB-45A4-A387-182715D3830D}" destId="{34218871-B6E6-4A92-8010-846E8F56B130}" srcOrd="0" destOrd="0" presId="urn:microsoft.com/office/officeart/2008/layout/LinedList"/>
    <dgm:cxn modelId="{382F41E3-A024-47EC-A60D-887549A1DA93}" type="presParOf" srcId="{3D25E500-B8FB-45A4-A387-182715D3830D}" destId="{D4B0401E-B5F5-49FF-B691-C7A71F73278F}" srcOrd="1" destOrd="0" presId="urn:microsoft.com/office/officeart/2008/layout/LinedList"/>
    <dgm:cxn modelId="{BC863010-4D2C-4977-A088-1D6BE2F58552}" type="presParOf" srcId="{D4B0401E-B5F5-49FF-B691-C7A71F73278F}" destId="{1E20E251-48F7-4FC0-ADAB-3A7574C06514}" srcOrd="0" destOrd="0" presId="urn:microsoft.com/office/officeart/2008/layout/LinedList"/>
    <dgm:cxn modelId="{4DB1F1C0-3C7C-43EA-ABD3-D5E0F6EE9E29}" type="presParOf" srcId="{D4B0401E-B5F5-49FF-B691-C7A71F73278F}" destId="{E32742C1-8E6B-4A91-9E44-D717C09D4E18}" srcOrd="1" destOrd="0" presId="urn:microsoft.com/office/officeart/2008/layout/LinedList"/>
    <dgm:cxn modelId="{6D358374-2341-4EF7-964D-58436196E190}" type="presParOf" srcId="{3D25E500-B8FB-45A4-A387-182715D3830D}" destId="{97D6FF92-3B62-4F9E-B95D-FBC4B4919655}" srcOrd="2" destOrd="0" presId="urn:microsoft.com/office/officeart/2008/layout/LinedList"/>
    <dgm:cxn modelId="{58451860-0AC7-4DF7-B231-4611F0AF7E39}" type="presParOf" srcId="{3D25E500-B8FB-45A4-A387-182715D3830D}" destId="{135DF5B2-694E-45DE-B41B-798EDF4A9450}" srcOrd="3" destOrd="0" presId="urn:microsoft.com/office/officeart/2008/layout/LinedList"/>
    <dgm:cxn modelId="{BADBAAEE-46FC-4304-A647-208231BD2A22}" type="presParOf" srcId="{135DF5B2-694E-45DE-B41B-798EDF4A9450}" destId="{E2F1F4C5-EACE-4816-9951-2713723D759F}" srcOrd="0" destOrd="0" presId="urn:microsoft.com/office/officeart/2008/layout/LinedList"/>
    <dgm:cxn modelId="{A0CA1850-A4D2-432E-95C3-980CDBEC686C}" type="presParOf" srcId="{135DF5B2-694E-45DE-B41B-798EDF4A9450}" destId="{7F9175B2-4539-44D5-B21C-39DD5C2F45A6}" srcOrd="1" destOrd="0" presId="urn:microsoft.com/office/officeart/2008/layout/LinedList"/>
    <dgm:cxn modelId="{ECC4B506-8802-4FEE-9597-DFE593113487}" type="presParOf" srcId="{3D25E500-B8FB-45A4-A387-182715D3830D}" destId="{989B75BC-E67A-4F6B-A041-E7EA4C60645D}" srcOrd="4" destOrd="0" presId="urn:microsoft.com/office/officeart/2008/layout/LinedList"/>
    <dgm:cxn modelId="{93173142-1E22-4DE3-8709-7A9A3BFFECDF}" type="presParOf" srcId="{3D25E500-B8FB-45A4-A387-182715D3830D}" destId="{3E4A3ECE-C465-4D9A-A02E-6BB82C07700E}" srcOrd="5" destOrd="0" presId="urn:microsoft.com/office/officeart/2008/layout/LinedList"/>
    <dgm:cxn modelId="{C7014E95-E9AD-4C9C-AC26-00FA9858FD47}" type="presParOf" srcId="{3E4A3ECE-C465-4D9A-A02E-6BB82C07700E}" destId="{7BC67D38-0FB5-489B-95D9-79D37033BCE3}" srcOrd="0" destOrd="0" presId="urn:microsoft.com/office/officeart/2008/layout/LinedList"/>
    <dgm:cxn modelId="{702C33F5-D184-4659-AFE6-D6E9E0CA1D23}" type="presParOf" srcId="{3E4A3ECE-C465-4D9A-A02E-6BB82C07700E}" destId="{3CD5961D-545D-417F-ACA6-010E1F1233B3}" srcOrd="1" destOrd="0" presId="urn:microsoft.com/office/officeart/2008/layout/LinedList"/>
    <dgm:cxn modelId="{4D7802D8-8A70-40E0-B509-C0103C6F9F09}" type="presParOf" srcId="{3D25E500-B8FB-45A4-A387-182715D3830D}" destId="{693556BD-7371-44BF-89EC-A5BDA8229EEF}" srcOrd="6" destOrd="0" presId="urn:microsoft.com/office/officeart/2008/layout/LinedList"/>
    <dgm:cxn modelId="{01347360-AAEF-4A60-9122-68298F9EB3BF}" type="presParOf" srcId="{3D25E500-B8FB-45A4-A387-182715D3830D}" destId="{F28F3709-BA29-4FF9-A2CD-E299F5E8213D}" srcOrd="7" destOrd="0" presId="urn:microsoft.com/office/officeart/2008/layout/LinedList"/>
    <dgm:cxn modelId="{BBF79621-0ADA-4A13-8618-48548C3FE2C8}" type="presParOf" srcId="{F28F3709-BA29-4FF9-A2CD-E299F5E8213D}" destId="{4A696795-7113-4C5E-B5B5-909D64282074}" srcOrd="0" destOrd="0" presId="urn:microsoft.com/office/officeart/2008/layout/LinedList"/>
    <dgm:cxn modelId="{555E3AEC-D0F1-4F2F-9CFA-2A1CE2A7F2AF}" type="presParOf" srcId="{F28F3709-BA29-4FF9-A2CD-E299F5E8213D}" destId="{1E0A94D4-B22E-4FF8-9C67-53382BDCA4E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48CAB9-561A-42E7-A9EA-001228F97F8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A06F506-26E6-49F2-B332-342D87FCF58A}">
      <dgm:prSet/>
      <dgm:spPr/>
      <dgm:t>
        <a:bodyPr/>
        <a:lstStyle/>
        <a:p>
          <a:r>
            <a:rPr lang="en-US"/>
            <a:t>The respiratory system includes the trachea, bronchi, bronchioles, and alveoli for gas exchange between air and blood(Peate,2018).</a:t>
          </a:r>
        </a:p>
      </dgm:t>
    </dgm:pt>
    <dgm:pt modelId="{73F367B9-3A98-4D01-BCAC-B27E21F2B306}" type="parTrans" cxnId="{BB81F0D9-2DE9-4E12-8F3B-1FA7C050B97F}">
      <dgm:prSet/>
      <dgm:spPr/>
      <dgm:t>
        <a:bodyPr/>
        <a:lstStyle/>
        <a:p>
          <a:endParaRPr lang="en-US"/>
        </a:p>
      </dgm:t>
    </dgm:pt>
    <dgm:pt modelId="{6D976D76-B0CC-461B-AE62-2FB28DD3E6E4}" type="sibTrans" cxnId="{BB81F0D9-2DE9-4E12-8F3B-1FA7C050B97F}">
      <dgm:prSet/>
      <dgm:spPr/>
      <dgm:t>
        <a:bodyPr/>
        <a:lstStyle/>
        <a:p>
          <a:endParaRPr lang="en-US"/>
        </a:p>
      </dgm:t>
    </dgm:pt>
    <dgm:pt modelId="{6F2985B8-77CD-432F-9E31-D744410F3B98}">
      <dgm:prSet/>
      <dgm:spPr/>
      <dgm:t>
        <a:bodyPr/>
        <a:lstStyle/>
        <a:p>
          <a:r>
            <a:rPr lang="en-US"/>
            <a:t>Oxygen enters the bloodstream through alveoli, while carbon dioxide is exhaled.</a:t>
          </a:r>
        </a:p>
      </dgm:t>
    </dgm:pt>
    <dgm:pt modelId="{A66394B2-386F-4034-AF47-10C48B27537E}" type="parTrans" cxnId="{C6FEF19E-95CC-4ED4-8B40-4C68254F837D}">
      <dgm:prSet/>
      <dgm:spPr/>
      <dgm:t>
        <a:bodyPr/>
        <a:lstStyle/>
        <a:p>
          <a:endParaRPr lang="en-US"/>
        </a:p>
      </dgm:t>
    </dgm:pt>
    <dgm:pt modelId="{9C3E0C2C-7B66-45CB-AEB5-73E9399A4C4F}" type="sibTrans" cxnId="{C6FEF19E-95CC-4ED4-8B40-4C68254F837D}">
      <dgm:prSet/>
      <dgm:spPr/>
      <dgm:t>
        <a:bodyPr/>
        <a:lstStyle/>
        <a:p>
          <a:endParaRPr lang="en-US"/>
        </a:p>
      </dgm:t>
    </dgm:pt>
    <dgm:pt modelId="{C44DB763-27D0-4674-97F1-9F96C3D04CE8}">
      <dgm:prSet/>
      <dgm:spPr/>
      <dgm:t>
        <a:bodyPr/>
        <a:lstStyle/>
        <a:p>
          <a:r>
            <a:rPr lang="en-US"/>
            <a:t>Healthy alveoli are vital for effective breathing, lung cancer damages them, reducing oxygen levels (Zitnay et al., 2022).</a:t>
          </a:r>
        </a:p>
      </dgm:t>
    </dgm:pt>
    <dgm:pt modelId="{75844C9C-73CF-48FB-97F1-FD25FADAD90C}" type="parTrans" cxnId="{7310A3BF-8E14-4F2E-BFF6-3639FC5B987B}">
      <dgm:prSet/>
      <dgm:spPr/>
      <dgm:t>
        <a:bodyPr/>
        <a:lstStyle/>
        <a:p>
          <a:endParaRPr lang="en-US"/>
        </a:p>
      </dgm:t>
    </dgm:pt>
    <dgm:pt modelId="{0F74F2C0-4780-4F0E-AEE8-79638A7B0F5C}" type="sibTrans" cxnId="{7310A3BF-8E14-4F2E-BFF6-3639FC5B987B}">
      <dgm:prSet/>
      <dgm:spPr/>
      <dgm:t>
        <a:bodyPr/>
        <a:lstStyle/>
        <a:p>
          <a:endParaRPr lang="en-US"/>
        </a:p>
      </dgm:t>
    </dgm:pt>
    <dgm:pt modelId="{C1C589E7-EA79-481E-BD49-BB7E7E77B9F7}">
      <dgm:prSet/>
      <dgm:spPr/>
      <dgm:t>
        <a:bodyPr/>
        <a:lstStyle/>
        <a:p>
          <a:r>
            <a:rPr lang="en-US"/>
            <a:t>This leads to breathlessness, fatigue, and low oxygen saturation.</a:t>
          </a:r>
        </a:p>
      </dgm:t>
    </dgm:pt>
    <dgm:pt modelId="{376E4010-54B3-4476-9A03-299B1875805F}" type="parTrans" cxnId="{CA02496F-DEB6-4167-A383-8DFED30481E0}">
      <dgm:prSet/>
      <dgm:spPr/>
      <dgm:t>
        <a:bodyPr/>
        <a:lstStyle/>
        <a:p>
          <a:endParaRPr lang="en-US"/>
        </a:p>
      </dgm:t>
    </dgm:pt>
    <dgm:pt modelId="{6E9AFB4F-58DD-4144-BAA2-84CB94921D63}" type="sibTrans" cxnId="{CA02496F-DEB6-4167-A383-8DFED30481E0}">
      <dgm:prSet/>
      <dgm:spPr/>
      <dgm:t>
        <a:bodyPr/>
        <a:lstStyle/>
        <a:p>
          <a:endParaRPr lang="en-US"/>
        </a:p>
      </dgm:t>
    </dgm:pt>
    <dgm:pt modelId="{1D73D1AD-C0BE-4727-877F-F5EF9E742BCE}" type="pres">
      <dgm:prSet presAssocID="{C348CAB9-561A-42E7-A9EA-001228F97F89}" presName="linear" presStyleCnt="0">
        <dgm:presLayoutVars>
          <dgm:animLvl val="lvl"/>
          <dgm:resizeHandles val="exact"/>
        </dgm:presLayoutVars>
      </dgm:prSet>
      <dgm:spPr/>
    </dgm:pt>
    <dgm:pt modelId="{AA0DCDA3-9AF1-4016-B528-10A37B6E1DA0}" type="pres">
      <dgm:prSet presAssocID="{AA06F506-26E6-49F2-B332-342D87FCF58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E0BF5A8-B9BE-4BA4-8E97-87016FC8A55A}" type="pres">
      <dgm:prSet presAssocID="{6D976D76-B0CC-461B-AE62-2FB28DD3E6E4}" presName="spacer" presStyleCnt="0"/>
      <dgm:spPr/>
    </dgm:pt>
    <dgm:pt modelId="{B5E93DB1-5CB1-42E0-805F-44E2D4065721}" type="pres">
      <dgm:prSet presAssocID="{6F2985B8-77CD-432F-9E31-D744410F3B9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671DE98-BF43-4DAC-8C56-9F5A6C595522}" type="pres">
      <dgm:prSet presAssocID="{9C3E0C2C-7B66-45CB-AEB5-73E9399A4C4F}" presName="spacer" presStyleCnt="0"/>
      <dgm:spPr/>
    </dgm:pt>
    <dgm:pt modelId="{5C7E62F0-1C60-46FD-8FDD-674012D2424E}" type="pres">
      <dgm:prSet presAssocID="{C44DB763-27D0-4674-97F1-9F96C3D04CE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EB2DA00-6610-4787-B148-3EE177805356}" type="pres">
      <dgm:prSet presAssocID="{0F74F2C0-4780-4F0E-AEE8-79638A7B0F5C}" presName="spacer" presStyleCnt="0"/>
      <dgm:spPr/>
    </dgm:pt>
    <dgm:pt modelId="{4EC4150D-A414-482A-8A79-0278944A3D95}" type="pres">
      <dgm:prSet presAssocID="{C1C589E7-EA79-481E-BD49-BB7E7E77B9F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BD3700D-023F-4A58-9271-7AEFB271CECA}" type="presOf" srcId="{6F2985B8-77CD-432F-9E31-D744410F3B98}" destId="{B5E93DB1-5CB1-42E0-805F-44E2D4065721}" srcOrd="0" destOrd="0" presId="urn:microsoft.com/office/officeart/2005/8/layout/vList2"/>
    <dgm:cxn modelId="{764A7B43-4BC6-401B-B0E3-0B731E4AEFC2}" type="presOf" srcId="{C348CAB9-561A-42E7-A9EA-001228F97F89}" destId="{1D73D1AD-C0BE-4727-877F-F5EF9E742BCE}" srcOrd="0" destOrd="0" presId="urn:microsoft.com/office/officeart/2005/8/layout/vList2"/>
    <dgm:cxn modelId="{CA02496F-DEB6-4167-A383-8DFED30481E0}" srcId="{C348CAB9-561A-42E7-A9EA-001228F97F89}" destId="{C1C589E7-EA79-481E-BD49-BB7E7E77B9F7}" srcOrd="3" destOrd="0" parTransId="{376E4010-54B3-4476-9A03-299B1875805F}" sibTransId="{6E9AFB4F-58DD-4144-BAA2-84CB94921D63}"/>
    <dgm:cxn modelId="{C6FEF19E-95CC-4ED4-8B40-4C68254F837D}" srcId="{C348CAB9-561A-42E7-A9EA-001228F97F89}" destId="{6F2985B8-77CD-432F-9E31-D744410F3B98}" srcOrd="1" destOrd="0" parTransId="{A66394B2-386F-4034-AF47-10C48B27537E}" sibTransId="{9C3E0C2C-7B66-45CB-AEB5-73E9399A4C4F}"/>
    <dgm:cxn modelId="{EB5536AD-4BF1-4966-BDE2-04CEC68E5578}" type="presOf" srcId="{C44DB763-27D0-4674-97F1-9F96C3D04CE8}" destId="{5C7E62F0-1C60-46FD-8FDD-674012D2424E}" srcOrd="0" destOrd="0" presId="urn:microsoft.com/office/officeart/2005/8/layout/vList2"/>
    <dgm:cxn modelId="{7310A3BF-8E14-4F2E-BFF6-3639FC5B987B}" srcId="{C348CAB9-561A-42E7-A9EA-001228F97F89}" destId="{C44DB763-27D0-4674-97F1-9F96C3D04CE8}" srcOrd="2" destOrd="0" parTransId="{75844C9C-73CF-48FB-97F1-FD25FADAD90C}" sibTransId="{0F74F2C0-4780-4F0E-AEE8-79638A7B0F5C}"/>
    <dgm:cxn modelId="{B0E2A6D2-BAB0-4FD1-AFDC-2F8111FC88F7}" type="presOf" srcId="{C1C589E7-EA79-481E-BD49-BB7E7E77B9F7}" destId="{4EC4150D-A414-482A-8A79-0278944A3D95}" srcOrd="0" destOrd="0" presId="urn:microsoft.com/office/officeart/2005/8/layout/vList2"/>
    <dgm:cxn modelId="{BB81F0D9-2DE9-4E12-8F3B-1FA7C050B97F}" srcId="{C348CAB9-561A-42E7-A9EA-001228F97F89}" destId="{AA06F506-26E6-49F2-B332-342D87FCF58A}" srcOrd="0" destOrd="0" parTransId="{73F367B9-3A98-4D01-BCAC-B27E21F2B306}" sibTransId="{6D976D76-B0CC-461B-AE62-2FB28DD3E6E4}"/>
    <dgm:cxn modelId="{8412F8FA-5A22-4E1A-8AF5-37BB29936F53}" type="presOf" srcId="{AA06F506-26E6-49F2-B332-342D87FCF58A}" destId="{AA0DCDA3-9AF1-4016-B528-10A37B6E1DA0}" srcOrd="0" destOrd="0" presId="urn:microsoft.com/office/officeart/2005/8/layout/vList2"/>
    <dgm:cxn modelId="{5CCE909F-0498-41DE-B07E-94A1DB170558}" type="presParOf" srcId="{1D73D1AD-C0BE-4727-877F-F5EF9E742BCE}" destId="{AA0DCDA3-9AF1-4016-B528-10A37B6E1DA0}" srcOrd="0" destOrd="0" presId="urn:microsoft.com/office/officeart/2005/8/layout/vList2"/>
    <dgm:cxn modelId="{97EE05DF-13D1-42D5-99DF-53F8C4A5F291}" type="presParOf" srcId="{1D73D1AD-C0BE-4727-877F-F5EF9E742BCE}" destId="{EE0BF5A8-B9BE-4BA4-8E97-87016FC8A55A}" srcOrd="1" destOrd="0" presId="urn:microsoft.com/office/officeart/2005/8/layout/vList2"/>
    <dgm:cxn modelId="{8F017024-7228-4800-93B1-39877FE6395D}" type="presParOf" srcId="{1D73D1AD-C0BE-4727-877F-F5EF9E742BCE}" destId="{B5E93DB1-5CB1-42E0-805F-44E2D4065721}" srcOrd="2" destOrd="0" presId="urn:microsoft.com/office/officeart/2005/8/layout/vList2"/>
    <dgm:cxn modelId="{D6B6A922-D2B7-476B-A717-256E6A49CC94}" type="presParOf" srcId="{1D73D1AD-C0BE-4727-877F-F5EF9E742BCE}" destId="{8671DE98-BF43-4DAC-8C56-9F5A6C595522}" srcOrd="3" destOrd="0" presId="urn:microsoft.com/office/officeart/2005/8/layout/vList2"/>
    <dgm:cxn modelId="{657E90EF-AA4D-40F0-ADAC-04F9BCDB8B22}" type="presParOf" srcId="{1D73D1AD-C0BE-4727-877F-F5EF9E742BCE}" destId="{5C7E62F0-1C60-46FD-8FDD-674012D2424E}" srcOrd="4" destOrd="0" presId="urn:microsoft.com/office/officeart/2005/8/layout/vList2"/>
    <dgm:cxn modelId="{DB21F1BC-8D0F-4E2E-AE4A-688FE0E58ED6}" type="presParOf" srcId="{1D73D1AD-C0BE-4727-877F-F5EF9E742BCE}" destId="{9EB2DA00-6610-4787-B148-3EE177805356}" srcOrd="5" destOrd="0" presId="urn:microsoft.com/office/officeart/2005/8/layout/vList2"/>
    <dgm:cxn modelId="{7787C9CB-CEC1-4FE3-8543-5D240F97367B}" type="presParOf" srcId="{1D73D1AD-C0BE-4727-877F-F5EF9E742BCE}" destId="{4EC4150D-A414-482A-8A79-0278944A3D9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97ECE86-669F-4A17-8939-D99E85D63CF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9E27D1E-E6CA-4D9A-9918-3B5C7EFF39AD}">
      <dgm:prSet/>
      <dgm:spPr/>
      <dgm:t>
        <a:bodyPr/>
        <a:lstStyle/>
        <a:p>
          <a:r>
            <a:rPr lang="en-GB"/>
            <a:t>Mr John Smith, 58- year- construction worker.</a:t>
          </a:r>
          <a:endParaRPr lang="en-US"/>
        </a:p>
      </dgm:t>
    </dgm:pt>
    <dgm:pt modelId="{6D0AE830-D684-46AE-8115-DD98FFED35C8}" type="parTrans" cxnId="{A4D96AFC-3CBD-4E73-81AA-FFAB68C1BFC0}">
      <dgm:prSet/>
      <dgm:spPr/>
      <dgm:t>
        <a:bodyPr/>
        <a:lstStyle/>
        <a:p>
          <a:endParaRPr lang="en-US"/>
        </a:p>
      </dgm:t>
    </dgm:pt>
    <dgm:pt modelId="{BA4574EE-FCE7-42D6-8139-1A6F6C971C4E}" type="sibTrans" cxnId="{A4D96AFC-3CBD-4E73-81AA-FFAB68C1BFC0}">
      <dgm:prSet/>
      <dgm:spPr/>
      <dgm:t>
        <a:bodyPr/>
        <a:lstStyle/>
        <a:p>
          <a:endParaRPr lang="en-US"/>
        </a:p>
      </dgm:t>
    </dgm:pt>
    <dgm:pt modelId="{CCD43627-1E28-43BA-9316-A5CDB914C789}">
      <dgm:prSet/>
      <dgm:spPr/>
      <dgm:t>
        <a:bodyPr/>
        <a:lstStyle/>
        <a:p>
          <a:r>
            <a:rPr lang="en-GB"/>
            <a:t>30 years smoking history and asbestos exposure.</a:t>
          </a:r>
          <a:endParaRPr lang="en-US"/>
        </a:p>
      </dgm:t>
    </dgm:pt>
    <dgm:pt modelId="{95E4A2D6-0225-4AFD-A8D3-283BC900E75B}" type="parTrans" cxnId="{F18A02CE-FA79-4A48-A157-001A539296F4}">
      <dgm:prSet/>
      <dgm:spPr/>
      <dgm:t>
        <a:bodyPr/>
        <a:lstStyle/>
        <a:p>
          <a:endParaRPr lang="en-US"/>
        </a:p>
      </dgm:t>
    </dgm:pt>
    <dgm:pt modelId="{9CDCF754-98B4-4496-BD9E-368A0FAC3EEA}" type="sibTrans" cxnId="{F18A02CE-FA79-4A48-A157-001A539296F4}">
      <dgm:prSet/>
      <dgm:spPr/>
      <dgm:t>
        <a:bodyPr/>
        <a:lstStyle/>
        <a:p>
          <a:endParaRPr lang="en-US"/>
        </a:p>
      </dgm:t>
    </dgm:pt>
    <dgm:pt modelId="{732F0ED8-B0A2-4C34-9EEF-9F8178459429}">
      <dgm:prSet/>
      <dgm:spPr/>
      <dgm:t>
        <a:bodyPr/>
        <a:lstStyle/>
        <a:p>
          <a:r>
            <a:rPr lang="en-GB"/>
            <a:t>Lives with wife and two adult children.</a:t>
          </a:r>
          <a:endParaRPr lang="en-US"/>
        </a:p>
      </dgm:t>
    </dgm:pt>
    <dgm:pt modelId="{E8C3708A-09A9-4906-985D-7F6080439A17}" type="parTrans" cxnId="{9C237CCD-5B5B-436F-8877-D946CF29107F}">
      <dgm:prSet/>
      <dgm:spPr/>
      <dgm:t>
        <a:bodyPr/>
        <a:lstStyle/>
        <a:p>
          <a:endParaRPr lang="en-US"/>
        </a:p>
      </dgm:t>
    </dgm:pt>
    <dgm:pt modelId="{A7ED5E56-5E68-42C0-932E-E3768481BA3D}" type="sibTrans" cxnId="{9C237CCD-5B5B-436F-8877-D946CF29107F}">
      <dgm:prSet/>
      <dgm:spPr/>
      <dgm:t>
        <a:bodyPr/>
        <a:lstStyle/>
        <a:p>
          <a:endParaRPr lang="en-US"/>
        </a:p>
      </dgm:t>
    </dgm:pt>
    <dgm:pt modelId="{A2938291-9B61-43BF-B666-73F759BC9B51}">
      <dgm:prSet/>
      <dgm:spPr/>
      <dgm:t>
        <a:bodyPr/>
        <a:lstStyle/>
        <a:p>
          <a:r>
            <a:rPr lang="en-GB"/>
            <a:t>Diagnosed with chronic obstructive Pulmonary disease (COPD) and hypertension.</a:t>
          </a:r>
          <a:endParaRPr lang="en-US"/>
        </a:p>
      </dgm:t>
    </dgm:pt>
    <dgm:pt modelId="{2CFB6B35-17B3-4022-82F9-B771A3618A8F}" type="parTrans" cxnId="{9B419C2E-3DFB-430D-9E09-A0559D6BB046}">
      <dgm:prSet/>
      <dgm:spPr/>
      <dgm:t>
        <a:bodyPr/>
        <a:lstStyle/>
        <a:p>
          <a:endParaRPr lang="en-US"/>
        </a:p>
      </dgm:t>
    </dgm:pt>
    <dgm:pt modelId="{B9D69CE7-036E-413A-934B-046CA5CA0396}" type="sibTrans" cxnId="{9B419C2E-3DFB-430D-9E09-A0559D6BB046}">
      <dgm:prSet/>
      <dgm:spPr/>
      <dgm:t>
        <a:bodyPr/>
        <a:lstStyle/>
        <a:p>
          <a:endParaRPr lang="en-US"/>
        </a:p>
      </dgm:t>
    </dgm:pt>
    <dgm:pt modelId="{7ADD3808-2597-40B1-BFB7-8E0864795ADF}" type="pres">
      <dgm:prSet presAssocID="{197ECE86-669F-4A17-8939-D99E85D63CF1}" presName="linear" presStyleCnt="0">
        <dgm:presLayoutVars>
          <dgm:animLvl val="lvl"/>
          <dgm:resizeHandles val="exact"/>
        </dgm:presLayoutVars>
      </dgm:prSet>
      <dgm:spPr/>
    </dgm:pt>
    <dgm:pt modelId="{4753C476-4B37-4CAB-9800-36AED0EE60E6}" type="pres">
      <dgm:prSet presAssocID="{A9E27D1E-E6CA-4D9A-9918-3B5C7EFF39A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7EA04F7-004B-4B66-BB6C-6C8712F6914C}" type="pres">
      <dgm:prSet presAssocID="{BA4574EE-FCE7-42D6-8139-1A6F6C971C4E}" presName="spacer" presStyleCnt="0"/>
      <dgm:spPr/>
    </dgm:pt>
    <dgm:pt modelId="{D4073F08-6DEF-4539-9CCC-622515F7341E}" type="pres">
      <dgm:prSet presAssocID="{CCD43627-1E28-43BA-9316-A5CDB914C78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3ED513F-6039-4060-993F-2D062B959044}" type="pres">
      <dgm:prSet presAssocID="{9CDCF754-98B4-4496-BD9E-368A0FAC3EEA}" presName="spacer" presStyleCnt="0"/>
      <dgm:spPr/>
    </dgm:pt>
    <dgm:pt modelId="{E2253FAC-C2F6-4BCB-AC56-4A4BD7574BDC}" type="pres">
      <dgm:prSet presAssocID="{732F0ED8-B0A2-4C34-9EEF-9F817845942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0D204F3-453B-415A-AD7B-A7F7C3F6470A}" type="pres">
      <dgm:prSet presAssocID="{A7ED5E56-5E68-42C0-932E-E3768481BA3D}" presName="spacer" presStyleCnt="0"/>
      <dgm:spPr/>
    </dgm:pt>
    <dgm:pt modelId="{BB62EE0F-FBF6-4929-BE4F-A4FF61EB0EAC}" type="pres">
      <dgm:prSet presAssocID="{A2938291-9B61-43BF-B666-73F759BC9B5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36E2604-49DA-4A75-93B5-8DBB379FB9B4}" type="presOf" srcId="{197ECE86-669F-4A17-8939-D99E85D63CF1}" destId="{7ADD3808-2597-40B1-BFB7-8E0864795ADF}" srcOrd="0" destOrd="0" presId="urn:microsoft.com/office/officeart/2005/8/layout/vList2"/>
    <dgm:cxn modelId="{11253A0F-09BC-423A-B5C1-5B0CA95147B8}" type="presOf" srcId="{A2938291-9B61-43BF-B666-73F759BC9B51}" destId="{BB62EE0F-FBF6-4929-BE4F-A4FF61EB0EAC}" srcOrd="0" destOrd="0" presId="urn:microsoft.com/office/officeart/2005/8/layout/vList2"/>
    <dgm:cxn modelId="{260A761B-5FFD-45BF-AEDE-9905A0A27520}" type="presOf" srcId="{732F0ED8-B0A2-4C34-9EEF-9F8178459429}" destId="{E2253FAC-C2F6-4BCB-AC56-4A4BD7574BDC}" srcOrd="0" destOrd="0" presId="urn:microsoft.com/office/officeart/2005/8/layout/vList2"/>
    <dgm:cxn modelId="{9B419C2E-3DFB-430D-9E09-A0559D6BB046}" srcId="{197ECE86-669F-4A17-8939-D99E85D63CF1}" destId="{A2938291-9B61-43BF-B666-73F759BC9B51}" srcOrd="3" destOrd="0" parTransId="{2CFB6B35-17B3-4022-82F9-B771A3618A8F}" sibTransId="{B9D69CE7-036E-413A-934B-046CA5CA0396}"/>
    <dgm:cxn modelId="{B5307C32-F6B1-477D-B598-EB4502869FC5}" type="presOf" srcId="{CCD43627-1E28-43BA-9316-A5CDB914C789}" destId="{D4073F08-6DEF-4539-9CCC-622515F7341E}" srcOrd="0" destOrd="0" presId="urn:microsoft.com/office/officeart/2005/8/layout/vList2"/>
    <dgm:cxn modelId="{B0FFD071-2491-4706-A4EC-15141E23C540}" type="presOf" srcId="{A9E27D1E-E6CA-4D9A-9918-3B5C7EFF39AD}" destId="{4753C476-4B37-4CAB-9800-36AED0EE60E6}" srcOrd="0" destOrd="0" presId="urn:microsoft.com/office/officeart/2005/8/layout/vList2"/>
    <dgm:cxn modelId="{9C237CCD-5B5B-436F-8877-D946CF29107F}" srcId="{197ECE86-669F-4A17-8939-D99E85D63CF1}" destId="{732F0ED8-B0A2-4C34-9EEF-9F8178459429}" srcOrd="2" destOrd="0" parTransId="{E8C3708A-09A9-4906-985D-7F6080439A17}" sibTransId="{A7ED5E56-5E68-42C0-932E-E3768481BA3D}"/>
    <dgm:cxn modelId="{F18A02CE-FA79-4A48-A157-001A539296F4}" srcId="{197ECE86-669F-4A17-8939-D99E85D63CF1}" destId="{CCD43627-1E28-43BA-9316-A5CDB914C789}" srcOrd="1" destOrd="0" parTransId="{95E4A2D6-0225-4AFD-A8D3-283BC900E75B}" sibTransId="{9CDCF754-98B4-4496-BD9E-368A0FAC3EEA}"/>
    <dgm:cxn modelId="{A4D96AFC-3CBD-4E73-81AA-FFAB68C1BFC0}" srcId="{197ECE86-669F-4A17-8939-D99E85D63CF1}" destId="{A9E27D1E-E6CA-4D9A-9918-3B5C7EFF39AD}" srcOrd="0" destOrd="0" parTransId="{6D0AE830-D684-46AE-8115-DD98FFED35C8}" sibTransId="{BA4574EE-FCE7-42D6-8139-1A6F6C971C4E}"/>
    <dgm:cxn modelId="{B8A31002-3CF1-41CD-900C-EC9307CF7ADB}" type="presParOf" srcId="{7ADD3808-2597-40B1-BFB7-8E0864795ADF}" destId="{4753C476-4B37-4CAB-9800-36AED0EE60E6}" srcOrd="0" destOrd="0" presId="urn:microsoft.com/office/officeart/2005/8/layout/vList2"/>
    <dgm:cxn modelId="{B6DC2525-1FD4-4426-B1E1-1FBD7CDDFE4A}" type="presParOf" srcId="{7ADD3808-2597-40B1-BFB7-8E0864795ADF}" destId="{F7EA04F7-004B-4B66-BB6C-6C8712F6914C}" srcOrd="1" destOrd="0" presId="urn:microsoft.com/office/officeart/2005/8/layout/vList2"/>
    <dgm:cxn modelId="{0D1E1882-EA0D-4886-BEF6-0DEFAA50FCCC}" type="presParOf" srcId="{7ADD3808-2597-40B1-BFB7-8E0864795ADF}" destId="{D4073F08-6DEF-4539-9CCC-622515F7341E}" srcOrd="2" destOrd="0" presId="urn:microsoft.com/office/officeart/2005/8/layout/vList2"/>
    <dgm:cxn modelId="{82673E20-49F3-422B-A9C1-E73441376594}" type="presParOf" srcId="{7ADD3808-2597-40B1-BFB7-8E0864795ADF}" destId="{83ED513F-6039-4060-993F-2D062B959044}" srcOrd="3" destOrd="0" presId="urn:microsoft.com/office/officeart/2005/8/layout/vList2"/>
    <dgm:cxn modelId="{2570DEF4-9149-40A5-8AE4-22B696C6C86E}" type="presParOf" srcId="{7ADD3808-2597-40B1-BFB7-8E0864795ADF}" destId="{E2253FAC-C2F6-4BCB-AC56-4A4BD7574BDC}" srcOrd="4" destOrd="0" presId="urn:microsoft.com/office/officeart/2005/8/layout/vList2"/>
    <dgm:cxn modelId="{DF45A739-5A0C-45A7-BF06-DBE5AE184EEC}" type="presParOf" srcId="{7ADD3808-2597-40B1-BFB7-8E0864795ADF}" destId="{60D204F3-453B-415A-AD7B-A7F7C3F6470A}" srcOrd="5" destOrd="0" presId="urn:microsoft.com/office/officeart/2005/8/layout/vList2"/>
    <dgm:cxn modelId="{E554A00D-1534-476E-8A5A-6F05BCEBEE50}" type="presParOf" srcId="{7ADD3808-2597-40B1-BFB7-8E0864795ADF}" destId="{BB62EE0F-FBF6-4929-BE4F-A4FF61EB0EA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C0F23A-BBB2-473F-A70C-AB35E8E7BC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20B7E47-3555-44E2-A993-A04509163E7E}">
      <dgm:prSet/>
      <dgm:spPr/>
      <dgm:t>
        <a:bodyPr/>
        <a:lstStyle/>
        <a:p>
          <a:r>
            <a:rPr lang="en-GB"/>
            <a:t>Stage III NSCLC treated with chemoradiotherapy and possible immunotherapy (NICE,2024).</a:t>
          </a:r>
          <a:endParaRPr lang="en-US"/>
        </a:p>
      </dgm:t>
    </dgm:pt>
    <dgm:pt modelId="{29ADE6AA-5FE6-4B89-BD77-E9C1583E8A86}" type="parTrans" cxnId="{5DCC0B26-E875-434F-8904-5564BE3D668C}">
      <dgm:prSet/>
      <dgm:spPr/>
      <dgm:t>
        <a:bodyPr/>
        <a:lstStyle/>
        <a:p>
          <a:endParaRPr lang="en-US"/>
        </a:p>
      </dgm:t>
    </dgm:pt>
    <dgm:pt modelId="{7D7FC9CF-34E9-40FC-B377-18D99B17EAE6}" type="sibTrans" cxnId="{5DCC0B26-E875-434F-8904-5564BE3D668C}">
      <dgm:prSet/>
      <dgm:spPr/>
      <dgm:t>
        <a:bodyPr/>
        <a:lstStyle/>
        <a:p>
          <a:endParaRPr lang="en-US"/>
        </a:p>
      </dgm:t>
    </dgm:pt>
    <dgm:pt modelId="{C833C6BB-FA66-44AE-A517-DC86C2EDFE0A}">
      <dgm:prSet/>
      <dgm:spPr/>
      <dgm:t>
        <a:bodyPr/>
        <a:lstStyle/>
        <a:p>
          <a:r>
            <a:rPr lang="en-GB"/>
            <a:t>Platinum – based chemotherapy and radiotherapy prescribed.</a:t>
          </a:r>
          <a:endParaRPr lang="en-US"/>
        </a:p>
      </dgm:t>
    </dgm:pt>
    <dgm:pt modelId="{4BEF4EA6-074B-49E0-94BD-5775F9EDEDC4}" type="parTrans" cxnId="{D5C5A93E-CBC2-4496-8A57-E18B694B0538}">
      <dgm:prSet/>
      <dgm:spPr/>
      <dgm:t>
        <a:bodyPr/>
        <a:lstStyle/>
        <a:p>
          <a:endParaRPr lang="en-US"/>
        </a:p>
      </dgm:t>
    </dgm:pt>
    <dgm:pt modelId="{62CD3F6F-260A-43BD-962B-0EAFAF331C47}" type="sibTrans" cxnId="{D5C5A93E-CBC2-4496-8A57-E18B694B0538}">
      <dgm:prSet/>
      <dgm:spPr/>
      <dgm:t>
        <a:bodyPr/>
        <a:lstStyle/>
        <a:p>
          <a:endParaRPr lang="en-US"/>
        </a:p>
      </dgm:t>
    </dgm:pt>
    <dgm:pt modelId="{5A0AB1D1-74E2-4E71-B4A9-64ABDDBC06E4}">
      <dgm:prSet/>
      <dgm:spPr/>
      <dgm:t>
        <a:bodyPr/>
        <a:lstStyle/>
        <a:p>
          <a:r>
            <a:rPr lang="en-GB" dirty="0"/>
            <a:t>Smoking cessation essential to improve outcomes.</a:t>
          </a:r>
          <a:endParaRPr lang="en-US" dirty="0"/>
        </a:p>
      </dgm:t>
    </dgm:pt>
    <dgm:pt modelId="{42546CB3-D30A-40AD-A334-CAD2905BE17F}" type="parTrans" cxnId="{126AFD83-DCF1-4850-B3BC-2B5499026B20}">
      <dgm:prSet/>
      <dgm:spPr/>
      <dgm:t>
        <a:bodyPr/>
        <a:lstStyle/>
        <a:p>
          <a:endParaRPr lang="en-US"/>
        </a:p>
      </dgm:t>
    </dgm:pt>
    <dgm:pt modelId="{AE2DF917-1038-45EC-8FE6-66F1BBEDB960}" type="sibTrans" cxnId="{126AFD83-DCF1-4850-B3BC-2B5499026B20}">
      <dgm:prSet/>
      <dgm:spPr/>
      <dgm:t>
        <a:bodyPr/>
        <a:lstStyle/>
        <a:p>
          <a:endParaRPr lang="en-US"/>
        </a:p>
      </dgm:t>
    </dgm:pt>
    <dgm:pt modelId="{21977382-D133-4016-851A-D61C9730DCA8}">
      <dgm:prSet/>
      <dgm:spPr/>
      <dgm:t>
        <a:bodyPr/>
        <a:lstStyle/>
        <a:p>
          <a:r>
            <a:rPr lang="en-GB"/>
            <a:t>Nutritional support and pulmonary rehab help maintain strength.</a:t>
          </a:r>
          <a:endParaRPr lang="en-US"/>
        </a:p>
      </dgm:t>
    </dgm:pt>
    <dgm:pt modelId="{A57EDF05-2DA4-4D77-809E-D5BFD59B09BD}" type="parTrans" cxnId="{9C6F8F36-AA22-4E70-BEB7-6F764AF9E639}">
      <dgm:prSet/>
      <dgm:spPr/>
      <dgm:t>
        <a:bodyPr/>
        <a:lstStyle/>
        <a:p>
          <a:endParaRPr lang="en-US"/>
        </a:p>
      </dgm:t>
    </dgm:pt>
    <dgm:pt modelId="{E1B535B6-F16A-47BC-BDA9-039AAD77EC75}" type="sibTrans" cxnId="{9C6F8F36-AA22-4E70-BEB7-6F764AF9E639}">
      <dgm:prSet/>
      <dgm:spPr/>
      <dgm:t>
        <a:bodyPr/>
        <a:lstStyle/>
        <a:p>
          <a:endParaRPr lang="en-US"/>
        </a:p>
      </dgm:t>
    </dgm:pt>
    <dgm:pt modelId="{C8558BCD-55A8-4EB6-A8BB-6A320AF9DBE8}">
      <dgm:prSet/>
      <dgm:spPr/>
      <dgm:t>
        <a:bodyPr/>
        <a:lstStyle/>
        <a:p>
          <a:r>
            <a:rPr lang="en-GB"/>
            <a:t>Plan balances curative treatment with symptom relief and holistic wellbeing.</a:t>
          </a:r>
          <a:endParaRPr lang="en-US"/>
        </a:p>
      </dgm:t>
    </dgm:pt>
    <dgm:pt modelId="{4A898F55-B770-4365-ADE6-5B2CEDCE65D9}" type="parTrans" cxnId="{949FA18B-E7A0-49D4-964A-96BA381B8DC3}">
      <dgm:prSet/>
      <dgm:spPr/>
      <dgm:t>
        <a:bodyPr/>
        <a:lstStyle/>
        <a:p>
          <a:endParaRPr lang="en-US"/>
        </a:p>
      </dgm:t>
    </dgm:pt>
    <dgm:pt modelId="{D8DCF8C4-ABE7-4F61-A2F7-6CB8D719602A}" type="sibTrans" cxnId="{949FA18B-E7A0-49D4-964A-96BA381B8DC3}">
      <dgm:prSet/>
      <dgm:spPr/>
      <dgm:t>
        <a:bodyPr/>
        <a:lstStyle/>
        <a:p>
          <a:endParaRPr lang="en-US"/>
        </a:p>
      </dgm:t>
    </dgm:pt>
    <dgm:pt modelId="{A89933D6-9BED-4C2D-A24D-658C7E2D2B32}" type="pres">
      <dgm:prSet presAssocID="{D1C0F23A-BBB2-473F-A70C-AB35E8E7BC8E}" presName="linear" presStyleCnt="0">
        <dgm:presLayoutVars>
          <dgm:animLvl val="lvl"/>
          <dgm:resizeHandles val="exact"/>
        </dgm:presLayoutVars>
      </dgm:prSet>
      <dgm:spPr/>
    </dgm:pt>
    <dgm:pt modelId="{69E69C0B-F968-4BDD-B0B1-DE846AF92C8C}" type="pres">
      <dgm:prSet presAssocID="{820B7E47-3555-44E2-A993-A04509163E7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8814AD9-6A56-46C7-B0EE-B26689E9B47B}" type="pres">
      <dgm:prSet presAssocID="{7D7FC9CF-34E9-40FC-B377-18D99B17EAE6}" presName="spacer" presStyleCnt="0"/>
      <dgm:spPr/>
    </dgm:pt>
    <dgm:pt modelId="{73E77009-0FB7-44E4-8BF1-872866A66F85}" type="pres">
      <dgm:prSet presAssocID="{C833C6BB-FA66-44AE-A517-DC86C2EDFE0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C44919B-DA23-4E0B-ACDD-AAC500FD873B}" type="pres">
      <dgm:prSet presAssocID="{62CD3F6F-260A-43BD-962B-0EAFAF331C47}" presName="spacer" presStyleCnt="0"/>
      <dgm:spPr/>
    </dgm:pt>
    <dgm:pt modelId="{27A8D8D0-B4C1-41A4-B7CA-8CA72C0D1C04}" type="pres">
      <dgm:prSet presAssocID="{5A0AB1D1-74E2-4E71-B4A9-64ABDDBC06E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8E91E65-73C3-4829-922D-F5D4EF6586A3}" type="pres">
      <dgm:prSet presAssocID="{AE2DF917-1038-45EC-8FE6-66F1BBEDB960}" presName="spacer" presStyleCnt="0"/>
      <dgm:spPr/>
    </dgm:pt>
    <dgm:pt modelId="{BDD0E9FE-8372-42D4-AC44-00C6BDC99CCE}" type="pres">
      <dgm:prSet presAssocID="{21977382-D133-4016-851A-D61C9730DCA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04D5188-61EE-41FD-BD86-C6215FA15F9E}" type="pres">
      <dgm:prSet presAssocID="{E1B535B6-F16A-47BC-BDA9-039AAD77EC75}" presName="spacer" presStyleCnt="0"/>
      <dgm:spPr/>
    </dgm:pt>
    <dgm:pt modelId="{027AF455-D419-4706-A422-FD94832E981E}" type="pres">
      <dgm:prSet presAssocID="{C8558BCD-55A8-4EB6-A8BB-6A320AF9DBE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DDB9705-EABE-48F5-813A-2494AEB49803}" type="presOf" srcId="{D1C0F23A-BBB2-473F-A70C-AB35E8E7BC8E}" destId="{A89933D6-9BED-4C2D-A24D-658C7E2D2B32}" srcOrd="0" destOrd="0" presId="urn:microsoft.com/office/officeart/2005/8/layout/vList2"/>
    <dgm:cxn modelId="{5DCC0B26-E875-434F-8904-5564BE3D668C}" srcId="{D1C0F23A-BBB2-473F-A70C-AB35E8E7BC8E}" destId="{820B7E47-3555-44E2-A993-A04509163E7E}" srcOrd="0" destOrd="0" parTransId="{29ADE6AA-5FE6-4B89-BD77-E9C1583E8A86}" sibTransId="{7D7FC9CF-34E9-40FC-B377-18D99B17EAE6}"/>
    <dgm:cxn modelId="{9C6F8F36-AA22-4E70-BEB7-6F764AF9E639}" srcId="{D1C0F23A-BBB2-473F-A70C-AB35E8E7BC8E}" destId="{21977382-D133-4016-851A-D61C9730DCA8}" srcOrd="3" destOrd="0" parTransId="{A57EDF05-2DA4-4D77-809E-D5BFD59B09BD}" sibTransId="{E1B535B6-F16A-47BC-BDA9-039AAD77EC75}"/>
    <dgm:cxn modelId="{251A733A-6399-4B24-85E0-CD843FF79DD7}" type="presOf" srcId="{21977382-D133-4016-851A-D61C9730DCA8}" destId="{BDD0E9FE-8372-42D4-AC44-00C6BDC99CCE}" srcOrd="0" destOrd="0" presId="urn:microsoft.com/office/officeart/2005/8/layout/vList2"/>
    <dgm:cxn modelId="{D5C5A93E-CBC2-4496-8A57-E18B694B0538}" srcId="{D1C0F23A-BBB2-473F-A70C-AB35E8E7BC8E}" destId="{C833C6BB-FA66-44AE-A517-DC86C2EDFE0A}" srcOrd="1" destOrd="0" parTransId="{4BEF4EA6-074B-49E0-94BD-5775F9EDEDC4}" sibTransId="{62CD3F6F-260A-43BD-962B-0EAFAF331C47}"/>
    <dgm:cxn modelId="{878D765D-F4F3-4541-8BEA-BB315555B055}" type="presOf" srcId="{C8558BCD-55A8-4EB6-A8BB-6A320AF9DBE8}" destId="{027AF455-D419-4706-A422-FD94832E981E}" srcOrd="0" destOrd="0" presId="urn:microsoft.com/office/officeart/2005/8/layout/vList2"/>
    <dgm:cxn modelId="{EC786062-FB84-4649-ABC5-8609C1E15A8C}" type="presOf" srcId="{5A0AB1D1-74E2-4E71-B4A9-64ABDDBC06E4}" destId="{27A8D8D0-B4C1-41A4-B7CA-8CA72C0D1C04}" srcOrd="0" destOrd="0" presId="urn:microsoft.com/office/officeart/2005/8/layout/vList2"/>
    <dgm:cxn modelId="{126AFD83-DCF1-4850-B3BC-2B5499026B20}" srcId="{D1C0F23A-BBB2-473F-A70C-AB35E8E7BC8E}" destId="{5A0AB1D1-74E2-4E71-B4A9-64ABDDBC06E4}" srcOrd="2" destOrd="0" parTransId="{42546CB3-D30A-40AD-A334-CAD2905BE17F}" sibTransId="{AE2DF917-1038-45EC-8FE6-66F1BBEDB960}"/>
    <dgm:cxn modelId="{949FA18B-E7A0-49D4-964A-96BA381B8DC3}" srcId="{D1C0F23A-BBB2-473F-A70C-AB35E8E7BC8E}" destId="{C8558BCD-55A8-4EB6-A8BB-6A320AF9DBE8}" srcOrd="4" destOrd="0" parTransId="{4A898F55-B770-4365-ADE6-5B2CEDCE65D9}" sibTransId="{D8DCF8C4-ABE7-4F61-A2F7-6CB8D719602A}"/>
    <dgm:cxn modelId="{E606F2F3-9B5A-47B4-9C99-A67AAA0E1F1A}" type="presOf" srcId="{C833C6BB-FA66-44AE-A517-DC86C2EDFE0A}" destId="{73E77009-0FB7-44E4-8BF1-872866A66F85}" srcOrd="0" destOrd="0" presId="urn:microsoft.com/office/officeart/2005/8/layout/vList2"/>
    <dgm:cxn modelId="{ED7109F8-23B1-4A14-9CF7-AF70AC4C032A}" type="presOf" srcId="{820B7E47-3555-44E2-A993-A04509163E7E}" destId="{69E69C0B-F968-4BDD-B0B1-DE846AF92C8C}" srcOrd="0" destOrd="0" presId="urn:microsoft.com/office/officeart/2005/8/layout/vList2"/>
    <dgm:cxn modelId="{5FC2099F-38CB-4A6B-9A5D-F8A7A53418AB}" type="presParOf" srcId="{A89933D6-9BED-4C2D-A24D-658C7E2D2B32}" destId="{69E69C0B-F968-4BDD-B0B1-DE846AF92C8C}" srcOrd="0" destOrd="0" presId="urn:microsoft.com/office/officeart/2005/8/layout/vList2"/>
    <dgm:cxn modelId="{42C41902-C5BD-4D0B-AC30-6C32EF33D59D}" type="presParOf" srcId="{A89933D6-9BED-4C2D-A24D-658C7E2D2B32}" destId="{28814AD9-6A56-46C7-B0EE-B26689E9B47B}" srcOrd="1" destOrd="0" presId="urn:microsoft.com/office/officeart/2005/8/layout/vList2"/>
    <dgm:cxn modelId="{49A0EE14-A56A-476C-82C2-AD1764CC2D64}" type="presParOf" srcId="{A89933D6-9BED-4C2D-A24D-658C7E2D2B32}" destId="{73E77009-0FB7-44E4-8BF1-872866A66F85}" srcOrd="2" destOrd="0" presId="urn:microsoft.com/office/officeart/2005/8/layout/vList2"/>
    <dgm:cxn modelId="{733D0B2A-EFA9-4A59-8F62-B21054708C2D}" type="presParOf" srcId="{A89933D6-9BED-4C2D-A24D-658C7E2D2B32}" destId="{AC44919B-DA23-4E0B-ACDD-AAC500FD873B}" srcOrd="3" destOrd="0" presId="urn:microsoft.com/office/officeart/2005/8/layout/vList2"/>
    <dgm:cxn modelId="{2CB22ADC-109D-4C93-A4D2-22C23C52034E}" type="presParOf" srcId="{A89933D6-9BED-4C2D-A24D-658C7E2D2B32}" destId="{27A8D8D0-B4C1-41A4-B7CA-8CA72C0D1C04}" srcOrd="4" destOrd="0" presId="urn:microsoft.com/office/officeart/2005/8/layout/vList2"/>
    <dgm:cxn modelId="{5A97C92E-D7D6-4F89-9493-145604B6595B}" type="presParOf" srcId="{A89933D6-9BED-4C2D-A24D-658C7E2D2B32}" destId="{68E91E65-73C3-4829-922D-F5D4EF6586A3}" srcOrd="5" destOrd="0" presId="urn:microsoft.com/office/officeart/2005/8/layout/vList2"/>
    <dgm:cxn modelId="{CCB4247C-E5FC-4746-B9E0-433785F7069C}" type="presParOf" srcId="{A89933D6-9BED-4C2D-A24D-658C7E2D2B32}" destId="{BDD0E9FE-8372-42D4-AC44-00C6BDC99CCE}" srcOrd="6" destOrd="0" presId="urn:microsoft.com/office/officeart/2005/8/layout/vList2"/>
    <dgm:cxn modelId="{4074176F-2139-4611-8638-E9B6E58C5767}" type="presParOf" srcId="{A89933D6-9BED-4C2D-A24D-658C7E2D2B32}" destId="{F04D5188-61EE-41FD-BD86-C6215FA15F9E}" srcOrd="7" destOrd="0" presId="urn:microsoft.com/office/officeart/2005/8/layout/vList2"/>
    <dgm:cxn modelId="{33421785-2C67-42C3-BA85-BE4EC7517340}" type="presParOf" srcId="{A89933D6-9BED-4C2D-A24D-658C7E2D2B32}" destId="{027AF455-D419-4706-A422-FD94832E981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7DD9364-0EA6-4F90-AD70-CC8B220538C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C284DCB-5EBF-4E66-B2D9-D309C6F930D9}">
      <dgm:prSet/>
      <dgm:spPr/>
      <dgm:t>
        <a:bodyPr/>
        <a:lstStyle/>
        <a:p>
          <a:r>
            <a:rPr lang="en-GB"/>
            <a:t>Lifestyle and emotional support key to recovery.</a:t>
          </a:r>
          <a:endParaRPr lang="en-US"/>
        </a:p>
      </dgm:t>
    </dgm:pt>
    <dgm:pt modelId="{56DA9CE0-6712-4A1D-8D82-F97642A40D32}" type="parTrans" cxnId="{31B5742C-4D9D-4CDB-A5DA-7D65263E9EC0}">
      <dgm:prSet/>
      <dgm:spPr/>
      <dgm:t>
        <a:bodyPr/>
        <a:lstStyle/>
        <a:p>
          <a:endParaRPr lang="en-US"/>
        </a:p>
      </dgm:t>
    </dgm:pt>
    <dgm:pt modelId="{AACF4851-C942-4581-B4F6-02820F2B0BBF}" type="sibTrans" cxnId="{31B5742C-4D9D-4CDB-A5DA-7D65263E9EC0}">
      <dgm:prSet/>
      <dgm:spPr/>
      <dgm:t>
        <a:bodyPr/>
        <a:lstStyle/>
        <a:p>
          <a:endParaRPr lang="en-US"/>
        </a:p>
      </dgm:t>
    </dgm:pt>
    <dgm:pt modelId="{0AC3D15F-A1BA-4F62-9764-22179A5CB5B4}">
      <dgm:prSet/>
      <dgm:spPr/>
      <dgm:t>
        <a:bodyPr/>
        <a:lstStyle/>
        <a:p>
          <a:r>
            <a:rPr lang="en-GB" dirty="0"/>
            <a:t>Stop smoking, eat a balanced diet, and engage in gentle exercise (NICE NG92,2021).</a:t>
          </a:r>
          <a:endParaRPr lang="en-US" dirty="0"/>
        </a:p>
      </dgm:t>
    </dgm:pt>
    <dgm:pt modelId="{4D49EBAA-6581-44EF-85DC-8A9E9672916A}" type="parTrans" cxnId="{31BB8BCB-739F-4C3E-B293-B14ACD1D19CC}">
      <dgm:prSet/>
      <dgm:spPr/>
      <dgm:t>
        <a:bodyPr/>
        <a:lstStyle/>
        <a:p>
          <a:endParaRPr lang="en-US"/>
        </a:p>
      </dgm:t>
    </dgm:pt>
    <dgm:pt modelId="{2CA0DCE0-D159-4666-A36E-0D23B8A19B2C}" type="sibTrans" cxnId="{31BB8BCB-739F-4C3E-B293-B14ACD1D19CC}">
      <dgm:prSet/>
      <dgm:spPr/>
      <dgm:t>
        <a:bodyPr/>
        <a:lstStyle/>
        <a:p>
          <a:endParaRPr lang="en-US"/>
        </a:p>
      </dgm:t>
    </dgm:pt>
    <dgm:pt modelId="{7585318E-BD9F-4599-A547-71AB9955E0D8}">
      <dgm:prSet/>
      <dgm:spPr/>
      <dgm:t>
        <a:bodyPr/>
        <a:lstStyle/>
        <a:p>
          <a:r>
            <a:rPr lang="en-GB" dirty="0"/>
            <a:t>Counselling supports anxiety and emotional wellbeing. </a:t>
          </a:r>
          <a:endParaRPr lang="en-US" dirty="0"/>
        </a:p>
      </dgm:t>
    </dgm:pt>
    <dgm:pt modelId="{276DAC08-264F-4B31-ACB8-7A2230A4D24D}" type="parTrans" cxnId="{068583BE-233E-44F4-AF9C-03BCD3AF6CB8}">
      <dgm:prSet/>
      <dgm:spPr/>
      <dgm:t>
        <a:bodyPr/>
        <a:lstStyle/>
        <a:p>
          <a:endParaRPr lang="en-US"/>
        </a:p>
      </dgm:t>
    </dgm:pt>
    <dgm:pt modelId="{CB3C9F36-4603-4ACE-8A41-56C6159A23BA}" type="sibTrans" cxnId="{068583BE-233E-44F4-AF9C-03BCD3AF6CB8}">
      <dgm:prSet/>
      <dgm:spPr/>
      <dgm:t>
        <a:bodyPr/>
        <a:lstStyle/>
        <a:p>
          <a:endParaRPr lang="en-US"/>
        </a:p>
      </dgm:t>
    </dgm:pt>
    <dgm:pt modelId="{A7E0A4FA-69D5-46CD-9D69-F52A0C657477}">
      <dgm:prSet/>
      <dgm:spPr/>
      <dgm:t>
        <a:bodyPr/>
        <a:lstStyle/>
        <a:p>
          <a:r>
            <a:rPr lang="en-GB"/>
            <a:t>Family involvement encourages motivation and adherence to care.</a:t>
          </a:r>
          <a:endParaRPr lang="en-US"/>
        </a:p>
      </dgm:t>
    </dgm:pt>
    <dgm:pt modelId="{D946D99B-A4CA-43E7-82CB-A8A4E69BCD67}" type="parTrans" cxnId="{34520AFE-F6BE-432A-BD76-9070C210061B}">
      <dgm:prSet/>
      <dgm:spPr/>
      <dgm:t>
        <a:bodyPr/>
        <a:lstStyle/>
        <a:p>
          <a:endParaRPr lang="en-US"/>
        </a:p>
      </dgm:t>
    </dgm:pt>
    <dgm:pt modelId="{CB7BE953-A798-4317-AB8A-CC3F8D8A1B04}" type="sibTrans" cxnId="{34520AFE-F6BE-432A-BD76-9070C210061B}">
      <dgm:prSet/>
      <dgm:spPr/>
      <dgm:t>
        <a:bodyPr/>
        <a:lstStyle/>
        <a:p>
          <a:endParaRPr lang="en-US"/>
        </a:p>
      </dgm:t>
    </dgm:pt>
    <dgm:pt modelId="{9DE5EED2-F87F-4D79-A728-205201007102}" type="pres">
      <dgm:prSet presAssocID="{E7DD9364-0EA6-4F90-AD70-CC8B220538CD}" presName="vert0" presStyleCnt="0">
        <dgm:presLayoutVars>
          <dgm:dir/>
          <dgm:animOne val="branch"/>
          <dgm:animLvl val="lvl"/>
        </dgm:presLayoutVars>
      </dgm:prSet>
      <dgm:spPr/>
    </dgm:pt>
    <dgm:pt modelId="{2385612E-8816-48D3-AD9F-6604F94348E5}" type="pres">
      <dgm:prSet presAssocID="{6C284DCB-5EBF-4E66-B2D9-D309C6F930D9}" presName="thickLine" presStyleLbl="alignNode1" presStyleIdx="0" presStyleCnt="4"/>
      <dgm:spPr/>
    </dgm:pt>
    <dgm:pt modelId="{BC011CE2-89D8-4DC2-9060-C4422B3E4CE1}" type="pres">
      <dgm:prSet presAssocID="{6C284DCB-5EBF-4E66-B2D9-D309C6F930D9}" presName="horz1" presStyleCnt="0"/>
      <dgm:spPr/>
    </dgm:pt>
    <dgm:pt modelId="{A14744E7-81B9-4D94-9879-233A28FB778F}" type="pres">
      <dgm:prSet presAssocID="{6C284DCB-5EBF-4E66-B2D9-D309C6F930D9}" presName="tx1" presStyleLbl="revTx" presStyleIdx="0" presStyleCnt="4"/>
      <dgm:spPr/>
    </dgm:pt>
    <dgm:pt modelId="{6B195ADA-9D26-45CA-B313-2E1AA88D9BA5}" type="pres">
      <dgm:prSet presAssocID="{6C284DCB-5EBF-4E66-B2D9-D309C6F930D9}" presName="vert1" presStyleCnt="0"/>
      <dgm:spPr/>
    </dgm:pt>
    <dgm:pt modelId="{ABE539A1-9BA0-43C7-AD6A-C83EACBD13BE}" type="pres">
      <dgm:prSet presAssocID="{0AC3D15F-A1BA-4F62-9764-22179A5CB5B4}" presName="thickLine" presStyleLbl="alignNode1" presStyleIdx="1" presStyleCnt="4"/>
      <dgm:spPr/>
    </dgm:pt>
    <dgm:pt modelId="{F52FB673-4A1B-43E4-83C0-C49C9BE4BC62}" type="pres">
      <dgm:prSet presAssocID="{0AC3D15F-A1BA-4F62-9764-22179A5CB5B4}" presName="horz1" presStyleCnt="0"/>
      <dgm:spPr/>
    </dgm:pt>
    <dgm:pt modelId="{B484C685-BB6E-48DD-BC63-B8412B9634D8}" type="pres">
      <dgm:prSet presAssocID="{0AC3D15F-A1BA-4F62-9764-22179A5CB5B4}" presName="tx1" presStyleLbl="revTx" presStyleIdx="1" presStyleCnt="4"/>
      <dgm:spPr/>
    </dgm:pt>
    <dgm:pt modelId="{3653EC18-D2AD-4408-816D-F4A35B231751}" type="pres">
      <dgm:prSet presAssocID="{0AC3D15F-A1BA-4F62-9764-22179A5CB5B4}" presName="vert1" presStyleCnt="0"/>
      <dgm:spPr/>
    </dgm:pt>
    <dgm:pt modelId="{BE1E572F-AC6E-4B5C-A4FB-E915B1AB513E}" type="pres">
      <dgm:prSet presAssocID="{7585318E-BD9F-4599-A547-71AB9955E0D8}" presName="thickLine" presStyleLbl="alignNode1" presStyleIdx="2" presStyleCnt="4"/>
      <dgm:spPr/>
    </dgm:pt>
    <dgm:pt modelId="{F8A5BA02-6EF5-4E93-8673-510648ADFF4A}" type="pres">
      <dgm:prSet presAssocID="{7585318E-BD9F-4599-A547-71AB9955E0D8}" presName="horz1" presStyleCnt="0"/>
      <dgm:spPr/>
    </dgm:pt>
    <dgm:pt modelId="{B6E74803-7F34-45FE-9849-A9955F35E416}" type="pres">
      <dgm:prSet presAssocID="{7585318E-BD9F-4599-A547-71AB9955E0D8}" presName="tx1" presStyleLbl="revTx" presStyleIdx="2" presStyleCnt="4"/>
      <dgm:spPr/>
    </dgm:pt>
    <dgm:pt modelId="{17519E27-052B-4AC7-8C16-2FE05DE6FE82}" type="pres">
      <dgm:prSet presAssocID="{7585318E-BD9F-4599-A547-71AB9955E0D8}" presName="vert1" presStyleCnt="0"/>
      <dgm:spPr/>
    </dgm:pt>
    <dgm:pt modelId="{980A520F-15F4-4904-96F8-5D18DCD5ECE9}" type="pres">
      <dgm:prSet presAssocID="{A7E0A4FA-69D5-46CD-9D69-F52A0C657477}" presName="thickLine" presStyleLbl="alignNode1" presStyleIdx="3" presStyleCnt="4"/>
      <dgm:spPr/>
    </dgm:pt>
    <dgm:pt modelId="{6DB1331C-7C6B-4FB3-9254-27450F7AA0EE}" type="pres">
      <dgm:prSet presAssocID="{A7E0A4FA-69D5-46CD-9D69-F52A0C657477}" presName="horz1" presStyleCnt="0"/>
      <dgm:spPr/>
    </dgm:pt>
    <dgm:pt modelId="{BDC2D223-0B9A-494F-BFBD-11AB9DD9632E}" type="pres">
      <dgm:prSet presAssocID="{A7E0A4FA-69D5-46CD-9D69-F52A0C657477}" presName="tx1" presStyleLbl="revTx" presStyleIdx="3" presStyleCnt="4"/>
      <dgm:spPr/>
    </dgm:pt>
    <dgm:pt modelId="{AD7E74A9-F515-4319-8566-3C820F084551}" type="pres">
      <dgm:prSet presAssocID="{A7E0A4FA-69D5-46CD-9D69-F52A0C657477}" presName="vert1" presStyleCnt="0"/>
      <dgm:spPr/>
    </dgm:pt>
  </dgm:ptLst>
  <dgm:cxnLst>
    <dgm:cxn modelId="{2C62E02B-72DB-47DF-B5E4-E370250F380F}" type="presOf" srcId="{A7E0A4FA-69D5-46CD-9D69-F52A0C657477}" destId="{BDC2D223-0B9A-494F-BFBD-11AB9DD9632E}" srcOrd="0" destOrd="0" presId="urn:microsoft.com/office/officeart/2008/layout/LinedList"/>
    <dgm:cxn modelId="{31B5742C-4D9D-4CDB-A5DA-7D65263E9EC0}" srcId="{E7DD9364-0EA6-4F90-AD70-CC8B220538CD}" destId="{6C284DCB-5EBF-4E66-B2D9-D309C6F930D9}" srcOrd="0" destOrd="0" parTransId="{56DA9CE0-6712-4A1D-8D82-F97642A40D32}" sibTransId="{AACF4851-C942-4581-B4F6-02820F2B0BBF}"/>
    <dgm:cxn modelId="{04FC6964-2F59-4594-97BB-DBE8582509EC}" type="presOf" srcId="{7585318E-BD9F-4599-A547-71AB9955E0D8}" destId="{B6E74803-7F34-45FE-9849-A9955F35E416}" srcOrd="0" destOrd="0" presId="urn:microsoft.com/office/officeart/2008/layout/LinedList"/>
    <dgm:cxn modelId="{A9B1258C-D518-489D-9801-68C526A71CDF}" type="presOf" srcId="{E7DD9364-0EA6-4F90-AD70-CC8B220538CD}" destId="{9DE5EED2-F87F-4D79-A728-205201007102}" srcOrd="0" destOrd="0" presId="urn:microsoft.com/office/officeart/2008/layout/LinedList"/>
    <dgm:cxn modelId="{9A95A29F-738F-4BC1-87E3-AA16F502CDB7}" type="presOf" srcId="{0AC3D15F-A1BA-4F62-9764-22179A5CB5B4}" destId="{B484C685-BB6E-48DD-BC63-B8412B9634D8}" srcOrd="0" destOrd="0" presId="urn:microsoft.com/office/officeart/2008/layout/LinedList"/>
    <dgm:cxn modelId="{068583BE-233E-44F4-AF9C-03BCD3AF6CB8}" srcId="{E7DD9364-0EA6-4F90-AD70-CC8B220538CD}" destId="{7585318E-BD9F-4599-A547-71AB9955E0D8}" srcOrd="2" destOrd="0" parTransId="{276DAC08-264F-4B31-ACB8-7A2230A4D24D}" sibTransId="{CB3C9F36-4603-4ACE-8A41-56C6159A23BA}"/>
    <dgm:cxn modelId="{31BB8BCB-739F-4C3E-B293-B14ACD1D19CC}" srcId="{E7DD9364-0EA6-4F90-AD70-CC8B220538CD}" destId="{0AC3D15F-A1BA-4F62-9764-22179A5CB5B4}" srcOrd="1" destOrd="0" parTransId="{4D49EBAA-6581-44EF-85DC-8A9E9672916A}" sibTransId="{2CA0DCE0-D159-4666-A36E-0D23B8A19B2C}"/>
    <dgm:cxn modelId="{98AE74CD-6B4E-4A6B-8605-0CD398CA5FBA}" type="presOf" srcId="{6C284DCB-5EBF-4E66-B2D9-D309C6F930D9}" destId="{A14744E7-81B9-4D94-9879-233A28FB778F}" srcOrd="0" destOrd="0" presId="urn:microsoft.com/office/officeart/2008/layout/LinedList"/>
    <dgm:cxn modelId="{34520AFE-F6BE-432A-BD76-9070C210061B}" srcId="{E7DD9364-0EA6-4F90-AD70-CC8B220538CD}" destId="{A7E0A4FA-69D5-46CD-9D69-F52A0C657477}" srcOrd="3" destOrd="0" parTransId="{D946D99B-A4CA-43E7-82CB-A8A4E69BCD67}" sibTransId="{CB7BE953-A798-4317-AB8A-CC3F8D8A1B04}"/>
    <dgm:cxn modelId="{ABA0A820-767F-4321-8891-45610A1B23D8}" type="presParOf" srcId="{9DE5EED2-F87F-4D79-A728-205201007102}" destId="{2385612E-8816-48D3-AD9F-6604F94348E5}" srcOrd="0" destOrd="0" presId="urn:microsoft.com/office/officeart/2008/layout/LinedList"/>
    <dgm:cxn modelId="{6044DC06-7FA6-4F8A-ADD8-656659308DA5}" type="presParOf" srcId="{9DE5EED2-F87F-4D79-A728-205201007102}" destId="{BC011CE2-89D8-4DC2-9060-C4422B3E4CE1}" srcOrd="1" destOrd="0" presId="urn:microsoft.com/office/officeart/2008/layout/LinedList"/>
    <dgm:cxn modelId="{2DB1CCFA-78AB-4F29-A043-41FEF530BED7}" type="presParOf" srcId="{BC011CE2-89D8-4DC2-9060-C4422B3E4CE1}" destId="{A14744E7-81B9-4D94-9879-233A28FB778F}" srcOrd="0" destOrd="0" presId="urn:microsoft.com/office/officeart/2008/layout/LinedList"/>
    <dgm:cxn modelId="{5E263330-F2E2-4D66-802F-884E9E11E769}" type="presParOf" srcId="{BC011CE2-89D8-4DC2-9060-C4422B3E4CE1}" destId="{6B195ADA-9D26-45CA-B313-2E1AA88D9BA5}" srcOrd="1" destOrd="0" presId="urn:microsoft.com/office/officeart/2008/layout/LinedList"/>
    <dgm:cxn modelId="{AC29EF57-EC6D-4A1B-B10A-435C77856B38}" type="presParOf" srcId="{9DE5EED2-F87F-4D79-A728-205201007102}" destId="{ABE539A1-9BA0-43C7-AD6A-C83EACBD13BE}" srcOrd="2" destOrd="0" presId="urn:microsoft.com/office/officeart/2008/layout/LinedList"/>
    <dgm:cxn modelId="{DB0E018B-8E34-40E9-8FDF-61DA2E20CE4D}" type="presParOf" srcId="{9DE5EED2-F87F-4D79-A728-205201007102}" destId="{F52FB673-4A1B-43E4-83C0-C49C9BE4BC62}" srcOrd="3" destOrd="0" presId="urn:microsoft.com/office/officeart/2008/layout/LinedList"/>
    <dgm:cxn modelId="{4C1BD421-74DE-4BFD-A43F-BBB47EC1777E}" type="presParOf" srcId="{F52FB673-4A1B-43E4-83C0-C49C9BE4BC62}" destId="{B484C685-BB6E-48DD-BC63-B8412B9634D8}" srcOrd="0" destOrd="0" presId="urn:microsoft.com/office/officeart/2008/layout/LinedList"/>
    <dgm:cxn modelId="{58CFE18E-1B25-42B1-AD49-890D5AB83822}" type="presParOf" srcId="{F52FB673-4A1B-43E4-83C0-C49C9BE4BC62}" destId="{3653EC18-D2AD-4408-816D-F4A35B231751}" srcOrd="1" destOrd="0" presId="urn:microsoft.com/office/officeart/2008/layout/LinedList"/>
    <dgm:cxn modelId="{ACCC2337-8205-40F5-B042-9E362D2781FF}" type="presParOf" srcId="{9DE5EED2-F87F-4D79-A728-205201007102}" destId="{BE1E572F-AC6E-4B5C-A4FB-E915B1AB513E}" srcOrd="4" destOrd="0" presId="urn:microsoft.com/office/officeart/2008/layout/LinedList"/>
    <dgm:cxn modelId="{33C6296B-1887-4185-A8DA-87DA1428E79A}" type="presParOf" srcId="{9DE5EED2-F87F-4D79-A728-205201007102}" destId="{F8A5BA02-6EF5-4E93-8673-510648ADFF4A}" srcOrd="5" destOrd="0" presId="urn:microsoft.com/office/officeart/2008/layout/LinedList"/>
    <dgm:cxn modelId="{1F1889F5-77D7-4AE4-9BC3-50F1A37AE8B4}" type="presParOf" srcId="{F8A5BA02-6EF5-4E93-8673-510648ADFF4A}" destId="{B6E74803-7F34-45FE-9849-A9955F35E416}" srcOrd="0" destOrd="0" presId="urn:microsoft.com/office/officeart/2008/layout/LinedList"/>
    <dgm:cxn modelId="{D8C01628-03FF-4C15-B46D-F5C63EEB1459}" type="presParOf" srcId="{F8A5BA02-6EF5-4E93-8673-510648ADFF4A}" destId="{17519E27-052B-4AC7-8C16-2FE05DE6FE82}" srcOrd="1" destOrd="0" presId="urn:microsoft.com/office/officeart/2008/layout/LinedList"/>
    <dgm:cxn modelId="{10340E8A-20A8-4366-A38D-461BC02130F4}" type="presParOf" srcId="{9DE5EED2-F87F-4D79-A728-205201007102}" destId="{980A520F-15F4-4904-96F8-5D18DCD5ECE9}" srcOrd="6" destOrd="0" presId="urn:microsoft.com/office/officeart/2008/layout/LinedList"/>
    <dgm:cxn modelId="{1C691431-F0DE-4028-9858-02D69CDB73A7}" type="presParOf" srcId="{9DE5EED2-F87F-4D79-A728-205201007102}" destId="{6DB1331C-7C6B-4FB3-9254-27450F7AA0EE}" srcOrd="7" destOrd="0" presId="urn:microsoft.com/office/officeart/2008/layout/LinedList"/>
    <dgm:cxn modelId="{46B94024-F28C-491F-B668-FE91871EB53A}" type="presParOf" srcId="{6DB1331C-7C6B-4FB3-9254-27450F7AA0EE}" destId="{BDC2D223-0B9A-494F-BFBD-11AB9DD9632E}" srcOrd="0" destOrd="0" presId="urn:microsoft.com/office/officeart/2008/layout/LinedList"/>
    <dgm:cxn modelId="{E34A959E-56FD-45F5-B178-BD1F69B7F6E5}" type="presParOf" srcId="{6DB1331C-7C6B-4FB3-9254-27450F7AA0EE}" destId="{AD7E74A9-F515-4319-8566-3C820F0845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3B404D3-DDB5-4D90-A647-84E276E3CD5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55C8571-B416-4330-B223-C13CBEF048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Oncology follow – up every 3 -6 months for CT scans and symptom review (NICE,2024).</a:t>
          </a:r>
          <a:endParaRPr lang="en-US"/>
        </a:p>
      </dgm:t>
    </dgm:pt>
    <dgm:pt modelId="{D7972E7C-5889-43BD-A03C-928E6D440213}" type="parTrans" cxnId="{3557E6D7-5471-4F7F-A958-1C4B4BF8731A}">
      <dgm:prSet/>
      <dgm:spPr/>
      <dgm:t>
        <a:bodyPr/>
        <a:lstStyle/>
        <a:p>
          <a:endParaRPr lang="en-US"/>
        </a:p>
      </dgm:t>
    </dgm:pt>
    <dgm:pt modelId="{475912DD-3BE3-48C7-8EDB-48EC4E0F79D9}" type="sibTrans" cxnId="{3557E6D7-5471-4F7F-A958-1C4B4BF8731A}">
      <dgm:prSet/>
      <dgm:spPr/>
      <dgm:t>
        <a:bodyPr/>
        <a:lstStyle/>
        <a:p>
          <a:endParaRPr lang="en-US"/>
        </a:p>
      </dgm:t>
    </dgm:pt>
    <dgm:pt modelId="{A1CAD8A2-7328-410B-93DD-17C4BE01F8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Blood tests and lung function monitoring to detect side effects and recurrence early.</a:t>
          </a:r>
          <a:endParaRPr lang="en-US"/>
        </a:p>
      </dgm:t>
    </dgm:pt>
    <dgm:pt modelId="{91FC2406-8B87-4CAC-ACF6-1FC862FB9DE5}" type="parTrans" cxnId="{2D16A71F-4BE6-4A92-ABBC-36A845D56476}">
      <dgm:prSet/>
      <dgm:spPr/>
      <dgm:t>
        <a:bodyPr/>
        <a:lstStyle/>
        <a:p>
          <a:endParaRPr lang="en-US"/>
        </a:p>
      </dgm:t>
    </dgm:pt>
    <dgm:pt modelId="{15821081-5A96-4564-ADC6-0F1D69889D62}" type="sibTrans" cxnId="{2D16A71F-4BE6-4A92-ABBC-36A845D56476}">
      <dgm:prSet/>
      <dgm:spPr/>
      <dgm:t>
        <a:bodyPr/>
        <a:lstStyle/>
        <a:p>
          <a:endParaRPr lang="en-US"/>
        </a:p>
      </dgm:t>
    </dgm:pt>
    <dgm:pt modelId="{AB773E68-4D5A-46B7-8CDC-CE90D0627B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Open communication ensures Mr Smith understands progress and treatment options.</a:t>
          </a:r>
          <a:endParaRPr lang="en-US"/>
        </a:p>
      </dgm:t>
    </dgm:pt>
    <dgm:pt modelId="{454228A4-1AA9-4818-97FB-160FA9DF1FC3}" type="parTrans" cxnId="{6FFDE36E-EC60-4B20-BFD4-FBE04899E1DC}">
      <dgm:prSet/>
      <dgm:spPr/>
      <dgm:t>
        <a:bodyPr/>
        <a:lstStyle/>
        <a:p>
          <a:endParaRPr lang="en-US"/>
        </a:p>
      </dgm:t>
    </dgm:pt>
    <dgm:pt modelId="{0B47888A-1D06-4684-BAAF-13B5D387FE80}" type="sibTrans" cxnId="{6FFDE36E-EC60-4B20-BFD4-FBE04899E1DC}">
      <dgm:prSet/>
      <dgm:spPr/>
      <dgm:t>
        <a:bodyPr/>
        <a:lstStyle/>
        <a:p>
          <a:endParaRPr lang="en-US"/>
        </a:p>
      </dgm:t>
    </dgm:pt>
    <dgm:pt modelId="{95F491FF-242C-43A9-A2EB-64CD2002E3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Regular reviews promote continuity of care and shared decision – making.</a:t>
          </a:r>
          <a:endParaRPr lang="en-US"/>
        </a:p>
      </dgm:t>
    </dgm:pt>
    <dgm:pt modelId="{17E96785-A9D9-400A-9E78-C0EA25C8707E}" type="parTrans" cxnId="{F1ECCC3B-C820-4B16-975E-383DC42AE9B1}">
      <dgm:prSet/>
      <dgm:spPr/>
      <dgm:t>
        <a:bodyPr/>
        <a:lstStyle/>
        <a:p>
          <a:endParaRPr lang="en-US"/>
        </a:p>
      </dgm:t>
    </dgm:pt>
    <dgm:pt modelId="{2762853F-AFD2-48D2-8A14-ED806972592D}" type="sibTrans" cxnId="{F1ECCC3B-C820-4B16-975E-383DC42AE9B1}">
      <dgm:prSet/>
      <dgm:spPr/>
      <dgm:t>
        <a:bodyPr/>
        <a:lstStyle/>
        <a:p>
          <a:endParaRPr lang="en-US"/>
        </a:p>
      </dgm:t>
    </dgm:pt>
    <dgm:pt modelId="{E35FC9BC-D089-48FE-988A-9FAC281156AD}" type="pres">
      <dgm:prSet presAssocID="{13B404D3-DDB5-4D90-A647-84E276E3CD5F}" presName="root" presStyleCnt="0">
        <dgm:presLayoutVars>
          <dgm:dir/>
          <dgm:resizeHandles val="exact"/>
        </dgm:presLayoutVars>
      </dgm:prSet>
      <dgm:spPr/>
    </dgm:pt>
    <dgm:pt modelId="{FDAC2372-DA68-40B4-8182-41DA08096ADD}" type="pres">
      <dgm:prSet presAssocID="{A55C8571-B416-4330-B223-C13CBEF04857}" presName="compNode" presStyleCnt="0"/>
      <dgm:spPr/>
    </dgm:pt>
    <dgm:pt modelId="{C58CE6C5-2FD0-4AE2-8FF4-BBD5C0BBCA5E}" type="pres">
      <dgm:prSet presAssocID="{A55C8571-B416-4330-B223-C13CBEF04857}" presName="bgRect" presStyleLbl="bgShp" presStyleIdx="0" presStyleCnt="4"/>
      <dgm:spPr/>
    </dgm:pt>
    <dgm:pt modelId="{28A762A8-0639-4DAF-ACA1-0F2F91093E19}" type="pres">
      <dgm:prSet presAssocID="{A55C8571-B416-4330-B223-C13CBEF0485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C8690C8-57C9-45C9-BE49-13118DB87A91}" type="pres">
      <dgm:prSet presAssocID="{A55C8571-B416-4330-B223-C13CBEF04857}" presName="spaceRect" presStyleCnt="0"/>
      <dgm:spPr/>
    </dgm:pt>
    <dgm:pt modelId="{D599CE46-E855-4BA7-B791-255A92A2D48D}" type="pres">
      <dgm:prSet presAssocID="{A55C8571-B416-4330-B223-C13CBEF04857}" presName="parTx" presStyleLbl="revTx" presStyleIdx="0" presStyleCnt="4">
        <dgm:presLayoutVars>
          <dgm:chMax val="0"/>
          <dgm:chPref val="0"/>
        </dgm:presLayoutVars>
      </dgm:prSet>
      <dgm:spPr/>
    </dgm:pt>
    <dgm:pt modelId="{9061F9F7-02F1-4D91-8801-49D2FB3A1A78}" type="pres">
      <dgm:prSet presAssocID="{475912DD-3BE3-48C7-8EDB-48EC4E0F79D9}" presName="sibTrans" presStyleCnt="0"/>
      <dgm:spPr/>
    </dgm:pt>
    <dgm:pt modelId="{23C7EF08-15BF-4636-9FA5-1FFF2D9E403C}" type="pres">
      <dgm:prSet presAssocID="{A1CAD8A2-7328-410B-93DD-17C4BE01F85B}" presName="compNode" presStyleCnt="0"/>
      <dgm:spPr/>
    </dgm:pt>
    <dgm:pt modelId="{368E2788-E713-4ABB-A2A4-7139F0F8EA69}" type="pres">
      <dgm:prSet presAssocID="{A1CAD8A2-7328-410B-93DD-17C4BE01F85B}" presName="bgRect" presStyleLbl="bgShp" presStyleIdx="1" presStyleCnt="4"/>
      <dgm:spPr/>
    </dgm:pt>
    <dgm:pt modelId="{E18EF7C6-5667-4A4A-BF06-EF19154405D2}" type="pres">
      <dgm:prSet presAssocID="{A1CAD8A2-7328-410B-93DD-17C4BE01F85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9BB38C54-CB4F-44F5-A5A9-BBCF381FBE73}" type="pres">
      <dgm:prSet presAssocID="{A1CAD8A2-7328-410B-93DD-17C4BE01F85B}" presName="spaceRect" presStyleCnt="0"/>
      <dgm:spPr/>
    </dgm:pt>
    <dgm:pt modelId="{4D046D09-8111-446F-BBEA-C1496E549375}" type="pres">
      <dgm:prSet presAssocID="{A1CAD8A2-7328-410B-93DD-17C4BE01F85B}" presName="parTx" presStyleLbl="revTx" presStyleIdx="1" presStyleCnt="4">
        <dgm:presLayoutVars>
          <dgm:chMax val="0"/>
          <dgm:chPref val="0"/>
        </dgm:presLayoutVars>
      </dgm:prSet>
      <dgm:spPr/>
    </dgm:pt>
    <dgm:pt modelId="{BD7F1F9F-C1AD-4A2E-9BA5-8CC94B6199E0}" type="pres">
      <dgm:prSet presAssocID="{15821081-5A96-4564-ADC6-0F1D69889D62}" presName="sibTrans" presStyleCnt="0"/>
      <dgm:spPr/>
    </dgm:pt>
    <dgm:pt modelId="{1AA4AE56-6260-4F54-B6ED-6522CD060275}" type="pres">
      <dgm:prSet presAssocID="{AB773E68-4D5A-46B7-8CDC-CE90D0627BDF}" presName="compNode" presStyleCnt="0"/>
      <dgm:spPr/>
    </dgm:pt>
    <dgm:pt modelId="{AB73F06D-A4B6-4242-842B-B4F83AD0F4F9}" type="pres">
      <dgm:prSet presAssocID="{AB773E68-4D5A-46B7-8CDC-CE90D0627BDF}" presName="bgRect" presStyleLbl="bgShp" presStyleIdx="2" presStyleCnt="4"/>
      <dgm:spPr/>
    </dgm:pt>
    <dgm:pt modelId="{685F86DE-146D-4FD2-BF19-87D9AC69E160}" type="pres">
      <dgm:prSet presAssocID="{AB773E68-4D5A-46B7-8CDC-CE90D0627BD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BA91FD7-BEE5-4A41-9779-92A22E415D17}" type="pres">
      <dgm:prSet presAssocID="{AB773E68-4D5A-46B7-8CDC-CE90D0627BDF}" presName="spaceRect" presStyleCnt="0"/>
      <dgm:spPr/>
    </dgm:pt>
    <dgm:pt modelId="{9337F50A-96DD-4697-9E13-954F23200503}" type="pres">
      <dgm:prSet presAssocID="{AB773E68-4D5A-46B7-8CDC-CE90D0627BDF}" presName="parTx" presStyleLbl="revTx" presStyleIdx="2" presStyleCnt="4">
        <dgm:presLayoutVars>
          <dgm:chMax val="0"/>
          <dgm:chPref val="0"/>
        </dgm:presLayoutVars>
      </dgm:prSet>
      <dgm:spPr/>
    </dgm:pt>
    <dgm:pt modelId="{57270A32-7143-4CEF-A354-92541D8420B1}" type="pres">
      <dgm:prSet presAssocID="{0B47888A-1D06-4684-BAAF-13B5D387FE80}" presName="sibTrans" presStyleCnt="0"/>
      <dgm:spPr/>
    </dgm:pt>
    <dgm:pt modelId="{AB9E4FF6-7153-4F42-8E9C-C643780AE32B}" type="pres">
      <dgm:prSet presAssocID="{95F491FF-242C-43A9-A2EB-64CD2002E398}" presName="compNode" presStyleCnt="0"/>
      <dgm:spPr/>
    </dgm:pt>
    <dgm:pt modelId="{0DE2EA46-AE70-4CF9-BFC6-2C88AB762A5D}" type="pres">
      <dgm:prSet presAssocID="{95F491FF-242C-43A9-A2EB-64CD2002E398}" presName="bgRect" presStyleLbl="bgShp" presStyleIdx="3" presStyleCnt="4"/>
      <dgm:spPr/>
    </dgm:pt>
    <dgm:pt modelId="{2B326819-2041-41F0-A398-BBF24804477B}" type="pres">
      <dgm:prSet presAssocID="{95F491FF-242C-43A9-A2EB-64CD2002E39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E3AD633-C536-44FF-AB51-CA4CED3A882A}" type="pres">
      <dgm:prSet presAssocID="{95F491FF-242C-43A9-A2EB-64CD2002E398}" presName="spaceRect" presStyleCnt="0"/>
      <dgm:spPr/>
    </dgm:pt>
    <dgm:pt modelId="{0FF2AEAB-6376-4DF6-A62A-1057111FE726}" type="pres">
      <dgm:prSet presAssocID="{95F491FF-242C-43A9-A2EB-64CD2002E39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D16A71F-4BE6-4A92-ABBC-36A845D56476}" srcId="{13B404D3-DDB5-4D90-A647-84E276E3CD5F}" destId="{A1CAD8A2-7328-410B-93DD-17C4BE01F85B}" srcOrd="1" destOrd="0" parTransId="{91FC2406-8B87-4CAC-ACF6-1FC862FB9DE5}" sibTransId="{15821081-5A96-4564-ADC6-0F1D69889D62}"/>
    <dgm:cxn modelId="{7B397F31-A9B5-41FB-95F4-9B1B94F6AE3C}" type="presOf" srcId="{13B404D3-DDB5-4D90-A647-84E276E3CD5F}" destId="{E35FC9BC-D089-48FE-988A-9FAC281156AD}" srcOrd="0" destOrd="0" presId="urn:microsoft.com/office/officeart/2018/2/layout/IconVerticalSolidList"/>
    <dgm:cxn modelId="{F1ECCC3B-C820-4B16-975E-383DC42AE9B1}" srcId="{13B404D3-DDB5-4D90-A647-84E276E3CD5F}" destId="{95F491FF-242C-43A9-A2EB-64CD2002E398}" srcOrd="3" destOrd="0" parTransId="{17E96785-A9D9-400A-9E78-C0EA25C8707E}" sibTransId="{2762853F-AFD2-48D2-8A14-ED806972592D}"/>
    <dgm:cxn modelId="{6FFDE36E-EC60-4B20-BFD4-FBE04899E1DC}" srcId="{13B404D3-DDB5-4D90-A647-84E276E3CD5F}" destId="{AB773E68-4D5A-46B7-8CDC-CE90D0627BDF}" srcOrd="2" destOrd="0" parTransId="{454228A4-1AA9-4818-97FB-160FA9DF1FC3}" sibTransId="{0B47888A-1D06-4684-BAAF-13B5D387FE80}"/>
    <dgm:cxn modelId="{560A6271-4DB8-4123-A200-7C3F47838340}" type="presOf" srcId="{95F491FF-242C-43A9-A2EB-64CD2002E398}" destId="{0FF2AEAB-6376-4DF6-A62A-1057111FE726}" srcOrd="0" destOrd="0" presId="urn:microsoft.com/office/officeart/2018/2/layout/IconVerticalSolidList"/>
    <dgm:cxn modelId="{48EA828F-A782-47B8-8D35-10370AC9DF7A}" type="presOf" srcId="{A55C8571-B416-4330-B223-C13CBEF04857}" destId="{D599CE46-E855-4BA7-B791-255A92A2D48D}" srcOrd="0" destOrd="0" presId="urn:microsoft.com/office/officeart/2018/2/layout/IconVerticalSolidList"/>
    <dgm:cxn modelId="{4188EC93-AFF0-47DB-8239-05FD4AE8DEB3}" type="presOf" srcId="{A1CAD8A2-7328-410B-93DD-17C4BE01F85B}" destId="{4D046D09-8111-446F-BBEA-C1496E549375}" srcOrd="0" destOrd="0" presId="urn:microsoft.com/office/officeart/2018/2/layout/IconVerticalSolidList"/>
    <dgm:cxn modelId="{3557E6D7-5471-4F7F-A958-1C4B4BF8731A}" srcId="{13B404D3-DDB5-4D90-A647-84E276E3CD5F}" destId="{A55C8571-B416-4330-B223-C13CBEF04857}" srcOrd="0" destOrd="0" parTransId="{D7972E7C-5889-43BD-A03C-928E6D440213}" sibTransId="{475912DD-3BE3-48C7-8EDB-48EC4E0F79D9}"/>
    <dgm:cxn modelId="{4A5132F6-310B-4022-AFFF-B3781532BC4A}" type="presOf" srcId="{AB773E68-4D5A-46B7-8CDC-CE90D0627BDF}" destId="{9337F50A-96DD-4697-9E13-954F23200503}" srcOrd="0" destOrd="0" presId="urn:microsoft.com/office/officeart/2018/2/layout/IconVerticalSolidList"/>
    <dgm:cxn modelId="{52D973C5-15EF-4049-90B7-5D308C91B99D}" type="presParOf" srcId="{E35FC9BC-D089-48FE-988A-9FAC281156AD}" destId="{FDAC2372-DA68-40B4-8182-41DA08096ADD}" srcOrd="0" destOrd="0" presId="urn:microsoft.com/office/officeart/2018/2/layout/IconVerticalSolidList"/>
    <dgm:cxn modelId="{7686E71E-60C2-4BDF-87A8-CE71CB329EB4}" type="presParOf" srcId="{FDAC2372-DA68-40B4-8182-41DA08096ADD}" destId="{C58CE6C5-2FD0-4AE2-8FF4-BBD5C0BBCA5E}" srcOrd="0" destOrd="0" presId="urn:microsoft.com/office/officeart/2018/2/layout/IconVerticalSolidList"/>
    <dgm:cxn modelId="{D803F8FA-ACC4-459B-AFDA-944EA3FB8621}" type="presParOf" srcId="{FDAC2372-DA68-40B4-8182-41DA08096ADD}" destId="{28A762A8-0639-4DAF-ACA1-0F2F91093E19}" srcOrd="1" destOrd="0" presId="urn:microsoft.com/office/officeart/2018/2/layout/IconVerticalSolidList"/>
    <dgm:cxn modelId="{CDD4F78F-940B-4EBC-9DB0-7792F28E5153}" type="presParOf" srcId="{FDAC2372-DA68-40B4-8182-41DA08096ADD}" destId="{3C8690C8-57C9-45C9-BE49-13118DB87A91}" srcOrd="2" destOrd="0" presId="urn:microsoft.com/office/officeart/2018/2/layout/IconVerticalSolidList"/>
    <dgm:cxn modelId="{D81B6EB9-BC94-406E-BD2B-F8D0DC845880}" type="presParOf" srcId="{FDAC2372-DA68-40B4-8182-41DA08096ADD}" destId="{D599CE46-E855-4BA7-B791-255A92A2D48D}" srcOrd="3" destOrd="0" presId="urn:microsoft.com/office/officeart/2018/2/layout/IconVerticalSolidList"/>
    <dgm:cxn modelId="{B031E899-6B75-4916-A45C-EE166EF3CE48}" type="presParOf" srcId="{E35FC9BC-D089-48FE-988A-9FAC281156AD}" destId="{9061F9F7-02F1-4D91-8801-49D2FB3A1A78}" srcOrd="1" destOrd="0" presId="urn:microsoft.com/office/officeart/2018/2/layout/IconVerticalSolidList"/>
    <dgm:cxn modelId="{12865C81-9C18-4C4B-8A94-7AFF1A7C79BC}" type="presParOf" srcId="{E35FC9BC-D089-48FE-988A-9FAC281156AD}" destId="{23C7EF08-15BF-4636-9FA5-1FFF2D9E403C}" srcOrd="2" destOrd="0" presId="urn:microsoft.com/office/officeart/2018/2/layout/IconVerticalSolidList"/>
    <dgm:cxn modelId="{14DE0902-CFD7-49FB-A1DD-B46AE13CFB44}" type="presParOf" srcId="{23C7EF08-15BF-4636-9FA5-1FFF2D9E403C}" destId="{368E2788-E713-4ABB-A2A4-7139F0F8EA69}" srcOrd="0" destOrd="0" presId="urn:microsoft.com/office/officeart/2018/2/layout/IconVerticalSolidList"/>
    <dgm:cxn modelId="{4237E3C8-72E9-4720-97DE-C73627C237E5}" type="presParOf" srcId="{23C7EF08-15BF-4636-9FA5-1FFF2D9E403C}" destId="{E18EF7C6-5667-4A4A-BF06-EF19154405D2}" srcOrd="1" destOrd="0" presId="urn:microsoft.com/office/officeart/2018/2/layout/IconVerticalSolidList"/>
    <dgm:cxn modelId="{DC2041B1-BF4D-426B-B960-179AFC3507D0}" type="presParOf" srcId="{23C7EF08-15BF-4636-9FA5-1FFF2D9E403C}" destId="{9BB38C54-CB4F-44F5-A5A9-BBCF381FBE73}" srcOrd="2" destOrd="0" presId="urn:microsoft.com/office/officeart/2018/2/layout/IconVerticalSolidList"/>
    <dgm:cxn modelId="{85988B75-D3C4-4544-9B43-4563620F00C3}" type="presParOf" srcId="{23C7EF08-15BF-4636-9FA5-1FFF2D9E403C}" destId="{4D046D09-8111-446F-BBEA-C1496E549375}" srcOrd="3" destOrd="0" presId="urn:microsoft.com/office/officeart/2018/2/layout/IconVerticalSolidList"/>
    <dgm:cxn modelId="{4CD10B34-170E-4EC2-8A37-7903B224B3A8}" type="presParOf" srcId="{E35FC9BC-D089-48FE-988A-9FAC281156AD}" destId="{BD7F1F9F-C1AD-4A2E-9BA5-8CC94B6199E0}" srcOrd="3" destOrd="0" presId="urn:microsoft.com/office/officeart/2018/2/layout/IconVerticalSolidList"/>
    <dgm:cxn modelId="{4297D80D-E824-4BF2-8958-05F50EAC9A7D}" type="presParOf" srcId="{E35FC9BC-D089-48FE-988A-9FAC281156AD}" destId="{1AA4AE56-6260-4F54-B6ED-6522CD060275}" srcOrd="4" destOrd="0" presId="urn:microsoft.com/office/officeart/2018/2/layout/IconVerticalSolidList"/>
    <dgm:cxn modelId="{2C5B688B-E57B-422F-9C5F-BAE3E3F7F6F6}" type="presParOf" srcId="{1AA4AE56-6260-4F54-B6ED-6522CD060275}" destId="{AB73F06D-A4B6-4242-842B-B4F83AD0F4F9}" srcOrd="0" destOrd="0" presId="urn:microsoft.com/office/officeart/2018/2/layout/IconVerticalSolidList"/>
    <dgm:cxn modelId="{EF19113B-0284-4DB3-853E-C83BC504959A}" type="presParOf" srcId="{1AA4AE56-6260-4F54-B6ED-6522CD060275}" destId="{685F86DE-146D-4FD2-BF19-87D9AC69E160}" srcOrd="1" destOrd="0" presId="urn:microsoft.com/office/officeart/2018/2/layout/IconVerticalSolidList"/>
    <dgm:cxn modelId="{19AC51D2-169E-4B34-BBCB-FC87E79A91CC}" type="presParOf" srcId="{1AA4AE56-6260-4F54-B6ED-6522CD060275}" destId="{3BA91FD7-BEE5-4A41-9779-92A22E415D17}" srcOrd="2" destOrd="0" presId="urn:microsoft.com/office/officeart/2018/2/layout/IconVerticalSolidList"/>
    <dgm:cxn modelId="{D3AB4CD3-608C-4985-8258-F201A2851060}" type="presParOf" srcId="{1AA4AE56-6260-4F54-B6ED-6522CD060275}" destId="{9337F50A-96DD-4697-9E13-954F23200503}" srcOrd="3" destOrd="0" presId="urn:microsoft.com/office/officeart/2018/2/layout/IconVerticalSolidList"/>
    <dgm:cxn modelId="{A5F151F0-4929-43D7-90A9-7DE89F14B9DA}" type="presParOf" srcId="{E35FC9BC-D089-48FE-988A-9FAC281156AD}" destId="{57270A32-7143-4CEF-A354-92541D8420B1}" srcOrd="5" destOrd="0" presId="urn:microsoft.com/office/officeart/2018/2/layout/IconVerticalSolidList"/>
    <dgm:cxn modelId="{1392DCA3-8F56-4672-B4CD-6153756CDC9A}" type="presParOf" srcId="{E35FC9BC-D089-48FE-988A-9FAC281156AD}" destId="{AB9E4FF6-7153-4F42-8E9C-C643780AE32B}" srcOrd="6" destOrd="0" presId="urn:microsoft.com/office/officeart/2018/2/layout/IconVerticalSolidList"/>
    <dgm:cxn modelId="{7A1EFBCB-3A42-48A6-8BD0-97319BE5F059}" type="presParOf" srcId="{AB9E4FF6-7153-4F42-8E9C-C643780AE32B}" destId="{0DE2EA46-AE70-4CF9-BFC6-2C88AB762A5D}" srcOrd="0" destOrd="0" presId="urn:microsoft.com/office/officeart/2018/2/layout/IconVerticalSolidList"/>
    <dgm:cxn modelId="{FADC28A5-05B1-4D08-8FE6-F57DCC4836F4}" type="presParOf" srcId="{AB9E4FF6-7153-4F42-8E9C-C643780AE32B}" destId="{2B326819-2041-41F0-A398-BBF24804477B}" srcOrd="1" destOrd="0" presId="urn:microsoft.com/office/officeart/2018/2/layout/IconVerticalSolidList"/>
    <dgm:cxn modelId="{E39FF4F8-722C-480F-97B3-DF857D26952E}" type="presParOf" srcId="{AB9E4FF6-7153-4F42-8E9C-C643780AE32B}" destId="{2E3AD633-C536-44FF-AB51-CA4CED3A882A}" srcOrd="2" destOrd="0" presId="urn:microsoft.com/office/officeart/2018/2/layout/IconVerticalSolidList"/>
    <dgm:cxn modelId="{B2F62660-183F-4EA1-9BC5-4C385BE050E7}" type="presParOf" srcId="{AB9E4FF6-7153-4F42-8E9C-C643780AE32B}" destId="{0FF2AEAB-6376-4DF6-A62A-1057111FE7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EBDAA69-FF0F-4F70-8CDF-698D3AB58A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0F75FA-6201-4A79-80A2-6FCBA458E6F2}">
      <dgm:prSet/>
      <dgm:spPr/>
      <dgm:t>
        <a:bodyPr/>
        <a:lstStyle/>
        <a:p>
          <a:r>
            <a:rPr lang="en-GB"/>
            <a:t>Ethical care ensures respect, dignity, and informed consent throughout treatment (NMC,2018).</a:t>
          </a:r>
          <a:endParaRPr lang="en-US"/>
        </a:p>
      </dgm:t>
    </dgm:pt>
    <dgm:pt modelId="{C71EC5EB-D5C3-4486-B01A-AA8BF11D1727}" type="parTrans" cxnId="{F5069384-A152-41C7-990C-914B35AC0656}">
      <dgm:prSet/>
      <dgm:spPr/>
      <dgm:t>
        <a:bodyPr/>
        <a:lstStyle/>
        <a:p>
          <a:endParaRPr lang="en-US"/>
        </a:p>
      </dgm:t>
    </dgm:pt>
    <dgm:pt modelId="{AA2B6149-C0BC-4E11-B8B6-F1127A93B3EC}" type="sibTrans" cxnId="{F5069384-A152-41C7-990C-914B35AC0656}">
      <dgm:prSet/>
      <dgm:spPr/>
      <dgm:t>
        <a:bodyPr/>
        <a:lstStyle/>
        <a:p>
          <a:endParaRPr lang="en-US"/>
        </a:p>
      </dgm:t>
    </dgm:pt>
    <dgm:pt modelId="{F3FF1162-5413-4E2A-9657-F42DCBAD59A8}">
      <dgm:prSet/>
      <dgm:spPr/>
      <dgm:t>
        <a:bodyPr/>
        <a:lstStyle/>
        <a:p>
          <a:r>
            <a:rPr lang="en-GB"/>
            <a:t>Mr Smith’s care prioritises autonomy and shared decision – making.</a:t>
          </a:r>
          <a:endParaRPr lang="en-US"/>
        </a:p>
      </dgm:t>
    </dgm:pt>
    <dgm:pt modelId="{C0DEA7D5-F7D9-48D3-8144-5B113653E6AB}" type="parTrans" cxnId="{086FA397-FD98-4658-B829-0CA4D6BB09AC}">
      <dgm:prSet/>
      <dgm:spPr/>
      <dgm:t>
        <a:bodyPr/>
        <a:lstStyle/>
        <a:p>
          <a:endParaRPr lang="en-US"/>
        </a:p>
      </dgm:t>
    </dgm:pt>
    <dgm:pt modelId="{BF2ED74E-EE30-48E9-980E-7AA06CF93744}" type="sibTrans" cxnId="{086FA397-FD98-4658-B829-0CA4D6BB09AC}">
      <dgm:prSet/>
      <dgm:spPr/>
      <dgm:t>
        <a:bodyPr/>
        <a:lstStyle/>
        <a:p>
          <a:endParaRPr lang="en-US"/>
        </a:p>
      </dgm:t>
    </dgm:pt>
    <dgm:pt modelId="{6B99763B-6472-454F-8E7F-EDD921871348}">
      <dgm:prSet/>
      <dgm:spPr/>
      <dgm:t>
        <a:bodyPr/>
        <a:lstStyle/>
        <a:p>
          <a:r>
            <a:rPr lang="en-GB" dirty="0"/>
            <a:t>Compassionate communication supports trust and reduces anxiety.</a:t>
          </a:r>
          <a:endParaRPr lang="en-US" dirty="0"/>
        </a:p>
      </dgm:t>
    </dgm:pt>
    <dgm:pt modelId="{A43FEA75-8229-4F6C-AEEA-20DFB213586E}" type="parTrans" cxnId="{BBF60EC0-96CC-48EC-AE40-1E5A96AADCF4}">
      <dgm:prSet/>
      <dgm:spPr/>
      <dgm:t>
        <a:bodyPr/>
        <a:lstStyle/>
        <a:p>
          <a:endParaRPr lang="en-US"/>
        </a:p>
      </dgm:t>
    </dgm:pt>
    <dgm:pt modelId="{E66C2F10-C008-45B1-B0BD-4962B771FE5A}" type="sibTrans" cxnId="{BBF60EC0-96CC-48EC-AE40-1E5A96AADCF4}">
      <dgm:prSet/>
      <dgm:spPr/>
      <dgm:t>
        <a:bodyPr/>
        <a:lstStyle/>
        <a:p>
          <a:endParaRPr lang="en-US"/>
        </a:p>
      </dgm:t>
    </dgm:pt>
    <dgm:pt modelId="{F8E39408-2A35-4EFD-87FD-25019374A6D9}">
      <dgm:prSet/>
      <dgm:spPr/>
      <dgm:t>
        <a:bodyPr/>
        <a:lstStyle/>
        <a:p>
          <a:r>
            <a:rPr lang="en-GB"/>
            <a:t>Confidentiality and non – judgemental care promote patient wellbeing.</a:t>
          </a:r>
          <a:endParaRPr lang="en-US"/>
        </a:p>
      </dgm:t>
    </dgm:pt>
    <dgm:pt modelId="{C02FACD9-AF39-4AF5-B416-FCB51F2FD497}" type="parTrans" cxnId="{3CE25BF8-9DF4-45C6-A019-FA0797405DE8}">
      <dgm:prSet/>
      <dgm:spPr/>
      <dgm:t>
        <a:bodyPr/>
        <a:lstStyle/>
        <a:p>
          <a:endParaRPr lang="en-US"/>
        </a:p>
      </dgm:t>
    </dgm:pt>
    <dgm:pt modelId="{B7A36411-BDFA-4062-AE23-EB4CFC8ACCDF}" type="sibTrans" cxnId="{3CE25BF8-9DF4-45C6-A019-FA0797405DE8}">
      <dgm:prSet/>
      <dgm:spPr/>
      <dgm:t>
        <a:bodyPr/>
        <a:lstStyle/>
        <a:p>
          <a:endParaRPr lang="en-US"/>
        </a:p>
      </dgm:t>
    </dgm:pt>
    <dgm:pt modelId="{578BAC2E-4E9E-4C58-89E0-1B985815A099}">
      <dgm:prSet/>
      <dgm:spPr/>
      <dgm:t>
        <a:bodyPr/>
        <a:lstStyle/>
        <a:p>
          <a:r>
            <a:rPr lang="en-GB"/>
            <a:t>Multidisciplinary teamwork ensures safe, person – centred care.</a:t>
          </a:r>
          <a:endParaRPr lang="en-US"/>
        </a:p>
      </dgm:t>
    </dgm:pt>
    <dgm:pt modelId="{A2015998-49D3-4401-9053-E7D0BDF46E40}" type="parTrans" cxnId="{374B0965-DE18-47D2-81B5-9C37AFA031C8}">
      <dgm:prSet/>
      <dgm:spPr/>
      <dgm:t>
        <a:bodyPr/>
        <a:lstStyle/>
        <a:p>
          <a:endParaRPr lang="en-US"/>
        </a:p>
      </dgm:t>
    </dgm:pt>
    <dgm:pt modelId="{4398732D-3E19-4FA5-8C51-C430BEAD01B1}" type="sibTrans" cxnId="{374B0965-DE18-47D2-81B5-9C37AFA031C8}">
      <dgm:prSet/>
      <dgm:spPr/>
      <dgm:t>
        <a:bodyPr/>
        <a:lstStyle/>
        <a:p>
          <a:endParaRPr lang="en-US"/>
        </a:p>
      </dgm:t>
    </dgm:pt>
    <dgm:pt modelId="{6151D30F-166D-4D52-AD37-D6FC3B085833}" type="pres">
      <dgm:prSet presAssocID="{4EBDAA69-FF0F-4F70-8CDF-698D3AB58A6D}" presName="linear" presStyleCnt="0">
        <dgm:presLayoutVars>
          <dgm:animLvl val="lvl"/>
          <dgm:resizeHandles val="exact"/>
        </dgm:presLayoutVars>
      </dgm:prSet>
      <dgm:spPr/>
    </dgm:pt>
    <dgm:pt modelId="{FB4F7ECC-EEF1-439A-9A2E-A7766EB8199B}" type="pres">
      <dgm:prSet presAssocID="{380F75FA-6201-4A79-80A2-6FCBA458E6F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1E847C3-06F8-4864-8E9F-715A2766D620}" type="pres">
      <dgm:prSet presAssocID="{AA2B6149-C0BC-4E11-B8B6-F1127A93B3EC}" presName="spacer" presStyleCnt="0"/>
      <dgm:spPr/>
    </dgm:pt>
    <dgm:pt modelId="{69E4E84B-3AEF-49E2-B077-43CC5ABF7F21}" type="pres">
      <dgm:prSet presAssocID="{F3FF1162-5413-4E2A-9657-F42DCBAD59A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05B9775-F76F-4648-AB26-EACF0ADCAA6F}" type="pres">
      <dgm:prSet presAssocID="{BF2ED74E-EE30-48E9-980E-7AA06CF93744}" presName="spacer" presStyleCnt="0"/>
      <dgm:spPr/>
    </dgm:pt>
    <dgm:pt modelId="{17624336-9823-40EF-8C14-DD815020D475}" type="pres">
      <dgm:prSet presAssocID="{6B99763B-6472-454F-8E7F-EDD92187134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F7D0545-E2A8-4D1E-B25B-F1A3D68E3D55}" type="pres">
      <dgm:prSet presAssocID="{E66C2F10-C008-45B1-B0BD-4962B771FE5A}" presName="spacer" presStyleCnt="0"/>
      <dgm:spPr/>
    </dgm:pt>
    <dgm:pt modelId="{E0EB3965-B07C-42DD-8737-EACC76D973E7}" type="pres">
      <dgm:prSet presAssocID="{F8E39408-2A35-4EFD-87FD-25019374A6D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0B941CF-4860-4429-B271-FD9694840EAE}" type="pres">
      <dgm:prSet presAssocID="{B7A36411-BDFA-4062-AE23-EB4CFC8ACCDF}" presName="spacer" presStyleCnt="0"/>
      <dgm:spPr/>
    </dgm:pt>
    <dgm:pt modelId="{4C84EFC3-3A28-412B-A896-29DDF3B886E0}" type="pres">
      <dgm:prSet presAssocID="{578BAC2E-4E9E-4C58-89E0-1B985815A09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950FC17-671A-4C6B-8827-457D89ACA73D}" type="presOf" srcId="{380F75FA-6201-4A79-80A2-6FCBA458E6F2}" destId="{FB4F7ECC-EEF1-439A-9A2E-A7766EB8199B}" srcOrd="0" destOrd="0" presId="urn:microsoft.com/office/officeart/2005/8/layout/vList2"/>
    <dgm:cxn modelId="{374B0965-DE18-47D2-81B5-9C37AFA031C8}" srcId="{4EBDAA69-FF0F-4F70-8CDF-698D3AB58A6D}" destId="{578BAC2E-4E9E-4C58-89E0-1B985815A099}" srcOrd="4" destOrd="0" parTransId="{A2015998-49D3-4401-9053-E7D0BDF46E40}" sibTransId="{4398732D-3E19-4FA5-8C51-C430BEAD01B1}"/>
    <dgm:cxn modelId="{F5069384-A152-41C7-990C-914B35AC0656}" srcId="{4EBDAA69-FF0F-4F70-8CDF-698D3AB58A6D}" destId="{380F75FA-6201-4A79-80A2-6FCBA458E6F2}" srcOrd="0" destOrd="0" parTransId="{C71EC5EB-D5C3-4486-B01A-AA8BF11D1727}" sibTransId="{AA2B6149-C0BC-4E11-B8B6-F1127A93B3EC}"/>
    <dgm:cxn modelId="{086FA397-FD98-4658-B829-0CA4D6BB09AC}" srcId="{4EBDAA69-FF0F-4F70-8CDF-698D3AB58A6D}" destId="{F3FF1162-5413-4E2A-9657-F42DCBAD59A8}" srcOrd="1" destOrd="0" parTransId="{C0DEA7D5-F7D9-48D3-8144-5B113653E6AB}" sibTransId="{BF2ED74E-EE30-48E9-980E-7AA06CF93744}"/>
    <dgm:cxn modelId="{7B285099-F5AC-4AD0-9CD3-67DADFB621E8}" type="presOf" srcId="{F8E39408-2A35-4EFD-87FD-25019374A6D9}" destId="{E0EB3965-B07C-42DD-8737-EACC76D973E7}" srcOrd="0" destOrd="0" presId="urn:microsoft.com/office/officeart/2005/8/layout/vList2"/>
    <dgm:cxn modelId="{BBF60EC0-96CC-48EC-AE40-1E5A96AADCF4}" srcId="{4EBDAA69-FF0F-4F70-8CDF-698D3AB58A6D}" destId="{6B99763B-6472-454F-8E7F-EDD921871348}" srcOrd="2" destOrd="0" parTransId="{A43FEA75-8229-4F6C-AEEA-20DFB213586E}" sibTransId="{E66C2F10-C008-45B1-B0BD-4962B771FE5A}"/>
    <dgm:cxn modelId="{DF2C64D1-1EDF-416D-A549-83A9C4FCAC66}" type="presOf" srcId="{578BAC2E-4E9E-4C58-89E0-1B985815A099}" destId="{4C84EFC3-3A28-412B-A896-29DDF3B886E0}" srcOrd="0" destOrd="0" presId="urn:microsoft.com/office/officeart/2005/8/layout/vList2"/>
    <dgm:cxn modelId="{CD2B8DD8-9A33-4311-9C62-05E87174ADD1}" type="presOf" srcId="{6B99763B-6472-454F-8E7F-EDD921871348}" destId="{17624336-9823-40EF-8C14-DD815020D475}" srcOrd="0" destOrd="0" presId="urn:microsoft.com/office/officeart/2005/8/layout/vList2"/>
    <dgm:cxn modelId="{7DCEB1DB-A6ED-47CB-B287-5C02450B53D8}" type="presOf" srcId="{4EBDAA69-FF0F-4F70-8CDF-698D3AB58A6D}" destId="{6151D30F-166D-4D52-AD37-D6FC3B085833}" srcOrd="0" destOrd="0" presId="urn:microsoft.com/office/officeart/2005/8/layout/vList2"/>
    <dgm:cxn modelId="{7FE364F0-0C8B-4E14-BC9C-8E13989F7245}" type="presOf" srcId="{F3FF1162-5413-4E2A-9657-F42DCBAD59A8}" destId="{69E4E84B-3AEF-49E2-B077-43CC5ABF7F21}" srcOrd="0" destOrd="0" presId="urn:microsoft.com/office/officeart/2005/8/layout/vList2"/>
    <dgm:cxn modelId="{3CE25BF8-9DF4-45C6-A019-FA0797405DE8}" srcId="{4EBDAA69-FF0F-4F70-8CDF-698D3AB58A6D}" destId="{F8E39408-2A35-4EFD-87FD-25019374A6D9}" srcOrd="3" destOrd="0" parTransId="{C02FACD9-AF39-4AF5-B416-FCB51F2FD497}" sibTransId="{B7A36411-BDFA-4062-AE23-EB4CFC8ACCDF}"/>
    <dgm:cxn modelId="{353CD307-0F7D-431E-90B0-2C29DFCD56C8}" type="presParOf" srcId="{6151D30F-166D-4D52-AD37-D6FC3B085833}" destId="{FB4F7ECC-EEF1-439A-9A2E-A7766EB8199B}" srcOrd="0" destOrd="0" presId="urn:microsoft.com/office/officeart/2005/8/layout/vList2"/>
    <dgm:cxn modelId="{4FA2688A-C5C6-464D-9DD9-A58CAF6D3686}" type="presParOf" srcId="{6151D30F-166D-4D52-AD37-D6FC3B085833}" destId="{D1E847C3-06F8-4864-8E9F-715A2766D620}" srcOrd="1" destOrd="0" presId="urn:microsoft.com/office/officeart/2005/8/layout/vList2"/>
    <dgm:cxn modelId="{5C12CAE1-284D-44A6-830F-A0EE0F080ABC}" type="presParOf" srcId="{6151D30F-166D-4D52-AD37-D6FC3B085833}" destId="{69E4E84B-3AEF-49E2-B077-43CC5ABF7F21}" srcOrd="2" destOrd="0" presId="urn:microsoft.com/office/officeart/2005/8/layout/vList2"/>
    <dgm:cxn modelId="{3B52114B-F390-48E8-8F88-F13AFD817A9D}" type="presParOf" srcId="{6151D30F-166D-4D52-AD37-D6FC3B085833}" destId="{B05B9775-F76F-4648-AB26-EACF0ADCAA6F}" srcOrd="3" destOrd="0" presId="urn:microsoft.com/office/officeart/2005/8/layout/vList2"/>
    <dgm:cxn modelId="{9A043C78-A1FC-47EE-8698-6581FCEF12FC}" type="presParOf" srcId="{6151D30F-166D-4D52-AD37-D6FC3B085833}" destId="{17624336-9823-40EF-8C14-DD815020D475}" srcOrd="4" destOrd="0" presId="urn:microsoft.com/office/officeart/2005/8/layout/vList2"/>
    <dgm:cxn modelId="{F0828C38-8855-41D1-9040-570B6D3913D7}" type="presParOf" srcId="{6151D30F-166D-4D52-AD37-D6FC3B085833}" destId="{4F7D0545-E2A8-4D1E-B25B-F1A3D68E3D55}" srcOrd="5" destOrd="0" presId="urn:microsoft.com/office/officeart/2005/8/layout/vList2"/>
    <dgm:cxn modelId="{C8428811-CD15-4CE4-922B-DC1995712929}" type="presParOf" srcId="{6151D30F-166D-4D52-AD37-D6FC3B085833}" destId="{E0EB3965-B07C-42DD-8737-EACC76D973E7}" srcOrd="6" destOrd="0" presId="urn:microsoft.com/office/officeart/2005/8/layout/vList2"/>
    <dgm:cxn modelId="{3DBA60E1-D33A-47BD-8CED-6D0DD475B0DC}" type="presParOf" srcId="{6151D30F-166D-4D52-AD37-D6FC3B085833}" destId="{C0B941CF-4860-4429-B271-FD9694840EAE}" srcOrd="7" destOrd="0" presId="urn:microsoft.com/office/officeart/2005/8/layout/vList2"/>
    <dgm:cxn modelId="{4303C128-0CF9-4BD6-AE21-7DF46FA85CE6}" type="presParOf" srcId="{6151D30F-166D-4D52-AD37-D6FC3B085833}" destId="{4C84EFC3-3A28-412B-A896-29DDF3B886E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3426E9-B148-41B7-BED0-4D0037DBC6F3}">
      <dsp:nvSpPr>
        <dsp:cNvPr id="0" name=""/>
        <dsp:cNvSpPr/>
      </dsp:nvSpPr>
      <dsp:spPr>
        <a:xfrm>
          <a:off x="0" y="280678"/>
          <a:ext cx="5097780" cy="16415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presentation outlines a care plan for a fictional patient, Mr John Smith, who has been diagnosed with lung cancer.</a:t>
          </a:r>
          <a:endParaRPr lang="en-US" sz="2300" kern="1200"/>
        </a:p>
      </dsp:txBody>
      <dsp:txXfrm>
        <a:off x="80132" y="360810"/>
        <a:ext cx="4937516" cy="1481245"/>
      </dsp:txXfrm>
    </dsp:sp>
    <dsp:sp modelId="{FD88E4BD-58CA-40C3-B0EF-BD3B2538FB5B}">
      <dsp:nvSpPr>
        <dsp:cNvPr id="0" name=""/>
        <dsp:cNvSpPr/>
      </dsp:nvSpPr>
      <dsp:spPr>
        <a:xfrm>
          <a:off x="0" y="1988428"/>
          <a:ext cx="5097780" cy="16415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Lung cancer begins in the lung tissue, often in cells lining the air passages, and can spread rapidly to other body parts(NHS, 2025; NICE, 2024).</a:t>
          </a:r>
          <a:endParaRPr lang="en-US" sz="2300" kern="1200"/>
        </a:p>
      </dsp:txBody>
      <dsp:txXfrm>
        <a:off x="80132" y="2068560"/>
        <a:ext cx="4937516" cy="14812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218871-B6E6-4A92-8010-846E8F56B130}">
      <dsp:nvSpPr>
        <dsp:cNvPr id="0" name=""/>
        <dsp:cNvSpPr/>
      </dsp:nvSpPr>
      <dsp:spPr>
        <a:xfrm>
          <a:off x="0" y="0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0E251-48F7-4FC0-ADAB-3A7574C06514}">
      <dsp:nvSpPr>
        <dsp:cNvPr id="0" name=""/>
        <dsp:cNvSpPr/>
      </dsp:nvSpPr>
      <dsp:spPr>
        <a:xfrm>
          <a:off x="0" y="0"/>
          <a:ext cx="5181600" cy="1298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Lung cancer is a malignant disease that develops in lung tissue and is one of the UK,s leading causes of cancer – related deaths, with over 48,000 new cases each year ( World Cancer Research Fund (WCRF),2024).</a:t>
          </a:r>
          <a:endParaRPr lang="en-US" sz="1600" kern="1200" dirty="0"/>
        </a:p>
      </dsp:txBody>
      <dsp:txXfrm>
        <a:off x="0" y="0"/>
        <a:ext cx="5181600" cy="1298121"/>
      </dsp:txXfrm>
    </dsp:sp>
    <dsp:sp modelId="{97D6FF92-3B62-4F9E-B95D-FBC4B4919655}">
      <dsp:nvSpPr>
        <dsp:cNvPr id="0" name=""/>
        <dsp:cNvSpPr/>
      </dsp:nvSpPr>
      <dsp:spPr>
        <a:xfrm>
          <a:off x="0" y="1298121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F1F4C5-EACE-4816-9951-2713723D759F}">
      <dsp:nvSpPr>
        <dsp:cNvPr id="0" name=""/>
        <dsp:cNvSpPr/>
      </dsp:nvSpPr>
      <dsp:spPr>
        <a:xfrm>
          <a:off x="0" y="1298121"/>
          <a:ext cx="5181600" cy="1298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two main types are non-small-cell lung cancer(NSCLC)and small-cell lung cancer (SCLC).</a:t>
          </a:r>
          <a:endParaRPr lang="en-US" sz="1600" kern="1200"/>
        </a:p>
      </dsp:txBody>
      <dsp:txXfrm>
        <a:off x="0" y="1298121"/>
        <a:ext cx="5181600" cy="1298121"/>
      </dsp:txXfrm>
    </dsp:sp>
    <dsp:sp modelId="{989B75BC-E67A-4F6B-A041-E7EA4C60645D}">
      <dsp:nvSpPr>
        <dsp:cNvPr id="0" name=""/>
        <dsp:cNvSpPr/>
      </dsp:nvSpPr>
      <dsp:spPr>
        <a:xfrm>
          <a:off x="0" y="2596243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67D38-0FB5-489B-95D9-79D37033BCE3}">
      <dsp:nvSpPr>
        <dsp:cNvPr id="0" name=""/>
        <dsp:cNvSpPr/>
      </dsp:nvSpPr>
      <dsp:spPr>
        <a:xfrm>
          <a:off x="0" y="2596243"/>
          <a:ext cx="5181600" cy="1298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Smoking is the main cause, but air pollution and occupational asbestos exposure also  increased risk (United Kingdom Lung Cancer Coalition  (UKLCC), no date).</a:t>
          </a:r>
          <a:endParaRPr lang="en-US" sz="1600" kern="1200" dirty="0"/>
        </a:p>
      </dsp:txBody>
      <dsp:txXfrm>
        <a:off x="0" y="2596243"/>
        <a:ext cx="5181600" cy="1298121"/>
      </dsp:txXfrm>
    </dsp:sp>
    <dsp:sp modelId="{693556BD-7371-44BF-89EC-A5BDA8229EEF}">
      <dsp:nvSpPr>
        <dsp:cNvPr id="0" name=""/>
        <dsp:cNvSpPr/>
      </dsp:nvSpPr>
      <dsp:spPr>
        <a:xfrm>
          <a:off x="0" y="3894365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696795-7113-4C5E-B5B5-909D64282074}">
      <dsp:nvSpPr>
        <dsp:cNvPr id="0" name=""/>
        <dsp:cNvSpPr/>
      </dsp:nvSpPr>
      <dsp:spPr>
        <a:xfrm>
          <a:off x="0" y="3894365"/>
          <a:ext cx="5181600" cy="1298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NHS Lung Heath Check and National Optimal Lung Cancer Pathway aim to improve early detection and access to treatment (RM Partners,2024).</a:t>
          </a:r>
          <a:endParaRPr lang="en-US" sz="1600" kern="1200"/>
        </a:p>
      </dsp:txBody>
      <dsp:txXfrm>
        <a:off x="0" y="3894365"/>
        <a:ext cx="5181600" cy="12981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0DCDA3-9AF1-4016-B528-10A37B6E1DA0}">
      <dsp:nvSpPr>
        <dsp:cNvPr id="0" name=""/>
        <dsp:cNvSpPr/>
      </dsp:nvSpPr>
      <dsp:spPr>
        <a:xfrm>
          <a:off x="0" y="2186"/>
          <a:ext cx="654231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respiratory system includes the trachea, bronchi, bronchioles, and alveoli for gas exchange between air and blood(Peate,2018).</a:t>
          </a:r>
        </a:p>
      </dsp:txBody>
      <dsp:txXfrm>
        <a:off x="48319" y="50505"/>
        <a:ext cx="6445677" cy="893182"/>
      </dsp:txXfrm>
    </dsp:sp>
    <dsp:sp modelId="{B5E93DB1-5CB1-42E0-805F-44E2D4065721}">
      <dsp:nvSpPr>
        <dsp:cNvPr id="0" name=""/>
        <dsp:cNvSpPr/>
      </dsp:nvSpPr>
      <dsp:spPr>
        <a:xfrm>
          <a:off x="0" y="1043846"/>
          <a:ext cx="654231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Oxygen enters the bloodstream through alveoli, while carbon dioxide is exhaled.</a:t>
          </a:r>
        </a:p>
      </dsp:txBody>
      <dsp:txXfrm>
        <a:off x="48319" y="1092165"/>
        <a:ext cx="6445677" cy="893182"/>
      </dsp:txXfrm>
    </dsp:sp>
    <dsp:sp modelId="{5C7E62F0-1C60-46FD-8FDD-674012D2424E}">
      <dsp:nvSpPr>
        <dsp:cNvPr id="0" name=""/>
        <dsp:cNvSpPr/>
      </dsp:nvSpPr>
      <dsp:spPr>
        <a:xfrm>
          <a:off x="0" y="2085506"/>
          <a:ext cx="654231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Healthy alveoli are vital for effective breathing, lung cancer damages them, reducing oxygen levels (Zitnay et al., 2022).</a:t>
          </a:r>
        </a:p>
      </dsp:txBody>
      <dsp:txXfrm>
        <a:off x="48319" y="2133825"/>
        <a:ext cx="6445677" cy="893182"/>
      </dsp:txXfrm>
    </dsp:sp>
    <dsp:sp modelId="{4EC4150D-A414-482A-8A79-0278944A3D95}">
      <dsp:nvSpPr>
        <dsp:cNvPr id="0" name=""/>
        <dsp:cNvSpPr/>
      </dsp:nvSpPr>
      <dsp:spPr>
        <a:xfrm>
          <a:off x="0" y="3127166"/>
          <a:ext cx="6542315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This leads to breathlessness, fatigue, and low oxygen saturation.</a:t>
          </a:r>
        </a:p>
      </dsp:txBody>
      <dsp:txXfrm>
        <a:off x="48319" y="3175485"/>
        <a:ext cx="6445677" cy="8931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53C476-4B37-4CAB-9800-36AED0EE60E6}">
      <dsp:nvSpPr>
        <dsp:cNvPr id="0" name=""/>
        <dsp:cNvSpPr/>
      </dsp:nvSpPr>
      <dsp:spPr>
        <a:xfrm>
          <a:off x="0" y="618841"/>
          <a:ext cx="5097780" cy="758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Mr John Smith, 58- year- construction worker.</a:t>
          </a:r>
          <a:endParaRPr lang="en-US" sz="1900" kern="1200"/>
        </a:p>
      </dsp:txBody>
      <dsp:txXfrm>
        <a:off x="37032" y="655873"/>
        <a:ext cx="5023716" cy="684534"/>
      </dsp:txXfrm>
    </dsp:sp>
    <dsp:sp modelId="{D4073F08-6DEF-4539-9CCC-622515F7341E}">
      <dsp:nvSpPr>
        <dsp:cNvPr id="0" name=""/>
        <dsp:cNvSpPr/>
      </dsp:nvSpPr>
      <dsp:spPr>
        <a:xfrm>
          <a:off x="0" y="1432160"/>
          <a:ext cx="5097780" cy="758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30 years smoking history and asbestos exposure.</a:t>
          </a:r>
          <a:endParaRPr lang="en-US" sz="1900" kern="1200"/>
        </a:p>
      </dsp:txBody>
      <dsp:txXfrm>
        <a:off x="37032" y="1469192"/>
        <a:ext cx="5023716" cy="684534"/>
      </dsp:txXfrm>
    </dsp:sp>
    <dsp:sp modelId="{E2253FAC-C2F6-4BCB-AC56-4A4BD7574BDC}">
      <dsp:nvSpPr>
        <dsp:cNvPr id="0" name=""/>
        <dsp:cNvSpPr/>
      </dsp:nvSpPr>
      <dsp:spPr>
        <a:xfrm>
          <a:off x="0" y="2245479"/>
          <a:ext cx="5097780" cy="758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Lives with wife and two adult children.</a:t>
          </a:r>
          <a:endParaRPr lang="en-US" sz="1900" kern="1200"/>
        </a:p>
      </dsp:txBody>
      <dsp:txXfrm>
        <a:off x="37032" y="2282511"/>
        <a:ext cx="5023716" cy="684534"/>
      </dsp:txXfrm>
    </dsp:sp>
    <dsp:sp modelId="{BB62EE0F-FBF6-4929-BE4F-A4FF61EB0EAC}">
      <dsp:nvSpPr>
        <dsp:cNvPr id="0" name=""/>
        <dsp:cNvSpPr/>
      </dsp:nvSpPr>
      <dsp:spPr>
        <a:xfrm>
          <a:off x="0" y="3058797"/>
          <a:ext cx="5097780" cy="758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Diagnosed with chronic obstructive Pulmonary disease (COPD) and hypertension.</a:t>
          </a:r>
          <a:endParaRPr lang="en-US" sz="1900" kern="1200"/>
        </a:p>
      </dsp:txBody>
      <dsp:txXfrm>
        <a:off x="37032" y="3095829"/>
        <a:ext cx="5023716" cy="6845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E69C0B-F968-4BDD-B0B1-DE846AF92C8C}">
      <dsp:nvSpPr>
        <dsp:cNvPr id="0" name=""/>
        <dsp:cNvSpPr/>
      </dsp:nvSpPr>
      <dsp:spPr>
        <a:xfrm>
          <a:off x="0" y="655858"/>
          <a:ext cx="504008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Stage III NSCLC treated with chemoradiotherapy and possible immunotherapy (NICE,2024).</a:t>
          </a:r>
          <a:endParaRPr lang="en-US" sz="1800" kern="1200"/>
        </a:p>
      </dsp:txBody>
      <dsp:txXfrm>
        <a:off x="34954" y="690812"/>
        <a:ext cx="4970178" cy="646132"/>
      </dsp:txXfrm>
    </dsp:sp>
    <dsp:sp modelId="{73E77009-0FB7-44E4-8BF1-872866A66F85}">
      <dsp:nvSpPr>
        <dsp:cNvPr id="0" name=""/>
        <dsp:cNvSpPr/>
      </dsp:nvSpPr>
      <dsp:spPr>
        <a:xfrm>
          <a:off x="0" y="1423738"/>
          <a:ext cx="504008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Platinum – based chemotherapy and radiotherapy prescribed.</a:t>
          </a:r>
          <a:endParaRPr lang="en-US" sz="1800" kern="1200"/>
        </a:p>
      </dsp:txBody>
      <dsp:txXfrm>
        <a:off x="34954" y="1458692"/>
        <a:ext cx="4970178" cy="646132"/>
      </dsp:txXfrm>
    </dsp:sp>
    <dsp:sp modelId="{27A8D8D0-B4C1-41A4-B7CA-8CA72C0D1C04}">
      <dsp:nvSpPr>
        <dsp:cNvPr id="0" name=""/>
        <dsp:cNvSpPr/>
      </dsp:nvSpPr>
      <dsp:spPr>
        <a:xfrm>
          <a:off x="0" y="2191618"/>
          <a:ext cx="504008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Smoking cessation essential to improve outcomes.</a:t>
          </a:r>
          <a:endParaRPr lang="en-US" sz="1800" kern="1200" dirty="0"/>
        </a:p>
      </dsp:txBody>
      <dsp:txXfrm>
        <a:off x="34954" y="2226572"/>
        <a:ext cx="4970178" cy="646132"/>
      </dsp:txXfrm>
    </dsp:sp>
    <dsp:sp modelId="{BDD0E9FE-8372-42D4-AC44-00C6BDC99CCE}">
      <dsp:nvSpPr>
        <dsp:cNvPr id="0" name=""/>
        <dsp:cNvSpPr/>
      </dsp:nvSpPr>
      <dsp:spPr>
        <a:xfrm>
          <a:off x="0" y="2959498"/>
          <a:ext cx="504008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Nutritional support and pulmonary rehab help maintain strength.</a:t>
          </a:r>
          <a:endParaRPr lang="en-US" sz="1800" kern="1200"/>
        </a:p>
      </dsp:txBody>
      <dsp:txXfrm>
        <a:off x="34954" y="2994452"/>
        <a:ext cx="4970178" cy="646132"/>
      </dsp:txXfrm>
    </dsp:sp>
    <dsp:sp modelId="{027AF455-D419-4706-A422-FD94832E981E}">
      <dsp:nvSpPr>
        <dsp:cNvPr id="0" name=""/>
        <dsp:cNvSpPr/>
      </dsp:nvSpPr>
      <dsp:spPr>
        <a:xfrm>
          <a:off x="0" y="3727378"/>
          <a:ext cx="504008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Plan balances curative treatment with symptom relief and holistic wellbeing.</a:t>
          </a:r>
          <a:endParaRPr lang="en-US" sz="1800" kern="1200"/>
        </a:p>
      </dsp:txBody>
      <dsp:txXfrm>
        <a:off x="34954" y="3762332"/>
        <a:ext cx="4970178" cy="64613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85612E-8816-48D3-AD9F-6604F94348E5}">
      <dsp:nvSpPr>
        <dsp:cNvPr id="0" name=""/>
        <dsp:cNvSpPr/>
      </dsp:nvSpPr>
      <dsp:spPr>
        <a:xfrm>
          <a:off x="0" y="0"/>
          <a:ext cx="5638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744E7-81B9-4D94-9879-233A28FB778F}">
      <dsp:nvSpPr>
        <dsp:cNvPr id="0" name=""/>
        <dsp:cNvSpPr/>
      </dsp:nvSpPr>
      <dsp:spPr>
        <a:xfrm>
          <a:off x="0" y="0"/>
          <a:ext cx="56388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Lifestyle and emotional support key to recovery.</a:t>
          </a:r>
          <a:endParaRPr lang="en-US" sz="2200" kern="1200"/>
        </a:p>
      </dsp:txBody>
      <dsp:txXfrm>
        <a:off x="0" y="0"/>
        <a:ext cx="5638800" cy="1087834"/>
      </dsp:txXfrm>
    </dsp:sp>
    <dsp:sp modelId="{ABE539A1-9BA0-43C7-AD6A-C83EACBD13BE}">
      <dsp:nvSpPr>
        <dsp:cNvPr id="0" name=""/>
        <dsp:cNvSpPr/>
      </dsp:nvSpPr>
      <dsp:spPr>
        <a:xfrm>
          <a:off x="0" y="1087834"/>
          <a:ext cx="5638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84C685-BB6E-48DD-BC63-B8412B9634D8}">
      <dsp:nvSpPr>
        <dsp:cNvPr id="0" name=""/>
        <dsp:cNvSpPr/>
      </dsp:nvSpPr>
      <dsp:spPr>
        <a:xfrm>
          <a:off x="0" y="1087834"/>
          <a:ext cx="56388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Stop smoking, eat a balanced diet, and engage in gentle exercise (NICE NG92,2021).</a:t>
          </a:r>
          <a:endParaRPr lang="en-US" sz="2200" kern="1200" dirty="0"/>
        </a:p>
      </dsp:txBody>
      <dsp:txXfrm>
        <a:off x="0" y="1087834"/>
        <a:ext cx="5638800" cy="1087834"/>
      </dsp:txXfrm>
    </dsp:sp>
    <dsp:sp modelId="{BE1E572F-AC6E-4B5C-A4FB-E915B1AB513E}">
      <dsp:nvSpPr>
        <dsp:cNvPr id="0" name=""/>
        <dsp:cNvSpPr/>
      </dsp:nvSpPr>
      <dsp:spPr>
        <a:xfrm>
          <a:off x="0" y="2175669"/>
          <a:ext cx="5638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E74803-7F34-45FE-9849-A9955F35E416}">
      <dsp:nvSpPr>
        <dsp:cNvPr id="0" name=""/>
        <dsp:cNvSpPr/>
      </dsp:nvSpPr>
      <dsp:spPr>
        <a:xfrm>
          <a:off x="0" y="2175669"/>
          <a:ext cx="56388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Counselling supports anxiety and emotional wellbeing. </a:t>
          </a:r>
          <a:endParaRPr lang="en-US" sz="2200" kern="1200" dirty="0"/>
        </a:p>
      </dsp:txBody>
      <dsp:txXfrm>
        <a:off x="0" y="2175669"/>
        <a:ext cx="5638800" cy="1087834"/>
      </dsp:txXfrm>
    </dsp:sp>
    <dsp:sp modelId="{980A520F-15F4-4904-96F8-5D18DCD5ECE9}">
      <dsp:nvSpPr>
        <dsp:cNvPr id="0" name=""/>
        <dsp:cNvSpPr/>
      </dsp:nvSpPr>
      <dsp:spPr>
        <a:xfrm>
          <a:off x="0" y="3263503"/>
          <a:ext cx="5638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C2D223-0B9A-494F-BFBD-11AB9DD9632E}">
      <dsp:nvSpPr>
        <dsp:cNvPr id="0" name=""/>
        <dsp:cNvSpPr/>
      </dsp:nvSpPr>
      <dsp:spPr>
        <a:xfrm>
          <a:off x="0" y="3263503"/>
          <a:ext cx="56388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Family involvement encourages motivation and adherence to care.</a:t>
          </a:r>
          <a:endParaRPr lang="en-US" sz="2200" kern="1200"/>
        </a:p>
      </dsp:txBody>
      <dsp:txXfrm>
        <a:off x="0" y="3263503"/>
        <a:ext cx="5638800" cy="108783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CE6C5-2FD0-4AE2-8FF4-BBD5C0BBCA5E}">
      <dsp:nvSpPr>
        <dsp:cNvPr id="0" name=""/>
        <dsp:cNvSpPr/>
      </dsp:nvSpPr>
      <dsp:spPr>
        <a:xfrm>
          <a:off x="0" y="1895"/>
          <a:ext cx="5225143" cy="9604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A762A8-0639-4DAF-ACA1-0F2F91093E19}">
      <dsp:nvSpPr>
        <dsp:cNvPr id="0" name=""/>
        <dsp:cNvSpPr/>
      </dsp:nvSpPr>
      <dsp:spPr>
        <a:xfrm>
          <a:off x="290532" y="217993"/>
          <a:ext cx="528241" cy="5282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9CE46-E855-4BA7-B791-255A92A2D48D}">
      <dsp:nvSpPr>
        <dsp:cNvPr id="0" name=""/>
        <dsp:cNvSpPr/>
      </dsp:nvSpPr>
      <dsp:spPr>
        <a:xfrm>
          <a:off x="1109307" y="1895"/>
          <a:ext cx="4115835" cy="960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46" tIns="101646" rIns="101646" bIns="10164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Oncology follow – up every 3 -6 months for CT scans and symptom review (NICE,2024).</a:t>
          </a:r>
          <a:endParaRPr lang="en-US" sz="1600" kern="1200"/>
        </a:p>
      </dsp:txBody>
      <dsp:txXfrm>
        <a:off x="1109307" y="1895"/>
        <a:ext cx="4115835" cy="960439"/>
      </dsp:txXfrm>
    </dsp:sp>
    <dsp:sp modelId="{368E2788-E713-4ABB-A2A4-7139F0F8EA69}">
      <dsp:nvSpPr>
        <dsp:cNvPr id="0" name=""/>
        <dsp:cNvSpPr/>
      </dsp:nvSpPr>
      <dsp:spPr>
        <a:xfrm>
          <a:off x="0" y="1202444"/>
          <a:ext cx="5225143" cy="9604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8EF7C6-5667-4A4A-BF06-EF19154405D2}">
      <dsp:nvSpPr>
        <dsp:cNvPr id="0" name=""/>
        <dsp:cNvSpPr/>
      </dsp:nvSpPr>
      <dsp:spPr>
        <a:xfrm>
          <a:off x="290532" y="1418543"/>
          <a:ext cx="528241" cy="5282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046D09-8111-446F-BBEA-C1496E549375}">
      <dsp:nvSpPr>
        <dsp:cNvPr id="0" name=""/>
        <dsp:cNvSpPr/>
      </dsp:nvSpPr>
      <dsp:spPr>
        <a:xfrm>
          <a:off x="1109307" y="1202444"/>
          <a:ext cx="4115835" cy="960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46" tIns="101646" rIns="101646" bIns="10164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Blood tests and lung function monitoring to detect side effects and recurrence early.</a:t>
          </a:r>
          <a:endParaRPr lang="en-US" sz="1600" kern="1200"/>
        </a:p>
      </dsp:txBody>
      <dsp:txXfrm>
        <a:off x="1109307" y="1202444"/>
        <a:ext cx="4115835" cy="960439"/>
      </dsp:txXfrm>
    </dsp:sp>
    <dsp:sp modelId="{AB73F06D-A4B6-4242-842B-B4F83AD0F4F9}">
      <dsp:nvSpPr>
        <dsp:cNvPr id="0" name=""/>
        <dsp:cNvSpPr/>
      </dsp:nvSpPr>
      <dsp:spPr>
        <a:xfrm>
          <a:off x="0" y="2402993"/>
          <a:ext cx="5225143" cy="9604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F86DE-146D-4FD2-BF19-87D9AC69E160}">
      <dsp:nvSpPr>
        <dsp:cNvPr id="0" name=""/>
        <dsp:cNvSpPr/>
      </dsp:nvSpPr>
      <dsp:spPr>
        <a:xfrm>
          <a:off x="290532" y="2619092"/>
          <a:ext cx="528241" cy="5282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37F50A-96DD-4697-9E13-954F23200503}">
      <dsp:nvSpPr>
        <dsp:cNvPr id="0" name=""/>
        <dsp:cNvSpPr/>
      </dsp:nvSpPr>
      <dsp:spPr>
        <a:xfrm>
          <a:off x="1109307" y="2402993"/>
          <a:ext cx="4115835" cy="960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46" tIns="101646" rIns="101646" bIns="10164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Open communication ensures Mr Smith understands progress and treatment options.</a:t>
          </a:r>
          <a:endParaRPr lang="en-US" sz="1600" kern="1200"/>
        </a:p>
      </dsp:txBody>
      <dsp:txXfrm>
        <a:off x="1109307" y="2402993"/>
        <a:ext cx="4115835" cy="960439"/>
      </dsp:txXfrm>
    </dsp:sp>
    <dsp:sp modelId="{0DE2EA46-AE70-4CF9-BFC6-2C88AB762A5D}">
      <dsp:nvSpPr>
        <dsp:cNvPr id="0" name=""/>
        <dsp:cNvSpPr/>
      </dsp:nvSpPr>
      <dsp:spPr>
        <a:xfrm>
          <a:off x="0" y="3603542"/>
          <a:ext cx="5225143" cy="9604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26819-2041-41F0-A398-BBF24804477B}">
      <dsp:nvSpPr>
        <dsp:cNvPr id="0" name=""/>
        <dsp:cNvSpPr/>
      </dsp:nvSpPr>
      <dsp:spPr>
        <a:xfrm>
          <a:off x="290532" y="3819641"/>
          <a:ext cx="528241" cy="5282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F2AEAB-6376-4DF6-A62A-1057111FE726}">
      <dsp:nvSpPr>
        <dsp:cNvPr id="0" name=""/>
        <dsp:cNvSpPr/>
      </dsp:nvSpPr>
      <dsp:spPr>
        <a:xfrm>
          <a:off x="1109307" y="3603542"/>
          <a:ext cx="4115835" cy="9604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46" tIns="101646" rIns="101646" bIns="10164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Regular reviews promote continuity of care and shared decision – making.</a:t>
          </a:r>
          <a:endParaRPr lang="en-US" sz="1600" kern="1200"/>
        </a:p>
      </dsp:txBody>
      <dsp:txXfrm>
        <a:off x="1109307" y="3603542"/>
        <a:ext cx="4115835" cy="9604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4F7ECC-EEF1-439A-9A2E-A7766EB8199B}">
      <dsp:nvSpPr>
        <dsp:cNvPr id="0" name=""/>
        <dsp:cNvSpPr/>
      </dsp:nvSpPr>
      <dsp:spPr>
        <a:xfrm>
          <a:off x="0" y="387099"/>
          <a:ext cx="5181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Ethical care ensures respect, dignity, and informed consent throughout treatment (NMC,2018).</a:t>
          </a:r>
          <a:endParaRPr lang="en-US" sz="1700" kern="1200"/>
        </a:p>
      </dsp:txBody>
      <dsp:txXfrm>
        <a:off x="33012" y="420111"/>
        <a:ext cx="5115576" cy="610236"/>
      </dsp:txXfrm>
    </dsp:sp>
    <dsp:sp modelId="{69E4E84B-3AEF-49E2-B077-43CC5ABF7F21}">
      <dsp:nvSpPr>
        <dsp:cNvPr id="0" name=""/>
        <dsp:cNvSpPr/>
      </dsp:nvSpPr>
      <dsp:spPr>
        <a:xfrm>
          <a:off x="0" y="1112319"/>
          <a:ext cx="5181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Mr Smith’s care prioritises autonomy and shared decision – making.</a:t>
          </a:r>
          <a:endParaRPr lang="en-US" sz="1700" kern="1200"/>
        </a:p>
      </dsp:txBody>
      <dsp:txXfrm>
        <a:off x="33012" y="1145331"/>
        <a:ext cx="5115576" cy="610236"/>
      </dsp:txXfrm>
    </dsp:sp>
    <dsp:sp modelId="{17624336-9823-40EF-8C14-DD815020D475}">
      <dsp:nvSpPr>
        <dsp:cNvPr id="0" name=""/>
        <dsp:cNvSpPr/>
      </dsp:nvSpPr>
      <dsp:spPr>
        <a:xfrm>
          <a:off x="0" y="1837539"/>
          <a:ext cx="5181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Compassionate communication supports trust and reduces anxiety.</a:t>
          </a:r>
          <a:endParaRPr lang="en-US" sz="1700" kern="1200" dirty="0"/>
        </a:p>
      </dsp:txBody>
      <dsp:txXfrm>
        <a:off x="33012" y="1870551"/>
        <a:ext cx="5115576" cy="610236"/>
      </dsp:txXfrm>
    </dsp:sp>
    <dsp:sp modelId="{E0EB3965-B07C-42DD-8737-EACC76D973E7}">
      <dsp:nvSpPr>
        <dsp:cNvPr id="0" name=""/>
        <dsp:cNvSpPr/>
      </dsp:nvSpPr>
      <dsp:spPr>
        <a:xfrm>
          <a:off x="0" y="2562759"/>
          <a:ext cx="5181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Confidentiality and non – judgemental care promote patient wellbeing.</a:t>
          </a:r>
          <a:endParaRPr lang="en-US" sz="1700" kern="1200"/>
        </a:p>
      </dsp:txBody>
      <dsp:txXfrm>
        <a:off x="33012" y="2595771"/>
        <a:ext cx="5115576" cy="610236"/>
      </dsp:txXfrm>
    </dsp:sp>
    <dsp:sp modelId="{4C84EFC3-3A28-412B-A896-29DDF3B886E0}">
      <dsp:nvSpPr>
        <dsp:cNvPr id="0" name=""/>
        <dsp:cNvSpPr/>
      </dsp:nvSpPr>
      <dsp:spPr>
        <a:xfrm>
          <a:off x="0" y="3287979"/>
          <a:ext cx="5181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Multidisciplinary teamwork ensures safe, person – centred care.</a:t>
          </a:r>
          <a:endParaRPr lang="en-US" sz="1700" kern="1200"/>
        </a:p>
      </dsp:txBody>
      <dsp:txXfrm>
        <a:off x="33012" y="3320991"/>
        <a:ext cx="5115576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812BB-6B23-4D6C-901C-96081FC24F06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ECCD2A-9B5A-49E2-AE34-76E0F5762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369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CD2A-9B5A-49E2-AE34-76E0F5762CA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8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CD2A-9B5A-49E2-AE34-76E0F5762C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7718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CD2A-9B5A-49E2-AE34-76E0F5762C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9213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CD2A-9B5A-49E2-AE34-76E0F5762C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934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CD2A-9B5A-49E2-AE34-76E0F5762C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8805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CD2A-9B5A-49E2-AE34-76E0F5762C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301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78250-9496-4C06-C2BF-E9A31DE199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D63E4D-CF03-67BF-8655-EBA67F5CC6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2186B-888E-F219-AEE9-43A5FF034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F15190-2BBF-C451-DE44-45056DC29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367DDA-E268-3A75-648C-3431ABCE5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973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97DA2-6724-2C14-1BA0-859F50E96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A455E-0A9F-05B8-DB31-967D40A2D0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8FAE2C-77C7-F609-86DC-67BAB9C97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96CAE3-7DBE-90B7-92D4-8637C2FED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2C173-1FE5-8257-C452-277C6487C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044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D3577-5A80-8E3C-1548-C0430AA3A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208A31-8B66-9A38-5A82-B5536241C3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97A9C-4CD1-86ED-375D-CB4D15808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BF4F68-A550-0582-E306-D70F195CE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64E3F-8242-BA99-9733-2EC6A251C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32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E4A10-CBDC-9C27-A186-6241829FE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986D4-4D83-CB3D-BF21-2672599557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275636-8B66-517B-93A5-21FE1C08E1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7E976C-B1D8-24F5-BA78-232B0FC8B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1DD701-0A3B-CE76-FBA1-584C0557E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2C3923-3775-A916-BCC9-3B350247B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006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957C9-D95D-61D8-F815-59D0F69BC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C7C17B-4B38-0CDD-15C3-7B5761B22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B96998-CE6D-F88A-F6B1-90DE8EAED4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837354-0619-B1CC-8370-AAA8A58A4A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8A80C0-15D9-C9A2-E3E8-8B3675F0C5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4FADB7-088B-1B6D-9CEA-22DAA5A23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8469DD-19DE-58CA-2D86-2AF7B3C2D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D1DE29-1376-6AA5-4673-6458E1771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940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06ACB-A7B5-3C95-A354-D0E4B2A49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E80F71-02B6-2BD3-4608-65A938EA5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AC5142-F17E-ACAE-327A-F6210C1F8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395CA7-6576-7EE7-E6B8-37C02B53E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887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30847B-3DE6-3282-28EE-1DEB2E0EA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97391B-9F6D-7DB2-A5AC-9956B3C86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4748C0-C379-5CC5-C60D-29D35CDCE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732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0900F-F506-E89D-90AD-004961314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C960A-31EF-E9FA-4B00-B663B060C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F8CD6E-00C1-4AB7-F3AB-1CD8964CCE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36E868-2E7C-DE70-2459-2716B689C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E6D918-0F5E-F099-A298-8ECC029FF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BCBA2A-17C8-8235-7E18-36220DE55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389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1A125-AE5F-E06A-997E-FD2ED6FCA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64D0C0-B743-9ED6-85B7-065B03B9F2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B31C5F-DA5A-369D-28BC-95B59826B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E9137B-5706-0DC0-6675-99145C2003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B301B1-5935-FE7A-1894-2C31D8EC0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EBC056-F521-884B-C6C1-ABC1E9FF4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775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D6398-8031-B186-2A9B-EF04E7530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BEDDE3-A779-5CB7-3859-D41CC14AD2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95B51-54D3-40FD-5BAB-A98A12FF5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BFD35B-8529-F034-84BD-9B17DEA49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06C49-AF3D-1F4E-F6B5-333D5DC3F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586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E1CB9A-7A12-0AB6-E4D4-049476DF5F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459F6F-C504-F87C-0977-8613DAD800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D12DC5-BFC3-83A9-0B76-2E84B4CE3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301E7-A296-44EE-A34D-BCE07387F6B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ABA31-8EFA-F422-E955-D27FF5AB2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631FB-30E0-FC19-ADB6-284FCD85F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931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DBB8D5-750C-2304-1338-9E3D7B5AC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04AA7F-C249-0A6F-64FF-CEF82C470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969A61-F31B-4034-CBBC-6E1838011D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0301E7-A296-44EE-A34D-BCE07387F6B2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FDB1C-5ECF-A28B-64D5-EB44B0763E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8060C3-8B27-2EB0-1B2E-7A6898593D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50A882-0EA5-479D-A3E1-0310B3728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296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4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1.png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4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3.xml"/><Relationship Id="rId11" Type="http://schemas.openxmlformats.org/officeDocument/2006/relationships/image" Target="../media/image1.png"/><Relationship Id="rId5" Type="http://schemas.openxmlformats.org/officeDocument/2006/relationships/diagramData" Target="../diagrams/data3.xml"/><Relationship Id="rId10" Type="http://schemas.openxmlformats.org/officeDocument/2006/relationships/image" Target="../media/image3.jpe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4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5.xml"/><Relationship Id="rId11" Type="http://schemas.openxmlformats.org/officeDocument/2006/relationships/image" Target="../media/image1.png"/><Relationship Id="rId5" Type="http://schemas.openxmlformats.org/officeDocument/2006/relationships/diagramData" Target="../diagrams/data5.xml"/><Relationship Id="rId10" Type="http://schemas.openxmlformats.org/officeDocument/2006/relationships/image" Target="../media/image4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5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10" Type="http://schemas.openxmlformats.org/officeDocument/2006/relationships/image" Target="../media/image1.png"/><Relationship Id="rId4" Type="http://schemas.openxmlformats.org/officeDocument/2006/relationships/diagramData" Target="../diagrams/data6.xml"/><Relationship Id="rId9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4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7.xml"/><Relationship Id="rId11" Type="http://schemas.openxmlformats.org/officeDocument/2006/relationships/image" Target="../media/image1.png"/><Relationship Id="rId5" Type="http://schemas.openxmlformats.org/officeDocument/2006/relationships/diagramData" Target="../diagrams/data7.xml"/><Relationship Id="rId10" Type="http://schemas.openxmlformats.org/officeDocument/2006/relationships/image" Target="../media/image14.jpe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7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10" Type="http://schemas.openxmlformats.org/officeDocument/2006/relationships/image" Target="../media/image1.png"/><Relationship Id="rId4" Type="http://schemas.openxmlformats.org/officeDocument/2006/relationships/diagramData" Target="../diagrams/data8.xml"/><Relationship Id="rId9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22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hs.uk/conditions/lung-cancer/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ncbi.nlm.nih.gov/books/NBK542463/" TargetMode="External"/><Relationship Id="rId11" Type="http://schemas.openxmlformats.org/officeDocument/2006/relationships/image" Target="../media/image1.png"/><Relationship Id="rId5" Type="http://schemas.openxmlformats.org/officeDocument/2006/relationships/hyperlink" Target="https://www.mayoclinic.org/airways-and-air-sacs-of-the-lungs/img-20008294" TargetMode="External"/><Relationship Id="rId10" Type="http://schemas.openxmlformats.org/officeDocument/2006/relationships/hyperlink" Target="https://www.ox.ac.uk/news/2024-11-08-largest-ever-uk-study-reveals-stark-ethnic-and-social-inequalities-lung-cancer?" TargetMode="External"/><Relationship Id="rId4" Type="http://schemas.openxmlformats.org/officeDocument/2006/relationships/hyperlink" Target="https://www.cancerresearchuk.org/health-professional" TargetMode="External"/><Relationship Id="rId9" Type="http://schemas.openxmlformats.org/officeDocument/2006/relationships/hyperlink" Target="https://www.nice.org.uk/guidance/ng92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killsforhealth.org.uk/wp-content/uploads/2025/01/" TargetMode="External"/><Relationship Id="rId13" Type="http://schemas.openxmlformats.org/officeDocument/2006/relationships/hyperlink" Target="https://doi.org/10.1371/journal.pcbi.1010153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siemens-healthineers.com/clinical-specialities/" TargetMode="External"/><Relationship Id="rId12" Type="http://schemas.openxmlformats.org/officeDocument/2006/relationships/hyperlink" Target="https://www.youandlungcancer.org/en-lc/resources/infographics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rmpartners.nhs.uk/wp-content/uploads/2024/09/national-optimal-lung-cancer-pathway_v4_01jan2024.pdf?" TargetMode="External"/><Relationship Id="rId11" Type="http://schemas.openxmlformats.org/officeDocument/2006/relationships/hyperlink" Target="https://www.wcrf.org/living-well/health-guides-cookbooks/lung-cancer-infographic/" TargetMode="External"/><Relationship Id="rId5" Type="http://schemas.openxmlformats.org/officeDocument/2006/relationships/hyperlink" Target="https://doi.org/10.12968/bjha.2018.12.4.178" TargetMode="External"/><Relationship Id="rId10" Type="http://schemas.openxmlformats.org/officeDocument/2006/relationships/hyperlink" Target="https://www.wcrf.org/preventing-cancer/cancer-statistics/uk-cancer-statistics/" TargetMode="External"/><Relationship Id="rId4" Type="http://schemas.openxmlformats.org/officeDocument/2006/relationships/notesSlide" Target="../notesSlides/notesSlide6.xml"/><Relationship Id="rId9" Type="http://schemas.openxmlformats.org/officeDocument/2006/relationships/hyperlink" Target="https://www.uklcc.org.uk/about-lung-cancer?" TargetMode="External"/><Relationship Id="rId1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ight Triangle 7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A2142-AE19-039A-B542-E34BC6134F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2900"/>
              <a:t>Rashmin Akter</a:t>
            </a:r>
            <a:br>
              <a:rPr lang="en-GB" sz="2900"/>
            </a:br>
            <a:r>
              <a:rPr lang="en-GB" sz="2900"/>
              <a:t>2407971</a:t>
            </a:r>
            <a:br>
              <a:rPr lang="en-GB" sz="2900"/>
            </a:br>
            <a:r>
              <a:rPr lang="en-GB" sz="2900"/>
              <a:t>Modul Code</a:t>
            </a:r>
            <a:br>
              <a:rPr lang="en-GB" sz="2900"/>
            </a:br>
            <a:r>
              <a:rPr lang="en-GB" sz="2900"/>
              <a:t>BMHP 5023</a:t>
            </a:r>
            <a:br>
              <a:rPr lang="en-GB" sz="2900"/>
            </a:br>
            <a:r>
              <a:rPr lang="en-GB" sz="2900"/>
              <a:t>Lecturer Name</a:t>
            </a:r>
            <a:br>
              <a:rPr lang="en-GB" sz="2900"/>
            </a:br>
            <a:r>
              <a:rPr lang="en-GB" sz="2900"/>
              <a:t>Parese Ahmed</a:t>
            </a:r>
            <a:br>
              <a:rPr lang="en-GB" sz="2900"/>
            </a:br>
            <a:br>
              <a:rPr lang="en-GB" sz="2900"/>
            </a:br>
            <a:br>
              <a:rPr lang="en-GB" sz="2900"/>
            </a:br>
            <a:endParaRPr lang="en-GB" sz="29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0E4151-4F60-D46B-70F5-6D83AB2168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r>
              <a:rPr lang="en-GB"/>
              <a:t>                                                                                           By Rashmin Akter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33CB0A6-9624-A3C0-7D7E-4953DB3DB9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13163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03"/>
    </mc:Choice>
    <mc:Fallback xmlns="">
      <p:transition spd="slow" advTm="195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62EC-F7CC-15A1-DC0B-3155D8E9C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E9DE539-1FC8-F328-25B5-0BF738B56BD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890715373"/>
              </p:ext>
            </p:extLst>
          </p:nvPr>
        </p:nvGraphicFramePr>
        <p:xfrm>
          <a:off x="838200" y="2266345"/>
          <a:ext cx="5097780" cy="39106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586484-FD68-828D-7D71-E6A34BBC85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It is one of the most common cancers in the UK, linked to smoking, air pollution, and  occupational asbestos exposure (Cancer Research UK, no date).</a:t>
            </a:r>
          </a:p>
          <a:p>
            <a:r>
              <a:rPr lang="en-GB" sz="2200" dirty="0">
                <a:solidFill>
                  <a:srgbClr val="FFFFFF"/>
                </a:solidFill>
              </a:rPr>
              <a:t>The aim of this presentation is to demonstrate an understanding of the respiratory system, explain how lung cancer affects it, and outline an evidence – based, person – centred  care plan aligned with current NHS and NICE guidelines. 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618BC1DD-A2C1-0C26-B91F-8A44C031FF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735546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70790"/>
    </mc:Choice>
    <mc:Fallback xmlns="">
      <p:transition spd="slow" advTm="707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189A2-7C89-5EFE-A402-83A9FE17D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00148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Overview of Lung Cancer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68BDF4DE-DB1B-5CCA-263C-5A7969D2B0A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61033995"/>
              </p:ext>
            </p:extLst>
          </p:nvPr>
        </p:nvGraphicFramePr>
        <p:xfrm>
          <a:off x="838200" y="1197426"/>
          <a:ext cx="5181600" cy="51924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83D2A9-E888-C636-D829-954EFBAB13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0" y="1001483"/>
            <a:ext cx="5932714" cy="538842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AutoShape 2" descr="Image result for picture of lung cancer">
            <a:extLst>
              <a:ext uri="{FF2B5EF4-FFF2-40B4-BE49-F238E27FC236}">
                <a16:creationId xmlns:a16="http://schemas.microsoft.com/office/drawing/2014/main" id="{7D17BE6D-1E11-DE21-3B86-A2701DFC673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27592" y="3276600"/>
            <a:ext cx="320808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AutoShape 6" descr="Lung Cancer Care - LOA: Lowcountry Oncology Associates">
            <a:extLst>
              <a:ext uri="{FF2B5EF4-FFF2-40B4-BE49-F238E27FC236}">
                <a16:creationId xmlns:a16="http://schemas.microsoft.com/office/drawing/2014/main" id="{65EA8271-FCC5-F5B5-4D1D-2A45FE8CA90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" name="AutoShape 8" descr="Lung Cancer Care - LOA: Lowcountry Oncology Associates">
            <a:extLst>
              <a:ext uri="{FF2B5EF4-FFF2-40B4-BE49-F238E27FC236}">
                <a16:creationId xmlns:a16="http://schemas.microsoft.com/office/drawing/2014/main" id="{1F7B6577-4456-F82E-D074-95E869B074D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" name="Picture 19" descr="A diagram of lung cancer&#10;&#10;AI-generated content may be incorrect.">
            <a:extLst>
              <a:ext uri="{FF2B5EF4-FFF2-40B4-BE49-F238E27FC236}">
                <a16:creationId xmlns:a16="http://schemas.microsoft.com/office/drawing/2014/main" id="{A8516BA2-8D38-4AC3-1911-A4844006F5D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600" y="1197426"/>
            <a:ext cx="6008914" cy="5660574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24741D8-CD5C-C608-BDB3-6F3A3BC8149C}"/>
              </a:ext>
            </a:extLst>
          </p:cNvPr>
          <p:cNvSpPr txBox="1"/>
          <p:nvPr/>
        </p:nvSpPr>
        <p:spPr>
          <a:xfrm>
            <a:off x="9884227" y="6439290"/>
            <a:ext cx="5932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 Shutterstock,2024).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B4359E03-4EC0-2E6C-6CE2-792D07E218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444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485"/>
    </mc:Choice>
    <mc:Fallback xmlns="">
      <p:transition spd="slow" advTm="764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6AF803-69E2-B089-088A-DCEDD5F3F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Anatomy and Physiology</a:t>
            </a:r>
          </a:p>
        </p:txBody>
      </p:sp>
      <p:sp>
        <p:nvSpPr>
          <p:cNvPr id="104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46" name="Content Placeholder 2">
            <a:extLst>
              <a:ext uri="{FF2B5EF4-FFF2-40B4-BE49-F238E27FC236}">
                <a16:creationId xmlns:a16="http://schemas.microsoft.com/office/drawing/2014/main" id="{1CD0A5B1-873F-23EA-7275-0C090BC66B74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370114" y="2071316"/>
          <a:ext cx="6542315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26" name="Picture 2" descr="Illustration showing bronchi, bronchioles and alveoli">
            <a:extLst>
              <a:ext uri="{FF2B5EF4-FFF2-40B4-BE49-F238E27FC236}">
                <a16:creationId xmlns:a16="http://schemas.microsoft.com/office/drawing/2014/main" id="{0303AD23-A749-B9D9-3CBB-123979A235B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687" y="1708422"/>
            <a:ext cx="5301342" cy="4587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3A49797-4C4B-CF78-0E36-E98B3212A929}"/>
              </a:ext>
            </a:extLst>
          </p:cNvPr>
          <p:cNvSpPr txBox="1"/>
          <p:nvPr/>
        </p:nvSpPr>
        <p:spPr>
          <a:xfrm>
            <a:off x="7750629" y="3189514"/>
            <a:ext cx="395505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(Mayo Clinic,2024).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E5200628-631F-C364-D275-A65B06D658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33500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496"/>
    </mc:Choice>
    <mc:Fallback xmlns="">
      <p:transition spd="slow" advTm="784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9DD922-882E-7714-DE4D-042A9DC92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>
            <a:normAutofit/>
          </a:bodyPr>
          <a:lstStyle/>
          <a:p>
            <a:pPr algn="r"/>
            <a:r>
              <a:rPr lang="en-GB" b="1" u="sng" dirty="0">
                <a:solidFill>
                  <a:schemeClr val="accent1"/>
                </a:solidFill>
              </a:rPr>
              <a:t>Impact of Cancer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4F9A2-F911-51B2-BEE7-6F3CF90826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r>
              <a:rPr lang="en-GB" sz="1800" dirty="0"/>
              <a:t>Affects both physical and mental health.</a:t>
            </a:r>
          </a:p>
          <a:p>
            <a:r>
              <a:rPr lang="en-GB" sz="1800" dirty="0"/>
              <a:t>Tumours can block airways, causing cough, chest pain, and infections ( </a:t>
            </a:r>
            <a:r>
              <a:rPr lang="en-GB" sz="1800" dirty="0">
                <a:latin typeface="Arial font"/>
              </a:rPr>
              <a:t>National Institute for Health and Care Excellence</a:t>
            </a:r>
            <a:r>
              <a:rPr lang="en-GB" sz="1800" dirty="0"/>
              <a:t> (NICE),2024).</a:t>
            </a:r>
          </a:p>
          <a:p>
            <a:r>
              <a:rPr lang="en-GB" sz="1800" dirty="0"/>
              <a:t>Cancer may spread to bones or brain, leading to pain, weakness, and neurological issues (NCBI Bookshelf,2023).</a:t>
            </a:r>
          </a:p>
          <a:p>
            <a:r>
              <a:rPr lang="en-GB" sz="1800" dirty="0"/>
              <a:t>Inflammation causes weight loss and tiredness.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BD81AE-5F53-2E91-608E-45A8C3D39F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r>
              <a:rPr lang="en-GB" sz="2000" dirty="0"/>
              <a:t>Emotional effects include fear, guilt, and anxiety, especially in smokers ( Oxford University, 2024).</a:t>
            </a:r>
          </a:p>
          <a:p>
            <a:r>
              <a:rPr lang="en-GB" sz="2000" dirty="0"/>
              <a:t>Holistic care should support both psychological and physical well – being to maintain dignity and quality of life.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83440A55-1D72-F9E5-BCC2-60D135034C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66846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24"/>
    </mc:Choice>
    <mc:Fallback xmlns="">
      <p:transition spd="slow" advTm="641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77B0AB-FB4D-DB3B-A18E-5BAFE5424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3"/>
            <a:ext cx="10515600" cy="1119982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</a:rPr>
              <a:t>Patient Profile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25307A36-722C-DE6A-3F55-6ABC4BDC73F6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1740725"/>
          <a:ext cx="5097780" cy="4436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4B8CA3-52B3-6980-3B73-0EAF70E5A3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1740724"/>
            <a:ext cx="5097780" cy="4436239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Lifestyle limited exercise and poor diet.</a:t>
            </a:r>
          </a:p>
          <a:p>
            <a:r>
              <a:rPr lang="en-GB" sz="2400" dirty="0">
                <a:solidFill>
                  <a:srgbClr val="FFFFFF"/>
                </a:solidFill>
              </a:rPr>
              <a:t>Risk factors age, smoking, asbestos increase lung cancer risk(Cancer Research UK, no date).</a:t>
            </a:r>
          </a:p>
          <a:p>
            <a:r>
              <a:rPr lang="en-GB" sz="2400" dirty="0">
                <a:solidFill>
                  <a:srgbClr val="FFFFFF"/>
                </a:solidFill>
              </a:rPr>
              <a:t>Understanding his background supports tailored interventions and family involvement in care.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CBF2654A-753E-E8BA-8D81-FE4A86E7FA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006254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3216"/>
    </mc:Choice>
    <mc:Fallback xmlns="">
      <p:transition spd="slow" advTm="632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77252-CA6A-4C6C-740D-4BED2E0D0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5" y="139710"/>
            <a:ext cx="4049486" cy="849085"/>
          </a:xfrm>
        </p:spPr>
        <p:txBody>
          <a:bodyPr/>
          <a:lstStyle/>
          <a:p>
            <a:r>
              <a:rPr lang="en-GB" b="1" u="sng" dirty="0"/>
              <a:t>Treatment Plan</a:t>
            </a:r>
          </a:p>
        </p:txBody>
      </p:sp>
      <p:graphicFrame>
        <p:nvGraphicFramePr>
          <p:cNvPr id="1030" name="Content Placeholder 2">
            <a:extLst>
              <a:ext uri="{FF2B5EF4-FFF2-40B4-BE49-F238E27FC236}">
                <a16:creationId xmlns:a16="http://schemas.microsoft.com/office/drawing/2014/main" id="{7FD6244E-D312-B0E6-5073-9F41F7961CA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73652758"/>
              </p:ext>
            </p:extLst>
          </p:nvPr>
        </p:nvGraphicFramePr>
        <p:xfrm>
          <a:off x="838200" y="1077686"/>
          <a:ext cx="5040086" cy="5099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26" name="Picture 2" descr="Current Landscape of Therapeutic Resistance in Lung Cancer and Promising  Strategies to Overcome Resistance">
            <a:extLst>
              <a:ext uri="{FF2B5EF4-FFF2-40B4-BE49-F238E27FC236}">
                <a16:creationId xmlns:a16="http://schemas.microsoft.com/office/drawing/2014/main" id="{30A17BCC-C5F5-94A7-65EF-9D95410C244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988795"/>
            <a:ext cx="5704114" cy="5188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111519-1759-3C05-769D-AE10CD178158}"/>
              </a:ext>
            </a:extLst>
          </p:cNvPr>
          <p:cNvSpPr txBox="1"/>
          <p:nvPr/>
        </p:nvSpPr>
        <p:spPr>
          <a:xfrm>
            <a:off x="9122228" y="6176963"/>
            <a:ext cx="3069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(You and Lung Cancer, 2025).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12E47975-0262-FBB9-17C0-2EA44DC6DA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6429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372"/>
    </mc:Choice>
    <mc:Fallback xmlns="">
      <p:transition spd="slow" advTm="623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79E59-799D-513B-E85B-8DD3632EA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6200" y="1"/>
            <a:ext cx="7347857" cy="1055914"/>
          </a:xfrm>
        </p:spPr>
        <p:txBody>
          <a:bodyPr>
            <a:normAutofit/>
          </a:bodyPr>
          <a:lstStyle/>
          <a:p>
            <a:pPr algn="ctr"/>
            <a:r>
              <a:rPr lang="en-GB" u="sng" dirty="0">
                <a:solidFill>
                  <a:srgbClr val="0070C0"/>
                </a:solidFill>
              </a:rPr>
              <a:t>Lifestyle and Psychosocial Care</a:t>
            </a:r>
          </a:p>
        </p:txBody>
      </p:sp>
      <p:graphicFrame>
        <p:nvGraphicFramePr>
          <p:cNvPr id="2052" name="Content Placeholder 2">
            <a:extLst>
              <a:ext uri="{FF2B5EF4-FFF2-40B4-BE49-F238E27FC236}">
                <a16:creationId xmlns:a16="http://schemas.microsoft.com/office/drawing/2014/main" id="{B27A8684-3FD9-3C95-6205-EFA270CC25A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59320379"/>
              </p:ext>
            </p:extLst>
          </p:nvPr>
        </p:nvGraphicFramePr>
        <p:xfrm>
          <a:off x="141514" y="1527403"/>
          <a:ext cx="56388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0" name="Picture 2" descr="Act Early, Breathe Easy: Prevent Lung Cancer Today">
            <a:extLst>
              <a:ext uri="{FF2B5EF4-FFF2-40B4-BE49-F238E27FC236}">
                <a16:creationId xmlns:a16="http://schemas.microsoft.com/office/drawing/2014/main" id="{B0866015-2869-C716-BA2F-5FF87EE356A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1527404"/>
            <a:ext cx="5638800" cy="467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ED95FE-4F76-96B6-A20F-88EE37D1BB21}"/>
              </a:ext>
            </a:extLst>
          </p:cNvPr>
          <p:cNvSpPr txBox="1"/>
          <p:nvPr/>
        </p:nvSpPr>
        <p:spPr>
          <a:xfrm>
            <a:off x="8001000" y="6422571"/>
            <a:ext cx="4093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(World Cancer Research Fund, 2025).</a:t>
            </a:r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B6CF67DA-9BB5-7301-9445-43FFAE4644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47227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803"/>
    </mc:Choice>
    <mc:Fallback xmlns="">
      <p:transition spd="slow" advTm="73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18623-F3B0-B96F-F845-797798631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520543" cy="85407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solidFill>
                  <a:srgbClr val="0070C0"/>
                </a:solidFill>
              </a:rPr>
              <a:t>Monitoring and Follow – Up 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4D9B0F4E-42D6-5B74-81C1-BFD3AD5F1E23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41514" y="1611086"/>
          <a:ext cx="5225143" cy="4565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10E8028-0B46-1F26-5CA4-B6B264923537}"/>
              </a:ext>
            </a:extLst>
          </p:cNvPr>
          <p:cNvSpPr txBox="1"/>
          <p:nvPr/>
        </p:nvSpPr>
        <p:spPr>
          <a:xfrm>
            <a:off x="8360228" y="6553200"/>
            <a:ext cx="3603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(Siemens Healthineers, no date). </a:t>
            </a:r>
          </a:p>
        </p:txBody>
      </p:sp>
      <p:pic>
        <p:nvPicPr>
          <p:cNvPr id="8" name="Picture 4" descr="Baseline and 12 month follow up CT scan pairs of four patients with... |  Download Scientific Diagram">
            <a:extLst>
              <a:ext uri="{FF2B5EF4-FFF2-40B4-BE49-F238E27FC236}">
                <a16:creationId xmlns:a16="http://schemas.microsoft.com/office/drawing/2014/main" id="{4CCD1ED0-E97A-9BE8-C27A-6E25E394949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743" y="1219199"/>
            <a:ext cx="4495800" cy="4957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C7E1D99B-349B-028B-93A7-752FD185A0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69645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019"/>
    </mc:Choice>
    <mc:Fallback xmlns="">
      <p:transition spd="slow" advTm="710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4ECCD-0CFC-0A4A-C8BC-84EE6AF83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4920343" cy="1046502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solidFill>
                  <a:schemeClr val="accent1"/>
                </a:solidFill>
              </a:rPr>
              <a:t>Ethics and Summary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2052" name="Content Placeholder 2">
            <a:extLst>
              <a:ext uri="{FF2B5EF4-FFF2-40B4-BE49-F238E27FC236}">
                <a16:creationId xmlns:a16="http://schemas.microsoft.com/office/drawing/2014/main" id="{361A3545-7FA5-3E61-50A6-16F2751CA01E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1" y="1253331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0" name="Picture 2" descr="The 4 Principles of Health Care Ethics - Clipboard Health">
            <a:extLst>
              <a:ext uri="{FF2B5EF4-FFF2-40B4-BE49-F238E27FC236}">
                <a16:creationId xmlns:a16="http://schemas.microsoft.com/office/drawing/2014/main" id="{D1247656-7E3D-BF0C-A08B-D1C98CEF019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1" y="642257"/>
            <a:ext cx="5845627" cy="5421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D83A74-4595-A171-676F-4AD677428F0B}"/>
              </a:ext>
            </a:extLst>
          </p:cNvPr>
          <p:cNvSpPr txBox="1"/>
          <p:nvPr/>
        </p:nvSpPr>
        <p:spPr>
          <a:xfrm>
            <a:off x="9209314" y="65640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B3F7C9-860C-EBBE-7383-CEA9B033BF2F}"/>
              </a:ext>
            </a:extLst>
          </p:cNvPr>
          <p:cNvSpPr txBox="1"/>
          <p:nvPr/>
        </p:nvSpPr>
        <p:spPr>
          <a:xfrm>
            <a:off x="9209314" y="6357257"/>
            <a:ext cx="2531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(Skills for Health, 2025) 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996BA8A-1604-7A05-EE44-D24D75775D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07968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531"/>
    </mc:Choice>
    <mc:Fallback xmlns="">
      <p:transition spd="slow" advTm="575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5972D-76AA-4032-05F8-72914FBE8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086"/>
            <a:ext cx="10515600" cy="587828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References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5FBCF-533F-9E0C-675D-70B65D331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74914"/>
            <a:ext cx="10515600" cy="618308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 font"/>
              </a:rPr>
              <a:t>Cancer Research UK, (No date) </a:t>
            </a:r>
            <a:r>
              <a:rPr lang="en-GB" sz="6400" i="1" dirty="0">
                <a:latin typeface="Arial font"/>
              </a:rPr>
              <a:t>Health professional – Cancer Research UK supports GPs to deliver best practice.</a:t>
            </a:r>
            <a:r>
              <a:rPr lang="en-GB" sz="6400" dirty="0">
                <a:latin typeface="Arial font"/>
              </a:rPr>
              <a:t>  Available at: </a:t>
            </a:r>
            <a:r>
              <a:rPr lang="en-GB" sz="6400" dirty="0">
                <a:latin typeface="Arial font"/>
                <a:hlinkClick r:id="rId4"/>
              </a:rPr>
              <a:t>https://www.cancerresearchuk.org/health-professional</a:t>
            </a:r>
            <a:r>
              <a:rPr lang="en-GB" sz="6400" dirty="0">
                <a:latin typeface="Arial font"/>
              </a:rPr>
              <a:t> (Accessed 3 November 2025).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 font"/>
              </a:rPr>
              <a:t>Mayo Clinic, (2024) </a:t>
            </a:r>
            <a:r>
              <a:rPr lang="en-GB" sz="6400" i="1" dirty="0">
                <a:latin typeface="Arial font"/>
              </a:rPr>
              <a:t>Bronchioles and alveoli – Illustration showing bronchi, bronchioles and alveoli [Online image].</a:t>
            </a:r>
            <a:r>
              <a:rPr lang="en-GB" sz="6400" dirty="0">
                <a:latin typeface="Arial font"/>
              </a:rPr>
              <a:t> Available at: </a:t>
            </a:r>
            <a:r>
              <a:rPr lang="en-GB" sz="6400" u="sng" dirty="0">
                <a:latin typeface="Arial font"/>
                <a:hlinkClick r:id="rId5"/>
              </a:rPr>
              <a:t>https://www.mayoclinic.org/airways-and-air-sacs-of-the-lungs/img-20008294</a:t>
            </a:r>
            <a:r>
              <a:rPr lang="en-GB" sz="6400" dirty="0">
                <a:latin typeface="Arial font"/>
              </a:rPr>
              <a:t> ( Accessed 4 November 2025).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 font"/>
              </a:rPr>
              <a:t>NCBI Bookshelf,( 2023) </a:t>
            </a:r>
            <a:r>
              <a:rPr lang="en-GB" sz="6400" i="1" dirty="0">
                <a:latin typeface="Arial font"/>
              </a:rPr>
              <a:t>Lung cancer – overview</a:t>
            </a:r>
            <a:r>
              <a:rPr lang="en-GB" sz="6400" dirty="0">
                <a:latin typeface="Arial font"/>
              </a:rPr>
              <a:t>.  Available at: </a:t>
            </a:r>
            <a:r>
              <a:rPr lang="en-GB" sz="6400" u="sng" dirty="0">
                <a:latin typeface="Arial font"/>
                <a:hlinkClick r:id="rId6"/>
              </a:rPr>
              <a:t>https://www.ncbi.nlm.nih.gov/books/NBK542463/</a:t>
            </a:r>
            <a:r>
              <a:rPr lang="en-GB" sz="6400" dirty="0">
                <a:latin typeface="Arial font"/>
              </a:rPr>
              <a:t> (Accessed 3 Noveber 2025).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 font"/>
              </a:rPr>
              <a:t>NHS,( 2025) </a:t>
            </a:r>
            <a:r>
              <a:rPr lang="en-GB" sz="6400" i="1" dirty="0">
                <a:latin typeface="Arial font"/>
              </a:rPr>
              <a:t>Lung cancer – Overview.</a:t>
            </a:r>
            <a:r>
              <a:rPr lang="en-GB" sz="6400" dirty="0">
                <a:latin typeface="Arial font"/>
              </a:rPr>
              <a:t> Available at: </a:t>
            </a:r>
            <a:r>
              <a:rPr lang="en-GB" sz="6400" dirty="0">
                <a:latin typeface="Arial font"/>
                <a:hlinkClick r:id="rId7"/>
              </a:rPr>
              <a:t>https://www.nhs.uk/conditions/lung-cancer/</a:t>
            </a:r>
            <a:r>
              <a:rPr lang="en-GB" sz="6400" dirty="0">
                <a:latin typeface="Arial font"/>
              </a:rPr>
              <a:t> (Accessed 3 November 2025).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 font"/>
              </a:rPr>
              <a:t>National Institute for Health and Care Excellence (NICE) (2024)  </a:t>
            </a:r>
            <a:r>
              <a:rPr lang="en-GB" sz="6400" i="1" dirty="0">
                <a:latin typeface="Arial font"/>
              </a:rPr>
              <a:t>Lung cancer: diagnosis and management (NG122). </a:t>
            </a:r>
            <a:r>
              <a:rPr lang="en-GB" sz="6400" dirty="0">
                <a:latin typeface="Arial font"/>
              </a:rPr>
              <a:t>National Institute for Health and Care Excellence. Available at: </a:t>
            </a:r>
            <a:r>
              <a:rPr lang="en-GB" sz="6400" dirty="0">
                <a:latin typeface="Arial font"/>
                <a:hlinkClick r:id="rId8"/>
              </a:rPr>
              <a:t>https://www.nice.org.uk/guidance/ng122</a:t>
            </a:r>
            <a:r>
              <a:rPr lang="en-GB" sz="6400" dirty="0">
                <a:latin typeface="Arial font"/>
              </a:rPr>
              <a:t> (Accessed: 3 November 2025).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 font"/>
              </a:rPr>
              <a:t>National Institute for Health and Care Excellence (NICE), (2021) </a:t>
            </a:r>
            <a:r>
              <a:rPr lang="en-GB" sz="6400" i="1" dirty="0">
                <a:latin typeface="Arial font"/>
              </a:rPr>
              <a:t>Stop Smoking Interventions and Services (NG92). Available at:</a:t>
            </a:r>
            <a:r>
              <a:rPr lang="en-GB" sz="6400" dirty="0">
                <a:latin typeface="Arial font"/>
              </a:rPr>
              <a:t> </a:t>
            </a:r>
            <a:r>
              <a:rPr lang="en-GB" sz="6400" u="sng" dirty="0">
                <a:latin typeface="Arial font"/>
                <a:hlinkClick r:id="rId9"/>
              </a:rPr>
              <a:t>https://www.nice.org.uk/guidance/ng92</a:t>
            </a:r>
            <a:r>
              <a:rPr lang="en-GB" sz="6400" dirty="0">
                <a:latin typeface="Arial font"/>
              </a:rPr>
              <a:t> ( Accessed: 5 November 2025).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/>
              <a:t>Oxford University, (2024) </a:t>
            </a:r>
            <a:r>
              <a:rPr lang="en-GB" sz="6400" i="1" dirty="0"/>
              <a:t>Largest ever UK study reveals stark ethnic and social inequalities in lung cancer. </a:t>
            </a:r>
            <a:r>
              <a:rPr lang="en-GB" sz="6400" dirty="0"/>
              <a:t>Available at: </a:t>
            </a:r>
            <a:r>
              <a:rPr lang="en-GB" sz="6400" u="sng" dirty="0">
                <a:hlinkClick r:id="rId10"/>
              </a:rPr>
              <a:t>https://www.ox.ac.uk/news/2024-11-08-largest-ever-uk-study-reveals-stark-ethnic-and-social-inequalities-lung-cancer?</a:t>
            </a:r>
            <a:r>
              <a:rPr lang="en-GB" sz="6400" dirty="0"/>
              <a:t> (Accessed: 3 Nov 2025). </a:t>
            </a:r>
            <a:endParaRPr lang="en-GB" sz="6400" dirty="0">
              <a:latin typeface="Arial font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Arial font"/>
            </a:endParaRPr>
          </a:p>
          <a:p>
            <a:pPr>
              <a:lnSpc>
                <a:spcPct val="150000"/>
              </a:lnSpc>
            </a:pPr>
            <a:endParaRPr lang="en-GB" u="sng" dirty="0">
              <a:latin typeface="Arial font"/>
            </a:endParaRP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B82D6BD-EDFD-CCC8-78B1-4F052478B0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55937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831"/>
    </mc:Choice>
    <mc:Fallback xmlns="">
      <p:transition spd="slow" advTm="115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745AB-3416-7926-36D8-26BE69349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25474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5FC88-6577-D34C-C781-A8F5CB86B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90600"/>
            <a:ext cx="10515600" cy="569322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7200" dirty="0">
                <a:latin typeface="Arial font"/>
              </a:rPr>
              <a:t>Peate, I.,( 2018) </a:t>
            </a:r>
            <a:r>
              <a:rPr lang="en-GB" sz="7200" i="1" dirty="0">
                <a:latin typeface="Arial font"/>
              </a:rPr>
              <a:t>Anatomy and Physiology of the Respiratory System. British Journal of Healthcare Assistants, </a:t>
            </a:r>
            <a:r>
              <a:rPr lang="en-GB" sz="7200" dirty="0">
                <a:latin typeface="Arial font"/>
              </a:rPr>
              <a:t>12(4), 178–184. Available at: </a:t>
            </a:r>
            <a:r>
              <a:rPr lang="en-GB" sz="7200" u="sng" dirty="0">
                <a:latin typeface="Arial font"/>
                <a:hlinkClick r:id="rId5"/>
              </a:rPr>
              <a:t>https://doi.org/10.12968/bjha.2018.12.4.178</a:t>
            </a:r>
            <a:endParaRPr lang="en-GB" sz="7200" u="sng" dirty="0">
              <a:latin typeface="Arial font"/>
            </a:endParaRPr>
          </a:p>
          <a:p>
            <a:pPr marL="0" indent="0">
              <a:buNone/>
            </a:pPr>
            <a:r>
              <a:rPr lang="en-GB" sz="7200" dirty="0"/>
              <a:t>RM Partners, 2024. </a:t>
            </a:r>
            <a:r>
              <a:rPr lang="en-GB" sz="7200" i="1" dirty="0"/>
              <a:t>National Optimal Lung Cancer Pathway v4. Available at:</a:t>
            </a:r>
            <a:r>
              <a:rPr lang="en-GB" sz="7200" dirty="0"/>
              <a:t> </a:t>
            </a:r>
            <a:r>
              <a:rPr lang="en-GB" sz="7200" u="sng" dirty="0">
                <a:hlinkClick r:id="rId6"/>
              </a:rPr>
              <a:t>https://rmpartners.nhs.uk/wp-content/uploads/2024/09/national-optimal-lung-cancer-pathway_v4_01jan2024.pdf?</a:t>
            </a:r>
            <a:r>
              <a:rPr lang="en-GB" sz="7200" dirty="0"/>
              <a:t> (Accessed: 3 November 2025).</a:t>
            </a:r>
          </a:p>
          <a:p>
            <a:pPr marL="0" indent="0">
              <a:buNone/>
            </a:pPr>
            <a:r>
              <a:rPr lang="en-GB" sz="7200" dirty="0"/>
              <a:t>Siemens Healthineers, ( no date) </a:t>
            </a:r>
            <a:r>
              <a:rPr lang="en-GB" sz="7200" i="1" dirty="0"/>
              <a:t>Lung cancer imaging for monitoring &amp; follow-up.</a:t>
            </a:r>
            <a:r>
              <a:rPr lang="en-GB" sz="7200" dirty="0"/>
              <a:t> Available at: </a:t>
            </a:r>
            <a:r>
              <a:rPr lang="en-GB" sz="7200" u="sng" dirty="0">
                <a:hlinkClick r:id="rId7"/>
              </a:rPr>
              <a:t>https://www.siemens-healthineers.com/clinical-specialities/</a:t>
            </a:r>
            <a:r>
              <a:rPr lang="en-GB" sz="7200" dirty="0"/>
              <a:t> (Accessed: 6 November 2025).</a:t>
            </a:r>
          </a:p>
          <a:p>
            <a:pPr marL="0" indent="0">
              <a:buNone/>
            </a:pPr>
            <a:r>
              <a:rPr lang="en-GB" sz="7200" dirty="0"/>
              <a:t>Skills for Health, (2025) </a:t>
            </a:r>
            <a:r>
              <a:rPr lang="en-GB" sz="7200" i="1" dirty="0"/>
              <a:t>The four principles of person-centred care</a:t>
            </a:r>
            <a:r>
              <a:rPr lang="en-GB" sz="7200" dirty="0"/>
              <a:t>. [Online image]. Available at: </a:t>
            </a:r>
            <a:r>
              <a:rPr lang="en-GB" sz="7200" u="sng" dirty="0">
                <a:hlinkClick r:id="rId8"/>
              </a:rPr>
              <a:t>https://www.skillsforhealth.org.uk/wp-content/uploads/2025/01/</a:t>
            </a:r>
            <a:r>
              <a:rPr lang="en-GB" sz="7200" dirty="0"/>
              <a:t> (Accessed: 5 November 2025). </a:t>
            </a:r>
          </a:p>
          <a:p>
            <a:pPr marL="0" indent="0">
              <a:buNone/>
            </a:pPr>
            <a:r>
              <a:rPr lang="en-GB" sz="7200" dirty="0"/>
              <a:t>UKLCC ( United Kingdom Lung Cancer Coalition), (no date) </a:t>
            </a:r>
            <a:r>
              <a:rPr lang="en-GB" sz="7200" i="1" dirty="0"/>
              <a:t>About Lung Cancer. Available at:</a:t>
            </a:r>
            <a:r>
              <a:rPr lang="en-GB" sz="7200" dirty="0"/>
              <a:t> </a:t>
            </a:r>
            <a:r>
              <a:rPr lang="en-GB" sz="7200" u="sng" dirty="0">
                <a:hlinkClick r:id="rId9"/>
              </a:rPr>
              <a:t>https://www.uklcc.org.uk/about-lung-cancer?</a:t>
            </a:r>
            <a:r>
              <a:rPr lang="en-GB" sz="7200" dirty="0"/>
              <a:t> (Accessed: 6 November 2025). </a:t>
            </a:r>
          </a:p>
          <a:p>
            <a:pPr marL="0" indent="0">
              <a:buNone/>
            </a:pPr>
            <a:r>
              <a:rPr lang="en-GB" sz="7200" dirty="0"/>
              <a:t>WCRF, ( World Cancer Research Fund) (2024). </a:t>
            </a:r>
            <a:r>
              <a:rPr lang="en-GB" sz="7200" i="1" dirty="0"/>
              <a:t>UK cancer statistics: lung cancer. </a:t>
            </a:r>
            <a:r>
              <a:rPr lang="en-GB" sz="7200" dirty="0"/>
              <a:t>Available at: </a:t>
            </a:r>
            <a:r>
              <a:rPr lang="en-GB" sz="7200" u="sng" dirty="0">
                <a:hlinkClick r:id="rId10"/>
              </a:rPr>
              <a:t>https://www.wcrf.org/preventing-cancer/cancer-statistics/uk-cancer-statistics/</a:t>
            </a:r>
            <a:r>
              <a:rPr lang="en-GB" sz="7200" dirty="0"/>
              <a:t> (Accessed 3 Nov 2025). </a:t>
            </a:r>
          </a:p>
          <a:p>
            <a:pPr marL="0" indent="0">
              <a:buNone/>
            </a:pPr>
            <a:r>
              <a:rPr lang="en-GB" sz="7200" dirty="0"/>
              <a:t>World Cancer Research Fund (2025). </a:t>
            </a:r>
            <a:r>
              <a:rPr lang="en-GB" sz="7200" i="1" dirty="0"/>
              <a:t>Lung cancer infographic – how to reduce your risk.</a:t>
            </a:r>
            <a:r>
              <a:rPr lang="en-GB" sz="7200" dirty="0"/>
              <a:t>  Available at: </a:t>
            </a:r>
            <a:r>
              <a:rPr lang="en-GB" sz="7200" u="sng" dirty="0">
                <a:hlinkClick r:id="rId11"/>
              </a:rPr>
              <a:t>https://www.wcrf.org/living-well/health-guides-cookbooks/lung-cancer-infographic/</a:t>
            </a:r>
            <a:r>
              <a:rPr lang="en-GB" sz="7200" dirty="0"/>
              <a:t> (Accessed 5 November 2025). </a:t>
            </a:r>
          </a:p>
          <a:p>
            <a:pPr marL="0" indent="0">
              <a:buNone/>
            </a:pPr>
            <a:r>
              <a:rPr lang="en-GB" sz="7200" dirty="0"/>
              <a:t>You and Lung Cancer, (2025) </a:t>
            </a:r>
            <a:r>
              <a:rPr lang="en-GB" sz="7200" i="1" dirty="0"/>
              <a:t>How is non-small cell lung cancer (NSCLC) treated.</a:t>
            </a:r>
            <a:r>
              <a:rPr lang="en-GB" sz="7200" dirty="0"/>
              <a:t> Available at: </a:t>
            </a:r>
            <a:r>
              <a:rPr lang="en-GB" sz="7200" u="sng" dirty="0">
                <a:hlinkClick r:id="rId12"/>
              </a:rPr>
              <a:t>https://www.youandlungcancer.org/en-lc/resources/infographics</a:t>
            </a:r>
            <a:r>
              <a:rPr lang="en-GB" sz="7200" dirty="0"/>
              <a:t> (Accessed: 5 November 2025). </a:t>
            </a:r>
          </a:p>
          <a:p>
            <a:pPr marL="0" indent="0">
              <a:buNone/>
            </a:pPr>
            <a:r>
              <a:rPr lang="en-GB" sz="7200" dirty="0"/>
              <a:t>Zitnay, R.G. et al., (2022) </a:t>
            </a:r>
            <a:r>
              <a:rPr lang="en-GB" sz="7200" i="1" dirty="0"/>
              <a:t>Mechanics of Lung Cancer: A Finite Element Model</a:t>
            </a:r>
            <a:r>
              <a:rPr lang="en-GB" sz="7200" dirty="0"/>
              <a:t>. </a:t>
            </a:r>
            <a:r>
              <a:rPr lang="en-GB" sz="7200" i="1" dirty="0"/>
              <a:t>PLoS Computational Biology</a:t>
            </a:r>
            <a:r>
              <a:rPr lang="en-GB" sz="7200" dirty="0"/>
              <a:t>, 18(11): e9632844. Available at:  </a:t>
            </a:r>
            <a:r>
              <a:rPr lang="en-GB" sz="7200" u="sng" dirty="0">
                <a:hlinkClick r:id="rId13"/>
              </a:rPr>
              <a:t>10.1371/journal.pcbi.1010153</a:t>
            </a:r>
            <a:r>
              <a:rPr lang="en-GB" sz="7200" u="sng" dirty="0"/>
              <a:t>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  <a:endParaRPr lang="en-GB" sz="22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645BD09-468A-3B6B-4679-BABAF0B0FD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98387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849"/>
    </mc:Choice>
    <mc:Fallback xmlns="">
      <p:transition spd="slow" advTm="688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865</TotalTime>
  <Words>1448</Words>
  <Application>Microsoft Office PowerPoint</Application>
  <PresentationFormat>Widescreen</PresentationFormat>
  <Paragraphs>105</Paragraphs>
  <Slides>12</Slides>
  <Notes>6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Arial font</vt:lpstr>
      <vt:lpstr>Office Theme</vt:lpstr>
      <vt:lpstr>Rashmin Akter 2407971 Modul Code BMHP 5023 Lecturer Name Parese Ahmed   </vt:lpstr>
      <vt:lpstr>Introduction </vt:lpstr>
      <vt:lpstr>Overview of Lung Cancer</vt:lpstr>
      <vt:lpstr>Anatomy and Physiology</vt:lpstr>
      <vt:lpstr>Impact of Cancer</vt:lpstr>
      <vt:lpstr>Patient Profile</vt:lpstr>
      <vt:lpstr>Treatment Plan</vt:lpstr>
      <vt:lpstr>Lifestyle and Psychosocial Care</vt:lpstr>
      <vt:lpstr>Monitoring and Follow – Up </vt:lpstr>
      <vt:lpstr>Ethics and Summary  </vt:lpstr>
      <vt:lpstr>References list: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Aktar Rashim</dc:creator>
  <cp:lastModifiedBy>Rashmin Akter (2407971)</cp:lastModifiedBy>
  <cp:revision>15</cp:revision>
  <dcterms:created xsi:type="dcterms:W3CDTF">2025-11-03T10:22:06Z</dcterms:created>
  <dcterms:modified xsi:type="dcterms:W3CDTF">2025-11-13T11:54:34Z</dcterms:modified>
</cp:coreProperties>
</file>