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png" ContentType="image/png"/>
  <Default Extension="rels" ContentType="application/vnd.openxmlformats-package.relationships+xml"/>
  <Default Extension="tmp" ContentType="image/png"/>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2.xml" ContentType="application/vnd.openxmlformats-officedocument.theme+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rts/chart1.xml" ContentType="application/vnd.openxmlformats-officedocument.drawingml.chart+xml"/>
  <Override PartName="/ppt/charts/chart2.xml" ContentType="application/vnd.openxmlformats-officedocument.drawingml.chart+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 id="2147483648" r:id="rId2"/>
    <p:sldMasterId id="2147483750" r:id="rId3"/>
  </p:sldMasterIdLst>
  <p:notesMasterIdLst>
    <p:notesMasterId r:id="rId57"/>
  </p:notesMasterIdLst>
  <p:sldIdLst>
    <p:sldId id="256" r:id="rId4"/>
    <p:sldId id="357" r:id="rId5"/>
    <p:sldId id="258" r:id="rId6"/>
    <p:sldId id="259" r:id="rId7"/>
    <p:sldId id="260" r:id="rId8"/>
    <p:sldId id="261" r:id="rId9"/>
    <p:sldId id="262" r:id="rId10"/>
    <p:sldId id="263" r:id="rId11"/>
    <p:sldId id="351" r:id="rId12"/>
    <p:sldId id="264" r:id="rId13"/>
    <p:sldId id="265" r:id="rId14"/>
    <p:sldId id="266" r:id="rId15"/>
    <p:sldId id="267" r:id="rId16"/>
    <p:sldId id="268" r:id="rId17"/>
    <p:sldId id="269" r:id="rId18"/>
    <p:sldId id="270" r:id="rId19"/>
    <p:sldId id="271" r:id="rId20"/>
    <p:sldId id="272" r:id="rId21"/>
    <p:sldId id="273" r:id="rId22"/>
    <p:sldId id="274" r:id="rId23"/>
    <p:sldId id="275" r:id="rId24"/>
    <p:sldId id="276" r:id="rId25"/>
    <p:sldId id="277" r:id="rId26"/>
    <p:sldId id="278" r:id="rId27"/>
    <p:sldId id="279" r:id="rId28"/>
    <p:sldId id="280" r:id="rId29"/>
    <p:sldId id="281" r:id="rId30"/>
    <p:sldId id="282" r:id="rId31"/>
    <p:sldId id="283" r:id="rId32"/>
    <p:sldId id="284" r:id="rId33"/>
    <p:sldId id="285" r:id="rId34"/>
    <p:sldId id="359" r:id="rId35"/>
    <p:sldId id="287" r:id="rId36"/>
    <p:sldId id="358" r:id="rId37"/>
    <p:sldId id="289" r:id="rId38"/>
    <p:sldId id="290" r:id="rId39"/>
    <p:sldId id="291" r:id="rId40"/>
    <p:sldId id="292" r:id="rId41"/>
    <p:sldId id="340" r:id="rId42"/>
    <p:sldId id="341" r:id="rId43"/>
    <p:sldId id="352" r:id="rId44"/>
    <p:sldId id="353" r:id="rId45"/>
    <p:sldId id="360" r:id="rId46"/>
    <p:sldId id="343" r:id="rId47"/>
    <p:sldId id="344" r:id="rId48"/>
    <p:sldId id="345" r:id="rId49"/>
    <p:sldId id="346" r:id="rId50"/>
    <p:sldId id="361" r:id="rId51"/>
    <p:sldId id="362" r:id="rId52"/>
    <p:sldId id="363" r:id="rId53"/>
    <p:sldId id="356" r:id="rId54"/>
    <p:sldId id="349" r:id="rId55"/>
    <p:sldId id="350" r:id="rId5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97" d="100"/>
          <a:sy n="97" d="100"/>
        </p:scale>
        <p:origin x="108" y="3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slide" Target="slides/slide47.xml"/><Relationship Id="rId55" Type="http://schemas.openxmlformats.org/officeDocument/2006/relationships/slide" Target="slides/slide52.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slide" Target="slides/slide50.xml"/><Relationship Id="rId58" Type="http://schemas.openxmlformats.org/officeDocument/2006/relationships/presProps" Target="presProps.xml"/><Relationship Id="rId5" Type="http://schemas.openxmlformats.org/officeDocument/2006/relationships/slide" Target="slides/slide2.xml"/><Relationship Id="rId61" Type="http://schemas.openxmlformats.org/officeDocument/2006/relationships/tableStyles" Target="tableStyles.xml"/><Relationship Id="rId19" Type="http://schemas.openxmlformats.org/officeDocument/2006/relationships/slide" Target="slides/slide1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slide" Target="slides/slide53.xml"/><Relationship Id="rId8" Type="http://schemas.openxmlformats.org/officeDocument/2006/relationships/slide" Target="slides/slide5.xml"/><Relationship Id="rId51" Type="http://schemas.openxmlformats.org/officeDocument/2006/relationships/slide" Target="slides/slide48.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viewProps" Target="viewProps.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slide" Target="slides/slide51.xml"/><Relationship Id="rId62"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notesMaster" Target="notesMasters/notesMaster1.xml"/><Relationship Id="rId10" Type="http://schemas.openxmlformats.org/officeDocument/2006/relationships/slide" Target="slides/slide7.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60" Type="http://schemas.openxmlformats.org/officeDocument/2006/relationships/theme" Target="theme/theme1.xml"/><Relationship Id="rId4" Type="http://schemas.openxmlformats.org/officeDocument/2006/relationships/slide" Target="slides/slide1.xml"/><Relationship Id="rId9" Type="http://schemas.openxmlformats.org/officeDocument/2006/relationships/slide" Target="slides/slide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Holley" userId="45123e1e-ac21-4ee3-b53e-8d97b4b34e1e" providerId="ADAL" clId="{00FCE9BB-5229-4E5D-BCA8-D51DF0879C8A}"/>
    <pc:docChg chg="addSld delSld modSld">
      <pc:chgData name="David Holley" userId="45123e1e-ac21-4ee3-b53e-8d97b4b34e1e" providerId="ADAL" clId="{00FCE9BB-5229-4E5D-BCA8-D51DF0879C8A}" dt="2023-07-18T10:27:37.468" v="78" actId="47"/>
      <pc:docMkLst>
        <pc:docMk/>
      </pc:docMkLst>
      <pc:sldChg chg="del">
        <pc:chgData name="David Holley" userId="45123e1e-ac21-4ee3-b53e-8d97b4b34e1e" providerId="ADAL" clId="{00FCE9BB-5229-4E5D-BCA8-D51DF0879C8A}" dt="2023-07-18T10:21:31.470" v="5" actId="47"/>
        <pc:sldMkLst>
          <pc:docMk/>
          <pc:sldMk cId="3452821853" sldId="286"/>
        </pc:sldMkLst>
      </pc:sldChg>
      <pc:sldChg chg="del">
        <pc:chgData name="David Holley" userId="45123e1e-ac21-4ee3-b53e-8d97b4b34e1e" providerId="ADAL" clId="{00FCE9BB-5229-4E5D-BCA8-D51DF0879C8A}" dt="2023-07-18T10:21:49.283" v="6" actId="47"/>
        <pc:sldMkLst>
          <pc:docMk/>
          <pc:sldMk cId="277971692" sldId="288"/>
        </pc:sldMkLst>
      </pc:sldChg>
      <pc:sldChg chg="del">
        <pc:chgData name="David Holley" userId="45123e1e-ac21-4ee3-b53e-8d97b4b34e1e" providerId="ADAL" clId="{00FCE9BB-5229-4E5D-BCA8-D51DF0879C8A}" dt="2023-07-18T10:27:37.468" v="78" actId="47"/>
        <pc:sldMkLst>
          <pc:docMk/>
          <pc:sldMk cId="923216920" sldId="301"/>
        </pc:sldMkLst>
      </pc:sldChg>
      <pc:sldChg chg="del">
        <pc:chgData name="David Holley" userId="45123e1e-ac21-4ee3-b53e-8d97b4b34e1e" providerId="ADAL" clId="{00FCE9BB-5229-4E5D-BCA8-D51DF0879C8A}" dt="2023-07-18T10:22:47.573" v="9" actId="47"/>
        <pc:sldMkLst>
          <pc:docMk/>
          <pc:sldMk cId="2167624334" sldId="342"/>
        </pc:sldMkLst>
      </pc:sldChg>
      <pc:sldChg chg="modSp del mod">
        <pc:chgData name="David Holley" userId="45123e1e-ac21-4ee3-b53e-8d97b4b34e1e" providerId="ADAL" clId="{00FCE9BB-5229-4E5D-BCA8-D51DF0879C8A}" dt="2023-07-18T10:23:57.874" v="16" actId="47"/>
        <pc:sldMkLst>
          <pc:docMk/>
          <pc:sldMk cId="450661773" sldId="347"/>
        </pc:sldMkLst>
        <pc:graphicFrameChg chg="mod">
          <ac:chgData name="David Holley" userId="45123e1e-ac21-4ee3-b53e-8d97b4b34e1e" providerId="ADAL" clId="{00FCE9BB-5229-4E5D-BCA8-D51DF0879C8A}" dt="2023-07-18T10:23:18.562" v="12" actId="1076"/>
          <ac:graphicFrameMkLst>
            <pc:docMk/>
            <pc:sldMk cId="450661773" sldId="347"/>
            <ac:graphicFrameMk id="9" creationId="{00000000-0008-0000-1100-000002000000}"/>
          </ac:graphicFrameMkLst>
        </pc:graphicFrameChg>
      </pc:sldChg>
      <pc:sldChg chg="del">
        <pc:chgData name="David Holley" userId="45123e1e-ac21-4ee3-b53e-8d97b4b34e1e" providerId="ADAL" clId="{00FCE9BB-5229-4E5D-BCA8-D51DF0879C8A}" dt="2023-07-18T10:27:27.896" v="77" actId="47"/>
        <pc:sldMkLst>
          <pc:docMk/>
          <pc:sldMk cId="814405755" sldId="348"/>
        </pc:sldMkLst>
      </pc:sldChg>
      <pc:sldChg chg="del">
        <pc:chgData name="David Holley" userId="45123e1e-ac21-4ee3-b53e-8d97b4b34e1e" providerId="ADAL" clId="{00FCE9BB-5229-4E5D-BCA8-D51DF0879C8A}" dt="2023-07-18T10:23:55.819" v="15" actId="47"/>
        <pc:sldMkLst>
          <pc:docMk/>
          <pc:sldMk cId="3615894967" sldId="354"/>
        </pc:sldMkLst>
      </pc:sldChg>
      <pc:sldChg chg="del">
        <pc:chgData name="David Holley" userId="45123e1e-ac21-4ee3-b53e-8d97b4b34e1e" providerId="ADAL" clId="{00FCE9BB-5229-4E5D-BCA8-D51DF0879C8A}" dt="2023-07-18T10:20:46.039" v="0" actId="47"/>
        <pc:sldMkLst>
          <pc:docMk/>
          <pc:sldMk cId="272139711" sldId="355"/>
        </pc:sldMkLst>
      </pc:sldChg>
      <pc:sldChg chg="modSp mod">
        <pc:chgData name="David Holley" userId="45123e1e-ac21-4ee3-b53e-8d97b4b34e1e" providerId="ADAL" clId="{00FCE9BB-5229-4E5D-BCA8-D51DF0879C8A}" dt="2023-07-18T10:26:33.675" v="76" actId="1076"/>
        <pc:sldMkLst>
          <pc:docMk/>
          <pc:sldMk cId="1392072371" sldId="356"/>
        </pc:sldMkLst>
        <pc:spChg chg="mod">
          <ac:chgData name="David Holley" userId="45123e1e-ac21-4ee3-b53e-8d97b4b34e1e" providerId="ADAL" clId="{00FCE9BB-5229-4E5D-BCA8-D51DF0879C8A}" dt="2023-07-18T10:24:14.622" v="26" actId="20577"/>
          <ac:spMkLst>
            <pc:docMk/>
            <pc:sldMk cId="1392072371" sldId="356"/>
            <ac:spMk id="4" creationId="{F24D1AA5-87C4-E200-325F-702C45F51AC6}"/>
          </ac:spMkLst>
        </pc:spChg>
        <pc:spChg chg="mod">
          <ac:chgData name="David Holley" userId="45123e1e-ac21-4ee3-b53e-8d97b4b34e1e" providerId="ADAL" clId="{00FCE9BB-5229-4E5D-BCA8-D51DF0879C8A}" dt="2023-07-18T10:26:33.675" v="76" actId="1076"/>
          <ac:spMkLst>
            <pc:docMk/>
            <pc:sldMk cId="1392072371" sldId="356"/>
            <ac:spMk id="5" creationId="{A91809B6-CB76-135A-C8D1-481D77B08AA8}"/>
          </ac:spMkLst>
        </pc:spChg>
        <pc:spChg chg="mod">
          <ac:chgData name="David Holley" userId="45123e1e-ac21-4ee3-b53e-8d97b4b34e1e" providerId="ADAL" clId="{00FCE9BB-5229-4E5D-BCA8-D51DF0879C8A}" dt="2023-07-18T10:26:20.318" v="72" actId="20577"/>
          <ac:spMkLst>
            <pc:docMk/>
            <pc:sldMk cId="1392072371" sldId="356"/>
            <ac:spMk id="6" creationId="{CB03E68E-D97A-AD00-3EF9-04CEB5FA9BBF}"/>
          </ac:spMkLst>
        </pc:spChg>
        <pc:spChg chg="mod">
          <ac:chgData name="David Holley" userId="45123e1e-ac21-4ee3-b53e-8d97b4b34e1e" providerId="ADAL" clId="{00FCE9BB-5229-4E5D-BCA8-D51DF0879C8A}" dt="2023-07-18T10:26:28.287" v="75" actId="688"/>
          <ac:spMkLst>
            <pc:docMk/>
            <pc:sldMk cId="1392072371" sldId="356"/>
            <ac:spMk id="7" creationId="{7F74A622-7185-4B4A-6517-4D967B9B4223}"/>
          </ac:spMkLst>
        </pc:spChg>
      </pc:sldChg>
      <pc:sldChg chg="add">
        <pc:chgData name="David Holley" userId="45123e1e-ac21-4ee3-b53e-8d97b4b34e1e" providerId="ADAL" clId="{00FCE9BB-5229-4E5D-BCA8-D51DF0879C8A}" dt="2023-07-18T10:21:24.314" v="2"/>
        <pc:sldMkLst>
          <pc:docMk/>
          <pc:sldMk cId="1722127120" sldId="358"/>
        </pc:sldMkLst>
      </pc:sldChg>
      <pc:sldChg chg="add">
        <pc:chgData name="David Holley" userId="45123e1e-ac21-4ee3-b53e-8d97b4b34e1e" providerId="ADAL" clId="{00FCE9BB-5229-4E5D-BCA8-D51DF0879C8A}" dt="2023-07-18T10:21:28.652" v="4"/>
        <pc:sldMkLst>
          <pc:docMk/>
          <pc:sldMk cId="324845172" sldId="359"/>
        </pc:sldMkLst>
      </pc:sldChg>
      <pc:sldChg chg="add">
        <pc:chgData name="David Holley" userId="45123e1e-ac21-4ee3-b53e-8d97b4b34e1e" providerId="ADAL" clId="{00FCE9BB-5229-4E5D-BCA8-D51DF0879C8A}" dt="2023-07-18T10:22:38.663" v="8"/>
        <pc:sldMkLst>
          <pc:docMk/>
          <pc:sldMk cId="3171214519" sldId="360"/>
        </pc:sldMkLst>
      </pc:sldChg>
      <pc:sldChg chg="add">
        <pc:chgData name="David Holley" userId="45123e1e-ac21-4ee3-b53e-8d97b4b34e1e" providerId="ADAL" clId="{00FCE9BB-5229-4E5D-BCA8-D51DF0879C8A}" dt="2023-07-18T10:23:04.321" v="11"/>
        <pc:sldMkLst>
          <pc:docMk/>
          <pc:sldMk cId="1491995916" sldId="361"/>
        </pc:sldMkLst>
      </pc:sldChg>
      <pc:sldChg chg="add">
        <pc:chgData name="David Holley" userId="45123e1e-ac21-4ee3-b53e-8d97b4b34e1e" providerId="ADAL" clId="{00FCE9BB-5229-4E5D-BCA8-D51DF0879C8A}" dt="2023-07-18T10:23:26.963" v="14"/>
        <pc:sldMkLst>
          <pc:docMk/>
          <pc:sldMk cId="1598169114" sldId="362"/>
        </pc:sldMkLst>
      </pc:sldChg>
      <pc:sldChg chg="add">
        <pc:chgData name="David Holley" userId="45123e1e-ac21-4ee3-b53e-8d97b4b34e1e" providerId="ADAL" clId="{00FCE9BB-5229-4E5D-BCA8-D51DF0879C8A}" dt="2023-07-18T10:24:02.970" v="18"/>
        <pc:sldMkLst>
          <pc:docMk/>
          <pc:sldMk cId="913202057" sldId="363"/>
        </pc:sldMkLst>
      </pc:sldChg>
      <pc:sldMasterChg chg="addSldLayout">
        <pc:chgData name="David Holley" userId="45123e1e-ac21-4ee3-b53e-8d97b4b34e1e" providerId="ADAL" clId="{00FCE9BB-5229-4E5D-BCA8-D51DF0879C8A}" dt="2023-07-18T10:21:28.652" v="3" actId="27028"/>
        <pc:sldMasterMkLst>
          <pc:docMk/>
          <pc:sldMasterMk cId="3211577587" sldId="2147483750"/>
        </pc:sldMasterMkLst>
        <pc:sldLayoutChg chg="add">
          <pc:chgData name="David Holley" userId="45123e1e-ac21-4ee3-b53e-8d97b4b34e1e" providerId="ADAL" clId="{00FCE9BB-5229-4E5D-BCA8-D51DF0879C8A}" dt="2023-07-18T10:21:28.652" v="3" actId="27028"/>
          <pc:sldLayoutMkLst>
            <pc:docMk/>
            <pc:sldMasterMk cId="3211577587" sldId="2147483750"/>
            <pc:sldLayoutMk cId="3083317051" sldId="2147483768"/>
          </pc:sldLayoutMkLst>
        </pc:sldLayoutChg>
        <pc:sldLayoutChg chg="add">
          <pc:chgData name="David Holley" userId="45123e1e-ac21-4ee3-b53e-8d97b4b34e1e" providerId="ADAL" clId="{00FCE9BB-5229-4E5D-BCA8-D51DF0879C8A}" dt="2023-07-18T10:21:24.314" v="1" actId="27028"/>
          <pc:sldLayoutMkLst>
            <pc:docMk/>
            <pc:sldMasterMk cId="3211577587" sldId="2147483750"/>
            <pc:sldLayoutMk cId="1365537934" sldId="2147483779"/>
          </pc:sldLayoutMkLst>
        </pc:sldLayoutChg>
      </pc:sldMasterChg>
    </pc:docChg>
  </pc:docChgLst>
</pc:chgInfo>
</file>

<file path=ppt/charts/_rels/chart1.xml.rels><?xml version="1.0" encoding="UTF-8" standalone="yes"?>
<Relationships xmlns="http://schemas.openxmlformats.org/package/2006/relationships"><Relationship Id="rId1" Type="http://schemas.openxmlformats.org/officeDocument/2006/relationships/oleObject" Target="file:///C:\Users\d.holley\Documents\Swansea\Info%20and%20Presentation%20Material\Pathways%20project,%20Consolidated%20info\GU-DD-001%20hesh%20(DAH%2010_8_18).xlsx" TargetMode="External"/></Relationships>
</file>

<file path=ppt/charts/_rels/chart2.xml.rels><?xml version="1.0" encoding="UTF-8" standalone="yes"?>
<Relationships xmlns="http://schemas.openxmlformats.org/package/2006/relationships"><Relationship Id="rId1" Type="http://schemas.openxmlformats.org/officeDocument/2006/relationships/oleObject" Target="file:///C:\Users\d.holley\Documents\Swansea\Info%20and%20Presentation%20Material\Pathways%20project,%20Consolidated%20info\GU-DD-001%20hesh%20(DAH%2010_8_18).xlsx" TargetMode="Externa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sz="2425" b="0" i="0" u="none" strike="noStrike" baseline="0">
                <a:solidFill>
                  <a:srgbClr val="000000"/>
                </a:solidFill>
                <a:latin typeface="Arial"/>
                <a:ea typeface="Arial"/>
                <a:cs typeface="Arial"/>
              </a:defRPr>
            </a:pPr>
            <a:r>
              <a:rPr lang="en-US"/>
              <a:t>Key Controls</a:t>
            </a:r>
          </a:p>
        </c:rich>
      </c:tx>
      <c:layout>
        <c:manualLayout>
          <c:xMode val="edge"/>
          <c:yMode val="edge"/>
          <c:x val="0.38599505548569879"/>
          <c:y val="2.7231467473524961E-2"/>
        </c:manualLayout>
      </c:layout>
      <c:overlay val="0"/>
      <c:spPr>
        <a:noFill/>
        <a:ln w="25400">
          <a:noFill/>
        </a:ln>
      </c:spPr>
    </c:title>
    <c:autoTitleDeleted val="0"/>
    <c:plotArea>
      <c:layout>
        <c:manualLayout>
          <c:layoutTarget val="inner"/>
          <c:xMode val="edge"/>
          <c:yMode val="edge"/>
          <c:x val="0.21184746277759869"/>
          <c:y val="0.14372174005541738"/>
          <c:w val="0.76851161346246677"/>
          <c:h val="0.79425172135888555"/>
        </c:manualLayout>
      </c:layout>
      <c:barChart>
        <c:barDir val="bar"/>
        <c:grouping val="clustered"/>
        <c:varyColors val="0"/>
        <c:ser>
          <c:idx val="0"/>
          <c:order val="0"/>
          <c:spPr>
            <a:solidFill>
              <a:schemeClr val="accent3">
                <a:lumMod val="60000"/>
                <a:lumOff val="40000"/>
              </a:schemeClr>
            </a:solidFill>
            <a:ln w="12700">
              <a:solidFill>
                <a:srgbClr val="000000"/>
              </a:solidFill>
              <a:prstDash val="solid"/>
            </a:ln>
          </c:spPr>
          <c:invertIfNegative val="0"/>
          <c:dLbls>
            <c:spPr>
              <a:noFill/>
              <a:ln>
                <a:noFill/>
              </a:ln>
              <a:effectLst/>
            </c:spPr>
            <c:txPr>
              <a:bodyPr/>
              <a:lstStyle/>
              <a:p>
                <a:pPr>
                  <a:defRPr sz="900"/>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'1st Key  "What Why"'!$B$9:$B$20</c:f>
              <c:strCache>
                <c:ptCount val="8"/>
                <c:pt idx="0">
                  <c:v>Chemical Purity</c:v>
                </c:pt>
                <c:pt idx="1">
                  <c:v>Temperature</c:v>
                </c:pt>
                <c:pt idx="2">
                  <c:v>Duration</c:v>
                </c:pt>
                <c:pt idx="3">
                  <c:v>Frequent of agitation</c:v>
                </c:pt>
                <c:pt idx="4">
                  <c:v>Position of work in bath</c:v>
                </c:pt>
                <c:pt idx="5">
                  <c:v>Security of fixtures</c:v>
                </c:pt>
                <c:pt idx="6">
                  <c:v>Filter web</c:v>
                </c:pt>
                <c:pt idx="7">
                  <c:v>Chemical concentration</c:v>
                </c:pt>
              </c:strCache>
            </c:strRef>
          </c:cat>
          <c:val>
            <c:numRef>
              <c:f>'1st Key  "What Why"'!$V$9:$V$20</c:f>
              <c:numCache>
                <c:formatCode>General</c:formatCode>
                <c:ptCount val="12"/>
                <c:pt idx="0">
                  <c:v>432</c:v>
                </c:pt>
                <c:pt idx="1">
                  <c:v>81</c:v>
                </c:pt>
                <c:pt idx="2">
                  <c:v>111</c:v>
                </c:pt>
                <c:pt idx="3">
                  <c:v>66</c:v>
                </c:pt>
                <c:pt idx="4">
                  <c:v>81</c:v>
                </c:pt>
                <c:pt idx="5">
                  <c:v>108</c:v>
                </c:pt>
                <c:pt idx="6">
                  <c:v>162</c:v>
                </c:pt>
                <c:pt idx="7">
                  <c:v>297</c:v>
                </c:pt>
                <c:pt idx="8">
                  <c:v>0</c:v>
                </c:pt>
                <c:pt idx="9">
                  <c:v>0</c:v>
                </c:pt>
                <c:pt idx="10">
                  <c:v>0</c:v>
                </c:pt>
                <c:pt idx="11">
                  <c:v>0</c:v>
                </c:pt>
              </c:numCache>
            </c:numRef>
          </c:val>
          <c:extLst>
            <c:ext xmlns:c15="http://schemas.microsoft.com/office/drawing/2012/chart" uri="{02D57815-91ED-43cb-92C2-25804820EDAC}">
              <c15:filteredSeriesTitle>
                <c15:tx>
                  <c:strRef>
                    <c:extLst>
                      <c:ext uri="{02D57815-91ED-43cb-92C2-25804820EDAC}">
                        <c15:formulaRef>
                          <c15:sqref>#REF!</c15:sqref>
                        </c15:formulaRef>
                      </c:ext>
                    </c:extLst>
                    <c:strCache>
                      <c:ptCount val="1"/>
                      <c:pt idx="0">
                        <c:v>#REF!</c:v>
                      </c:pt>
                    </c:strCache>
                  </c:strRef>
                </c15:tx>
              </c15:filteredSeriesTitle>
            </c:ext>
            <c:ext xmlns:c16="http://schemas.microsoft.com/office/drawing/2014/chart" uri="{C3380CC4-5D6E-409C-BE32-E72D297353CC}">
              <c16:uniqueId val="{00000000-DC67-461F-8F5C-4C9BF4424344}"/>
            </c:ext>
          </c:extLst>
        </c:ser>
        <c:dLbls>
          <c:showLegendKey val="0"/>
          <c:showVal val="0"/>
          <c:showCatName val="0"/>
          <c:showSerName val="0"/>
          <c:showPercent val="0"/>
          <c:showBubbleSize val="0"/>
        </c:dLbls>
        <c:gapWidth val="150"/>
        <c:axId val="244791168"/>
        <c:axId val="244792704"/>
      </c:barChart>
      <c:catAx>
        <c:axId val="244791168"/>
        <c:scaling>
          <c:orientation val="minMax"/>
        </c:scaling>
        <c:delete val="0"/>
        <c:axPos val="l"/>
        <c:numFmt formatCode="General" sourceLinked="1"/>
        <c:majorTickMark val="out"/>
        <c:minorTickMark val="none"/>
        <c:tickLblPos val="nextTo"/>
        <c:spPr>
          <a:ln w="3175">
            <a:solidFill>
              <a:srgbClr val="000000"/>
            </a:solidFill>
            <a:prstDash val="solid"/>
          </a:ln>
        </c:spPr>
        <c:txPr>
          <a:bodyPr rot="0" vert="horz"/>
          <a:lstStyle/>
          <a:p>
            <a:pPr>
              <a:defRPr sz="975" b="0" i="0" u="none" strike="noStrike" baseline="0">
                <a:solidFill>
                  <a:srgbClr val="000000"/>
                </a:solidFill>
                <a:latin typeface="Arial"/>
                <a:ea typeface="Arial"/>
                <a:cs typeface="Arial"/>
              </a:defRPr>
            </a:pPr>
            <a:endParaRPr lang="en-US"/>
          </a:p>
        </c:txPr>
        <c:crossAx val="244792704"/>
        <c:crosses val="autoZero"/>
        <c:auto val="1"/>
        <c:lblAlgn val="ctr"/>
        <c:lblOffset val="100"/>
        <c:tickLblSkip val="1"/>
        <c:tickMarkSkip val="1"/>
        <c:noMultiLvlLbl val="0"/>
      </c:catAx>
      <c:valAx>
        <c:axId val="244792704"/>
        <c:scaling>
          <c:orientation val="minMax"/>
        </c:scaling>
        <c:delete val="0"/>
        <c:axPos val="b"/>
        <c:majorGridlines>
          <c:spPr>
            <a:ln w="3175">
              <a:solidFill>
                <a:srgbClr val="000000"/>
              </a:solidFill>
              <a:prstDash val="solid"/>
            </a:ln>
          </c:spPr>
        </c:majorGridlines>
        <c:numFmt formatCode="General" sourceLinked="1"/>
        <c:majorTickMark val="out"/>
        <c:minorTickMark val="none"/>
        <c:tickLblPos val="nextTo"/>
        <c:spPr>
          <a:ln w="3175">
            <a:solidFill>
              <a:srgbClr val="000000"/>
            </a:solidFill>
            <a:prstDash val="solid"/>
          </a:ln>
        </c:spPr>
        <c:txPr>
          <a:bodyPr rot="0" vert="horz"/>
          <a:lstStyle/>
          <a:p>
            <a:pPr>
              <a:defRPr sz="800" b="0" i="0" u="none" strike="noStrike" baseline="0">
                <a:solidFill>
                  <a:srgbClr val="000000"/>
                </a:solidFill>
                <a:latin typeface="Arial"/>
                <a:ea typeface="Arial"/>
                <a:cs typeface="Arial"/>
              </a:defRPr>
            </a:pPr>
            <a:endParaRPr lang="en-US"/>
          </a:p>
        </c:txPr>
        <c:crossAx val="244791168"/>
        <c:crosses val="autoZero"/>
        <c:crossBetween val="between"/>
      </c:valAx>
      <c:spPr>
        <a:solidFill>
          <a:srgbClr val="C0C0C0"/>
        </a:solidFill>
        <a:ln w="12700">
          <a:solidFill>
            <a:srgbClr val="808080"/>
          </a:solidFill>
          <a:prstDash val="solid"/>
        </a:ln>
      </c:spPr>
    </c:plotArea>
    <c:plotVisOnly val="1"/>
    <c:dispBlanksAs val="gap"/>
    <c:showDLblsOverMax val="0"/>
  </c:chart>
  <c:spPr>
    <a:solidFill>
      <a:srgbClr val="FFFFFF"/>
    </a:solidFill>
    <a:ln w="3175">
      <a:solidFill>
        <a:srgbClr val="000000"/>
      </a:solidFill>
      <a:prstDash val="solid"/>
    </a:ln>
  </c:spPr>
  <c:txPr>
    <a:bodyPr/>
    <a:lstStyle/>
    <a:p>
      <a:pPr>
        <a:defRPr sz="2425" b="0" i="0" u="none" strike="noStrike" baseline="0">
          <a:solidFill>
            <a:srgbClr val="000000"/>
          </a:solidFill>
          <a:latin typeface="Arial"/>
          <a:ea typeface="Arial"/>
          <a:cs typeface="Arial"/>
        </a:defRPr>
      </a:pPr>
      <a:endParaRPr lang="en-US"/>
    </a:p>
  </c:tx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sz="2575" b="0" i="0" u="none" strike="noStrike" baseline="0">
                <a:solidFill>
                  <a:srgbClr val="000000"/>
                </a:solidFill>
                <a:latin typeface="Arial"/>
                <a:ea typeface="Arial"/>
                <a:cs typeface="Arial"/>
              </a:defRPr>
            </a:pPr>
            <a:r>
              <a:rPr lang="en-US"/>
              <a:t>Key Noise Factors</a:t>
            </a:r>
          </a:p>
        </c:rich>
      </c:tx>
      <c:layout>
        <c:manualLayout>
          <c:xMode val="edge"/>
          <c:yMode val="edge"/>
          <c:x val="0.33801125696289075"/>
          <c:y val="2.702705830269234E-2"/>
        </c:manualLayout>
      </c:layout>
      <c:overlay val="0"/>
      <c:spPr>
        <a:noFill/>
        <a:ln w="25400">
          <a:noFill/>
        </a:ln>
      </c:spPr>
    </c:title>
    <c:autoTitleDeleted val="0"/>
    <c:plotArea>
      <c:layout>
        <c:manualLayout>
          <c:layoutTarget val="inner"/>
          <c:xMode val="edge"/>
          <c:yMode val="edge"/>
          <c:x val="3.5971251101658594E-2"/>
          <c:y val="0.10547610002568983"/>
          <c:w val="0.95283847362615659"/>
          <c:h val="0.59813945445642536"/>
        </c:manualLayout>
      </c:layout>
      <c:barChart>
        <c:barDir val="col"/>
        <c:grouping val="clustered"/>
        <c:varyColors val="0"/>
        <c:ser>
          <c:idx val="0"/>
          <c:order val="0"/>
          <c:spPr>
            <a:solidFill>
              <a:schemeClr val="accent3">
                <a:lumMod val="60000"/>
                <a:lumOff val="40000"/>
              </a:schemeClr>
            </a:solidFill>
            <a:ln w="12700">
              <a:solidFill>
                <a:srgbClr val="000000"/>
              </a:solidFill>
              <a:prstDash val="solid"/>
            </a:ln>
          </c:spPr>
          <c:invertIfNegative val="0"/>
          <c:dLbls>
            <c:spPr>
              <a:noFill/>
              <a:ln>
                <a:noFill/>
              </a:ln>
              <a:effectLst/>
            </c:spPr>
            <c:txPr>
              <a:bodyPr/>
              <a:lstStyle/>
              <a:p>
                <a:pPr>
                  <a:defRPr sz="1000"/>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'1st Key  "What Why"'!$D$8:$T$8</c:f>
              <c:strCache>
                <c:ptCount val="17"/>
                <c:pt idx="0">
                  <c:v>Batch to Batch variation of chemical</c:v>
                </c:pt>
                <c:pt idx="1">
                  <c:v>Agitation variation</c:v>
                </c:pt>
                <c:pt idx="2">
                  <c:v>Position of work variation</c:v>
                </c:pt>
                <c:pt idx="3">
                  <c:v>State of input work</c:v>
                </c:pt>
                <c:pt idx="4">
                  <c:v>Variation in duration</c:v>
                </c:pt>
                <c:pt idx="5">
                  <c:v>Bath temperature variation</c:v>
                </c:pt>
                <c:pt idx="9">
                  <c:v>Contamination in bath</c:v>
                </c:pt>
                <c:pt idx="10">
                  <c:v>Filter degradation</c:v>
                </c:pt>
                <c:pt idx="13">
                  <c:v>Temperature</c:v>
                </c:pt>
                <c:pt idx="14">
                  <c:v>Humidity</c:v>
                </c:pt>
                <c:pt idx="15">
                  <c:v>Operator competence</c:v>
                </c:pt>
                <c:pt idx="16">
                  <c:v>Operator fatigue</c:v>
                </c:pt>
              </c:strCache>
            </c:strRef>
          </c:cat>
          <c:val>
            <c:numRef>
              <c:f>'1st Key  "What Why"'!$D$21:$T$21</c:f>
              <c:numCache>
                <c:formatCode>General</c:formatCode>
                <c:ptCount val="17"/>
                <c:pt idx="0">
                  <c:v>171</c:v>
                </c:pt>
                <c:pt idx="1">
                  <c:v>81</c:v>
                </c:pt>
                <c:pt idx="2">
                  <c:v>36</c:v>
                </c:pt>
                <c:pt idx="3">
                  <c:v>135</c:v>
                </c:pt>
                <c:pt idx="4">
                  <c:v>27</c:v>
                </c:pt>
                <c:pt idx="5">
                  <c:v>36</c:v>
                </c:pt>
                <c:pt idx="6">
                  <c:v>0</c:v>
                </c:pt>
                <c:pt idx="7">
                  <c:v>0</c:v>
                </c:pt>
                <c:pt idx="8">
                  <c:v>0</c:v>
                </c:pt>
                <c:pt idx="9">
                  <c:v>171</c:v>
                </c:pt>
                <c:pt idx="10">
                  <c:v>189</c:v>
                </c:pt>
                <c:pt idx="11">
                  <c:v>0</c:v>
                </c:pt>
                <c:pt idx="12">
                  <c:v>0</c:v>
                </c:pt>
                <c:pt idx="13">
                  <c:v>99</c:v>
                </c:pt>
                <c:pt idx="14">
                  <c:v>81</c:v>
                </c:pt>
                <c:pt idx="15">
                  <c:v>123</c:v>
                </c:pt>
                <c:pt idx="16">
                  <c:v>189</c:v>
                </c:pt>
              </c:numCache>
            </c:numRef>
          </c:val>
          <c:extLst>
            <c:ext xmlns:c15="http://schemas.microsoft.com/office/drawing/2012/chart" uri="{02D57815-91ED-43cb-92C2-25804820EDAC}">
              <c15:filteredSeriesTitle>
                <c15:tx>
                  <c:strRef>
                    <c:extLst>
                      <c:ext uri="{02D57815-91ED-43cb-92C2-25804820EDAC}">
                        <c15:formulaRef>
                          <c15:sqref>#REF!</c15:sqref>
                        </c15:formulaRef>
                      </c:ext>
                    </c:extLst>
                    <c:strCache>
                      <c:ptCount val="1"/>
                      <c:pt idx="0">
                        <c:v>#REF!</c:v>
                      </c:pt>
                    </c:strCache>
                  </c:strRef>
                </c15:tx>
              </c15:filteredSeriesTitle>
            </c:ext>
            <c:ext xmlns:c16="http://schemas.microsoft.com/office/drawing/2014/chart" uri="{C3380CC4-5D6E-409C-BE32-E72D297353CC}">
              <c16:uniqueId val="{00000000-9C7E-44F7-ADB4-1A8A584ED51B}"/>
            </c:ext>
          </c:extLst>
        </c:ser>
        <c:dLbls>
          <c:showLegendKey val="0"/>
          <c:showVal val="0"/>
          <c:showCatName val="0"/>
          <c:showSerName val="0"/>
          <c:showPercent val="0"/>
          <c:showBubbleSize val="0"/>
        </c:dLbls>
        <c:gapWidth val="150"/>
        <c:axId val="244830208"/>
        <c:axId val="244831744"/>
      </c:barChart>
      <c:catAx>
        <c:axId val="244830208"/>
        <c:scaling>
          <c:orientation val="minMax"/>
        </c:scaling>
        <c:delete val="0"/>
        <c:axPos val="b"/>
        <c:numFmt formatCode="General" sourceLinked="1"/>
        <c:majorTickMark val="out"/>
        <c:minorTickMark val="none"/>
        <c:tickLblPos val="nextTo"/>
        <c:spPr>
          <a:ln w="3175">
            <a:solidFill>
              <a:srgbClr val="000000"/>
            </a:solidFill>
            <a:prstDash val="solid"/>
          </a:ln>
        </c:spPr>
        <c:txPr>
          <a:bodyPr rot="-5400000" vert="horz"/>
          <a:lstStyle/>
          <a:p>
            <a:pPr>
              <a:defRPr sz="1400" b="0" i="0" u="none" strike="noStrike" baseline="0">
                <a:solidFill>
                  <a:srgbClr val="000000"/>
                </a:solidFill>
                <a:latin typeface="Arial"/>
                <a:ea typeface="Arial"/>
                <a:cs typeface="Arial"/>
              </a:defRPr>
            </a:pPr>
            <a:endParaRPr lang="en-US"/>
          </a:p>
        </c:txPr>
        <c:crossAx val="244831744"/>
        <c:crosses val="autoZero"/>
        <c:auto val="1"/>
        <c:lblAlgn val="ctr"/>
        <c:lblOffset val="100"/>
        <c:tickLblSkip val="1"/>
        <c:tickMarkSkip val="1"/>
        <c:noMultiLvlLbl val="0"/>
      </c:catAx>
      <c:valAx>
        <c:axId val="244831744"/>
        <c:scaling>
          <c:orientation val="minMax"/>
        </c:scaling>
        <c:delete val="0"/>
        <c:axPos val="l"/>
        <c:majorGridlines>
          <c:spPr>
            <a:ln w="3175">
              <a:solidFill>
                <a:srgbClr val="000000"/>
              </a:solidFill>
              <a:prstDash val="solid"/>
            </a:ln>
          </c:spPr>
        </c:majorGridlines>
        <c:numFmt formatCode="General" sourceLinked="1"/>
        <c:majorTickMark val="out"/>
        <c:minorTickMark val="none"/>
        <c:tickLblPos val="nextTo"/>
        <c:spPr>
          <a:ln w="3175">
            <a:solidFill>
              <a:srgbClr val="000000"/>
            </a:solidFill>
            <a:prstDash val="solid"/>
          </a:ln>
        </c:spPr>
        <c:txPr>
          <a:bodyPr rot="0" vert="horz"/>
          <a:lstStyle/>
          <a:p>
            <a:pPr>
              <a:defRPr sz="975" b="0" i="0" u="none" strike="noStrike" baseline="0">
                <a:solidFill>
                  <a:srgbClr val="000000"/>
                </a:solidFill>
                <a:latin typeface="Arial"/>
                <a:ea typeface="Arial"/>
                <a:cs typeface="Arial"/>
              </a:defRPr>
            </a:pPr>
            <a:endParaRPr lang="en-US"/>
          </a:p>
        </c:txPr>
        <c:crossAx val="244830208"/>
        <c:crosses val="autoZero"/>
        <c:crossBetween val="between"/>
      </c:valAx>
      <c:spPr>
        <a:solidFill>
          <a:srgbClr val="C0C0C0"/>
        </a:solidFill>
        <a:ln w="12700">
          <a:solidFill>
            <a:srgbClr val="808080"/>
          </a:solidFill>
          <a:prstDash val="solid"/>
        </a:ln>
      </c:spPr>
    </c:plotArea>
    <c:plotVisOnly val="1"/>
    <c:dispBlanksAs val="gap"/>
    <c:showDLblsOverMax val="0"/>
  </c:chart>
  <c:spPr>
    <a:solidFill>
      <a:srgbClr val="FFFFFF"/>
    </a:solidFill>
    <a:ln w="3175">
      <a:solidFill>
        <a:srgbClr val="000000"/>
      </a:solidFill>
      <a:prstDash val="solid"/>
    </a:ln>
  </c:spPr>
  <c:txPr>
    <a:bodyPr/>
    <a:lstStyle/>
    <a:p>
      <a:pPr>
        <a:defRPr sz="2575" b="0" i="0" u="none" strike="noStrike" baseline="0">
          <a:solidFill>
            <a:srgbClr val="000000"/>
          </a:solidFill>
          <a:latin typeface="Arial"/>
          <a:ea typeface="Arial"/>
          <a:cs typeface="Arial"/>
        </a:defRPr>
      </a:pPr>
      <a:endParaRPr lang="en-US"/>
    </a:p>
  </c:tx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1389192-D9EF-4557-B4BD-1CDFD80D1A1E}" type="datetimeFigureOut">
              <a:rPr lang="en-GB" smtClean="0"/>
              <a:t>18/07/2023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A87347-4CEE-40DE-B012-4D261F42D9D0}" type="slidenum">
              <a:rPr lang="en-GB" smtClean="0"/>
              <a:t>‹#›</a:t>
            </a:fld>
            <a:endParaRPr lang="en-GB"/>
          </a:p>
        </p:txBody>
      </p:sp>
    </p:spTree>
    <p:extLst>
      <p:ext uri="{BB962C8B-B14F-4D97-AF65-F5344CB8AC3E}">
        <p14:creationId xmlns:p14="http://schemas.microsoft.com/office/powerpoint/2010/main" val="30946999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xfrm>
            <a:off x="381000" y="685800"/>
            <a:ext cx="6096000" cy="3429000"/>
          </a:xfrm>
          <a:ln/>
        </p:spPr>
      </p:sp>
      <p:sp>
        <p:nvSpPr>
          <p:cNvPr id="40963" name="Notes Placeholder 2"/>
          <p:cNvSpPr>
            <a:spLocks noGrp="1"/>
          </p:cNvSpPr>
          <p:nvPr>
            <p:ph type="body" idx="1"/>
          </p:nvPr>
        </p:nvSpPr>
        <p:spPr>
          <a:noFill/>
          <a:ln/>
        </p:spPr>
        <p:txBody>
          <a:bodyPr/>
          <a:lstStyle/>
          <a:p>
            <a:endParaRPr lang="en-US" dirty="0">
              <a:latin typeface="Arial" pitchFamily="34" charset="0"/>
            </a:endParaRPr>
          </a:p>
        </p:txBody>
      </p:sp>
      <p:sp>
        <p:nvSpPr>
          <p:cNvPr id="40964" name="Slide Number Placeholder 3"/>
          <p:cNvSpPr>
            <a:spLocks noGrp="1"/>
          </p:cNvSpPr>
          <p:nvPr>
            <p:ph type="sldNum" sz="quarter" idx="5"/>
          </p:nvPr>
        </p:nvSpPr>
        <p:spPr>
          <a:noFill/>
        </p:spPr>
        <p:txBody>
          <a:bodyPr/>
          <a:lstStyle/>
          <a:p>
            <a:fld id="{2AE265DD-89AB-48F4-9FC8-62F99782467C}" type="slidenum">
              <a:rPr lang="en-GB" smtClean="0">
                <a:solidFill>
                  <a:srgbClr val="000000"/>
                </a:solidFill>
                <a:latin typeface="Arial" pitchFamily="34" charset="0"/>
              </a:rPr>
              <a:pPr/>
              <a:t>4</a:t>
            </a:fld>
            <a:endParaRPr lang="en-GB" dirty="0">
              <a:solidFill>
                <a:srgbClr val="000000"/>
              </a:solidFill>
              <a:latin typeface="Arial" pitchFamily="34" charset="0"/>
            </a:endParaRPr>
          </a:p>
        </p:txBody>
      </p:sp>
    </p:spTree>
    <p:extLst>
      <p:ext uri="{BB962C8B-B14F-4D97-AF65-F5344CB8AC3E}">
        <p14:creationId xmlns:p14="http://schemas.microsoft.com/office/powerpoint/2010/main" val="9270105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xfrm>
            <a:off x="381000" y="685800"/>
            <a:ext cx="6096000" cy="3429000"/>
          </a:xfrm>
          <a:ln/>
        </p:spPr>
      </p:sp>
      <p:sp>
        <p:nvSpPr>
          <p:cNvPr id="40963" name="Notes Placeholder 2"/>
          <p:cNvSpPr>
            <a:spLocks noGrp="1"/>
          </p:cNvSpPr>
          <p:nvPr>
            <p:ph type="body" idx="1"/>
          </p:nvPr>
        </p:nvSpPr>
        <p:spPr>
          <a:noFill/>
          <a:ln/>
        </p:spPr>
        <p:txBody>
          <a:bodyPr/>
          <a:lstStyle/>
          <a:p>
            <a:endParaRPr lang="en-US" dirty="0">
              <a:latin typeface="Arial" pitchFamily="34" charset="0"/>
            </a:endParaRPr>
          </a:p>
        </p:txBody>
      </p:sp>
      <p:sp>
        <p:nvSpPr>
          <p:cNvPr id="40964" name="Slide Number Placeholder 3"/>
          <p:cNvSpPr>
            <a:spLocks noGrp="1"/>
          </p:cNvSpPr>
          <p:nvPr>
            <p:ph type="sldNum" sz="quarter" idx="5"/>
          </p:nvPr>
        </p:nvSpPr>
        <p:spPr>
          <a:noFill/>
        </p:spPr>
        <p:txBody>
          <a:bodyPr/>
          <a:lstStyle/>
          <a:p>
            <a:fld id="{2AE265DD-89AB-48F4-9FC8-62F99782467C}" type="slidenum">
              <a:rPr lang="en-GB" smtClean="0">
                <a:solidFill>
                  <a:srgbClr val="000000"/>
                </a:solidFill>
                <a:latin typeface="Arial" pitchFamily="34" charset="0"/>
              </a:rPr>
              <a:pPr/>
              <a:t>6</a:t>
            </a:fld>
            <a:endParaRPr lang="en-GB" dirty="0">
              <a:solidFill>
                <a:srgbClr val="000000"/>
              </a:solidFill>
              <a:latin typeface="Arial" pitchFamily="34" charset="0"/>
            </a:endParaRPr>
          </a:p>
        </p:txBody>
      </p:sp>
    </p:spTree>
    <p:extLst>
      <p:ext uri="{BB962C8B-B14F-4D97-AF65-F5344CB8AC3E}">
        <p14:creationId xmlns:p14="http://schemas.microsoft.com/office/powerpoint/2010/main" val="32702634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130"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F4729321-1649-4441-A8EC-FBE8AA10A3C0}" type="slidenum">
              <a:rPr lang="en-US"/>
              <a:pPr eaLnBrk="1" hangingPunct="1"/>
              <a:t>10</a:t>
            </a:fld>
            <a:endParaRPr lang="en-US" dirty="0"/>
          </a:p>
        </p:txBody>
      </p:sp>
      <p:sp>
        <p:nvSpPr>
          <p:cNvPr id="176131" name="Rectangle 2"/>
          <p:cNvSpPr>
            <a:spLocks noGrp="1" noRot="1" noChangeAspect="1" noChangeArrowheads="1" noTextEdit="1"/>
          </p:cNvSpPr>
          <p:nvPr>
            <p:ph type="sldImg"/>
          </p:nvPr>
        </p:nvSpPr>
        <p:spPr>
          <a:xfrm>
            <a:off x="393700" y="692150"/>
            <a:ext cx="6091238" cy="3427413"/>
          </a:xfrm>
          <a:ln/>
        </p:spPr>
      </p:sp>
      <p:sp>
        <p:nvSpPr>
          <p:cNvPr id="176132" name="Rectangle 3"/>
          <p:cNvSpPr>
            <a:spLocks noGrp="1" noChangeArrowheads="1"/>
          </p:cNvSpPr>
          <p:nvPr>
            <p:ph type="body" idx="1"/>
          </p:nvPr>
        </p:nvSpPr>
        <p:spPr>
          <a:xfrm>
            <a:off x="735013" y="4346575"/>
            <a:ext cx="5507037" cy="3327400"/>
          </a:xfrm>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GB" dirty="0"/>
          </a:p>
        </p:txBody>
      </p:sp>
    </p:spTree>
    <p:extLst>
      <p:ext uri="{BB962C8B-B14F-4D97-AF65-F5344CB8AC3E}">
        <p14:creationId xmlns:p14="http://schemas.microsoft.com/office/powerpoint/2010/main" val="13787379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130"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F4729321-1649-4441-A8EC-FBE8AA10A3C0}" type="slidenum">
              <a:rPr lang="en-US"/>
              <a:pPr eaLnBrk="1" hangingPunct="1"/>
              <a:t>12</a:t>
            </a:fld>
            <a:endParaRPr lang="en-US" dirty="0"/>
          </a:p>
        </p:txBody>
      </p:sp>
      <p:sp>
        <p:nvSpPr>
          <p:cNvPr id="176131" name="Rectangle 2"/>
          <p:cNvSpPr>
            <a:spLocks noGrp="1" noRot="1" noChangeAspect="1" noChangeArrowheads="1" noTextEdit="1"/>
          </p:cNvSpPr>
          <p:nvPr>
            <p:ph type="sldImg"/>
          </p:nvPr>
        </p:nvSpPr>
        <p:spPr>
          <a:xfrm>
            <a:off x="393700" y="692150"/>
            <a:ext cx="6091238" cy="3427413"/>
          </a:xfrm>
          <a:ln/>
        </p:spPr>
      </p:sp>
      <p:sp>
        <p:nvSpPr>
          <p:cNvPr id="176132" name="Rectangle 3"/>
          <p:cNvSpPr>
            <a:spLocks noGrp="1" noChangeArrowheads="1"/>
          </p:cNvSpPr>
          <p:nvPr>
            <p:ph type="body" idx="1"/>
          </p:nvPr>
        </p:nvSpPr>
        <p:spPr>
          <a:xfrm>
            <a:off x="735013" y="4346575"/>
            <a:ext cx="5507037" cy="3327400"/>
          </a:xfrm>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GB" dirty="0"/>
          </a:p>
        </p:txBody>
      </p:sp>
    </p:spTree>
    <p:extLst>
      <p:ext uri="{BB962C8B-B14F-4D97-AF65-F5344CB8AC3E}">
        <p14:creationId xmlns:p14="http://schemas.microsoft.com/office/powerpoint/2010/main" val="16117998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9E6FF976-6FDE-B444-A91F-A21F75662D7E}" type="slidenum">
              <a:rPr lang="en-GB"/>
              <a:pPr eaLnBrk="1" hangingPunct="1"/>
              <a:t>13</a:t>
            </a:fld>
            <a:endParaRPr lang="en-GB" dirty="0"/>
          </a:p>
        </p:txBody>
      </p:sp>
      <p:sp>
        <p:nvSpPr>
          <p:cNvPr id="177155" name="Rectangle 2"/>
          <p:cNvSpPr>
            <a:spLocks noGrp="1" noRot="1" noChangeAspect="1" noChangeArrowheads="1" noTextEdit="1"/>
          </p:cNvSpPr>
          <p:nvPr>
            <p:ph type="sldImg"/>
          </p:nvPr>
        </p:nvSpPr>
        <p:spPr>
          <a:xfrm>
            <a:off x="393700" y="692150"/>
            <a:ext cx="6091238" cy="3427413"/>
          </a:xfrm>
          <a:ln/>
        </p:spPr>
      </p:sp>
      <p:sp>
        <p:nvSpPr>
          <p:cNvPr id="177156" name="Rectangle 3"/>
          <p:cNvSpPr>
            <a:spLocks noGrp="1" noChangeArrowheads="1"/>
          </p:cNvSpPr>
          <p:nvPr>
            <p:ph type="body" idx="1"/>
          </p:nvPr>
        </p:nvSpPr>
        <p:spPr>
          <a:xfrm>
            <a:off x="735013" y="4346575"/>
            <a:ext cx="5507037" cy="3327400"/>
          </a:xfrm>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9140559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178"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A3883D97-A335-1343-9E91-A8D01AF2B516}" type="slidenum">
              <a:rPr lang="en-GB"/>
              <a:pPr eaLnBrk="1" hangingPunct="1"/>
              <a:t>14</a:t>
            </a:fld>
            <a:endParaRPr lang="en-GB" dirty="0"/>
          </a:p>
        </p:txBody>
      </p:sp>
      <p:sp>
        <p:nvSpPr>
          <p:cNvPr id="178179" name="Rectangle 2"/>
          <p:cNvSpPr>
            <a:spLocks noGrp="1" noRot="1" noChangeAspect="1" noChangeArrowheads="1" noTextEdit="1"/>
          </p:cNvSpPr>
          <p:nvPr>
            <p:ph type="sldImg"/>
          </p:nvPr>
        </p:nvSpPr>
        <p:spPr>
          <a:xfrm>
            <a:off x="393700" y="692150"/>
            <a:ext cx="6091238" cy="3427413"/>
          </a:xfrm>
          <a:ln/>
        </p:spPr>
      </p:sp>
      <p:sp>
        <p:nvSpPr>
          <p:cNvPr id="178180" name="Rectangle 3"/>
          <p:cNvSpPr>
            <a:spLocks noGrp="1" noChangeArrowheads="1"/>
          </p:cNvSpPr>
          <p:nvPr>
            <p:ph type="body" idx="1"/>
          </p:nvPr>
        </p:nvSpPr>
        <p:spPr>
          <a:xfrm>
            <a:off x="735013" y="4346575"/>
            <a:ext cx="5507037" cy="3327400"/>
          </a:xfrm>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37372121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B2F1399D-5862-E742-85C3-04C9B6DAC967}" type="slidenum">
              <a:rPr lang="en-GB" sz="1200"/>
              <a:pPr eaLnBrk="1" hangingPunct="1"/>
              <a:t>15</a:t>
            </a:fld>
            <a:endParaRPr lang="en-GB" sz="1200" dirty="0"/>
          </a:p>
        </p:txBody>
      </p:sp>
      <p:sp>
        <p:nvSpPr>
          <p:cNvPr id="22530" name="Rectangle 2"/>
          <p:cNvSpPr>
            <a:spLocks noGrp="1" noRot="1" noChangeAspect="1" noChangeArrowheads="1" noTextEdit="1"/>
          </p:cNvSpPr>
          <p:nvPr>
            <p:ph type="sldImg"/>
          </p:nvPr>
        </p:nvSpPr>
        <p:spPr>
          <a:xfrm>
            <a:off x="393700" y="692150"/>
            <a:ext cx="6091238" cy="3427413"/>
          </a:xfrm>
          <a:ln/>
        </p:spPr>
      </p:sp>
      <p:sp>
        <p:nvSpPr>
          <p:cNvPr id="22531" name="Rectangle 3"/>
          <p:cNvSpPr>
            <a:spLocks noGrp="1" noChangeArrowheads="1"/>
          </p:cNvSpPr>
          <p:nvPr>
            <p:ph type="body" idx="1"/>
          </p:nvPr>
        </p:nvSpPr>
        <p:spPr>
          <a:xfrm>
            <a:off x="735013" y="4346575"/>
            <a:ext cx="5507037" cy="3327400"/>
          </a:xfrm>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6401981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9202"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F0B0FDF1-F04F-BB45-BCC5-78AAAD6A83B2}" type="slidenum">
              <a:rPr lang="en-GB"/>
              <a:pPr eaLnBrk="1" hangingPunct="1"/>
              <a:t>16</a:t>
            </a:fld>
            <a:endParaRPr lang="en-GB" dirty="0"/>
          </a:p>
        </p:txBody>
      </p:sp>
      <p:sp>
        <p:nvSpPr>
          <p:cNvPr id="179203" name="Rectangle 2"/>
          <p:cNvSpPr>
            <a:spLocks noGrp="1" noRot="1" noChangeAspect="1" noChangeArrowheads="1" noTextEdit="1"/>
          </p:cNvSpPr>
          <p:nvPr>
            <p:ph type="sldImg"/>
          </p:nvPr>
        </p:nvSpPr>
        <p:spPr>
          <a:xfrm>
            <a:off x="-82550" y="157163"/>
            <a:ext cx="7035800" cy="3957637"/>
          </a:xfrm>
          <a:ln/>
        </p:spPr>
      </p:sp>
      <p:sp>
        <p:nvSpPr>
          <p:cNvPr id="179204" name="Rectangle 3"/>
          <p:cNvSpPr>
            <a:spLocks noGrp="1" noChangeArrowheads="1"/>
          </p:cNvSpPr>
          <p:nvPr>
            <p:ph type="body" idx="1"/>
          </p:nvPr>
        </p:nvSpPr>
        <p:spPr>
          <a:xfrm>
            <a:off x="365125" y="4343400"/>
            <a:ext cx="6238875" cy="4114800"/>
          </a:xfrm>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marL="190500" indent="-190500" eaLnBrk="1" hangingPunct="1"/>
            <a:endParaRPr lang="en-US" dirty="0"/>
          </a:p>
        </p:txBody>
      </p:sp>
    </p:spTree>
    <p:extLst>
      <p:ext uri="{BB962C8B-B14F-4D97-AF65-F5344CB8AC3E}">
        <p14:creationId xmlns:p14="http://schemas.microsoft.com/office/powerpoint/2010/main" val="30474835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a:extLst>
              <a:ext uri="{FF2B5EF4-FFF2-40B4-BE49-F238E27FC236}">
                <a16:creationId xmlns:a16="http://schemas.microsoft.com/office/drawing/2014/main" id="{02CCBC3B-A785-1A49-BE1A-3184435EFB1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33D0A8B4-5582-8D4D-8CB9-5A7E2F59D2BB}" type="slidenum">
              <a:rPr lang="en-GB" altLang="en-US"/>
              <a:pPr eaLnBrk="1" hangingPunct="1"/>
              <a:t>19</a:t>
            </a:fld>
            <a:endParaRPr lang="en-GB" altLang="en-US" dirty="0"/>
          </a:p>
        </p:txBody>
      </p:sp>
      <p:sp>
        <p:nvSpPr>
          <p:cNvPr id="41987" name="Rectangle 2">
            <a:extLst>
              <a:ext uri="{FF2B5EF4-FFF2-40B4-BE49-F238E27FC236}">
                <a16:creationId xmlns:a16="http://schemas.microsoft.com/office/drawing/2014/main" id="{4CEE363F-DF10-A545-947F-32C2BD2BC2D5}"/>
              </a:ext>
            </a:extLst>
          </p:cNvPr>
          <p:cNvSpPr>
            <a:spLocks noGrp="1" noRot="1" noChangeAspect="1" noChangeArrowheads="1" noTextEdit="1"/>
          </p:cNvSpPr>
          <p:nvPr>
            <p:ph type="sldImg"/>
          </p:nvPr>
        </p:nvSpPr>
        <p:spPr>
          <a:xfrm>
            <a:off x="-82550" y="157163"/>
            <a:ext cx="7035800" cy="3957637"/>
          </a:xfrm>
          <a:ln/>
        </p:spPr>
      </p:sp>
      <p:sp>
        <p:nvSpPr>
          <p:cNvPr id="41988" name="Rectangle 3">
            <a:extLst>
              <a:ext uri="{FF2B5EF4-FFF2-40B4-BE49-F238E27FC236}">
                <a16:creationId xmlns:a16="http://schemas.microsoft.com/office/drawing/2014/main" id="{11EB7674-C89D-394D-8D5D-3D6782C2E3B0}"/>
              </a:ext>
            </a:extLst>
          </p:cNvPr>
          <p:cNvSpPr>
            <a:spLocks noGrp="1" noChangeArrowheads="1"/>
          </p:cNvSpPr>
          <p:nvPr>
            <p:ph type="body" idx="1"/>
          </p:nvPr>
        </p:nvSpPr>
        <p:spPr>
          <a:xfrm>
            <a:off x="365125" y="4343400"/>
            <a:ext cx="6238875"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Tree>
    <p:extLst>
      <p:ext uri="{BB962C8B-B14F-4D97-AF65-F5344CB8AC3E}">
        <p14:creationId xmlns:p14="http://schemas.microsoft.com/office/powerpoint/2010/main" val="34875869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0226" name="Slide Image Placeholder 1"/>
          <p:cNvSpPr>
            <a:spLocks noGrp="1" noRot="1" noChangeAspect="1" noTextEdit="1"/>
          </p:cNvSpPr>
          <p:nvPr>
            <p:ph type="sldImg"/>
          </p:nvPr>
        </p:nvSpPr>
        <p:spPr>
          <a:xfrm>
            <a:off x="381000" y="685800"/>
            <a:ext cx="6096000" cy="3429000"/>
          </a:xfrm>
          <a:ln/>
        </p:spPr>
      </p:sp>
      <p:sp>
        <p:nvSpPr>
          <p:cNvPr id="180227"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
        <p:nvSpPr>
          <p:cNvPr id="180228"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720D4E02-7AA0-0144-B8FC-64EE48E228C6}" type="slidenum">
              <a:rPr lang="en-GB"/>
              <a:pPr eaLnBrk="1" hangingPunct="1"/>
              <a:t>21</a:t>
            </a:fld>
            <a:endParaRPr lang="en-GB" dirty="0"/>
          </a:p>
        </p:txBody>
      </p:sp>
    </p:spTree>
    <p:extLst>
      <p:ext uri="{BB962C8B-B14F-4D97-AF65-F5344CB8AC3E}">
        <p14:creationId xmlns:p14="http://schemas.microsoft.com/office/powerpoint/2010/main" val="93155601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B20343CD-86DF-EC4C-836E-DBF4A0D5CD46}" type="slidenum">
              <a:rPr lang="en-GB" sz="1200"/>
              <a:pPr eaLnBrk="1" hangingPunct="1"/>
              <a:t>23</a:t>
            </a:fld>
            <a:endParaRPr lang="en-GB" sz="1200" dirty="0"/>
          </a:p>
        </p:txBody>
      </p:sp>
      <p:sp>
        <p:nvSpPr>
          <p:cNvPr id="34818" name="Rectangle 2"/>
          <p:cNvSpPr>
            <a:spLocks noGrp="1" noChangeArrowheads="1"/>
          </p:cNvSpPr>
          <p:nvPr>
            <p:ph type="body" idx="1"/>
          </p:nvPr>
        </p:nvSpPr>
        <p:spPr>
          <a:xfrm>
            <a:off x="1001713" y="4630738"/>
            <a:ext cx="4903787" cy="36576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lIns="90789" tIns="44597" rIns="90789" bIns="44597"/>
          <a:lstStyle/>
          <a:p>
            <a:pPr marL="190500" indent="-190500"/>
            <a:endParaRPr lang="en-US" b="1" dirty="0"/>
          </a:p>
        </p:txBody>
      </p:sp>
      <p:sp>
        <p:nvSpPr>
          <p:cNvPr id="34819" name="Rectangle 3"/>
          <p:cNvSpPr>
            <a:spLocks noGrp="1" noRot="1" noChangeAspect="1" noChangeArrowheads="1" noTextEdit="1"/>
          </p:cNvSpPr>
          <p:nvPr>
            <p:ph type="sldImg"/>
          </p:nvPr>
        </p:nvSpPr>
        <p:spPr>
          <a:xfrm>
            <a:off x="-73025" y="158750"/>
            <a:ext cx="7029450" cy="3954463"/>
          </a:xfrm>
          <a:ln w="12700" cap="flat">
            <a:solidFill>
              <a:schemeClr val="tx1"/>
            </a:solidFill>
          </a:ln>
        </p:spPr>
      </p:sp>
    </p:spTree>
    <p:extLst>
      <p:ext uri="{BB962C8B-B14F-4D97-AF65-F5344CB8AC3E}">
        <p14:creationId xmlns:p14="http://schemas.microsoft.com/office/powerpoint/2010/main" val="131056454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F95CEC75-F8F7-DC4B-8212-B7EEA32EBB24}" type="slidenum">
              <a:rPr lang="en-GB" sz="1200"/>
              <a:pPr eaLnBrk="1" hangingPunct="1"/>
              <a:t>24</a:t>
            </a:fld>
            <a:endParaRPr lang="en-GB" sz="1200" dirty="0"/>
          </a:p>
        </p:txBody>
      </p:sp>
      <p:sp>
        <p:nvSpPr>
          <p:cNvPr id="36866" name="Rectangle 2"/>
          <p:cNvSpPr>
            <a:spLocks noGrp="1" noChangeArrowheads="1"/>
          </p:cNvSpPr>
          <p:nvPr>
            <p:ph type="body" idx="1"/>
          </p:nvPr>
        </p:nvSpPr>
        <p:spPr>
          <a:xfrm>
            <a:off x="1001713" y="4630738"/>
            <a:ext cx="4903787" cy="36576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lIns="90789" tIns="44597" rIns="90789" bIns="44597"/>
          <a:lstStyle/>
          <a:p>
            <a:pPr marL="190500" indent="-190500"/>
            <a:endParaRPr lang="en-US" dirty="0"/>
          </a:p>
        </p:txBody>
      </p:sp>
      <p:sp>
        <p:nvSpPr>
          <p:cNvPr id="36867" name="Rectangle 3"/>
          <p:cNvSpPr>
            <a:spLocks noGrp="1" noRot="1" noChangeAspect="1" noChangeArrowheads="1" noTextEdit="1"/>
          </p:cNvSpPr>
          <p:nvPr>
            <p:ph type="sldImg"/>
          </p:nvPr>
        </p:nvSpPr>
        <p:spPr>
          <a:xfrm>
            <a:off x="-73025" y="158750"/>
            <a:ext cx="7029450" cy="3954463"/>
          </a:xfrm>
          <a:ln w="12700" cap="flat">
            <a:solidFill>
              <a:schemeClr val="tx1"/>
            </a:solidFill>
          </a:ln>
        </p:spPr>
      </p:sp>
    </p:spTree>
    <p:extLst>
      <p:ext uri="{BB962C8B-B14F-4D97-AF65-F5344CB8AC3E}">
        <p14:creationId xmlns:p14="http://schemas.microsoft.com/office/powerpoint/2010/main" val="247693744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48148827-11D3-234E-9EB9-FF9981E32E0B}" type="slidenum">
              <a:rPr lang="en-GB" sz="1200"/>
              <a:pPr eaLnBrk="1" hangingPunct="1"/>
              <a:t>25</a:t>
            </a:fld>
            <a:endParaRPr lang="en-GB" sz="1200" dirty="0"/>
          </a:p>
        </p:txBody>
      </p:sp>
      <p:sp>
        <p:nvSpPr>
          <p:cNvPr id="38914" name="Rectangle 2"/>
          <p:cNvSpPr>
            <a:spLocks noGrp="1" noChangeArrowheads="1"/>
          </p:cNvSpPr>
          <p:nvPr>
            <p:ph type="body" idx="1"/>
          </p:nvPr>
        </p:nvSpPr>
        <p:spPr>
          <a:xfrm>
            <a:off x="1001713" y="4630738"/>
            <a:ext cx="4903787" cy="36576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lIns="90789" tIns="44597" rIns="90789" bIns="44597"/>
          <a:lstStyle/>
          <a:p>
            <a:pPr marL="190500" indent="-190500"/>
            <a:endParaRPr lang="en-US" dirty="0"/>
          </a:p>
        </p:txBody>
      </p:sp>
      <p:sp>
        <p:nvSpPr>
          <p:cNvPr id="38915" name="Rectangle 3"/>
          <p:cNvSpPr>
            <a:spLocks noGrp="1" noRot="1" noChangeAspect="1" noChangeArrowheads="1" noTextEdit="1"/>
          </p:cNvSpPr>
          <p:nvPr>
            <p:ph type="sldImg"/>
          </p:nvPr>
        </p:nvSpPr>
        <p:spPr>
          <a:xfrm>
            <a:off x="-73025" y="158750"/>
            <a:ext cx="7029450" cy="3954463"/>
          </a:xfrm>
          <a:ln w="12700" cap="flat">
            <a:solidFill>
              <a:schemeClr val="tx1"/>
            </a:solidFill>
          </a:ln>
        </p:spPr>
      </p:sp>
    </p:spTree>
    <p:extLst>
      <p:ext uri="{BB962C8B-B14F-4D97-AF65-F5344CB8AC3E}">
        <p14:creationId xmlns:p14="http://schemas.microsoft.com/office/powerpoint/2010/main" val="83671041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7AFFF103-A37F-0945-B618-AE993A22836E}" type="slidenum">
              <a:rPr lang="en-GB" sz="1200"/>
              <a:pPr eaLnBrk="1" hangingPunct="1"/>
              <a:t>26</a:t>
            </a:fld>
            <a:endParaRPr lang="en-GB" sz="1200" dirty="0"/>
          </a:p>
        </p:txBody>
      </p:sp>
      <p:sp>
        <p:nvSpPr>
          <p:cNvPr id="40962" name="Rectangle 2"/>
          <p:cNvSpPr>
            <a:spLocks noGrp="1" noRot="1" noChangeAspect="1" noChangeArrowheads="1" noTextEdit="1"/>
          </p:cNvSpPr>
          <p:nvPr>
            <p:ph type="sldImg"/>
          </p:nvPr>
        </p:nvSpPr>
        <p:spPr>
          <a:xfrm>
            <a:off x="-82550" y="157163"/>
            <a:ext cx="7035800" cy="3957637"/>
          </a:xfrm>
          <a:ln/>
        </p:spPr>
      </p:sp>
      <p:sp>
        <p:nvSpPr>
          <p:cNvPr id="40963" name="Rectangle 3"/>
          <p:cNvSpPr>
            <a:spLocks noGrp="1" noChangeArrowheads="1"/>
          </p:cNvSpPr>
          <p:nvPr>
            <p:ph type="body" idx="1"/>
          </p:nvPr>
        </p:nvSpPr>
        <p:spPr>
          <a:xfrm>
            <a:off x="365125" y="4343400"/>
            <a:ext cx="6238875"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endParaRPr lang="en-US" dirty="0"/>
          </a:p>
        </p:txBody>
      </p:sp>
    </p:spTree>
    <p:extLst>
      <p:ext uri="{BB962C8B-B14F-4D97-AF65-F5344CB8AC3E}">
        <p14:creationId xmlns:p14="http://schemas.microsoft.com/office/powerpoint/2010/main" val="56696962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671B042C-EFFC-FB48-AEC8-D1336D75D44E}" type="slidenum">
              <a:rPr lang="en-GB" sz="1200"/>
              <a:pPr eaLnBrk="1" hangingPunct="1"/>
              <a:t>27</a:t>
            </a:fld>
            <a:endParaRPr lang="en-GB" sz="1200" dirty="0"/>
          </a:p>
        </p:txBody>
      </p:sp>
      <p:sp>
        <p:nvSpPr>
          <p:cNvPr id="43010" name="Rectangle 2"/>
          <p:cNvSpPr>
            <a:spLocks noGrp="1" noRot="1" noChangeAspect="1" noChangeArrowheads="1" noTextEdit="1"/>
          </p:cNvSpPr>
          <p:nvPr>
            <p:ph type="sldImg"/>
          </p:nvPr>
        </p:nvSpPr>
        <p:spPr>
          <a:xfrm>
            <a:off x="-82550" y="157163"/>
            <a:ext cx="7035800" cy="3957637"/>
          </a:xfrm>
          <a:ln/>
        </p:spPr>
      </p:sp>
      <p:sp>
        <p:nvSpPr>
          <p:cNvPr id="43011" name="Rectangle 3"/>
          <p:cNvSpPr>
            <a:spLocks noGrp="1" noChangeArrowheads="1"/>
          </p:cNvSpPr>
          <p:nvPr>
            <p:ph type="body" idx="1"/>
          </p:nvPr>
        </p:nvSpPr>
        <p:spPr>
          <a:xfrm>
            <a:off x="365125" y="4343400"/>
            <a:ext cx="6238875"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endParaRPr lang="en-US" dirty="0"/>
          </a:p>
        </p:txBody>
      </p:sp>
    </p:spTree>
    <p:extLst>
      <p:ext uri="{BB962C8B-B14F-4D97-AF65-F5344CB8AC3E}">
        <p14:creationId xmlns:p14="http://schemas.microsoft.com/office/powerpoint/2010/main" val="229716130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Rectangle 7">
            <a:extLst>
              <a:ext uri="{FF2B5EF4-FFF2-40B4-BE49-F238E27FC236}">
                <a16:creationId xmlns:a16="http://schemas.microsoft.com/office/drawing/2014/main" id="{E0EFC79C-BA05-B948-ACFC-024C7666ED5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E27BE534-3C0E-084D-8B00-E880D1133CCF}" type="slidenum">
              <a:rPr lang="en-US" altLang="en-US"/>
              <a:pPr>
                <a:spcBef>
                  <a:spcPct val="0"/>
                </a:spcBef>
              </a:pPr>
              <a:t>29</a:t>
            </a:fld>
            <a:endParaRPr lang="en-US" altLang="en-US" dirty="0"/>
          </a:p>
        </p:txBody>
      </p:sp>
      <p:sp>
        <p:nvSpPr>
          <p:cNvPr id="37890" name="Rectangle 2">
            <a:extLst>
              <a:ext uri="{FF2B5EF4-FFF2-40B4-BE49-F238E27FC236}">
                <a16:creationId xmlns:a16="http://schemas.microsoft.com/office/drawing/2014/main" id="{843AF682-5D81-414D-8499-CA041E954C56}"/>
              </a:ext>
            </a:extLst>
          </p:cNvPr>
          <p:cNvSpPr>
            <a:spLocks noGrp="1" noRot="1" noChangeAspect="1" noChangeArrowheads="1" noTextEdit="1"/>
          </p:cNvSpPr>
          <p:nvPr>
            <p:ph type="sldImg"/>
          </p:nvPr>
        </p:nvSpPr>
        <p:spPr>
          <a:xfrm>
            <a:off x="-82550" y="157163"/>
            <a:ext cx="7035800" cy="3957637"/>
          </a:xfrm>
          <a:ln/>
        </p:spPr>
      </p:sp>
      <p:sp>
        <p:nvSpPr>
          <p:cNvPr id="37891" name="Rectangle 3">
            <a:extLst>
              <a:ext uri="{FF2B5EF4-FFF2-40B4-BE49-F238E27FC236}">
                <a16:creationId xmlns:a16="http://schemas.microsoft.com/office/drawing/2014/main" id="{EBADB4DE-48BE-0045-BCF9-402FC529F405}"/>
              </a:ext>
            </a:extLst>
          </p:cNvPr>
          <p:cNvSpPr>
            <a:spLocks noGrp="1" noChangeArrowheads="1"/>
          </p:cNvSpPr>
          <p:nvPr>
            <p:ph type="body" idx="1"/>
          </p:nvPr>
        </p:nvSpPr>
        <p:spPr>
          <a:xfrm>
            <a:off x="365125" y="4343400"/>
            <a:ext cx="6238875"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latin typeface="Arial" panose="020B0604020202020204" pitchFamily="34" charset="0"/>
                <a:ea typeface="ＭＳ Ｐゴシック" panose="020B0600070205080204" pitchFamily="34" charset="-128"/>
              </a:rPr>
              <a:t>Type A: corrosion, leading to changes in dimensions and/or specific material properties</a:t>
            </a:r>
          </a:p>
          <a:p>
            <a:pPr eaLnBrk="1" hangingPunct="1"/>
            <a:r>
              <a:rPr lang="en-GB" altLang="en-US" dirty="0">
                <a:latin typeface="Arial" panose="020B0604020202020204" pitchFamily="34" charset="0"/>
                <a:ea typeface="ＭＳ Ｐゴシック" panose="020B0600070205080204" pitchFamily="34" charset="-128"/>
              </a:rPr>
              <a:t>Type B: angle of incident air in gas turbine compressor; variation in this will influence the output characteristics of the blades, whilst not changing any design parameters directly. </a:t>
            </a:r>
            <a:endParaRPr lang="en-US"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255090205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7394"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A0439854-E8EA-CC43-A798-C1AFFEC15785}" type="slidenum">
              <a:rPr lang="en-GB"/>
              <a:pPr eaLnBrk="1" hangingPunct="1"/>
              <a:t>34</a:t>
            </a:fld>
            <a:endParaRPr lang="en-GB" dirty="0"/>
          </a:p>
        </p:txBody>
      </p:sp>
      <p:sp>
        <p:nvSpPr>
          <p:cNvPr id="187395" name="Rectangle 2"/>
          <p:cNvSpPr>
            <a:spLocks noGrp="1" noRot="1" noChangeAspect="1" noChangeArrowheads="1" noTextEdit="1"/>
          </p:cNvSpPr>
          <p:nvPr>
            <p:ph type="sldImg"/>
          </p:nvPr>
        </p:nvSpPr>
        <p:spPr>
          <a:xfrm>
            <a:off x="382588" y="685800"/>
            <a:ext cx="6096000" cy="3429000"/>
          </a:xfrm>
          <a:ln/>
        </p:spPr>
      </p:sp>
      <p:sp>
        <p:nvSpPr>
          <p:cNvPr id="187396" name="Rectangle 3"/>
          <p:cNvSpPr>
            <a:spLocks noGrp="1" noChangeArrowheads="1"/>
          </p:cNvSpPr>
          <p:nvPr>
            <p:ph type="body" idx="1"/>
          </p:nvPr>
        </p:nvSpPr>
        <p:spPr>
          <a:xfrm>
            <a:off x="914400" y="4344988"/>
            <a:ext cx="5029200" cy="4113212"/>
          </a:xfrm>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0660" tIns="45331" rIns="90660" bIns="45331"/>
          <a:lstStyle/>
          <a:p>
            <a:pPr eaLnBrk="1" hangingPunct="1"/>
            <a:endParaRPr lang="en-US" dirty="0"/>
          </a:p>
        </p:txBody>
      </p:sp>
    </p:spTree>
    <p:extLst>
      <p:ext uri="{BB962C8B-B14F-4D97-AF65-F5344CB8AC3E}">
        <p14:creationId xmlns:p14="http://schemas.microsoft.com/office/powerpoint/2010/main" val="134862837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charset="0"/>
                <a:ea typeface="ＭＳ Ｐゴシック" charset="-128"/>
              </a:defRPr>
            </a:lvl1pPr>
            <a:lvl2pPr marL="742950" indent="-285750">
              <a:spcBef>
                <a:spcPct val="30000"/>
              </a:spcBef>
              <a:defRPr sz="1200">
                <a:solidFill>
                  <a:schemeClr val="tx1"/>
                </a:solidFill>
                <a:latin typeface="Arial" charset="0"/>
                <a:ea typeface="ＭＳ Ｐゴシック" charset="-128"/>
              </a:defRPr>
            </a:lvl2pPr>
            <a:lvl3pPr marL="1143000" indent="-228600">
              <a:spcBef>
                <a:spcPct val="30000"/>
              </a:spcBef>
              <a:defRPr sz="1200">
                <a:solidFill>
                  <a:schemeClr val="tx1"/>
                </a:solidFill>
                <a:latin typeface="Arial" charset="0"/>
                <a:ea typeface="ＭＳ Ｐゴシック" charset="-128"/>
              </a:defRPr>
            </a:lvl3pPr>
            <a:lvl4pPr marL="1600200" indent="-228600">
              <a:spcBef>
                <a:spcPct val="30000"/>
              </a:spcBef>
              <a:defRPr sz="1200">
                <a:solidFill>
                  <a:schemeClr val="tx1"/>
                </a:solidFill>
                <a:latin typeface="Arial" charset="0"/>
                <a:ea typeface="ＭＳ Ｐゴシック" charset="-128"/>
              </a:defRPr>
            </a:lvl4pPr>
            <a:lvl5pPr marL="2057400" indent="-228600">
              <a:spcBef>
                <a:spcPct val="30000"/>
              </a:spcBef>
              <a:defRPr sz="1200">
                <a:solidFill>
                  <a:schemeClr val="tx1"/>
                </a:solidFill>
                <a:latin typeface="Arial" charset="0"/>
                <a:ea typeface="ＭＳ Ｐゴシック" charset="-128"/>
              </a:defRPr>
            </a:lvl5pPr>
            <a:lvl6pPr marL="2514600" indent="-228600" eaLnBrk="0" fontAlgn="base" hangingPunct="0">
              <a:spcBef>
                <a:spcPct val="30000"/>
              </a:spcBef>
              <a:spcAft>
                <a:spcPct val="0"/>
              </a:spcAft>
              <a:defRPr sz="1200">
                <a:solidFill>
                  <a:schemeClr val="tx1"/>
                </a:solidFill>
                <a:latin typeface="Arial" charset="0"/>
                <a:ea typeface="ＭＳ Ｐゴシック" charset="-128"/>
              </a:defRPr>
            </a:lvl6pPr>
            <a:lvl7pPr marL="2971800" indent="-228600" eaLnBrk="0" fontAlgn="base" hangingPunct="0">
              <a:spcBef>
                <a:spcPct val="30000"/>
              </a:spcBef>
              <a:spcAft>
                <a:spcPct val="0"/>
              </a:spcAft>
              <a:defRPr sz="1200">
                <a:solidFill>
                  <a:schemeClr val="tx1"/>
                </a:solidFill>
                <a:latin typeface="Arial" charset="0"/>
                <a:ea typeface="ＭＳ Ｐゴシック" charset="-128"/>
              </a:defRPr>
            </a:lvl7pPr>
            <a:lvl8pPr marL="3429000" indent="-228600" eaLnBrk="0" fontAlgn="base" hangingPunct="0">
              <a:spcBef>
                <a:spcPct val="30000"/>
              </a:spcBef>
              <a:spcAft>
                <a:spcPct val="0"/>
              </a:spcAft>
              <a:defRPr sz="1200">
                <a:solidFill>
                  <a:schemeClr val="tx1"/>
                </a:solidFill>
                <a:latin typeface="Arial" charset="0"/>
                <a:ea typeface="ＭＳ Ｐゴシック" charset="-128"/>
              </a:defRPr>
            </a:lvl8pPr>
            <a:lvl9pPr marL="3886200" indent="-228600" eaLnBrk="0" fontAlgn="base" hangingPunct="0">
              <a:spcBef>
                <a:spcPct val="30000"/>
              </a:spcBef>
              <a:spcAft>
                <a:spcPct val="0"/>
              </a:spcAft>
              <a:defRPr sz="1200">
                <a:solidFill>
                  <a:schemeClr val="tx1"/>
                </a:solidFill>
                <a:latin typeface="Arial" charset="0"/>
                <a:ea typeface="ＭＳ Ｐゴシック" charset="-128"/>
              </a:defRPr>
            </a:lvl9pPr>
          </a:lstStyle>
          <a:p>
            <a:pPr>
              <a:spcBef>
                <a:spcPct val="0"/>
              </a:spcBef>
            </a:pPr>
            <a:fld id="{9D7C410F-9EAE-CF4C-A91D-9180832B742D}" type="slidenum">
              <a:rPr lang="en-GB" altLang="en-US"/>
              <a:pPr>
                <a:spcBef>
                  <a:spcPct val="0"/>
                </a:spcBef>
              </a:pPr>
              <a:t>38</a:t>
            </a:fld>
            <a:endParaRPr lang="en-GB" altLang="en-US" dirty="0"/>
          </a:p>
        </p:txBody>
      </p:sp>
      <p:sp>
        <p:nvSpPr>
          <p:cNvPr id="48130" name="Rectangle 2"/>
          <p:cNvSpPr>
            <a:spLocks noGrp="1" noRot="1" noChangeAspect="1" noChangeArrowheads="1" noTextEdit="1"/>
          </p:cNvSpPr>
          <p:nvPr>
            <p:ph type="sldImg"/>
          </p:nvPr>
        </p:nvSpPr>
        <p:spPr>
          <a:xfrm>
            <a:off x="-82550" y="157163"/>
            <a:ext cx="7035800" cy="3957637"/>
          </a:xfrm>
          <a:ln/>
        </p:spPr>
      </p:sp>
      <p:sp>
        <p:nvSpPr>
          <p:cNvPr id="48131" name="Rectangle 3"/>
          <p:cNvSpPr>
            <a:spLocks noGrp="1" noChangeArrowheads="1"/>
          </p:cNvSpPr>
          <p:nvPr>
            <p:ph type="body" idx="1"/>
          </p:nvPr>
        </p:nvSpPr>
        <p:spPr>
          <a:xfrm>
            <a:off x="365125" y="4343400"/>
            <a:ext cx="6238875"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ltLang="en-US" dirty="0">
              <a:ea typeface="ＭＳ Ｐゴシック" charset="-128"/>
            </a:endParaRPr>
          </a:p>
        </p:txBody>
      </p:sp>
    </p:spTree>
    <p:extLst>
      <p:ext uri="{BB962C8B-B14F-4D97-AF65-F5344CB8AC3E}">
        <p14:creationId xmlns:p14="http://schemas.microsoft.com/office/powerpoint/2010/main" val="37392204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charset="0"/>
                <a:ea typeface="ＭＳ Ｐゴシック" charset="-128"/>
              </a:defRPr>
            </a:lvl1pPr>
            <a:lvl2pPr marL="742950" indent="-285750">
              <a:spcBef>
                <a:spcPct val="30000"/>
              </a:spcBef>
              <a:defRPr sz="1200">
                <a:solidFill>
                  <a:schemeClr val="tx1"/>
                </a:solidFill>
                <a:latin typeface="Arial" charset="0"/>
                <a:ea typeface="ＭＳ Ｐゴシック" charset="-128"/>
              </a:defRPr>
            </a:lvl2pPr>
            <a:lvl3pPr marL="1143000" indent="-228600">
              <a:spcBef>
                <a:spcPct val="30000"/>
              </a:spcBef>
              <a:defRPr sz="1200">
                <a:solidFill>
                  <a:schemeClr val="tx1"/>
                </a:solidFill>
                <a:latin typeface="Arial" charset="0"/>
                <a:ea typeface="ＭＳ Ｐゴシック" charset="-128"/>
              </a:defRPr>
            </a:lvl3pPr>
            <a:lvl4pPr marL="1600200" indent="-228600">
              <a:spcBef>
                <a:spcPct val="30000"/>
              </a:spcBef>
              <a:defRPr sz="1200">
                <a:solidFill>
                  <a:schemeClr val="tx1"/>
                </a:solidFill>
                <a:latin typeface="Arial" charset="0"/>
                <a:ea typeface="ＭＳ Ｐゴシック" charset="-128"/>
              </a:defRPr>
            </a:lvl4pPr>
            <a:lvl5pPr marL="2057400" indent="-228600">
              <a:spcBef>
                <a:spcPct val="30000"/>
              </a:spcBef>
              <a:defRPr sz="1200">
                <a:solidFill>
                  <a:schemeClr val="tx1"/>
                </a:solidFill>
                <a:latin typeface="Arial" charset="0"/>
                <a:ea typeface="ＭＳ Ｐゴシック" charset="-128"/>
              </a:defRPr>
            </a:lvl5pPr>
            <a:lvl6pPr marL="2514600" indent="-228600" eaLnBrk="0" fontAlgn="base" hangingPunct="0">
              <a:spcBef>
                <a:spcPct val="30000"/>
              </a:spcBef>
              <a:spcAft>
                <a:spcPct val="0"/>
              </a:spcAft>
              <a:defRPr sz="1200">
                <a:solidFill>
                  <a:schemeClr val="tx1"/>
                </a:solidFill>
                <a:latin typeface="Arial" charset="0"/>
                <a:ea typeface="ＭＳ Ｐゴシック" charset="-128"/>
              </a:defRPr>
            </a:lvl6pPr>
            <a:lvl7pPr marL="2971800" indent="-228600" eaLnBrk="0" fontAlgn="base" hangingPunct="0">
              <a:spcBef>
                <a:spcPct val="30000"/>
              </a:spcBef>
              <a:spcAft>
                <a:spcPct val="0"/>
              </a:spcAft>
              <a:defRPr sz="1200">
                <a:solidFill>
                  <a:schemeClr val="tx1"/>
                </a:solidFill>
                <a:latin typeface="Arial" charset="0"/>
                <a:ea typeface="ＭＳ Ｐゴシック" charset="-128"/>
              </a:defRPr>
            </a:lvl7pPr>
            <a:lvl8pPr marL="3429000" indent="-228600" eaLnBrk="0" fontAlgn="base" hangingPunct="0">
              <a:spcBef>
                <a:spcPct val="30000"/>
              </a:spcBef>
              <a:spcAft>
                <a:spcPct val="0"/>
              </a:spcAft>
              <a:defRPr sz="1200">
                <a:solidFill>
                  <a:schemeClr val="tx1"/>
                </a:solidFill>
                <a:latin typeface="Arial" charset="0"/>
                <a:ea typeface="ＭＳ Ｐゴシック" charset="-128"/>
              </a:defRPr>
            </a:lvl8pPr>
            <a:lvl9pPr marL="3886200" indent="-228600" eaLnBrk="0" fontAlgn="base" hangingPunct="0">
              <a:spcBef>
                <a:spcPct val="30000"/>
              </a:spcBef>
              <a:spcAft>
                <a:spcPct val="0"/>
              </a:spcAft>
              <a:defRPr sz="1200">
                <a:solidFill>
                  <a:schemeClr val="tx1"/>
                </a:solidFill>
                <a:latin typeface="Arial" charset="0"/>
                <a:ea typeface="ＭＳ Ｐゴシック" charset="-128"/>
              </a:defRPr>
            </a:lvl9pPr>
          </a:lstStyle>
          <a:p>
            <a:pPr>
              <a:spcBef>
                <a:spcPct val="0"/>
              </a:spcBef>
            </a:pPr>
            <a:fld id="{537F6771-E745-AC4D-A138-6547E38499B8}" type="slidenum">
              <a:rPr lang="en-GB" altLang="en-US"/>
              <a:pPr>
                <a:spcBef>
                  <a:spcPct val="0"/>
                </a:spcBef>
              </a:pPr>
              <a:t>39</a:t>
            </a:fld>
            <a:endParaRPr lang="en-GB" altLang="en-US" dirty="0"/>
          </a:p>
        </p:txBody>
      </p:sp>
      <p:sp>
        <p:nvSpPr>
          <p:cNvPr id="50178" name="Rectangle 2"/>
          <p:cNvSpPr>
            <a:spLocks noGrp="1" noRot="1" noChangeAspect="1" noChangeArrowheads="1" noTextEdit="1"/>
          </p:cNvSpPr>
          <p:nvPr>
            <p:ph type="sldImg"/>
          </p:nvPr>
        </p:nvSpPr>
        <p:spPr>
          <a:xfrm>
            <a:off x="-82550" y="157163"/>
            <a:ext cx="7035800" cy="3957637"/>
          </a:xfrm>
          <a:ln/>
        </p:spPr>
      </p:sp>
      <p:sp>
        <p:nvSpPr>
          <p:cNvPr id="50179" name="Rectangle 3"/>
          <p:cNvSpPr>
            <a:spLocks noGrp="1" noChangeArrowheads="1"/>
          </p:cNvSpPr>
          <p:nvPr>
            <p:ph type="body" idx="1"/>
          </p:nvPr>
        </p:nvSpPr>
        <p:spPr>
          <a:xfrm>
            <a:off x="365125" y="4343400"/>
            <a:ext cx="6238875"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ea typeface="ＭＳ Ｐゴシック" charset="-128"/>
              </a:rPr>
              <a:t>The primary output is the one we</a:t>
            </a:r>
            <a:r>
              <a:rPr lang="ja-JP" altLang="en-GB">
                <a:ea typeface="ＭＳ Ｐゴシック" charset="-128"/>
              </a:rPr>
              <a:t>’</a:t>
            </a:r>
            <a:r>
              <a:rPr lang="en-GB" altLang="ja-JP" dirty="0">
                <a:ea typeface="ＭＳ Ｐゴシック" charset="-128"/>
              </a:rPr>
              <a:t>re trying to optimise (e.g. stress/life)</a:t>
            </a:r>
          </a:p>
          <a:p>
            <a:r>
              <a:rPr lang="en-GB" altLang="en-US" dirty="0">
                <a:ea typeface="ＭＳ Ｐゴシック" charset="-128"/>
              </a:rPr>
              <a:t>The secondary outputs are then the constraints (e.g. cost, mass)</a:t>
            </a:r>
            <a:endParaRPr lang="en-US" altLang="en-US" dirty="0">
              <a:ea typeface="ＭＳ Ｐゴシック" charset="-128"/>
            </a:endParaRPr>
          </a:p>
        </p:txBody>
      </p:sp>
    </p:spTree>
    <p:extLst>
      <p:ext uri="{BB962C8B-B14F-4D97-AF65-F5344CB8AC3E}">
        <p14:creationId xmlns:p14="http://schemas.microsoft.com/office/powerpoint/2010/main" val="4322356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7394"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A0439854-E8EA-CC43-A798-C1AFFEC15785}" type="slidenum">
              <a:rPr lang="en-GB"/>
              <a:pPr eaLnBrk="1" hangingPunct="1"/>
              <a:t>43</a:t>
            </a:fld>
            <a:endParaRPr lang="en-GB" dirty="0"/>
          </a:p>
        </p:txBody>
      </p:sp>
      <p:sp>
        <p:nvSpPr>
          <p:cNvPr id="187395" name="Rectangle 2"/>
          <p:cNvSpPr>
            <a:spLocks noGrp="1" noRot="1" noChangeAspect="1" noChangeArrowheads="1" noTextEdit="1"/>
          </p:cNvSpPr>
          <p:nvPr>
            <p:ph type="sldImg"/>
          </p:nvPr>
        </p:nvSpPr>
        <p:spPr>
          <a:xfrm>
            <a:off x="382588" y="685800"/>
            <a:ext cx="6096000" cy="3429000"/>
          </a:xfrm>
          <a:ln/>
        </p:spPr>
      </p:sp>
      <p:sp>
        <p:nvSpPr>
          <p:cNvPr id="187396" name="Rectangle 3"/>
          <p:cNvSpPr>
            <a:spLocks noGrp="1" noChangeArrowheads="1"/>
          </p:cNvSpPr>
          <p:nvPr>
            <p:ph type="body" idx="1"/>
          </p:nvPr>
        </p:nvSpPr>
        <p:spPr>
          <a:xfrm>
            <a:off x="914400" y="4344988"/>
            <a:ext cx="5029200" cy="4113212"/>
          </a:xfrm>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0660" tIns="45331" rIns="90660" bIns="45331"/>
          <a:lstStyle/>
          <a:p>
            <a:pPr eaLnBrk="1" hangingPunct="1"/>
            <a:endParaRPr lang="en-US" dirty="0"/>
          </a:p>
        </p:txBody>
      </p:sp>
    </p:spTree>
    <p:extLst>
      <p:ext uri="{BB962C8B-B14F-4D97-AF65-F5344CB8AC3E}">
        <p14:creationId xmlns:p14="http://schemas.microsoft.com/office/powerpoint/2010/main" val="35807393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charset="0"/>
                <a:ea typeface="ＭＳ Ｐゴシック" charset="-128"/>
              </a:defRPr>
            </a:lvl1pPr>
            <a:lvl2pPr marL="742950" indent="-285750">
              <a:spcBef>
                <a:spcPct val="30000"/>
              </a:spcBef>
              <a:defRPr sz="1200">
                <a:solidFill>
                  <a:schemeClr val="tx1"/>
                </a:solidFill>
                <a:latin typeface="Arial" charset="0"/>
                <a:ea typeface="ＭＳ Ｐゴシック" charset="-128"/>
              </a:defRPr>
            </a:lvl2pPr>
            <a:lvl3pPr marL="1143000" indent="-228600">
              <a:spcBef>
                <a:spcPct val="30000"/>
              </a:spcBef>
              <a:defRPr sz="1200">
                <a:solidFill>
                  <a:schemeClr val="tx1"/>
                </a:solidFill>
                <a:latin typeface="Arial" charset="0"/>
                <a:ea typeface="ＭＳ Ｐゴシック" charset="-128"/>
              </a:defRPr>
            </a:lvl3pPr>
            <a:lvl4pPr marL="1600200" indent="-228600">
              <a:spcBef>
                <a:spcPct val="30000"/>
              </a:spcBef>
              <a:defRPr sz="1200">
                <a:solidFill>
                  <a:schemeClr val="tx1"/>
                </a:solidFill>
                <a:latin typeface="Arial" charset="0"/>
                <a:ea typeface="ＭＳ Ｐゴシック" charset="-128"/>
              </a:defRPr>
            </a:lvl4pPr>
            <a:lvl5pPr marL="2057400" indent="-228600">
              <a:spcBef>
                <a:spcPct val="30000"/>
              </a:spcBef>
              <a:defRPr sz="1200">
                <a:solidFill>
                  <a:schemeClr val="tx1"/>
                </a:solidFill>
                <a:latin typeface="Arial" charset="0"/>
                <a:ea typeface="ＭＳ Ｐゴシック" charset="-128"/>
              </a:defRPr>
            </a:lvl5pPr>
            <a:lvl6pPr marL="2514600" indent="-228600" eaLnBrk="0" fontAlgn="base" hangingPunct="0">
              <a:spcBef>
                <a:spcPct val="30000"/>
              </a:spcBef>
              <a:spcAft>
                <a:spcPct val="0"/>
              </a:spcAft>
              <a:defRPr sz="1200">
                <a:solidFill>
                  <a:schemeClr val="tx1"/>
                </a:solidFill>
                <a:latin typeface="Arial" charset="0"/>
                <a:ea typeface="ＭＳ Ｐゴシック" charset="-128"/>
              </a:defRPr>
            </a:lvl6pPr>
            <a:lvl7pPr marL="2971800" indent="-228600" eaLnBrk="0" fontAlgn="base" hangingPunct="0">
              <a:spcBef>
                <a:spcPct val="30000"/>
              </a:spcBef>
              <a:spcAft>
                <a:spcPct val="0"/>
              </a:spcAft>
              <a:defRPr sz="1200">
                <a:solidFill>
                  <a:schemeClr val="tx1"/>
                </a:solidFill>
                <a:latin typeface="Arial" charset="0"/>
                <a:ea typeface="ＭＳ Ｐゴシック" charset="-128"/>
              </a:defRPr>
            </a:lvl7pPr>
            <a:lvl8pPr marL="3429000" indent="-228600" eaLnBrk="0" fontAlgn="base" hangingPunct="0">
              <a:spcBef>
                <a:spcPct val="30000"/>
              </a:spcBef>
              <a:spcAft>
                <a:spcPct val="0"/>
              </a:spcAft>
              <a:defRPr sz="1200">
                <a:solidFill>
                  <a:schemeClr val="tx1"/>
                </a:solidFill>
                <a:latin typeface="Arial" charset="0"/>
                <a:ea typeface="ＭＳ Ｐゴシック" charset="-128"/>
              </a:defRPr>
            </a:lvl8pPr>
            <a:lvl9pPr marL="3886200" indent="-228600" eaLnBrk="0" fontAlgn="base" hangingPunct="0">
              <a:spcBef>
                <a:spcPct val="30000"/>
              </a:spcBef>
              <a:spcAft>
                <a:spcPct val="0"/>
              </a:spcAft>
              <a:defRPr sz="1200">
                <a:solidFill>
                  <a:schemeClr val="tx1"/>
                </a:solidFill>
                <a:latin typeface="Arial" charset="0"/>
                <a:ea typeface="ＭＳ Ｐゴシック" charset="-128"/>
              </a:defRPr>
            </a:lvl9pPr>
          </a:lstStyle>
          <a:p>
            <a:pPr>
              <a:spcBef>
                <a:spcPct val="0"/>
              </a:spcBef>
            </a:pPr>
            <a:fld id="{740BC4FA-7511-FA4B-9D20-40A1055DA8E8}" type="slidenum">
              <a:rPr lang="en-GB" altLang="en-US"/>
              <a:pPr>
                <a:spcBef>
                  <a:spcPct val="0"/>
                </a:spcBef>
              </a:pPr>
              <a:t>44</a:t>
            </a:fld>
            <a:endParaRPr lang="en-GB" altLang="en-US" dirty="0"/>
          </a:p>
        </p:txBody>
      </p:sp>
      <p:sp>
        <p:nvSpPr>
          <p:cNvPr id="53250" name="Rectangle 2"/>
          <p:cNvSpPr>
            <a:spLocks noGrp="1" noRot="1" noChangeAspect="1" noChangeArrowheads="1" noTextEdit="1"/>
          </p:cNvSpPr>
          <p:nvPr>
            <p:ph type="sldImg"/>
          </p:nvPr>
        </p:nvSpPr>
        <p:spPr>
          <a:xfrm>
            <a:off x="-82550" y="157163"/>
            <a:ext cx="7035800" cy="3957637"/>
          </a:xfrm>
          <a:ln/>
        </p:spPr>
      </p:sp>
      <p:sp>
        <p:nvSpPr>
          <p:cNvPr id="53251" name="Rectangle 3"/>
          <p:cNvSpPr>
            <a:spLocks noGrp="1" noChangeArrowheads="1"/>
          </p:cNvSpPr>
          <p:nvPr>
            <p:ph type="body" idx="1"/>
          </p:nvPr>
        </p:nvSpPr>
        <p:spPr>
          <a:xfrm>
            <a:off x="365125" y="4343400"/>
            <a:ext cx="6238875"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ea typeface="ＭＳ Ｐゴシック" charset="-128"/>
              </a:rPr>
              <a:t>e.g. variation in mass of the car could be expected to be relatively large, so it</a:t>
            </a:r>
            <a:r>
              <a:rPr lang="ja-JP" altLang="en-GB">
                <a:ea typeface="ＭＳ Ｐゴシック" charset="-128"/>
              </a:rPr>
              <a:t>’</a:t>
            </a:r>
            <a:r>
              <a:rPr lang="en-GB" altLang="ja-JP" dirty="0">
                <a:ea typeface="ＭＳ Ｐゴシック" charset="-128"/>
              </a:rPr>
              <a:t>s anticipated impact on the stopping distance could be at least moderate.</a:t>
            </a:r>
          </a:p>
          <a:p>
            <a:r>
              <a:rPr lang="en-GB" altLang="en-US" dirty="0">
                <a:ea typeface="ＭＳ Ｐゴシック" charset="-128"/>
              </a:rPr>
              <a:t>variation in vehicle speed, although it has a strong influence on the stopping distance if it changes a lot, is likely to fluctuate only a little around its set value (e.g. 40mph +/-2), so it</a:t>
            </a:r>
            <a:r>
              <a:rPr lang="ja-JP" altLang="en-GB">
                <a:ea typeface="ＭＳ Ｐゴシック" charset="-128"/>
              </a:rPr>
              <a:t>’</a:t>
            </a:r>
            <a:r>
              <a:rPr lang="en-GB" altLang="ja-JP" dirty="0">
                <a:ea typeface="ＭＳ Ｐゴシック" charset="-128"/>
              </a:rPr>
              <a:t>s impact will be low, relative to variation in other noise factors.</a:t>
            </a:r>
            <a:br>
              <a:rPr lang="en-GB" altLang="ja-JP" dirty="0">
                <a:ea typeface="ＭＳ Ｐゴシック" charset="-128"/>
              </a:rPr>
            </a:br>
            <a:r>
              <a:rPr lang="en-GB" altLang="ja-JP" dirty="0">
                <a:ea typeface="ＭＳ Ｐゴシック" charset="-128"/>
              </a:rPr>
              <a:t>Some cars have cruise control, for example, which virtually eliminates this source of variation.</a:t>
            </a:r>
          </a:p>
          <a:p>
            <a:r>
              <a:rPr lang="en-GB" altLang="en-US" dirty="0">
                <a:ea typeface="ＭＳ Ｐゴシック" charset="-128"/>
              </a:rPr>
              <a:t>Road conditions have a wide and uncontrollable variation, and could have a significant impact on stopping distance.</a:t>
            </a:r>
            <a:endParaRPr lang="en-US" altLang="en-US" dirty="0">
              <a:ea typeface="ＭＳ Ｐゴシック" charset="-128"/>
            </a:endParaRPr>
          </a:p>
        </p:txBody>
      </p:sp>
    </p:spTree>
    <p:extLst>
      <p:ext uri="{BB962C8B-B14F-4D97-AF65-F5344CB8AC3E}">
        <p14:creationId xmlns:p14="http://schemas.microsoft.com/office/powerpoint/2010/main" val="361981210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380497D-1873-41D2-83B8-70CA552CD29C}" type="slidenum">
              <a:rPr lang="en-GB" smtClean="0"/>
              <a:t>46</a:t>
            </a:fld>
            <a:endParaRPr lang="en-GB" dirty="0"/>
          </a:p>
        </p:txBody>
      </p:sp>
    </p:spTree>
    <p:extLst>
      <p:ext uri="{BB962C8B-B14F-4D97-AF65-F5344CB8AC3E}">
        <p14:creationId xmlns:p14="http://schemas.microsoft.com/office/powerpoint/2010/main" val="329389924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7394"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A0439854-E8EA-CC43-A798-C1AFFEC15785}" type="slidenum">
              <a:rPr lang="en-GB"/>
              <a:pPr eaLnBrk="1" hangingPunct="1"/>
              <a:t>47</a:t>
            </a:fld>
            <a:endParaRPr lang="en-GB" dirty="0"/>
          </a:p>
        </p:txBody>
      </p:sp>
      <p:sp>
        <p:nvSpPr>
          <p:cNvPr id="187395" name="Rectangle 2"/>
          <p:cNvSpPr>
            <a:spLocks noGrp="1" noRot="1" noChangeAspect="1" noChangeArrowheads="1" noTextEdit="1"/>
          </p:cNvSpPr>
          <p:nvPr>
            <p:ph type="sldImg"/>
          </p:nvPr>
        </p:nvSpPr>
        <p:spPr>
          <a:xfrm>
            <a:off x="382588" y="685800"/>
            <a:ext cx="6096000" cy="3429000"/>
          </a:xfrm>
          <a:ln/>
        </p:spPr>
      </p:sp>
      <p:sp>
        <p:nvSpPr>
          <p:cNvPr id="187396" name="Rectangle 3"/>
          <p:cNvSpPr>
            <a:spLocks noGrp="1" noChangeArrowheads="1"/>
          </p:cNvSpPr>
          <p:nvPr>
            <p:ph type="body" idx="1"/>
          </p:nvPr>
        </p:nvSpPr>
        <p:spPr>
          <a:xfrm>
            <a:off x="914400" y="4344988"/>
            <a:ext cx="5029200" cy="4113212"/>
          </a:xfrm>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0660" tIns="45331" rIns="90660" bIns="45331"/>
          <a:lstStyle/>
          <a:p>
            <a:pPr eaLnBrk="1" hangingPunct="1"/>
            <a:endParaRPr lang="en-US" dirty="0"/>
          </a:p>
        </p:txBody>
      </p:sp>
    </p:spTree>
    <p:extLst>
      <p:ext uri="{BB962C8B-B14F-4D97-AF65-F5344CB8AC3E}">
        <p14:creationId xmlns:p14="http://schemas.microsoft.com/office/powerpoint/2010/main" val="40508808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7394"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A0439854-E8EA-CC43-A798-C1AFFEC15785}" type="slidenum">
              <a:rPr lang="en-GB"/>
              <a:pPr eaLnBrk="1" hangingPunct="1"/>
              <a:t>48</a:t>
            </a:fld>
            <a:endParaRPr lang="en-GB" dirty="0"/>
          </a:p>
        </p:txBody>
      </p:sp>
      <p:sp>
        <p:nvSpPr>
          <p:cNvPr id="187395" name="Rectangle 2"/>
          <p:cNvSpPr>
            <a:spLocks noGrp="1" noRot="1" noChangeAspect="1" noChangeArrowheads="1" noTextEdit="1"/>
          </p:cNvSpPr>
          <p:nvPr>
            <p:ph type="sldImg"/>
          </p:nvPr>
        </p:nvSpPr>
        <p:spPr>
          <a:xfrm>
            <a:off x="382588" y="685800"/>
            <a:ext cx="6096000" cy="3429000"/>
          </a:xfrm>
          <a:ln/>
        </p:spPr>
      </p:sp>
      <p:sp>
        <p:nvSpPr>
          <p:cNvPr id="187396" name="Rectangle 3"/>
          <p:cNvSpPr>
            <a:spLocks noGrp="1" noChangeArrowheads="1"/>
          </p:cNvSpPr>
          <p:nvPr>
            <p:ph type="body" idx="1"/>
          </p:nvPr>
        </p:nvSpPr>
        <p:spPr>
          <a:xfrm>
            <a:off x="914400" y="4344988"/>
            <a:ext cx="5029200" cy="4113212"/>
          </a:xfrm>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0660" tIns="45331" rIns="90660" bIns="45331"/>
          <a:lstStyle/>
          <a:p>
            <a:pPr eaLnBrk="1" hangingPunct="1"/>
            <a:endParaRPr lang="en-US" dirty="0"/>
          </a:p>
        </p:txBody>
      </p:sp>
    </p:spTree>
    <p:extLst>
      <p:ext uri="{BB962C8B-B14F-4D97-AF65-F5344CB8AC3E}">
        <p14:creationId xmlns:p14="http://schemas.microsoft.com/office/powerpoint/2010/main" val="40508808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736FD5CF-D97B-594E-AC92-A3A2FABC3DA6}"/>
              </a:ext>
            </a:extLst>
          </p:cNvPr>
          <p:cNvSpPr>
            <a:spLocks noGrp="1" noRot="1" noChangeAspect="1" noTextEdit="1"/>
          </p:cNvSpPr>
          <p:nvPr>
            <p:ph type="sldImg"/>
          </p:nvPr>
        </p:nvSpPr>
        <p:spPr>
          <a:xfrm>
            <a:off x="-557213" y="679450"/>
            <a:ext cx="7907338" cy="4448175"/>
          </a:xfrm>
          <a:ln/>
        </p:spPr>
      </p:sp>
      <p:sp>
        <p:nvSpPr>
          <p:cNvPr id="58371" name="Notes Placeholder 2">
            <a:extLst>
              <a:ext uri="{FF2B5EF4-FFF2-40B4-BE49-F238E27FC236}">
                <a16:creationId xmlns:a16="http://schemas.microsoft.com/office/drawing/2014/main" id="{79D28B24-1CF9-134E-B815-35AF15A9976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58372" name="Slide Number Placeholder 3">
            <a:extLst>
              <a:ext uri="{FF2B5EF4-FFF2-40B4-BE49-F238E27FC236}">
                <a16:creationId xmlns:a16="http://schemas.microsoft.com/office/drawing/2014/main" id="{FE266BE5-8EBD-684D-8603-75A496B430E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B7054981-6D97-8A4B-A618-D99A57AB3962}" type="slidenum">
              <a:rPr lang="en-GB" altLang="en-US"/>
              <a:pPr eaLnBrk="1" hangingPunct="1"/>
              <a:t>50</a:t>
            </a:fld>
            <a:endParaRPr lang="en-GB" altLang="en-US" dirty="0"/>
          </a:p>
        </p:txBody>
      </p:sp>
    </p:spTree>
    <p:extLst>
      <p:ext uri="{BB962C8B-B14F-4D97-AF65-F5344CB8AC3E}">
        <p14:creationId xmlns:p14="http://schemas.microsoft.com/office/powerpoint/2010/main" val="146403666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D89178C4-F4B8-EC48-AE90-461A6494C7E9}" type="slidenum">
              <a:rPr lang="en-GB"/>
              <a:pPr eaLnBrk="1" hangingPunct="1"/>
              <a:t>52</a:t>
            </a:fld>
            <a:endParaRPr lang="en-GB" dirty="0"/>
          </a:p>
        </p:txBody>
      </p:sp>
      <p:sp>
        <p:nvSpPr>
          <p:cNvPr id="54275" name="Rectangle 2"/>
          <p:cNvSpPr>
            <a:spLocks noGrp="1" noRot="1" noChangeAspect="1" noChangeArrowheads="1" noTextEdit="1"/>
          </p:cNvSpPr>
          <p:nvPr>
            <p:ph type="sldImg"/>
          </p:nvPr>
        </p:nvSpPr>
        <p:spPr>
          <a:xfrm>
            <a:off x="-82550" y="157163"/>
            <a:ext cx="7035800" cy="3957637"/>
          </a:xfrm>
          <a:ln/>
        </p:spPr>
      </p:sp>
      <p:sp>
        <p:nvSpPr>
          <p:cNvPr id="54276" name="Rectangle 3"/>
          <p:cNvSpPr>
            <a:spLocks noGrp="1" noChangeArrowheads="1"/>
          </p:cNvSpPr>
          <p:nvPr>
            <p:ph type="body" idx="1"/>
          </p:nvPr>
        </p:nvSpPr>
        <p:spPr>
          <a:xfrm>
            <a:off x="365125" y="4343400"/>
            <a:ext cx="6238875" cy="4114800"/>
          </a:xfrm>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Tree>
    <p:extLst>
      <p:ext uri="{BB962C8B-B14F-4D97-AF65-F5344CB8AC3E}">
        <p14:creationId xmlns:p14="http://schemas.microsoft.com/office/powerpoint/2010/main" val="33415403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6AE2756-BA22-4798-B917-396A93A20C8F}" type="datetimeFigureOut">
              <a:rPr lang="en-GB" smtClean="0"/>
              <a:t>18/07/2023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4EFBDB-CF1D-4F75-A6AE-85558C14A212}" type="slidenum">
              <a:rPr lang="en-GB" smtClean="0"/>
              <a:t>‹#›</a:t>
            </a:fld>
            <a:endParaRPr lang="en-GB"/>
          </a:p>
        </p:txBody>
      </p:sp>
    </p:spTree>
    <p:extLst>
      <p:ext uri="{BB962C8B-B14F-4D97-AF65-F5344CB8AC3E}">
        <p14:creationId xmlns:p14="http://schemas.microsoft.com/office/powerpoint/2010/main" val="20773295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C6AE2756-BA22-4798-B917-396A93A20C8F}" type="datetimeFigureOut">
              <a:rPr lang="en-GB" smtClean="0"/>
              <a:t>18/07/2023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4EFBDB-CF1D-4F75-A6AE-85558C14A212}" type="slidenum">
              <a:rPr lang="en-GB" smtClean="0"/>
              <a:t>‹#›</a:t>
            </a:fld>
            <a:endParaRPr lang="en-GB"/>
          </a:p>
        </p:txBody>
      </p:sp>
    </p:spTree>
    <p:extLst>
      <p:ext uri="{BB962C8B-B14F-4D97-AF65-F5344CB8AC3E}">
        <p14:creationId xmlns:p14="http://schemas.microsoft.com/office/powerpoint/2010/main" val="35462608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6AE2756-BA22-4798-B917-396A93A20C8F}" type="datetimeFigureOut">
              <a:rPr lang="en-GB" smtClean="0"/>
              <a:t>18/07/2023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4EFBDB-CF1D-4F75-A6AE-85558C14A212}" type="slidenum">
              <a:rPr lang="en-GB" smtClean="0"/>
              <a:t>‹#›</a:t>
            </a:fld>
            <a:endParaRPr lang="en-GB"/>
          </a:p>
        </p:txBody>
      </p:sp>
    </p:spTree>
    <p:extLst>
      <p:ext uri="{BB962C8B-B14F-4D97-AF65-F5344CB8AC3E}">
        <p14:creationId xmlns:p14="http://schemas.microsoft.com/office/powerpoint/2010/main" val="40671643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6AE2756-BA22-4798-B917-396A93A20C8F}" type="datetimeFigureOut">
              <a:rPr lang="en-GB" smtClean="0"/>
              <a:t>18/07/2023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84EFBDB-CF1D-4F75-A6AE-85558C14A212}" type="slidenum">
              <a:rPr lang="en-GB" smtClean="0"/>
              <a:t>‹#›</a:t>
            </a:fld>
            <a:endParaRPr lang="en-GB"/>
          </a:p>
        </p:txBody>
      </p:sp>
    </p:spTree>
    <p:extLst>
      <p:ext uri="{BB962C8B-B14F-4D97-AF65-F5344CB8AC3E}">
        <p14:creationId xmlns:p14="http://schemas.microsoft.com/office/powerpoint/2010/main" val="21422958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6AE2756-BA22-4798-B917-396A93A20C8F}" type="datetimeFigureOut">
              <a:rPr lang="en-GB" smtClean="0"/>
              <a:t>18/07/2023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84EFBDB-CF1D-4F75-A6AE-85558C14A212}" type="slidenum">
              <a:rPr lang="en-GB" smtClean="0"/>
              <a:t>‹#›</a:t>
            </a:fld>
            <a:endParaRPr lang="en-GB"/>
          </a:p>
        </p:txBody>
      </p:sp>
    </p:spTree>
    <p:extLst>
      <p:ext uri="{BB962C8B-B14F-4D97-AF65-F5344CB8AC3E}">
        <p14:creationId xmlns:p14="http://schemas.microsoft.com/office/powerpoint/2010/main" val="17655735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C6AE2756-BA22-4798-B917-396A93A20C8F}" type="datetimeFigureOut">
              <a:rPr lang="en-GB" smtClean="0"/>
              <a:t>18/07/2023</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684EFBDB-CF1D-4F75-A6AE-85558C14A212}" type="slidenum">
              <a:rPr lang="en-GB" smtClean="0"/>
              <a:t>‹#›</a:t>
            </a:fld>
            <a:endParaRPr lang="en-GB"/>
          </a:p>
        </p:txBody>
      </p:sp>
    </p:spTree>
    <p:extLst>
      <p:ext uri="{BB962C8B-B14F-4D97-AF65-F5344CB8AC3E}">
        <p14:creationId xmlns:p14="http://schemas.microsoft.com/office/powerpoint/2010/main" val="13427110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C6AE2756-BA22-4798-B917-396A93A20C8F}" type="datetimeFigureOut">
              <a:rPr lang="en-GB" smtClean="0"/>
              <a:t>18/07/2023</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684EFBDB-CF1D-4F75-A6AE-85558C14A212}" type="slidenum">
              <a:rPr lang="en-GB" smtClean="0"/>
              <a:t>‹#›</a:t>
            </a:fld>
            <a:endParaRPr lang="en-GB"/>
          </a:p>
        </p:txBody>
      </p:sp>
    </p:spTree>
    <p:extLst>
      <p:ext uri="{BB962C8B-B14F-4D97-AF65-F5344CB8AC3E}">
        <p14:creationId xmlns:p14="http://schemas.microsoft.com/office/powerpoint/2010/main" val="22809588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C6AE2756-BA22-4798-B917-396A93A20C8F}" type="datetimeFigureOut">
              <a:rPr lang="en-GB" smtClean="0"/>
              <a:t>18/07/2023</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684EFBDB-CF1D-4F75-A6AE-85558C14A212}" type="slidenum">
              <a:rPr lang="en-GB" smtClean="0"/>
              <a:t>‹#›</a:t>
            </a:fld>
            <a:endParaRPr lang="en-GB"/>
          </a:p>
        </p:txBody>
      </p:sp>
    </p:spTree>
    <p:extLst>
      <p:ext uri="{BB962C8B-B14F-4D97-AF65-F5344CB8AC3E}">
        <p14:creationId xmlns:p14="http://schemas.microsoft.com/office/powerpoint/2010/main" val="30129109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6AE2756-BA22-4798-B917-396A93A20C8F}" type="datetimeFigureOut">
              <a:rPr lang="en-GB" smtClean="0"/>
              <a:t>18/07/2023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84EFBDB-CF1D-4F75-A6AE-85558C14A212}" type="slidenum">
              <a:rPr lang="en-GB" smtClean="0"/>
              <a:t>‹#›</a:t>
            </a:fld>
            <a:endParaRPr lang="en-GB"/>
          </a:p>
        </p:txBody>
      </p:sp>
    </p:spTree>
    <p:extLst>
      <p:ext uri="{BB962C8B-B14F-4D97-AF65-F5344CB8AC3E}">
        <p14:creationId xmlns:p14="http://schemas.microsoft.com/office/powerpoint/2010/main" val="4259430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6AE2756-BA22-4798-B917-396A93A20C8F}" type="datetimeFigureOut">
              <a:rPr lang="en-GB" smtClean="0"/>
              <a:t>18/07/2023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84EFBDB-CF1D-4F75-A6AE-85558C14A212}" type="slidenum">
              <a:rPr lang="en-GB" smtClean="0"/>
              <a:t>‹#›</a:t>
            </a:fld>
            <a:endParaRPr lang="en-GB"/>
          </a:p>
        </p:txBody>
      </p:sp>
    </p:spTree>
    <p:extLst>
      <p:ext uri="{BB962C8B-B14F-4D97-AF65-F5344CB8AC3E}">
        <p14:creationId xmlns:p14="http://schemas.microsoft.com/office/powerpoint/2010/main" val="41618983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C6AE2756-BA22-4798-B917-396A93A20C8F}" type="datetimeFigureOut">
              <a:rPr lang="en-GB" smtClean="0"/>
              <a:t>18/07/2023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4EFBDB-CF1D-4F75-A6AE-85558C14A212}" type="slidenum">
              <a:rPr lang="en-GB" smtClean="0"/>
              <a:t>‹#›</a:t>
            </a:fld>
            <a:endParaRPr lang="en-GB"/>
          </a:p>
        </p:txBody>
      </p:sp>
    </p:spTree>
    <p:extLst>
      <p:ext uri="{BB962C8B-B14F-4D97-AF65-F5344CB8AC3E}">
        <p14:creationId xmlns:p14="http://schemas.microsoft.com/office/powerpoint/2010/main" val="39638851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C6AE2756-BA22-4798-B917-396A93A20C8F}" type="datetimeFigureOut">
              <a:rPr lang="en-GB" smtClean="0"/>
              <a:t>18/07/2023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4EFBDB-CF1D-4F75-A6AE-85558C14A212}"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66605101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6AE2756-BA22-4798-B917-396A93A20C8F}" type="datetimeFigureOut">
              <a:rPr lang="en-GB" smtClean="0"/>
              <a:t>18/07/2023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4EFBDB-CF1D-4F75-A6AE-85558C14A212}" type="slidenum">
              <a:rPr lang="en-GB" smtClean="0"/>
              <a:t>‹#›</a:t>
            </a:fld>
            <a:endParaRPr lang="en-GB"/>
          </a:p>
        </p:txBody>
      </p:sp>
    </p:spTree>
    <p:extLst>
      <p:ext uri="{BB962C8B-B14F-4D97-AF65-F5344CB8AC3E}">
        <p14:creationId xmlns:p14="http://schemas.microsoft.com/office/powerpoint/2010/main" val="3392166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6AE2756-BA22-4798-B917-396A93A20C8F}" type="datetimeFigureOut">
              <a:rPr lang="en-GB" smtClean="0"/>
              <a:t>18/07/2023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4EFBDB-CF1D-4F75-A6AE-85558C14A212}" type="slidenum">
              <a:rPr lang="en-GB" smtClean="0"/>
              <a:t>‹#›</a:t>
            </a:fld>
            <a:endParaRPr lang="en-GB"/>
          </a:p>
        </p:txBody>
      </p:sp>
    </p:spTree>
    <p:extLst>
      <p:ext uri="{BB962C8B-B14F-4D97-AF65-F5344CB8AC3E}">
        <p14:creationId xmlns:p14="http://schemas.microsoft.com/office/powerpoint/2010/main" val="125619415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6AE2756-BA22-4798-B917-396A93A20C8F}" type="datetimeFigureOut">
              <a:rPr lang="en-GB" smtClean="0"/>
              <a:t>18/07/2023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4EFBDB-CF1D-4F75-A6AE-85558C14A212}" type="slidenum">
              <a:rPr lang="en-GB" smtClean="0"/>
              <a:t>‹#›</a:t>
            </a:fld>
            <a:endParaRPr lang="en-GB"/>
          </a:p>
        </p:txBody>
      </p:sp>
    </p:spTree>
    <p:extLst>
      <p:ext uri="{BB962C8B-B14F-4D97-AF65-F5344CB8AC3E}">
        <p14:creationId xmlns:p14="http://schemas.microsoft.com/office/powerpoint/2010/main" val="9790529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6AE2756-BA22-4798-B917-396A93A20C8F}" type="datetimeFigureOut">
              <a:rPr lang="en-GB" smtClean="0"/>
              <a:t>18/07/2023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4EFBDB-CF1D-4F75-A6AE-85558C14A212}" type="slidenum">
              <a:rPr lang="en-GB" smtClean="0"/>
              <a:t>‹#›</a:t>
            </a:fld>
            <a:endParaRPr lang="en-GB"/>
          </a:p>
        </p:txBody>
      </p:sp>
    </p:spTree>
    <p:extLst>
      <p:ext uri="{BB962C8B-B14F-4D97-AF65-F5344CB8AC3E}">
        <p14:creationId xmlns:p14="http://schemas.microsoft.com/office/powerpoint/2010/main" val="86957257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6AE2756-BA22-4798-B917-396A93A20C8F}" type="datetimeFigureOut">
              <a:rPr lang="en-GB" smtClean="0"/>
              <a:t>18/07/2023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4EFBDB-CF1D-4F75-A6AE-85558C14A212}" type="slidenum">
              <a:rPr lang="en-GB" smtClean="0"/>
              <a:t>‹#›</a:t>
            </a:fld>
            <a:endParaRPr lang="en-GB"/>
          </a:p>
        </p:txBody>
      </p:sp>
    </p:spTree>
    <p:extLst>
      <p:ext uri="{BB962C8B-B14F-4D97-AF65-F5344CB8AC3E}">
        <p14:creationId xmlns:p14="http://schemas.microsoft.com/office/powerpoint/2010/main" val="364043255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Comparison">
    <p:spTree>
      <p:nvGrpSpPr>
        <p:cNvPr id="1" name=""/>
        <p:cNvGrpSpPr/>
        <p:nvPr/>
      </p:nvGrpSpPr>
      <p:grpSpPr>
        <a:xfrm>
          <a:off x="0" y="0"/>
          <a:ext cx="0" cy="0"/>
          <a:chOff x="0" y="0"/>
          <a:chExt cx="0" cy="0"/>
        </a:xfrm>
      </p:grpSpPr>
      <p:sp>
        <p:nvSpPr>
          <p:cNvPr id="10" name="Slide Number Placeholder 9"/>
          <p:cNvSpPr>
            <a:spLocks noGrp="1"/>
          </p:cNvSpPr>
          <p:nvPr>
            <p:ph type="sldNum" sz="quarter" idx="15"/>
          </p:nvPr>
        </p:nvSpPr>
        <p:spPr/>
        <p:txBody>
          <a:bodyPr/>
          <a:lstStyle/>
          <a:p>
            <a:fld id="{C22618A1-DFED-413B-BF04-637AA2483EFF}" type="slidenum">
              <a:rPr lang="en-GB" smtClean="0"/>
              <a:pPr/>
              <a:t>‹#›</a:t>
            </a:fld>
            <a:endParaRPr lang="en-GB" dirty="0"/>
          </a:p>
        </p:txBody>
      </p:sp>
      <p:sp>
        <p:nvSpPr>
          <p:cNvPr id="11" name="Content Placeholder 3"/>
          <p:cNvSpPr>
            <a:spLocks noGrp="1"/>
          </p:cNvSpPr>
          <p:nvPr>
            <p:ph sz="quarter" idx="16"/>
          </p:nvPr>
        </p:nvSpPr>
        <p:spPr>
          <a:xfrm>
            <a:off x="658369" y="1194455"/>
            <a:ext cx="5278967" cy="5186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2" name="Content Placeholder 3"/>
          <p:cNvSpPr>
            <a:spLocks noGrp="1"/>
          </p:cNvSpPr>
          <p:nvPr>
            <p:ph sz="quarter" idx="17"/>
          </p:nvPr>
        </p:nvSpPr>
        <p:spPr>
          <a:xfrm>
            <a:off x="6385985" y="1194455"/>
            <a:ext cx="5278967" cy="5186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Title Placeholder 10">
            <a:extLst>
              <a:ext uri="{FF2B5EF4-FFF2-40B4-BE49-F238E27FC236}">
                <a16:creationId xmlns:a16="http://schemas.microsoft.com/office/drawing/2014/main" id="{A1B7C69B-9D7C-D44E-9854-BCC2AA32EBC7}"/>
              </a:ext>
            </a:extLst>
          </p:cNvPr>
          <p:cNvSpPr>
            <a:spLocks noGrp="1"/>
          </p:cNvSpPr>
          <p:nvPr>
            <p:ph type="title"/>
          </p:nvPr>
        </p:nvSpPr>
        <p:spPr>
          <a:xfrm>
            <a:off x="634589" y="495664"/>
            <a:ext cx="10990300" cy="424732"/>
          </a:xfrm>
          <a:prstGeom prst="rect">
            <a:avLst/>
          </a:prstGeom>
        </p:spPr>
        <p:txBody>
          <a:bodyPr vert="horz" wrap="square" lIns="91440" tIns="45720" rIns="91440" bIns="45720" rtlCol="0" anchor="b" anchorCtr="0">
            <a:spAutoFit/>
          </a:bodyPr>
          <a:lstStyle/>
          <a:p>
            <a:r>
              <a:rPr lang="en-US"/>
              <a:t>Click to edit Master title style</a:t>
            </a:r>
            <a:endParaRPr lang="en-GB" dirty="0"/>
          </a:p>
        </p:txBody>
      </p:sp>
    </p:spTree>
    <p:extLst>
      <p:ext uri="{BB962C8B-B14F-4D97-AF65-F5344CB8AC3E}">
        <p14:creationId xmlns:p14="http://schemas.microsoft.com/office/powerpoint/2010/main" val="340929534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cSld name="2012 Title Only">
    <p:spTree>
      <p:nvGrpSpPr>
        <p:cNvPr id="1" name=""/>
        <p:cNvGrpSpPr/>
        <p:nvPr/>
      </p:nvGrpSpPr>
      <p:grpSpPr>
        <a:xfrm>
          <a:off x="0" y="0"/>
          <a:ext cx="0" cy="0"/>
          <a:chOff x="0" y="0"/>
          <a:chExt cx="0" cy="0"/>
        </a:xfrm>
      </p:grpSpPr>
      <p:sp>
        <p:nvSpPr>
          <p:cNvPr id="3" name="Rectangle 16"/>
          <p:cNvSpPr>
            <a:spLocks noGrp="1" noChangeArrowheads="1"/>
          </p:cNvSpPr>
          <p:nvPr>
            <p:ph type="title"/>
          </p:nvPr>
        </p:nvSpPr>
        <p:spPr bwMode="gray">
          <a:xfrm>
            <a:off x="189023" y="-5542"/>
            <a:ext cx="8652933" cy="1041400"/>
          </a:xfrm>
          <a:prstGeom prst="rect">
            <a:avLst/>
          </a:prstGeom>
          <a:noFill/>
          <a:ln w="9525">
            <a:noFill/>
            <a:miter lim="800000"/>
            <a:headEnd/>
            <a:tailEnd/>
          </a:ln>
          <a:effectLst/>
        </p:spPr>
        <p:txBody>
          <a:bodyPr/>
          <a:lstStyle/>
          <a:p>
            <a:pPr lvl="0"/>
            <a:r>
              <a:rPr lang="en-US"/>
              <a:t>Click to edit Master title style</a:t>
            </a:r>
            <a:endParaRPr lang="en-US" dirty="0"/>
          </a:p>
        </p:txBody>
      </p:sp>
      <p:sp>
        <p:nvSpPr>
          <p:cNvPr id="4" name="Slide Number Placeholder 8"/>
          <p:cNvSpPr>
            <a:spLocks noGrp="1"/>
          </p:cNvSpPr>
          <p:nvPr>
            <p:ph type="sldNum" sz="quarter" idx="4"/>
          </p:nvPr>
        </p:nvSpPr>
        <p:spPr>
          <a:xfrm>
            <a:off x="115923" y="6504790"/>
            <a:ext cx="536165" cy="301756"/>
          </a:xfrm>
          <a:prstGeom prst="rect">
            <a:avLst/>
          </a:prstGeom>
        </p:spPr>
        <p:txBody>
          <a:bodyPr vert="horz" lIns="91440" tIns="45720" rIns="91440" bIns="45720" rtlCol="0" anchor="ctr"/>
          <a:lstStyle>
            <a:lvl1pPr algn="l">
              <a:defRPr sz="1000">
                <a:solidFill>
                  <a:srgbClr val="FFFFFF"/>
                </a:solidFill>
              </a:defRPr>
            </a:lvl1pPr>
          </a:lstStyle>
          <a:p>
            <a:fld id="{C22618A1-DFED-413B-BF04-637AA2483EFF}" type="slidenum">
              <a:rPr lang="en-GB" smtClean="0"/>
              <a:pPr/>
              <a:t>‹#›</a:t>
            </a:fld>
            <a:endParaRPr lang="en-GB" dirty="0"/>
          </a:p>
        </p:txBody>
      </p:sp>
    </p:spTree>
    <p:extLst>
      <p:ext uri="{BB962C8B-B14F-4D97-AF65-F5344CB8AC3E}">
        <p14:creationId xmlns:p14="http://schemas.microsoft.com/office/powerpoint/2010/main" val="1730257447"/>
      </p:ext>
    </p:extLst>
  </p:cSld>
  <p:clrMapOvr>
    <a:masterClrMapping/>
  </p:clrMapOvr>
  <p:transition>
    <p:wipe dir="r"/>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Two column tex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endParaRPr lang="en-AU"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3" name="Text Placeholder 7"/>
          <p:cNvSpPr>
            <a:spLocks noGrp="1"/>
          </p:cNvSpPr>
          <p:nvPr>
            <p:ph type="body" sz="quarter" idx="16"/>
          </p:nvPr>
        </p:nvSpPr>
        <p:spPr>
          <a:xfrm>
            <a:off x="6393600" y="1693606"/>
            <a:ext cx="5193000" cy="4359060"/>
          </a:xfrm>
          <a:prstGeom prst="rect">
            <a:avLst/>
          </a:prstGeo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2000"/>
            </a:lvl1pPr>
            <a:lvl2pPr>
              <a:defRPr sz="1800"/>
            </a:lvl2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Text Placeholder 7"/>
          <p:cNvSpPr>
            <a:spLocks noGrp="1"/>
          </p:cNvSpPr>
          <p:nvPr>
            <p:ph type="body" sz="quarter" idx="17"/>
          </p:nvPr>
        </p:nvSpPr>
        <p:spPr>
          <a:xfrm>
            <a:off x="576000" y="1693606"/>
            <a:ext cx="5193000" cy="4359060"/>
          </a:xfrm>
          <a:prstGeom prst="rect">
            <a:avLst/>
          </a:prstGeo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2000"/>
            </a:lvl1pPr>
            <a:lvl2pPr>
              <a:defRPr sz="1800"/>
            </a:lvl2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58674004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Master title, left, boxed, 3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bwMode="auto"/>
        <p:txBody>
          <a:bodyPr/>
          <a:lstStyle/>
          <a:p>
            <a:fld id="{455123DE-DF0A-45CF-9929-81DBBDC71DC7}" type="slidenum">
              <a:rPr lang="en-AU" smtClean="0"/>
              <a:pPr/>
              <a:t>‹#›</a:t>
            </a:fld>
            <a:endParaRPr lang="en-AU" dirty="0"/>
          </a:p>
        </p:txBody>
      </p:sp>
      <p:grpSp>
        <p:nvGrpSpPr>
          <p:cNvPr id="16" name="Group 15"/>
          <p:cNvGrpSpPr/>
          <p:nvPr userDrawn="1"/>
        </p:nvGrpSpPr>
        <p:grpSpPr bwMode="auto">
          <a:xfrm>
            <a:off x="0" y="544544"/>
            <a:ext cx="6936000" cy="2502000"/>
            <a:chOff x="0" y="544544"/>
            <a:chExt cx="5202000" cy="2502000"/>
          </a:xfrm>
        </p:grpSpPr>
        <p:sp>
          <p:nvSpPr>
            <p:cNvPr id="9" name="Rectangle 8"/>
            <p:cNvSpPr/>
            <p:nvPr userDrawn="1"/>
          </p:nvSpPr>
          <p:spPr bwMode="auto">
            <a:xfrm>
              <a:off x="0" y="544544"/>
              <a:ext cx="5202000" cy="2502000"/>
            </a:xfrm>
            <a:prstGeom prst="rect">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10" name="Rectangle 9"/>
            <p:cNvSpPr/>
            <p:nvPr userDrawn="1"/>
          </p:nvSpPr>
          <p:spPr bwMode="auto">
            <a:xfrm>
              <a:off x="1" y="831600"/>
              <a:ext cx="216000" cy="878400"/>
            </a:xfrm>
            <a:prstGeom prst="rect">
              <a:avLst/>
            </a:prstGeom>
            <a:solidFill>
              <a:schemeClr val="accent2"/>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grpSp>
      <p:sp>
        <p:nvSpPr>
          <p:cNvPr id="8" name="Text Placeholder 7"/>
          <p:cNvSpPr>
            <a:spLocks noGrp="1"/>
          </p:cNvSpPr>
          <p:nvPr>
            <p:ph type="body" sz="quarter" idx="13" hasCustomPrompt="1"/>
          </p:nvPr>
        </p:nvSpPr>
        <p:spPr bwMode="auto">
          <a:xfrm>
            <a:off x="576000" y="2050742"/>
            <a:ext cx="5784000" cy="553998"/>
          </a:xfrm>
          <a:prstGeom prst="rect">
            <a:avLst/>
          </a:prstGeom>
        </p:spPr>
        <p:txBody>
          <a:bodyPr wrap="square" lIns="0" tIns="0" rIns="0" bIns="0">
            <a:sp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p:ph type="title" hasCustomPrompt="1"/>
          </p:nvPr>
        </p:nvSpPr>
        <p:spPr bwMode="auto">
          <a:xfrm>
            <a:off x="576000" y="796875"/>
            <a:ext cx="5784000" cy="925846"/>
          </a:xfrm>
          <a:prstGeom prst="rect">
            <a:avLst/>
          </a:prstGeom>
        </p:spPr>
        <p:txBody>
          <a:bodyPr lIns="0" tIns="0" rIns="0" bIns="0" anchor="t" anchorCtr="0">
            <a:noAutofit/>
          </a:bodyPr>
          <a:lstStyle>
            <a:lvl1pPr>
              <a:lnSpc>
                <a:spcPct val="90000"/>
              </a:lnSpc>
              <a:defRPr sz="2400" baseline="0"/>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Tree>
    <p:extLst>
      <p:ext uri="{BB962C8B-B14F-4D97-AF65-F5344CB8AC3E}">
        <p14:creationId xmlns:p14="http://schemas.microsoft.com/office/powerpoint/2010/main" val="219642476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Master title, left, boxed, 2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grpSp>
        <p:nvGrpSpPr>
          <p:cNvPr id="16" name="Group 15"/>
          <p:cNvGrpSpPr/>
          <p:nvPr userDrawn="1"/>
        </p:nvGrpSpPr>
        <p:grpSpPr>
          <a:xfrm>
            <a:off x="0" y="544544"/>
            <a:ext cx="6936000" cy="2502000"/>
            <a:chOff x="0" y="544544"/>
            <a:chExt cx="5202000" cy="2502000"/>
          </a:xfrm>
        </p:grpSpPr>
        <p:sp>
          <p:nvSpPr>
            <p:cNvPr id="9" name="Rectangle 8"/>
            <p:cNvSpPr/>
            <p:nvPr userDrawn="1"/>
          </p:nvSpPr>
          <p:spPr>
            <a:xfrm>
              <a:off x="0" y="544544"/>
              <a:ext cx="5202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10" name="Rectangle 9"/>
            <p:cNvSpPr/>
            <p:nvPr userDrawn="1"/>
          </p:nvSpPr>
          <p:spPr>
            <a:xfrm>
              <a:off x="1" y="831600"/>
              <a:ext cx="216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grpSp>
      <p:sp>
        <p:nvSpPr>
          <p:cNvPr id="8" name="Text Placeholder 7"/>
          <p:cNvSpPr>
            <a:spLocks noGrp="1"/>
          </p:cNvSpPr>
          <p:nvPr>
            <p:ph type="body" sz="quarter" idx="13" hasCustomPrompt="1"/>
          </p:nvPr>
        </p:nvSpPr>
        <p:spPr>
          <a:xfrm>
            <a:off x="576000" y="2050742"/>
            <a:ext cx="5784000" cy="553998"/>
          </a:xfrm>
          <a:prstGeom prst="rect">
            <a:avLst/>
          </a:prstGeom>
        </p:spPr>
        <p:txBody>
          <a:bodyPr wrap="square" lIns="0" tIns="0" rIns="0" bIns="0">
            <a:sp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p:ph type="title" hasCustomPrompt="1"/>
          </p:nvPr>
        </p:nvSpPr>
        <p:spPr>
          <a:xfrm>
            <a:off x="576000" y="787544"/>
            <a:ext cx="5784000" cy="669600"/>
          </a:xfrm>
          <a:prstGeom prst="rect">
            <a:avLst/>
          </a:prstGeom>
        </p:spPr>
        <p:txBody>
          <a:bodyPr lIns="0" tIns="0" rIns="0" bIns="0" anchor="t" anchorCtr="0">
            <a:noAutofit/>
          </a:bodyPr>
          <a:lstStyle>
            <a:lvl1pPr>
              <a:defRPr sz="2400" baseline="0"/>
            </a:lvl1pPr>
          </a:lstStyle>
          <a:p>
            <a:r>
              <a:rPr lang="en-US" dirty="0"/>
              <a:t>Title line 1</a:t>
            </a:r>
            <a:br>
              <a:rPr lang="en-US" dirty="0"/>
            </a:br>
            <a:r>
              <a:rPr lang="en-US" dirty="0"/>
              <a:t>Title line 2</a:t>
            </a:r>
            <a:br>
              <a:rPr lang="en-US" dirty="0"/>
            </a:br>
            <a:endParaRPr lang="en-AU" dirty="0"/>
          </a:p>
        </p:txBody>
      </p:sp>
    </p:spTree>
    <p:extLst>
      <p:ext uri="{BB962C8B-B14F-4D97-AF65-F5344CB8AC3E}">
        <p14:creationId xmlns:p14="http://schemas.microsoft.com/office/powerpoint/2010/main" val="376111643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Master title, left, boxed, 1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grpSp>
        <p:nvGrpSpPr>
          <p:cNvPr id="16" name="Group 15"/>
          <p:cNvGrpSpPr/>
          <p:nvPr userDrawn="1"/>
        </p:nvGrpSpPr>
        <p:grpSpPr>
          <a:xfrm>
            <a:off x="0" y="544544"/>
            <a:ext cx="6936000" cy="2502000"/>
            <a:chOff x="0" y="544544"/>
            <a:chExt cx="5202000" cy="2502000"/>
          </a:xfrm>
        </p:grpSpPr>
        <p:sp>
          <p:nvSpPr>
            <p:cNvPr id="9" name="Rectangle 8"/>
            <p:cNvSpPr/>
            <p:nvPr userDrawn="1"/>
          </p:nvSpPr>
          <p:spPr>
            <a:xfrm>
              <a:off x="0" y="544544"/>
              <a:ext cx="5202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10" name="Rectangle 9"/>
            <p:cNvSpPr/>
            <p:nvPr userDrawn="1"/>
          </p:nvSpPr>
          <p:spPr>
            <a:xfrm>
              <a:off x="1" y="831600"/>
              <a:ext cx="216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grpSp>
      <p:sp>
        <p:nvSpPr>
          <p:cNvPr id="8" name="Text Placeholder 7"/>
          <p:cNvSpPr>
            <a:spLocks noGrp="1"/>
          </p:cNvSpPr>
          <p:nvPr>
            <p:ph type="body" sz="quarter" idx="13" hasCustomPrompt="1"/>
          </p:nvPr>
        </p:nvSpPr>
        <p:spPr>
          <a:xfrm>
            <a:off x="576000" y="2050742"/>
            <a:ext cx="5784000" cy="553998"/>
          </a:xfrm>
          <a:prstGeom prst="rect">
            <a:avLst/>
          </a:prstGeom>
        </p:spPr>
        <p:txBody>
          <a:bodyPr wrap="square" lIns="0" tIns="0" rIns="0" bIns="0">
            <a:sp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p:ph type="title" hasCustomPrompt="1"/>
          </p:nvPr>
        </p:nvSpPr>
        <p:spPr>
          <a:xfrm>
            <a:off x="576000" y="787544"/>
            <a:ext cx="5784000" cy="334800"/>
          </a:xfrm>
          <a:prstGeom prst="rect">
            <a:avLst/>
          </a:prstGeom>
        </p:spPr>
        <p:txBody>
          <a:bodyPr lIns="0" tIns="0" rIns="0" bIns="0" anchor="t" anchorCtr="0">
            <a:noAutofit/>
          </a:bodyPr>
          <a:lstStyle>
            <a:lvl1pPr>
              <a:defRPr sz="2400" baseline="0"/>
            </a:lvl1pPr>
          </a:lstStyle>
          <a:p>
            <a:r>
              <a:rPr lang="en-US" dirty="0"/>
              <a:t>Title line 1</a:t>
            </a:r>
            <a:br>
              <a:rPr lang="en-US" dirty="0"/>
            </a:br>
            <a:endParaRPr lang="en-AU" dirty="0"/>
          </a:p>
        </p:txBody>
      </p:sp>
    </p:spTree>
    <p:extLst>
      <p:ext uri="{BB962C8B-B14F-4D97-AF65-F5344CB8AC3E}">
        <p14:creationId xmlns:p14="http://schemas.microsoft.com/office/powerpoint/2010/main" val="185642405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One column tex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11010600" cy="3790800"/>
          </a:xfrm>
          <a:prstGeom prst="rect">
            <a:avLst/>
          </a:prstGeom>
        </p:spPr>
        <p:txBody>
          <a:bodyPr lIns="0" tIns="0" rIns="0" bIns="0">
            <a:noAutofit/>
          </a:bodyPr>
          <a:lstStyle>
            <a:lvl1pPr marL="285750" indent="-285750">
              <a:lnSpc>
                <a:spcPct val="100000"/>
              </a:lnSpc>
              <a:spcBef>
                <a:spcPts val="0"/>
              </a:spcBef>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230011268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ab pull out tex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1" name="Rectangle 10"/>
          <p:cNvSpPr/>
          <p:nvPr userDrawn="1"/>
        </p:nvSpPr>
        <p:spPr>
          <a:xfrm>
            <a:off x="0" y="29808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2" name="Title 1"/>
          <p:cNvSpPr>
            <a:spLocks noGrp="1"/>
          </p:cNvSpPr>
          <p:nvPr>
            <p:ph type="title" hasCustomPrompt="1"/>
          </p:nvPr>
        </p:nvSpPr>
        <p:spPr>
          <a:xfrm>
            <a:off x="576000" y="2934379"/>
            <a:ext cx="11089749" cy="925200"/>
          </a:xfrm>
          <a:prstGeom prst="rect">
            <a:avLst/>
          </a:prstGeom>
        </p:spPr>
        <p:txBody>
          <a:bodyPr lIns="0" tIns="0" rIns="0" bIns="0" anchor="t" anchorCtr="0">
            <a:noAutofit/>
          </a:bodyPr>
          <a:lstStyle>
            <a:lvl1pPr marL="0">
              <a:defRPr sz="2400">
                <a:solidFill>
                  <a:schemeClr val="tx2"/>
                </a:solidFill>
              </a:defRPr>
            </a:lvl1pPr>
          </a:lstStyle>
          <a:p>
            <a:r>
              <a:rPr lang="en-US" dirty="0"/>
              <a:t>Headline</a:t>
            </a:r>
            <a:endParaRPr lang="en-AU" dirty="0"/>
          </a:p>
        </p:txBody>
      </p:sp>
      <p:sp>
        <p:nvSpPr>
          <p:cNvPr id="14" name="Text Placeholder 13"/>
          <p:cNvSpPr>
            <a:spLocks noGrp="1"/>
          </p:cNvSpPr>
          <p:nvPr>
            <p:ph type="body" sz="quarter" idx="13" hasCustomPrompt="1"/>
          </p:nvPr>
        </p:nvSpPr>
        <p:spPr>
          <a:xfrm>
            <a:off x="576000" y="604800"/>
            <a:ext cx="11011200" cy="664797"/>
          </a:xfrm>
          <a:prstGeom prst="rect">
            <a:avLst/>
          </a:prstGeom>
        </p:spPr>
        <p:txBody>
          <a:bodyPr>
            <a:noAutofit/>
          </a:bodyPr>
          <a:lstStyle>
            <a:lvl1pPr marL="0" indent="0">
              <a:spcBef>
                <a:spcPts val="0"/>
              </a:spcBef>
              <a:buNone/>
              <a:defRPr sz="2400"/>
            </a:lvl1p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49402069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ext with one image, portrai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60000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1" y="2261866"/>
            <a:ext cx="6000000" cy="37908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603683"/>
            <a:ext cx="60000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7152000" y="349200"/>
            <a:ext cx="5020800" cy="5702400"/>
          </a:xfrm>
          <a:prstGeom prst="rect">
            <a:avLst/>
          </a:prstGeom>
        </p:spPr>
        <p:txBody>
          <a:bodyPr/>
          <a:lstStyle>
            <a:lvl1pPr marL="0" indent="0">
              <a:buNone/>
              <a:defRPr baseline="0"/>
            </a:lvl1pPr>
          </a:lstStyle>
          <a:p>
            <a:r>
              <a:rPr lang="en-AU" dirty="0"/>
              <a:t>Select a picture to add</a:t>
            </a:r>
          </a:p>
        </p:txBody>
      </p:sp>
    </p:spTree>
    <p:extLst>
      <p:ext uri="{BB962C8B-B14F-4D97-AF65-F5344CB8AC3E}">
        <p14:creationId xmlns:p14="http://schemas.microsoft.com/office/powerpoint/2010/main" val="343696131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ext with one image, landscape">
    <p:spTree>
      <p:nvGrpSpPr>
        <p:cNvPr id="1" name=""/>
        <p:cNvGrpSpPr/>
        <p:nvPr/>
      </p:nvGrpSpPr>
      <p:grpSpPr>
        <a:xfrm>
          <a:off x="0" y="0"/>
          <a:ext cx="0" cy="0"/>
          <a:chOff x="0" y="0"/>
          <a:chExt cx="0" cy="0"/>
        </a:xfrm>
      </p:grpSpPr>
      <p:sp>
        <p:nvSpPr>
          <p:cNvPr id="13" name="Picture Placeholder 10"/>
          <p:cNvSpPr>
            <a:spLocks noGrp="1"/>
          </p:cNvSpPr>
          <p:nvPr>
            <p:ph type="pic" sz="quarter" idx="14" hasCustomPrompt="1"/>
          </p:nvPr>
        </p:nvSpPr>
        <p:spPr>
          <a:xfrm>
            <a:off x="0" y="3548027"/>
            <a:ext cx="12192000" cy="2520000"/>
          </a:xfrm>
          <a:prstGeom prst="rect">
            <a:avLst/>
          </a:prstGeom>
        </p:spPr>
        <p:txBody>
          <a:bodyPr/>
          <a:lstStyle>
            <a:lvl1pPr marL="0" indent="0">
              <a:buNone/>
              <a:defRPr baseline="0"/>
            </a:lvl1pPr>
          </a:lstStyle>
          <a:p>
            <a:r>
              <a:rPr lang="en-AU" dirty="0"/>
              <a:t>Select Picture here</a:t>
            </a: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11010600" cy="10800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vl5pPr marL="2431917" indent="-285750">
              <a:buFont typeface="Arial" panose="020B0604020202020204" pitchFamily="34" charset="0"/>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79572578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ext with one image, wide">
    <p:spTree>
      <p:nvGrpSpPr>
        <p:cNvPr id="1" name=""/>
        <p:cNvGrpSpPr/>
        <p:nvPr/>
      </p:nvGrpSpPr>
      <p:grpSpPr>
        <a:xfrm>
          <a:off x="0" y="0"/>
          <a:ext cx="0" cy="0"/>
          <a:chOff x="0" y="0"/>
          <a:chExt cx="0" cy="0"/>
        </a:xfrm>
      </p:grpSpPr>
      <p:sp>
        <p:nvSpPr>
          <p:cNvPr id="13" name="Picture Placeholder 10"/>
          <p:cNvSpPr>
            <a:spLocks noGrp="1"/>
          </p:cNvSpPr>
          <p:nvPr>
            <p:ph type="pic" sz="quarter" idx="14" hasCustomPrompt="1"/>
          </p:nvPr>
        </p:nvSpPr>
        <p:spPr>
          <a:xfrm>
            <a:off x="9300" y="1728000"/>
            <a:ext cx="7728000" cy="4320000"/>
          </a:xfrm>
          <a:prstGeom prst="rect">
            <a:avLst/>
          </a:prstGeom>
        </p:spPr>
        <p:txBody>
          <a:bodyPr/>
          <a:lstStyle>
            <a:lvl1pPr marL="0" indent="0">
              <a:buNone/>
              <a:defRPr baseline="0"/>
            </a:lvl1pPr>
          </a:lstStyle>
          <a:p>
            <a:r>
              <a:rPr lang="en-AU" dirty="0"/>
              <a:t>Select Picture here</a:t>
            </a: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8080592" y="1727998"/>
            <a:ext cx="3535409" cy="2520000"/>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5" name="Rectangle 14"/>
          <p:cNvSpPr/>
          <p:nvPr userDrawn="1"/>
        </p:nvSpPr>
        <p:spPr>
          <a:xfrm>
            <a:off x="8080591" y="46512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6" name="Text Placeholder 5"/>
          <p:cNvSpPr>
            <a:spLocks noGrp="1"/>
          </p:cNvSpPr>
          <p:nvPr>
            <p:ph type="body" sz="quarter" idx="15" hasCustomPrompt="1"/>
          </p:nvPr>
        </p:nvSpPr>
        <p:spPr>
          <a:xfrm>
            <a:off x="8659200" y="4586399"/>
            <a:ext cx="2961600" cy="432000"/>
          </a:xfrm>
          <a:prstGeom prst="rect">
            <a:avLst/>
          </a:prstGeom>
        </p:spPr>
        <p:txBody>
          <a:bodyPr>
            <a:noAutofit/>
          </a:bodyPr>
          <a:lstStyle>
            <a:lvl1pPr marL="0" indent="0">
              <a:spcBef>
                <a:spcPts val="0"/>
              </a:spcBef>
              <a:buNone/>
              <a:defRPr sz="3200" baseline="0"/>
            </a:lvl1pPr>
          </a:lstStyle>
          <a:p>
            <a:r>
              <a:rPr lang="en-US" sz="3500" dirty="0"/>
              <a:t>Title line 1</a:t>
            </a:r>
            <a:endParaRPr lang="en-AU" sz="1600" dirty="0"/>
          </a:p>
        </p:txBody>
      </p:sp>
      <p:sp>
        <p:nvSpPr>
          <p:cNvPr id="4" name="Text Placeholder 3"/>
          <p:cNvSpPr>
            <a:spLocks noGrp="1"/>
          </p:cNvSpPr>
          <p:nvPr>
            <p:ph type="body" sz="quarter" idx="16" hasCustomPrompt="1"/>
          </p:nvPr>
        </p:nvSpPr>
        <p:spPr>
          <a:xfrm>
            <a:off x="8659200" y="5076001"/>
            <a:ext cx="2961600" cy="246221"/>
          </a:xfrm>
          <a:prstGeom prst="rect">
            <a:avLst/>
          </a:prstGeom>
        </p:spPr>
        <p:txBody>
          <a:bodyPr>
            <a:noAutofit/>
          </a:bodyPr>
          <a:lstStyle>
            <a:lvl1pPr marL="0" indent="0">
              <a:lnSpc>
                <a:spcPct val="100000"/>
              </a:lnSpc>
              <a:spcBef>
                <a:spcPts val="0"/>
              </a:spcBef>
              <a:buNone/>
              <a:defRPr sz="1600" baseline="0"/>
            </a:lvl1pPr>
          </a:lstStyle>
          <a:p>
            <a:pPr lvl="0"/>
            <a:r>
              <a:rPr lang="en-AU" dirty="0"/>
              <a:t>Title Line 2</a:t>
            </a:r>
          </a:p>
        </p:txBody>
      </p:sp>
    </p:spTree>
    <p:extLst>
      <p:ext uri="{BB962C8B-B14F-4D97-AF65-F5344CB8AC3E}">
        <p14:creationId xmlns:p14="http://schemas.microsoft.com/office/powerpoint/2010/main" val="296308753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ext with two images">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60000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1" y="2261866"/>
            <a:ext cx="6000000" cy="38232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603683"/>
            <a:ext cx="60000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7128000" y="323850"/>
            <a:ext cx="5064000" cy="2880000"/>
          </a:xfrm>
          <a:prstGeom prst="rect">
            <a:avLst/>
          </a:prstGeom>
        </p:spPr>
        <p:txBody>
          <a:bodyPr/>
          <a:lstStyle>
            <a:lvl1pPr marL="0" indent="0">
              <a:buNone/>
              <a:defRPr baseline="0"/>
            </a:lvl1pPr>
          </a:lstStyle>
          <a:p>
            <a:r>
              <a:rPr lang="en-AU" dirty="0"/>
              <a:t>Select a picture to add</a:t>
            </a:r>
          </a:p>
        </p:txBody>
      </p:sp>
      <p:sp>
        <p:nvSpPr>
          <p:cNvPr id="15" name="Picture Placeholder 15"/>
          <p:cNvSpPr>
            <a:spLocks noGrp="1"/>
          </p:cNvSpPr>
          <p:nvPr>
            <p:ph type="pic" sz="quarter" idx="18" hasCustomPrompt="1"/>
          </p:nvPr>
        </p:nvSpPr>
        <p:spPr>
          <a:xfrm>
            <a:off x="7128000" y="3312000"/>
            <a:ext cx="5064000" cy="2880000"/>
          </a:xfrm>
          <a:prstGeom prst="rect">
            <a:avLst/>
          </a:prstGeom>
        </p:spPr>
        <p:txBody>
          <a:bodyPr/>
          <a:lstStyle>
            <a:lvl1pPr marL="0" indent="0">
              <a:buNone/>
              <a:defRPr baseline="0"/>
            </a:lvl1pPr>
          </a:lstStyle>
          <a:p>
            <a:r>
              <a:rPr lang="en-AU" dirty="0"/>
              <a:t>Select a picture to add</a:t>
            </a:r>
          </a:p>
        </p:txBody>
      </p:sp>
    </p:spTree>
    <p:extLst>
      <p:ext uri="{BB962C8B-B14F-4D97-AF65-F5344CB8AC3E}">
        <p14:creationId xmlns:p14="http://schemas.microsoft.com/office/powerpoint/2010/main" val="13562243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ext with three images">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69600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6960000" cy="37872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603683"/>
            <a:ext cx="69600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8064000" y="323850"/>
            <a:ext cx="4128000" cy="1908000"/>
          </a:xfrm>
          <a:prstGeom prst="rect">
            <a:avLst/>
          </a:prstGeom>
        </p:spPr>
        <p:txBody>
          <a:bodyPr/>
          <a:lstStyle>
            <a:lvl1pPr marL="0" indent="0">
              <a:buNone/>
              <a:defRPr baseline="0"/>
            </a:lvl1pPr>
          </a:lstStyle>
          <a:p>
            <a:r>
              <a:rPr lang="en-AU" dirty="0"/>
              <a:t>Select a picture to add</a:t>
            </a:r>
          </a:p>
        </p:txBody>
      </p:sp>
      <p:sp>
        <p:nvSpPr>
          <p:cNvPr id="15" name="Picture Placeholder 15"/>
          <p:cNvSpPr>
            <a:spLocks noGrp="1"/>
          </p:cNvSpPr>
          <p:nvPr>
            <p:ph type="pic" sz="quarter" idx="18" hasCustomPrompt="1"/>
          </p:nvPr>
        </p:nvSpPr>
        <p:spPr>
          <a:xfrm>
            <a:off x="8064000" y="2340000"/>
            <a:ext cx="4128000" cy="1908000"/>
          </a:xfrm>
          <a:prstGeom prst="rect">
            <a:avLst/>
          </a:prstGeom>
        </p:spPr>
        <p:txBody>
          <a:bodyPr/>
          <a:lstStyle>
            <a:lvl1pPr marL="0" indent="0">
              <a:buNone/>
              <a:defRPr baseline="0"/>
            </a:lvl1pPr>
          </a:lstStyle>
          <a:p>
            <a:r>
              <a:rPr lang="en-AU" dirty="0"/>
              <a:t>Select a picture to add</a:t>
            </a:r>
          </a:p>
        </p:txBody>
      </p:sp>
      <p:sp>
        <p:nvSpPr>
          <p:cNvPr id="17" name="Picture Placeholder 15"/>
          <p:cNvSpPr>
            <a:spLocks noGrp="1"/>
          </p:cNvSpPr>
          <p:nvPr>
            <p:ph type="pic" sz="quarter" idx="19" hasCustomPrompt="1"/>
          </p:nvPr>
        </p:nvSpPr>
        <p:spPr>
          <a:xfrm>
            <a:off x="8064000" y="4356000"/>
            <a:ext cx="4128000" cy="1908000"/>
          </a:xfrm>
          <a:prstGeom prst="rect">
            <a:avLst/>
          </a:prstGeom>
        </p:spPr>
        <p:txBody>
          <a:bodyPr/>
          <a:lstStyle>
            <a:lvl1pPr marL="0" indent="0">
              <a:buNone/>
              <a:defRPr baseline="0"/>
            </a:lvl1pPr>
          </a:lstStyle>
          <a:p>
            <a:r>
              <a:rPr lang="en-AU" dirty="0"/>
              <a:t>Select a picture to add</a:t>
            </a:r>
          </a:p>
        </p:txBody>
      </p:sp>
    </p:spTree>
    <p:extLst>
      <p:ext uri="{BB962C8B-B14F-4D97-AF65-F5344CB8AC3E}">
        <p14:creationId xmlns:p14="http://schemas.microsoft.com/office/powerpoint/2010/main" val="51256489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ext with landscap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169277"/>
          </a:xfrm>
          <a:prstGeom prst="rect">
            <a:avLst/>
          </a:prstGeom>
        </p:spPr>
        <p:txBody>
          <a:bodyPr lIns="0" tIns="0" rIns="0" bIns="0">
            <a:noAutofit/>
          </a:bodyPr>
          <a:lstStyle>
            <a:lvl1pPr marL="0" indent="0">
              <a:lnSpc>
                <a:spcPct val="100000"/>
              </a:lnSpc>
              <a:spcBef>
                <a:spcPts val="0"/>
              </a:spcBef>
              <a:buFont typeface="+mj-lt"/>
              <a:buNone/>
              <a:defRPr sz="1100"/>
            </a:lvl1pPr>
          </a:lstStyle>
          <a:p>
            <a:pPr lvl="0"/>
            <a:r>
              <a:rPr lang="en-US" dirty="0"/>
              <a:t>Enter text here</a:t>
            </a:r>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6" name="Chart Placeholder 5"/>
          <p:cNvSpPr>
            <a:spLocks noGrp="1"/>
          </p:cNvSpPr>
          <p:nvPr>
            <p:ph type="chart" sz="quarter" idx="14" hasCustomPrompt="1"/>
          </p:nvPr>
        </p:nvSpPr>
        <p:spPr>
          <a:xfrm>
            <a:off x="0" y="2513014"/>
            <a:ext cx="12192000" cy="3570287"/>
          </a:xfrm>
          <a:prstGeom prst="rect">
            <a:avLst/>
          </a:prstGeom>
        </p:spPr>
        <p:txBody>
          <a:bodyPr/>
          <a:lstStyle>
            <a:lvl1pPr marL="0" indent="0">
              <a:buNone/>
              <a:defRPr/>
            </a:lvl1pPr>
          </a:lstStyle>
          <a:p>
            <a:r>
              <a:rPr lang="en-AU" dirty="0"/>
              <a:t>Insert Chart here</a:t>
            </a:r>
          </a:p>
        </p:txBody>
      </p:sp>
    </p:spTree>
    <p:extLst>
      <p:ext uri="{BB962C8B-B14F-4D97-AF65-F5344CB8AC3E}">
        <p14:creationId xmlns:p14="http://schemas.microsoft.com/office/powerpoint/2010/main" val="194509272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Text with Table Landscap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169277"/>
          </a:xfrm>
          <a:prstGeom prst="rect">
            <a:avLst/>
          </a:prstGeom>
        </p:spPr>
        <p:txBody>
          <a:bodyPr lIns="0" tIns="0" rIns="0" bIns="0">
            <a:noAutofit/>
          </a:bodyPr>
          <a:lstStyle>
            <a:lvl1pPr marL="0" indent="0">
              <a:lnSpc>
                <a:spcPct val="100000"/>
              </a:lnSpc>
              <a:spcBef>
                <a:spcPts val="0"/>
              </a:spcBef>
              <a:buFont typeface="+mj-lt"/>
              <a:buNone/>
              <a:defRPr sz="1100"/>
            </a:lvl1pPr>
          </a:lstStyle>
          <a:p>
            <a:pPr lvl="0"/>
            <a:r>
              <a:rPr lang="en-US" dirty="0"/>
              <a:t>Enter text here</a:t>
            </a:r>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4" name="Table Placeholder 3"/>
          <p:cNvSpPr>
            <a:spLocks noGrp="1"/>
          </p:cNvSpPr>
          <p:nvPr>
            <p:ph type="tbl" sz="quarter" idx="14" hasCustomPrompt="1"/>
          </p:nvPr>
        </p:nvSpPr>
        <p:spPr>
          <a:xfrm>
            <a:off x="0" y="2512799"/>
            <a:ext cx="12192000" cy="3571200"/>
          </a:xfrm>
          <a:prstGeom prst="rect">
            <a:avLst/>
          </a:prstGeom>
        </p:spPr>
        <p:txBody>
          <a:bodyPr/>
          <a:lstStyle>
            <a:lvl1pPr marL="0" indent="0">
              <a:buFontTx/>
              <a:buNone/>
              <a:defRPr/>
            </a:lvl1pPr>
          </a:lstStyle>
          <a:p>
            <a:r>
              <a:rPr lang="en-AU" dirty="0"/>
              <a:t>Insert Table here</a:t>
            </a:r>
          </a:p>
        </p:txBody>
      </p:sp>
    </p:spTree>
    <p:extLst>
      <p:ext uri="{BB962C8B-B14F-4D97-AF65-F5344CB8AC3E}">
        <p14:creationId xmlns:p14="http://schemas.microsoft.com/office/powerpoint/2010/main" val="90305777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itle and image only">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9" name="Picture Placeholder 10"/>
          <p:cNvSpPr>
            <a:spLocks noGrp="1"/>
          </p:cNvSpPr>
          <p:nvPr>
            <p:ph type="pic" sz="quarter" idx="14" hasCustomPrompt="1"/>
          </p:nvPr>
        </p:nvSpPr>
        <p:spPr>
          <a:xfrm>
            <a:off x="0" y="1746000"/>
            <a:ext cx="12192000" cy="4338000"/>
          </a:xfrm>
          <a:prstGeom prst="rect">
            <a:avLst/>
          </a:prstGeom>
        </p:spPr>
        <p:txBody>
          <a:bodyPr/>
          <a:lstStyle>
            <a:lvl1pPr marL="0" indent="0">
              <a:buNone/>
              <a:defRPr baseline="0"/>
            </a:lvl1pPr>
          </a:lstStyle>
          <a:p>
            <a:r>
              <a:rPr lang="en-AU" dirty="0"/>
              <a:t>Select Picture here</a:t>
            </a:r>
          </a:p>
        </p:txBody>
      </p:sp>
    </p:spTree>
    <p:extLst>
      <p:ext uri="{BB962C8B-B14F-4D97-AF65-F5344CB8AC3E}">
        <p14:creationId xmlns:p14="http://schemas.microsoft.com/office/powerpoint/2010/main" val="81834937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Plain end slide">
    <p:spTree>
      <p:nvGrpSpPr>
        <p:cNvPr id="1" name=""/>
        <p:cNvGrpSpPr/>
        <p:nvPr/>
      </p:nvGrpSpPr>
      <p:grpSpPr>
        <a:xfrm>
          <a:off x="0" y="0"/>
          <a:ext cx="0" cy="0"/>
          <a:chOff x="0" y="0"/>
          <a:chExt cx="0" cy="0"/>
        </a:xfrm>
      </p:grpSpPr>
      <p:sp>
        <p:nvSpPr>
          <p:cNvPr id="6" name="Rectangle 5"/>
          <p:cNvSpPr/>
          <p:nvPr userDrawn="1"/>
        </p:nvSpPr>
        <p:spPr>
          <a:xfrm>
            <a:off x="2" y="324000"/>
            <a:ext cx="12191999" cy="5760000"/>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solidFill>
                <a:schemeClr val="tx2"/>
              </a:solidFill>
            </a:endParaRP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3" name="Title 1"/>
          <p:cNvSpPr>
            <a:spLocks noGrp="1"/>
          </p:cNvSpPr>
          <p:nvPr>
            <p:ph type="title" hasCustomPrompt="1"/>
          </p:nvPr>
        </p:nvSpPr>
        <p:spPr>
          <a:xfrm>
            <a:off x="576001" y="1727998"/>
            <a:ext cx="6077679" cy="334800"/>
          </a:xfrm>
          <a:prstGeom prst="rect">
            <a:avLst/>
          </a:prstGeom>
        </p:spPr>
        <p:txBody>
          <a:bodyPr lIns="0" tIns="0" rIns="0" bIns="0" anchor="t" anchorCtr="0">
            <a:noAutofit/>
          </a:bodyPr>
          <a:lstStyle>
            <a:lvl1pPr>
              <a:defRPr sz="2400" b="1" baseline="0">
                <a:solidFill>
                  <a:schemeClr val="accent2"/>
                </a:solidFill>
              </a:defRPr>
            </a:lvl1pPr>
          </a:lstStyle>
          <a:p>
            <a:r>
              <a:rPr lang="en-US" dirty="0"/>
              <a:t>Title line 1</a:t>
            </a:r>
            <a:endParaRPr lang="en-AU" dirty="0"/>
          </a:p>
        </p:txBody>
      </p:sp>
      <p:sp>
        <p:nvSpPr>
          <p:cNvPr id="14" name="Rectangle 13"/>
          <p:cNvSpPr/>
          <p:nvPr userDrawn="1"/>
        </p:nvSpPr>
        <p:spPr>
          <a:xfrm>
            <a:off x="1" y="17748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7" name="Text Placeholder 6"/>
          <p:cNvSpPr>
            <a:spLocks noGrp="1"/>
          </p:cNvSpPr>
          <p:nvPr>
            <p:ph type="body" sz="quarter" idx="14" hasCustomPrompt="1"/>
          </p:nvPr>
        </p:nvSpPr>
        <p:spPr>
          <a:xfrm>
            <a:off x="8160001" y="3024001"/>
            <a:ext cx="3445199" cy="223053"/>
          </a:xfrm>
          <a:prstGeom prst="rect">
            <a:avLst/>
          </a:prstGeom>
        </p:spPr>
        <p:txBody>
          <a:bodyPr>
            <a:noAutofit/>
          </a:bodyPr>
          <a:lstStyle>
            <a:lvl1pPr marL="0" indent="0">
              <a:buNone/>
              <a:defRPr sz="1600">
                <a:solidFill>
                  <a:schemeClr val="bg1"/>
                </a:solidFill>
              </a:defRPr>
            </a:lvl1pPr>
          </a:lstStyle>
          <a:p>
            <a:pPr lvl="0"/>
            <a:r>
              <a:rPr lang="en-AU" dirty="0"/>
              <a:t>Enter text here</a:t>
            </a:r>
          </a:p>
        </p:txBody>
      </p:sp>
      <p:sp>
        <p:nvSpPr>
          <p:cNvPr id="16" name="Text Placeholder 6"/>
          <p:cNvSpPr>
            <a:spLocks noGrp="1"/>
          </p:cNvSpPr>
          <p:nvPr>
            <p:ph type="body" sz="quarter" idx="15" hasCustomPrompt="1"/>
          </p:nvPr>
        </p:nvSpPr>
        <p:spPr>
          <a:xfrm>
            <a:off x="8160000" y="3455999"/>
            <a:ext cx="3456000" cy="1591200"/>
          </a:xfrm>
          <a:prstGeom prst="rect">
            <a:avLst/>
          </a:prstGeom>
        </p:spPr>
        <p:txBody>
          <a:bodyPr>
            <a:noAutofit/>
          </a:bodyPr>
          <a:lstStyle>
            <a:lvl1pPr marL="0" indent="0">
              <a:spcBef>
                <a:spcPts val="0"/>
              </a:spcBef>
              <a:buNone/>
              <a:defRPr sz="1200">
                <a:solidFill>
                  <a:schemeClr val="bg1"/>
                </a:solidFill>
              </a:defRPr>
            </a:lvl1pPr>
          </a:lstStyle>
          <a:p>
            <a:pPr lvl="0"/>
            <a:r>
              <a:rPr lang="en-AU" dirty="0"/>
              <a:t>Enter text here</a:t>
            </a:r>
          </a:p>
        </p:txBody>
      </p:sp>
    </p:spTree>
    <p:extLst>
      <p:ext uri="{BB962C8B-B14F-4D97-AF65-F5344CB8AC3E}">
        <p14:creationId xmlns:p14="http://schemas.microsoft.com/office/powerpoint/2010/main" val="347284981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White end slid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3" name="Title 1"/>
          <p:cNvSpPr>
            <a:spLocks noGrp="1"/>
          </p:cNvSpPr>
          <p:nvPr>
            <p:ph type="title" hasCustomPrompt="1"/>
          </p:nvPr>
        </p:nvSpPr>
        <p:spPr>
          <a:xfrm>
            <a:off x="576001" y="1728000"/>
            <a:ext cx="6077679" cy="334800"/>
          </a:xfrm>
          <a:prstGeom prst="rect">
            <a:avLst/>
          </a:prstGeom>
        </p:spPr>
        <p:txBody>
          <a:bodyPr lIns="0" tIns="0" rIns="0" bIns="0" anchor="t" anchorCtr="0">
            <a:noAutofit/>
          </a:bodyPr>
          <a:lstStyle>
            <a:lvl1pPr>
              <a:defRPr sz="2400" b="1" baseline="0">
                <a:solidFill>
                  <a:schemeClr val="accent2"/>
                </a:solidFill>
              </a:defRPr>
            </a:lvl1pPr>
          </a:lstStyle>
          <a:p>
            <a:r>
              <a:rPr lang="en-US" dirty="0"/>
              <a:t>Title line 1</a:t>
            </a:r>
            <a:endParaRPr lang="en-AU" dirty="0"/>
          </a:p>
        </p:txBody>
      </p:sp>
      <p:sp>
        <p:nvSpPr>
          <p:cNvPr id="14" name="Rectangle 13"/>
          <p:cNvSpPr/>
          <p:nvPr userDrawn="1"/>
        </p:nvSpPr>
        <p:spPr>
          <a:xfrm>
            <a:off x="1" y="17748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7" name="Text Placeholder 6"/>
          <p:cNvSpPr>
            <a:spLocks noGrp="1"/>
          </p:cNvSpPr>
          <p:nvPr>
            <p:ph type="body" sz="quarter" idx="14" hasCustomPrompt="1"/>
          </p:nvPr>
        </p:nvSpPr>
        <p:spPr>
          <a:xfrm>
            <a:off x="8160001" y="3024001"/>
            <a:ext cx="3445199" cy="223053"/>
          </a:xfrm>
          <a:prstGeom prst="rect">
            <a:avLst/>
          </a:prstGeom>
        </p:spPr>
        <p:txBody>
          <a:bodyPr>
            <a:noAutofit/>
          </a:bodyPr>
          <a:lstStyle>
            <a:lvl1pPr marL="0" indent="0">
              <a:buNone/>
              <a:defRPr sz="1600">
                <a:solidFill>
                  <a:schemeClr val="tx2"/>
                </a:solidFill>
              </a:defRPr>
            </a:lvl1pPr>
          </a:lstStyle>
          <a:p>
            <a:pPr lvl="0"/>
            <a:r>
              <a:rPr lang="en-AU" dirty="0"/>
              <a:t>Enter text here</a:t>
            </a:r>
          </a:p>
        </p:txBody>
      </p:sp>
      <p:sp>
        <p:nvSpPr>
          <p:cNvPr id="16" name="Text Placeholder 6"/>
          <p:cNvSpPr>
            <a:spLocks noGrp="1"/>
          </p:cNvSpPr>
          <p:nvPr>
            <p:ph type="body" sz="quarter" idx="15" hasCustomPrompt="1"/>
          </p:nvPr>
        </p:nvSpPr>
        <p:spPr>
          <a:xfrm>
            <a:off x="8160000" y="3455999"/>
            <a:ext cx="3456000" cy="1591200"/>
          </a:xfrm>
          <a:prstGeom prst="rect">
            <a:avLst/>
          </a:prstGeom>
        </p:spPr>
        <p:txBody>
          <a:bodyPr>
            <a:noAutofit/>
          </a:bodyPr>
          <a:lstStyle>
            <a:lvl1pPr marL="0" indent="0">
              <a:spcBef>
                <a:spcPts val="0"/>
              </a:spcBef>
              <a:buNone/>
              <a:defRPr sz="1200">
                <a:solidFill>
                  <a:schemeClr val="tx2"/>
                </a:solidFill>
              </a:defRPr>
            </a:lvl1pPr>
          </a:lstStyle>
          <a:p>
            <a:pPr lvl="0"/>
            <a:r>
              <a:rPr lang="en-AU" dirty="0"/>
              <a:t>Enter text here</a:t>
            </a:r>
          </a:p>
        </p:txBody>
      </p:sp>
    </p:spTree>
    <p:extLst>
      <p:ext uri="{BB962C8B-B14F-4D97-AF65-F5344CB8AC3E}">
        <p14:creationId xmlns:p14="http://schemas.microsoft.com/office/powerpoint/2010/main" val="75559263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olour &amp; Tab">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38200" y="365126"/>
            <a:ext cx="10515600" cy="424988"/>
          </a:xfrm>
          <a:prstGeom prst="rect">
            <a:avLst/>
          </a:prstGeom>
        </p:spPr>
        <p:txBody>
          <a:bodyPr>
            <a:noAutofit/>
          </a:bodyPr>
          <a:lstStyle>
            <a:lvl1pPr>
              <a:defRPr baseline="0"/>
            </a:lvl1pPr>
          </a:lstStyle>
          <a:p>
            <a:r>
              <a:rPr lang="en-US" dirty="0"/>
              <a:t>Title line 1</a:t>
            </a:r>
            <a:endParaRPr lang="en-AU" dirty="0"/>
          </a:p>
        </p:txBody>
      </p:sp>
      <p:sp>
        <p:nvSpPr>
          <p:cNvPr id="5" name="Slide Number Placeholder 4"/>
          <p:cNvSpPr>
            <a:spLocks noGrp="1"/>
          </p:cNvSpPr>
          <p:nvPr>
            <p:ph type="sldNum" sz="quarter" idx="12"/>
          </p:nvPr>
        </p:nvSpPr>
        <p:spPr/>
        <p:txBody>
          <a:bodyPr/>
          <a:lstStyle/>
          <a:p>
            <a:fld id="{1375AD64-750F-4F68-B1B7-75972F27F639}" type="slidenum">
              <a:rPr lang="en-AU" smtClean="0"/>
              <a:pPr/>
              <a:t>‹#›</a:t>
            </a:fld>
            <a:endParaRPr lang="en-AU" dirty="0"/>
          </a:p>
        </p:txBody>
      </p:sp>
      <p:pic>
        <p:nvPicPr>
          <p:cNvPr id="1026" name="Picture 1"/>
          <p:cNvPicPr>
            <a:picLocks noChangeAspect="1" noChangeArrowheads="1"/>
          </p:cNvPicPr>
          <p:nvPr userDrawn="1"/>
        </p:nvPicPr>
        <p:blipFill>
          <a:blip r:embed="rId2" cstate="screen">
            <a:extLst>
              <a:ext uri="{28A0092B-C50C-407E-A947-70E740481C1C}">
                <a14:useLocalDpi xmlns:a14="http://schemas.microsoft.com/office/drawing/2010/main"/>
              </a:ext>
            </a:extLst>
          </a:blip>
          <a:stretch>
            <a:fillRect/>
          </a:stretch>
        </p:blipFill>
        <p:spPr bwMode="auto">
          <a:xfrm>
            <a:off x="838200" y="1839600"/>
            <a:ext cx="9613777" cy="4093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Text Placeholder 9"/>
          <p:cNvSpPr>
            <a:spLocks noGrp="1"/>
          </p:cNvSpPr>
          <p:nvPr>
            <p:ph type="body" sz="quarter" idx="18"/>
          </p:nvPr>
        </p:nvSpPr>
        <p:spPr>
          <a:xfrm>
            <a:off x="838200" y="1020007"/>
            <a:ext cx="10515600" cy="734400"/>
          </a:xfrm>
          <a:prstGeom prst="rect">
            <a:avLst/>
          </a:prstGeom>
        </p:spPr>
        <p:txBody>
          <a:bodyPr>
            <a:noAutofit/>
          </a:bodyPr>
          <a:lstStyle>
            <a:lvl1pPr>
              <a:lnSpc>
                <a:spcPct val="100000"/>
              </a:lnSpc>
              <a:defRPr/>
            </a:lvl1pPr>
          </a:lstStyle>
          <a:p>
            <a:pPr lvl="0"/>
            <a:r>
              <a:rPr lang="en-US"/>
              <a:t>Click to edit Master text styles</a:t>
            </a:r>
          </a:p>
        </p:txBody>
      </p:sp>
    </p:spTree>
    <p:extLst>
      <p:ext uri="{BB962C8B-B14F-4D97-AF65-F5344CB8AC3E}">
        <p14:creationId xmlns:p14="http://schemas.microsoft.com/office/powerpoint/2010/main" val="252207302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Tab Device">
    <p:spTree>
      <p:nvGrpSpPr>
        <p:cNvPr id="1" name=""/>
        <p:cNvGrpSpPr/>
        <p:nvPr/>
      </p:nvGrpSpPr>
      <p:grpSpPr>
        <a:xfrm>
          <a:off x="0" y="0"/>
          <a:ext cx="0" cy="0"/>
          <a:chOff x="0" y="0"/>
          <a:chExt cx="0" cy="0"/>
        </a:xfrm>
      </p:grpSpPr>
      <p:sp>
        <p:nvSpPr>
          <p:cNvPr id="4" name="Slide Number Placeholder 3"/>
          <p:cNvSpPr>
            <a:spLocks noGrp="1"/>
          </p:cNvSpPr>
          <p:nvPr>
            <p:ph type="sldNum" sz="quarter" idx="11"/>
          </p:nvPr>
        </p:nvSpPr>
        <p:spPr/>
        <p:txBody>
          <a:bodyPr/>
          <a:lstStyle/>
          <a:p>
            <a:fld id="{1375AD64-750F-4F68-B1B7-75972F27F639}" type="slidenum">
              <a:rPr lang="en-AU" smtClean="0"/>
              <a:pPr/>
              <a:t>‹#›</a:t>
            </a:fld>
            <a:endParaRPr lang="en-AU" dirty="0"/>
          </a:p>
        </p:txBody>
      </p:sp>
      <p:sp>
        <p:nvSpPr>
          <p:cNvPr id="18" name="Text Placeholder 15"/>
          <p:cNvSpPr>
            <a:spLocks noGrp="1"/>
          </p:cNvSpPr>
          <p:nvPr>
            <p:ph type="body" sz="quarter" idx="17" hasCustomPrompt="1"/>
          </p:nvPr>
        </p:nvSpPr>
        <p:spPr>
          <a:xfrm>
            <a:off x="576000" y="2001600"/>
            <a:ext cx="288000" cy="165600"/>
          </a:xfrm>
          <a:prstGeom prst="rect">
            <a:avLst/>
          </a:prstGeom>
          <a:solidFill>
            <a:schemeClr val="accent2"/>
          </a:solidFill>
        </p:spPr>
        <p:txBody>
          <a:bodyPr/>
          <a:lstStyle>
            <a:lvl1pPr marL="0" indent="0">
              <a:buFontTx/>
              <a:buNone/>
              <a:defRPr/>
            </a:lvl1pPr>
          </a:lstStyle>
          <a:p>
            <a:pPr lvl="0"/>
            <a:r>
              <a:rPr lang="en-AU" dirty="0"/>
              <a:t> </a:t>
            </a:r>
          </a:p>
        </p:txBody>
      </p:sp>
      <p:sp>
        <p:nvSpPr>
          <p:cNvPr id="19" name="Text Placeholder 15"/>
          <p:cNvSpPr>
            <a:spLocks noGrp="1"/>
          </p:cNvSpPr>
          <p:nvPr>
            <p:ph type="body" sz="quarter" idx="16" hasCustomPrompt="1"/>
          </p:nvPr>
        </p:nvSpPr>
        <p:spPr>
          <a:xfrm>
            <a:off x="576000" y="2642400"/>
            <a:ext cx="288000" cy="414000"/>
          </a:xfrm>
          <a:prstGeom prst="rect">
            <a:avLst/>
          </a:prstGeom>
          <a:solidFill>
            <a:schemeClr val="accent2"/>
          </a:solidFill>
        </p:spPr>
        <p:txBody>
          <a:bodyPr/>
          <a:lstStyle>
            <a:lvl1pPr marL="0" indent="0">
              <a:buFontTx/>
              <a:buNone/>
              <a:defRPr/>
            </a:lvl1pPr>
          </a:lstStyle>
          <a:p>
            <a:pPr lvl="0"/>
            <a:r>
              <a:rPr lang="en-AU" dirty="0"/>
              <a:t> </a:t>
            </a:r>
          </a:p>
        </p:txBody>
      </p:sp>
      <p:sp>
        <p:nvSpPr>
          <p:cNvPr id="20" name="Text Placeholder 15"/>
          <p:cNvSpPr>
            <a:spLocks noGrp="1"/>
          </p:cNvSpPr>
          <p:nvPr>
            <p:ph type="body" sz="quarter" idx="15" hasCustomPrompt="1"/>
          </p:nvPr>
        </p:nvSpPr>
        <p:spPr>
          <a:xfrm>
            <a:off x="576000" y="3621600"/>
            <a:ext cx="288000" cy="662400"/>
          </a:xfrm>
          <a:prstGeom prst="rect">
            <a:avLst/>
          </a:prstGeom>
          <a:solidFill>
            <a:schemeClr val="accent2"/>
          </a:solidFill>
        </p:spPr>
        <p:txBody>
          <a:bodyPr/>
          <a:lstStyle>
            <a:lvl1pPr marL="0" indent="0">
              <a:buFontTx/>
              <a:buNone/>
              <a:defRPr/>
            </a:lvl1pPr>
          </a:lstStyle>
          <a:p>
            <a:pPr lvl="0"/>
            <a:r>
              <a:rPr lang="en-AU" dirty="0"/>
              <a:t> </a:t>
            </a:r>
          </a:p>
        </p:txBody>
      </p:sp>
      <p:sp>
        <p:nvSpPr>
          <p:cNvPr id="23" name="Title 1"/>
          <p:cNvSpPr>
            <a:spLocks noGrp="1"/>
          </p:cNvSpPr>
          <p:nvPr>
            <p:ph type="title" hasCustomPrompt="1"/>
          </p:nvPr>
        </p:nvSpPr>
        <p:spPr>
          <a:xfrm>
            <a:off x="576000" y="604800"/>
            <a:ext cx="11011200" cy="666000"/>
          </a:xfrm>
          <a:prstGeom prst="rect">
            <a:avLst/>
          </a:prstGeom>
        </p:spPr>
        <p:txBody>
          <a:bodyPr>
            <a:noAutofit/>
          </a:bodyPr>
          <a:lstStyle>
            <a:lvl1pPr>
              <a:defRPr baseline="0"/>
            </a:lvl1pPr>
          </a:lstStyle>
          <a:p>
            <a:r>
              <a:rPr lang="en-US" dirty="0"/>
              <a:t>Title line 1</a:t>
            </a:r>
            <a:endParaRPr lang="en-AU" dirty="0"/>
          </a:p>
        </p:txBody>
      </p:sp>
      <p:sp>
        <p:nvSpPr>
          <p:cNvPr id="3" name="Text Placeholder 2"/>
          <p:cNvSpPr>
            <a:spLocks noGrp="1"/>
          </p:cNvSpPr>
          <p:nvPr>
            <p:ph type="body" sz="quarter" idx="20" hasCustomPrompt="1"/>
          </p:nvPr>
        </p:nvSpPr>
        <p:spPr>
          <a:xfrm>
            <a:off x="1152000" y="1965601"/>
            <a:ext cx="9964800" cy="201600"/>
          </a:xfrm>
          <a:prstGeom prst="rect">
            <a:avLst/>
          </a:prstGeom>
        </p:spPr>
        <p:txBody>
          <a:bodyPr/>
          <a:lstStyle>
            <a:lvl1pPr marL="0" indent="0">
              <a:spcBef>
                <a:spcPts val="0"/>
              </a:spcBef>
              <a:buFontTx/>
              <a:buNone/>
              <a:defRPr sz="1800" baseline="0"/>
            </a:lvl1pPr>
            <a:lvl2pPr marL="536542" indent="0">
              <a:buFontTx/>
              <a:buNone/>
              <a:defRPr/>
            </a:lvl2pPr>
            <a:lvl3pPr marL="1073084" indent="0">
              <a:buFontTx/>
              <a:buNone/>
              <a:defRPr/>
            </a:lvl3pPr>
            <a:lvl4pPr marL="1609626" indent="0">
              <a:buFontTx/>
              <a:buNone/>
              <a:defRPr/>
            </a:lvl4pPr>
            <a:lvl5pPr marL="2146167" indent="0">
              <a:buFontTx/>
              <a:buNone/>
              <a:defRPr/>
            </a:lvl5pPr>
          </a:lstStyle>
          <a:p>
            <a:pPr lvl="0"/>
            <a:r>
              <a:rPr lang="en-US" dirty="0"/>
              <a:t>Enter text here</a:t>
            </a:r>
            <a:endParaRPr lang="en-GB" dirty="0"/>
          </a:p>
        </p:txBody>
      </p:sp>
      <p:sp>
        <p:nvSpPr>
          <p:cNvPr id="12" name="Text Placeholder 2"/>
          <p:cNvSpPr>
            <a:spLocks noGrp="1"/>
          </p:cNvSpPr>
          <p:nvPr>
            <p:ph type="body" sz="quarter" idx="21" hasCustomPrompt="1"/>
          </p:nvPr>
        </p:nvSpPr>
        <p:spPr>
          <a:xfrm>
            <a:off x="1152000" y="2609999"/>
            <a:ext cx="9964800" cy="446401"/>
          </a:xfrm>
          <a:prstGeom prst="rect">
            <a:avLst/>
          </a:prstGeom>
        </p:spPr>
        <p:txBody>
          <a:bodyPr/>
          <a:lstStyle>
            <a:lvl1pPr marL="0" indent="0">
              <a:spcBef>
                <a:spcPts val="0"/>
              </a:spcBef>
              <a:buFont typeface="Arial" panose="020B0604020202020204" pitchFamily="34" charset="0"/>
              <a:buNone/>
              <a:defRPr sz="1800" baseline="0"/>
            </a:lvl1pPr>
            <a:lvl2pPr marL="536542" indent="0">
              <a:buFontTx/>
              <a:buNone/>
              <a:defRPr/>
            </a:lvl2pPr>
            <a:lvl3pPr marL="1073084" indent="0">
              <a:buFontTx/>
              <a:buNone/>
              <a:defRPr/>
            </a:lvl3pPr>
            <a:lvl4pPr marL="1609626" indent="0">
              <a:buFontTx/>
              <a:buNone/>
              <a:defRPr/>
            </a:lvl4pPr>
            <a:lvl5pPr marL="2146167" indent="0">
              <a:buFontTx/>
              <a:buNone/>
              <a:defRPr/>
            </a:lvl5pPr>
          </a:lstStyle>
          <a:p>
            <a:pPr lvl="0"/>
            <a:r>
              <a:rPr lang="en-US" dirty="0"/>
              <a:t>Enter text here</a:t>
            </a:r>
          </a:p>
        </p:txBody>
      </p:sp>
      <p:sp>
        <p:nvSpPr>
          <p:cNvPr id="13" name="Text Placeholder 2"/>
          <p:cNvSpPr>
            <a:spLocks noGrp="1"/>
          </p:cNvSpPr>
          <p:nvPr>
            <p:ph type="body" sz="quarter" idx="22" hasCustomPrompt="1"/>
          </p:nvPr>
        </p:nvSpPr>
        <p:spPr>
          <a:xfrm>
            <a:off x="1152000" y="3589199"/>
            <a:ext cx="9964800" cy="694801"/>
          </a:xfrm>
          <a:prstGeom prst="rect">
            <a:avLst/>
          </a:prstGeom>
        </p:spPr>
        <p:txBody>
          <a:bodyPr/>
          <a:lstStyle>
            <a:lvl1pPr marL="0" indent="0">
              <a:spcBef>
                <a:spcPts val="0"/>
              </a:spcBef>
              <a:buFontTx/>
              <a:buNone/>
              <a:defRPr sz="1800" baseline="0"/>
            </a:lvl1pPr>
            <a:lvl2pPr marL="536542" indent="0">
              <a:buFontTx/>
              <a:buNone/>
              <a:defRPr/>
            </a:lvl2pPr>
            <a:lvl3pPr marL="1073084" indent="0">
              <a:buFontTx/>
              <a:buNone/>
              <a:defRPr/>
            </a:lvl3pPr>
            <a:lvl4pPr marL="1609626" indent="0">
              <a:buFontTx/>
              <a:buNone/>
              <a:defRPr/>
            </a:lvl4pPr>
            <a:lvl5pPr marL="2146167" indent="0">
              <a:buFontTx/>
              <a:buNone/>
              <a:defRPr/>
            </a:lvl5pPr>
          </a:lstStyle>
          <a:p>
            <a:pPr lvl="0"/>
            <a:r>
              <a:rPr lang="en-US" dirty="0"/>
              <a:t>Enter text here</a:t>
            </a:r>
          </a:p>
        </p:txBody>
      </p:sp>
    </p:spTree>
    <p:extLst>
      <p:ext uri="{BB962C8B-B14F-4D97-AF65-F5344CB8AC3E}">
        <p14:creationId xmlns:p14="http://schemas.microsoft.com/office/powerpoint/2010/main" val="395478544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userDrawn="1">
  <p:cSld name="1_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58368" y="2665164"/>
            <a:ext cx="10972800" cy="546945"/>
          </a:xfrm>
          <a:prstGeom prst="rect">
            <a:avLst/>
          </a:prstGeom>
        </p:spPr>
        <p:txBody>
          <a:bodyPr anchor="ctr" anchorCtr="0"/>
          <a:lstStyle>
            <a:lvl1pPr algn="l">
              <a:defRPr sz="2954">
                <a:solidFill>
                  <a:schemeClr val="tx2"/>
                </a:solidFill>
              </a:defRPr>
            </a:lvl1pPr>
          </a:lstStyle>
          <a:p>
            <a:r>
              <a:rPr lang="en-US"/>
              <a:t>Click to edit Master title style</a:t>
            </a:r>
            <a:endParaRPr lang="en-GB"/>
          </a:p>
        </p:txBody>
      </p:sp>
      <p:sp>
        <p:nvSpPr>
          <p:cNvPr id="3" name="Slide Number Placeholder 5">
            <a:extLst>
              <a:ext uri="{FF2B5EF4-FFF2-40B4-BE49-F238E27FC236}">
                <a16:creationId xmlns:a16="http://schemas.microsoft.com/office/drawing/2014/main" id="{B110F617-4F3B-504C-8E8C-A3ECC2BEF451}"/>
              </a:ext>
            </a:extLst>
          </p:cNvPr>
          <p:cNvSpPr>
            <a:spLocks noGrp="1"/>
          </p:cNvSpPr>
          <p:nvPr>
            <p:ph type="sldNum" sz="quarter" idx="4"/>
          </p:nvPr>
        </p:nvSpPr>
        <p:spPr>
          <a:xfrm>
            <a:off x="11233212" y="55445"/>
            <a:ext cx="490605" cy="123111"/>
          </a:xfrm>
          <a:prstGeom prst="rect">
            <a:avLst/>
          </a:prstGeom>
        </p:spPr>
        <p:txBody>
          <a:bodyPr vert="horz" wrap="square" lIns="0" tIns="0" rIns="0" bIns="0" rtlCol="0" anchor="ctr">
            <a:spAutoFit/>
          </a:bodyPr>
          <a:lstStyle>
            <a:lvl1pPr algn="r">
              <a:defRPr sz="800" b="0">
                <a:solidFill>
                  <a:schemeClr val="tx2"/>
                </a:solidFill>
              </a:defRPr>
            </a:lvl1p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235938737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userDrawn="1">
  <p:cSld name="2017 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158448" y="1328056"/>
            <a:ext cx="5791200" cy="5029200"/>
          </a:xfrm>
        </p:spPr>
        <p:txBody>
          <a:bodyPr>
            <a:normAutofit/>
          </a:bodyPr>
          <a:lstStyle>
            <a:lvl1pPr marL="233363" marR="0" indent="-233363" algn="l" defTabSz="914400" rtl="0" eaLnBrk="1" fontAlgn="base" latinLnBrk="0" hangingPunct="1">
              <a:lnSpc>
                <a:spcPct val="110000"/>
              </a:lnSpc>
              <a:spcBef>
                <a:spcPct val="20000"/>
              </a:spcBef>
              <a:spcAft>
                <a:spcPct val="0"/>
              </a:spcAft>
              <a:buClr>
                <a:schemeClr val="accent1"/>
              </a:buClr>
              <a:buSzTx/>
              <a:buFont typeface="Wingdings 2" pitchFamily="18" charset="2"/>
              <a:buChar char="¡"/>
              <a:tabLst/>
              <a:defRPr sz="1800">
                <a:latin typeface="Arial"/>
                <a:cs typeface="Arial"/>
              </a:defRPr>
            </a:lvl1pPr>
            <a:lvl2pPr marL="457200" marR="0" indent="-223838" algn="l" defTabSz="914400" rtl="0" eaLnBrk="1" fontAlgn="base" latinLnBrk="0" hangingPunct="1">
              <a:lnSpc>
                <a:spcPct val="110000"/>
              </a:lnSpc>
              <a:spcBef>
                <a:spcPct val="20000"/>
              </a:spcBef>
              <a:spcAft>
                <a:spcPct val="0"/>
              </a:spcAft>
              <a:buClr>
                <a:schemeClr val="accent1"/>
              </a:buClr>
              <a:buSzTx/>
              <a:buFont typeface="Verdana" pitchFamily="34" charset="0"/>
              <a:buChar char="–"/>
              <a:tabLst/>
              <a:defRPr sz="1600">
                <a:latin typeface="Arial"/>
                <a:cs typeface="Arial"/>
              </a:defRPr>
            </a:lvl2pPr>
            <a:lvl3pPr marL="693738" marR="0" indent="-228600" algn="l" defTabSz="914400" rtl="0" eaLnBrk="1" fontAlgn="base" latinLnBrk="0" hangingPunct="1">
              <a:lnSpc>
                <a:spcPct val="110000"/>
              </a:lnSpc>
              <a:spcBef>
                <a:spcPct val="20000"/>
              </a:spcBef>
              <a:spcAft>
                <a:spcPct val="0"/>
              </a:spcAft>
              <a:buClr>
                <a:schemeClr val="accent1"/>
              </a:buClr>
              <a:buSzPct val="80000"/>
              <a:buFont typeface="Courier New" pitchFamily="49" charset="0"/>
              <a:buChar char="o"/>
              <a:tabLst/>
              <a:defRPr sz="1600">
                <a:latin typeface="Arial"/>
                <a:cs typeface="Arial"/>
              </a:defRPr>
            </a:lvl3pPr>
            <a:lvl4pPr marL="917575" marR="0" indent="-228600" algn="l" defTabSz="914400" rtl="0" eaLnBrk="1" fontAlgn="base" latinLnBrk="0" hangingPunct="1">
              <a:lnSpc>
                <a:spcPct val="110000"/>
              </a:lnSpc>
              <a:spcBef>
                <a:spcPct val="20000"/>
              </a:spcBef>
              <a:spcAft>
                <a:spcPct val="0"/>
              </a:spcAft>
              <a:buClr>
                <a:schemeClr val="accent1"/>
              </a:buClr>
              <a:buSzTx/>
              <a:buFont typeface="Arial" pitchFamily="34" charset="0"/>
              <a:buChar char="•"/>
              <a:tabLst/>
              <a:defRPr sz="1600">
                <a:latin typeface="Arial"/>
                <a:cs typeface="Arial"/>
              </a:defRPr>
            </a:lvl4pPr>
            <a:lvl5pPr marL="1150938" marR="0" indent="-228600" algn="l" defTabSz="914400" rtl="0" eaLnBrk="1" fontAlgn="base" latinLnBrk="0" hangingPunct="1">
              <a:lnSpc>
                <a:spcPct val="110000"/>
              </a:lnSpc>
              <a:spcBef>
                <a:spcPct val="20000"/>
              </a:spcBef>
              <a:spcAft>
                <a:spcPct val="0"/>
              </a:spcAft>
              <a:buClr>
                <a:schemeClr val="accent1"/>
              </a:buClr>
              <a:buSzTx/>
              <a:buFont typeface="Arial" pitchFamily="34" charset="0"/>
              <a:buChar char="•"/>
              <a:tabLst/>
              <a:defRPr sz="1600">
                <a:latin typeface="Arial"/>
                <a:cs typeface="Arial"/>
              </a:defRPr>
            </a:lvl5pPr>
            <a:lvl6pPr>
              <a:defRPr sz="1800"/>
            </a:lvl6pPr>
            <a:lvl7pPr>
              <a:defRPr sz="1800"/>
            </a:lvl7pPr>
            <a:lvl8pPr>
              <a:defRPr sz="1800"/>
            </a:lvl8pPr>
            <a:lvl9pPr>
              <a:defRPr sz="1800"/>
            </a:lvl9pPr>
          </a:lstStyle>
          <a:p>
            <a:pPr lvl="0"/>
            <a:r>
              <a:rPr lang="en-US" noProof="0" dirty="0"/>
              <a:t>Click to edit Master text styles</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4" name="Content Placeholder 3"/>
          <p:cNvSpPr>
            <a:spLocks noGrp="1"/>
          </p:cNvSpPr>
          <p:nvPr>
            <p:ph sz="half" idx="2"/>
          </p:nvPr>
        </p:nvSpPr>
        <p:spPr>
          <a:xfrm>
            <a:off x="6197600" y="1328056"/>
            <a:ext cx="5791200" cy="5029200"/>
          </a:xfrm>
        </p:spPr>
        <p:txBody>
          <a:bodyPr>
            <a:normAutofit/>
          </a:bodyPr>
          <a:lstStyle>
            <a:lvl1pPr marL="233363" marR="0" indent="-233363" algn="l" defTabSz="914400" rtl="0" eaLnBrk="1" fontAlgn="base" latinLnBrk="0" hangingPunct="1">
              <a:lnSpc>
                <a:spcPct val="110000"/>
              </a:lnSpc>
              <a:spcBef>
                <a:spcPct val="20000"/>
              </a:spcBef>
              <a:spcAft>
                <a:spcPct val="0"/>
              </a:spcAft>
              <a:buClr>
                <a:schemeClr val="accent1"/>
              </a:buClr>
              <a:buSzTx/>
              <a:buFont typeface="Wingdings 2" pitchFamily="18" charset="2"/>
              <a:buChar char="¡"/>
              <a:tabLst/>
              <a:defRPr sz="1800">
                <a:latin typeface="Arial"/>
                <a:cs typeface="Arial"/>
              </a:defRPr>
            </a:lvl1pPr>
            <a:lvl2pPr marL="457200" marR="0" indent="-223838" algn="l" defTabSz="914400" rtl="0" eaLnBrk="1" fontAlgn="base" latinLnBrk="0" hangingPunct="1">
              <a:lnSpc>
                <a:spcPct val="110000"/>
              </a:lnSpc>
              <a:spcBef>
                <a:spcPct val="20000"/>
              </a:spcBef>
              <a:spcAft>
                <a:spcPct val="0"/>
              </a:spcAft>
              <a:buClr>
                <a:schemeClr val="accent1"/>
              </a:buClr>
              <a:buSzTx/>
              <a:buFont typeface="Verdana" pitchFamily="34" charset="0"/>
              <a:buChar char="–"/>
              <a:tabLst/>
              <a:defRPr sz="1600">
                <a:latin typeface="Arial"/>
                <a:cs typeface="Arial"/>
              </a:defRPr>
            </a:lvl2pPr>
            <a:lvl3pPr marL="693738" marR="0" indent="-228600" algn="l" defTabSz="914400" rtl="0" eaLnBrk="1" fontAlgn="base" latinLnBrk="0" hangingPunct="1">
              <a:lnSpc>
                <a:spcPct val="110000"/>
              </a:lnSpc>
              <a:spcBef>
                <a:spcPct val="20000"/>
              </a:spcBef>
              <a:spcAft>
                <a:spcPct val="0"/>
              </a:spcAft>
              <a:buClr>
                <a:schemeClr val="accent1"/>
              </a:buClr>
              <a:buSzPct val="80000"/>
              <a:buFont typeface="Courier New" pitchFamily="49" charset="0"/>
              <a:buChar char="o"/>
              <a:tabLst/>
              <a:defRPr sz="1600">
                <a:latin typeface="Arial"/>
                <a:cs typeface="Arial"/>
              </a:defRPr>
            </a:lvl3pPr>
            <a:lvl4pPr marL="917575" marR="0" indent="-228600" algn="l" defTabSz="914400" rtl="0" eaLnBrk="1" fontAlgn="base" latinLnBrk="0" hangingPunct="1">
              <a:lnSpc>
                <a:spcPct val="110000"/>
              </a:lnSpc>
              <a:spcBef>
                <a:spcPct val="20000"/>
              </a:spcBef>
              <a:spcAft>
                <a:spcPct val="0"/>
              </a:spcAft>
              <a:buClr>
                <a:schemeClr val="accent1"/>
              </a:buClr>
              <a:buSzTx/>
              <a:buFont typeface="Arial" pitchFamily="34" charset="0"/>
              <a:buChar char="•"/>
              <a:tabLst/>
              <a:defRPr sz="1600">
                <a:latin typeface="Arial"/>
                <a:cs typeface="Arial"/>
              </a:defRPr>
            </a:lvl4pPr>
            <a:lvl5pPr marL="1150938" marR="0" indent="-228600" algn="l" defTabSz="914400" rtl="0" eaLnBrk="1" fontAlgn="base" latinLnBrk="0" hangingPunct="1">
              <a:lnSpc>
                <a:spcPct val="110000"/>
              </a:lnSpc>
              <a:spcBef>
                <a:spcPct val="20000"/>
              </a:spcBef>
              <a:spcAft>
                <a:spcPct val="0"/>
              </a:spcAft>
              <a:buClr>
                <a:schemeClr val="accent1"/>
              </a:buClr>
              <a:buSzTx/>
              <a:buFont typeface="Arial" pitchFamily="34" charset="0"/>
              <a:buChar char="•"/>
              <a:tabLst/>
              <a:defRPr sz="1600">
                <a:latin typeface="Arial"/>
                <a:cs typeface="Arial"/>
              </a:defRPr>
            </a:lvl5pPr>
            <a:lvl6pPr>
              <a:defRPr sz="1800"/>
            </a:lvl6pPr>
            <a:lvl7pPr>
              <a:defRPr sz="1800"/>
            </a:lvl7pPr>
            <a:lvl8pPr>
              <a:defRPr sz="1800"/>
            </a:lvl8pPr>
            <a:lvl9pPr>
              <a:defRPr sz="1800"/>
            </a:lvl9pPr>
          </a:lstStyle>
          <a:p>
            <a:pPr lvl="0"/>
            <a:r>
              <a:rPr lang="en-US" noProof="0" dirty="0"/>
              <a:t>Click to edit Master text styles</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6" name="Rectangle 16"/>
          <p:cNvSpPr>
            <a:spLocks noGrp="1" noChangeArrowheads="1"/>
          </p:cNvSpPr>
          <p:nvPr>
            <p:ph type="title"/>
          </p:nvPr>
        </p:nvSpPr>
        <p:spPr bwMode="gray">
          <a:xfrm>
            <a:off x="185781" y="31468"/>
            <a:ext cx="8839200" cy="1005840"/>
          </a:xfrm>
          <a:prstGeom prst="rect">
            <a:avLst/>
          </a:prstGeom>
          <a:noFill/>
          <a:ln w="9525">
            <a:noFill/>
            <a:miter lim="800000"/>
            <a:headEnd/>
            <a:tailEnd/>
          </a:ln>
          <a:effectLst/>
        </p:spPr>
        <p:txBody>
          <a:bodyPr/>
          <a:lstStyle>
            <a:lvl1pPr>
              <a:defRPr>
                <a:solidFill>
                  <a:schemeClr val="accent1"/>
                </a:solidFill>
              </a:defRPr>
            </a:lvl1pPr>
          </a:lstStyle>
          <a:p>
            <a:pPr lvl="0"/>
            <a:r>
              <a:rPr lang="en-US" dirty="0"/>
              <a:t>Click to edit Master title style</a:t>
            </a:r>
          </a:p>
        </p:txBody>
      </p:sp>
      <p:sp>
        <p:nvSpPr>
          <p:cNvPr id="5" name="Slide Number Placeholder 5">
            <a:extLst>
              <a:ext uri="{FF2B5EF4-FFF2-40B4-BE49-F238E27FC236}">
                <a16:creationId xmlns:a16="http://schemas.microsoft.com/office/drawing/2014/main" id="{561EE3E8-2CAF-4A30-A668-C5A3665C3C99}"/>
              </a:ext>
            </a:extLst>
          </p:cNvPr>
          <p:cNvSpPr>
            <a:spLocks noGrp="1"/>
          </p:cNvSpPr>
          <p:nvPr>
            <p:ph type="sldNum" sz="quarter" idx="4"/>
          </p:nvPr>
        </p:nvSpPr>
        <p:spPr>
          <a:xfrm>
            <a:off x="11233212" y="55445"/>
            <a:ext cx="490605" cy="123111"/>
          </a:xfrm>
          <a:prstGeom prst="rect">
            <a:avLst/>
          </a:prstGeom>
        </p:spPr>
        <p:txBody>
          <a:bodyPr vert="horz" wrap="square" lIns="0" tIns="0" rIns="0" bIns="0" rtlCol="0" anchor="ctr">
            <a:spAutoFit/>
          </a:bodyPr>
          <a:lstStyle>
            <a:lvl1pPr algn="r">
              <a:defRPr sz="800" b="0">
                <a:solidFill>
                  <a:schemeClr val="tx2"/>
                </a:solidFill>
              </a:defRPr>
            </a:lvl1p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3203171303"/>
      </p:ext>
    </p:extLst>
  </p:cSld>
  <p:clrMapOvr>
    <a:masterClrMapping/>
  </p:clrMapOvr>
  <p:transition>
    <p:wipe dir="r"/>
  </p:transition>
</p:sldLayout>
</file>

<file path=ppt/slideLayouts/slideLayout40.xml><?xml version="1.0" encoding="utf-8"?>
<p:sldLayout xmlns:a="http://schemas.openxmlformats.org/drawingml/2006/main" xmlns:r="http://schemas.openxmlformats.org/officeDocument/2006/relationships" xmlns:p="http://schemas.openxmlformats.org/presentationml/2006/main" userDrawn="1">
  <p:cSld name="2017 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174171" y="1312000"/>
            <a:ext cx="11582400" cy="5029200"/>
          </a:xfrm>
        </p:spPr>
        <p:txBody>
          <a:bodyPr>
            <a:normAutofit/>
          </a:bodyPr>
          <a:lstStyle>
            <a:lvl1pPr marL="233363" marR="0" indent="-233363" algn="l" defTabSz="914400" rtl="0" eaLnBrk="1" fontAlgn="base" latinLnBrk="0" hangingPunct="1">
              <a:lnSpc>
                <a:spcPct val="110000"/>
              </a:lnSpc>
              <a:spcBef>
                <a:spcPct val="20000"/>
              </a:spcBef>
              <a:spcAft>
                <a:spcPct val="0"/>
              </a:spcAft>
              <a:buClr>
                <a:srgbClr val="4F81BD"/>
              </a:buClr>
              <a:buSzTx/>
              <a:buFont typeface="Wingdings 2" pitchFamily="18" charset="2"/>
              <a:buChar char="¡"/>
              <a:tabLst/>
              <a:defRPr/>
            </a:lvl1pPr>
            <a:lvl2pPr marL="457200" marR="0" indent="-223838" algn="l" defTabSz="914400" rtl="0" eaLnBrk="1" fontAlgn="base" latinLnBrk="0" hangingPunct="1">
              <a:lnSpc>
                <a:spcPct val="110000"/>
              </a:lnSpc>
              <a:spcBef>
                <a:spcPct val="20000"/>
              </a:spcBef>
              <a:spcAft>
                <a:spcPct val="0"/>
              </a:spcAft>
              <a:buClr>
                <a:srgbClr val="4F81BD"/>
              </a:buClr>
              <a:buSzTx/>
              <a:buFont typeface="Verdana" pitchFamily="34" charset="0"/>
              <a:buChar char="–"/>
              <a:tabLst/>
              <a:defRPr/>
            </a:lvl2pPr>
            <a:lvl3pPr marL="693738" marR="0" indent="-228600" algn="l" defTabSz="914400" rtl="0" eaLnBrk="1" fontAlgn="base" latinLnBrk="0" hangingPunct="1">
              <a:lnSpc>
                <a:spcPct val="110000"/>
              </a:lnSpc>
              <a:spcBef>
                <a:spcPct val="20000"/>
              </a:spcBef>
              <a:spcAft>
                <a:spcPct val="0"/>
              </a:spcAft>
              <a:buClr>
                <a:srgbClr val="4F81BD"/>
              </a:buClr>
              <a:buSzPct val="80000"/>
              <a:buFont typeface="Courier New" pitchFamily="49" charset="0"/>
              <a:buChar char="o"/>
              <a:tabLst/>
              <a:defRPr/>
            </a:lvl3pPr>
            <a:lvl4pPr marL="917575" marR="0" indent="-228600" algn="l" defTabSz="914400" rtl="0" eaLnBrk="1" fontAlgn="base" latinLnBrk="0" hangingPunct="1">
              <a:lnSpc>
                <a:spcPct val="110000"/>
              </a:lnSpc>
              <a:spcBef>
                <a:spcPct val="20000"/>
              </a:spcBef>
              <a:spcAft>
                <a:spcPct val="0"/>
              </a:spcAft>
              <a:buClr>
                <a:srgbClr val="4F81BD"/>
              </a:buClr>
              <a:buSzTx/>
              <a:buFont typeface="Arial" pitchFamily="34" charset="0"/>
              <a:buChar char="•"/>
              <a:tabLst/>
              <a:defRPr baseline="0"/>
            </a:lvl4pPr>
            <a:lvl5pPr marL="1150938" marR="0" indent="-228600" algn="l" defTabSz="914400" rtl="0" eaLnBrk="1" fontAlgn="base" latinLnBrk="0" hangingPunct="1">
              <a:lnSpc>
                <a:spcPct val="110000"/>
              </a:lnSpc>
              <a:spcBef>
                <a:spcPct val="20000"/>
              </a:spcBef>
              <a:spcAft>
                <a:spcPct val="0"/>
              </a:spcAft>
              <a:buClr>
                <a:srgbClr val="4F81BD"/>
              </a:buClr>
              <a:buSzTx/>
              <a:buFont typeface="Arial" pitchFamily="34" charset="0"/>
              <a:buChar char="•"/>
              <a:tabLst/>
              <a:defRPr baseline="0"/>
            </a:lvl5pPr>
          </a:lstStyle>
          <a:p>
            <a:pPr lvl="0"/>
            <a:r>
              <a:rPr lang="en-US" noProof="0" dirty="0"/>
              <a:t>Click to edit Master text styles</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4" name="Rectangle 16"/>
          <p:cNvSpPr>
            <a:spLocks noGrp="1" noChangeArrowheads="1"/>
          </p:cNvSpPr>
          <p:nvPr>
            <p:ph type="title"/>
          </p:nvPr>
        </p:nvSpPr>
        <p:spPr bwMode="gray">
          <a:xfrm>
            <a:off x="185781" y="31468"/>
            <a:ext cx="8839200" cy="1005840"/>
          </a:xfrm>
          <a:prstGeom prst="rect">
            <a:avLst/>
          </a:prstGeom>
          <a:noFill/>
          <a:ln w="9525">
            <a:noFill/>
            <a:miter lim="800000"/>
            <a:headEnd/>
            <a:tailEnd/>
          </a:ln>
          <a:effectLst/>
        </p:spPr>
        <p:txBody>
          <a:bodyPr/>
          <a:lstStyle>
            <a:lvl1pPr>
              <a:defRPr>
                <a:solidFill>
                  <a:srgbClr val="006DAC"/>
                </a:solidFill>
              </a:defRPr>
            </a:lvl1pPr>
          </a:lstStyle>
          <a:p>
            <a:pPr lvl="0"/>
            <a:r>
              <a:rPr lang="en-US" dirty="0"/>
              <a:t>Click to edit Master title style</a:t>
            </a:r>
          </a:p>
        </p:txBody>
      </p:sp>
      <p:sp>
        <p:nvSpPr>
          <p:cNvPr id="5" name="Slide Number Placeholder 5">
            <a:extLst>
              <a:ext uri="{FF2B5EF4-FFF2-40B4-BE49-F238E27FC236}">
                <a16:creationId xmlns:a16="http://schemas.microsoft.com/office/drawing/2014/main" id="{A13C1395-0993-48AD-BC61-2C48F2A2FC04}"/>
              </a:ext>
            </a:extLst>
          </p:cNvPr>
          <p:cNvSpPr>
            <a:spLocks noGrp="1"/>
          </p:cNvSpPr>
          <p:nvPr>
            <p:ph type="sldNum" sz="quarter" idx="4"/>
          </p:nvPr>
        </p:nvSpPr>
        <p:spPr>
          <a:xfrm>
            <a:off x="11233212" y="55445"/>
            <a:ext cx="490605" cy="123111"/>
          </a:xfrm>
          <a:prstGeom prst="rect">
            <a:avLst/>
          </a:prstGeom>
        </p:spPr>
        <p:txBody>
          <a:bodyPr vert="horz" wrap="square" lIns="0" tIns="0" rIns="0" bIns="0" rtlCol="0" anchor="ctr">
            <a:spAutoFit/>
          </a:bodyPr>
          <a:lstStyle>
            <a:lvl1pPr algn="r">
              <a:defRPr sz="800" b="0">
                <a:solidFill>
                  <a:schemeClr val="tx2"/>
                </a:solidFill>
              </a:defRPr>
            </a:lvl1p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2284823702"/>
      </p:ext>
    </p:extLst>
  </p:cSld>
  <p:clrMapOvr>
    <a:masterClrMapping/>
  </p:clrMapOvr>
  <p:transition>
    <p:wipe dir="r"/>
  </p:transition>
</p:sldLayout>
</file>

<file path=ppt/slideLayouts/slideLayout4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7/18/2023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cSld name="2012 Title Only">
    <p:spTree>
      <p:nvGrpSpPr>
        <p:cNvPr id="1" name=""/>
        <p:cNvGrpSpPr/>
        <p:nvPr/>
      </p:nvGrpSpPr>
      <p:grpSpPr>
        <a:xfrm>
          <a:off x="0" y="0"/>
          <a:ext cx="0" cy="0"/>
          <a:chOff x="0" y="0"/>
          <a:chExt cx="0" cy="0"/>
        </a:xfrm>
      </p:grpSpPr>
      <p:sp>
        <p:nvSpPr>
          <p:cNvPr id="3" name="Rectangle 16"/>
          <p:cNvSpPr>
            <a:spLocks noGrp="1" noChangeArrowheads="1"/>
          </p:cNvSpPr>
          <p:nvPr>
            <p:ph type="title"/>
          </p:nvPr>
        </p:nvSpPr>
        <p:spPr bwMode="gray">
          <a:xfrm>
            <a:off x="189023" y="-5542"/>
            <a:ext cx="8652933" cy="1041400"/>
          </a:xfrm>
          <a:prstGeom prst="rect">
            <a:avLst/>
          </a:prstGeom>
          <a:noFill/>
          <a:ln w="9525">
            <a:noFill/>
            <a:miter lim="800000"/>
            <a:headEnd/>
            <a:tailEnd/>
          </a:ln>
          <a:effectLst/>
        </p:spPr>
        <p:txBody>
          <a:bodyPr/>
          <a:lstStyle/>
          <a:p>
            <a:pPr lvl="0"/>
            <a:r>
              <a:rPr lang="en-US"/>
              <a:t>Click to edit Master title style</a:t>
            </a:r>
            <a:endParaRPr lang="en-US" dirty="0"/>
          </a:p>
        </p:txBody>
      </p:sp>
    </p:spTree>
    <p:extLst>
      <p:ext uri="{BB962C8B-B14F-4D97-AF65-F5344CB8AC3E}">
        <p14:creationId xmlns:p14="http://schemas.microsoft.com/office/powerpoint/2010/main" val="3083317051"/>
      </p:ext>
    </p:extLst>
  </p:cSld>
  <p:clrMapOvr>
    <a:masterClrMapping/>
  </p:clrMapOvr>
  <p:transition>
    <p:wipe dir="r"/>
  </p:transition>
</p:sldLayout>
</file>

<file path=ppt/slideLayouts/slideLayout43.xml><?xml version="1.0" encoding="utf-8"?>
<p:sldLayout xmlns:a="http://schemas.openxmlformats.org/drawingml/2006/main" xmlns:r="http://schemas.openxmlformats.org/officeDocument/2006/relationships" xmlns:p="http://schemas.openxmlformats.org/presentationml/2006/main" userDrawn="1">
  <p:cSld name="Two column tex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endParaRPr lang="en-AU" dirty="0"/>
          </a:p>
        </p:txBody>
      </p:sp>
      <p:sp>
        <p:nvSpPr>
          <p:cNvPr id="13" name="Text Placeholder 7"/>
          <p:cNvSpPr>
            <a:spLocks noGrp="1"/>
          </p:cNvSpPr>
          <p:nvPr>
            <p:ph type="body" sz="quarter" idx="16"/>
          </p:nvPr>
        </p:nvSpPr>
        <p:spPr>
          <a:xfrm>
            <a:off x="6393600" y="1693606"/>
            <a:ext cx="5193000" cy="4359060"/>
          </a:xfrm>
          <a:prstGeom prst="rect">
            <a:avLst/>
          </a:prstGeo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2000"/>
            </a:lvl1pPr>
            <a:lvl2pPr>
              <a:defRPr sz="1800"/>
            </a:lvl2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Text Placeholder 7"/>
          <p:cNvSpPr>
            <a:spLocks noGrp="1"/>
          </p:cNvSpPr>
          <p:nvPr>
            <p:ph type="body" sz="quarter" idx="17"/>
          </p:nvPr>
        </p:nvSpPr>
        <p:spPr>
          <a:xfrm>
            <a:off x="576000" y="1693606"/>
            <a:ext cx="5193000" cy="4359060"/>
          </a:xfrm>
          <a:prstGeom prst="rect">
            <a:avLst/>
          </a:prstGeo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2000"/>
            </a:lvl1pPr>
            <a:lvl2pPr>
              <a:defRPr sz="1800"/>
            </a:lvl2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36553793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2909321740"/>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image" Target="../media/image2.png"/><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image" Target="../media/image5.pn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image" Target="../media/image4.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image" Target="../media/image3.png"/><Relationship Id="rId8" Type="http://schemas.openxmlformats.org/officeDocument/2006/relationships/slideLayout" Target="../slideLayouts/slideLayout8.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20" Type="http://schemas.openxmlformats.org/officeDocument/2006/relationships/slideLayout" Target="../slideLayouts/slideLayout20.xml"/><Relationship Id="rId41"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4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44.xml"/><Relationship Id="rId7" Type="http://schemas.openxmlformats.org/officeDocument/2006/relationships/image" Target="../media/image4.png"/><Relationship Id="rId2" Type="http://schemas.openxmlformats.org/officeDocument/2006/relationships/slideLayout" Target="../slideLayouts/slideLayout43.xml"/><Relationship Id="rId1" Type="http://schemas.openxmlformats.org/officeDocument/2006/relationships/slideLayout" Target="../slideLayouts/slideLayout42.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theme" Target="../theme/theme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4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4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4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4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C6AE2756-BA22-4798-B917-396A93A20C8F}" type="datetimeFigureOut">
              <a:rPr lang="en-GB" smtClean="0"/>
              <a:t>18/07/2023</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684EFBDB-CF1D-4F75-A6AE-85558C14A212}" type="slidenum">
              <a:rPr lang="en-GB" smtClean="0"/>
              <a:t>‹#›</a:t>
            </a:fld>
            <a:endParaRPr lang="en-GB"/>
          </a:p>
        </p:txBody>
      </p:sp>
    </p:spTree>
    <p:extLst>
      <p:ext uri="{BB962C8B-B14F-4D97-AF65-F5344CB8AC3E}">
        <p14:creationId xmlns:p14="http://schemas.microsoft.com/office/powerpoint/2010/main" val="1749574893"/>
      </p:ext>
    </p:extLst>
  </p:cSld>
  <p:clrMap bg1="dk1" tx1="lt1" bg2="dk2" tx2="lt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66" r:id="rId6"/>
    <p:sldLayoutId id="2147483767" r:id="rId7"/>
    <p:sldLayoutId id="2147483752" r:id="rId8"/>
    <p:sldLayoutId id="2147483753" r:id="rId9"/>
    <p:sldLayoutId id="2147483754" r:id="rId10"/>
    <p:sldLayoutId id="2147483755" r:id="rId11"/>
    <p:sldLayoutId id="2147483756" r:id="rId12"/>
    <p:sldLayoutId id="2147483757" r:id="rId13"/>
    <p:sldLayoutId id="2147483758" r:id="rId14"/>
    <p:sldLayoutId id="2147483759" r:id="rId15"/>
    <p:sldLayoutId id="2147483760" r:id="rId16"/>
    <p:sldLayoutId id="2147483761" r:id="rId17"/>
    <p:sldLayoutId id="2147483763" r:id="rId18"/>
    <p:sldLayoutId id="2147483764" r:id="rId19"/>
    <p:sldLayoutId id="2147483765" r:id="rId20"/>
    <p:sldLayoutId id="2147483672" r:id="rId21"/>
    <p:sldLayoutId id="2147483710" r:id="rId22"/>
    <p:sldLayoutId id="2147483711" r:id="rId23"/>
    <p:sldLayoutId id="2147483687" r:id="rId24"/>
    <p:sldLayoutId id="2147483702" r:id="rId25"/>
    <p:sldLayoutId id="2147483688" r:id="rId26"/>
    <p:sldLayoutId id="2147483689" r:id="rId27"/>
    <p:sldLayoutId id="2147483690" r:id="rId28"/>
    <p:sldLayoutId id="2147483692" r:id="rId29"/>
    <p:sldLayoutId id="2147483691" r:id="rId30"/>
    <p:sldLayoutId id="2147483693" r:id="rId31"/>
    <p:sldLayoutId id="2147483709" r:id="rId32"/>
    <p:sldLayoutId id="2147483698" r:id="rId33"/>
    <p:sldLayoutId id="2147483700" r:id="rId34"/>
    <p:sldLayoutId id="2147483701" r:id="rId35"/>
    <p:sldLayoutId id="2147483706" r:id="rId36"/>
    <p:sldLayoutId id="2147483712" r:id="rId37"/>
    <p:sldLayoutId id="2147483727" r:id="rId38"/>
    <p:sldLayoutId id="2147483736" r:id="rId39"/>
    <p:sldLayoutId id="2147483739" r:id="rId40"/>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7/18/2023</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50" r:id="rId1"/>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5">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6">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7">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8">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Tree>
    <p:extLst>
      <p:ext uri="{BB962C8B-B14F-4D97-AF65-F5344CB8AC3E}">
        <p14:creationId xmlns:p14="http://schemas.microsoft.com/office/powerpoint/2010/main" val="3211577587"/>
      </p:ext>
    </p:extLst>
  </p:cSld>
  <p:clrMap bg1="dk1" tx1="lt1" bg2="dk2" tx2="lt2" accent1="accent1" accent2="accent2" accent3="accent3" accent4="accent4" accent5="accent5" accent6="accent6" hlink="hlink" folHlink="folHlink"/>
  <p:sldLayoutIdLst>
    <p:sldLayoutId id="2147483768" r:id="rId1"/>
    <p:sldLayoutId id="2147483779" r:id="rId2"/>
    <p:sldLayoutId id="2147483751" r:id="rId3"/>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notesSlide" Target="../notesSlides/notesSlide1.xml"/><Relationship Id="rId1" Type="http://schemas.openxmlformats.org/officeDocument/2006/relationships/slideLayout" Target="../slideLayouts/slideLayout19.xml"/></Relationships>
</file>

<file path=ppt/slides/_rels/slide5.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notesSlide" Target="../notesSlides/notesSlide2.xml"/><Relationship Id="rId1" Type="http://schemas.openxmlformats.org/officeDocument/2006/relationships/slideLayout" Target="../slideLayouts/slideLayout19.xml"/></Relationships>
</file>

<file path=ppt/slides/_rels/slide7.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19.xml"/></Relationships>
</file>

<file path=ppt/slides/_rels/slide8.xml.rels><?xml version="1.0" encoding="UTF-8" standalone="yes"?>
<Relationships xmlns="http://schemas.openxmlformats.org/package/2006/relationships"><Relationship Id="rId2" Type="http://schemas.openxmlformats.org/officeDocument/2006/relationships/image" Target="../media/image11.emf"/><Relationship Id="rId1" Type="http://schemas.openxmlformats.org/officeDocument/2006/relationships/slideLayout" Target="../slideLayouts/slideLayout20.xml"/></Relationships>
</file>

<file path=ppt/slides/_rels/slide9.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tmp"/><Relationship Id="rId1" Type="http://schemas.openxmlformats.org/officeDocument/2006/relationships/slideLayout" Target="../slideLayouts/slideLayout20.xml"/><Relationship Id="rId4" Type="http://schemas.openxmlformats.org/officeDocument/2006/relationships/hyperlink" Target="http://faq.leleny.org/2012/08/what-equipment-do-i-need-to-mulch-my.html" TargetMode="Externa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9.xml"/></Relationships>
</file>

<file path=ppt/slides/_rels/slide11.xml.rels><?xml version="1.0" encoding="UTF-8" standalone="yes"?>
<Relationships xmlns="http://schemas.openxmlformats.org/package/2006/relationships"><Relationship Id="rId3" Type="http://schemas.openxmlformats.org/officeDocument/2006/relationships/image" Target="../media/image15.emf"/><Relationship Id="rId2" Type="http://schemas.openxmlformats.org/officeDocument/2006/relationships/image" Target="../media/image14.wmf"/><Relationship Id="rId1" Type="http://schemas.openxmlformats.org/officeDocument/2006/relationships/slideLayout" Target="../slideLayouts/slideLayout19.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9.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9.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9.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9.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9.xml"/></Relationships>
</file>

<file path=ppt/slides/_rels/slide17.xml.rels><?xml version="1.0" encoding="UTF-8" standalone="yes"?>
<Relationships xmlns="http://schemas.openxmlformats.org/package/2006/relationships"><Relationship Id="rId8" Type="http://schemas.openxmlformats.org/officeDocument/2006/relationships/image" Target="../media/image22.emf"/><Relationship Id="rId3" Type="http://schemas.openxmlformats.org/officeDocument/2006/relationships/image" Target="../media/image17.emf"/><Relationship Id="rId7" Type="http://schemas.openxmlformats.org/officeDocument/2006/relationships/image" Target="../media/image21.emf"/><Relationship Id="rId2" Type="http://schemas.openxmlformats.org/officeDocument/2006/relationships/image" Target="../media/image16.emf"/><Relationship Id="rId1" Type="http://schemas.openxmlformats.org/officeDocument/2006/relationships/slideLayout" Target="../slideLayouts/slideLayout6.xml"/><Relationship Id="rId6" Type="http://schemas.openxmlformats.org/officeDocument/2006/relationships/image" Target="../media/image20.emf"/><Relationship Id="rId5" Type="http://schemas.openxmlformats.org/officeDocument/2006/relationships/image" Target="../media/image19.emf"/><Relationship Id="rId4" Type="http://schemas.openxmlformats.org/officeDocument/2006/relationships/image" Target="../media/image18.emf"/></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3.emf"/><Relationship Id="rId2" Type="http://schemas.openxmlformats.org/officeDocument/2006/relationships/notesSlide" Target="../notesSlides/notesSlide9.xml"/><Relationship Id="rId1" Type="http://schemas.openxmlformats.org/officeDocument/2006/relationships/slideLayout" Target="../slideLayouts/slideLayout20.xml"/><Relationship Id="rId5" Type="http://schemas.openxmlformats.org/officeDocument/2006/relationships/image" Target="../media/image25.emf"/><Relationship Id="rId4" Type="http://schemas.openxmlformats.org/officeDocument/2006/relationships/image" Target="../media/image24.emf"/></Relationships>
</file>

<file path=ppt/slides/_rels/slide20.xml.rels><?xml version="1.0" encoding="UTF-8" standalone="yes"?>
<Relationships xmlns="http://schemas.openxmlformats.org/package/2006/relationships"><Relationship Id="rId2" Type="http://schemas.openxmlformats.org/officeDocument/2006/relationships/image" Target="../media/image26.emf"/><Relationship Id="rId1" Type="http://schemas.openxmlformats.org/officeDocument/2006/relationships/slideLayout" Target="../slideLayouts/slideLayout20.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9.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2.xml"/></Relationships>
</file>

<file path=ppt/slides/_rels/slide33.xml.rels><?xml version="1.0" encoding="UTF-8" standalone="yes"?>
<Relationships xmlns="http://schemas.openxmlformats.org/package/2006/relationships"><Relationship Id="rId3" Type="http://schemas.openxmlformats.org/officeDocument/2006/relationships/image" Target="../media/image27.emf"/><Relationship Id="rId2" Type="http://schemas.openxmlformats.org/officeDocument/2006/relationships/oleObject" Target="../embeddings/oleObject1.bin"/><Relationship Id="rId1" Type="http://schemas.openxmlformats.org/officeDocument/2006/relationships/slideLayout" Target="../slideLayouts/slideLayout19.xml"/></Relationships>
</file>

<file path=ppt/slides/_rels/slide34.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notesSlide" Target="../notesSlides/notesSlide17.xml"/><Relationship Id="rId1" Type="http://schemas.openxmlformats.org/officeDocument/2006/relationships/slideLayout" Target="../slideLayouts/slideLayout43.xml"/></Relationships>
</file>

<file path=ppt/slides/_rels/slide35.xml.rels><?xml version="1.0" encoding="UTF-8" standalone="yes"?>
<Relationships xmlns="http://schemas.openxmlformats.org/package/2006/relationships"><Relationship Id="rId2" Type="http://schemas.openxmlformats.org/officeDocument/2006/relationships/image" Target="../media/image29.tmp"/><Relationship Id="rId1" Type="http://schemas.openxmlformats.org/officeDocument/2006/relationships/slideLayout" Target="../slideLayouts/slideLayout19.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30.emf"/><Relationship Id="rId2" Type="http://schemas.openxmlformats.org/officeDocument/2006/relationships/notesSlide" Target="../notesSlides/notesSlide18.xml"/><Relationship Id="rId1" Type="http://schemas.openxmlformats.org/officeDocument/2006/relationships/slideLayout" Target="../slideLayouts/slideLayout20.xml"/><Relationship Id="rId4" Type="http://schemas.openxmlformats.org/officeDocument/2006/relationships/image" Target="../media/image31.tmp"/></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41.xml.rels><?xml version="1.0" encoding="UTF-8" standalone="yes"?>
<Relationships xmlns="http://schemas.openxmlformats.org/package/2006/relationships"><Relationship Id="rId2" Type="http://schemas.openxmlformats.org/officeDocument/2006/relationships/image" Target="../media/image32.emf"/><Relationship Id="rId1" Type="http://schemas.openxmlformats.org/officeDocument/2006/relationships/slideLayout" Target="../slideLayouts/slideLayout41.xml"/></Relationships>
</file>

<file path=ppt/slides/_rels/slide42.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chart" Target="../charts/chart1.xml"/><Relationship Id="rId1" Type="http://schemas.openxmlformats.org/officeDocument/2006/relationships/slideLayout" Target="../slideLayouts/slideLayout41.xml"/></Relationships>
</file>

<file path=ppt/slides/_rels/slide43.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notesSlide" Target="../notesSlides/notesSlide20.xml"/><Relationship Id="rId1" Type="http://schemas.openxmlformats.org/officeDocument/2006/relationships/slideLayout" Target="../slideLayouts/slideLayout43.xml"/></Relationships>
</file>

<file path=ppt/slides/_rels/slide44.xml.rels><?xml version="1.0" encoding="UTF-8" standalone="yes"?>
<Relationships xmlns="http://schemas.openxmlformats.org/package/2006/relationships"><Relationship Id="rId3" Type="http://schemas.openxmlformats.org/officeDocument/2006/relationships/image" Target="../media/image33.emf"/><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9.xml"/></Relationships>
</file>

<file path=ppt/slides/_rels/slide47.xml.rels><?xml version="1.0" encoding="UTF-8" standalone="yes"?>
<Relationships xmlns="http://schemas.openxmlformats.org/package/2006/relationships"><Relationship Id="rId8" Type="http://schemas.openxmlformats.org/officeDocument/2006/relationships/image" Target="../media/image34.jpeg"/><Relationship Id="rId3" Type="http://schemas.openxmlformats.org/officeDocument/2006/relationships/image" Target="../media/image1.jpeg"/><Relationship Id="rId7" Type="http://schemas.openxmlformats.org/officeDocument/2006/relationships/image" Target="../media/image5.png"/><Relationship Id="rId2" Type="http://schemas.openxmlformats.org/officeDocument/2006/relationships/notesSlide" Target="../notesSlides/notesSlide23.xml"/><Relationship Id="rId1" Type="http://schemas.openxmlformats.org/officeDocument/2006/relationships/slideLayout" Target="../slideLayouts/slideLayout19.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 Id="rId9" Type="http://schemas.openxmlformats.org/officeDocument/2006/relationships/image" Target="../media/image35.jpeg"/></Relationships>
</file>

<file path=ppt/slides/_rels/slide48.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notesSlide" Target="../notesSlides/notesSlide24.xml"/><Relationship Id="rId1" Type="http://schemas.openxmlformats.org/officeDocument/2006/relationships/slideLayout" Target="../slideLayouts/slideLayout42.xml"/></Relationships>
</file>

<file path=ppt/slides/_rels/slide49.xml.rels><?xml version="1.0" encoding="UTF-8" standalone="yes"?>
<Relationships xmlns="http://schemas.openxmlformats.org/package/2006/relationships"><Relationship Id="rId3" Type="http://schemas.openxmlformats.org/officeDocument/2006/relationships/image" Target="../media/image37.emf"/><Relationship Id="rId2" Type="http://schemas.openxmlformats.org/officeDocument/2006/relationships/image" Target="../media/image36.png"/><Relationship Id="rId1" Type="http://schemas.openxmlformats.org/officeDocument/2006/relationships/slideLayout" Target="../slideLayouts/slideLayout42.xml"/><Relationship Id="rId4" Type="http://schemas.openxmlformats.org/officeDocument/2006/relationships/image" Target="../media/image38.png"/></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3.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4987F-7C09-4505-9BB7-96FC69BC7B8E}"/>
              </a:ext>
            </a:extLst>
          </p:cNvPr>
          <p:cNvSpPr>
            <a:spLocks noGrp="1"/>
          </p:cNvSpPr>
          <p:nvPr>
            <p:ph type="ctrTitle"/>
          </p:nvPr>
        </p:nvSpPr>
        <p:spPr/>
        <p:txBody>
          <a:bodyPr/>
          <a:lstStyle/>
          <a:p>
            <a:r>
              <a:rPr lang="en-GB" dirty="0"/>
              <a:t>Systems </a:t>
            </a:r>
            <a:r>
              <a:rPr lang="en-GB"/>
              <a:t>and Subsystems</a:t>
            </a:r>
          </a:p>
        </p:txBody>
      </p:sp>
      <p:sp>
        <p:nvSpPr>
          <p:cNvPr id="3" name="Subtitle 2">
            <a:extLst>
              <a:ext uri="{FF2B5EF4-FFF2-40B4-BE49-F238E27FC236}">
                <a16:creationId xmlns:a16="http://schemas.microsoft.com/office/drawing/2014/main" id="{AE133ADA-B9CC-447F-B4B4-B440B267359D}"/>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529306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a:xfrm>
            <a:off x="287390" y="555106"/>
            <a:ext cx="10514242" cy="1525514"/>
          </a:xfrm>
        </p:spPr>
        <p:txBody>
          <a:bodyPr/>
          <a:lstStyle/>
          <a:p>
            <a:r>
              <a:rPr lang="en-GB" sz="3600" b="1" dirty="0">
                <a:solidFill>
                  <a:schemeClr val="accent2"/>
                </a:solidFill>
              </a:rPr>
              <a:t>Designing System and Specifying Subsystems</a:t>
            </a:r>
            <a:br>
              <a:rPr lang="en-GB" sz="3600" dirty="0"/>
            </a:br>
            <a:endParaRPr lang="en-GB" sz="2800" dirty="0">
              <a:solidFill>
                <a:schemeClr val="bg1"/>
              </a:solidFill>
            </a:endParaRPr>
          </a:p>
        </p:txBody>
      </p:sp>
      <p:sp>
        <p:nvSpPr>
          <p:cNvPr id="3" name="Text Placeholder 2">
            <a:extLst>
              <a:ext uri="{FF2B5EF4-FFF2-40B4-BE49-F238E27FC236}">
                <a16:creationId xmlns:a16="http://schemas.microsoft.com/office/drawing/2014/main" id="{E59DF5E5-F515-D041-937E-3A68A3A0DFA0}"/>
              </a:ext>
            </a:extLst>
          </p:cNvPr>
          <p:cNvSpPr>
            <a:spLocks noGrp="1"/>
          </p:cNvSpPr>
          <p:nvPr>
            <p:ph type="subTitle" idx="1"/>
          </p:nvPr>
        </p:nvSpPr>
        <p:spPr>
          <a:xfrm>
            <a:off x="407917" y="5555592"/>
            <a:ext cx="11529918" cy="861420"/>
          </a:xfrm>
        </p:spPr>
        <p:txBody>
          <a:bodyPr>
            <a:normAutofit fontScale="70000" lnSpcReduction="20000"/>
          </a:bodyPr>
          <a:lstStyle/>
          <a:p>
            <a:pPr marL="0" indent="0">
              <a:buNone/>
            </a:pPr>
            <a:r>
              <a:rPr lang="en-US" dirty="0">
                <a:solidFill>
                  <a:schemeClr val="tx1"/>
                </a:solidFill>
              </a:rPr>
              <a:t>“To find out what happens to a system when you interfere with it you have to interfere with it.”</a:t>
            </a:r>
          </a:p>
          <a:p>
            <a:pPr marL="0" indent="0" algn="r">
              <a:buNone/>
            </a:pPr>
            <a:r>
              <a:rPr lang="en-US" dirty="0">
                <a:solidFill>
                  <a:schemeClr val="tx1"/>
                </a:solidFill>
              </a:rPr>
              <a:t>George Box</a:t>
            </a:r>
          </a:p>
          <a:p>
            <a:pPr marL="0" indent="0">
              <a:buNone/>
            </a:pPr>
            <a:r>
              <a:rPr lang="en-GB" dirty="0">
                <a:solidFill>
                  <a:schemeClr val="tx1"/>
                </a:solidFill>
              </a:rPr>
              <a:t>“Essentially all models are wrong, but some are useful.”</a:t>
            </a:r>
            <a:endParaRPr lang="en-US" dirty="0">
              <a:solidFill>
                <a:schemeClr val="tx1"/>
              </a:solidFill>
            </a:endParaRPr>
          </a:p>
        </p:txBody>
      </p:sp>
    </p:spTree>
    <p:extLst>
      <p:ext uri="{BB962C8B-B14F-4D97-AF65-F5344CB8AC3E}">
        <p14:creationId xmlns:p14="http://schemas.microsoft.com/office/powerpoint/2010/main" val="27152853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6"/>
          </p:nvPr>
        </p:nvSpPr>
        <p:spPr>
          <a:xfrm>
            <a:off x="1966467" y="1949016"/>
            <a:ext cx="3959225" cy="2480679"/>
          </a:xfrm>
        </p:spPr>
        <p:txBody>
          <a:bodyPr>
            <a:normAutofit fontScale="92500" lnSpcReduction="20000"/>
          </a:bodyPr>
          <a:lstStyle/>
          <a:p>
            <a:r>
              <a:rPr lang="en-US" sz="2400" dirty="0"/>
              <a:t>We have just selected our basic system concept(s)</a:t>
            </a:r>
          </a:p>
          <a:p>
            <a:r>
              <a:rPr lang="en-US" sz="2400" dirty="0"/>
              <a:t>It is time to do some engineering analysis to “work-up” the design in more detail so we can specify the sub-systems</a:t>
            </a:r>
          </a:p>
        </p:txBody>
      </p:sp>
      <p:sp>
        <p:nvSpPr>
          <p:cNvPr id="2" name="Title 1"/>
          <p:cNvSpPr>
            <a:spLocks noGrp="1"/>
          </p:cNvSpPr>
          <p:nvPr>
            <p:ph type="title"/>
          </p:nvPr>
        </p:nvSpPr>
        <p:spPr>
          <a:xfrm>
            <a:off x="65142" y="-19934"/>
            <a:ext cx="10990300" cy="738664"/>
          </a:xfrm>
        </p:spPr>
        <p:txBody>
          <a:bodyPr/>
          <a:lstStyle/>
          <a:p>
            <a:r>
              <a:rPr lang="en-US" dirty="0"/>
              <a:t>What Now?</a:t>
            </a:r>
          </a:p>
        </p:txBody>
      </p:sp>
      <p:sp>
        <p:nvSpPr>
          <p:cNvPr id="6" name="TextBox 5"/>
          <p:cNvSpPr txBox="1"/>
          <p:nvPr/>
        </p:nvSpPr>
        <p:spPr>
          <a:xfrm>
            <a:off x="7400817" y="2732274"/>
            <a:ext cx="3741722" cy="923330"/>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r>
              <a:rPr lang="en-US" sz="1800" dirty="0"/>
              <a:t>This will involve determine sizes, selecting materials, performing stress analysis, etc.</a:t>
            </a:r>
          </a:p>
        </p:txBody>
      </p:sp>
      <p:sp>
        <p:nvSpPr>
          <p:cNvPr id="7" name="Right Arrow 6"/>
          <p:cNvSpPr/>
          <p:nvPr/>
        </p:nvSpPr>
        <p:spPr>
          <a:xfrm>
            <a:off x="6091421" y="2947825"/>
            <a:ext cx="989201" cy="659393"/>
          </a:xfrm>
          <a:prstGeom prst="rightArrow">
            <a:avLst/>
          </a:prstGeom>
        </p:spPr>
        <p:style>
          <a:lnRef idx="0">
            <a:schemeClr val="accent4"/>
          </a:lnRef>
          <a:fillRef idx="3">
            <a:schemeClr val="accent4"/>
          </a:fillRef>
          <a:effectRef idx="3">
            <a:schemeClr val="accent4"/>
          </a:effectRef>
          <a:fontRef idx="minor">
            <a:schemeClr val="lt1"/>
          </a:fontRef>
        </p:style>
        <p:txBody>
          <a:bodyPr rtlCol="0" anchor="ctr"/>
          <a:lstStyle/>
          <a:p>
            <a:pPr algn="ctr"/>
            <a:endParaRPr lang="en-US" sz="1800" dirty="0"/>
          </a:p>
        </p:txBody>
      </p:sp>
      <p:sp>
        <p:nvSpPr>
          <p:cNvPr id="8" name="TextBox 7"/>
          <p:cNvSpPr txBox="1"/>
          <p:nvPr/>
        </p:nvSpPr>
        <p:spPr>
          <a:xfrm>
            <a:off x="2672483" y="5375255"/>
            <a:ext cx="7927986" cy="584776"/>
          </a:xfrm>
          <a:prstGeom prst="rect">
            <a:avLst/>
          </a:prstGeom>
        </p:spPr>
        <p:style>
          <a:lnRef idx="0">
            <a:schemeClr val="accent2"/>
          </a:lnRef>
          <a:fillRef idx="3">
            <a:schemeClr val="accent2"/>
          </a:fillRef>
          <a:effectRef idx="3">
            <a:schemeClr val="accent2"/>
          </a:effectRef>
          <a:fontRef idx="minor">
            <a:schemeClr val="lt1"/>
          </a:fontRef>
        </p:style>
        <p:txBody>
          <a:bodyPr wrap="square" rtlCol="0">
            <a:spAutoFit/>
          </a:bodyPr>
          <a:lstStyle/>
          <a:p>
            <a:r>
              <a:rPr lang="en-US" sz="3200" dirty="0"/>
              <a:t>It’s logical it’s in your LCM processes</a:t>
            </a:r>
          </a:p>
        </p:txBody>
      </p:sp>
    </p:spTree>
    <p:extLst>
      <p:ext uri="{BB962C8B-B14F-4D97-AF65-F5344CB8AC3E}">
        <p14:creationId xmlns:p14="http://schemas.microsoft.com/office/powerpoint/2010/main" val="32185268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ChangeArrowheads="1"/>
          </p:cNvSpPr>
          <p:nvPr/>
        </p:nvSpPr>
        <p:spPr bwMode="auto">
          <a:xfrm>
            <a:off x="2445084" y="1837006"/>
            <a:ext cx="6406832" cy="4032738"/>
          </a:xfrm>
          <a:prstGeom prst="rect">
            <a:avLst/>
          </a:prstGeom>
          <a:solidFill>
            <a:schemeClr val="accent6">
              <a:lumMod val="20000"/>
              <a:lumOff val="80000"/>
            </a:schemeClr>
          </a:solidFill>
          <a:ln w="9525">
            <a:solidFill>
              <a:schemeClr val="tx1"/>
            </a:solidFill>
            <a:miter lim="800000"/>
            <a:headEnd/>
            <a:tailEnd/>
          </a:ln>
          <a:scene3d>
            <a:camera prst="orthographicFront"/>
            <a:lightRig rig="threePt" dir="t"/>
          </a:scene3d>
          <a:sp3d>
            <a:bevelT/>
          </a:sp3d>
        </p:spPr>
        <p:txBody>
          <a:bodyPr wrap="none" lIns="84253" tIns="42126" rIns="84253" bIns="42126" anchor="ctr"/>
          <a:lstStyle/>
          <a:p>
            <a:pPr>
              <a:defRPr/>
            </a:pPr>
            <a:endParaRPr lang="en-US" sz="1662" dirty="0">
              <a:solidFill>
                <a:schemeClr val="bg2"/>
              </a:solidFill>
              <a:latin typeface="Arial" charset="0"/>
            </a:endParaRPr>
          </a:p>
        </p:txBody>
      </p:sp>
      <p:sp>
        <p:nvSpPr>
          <p:cNvPr id="22566" name="Text Box 15"/>
          <p:cNvSpPr txBox="1">
            <a:spLocks noChangeArrowheads="1"/>
          </p:cNvSpPr>
          <p:nvPr/>
        </p:nvSpPr>
        <p:spPr bwMode="auto">
          <a:xfrm>
            <a:off x="2516100" y="737819"/>
            <a:ext cx="1459924" cy="681585"/>
          </a:xfrm>
          <a:prstGeom prst="rect">
            <a:avLst/>
          </a:prstGeom>
          <a:noFill/>
          <a:ln w="9525">
            <a:noFill/>
            <a:miter lim="800000"/>
            <a:headEnd/>
            <a:tailEnd/>
          </a:ln>
        </p:spPr>
        <p:txBody>
          <a:bodyPr wrap="square" lIns="84253" tIns="42126" rIns="84253" bIns="42126">
            <a:spAutoFit/>
          </a:bodyPr>
          <a:lstStyle/>
          <a:p>
            <a:pPr eaLnBrk="0" hangingPunct="0"/>
            <a:r>
              <a:rPr lang="en-GB" sz="1292" b="1" u="sng" dirty="0"/>
              <a:t>Customer</a:t>
            </a:r>
          </a:p>
          <a:p>
            <a:pPr eaLnBrk="0" hangingPunct="0"/>
            <a:r>
              <a:rPr lang="en-GB" sz="1292" b="1" u="sng" dirty="0"/>
              <a:t>Needs and Expectations</a:t>
            </a:r>
          </a:p>
        </p:txBody>
      </p:sp>
      <p:sp>
        <p:nvSpPr>
          <p:cNvPr id="29" name="Flowchart: Document 28"/>
          <p:cNvSpPr/>
          <p:nvPr/>
        </p:nvSpPr>
        <p:spPr bwMode="auto">
          <a:xfrm>
            <a:off x="7011925" y="2620876"/>
            <a:ext cx="1224297" cy="1625629"/>
          </a:xfrm>
          <a:prstGeom prst="flowChartDocumen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t"/>
          <a:lstStyle/>
          <a:p>
            <a:pPr>
              <a:defRPr/>
            </a:pPr>
            <a:r>
              <a:rPr lang="en-GB" sz="1200" dirty="0">
                <a:solidFill>
                  <a:srgbClr val="000000"/>
                </a:solidFill>
              </a:rPr>
              <a:t>User </a:t>
            </a:r>
          </a:p>
          <a:p>
            <a:pPr>
              <a:defRPr/>
            </a:pPr>
            <a:r>
              <a:rPr lang="en-GB" sz="1200" dirty="0">
                <a:solidFill>
                  <a:srgbClr val="000000"/>
                </a:solidFill>
              </a:rPr>
              <a:t>Requirements</a:t>
            </a:r>
          </a:p>
        </p:txBody>
      </p:sp>
      <p:sp>
        <p:nvSpPr>
          <p:cNvPr id="32" name="Flowchart: Document 31"/>
          <p:cNvSpPr/>
          <p:nvPr/>
        </p:nvSpPr>
        <p:spPr bwMode="auto">
          <a:xfrm>
            <a:off x="9203302" y="5490511"/>
            <a:ext cx="1349619" cy="929054"/>
          </a:xfrm>
          <a:prstGeom prst="flowChartDocumen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defRPr/>
            </a:pPr>
            <a:r>
              <a:rPr lang="en-GB" sz="1292" dirty="0">
                <a:solidFill>
                  <a:srgbClr val="000000"/>
                </a:solidFill>
              </a:rPr>
              <a:t>Subsystem</a:t>
            </a:r>
          </a:p>
          <a:p>
            <a:pPr>
              <a:defRPr/>
            </a:pPr>
            <a:r>
              <a:rPr lang="en-GB" sz="1292" dirty="0">
                <a:solidFill>
                  <a:srgbClr val="000000"/>
                </a:solidFill>
              </a:rPr>
              <a:t>Requirements</a:t>
            </a:r>
          </a:p>
        </p:txBody>
      </p:sp>
      <p:cxnSp>
        <p:nvCxnSpPr>
          <p:cNvPr id="35" name="Straight Arrow Connector 34"/>
          <p:cNvCxnSpPr/>
          <p:nvPr/>
        </p:nvCxnSpPr>
        <p:spPr bwMode="invGray">
          <a:xfrm>
            <a:off x="8639519" y="4049740"/>
            <a:ext cx="1428760" cy="1466"/>
          </a:xfrm>
          <a:prstGeom prst="straightConnector1">
            <a:avLst/>
          </a:prstGeom>
          <a:ln w="76200">
            <a:solidFill>
              <a:srgbClr val="000090"/>
            </a:solidFill>
            <a:tailEnd type="triangle" w="med" len="med"/>
          </a:ln>
          <a:scene3d>
            <a:camera prst="orthographicFront"/>
            <a:lightRig rig="threePt" dir="t"/>
          </a:scene3d>
          <a:sp3d>
            <a:bevelT/>
          </a:sp3d>
        </p:spPr>
        <p:style>
          <a:lnRef idx="1">
            <a:schemeClr val="accent1"/>
          </a:lnRef>
          <a:fillRef idx="0">
            <a:schemeClr val="accent1"/>
          </a:fillRef>
          <a:effectRef idx="0">
            <a:schemeClr val="accent1"/>
          </a:effectRef>
          <a:fontRef idx="minor">
            <a:schemeClr val="tx1"/>
          </a:fontRef>
        </p:style>
      </p:cxnSp>
      <p:sp>
        <p:nvSpPr>
          <p:cNvPr id="33" name="Flowchart: Document 32"/>
          <p:cNvSpPr/>
          <p:nvPr/>
        </p:nvSpPr>
        <p:spPr bwMode="auto">
          <a:xfrm>
            <a:off x="8925662" y="2963008"/>
            <a:ext cx="1409700" cy="961292"/>
          </a:xfrm>
          <a:prstGeom prst="flowChartDocumen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r>
              <a:rPr lang="en-GB" sz="1292" dirty="0">
                <a:solidFill>
                  <a:srgbClr val="000000"/>
                </a:solidFill>
              </a:rPr>
              <a:t>Build and Check Requirements</a:t>
            </a:r>
          </a:p>
        </p:txBody>
      </p:sp>
      <p:sp>
        <p:nvSpPr>
          <p:cNvPr id="22579" name="TextBox 46"/>
          <p:cNvSpPr txBox="1">
            <a:spLocks noChangeArrowheads="1"/>
          </p:cNvSpPr>
          <p:nvPr/>
        </p:nvSpPr>
        <p:spPr bwMode="gray">
          <a:xfrm>
            <a:off x="6781803" y="1940177"/>
            <a:ext cx="1928646" cy="369127"/>
          </a:xfrm>
          <a:prstGeom prst="rect">
            <a:avLst/>
          </a:prstGeom>
          <a:noFill/>
          <a:ln w="9525">
            <a:noFill/>
            <a:miter lim="800000"/>
            <a:headEnd/>
            <a:tailEnd/>
          </a:ln>
        </p:spPr>
        <p:txBody>
          <a:bodyPr wrap="square" lIns="84253" tIns="42126" rIns="84253" bIns="42126">
            <a:spAutoFit/>
          </a:bodyPr>
          <a:lstStyle/>
          <a:p>
            <a:r>
              <a:rPr lang="en-GB" sz="1846" b="1" dirty="0">
                <a:solidFill>
                  <a:schemeClr val="bg2"/>
                </a:solidFill>
              </a:rPr>
              <a:t>Design System</a:t>
            </a:r>
          </a:p>
        </p:txBody>
      </p:sp>
      <p:sp>
        <p:nvSpPr>
          <p:cNvPr id="22580" name="Title 33"/>
          <p:cNvSpPr>
            <a:spLocks noGrp="1"/>
          </p:cNvSpPr>
          <p:nvPr>
            <p:ph type="title"/>
          </p:nvPr>
        </p:nvSpPr>
        <p:spPr>
          <a:xfrm>
            <a:off x="0" y="-56195"/>
            <a:ext cx="10552921" cy="663539"/>
          </a:xfrm>
        </p:spPr>
        <p:txBody>
          <a:bodyPr/>
          <a:lstStyle/>
          <a:p>
            <a:r>
              <a:rPr lang="en-GB" sz="2800" dirty="0"/>
              <a:t>Where are we? BAE Systems’ Design System Process (RFCD)</a:t>
            </a:r>
          </a:p>
        </p:txBody>
      </p:sp>
      <p:sp>
        <p:nvSpPr>
          <p:cNvPr id="40" name="Line 3"/>
          <p:cNvSpPr>
            <a:spLocks noChangeShapeType="1"/>
          </p:cNvSpPr>
          <p:nvPr/>
        </p:nvSpPr>
        <p:spPr bwMode="gray">
          <a:xfrm>
            <a:off x="2347167" y="1115083"/>
            <a:ext cx="517455" cy="709053"/>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41" name="Line 4"/>
          <p:cNvSpPr>
            <a:spLocks noChangeShapeType="1"/>
          </p:cNvSpPr>
          <p:nvPr/>
        </p:nvSpPr>
        <p:spPr bwMode="gray">
          <a:xfrm>
            <a:off x="7886365" y="4948581"/>
            <a:ext cx="1219547" cy="1316289"/>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23" name="Flowchart: Document 28">
            <a:extLst>
              <a:ext uri="{FF2B5EF4-FFF2-40B4-BE49-F238E27FC236}">
                <a16:creationId xmlns:a16="http://schemas.microsoft.com/office/drawing/2014/main" id="{E3214D6F-80FD-884F-A69A-42815FDF7B5A}"/>
              </a:ext>
            </a:extLst>
          </p:cNvPr>
          <p:cNvSpPr/>
          <p:nvPr/>
        </p:nvSpPr>
        <p:spPr bwMode="auto">
          <a:xfrm>
            <a:off x="7102244" y="3052067"/>
            <a:ext cx="1349620" cy="1597269"/>
          </a:xfrm>
          <a:prstGeom prst="flowChartDocumen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t"/>
          <a:lstStyle/>
          <a:p>
            <a:pPr>
              <a:defRPr/>
            </a:pPr>
            <a:r>
              <a:rPr lang="en-GB" sz="1200" dirty="0">
                <a:solidFill>
                  <a:srgbClr val="000000"/>
                </a:solidFill>
              </a:rPr>
              <a:t>System Requirements</a:t>
            </a:r>
          </a:p>
        </p:txBody>
      </p:sp>
      <p:sp>
        <p:nvSpPr>
          <p:cNvPr id="30" name="Flowchart: Document 29"/>
          <p:cNvSpPr/>
          <p:nvPr/>
        </p:nvSpPr>
        <p:spPr bwMode="auto">
          <a:xfrm>
            <a:off x="7175990" y="3471531"/>
            <a:ext cx="1346688" cy="1597269"/>
          </a:xfrm>
          <a:prstGeom prst="flowChartDocumen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lgn="ctr">
              <a:defRPr/>
            </a:pPr>
            <a:r>
              <a:rPr lang="en-GB" sz="1662" dirty="0">
                <a:solidFill>
                  <a:srgbClr val="000000"/>
                </a:solidFill>
              </a:rPr>
              <a:t>System</a:t>
            </a:r>
          </a:p>
          <a:p>
            <a:pPr algn="ctr">
              <a:defRPr/>
            </a:pPr>
            <a:r>
              <a:rPr lang="en-GB" sz="1662" dirty="0">
                <a:solidFill>
                  <a:srgbClr val="000000"/>
                </a:solidFill>
              </a:rPr>
              <a:t>Design</a:t>
            </a:r>
          </a:p>
          <a:p>
            <a:pPr algn="ctr">
              <a:defRPr/>
            </a:pPr>
            <a:r>
              <a:rPr lang="en-GB" sz="1662" dirty="0">
                <a:solidFill>
                  <a:srgbClr val="000000"/>
                </a:solidFill>
              </a:rPr>
              <a:t>Definition</a:t>
            </a:r>
          </a:p>
        </p:txBody>
      </p:sp>
      <p:pic>
        <p:nvPicPr>
          <p:cNvPr id="2" name="Picture 1">
            <a:extLst>
              <a:ext uri="{FF2B5EF4-FFF2-40B4-BE49-F238E27FC236}">
                <a16:creationId xmlns:a16="http://schemas.microsoft.com/office/drawing/2014/main" id="{4F1D3A6D-A02C-BD44-A4D4-FA88AA0DCE67}"/>
              </a:ext>
            </a:extLst>
          </p:cNvPr>
          <p:cNvPicPr>
            <a:picLocks noChangeAspect="1"/>
          </p:cNvPicPr>
          <p:nvPr/>
        </p:nvPicPr>
        <p:blipFill>
          <a:blip r:embed="rId3"/>
          <a:stretch>
            <a:fillRect/>
          </a:stretch>
        </p:blipFill>
        <p:spPr>
          <a:xfrm>
            <a:off x="2475015" y="1903360"/>
            <a:ext cx="4737100" cy="3810000"/>
          </a:xfrm>
          <a:prstGeom prst="rect">
            <a:avLst/>
          </a:prstGeom>
        </p:spPr>
      </p:pic>
    </p:spTree>
    <p:extLst>
      <p:ext uri="{BB962C8B-B14F-4D97-AF65-F5344CB8AC3E}">
        <p14:creationId xmlns:p14="http://schemas.microsoft.com/office/powerpoint/2010/main" val="3671206122"/>
      </p:ext>
    </p:extLst>
  </p:cSld>
  <p:clrMapOvr>
    <a:masterClrMapping/>
  </p:clrMapOvr>
  <p:transition>
    <p:wipe dir="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Text Box 2"/>
          <p:cNvSpPr txBox="1">
            <a:spLocks noChangeArrowheads="1"/>
          </p:cNvSpPr>
          <p:nvPr/>
        </p:nvSpPr>
        <p:spPr bwMode="auto">
          <a:xfrm>
            <a:off x="1631533" y="1537470"/>
            <a:ext cx="4355818" cy="1491786"/>
          </a:xfrm>
          <a:prstGeom prst="rect">
            <a:avLst/>
          </a:prstGeom>
          <a:ln>
            <a:headEnd/>
            <a:tailEnd/>
          </a:ln>
        </p:spPr>
        <p:style>
          <a:lnRef idx="1">
            <a:schemeClr val="accent1"/>
          </a:lnRef>
          <a:fillRef idx="2">
            <a:schemeClr val="accent1"/>
          </a:fillRef>
          <a:effectRef idx="1">
            <a:schemeClr val="accent1"/>
          </a:effectRef>
          <a:fontRef idx="minor">
            <a:schemeClr val="dk1"/>
          </a:fontRef>
        </p:style>
        <p:txBody>
          <a:bodyPr wrap="square" tIns="9969" bIns="9969">
            <a:noAutofit/>
          </a:bodyPr>
          <a:lstStyle>
            <a:lvl1pPr marL="190500" indent="-190500"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just" eaLnBrk="1" hangingPunct="1"/>
            <a:r>
              <a:rPr lang="en-GB" sz="1292" b="1" dirty="0">
                <a:solidFill>
                  <a:srgbClr val="000000"/>
                </a:solidFill>
              </a:rPr>
              <a:t>Principles</a:t>
            </a:r>
          </a:p>
          <a:p>
            <a:pPr marL="0" indent="0"/>
            <a:r>
              <a:rPr lang="en-GB" sz="1015" dirty="0">
                <a:solidFill>
                  <a:srgbClr val="000000"/>
                </a:solidFill>
              </a:rPr>
              <a:t>The Principles of the Designing System and Specifying Subsystems process are:</a:t>
            </a:r>
          </a:p>
          <a:p>
            <a:pPr marL="211021" indent="-211021">
              <a:buFont typeface="+mj-lt"/>
              <a:buAutoNum type="alphaUcPeriod"/>
            </a:pPr>
            <a:r>
              <a:rPr lang="en-GB" sz="1015" dirty="0">
                <a:solidFill>
                  <a:schemeClr val="bg2"/>
                </a:solidFill>
              </a:rPr>
              <a:t>Establish an effective and consistent approach to developing the system design and specifying subsystems.</a:t>
            </a:r>
          </a:p>
          <a:p>
            <a:pPr marL="211021" indent="-211021">
              <a:buFont typeface="+mj-lt"/>
              <a:buAutoNum type="alphaUcPeriod"/>
            </a:pPr>
            <a:r>
              <a:rPr lang="en-GB" sz="1015" dirty="0">
                <a:solidFill>
                  <a:schemeClr val="bg2"/>
                </a:solidFill>
              </a:rPr>
              <a:t>Ensure that the design changes are controlled.</a:t>
            </a:r>
          </a:p>
          <a:p>
            <a:pPr marL="211021" indent="-211021">
              <a:buFont typeface="+mj-lt"/>
              <a:buAutoNum type="alphaUcPeriod"/>
            </a:pPr>
            <a:r>
              <a:rPr lang="en-GB" sz="1015" dirty="0">
                <a:solidFill>
                  <a:schemeClr val="bg2"/>
                </a:solidFill>
              </a:rPr>
              <a:t>Ensure that the integration, test and qualification strategy and details are defined.</a:t>
            </a:r>
          </a:p>
        </p:txBody>
      </p:sp>
      <p:sp>
        <p:nvSpPr>
          <p:cNvPr id="8194" name="Text Box 3"/>
          <p:cNvSpPr txBox="1">
            <a:spLocks noChangeArrowheads="1"/>
          </p:cNvSpPr>
          <p:nvPr/>
        </p:nvSpPr>
        <p:spPr bwMode="auto">
          <a:xfrm>
            <a:off x="1611887" y="3122050"/>
            <a:ext cx="4363147" cy="2009333"/>
          </a:xfrm>
          <a:prstGeom prst="rect">
            <a:avLst/>
          </a:prstGeom>
          <a:solidFill>
            <a:srgbClr val="CC99FF"/>
          </a:solidFill>
          <a:ln w="9525">
            <a:solidFill>
              <a:schemeClr val="tx1"/>
            </a:solidFill>
            <a:miter lim="800000"/>
            <a:headEnd/>
            <a:tailEnd/>
          </a:ln>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292" b="1" dirty="0">
                <a:solidFill>
                  <a:srgbClr val="000000"/>
                </a:solidFill>
              </a:rPr>
              <a:t>Objective</a:t>
            </a:r>
          </a:p>
          <a:p>
            <a:r>
              <a:rPr lang="en-GB" sz="1015" dirty="0">
                <a:solidFill>
                  <a:schemeClr val="bg2"/>
                </a:solidFill>
              </a:rPr>
              <a:t>System Design and the specification of subsystems is an integral part of the Engineering Lifecycle and the Designing Systems and Specifying Subsystems process should be used to:</a:t>
            </a:r>
          </a:p>
          <a:p>
            <a:pPr marL="211021" indent="-211021">
              <a:buFont typeface="+mj-lt"/>
              <a:buAutoNum type="arabicPeriod"/>
            </a:pPr>
            <a:r>
              <a:rPr lang="en-GB" sz="1015" dirty="0">
                <a:solidFill>
                  <a:schemeClr val="bg2"/>
                </a:solidFill>
              </a:rPr>
              <a:t>Produce a design of the Product, based on the chosen candidate solution.</a:t>
            </a:r>
          </a:p>
          <a:p>
            <a:pPr marL="211021" indent="-211021">
              <a:buFont typeface="+mj-lt"/>
              <a:buAutoNum type="arabicPeriod"/>
            </a:pPr>
            <a:r>
              <a:rPr lang="en-GB" sz="1015" dirty="0">
                <a:solidFill>
                  <a:schemeClr val="bg2"/>
                </a:solidFill>
              </a:rPr>
              <a:t>Establish a design baseline for the Product.</a:t>
            </a:r>
          </a:p>
          <a:p>
            <a:pPr marL="211021" indent="-211021">
              <a:buFont typeface="+mj-lt"/>
              <a:buAutoNum type="arabicPeriod"/>
            </a:pPr>
            <a:r>
              <a:rPr lang="en-GB" sz="1015" dirty="0">
                <a:solidFill>
                  <a:schemeClr val="bg2"/>
                </a:solidFill>
              </a:rPr>
              <a:t>Identify the Sub-Products that constitute the design.</a:t>
            </a:r>
          </a:p>
          <a:p>
            <a:pPr marL="211021" indent="-211021">
              <a:buFont typeface="+mj-lt"/>
              <a:buAutoNum type="arabicPeriod"/>
            </a:pPr>
            <a:r>
              <a:rPr lang="en-GB" sz="1015" dirty="0">
                <a:solidFill>
                  <a:schemeClr val="bg2"/>
                </a:solidFill>
              </a:rPr>
              <a:t>Decompose and allocate all of the requirements to one or more Sub-Products.</a:t>
            </a:r>
          </a:p>
          <a:p>
            <a:pPr marL="211021" indent="-211021">
              <a:buFont typeface="+mj-lt"/>
              <a:buAutoNum type="arabicPeriod"/>
            </a:pPr>
            <a:r>
              <a:rPr lang="en-GB" sz="1015" dirty="0">
                <a:solidFill>
                  <a:schemeClr val="bg2"/>
                </a:solidFill>
              </a:rPr>
              <a:t>Specify the associated integration, test, qualification and acceptance procedures.</a:t>
            </a:r>
          </a:p>
        </p:txBody>
      </p:sp>
      <p:sp>
        <p:nvSpPr>
          <p:cNvPr id="8201" name="Text Box 45"/>
          <p:cNvSpPr txBox="1">
            <a:spLocks noChangeArrowheads="1"/>
          </p:cNvSpPr>
          <p:nvPr/>
        </p:nvSpPr>
        <p:spPr bwMode="auto">
          <a:xfrm>
            <a:off x="1617330" y="5235618"/>
            <a:ext cx="4333026" cy="603563"/>
          </a:xfrm>
          <a:prstGeom prst="rect">
            <a:avLst/>
          </a:prstGeom>
          <a:solidFill>
            <a:srgbClr val="99CCFF"/>
          </a:solidFill>
          <a:ln w="9525">
            <a:solidFill>
              <a:schemeClr val="tx1"/>
            </a:solidFill>
            <a:miter lim="800000"/>
            <a:headEnd/>
            <a:tailEnd/>
          </a:ln>
        </p:spPr>
        <p:txBody>
          <a:bodyPr wrap="square">
            <a:spAutoFit/>
          </a:bodyPr>
          <a:lstStyle>
            <a:lvl1pPr defTabSz="762000" eaLnBrk="0" hangingPunct="0">
              <a:defRPr sz="2400">
                <a:solidFill>
                  <a:schemeClr val="tx1"/>
                </a:solidFill>
                <a:latin typeface="Arial" charset="0"/>
                <a:ea typeface="ＭＳ Ｐゴシック" charset="0"/>
                <a:cs typeface="ＭＳ Ｐゴシック" charset="0"/>
              </a:defRPr>
            </a:lvl1pPr>
            <a:lvl2pPr marL="742950" indent="-285750" defTabSz="762000" eaLnBrk="0" hangingPunct="0">
              <a:defRPr sz="2400">
                <a:solidFill>
                  <a:schemeClr val="tx1"/>
                </a:solidFill>
                <a:latin typeface="Arial" charset="0"/>
                <a:ea typeface="ＭＳ Ｐゴシック" charset="0"/>
              </a:defRPr>
            </a:lvl2pPr>
            <a:lvl3pPr marL="1143000" indent="-228600" defTabSz="762000" eaLnBrk="0" hangingPunct="0">
              <a:defRPr sz="2400">
                <a:solidFill>
                  <a:schemeClr val="tx1"/>
                </a:solidFill>
                <a:latin typeface="Arial" charset="0"/>
                <a:ea typeface="ＭＳ Ｐゴシック" charset="0"/>
              </a:defRPr>
            </a:lvl3pPr>
            <a:lvl4pPr marL="1600200" indent="-228600" defTabSz="762000" eaLnBrk="0" hangingPunct="0">
              <a:defRPr sz="2400">
                <a:solidFill>
                  <a:schemeClr val="tx1"/>
                </a:solidFill>
                <a:latin typeface="Arial" charset="0"/>
                <a:ea typeface="ＭＳ Ｐゴシック" charset="0"/>
              </a:defRPr>
            </a:lvl4pPr>
            <a:lvl5pPr marL="2057400" indent="-228600" defTabSz="762000" eaLnBrk="0" hangingPunct="0">
              <a:defRPr sz="2400">
                <a:solidFill>
                  <a:schemeClr val="tx1"/>
                </a:solidFill>
                <a:latin typeface="Arial" charset="0"/>
                <a:ea typeface="ＭＳ Ｐゴシック" charset="0"/>
              </a:defRPr>
            </a:lvl5pPr>
            <a:lvl6pPr marL="2514600" indent="-228600" defTabSz="762000" eaLnBrk="0" fontAlgn="base" hangingPunct="0">
              <a:spcBef>
                <a:spcPct val="0"/>
              </a:spcBef>
              <a:spcAft>
                <a:spcPct val="0"/>
              </a:spcAft>
              <a:defRPr sz="2400">
                <a:solidFill>
                  <a:schemeClr val="tx1"/>
                </a:solidFill>
                <a:latin typeface="Arial" charset="0"/>
                <a:ea typeface="ＭＳ Ｐゴシック" charset="0"/>
              </a:defRPr>
            </a:lvl6pPr>
            <a:lvl7pPr marL="2971800" indent="-228600" defTabSz="762000" eaLnBrk="0" fontAlgn="base" hangingPunct="0">
              <a:spcBef>
                <a:spcPct val="0"/>
              </a:spcBef>
              <a:spcAft>
                <a:spcPct val="0"/>
              </a:spcAft>
              <a:defRPr sz="2400">
                <a:solidFill>
                  <a:schemeClr val="tx1"/>
                </a:solidFill>
                <a:latin typeface="Arial" charset="0"/>
                <a:ea typeface="ＭＳ Ｐゴシック" charset="0"/>
              </a:defRPr>
            </a:lvl7pPr>
            <a:lvl8pPr marL="3429000" indent="-228600" defTabSz="762000" eaLnBrk="0" fontAlgn="base" hangingPunct="0">
              <a:spcBef>
                <a:spcPct val="0"/>
              </a:spcBef>
              <a:spcAft>
                <a:spcPct val="0"/>
              </a:spcAft>
              <a:defRPr sz="2400">
                <a:solidFill>
                  <a:schemeClr val="tx1"/>
                </a:solidFill>
                <a:latin typeface="Arial" charset="0"/>
                <a:ea typeface="ＭＳ Ｐゴシック" charset="0"/>
              </a:defRPr>
            </a:lvl8pPr>
            <a:lvl9pPr marL="3886200" indent="-228600" defTabSz="762000" eaLnBrk="0" fontAlgn="base" hangingPunct="0">
              <a:spcBef>
                <a:spcPct val="0"/>
              </a:spcBef>
              <a:spcAft>
                <a:spcPct val="0"/>
              </a:spcAft>
              <a:defRPr sz="2400">
                <a:solidFill>
                  <a:schemeClr val="tx1"/>
                </a:solidFill>
                <a:latin typeface="Arial" charset="0"/>
                <a:ea typeface="ＭＳ Ｐゴシック" charset="0"/>
              </a:defRPr>
            </a:lvl9pPr>
          </a:lstStyle>
          <a:p>
            <a:r>
              <a:rPr lang="en-GB" sz="1292" b="1" dirty="0">
                <a:solidFill>
                  <a:srgbClr val="000000"/>
                </a:solidFill>
              </a:rPr>
              <a:t>Verification</a:t>
            </a:r>
            <a:endParaRPr lang="en-GB" sz="1292" dirty="0">
              <a:solidFill>
                <a:srgbClr val="000000"/>
              </a:solidFill>
            </a:endParaRPr>
          </a:p>
          <a:p>
            <a:r>
              <a:rPr lang="en-GB" sz="1015" dirty="0">
                <a:solidFill>
                  <a:schemeClr val="bg2"/>
                </a:solidFill>
              </a:rPr>
              <a:t>The performance of this process should be verified with Design Review and quality audits.</a:t>
            </a:r>
          </a:p>
        </p:txBody>
      </p:sp>
      <p:sp>
        <p:nvSpPr>
          <p:cNvPr id="2" name="Title 1"/>
          <p:cNvSpPr>
            <a:spLocks noGrp="1"/>
          </p:cNvSpPr>
          <p:nvPr>
            <p:ph type="title"/>
          </p:nvPr>
        </p:nvSpPr>
        <p:spPr/>
        <p:txBody>
          <a:bodyPr/>
          <a:lstStyle/>
          <a:p>
            <a:r>
              <a:rPr lang="en-GB" sz="2585" dirty="0"/>
              <a:t>Designing System and Specifying Subsystems (D)</a:t>
            </a:r>
            <a:endParaRPr lang="en-US" dirty="0"/>
          </a:p>
        </p:txBody>
      </p:sp>
      <p:sp>
        <p:nvSpPr>
          <p:cNvPr id="4" name="TextBox 3"/>
          <p:cNvSpPr txBox="1"/>
          <p:nvPr/>
        </p:nvSpPr>
        <p:spPr>
          <a:xfrm>
            <a:off x="1550458" y="5884489"/>
            <a:ext cx="2238553" cy="262829"/>
          </a:xfrm>
          <a:prstGeom prst="rect">
            <a:avLst/>
          </a:prstGeom>
          <a:noFill/>
        </p:spPr>
        <p:txBody>
          <a:bodyPr wrap="square" rtlCol="0">
            <a:spAutoFit/>
          </a:bodyPr>
          <a:lstStyle/>
          <a:p>
            <a:r>
              <a:rPr lang="en-US" sz="1108" dirty="0">
                <a:solidFill>
                  <a:srgbClr val="000000"/>
                </a:solidFill>
                <a:cs typeface="Arial"/>
              </a:rPr>
              <a:t>Extracted from LM0502-04</a:t>
            </a:r>
          </a:p>
        </p:txBody>
      </p:sp>
      <p:pic>
        <p:nvPicPr>
          <p:cNvPr id="8" name="Picture 7"/>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140271" y="1548742"/>
            <a:ext cx="4396446" cy="4543553"/>
          </a:xfrm>
          <a:prstGeom prst="rect">
            <a:avLst/>
          </a:prstGeom>
          <a:noFill/>
          <a:ln>
            <a:noFill/>
          </a:ln>
        </p:spPr>
      </p:pic>
    </p:spTree>
    <p:extLst>
      <p:ext uri="{BB962C8B-B14F-4D97-AF65-F5344CB8AC3E}">
        <p14:creationId xmlns:p14="http://schemas.microsoft.com/office/powerpoint/2010/main" val="23930352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ChangeArrowheads="1"/>
          </p:cNvSpPr>
          <p:nvPr/>
        </p:nvSpPr>
        <p:spPr bwMode="auto">
          <a:xfrm>
            <a:off x="2445084" y="1837006"/>
            <a:ext cx="6406832" cy="4032738"/>
          </a:xfrm>
          <a:prstGeom prst="rect">
            <a:avLst/>
          </a:prstGeom>
          <a:solidFill>
            <a:schemeClr val="accent6">
              <a:lumMod val="20000"/>
              <a:lumOff val="80000"/>
            </a:schemeClr>
          </a:solidFill>
          <a:ln w="9525">
            <a:solidFill>
              <a:schemeClr val="tx1"/>
            </a:solidFill>
            <a:miter lim="800000"/>
            <a:headEnd/>
            <a:tailEnd/>
          </a:ln>
          <a:scene3d>
            <a:camera prst="orthographicFront"/>
            <a:lightRig rig="threePt" dir="t"/>
          </a:scene3d>
          <a:sp3d>
            <a:bevelT/>
          </a:sp3d>
        </p:spPr>
        <p:txBody>
          <a:bodyPr wrap="none" lIns="84253" tIns="42126" rIns="84253" bIns="42126" anchor="ctr"/>
          <a:lstStyle/>
          <a:p>
            <a:pPr>
              <a:defRPr/>
            </a:pPr>
            <a:endParaRPr lang="en-US" sz="1662" dirty="0">
              <a:solidFill>
                <a:srgbClr val="000000"/>
              </a:solidFill>
              <a:latin typeface="Arial" charset="0"/>
            </a:endParaRPr>
          </a:p>
        </p:txBody>
      </p:sp>
      <p:sp>
        <p:nvSpPr>
          <p:cNvPr id="22566" name="Text Box 15"/>
          <p:cNvSpPr txBox="1">
            <a:spLocks noChangeArrowheads="1"/>
          </p:cNvSpPr>
          <p:nvPr/>
        </p:nvSpPr>
        <p:spPr bwMode="auto">
          <a:xfrm>
            <a:off x="2516100" y="737819"/>
            <a:ext cx="1459924" cy="681585"/>
          </a:xfrm>
          <a:prstGeom prst="rect">
            <a:avLst/>
          </a:prstGeom>
          <a:noFill/>
          <a:ln w="9525">
            <a:noFill/>
            <a:miter lim="800000"/>
            <a:headEnd/>
            <a:tailEnd/>
          </a:ln>
        </p:spPr>
        <p:txBody>
          <a:bodyPr wrap="square" lIns="84253" tIns="42126" rIns="84253" bIns="42126">
            <a:spAutoFit/>
          </a:bodyPr>
          <a:lstStyle/>
          <a:p>
            <a:pPr eaLnBrk="0" hangingPunct="0"/>
            <a:r>
              <a:rPr lang="en-GB" sz="1292" b="1" u="sng" dirty="0"/>
              <a:t>Customer</a:t>
            </a:r>
          </a:p>
          <a:p>
            <a:pPr eaLnBrk="0" hangingPunct="0"/>
            <a:r>
              <a:rPr lang="en-GB" sz="1292" b="1" u="sng" dirty="0"/>
              <a:t>Needs and Expectations</a:t>
            </a:r>
          </a:p>
        </p:txBody>
      </p:sp>
      <p:sp>
        <p:nvSpPr>
          <p:cNvPr id="29" name="Flowchart: Document 28"/>
          <p:cNvSpPr/>
          <p:nvPr/>
        </p:nvSpPr>
        <p:spPr bwMode="auto">
          <a:xfrm>
            <a:off x="7011925" y="2620876"/>
            <a:ext cx="1224297" cy="1625629"/>
          </a:xfrm>
          <a:prstGeom prst="flowChartDocumen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t"/>
          <a:lstStyle/>
          <a:p>
            <a:pPr>
              <a:defRPr/>
            </a:pPr>
            <a:r>
              <a:rPr lang="en-GB" sz="1200" dirty="0">
                <a:solidFill>
                  <a:srgbClr val="000000"/>
                </a:solidFill>
              </a:rPr>
              <a:t>User </a:t>
            </a:r>
          </a:p>
          <a:p>
            <a:pPr>
              <a:defRPr/>
            </a:pPr>
            <a:r>
              <a:rPr lang="en-GB" sz="1200" dirty="0">
                <a:solidFill>
                  <a:srgbClr val="000000"/>
                </a:solidFill>
              </a:rPr>
              <a:t>Requirements</a:t>
            </a:r>
          </a:p>
        </p:txBody>
      </p:sp>
      <p:sp>
        <p:nvSpPr>
          <p:cNvPr id="32" name="Flowchart: Document 31"/>
          <p:cNvSpPr/>
          <p:nvPr/>
        </p:nvSpPr>
        <p:spPr bwMode="auto">
          <a:xfrm>
            <a:off x="9203302" y="5490511"/>
            <a:ext cx="1349619" cy="929054"/>
          </a:xfrm>
          <a:prstGeom prst="flowChartDocumen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defRPr/>
            </a:pPr>
            <a:r>
              <a:rPr lang="en-GB" sz="1292" dirty="0">
                <a:solidFill>
                  <a:srgbClr val="000000"/>
                </a:solidFill>
              </a:rPr>
              <a:t>Subsystem</a:t>
            </a:r>
          </a:p>
          <a:p>
            <a:pPr>
              <a:defRPr/>
            </a:pPr>
            <a:r>
              <a:rPr lang="en-GB" sz="1292" dirty="0">
                <a:solidFill>
                  <a:srgbClr val="000000"/>
                </a:solidFill>
              </a:rPr>
              <a:t>Requirements</a:t>
            </a:r>
          </a:p>
        </p:txBody>
      </p:sp>
      <p:cxnSp>
        <p:nvCxnSpPr>
          <p:cNvPr id="35" name="Straight Arrow Connector 34"/>
          <p:cNvCxnSpPr/>
          <p:nvPr/>
        </p:nvCxnSpPr>
        <p:spPr bwMode="invGray">
          <a:xfrm>
            <a:off x="8639519" y="4049740"/>
            <a:ext cx="1428760" cy="1466"/>
          </a:xfrm>
          <a:prstGeom prst="straightConnector1">
            <a:avLst/>
          </a:prstGeom>
          <a:ln w="76200">
            <a:solidFill>
              <a:srgbClr val="000090"/>
            </a:solidFill>
            <a:tailEnd type="triangle" w="med" len="med"/>
          </a:ln>
          <a:scene3d>
            <a:camera prst="orthographicFront"/>
            <a:lightRig rig="threePt" dir="t"/>
          </a:scene3d>
          <a:sp3d>
            <a:bevelT/>
          </a:sp3d>
        </p:spPr>
        <p:style>
          <a:lnRef idx="1">
            <a:schemeClr val="accent1"/>
          </a:lnRef>
          <a:fillRef idx="0">
            <a:schemeClr val="accent1"/>
          </a:fillRef>
          <a:effectRef idx="0">
            <a:schemeClr val="accent1"/>
          </a:effectRef>
          <a:fontRef idx="minor">
            <a:schemeClr val="tx1"/>
          </a:fontRef>
        </p:style>
      </p:cxnSp>
      <p:sp>
        <p:nvSpPr>
          <p:cNvPr id="33" name="Flowchart: Document 32"/>
          <p:cNvSpPr/>
          <p:nvPr/>
        </p:nvSpPr>
        <p:spPr bwMode="auto">
          <a:xfrm>
            <a:off x="8925662" y="2963008"/>
            <a:ext cx="1409700" cy="961292"/>
          </a:xfrm>
          <a:prstGeom prst="flowChartDocumen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defRPr/>
            </a:pPr>
            <a:r>
              <a:rPr lang="en-GB" sz="1292" dirty="0">
                <a:solidFill>
                  <a:srgbClr val="000000"/>
                </a:solidFill>
              </a:rPr>
              <a:t>Build and Check Requirements</a:t>
            </a:r>
          </a:p>
        </p:txBody>
      </p:sp>
      <p:sp>
        <p:nvSpPr>
          <p:cNvPr id="22579" name="TextBox 46"/>
          <p:cNvSpPr txBox="1">
            <a:spLocks noChangeArrowheads="1"/>
          </p:cNvSpPr>
          <p:nvPr/>
        </p:nvSpPr>
        <p:spPr bwMode="gray">
          <a:xfrm>
            <a:off x="6781803" y="1940177"/>
            <a:ext cx="1928646" cy="369127"/>
          </a:xfrm>
          <a:prstGeom prst="rect">
            <a:avLst/>
          </a:prstGeom>
          <a:noFill/>
          <a:ln w="9525">
            <a:noFill/>
            <a:miter lim="800000"/>
            <a:headEnd/>
            <a:tailEnd/>
          </a:ln>
        </p:spPr>
        <p:txBody>
          <a:bodyPr wrap="square" lIns="84253" tIns="42126" rIns="84253" bIns="42126">
            <a:spAutoFit/>
          </a:bodyPr>
          <a:lstStyle/>
          <a:p>
            <a:r>
              <a:rPr lang="en-GB" sz="1846" b="1" dirty="0">
                <a:solidFill>
                  <a:schemeClr val="bg1"/>
                </a:solidFill>
              </a:rPr>
              <a:t>Design System</a:t>
            </a:r>
          </a:p>
        </p:txBody>
      </p:sp>
      <p:sp>
        <p:nvSpPr>
          <p:cNvPr id="22580" name="Title 33"/>
          <p:cNvSpPr>
            <a:spLocks noGrp="1"/>
          </p:cNvSpPr>
          <p:nvPr>
            <p:ph type="title"/>
          </p:nvPr>
        </p:nvSpPr>
        <p:spPr>
          <a:xfrm>
            <a:off x="-76571" y="2856"/>
            <a:ext cx="10629492" cy="663539"/>
          </a:xfrm>
        </p:spPr>
        <p:txBody>
          <a:bodyPr/>
          <a:lstStyle/>
          <a:p>
            <a:r>
              <a:rPr lang="en-GB" sz="2800" dirty="0"/>
              <a:t>Where are we? BAE Systems’ Design System Process (RFCD)</a:t>
            </a:r>
          </a:p>
        </p:txBody>
      </p:sp>
      <p:sp>
        <p:nvSpPr>
          <p:cNvPr id="40" name="Line 3"/>
          <p:cNvSpPr>
            <a:spLocks noChangeShapeType="1"/>
          </p:cNvSpPr>
          <p:nvPr/>
        </p:nvSpPr>
        <p:spPr bwMode="gray">
          <a:xfrm>
            <a:off x="2347167" y="1115083"/>
            <a:ext cx="517455" cy="709053"/>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41" name="Line 4"/>
          <p:cNvSpPr>
            <a:spLocks noChangeShapeType="1"/>
          </p:cNvSpPr>
          <p:nvPr/>
        </p:nvSpPr>
        <p:spPr bwMode="gray">
          <a:xfrm>
            <a:off x="7886365" y="4948581"/>
            <a:ext cx="1219547" cy="1316289"/>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23" name="Flowchart: Document 28">
            <a:extLst>
              <a:ext uri="{FF2B5EF4-FFF2-40B4-BE49-F238E27FC236}">
                <a16:creationId xmlns:a16="http://schemas.microsoft.com/office/drawing/2014/main" id="{E3214D6F-80FD-884F-A69A-42815FDF7B5A}"/>
              </a:ext>
            </a:extLst>
          </p:cNvPr>
          <p:cNvSpPr/>
          <p:nvPr/>
        </p:nvSpPr>
        <p:spPr bwMode="auto">
          <a:xfrm>
            <a:off x="7102244" y="3052067"/>
            <a:ext cx="1349620" cy="1597269"/>
          </a:xfrm>
          <a:prstGeom prst="flowChartDocumen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t"/>
          <a:lstStyle/>
          <a:p>
            <a:pPr>
              <a:defRPr/>
            </a:pPr>
            <a:r>
              <a:rPr lang="en-GB" sz="1200" dirty="0">
                <a:solidFill>
                  <a:srgbClr val="000000"/>
                </a:solidFill>
              </a:rPr>
              <a:t>System Requirements</a:t>
            </a:r>
          </a:p>
        </p:txBody>
      </p:sp>
      <p:sp>
        <p:nvSpPr>
          <p:cNvPr id="30" name="Flowchart: Document 29"/>
          <p:cNvSpPr/>
          <p:nvPr/>
        </p:nvSpPr>
        <p:spPr bwMode="auto">
          <a:xfrm>
            <a:off x="7175990" y="3471531"/>
            <a:ext cx="1346688" cy="1597269"/>
          </a:xfrm>
          <a:prstGeom prst="flowChartDocumen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lgn="ctr">
              <a:defRPr/>
            </a:pPr>
            <a:r>
              <a:rPr lang="en-GB" sz="1662" dirty="0">
                <a:solidFill>
                  <a:srgbClr val="000000"/>
                </a:solidFill>
              </a:rPr>
              <a:t>System</a:t>
            </a:r>
          </a:p>
          <a:p>
            <a:pPr algn="ctr">
              <a:defRPr/>
            </a:pPr>
            <a:r>
              <a:rPr lang="en-GB" sz="1662" dirty="0">
                <a:solidFill>
                  <a:srgbClr val="000000"/>
                </a:solidFill>
              </a:rPr>
              <a:t>Design</a:t>
            </a:r>
          </a:p>
          <a:p>
            <a:pPr algn="ctr">
              <a:defRPr/>
            </a:pPr>
            <a:r>
              <a:rPr lang="en-GB" sz="1662" dirty="0">
                <a:solidFill>
                  <a:srgbClr val="000000"/>
                </a:solidFill>
              </a:rPr>
              <a:t>Definition</a:t>
            </a:r>
          </a:p>
        </p:txBody>
      </p:sp>
      <p:pic>
        <p:nvPicPr>
          <p:cNvPr id="3" name="Picture 2">
            <a:extLst>
              <a:ext uri="{FF2B5EF4-FFF2-40B4-BE49-F238E27FC236}">
                <a16:creationId xmlns:a16="http://schemas.microsoft.com/office/drawing/2014/main" id="{93246275-C266-F444-83C3-80FED0432166}"/>
              </a:ext>
            </a:extLst>
          </p:cNvPr>
          <p:cNvPicPr>
            <a:picLocks noChangeAspect="1"/>
          </p:cNvPicPr>
          <p:nvPr/>
        </p:nvPicPr>
        <p:blipFill>
          <a:blip r:embed="rId3"/>
          <a:stretch>
            <a:fillRect/>
          </a:stretch>
        </p:blipFill>
        <p:spPr>
          <a:xfrm>
            <a:off x="2405114" y="1945700"/>
            <a:ext cx="4737100" cy="3810000"/>
          </a:xfrm>
          <a:prstGeom prst="rect">
            <a:avLst/>
          </a:prstGeom>
        </p:spPr>
      </p:pic>
    </p:spTree>
    <p:extLst>
      <p:ext uri="{BB962C8B-B14F-4D97-AF65-F5344CB8AC3E}">
        <p14:creationId xmlns:p14="http://schemas.microsoft.com/office/powerpoint/2010/main" val="2308360940"/>
      </p:ext>
    </p:extLst>
  </p:cSld>
  <p:clrMapOvr>
    <a:masterClrMapping/>
  </p:clrMapOvr>
  <p:transition>
    <p:wipe dir="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Text Box 2"/>
          <p:cNvSpPr txBox="1">
            <a:spLocks noChangeArrowheads="1"/>
          </p:cNvSpPr>
          <p:nvPr/>
        </p:nvSpPr>
        <p:spPr bwMode="auto">
          <a:xfrm>
            <a:off x="1631535" y="1539078"/>
            <a:ext cx="3678297" cy="1232818"/>
          </a:xfrm>
          <a:prstGeom prst="rect">
            <a:avLst/>
          </a:prstGeom>
          <a:ln>
            <a:headEnd/>
            <a:tailEnd/>
          </a:ln>
        </p:spPr>
        <p:style>
          <a:lnRef idx="1">
            <a:schemeClr val="accent1"/>
          </a:lnRef>
          <a:fillRef idx="2">
            <a:schemeClr val="accent1"/>
          </a:fillRef>
          <a:effectRef idx="1">
            <a:schemeClr val="accent1"/>
          </a:effectRef>
          <a:fontRef idx="minor">
            <a:schemeClr val="dk1"/>
          </a:fontRef>
        </p:style>
        <p:txBody>
          <a:bodyPr wrap="square" lIns="91429" tIns="10799" rIns="91429" bIns="10799">
            <a:noAutofit/>
          </a:bodyPr>
          <a:lstStyle>
            <a:lvl1pPr marL="190500" indent="-190500"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just" eaLnBrk="1" hangingPunct="1"/>
            <a:r>
              <a:rPr lang="en-GB" sz="1400" b="1" dirty="0">
                <a:solidFill>
                  <a:srgbClr val="000000"/>
                </a:solidFill>
              </a:rPr>
              <a:t>Principles</a:t>
            </a:r>
          </a:p>
          <a:p>
            <a:pPr algn="just" eaLnBrk="1" hangingPunct="1"/>
            <a:endParaRPr lang="en-GB" sz="500" b="1" dirty="0">
              <a:solidFill>
                <a:srgbClr val="000000"/>
              </a:solidFill>
            </a:endParaRPr>
          </a:p>
          <a:p>
            <a:pPr marL="7937" indent="-7937"/>
            <a:r>
              <a:rPr lang="en-GB" sz="1100" dirty="0">
                <a:solidFill>
                  <a:schemeClr val="bg1"/>
                </a:solidFill>
              </a:rPr>
              <a:t>Systems Analysis should be used to determine properties and behaviour of the system and sub systems within their operational environments during all phases of their lifecycles.</a:t>
            </a:r>
          </a:p>
        </p:txBody>
      </p:sp>
      <p:sp>
        <p:nvSpPr>
          <p:cNvPr id="8194" name="Text Box 3"/>
          <p:cNvSpPr txBox="1">
            <a:spLocks noChangeArrowheads="1"/>
          </p:cNvSpPr>
          <p:nvPr/>
        </p:nvSpPr>
        <p:spPr bwMode="auto">
          <a:xfrm>
            <a:off x="1624099" y="2998782"/>
            <a:ext cx="3697945" cy="1661993"/>
          </a:xfrm>
          <a:prstGeom prst="rect">
            <a:avLst/>
          </a:prstGeom>
          <a:solidFill>
            <a:srgbClr val="CC99FF"/>
          </a:solidFill>
          <a:ln w="9525">
            <a:solidFill>
              <a:schemeClr val="tx1"/>
            </a:solidFill>
            <a:miter lim="800000"/>
            <a:headEnd/>
            <a:tailEnd/>
          </a:ln>
        </p:spPr>
        <p:txBody>
          <a:bodyPr wrap="square" lIns="91429" tIns="45715" rIns="91429" bIns="45715">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400" b="1" dirty="0">
                <a:solidFill>
                  <a:srgbClr val="000000"/>
                </a:solidFill>
              </a:rPr>
              <a:t>Objective</a:t>
            </a:r>
          </a:p>
          <a:p>
            <a:r>
              <a:rPr lang="en-GB" sz="1100" dirty="0">
                <a:solidFill>
                  <a:schemeClr val="bg1"/>
                </a:solidFill>
              </a:rPr>
              <a:t>The analysis of system properties is an integral part of the Engineering Lifecycle and the Performing System Analysis process should be used to:</a:t>
            </a:r>
          </a:p>
          <a:p>
            <a:r>
              <a:rPr lang="en-GB" sz="1100" dirty="0">
                <a:solidFill>
                  <a:schemeClr val="bg1"/>
                </a:solidFill>
              </a:rPr>
              <a:t> </a:t>
            </a:r>
          </a:p>
          <a:p>
            <a:pPr marL="228573" indent="-228573">
              <a:buFont typeface="+mj-lt"/>
              <a:buAutoNum type="arabicPeriod"/>
            </a:pPr>
            <a:r>
              <a:rPr lang="en-GB" sz="1100" dirty="0">
                <a:solidFill>
                  <a:schemeClr val="bg1"/>
                </a:solidFill>
              </a:rPr>
              <a:t>Determine the emergent properties of the design.</a:t>
            </a:r>
          </a:p>
          <a:p>
            <a:pPr marL="228573" indent="-228573">
              <a:buFont typeface="+mj-lt"/>
              <a:buAutoNum type="arabicPeriod"/>
            </a:pPr>
            <a:r>
              <a:rPr lang="en-GB" sz="1100" dirty="0">
                <a:solidFill>
                  <a:schemeClr val="bg1"/>
                </a:solidFill>
              </a:rPr>
              <a:t>Support trade-offs, optimisation, risk reduction and testing.</a:t>
            </a:r>
          </a:p>
          <a:p>
            <a:pPr marL="228573" indent="-228573">
              <a:buFont typeface="+mj-lt"/>
              <a:buAutoNum type="arabicPeriod"/>
            </a:pPr>
            <a:r>
              <a:rPr lang="en-GB" sz="1100" dirty="0">
                <a:solidFill>
                  <a:schemeClr val="bg1"/>
                </a:solidFill>
              </a:rPr>
              <a:t>Generate qualification and certification evidence</a:t>
            </a:r>
            <a:r>
              <a:rPr lang="en-GB" sz="1100" dirty="0"/>
              <a:t>.</a:t>
            </a:r>
          </a:p>
        </p:txBody>
      </p:sp>
      <p:sp>
        <p:nvSpPr>
          <p:cNvPr id="8201" name="Text Box 45"/>
          <p:cNvSpPr txBox="1">
            <a:spLocks noChangeArrowheads="1"/>
          </p:cNvSpPr>
          <p:nvPr/>
        </p:nvSpPr>
        <p:spPr bwMode="auto">
          <a:xfrm>
            <a:off x="1629543" y="4857037"/>
            <a:ext cx="3680287" cy="646331"/>
          </a:xfrm>
          <a:prstGeom prst="rect">
            <a:avLst/>
          </a:prstGeom>
          <a:solidFill>
            <a:srgbClr val="99CCFF"/>
          </a:solidFill>
          <a:ln w="9525">
            <a:solidFill>
              <a:schemeClr val="tx1"/>
            </a:solidFill>
            <a:miter lim="800000"/>
            <a:headEnd/>
            <a:tailEnd/>
          </a:ln>
        </p:spPr>
        <p:txBody>
          <a:bodyPr wrap="square" lIns="91429" tIns="45715" rIns="91429" bIns="45715">
            <a:spAutoFit/>
          </a:bodyPr>
          <a:lstStyle>
            <a:lvl1pPr defTabSz="762000" eaLnBrk="0" hangingPunct="0">
              <a:defRPr sz="2400">
                <a:solidFill>
                  <a:schemeClr val="tx1"/>
                </a:solidFill>
                <a:latin typeface="Arial" charset="0"/>
                <a:ea typeface="ＭＳ Ｐゴシック" charset="0"/>
                <a:cs typeface="ＭＳ Ｐゴシック" charset="0"/>
              </a:defRPr>
            </a:lvl1pPr>
            <a:lvl2pPr marL="742950" indent="-285750" defTabSz="762000" eaLnBrk="0" hangingPunct="0">
              <a:defRPr sz="2400">
                <a:solidFill>
                  <a:schemeClr val="tx1"/>
                </a:solidFill>
                <a:latin typeface="Arial" charset="0"/>
                <a:ea typeface="ＭＳ Ｐゴシック" charset="0"/>
              </a:defRPr>
            </a:lvl2pPr>
            <a:lvl3pPr marL="1143000" indent="-228600" defTabSz="762000" eaLnBrk="0" hangingPunct="0">
              <a:defRPr sz="2400">
                <a:solidFill>
                  <a:schemeClr val="tx1"/>
                </a:solidFill>
                <a:latin typeface="Arial" charset="0"/>
                <a:ea typeface="ＭＳ Ｐゴシック" charset="0"/>
              </a:defRPr>
            </a:lvl3pPr>
            <a:lvl4pPr marL="1600200" indent="-228600" defTabSz="762000" eaLnBrk="0" hangingPunct="0">
              <a:defRPr sz="2400">
                <a:solidFill>
                  <a:schemeClr val="tx1"/>
                </a:solidFill>
                <a:latin typeface="Arial" charset="0"/>
                <a:ea typeface="ＭＳ Ｐゴシック" charset="0"/>
              </a:defRPr>
            </a:lvl4pPr>
            <a:lvl5pPr marL="2057400" indent="-228600" defTabSz="762000" eaLnBrk="0" hangingPunct="0">
              <a:defRPr sz="2400">
                <a:solidFill>
                  <a:schemeClr val="tx1"/>
                </a:solidFill>
                <a:latin typeface="Arial" charset="0"/>
                <a:ea typeface="ＭＳ Ｐゴシック" charset="0"/>
              </a:defRPr>
            </a:lvl5pPr>
            <a:lvl6pPr marL="2514600" indent="-228600" defTabSz="762000" eaLnBrk="0" fontAlgn="base" hangingPunct="0">
              <a:spcBef>
                <a:spcPct val="0"/>
              </a:spcBef>
              <a:spcAft>
                <a:spcPct val="0"/>
              </a:spcAft>
              <a:defRPr sz="2400">
                <a:solidFill>
                  <a:schemeClr val="tx1"/>
                </a:solidFill>
                <a:latin typeface="Arial" charset="0"/>
                <a:ea typeface="ＭＳ Ｐゴシック" charset="0"/>
              </a:defRPr>
            </a:lvl6pPr>
            <a:lvl7pPr marL="2971800" indent="-228600" defTabSz="762000" eaLnBrk="0" fontAlgn="base" hangingPunct="0">
              <a:spcBef>
                <a:spcPct val="0"/>
              </a:spcBef>
              <a:spcAft>
                <a:spcPct val="0"/>
              </a:spcAft>
              <a:defRPr sz="2400">
                <a:solidFill>
                  <a:schemeClr val="tx1"/>
                </a:solidFill>
                <a:latin typeface="Arial" charset="0"/>
                <a:ea typeface="ＭＳ Ｐゴシック" charset="0"/>
              </a:defRPr>
            </a:lvl7pPr>
            <a:lvl8pPr marL="3429000" indent="-228600" defTabSz="762000" eaLnBrk="0" fontAlgn="base" hangingPunct="0">
              <a:spcBef>
                <a:spcPct val="0"/>
              </a:spcBef>
              <a:spcAft>
                <a:spcPct val="0"/>
              </a:spcAft>
              <a:defRPr sz="2400">
                <a:solidFill>
                  <a:schemeClr val="tx1"/>
                </a:solidFill>
                <a:latin typeface="Arial" charset="0"/>
                <a:ea typeface="ＭＳ Ｐゴシック" charset="0"/>
              </a:defRPr>
            </a:lvl8pPr>
            <a:lvl9pPr marL="3886200" indent="-228600" defTabSz="762000" eaLnBrk="0" fontAlgn="base" hangingPunct="0">
              <a:spcBef>
                <a:spcPct val="0"/>
              </a:spcBef>
              <a:spcAft>
                <a:spcPct val="0"/>
              </a:spcAft>
              <a:defRPr sz="2400">
                <a:solidFill>
                  <a:schemeClr val="tx1"/>
                </a:solidFill>
                <a:latin typeface="Arial" charset="0"/>
                <a:ea typeface="ＭＳ Ｐゴシック" charset="0"/>
              </a:defRPr>
            </a:lvl9pPr>
          </a:lstStyle>
          <a:p>
            <a:r>
              <a:rPr lang="en-GB" sz="1400" b="1" dirty="0">
                <a:solidFill>
                  <a:srgbClr val="000000"/>
                </a:solidFill>
              </a:rPr>
              <a:t>Verification</a:t>
            </a:r>
            <a:endParaRPr lang="en-GB" sz="1400" dirty="0">
              <a:solidFill>
                <a:srgbClr val="000000"/>
              </a:solidFill>
            </a:endParaRPr>
          </a:p>
          <a:p>
            <a:r>
              <a:rPr lang="en-GB" sz="1100" dirty="0">
                <a:solidFill>
                  <a:srgbClr val="000000"/>
                </a:solidFill>
              </a:rPr>
              <a:t>The performance of this process should be verified with Design Review and quality audits.</a:t>
            </a:r>
          </a:p>
        </p:txBody>
      </p:sp>
      <p:sp>
        <p:nvSpPr>
          <p:cNvPr id="2" name="Title 1"/>
          <p:cNvSpPr>
            <a:spLocks noGrp="1"/>
          </p:cNvSpPr>
          <p:nvPr>
            <p:ph type="title"/>
          </p:nvPr>
        </p:nvSpPr>
        <p:spPr>
          <a:xfrm>
            <a:off x="302379" y="184797"/>
            <a:ext cx="9706741" cy="498203"/>
          </a:xfrm>
        </p:spPr>
        <p:txBody>
          <a:bodyPr/>
          <a:lstStyle/>
          <a:p>
            <a:r>
              <a:rPr lang="en-GB" dirty="0"/>
              <a:t>Performing Systems Analysis (A)</a:t>
            </a:r>
            <a:endParaRPr lang="en-US" dirty="0"/>
          </a:p>
        </p:txBody>
      </p:sp>
      <p:sp>
        <p:nvSpPr>
          <p:cNvPr id="4" name="TextBox 3"/>
          <p:cNvSpPr txBox="1"/>
          <p:nvPr/>
        </p:nvSpPr>
        <p:spPr>
          <a:xfrm>
            <a:off x="1738197" y="5895803"/>
            <a:ext cx="2428620" cy="279197"/>
          </a:xfrm>
          <a:prstGeom prst="rect">
            <a:avLst/>
          </a:prstGeom>
          <a:noFill/>
        </p:spPr>
        <p:txBody>
          <a:bodyPr wrap="square" lIns="91429" tIns="45715" rIns="91429" bIns="45715" rtlCol="0">
            <a:spAutoFit/>
          </a:bodyPr>
          <a:lstStyle/>
          <a:p>
            <a:r>
              <a:rPr lang="en-US" sz="1200" dirty="0">
                <a:cs typeface="Arial"/>
              </a:rPr>
              <a:t>Extracted from LM0502-05</a:t>
            </a:r>
          </a:p>
        </p:txBody>
      </p:sp>
      <p:pic>
        <p:nvPicPr>
          <p:cNvPr id="9" name="Picture 8"/>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554078" y="1294669"/>
            <a:ext cx="5019277" cy="4945151"/>
          </a:xfrm>
          <a:prstGeom prst="rect">
            <a:avLst/>
          </a:prstGeom>
          <a:noFill/>
          <a:ln>
            <a:noFill/>
          </a:ln>
        </p:spPr>
      </p:pic>
    </p:spTree>
    <p:extLst>
      <p:ext uri="{BB962C8B-B14F-4D97-AF65-F5344CB8AC3E}">
        <p14:creationId xmlns:p14="http://schemas.microsoft.com/office/powerpoint/2010/main" val="1944373728"/>
      </p:ext>
    </p:extLst>
  </p:cSld>
  <p:clrMapOvr>
    <a:masterClrMapping/>
  </p:clrMapOvr>
  <p:transition>
    <p:wipe dir="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37964" y="72564"/>
            <a:ext cx="11010600" cy="664797"/>
          </a:xfrm>
        </p:spPr>
        <p:txBody>
          <a:bodyPr/>
          <a:lstStyle/>
          <a:p>
            <a:r>
              <a:rPr lang="en-US" dirty="0"/>
              <a:t>System Design and Optimisation</a:t>
            </a:r>
          </a:p>
        </p:txBody>
      </p:sp>
      <p:sp>
        <p:nvSpPr>
          <p:cNvPr id="6" name="Content Placeholder 5"/>
          <p:cNvSpPr>
            <a:spLocks noGrp="1"/>
          </p:cNvSpPr>
          <p:nvPr>
            <p:ph type="body" sz="quarter" idx="16"/>
          </p:nvPr>
        </p:nvSpPr>
        <p:spPr>
          <a:xfrm>
            <a:off x="6319200" y="1496767"/>
            <a:ext cx="5267400" cy="4359060"/>
          </a:xfrm>
        </p:spPr>
        <p:txBody>
          <a:bodyPr/>
          <a:lstStyle/>
          <a:p>
            <a:r>
              <a:rPr lang="en-GB" sz="2000" dirty="0">
                <a:latin typeface="Arial" charset="0"/>
              </a:rPr>
              <a:t>For example if </a:t>
            </a:r>
            <a:r>
              <a:rPr lang="en-GB" dirty="0">
                <a:latin typeface="Arial" charset="0"/>
              </a:rPr>
              <a:t>fin stabilization is selected </a:t>
            </a:r>
            <a:endParaRPr lang="en-GB" sz="2000" dirty="0">
              <a:latin typeface="Arial" charset="0"/>
            </a:endParaRPr>
          </a:p>
          <a:p>
            <a:endParaRPr lang="en-GB" dirty="0">
              <a:latin typeface="Arial" charset="0"/>
            </a:endParaRPr>
          </a:p>
          <a:p>
            <a:pPr marL="0" indent="0">
              <a:buNone/>
            </a:pPr>
            <a:endParaRPr lang="en-GB" sz="2400" dirty="0">
              <a:latin typeface="Arial" charset="0"/>
            </a:endParaRPr>
          </a:p>
          <a:p>
            <a:pPr marL="0" indent="0">
              <a:buNone/>
            </a:pPr>
            <a:endParaRPr lang="en-GB" sz="2400" dirty="0">
              <a:latin typeface="Arial" charset="0"/>
            </a:endParaRPr>
          </a:p>
          <a:p>
            <a:r>
              <a:rPr lang="en-GB" sz="2000" dirty="0">
                <a:latin typeface="Arial" charset="0"/>
              </a:rPr>
              <a:t>The terminal performance will depend upon the design parameters</a:t>
            </a:r>
          </a:p>
          <a:p>
            <a:pPr lvl="1"/>
            <a:r>
              <a:rPr lang="en-GB" sz="1600" dirty="0">
                <a:latin typeface="Arial" charset="0"/>
              </a:rPr>
              <a:t>Number of Fins</a:t>
            </a:r>
          </a:p>
          <a:p>
            <a:pPr lvl="1"/>
            <a:r>
              <a:rPr lang="en-GB" sz="1600" dirty="0">
                <a:latin typeface="Arial" charset="0"/>
              </a:rPr>
              <a:t>Fin configuration</a:t>
            </a:r>
          </a:p>
          <a:p>
            <a:pPr lvl="2"/>
            <a:r>
              <a:rPr lang="en-GB" sz="1400" dirty="0">
                <a:latin typeface="Arial" charset="0"/>
              </a:rPr>
              <a:t>Leading edge angle</a:t>
            </a:r>
          </a:p>
          <a:p>
            <a:pPr lvl="2"/>
            <a:r>
              <a:rPr lang="en-GB" sz="1400" dirty="0">
                <a:latin typeface="Arial" charset="0"/>
              </a:rPr>
              <a:t>Fin area</a:t>
            </a:r>
          </a:p>
          <a:p>
            <a:pPr lvl="2"/>
            <a:r>
              <a:rPr lang="en-GB" sz="1400" dirty="0">
                <a:latin typeface="Arial" charset="0"/>
              </a:rPr>
              <a:t>Fin aspect ratio</a:t>
            </a:r>
          </a:p>
          <a:p>
            <a:pPr lvl="2"/>
            <a:r>
              <a:rPr lang="en-GB" sz="1400" dirty="0">
                <a:latin typeface="Arial" charset="0"/>
              </a:rPr>
              <a:t>Fin thickness</a:t>
            </a:r>
          </a:p>
          <a:p>
            <a:pPr lvl="2"/>
            <a:r>
              <a:rPr lang="en-GB" sz="1400" dirty="0">
                <a:latin typeface="Arial" charset="0"/>
              </a:rPr>
              <a:t>etc.</a:t>
            </a:r>
          </a:p>
          <a:p>
            <a:pPr lvl="1"/>
            <a:r>
              <a:rPr lang="en-GB" sz="1600" dirty="0">
                <a:latin typeface="Arial" charset="0"/>
              </a:rPr>
              <a:t>Fin Material</a:t>
            </a:r>
          </a:p>
          <a:p>
            <a:pPr lvl="1"/>
            <a:r>
              <a:rPr lang="en-GB" sz="1600" dirty="0">
                <a:latin typeface="Arial" charset="0"/>
              </a:rPr>
              <a:t>etc.</a:t>
            </a:r>
          </a:p>
          <a:p>
            <a:endParaRPr lang="en-US" dirty="0"/>
          </a:p>
        </p:txBody>
      </p:sp>
      <p:sp>
        <p:nvSpPr>
          <p:cNvPr id="5" name="Content Placeholder 4"/>
          <p:cNvSpPr>
            <a:spLocks noGrp="1"/>
          </p:cNvSpPr>
          <p:nvPr>
            <p:ph type="body" sz="quarter" idx="17"/>
          </p:nvPr>
        </p:nvSpPr>
        <p:spPr>
          <a:xfrm>
            <a:off x="837744" y="1496767"/>
            <a:ext cx="4038376" cy="4757550"/>
          </a:xfrm>
        </p:spPr>
        <p:txBody>
          <a:bodyPr>
            <a:normAutofit/>
          </a:bodyPr>
          <a:lstStyle/>
          <a:p>
            <a:r>
              <a:rPr lang="en-GB" dirty="0"/>
              <a:t>The performance of a system will be influenced by a number of system design parameters – the variables that the designer selects to achieve the desired level of performance</a:t>
            </a:r>
          </a:p>
          <a:p>
            <a:pPr marL="0" indent="0">
              <a:buNone/>
            </a:pPr>
            <a:endParaRPr lang="en-GB" dirty="0"/>
          </a:p>
          <a:p>
            <a:r>
              <a:rPr lang="en-GB" dirty="0"/>
              <a:t>The challenge for the system designer is to find the best target or nominal values for the system design parameters in order to meet or, better still, exceed the requirements.</a:t>
            </a:r>
          </a:p>
          <a:p>
            <a:endParaRPr lang="en-US" dirty="0"/>
          </a:p>
        </p:txBody>
      </p:sp>
      <p:pic>
        <p:nvPicPr>
          <p:cNvPr id="35" name="Picture 34">
            <a:extLst>
              <a:ext uri="{FF2B5EF4-FFF2-40B4-BE49-F238E27FC236}">
                <a16:creationId xmlns:a16="http://schemas.microsoft.com/office/drawing/2014/main" id="{95A67DCD-E2A7-E54F-B922-D501DC3E3CAE}"/>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21573" t="38918" r="21685" b="48372"/>
          <a:stretch/>
        </p:blipFill>
        <p:spPr>
          <a:xfrm>
            <a:off x="6445135" y="2025121"/>
            <a:ext cx="4235784" cy="671015"/>
          </a:xfrm>
          <a:prstGeom prst="rect">
            <a:avLst/>
          </a:prstGeom>
        </p:spPr>
      </p:pic>
    </p:spTree>
    <p:extLst>
      <p:ext uri="{BB962C8B-B14F-4D97-AF65-F5344CB8AC3E}">
        <p14:creationId xmlns:p14="http://schemas.microsoft.com/office/powerpoint/2010/main" val="42927242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37964" y="72564"/>
            <a:ext cx="11010600" cy="664797"/>
          </a:xfrm>
        </p:spPr>
        <p:txBody>
          <a:bodyPr/>
          <a:lstStyle/>
          <a:p>
            <a:r>
              <a:rPr lang="en-US" dirty="0"/>
              <a:t>System Design and Optimisation</a:t>
            </a:r>
          </a:p>
        </p:txBody>
      </p:sp>
      <p:sp>
        <p:nvSpPr>
          <p:cNvPr id="6" name="Content Placeholder 5"/>
          <p:cNvSpPr>
            <a:spLocks noGrp="1"/>
          </p:cNvSpPr>
          <p:nvPr>
            <p:ph type="body" sz="quarter" idx="16"/>
          </p:nvPr>
        </p:nvSpPr>
        <p:spPr>
          <a:xfrm>
            <a:off x="6319200" y="1496767"/>
            <a:ext cx="5267400" cy="4359060"/>
          </a:xfrm>
        </p:spPr>
        <p:txBody>
          <a:bodyPr/>
          <a:lstStyle/>
          <a:p>
            <a:r>
              <a:rPr lang="en-GB" sz="1600" dirty="0">
                <a:latin typeface="Arial" charset="0"/>
              </a:rPr>
              <a:t>For example if metal cutters are selected </a:t>
            </a:r>
          </a:p>
          <a:p>
            <a:endParaRPr lang="en-GB" sz="1600" dirty="0">
              <a:latin typeface="Arial" charset="0"/>
            </a:endParaRPr>
          </a:p>
          <a:p>
            <a:pPr marL="0" indent="0">
              <a:buNone/>
            </a:pPr>
            <a:endParaRPr lang="en-GB" sz="1800" dirty="0">
              <a:latin typeface="Arial" charset="0"/>
            </a:endParaRPr>
          </a:p>
          <a:p>
            <a:pPr marL="0" indent="0">
              <a:buNone/>
            </a:pPr>
            <a:endParaRPr lang="en-GB" sz="1800" dirty="0">
              <a:latin typeface="Arial" charset="0"/>
            </a:endParaRPr>
          </a:p>
          <a:p>
            <a:endParaRPr lang="en-GB" sz="1600" dirty="0">
              <a:latin typeface="Arial" charset="0"/>
            </a:endParaRPr>
          </a:p>
          <a:p>
            <a:endParaRPr lang="en-GB" sz="1600" dirty="0">
              <a:latin typeface="Arial" charset="0"/>
            </a:endParaRPr>
          </a:p>
          <a:p>
            <a:endParaRPr lang="en-GB" sz="1600" dirty="0">
              <a:latin typeface="Arial" charset="0"/>
            </a:endParaRPr>
          </a:p>
          <a:p>
            <a:endParaRPr lang="en-GB" sz="1600" dirty="0">
              <a:latin typeface="Arial" charset="0"/>
            </a:endParaRPr>
          </a:p>
          <a:p>
            <a:endParaRPr lang="en-GB" sz="1600" dirty="0">
              <a:latin typeface="Arial" charset="0"/>
            </a:endParaRPr>
          </a:p>
          <a:p>
            <a:r>
              <a:rPr lang="en-GB" sz="1600" dirty="0">
                <a:latin typeface="Arial" charset="0"/>
              </a:rPr>
              <a:t>The Cutting performance will depend upon the design parameters</a:t>
            </a:r>
          </a:p>
          <a:p>
            <a:pPr lvl="1"/>
            <a:r>
              <a:rPr lang="en-GB" sz="1200" dirty="0">
                <a:latin typeface="Arial" charset="0"/>
              </a:rPr>
              <a:t>Number of blades</a:t>
            </a:r>
          </a:p>
          <a:p>
            <a:pPr lvl="1"/>
            <a:r>
              <a:rPr lang="en-GB" sz="1200" dirty="0">
                <a:latin typeface="Arial" charset="0"/>
              </a:rPr>
              <a:t>Blade form.</a:t>
            </a:r>
          </a:p>
          <a:p>
            <a:pPr lvl="2"/>
            <a:r>
              <a:rPr lang="en-GB" sz="1100" dirty="0">
                <a:latin typeface="Arial" charset="0"/>
              </a:rPr>
              <a:t>Cutting edge angle</a:t>
            </a:r>
          </a:p>
          <a:p>
            <a:pPr lvl="2"/>
            <a:r>
              <a:rPr lang="en-GB" sz="1100" dirty="0">
                <a:latin typeface="Arial" charset="0"/>
              </a:rPr>
              <a:t>Blade aspect ratio</a:t>
            </a:r>
          </a:p>
          <a:p>
            <a:pPr lvl="2"/>
            <a:r>
              <a:rPr lang="en-GB" sz="1100" dirty="0">
                <a:latin typeface="Arial" charset="0"/>
              </a:rPr>
              <a:t>Fin thickness</a:t>
            </a:r>
          </a:p>
          <a:p>
            <a:pPr lvl="2"/>
            <a:r>
              <a:rPr lang="en-GB" sz="1100" dirty="0">
                <a:latin typeface="Arial" charset="0"/>
              </a:rPr>
              <a:t>etc.</a:t>
            </a:r>
          </a:p>
          <a:p>
            <a:pPr lvl="1"/>
            <a:r>
              <a:rPr lang="en-GB" sz="1200" dirty="0">
                <a:latin typeface="Arial" charset="0"/>
              </a:rPr>
              <a:t>Blade Material</a:t>
            </a:r>
          </a:p>
          <a:p>
            <a:pPr lvl="1"/>
            <a:r>
              <a:rPr lang="en-GB" sz="1200" dirty="0">
                <a:latin typeface="Arial" charset="0"/>
              </a:rPr>
              <a:t>etc.</a:t>
            </a:r>
          </a:p>
          <a:p>
            <a:endParaRPr lang="en-US" dirty="0"/>
          </a:p>
        </p:txBody>
      </p:sp>
      <p:sp>
        <p:nvSpPr>
          <p:cNvPr id="5" name="Content Placeholder 4"/>
          <p:cNvSpPr>
            <a:spLocks noGrp="1"/>
          </p:cNvSpPr>
          <p:nvPr>
            <p:ph type="body" sz="quarter" idx="17"/>
          </p:nvPr>
        </p:nvSpPr>
        <p:spPr>
          <a:xfrm>
            <a:off x="837744" y="1496767"/>
            <a:ext cx="4038376" cy="4757550"/>
          </a:xfrm>
        </p:spPr>
        <p:txBody>
          <a:bodyPr>
            <a:normAutofit/>
          </a:bodyPr>
          <a:lstStyle/>
          <a:p>
            <a:r>
              <a:rPr lang="en-GB" dirty="0"/>
              <a:t>The performance of a system will be influenced by a number of system design parameters – the variables that the designer selects to achieve the desired level of performance</a:t>
            </a:r>
          </a:p>
          <a:p>
            <a:pPr marL="0" indent="0">
              <a:buNone/>
            </a:pPr>
            <a:endParaRPr lang="en-GB" dirty="0"/>
          </a:p>
          <a:p>
            <a:r>
              <a:rPr lang="en-GB" dirty="0"/>
              <a:t>The challenge for the system designer is to find the best target or nominal values for the system design parameters in order to meet or, better still, exceed the requirements.</a:t>
            </a:r>
          </a:p>
          <a:p>
            <a:endParaRPr lang="en-US" dirty="0"/>
          </a:p>
        </p:txBody>
      </p:sp>
      <p:grpSp>
        <p:nvGrpSpPr>
          <p:cNvPr id="7" name="Group 6">
            <a:extLst>
              <a:ext uri="{FF2B5EF4-FFF2-40B4-BE49-F238E27FC236}">
                <a16:creationId xmlns:a16="http://schemas.microsoft.com/office/drawing/2014/main" id="{9C3F32FF-68A9-4305-98B8-070C9F231BF3}"/>
              </a:ext>
            </a:extLst>
          </p:cNvPr>
          <p:cNvGrpSpPr/>
          <p:nvPr/>
        </p:nvGrpSpPr>
        <p:grpSpPr>
          <a:xfrm>
            <a:off x="6767655" y="1982112"/>
            <a:ext cx="3970043" cy="1506590"/>
            <a:chOff x="6458099" y="2042342"/>
            <a:chExt cx="4619077" cy="1906298"/>
          </a:xfrm>
        </p:grpSpPr>
        <p:pic>
          <p:nvPicPr>
            <p:cNvPr id="3" name="Picture 2" descr="Graphical user interface, application, PowerPoint&#10;&#10;Description automatically generated">
              <a:extLst>
                <a:ext uri="{FF2B5EF4-FFF2-40B4-BE49-F238E27FC236}">
                  <a16:creationId xmlns:a16="http://schemas.microsoft.com/office/drawing/2014/main" id="{C442444F-6D0A-41BE-87E9-54823201E07E}"/>
                </a:ext>
              </a:extLst>
            </p:cNvPr>
            <p:cNvPicPr>
              <a:picLocks noChangeAspect="1"/>
            </p:cNvPicPr>
            <p:nvPr/>
          </p:nvPicPr>
          <p:blipFill rotWithShape="1">
            <a:blip r:embed="rId2">
              <a:extLst>
                <a:ext uri="{28A0092B-C50C-407E-A947-70E740481C1C}">
                  <a14:useLocalDpi xmlns:a14="http://schemas.microsoft.com/office/drawing/2010/main" val="0"/>
                </a:ext>
              </a:extLst>
            </a:blip>
            <a:srcRect l="27755" t="34745" r="10808" b="9008"/>
            <a:stretch/>
          </p:blipFill>
          <p:spPr>
            <a:xfrm>
              <a:off x="6458099" y="2042342"/>
              <a:ext cx="2976099" cy="1461944"/>
            </a:xfrm>
            <a:prstGeom prst="rect">
              <a:avLst/>
            </a:prstGeom>
          </p:spPr>
        </p:pic>
        <p:pic>
          <p:nvPicPr>
            <p:cNvPr id="8" name="Picture 7" descr="A picture containing text, weapon, knife&#10;&#10;Description automatically generated">
              <a:extLst>
                <a:ext uri="{FF2B5EF4-FFF2-40B4-BE49-F238E27FC236}">
                  <a16:creationId xmlns:a16="http://schemas.microsoft.com/office/drawing/2014/main" id="{AE1A7487-1FBC-47AD-B71D-3C6C862D07C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903080" y="3059931"/>
              <a:ext cx="2174096" cy="888709"/>
            </a:xfrm>
            <a:prstGeom prst="rect">
              <a:avLst/>
            </a:prstGeom>
          </p:spPr>
        </p:pic>
      </p:grpSp>
    </p:spTree>
    <p:extLst>
      <p:ext uri="{BB962C8B-B14F-4D97-AF65-F5344CB8AC3E}">
        <p14:creationId xmlns:p14="http://schemas.microsoft.com/office/powerpoint/2010/main" val="6086441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Line 679"/>
          <p:cNvSpPr>
            <a:spLocks noChangeShapeType="1"/>
          </p:cNvSpPr>
          <p:nvPr/>
        </p:nvSpPr>
        <p:spPr bwMode="auto">
          <a:xfrm>
            <a:off x="5465771" y="3756029"/>
            <a:ext cx="3175" cy="2270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55" name="Line 680"/>
          <p:cNvSpPr>
            <a:spLocks noChangeShapeType="1"/>
          </p:cNvSpPr>
          <p:nvPr/>
        </p:nvSpPr>
        <p:spPr bwMode="auto">
          <a:xfrm>
            <a:off x="5465771" y="3756029"/>
            <a:ext cx="3175" cy="2270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56" name="Line 681"/>
          <p:cNvSpPr>
            <a:spLocks noChangeShapeType="1"/>
          </p:cNvSpPr>
          <p:nvPr/>
        </p:nvSpPr>
        <p:spPr bwMode="auto">
          <a:xfrm flipH="1" flipV="1">
            <a:off x="5465775" y="3983040"/>
            <a:ext cx="41433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57" name="Line 682"/>
          <p:cNvSpPr>
            <a:spLocks noChangeShapeType="1"/>
          </p:cNvSpPr>
          <p:nvPr/>
        </p:nvSpPr>
        <p:spPr bwMode="auto">
          <a:xfrm flipH="1" flipV="1">
            <a:off x="5465775" y="3983040"/>
            <a:ext cx="41433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58" name="Line 683"/>
          <p:cNvSpPr>
            <a:spLocks noChangeShapeType="1"/>
          </p:cNvSpPr>
          <p:nvPr/>
        </p:nvSpPr>
        <p:spPr bwMode="auto">
          <a:xfrm flipV="1">
            <a:off x="4919663" y="3983046"/>
            <a:ext cx="546100" cy="314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59" name="Line 684"/>
          <p:cNvSpPr>
            <a:spLocks noChangeShapeType="1"/>
          </p:cNvSpPr>
          <p:nvPr/>
        </p:nvSpPr>
        <p:spPr bwMode="auto">
          <a:xfrm flipV="1">
            <a:off x="4919663" y="3983046"/>
            <a:ext cx="546100" cy="314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60" name="Freeform 685"/>
          <p:cNvSpPr>
            <a:spLocks/>
          </p:cNvSpPr>
          <p:nvPr/>
        </p:nvSpPr>
        <p:spPr bwMode="auto">
          <a:xfrm>
            <a:off x="5499102" y="3876675"/>
            <a:ext cx="214313" cy="82550"/>
          </a:xfrm>
          <a:custGeom>
            <a:avLst/>
            <a:gdLst>
              <a:gd name="T0" fmla="*/ 2147483647 w 93"/>
              <a:gd name="T1" fmla="*/ 0 h 32"/>
              <a:gd name="T2" fmla="*/ 2147483647 w 93"/>
              <a:gd name="T3" fmla="*/ 2147483647 h 32"/>
              <a:gd name="T4" fmla="*/ 0 w 93"/>
              <a:gd name="T5" fmla="*/ 2147483647 h 32"/>
              <a:gd name="T6" fmla="*/ 2147483647 w 93"/>
              <a:gd name="T7" fmla="*/ 0 h 32"/>
              <a:gd name="T8" fmla="*/ 0 60000 65536"/>
              <a:gd name="T9" fmla="*/ 0 60000 65536"/>
              <a:gd name="T10" fmla="*/ 0 60000 65536"/>
              <a:gd name="T11" fmla="*/ 0 60000 65536"/>
              <a:gd name="T12" fmla="*/ 0 w 93"/>
              <a:gd name="T13" fmla="*/ 0 h 32"/>
              <a:gd name="T14" fmla="*/ 93 w 93"/>
              <a:gd name="T15" fmla="*/ 32 h 32"/>
            </a:gdLst>
            <a:ahLst/>
            <a:cxnLst>
              <a:cxn ang="T8">
                <a:pos x="T0" y="T1"/>
              </a:cxn>
              <a:cxn ang="T9">
                <a:pos x="T2" y="T3"/>
              </a:cxn>
              <a:cxn ang="T10">
                <a:pos x="T4" y="T5"/>
              </a:cxn>
              <a:cxn ang="T11">
                <a:pos x="T6" y="T7"/>
              </a:cxn>
            </a:cxnLst>
            <a:rect l="T12" t="T13" r="T14" b="T15"/>
            <a:pathLst>
              <a:path w="93" h="32">
                <a:moveTo>
                  <a:pt x="44" y="0"/>
                </a:moveTo>
                <a:lnTo>
                  <a:pt x="93" y="32"/>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61" name="Freeform 686"/>
          <p:cNvSpPr>
            <a:spLocks/>
          </p:cNvSpPr>
          <p:nvPr/>
        </p:nvSpPr>
        <p:spPr bwMode="auto">
          <a:xfrm>
            <a:off x="5600712" y="3876675"/>
            <a:ext cx="227013" cy="82550"/>
          </a:xfrm>
          <a:custGeom>
            <a:avLst/>
            <a:gdLst>
              <a:gd name="T0" fmla="*/ 2147483647 w 98"/>
              <a:gd name="T1" fmla="*/ 2147483647 h 32"/>
              <a:gd name="T2" fmla="*/ 0 w 98"/>
              <a:gd name="T3" fmla="*/ 0 h 32"/>
              <a:gd name="T4" fmla="*/ 2147483647 w 98"/>
              <a:gd name="T5" fmla="*/ 2147483647 h 32"/>
              <a:gd name="T6" fmla="*/ 2147483647 w 98"/>
              <a:gd name="T7" fmla="*/ 2147483647 h 32"/>
              <a:gd name="T8" fmla="*/ 0 60000 65536"/>
              <a:gd name="T9" fmla="*/ 0 60000 65536"/>
              <a:gd name="T10" fmla="*/ 0 60000 65536"/>
              <a:gd name="T11" fmla="*/ 0 60000 65536"/>
              <a:gd name="T12" fmla="*/ 0 w 98"/>
              <a:gd name="T13" fmla="*/ 0 h 32"/>
              <a:gd name="T14" fmla="*/ 98 w 98"/>
              <a:gd name="T15" fmla="*/ 32 h 32"/>
            </a:gdLst>
            <a:ahLst/>
            <a:cxnLst>
              <a:cxn ang="T8">
                <a:pos x="T0" y="T1"/>
              </a:cxn>
              <a:cxn ang="T9">
                <a:pos x="T2" y="T3"/>
              </a:cxn>
              <a:cxn ang="T10">
                <a:pos x="T4" y="T5"/>
              </a:cxn>
              <a:cxn ang="T11">
                <a:pos x="T6" y="T7"/>
              </a:cxn>
            </a:cxnLst>
            <a:rect l="T12" t="T13" r="T14" b="T15"/>
            <a:pathLst>
              <a:path w="98" h="32">
                <a:moveTo>
                  <a:pt x="98" y="9"/>
                </a:moveTo>
                <a:lnTo>
                  <a:pt x="0" y="0"/>
                </a:lnTo>
                <a:lnTo>
                  <a:pt x="49" y="32"/>
                </a:lnTo>
                <a:lnTo>
                  <a:pt x="98"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62" name="Line 687"/>
          <p:cNvSpPr>
            <a:spLocks noChangeShapeType="1"/>
          </p:cNvSpPr>
          <p:nvPr/>
        </p:nvSpPr>
        <p:spPr bwMode="auto">
          <a:xfrm>
            <a:off x="5600712" y="3876685"/>
            <a:ext cx="227013" cy="222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63" name="Line 688"/>
          <p:cNvSpPr>
            <a:spLocks noChangeShapeType="1"/>
          </p:cNvSpPr>
          <p:nvPr/>
        </p:nvSpPr>
        <p:spPr bwMode="auto">
          <a:xfrm flipV="1">
            <a:off x="5499100" y="3876675"/>
            <a:ext cx="101600" cy="587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64" name="Freeform 689"/>
          <p:cNvSpPr>
            <a:spLocks/>
          </p:cNvSpPr>
          <p:nvPr/>
        </p:nvSpPr>
        <p:spPr bwMode="auto">
          <a:xfrm>
            <a:off x="5713425" y="3898900"/>
            <a:ext cx="217487"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65" name="Freeform 690"/>
          <p:cNvSpPr>
            <a:spLocks/>
          </p:cNvSpPr>
          <p:nvPr/>
        </p:nvSpPr>
        <p:spPr bwMode="auto">
          <a:xfrm>
            <a:off x="5827725" y="3898900"/>
            <a:ext cx="217487"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66" name="Line 691"/>
          <p:cNvSpPr>
            <a:spLocks noChangeShapeType="1"/>
          </p:cNvSpPr>
          <p:nvPr/>
        </p:nvSpPr>
        <p:spPr bwMode="auto">
          <a:xfrm flipH="1" flipV="1">
            <a:off x="5827725" y="3898902"/>
            <a:ext cx="206375"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67" name="Line 692"/>
          <p:cNvSpPr>
            <a:spLocks noChangeShapeType="1"/>
          </p:cNvSpPr>
          <p:nvPr/>
        </p:nvSpPr>
        <p:spPr bwMode="auto">
          <a:xfrm flipV="1">
            <a:off x="5726114" y="3898902"/>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68" name="Freeform 693"/>
          <p:cNvSpPr>
            <a:spLocks/>
          </p:cNvSpPr>
          <p:nvPr/>
        </p:nvSpPr>
        <p:spPr bwMode="auto">
          <a:xfrm>
            <a:off x="5384800" y="3935422"/>
            <a:ext cx="215900"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9" y="0"/>
                </a:moveTo>
                <a:lnTo>
                  <a:pt x="93"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69" name="Freeform 694"/>
          <p:cNvSpPr>
            <a:spLocks/>
          </p:cNvSpPr>
          <p:nvPr/>
        </p:nvSpPr>
        <p:spPr bwMode="auto">
          <a:xfrm>
            <a:off x="5499102" y="3935422"/>
            <a:ext cx="214313"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9"/>
                </a:moveTo>
                <a:lnTo>
                  <a:pt x="0" y="0"/>
                </a:lnTo>
                <a:lnTo>
                  <a:pt x="44" y="37"/>
                </a:lnTo>
                <a:lnTo>
                  <a:pt x="93"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70" name="Line 695"/>
          <p:cNvSpPr>
            <a:spLocks noChangeShapeType="1"/>
          </p:cNvSpPr>
          <p:nvPr/>
        </p:nvSpPr>
        <p:spPr bwMode="auto">
          <a:xfrm flipH="1">
            <a:off x="6034088" y="3935417"/>
            <a:ext cx="11112"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71" name="Freeform 696"/>
          <p:cNvSpPr>
            <a:spLocks/>
          </p:cNvSpPr>
          <p:nvPr/>
        </p:nvSpPr>
        <p:spPr bwMode="auto">
          <a:xfrm>
            <a:off x="6045200" y="3359152"/>
            <a:ext cx="215900" cy="576263"/>
          </a:xfrm>
          <a:custGeom>
            <a:avLst/>
            <a:gdLst>
              <a:gd name="T0" fmla="*/ 2147483647 w 93"/>
              <a:gd name="T1" fmla="*/ 2147483647 h 221"/>
              <a:gd name="T2" fmla="*/ 0 w 93"/>
              <a:gd name="T3" fmla="*/ 2147483647 h 221"/>
              <a:gd name="T4" fmla="*/ 2147483647 w 93"/>
              <a:gd name="T5" fmla="*/ 0 h 221"/>
              <a:gd name="T6" fmla="*/ 2147483647 w 93"/>
              <a:gd name="T7" fmla="*/ 2147483647 h 221"/>
              <a:gd name="T8" fmla="*/ 0 60000 65536"/>
              <a:gd name="T9" fmla="*/ 0 60000 65536"/>
              <a:gd name="T10" fmla="*/ 0 60000 65536"/>
              <a:gd name="T11" fmla="*/ 0 60000 65536"/>
              <a:gd name="T12" fmla="*/ 0 w 93"/>
              <a:gd name="T13" fmla="*/ 0 h 221"/>
              <a:gd name="T14" fmla="*/ 93 w 93"/>
              <a:gd name="T15" fmla="*/ 221 h 221"/>
            </a:gdLst>
            <a:ahLst/>
            <a:cxnLst>
              <a:cxn ang="T8">
                <a:pos x="T0" y="T1"/>
              </a:cxn>
              <a:cxn ang="T9">
                <a:pos x="T2" y="T3"/>
              </a:cxn>
              <a:cxn ang="T10">
                <a:pos x="T4" y="T5"/>
              </a:cxn>
              <a:cxn ang="T11">
                <a:pos x="T6" y="T7"/>
              </a:cxn>
            </a:cxnLst>
            <a:rect l="T12" t="T13" r="T14" b="T15"/>
            <a:pathLst>
              <a:path w="93" h="221">
                <a:moveTo>
                  <a:pt x="93" y="134"/>
                </a:moveTo>
                <a:lnTo>
                  <a:pt x="0" y="221"/>
                </a:lnTo>
                <a:lnTo>
                  <a:pt x="44" y="0"/>
                </a:lnTo>
                <a:lnTo>
                  <a:pt x="93" y="134"/>
                </a:lnTo>
                <a:close/>
              </a:path>
            </a:pathLst>
          </a:custGeom>
          <a:solidFill>
            <a:schemeClr val="tx1"/>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72" name="Line 697"/>
          <p:cNvSpPr>
            <a:spLocks noChangeShapeType="1"/>
          </p:cNvSpPr>
          <p:nvPr/>
        </p:nvSpPr>
        <p:spPr bwMode="auto">
          <a:xfrm flipH="1" flipV="1">
            <a:off x="5499100" y="3935413"/>
            <a:ext cx="204788" cy="238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73" name="Line 698"/>
          <p:cNvSpPr>
            <a:spLocks noChangeShapeType="1"/>
          </p:cNvSpPr>
          <p:nvPr/>
        </p:nvSpPr>
        <p:spPr bwMode="auto">
          <a:xfrm flipV="1">
            <a:off x="6045200" y="3708405"/>
            <a:ext cx="215900" cy="2270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74" name="Line 699"/>
          <p:cNvSpPr>
            <a:spLocks noChangeShapeType="1"/>
          </p:cNvSpPr>
          <p:nvPr/>
        </p:nvSpPr>
        <p:spPr bwMode="auto">
          <a:xfrm flipV="1">
            <a:off x="5384800" y="3935416"/>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75" name="Line 700"/>
          <p:cNvSpPr>
            <a:spLocks noChangeShapeType="1"/>
          </p:cNvSpPr>
          <p:nvPr/>
        </p:nvSpPr>
        <p:spPr bwMode="auto">
          <a:xfrm flipV="1">
            <a:off x="5930904" y="3935416"/>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76" name="Freeform 701"/>
          <p:cNvSpPr>
            <a:spLocks/>
          </p:cNvSpPr>
          <p:nvPr/>
        </p:nvSpPr>
        <p:spPr bwMode="auto">
          <a:xfrm>
            <a:off x="5600712" y="3335338"/>
            <a:ext cx="227013" cy="696912"/>
          </a:xfrm>
          <a:custGeom>
            <a:avLst/>
            <a:gdLst>
              <a:gd name="T0" fmla="*/ 0 w 98"/>
              <a:gd name="T1" fmla="*/ 2147483647 h 267"/>
              <a:gd name="T2" fmla="*/ 2147483647 w 98"/>
              <a:gd name="T3" fmla="*/ 0 h 267"/>
              <a:gd name="T4" fmla="*/ 2147483647 w 98"/>
              <a:gd name="T5" fmla="*/ 2147483647 h 267"/>
              <a:gd name="T6" fmla="*/ 0 w 98"/>
              <a:gd name="T7" fmla="*/ 2147483647 h 267"/>
              <a:gd name="T8" fmla="*/ 0 60000 65536"/>
              <a:gd name="T9" fmla="*/ 0 60000 65536"/>
              <a:gd name="T10" fmla="*/ 0 60000 65536"/>
              <a:gd name="T11" fmla="*/ 0 60000 65536"/>
              <a:gd name="T12" fmla="*/ 0 w 98"/>
              <a:gd name="T13" fmla="*/ 0 h 267"/>
              <a:gd name="T14" fmla="*/ 98 w 98"/>
              <a:gd name="T15" fmla="*/ 267 h 267"/>
            </a:gdLst>
            <a:ahLst/>
            <a:cxnLst>
              <a:cxn ang="T8">
                <a:pos x="T0" y="T1"/>
              </a:cxn>
              <a:cxn ang="T9">
                <a:pos x="T2" y="T3"/>
              </a:cxn>
              <a:cxn ang="T10">
                <a:pos x="T4" y="T5"/>
              </a:cxn>
              <a:cxn ang="T11">
                <a:pos x="T6" y="T7"/>
              </a:cxn>
            </a:cxnLst>
            <a:rect l="T12" t="T13" r="T14" b="T15"/>
            <a:pathLst>
              <a:path w="98" h="267">
                <a:moveTo>
                  <a:pt x="0" y="267"/>
                </a:moveTo>
                <a:lnTo>
                  <a:pt x="98" y="0"/>
                </a:lnTo>
                <a:lnTo>
                  <a:pt x="49" y="239"/>
                </a:lnTo>
                <a:lnTo>
                  <a:pt x="0" y="26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77" name="Line 702"/>
          <p:cNvSpPr>
            <a:spLocks noChangeShapeType="1"/>
          </p:cNvSpPr>
          <p:nvPr/>
        </p:nvSpPr>
        <p:spPr bwMode="auto">
          <a:xfrm flipH="1">
            <a:off x="5703900" y="3959229"/>
            <a:ext cx="9525"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78" name="Freeform 703"/>
          <p:cNvSpPr>
            <a:spLocks/>
          </p:cNvSpPr>
          <p:nvPr/>
        </p:nvSpPr>
        <p:spPr bwMode="auto">
          <a:xfrm>
            <a:off x="5713425" y="3335338"/>
            <a:ext cx="217487" cy="660400"/>
          </a:xfrm>
          <a:custGeom>
            <a:avLst/>
            <a:gdLst>
              <a:gd name="T0" fmla="*/ 2147483647 w 94"/>
              <a:gd name="T1" fmla="*/ 2147483647 h 253"/>
              <a:gd name="T2" fmla="*/ 0 w 94"/>
              <a:gd name="T3" fmla="*/ 2147483647 h 253"/>
              <a:gd name="T4" fmla="*/ 2147483647 w 94"/>
              <a:gd name="T5" fmla="*/ 0 h 253"/>
              <a:gd name="T6" fmla="*/ 2147483647 w 94"/>
              <a:gd name="T7" fmla="*/ 2147483647 h 253"/>
              <a:gd name="T8" fmla="*/ 0 60000 65536"/>
              <a:gd name="T9" fmla="*/ 0 60000 65536"/>
              <a:gd name="T10" fmla="*/ 0 60000 65536"/>
              <a:gd name="T11" fmla="*/ 0 60000 65536"/>
              <a:gd name="T12" fmla="*/ 0 w 94"/>
              <a:gd name="T13" fmla="*/ 0 h 253"/>
              <a:gd name="T14" fmla="*/ 94 w 94"/>
              <a:gd name="T15" fmla="*/ 253 h 253"/>
            </a:gdLst>
            <a:ahLst/>
            <a:cxnLst>
              <a:cxn ang="T8">
                <a:pos x="T0" y="T1"/>
              </a:cxn>
              <a:cxn ang="T9">
                <a:pos x="T2" y="T3"/>
              </a:cxn>
              <a:cxn ang="T10">
                <a:pos x="T4" y="T5"/>
              </a:cxn>
              <a:cxn ang="T11">
                <a:pos x="T6" y="T7"/>
              </a:cxn>
            </a:cxnLst>
            <a:rect l="T12" t="T13" r="T14" b="T15"/>
            <a:pathLst>
              <a:path w="94" h="253">
                <a:moveTo>
                  <a:pt x="94" y="253"/>
                </a:moveTo>
                <a:lnTo>
                  <a:pt x="0" y="239"/>
                </a:lnTo>
                <a:lnTo>
                  <a:pt x="49" y="0"/>
                </a:lnTo>
                <a:lnTo>
                  <a:pt x="94" y="25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79" name="Line 704"/>
          <p:cNvSpPr>
            <a:spLocks noChangeShapeType="1"/>
          </p:cNvSpPr>
          <p:nvPr/>
        </p:nvSpPr>
        <p:spPr bwMode="auto">
          <a:xfrm>
            <a:off x="5713413" y="3959229"/>
            <a:ext cx="12700"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80" name="Line 705"/>
          <p:cNvSpPr>
            <a:spLocks noChangeShapeType="1"/>
          </p:cNvSpPr>
          <p:nvPr/>
        </p:nvSpPr>
        <p:spPr bwMode="auto">
          <a:xfrm flipH="1" flipV="1">
            <a:off x="5713425" y="3959227"/>
            <a:ext cx="217487"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81" name="Line 706"/>
          <p:cNvSpPr>
            <a:spLocks noChangeShapeType="1"/>
          </p:cNvSpPr>
          <p:nvPr/>
        </p:nvSpPr>
        <p:spPr bwMode="auto">
          <a:xfrm flipV="1">
            <a:off x="5600702" y="3959234"/>
            <a:ext cx="112713"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82" name="Freeform 707"/>
          <p:cNvSpPr>
            <a:spLocks/>
          </p:cNvSpPr>
          <p:nvPr/>
        </p:nvSpPr>
        <p:spPr bwMode="auto">
          <a:xfrm>
            <a:off x="6146800" y="3359150"/>
            <a:ext cx="217488" cy="349250"/>
          </a:xfrm>
          <a:custGeom>
            <a:avLst/>
            <a:gdLst>
              <a:gd name="T0" fmla="*/ 2147483647 w 94"/>
              <a:gd name="T1" fmla="*/ 2147483647 h 134"/>
              <a:gd name="T2" fmla="*/ 2147483647 w 94"/>
              <a:gd name="T3" fmla="*/ 2147483647 h 134"/>
              <a:gd name="T4" fmla="*/ 0 w 94"/>
              <a:gd name="T5" fmla="*/ 0 h 134"/>
              <a:gd name="T6" fmla="*/ 2147483647 w 94"/>
              <a:gd name="T7" fmla="*/ 2147483647 h 134"/>
              <a:gd name="T8" fmla="*/ 0 60000 65536"/>
              <a:gd name="T9" fmla="*/ 0 60000 65536"/>
              <a:gd name="T10" fmla="*/ 0 60000 65536"/>
              <a:gd name="T11" fmla="*/ 0 60000 65536"/>
              <a:gd name="T12" fmla="*/ 0 w 94"/>
              <a:gd name="T13" fmla="*/ 0 h 134"/>
              <a:gd name="T14" fmla="*/ 94 w 94"/>
              <a:gd name="T15" fmla="*/ 134 h 134"/>
            </a:gdLst>
            <a:ahLst/>
            <a:cxnLst>
              <a:cxn ang="T8">
                <a:pos x="T0" y="T1"/>
              </a:cxn>
              <a:cxn ang="T9">
                <a:pos x="T2" y="T3"/>
              </a:cxn>
              <a:cxn ang="T10">
                <a:pos x="T4" y="T5"/>
              </a:cxn>
              <a:cxn ang="T11">
                <a:pos x="T6" y="T7"/>
              </a:cxn>
            </a:cxnLst>
            <a:rect l="T12" t="T13" r="T14" b="T15"/>
            <a:pathLst>
              <a:path w="94" h="134">
                <a:moveTo>
                  <a:pt x="49" y="134"/>
                </a:moveTo>
                <a:lnTo>
                  <a:pt x="94" y="19"/>
                </a:lnTo>
                <a:lnTo>
                  <a:pt x="0" y="0"/>
                </a:lnTo>
                <a:lnTo>
                  <a:pt x="49" y="13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83" name="Freeform 708"/>
          <p:cNvSpPr>
            <a:spLocks/>
          </p:cNvSpPr>
          <p:nvPr/>
        </p:nvSpPr>
        <p:spPr bwMode="auto">
          <a:xfrm>
            <a:off x="6261100" y="3408363"/>
            <a:ext cx="217488" cy="311150"/>
          </a:xfrm>
          <a:custGeom>
            <a:avLst/>
            <a:gdLst>
              <a:gd name="T0" fmla="*/ 2147483647 w 94"/>
              <a:gd name="T1" fmla="*/ 2147483647 h 119"/>
              <a:gd name="T2" fmla="*/ 0 w 94"/>
              <a:gd name="T3" fmla="*/ 2147483647 h 119"/>
              <a:gd name="T4" fmla="*/ 2147483647 w 94"/>
              <a:gd name="T5" fmla="*/ 0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119"/>
                </a:moveTo>
                <a:lnTo>
                  <a:pt x="0" y="115"/>
                </a:lnTo>
                <a:lnTo>
                  <a:pt x="45" y="0"/>
                </a:lnTo>
                <a:lnTo>
                  <a:pt x="94" y="11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84" name="Line 709"/>
          <p:cNvSpPr>
            <a:spLocks noChangeShapeType="1"/>
          </p:cNvSpPr>
          <p:nvPr/>
        </p:nvSpPr>
        <p:spPr bwMode="auto">
          <a:xfrm>
            <a:off x="6261100" y="3708407"/>
            <a:ext cx="217488" cy="111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85" name="Freeform 710"/>
          <p:cNvSpPr>
            <a:spLocks/>
          </p:cNvSpPr>
          <p:nvPr/>
        </p:nvSpPr>
        <p:spPr bwMode="auto">
          <a:xfrm>
            <a:off x="5280037" y="3995747"/>
            <a:ext cx="219075"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86" name="Freeform 711"/>
          <p:cNvSpPr>
            <a:spLocks/>
          </p:cNvSpPr>
          <p:nvPr/>
        </p:nvSpPr>
        <p:spPr bwMode="auto">
          <a:xfrm>
            <a:off x="5384800" y="3995747"/>
            <a:ext cx="215900"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9"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87" name="Freeform 712"/>
          <p:cNvSpPr>
            <a:spLocks/>
          </p:cNvSpPr>
          <p:nvPr/>
        </p:nvSpPr>
        <p:spPr bwMode="auto">
          <a:xfrm>
            <a:off x="5827725" y="2951172"/>
            <a:ext cx="217487" cy="1044575"/>
          </a:xfrm>
          <a:custGeom>
            <a:avLst/>
            <a:gdLst>
              <a:gd name="T0" fmla="*/ 0 w 94"/>
              <a:gd name="T1" fmla="*/ 2147483647 h 400"/>
              <a:gd name="T2" fmla="*/ 2147483647 w 94"/>
              <a:gd name="T3" fmla="*/ 0 h 400"/>
              <a:gd name="T4" fmla="*/ 2147483647 w 94"/>
              <a:gd name="T5" fmla="*/ 2147483647 h 400"/>
              <a:gd name="T6" fmla="*/ 0 w 94"/>
              <a:gd name="T7" fmla="*/ 2147483647 h 400"/>
              <a:gd name="T8" fmla="*/ 0 60000 65536"/>
              <a:gd name="T9" fmla="*/ 0 60000 65536"/>
              <a:gd name="T10" fmla="*/ 0 60000 65536"/>
              <a:gd name="T11" fmla="*/ 0 60000 65536"/>
              <a:gd name="T12" fmla="*/ 0 w 94"/>
              <a:gd name="T13" fmla="*/ 0 h 400"/>
              <a:gd name="T14" fmla="*/ 94 w 94"/>
              <a:gd name="T15" fmla="*/ 400 h 400"/>
            </a:gdLst>
            <a:ahLst/>
            <a:cxnLst>
              <a:cxn ang="T8">
                <a:pos x="T0" y="T1"/>
              </a:cxn>
              <a:cxn ang="T9">
                <a:pos x="T2" y="T3"/>
              </a:cxn>
              <a:cxn ang="T10">
                <a:pos x="T4" y="T5"/>
              </a:cxn>
              <a:cxn ang="T11">
                <a:pos x="T6" y="T7"/>
              </a:cxn>
            </a:cxnLst>
            <a:rect l="T12" t="T13" r="T14" b="T15"/>
            <a:pathLst>
              <a:path w="94" h="400">
                <a:moveTo>
                  <a:pt x="0" y="147"/>
                </a:moveTo>
                <a:lnTo>
                  <a:pt x="94" y="0"/>
                </a:lnTo>
                <a:lnTo>
                  <a:pt x="45" y="400"/>
                </a:lnTo>
                <a:lnTo>
                  <a:pt x="0" y="14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88" name="Line 713"/>
          <p:cNvSpPr>
            <a:spLocks noChangeShapeType="1"/>
          </p:cNvSpPr>
          <p:nvPr/>
        </p:nvSpPr>
        <p:spPr bwMode="auto">
          <a:xfrm flipH="1" flipV="1">
            <a:off x="5384800" y="3995738"/>
            <a:ext cx="215900"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89" name="Line 714"/>
          <p:cNvSpPr>
            <a:spLocks noChangeShapeType="1"/>
          </p:cNvSpPr>
          <p:nvPr/>
        </p:nvSpPr>
        <p:spPr bwMode="auto">
          <a:xfrm flipV="1">
            <a:off x="5280031" y="3995741"/>
            <a:ext cx="104775"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90" name="Line 715"/>
          <p:cNvSpPr>
            <a:spLocks noChangeShapeType="1"/>
          </p:cNvSpPr>
          <p:nvPr/>
        </p:nvSpPr>
        <p:spPr bwMode="auto">
          <a:xfrm>
            <a:off x="5827715" y="3335338"/>
            <a:ext cx="103187" cy="6604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91" name="Freeform 716"/>
          <p:cNvSpPr>
            <a:spLocks/>
          </p:cNvSpPr>
          <p:nvPr/>
        </p:nvSpPr>
        <p:spPr bwMode="auto">
          <a:xfrm>
            <a:off x="6364288" y="3408363"/>
            <a:ext cx="227012" cy="311150"/>
          </a:xfrm>
          <a:custGeom>
            <a:avLst/>
            <a:gdLst>
              <a:gd name="T0" fmla="*/ 2147483647 w 98"/>
              <a:gd name="T1" fmla="*/ 2147483647 h 119"/>
              <a:gd name="T2" fmla="*/ 2147483647 w 98"/>
              <a:gd name="T3" fmla="*/ 2147483647 h 119"/>
              <a:gd name="T4" fmla="*/ 0 w 98"/>
              <a:gd name="T5" fmla="*/ 0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49" y="119"/>
                </a:moveTo>
                <a:lnTo>
                  <a:pt x="98" y="27"/>
                </a:lnTo>
                <a:lnTo>
                  <a:pt x="0" y="0"/>
                </a:lnTo>
                <a:lnTo>
                  <a:pt x="49" y="11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92" name="Freeform 717"/>
          <p:cNvSpPr>
            <a:spLocks/>
          </p:cNvSpPr>
          <p:nvPr/>
        </p:nvSpPr>
        <p:spPr bwMode="auto">
          <a:xfrm>
            <a:off x="6478600" y="3478213"/>
            <a:ext cx="217487" cy="254000"/>
          </a:xfrm>
          <a:custGeom>
            <a:avLst/>
            <a:gdLst>
              <a:gd name="T0" fmla="*/ 2147483647 w 94"/>
              <a:gd name="T1" fmla="*/ 2147483647 h 97"/>
              <a:gd name="T2" fmla="*/ 0 w 94"/>
              <a:gd name="T3" fmla="*/ 2147483647 h 97"/>
              <a:gd name="T4" fmla="*/ 2147483647 w 94"/>
              <a:gd name="T5" fmla="*/ 0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94" y="97"/>
                </a:moveTo>
                <a:lnTo>
                  <a:pt x="0" y="92"/>
                </a:lnTo>
                <a:lnTo>
                  <a:pt x="49" y="0"/>
                </a:lnTo>
                <a:lnTo>
                  <a:pt x="94"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93" name="Line 718"/>
          <p:cNvSpPr>
            <a:spLocks noChangeShapeType="1"/>
          </p:cNvSpPr>
          <p:nvPr/>
        </p:nvSpPr>
        <p:spPr bwMode="auto">
          <a:xfrm>
            <a:off x="6478600" y="3719513"/>
            <a:ext cx="217487"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94" name="Line 719"/>
          <p:cNvSpPr>
            <a:spLocks noChangeShapeType="1"/>
          </p:cNvSpPr>
          <p:nvPr/>
        </p:nvSpPr>
        <p:spPr bwMode="auto">
          <a:xfrm>
            <a:off x="6364288" y="3408363"/>
            <a:ext cx="114300" cy="311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95" name="Freeform 720"/>
          <p:cNvSpPr>
            <a:spLocks/>
          </p:cNvSpPr>
          <p:nvPr/>
        </p:nvSpPr>
        <p:spPr bwMode="auto">
          <a:xfrm>
            <a:off x="5499102" y="2963863"/>
            <a:ext cx="214313" cy="1128712"/>
          </a:xfrm>
          <a:custGeom>
            <a:avLst/>
            <a:gdLst>
              <a:gd name="T0" fmla="*/ 0 w 93"/>
              <a:gd name="T1" fmla="*/ 2147483647 h 432"/>
              <a:gd name="T2" fmla="*/ 2147483647 w 93"/>
              <a:gd name="T3" fmla="*/ 0 h 432"/>
              <a:gd name="T4" fmla="*/ 2147483647 w 93"/>
              <a:gd name="T5" fmla="*/ 2147483647 h 432"/>
              <a:gd name="T6" fmla="*/ 0 w 93"/>
              <a:gd name="T7" fmla="*/ 2147483647 h 432"/>
              <a:gd name="T8" fmla="*/ 0 60000 65536"/>
              <a:gd name="T9" fmla="*/ 0 60000 65536"/>
              <a:gd name="T10" fmla="*/ 0 60000 65536"/>
              <a:gd name="T11" fmla="*/ 0 60000 65536"/>
              <a:gd name="T12" fmla="*/ 0 w 93"/>
              <a:gd name="T13" fmla="*/ 0 h 432"/>
              <a:gd name="T14" fmla="*/ 93 w 93"/>
              <a:gd name="T15" fmla="*/ 432 h 432"/>
            </a:gdLst>
            <a:ahLst/>
            <a:cxnLst>
              <a:cxn ang="T8">
                <a:pos x="T0" y="T1"/>
              </a:cxn>
              <a:cxn ang="T9">
                <a:pos x="T2" y="T3"/>
              </a:cxn>
              <a:cxn ang="T10">
                <a:pos x="T4" y="T5"/>
              </a:cxn>
              <a:cxn ang="T11">
                <a:pos x="T6" y="T7"/>
              </a:cxn>
            </a:cxnLst>
            <a:rect l="T12" t="T13" r="T14" b="T15"/>
            <a:pathLst>
              <a:path w="93" h="432">
                <a:moveTo>
                  <a:pt x="0" y="432"/>
                </a:moveTo>
                <a:lnTo>
                  <a:pt x="93" y="0"/>
                </a:lnTo>
                <a:lnTo>
                  <a:pt x="44" y="409"/>
                </a:lnTo>
                <a:lnTo>
                  <a:pt x="0" y="43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96" name="Line 721"/>
          <p:cNvSpPr>
            <a:spLocks noChangeShapeType="1"/>
          </p:cNvSpPr>
          <p:nvPr/>
        </p:nvSpPr>
        <p:spPr bwMode="auto">
          <a:xfrm>
            <a:off x="5600700" y="4032257"/>
            <a:ext cx="1588"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97" name="Freeform 722"/>
          <p:cNvSpPr>
            <a:spLocks/>
          </p:cNvSpPr>
          <p:nvPr/>
        </p:nvSpPr>
        <p:spPr bwMode="auto">
          <a:xfrm>
            <a:off x="5600712" y="2963865"/>
            <a:ext cx="227013" cy="1068387"/>
          </a:xfrm>
          <a:custGeom>
            <a:avLst/>
            <a:gdLst>
              <a:gd name="T0" fmla="*/ 2147483647 w 98"/>
              <a:gd name="T1" fmla="*/ 2147483647 h 409"/>
              <a:gd name="T2" fmla="*/ 0 w 98"/>
              <a:gd name="T3" fmla="*/ 2147483647 h 409"/>
              <a:gd name="T4" fmla="*/ 2147483647 w 98"/>
              <a:gd name="T5" fmla="*/ 0 h 409"/>
              <a:gd name="T6" fmla="*/ 2147483647 w 98"/>
              <a:gd name="T7" fmla="*/ 2147483647 h 409"/>
              <a:gd name="T8" fmla="*/ 0 60000 65536"/>
              <a:gd name="T9" fmla="*/ 0 60000 65536"/>
              <a:gd name="T10" fmla="*/ 0 60000 65536"/>
              <a:gd name="T11" fmla="*/ 0 60000 65536"/>
              <a:gd name="T12" fmla="*/ 0 w 98"/>
              <a:gd name="T13" fmla="*/ 0 h 409"/>
              <a:gd name="T14" fmla="*/ 98 w 98"/>
              <a:gd name="T15" fmla="*/ 409 h 409"/>
            </a:gdLst>
            <a:ahLst/>
            <a:cxnLst>
              <a:cxn ang="T8">
                <a:pos x="T0" y="T1"/>
              </a:cxn>
              <a:cxn ang="T9">
                <a:pos x="T2" y="T3"/>
              </a:cxn>
              <a:cxn ang="T10">
                <a:pos x="T4" y="T5"/>
              </a:cxn>
              <a:cxn ang="T11">
                <a:pos x="T6" y="T7"/>
              </a:cxn>
            </a:cxnLst>
            <a:rect l="T12" t="T13" r="T14" b="T15"/>
            <a:pathLst>
              <a:path w="98" h="409">
                <a:moveTo>
                  <a:pt x="98" y="142"/>
                </a:moveTo>
                <a:lnTo>
                  <a:pt x="0" y="409"/>
                </a:lnTo>
                <a:lnTo>
                  <a:pt x="49" y="0"/>
                </a:lnTo>
                <a:lnTo>
                  <a:pt x="98" y="14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98" name="Line 723"/>
          <p:cNvSpPr>
            <a:spLocks noChangeShapeType="1"/>
          </p:cNvSpPr>
          <p:nvPr/>
        </p:nvSpPr>
        <p:spPr bwMode="auto">
          <a:xfrm flipV="1">
            <a:off x="5499100" y="4032255"/>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99" name="Line 724"/>
          <p:cNvSpPr>
            <a:spLocks noChangeShapeType="1"/>
          </p:cNvSpPr>
          <p:nvPr/>
        </p:nvSpPr>
        <p:spPr bwMode="auto">
          <a:xfrm flipH="1">
            <a:off x="5600712" y="3335338"/>
            <a:ext cx="227013" cy="6969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00" name="Freeform 725"/>
          <p:cNvSpPr>
            <a:spLocks/>
          </p:cNvSpPr>
          <p:nvPr/>
        </p:nvSpPr>
        <p:spPr bwMode="auto">
          <a:xfrm>
            <a:off x="6591300" y="3478213"/>
            <a:ext cx="217488" cy="254000"/>
          </a:xfrm>
          <a:custGeom>
            <a:avLst/>
            <a:gdLst>
              <a:gd name="T0" fmla="*/ 2147483647 w 94"/>
              <a:gd name="T1" fmla="*/ 2147483647 h 97"/>
              <a:gd name="T2" fmla="*/ 2147483647 w 94"/>
              <a:gd name="T3" fmla="*/ 0 h 97"/>
              <a:gd name="T4" fmla="*/ 0 w 94"/>
              <a:gd name="T5" fmla="*/ 0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45" y="97"/>
                </a:moveTo>
                <a:lnTo>
                  <a:pt x="94" y="0"/>
                </a:lnTo>
                <a:lnTo>
                  <a:pt x="0" y="0"/>
                </a:lnTo>
                <a:lnTo>
                  <a:pt x="45"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01" name="Freeform 726"/>
          <p:cNvSpPr>
            <a:spLocks/>
          </p:cNvSpPr>
          <p:nvPr/>
        </p:nvSpPr>
        <p:spPr bwMode="auto">
          <a:xfrm>
            <a:off x="6696075" y="3478213"/>
            <a:ext cx="215900" cy="254000"/>
          </a:xfrm>
          <a:custGeom>
            <a:avLst/>
            <a:gdLst>
              <a:gd name="T0" fmla="*/ 2147483647 w 93"/>
              <a:gd name="T1" fmla="*/ 2147483647 h 97"/>
              <a:gd name="T2" fmla="*/ 0 w 93"/>
              <a:gd name="T3" fmla="*/ 2147483647 h 97"/>
              <a:gd name="T4" fmla="*/ 2147483647 w 93"/>
              <a:gd name="T5" fmla="*/ 0 h 97"/>
              <a:gd name="T6" fmla="*/ 2147483647 w 93"/>
              <a:gd name="T7" fmla="*/ 2147483647 h 97"/>
              <a:gd name="T8" fmla="*/ 0 60000 65536"/>
              <a:gd name="T9" fmla="*/ 0 60000 65536"/>
              <a:gd name="T10" fmla="*/ 0 60000 65536"/>
              <a:gd name="T11" fmla="*/ 0 60000 65536"/>
              <a:gd name="T12" fmla="*/ 0 w 93"/>
              <a:gd name="T13" fmla="*/ 0 h 97"/>
              <a:gd name="T14" fmla="*/ 93 w 93"/>
              <a:gd name="T15" fmla="*/ 97 h 97"/>
            </a:gdLst>
            <a:ahLst/>
            <a:cxnLst>
              <a:cxn ang="T8">
                <a:pos x="T0" y="T1"/>
              </a:cxn>
              <a:cxn ang="T9">
                <a:pos x="T2" y="T3"/>
              </a:cxn>
              <a:cxn ang="T10">
                <a:pos x="T4" y="T5"/>
              </a:cxn>
              <a:cxn ang="T11">
                <a:pos x="T6" y="T7"/>
              </a:cxn>
            </a:cxnLst>
            <a:rect l="T12" t="T13" r="T14" b="T15"/>
            <a:pathLst>
              <a:path w="93" h="97">
                <a:moveTo>
                  <a:pt x="93" y="74"/>
                </a:moveTo>
                <a:lnTo>
                  <a:pt x="0" y="97"/>
                </a:lnTo>
                <a:lnTo>
                  <a:pt x="49" y="0"/>
                </a:lnTo>
                <a:lnTo>
                  <a:pt x="93" y="7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02" name="Line 727"/>
          <p:cNvSpPr>
            <a:spLocks noChangeShapeType="1"/>
          </p:cNvSpPr>
          <p:nvPr/>
        </p:nvSpPr>
        <p:spPr bwMode="auto">
          <a:xfrm flipV="1">
            <a:off x="6696075" y="3671896"/>
            <a:ext cx="2159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03" name="Line 728"/>
          <p:cNvSpPr>
            <a:spLocks noChangeShapeType="1"/>
          </p:cNvSpPr>
          <p:nvPr/>
        </p:nvSpPr>
        <p:spPr bwMode="auto">
          <a:xfrm>
            <a:off x="6591307" y="3478213"/>
            <a:ext cx="104775" cy="2540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04" name="Freeform 729"/>
          <p:cNvSpPr>
            <a:spLocks/>
          </p:cNvSpPr>
          <p:nvPr/>
        </p:nvSpPr>
        <p:spPr bwMode="auto">
          <a:xfrm>
            <a:off x="5167325" y="4056072"/>
            <a:ext cx="217487"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05" name="Freeform 730"/>
          <p:cNvSpPr>
            <a:spLocks/>
          </p:cNvSpPr>
          <p:nvPr/>
        </p:nvSpPr>
        <p:spPr bwMode="auto">
          <a:xfrm>
            <a:off x="5280037" y="4056072"/>
            <a:ext cx="219075" cy="96837"/>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06" name="Line 731"/>
          <p:cNvSpPr>
            <a:spLocks noChangeShapeType="1"/>
          </p:cNvSpPr>
          <p:nvPr/>
        </p:nvSpPr>
        <p:spPr bwMode="auto">
          <a:xfrm flipH="1" flipV="1">
            <a:off x="5280037" y="4056063"/>
            <a:ext cx="206375"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07" name="Line 732"/>
          <p:cNvSpPr>
            <a:spLocks noChangeShapeType="1"/>
          </p:cNvSpPr>
          <p:nvPr/>
        </p:nvSpPr>
        <p:spPr bwMode="auto">
          <a:xfrm flipV="1">
            <a:off x="5178425" y="4056067"/>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08" name="Freeform 733"/>
          <p:cNvSpPr>
            <a:spLocks/>
          </p:cNvSpPr>
          <p:nvPr/>
        </p:nvSpPr>
        <p:spPr bwMode="auto">
          <a:xfrm>
            <a:off x="6045200" y="2927350"/>
            <a:ext cx="215900" cy="431800"/>
          </a:xfrm>
          <a:custGeom>
            <a:avLst/>
            <a:gdLst>
              <a:gd name="T0" fmla="*/ 2147483647 w 93"/>
              <a:gd name="T1" fmla="*/ 2147483647 h 165"/>
              <a:gd name="T2" fmla="*/ 2147483647 w 93"/>
              <a:gd name="T3" fmla="*/ 0 h 165"/>
              <a:gd name="T4" fmla="*/ 0 w 93"/>
              <a:gd name="T5" fmla="*/ 2147483647 h 165"/>
              <a:gd name="T6" fmla="*/ 2147483647 w 93"/>
              <a:gd name="T7" fmla="*/ 2147483647 h 165"/>
              <a:gd name="T8" fmla="*/ 0 60000 65536"/>
              <a:gd name="T9" fmla="*/ 0 60000 65536"/>
              <a:gd name="T10" fmla="*/ 0 60000 65536"/>
              <a:gd name="T11" fmla="*/ 0 60000 65536"/>
              <a:gd name="T12" fmla="*/ 0 w 93"/>
              <a:gd name="T13" fmla="*/ 0 h 165"/>
              <a:gd name="T14" fmla="*/ 93 w 93"/>
              <a:gd name="T15" fmla="*/ 165 h 165"/>
            </a:gdLst>
            <a:ahLst/>
            <a:cxnLst>
              <a:cxn ang="T8">
                <a:pos x="T0" y="T1"/>
              </a:cxn>
              <a:cxn ang="T9">
                <a:pos x="T2" y="T3"/>
              </a:cxn>
              <a:cxn ang="T10">
                <a:pos x="T4" y="T5"/>
              </a:cxn>
              <a:cxn ang="T11">
                <a:pos x="T6" y="T7"/>
              </a:cxn>
            </a:cxnLst>
            <a:rect l="T12" t="T13" r="T14" b="T15"/>
            <a:pathLst>
              <a:path w="93" h="165">
                <a:moveTo>
                  <a:pt x="44" y="165"/>
                </a:moveTo>
                <a:lnTo>
                  <a:pt x="93" y="0"/>
                </a:lnTo>
                <a:lnTo>
                  <a:pt x="0" y="9"/>
                </a:lnTo>
                <a:lnTo>
                  <a:pt x="44" y="1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09" name="Freeform 734"/>
          <p:cNvSpPr>
            <a:spLocks/>
          </p:cNvSpPr>
          <p:nvPr/>
        </p:nvSpPr>
        <p:spPr bwMode="auto">
          <a:xfrm>
            <a:off x="6146800" y="2927372"/>
            <a:ext cx="217488" cy="481013"/>
          </a:xfrm>
          <a:custGeom>
            <a:avLst/>
            <a:gdLst>
              <a:gd name="T0" fmla="*/ 2147483647 w 94"/>
              <a:gd name="T1" fmla="*/ 2147483647 h 184"/>
              <a:gd name="T2" fmla="*/ 0 w 94"/>
              <a:gd name="T3" fmla="*/ 2147483647 h 184"/>
              <a:gd name="T4" fmla="*/ 2147483647 w 94"/>
              <a:gd name="T5" fmla="*/ 0 h 184"/>
              <a:gd name="T6" fmla="*/ 2147483647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94" y="184"/>
                </a:moveTo>
                <a:lnTo>
                  <a:pt x="0" y="165"/>
                </a:lnTo>
                <a:lnTo>
                  <a:pt x="49" y="0"/>
                </a:lnTo>
                <a:lnTo>
                  <a:pt x="94"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10" name="Line 735"/>
          <p:cNvSpPr>
            <a:spLocks noChangeShapeType="1"/>
          </p:cNvSpPr>
          <p:nvPr/>
        </p:nvSpPr>
        <p:spPr bwMode="auto">
          <a:xfrm flipH="1" flipV="1">
            <a:off x="6146800" y="3359172"/>
            <a:ext cx="217488" cy="492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11" name="Freeform 736"/>
          <p:cNvSpPr>
            <a:spLocks/>
          </p:cNvSpPr>
          <p:nvPr/>
        </p:nvSpPr>
        <p:spPr bwMode="auto">
          <a:xfrm>
            <a:off x="6808788" y="3478215"/>
            <a:ext cx="215900" cy="193675"/>
          </a:xfrm>
          <a:custGeom>
            <a:avLst/>
            <a:gdLst>
              <a:gd name="T0" fmla="*/ 2147483647 w 93"/>
              <a:gd name="T1" fmla="*/ 2147483647 h 74"/>
              <a:gd name="T2" fmla="*/ 2147483647 w 93"/>
              <a:gd name="T3" fmla="*/ 2147483647 h 74"/>
              <a:gd name="T4" fmla="*/ 0 w 93"/>
              <a:gd name="T5" fmla="*/ 0 h 74"/>
              <a:gd name="T6" fmla="*/ 2147483647 w 93"/>
              <a:gd name="T7" fmla="*/ 2147483647 h 74"/>
              <a:gd name="T8" fmla="*/ 0 60000 65536"/>
              <a:gd name="T9" fmla="*/ 0 60000 65536"/>
              <a:gd name="T10" fmla="*/ 0 60000 65536"/>
              <a:gd name="T11" fmla="*/ 0 60000 65536"/>
              <a:gd name="T12" fmla="*/ 0 w 93"/>
              <a:gd name="T13" fmla="*/ 0 h 74"/>
              <a:gd name="T14" fmla="*/ 93 w 93"/>
              <a:gd name="T15" fmla="*/ 74 h 74"/>
            </a:gdLst>
            <a:ahLst/>
            <a:cxnLst>
              <a:cxn ang="T8">
                <a:pos x="T0" y="T1"/>
              </a:cxn>
              <a:cxn ang="T9">
                <a:pos x="T2" y="T3"/>
              </a:cxn>
              <a:cxn ang="T10">
                <a:pos x="T4" y="T5"/>
              </a:cxn>
              <a:cxn ang="T11">
                <a:pos x="T6" y="T7"/>
              </a:cxn>
            </a:cxnLst>
            <a:rect l="T12" t="T13" r="T14" b="T15"/>
            <a:pathLst>
              <a:path w="93" h="74">
                <a:moveTo>
                  <a:pt x="44" y="74"/>
                </a:moveTo>
                <a:lnTo>
                  <a:pt x="93" y="23"/>
                </a:lnTo>
                <a:lnTo>
                  <a:pt x="0" y="0"/>
                </a:lnTo>
                <a:lnTo>
                  <a:pt x="44" y="7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12" name="Freeform 737"/>
          <p:cNvSpPr>
            <a:spLocks/>
          </p:cNvSpPr>
          <p:nvPr/>
        </p:nvSpPr>
        <p:spPr bwMode="auto">
          <a:xfrm>
            <a:off x="6911987" y="3538538"/>
            <a:ext cx="227013" cy="133350"/>
          </a:xfrm>
          <a:custGeom>
            <a:avLst/>
            <a:gdLst>
              <a:gd name="T0" fmla="*/ 2147483647 w 98"/>
              <a:gd name="T1" fmla="*/ 2147483647 h 51"/>
              <a:gd name="T2" fmla="*/ 0 w 98"/>
              <a:gd name="T3" fmla="*/ 2147483647 h 51"/>
              <a:gd name="T4" fmla="*/ 2147483647 w 98"/>
              <a:gd name="T5" fmla="*/ 0 h 51"/>
              <a:gd name="T6" fmla="*/ 2147483647 w 98"/>
              <a:gd name="T7" fmla="*/ 2147483647 h 51"/>
              <a:gd name="T8" fmla="*/ 0 60000 65536"/>
              <a:gd name="T9" fmla="*/ 0 60000 65536"/>
              <a:gd name="T10" fmla="*/ 0 60000 65536"/>
              <a:gd name="T11" fmla="*/ 0 60000 65536"/>
              <a:gd name="T12" fmla="*/ 0 w 98"/>
              <a:gd name="T13" fmla="*/ 0 h 51"/>
              <a:gd name="T14" fmla="*/ 98 w 98"/>
              <a:gd name="T15" fmla="*/ 51 h 51"/>
            </a:gdLst>
            <a:ahLst/>
            <a:cxnLst>
              <a:cxn ang="T8">
                <a:pos x="T0" y="T1"/>
              </a:cxn>
              <a:cxn ang="T9">
                <a:pos x="T2" y="T3"/>
              </a:cxn>
              <a:cxn ang="T10">
                <a:pos x="T4" y="T5"/>
              </a:cxn>
              <a:cxn ang="T11">
                <a:pos x="T6" y="T7"/>
              </a:cxn>
            </a:cxnLst>
            <a:rect l="T12" t="T13" r="T14" b="T15"/>
            <a:pathLst>
              <a:path w="98" h="51">
                <a:moveTo>
                  <a:pt x="98" y="46"/>
                </a:moveTo>
                <a:lnTo>
                  <a:pt x="0" y="51"/>
                </a:lnTo>
                <a:lnTo>
                  <a:pt x="49" y="0"/>
                </a:lnTo>
                <a:lnTo>
                  <a:pt x="98"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13" name="Line 738"/>
          <p:cNvSpPr>
            <a:spLocks noChangeShapeType="1"/>
          </p:cNvSpPr>
          <p:nvPr/>
        </p:nvSpPr>
        <p:spPr bwMode="auto">
          <a:xfrm flipV="1">
            <a:off x="6911987" y="3659188"/>
            <a:ext cx="227013"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14" name="Line 739"/>
          <p:cNvSpPr>
            <a:spLocks noChangeShapeType="1"/>
          </p:cNvSpPr>
          <p:nvPr/>
        </p:nvSpPr>
        <p:spPr bwMode="auto">
          <a:xfrm>
            <a:off x="6808797" y="3478215"/>
            <a:ext cx="103187" cy="1936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15" name="Freeform 740"/>
          <p:cNvSpPr>
            <a:spLocks/>
          </p:cNvSpPr>
          <p:nvPr/>
        </p:nvSpPr>
        <p:spPr bwMode="auto">
          <a:xfrm>
            <a:off x="5384800" y="2603500"/>
            <a:ext cx="215900" cy="1549400"/>
          </a:xfrm>
          <a:custGeom>
            <a:avLst/>
            <a:gdLst>
              <a:gd name="T0" fmla="*/ 0 w 93"/>
              <a:gd name="T1" fmla="*/ 2147483647 h 593"/>
              <a:gd name="T2" fmla="*/ 2147483647 w 93"/>
              <a:gd name="T3" fmla="*/ 0 h 593"/>
              <a:gd name="T4" fmla="*/ 2147483647 w 93"/>
              <a:gd name="T5" fmla="*/ 2147483647 h 593"/>
              <a:gd name="T6" fmla="*/ 0 w 93"/>
              <a:gd name="T7" fmla="*/ 2147483647 h 593"/>
              <a:gd name="T8" fmla="*/ 0 60000 65536"/>
              <a:gd name="T9" fmla="*/ 0 60000 65536"/>
              <a:gd name="T10" fmla="*/ 0 60000 65536"/>
              <a:gd name="T11" fmla="*/ 0 60000 65536"/>
              <a:gd name="T12" fmla="*/ 0 w 93"/>
              <a:gd name="T13" fmla="*/ 0 h 593"/>
              <a:gd name="T14" fmla="*/ 93 w 93"/>
              <a:gd name="T15" fmla="*/ 593 h 593"/>
            </a:gdLst>
            <a:ahLst/>
            <a:cxnLst>
              <a:cxn ang="T8">
                <a:pos x="T0" y="T1"/>
              </a:cxn>
              <a:cxn ang="T9">
                <a:pos x="T2" y="T3"/>
              </a:cxn>
              <a:cxn ang="T10">
                <a:pos x="T4" y="T5"/>
              </a:cxn>
              <a:cxn ang="T11">
                <a:pos x="T6" y="T7"/>
              </a:cxn>
            </a:cxnLst>
            <a:rect l="T12" t="T13" r="T14" b="T15"/>
            <a:pathLst>
              <a:path w="93" h="593">
                <a:moveTo>
                  <a:pt x="0" y="593"/>
                </a:moveTo>
                <a:lnTo>
                  <a:pt x="93" y="0"/>
                </a:lnTo>
                <a:lnTo>
                  <a:pt x="49" y="570"/>
                </a:lnTo>
                <a:lnTo>
                  <a:pt x="0" y="59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16" name="Line 741"/>
          <p:cNvSpPr>
            <a:spLocks noChangeShapeType="1"/>
          </p:cNvSpPr>
          <p:nvPr/>
        </p:nvSpPr>
        <p:spPr bwMode="auto">
          <a:xfrm flipH="1">
            <a:off x="5486400" y="4092582"/>
            <a:ext cx="12700"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17" name="Freeform 742"/>
          <p:cNvSpPr>
            <a:spLocks/>
          </p:cNvSpPr>
          <p:nvPr/>
        </p:nvSpPr>
        <p:spPr bwMode="auto">
          <a:xfrm>
            <a:off x="5499102" y="2603522"/>
            <a:ext cx="214313" cy="1489075"/>
          </a:xfrm>
          <a:custGeom>
            <a:avLst/>
            <a:gdLst>
              <a:gd name="T0" fmla="*/ 2147483647 w 93"/>
              <a:gd name="T1" fmla="*/ 2147483647 h 570"/>
              <a:gd name="T2" fmla="*/ 0 w 93"/>
              <a:gd name="T3" fmla="*/ 2147483647 h 570"/>
              <a:gd name="T4" fmla="*/ 2147483647 w 93"/>
              <a:gd name="T5" fmla="*/ 0 h 570"/>
              <a:gd name="T6" fmla="*/ 2147483647 w 93"/>
              <a:gd name="T7" fmla="*/ 2147483647 h 570"/>
              <a:gd name="T8" fmla="*/ 0 60000 65536"/>
              <a:gd name="T9" fmla="*/ 0 60000 65536"/>
              <a:gd name="T10" fmla="*/ 0 60000 65536"/>
              <a:gd name="T11" fmla="*/ 0 60000 65536"/>
              <a:gd name="T12" fmla="*/ 0 w 93"/>
              <a:gd name="T13" fmla="*/ 0 h 570"/>
              <a:gd name="T14" fmla="*/ 93 w 93"/>
              <a:gd name="T15" fmla="*/ 570 h 570"/>
            </a:gdLst>
            <a:ahLst/>
            <a:cxnLst>
              <a:cxn ang="T8">
                <a:pos x="T0" y="T1"/>
              </a:cxn>
              <a:cxn ang="T9">
                <a:pos x="T2" y="T3"/>
              </a:cxn>
              <a:cxn ang="T10">
                <a:pos x="T4" y="T5"/>
              </a:cxn>
              <a:cxn ang="T11">
                <a:pos x="T6" y="T7"/>
              </a:cxn>
            </a:cxnLst>
            <a:rect l="T12" t="T13" r="T14" b="T15"/>
            <a:pathLst>
              <a:path w="93" h="570">
                <a:moveTo>
                  <a:pt x="93" y="138"/>
                </a:moveTo>
                <a:lnTo>
                  <a:pt x="0" y="570"/>
                </a:lnTo>
                <a:lnTo>
                  <a:pt x="44" y="0"/>
                </a:lnTo>
                <a:lnTo>
                  <a:pt x="93" y="13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18" name="Line 743"/>
          <p:cNvSpPr>
            <a:spLocks noChangeShapeType="1"/>
          </p:cNvSpPr>
          <p:nvPr/>
        </p:nvSpPr>
        <p:spPr bwMode="auto">
          <a:xfrm flipV="1">
            <a:off x="5384800" y="4092581"/>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19" name="Freeform 744"/>
          <p:cNvSpPr>
            <a:spLocks/>
          </p:cNvSpPr>
          <p:nvPr/>
        </p:nvSpPr>
        <p:spPr bwMode="auto">
          <a:xfrm>
            <a:off x="6261100" y="2927372"/>
            <a:ext cx="217488" cy="481013"/>
          </a:xfrm>
          <a:custGeom>
            <a:avLst/>
            <a:gdLst>
              <a:gd name="T0" fmla="*/ 2147483647 w 94"/>
              <a:gd name="T1" fmla="*/ 2147483647 h 184"/>
              <a:gd name="T2" fmla="*/ 2147483647 w 94"/>
              <a:gd name="T3" fmla="*/ 2147483647 h 184"/>
              <a:gd name="T4" fmla="*/ 0 w 94"/>
              <a:gd name="T5" fmla="*/ 0 h 184"/>
              <a:gd name="T6" fmla="*/ 2147483647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184"/>
                </a:moveTo>
                <a:lnTo>
                  <a:pt x="94" y="73"/>
                </a:lnTo>
                <a:lnTo>
                  <a:pt x="0" y="0"/>
                </a:lnTo>
                <a:lnTo>
                  <a:pt x="45"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20" name="Freeform 745"/>
          <p:cNvSpPr>
            <a:spLocks/>
          </p:cNvSpPr>
          <p:nvPr/>
        </p:nvSpPr>
        <p:spPr bwMode="auto">
          <a:xfrm>
            <a:off x="6364288" y="3117872"/>
            <a:ext cx="227012" cy="360363"/>
          </a:xfrm>
          <a:custGeom>
            <a:avLst/>
            <a:gdLst>
              <a:gd name="T0" fmla="*/ 2147483647 w 98"/>
              <a:gd name="T1" fmla="*/ 2147483647 h 138"/>
              <a:gd name="T2" fmla="*/ 0 w 98"/>
              <a:gd name="T3" fmla="*/ 2147483647 h 138"/>
              <a:gd name="T4" fmla="*/ 2147483647 w 98"/>
              <a:gd name="T5" fmla="*/ 0 h 138"/>
              <a:gd name="T6" fmla="*/ 2147483647 w 98"/>
              <a:gd name="T7" fmla="*/ 2147483647 h 138"/>
              <a:gd name="T8" fmla="*/ 0 60000 65536"/>
              <a:gd name="T9" fmla="*/ 0 60000 65536"/>
              <a:gd name="T10" fmla="*/ 0 60000 65536"/>
              <a:gd name="T11" fmla="*/ 0 60000 65536"/>
              <a:gd name="T12" fmla="*/ 0 w 98"/>
              <a:gd name="T13" fmla="*/ 0 h 138"/>
              <a:gd name="T14" fmla="*/ 98 w 98"/>
              <a:gd name="T15" fmla="*/ 138 h 138"/>
            </a:gdLst>
            <a:ahLst/>
            <a:cxnLst>
              <a:cxn ang="T8">
                <a:pos x="T0" y="T1"/>
              </a:cxn>
              <a:cxn ang="T9">
                <a:pos x="T2" y="T3"/>
              </a:cxn>
              <a:cxn ang="T10">
                <a:pos x="T4" y="T5"/>
              </a:cxn>
              <a:cxn ang="T11">
                <a:pos x="T6" y="T7"/>
              </a:cxn>
            </a:cxnLst>
            <a:rect l="T12" t="T13" r="T14" b="T15"/>
            <a:pathLst>
              <a:path w="98" h="138">
                <a:moveTo>
                  <a:pt x="98" y="138"/>
                </a:moveTo>
                <a:lnTo>
                  <a:pt x="0" y="111"/>
                </a:lnTo>
                <a:lnTo>
                  <a:pt x="49" y="0"/>
                </a:lnTo>
                <a:lnTo>
                  <a:pt x="98" y="13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21" name="Line 746"/>
          <p:cNvSpPr>
            <a:spLocks noChangeShapeType="1"/>
          </p:cNvSpPr>
          <p:nvPr/>
        </p:nvSpPr>
        <p:spPr bwMode="auto">
          <a:xfrm flipH="1" flipV="1">
            <a:off x="6364288" y="3408363"/>
            <a:ext cx="227012" cy="69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22" name="Freeform 747"/>
          <p:cNvSpPr>
            <a:spLocks/>
          </p:cNvSpPr>
          <p:nvPr/>
        </p:nvSpPr>
        <p:spPr bwMode="auto">
          <a:xfrm>
            <a:off x="7024693" y="3538538"/>
            <a:ext cx="217487" cy="157162"/>
          </a:xfrm>
          <a:custGeom>
            <a:avLst/>
            <a:gdLst>
              <a:gd name="T0" fmla="*/ 2147483647 w 94"/>
              <a:gd name="T1" fmla="*/ 2147483647 h 60"/>
              <a:gd name="T2" fmla="*/ 2147483647 w 94"/>
              <a:gd name="T3" fmla="*/ 2147483647 h 60"/>
              <a:gd name="T4" fmla="*/ 0 w 94"/>
              <a:gd name="T5" fmla="*/ 0 h 60"/>
              <a:gd name="T6" fmla="*/ 2147483647 w 94"/>
              <a:gd name="T7" fmla="*/ 2147483647 h 60"/>
              <a:gd name="T8" fmla="*/ 0 60000 65536"/>
              <a:gd name="T9" fmla="*/ 0 60000 65536"/>
              <a:gd name="T10" fmla="*/ 0 60000 65536"/>
              <a:gd name="T11" fmla="*/ 0 60000 65536"/>
              <a:gd name="T12" fmla="*/ 0 w 94"/>
              <a:gd name="T13" fmla="*/ 0 h 60"/>
              <a:gd name="T14" fmla="*/ 94 w 94"/>
              <a:gd name="T15" fmla="*/ 60 h 60"/>
            </a:gdLst>
            <a:ahLst/>
            <a:cxnLst>
              <a:cxn ang="T8">
                <a:pos x="T0" y="T1"/>
              </a:cxn>
              <a:cxn ang="T9">
                <a:pos x="T2" y="T3"/>
              </a:cxn>
              <a:cxn ang="T10">
                <a:pos x="T4" y="T5"/>
              </a:cxn>
              <a:cxn ang="T11">
                <a:pos x="T6" y="T7"/>
              </a:cxn>
            </a:cxnLst>
            <a:rect l="T12" t="T13" r="T14" b="T15"/>
            <a:pathLst>
              <a:path w="94" h="60">
                <a:moveTo>
                  <a:pt x="49" y="46"/>
                </a:moveTo>
                <a:lnTo>
                  <a:pt x="94" y="60"/>
                </a:lnTo>
                <a:lnTo>
                  <a:pt x="0" y="0"/>
                </a:lnTo>
                <a:lnTo>
                  <a:pt x="49"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23" name="Freeform 748"/>
          <p:cNvSpPr>
            <a:spLocks/>
          </p:cNvSpPr>
          <p:nvPr/>
        </p:nvSpPr>
        <p:spPr bwMode="auto">
          <a:xfrm>
            <a:off x="7139000" y="3659192"/>
            <a:ext cx="217487" cy="84137"/>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32"/>
                </a:moveTo>
                <a:lnTo>
                  <a:pt x="0" y="0"/>
                </a:lnTo>
                <a:lnTo>
                  <a:pt x="45" y="14"/>
                </a:lnTo>
                <a:lnTo>
                  <a:pt x="94" y="3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24" name="Freeform 749"/>
          <p:cNvSpPr>
            <a:spLocks/>
          </p:cNvSpPr>
          <p:nvPr/>
        </p:nvSpPr>
        <p:spPr bwMode="auto">
          <a:xfrm>
            <a:off x="5053013" y="3106738"/>
            <a:ext cx="227012" cy="1079500"/>
          </a:xfrm>
          <a:custGeom>
            <a:avLst/>
            <a:gdLst>
              <a:gd name="T0" fmla="*/ 0 w 98"/>
              <a:gd name="T1" fmla="*/ 2147483647 h 413"/>
              <a:gd name="T2" fmla="*/ 2147483647 w 98"/>
              <a:gd name="T3" fmla="*/ 0 h 413"/>
              <a:gd name="T4" fmla="*/ 2147483647 w 98"/>
              <a:gd name="T5" fmla="*/ 2147483647 h 413"/>
              <a:gd name="T6" fmla="*/ 0 w 98"/>
              <a:gd name="T7" fmla="*/ 2147483647 h 413"/>
              <a:gd name="T8" fmla="*/ 0 60000 65536"/>
              <a:gd name="T9" fmla="*/ 0 60000 65536"/>
              <a:gd name="T10" fmla="*/ 0 60000 65536"/>
              <a:gd name="T11" fmla="*/ 0 60000 65536"/>
              <a:gd name="T12" fmla="*/ 0 w 98"/>
              <a:gd name="T13" fmla="*/ 0 h 413"/>
              <a:gd name="T14" fmla="*/ 98 w 98"/>
              <a:gd name="T15" fmla="*/ 413 h 413"/>
            </a:gdLst>
            <a:ahLst/>
            <a:cxnLst>
              <a:cxn ang="T8">
                <a:pos x="T0" y="T1"/>
              </a:cxn>
              <a:cxn ang="T9">
                <a:pos x="T2" y="T3"/>
              </a:cxn>
              <a:cxn ang="T10">
                <a:pos x="T4" y="T5"/>
              </a:cxn>
              <a:cxn ang="T11">
                <a:pos x="T6" y="T7"/>
              </a:cxn>
            </a:cxnLst>
            <a:rect l="T12" t="T13" r="T14" b="T15"/>
            <a:pathLst>
              <a:path w="98" h="413">
                <a:moveTo>
                  <a:pt x="0" y="413"/>
                </a:moveTo>
                <a:lnTo>
                  <a:pt x="98" y="0"/>
                </a:lnTo>
                <a:lnTo>
                  <a:pt x="49" y="386"/>
                </a:lnTo>
                <a:lnTo>
                  <a:pt x="0" y="4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25" name="Freeform 750"/>
          <p:cNvSpPr>
            <a:spLocks/>
          </p:cNvSpPr>
          <p:nvPr/>
        </p:nvSpPr>
        <p:spPr bwMode="auto">
          <a:xfrm>
            <a:off x="5167325" y="3106738"/>
            <a:ext cx="217487" cy="1046162"/>
          </a:xfrm>
          <a:custGeom>
            <a:avLst/>
            <a:gdLst>
              <a:gd name="T0" fmla="*/ 2147483647 w 94"/>
              <a:gd name="T1" fmla="*/ 2147483647 h 400"/>
              <a:gd name="T2" fmla="*/ 0 w 94"/>
              <a:gd name="T3" fmla="*/ 2147483647 h 400"/>
              <a:gd name="T4" fmla="*/ 2147483647 w 94"/>
              <a:gd name="T5" fmla="*/ 0 h 400"/>
              <a:gd name="T6" fmla="*/ 2147483647 w 94"/>
              <a:gd name="T7" fmla="*/ 2147483647 h 400"/>
              <a:gd name="T8" fmla="*/ 0 60000 65536"/>
              <a:gd name="T9" fmla="*/ 0 60000 65536"/>
              <a:gd name="T10" fmla="*/ 0 60000 65536"/>
              <a:gd name="T11" fmla="*/ 0 60000 65536"/>
              <a:gd name="T12" fmla="*/ 0 w 94"/>
              <a:gd name="T13" fmla="*/ 0 h 400"/>
              <a:gd name="T14" fmla="*/ 94 w 94"/>
              <a:gd name="T15" fmla="*/ 400 h 400"/>
            </a:gdLst>
            <a:ahLst/>
            <a:cxnLst>
              <a:cxn ang="T8">
                <a:pos x="T0" y="T1"/>
              </a:cxn>
              <a:cxn ang="T9">
                <a:pos x="T2" y="T3"/>
              </a:cxn>
              <a:cxn ang="T10">
                <a:pos x="T4" y="T5"/>
              </a:cxn>
              <a:cxn ang="T11">
                <a:pos x="T6" y="T7"/>
              </a:cxn>
            </a:cxnLst>
            <a:rect l="T12" t="T13" r="T14" b="T15"/>
            <a:pathLst>
              <a:path w="94" h="400">
                <a:moveTo>
                  <a:pt x="94" y="400"/>
                </a:moveTo>
                <a:lnTo>
                  <a:pt x="0" y="386"/>
                </a:lnTo>
                <a:lnTo>
                  <a:pt x="49" y="0"/>
                </a:lnTo>
                <a:lnTo>
                  <a:pt x="94" y="40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26" name="Line 751"/>
          <p:cNvSpPr>
            <a:spLocks noChangeShapeType="1"/>
          </p:cNvSpPr>
          <p:nvPr/>
        </p:nvSpPr>
        <p:spPr bwMode="auto">
          <a:xfrm>
            <a:off x="5167313" y="4116394"/>
            <a:ext cx="11112"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27" name="Line 752"/>
          <p:cNvSpPr>
            <a:spLocks noChangeShapeType="1"/>
          </p:cNvSpPr>
          <p:nvPr/>
        </p:nvSpPr>
        <p:spPr bwMode="auto">
          <a:xfrm flipH="1" flipV="1">
            <a:off x="7139000" y="3659192"/>
            <a:ext cx="204787" cy="841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28" name="Line 753"/>
          <p:cNvSpPr>
            <a:spLocks noChangeShapeType="1"/>
          </p:cNvSpPr>
          <p:nvPr/>
        </p:nvSpPr>
        <p:spPr bwMode="auto">
          <a:xfrm>
            <a:off x="7024692" y="3538538"/>
            <a:ext cx="114300" cy="1206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29" name="Line 754"/>
          <p:cNvSpPr>
            <a:spLocks noChangeShapeType="1"/>
          </p:cNvSpPr>
          <p:nvPr/>
        </p:nvSpPr>
        <p:spPr bwMode="auto">
          <a:xfrm flipH="1" flipV="1">
            <a:off x="5167325" y="4116388"/>
            <a:ext cx="217487"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30" name="Line 755"/>
          <p:cNvSpPr>
            <a:spLocks noChangeShapeType="1"/>
          </p:cNvSpPr>
          <p:nvPr/>
        </p:nvSpPr>
        <p:spPr bwMode="auto">
          <a:xfrm flipV="1">
            <a:off x="5053013" y="4116388"/>
            <a:ext cx="114300" cy="69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31" name="Freeform 756"/>
          <p:cNvSpPr>
            <a:spLocks/>
          </p:cNvSpPr>
          <p:nvPr/>
        </p:nvSpPr>
        <p:spPr bwMode="auto">
          <a:xfrm>
            <a:off x="6478600" y="3117872"/>
            <a:ext cx="217487" cy="360363"/>
          </a:xfrm>
          <a:custGeom>
            <a:avLst/>
            <a:gdLst>
              <a:gd name="T0" fmla="*/ 2147483647 w 94"/>
              <a:gd name="T1" fmla="*/ 2147483647 h 138"/>
              <a:gd name="T2" fmla="*/ 2147483647 w 94"/>
              <a:gd name="T3" fmla="*/ 2147483647 h 138"/>
              <a:gd name="T4" fmla="*/ 0 w 94"/>
              <a:gd name="T5" fmla="*/ 0 h 138"/>
              <a:gd name="T6" fmla="*/ 2147483647 w 94"/>
              <a:gd name="T7" fmla="*/ 2147483647 h 138"/>
              <a:gd name="T8" fmla="*/ 0 60000 65536"/>
              <a:gd name="T9" fmla="*/ 0 60000 65536"/>
              <a:gd name="T10" fmla="*/ 0 60000 65536"/>
              <a:gd name="T11" fmla="*/ 0 60000 65536"/>
              <a:gd name="T12" fmla="*/ 0 w 94"/>
              <a:gd name="T13" fmla="*/ 0 h 138"/>
              <a:gd name="T14" fmla="*/ 94 w 94"/>
              <a:gd name="T15" fmla="*/ 138 h 138"/>
            </a:gdLst>
            <a:ahLst/>
            <a:cxnLst>
              <a:cxn ang="T8">
                <a:pos x="T0" y="T1"/>
              </a:cxn>
              <a:cxn ang="T9">
                <a:pos x="T2" y="T3"/>
              </a:cxn>
              <a:cxn ang="T10">
                <a:pos x="T4" y="T5"/>
              </a:cxn>
              <a:cxn ang="T11">
                <a:pos x="T6" y="T7"/>
              </a:cxn>
            </a:cxnLst>
            <a:rect l="T12" t="T13" r="T14" b="T15"/>
            <a:pathLst>
              <a:path w="94" h="138">
                <a:moveTo>
                  <a:pt x="49" y="138"/>
                </a:moveTo>
                <a:lnTo>
                  <a:pt x="94" y="46"/>
                </a:lnTo>
                <a:lnTo>
                  <a:pt x="0" y="0"/>
                </a:lnTo>
                <a:lnTo>
                  <a:pt x="49" y="13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32" name="Freeform 757"/>
          <p:cNvSpPr>
            <a:spLocks/>
          </p:cNvSpPr>
          <p:nvPr/>
        </p:nvSpPr>
        <p:spPr bwMode="auto">
          <a:xfrm>
            <a:off x="6591300" y="3238522"/>
            <a:ext cx="217488" cy="239713"/>
          </a:xfrm>
          <a:custGeom>
            <a:avLst/>
            <a:gdLst>
              <a:gd name="T0" fmla="*/ 2147483647 w 94"/>
              <a:gd name="T1" fmla="*/ 2147483647 h 92"/>
              <a:gd name="T2" fmla="*/ 0 w 94"/>
              <a:gd name="T3" fmla="*/ 2147483647 h 92"/>
              <a:gd name="T4" fmla="*/ 2147483647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92"/>
                </a:lnTo>
                <a:lnTo>
                  <a:pt x="45" y="0"/>
                </a:lnTo>
                <a:lnTo>
                  <a:pt x="94"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33" name="Line 758"/>
          <p:cNvSpPr>
            <a:spLocks noChangeShapeType="1"/>
          </p:cNvSpPr>
          <p:nvPr/>
        </p:nvSpPr>
        <p:spPr bwMode="auto">
          <a:xfrm flipH="1">
            <a:off x="6591300" y="3478218"/>
            <a:ext cx="217488"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34" name="Line 759"/>
          <p:cNvSpPr>
            <a:spLocks noChangeShapeType="1"/>
          </p:cNvSpPr>
          <p:nvPr/>
        </p:nvSpPr>
        <p:spPr bwMode="auto">
          <a:xfrm>
            <a:off x="6478588" y="3117872"/>
            <a:ext cx="112712" cy="3603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35" name="Freeform 760"/>
          <p:cNvSpPr>
            <a:spLocks/>
          </p:cNvSpPr>
          <p:nvPr/>
        </p:nvSpPr>
        <p:spPr bwMode="auto">
          <a:xfrm>
            <a:off x="7356477" y="3743325"/>
            <a:ext cx="214313" cy="469900"/>
          </a:xfrm>
          <a:custGeom>
            <a:avLst/>
            <a:gdLst>
              <a:gd name="T0" fmla="*/ 2147483647 w 93"/>
              <a:gd name="T1" fmla="*/ 2147483647 h 180"/>
              <a:gd name="T2" fmla="*/ 0 w 93"/>
              <a:gd name="T3" fmla="*/ 0 h 180"/>
              <a:gd name="T4" fmla="*/ 2147483647 w 93"/>
              <a:gd name="T5" fmla="*/ 2147483647 h 180"/>
              <a:gd name="T6" fmla="*/ 2147483647 w 93"/>
              <a:gd name="T7" fmla="*/ 2147483647 h 180"/>
              <a:gd name="T8" fmla="*/ 0 60000 65536"/>
              <a:gd name="T9" fmla="*/ 0 60000 65536"/>
              <a:gd name="T10" fmla="*/ 0 60000 65536"/>
              <a:gd name="T11" fmla="*/ 0 60000 65536"/>
              <a:gd name="T12" fmla="*/ 0 w 93"/>
              <a:gd name="T13" fmla="*/ 0 h 180"/>
              <a:gd name="T14" fmla="*/ 93 w 93"/>
              <a:gd name="T15" fmla="*/ 180 h 180"/>
            </a:gdLst>
            <a:ahLst/>
            <a:cxnLst>
              <a:cxn ang="T8">
                <a:pos x="T0" y="T1"/>
              </a:cxn>
              <a:cxn ang="T9">
                <a:pos x="T2" y="T3"/>
              </a:cxn>
              <a:cxn ang="T10">
                <a:pos x="T4" y="T5"/>
              </a:cxn>
              <a:cxn ang="T11">
                <a:pos x="T6" y="T7"/>
              </a:cxn>
            </a:cxnLst>
            <a:rect l="T12" t="T13" r="T14" b="T15"/>
            <a:pathLst>
              <a:path w="93" h="180">
                <a:moveTo>
                  <a:pt x="93" y="157"/>
                </a:moveTo>
                <a:lnTo>
                  <a:pt x="0" y="0"/>
                </a:lnTo>
                <a:lnTo>
                  <a:pt x="44" y="180"/>
                </a:lnTo>
                <a:lnTo>
                  <a:pt x="93" y="15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36" name="Freeform 761"/>
          <p:cNvSpPr>
            <a:spLocks/>
          </p:cNvSpPr>
          <p:nvPr/>
        </p:nvSpPr>
        <p:spPr bwMode="auto">
          <a:xfrm>
            <a:off x="7242175" y="3695707"/>
            <a:ext cx="215900" cy="517525"/>
          </a:xfrm>
          <a:custGeom>
            <a:avLst/>
            <a:gdLst>
              <a:gd name="T0" fmla="*/ 2147483647 w 93"/>
              <a:gd name="T1" fmla="*/ 2147483647 h 198"/>
              <a:gd name="T2" fmla="*/ 2147483647 w 93"/>
              <a:gd name="T3" fmla="*/ 2147483647 h 198"/>
              <a:gd name="T4" fmla="*/ 0 w 93"/>
              <a:gd name="T5" fmla="*/ 0 h 198"/>
              <a:gd name="T6" fmla="*/ 2147483647 w 93"/>
              <a:gd name="T7" fmla="*/ 2147483647 h 198"/>
              <a:gd name="T8" fmla="*/ 0 60000 65536"/>
              <a:gd name="T9" fmla="*/ 0 60000 65536"/>
              <a:gd name="T10" fmla="*/ 0 60000 65536"/>
              <a:gd name="T11" fmla="*/ 0 60000 65536"/>
              <a:gd name="T12" fmla="*/ 0 w 93"/>
              <a:gd name="T13" fmla="*/ 0 h 198"/>
              <a:gd name="T14" fmla="*/ 93 w 93"/>
              <a:gd name="T15" fmla="*/ 198 h 198"/>
            </a:gdLst>
            <a:ahLst/>
            <a:cxnLst>
              <a:cxn ang="T8">
                <a:pos x="T0" y="T1"/>
              </a:cxn>
              <a:cxn ang="T9">
                <a:pos x="T2" y="T3"/>
              </a:cxn>
              <a:cxn ang="T10">
                <a:pos x="T4" y="T5"/>
              </a:cxn>
              <a:cxn ang="T11">
                <a:pos x="T6" y="T7"/>
              </a:cxn>
            </a:cxnLst>
            <a:rect l="T12" t="T13" r="T14" b="T15"/>
            <a:pathLst>
              <a:path w="93" h="198">
                <a:moveTo>
                  <a:pt x="49" y="18"/>
                </a:moveTo>
                <a:lnTo>
                  <a:pt x="93" y="198"/>
                </a:lnTo>
                <a:lnTo>
                  <a:pt x="0" y="0"/>
                </a:lnTo>
                <a:lnTo>
                  <a:pt x="49"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37" name="Line 762"/>
          <p:cNvSpPr>
            <a:spLocks noChangeShapeType="1"/>
          </p:cNvSpPr>
          <p:nvPr/>
        </p:nvSpPr>
        <p:spPr bwMode="auto">
          <a:xfrm flipH="1">
            <a:off x="7343775" y="3743325"/>
            <a:ext cx="12700" cy="15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38" name="Line 763"/>
          <p:cNvSpPr>
            <a:spLocks noChangeShapeType="1"/>
          </p:cNvSpPr>
          <p:nvPr/>
        </p:nvSpPr>
        <p:spPr bwMode="auto">
          <a:xfrm>
            <a:off x="7356477" y="3743327"/>
            <a:ext cx="214313" cy="4095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39" name="Line 764"/>
          <p:cNvSpPr>
            <a:spLocks noChangeShapeType="1"/>
          </p:cNvSpPr>
          <p:nvPr/>
        </p:nvSpPr>
        <p:spPr bwMode="auto">
          <a:xfrm>
            <a:off x="7242180" y="3695702"/>
            <a:ext cx="114300" cy="476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40" name="Freeform 765"/>
          <p:cNvSpPr>
            <a:spLocks/>
          </p:cNvSpPr>
          <p:nvPr/>
        </p:nvSpPr>
        <p:spPr bwMode="auto">
          <a:xfrm>
            <a:off x="5280037" y="2135188"/>
            <a:ext cx="219075" cy="2017712"/>
          </a:xfrm>
          <a:custGeom>
            <a:avLst/>
            <a:gdLst>
              <a:gd name="T0" fmla="*/ 0 w 94"/>
              <a:gd name="T1" fmla="*/ 2147483647 h 772"/>
              <a:gd name="T2" fmla="*/ 2147483647 w 94"/>
              <a:gd name="T3" fmla="*/ 0 h 772"/>
              <a:gd name="T4" fmla="*/ 2147483647 w 94"/>
              <a:gd name="T5" fmla="*/ 2147483647 h 772"/>
              <a:gd name="T6" fmla="*/ 0 w 94"/>
              <a:gd name="T7" fmla="*/ 2147483647 h 772"/>
              <a:gd name="T8" fmla="*/ 0 60000 65536"/>
              <a:gd name="T9" fmla="*/ 0 60000 65536"/>
              <a:gd name="T10" fmla="*/ 0 60000 65536"/>
              <a:gd name="T11" fmla="*/ 0 60000 65536"/>
              <a:gd name="T12" fmla="*/ 0 w 94"/>
              <a:gd name="T13" fmla="*/ 0 h 772"/>
              <a:gd name="T14" fmla="*/ 94 w 94"/>
              <a:gd name="T15" fmla="*/ 772 h 772"/>
            </a:gdLst>
            <a:ahLst/>
            <a:cxnLst>
              <a:cxn ang="T8">
                <a:pos x="T0" y="T1"/>
              </a:cxn>
              <a:cxn ang="T9">
                <a:pos x="T2" y="T3"/>
              </a:cxn>
              <a:cxn ang="T10">
                <a:pos x="T4" y="T5"/>
              </a:cxn>
              <a:cxn ang="T11">
                <a:pos x="T6" y="T7"/>
              </a:cxn>
            </a:cxnLst>
            <a:rect l="T12" t="T13" r="T14" b="T15"/>
            <a:pathLst>
              <a:path w="94" h="772">
                <a:moveTo>
                  <a:pt x="0" y="372"/>
                </a:moveTo>
                <a:lnTo>
                  <a:pt x="94" y="0"/>
                </a:lnTo>
                <a:lnTo>
                  <a:pt x="45" y="772"/>
                </a:lnTo>
                <a:lnTo>
                  <a:pt x="0" y="37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41" name="Freeform 766"/>
          <p:cNvSpPr>
            <a:spLocks/>
          </p:cNvSpPr>
          <p:nvPr/>
        </p:nvSpPr>
        <p:spPr bwMode="auto">
          <a:xfrm>
            <a:off x="5384800" y="2135188"/>
            <a:ext cx="215900" cy="2017712"/>
          </a:xfrm>
          <a:custGeom>
            <a:avLst/>
            <a:gdLst>
              <a:gd name="T0" fmla="*/ 2147483647 w 93"/>
              <a:gd name="T1" fmla="*/ 2147483647 h 772"/>
              <a:gd name="T2" fmla="*/ 0 w 93"/>
              <a:gd name="T3" fmla="*/ 2147483647 h 772"/>
              <a:gd name="T4" fmla="*/ 2147483647 w 93"/>
              <a:gd name="T5" fmla="*/ 0 h 772"/>
              <a:gd name="T6" fmla="*/ 2147483647 w 93"/>
              <a:gd name="T7" fmla="*/ 2147483647 h 772"/>
              <a:gd name="T8" fmla="*/ 0 60000 65536"/>
              <a:gd name="T9" fmla="*/ 0 60000 65536"/>
              <a:gd name="T10" fmla="*/ 0 60000 65536"/>
              <a:gd name="T11" fmla="*/ 0 60000 65536"/>
              <a:gd name="T12" fmla="*/ 0 w 93"/>
              <a:gd name="T13" fmla="*/ 0 h 772"/>
              <a:gd name="T14" fmla="*/ 93 w 93"/>
              <a:gd name="T15" fmla="*/ 772 h 772"/>
            </a:gdLst>
            <a:ahLst/>
            <a:cxnLst>
              <a:cxn ang="T8">
                <a:pos x="T0" y="T1"/>
              </a:cxn>
              <a:cxn ang="T9">
                <a:pos x="T2" y="T3"/>
              </a:cxn>
              <a:cxn ang="T10">
                <a:pos x="T4" y="T5"/>
              </a:cxn>
              <a:cxn ang="T11">
                <a:pos x="T6" y="T7"/>
              </a:cxn>
            </a:cxnLst>
            <a:rect l="T12" t="T13" r="T14" b="T15"/>
            <a:pathLst>
              <a:path w="93" h="772">
                <a:moveTo>
                  <a:pt x="93" y="179"/>
                </a:moveTo>
                <a:lnTo>
                  <a:pt x="0" y="772"/>
                </a:lnTo>
                <a:lnTo>
                  <a:pt x="49" y="0"/>
                </a:lnTo>
                <a:lnTo>
                  <a:pt x="93" y="17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42" name="Freeform 767"/>
          <p:cNvSpPr>
            <a:spLocks/>
          </p:cNvSpPr>
          <p:nvPr/>
        </p:nvSpPr>
        <p:spPr bwMode="auto">
          <a:xfrm>
            <a:off x="7458075" y="4152922"/>
            <a:ext cx="228600" cy="93663"/>
          </a:xfrm>
          <a:custGeom>
            <a:avLst/>
            <a:gdLst>
              <a:gd name="T0" fmla="*/ 2147483647 w 99"/>
              <a:gd name="T1" fmla="*/ 0 h 36"/>
              <a:gd name="T2" fmla="*/ 2147483647 w 99"/>
              <a:gd name="T3" fmla="*/ 2147483647 h 36"/>
              <a:gd name="T4" fmla="*/ 0 w 99"/>
              <a:gd name="T5" fmla="*/ 2147483647 h 36"/>
              <a:gd name="T6" fmla="*/ 2147483647 w 99"/>
              <a:gd name="T7" fmla="*/ 0 h 36"/>
              <a:gd name="T8" fmla="*/ 0 60000 65536"/>
              <a:gd name="T9" fmla="*/ 0 60000 65536"/>
              <a:gd name="T10" fmla="*/ 0 60000 65536"/>
              <a:gd name="T11" fmla="*/ 0 60000 65536"/>
              <a:gd name="T12" fmla="*/ 0 w 99"/>
              <a:gd name="T13" fmla="*/ 0 h 36"/>
              <a:gd name="T14" fmla="*/ 99 w 99"/>
              <a:gd name="T15" fmla="*/ 36 h 36"/>
            </a:gdLst>
            <a:ahLst/>
            <a:cxnLst>
              <a:cxn ang="T8">
                <a:pos x="T0" y="T1"/>
              </a:cxn>
              <a:cxn ang="T9">
                <a:pos x="T2" y="T3"/>
              </a:cxn>
              <a:cxn ang="T10">
                <a:pos x="T4" y="T5"/>
              </a:cxn>
              <a:cxn ang="T11">
                <a:pos x="T6" y="T7"/>
              </a:cxn>
            </a:cxnLst>
            <a:rect l="T12" t="T13" r="T14" b="T15"/>
            <a:pathLst>
              <a:path w="99" h="36">
                <a:moveTo>
                  <a:pt x="49" y="0"/>
                </a:moveTo>
                <a:lnTo>
                  <a:pt x="99" y="36"/>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43" name="Freeform 768"/>
          <p:cNvSpPr>
            <a:spLocks/>
          </p:cNvSpPr>
          <p:nvPr/>
        </p:nvSpPr>
        <p:spPr bwMode="auto">
          <a:xfrm>
            <a:off x="7570800" y="4152922"/>
            <a:ext cx="219075" cy="93663"/>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50" y="36"/>
                </a:lnTo>
                <a:lnTo>
                  <a:pt x="94"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44" name="Line 769"/>
          <p:cNvSpPr>
            <a:spLocks noChangeShapeType="1"/>
          </p:cNvSpPr>
          <p:nvPr/>
        </p:nvSpPr>
        <p:spPr bwMode="auto">
          <a:xfrm flipH="1">
            <a:off x="5384800" y="2603500"/>
            <a:ext cx="215900" cy="15494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45" name="Line 770"/>
          <p:cNvSpPr>
            <a:spLocks noChangeShapeType="1"/>
          </p:cNvSpPr>
          <p:nvPr/>
        </p:nvSpPr>
        <p:spPr bwMode="auto">
          <a:xfrm>
            <a:off x="5280031" y="3106738"/>
            <a:ext cx="104775" cy="10461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46" name="Line 771"/>
          <p:cNvSpPr>
            <a:spLocks noChangeShapeType="1"/>
          </p:cNvSpPr>
          <p:nvPr/>
        </p:nvSpPr>
        <p:spPr bwMode="auto">
          <a:xfrm>
            <a:off x="7570800" y="4152900"/>
            <a:ext cx="219075" cy="333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47" name="Line 772"/>
          <p:cNvSpPr>
            <a:spLocks noChangeShapeType="1"/>
          </p:cNvSpPr>
          <p:nvPr/>
        </p:nvSpPr>
        <p:spPr bwMode="auto">
          <a:xfrm flipV="1">
            <a:off x="7469188" y="4152906"/>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48" name="Freeform 773"/>
          <p:cNvSpPr>
            <a:spLocks/>
          </p:cNvSpPr>
          <p:nvPr/>
        </p:nvSpPr>
        <p:spPr bwMode="auto">
          <a:xfrm>
            <a:off x="6696075" y="3238522"/>
            <a:ext cx="215900" cy="239713"/>
          </a:xfrm>
          <a:custGeom>
            <a:avLst/>
            <a:gdLst>
              <a:gd name="T0" fmla="*/ 2147483647 w 93"/>
              <a:gd name="T1" fmla="*/ 2147483647 h 92"/>
              <a:gd name="T2" fmla="*/ 2147483647 w 93"/>
              <a:gd name="T3" fmla="*/ 2147483647 h 92"/>
              <a:gd name="T4" fmla="*/ 0 w 93"/>
              <a:gd name="T5" fmla="*/ 0 h 92"/>
              <a:gd name="T6" fmla="*/ 2147483647 w 93"/>
              <a:gd name="T7" fmla="*/ 2147483647 h 92"/>
              <a:gd name="T8" fmla="*/ 0 60000 65536"/>
              <a:gd name="T9" fmla="*/ 0 60000 65536"/>
              <a:gd name="T10" fmla="*/ 0 60000 65536"/>
              <a:gd name="T11" fmla="*/ 0 60000 65536"/>
              <a:gd name="T12" fmla="*/ 0 w 93"/>
              <a:gd name="T13" fmla="*/ 0 h 92"/>
              <a:gd name="T14" fmla="*/ 93 w 93"/>
              <a:gd name="T15" fmla="*/ 92 h 92"/>
            </a:gdLst>
            <a:ahLst/>
            <a:cxnLst>
              <a:cxn ang="T8">
                <a:pos x="T0" y="T1"/>
              </a:cxn>
              <a:cxn ang="T9">
                <a:pos x="T2" y="T3"/>
              </a:cxn>
              <a:cxn ang="T10">
                <a:pos x="T4" y="T5"/>
              </a:cxn>
              <a:cxn ang="T11">
                <a:pos x="T6" y="T7"/>
              </a:cxn>
            </a:cxnLst>
            <a:rect l="T12" t="T13" r="T14" b="T15"/>
            <a:pathLst>
              <a:path w="93" h="92">
                <a:moveTo>
                  <a:pt x="49" y="92"/>
                </a:moveTo>
                <a:lnTo>
                  <a:pt x="93" y="60"/>
                </a:lnTo>
                <a:lnTo>
                  <a:pt x="0" y="0"/>
                </a:lnTo>
                <a:lnTo>
                  <a:pt x="49"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49" name="Freeform 774"/>
          <p:cNvSpPr>
            <a:spLocks/>
          </p:cNvSpPr>
          <p:nvPr/>
        </p:nvSpPr>
        <p:spPr bwMode="auto">
          <a:xfrm>
            <a:off x="6808788" y="3395666"/>
            <a:ext cx="215900" cy="142875"/>
          </a:xfrm>
          <a:custGeom>
            <a:avLst/>
            <a:gdLst>
              <a:gd name="T0" fmla="*/ 2147483647 w 93"/>
              <a:gd name="T1" fmla="*/ 2147483647 h 55"/>
              <a:gd name="T2" fmla="*/ 0 w 93"/>
              <a:gd name="T3" fmla="*/ 2147483647 h 55"/>
              <a:gd name="T4" fmla="*/ 2147483647 w 93"/>
              <a:gd name="T5" fmla="*/ 0 h 55"/>
              <a:gd name="T6" fmla="*/ 2147483647 w 93"/>
              <a:gd name="T7" fmla="*/ 2147483647 h 55"/>
              <a:gd name="T8" fmla="*/ 0 60000 65536"/>
              <a:gd name="T9" fmla="*/ 0 60000 65536"/>
              <a:gd name="T10" fmla="*/ 0 60000 65536"/>
              <a:gd name="T11" fmla="*/ 0 60000 65536"/>
              <a:gd name="T12" fmla="*/ 0 w 93"/>
              <a:gd name="T13" fmla="*/ 0 h 55"/>
              <a:gd name="T14" fmla="*/ 93 w 93"/>
              <a:gd name="T15" fmla="*/ 55 h 55"/>
            </a:gdLst>
            <a:ahLst/>
            <a:cxnLst>
              <a:cxn ang="T8">
                <a:pos x="T0" y="T1"/>
              </a:cxn>
              <a:cxn ang="T9">
                <a:pos x="T2" y="T3"/>
              </a:cxn>
              <a:cxn ang="T10">
                <a:pos x="T4" y="T5"/>
              </a:cxn>
              <a:cxn ang="T11">
                <a:pos x="T6" y="T7"/>
              </a:cxn>
            </a:cxnLst>
            <a:rect l="T12" t="T13" r="T14" b="T15"/>
            <a:pathLst>
              <a:path w="93" h="55">
                <a:moveTo>
                  <a:pt x="93" y="55"/>
                </a:moveTo>
                <a:lnTo>
                  <a:pt x="0" y="32"/>
                </a:lnTo>
                <a:lnTo>
                  <a:pt x="44" y="0"/>
                </a:lnTo>
                <a:lnTo>
                  <a:pt x="93"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50" name="Line 775"/>
          <p:cNvSpPr>
            <a:spLocks noChangeShapeType="1"/>
          </p:cNvSpPr>
          <p:nvPr/>
        </p:nvSpPr>
        <p:spPr bwMode="auto">
          <a:xfrm flipH="1" flipV="1">
            <a:off x="6808788" y="3478217"/>
            <a:ext cx="2159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51" name="Line 776"/>
          <p:cNvSpPr>
            <a:spLocks noChangeShapeType="1"/>
          </p:cNvSpPr>
          <p:nvPr/>
        </p:nvSpPr>
        <p:spPr bwMode="auto">
          <a:xfrm>
            <a:off x="6696082" y="3238522"/>
            <a:ext cx="112713" cy="2397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52" name="Freeform 777"/>
          <p:cNvSpPr>
            <a:spLocks/>
          </p:cNvSpPr>
          <p:nvPr/>
        </p:nvSpPr>
        <p:spPr bwMode="auto">
          <a:xfrm>
            <a:off x="4949825" y="2963863"/>
            <a:ext cx="217488" cy="1282700"/>
          </a:xfrm>
          <a:custGeom>
            <a:avLst/>
            <a:gdLst>
              <a:gd name="T0" fmla="*/ 0 w 94"/>
              <a:gd name="T1" fmla="*/ 2147483647 h 491"/>
              <a:gd name="T2" fmla="*/ 2147483647 w 94"/>
              <a:gd name="T3" fmla="*/ 0 h 491"/>
              <a:gd name="T4" fmla="*/ 2147483647 w 94"/>
              <a:gd name="T5" fmla="*/ 2147483647 h 491"/>
              <a:gd name="T6" fmla="*/ 0 w 94"/>
              <a:gd name="T7" fmla="*/ 2147483647 h 491"/>
              <a:gd name="T8" fmla="*/ 0 60000 65536"/>
              <a:gd name="T9" fmla="*/ 0 60000 65536"/>
              <a:gd name="T10" fmla="*/ 0 60000 65536"/>
              <a:gd name="T11" fmla="*/ 0 60000 65536"/>
              <a:gd name="T12" fmla="*/ 0 w 94"/>
              <a:gd name="T13" fmla="*/ 0 h 491"/>
              <a:gd name="T14" fmla="*/ 94 w 94"/>
              <a:gd name="T15" fmla="*/ 491 h 491"/>
            </a:gdLst>
            <a:ahLst/>
            <a:cxnLst>
              <a:cxn ang="T8">
                <a:pos x="T0" y="T1"/>
              </a:cxn>
              <a:cxn ang="T9">
                <a:pos x="T2" y="T3"/>
              </a:cxn>
              <a:cxn ang="T10">
                <a:pos x="T4" y="T5"/>
              </a:cxn>
              <a:cxn ang="T11">
                <a:pos x="T6" y="T7"/>
              </a:cxn>
            </a:cxnLst>
            <a:rect l="T12" t="T13" r="T14" b="T15"/>
            <a:pathLst>
              <a:path w="94" h="491">
                <a:moveTo>
                  <a:pt x="0" y="491"/>
                </a:moveTo>
                <a:lnTo>
                  <a:pt x="94" y="0"/>
                </a:lnTo>
                <a:lnTo>
                  <a:pt x="45" y="468"/>
                </a:lnTo>
                <a:lnTo>
                  <a:pt x="0" y="49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53" name="Freeform 778"/>
          <p:cNvSpPr>
            <a:spLocks/>
          </p:cNvSpPr>
          <p:nvPr/>
        </p:nvSpPr>
        <p:spPr bwMode="auto">
          <a:xfrm>
            <a:off x="5053013" y="2963865"/>
            <a:ext cx="227012" cy="1222375"/>
          </a:xfrm>
          <a:custGeom>
            <a:avLst/>
            <a:gdLst>
              <a:gd name="T0" fmla="*/ 2147483647 w 98"/>
              <a:gd name="T1" fmla="*/ 2147483647 h 468"/>
              <a:gd name="T2" fmla="*/ 0 w 98"/>
              <a:gd name="T3" fmla="*/ 2147483647 h 468"/>
              <a:gd name="T4" fmla="*/ 2147483647 w 98"/>
              <a:gd name="T5" fmla="*/ 0 h 468"/>
              <a:gd name="T6" fmla="*/ 2147483647 w 98"/>
              <a:gd name="T7" fmla="*/ 2147483647 h 468"/>
              <a:gd name="T8" fmla="*/ 0 60000 65536"/>
              <a:gd name="T9" fmla="*/ 0 60000 65536"/>
              <a:gd name="T10" fmla="*/ 0 60000 65536"/>
              <a:gd name="T11" fmla="*/ 0 60000 65536"/>
              <a:gd name="T12" fmla="*/ 0 w 98"/>
              <a:gd name="T13" fmla="*/ 0 h 468"/>
              <a:gd name="T14" fmla="*/ 98 w 98"/>
              <a:gd name="T15" fmla="*/ 468 h 468"/>
            </a:gdLst>
            <a:ahLst/>
            <a:cxnLst>
              <a:cxn ang="T8">
                <a:pos x="T0" y="T1"/>
              </a:cxn>
              <a:cxn ang="T9">
                <a:pos x="T2" y="T3"/>
              </a:cxn>
              <a:cxn ang="T10">
                <a:pos x="T4" y="T5"/>
              </a:cxn>
              <a:cxn ang="T11">
                <a:pos x="T6" y="T7"/>
              </a:cxn>
            </a:cxnLst>
            <a:rect l="T12" t="T13" r="T14" b="T15"/>
            <a:pathLst>
              <a:path w="98" h="468">
                <a:moveTo>
                  <a:pt x="98" y="55"/>
                </a:moveTo>
                <a:lnTo>
                  <a:pt x="0" y="468"/>
                </a:lnTo>
                <a:lnTo>
                  <a:pt x="49" y="0"/>
                </a:lnTo>
                <a:lnTo>
                  <a:pt x="98"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54" name="Freeform 779"/>
          <p:cNvSpPr>
            <a:spLocks/>
          </p:cNvSpPr>
          <p:nvPr/>
        </p:nvSpPr>
        <p:spPr bwMode="auto">
          <a:xfrm>
            <a:off x="7686675" y="4186260"/>
            <a:ext cx="215900"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55" name="Line 780"/>
          <p:cNvSpPr>
            <a:spLocks noChangeShapeType="1"/>
          </p:cNvSpPr>
          <p:nvPr/>
        </p:nvSpPr>
        <p:spPr bwMode="auto">
          <a:xfrm flipV="1">
            <a:off x="4949825" y="4186260"/>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56" name="Line 781"/>
          <p:cNvSpPr>
            <a:spLocks noChangeShapeType="1"/>
          </p:cNvSpPr>
          <p:nvPr/>
        </p:nvSpPr>
        <p:spPr bwMode="auto">
          <a:xfrm flipH="1">
            <a:off x="5053013" y="3106738"/>
            <a:ext cx="227012" cy="10795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57" name="Line 782"/>
          <p:cNvSpPr>
            <a:spLocks noChangeShapeType="1"/>
          </p:cNvSpPr>
          <p:nvPr/>
        </p:nvSpPr>
        <p:spPr bwMode="auto">
          <a:xfrm flipV="1">
            <a:off x="7686675" y="4186260"/>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58" name="Freeform 783"/>
          <p:cNvSpPr>
            <a:spLocks/>
          </p:cNvSpPr>
          <p:nvPr/>
        </p:nvSpPr>
        <p:spPr bwMode="auto">
          <a:xfrm>
            <a:off x="7024693" y="3538538"/>
            <a:ext cx="217487" cy="157162"/>
          </a:xfrm>
          <a:custGeom>
            <a:avLst/>
            <a:gdLst>
              <a:gd name="T0" fmla="*/ 2147483647 w 94"/>
              <a:gd name="T1" fmla="*/ 2147483647 h 60"/>
              <a:gd name="T2" fmla="*/ 0 w 94"/>
              <a:gd name="T3" fmla="*/ 0 h 60"/>
              <a:gd name="T4" fmla="*/ 2147483647 w 94"/>
              <a:gd name="T5" fmla="*/ 2147483647 h 60"/>
              <a:gd name="T6" fmla="*/ 2147483647 w 94"/>
              <a:gd name="T7" fmla="*/ 2147483647 h 60"/>
              <a:gd name="T8" fmla="*/ 0 60000 65536"/>
              <a:gd name="T9" fmla="*/ 0 60000 65536"/>
              <a:gd name="T10" fmla="*/ 0 60000 65536"/>
              <a:gd name="T11" fmla="*/ 0 60000 65536"/>
              <a:gd name="T12" fmla="*/ 0 w 94"/>
              <a:gd name="T13" fmla="*/ 0 h 60"/>
              <a:gd name="T14" fmla="*/ 94 w 94"/>
              <a:gd name="T15" fmla="*/ 60 h 60"/>
            </a:gdLst>
            <a:ahLst/>
            <a:cxnLst>
              <a:cxn ang="T8">
                <a:pos x="T0" y="T1"/>
              </a:cxn>
              <a:cxn ang="T9">
                <a:pos x="T2" y="T3"/>
              </a:cxn>
              <a:cxn ang="T10">
                <a:pos x="T4" y="T5"/>
              </a:cxn>
              <a:cxn ang="T11">
                <a:pos x="T6" y="T7"/>
              </a:cxn>
            </a:cxnLst>
            <a:rect l="T12" t="T13" r="T14" b="T15"/>
            <a:pathLst>
              <a:path w="94" h="60">
                <a:moveTo>
                  <a:pt x="94" y="60"/>
                </a:moveTo>
                <a:lnTo>
                  <a:pt x="0" y="0"/>
                </a:lnTo>
                <a:lnTo>
                  <a:pt x="49" y="37"/>
                </a:lnTo>
                <a:lnTo>
                  <a:pt x="94" y="6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59" name="Line 784"/>
          <p:cNvSpPr>
            <a:spLocks noChangeShapeType="1"/>
          </p:cNvSpPr>
          <p:nvPr/>
        </p:nvSpPr>
        <p:spPr bwMode="auto">
          <a:xfrm flipH="1" flipV="1">
            <a:off x="7024693" y="3538538"/>
            <a:ext cx="217487" cy="1571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60" name="Freeform 785"/>
          <p:cNvSpPr>
            <a:spLocks/>
          </p:cNvSpPr>
          <p:nvPr/>
        </p:nvSpPr>
        <p:spPr bwMode="auto">
          <a:xfrm>
            <a:off x="6911987" y="3395663"/>
            <a:ext cx="227013" cy="239712"/>
          </a:xfrm>
          <a:custGeom>
            <a:avLst/>
            <a:gdLst>
              <a:gd name="T0" fmla="*/ 2147483647 w 98"/>
              <a:gd name="T1" fmla="*/ 2147483647 h 92"/>
              <a:gd name="T2" fmla="*/ 2147483647 w 98"/>
              <a:gd name="T3" fmla="*/ 2147483647 h 92"/>
              <a:gd name="T4" fmla="*/ 0 w 98"/>
              <a:gd name="T5" fmla="*/ 0 h 92"/>
              <a:gd name="T6" fmla="*/ 2147483647 w 98"/>
              <a:gd name="T7" fmla="*/ 2147483647 h 92"/>
              <a:gd name="T8" fmla="*/ 0 60000 65536"/>
              <a:gd name="T9" fmla="*/ 0 60000 65536"/>
              <a:gd name="T10" fmla="*/ 0 60000 65536"/>
              <a:gd name="T11" fmla="*/ 0 60000 65536"/>
              <a:gd name="T12" fmla="*/ 0 w 98"/>
              <a:gd name="T13" fmla="*/ 0 h 92"/>
              <a:gd name="T14" fmla="*/ 98 w 98"/>
              <a:gd name="T15" fmla="*/ 92 h 92"/>
            </a:gdLst>
            <a:ahLst/>
            <a:cxnLst>
              <a:cxn ang="T8">
                <a:pos x="T0" y="T1"/>
              </a:cxn>
              <a:cxn ang="T9">
                <a:pos x="T2" y="T3"/>
              </a:cxn>
              <a:cxn ang="T10">
                <a:pos x="T4" y="T5"/>
              </a:cxn>
              <a:cxn ang="T11">
                <a:pos x="T6" y="T7"/>
              </a:cxn>
            </a:cxnLst>
            <a:rect l="T12" t="T13" r="T14" b="T15"/>
            <a:pathLst>
              <a:path w="98" h="92">
                <a:moveTo>
                  <a:pt x="49" y="55"/>
                </a:moveTo>
                <a:lnTo>
                  <a:pt x="98" y="92"/>
                </a:lnTo>
                <a:lnTo>
                  <a:pt x="0" y="0"/>
                </a:lnTo>
                <a:lnTo>
                  <a:pt x="49"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61" name="Line 786"/>
          <p:cNvSpPr>
            <a:spLocks noChangeShapeType="1"/>
          </p:cNvSpPr>
          <p:nvPr/>
        </p:nvSpPr>
        <p:spPr bwMode="auto">
          <a:xfrm>
            <a:off x="6911977" y="3395666"/>
            <a:ext cx="112713" cy="1428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63" name="Freeform 788"/>
          <p:cNvSpPr>
            <a:spLocks/>
          </p:cNvSpPr>
          <p:nvPr/>
        </p:nvSpPr>
        <p:spPr bwMode="auto">
          <a:xfrm>
            <a:off x="7242175" y="3695707"/>
            <a:ext cx="215900" cy="517525"/>
          </a:xfrm>
          <a:custGeom>
            <a:avLst/>
            <a:gdLst>
              <a:gd name="T0" fmla="*/ 2147483647 w 93"/>
              <a:gd name="T1" fmla="*/ 2147483647 h 198"/>
              <a:gd name="T2" fmla="*/ 0 w 93"/>
              <a:gd name="T3" fmla="*/ 0 h 198"/>
              <a:gd name="T4" fmla="*/ 2147483647 w 93"/>
              <a:gd name="T5" fmla="*/ 2147483647 h 198"/>
              <a:gd name="T6" fmla="*/ 2147483647 w 93"/>
              <a:gd name="T7" fmla="*/ 2147483647 h 198"/>
              <a:gd name="T8" fmla="*/ 0 60000 65536"/>
              <a:gd name="T9" fmla="*/ 0 60000 65536"/>
              <a:gd name="T10" fmla="*/ 0 60000 65536"/>
              <a:gd name="T11" fmla="*/ 0 60000 65536"/>
              <a:gd name="T12" fmla="*/ 0 w 93"/>
              <a:gd name="T13" fmla="*/ 0 h 198"/>
              <a:gd name="T14" fmla="*/ 93 w 93"/>
              <a:gd name="T15" fmla="*/ 198 h 198"/>
            </a:gdLst>
            <a:ahLst/>
            <a:cxnLst>
              <a:cxn ang="T8">
                <a:pos x="T0" y="T1"/>
              </a:cxn>
              <a:cxn ang="T9">
                <a:pos x="T2" y="T3"/>
              </a:cxn>
              <a:cxn ang="T10">
                <a:pos x="T4" y="T5"/>
              </a:cxn>
              <a:cxn ang="T11">
                <a:pos x="T6" y="T7"/>
              </a:cxn>
            </a:cxnLst>
            <a:rect l="T12" t="T13" r="T14" b="T15"/>
            <a:pathLst>
              <a:path w="93" h="198">
                <a:moveTo>
                  <a:pt x="93" y="198"/>
                </a:moveTo>
                <a:lnTo>
                  <a:pt x="0" y="0"/>
                </a:lnTo>
                <a:lnTo>
                  <a:pt x="49" y="55"/>
                </a:lnTo>
                <a:lnTo>
                  <a:pt x="93" y="19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64" name="Freeform 789"/>
          <p:cNvSpPr>
            <a:spLocks/>
          </p:cNvSpPr>
          <p:nvPr/>
        </p:nvSpPr>
        <p:spPr bwMode="auto">
          <a:xfrm>
            <a:off x="7458075" y="4213247"/>
            <a:ext cx="228600" cy="93663"/>
          </a:xfrm>
          <a:custGeom>
            <a:avLst/>
            <a:gdLst>
              <a:gd name="T0" fmla="*/ 2147483647 w 99"/>
              <a:gd name="T1" fmla="*/ 2147483647 h 36"/>
              <a:gd name="T2" fmla="*/ 0 w 99"/>
              <a:gd name="T3" fmla="*/ 0 h 36"/>
              <a:gd name="T4" fmla="*/ 2147483647 w 99"/>
              <a:gd name="T5" fmla="*/ 2147483647 h 36"/>
              <a:gd name="T6" fmla="*/ 2147483647 w 99"/>
              <a:gd name="T7" fmla="*/ 2147483647 h 36"/>
              <a:gd name="T8" fmla="*/ 0 60000 65536"/>
              <a:gd name="T9" fmla="*/ 0 60000 65536"/>
              <a:gd name="T10" fmla="*/ 0 60000 65536"/>
              <a:gd name="T11" fmla="*/ 0 60000 65536"/>
              <a:gd name="T12" fmla="*/ 0 w 99"/>
              <a:gd name="T13" fmla="*/ 0 h 36"/>
              <a:gd name="T14" fmla="*/ 99 w 99"/>
              <a:gd name="T15" fmla="*/ 36 h 36"/>
            </a:gdLst>
            <a:ahLst/>
            <a:cxnLst>
              <a:cxn ang="T8">
                <a:pos x="T0" y="T1"/>
              </a:cxn>
              <a:cxn ang="T9">
                <a:pos x="T2" y="T3"/>
              </a:cxn>
              <a:cxn ang="T10">
                <a:pos x="T4" y="T5"/>
              </a:cxn>
              <a:cxn ang="T11">
                <a:pos x="T6" y="T7"/>
              </a:cxn>
            </a:cxnLst>
            <a:rect l="T12" t="T13" r="T14" b="T15"/>
            <a:pathLst>
              <a:path w="99" h="36">
                <a:moveTo>
                  <a:pt x="99" y="13"/>
                </a:moveTo>
                <a:lnTo>
                  <a:pt x="0" y="0"/>
                </a:lnTo>
                <a:lnTo>
                  <a:pt x="49" y="36"/>
                </a:lnTo>
                <a:lnTo>
                  <a:pt x="99"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65" name="Line 790"/>
          <p:cNvSpPr>
            <a:spLocks noChangeShapeType="1"/>
          </p:cNvSpPr>
          <p:nvPr/>
        </p:nvSpPr>
        <p:spPr bwMode="auto">
          <a:xfrm>
            <a:off x="7469200" y="4213225"/>
            <a:ext cx="217487" cy="333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66" name="Freeform 791"/>
          <p:cNvSpPr>
            <a:spLocks/>
          </p:cNvSpPr>
          <p:nvPr/>
        </p:nvSpPr>
        <p:spPr bwMode="auto">
          <a:xfrm>
            <a:off x="7356477" y="3840165"/>
            <a:ext cx="214313" cy="466725"/>
          </a:xfrm>
          <a:custGeom>
            <a:avLst/>
            <a:gdLst>
              <a:gd name="T0" fmla="*/ 2147483647 w 93"/>
              <a:gd name="T1" fmla="*/ 2147483647 h 179"/>
              <a:gd name="T2" fmla="*/ 2147483647 w 93"/>
              <a:gd name="T3" fmla="*/ 2147483647 h 179"/>
              <a:gd name="T4" fmla="*/ 0 w 93"/>
              <a:gd name="T5" fmla="*/ 0 h 179"/>
              <a:gd name="T6" fmla="*/ 2147483647 w 93"/>
              <a:gd name="T7" fmla="*/ 2147483647 h 179"/>
              <a:gd name="T8" fmla="*/ 0 60000 65536"/>
              <a:gd name="T9" fmla="*/ 0 60000 65536"/>
              <a:gd name="T10" fmla="*/ 0 60000 65536"/>
              <a:gd name="T11" fmla="*/ 0 60000 65536"/>
              <a:gd name="T12" fmla="*/ 0 w 93"/>
              <a:gd name="T13" fmla="*/ 0 h 179"/>
              <a:gd name="T14" fmla="*/ 93 w 93"/>
              <a:gd name="T15" fmla="*/ 179 h 179"/>
            </a:gdLst>
            <a:ahLst/>
            <a:cxnLst>
              <a:cxn ang="T8">
                <a:pos x="T0" y="T1"/>
              </a:cxn>
              <a:cxn ang="T9">
                <a:pos x="T2" y="T3"/>
              </a:cxn>
              <a:cxn ang="T10">
                <a:pos x="T4" y="T5"/>
              </a:cxn>
              <a:cxn ang="T11">
                <a:pos x="T6" y="T7"/>
              </a:cxn>
            </a:cxnLst>
            <a:rect l="T12" t="T13" r="T14" b="T15"/>
            <a:pathLst>
              <a:path w="93" h="179">
                <a:moveTo>
                  <a:pt x="44" y="143"/>
                </a:moveTo>
                <a:lnTo>
                  <a:pt x="93" y="179"/>
                </a:lnTo>
                <a:lnTo>
                  <a:pt x="0" y="0"/>
                </a:lnTo>
                <a:lnTo>
                  <a:pt x="44" y="14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67" name="Line 792"/>
          <p:cNvSpPr>
            <a:spLocks noChangeShapeType="1"/>
          </p:cNvSpPr>
          <p:nvPr/>
        </p:nvSpPr>
        <p:spPr bwMode="auto">
          <a:xfrm>
            <a:off x="7458087" y="4213247"/>
            <a:ext cx="11113"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68" name="Line 793"/>
          <p:cNvSpPr>
            <a:spLocks noChangeShapeType="1"/>
          </p:cNvSpPr>
          <p:nvPr/>
        </p:nvSpPr>
        <p:spPr bwMode="auto">
          <a:xfrm>
            <a:off x="5889637" y="4043363"/>
            <a:ext cx="1446213"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69" name="Line 794"/>
          <p:cNvSpPr>
            <a:spLocks noChangeShapeType="1"/>
          </p:cNvSpPr>
          <p:nvPr/>
        </p:nvSpPr>
        <p:spPr bwMode="auto">
          <a:xfrm>
            <a:off x="5889637" y="4043363"/>
            <a:ext cx="1446213"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70" name="Line 795"/>
          <p:cNvSpPr>
            <a:spLocks noChangeShapeType="1"/>
          </p:cNvSpPr>
          <p:nvPr/>
        </p:nvSpPr>
        <p:spPr bwMode="auto">
          <a:xfrm flipH="1" flipV="1">
            <a:off x="7242175" y="3695707"/>
            <a:ext cx="215900" cy="517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71" name="Freeform 796"/>
          <p:cNvSpPr>
            <a:spLocks/>
          </p:cNvSpPr>
          <p:nvPr/>
        </p:nvSpPr>
        <p:spPr bwMode="auto">
          <a:xfrm>
            <a:off x="7139000" y="3635375"/>
            <a:ext cx="217487" cy="204788"/>
          </a:xfrm>
          <a:custGeom>
            <a:avLst/>
            <a:gdLst>
              <a:gd name="T0" fmla="*/ 2147483647 w 94"/>
              <a:gd name="T1" fmla="*/ 2147483647 h 78"/>
              <a:gd name="T2" fmla="*/ 2147483647 w 94"/>
              <a:gd name="T3" fmla="*/ 2147483647 h 78"/>
              <a:gd name="T4" fmla="*/ 0 w 94"/>
              <a:gd name="T5" fmla="*/ 0 h 78"/>
              <a:gd name="T6" fmla="*/ 2147483647 w 94"/>
              <a:gd name="T7" fmla="*/ 2147483647 h 78"/>
              <a:gd name="T8" fmla="*/ 0 60000 65536"/>
              <a:gd name="T9" fmla="*/ 0 60000 65536"/>
              <a:gd name="T10" fmla="*/ 0 60000 65536"/>
              <a:gd name="T11" fmla="*/ 0 60000 65536"/>
              <a:gd name="T12" fmla="*/ 0 w 94"/>
              <a:gd name="T13" fmla="*/ 0 h 78"/>
              <a:gd name="T14" fmla="*/ 94 w 94"/>
              <a:gd name="T15" fmla="*/ 78 h 78"/>
            </a:gdLst>
            <a:ahLst/>
            <a:cxnLst>
              <a:cxn ang="T8">
                <a:pos x="T0" y="T1"/>
              </a:cxn>
              <a:cxn ang="T9">
                <a:pos x="T2" y="T3"/>
              </a:cxn>
              <a:cxn ang="T10">
                <a:pos x="T4" y="T5"/>
              </a:cxn>
              <a:cxn ang="T11">
                <a:pos x="T6" y="T7"/>
              </a:cxn>
            </a:cxnLst>
            <a:rect l="T12" t="T13" r="T14" b="T15"/>
            <a:pathLst>
              <a:path w="94" h="78">
                <a:moveTo>
                  <a:pt x="45" y="23"/>
                </a:moveTo>
                <a:lnTo>
                  <a:pt x="94" y="78"/>
                </a:lnTo>
                <a:lnTo>
                  <a:pt x="0" y="0"/>
                </a:lnTo>
                <a:lnTo>
                  <a:pt x="45" y="2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72" name="Freeform 797"/>
          <p:cNvSpPr>
            <a:spLocks/>
          </p:cNvSpPr>
          <p:nvPr/>
        </p:nvSpPr>
        <p:spPr bwMode="auto">
          <a:xfrm>
            <a:off x="6478600" y="2951185"/>
            <a:ext cx="217487" cy="287337"/>
          </a:xfrm>
          <a:custGeom>
            <a:avLst/>
            <a:gdLst>
              <a:gd name="T0" fmla="*/ 2147483647 w 94"/>
              <a:gd name="T1" fmla="*/ 2147483647 h 110"/>
              <a:gd name="T2" fmla="*/ 0 w 94"/>
              <a:gd name="T3" fmla="*/ 2147483647 h 110"/>
              <a:gd name="T4" fmla="*/ 2147483647 w 94"/>
              <a:gd name="T5" fmla="*/ 0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94" y="110"/>
                </a:moveTo>
                <a:lnTo>
                  <a:pt x="0" y="64"/>
                </a:lnTo>
                <a:lnTo>
                  <a:pt x="49" y="0"/>
                </a:lnTo>
                <a:lnTo>
                  <a:pt x="94" y="11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73" name="Line 798"/>
          <p:cNvSpPr>
            <a:spLocks noChangeShapeType="1"/>
          </p:cNvSpPr>
          <p:nvPr/>
        </p:nvSpPr>
        <p:spPr bwMode="auto">
          <a:xfrm>
            <a:off x="7458087" y="4213247"/>
            <a:ext cx="11113"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74" name="Line 799"/>
          <p:cNvSpPr>
            <a:spLocks noChangeShapeType="1"/>
          </p:cNvSpPr>
          <p:nvPr/>
        </p:nvSpPr>
        <p:spPr bwMode="auto">
          <a:xfrm>
            <a:off x="7356475" y="3852863"/>
            <a:ext cx="101600" cy="3603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75" name="Line 800"/>
          <p:cNvSpPr>
            <a:spLocks noChangeShapeType="1"/>
          </p:cNvSpPr>
          <p:nvPr/>
        </p:nvSpPr>
        <p:spPr bwMode="auto">
          <a:xfrm>
            <a:off x="7138990" y="3635382"/>
            <a:ext cx="10318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76" name="Line 801"/>
          <p:cNvSpPr>
            <a:spLocks noChangeShapeType="1"/>
          </p:cNvSpPr>
          <p:nvPr/>
        </p:nvSpPr>
        <p:spPr bwMode="auto">
          <a:xfrm flipH="1" flipV="1">
            <a:off x="6478600" y="3117850"/>
            <a:ext cx="217487" cy="1206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77" name="Freeform 802"/>
          <p:cNvSpPr>
            <a:spLocks/>
          </p:cNvSpPr>
          <p:nvPr/>
        </p:nvSpPr>
        <p:spPr bwMode="auto">
          <a:xfrm>
            <a:off x="6591300" y="2951185"/>
            <a:ext cx="217488" cy="287337"/>
          </a:xfrm>
          <a:custGeom>
            <a:avLst/>
            <a:gdLst>
              <a:gd name="T0" fmla="*/ 2147483647 w 94"/>
              <a:gd name="T1" fmla="*/ 2147483647 h 110"/>
              <a:gd name="T2" fmla="*/ 2147483647 w 94"/>
              <a:gd name="T3" fmla="*/ 2147483647 h 110"/>
              <a:gd name="T4" fmla="*/ 0 w 94"/>
              <a:gd name="T5" fmla="*/ 0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45" y="110"/>
                </a:moveTo>
                <a:lnTo>
                  <a:pt x="94" y="97"/>
                </a:lnTo>
                <a:lnTo>
                  <a:pt x="0" y="0"/>
                </a:lnTo>
                <a:lnTo>
                  <a:pt x="45" y="11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78" name="Freeform 803"/>
          <p:cNvSpPr>
            <a:spLocks/>
          </p:cNvSpPr>
          <p:nvPr/>
        </p:nvSpPr>
        <p:spPr bwMode="auto">
          <a:xfrm>
            <a:off x="6696075" y="3203575"/>
            <a:ext cx="215900" cy="192088"/>
          </a:xfrm>
          <a:custGeom>
            <a:avLst/>
            <a:gdLst>
              <a:gd name="T0" fmla="*/ 2147483647 w 93"/>
              <a:gd name="T1" fmla="*/ 2147483647 h 73"/>
              <a:gd name="T2" fmla="*/ 0 w 93"/>
              <a:gd name="T3" fmla="*/ 2147483647 h 73"/>
              <a:gd name="T4" fmla="*/ 2147483647 w 93"/>
              <a:gd name="T5" fmla="*/ 0 h 73"/>
              <a:gd name="T6" fmla="*/ 2147483647 w 93"/>
              <a:gd name="T7" fmla="*/ 2147483647 h 73"/>
              <a:gd name="T8" fmla="*/ 0 60000 65536"/>
              <a:gd name="T9" fmla="*/ 0 60000 65536"/>
              <a:gd name="T10" fmla="*/ 0 60000 65536"/>
              <a:gd name="T11" fmla="*/ 0 60000 65536"/>
              <a:gd name="T12" fmla="*/ 0 w 93"/>
              <a:gd name="T13" fmla="*/ 0 h 73"/>
              <a:gd name="T14" fmla="*/ 93 w 93"/>
              <a:gd name="T15" fmla="*/ 73 h 73"/>
            </a:gdLst>
            <a:ahLst/>
            <a:cxnLst>
              <a:cxn ang="T8">
                <a:pos x="T0" y="T1"/>
              </a:cxn>
              <a:cxn ang="T9">
                <a:pos x="T2" y="T3"/>
              </a:cxn>
              <a:cxn ang="T10">
                <a:pos x="T4" y="T5"/>
              </a:cxn>
              <a:cxn ang="T11">
                <a:pos x="T6" y="T7"/>
              </a:cxn>
            </a:cxnLst>
            <a:rect l="T12" t="T13" r="T14" b="T15"/>
            <a:pathLst>
              <a:path w="93" h="73">
                <a:moveTo>
                  <a:pt x="93" y="73"/>
                </a:moveTo>
                <a:lnTo>
                  <a:pt x="0" y="13"/>
                </a:lnTo>
                <a:lnTo>
                  <a:pt x="49" y="0"/>
                </a:lnTo>
                <a:lnTo>
                  <a:pt x="93" y="7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79" name="Freeform 804"/>
          <p:cNvSpPr>
            <a:spLocks/>
          </p:cNvSpPr>
          <p:nvPr/>
        </p:nvSpPr>
        <p:spPr bwMode="auto">
          <a:xfrm>
            <a:off x="4835525" y="3167063"/>
            <a:ext cx="217488" cy="1079500"/>
          </a:xfrm>
          <a:custGeom>
            <a:avLst/>
            <a:gdLst>
              <a:gd name="T0" fmla="*/ 0 w 94"/>
              <a:gd name="T1" fmla="*/ 2147483647 h 413"/>
              <a:gd name="T2" fmla="*/ 2147483647 w 94"/>
              <a:gd name="T3" fmla="*/ 0 h 413"/>
              <a:gd name="T4" fmla="*/ 2147483647 w 94"/>
              <a:gd name="T5" fmla="*/ 2147483647 h 413"/>
              <a:gd name="T6" fmla="*/ 0 w 94"/>
              <a:gd name="T7" fmla="*/ 2147483647 h 413"/>
              <a:gd name="T8" fmla="*/ 0 60000 65536"/>
              <a:gd name="T9" fmla="*/ 0 60000 65536"/>
              <a:gd name="T10" fmla="*/ 0 60000 65536"/>
              <a:gd name="T11" fmla="*/ 0 60000 65536"/>
              <a:gd name="T12" fmla="*/ 0 w 94"/>
              <a:gd name="T13" fmla="*/ 0 h 413"/>
              <a:gd name="T14" fmla="*/ 94 w 94"/>
              <a:gd name="T15" fmla="*/ 413 h 413"/>
            </a:gdLst>
            <a:ahLst/>
            <a:cxnLst>
              <a:cxn ang="T8">
                <a:pos x="T0" y="T1"/>
              </a:cxn>
              <a:cxn ang="T9">
                <a:pos x="T2" y="T3"/>
              </a:cxn>
              <a:cxn ang="T10">
                <a:pos x="T4" y="T5"/>
              </a:cxn>
              <a:cxn ang="T11">
                <a:pos x="T6" y="T7"/>
              </a:cxn>
            </a:cxnLst>
            <a:rect l="T12" t="T13" r="T14" b="T15"/>
            <a:pathLst>
              <a:path w="94" h="413">
                <a:moveTo>
                  <a:pt x="0" y="257"/>
                </a:moveTo>
                <a:lnTo>
                  <a:pt x="94" y="0"/>
                </a:lnTo>
                <a:lnTo>
                  <a:pt x="49" y="413"/>
                </a:lnTo>
                <a:lnTo>
                  <a:pt x="0" y="25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80" name="Freeform 805"/>
          <p:cNvSpPr>
            <a:spLocks/>
          </p:cNvSpPr>
          <p:nvPr/>
        </p:nvSpPr>
        <p:spPr bwMode="auto">
          <a:xfrm>
            <a:off x="4949825" y="2963863"/>
            <a:ext cx="217488" cy="1282700"/>
          </a:xfrm>
          <a:custGeom>
            <a:avLst/>
            <a:gdLst>
              <a:gd name="T0" fmla="*/ 2147483647 w 94"/>
              <a:gd name="T1" fmla="*/ 0 h 491"/>
              <a:gd name="T2" fmla="*/ 0 w 94"/>
              <a:gd name="T3" fmla="*/ 2147483647 h 491"/>
              <a:gd name="T4" fmla="*/ 2147483647 w 94"/>
              <a:gd name="T5" fmla="*/ 2147483647 h 491"/>
              <a:gd name="T6" fmla="*/ 2147483647 w 94"/>
              <a:gd name="T7" fmla="*/ 0 h 491"/>
              <a:gd name="T8" fmla="*/ 0 60000 65536"/>
              <a:gd name="T9" fmla="*/ 0 60000 65536"/>
              <a:gd name="T10" fmla="*/ 0 60000 65536"/>
              <a:gd name="T11" fmla="*/ 0 60000 65536"/>
              <a:gd name="T12" fmla="*/ 0 w 94"/>
              <a:gd name="T13" fmla="*/ 0 h 491"/>
              <a:gd name="T14" fmla="*/ 94 w 94"/>
              <a:gd name="T15" fmla="*/ 491 h 491"/>
            </a:gdLst>
            <a:ahLst/>
            <a:cxnLst>
              <a:cxn ang="T8">
                <a:pos x="T0" y="T1"/>
              </a:cxn>
              <a:cxn ang="T9">
                <a:pos x="T2" y="T3"/>
              </a:cxn>
              <a:cxn ang="T10">
                <a:pos x="T4" y="T5"/>
              </a:cxn>
              <a:cxn ang="T11">
                <a:pos x="T6" y="T7"/>
              </a:cxn>
            </a:cxnLst>
            <a:rect l="T12" t="T13" r="T14" b="T15"/>
            <a:pathLst>
              <a:path w="94" h="491">
                <a:moveTo>
                  <a:pt x="94" y="0"/>
                </a:moveTo>
                <a:lnTo>
                  <a:pt x="0" y="491"/>
                </a:lnTo>
                <a:lnTo>
                  <a:pt x="45" y="78"/>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81" name="Freeform 806"/>
          <p:cNvSpPr>
            <a:spLocks/>
          </p:cNvSpPr>
          <p:nvPr/>
        </p:nvSpPr>
        <p:spPr bwMode="auto">
          <a:xfrm>
            <a:off x="7570800" y="4246585"/>
            <a:ext cx="219075"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3"/>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82" name="Freeform 807"/>
          <p:cNvSpPr>
            <a:spLocks/>
          </p:cNvSpPr>
          <p:nvPr/>
        </p:nvSpPr>
        <p:spPr bwMode="auto">
          <a:xfrm>
            <a:off x="7686675" y="4246585"/>
            <a:ext cx="215900"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83" name="Line 808"/>
          <p:cNvSpPr>
            <a:spLocks noChangeShapeType="1"/>
          </p:cNvSpPr>
          <p:nvPr/>
        </p:nvSpPr>
        <p:spPr bwMode="auto">
          <a:xfrm flipH="1" flipV="1">
            <a:off x="6696075" y="3238522"/>
            <a:ext cx="215900" cy="1571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84" name="Line 809"/>
          <p:cNvSpPr>
            <a:spLocks noChangeShapeType="1"/>
          </p:cNvSpPr>
          <p:nvPr/>
        </p:nvSpPr>
        <p:spPr bwMode="auto">
          <a:xfrm>
            <a:off x="4835525" y="3840163"/>
            <a:ext cx="114300" cy="4064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86" name="Line 811"/>
          <p:cNvSpPr>
            <a:spLocks noChangeShapeType="1"/>
          </p:cNvSpPr>
          <p:nvPr/>
        </p:nvSpPr>
        <p:spPr bwMode="auto">
          <a:xfrm flipH="1" flipV="1">
            <a:off x="7686675" y="4246563"/>
            <a:ext cx="215900"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87" name="Line 812"/>
          <p:cNvSpPr>
            <a:spLocks noChangeShapeType="1"/>
          </p:cNvSpPr>
          <p:nvPr/>
        </p:nvSpPr>
        <p:spPr bwMode="auto">
          <a:xfrm flipV="1">
            <a:off x="7570795" y="4246585"/>
            <a:ext cx="11588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88" name="Freeform 813"/>
          <p:cNvSpPr>
            <a:spLocks/>
          </p:cNvSpPr>
          <p:nvPr/>
        </p:nvSpPr>
        <p:spPr bwMode="auto">
          <a:xfrm>
            <a:off x="6911987" y="3395663"/>
            <a:ext cx="227013" cy="239712"/>
          </a:xfrm>
          <a:custGeom>
            <a:avLst/>
            <a:gdLst>
              <a:gd name="T0" fmla="*/ 2147483647 w 98"/>
              <a:gd name="T1" fmla="*/ 2147483647 h 92"/>
              <a:gd name="T2" fmla="*/ 0 w 98"/>
              <a:gd name="T3" fmla="*/ 0 h 92"/>
              <a:gd name="T4" fmla="*/ 2147483647 w 98"/>
              <a:gd name="T5" fmla="*/ 2147483647 h 92"/>
              <a:gd name="T6" fmla="*/ 2147483647 w 98"/>
              <a:gd name="T7" fmla="*/ 2147483647 h 92"/>
              <a:gd name="T8" fmla="*/ 0 60000 65536"/>
              <a:gd name="T9" fmla="*/ 0 60000 65536"/>
              <a:gd name="T10" fmla="*/ 0 60000 65536"/>
              <a:gd name="T11" fmla="*/ 0 60000 65536"/>
              <a:gd name="T12" fmla="*/ 0 w 98"/>
              <a:gd name="T13" fmla="*/ 0 h 92"/>
              <a:gd name="T14" fmla="*/ 98 w 98"/>
              <a:gd name="T15" fmla="*/ 92 h 92"/>
            </a:gdLst>
            <a:ahLst/>
            <a:cxnLst>
              <a:cxn ang="T8">
                <a:pos x="T0" y="T1"/>
              </a:cxn>
              <a:cxn ang="T9">
                <a:pos x="T2" y="T3"/>
              </a:cxn>
              <a:cxn ang="T10">
                <a:pos x="T4" y="T5"/>
              </a:cxn>
              <a:cxn ang="T11">
                <a:pos x="T6" y="T7"/>
              </a:cxn>
            </a:cxnLst>
            <a:rect l="T12" t="T13" r="T14" b="T15"/>
            <a:pathLst>
              <a:path w="98" h="92">
                <a:moveTo>
                  <a:pt x="98" y="92"/>
                </a:moveTo>
                <a:lnTo>
                  <a:pt x="0" y="0"/>
                </a:lnTo>
                <a:lnTo>
                  <a:pt x="49" y="51"/>
                </a:lnTo>
                <a:lnTo>
                  <a:pt x="98"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89" name="Line 814"/>
          <p:cNvSpPr>
            <a:spLocks noChangeShapeType="1"/>
          </p:cNvSpPr>
          <p:nvPr/>
        </p:nvSpPr>
        <p:spPr bwMode="auto">
          <a:xfrm flipH="1" flipV="1">
            <a:off x="6911987" y="3395663"/>
            <a:ext cx="227013" cy="2397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90" name="Freeform 815"/>
          <p:cNvSpPr>
            <a:spLocks/>
          </p:cNvSpPr>
          <p:nvPr/>
        </p:nvSpPr>
        <p:spPr bwMode="auto">
          <a:xfrm>
            <a:off x="6808788" y="3203575"/>
            <a:ext cx="215900" cy="325438"/>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4" y="73"/>
                </a:moveTo>
                <a:lnTo>
                  <a:pt x="93" y="124"/>
                </a:lnTo>
                <a:lnTo>
                  <a:pt x="0" y="0"/>
                </a:lnTo>
                <a:lnTo>
                  <a:pt x="44" y="7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91" name="Line 816"/>
          <p:cNvSpPr>
            <a:spLocks noChangeShapeType="1"/>
          </p:cNvSpPr>
          <p:nvPr/>
        </p:nvSpPr>
        <p:spPr bwMode="auto">
          <a:xfrm>
            <a:off x="6808797" y="3203575"/>
            <a:ext cx="103187" cy="1920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92" name="Line 817"/>
          <p:cNvSpPr>
            <a:spLocks noChangeShapeType="1"/>
          </p:cNvSpPr>
          <p:nvPr/>
        </p:nvSpPr>
        <p:spPr bwMode="auto">
          <a:xfrm flipV="1">
            <a:off x="7789863" y="4283097"/>
            <a:ext cx="112712"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93" name="Freeform 818"/>
          <p:cNvSpPr>
            <a:spLocks/>
          </p:cNvSpPr>
          <p:nvPr/>
        </p:nvSpPr>
        <p:spPr bwMode="auto">
          <a:xfrm>
            <a:off x="7024693" y="3529015"/>
            <a:ext cx="217487" cy="300037"/>
          </a:xfrm>
          <a:custGeom>
            <a:avLst/>
            <a:gdLst>
              <a:gd name="T0" fmla="*/ 2147483647 w 94"/>
              <a:gd name="T1" fmla="*/ 2147483647 h 115"/>
              <a:gd name="T2" fmla="*/ 2147483647 w 94"/>
              <a:gd name="T3" fmla="*/ 2147483647 h 115"/>
              <a:gd name="T4" fmla="*/ 0 w 94"/>
              <a:gd name="T5" fmla="*/ 0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9" y="41"/>
                </a:moveTo>
                <a:lnTo>
                  <a:pt x="94" y="115"/>
                </a:lnTo>
                <a:lnTo>
                  <a:pt x="0" y="0"/>
                </a:lnTo>
                <a:lnTo>
                  <a:pt x="49"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94" name="Freeform 819"/>
          <p:cNvSpPr>
            <a:spLocks/>
          </p:cNvSpPr>
          <p:nvPr/>
        </p:nvSpPr>
        <p:spPr bwMode="auto">
          <a:xfrm>
            <a:off x="7139000" y="3635375"/>
            <a:ext cx="217487" cy="204788"/>
          </a:xfrm>
          <a:custGeom>
            <a:avLst/>
            <a:gdLst>
              <a:gd name="T0" fmla="*/ 2147483647 w 94"/>
              <a:gd name="T1" fmla="*/ 2147483647 h 78"/>
              <a:gd name="T2" fmla="*/ 0 w 94"/>
              <a:gd name="T3" fmla="*/ 0 h 78"/>
              <a:gd name="T4" fmla="*/ 2147483647 w 94"/>
              <a:gd name="T5" fmla="*/ 2147483647 h 78"/>
              <a:gd name="T6" fmla="*/ 2147483647 w 94"/>
              <a:gd name="T7" fmla="*/ 2147483647 h 78"/>
              <a:gd name="T8" fmla="*/ 0 60000 65536"/>
              <a:gd name="T9" fmla="*/ 0 60000 65536"/>
              <a:gd name="T10" fmla="*/ 0 60000 65536"/>
              <a:gd name="T11" fmla="*/ 0 60000 65536"/>
              <a:gd name="T12" fmla="*/ 0 w 94"/>
              <a:gd name="T13" fmla="*/ 0 h 78"/>
              <a:gd name="T14" fmla="*/ 94 w 94"/>
              <a:gd name="T15" fmla="*/ 78 h 78"/>
            </a:gdLst>
            <a:ahLst/>
            <a:cxnLst>
              <a:cxn ang="T8">
                <a:pos x="T0" y="T1"/>
              </a:cxn>
              <a:cxn ang="T9">
                <a:pos x="T2" y="T3"/>
              </a:cxn>
              <a:cxn ang="T10">
                <a:pos x="T4" y="T5"/>
              </a:cxn>
              <a:cxn ang="T11">
                <a:pos x="T6" y="T7"/>
              </a:cxn>
            </a:cxnLst>
            <a:rect l="T12" t="T13" r="T14" b="T15"/>
            <a:pathLst>
              <a:path w="94" h="78">
                <a:moveTo>
                  <a:pt x="94" y="78"/>
                </a:moveTo>
                <a:lnTo>
                  <a:pt x="0" y="0"/>
                </a:lnTo>
                <a:lnTo>
                  <a:pt x="45" y="74"/>
                </a:lnTo>
                <a:lnTo>
                  <a:pt x="94" y="7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95" name="Freeform 820"/>
          <p:cNvSpPr>
            <a:spLocks/>
          </p:cNvSpPr>
          <p:nvPr/>
        </p:nvSpPr>
        <p:spPr bwMode="auto">
          <a:xfrm>
            <a:off x="5167325" y="2098697"/>
            <a:ext cx="217487" cy="1008063"/>
          </a:xfrm>
          <a:custGeom>
            <a:avLst/>
            <a:gdLst>
              <a:gd name="T0" fmla="*/ 0 w 94"/>
              <a:gd name="T1" fmla="*/ 2147483647 h 386"/>
              <a:gd name="T2" fmla="*/ 2147483647 w 94"/>
              <a:gd name="T3" fmla="*/ 0 h 386"/>
              <a:gd name="T4" fmla="*/ 2147483647 w 94"/>
              <a:gd name="T5" fmla="*/ 2147483647 h 386"/>
              <a:gd name="T6" fmla="*/ 0 w 94"/>
              <a:gd name="T7" fmla="*/ 2147483647 h 386"/>
              <a:gd name="T8" fmla="*/ 0 60000 65536"/>
              <a:gd name="T9" fmla="*/ 0 60000 65536"/>
              <a:gd name="T10" fmla="*/ 0 60000 65536"/>
              <a:gd name="T11" fmla="*/ 0 60000 65536"/>
              <a:gd name="T12" fmla="*/ 0 w 94"/>
              <a:gd name="T13" fmla="*/ 0 h 386"/>
              <a:gd name="T14" fmla="*/ 94 w 94"/>
              <a:gd name="T15" fmla="*/ 386 h 386"/>
            </a:gdLst>
            <a:ahLst/>
            <a:cxnLst>
              <a:cxn ang="T8">
                <a:pos x="T0" y="T1"/>
              </a:cxn>
              <a:cxn ang="T9">
                <a:pos x="T2" y="T3"/>
              </a:cxn>
              <a:cxn ang="T10">
                <a:pos x="T4" y="T5"/>
              </a:cxn>
              <a:cxn ang="T11">
                <a:pos x="T6" y="T7"/>
              </a:cxn>
            </a:cxnLst>
            <a:rect l="T12" t="T13" r="T14" b="T15"/>
            <a:pathLst>
              <a:path w="94" h="386">
                <a:moveTo>
                  <a:pt x="0" y="331"/>
                </a:moveTo>
                <a:lnTo>
                  <a:pt x="94" y="0"/>
                </a:lnTo>
                <a:lnTo>
                  <a:pt x="49" y="386"/>
                </a:lnTo>
                <a:lnTo>
                  <a:pt x="0" y="33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96" name="Freeform 821"/>
          <p:cNvSpPr>
            <a:spLocks/>
          </p:cNvSpPr>
          <p:nvPr/>
        </p:nvSpPr>
        <p:spPr bwMode="auto">
          <a:xfrm>
            <a:off x="5280037" y="2098697"/>
            <a:ext cx="219075" cy="1008063"/>
          </a:xfrm>
          <a:custGeom>
            <a:avLst/>
            <a:gdLst>
              <a:gd name="T0" fmla="*/ 2147483647 w 94"/>
              <a:gd name="T1" fmla="*/ 2147483647 h 386"/>
              <a:gd name="T2" fmla="*/ 0 w 94"/>
              <a:gd name="T3" fmla="*/ 2147483647 h 386"/>
              <a:gd name="T4" fmla="*/ 2147483647 w 94"/>
              <a:gd name="T5" fmla="*/ 0 h 386"/>
              <a:gd name="T6" fmla="*/ 2147483647 w 94"/>
              <a:gd name="T7" fmla="*/ 2147483647 h 386"/>
              <a:gd name="T8" fmla="*/ 0 60000 65536"/>
              <a:gd name="T9" fmla="*/ 0 60000 65536"/>
              <a:gd name="T10" fmla="*/ 0 60000 65536"/>
              <a:gd name="T11" fmla="*/ 0 60000 65536"/>
              <a:gd name="T12" fmla="*/ 0 w 94"/>
              <a:gd name="T13" fmla="*/ 0 h 386"/>
              <a:gd name="T14" fmla="*/ 94 w 94"/>
              <a:gd name="T15" fmla="*/ 386 h 386"/>
            </a:gdLst>
            <a:ahLst/>
            <a:cxnLst>
              <a:cxn ang="T8">
                <a:pos x="T0" y="T1"/>
              </a:cxn>
              <a:cxn ang="T9">
                <a:pos x="T2" y="T3"/>
              </a:cxn>
              <a:cxn ang="T10">
                <a:pos x="T4" y="T5"/>
              </a:cxn>
              <a:cxn ang="T11">
                <a:pos x="T6" y="T7"/>
              </a:cxn>
            </a:cxnLst>
            <a:rect l="T12" t="T13" r="T14" b="T15"/>
            <a:pathLst>
              <a:path w="94" h="386">
                <a:moveTo>
                  <a:pt x="94" y="14"/>
                </a:moveTo>
                <a:lnTo>
                  <a:pt x="0" y="386"/>
                </a:lnTo>
                <a:lnTo>
                  <a:pt x="45" y="0"/>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97" name="Line 822"/>
          <p:cNvSpPr>
            <a:spLocks noChangeShapeType="1"/>
          </p:cNvSpPr>
          <p:nvPr/>
        </p:nvSpPr>
        <p:spPr bwMode="auto">
          <a:xfrm flipH="1" flipV="1">
            <a:off x="7139000" y="3635375"/>
            <a:ext cx="217487" cy="2047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98" name="Line 823"/>
          <p:cNvSpPr>
            <a:spLocks noChangeShapeType="1"/>
          </p:cNvSpPr>
          <p:nvPr/>
        </p:nvSpPr>
        <p:spPr bwMode="auto">
          <a:xfrm>
            <a:off x="7024692" y="3529013"/>
            <a:ext cx="114300" cy="1063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99" name="Line 824"/>
          <p:cNvSpPr>
            <a:spLocks noChangeShapeType="1"/>
          </p:cNvSpPr>
          <p:nvPr/>
        </p:nvSpPr>
        <p:spPr bwMode="auto">
          <a:xfrm>
            <a:off x="5499100" y="2135188"/>
            <a:ext cx="101600" cy="4683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01" name="Line 826"/>
          <p:cNvSpPr>
            <a:spLocks noChangeShapeType="1"/>
          </p:cNvSpPr>
          <p:nvPr/>
        </p:nvSpPr>
        <p:spPr bwMode="auto">
          <a:xfrm flipH="1">
            <a:off x="5280037" y="2135188"/>
            <a:ext cx="219075" cy="9715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02" name="Freeform 827"/>
          <p:cNvSpPr>
            <a:spLocks/>
          </p:cNvSpPr>
          <p:nvPr/>
        </p:nvSpPr>
        <p:spPr bwMode="auto">
          <a:xfrm>
            <a:off x="7356477" y="3840163"/>
            <a:ext cx="214313" cy="527050"/>
          </a:xfrm>
          <a:custGeom>
            <a:avLst/>
            <a:gdLst>
              <a:gd name="T0" fmla="*/ 2147483647 w 93"/>
              <a:gd name="T1" fmla="*/ 2147483647 h 202"/>
              <a:gd name="T2" fmla="*/ 0 w 93"/>
              <a:gd name="T3" fmla="*/ 0 h 202"/>
              <a:gd name="T4" fmla="*/ 2147483647 w 93"/>
              <a:gd name="T5" fmla="*/ 2147483647 h 202"/>
              <a:gd name="T6" fmla="*/ 2147483647 w 93"/>
              <a:gd name="T7" fmla="*/ 2147483647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93" y="179"/>
                </a:moveTo>
                <a:lnTo>
                  <a:pt x="0" y="0"/>
                </a:lnTo>
                <a:lnTo>
                  <a:pt x="44" y="202"/>
                </a:lnTo>
                <a:lnTo>
                  <a:pt x="93" y="17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03" name="Line 828"/>
          <p:cNvSpPr>
            <a:spLocks noChangeShapeType="1"/>
          </p:cNvSpPr>
          <p:nvPr/>
        </p:nvSpPr>
        <p:spPr bwMode="auto">
          <a:xfrm>
            <a:off x="7356475" y="3840163"/>
            <a:ext cx="1588"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04" name="Freeform 829"/>
          <p:cNvSpPr>
            <a:spLocks/>
          </p:cNvSpPr>
          <p:nvPr/>
        </p:nvSpPr>
        <p:spPr bwMode="auto">
          <a:xfrm>
            <a:off x="7242175" y="3829054"/>
            <a:ext cx="215900" cy="538163"/>
          </a:xfrm>
          <a:custGeom>
            <a:avLst/>
            <a:gdLst>
              <a:gd name="T0" fmla="*/ 2147483647 w 93"/>
              <a:gd name="T1" fmla="*/ 2147483647 h 206"/>
              <a:gd name="T2" fmla="*/ 2147483647 w 93"/>
              <a:gd name="T3" fmla="*/ 2147483647 h 206"/>
              <a:gd name="T4" fmla="*/ 0 w 93"/>
              <a:gd name="T5" fmla="*/ 0 h 206"/>
              <a:gd name="T6" fmla="*/ 2147483647 w 93"/>
              <a:gd name="T7" fmla="*/ 2147483647 h 206"/>
              <a:gd name="T8" fmla="*/ 0 60000 65536"/>
              <a:gd name="T9" fmla="*/ 0 60000 65536"/>
              <a:gd name="T10" fmla="*/ 0 60000 65536"/>
              <a:gd name="T11" fmla="*/ 0 60000 65536"/>
              <a:gd name="T12" fmla="*/ 0 w 93"/>
              <a:gd name="T13" fmla="*/ 0 h 206"/>
              <a:gd name="T14" fmla="*/ 93 w 93"/>
              <a:gd name="T15" fmla="*/ 206 h 206"/>
            </a:gdLst>
            <a:ahLst/>
            <a:cxnLst>
              <a:cxn ang="T8">
                <a:pos x="T0" y="T1"/>
              </a:cxn>
              <a:cxn ang="T9">
                <a:pos x="T2" y="T3"/>
              </a:cxn>
              <a:cxn ang="T10">
                <a:pos x="T4" y="T5"/>
              </a:cxn>
              <a:cxn ang="T11">
                <a:pos x="T6" y="T7"/>
              </a:cxn>
            </a:cxnLst>
            <a:rect l="T12" t="T13" r="T14" b="T15"/>
            <a:pathLst>
              <a:path w="93" h="206">
                <a:moveTo>
                  <a:pt x="49" y="4"/>
                </a:moveTo>
                <a:lnTo>
                  <a:pt x="93" y="206"/>
                </a:lnTo>
                <a:lnTo>
                  <a:pt x="0" y="0"/>
                </a:lnTo>
                <a:lnTo>
                  <a:pt x="49" y="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05" name="Freeform 830"/>
          <p:cNvSpPr>
            <a:spLocks/>
          </p:cNvSpPr>
          <p:nvPr/>
        </p:nvSpPr>
        <p:spPr bwMode="auto">
          <a:xfrm>
            <a:off x="7458075" y="4306910"/>
            <a:ext cx="228600" cy="96837"/>
          </a:xfrm>
          <a:custGeom>
            <a:avLst/>
            <a:gdLst>
              <a:gd name="T0" fmla="*/ 2147483647 w 99"/>
              <a:gd name="T1" fmla="*/ 0 h 37"/>
              <a:gd name="T2" fmla="*/ 2147483647 w 99"/>
              <a:gd name="T3" fmla="*/ 2147483647 h 37"/>
              <a:gd name="T4" fmla="*/ 0 w 99"/>
              <a:gd name="T5" fmla="*/ 2147483647 h 37"/>
              <a:gd name="T6" fmla="*/ 2147483647 w 99"/>
              <a:gd name="T7" fmla="*/ 0 h 37"/>
              <a:gd name="T8" fmla="*/ 0 60000 65536"/>
              <a:gd name="T9" fmla="*/ 0 60000 65536"/>
              <a:gd name="T10" fmla="*/ 0 60000 65536"/>
              <a:gd name="T11" fmla="*/ 0 60000 65536"/>
              <a:gd name="T12" fmla="*/ 0 w 99"/>
              <a:gd name="T13" fmla="*/ 0 h 37"/>
              <a:gd name="T14" fmla="*/ 99 w 99"/>
              <a:gd name="T15" fmla="*/ 37 h 37"/>
            </a:gdLst>
            <a:ahLst/>
            <a:cxnLst>
              <a:cxn ang="T8">
                <a:pos x="T0" y="T1"/>
              </a:cxn>
              <a:cxn ang="T9">
                <a:pos x="T2" y="T3"/>
              </a:cxn>
              <a:cxn ang="T10">
                <a:pos x="T4" y="T5"/>
              </a:cxn>
              <a:cxn ang="T11">
                <a:pos x="T6" y="T7"/>
              </a:cxn>
            </a:cxnLst>
            <a:rect l="T12" t="T13" r="T14" b="T15"/>
            <a:pathLst>
              <a:path w="99" h="37">
                <a:moveTo>
                  <a:pt x="49" y="0"/>
                </a:moveTo>
                <a:lnTo>
                  <a:pt x="99"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06" name="Freeform 831"/>
          <p:cNvSpPr>
            <a:spLocks/>
          </p:cNvSpPr>
          <p:nvPr/>
        </p:nvSpPr>
        <p:spPr bwMode="auto">
          <a:xfrm>
            <a:off x="7570800" y="4306910"/>
            <a:ext cx="219075" cy="96837"/>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50"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07" name="Line 832"/>
          <p:cNvSpPr>
            <a:spLocks noChangeShapeType="1"/>
          </p:cNvSpPr>
          <p:nvPr/>
        </p:nvSpPr>
        <p:spPr bwMode="auto">
          <a:xfrm flipH="1" flipV="1">
            <a:off x="7356477" y="3840165"/>
            <a:ext cx="214313" cy="4667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08" name="Line 833"/>
          <p:cNvSpPr>
            <a:spLocks noChangeShapeType="1"/>
          </p:cNvSpPr>
          <p:nvPr/>
        </p:nvSpPr>
        <p:spPr bwMode="auto">
          <a:xfrm>
            <a:off x="7242180" y="3829059"/>
            <a:ext cx="114300" cy="111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09" name="Line 834"/>
          <p:cNvSpPr>
            <a:spLocks noChangeShapeType="1"/>
          </p:cNvSpPr>
          <p:nvPr/>
        </p:nvSpPr>
        <p:spPr bwMode="auto">
          <a:xfrm flipH="1" flipV="1">
            <a:off x="7570800" y="4306888"/>
            <a:ext cx="219075"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10" name="Line 835"/>
          <p:cNvSpPr>
            <a:spLocks noChangeShapeType="1"/>
          </p:cNvSpPr>
          <p:nvPr/>
        </p:nvSpPr>
        <p:spPr bwMode="auto">
          <a:xfrm flipV="1">
            <a:off x="7469188" y="4306910"/>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11" name="Freeform 836"/>
          <p:cNvSpPr>
            <a:spLocks/>
          </p:cNvSpPr>
          <p:nvPr/>
        </p:nvSpPr>
        <p:spPr bwMode="auto">
          <a:xfrm>
            <a:off x="6591300" y="2951163"/>
            <a:ext cx="217488" cy="252412"/>
          </a:xfrm>
          <a:custGeom>
            <a:avLst/>
            <a:gdLst>
              <a:gd name="T0" fmla="*/ 2147483647 w 94"/>
              <a:gd name="T1" fmla="*/ 2147483647 h 97"/>
              <a:gd name="T2" fmla="*/ 0 w 94"/>
              <a:gd name="T3" fmla="*/ 0 h 97"/>
              <a:gd name="T4" fmla="*/ 2147483647 w 94"/>
              <a:gd name="T5" fmla="*/ 2147483647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94" y="97"/>
                </a:moveTo>
                <a:lnTo>
                  <a:pt x="0" y="0"/>
                </a:lnTo>
                <a:lnTo>
                  <a:pt x="45" y="51"/>
                </a:lnTo>
                <a:lnTo>
                  <a:pt x="94"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12" name="Line 837"/>
          <p:cNvSpPr>
            <a:spLocks noChangeShapeType="1"/>
          </p:cNvSpPr>
          <p:nvPr/>
        </p:nvSpPr>
        <p:spPr bwMode="auto">
          <a:xfrm flipH="1" flipV="1">
            <a:off x="6591300" y="2951163"/>
            <a:ext cx="217488" cy="2524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13" name="Freeform 838"/>
          <p:cNvSpPr>
            <a:spLocks/>
          </p:cNvSpPr>
          <p:nvPr/>
        </p:nvSpPr>
        <p:spPr bwMode="auto">
          <a:xfrm>
            <a:off x="4733925" y="3454402"/>
            <a:ext cx="215900" cy="588963"/>
          </a:xfrm>
          <a:custGeom>
            <a:avLst/>
            <a:gdLst>
              <a:gd name="T0" fmla="*/ 0 w 93"/>
              <a:gd name="T1" fmla="*/ 2147483647 h 225"/>
              <a:gd name="T2" fmla="*/ 2147483647 w 93"/>
              <a:gd name="T3" fmla="*/ 0 h 225"/>
              <a:gd name="T4" fmla="*/ 2147483647 w 93"/>
              <a:gd name="T5" fmla="*/ 2147483647 h 225"/>
              <a:gd name="T6" fmla="*/ 0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0" y="225"/>
                </a:moveTo>
                <a:lnTo>
                  <a:pt x="93" y="0"/>
                </a:lnTo>
                <a:lnTo>
                  <a:pt x="44" y="147"/>
                </a:lnTo>
                <a:lnTo>
                  <a:pt x="0" y="22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14" name="Freeform 839"/>
          <p:cNvSpPr>
            <a:spLocks/>
          </p:cNvSpPr>
          <p:nvPr/>
        </p:nvSpPr>
        <p:spPr bwMode="auto">
          <a:xfrm>
            <a:off x="4835525" y="3167063"/>
            <a:ext cx="217488" cy="673100"/>
          </a:xfrm>
          <a:custGeom>
            <a:avLst/>
            <a:gdLst>
              <a:gd name="T0" fmla="*/ 2147483647 w 94"/>
              <a:gd name="T1" fmla="*/ 0 h 257"/>
              <a:gd name="T2" fmla="*/ 0 w 94"/>
              <a:gd name="T3" fmla="*/ 2147483647 h 257"/>
              <a:gd name="T4" fmla="*/ 2147483647 w 94"/>
              <a:gd name="T5" fmla="*/ 2147483647 h 257"/>
              <a:gd name="T6" fmla="*/ 2147483647 w 94"/>
              <a:gd name="T7" fmla="*/ 0 h 257"/>
              <a:gd name="T8" fmla="*/ 0 60000 65536"/>
              <a:gd name="T9" fmla="*/ 0 60000 65536"/>
              <a:gd name="T10" fmla="*/ 0 60000 65536"/>
              <a:gd name="T11" fmla="*/ 0 60000 65536"/>
              <a:gd name="T12" fmla="*/ 0 w 94"/>
              <a:gd name="T13" fmla="*/ 0 h 257"/>
              <a:gd name="T14" fmla="*/ 94 w 94"/>
              <a:gd name="T15" fmla="*/ 257 h 257"/>
            </a:gdLst>
            <a:ahLst/>
            <a:cxnLst>
              <a:cxn ang="T8">
                <a:pos x="T0" y="T1"/>
              </a:cxn>
              <a:cxn ang="T9">
                <a:pos x="T2" y="T3"/>
              </a:cxn>
              <a:cxn ang="T10">
                <a:pos x="T4" y="T5"/>
              </a:cxn>
              <a:cxn ang="T11">
                <a:pos x="T6" y="T7"/>
              </a:cxn>
            </a:cxnLst>
            <a:rect l="T12" t="T13" r="T14" b="T15"/>
            <a:pathLst>
              <a:path w="94" h="257">
                <a:moveTo>
                  <a:pt x="94" y="0"/>
                </a:moveTo>
                <a:lnTo>
                  <a:pt x="0" y="257"/>
                </a:lnTo>
                <a:lnTo>
                  <a:pt x="49" y="110"/>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15" name="Freeform 840"/>
          <p:cNvSpPr>
            <a:spLocks/>
          </p:cNvSpPr>
          <p:nvPr/>
        </p:nvSpPr>
        <p:spPr bwMode="auto">
          <a:xfrm>
            <a:off x="7686675" y="4343400"/>
            <a:ext cx="215900" cy="96838"/>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16" name="Line 841"/>
          <p:cNvSpPr>
            <a:spLocks noChangeShapeType="1"/>
          </p:cNvSpPr>
          <p:nvPr/>
        </p:nvSpPr>
        <p:spPr bwMode="auto">
          <a:xfrm flipV="1">
            <a:off x="4733930" y="3840163"/>
            <a:ext cx="101600"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17" name="Line 842"/>
          <p:cNvSpPr>
            <a:spLocks noChangeShapeType="1"/>
          </p:cNvSpPr>
          <p:nvPr/>
        </p:nvSpPr>
        <p:spPr bwMode="auto">
          <a:xfrm flipH="1">
            <a:off x="4835525" y="3167063"/>
            <a:ext cx="217488" cy="6731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18" name="Line 843"/>
          <p:cNvSpPr>
            <a:spLocks noChangeShapeType="1"/>
          </p:cNvSpPr>
          <p:nvPr/>
        </p:nvSpPr>
        <p:spPr bwMode="auto">
          <a:xfrm flipV="1">
            <a:off x="7686675" y="4343422"/>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19" name="Freeform 844"/>
          <p:cNvSpPr>
            <a:spLocks/>
          </p:cNvSpPr>
          <p:nvPr/>
        </p:nvSpPr>
        <p:spPr bwMode="auto">
          <a:xfrm>
            <a:off x="6696075" y="3084513"/>
            <a:ext cx="215900" cy="323850"/>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9" y="46"/>
                </a:moveTo>
                <a:lnTo>
                  <a:pt x="93" y="124"/>
                </a:lnTo>
                <a:lnTo>
                  <a:pt x="0" y="0"/>
                </a:lnTo>
                <a:lnTo>
                  <a:pt x="49"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20" name="Freeform 845"/>
          <p:cNvSpPr>
            <a:spLocks/>
          </p:cNvSpPr>
          <p:nvPr/>
        </p:nvSpPr>
        <p:spPr bwMode="auto">
          <a:xfrm>
            <a:off x="6808788" y="3203575"/>
            <a:ext cx="215900" cy="325438"/>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4" y="78"/>
                </a:lnTo>
                <a:lnTo>
                  <a:pt x="93" y="12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21" name="Line 846"/>
          <p:cNvSpPr>
            <a:spLocks noChangeShapeType="1"/>
          </p:cNvSpPr>
          <p:nvPr/>
        </p:nvSpPr>
        <p:spPr bwMode="auto">
          <a:xfrm flipH="1" flipV="1">
            <a:off x="6808788" y="3203575"/>
            <a:ext cx="215900" cy="3254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22" name="Line 847"/>
          <p:cNvSpPr>
            <a:spLocks noChangeShapeType="1"/>
          </p:cNvSpPr>
          <p:nvPr/>
        </p:nvSpPr>
        <p:spPr bwMode="auto">
          <a:xfrm>
            <a:off x="6696082" y="3084513"/>
            <a:ext cx="112713" cy="1190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23" name="Freeform 848"/>
          <p:cNvSpPr>
            <a:spLocks/>
          </p:cNvSpPr>
          <p:nvPr/>
        </p:nvSpPr>
        <p:spPr bwMode="auto">
          <a:xfrm>
            <a:off x="6911987" y="3408363"/>
            <a:ext cx="227013" cy="311150"/>
          </a:xfrm>
          <a:custGeom>
            <a:avLst/>
            <a:gdLst>
              <a:gd name="T0" fmla="*/ 2147483647 w 98"/>
              <a:gd name="T1" fmla="*/ 2147483647 h 119"/>
              <a:gd name="T2" fmla="*/ 2147483647 w 98"/>
              <a:gd name="T3" fmla="*/ 2147483647 h 119"/>
              <a:gd name="T4" fmla="*/ 0 w 98"/>
              <a:gd name="T5" fmla="*/ 0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49" y="46"/>
                </a:moveTo>
                <a:lnTo>
                  <a:pt x="98" y="119"/>
                </a:lnTo>
                <a:lnTo>
                  <a:pt x="0" y="0"/>
                </a:lnTo>
                <a:lnTo>
                  <a:pt x="49"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24" name="Freeform 849"/>
          <p:cNvSpPr>
            <a:spLocks/>
          </p:cNvSpPr>
          <p:nvPr/>
        </p:nvSpPr>
        <p:spPr bwMode="auto">
          <a:xfrm>
            <a:off x="7024693" y="3529015"/>
            <a:ext cx="217487" cy="300037"/>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115"/>
                </a:moveTo>
                <a:lnTo>
                  <a:pt x="0" y="0"/>
                </a:lnTo>
                <a:lnTo>
                  <a:pt x="49" y="73"/>
                </a:lnTo>
                <a:lnTo>
                  <a:pt x="94" y="11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25" name="Freeform 850"/>
          <p:cNvSpPr>
            <a:spLocks/>
          </p:cNvSpPr>
          <p:nvPr/>
        </p:nvSpPr>
        <p:spPr bwMode="auto">
          <a:xfrm>
            <a:off x="5053013" y="2362222"/>
            <a:ext cx="227012" cy="804863"/>
          </a:xfrm>
          <a:custGeom>
            <a:avLst/>
            <a:gdLst>
              <a:gd name="T0" fmla="*/ 0 w 98"/>
              <a:gd name="T1" fmla="*/ 2147483647 h 308"/>
              <a:gd name="T2" fmla="*/ 2147483647 w 98"/>
              <a:gd name="T3" fmla="*/ 0 h 308"/>
              <a:gd name="T4" fmla="*/ 2147483647 w 98"/>
              <a:gd name="T5" fmla="*/ 2147483647 h 308"/>
              <a:gd name="T6" fmla="*/ 0 w 98"/>
              <a:gd name="T7" fmla="*/ 2147483647 h 308"/>
              <a:gd name="T8" fmla="*/ 0 60000 65536"/>
              <a:gd name="T9" fmla="*/ 0 60000 65536"/>
              <a:gd name="T10" fmla="*/ 0 60000 65536"/>
              <a:gd name="T11" fmla="*/ 0 60000 65536"/>
              <a:gd name="T12" fmla="*/ 0 w 98"/>
              <a:gd name="T13" fmla="*/ 0 h 308"/>
              <a:gd name="T14" fmla="*/ 98 w 98"/>
              <a:gd name="T15" fmla="*/ 308 h 308"/>
            </a:gdLst>
            <a:ahLst/>
            <a:cxnLst>
              <a:cxn ang="T8">
                <a:pos x="T0" y="T1"/>
              </a:cxn>
              <a:cxn ang="T9">
                <a:pos x="T2" y="T3"/>
              </a:cxn>
              <a:cxn ang="T10">
                <a:pos x="T4" y="T5"/>
              </a:cxn>
              <a:cxn ang="T11">
                <a:pos x="T6" y="T7"/>
              </a:cxn>
            </a:cxnLst>
            <a:rect l="T12" t="T13" r="T14" b="T15"/>
            <a:pathLst>
              <a:path w="98" h="308">
                <a:moveTo>
                  <a:pt x="0" y="308"/>
                </a:moveTo>
                <a:lnTo>
                  <a:pt x="98" y="0"/>
                </a:lnTo>
                <a:lnTo>
                  <a:pt x="49" y="230"/>
                </a:lnTo>
                <a:lnTo>
                  <a:pt x="0" y="30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26" name="Freeform 851"/>
          <p:cNvSpPr>
            <a:spLocks/>
          </p:cNvSpPr>
          <p:nvPr/>
        </p:nvSpPr>
        <p:spPr bwMode="auto">
          <a:xfrm>
            <a:off x="5167325" y="2098675"/>
            <a:ext cx="217487" cy="865188"/>
          </a:xfrm>
          <a:custGeom>
            <a:avLst/>
            <a:gdLst>
              <a:gd name="T0" fmla="*/ 2147483647 w 94"/>
              <a:gd name="T1" fmla="*/ 2147483647 h 331"/>
              <a:gd name="T2" fmla="*/ 0 w 94"/>
              <a:gd name="T3" fmla="*/ 2147483647 h 331"/>
              <a:gd name="T4" fmla="*/ 2147483647 w 94"/>
              <a:gd name="T5" fmla="*/ 0 h 331"/>
              <a:gd name="T6" fmla="*/ 2147483647 w 94"/>
              <a:gd name="T7" fmla="*/ 2147483647 h 331"/>
              <a:gd name="T8" fmla="*/ 0 60000 65536"/>
              <a:gd name="T9" fmla="*/ 0 60000 65536"/>
              <a:gd name="T10" fmla="*/ 0 60000 65536"/>
              <a:gd name="T11" fmla="*/ 0 60000 65536"/>
              <a:gd name="T12" fmla="*/ 0 w 94"/>
              <a:gd name="T13" fmla="*/ 0 h 331"/>
              <a:gd name="T14" fmla="*/ 94 w 94"/>
              <a:gd name="T15" fmla="*/ 331 h 331"/>
            </a:gdLst>
            <a:ahLst/>
            <a:cxnLst>
              <a:cxn ang="T8">
                <a:pos x="T0" y="T1"/>
              </a:cxn>
              <a:cxn ang="T9">
                <a:pos x="T2" y="T3"/>
              </a:cxn>
              <a:cxn ang="T10">
                <a:pos x="T4" y="T5"/>
              </a:cxn>
              <a:cxn ang="T11">
                <a:pos x="T6" y="T7"/>
              </a:cxn>
            </a:cxnLst>
            <a:rect l="T12" t="T13" r="T14" b="T15"/>
            <a:pathLst>
              <a:path w="94" h="331">
                <a:moveTo>
                  <a:pt x="49" y="101"/>
                </a:moveTo>
                <a:lnTo>
                  <a:pt x="0" y="331"/>
                </a:lnTo>
                <a:lnTo>
                  <a:pt x="94" y="0"/>
                </a:lnTo>
                <a:lnTo>
                  <a:pt x="49" y="10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27" name="Line 852"/>
          <p:cNvSpPr>
            <a:spLocks noChangeShapeType="1"/>
          </p:cNvSpPr>
          <p:nvPr/>
        </p:nvSpPr>
        <p:spPr bwMode="auto">
          <a:xfrm flipH="1" flipV="1">
            <a:off x="7024693" y="3529015"/>
            <a:ext cx="217487" cy="3000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28" name="Line 853"/>
          <p:cNvSpPr>
            <a:spLocks noChangeShapeType="1"/>
          </p:cNvSpPr>
          <p:nvPr/>
        </p:nvSpPr>
        <p:spPr bwMode="auto">
          <a:xfrm>
            <a:off x="6911977" y="3408363"/>
            <a:ext cx="112713" cy="1206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31" name="Freeform 856"/>
          <p:cNvSpPr>
            <a:spLocks/>
          </p:cNvSpPr>
          <p:nvPr/>
        </p:nvSpPr>
        <p:spPr bwMode="auto">
          <a:xfrm>
            <a:off x="7242175" y="3829054"/>
            <a:ext cx="215900" cy="538163"/>
          </a:xfrm>
          <a:custGeom>
            <a:avLst/>
            <a:gdLst>
              <a:gd name="T0" fmla="*/ 2147483647 w 93"/>
              <a:gd name="T1" fmla="*/ 2147483647 h 206"/>
              <a:gd name="T2" fmla="*/ 0 w 93"/>
              <a:gd name="T3" fmla="*/ 0 h 206"/>
              <a:gd name="T4" fmla="*/ 2147483647 w 93"/>
              <a:gd name="T5" fmla="*/ 2147483647 h 206"/>
              <a:gd name="T6" fmla="*/ 2147483647 w 93"/>
              <a:gd name="T7" fmla="*/ 2147483647 h 206"/>
              <a:gd name="T8" fmla="*/ 0 60000 65536"/>
              <a:gd name="T9" fmla="*/ 0 60000 65536"/>
              <a:gd name="T10" fmla="*/ 0 60000 65536"/>
              <a:gd name="T11" fmla="*/ 0 60000 65536"/>
              <a:gd name="T12" fmla="*/ 0 w 93"/>
              <a:gd name="T13" fmla="*/ 0 h 206"/>
              <a:gd name="T14" fmla="*/ 93 w 93"/>
              <a:gd name="T15" fmla="*/ 206 h 206"/>
            </a:gdLst>
            <a:ahLst/>
            <a:cxnLst>
              <a:cxn ang="T8">
                <a:pos x="T0" y="T1"/>
              </a:cxn>
              <a:cxn ang="T9">
                <a:pos x="T2" y="T3"/>
              </a:cxn>
              <a:cxn ang="T10">
                <a:pos x="T4" y="T5"/>
              </a:cxn>
              <a:cxn ang="T11">
                <a:pos x="T6" y="T7"/>
              </a:cxn>
            </a:cxnLst>
            <a:rect l="T12" t="T13" r="T14" b="T15"/>
            <a:pathLst>
              <a:path w="93" h="206">
                <a:moveTo>
                  <a:pt x="93" y="206"/>
                </a:moveTo>
                <a:lnTo>
                  <a:pt x="0" y="0"/>
                </a:lnTo>
                <a:lnTo>
                  <a:pt x="49" y="50"/>
                </a:lnTo>
                <a:lnTo>
                  <a:pt x="93" y="20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32" name="Freeform 857"/>
          <p:cNvSpPr>
            <a:spLocks/>
          </p:cNvSpPr>
          <p:nvPr/>
        </p:nvSpPr>
        <p:spPr bwMode="auto">
          <a:xfrm>
            <a:off x="7458075" y="4367235"/>
            <a:ext cx="228600" cy="96837"/>
          </a:xfrm>
          <a:custGeom>
            <a:avLst/>
            <a:gdLst>
              <a:gd name="T0" fmla="*/ 2147483647 w 99"/>
              <a:gd name="T1" fmla="*/ 2147483647 h 37"/>
              <a:gd name="T2" fmla="*/ 0 w 99"/>
              <a:gd name="T3" fmla="*/ 0 h 37"/>
              <a:gd name="T4" fmla="*/ 2147483647 w 99"/>
              <a:gd name="T5" fmla="*/ 2147483647 h 37"/>
              <a:gd name="T6" fmla="*/ 2147483647 w 99"/>
              <a:gd name="T7" fmla="*/ 2147483647 h 37"/>
              <a:gd name="T8" fmla="*/ 0 60000 65536"/>
              <a:gd name="T9" fmla="*/ 0 60000 65536"/>
              <a:gd name="T10" fmla="*/ 0 60000 65536"/>
              <a:gd name="T11" fmla="*/ 0 60000 65536"/>
              <a:gd name="T12" fmla="*/ 0 w 99"/>
              <a:gd name="T13" fmla="*/ 0 h 37"/>
              <a:gd name="T14" fmla="*/ 99 w 99"/>
              <a:gd name="T15" fmla="*/ 37 h 37"/>
            </a:gdLst>
            <a:ahLst/>
            <a:cxnLst>
              <a:cxn ang="T8">
                <a:pos x="T0" y="T1"/>
              </a:cxn>
              <a:cxn ang="T9">
                <a:pos x="T2" y="T3"/>
              </a:cxn>
              <a:cxn ang="T10">
                <a:pos x="T4" y="T5"/>
              </a:cxn>
              <a:cxn ang="T11">
                <a:pos x="T6" y="T7"/>
              </a:cxn>
            </a:cxnLst>
            <a:rect l="T12" t="T13" r="T14" b="T15"/>
            <a:pathLst>
              <a:path w="99" h="37">
                <a:moveTo>
                  <a:pt x="99" y="14"/>
                </a:moveTo>
                <a:lnTo>
                  <a:pt x="0" y="0"/>
                </a:lnTo>
                <a:lnTo>
                  <a:pt x="49" y="37"/>
                </a:lnTo>
                <a:lnTo>
                  <a:pt x="99"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33" name="Line 858"/>
          <p:cNvSpPr>
            <a:spLocks noChangeShapeType="1"/>
          </p:cNvSpPr>
          <p:nvPr/>
        </p:nvSpPr>
        <p:spPr bwMode="auto">
          <a:xfrm>
            <a:off x="7469200" y="4379913"/>
            <a:ext cx="217487" cy="238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34" name="Freeform 859"/>
          <p:cNvSpPr>
            <a:spLocks/>
          </p:cNvSpPr>
          <p:nvPr/>
        </p:nvSpPr>
        <p:spPr bwMode="auto">
          <a:xfrm>
            <a:off x="7356477" y="3959247"/>
            <a:ext cx="214313" cy="504825"/>
          </a:xfrm>
          <a:custGeom>
            <a:avLst/>
            <a:gdLst>
              <a:gd name="T0" fmla="*/ 2147483647 w 93"/>
              <a:gd name="T1" fmla="*/ 2147483647 h 193"/>
              <a:gd name="T2" fmla="*/ 2147483647 w 93"/>
              <a:gd name="T3" fmla="*/ 2147483647 h 193"/>
              <a:gd name="T4" fmla="*/ 0 w 93"/>
              <a:gd name="T5" fmla="*/ 0 h 193"/>
              <a:gd name="T6" fmla="*/ 2147483647 w 93"/>
              <a:gd name="T7" fmla="*/ 2147483647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44" y="156"/>
                </a:moveTo>
                <a:lnTo>
                  <a:pt x="93" y="193"/>
                </a:lnTo>
                <a:lnTo>
                  <a:pt x="0" y="0"/>
                </a:lnTo>
                <a:lnTo>
                  <a:pt x="44" y="15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35" name="Line 860"/>
          <p:cNvSpPr>
            <a:spLocks noChangeShapeType="1"/>
          </p:cNvSpPr>
          <p:nvPr/>
        </p:nvSpPr>
        <p:spPr bwMode="auto">
          <a:xfrm>
            <a:off x="7458087" y="4367235"/>
            <a:ext cx="11113"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36" name="Line 861"/>
          <p:cNvSpPr>
            <a:spLocks noChangeShapeType="1"/>
          </p:cNvSpPr>
          <p:nvPr/>
        </p:nvSpPr>
        <p:spPr bwMode="auto">
          <a:xfrm flipH="1" flipV="1">
            <a:off x="7242175" y="3829054"/>
            <a:ext cx="215900" cy="5381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37" name="Freeform 862"/>
          <p:cNvSpPr>
            <a:spLocks/>
          </p:cNvSpPr>
          <p:nvPr/>
        </p:nvSpPr>
        <p:spPr bwMode="auto">
          <a:xfrm>
            <a:off x="7139000" y="3719513"/>
            <a:ext cx="217487" cy="239712"/>
          </a:xfrm>
          <a:custGeom>
            <a:avLst/>
            <a:gdLst>
              <a:gd name="T0" fmla="*/ 2147483647 w 94"/>
              <a:gd name="T1" fmla="*/ 2147483647 h 92"/>
              <a:gd name="T2" fmla="*/ 2147483647 w 94"/>
              <a:gd name="T3" fmla="*/ 2147483647 h 92"/>
              <a:gd name="T4" fmla="*/ 0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45" y="42"/>
                </a:moveTo>
                <a:lnTo>
                  <a:pt x="94" y="92"/>
                </a:lnTo>
                <a:lnTo>
                  <a:pt x="0" y="0"/>
                </a:lnTo>
                <a:lnTo>
                  <a:pt x="45" y="4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38" name="Line 863"/>
          <p:cNvSpPr>
            <a:spLocks noChangeShapeType="1"/>
          </p:cNvSpPr>
          <p:nvPr/>
        </p:nvSpPr>
        <p:spPr bwMode="auto">
          <a:xfrm>
            <a:off x="7458087" y="4367213"/>
            <a:ext cx="11113"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39" name="Line 864"/>
          <p:cNvSpPr>
            <a:spLocks noChangeShapeType="1"/>
          </p:cNvSpPr>
          <p:nvPr/>
        </p:nvSpPr>
        <p:spPr bwMode="auto">
          <a:xfrm>
            <a:off x="7356475" y="3959225"/>
            <a:ext cx="101600" cy="407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40" name="Line 865"/>
          <p:cNvSpPr>
            <a:spLocks noChangeShapeType="1"/>
          </p:cNvSpPr>
          <p:nvPr/>
        </p:nvSpPr>
        <p:spPr bwMode="auto">
          <a:xfrm>
            <a:off x="7138990" y="3719522"/>
            <a:ext cx="103187" cy="1095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41" name="Freeform 866"/>
          <p:cNvSpPr>
            <a:spLocks/>
          </p:cNvSpPr>
          <p:nvPr/>
        </p:nvSpPr>
        <p:spPr bwMode="auto">
          <a:xfrm>
            <a:off x="5384800" y="1701800"/>
            <a:ext cx="215900" cy="433388"/>
          </a:xfrm>
          <a:custGeom>
            <a:avLst/>
            <a:gdLst>
              <a:gd name="T0" fmla="*/ 0 w 93"/>
              <a:gd name="T1" fmla="*/ 2147483647 h 166"/>
              <a:gd name="T2" fmla="*/ 2147483647 w 93"/>
              <a:gd name="T3" fmla="*/ 0 h 166"/>
              <a:gd name="T4" fmla="*/ 2147483647 w 93"/>
              <a:gd name="T5" fmla="*/ 2147483647 h 166"/>
              <a:gd name="T6" fmla="*/ 0 w 93"/>
              <a:gd name="T7" fmla="*/ 2147483647 h 166"/>
              <a:gd name="T8" fmla="*/ 0 60000 65536"/>
              <a:gd name="T9" fmla="*/ 0 60000 65536"/>
              <a:gd name="T10" fmla="*/ 0 60000 65536"/>
              <a:gd name="T11" fmla="*/ 0 60000 65536"/>
              <a:gd name="T12" fmla="*/ 0 w 93"/>
              <a:gd name="T13" fmla="*/ 0 h 166"/>
              <a:gd name="T14" fmla="*/ 93 w 93"/>
              <a:gd name="T15" fmla="*/ 166 h 166"/>
            </a:gdLst>
            <a:ahLst/>
            <a:cxnLst>
              <a:cxn ang="T8">
                <a:pos x="T0" y="T1"/>
              </a:cxn>
              <a:cxn ang="T9">
                <a:pos x="T2" y="T3"/>
              </a:cxn>
              <a:cxn ang="T10">
                <a:pos x="T4" y="T5"/>
              </a:cxn>
              <a:cxn ang="T11">
                <a:pos x="T6" y="T7"/>
              </a:cxn>
            </a:cxnLst>
            <a:rect l="T12" t="T13" r="T14" b="T15"/>
            <a:pathLst>
              <a:path w="93" h="166">
                <a:moveTo>
                  <a:pt x="0" y="152"/>
                </a:moveTo>
                <a:lnTo>
                  <a:pt x="93" y="0"/>
                </a:lnTo>
                <a:lnTo>
                  <a:pt x="49" y="166"/>
                </a:lnTo>
                <a:lnTo>
                  <a:pt x="0" y="15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42" name="Line 867"/>
          <p:cNvSpPr>
            <a:spLocks noChangeShapeType="1"/>
          </p:cNvSpPr>
          <p:nvPr/>
        </p:nvSpPr>
        <p:spPr bwMode="auto">
          <a:xfrm>
            <a:off x="5384800" y="2098697"/>
            <a:ext cx="114300"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43" name="Freeform 868"/>
          <p:cNvSpPr>
            <a:spLocks/>
          </p:cNvSpPr>
          <p:nvPr/>
        </p:nvSpPr>
        <p:spPr bwMode="auto">
          <a:xfrm>
            <a:off x="4621213" y="3732213"/>
            <a:ext cx="214312" cy="444500"/>
          </a:xfrm>
          <a:custGeom>
            <a:avLst/>
            <a:gdLst>
              <a:gd name="T0" fmla="*/ 0 w 93"/>
              <a:gd name="T1" fmla="*/ 2147483647 h 170"/>
              <a:gd name="T2" fmla="*/ 2147483647 w 93"/>
              <a:gd name="T3" fmla="*/ 0 h 170"/>
              <a:gd name="T4" fmla="*/ 2147483647 w 93"/>
              <a:gd name="T5" fmla="*/ 2147483647 h 170"/>
              <a:gd name="T6" fmla="*/ 0 w 93"/>
              <a:gd name="T7" fmla="*/ 2147483647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0" y="170"/>
                </a:moveTo>
                <a:lnTo>
                  <a:pt x="93" y="0"/>
                </a:lnTo>
                <a:lnTo>
                  <a:pt x="49" y="119"/>
                </a:lnTo>
                <a:lnTo>
                  <a:pt x="0" y="17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44" name="Freeform 869"/>
          <p:cNvSpPr>
            <a:spLocks/>
          </p:cNvSpPr>
          <p:nvPr/>
        </p:nvSpPr>
        <p:spPr bwMode="auto">
          <a:xfrm>
            <a:off x="4733925" y="3454402"/>
            <a:ext cx="215900" cy="588963"/>
          </a:xfrm>
          <a:custGeom>
            <a:avLst/>
            <a:gdLst>
              <a:gd name="T0" fmla="*/ 2147483647 w 93"/>
              <a:gd name="T1" fmla="*/ 0 h 225"/>
              <a:gd name="T2" fmla="*/ 0 w 93"/>
              <a:gd name="T3" fmla="*/ 2147483647 h 225"/>
              <a:gd name="T4" fmla="*/ 2147483647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0"/>
                </a:moveTo>
                <a:lnTo>
                  <a:pt x="0" y="225"/>
                </a:lnTo>
                <a:lnTo>
                  <a:pt x="44" y="106"/>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45" name="Line 870"/>
          <p:cNvSpPr>
            <a:spLocks noChangeShapeType="1"/>
          </p:cNvSpPr>
          <p:nvPr/>
        </p:nvSpPr>
        <p:spPr bwMode="auto">
          <a:xfrm flipV="1">
            <a:off x="4621215" y="4043363"/>
            <a:ext cx="112712" cy="1333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46" name="Line 871"/>
          <p:cNvSpPr>
            <a:spLocks noChangeShapeType="1"/>
          </p:cNvSpPr>
          <p:nvPr/>
        </p:nvSpPr>
        <p:spPr bwMode="auto">
          <a:xfrm flipH="1">
            <a:off x="4733925" y="3454402"/>
            <a:ext cx="215900" cy="5889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47" name="Freeform 872"/>
          <p:cNvSpPr>
            <a:spLocks/>
          </p:cNvSpPr>
          <p:nvPr/>
        </p:nvSpPr>
        <p:spPr bwMode="auto">
          <a:xfrm>
            <a:off x="7570800" y="4403725"/>
            <a:ext cx="219075"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3"/>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48" name="Freeform 873"/>
          <p:cNvSpPr>
            <a:spLocks/>
          </p:cNvSpPr>
          <p:nvPr/>
        </p:nvSpPr>
        <p:spPr bwMode="auto">
          <a:xfrm>
            <a:off x="7686675" y="4403725"/>
            <a:ext cx="215900" cy="96838"/>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49" name="Line 874"/>
          <p:cNvSpPr>
            <a:spLocks noChangeShapeType="1"/>
          </p:cNvSpPr>
          <p:nvPr/>
        </p:nvSpPr>
        <p:spPr bwMode="auto">
          <a:xfrm flipH="1" flipV="1">
            <a:off x="7686675" y="4403747"/>
            <a:ext cx="215900"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50" name="Line 875"/>
          <p:cNvSpPr>
            <a:spLocks noChangeShapeType="1"/>
          </p:cNvSpPr>
          <p:nvPr/>
        </p:nvSpPr>
        <p:spPr bwMode="auto">
          <a:xfrm flipV="1">
            <a:off x="7570795" y="4403747"/>
            <a:ext cx="11588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51" name="Line 876"/>
          <p:cNvSpPr>
            <a:spLocks noChangeShapeType="1"/>
          </p:cNvSpPr>
          <p:nvPr/>
        </p:nvSpPr>
        <p:spPr bwMode="auto">
          <a:xfrm flipH="1" flipV="1">
            <a:off x="6538913" y="2879725"/>
            <a:ext cx="157162" cy="2047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52" name="Freeform 877"/>
          <p:cNvSpPr>
            <a:spLocks/>
          </p:cNvSpPr>
          <p:nvPr/>
        </p:nvSpPr>
        <p:spPr bwMode="auto">
          <a:xfrm>
            <a:off x="5053013" y="2362222"/>
            <a:ext cx="227012" cy="804863"/>
          </a:xfrm>
          <a:custGeom>
            <a:avLst/>
            <a:gdLst>
              <a:gd name="T0" fmla="*/ 2147483647 w 98"/>
              <a:gd name="T1" fmla="*/ 0 h 308"/>
              <a:gd name="T2" fmla="*/ 0 w 98"/>
              <a:gd name="T3" fmla="*/ 2147483647 h 308"/>
              <a:gd name="T4" fmla="*/ 2147483647 w 98"/>
              <a:gd name="T5" fmla="*/ 2147483647 h 308"/>
              <a:gd name="T6" fmla="*/ 2147483647 w 98"/>
              <a:gd name="T7" fmla="*/ 0 h 308"/>
              <a:gd name="T8" fmla="*/ 0 60000 65536"/>
              <a:gd name="T9" fmla="*/ 0 60000 65536"/>
              <a:gd name="T10" fmla="*/ 0 60000 65536"/>
              <a:gd name="T11" fmla="*/ 0 60000 65536"/>
              <a:gd name="T12" fmla="*/ 0 w 98"/>
              <a:gd name="T13" fmla="*/ 0 h 308"/>
              <a:gd name="T14" fmla="*/ 98 w 98"/>
              <a:gd name="T15" fmla="*/ 308 h 308"/>
            </a:gdLst>
            <a:ahLst/>
            <a:cxnLst>
              <a:cxn ang="T8">
                <a:pos x="T0" y="T1"/>
              </a:cxn>
              <a:cxn ang="T9">
                <a:pos x="T2" y="T3"/>
              </a:cxn>
              <a:cxn ang="T10">
                <a:pos x="T4" y="T5"/>
              </a:cxn>
              <a:cxn ang="T11">
                <a:pos x="T6" y="T7"/>
              </a:cxn>
            </a:cxnLst>
            <a:rect l="T12" t="T13" r="T14" b="T15"/>
            <a:pathLst>
              <a:path w="98" h="308">
                <a:moveTo>
                  <a:pt x="98" y="0"/>
                </a:moveTo>
                <a:lnTo>
                  <a:pt x="0" y="308"/>
                </a:lnTo>
                <a:lnTo>
                  <a:pt x="49" y="184"/>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53" name="Line 878"/>
          <p:cNvSpPr>
            <a:spLocks noChangeShapeType="1"/>
          </p:cNvSpPr>
          <p:nvPr/>
        </p:nvSpPr>
        <p:spPr bwMode="auto">
          <a:xfrm flipH="1">
            <a:off x="5053013" y="2432050"/>
            <a:ext cx="196850" cy="7318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54" name="Freeform 879"/>
          <p:cNvSpPr>
            <a:spLocks/>
          </p:cNvSpPr>
          <p:nvPr/>
        </p:nvSpPr>
        <p:spPr bwMode="auto">
          <a:xfrm>
            <a:off x="4949825" y="2843235"/>
            <a:ext cx="217488" cy="611187"/>
          </a:xfrm>
          <a:custGeom>
            <a:avLst/>
            <a:gdLst>
              <a:gd name="T0" fmla="*/ 0 w 94"/>
              <a:gd name="T1" fmla="*/ 2147483647 h 234"/>
              <a:gd name="T2" fmla="*/ 2147483647 w 94"/>
              <a:gd name="T3" fmla="*/ 0 h 234"/>
              <a:gd name="T4" fmla="*/ 2147483647 w 94"/>
              <a:gd name="T5" fmla="*/ 2147483647 h 234"/>
              <a:gd name="T6" fmla="*/ 0 w 94"/>
              <a:gd name="T7" fmla="*/ 2147483647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0" y="234"/>
                </a:moveTo>
                <a:lnTo>
                  <a:pt x="94" y="0"/>
                </a:lnTo>
                <a:lnTo>
                  <a:pt x="45" y="124"/>
                </a:lnTo>
                <a:lnTo>
                  <a:pt x="0" y="23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55" name="Line 880"/>
          <p:cNvSpPr>
            <a:spLocks noChangeShapeType="1"/>
          </p:cNvSpPr>
          <p:nvPr/>
        </p:nvSpPr>
        <p:spPr bwMode="auto">
          <a:xfrm flipV="1">
            <a:off x="4949825" y="3167085"/>
            <a:ext cx="103188" cy="287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56" name="Freeform 881"/>
          <p:cNvSpPr>
            <a:spLocks/>
          </p:cNvSpPr>
          <p:nvPr/>
        </p:nvSpPr>
        <p:spPr bwMode="auto">
          <a:xfrm>
            <a:off x="6591300" y="3011510"/>
            <a:ext cx="217488" cy="276225"/>
          </a:xfrm>
          <a:custGeom>
            <a:avLst/>
            <a:gdLst>
              <a:gd name="T0" fmla="*/ 2147483647 w 94"/>
              <a:gd name="T1" fmla="*/ 2147483647 h 106"/>
              <a:gd name="T2" fmla="*/ 2147483647 w 94"/>
              <a:gd name="T3" fmla="*/ 2147483647 h 106"/>
              <a:gd name="T4" fmla="*/ 0 w 94"/>
              <a:gd name="T5" fmla="*/ 0 h 106"/>
              <a:gd name="T6" fmla="*/ 2147483647 w 94"/>
              <a:gd name="T7" fmla="*/ 2147483647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45" y="28"/>
                </a:moveTo>
                <a:lnTo>
                  <a:pt x="94" y="106"/>
                </a:lnTo>
                <a:lnTo>
                  <a:pt x="0" y="0"/>
                </a:lnTo>
                <a:lnTo>
                  <a:pt x="45" y="2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57" name="Freeform 882"/>
          <p:cNvSpPr>
            <a:spLocks/>
          </p:cNvSpPr>
          <p:nvPr/>
        </p:nvSpPr>
        <p:spPr bwMode="auto">
          <a:xfrm>
            <a:off x="6696075" y="3084513"/>
            <a:ext cx="215900"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9" y="78"/>
                </a:lnTo>
                <a:lnTo>
                  <a:pt x="93" y="12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58" name="Line 883"/>
          <p:cNvSpPr>
            <a:spLocks noChangeShapeType="1"/>
          </p:cNvSpPr>
          <p:nvPr/>
        </p:nvSpPr>
        <p:spPr bwMode="auto">
          <a:xfrm flipH="1" flipV="1">
            <a:off x="6696075" y="3084513"/>
            <a:ext cx="215900" cy="323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59" name="Freeform 884"/>
          <p:cNvSpPr>
            <a:spLocks/>
          </p:cNvSpPr>
          <p:nvPr/>
        </p:nvSpPr>
        <p:spPr bwMode="auto">
          <a:xfrm>
            <a:off x="6808788" y="3287713"/>
            <a:ext cx="215900" cy="323850"/>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4" y="46"/>
                </a:moveTo>
                <a:lnTo>
                  <a:pt x="93" y="124"/>
                </a:lnTo>
                <a:lnTo>
                  <a:pt x="0" y="0"/>
                </a:lnTo>
                <a:lnTo>
                  <a:pt x="44"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60" name="Freeform 885"/>
          <p:cNvSpPr>
            <a:spLocks/>
          </p:cNvSpPr>
          <p:nvPr/>
        </p:nvSpPr>
        <p:spPr bwMode="auto">
          <a:xfrm>
            <a:off x="6911987" y="3408363"/>
            <a:ext cx="227013" cy="311150"/>
          </a:xfrm>
          <a:custGeom>
            <a:avLst/>
            <a:gdLst>
              <a:gd name="T0" fmla="*/ 2147483647 w 98"/>
              <a:gd name="T1" fmla="*/ 2147483647 h 119"/>
              <a:gd name="T2" fmla="*/ 0 w 98"/>
              <a:gd name="T3" fmla="*/ 0 h 119"/>
              <a:gd name="T4" fmla="*/ 2147483647 w 98"/>
              <a:gd name="T5" fmla="*/ 2147483647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98" y="119"/>
                </a:moveTo>
                <a:lnTo>
                  <a:pt x="0" y="0"/>
                </a:lnTo>
                <a:lnTo>
                  <a:pt x="49" y="78"/>
                </a:lnTo>
                <a:lnTo>
                  <a:pt x="98" y="11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61" name="Line 886"/>
          <p:cNvSpPr>
            <a:spLocks noChangeShapeType="1"/>
          </p:cNvSpPr>
          <p:nvPr/>
        </p:nvSpPr>
        <p:spPr bwMode="auto">
          <a:xfrm flipV="1">
            <a:off x="7789863" y="4440260"/>
            <a:ext cx="112712"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62" name="Line 887"/>
          <p:cNvSpPr>
            <a:spLocks noChangeShapeType="1"/>
          </p:cNvSpPr>
          <p:nvPr/>
        </p:nvSpPr>
        <p:spPr bwMode="auto">
          <a:xfrm flipH="1" flipV="1">
            <a:off x="6911987" y="3408363"/>
            <a:ext cx="227013" cy="311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63" name="Line 888"/>
          <p:cNvSpPr>
            <a:spLocks noChangeShapeType="1"/>
          </p:cNvSpPr>
          <p:nvPr/>
        </p:nvSpPr>
        <p:spPr bwMode="auto">
          <a:xfrm>
            <a:off x="6808797" y="3287713"/>
            <a:ext cx="103187" cy="1206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64" name="Freeform 889"/>
          <p:cNvSpPr>
            <a:spLocks/>
          </p:cNvSpPr>
          <p:nvPr/>
        </p:nvSpPr>
        <p:spPr bwMode="auto">
          <a:xfrm>
            <a:off x="7024693" y="3611565"/>
            <a:ext cx="217487" cy="274637"/>
          </a:xfrm>
          <a:custGeom>
            <a:avLst/>
            <a:gdLst>
              <a:gd name="T0" fmla="*/ 2147483647 w 94"/>
              <a:gd name="T1" fmla="*/ 2147483647 h 105"/>
              <a:gd name="T2" fmla="*/ 2147483647 w 94"/>
              <a:gd name="T3" fmla="*/ 2147483647 h 105"/>
              <a:gd name="T4" fmla="*/ 0 w 94"/>
              <a:gd name="T5" fmla="*/ 0 h 105"/>
              <a:gd name="T6" fmla="*/ 2147483647 w 94"/>
              <a:gd name="T7" fmla="*/ 2147483647 h 105"/>
              <a:gd name="T8" fmla="*/ 0 60000 65536"/>
              <a:gd name="T9" fmla="*/ 0 60000 65536"/>
              <a:gd name="T10" fmla="*/ 0 60000 65536"/>
              <a:gd name="T11" fmla="*/ 0 60000 65536"/>
              <a:gd name="T12" fmla="*/ 0 w 94"/>
              <a:gd name="T13" fmla="*/ 0 h 105"/>
              <a:gd name="T14" fmla="*/ 94 w 94"/>
              <a:gd name="T15" fmla="*/ 105 h 105"/>
            </a:gdLst>
            <a:ahLst/>
            <a:cxnLst>
              <a:cxn ang="T8">
                <a:pos x="T0" y="T1"/>
              </a:cxn>
              <a:cxn ang="T9">
                <a:pos x="T2" y="T3"/>
              </a:cxn>
              <a:cxn ang="T10">
                <a:pos x="T4" y="T5"/>
              </a:cxn>
              <a:cxn ang="T11">
                <a:pos x="T6" y="T7"/>
              </a:cxn>
            </a:cxnLst>
            <a:rect l="T12" t="T13" r="T14" b="T15"/>
            <a:pathLst>
              <a:path w="94" h="105">
                <a:moveTo>
                  <a:pt x="49" y="41"/>
                </a:moveTo>
                <a:lnTo>
                  <a:pt x="94" y="105"/>
                </a:lnTo>
                <a:lnTo>
                  <a:pt x="0" y="0"/>
                </a:lnTo>
                <a:lnTo>
                  <a:pt x="49"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65" name="Freeform 890"/>
          <p:cNvSpPr>
            <a:spLocks/>
          </p:cNvSpPr>
          <p:nvPr/>
        </p:nvSpPr>
        <p:spPr bwMode="auto">
          <a:xfrm>
            <a:off x="7139000" y="3719513"/>
            <a:ext cx="217487" cy="239712"/>
          </a:xfrm>
          <a:custGeom>
            <a:avLst/>
            <a:gdLst>
              <a:gd name="T0" fmla="*/ 2147483647 w 94"/>
              <a:gd name="T1" fmla="*/ 2147483647 h 92"/>
              <a:gd name="T2" fmla="*/ 0 w 94"/>
              <a:gd name="T3" fmla="*/ 0 h 92"/>
              <a:gd name="T4" fmla="*/ 2147483647 w 94"/>
              <a:gd name="T5" fmla="*/ 2147483647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0"/>
                </a:lnTo>
                <a:lnTo>
                  <a:pt x="45" y="64"/>
                </a:lnTo>
                <a:lnTo>
                  <a:pt x="94"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66" name="Freeform 891"/>
          <p:cNvSpPr>
            <a:spLocks/>
          </p:cNvSpPr>
          <p:nvPr/>
        </p:nvSpPr>
        <p:spPr bwMode="auto">
          <a:xfrm>
            <a:off x="4506913" y="4032250"/>
            <a:ext cx="227012" cy="298450"/>
          </a:xfrm>
          <a:custGeom>
            <a:avLst/>
            <a:gdLst>
              <a:gd name="T0" fmla="*/ 2147483647 w 98"/>
              <a:gd name="T1" fmla="*/ 2147483647 h 114"/>
              <a:gd name="T2" fmla="*/ 2147483647 w 98"/>
              <a:gd name="T3" fmla="*/ 0 h 114"/>
              <a:gd name="T4" fmla="*/ 0 w 98"/>
              <a:gd name="T5" fmla="*/ 2147483647 h 114"/>
              <a:gd name="T6" fmla="*/ 2147483647 w 98"/>
              <a:gd name="T7" fmla="*/ 2147483647 h 114"/>
              <a:gd name="T8" fmla="*/ 0 60000 65536"/>
              <a:gd name="T9" fmla="*/ 0 60000 65536"/>
              <a:gd name="T10" fmla="*/ 0 60000 65536"/>
              <a:gd name="T11" fmla="*/ 0 60000 65536"/>
              <a:gd name="T12" fmla="*/ 0 w 98"/>
              <a:gd name="T13" fmla="*/ 0 h 114"/>
              <a:gd name="T14" fmla="*/ 98 w 98"/>
              <a:gd name="T15" fmla="*/ 114 h 114"/>
            </a:gdLst>
            <a:ahLst/>
            <a:cxnLst>
              <a:cxn ang="T8">
                <a:pos x="T0" y="T1"/>
              </a:cxn>
              <a:cxn ang="T9">
                <a:pos x="T2" y="T3"/>
              </a:cxn>
              <a:cxn ang="T10">
                <a:pos x="T4" y="T5"/>
              </a:cxn>
              <a:cxn ang="T11">
                <a:pos x="T6" y="T7"/>
              </a:cxn>
            </a:cxnLst>
            <a:rect l="T12" t="T13" r="T14" b="T15"/>
            <a:pathLst>
              <a:path w="98" h="114">
                <a:moveTo>
                  <a:pt x="49" y="55"/>
                </a:moveTo>
                <a:lnTo>
                  <a:pt x="98" y="0"/>
                </a:lnTo>
                <a:lnTo>
                  <a:pt x="0" y="114"/>
                </a:lnTo>
                <a:lnTo>
                  <a:pt x="49"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67" name="Freeform 892"/>
          <p:cNvSpPr>
            <a:spLocks/>
          </p:cNvSpPr>
          <p:nvPr/>
        </p:nvSpPr>
        <p:spPr bwMode="auto">
          <a:xfrm>
            <a:off x="4621213" y="3732213"/>
            <a:ext cx="214312" cy="444500"/>
          </a:xfrm>
          <a:custGeom>
            <a:avLst/>
            <a:gdLst>
              <a:gd name="T0" fmla="*/ 2147483647 w 93"/>
              <a:gd name="T1" fmla="*/ 0 h 170"/>
              <a:gd name="T2" fmla="*/ 0 w 93"/>
              <a:gd name="T3" fmla="*/ 2147483647 h 170"/>
              <a:gd name="T4" fmla="*/ 2147483647 w 93"/>
              <a:gd name="T5" fmla="*/ 2147483647 h 170"/>
              <a:gd name="T6" fmla="*/ 2147483647 w 93"/>
              <a:gd name="T7" fmla="*/ 0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93" y="0"/>
                </a:moveTo>
                <a:lnTo>
                  <a:pt x="0" y="170"/>
                </a:lnTo>
                <a:lnTo>
                  <a:pt x="49" y="115"/>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68" name="Line 893"/>
          <p:cNvSpPr>
            <a:spLocks noChangeShapeType="1"/>
          </p:cNvSpPr>
          <p:nvPr/>
        </p:nvSpPr>
        <p:spPr bwMode="auto">
          <a:xfrm flipH="1" flipV="1">
            <a:off x="5600701" y="1695451"/>
            <a:ext cx="201613" cy="290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69" name="Line 894"/>
          <p:cNvSpPr>
            <a:spLocks noChangeShapeType="1"/>
          </p:cNvSpPr>
          <p:nvPr/>
        </p:nvSpPr>
        <p:spPr bwMode="auto">
          <a:xfrm flipH="1" flipV="1">
            <a:off x="7139000" y="3719513"/>
            <a:ext cx="217487" cy="2397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70" name="Line 895"/>
          <p:cNvSpPr>
            <a:spLocks noChangeShapeType="1"/>
          </p:cNvSpPr>
          <p:nvPr/>
        </p:nvSpPr>
        <p:spPr bwMode="auto">
          <a:xfrm>
            <a:off x="7024692" y="3611563"/>
            <a:ext cx="114300" cy="1079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71" name="Freeform 896"/>
          <p:cNvSpPr>
            <a:spLocks/>
          </p:cNvSpPr>
          <p:nvPr/>
        </p:nvSpPr>
        <p:spPr bwMode="auto">
          <a:xfrm>
            <a:off x="5280037" y="1954235"/>
            <a:ext cx="219075" cy="407987"/>
          </a:xfrm>
          <a:custGeom>
            <a:avLst/>
            <a:gdLst>
              <a:gd name="T0" fmla="*/ 2147483647 w 94"/>
              <a:gd name="T1" fmla="*/ 2147483647 h 156"/>
              <a:gd name="T2" fmla="*/ 2147483647 w 94"/>
              <a:gd name="T3" fmla="*/ 0 h 156"/>
              <a:gd name="T4" fmla="*/ 0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5" y="55"/>
                </a:moveTo>
                <a:lnTo>
                  <a:pt x="94" y="0"/>
                </a:lnTo>
                <a:lnTo>
                  <a:pt x="0" y="156"/>
                </a:lnTo>
                <a:lnTo>
                  <a:pt x="45"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72" name="Freeform 897"/>
          <p:cNvSpPr>
            <a:spLocks/>
          </p:cNvSpPr>
          <p:nvPr/>
        </p:nvSpPr>
        <p:spPr bwMode="auto">
          <a:xfrm>
            <a:off x="5384800" y="1701805"/>
            <a:ext cx="215900" cy="396875"/>
          </a:xfrm>
          <a:custGeom>
            <a:avLst/>
            <a:gdLst>
              <a:gd name="T0" fmla="*/ 2147483647 w 93"/>
              <a:gd name="T1" fmla="*/ 0 h 152"/>
              <a:gd name="T2" fmla="*/ 0 w 93"/>
              <a:gd name="T3" fmla="*/ 2147483647 h 152"/>
              <a:gd name="T4" fmla="*/ 2147483647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0"/>
                </a:moveTo>
                <a:lnTo>
                  <a:pt x="0" y="152"/>
                </a:lnTo>
                <a:lnTo>
                  <a:pt x="49" y="97"/>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73" name="Line 898"/>
          <p:cNvSpPr>
            <a:spLocks noChangeShapeType="1"/>
          </p:cNvSpPr>
          <p:nvPr/>
        </p:nvSpPr>
        <p:spPr bwMode="auto">
          <a:xfrm flipV="1">
            <a:off x="4506913" y="4176735"/>
            <a:ext cx="114300" cy="1539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74" name="Line 899"/>
          <p:cNvSpPr>
            <a:spLocks noChangeShapeType="1"/>
          </p:cNvSpPr>
          <p:nvPr/>
        </p:nvSpPr>
        <p:spPr bwMode="auto">
          <a:xfrm flipH="1">
            <a:off x="4621213" y="3732213"/>
            <a:ext cx="214312" cy="4445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75" name="Line 900"/>
          <p:cNvSpPr>
            <a:spLocks noChangeShapeType="1"/>
          </p:cNvSpPr>
          <p:nvPr/>
        </p:nvSpPr>
        <p:spPr bwMode="auto">
          <a:xfrm flipV="1">
            <a:off x="5280031" y="2098697"/>
            <a:ext cx="104775" cy="263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76" name="Line 901"/>
          <p:cNvSpPr>
            <a:spLocks noChangeShapeType="1"/>
          </p:cNvSpPr>
          <p:nvPr/>
        </p:nvSpPr>
        <p:spPr bwMode="auto">
          <a:xfrm flipH="1">
            <a:off x="5384800" y="1701805"/>
            <a:ext cx="215900" cy="3968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77" name="Freeform 902"/>
          <p:cNvSpPr>
            <a:spLocks/>
          </p:cNvSpPr>
          <p:nvPr/>
        </p:nvSpPr>
        <p:spPr bwMode="auto">
          <a:xfrm>
            <a:off x="4835525" y="3324225"/>
            <a:ext cx="217488" cy="407988"/>
          </a:xfrm>
          <a:custGeom>
            <a:avLst/>
            <a:gdLst>
              <a:gd name="T0" fmla="*/ 0 w 94"/>
              <a:gd name="T1" fmla="*/ 2147483647 h 156"/>
              <a:gd name="T2" fmla="*/ 2147483647 w 94"/>
              <a:gd name="T3" fmla="*/ 0 h 156"/>
              <a:gd name="T4" fmla="*/ 2147483647 w 94"/>
              <a:gd name="T5" fmla="*/ 2147483647 h 156"/>
              <a:gd name="T6" fmla="*/ 0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0" y="156"/>
                </a:moveTo>
                <a:lnTo>
                  <a:pt x="94" y="0"/>
                </a:lnTo>
                <a:lnTo>
                  <a:pt x="49" y="50"/>
                </a:lnTo>
                <a:lnTo>
                  <a:pt x="0" y="15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79" name="Line 904"/>
          <p:cNvSpPr>
            <a:spLocks noChangeShapeType="1"/>
          </p:cNvSpPr>
          <p:nvPr/>
        </p:nvSpPr>
        <p:spPr bwMode="auto">
          <a:xfrm flipH="1">
            <a:off x="5249863" y="2362222"/>
            <a:ext cx="30162"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80" name="Freeform 905"/>
          <p:cNvSpPr>
            <a:spLocks/>
          </p:cNvSpPr>
          <p:nvPr/>
        </p:nvSpPr>
        <p:spPr bwMode="auto">
          <a:xfrm>
            <a:off x="7242175" y="3886200"/>
            <a:ext cx="215900" cy="146050"/>
          </a:xfrm>
          <a:custGeom>
            <a:avLst/>
            <a:gdLst>
              <a:gd name="T0" fmla="*/ 2147483647 w 93"/>
              <a:gd name="T1" fmla="*/ 2147483647 h 56"/>
              <a:gd name="T2" fmla="*/ 2147483647 w 93"/>
              <a:gd name="T3" fmla="*/ 2147483647 h 56"/>
              <a:gd name="T4" fmla="*/ 0 w 93"/>
              <a:gd name="T5" fmla="*/ 0 h 56"/>
              <a:gd name="T6" fmla="*/ 2147483647 w 93"/>
              <a:gd name="T7" fmla="*/ 2147483647 h 56"/>
              <a:gd name="T8" fmla="*/ 0 60000 65536"/>
              <a:gd name="T9" fmla="*/ 0 60000 65536"/>
              <a:gd name="T10" fmla="*/ 0 60000 65536"/>
              <a:gd name="T11" fmla="*/ 0 60000 65536"/>
              <a:gd name="T12" fmla="*/ 0 w 93"/>
              <a:gd name="T13" fmla="*/ 0 h 56"/>
              <a:gd name="T14" fmla="*/ 93 w 93"/>
              <a:gd name="T15" fmla="*/ 56 h 56"/>
            </a:gdLst>
            <a:ahLst/>
            <a:cxnLst>
              <a:cxn ang="T8">
                <a:pos x="T0" y="T1"/>
              </a:cxn>
              <a:cxn ang="T9">
                <a:pos x="T2" y="T3"/>
              </a:cxn>
              <a:cxn ang="T10">
                <a:pos x="T4" y="T5"/>
              </a:cxn>
              <a:cxn ang="T11">
                <a:pos x="T6" y="T7"/>
              </a:cxn>
            </a:cxnLst>
            <a:rect l="T12" t="T13" r="T14" b="T15"/>
            <a:pathLst>
              <a:path w="93" h="56">
                <a:moveTo>
                  <a:pt x="49" y="28"/>
                </a:moveTo>
                <a:lnTo>
                  <a:pt x="93" y="56"/>
                </a:lnTo>
                <a:lnTo>
                  <a:pt x="0" y="0"/>
                </a:lnTo>
                <a:lnTo>
                  <a:pt x="49" y="2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81" name="Freeform 906"/>
          <p:cNvSpPr>
            <a:spLocks/>
          </p:cNvSpPr>
          <p:nvPr/>
        </p:nvSpPr>
        <p:spPr bwMode="auto">
          <a:xfrm>
            <a:off x="7356477" y="3959247"/>
            <a:ext cx="214313" cy="504825"/>
          </a:xfrm>
          <a:custGeom>
            <a:avLst/>
            <a:gdLst>
              <a:gd name="T0" fmla="*/ 2147483647 w 93"/>
              <a:gd name="T1" fmla="*/ 2147483647 h 193"/>
              <a:gd name="T2" fmla="*/ 0 w 93"/>
              <a:gd name="T3" fmla="*/ 0 h 193"/>
              <a:gd name="T4" fmla="*/ 2147483647 w 93"/>
              <a:gd name="T5" fmla="*/ 2147483647 h 193"/>
              <a:gd name="T6" fmla="*/ 2147483647 w 93"/>
              <a:gd name="T7" fmla="*/ 2147483647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93" y="193"/>
                </a:moveTo>
                <a:lnTo>
                  <a:pt x="0" y="0"/>
                </a:lnTo>
                <a:lnTo>
                  <a:pt x="44" y="28"/>
                </a:lnTo>
                <a:lnTo>
                  <a:pt x="93" y="19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82" name="Freeform 907"/>
          <p:cNvSpPr>
            <a:spLocks/>
          </p:cNvSpPr>
          <p:nvPr/>
        </p:nvSpPr>
        <p:spPr bwMode="auto">
          <a:xfrm>
            <a:off x="7570800" y="4464050"/>
            <a:ext cx="219075"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50"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83" name="Line 908"/>
          <p:cNvSpPr>
            <a:spLocks noChangeShapeType="1"/>
          </p:cNvSpPr>
          <p:nvPr/>
        </p:nvSpPr>
        <p:spPr bwMode="auto">
          <a:xfrm>
            <a:off x="7570800" y="4464072"/>
            <a:ext cx="219075"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84" name="Freeform 909"/>
          <p:cNvSpPr>
            <a:spLocks/>
          </p:cNvSpPr>
          <p:nvPr/>
        </p:nvSpPr>
        <p:spPr bwMode="auto">
          <a:xfrm>
            <a:off x="7458075" y="4032250"/>
            <a:ext cx="228600" cy="528638"/>
          </a:xfrm>
          <a:custGeom>
            <a:avLst/>
            <a:gdLst>
              <a:gd name="T0" fmla="*/ 2147483647 w 99"/>
              <a:gd name="T1" fmla="*/ 2147483647 h 202"/>
              <a:gd name="T2" fmla="*/ 2147483647 w 99"/>
              <a:gd name="T3" fmla="*/ 2147483647 h 202"/>
              <a:gd name="T4" fmla="*/ 0 w 99"/>
              <a:gd name="T5" fmla="*/ 0 h 202"/>
              <a:gd name="T6" fmla="*/ 2147483647 w 99"/>
              <a:gd name="T7" fmla="*/ 2147483647 h 202"/>
              <a:gd name="T8" fmla="*/ 0 60000 65536"/>
              <a:gd name="T9" fmla="*/ 0 60000 65536"/>
              <a:gd name="T10" fmla="*/ 0 60000 65536"/>
              <a:gd name="T11" fmla="*/ 0 60000 65536"/>
              <a:gd name="T12" fmla="*/ 0 w 99"/>
              <a:gd name="T13" fmla="*/ 0 h 202"/>
              <a:gd name="T14" fmla="*/ 99 w 99"/>
              <a:gd name="T15" fmla="*/ 202 h 202"/>
            </a:gdLst>
            <a:ahLst/>
            <a:cxnLst>
              <a:cxn ang="T8">
                <a:pos x="T0" y="T1"/>
              </a:cxn>
              <a:cxn ang="T9">
                <a:pos x="T2" y="T3"/>
              </a:cxn>
              <a:cxn ang="T10">
                <a:pos x="T4" y="T5"/>
              </a:cxn>
              <a:cxn ang="T11">
                <a:pos x="T6" y="T7"/>
              </a:cxn>
            </a:cxnLst>
            <a:rect l="T12" t="T13" r="T14" b="T15"/>
            <a:pathLst>
              <a:path w="99" h="202">
                <a:moveTo>
                  <a:pt x="49" y="165"/>
                </a:moveTo>
                <a:lnTo>
                  <a:pt x="99" y="202"/>
                </a:lnTo>
                <a:lnTo>
                  <a:pt x="0" y="0"/>
                </a:lnTo>
                <a:lnTo>
                  <a:pt x="49" y="1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85" name="Line 910"/>
          <p:cNvSpPr>
            <a:spLocks noChangeShapeType="1"/>
          </p:cNvSpPr>
          <p:nvPr/>
        </p:nvSpPr>
        <p:spPr bwMode="auto">
          <a:xfrm>
            <a:off x="7570790" y="4464072"/>
            <a:ext cx="3175"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86" name="Line 911"/>
          <p:cNvSpPr>
            <a:spLocks noChangeShapeType="1"/>
          </p:cNvSpPr>
          <p:nvPr/>
        </p:nvSpPr>
        <p:spPr bwMode="auto">
          <a:xfrm flipV="1">
            <a:off x="4835525" y="3454407"/>
            <a:ext cx="114300" cy="277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87" name="Line 912"/>
          <p:cNvSpPr>
            <a:spLocks noChangeShapeType="1"/>
          </p:cNvSpPr>
          <p:nvPr/>
        </p:nvSpPr>
        <p:spPr bwMode="auto">
          <a:xfrm flipH="1">
            <a:off x="4949825" y="2843235"/>
            <a:ext cx="217488" cy="6111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88" name="Line 913"/>
          <p:cNvSpPr>
            <a:spLocks noChangeShapeType="1"/>
          </p:cNvSpPr>
          <p:nvPr/>
        </p:nvSpPr>
        <p:spPr bwMode="auto">
          <a:xfrm flipH="1" flipV="1">
            <a:off x="7356477" y="3959247"/>
            <a:ext cx="214313" cy="5048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89" name="Line 914"/>
          <p:cNvSpPr>
            <a:spLocks noChangeShapeType="1"/>
          </p:cNvSpPr>
          <p:nvPr/>
        </p:nvSpPr>
        <p:spPr bwMode="auto">
          <a:xfrm>
            <a:off x="7251703" y="3886205"/>
            <a:ext cx="104775"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90" name="Line 915"/>
          <p:cNvSpPr>
            <a:spLocks noChangeShapeType="1"/>
          </p:cNvSpPr>
          <p:nvPr/>
        </p:nvSpPr>
        <p:spPr bwMode="auto">
          <a:xfrm>
            <a:off x="7570790" y="4464072"/>
            <a:ext cx="3175"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91" name="Line 916"/>
          <p:cNvSpPr>
            <a:spLocks noChangeShapeType="1"/>
          </p:cNvSpPr>
          <p:nvPr/>
        </p:nvSpPr>
        <p:spPr bwMode="auto">
          <a:xfrm>
            <a:off x="7469188" y="4043385"/>
            <a:ext cx="101600" cy="4206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92" name="Freeform 917"/>
          <p:cNvSpPr>
            <a:spLocks/>
          </p:cNvSpPr>
          <p:nvPr/>
        </p:nvSpPr>
        <p:spPr bwMode="auto">
          <a:xfrm>
            <a:off x="6478600" y="2963885"/>
            <a:ext cx="217487" cy="250825"/>
          </a:xfrm>
          <a:custGeom>
            <a:avLst/>
            <a:gdLst>
              <a:gd name="T0" fmla="*/ 2147483647 w 94"/>
              <a:gd name="T1" fmla="*/ 2147483647 h 96"/>
              <a:gd name="T2" fmla="*/ 2147483647 w 94"/>
              <a:gd name="T3" fmla="*/ 2147483647 h 96"/>
              <a:gd name="T4" fmla="*/ 0 w 94"/>
              <a:gd name="T5" fmla="*/ 0 h 96"/>
              <a:gd name="T6" fmla="*/ 2147483647 w 94"/>
              <a:gd name="T7" fmla="*/ 2147483647 h 96"/>
              <a:gd name="T8" fmla="*/ 0 60000 65536"/>
              <a:gd name="T9" fmla="*/ 0 60000 65536"/>
              <a:gd name="T10" fmla="*/ 0 60000 65536"/>
              <a:gd name="T11" fmla="*/ 0 60000 65536"/>
              <a:gd name="T12" fmla="*/ 0 w 94"/>
              <a:gd name="T13" fmla="*/ 0 h 96"/>
              <a:gd name="T14" fmla="*/ 94 w 94"/>
              <a:gd name="T15" fmla="*/ 96 h 96"/>
            </a:gdLst>
            <a:ahLst/>
            <a:cxnLst>
              <a:cxn ang="T8">
                <a:pos x="T0" y="T1"/>
              </a:cxn>
              <a:cxn ang="T9">
                <a:pos x="T2" y="T3"/>
              </a:cxn>
              <a:cxn ang="T10">
                <a:pos x="T4" y="T5"/>
              </a:cxn>
              <a:cxn ang="T11">
                <a:pos x="T6" y="T7"/>
              </a:cxn>
            </a:cxnLst>
            <a:rect l="T12" t="T13" r="T14" b="T15"/>
            <a:pathLst>
              <a:path w="94" h="96">
                <a:moveTo>
                  <a:pt x="49" y="18"/>
                </a:moveTo>
                <a:lnTo>
                  <a:pt x="94" y="96"/>
                </a:lnTo>
                <a:lnTo>
                  <a:pt x="0" y="0"/>
                </a:lnTo>
                <a:lnTo>
                  <a:pt x="49"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93" name="Freeform 918"/>
          <p:cNvSpPr>
            <a:spLocks/>
          </p:cNvSpPr>
          <p:nvPr/>
        </p:nvSpPr>
        <p:spPr bwMode="auto">
          <a:xfrm>
            <a:off x="6591300" y="3011510"/>
            <a:ext cx="217488" cy="276225"/>
          </a:xfrm>
          <a:custGeom>
            <a:avLst/>
            <a:gdLst>
              <a:gd name="T0" fmla="*/ 2147483647 w 94"/>
              <a:gd name="T1" fmla="*/ 2147483647 h 106"/>
              <a:gd name="T2" fmla="*/ 0 w 94"/>
              <a:gd name="T3" fmla="*/ 0 h 106"/>
              <a:gd name="T4" fmla="*/ 2147483647 w 94"/>
              <a:gd name="T5" fmla="*/ 2147483647 h 106"/>
              <a:gd name="T6" fmla="*/ 2147483647 w 94"/>
              <a:gd name="T7" fmla="*/ 2147483647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94" y="106"/>
                </a:moveTo>
                <a:lnTo>
                  <a:pt x="0" y="0"/>
                </a:lnTo>
                <a:lnTo>
                  <a:pt x="45" y="78"/>
                </a:lnTo>
                <a:lnTo>
                  <a:pt x="94" y="10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94" name="Freeform 919"/>
          <p:cNvSpPr>
            <a:spLocks/>
          </p:cNvSpPr>
          <p:nvPr/>
        </p:nvSpPr>
        <p:spPr bwMode="auto">
          <a:xfrm>
            <a:off x="7686675" y="4500585"/>
            <a:ext cx="215900"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95" name="Line 920"/>
          <p:cNvSpPr>
            <a:spLocks noChangeShapeType="1"/>
          </p:cNvSpPr>
          <p:nvPr/>
        </p:nvSpPr>
        <p:spPr bwMode="auto">
          <a:xfrm flipH="1" flipV="1">
            <a:off x="6595252" y="3008346"/>
            <a:ext cx="217498" cy="27303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96" name="Line 921"/>
          <p:cNvSpPr>
            <a:spLocks noChangeShapeType="1"/>
          </p:cNvSpPr>
          <p:nvPr/>
        </p:nvSpPr>
        <p:spPr bwMode="auto">
          <a:xfrm flipV="1">
            <a:off x="7686675" y="4500585"/>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97" name="Freeform 922"/>
          <p:cNvSpPr>
            <a:spLocks/>
          </p:cNvSpPr>
          <p:nvPr/>
        </p:nvSpPr>
        <p:spPr bwMode="auto">
          <a:xfrm>
            <a:off x="5167325" y="2362222"/>
            <a:ext cx="217487" cy="481013"/>
          </a:xfrm>
          <a:custGeom>
            <a:avLst/>
            <a:gdLst>
              <a:gd name="T0" fmla="*/ 0 w 94"/>
              <a:gd name="T1" fmla="*/ 2147483647 h 184"/>
              <a:gd name="T2" fmla="*/ 2147483647 w 94"/>
              <a:gd name="T3" fmla="*/ 2147483647 h 184"/>
              <a:gd name="T4" fmla="*/ 2147483647 w 94"/>
              <a:gd name="T5" fmla="*/ 0 h 184"/>
              <a:gd name="T6" fmla="*/ 0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0" y="184"/>
                </a:moveTo>
                <a:lnTo>
                  <a:pt x="94" y="51"/>
                </a:lnTo>
                <a:lnTo>
                  <a:pt x="49" y="0"/>
                </a:lnTo>
                <a:lnTo>
                  <a:pt x="0"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98" name="Freeform 923"/>
          <p:cNvSpPr>
            <a:spLocks/>
          </p:cNvSpPr>
          <p:nvPr/>
        </p:nvSpPr>
        <p:spPr bwMode="auto">
          <a:xfrm>
            <a:off x="5280037" y="1954235"/>
            <a:ext cx="219075" cy="541337"/>
          </a:xfrm>
          <a:custGeom>
            <a:avLst/>
            <a:gdLst>
              <a:gd name="T0" fmla="*/ 2147483647 w 94"/>
              <a:gd name="T1" fmla="*/ 2147483647 h 207"/>
              <a:gd name="T2" fmla="*/ 0 w 94"/>
              <a:gd name="T3" fmla="*/ 2147483647 h 207"/>
              <a:gd name="T4" fmla="*/ 2147483647 w 94"/>
              <a:gd name="T5" fmla="*/ 0 h 207"/>
              <a:gd name="T6" fmla="*/ 2147483647 w 94"/>
              <a:gd name="T7" fmla="*/ 2147483647 h 207"/>
              <a:gd name="T8" fmla="*/ 0 60000 65536"/>
              <a:gd name="T9" fmla="*/ 0 60000 65536"/>
              <a:gd name="T10" fmla="*/ 0 60000 65536"/>
              <a:gd name="T11" fmla="*/ 0 60000 65536"/>
              <a:gd name="T12" fmla="*/ 0 w 94"/>
              <a:gd name="T13" fmla="*/ 0 h 207"/>
              <a:gd name="T14" fmla="*/ 94 w 94"/>
              <a:gd name="T15" fmla="*/ 207 h 207"/>
            </a:gdLst>
            <a:ahLst/>
            <a:cxnLst>
              <a:cxn ang="T8">
                <a:pos x="T0" y="T1"/>
              </a:cxn>
              <a:cxn ang="T9">
                <a:pos x="T2" y="T3"/>
              </a:cxn>
              <a:cxn ang="T10">
                <a:pos x="T4" y="T5"/>
              </a:cxn>
              <a:cxn ang="T11">
                <a:pos x="T6" y="T7"/>
              </a:cxn>
            </a:cxnLst>
            <a:rect l="T12" t="T13" r="T14" b="T15"/>
            <a:pathLst>
              <a:path w="94" h="207">
                <a:moveTo>
                  <a:pt x="45" y="207"/>
                </a:moveTo>
                <a:lnTo>
                  <a:pt x="0" y="156"/>
                </a:lnTo>
                <a:lnTo>
                  <a:pt x="94" y="0"/>
                </a:lnTo>
                <a:lnTo>
                  <a:pt x="45" y="20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99" name="Line 925"/>
          <p:cNvSpPr>
            <a:spLocks noChangeShapeType="1"/>
          </p:cNvSpPr>
          <p:nvPr/>
        </p:nvSpPr>
        <p:spPr bwMode="auto">
          <a:xfrm flipH="1">
            <a:off x="5280037" y="1954235"/>
            <a:ext cx="219075" cy="4079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00" name="Freeform 926"/>
          <p:cNvSpPr>
            <a:spLocks/>
          </p:cNvSpPr>
          <p:nvPr/>
        </p:nvSpPr>
        <p:spPr bwMode="auto">
          <a:xfrm>
            <a:off x="4402150" y="4330700"/>
            <a:ext cx="219075" cy="266700"/>
          </a:xfrm>
          <a:custGeom>
            <a:avLst/>
            <a:gdLst>
              <a:gd name="T0" fmla="*/ 2147483647 w 94"/>
              <a:gd name="T1" fmla="*/ 0 h 102"/>
              <a:gd name="T2" fmla="*/ 2147483647 w 94"/>
              <a:gd name="T3" fmla="*/ 2147483647 h 102"/>
              <a:gd name="T4" fmla="*/ 0 w 94"/>
              <a:gd name="T5" fmla="*/ 2147483647 h 102"/>
              <a:gd name="T6" fmla="*/ 2147483647 w 94"/>
              <a:gd name="T7" fmla="*/ 0 h 102"/>
              <a:gd name="T8" fmla="*/ 0 60000 65536"/>
              <a:gd name="T9" fmla="*/ 0 60000 65536"/>
              <a:gd name="T10" fmla="*/ 0 60000 65536"/>
              <a:gd name="T11" fmla="*/ 0 60000 65536"/>
              <a:gd name="T12" fmla="*/ 0 w 94"/>
              <a:gd name="T13" fmla="*/ 0 h 102"/>
              <a:gd name="T14" fmla="*/ 94 w 94"/>
              <a:gd name="T15" fmla="*/ 102 h 102"/>
            </a:gdLst>
            <a:ahLst/>
            <a:cxnLst>
              <a:cxn ang="T8">
                <a:pos x="T0" y="T1"/>
              </a:cxn>
              <a:cxn ang="T9">
                <a:pos x="T2" y="T3"/>
              </a:cxn>
              <a:cxn ang="T10">
                <a:pos x="T4" y="T5"/>
              </a:cxn>
              <a:cxn ang="T11">
                <a:pos x="T6" y="T7"/>
              </a:cxn>
            </a:cxnLst>
            <a:rect l="T12" t="T13" r="T14" b="T15"/>
            <a:pathLst>
              <a:path w="94" h="102">
                <a:moveTo>
                  <a:pt x="45" y="0"/>
                </a:moveTo>
                <a:lnTo>
                  <a:pt x="94" y="102"/>
                </a:lnTo>
                <a:lnTo>
                  <a:pt x="0" y="88"/>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01" name="Freeform 927"/>
          <p:cNvSpPr>
            <a:spLocks/>
          </p:cNvSpPr>
          <p:nvPr/>
        </p:nvSpPr>
        <p:spPr bwMode="auto">
          <a:xfrm>
            <a:off x="4506913" y="4032250"/>
            <a:ext cx="227012" cy="565150"/>
          </a:xfrm>
          <a:custGeom>
            <a:avLst/>
            <a:gdLst>
              <a:gd name="T0" fmla="*/ 2147483647 w 98"/>
              <a:gd name="T1" fmla="*/ 0 h 216"/>
              <a:gd name="T2" fmla="*/ 0 w 98"/>
              <a:gd name="T3" fmla="*/ 2147483647 h 216"/>
              <a:gd name="T4" fmla="*/ 2147483647 w 98"/>
              <a:gd name="T5" fmla="*/ 2147483647 h 216"/>
              <a:gd name="T6" fmla="*/ 2147483647 w 98"/>
              <a:gd name="T7" fmla="*/ 0 h 216"/>
              <a:gd name="T8" fmla="*/ 0 60000 65536"/>
              <a:gd name="T9" fmla="*/ 0 60000 65536"/>
              <a:gd name="T10" fmla="*/ 0 60000 65536"/>
              <a:gd name="T11" fmla="*/ 0 60000 65536"/>
              <a:gd name="T12" fmla="*/ 0 w 98"/>
              <a:gd name="T13" fmla="*/ 0 h 216"/>
              <a:gd name="T14" fmla="*/ 98 w 98"/>
              <a:gd name="T15" fmla="*/ 216 h 216"/>
            </a:gdLst>
            <a:ahLst/>
            <a:cxnLst>
              <a:cxn ang="T8">
                <a:pos x="T0" y="T1"/>
              </a:cxn>
              <a:cxn ang="T9">
                <a:pos x="T2" y="T3"/>
              </a:cxn>
              <a:cxn ang="T10">
                <a:pos x="T4" y="T5"/>
              </a:cxn>
              <a:cxn ang="T11">
                <a:pos x="T6" y="T7"/>
              </a:cxn>
            </a:cxnLst>
            <a:rect l="T12" t="T13" r="T14" b="T15"/>
            <a:pathLst>
              <a:path w="98" h="216">
                <a:moveTo>
                  <a:pt x="98" y="0"/>
                </a:moveTo>
                <a:lnTo>
                  <a:pt x="0" y="114"/>
                </a:lnTo>
                <a:lnTo>
                  <a:pt x="49" y="216"/>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02" name="Freeform 928"/>
          <p:cNvSpPr>
            <a:spLocks/>
          </p:cNvSpPr>
          <p:nvPr/>
        </p:nvSpPr>
        <p:spPr bwMode="auto">
          <a:xfrm>
            <a:off x="6696075" y="3214688"/>
            <a:ext cx="215900" cy="277812"/>
          </a:xfrm>
          <a:custGeom>
            <a:avLst/>
            <a:gdLst>
              <a:gd name="T0" fmla="*/ 2147483647 w 93"/>
              <a:gd name="T1" fmla="*/ 2147483647 h 106"/>
              <a:gd name="T2" fmla="*/ 2147483647 w 93"/>
              <a:gd name="T3" fmla="*/ 2147483647 h 106"/>
              <a:gd name="T4" fmla="*/ 0 w 93"/>
              <a:gd name="T5" fmla="*/ 0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28"/>
                </a:moveTo>
                <a:lnTo>
                  <a:pt x="93" y="106"/>
                </a:lnTo>
                <a:lnTo>
                  <a:pt x="0" y="0"/>
                </a:lnTo>
                <a:lnTo>
                  <a:pt x="49" y="2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03" name="Freeform 929"/>
          <p:cNvSpPr>
            <a:spLocks/>
          </p:cNvSpPr>
          <p:nvPr/>
        </p:nvSpPr>
        <p:spPr bwMode="auto">
          <a:xfrm>
            <a:off x="6808788" y="3287713"/>
            <a:ext cx="215900"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4" y="78"/>
                </a:lnTo>
                <a:lnTo>
                  <a:pt x="93" y="12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04" name="Freeform 930"/>
          <p:cNvSpPr>
            <a:spLocks/>
          </p:cNvSpPr>
          <p:nvPr/>
        </p:nvSpPr>
        <p:spPr bwMode="auto">
          <a:xfrm>
            <a:off x="5499102" y="1701800"/>
            <a:ext cx="214313" cy="444500"/>
          </a:xfrm>
          <a:custGeom>
            <a:avLst/>
            <a:gdLst>
              <a:gd name="T0" fmla="*/ 0 w 93"/>
              <a:gd name="T1" fmla="*/ 2147483647 h 170"/>
              <a:gd name="T2" fmla="*/ 2147483647 w 93"/>
              <a:gd name="T3" fmla="*/ 2147483647 h 170"/>
              <a:gd name="T4" fmla="*/ 2147483647 w 93"/>
              <a:gd name="T5" fmla="*/ 0 h 170"/>
              <a:gd name="T6" fmla="*/ 0 w 93"/>
              <a:gd name="T7" fmla="*/ 2147483647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0" y="97"/>
                </a:moveTo>
                <a:lnTo>
                  <a:pt x="93" y="170"/>
                </a:lnTo>
                <a:lnTo>
                  <a:pt x="44" y="0"/>
                </a:lnTo>
                <a:lnTo>
                  <a:pt x="0"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05" name="Line 931"/>
          <p:cNvSpPr>
            <a:spLocks noChangeShapeType="1"/>
          </p:cNvSpPr>
          <p:nvPr/>
        </p:nvSpPr>
        <p:spPr bwMode="auto">
          <a:xfrm flipV="1">
            <a:off x="4402147" y="4330700"/>
            <a:ext cx="104775" cy="2301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06" name="Line 932"/>
          <p:cNvSpPr>
            <a:spLocks noChangeShapeType="1"/>
          </p:cNvSpPr>
          <p:nvPr/>
        </p:nvSpPr>
        <p:spPr bwMode="auto">
          <a:xfrm flipH="1">
            <a:off x="4506913" y="4032250"/>
            <a:ext cx="227012" cy="2984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07" name="Freeform 933"/>
          <p:cNvSpPr>
            <a:spLocks/>
          </p:cNvSpPr>
          <p:nvPr/>
        </p:nvSpPr>
        <p:spPr bwMode="auto">
          <a:xfrm>
            <a:off x="4733925" y="3732220"/>
            <a:ext cx="215900" cy="300037"/>
          </a:xfrm>
          <a:custGeom>
            <a:avLst/>
            <a:gdLst>
              <a:gd name="T0" fmla="*/ 2147483647 w 93"/>
              <a:gd name="T1" fmla="*/ 0 h 115"/>
              <a:gd name="T2" fmla="*/ 2147483647 w 93"/>
              <a:gd name="T3" fmla="*/ 0 h 115"/>
              <a:gd name="T4" fmla="*/ 0 w 93"/>
              <a:gd name="T5" fmla="*/ 2147483647 h 115"/>
              <a:gd name="T6" fmla="*/ 2147483647 w 93"/>
              <a:gd name="T7" fmla="*/ 0 h 115"/>
              <a:gd name="T8" fmla="*/ 0 60000 65536"/>
              <a:gd name="T9" fmla="*/ 0 60000 65536"/>
              <a:gd name="T10" fmla="*/ 0 60000 65536"/>
              <a:gd name="T11" fmla="*/ 0 60000 65536"/>
              <a:gd name="T12" fmla="*/ 0 w 93"/>
              <a:gd name="T13" fmla="*/ 0 h 115"/>
              <a:gd name="T14" fmla="*/ 93 w 93"/>
              <a:gd name="T15" fmla="*/ 115 h 115"/>
            </a:gdLst>
            <a:ahLst/>
            <a:cxnLst>
              <a:cxn ang="T8">
                <a:pos x="T0" y="T1"/>
              </a:cxn>
              <a:cxn ang="T9">
                <a:pos x="T2" y="T3"/>
              </a:cxn>
              <a:cxn ang="T10">
                <a:pos x="T4" y="T5"/>
              </a:cxn>
              <a:cxn ang="T11">
                <a:pos x="T6" y="T7"/>
              </a:cxn>
            </a:cxnLst>
            <a:rect l="T12" t="T13" r="T14" b="T15"/>
            <a:pathLst>
              <a:path w="93" h="115">
                <a:moveTo>
                  <a:pt x="44" y="0"/>
                </a:moveTo>
                <a:lnTo>
                  <a:pt x="93" y="0"/>
                </a:lnTo>
                <a:lnTo>
                  <a:pt x="0" y="115"/>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08" name="Freeform 934"/>
          <p:cNvSpPr>
            <a:spLocks/>
          </p:cNvSpPr>
          <p:nvPr/>
        </p:nvSpPr>
        <p:spPr bwMode="auto">
          <a:xfrm>
            <a:off x="4835525" y="3324225"/>
            <a:ext cx="217488" cy="407988"/>
          </a:xfrm>
          <a:custGeom>
            <a:avLst/>
            <a:gdLst>
              <a:gd name="T0" fmla="*/ 2147483647 w 94"/>
              <a:gd name="T1" fmla="*/ 0 h 156"/>
              <a:gd name="T2" fmla="*/ 0 w 94"/>
              <a:gd name="T3" fmla="*/ 2147483647 h 156"/>
              <a:gd name="T4" fmla="*/ 2147483647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0"/>
                </a:moveTo>
                <a:lnTo>
                  <a:pt x="0" y="156"/>
                </a:lnTo>
                <a:lnTo>
                  <a:pt x="49" y="15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09" name="Line 935"/>
          <p:cNvSpPr>
            <a:spLocks noChangeShapeType="1"/>
          </p:cNvSpPr>
          <p:nvPr/>
        </p:nvSpPr>
        <p:spPr bwMode="auto">
          <a:xfrm flipH="1" flipV="1">
            <a:off x="6808788" y="3287713"/>
            <a:ext cx="215900" cy="323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10" name="Line 936"/>
          <p:cNvSpPr>
            <a:spLocks noChangeShapeType="1"/>
          </p:cNvSpPr>
          <p:nvPr/>
        </p:nvSpPr>
        <p:spPr bwMode="auto">
          <a:xfrm>
            <a:off x="6696082" y="3214710"/>
            <a:ext cx="112713"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11" name="Line 937"/>
          <p:cNvSpPr>
            <a:spLocks noChangeShapeType="1"/>
          </p:cNvSpPr>
          <p:nvPr/>
        </p:nvSpPr>
        <p:spPr bwMode="auto">
          <a:xfrm flipH="1" flipV="1">
            <a:off x="5600701" y="1722447"/>
            <a:ext cx="30163" cy="3524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12" name="Line 939"/>
          <p:cNvSpPr>
            <a:spLocks noChangeShapeType="1"/>
          </p:cNvSpPr>
          <p:nvPr/>
        </p:nvSpPr>
        <p:spPr bwMode="auto">
          <a:xfrm flipV="1">
            <a:off x="4733930" y="3732220"/>
            <a:ext cx="101600" cy="3000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13" name="Line 940"/>
          <p:cNvSpPr>
            <a:spLocks noChangeShapeType="1"/>
          </p:cNvSpPr>
          <p:nvPr/>
        </p:nvSpPr>
        <p:spPr bwMode="auto">
          <a:xfrm flipH="1">
            <a:off x="4835525" y="3324225"/>
            <a:ext cx="217488" cy="407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14" name="Freeform 941"/>
          <p:cNvSpPr>
            <a:spLocks/>
          </p:cNvSpPr>
          <p:nvPr/>
        </p:nvSpPr>
        <p:spPr bwMode="auto">
          <a:xfrm>
            <a:off x="6911987" y="3492500"/>
            <a:ext cx="227013" cy="323850"/>
          </a:xfrm>
          <a:custGeom>
            <a:avLst/>
            <a:gdLst>
              <a:gd name="T0" fmla="*/ 2147483647 w 98"/>
              <a:gd name="T1" fmla="*/ 2147483647 h 124"/>
              <a:gd name="T2" fmla="*/ 2147483647 w 98"/>
              <a:gd name="T3" fmla="*/ 2147483647 h 124"/>
              <a:gd name="T4" fmla="*/ 0 w 98"/>
              <a:gd name="T5" fmla="*/ 0 h 124"/>
              <a:gd name="T6" fmla="*/ 2147483647 w 98"/>
              <a:gd name="T7" fmla="*/ 2147483647 h 124"/>
              <a:gd name="T8" fmla="*/ 0 60000 65536"/>
              <a:gd name="T9" fmla="*/ 0 60000 65536"/>
              <a:gd name="T10" fmla="*/ 0 60000 65536"/>
              <a:gd name="T11" fmla="*/ 0 60000 65536"/>
              <a:gd name="T12" fmla="*/ 0 w 98"/>
              <a:gd name="T13" fmla="*/ 0 h 124"/>
              <a:gd name="T14" fmla="*/ 98 w 98"/>
              <a:gd name="T15" fmla="*/ 124 h 124"/>
            </a:gdLst>
            <a:ahLst/>
            <a:cxnLst>
              <a:cxn ang="T8">
                <a:pos x="T0" y="T1"/>
              </a:cxn>
              <a:cxn ang="T9">
                <a:pos x="T2" y="T3"/>
              </a:cxn>
              <a:cxn ang="T10">
                <a:pos x="T4" y="T5"/>
              </a:cxn>
              <a:cxn ang="T11">
                <a:pos x="T6" y="T7"/>
              </a:cxn>
            </a:cxnLst>
            <a:rect l="T12" t="T13" r="T14" b="T15"/>
            <a:pathLst>
              <a:path w="98" h="124">
                <a:moveTo>
                  <a:pt x="49" y="46"/>
                </a:moveTo>
                <a:lnTo>
                  <a:pt x="98" y="124"/>
                </a:lnTo>
                <a:lnTo>
                  <a:pt x="0" y="0"/>
                </a:lnTo>
                <a:lnTo>
                  <a:pt x="49"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15" name="Freeform 942"/>
          <p:cNvSpPr>
            <a:spLocks/>
          </p:cNvSpPr>
          <p:nvPr/>
        </p:nvSpPr>
        <p:spPr bwMode="auto">
          <a:xfrm>
            <a:off x="7024693" y="3611565"/>
            <a:ext cx="217487" cy="274637"/>
          </a:xfrm>
          <a:custGeom>
            <a:avLst/>
            <a:gdLst>
              <a:gd name="T0" fmla="*/ 2147483647 w 94"/>
              <a:gd name="T1" fmla="*/ 2147483647 h 105"/>
              <a:gd name="T2" fmla="*/ 0 w 94"/>
              <a:gd name="T3" fmla="*/ 0 h 105"/>
              <a:gd name="T4" fmla="*/ 2147483647 w 94"/>
              <a:gd name="T5" fmla="*/ 2147483647 h 105"/>
              <a:gd name="T6" fmla="*/ 2147483647 w 94"/>
              <a:gd name="T7" fmla="*/ 2147483647 h 105"/>
              <a:gd name="T8" fmla="*/ 0 60000 65536"/>
              <a:gd name="T9" fmla="*/ 0 60000 65536"/>
              <a:gd name="T10" fmla="*/ 0 60000 65536"/>
              <a:gd name="T11" fmla="*/ 0 60000 65536"/>
              <a:gd name="T12" fmla="*/ 0 w 94"/>
              <a:gd name="T13" fmla="*/ 0 h 105"/>
              <a:gd name="T14" fmla="*/ 94 w 94"/>
              <a:gd name="T15" fmla="*/ 105 h 105"/>
            </a:gdLst>
            <a:ahLst/>
            <a:cxnLst>
              <a:cxn ang="T8">
                <a:pos x="T0" y="T1"/>
              </a:cxn>
              <a:cxn ang="T9">
                <a:pos x="T2" y="T3"/>
              </a:cxn>
              <a:cxn ang="T10">
                <a:pos x="T4" y="T5"/>
              </a:cxn>
              <a:cxn ang="T11">
                <a:pos x="T6" y="T7"/>
              </a:cxn>
            </a:cxnLst>
            <a:rect l="T12" t="T13" r="T14" b="T15"/>
            <a:pathLst>
              <a:path w="94" h="105">
                <a:moveTo>
                  <a:pt x="94" y="105"/>
                </a:moveTo>
                <a:lnTo>
                  <a:pt x="0" y="0"/>
                </a:lnTo>
                <a:lnTo>
                  <a:pt x="49" y="78"/>
                </a:lnTo>
                <a:lnTo>
                  <a:pt x="94" y="10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16" name="Line 943"/>
          <p:cNvSpPr>
            <a:spLocks noChangeShapeType="1"/>
          </p:cNvSpPr>
          <p:nvPr/>
        </p:nvSpPr>
        <p:spPr bwMode="auto">
          <a:xfrm flipH="1" flipV="1">
            <a:off x="7024693" y="3611565"/>
            <a:ext cx="217487" cy="2746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17" name="Line 944"/>
          <p:cNvSpPr>
            <a:spLocks noChangeShapeType="1"/>
          </p:cNvSpPr>
          <p:nvPr/>
        </p:nvSpPr>
        <p:spPr bwMode="auto">
          <a:xfrm>
            <a:off x="6911977" y="3492505"/>
            <a:ext cx="112713" cy="1190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18" name="Freeform 945"/>
          <p:cNvSpPr>
            <a:spLocks/>
          </p:cNvSpPr>
          <p:nvPr/>
        </p:nvSpPr>
        <p:spPr bwMode="auto">
          <a:xfrm>
            <a:off x="7139000" y="3816352"/>
            <a:ext cx="217487" cy="239713"/>
          </a:xfrm>
          <a:custGeom>
            <a:avLst/>
            <a:gdLst>
              <a:gd name="T0" fmla="*/ 2147483647 w 94"/>
              <a:gd name="T1" fmla="*/ 2147483647 h 92"/>
              <a:gd name="T2" fmla="*/ 2147483647 w 94"/>
              <a:gd name="T3" fmla="*/ 2147483647 h 92"/>
              <a:gd name="T4" fmla="*/ 0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45" y="27"/>
                </a:moveTo>
                <a:lnTo>
                  <a:pt x="94" y="92"/>
                </a:lnTo>
                <a:lnTo>
                  <a:pt x="0" y="0"/>
                </a:lnTo>
                <a:lnTo>
                  <a:pt x="45" y="2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19" name="Freeform 946"/>
          <p:cNvSpPr>
            <a:spLocks/>
          </p:cNvSpPr>
          <p:nvPr/>
        </p:nvSpPr>
        <p:spPr bwMode="auto">
          <a:xfrm>
            <a:off x="7242175" y="3886205"/>
            <a:ext cx="215900" cy="169863"/>
          </a:xfrm>
          <a:custGeom>
            <a:avLst/>
            <a:gdLst>
              <a:gd name="T0" fmla="*/ 2147483647 w 93"/>
              <a:gd name="T1" fmla="*/ 2147483647 h 65"/>
              <a:gd name="T2" fmla="*/ 0 w 93"/>
              <a:gd name="T3" fmla="*/ 0 h 65"/>
              <a:gd name="T4" fmla="*/ 2147483647 w 93"/>
              <a:gd name="T5" fmla="*/ 2147483647 h 65"/>
              <a:gd name="T6" fmla="*/ 2147483647 w 93"/>
              <a:gd name="T7" fmla="*/ 2147483647 h 65"/>
              <a:gd name="T8" fmla="*/ 0 60000 65536"/>
              <a:gd name="T9" fmla="*/ 0 60000 65536"/>
              <a:gd name="T10" fmla="*/ 0 60000 65536"/>
              <a:gd name="T11" fmla="*/ 0 60000 65536"/>
              <a:gd name="T12" fmla="*/ 0 w 93"/>
              <a:gd name="T13" fmla="*/ 0 h 65"/>
              <a:gd name="T14" fmla="*/ 93 w 93"/>
              <a:gd name="T15" fmla="*/ 65 h 65"/>
            </a:gdLst>
            <a:ahLst/>
            <a:cxnLst>
              <a:cxn ang="T8">
                <a:pos x="T0" y="T1"/>
              </a:cxn>
              <a:cxn ang="T9">
                <a:pos x="T2" y="T3"/>
              </a:cxn>
              <a:cxn ang="T10">
                <a:pos x="T4" y="T5"/>
              </a:cxn>
              <a:cxn ang="T11">
                <a:pos x="T6" y="T7"/>
              </a:cxn>
            </a:cxnLst>
            <a:rect l="T12" t="T13" r="T14" b="T15"/>
            <a:pathLst>
              <a:path w="93" h="65">
                <a:moveTo>
                  <a:pt x="93" y="56"/>
                </a:moveTo>
                <a:lnTo>
                  <a:pt x="0" y="0"/>
                </a:lnTo>
                <a:lnTo>
                  <a:pt x="49" y="65"/>
                </a:lnTo>
                <a:lnTo>
                  <a:pt x="93" y="5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20" name="Line 947"/>
          <p:cNvSpPr>
            <a:spLocks noChangeShapeType="1"/>
          </p:cNvSpPr>
          <p:nvPr/>
        </p:nvSpPr>
        <p:spPr bwMode="auto">
          <a:xfrm>
            <a:off x="7242187" y="3886210"/>
            <a:ext cx="9525"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22" name="Freeform 949"/>
          <p:cNvSpPr>
            <a:spLocks/>
          </p:cNvSpPr>
          <p:nvPr/>
        </p:nvSpPr>
        <p:spPr bwMode="auto">
          <a:xfrm>
            <a:off x="5167325" y="2495550"/>
            <a:ext cx="217487" cy="565150"/>
          </a:xfrm>
          <a:custGeom>
            <a:avLst/>
            <a:gdLst>
              <a:gd name="T0" fmla="*/ 2147483647 w 94"/>
              <a:gd name="T1" fmla="*/ 0 h 216"/>
              <a:gd name="T2" fmla="*/ 0 w 94"/>
              <a:gd name="T3" fmla="*/ 2147483647 h 216"/>
              <a:gd name="T4" fmla="*/ 2147483647 w 94"/>
              <a:gd name="T5" fmla="*/ 2147483647 h 216"/>
              <a:gd name="T6" fmla="*/ 2147483647 w 94"/>
              <a:gd name="T7" fmla="*/ 0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94" y="0"/>
                </a:moveTo>
                <a:lnTo>
                  <a:pt x="0" y="133"/>
                </a:lnTo>
                <a:lnTo>
                  <a:pt x="49" y="21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23" name="Line 950"/>
          <p:cNvSpPr>
            <a:spLocks noChangeShapeType="1"/>
          </p:cNvSpPr>
          <p:nvPr/>
        </p:nvSpPr>
        <p:spPr bwMode="auto">
          <a:xfrm flipH="1" flipV="1">
            <a:off x="7242175" y="3886200"/>
            <a:ext cx="215900" cy="1460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24" name="Line 951"/>
          <p:cNvSpPr>
            <a:spLocks noChangeShapeType="1"/>
          </p:cNvSpPr>
          <p:nvPr/>
        </p:nvSpPr>
        <p:spPr bwMode="auto">
          <a:xfrm>
            <a:off x="7138990" y="3816350"/>
            <a:ext cx="103187" cy="69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25" name="Line 953"/>
          <p:cNvSpPr>
            <a:spLocks noChangeShapeType="1"/>
          </p:cNvSpPr>
          <p:nvPr/>
        </p:nvSpPr>
        <p:spPr bwMode="auto">
          <a:xfrm flipH="1">
            <a:off x="5167325" y="2495572"/>
            <a:ext cx="217487" cy="3476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26" name="Freeform 954"/>
          <p:cNvSpPr>
            <a:spLocks/>
          </p:cNvSpPr>
          <p:nvPr/>
        </p:nvSpPr>
        <p:spPr bwMode="auto">
          <a:xfrm>
            <a:off x="7458075" y="4032272"/>
            <a:ext cx="228600" cy="588963"/>
          </a:xfrm>
          <a:custGeom>
            <a:avLst/>
            <a:gdLst>
              <a:gd name="T0" fmla="*/ 2147483647 w 99"/>
              <a:gd name="T1" fmla="*/ 2147483647 h 225"/>
              <a:gd name="T2" fmla="*/ 0 w 99"/>
              <a:gd name="T3" fmla="*/ 0 h 225"/>
              <a:gd name="T4" fmla="*/ 2147483647 w 99"/>
              <a:gd name="T5" fmla="*/ 2147483647 h 225"/>
              <a:gd name="T6" fmla="*/ 2147483647 w 99"/>
              <a:gd name="T7" fmla="*/ 2147483647 h 225"/>
              <a:gd name="T8" fmla="*/ 0 60000 65536"/>
              <a:gd name="T9" fmla="*/ 0 60000 65536"/>
              <a:gd name="T10" fmla="*/ 0 60000 65536"/>
              <a:gd name="T11" fmla="*/ 0 60000 65536"/>
              <a:gd name="T12" fmla="*/ 0 w 99"/>
              <a:gd name="T13" fmla="*/ 0 h 225"/>
              <a:gd name="T14" fmla="*/ 99 w 99"/>
              <a:gd name="T15" fmla="*/ 225 h 225"/>
            </a:gdLst>
            <a:ahLst/>
            <a:cxnLst>
              <a:cxn ang="T8">
                <a:pos x="T0" y="T1"/>
              </a:cxn>
              <a:cxn ang="T9">
                <a:pos x="T2" y="T3"/>
              </a:cxn>
              <a:cxn ang="T10">
                <a:pos x="T4" y="T5"/>
              </a:cxn>
              <a:cxn ang="T11">
                <a:pos x="T6" y="T7"/>
              </a:cxn>
            </a:cxnLst>
            <a:rect l="T12" t="T13" r="T14" b="T15"/>
            <a:pathLst>
              <a:path w="99" h="225">
                <a:moveTo>
                  <a:pt x="99" y="202"/>
                </a:moveTo>
                <a:lnTo>
                  <a:pt x="0" y="0"/>
                </a:lnTo>
                <a:lnTo>
                  <a:pt x="49" y="225"/>
                </a:lnTo>
                <a:lnTo>
                  <a:pt x="99" y="20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27" name="Line 955"/>
          <p:cNvSpPr>
            <a:spLocks noChangeShapeType="1"/>
          </p:cNvSpPr>
          <p:nvPr/>
        </p:nvSpPr>
        <p:spPr bwMode="auto">
          <a:xfrm>
            <a:off x="7458087" y="4032252"/>
            <a:ext cx="11113" cy="111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28" name="Freeform 956"/>
          <p:cNvSpPr>
            <a:spLocks/>
          </p:cNvSpPr>
          <p:nvPr/>
        </p:nvSpPr>
        <p:spPr bwMode="auto">
          <a:xfrm>
            <a:off x="7570800" y="4560888"/>
            <a:ext cx="219075" cy="93662"/>
          </a:xfrm>
          <a:custGeom>
            <a:avLst/>
            <a:gdLst>
              <a:gd name="T0" fmla="*/ 2147483647 w 94"/>
              <a:gd name="T1" fmla="*/ 0 h 36"/>
              <a:gd name="T2" fmla="*/ 2147483647 w 94"/>
              <a:gd name="T3" fmla="*/ 2147483647 h 36"/>
              <a:gd name="T4" fmla="*/ 0 w 94"/>
              <a:gd name="T5" fmla="*/ 2147483647 h 36"/>
              <a:gd name="T6" fmla="*/ 2147483647 w 94"/>
              <a:gd name="T7" fmla="*/ 0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50" y="0"/>
                </a:moveTo>
                <a:lnTo>
                  <a:pt x="94" y="36"/>
                </a:lnTo>
                <a:lnTo>
                  <a:pt x="0" y="23"/>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29" name="Freeform 957"/>
          <p:cNvSpPr>
            <a:spLocks/>
          </p:cNvSpPr>
          <p:nvPr/>
        </p:nvSpPr>
        <p:spPr bwMode="auto">
          <a:xfrm>
            <a:off x="7686675" y="4560888"/>
            <a:ext cx="215900" cy="93662"/>
          </a:xfrm>
          <a:custGeom>
            <a:avLst/>
            <a:gdLst>
              <a:gd name="T0" fmla="*/ 2147483647 w 93"/>
              <a:gd name="T1" fmla="*/ 2147483647 h 36"/>
              <a:gd name="T2" fmla="*/ 0 w 93"/>
              <a:gd name="T3" fmla="*/ 0 h 36"/>
              <a:gd name="T4" fmla="*/ 2147483647 w 93"/>
              <a:gd name="T5" fmla="*/ 2147483647 h 36"/>
              <a:gd name="T6" fmla="*/ 2147483647 w 93"/>
              <a:gd name="T7" fmla="*/ 2147483647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93" y="14"/>
                </a:moveTo>
                <a:lnTo>
                  <a:pt x="0" y="0"/>
                </a:lnTo>
                <a:lnTo>
                  <a:pt x="44" y="36"/>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30" name="Freeform 958"/>
          <p:cNvSpPr>
            <a:spLocks/>
          </p:cNvSpPr>
          <p:nvPr/>
        </p:nvSpPr>
        <p:spPr bwMode="auto">
          <a:xfrm>
            <a:off x="4289425" y="4560888"/>
            <a:ext cx="217488" cy="93662"/>
          </a:xfrm>
          <a:custGeom>
            <a:avLst/>
            <a:gdLst>
              <a:gd name="T0" fmla="*/ 2147483647 w 94"/>
              <a:gd name="T1" fmla="*/ 0 h 36"/>
              <a:gd name="T2" fmla="*/ 2147483647 w 94"/>
              <a:gd name="T3" fmla="*/ 2147483647 h 36"/>
              <a:gd name="T4" fmla="*/ 0 w 94"/>
              <a:gd name="T5" fmla="*/ 2147483647 h 36"/>
              <a:gd name="T6" fmla="*/ 2147483647 w 94"/>
              <a:gd name="T7" fmla="*/ 0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49" y="0"/>
                </a:moveTo>
                <a:lnTo>
                  <a:pt x="94" y="36"/>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31" name="Freeform 959"/>
          <p:cNvSpPr>
            <a:spLocks/>
          </p:cNvSpPr>
          <p:nvPr/>
        </p:nvSpPr>
        <p:spPr bwMode="auto">
          <a:xfrm>
            <a:off x="4402150" y="4560888"/>
            <a:ext cx="219075"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4"/>
                </a:moveTo>
                <a:lnTo>
                  <a:pt x="0" y="0"/>
                </a:lnTo>
                <a:lnTo>
                  <a:pt x="45" y="36"/>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32" name="Freeform 960"/>
          <p:cNvSpPr>
            <a:spLocks/>
          </p:cNvSpPr>
          <p:nvPr/>
        </p:nvSpPr>
        <p:spPr bwMode="auto">
          <a:xfrm>
            <a:off x="4621213" y="4032250"/>
            <a:ext cx="214312" cy="565150"/>
          </a:xfrm>
          <a:custGeom>
            <a:avLst/>
            <a:gdLst>
              <a:gd name="T0" fmla="*/ 2147483647 w 93"/>
              <a:gd name="T1" fmla="*/ 0 h 216"/>
              <a:gd name="T2" fmla="*/ 2147483647 w 93"/>
              <a:gd name="T3" fmla="*/ 2147483647 h 216"/>
              <a:gd name="T4" fmla="*/ 0 w 93"/>
              <a:gd name="T5" fmla="*/ 2147483647 h 216"/>
              <a:gd name="T6" fmla="*/ 2147483647 w 93"/>
              <a:gd name="T7" fmla="*/ 0 h 216"/>
              <a:gd name="T8" fmla="*/ 0 60000 65536"/>
              <a:gd name="T9" fmla="*/ 0 60000 65536"/>
              <a:gd name="T10" fmla="*/ 0 60000 65536"/>
              <a:gd name="T11" fmla="*/ 0 60000 65536"/>
              <a:gd name="T12" fmla="*/ 0 w 93"/>
              <a:gd name="T13" fmla="*/ 0 h 216"/>
              <a:gd name="T14" fmla="*/ 93 w 93"/>
              <a:gd name="T15" fmla="*/ 216 h 216"/>
            </a:gdLst>
            <a:ahLst/>
            <a:cxnLst>
              <a:cxn ang="T8">
                <a:pos x="T0" y="T1"/>
              </a:cxn>
              <a:cxn ang="T9">
                <a:pos x="T2" y="T3"/>
              </a:cxn>
              <a:cxn ang="T10">
                <a:pos x="T4" y="T5"/>
              </a:cxn>
              <a:cxn ang="T11">
                <a:pos x="T6" y="T7"/>
              </a:cxn>
            </a:cxnLst>
            <a:rect l="T12" t="T13" r="T14" b="T15"/>
            <a:pathLst>
              <a:path w="93" h="216">
                <a:moveTo>
                  <a:pt x="49" y="0"/>
                </a:moveTo>
                <a:lnTo>
                  <a:pt x="93" y="59"/>
                </a:lnTo>
                <a:lnTo>
                  <a:pt x="0" y="21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33" name="Freeform 961"/>
          <p:cNvSpPr>
            <a:spLocks/>
          </p:cNvSpPr>
          <p:nvPr/>
        </p:nvSpPr>
        <p:spPr bwMode="auto">
          <a:xfrm>
            <a:off x="4733925" y="3732219"/>
            <a:ext cx="215900" cy="454025"/>
          </a:xfrm>
          <a:custGeom>
            <a:avLst/>
            <a:gdLst>
              <a:gd name="T0" fmla="*/ 2147483647 w 93"/>
              <a:gd name="T1" fmla="*/ 0 h 174"/>
              <a:gd name="T2" fmla="*/ 0 w 93"/>
              <a:gd name="T3" fmla="*/ 2147483647 h 174"/>
              <a:gd name="T4" fmla="*/ 2147483647 w 93"/>
              <a:gd name="T5" fmla="*/ 2147483647 h 174"/>
              <a:gd name="T6" fmla="*/ 2147483647 w 93"/>
              <a:gd name="T7" fmla="*/ 0 h 174"/>
              <a:gd name="T8" fmla="*/ 0 60000 65536"/>
              <a:gd name="T9" fmla="*/ 0 60000 65536"/>
              <a:gd name="T10" fmla="*/ 0 60000 65536"/>
              <a:gd name="T11" fmla="*/ 0 60000 65536"/>
              <a:gd name="T12" fmla="*/ 0 w 93"/>
              <a:gd name="T13" fmla="*/ 0 h 174"/>
              <a:gd name="T14" fmla="*/ 93 w 93"/>
              <a:gd name="T15" fmla="*/ 174 h 174"/>
            </a:gdLst>
            <a:ahLst/>
            <a:cxnLst>
              <a:cxn ang="T8">
                <a:pos x="T0" y="T1"/>
              </a:cxn>
              <a:cxn ang="T9">
                <a:pos x="T2" y="T3"/>
              </a:cxn>
              <a:cxn ang="T10">
                <a:pos x="T4" y="T5"/>
              </a:cxn>
              <a:cxn ang="T11">
                <a:pos x="T6" y="T7"/>
              </a:cxn>
            </a:cxnLst>
            <a:rect l="T12" t="T13" r="T14" b="T15"/>
            <a:pathLst>
              <a:path w="93" h="174">
                <a:moveTo>
                  <a:pt x="93" y="0"/>
                </a:moveTo>
                <a:lnTo>
                  <a:pt x="0" y="115"/>
                </a:lnTo>
                <a:lnTo>
                  <a:pt x="44" y="174"/>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34" name="Freeform 962"/>
          <p:cNvSpPr>
            <a:spLocks/>
          </p:cNvSpPr>
          <p:nvPr/>
        </p:nvSpPr>
        <p:spPr bwMode="auto">
          <a:xfrm>
            <a:off x="7356477" y="4032272"/>
            <a:ext cx="214313" cy="588963"/>
          </a:xfrm>
          <a:custGeom>
            <a:avLst/>
            <a:gdLst>
              <a:gd name="T0" fmla="*/ 2147483647 w 93"/>
              <a:gd name="T1" fmla="*/ 0 h 225"/>
              <a:gd name="T2" fmla="*/ 2147483647 w 93"/>
              <a:gd name="T3" fmla="*/ 2147483647 h 225"/>
              <a:gd name="T4" fmla="*/ 0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44" y="0"/>
                </a:moveTo>
                <a:lnTo>
                  <a:pt x="93" y="225"/>
                </a:lnTo>
                <a:lnTo>
                  <a:pt x="0" y="9"/>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35" name="Freeform 963"/>
          <p:cNvSpPr>
            <a:spLocks/>
          </p:cNvSpPr>
          <p:nvPr/>
        </p:nvSpPr>
        <p:spPr bwMode="auto">
          <a:xfrm>
            <a:off x="5384800" y="1954213"/>
            <a:ext cx="215900" cy="588962"/>
          </a:xfrm>
          <a:custGeom>
            <a:avLst/>
            <a:gdLst>
              <a:gd name="T0" fmla="*/ 0 w 93"/>
              <a:gd name="T1" fmla="*/ 2147483647 h 225"/>
              <a:gd name="T2" fmla="*/ 2147483647 w 93"/>
              <a:gd name="T3" fmla="*/ 2147483647 h 225"/>
              <a:gd name="T4" fmla="*/ 2147483647 w 93"/>
              <a:gd name="T5" fmla="*/ 0 h 225"/>
              <a:gd name="T6" fmla="*/ 0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0" y="207"/>
                </a:moveTo>
                <a:lnTo>
                  <a:pt x="93" y="225"/>
                </a:lnTo>
                <a:lnTo>
                  <a:pt x="49" y="0"/>
                </a:lnTo>
                <a:lnTo>
                  <a:pt x="0" y="20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36" name="Freeform 964"/>
          <p:cNvSpPr>
            <a:spLocks/>
          </p:cNvSpPr>
          <p:nvPr/>
        </p:nvSpPr>
        <p:spPr bwMode="auto">
          <a:xfrm>
            <a:off x="5499102" y="1954213"/>
            <a:ext cx="214313" cy="588962"/>
          </a:xfrm>
          <a:custGeom>
            <a:avLst/>
            <a:gdLst>
              <a:gd name="T0" fmla="*/ 2147483647 w 93"/>
              <a:gd name="T1" fmla="*/ 2147483647 h 225"/>
              <a:gd name="T2" fmla="*/ 0 w 93"/>
              <a:gd name="T3" fmla="*/ 0 h 225"/>
              <a:gd name="T4" fmla="*/ 2147483647 w 93"/>
              <a:gd name="T5" fmla="*/ 2147483647 h 225"/>
              <a:gd name="T6" fmla="*/ 2147483647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73"/>
                </a:moveTo>
                <a:lnTo>
                  <a:pt x="0" y="0"/>
                </a:lnTo>
                <a:lnTo>
                  <a:pt x="44" y="225"/>
                </a:lnTo>
                <a:lnTo>
                  <a:pt x="93" y="7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37" name="Freeform 965"/>
          <p:cNvSpPr>
            <a:spLocks/>
          </p:cNvSpPr>
          <p:nvPr/>
        </p:nvSpPr>
        <p:spPr bwMode="auto">
          <a:xfrm>
            <a:off x="6364288" y="2963885"/>
            <a:ext cx="227012" cy="287337"/>
          </a:xfrm>
          <a:custGeom>
            <a:avLst/>
            <a:gdLst>
              <a:gd name="T0" fmla="*/ 2147483647 w 98"/>
              <a:gd name="T1" fmla="*/ 0 h 110"/>
              <a:gd name="T2" fmla="*/ 2147483647 w 98"/>
              <a:gd name="T3" fmla="*/ 2147483647 h 110"/>
              <a:gd name="T4" fmla="*/ 0 w 98"/>
              <a:gd name="T5" fmla="*/ 2147483647 h 110"/>
              <a:gd name="T6" fmla="*/ 2147483647 w 98"/>
              <a:gd name="T7" fmla="*/ 0 h 110"/>
              <a:gd name="T8" fmla="*/ 0 60000 65536"/>
              <a:gd name="T9" fmla="*/ 0 60000 65536"/>
              <a:gd name="T10" fmla="*/ 0 60000 65536"/>
              <a:gd name="T11" fmla="*/ 0 60000 65536"/>
              <a:gd name="T12" fmla="*/ 0 w 98"/>
              <a:gd name="T13" fmla="*/ 0 h 110"/>
              <a:gd name="T14" fmla="*/ 98 w 98"/>
              <a:gd name="T15" fmla="*/ 110 h 110"/>
            </a:gdLst>
            <a:ahLst/>
            <a:cxnLst>
              <a:cxn ang="T8">
                <a:pos x="T0" y="T1"/>
              </a:cxn>
              <a:cxn ang="T9">
                <a:pos x="T2" y="T3"/>
              </a:cxn>
              <a:cxn ang="T10">
                <a:pos x="T4" y="T5"/>
              </a:cxn>
              <a:cxn ang="T11">
                <a:pos x="T6" y="T7"/>
              </a:cxn>
            </a:cxnLst>
            <a:rect l="T12" t="T13" r="T14" b="T15"/>
            <a:pathLst>
              <a:path w="98" h="110">
                <a:moveTo>
                  <a:pt x="49" y="0"/>
                </a:moveTo>
                <a:lnTo>
                  <a:pt x="98" y="110"/>
                </a:lnTo>
                <a:lnTo>
                  <a:pt x="0" y="1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38" name="Freeform 966"/>
          <p:cNvSpPr>
            <a:spLocks/>
          </p:cNvSpPr>
          <p:nvPr/>
        </p:nvSpPr>
        <p:spPr bwMode="auto">
          <a:xfrm>
            <a:off x="6478600" y="2963885"/>
            <a:ext cx="217487" cy="287337"/>
          </a:xfrm>
          <a:custGeom>
            <a:avLst/>
            <a:gdLst>
              <a:gd name="T0" fmla="*/ 2147483647 w 94"/>
              <a:gd name="T1" fmla="*/ 2147483647 h 110"/>
              <a:gd name="T2" fmla="*/ 0 w 94"/>
              <a:gd name="T3" fmla="*/ 0 h 110"/>
              <a:gd name="T4" fmla="*/ 2147483647 w 94"/>
              <a:gd name="T5" fmla="*/ 2147483647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94" y="96"/>
                </a:moveTo>
                <a:lnTo>
                  <a:pt x="0" y="0"/>
                </a:lnTo>
                <a:lnTo>
                  <a:pt x="49" y="110"/>
                </a:lnTo>
                <a:lnTo>
                  <a:pt x="94" y="9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39" name="Line 967"/>
          <p:cNvSpPr>
            <a:spLocks noChangeShapeType="1"/>
          </p:cNvSpPr>
          <p:nvPr/>
        </p:nvSpPr>
        <p:spPr bwMode="auto">
          <a:xfrm flipH="1" flipV="1">
            <a:off x="7458075" y="4032250"/>
            <a:ext cx="228600" cy="5286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40" name="Line 968"/>
          <p:cNvSpPr>
            <a:spLocks noChangeShapeType="1"/>
          </p:cNvSpPr>
          <p:nvPr/>
        </p:nvSpPr>
        <p:spPr bwMode="auto">
          <a:xfrm flipH="1" flipV="1">
            <a:off x="7686675" y="4560888"/>
            <a:ext cx="215900"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41" name="Line 969"/>
          <p:cNvSpPr>
            <a:spLocks noChangeShapeType="1"/>
          </p:cNvSpPr>
          <p:nvPr/>
        </p:nvSpPr>
        <p:spPr bwMode="auto">
          <a:xfrm flipV="1">
            <a:off x="7570795" y="4560910"/>
            <a:ext cx="11588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42" name="Line 970"/>
          <p:cNvSpPr>
            <a:spLocks noChangeShapeType="1"/>
          </p:cNvSpPr>
          <p:nvPr/>
        </p:nvSpPr>
        <p:spPr bwMode="auto">
          <a:xfrm flipH="1" flipV="1">
            <a:off x="4402150" y="4560888"/>
            <a:ext cx="219075"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43" name="Line 971"/>
          <p:cNvSpPr>
            <a:spLocks noChangeShapeType="1"/>
          </p:cNvSpPr>
          <p:nvPr/>
        </p:nvSpPr>
        <p:spPr bwMode="auto">
          <a:xfrm flipV="1">
            <a:off x="4289434" y="4560910"/>
            <a:ext cx="112713"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44" name="Line 972"/>
          <p:cNvSpPr>
            <a:spLocks noChangeShapeType="1"/>
          </p:cNvSpPr>
          <p:nvPr/>
        </p:nvSpPr>
        <p:spPr bwMode="auto">
          <a:xfrm flipV="1">
            <a:off x="4621215" y="4032250"/>
            <a:ext cx="112712" cy="565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45" name="Line 973"/>
          <p:cNvSpPr>
            <a:spLocks noChangeShapeType="1"/>
          </p:cNvSpPr>
          <p:nvPr/>
        </p:nvSpPr>
        <p:spPr bwMode="auto">
          <a:xfrm flipH="1">
            <a:off x="4733925" y="3732220"/>
            <a:ext cx="215900" cy="3000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46" name="Line 974"/>
          <p:cNvSpPr>
            <a:spLocks noChangeShapeType="1"/>
          </p:cNvSpPr>
          <p:nvPr/>
        </p:nvSpPr>
        <p:spPr bwMode="auto">
          <a:xfrm flipV="1">
            <a:off x="7356475" y="4032259"/>
            <a:ext cx="101600"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47" name="Line 975"/>
          <p:cNvSpPr>
            <a:spLocks noChangeShapeType="1"/>
          </p:cNvSpPr>
          <p:nvPr/>
        </p:nvSpPr>
        <p:spPr bwMode="auto">
          <a:xfrm flipH="1" flipV="1">
            <a:off x="5499100" y="1954218"/>
            <a:ext cx="128588" cy="1238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48" name="Line 976"/>
          <p:cNvSpPr>
            <a:spLocks noChangeShapeType="1"/>
          </p:cNvSpPr>
          <p:nvPr/>
        </p:nvSpPr>
        <p:spPr bwMode="auto">
          <a:xfrm flipV="1">
            <a:off x="5384800" y="2005035"/>
            <a:ext cx="158750" cy="490537"/>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49" name="Freeform 978"/>
          <p:cNvSpPr>
            <a:spLocks/>
          </p:cNvSpPr>
          <p:nvPr/>
        </p:nvSpPr>
        <p:spPr bwMode="auto">
          <a:xfrm>
            <a:off x="4949825" y="3324225"/>
            <a:ext cx="217488" cy="407988"/>
          </a:xfrm>
          <a:custGeom>
            <a:avLst/>
            <a:gdLst>
              <a:gd name="T0" fmla="*/ 2147483647 w 94"/>
              <a:gd name="T1" fmla="*/ 0 h 156"/>
              <a:gd name="T2" fmla="*/ 2147483647 w 94"/>
              <a:gd name="T3" fmla="*/ 2147483647 h 156"/>
              <a:gd name="T4" fmla="*/ 0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5" y="0"/>
                </a:moveTo>
                <a:lnTo>
                  <a:pt x="94" y="78"/>
                </a:lnTo>
                <a:lnTo>
                  <a:pt x="0" y="156"/>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50" name="Freeform 979"/>
          <p:cNvSpPr>
            <a:spLocks/>
          </p:cNvSpPr>
          <p:nvPr/>
        </p:nvSpPr>
        <p:spPr bwMode="auto">
          <a:xfrm>
            <a:off x="5053013" y="3060722"/>
            <a:ext cx="227012" cy="468313"/>
          </a:xfrm>
          <a:custGeom>
            <a:avLst/>
            <a:gdLst>
              <a:gd name="T0" fmla="*/ 2147483647 w 98"/>
              <a:gd name="T1" fmla="*/ 0 h 179"/>
              <a:gd name="T2" fmla="*/ 0 w 98"/>
              <a:gd name="T3" fmla="*/ 2147483647 h 179"/>
              <a:gd name="T4" fmla="*/ 2147483647 w 98"/>
              <a:gd name="T5" fmla="*/ 2147483647 h 179"/>
              <a:gd name="T6" fmla="*/ 2147483647 w 98"/>
              <a:gd name="T7" fmla="*/ 0 h 179"/>
              <a:gd name="T8" fmla="*/ 0 60000 65536"/>
              <a:gd name="T9" fmla="*/ 0 60000 65536"/>
              <a:gd name="T10" fmla="*/ 0 60000 65536"/>
              <a:gd name="T11" fmla="*/ 0 60000 65536"/>
              <a:gd name="T12" fmla="*/ 0 w 98"/>
              <a:gd name="T13" fmla="*/ 0 h 179"/>
              <a:gd name="T14" fmla="*/ 98 w 98"/>
              <a:gd name="T15" fmla="*/ 179 h 179"/>
            </a:gdLst>
            <a:ahLst/>
            <a:cxnLst>
              <a:cxn ang="T8">
                <a:pos x="T0" y="T1"/>
              </a:cxn>
              <a:cxn ang="T9">
                <a:pos x="T2" y="T3"/>
              </a:cxn>
              <a:cxn ang="T10">
                <a:pos x="T4" y="T5"/>
              </a:cxn>
              <a:cxn ang="T11">
                <a:pos x="T6" y="T7"/>
              </a:cxn>
            </a:cxnLst>
            <a:rect l="T12" t="T13" r="T14" b="T15"/>
            <a:pathLst>
              <a:path w="98" h="179">
                <a:moveTo>
                  <a:pt x="98" y="0"/>
                </a:moveTo>
                <a:lnTo>
                  <a:pt x="0" y="101"/>
                </a:lnTo>
                <a:lnTo>
                  <a:pt x="49" y="179"/>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51" name="Line 981"/>
          <p:cNvSpPr>
            <a:spLocks noChangeShapeType="1"/>
          </p:cNvSpPr>
          <p:nvPr/>
        </p:nvSpPr>
        <p:spPr bwMode="auto">
          <a:xfrm flipH="1">
            <a:off x="5053013" y="3060722"/>
            <a:ext cx="227012" cy="263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52" name="Freeform 982"/>
          <p:cNvSpPr>
            <a:spLocks/>
          </p:cNvSpPr>
          <p:nvPr/>
        </p:nvSpPr>
        <p:spPr bwMode="auto">
          <a:xfrm>
            <a:off x="6591300" y="3214688"/>
            <a:ext cx="217488" cy="277812"/>
          </a:xfrm>
          <a:custGeom>
            <a:avLst/>
            <a:gdLst>
              <a:gd name="T0" fmla="*/ 2147483647 w 94"/>
              <a:gd name="T1" fmla="*/ 0 h 106"/>
              <a:gd name="T2" fmla="*/ 2147483647 w 94"/>
              <a:gd name="T3" fmla="*/ 2147483647 h 106"/>
              <a:gd name="T4" fmla="*/ 0 w 94"/>
              <a:gd name="T5" fmla="*/ 2147483647 h 106"/>
              <a:gd name="T6" fmla="*/ 2147483647 w 94"/>
              <a:gd name="T7" fmla="*/ 0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45" y="0"/>
                </a:moveTo>
                <a:lnTo>
                  <a:pt x="94" y="106"/>
                </a:lnTo>
                <a:lnTo>
                  <a:pt x="0" y="14"/>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53" name="Freeform 983"/>
          <p:cNvSpPr>
            <a:spLocks/>
          </p:cNvSpPr>
          <p:nvPr/>
        </p:nvSpPr>
        <p:spPr bwMode="auto">
          <a:xfrm>
            <a:off x="6696075" y="3214688"/>
            <a:ext cx="215900" cy="277812"/>
          </a:xfrm>
          <a:custGeom>
            <a:avLst/>
            <a:gdLst>
              <a:gd name="T0" fmla="*/ 2147483647 w 93"/>
              <a:gd name="T1" fmla="*/ 2147483647 h 106"/>
              <a:gd name="T2" fmla="*/ 0 w 93"/>
              <a:gd name="T3" fmla="*/ 0 h 106"/>
              <a:gd name="T4" fmla="*/ 2147483647 w 93"/>
              <a:gd name="T5" fmla="*/ 2147483647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106"/>
                </a:moveTo>
                <a:lnTo>
                  <a:pt x="0" y="0"/>
                </a:lnTo>
                <a:lnTo>
                  <a:pt x="49" y="106"/>
                </a:lnTo>
                <a:lnTo>
                  <a:pt x="93" y="10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54" name="Line 985"/>
          <p:cNvSpPr>
            <a:spLocks noChangeShapeType="1"/>
          </p:cNvSpPr>
          <p:nvPr/>
        </p:nvSpPr>
        <p:spPr bwMode="auto">
          <a:xfrm flipV="1">
            <a:off x="6591307" y="3214688"/>
            <a:ext cx="104775"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55" name="Line 986"/>
          <p:cNvSpPr>
            <a:spLocks noChangeShapeType="1"/>
          </p:cNvSpPr>
          <p:nvPr/>
        </p:nvSpPr>
        <p:spPr bwMode="auto">
          <a:xfrm flipH="1" flipV="1">
            <a:off x="5803900" y="1990725"/>
            <a:ext cx="189695" cy="59057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56" name="Line 987"/>
          <p:cNvSpPr>
            <a:spLocks noChangeShapeType="1"/>
          </p:cNvSpPr>
          <p:nvPr/>
        </p:nvSpPr>
        <p:spPr bwMode="auto">
          <a:xfrm flipV="1">
            <a:off x="5600700" y="2070101"/>
            <a:ext cx="29385" cy="4730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57" name="Freeform 988"/>
          <p:cNvSpPr>
            <a:spLocks/>
          </p:cNvSpPr>
          <p:nvPr/>
        </p:nvSpPr>
        <p:spPr bwMode="auto">
          <a:xfrm>
            <a:off x="4506913" y="4597422"/>
            <a:ext cx="227012" cy="93663"/>
          </a:xfrm>
          <a:custGeom>
            <a:avLst/>
            <a:gdLst>
              <a:gd name="T0" fmla="*/ 2147483647 w 98"/>
              <a:gd name="T1" fmla="*/ 0 h 36"/>
              <a:gd name="T2" fmla="*/ 2147483647 w 98"/>
              <a:gd name="T3" fmla="*/ 2147483647 h 36"/>
              <a:gd name="T4" fmla="*/ 0 w 98"/>
              <a:gd name="T5" fmla="*/ 2147483647 h 36"/>
              <a:gd name="T6" fmla="*/ 2147483647 w 98"/>
              <a:gd name="T7" fmla="*/ 0 h 36"/>
              <a:gd name="T8" fmla="*/ 0 60000 65536"/>
              <a:gd name="T9" fmla="*/ 0 60000 65536"/>
              <a:gd name="T10" fmla="*/ 0 60000 65536"/>
              <a:gd name="T11" fmla="*/ 0 60000 65536"/>
              <a:gd name="T12" fmla="*/ 0 w 98"/>
              <a:gd name="T13" fmla="*/ 0 h 36"/>
              <a:gd name="T14" fmla="*/ 98 w 98"/>
              <a:gd name="T15" fmla="*/ 36 h 36"/>
            </a:gdLst>
            <a:ahLst/>
            <a:cxnLst>
              <a:cxn ang="T8">
                <a:pos x="T0" y="T1"/>
              </a:cxn>
              <a:cxn ang="T9">
                <a:pos x="T2" y="T3"/>
              </a:cxn>
              <a:cxn ang="T10">
                <a:pos x="T4" y="T5"/>
              </a:cxn>
              <a:cxn ang="T11">
                <a:pos x="T6" y="T7"/>
              </a:cxn>
            </a:cxnLst>
            <a:rect l="T12" t="T13" r="T14" b="T15"/>
            <a:pathLst>
              <a:path w="98" h="36">
                <a:moveTo>
                  <a:pt x="49" y="0"/>
                </a:moveTo>
                <a:lnTo>
                  <a:pt x="98" y="36"/>
                </a:lnTo>
                <a:lnTo>
                  <a:pt x="0" y="22"/>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58" name="Freeform 989"/>
          <p:cNvSpPr>
            <a:spLocks/>
          </p:cNvSpPr>
          <p:nvPr/>
        </p:nvSpPr>
        <p:spPr bwMode="auto">
          <a:xfrm>
            <a:off x="4621213" y="4186260"/>
            <a:ext cx="214312" cy="504825"/>
          </a:xfrm>
          <a:custGeom>
            <a:avLst/>
            <a:gdLst>
              <a:gd name="T0" fmla="*/ 2147483647 w 93"/>
              <a:gd name="T1" fmla="*/ 0 h 193"/>
              <a:gd name="T2" fmla="*/ 0 w 93"/>
              <a:gd name="T3" fmla="*/ 2147483647 h 193"/>
              <a:gd name="T4" fmla="*/ 2147483647 w 93"/>
              <a:gd name="T5" fmla="*/ 2147483647 h 193"/>
              <a:gd name="T6" fmla="*/ 2147483647 w 93"/>
              <a:gd name="T7" fmla="*/ 0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93" y="0"/>
                </a:moveTo>
                <a:lnTo>
                  <a:pt x="0" y="157"/>
                </a:lnTo>
                <a:lnTo>
                  <a:pt x="49" y="193"/>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59" name="Freeform 990"/>
          <p:cNvSpPr>
            <a:spLocks/>
          </p:cNvSpPr>
          <p:nvPr/>
        </p:nvSpPr>
        <p:spPr bwMode="auto">
          <a:xfrm>
            <a:off x="5280037" y="2495550"/>
            <a:ext cx="219075" cy="565150"/>
          </a:xfrm>
          <a:custGeom>
            <a:avLst/>
            <a:gdLst>
              <a:gd name="T0" fmla="*/ 0 w 94"/>
              <a:gd name="T1" fmla="*/ 2147483647 h 216"/>
              <a:gd name="T2" fmla="*/ 2147483647 w 94"/>
              <a:gd name="T3" fmla="*/ 2147483647 h 216"/>
              <a:gd name="T4" fmla="*/ 2147483647 w 94"/>
              <a:gd name="T5" fmla="*/ 0 h 216"/>
              <a:gd name="T6" fmla="*/ 0 w 94"/>
              <a:gd name="T7" fmla="*/ 2147483647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0" y="216"/>
                </a:moveTo>
                <a:lnTo>
                  <a:pt x="94" y="202"/>
                </a:lnTo>
                <a:lnTo>
                  <a:pt x="45" y="0"/>
                </a:lnTo>
                <a:lnTo>
                  <a:pt x="0" y="21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60" name="Freeform 991"/>
          <p:cNvSpPr>
            <a:spLocks/>
          </p:cNvSpPr>
          <p:nvPr/>
        </p:nvSpPr>
        <p:spPr bwMode="auto">
          <a:xfrm>
            <a:off x="5384800" y="2495550"/>
            <a:ext cx="215900" cy="528638"/>
          </a:xfrm>
          <a:custGeom>
            <a:avLst/>
            <a:gdLst>
              <a:gd name="T0" fmla="*/ 2147483647 w 93"/>
              <a:gd name="T1" fmla="*/ 2147483647 h 202"/>
              <a:gd name="T2" fmla="*/ 0 w 93"/>
              <a:gd name="T3" fmla="*/ 0 h 202"/>
              <a:gd name="T4" fmla="*/ 2147483647 w 93"/>
              <a:gd name="T5" fmla="*/ 2147483647 h 202"/>
              <a:gd name="T6" fmla="*/ 2147483647 w 93"/>
              <a:gd name="T7" fmla="*/ 2147483647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93" y="18"/>
                </a:moveTo>
                <a:lnTo>
                  <a:pt x="0" y="0"/>
                </a:lnTo>
                <a:lnTo>
                  <a:pt x="49" y="202"/>
                </a:lnTo>
                <a:lnTo>
                  <a:pt x="93"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61" name="Line 992"/>
          <p:cNvSpPr>
            <a:spLocks noChangeShapeType="1"/>
          </p:cNvSpPr>
          <p:nvPr/>
        </p:nvSpPr>
        <p:spPr bwMode="auto">
          <a:xfrm flipH="1">
            <a:off x="7789863" y="4597400"/>
            <a:ext cx="112712" cy="57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62" name="Line 993"/>
          <p:cNvSpPr>
            <a:spLocks noChangeShapeType="1"/>
          </p:cNvSpPr>
          <p:nvPr/>
        </p:nvSpPr>
        <p:spPr bwMode="auto">
          <a:xfrm flipV="1">
            <a:off x="4506913" y="4597400"/>
            <a:ext cx="114300" cy="57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63" name="Freeform 994"/>
          <p:cNvSpPr>
            <a:spLocks/>
          </p:cNvSpPr>
          <p:nvPr/>
        </p:nvSpPr>
        <p:spPr bwMode="auto">
          <a:xfrm>
            <a:off x="6808788" y="3492500"/>
            <a:ext cx="215900" cy="215900"/>
          </a:xfrm>
          <a:custGeom>
            <a:avLst/>
            <a:gdLst>
              <a:gd name="T0" fmla="*/ 2147483647 w 93"/>
              <a:gd name="T1" fmla="*/ 0 h 83"/>
              <a:gd name="T2" fmla="*/ 2147483647 w 93"/>
              <a:gd name="T3" fmla="*/ 2147483647 h 83"/>
              <a:gd name="T4" fmla="*/ 0 w 93"/>
              <a:gd name="T5" fmla="*/ 0 h 83"/>
              <a:gd name="T6" fmla="*/ 2147483647 w 93"/>
              <a:gd name="T7" fmla="*/ 0 h 83"/>
              <a:gd name="T8" fmla="*/ 0 60000 65536"/>
              <a:gd name="T9" fmla="*/ 0 60000 65536"/>
              <a:gd name="T10" fmla="*/ 0 60000 65536"/>
              <a:gd name="T11" fmla="*/ 0 60000 65536"/>
              <a:gd name="T12" fmla="*/ 0 w 93"/>
              <a:gd name="T13" fmla="*/ 0 h 83"/>
              <a:gd name="T14" fmla="*/ 93 w 93"/>
              <a:gd name="T15" fmla="*/ 83 h 83"/>
            </a:gdLst>
            <a:ahLst/>
            <a:cxnLst>
              <a:cxn ang="T8">
                <a:pos x="T0" y="T1"/>
              </a:cxn>
              <a:cxn ang="T9">
                <a:pos x="T2" y="T3"/>
              </a:cxn>
              <a:cxn ang="T10">
                <a:pos x="T4" y="T5"/>
              </a:cxn>
              <a:cxn ang="T11">
                <a:pos x="T6" y="T7"/>
              </a:cxn>
            </a:cxnLst>
            <a:rect l="T12" t="T13" r="T14" b="T15"/>
            <a:pathLst>
              <a:path w="93" h="83">
                <a:moveTo>
                  <a:pt x="44" y="0"/>
                </a:moveTo>
                <a:lnTo>
                  <a:pt x="93" y="83"/>
                </a:lnTo>
                <a:lnTo>
                  <a:pt x="0" y="0"/>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64" name="Freeform 995"/>
          <p:cNvSpPr>
            <a:spLocks/>
          </p:cNvSpPr>
          <p:nvPr/>
        </p:nvSpPr>
        <p:spPr bwMode="auto">
          <a:xfrm>
            <a:off x="6911987" y="3492500"/>
            <a:ext cx="227013" cy="323850"/>
          </a:xfrm>
          <a:custGeom>
            <a:avLst/>
            <a:gdLst>
              <a:gd name="T0" fmla="*/ 2147483647 w 98"/>
              <a:gd name="T1" fmla="*/ 2147483647 h 124"/>
              <a:gd name="T2" fmla="*/ 0 w 98"/>
              <a:gd name="T3" fmla="*/ 0 h 124"/>
              <a:gd name="T4" fmla="*/ 2147483647 w 98"/>
              <a:gd name="T5" fmla="*/ 2147483647 h 124"/>
              <a:gd name="T6" fmla="*/ 2147483647 w 98"/>
              <a:gd name="T7" fmla="*/ 2147483647 h 124"/>
              <a:gd name="T8" fmla="*/ 0 60000 65536"/>
              <a:gd name="T9" fmla="*/ 0 60000 65536"/>
              <a:gd name="T10" fmla="*/ 0 60000 65536"/>
              <a:gd name="T11" fmla="*/ 0 60000 65536"/>
              <a:gd name="T12" fmla="*/ 0 w 98"/>
              <a:gd name="T13" fmla="*/ 0 h 124"/>
              <a:gd name="T14" fmla="*/ 98 w 98"/>
              <a:gd name="T15" fmla="*/ 124 h 124"/>
            </a:gdLst>
            <a:ahLst/>
            <a:cxnLst>
              <a:cxn ang="T8">
                <a:pos x="T0" y="T1"/>
              </a:cxn>
              <a:cxn ang="T9">
                <a:pos x="T2" y="T3"/>
              </a:cxn>
              <a:cxn ang="T10">
                <a:pos x="T4" y="T5"/>
              </a:cxn>
              <a:cxn ang="T11">
                <a:pos x="T6" y="T7"/>
              </a:cxn>
            </a:cxnLst>
            <a:rect l="T12" t="T13" r="T14" b="T15"/>
            <a:pathLst>
              <a:path w="98" h="124">
                <a:moveTo>
                  <a:pt x="98" y="124"/>
                </a:moveTo>
                <a:lnTo>
                  <a:pt x="0" y="0"/>
                </a:lnTo>
                <a:lnTo>
                  <a:pt x="49" y="83"/>
                </a:lnTo>
                <a:lnTo>
                  <a:pt x="98" y="12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65" name="Line 996"/>
          <p:cNvSpPr>
            <a:spLocks noChangeShapeType="1"/>
          </p:cNvSpPr>
          <p:nvPr/>
        </p:nvSpPr>
        <p:spPr bwMode="auto">
          <a:xfrm flipV="1">
            <a:off x="5280031" y="2495550"/>
            <a:ext cx="104775" cy="565150"/>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66" name="Line 997"/>
          <p:cNvSpPr>
            <a:spLocks noChangeShapeType="1"/>
          </p:cNvSpPr>
          <p:nvPr/>
        </p:nvSpPr>
        <p:spPr bwMode="auto">
          <a:xfrm flipH="1" flipV="1">
            <a:off x="5384800" y="2495572"/>
            <a:ext cx="215900" cy="476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67" name="Line 999"/>
          <p:cNvSpPr>
            <a:spLocks noChangeShapeType="1"/>
          </p:cNvSpPr>
          <p:nvPr/>
        </p:nvSpPr>
        <p:spPr bwMode="auto">
          <a:xfrm>
            <a:off x="6808797" y="3492500"/>
            <a:ext cx="103187" cy="15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68" name="Freeform 1000"/>
          <p:cNvSpPr>
            <a:spLocks/>
          </p:cNvSpPr>
          <p:nvPr/>
        </p:nvSpPr>
        <p:spPr bwMode="auto">
          <a:xfrm>
            <a:off x="7024693" y="3708407"/>
            <a:ext cx="217487" cy="347663"/>
          </a:xfrm>
          <a:custGeom>
            <a:avLst/>
            <a:gdLst>
              <a:gd name="T0" fmla="*/ 2147483647 w 94"/>
              <a:gd name="T1" fmla="*/ 2147483647 h 133"/>
              <a:gd name="T2" fmla="*/ 2147483647 w 94"/>
              <a:gd name="T3" fmla="*/ 2147483647 h 133"/>
              <a:gd name="T4" fmla="*/ 0 w 94"/>
              <a:gd name="T5" fmla="*/ 0 h 133"/>
              <a:gd name="T6" fmla="*/ 2147483647 w 94"/>
              <a:gd name="T7" fmla="*/ 2147483647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49" y="41"/>
                </a:moveTo>
                <a:lnTo>
                  <a:pt x="94" y="133"/>
                </a:lnTo>
                <a:lnTo>
                  <a:pt x="0" y="0"/>
                </a:lnTo>
                <a:lnTo>
                  <a:pt x="49"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69" name="Freeform 1001"/>
          <p:cNvSpPr>
            <a:spLocks/>
          </p:cNvSpPr>
          <p:nvPr/>
        </p:nvSpPr>
        <p:spPr bwMode="auto">
          <a:xfrm>
            <a:off x="7139000" y="3816352"/>
            <a:ext cx="217487" cy="239713"/>
          </a:xfrm>
          <a:custGeom>
            <a:avLst/>
            <a:gdLst>
              <a:gd name="T0" fmla="*/ 2147483647 w 94"/>
              <a:gd name="T1" fmla="*/ 2147483647 h 92"/>
              <a:gd name="T2" fmla="*/ 0 w 94"/>
              <a:gd name="T3" fmla="*/ 0 h 92"/>
              <a:gd name="T4" fmla="*/ 2147483647 w 94"/>
              <a:gd name="T5" fmla="*/ 2147483647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0"/>
                </a:lnTo>
                <a:lnTo>
                  <a:pt x="45" y="92"/>
                </a:lnTo>
                <a:lnTo>
                  <a:pt x="94"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70" name="Line 1003"/>
          <p:cNvSpPr>
            <a:spLocks noChangeShapeType="1"/>
          </p:cNvSpPr>
          <p:nvPr/>
        </p:nvSpPr>
        <p:spPr bwMode="auto">
          <a:xfrm>
            <a:off x="7024692" y="3708400"/>
            <a:ext cx="114300" cy="1079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71" name="Freeform 1004"/>
          <p:cNvSpPr>
            <a:spLocks/>
          </p:cNvSpPr>
          <p:nvPr/>
        </p:nvSpPr>
        <p:spPr bwMode="auto">
          <a:xfrm>
            <a:off x="4835525" y="3732219"/>
            <a:ext cx="217488" cy="454025"/>
          </a:xfrm>
          <a:custGeom>
            <a:avLst/>
            <a:gdLst>
              <a:gd name="T0" fmla="*/ 2147483647 w 94"/>
              <a:gd name="T1" fmla="*/ 0 h 174"/>
              <a:gd name="T2" fmla="*/ 2147483647 w 94"/>
              <a:gd name="T3" fmla="*/ 2147483647 h 174"/>
              <a:gd name="T4" fmla="*/ 0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49" y="0"/>
                </a:moveTo>
                <a:lnTo>
                  <a:pt x="94" y="115"/>
                </a:lnTo>
                <a:lnTo>
                  <a:pt x="0" y="17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72" name="Freeform 1005"/>
          <p:cNvSpPr>
            <a:spLocks/>
          </p:cNvSpPr>
          <p:nvPr/>
        </p:nvSpPr>
        <p:spPr bwMode="auto">
          <a:xfrm>
            <a:off x="4949825" y="3529017"/>
            <a:ext cx="217488" cy="503237"/>
          </a:xfrm>
          <a:custGeom>
            <a:avLst/>
            <a:gdLst>
              <a:gd name="T0" fmla="*/ 2147483647 w 94"/>
              <a:gd name="T1" fmla="*/ 0 h 193"/>
              <a:gd name="T2" fmla="*/ 0 w 94"/>
              <a:gd name="T3" fmla="*/ 2147483647 h 193"/>
              <a:gd name="T4" fmla="*/ 2147483647 w 94"/>
              <a:gd name="T5" fmla="*/ 2147483647 h 193"/>
              <a:gd name="T6" fmla="*/ 2147483647 w 94"/>
              <a:gd name="T7" fmla="*/ 0 h 193"/>
              <a:gd name="T8" fmla="*/ 0 60000 65536"/>
              <a:gd name="T9" fmla="*/ 0 60000 65536"/>
              <a:gd name="T10" fmla="*/ 0 60000 65536"/>
              <a:gd name="T11" fmla="*/ 0 60000 65536"/>
              <a:gd name="T12" fmla="*/ 0 w 94"/>
              <a:gd name="T13" fmla="*/ 0 h 193"/>
              <a:gd name="T14" fmla="*/ 94 w 94"/>
              <a:gd name="T15" fmla="*/ 193 h 193"/>
            </a:gdLst>
            <a:ahLst/>
            <a:cxnLst>
              <a:cxn ang="T8">
                <a:pos x="T0" y="T1"/>
              </a:cxn>
              <a:cxn ang="T9">
                <a:pos x="T2" y="T3"/>
              </a:cxn>
              <a:cxn ang="T10">
                <a:pos x="T4" y="T5"/>
              </a:cxn>
              <a:cxn ang="T11">
                <a:pos x="T6" y="T7"/>
              </a:cxn>
            </a:cxnLst>
            <a:rect l="T12" t="T13" r="T14" b="T15"/>
            <a:pathLst>
              <a:path w="94" h="193">
                <a:moveTo>
                  <a:pt x="94" y="0"/>
                </a:moveTo>
                <a:lnTo>
                  <a:pt x="0" y="78"/>
                </a:lnTo>
                <a:lnTo>
                  <a:pt x="45" y="193"/>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73" name="Line 1006"/>
          <p:cNvSpPr>
            <a:spLocks noChangeShapeType="1"/>
          </p:cNvSpPr>
          <p:nvPr/>
        </p:nvSpPr>
        <p:spPr bwMode="auto">
          <a:xfrm flipH="1">
            <a:off x="6226582" y="2876572"/>
            <a:ext cx="317093" cy="38079"/>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74" name="Line 1007"/>
          <p:cNvSpPr>
            <a:spLocks noChangeShapeType="1"/>
          </p:cNvSpPr>
          <p:nvPr/>
        </p:nvSpPr>
        <p:spPr bwMode="auto">
          <a:xfrm flipV="1">
            <a:off x="6065056" y="2914666"/>
            <a:ext cx="174602" cy="76184"/>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75" name="Line 1009"/>
          <p:cNvSpPr>
            <a:spLocks noChangeShapeType="1"/>
          </p:cNvSpPr>
          <p:nvPr/>
        </p:nvSpPr>
        <p:spPr bwMode="auto">
          <a:xfrm flipH="1">
            <a:off x="4949825" y="3529013"/>
            <a:ext cx="217488"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76" name="Freeform 1010"/>
          <p:cNvSpPr>
            <a:spLocks/>
          </p:cNvSpPr>
          <p:nvPr/>
        </p:nvSpPr>
        <p:spPr bwMode="auto">
          <a:xfrm>
            <a:off x="4289425" y="4621213"/>
            <a:ext cx="217488"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49" y="36"/>
                </a:lnTo>
                <a:lnTo>
                  <a:pt x="94"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77" name="Freeform 1011"/>
          <p:cNvSpPr>
            <a:spLocks/>
          </p:cNvSpPr>
          <p:nvPr/>
        </p:nvSpPr>
        <p:spPr bwMode="auto">
          <a:xfrm>
            <a:off x="7356477" y="4056063"/>
            <a:ext cx="214313" cy="565150"/>
          </a:xfrm>
          <a:custGeom>
            <a:avLst/>
            <a:gdLst>
              <a:gd name="T0" fmla="*/ 2147483647 w 93"/>
              <a:gd name="T1" fmla="*/ 2147483647 h 216"/>
              <a:gd name="T2" fmla="*/ 0 w 93"/>
              <a:gd name="T3" fmla="*/ 0 h 216"/>
              <a:gd name="T4" fmla="*/ 2147483647 w 93"/>
              <a:gd name="T5" fmla="*/ 2147483647 h 216"/>
              <a:gd name="T6" fmla="*/ 2147483647 w 93"/>
              <a:gd name="T7" fmla="*/ 2147483647 h 216"/>
              <a:gd name="T8" fmla="*/ 0 60000 65536"/>
              <a:gd name="T9" fmla="*/ 0 60000 65536"/>
              <a:gd name="T10" fmla="*/ 0 60000 65536"/>
              <a:gd name="T11" fmla="*/ 0 60000 65536"/>
              <a:gd name="T12" fmla="*/ 0 w 93"/>
              <a:gd name="T13" fmla="*/ 0 h 216"/>
              <a:gd name="T14" fmla="*/ 93 w 93"/>
              <a:gd name="T15" fmla="*/ 216 h 216"/>
            </a:gdLst>
            <a:ahLst/>
            <a:cxnLst>
              <a:cxn ang="T8">
                <a:pos x="T0" y="T1"/>
              </a:cxn>
              <a:cxn ang="T9">
                <a:pos x="T2" y="T3"/>
              </a:cxn>
              <a:cxn ang="T10">
                <a:pos x="T4" y="T5"/>
              </a:cxn>
              <a:cxn ang="T11">
                <a:pos x="T6" y="T7"/>
              </a:cxn>
            </a:cxnLst>
            <a:rect l="T12" t="T13" r="T14" b="T15"/>
            <a:pathLst>
              <a:path w="93" h="216">
                <a:moveTo>
                  <a:pt x="93" y="216"/>
                </a:moveTo>
                <a:lnTo>
                  <a:pt x="0" y="0"/>
                </a:lnTo>
                <a:lnTo>
                  <a:pt x="44" y="87"/>
                </a:lnTo>
                <a:lnTo>
                  <a:pt x="93" y="21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78" name="Freeform 1012"/>
          <p:cNvSpPr>
            <a:spLocks/>
          </p:cNvSpPr>
          <p:nvPr/>
        </p:nvSpPr>
        <p:spPr bwMode="auto">
          <a:xfrm>
            <a:off x="7570800" y="4621213"/>
            <a:ext cx="219075"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50" y="36"/>
                </a:lnTo>
                <a:lnTo>
                  <a:pt x="94"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80" name="Freeform 1014"/>
          <p:cNvSpPr>
            <a:spLocks/>
          </p:cNvSpPr>
          <p:nvPr/>
        </p:nvSpPr>
        <p:spPr bwMode="auto">
          <a:xfrm>
            <a:off x="7458075" y="4283075"/>
            <a:ext cx="228600" cy="431800"/>
          </a:xfrm>
          <a:custGeom>
            <a:avLst/>
            <a:gdLst>
              <a:gd name="T0" fmla="*/ 2147483647 w 99"/>
              <a:gd name="T1" fmla="*/ 2147483647 h 165"/>
              <a:gd name="T2" fmla="*/ 2147483647 w 99"/>
              <a:gd name="T3" fmla="*/ 2147483647 h 165"/>
              <a:gd name="T4" fmla="*/ 0 w 99"/>
              <a:gd name="T5" fmla="*/ 0 h 165"/>
              <a:gd name="T6" fmla="*/ 2147483647 w 99"/>
              <a:gd name="T7" fmla="*/ 2147483647 h 165"/>
              <a:gd name="T8" fmla="*/ 0 60000 65536"/>
              <a:gd name="T9" fmla="*/ 0 60000 65536"/>
              <a:gd name="T10" fmla="*/ 0 60000 65536"/>
              <a:gd name="T11" fmla="*/ 0 60000 65536"/>
              <a:gd name="T12" fmla="*/ 0 w 99"/>
              <a:gd name="T13" fmla="*/ 0 h 165"/>
              <a:gd name="T14" fmla="*/ 99 w 99"/>
              <a:gd name="T15" fmla="*/ 165 h 165"/>
            </a:gdLst>
            <a:ahLst/>
            <a:cxnLst>
              <a:cxn ang="T8">
                <a:pos x="T0" y="T1"/>
              </a:cxn>
              <a:cxn ang="T9">
                <a:pos x="T2" y="T3"/>
              </a:cxn>
              <a:cxn ang="T10">
                <a:pos x="T4" y="T5"/>
              </a:cxn>
              <a:cxn ang="T11">
                <a:pos x="T6" y="T7"/>
              </a:cxn>
            </a:cxnLst>
            <a:rect l="T12" t="T13" r="T14" b="T15"/>
            <a:pathLst>
              <a:path w="99" h="165">
                <a:moveTo>
                  <a:pt x="49" y="129"/>
                </a:moveTo>
                <a:lnTo>
                  <a:pt x="99" y="165"/>
                </a:lnTo>
                <a:lnTo>
                  <a:pt x="0" y="0"/>
                </a:lnTo>
                <a:lnTo>
                  <a:pt x="49" y="12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81" name="Line 1015"/>
          <p:cNvSpPr>
            <a:spLocks noChangeShapeType="1"/>
          </p:cNvSpPr>
          <p:nvPr/>
        </p:nvSpPr>
        <p:spPr bwMode="auto">
          <a:xfrm>
            <a:off x="7570790" y="4621235"/>
            <a:ext cx="3175" cy="15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82" name="Freeform 1016"/>
          <p:cNvSpPr>
            <a:spLocks/>
          </p:cNvSpPr>
          <p:nvPr/>
        </p:nvSpPr>
        <p:spPr bwMode="auto">
          <a:xfrm>
            <a:off x="5167325" y="3060722"/>
            <a:ext cx="217487" cy="468313"/>
          </a:xfrm>
          <a:custGeom>
            <a:avLst/>
            <a:gdLst>
              <a:gd name="T0" fmla="*/ 0 w 94"/>
              <a:gd name="T1" fmla="*/ 2147483647 h 179"/>
              <a:gd name="T2" fmla="*/ 2147483647 w 94"/>
              <a:gd name="T3" fmla="*/ 2147483647 h 179"/>
              <a:gd name="T4" fmla="*/ 2147483647 w 94"/>
              <a:gd name="T5" fmla="*/ 0 h 179"/>
              <a:gd name="T6" fmla="*/ 0 w 94"/>
              <a:gd name="T7" fmla="*/ 2147483647 h 179"/>
              <a:gd name="T8" fmla="*/ 0 60000 65536"/>
              <a:gd name="T9" fmla="*/ 0 60000 65536"/>
              <a:gd name="T10" fmla="*/ 0 60000 65536"/>
              <a:gd name="T11" fmla="*/ 0 60000 65536"/>
              <a:gd name="T12" fmla="*/ 0 w 94"/>
              <a:gd name="T13" fmla="*/ 0 h 179"/>
              <a:gd name="T14" fmla="*/ 94 w 94"/>
              <a:gd name="T15" fmla="*/ 179 h 179"/>
            </a:gdLst>
            <a:ahLst/>
            <a:cxnLst>
              <a:cxn ang="T8">
                <a:pos x="T0" y="T1"/>
              </a:cxn>
              <a:cxn ang="T9">
                <a:pos x="T2" y="T3"/>
              </a:cxn>
              <a:cxn ang="T10">
                <a:pos x="T4" y="T5"/>
              </a:cxn>
              <a:cxn ang="T11">
                <a:pos x="T6" y="T7"/>
              </a:cxn>
            </a:cxnLst>
            <a:rect l="T12" t="T13" r="T14" b="T15"/>
            <a:pathLst>
              <a:path w="94" h="179">
                <a:moveTo>
                  <a:pt x="0" y="179"/>
                </a:moveTo>
                <a:lnTo>
                  <a:pt x="94" y="160"/>
                </a:lnTo>
                <a:lnTo>
                  <a:pt x="49" y="0"/>
                </a:lnTo>
                <a:lnTo>
                  <a:pt x="0" y="17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83" name="Freeform 1017"/>
          <p:cNvSpPr>
            <a:spLocks/>
          </p:cNvSpPr>
          <p:nvPr/>
        </p:nvSpPr>
        <p:spPr bwMode="auto">
          <a:xfrm>
            <a:off x="5280037" y="3024210"/>
            <a:ext cx="219075" cy="454025"/>
          </a:xfrm>
          <a:custGeom>
            <a:avLst/>
            <a:gdLst>
              <a:gd name="T0" fmla="*/ 2147483647 w 94"/>
              <a:gd name="T1" fmla="*/ 0 h 174"/>
              <a:gd name="T2" fmla="*/ 0 w 94"/>
              <a:gd name="T3" fmla="*/ 2147483647 h 174"/>
              <a:gd name="T4" fmla="*/ 2147483647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94" y="0"/>
                </a:moveTo>
                <a:lnTo>
                  <a:pt x="0" y="14"/>
                </a:lnTo>
                <a:lnTo>
                  <a:pt x="45" y="174"/>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84" name="Freeform 1018"/>
          <p:cNvSpPr>
            <a:spLocks/>
          </p:cNvSpPr>
          <p:nvPr/>
        </p:nvSpPr>
        <p:spPr bwMode="auto">
          <a:xfrm>
            <a:off x="5499102" y="2543175"/>
            <a:ext cx="214313" cy="660400"/>
          </a:xfrm>
          <a:custGeom>
            <a:avLst/>
            <a:gdLst>
              <a:gd name="T0" fmla="*/ 0 w 93"/>
              <a:gd name="T1" fmla="*/ 2147483647 h 253"/>
              <a:gd name="T2" fmla="*/ 2147483647 w 93"/>
              <a:gd name="T3" fmla="*/ 2147483647 h 253"/>
              <a:gd name="T4" fmla="*/ 2147483647 w 93"/>
              <a:gd name="T5" fmla="*/ 0 h 253"/>
              <a:gd name="T6" fmla="*/ 0 w 93"/>
              <a:gd name="T7" fmla="*/ 2147483647 h 253"/>
              <a:gd name="T8" fmla="*/ 0 60000 65536"/>
              <a:gd name="T9" fmla="*/ 0 60000 65536"/>
              <a:gd name="T10" fmla="*/ 0 60000 65536"/>
              <a:gd name="T11" fmla="*/ 0 60000 65536"/>
              <a:gd name="T12" fmla="*/ 0 w 93"/>
              <a:gd name="T13" fmla="*/ 0 h 253"/>
              <a:gd name="T14" fmla="*/ 93 w 93"/>
              <a:gd name="T15" fmla="*/ 253 h 253"/>
            </a:gdLst>
            <a:ahLst/>
            <a:cxnLst>
              <a:cxn ang="T8">
                <a:pos x="T0" y="T1"/>
              </a:cxn>
              <a:cxn ang="T9">
                <a:pos x="T2" y="T3"/>
              </a:cxn>
              <a:cxn ang="T10">
                <a:pos x="T4" y="T5"/>
              </a:cxn>
              <a:cxn ang="T11">
                <a:pos x="T6" y="T7"/>
              </a:cxn>
            </a:cxnLst>
            <a:rect l="T12" t="T13" r="T14" b="T15"/>
            <a:pathLst>
              <a:path w="93" h="253">
                <a:moveTo>
                  <a:pt x="0" y="184"/>
                </a:moveTo>
                <a:lnTo>
                  <a:pt x="93" y="253"/>
                </a:lnTo>
                <a:lnTo>
                  <a:pt x="44" y="0"/>
                </a:lnTo>
                <a:lnTo>
                  <a:pt x="0"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85" name="Line 1019"/>
          <p:cNvSpPr>
            <a:spLocks noChangeShapeType="1"/>
          </p:cNvSpPr>
          <p:nvPr/>
        </p:nvSpPr>
        <p:spPr bwMode="auto">
          <a:xfrm>
            <a:off x="7356477" y="4067175"/>
            <a:ext cx="214313" cy="5540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86" name="Freeform 1020"/>
          <p:cNvSpPr>
            <a:spLocks/>
          </p:cNvSpPr>
          <p:nvPr/>
        </p:nvSpPr>
        <p:spPr bwMode="auto">
          <a:xfrm>
            <a:off x="7242175" y="4056063"/>
            <a:ext cx="215900" cy="227012"/>
          </a:xfrm>
          <a:custGeom>
            <a:avLst/>
            <a:gdLst>
              <a:gd name="T0" fmla="*/ 2147483647 w 93"/>
              <a:gd name="T1" fmla="*/ 0 h 87"/>
              <a:gd name="T2" fmla="*/ 2147483647 w 93"/>
              <a:gd name="T3" fmla="*/ 2147483647 h 87"/>
              <a:gd name="T4" fmla="*/ 0 w 93"/>
              <a:gd name="T5" fmla="*/ 0 h 87"/>
              <a:gd name="T6" fmla="*/ 2147483647 w 93"/>
              <a:gd name="T7" fmla="*/ 0 h 87"/>
              <a:gd name="T8" fmla="*/ 0 60000 65536"/>
              <a:gd name="T9" fmla="*/ 0 60000 65536"/>
              <a:gd name="T10" fmla="*/ 0 60000 65536"/>
              <a:gd name="T11" fmla="*/ 0 60000 65536"/>
              <a:gd name="T12" fmla="*/ 0 w 93"/>
              <a:gd name="T13" fmla="*/ 0 h 87"/>
              <a:gd name="T14" fmla="*/ 93 w 93"/>
              <a:gd name="T15" fmla="*/ 87 h 87"/>
            </a:gdLst>
            <a:ahLst/>
            <a:cxnLst>
              <a:cxn ang="T8">
                <a:pos x="T0" y="T1"/>
              </a:cxn>
              <a:cxn ang="T9">
                <a:pos x="T2" y="T3"/>
              </a:cxn>
              <a:cxn ang="T10">
                <a:pos x="T4" y="T5"/>
              </a:cxn>
              <a:cxn ang="T11">
                <a:pos x="T6" y="T7"/>
              </a:cxn>
            </a:cxnLst>
            <a:rect l="T12" t="T13" r="T14" b="T15"/>
            <a:pathLst>
              <a:path w="93" h="87">
                <a:moveTo>
                  <a:pt x="49" y="0"/>
                </a:moveTo>
                <a:lnTo>
                  <a:pt x="93" y="87"/>
                </a:lnTo>
                <a:lnTo>
                  <a:pt x="0" y="0"/>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87" name="Line 1021"/>
          <p:cNvSpPr>
            <a:spLocks noChangeShapeType="1"/>
          </p:cNvSpPr>
          <p:nvPr/>
        </p:nvSpPr>
        <p:spPr bwMode="auto">
          <a:xfrm flipH="1" flipV="1">
            <a:off x="4289425" y="4621235"/>
            <a:ext cx="217488"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88" name="Line 1022"/>
          <p:cNvSpPr>
            <a:spLocks noChangeShapeType="1"/>
          </p:cNvSpPr>
          <p:nvPr/>
        </p:nvSpPr>
        <p:spPr bwMode="auto">
          <a:xfrm>
            <a:off x="7356475" y="4056063"/>
            <a:ext cx="1588" cy="111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89" name="Line 1023"/>
          <p:cNvSpPr>
            <a:spLocks noChangeShapeType="1"/>
          </p:cNvSpPr>
          <p:nvPr/>
        </p:nvSpPr>
        <p:spPr bwMode="auto">
          <a:xfrm>
            <a:off x="7570790" y="4621235"/>
            <a:ext cx="3175" cy="9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90" name="Line 1024"/>
          <p:cNvSpPr>
            <a:spLocks noChangeShapeType="1"/>
          </p:cNvSpPr>
          <p:nvPr/>
        </p:nvSpPr>
        <p:spPr bwMode="auto">
          <a:xfrm>
            <a:off x="7469188" y="4297363"/>
            <a:ext cx="101600" cy="323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91" name="Freeform 1025"/>
          <p:cNvSpPr>
            <a:spLocks/>
          </p:cNvSpPr>
          <p:nvPr/>
        </p:nvSpPr>
        <p:spPr bwMode="auto">
          <a:xfrm>
            <a:off x="6261100" y="3000397"/>
            <a:ext cx="217488" cy="347663"/>
          </a:xfrm>
          <a:custGeom>
            <a:avLst/>
            <a:gdLst>
              <a:gd name="T0" fmla="*/ 2147483647 w 94"/>
              <a:gd name="T1" fmla="*/ 0 h 133"/>
              <a:gd name="T2" fmla="*/ 2147483647 w 94"/>
              <a:gd name="T3" fmla="*/ 2147483647 h 133"/>
              <a:gd name="T4" fmla="*/ 0 w 94"/>
              <a:gd name="T5" fmla="*/ 2147483647 h 133"/>
              <a:gd name="T6" fmla="*/ 2147483647 w 94"/>
              <a:gd name="T7" fmla="*/ 0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45" y="0"/>
                </a:moveTo>
                <a:lnTo>
                  <a:pt x="94" y="133"/>
                </a:lnTo>
                <a:lnTo>
                  <a:pt x="0" y="68"/>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92" name="Freeform 1026"/>
          <p:cNvSpPr>
            <a:spLocks/>
          </p:cNvSpPr>
          <p:nvPr/>
        </p:nvSpPr>
        <p:spPr bwMode="auto">
          <a:xfrm>
            <a:off x="6364288" y="3000397"/>
            <a:ext cx="227012" cy="347663"/>
          </a:xfrm>
          <a:custGeom>
            <a:avLst/>
            <a:gdLst>
              <a:gd name="T0" fmla="*/ 2147483647 w 98"/>
              <a:gd name="T1" fmla="*/ 2147483647 h 133"/>
              <a:gd name="T2" fmla="*/ 0 w 98"/>
              <a:gd name="T3" fmla="*/ 0 h 133"/>
              <a:gd name="T4" fmla="*/ 2147483647 w 98"/>
              <a:gd name="T5" fmla="*/ 2147483647 h 133"/>
              <a:gd name="T6" fmla="*/ 2147483647 w 98"/>
              <a:gd name="T7" fmla="*/ 2147483647 h 133"/>
              <a:gd name="T8" fmla="*/ 0 60000 65536"/>
              <a:gd name="T9" fmla="*/ 0 60000 65536"/>
              <a:gd name="T10" fmla="*/ 0 60000 65536"/>
              <a:gd name="T11" fmla="*/ 0 60000 65536"/>
              <a:gd name="T12" fmla="*/ 0 w 98"/>
              <a:gd name="T13" fmla="*/ 0 h 133"/>
              <a:gd name="T14" fmla="*/ 98 w 98"/>
              <a:gd name="T15" fmla="*/ 133 h 133"/>
            </a:gdLst>
            <a:ahLst/>
            <a:cxnLst>
              <a:cxn ang="T8">
                <a:pos x="T0" y="T1"/>
              </a:cxn>
              <a:cxn ang="T9">
                <a:pos x="T2" y="T3"/>
              </a:cxn>
              <a:cxn ang="T10">
                <a:pos x="T4" y="T5"/>
              </a:cxn>
              <a:cxn ang="T11">
                <a:pos x="T6" y="T7"/>
              </a:cxn>
            </a:cxnLst>
            <a:rect l="T12" t="T13" r="T14" b="T15"/>
            <a:pathLst>
              <a:path w="98" h="133">
                <a:moveTo>
                  <a:pt x="98" y="96"/>
                </a:moveTo>
                <a:lnTo>
                  <a:pt x="0" y="0"/>
                </a:lnTo>
                <a:lnTo>
                  <a:pt x="49" y="133"/>
                </a:lnTo>
                <a:lnTo>
                  <a:pt x="98" y="9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93" name="Line 1027"/>
          <p:cNvSpPr>
            <a:spLocks noChangeShapeType="1"/>
          </p:cNvSpPr>
          <p:nvPr/>
        </p:nvSpPr>
        <p:spPr bwMode="auto">
          <a:xfrm flipH="1">
            <a:off x="5280037" y="3024188"/>
            <a:ext cx="219075"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94" name="Line 1028"/>
          <p:cNvSpPr>
            <a:spLocks noChangeShapeType="1"/>
          </p:cNvSpPr>
          <p:nvPr/>
        </p:nvSpPr>
        <p:spPr bwMode="auto">
          <a:xfrm flipV="1">
            <a:off x="5167313" y="3060722"/>
            <a:ext cx="112712" cy="468313"/>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95" name="Line 1029"/>
          <p:cNvSpPr>
            <a:spLocks noChangeShapeType="1"/>
          </p:cNvSpPr>
          <p:nvPr/>
        </p:nvSpPr>
        <p:spPr bwMode="auto">
          <a:xfrm flipH="1" flipV="1">
            <a:off x="5575312" y="2693988"/>
            <a:ext cx="219075" cy="1571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96" name="Line 1030"/>
          <p:cNvSpPr>
            <a:spLocks noChangeShapeType="1"/>
          </p:cNvSpPr>
          <p:nvPr/>
        </p:nvSpPr>
        <p:spPr bwMode="auto">
          <a:xfrm flipV="1">
            <a:off x="5499100" y="2543197"/>
            <a:ext cx="101600" cy="4810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97" name="Line 1031"/>
          <p:cNvSpPr>
            <a:spLocks noChangeShapeType="1"/>
          </p:cNvSpPr>
          <p:nvPr/>
        </p:nvSpPr>
        <p:spPr bwMode="auto">
          <a:xfrm>
            <a:off x="7242180" y="4056068"/>
            <a:ext cx="114300"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98" name="Line 1032"/>
          <p:cNvSpPr>
            <a:spLocks noChangeShapeType="1"/>
          </p:cNvSpPr>
          <p:nvPr/>
        </p:nvSpPr>
        <p:spPr bwMode="auto">
          <a:xfrm flipH="1" flipV="1">
            <a:off x="6364288" y="3000397"/>
            <a:ext cx="227012" cy="2508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99" name="Freeform 1033"/>
          <p:cNvSpPr>
            <a:spLocks/>
          </p:cNvSpPr>
          <p:nvPr/>
        </p:nvSpPr>
        <p:spPr bwMode="auto">
          <a:xfrm>
            <a:off x="6478600" y="3251200"/>
            <a:ext cx="217487"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19"/>
                </a:lnTo>
                <a:lnTo>
                  <a:pt x="0" y="3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00" name="Freeform 1034"/>
          <p:cNvSpPr>
            <a:spLocks/>
          </p:cNvSpPr>
          <p:nvPr/>
        </p:nvSpPr>
        <p:spPr bwMode="auto">
          <a:xfrm>
            <a:off x="6591300" y="3251200"/>
            <a:ext cx="217488" cy="311150"/>
          </a:xfrm>
          <a:custGeom>
            <a:avLst/>
            <a:gdLst>
              <a:gd name="T0" fmla="*/ 2147483647 w 94"/>
              <a:gd name="T1" fmla="*/ 2147483647 h 119"/>
              <a:gd name="T2" fmla="*/ 0 w 94"/>
              <a:gd name="T3" fmla="*/ 0 h 119"/>
              <a:gd name="T4" fmla="*/ 2147483647 w 94"/>
              <a:gd name="T5" fmla="*/ 2147483647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92"/>
                </a:moveTo>
                <a:lnTo>
                  <a:pt x="0" y="0"/>
                </a:lnTo>
                <a:lnTo>
                  <a:pt x="45" y="119"/>
                </a:lnTo>
                <a:lnTo>
                  <a:pt x="94"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01" name="Line 1035"/>
          <p:cNvSpPr>
            <a:spLocks noChangeShapeType="1"/>
          </p:cNvSpPr>
          <p:nvPr/>
        </p:nvSpPr>
        <p:spPr bwMode="auto">
          <a:xfrm flipH="1" flipV="1">
            <a:off x="5783266" y="2846388"/>
            <a:ext cx="276225" cy="1460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02" name="Line 1036"/>
          <p:cNvSpPr>
            <a:spLocks noChangeShapeType="1"/>
          </p:cNvSpPr>
          <p:nvPr/>
        </p:nvSpPr>
        <p:spPr bwMode="auto">
          <a:xfrm flipV="1">
            <a:off x="5735650" y="2894013"/>
            <a:ext cx="76200" cy="3571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03" name="Line 1037"/>
          <p:cNvSpPr>
            <a:spLocks noChangeShapeType="1"/>
          </p:cNvSpPr>
          <p:nvPr/>
        </p:nvSpPr>
        <p:spPr bwMode="auto">
          <a:xfrm flipH="1" flipV="1">
            <a:off x="6591300" y="3251200"/>
            <a:ext cx="217488" cy="2413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04" name="Line 1038"/>
          <p:cNvSpPr>
            <a:spLocks noChangeShapeType="1"/>
          </p:cNvSpPr>
          <p:nvPr/>
        </p:nvSpPr>
        <p:spPr bwMode="auto">
          <a:xfrm flipV="1">
            <a:off x="6478588" y="3251200"/>
            <a:ext cx="112712" cy="968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05" name="Freeform 1039"/>
          <p:cNvSpPr>
            <a:spLocks/>
          </p:cNvSpPr>
          <p:nvPr/>
        </p:nvSpPr>
        <p:spPr bwMode="auto">
          <a:xfrm>
            <a:off x="4733925" y="4186260"/>
            <a:ext cx="215900" cy="528637"/>
          </a:xfrm>
          <a:custGeom>
            <a:avLst/>
            <a:gdLst>
              <a:gd name="T0" fmla="*/ 2147483647 w 93"/>
              <a:gd name="T1" fmla="*/ 0 h 202"/>
              <a:gd name="T2" fmla="*/ 2147483647 w 93"/>
              <a:gd name="T3" fmla="*/ 2147483647 h 202"/>
              <a:gd name="T4" fmla="*/ 0 w 93"/>
              <a:gd name="T5" fmla="*/ 2147483647 h 202"/>
              <a:gd name="T6" fmla="*/ 2147483647 w 93"/>
              <a:gd name="T7" fmla="*/ 0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44" y="0"/>
                </a:moveTo>
                <a:lnTo>
                  <a:pt x="93" y="202"/>
                </a:lnTo>
                <a:lnTo>
                  <a:pt x="0" y="19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06" name="Freeform 1040"/>
          <p:cNvSpPr>
            <a:spLocks/>
          </p:cNvSpPr>
          <p:nvPr/>
        </p:nvSpPr>
        <p:spPr bwMode="auto">
          <a:xfrm>
            <a:off x="4835525" y="4032272"/>
            <a:ext cx="217488" cy="682625"/>
          </a:xfrm>
          <a:custGeom>
            <a:avLst/>
            <a:gdLst>
              <a:gd name="T0" fmla="*/ 2147483647 w 94"/>
              <a:gd name="T1" fmla="*/ 0 h 261"/>
              <a:gd name="T2" fmla="*/ 0 w 94"/>
              <a:gd name="T3" fmla="*/ 2147483647 h 261"/>
              <a:gd name="T4" fmla="*/ 2147483647 w 94"/>
              <a:gd name="T5" fmla="*/ 2147483647 h 261"/>
              <a:gd name="T6" fmla="*/ 2147483647 w 94"/>
              <a:gd name="T7" fmla="*/ 0 h 261"/>
              <a:gd name="T8" fmla="*/ 0 60000 65536"/>
              <a:gd name="T9" fmla="*/ 0 60000 65536"/>
              <a:gd name="T10" fmla="*/ 0 60000 65536"/>
              <a:gd name="T11" fmla="*/ 0 60000 65536"/>
              <a:gd name="T12" fmla="*/ 0 w 94"/>
              <a:gd name="T13" fmla="*/ 0 h 261"/>
              <a:gd name="T14" fmla="*/ 94 w 94"/>
              <a:gd name="T15" fmla="*/ 261 h 261"/>
            </a:gdLst>
            <a:ahLst/>
            <a:cxnLst>
              <a:cxn ang="T8">
                <a:pos x="T0" y="T1"/>
              </a:cxn>
              <a:cxn ang="T9">
                <a:pos x="T2" y="T3"/>
              </a:cxn>
              <a:cxn ang="T10">
                <a:pos x="T4" y="T5"/>
              </a:cxn>
              <a:cxn ang="T11">
                <a:pos x="T6" y="T7"/>
              </a:cxn>
            </a:cxnLst>
            <a:rect l="T12" t="T13" r="T14" b="T15"/>
            <a:pathLst>
              <a:path w="94" h="261">
                <a:moveTo>
                  <a:pt x="94" y="0"/>
                </a:moveTo>
                <a:lnTo>
                  <a:pt x="0" y="59"/>
                </a:lnTo>
                <a:lnTo>
                  <a:pt x="49" y="261"/>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07" name="Freeform 1041"/>
          <p:cNvSpPr>
            <a:spLocks/>
          </p:cNvSpPr>
          <p:nvPr/>
        </p:nvSpPr>
        <p:spPr bwMode="auto">
          <a:xfrm>
            <a:off x="7686675" y="4654550"/>
            <a:ext cx="215900" cy="96838"/>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08" name="Freeform 1042"/>
          <p:cNvSpPr>
            <a:spLocks/>
          </p:cNvSpPr>
          <p:nvPr/>
        </p:nvSpPr>
        <p:spPr bwMode="auto">
          <a:xfrm>
            <a:off x="4402150" y="4654550"/>
            <a:ext cx="219075"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09" name="Freeform 1043"/>
          <p:cNvSpPr>
            <a:spLocks/>
          </p:cNvSpPr>
          <p:nvPr/>
        </p:nvSpPr>
        <p:spPr bwMode="auto">
          <a:xfrm>
            <a:off x="4506913" y="4654550"/>
            <a:ext cx="227012" cy="96838"/>
          </a:xfrm>
          <a:custGeom>
            <a:avLst/>
            <a:gdLst>
              <a:gd name="T0" fmla="*/ 2147483647 w 98"/>
              <a:gd name="T1" fmla="*/ 2147483647 h 37"/>
              <a:gd name="T2" fmla="*/ 0 w 98"/>
              <a:gd name="T3" fmla="*/ 0 h 37"/>
              <a:gd name="T4" fmla="*/ 2147483647 w 98"/>
              <a:gd name="T5" fmla="*/ 2147483647 h 37"/>
              <a:gd name="T6" fmla="*/ 2147483647 w 98"/>
              <a:gd name="T7" fmla="*/ 2147483647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98" y="14"/>
                </a:moveTo>
                <a:lnTo>
                  <a:pt x="0" y="0"/>
                </a:lnTo>
                <a:lnTo>
                  <a:pt x="49" y="37"/>
                </a:lnTo>
                <a:lnTo>
                  <a:pt x="98"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10" name="Line 1045"/>
          <p:cNvSpPr>
            <a:spLocks noChangeShapeType="1"/>
          </p:cNvSpPr>
          <p:nvPr/>
        </p:nvSpPr>
        <p:spPr bwMode="auto">
          <a:xfrm flipH="1">
            <a:off x="7686675" y="4654572"/>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11" name="Line 1046"/>
          <p:cNvSpPr>
            <a:spLocks noChangeShapeType="1"/>
          </p:cNvSpPr>
          <p:nvPr/>
        </p:nvSpPr>
        <p:spPr bwMode="auto">
          <a:xfrm flipH="1" flipV="1">
            <a:off x="4506913" y="4654572"/>
            <a:ext cx="227012"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12" name="Line 1047"/>
          <p:cNvSpPr>
            <a:spLocks noChangeShapeType="1"/>
          </p:cNvSpPr>
          <p:nvPr/>
        </p:nvSpPr>
        <p:spPr bwMode="auto">
          <a:xfrm flipV="1">
            <a:off x="4402147" y="4654572"/>
            <a:ext cx="104775"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13" name="Freeform 1048"/>
          <p:cNvSpPr>
            <a:spLocks/>
          </p:cNvSpPr>
          <p:nvPr/>
        </p:nvSpPr>
        <p:spPr bwMode="auto">
          <a:xfrm>
            <a:off x="5930900" y="3033713"/>
            <a:ext cx="215900" cy="398462"/>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9" y="0"/>
                </a:moveTo>
                <a:lnTo>
                  <a:pt x="93" y="152"/>
                </a:lnTo>
                <a:lnTo>
                  <a:pt x="0" y="115"/>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14" name="Freeform 1049"/>
          <p:cNvSpPr>
            <a:spLocks/>
          </p:cNvSpPr>
          <p:nvPr/>
        </p:nvSpPr>
        <p:spPr bwMode="auto">
          <a:xfrm>
            <a:off x="6045200" y="3033713"/>
            <a:ext cx="215900" cy="398462"/>
          </a:xfrm>
          <a:custGeom>
            <a:avLst/>
            <a:gdLst>
              <a:gd name="T0" fmla="*/ 2147483647 w 93"/>
              <a:gd name="T1" fmla="*/ 2147483647 h 152"/>
              <a:gd name="T2" fmla="*/ 0 w 93"/>
              <a:gd name="T3" fmla="*/ 0 h 152"/>
              <a:gd name="T4" fmla="*/ 2147483647 w 93"/>
              <a:gd name="T5" fmla="*/ 2147483647 h 152"/>
              <a:gd name="T6" fmla="*/ 2147483647 w 93"/>
              <a:gd name="T7" fmla="*/ 2147483647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55"/>
                </a:moveTo>
                <a:lnTo>
                  <a:pt x="0" y="0"/>
                </a:lnTo>
                <a:lnTo>
                  <a:pt x="44" y="152"/>
                </a:lnTo>
                <a:lnTo>
                  <a:pt x="93"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15" name="Freeform 1050"/>
          <p:cNvSpPr>
            <a:spLocks/>
          </p:cNvSpPr>
          <p:nvPr/>
        </p:nvSpPr>
        <p:spPr bwMode="auto">
          <a:xfrm>
            <a:off x="5384800" y="3024188"/>
            <a:ext cx="215900" cy="550862"/>
          </a:xfrm>
          <a:custGeom>
            <a:avLst/>
            <a:gdLst>
              <a:gd name="T0" fmla="*/ 0 w 93"/>
              <a:gd name="T1" fmla="*/ 2147483647 h 211"/>
              <a:gd name="T2" fmla="*/ 2147483647 w 93"/>
              <a:gd name="T3" fmla="*/ 2147483647 h 211"/>
              <a:gd name="T4" fmla="*/ 2147483647 w 93"/>
              <a:gd name="T5" fmla="*/ 0 h 211"/>
              <a:gd name="T6" fmla="*/ 0 w 93"/>
              <a:gd name="T7" fmla="*/ 2147483647 h 211"/>
              <a:gd name="T8" fmla="*/ 0 60000 65536"/>
              <a:gd name="T9" fmla="*/ 0 60000 65536"/>
              <a:gd name="T10" fmla="*/ 0 60000 65536"/>
              <a:gd name="T11" fmla="*/ 0 60000 65536"/>
              <a:gd name="T12" fmla="*/ 0 w 93"/>
              <a:gd name="T13" fmla="*/ 0 h 211"/>
              <a:gd name="T14" fmla="*/ 93 w 93"/>
              <a:gd name="T15" fmla="*/ 211 h 211"/>
            </a:gdLst>
            <a:ahLst/>
            <a:cxnLst>
              <a:cxn ang="T8">
                <a:pos x="T0" y="T1"/>
              </a:cxn>
              <a:cxn ang="T9">
                <a:pos x="T2" y="T3"/>
              </a:cxn>
              <a:cxn ang="T10">
                <a:pos x="T4" y="T5"/>
              </a:cxn>
              <a:cxn ang="T11">
                <a:pos x="T6" y="T7"/>
              </a:cxn>
            </a:cxnLst>
            <a:rect l="T12" t="T13" r="T14" b="T15"/>
            <a:pathLst>
              <a:path w="93" h="211">
                <a:moveTo>
                  <a:pt x="0" y="174"/>
                </a:moveTo>
                <a:lnTo>
                  <a:pt x="93" y="211"/>
                </a:lnTo>
                <a:lnTo>
                  <a:pt x="49" y="0"/>
                </a:lnTo>
                <a:lnTo>
                  <a:pt x="0" y="17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16" name="Freeform 1051"/>
          <p:cNvSpPr>
            <a:spLocks/>
          </p:cNvSpPr>
          <p:nvPr/>
        </p:nvSpPr>
        <p:spPr bwMode="auto">
          <a:xfrm>
            <a:off x="5499102" y="3024188"/>
            <a:ext cx="214313" cy="550862"/>
          </a:xfrm>
          <a:custGeom>
            <a:avLst/>
            <a:gdLst>
              <a:gd name="T0" fmla="*/ 2147483647 w 93"/>
              <a:gd name="T1" fmla="*/ 2147483647 h 211"/>
              <a:gd name="T2" fmla="*/ 0 w 93"/>
              <a:gd name="T3" fmla="*/ 0 h 211"/>
              <a:gd name="T4" fmla="*/ 2147483647 w 93"/>
              <a:gd name="T5" fmla="*/ 2147483647 h 211"/>
              <a:gd name="T6" fmla="*/ 2147483647 w 93"/>
              <a:gd name="T7" fmla="*/ 2147483647 h 211"/>
              <a:gd name="T8" fmla="*/ 0 60000 65536"/>
              <a:gd name="T9" fmla="*/ 0 60000 65536"/>
              <a:gd name="T10" fmla="*/ 0 60000 65536"/>
              <a:gd name="T11" fmla="*/ 0 60000 65536"/>
              <a:gd name="T12" fmla="*/ 0 w 93"/>
              <a:gd name="T13" fmla="*/ 0 h 211"/>
              <a:gd name="T14" fmla="*/ 93 w 93"/>
              <a:gd name="T15" fmla="*/ 211 h 211"/>
            </a:gdLst>
            <a:ahLst/>
            <a:cxnLst>
              <a:cxn ang="T8">
                <a:pos x="T0" y="T1"/>
              </a:cxn>
              <a:cxn ang="T9">
                <a:pos x="T2" y="T3"/>
              </a:cxn>
              <a:cxn ang="T10">
                <a:pos x="T4" y="T5"/>
              </a:cxn>
              <a:cxn ang="T11">
                <a:pos x="T6" y="T7"/>
              </a:cxn>
            </a:cxnLst>
            <a:rect l="T12" t="T13" r="T14" b="T15"/>
            <a:pathLst>
              <a:path w="93" h="211">
                <a:moveTo>
                  <a:pt x="93" y="69"/>
                </a:moveTo>
                <a:lnTo>
                  <a:pt x="0" y="0"/>
                </a:lnTo>
                <a:lnTo>
                  <a:pt x="44" y="211"/>
                </a:lnTo>
                <a:lnTo>
                  <a:pt x="93" y="6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17" name="Freeform 1052"/>
          <p:cNvSpPr>
            <a:spLocks/>
          </p:cNvSpPr>
          <p:nvPr/>
        </p:nvSpPr>
        <p:spPr bwMode="auto">
          <a:xfrm>
            <a:off x="5053013" y="3529017"/>
            <a:ext cx="227012" cy="503237"/>
          </a:xfrm>
          <a:custGeom>
            <a:avLst/>
            <a:gdLst>
              <a:gd name="T0" fmla="*/ 2147483647 w 98"/>
              <a:gd name="T1" fmla="*/ 0 h 193"/>
              <a:gd name="T2" fmla="*/ 2147483647 w 98"/>
              <a:gd name="T3" fmla="*/ 2147483647 h 193"/>
              <a:gd name="T4" fmla="*/ 0 w 98"/>
              <a:gd name="T5" fmla="*/ 2147483647 h 193"/>
              <a:gd name="T6" fmla="*/ 2147483647 w 98"/>
              <a:gd name="T7" fmla="*/ 0 h 193"/>
              <a:gd name="T8" fmla="*/ 0 60000 65536"/>
              <a:gd name="T9" fmla="*/ 0 60000 65536"/>
              <a:gd name="T10" fmla="*/ 0 60000 65536"/>
              <a:gd name="T11" fmla="*/ 0 60000 65536"/>
              <a:gd name="T12" fmla="*/ 0 w 98"/>
              <a:gd name="T13" fmla="*/ 0 h 193"/>
              <a:gd name="T14" fmla="*/ 98 w 98"/>
              <a:gd name="T15" fmla="*/ 193 h 193"/>
            </a:gdLst>
            <a:ahLst/>
            <a:cxnLst>
              <a:cxn ang="T8">
                <a:pos x="T0" y="T1"/>
              </a:cxn>
              <a:cxn ang="T9">
                <a:pos x="T2" y="T3"/>
              </a:cxn>
              <a:cxn ang="T10">
                <a:pos x="T4" y="T5"/>
              </a:cxn>
              <a:cxn ang="T11">
                <a:pos x="T6" y="T7"/>
              </a:cxn>
            </a:cxnLst>
            <a:rect l="T12" t="T13" r="T14" b="T15"/>
            <a:pathLst>
              <a:path w="98" h="193">
                <a:moveTo>
                  <a:pt x="49" y="0"/>
                </a:moveTo>
                <a:lnTo>
                  <a:pt x="98" y="147"/>
                </a:lnTo>
                <a:lnTo>
                  <a:pt x="0" y="19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18" name="Freeform 1053"/>
          <p:cNvSpPr>
            <a:spLocks/>
          </p:cNvSpPr>
          <p:nvPr/>
        </p:nvSpPr>
        <p:spPr bwMode="auto">
          <a:xfrm>
            <a:off x="5167325" y="3478215"/>
            <a:ext cx="217487" cy="434975"/>
          </a:xfrm>
          <a:custGeom>
            <a:avLst/>
            <a:gdLst>
              <a:gd name="T0" fmla="*/ 2147483647 w 94"/>
              <a:gd name="T1" fmla="*/ 0 h 166"/>
              <a:gd name="T2" fmla="*/ 0 w 94"/>
              <a:gd name="T3" fmla="*/ 2147483647 h 166"/>
              <a:gd name="T4" fmla="*/ 2147483647 w 94"/>
              <a:gd name="T5" fmla="*/ 2147483647 h 166"/>
              <a:gd name="T6" fmla="*/ 2147483647 w 94"/>
              <a:gd name="T7" fmla="*/ 0 h 166"/>
              <a:gd name="T8" fmla="*/ 0 60000 65536"/>
              <a:gd name="T9" fmla="*/ 0 60000 65536"/>
              <a:gd name="T10" fmla="*/ 0 60000 65536"/>
              <a:gd name="T11" fmla="*/ 0 60000 65536"/>
              <a:gd name="T12" fmla="*/ 0 w 94"/>
              <a:gd name="T13" fmla="*/ 0 h 166"/>
              <a:gd name="T14" fmla="*/ 94 w 94"/>
              <a:gd name="T15" fmla="*/ 166 h 166"/>
            </a:gdLst>
            <a:ahLst/>
            <a:cxnLst>
              <a:cxn ang="T8">
                <a:pos x="T0" y="T1"/>
              </a:cxn>
              <a:cxn ang="T9">
                <a:pos x="T2" y="T3"/>
              </a:cxn>
              <a:cxn ang="T10">
                <a:pos x="T4" y="T5"/>
              </a:cxn>
              <a:cxn ang="T11">
                <a:pos x="T6" y="T7"/>
              </a:cxn>
            </a:cxnLst>
            <a:rect l="T12" t="T13" r="T14" b="T15"/>
            <a:pathLst>
              <a:path w="94" h="166">
                <a:moveTo>
                  <a:pt x="94" y="0"/>
                </a:moveTo>
                <a:lnTo>
                  <a:pt x="0" y="19"/>
                </a:lnTo>
                <a:lnTo>
                  <a:pt x="49" y="16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19" name="Freeform 1054"/>
          <p:cNvSpPr>
            <a:spLocks/>
          </p:cNvSpPr>
          <p:nvPr/>
        </p:nvSpPr>
        <p:spPr bwMode="auto">
          <a:xfrm>
            <a:off x="6696075" y="3492506"/>
            <a:ext cx="215900" cy="263525"/>
          </a:xfrm>
          <a:custGeom>
            <a:avLst/>
            <a:gdLst>
              <a:gd name="T0" fmla="*/ 2147483647 w 93"/>
              <a:gd name="T1" fmla="*/ 0 h 101"/>
              <a:gd name="T2" fmla="*/ 2147483647 w 93"/>
              <a:gd name="T3" fmla="*/ 2147483647 h 101"/>
              <a:gd name="T4" fmla="*/ 0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49" y="0"/>
                </a:moveTo>
                <a:lnTo>
                  <a:pt x="93" y="101"/>
                </a:lnTo>
                <a:lnTo>
                  <a:pt x="0" y="2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20" name="Freeform 1055"/>
          <p:cNvSpPr>
            <a:spLocks/>
          </p:cNvSpPr>
          <p:nvPr/>
        </p:nvSpPr>
        <p:spPr bwMode="auto">
          <a:xfrm>
            <a:off x="6808788" y="3492506"/>
            <a:ext cx="215900" cy="263525"/>
          </a:xfrm>
          <a:custGeom>
            <a:avLst/>
            <a:gdLst>
              <a:gd name="T0" fmla="*/ 2147483647 w 93"/>
              <a:gd name="T1" fmla="*/ 2147483647 h 101"/>
              <a:gd name="T2" fmla="*/ 0 w 93"/>
              <a:gd name="T3" fmla="*/ 0 h 101"/>
              <a:gd name="T4" fmla="*/ 2147483647 w 93"/>
              <a:gd name="T5" fmla="*/ 2147483647 h 101"/>
              <a:gd name="T6" fmla="*/ 2147483647 w 93"/>
              <a:gd name="T7" fmla="*/ 2147483647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93" y="83"/>
                </a:moveTo>
                <a:lnTo>
                  <a:pt x="0" y="0"/>
                </a:lnTo>
                <a:lnTo>
                  <a:pt x="44" y="101"/>
                </a:lnTo>
                <a:lnTo>
                  <a:pt x="93" y="8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21" name="Line 1056"/>
          <p:cNvSpPr>
            <a:spLocks noChangeShapeType="1"/>
          </p:cNvSpPr>
          <p:nvPr/>
        </p:nvSpPr>
        <p:spPr bwMode="auto">
          <a:xfrm flipH="1" flipV="1">
            <a:off x="6064250" y="2994025"/>
            <a:ext cx="196861" cy="184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22" name="Line 1057"/>
          <p:cNvSpPr>
            <a:spLocks noChangeShapeType="1"/>
          </p:cNvSpPr>
          <p:nvPr/>
        </p:nvSpPr>
        <p:spPr bwMode="auto">
          <a:xfrm flipV="1">
            <a:off x="5930900" y="2992438"/>
            <a:ext cx="133350" cy="3429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23" name="Line 1058"/>
          <p:cNvSpPr>
            <a:spLocks noChangeShapeType="1"/>
          </p:cNvSpPr>
          <p:nvPr/>
        </p:nvSpPr>
        <p:spPr bwMode="auto">
          <a:xfrm flipH="1" flipV="1">
            <a:off x="5499102" y="3024210"/>
            <a:ext cx="214313" cy="1793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24" name="Line 1059"/>
          <p:cNvSpPr>
            <a:spLocks noChangeShapeType="1"/>
          </p:cNvSpPr>
          <p:nvPr/>
        </p:nvSpPr>
        <p:spPr bwMode="auto">
          <a:xfrm flipV="1">
            <a:off x="5384800" y="3024210"/>
            <a:ext cx="114300" cy="454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25" name="Line 1060"/>
          <p:cNvSpPr>
            <a:spLocks noChangeShapeType="1"/>
          </p:cNvSpPr>
          <p:nvPr/>
        </p:nvSpPr>
        <p:spPr bwMode="auto">
          <a:xfrm flipV="1">
            <a:off x="5053013" y="3529017"/>
            <a:ext cx="114300" cy="503237"/>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26" name="Line 1061"/>
          <p:cNvSpPr>
            <a:spLocks noChangeShapeType="1"/>
          </p:cNvSpPr>
          <p:nvPr/>
        </p:nvSpPr>
        <p:spPr bwMode="auto">
          <a:xfrm flipH="1">
            <a:off x="5167325" y="3478213"/>
            <a:ext cx="217487" cy="508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27" name="Line 1062"/>
          <p:cNvSpPr>
            <a:spLocks noChangeShapeType="1"/>
          </p:cNvSpPr>
          <p:nvPr/>
        </p:nvSpPr>
        <p:spPr bwMode="auto">
          <a:xfrm flipH="1" flipV="1">
            <a:off x="6808788" y="3492500"/>
            <a:ext cx="215900" cy="2159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28" name="Line 1063"/>
          <p:cNvSpPr>
            <a:spLocks noChangeShapeType="1"/>
          </p:cNvSpPr>
          <p:nvPr/>
        </p:nvSpPr>
        <p:spPr bwMode="auto">
          <a:xfrm flipV="1">
            <a:off x="6696082" y="3492500"/>
            <a:ext cx="112713" cy="69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29" name="Freeform 1064"/>
          <p:cNvSpPr>
            <a:spLocks/>
          </p:cNvSpPr>
          <p:nvPr/>
        </p:nvSpPr>
        <p:spPr bwMode="auto">
          <a:xfrm>
            <a:off x="5600712" y="3203575"/>
            <a:ext cx="227013" cy="431800"/>
          </a:xfrm>
          <a:custGeom>
            <a:avLst/>
            <a:gdLst>
              <a:gd name="T0" fmla="*/ 2147483647 w 98"/>
              <a:gd name="T1" fmla="*/ 0 h 165"/>
              <a:gd name="T2" fmla="*/ 2147483647 w 98"/>
              <a:gd name="T3" fmla="*/ 2147483647 h 165"/>
              <a:gd name="T4" fmla="*/ 0 w 98"/>
              <a:gd name="T5" fmla="*/ 2147483647 h 165"/>
              <a:gd name="T6" fmla="*/ 2147483647 w 98"/>
              <a:gd name="T7" fmla="*/ 0 h 165"/>
              <a:gd name="T8" fmla="*/ 0 60000 65536"/>
              <a:gd name="T9" fmla="*/ 0 60000 65536"/>
              <a:gd name="T10" fmla="*/ 0 60000 65536"/>
              <a:gd name="T11" fmla="*/ 0 60000 65536"/>
              <a:gd name="T12" fmla="*/ 0 w 98"/>
              <a:gd name="T13" fmla="*/ 0 h 165"/>
              <a:gd name="T14" fmla="*/ 98 w 98"/>
              <a:gd name="T15" fmla="*/ 165 h 165"/>
            </a:gdLst>
            <a:ahLst/>
            <a:cxnLst>
              <a:cxn ang="T8">
                <a:pos x="T0" y="T1"/>
              </a:cxn>
              <a:cxn ang="T9">
                <a:pos x="T2" y="T3"/>
              </a:cxn>
              <a:cxn ang="T10">
                <a:pos x="T4" y="T5"/>
              </a:cxn>
              <a:cxn ang="T11">
                <a:pos x="T6" y="T7"/>
              </a:cxn>
            </a:cxnLst>
            <a:rect l="T12" t="T13" r="T14" b="T15"/>
            <a:pathLst>
              <a:path w="98" h="165">
                <a:moveTo>
                  <a:pt x="49" y="0"/>
                </a:moveTo>
                <a:lnTo>
                  <a:pt x="98" y="165"/>
                </a:lnTo>
                <a:lnTo>
                  <a:pt x="0" y="142"/>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30" name="Freeform 1065"/>
          <p:cNvSpPr>
            <a:spLocks/>
          </p:cNvSpPr>
          <p:nvPr/>
        </p:nvSpPr>
        <p:spPr bwMode="auto">
          <a:xfrm>
            <a:off x="5713425" y="3203575"/>
            <a:ext cx="217487" cy="431800"/>
          </a:xfrm>
          <a:custGeom>
            <a:avLst/>
            <a:gdLst>
              <a:gd name="T0" fmla="*/ 2147483647 w 94"/>
              <a:gd name="T1" fmla="*/ 2147483647 h 165"/>
              <a:gd name="T2" fmla="*/ 0 w 94"/>
              <a:gd name="T3" fmla="*/ 0 h 165"/>
              <a:gd name="T4" fmla="*/ 2147483647 w 94"/>
              <a:gd name="T5" fmla="*/ 2147483647 h 165"/>
              <a:gd name="T6" fmla="*/ 2147483647 w 94"/>
              <a:gd name="T7" fmla="*/ 2147483647 h 165"/>
              <a:gd name="T8" fmla="*/ 0 60000 65536"/>
              <a:gd name="T9" fmla="*/ 0 60000 65536"/>
              <a:gd name="T10" fmla="*/ 0 60000 65536"/>
              <a:gd name="T11" fmla="*/ 0 60000 65536"/>
              <a:gd name="T12" fmla="*/ 0 w 94"/>
              <a:gd name="T13" fmla="*/ 0 h 165"/>
              <a:gd name="T14" fmla="*/ 94 w 94"/>
              <a:gd name="T15" fmla="*/ 165 h 165"/>
            </a:gdLst>
            <a:ahLst/>
            <a:cxnLst>
              <a:cxn ang="T8">
                <a:pos x="T0" y="T1"/>
              </a:cxn>
              <a:cxn ang="T9">
                <a:pos x="T2" y="T3"/>
              </a:cxn>
              <a:cxn ang="T10">
                <a:pos x="T4" y="T5"/>
              </a:cxn>
              <a:cxn ang="T11">
                <a:pos x="T6" y="T7"/>
              </a:cxn>
            </a:cxnLst>
            <a:rect l="T12" t="T13" r="T14" b="T15"/>
            <a:pathLst>
              <a:path w="94" h="165">
                <a:moveTo>
                  <a:pt x="94" y="50"/>
                </a:moveTo>
                <a:lnTo>
                  <a:pt x="0" y="0"/>
                </a:lnTo>
                <a:lnTo>
                  <a:pt x="49" y="165"/>
                </a:lnTo>
                <a:lnTo>
                  <a:pt x="94" y="5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31" name="Freeform 1066"/>
          <p:cNvSpPr>
            <a:spLocks/>
          </p:cNvSpPr>
          <p:nvPr/>
        </p:nvSpPr>
        <p:spPr bwMode="auto">
          <a:xfrm>
            <a:off x="6911987" y="3708400"/>
            <a:ext cx="227013" cy="287338"/>
          </a:xfrm>
          <a:custGeom>
            <a:avLst/>
            <a:gdLst>
              <a:gd name="T0" fmla="*/ 2147483647 w 98"/>
              <a:gd name="T1" fmla="*/ 0 h 110"/>
              <a:gd name="T2" fmla="*/ 2147483647 w 98"/>
              <a:gd name="T3" fmla="*/ 2147483647 h 110"/>
              <a:gd name="T4" fmla="*/ 0 w 98"/>
              <a:gd name="T5" fmla="*/ 2147483647 h 110"/>
              <a:gd name="T6" fmla="*/ 2147483647 w 98"/>
              <a:gd name="T7" fmla="*/ 0 h 110"/>
              <a:gd name="T8" fmla="*/ 0 60000 65536"/>
              <a:gd name="T9" fmla="*/ 0 60000 65536"/>
              <a:gd name="T10" fmla="*/ 0 60000 65536"/>
              <a:gd name="T11" fmla="*/ 0 60000 65536"/>
              <a:gd name="T12" fmla="*/ 0 w 98"/>
              <a:gd name="T13" fmla="*/ 0 h 110"/>
              <a:gd name="T14" fmla="*/ 98 w 98"/>
              <a:gd name="T15" fmla="*/ 110 h 110"/>
            </a:gdLst>
            <a:ahLst/>
            <a:cxnLst>
              <a:cxn ang="T8">
                <a:pos x="T0" y="T1"/>
              </a:cxn>
              <a:cxn ang="T9">
                <a:pos x="T2" y="T3"/>
              </a:cxn>
              <a:cxn ang="T10">
                <a:pos x="T4" y="T5"/>
              </a:cxn>
              <a:cxn ang="T11">
                <a:pos x="T6" y="T7"/>
              </a:cxn>
            </a:cxnLst>
            <a:rect l="T12" t="T13" r="T14" b="T15"/>
            <a:pathLst>
              <a:path w="98" h="110">
                <a:moveTo>
                  <a:pt x="49" y="0"/>
                </a:moveTo>
                <a:lnTo>
                  <a:pt x="98" y="110"/>
                </a:lnTo>
                <a:lnTo>
                  <a:pt x="0" y="18"/>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32" name="Freeform 1067"/>
          <p:cNvSpPr>
            <a:spLocks/>
          </p:cNvSpPr>
          <p:nvPr/>
        </p:nvSpPr>
        <p:spPr bwMode="auto">
          <a:xfrm>
            <a:off x="7024693" y="3708407"/>
            <a:ext cx="217487" cy="347663"/>
          </a:xfrm>
          <a:custGeom>
            <a:avLst/>
            <a:gdLst>
              <a:gd name="T0" fmla="*/ 2147483647 w 94"/>
              <a:gd name="T1" fmla="*/ 2147483647 h 133"/>
              <a:gd name="T2" fmla="*/ 0 w 94"/>
              <a:gd name="T3" fmla="*/ 0 h 133"/>
              <a:gd name="T4" fmla="*/ 2147483647 w 94"/>
              <a:gd name="T5" fmla="*/ 2147483647 h 133"/>
              <a:gd name="T6" fmla="*/ 2147483647 w 94"/>
              <a:gd name="T7" fmla="*/ 2147483647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94" y="133"/>
                </a:moveTo>
                <a:lnTo>
                  <a:pt x="0" y="0"/>
                </a:lnTo>
                <a:lnTo>
                  <a:pt x="49" y="110"/>
                </a:lnTo>
                <a:lnTo>
                  <a:pt x="94" y="13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33" name="Freeform 1068"/>
          <p:cNvSpPr>
            <a:spLocks/>
          </p:cNvSpPr>
          <p:nvPr/>
        </p:nvSpPr>
        <p:spPr bwMode="auto">
          <a:xfrm>
            <a:off x="6146800" y="3178175"/>
            <a:ext cx="217488" cy="300038"/>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9" y="0"/>
                </a:moveTo>
                <a:lnTo>
                  <a:pt x="94" y="115"/>
                </a:lnTo>
                <a:lnTo>
                  <a:pt x="0" y="9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34" name="Freeform 1069"/>
          <p:cNvSpPr>
            <a:spLocks/>
          </p:cNvSpPr>
          <p:nvPr/>
        </p:nvSpPr>
        <p:spPr bwMode="auto">
          <a:xfrm>
            <a:off x="6261100" y="3178175"/>
            <a:ext cx="217488" cy="300038"/>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65"/>
                </a:moveTo>
                <a:lnTo>
                  <a:pt x="0" y="0"/>
                </a:lnTo>
                <a:lnTo>
                  <a:pt x="45" y="115"/>
                </a:lnTo>
                <a:lnTo>
                  <a:pt x="94" y="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35" name="Freeform 1070"/>
          <p:cNvSpPr>
            <a:spLocks/>
          </p:cNvSpPr>
          <p:nvPr/>
        </p:nvSpPr>
        <p:spPr bwMode="auto">
          <a:xfrm>
            <a:off x="4621213" y="4691085"/>
            <a:ext cx="214312"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9" y="0"/>
                </a:moveTo>
                <a:lnTo>
                  <a:pt x="93"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36" name="Freeform 1071"/>
          <p:cNvSpPr>
            <a:spLocks/>
          </p:cNvSpPr>
          <p:nvPr/>
        </p:nvSpPr>
        <p:spPr bwMode="auto">
          <a:xfrm>
            <a:off x="4733925" y="4691085"/>
            <a:ext cx="215900"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9"/>
                </a:moveTo>
                <a:lnTo>
                  <a:pt x="0" y="0"/>
                </a:lnTo>
                <a:lnTo>
                  <a:pt x="44" y="37"/>
                </a:lnTo>
                <a:lnTo>
                  <a:pt x="93"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37" name="Line 1072"/>
          <p:cNvSpPr>
            <a:spLocks noChangeShapeType="1"/>
          </p:cNvSpPr>
          <p:nvPr/>
        </p:nvSpPr>
        <p:spPr bwMode="auto">
          <a:xfrm flipH="1" flipV="1">
            <a:off x="5713425" y="3203597"/>
            <a:ext cx="217487" cy="1317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38" name="Line 1073"/>
          <p:cNvSpPr>
            <a:spLocks noChangeShapeType="1"/>
          </p:cNvSpPr>
          <p:nvPr/>
        </p:nvSpPr>
        <p:spPr bwMode="auto">
          <a:xfrm flipV="1">
            <a:off x="5600702" y="3203597"/>
            <a:ext cx="112713" cy="3714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39" name="Line 1074"/>
          <p:cNvSpPr>
            <a:spLocks noChangeShapeType="1"/>
          </p:cNvSpPr>
          <p:nvPr/>
        </p:nvSpPr>
        <p:spPr bwMode="auto">
          <a:xfrm flipH="1" flipV="1">
            <a:off x="7024693" y="3708407"/>
            <a:ext cx="217487" cy="3476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40" name="Line 1075"/>
          <p:cNvSpPr>
            <a:spLocks noChangeShapeType="1"/>
          </p:cNvSpPr>
          <p:nvPr/>
        </p:nvSpPr>
        <p:spPr bwMode="auto">
          <a:xfrm flipV="1">
            <a:off x="6911977" y="3708404"/>
            <a:ext cx="112713" cy="476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41" name="Line 1076"/>
          <p:cNvSpPr>
            <a:spLocks noChangeShapeType="1"/>
          </p:cNvSpPr>
          <p:nvPr/>
        </p:nvSpPr>
        <p:spPr bwMode="auto">
          <a:xfrm flipH="1" flipV="1">
            <a:off x="6261100" y="3178197"/>
            <a:ext cx="217488" cy="1698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42" name="Line 1077"/>
          <p:cNvSpPr>
            <a:spLocks noChangeShapeType="1"/>
          </p:cNvSpPr>
          <p:nvPr/>
        </p:nvSpPr>
        <p:spPr bwMode="auto">
          <a:xfrm flipH="1" flipV="1">
            <a:off x="4733925" y="4691063"/>
            <a:ext cx="215900" cy="238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43" name="Freeform 1079"/>
          <p:cNvSpPr>
            <a:spLocks/>
          </p:cNvSpPr>
          <p:nvPr/>
        </p:nvSpPr>
        <p:spPr bwMode="auto">
          <a:xfrm>
            <a:off x="7139000" y="3995738"/>
            <a:ext cx="217487" cy="334962"/>
          </a:xfrm>
          <a:custGeom>
            <a:avLst/>
            <a:gdLst>
              <a:gd name="T0" fmla="*/ 2147483647 w 94"/>
              <a:gd name="T1" fmla="*/ 2147483647 h 128"/>
              <a:gd name="T2" fmla="*/ 2147483647 w 94"/>
              <a:gd name="T3" fmla="*/ 2147483647 h 128"/>
              <a:gd name="T4" fmla="*/ 0 w 94"/>
              <a:gd name="T5" fmla="*/ 0 h 128"/>
              <a:gd name="T6" fmla="*/ 2147483647 w 94"/>
              <a:gd name="T7" fmla="*/ 2147483647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45" y="23"/>
                </a:moveTo>
                <a:lnTo>
                  <a:pt x="94" y="128"/>
                </a:lnTo>
                <a:lnTo>
                  <a:pt x="0" y="0"/>
                </a:lnTo>
                <a:lnTo>
                  <a:pt x="45" y="2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44" name="Freeform 1080"/>
          <p:cNvSpPr>
            <a:spLocks/>
          </p:cNvSpPr>
          <p:nvPr/>
        </p:nvSpPr>
        <p:spPr bwMode="auto">
          <a:xfrm>
            <a:off x="7242175" y="4056072"/>
            <a:ext cx="215900" cy="274637"/>
          </a:xfrm>
          <a:custGeom>
            <a:avLst/>
            <a:gdLst>
              <a:gd name="T0" fmla="*/ 2147483647 w 93"/>
              <a:gd name="T1" fmla="*/ 2147483647 h 105"/>
              <a:gd name="T2" fmla="*/ 0 w 93"/>
              <a:gd name="T3" fmla="*/ 0 h 105"/>
              <a:gd name="T4" fmla="*/ 2147483647 w 93"/>
              <a:gd name="T5" fmla="*/ 2147483647 h 105"/>
              <a:gd name="T6" fmla="*/ 2147483647 w 93"/>
              <a:gd name="T7" fmla="*/ 2147483647 h 105"/>
              <a:gd name="T8" fmla="*/ 0 60000 65536"/>
              <a:gd name="T9" fmla="*/ 0 60000 65536"/>
              <a:gd name="T10" fmla="*/ 0 60000 65536"/>
              <a:gd name="T11" fmla="*/ 0 60000 65536"/>
              <a:gd name="T12" fmla="*/ 0 w 93"/>
              <a:gd name="T13" fmla="*/ 0 h 105"/>
              <a:gd name="T14" fmla="*/ 93 w 93"/>
              <a:gd name="T15" fmla="*/ 105 h 105"/>
            </a:gdLst>
            <a:ahLst/>
            <a:cxnLst>
              <a:cxn ang="T8">
                <a:pos x="T0" y="T1"/>
              </a:cxn>
              <a:cxn ang="T9">
                <a:pos x="T2" y="T3"/>
              </a:cxn>
              <a:cxn ang="T10">
                <a:pos x="T4" y="T5"/>
              </a:cxn>
              <a:cxn ang="T11">
                <a:pos x="T6" y="T7"/>
              </a:cxn>
            </a:cxnLst>
            <a:rect l="T12" t="T13" r="T14" b="T15"/>
            <a:pathLst>
              <a:path w="93" h="105">
                <a:moveTo>
                  <a:pt x="93" y="87"/>
                </a:moveTo>
                <a:lnTo>
                  <a:pt x="0" y="0"/>
                </a:lnTo>
                <a:lnTo>
                  <a:pt x="49" y="105"/>
                </a:lnTo>
                <a:lnTo>
                  <a:pt x="93" y="8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45" name="Freeform 1081"/>
          <p:cNvSpPr>
            <a:spLocks/>
          </p:cNvSpPr>
          <p:nvPr/>
        </p:nvSpPr>
        <p:spPr bwMode="auto">
          <a:xfrm>
            <a:off x="4949825" y="4032272"/>
            <a:ext cx="217488" cy="682625"/>
          </a:xfrm>
          <a:custGeom>
            <a:avLst/>
            <a:gdLst>
              <a:gd name="T0" fmla="*/ 2147483647 w 94"/>
              <a:gd name="T1" fmla="*/ 0 h 261"/>
              <a:gd name="T2" fmla="*/ 2147483647 w 94"/>
              <a:gd name="T3" fmla="*/ 2147483647 h 261"/>
              <a:gd name="T4" fmla="*/ 0 w 94"/>
              <a:gd name="T5" fmla="*/ 2147483647 h 261"/>
              <a:gd name="T6" fmla="*/ 2147483647 w 94"/>
              <a:gd name="T7" fmla="*/ 0 h 261"/>
              <a:gd name="T8" fmla="*/ 0 60000 65536"/>
              <a:gd name="T9" fmla="*/ 0 60000 65536"/>
              <a:gd name="T10" fmla="*/ 0 60000 65536"/>
              <a:gd name="T11" fmla="*/ 0 60000 65536"/>
              <a:gd name="T12" fmla="*/ 0 w 94"/>
              <a:gd name="T13" fmla="*/ 0 h 261"/>
              <a:gd name="T14" fmla="*/ 94 w 94"/>
              <a:gd name="T15" fmla="*/ 261 h 261"/>
            </a:gdLst>
            <a:ahLst/>
            <a:cxnLst>
              <a:cxn ang="T8">
                <a:pos x="T0" y="T1"/>
              </a:cxn>
              <a:cxn ang="T9">
                <a:pos x="T2" y="T3"/>
              </a:cxn>
              <a:cxn ang="T10">
                <a:pos x="T4" y="T5"/>
              </a:cxn>
              <a:cxn ang="T11">
                <a:pos x="T6" y="T7"/>
              </a:cxn>
            </a:cxnLst>
            <a:rect l="T12" t="T13" r="T14" b="T15"/>
            <a:pathLst>
              <a:path w="94" h="261">
                <a:moveTo>
                  <a:pt x="45" y="0"/>
                </a:moveTo>
                <a:lnTo>
                  <a:pt x="94" y="96"/>
                </a:lnTo>
                <a:lnTo>
                  <a:pt x="0" y="261"/>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46" name="Freeform 1082"/>
          <p:cNvSpPr>
            <a:spLocks/>
          </p:cNvSpPr>
          <p:nvPr/>
        </p:nvSpPr>
        <p:spPr bwMode="auto">
          <a:xfrm>
            <a:off x="5053013" y="3913192"/>
            <a:ext cx="227012" cy="369887"/>
          </a:xfrm>
          <a:custGeom>
            <a:avLst/>
            <a:gdLst>
              <a:gd name="T0" fmla="*/ 2147483647 w 98"/>
              <a:gd name="T1" fmla="*/ 0 h 142"/>
              <a:gd name="T2" fmla="*/ 0 w 98"/>
              <a:gd name="T3" fmla="*/ 2147483647 h 142"/>
              <a:gd name="T4" fmla="*/ 2147483647 w 98"/>
              <a:gd name="T5" fmla="*/ 2147483647 h 142"/>
              <a:gd name="T6" fmla="*/ 2147483647 w 98"/>
              <a:gd name="T7" fmla="*/ 0 h 142"/>
              <a:gd name="T8" fmla="*/ 0 60000 65536"/>
              <a:gd name="T9" fmla="*/ 0 60000 65536"/>
              <a:gd name="T10" fmla="*/ 0 60000 65536"/>
              <a:gd name="T11" fmla="*/ 0 60000 65536"/>
              <a:gd name="T12" fmla="*/ 0 w 98"/>
              <a:gd name="T13" fmla="*/ 0 h 142"/>
              <a:gd name="T14" fmla="*/ 98 w 98"/>
              <a:gd name="T15" fmla="*/ 142 h 142"/>
            </a:gdLst>
            <a:ahLst/>
            <a:cxnLst>
              <a:cxn ang="T8">
                <a:pos x="T0" y="T1"/>
              </a:cxn>
              <a:cxn ang="T9">
                <a:pos x="T2" y="T3"/>
              </a:cxn>
              <a:cxn ang="T10">
                <a:pos x="T4" y="T5"/>
              </a:cxn>
              <a:cxn ang="T11">
                <a:pos x="T6" y="T7"/>
              </a:cxn>
            </a:cxnLst>
            <a:rect l="T12" t="T13" r="T14" b="T15"/>
            <a:pathLst>
              <a:path w="98" h="142">
                <a:moveTo>
                  <a:pt x="98" y="0"/>
                </a:moveTo>
                <a:lnTo>
                  <a:pt x="0" y="46"/>
                </a:lnTo>
                <a:lnTo>
                  <a:pt x="49" y="142"/>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47" name="Freeform 1083"/>
          <p:cNvSpPr>
            <a:spLocks/>
          </p:cNvSpPr>
          <p:nvPr/>
        </p:nvSpPr>
        <p:spPr bwMode="auto">
          <a:xfrm>
            <a:off x="5280037" y="3478213"/>
            <a:ext cx="219075" cy="481012"/>
          </a:xfrm>
          <a:custGeom>
            <a:avLst/>
            <a:gdLst>
              <a:gd name="T0" fmla="*/ 2147483647 w 94"/>
              <a:gd name="T1" fmla="*/ 0 h 184"/>
              <a:gd name="T2" fmla="*/ 2147483647 w 94"/>
              <a:gd name="T3" fmla="*/ 2147483647 h 184"/>
              <a:gd name="T4" fmla="*/ 0 w 94"/>
              <a:gd name="T5" fmla="*/ 2147483647 h 184"/>
              <a:gd name="T6" fmla="*/ 2147483647 w 94"/>
              <a:gd name="T7" fmla="*/ 0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0"/>
                </a:moveTo>
                <a:lnTo>
                  <a:pt x="94" y="184"/>
                </a:lnTo>
                <a:lnTo>
                  <a:pt x="0" y="166"/>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48" name="Freeform 1084"/>
          <p:cNvSpPr>
            <a:spLocks/>
          </p:cNvSpPr>
          <p:nvPr/>
        </p:nvSpPr>
        <p:spPr bwMode="auto">
          <a:xfrm>
            <a:off x="5384800" y="3478213"/>
            <a:ext cx="215900" cy="481012"/>
          </a:xfrm>
          <a:custGeom>
            <a:avLst/>
            <a:gdLst>
              <a:gd name="T0" fmla="*/ 2147483647 w 93"/>
              <a:gd name="T1" fmla="*/ 2147483647 h 184"/>
              <a:gd name="T2" fmla="*/ 0 w 93"/>
              <a:gd name="T3" fmla="*/ 0 h 184"/>
              <a:gd name="T4" fmla="*/ 2147483647 w 93"/>
              <a:gd name="T5" fmla="*/ 2147483647 h 184"/>
              <a:gd name="T6" fmla="*/ 2147483647 w 93"/>
              <a:gd name="T7" fmla="*/ 2147483647 h 184"/>
              <a:gd name="T8" fmla="*/ 0 60000 65536"/>
              <a:gd name="T9" fmla="*/ 0 60000 65536"/>
              <a:gd name="T10" fmla="*/ 0 60000 65536"/>
              <a:gd name="T11" fmla="*/ 0 60000 65536"/>
              <a:gd name="T12" fmla="*/ 0 w 93"/>
              <a:gd name="T13" fmla="*/ 0 h 184"/>
              <a:gd name="T14" fmla="*/ 93 w 93"/>
              <a:gd name="T15" fmla="*/ 184 h 184"/>
            </a:gdLst>
            <a:ahLst/>
            <a:cxnLst>
              <a:cxn ang="T8">
                <a:pos x="T0" y="T1"/>
              </a:cxn>
              <a:cxn ang="T9">
                <a:pos x="T2" y="T3"/>
              </a:cxn>
              <a:cxn ang="T10">
                <a:pos x="T4" y="T5"/>
              </a:cxn>
              <a:cxn ang="T11">
                <a:pos x="T6" y="T7"/>
              </a:cxn>
            </a:cxnLst>
            <a:rect l="T12" t="T13" r="T14" b="T15"/>
            <a:pathLst>
              <a:path w="93" h="184">
                <a:moveTo>
                  <a:pt x="93" y="37"/>
                </a:moveTo>
                <a:lnTo>
                  <a:pt x="0" y="0"/>
                </a:lnTo>
                <a:lnTo>
                  <a:pt x="49" y="184"/>
                </a:lnTo>
                <a:lnTo>
                  <a:pt x="93" y="3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49" name="Line 1085"/>
          <p:cNvSpPr>
            <a:spLocks noChangeShapeType="1"/>
          </p:cNvSpPr>
          <p:nvPr/>
        </p:nvSpPr>
        <p:spPr bwMode="auto">
          <a:xfrm flipH="1" flipV="1">
            <a:off x="7242175" y="4056063"/>
            <a:ext cx="215900" cy="2270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50" name="Line 1086"/>
          <p:cNvSpPr>
            <a:spLocks noChangeShapeType="1"/>
          </p:cNvSpPr>
          <p:nvPr/>
        </p:nvSpPr>
        <p:spPr bwMode="auto">
          <a:xfrm>
            <a:off x="7138990" y="3995741"/>
            <a:ext cx="10318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51" name="Line 1087"/>
          <p:cNvSpPr>
            <a:spLocks noChangeShapeType="1"/>
          </p:cNvSpPr>
          <p:nvPr/>
        </p:nvSpPr>
        <p:spPr bwMode="auto">
          <a:xfrm flipV="1">
            <a:off x="4949825" y="4032272"/>
            <a:ext cx="103188" cy="682625"/>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52" name="Line 1088"/>
          <p:cNvSpPr>
            <a:spLocks noChangeShapeType="1"/>
          </p:cNvSpPr>
          <p:nvPr/>
        </p:nvSpPr>
        <p:spPr bwMode="auto">
          <a:xfrm flipH="1" flipV="1">
            <a:off x="5384800" y="3478222"/>
            <a:ext cx="215900" cy="968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53" name="Line 1089"/>
          <p:cNvSpPr>
            <a:spLocks noChangeShapeType="1"/>
          </p:cNvSpPr>
          <p:nvPr/>
        </p:nvSpPr>
        <p:spPr bwMode="auto">
          <a:xfrm flipV="1">
            <a:off x="5280031" y="3478215"/>
            <a:ext cx="104775" cy="434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54" name="Freeform 1090"/>
          <p:cNvSpPr>
            <a:spLocks/>
          </p:cNvSpPr>
          <p:nvPr/>
        </p:nvSpPr>
        <p:spPr bwMode="auto">
          <a:xfrm>
            <a:off x="6364288" y="3348040"/>
            <a:ext cx="227012" cy="300037"/>
          </a:xfrm>
          <a:custGeom>
            <a:avLst/>
            <a:gdLst>
              <a:gd name="T0" fmla="*/ 2147483647 w 98"/>
              <a:gd name="T1" fmla="*/ 0 h 115"/>
              <a:gd name="T2" fmla="*/ 2147483647 w 98"/>
              <a:gd name="T3" fmla="*/ 2147483647 h 115"/>
              <a:gd name="T4" fmla="*/ 0 w 98"/>
              <a:gd name="T5" fmla="*/ 2147483647 h 115"/>
              <a:gd name="T6" fmla="*/ 2147483647 w 98"/>
              <a:gd name="T7" fmla="*/ 0 h 115"/>
              <a:gd name="T8" fmla="*/ 0 60000 65536"/>
              <a:gd name="T9" fmla="*/ 0 60000 65536"/>
              <a:gd name="T10" fmla="*/ 0 60000 65536"/>
              <a:gd name="T11" fmla="*/ 0 60000 65536"/>
              <a:gd name="T12" fmla="*/ 0 w 98"/>
              <a:gd name="T13" fmla="*/ 0 h 115"/>
              <a:gd name="T14" fmla="*/ 98 w 98"/>
              <a:gd name="T15" fmla="*/ 115 h 115"/>
            </a:gdLst>
            <a:ahLst/>
            <a:cxnLst>
              <a:cxn ang="T8">
                <a:pos x="T0" y="T1"/>
              </a:cxn>
              <a:cxn ang="T9">
                <a:pos x="T2" y="T3"/>
              </a:cxn>
              <a:cxn ang="T10">
                <a:pos x="T4" y="T5"/>
              </a:cxn>
              <a:cxn ang="T11">
                <a:pos x="T6" y="T7"/>
              </a:cxn>
            </a:cxnLst>
            <a:rect l="T12" t="T13" r="T14" b="T15"/>
            <a:pathLst>
              <a:path w="98" h="115">
                <a:moveTo>
                  <a:pt x="49" y="0"/>
                </a:moveTo>
                <a:lnTo>
                  <a:pt x="98" y="115"/>
                </a:lnTo>
                <a:lnTo>
                  <a:pt x="0" y="50"/>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55" name="Freeform 1091"/>
          <p:cNvSpPr>
            <a:spLocks/>
          </p:cNvSpPr>
          <p:nvPr/>
        </p:nvSpPr>
        <p:spPr bwMode="auto">
          <a:xfrm>
            <a:off x="6478600" y="3348040"/>
            <a:ext cx="217487" cy="300037"/>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82"/>
                </a:moveTo>
                <a:lnTo>
                  <a:pt x="0" y="0"/>
                </a:lnTo>
                <a:lnTo>
                  <a:pt x="49" y="115"/>
                </a:lnTo>
                <a:lnTo>
                  <a:pt x="94" y="8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56" name="Freeform 1092"/>
          <p:cNvSpPr>
            <a:spLocks/>
          </p:cNvSpPr>
          <p:nvPr/>
        </p:nvSpPr>
        <p:spPr bwMode="auto">
          <a:xfrm>
            <a:off x="5883276" y="3367637"/>
            <a:ext cx="217487" cy="300037"/>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115"/>
                </a:lnTo>
                <a:lnTo>
                  <a:pt x="0" y="115"/>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57" name="Line 1093"/>
          <p:cNvSpPr>
            <a:spLocks noChangeShapeType="1"/>
          </p:cNvSpPr>
          <p:nvPr/>
        </p:nvSpPr>
        <p:spPr bwMode="auto">
          <a:xfrm flipH="1" flipV="1">
            <a:off x="6478600" y="3348038"/>
            <a:ext cx="217487" cy="2143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58" name="Line 1094"/>
          <p:cNvSpPr>
            <a:spLocks noChangeShapeType="1"/>
          </p:cNvSpPr>
          <p:nvPr/>
        </p:nvSpPr>
        <p:spPr bwMode="auto">
          <a:xfrm flipV="1">
            <a:off x="6364288" y="3348060"/>
            <a:ext cx="114300" cy="130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59" name="Line 1095"/>
          <p:cNvSpPr>
            <a:spLocks noChangeShapeType="1"/>
          </p:cNvSpPr>
          <p:nvPr/>
        </p:nvSpPr>
        <p:spPr bwMode="auto">
          <a:xfrm flipH="1" flipV="1">
            <a:off x="5930900" y="3335360"/>
            <a:ext cx="215900" cy="968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60" name="Line 1096"/>
          <p:cNvSpPr>
            <a:spLocks noChangeShapeType="1"/>
          </p:cNvSpPr>
          <p:nvPr/>
        </p:nvSpPr>
        <p:spPr bwMode="auto">
          <a:xfrm flipV="1">
            <a:off x="5827715" y="3335347"/>
            <a:ext cx="103187" cy="3000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61" name="Freeform 1097"/>
          <p:cNvSpPr>
            <a:spLocks/>
          </p:cNvSpPr>
          <p:nvPr/>
        </p:nvSpPr>
        <p:spPr bwMode="auto">
          <a:xfrm>
            <a:off x="7356477" y="4283097"/>
            <a:ext cx="214313" cy="504825"/>
          </a:xfrm>
          <a:custGeom>
            <a:avLst/>
            <a:gdLst>
              <a:gd name="T0" fmla="*/ 2147483647 w 93"/>
              <a:gd name="T1" fmla="*/ 0 h 193"/>
              <a:gd name="T2" fmla="*/ 2147483647 w 93"/>
              <a:gd name="T3" fmla="*/ 2147483647 h 193"/>
              <a:gd name="T4" fmla="*/ 0 w 93"/>
              <a:gd name="T5" fmla="*/ 2147483647 h 193"/>
              <a:gd name="T6" fmla="*/ 2147483647 w 93"/>
              <a:gd name="T7" fmla="*/ 0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44" y="0"/>
                </a:moveTo>
                <a:lnTo>
                  <a:pt x="93" y="193"/>
                </a:lnTo>
                <a:lnTo>
                  <a:pt x="0" y="18"/>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62" name="Freeform 1098"/>
          <p:cNvSpPr>
            <a:spLocks/>
          </p:cNvSpPr>
          <p:nvPr/>
        </p:nvSpPr>
        <p:spPr bwMode="auto">
          <a:xfrm>
            <a:off x="7458075" y="4283097"/>
            <a:ext cx="228600" cy="504825"/>
          </a:xfrm>
          <a:custGeom>
            <a:avLst/>
            <a:gdLst>
              <a:gd name="T0" fmla="*/ 2147483647 w 99"/>
              <a:gd name="T1" fmla="*/ 2147483647 h 193"/>
              <a:gd name="T2" fmla="*/ 0 w 99"/>
              <a:gd name="T3" fmla="*/ 0 h 193"/>
              <a:gd name="T4" fmla="*/ 2147483647 w 99"/>
              <a:gd name="T5" fmla="*/ 2147483647 h 193"/>
              <a:gd name="T6" fmla="*/ 2147483647 w 99"/>
              <a:gd name="T7" fmla="*/ 2147483647 h 193"/>
              <a:gd name="T8" fmla="*/ 0 60000 65536"/>
              <a:gd name="T9" fmla="*/ 0 60000 65536"/>
              <a:gd name="T10" fmla="*/ 0 60000 65536"/>
              <a:gd name="T11" fmla="*/ 0 60000 65536"/>
              <a:gd name="T12" fmla="*/ 0 w 99"/>
              <a:gd name="T13" fmla="*/ 0 h 193"/>
              <a:gd name="T14" fmla="*/ 99 w 99"/>
              <a:gd name="T15" fmla="*/ 193 h 193"/>
            </a:gdLst>
            <a:ahLst/>
            <a:cxnLst>
              <a:cxn ang="T8">
                <a:pos x="T0" y="T1"/>
              </a:cxn>
              <a:cxn ang="T9">
                <a:pos x="T2" y="T3"/>
              </a:cxn>
              <a:cxn ang="T10">
                <a:pos x="T4" y="T5"/>
              </a:cxn>
              <a:cxn ang="T11">
                <a:pos x="T6" y="T7"/>
              </a:cxn>
            </a:cxnLst>
            <a:rect l="T12" t="T13" r="T14" b="T15"/>
            <a:pathLst>
              <a:path w="99" h="193">
                <a:moveTo>
                  <a:pt x="99" y="165"/>
                </a:moveTo>
                <a:lnTo>
                  <a:pt x="0" y="0"/>
                </a:lnTo>
                <a:lnTo>
                  <a:pt x="49" y="193"/>
                </a:lnTo>
                <a:lnTo>
                  <a:pt x="99" y="1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63" name="Line 1099"/>
          <p:cNvSpPr>
            <a:spLocks noChangeShapeType="1"/>
          </p:cNvSpPr>
          <p:nvPr/>
        </p:nvSpPr>
        <p:spPr bwMode="auto">
          <a:xfrm>
            <a:off x="7458087" y="4283075"/>
            <a:ext cx="11113" cy="142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64" name="Line 1100"/>
          <p:cNvSpPr>
            <a:spLocks noChangeShapeType="1"/>
          </p:cNvSpPr>
          <p:nvPr/>
        </p:nvSpPr>
        <p:spPr bwMode="auto">
          <a:xfrm flipH="1" flipV="1">
            <a:off x="7458075" y="4283075"/>
            <a:ext cx="228600" cy="4318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65" name="Line 1101"/>
          <p:cNvSpPr>
            <a:spLocks noChangeShapeType="1"/>
          </p:cNvSpPr>
          <p:nvPr/>
        </p:nvSpPr>
        <p:spPr bwMode="auto">
          <a:xfrm flipV="1">
            <a:off x="7356475" y="4283097"/>
            <a:ext cx="101600" cy="476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66" name="Freeform 1102"/>
          <p:cNvSpPr>
            <a:spLocks/>
          </p:cNvSpPr>
          <p:nvPr/>
        </p:nvSpPr>
        <p:spPr bwMode="auto">
          <a:xfrm>
            <a:off x="4835525" y="4714875"/>
            <a:ext cx="217488"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8"/>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67" name="Freeform 1103"/>
          <p:cNvSpPr>
            <a:spLocks/>
          </p:cNvSpPr>
          <p:nvPr/>
        </p:nvSpPr>
        <p:spPr bwMode="auto">
          <a:xfrm>
            <a:off x="4949825" y="4283075"/>
            <a:ext cx="217488" cy="528638"/>
          </a:xfrm>
          <a:custGeom>
            <a:avLst/>
            <a:gdLst>
              <a:gd name="T0" fmla="*/ 2147483647 w 94"/>
              <a:gd name="T1" fmla="*/ 0 h 202"/>
              <a:gd name="T2" fmla="*/ 0 w 94"/>
              <a:gd name="T3" fmla="*/ 2147483647 h 202"/>
              <a:gd name="T4" fmla="*/ 2147483647 w 94"/>
              <a:gd name="T5" fmla="*/ 2147483647 h 202"/>
              <a:gd name="T6" fmla="*/ 2147483647 w 94"/>
              <a:gd name="T7" fmla="*/ 0 h 202"/>
              <a:gd name="T8" fmla="*/ 0 60000 65536"/>
              <a:gd name="T9" fmla="*/ 0 60000 65536"/>
              <a:gd name="T10" fmla="*/ 0 60000 65536"/>
              <a:gd name="T11" fmla="*/ 0 60000 65536"/>
              <a:gd name="T12" fmla="*/ 0 w 94"/>
              <a:gd name="T13" fmla="*/ 0 h 202"/>
              <a:gd name="T14" fmla="*/ 94 w 94"/>
              <a:gd name="T15" fmla="*/ 202 h 202"/>
            </a:gdLst>
            <a:ahLst/>
            <a:cxnLst>
              <a:cxn ang="T8">
                <a:pos x="T0" y="T1"/>
              </a:cxn>
              <a:cxn ang="T9">
                <a:pos x="T2" y="T3"/>
              </a:cxn>
              <a:cxn ang="T10">
                <a:pos x="T4" y="T5"/>
              </a:cxn>
              <a:cxn ang="T11">
                <a:pos x="T6" y="T7"/>
              </a:cxn>
            </a:cxnLst>
            <a:rect l="T12" t="T13" r="T14" b="T15"/>
            <a:pathLst>
              <a:path w="94" h="202">
                <a:moveTo>
                  <a:pt x="94" y="0"/>
                </a:moveTo>
                <a:lnTo>
                  <a:pt x="0" y="165"/>
                </a:lnTo>
                <a:lnTo>
                  <a:pt x="45" y="202"/>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68" name="Freeform 1104"/>
          <p:cNvSpPr>
            <a:spLocks/>
          </p:cNvSpPr>
          <p:nvPr/>
        </p:nvSpPr>
        <p:spPr bwMode="auto">
          <a:xfrm>
            <a:off x="7570800" y="4714875"/>
            <a:ext cx="219075"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8"/>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69" name="Freeform 1105"/>
          <p:cNvSpPr>
            <a:spLocks/>
          </p:cNvSpPr>
          <p:nvPr/>
        </p:nvSpPr>
        <p:spPr bwMode="auto">
          <a:xfrm>
            <a:off x="7686675" y="4714875"/>
            <a:ext cx="215900" cy="96838"/>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70" name="Freeform 1106"/>
          <p:cNvSpPr>
            <a:spLocks/>
          </p:cNvSpPr>
          <p:nvPr/>
        </p:nvSpPr>
        <p:spPr bwMode="auto">
          <a:xfrm>
            <a:off x="4289425" y="4714875"/>
            <a:ext cx="217488"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8"/>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71" name="Freeform 1107"/>
          <p:cNvSpPr>
            <a:spLocks/>
          </p:cNvSpPr>
          <p:nvPr/>
        </p:nvSpPr>
        <p:spPr bwMode="auto">
          <a:xfrm>
            <a:off x="4402150" y="4714875"/>
            <a:ext cx="219075"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72" name="Line 1108"/>
          <p:cNvSpPr>
            <a:spLocks noChangeShapeType="1"/>
          </p:cNvSpPr>
          <p:nvPr/>
        </p:nvSpPr>
        <p:spPr bwMode="auto">
          <a:xfrm flipH="1">
            <a:off x="4949825" y="4283075"/>
            <a:ext cx="217488" cy="4318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73" name="Line 1109"/>
          <p:cNvSpPr>
            <a:spLocks noChangeShapeType="1"/>
          </p:cNvSpPr>
          <p:nvPr/>
        </p:nvSpPr>
        <p:spPr bwMode="auto">
          <a:xfrm flipV="1">
            <a:off x="4835525" y="4714897"/>
            <a:ext cx="114300" cy="73025"/>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74" name="Line 1110"/>
          <p:cNvSpPr>
            <a:spLocks noChangeShapeType="1"/>
          </p:cNvSpPr>
          <p:nvPr/>
        </p:nvSpPr>
        <p:spPr bwMode="auto">
          <a:xfrm flipH="1" flipV="1">
            <a:off x="4402150" y="4714897"/>
            <a:ext cx="219075"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75" name="Line 1111"/>
          <p:cNvSpPr>
            <a:spLocks noChangeShapeType="1"/>
          </p:cNvSpPr>
          <p:nvPr/>
        </p:nvSpPr>
        <p:spPr bwMode="auto">
          <a:xfrm flipH="1" flipV="1">
            <a:off x="7686675" y="4714897"/>
            <a:ext cx="215900"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76" name="Line 1112"/>
          <p:cNvSpPr>
            <a:spLocks noChangeShapeType="1"/>
          </p:cNvSpPr>
          <p:nvPr/>
        </p:nvSpPr>
        <p:spPr bwMode="auto">
          <a:xfrm flipH="1">
            <a:off x="7570795" y="4714897"/>
            <a:ext cx="115887"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77" name="Line 1113"/>
          <p:cNvSpPr>
            <a:spLocks noChangeShapeType="1"/>
          </p:cNvSpPr>
          <p:nvPr/>
        </p:nvSpPr>
        <p:spPr bwMode="auto">
          <a:xfrm flipV="1">
            <a:off x="4289434" y="4714897"/>
            <a:ext cx="112713"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78" name="Freeform 1114"/>
          <p:cNvSpPr>
            <a:spLocks/>
          </p:cNvSpPr>
          <p:nvPr/>
        </p:nvSpPr>
        <p:spPr bwMode="auto">
          <a:xfrm>
            <a:off x="5499102" y="3575059"/>
            <a:ext cx="214313" cy="384175"/>
          </a:xfrm>
          <a:custGeom>
            <a:avLst/>
            <a:gdLst>
              <a:gd name="T0" fmla="*/ 2147483647 w 93"/>
              <a:gd name="T1" fmla="*/ 0 h 147"/>
              <a:gd name="T2" fmla="*/ 2147483647 w 93"/>
              <a:gd name="T3" fmla="*/ 2147483647 h 147"/>
              <a:gd name="T4" fmla="*/ 0 w 93"/>
              <a:gd name="T5" fmla="*/ 2147483647 h 147"/>
              <a:gd name="T6" fmla="*/ 2147483647 w 93"/>
              <a:gd name="T7" fmla="*/ 0 h 147"/>
              <a:gd name="T8" fmla="*/ 0 60000 65536"/>
              <a:gd name="T9" fmla="*/ 0 60000 65536"/>
              <a:gd name="T10" fmla="*/ 0 60000 65536"/>
              <a:gd name="T11" fmla="*/ 0 60000 65536"/>
              <a:gd name="T12" fmla="*/ 0 w 93"/>
              <a:gd name="T13" fmla="*/ 0 h 147"/>
              <a:gd name="T14" fmla="*/ 93 w 93"/>
              <a:gd name="T15" fmla="*/ 147 h 147"/>
            </a:gdLst>
            <a:ahLst/>
            <a:cxnLst>
              <a:cxn ang="T8">
                <a:pos x="T0" y="T1"/>
              </a:cxn>
              <a:cxn ang="T9">
                <a:pos x="T2" y="T3"/>
              </a:cxn>
              <a:cxn ang="T10">
                <a:pos x="T4" y="T5"/>
              </a:cxn>
              <a:cxn ang="T11">
                <a:pos x="T6" y="T7"/>
              </a:cxn>
            </a:cxnLst>
            <a:rect l="T12" t="T13" r="T14" b="T15"/>
            <a:pathLst>
              <a:path w="93" h="147">
                <a:moveTo>
                  <a:pt x="44" y="0"/>
                </a:moveTo>
                <a:lnTo>
                  <a:pt x="93" y="142"/>
                </a:lnTo>
                <a:lnTo>
                  <a:pt x="0" y="147"/>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79" name="Freeform 1115"/>
          <p:cNvSpPr>
            <a:spLocks/>
          </p:cNvSpPr>
          <p:nvPr/>
        </p:nvSpPr>
        <p:spPr bwMode="auto">
          <a:xfrm>
            <a:off x="5600712" y="3575053"/>
            <a:ext cx="227013" cy="371475"/>
          </a:xfrm>
          <a:custGeom>
            <a:avLst/>
            <a:gdLst>
              <a:gd name="T0" fmla="*/ 2147483647 w 98"/>
              <a:gd name="T1" fmla="*/ 2147483647 h 142"/>
              <a:gd name="T2" fmla="*/ 0 w 98"/>
              <a:gd name="T3" fmla="*/ 0 h 142"/>
              <a:gd name="T4" fmla="*/ 2147483647 w 98"/>
              <a:gd name="T5" fmla="*/ 2147483647 h 142"/>
              <a:gd name="T6" fmla="*/ 2147483647 w 98"/>
              <a:gd name="T7" fmla="*/ 2147483647 h 142"/>
              <a:gd name="T8" fmla="*/ 0 60000 65536"/>
              <a:gd name="T9" fmla="*/ 0 60000 65536"/>
              <a:gd name="T10" fmla="*/ 0 60000 65536"/>
              <a:gd name="T11" fmla="*/ 0 60000 65536"/>
              <a:gd name="T12" fmla="*/ 0 w 98"/>
              <a:gd name="T13" fmla="*/ 0 h 142"/>
              <a:gd name="T14" fmla="*/ 98 w 98"/>
              <a:gd name="T15" fmla="*/ 142 h 142"/>
            </a:gdLst>
            <a:ahLst/>
            <a:cxnLst>
              <a:cxn ang="T8">
                <a:pos x="T0" y="T1"/>
              </a:cxn>
              <a:cxn ang="T9">
                <a:pos x="T2" y="T3"/>
              </a:cxn>
              <a:cxn ang="T10">
                <a:pos x="T4" y="T5"/>
              </a:cxn>
              <a:cxn ang="T11">
                <a:pos x="T6" y="T7"/>
              </a:cxn>
            </a:cxnLst>
            <a:rect l="T12" t="T13" r="T14" b="T15"/>
            <a:pathLst>
              <a:path w="98" h="142">
                <a:moveTo>
                  <a:pt x="98" y="23"/>
                </a:moveTo>
                <a:lnTo>
                  <a:pt x="0" y="0"/>
                </a:lnTo>
                <a:lnTo>
                  <a:pt x="49" y="142"/>
                </a:lnTo>
                <a:lnTo>
                  <a:pt x="98" y="2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80" name="Freeform 1116"/>
          <p:cNvSpPr>
            <a:spLocks/>
          </p:cNvSpPr>
          <p:nvPr/>
        </p:nvSpPr>
        <p:spPr bwMode="auto">
          <a:xfrm>
            <a:off x="6591300" y="3562350"/>
            <a:ext cx="217488" cy="323850"/>
          </a:xfrm>
          <a:custGeom>
            <a:avLst/>
            <a:gdLst>
              <a:gd name="T0" fmla="*/ 2147483647 w 94"/>
              <a:gd name="T1" fmla="*/ 0 h 124"/>
              <a:gd name="T2" fmla="*/ 2147483647 w 94"/>
              <a:gd name="T3" fmla="*/ 2147483647 h 124"/>
              <a:gd name="T4" fmla="*/ 0 w 94"/>
              <a:gd name="T5" fmla="*/ 2147483647 h 124"/>
              <a:gd name="T6" fmla="*/ 2147483647 w 94"/>
              <a:gd name="T7" fmla="*/ 0 h 124"/>
              <a:gd name="T8" fmla="*/ 0 60000 65536"/>
              <a:gd name="T9" fmla="*/ 0 60000 65536"/>
              <a:gd name="T10" fmla="*/ 0 60000 65536"/>
              <a:gd name="T11" fmla="*/ 0 60000 65536"/>
              <a:gd name="T12" fmla="*/ 0 w 94"/>
              <a:gd name="T13" fmla="*/ 0 h 124"/>
              <a:gd name="T14" fmla="*/ 94 w 94"/>
              <a:gd name="T15" fmla="*/ 124 h 124"/>
            </a:gdLst>
            <a:ahLst/>
            <a:cxnLst>
              <a:cxn ang="T8">
                <a:pos x="T0" y="T1"/>
              </a:cxn>
              <a:cxn ang="T9">
                <a:pos x="T2" y="T3"/>
              </a:cxn>
              <a:cxn ang="T10">
                <a:pos x="T4" y="T5"/>
              </a:cxn>
              <a:cxn ang="T11">
                <a:pos x="T6" y="T7"/>
              </a:cxn>
            </a:cxnLst>
            <a:rect l="T12" t="T13" r="T14" b="T15"/>
            <a:pathLst>
              <a:path w="94" h="124">
                <a:moveTo>
                  <a:pt x="45" y="0"/>
                </a:moveTo>
                <a:lnTo>
                  <a:pt x="94" y="124"/>
                </a:lnTo>
                <a:lnTo>
                  <a:pt x="0" y="33"/>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81" name="Freeform 1117"/>
          <p:cNvSpPr>
            <a:spLocks/>
          </p:cNvSpPr>
          <p:nvPr/>
        </p:nvSpPr>
        <p:spPr bwMode="auto">
          <a:xfrm>
            <a:off x="6696075" y="3562350"/>
            <a:ext cx="215900"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74"/>
                </a:moveTo>
                <a:lnTo>
                  <a:pt x="0" y="0"/>
                </a:lnTo>
                <a:lnTo>
                  <a:pt x="49" y="124"/>
                </a:lnTo>
                <a:lnTo>
                  <a:pt x="93" y="7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82" name="Line 1118"/>
          <p:cNvSpPr>
            <a:spLocks noChangeShapeType="1"/>
          </p:cNvSpPr>
          <p:nvPr/>
        </p:nvSpPr>
        <p:spPr bwMode="auto">
          <a:xfrm flipH="1" flipV="1">
            <a:off x="5600712" y="3575057"/>
            <a:ext cx="227013"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83" name="Line 1119"/>
          <p:cNvSpPr>
            <a:spLocks noChangeShapeType="1"/>
          </p:cNvSpPr>
          <p:nvPr/>
        </p:nvSpPr>
        <p:spPr bwMode="auto">
          <a:xfrm flipV="1">
            <a:off x="5499100" y="3575059"/>
            <a:ext cx="101600" cy="384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84" name="Line 1120"/>
          <p:cNvSpPr>
            <a:spLocks noChangeShapeType="1"/>
          </p:cNvSpPr>
          <p:nvPr/>
        </p:nvSpPr>
        <p:spPr bwMode="auto">
          <a:xfrm flipH="1" flipV="1">
            <a:off x="6696075" y="3562352"/>
            <a:ext cx="215900" cy="1936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85" name="Line 1121"/>
          <p:cNvSpPr>
            <a:spLocks noChangeShapeType="1"/>
          </p:cNvSpPr>
          <p:nvPr/>
        </p:nvSpPr>
        <p:spPr bwMode="auto">
          <a:xfrm flipV="1">
            <a:off x="6591307" y="3562357"/>
            <a:ext cx="104775" cy="857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86" name="Freeform 1122"/>
          <p:cNvSpPr>
            <a:spLocks/>
          </p:cNvSpPr>
          <p:nvPr/>
        </p:nvSpPr>
        <p:spPr bwMode="auto">
          <a:xfrm>
            <a:off x="6146800" y="3432175"/>
            <a:ext cx="217488" cy="215900"/>
          </a:xfrm>
          <a:custGeom>
            <a:avLst/>
            <a:gdLst>
              <a:gd name="T0" fmla="*/ 2147483647 w 94"/>
              <a:gd name="T1" fmla="*/ 2147483647 h 83"/>
              <a:gd name="T2" fmla="*/ 0 w 94"/>
              <a:gd name="T3" fmla="*/ 0 h 83"/>
              <a:gd name="T4" fmla="*/ 2147483647 w 94"/>
              <a:gd name="T5" fmla="*/ 2147483647 h 83"/>
              <a:gd name="T6" fmla="*/ 2147483647 w 94"/>
              <a:gd name="T7" fmla="*/ 2147483647 h 83"/>
              <a:gd name="T8" fmla="*/ 0 60000 65536"/>
              <a:gd name="T9" fmla="*/ 0 60000 65536"/>
              <a:gd name="T10" fmla="*/ 0 60000 65536"/>
              <a:gd name="T11" fmla="*/ 0 60000 65536"/>
              <a:gd name="T12" fmla="*/ 0 w 94"/>
              <a:gd name="T13" fmla="*/ 0 h 83"/>
              <a:gd name="T14" fmla="*/ 94 w 94"/>
              <a:gd name="T15" fmla="*/ 83 h 83"/>
            </a:gdLst>
            <a:ahLst/>
            <a:cxnLst>
              <a:cxn ang="T8">
                <a:pos x="T0" y="T1"/>
              </a:cxn>
              <a:cxn ang="T9">
                <a:pos x="T2" y="T3"/>
              </a:cxn>
              <a:cxn ang="T10">
                <a:pos x="T4" y="T5"/>
              </a:cxn>
              <a:cxn ang="T11">
                <a:pos x="T6" y="T7"/>
              </a:cxn>
            </a:cxnLst>
            <a:rect l="T12" t="T13" r="T14" b="T15"/>
            <a:pathLst>
              <a:path w="94" h="83">
                <a:moveTo>
                  <a:pt x="94" y="18"/>
                </a:moveTo>
                <a:lnTo>
                  <a:pt x="0" y="0"/>
                </a:lnTo>
                <a:lnTo>
                  <a:pt x="49" y="83"/>
                </a:lnTo>
                <a:lnTo>
                  <a:pt x="94"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87" name="Freeform 1123"/>
          <p:cNvSpPr>
            <a:spLocks/>
          </p:cNvSpPr>
          <p:nvPr/>
        </p:nvSpPr>
        <p:spPr bwMode="auto">
          <a:xfrm>
            <a:off x="5167325" y="3913192"/>
            <a:ext cx="217487" cy="369887"/>
          </a:xfrm>
          <a:custGeom>
            <a:avLst/>
            <a:gdLst>
              <a:gd name="T0" fmla="*/ 2147483647 w 94"/>
              <a:gd name="T1" fmla="*/ 0 h 142"/>
              <a:gd name="T2" fmla="*/ 2147483647 w 94"/>
              <a:gd name="T3" fmla="*/ 2147483647 h 142"/>
              <a:gd name="T4" fmla="*/ 0 w 94"/>
              <a:gd name="T5" fmla="*/ 2147483647 h 142"/>
              <a:gd name="T6" fmla="*/ 2147483647 w 94"/>
              <a:gd name="T7" fmla="*/ 0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49" y="0"/>
                </a:moveTo>
                <a:lnTo>
                  <a:pt x="94" y="124"/>
                </a:lnTo>
                <a:lnTo>
                  <a:pt x="0" y="142"/>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88" name="Freeform 1124"/>
          <p:cNvSpPr>
            <a:spLocks/>
          </p:cNvSpPr>
          <p:nvPr/>
        </p:nvSpPr>
        <p:spPr bwMode="auto">
          <a:xfrm>
            <a:off x="5280037" y="3913188"/>
            <a:ext cx="219075" cy="323850"/>
          </a:xfrm>
          <a:custGeom>
            <a:avLst/>
            <a:gdLst>
              <a:gd name="T0" fmla="*/ 2147483647 w 94"/>
              <a:gd name="T1" fmla="*/ 2147483647 h 124"/>
              <a:gd name="T2" fmla="*/ 0 w 94"/>
              <a:gd name="T3" fmla="*/ 0 h 124"/>
              <a:gd name="T4" fmla="*/ 2147483647 w 94"/>
              <a:gd name="T5" fmla="*/ 2147483647 h 124"/>
              <a:gd name="T6" fmla="*/ 2147483647 w 94"/>
              <a:gd name="T7" fmla="*/ 2147483647 h 124"/>
              <a:gd name="T8" fmla="*/ 0 60000 65536"/>
              <a:gd name="T9" fmla="*/ 0 60000 65536"/>
              <a:gd name="T10" fmla="*/ 0 60000 65536"/>
              <a:gd name="T11" fmla="*/ 0 60000 65536"/>
              <a:gd name="T12" fmla="*/ 0 w 94"/>
              <a:gd name="T13" fmla="*/ 0 h 124"/>
              <a:gd name="T14" fmla="*/ 94 w 94"/>
              <a:gd name="T15" fmla="*/ 124 h 124"/>
            </a:gdLst>
            <a:ahLst/>
            <a:cxnLst>
              <a:cxn ang="T8">
                <a:pos x="T0" y="T1"/>
              </a:cxn>
              <a:cxn ang="T9">
                <a:pos x="T2" y="T3"/>
              </a:cxn>
              <a:cxn ang="T10">
                <a:pos x="T4" y="T5"/>
              </a:cxn>
              <a:cxn ang="T11">
                <a:pos x="T6" y="T7"/>
              </a:cxn>
            </a:cxnLst>
            <a:rect l="T12" t="T13" r="T14" b="T15"/>
            <a:pathLst>
              <a:path w="94" h="124">
                <a:moveTo>
                  <a:pt x="94" y="18"/>
                </a:moveTo>
                <a:lnTo>
                  <a:pt x="0" y="0"/>
                </a:lnTo>
                <a:lnTo>
                  <a:pt x="45" y="124"/>
                </a:lnTo>
                <a:lnTo>
                  <a:pt x="94"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89" name="Line 1125"/>
          <p:cNvSpPr>
            <a:spLocks noChangeShapeType="1"/>
          </p:cNvSpPr>
          <p:nvPr/>
        </p:nvSpPr>
        <p:spPr bwMode="auto">
          <a:xfrm flipH="1" flipV="1">
            <a:off x="6146800" y="3432175"/>
            <a:ext cx="217488" cy="460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90" name="Line 1126"/>
          <p:cNvSpPr>
            <a:spLocks noChangeShapeType="1"/>
          </p:cNvSpPr>
          <p:nvPr/>
        </p:nvSpPr>
        <p:spPr bwMode="auto">
          <a:xfrm flipV="1">
            <a:off x="5167313" y="3913192"/>
            <a:ext cx="112712" cy="3698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91" name="Freeform 1127"/>
          <p:cNvSpPr>
            <a:spLocks/>
          </p:cNvSpPr>
          <p:nvPr/>
        </p:nvSpPr>
        <p:spPr bwMode="auto">
          <a:xfrm>
            <a:off x="6808788" y="3756027"/>
            <a:ext cx="215900" cy="360363"/>
          </a:xfrm>
          <a:custGeom>
            <a:avLst/>
            <a:gdLst>
              <a:gd name="T0" fmla="*/ 2147483647 w 93"/>
              <a:gd name="T1" fmla="*/ 0 h 138"/>
              <a:gd name="T2" fmla="*/ 2147483647 w 93"/>
              <a:gd name="T3" fmla="*/ 2147483647 h 138"/>
              <a:gd name="T4" fmla="*/ 0 w 93"/>
              <a:gd name="T5" fmla="*/ 2147483647 h 138"/>
              <a:gd name="T6" fmla="*/ 2147483647 w 93"/>
              <a:gd name="T7" fmla="*/ 0 h 138"/>
              <a:gd name="T8" fmla="*/ 0 60000 65536"/>
              <a:gd name="T9" fmla="*/ 0 60000 65536"/>
              <a:gd name="T10" fmla="*/ 0 60000 65536"/>
              <a:gd name="T11" fmla="*/ 0 60000 65536"/>
              <a:gd name="T12" fmla="*/ 0 w 93"/>
              <a:gd name="T13" fmla="*/ 0 h 138"/>
              <a:gd name="T14" fmla="*/ 93 w 93"/>
              <a:gd name="T15" fmla="*/ 138 h 138"/>
            </a:gdLst>
            <a:ahLst/>
            <a:cxnLst>
              <a:cxn ang="T8">
                <a:pos x="T0" y="T1"/>
              </a:cxn>
              <a:cxn ang="T9">
                <a:pos x="T2" y="T3"/>
              </a:cxn>
              <a:cxn ang="T10">
                <a:pos x="T4" y="T5"/>
              </a:cxn>
              <a:cxn ang="T11">
                <a:pos x="T6" y="T7"/>
              </a:cxn>
            </a:cxnLst>
            <a:rect l="T12" t="T13" r="T14" b="T15"/>
            <a:pathLst>
              <a:path w="93" h="138">
                <a:moveTo>
                  <a:pt x="44" y="0"/>
                </a:moveTo>
                <a:lnTo>
                  <a:pt x="93" y="138"/>
                </a:lnTo>
                <a:lnTo>
                  <a:pt x="0" y="50"/>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92" name="Freeform 1128"/>
          <p:cNvSpPr>
            <a:spLocks/>
          </p:cNvSpPr>
          <p:nvPr/>
        </p:nvSpPr>
        <p:spPr bwMode="auto">
          <a:xfrm>
            <a:off x="6911987" y="3756027"/>
            <a:ext cx="227013" cy="360363"/>
          </a:xfrm>
          <a:custGeom>
            <a:avLst/>
            <a:gdLst>
              <a:gd name="T0" fmla="*/ 2147483647 w 98"/>
              <a:gd name="T1" fmla="*/ 2147483647 h 138"/>
              <a:gd name="T2" fmla="*/ 0 w 98"/>
              <a:gd name="T3" fmla="*/ 0 h 138"/>
              <a:gd name="T4" fmla="*/ 2147483647 w 98"/>
              <a:gd name="T5" fmla="*/ 2147483647 h 138"/>
              <a:gd name="T6" fmla="*/ 2147483647 w 98"/>
              <a:gd name="T7" fmla="*/ 2147483647 h 138"/>
              <a:gd name="T8" fmla="*/ 0 60000 65536"/>
              <a:gd name="T9" fmla="*/ 0 60000 65536"/>
              <a:gd name="T10" fmla="*/ 0 60000 65536"/>
              <a:gd name="T11" fmla="*/ 0 60000 65536"/>
              <a:gd name="T12" fmla="*/ 0 w 98"/>
              <a:gd name="T13" fmla="*/ 0 h 138"/>
              <a:gd name="T14" fmla="*/ 98 w 98"/>
              <a:gd name="T15" fmla="*/ 138 h 138"/>
            </a:gdLst>
            <a:ahLst/>
            <a:cxnLst>
              <a:cxn ang="T8">
                <a:pos x="T0" y="T1"/>
              </a:cxn>
              <a:cxn ang="T9">
                <a:pos x="T2" y="T3"/>
              </a:cxn>
              <a:cxn ang="T10">
                <a:pos x="T4" y="T5"/>
              </a:cxn>
              <a:cxn ang="T11">
                <a:pos x="T6" y="T7"/>
              </a:cxn>
            </a:cxnLst>
            <a:rect l="T12" t="T13" r="T14" b="T15"/>
            <a:pathLst>
              <a:path w="98" h="138">
                <a:moveTo>
                  <a:pt x="98" y="92"/>
                </a:moveTo>
                <a:lnTo>
                  <a:pt x="0" y="0"/>
                </a:lnTo>
                <a:lnTo>
                  <a:pt x="49" y="138"/>
                </a:lnTo>
                <a:lnTo>
                  <a:pt x="98"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93" name="Freeform 1129"/>
          <p:cNvSpPr>
            <a:spLocks/>
          </p:cNvSpPr>
          <p:nvPr/>
        </p:nvSpPr>
        <p:spPr bwMode="auto">
          <a:xfrm>
            <a:off x="4506913" y="4751410"/>
            <a:ext cx="227012" cy="96837"/>
          </a:xfrm>
          <a:custGeom>
            <a:avLst/>
            <a:gdLst>
              <a:gd name="T0" fmla="*/ 2147483647 w 98"/>
              <a:gd name="T1" fmla="*/ 0 h 37"/>
              <a:gd name="T2" fmla="*/ 2147483647 w 98"/>
              <a:gd name="T3" fmla="*/ 2147483647 h 37"/>
              <a:gd name="T4" fmla="*/ 0 w 98"/>
              <a:gd name="T5" fmla="*/ 2147483647 h 37"/>
              <a:gd name="T6" fmla="*/ 2147483647 w 98"/>
              <a:gd name="T7" fmla="*/ 0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49" y="0"/>
                </a:moveTo>
                <a:lnTo>
                  <a:pt x="98"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94" name="Freeform 1130"/>
          <p:cNvSpPr>
            <a:spLocks/>
          </p:cNvSpPr>
          <p:nvPr/>
        </p:nvSpPr>
        <p:spPr bwMode="auto">
          <a:xfrm>
            <a:off x="4621213" y="4751410"/>
            <a:ext cx="214312"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9"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95" name="Line 1131"/>
          <p:cNvSpPr>
            <a:spLocks noChangeShapeType="1"/>
          </p:cNvSpPr>
          <p:nvPr/>
        </p:nvSpPr>
        <p:spPr bwMode="auto">
          <a:xfrm flipH="1" flipV="1">
            <a:off x="6911987" y="3756027"/>
            <a:ext cx="227013" cy="2397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96" name="Line 1132"/>
          <p:cNvSpPr>
            <a:spLocks noChangeShapeType="1"/>
          </p:cNvSpPr>
          <p:nvPr/>
        </p:nvSpPr>
        <p:spPr bwMode="auto">
          <a:xfrm flipV="1">
            <a:off x="6808797" y="3756028"/>
            <a:ext cx="103187" cy="130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97" name="Line 1133"/>
          <p:cNvSpPr>
            <a:spLocks noChangeShapeType="1"/>
          </p:cNvSpPr>
          <p:nvPr/>
        </p:nvSpPr>
        <p:spPr bwMode="auto">
          <a:xfrm flipH="1" flipV="1">
            <a:off x="4621213" y="4751388"/>
            <a:ext cx="214312"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98" name="Line 1135"/>
          <p:cNvSpPr>
            <a:spLocks noChangeShapeType="1"/>
          </p:cNvSpPr>
          <p:nvPr/>
        </p:nvSpPr>
        <p:spPr bwMode="auto">
          <a:xfrm flipV="1">
            <a:off x="7789863" y="4751410"/>
            <a:ext cx="112712"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99" name="Freeform 1136"/>
          <p:cNvSpPr>
            <a:spLocks/>
          </p:cNvSpPr>
          <p:nvPr/>
        </p:nvSpPr>
        <p:spPr bwMode="auto">
          <a:xfrm>
            <a:off x="5713425" y="3635375"/>
            <a:ext cx="217487"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01"/>
                </a:lnTo>
                <a:lnTo>
                  <a:pt x="0" y="119"/>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00" name="Freeform 1137"/>
          <p:cNvSpPr>
            <a:spLocks/>
          </p:cNvSpPr>
          <p:nvPr/>
        </p:nvSpPr>
        <p:spPr bwMode="auto">
          <a:xfrm>
            <a:off x="5827725" y="3635384"/>
            <a:ext cx="217487" cy="263525"/>
          </a:xfrm>
          <a:custGeom>
            <a:avLst/>
            <a:gdLst>
              <a:gd name="T0" fmla="*/ 2147483647 w 94"/>
              <a:gd name="T1" fmla="*/ 0 h 101"/>
              <a:gd name="T2" fmla="*/ 0 w 94"/>
              <a:gd name="T3" fmla="*/ 0 h 101"/>
              <a:gd name="T4" fmla="*/ 2147483647 w 94"/>
              <a:gd name="T5" fmla="*/ 2147483647 h 101"/>
              <a:gd name="T6" fmla="*/ 2147483647 w 94"/>
              <a:gd name="T7" fmla="*/ 0 h 101"/>
              <a:gd name="T8" fmla="*/ 0 60000 65536"/>
              <a:gd name="T9" fmla="*/ 0 60000 65536"/>
              <a:gd name="T10" fmla="*/ 0 60000 65536"/>
              <a:gd name="T11" fmla="*/ 0 60000 65536"/>
              <a:gd name="T12" fmla="*/ 0 w 94"/>
              <a:gd name="T13" fmla="*/ 0 h 101"/>
              <a:gd name="T14" fmla="*/ 94 w 94"/>
              <a:gd name="T15" fmla="*/ 101 h 101"/>
            </a:gdLst>
            <a:ahLst/>
            <a:cxnLst>
              <a:cxn ang="T8">
                <a:pos x="T0" y="T1"/>
              </a:cxn>
              <a:cxn ang="T9">
                <a:pos x="T2" y="T3"/>
              </a:cxn>
              <a:cxn ang="T10">
                <a:pos x="T4" y="T5"/>
              </a:cxn>
              <a:cxn ang="T11">
                <a:pos x="T6" y="T7"/>
              </a:cxn>
            </a:cxnLst>
            <a:rect l="T12" t="T13" r="T14" b="T15"/>
            <a:pathLst>
              <a:path w="94" h="101">
                <a:moveTo>
                  <a:pt x="94" y="0"/>
                </a:moveTo>
                <a:lnTo>
                  <a:pt x="0" y="0"/>
                </a:lnTo>
                <a:lnTo>
                  <a:pt x="45" y="101"/>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01" name="Line 1138"/>
          <p:cNvSpPr>
            <a:spLocks noChangeShapeType="1"/>
          </p:cNvSpPr>
          <p:nvPr/>
        </p:nvSpPr>
        <p:spPr bwMode="auto">
          <a:xfrm flipH="1">
            <a:off x="5827725" y="3635384"/>
            <a:ext cx="217487"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02" name="Line 1139"/>
          <p:cNvSpPr>
            <a:spLocks noChangeShapeType="1"/>
          </p:cNvSpPr>
          <p:nvPr/>
        </p:nvSpPr>
        <p:spPr bwMode="auto">
          <a:xfrm flipV="1">
            <a:off x="5713416" y="3635375"/>
            <a:ext cx="114300" cy="311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03" name="Freeform 1140"/>
          <p:cNvSpPr>
            <a:spLocks/>
          </p:cNvSpPr>
          <p:nvPr/>
        </p:nvSpPr>
        <p:spPr bwMode="auto">
          <a:xfrm>
            <a:off x="7024693" y="3995747"/>
            <a:ext cx="217487" cy="371475"/>
          </a:xfrm>
          <a:custGeom>
            <a:avLst/>
            <a:gdLst>
              <a:gd name="T0" fmla="*/ 2147483647 w 94"/>
              <a:gd name="T1" fmla="*/ 0 h 142"/>
              <a:gd name="T2" fmla="*/ 2147483647 w 94"/>
              <a:gd name="T3" fmla="*/ 2147483647 h 142"/>
              <a:gd name="T4" fmla="*/ 0 w 94"/>
              <a:gd name="T5" fmla="*/ 2147483647 h 142"/>
              <a:gd name="T6" fmla="*/ 2147483647 w 94"/>
              <a:gd name="T7" fmla="*/ 0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49" y="0"/>
                </a:moveTo>
                <a:lnTo>
                  <a:pt x="94" y="142"/>
                </a:lnTo>
                <a:lnTo>
                  <a:pt x="0" y="4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04" name="Freeform 1141"/>
          <p:cNvSpPr>
            <a:spLocks/>
          </p:cNvSpPr>
          <p:nvPr/>
        </p:nvSpPr>
        <p:spPr bwMode="auto">
          <a:xfrm>
            <a:off x="7139000" y="3995747"/>
            <a:ext cx="217487" cy="371475"/>
          </a:xfrm>
          <a:custGeom>
            <a:avLst/>
            <a:gdLst>
              <a:gd name="T0" fmla="*/ 2147483647 w 94"/>
              <a:gd name="T1" fmla="*/ 2147483647 h 142"/>
              <a:gd name="T2" fmla="*/ 0 w 94"/>
              <a:gd name="T3" fmla="*/ 0 h 142"/>
              <a:gd name="T4" fmla="*/ 2147483647 w 94"/>
              <a:gd name="T5" fmla="*/ 2147483647 h 142"/>
              <a:gd name="T6" fmla="*/ 2147483647 w 94"/>
              <a:gd name="T7" fmla="*/ 2147483647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94" y="128"/>
                </a:moveTo>
                <a:lnTo>
                  <a:pt x="0" y="0"/>
                </a:lnTo>
                <a:lnTo>
                  <a:pt x="45" y="142"/>
                </a:lnTo>
                <a:lnTo>
                  <a:pt x="94" y="12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05" name="Freeform 1142"/>
          <p:cNvSpPr>
            <a:spLocks/>
          </p:cNvSpPr>
          <p:nvPr/>
        </p:nvSpPr>
        <p:spPr bwMode="auto">
          <a:xfrm>
            <a:off x="6261100" y="3478218"/>
            <a:ext cx="217488" cy="301625"/>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115"/>
                </a:lnTo>
                <a:lnTo>
                  <a:pt x="0" y="65"/>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06" name="Freeform 1143"/>
          <p:cNvSpPr>
            <a:spLocks/>
          </p:cNvSpPr>
          <p:nvPr/>
        </p:nvSpPr>
        <p:spPr bwMode="auto">
          <a:xfrm>
            <a:off x="6364288" y="3478218"/>
            <a:ext cx="227012" cy="301625"/>
          </a:xfrm>
          <a:custGeom>
            <a:avLst/>
            <a:gdLst>
              <a:gd name="T0" fmla="*/ 2147483647 w 98"/>
              <a:gd name="T1" fmla="*/ 2147483647 h 115"/>
              <a:gd name="T2" fmla="*/ 0 w 98"/>
              <a:gd name="T3" fmla="*/ 0 h 115"/>
              <a:gd name="T4" fmla="*/ 2147483647 w 98"/>
              <a:gd name="T5" fmla="*/ 2147483647 h 115"/>
              <a:gd name="T6" fmla="*/ 2147483647 w 98"/>
              <a:gd name="T7" fmla="*/ 2147483647 h 115"/>
              <a:gd name="T8" fmla="*/ 0 60000 65536"/>
              <a:gd name="T9" fmla="*/ 0 60000 65536"/>
              <a:gd name="T10" fmla="*/ 0 60000 65536"/>
              <a:gd name="T11" fmla="*/ 0 60000 65536"/>
              <a:gd name="T12" fmla="*/ 0 w 98"/>
              <a:gd name="T13" fmla="*/ 0 h 115"/>
              <a:gd name="T14" fmla="*/ 98 w 98"/>
              <a:gd name="T15" fmla="*/ 115 h 115"/>
            </a:gdLst>
            <a:ahLst/>
            <a:cxnLst>
              <a:cxn ang="T8">
                <a:pos x="T0" y="T1"/>
              </a:cxn>
              <a:cxn ang="T9">
                <a:pos x="T2" y="T3"/>
              </a:cxn>
              <a:cxn ang="T10">
                <a:pos x="T4" y="T5"/>
              </a:cxn>
              <a:cxn ang="T11">
                <a:pos x="T6" y="T7"/>
              </a:cxn>
            </a:cxnLst>
            <a:rect l="T12" t="T13" r="T14" b="T15"/>
            <a:pathLst>
              <a:path w="98" h="115">
                <a:moveTo>
                  <a:pt x="98" y="65"/>
                </a:moveTo>
                <a:lnTo>
                  <a:pt x="0" y="0"/>
                </a:lnTo>
                <a:lnTo>
                  <a:pt x="49" y="115"/>
                </a:lnTo>
                <a:lnTo>
                  <a:pt x="98" y="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07" name="Freeform 1144"/>
          <p:cNvSpPr>
            <a:spLocks/>
          </p:cNvSpPr>
          <p:nvPr/>
        </p:nvSpPr>
        <p:spPr bwMode="auto">
          <a:xfrm>
            <a:off x="5384800" y="3959229"/>
            <a:ext cx="215900" cy="277813"/>
          </a:xfrm>
          <a:custGeom>
            <a:avLst/>
            <a:gdLst>
              <a:gd name="T0" fmla="*/ 2147483647 w 93"/>
              <a:gd name="T1" fmla="*/ 0 h 106"/>
              <a:gd name="T2" fmla="*/ 2147483647 w 93"/>
              <a:gd name="T3" fmla="*/ 2147483647 h 106"/>
              <a:gd name="T4" fmla="*/ 0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0"/>
                </a:moveTo>
                <a:lnTo>
                  <a:pt x="93" y="101"/>
                </a:lnTo>
                <a:lnTo>
                  <a:pt x="0" y="10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08" name="Freeform 1145"/>
          <p:cNvSpPr>
            <a:spLocks/>
          </p:cNvSpPr>
          <p:nvPr/>
        </p:nvSpPr>
        <p:spPr bwMode="auto">
          <a:xfrm>
            <a:off x="5499102" y="3946527"/>
            <a:ext cx="214313" cy="277813"/>
          </a:xfrm>
          <a:custGeom>
            <a:avLst/>
            <a:gdLst>
              <a:gd name="T0" fmla="*/ 2147483647 w 93"/>
              <a:gd name="T1" fmla="*/ 0 h 106"/>
              <a:gd name="T2" fmla="*/ 0 w 93"/>
              <a:gd name="T3" fmla="*/ 2147483647 h 106"/>
              <a:gd name="T4" fmla="*/ 2147483647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0"/>
                </a:moveTo>
                <a:lnTo>
                  <a:pt x="0" y="5"/>
                </a:lnTo>
                <a:lnTo>
                  <a:pt x="44" y="106"/>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09" name="Line 1146"/>
          <p:cNvSpPr>
            <a:spLocks noChangeShapeType="1"/>
          </p:cNvSpPr>
          <p:nvPr/>
        </p:nvSpPr>
        <p:spPr bwMode="auto">
          <a:xfrm flipH="1" flipV="1">
            <a:off x="7139000" y="3995738"/>
            <a:ext cx="217487" cy="3349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10" name="Line 1147"/>
          <p:cNvSpPr>
            <a:spLocks noChangeShapeType="1"/>
          </p:cNvSpPr>
          <p:nvPr/>
        </p:nvSpPr>
        <p:spPr bwMode="auto">
          <a:xfrm flipV="1">
            <a:off x="7024692" y="3995738"/>
            <a:ext cx="114300" cy="1206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11" name="Line 1148"/>
          <p:cNvSpPr>
            <a:spLocks noChangeShapeType="1"/>
          </p:cNvSpPr>
          <p:nvPr/>
        </p:nvSpPr>
        <p:spPr bwMode="auto">
          <a:xfrm flipH="1" flipV="1">
            <a:off x="6364288" y="3478213"/>
            <a:ext cx="227012" cy="1698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12" name="Line 1149"/>
          <p:cNvSpPr>
            <a:spLocks noChangeShapeType="1"/>
          </p:cNvSpPr>
          <p:nvPr/>
        </p:nvSpPr>
        <p:spPr bwMode="auto">
          <a:xfrm flipV="1">
            <a:off x="6261100" y="3478213"/>
            <a:ext cx="103188" cy="1698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13" name="Line 1150"/>
          <p:cNvSpPr>
            <a:spLocks noChangeShapeType="1"/>
          </p:cNvSpPr>
          <p:nvPr/>
        </p:nvSpPr>
        <p:spPr bwMode="auto">
          <a:xfrm flipV="1">
            <a:off x="5384800" y="3959229"/>
            <a:ext cx="114300" cy="277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14" name="Freeform 1151"/>
          <p:cNvSpPr>
            <a:spLocks/>
          </p:cNvSpPr>
          <p:nvPr/>
        </p:nvSpPr>
        <p:spPr bwMode="auto">
          <a:xfrm>
            <a:off x="7242175" y="4330722"/>
            <a:ext cx="215900" cy="314325"/>
          </a:xfrm>
          <a:custGeom>
            <a:avLst/>
            <a:gdLst>
              <a:gd name="T0" fmla="*/ 2147483647 w 93"/>
              <a:gd name="T1" fmla="*/ 0 h 120"/>
              <a:gd name="T2" fmla="*/ 2147483647 w 93"/>
              <a:gd name="T3" fmla="*/ 2147483647 h 120"/>
              <a:gd name="T4" fmla="*/ 0 w 93"/>
              <a:gd name="T5" fmla="*/ 2147483647 h 120"/>
              <a:gd name="T6" fmla="*/ 2147483647 w 93"/>
              <a:gd name="T7" fmla="*/ 0 h 120"/>
              <a:gd name="T8" fmla="*/ 0 60000 65536"/>
              <a:gd name="T9" fmla="*/ 0 60000 65536"/>
              <a:gd name="T10" fmla="*/ 0 60000 65536"/>
              <a:gd name="T11" fmla="*/ 0 60000 65536"/>
              <a:gd name="T12" fmla="*/ 0 w 93"/>
              <a:gd name="T13" fmla="*/ 0 h 120"/>
              <a:gd name="T14" fmla="*/ 93 w 93"/>
              <a:gd name="T15" fmla="*/ 120 h 120"/>
            </a:gdLst>
            <a:ahLst/>
            <a:cxnLst>
              <a:cxn ang="T8">
                <a:pos x="T0" y="T1"/>
              </a:cxn>
              <a:cxn ang="T9">
                <a:pos x="T2" y="T3"/>
              </a:cxn>
              <a:cxn ang="T10">
                <a:pos x="T4" y="T5"/>
              </a:cxn>
              <a:cxn ang="T11">
                <a:pos x="T6" y="T7"/>
              </a:cxn>
            </a:cxnLst>
            <a:rect l="T12" t="T13" r="T14" b="T15"/>
            <a:pathLst>
              <a:path w="93" h="120">
                <a:moveTo>
                  <a:pt x="49" y="0"/>
                </a:moveTo>
                <a:lnTo>
                  <a:pt x="93" y="120"/>
                </a:lnTo>
                <a:lnTo>
                  <a:pt x="0" y="1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15" name="Freeform 1152"/>
          <p:cNvSpPr>
            <a:spLocks/>
          </p:cNvSpPr>
          <p:nvPr/>
        </p:nvSpPr>
        <p:spPr bwMode="auto">
          <a:xfrm>
            <a:off x="7356477" y="4330700"/>
            <a:ext cx="214313" cy="457200"/>
          </a:xfrm>
          <a:custGeom>
            <a:avLst/>
            <a:gdLst>
              <a:gd name="T0" fmla="*/ 2147483647 w 93"/>
              <a:gd name="T1" fmla="*/ 2147483647 h 175"/>
              <a:gd name="T2" fmla="*/ 0 w 93"/>
              <a:gd name="T3" fmla="*/ 0 h 175"/>
              <a:gd name="T4" fmla="*/ 2147483647 w 93"/>
              <a:gd name="T5" fmla="*/ 2147483647 h 175"/>
              <a:gd name="T6" fmla="*/ 2147483647 w 93"/>
              <a:gd name="T7" fmla="*/ 2147483647 h 175"/>
              <a:gd name="T8" fmla="*/ 0 60000 65536"/>
              <a:gd name="T9" fmla="*/ 0 60000 65536"/>
              <a:gd name="T10" fmla="*/ 0 60000 65536"/>
              <a:gd name="T11" fmla="*/ 0 60000 65536"/>
              <a:gd name="T12" fmla="*/ 0 w 93"/>
              <a:gd name="T13" fmla="*/ 0 h 175"/>
              <a:gd name="T14" fmla="*/ 93 w 93"/>
              <a:gd name="T15" fmla="*/ 175 h 175"/>
            </a:gdLst>
            <a:ahLst/>
            <a:cxnLst>
              <a:cxn ang="T8">
                <a:pos x="T0" y="T1"/>
              </a:cxn>
              <a:cxn ang="T9">
                <a:pos x="T2" y="T3"/>
              </a:cxn>
              <a:cxn ang="T10">
                <a:pos x="T4" y="T5"/>
              </a:cxn>
              <a:cxn ang="T11">
                <a:pos x="T6" y="T7"/>
              </a:cxn>
            </a:cxnLst>
            <a:rect l="T12" t="T13" r="T14" b="T15"/>
            <a:pathLst>
              <a:path w="93" h="175">
                <a:moveTo>
                  <a:pt x="93" y="175"/>
                </a:moveTo>
                <a:lnTo>
                  <a:pt x="0" y="0"/>
                </a:lnTo>
                <a:lnTo>
                  <a:pt x="44" y="120"/>
                </a:lnTo>
                <a:lnTo>
                  <a:pt x="93" y="17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16" name="Freeform 1153"/>
          <p:cNvSpPr>
            <a:spLocks/>
          </p:cNvSpPr>
          <p:nvPr/>
        </p:nvSpPr>
        <p:spPr bwMode="auto">
          <a:xfrm>
            <a:off x="5053013" y="4283075"/>
            <a:ext cx="227012" cy="565150"/>
          </a:xfrm>
          <a:custGeom>
            <a:avLst/>
            <a:gdLst>
              <a:gd name="T0" fmla="*/ 2147483647 w 98"/>
              <a:gd name="T1" fmla="*/ 0 h 216"/>
              <a:gd name="T2" fmla="*/ 2147483647 w 98"/>
              <a:gd name="T3" fmla="*/ 2147483647 h 216"/>
              <a:gd name="T4" fmla="*/ 0 w 98"/>
              <a:gd name="T5" fmla="*/ 2147483647 h 216"/>
              <a:gd name="T6" fmla="*/ 2147483647 w 98"/>
              <a:gd name="T7" fmla="*/ 0 h 216"/>
              <a:gd name="T8" fmla="*/ 0 60000 65536"/>
              <a:gd name="T9" fmla="*/ 0 60000 65536"/>
              <a:gd name="T10" fmla="*/ 0 60000 65536"/>
              <a:gd name="T11" fmla="*/ 0 60000 65536"/>
              <a:gd name="T12" fmla="*/ 0 w 98"/>
              <a:gd name="T13" fmla="*/ 0 h 216"/>
              <a:gd name="T14" fmla="*/ 98 w 98"/>
              <a:gd name="T15" fmla="*/ 216 h 216"/>
            </a:gdLst>
            <a:ahLst/>
            <a:cxnLst>
              <a:cxn ang="T8">
                <a:pos x="T0" y="T1"/>
              </a:cxn>
              <a:cxn ang="T9">
                <a:pos x="T2" y="T3"/>
              </a:cxn>
              <a:cxn ang="T10">
                <a:pos x="T4" y="T5"/>
              </a:cxn>
              <a:cxn ang="T11">
                <a:pos x="T6" y="T7"/>
              </a:cxn>
            </a:cxnLst>
            <a:rect l="T12" t="T13" r="T14" b="T15"/>
            <a:pathLst>
              <a:path w="98" h="216">
                <a:moveTo>
                  <a:pt x="49" y="0"/>
                </a:moveTo>
                <a:lnTo>
                  <a:pt x="98" y="216"/>
                </a:lnTo>
                <a:lnTo>
                  <a:pt x="0" y="202"/>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17" name="Freeform 1154"/>
          <p:cNvSpPr>
            <a:spLocks/>
          </p:cNvSpPr>
          <p:nvPr/>
        </p:nvSpPr>
        <p:spPr bwMode="auto">
          <a:xfrm>
            <a:off x="5167325" y="4237060"/>
            <a:ext cx="217487" cy="611187"/>
          </a:xfrm>
          <a:custGeom>
            <a:avLst/>
            <a:gdLst>
              <a:gd name="T0" fmla="*/ 2147483647 w 94"/>
              <a:gd name="T1" fmla="*/ 0 h 234"/>
              <a:gd name="T2" fmla="*/ 0 w 94"/>
              <a:gd name="T3" fmla="*/ 2147483647 h 234"/>
              <a:gd name="T4" fmla="*/ 2147483647 w 94"/>
              <a:gd name="T5" fmla="*/ 2147483647 h 234"/>
              <a:gd name="T6" fmla="*/ 214748364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94" y="0"/>
                </a:moveTo>
                <a:lnTo>
                  <a:pt x="0" y="18"/>
                </a:lnTo>
                <a:lnTo>
                  <a:pt x="49" y="234"/>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18" name="Freeform 1155"/>
          <p:cNvSpPr>
            <a:spLocks/>
          </p:cNvSpPr>
          <p:nvPr/>
        </p:nvSpPr>
        <p:spPr bwMode="auto">
          <a:xfrm>
            <a:off x="4733925" y="4787900"/>
            <a:ext cx="215900" cy="84138"/>
          </a:xfrm>
          <a:custGeom>
            <a:avLst/>
            <a:gdLst>
              <a:gd name="T0" fmla="*/ 2147483647 w 93"/>
              <a:gd name="T1" fmla="*/ 0 h 32"/>
              <a:gd name="T2" fmla="*/ 2147483647 w 93"/>
              <a:gd name="T3" fmla="*/ 2147483647 h 32"/>
              <a:gd name="T4" fmla="*/ 0 w 93"/>
              <a:gd name="T5" fmla="*/ 2147483647 h 32"/>
              <a:gd name="T6" fmla="*/ 2147483647 w 93"/>
              <a:gd name="T7" fmla="*/ 0 h 32"/>
              <a:gd name="T8" fmla="*/ 0 60000 65536"/>
              <a:gd name="T9" fmla="*/ 0 60000 65536"/>
              <a:gd name="T10" fmla="*/ 0 60000 65536"/>
              <a:gd name="T11" fmla="*/ 0 60000 65536"/>
              <a:gd name="T12" fmla="*/ 0 w 93"/>
              <a:gd name="T13" fmla="*/ 0 h 32"/>
              <a:gd name="T14" fmla="*/ 93 w 93"/>
              <a:gd name="T15" fmla="*/ 32 h 32"/>
            </a:gdLst>
            <a:ahLst/>
            <a:cxnLst>
              <a:cxn ang="T8">
                <a:pos x="T0" y="T1"/>
              </a:cxn>
              <a:cxn ang="T9">
                <a:pos x="T2" y="T3"/>
              </a:cxn>
              <a:cxn ang="T10">
                <a:pos x="T4" y="T5"/>
              </a:cxn>
              <a:cxn ang="T11">
                <a:pos x="T6" y="T7"/>
              </a:cxn>
            </a:cxnLst>
            <a:rect l="T12" t="T13" r="T14" b="T15"/>
            <a:pathLst>
              <a:path w="93" h="32">
                <a:moveTo>
                  <a:pt x="44" y="0"/>
                </a:moveTo>
                <a:lnTo>
                  <a:pt x="93" y="32"/>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19" name="Freeform 1156"/>
          <p:cNvSpPr>
            <a:spLocks/>
          </p:cNvSpPr>
          <p:nvPr/>
        </p:nvSpPr>
        <p:spPr bwMode="auto">
          <a:xfrm>
            <a:off x="4835525" y="4787900"/>
            <a:ext cx="217488" cy="84138"/>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9"/>
                </a:moveTo>
                <a:lnTo>
                  <a:pt x="0" y="0"/>
                </a:lnTo>
                <a:lnTo>
                  <a:pt x="49" y="32"/>
                </a:lnTo>
                <a:lnTo>
                  <a:pt x="94"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20" name="Freeform 1157"/>
          <p:cNvSpPr>
            <a:spLocks/>
          </p:cNvSpPr>
          <p:nvPr/>
        </p:nvSpPr>
        <p:spPr bwMode="auto">
          <a:xfrm>
            <a:off x="7570800" y="4787900"/>
            <a:ext cx="219075" cy="84138"/>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9"/>
                </a:moveTo>
                <a:lnTo>
                  <a:pt x="0" y="0"/>
                </a:lnTo>
                <a:lnTo>
                  <a:pt x="50" y="32"/>
                </a:lnTo>
                <a:lnTo>
                  <a:pt x="94"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21" name="Line 1158"/>
          <p:cNvSpPr>
            <a:spLocks noChangeShapeType="1"/>
          </p:cNvSpPr>
          <p:nvPr/>
        </p:nvSpPr>
        <p:spPr bwMode="auto">
          <a:xfrm flipH="1" flipV="1">
            <a:off x="7356477" y="4330700"/>
            <a:ext cx="214313" cy="457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22" name="Line 1159"/>
          <p:cNvSpPr>
            <a:spLocks noChangeShapeType="1"/>
          </p:cNvSpPr>
          <p:nvPr/>
        </p:nvSpPr>
        <p:spPr bwMode="auto">
          <a:xfrm flipH="1" flipV="1">
            <a:off x="7570800" y="4787922"/>
            <a:ext cx="219075"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23" name="Freeform 1160"/>
          <p:cNvSpPr>
            <a:spLocks/>
          </p:cNvSpPr>
          <p:nvPr/>
        </p:nvSpPr>
        <p:spPr bwMode="auto">
          <a:xfrm>
            <a:off x="7458075" y="4645047"/>
            <a:ext cx="228600" cy="227013"/>
          </a:xfrm>
          <a:custGeom>
            <a:avLst/>
            <a:gdLst>
              <a:gd name="T0" fmla="*/ 2147483647 w 99"/>
              <a:gd name="T1" fmla="*/ 2147483647 h 87"/>
              <a:gd name="T2" fmla="*/ 2147483647 w 99"/>
              <a:gd name="T3" fmla="*/ 2147483647 h 87"/>
              <a:gd name="T4" fmla="*/ 0 w 99"/>
              <a:gd name="T5" fmla="*/ 0 h 87"/>
              <a:gd name="T6" fmla="*/ 2147483647 w 99"/>
              <a:gd name="T7" fmla="*/ 2147483647 h 87"/>
              <a:gd name="T8" fmla="*/ 0 60000 65536"/>
              <a:gd name="T9" fmla="*/ 0 60000 65536"/>
              <a:gd name="T10" fmla="*/ 0 60000 65536"/>
              <a:gd name="T11" fmla="*/ 0 60000 65536"/>
              <a:gd name="T12" fmla="*/ 0 w 99"/>
              <a:gd name="T13" fmla="*/ 0 h 87"/>
              <a:gd name="T14" fmla="*/ 99 w 99"/>
              <a:gd name="T15" fmla="*/ 87 h 87"/>
            </a:gdLst>
            <a:ahLst/>
            <a:cxnLst>
              <a:cxn ang="T8">
                <a:pos x="T0" y="T1"/>
              </a:cxn>
              <a:cxn ang="T9">
                <a:pos x="T2" y="T3"/>
              </a:cxn>
              <a:cxn ang="T10">
                <a:pos x="T4" y="T5"/>
              </a:cxn>
              <a:cxn ang="T11">
                <a:pos x="T6" y="T7"/>
              </a:cxn>
            </a:cxnLst>
            <a:rect l="T12" t="T13" r="T14" b="T15"/>
            <a:pathLst>
              <a:path w="99" h="87">
                <a:moveTo>
                  <a:pt x="49" y="55"/>
                </a:moveTo>
                <a:lnTo>
                  <a:pt x="99" y="87"/>
                </a:lnTo>
                <a:lnTo>
                  <a:pt x="0" y="0"/>
                </a:lnTo>
                <a:lnTo>
                  <a:pt x="49"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24" name="Line 1161"/>
          <p:cNvSpPr>
            <a:spLocks noChangeShapeType="1"/>
          </p:cNvSpPr>
          <p:nvPr/>
        </p:nvSpPr>
        <p:spPr bwMode="auto">
          <a:xfrm flipV="1">
            <a:off x="7242180" y="4330722"/>
            <a:ext cx="114300"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25" name="Line 1162"/>
          <p:cNvSpPr>
            <a:spLocks noChangeShapeType="1"/>
          </p:cNvSpPr>
          <p:nvPr/>
        </p:nvSpPr>
        <p:spPr bwMode="auto">
          <a:xfrm flipV="1">
            <a:off x="5053013" y="4283075"/>
            <a:ext cx="114300" cy="5286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26" name="Line 1163"/>
          <p:cNvSpPr>
            <a:spLocks noChangeShapeType="1"/>
          </p:cNvSpPr>
          <p:nvPr/>
        </p:nvSpPr>
        <p:spPr bwMode="auto">
          <a:xfrm flipH="1">
            <a:off x="5167325" y="4237060"/>
            <a:ext cx="217487" cy="460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27" name="Line 1164"/>
          <p:cNvSpPr>
            <a:spLocks noChangeShapeType="1"/>
          </p:cNvSpPr>
          <p:nvPr/>
        </p:nvSpPr>
        <p:spPr bwMode="auto">
          <a:xfrm flipH="1" flipV="1">
            <a:off x="4835525" y="4787922"/>
            <a:ext cx="217488"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28" name="Line 1165"/>
          <p:cNvSpPr>
            <a:spLocks noChangeShapeType="1"/>
          </p:cNvSpPr>
          <p:nvPr/>
        </p:nvSpPr>
        <p:spPr bwMode="auto">
          <a:xfrm flipV="1">
            <a:off x="4733930" y="4787922"/>
            <a:ext cx="101600" cy="60325"/>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29" name="Line 1166"/>
          <p:cNvSpPr>
            <a:spLocks noChangeShapeType="1"/>
          </p:cNvSpPr>
          <p:nvPr/>
        </p:nvSpPr>
        <p:spPr bwMode="auto">
          <a:xfrm>
            <a:off x="7469188" y="4645047"/>
            <a:ext cx="101600" cy="1428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30" name="Line 1167"/>
          <p:cNvSpPr>
            <a:spLocks noChangeShapeType="1"/>
          </p:cNvSpPr>
          <p:nvPr/>
        </p:nvSpPr>
        <p:spPr bwMode="auto">
          <a:xfrm flipH="1" flipV="1">
            <a:off x="4289425" y="4787922"/>
            <a:ext cx="217488"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31" name="Freeform 1168"/>
          <p:cNvSpPr>
            <a:spLocks/>
          </p:cNvSpPr>
          <p:nvPr/>
        </p:nvSpPr>
        <p:spPr bwMode="auto">
          <a:xfrm>
            <a:off x="6478600" y="3648078"/>
            <a:ext cx="217487" cy="384175"/>
          </a:xfrm>
          <a:custGeom>
            <a:avLst/>
            <a:gdLst>
              <a:gd name="T0" fmla="*/ 2147483647 w 94"/>
              <a:gd name="T1" fmla="*/ 0 h 147"/>
              <a:gd name="T2" fmla="*/ 2147483647 w 94"/>
              <a:gd name="T3" fmla="*/ 2147483647 h 147"/>
              <a:gd name="T4" fmla="*/ 0 w 94"/>
              <a:gd name="T5" fmla="*/ 2147483647 h 147"/>
              <a:gd name="T6" fmla="*/ 2147483647 w 94"/>
              <a:gd name="T7" fmla="*/ 0 h 147"/>
              <a:gd name="T8" fmla="*/ 0 60000 65536"/>
              <a:gd name="T9" fmla="*/ 0 60000 65536"/>
              <a:gd name="T10" fmla="*/ 0 60000 65536"/>
              <a:gd name="T11" fmla="*/ 0 60000 65536"/>
              <a:gd name="T12" fmla="*/ 0 w 94"/>
              <a:gd name="T13" fmla="*/ 0 h 147"/>
              <a:gd name="T14" fmla="*/ 94 w 94"/>
              <a:gd name="T15" fmla="*/ 147 h 147"/>
            </a:gdLst>
            <a:ahLst/>
            <a:cxnLst>
              <a:cxn ang="T8">
                <a:pos x="T0" y="T1"/>
              </a:cxn>
              <a:cxn ang="T9">
                <a:pos x="T2" y="T3"/>
              </a:cxn>
              <a:cxn ang="T10">
                <a:pos x="T4" y="T5"/>
              </a:cxn>
              <a:cxn ang="T11">
                <a:pos x="T6" y="T7"/>
              </a:cxn>
            </a:cxnLst>
            <a:rect l="T12" t="T13" r="T14" b="T15"/>
            <a:pathLst>
              <a:path w="94" h="147">
                <a:moveTo>
                  <a:pt x="49" y="0"/>
                </a:moveTo>
                <a:lnTo>
                  <a:pt x="94" y="147"/>
                </a:lnTo>
                <a:lnTo>
                  <a:pt x="0" y="50"/>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32" name="Freeform 1169"/>
          <p:cNvSpPr>
            <a:spLocks/>
          </p:cNvSpPr>
          <p:nvPr/>
        </p:nvSpPr>
        <p:spPr bwMode="auto">
          <a:xfrm>
            <a:off x="6591300" y="3648078"/>
            <a:ext cx="217488" cy="384175"/>
          </a:xfrm>
          <a:custGeom>
            <a:avLst/>
            <a:gdLst>
              <a:gd name="T0" fmla="*/ 2147483647 w 94"/>
              <a:gd name="T1" fmla="*/ 2147483647 h 147"/>
              <a:gd name="T2" fmla="*/ 0 w 94"/>
              <a:gd name="T3" fmla="*/ 0 h 147"/>
              <a:gd name="T4" fmla="*/ 2147483647 w 94"/>
              <a:gd name="T5" fmla="*/ 2147483647 h 147"/>
              <a:gd name="T6" fmla="*/ 2147483647 w 94"/>
              <a:gd name="T7" fmla="*/ 2147483647 h 147"/>
              <a:gd name="T8" fmla="*/ 0 60000 65536"/>
              <a:gd name="T9" fmla="*/ 0 60000 65536"/>
              <a:gd name="T10" fmla="*/ 0 60000 65536"/>
              <a:gd name="T11" fmla="*/ 0 60000 65536"/>
              <a:gd name="T12" fmla="*/ 0 w 94"/>
              <a:gd name="T13" fmla="*/ 0 h 147"/>
              <a:gd name="T14" fmla="*/ 94 w 94"/>
              <a:gd name="T15" fmla="*/ 147 h 147"/>
            </a:gdLst>
            <a:ahLst/>
            <a:cxnLst>
              <a:cxn ang="T8">
                <a:pos x="T0" y="T1"/>
              </a:cxn>
              <a:cxn ang="T9">
                <a:pos x="T2" y="T3"/>
              </a:cxn>
              <a:cxn ang="T10">
                <a:pos x="T4" y="T5"/>
              </a:cxn>
              <a:cxn ang="T11">
                <a:pos x="T6" y="T7"/>
              </a:cxn>
            </a:cxnLst>
            <a:rect l="T12" t="T13" r="T14" b="T15"/>
            <a:pathLst>
              <a:path w="94" h="147">
                <a:moveTo>
                  <a:pt x="94" y="91"/>
                </a:moveTo>
                <a:lnTo>
                  <a:pt x="0" y="0"/>
                </a:lnTo>
                <a:lnTo>
                  <a:pt x="45" y="147"/>
                </a:lnTo>
                <a:lnTo>
                  <a:pt x="94" y="9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33" name="Freeform 1170"/>
          <p:cNvSpPr>
            <a:spLocks/>
          </p:cNvSpPr>
          <p:nvPr/>
        </p:nvSpPr>
        <p:spPr bwMode="auto">
          <a:xfrm>
            <a:off x="5930900" y="3635384"/>
            <a:ext cx="215900" cy="263525"/>
          </a:xfrm>
          <a:custGeom>
            <a:avLst/>
            <a:gdLst>
              <a:gd name="T0" fmla="*/ 2147483647 w 93"/>
              <a:gd name="T1" fmla="*/ 0 h 101"/>
              <a:gd name="T2" fmla="*/ 2147483647 w 93"/>
              <a:gd name="T3" fmla="*/ 2147483647 h 101"/>
              <a:gd name="T4" fmla="*/ 0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49" y="0"/>
                </a:moveTo>
                <a:lnTo>
                  <a:pt x="93" y="92"/>
                </a:lnTo>
                <a:lnTo>
                  <a:pt x="0" y="101"/>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34" name="Freeform 1171"/>
          <p:cNvSpPr>
            <a:spLocks/>
          </p:cNvSpPr>
          <p:nvPr/>
        </p:nvSpPr>
        <p:spPr bwMode="auto">
          <a:xfrm>
            <a:off x="6045200" y="3635375"/>
            <a:ext cx="215900" cy="241300"/>
          </a:xfrm>
          <a:custGeom>
            <a:avLst/>
            <a:gdLst>
              <a:gd name="T0" fmla="*/ 2147483647 w 93"/>
              <a:gd name="T1" fmla="*/ 2147483647 h 92"/>
              <a:gd name="T2" fmla="*/ 0 w 93"/>
              <a:gd name="T3" fmla="*/ 0 h 92"/>
              <a:gd name="T4" fmla="*/ 2147483647 w 93"/>
              <a:gd name="T5" fmla="*/ 2147483647 h 92"/>
              <a:gd name="T6" fmla="*/ 2147483647 w 93"/>
              <a:gd name="T7" fmla="*/ 2147483647 h 92"/>
              <a:gd name="T8" fmla="*/ 0 60000 65536"/>
              <a:gd name="T9" fmla="*/ 0 60000 65536"/>
              <a:gd name="T10" fmla="*/ 0 60000 65536"/>
              <a:gd name="T11" fmla="*/ 0 60000 65536"/>
              <a:gd name="T12" fmla="*/ 0 w 93"/>
              <a:gd name="T13" fmla="*/ 0 h 92"/>
              <a:gd name="T14" fmla="*/ 93 w 93"/>
              <a:gd name="T15" fmla="*/ 92 h 92"/>
            </a:gdLst>
            <a:ahLst/>
            <a:cxnLst>
              <a:cxn ang="T8">
                <a:pos x="T0" y="T1"/>
              </a:cxn>
              <a:cxn ang="T9">
                <a:pos x="T2" y="T3"/>
              </a:cxn>
              <a:cxn ang="T10">
                <a:pos x="T4" y="T5"/>
              </a:cxn>
              <a:cxn ang="T11">
                <a:pos x="T6" y="T7"/>
              </a:cxn>
            </a:cxnLst>
            <a:rect l="T12" t="T13" r="T14" b="T15"/>
            <a:pathLst>
              <a:path w="93" h="92">
                <a:moveTo>
                  <a:pt x="93" y="5"/>
                </a:moveTo>
                <a:lnTo>
                  <a:pt x="0" y="0"/>
                </a:lnTo>
                <a:lnTo>
                  <a:pt x="44" y="92"/>
                </a:lnTo>
                <a:lnTo>
                  <a:pt x="93" y="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35" name="Line 1172"/>
          <p:cNvSpPr>
            <a:spLocks noChangeShapeType="1"/>
          </p:cNvSpPr>
          <p:nvPr/>
        </p:nvSpPr>
        <p:spPr bwMode="auto">
          <a:xfrm flipH="1" flipV="1">
            <a:off x="6591300" y="3648084"/>
            <a:ext cx="217488" cy="2381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36" name="Line 1173"/>
          <p:cNvSpPr>
            <a:spLocks noChangeShapeType="1"/>
          </p:cNvSpPr>
          <p:nvPr/>
        </p:nvSpPr>
        <p:spPr bwMode="auto">
          <a:xfrm flipV="1">
            <a:off x="6478588" y="3648082"/>
            <a:ext cx="112712" cy="1317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37" name="Line 1174"/>
          <p:cNvSpPr>
            <a:spLocks noChangeShapeType="1"/>
          </p:cNvSpPr>
          <p:nvPr/>
        </p:nvSpPr>
        <p:spPr bwMode="auto">
          <a:xfrm flipH="1" flipV="1">
            <a:off x="6045200" y="3635375"/>
            <a:ext cx="215900"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38" name="Freeform 1175"/>
          <p:cNvSpPr>
            <a:spLocks/>
          </p:cNvSpPr>
          <p:nvPr/>
        </p:nvSpPr>
        <p:spPr bwMode="auto">
          <a:xfrm>
            <a:off x="5600712" y="3946527"/>
            <a:ext cx="227013" cy="277813"/>
          </a:xfrm>
          <a:custGeom>
            <a:avLst/>
            <a:gdLst>
              <a:gd name="T0" fmla="*/ 2147483647 w 98"/>
              <a:gd name="T1" fmla="*/ 0 h 106"/>
              <a:gd name="T2" fmla="*/ 2147483647 w 98"/>
              <a:gd name="T3" fmla="*/ 2147483647 h 106"/>
              <a:gd name="T4" fmla="*/ 0 w 98"/>
              <a:gd name="T5" fmla="*/ 2147483647 h 106"/>
              <a:gd name="T6" fmla="*/ 2147483647 w 98"/>
              <a:gd name="T7" fmla="*/ 0 h 106"/>
              <a:gd name="T8" fmla="*/ 0 60000 65536"/>
              <a:gd name="T9" fmla="*/ 0 60000 65536"/>
              <a:gd name="T10" fmla="*/ 0 60000 65536"/>
              <a:gd name="T11" fmla="*/ 0 60000 65536"/>
              <a:gd name="T12" fmla="*/ 0 w 98"/>
              <a:gd name="T13" fmla="*/ 0 h 106"/>
              <a:gd name="T14" fmla="*/ 98 w 98"/>
              <a:gd name="T15" fmla="*/ 106 h 106"/>
            </a:gdLst>
            <a:ahLst/>
            <a:cxnLst>
              <a:cxn ang="T8">
                <a:pos x="T0" y="T1"/>
              </a:cxn>
              <a:cxn ang="T9">
                <a:pos x="T2" y="T3"/>
              </a:cxn>
              <a:cxn ang="T10">
                <a:pos x="T4" y="T5"/>
              </a:cxn>
              <a:cxn ang="T11">
                <a:pos x="T6" y="T7"/>
              </a:cxn>
            </a:cxnLst>
            <a:rect l="T12" t="T13" r="T14" b="T15"/>
            <a:pathLst>
              <a:path w="98" h="106">
                <a:moveTo>
                  <a:pt x="49" y="0"/>
                </a:moveTo>
                <a:lnTo>
                  <a:pt x="98" y="97"/>
                </a:lnTo>
                <a:lnTo>
                  <a:pt x="0" y="10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39" name="Freeform 1176"/>
          <p:cNvSpPr>
            <a:spLocks/>
          </p:cNvSpPr>
          <p:nvPr/>
        </p:nvSpPr>
        <p:spPr bwMode="auto">
          <a:xfrm>
            <a:off x="5713425" y="3898903"/>
            <a:ext cx="217487" cy="301625"/>
          </a:xfrm>
          <a:custGeom>
            <a:avLst/>
            <a:gdLst>
              <a:gd name="T0" fmla="*/ 2147483647 w 94"/>
              <a:gd name="T1" fmla="*/ 0 h 115"/>
              <a:gd name="T2" fmla="*/ 0 w 94"/>
              <a:gd name="T3" fmla="*/ 2147483647 h 115"/>
              <a:gd name="T4" fmla="*/ 2147483647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0"/>
                </a:moveTo>
                <a:lnTo>
                  <a:pt x="0" y="18"/>
                </a:lnTo>
                <a:lnTo>
                  <a:pt x="49" y="115"/>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40" name="Freeform 1177"/>
          <p:cNvSpPr>
            <a:spLocks/>
          </p:cNvSpPr>
          <p:nvPr/>
        </p:nvSpPr>
        <p:spPr bwMode="auto">
          <a:xfrm>
            <a:off x="6696075" y="3886208"/>
            <a:ext cx="215900" cy="396875"/>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9" y="0"/>
                </a:moveTo>
                <a:lnTo>
                  <a:pt x="93" y="152"/>
                </a:lnTo>
                <a:lnTo>
                  <a:pt x="0" y="5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41" name="Freeform 1178"/>
          <p:cNvSpPr>
            <a:spLocks/>
          </p:cNvSpPr>
          <p:nvPr/>
        </p:nvSpPr>
        <p:spPr bwMode="auto">
          <a:xfrm>
            <a:off x="6808788" y="3886208"/>
            <a:ext cx="215900" cy="396875"/>
          </a:xfrm>
          <a:custGeom>
            <a:avLst/>
            <a:gdLst>
              <a:gd name="T0" fmla="*/ 2147483647 w 93"/>
              <a:gd name="T1" fmla="*/ 2147483647 h 152"/>
              <a:gd name="T2" fmla="*/ 0 w 93"/>
              <a:gd name="T3" fmla="*/ 0 h 152"/>
              <a:gd name="T4" fmla="*/ 2147483647 w 93"/>
              <a:gd name="T5" fmla="*/ 2147483647 h 152"/>
              <a:gd name="T6" fmla="*/ 2147483647 w 93"/>
              <a:gd name="T7" fmla="*/ 2147483647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88"/>
                </a:moveTo>
                <a:lnTo>
                  <a:pt x="0" y="0"/>
                </a:lnTo>
                <a:lnTo>
                  <a:pt x="44" y="152"/>
                </a:lnTo>
                <a:lnTo>
                  <a:pt x="93" y="8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42" name="Line 1179"/>
          <p:cNvSpPr>
            <a:spLocks noChangeShapeType="1"/>
          </p:cNvSpPr>
          <p:nvPr/>
        </p:nvSpPr>
        <p:spPr bwMode="auto">
          <a:xfrm flipV="1">
            <a:off x="5600702" y="3946527"/>
            <a:ext cx="112713" cy="277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43" name="Line 1180"/>
          <p:cNvSpPr>
            <a:spLocks noChangeShapeType="1"/>
          </p:cNvSpPr>
          <p:nvPr/>
        </p:nvSpPr>
        <p:spPr bwMode="auto">
          <a:xfrm flipH="1" flipV="1">
            <a:off x="6808788" y="3886200"/>
            <a:ext cx="215900" cy="2301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44" name="Line 1181"/>
          <p:cNvSpPr>
            <a:spLocks noChangeShapeType="1"/>
          </p:cNvSpPr>
          <p:nvPr/>
        </p:nvSpPr>
        <p:spPr bwMode="auto">
          <a:xfrm flipV="1">
            <a:off x="6696082" y="3886200"/>
            <a:ext cx="112713" cy="1460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45" name="Freeform 1182"/>
          <p:cNvSpPr>
            <a:spLocks/>
          </p:cNvSpPr>
          <p:nvPr/>
        </p:nvSpPr>
        <p:spPr bwMode="auto">
          <a:xfrm>
            <a:off x="4949825" y="4811735"/>
            <a:ext cx="217488"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46" name="Freeform 1183"/>
          <p:cNvSpPr>
            <a:spLocks/>
          </p:cNvSpPr>
          <p:nvPr/>
        </p:nvSpPr>
        <p:spPr bwMode="auto">
          <a:xfrm>
            <a:off x="5053013" y="4811735"/>
            <a:ext cx="227012" cy="96837"/>
          </a:xfrm>
          <a:custGeom>
            <a:avLst/>
            <a:gdLst>
              <a:gd name="T0" fmla="*/ 2147483647 w 98"/>
              <a:gd name="T1" fmla="*/ 2147483647 h 37"/>
              <a:gd name="T2" fmla="*/ 0 w 98"/>
              <a:gd name="T3" fmla="*/ 0 h 37"/>
              <a:gd name="T4" fmla="*/ 2147483647 w 98"/>
              <a:gd name="T5" fmla="*/ 2147483647 h 37"/>
              <a:gd name="T6" fmla="*/ 2147483647 w 98"/>
              <a:gd name="T7" fmla="*/ 2147483647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98" y="14"/>
                </a:moveTo>
                <a:lnTo>
                  <a:pt x="0" y="0"/>
                </a:lnTo>
                <a:lnTo>
                  <a:pt x="49" y="37"/>
                </a:lnTo>
                <a:lnTo>
                  <a:pt x="98"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47" name="Freeform 1184"/>
          <p:cNvSpPr>
            <a:spLocks/>
          </p:cNvSpPr>
          <p:nvPr/>
        </p:nvSpPr>
        <p:spPr bwMode="auto">
          <a:xfrm>
            <a:off x="5280037" y="4237060"/>
            <a:ext cx="219075" cy="611187"/>
          </a:xfrm>
          <a:custGeom>
            <a:avLst/>
            <a:gdLst>
              <a:gd name="T0" fmla="*/ 2147483647 w 94"/>
              <a:gd name="T1" fmla="*/ 0 h 234"/>
              <a:gd name="T2" fmla="*/ 2147483647 w 94"/>
              <a:gd name="T3" fmla="*/ 2147483647 h 234"/>
              <a:gd name="T4" fmla="*/ 0 w 94"/>
              <a:gd name="T5" fmla="*/ 2147483647 h 234"/>
              <a:gd name="T6" fmla="*/ 214748364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45" y="0"/>
                </a:moveTo>
                <a:lnTo>
                  <a:pt x="94" y="55"/>
                </a:lnTo>
                <a:lnTo>
                  <a:pt x="0" y="234"/>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48" name="Freeform 1185"/>
          <p:cNvSpPr>
            <a:spLocks/>
          </p:cNvSpPr>
          <p:nvPr/>
        </p:nvSpPr>
        <p:spPr bwMode="auto">
          <a:xfrm>
            <a:off x="5384800" y="4224360"/>
            <a:ext cx="215900" cy="155575"/>
          </a:xfrm>
          <a:custGeom>
            <a:avLst/>
            <a:gdLst>
              <a:gd name="T0" fmla="*/ 2147483647 w 93"/>
              <a:gd name="T1" fmla="*/ 0 h 60"/>
              <a:gd name="T2" fmla="*/ 0 w 93"/>
              <a:gd name="T3" fmla="*/ 2147483647 h 60"/>
              <a:gd name="T4" fmla="*/ 2147483647 w 93"/>
              <a:gd name="T5" fmla="*/ 2147483647 h 60"/>
              <a:gd name="T6" fmla="*/ 2147483647 w 93"/>
              <a:gd name="T7" fmla="*/ 0 h 60"/>
              <a:gd name="T8" fmla="*/ 0 60000 65536"/>
              <a:gd name="T9" fmla="*/ 0 60000 65536"/>
              <a:gd name="T10" fmla="*/ 0 60000 65536"/>
              <a:gd name="T11" fmla="*/ 0 60000 65536"/>
              <a:gd name="T12" fmla="*/ 0 w 93"/>
              <a:gd name="T13" fmla="*/ 0 h 60"/>
              <a:gd name="T14" fmla="*/ 93 w 93"/>
              <a:gd name="T15" fmla="*/ 60 h 60"/>
            </a:gdLst>
            <a:ahLst/>
            <a:cxnLst>
              <a:cxn ang="T8">
                <a:pos x="T0" y="T1"/>
              </a:cxn>
              <a:cxn ang="T9">
                <a:pos x="T2" y="T3"/>
              </a:cxn>
              <a:cxn ang="T10">
                <a:pos x="T4" y="T5"/>
              </a:cxn>
              <a:cxn ang="T11">
                <a:pos x="T6" y="T7"/>
              </a:cxn>
            </a:cxnLst>
            <a:rect l="T12" t="T13" r="T14" b="T15"/>
            <a:pathLst>
              <a:path w="93" h="60">
                <a:moveTo>
                  <a:pt x="93" y="0"/>
                </a:moveTo>
                <a:lnTo>
                  <a:pt x="0" y="5"/>
                </a:lnTo>
                <a:lnTo>
                  <a:pt x="49" y="60"/>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49" name="Line 1186"/>
          <p:cNvSpPr>
            <a:spLocks noChangeShapeType="1"/>
          </p:cNvSpPr>
          <p:nvPr/>
        </p:nvSpPr>
        <p:spPr bwMode="auto">
          <a:xfrm flipH="1" flipV="1">
            <a:off x="5053013" y="4811713"/>
            <a:ext cx="227012"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50" name="Line 1187"/>
          <p:cNvSpPr>
            <a:spLocks noChangeShapeType="1"/>
          </p:cNvSpPr>
          <p:nvPr/>
        </p:nvSpPr>
        <p:spPr bwMode="auto">
          <a:xfrm flipV="1">
            <a:off x="4949825" y="4811735"/>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51" name="Line 1188"/>
          <p:cNvSpPr>
            <a:spLocks noChangeShapeType="1"/>
          </p:cNvSpPr>
          <p:nvPr/>
        </p:nvSpPr>
        <p:spPr bwMode="auto">
          <a:xfrm flipH="1" flipV="1">
            <a:off x="4506913" y="4811713"/>
            <a:ext cx="227012"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52" name="Line 1189"/>
          <p:cNvSpPr>
            <a:spLocks noChangeShapeType="1"/>
          </p:cNvSpPr>
          <p:nvPr/>
        </p:nvSpPr>
        <p:spPr bwMode="auto">
          <a:xfrm flipV="1">
            <a:off x="7686675" y="4811735"/>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53" name="Freeform 1190"/>
          <p:cNvSpPr>
            <a:spLocks/>
          </p:cNvSpPr>
          <p:nvPr/>
        </p:nvSpPr>
        <p:spPr bwMode="auto">
          <a:xfrm>
            <a:off x="6146800" y="3648084"/>
            <a:ext cx="217488" cy="334963"/>
          </a:xfrm>
          <a:custGeom>
            <a:avLst/>
            <a:gdLst>
              <a:gd name="T0" fmla="*/ 2147483647 w 94"/>
              <a:gd name="T1" fmla="*/ 0 h 128"/>
              <a:gd name="T2" fmla="*/ 2147483647 w 94"/>
              <a:gd name="T3" fmla="*/ 2147483647 h 128"/>
              <a:gd name="T4" fmla="*/ 0 w 94"/>
              <a:gd name="T5" fmla="*/ 2147483647 h 128"/>
              <a:gd name="T6" fmla="*/ 2147483647 w 94"/>
              <a:gd name="T7" fmla="*/ 0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49" y="0"/>
                </a:moveTo>
                <a:lnTo>
                  <a:pt x="94" y="128"/>
                </a:lnTo>
                <a:lnTo>
                  <a:pt x="0" y="8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54" name="Freeform 1191"/>
          <p:cNvSpPr>
            <a:spLocks/>
          </p:cNvSpPr>
          <p:nvPr/>
        </p:nvSpPr>
        <p:spPr bwMode="auto">
          <a:xfrm>
            <a:off x="6261100" y="3648084"/>
            <a:ext cx="217488" cy="334963"/>
          </a:xfrm>
          <a:custGeom>
            <a:avLst/>
            <a:gdLst>
              <a:gd name="T0" fmla="*/ 2147483647 w 94"/>
              <a:gd name="T1" fmla="*/ 2147483647 h 128"/>
              <a:gd name="T2" fmla="*/ 0 w 94"/>
              <a:gd name="T3" fmla="*/ 0 h 128"/>
              <a:gd name="T4" fmla="*/ 2147483647 w 94"/>
              <a:gd name="T5" fmla="*/ 2147483647 h 128"/>
              <a:gd name="T6" fmla="*/ 2147483647 w 94"/>
              <a:gd name="T7" fmla="*/ 2147483647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94" y="50"/>
                </a:moveTo>
                <a:lnTo>
                  <a:pt x="0" y="0"/>
                </a:lnTo>
                <a:lnTo>
                  <a:pt x="45" y="128"/>
                </a:lnTo>
                <a:lnTo>
                  <a:pt x="94" y="5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55" name="Line 1192"/>
          <p:cNvSpPr>
            <a:spLocks noChangeShapeType="1"/>
          </p:cNvSpPr>
          <p:nvPr/>
        </p:nvSpPr>
        <p:spPr bwMode="auto">
          <a:xfrm flipV="1">
            <a:off x="5280031" y="4237060"/>
            <a:ext cx="104775" cy="6111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56" name="Line 1193"/>
          <p:cNvSpPr>
            <a:spLocks noChangeShapeType="1"/>
          </p:cNvSpPr>
          <p:nvPr/>
        </p:nvSpPr>
        <p:spPr bwMode="auto">
          <a:xfrm flipH="1">
            <a:off x="5384800" y="4224338"/>
            <a:ext cx="215900"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57" name="Freeform 1194"/>
          <p:cNvSpPr>
            <a:spLocks/>
          </p:cNvSpPr>
          <p:nvPr/>
        </p:nvSpPr>
        <p:spPr bwMode="auto">
          <a:xfrm>
            <a:off x="6911987" y="4116410"/>
            <a:ext cx="227013" cy="407987"/>
          </a:xfrm>
          <a:custGeom>
            <a:avLst/>
            <a:gdLst>
              <a:gd name="T0" fmla="*/ 2147483647 w 98"/>
              <a:gd name="T1" fmla="*/ 0 h 156"/>
              <a:gd name="T2" fmla="*/ 2147483647 w 98"/>
              <a:gd name="T3" fmla="*/ 2147483647 h 156"/>
              <a:gd name="T4" fmla="*/ 0 w 98"/>
              <a:gd name="T5" fmla="*/ 2147483647 h 156"/>
              <a:gd name="T6" fmla="*/ 2147483647 w 98"/>
              <a:gd name="T7" fmla="*/ 0 h 156"/>
              <a:gd name="T8" fmla="*/ 0 60000 65536"/>
              <a:gd name="T9" fmla="*/ 0 60000 65536"/>
              <a:gd name="T10" fmla="*/ 0 60000 65536"/>
              <a:gd name="T11" fmla="*/ 0 60000 65536"/>
              <a:gd name="T12" fmla="*/ 0 w 98"/>
              <a:gd name="T13" fmla="*/ 0 h 156"/>
              <a:gd name="T14" fmla="*/ 98 w 98"/>
              <a:gd name="T15" fmla="*/ 156 h 156"/>
            </a:gdLst>
            <a:ahLst/>
            <a:cxnLst>
              <a:cxn ang="T8">
                <a:pos x="T0" y="T1"/>
              </a:cxn>
              <a:cxn ang="T9">
                <a:pos x="T2" y="T3"/>
              </a:cxn>
              <a:cxn ang="T10">
                <a:pos x="T4" y="T5"/>
              </a:cxn>
              <a:cxn ang="T11">
                <a:pos x="T6" y="T7"/>
              </a:cxn>
            </a:cxnLst>
            <a:rect l="T12" t="T13" r="T14" b="T15"/>
            <a:pathLst>
              <a:path w="98" h="156">
                <a:moveTo>
                  <a:pt x="49" y="0"/>
                </a:moveTo>
                <a:lnTo>
                  <a:pt x="98" y="156"/>
                </a:lnTo>
                <a:lnTo>
                  <a:pt x="0" y="6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58" name="Freeform 1195"/>
          <p:cNvSpPr>
            <a:spLocks/>
          </p:cNvSpPr>
          <p:nvPr/>
        </p:nvSpPr>
        <p:spPr bwMode="auto">
          <a:xfrm>
            <a:off x="7024693" y="4116410"/>
            <a:ext cx="217487" cy="407987"/>
          </a:xfrm>
          <a:custGeom>
            <a:avLst/>
            <a:gdLst>
              <a:gd name="T0" fmla="*/ 2147483647 w 94"/>
              <a:gd name="T1" fmla="*/ 2147483647 h 156"/>
              <a:gd name="T2" fmla="*/ 0 w 94"/>
              <a:gd name="T3" fmla="*/ 0 h 156"/>
              <a:gd name="T4" fmla="*/ 2147483647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96"/>
                </a:moveTo>
                <a:lnTo>
                  <a:pt x="0" y="0"/>
                </a:lnTo>
                <a:lnTo>
                  <a:pt x="49" y="156"/>
                </a:lnTo>
                <a:lnTo>
                  <a:pt x="94" y="9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59" name="Line 1196"/>
          <p:cNvSpPr>
            <a:spLocks noChangeShapeType="1"/>
          </p:cNvSpPr>
          <p:nvPr/>
        </p:nvSpPr>
        <p:spPr bwMode="auto">
          <a:xfrm flipH="1" flipV="1">
            <a:off x="6261100" y="3648082"/>
            <a:ext cx="217488" cy="1317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60" name="Line 1197"/>
          <p:cNvSpPr>
            <a:spLocks noChangeShapeType="1"/>
          </p:cNvSpPr>
          <p:nvPr/>
        </p:nvSpPr>
        <p:spPr bwMode="auto">
          <a:xfrm flipV="1">
            <a:off x="6146800" y="3648075"/>
            <a:ext cx="114300" cy="2286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61" name="Line 1198"/>
          <p:cNvSpPr>
            <a:spLocks noChangeShapeType="1"/>
          </p:cNvSpPr>
          <p:nvPr/>
        </p:nvSpPr>
        <p:spPr bwMode="auto">
          <a:xfrm flipH="1" flipV="1">
            <a:off x="7024693" y="4116410"/>
            <a:ext cx="217487" cy="2508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62" name="Line 1199"/>
          <p:cNvSpPr>
            <a:spLocks noChangeShapeType="1"/>
          </p:cNvSpPr>
          <p:nvPr/>
        </p:nvSpPr>
        <p:spPr bwMode="auto">
          <a:xfrm flipV="1">
            <a:off x="6911977" y="4116410"/>
            <a:ext cx="112713" cy="1666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63" name="Freeform 1200"/>
          <p:cNvSpPr>
            <a:spLocks/>
          </p:cNvSpPr>
          <p:nvPr/>
        </p:nvSpPr>
        <p:spPr bwMode="auto">
          <a:xfrm>
            <a:off x="5827725" y="3898903"/>
            <a:ext cx="217487" cy="301625"/>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92"/>
                </a:lnTo>
                <a:lnTo>
                  <a:pt x="0" y="115"/>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64" name="Freeform 1201"/>
          <p:cNvSpPr>
            <a:spLocks/>
          </p:cNvSpPr>
          <p:nvPr/>
        </p:nvSpPr>
        <p:spPr bwMode="auto">
          <a:xfrm>
            <a:off x="5930900" y="3876677"/>
            <a:ext cx="215900" cy="263525"/>
          </a:xfrm>
          <a:custGeom>
            <a:avLst/>
            <a:gdLst>
              <a:gd name="T0" fmla="*/ 2147483647 w 93"/>
              <a:gd name="T1" fmla="*/ 0 h 101"/>
              <a:gd name="T2" fmla="*/ 0 w 93"/>
              <a:gd name="T3" fmla="*/ 2147483647 h 101"/>
              <a:gd name="T4" fmla="*/ 2147483647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93" y="0"/>
                </a:moveTo>
                <a:lnTo>
                  <a:pt x="0" y="9"/>
                </a:lnTo>
                <a:lnTo>
                  <a:pt x="49" y="101"/>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65" name="Freeform 1202"/>
          <p:cNvSpPr>
            <a:spLocks/>
          </p:cNvSpPr>
          <p:nvPr/>
        </p:nvSpPr>
        <p:spPr bwMode="auto">
          <a:xfrm>
            <a:off x="7139000" y="4367213"/>
            <a:ext cx="217487" cy="360362"/>
          </a:xfrm>
          <a:custGeom>
            <a:avLst/>
            <a:gdLst>
              <a:gd name="T0" fmla="*/ 2147483647 w 94"/>
              <a:gd name="T1" fmla="*/ 0 h 138"/>
              <a:gd name="T2" fmla="*/ 2147483647 w 94"/>
              <a:gd name="T3" fmla="*/ 2147483647 h 138"/>
              <a:gd name="T4" fmla="*/ 0 w 94"/>
              <a:gd name="T5" fmla="*/ 2147483647 h 138"/>
              <a:gd name="T6" fmla="*/ 2147483647 w 94"/>
              <a:gd name="T7" fmla="*/ 0 h 138"/>
              <a:gd name="T8" fmla="*/ 0 60000 65536"/>
              <a:gd name="T9" fmla="*/ 0 60000 65536"/>
              <a:gd name="T10" fmla="*/ 0 60000 65536"/>
              <a:gd name="T11" fmla="*/ 0 60000 65536"/>
              <a:gd name="T12" fmla="*/ 0 w 94"/>
              <a:gd name="T13" fmla="*/ 0 h 138"/>
              <a:gd name="T14" fmla="*/ 94 w 94"/>
              <a:gd name="T15" fmla="*/ 138 h 138"/>
            </a:gdLst>
            <a:ahLst/>
            <a:cxnLst>
              <a:cxn ang="T8">
                <a:pos x="T0" y="T1"/>
              </a:cxn>
              <a:cxn ang="T9">
                <a:pos x="T2" y="T3"/>
              </a:cxn>
              <a:cxn ang="T10">
                <a:pos x="T4" y="T5"/>
              </a:cxn>
              <a:cxn ang="T11">
                <a:pos x="T6" y="T7"/>
              </a:cxn>
            </a:cxnLst>
            <a:rect l="T12" t="T13" r="T14" b="T15"/>
            <a:pathLst>
              <a:path w="94" h="138">
                <a:moveTo>
                  <a:pt x="45" y="0"/>
                </a:moveTo>
                <a:lnTo>
                  <a:pt x="94" y="138"/>
                </a:lnTo>
                <a:lnTo>
                  <a:pt x="0" y="60"/>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66" name="Freeform 1203"/>
          <p:cNvSpPr>
            <a:spLocks/>
          </p:cNvSpPr>
          <p:nvPr/>
        </p:nvSpPr>
        <p:spPr bwMode="auto">
          <a:xfrm>
            <a:off x="7242175" y="4367213"/>
            <a:ext cx="215900" cy="360362"/>
          </a:xfrm>
          <a:custGeom>
            <a:avLst/>
            <a:gdLst>
              <a:gd name="T0" fmla="*/ 2147483647 w 93"/>
              <a:gd name="T1" fmla="*/ 2147483647 h 138"/>
              <a:gd name="T2" fmla="*/ 0 w 93"/>
              <a:gd name="T3" fmla="*/ 0 h 138"/>
              <a:gd name="T4" fmla="*/ 2147483647 w 93"/>
              <a:gd name="T5" fmla="*/ 2147483647 h 138"/>
              <a:gd name="T6" fmla="*/ 2147483647 w 93"/>
              <a:gd name="T7" fmla="*/ 2147483647 h 138"/>
              <a:gd name="T8" fmla="*/ 0 60000 65536"/>
              <a:gd name="T9" fmla="*/ 0 60000 65536"/>
              <a:gd name="T10" fmla="*/ 0 60000 65536"/>
              <a:gd name="T11" fmla="*/ 0 60000 65536"/>
              <a:gd name="T12" fmla="*/ 0 w 93"/>
              <a:gd name="T13" fmla="*/ 0 h 138"/>
              <a:gd name="T14" fmla="*/ 93 w 93"/>
              <a:gd name="T15" fmla="*/ 138 h 138"/>
            </a:gdLst>
            <a:ahLst/>
            <a:cxnLst>
              <a:cxn ang="T8">
                <a:pos x="T0" y="T1"/>
              </a:cxn>
              <a:cxn ang="T9">
                <a:pos x="T2" y="T3"/>
              </a:cxn>
              <a:cxn ang="T10">
                <a:pos x="T4" y="T5"/>
              </a:cxn>
              <a:cxn ang="T11">
                <a:pos x="T6" y="T7"/>
              </a:cxn>
            </a:cxnLst>
            <a:rect l="T12" t="T13" r="T14" b="T15"/>
            <a:pathLst>
              <a:path w="93" h="138">
                <a:moveTo>
                  <a:pt x="93" y="106"/>
                </a:moveTo>
                <a:lnTo>
                  <a:pt x="0" y="0"/>
                </a:lnTo>
                <a:lnTo>
                  <a:pt x="49" y="138"/>
                </a:lnTo>
                <a:lnTo>
                  <a:pt x="93" y="10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67" name="Freeform 1204"/>
          <p:cNvSpPr>
            <a:spLocks/>
          </p:cNvSpPr>
          <p:nvPr/>
        </p:nvSpPr>
        <p:spPr bwMode="auto">
          <a:xfrm>
            <a:off x="5167325" y="4848225"/>
            <a:ext cx="217487"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68" name="Freeform 1205"/>
          <p:cNvSpPr>
            <a:spLocks/>
          </p:cNvSpPr>
          <p:nvPr/>
        </p:nvSpPr>
        <p:spPr bwMode="auto">
          <a:xfrm>
            <a:off x="5280037" y="4379913"/>
            <a:ext cx="219075" cy="565150"/>
          </a:xfrm>
          <a:custGeom>
            <a:avLst/>
            <a:gdLst>
              <a:gd name="T0" fmla="*/ 2147483647 w 94"/>
              <a:gd name="T1" fmla="*/ 0 h 216"/>
              <a:gd name="T2" fmla="*/ 0 w 94"/>
              <a:gd name="T3" fmla="*/ 2147483647 h 216"/>
              <a:gd name="T4" fmla="*/ 2147483647 w 94"/>
              <a:gd name="T5" fmla="*/ 2147483647 h 216"/>
              <a:gd name="T6" fmla="*/ 2147483647 w 94"/>
              <a:gd name="T7" fmla="*/ 0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94" y="0"/>
                </a:moveTo>
                <a:lnTo>
                  <a:pt x="0" y="179"/>
                </a:lnTo>
                <a:lnTo>
                  <a:pt x="45" y="21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69" name="Freeform 1206"/>
          <p:cNvSpPr>
            <a:spLocks/>
          </p:cNvSpPr>
          <p:nvPr/>
        </p:nvSpPr>
        <p:spPr bwMode="auto">
          <a:xfrm>
            <a:off x="6364288" y="3779838"/>
            <a:ext cx="227012" cy="457200"/>
          </a:xfrm>
          <a:custGeom>
            <a:avLst/>
            <a:gdLst>
              <a:gd name="T0" fmla="*/ 2147483647 w 98"/>
              <a:gd name="T1" fmla="*/ 0 h 175"/>
              <a:gd name="T2" fmla="*/ 2147483647 w 98"/>
              <a:gd name="T3" fmla="*/ 2147483647 h 175"/>
              <a:gd name="T4" fmla="*/ 0 w 98"/>
              <a:gd name="T5" fmla="*/ 2147483647 h 175"/>
              <a:gd name="T6" fmla="*/ 2147483647 w 98"/>
              <a:gd name="T7" fmla="*/ 0 h 175"/>
              <a:gd name="T8" fmla="*/ 0 60000 65536"/>
              <a:gd name="T9" fmla="*/ 0 60000 65536"/>
              <a:gd name="T10" fmla="*/ 0 60000 65536"/>
              <a:gd name="T11" fmla="*/ 0 60000 65536"/>
              <a:gd name="T12" fmla="*/ 0 w 98"/>
              <a:gd name="T13" fmla="*/ 0 h 175"/>
              <a:gd name="T14" fmla="*/ 98 w 98"/>
              <a:gd name="T15" fmla="*/ 175 h 175"/>
            </a:gdLst>
            <a:ahLst/>
            <a:cxnLst>
              <a:cxn ang="T8">
                <a:pos x="T0" y="T1"/>
              </a:cxn>
              <a:cxn ang="T9">
                <a:pos x="T2" y="T3"/>
              </a:cxn>
              <a:cxn ang="T10">
                <a:pos x="T4" y="T5"/>
              </a:cxn>
              <a:cxn ang="T11">
                <a:pos x="T6" y="T7"/>
              </a:cxn>
            </a:cxnLst>
            <a:rect l="T12" t="T13" r="T14" b="T15"/>
            <a:pathLst>
              <a:path w="98" h="175">
                <a:moveTo>
                  <a:pt x="49" y="0"/>
                </a:moveTo>
                <a:lnTo>
                  <a:pt x="98" y="175"/>
                </a:lnTo>
                <a:lnTo>
                  <a:pt x="0" y="78"/>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70" name="Freeform 1207"/>
          <p:cNvSpPr>
            <a:spLocks/>
          </p:cNvSpPr>
          <p:nvPr/>
        </p:nvSpPr>
        <p:spPr bwMode="auto">
          <a:xfrm>
            <a:off x="6478600" y="3779838"/>
            <a:ext cx="217487" cy="457200"/>
          </a:xfrm>
          <a:custGeom>
            <a:avLst/>
            <a:gdLst>
              <a:gd name="T0" fmla="*/ 2147483647 w 94"/>
              <a:gd name="T1" fmla="*/ 2147483647 h 175"/>
              <a:gd name="T2" fmla="*/ 0 w 94"/>
              <a:gd name="T3" fmla="*/ 0 h 175"/>
              <a:gd name="T4" fmla="*/ 2147483647 w 94"/>
              <a:gd name="T5" fmla="*/ 2147483647 h 175"/>
              <a:gd name="T6" fmla="*/ 2147483647 w 94"/>
              <a:gd name="T7" fmla="*/ 2147483647 h 175"/>
              <a:gd name="T8" fmla="*/ 0 60000 65536"/>
              <a:gd name="T9" fmla="*/ 0 60000 65536"/>
              <a:gd name="T10" fmla="*/ 0 60000 65536"/>
              <a:gd name="T11" fmla="*/ 0 60000 65536"/>
              <a:gd name="T12" fmla="*/ 0 w 94"/>
              <a:gd name="T13" fmla="*/ 0 h 175"/>
              <a:gd name="T14" fmla="*/ 94 w 94"/>
              <a:gd name="T15" fmla="*/ 175 h 175"/>
            </a:gdLst>
            <a:ahLst/>
            <a:cxnLst>
              <a:cxn ang="T8">
                <a:pos x="T0" y="T1"/>
              </a:cxn>
              <a:cxn ang="T9">
                <a:pos x="T2" y="T3"/>
              </a:cxn>
              <a:cxn ang="T10">
                <a:pos x="T4" y="T5"/>
              </a:cxn>
              <a:cxn ang="T11">
                <a:pos x="T6" y="T7"/>
              </a:cxn>
            </a:cxnLst>
            <a:rect l="T12" t="T13" r="T14" b="T15"/>
            <a:pathLst>
              <a:path w="94" h="175">
                <a:moveTo>
                  <a:pt x="94" y="97"/>
                </a:moveTo>
                <a:lnTo>
                  <a:pt x="0" y="0"/>
                </a:lnTo>
                <a:lnTo>
                  <a:pt x="49" y="175"/>
                </a:lnTo>
                <a:lnTo>
                  <a:pt x="94"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71" name="Line 1208"/>
          <p:cNvSpPr>
            <a:spLocks noChangeShapeType="1"/>
          </p:cNvSpPr>
          <p:nvPr/>
        </p:nvSpPr>
        <p:spPr bwMode="auto">
          <a:xfrm flipH="1" flipV="1">
            <a:off x="7242175" y="4367213"/>
            <a:ext cx="215900" cy="2778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72" name="Line 1209"/>
          <p:cNvSpPr>
            <a:spLocks noChangeShapeType="1"/>
          </p:cNvSpPr>
          <p:nvPr/>
        </p:nvSpPr>
        <p:spPr bwMode="auto">
          <a:xfrm flipV="1">
            <a:off x="7138990" y="4367213"/>
            <a:ext cx="103187" cy="1571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73" name="Line 1210"/>
          <p:cNvSpPr>
            <a:spLocks noChangeShapeType="1"/>
          </p:cNvSpPr>
          <p:nvPr/>
        </p:nvSpPr>
        <p:spPr bwMode="auto">
          <a:xfrm flipV="1">
            <a:off x="5167313" y="4848247"/>
            <a:ext cx="112712"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74" name="Line 1211"/>
          <p:cNvSpPr>
            <a:spLocks noChangeShapeType="1"/>
          </p:cNvSpPr>
          <p:nvPr/>
        </p:nvSpPr>
        <p:spPr bwMode="auto">
          <a:xfrm flipH="1">
            <a:off x="5280037" y="4379913"/>
            <a:ext cx="219075" cy="4683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75" name="Line 1212"/>
          <p:cNvSpPr>
            <a:spLocks noChangeShapeType="1"/>
          </p:cNvSpPr>
          <p:nvPr/>
        </p:nvSpPr>
        <p:spPr bwMode="auto">
          <a:xfrm flipH="1" flipV="1">
            <a:off x="4733925" y="4848247"/>
            <a:ext cx="215900"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76" name="Freeform 1213"/>
          <p:cNvSpPr>
            <a:spLocks/>
          </p:cNvSpPr>
          <p:nvPr/>
        </p:nvSpPr>
        <p:spPr bwMode="auto">
          <a:xfrm>
            <a:off x="5499102" y="4224360"/>
            <a:ext cx="214313" cy="155575"/>
          </a:xfrm>
          <a:custGeom>
            <a:avLst/>
            <a:gdLst>
              <a:gd name="T0" fmla="*/ 2147483647 w 93"/>
              <a:gd name="T1" fmla="*/ 0 h 60"/>
              <a:gd name="T2" fmla="*/ 2147483647 w 93"/>
              <a:gd name="T3" fmla="*/ 2147483647 h 60"/>
              <a:gd name="T4" fmla="*/ 0 w 93"/>
              <a:gd name="T5" fmla="*/ 2147483647 h 60"/>
              <a:gd name="T6" fmla="*/ 2147483647 w 93"/>
              <a:gd name="T7" fmla="*/ 0 h 60"/>
              <a:gd name="T8" fmla="*/ 0 60000 65536"/>
              <a:gd name="T9" fmla="*/ 0 60000 65536"/>
              <a:gd name="T10" fmla="*/ 0 60000 65536"/>
              <a:gd name="T11" fmla="*/ 0 60000 65536"/>
              <a:gd name="T12" fmla="*/ 0 w 93"/>
              <a:gd name="T13" fmla="*/ 0 h 60"/>
              <a:gd name="T14" fmla="*/ 93 w 93"/>
              <a:gd name="T15" fmla="*/ 60 h 60"/>
            </a:gdLst>
            <a:ahLst/>
            <a:cxnLst>
              <a:cxn ang="T8">
                <a:pos x="T0" y="T1"/>
              </a:cxn>
              <a:cxn ang="T9">
                <a:pos x="T2" y="T3"/>
              </a:cxn>
              <a:cxn ang="T10">
                <a:pos x="T4" y="T5"/>
              </a:cxn>
              <a:cxn ang="T11">
                <a:pos x="T6" y="T7"/>
              </a:cxn>
            </a:cxnLst>
            <a:rect l="T12" t="T13" r="T14" b="T15"/>
            <a:pathLst>
              <a:path w="93" h="60">
                <a:moveTo>
                  <a:pt x="44" y="0"/>
                </a:moveTo>
                <a:lnTo>
                  <a:pt x="93" y="60"/>
                </a:lnTo>
                <a:lnTo>
                  <a:pt x="0" y="60"/>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77" name="Freeform 1214"/>
          <p:cNvSpPr>
            <a:spLocks/>
          </p:cNvSpPr>
          <p:nvPr/>
        </p:nvSpPr>
        <p:spPr bwMode="auto">
          <a:xfrm>
            <a:off x="5600712" y="4200525"/>
            <a:ext cx="227013" cy="179388"/>
          </a:xfrm>
          <a:custGeom>
            <a:avLst/>
            <a:gdLst>
              <a:gd name="T0" fmla="*/ 2147483647 w 98"/>
              <a:gd name="T1" fmla="*/ 0 h 69"/>
              <a:gd name="T2" fmla="*/ 0 w 98"/>
              <a:gd name="T3" fmla="*/ 2147483647 h 69"/>
              <a:gd name="T4" fmla="*/ 2147483647 w 98"/>
              <a:gd name="T5" fmla="*/ 2147483647 h 69"/>
              <a:gd name="T6" fmla="*/ 2147483647 w 98"/>
              <a:gd name="T7" fmla="*/ 0 h 69"/>
              <a:gd name="T8" fmla="*/ 0 60000 65536"/>
              <a:gd name="T9" fmla="*/ 0 60000 65536"/>
              <a:gd name="T10" fmla="*/ 0 60000 65536"/>
              <a:gd name="T11" fmla="*/ 0 60000 65536"/>
              <a:gd name="T12" fmla="*/ 0 w 98"/>
              <a:gd name="T13" fmla="*/ 0 h 69"/>
              <a:gd name="T14" fmla="*/ 98 w 98"/>
              <a:gd name="T15" fmla="*/ 69 h 69"/>
            </a:gdLst>
            <a:ahLst/>
            <a:cxnLst>
              <a:cxn ang="T8">
                <a:pos x="T0" y="T1"/>
              </a:cxn>
              <a:cxn ang="T9">
                <a:pos x="T2" y="T3"/>
              </a:cxn>
              <a:cxn ang="T10">
                <a:pos x="T4" y="T5"/>
              </a:cxn>
              <a:cxn ang="T11">
                <a:pos x="T6" y="T7"/>
              </a:cxn>
            </a:cxnLst>
            <a:rect l="T12" t="T13" r="T14" b="T15"/>
            <a:pathLst>
              <a:path w="98" h="69">
                <a:moveTo>
                  <a:pt x="98" y="0"/>
                </a:moveTo>
                <a:lnTo>
                  <a:pt x="0" y="9"/>
                </a:lnTo>
                <a:lnTo>
                  <a:pt x="49" y="69"/>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78" name="Line 1215"/>
          <p:cNvSpPr>
            <a:spLocks noChangeShapeType="1"/>
          </p:cNvSpPr>
          <p:nvPr/>
        </p:nvSpPr>
        <p:spPr bwMode="auto">
          <a:xfrm flipH="1" flipV="1">
            <a:off x="6478600" y="3779838"/>
            <a:ext cx="217487" cy="2524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79" name="Line 1216"/>
          <p:cNvSpPr>
            <a:spLocks noChangeShapeType="1"/>
          </p:cNvSpPr>
          <p:nvPr/>
        </p:nvSpPr>
        <p:spPr bwMode="auto">
          <a:xfrm flipV="1">
            <a:off x="6364288" y="3779838"/>
            <a:ext cx="114300"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80" name="Line 1217"/>
          <p:cNvSpPr>
            <a:spLocks noChangeShapeType="1"/>
          </p:cNvSpPr>
          <p:nvPr/>
        </p:nvSpPr>
        <p:spPr bwMode="auto">
          <a:xfrm flipH="1">
            <a:off x="5600712" y="4200547"/>
            <a:ext cx="227013"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81" name="Line 1218"/>
          <p:cNvSpPr>
            <a:spLocks noChangeShapeType="1"/>
          </p:cNvSpPr>
          <p:nvPr/>
        </p:nvSpPr>
        <p:spPr bwMode="auto">
          <a:xfrm flipV="1">
            <a:off x="5499100" y="4224360"/>
            <a:ext cx="101600" cy="1555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82" name="Freeform 1219"/>
          <p:cNvSpPr>
            <a:spLocks/>
          </p:cNvSpPr>
          <p:nvPr/>
        </p:nvSpPr>
        <p:spPr bwMode="auto">
          <a:xfrm>
            <a:off x="7356477" y="4645025"/>
            <a:ext cx="214313" cy="300038"/>
          </a:xfrm>
          <a:custGeom>
            <a:avLst/>
            <a:gdLst>
              <a:gd name="T0" fmla="*/ 2147483647 w 93"/>
              <a:gd name="T1" fmla="*/ 0 h 115"/>
              <a:gd name="T2" fmla="*/ 2147483647 w 93"/>
              <a:gd name="T3" fmla="*/ 2147483647 h 115"/>
              <a:gd name="T4" fmla="*/ 0 w 93"/>
              <a:gd name="T5" fmla="*/ 2147483647 h 115"/>
              <a:gd name="T6" fmla="*/ 2147483647 w 93"/>
              <a:gd name="T7" fmla="*/ 0 h 115"/>
              <a:gd name="T8" fmla="*/ 0 60000 65536"/>
              <a:gd name="T9" fmla="*/ 0 60000 65536"/>
              <a:gd name="T10" fmla="*/ 0 60000 65536"/>
              <a:gd name="T11" fmla="*/ 0 60000 65536"/>
              <a:gd name="T12" fmla="*/ 0 w 93"/>
              <a:gd name="T13" fmla="*/ 0 h 115"/>
              <a:gd name="T14" fmla="*/ 93 w 93"/>
              <a:gd name="T15" fmla="*/ 115 h 115"/>
            </a:gdLst>
            <a:ahLst/>
            <a:cxnLst>
              <a:cxn ang="T8">
                <a:pos x="T0" y="T1"/>
              </a:cxn>
              <a:cxn ang="T9">
                <a:pos x="T2" y="T3"/>
              </a:cxn>
              <a:cxn ang="T10">
                <a:pos x="T4" y="T5"/>
              </a:cxn>
              <a:cxn ang="T11">
                <a:pos x="T6" y="T7"/>
              </a:cxn>
            </a:cxnLst>
            <a:rect l="T12" t="T13" r="T14" b="T15"/>
            <a:pathLst>
              <a:path w="93" h="115">
                <a:moveTo>
                  <a:pt x="44" y="0"/>
                </a:moveTo>
                <a:lnTo>
                  <a:pt x="93" y="115"/>
                </a:lnTo>
                <a:lnTo>
                  <a:pt x="0" y="32"/>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83" name="Freeform 1220"/>
          <p:cNvSpPr>
            <a:spLocks/>
          </p:cNvSpPr>
          <p:nvPr/>
        </p:nvSpPr>
        <p:spPr bwMode="auto">
          <a:xfrm>
            <a:off x="7458075" y="4645025"/>
            <a:ext cx="228600" cy="300038"/>
          </a:xfrm>
          <a:custGeom>
            <a:avLst/>
            <a:gdLst>
              <a:gd name="T0" fmla="*/ 2147483647 w 99"/>
              <a:gd name="T1" fmla="*/ 2147483647 h 115"/>
              <a:gd name="T2" fmla="*/ 0 w 99"/>
              <a:gd name="T3" fmla="*/ 0 h 115"/>
              <a:gd name="T4" fmla="*/ 2147483647 w 99"/>
              <a:gd name="T5" fmla="*/ 2147483647 h 115"/>
              <a:gd name="T6" fmla="*/ 2147483647 w 99"/>
              <a:gd name="T7" fmla="*/ 2147483647 h 115"/>
              <a:gd name="T8" fmla="*/ 0 60000 65536"/>
              <a:gd name="T9" fmla="*/ 0 60000 65536"/>
              <a:gd name="T10" fmla="*/ 0 60000 65536"/>
              <a:gd name="T11" fmla="*/ 0 60000 65536"/>
              <a:gd name="T12" fmla="*/ 0 w 99"/>
              <a:gd name="T13" fmla="*/ 0 h 115"/>
              <a:gd name="T14" fmla="*/ 99 w 99"/>
              <a:gd name="T15" fmla="*/ 115 h 115"/>
            </a:gdLst>
            <a:ahLst/>
            <a:cxnLst>
              <a:cxn ang="T8">
                <a:pos x="T0" y="T1"/>
              </a:cxn>
              <a:cxn ang="T9">
                <a:pos x="T2" y="T3"/>
              </a:cxn>
              <a:cxn ang="T10">
                <a:pos x="T4" y="T5"/>
              </a:cxn>
              <a:cxn ang="T11">
                <a:pos x="T6" y="T7"/>
              </a:cxn>
            </a:cxnLst>
            <a:rect l="T12" t="T13" r="T14" b="T15"/>
            <a:pathLst>
              <a:path w="99" h="115">
                <a:moveTo>
                  <a:pt x="99" y="87"/>
                </a:moveTo>
                <a:lnTo>
                  <a:pt x="0" y="0"/>
                </a:lnTo>
                <a:lnTo>
                  <a:pt x="49" y="115"/>
                </a:lnTo>
                <a:lnTo>
                  <a:pt x="99" y="8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84" name="Line 1221"/>
          <p:cNvSpPr>
            <a:spLocks noChangeShapeType="1"/>
          </p:cNvSpPr>
          <p:nvPr/>
        </p:nvSpPr>
        <p:spPr bwMode="auto">
          <a:xfrm>
            <a:off x="7458087" y="4645025"/>
            <a:ext cx="11113" cy="15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85" name="Line 1222"/>
          <p:cNvSpPr>
            <a:spLocks noChangeShapeType="1"/>
          </p:cNvSpPr>
          <p:nvPr/>
        </p:nvSpPr>
        <p:spPr bwMode="auto">
          <a:xfrm flipH="1" flipV="1">
            <a:off x="7458075" y="4645047"/>
            <a:ext cx="228600" cy="2270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86" name="Line 1223"/>
          <p:cNvSpPr>
            <a:spLocks noChangeShapeType="1"/>
          </p:cNvSpPr>
          <p:nvPr/>
        </p:nvSpPr>
        <p:spPr bwMode="auto">
          <a:xfrm flipH="1">
            <a:off x="7356475" y="4645025"/>
            <a:ext cx="101600" cy="825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87" name="Freeform 1224"/>
          <p:cNvSpPr>
            <a:spLocks/>
          </p:cNvSpPr>
          <p:nvPr/>
        </p:nvSpPr>
        <p:spPr bwMode="auto">
          <a:xfrm>
            <a:off x="6591300" y="4032250"/>
            <a:ext cx="217488" cy="431800"/>
          </a:xfrm>
          <a:custGeom>
            <a:avLst/>
            <a:gdLst>
              <a:gd name="T0" fmla="*/ 2147483647 w 94"/>
              <a:gd name="T1" fmla="*/ 0 h 165"/>
              <a:gd name="T2" fmla="*/ 2147483647 w 94"/>
              <a:gd name="T3" fmla="*/ 2147483647 h 165"/>
              <a:gd name="T4" fmla="*/ 0 w 94"/>
              <a:gd name="T5" fmla="*/ 2147483647 h 165"/>
              <a:gd name="T6" fmla="*/ 2147483647 w 94"/>
              <a:gd name="T7" fmla="*/ 0 h 165"/>
              <a:gd name="T8" fmla="*/ 0 60000 65536"/>
              <a:gd name="T9" fmla="*/ 0 60000 65536"/>
              <a:gd name="T10" fmla="*/ 0 60000 65536"/>
              <a:gd name="T11" fmla="*/ 0 60000 65536"/>
              <a:gd name="T12" fmla="*/ 0 w 94"/>
              <a:gd name="T13" fmla="*/ 0 h 165"/>
              <a:gd name="T14" fmla="*/ 94 w 94"/>
              <a:gd name="T15" fmla="*/ 165 h 165"/>
            </a:gdLst>
            <a:ahLst/>
            <a:cxnLst>
              <a:cxn ang="T8">
                <a:pos x="T0" y="T1"/>
              </a:cxn>
              <a:cxn ang="T9">
                <a:pos x="T2" y="T3"/>
              </a:cxn>
              <a:cxn ang="T10">
                <a:pos x="T4" y="T5"/>
              </a:cxn>
              <a:cxn ang="T11">
                <a:pos x="T6" y="T7"/>
              </a:cxn>
            </a:cxnLst>
            <a:rect l="T12" t="T13" r="T14" b="T15"/>
            <a:pathLst>
              <a:path w="94" h="165">
                <a:moveTo>
                  <a:pt x="45" y="0"/>
                </a:moveTo>
                <a:lnTo>
                  <a:pt x="94" y="165"/>
                </a:lnTo>
                <a:lnTo>
                  <a:pt x="0" y="78"/>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88" name="Freeform 1225"/>
          <p:cNvSpPr>
            <a:spLocks/>
          </p:cNvSpPr>
          <p:nvPr/>
        </p:nvSpPr>
        <p:spPr bwMode="auto">
          <a:xfrm>
            <a:off x="6696075" y="4032250"/>
            <a:ext cx="215900" cy="431800"/>
          </a:xfrm>
          <a:custGeom>
            <a:avLst/>
            <a:gdLst>
              <a:gd name="T0" fmla="*/ 2147483647 w 93"/>
              <a:gd name="T1" fmla="*/ 2147483647 h 165"/>
              <a:gd name="T2" fmla="*/ 0 w 93"/>
              <a:gd name="T3" fmla="*/ 0 h 165"/>
              <a:gd name="T4" fmla="*/ 2147483647 w 93"/>
              <a:gd name="T5" fmla="*/ 2147483647 h 165"/>
              <a:gd name="T6" fmla="*/ 2147483647 w 93"/>
              <a:gd name="T7" fmla="*/ 2147483647 h 165"/>
              <a:gd name="T8" fmla="*/ 0 60000 65536"/>
              <a:gd name="T9" fmla="*/ 0 60000 65536"/>
              <a:gd name="T10" fmla="*/ 0 60000 65536"/>
              <a:gd name="T11" fmla="*/ 0 60000 65536"/>
              <a:gd name="T12" fmla="*/ 0 w 93"/>
              <a:gd name="T13" fmla="*/ 0 h 165"/>
              <a:gd name="T14" fmla="*/ 93 w 93"/>
              <a:gd name="T15" fmla="*/ 165 h 165"/>
            </a:gdLst>
            <a:ahLst/>
            <a:cxnLst>
              <a:cxn ang="T8">
                <a:pos x="T0" y="T1"/>
              </a:cxn>
              <a:cxn ang="T9">
                <a:pos x="T2" y="T3"/>
              </a:cxn>
              <a:cxn ang="T10">
                <a:pos x="T4" y="T5"/>
              </a:cxn>
              <a:cxn ang="T11">
                <a:pos x="T6" y="T7"/>
              </a:cxn>
            </a:cxnLst>
            <a:rect l="T12" t="T13" r="T14" b="T15"/>
            <a:pathLst>
              <a:path w="93" h="165">
                <a:moveTo>
                  <a:pt x="93" y="96"/>
                </a:moveTo>
                <a:lnTo>
                  <a:pt x="0" y="0"/>
                </a:lnTo>
                <a:lnTo>
                  <a:pt x="49" y="165"/>
                </a:lnTo>
                <a:lnTo>
                  <a:pt x="93" y="9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89" name="Line 1226"/>
          <p:cNvSpPr>
            <a:spLocks noChangeShapeType="1"/>
          </p:cNvSpPr>
          <p:nvPr/>
        </p:nvSpPr>
        <p:spPr bwMode="auto">
          <a:xfrm flipH="1" flipV="1">
            <a:off x="6696075" y="4032252"/>
            <a:ext cx="215900" cy="2508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90" name="Line 1227"/>
          <p:cNvSpPr>
            <a:spLocks noChangeShapeType="1"/>
          </p:cNvSpPr>
          <p:nvPr/>
        </p:nvSpPr>
        <p:spPr bwMode="auto">
          <a:xfrm flipV="1">
            <a:off x="6591307" y="4032250"/>
            <a:ext cx="104775" cy="2047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91" name="Freeform 1228"/>
          <p:cNvSpPr>
            <a:spLocks/>
          </p:cNvSpPr>
          <p:nvPr/>
        </p:nvSpPr>
        <p:spPr bwMode="auto">
          <a:xfrm>
            <a:off x="6045200" y="3876675"/>
            <a:ext cx="215900" cy="369888"/>
          </a:xfrm>
          <a:custGeom>
            <a:avLst/>
            <a:gdLst>
              <a:gd name="T0" fmla="*/ 2147483647 w 93"/>
              <a:gd name="T1" fmla="*/ 0 h 142"/>
              <a:gd name="T2" fmla="*/ 2147483647 w 93"/>
              <a:gd name="T3" fmla="*/ 2147483647 h 142"/>
              <a:gd name="T4" fmla="*/ 0 w 93"/>
              <a:gd name="T5" fmla="*/ 2147483647 h 142"/>
              <a:gd name="T6" fmla="*/ 2147483647 w 93"/>
              <a:gd name="T7" fmla="*/ 0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44" y="0"/>
                </a:moveTo>
                <a:lnTo>
                  <a:pt x="93" y="142"/>
                </a:lnTo>
                <a:lnTo>
                  <a:pt x="0" y="101"/>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92" name="Freeform 1229"/>
          <p:cNvSpPr>
            <a:spLocks/>
          </p:cNvSpPr>
          <p:nvPr/>
        </p:nvSpPr>
        <p:spPr bwMode="auto">
          <a:xfrm>
            <a:off x="6146800" y="3876675"/>
            <a:ext cx="217488" cy="369888"/>
          </a:xfrm>
          <a:custGeom>
            <a:avLst/>
            <a:gdLst>
              <a:gd name="T0" fmla="*/ 2147483647 w 94"/>
              <a:gd name="T1" fmla="*/ 2147483647 h 142"/>
              <a:gd name="T2" fmla="*/ 0 w 94"/>
              <a:gd name="T3" fmla="*/ 0 h 142"/>
              <a:gd name="T4" fmla="*/ 2147483647 w 94"/>
              <a:gd name="T5" fmla="*/ 2147483647 h 142"/>
              <a:gd name="T6" fmla="*/ 2147483647 w 94"/>
              <a:gd name="T7" fmla="*/ 2147483647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94" y="41"/>
                </a:moveTo>
                <a:lnTo>
                  <a:pt x="0" y="0"/>
                </a:lnTo>
                <a:lnTo>
                  <a:pt x="49" y="142"/>
                </a:lnTo>
                <a:lnTo>
                  <a:pt x="94"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93" name="Line 1230"/>
          <p:cNvSpPr>
            <a:spLocks noChangeShapeType="1"/>
          </p:cNvSpPr>
          <p:nvPr/>
        </p:nvSpPr>
        <p:spPr bwMode="auto">
          <a:xfrm flipV="1">
            <a:off x="6045206" y="3876677"/>
            <a:ext cx="101600" cy="263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94" name="Line 1231"/>
          <p:cNvSpPr>
            <a:spLocks noChangeShapeType="1"/>
          </p:cNvSpPr>
          <p:nvPr/>
        </p:nvSpPr>
        <p:spPr bwMode="auto">
          <a:xfrm flipH="1" flipV="1">
            <a:off x="4949825" y="4872038"/>
            <a:ext cx="217488"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95" name="Line 1232"/>
          <p:cNvSpPr>
            <a:spLocks noChangeShapeType="1"/>
          </p:cNvSpPr>
          <p:nvPr/>
        </p:nvSpPr>
        <p:spPr bwMode="auto">
          <a:xfrm flipV="1">
            <a:off x="7570795" y="4872060"/>
            <a:ext cx="115887"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96" name="Freeform 1233"/>
          <p:cNvSpPr>
            <a:spLocks/>
          </p:cNvSpPr>
          <p:nvPr/>
        </p:nvSpPr>
        <p:spPr bwMode="auto">
          <a:xfrm>
            <a:off x="6808788" y="4283097"/>
            <a:ext cx="215900" cy="398463"/>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4" y="0"/>
                </a:moveTo>
                <a:lnTo>
                  <a:pt x="93" y="152"/>
                </a:lnTo>
                <a:lnTo>
                  <a:pt x="0" y="69"/>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97" name="Freeform 1234"/>
          <p:cNvSpPr>
            <a:spLocks/>
          </p:cNvSpPr>
          <p:nvPr/>
        </p:nvSpPr>
        <p:spPr bwMode="auto">
          <a:xfrm>
            <a:off x="6911987" y="4283097"/>
            <a:ext cx="227013" cy="398463"/>
          </a:xfrm>
          <a:custGeom>
            <a:avLst/>
            <a:gdLst>
              <a:gd name="T0" fmla="*/ 2147483647 w 98"/>
              <a:gd name="T1" fmla="*/ 2147483647 h 152"/>
              <a:gd name="T2" fmla="*/ 0 w 98"/>
              <a:gd name="T3" fmla="*/ 0 h 152"/>
              <a:gd name="T4" fmla="*/ 2147483647 w 98"/>
              <a:gd name="T5" fmla="*/ 2147483647 h 152"/>
              <a:gd name="T6" fmla="*/ 2147483647 w 98"/>
              <a:gd name="T7" fmla="*/ 2147483647 h 152"/>
              <a:gd name="T8" fmla="*/ 0 60000 65536"/>
              <a:gd name="T9" fmla="*/ 0 60000 65536"/>
              <a:gd name="T10" fmla="*/ 0 60000 65536"/>
              <a:gd name="T11" fmla="*/ 0 60000 65536"/>
              <a:gd name="T12" fmla="*/ 0 w 98"/>
              <a:gd name="T13" fmla="*/ 0 h 152"/>
              <a:gd name="T14" fmla="*/ 98 w 98"/>
              <a:gd name="T15" fmla="*/ 152 h 152"/>
            </a:gdLst>
            <a:ahLst/>
            <a:cxnLst>
              <a:cxn ang="T8">
                <a:pos x="T0" y="T1"/>
              </a:cxn>
              <a:cxn ang="T9">
                <a:pos x="T2" y="T3"/>
              </a:cxn>
              <a:cxn ang="T10">
                <a:pos x="T4" y="T5"/>
              </a:cxn>
              <a:cxn ang="T11">
                <a:pos x="T6" y="T7"/>
              </a:cxn>
            </a:cxnLst>
            <a:rect l="T12" t="T13" r="T14" b="T15"/>
            <a:pathLst>
              <a:path w="98" h="152">
                <a:moveTo>
                  <a:pt x="98" y="92"/>
                </a:moveTo>
                <a:lnTo>
                  <a:pt x="0" y="0"/>
                </a:lnTo>
                <a:lnTo>
                  <a:pt x="49" y="152"/>
                </a:lnTo>
                <a:lnTo>
                  <a:pt x="98"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98" name="Line 1235"/>
          <p:cNvSpPr>
            <a:spLocks noChangeShapeType="1"/>
          </p:cNvSpPr>
          <p:nvPr/>
        </p:nvSpPr>
        <p:spPr bwMode="auto">
          <a:xfrm flipH="1" flipV="1">
            <a:off x="6911987" y="4283075"/>
            <a:ext cx="227013" cy="2413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99" name="Line 1236"/>
          <p:cNvSpPr>
            <a:spLocks noChangeShapeType="1"/>
          </p:cNvSpPr>
          <p:nvPr/>
        </p:nvSpPr>
        <p:spPr bwMode="auto">
          <a:xfrm flipV="1">
            <a:off x="6808797" y="4283097"/>
            <a:ext cx="103187" cy="180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00" name="Freeform 1237"/>
          <p:cNvSpPr>
            <a:spLocks/>
          </p:cNvSpPr>
          <p:nvPr/>
        </p:nvSpPr>
        <p:spPr bwMode="auto">
          <a:xfrm>
            <a:off x="5713425" y="4200525"/>
            <a:ext cx="217487" cy="215900"/>
          </a:xfrm>
          <a:custGeom>
            <a:avLst/>
            <a:gdLst>
              <a:gd name="T0" fmla="*/ 2147483647 w 94"/>
              <a:gd name="T1" fmla="*/ 0 h 83"/>
              <a:gd name="T2" fmla="*/ 2147483647 w 94"/>
              <a:gd name="T3" fmla="*/ 2147483647 h 83"/>
              <a:gd name="T4" fmla="*/ 0 w 94"/>
              <a:gd name="T5" fmla="*/ 2147483647 h 83"/>
              <a:gd name="T6" fmla="*/ 2147483647 w 94"/>
              <a:gd name="T7" fmla="*/ 0 h 83"/>
              <a:gd name="T8" fmla="*/ 0 60000 65536"/>
              <a:gd name="T9" fmla="*/ 0 60000 65536"/>
              <a:gd name="T10" fmla="*/ 0 60000 65536"/>
              <a:gd name="T11" fmla="*/ 0 60000 65536"/>
              <a:gd name="T12" fmla="*/ 0 w 94"/>
              <a:gd name="T13" fmla="*/ 0 h 83"/>
              <a:gd name="T14" fmla="*/ 94 w 94"/>
              <a:gd name="T15" fmla="*/ 83 h 83"/>
            </a:gdLst>
            <a:ahLst/>
            <a:cxnLst>
              <a:cxn ang="T8">
                <a:pos x="T0" y="T1"/>
              </a:cxn>
              <a:cxn ang="T9">
                <a:pos x="T2" y="T3"/>
              </a:cxn>
              <a:cxn ang="T10">
                <a:pos x="T4" y="T5"/>
              </a:cxn>
              <a:cxn ang="T11">
                <a:pos x="T6" y="T7"/>
              </a:cxn>
            </a:cxnLst>
            <a:rect l="T12" t="T13" r="T14" b="T15"/>
            <a:pathLst>
              <a:path w="94" h="83">
                <a:moveTo>
                  <a:pt x="49" y="0"/>
                </a:moveTo>
                <a:lnTo>
                  <a:pt x="94" y="83"/>
                </a:lnTo>
                <a:lnTo>
                  <a:pt x="0" y="69"/>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01" name="Freeform 1238"/>
          <p:cNvSpPr>
            <a:spLocks/>
          </p:cNvSpPr>
          <p:nvPr/>
        </p:nvSpPr>
        <p:spPr bwMode="auto">
          <a:xfrm>
            <a:off x="5827725" y="4140222"/>
            <a:ext cx="217487" cy="276225"/>
          </a:xfrm>
          <a:custGeom>
            <a:avLst/>
            <a:gdLst>
              <a:gd name="T0" fmla="*/ 2147483647 w 94"/>
              <a:gd name="T1" fmla="*/ 0 h 106"/>
              <a:gd name="T2" fmla="*/ 0 w 94"/>
              <a:gd name="T3" fmla="*/ 2147483647 h 106"/>
              <a:gd name="T4" fmla="*/ 2147483647 w 94"/>
              <a:gd name="T5" fmla="*/ 2147483647 h 106"/>
              <a:gd name="T6" fmla="*/ 2147483647 w 94"/>
              <a:gd name="T7" fmla="*/ 0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94" y="0"/>
                </a:moveTo>
                <a:lnTo>
                  <a:pt x="0" y="23"/>
                </a:lnTo>
                <a:lnTo>
                  <a:pt x="45" y="10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02" name="Line 1239"/>
          <p:cNvSpPr>
            <a:spLocks noChangeShapeType="1"/>
          </p:cNvSpPr>
          <p:nvPr/>
        </p:nvSpPr>
        <p:spPr bwMode="auto">
          <a:xfrm flipH="1">
            <a:off x="5827725" y="4140204"/>
            <a:ext cx="21748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03" name="Freeform 1240"/>
          <p:cNvSpPr>
            <a:spLocks/>
          </p:cNvSpPr>
          <p:nvPr/>
        </p:nvSpPr>
        <p:spPr bwMode="auto">
          <a:xfrm>
            <a:off x="7024693" y="4524375"/>
            <a:ext cx="217487"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19"/>
                </a:lnTo>
                <a:lnTo>
                  <a:pt x="0" y="60"/>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04" name="Freeform 1241"/>
          <p:cNvSpPr>
            <a:spLocks/>
          </p:cNvSpPr>
          <p:nvPr/>
        </p:nvSpPr>
        <p:spPr bwMode="auto">
          <a:xfrm>
            <a:off x="7139000" y="4524375"/>
            <a:ext cx="217487" cy="311150"/>
          </a:xfrm>
          <a:custGeom>
            <a:avLst/>
            <a:gdLst>
              <a:gd name="T0" fmla="*/ 2147483647 w 94"/>
              <a:gd name="T1" fmla="*/ 2147483647 h 119"/>
              <a:gd name="T2" fmla="*/ 0 w 94"/>
              <a:gd name="T3" fmla="*/ 0 h 119"/>
              <a:gd name="T4" fmla="*/ 2147483647 w 94"/>
              <a:gd name="T5" fmla="*/ 2147483647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78"/>
                </a:moveTo>
                <a:lnTo>
                  <a:pt x="0" y="0"/>
                </a:lnTo>
                <a:lnTo>
                  <a:pt x="45" y="119"/>
                </a:lnTo>
                <a:lnTo>
                  <a:pt x="94" y="7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05" name="Freeform 1242"/>
          <p:cNvSpPr>
            <a:spLocks/>
          </p:cNvSpPr>
          <p:nvPr/>
        </p:nvSpPr>
        <p:spPr bwMode="auto">
          <a:xfrm>
            <a:off x="6261100" y="3983038"/>
            <a:ext cx="217488" cy="481012"/>
          </a:xfrm>
          <a:custGeom>
            <a:avLst/>
            <a:gdLst>
              <a:gd name="T0" fmla="*/ 2147483647 w 94"/>
              <a:gd name="T1" fmla="*/ 0 h 184"/>
              <a:gd name="T2" fmla="*/ 2147483647 w 94"/>
              <a:gd name="T3" fmla="*/ 2147483647 h 184"/>
              <a:gd name="T4" fmla="*/ 0 w 94"/>
              <a:gd name="T5" fmla="*/ 2147483647 h 184"/>
              <a:gd name="T6" fmla="*/ 2147483647 w 94"/>
              <a:gd name="T7" fmla="*/ 0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0"/>
                </a:moveTo>
                <a:lnTo>
                  <a:pt x="94" y="184"/>
                </a:lnTo>
                <a:lnTo>
                  <a:pt x="0" y="101"/>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06" name="Freeform 1243"/>
          <p:cNvSpPr>
            <a:spLocks/>
          </p:cNvSpPr>
          <p:nvPr/>
        </p:nvSpPr>
        <p:spPr bwMode="auto">
          <a:xfrm>
            <a:off x="6364288" y="3983038"/>
            <a:ext cx="227012" cy="481012"/>
          </a:xfrm>
          <a:custGeom>
            <a:avLst/>
            <a:gdLst>
              <a:gd name="T0" fmla="*/ 2147483647 w 98"/>
              <a:gd name="T1" fmla="*/ 2147483647 h 184"/>
              <a:gd name="T2" fmla="*/ 0 w 98"/>
              <a:gd name="T3" fmla="*/ 0 h 184"/>
              <a:gd name="T4" fmla="*/ 2147483647 w 98"/>
              <a:gd name="T5" fmla="*/ 2147483647 h 184"/>
              <a:gd name="T6" fmla="*/ 2147483647 w 98"/>
              <a:gd name="T7" fmla="*/ 2147483647 h 184"/>
              <a:gd name="T8" fmla="*/ 0 60000 65536"/>
              <a:gd name="T9" fmla="*/ 0 60000 65536"/>
              <a:gd name="T10" fmla="*/ 0 60000 65536"/>
              <a:gd name="T11" fmla="*/ 0 60000 65536"/>
              <a:gd name="T12" fmla="*/ 0 w 98"/>
              <a:gd name="T13" fmla="*/ 0 h 184"/>
              <a:gd name="T14" fmla="*/ 98 w 98"/>
              <a:gd name="T15" fmla="*/ 184 h 184"/>
            </a:gdLst>
            <a:ahLst/>
            <a:cxnLst>
              <a:cxn ang="T8">
                <a:pos x="T0" y="T1"/>
              </a:cxn>
              <a:cxn ang="T9">
                <a:pos x="T2" y="T3"/>
              </a:cxn>
              <a:cxn ang="T10">
                <a:pos x="T4" y="T5"/>
              </a:cxn>
              <a:cxn ang="T11">
                <a:pos x="T6" y="T7"/>
              </a:cxn>
            </a:cxnLst>
            <a:rect l="T12" t="T13" r="T14" b="T15"/>
            <a:pathLst>
              <a:path w="98" h="184">
                <a:moveTo>
                  <a:pt x="98" y="97"/>
                </a:moveTo>
                <a:lnTo>
                  <a:pt x="0" y="0"/>
                </a:lnTo>
                <a:lnTo>
                  <a:pt x="49" y="184"/>
                </a:lnTo>
                <a:lnTo>
                  <a:pt x="98"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07" name="Line 1244"/>
          <p:cNvSpPr>
            <a:spLocks noChangeShapeType="1"/>
          </p:cNvSpPr>
          <p:nvPr/>
        </p:nvSpPr>
        <p:spPr bwMode="auto">
          <a:xfrm flipH="1" flipV="1">
            <a:off x="7139000" y="4524375"/>
            <a:ext cx="217487"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08" name="Line 1245"/>
          <p:cNvSpPr>
            <a:spLocks noChangeShapeType="1"/>
          </p:cNvSpPr>
          <p:nvPr/>
        </p:nvSpPr>
        <p:spPr bwMode="auto">
          <a:xfrm flipV="1">
            <a:off x="7024692" y="4524397"/>
            <a:ext cx="114300" cy="1571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09" name="Line 1246"/>
          <p:cNvSpPr>
            <a:spLocks noChangeShapeType="1"/>
          </p:cNvSpPr>
          <p:nvPr/>
        </p:nvSpPr>
        <p:spPr bwMode="auto">
          <a:xfrm flipV="1">
            <a:off x="6261100" y="3983041"/>
            <a:ext cx="103188" cy="263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10" name="Freeform 1247"/>
          <p:cNvSpPr>
            <a:spLocks/>
          </p:cNvSpPr>
          <p:nvPr/>
        </p:nvSpPr>
        <p:spPr bwMode="auto">
          <a:xfrm>
            <a:off x="5384800" y="4379913"/>
            <a:ext cx="215900" cy="588962"/>
          </a:xfrm>
          <a:custGeom>
            <a:avLst/>
            <a:gdLst>
              <a:gd name="T0" fmla="*/ 2147483647 w 93"/>
              <a:gd name="T1" fmla="*/ 0 h 225"/>
              <a:gd name="T2" fmla="*/ 2147483647 w 93"/>
              <a:gd name="T3" fmla="*/ 2147483647 h 225"/>
              <a:gd name="T4" fmla="*/ 0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49" y="0"/>
                </a:moveTo>
                <a:lnTo>
                  <a:pt x="93" y="225"/>
                </a:lnTo>
                <a:lnTo>
                  <a:pt x="0" y="21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11" name="Freeform 1248"/>
          <p:cNvSpPr>
            <a:spLocks/>
          </p:cNvSpPr>
          <p:nvPr/>
        </p:nvSpPr>
        <p:spPr bwMode="auto">
          <a:xfrm>
            <a:off x="5499102" y="4379913"/>
            <a:ext cx="214313" cy="588962"/>
          </a:xfrm>
          <a:custGeom>
            <a:avLst/>
            <a:gdLst>
              <a:gd name="T0" fmla="*/ 2147483647 w 93"/>
              <a:gd name="T1" fmla="*/ 0 h 225"/>
              <a:gd name="T2" fmla="*/ 0 w 93"/>
              <a:gd name="T3" fmla="*/ 0 h 225"/>
              <a:gd name="T4" fmla="*/ 2147483647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0"/>
                </a:moveTo>
                <a:lnTo>
                  <a:pt x="0" y="0"/>
                </a:lnTo>
                <a:lnTo>
                  <a:pt x="44" y="225"/>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12" name="Line 1249"/>
          <p:cNvSpPr>
            <a:spLocks noChangeShapeType="1"/>
          </p:cNvSpPr>
          <p:nvPr/>
        </p:nvSpPr>
        <p:spPr bwMode="auto">
          <a:xfrm flipH="1" flipV="1">
            <a:off x="5167325" y="4908572"/>
            <a:ext cx="217487"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13" name="Line 1250"/>
          <p:cNvSpPr>
            <a:spLocks noChangeShapeType="1"/>
          </p:cNvSpPr>
          <p:nvPr/>
        </p:nvSpPr>
        <p:spPr bwMode="auto">
          <a:xfrm flipV="1">
            <a:off x="5384800" y="4379913"/>
            <a:ext cx="114300" cy="565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14" name="Line 1251"/>
          <p:cNvSpPr>
            <a:spLocks noChangeShapeType="1"/>
          </p:cNvSpPr>
          <p:nvPr/>
        </p:nvSpPr>
        <p:spPr bwMode="auto">
          <a:xfrm flipH="1">
            <a:off x="5499102" y="4379935"/>
            <a:ext cx="214313"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15" name="Freeform 1252"/>
          <p:cNvSpPr>
            <a:spLocks/>
          </p:cNvSpPr>
          <p:nvPr/>
        </p:nvSpPr>
        <p:spPr bwMode="auto">
          <a:xfrm>
            <a:off x="6478600" y="4237060"/>
            <a:ext cx="217487" cy="407987"/>
          </a:xfrm>
          <a:custGeom>
            <a:avLst/>
            <a:gdLst>
              <a:gd name="T0" fmla="*/ 2147483647 w 94"/>
              <a:gd name="T1" fmla="*/ 0 h 156"/>
              <a:gd name="T2" fmla="*/ 2147483647 w 94"/>
              <a:gd name="T3" fmla="*/ 2147483647 h 156"/>
              <a:gd name="T4" fmla="*/ 0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9" y="0"/>
                </a:moveTo>
                <a:lnTo>
                  <a:pt x="94" y="156"/>
                </a:lnTo>
                <a:lnTo>
                  <a:pt x="0" y="8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16" name="Freeform 1253"/>
          <p:cNvSpPr>
            <a:spLocks/>
          </p:cNvSpPr>
          <p:nvPr/>
        </p:nvSpPr>
        <p:spPr bwMode="auto">
          <a:xfrm>
            <a:off x="6591300" y="4237060"/>
            <a:ext cx="217488" cy="407987"/>
          </a:xfrm>
          <a:custGeom>
            <a:avLst/>
            <a:gdLst>
              <a:gd name="T0" fmla="*/ 2147483647 w 94"/>
              <a:gd name="T1" fmla="*/ 2147483647 h 156"/>
              <a:gd name="T2" fmla="*/ 0 w 94"/>
              <a:gd name="T3" fmla="*/ 0 h 156"/>
              <a:gd name="T4" fmla="*/ 2147483647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87"/>
                </a:moveTo>
                <a:lnTo>
                  <a:pt x="0" y="0"/>
                </a:lnTo>
                <a:lnTo>
                  <a:pt x="45" y="156"/>
                </a:lnTo>
                <a:lnTo>
                  <a:pt x="94" y="8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17" name="Freeform 1254"/>
          <p:cNvSpPr>
            <a:spLocks/>
          </p:cNvSpPr>
          <p:nvPr/>
        </p:nvSpPr>
        <p:spPr bwMode="auto">
          <a:xfrm>
            <a:off x="7242175" y="4727597"/>
            <a:ext cx="215900" cy="277813"/>
          </a:xfrm>
          <a:custGeom>
            <a:avLst/>
            <a:gdLst>
              <a:gd name="T0" fmla="*/ 2147483647 w 93"/>
              <a:gd name="T1" fmla="*/ 0 h 106"/>
              <a:gd name="T2" fmla="*/ 2147483647 w 93"/>
              <a:gd name="T3" fmla="*/ 2147483647 h 106"/>
              <a:gd name="T4" fmla="*/ 0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0"/>
                </a:moveTo>
                <a:lnTo>
                  <a:pt x="93" y="106"/>
                </a:lnTo>
                <a:lnTo>
                  <a:pt x="0" y="41"/>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18" name="Freeform 1255"/>
          <p:cNvSpPr>
            <a:spLocks/>
          </p:cNvSpPr>
          <p:nvPr/>
        </p:nvSpPr>
        <p:spPr bwMode="auto">
          <a:xfrm>
            <a:off x="7356477" y="4727597"/>
            <a:ext cx="214313" cy="277813"/>
          </a:xfrm>
          <a:custGeom>
            <a:avLst/>
            <a:gdLst>
              <a:gd name="T0" fmla="*/ 2147483647 w 93"/>
              <a:gd name="T1" fmla="*/ 2147483647 h 106"/>
              <a:gd name="T2" fmla="*/ 0 w 93"/>
              <a:gd name="T3" fmla="*/ 0 h 106"/>
              <a:gd name="T4" fmla="*/ 2147483647 w 93"/>
              <a:gd name="T5" fmla="*/ 2147483647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83"/>
                </a:moveTo>
                <a:lnTo>
                  <a:pt x="0" y="0"/>
                </a:lnTo>
                <a:lnTo>
                  <a:pt x="44" y="106"/>
                </a:lnTo>
                <a:lnTo>
                  <a:pt x="93" y="8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19" name="Line 1256"/>
          <p:cNvSpPr>
            <a:spLocks noChangeShapeType="1"/>
          </p:cNvSpPr>
          <p:nvPr/>
        </p:nvSpPr>
        <p:spPr bwMode="auto">
          <a:xfrm flipV="1">
            <a:off x="6478588" y="4237038"/>
            <a:ext cx="112712" cy="2270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20" name="Freeform 1257"/>
          <p:cNvSpPr>
            <a:spLocks/>
          </p:cNvSpPr>
          <p:nvPr/>
        </p:nvSpPr>
        <p:spPr bwMode="auto">
          <a:xfrm>
            <a:off x="5930900" y="4140222"/>
            <a:ext cx="215900" cy="371475"/>
          </a:xfrm>
          <a:custGeom>
            <a:avLst/>
            <a:gdLst>
              <a:gd name="T0" fmla="*/ 2147483647 w 93"/>
              <a:gd name="T1" fmla="*/ 0 h 142"/>
              <a:gd name="T2" fmla="*/ 2147483647 w 93"/>
              <a:gd name="T3" fmla="*/ 2147483647 h 142"/>
              <a:gd name="T4" fmla="*/ 0 w 93"/>
              <a:gd name="T5" fmla="*/ 2147483647 h 142"/>
              <a:gd name="T6" fmla="*/ 2147483647 w 93"/>
              <a:gd name="T7" fmla="*/ 0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49" y="0"/>
                </a:moveTo>
                <a:lnTo>
                  <a:pt x="93" y="142"/>
                </a:lnTo>
                <a:lnTo>
                  <a:pt x="0" y="10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21" name="Freeform 1258"/>
          <p:cNvSpPr>
            <a:spLocks/>
          </p:cNvSpPr>
          <p:nvPr/>
        </p:nvSpPr>
        <p:spPr bwMode="auto">
          <a:xfrm>
            <a:off x="6045200" y="4140222"/>
            <a:ext cx="215900" cy="371475"/>
          </a:xfrm>
          <a:custGeom>
            <a:avLst/>
            <a:gdLst>
              <a:gd name="T0" fmla="*/ 2147483647 w 93"/>
              <a:gd name="T1" fmla="*/ 2147483647 h 142"/>
              <a:gd name="T2" fmla="*/ 0 w 93"/>
              <a:gd name="T3" fmla="*/ 0 h 142"/>
              <a:gd name="T4" fmla="*/ 2147483647 w 93"/>
              <a:gd name="T5" fmla="*/ 2147483647 h 142"/>
              <a:gd name="T6" fmla="*/ 2147483647 w 93"/>
              <a:gd name="T7" fmla="*/ 2147483647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93" y="41"/>
                </a:moveTo>
                <a:lnTo>
                  <a:pt x="0" y="0"/>
                </a:lnTo>
                <a:lnTo>
                  <a:pt x="44" y="142"/>
                </a:lnTo>
                <a:lnTo>
                  <a:pt x="93"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22" name="Line 1259"/>
          <p:cNvSpPr>
            <a:spLocks noChangeShapeType="1"/>
          </p:cNvSpPr>
          <p:nvPr/>
        </p:nvSpPr>
        <p:spPr bwMode="auto">
          <a:xfrm flipH="1" flipV="1">
            <a:off x="7356477" y="4727575"/>
            <a:ext cx="214313" cy="2174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23" name="Line 1260"/>
          <p:cNvSpPr>
            <a:spLocks noChangeShapeType="1"/>
          </p:cNvSpPr>
          <p:nvPr/>
        </p:nvSpPr>
        <p:spPr bwMode="auto">
          <a:xfrm flipH="1">
            <a:off x="7242180" y="4727575"/>
            <a:ext cx="114300" cy="1079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24" name="Line 1261"/>
          <p:cNvSpPr>
            <a:spLocks noChangeShapeType="1"/>
          </p:cNvSpPr>
          <p:nvPr/>
        </p:nvSpPr>
        <p:spPr bwMode="auto">
          <a:xfrm flipH="1" flipV="1">
            <a:off x="6045200" y="4140209"/>
            <a:ext cx="215900" cy="1063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25" name="Line 1262"/>
          <p:cNvSpPr>
            <a:spLocks noChangeShapeType="1"/>
          </p:cNvSpPr>
          <p:nvPr/>
        </p:nvSpPr>
        <p:spPr bwMode="auto">
          <a:xfrm flipV="1">
            <a:off x="5930904" y="4140222"/>
            <a:ext cx="114300" cy="2762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26" name="Freeform 1263"/>
          <p:cNvSpPr>
            <a:spLocks/>
          </p:cNvSpPr>
          <p:nvPr/>
        </p:nvSpPr>
        <p:spPr bwMode="auto">
          <a:xfrm>
            <a:off x="6696075" y="4464050"/>
            <a:ext cx="215900" cy="541338"/>
          </a:xfrm>
          <a:custGeom>
            <a:avLst/>
            <a:gdLst>
              <a:gd name="T0" fmla="*/ 2147483647 w 93"/>
              <a:gd name="T1" fmla="*/ 0 h 207"/>
              <a:gd name="T2" fmla="*/ 2147483647 w 93"/>
              <a:gd name="T3" fmla="*/ 2147483647 h 207"/>
              <a:gd name="T4" fmla="*/ 0 w 93"/>
              <a:gd name="T5" fmla="*/ 2147483647 h 207"/>
              <a:gd name="T6" fmla="*/ 2147483647 w 93"/>
              <a:gd name="T7" fmla="*/ 0 h 207"/>
              <a:gd name="T8" fmla="*/ 0 60000 65536"/>
              <a:gd name="T9" fmla="*/ 0 60000 65536"/>
              <a:gd name="T10" fmla="*/ 0 60000 65536"/>
              <a:gd name="T11" fmla="*/ 0 60000 65536"/>
              <a:gd name="T12" fmla="*/ 0 w 93"/>
              <a:gd name="T13" fmla="*/ 0 h 207"/>
              <a:gd name="T14" fmla="*/ 93 w 93"/>
              <a:gd name="T15" fmla="*/ 207 h 207"/>
            </a:gdLst>
            <a:ahLst/>
            <a:cxnLst>
              <a:cxn ang="T8">
                <a:pos x="T0" y="T1"/>
              </a:cxn>
              <a:cxn ang="T9">
                <a:pos x="T2" y="T3"/>
              </a:cxn>
              <a:cxn ang="T10">
                <a:pos x="T4" y="T5"/>
              </a:cxn>
              <a:cxn ang="T11">
                <a:pos x="T6" y="T7"/>
              </a:cxn>
            </a:cxnLst>
            <a:rect l="T12" t="T13" r="T14" b="T15"/>
            <a:pathLst>
              <a:path w="93" h="207">
                <a:moveTo>
                  <a:pt x="49" y="0"/>
                </a:moveTo>
                <a:lnTo>
                  <a:pt x="93" y="207"/>
                </a:lnTo>
                <a:lnTo>
                  <a:pt x="0" y="69"/>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27" name="Freeform 1264"/>
          <p:cNvSpPr>
            <a:spLocks/>
          </p:cNvSpPr>
          <p:nvPr/>
        </p:nvSpPr>
        <p:spPr bwMode="auto">
          <a:xfrm>
            <a:off x="6808788" y="4464050"/>
            <a:ext cx="215900" cy="541338"/>
          </a:xfrm>
          <a:custGeom>
            <a:avLst/>
            <a:gdLst>
              <a:gd name="T0" fmla="*/ 2147483647 w 93"/>
              <a:gd name="T1" fmla="*/ 2147483647 h 207"/>
              <a:gd name="T2" fmla="*/ 0 w 93"/>
              <a:gd name="T3" fmla="*/ 0 h 207"/>
              <a:gd name="T4" fmla="*/ 2147483647 w 93"/>
              <a:gd name="T5" fmla="*/ 2147483647 h 207"/>
              <a:gd name="T6" fmla="*/ 2147483647 w 93"/>
              <a:gd name="T7" fmla="*/ 2147483647 h 207"/>
              <a:gd name="T8" fmla="*/ 0 60000 65536"/>
              <a:gd name="T9" fmla="*/ 0 60000 65536"/>
              <a:gd name="T10" fmla="*/ 0 60000 65536"/>
              <a:gd name="T11" fmla="*/ 0 60000 65536"/>
              <a:gd name="T12" fmla="*/ 0 w 93"/>
              <a:gd name="T13" fmla="*/ 0 h 207"/>
              <a:gd name="T14" fmla="*/ 93 w 93"/>
              <a:gd name="T15" fmla="*/ 207 h 207"/>
            </a:gdLst>
            <a:ahLst/>
            <a:cxnLst>
              <a:cxn ang="T8">
                <a:pos x="T0" y="T1"/>
              </a:cxn>
              <a:cxn ang="T9">
                <a:pos x="T2" y="T3"/>
              </a:cxn>
              <a:cxn ang="T10">
                <a:pos x="T4" y="T5"/>
              </a:cxn>
              <a:cxn ang="T11">
                <a:pos x="T6" y="T7"/>
              </a:cxn>
            </a:cxnLst>
            <a:rect l="T12" t="T13" r="T14" b="T15"/>
            <a:pathLst>
              <a:path w="93" h="207">
                <a:moveTo>
                  <a:pt x="93" y="83"/>
                </a:moveTo>
                <a:lnTo>
                  <a:pt x="0" y="0"/>
                </a:lnTo>
                <a:lnTo>
                  <a:pt x="44" y="207"/>
                </a:lnTo>
                <a:lnTo>
                  <a:pt x="93" y="8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28" name="Line 1265"/>
          <p:cNvSpPr>
            <a:spLocks noChangeShapeType="1"/>
          </p:cNvSpPr>
          <p:nvPr/>
        </p:nvSpPr>
        <p:spPr bwMode="auto">
          <a:xfrm flipV="1">
            <a:off x="6696082" y="4464072"/>
            <a:ext cx="112713" cy="180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29" name="Freeform 1266"/>
          <p:cNvSpPr>
            <a:spLocks/>
          </p:cNvSpPr>
          <p:nvPr/>
        </p:nvSpPr>
        <p:spPr bwMode="auto">
          <a:xfrm>
            <a:off x="5600712" y="4379935"/>
            <a:ext cx="227013" cy="625475"/>
          </a:xfrm>
          <a:custGeom>
            <a:avLst/>
            <a:gdLst>
              <a:gd name="T0" fmla="*/ 2147483647 w 98"/>
              <a:gd name="T1" fmla="*/ 0 h 239"/>
              <a:gd name="T2" fmla="*/ 2147483647 w 98"/>
              <a:gd name="T3" fmla="*/ 2147483647 h 239"/>
              <a:gd name="T4" fmla="*/ 0 w 98"/>
              <a:gd name="T5" fmla="*/ 2147483647 h 239"/>
              <a:gd name="T6" fmla="*/ 2147483647 w 98"/>
              <a:gd name="T7" fmla="*/ 0 h 239"/>
              <a:gd name="T8" fmla="*/ 0 60000 65536"/>
              <a:gd name="T9" fmla="*/ 0 60000 65536"/>
              <a:gd name="T10" fmla="*/ 0 60000 65536"/>
              <a:gd name="T11" fmla="*/ 0 60000 65536"/>
              <a:gd name="T12" fmla="*/ 0 w 98"/>
              <a:gd name="T13" fmla="*/ 0 h 239"/>
              <a:gd name="T14" fmla="*/ 98 w 98"/>
              <a:gd name="T15" fmla="*/ 239 h 239"/>
            </a:gdLst>
            <a:ahLst/>
            <a:cxnLst>
              <a:cxn ang="T8">
                <a:pos x="T0" y="T1"/>
              </a:cxn>
              <a:cxn ang="T9">
                <a:pos x="T2" y="T3"/>
              </a:cxn>
              <a:cxn ang="T10">
                <a:pos x="T4" y="T5"/>
              </a:cxn>
              <a:cxn ang="T11">
                <a:pos x="T6" y="T7"/>
              </a:cxn>
            </a:cxnLst>
            <a:rect l="T12" t="T13" r="T14" b="T15"/>
            <a:pathLst>
              <a:path w="98" h="239">
                <a:moveTo>
                  <a:pt x="49" y="0"/>
                </a:moveTo>
                <a:lnTo>
                  <a:pt x="98" y="239"/>
                </a:lnTo>
                <a:lnTo>
                  <a:pt x="0" y="225"/>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30" name="Freeform 1267"/>
          <p:cNvSpPr>
            <a:spLocks/>
          </p:cNvSpPr>
          <p:nvPr/>
        </p:nvSpPr>
        <p:spPr bwMode="auto">
          <a:xfrm>
            <a:off x="5713425" y="4379935"/>
            <a:ext cx="217487" cy="625475"/>
          </a:xfrm>
          <a:custGeom>
            <a:avLst/>
            <a:gdLst>
              <a:gd name="T0" fmla="*/ 2147483647 w 94"/>
              <a:gd name="T1" fmla="*/ 2147483647 h 239"/>
              <a:gd name="T2" fmla="*/ 0 w 94"/>
              <a:gd name="T3" fmla="*/ 0 h 239"/>
              <a:gd name="T4" fmla="*/ 2147483647 w 94"/>
              <a:gd name="T5" fmla="*/ 2147483647 h 239"/>
              <a:gd name="T6" fmla="*/ 2147483647 w 94"/>
              <a:gd name="T7" fmla="*/ 2147483647 h 239"/>
              <a:gd name="T8" fmla="*/ 0 60000 65536"/>
              <a:gd name="T9" fmla="*/ 0 60000 65536"/>
              <a:gd name="T10" fmla="*/ 0 60000 65536"/>
              <a:gd name="T11" fmla="*/ 0 60000 65536"/>
              <a:gd name="T12" fmla="*/ 0 w 94"/>
              <a:gd name="T13" fmla="*/ 0 h 239"/>
              <a:gd name="T14" fmla="*/ 94 w 94"/>
              <a:gd name="T15" fmla="*/ 239 h 239"/>
            </a:gdLst>
            <a:ahLst/>
            <a:cxnLst>
              <a:cxn ang="T8">
                <a:pos x="T0" y="T1"/>
              </a:cxn>
              <a:cxn ang="T9">
                <a:pos x="T2" y="T3"/>
              </a:cxn>
              <a:cxn ang="T10">
                <a:pos x="T4" y="T5"/>
              </a:cxn>
              <a:cxn ang="T11">
                <a:pos x="T6" y="T7"/>
              </a:cxn>
            </a:cxnLst>
            <a:rect l="T12" t="T13" r="T14" b="T15"/>
            <a:pathLst>
              <a:path w="94" h="239">
                <a:moveTo>
                  <a:pt x="94" y="14"/>
                </a:moveTo>
                <a:lnTo>
                  <a:pt x="0" y="0"/>
                </a:lnTo>
                <a:lnTo>
                  <a:pt x="49" y="239"/>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31" name="Line 1268"/>
          <p:cNvSpPr>
            <a:spLocks noChangeShapeType="1"/>
          </p:cNvSpPr>
          <p:nvPr/>
        </p:nvSpPr>
        <p:spPr bwMode="auto">
          <a:xfrm flipH="1" flipV="1">
            <a:off x="5384800" y="4945063"/>
            <a:ext cx="215900" cy="238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32" name="Line 1269"/>
          <p:cNvSpPr>
            <a:spLocks noChangeShapeType="1"/>
          </p:cNvSpPr>
          <p:nvPr/>
        </p:nvSpPr>
        <p:spPr bwMode="auto">
          <a:xfrm flipV="1">
            <a:off x="7458082" y="4945085"/>
            <a:ext cx="112713"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33" name="Line 1270"/>
          <p:cNvSpPr>
            <a:spLocks noChangeShapeType="1"/>
          </p:cNvSpPr>
          <p:nvPr/>
        </p:nvSpPr>
        <p:spPr bwMode="auto">
          <a:xfrm flipH="1" flipV="1">
            <a:off x="5713425" y="4379913"/>
            <a:ext cx="217487"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34" name="Freeform 1271"/>
          <p:cNvSpPr>
            <a:spLocks/>
          </p:cNvSpPr>
          <p:nvPr/>
        </p:nvSpPr>
        <p:spPr bwMode="auto">
          <a:xfrm>
            <a:off x="6146800" y="4246563"/>
            <a:ext cx="230188" cy="398462"/>
          </a:xfrm>
          <a:custGeom>
            <a:avLst/>
            <a:gdLst>
              <a:gd name="T0" fmla="*/ 2147483647 w 99"/>
              <a:gd name="T1" fmla="*/ 0 h 152"/>
              <a:gd name="T2" fmla="*/ 2147483647 w 99"/>
              <a:gd name="T3" fmla="*/ 2147483647 h 152"/>
              <a:gd name="T4" fmla="*/ 0 w 99"/>
              <a:gd name="T5" fmla="*/ 2147483647 h 152"/>
              <a:gd name="T6" fmla="*/ 2147483647 w 99"/>
              <a:gd name="T7" fmla="*/ 0 h 152"/>
              <a:gd name="T8" fmla="*/ 0 60000 65536"/>
              <a:gd name="T9" fmla="*/ 0 60000 65536"/>
              <a:gd name="T10" fmla="*/ 0 60000 65536"/>
              <a:gd name="T11" fmla="*/ 0 60000 65536"/>
              <a:gd name="T12" fmla="*/ 0 w 99"/>
              <a:gd name="T13" fmla="*/ 0 h 152"/>
              <a:gd name="T14" fmla="*/ 99 w 99"/>
              <a:gd name="T15" fmla="*/ 152 h 152"/>
            </a:gdLst>
            <a:ahLst/>
            <a:cxnLst>
              <a:cxn ang="T8">
                <a:pos x="T0" y="T1"/>
              </a:cxn>
              <a:cxn ang="T9">
                <a:pos x="T2" y="T3"/>
              </a:cxn>
              <a:cxn ang="T10">
                <a:pos x="T4" y="T5"/>
              </a:cxn>
              <a:cxn ang="T11">
                <a:pos x="T6" y="T7"/>
              </a:cxn>
            </a:cxnLst>
            <a:rect l="T12" t="T13" r="T14" b="T15"/>
            <a:pathLst>
              <a:path w="99" h="152">
                <a:moveTo>
                  <a:pt x="49" y="0"/>
                </a:moveTo>
                <a:lnTo>
                  <a:pt x="99" y="152"/>
                </a:lnTo>
                <a:lnTo>
                  <a:pt x="0" y="101"/>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35" name="Freeform 1272"/>
          <p:cNvSpPr>
            <a:spLocks/>
          </p:cNvSpPr>
          <p:nvPr/>
        </p:nvSpPr>
        <p:spPr bwMode="auto">
          <a:xfrm>
            <a:off x="6261100" y="4246563"/>
            <a:ext cx="217488" cy="398462"/>
          </a:xfrm>
          <a:custGeom>
            <a:avLst/>
            <a:gdLst>
              <a:gd name="T0" fmla="*/ 2147483647 w 94"/>
              <a:gd name="T1" fmla="*/ 2147483647 h 152"/>
              <a:gd name="T2" fmla="*/ 0 w 94"/>
              <a:gd name="T3" fmla="*/ 0 h 152"/>
              <a:gd name="T4" fmla="*/ 2147483647 w 94"/>
              <a:gd name="T5" fmla="*/ 2147483647 h 152"/>
              <a:gd name="T6" fmla="*/ 2147483647 w 94"/>
              <a:gd name="T7" fmla="*/ 2147483647 h 152"/>
              <a:gd name="T8" fmla="*/ 0 60000 65536"/>
              <a:gd name="T9" fmla="*/ 0 60000 65536"/>
              <a:gd name="T10" fmla="*/ 0 60000 65536"/>
              <a:gd name="T11" fmla="*/ 0 60000 65536"/>
              <a:gd name="T12" fmla="*/ 0 w 94"/>
              <a:gd name="T13" fmla="*/ 0 h 152"/>
              <a:gd name="T14" fmla="*/ 94 w 94"/>
              <a:gd name="T15" fmla="*/ 152 h 152"/>
            </a:gdLst>
            <a:ahLst/>
            <a:cxnLst>
              <a:cxn ang="T8">
                <a:pos x="T0" y="T1"/>
              </a:cxn>
              <a:cxn ang="T9">
                <a:pos x="T2" y="T3"/>
              </a:cxn>
              <a:cxn ang="T10">
                <a:pos x="T4" y="T5"/>
              </a:cxn>
              <a:cxn ang="T11">
                <a:pos x="T6" y="T7"/>
              </a:cxn>
            </a:cxnLst>
            <a:rect l="T12" t="T13" r="T14" b="T15"/>
            <a:pathLst>
              <a:path w="94" h="152">
                <a:moveTo>
                  <a:pt x="94" y="83"/>
                </a:moveTo>
                <a:lnTo>
                  <a:pt x="0" y="0"/>
                </a:lnTo>
                <a:lnTo>
                  <a:pt x="50" y="152"/>
                </a:lnTo>
                <a:lnTo>
                  <a:pt x="94" y="8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36" name="Freeform 1273"/>
          <p:cNvSpPr>
            <a:spLocks/>
          </p:cNvSpPr>
          <p:nvPr/>
        </p:nvSpPr>
        <p:spPr bwMode="auto">
          <a:xfrm>
            <a:off x="6911987" y="4681560"/>
            <a:ext cx="227013" cy="357187"/>
          </a:xfrm>
          <a:custGeom>
            <a:avLst/>
            <a:gdLst>
              <a:gd name="T0" fmla="*/ 2147483647 w 98"/>
              <a:gd name="T1" fmla="*/ 0 h 137"/>
              <a:gd name="T2" fmla="*/ 2147483647 w 98"/>
              <a:gd name="T3" fmla="*/ 2147483647 h 137"/>
              <a:gd name="T4" fmla="*/ 0 w 98"/>
              <a:gd name="T5" fmla="*/ 2147483647 h 137"/>
              <a:gd name="T6" fmla="*/ 2147483647 w 98"/>
              <a:gd name="T7" fmla="*/ 0 h 137"/>
              <a:gd name="T8" fmla="*/ 0 60000 65536"/>
              <a:gd name="T9" fmla="*/ 0 60000 65536"/>
              <a:gd name="T10" fmla="*/ 0 60000 65536"/>
              <a:gd name="T11" fmla="*/ 0 60000 65536"/>
              <a:gd name="T12" fmla="*/ 0 w 98"/>
              <a:gd name="T13" fmla="*/ 0 h 137"/>
              <a:gd name="T14" fmla="*/ 98 w 98"/>
              <a:gd name="T15" fmla="*/ 137 h 137"/>
            </a:gdLst>
            <a:ahLst/>
            <a:cxnLst>
              <a:cxn ang="T8">
                <a:pos x="T0" y="T1"/>
              </a:cxn>
              <a:cxn ang="T9">
                <a:pos x="T2" y="T3"/>
              </a:cxn>
              <a:cxn ang="T10">
                <a:pos x="T4" y="T5"/>
              </a:cxn>
              <a:cxn ang="T11">
                <a:pos x="T6" y="T7"/>
              </a:cxn>
            </a:cxnLst>
            <a:rect l="T12" t="T13" r="T14" b="T15"/>
            <a:pathLst>
              <a:path w="98" h="137">
                <a:moveTo>
                  <a:pt x="49" y="0"/>
                </a:moveTo>
                <a:lnTo>
                  <a:pt x="98" y="137"/>
                </a:lnTo>
                <a:lnTo>
                  <a:pt x="0" y="12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37" name="Freeform 1274"/>
          <p:cNvSpPr>
            <a:spLocks/>
          </p:cNvSpPr>
          <p:nvPr/>
        </p:nvSpPr>
        <p:spPr bwMode="auto">
          <a:xfrm>
            <a:off x="7024693" y="4681560"/>
            <a:ext cx="217487" cy="357187"/>
          </a:xfrm>
          <a:custGeom>
            <a:avLst/>
            <a:gdLst>
              <a:gd name="T0" fmla="*/ 2147483647 w 94"/>
              <a:gd name="T1" fmla="*/ 2147483647 h 137"/>
              <a:gd name="T2" fmla="*/ 0 w 94"/>
              <a:gd name="T3" fmla="*/ 0 h 137"/>
              <a:gd name="T4" fmla="*/ 2147483647 w 94"/>
              <a:gd name="T5" fmla="*/ 2147483647 h 137"/>
              <a:gd name="T6" fmla="*/ 2147483647 w 94"/>
              <a:gd name="T7" fmla="*/ 2147483647 h 137"/>
              <a:gd name="T8" fmla="*/ 0 60000 65536"/>
              <a:gd name="T9" fmla="*/ 0 60000 65536"/>
              <a:gd name="T10" fmla="*/ 0 60000 65536"/>
              <a:gd name="T11" fmla="*/ 0 60000 65536"/>
              <a:gd name="T12" fmla="*/ 0 w 94"/>
              <a:gd name="T13" fmla="*/ 0 h 137"/>
              <a:gd name="T14" fmla="*/ 94 w 94"/>
              <a:gd name="T15" fmla="*/ 137 h 137"/>
            </a:gdLst>
            <a:ahLst/>
            <a:cxnLst>
              <a:cxn ang="T8">
                <a:pos x="T0" y="T1"/>
              </a:cxn>
              <a:cxn ang="T9">
                <a:pos x="T2" y="T3"/>
              </a:cxn>
              <a:cxn ang="T10">
                <a:pos x="T4" y="T5"/>
              </a:cxn>
              <a:cxn ang="T11">
                <a:pos x="T6" y="T7"/>
              </a:cxn>
            </a:cxnLst>
            <a:rect l="T12" t="T13" r="T14" b="T15"/>
            <a:pathLst>
              <a:path w="94" h="137">
                <a:moveTo>
                  <a:pt x="94" y="59"/>
                </a:moveTo>
                <a:lnTo>
                  <a:pt x="0" y="0"/>
                </a:lnTo>
                <a:lnTo>
                  <a:pt x="49" y="137"/>
                </a:lnTo>
                <a:lnTo>
                  <a:pt x="94" y="5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38" name="Line 1275"/>
          <p:cNvSpPr>
            <a:spLocks noChangeShapeType="1"/>
          </p:cNvSpPr>
          <p:nvPr/>
        </p:nvSpPr>
        <p:spPr bwMode="auto">
          <a:xfrm flipH="1" flipV="1">
            <a:off x="6261100" y="4246585"/>
            <a:ext cx="217488" cy="2174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39" name="Line 1276"/>
          <p:cNvSpPr>
            <a:spLocks noChangeShapeType="1"/>
          </p:cNvSpPr>
          <p:nvPr/>
        </p:nvSpPr>
        <p:spPr bwMode="auto">
          <a:xfrm flipV="1">
            <a:off x="6146800" y="4246563"/>
            <a:ext cx="114300" cy="2651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40" name="Line 1277"/>
          <p:cNvSpPr>
            <a:spLocks noChangeShapeType="1"/>
          </p:cNvSpPr>
          <p:nvPr/>
        </p:nvSpPr>
        <p:spPr bwMode="auto">
          <a:xfrm flipV="1">
            <a:off x="6911977" y="4681538"/>
            <a:ext cx="112713" cy="323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41" name="Freeform 1278"/>
          <p:cNvSpPr>
            <a:spLocks/>
          </p:cNvSpPr>
          <p:nvPr/>
        </p:nvSpPr>
        <p:spPr bwMode="auto">
          <a:xfrm>
            <a:off x="6376990" y="4464072"/>
            <a:ext cx="214312" cy="574675"/>
          </a:xfrm>
          <a:custGeom>
            <a:avLst/>
            <a:gdLst>
              <a:gd name="T0" fmla="*/ 2147483647 w 93"/>
              <a:gd name="T1" fmla="*/ 0 h 220"/>
              <a:gd name="T2" fmla="*/ 2147483647 w 93"/>
              <a:gd name="T3" fmla="*/ 2147483647 h 220"/>
              <a:gd name="T4" fmla="*/ 0 w 93"/>
              <a:gd name="T5" fmla="*/ 2147483647 h 220"/>
              <a:gd name="T6" fmla="*/ 2147483647 w 93"/>
              <a:gd name="T7" fmla="*/ 0 h 220"/>
              <a:gd name="T8" fmla="*/ 0 60000 65536"/>
              <a:gd name="T9" fmla="*/ 0 60000 65536"/>
              <a:gd name="T10" fmla="*/ 0 60000 65536"/>
              <a:gd name="T11" fmla="*/ 0 60000 65536"/>
              <a:gd name="T12" fmla="*/ 0 w 93"/>
              <a:gd name="T13" fmla="*/ 0 h 220"/>
              <a:gd name="T14" fmla="*/ 93 w 93"/>
              <a:gd name="T15" fmla="*/ 220 h 220"/>
            </a:gdLst>
            <a:ahLst/>
            <a:cxnLst>
              <a:cxn ang="T8">
                <a:pos x="T0" y="T1"/>
              </a:cxn>
              <a:cxn ang="T9">
                <a:pos x="T2" y="T3"/>
              </a:cxn>
              <a:cxn ang="T10">
                <a:pos x="T4" y="T5"/>
              </a:cxn>
              <a:cxn ang="T11">
                <a:pos x="T6" y="T7"/>
              </a:cxn>
            </a:cxnLst>
            <a:rect l="T12" t="T13" r="T14" b="T15"/>
            <a:pathLst>
              <a:path w="93" h="220">
                <a:moveTo>
                  <a:pt x="44" y="0"/>
                </a:moveTo>
                <a:lnTo>
                  <a:pt x="93" y="220"/>
                </a:lnTo>
                <a:lnTo>
                  <a:pt x="0" y="69"/>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42" name="Freeform 1279"/>
          <p:cNvSpPr>
            <a:spLocks/>
          </p:cNvSpPr>
          <p:nvPr/>
        </p:nvSpPr>
        <p:spPr bwMode="auto">
          <a:xfrm>
            <a:off x="6478600" y="4464072"/>
            <a:ext cx="217487" cy="574675"/>
          </a:xfrm>
          <a:custGeom>
            <a:avLst/>
            <a:gdLst>
              <a:gd name="T0" fmla="*/ 2147483647 w 94"/>
              <a:gd name="T1" fmla="*/ 2147483647 h 220"/>
              <a:gd name="T2" fmla="*/ 0 w 94"/>
              <a:gd name="T3" fmla="*/ 0 h 220"/>
              <a:gd name="T4" fmla="*/ 2147483647 w 94"/>
              <a:gd name="T5" fmla="*/ 2147483647 h 220"/>
              <a:gd name="T6" fmla="*/ 2147483647 w 94"/>
              <a:gd name="T7" fmla="*/ 2147483647 h 220"/>
              <a:gd name="T8" fmla="*/ 0 60000 65536"/>
              <a:gd name="T9" fmla="*/ 0 60000 65536"/>
              <a:gd name="T10" fmla="*/ 0 60000 65536"/>
              <a:gd name="T11" fmla="*/ 0 60000 65536"/>
              <a:gd name="T12" fmla="*/ 0 w 94"/>
              <a:gd name="T13" fmla="*/ 0 h 220"/>
              <a:gd name="T14" fmla="*/ 94 w 94"/>
              <a:gd name="T15" fmla="*/ 220 h 220"/>
            </a:gdLst>
            <a:ahLst/>
            <a:cxnLst>
              <a:cxn ang="T8">
                <a:pos x="T0" y="T1"/>
              </a:cxn>
              <a:cxn ang="T9">
                <a:pos x="T2" y="T3"/>
              </a:cxn>
              <a:cxn ang="T10">
                <a:pos x="T4" y="T5"/>
              </a:cxn>
              <a:cxn ang="T11">
                <a:pos x="T6" y="T7"/>
              </a:cxn>
            </a:cxnLst>
            <a:rect l="T12" t="T13" r="T14" b="T15"/>
            <a:pathLst>
              <a:path w="94" h="220">
                <a:moveTo>
                  <a:pt x="94" y="69"/>
                </a:moveTo>
                <a:lnTo>
                  <a:pt x="0" y="0"/>
                </a:lnTo>
                <a:lnTo>
                  <a:pt x="49" y="220"/>
                </a:lnTo>
                <a:lnTo>
                  <a:pt x="94" y="6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43" name="Freeform 1280"/>
          <p:cNvSpPr>
            <a:spLocks/>
          </p:cNvSpPr>
          <p:nvPr/>
        </p:nvSpPr>
        <p:spPr bwMode="auto">
          <a:xfrm>
            <a:off x="5827725" y="4416425"/>
            <a:ext cx="217487" cy="622300"/>
          </a:xfrm>
          <a:custGeom>
            <a:avLst/>
            <a:gdLst>
              <a:gd name="T0" fmla="*/ 2147483647 w 94"/>
              <a:gd name="T1" fmla="*/ 0 h 238"/>
              <a:gd name="T2" fmla="*/ 2147483647 w 94"/>
              <a:gd name="T3" fmla="*/ 2147483647 h 238"/>
              <a:gd name="T4" fmla="*/ 0 w 94"/>
              <a:gd name="T5" fmla="*/ 2147483647 h 238"/>
              <a:gd name="T6" fmla="*/ 2147483647 w 94"/>
              <a:gd name="T7" fmla="*/ 0 h 238"/>
              <a:gd name="T8" fmla="*/ 0 60000 65536"/>
              <a:gd name="T9" fmla="*/ 0 60000 65536"/>
              <a:gd name="T10" fmla="*/ 0 60000 65536"/>
              <a:gd name="T11" fmla="*/ 0 60000 65536"/>
              <a:gd name="T12" fmla="*/ 0 w 94"/>
              <a:gd name="T13" fmla="*/ 0 h 238"/>
              <a:gd name="T14" fmla="*/ 94 w 94"/>
              <a:gd name="T15" fmla="*/ 238 h 238"/>
            </a:gdLst>
            <a:ahLst/>
            <a:cxnLst>
              <a:cxn ang="T8">
                <a:pos x="T0" y="T1"/>
              </a:cxn>
              <a:cxn ang="T9">
                <a:pos x="T2" y="T3"/>
              </a:cxn>
              <a:cxn ang="T10">
                <a:pos x="T4" y="T5"/>
              </a:cxn>
              <a:cxn ang="T11">
                <a:pos x="T6" y="T7"/>
              </a:cxn>
            </a:cxnLst>
            <a:rect l="T12" t="T13" r="T14" b="T15"/>
            <a:pathLst>
              <a:path w="94" h="238">
                <a:moveTo>
                  <a:pt x="45" y="0"/>
                </a:moveTo>
                <a:lnTo>
                  <a:pt x="94" y="238"/>
                </a:lnTo>
                <a:lnTo>
                  <a:pt x="0" y="225"/>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44" name="Freeform 1281"/>
          <p:cNvSpPr>
            <a:spLocks/>
          </p:cNvSpPr>
          <p:nvPr/>
        </p:nvSpPr>
        <p:spPr bwMode="auto">
          <a:xfrm>
            <a:off x="5930900" y="4416425"/>
            <a:ext cx="215900" cy="622300"/>
          </a:xfrm>
          <a:custGeom>
            <a:avLst/>
            <a:gdLst>
              <a:gd name="T0" fmla="*/ 2147483647 w 93"/>
              <a:gd name="T1" fmla="*/ 2147483647 h 238"/>
              <a:gd name="T2" fmla="*/ 0 w 93"/>
              <a:gd name="T3" fmla="*/ 0 h 238"/>
              <a:gd name="T4" fmla="*/ 2147483647 w 93"/>
              <a:gd name="T5" fmla="*/ 2147483647 h 238"/>
              <a:gd name="T6" fmla="*/ 2147483647 w 93"/>
              <a:gd name="T7" fmla="*/ 2147483647 h 238"/>
              <a:gd name="T8" fmla="*/ 0 60000 65536"/>
              <a:gd name="T9" fmla="*/ 0 60000 65536"/>
              <a:gd name="T10" fmla="*/ 0 60000 65536"/>
              <a:gd name="T11" fmla="*/ 0 60000 65536"/>
              <a:gd name="T12" fmla="*/ 0 w 93"/>
              <a:gd name="T13" fmla="*/ 0 h 238"/>
              <a:gd name="T14" fmla="*/ 93 w 93"/>
              <a:gd name="T15" fmla="*/ 238 h 238"/>
            </a:gdLst>
            <a:ahLst/>
            <a:cxnLst>
              <a:cxn ang="T8">
                <a:pos x="T0" y="T1"/>
              </a:cxn>
              <a:cxn ang="T9">
                <a:pos x="T2" y="T3"/>
              </a:cxn>
              <a:cxn ang="T10">
                <a:pos x="T4" y="T5"/>
              </a:cxn>
              <a:cxn ang="T11">
                <a:pos x="T6" y="T7"/>
              </a:cxn>
            </a:cxnLst>
            <a:rect l="T12" t="T13" r="T14" b="T15"/>
            <a:pathLst>
              <a:path w="93" h="238">
                <a:moveTo>
                  <a:pt x="93" y="36"/>
                </a:moveTo>
                <a:lnTo>
                  <a:pt x="0" y="0"/>
                </a:lnTo>
                <a:lnTo>
                  <a:pt x="49" y="238"/>
                </a:lnTo>
                <a:lnTo>
                  <a:pt x="93" y="3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45" name="Line 1282"/>
          <p:cNvSpPr>
            <a:spLocks noChangeShapeType="1"/>
          </p:cNvSpPr>
          <p:nvPr/>
        </p:nvSpPr>
        <p:spPr bwMode="auto">
          <a:xfrm flipH="1" flipV="1">
            <a:off x="6478600" y="4464072"/>
            <a:ext cx="217487" cy="180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46" name="Line 1283"/>
          <p:cNvSpPr>
            <a:spLocks noChangeShapeType="1"/>
          </p:cNvSpPr>
          <p:nvPr/>
        </p:nvSpPr>
        <p:spPr bwMode="auto">
          <a:xfrm flipV="1">
            <a:off x="6376994" y="4464072"/>
            <a:ext cx="101600" cy="180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47" name="Line 1284"/>
          <p:cNvSpPr>
            <a:spLocks noChangeShapeType="1"/>
          </p:cNvSpPr>
          <p:nvPr/>
        </p:nvSpPr>
        <p:spPr bwMode="auto">
          <a:xfrm flipH="1" flipV="1">
            <a:off x="5600712" y="4968897"/>
            <a:ext cx="227013"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48" name="Line 1285"/>
          <p:cNvSpPr>
            <a:spLocks noChangeShapeType="1"/>
          </p:cNvSpPr>
          <p:nvPr/>
        </p:nvSpPr>
        <p:spPr bwMode="auto">
          <a:xfrm flipH="1" flipV="1">
            <a:off x="5930900" y="4416425"/>
            <a:ext cx="215900" cy="952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49" name="Line 1286"/>
          <p:cNvSpPr>
            <a:spLocks noChangeShapeType="1"/>
          </p:cNvSpPr>
          <p:nvPr/>
        </p:nvSpPr>
        <p:spPr bwMode="auto">
          <a:xfrm flipV="1">
            <a:off x="5827715" y="4416447"/>
            <a:ext cx="103187" cy="5889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50" name="Freeform 1287"/>
          <p:cNvSpPr>
            <a:spLocks/>
          </p:cNvSpPr>
          <p:nvPr/>
        </p:nvSpPr>
        <p:spPr bwMode="auto">
          <a:xfrm>
            <a:off x="7139000" y="4835525"/>
            <a:ext cx="217487" cy="230188"/>
          </a:xfrm>
          <a:custGeom>
            <a:avLst/>
            <a:gdLst>
              <a:gd name="T0" fmla="*/ 2147483647 w 94"/>
              <a:gd name="T1" fmla="*/ 0 h 88"/>
              <a:gd name="T2" fmla="*/ 2147483647 w 94"/>
              <a:gd name="T3" fmla="*/ 2147483647 h 88"/>
              <a:gd name="T4" fmla="*/ 0 w 94"/>
              <a:gd name="T5" fmla="*/ 2147483647 h 88"/>
              <a:gd name="T6" fmla="*/ 2147483647 w 94"/>
              <a:gd name="T7" fmla="*/ 0 h 88"/>
              <a:gd name="T8" fmla="*/ 0 60000 65536"/>
              <a:gd name="T9" fmla="*/ 0 60000 65536"/>
              <a:gd name="T10" fmla="*/ 0 60000 65536"/>
              <a:gd name="T11" fmla="*/ 0 60000 65536"/>
              <a:gd name="T12" fmla="*/ 0 w 94"/>
              <a:gd name="T13" fmla="*/ 0 h 88"/>
              <a:gd name="T14" fmla="*/ 94 w 94"/>
              <a:gd name="T15" fmla="*/ 88 h 88"/>
            </a:gdLst>
            <a:ahLst/>
            <a:cxnLst>
              <a:cxn ang="T8">
                <a:pos x="T0" y="T1"/>
              </a:cxn>
              <a:cxn ang="T9">
                <a:pos x="T2" y="T3"/>
              </a:cxn>
              <a:cxn ang="T10">
                <a:pos x="T4" y="T5"/>
              </a:cxn>
              <a:cxn ang="T11">
                <a:pos x="T6" y="T7"/>
              </a:cxn>
            </a:cxnLst>
            <a:rect l="T12" t="T13" r="T14" b="T15"/>
            <a:pathLst>
              <a:path w="94" h="88">
                <a:moveTo>
                  <a:pt x="45" y="0"/>
                </a:moveTo>
                <a:lnTo>
                  <a:pt x="94" y="88"/>
                </a:lnTo>
                <a:lnTo>
                  <a:pt x="0" y="78"/>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51" name="Freeform 1288"/>
          <p:cNvSpPr>
            <a:spLocks/>
          </p:cNvSpPr>
          <p:nvPr/>
        </p:nvSpPr>
        <p:spPr bwMode="auto">
          <a:xfrm>
            <a:off x="7242175" y="4835525"/>
            <a:ext cx="215900" cy="230188"/>
          </a:xfrm>
          <a:custGeom>
            <a:avLst/>
            <a:gdLst>
              <a:gd name="T0" fmla="*/ 2147483647 w 93"/>
              <a:gd name="T1" fmla="*/ 2147483647 h 88"/>
              <a:gd name="T2" fmla="*/ 0 w 93"/>
              <a:gd name="T3" fmla="*/ 0 h 88"/>
              <a:gd name="T4" fmla="*/ 2147483647 w 93"/>
              <a:gd name="T5" fmla="*/ 2147483647 h 88"/>
              <a:gd name="T6" fmla="*/ 2147483647 w 93"/>
              <a:gd name="T7" fmla="*/ 2147483647 h 88"/>
              <a:gd name="T8" fmla="*/ 0 60000 65536"/>
              <a:gd name="T9" fmla="*/ 0 60000 65536"/>
              <a:gd name="T10" fmla="*/ 0 60000 65536"/>
              <a:gd name="T11" fmla="*/ 0 60000 65536"/>
              <a:gd name="T12" fmla="*/ 0 w 93"/>
              <a:gd name="T13" fmla="*/ 0 h 88"/>
              <a:gd name="T14" fmla="*/ 93 w 93"/>
              <a:gd name="T15" fmla="*/ 88 h 88"/>
            </a:gdLst>
            <a:ahLst/>
            <a:cxnLst>
              <a:cxn ang="T8">
                <a:pos x="T0" y="T1"/>
              </a:cxn>
              <a:cxn ang="T9">
                <a:pos x="T2" y="T3"/>
              </a:cxn>
              <a:cxn ang="T10">
                <a:pos x="T4" y="T5"/>
              </a:cxn>
              <a:cxn ang="T11">
                <a:pos x="T6" y="T7"/>
              </a:cxn>
            </a:cxnLst>
            <a:rect l="T12" t="T13" r="T14" b="T15"/>
            <a:pathLst>
              <a:path w="93" h="88">
                <a:moveTo>
                  <a:pt x="93" y="65"/>
                </a:moveTo>
                <a:lnTo>
                  <a:pt x="0" y="0"/>
                </a:lnTo>
                <a:lnTo>
                  <a:pt x="49" y="88"/>
                </a:lnTo>
                <a:lnTo>
                  <a:pt x="93" y="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52" name="Line 1289"/>
          <p:cNvSpPr>
            <a:spLocks noChangeShapeType="1"/>
          </p:cNvSpPr>
          <p:nvPr/>
        </p:nvSpPr>
        <p:spPr bwMode="auto">
          <a:xfrm flipH="1">
            <a:off x="7138990" y="4835525"/>
            <a:ext cx="103187"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53" name="Freeform 1290"/>
          <p:cNvSpPr>
            <a:spLocks/>
          </p:cNvSpPr>
          <p:nvPr/>
        </p:nvSpPr>
        <p:spPr bwMode="auto">
          <a:xfrm>
            <a:off x="6591300" y="4645025"/>
            <a:ext cx="217488" cy="420688"/>
          </a:xfrm>
          <a:custGeom>
            <a:avLst/>
            <a:gdLst>
              <a:gd name="T0" fmla="*/ 2147483647 w 94"/>
              <a:gd name="T1" fmla="*/ 0 h 161"/>
              <a:gd name="T2" fmla="*/ 2147483647 w 94"/>
              <a:gd name="T3" fmla="*/ 2147483647 h 161"/>
              <a:gd name="T4" fmla="*/ 0 w 94"/>
              <a:gd name="T5" fmla="*/ 2147483647 h 161"/>
              <a:gd name="T6" fmla="*/ 2147483647 w 94"/>
              <a:gd name="T7" fmla="*/ 0 h 161"/>
              <a:gd name="T8" fmla="*/ 0 60000 65536"/>
              <a:gd name="T9" fmla="*/ 0 60000 65536"/>
              <a:gd name="T10" fmla="*/ 0 60000 65536"/>
              <a:gd name="T11" fmla="*/ 0 60000 65536"/>
              <a:gd name="T12" fmla="*/ 0 w 94"/>
              <a:gd name="T13" fmla="*/ 0 h 161"/>
              <a:gd name="T14" fmla="*/ 94 w 94"/>
              <a:gd name="T15" fmla="*/ 161 h 161"/>
            </a:gdLst>
            <a:ahLst/>
            <a:cxnLst>
              <a:cxn ang="T8">
                <a:pos x="T0" y="T1"/>
              </a:cxn>
              <a:cxn ang="T9">
                <a:pos x="T2" y="T3"/>
              </a:cxn>
              <a:cxn ang="T10">
                <a:pos x="T4" y="T5"/>
              </a:cxn>
              <a:cxn ang="T11">
                <a:pos x="T6" y="T7"/>
              </a:cxn>
            </a:cxnLst>
            <a:rect l="T12" t="T13" r="T14" b="T15"/>
            <a:pathLst>
              <a:path w="94" h="161">
                <a:moveTo>
                  <a:pt x="45" y="0"/>
                </a:moveTo>
                <a:lnTo>
                  <a:pt x="94" y="161"/>
                </a:lnTo>
                <a:lnTo>
                  <a:pt x="0" y="151"/>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54" name="Freeform 1291"/>
          <p:cNvSpPr>
            <a:spLocks/>
          </p:cNvSpPr>
          <p:nvPr/>
        </p:nvSpPr>
        <p:spPr bwMode="auto">
          <a:xfrm>
            <a:off x="6696075" y="4645025"/>
            <a:ext cx="215900" cy="420688"/>
          </a:xfrm>
          <a:custGeom>
            <a:avLst/>
            <a:gdLst>
              <a:gd name="T0" fmla="*/ 2147483647 w 93"/>
              <a:gd name="T1" fmla="*/ 2147483647 h 161"/>
              <a:gd name="T2" fmla="*/ 0 w 93"/>
              <a:gd name="T3" fmla="*/ 0 h 161"/>
              <a:gd name="T4" fmla="*/ 2147483647 w 93"/>
              <a:gd name="T5" fmla="*/ 2147483647 h 161"/>
              <a:gd name="T6" fmla="*/ 2147483647 w 93"/>
              <a:gd name="T7" fmla="*/ 2147483647 h 161"/>
              <a:gd name="T8" fmla="*/ 0 60000 65536"/>
              <a:gd name="T9" fmla="*/ 0 60000 65536"/>
              <a:gd name="T10" fmla="*/ 0 60000 65536"/>
              <a:gd name="T11" fmla="*/ 0 60000 65536"/>
              <a:gd name="T12" fmla="*/ 0 w 93"/>
              <a:gd name="T13" fmla="*/ 0 h 161"/>
              <a:gd name="T14" fmla="*/ 93 w 93"/>
              <a:gd name="T15" fmla="*/ 161 h 161"/>
            </a:gdLst>
            <a:ahLst/>
            <a:cxnLst>
              <a:cxn ang="T8">
                <a:pos x="T0" y="T1"/>
              </a:cxn>
              <a:cxn ang="T9">
                <a:pos x="T2" y="T3"/>
              </a:cxn>
              <a:cxn ang="T10">
                <a:pos x="T4" y="T5"/>
              </a:cxn>
              <a:cxn ang="T11">
                <a:pos x="T6" y="T7"/>
              </a:cxn>
            </a:cxnLst>
            <a:rect l="T12" t="T13" r="T14" b="T15"/>
            <a:pathLst>
              <a:path w="93" h="161">
                <a:moveTo>
                  <a:pt x="93" y="138"/>
                </a:moveTo>
                <a:lnTo>
                  <a:pt x="0" y="0"/>
                </a:lnTo>
                <a:lnTo>
                  <a:pt x="49" y="161"/>
                </a:lnTo>
                <a:lnTo>
                  <a:pt x="93" y="13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55" name="Line 1292"/>
          <p:cNvSpPr>
            <a:spLocks noChangeShapeType="1"/>
          </p:cNvSpPr>
          <p:nvPr/>
        </p:nvSpPr>
        <p:spPr bwMode="auto">
          <a:xfrm flipH="1" flipV="1">
            <a:off x="6696075" y="4645047"/>
            <a:ext cx="215900" cy="3603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56" name="Line 1293"/>
          <p:cNvSpPr>
            <a:spLocks noChangeShapeType="1"/>
          </p:cNvSpPr>
          <p:nvPr/>
        </p:nvSpPr>
        <p:spPr bwMode="auto">
          <a:xfrm flipV="1">
            <a:off x="6591307" y="4645025"/>
            <a:ext cx="104775" cy="393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57" name="Freeform 1294"/>
          <p:cNvSpPr>
            <a:spLocks/>
          </p:cNvSpPr>
          <p:nvPr/>
        </p:nvSpPr>
        <p:spPr bwMode="auto">
          <a:xfrm>
            <a:off x="6045200" y="4511675"/>
            <a:ext cx="215900" cy="554038"/>
          </a:xfrm>
          <a:custGeom>
            <a:avLst/>
            <a:gdLst>
              <a:gd name="T0" fmla="*/ 2147483647 w 93"/>
              <a:gd name="T1" fmla="*/ 0 h 212"/>
              <a:gd name="T2" fmla="*/ 2147483647 w 93"/>
              <a:gd name="T3" fmla="*/ 2147483647 h 212"/>
              <a:gd name="T4" fmla="*/ 0 w 93"/>
              <a:gd name="T5" fmla="*/ 2147483647 h 212"/>
              <a:gd name="T6" fmla="*/ 2147483647 w 93"/>
              <a:gd name="T7" fmla="*/ 0 h 212"/>
              <a:gd name="T8" fmla="*/ 0 60000 65536"/>
              <a:gd name="T9" fmla="*/ 0 60000 65536"/>
              <a:gd name="T10" fmla="*/ 0 60000 65536"/>
              <a:gd name="T11" fmla="*/ 0 60000 65536"/>
              <a:gd name="T12" fmla="*/ 0 w 93"/>
              <a:gd name="T13" fmla="*/ 0 h 212"/>
              <a:gd name="T14" fmla="*/ 93 w 93"/>
              <a:gd name="T15" fmla="*/ 212 h 212"/>
            </a:gdLst>
            <a:ahLst/>
            <a:cxnLst>
              <a:cxn ang="T8">
                <a:pos x="T0" y="T1"/>
              </a:cxn>
              <a:cxn ang="T9">
                <a:pos x="T2" y="T3"/>
              </a:cxn>
              <a:cxn ang="T10">
                <a:pos x="T4" y="T5"/>
              </a:cxn>
              <a:cxn ang="T11">
                <a:pos x="T6" y="T7"/>
              </a:cxn>
            </a:cxnLst>
            <a:rect l="T12" t="T13" r="T14" b="T15"/>
            <a:pathLst>
              <a:path w="93" h="212">
                <a:moveTo>
                  <a:pt x="44" y="0"/>
                </a:moveTo>
                <a:lnTo>
                  <a:pt x="93" y="212"/>
                </a:lnTo>
                <a:lnTo>
                  <a:pt x="0" y="202"/>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58" name="Freeform 1295"/>
          <p:cNvSpPr>
            <a:spLocks/>
          </p:cNvSpPr>
          <p:nvPr/>
        </p:nvSpPr>
        <p:spPr bwMode="auto">
          <a:xfrm>
            <a:off x="6146800" y="4511675"/>
            <a:ext cx="230188" cy="554038"/>
          </a:xfrm>
          <a:custGeom>
            <a:avLst/>
            <a:gdLst>
              <a:gd name="T0" fmla="*/ 2147483647 w 99"/>
              <a:gd name="T1" fmla="*/ 2147483647 h 212"/>
              <a:gd name="T2" fmla="*/ 0 w 99"/>
              <a:gd name="T3" fmla="*/ 0 h 212"/>
              <a:gd name="T4" fmla="*/ 2147483647 w 99"/>
              <a:gd name="T5" fmla="*/ 2147483647 h 212"/>
              <a:gd name="T6" fmla="*/ 2147483647 w 99"/>
              <a:gd name="T7" fmla="*/ 2147483647 h 212"/>
              <a:gd name="T8" fmla="*/ 0 60000 65536"/>
              <a:gd name="T9" fmla="*/ 0 60000 65536"/>
              <a:gd name="T10" fmla="*/ 0 60000 65536"/>
              <a:gd name="T11" fmla="*/ 0 60000 65536"/>
              <a:gd name="T12" fmla="*/ 0 w 99"/>
              <a:gd name="T13" fmla="*/ 0 h 212"/>
              <a:gd name="T14" fmla="*/ 99 w 99"/>
              <a:gd name="T15" fmla="*/ 212 h 212"/>
            </a:gdLst>
            <a:ahLst/>
            <a:cxnLst>
              <a:cxn ang="T8">
                <a:pos x="T0" y="T1"/>
              </a:cxn>
              <a:cxn ang="T9">
                <a:pos x="T2" y="T3"/>
              </a:cxn>
              <a:cxn ang="T10">
                <a:pos x="T4" y="T5"/>
              </a:cxn>
              <a:cxn ang="T11">
                <a:pos x="T6" y="T7"/>
              </a:cxn>
            </a:cxnLst>
            <a:rect l="T12" t="T13" r="T14" b="T15"/>
            <a:pathLst>
              <a:path w="99" h="212">
                <a:moveTo>
                  <a:pt x="99" y="51"/>
                </a:moveTo>
                <a:lnTo>
                  <a:pt x="0" y="0"/>
                </a:lnTo>
                <a:lnTo>
                  <a:pt x="49" y="212"/>
                </a:lnTo>
                <a:lnTo>
                  <a:pt x="99" y="5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59" name="Freeform 1296"/>
          <p:cNvSpPr>
            <a:spLocks/>
          </p:cNvSpPr>
          <p:nvPr/>
        </p:nvSpPr>
        <p:spPr bwMode="auto">
          <a:xfrm>
            <a:off x="6808788" y="5005388"/>
            <a:ext cx="215900" cy="93662"/>
          </a:xfrm>
          <a:custGeom>
            <a:avLst/>
            <a:gdLst>
              <a:gd name="T0" fmla="*/ 2147483647 w 93"/>
              <a:gd name="T1" fmla="*/ 0 h 36"/>
              <a:gd name="T2" fmla="*/ 2147483647 w 93"/>
              <a:gd name="T3" fmla="*/ 2147483647 h 36"/>
              <a:gd name="T4" fmla="*/ 0 w 93"/>
              <a:gd name="T5" fmla="*/ 2147483647 h 36"/>
              <a:gd name="T6" fmla="*/ 2147483647 w 93"/>
              <a:gd name="T7" fmla="*/ 0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44" y="0"/>
                </a:moveTo>
                <a:lnTo>
                  <a:pt x="93" y="36"/>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60" name="Freeform 1297"/>
          <p:cNvSpPr>
            <a:spLocks/>
          </p:cNvSpPr>
          <p:nvPr/>
        </p:nvSpPr>
        <p:spPr bwMode="auto">
          <a:xfrm>
            <a:off x="6911987" y="5005388"/>
            <a:ext cx="227013" cy="93662"/>
          </a:xfrm>
          <a:custGeom>
            <a:avLst/>
            <a:gdLst>
              <a:gd name="T0" fmla="*/ 2147483647 w 98"/>
              <a:gd name="T1" fmla="*/ 2147483647 h 36"/>
              <a:gd name="T2" fmla="*/ 0 w 98"/>
              <a:gd name="T3" fmla="*/ 0 h 36"/>
              <a:gd name="T4" fmla="*/ 2147483647 w 98"/>
              <a:gd name="T5" fmla="*/ 2147483647 h 36"/>
              <a:gd name="T6" fmla="*/ 2147483647 w 98"/>
              <a:gd name="T7" fmla="*/ 2147483647 h 36"/>
              <a:gd name="T8" fmla="*/ 0 60000 65536"/>
              <a:gd name="T9" fmla="*/ 0 60000 65536"/>
              <a:gd name="T10" fmla="*/ 0 60000 65536"/>
              <a:gd name="T11" fmla="*/ 0 60000 65536"/>
              <a:gd name="T12" fmla="*/ 0 w 98"/>
              <a:gd name="T13" fmla="*/ 0 h 36"/>
              <a:gd name="T14" fmla="*/ 98 w 98"/>
              <a:gd name="T15" fmla="*/ 36 h 36"/>
            </a:gdLst>
            <a:ahLst/>
            <a:cxnLst>
              <a:cxn ang="T8">
                <a:pos x="T0" y="T1"/>
              </a:cxn>
              <a:cxn ang="T9">
                <a:pos x="T2" y="T3"/>
              </a:cxn>
              <a:cxn ang="T10">
                <a:pos x="T4" y="T5"/>
              </a:cxn>
              <a:cxn ang="T11">
                <a:pos x="T6" y="T7"/>
              </a:cxn>
            </a:cxnLst>
            <a:rect l="T12" t="T13" r="T14" b="T15"/>
            <a:pathLst>
              <a:path w="98" h="36">
                <a:moveTo>
                  <a:pt x="98" y="13"/>
                </a:moveTo>
                <a:lnTo>
                  <a:pt x="0" y="0"/>
                </a:lnTo>
                <a:lnTo>
                  <a:pt x="49" y="36"/>
                </a:lnTo>
                <a:lnTo>
                  <a:pt x="98"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61" name="Line 1298"/>
          <p:cNvSpPr>
            <a:spLocks noChangeShapeType="1"/>
          </p:cNvSpPr>
          <p:nvPr/>
        </p:nvSpPr>
        <p:spPr bwMode="auto">
          <a:xfrm flipH="1" flipV="1">
            <a:off x="6146800" y="4511675"/>
            <a:ext cx="230188" cy="1333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62" name="Line 1299"/>
          <p:cNvSpPr>
            <a:spLocks noChangeShapeType="1"/>
          </p:cNvSpPr>
          <p:nvPr/>
        </p:nvSpPr>
        <p:spPr bwMode="auto">
          <a:xfrm flipV="1">
            <a:off x="6045206" y="4511675"/>
            <a:ext cx="101600" cy="5270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63" name="Line 1300"/>
          <p:cNvSpPr>
            <a:spLocks noChangeShapeType="1"/>
          </p:cNvSpPr>
          <p:nvPr/>
        </p:nvSpPr>
        <p:spPr bwMode="auto">
          <a:xfrm flipH="1" flipV="1">
            <a:off x="6911987" y="5005410"/>
            <a:ext cx="227013"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64" name="Line 1301"/>
          <p:cNvSpPr>
            <a:spLocks noChangeShapeType="1"/>
          </p:cNvSpPr>
          <p:nvPr/>
        </p:nvSpPr>
        <p:spPr bwMode="auto">
          <a:xfrm flipV="1">
            <a:off x="6808797" y="5005410"/>
            <a:ext cx="10318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65" name="Line 1302"/>
          <p:cNvSpPr>
            <a:spLocks noChangeShapeType="1"/>
          </p:cNvSpPr>
          <p:nvPr/>
        </p:nvSpPr>
        <p:spPr bwMode="auto">
          <a:xfrm flipH="1" flipV="1">
            <a:off x="5827725" y="5005410"/>
            <a:ext cx="217487"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66" name="Line 1303"/>
          <p:cNvSpPr>
            <a:spLocks noChangeShapeType="1"/>
          </p:cNvSpPr>
          <p:nvPr/>
        </p:nvSpPr>
        <p:spPr bwMode="auto">
          <a:xfrm flipV="1">
            <a:off x="7356475" y="5005410"/>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67" name="Freeform 1304"/>
          <p:cNvSpPr>
            <a:spLocks/>
          </p:cNvSpPr>
          <p:nvPr/>
        </p:nvSpPr>
        <p:spPr bwMode="auto">
          <a:xfrm>
            <a:off x="6261100" y="4645047"/>
            <a:ext cx="217488" cy="454025"/>
          </a:xfrm>
          <a:custGeom>
            <a:avLst/>
            <a:gdLst>
              <a:gd name="T0" fmla="*/ 2147483647 w 94"/>
              <a:gd name="T1" fmla="*/ 0 h 174"/>
              <a:gd name="T2" fmla="*/ 2147483647 w 94"/>
              <a:gd name="T3" fmla="*/ 2147483647 h 174"/>
              <a:gd name="T4" fmla="*/ 0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50" y="0"/>
                </a:moveTo>
                <a:lnTo>
                  <a:pt x="94" y="174"/>
                </a:lnTo>
                <a:lnTo>
                  <a:pt x="0" y="161"/>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68" name="Freeform 1305"/>
          <p:cNvSpPr>
            <a:spLocks/>
          </p:cNvSpPr>
          <p:nvPr/>
        </p:nvSpPr>
        <p:spPr bwMode="auto">
          <a:xfrm>
            <a:off x="6376990" y="4645047"/>
            <a:ext cx="214312" cy="454025"/>
          </a:xfrm>
          <a:custGeom>
            <a:avLst/>
            <a:gdLst>
              <a:gd name="T0" fmla="*/ 2147483647 w 93"/>
              <a:gd name="T1" fmla="*/ 2147483647 h 174"/>
              <a:gd name="T2" fmla="*/ 0 w 93"/>
              <a:gd name="T3" fmla="*/ 0 h 174"/>
              <a:gd name="T4" fmla="*/ 2147483647 w 93"/>
              <a:gd name="T5" fmla="*/ 2147483647 h 174"/>
              <a:gd name="T6" fmla="*/ 2147483647 w 93"/>
              <a:gd name="T7" fmla="*/ 2147483647 h 174"/>
              <a:gd name="T8" fmla="*/ 0 60000 65536"/>
              <a:gd name="T9" fmla="*/ 0 60000 65536"/>
              <a:gd name="T10" fmla="*/ 0 60000 65536"/>
              <a:gd name="T11" fmla="*/ 0 60000 65536"/>
              <a:gd name="T12" fmla="*/ 0 w 93"/>
              <a:gd name="T13" fmla="*/ 0 h 174"/>
              <a:gd name="T14" fmla="*/ 93 w 93"/>
              <a:gd name="T15" fmla="*/ 174 h 174"/>
            </a:gdLst>
            <a:ahLst/>
            <a:cxnLst>
              <a:cxn ang="T8">
                <a:pos x="T0" y="T1"/>
              </a:cxn>
              <a:cxn ang="T9">
                <a:pos x="T2" y="T3"/>
              </a:cxn>
              <a:cxn ang="T10">
                <a:pos x="T4" y="T5"/>
              </a:cxn>
              <a:cxn ang="T11">
                <a:pos x="T6" y="T7"/>
              </a:cxn>
            </a:cxnLst>
            <a:rect l="T12" t="T13" r="T14" b="T15"/>
            <a:pathLst>
              <a:path w="93" h="174">
                <a:moveTo>
                  <a:pt x="93" y="151"/>
                </a:moveTo>
                <a:lnTo>
                  <a:pt x="0" y="0"/>
                </a:lnTo>
                <a:lnTo>
                  <a:pt x="44" y="174"/>
                </a:lnTo>
                <a:lnTo>
                  <a:pt x="93" y="15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69" name="Line 1306"/>
          <p:cNvSpPr>
            <a:spLocks noChangeShapeType="1"/>
          </p:cNvSpPr>
          <p:nvPr/>
        </p:nvSpPr>
        <p:spPr bwMode="auto">
          <a:xfrm flipH="1" flipV="1">
            <a:off x="6376990" y="4645025"/>
            <a:ext cx="214312" cy="393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70" name="Line 1307"/>
          <p:cNvSpPr>
            <a:spLocks noChangeShapeType="1"/>
          </p:cNvSpPr>
          <p:nvPr/>
        </p:nvSpPr>
        <p:spPr bwMode="auto">
          <a:xfrm flipV="1">
            <a:off x="6261107" y="4645025"/>
            <a:ext cx="115888" cy="4206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71" name="Freeform 1308"/>
          <p:cNvSpPr>
            <a:spLocks/>
          </p:cNvSpPr>
          <p:nvPr/>
        </p:nvSpPr>
        <p:spPr bwMode="auto">
          <a:xfrm>
            <a:off x="7024693" y="5038747"/>
            <a:ext cx="217487" cy="87313"/>
          </a:xfrm>
          <a:custGeom>
            <a:avLst/>
            <a:gdLst>
              <a:gd name="T0" fmla="*/ 2147483647 w 94"/>
              <a:gd name="T1" fmla="*/ 0 h 33"/>
              <a:gd name="T2" fmla="*/ 2147483647 w 94"/>
              <a:gd name="T3" fmla="*/ 2147483647 h 33"/>
              <a:gd name="T4" fmla="*/ 0 w 94"/>
              <a:gd name="T5" fmla="*/ 2147483647 h 33"/>
              <a:gd name="T6" fmla="*/ 2147483647 w 94"/>
              <a:gd name="T7" fmla="*/ 0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49" y="0"/>
                </a:moveTo>
                <a:lnTo>
                  <a:pt x="94" y="33"/>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72" name="Freeform 1309"/>
          <p:cNvSpPr>
            <a:spLocks/>
          </p:cNvSpPr>
          <p:nvPr/>
        </p:nvSpPr>
        <p:spPr bwMode="auto">
          <a:xfrm>
            <a:off x="7139000" y="5038747"/>
            <a:ext cx="217487" cy="87313"/>
          </a:xfrm>
          <a:custGeom>
            <a:avLst/>
            <a:gdLst>
              <a:gd name="T0" fmla="*/ 2147483647 w 94"/>
              <a:gd name="T1" fmla="*/ 2147483647 h 33"/>
              <a:gd name="T2" fmla="*/ 0 w 94"/>
              <a:gd name="T3" fmla="*/ 0 h 33"/>
              <a:gd name="T4" fmla="*/ 2147483647 w 94"/>
              <a:gd name="T5" fmla="*/ 2147483647 h 33"/>
              <a:gd name="T6" fmla="*/ 2147483647 w 94"/>
              <a:gd name="T7" fmla="*/ 2147483647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94" y="10"/>
                </a:moveTo>
                <a:lnTo>
                  <a:pt x="0" y="0"/>
                </a:lnTo>
                <a:lnTo>
                  <a:pt x="45" y="33"/>
                </a:lnTo>
                <a:lnTo>
                  <a:pt x="94" y="1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73" name="Freeform 1310"/>
          <p:cNvSpPr>
            <a:spLocks/>
          </p:cNvSpPr>
          <p:nvPr/>
        </p:nvSpPr>
        <p:spPr bwMode="auto">
          <a:xfrm>
            <a:off x="6478600" y="5038747"/>
            <a:ext cx="217487" cy="87313"/>
          </a:xfrm>
          <a:custGeom>
            <a:avLst/>
            <a:gdLst>
              <a:gd name="T0" fmla="*/ 2147483647 w 94"/>
              <a:gd name="T1" fmla="*/ 0 h 33"/>
              <a:gd name="T2" fmla="*/ 2147483647 w 94"/>
              <a:gd name="T3" fmla="*/ 2147483647 h 33"/>
              <a:gd name="T4" fmla="*/ 0 w 94"/>
              <a:gd name="T5" fmla="*/ 2147483647 h 33"/>
              <a:gd name="T6" fmla="*/ 2147483647 w 94"/>
              <a:gd name="T7" fmla="*/ 0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49" y="0"/>
                </a:moveTo>
                <a:lnTo>
                  <a:pt x="94" y="33"/>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74" name="Freeform 1311"/>
          <p:cNvSpPr>
            <a:spLocks/>
          </p:cNvSpPr>
          <p:nvPr/>
        </p:nvSpPr>
        <p:spPr bwMode="auto">
          <a:xfrm>
            <a:off x="6591300" y="5038747"/>
            <a:ext cx="217488" cy="87313"/>
          </a:xfrm>
          <a:custGeom>
            <a:avLst/>
            <a:gdLst>
              <a:gd name="T0" fmla="*/ 2147483647 w 94"/>
              <a:gd name="T1" fmla="*/ 2147483647 h 33"/>
              <a:gd name="T2" fmla="*/ 0 w 94"/>
              <a:gd name="T3" fmla="*/ 0 h 33"/>
              <a:gd name="T4" fmla="*/ 2147483647 w 94"/>
              <a:gd name="T5" fmla="*/ 2147483647 h 33"/>
              <a:gd name="T6" fmla="*/ 2147483647 w 94"/>
              <a:gd name="T7" fmla="*/ 2147483647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94" y="10"/>
                </a:moveTo>
                <a:lnTo>
                  <a:pt x="0" y="0"/>
                </a:lnTo>
                <a:lnTo>
                  <a:pt x="45" y="33"/>
                </a:lnTo>
                <a:lnTo>
                  <a:pt x="94" y="1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75" name="Line 1312"/>
          <p:cNvSpPr>
            <a:spLocks noChangeShapeType="1"/>
          </p:cNvSpPr>
          <p:nvPr/>
        </p:nvSpPr>
        <p:spPr bwMode="auto">
          <a:xfrm flipH="1" flipV="1">
            <a:off x="7139000" y="5038725"/>
            <a:ext cx="217487" cy="26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76" name="Line 1313"/>
          <p:cNvSpPr>
            <a:spLocks noChangeShapeType="1"/>
          </p:cNvSpPr>
          <p:nvPr/>
        </p:nvSpPr>
        <p:spPr bwMode="auto">
          <a:xfrm flipH="1">
            <a:off x="7024692" y="5038747"/>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77" name="Line 1314"/>
          <p:cNvSpPr>
            <a:spLocks noChangeShapeType="1"/>
          </p:cNvSpPr>
          <p:nvPr/>
        </p:nvSpPr>
        <p:spPr bwMode="auto">
          <a:xfrm flipH="1" flipV="1">
            <a:off x="6591300" y="5038725"/>
            <a:ext cx="217488" cy="26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78" name="Line 1315"/>
          <p:cNvSpPr>
            <a:spLocks noChangeShapeType="1"/>
          </p:cNvSpPr>
          <p:nvPr/>
        </p:nvSpPr>
        <p:spPr bwMode="auto">
          <a:xfrm flipH="1" flipV="1">
            <a:off x="6045200" y="5038725"/>
            <a:ext cx="215900" cy="26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79" name="Line 1316"/>
          <p:cNvSpPr>
            <a:spLocks noChangeShapeType="1"/>
          </p:cNvSpPr>
          <p:nvPr/>
        </p:nvSpPr>
        <p:spPr bwMode="auto">
          <a:xfrm flipV="1">
            <a:off x="6478588" y="5038747"/>
            <a:ext cx="112712"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80" name="Freeform 1317"/>
          <p:cNvSpPr>
            <a:spLocks/>
          </p:cNvSpPr>
          <p:nvPr/>
        </p:nvSpPr>
        <p:spPr bwMode="auto">
          <a:xfrm>
            <a:off x="6696075" y="5065713"/>
            <a:ext cx="215900" cy="93662"/>
          </a:xfrm>
          <a:custGeom>
            <a:avLst/>
            <a:gdLst>
              <a:gd name="T0" fmla="*/ 2147483647 w 93"/>
              <a:gd name="T1" fmla="*/ 0 h 36"/>
              <a:gd name="T2" fmla="*/ 2147483647 w 93"/>
              <a:gd name="T3" fmla="*/ 2147483647 h 36"/>
              <a:gd name="T4" fmla="*/ 0 w 93"/>
              <a:gd name="T5" fmla="*/ 2147483647 h 36"/>
              <a:gd name="T6" fmla="*/ 2147483647 w 93"/>
              <a:gd name="T7" fmla="*/ 0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49" y="0"/>
                </a:moveTo>
                <a:lnTo>
                  <a:pt x="93" y="36"/>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81" name="Freeform 1318"/>
          <p:cNvSpPr>
            <a:spLocks/>
          </p:cNvSpPr>
          <p:nvPr/>
        </p:nvSpPr>
        <p:spPr bwMode="auto">
          <a:xfrm>
            <a:off x="6808788" y="5065713"/>
            <a:ext cx="215900" cy="93662"/>
          </a:xfrm>
          <a:custGeom>
            <a:avLst/>
            <a:gdLst>
              <a:gd name="T0" fmla="*/ 2147483647 w 93"/>
              <a:gd name="T1" fmla="*/ 2147483647 h 36"/>
              <a:gd name="T2" fmla="*/ 0 w 93"/>
              <a:gd name="T3" fmla="*/ 0 h 36"/>
              <a:gd name="T4" fmla="*/ 2147483647 w 93"/>
              <a:gd name="T5" fmla="*/ 2147483647 h 36"/>
              <a:gd name="T6" fmla="*/ 2147483647 w 93"/>
              <a:gd name="T7" fmla="*/ 2147483647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93" y="13"/>
                </a:moveTo>
                <a:lnTo>
                  <a:pt x="0" y="0"/>
                </a:lnTo>
                <a:lnTo>
                  <a:pt x="44" y="36"/>
                </a:lnTo>
                <a:lnTo>
                  <a:pt x="93"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82" name="Line 1319"/>
          <p:cNvSpPr>
            <a:spLocks noChangeShapeType="1"/>
          </p:cNvSpPr>
          <p:nvPr/>
        </p:nvSpPr>
        <p:spPr bwMode="auto">
          <a:xfrm flipH="1" flipV="1">
            <a:off x="6808788" y="5065735"/>
            <a:ext cx="215900"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83" name="Line 1320"/>
          <p:cNvSpPr>
            <a:spLocks noChangeShapeType="1"/>
          </p:cNvSpPr>
          <p:nvPr/>
        </p:nvSpPr>
        <p:spPr bwMode="auto">
          <a:xfrm flipV="1">
            <a:off x="7242180" y="5065735"/>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84" name="Line 1321"/>
          <p:cNvSpPr>
            <a:spLocks noChangeShapeType="1"/>
          </p:cNvSpPr>
          <p:nvPr/>
        </p:nvSpPr>
        <p:spPr bwMode="auto">
          <a:xfrm flipV="1">
            <a:off x="6696082" y="5065735"/>
            <a:ext cx="112713"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85" name="Line 1322"/>
          <p:cNvSpPr>
            <a:spLocks noChangeShapeType="1"/>
          </p:cNvSpPr>
          <p:nvPr/>
        </p:nvSpPr>
        <p:spPr bwMode="auto">
          <a:xfrm flipH="1" flipV="1">
            <a:off x="6261100" y="5065735"/>
            <a:ext cx="217488"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86" name="Line 1323"/>
          <p:cNvSpPr>
            <a:spLocks noChangeShapeType="1"/>
          </p:cNvSpPr>
          <p:nvPr/>
        </p:nvSpPr>
        <p:spPr bwMode="auto">
          <a:xfrm flipH="1" flipV="1">
            <a:off x="7024693" y="5099050"/>
            <a:ext cx="217487" cy="26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87" name="Line 1324"/>
          <p:cNvSpPr>
            <a:spLocks noChangeShapeType="1"/>
          </p:cNvSpPr>
          <p:nvPr/>
        </p:nvSpPr>
        <p:spPr bwMode="auto">
          <a:xfrm flipH="1">
            <a:off x="6911977" y="5099072"/>
            <a:ext cx="112713"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88" name="Line 1325"/>
          <p:cNvSpPr>
            <a:spLocks noChangeShapeType="1"/>
          </p:cNvSpPr>
          <p:nvPr/>
        </p:nvSpPr>
        <p:spPr bwMode="auto">
          <a:xfrm flipH="1" flipV="1">
            <a:off x="6478600" y="5099050"/>
            <a:ext cx="217487" cy="26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89" name="Line 1326"/>
          <p:cNvSpPr>
            <a:spLocks noChangeShapeType="1"/>
          </p:cNvSpPr>
          <p:nvPr/>
        </p:nvSpPr>
        <p:spPr bwMode="auto">
          <a:xfrm flipH="1" flipV="1">
            <a:off x="6696075" y="5126060"/>
            <a:ext cx="215900"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90" name="Line 1327"/>
          <p:cNvSpPr>
            <a:spLocks noChangeShapeType="1"/>
          </p:cNvSpPr>
          <p:nvPr/>
        </p:nvSpPr>
        <p:spPr bwMode="auto">
          <a:xfrm>
            <a:off x="5986466" y="2584450"/>
            <a:ext cx="558800" cy="298450"/>
          </a:xfrm>
          <a:prstGeom prst="line">
            <a:avLst/>
          </a:prstGeom>
          <a:noFill/>
          <a:ln w="6350">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91" name="Line 1328"/>
          <p:cNvSpPr>
            <a:spLocks noChangeShapeType="1"/>
          </p:cNvSpPr>
          <p:nvPr/>
        </p:nvSpPr>
        <p:spPr bwMode="auto">
          <a:xfrm>
            <a:off x="6239658" y="2914650"/>
            <a:ext cx="127424" cy="88948"/>
          </a:xfrm>
          <a:prstGeom prst="line">
            <a:avLst/>
          </a:prstGeom>
          <a:noFill/>
          <a:ln w="6350">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92" name="Line 1330"/>
          <p:cNvSpPr>
            <a:spLocks noChangeShapeType="1"/>
          </p:cNvSpPr>
          <p:nvPr/>
        </p:nvSpPr>
        <p:spPr bwMode="auto">
          <a:xfrm>
            <a:off x="6504000" y="2882922"/>
            <a:ext cx="96837" cy="130175"/>
          </a:xfrm>
          <a:prstGeom prst="line">
            <a:avLst/>
          </a:prstGeom>
          <a:noFill/>
          <a:ln w="6350">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93" name="Line 1331"/>
          <p:cNvSpPr>
            <a:spLocks noChangeShapeType="1"/>
          </p:cNvSpPr>
          <p:nvPr/>
        </p:nvSpPr>
        <p:spPr bwMode="auto">
          <a:xfrm flipV="1">
            <a:off x="5635637" y="2005013"/>
            <a:ext cx="176213" cy="61912"/>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94" name="Line 1332"/>
          <p:cNvSpPr>
            <a:spLocks noChangeShapeType="1"/>
          </p:cNvSpPr>
          <p:nvPr/>
        </p:nvSpPr>
        <p:spPr bwMode="auto">
          <a:xfrm flipV="1">
            <a:off x="5580075" y="2579688"/>
            <a:ext cx="414337" cy="11430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95" name="Line 1334"/>
          <p:cNvSpPr>
            <a:spLocks noChangeShapeType="1"/>
          </p:cNvSpPr>
          <p:nvPr/>
        </p:nvSpPr>
        <p:spPr bwMode="auto">
          <a:xfrm flipH="1" flipV="1">
            <a:off x="5764213" y="2636838"/>
            <a:ext cx="468312" cy="277794"/>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96" name="Line 1336"/>
          <p:cNvSpPr>
            <a:spLocks noChangeShapeType="1"/>
          </p:cNvSpPr>
          <p:nvPr/>
        </p:nvSpPr>
        <p:spPr bwMode="auto">
          <a:xfrm flipH="1" flipV="1">
            <a:off x="5713413" y="2047876"/>
            <a:ext cx="57150" cy="588963"/>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97" name="Line 1338"/>
          <p:cNvSpPr>
            <a:spLocks noChangeShapeType="1"/>
          </p:cNvSpPr>
          <p:nvPr/>
        </p:nvSpPr>
        <p:spPr bwMode="auto">
          <a:xfrm flipH="1" flipV="1">
            <a:off x="5605465" y="1709738"/>
            <a:ext cx="107948" cy="341312"/>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99" name="Line 1342"/>
          <p:cNvSpPr>
            <a:spLocks noChangeShapeType="1"/>
          </p:cNvSpPr>
          <p:nvPr/>
        </p:nvSpPr>
        <p:spPr bwMode="auto">
          <a:xfrm flipV="1">
            <a:off x="5548313" y="1695450"/>
            <a:ext cx="52387" cy="29845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001" name="Rectangle 2"/>
          <p:cNvSpPr>
            <a:spLocks noGrp="1" noChangeArrowheads="1"/>
          </p:cNvSpPr>
          <p:nvPr>
            <p:ph type="title"/>
          </p:nvPr>
        </p:nvSpPr>
        <p:spPr>
          <a:xfrm>
            <a:off x="-11906" y="-15397"/>
            <a:ext cx="6489700" cy="409134"/>
          </a:xfrm>
        </p:spPr>
        <p:txBody>
          <a:bodyPr/>
          <a:lstStyle/>
          <a:p>
            <a:r>
              <a:rPr lang="en-US" dirty="0"/>
              <a:t>The Design Space?</a:t>
            </a:r>
          </a:p>
        </p:txBody>
      </p:sp>
      <p:sp>
        <p:nvSpPr>
          <p:cNvPr id="101002" name="Rectangle 3"/>
          <p:cNvSpPr>
            <a:spLocks noChangeArrowheads="1"/>
          </p:cNvSpPr>
          <p:nvPr/>
        </p:nvSpPr>
        <p:spPr bwMode="auto">
          <a:xfrm>
            <a:off x="8305800" y="4770439"/>
            <a:ext cx="0"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pPr algn="ctr" eaLnBrk="0" hangingPunct="0"/>
            <a:endParaRPr lang="en-GB" sz="2400" dirty="0">
              <a:latin typeface="Times New Roman" charset="0"/>
            </a:endParaRPr>
          </a:p>
        </p:txBody>
      </p:sp>
      <p:sp>
        <p:nvSpPr>
          <p:cNvPr id="101003" name="Text Box 4"/>
          <p:cNvSpPr txBox="1">
            <a:spLocks noChangeArrowheads="1"/>
          </p:cNvSpPr>
          <p:nvPr/>
        </p:nvSpPr>
        <p:spPr bwMode="auto">
          <a:xfrm rot="-5400000">
            <a:off x="2109113" y="2070230"/>
            <a:ext cx="1752728" cy="70788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lIns="91429" tIns="45715" rIns="91429" bIns="45715">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2000" b="1" dirty="0"/>
              <a:t>System</a:t>
            </a:r>
          </a:p>
          <a:p>
            <a:pPr eaLnBrk="1" hangingPunct="1"/>
            <a:r>
              <a:rPr lang="en-GB" sz="2000" b="1" dirty="0"/>
              <a:t>Performance</a:t>
            </a:r>
          </a:p>
        </p:txBody>
      </p:sp>
      <p:sp>
        <p:nvSpPr>
          <p:cNvPr id="101004" name="Text Box 5"/>
          <p:cNvSpPr txBox="1">
            <a:spLocks noChangeArrowheads="1"/>
          </p:cNvSpPr>
          <p:nvPr/>
        </p:nvSpPr>
        <p:spPr bwMode="auto">
          <a:xfrm rot="-1658466">
            <a:off x="8153211" y="4897508"/>
            <a:ext cx="1776815" cy="70788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lIns="91429" tIns="45715" rIns="91429" bIns="45715">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2000" b="1" dirty="0"/>
              <a:t>Design </a:t>
            </a:r>
          </a:p>
          <a:p>
            <a:pPr eaLnBrk="1" hangingPunct="1"/>
            <a:r>
              <a:rPr lang="en-GB" sz="2000" b="1" dirty="0"/>
              <a:t>Parameter X</a:t>
            </a:r>
            <a:r>
              <a:rPr lang="en-GB" sz="2000" b="1" baseline="-25000" dirty="0"/>
              <a:t>2</a:t>
            </a:r>
            <a:endParaRPr lang="en-GB" sz="2000" b="1" dirty="0"/>
          </a:p>
        </p:txBody>
      </p:sp>
      <p:sp>
        <p:nvSpPr>
          <p:cNvPr id="101005" name="Text Box 6"/>
          <p:cNvSpPr txBox="1">
            <a:spLocks noChangeArrowheads="1"/>
          </p:cNvSpPr>
          <p:nvPr/>
        </p:nvSpPr>
        <p:spPr bwMode="auto">
          <a:xfrm rot="404540">
            <a:off x="4463157" y="5425459"/>
            <a:ext cx="1776815" cy="70788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lIns="91429" tIns="45715" rIns="91429" bIns="45715">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2000" b="1" dirty="0"/>
              <a:t>Design </a:t>
            </a:r>
          </a:p>
          <a:p>
            <a:pPr eaLnBrk="1" hangingPunct="1"/>
            <a:r>
              <a:rPr lang="en-GB" sz="2000" b="1" dirty="0"/>
              <a:t>Parameter X</a:t>
            </a:r>
            <a:r>
              <a:rPr lang="en-GB" sz="2000" b="1" baseline="-25000" dirty="0"/>
              <a:t>1</a:t>
            </a:r>
            <a:endParaRPr lang="en-GB" sz="2000" b="1" dirty="0"/>
          </a:p>
        </p:txBody>
      </p:sp>
      <p:sp>
        <p:nvSpPr>
          <p:cNvPr id="101006" name="Line 1346"/>
          <p:cNvSpPr>
            <a:spLocks noChangeShapeType="1"/>
          </p:cNvSpPr>
          <p:nvPr/>
        </p:nvSpPr>
        <p:spPr bwMode="auto">
          <a:xfrm>
            <a:off x="3409956" y="4991100"/>
            <a:ext cx="4076700" cy="59055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007" name="Line 1347"/>
          <p:cNvSpPr>
            <a:spLocks noChangeShapeType="1"/>
          </p:cNvSpPr>
          <p:nvPr/>
        </p:nvSpPr>
        <p:spPr bwMode="auto">
          <a:xfrm flipV="1">
            <a:off x="7477125" y="4505325"/>
            <a:ext cx="2133600" cy="106680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008" name="Line 1348"/>
          <p:cNvSpPr>
            <a:spLocks noChangeShapeType="1"/>
          </p:cNvSpPr>
          <p:nvPr/>
        </p:nvSpPr>
        <p:spPr bwMode="auto">
          <a:xfrm flipV="1">
            <a:off x="3409950" y="1666875"/>
            <a:ext cx="0" cy="3314700"/>
          </a:xfrm>
          <a:prstGeom prst="line">
            <a:avLst/>
          </a:prstGeom>
          <a:noFill/>
          <a:ln w="9525">
            <a:solidFill>
              <a:schemeClr val="tx1"/>
            </a:solidFill>
            <a:round/>
            <a:headEnd type="none"/>
            <a:tailEnd type="triangle" w="lg" len="lg"/>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658" name="Line 1342">
            <a:extLst>
              <a:ext uri="{FF2B5EF4-FFF2-40B4-BE49-F238E27FC236}">
                <a16:creationId xmlns:a16="http://schemas.microsoft.com/office/drawing/2014/main" id="{20A65D6E-5405-9C43-895A-8F01FA6530B7}"/>
              </a:ext>
            </a:extLst>
          </p:cNvPr>
          <p:cNvSpPr>
            <a:spLocks noChangeShapeType="1"/>
          </p:cNvSpPr>
          <p:nvPr/>
        </p:nvSpPr>
        <p:spPr bwMode="auto">
          <a:xfrm flipV="1">
            <a:off x="5499100" y="1698625"/>
            <a:ext cx="101601" cy="257174"/>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660" name="Line 1347">
            <a:extLst>
              <a:ext uri="{FF2B5EF4-FFF2-40B4-BE49-F238E27FC236}">
                <a16:creationId xmlns:a16="http://schemas.microsoft.com/office/drawing/2014/main" id="{92C0036E-CF6B-504D-92EF-8691873CDBF0}"/>
              </a:ext>
            </a:extLst>
          </p:cNvPr>
          <p:cNvSpPr>
            <a:spLocks noChangeShapeType="1"/>
          </p:cNvSpPr>
          <p:nvPr/>
        </p:nvSpPr>
        <p:spPr bwMode="auto">
          <a:xfrm flipV="1">
            <a:off x="3409951" y="4441824"/>
            <a:ext cx="1050925" cy="546101"/>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3" name="Rounded Rectangular Callout 2">
            <a:extLst>
              <a:ext uri="{FF2B5EF4-FFF2-40B4-BE49-F238E27FC236}">
                <a16:creationId xmlns:a16="http://schemas.microsoft.com/office/drawing/2014/main" id="{B90BD507-7223-D647-8F3F-9230468D30C2}"/>
              </a:ext>
            </a:extLst>
          </p:cNvPr>
          <p:cNvSpPr/>
          <p:nvPr/>
        </p:nvSpPr>
        <p:spPr>
          <a:xfrm>
            <a:off x="7577941" y="1972492"/>
            <a:ext cx="2748755" cy="1122361"/>
          </a:xfrm>
          <a:prstGeom prst="wedgeRoundRectCallout">
            <a:avLst>
              <a:gd name="adj1" fmla="val -88051"/>
              <a:gd name="adj2" fmla="val 119116"/>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t>changing X</a:t>
            </a:r>
            <a:r>
              <a:rPr lang="en-US" sz="1800" baseline="-25000" dirty="0"/>
              <a:t>1</a:t>
            </a:r>
            <a:r>
              <a:rPr lang="en-US" sz="1800" dirty="0"/>
              <a:t> and X</a:t>
            </a:r>
            <a:r>
              <a:rPr lang="en-US" sz="1800" baseline="-25000" dirty="0"/>
              <a:t>2 </a:t>
            </a:r>
            <a:r>
              <a:rPr lang="en-US" sz="1800" dirty="0"/>
              <a:t>will put “you” on a different </a:t>
            </a:r>
            <a:r>
              <a:rPr lang="en-US" dirty="0"/>
              <a:t>part</a:t>
            </a:r>
            <a:r>
              <a:rPr lang="en-US" sz="1800" dirty="0"/>
              <a:t> of the “mountain” </a:t>
            </a:r>
          </a:p>
        </p:txBody>
      </p:sp>
      <p:sp>
        <p:nvSpPr>
          <p:cNvPr id="663" name="Rounded Rectangular Callout 662">
            <a:extLst>
              <a:ext uri="{FF2B5EF4-FFF2-40B4-BE49-F238E27FC236}">
                <a16:creationId xmlns:a16="http://schemas.microsoft.com/office/drawing/2014/main" id="{E735A85E-0B98-134C-BDCA-61045CB0944A}"/>
              </a:ext>
            </a:extLst>
          </p:cNvPr>
          <p:cNvSpPr/>
          <p:nvPr/>
        </p:nvSpPr>
        <p:spPr>
          <a:xfrm>
            <a:off x="1729483" y="4962419"/>
            <a:ext cx="2377718" cy="1451483"/>
          </a:xfrm>
          <a:prstGeom prst="wedgeRoundRectCallout">
            <a:avLst>
              <a:gd name="adj1" fmla="val 86852"/>
              <a:gd name="adj2" fmla="val -104104"/>
              <a:gd name="adj3" fmla="val 1666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400" dirty="0"/>
              <a:t>Mapping geography of the “mountain”  is called Characterising the Design Space</a:t>
            </a:r>
          </a:p>
        </p:txBody>
      </p:sp>
      <p:sp>
        <p:nvSpPr>
          <p:cNvPr id="2" name="TextBox 1">
            <a:extLst>
              <a:ext uri="{FF2B5EF4-FFF2-40B4-BE49-F238E27FC236}">
                <a16:creationId xmlns:a16="http://schemas.microsoft.com/office/drawing/2014/main" id="{CB756F08-366F-834E-9EAD-86525A6C5662}"/>
              </a:ext>
            </a:extLst>
          </p:cNvPr>
          <p:cNvSpPr txBox="1"/>
          <p:nvPr/>
        </p:nvSpPr>
        <p:spPr>
          <a:xfrm>
            <a:off x="3484737" y="1107326"/>
            <a:ext cx="6508102" cy="369332"/>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r>
              <a:rPr lang="en-US" sz="1800" dirty="0"/>
              <a:t>Consider a simple system with just 2 design parameters</a:t>
            </a:r>
          </a:p>
        </p:txBody>
      </p:sp>
    </p:spTree>
    <p:extLst>
      <p:ext uri="{BB962C8B-B14F-4D97-AF65-F5344CB8AC3E}">
        <p14:creationId xmlns:p14="http://schemas.microsoft.com/office/powerpoint/2010/main" val="2756418218"/>
      </p:ext>
    </p:extLst>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A44B3B8-69F6-44DE-97E5-886FF757636B}"/>
              </a:ext>
            </a:extLst>
          </p:cNvPr>
          <p:cNvSpPr/>
          <p:nvPr/>
        </p:nvSpPr>
        <p:spPr>
          <a:xfrm>
            <a:off x="5819489" y="3813430"/>
            <a:ext cx="4074648" cy="2728261"/>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DB2A3DEB-A19E-470C-B920-6B1023976069}"/>
              </a:ext>
            </a:extLst>
          </p:cNvPr>
          <p:cNvSpPr/>
          <p:nvPr/>
        </p:nvSpPr>
        <p:spPr>
          <a:xfrm>
            <a:off x="3427631" y="941777"/>
            <a:ext cx="3739732" cy="2728261"/>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 y="43947"/>
            <a:ext cx="9510855" cy="575054"/>
          </a:xfrm>
        </p:spPr>
        <p:txBody>
          <a:bodyPr/>
          <a:lstStyle/>
          <a:p>
            <a:r>
              <a:rPr lang="en-US" dirty="0"/>
              <a:t>Solution Space and Design Space</a:t>
            </a:r>
          </a:p>
        </p:txBody>
      </p:sp>
      <p:pic>
        <p:nvPicPr>
          <p:cNvPr id="3" name="Picture 5"/>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514879" y="1061426"/>
            <a:ext cx="3435763" cy="2568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p:cNvSpPr txBox="1"/>
          <p:nvPr/>
        </p:nvSpPr>
        <p:spPr>
          <a:xfrm>
            <a:off x="7254611" y="1567243"/>
            <a:ext cx="4398097" cy="1477328"/>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US" sz="1800" dirty="0"/>
              <a:t>The Function Means Table displays “all” the potential solution to the “design” problem stated by the functional requirements - it is the SOLUTION SPACE.</a:t>
            </a:r>
          </a:p>
        </p:txBody>
      </p:sp>
      <p:pic>
        <p:nvPicPr>
          <p:cNvPr id="6" name="Picture 5"/>
          <p:cNvPicPr>
            <a:picLocks noChangeAspect="1"/>
          </p:cNvPicPr>
          <p:nvPr/>
        </p:nvPicPr>
        <p:blipFill>
          <a:blip r:embed="rId3"/>
          <a:stretch>
            <a:fillRect/>
          </a:stretch>
        </p:blipFill>
        <p:spPr>
          <a:xfrm>
            <a:off x="5866625" y="4072814"/>
            <a:ext cx="3930128" cy="2164594"/>
          </a:xfrm>
          <a:prstGeom prst="rect">
            <a:avLst/>
          </a:prstGeom>
        </p:spPr>
      </p:pic>
      <p:sp>
        <p:nvSpPr>
          <p:cNvPr id="7" name="Rounded Rectangular Callout 6"/>
          <p:cNvSpPr/>
          <p:nvPr/>
        </p:nvSpPr>
        <p:spPr>
          <a:xfrm>
            <a:off x="2800796" y="4658441"/>
            <a:ext cx="2278966" cy="1332710"/>
          </a:xfrm>
          <a:prstGeom prst="wedgeRoundRectCallout">
            <a:avLst>
              <a:gd name="adj1" fmla="val -1144"/>
              <a:gd name="adj2" fmla="val -143688"/>
              <a:gd name="adj3" fmla="val 16667"/>
            </a:avLst>
          </a:prstGeom>
          <a:ln/>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t>Having selected a concept solution we now move into the DESIGN SPACE</a:t>
            </a:r>
          </a:p>
        </p:txBody>
      </p:sp>
      <p:sp>
        <p:nvSpPr>
          <p:cNvPr id="8" name="Rounded Rectangular Callout 7"/>
          <p:cNvSpPr/>
          <p:nvPr/>
        </p:nvSpPr>
        <p:spPr>
          <a:xfrm>
            <a:off x="2800796" y="4664465"/>
            <a:ext cx="2278966" cy="1332710"/>
          </a:xfrm>
          <a:prstGeom prst="wedgeRoundRectCallout">
            <a:avLst>
              <a:gd name="adj1" fmla="val 118292"/>
              <a:gd name="adj2" fmla="val -7172"/>
              <a:gd name="adj3" fmla="val 16667"/>
            </a:avLst>
          </a:prstGeom>
          <a:ln/>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600" dirty="0"/>
              <a:t>Having selected a concept solution we now move into the DESIGN SPACE</a:t>
            </a:r>
          </a:p>
        </p:txBody>
      </p:sp>
    </p:spTree>
    <p:extLst>
      <p:ext uri="{BB962C8B-B14F-4D97-AF65-F5344CB8AC3E}">
        <p14:creationId xmlns:p14="http://schemas.microsoft.com/office/powerpoint/2010/main" val="3773173914"/>
      </p:ext>
    </p:extLst>
  </p:cSld>
  <p:clrMapOvr>
    <a:masterClrMapping/>
  </p:clrMapOvr>
  <p:transition>
    <p:wipe dir="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Line 679"/>
          <p:cNvSpPr>
            <a:spLocks noChangeShapeType="1"/>
          </p:cNvSpPr>
          <p:nvPr/>
        </p:nvSpPr>
        <p:spPr bwMode="auto">
          <a:xfrm>
            <a:off x="5465771" y="3756029"/>
            <a:ext cx="3175" cy="2270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55" name="Line 680"/>
          <p:cNvSpPr>
            <a:spLocks noChangeShapeType="1"/>
          </p:cNvSpPr>
          <p:nvPr/>
        </p:nvSpPr>
        <p:spPr bwMode="auto">
          <a:xfrm>
            <a:off x="5465771" y="3756029"/>
            <a:ext cx="3175" cy="2270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56" name="Line 681"/>
          <p:cNvSpPr>
            <a:spLocks noChangeShapeType="1"/>
          </p:cNvSpPr>
          <p:nvPr/>
        </p:nvSpPr>
        <p:spPr bwMode="auto">
          <a:xfrm flipH="1" flipV="1">
            <a:off x="5465775" y="3983040"/>
            <a:ext cx="41433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57" name="Line 682"/>
          <p:cNvSpPr>
            <a:spLocks noChangeShapeType="1"/>
          </p:cNvSpPr>
          <p:nvPr/>
        </p:nvSpPr>
        <p:spPr bwMode="auto">
          <a:xfrm flipH="1" flipV="1">
            <a:off x="5465775" y="3983040"/>
            <a:ext cx="41433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58" name="Line 683"/>
          <p:cNvSpPr>
            <a:spLocks noChangeShapeType="1"/>
          </p:cNvSpPr>
          <p:nvPr/>
        </p:nvSpPr>
        <p:spPr bwMode="auto">
          <a:xfrm flipV="1">
            <a:off x="4919663" y="3983046"/>
            <a:ext cx="546100" cy="314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59" name="Line 684"/>
          <p:cNvSpPr>
            <a:spLocks noChangeShapeType="1"/>
          </p:cNvSpPr>
          <p:nvPr/>
        </p:nvSpPr>
        <p:spPr bwMode="auto">
          <a:xfrm flipV="1">
            <a:off x="4919663" y="3983046"/>
            <a:ext cx="546100" cy="314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60" name="Freeform 685"/>
          <p:cNvSpPr>
            <a:spLocks/>
          </p:cNvSpPr>
          <p:nvPr/>
        </p:nvSpPr>
        <p:spPr bwMode="auto">
          <a:xfrm>
            <a:off x="5499102" y="3876675"/>
            <a:ext cx="214313" cy="82550"/>
          </a:xfrm>
          <a:custGeom>
            <a:avLst/>
            <a:gdLst>
              <a:gd name="T0" fmla="*/ 2147483647 w 93"/>
              <a:gd name="T1" fmla="*/ 0 h 32"/>
              <a:gd name="T2" fmla="*/ 2147483647 w 93"/>
              <a:gd name="T3" fmla="*/ 2147483647 h 32"/>
              <a:gd name="T4" fmla="*/ 0 w 93"/>
              <a:gd name="T5" fmla="*/ 2147483647 h 32"/>
              <a:gd name="T6" fmla="*/ 2147483647 w 93"/>
              <a:gd name="T7" fmla="*/ 0 h 32"/>
              <a:gd name="T8" fmla="*/ 0 60000 65536"/>
              <a:gd name="T9" fmla="*/ 0 60000 65536"/>
              <a:gd name="T10" fmla="*/ 0 60000 65536"/>
              <a:gd name="T11" fmla="*/ 0 60000 65536"/>
              <a:gd name="T12" fmla="*/ 0 w 93"/>
              <a:gd name="T13" fmla="*/ 0 h 32"/>
              <a:gd name="T14" fmla="*/ 93 w 93"/>
              <a:gd name="T15" fmla="*/ 32 h 32"/>
            </a:gdLst>
            <a:ahLst/>
            <a:cxnLst>
              <a:cxn ang="T8">
                <a:pos x="T0" y="T1"/>
              </a:cxn>
              <a:cxn ang="T9">
                <a:pos x="T2" y="T3"/>
              </a:cxn>
              <a:cxn ang="T10">
                <a:pos x="T4" y="T5"/>
              </a:cxn>
              <a:cxn ang="T11">
                <a:pos x="T6" y="T7"/>
              </a:cxn>
            </a:cxnLst>
            <a:rect l="T12" t="T13" r="T14" b="T15"/>
            <a:pathLst>
              <a:path w="93" h="32">
                <a:moveTo>
                  <a:pt x="44" y="0"/>
                </a:moveTo>
                <a:lnTo>
                  <a:pt x="93" y="32"/>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61" name="Freeform 686"/>
          <p:cNvSpPr>
            <a:spLocks/>
          </p:cNvSpPr>
          <p:nvPr/>
        </p:nvSpPr>
        <p:spPr bwMode="auto">
          <a:xfrm>
            <a:off x="5600712" y="3876675"/>
            <a:ext cx="227013" cy="82550"/>
          </a:xfrm>
          <a:custGeom>
            <a:avLst/>
            <a:gdLst>
              <a:gd name="T0" fmla="*/ 2147483647 w 98"/>
              <a:gd name="T1" fmla="*/ 2147483647 h 32"/>
              <a:gd name="T2" fmla="*/ 0 w 98"/>
              <a:gd name="T3" fmla="*/ 0 h 32"/>
              <a:gd name="T4" fmla="*/ 2147483647 w 98"/>
              <a:gd name="T5" fmla="*/ 2147483647 h 32"/>
              <a:gd name="T6" fmla="*/ 2147483647 w 98"/>
              <a:gd name="T7" fmla="*/ 2147483647 h 32"/>
              <a:gd name="T8" fmla="*/ 0 60000 65536"/>
              <a:gd name="T9" fmla="*/ 0 60000 65536"/>
              <a:gd name="T10" fmla="*/ 0 60000 65536"/>
              <a:gd name="T11" fmla="*/ 0 60000 65536"/>
              <a:gd name="T12" fmla="*/ 0 w 98"/>
              <a:gd name="T13" fmla="*/ 0 h 32"/>
              <a:gd name="T14" fmla="*/ 98 w 98"/>
              <a:gd name="T15" fmla="*/ 32 h 32"/>
            </a:gdLst>
            <a:ahLst/>
            <a:cxnLst>
              <a:cxn ang="T8">
                <a:pos x="T0" y="T1"/>
              </a:cxn>
              <a:cxn ang="T9">
                <a:pos x="T2" y="T3"/>
              </a:cxn>
              <a:cxn ang="T10">
                <a:pos x="T4" y="T5"/>
              </a:cxn>
              <a:cxn ang="T11">
                <a:pos x="T6" y="T7"/>
              </a:cxn>
            </a:cxnLst>
            <a:rect l="T12" t="T13" r="T14" b="T15"/>
            <a:pathLst>
              <a:path w="98" h="32">
                <a:moveTo>
                  <a:pt x="98" y="9"/>
                </a:moveTo>
                <a:lnTo>
                  <a:pt x="0" y="0"/>
                </a:lnTo>
                <a:lnTo>
                  <a:pt x="49" y="32"/>
                </a:lnTo>
                <a:lnTo>
                  <a:pt x="98"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62" name="Line 687"/>
          <p:cNvSpPr>
            <a:spLocks noChangeShapeType="1"/>
          </p:cNvSpPr>
          <p:nvPr/>
        </p:nvSpPr>
        <p:spPr bwMode="auto">
          <a:xfrm>
            <a:off x="5600712" y="3876685"/>
            <a:ext cx="227013" cy="222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63" name="Line 688"/>
          <p:cNvSpPr>
            <a:spLocks noChangeShapeType="1"/>
          </p:cNvSpPr>
          <p:nvPr/>
        </p:nvSpPr>
        <p:spPr bwMode="auto">
          <a:xfrm flipV="1">
            <a:off x="5499100" y="3876675"/>
            <a:ext cx="101600" cy="587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64" name="Freeform 689"/>
          <p:cNvSpPr>
            <a:spLocks/>
          </p:cNvSpPr>
          <p:nvPr/>
        </p:nvSpPr>
        <p:spPr bwMode="auto">
          <a:xfrm>
            <a:off x="5713425" y="3898900"/>
            <a:ext cx="217487"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65" name="Freeform 690"/>
          <p:cNvSpPr>
            <a:spLocks/>
          </p:cNvSpPr>
          <p:nvPr/>
        </p:nvSpPr>
        <p:spPr bwMode="auto">
          <a:xfrm>
            <a:off x="5827725" y="3898900"/>
            <a:ext cx="217487"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66" name="Line 691"/>
          <p:cNvSpPr>
            <a:spLocks noChangeShapeType="1"/>
          </p:cNvSpPr>
          <p:nvPr/>
        </p:nvSpPr>
        <p:spPr bwMode="auto">
          <a:xfrm flipH="1" flipV="1">
            <a:off x="5827725" y="3898902"/>
            <a:ext cx="206375"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67" name="Line 692"/>
          <p:cNvSpPr>
            <a:spLocks noChangeShapeType="1"/>
          </p:cNvSpPr>
          <p:nvPr/>
        </p:nvSpPr>
        <p:spPr bwMode="auto">
          <a:xfrm flipV="1">
            <a:off x="5726114" y="3898902"/>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68" name="Freeform 693"/>
          <p:cNvSpPr>
            <a:spLocks/>
          </p:cNvSpPr>
          <p:nvPr/>
        </p:nvSpPr>
        <p:spPr bwMode="auto">
          <a:xfrm>
            <a:off x="5384800" y="3935422"/>
            <a:ext cx="215900"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9" y="0"/>
                </a:moveTo>
                <a:lnTo>
                  <a:pt x="93"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69" name="Freeform 694"/>
          <p:cNvSpPr>
            <a:spLocks/>
          </p:cNvSpPr>
          <p:nvPr/>
        </p:nvSpPr>
        <p:spPr bwMode="auto">
          <a:xfrm>
            <a:off x="5499102" y="3935422"/>
            <a:ext cx="214313"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9"/>
                </a:moveTo>
                <a:lnTo>
                  <a:pt x="0" y="0"/>
                </a:lnTo>
                <a:lnTo>
                  <a:pt x="44" y="37"/>
                </a:lnTo>
                <a:lnTo>
                  <a:pt x="93"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70" name="Line 695"/>
          <p:cNvSpPr>
            <a:spLocks noChangeShapeType="1"/>
          </p:cNvSpPr>
          <p:nvPr/>
        </p:nvSpPr>
        <p:spPr bwMode="auto">
          <a:xfrm flipH="1">
            <a:off x="6034088" y="3935417"/>
            <a:ext cx="11112"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71" name="Freeform 696"/>
          <p:cNvSpPr>
            <a:spLocks/>
          </p:cNvSpPr>
          <p:nvPr/>
        </p:nvSpPr>
        <p:spPr bwMode="auto">
          <a:xfrm>
            <a:off x="6045200" y="3359152"/>
            <a:ext cx="215900" cy="576263"/>
          </a:xfrm>
          <a:custGeom>
            <a:avLst/>
            <a:gdLst>
              <a:gd name="T0" fmla="*/ 2147483647 w 93"/>
              <a:gd name="T1" fmla="*/ 2147483647 h 221"/>
              <a:gd name="T2" fmla="*/ 0 w 93"/>
              <a:gd name="T3" fmla="*/ 2147483647 h 221"/>
              <a:gd name="T4" fmla="*/ 2147483647 w 93"/>
              <a:gd name="T5" fmla="*/ 0 h 221"/>
              <a:gd name="T6" fmla="*/ 2147483647 w 93"/>
              <a:gd name="T7" fmla="*/ 2147483647 h 221"/>
              <a:gd name="T8" fmla="*/ 0 60000 65536"/>
              <a:gd name="T9" fmla="*/ 0 60000 65536"/>
              <a:gd name="T10" fmla="*/ 0 60000 65536"/>
              <a:gd name="T11" fmla="*/ 0 60000 65536"/>
              <a:gd name="T12" fmla="*/ 0 w 93"/>
              <a:gd name="T13" fmla="*/ 0 h 221"/>
              <a:gd name="T14" fmla="*/ 93 w 93"/>
              <a:gd name="T15" fmla="*/ 221 h 221"/>
            </a:gdLst>
            <a:ahLst/>
            <a:cxnLst>
              <a:cxn ang="T8">
                <a:pos x="T0" y="T1"/>
              </a:cxn>
              <a:cxn ang="T9">
                <a:pos x="T2" y="T3"/>
              </a:cxn>
              <a:cxn ang="T10">
                <a:pos x="T4" y="T5"/>
              </a:cxn>
              <a:cxn ang="T11">
                <a:pos x="T6" y="T7"/>
              </a:cxn>
            </a:cxnLst>
            <a:rect l="T12" t="T13" r="T14" b="T15"/>
            <a:pathLst>
              <a:path w="93" h="221">
                <a:moveTo>
                  <a:pt x="93" y="134"/>
                </a:moveTo>
                <a:lnTo>
                  <a:pt x="0" y="221"/>
                </a:lnTo>
                <a:lnTo>
                  <a:pt x="44" y="0"/>
                </a:lnTo>
                <a:lnTo>
                  <a:pt x="93" y="13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72" name="Line 697"/>
          <p:cNvSpPr>
            <a:spLocks noChangeShapeType="1"/>
          </p:cNvSpPr>
          <p:nvPr/>
        </p:nvSpPr>
        <p:spPr bwMode="auto">
          <a:xfrm flipH="1" flipV="1">
            <a:off x="5499100" y="3935413"/>
            <a:ext cx="204788" cy="238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73" name="Line 698"/>
          <p:cNvSpPr>
            <a:spLocks noChangeShapeType="1"/>
          </p:cNvSpPr>
          <p:nvPr/>
        </p:nvSpPr>
        <p:spPr bwMode="auto">
          <a:xfrm flipV="1">
            <a:off x="6045200" y="3708405"/>
            <a:ext cx="215900" cy="2270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74" name="Line 699"/>
          <p:cNvSpPr>
            <a:spLocks noChangeShapeType="1"/>
          </p:cNvSpPr>
          <p:nvPr/>
        </p:nvSpPr>
        <p:spPr bwMode="auto">
          <a:xfrm flipV="1">
            <a:off x="5384800" y="3935416"/>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75" name="Line 700"/>
          <p:cNvSpPr>
            <a:spLocks noChangeShapeType="1"/>
          </p:cNvSpPr>
          <p:nvPr/>
        </p:nvSpPr>
        <p:spPr bwMode="auto">
          <a:xfrm flipV="1">
            <a:off x="5930904" y="3935416"/>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76" name="Freeform 701"/>
          <p:cNvSpPr>
            <a:spLocks/>
          </p:cNvSpPr>
          <p:nvPr/>
        </p:nvSpPr>
        <p:spPr bwMode="auto">
          <a:xfrm>
            <a:off x="5600712" y="3335338"/>
            <a:ext cx="227013" cy="696912"/>
          </a:xfrm>
          <a:custGeom>
            <a:avLst/>
            <a:gdLst>
              <a:gd name="T0" fmla="*/ 0 w 98"/>
              <a:gd name="T1" fmla="*/ 2147483647 h 267"/>
              <a:gd name="T2" fmla="*/ 2147483647 w 98"/>
              <a:gd name="T3" fmla="*/ 0 h 267"/>
              <a:gd name="T4" fmla="*/ 2147483647 w 98"/>
              <a:gd name="T5" fmla="*/ 2147483647 h 267"/>
              <a:gd name="T6" fmla="*/ 0 w 98"/>
              <a:gd name="T7" fmla="*/ 2147483647 h 267"/>
              <a:gd name="T8" fmla="*/ 0 60000 65536"/>
              <a:gd name="T9" fmla="*/ 0 60000 65536"/>
              <a:gd name="T10" fmla="*/ 0 60000 65536"/>
              <a:gd name="T11" fmla="*/ 0 60000 65536"/>
              <a:gd name="T12" fmla="*/ 0 w 98"/>
              <a:gd name="T13" fmla="*/ 0 h 267"/>
              <a:gd name="T14" fmla="*/ 98 w 98"/>
              <a:gd name="T15" fmla="*/ 267 h 267"/>
            </a:gdLst>
            <a:ahLst/>
            <a:cxnLst>
              <a:cxn ang="T8">
                <a:pos x="T0" y="T1"/>
              </a:cxn>
              <a:cxn ang="T9">
                <a:pos x="T2" y="T3"/>
              </a:cxn>
              <a:cxn ang="T10">
                <a:pos x="T4" y="T5"/>
              </a:cxn>
              <a:cxn ang="T11">
                <a:pos x="T6" y="T7"/>
              </a:cxn>
            </a:cxnLst>
            <a:rect l="T12" t="T13" r="T14" b="T15"/>
            <a:pathLst>
              <a:path w="98" h="267">
                <a:moveTo>
                  <a:pt x="0" y="267"/>
                </a:moveTo>
                <a:lnTo>
                  <a:pt x="98" y="0"/>
                </a:lnTo>
                <a:lnTo>
                  <a:pt x="49" y="239"/>
                </a:lnTo>
                <a:lnTo>
                  <a:pt x="0" y="26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77" name="Line 702"/>
          <p:cNvSpPr>
            <a:spLocks noChangeShapeType="1"/>
          </p:cNvSpPr>
          <p:nvPr/>
        </p:nvSpPr>
        <p:spPr bwMode="auto">
          <a:xfrm flipH="1">
            <a:off x="5703900" y="3959229"/>
            <a:ext cx="9525"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78" name="Freeform 703"/>
          <p:cNvSpPr>
            <a:spLocks/>
          </p:cNvSpPr>
          <p:nvPr/>
        </p:nvSpPr>
        <p:spPr bwMode="auto">
          <a:xfrm>
            <a:off x="5713425" y="3335338"/>
            <a:ext cx="217487" cy="660400"/>
          </a:xfrm>
          <a:custGeom>
            <a:avLst/>
            <a:gdLst>
              <a:gd name="T0" fmla="*/ 2147483647 w 94"/>
              <a:gd name="T1" fmla="*/ 2147483647 h 253"/>
              <a:gd name="T2" fmla="*/ 0 w 94"/>
              <a:gd name="T3" fmla="*/ 2147483647 h 253"/>
              <a:gd name="T4" fmla="*/ 2147483647 w 94"/>
              <a:gd name="T5" fmla="*/ 0 h 253"/>
              <a:gd name="T6" fmla="*/ 2147483647 w 94"/>
              <a:gd name="T7" fmla="*/ 2147483647 h 253"/>
              <a:gd name="T8" fmla="*/ 0 60000 65536"/>
              <a:gd name="T9" fmla="*/ 0 60000 65536"/>
              <a:gd name="T10" fmla="*/ 0 60000 65536"/>
              <a:gd name="T11" fmla="*/ 0 60000 65536"/>
              <a:gd name="T12" fmla="*/ 0 w 94"/>
              <a:gd name="T13" fmla="*/ 0 h 253"/>
              <a:gd name="T14" fmla="*/ 94 w 94"/>
              <a:gd name="T15" fmla="*/ 253 h 253"/>
            </a:gdLst>
            <a:ahLst/>
            <a:cxnLst>
              <a:cxn ang="T8">
                <a:pos x="T0" y="T1"/>
              </a:cxn>
              <a:cxn ang="T9">
                <a:pos x="T2" y="T3"/>
              </a:cxn>
              <a:cxn ang="T10">
                <a:pos x="T4" y="T5"/>
              </a:cxn>
              <a:cxn ang="T11">
                <a:pos x="T6" y="T7"/>
              </a:cxn>
            </a:cxnLst>
            <a:rect l="T12" t="T13" r="T14" b="T15"/>
            <a:pathLst>
              <a:path w="94" h="253">
                <a:moveTo>
                  <a:pt x="94" y="253"/>
                </a:moveTo>
                <a:lnTo>
                  <a:pt x="0" y="239"/>
                </a:lnTo>
                <a:lnTo>
                  <a:pt x="49" y="0"/>
                </a:lnTo>
                <a:lnTo>
                  <a:pt x="94" y="25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79" name="Line 704"/>
          <p:cNvSpPr>
            <a:spLocks noChangeShapeType="1"/>
          </p:cNvSpPr>
          <p:nvPr/>
        </p:nvSpPr>
        <p:spPr bwMode="auto">
          <a:xfrm>
            <a:off x="5713413" y="3959229"/>
            <a:ext cx="12700"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80" name="Line 705"/>
          <p:cNvSpPr>
            <a:spLocks noChangeShapeType="1"/>
          </p:cNvSpPr>
          <p:nvPr/>
        </p:nvSpPr>
        <p:spPr bwMode="auto">
          <a:xfrm flipH="1" flipV="1">
            <a:off x="5713425" y="3959227"/>
            <a:ext cx="217487"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81" name="Line 706"/>
          <p:cNvSpPr>
            <a:spLocks noChangeShapeType="1"/>
          </p:cNvSpPr>
          <p:nvPr/>
        </p:nvSpPr>
        <p:spPr bwMode="auto">
          <a:xfrm flipV="1">
            <a:off x="5600702" y="3959234"/>
            <a:ext cx="112713"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82" name="Freeform 707"/>
          <p:cNvSpPr>
            <a:spLocks/>
          </p:cNvSpPr>
          <p:nvPr/>
        </p:nvSpPr>
        <p:spPr bwMode="auto">
          <a:xfrm>
            <a:off x="6146800" y="3359150"/>
            <a:ext cx="217488" cy="349250"/>
          </a:xfrm>
          <a:custGeom>
            <a:avLst/>
            <a:gdLst>
              <a:gd name="T0" fmla="*/ 2147483647 w 94"/>
              <a:gd name="T1" fmla="*/ 2147483647 h 134"/>
              <a:gd name="T2" fmla="*/ 2147483647 w 94"/>
              <a:gd name="T3" fmla="*/ 2147483647 h 134"/>
              <a:gd name="T4" fmla="*/ 0 w 94"/>
              <a:gd name="T5" fmla="*/ 0 h 134"/>
              <a:gd name="T6" fmla="*/ 2147483647 w 94"/>
              <a:gd name="T7" fmla="*/ 2147483647 h 134"/>
              <a:gd name="T8" fmla="*/ 0 60000 65536"/>
              <a:gd name="T9" fmla="*/ 0 60000 65536"/>
              <a:gd name="T10" fmla="*/ 0 60000 65536"/>
              <a:gd name="T11" fmla="*/ 0 60000 65536"/>
              <a:gd name="T12" fmla="*/ 0 w 94"/>
              <a:gd name="T13" fmla="*/ 0 h 134"/>
              <a:gd name="T14" fmla="*/ 94 w 94"/>
              <a:gd name="T15" fmla="*/ 134 h 134"/>
            </a:gdLst>
            <a:ahLst/>
            <a:cxnLst>
              <a:cxn ang="T8">
                <a:pos x="T0" y="T1"/>
              </a:cxn>
              <a:cxn ang="T9">
                <a:pos x="T2" y="T3"/>
              </a:cxn>
              <a:cxn ang="T10">
                <a:pos x="T4" y="T5"/>
              </a:cxn>
              <a:cxn ang="T11">
                <a:pos x="T6" y="T7"/>
              </a:cxn>
            </a:cxnLst>
            <a:rect l="T12" t="T13" r="T14" b="T15"/>
            <a:pathLst>
              <a:path w="94" h="134">
                <a:moveTo>
                  <a:pt x="49" y="134"/>
                </a:moveTo>
                <a:lnTo>
                  <a:pt x="94" y="19"/>
                </a:lnTo>
                <a:lnTo>
                  <a:pt x="0" y="0"/>
                </a:lnTo>
                <a:lnTo>
                  <a:pt x="49" y="13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83" name="Freeform 708"/>
          <p:cNvSpPr>
            <a:spLocks/>
          </p:cNvSpPr>
          <p:nvPr/>
        </p:nvSpPr>
        <p:spPr bwMode="auto">
          <a:xfrm>
            <a:off x="6261100" y="3408363"/>
            <a:ext cx="217488" cy="311150"/>
          </a:xfrm>
          <a:custGeom>
            <a:avLst/>
            <a:gdLst>
              <a:gd name="T0" fmla="*/ 2147483647 w 94"/>
              <a:gd name="T1" fmla="*/ 2147483647 h 119"/>
              <a:gd name="T2" fmla="*/ 0 w 94"/>
              <a:gd name="T3" fmla="*/ 2147483647 h 119"/>
              <a:gd name="T4" fmla="*/ 2147483647 w 94"/>
              <a:gd name="T5" fmla="*/ 0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119"/>
                </a:moveTo>
                <a:lnTo>
                  <a:pt x="0" y="115"/>
                </a:lnTo>
                <a:lnTo>
                  <a:pt x="45" y="0"/>
                </a:lnTo>
                <a:lnTo>
                  <a:pt x="94" y="11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84" name="Line 709"/>
          <p:cNvSpPr>
            <a:spLocks noChangeShapeType="1"/>
          </p:cNvSpPr>
          <p:nvPr/>
        </p:nvSpPr>
        <p:spPr bwMode="auto">
          <a:xfrm>
            <a:off x="6261100" y="3708407"/>
            <a:ext cx="217488" cy="111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85" name="Freeform 710"/>
          <p:cNvSpPr>
            <a:spLocks/>
          </p:cNvSpPr>
          <p:nvPr/>
        </p:nvSpPr>
        <p:spPr bwMode="auto">
          <a:xfrm>
            <a:off x="5280037" y="3995747"/>
            <a:ext cx="219075"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86" name="Freeform 711"/>
          <p:cNvSpPr>
            <a:spLocks/>
          </p:cNvSpPr>
          <p:nvPr/>
        </p:nvSpPr>
        <p:spPr bwMode="auto">
          <a:xfrm>
            <a:off x="5384800" y="3995747"/>
            <a:ext cx="215900"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9"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87" name="Freeform 712"/>
          <p:cNvSpPr>
            <a:spLocks/>
          </p:cNvSpPr>
          <p:nvPr/>
        </p:nvSpPr>
        <p:spPr bwMode="auto">
          <a:xfrm>
            <a:off x="5827725" y="2951172"/>
            <a:ext cx="217487" cy="1044575"/>
          </a:xfrm>
          <a:custGeom>
            <a:avLst/>
            <a:gdLst>
              <a:gd name="T0" fmla="*/ 0 w 94"/>
              <a:gd name="T1" fmla="*/ 2147483647 h 400"/>
              <a:gd name="T2" fmla="*/ 2147483647 w 94"/>
              <a:gd name="T3" fmla="*/ 0 h 400"/>
              <a:gd name="T4" fmla="*/ 2147483647 w 94"/>
              <a:gd name="T5" fmla="*/ 2147483647 h 400"/>
              <a:gd name="T6" fmla="*/ 0 w 94"/>
              <a:gd name="T7" fmla="*/ 2147483647 h 400"/>
              <a:gd name="T8" fmla="*/ 0 60000 65536"/>
              <a:gd name="T9" fmla="*/ 0 60000 65536"/>
              <a:gd name="T10" fmla="*/ 0 60000 65536"/>
              <a:gd name="T11" fmla="*/ 0 60000 65536"/>
              <a:gd name="T12" fmla="*/ 0 w 94"/>
              <a:gd name="T13" fmla="*/ 0 h 400"/>
              <a:gd name="T14" fmla="*/ 94 w 94"/>
              <a:gd name="T15" fmla="*/ 400 h 400"/>
            </a:gdLst>
            <a:ahLst/>
            <a:cxnLst>
              <a:cxn ang="T8">
                <a:pos x="T0" y="T1"/>
              </a:cxn>
              <a:cxn ang="T9">
                <a:pos x="T2" y="T3"/>
              </a:cxn>
              <a:cxn ang="T10">
                <a:pos x="T4" y="T5"/>
              </a:cxn>
              <a:cxn ang="T11">
                <a:pos x="T6" y="T7"/>
              </a:cxn>
            </a:cxnLst>
            <a:rect l="T12" t="T13" r="T14" b="T15"/>
            <a:pathLst>
              <a:path w="94" h="400">
                <a:moveTo>
                  <a:pt x="0" y="147"/>
                </a:moveTo>
                <a:lnTo>
                  <a:pt x="94" y="0"/>
                </a:lnTo>
                <a:lnTo>
                  <a:pt x="45" y="400"/>
                </a:lnTo>
                <a:lnTo>
                  <a:pt x="0" y="14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88" name="Line 713"/>
          <p:cNvSpPr>
            <a:spLocks noChangeShapeType="1"/>
          </p:cNvSpPr>
          <p:nvPr/>
        </p:nvSpPr>
        <p:spPr bwMode="auto">
          <a:xfrm flipH="1" flipV="1">
            <a:off x="5384800" y="3995738"/>
            <a:ext cx="215900"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89" name="Line 714"/>
          <p:cNvSpPr>
            <a:spLocks noChangeShapeType="1"/>
          </p:cNvSpPr>
          <p:nvPr/>
        </p:nvSpPr>
        <p:spPr bwMode="auto">
          <a:xfrm flipV="1">
            <a:off x="5280031" y="3995741"/>
            <a:ext cx="104775"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90" name="Line 715"/>
          <p:cNvSpPr>
            <a:spLocks noChangeShapeType="1"/>
          </p:cNvSpPr>
          <p:nvPr/>
        </p:nvSpPr>
        <p:spPr bwMode="auto">
          <a:xfrm>
            <a:off x="5827715" y="3335338"/>
            <a:ext cx="103187" cy="6604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91" name="Freeform 716"/>
          <p:cNvSpPr>
            <a:spLocks/>
          </p:cNvSpPr>
          <p:nvPr/>
        </p:nvSpPr>
        <p:spPr bwMode="auto">
          <a:xfrm>
            <a:off x="6364288" y="3408363"/>
            <a:ext cx="227012" cy="311150"/>
          </a:xfrm>
          <a:custGeom>
            <a:avLst/>
            <a:gdLst>
              <a:gd name="T0" fmla="*/ 2147483647 w 98"/>
              <a:gd name="T1" fmla="*/ 2147483647 h 119"/>
              <a:gd name="T2" fmla="*/ 2147483647 w 98"/>
              <a:gd name="T3" fmla="*/ 2147483647 h 119"/>
              <a:gd name="T4" fmla="*/ 0 w 98"/>
              <a:gd name="T5" fmla="*/ 0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49" y="119"/>
                </a:moveTo>
                <a:lnTo>
                  <a:pt x="98" y="27"/>
                </a:lnTo>
                <a:lnTo>
                  <a:pt x="0" y="0"/>
                </a:lnTo>
                <a:lnTo>
                  <a:pt x="49" y="11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92" name="Freeform 717"/>
          <p:cNvSpPr>
            <a:spLocks/>
          </p:cNvSpPr>
          <p:nvPr/>
        </p:nvSpPr>
        <p:spPr bwMode="auto">
          <a:xfrm>
            <a:off x="6478600" y="3478213"/>
            <a:ext cx="217487" cy="254000"/>
          </a:xfrm>
          <a:custGeom>
            <a:avLst/>
            <a:gdLst>
              <a:gd name="T0" fmla="*/ 2147483647 w 94"/>
              <a:gd name="T1" fmla="*/ 2147483647 h 97"/>
              <a:gd name="T2" fmla="*/ 0 w 94"/>
              <a:gd name="T3" fmla="*/ 2147483647 h 97"/>
              <a:gd name="T4" fmla="*/ 2147483647 w 94"/>
              <a:gd name="T5" fmla="*/ 0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94" y="97"/>
                </a:moveTo>
                <a:lnTo>
                  <a:pt x="0" y="92"/>
                </a:lnTo>
                <a:lnTo>
                  <a:pt x="49" y="0"/>
                </a:lnTo>
                <a:lnTo>
                  <a:pt x="94"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93" name="Line 718"/>
          <p:cNvSpPr>
            <a:spLocks noChangeShapeType="1"/>
          </p:cNvSpPr>
          <p:nvPr/>
        </p:nvSpPr>
        <p:spPr bwMode="auto">
          <a:xfrm>
            <a:off x="6478600" y="3719513"/>
            <a:ext cx="217487"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94" name="Line 719"/>
          <p:cNvSpPr>
            <a:spLocks noChangeShapeType="1"/>
          </p:cNvSpPr>
          <p:nvPr/>
        </p:nvSpPr>
        <p:spPr bwMode="auto">
          <a:xfrm>
            <a:off x="6364288" y="3408363"/>
            <a:ext cx="114300" cy="311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95" name="Freeform 720"/>
          <p:cNvSpPr>
            <a:spLocks/>
          </p:cNvSpPr>
          <p:nvPr/>
        </p:nvSpPr>
        <p:spPr bwMode="auto">
          <a:xfrm>
            <a:off x="5499102" y="2963863"/>
            <a:ext cx="214313" cy="1128712"/>
          </a:xfrm>
          <a:custGeom>
            <a:avLst/>
            <a:gdLst>
              <a:gd name="T0" fmla="*/ 0 w 93"/>
              <a:gd name="T1" fmla="*/ 2147483647 h 432"/>
              <a:gd name="T2" fmla="*/ 2147483647 w 93"/>
              <a:gd name="T3" fmla="*/ 0 h 432"/>
              <a:gd name="T4" fmla="*/ 2147483647 w 93"/>
              <a:gd name="T5" fmla="*/ 2147483647 h 432"/>
              <a:gd name="T6" fmla="*/ 0 w 93"/>
              <a:gd name="T7" fmla="*/ 2147483647 h 432"/>
              <a:gd name="T8" fmla="*/ 0 60000 65536"/>
              <a:gd name="T9" fmla="*/ 0 60000 65536"/>
              <a:gd name="T10" fmla="*/ 0 60000 65536"/>
              <a:gd name="T11" fmla="*/ 0 60000 65536"/>
              <a:gd name="T12" fmla="*/ 0 w 93"/>
              <a:gd name="T13" fmla="*/ 0 h 432"/>
              <a:gd name="T14" fmla="*/ 93 w 93"/>
              <a:gd name="T15" fmla="*/ 432 h 432"/>
            </a:gdLst>
            <a:ahLst/>
            <a:cxnLst>
              <a:cxn ang="T8">
                <a:pos x="T0" y="T1"/>
              </a:cxn>
              <a:cxn ang="T9">
                <a:pos x="T2" y="T3"/>
              </a:cxn>
              <a:cxn ang="T10">
                <a:pos x="T4" y="T5"/>
              </a:cxn>
              <a:cxn ang="T11">
                <a:pos x="T6" y="T7"/>
              </a:cxn>
            </a:cxnLst>
            <a:rect l="T12" t="T13" r="T14" b="T15"/>
            <a:pathLst>
              <a:path w="93" h="432">
                <a:moveTo>
                  <a:pt x="0" y="432"/>
                </a:moveTo>
                <a:lnTo>
                  <a:pt x="93" y="0"/>
                </a:lnTo>
                <a:lnTo>
                  <a:pt x="44" y="409"/>
                </a:lnTo>
                <a:lnTo>
                  <a:pt x="0" y="43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96" name="Line 721"/>
          <p:cNvSpPr>
            <a:spLocks noChangeShapeType="1"/>
          </p:cNvSpPr>
          <p:nvPr/>
        </p:nvSpPr>
        <p:spPr bwMode="auto">
          <a:xfrm>
            <a:off x="5600700" y="4032257"/>
            <a:ext cx="1588"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97" name="Freeform 722"/>
          <p:cNvSpPr>
            <a:spLocks/>
          </p:cNvSpPr>
          <p:nvPr/>
        </p:nvSpPr>
        <p:spPr bwMode="auto">
          <a:xfrm>
            <a:off x="5600712" y="2963865"/>
            <a:ext cx="227013" cy="1068387"/>
          </a:xfrm>
          <a:custGeom>
            <a:avLst/>
            <a:gdLst>
              <a:gd name="T0" fmla="*/ 2147483647 w 98"/>
              <a:gd name="T1" fmla="*/ 2147483647 h 409"/>
              <a:gd name="T2" fmla="*/ 0 w 98"/>
              <a:gd name="T3" fmla="*/ 2147483647 h 409"/>
              <a:gd name="T4" fmla="*/ 2147483647 w 98"/>
              <a:gd name="T5" fmla="*/ 0 h 409"/>
              <a:gd name="T6" fmla="*/ 2147483647 w 98"/>
              <a:gd name="T7" fmla="*/ 2147483647 h 409"/>
              <a:gd name="T8" fmla="*/ 0 60000 65536"/>
              <a:gd name="T9" fmla="*/ 0 60000 65536"/>
              <a:gd name="T10" fmla="*/ 0 60000 65536"/>
              <a:gd name="T11" fmla="*/ 0 60000 65536"/>
              <a:gd name="T12" fmla="*/ 0 w 98"/>
              <a:gd name="T13" fmla="*/ 0 h 409"/>
              <a:gd name="T14" fmla="*/ 98 w 98"/>
              <a:gd name="T15" fmla="*/ 409 h 409"/>
            </a:gdLst>
            <a:ahLst/>
            <a:cxnLst>
              <a:cxn ang="T8">
                <a:pos x="T0" y="T1"/>
              </a:cxn>
              <a:cxn ang="T9">
                <a:pos x="T2" y="T3"/>
              </a:cxn>
              <a:cxn ang="T10">
                <a:pos x="T4" y="T5"/>
              </a:cxn>
              <a:cxn ang="T11">
                <a:pos x="T6" y="T7"/>
              </a:cxn>
            </a:cxnLst>
            <a:rect l="T12" t="T13" r="T14" b="T15"/>
            <a:pathLst>
              <a:path w="98" h="409">
                <a:moveTo>
                  <a:pt x="98" y="142"/>
                </a:moveTo>
                <a:lnTo>
                  <a:pt x="0" y="409"/>
                </a:lnTo>
                <a:lnTo>
                  <a:pt x="49" y="0"/>
                </a:lnTo>
                <a:lnTo>
                  <a:pt x="98" y="14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398" name="Line 723"/>
          <p:cNvSpPr>
            <a:spLocks noChangeShapeType="1"/>
          </p:cNvSpPr>
          <p:nvPr/>
        </p:nvSpPr>
        <p:spPr bwMode="auto">
          <a:xfrm flipV="1">
            <a:off x="5499100" y="4032255"/>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399" name="Line 724"/>
          <p:cNvSpPr>
            <a:spLocks noChangeShapeType="1"/>
          </p:cNvSpPr>
          <p:nvPr/>
        </p:nvSpPr>
        <p:spPr bwMode="auto">
          <a:xfrm flipH="1">
            <a:off x="5600712" y="3335338"/>
            <a:ext cx="227013" cy="6969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00" name="Freeform 725"/>
          <p:cNvSpPr>
            <a:spLocks/>
          </p:cNvSpPr>
          <p:nvPr/>
        </p:nvSpPr>
        <p:spPr bwMode="auto">
          <a:xfrm>
            <a:off x="6591300" y="3478213"/>
            <a:ext cx="217488" cy="254000"/>
          </a:xfrm>
          <a:custGeom>
            <a:avLst/>
            <a:gdLst>
              <a:gd name="T0" fmla="*/ 2147483647 w 94"/>
              <a:gd name="T1" fmla="*/ 2147483647 h 97"/>
              <a:gd name="T2" fmla="*/ 2147483647 w 94"/>
              <a:gd name="T3" fmla="*/ 0 h 97"/>
              <a:gd name="T4" fmla="*/ 0 w 94"/>
              <a:gd name="T5" fmla="*/ 0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45" y="97"/>
                </a:moveTo>
                <a:lnTo>
                  <a:pt x="94" y="0"/>
                </a:lnTo>
                <a:lnTo>
                  <a:pt x="0" y="0"/>
                </a:lnTo>
                <a:lnTo>
                  <a:pt x="45"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01" name="Freeform 726"/>
          <p:cNvSpPr>
            <a:spLocks/>
          </p:cNvSpPr>
          <p:nvPr/>
        </p:nvSpPr>
        <p:spPr bwMode="auto">
          <a:xfrm>
            <a:off x="6696075" y="3478213"/>
            <a:ext cx="215900" cy="254000"/>
          </a:xfrm>
          <a:custGeom>
            <a:avLst/>
            <a:gdLst>
              <a:gd name="T0" fmla="*/ 2147483647 w 93"/>
              <a:gd name="T1" fmla="*/ 2147483647 h 97"/>
              <a:gd name="T2" fmla="*/ 0 w 93"/>
              <a:gd name="T3" fmla="*/ 2147483647 h 97"/>
              <a:gd name="T4" fmla="*/ 2147483647 w 93"/>
              <a:gd name="T5" fmla="*/ 0 h 97"/>
              <a:gd name="T6" fmla="*/ 2147483647 w 93"/>
              <a:gd name="T7" fmla="*/ 2147483647 h 97"/>
              <a:gd name="T8" fmla="*/ 0 60000 65536"/>
              <a:gd name="T9" fmla="*/ 0 60000 65536"/>
              <a:gd name="T10" fmla="*/ 0 60000 65536"/>
              <a:gd name="T11" fmla="*/ 0 60000 65536"/>
              <a:gd name="T12" fmla="*/ 0 w 93"/>
              <a:gd name="T13" fmla="*/ 0 h 97"/>
              <a:gd name="T14" fmla="*/ 93 w 93"/>
              <a:gd name="T15" fmla="*/ 97 h 97"/>
            </a:gdLst>
            <a:ahLst/>
            <a:cxnLst>
              <a:cxn ang="T8">
                <a:pos x="T0" y="T1"/>
              </a:cxn>
              <a:cxn ang="T9">
                <a:pos x="T2" y="T3"/>
              </a:cxn>
              <a:cxn ang="T10">
                <a:pos x="T4" y="T5"/>
              </a:cxn>
              <a:cxn ang="T11">
                <a:pos x="T6" y="T7"/>
              </a:cxn>
            </a:cxnLst>
            <a:rect l="T12" t="T13" r="T14" b="T15"/>
            <a:pathLst>
              <a:path w="93" h="97">
                <a:moveTo>
                  <a:pt x="93" y="74"/>
                </a:moveTo>
                <a:lnTo>
                  <a:pt x="0" y="97"/>
                </a:lnTo>
                <a:lnTo>
                  <a:pt x="49" y="0"/>
                </a:lnTo>
                <a:lnTo>
                  <a:pt x="93" y="7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02" name="Line 727"/>
          <p:cNvSpPr>
            <a:spLocks noChangeShapeType="1"/>
          </p:cNvSpPr>
          <p:nvPr/>
        </p:nvSpPr>
        <p:spPr bwMode="auto">
          <a:xfrm flipV="1">
            <a:off x="6696075" y="3671896"/>
            <a:ext cx="2159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03" name="Line 728"/>
          <p:cNvSpPr>
            <a:spLocks noChangeShapeType="1"/>
          </p:cNvSpPr>
          <p:nvPr/>
        </p:nvSpPr>
        <p:spPr bwMode="auto">
          <a:xfrm>
            <a:off x="6591307" y="3478213"/>
            <a:ext cx="104775" cy="2540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04" name="Freeform 729"/>
          <p:cNvSpPr>
            <a:spLocks/>
          </p:cNvSpPr>
          <p:nvPr/>
        </p:nvSpPr>
        <p:spPr bwMode="auto">
          <a:xfrm>
            <a:off x="5167325" y="4056072"/>
            <a:ext cx="217487"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05" name="Freeform 730"/>
          <p:cNvSpPr>
            <a:spLocks/>
          </p:cNvSpPr>
          <p:nvPr/>
        </p:nvSpPr>
        <p:spPr bwMode="auto">
          <a:xfrm>
            <a:off x="5280037" y="4056072"/>
            <a:ext cx="219075" cy="96837"/>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06" name="Line 731"/>
          <p:cNvSpPr>
            <a:spLocks noChangeShapeType="1"/>
          </p:cNvSpPr>
          <p:nvPr/>
        </p:nvSpPr>
        <p:spPr bwMode="auto">
          <a:xfrm flipH="1" flipV="1">
            <a:off x="5280037" y="4056063"/>
            <a:ext cx="206375"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07" name="Line 732"/>
          <p:cNvSpPr>
            <a:spLocks noChangeShapeType="1"/>
          </p:cNvSpPr>
          <p:nvPr/>
        </p:nvSpPr>
        <p:spPr bwMode="auto">
          <a:xfrm flipV="1">
            <a:off x="5178425" y="4056067"/>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08" name="Freeform 733"/>
          <p:cNvSpPr>
            <a:spLocks/>
          </p:cNvSpPr>
          <p:nvPr/>
        </p:nvSpPr>
        <p:spPr bwMode="auto">
          <a:xfrm>
            <a:off x="6045200" y="2927350"/>
            <a:ext cx="215900" cy="431800"/>
          </a:xfrm>
          <a:custGeom>
            <a:avLst/>
            <a:gdLst>
              <a:gd name="T0" fmla="*/ 2147483647 w 93"/>
              <a:gd name="T1" fmla="*/ 2147483647 h 165"/>
              <a:gd name="T2" fmla="*/ 2147483647 w 93"/>
              <a:gd name="T3" fmla="*/ 0 h 165"/>
              <a:gd name="T4" fmla="*/ 0 w 93"/>
              <a:gd name="T5" fmla="*/ 2147483647 h 165"/>
              <a:gd name="T6" fmla="*/ 2147483647 w 93"/>
              <a:gd name="T7" fmla="*/ 2147483647 h 165"/>
              <a:gd name="T8" fmla="*/ 0 60000 65536"/>
              <a:gd name="T9" fmla="*/ 0 60000 65536"/>
              <a:gd name="T10" fmla="*/ 0 60000 65536"/>
              <a:gd name="T11" fmla="*/ 0 60000 65536"/>
              <a:gd name="T12" fmla="*/ 0 w 93"/>
              <a:gd name="T13" fmla="*/ 0 h 165"/>
              <a:gd name="T14" fmla="*/ 93 w 93"/>
              <a:gd name="T15" fmla="*/ 165 h 165"/>
            </a:gdLst>
            <a:ahLst/>
            <a:cxnLst>
              <a:cxn ang="T8">
                <a:pos x="T0" y="T1"/>
              </a:cxn>
              <a:cxn ang="T9">
                <a:pos x="T2" y="T3"/>
              </a:cxn>
              <a:cxn ang="T10">
                <a:pos x="T4" y="T5"/>
              </a:cxn>
              <a:cxn ang="T11">
                <a:pos x="T6" y="T7"/>
              </a:cxn>
            </a:cxnLst>
            <a:rect l="T12" t="T13" r="T14" b="T15"/>
            <a:pathLst>
              <a:path w="93" h="165">
                <a:moveTo>
                  <a:pt x="44" y="165"/>
                </a:moveTo>
                <a:lnTo>
                  <a:pt x="93" y="0"/>
                </a:lnTo>
                <a:lnTo>
                  <a:pt x="0" y="9"/>
                </a:lnTo>
                <a:lnTo>
                  <a:pt x="44" y="1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09" name="Freeform 734"/>
          <p:cNvSpPr>
            <a:spLocks/>
          </p:cNvSpPr>
          <p:nvPr/>
        </p:nvSpPr>
        <p:spPr bwMode="auto">
          <a:xfrm>
            <a:off x="6146800" y="2927372"/>
            <a:ext cx="217488" cy="481013"/>
          </a:xfrm>
          <a:custGeom>
            <a:avLst/>
            <a:gdLst>
              <a:gd name="T0" fmla="*/ 2147483647 w 94"/>
              <a:gd name="T1" fmla="*/ 2147483647 h 184"/>
              <a:gd name="T2" fmla="*/ 0 w 94"/>
              <a:gd name="T3" fmla="*/ 2147483647 h 184"/>
              <a:gd name="T4" fmla="*/ 2147483647 w 94"/>
              <a:gd name="T5" fmla="*/ 0 h 184"/>
              <a:gd name="T6" fmla="*/ 2147483647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94" y="184"/>
                </a:moveTo>
                <a:lnTo>
                  <a:pt x="0" y="165"/>
                </a:lnTo>
                <a:lnTo>
                  <a:pt x="49" y="0"/>
                </a:lnTo>
                <a:lnTo>
                  <a:pt x="94"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10" name="Line 735"/>
          <p:cNvSpPr>
            <a:spLocks noChangeShapeType="1"/>
          </p:cNvSpPr>
          <p:nvPr/>
        </p:nvSpPr>
        <p:spPr bwMode="auto">
          <a:xfrm flipH="1" flipV="1">
            <a:off x="6146800" y="3359172"/>
            <a:ext cx="217488" cy="492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11" name="Freeform 736"/>
          <p:cNvSpPr>
            <a:spLocks/>
          </p:cNvSpPr>
          <p:nvPr/>
        </p:nvSpPr>
        <p:spPr bwMode="auto">
          <a:xfrm>
            <a:off x="6808788" y="3478215"/>
            <a:ext cx="215900" cy="193675"/>
          </a:xfrm>
          <a:custGeom>
            <a:avLst/>
            <a:gdLst>
              <a:gd name="T0" fmla="*/ 2147483647 w 93"/>
              <a:gd name="T1" fmla="*/ 2147483647 h 74"/>
              <a:gd name="T2" fmla="*/ 2147483647 w 93"/>
              <a:gd name="T3" fmla="*/ 2147483647 h 74"/>
              <a:gd name="T4" fmla="*/ 0 w 93"/>
              <a:gd name="T5" fmla="*/ 0 h 74"/>
              <a:gd name="T6" fmla="*/ 2147483647 w 93"/>
              <a:gd name="T7" fmla="*/ 2147483647 h 74"/>
              <a:gd name="T8" fmla="*/ 0 60000 65536"/>
              <a:gd name="T9" fmla="*/ 0 60000 65536"/>
              <a:gd name="T10" fmla="*/ 0 60000 65536"/>
              <a:gd name="T11" fmla="*/ 0 60000 65536"/>
              <a:gd name="T12" fmla="*/ 0 w 93"/>
              <a:gd name="T13" fmla="*/ 0 h 74"/>
              <a:gd name="T14" fmla="*/ 93 w 93"/>
              <a:gd name="T15" fmla="*/ 74 h 74"/>
            </a:gdLst>
            <a:ahLst/>
            <a:cxnLst>
              <a:cxn ang="T8">
                <a:pos x="T0" y="T1"/>
              </a:cxn>
              <a:cxn ang="T9">
                <a:pos x="T2" y="T3"/>
              </a:cxn>
              <a:cxn ang="T10">
                <a:pos x="T4" y="T5"/>
              </a:cxn>
              <a:cxn ang="T11">
                <a:pos x="T6" y="T7"/>
              </a:cxn>
            </a:cxnLst>
            <a:rect l="T12" t="T13" r="T14" b="T15"/>
            <a:pathLst>
              <a:path w="93" h="74">
                <a:moveTo>
                  <a:pt x="44" y="74"/>
                </a:moveTo>
                <a:lnTo>
                  <a:pt x="93" y="23"/>
                </a:lnTo>
                <a:lnTo>
                  <a:pt x="0" y="0"/>
                </a:lnTo>
                <a:lnTo>
                  <a:pt x="44" y="7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12" name="Freeform 737"/>
          <p:cNvSpPr>
            <a:spLocks/>
          </p:cNvSpPr>
          <p:nvPr/>
        </p:nvSpPr>
        <p:spPr bwMode="auto">
          <a:xfrm>
            <a:off x="6911987" y="3538538"/>
            <a:ext cx="227013" cy="133350"/>
          </a:xfrm>
          <a:custGeom>
            <a:avLst/>
            <a:gdLst>
              <a:gd name="T0" fmla="*/ 2147483647 w 98"/>
              <a:gd name="T1" fmla="*/ 2147483647 h 51"/>
              <a:gd name="T2" fmla="*/ 0 w 98"/>
              <a:gd name="T3" fmla="*/ 2147483647 h 51"/>
              <a:gd name="T4" fmla="*/ 2147483647 w 98"/>
              <a:gd name="T5" fmla="*/ 0 h 51"/>
              <a:gd name="T6" fmla="*/ 2147483647 w 98"/>
              <a:gd name="T7" fmla="*/ 2147483647 h 51"/>
              <a:gd name="T8" fmla="*/ 0 60000 65536"/>
              <a:gd name="T9" fmla="*/ 0 60000 65536"/>
              <a:gd name="T10" fmla="*/ 0 60000 65536"/>
              <a:gd name="T11" fmla="*/ 0 60000 65536"/>
              <a:gd name="T12" fmla="*/ 0 w 98"/>
              <a:gd name="T13" fmla="*/ 0 h 51"/>
              <a:gd name="T14" fmla="*/ 98 w 98"/>
              <a:gd name="T15" fmla="*/ 51 h 51"/>
            </a:gdLst>
            <a:ahLst/>
            <a:cxnLst>
              <a:cxn ang="T8">
                <a:pos x="T0" y="T1"/>
              </a:cxn>
              <a:cxn ang="T9">
                <a:pos x="T2" y="T3"/>
              </a:cxn>
              <a:cxn ang="T10">
                <a:pos x="T4" y="T5"/>
              </a:cxn>
              <a:cxn ang="T11">
                <a:pos x="T6" y="T7"/>
              </a:cxn>
            </a:cxnLst>
            <a:rect l="T12" t="T13" r="T14" b="T15"/>
            <a:pathLst>
              <a:path w="98" h="51">
                <a:moveTo>
                  <a:pt x="98" y="46"/>
                </a:moveTo>
                <a:lnTo>
                  <a:pt x="0" y="51"/>
                </a:lnTo>
                <a:lnTo>
                  <a:pt x="49" y="0"/>
                </a:lnTo>
                <a:lnTo>
                  <a:pt x="98"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13" name="Line 738"/>
          <p:cNvSpPr>
            <a:spLocks noChangeShapeType="1"/>
          </p:cNvSpPr>
          <p:nvPr/>
        </p:nvSpPr>
        <p:spPr bwMode="auto">
          <a:xfrm flipV="1">
            <a:off x="6911987" y="3659188"/>
            <a:ext cx="227013"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14" name="Line 739"/>
          <p:cNvSpPr>
            <a:spLocks noChangeShapeType="1"/>
          </p:cNvSpPr>
          <p:nvPr/>
        </p:nvSpPr>
        <p:spPr bwMode="auto">
          <a:xfrm>
            <a:off x="6808797" y="3478215"/>
            <a:ext cx="103187" cy="1936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15" name="Freeform 740"/>
          <p:cNvSpPr>
            <a:spLocks/>
          </p:cNvSpPr>
          <p:nvPr/>
        </p:nvSpPr>
        <p:spPr bwMode="auto">
          <a:xfrm>
            <a:off x="5384800" y="2603500"/>
            <a:ext cx="215900" cy="1549400"/>
          </a:xfrm>
          <a:custGeom>
            <a:avLst/>
            <a:gdLst>
              <a:gd name="T0" fmla="*/ 0 w 93"/>
              <a:gd name="T1" fmla="*/ 2147483647 h 593"/>
              <a:gd name="T2" fmla="*/ 2147483647 w 93"/>
              <a:gd name="T3" fmla="*/ 0 h 593"/>
              <a:gd name="T4" fmla="*/ 2147483647 w 93"/>
              <a:gd name="T5" fmla="*/ 2147483647 h 593"/>
              <a:gd name="T6" fmla="*/ 0 w 93"/>
              <a:gd name="T7" fmla="*/ 2147483647 h 593"/>
              <a:gd name="T8" fmla="*/ 0 60000 65536"/>
              <a:gd name="T9" fmla="*/ 0 60000 65536"/>
              <a:gd name="T10" fmla="*/ 0 60000 65536"/>
              <a:gd name="T11" fmla="*/ 0 60000 65536"/>
              <a:gd name="T12" fmla="*/ 0 w 93"/>
              <a:gd name="T13" fmla="*/ 0 h 593"/>
              <a:gd name="T14" fmla="*/ 93 w 93"/>
              <a:gd name="T15" fmla="*/ 593 h 593"/>
            </a:gdLst>
            <a:ahLst/>
            <a:cxnLst>
              <a:cxn ang="T8">
                <a:pos x="T0" y="T1"/>
              </a:cxn>
              <a:cxn ang="T9">
                <a:pos x="T2" y="T3"/>
              </a:cxn>
              <a:cxn ang="T10">
                <a:pos x="T4" y="T5"/>
              </a:cxn>
              <a:cxn ang="T11">
                <a:pos x="T6" y="T7"/>
              </a:cxn>
            </a:cxnLst>
            <a:rect l="T12" t="T13" r="T14" b="T15"/>
            <a:pathLst>
              <a:path w="93" h="593">
                <a:moveTo>
                  <a:pt x="0" y="593"/>
                </a:moveTo>
                <a:lnTo>
                  <a:pt x="93" y="0"/>
                </a:lnTo>
                <a:lnTo>
                  <a:pt x="49" y="570"/>
                </a:lnTo>
                <a:lnTo>
                  <a:pt x="0" y="59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16" name="Line 741"/>
          <p:cNvSpPr>
            <a:spLocks noChangeShapeType="1"/>
          </p:cNvSpPr>
          <p:nvPr/>
        </p:nvSpPr>
        <p:spPr bwMode="auto">
          <a:xfrm flipH="1">
            <a:off x="5486400" y="4092582"/>
            <a:ext cx="12700"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17" name="Freeform 742"/>
          <p:cNvSpPr>
            <a:spLocks/>
          </p:cNvSpPr>
          <p:nvPr/>
        </p:nvSpPr>
        <p:spPr bwMode="auto">
          <a:xfrm>
            <a:off x="5499102" y="2603522"/>
            <a:ext cx="214313" cy="1489075"/>
          </a:xfrm>
          <a:custGeom>
            <a:avLst/>
            <a:gdLst>
              <a:gd name="T0" fmla="*/ 2147483647 w 93"/>
              <a:gd name="T1" fmla="*/ 2147483647 h 570"/>
              <a:gd name="T2" fmla="*/ 0 w 93"/>
              <a:gd name="T3" fmla="*/ 2147483647 h 570"/>
              <a:gd name="T4" fmla="*/ 2147483647 w 93"/>
              <a:gd name="T5" fmla="*/ 0 h 570"/>
              <a:gd name="T6" fmla="*/ 2147483647 w 93"/>
              <a:gd name="T7" fmla="*/ 2147483647 h 570"/>
              <a:gd name="T8" fmla="*/ 0 60000 65536"/>
              <a:gd name="T9" fmla="*/ 0 60000 65536"/>
              <a:gd name="T10" fmla="*/ 0 60000 65536"/>
              <a:gd name="T11" fmla="*/ 0 60000 65536"/>
              <a:gd name="T12" fmla="*/ 0 w 93"/>
              <a:gd name="T13" fmla="*/ 0 h 570"/>
              <a:gd name="T14" fmla="*/ 93 w 93"/>
              <a:gd name="T15" fmla="*/ 570 h 570"/>
            </a:gdLst>
            <a:ahLst/>
            <a:cxnLst>
              <a:cxn ang="T8">
                <a:pos x="T0" y="T1"/>
              </a:cxn>
              <a:cxn ang="T9">
                <a:pos x="T2" y="T3"/>
              </a:cxn>
              <a:cxn ang="T10">
                <a:pos x="T4" y="T5"/>
              </a:cxn>
              <a:cxn ang="T11">
                <a:pos x="T6" y="T7"/>
              </a:cxn>
            </a:cxnLst>
            <a:rect l="T12" t="T13" r="T14" b="T15"/>
            <a:pathLst>
              <a:path w="93" h="570">
                <a:moveTo>
                  <a:pt x="93" y="138"/>
                </a:moveTo>
                <a:lnTo>
                  <a:pt x="0" y="570"/>
                </a:lnTo>
                <a:lnTo>
                  <a:pt x="44" y="0"/>
                </a:lnTo>
                <a:lnTo>
                  <a:pt x="93" y="13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18" name="Line 743"/>
          <p:cNvSpPr>
            <a:spLocks noChangeShapeType="1"/>
          </p:cNvSpPr>
          <p:nvPr/>
        </p:nvSpPr>
        <p:spPr bwMode="auto">
          <a:xfrm flipV="1">
            <a:off x="5384800" y="4092581"/>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19" name="Freeform 744"/>
          <p:cNvSpPr>
            <a:spLocks/>
          </p:cNvSpPr>
          <p:nvPr/>
        </p:nvSpPr>
        <p:spPr bwMode="auto">
          <a:xfrm>
            <a:off x="6261100" y="2927372"/>
            <a:ext cx="217488" cy="481013"/>
          </a:xfrm>
          <a:custGeom>
            <a:avLst/>
            <a:gdLst>
              <a:gd name="T0" fmla="*/ 2147483647 w 94"/>
              <a:gd name="T1" fmla="*/ 2147483647 h 184"/>
              <a:gd name="T2" fmla="*/ 2147483647 w 94"/>
              <a:gd name="T3" fmla="*/ 2147483647 h 184"/>
              <a:gd name="T4" fmla="*/ 0 w 94"/>
              <a:gd name="T5" fmla="*/ 0 h 184"/>
              <a:gd name="T6" fmla="*/ 2147483647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184"/>
                </a:moveTo>
                <a:lnTo>
                  <a:pt x="94" y="73"/>
                </a:lnTo>
                <a:lnTo>
                  <a:pt x="0" y="0"/>
                </a:lnTo>
                <a:lnTo>
                  <a:pt x="45"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20" name="Freeform 745"/>
          <p:cNvSpPr>
            <a:spLocks/>
          </p:cNvSpPr>
          <p:nvPr/>
        </p:nvSpPr>
        <p:spPr bwMode="auto">
          <a:xfrm>
            <a:off x="6364288" y="3117872"/>
            <a:ext cx="227012" cy="360363"/>
          </a:xfrm>
          <a:custGeom>
            <a:avLst/>
            <a:gdLst>
              <a:gd name="T0" fmla="*/ 2147483647 w 98"/>
              <a:gd name="T1" fmla="*/ 2147483647 h 138"/>
              <a:gd name="T2" fmla="*/ 0 w 98"/>
              <a:gd name="T3" fmla="*/ 2147483647 h 138"/>
              <a:gd name="T4" fmla="*/ 2147483647 w 98"/>
              <a:gd name="T5" fmla="*/ 0 h 138"/>
              <a:gd name="T6" fmla="*/ 2147483647 w 98"/>
              <a:gd name="T7" fmla="*/ 2147483647 h 138"/>
              <a:gd name="T8" fmla="*/ 0 60000 65536"/>
              <a:gd name="T9" fmla="*/ 0 60000 65536"/>
              <a:gd name="T10" fmla="*/ 0 60000 65536"/>
              <a:gd name="T11" fmla="*/ 0 60000 65536"/>
              <a:gd name="T12" fmla="*/ 0 w 98"/>
              <a:gd name="T13" fmla="*/ 0 h 138"/>
              <a:gd name="T14" fmla="*/ 98 w 98"/>
              <a:gd name="T15" fmla="*/ 138 h 138"/>
            </a:gdLst>
            <a:ahLst/>
            <a:cxnLst>
              <a:cxn ang="T8">
                <a:pos x="T0" y="T1"/>
              </a:cxn>
              <a:cxn ang="T9">
                <a:pos x="T2" y="T3"/>
              </a:cxn>
              <a:cxn ang="T10">
                <a:pos x="T4" y="T5"/>
              </a:cxn>
              <a:cxn ang="T11">
                <a:pos x="T6" y="T7"/>
              </a:cxn>
            </a:cxnLst>
            <a:rect l="T12" t="T13" r="T14" b="T15"/>
            <a:pathLst>
              <a:path w="98" h="138">
                <a:moveTo>
                  <a:pt x="98" y="138"/>
                </a:moveTo>
                <a:lnTo>
                  <a:pt x="0" y="111"/>
                </a:lnTo>
                <a:lnTo>
                  <a:pt x="49" y="0"/>
                </a:lnTo>
                <a:lnTo>
                  <a:pt x="98" y="13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21" name="Line 746"/>
          <p:cNvSpPr>
            <a:spLocks noChangeShapeType="1"/>
          </p:cNvSpPr>
          <p:nvPr/>
        </p:nvSpPr>
        <p:spPr bwMode="auto">
          <a:xfrm flipH="1" flipV="1">
            <a:off x="6364288" y="3408363"/>
            <a:ext cx="227012" cy="69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22" name="Freeform 747"/>
          <p:cNvSpPr>
            <a:spLocks/>
          </p:cNvSpPr>
          <p:nvPr/>
        </p:nvSpPr>
        <p:spPr bwMode="auto">
          <a:xfrm>
            <a:off x="7024693" y="3538538"/>
            <a:ext cx="217487" cy="157162"/>
          </a:xfrm>
          <a:custGeom>
            <a:avLst/>
            <a:gdLst>
              <a:gd name="T0" fmla="*/ 2147483647 w 94"/>
              <a:gd name="T1" fmla="*/ 2147483647 h 60"/>
              <a:gd name="T2" fmla="*/ 2147483647 w 94"/>
              <a:gd name="T3" fmla="*/ 2147483647 h 60"/>
              <a:gd name="T4" fmla="*/ 0 w 94"/>
              <a:gd name="T5" fmla="*/ 0 h 60"/>
              <a:gd name="T6" fmla="*/ 2147483647 w 94"/>
              <a:gd name="T7" fmla="*/ 2147483647 h 60"/>
              <a:gd name="T8" fmla="*/ 0 60000 65536"/>
              <a:gd name="T9" fmla="*/ 0 60000 65536"/>
              <a:gd name="T10" fmla="*/ 0 60000 65536"/>
              <a:gd name="T11" fmla="*/ 0 60000 65536"/>
              <a:gd name="T12" fmla="*/ 0 w 94"/>
              <a:gd name="T13" fmla="*/ 0 h 60"/>
              <a:gd name="T14" fmla="*/ 94 w 94"/>
              <a:gd name="T15" fmla="*/ 60 h 60"/>
            </a:gdLst>
            <a:ahLst/>
            <a:cxnLst>
              <a:cxn ang="T8">
                <a:pos x="T0" y="T1"/>
              </a:cxn>
              <a:cxn ang="T9">
                <a:pos x="T2" y="T3"/>
              </a:cxn>
              <a:cxn ang="T10">
                <a:pos x="T4" y="T5"/>
              </a:cxn>
              <a:cxn ang="T11">
                <a:pos x="T6" y="T7"/>
              </a:cxn>
            </a:cxnLst>
            <a:rect l="T12" t="T13" r="T14" b="T15"/>
            <a:pathLst>
              <a:path w="94" h="60">
                <a:moveTo>
                  <a:pt x="49" y="46"/>
                </a:moveTo>
                <a:lnTo>
                  <a:pt x="94" y="60"/>
                </a:lnTo>
                <a:lnTo>
                  <a:pt x="0" y="0"/>
                </a:lnTo>
                <a:lnTo>
                  <a:pt x="49"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23" name="Freeform 748"/>
          <p:cNvSpPr>
            <a:spLocks/>
          </p:cNvSpPr>
          <p:nvPr/>
        </p:nvSpPr>
        <p:spPr bwMode="auto">
          <a:xfrm>
            <a:off x="7139000" y="3659192"/>
            <a:ext cx="217487" cy="84137"/>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32"/>
                </a:moveTo>
                <a:lnTo>
                  <a:pt x="0" y="0"/>
                </a:lnTo>
                <a:lnTo>
                  <a:pt x="45" y="14"/>
                </a:lnTo>
                <a:lnTo>
                  <a:pt x="94" y="3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24" name="Freeform 749"/>
          <p:cNvSpPr>
            <a:spLocks/>
          </p:cNvSpPr>
          <p:nvPr/>
        </p:nvSpPr>
        <p:spPr bwMode="auto">
          <a:xfrm>
            <a:off x="5053013" y="3106738"/>
            <a:ext cx="227012" cy="1079500"/>
          </a:xfrm>
          <a:custGeom>
            <a:avLst/>
            <a:gdLst>
              <a:gd name="T0" fmla="*/ 0 w 98"/>
              <a:gd name="T1" fmla="*/ 2147483647 h 413"/>
              <a:gd name="T2" fmla="*/ 2147483647 w 98"/>
              <a:gd name="T3" fmla="*/ 0 h 413"/>
              <a:gd name="T4" fmla="*/ 2147483647 w 98"/>
              <a:gd name="T5" fmla="*/ 2147483647 h 413"/>
              <a:gd name="T6" fmla="*/ 0 w 98"/>
              <a:gd name="T7" fmla="*/ 2147483647 h 413"/>
              <a:gd name="T8" fmla="*/ 0 60000 65536"/>
              <a:gd name="T9" fmla="*/ 0 60000 65536"/>
              <a:gd name="T10" fmla="*/ 0 60000 65536"/>
              <a:gd name="T11" fmla="*/ 0 60000 65536"/>
              <a:gd name="T12" fmla="*/ 0 w 98"/>
              <a:gd name="T13" fmla="*/ 0 h 413"/>
              <a:gd name="T14" fmla="*/ 98 w 98"/>
              <a:gd name="T15" fmla="*/ 413 h 413"/>
            </a:gdLst>
            <a:ahLst/>
            <a:cxnLst>
              <a:cxn ang="T8">
                <a:pos x="T0" y="T1"/>
              </a:cxn>
              <a:cxn ang="T9">
                <a:pos x="T2" y="T3"/>
              </a:cxn>
              <a:cxn ang="T10">
                <a:pos x="T4" y="T5"/>
              </a:cxn>
              <a:cxn ang="T11">
                <a:pos x="T6" y="T7"/>
              </a:cxn>
            </a:cxnLst>
            <a:rect l="T12" t="T13" r="T14" b="T15"/>
            <a:pathLst>
              <a:path w="98" h="413">
                <a:moveTo>
                  <a:pt x="0" y="413"/>
                </a:moveTo>
                <a:lnTo>
                  <a:pt x="98" y="0"/>
                </a:lnTo>
                <a:lnTo>
                  <a:pt x="49" y="386"/>
                </a:lnTo>
                <a:lnTo>
                  <a:pt x="0" y="4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25" name="Freeform 750"/>
          <p:cNvSpPr>
            <a:spLocks/>
          </p:cNvSpPr>
          <p:nvPr/>
        </p:nvSpPr>
        <p:spPr bwMode="auto">
          <a:xfrm>
            <a:off x="5167325" y="3106738"/>
            <a:ext cx="217487" cy="1046162"/>
          </a:xfrm>
          <a:custGeom>
            <a:avLst/>
            <a:gdLst>
              <a:gd name="T0" fmla="*/ 2147483647 w 94"/>
              <a:gd name="T1" fmla="*/ 2147483647 h 400"/>
              <a:gd name="T2" fmla="*/ 0 w 94"/>
              <a:gd name="T3" fmla="*/ 2147483647 h 400"/>
              <a:gd name="T4" fmla="*/ 2147483647 w 94"/>
              <a:gd name="T5" fmla="*/ 0 h 400"/>
              <a:gd name="T6" fmla="*/ 2147483647 w 94"/>
              <a:gd name="T7" fmla="*/ 2147483647 h 400"/>
              <a:gd name="T8" fmla="*/ 0 60000 65536"/>
              <a:gd name="T9" fmla="*/ 0 60000 65536"/>
              <a:gd name="T10" fmla="*/ 0 60000 65536"/>
              <a:gd name="T11" fmla="*/ 0 60000 65536"/>
              <a:gd name="T12" fmla="*/ 0 w 94"/>
              <a:gd name="T13" fmla="*/ 0 h 400"/>
              <a:gd name="T14" fmla="*/ 94 w 94"/>
              <a:gd name="T15" fmla="*/ 400 h 400"/>
            </a:gdLst>
            <a:ahLst/>
            <a:cxnLst>
              <a:cxn ang="T8">
                <a:pos x="T0" y="T1"/>
              </a:cxn>
              <a:cxn ang="T9">
                <a:pos x="T2" y="T3"/>
              </a:cxn>
              <a:cxn ang="T10">
                <a:pos x="T4" y="T5"/>
              </a:cxn>
              <a:cxn ang="T11">
                <a:pos x="T6" y="T7"/>
              </a:cxn>
            </a:cxnLst>
            <a:rect l="T12" t="T13" r="T14" b="T15"/>
            <a:pathLst>
              <a:path w="94" h="400">
                <a:moveTo>
                  <a:pt x="94" y="400"/>
                </a:moveTo>
                <a:lnTo>
                  <a:pt x="0" y="386"/>
                </a:lnTo>
                <a:lnTo>
                  <a:pt x="49" y="0"/>
                </a:lnTo>
                <a:lnTo>
                  <a:pt x="94" y="40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26" name="Line 751"/>
          <p:cNvSpPr>
            <a:spLocks noChangeShapeType="1"/>
          </p:cNvSpPr>
          <p:nvPr/>
        </p:nvSpPr>
        <p:spPr bwMode="auto">
          <a:xfrm>
            <a:off x="5167313" y="4116394"/>
            <a:ext cx="11112"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27" name="Line 752"/>
          <p:cNvSpPr>
            <a:spLocks noChangeShapeType="1"/>
          </p:cNvSpPr>
          <p:nvPr/>
        </p:nvSpPr>
        <p:spPr bwMode="auto">
          <a:xfrm flipH="1" flipV="1">
            <a:off x="7139000" y="3659192"/>
            <a:ext cx="204787" cy="841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28" name="Line 753"/>
          <p:cNvSpPr>
            <a:spLocks noChangeShapeType="1"/>
          </p:cNvSpPr>
          <p:nvPr/>
        </p:nvSpPr>
        <p:spPr bwMode="auto">
          <a:xfrm>
            <a:off x="7024692" y="3538538"/>
            <a:ext cx="114300" cy="1206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29" name="Line 754"/>
          <p:cNvSpPr>
            <a:spLocks noChangeShapeType="1"/>
          </p:cNvSpPr>
          <p:nvPr/>
        </p:nvSpPr>
        <p:spPr bwMode="auto">
          <a:xfrm flipH="1" flipV="1">
            <a:off x="5167325" y="4116388"/>
            <a:ext cx="217487"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30" name="Line 755"/>
          <p:cNvSpPr>
            <a:spLocks noChangeShapeType="1"/>
          </p:cNvSpPr>
          <p:nvPr/>
        </p:nvSpPr>
        <p:spPr bwMode="auto">
          <a:xfrm flipV="1">
            <a:off x="5053013" y="4116388"/>
            <a:ext cx="114300" cy="69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31" name="Freeform 756"/>
          <p:cNvSpPr>
            <a:spLocks/>
          </p:cNvSpPr>
          <p:nvPr/>
        </p:nvSpPr>
        <p:spPr bwMode="auto">
          <a:xfrm>
            <a:off x="6478600" y="3117872"/>
            <a:ext cx="217487" cy="360363"/>
          </a:xfrm>
          <a:custGeom>
            <a:avLst/>
            <a:gdLst>
              <a:gd name="T0" fmla="*/ 2147483647 w 94"/>
              <a:gd name="T1" fmla="*/ 2147483647 h 138"/>
              <a:gd name="T2" fmla="*/ 2147483647 w 94"/>
              <a:gd name="T3" fmla="*/ 2147483647 h 138"/>
              <a:gd name="T4" fmla="*/ 0 w 94"/>
              <a:gd name="T5" fmla="*/ 0 h 138"/>
              <a:gd name="T6" fmla="*/ 2147483647 w 94"/>
              <a:gd name="T7" fmla="*/ 2147483647 h 138"/>
              <a:gd name="T8" fmla="*/ 0 60000 65536"/>
              <a:gd name="T9" fmla="*/ 0 60000 65536"/>
              <a:gd name="T10" fmla="*/ 0 60000 65536"/>
              <a:gd name="T11" fmla="*/ 0 60000 65536"/>
              <a:gd name="T12" fmla="*/ 0 w 94"/>
              <a:gd name="T13" fmla="*/ 0 h 138"/>
              <a:gd name="T14" fmla="*/ 94 w 94"/>
              <a:gd name="T15" fmla="*/ 138 h 138"/>
            </a:gdLst>
            <a:ahLst/>
            <a:cxnLst>
              <a:cxn ang="T8">
                <a:pos x="T0" y="T1"/>
              </a:cxn>
              <a:cxn ang="T9">
                <a:pos x="T2" y="T3"/>
              </a:cxn>
              <a:cxn ang="T10">
                <a:pos x="T4" y="T5"/>
              </a:cxn>
              <a:cxn ang="T11">
                <a:pos x="T6" y="T7"/>
              </a:cxn>
            </a:cxnLst>
            <a:rect l="T12" t="T13" r="T14" b="T15"/>
            <a:pathLst>
              <a:path w="94" h="138">
                <a:moveTo>
                  <a:pt x="49" y="138"/>
                </a:moveTo>
                <a:lnTo>
                  <a:pt x="94" y="46"/>
                </a:lnTo>
                <a:lnTo>
                  <a:pt x="0" y="0"/>
                </a:lnTo>
                <a:lnTo>
                  <a:pt x="49" y="13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32" name="Freeform 757"/>
          <p:cNvSpPr>
            <a:spLocks/>
          </p:cNvSpPr>
          <p:nvPr/>
        </p:nvSpPr>
        <p:spPr bwMode="auto">
          <a:xfrm>
            <a:off x="6591300" y="3238522"/>
            <a:ext cx="217488" cy="239713"/>
          </a:xfrm>
          <a:custGeom>
            <a:avLst/>
            <a:gdLst>
              <a:gd name="T0" fmla="*/ 2147483647 w 94"/>
              <a:gd name="T1" fmla="*/ 2147483647 h 92"/>
              <a:gd name="T2" fmla="*/ 0 w 94"/>
              <a:gd name="T3" fmla="*/ 2147483647 h 92"/>
              <a:gd name="T4" fmla="*/ 2147483647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92"/>
                </a:lnTo>
                <a:lnTo>
                  <a:pt x="45" y="0"/>
                </a:lnTo>
                <a:lnTo>
                  <a:pt x="94"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33" name="Line 758"/>
          <p:cNvSpPr>
            <a:spLocks noChangeShapeType="1"/>
          </p:cNvSpPr>
          <p:nvPr/>
        </p:nvSpPr>
        <p:spPr bwMode="auto">
          <a:xfrm flipH="1">
            <a:off x="6591300" y="3478218"/>
            <a:ext cx="217488"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34" name="Line 759"/>
          <p:cNvSpPr>
            <a:spLocks noChangeShapeType="1"/>
          </p:cNvSpPr>
          <p:nvPr/>
        </p:nvSpPr>
        <p:spPr bwMode="auto">
          <a:xfrm>
            <a:off x="6478588" y="3117872"/>
            <a:ext cx="112712" cy="3603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35" name="Freeform 760"/>
          <p:cNvSpPr>
            <a:spLocks/>
          </p:cNvSpPr>
          <p:nvPr/>
        </p:nvSpPr>
        <p:spPr bwMode="auto">
          <a:xfrm>
            <a:off x="7356477" y="3743325"/>
            <a:ext cx="214313" cy="469900"/>
          </a:xfrm>
          <a:custGeom>
            <a:avLst/>
            <a:gdLst>
              <a:gd name="T0" fmla="*/ 2147483647 w 93"/>
              <a:gd name="T1" fmla="*/ 2147483647 h 180"/>
              <a:gd name="T2" fmla="*/ 0 w 93"/>
              <a:gd name="T3" fmla="*/ 0 h 180"/>
              <a:gd name="T4" fmla="*/ 2147483647 w 93"/>
              <a:gd name="T5" fmla="*/ 2147483647 h 180"/>
              <a:gd name="T6" fmla="*/ 2147483647 w 93"/>
              <a:gd name="T7" fmla="*/ 2147483647 h 180"/>
              <a:gd name="T8" fmla="*/ 0 60000 65536"/>
              <a:gd name="T9" fmla="*/ 0 60000 65536"/>
              <a:gd name="T10" fmla="*/ 0 60000 65536"/>
              <a:gd name="T11" fmla="*/ 0 60000 65536"/>
              <a:gd name="T12" fmla="*/ 0 w 93"/>
              <a:gd name="T13" fmla="*/ 0 h 180"/>
              <a:gd name="T14" fmla="*/ 93 w 93"/>
              <a:gd name="T15" fmla="*/ 180 h 180"/>
            </a:gdLst>
            <a:ahLst/>
            <a:cxnLst>
              <a:cxn ang="T8">
                <a:pos x="T0" y="T1"/>
              </a:cxn>
              <a:cxn ang="T9">
                <a:pos x="T2" y="T3"/>
              </a:cxn>
              <a:cxn ang="T10">
                <a:pos x="T4" y="T5"/>
              </a:cxn>
              <a:cxn ang="T11">
                <a:pos x="T6" y="T7"/>
              </a:cxn>
            </a:cxnLst>
            <a:rect l="T12" t="T13" r="T14" b="T15"/>
            <a:pathLst>
              <a:path w="93" h="180">
                <a:moveTo>
                  <a:pt x="93" y="157"/>
                </a:moveTo>
                <a:lnTo>
                  <a:pt x="0" y="0"/>
                </a:lnTo>
                <a:lnTo>
                  <a:pt x="44" y="180"/>
                </a:lnTo>
                <a:lnTo>
                  <a:pt x="93" y="15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36" name="Freeform 761"/>
          <p:cNvSpPr>
            <a:spLocks/>
          </p:cNvSpPr>
          <p:nvPr/>
        </p:nvSpPr>
        <p:spPr bwMode="auto">
          <a:xfrm>
            <a:off x="7242175" y="3695707"/>
            <a:ext cx="215900" cy="517525"/>
          </a:xfrm>
          <a:custGeom>
            <a:avLst/>
            <a:gdLst>
              <a:gd name="T0" fmla="*/ 2147483647 w 93"/>
              <a:gd name="T1" fmla="*/ 2147483647 h 198"/>
              <a:gd name="T2" fmla="*/ 2147483647 w 93"/>
              <a:gd name="T3" fmla="*/ 2147483647 h 198"/>
              <a:gd name="T4" fmla="*/ 0 w 93"/>
              <a:gd name="T5" fmla="*/ 0 h 198"/>
              <a:gd name="T6" fmla="*/ 2147483647 w 93"/>
              <a:gd name="T7" fmla="*/ 2147483647 h 198"/>
              <a:gd name="T8" fmla="*/ 0 60000 65536"/>
              <a:gd name="T9" fmla="*/ 0 60000 65536"/>
              <a:gd name="T10" fmla="*/ 0 60000 65536"/>
              <a:gd name="T11" fmla="*/ 0 60000 65536"/>
              <a:gd name="T12" fmla="*/ 0 w 93"/>
              <a:gd name="T13" fmla="*/ 0 h 198"/>
              <a:gd name="T14" fmla="*/ 93 w 93"/>
              <a:gd name="T15" fmla="*/ 198 h 198"/>
            </a:gdLst>
            <a:ahLst/>
            <a:cxnLst>
              <a:cxn ang="T8">
                <a:pos x="T0" y="T1"/>
              </a:cxn>
              <a:cxn ang="T9">
                <a:pos x="T2" y="T3"/>
              </a:cxn>
              <a:cxn ang="T10">
                <a:pos x="T4" y="T5"/>
              </a:cxn>
              <a:cxn ang="T11">
                <a:pos x="T6" y="T7"/>
              </a:cxn>
            </a:cxnLst>
            <a:rect l="T12" t="T13" r="T14" b="T15"/>
            <a:pathLst>
              <a:path w="93" h="198">
                <a:moveTo>
                  <a:pt x="49" y="18"/>
                </a:moveTo>
                <a:lnTo>
                  <a:pt x="93" y="198"/>
                </a:lnTo>
                <a:lnTo>
                  <a:pt x="0" y="0"/>
                </a:lnTo>
                <a:lnTo>
                  <a:pt x="49"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37" name="Line 762"/>
          <p:cNvSpPr>
            <a:spLocks noChangeShapeType="1"/>
          </p:cNvSpPr>
          <p:nvPr/>
        </p:nvSpPr>
        <p:spPr bwMode="auto">
          <a:xfrm flipH="1">
            <a:off x="7343775" y="3743325"/>
            <a:ext cx="12700" cy="15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38" name="Line 763"/>
          <p:cNvSpPr>
            <a:spLocks noChangeShapeType="1"/>
          </p:cNvSpPr>
          <p:nvPr/>
        </p:nvSpPr>
        <p:spPr bwMode="auto">
          <a:xfrm>
            <a:off x="7356477" y="3743327"/>
            <a:ext cx="214313" cy="4095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39" name="Line 764"/>
          <p:cNvSpPr>
            <a:spLocks noChangeShapeType="1"/>
          </p:cNvSpPr>
          <p:nvPr/>
        </p:nvSpPr>
        <p:spPr bwMode="auto">
          <a:xfrm>
            <a:off x="7242180" y="3695702"/>
            <a:ext cx="114300" cy="476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40" name="Freeform 765"/>
          <p:cNvSpPr>
            <a:spLocks/>
          </p:cNvSpPr>
          <p:nvPr/>
        </p:nvSpPr>
        <p:spPr bwMode="auto">
          <a:xfrm>
            <a:off x="5280037" y="2135188"/>
            <a:ext cx="219075" cy="2017712"/>
          </a:xfrm>
          <a:custGeom>
            <a:avLst/>
            <a:gdLst>
              <a:gd name="T0" fmla="*/ 0 w 94"/>
              <a:gd name="T1" fmla="*/ 2147483647 h 772"/>
              <a:gd name="T2" fmla="*/ 2147483647 w 94"/>
              <a:gd name="T3" fmla="*/ 0 h 772"/>
              <a:gd name="T4" fmla="*/ 2147483647 w 94"/>
              <a:gd name="T5" fmla="*/ 2147483647 h 772"/>
              <a:gd name="T6" fmla="*/ 0 w 94"/>
              <a:gd name="T7" fmla="*/ 2147483647 h 772"/>
              <a:gd name="T8" fmla="*/ 0 60000 65536"/>
              <a:gd name="T9" fmla="*/ 0 60000 65536"/>
              <a:gd name="T10" fmla="*/ 0 60000 65536"/>
              <a:gd name="T11" fmla="*/ 0 60000 65536"/>
              <a:gd name="T12" fmla="*/ 0 w 94"/>
              <a:gd name="T13" fmla="*/ 0 h 772"/>
              <a:gd name="T14" fmla="*/ 94 w 94"/>
              <a:gd name="T15" fmla="*/ 772 h 772"/>
            </a:gdLst>
            <a:ahLst/>
            <a:cxnLst>
              <a:cxn ang="T8">
                <a:pos x="T0" y="T1"/>
              </a:cxn>
              <a:cxn ang="T9">
                <a:pos x="T2" y="T3"/>
              </a:cxn>
              <a:cxn ang="T10">
                <a:pos x="T4" y="T5"/>
              </a:cxn>
              <a:cxn ang="T11">
                <a:pos x="T6" y="T7"/>
              </a:cxn>
            </a:cxnLst>
            <a:rect l="T12" t="T13" r="T14" b="T15"/>
            <a:pathLst>
              <a:path w="94" h="772">
                <a:moveTo>
                  <a:pt x="0" y="372"/>
                </a:moveTo>
                <a:lnTo>
                  <a:pt x="94" y="0"/>
                </a:lnTo>
                <a:lnTo>
                  <a:pt x="45" y="772"/>
                </a:lnTo>
                <a:lnTo>
                  <a:pt x="0" y="37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41" name="Freeform 766"/>
          <p:cNvSpPr>
            <a:spLocks/>
          </p:cNvSpPr>
          <p:nvPr/>
        </p:nvSpPr>
        <p:spPr bwMode="auto">
          <a:xfrm>
            <a:off x="5384800" y="2135188"/>
            <a:ext cx="215900" cy="2017712"/>
          </a:xfrm>
          <a:custGeom>
            <a:avLst/>
            <a:gdLst>
              <a:gd name="T0" fmla="*/ 2147483647 w 93"/>
              <a:gd name="T1" fmla="*/ 2147483647 h 772"/>
              <a:gd name="T2" fmla="*/ 0 w 93"/>
              <a:gd name="T3" fmla="*/ 2147483647 h 772"/>
              <a:gd name="T4" fmla="*/ 2147483647 w 93"/>
              <a:gd name="T5" fmla="*/ 0 h 772"/>
              <a:gd name="T6" fmla="*/ 2147483647 w 93"/>
              <a:gd name="T7" fmla="*/ 2147483647 h 772"/>
              <a:gd name="T8" fmla="*/ 0 60000 65536"/>
              <a:gd name="T9" fmla="*/ 0 60000 65536"/>
              <a:gd name="T10" fmla="*/ 0 60000 65536"/>
              <a:gd name="T11" fmla="*/ 0 60000 65536"/>
              <a:gd name="T12" fmla="*/ 0 w 93"/>
              <a:gd name="T13" fmla="*/ 0 h 772"/>
              <a:gd name="T14" fmla="*/ 93 w 93"/>
              <a:gd name="T15" fmla="*/ 772 h 772"/>
            </a:gdLst>
            <a:ahLst/>
            <a:cxnLst>
              <a:cxn ang="T8">
                <a:pos x="T0" y="T1"/>
              </a:cxn>
              <a:cxn ang="T9">
                <a:pos x="T2" y="T3"/>
              </a:cxn>
              <a:cxn ang="T10">
                <a:pos x="T4" y="T5"/>
              </a:cxn>
              <a:cxn ang="T11">
                <a:pos x="T6" y="T7"/>
              </a:cxn>
            </a:cxnLst>
            <a:rect l="T12" t="T13" r="T14" b="T15"/>
            <a:pathLst>
              <a:path w="93" h="772">
                <a:moveTo>
                  <a:pt x="93" y="179"/>
                </a:moveTo>
                <a:lnTo>
                  <a:pt x="0" y="772"/>
                </a:lnTo>
                <a:lnTo>
                  <a:pt x="49" y="0"/>
                </a:lnTo>
                <a:lnTo>
                  <a:pt x="93" y="17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42" name="Freeform 767"/>
          <p:cNvSpPr>
            <a:spLocks/>
          </p:cNvSpPr>
          <p:nvPr/>
        </p:nvSpPr>
        <p:spPr bwMode="auto">
          <a:xfrm>
            <a:off x="7458075" y="4152922"/>
            <a:ext cx="228600" cy="93663"/>
          </a:xfrm>
          <a:custGeom>
            <a:avLst/>
            <a:gdLst>
              <a:gd name="T0" fmla="*/ 2147483647 w 99"/>
              <a:gd name="T1" fmla="*/ 0 h 36"/>
              <a:gd name="T2" fmla="*/ 2147483647 w 99"/>
              <a:gd name="T3" fmla="*/ 2147483647 h 36"/>
              <a:gd name="T4" fmla="*/ 0 w 99"/>
              <a:gd name="T5" fmla="*/ 2147483647 h 36"/>
              <a:gd name="T6" fmla="*/ 2147483647 w 99"/>
              <a:gd name="T7" fmla="*/ 0 h 36"/>
              <a:gd name="T8" fmla="*/ 0 60000 65536"/>
              <a:gd name="T9" fmla="*/ 0 60000 65536"/>
              <a:gd name="T10" fmla="*/ 0 60000 65536"/>
              <a:gd name="T11" fmla="*/ 0 60000 65536"/>
              <a:gd name="T12" fmla="*/ 0 w 99"/>
              <a:gd name="T13" fmla="*/ 0 h 36"/>
              <a:gd name="T14" fmla="*/ 99 w 99"/>
              <a:gd name="T15" fmla="*/ 36 h 36"/>
            </a:gdLst>
            <a:ahLst/>
            <a:cxnLst>
              <a:cxn ang="T8">
                <a:pos x="T0" y="T1"/>
              </a:cxn>
              <a:cxn ang="T9">
                <a:pos x="T2" y="T3"/>
              </a:cxn>
              <a:cxn ang="T10">
                <a:pos x="T4" y="T5"/>
              </a:cxn>
              <a:cxn ang="T11">
                <a:pos x="T6" y="T7"/>
              </a:cxn>
            </a:cxnLst>
            <a:rect l="T12" t="T13" r="T14" b="T15"/>
            <a:pathLst>
              <a:path w="99" h="36">
                <a:moveTo>
                  <a:pt x="49" y="0"/>
                </a:moveTo>
                <a:lnTo>
                  <a:pt x="99" y="36"/>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43" name="Freeform 768"/>
          <p:cNvSpPr>
            <a:spLocks/>
          </p:cNvSpPr>
          <p:nvPr/>
        </p:nvSpPr>
        <p:spPr bwMode="auto">
          <a:xfrm>
            <a:off x="7570800" y="4152922"/>
            <a:ext cx="219075" cy="93663"/>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50" y="36"/>
                </a:lnTo>
                <a:lnTo>
                  <a:pt x="94"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44" name="Line 769"/>
          <p:cNvSpPr>
            <a:spLocks noChangeShapeType="1"/>
          </p:cNvSpPr>
          <p:nvPr/>
        </p:nvSpPr>
        <p:spPr bwMode="auto">
          <a:xfrm flipH="1">
            <a:off x="5384800" y="2603500"/>
            <a:ext cx="215900" cy="15494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45" name="Line 770"/>
          <p:cNvSpPr>
            <a:spLocks noChangeShapeType="1"/>
          </p:cNvSpPr>
          <p:nvPr/>
        </p:nvSpPr>
        <p:spPr bwMode="auto">
          <a:xfrm>
            <a:off x="5280031" y="3106738"/>
            <a:ext cx="104775" cy="10461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46" name="Line 771"/>
          <p:cNvSpPr>
            <a:spLocks noChangeShapeType="1"/>
          </p:cNvSpPr>
          <p:nvPr/>
        </p:nvSpPr>
        <p:spPr bwMode="auto">
          <a:xfrm>
            <a:off x="7570800" y="4152900"/>
            <a:ext cx="219075" cy="333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47" name="Line 772"/>
          <p:cNvSpPr>
            <a:spLocks noChangeShapeType="1"/>
          </p:cNvSpPr>
          <p:nvPr/>
        </p:nvSpPr>
        <p:spPr bwMode="auto">
          <a:xfrm flipV="1">
            <a:off x="7469188" y="4152906"/>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48" name="Freeform 773"/>
          <p:cNvSpPr>
            <a:spLocks/>
          </p:cNvSpPr>
          <p:nvPr/>
        </p:nvSpPr>
        <p:spPr bwMode="auto">
          <a:xfrm>
            <a:off x="6696075" y="3238522"/>
            <a:ext cx="215900" cy="239713"/>
          </a:xfrm>
          <a:custGeom>
            <a:avLst/>
            <a:gdLst>
              <a:gd name="T0" fmla="*/ 2147483647 w 93"/>
              <a:gd name="T1" fmla="*/ 2147483647 h 92"/>
              <a:gd name="T2" fmla="*/ 2147483647 w 93"/>
              <a:gd name="T3" fmla="*/ 2147483647 h 92"/>
              <a:gd name="T4" fmla="*/ 0 w 93"/>
              <a:gd name="T5" fmla="*/ 0 h 92"/>
              <a:gd name="T6" fmla="*/ 2147483647 w 93"/>
              <a:gd name="T7" fmla="*/ 2147483647 h 92"/>
              <a:gd name="T8" fmla="*/ 0 60000 65536"/>
              <a:gd name="T9" fmla="*/ 0 60000 65536"/>
              <a:gd name="T10" fmla="*/ 0 60000 65536"/>
              <a:gd name="T11" fmla="*/ 0 60000 65536"/>
              <a:gd name="T12" fmla="*/ 0 w 93"/>
              <a:gd name="T13" fmla="*/ 0 h 92"/>
              <a:gd name="T14" fmla="*/ 93 w 93"/>
              <a:gd name="T15" fmla="*/ 92 h 92"/>
            </a:gdLst>
            <a:ahLst/>
            <a:cxnLst>
              <a:cxn ang="T8">
                <a:pos x="T0" y="T1"/>
              </a:cxn>
              <a:cxn ang="T9">
                <a:pos x="T2" y="T3"/>
              </a:cxn>
              <a:cxn ang="T10">
                <a:pos x="T4" y="T5"/>
              </a:cxn>
              <a:cxn ang="T11">
                <a:pos x="T6" y="T7"/>
              </a:cxn>
            </a:cxnLst>
            <a:rect l="T12" t="T13" r="T14" b="T15"/>
            <a:pathLst>
              <a:path w="93" h="92">
                <a:moveTo>
                  <a:pt x="49" y="92"/>
                </a:moveTo>
                <a:lnTo>
                  <a:pt x="93" y="60"/>
                </a:lnTo>
                <a:lnTo>
                  <a:pt x="0" y="0"/>
                </a:lnTo>
                <a:lnTo>
                  <a:pt x="49"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49" name="Freeform 774"/>
          <p:cNvSpPr>
            <a:spLocks/>
          </p:cNvSpPr>
          <p:nvPr/>
        </p:nvSpPr>
        <p:spPr bwMode="auto">
          <a:xfrm>
            <a:off x="6808788" y="3395666"/>
            <a:ext cx="215900" cy="142875"/>
          </a:xfrm>
          <a:custGeom>
            <a:avLst/>
            <a:gdLst>
              <a:gd name="T0" fmla="*/ 2147483647 w 93"/>
              <a:gd name="T1" fmla="*/ 2147483647 h 55"/>
              <a:gd name="T2" fmla="*/ 0 w 93"/>
              <a:gd name="T3" fmla="*/ 2147483647 h 55"/>
              <a:gd name="T4" fmla="*/ 2147483647 w 93"/>
              <a:gd name="T5" fmla="*/ 0 h 55"/>
              <a:gd name="T6" fmla="*/ 2147483647 w 93"/>
              <a:gd name="T7" fmla="*/ 2147483647 h 55"/>
              <a:gd name="T8" fmla="*/ 0 60000 65536"/>
              <a:gd name="T9" fmla="*/ 0 60000 65536"/>
              <a:gd name="T10" fmla="*/ 0 60000 65536"/>
              <a:gd name="T11" fmla="*/ 0 60000 65536"/>
              <a:gd name="T12" fmla="*/ 0 w 93"/>
              <a:gd name="T13" fmla="*/ 0 h 55"/>
              <a:gd name="T14" fmla="*/ 93 w 93"/>
              <a:gd name="T15" fmla="*/ 55 h 55"/>
            </a:gdLst>
            <a:ahLst/>
            <a:cxnLst>
              <a:cxn ang="T8">
                <a:pos x="T0" y="T1"/>
              </a:cxn>
              <a:cxn ang="T9">
                <a:pos x="T2" y="T3"/>
              </a:cxn>
              <a:cxn ang="T10">
                <a:pos x="T4" y="T5"/>
              </a:cxn>
              <a:cxn ang="T11">
                <a:pos x="T6" y="T7"/>
              </a:cxn>
            </a:cxnLst>
            <a:rect l="T12" t="T13" r="T14" b="T15"/>
            <a:pathLst>
              <a:path w="93" h="55">
                <a:moveTo>
                  <a:pt x="93" y="55"/>
                </a:moveTo>
                <a:lnTo>
                  <a:pt x="0" y="32"/>
                </a:lnTo>
                <a:lnTo>
                  <a:pt x="44" y="0"/>
                </a:lnTo>
                <a:lnTo>
                  <a:pt x="93"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50" name="Line 775"/>
          <p:cNvSpPr>
            <a:spLocks noChangeShapeType="1"/>
          </p:cNvSpPr>
          <p:nvPr/>
        </p:nvSpPr>
        <p:spPr bwMode="auto">
          <a:xfrm flipH="1" flipV="1">
            <a:off x="6808788" y="3478217"/>
            <a:ext cx="2159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51" name="Line 776"/>
          <p:cNvSpPr>
            <a:spLocks noChangeShapeType="1"/>
          </p:cNvSpPr>
          <p:nvPr/>
        </p:nvSpPr>
        <p:spPr bwMode="auto">
          <a:xfrm>
            <a:off x="6696082" y="3238522"/>
            <a:ext cx="112713" cy="2397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52" name="Freeform 777"/>
          <p:cNvSpPr>
            <a:spLocks/>
          </p:cNvSpPr>
          <p:nvPr/>
        </p:nvSpPr>
        <p:spPr bwMode="auto">
          <a:xfrm>
            <a:off x="4949825" y="2963863"/>
            <a:ext cx="217488" cy="1282700"/>
          </a:xfrm>
          <a:custGeom>
            <a:avLst/>
            <a:gdLst>
              <a:gd name="T0" fmla="*/ 0 w 94"/>
              <a:gd name="T1" fmla="*/ 2147483647 h 491"/>
              <a:gd name="T2" fmla="*/ 2147483647 w 94"/>
              <a:gd name="T3" fmla="*/ 0 h 491"/>
              <a:gd name="T4" fmla="*/ 2147483647 w 94"/>
              <a:gd name="T5" fmla="*/ 2147483647 h 491"/>
              <a:gd name="T6" fmla="*/ 0 w 94"/>
              <a:gd name="T7" fmla="*/ 2147483647 h 491"/>
              <a:gd name="T8" fmla="*/ 0 60000 65536"/>
              <a:gd name="T9" fmla="*/ 0 60000 65536"/>
              <a:gd name="T10" fmla="*/ 0 60000 65536"/>
              <a:gd name="T11" fmla="*/ 0 60000 65536"/>
              <a:gd name="T12" fmla="*/ 0 w 94"/>
              <a:gd name="T13" fmla="*/ 0 h 491"/>
              <a:gd name="T14" fmla="*/ 94 w 94"/>
              <a:gd name="T15" fmla="*/ 491 h 491"/>
            </a:gdLst>
            <a:ahLst/>
            <a:cxnLst>
              <a:cxn ang="T8">
                <a:pos x="T0" y="T1"/>
              </a:cxn>
              <a:cxn ang="T9">
                <a:pos x="T2" y="T3"/>
              </a:cxn>
              <a:cxn ang="T10">
                <a:pos x="T4" y="T5"/>
              </a:cxn>
              <a:cxn ang="T11">
                <a:pos x="T6" y="T7"/>
              </a:cxn>
            </a:cxnLst>
            <a:rect l="T12" t="T13" r="T14" b="T15"/>
            <a:pathLst>
              <a:path w="94" h="491">
                <a:moveTo>
                  <a:pt x="0" y="491"/>
                </a:moveTo>
                <a:lnTo>
                  <a:pt x="94" y="0"/>
                </a:lnTo>
                <a:lnTo>
                  <a:pt x="45" y="468"/>
                </a:lnTo>
                <a:lnTo>
                  <a:pt x="0" y="49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53" name="Freeform 778"/>
          <p:cNvSpPr>
            <a:spLocks/>
          </p:cNvSpPr>
          <p:nvPr/>
        </p:nvSpPr>
        <p:spPr bwMode="auto">
          <a:xfrm>
            <a:off x="5053013" y="2963865"/>
            <a:ext cx="227012" cy="1222375"/>
          </a:xfrm>
          <a:custGeom>
            <a:avLst/>
            <a:gdLst>
              <a:gd name="T0" fmla="*/ 2147483647 w 98"/>
              <a:gd name="T1" fmla="*/ 2147483647 h 468"/>
              <a:gd name="T2" fmla="*/ 0 w 98"/>
              <a:gd name="T3" fmla="*/ 2147483647 h 468"/>
              <a:gd name="T4" fmla="*/ 2147483647 w 98"/>
              <a:gd name="T5" fmla="*/ 0 h 468"/>
              <a:gd name="T6" fmla="*/ 2147483647 w 98"/>
              <a:gd name="T7" fmla="*/ 2147483647 h 468"/>
              <a:gd name="T8" fmla="*/ 0 60000 65536"/>
              <a:gd name="T9" fmla="*/ 0 60000 65536"/>
              <a:gd name="T10" fmla="*/ 0 60000 65536"/>
              <a:gd name="T11" fmla="*/ 0 60000 65536"/>
              <a:gd name="T12" fmla="*/ 0 w 98"/>
              <a:gd name="T13" fmla="*/ 0 h 468"/>
              <a:gd name="T14" fmla="*/ 98 w 98"/>
              <a:gd name="T15" fmla="*/ 468 h 468"/>
            </a:gdLst>
            <a:ahLst/>
            <a:cxnLst>
              <a:cxn ang="T8">
                <a:pos x="T0" y="T1"/>
              </a:cxn>
              <a:cxn ang="T9">
                <a:pos x="T2" y="T3"/>
              </a:cxn>
              <a:cxn ang="T10">
                <a:pos x="T4" y="T5"/>
              </a:cxn>
              <a:cxn ang="T11">
                <a:pos x="T6" y="T7"/>
              </a:cxn>
            </a:cxnLst>
            <a:rect l="T12" t="T13" r="T14" b="T15"/>
            <a:pathLst>
              <a:path w="98" h="468">
                <a:moveTo>
                  <a:pt x="98" y="55"/>
                </a:moveTo>
                <a:lnTo>
                  <a:pt x="0" y="468"/>
                </a:lnTo>
                <a:lnTo>
                  <a:pt x="49" y="0"/>
                </a:lnTo>
                <a:lnTo>
                  <a:pt x="98"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54" name="Freeform 779"/>
          <p:cNvSpPr>
            <a:spLocks/>
          </p:cNvSpPr>
          <p:nvPr/>
        </p:nvSpPr>
        <p:spPr bwMode="auto">
          <a:xfrm>
            <a:off x="7686675" y="4186260"/>
            <a:ext cx="215900"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55" name="Line 780"/>
          <p:cNvSpPr>
            <a:spLocks noChangeShapeType="1"/>
          </p:cNvSpPr>
          <p:nvPr/>
        </p:nvSpPr>
        <p:spPr bwMode="auto">
          <a:xfrm flipV="1">
            <a:off x="4949825" y="4186260"/>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56" name="Line 781"/>
          <p:cNvSpPr>
            <a:spLocks noChangeShapeType="1"/>
          </p:cNvSpPr>
          <p:nvPr/>
        </p:nvSpPr>
        <p:spPr bwMode="auto">
          <a:xfrm flipH="1">
            <a:off x="5053013" y="3106738"/>
            <a:ext cx="227012" cy="10795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57" name="Line 782"/>
          <p:cNvSpPr>
            <a:spLocks noChangeShapeType="1"/>
          </p:cNvSpPr>
          <p:nvPr/>
        </p:nvSpPr>
        <p:spPr bwMode="auto">
          <a:xfrm flipV="1">
            <a:off x="7686675" y="4186260"/>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58" name="Freeform 783"/>
          <p:cNvSpPr>
            <a:spLocks/>
          </p:cNvSpPr>
          <p:nvPr/>
        </p:nvSpPr>
        <p:spPr bwMode="auto">
          <a:xfrm>
            <a:off x="7024693" y="3538538"/>
            <a:ext cx="217487" cy="157162"/>
          </a:xfrm>
          <a:custGeom>
            <a:avLst/>
            <a:gdLst>
              <a:gd name="T0" fmla="*/ 2147483647 w 94"/>
              <a:gd name="T1" fmla="*/ 2147483647 h 60"/>
              <a:gd name="T2" fmla="*/ 0 w 94"/>
              <a:gd name="T3" fmla="*/ 0 h 60"/>
              <a:gd name="T4" fmla="*/ 2147483647 w 94"/>
              <a:gd name="T5" fmla="*/ 2147483647 h 60"/>
              <a:gd name="T6" fmla="*/ 2147483647 w 94"/>
              <a:gd name="T7" fmla="*/ 2147483647 h 60"/>
              <a:gd name="T8" fmla="*/ 0 60000 65536"/>
              <a:gd name="T9" fmla="*/ 0 60000 65536"/>
              <a:gd name="T10" fmla="*/ 0 60000 65536"/>
              <a:gd name="T11" fmla="*/ 0 60000 65536"/>
              <a:gd name="T12" fmla="*/ 0 w 94"/>
              <a:gd name="T13" fmla="*/ 0 h 60"/>
              <a:gd name="T14" fmla="*/ 94 w 94"/>
              <a:gd name="T15" fmla="*/ 60 h 60"/>
            </a:gdLst>
            <a:ahLst/>
            <a:cxnLst>
              <a:cxn ang="T8">
                <a:pos x="T0" y="T1"/>
              </a:cxn>
              <a:cxn ang="T9">
                <a:pos x="T2" y="T3"/>
              </a:cxn>
              <a:cxn ang="T10">
                <a:pos x="T4" y="T5"/>
              </a:cxn>
              <a:cxn ang="T11">
                <a:pos x="T6" y="T7"/>
              </a:cxn>
            </a:cxnLst>
            <a:rect l="T12" t="T13" r="T14" b="T15"/>
            <a:pathLst>
              <a:path w="94" h="60">
                <a:moveTo>
                  <a:pt x="94" y="60"/>
                </a:moveTo>
                <a:lnTo>
                  <a:pt x="0" y="0"/>
                </a:lnTo>
                <a:lnTo>
                  <a:pt x="49" y="37"/>
                </a:lnTo>
                <a:lnTo>
                  <a:pt x="94" y="6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59" name="Line 784"/>
          <p:cNvSpPr>
            <a:spLocks noChangeShapeType="1"/>
          </p:cNvSpPr>
          <p:nvPr/>
        </p:nvSpPr>
        <p:spPr bwMode="auto">
          <a:xfrm flipH="1" flipV="1">
            <a:off x="7024693" y="3538538"/>
            <a:ext cx="217487" cy="1571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60" name="Freeform 785"/>
          <p:cNvSpPr>
            <a:spLocks/>
          </p:cNvSpPr>
          <p:nvPr/>
        </p:nvSpPr>
        <p:spPr bwMode="auto">
          <a:xfrm>
            <a:off x="6911987" y="3395663"/>
            <a:ext cx="227013" cy="239712"/>
          </a:xfrm>
          <a:custGeom>
            <a:avLst/>
            <a:gdLst>
              <a:gd name="T0" fmla="*/ 2147483647 w 98"/>
              <a:gd name="T1" fmla="*/ 2147483647 h 92"/>
              <a:gd name="T2" fmla="*/ 2147483647 w 98"/>
              <a:gd name="T3" fmla="*/ 2147483647 h 92"/>
              <a:gd name="T4" fmla="*/ 0 w 98"/>
              <a:gd name="T5" fmla="*/ 0 h 92"/>
              <a:gd name="T6" fmla="*/ 2147483647 w 98"/>
              <a:gd name="T7" fmla="*/ 2147483647 h 92"/>
              <a:gd name="T8" fmla="*/ 0 60000 65536"/>
              <a:gd name="T9" fmla="*/ 0 60000 65536"/>
              <a:gd name="T10" fmla="*/ 0 60000 65536"/>
              <a:gd name="T11" fmla="*/ 0 60000 65536"/>
              <a:gd name="T12" fmla="*/ 0 w 98"/>
              <a:gd name="T13" fmla="*/ 0 h 92"/>
              <a:gd name="T14" fmla="*/ 98 w 98"/>
              <a:gd name="T15" fmla="*/ 92 h 92"/>
            </a:gdLst>
            <a:ahLst/>
            <a:cxnLst>
              <a:cxn ang="T8">
                <a:pos x="T0" y="T1"/>
              </a:cxn>
              <a:cxn ang="T9">
                <a:pos x="T2" y="T3"/>
              </a:cxn>
              <a:cxn ang="T10">
                <a:pos x="T4" y="T5"/>
              </a:cxn>
              <a:cxn ang="T11">
                <a:pos x="T6" y="T7"/>
              </a:cxn>
            </a:cxnLst>
            <a:rect l="T12" t="T13" r="T14" b="T15"/>
            <a:pathLst>
              <a:path w="98" h="92">
                <a:moveTo>
                  <a:pt x="49" y="55"/>
                </a:moveTo>
                <a:lnTo>
                  <a:pt x="98" y="92"/>
                </a:lnTo>
                <a:lnTo>
                  <a:pt x="0" y="0"/>
                </a:lnTo>
                <a:lnTo>
                  <a:pt x="49"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61" name="Line 786"/>
          <p:cNvSpPr>
            <a:spLocks noChangeShapeType="1"/>
          </p:cNvSpPr>
          <p:nvPr/>
        </p:nvSpPr>
        <p:spPr bwMode="auto">
          <a:xfrm>
            <a:off x="6911977" y="3395666"/>
            <a:ext cx="112713" cy="1428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62" name="Line 787"/>
          <p:cNvSpPr>
            <a:spLocks noChangeShapeType="1"/>
          </p:cNvSpPr>
          <p:nvPr/>
        </p:nvSpPr>
        <p:spPr bwMode="auto">
          <a:xfrm flipH="1" flipV="1">
            <a:off x="6261100" y="2927350"/>
            <a:ext cx="217488" cy="1905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63" name="Freeform 788"/>
          <p:cNvSpPr>
            <a:spLocks/>
          </p:cNvSpPr>
          <p:nvPr/>
        </p:nvSpPr>
        <p:spPr bwMode="auto">
          <a:xfrm>
            <a:off x="7242175" y="3695707"/>
            <a:ext cx="215900" cy="517525"/>
          </a:xfrm>
          <a:custGeom>
            <a:avLst/>
            <a:gdLst>
              <a:gd name="T0" fmla="*/ 2147483647 w 93"/>
              <a:gd name="T1" fmla="*/ 2147483647 h 198"/>
              <a:gd name="T2" fmla="*/ 0 w 93"/>
              <a:gd name="T3" fmla="*/ 0 h 198"/>
              <a:gd name="T4" fmla="*/ 2147483647 w 93"/>
              <a:gd name="T5" fmla="*/ 2147483647 h 198"/>
              <a:gd name="T6" fmla="*/ 2147483647 w 93"/>
              <a:gd name="T7" fmla="*/ 2147483647 h 198"/>
              <a:gd name="T8" fmla="*/ 0 60000 65536"/>
              <a:gd name="T9" fmla="*/ 0 60000 65536"/>
              <a:gd name="T10" fmla="*/ 0 60000 65536"/>
              <a:gd name="T11" fmla="*/ 0 60000 65536"/>
              <a:gd name="T12" fmla="*/ 0 w 93"/>
              <a:gd name="T13" fmla="*/ 0 h 198"/>
              <a:gd name="T14" fmla="*/ 93 w 93"/>
              <a:gd name="T15" fmla="*/ 198 h 198"/>
            </a:gdLst>
            <a:ahLst/>
            <a:cxnLst>
              <a:cxn ang="T8">
                <a:pos x="T0" y="T1"/>
              </a:cxn>
              <a:cxn ang="T9">
                <a:pos x="T2" y="T3"/>
              </a:cxn>
              <a:cxn ang="T10">
                <a:pos x="T4" y="T5"/>
              </a:cxn>
              <a:cxn ang="T11">
                <a:pos x="T6" y="T7"/>
              </a:cxn>
            </a:cxnLst>
            <a:rect l="T12" t="T13" r="T14" b="T15"/>
            <a:pathLst>
              <a:path w="93" h="198">
                <a:moveTo>
                  <a:pt x="93" y="198"/>
                </a:moveTo>
                <a:lnTo>
                  <a:pt x="0" y="0"/>
                </a:lnTo>
                <a:lnTo>
                  <a:pt x="49" y="55"/>
                </a:lnTo>
                <a:lnTo>
                  <a:pt x="93" y="19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64" name="Freeform 789"/>
          <p:cNvSpPr>
            <a:spLocks/>
          </p:cNvSpPr>
          <p:nvPr/>
        </p:nvSpPr>
        <p:spPr bwMode="auto">
          <a:xfrm>
            <a:off x="7458075" y="4213247"/>
            <a:ext cx="228600" cy="93663"/>
          </a:xfrm>
          <a:custGeom>
            <a:avLst/>
            <a:gdLst>
              <a:gd name="T0" fmla="*/ 2147483647 w 99"/>
              <a:gd name="T1" fmla="*/ 2147483647 h 36"/>
              <a:gd name="T2" fmla="*/ 0 w 99"/>
              <a:gd name="T3" fmla="*/ 0 h 36"/>
              <a:gd name="T4" fmla="*/ 2147483647 w 99"/>
              <a:gd name="T5" fmla="*/ 2147483647 h 36"/>
              <a:gd name="T6" fmla="*/ 2147483647 w 99"/>
              <a:gd name="T7" fmla="*/ 2147483647 h 36"/>
              <a:gd name="T8" fmla="*/ 0 60000 65536"/>
              <a:gd name="T9" fmla="*/ 0 60000 65536"/>
              <a:gd name="T10" fmla="*/ 0 60000 65536"/>
              <a:gd name="T11" fmla="*/ 0 60000 65536"/>
              <a:gd name="T12" fmla="*/ 0 w 99"/>
              <a:gd name="T13" fmla="*/ 0 h 36"/>
              <a:gd name="T14" fmla="*/ 99 w 99"/>
              <a:gd name="T15" fmla="*/ 36 h 36"/>
            </a:gdLst>
            <a:ahLst/>
            <a:cxnLst>
              <a:cxn ang="T8">
                <a:pos x="T0" y="T1"/>
              </a:cxn>
              <a:cxn ang="T9">
                <a:pos x="T2" y="T3"/>
              </a:cxn>
              <a:cxn ang="T10">
                <a:pos x="T4" y="T5"/>
              </a:cxn>
              <a:cxn ang="T11">
                <a:pos x="T6" y="T7"/>
              </a:cxn>
            </a:cxnLst>
            <a:rect l="T12" t="T13" r="T14" b="T15"/>
            <a:pathLst>
              <a:path w="99" h="36">
                <a:moveTo>
                  <a:pt x="99" y="13"/>
                </a:moveTo>
                <a:lnTo>
                  <a:pt x="0" y="0"/>
                </a:lnTo>
                <a:lnTo>
                  <a:pt x="49" y="36"/>
                </a:lnTo>
                <a:lnTo>
                  <a:pt x="99"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65" name="Line 790"/>
          <p:cNvSpPr>
            <a:spLocks noChangeShapeType="1"/>
          </p:cNvSpPr>
          <p:nvPr/>
        </p:nvSpPr>
        <p:spPr bwMode="auto">
          <a:xfrm>
            <a:off x="7469200" y="4213225"/>
            <a:ext cx="217487" cy="333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66" name="Freeform 791"/>
          <p:cNvSpPr>
            <a:spLocks/>
          </p:cNvSpPr>
          <p:nvPr/>
        </p:nvSpPr>
        <p:spPr bwMode="auto">
          <a:xfrm>
            <a:off x="7356477" y="3840165"/>
            <a:ext cx="214313" cy="466725"/>
          </a:xfrm>
          <a:custGeom>
            <a:avLst/>
            <a:gdLst>
              <a:gd name="T0" fmla="*/ 2147483647 w 93"/>
              <a:gd name="T1" fmla="*/ 2147483647 h 179"/>
              <a:gd name="T2" fmla="*/ 2147483647 w 93"/>
              <a:gd name="T3" fmla="*/ 2147483647 h 179"/>
              <a:gd name="T4" fmla="*/ 0 w 93"/>
              <a:gd name="T5" fmla="*/ 0 h 179"/>
              <a:gd name="T6" fmla="*/ 2147483647 w 93"/>
              <a:gd name="T7" fmla="*/ 2147483647 h 179"/>
              <a:gd name="T8" fmla="*/ 0 60000 65536"/>
              <a:gd name="T9" fmla="*/ 0 60000 65536"/>
              <a:gd name="T10" fmla="*/ 0 60000 65536"/>
              <a:gd name="T11" fmla="*/ 0 60000 65536"/>
              <a:gd name="T12" fmla="*/ 0 w 93"/>
              <a:gd name="T13" fmla="*/ 0 h 179"/>
              <a:gd name="T14" fmla="*/ 93 w 93"/>
              <a:gd name="T15" fmla="*/ 179 h 179"/>
            </a:gdLst>
            <a:ahLst/>
            <a:cxnLst>
              <a:cxn ang="T8">
                <a:pos x="T0" y="T1"/>
              </a:cxn>
              <a:cxn ang="T9">
                <a:pos x="T2" y="T3"/>
              </a:cxn>
              <a:cxn ang="T10">
                <a:pos x="T4" y="T5"/>
              </a:cxn>
              <a:cxn ang="T11">
                <a:pos x="T6" y="T7"/>
              </a:cxn>
            </a:cxnLst>
            <a:rect l="T12" t="T13" r="T14" b="T15"/>
            <a:pathLst>
              <a:path w="93" h="179">
                <a:moveTo>
                  <a:pt x="44" y="143"/>
                </a:moveTo>
                <a:lnTo>
                  <a:pt x="93" y="179"/>
                </a:lnTo>
                <a:lnTo>
                  <a:pt x="0" y="0"/>
                </a:lnTo>
                <a:lnTo>
                  <a:pt x="44" y="14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67" name="Line 792"/>
          <p:cNvSpPr>
            <a:spLocks noChangeShapeType="1"/>
          </p:cNvSpPr>
          <p:nvPr/>
        </p:nvSpPr>
        <p:spPr bwMode="auto">
          <a:xfrm>
            <a:off x="7458087" y="4213247"/>
            <a:ext cx="11113"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68" name="Line 793"/>
          <p:cNvSpPr>
            <a:spLocks noChangeShapeType="1"/>
          </p:cNvSpPr>
          <p:nvPr/>
        </p:nvSpPr>
        <p:spPr bwMode="auto">
          <a:xfrm>
            <a:off x="5889637" y="4043363"/>
            <a:ext cx="1446213"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69" name="Line 794"/>
          <p:cNvSpPr>
            <a:spLocks noChangeShapeType="1"/>
          </p:cNvSpPr>
          <p:nvPr/>
        </p:nvSpPr>
        <p:spPr bwMode="auto">
          <a:xfrm>
            <a:off x="5889637" y="4043363"/>
            <a:ext cx="1446213"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70" name="Line 795"/>
          <p:cNvSpPr>
            <a:spLocks noChangeShapeType="1"/>
          </p:cNvSpPr>
          <p:nvPr/>
        </p:nvSpPr>
        <p:spPr bwMode="auto">
          <a:xfrm flipH="1" flipV="1">
            <a:off x="7242175" y="3695707"/>
            <a:ext cx="215900" cy="517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71" name="Freeform 796"/>
          <p:cNvSpPr>
            <a:spLocks/>
          </p:cNvSpPr>
          <p:nvPr/>
        </p:nvSpPr>
        <p:spPr bwMode="auto">
          <a:xfrm>
            <a:off x="7139000" y="3635375"/>
            <a:ext cx="217487" cy="204788"/>
          </a:xfrm>
          <a:custGeom>
            <a:avLst/>
            <a:gdLst>
              <a:gd name="T0" fmla="*/ 2147483647 w 94"/>
              <a:gd name="T1" fmla="*/ 2147483647 h 78"/>
              <a:gd name="T2" fmla="*/ 2147483647 w 94"/>
              <a:gd name="T3" fmla="*/ 2147483647 h 78"/>
              <a:gd name="T4" fmla="*/ 0 w 94"/>
              <a:gd name="T5" fmla="*/ 0 h 78"/>
              <a:gd name="T6" fmla="*/ 2147483647 w 94"/>
              <a:gd name="T7" fmla="*/ 2147483647 h 78"/>
              <a:gd name="T8" fmla="*/ 0 60000 65536"/>
              <a:gd name="T9" fmla="*/ 0 60000 65536"/>
              <a:gd name="T10" fmla="*/ 0 60000 65536"/>
              <a:gd name="T11" fmla="*/ 0 60000 65536"/>
              <a:gd name="T12" fmla="*/ 0 w 94"/>
              <a:gd name="T13" fmla="*/ 0 h 78"/>
              <a:gd name="T14" fmla="*/ 94 w 94"/>
              <a:gd name="T15" fmla="*/ 78 h 78"/>
            </a:gdLst>
            <a:ahLst/>
            <a:cxnLst>
              <a:cxn ang="T8">
                <a:pos x="T0" y="T1"/>
              </a:cxn>
              <a:cxn ang="T9">
                <a:pos x="T2" y="T3"/>
              </a:cxn>
              <a:cxn ang="T10">
                <a:pos x="T4" y="T5"/>
              </a:cxn>
              <a:cxn ang="T11">
                <a:pos x="T6" y="T7"/>
              </a:cxn>
            </a:cxnLst>
            <a:rect l="T12" t="T13" r="T14" b="T15"/>
            <a:pathLst>
              <a:path w="94" h="78">
                <a:moveTo>
                  <a:pt x="45" y="23"/>
                </a:moveTo>
                <a:lnTo>
                  <a:pt x="94" y="78"/>
                </a:lnTo>
                <a:lnTo>
                  <a:pt x="0" y="0"/>
                </a:lnTo>
                <a:lnTo>
                  <a:pt x="45" y="2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72" name="Freeform 797"/>
          <p:cNvSpPr>
            <a:spLocks/>
          </p:cNvSpPr>
          <p:nvPr/>
        </p:nvSpPr>
        <p:spPr bwMode="auto">
          <a:xfrm>
            <a:off x="6478600" y="2951185"/>
            <a:ext cx="217487" cy="287337"/>
          </a:xfrm>
          <a:custGeom>
            <a:avLst/>
            <a:gdLst>
              <a:gd name="T0" fmla="*/ 2147483647 w 94"/>
              <a:gd name="T1" fmla="*/ 2147483647 h 110"/>
              <a:gd name="T2" fmla="*/ 0 w 94"/>
              <a:gd name="T3" fmla="*/ 2147483647 h 110"/>
              <a:gd name="T4" fmla="*/ 2147483647 w 94"/>
              <a:gd name="T5" fmla="*/ 0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94" y="110"/>
                </a:moveTo>
                <a:lnTo>
                  <a:pt x="0" y="64"/>
                </a:lnTo>
                <a:lnTo>
                  <a:pt x="49" y="0"/>
                </a:lnTo>
                <a:lnTo>
                  <a:pt x="94" y="11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73" name="Line 798"/>
          <p:cNvSpPr>
            <a:spLocks noChangeShapeType="1"/>
          </p:cNvSpPr>
          <p:nvPr/>
        </p:nvSpPr>
        <p:spPr bwMode="auto">
          <a:xfrm>
            <a:off x="7458087" y="4213247"/>
            <a:ext cx="11113"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74" name="Line 799"/>
          <p:cNvSpPr>
            <a:spLocks noChangeShapeType="1"/>
          </p:cNvSpPr>
          <p:nvPr/>
        </p:nvSpPr>
        <p:spPr bwMode="auto">
          <a:xfrm>
            <a:off x="7356475" y="3852863"/>
            <a:ext cx="101600" cy="3603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75" name="Line 800"/>
          <p:cNvSpPr>
            <a:spLocks noChangeShapeType="1"/>
          </p:cNvSpPr>
          <p:nvPr/>
        </p:nvSpPr>
        <p:spPr bwMode="auto">
          <a:xfrm>
            <a:off x="7138990" y="3635382"/>
            <a:ext cx="10318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76" name="Line 801"/>
          <p:cNvSpPr>
            <a:spLocks noChangeShapeType="1"/>
          </p:cNvSpPr>
          <p:nvPr/>
        </p:nvSpPr>
        <p:spPr bwMode="auto">
          <a:xfrm flipH="1" flipV="1">
            <a:off x="6478600" y="3117850"/>
            <a:ext cx="217487" cy="1206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77" name="Freeform 802"/>
          <p:cNvSpPr>
            <a:spLocks/>
          </p:cNvSpPr>
          <p:nvPr/>
        </p:nvSpPr>
        <p:spPr bwMode="auto">
          <a:xfrm>
            <a:off x="6591300" y="2951185"/>
            <a:ext cx="217488" cy="287337"/>
          </a:xfrm>
          <a:custGeom>
            <a:avLst/>
            <a:gdLst>
              <a:gd name="T0" fmla="*/ 2147483647 w 94"/>
              <a:gd name="T1" fmla="*/ 2147483647 h 110"/>
              <a:gd name="T2" fmla="*/ 2147483647 w 94"/>
              <a:gd name="T3" fmla="*/ 2147483647 h 110"/>
              <a:gd name="T4" fmla="*/ 0 w 94"/>
              <a:gd name="T5" fmla="*/ 0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45" y="110"/>
                </a:moveTo>
                <a:lnTo>
                  <a:pt x="94" y="97"/>
                </a:lnTo>
                <a:lnTo>
                  <a:pt x="0" y="0"/>
                </a:lnTo>
                <a:lnTo>
                  <a:pt x="45" y="11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78" name="Freeform 803"/>
          <p:cNvSpPr>
            <a:spLocks/>
          </p:cNvSpPr>
          <p:nvPr/>
        </p:nvSpPr>
        <p:spPr bwMode="auto">
          <a:xfrm>
            <a:off x="6696075" y="3203575"/>
            <a:ext cx="215900" cy="192088"/>
          </a:xfrm>
          <a:custGeom>
            <a:avLst/>
            <a:gdLst>
              <a:gd name="T0" fmla="*/ 2147483647 w 93"/>
              <a:gd name="T1" fmla="*/ 2147483647 h 73"/>
              <a:gd name="T2" fmla="*/ 0 w 93"/>
              <a:gd name="T3" fmla="*/ 2147483647 h 73"/>
              <a:gd name="T4" fmla="*/ 2147483647 w 93"/>
              <a:gd name="T5" fmla="*/ 0 h 73"/>
              <a:gd name="T6" fmla="*/ 2147483647 w 93"/>
              <a:gd name="T7" fmla="*/ 2147483647 h 73"/>
              <a:gd name="T8" fmla="*/ 0 60000 65536"/>
              <a:gd name="T9" fmla="*/ 0 60000 65536"/>
              <a:gd name="T10" fmla="*/ 0 60000 65536"/>
              <a:gd name="T11" fmla="*/ 0 60000 65536"/>
              <a:gd name="T12" fmla="*/ 0 w 93"/>
              <a:gd name="T13" fmla="*/ 0 h 73"/>
              <a:gd name="T14" fmla="*/ 93 w 93"/>
              <a:gd name="T15" fmla="*/ 73 h 73"/>
            </a:gdLst>
            <a:ahLst/>
            <a:cxnLst>
              <a:cxn ang="T8">
                <a:pos x="T0" y="T1"/>
              </a:cxn>
              <a:cxn ang="T9">
                <a:pos x="T2" y="T3"/>
              </a:cxn>
              <a:cxn ang="T10">
                <a:pos x="T4" y="T5"/>
              </a:cxn>
              <a:cxn ang="T11">
                <a:pos x="T6" y="T7"/>
              </a:cxn>
            </a:cxnLst>
            <a:rect l="T12" t="T13" r="T14" b="T15"/>
            <a:pathLst>
              <a:path w="93" h="73">
                <a:moveTo>
                  <a:pt x="93" y="73"/>
                </a:moveTo>
                <a:lnTo>
                  <a:pt x="0" y="13"/>
                </a:lnTo>
                <a:lnTo>
                  <a:pt x="49" y="0"/>
                </a:lnTo>
                <a:lnTo>
                  <a:pt x="93" y="7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79" name="Freeform 804"/>
          <p:cNvSpPr>
            <a:spLocks/>
          </p:cNvSpPr>
          <p:nvPr/>
        </p:nvSpPr>
        <p:spPr bwMode="auto">
          <a:xfrm>
            <a:off x="4835525" y="3167063"/>
            <a:ext cx="217488" cy="1079500"/>
          </a:xfrm>
          <a:custGeom>
            <a:avLst/>
            <a:gdLst>
              <a:gd name="T0" fmla="*/ 0 w 94"/>
              <a:gd name="T1" fmla="*/ 2147483647 h 413"/>
              <a:gd name="T2" fmla="*/ 2147483647 w 94"/>
              <a:gd name="T3" fmla="*/ 0 h 413"/>
              <a:gd name="T4" fmla="*/ 2147483647 w 94"/>
              <a:gd name="T5" fmla="*/ 2147483647 h 413"/>
              <a:gd name="T6" fmla="*/ 0 w 94"/>
              <a:gd name="T7" fmla="*/ 2147483647 h 413"/>
              <a:gd name="T8" fmla="*/ 0 60000 65536"/>
              <a:gd name="T9" fmla="*/ 0 60000 65536"/>
              <a:gd name="T10" fmla="*/ 0 60000 65536"/>
              <a:gd name="T11" fmla="*/ 0 60000 65536"/>
              <a:gd name="T12" fmla="*/ 0 w 94"/>
              <a:gd name="T13" fmla="*/ 0 h 413"/>
              <a:gd name="T14" fmla="*/ 94 w 94"/>
              <a:gd name="T15" fmla="*/ 413 h 413"/>
            </a:gdLst>
            <a:ahLst/>
            <a:cxnLst>
              <a:cxn ang="T8">
                <a:pos x="T0" y="T1"/>
              </a:cxn>
              <a:cxn ang="T9">
                <a:pos x="T2" y="T3"/>
              </a:cxn>
              <a:cxn ang="T10">
                <a:pos x="T4" y="T5"/>
              </a:cxn>
              <a:cxn ang="T11">
                <a:pos x="T6" y="T7"/>
              </a:cxn>
            </a:cxnLst>
            <a:rect l="T12" t="T13" r="T14" b="T15"/>
            <a:pathLst>
              <a:path w="94" h="413">
                <a:moveTo>
                  <a:pt x="0" y="257"/>
                </a:moveTo>
                <a:lnTo>
                  <a:pt x="94" y="0"/>
                </a:lnTo>
                <a:lnTo>
                  <a:pt x="49" y="413"/>
                </a:lnTo>
                <a:lnTo>
                  <a:pt x="0" y="25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80" name="Freeform 805"/>
          <p:cNvSpPr>
            <a:spLocks/>
          </p:cNvSpPr>
          <p:nvPr/>
        </p:nvSpPr>
        <p:spPr bwMode="auto">
          <a:xfrm>
            <a:off x="4949825" y="2963863"/>
            <a:ext cx="217488" cy="1282700"/>
          </a:xfrm>
          <a:custGeom>
            <a:avLst/>
            <a:gdLst>
              <a:gd name="T0" fmla="*/ 2147483647 w 94"/>
              <a:gd name="T1" fmla="*/ 0 h 491"/>
              <a:gd name="T2" fmla="*/ 0 w 94"/>
              <a:gd name="T3" fmla="*/ 2147483647 h 491"/>
              <a:gd name="T4" fmla="*/ 2147483647 w 94"/>
              <a:gd name="T5" fmla="*/ 2147483647 h 491"/>
              <a:gd name="T6" fmla="*/ 2147483647 w 94"/>
              <a:gd name="T7" fmla="*/ 0 h 491"/>
              <a:gd name="T8" fmla="*/ 0 60000 65536"/>
              <a:gd name="T9" fmla="*/ 0 60000 65536"/>
              <a:gd name="T10" fmla="*/ 0 60000 65536"/>
              <a:gd name="T11" fmla="*/ 0 60000 65536"/>
              <a:gd name="T12" fmla="*/ 0 w 94"/>
              <a:gd name="T13" fmla="*/ 0 h 491"/>
              <a:gd name="T14" fmla="*/ 94 w 94"/>
              <a:gd name="T15" fmla="*/ 491 h 491"/>
            </a:gdLst>
            <a:ahLst/>
            <a:cxnLst>
              <a:cxn ang="T8">
                <a:pos x="T0" y="T1"/>
              </a:cxn>
              <a:cxn ang="T9">
                <a:pos x="T2" y="T3"/>
              </a:cxn>
              <a:cxn ang="T10">
                <a:pos x="T4" y="T5"/>
              </a:cxn>
              <a:cxn ang="T11">
                <a:pos x="T6" y="T7"/>
              </a:cxn>
            </a:cxnLst>
            <a:rect l="T12" t="T13" r="T14" b="T15"/>
            <a:pathLst>
              <a:path w="94" h="491">
                <a:moveTo>
                  <a:pt x="94" y="0"/>
                </a:moveTo>
                <a:lnTo>
                  <a:pt x="0" y="491"/>
                </a:lnTo>
                <a:lnTo>
                  <a:pt x="45" y="78"/>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81" name="Freeform 806"/>
          <p:cNvSpPr>
            <a:spLocks/>
          </p:cNvSpPr>
          <p:nvPr/>
        </p:nvSpPr>
        <p:spPr bwMode="auto">
          <a:xfrm>
            <a:off x="7570800" y="4246585"/>
            <a:ext cx="219075"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3"/>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82" name="Freeform 807"/>
          <p:cNvSpPr>
            <a:spLocks/>
          </p:cNvSpPr>
          <p:nvPr/>
        </p:nvSpPr>
        <p:spPr bwMode="auto">
          <a:xfrm>
            <a:off x="7686675" y="4246585"/>
            <a:ext cx="215900"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83" name="Line 808"/>
          <p:cNvSpPr>
            <a:spLocks noChangeShapeType="1"/>
          </p:cNvSpPr>
          <p:nvPr/>
        </p:nvSpPr>
        <p:spPr bwMode="auto">
          <a:xfrm flipH="1" flipV="1">
            <a:off x="6696075" y="3238522"/>
            <a:ext cx="215900" cy="1571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84" name="Line 809"/>
          <p:cNvSpPr>
            <a:spLocks noChangeShapeType="1"/>
          </p:cNvSpPr>
          <p:nvPr/>
        </p:nvSpPr>
        <p:spPr bwMode="auto">
          <a:xfrm>
            <a:off x="4835525" y="3840163"/>
            <a:ext cx="114300" cy="4064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85" name="Line 810"/>
          <p:cNvSpPr>
            <a:spLocks noChangeShapeType="1"/>
          </p:cNvSpPr>
          <p:nvPr/>
        </p:nvSpPr>
        <p:spPr bwMode="auto">
          <a:xfrm flipH="1">
            <a:off x="4949825" y="2963863"/>
            <a:ext cx="217488" cy="128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86" name="Line 811"/>
          <p:cNvSpPr>
            <a:spLocks noChangeShapeType="1"/>
          </p:cNvSpPr>
          <p:nvPr/>
        </p:nvSpPr>
        <p:spPr bwMode="auto">
          <a:xfrm flipH="1" flipV="1">
            <a:off x="7686675" y="4246563"/>
            <a:ext cx="215900"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87" name="Line 812"/>
          <p:cNvSpPr>
            <a:spLocks noChangeShapeType="1"/>
          </p:cNvSpPr>
          <p:nvPr/>
        </p:nvSpPr>
        <p:spPr bwMode="auto">
          <a:xfrm flipV="1">
            <a:off x="7570795" y="4246585"/>
            <a:ext cx="11588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88" name="Freeform 813"/>
          <p:cNvSpPr>
            <a:spLocks/>
          </p:cNvSpPr>
          <p:nvPr/>
        </p:nvSpPr>
        <p:spPr bwMode="auto">
          <a:xfrm>
            <a:off x="6911987" y="3395663"/>
            <a:ext cx="227013" cy="239712"/>
          </a:xfrm>
          <a:custGeom>
            <a:avLst/>
            <a:gdLst>
              <a:gd name="T0" fmla="*/ 2147483647 w 98"/>
              <a:gd name="T1" fmla="*/ 2147483647 h 92"/>
              <a:gd name="T2" fmla="*/ 0 w 98"/>
              <a:gd name="T3" fmla="*/ 0 h 92"/>
              <a:gd name="T4" fmla="*/ 2147483647 w 98"/>
              <a:gd name="T5" fmla="*/ 2147483647 h 92"/>
              <a:gd name="T6" fmla="*/ 2147483647 w 98"/>
              <a:gd name="T7" fmla="*/ 2147483647 h 92"/>
              <a:gd name="T8" fmla="*/ 0 60000 65536"/>
              <a:gd name="T9" fmla="*/ 0 60000 65536"/>
              <a:gd name="T10" fmla="*/ 0 60000 65536"/>
              <a:gd name="T11" fmla="*/ 0 60000 65536"/>
              <a:gd name="T12" fmla="*/ 0 w 98"/>
              <a:gd name="T13" fmla="*/ 0 h 92"/>
              <a:gd name="T14" fmla="*/ 98 w 98"/>
              <a:gd name="T15" fmla="*/ 92 h 92"/>
            </a:gdLst>
            <a:ahLst/>
            <a:cxnLst>
              <a:cxn ang="T8">
                <a:pos x="T0" y="T1"/>
              </a:cxn>
              <a:cxn ang="T9">
                <a:pos x="T2" y="T3"/>
              </a:cxn>
              <a:cxn ang="T10">
                <a:pos x="T4" y="T5"/>
              </a:cxn>
              <a:cxn ang="T11">
                <a:pos x="T6" y="T7"/>
              </a:cxn>
            </a:cxnLst>
            <a:rect l="T12" t="T13" r="T14" b="T15"/>
            <a:pathLst>
              <a:path w="98" h="92">
                <a:moveTo>
                  <a:pt x="98" y="92"/>
                </a:moveTo>
                <a:lnTo>
                  <a:pt x="0" y="0"/>
                </a:lnTo>
                <a:lnTo>
                  <a:pt x="49" y="51"/>
                </a:lnTo>
                <a:lnTo>
                  <a:pt x="98"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89" name="Line 814"/>
          <p:cNvSpPr>
            <a:spLocks noChangeShapeType="1"/>
          </p:cNvSpPr>
          <p:nvPr/>
        </p:nvSpPr>
        <p:spPr bwMode="auto">
          <a:xfrm flipH="1" flipV="1">
            <a:off x="6911987" y="3395663"/>
            <a:ext cx="227013" cy="2397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90" name="Freeform 815"/>
          <p:cNvSpPr>
            <a:spLocks/>
          </p:cNvSpPr>
          <p:nvPr/>
        </p:nvSpPr>
        <p:spPr bwMode="auto">
          <a:xfrm>
            <a:off x="6808788" y="3203575"/>
            <a:ext cx="215900" cy="325438"/>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4" y="73"/>
                </a:moveTo>
                <a:lnTo>
                  <a:pt x="93" y="124"/>
                </a:lnTo>
                <a:lnTo>
                  <a:pt x="0" y="0"/>
                </a:lnTo>
                <a:lnTo>
                  <a:pt x="44" y="7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91" name="Line 816"/>
          <p:cNvSpPr>
            <a:spLocks noChangeShapeType="1"/>
          </p:cNvSpPr>
          <p:nvPr/>
        </p:nvSpPr>
        <p:spPr bwMode="auto">
          <a:xfrm>
            <a:off x="6808797" y="3203575"/>
            <a:ext cx="103187" cy="1920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92" name="Line 817"/>
          <p:cNvSpPr>
            <a:spLocks noChangeShapeType="1"/>
          </p:cNvSpPr>
          <p:nvPr/>
        </p:nvSpPr>
        <p:spPr bwMode="auto">
          <a:xfrm flipV="1">
            <a:off x="7789863" y="4283097"/>
            <a:ext cx="112712"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93" name="Freeform 818"/>
          <p:cNvSpPr>
            <a:spLocks/>
          </p:cNvSpPr>
          <p:nvPr/>
        </p:nvSpPr>
        <p:spPr bwMode="auto">
          <a:xfrm>
            <a:off x="7024693" y="3529015"/>
            <a:ext cx="217487" cy="300037"/>
          </a:xfrm>
          <a:custGeom>
            <a:avLst/>
            <a:gdLst>
              <a:gd name="T0" fmla="*/ 2147483647 w 94"/>
              <a:gd name="T1" fmla="*/ 2147483647 h 115"/>
              <a:gd name="T2" fmla="*/ 2147483647 w 94"/>
              <a:gd name="T3" fmla="*/ 2147483647 h 115"/>
              <a:gd name="T4" fmla="*/ 0 w 94"/>
              <a:gd name="T5" fmla="*/ 0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9" y="41"/>
                </a:moveTo>
                <a:lnTo>
                  <a:pt x="94" y="115"/>
                </a:lnTo>
                <a:lnTo>
                  <a:pt x="0" y="0"/>
                </a:lnTo>
                <a:lnTo>
                  <a:pt x="49"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94" name="Freeform 819"/>
          <p:cNvSpPr>
            <a:spLocks/>
          </p:cNvSpPr>
          <p:nvPr/>
        </p:nvSpPr>
        <p:spPr bwMode="auto">
          <a:xfrm>
            <a:off x="7139000" y="3635375"/>
            <a:ext cx="217487" cy="204788"/>
          </a:xfrm>
          <a:custGeom>
            <a:avLst/>
            <a:gdLst>
              <a:gd name="T0" fmla="*/ 2147483647 w 94"/>
              <a:gd name="T1" fmla="*/ 2147483647 h 78"/>
              <a:gd name="T2" fmla="*/ 0 w 94"/>
              <a:gd name="T3" fmla="*/ 0 h 78"/>
              <a:gd name="T4" fmla="*/ 2147483647 w 94"/>
              <a:gd name="T5" fmla="*/ 2147483647 h 78"/>
              <a:gd name="T6" fmla="*/ 2147483647 w 94"/>
              <a:gd name="T7" fmla="*/ 2147483647 h 78"/>
              <a:gd name="T8" fmla="*/ 0 60000 65536"/>
              <a:gd name="T9" fmla="*/ 0 60000 65536"/>
              <a:gd name="T10" fmla="*/ 0 60000 65536"/>
              <a:gd name="T11" fmla="*/ 0 60000 65536"/>
              <a:gd name="T12" fmla="*/ 0 w 94"/>
              <a:gd name="T13" fmla="*/ 0 h 78"/>
              <a:gd name="T14" fmla="*/ 94 w 94"/>
              <a:gd name="T15" fmla="*/ 78 h 78"/>
            </a:gdLst>
            <a:ahLst/>
            <a:cxnLst>
              <a:cxn ang="T8">
                <a:pos x="T0" y="T1"/>
              </a:cxn>
              <a:cxn ang="T9">
                <a:pos x="T2" y="T3"/>
              </a:cxn>
              <a:cxn ang="T10">
                <a:pos x="T4" y="T5"/>
              </a:cxn>
              <a:cxn ang="T11">
                <a:pos x="T6" y="T7"/>
              </a:cxn>
            </a:cxnLst>
            <a:rect l="T12" t="T13" r="T14" b="T15"/>
            <a:pathLst>
              <a:path w="94" h="78">
                <a:moveTo>
                  <a:pt x="94" y="78"/>
                </a:moveTo>
                <a:lnTo>
                  <a:pt x="0" y="0"/>
                </a:lnTo>
                <a:lnTo>
                  <a:pt x="45" y="74"/>
                </a:lnTo>
                <a:lnTo>
                  <a:pt x="94" y="7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95" name="Freeform 820"/>
          <p:cNvSpPr>
            <a:spLocks/>
          </p:cNvSpPr>
          <p:nvPr/>
        </p:nvSpPr>
        <p:spPr bwMode="auto">
          <a:xfrm>
            <a:off x="5167325" y="2098697"/>
            <a:ext cx="217487" cy="1008063"/>
          </a:xfrm>
          <a:custGeom>
            <a:avLst/>
            <a:gdLst>
              <a:gd name="T0" fmla="*/ 0 w 94"/>
              <a:gd name="T1" fmla="*/ 2147483647 h 386"/>
              <a:gd name="T2" fmla="*/ 2147483647 w 94"/>
              <a:gd name="T3" fmla="*/ 0 h 386"/>
              <a:gd name="T4" fmla="*/ 2147483647 w 94"/>
              <a:gd name="T5" fmla="*/ 2147483647 h 386"/>
              <a:gd name="T6" fmla="*/ 0 w 94"/>
              <a:gd name="T7" fmla="*/ 2147483647 h 386"/>
              <a:gd name="T8" fmla="*/ 0 60000 65536"/>
              <a:gd name="T9" fmla="*/ 0 60000 65536"/>
              <a:gd name="T10" fmla="*/ 0 60000 65536"/>
              <a:gd name="T11" fmla="*/ 0 60000 65536"/>
              <a:gd name="T12" fmla="*/ 0 w 94"/>
              <a:gd name="T13" fmla="*/ 0 h 386"/>
              <a:gd name="T14" fmla="*/ 94 w 94"/>
              <a:gd name="T15" fmla="*/ 386 h 386"/>
            </a:gdLst>
            <a:ahLst/>
            <a:cxnLst>
              <a:cxn ang="T8">
                <a:pos x="T0" y="T1"/>
              </a:cxn>
              <a:cxn ang="T9">
                <a:pos x="T2" y="T3"/>
              </a:cxn>
              <a:cxn ang="T10">
                <a:pos x="T4" y="T5"/>
              </a:cxn>
              <a:cxn ang="T11">
                <a:pos x="T6" y="T7"/>
              </a:cxn>
            </a:cxnLst>
            <a:rect l="T12" t="T13" r="T14" b="T15"/>
            <a:pathLst>
              <a:path w="94" h="386">
                <a:moveTo>
                  <a:pt x="0" y="331"/>
                </a:moveTo>
                <a:lnTo>
                  <a:pt x="94" y="0"/>
                </a:lnTo>
                <a:lnTo>
                  <a:pt x="49" y="386"/>
                </a:lnTo>
                <a:lnTo>
                  <a:pt x="0" y="33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96" name="Freeform 821"/>
          <p:cNvSpPr>
            <a:spLocks/>
          </p:cNvSpPr>
          <p:nvPr/>
        </p:nvSpPr>
        <p:spPr bwMode="auto">
          <a:xfrm>
            <a:off x="5280037" y="2098697"/>
            <a:ext cx="219075" cy="1008063"/>
          </a:xfrm>
          <a:custGeom>
            <a:avLst/>
            <a:gdLst>
              <a:gd name="T0" fmla="*/ 2147483647 w 94"/>
              <a:gd name="T1" fmla="*/ 2147483647 h 386"/>
              <a:gd name="T2" fmla="*/ 0 w 94"/>
              <a:gd name="T3" fmla="*/ 2147483647 h 386"/>
              <a:gd name="T4" fmla="*/ 2147483647 w 94"/>
              <a:gd name="T5" fmla="*/ 0 h 386"/>
              <a:gd name="T6" fmla="*/ 2147483647 w 94"/>
              <a:gd name="T7" fmla="*/ 2147483647 h 386"/>
              <a:gd name="T8" fmla="*/ 0 60000 65536"/>
              <a:gd name="T9" fmla="*/ 0 60000 65536"/>
              <a:gd name="T10" fmla="*/ 0 60000 65536"/>
              <a:gd name="T11" fmla="*/ 0 60000 65536"/>
              <a:gd name="T12" fmla="*/ 0 w 94"/>
              <a:gd name="T13" fmla="*/ 0 h 386"/>
              <a:gd name="T14" fmla="*/ 94 w 94"/>
              <a:gd name="T15" fmla="*/ 386 h 386"/>
            </a:gdLst>
            <a:ahLst/>
            <a:cxnLst>
              <a:cxn ang="T8">
                <a:pos x="T0" y="T1"/>
              </a:cxn>
              <a:cxn ang="T9">
                <a:pos x="T2" y="T3"/>
              </a:cxn>
              <a:cxn ang="T10">
                <a:pos x="T4" y="T5"/>
              </a:cxn>
              <a:cxn ang="T11">
                <a:pos x="T6" y="T7"/>
              </a:cxn>
            </a:cxnLst>
            <a:rect l="T12" t="T13" r="T14" b="T15"/>
            <a:pathLst>
              <a:path w="94" h="386">
                <a:moveTo>
                  <a:pt x="94" y="14"/>
                </a:moveTo>
                <a:lnTo>
                  <a:pt x="0" y="386"/>
                </a:lnTo>
                <a:lnTo>
                  <a:pt x="45" y="0"/>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497" name="Line 822"/>
          <p:cNvSpPr>
            <a:spLocks noChangeShapeType="1"/>
          </p:cNvSpPr>
          <p:nvPr/>
        </p:nvSpPr>
        <p:spPr bwMode="auto">
          <a:xfrm flipH="1" flipV="1">
            <a:off x="7139000" y="3635375"/>
            <a:ext cx="217487" cy="2047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98" name="Line 823"/>
          <p:cNvSpPr>
            <a:spLocks noChangeShapeType="1"/>
          </p:cNvSpPr>
          <p:nvPr/>
        </p:nvSpPr>
        <p:spPr bwMode="auto">
          <a:xfrm>
            <a:off x="7024692" y="3529013"/>
            <a:ext cx="114300" cy="1063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499" name="Line 824"/>
          <p:cNvSpPr>
            <a:spLocks noChangeShapeType="1"/>
          </p:cNvSpPr>
          <p:nvPr/>
        </p:nvSpPr>
        <p:spPr bwMode="auto">
          <a:xfrm>
            <a:off x="5499100" y="2135188"/>
            <a:ext cx="101600" cy="4683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00" name="Line 825"/>
          <p:cNvSpPr>
            <a:spLocks noChangeShapeType="1"/>
          </p:cNvSpPr>
          <p:nvPr/>
        </p:nvSpPr>
        <p:spPr bwMode="auto">
          <a:xfrm>
            <a:off x="5167313" y="2963885"/>
            <a:ext cx="112712" cy="1428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01" name="Line 826"/>
          <p:cNvSpPr>
            <a:spLocks noChangeShapeType="1"/>
          </p:cNvSpPr>
          <p:nvPr/>
        </p:nvSpPr>
        <p:spPr bwMode="auto">
          <a:xfrm flipH="1">
            <a:off x="5280037" y="2135188"/>
            <a:ext cx="219075" cy="9715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02" name="Freeform 827"/>
          <p:cNvSpPr>
            <a:spLocks/>
          </p:cNvSpPr>
          <p:nvPr/>
        </p:nvSpPr>
        <p:spPr bwMode="auto">
          <a:xfrm>
            <a:off x="7356477" y="3840163"/>
            <a:ext cx="214313" cy="527050"/>
          </a:xfrm>
          <a:custGeom>
            <a:avLst/>
            <a:gdLst>
              <a:gd name="T0" fmla="*/ 2147483647 w 93"/>
              <a:gd name="T1" fmla="*/ 2147483647 h 202"/>
              <a:gd name="T2" fmla="*/ 0 w 93"/>
              <a:gd name="T3" fmla="*/ 0 h 202"/>
              <a:gd name="T4" fmla="*/ 2147483647 w 93"/>
              <a:gd name="T5" fmla="*/ 2147483647 h 202"/>
              <a:gd name="T6" fmla="*/ 2147483647 w 93"/>
              <a:gd name="T7" fmla="*/ 2147483647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93" y="179"/>
                </a:moveTo>
                <a:lnTo>
                  <a:pt x="0" y="0"/>
                </a:lnTo>
                <a:lnTo>
                  <a:pt x="44" y="202"/>
                </a:lnTo>
                <a:lnTo>
                  <a:pt x="93" y="17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03" name="Line 828"/>
          <p:cNvSpPr>
            <a:spLocks noChangeShapeType="1"/>
          </p:cNvSpPr>
          <p:nvPr/>
        </p:nvSpPr>
        <p:spPr bwMode="auto">
          <a:xfrm>
            <a:off x="7356475" y="3840163"/>
            <a:ext cx="1588"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04" name="Freeform 829"/>
          <p:cNvSpPr>
            <a:spLocks/>
          </p:cNvSpPr>
          <p:nvPr/>
        </p:nvSpPr>
        <p:spPr bwMode="auto">
          <a:xfrm>
            <a:off x="7242175" y="3829054"/>
            <a:ext cx="215900" cy="538163"/>
          </a:xfrm>
          <a:custGeom>
            <a:avLst/>
            <a:gdLst>
              <a:gd name="T0" fmla="*/ 2147483647 w 93"/>
              <a:gd name="T1" fmla="*/ 2147483647 h 206"/>
              <a:gd name="T2" fmla="*/ 2147483647 w 93"/>
              <a:gd name="T3" fmla="*/ 2147483647 h 206"/>
              <a:gd name="T4" fmla="*/ 0 w 93"/>
              <a:gd name="T5" fmla="*/ 0 h 206"/>
              <a:gd name="T6" fmla="*/ 2147483647 w 93"/>
              <a:gd name="T7" fmla="*/ 2147483647 h 206"/>
              <a:gd name="T8" fmla="*/ 0 60000 65536"/>
              <a:gd name="T9" fmla="*/ 0 60000 65536"/>
              <a:gd name="T10" fmla="*/ 0 60000 65536"/>
              <a:gd name="T11" fmla="*/ 0 60000 65536"/>
              <a:gd name="T12" fmla="*/ 0 w 93"/>
              <a:gd name="T13" fmla="*/ 0 h 206"/>
              <a:gd name="T14" fmla="*/ 93 w 93"/>
              <a:gd name="T15" fmla="*/ 206 h 206"/>
            </a:gdLst>
            <a:ahLst/>
            <a:cxnLst>
              <a:cxn ang="T8">
                <a:pos x="T0" y="T1"/>
              </a:cxn>
              <a:cxn ang="T9">
                <a:pos x="T2" y="T3"/>
              </a:cxn>
              <a:cxn ang="T10">
                <a:pos x="T4" y="T5"/>
              </a:cxn>
              <a:cxn ang="T11">
                <a:pos x="T6" y="T7"/>
              </a:cxn>
            </a:cxnLst>
            <a:rect l="T12" t="T13" r="T14" b="T15"/>
            <a:pathLst>
              <a:path w="93" h="206">
                <a:moveTo>
                  <a:pt x="49" y="4"/>
                </a:moveTo>
                <a:lnTo>
                  <a:pt x="93" y="206"/>
                </a:lnTo>
                <a:lnTo>
                  <a:pt x="0" y="0"/>
                </a:lnTo>
                <a:lnTo>
                  <a:pt x="49" y="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05" name="Freeform 830"/>
          <p:cNvSpPr>
            <a:spLocks/>
          </p:cNvSpPr>
          <p:nvPr/>
        </p:nvSpPr>
        <p:spPr bwMode="auto">
          <a:xfrm>
            <a:off x="7458075" y="4306910"/>
            <a:ext cx="228600" cy="96837"/>
          </a:xfrm>
          <a:custGeom>
            <a:avLst/>
            <a:gdLst>
              <a:gd name="T0" fmla="*/ 2147483647 w 99"/>
              <a:gd name="T1" fmla="*/ 0 h 37"/>
              <a:gd name="T2" fmla="*/ 2147483647 w 99"/>
              <a:gd name="T3" fmla="*/ 2147483647 h 37"/>
              <a:gd name="T4" fmla="*/ 0 w 99"/>
              <a:gd name="T5" fmla="*/ 2147483647 h 37"/>
              <a:gd name="T6" fmla="*/ 2147483647 w 99"/>
              <a:gd name="T7" fmla="*/ 0 h 37"/>
              <a:gd name="T8" fmla="*/ 0 60000 65536"/>
              <a:gd name="T9" fmla="*/ 0 60000 65536"/>
              <a:gd name="T10" fmla="*/ 0 60000 65536"/>
              <a:gd name="T11" fmla="*/ 0 60000 65536"/>
              <a:gd name="T12" fmla="*/ 0 w 99"/>
              <a:gd name="T13" fmla="*/ 0 h 37"/>
              <a:gd name="T14" fmla="*/ 99 w 99"/>
              <a:gd name="T15" fmla="*/ 37 h 37"/>
            </a:gdLst>
            <a:ahLst/>
            <a:cxnLst>
              <a:cxn ang="T8">
                <a:pos x="T0" y="T1"/>
              </a:cxn>
              <a:cxn ang="T9">
                <a:pos x="T2" y="T3"/>
              </a:cxn>
              <a:cxn ang="T10">
                <a:pos x="T4" y="T5"/>
              </a:cxn>
              <a:cxn ang="T11">
                <a:pos x="T6" y="T7"/>
              </a:cxn>
            </a:cxnLst>
            <a:rect l="T12" t="T13" r="T14" b="T15"/>
            <a:pathLst>
              <a:path w="99" h="37">
                <a:moveTo>
                  <a:pt x="49" y="0"/>
                </a:moveTo>
                <a:lnTo>
                  <a:pt x="99"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06" name="Freeform 831"/>
          <p:cNvSpPr>
            <a:spLocks/>
          </p:cNvSpPr>
          <p:nvPr/>
        </p:nvSpPr>
        <p:spPr bwMode="auto">
          <a:xfrm>
            <a:off x="7570800" y="4306910"/>
            <a:ext cx="219075" cy="96837"/>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50"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07" name="Line 832"/>
          <p:cNvSpPr>
            <a:spLocks noChangeShapeType="1"/>
          </p:cNvSpPr>
          <p:nvPr/>
        </p:nvSpPr>
        <p:spPr bwMode="auto">
          <a:xfrm flipH="1" flipV="1">
            <a:off x="7356477" y="3840165"/>
            <a:ext cx="214313" cy="4667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08" name="Line 833"/>
          <p:cNvSpPr>
            <a:spLocks noChangeShapeType="1"/>
          </p:cNvSpPr>
          <p:nvPr/>
        </p:nvSpPr>
        <p:spPr bwMode="auto">
          <a:xfrm>
            <a:off x="7242180" y="3829059"/>
            <a:ext cx="114300" cy="111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09" name="Line 834"/>
          <p:cNvSpPr>
            <a:spLocks noChangeShapeType="1"/>
          </p:cNvSpPr>
          <p:nvPr/>
        </p:nvSpPr>
        <p:spPr bwMode="auto">
          <a:xfrm flipH="1" flipV="1">
            <a:off x="7570800" y="4306888"/>
            <a:ext cx="219075"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10" name="Line 835"/>
          <p:cNvSpPr>
            <a:spLocks noChangeShapeType="1"/>
          </p:cNvSpPr>
          <p:nvPr/>
        </p:nvSpPr>
        <p:spPr bwMode="auto">
          <a:xfrm flipV="1">
            <a:off x="7469188" y="4306910"/>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11" name="Freeform 836"/>
          <p:cNvSpPr>
            <a:spLocks/>
          </p:cNvSpPr>
          <p:nvPr/>
        </p:nvSpPr>
        <p:spPr bwMode="auto">
          <a:xfrm>
            <a:off x="6591300" y="2951163"/>
            <a:ext cx="217488" cy="252412"/>
          </a:xfrm>
          <a:custGeom>
            <a:avLst/>
            <a:gdLst>
              <a:gd name="T0" fmla="*/ 2147483647 w 94"/>
              <a:gd name="T1" fmla="*/ 2147483647 h 97"/>
              <a:gd name="T2" fmla="*/ 0 w 94"/>
              <a:gd name="T3" fmla="*/ 0 h 97"/>
              <a:gd name="T4" fmla="*/ 2147483647 w 94"/>
              <a:gd name="T5" fmla="*/ 2147483647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94" y="97"/>
                </a:moveTo>
                <a:lnTo>
                  <a:pt x="0" y="0"/>
                </a:lnTo>
                <a:lnTo>
                  <a:pt x="45" y="51"/>
                </a:lnTo>
                <a:lnTo>
                  <a:pt x="94"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12" name="Line 837"/>
          <p:cNvSpPr>
            <a:spLocks noChangeShapeType="1"/>
          </p:cNvSpPr>
          <p:nvPr/>
        </p:nvSpPr>
        <p:spPr bwMode="auto">
          <a:xfrm flipH="1" flipV="1">
            <a:off x="6591300" y="2951163"/>
            <a:ext cx="217488" cy="2524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13" name="Freeform 838"/>
          <p:cNvSpPr>
            <a:spLocks/>
          </p:cNvSpPr>
          <p:nvPr/>
        </p:nvSpPr>
        <p:spPr bwMode="auto">
          <a:xfrm>
            <a:off x="4733925" y="3454402"/>
            <a:ext cx="215900" cy="588963"/>
          </a:xfrm>
          <a:custGeom>
            <a:avLst/>
            <a:gdLst>
              <a:gd name="T0" fmla="*/ 0 w 93"/>
              <a:gd name="T1" fmla="*/ 2147483647 h 225"/>
              <a:gd name="T2" fmla="*/ 2147483647 w 93"/>
              <a:gd name="T3" fmla="*/ 0 h 225"/>
              <a:gd name="T4" fmla="*/ 2147483647 w 93"/>
              <a:gd name="T5" fmla="*/ 2147483647 h 225"/>
              <a:gd name="T6" fmla="*/ 0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0" y="225"/>
                </a:moveTo>
                <a:lnTo>
                  <a:pt x="93" y="0"/>
                </a:lnTo>
                <a:lnTo>
                  <a:pt x="44" y="147"/>
                </a:lnTo>
                <a:lnTo>
                  <a:pt x="0" y="22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14" name="Freeform 839"/>
          <p:cNvSpPr>
            <a:spLocks/>
          </p:cNvSpPr>
          <p:nvPr/>
        </p:nvSpPr>
        <p:spPr bwMode="auto">
          <a:xfrm>
            <a:off x="4835525" y="3167063"/>
            <a:ext cx="217488" cy="673100"/>
          </a:xfrm>
          <a:custGeom>
            <a:avLst/>
            <a:gdLst>
              <a:gd name="T0" fmla="*/ 2147483647 w 94"/>
              <a:gd name="T1" fmla="*/ 0 h 257"/>
              <a:gd name="T2" fmla="*/ 0 w 94"/>
              <a:gd name="T3" fmla="*/ 2147483647 h 257"/>
              <a:gd name="T4" fmla="*/ 2147483647 w 94"/>
              <a:gd name="T5" fmla="*/ 2147483647 h 257"/>
              <a:gd name="T6" fmla="*/ 2147483647 w 94"/>
              <a:gd name="T7" fmla="*/ 0 h 257"/>
              <a:gd name="T8" fmla="*/ 0 60000 65536"/>
              <a:gd name="T9" fmla="*/ 0 60000 65536"/>
              <a:gd name="T10" fmla="*/ 0 60000 65536"/>
              <a:gd name="T11" fmla="*/ 0 60000 65536"/>
              <a:gd name="T12" fmla="*/ 0 w 94"/>
              <a:gd name="T13" fmla="*/ 0 h 257"/>
              <a:gd name="T14" fmla="*/ 94 w 94"/>
              <a:gd name="T15" fmla="*/ 257 h 257"/>
            </a:gdLst>
            <a:ahLst/>
            <a:cxnLst>
              <a:cxn ang="T8">
                <a:pos x="T0" y="T1"/>
              </a:cxn>
              <a:cxn ang="T9">
                <a:pos x="T2" y="T3"/>
              </a:cxn>
              <a:cxn ang="T10">
                <a:pos x="T4" y="T5"/>
              </a:cxn>
              <a:cxn ang="T11">
                <a:pos x="T6" y="T7"/>
              </a:cxn>
            </a:cxnLst>
            <a:rect l="T12" t="T13" r="T14" b="T15"/>
            <a:pathLst>
              <a:path w="94" h="257">
                <a:moveTo>
                  <a:pt x="94" y="0"/>
                </a:moveTo>
                <a:lnTo>
                  <a:pt x="0" y="257"/>
                </a:lnTo>
                <a:lnTo>
                  <a:pt x="49" y="110"/>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15" name="Freeform 840"/>
          <p:cNvSpPr>
            <a:spLocks/>
          </p:cNvSpPr>
          <p:nvPr/>
        </p:nvSpPr>
        <p:spPr bwMode="auto">
          <a:xfrm>
            <a:off x="7686675" y="4343400"/>
            <a:ext cx="215900" cy="96838"/>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16" name="Line 841"/>
          <p:cNvSpPr>
            <a:spLocks noChangeShapeType="1"/>
          </p:cNvSpPr>
          <p:nvPr/>
        </p:nvSpPr>
        <p:spPr bwMode="auto">
          <a:xfrm flipV="1">
            <a:off x="4733930" y="3840163"/>
            <a:ext cx="101600"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17" name="Line 842"/>
          <p:cNvSpPr>
            <a:spLocks noChangeShapeType="1"/>
          </p:cNvSpPr>
          <p:nvPr/>
        </p:nvSpPr>
        <p:spPr bwMode="auto">
          <a:xfrm flipH="1">
            <a:off x="4835525" y="3167063"/>
            <a:ext cx="217488" cy="6731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18" name="Line 843"/>
          <p:cNvSpPr>
            <a:spLocks noChangeShapeType="1"/>
          </p:cNvSpPr>
          <p:nvPr/>
        </p:nvSpPr>
        <p:spPr bwMode="auto">
          <a:xfrm flipV="1">
            <a:off x="7686675" y="4343422"/>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19" name="Freeform 844"/>
          <p:cNvSpPr>
            <a:spLocks/>
          </p:cNvSpPr>
          <p:nvPr/>
        </p:nvSpPr>
        <p:spPr bwMode="auto">
          <a:xfrm>
            <a:off x="6696075" y="3084513"/>
            <a:ext cx="215900" cy="323850"/>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9" y="46"/>
                </a:moveTo>
                <a:lnTo>
                  <a:pt x="93" y="124"/>
                </a:lnTo>
                <a:lnTo>
                  <a:pt x="0" y="0"/>
                </a:lnTo>
                <a:lnTo>
                  <a:pt x="49"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20" name="Freeform 845"/>
          <p:cNvSpPr>
            <a:spLocks/>
          </p:cNvSpPr>
          <p:nvPr/>
        </p:nvSpPr>
        <p:spPr bwMode="auto">
          <a:xfrm>
            <a:off x="6808788" y="3203575"/>
            <a:ext cx="215900" cy="325438"/>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4" y="78"/>
                </a:lnTo>
                <a:lnTo>
                  <a:pt x="93" y="12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21" name="Line 846"/>
          <p:cNvSpPr>
            <a:spLocks noChangeShapeType="1"/>
          </p:cNvSpPr>
          <p:nvPr/>
        </p:nvSpPr>
        <p:spPr bwMode="auto">
          <a:xfrm flipH="1" flipV="1">
            <a:off x="6808788" y="3203575"/>
            <a:ext cx="215900" cy="3254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22" name="Line 847"/>
          <p:cNvSpPr>
            <a:spLocks noChangeShapeType="1"/>
          </p:cNvSpPr>
          <p:nvPr/>
        </p:nvSpPr>
        <p:spPr bwMode="auto">
          <a:xfrm>
            <a:off x="6696082" y="3084513"/>
            <a:ext cx="112713" cy="1190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23" name="Freeform 848"/>
          <p:cNvSpPr>
            <a:spLocks/>
          </p:cNvSpPr>
          <p:nvPr/>
        </p:nvSpPr>
        <p:spPr bwMode="auto">
          <a:xfrm>
            <a:off x="6911987" y="3408363"/>
            <a:ext cx="227013" cy="311150"/>
          </a:xfrm>
          <a:custGeom>
            <a:avLst/>
            <a:gdLst>
              <a:gd name="T0" fmla="*/ 2147483647 w 98"/>
              <a:gd name="T1" fmla="*/ 2147483647 h 119"/>
              <a:gd name="T2" fmla="*/ 2147483647 w 98"/>
              <a:gd name="T3" fmla="*/ 2147483647 h 119"/>
              <a:gd name="T4" fmla="*/ 0 w 98"/>
              <a:gd name="T5" fmla="*/ 0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49" y="46"/>
                </a:moveTo>
                <a:lnTo>
                  <a:pt x="98" y="119"/>
                </a:lnTo>
                <a:lnTo>
                  <a:pt x="0" y="0"/>
                </a:lnTo>
                <a:lnTo>
                  <a:pt x="49"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24" name="Freeform 849"/>
          <p:cNvSpPr>
            <a:spLocks/>
          </p:cNvSpPr>
          <p:nvPr/>
        </p:nvSpPr>
        <p:spPr bwMode="auto">
          <a:xfrm>
            <a:off x="7024693" y="3529015"/>
            <a:ext cx="217487" cy="300037"/>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115"/>
                </a:moveTo>
                <a:lnTo>
                  <a:pt x="0" y="0"/>
                </a:lnTo>
                <a:lnTo>
                  <a:pt x="49" y="73"/>
                </a:lnTo>
                <a:lnTo>
                  <a:pt x="94" y="11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25" name="Freeform 850"/>
          <p:cNvSpPr>
            <a:spLocks/>
          </p:cNvSpPr>
          <p:nvPr/>
        </p:nvSpPr>
        <p:spPr bwMode="auto">
          <a:xfrm>
            <a:off x="5053013" y="2362222"/>
            <a:ext cx="227012" cy="804863"/>
          </a:xfrm>
          <a:custGeom>
            <a:avLst/>
            <a:gdLst>
              <a:gd name="T0" fmla="*/ 0 w 98"/>
              <a:gd name="T1" fmla="*/ 2147483647 h 308"/>
              <a:gd name="T2" fmla="*/ 2147483647 w 98"/>
              <a:gd name="T3" fmla="*/ 0 h 308"/>
              <a:gd name="T4" fmla="*/ 2147483647 w 98"/>
              <a:gd name="T5" fmla="*/ 2147483647 h 308"/>
              <a:gd name="T6" fmla="*/ 0 w 98"/>
              <a:gd name="T7" fmla="*/ 2147483647 h 308"/>
              <a:gd name="T8" fmla="*/ 0 60000 65536"/>
              <a:gd name="T9" fmla="*/ 0 60000 65536"/>
              <a:gd name="T10" fmla="*/ 0 60000 65536"/>
              <a:gd name="T11" fmla="*/ 0 60000 65536"/>
              <a:gd name="T12" fmla="*/ 0 w 98"/>
              <a:gd name="T13" fmla="*/ 0 h 308"/>
              <a:gd name="T14" fmla="*/ 98 w 98"/>
              <a:gd name="T15" fmla="*/ 308 h 308"/>
            </a:gdLst>
            <a:ahLst/>
            <a:cxnLst>
              <a:cxn ang="T8">
                <a:pos x="T0" y="T1"/>
              </a:cxn>
              <a:cxn ang="T9">
                <a:pos x="T2" y="T3"/>
              </a:cxn>
              <a:cxn ang="T10">
                <a:pos x="T4" y="T5"/>
              </a:cxn>
              <a:cxn ang="T11">
                <a:pos x="T6" y="T7"/>
              </a:cxn>
            </a:cxnLst>
            <a:rect l="T12" t="T13" r="T14" b="T15"/>
            <a:pathLst>
              <a:path w="98" h="308">
                <a:moveTo>
                  <a:pt x="0" y="308"/>
                </a:moveTo>
                <a:lnTo>
                  <a:pt x="98" y="0"/>
                </a:lnTo>
                <a:lnTo>
                  <a:pt x="49" y="230"/>
                </a:lnTo>
                <a:lnTo>
                  <a:pt x="0" y="30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26" name="Freeform 851"/>
          <p:cNvSpPr>
            <a:spLocks/>
          </p:cNvSpPr>
          <p:nvPr/>
        </p:nvSpPr>
        <p:spPr bwMode="auto">
          <a:xfrm>
            <a:off x="5167325" y="2098675"/>
            <a:ext cx="217487" cy="865188"/>
          </a:xfrm>
          <a:custGeom>
            <a:avLst/>
            <a:gdLst>
              <a:gd name="T0" fmla="*/ 2147483647 w 94"/>
              <a:gd name="T1" fmla="*/ 2147483647 h 331"/>
              <a:gd name="T2" fmla="*/ 0 w 94"/>
              <a:gd name="T3" fmla="*/ 2147483647 h 331"/>
              <a:gd name="T4" fmla="*/ 2147483647 w 94"/>
              <a:gd name="T5" fmla="*/ 0 h 331"/>
              <a:gd name="T6" fmla="*/ 2147483647 w 94"/>
              <a:gd name="T7" fmla="*/ 2147483647 h 331"/>
              <a:gd name="T8" fmla="*/ 0 60000 65536"/>
              <a:gd name="T9" fmla="*/ 0 60000 65536"/>
              <a:gd name="T10" fmla="*/ 0 60000 65536"/>
              <a:gd name="T11" fmla="*/ 0 60000 65536"/>
              <a:gd name="T12" fmla="*/ 0 w 94"/>
              <a:gd name="T13" fmla="*/ 0 h 331"/>
              <a:gd name="T14" fmla="*/ 94 w 94"/>
              <a:gd name="T15" fmla="*/ 331 h 331"/>
            </a:gdLst>
            <a:ahLst/>
            <a:cxnLst>
              <a:cxn ang="T8">
                <a:pos x="T0" y="T1"/>
              </a:cxn>
              <a:cxn ang="T9">
                <a:pos x="T2" y="T3"/>
              </a:cxn>
              <a:cxn ang="T10">
                <a:pos x="T4" y="T5"/>
              </a:cxn>
              <a:cxn ang="T11">
                <a:pos x="T6" y="T7"/>
              </a:cxn>
            </a:cxnLst>
            <a:rect l="T12" t="T13" r="T14" b="T15"/>
            <a:pathLst>
              <a:path w="94" h="331">
                <a:moveTo>
                  <a:pt x="49" y="101"/>
                </a:moveTo>
                <a:lnTo>
                  <a:pt x="0" y="331"/>
                </a:lnTo>
                <a:lnTo>
                  <a:pt x="94" y="0"/>
                </a:lnTo>
                <a:lnTo>
                  <a:pt x="49" y="10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27" name="Line 852"/>
          <p:cNvSpPr>
            <a:spLocks noChangeShapeType="1"/>
          </p:cNvSpPr>
          <p:nvPr/>
        </p:nvSpPr>
        <p:spPr bwMode="auto">
          <a:xfrm flipH="1" flipV="1">
            <a:off x="7024693" y="3529015"/>
            <a:ext cx="217487" cy="3000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28" name="Line 853"/>
          <p:cNvSpPr>
            <a:spLocks noChangeShapeType="1"/>
          </p:cNvSpPr>
          <p:nvPr/>
        </p:nvSpPr>
        <p:spPr bwMode="auto">
          <a:xfrm>
            <a:off x="6911977" y="3408363"/>
            <a:ext cx="112713" cy="1206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29" name="Line 854"/>
          <p:cNvSpPr>
            <a:spLocks noChangeShapeType="1"/>
          </p:cNvSpPr>
          <p:nvPr/>
        </p:nvSpPr>
        <p:spPr bwMode="auto">
          <a:xfrm flipV="1">
            <a:off x="5053013" y="2963863"/>
            <a:ext cx="114300"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30" name="Line 855"/>
          <p:cNvSpPr>
            <a:spLocks noChangeShapeType="1"/>
          </p:cNvSpPr>
          <p:nvPr/>
        </p:nvSpPr>
        <p:spPr bwMode="auto">
          <a:xfrm flipH="1">
            <a:off x="5167325" y="2098675"/>
            <a:ext cx="217487" cy="8651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31" name="Freeform 856"/>
          <p:cNvSpPr>
            <a:spLocks/>
          </p:cNvSpPr>
          <p:nvPr/>
        </p:nvSpPr>
        <p:spPr bwMode="auto">
          <a:xfrm>
            <a:off x="7242175" y="3829054"/>
            <a:ext cx="215900" cy="538163"/>
          </a:xfrm>
          <a:custGeom>
            <a:avLst/>
            <a:gdLst>
              <a:gd name="T0" fmla="*/ 2147483647 w 93"/>
              <a:gd name="T1" fmla="*/ 2147483647 h 206"/>
              <a:gd name="T2" fmla="*/ 0 w 93"/>
              <a:gd name="T3" fmla="*/ 0 h 206"/>
              <a:gd name="T4" fmla="*/ 2147483647 w 93"/>
              <a:gd name="T5" fmla="*/ 2147483647 h 206"/>
              <a:gd name="T6" fmla="*/ 2147483647 w 93"/>
              <a:gd name="T7" fmla="*/ 2147483647 h 206"/>
              <a:gd name="T8" fmla="*/ 0 60000 65536"/>
              <a:gd name="T9" fmla="*/ 0 60000 65536"/>
              <a:gd name="T10" fmla="*/ 0 60000 65536"/>
              <a:gd name="T11" fmla="*/ 0 60000 65536"/>
              <a:gd name="T12" fmla="*/ 0 w 93"/>
              <a:gd name="T13" fmla="*/ 0 h 206"/>
              <a:gd name="T14" fmla="*/ 93 w 93"/>
              <a:gd name="T15" fmla="*/ 206 h 206"/>
            </a:gdLst>
            <a:ahLst/>
            <a:cxnLst>
              <a:cxn ang="T8">
                <a:pos x="T0" y="T1"/>
              </a:cxn>
              <a:cxn ang="T9">
                <a:pos x="T2" y="T3"/>
              </a:cxn>
              <a:cxn ang="T10">
                <a:pos x="T4" y="T5"/>
              </a:cxn>
              <a:cxn ang="T11">
                <a:pos x="T6" y="T7"/>
              </a:cxn>
            </a:cxnLst>
            <a:rect l="T12" t="T13" r="T14" b="T15"/>
            <a:pathLst>
              <a:path w="93" h="206">
                <a:moveTo>
                  <a:pt x="93" y="206"/>
                </a:moveTo>
                <a:lnTo>
                  <a:pt x="0" y="0"/>
                </a:lnTo>
                <a:lnTo>
                  <a:pt x="49" y="50"/>
                </a:lnTo>
                <a:lnTo>
                  <a:pt x="93" y="20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32" name="Freeform 857"/>
          <p:cNvSpPr>
            <a:spLocks/>
          </p:cNvSpPr>
          <p:nvPr/>
        </p:nvSpPr>
        <p:spPr bwMode="auto">
          <a:xfrm>
            <a:off x="7458075" y="4367235"/>
            <a:ext cx="228600" cy="96837"/>
          </a:xfrm>
          <a:custGeom>
            <a:avLst/>
            <a:gdLst>
              <a:gd name="T0" fmla="*/ 2147483647 w 99"/>
              <a:gd name="T1" fmla="*/ 2147483647 h 37"/>
              <a:gd name="T2" fmla="*/ 0 w 99"/>
              <a:gd name="T3" fmla="*/ 0 h 37"/>
              <a:gd name="T4" fmla="*/ 2147483647 w 99"/>
              <a:gd name="T5" fmla="*/ 2147483647 h 37"/>
              <a:gd name="T6" fmla="*/ 2147483647 w 99"/>
              <a:gd name="T7" fmla="*/ 2147483647 h 37"/>
              <a:gd name="T8" fmla="*/ 0 60000 65536"/>
              <a:gd name="T9" fmla="*/ 0 60000 65536"/>
              <a:gd name="T10" fmla="*/ 0 60000 65536"/>
              <a:gd name="T11" fmla="*/ 0 60000 65536"/>
              <a:gd name="T12" fmla="*/ 0 w 99"/>
              <a:gd name="T13" fmla="*/ 0 h 37"/>
              <a:gd name="T14" fmla="*/ 99 w 99"/>
              <a:gd name="T15" fmla="*/ 37 h 37"/>
            </a:gdLst>
            <a:ahLst/>
            <a:cxnLst>
              <a:cxn ang="T8">
                <a:pos x="T0" y="T1"/>
              </a:cxn>
              <a:cxn ang="T9">
                <a:pos x="T2" y="T3"/>
              </a:cxn>
              <a:cxn ang="T10">
                <a:pos x="T4" y="T5"/>
              </a:cxn>
              <a:cxn ang="T11">
                <a:pos x="T6" y="T7"/>
              </a:cxn>
            </a:cxnLst>
            <a:rect l="T12" t="T13" r="T14" b="T15"/>
            <a:pathLst>
              <a:path w="99" h="37">
                <a:moveTo>
                  <a:pt x="99" y="14"/>
                </a:moveTo>
                <a:lnTo>
                  <a:pt x="0" y="0"/>
                </a:lnTo>
                <a:lnTo>
                  <a:pt x="49" y="37"/>
                </a:lnTo>
                <a:lnTo>
                  <a:pt x="99"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33" name="Line 858"/>
          <p:cNvSpPr>
            <a:spLocks noChangeShapeType="1"/>
          </p:cNvSpPr>
          <p:nvPr/>
        </p:nvSpPr>
        <p:spPr bwMode="auto">
          <a:xfrm>
            <a:off x="7469200" y="4379913"/>
            <a:ext cx="217487" cy="238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34" name="Freeform 859"/>
          <p:cNvSpPr>
            <a:spLocks/>
          </p:cNvSpPr>
          <p:nvPr/>
        </p:nvSpPr>
        <p:spPr bwMode="auto">
          <a:xfrm>
            <a:off x="7356477" y="3959247"/>
            <a:ext cx="214313" cy="504825"/>
          </a:xfrm>
          <a:custGeom>
            <a:avLst/>
            <a:gdLst>
              <a:gd name="T0" fmla="*/ 2147483647 w 93"/>
              <a:gd name="T1" fmla="*/ 2147483647 h 193"/>
              <a:gd name="T2" fmla="*/ 2147483647 w 93"/>
              <a:gd name="T3" fmla="*/ 2147483647 h 193"/>
              <a:gd name="T4" fmla="*/ 0 w 93"/>
              <a:gd name="T5" fmla="*/ 0 h 193"/>
              <a:gd name="T6" fmla="*/ 2147483647 w 93"/>
              <a:gd name="T7" fmla="*/ 2147483647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44" y="156"/>
                </a:moveTo>
                <a:lnTo>
                  <a:pt x="93" y="193"/>
                </a:lnTo>
                <a:lnTo>
                  <a:pt x="0" y="0"/>
                </a:lnTo>
                <a:lnTo>
                  <a:pt x="44" y="15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35" name="Line 860"/>
          <p:cNvSpPr>
            <a:spLocks noChangeShapeType="1"/>
          </p:cNvSpPr>
          <p:nvPr/>
        </p:nvSpPr>
        <p:spPr bwMode="auto">
          <a:xfrm>
            <a:off x="7458087" y="4367235"/>
            <a:ext cx="11113"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36" name="Line 861"/>
          <p:cNvSpPr>
            <a:spLocks noChangeShapeType="1"/>
          </p:cNvSpPr>
          <p:nvPr/>
        </p:nvSpPr>
        <p:spPr bwMode="auto">
          <a:xfrm flipH="1" flipV="1">
            <a:off x="7242175" y="3829054"/>
            <a:ext cx="215900" cy="5381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37" name="Freeform 862"/>
          <p:cNvSpPr>
            <a:spLocks/>
          </p:cNvSpPr>
          <p:nvPr/>
        </p:nvSpPr>
        <p:spPr bwMode="auto">
          <a:xfrm>
            <a:off x="7139000" y="3719513"/>
            <a:ext cx="217487" cy="239712"/>
          </a:xfrm>
          <a:custGeom>
            <a:avLst/>
            <a:gdLst>
              <a:gd name="T0" fmla="*/ 2147483647 w 94"/>
              <a:gd name="T1" fmla="*/ 2147483647 h 92"/>
              <a:gd name="T2" fmla="*/ 2147483647 w 94"/>
              <a:gd name="T3" fmla="*/ 2147483647 h 92"/>
              <a:gd name="T4" fmla="*/ 0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45" y="42"/>
                </a:moveTo>
                <a:lnTo>
                  <a:pt x="94" y="92"/>
                </a:lnTo>
                <a:lnTo>
                  <a:pt x="0" y="0"/>
                </a:lnTo>
                <a:lnTo>
                  <a:pt x="45" y="4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38" name="Line 863"/>
          <p:cNvSpPr>
            <a:spLocks noChangeShapeType="1"/>
          </p:cNvSpPr>
          <p:nvPr/>
        </p:nvSpPr>
        <p:spPr bwMode="auto">
          <a:xfrm>
            <a:off x="7458087" y="4367213"/>
            <a:ext cx="11113"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39" name="Line 864"/>
          <p:cNvSpPr>
            <a:spLocks noChangeShapeType="1"/>
          </p:cNvSpPr>
          <p:nvPr/>
        </p:nvSpPr>
        <p:spPr bwMode="auto">
          <a:xfrm>
            <a:off x="7356475" y="3959225"/>
            <a:ext cx="101600" cy="407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40" name="Line 865"/>
          <p:cNvSpPr>
            <a:spLocks noChangeShapeType="1"/>
          </p:cNvSpPr>
          <p:nvPr/>
        </p:nvSpPr>
        <p:spPr bwMode="auto">
          <a:xfrm>
            <a:off x="7138990" y="3719522"/>
            <a:ext cx="103187" cy="1095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41" name="Freeform 866"/>
          <p:cNvSpPr>
            <a:spLocks/>
          </p:cNvSpPr>
          <p:nvPr/>
        </p:nvSpPr>
        <p:spPr bwMode="auto">
          <a:xfrm>
            <a:off x="5384800" y="1701800"/>
            <a:ext cx="215900" cy="433388"/>
          </a:xfrm>
          <a:custGeom>
            <a:avLst/>
            <a:gdLst>
              <a:gd name="T0" fmla="*/ 0 w 93"/>
              <a:gd name="T1" fmla="*/ 2147483647 h 166"/>
              <a:gd name="T2" fmla="*/ 2147483647 w 93"/>
              <a:gd name="T3" fmla="*/ 0 h 166"/>
              <a:gd name="T4" fmla="*/ 2147483647 w 93"/>
              <a:gd name="T5" fmla="*/ 2147483647 h 166"/>
              <a:gd name="T6" fmla="*/ 0 w 93"/>
              <a:gd name="T7" fmla="*/ 2147483647 h 166"/>
              <a:gd name="T8" fmla="*/ 0 60000 65536"/>
              <a:gd name="T9" fmla="*/ 0 60000 65536"/>
              <a:gd name="T10" fmla="*/ 0 60000 65536"/>
              <a:gd name="T11" fmla="*/ 0 60000 65536"/>
              <a:gd name="T12" fmla="*/ 0 w 93"/>
              <a:gd name="T13" fmla="*/ 0 h 166"/>
              <a:gd name="T14" fmla="*/ 93 w 93"/>
              <a:gd name="T15" fmla="*/ 166 h 166"/>
            </a:gdLst>
            <a:ahLst/>
            <a:cxnLst>
              <a:cxn ang="T8">
                <a:pos x="T0" y="T1"/>
              </a:cxn>
              <a:cxn ang="T9">
                <a:pos x="T2" y="T3"/>
              </a:cxn>
              <a:cxn ang="T10">
                <a:pos x="T4" y="T5"/>
              </a:cxn>
              <a:cxn ang="T11">
                <a:pos x="T6" y="T7"/>
              </a:cxn>
            </a:cxnLst>
            <a:rect l="T12" t="T13" r="T14" b="T15"/>
            <a:pathLst>
              <a:path w="93" h="166">
                <a:moveTo>
                  <a:pt x="0" y="152"/>
                </a:moveTo>
                <a:lnTo>
                  <a:pt x="93" y="0"/>
                </a:lnTo>
                <a:lnTo>
                  <a:pt x="49" y="166"/>
                </a:lnTo>
                <a:lnTo>
                  <a:pt x="0" y="15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42" name="Line 867"/>
          <p:cNvSpPr>
            <a:spLocks noChangeShapeType="1"/>
          </p:cNvSpPr>
          <p:nvPr/>
        </p:nvSpPr>
        <p:spPr bwMode="auto">
          <a:xfrm>
            <a:off x="5384800" y="2098697"/>
            <a:ext cx="114300"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43" name="Freeform 868"/>
          <p:cNvSpPr>
            <a:spLocks/>
          </p:cNvSpPr>
          <p:nvPr/>
        </p:nvSpPr>
        <p:spPr bwMode="auto">
          <a:xfrm>
            <a:off x="4621213" y="3732213"/>
            <a:ext cx="214312" cy="444500"/>
          </a:xfrm>
          <a:custGeom>
            <a:avLst/>
            <a:gdLst>
              <a:gd name="T0" fmla="*/ 0 w 93"/>
              <a:gd name="T1" fmla="*/ 2147483647 h 170"/>
              <a:gd name="T2" fmla="*/ 2147483647 w 93"/>
              <a:gd name="T3" fmla="*/ 0 h 170"/>
              <a:gd name="T4" fmla="*/ 2147483647 w 93"/>
              <a:gd name="T5" fmla="*/ 2147483647 h 170"/>
              <a:gd name="T6" fmla="*/ 0 w 93"/>
              <a:gd name="T7" fmla="*/ 2147483647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0" y="170"/>
                </a:moveTo>
                <a:lnTo>
                  <a:pt x="93" y="0"/>
                </a:lnTo>
                <a:lnTo>
                  <a:pt x="49" y="119"/>
                </a:lnTo>
                <a:lnTo>
                  <a:pt x="0" y="17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44" name="Freeform 869"/>
          <p:cNvSpPr>
            <a:spLocks/>
          </p:cNvSpPr>
          <p:nvPr/>
        </p:nvSpPr>
        <p:spPr bwMode="auto">
          <a:xfrm>
            <a:off x="4733925" y="3454402"/>
            <a:ext cx="215900" cy="588963"/>
          </a:xfrm>
          <a:custGeom>
            <a:avLst/>
            <a:gdLst>
              <a:gd name="T0" fmla="*/ 2147483647 w 93"/>
              <a:gd name="T1" fmla="*/ 0 h 225"/>
              <a:gd name="T2" fmla="*/ 0 w 93"/>
              <a:gd name="T3" fmla="*/ 2147483647 h 225"/>
              <a:gd name="T4" fmla="*/ 2147483647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0"/>
                </a:moveTo>
                <a:lnTo>
                  <a:pt x="0" y="225"/>
                </a:lnTo>
                <a:lnTo>
                  <a:pt x="44" y="106"/>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45" name="Line 870"/>
          <p:cNvSpPr>
            <a:spLocks noChangeShapeType="1"/>
          </p:cNvSpPr>
          <p:nvPr/>
        </p:nvSpPr>
        <p:spPr bwMode="auto">
          <a:xfrm flipV="1">
            <a:off x="4621215" y="4043363"/>
            <a:ext cx="112712" cy="1333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46" name="Line 871"/>
          <p:cNvSpPr>
            <a:spLocks noChangeShapeType="1"/>
          </p:cNvSpPr>
          <p:nvPr/>
        </p:nvSpPr>
        <p:spPr bwMode="auto">
          <a:xfrm flipH="1">
            <a:off x="4733925" y="3454402"/>
            <a:ext cx="215900" cy="5889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47" name="Freeform 872"/>
          <p:cNvSpPr>
            <a:spLocks/>
          </p:cNvSpPr>
          <p:nvPr/>
        </p:nvSpPr>
        <p:spPr bwMode="auto">
          <a:xfrm>
            <a:off x="7570800" y="4403725"/>
            <a:ext cx="219075"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3"/>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48" name="Freeform 873"/>
          <p:cNvSpPr>
            <a:spLocks/>
          </p:cNvSpPr>
          <p:nvPr/>
        </p:nvSpPr>
        <p:spPr bwMode="auto">
          <a:xfrm>
            <a:off x="7686675" y="4403725"/>
            <a:ext cx="215900" cy="96838"/>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49" name="Line 874"/>
          <p:cNvSpPr>
            <a:spLocks noChangeShapeType="1"/>
          </p:cNvSpPr>
          <p:nvPr/>
        </p:nvSpPr>
        <p:spPr bwMode="auto">
          <a:xfrm flipH="1" flipV="1">
            <a:off x="7686675" y="4403747"/>
            <a:ext cx="215900"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50" name="Line 875"/>
          <p:cNvSpPr>
            <a:spLocks noChangeShapeType="1"/>
          </p:cNvSpPr>
          <p:nvPr/>
        </p:nvSpPr>
        <p:spPr bwMode="auto">
          <a:xfrm flipV="1">
            <a:off x="7570795" y="4403747"/>
            <a:ext cx="11588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51" name="Line 876"/>
          <p:cNvSpPr>
            <a:spLocks noChangeShapeType="1"/>
          </p:cNvSpPr>
          <p:nvPr/>
        </p:nvSpPr>
        <p:spPr bwMode="auto">
          <a:xfrm flipH="1" flipV="1">
            <a:off x="6538913" y="2879725"/>
            <a:ext cx="157162" cy="2047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52" name="Freeform 877"/>
          <p:cNvSpPr>
            <a:spLocks/>
          </p:cNvSpPr>
          <p:nvPr/>
        </p:nvSpPr>
        <p:spPr bwMode="auto">
          <a:xfrm>
            <a:off x="5053013" y="2362222"/>
            <a:ext cx="227012" cy="804863"/>
          </a:xfrm>
          <a:custGeom>
            <a:avLst/>
            <a:gdLst>
              <a:gd name="T0" fmla="*/ 2147483647 w 98"/>
              <a:gd name="T1" fmla="*/ 0 h 308"/>
              <a:gd name="T2" fmla="*/ 0 w 98"/>
              <a:gd name="T3" fmla="*/ 2147483647 h 308"/>
              <a:gd name="T4" fmla="*/ 2147483647 w 98"/>
              <a:gd name="T5" fmla="*/ 2147483647 h 308"/>
              <a:gd name="T6" fmla="*/ 2147483647 w 98"/>
              <a:gd name="T7" fmla="*/ 0 h 308"/>
              <a:gd name="T8" fmla="*/ 0 60000 65536"/>
              <a:gd name="T9" fmla="*/ 0 60000 65536"/>
              <a:gd name="T10" fmla="*/ 0 60000 65536"/>
              <a:gd name="T11" fmla="*/ 0 60000 65536"/>
              <a:gd name="T12" fmla="*/ 0 w 98"/>
              <a:gd name="T13" fmla="*/ 0 h 308"/>
              <a:gd name="T14" fmla="*/ 98 w 98"/>
              <a:gd name="T15" fmla="*/ 308 h 308"/>
            </a:gdLst>
            <a:ahLst/>
            <a:cxnLst>
              <a:cxn ang="T8">
                <a:pos x="T0" y="T1"/>
              </a:cxn>
              <a:cxn ang="T9">
                <a:pos x="T2" y="T3"/>
              </a:cxn>
              <a:cxn ang="T10">
                <a:pos x="T4" y="T5"/>
              </a:cxn>
              <a:cxn ang="T11">
                <a:pos x="T6" y="T7"/>
              </a:cxn>
            </a:cxnLst>
            <a:rect l="T12" t="T13" r="T14" b="T15"/>
            <a:pathLst>
              <a:path w="98" h="308">
                <a:moveTo>
                  <a:pt x="98" y="0"/>
                </a:moveTo>
                <a:lnTo>
                  <a:pt x="0" y="308"/>
                </a:lnTo>
                <a:lnTo>
                  <a:pt x="49" y="184"/>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53" name="Line 878"/>
          <p:cNvSpPr>
            <a:spLocks noChangeShapeType="1"/>
          </p:cNvSpPr>
          <p:nvPr/>
        </p:nvSpPr>
        <p:spPr bwMode="auto">
          <a:xfrm flipH="1">
            <a:off x="5053013" y="2435225"/>
            <a:ext cx="196850" cy="7318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54" name="Freeform 879"/>
          <p:cNvSpPr>
            <a:spLocks/>
          </p:cNvSpPr>
          <p:nvPr/>
        </p:nvSpPr>
        <p:spPr bwMode="auto">
          <a:xfrm>
            <a:off x="4949825" y="2843235"/>
            <a:ext cx="217488" cy="611187"/>
          </a:xfrm>
          <a:custGeom>
            <a:avLst/>
            <a:gdLst>
              <a:gd name="T0" fmla="*/ 0 w 94"/>
              <a:gd name="T1" fmla="*/ 2147483647 h 234"/>
              <a:gd name="T2" fmla="*/ 2147483647 w 94"/>
              <a:gd name="T3" fmla="*/ 0 h 234"/>
              <a:gd name="T4" fmla="*/ 2147483647 w 94"/>
              <a:gd name="T5" fmla="*/ 2147483647 h 234"/>
              <a:gd name="T6" fmla="*/ 0 w 94"/>
              <a:gd name="T7" fmla="*/ 2147483647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0" y="234"/>
                </a:moveTo>
                <a:lnTo>
                  <a:pt x="94" y="0"/>
                </a:lnTo>
                <a:lnTo>
                  <a:pt x="45" y="124"/>
                </a:lnTo>
                <a:lnTo>
                  <a:pt x="0" y="23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55" name="Line 880"/>
          <p:cNvSpPr>
            <a:spLocks noChangeShapeType="1"/>
          </p:cNvSpPr>
          <p:nvPr/>
        </p:nvSpPr>
        <p:spPr bwMode="auto">
          <a:xfrm flipV="1">
            <a:off x="4949825" y="3167085"/>
            <a:ext cx="103188" cy="287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56" name="Freeform 881"/>
          <p:cNvSpPr>
            <a:spLocks/>
          </p:cNvSpPr>
          <p:nvPr/>
        </p:nvSpPr>
        <p:spPr bwMode="auto">
          <a:xfrm>
            <a:off x="6591300" y="3011510"/>
            <a:ext cx="217488" cy="276225"/>
          </a:xfrm>
          <a:custGeom>
            <a:avLst/>
            <a:gdLst>
              <a:gd name="T0" fmla="*/ 2147483647 w 94"/>
              <a:gd name="T1" fmla="*/ 2147483647 h 106"/>
              <a:gd name="T2" fmla="*/ 2147483647 w 94"/>
              <a:gd name="T3" fmla="*/ 2147483647 h 106"/>
              <a:gd name="T4" fmla="*/ 0 w 94"/>
              <a:gd name="T5" fmla="*/ 0 h 106"/>
              <a:gd name="T6" fmla="*/ 2147483647 w 94"/>
              <a:gd name="T7" fmla="*/ 2147483647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45" y="28"/>
                </a:moveTo>
                <a:lnTo>
                  <a:pt x="94" y="106"/>
                </a:lnTo>
                <a:lnTo>
                  <a:pt x="0" y="0"/>
                </a:lnTo>
                <a:lnTo>
                  <a:pt x="45" y="2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57" name="Freeform 882"/>
          <p:cNvSpPr>
            <a:spLocks/>
          </p:cNvSpPr>
          <p:nvPr/>
        </p:nvSpPr>
        <p:spPr bwMode="auto">
          <a:xfrm>
            <a:off x="6696075" y="3084513"/>
            <a:ext cx="215900"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9" y="78"/>
                </a:lnTo>
                <a:lnTo>
                  <a:pt x="93" y="12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58" name="Line 883"/>
          <p:cNvSpPr>
            <a:spLocks noChangeShapeType="1"/>
          </p:cNvSpPr>
          <p:nvPr/>
        </p:nvSpPr>
        <p:spPr bwMode="auto">
          <a:xfrm flipH="1" flipV="1">
            <a:off x="6696075" y="3084513"/>
            <a:ext cx="215900" cy="323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59" name="Freeform 884"/>
          <p:cNvSpPr>
            <a:spLocks/>
          </p:cNvSpPr>
          <p:nvPr/>
        </p:nvSpPr>
        <p:spPr bwMode="auto">
          <a:xfrm>
            <a:off x="6808788" y="3287713"/>
            <a:ext cx="215900" cy="323850"/>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4" y="46"/>
                </a:moveTo>
                <a:lnTo>
                  <a:pt x="93" y="124"/>
                </a:lnTo>
                <a:lnTo>
                  <a:pt x="0" y="0"/>
                </a:lnTo>
                <a:lnTo>
                  <a:pt x="44"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60" name="Freeform 885"/>
          <p:cNvSpPr>
            <a:spLocks/>
          </p:cNvSpPr>
          <p:nvPr/>
        </p:nvSpPr>
        <p:spPr bwMode="auto">
          <a:xfrm>
            <a:off x="6911987" y="3408363"/>
            <a:ext cx="227013" cy="311150"/>
          </a:xfrm>
          <a:custGeom>
            <a:avLst/>
            <a:gdLst>
              <a:gd name="T0" fmla="*/ 2147483647 w 98"/>
              <a:gd name="T1" fmla="*/ 2147483647 h 119"/>
              <a:gd name="T2" fmla="*/ 0 w 98"/>
              <a:gd name="T3" fmla="*/ 0 h 119"/>
              <a:gd name="T4" fmla="*/ 2147483647 w 98"/>
              <a:gd name="T5" fmla="*/ 2147483647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98" y="119"/>
                </a:moveTo>
                <a:lnTo>
                  <a:pt x="0" y="0"/>
                </a:lnTo>
                <a:lnTo>
                  <a:pt x="49" y="78"/>
                </a:lnTo>
                <a:lnTo>
                  <a:pt x="98" y="11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61" name="Line 886"/>
          <p:cNvSpPr>
            <a:spLocks noChangeShapeType="1"/>
          </p:cNvSpPr>
          <p:nvPr/>
        </p:nvSpPr>
        <p:spPr bwMode="auto">
          <a:xfrm flipV="1">
            <a:off x="7789863" y="4440260"/>
            <a:ext cx="112712"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62" name="Line 887"/>
          <p:cNvSpPr>
            <a:spLocks noChangeShapeType="1"/>
          </p:cNvSpPr>
          <p:nvPr/>
        </p:nvSpPr>
        <p:spPr bwMode="auto">
          <a:xfrm flipH="1" flipV="1">
            <a:off x="6911987" y="3408363"/>
            <a:ext cx="227013" cy="311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63" name="Line 888"/>
          <p:cNvSpPr>
            <a:spLocks noChangeShapeType="1"/>
          </p:cNvSpPr>
          <p:nvPr/>
        </p:nvSpPr>
        <p:spPr bwMode="auto">
          <a:xfrm>
            <a:off x="6808797" y="3287713"/>
            <a:ext cx="103187" cy="1206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64" name="Freeform 889"/>
          <p:cNvSpPr>
            <a:spLocks/>
          </p:cNvSpPr>
          <p:nvPr/>
        </p:nvSpPr>
        <p:spPr bwMode="auto">
          <a:xfrm>
            <a:off x="7024693" y="3611565"/>
            <a:ext cx="217487" cy="274637"/>
          </a:xfrm>
          <a:custGeom>
            <a:avLst/>
            <a:gdLst>
              <a:gd name="T0" fmla="*/ 2147483647 w 94"/>
              <a:gd name="T1" fmla="*/ 2147483647 h 105"/>
              <a:gd name="T2" fmla="*/ 2147483647 w 94"/>
              <a:gd name="T3" fmla="*/ 2147483647 h 105"/>
              <a:gd name="T4" fmla="*/ 0 w 94"/>
              <a:gd name="T5" fmla="*/ 0 h 105"/>
              <a:gd name="T6" fmla="*/ 2147483647 w 94"/>
              <a:gd name="T7" fmla="*/ 2147483647 h 105"/>
              <a:gd name="T8" fmla="*/ 0 60000 65536"/>
              <a:gd name="T9" fmla="*/ 0 60000 65536"/>
              <a:gd name="T10" fmla="*/ 0 60000 65536"/>
              <a:gd name="T11" fmla="*/ 0 60000 65536"/>
              <a:gd name="T12" fmla="*/ 0 w 94"/>
              <a:gd name="T13" fmla="*/ 0 h 105"/>
              <a:gd name="T14" fmla="*/ 94 w 94"/>
              <a:gd name="T15" fmla="*/ 105 h 105"/>
            </a:gdLst>
            <a:ahLst/>
            <a:cxnLst>
              <a:cxn ang="T8">
                <a:pos x="T0" y="T1"/>
              </a:cxn>
              <a:cxn ang="T9">
                <a:pos x="T2" y="T3"/>
              </a:cxn>
              <a:cxn ang="T10">
                <a:pos x="T4" y="T5"/>
              </a:cxn>
              <a:cxn ang="T11">
                <a:pos x="T6" y="T7"/>
              </a:cxn>
            </a:cxnLst>
            <a:rect l="T12" t="T13" r="T14" b="T15"/>
            <a:pathLst>
              <a:path w="94" h="105">
                <a:moveTo>
                  <a:pt x="49" y="41"/>
                </a:moveTo>
                <a:lnTo>
                  <a:pt x="94" y="105"/>
                </a:lnTo>
                <a:lnTo>
                  <a:pt x="0" y="0"/>
                </a:lnTo>
                <a:lnTo>
                  <a:pt x="49"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65" name="Freeform 890"/>
          <p:cNvSpPr>
            <a:spLocks/>
          </p:cNvSpPr>
          <p:nvPr/>
        </p:nvSpPr>
        <p:spPr bwMode="auto">
          <a:xfrm>
            <a:off x="7139000" y="3719513"/>
            <a:ext cx="217487" cy="239712"/>
          </a:xfrm>
          <a:custGeom>
            <a:avLst/>
            <a:gdLst>
              <a:gd name="T0" fmla="*/ 2147483647 w 94"/>
              <a:gd name="T1" fmla="*/ 2147483647 h 92"/>
              <a:gd name="T2" fmla="*/ 0 w 94"/>
              <a:gd name="T3" fmla="*/ 0 h 92"/>
              <a:gd name="T4" fmla="*/ 2147483647 w 94"/>
              <a:gd name="T5" fmla="*/ 2147483647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0"/>
                </a:lnTo>
                <a:lnTo>
                  <a:pt x="45" y="64"/>
                </a:lnTo>
                <a:lnTo>
                  <a:pt x="94"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66" name="Freeform 891"/>
          <p:cNvSpPr>
            <a:spLocks/>
          </p:cNvSpPr>
          <p:nvPr/>
        </p:nvSpPr>
        <p:spPr bwMode="auto">
          <a:xfrm>
            <a:off x="4506913" y="4032250"/>
            <a:ext cx="227012" cy="298450"/>
          </a:xfrm>
          <a:custGeom>
            <a:avLst/>
            <a:gdLst>
              <a:gd name="T0" fmla="*/ 2147483647 w 98"/>
              <a:gd name="T1" fmla="*/ 2147483647 h 114"/>
              <a:gd name="T2" fmla="*/ 2147483647 w 98"/>
              <a:gd name="T3" fmla="*/ 0 h 114"/>
              <a:gd name="T4" fmla="*/ 0 w 98"/>
              <a:gd name="T5" fmla="*/ 2147483647 h 114"/>
              <a:gd name="T6" fmla="*/ 2147483647 w 98"/>
              <a:gd name="T7" fmla="*/ 2147483647 h 114"/>
              <a:gd name="T8" fmla="*/ 0 60000 65536"/>
              <a:gd name="T9" fmla="*/ 0 60000 65536"/>
              <a:gd name="T10" fmla="*/ 0 60000 65536"/>
              <a:gd name="T11" fmla="*/ 0 60000 65536"/>
              <a:gd name="T12" fmla="*/ 0 w 98"/>
              <a:gd name="T13" fmla="*/ 0 h 114"/>
              <a:gd name="T14" fmla="*/ 98 w 98"/>
              <a:gd name="T15" fmla="*/ 114 h 114"/>
            </a:gdLst>
            <a:ahLst/>
            <a:cxnLst>
              <a:cxn ang="T8">
                <a:pos x="T0" y="T1"/>
              </a:cxn>
              <a:cxn ang="T9">
                <a:pos x="T2" y="T3"/>
              </a:cxn>
              <a:cxn ang="T10">
                <a:pos x="T4" y="T5"/>
              </a:cxn>
              <a:cxn ang="T11">
                <a:pos x="T6" y="T7"/>
              </a:cxn>
            </a:cxnLst>
            <a:rect l="T12" t="T13" r="T14" b="T15"/>
            <a:pathLst>
              <a:path w="98" h="114">
                <a:moveTo>
                  <a:pt x="49" y="55"/>
                </a:moveTo>
                <a:lnTo>
                  <a:pt x="98" y="0"/>
                </a:lnTo>
                <a:lnTo>
                  <a:pt x="0" y="114"/>
                </a:lnTo>
                <a:lnTo>
                  <a:pt x="49"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67" name="Freeform 892"/>
          <p:cNvSpPr>
            <a:spLocks/>
          </p:cNvSpPr>
          <p:nvPr/>
        </p:nvSpPr>
        <p:spPr bwMode="auto">
          <a:xfrm>
            <a:off x="4621213" y="3732213"/>
            <a:ext cx="214312" cy="444500"/>
          </a:xfrm>
          <a:custGeom>
            <a:avLst/>
            <a:gdLst>
              <a:gd name="T0" fmla="*/ 2147483647 w 93"/>
              <a:gd name="T1" fmla="*/ 0 h 170"/>
              <a:gd name="T2" fmla="*/ 0 w 93"/>
              <a:gd name="T3" fmla="*/ 2147483647 h 170"/>
              <a:gd name="T4" fmla="*/ 2147483647 w 93"/>
              <a:gd name="T5" fmla="*/ 2147483647 h 170"/>
              <a:gd name="T6" fmla="*/ 2147483647 w 93"/>
              <a:gd name="T7" fmla="*/ 0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93" y="0"/>
                </a:moveTo>
                <a:lnTo>
                  <a:pt x="0" y="170"/>
                </a:lnTo>
                <a:lnTo>
                  <a:pt x="49" y="115"/>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68" name="Line 893"/>
          <p:cNvSpPr>
            <a:spLocks noChangeShapeType="1"/>
          </p:cNvSpPr>
          <p:nvPr/>
        </p:nvSpPr>
        <p:spPr bwMode="auto">
          <a:xfrm flipH="1" flipV="1">
            <a:off x="5611813" y="1698625"/>
            <a:ext cx="190500" cy="2873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69" name="Line 894"/>
          <p:cNvSpPr>
            <a:spLocks noChangeShapeType="1"/>
          </p:cNvSpPr>
          <p:nvPr/>
        </p:nvSpPr>
        <p:spPr bwMode="auto">
          <a:xfrm flipH="1" flipV="1">
            <a:off x="7139000" y="3719513"/>
            <a:ext cx="217487" cy="2397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70" name="Line 895"/>
          <p:cNvSpPr>
            <a:spLocks noChangeShapeType="1"/>
          </p:cNvSpPr>
          <p:nvPr/>
        </p:nvSpPr>
        <p:spPr bwMode="auto">
          <a:xfrm>
            <a:off x="7024692" y="3611563"/>
            <a:ext cx="114300" cy="1079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71" name="Freeform 896"/>
          <p:cNvSpPr>
            <a:spLocks/>
          </p:cNvSpPr>
          <p:nvPr/>
        </p:nvSpPr>
        <p:spPr bwMode="auto">
          <a:xfrm>
            <a:off x="5280037" y="1954235"/>
            <a:ext cx="219075" cy="407987"/>
          </a:xfrm>
          <a:custGeom>
            <a:avLst/>
            <a:gdLst>
              <a:gd name="T0" fmla="*/ 2147483647 w 94"/>
              <a:gd name="T1" fmla="*/ 2147483647 h 156"/>
              <a:gd name="T2" fmla="*/ 2147483647 w 94"/>
              <a:gd name="T3" fmla="*/ 0 h 156"/>
              <a:gd name="T4" fmla="*/ 0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5" y="55"/>
                </a:moveTo>
                <a:lnTo>
                  <a:pt x="94" y="0"/>
                </a:lnTo>
                <a:lnTo>
                  <a:pt x="0" y="156"/>
                </a:lnTo>
                <a:lnTo>
                  <a:pt x="45"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72" name="Freeform 897"/>
          <p:cNvSpPr>
            <a:spLocks/>
          </p:cNvSpPr>
          <p:nvPr/>
        </p:nvSpPr>
        <p:spPr bwMode="auto">
          <a:xfrm>
            <a:off x="5384800" y="1701805"/>
            <a:ext cx="215900" cy="396875"/>
          </a:xfrm>
          <a:custGeom>
            <a:avLst/>
            <a:gdLst>
              <a:gd name="T0" fmla="*/ 2147483647 w 93"/>
              <a:gd name="T1" fmla="*/ 0 h 152"/>
              <a:gd name="T2" fmla="*/ 0 w 93"/>
              <a:gd name="T3" fmla="*/ 2147483647 h 152"/>
              <a:gd name="T4" fmla="*/ 2147483647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0"/>
                </a:moveTo>
                <a:lnTo>
                  <a:pt x="0" y="152"/>
                </a:lnTo>
                <a:lnTo>
                  <a:pt x="49" y="97"/>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73" name="Line 898"/>
          <p:cNvSpPr>
            <a:spLocks noChangeShapeType="1"/>
          </p:cNvSpPr>
          <p:nvPr/>
        </p:nvSpPr>
        <p:spPr bwMode="auto">
          <a:xfrm flipV="1">
            <a:off x="4506913" y="4176735"/>
            <a:ext cx="114300" cy="1539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74" name="Line 899"/>
          <p:cNvSpPr>
            <a:spLocks noChangeShapeType="1"/>
          </p:cNvSpPr>
          <p:nvPr/>
        </p:nvSpPr>
        <p:spPr bwMode="auto">
          <a:xfrm flipH="1">
            <a:off x="4621213" y="3732213"/>
            <a:ext cx="214312" cy="4445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75" name="Line 900"/>
          <p:cNvSpPr>
            <a:spLocks noChangeShapeType="1"/>
          </p:cNvSpPr>
          <p:nvPr/>
        </p:nvSpPr>
        <p:spPr bwMode="auto">
          <a:xfrm flipV="1">
            <a:off x="5280031" y="2098697"/>
            <a:ext cx="104775" cy="263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76" name="Line 901"/>
          <p:cNvSpPr>
            <a:spLocks noChangeShapeType="1"/>
          </p:cNvSpPr>
          <p:nvPr/>
        </p:nvSpPr>
        <p:spPr bwMode="auto">
          <a:xfrm flipH="1">
            <a:off x="5384800" y="1701805"/>
            <a:ext cx="215900" cy="3968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77" name="Freeform 902"/>
          <p:cNvSpPr>
            <a:spLocks/>
          </p:cNvSpPr>
          <p:nvPr/>
        </p:nvSpPr>
        <p:spPr bwMode="auto">
          <a:xfrm>
            <a:off x="4835525" y="3324225"/>
            <a:ext cx="217488" cy="407988"/>
          </a:xfrm>
          <a:custGeom>
            <a:avLst/>
            <a:gdLst>
              <a:gd name="T0" fmla="*/ 0 w 94"/>
              <a:gd name="T1" fmla="*/ 2147483647 h 156"/>
              <a:gd name="T2" fmla="*/ 2147483647 w 94"/>
              <a:gd name="T3" fmla="*/ 0 h 156"/>
              <a:gd name="T4" fmla="*/ 2147483647 w 94"/>
              <a:gd name="T5" fmla="*/ 2147483647 h 156"/>
              <a:gd name="T6" fmla="*/ 0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0" y="156"/>
                </a:moveTo>
                <a:lnTo>
                  <a:pt x="94" y="0"/>
                </a:lnTo>
                <a:lnTo>
                  <a:pt x="49" y="50"/>
                </a:lnTo>
                <a:lnTo>
                  <a:pt x="0" y="15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78" name="Freeform 903"/>
          <p:cNvSpPr>
            <a:spLocks/>
          </p:cNvSpPr>
          <p:nvPr/>
        </p:nvSpPr>
        <p:spPr bwMode="auto">
          <a:xfrm>
            <a:off x="4949825" y="2843235"/>
            <a:ext cx="217488" cy="611187"/>
          </a:xfrm>
          <a:custGeom>
            <a:avLst/>
            <a:gdLst>
              <a:gd name="T0" fmla="*/ 2147483647 w 94"/>
              <a:gd name="T1" fmla="*/ 0 h 234"/>
              <a:gd name="T2" fmla="*/ 0 w 94"/>
              <a:gd name="T3" fmla="*/ 2147483647 h 234"/>
              <a:gd name="T4" fmla="*/ 2147483647 w 94"/>
              <a:gd name="T5" fmla="*/ 2147483647 h 234"/>
              <a:gd name="T6" fmla="*/ 214748364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94" y="0"/>
                </a:moveTo>
                <a:lnTo>
                  <a:pt x="0" y="234"/>
                </a:lnTo>
                <a:lnTo>
                  <a:pt x="45" y="184"/>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79" name="Line 904"/>
          <p:cNvSpPr>
            <a:spLocks noChangeShapeType="1"/>
          </p:cNvSpPr>
          <p:nvPr/>
        </p:nvSpPr>
        <p:spPr bwMode="auto">
          <a:xfrm flipH="1">
            <a:off x="5249863" y="2362222"/>
            <a:ext cx="30162"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80" name="Freeform 905"/>
          <p:cNvSpPr>
            <a:spLocks/>
          </p:cNvSpPr>
          <p:nvPr/>
        </p:nvSpPr>
        <p:spPr bwMode="auto">
          <a:xfrm>
            <a:off x="7242175" y="3886200"/>
            <a:ext cx="215900" cy="146050"/>
          </a:xfrm>
          <a:custGeom>
            <a:avLst/>
            <a:gdLst>
              <a:gd name="T0" fmla="*/ 2147483647 w 93"/>
              <a:gd name="T1" fmla="*/ 2147483647 h 56"/>
              <a:gd name="T2" fmla="*/ 2147483647 w 93"/>
              <a:gd name="T3" fmla="*/ 2147483647 h 56"/>
              <a:gd name="T4" fmla="*/ 0 w 93"/>
              <a:gd name="T5" fmla="*/ 0 h 56"/>
              <a:gd name="T6" fmla="*/ 2147483647 w 93"/>
              <a:gd name="T7" fmla="*/ 2147483647 h 56"/>
              <a:gd name="T8" fmla="*/ 0 60000 65536"/>
              <a:gd name="T9" fmla="*/ 0 60000 65536"/>
              <a:gd name="T10" fmla="*/ 0 60000 65536"/>
              <a:gd name="T11" fmla="*/ 0 60000 65536"/>
              <a:gd name="T12" fmla="*/ 0 w 93"/>
              <a:gd name="T13" fmla="*/ 0 h 56"/>
              <a:gd name="T14" fmla="*/ 93 w 93"/>
              <a:gd name="T15" fmla="*/ 56 h 56"/>
            </a:gdLst>
            <a:ahLst/>
            <a:cxnLst>
              <a:cxn ang="T8">
                <a:pos x="T0" y="T1"/>
              </a:cxn>
              <a:cxn ang="T9">
                <a:pos x="T2" y="T3"/>
              </a:cxn>
              <a:cxn ang="T10">
                <a:pos x="T4" y="T5"/>
              </a:cxn>
              <a:cxn ang="T11">
                <a:pos x="T6" y="T7"/>
              </a:cxn>
            </a:cxnLst>
            <a:rect l="T12" t="T13" r="T14" b="T15"/>
            <a:pathLst>
              <a:path w="93" h="56">
                <a:moveTo>
                  <a:pt x="49" y="28"/>
                </a:moveTo>
                <a:lnTo>
                  <a:pt x="93" y="56"/>
                </a:lnTo>
                <a:lnTo>
                  <a:pt x="0" y="0"/>
                </a:lnTo>
                <a:lnTo>
                  <a:pt x="49" y="2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81" name="Freeform 906"/>
          <p:cNvSpPr>
            <a:spLocks/>
          </p:cNvSpPr>
          <p:nvPr/>
        </p:nvSpPr>
        <p:spPr bwMode="auto">
          <a:xfrm>
            <a:off x="7356477" y="3959247"/>
            <a:ext cx="214313" cy="504825"/>
          </a:xfrm>
          <a:custGeom>
            <a:avLst/>
            <a:gdLst>
              <a:gd name="T0" fmla="*/ 2147483647 w 93"/>
              <a:gd name="T1" fmla="*/ 2147483647 h 193"/>
              <a:gd name="T2" fmla="*/ 0 w 93"/>
              <a:gd name="T3" fmla="*/ 0 h 193"/>
              <a:gd name="T4" fmla="*/ 2147483647 w 93"/>
              <a:gd name="T5" fmla="*/ 2147483647 h 193"/>
              <a:gd name="T6" fmla="*/ 2147483647 w 93"/>
              <a:gd name="T7" fmla="*/ 2147483647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93" y="193"/>
                </a:moveTo>
                <a:lnTo>
                  <a:pt x="0" y="0"/>
                </a:lnTo>
                <a:lnTo>
                  <a:pt x="44" y="28"/>
                </a:lnTo>
                <a:lnTo>
                  <a:pt x="93" y="19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82" name="Freeform 907"/>
          <p:cNvSpPr>
            <a:spLocks/>
          </p:cNvSpPr>
          <p:nvPr/>
        </p:nvSpPr>
        <p:spPr bwMode="auto">
          <a:xfrm>
            <a:off x="7570800" y="4464050"/>
            <a:ext cx="219075"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50"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83" name="Line 908"/>
          <p:cNvSpPr>
            <a:spLocks noChangeShapeType="1"/>
          </p:cNvSpPr>
          <p:nvPr/>
        </p:nvSpPr>
        <p:spPr bwMode="auto">
          <a:xfrm>
            <a:off x="7570800" y="4464072"/>
            <a:ext cx="219075"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84" name="Freeform 909"/>
          <p:cNvSpPr>
            <a:spLocks/>
          </p:cNvSpPr>
          <p:nvPr/>
        </p:nvSpPr>
        <p:spPr bwMode="auto">
          <a:xfrm>
            <a:off x="7458075" y="4032250"/>
            <a:ext cx="228600" cy="528638"/>
          </a:xfrm>
          <a:custGeom>
            <a:avLst/>
            <a:gdLst>
              <a:gd name="T0" fmla="*/ 2147483647 w 99"/>
              <a:gd name="T1" fmla="*/ 2147483647 h 202"/>
              <a:gd name="T2" fmla="*/ 2147483647 w 99"/>
              <a:gd name="T3" fmla="*/ 2147483647 h 202"/>
              <a:gd name="T4" fmla="*/ 0 w 99"/>
              <a:gd name="T5" fmla="*/ 0 h 202"/>
              <a:gd name="T6" fmla="*/ 2147483647 w 99"/>
              <a:gd name="T7" fmla="*/ 2147483647 h 202"/>
              <a:gd name="T8" fmla="*/ 0 60000 65536"/>
              <a:gd name="T9" fmla="*/ 0 60000 65536"/>
              <a:gd name="T10" fmla="*/ 0 60000 65536"/>
              <a:gd name="T11" fmla="*/ 0 60000 65536"/>
              <a:gd name="T12" fmla="*/ 0 w 99"/>
              <a:gd name="T13" fmla="*/ 0 h 202"/>
              <a:gd name="T14" fmla="*/ 99 w 99"/>
              <a:gd name="T15" fmla="*/ 202 h 202"/>
            </a:gdLst>
            <a:ahLst/>
            <a:cxnLst>
              <a:cxn ang="T8">
                <a:pos x="T0" y="T1"/>
              </a:cxn>
              <a:cxn ang="T9">
                <a:pos x="T2" y="T3"/>
              </a:cxn>
              <a:cxn ang="T10">
                <a:pos x="T4" y="T5"/>
              </a:cxn>
              <a:cxn ang="T11">
                <a:pos x="T6" y="T7"/>
              </a:cxn>
            </a:cxnLst>
            <a:rect l="T12" t="T13" r="T14" b="T15"/>
            <a:pathLst>
              <a:path w="99" h="202">
                <a:moveTo>
                  <a:pt x="49" y="165"/>
                </a:moveTo>
                <a:lnTo>
                  <a:pt x="99" y="202"/>
                </a:lnTo>
                <a:lnTo>
                  <a:pt x="0" y="0"/>
                </a:lnTo>
                <a:lnTo>
                  <a:pt x="49" y="1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85" name="Line 910"/>
          <p:cNvSpPr>
            <a:spLocks noChangeShapeType="1"/>
          </p:cNvSpPr>
          <p:nvPr/>
        </p:nvSpPr>
        <p:spPr bwMode="auto">
          <a:xfrm>
            <a:off x="7570790" y="4464072"/>
            <a:ext cx="3175"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86" name="Line 911"/>
          <p:cNvSpPr>
            <a:spLocks noChangeShapeType="1"/>
          </p:cNvSpPr>
          <p:nvPr/>
        </p:nvSpPr>
        <p:spPr bwMode="auto">
          <a:xfrm flipV="1">
            <a:off x="4835525" y="3454407"/>
            <a:ext cx="114300" cy="277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87" name="Line 912"/>
          <p:cNvSpPr>
            <a:spLocks noChangeShapeType="1"/>
          </p:cNvSpPr>
          <p:nvPr/>
        </p:nvSpPr>
        <p:spPr bwMode="auto">
          <a:xfrm flipH="1">
            <a:off x="4949825" y="2843235"/>
            <a:ext cx="217488" cy="6111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88" name="Line 913"/>
          <p:cNvSpPr>
            <a:spLocks noChangeShapeType="1"/>
          </p:cNvSpPr>
          <p:nvPr/>
        </p:nvSpPr>
        <p:spPr bwMode="auto">
          <a:xfrm flipH="1" flipV="1">
            <a:off x="7356477" y="3959247"/>
            <a:ext cx="214313" cy="5048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89" name="Line 914"/>
          <p:cNvSpPr>
            <a:spLocks noChangeShapeType="1"/>
          </p:cNvSpPr>
          <p:nvPr/>
        </p:nvSpPr>
        <p:spPr bwMode="auto">
          <a:xfrm>
            <a:off x="7251703" y="3886205"/>
            <a:ext cx="104775"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90" name="Line 915"/>
          <p:cNvSpPr>
            <a:spLocks noChangeShapeType="1"/>
          </p:cNvSpPr>
          <p:nvPr/>
        </p:nvSpPr>
        <p:spPr bwMode="auto">
          <a:xfrm>
            <a:off x="7570790" y="4464072"/>
            <a:ext cx="3175"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91" name="Line 916"/>
          <p:cNvSpPr>
            <a:spLocks noChangeShapeType="1"/>
          </p:cNvSpPr>
          <p:nvPr/>
        </p:nvSpPr>
        <p:spPr bwMode="auto">
          <a:xfrm>
            <a:off x="7469188" y="4043385"/>
            <a:ext cx="101600" cy="4206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92" name="Freeform 917"/>
          <p:cNvSpPr>
            <a:spLocks/>
          </p:cNvSpPr>
          <p:nvPr/>
        </p:nvSpPr>
        <p:spPr bwMode="auto">
          <a:xfrm>
            <a:off x="6478600" y="2963885"/>
            <a:ext cx="217487" cy="250825"/>
          </a:xfrm>
          <a:custGeom>
            <a:avLst/>
            <a:gdLst>
              <a:gd name="T0" fmla="*/ 2147483647 w 94"/>
              <a:gd name="T1" fmla="*/ 2147483647 h 96"/>
              <a:gd name="T2" fmla="*/ 2147483647 w 94"/>
              <a:gd name="T3" fmla="*/ 2147483647 h 96"/>
              <a:gd name="T4" fmla="*/ 0 w 94"/>
              <a:gd name="T5" fmla="*/ 0 h 96"/>
              <a:gd name="T6" fmla="*/ 2147483647 w 94"/>
              <a:gd name="T7" fmla="*/ 2147483647 h 96"/>
              <a:gd name="T8" fmla="*/ 0 60000 65536"/>
              <a:gd name="T9" fmla="*/ 0 60000 65536"/>
              <a:gd name="T10" fmla="*/ 0 60000 65536"/>
              <a:gd name="T11" fmla="*/ 0 60000 65536"/>
              <a:gd name="T12" fmla="*/ 0 w 94"/>
              <a:gd name="T13" fmla="*/ 0 h 96"/>
              <a:gd name="T14" fmla="*/ 94 w 94"/>
              <a:gd name="T15" fmla="*/ 96 h 96"/>
            </a:gdLst>
            <a:ahLst/>
            <a:cxnLst>
              <a:cxn ang="T8">
                <a:pos x="T0" y="T1"/>
              </a:cxn>
              <a:cxn ang="T9">
                <a:pos x="T2" y="T3"/>
              </a:cxn>
              <a:cxn ang="T10">
                <a:pos x="T4" y="T5"/>
              </a:cxn>
              <a:cxn ang="T11">
                <a:pos x="T6" y="T7"/>
              </a:cxn>
            </a:cxnLst>
            <a:rect l="T12" t="T13" r="T14" b="T15"/>
            <a:pathLst>
              <a:path w="94" h="96">
                <a:moveTo>
                  <a:pt x="49" y="18"/>
                </a:moveTo>
                <a:lnTo>
                  <a:pt x="94" y="96"/>
                </a:lnTo>
                <a:lnTo>
                  <a:pt x="0" y="0"/>
                </a:lnTo>
                <a:lnTo>
                  <a:pt x="49"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93" name="Freeform 918"/>
          <p:cNvSpPr>
            <a:spLocks/>
          </p:cNvSpPr>
          <p:nvPr/>
        </p:nvSpPr>
        <p:spPr bwMode="auto">
          <a:xfrm>
            <a:off x="6591300" y="3011510"/>
            <a:ext cx="217488" cy="276225"/>
          </a:xfrm>
          <a:custGeom>
            <a:avLst/>
            <a:gdLst>
              <a:gd name="T0" fmla="*/ 2147483647 w 94"/>
              <a:gd name="T1" fmla="*/ 2147483647 h 106"/>
              <a:gd name="T2" fmla="*/ 0 w 94"/>
              <a:gd name="T3" fmla="*/ 0 h 106"/>
              <a:gd name="T4" fmla="*/ 2147483647 w 94"/>
              <a:gd name="T5" fmla="*/ 2147483647 h 106"/>
              <a:gd name="T6" fmla="*/ 2147483647 w 94"/>
              <a:gd name="T7" fmla="*/ 2147483647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94" y="106"/>
                </a:moveTo>
                <a:lnTo>
                  <a:pt x="0" y="0"/>
                </a:lnTo>
                <a:lnTo>
                  <a:pt x="45" y="78"/>
                </a:lnTo>
                <a:lnTo>
                  <a:pt x="94" y="10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94" name="Freeform 919"/>
          <p:cNvSpPr>
            <a:spLocks/>
          </p:cNvSpPr>
          <p:nvPr/>
        </p:nvSpPr>
        <p:spPr bwMode="auto">
          <a:xfrm>
            <a:off x="7686675" y="4500585"/>
            <a:ext cx="215900"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95" name="Line 920"/>
          <p:cNvSpPr>
            <a:spLocks noChangeShapeType="1"/>
          </p:cNvSpPr>
          <p:nvPr/>
        </p:nvSpPr>
        <p:spPr bwMode="auto">
          <a:xfrm flipH="1" flipV="1">
            <a:off x="6591300" y="3011510"/>
            <a:ext cx="217488" cy="2762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96" name="Line 921"/>
          <p:cNvSpPr>
            <a:spLocks noChangeShapeType="1"/>
          </p:cNvSpPr>
          <p:nvPr/>
        </p:nvSpPr>
        <p:spPr bwMode="auto">
          <a:xfrm flipV="1">
            <a:off x="7686675" y="4500585"/>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597" name="Freeform 922"/>
          <p:cNvSpPr>
            <a:spLocks/>
          </p:cNvSpPr>
          <p:nvPr/>
        </p:nvSpPr>
        <p:spPr bwMode="auto">
          <a:xfrm>
            <a:off x="5167325" y="2362222"/>
            <a:ext cx="217487" cy="481013"/>
          </a:xfrm>
          <a:custGeom>
            <a:avLst/>
            <a:gdLst>
              <a:gd name="T0" fmla="*/ 0 w 94"/>
              <a:gd name="T1" fmla="*/ 2147483647 h 184"/>
              <a:gd name="T2" fmla="*/ 2147483647 w 94"/>
              <a:gd name="T3" fmla="*/ 2147483647 h 184"/>
              <a:gd name="T4" fmla="*/ 2147483647 w 94"/>
              <a:gd name="T5" fmla="*/ 0 h 184"/>
              <a:gd name="T6" fmla="*/ 0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0" y="184"/>
                </a:moveTo>
                <a:lnTo>
                  <a:pt x="94" y="51"/>
                </a:lnTo>
                <a:lnTo>
                  <a:pt x="49" y="0"/>
                </a:lnTo>
                <a:lnTo>
                  <a:pt x="0"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98" name="Freeform 923"/>
          <p:cNvSpPr>
            <a:spLocks/>
          </p:cNvSpPr>
          <p:nvPr/>
        </p:nvSpPr>
        <p:spPr bwMode="auto">
          <a:xfrm>
            <a:off x="5280037" y="1954235"/>
            <a:ext cx="219075" cy="541337"/>
          </a:xfrm>
          <a:custGeom>
            <a:avLst/>
            <a:gdLst>
              <a:gd name="T0" fmla="*/ 2147483647 w 94"/>
              <a:gd name="T1" fmla="*/ 2147483647 h 207"/>
              <a:gd name="T2" fmla="*/ 0 w 94"/>
              <a:gd name="T3" fmla="*/ 2147483647 h 207"/>
              <a:gd name="T4" fmla="*/ 2147483647 w 94"/>
              <a:gd name="T5" fmla="*/ 0 h 207"/>
              <a:gd name="T6" fmla="*/ 2147483647 w 94"/>
              <a:gd name="T7" fmla="*/ 2147483647 h 207"/>
              <a:gd name="T8" fmla="*/ 0 60000 65536"/>
              <a:gd name="T9" fmla="*/ 0 60000 65536"/>
              <a:gd name="T10" fmla="*/ 0 60000 65536"/>
              <a:gd name="T11" fmla="*/ 0 60000 65536"/>
              <a:gd name="T12" fmla="*/ 0 w 94"/>
              <a:gd name="T13" fmla="*/ 0 h 207"/>
              <a:gd name="T14" fmla="*/ 94 w 94"/>
              <a:gd name="T15" fmla="*/ 207 h 207"/>
            </a:gdLst>
            <a:ahLst/>
            <a:cxnLst>
              <a:cxn ang="T8">
                <a:pos x="T0" y="T1"/>
              </a:cxn>
              <a:cxn ang="T9">
                <a:pos x="T2" y="T3"/>
              </a:cxn>
              <a:cxn ang="T10">
                <a:pos x="T4" y="T5"/>
              </a:cxn>
              <a:cxn ang="T11">
                <a:pos x="T6" y="T7"/>
              </a:cxn>
            </a:cxnLst>
            <a:rect l="T12" t="T13" r="T14" b="T15"/>
            <a:pathLst>
              <a:path w="94" h="207">
                <a:moveTo>
                  <a:pt x="45" y="207"/>
                </a:moveTo>
                <a:lnTo>
                  <a:pt x="0" y="156"/>
                </a:lnTo>
                <a:lnTo>
                  <a:pt x="94" y="0"/>
                </a:lnTo>
                <a:lnTo>
                  <a:pt x="45" y="20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599" name="Line 925"/>
          <p:cNvSpPr>
            <a:spLocks noChangeShapeType="1"/>
          </p:cNvSpPr>
          <p:nvPr/>
        </p:nvSpPr>
        <p:spPr bwMode="auto">
          <a:xfrm flipH="1">
            <a:off x="5280037" y="1954235"/>
            <a:ext cx="219075" cy="4079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00" name="Freeform 926"/>
          <p:cNvSpPr>
            <a:spLocks/>
          </p:cNvSpPr>
          <p:nvPr/>
        </p:nvSpPr>
        <p:spPr bwMode="auto">
          <a:xfrm>
            <a:off x="4402150" y="4330700"/>
            <a:ext cx="219075" cy="266700"/>
          </a:xfrm>
          <a:custGeom>
            <a:avLst/>
            <a:gdLst>
              <a:gd name="T0" fmla="*/ 2147483647 w 94"/>
              <a:gd name="T1" fmla="*/ 0 h 102"/>
              <a:gd name="T2" fmla="*/ 2147483647 w 94"/>
              <a:gd name="T3" fmla="*/ 2147483647 h 102"/>
              <a:gd name="T4" fmla="*/ 0 w 94"/>
              <a:gd name="T5" fmla="*/ 2147483647 h 102"/>
              <a:gd name="T6" fmla="*/ 2147483647 w 94"/>
              <a:gd name="T7" fmla="*/ 0 h 102"/>
              <a:gd name="T8" fmla="*/ 0 60000 65536"/>
              <a:gd name="T9" fmla="*/ 0 60000 65536"/>
              <a:gd name="T10" fmla="*/ 0 60000 65536"/>
              <a:gd name="T11" fmla="*/ 0 60000 65536"/>
              <a:gd name="T12" fmla="*/ 0 w 94"/>
              <a:gd name="T13" fmla="*/ 0 h 102"/>
              <a:gd name="T14" fmla="*/ 94 w 94"/>
              <a:gd name="T15" fmla="*/ 102 h 102"/>
            </a:gdLst>
            <a:ahLst/>
            <a:cxnLst>
              <a:cxn ang="T8">
                <a:pos x="T0" y="T1"/>
              </a:cxn>
              <a:cxn ang="T9">
                <a:pos x="T2" y="T3"/>
              </a:cxn>
              <a:cxn ang="T10">
                <a:pos x="T4" y="T5"/>
              </a:cxn>
              <a:cxn ang="T11">
                <a:pos x="T6" y="T7"/>
              </a:cxn>
            </a:cxnLst>
            <a:rect l="T12" t="T13" r="T14" b="T15"/>
            <a:pathLst>
              <a:path w="94" h="102">
                <a:moveTo>
                  <a:pt x="45" y="0"/>
                </a:moveTo>
                <a:lnTo>
                  <a:pt x="94" y="102"/>
                </a:lnTo>
                <a:lnTo>
                  <a:pt x="0" y="88"/>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01" name="Freeform 927"/>
          <p:cNvSpPr>
            <a:spLocks/>
          </p:cNvSpPr>
          <p:nvPr/>
        </p:nvSpPr>
        <p:spPr bwMode="auto">
          <a:xfrm>
            <a:off x="4506913" y="4032250"/>
            <a:ext cx="227012" cy="565150"/>
          </a:xfrm>
          <a:custGeom>
            <a:avLst/>
            <a:gdLst>
              <a:gd name="T0" fmla="*/ 2147483647 w 98"/>
              <a:gd name="T1" fmla="*/ 0 h 216"/>
              <a:gd name="T2" fmla="*/ 0 w 98"/>
              <a:gd name="T3" fmla="*/ 2147483647 h 216"/>
              <a:gd name="T4" fmla="*/ 2147483647 w 98"/>
              <a:gd name="T5" fmla="*/ 2147483647 h 216"/>
              <a:gd name="T6" fmla="*/ 2147483647 w 98"/>
              <a:gd name="T7" fmla="*/ 0 h 216"/>
              <a:gd name="T8" fmla="*/ 0 60000 65536"/>
              <a:gd name="T9" fmla="*/ 0 60000 65536"/>
              <a:gd name="T10" fmla="*/ 0 60000 65536"/>
              <a:gd name="T11" fmla="*/ 0 60000 65536"/>
              <a:gd name="T12" fmla="*/ 0 w 98"/>
              <a:gd name="T13" fmla="*/ 0 h 216"/>
              <a:gd name="T14" fmla="*/ 98 w 98"/>
              <a:gd name="T15" fmla="*/ 216 h 216"/>
            </a:gdLst>
            <a:ahLst/>
            <a:cxnLst>
              <a:cxn ang="T8">
                <a:pos x="T0" y="T1"/>
              </a:cxn>
              <a:cxn ang="T9">
                <a:pos x="T2" y="T3"/>
              </a:cxn>
              <a:cxn ang="T10">
                <a:pos x="T4" y="T5"/>
              </a:cxn>
              <a:cxn ang="T11">
                <a:pos x="T6" y="T7"/>
              </a:cxn>
            </a:cxnLst>
            <a:rect l="T12" t="T13" r="T14" b="T15"/>
            <a:pathLst>
              <a:path w="98" h="216">
                <a:moveTo>
                  <a:pt x="98" y="0"/>
                </a:moveTo>
                <a:lnTo>
                  <a:pt x="0" y="114"/>
                </a:lnTo>
                <a:lnTo>
                  <a:pt x="49" y="216"/>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02" name="Freeform 928"/>
          <p:cNvSpPr>
            <a:spLocks/>
          </p:cNvSpPr>
          <p:nvPr/>
        </p:nvSpPr>
        <p:spPr bwMode="auto">
          <a:xfrm>
            <a:off x="6696075" y="3214688"/>
            <a:ext cx="215900" cy="277812"/>
          </a:xfrm>
          <a:custGeom>
            <a:avLst/>
            <a:gdLst>
              <a:gd name="T0" fmla="*/ 2147483647 w 93"/>
              <a:gd name="T1" fmla="*/ 2147483647 h 106"/>
              <a:gd name="T2" fmla="*/ 2147483647 w 93"/>
              <a:gd name="T3" fmla="*/ 2147483647 h 106"/>
              <a:gd name="T4" fmla="*/ 0 w 93"/>
              <a:gd name="T5" fmla="*/ 0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28"/>
                </a:moveTo>
                <a:lnTo>
                  <a:pt x="93" y="106"/>
                </a:lnTo>
                <a:lnTo>
                  <a:pt x="0" y="0"/>
                </a:lnTo>
                <a:lnTo>
                  <a:pt x="49" y="2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03" name="Freeform 929"/>
          <p:cNvSpPr>
            <a:spLocks/>
          </p:cNvSpPr>
          <p:nvPr/>
        </p:nvSpPr>
        <p:spPr bwMode="auto">
          <a:xfrm>
            <a:off x="6808788" y="3287713"/>
            <a:ext cx="215900"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4" y="78"/>
                </a:lnTo>
                <a:lnTo>
                  <a:pt x="93" y="12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04" name="Freeform 930"/>
          <p:cNvSpPr>
            <a:spLocks/>
          </p:cNvSpPr>
          <p:nvPr/>
        </p:nvSpPr>
        <p:spPr bwMode="auto">
          <a:xfrm>
            <a:off x="5499102" y="1701800"/>
            <a:ext cx="214313" cy="444500"/>
          </a:xfrm>
          <a:custGeom>
            <a:avLst/>
            <a:gdLst>
              <a:gd name="T0" fmla="*/ 0 w 93"/>
              <a:gd name="T1" fmla="*/ 2147483647 h 170"/>
              <a:gd name="T2" fmla="*/ 2147483647 w 93"/>
              <a:gd name="T3" fmla="*/ 2147483647 h 170"/>
              <a:gd name="T4" fmla="*/ 2147483647 w 93"/>
              <a:gd name="T5" fmla="*/ 0 h 170"/>
              <a:gd name="T6" fmla="*/ 0 w 93"/>
              <a:gd name="T7" fmla="*/ 2147483647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0" y="97"/>
                </a:moveTo>
                <a:lnTo>
                  <a:pt x="93" y="170"/>
                </a:lnTo>
                <a:lnTo>
                  <a:pt x="44" y="0"/>
                </a:lnTo>
                <a:lnTo>
                  <a:pt x="0"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05" name="Line 931"/>
          <p:cNvSpPr>
            <a:spLocks noChangeShapeType="1"/>
          </p:cNvSpPr>
          <p:nvPr/>
        </p:nvSpPr>
        <p:spPr bwMode="auto">
          <a:xfrm flipV="1">
            <a:off x="4402147" y="4330700"/>
            <a:ext cx="104775" cy="2301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06" name="Line 932"/>
          <p:cNvSpPr>
            <a:spLocks noChangeShapeType="1"/>
          </p:cNvSpPr>
          <p:nvPr/>
        </p:nvSpPr>
        <p:spPr bwMode="auto">
          <a:xfrm flipH="1">
            <a:off x="4506913" y="4032250"/>
            <a:ext cx="227012" cy="2984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07" name="Freeform 933"/>
          <p:cNvSpPr>
            <a:spLocks/>
          </p:cNvSpPr>
          <p:nvPr/>
        </p:nvSpPr>
        <p:spPr bwMode="auto">
          <a:xfrm>
            <a:off x="4733925" y="3732220"/>
            <a:ext cx="215900" cy="300037"/>
          </a:xfrm>
          <a:custGeom>
            <a:avLst/>
            <a:gdLst>
              <a:gd name="T0" fmla="*/ 2147483647 w 93"/>
              <a:gd name="T1" fmla="*/ 0 h 115"/>
              <a:gd name="T2" fmla="*/ 2147483647 w 93"/>
              <a:gd name="T3" fmla="*/ 0 h 115"/>
              <a:gd name="T4" fmla="*/ 0 w 93"/>
              <a:gd name="T5" fmla="*/ 2147483647 h 115"/>
              <a:gd name="T6" fmla="*/ 2147483647 w 93"/>
              <a:gd name="T7" fmla="*/ 0 h 115"/>
              <a:gd name="T8" fmla="*/ 0 60000 65536"/>
              <a:gd name="T9" fmla="*/ 0 60000 65536"/>
              <a:gd name="T10" fmla="*/ 0 60000 65536"/>
              <a:gd name="T11" fmla="*/ 0 60000 65536"/>
              <a:gd name="T12" fmla="*/ 0 w 93"/>
              <a:gd name="T13" fmla="*/ 0 h 115"/>
              <a:gd name="T14" fmla="*/ 93 w 93"/>
              <a:gd name="T15" fmla="*/ 115 h 115"/>
            </a:gdLst>
            <a:ahLst/>
            <a:cxnLst>
              <a:cxn ang="T8">
                <a:pos x="T0" y="T1"/>
              </a:cxn>
              <a:cxn ang="T9">
                <a:pos x="T2" y="T3"/>
              </a:cxn>
              <a:cxn ang="T10">
                <a:pos x="T4" y="T5"/>
              </a:cxn>
              <a:cxn ang="T11">
                <a:pos x="T6" y="T7"/>
              </a:cxn>
            </a:cxnLst>
            <a:rect l="T12" t="T13" r="T14" b="T15"/>
            <a:pathLst>
              <a:path w="93" h="115">
                <a:moveTo>
                  <a:pt x="44" y="0"/>
                </a:moveTo>
                <a:lnTo>
                  <a:pt x="93" y="0"/>
                </a:lnTo>
                <a:lnTo>
                  <a:pt x="0" y="115"/>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08" name="Freeform 934"/>
          <p:cNvSpPr>
            <a:spLocks/>
          </p:cNvSpPr>
          <p:nvPr/>
        </p:nvSpPr>
        <p:spPr bwMode="auto">
          <a:xfrm>
            <a:off x="4835525" y="3324225"/>
            <a:ext cx="217488" cy="407988"/>
          </a:xfrm>
          <a:custGeom>
            <a:avLst/>
            <a:gdLst>
              <a:gd name="T0" fmla="*/ 2147483647 w 94"/>
              <a:gd name="T1" fmla="*/ 0 h 156"/>
              <a:gd name="T2" fmla="*/ 0 w 94"/>
              <a:gd name="T3" fmla="*/ 2147483647 h 156"/>
              <a:gd name="T4" fmla="*/ 2147483647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0"/>
                </a:moveTo>
                <a:lnTo>
                  <a:pt x="0" y="156"/>
                </a:lnTo>
                <a:lnTo>
                  <a:pt x="49" y="15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09" name="Line 935"/>
          <p:cNvSpPr>
            <a:spLocks noChangeShapeType="1"/>
          </p:cNvSpPr>
          <p:nvPr/>
        </p:nvSpPr>
        <p:spPr bwMode="auto">
          <a:xfrm flipH="1" flipV="1">
            <a:off x="6808788" y="3287713"/>
            <a:ext cx="215900" cy="323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10" name="Line 936"/>
          <p:cNvSpPr>
            <a:spLocks noChangeShapeType="1"/>
          </p:cNvSpPr>
          <p:nvPr/>
        </p:nvSpPr>
        <p:spPr bwMode="auto">
          <a:xfrm>
            <a:off x="6696082" y="3214710"/>
            <a:ext cx="112713"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11" name="Line 937"/>
          <p:cNvSpPr>
            <a:spLocks noChangeShapeType="1"/>
          </p:cNvSpPr>
          <p:nvPr/>
        </p:nvSpPr>
        <p:spPr bwMode="auto">
          <a:xfrm flipH="1" flipV="1">
            <a:off x="5600712" y="1701803"/>
            <a:ext cx="30163" cy="3524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12" name="Line 939"/>
          <p:cNvSpPr>
            <a:spLocks noChangeShapeType="1"/>
          </p:cNvSpPr>
          <p:nvPr/>
        </p:nvSpPr>
        <p:spPr bwMode="auto">
          <a:xfrm flipV="1">
            <a:off x="4733930" y="3732220"/>
            <a:ext cx="101600" cy="3000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13" name="Line 940"/>
          <p:cNvSpPr>
            <a:spLocks noChangeShapeType="1"/>
          </p:cNvSpPr>
          <p:nvPr/>
        </p:nvSpPr>
        <p:spPr bwMode="auto">
          <a:xfrm flipH="1">
            <a:off x="4835525" y="3324225"/>
            <a:ext cx="217488" cy="407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14" name="Freeform 941"/>
          <p:cNvSpPr>
            <a:spLocks/>
          </p:cNvSpPr>
          <p:nvPr/>
        </p:nvSpPr>
        <p:spPr bwMode="auto">
          <a:xfrm>
            <a:off x="6911987" y="3492500"/>
            <a:ext cx="227013" cy="323850"/>
          </a:xfrm>
          <a:custGeom>
            <a:avLst/>
            <a:gdLst>
              <a:gd name="T0" fmla="*/ 2147483647 w 98"/>
              <a:gd name="T1" fmla="*/ 2147483647 h 124"/>
              <a:gd name="T2" fmla="*/ 2147483647 w 98"/>
              <a:gd name="T3" fmla="*/ 2147483647 h 124"/>
              <a:gd name="T4" fmla="*/ 0 w 98"/>
              <a:gd name="T5" fmla="*/ 0 h 124"/>
              <a:gd name="T6" fmla="*/ 2147483647 w 98"/>
              <a:gd name="T7" fmla="*/ 2147483647 h 124"/>
              <a:gd name="T8" fmla="*/ 0 60000 65536"/>
              <a:gd name="T9" fmla="*/ 0 60000 65536"/>
              <a:gd name="T10" fmla="*/ 0 60000 65536"/>
              <a:gd name="T11" fmla="*/ 0 60000 65536"/>
              <a:gd name="T12" fmla="*/ 0 w 98"/>
              <a:gd name="T13" fmla="*/ 0 h 124"/>
              <a:gd name="T14" fmla="*/ 98 w 98"/>
              <a:gd name="T15" fmla="*/ 124 h 124"/>
            </a:gdLst>
            <a:ahLst/>
            <a:cxnLst>
              <a:cxn ang="T8">
                <a:pos x="T0" y="T1"/>
              </a:cxn>
              <a:cxn ang="T9">
                <a:pos x="T2" y="T3"/>
              </a:cxn>
              <a:cxn ang="T10">
                <a:pos x="T4" y="T5"/>
              </a:cxn>
              <a:cxn ang="T11">
                <a:pos x="T6" y="T7"/>
              </a:cxn>
            </a:cxnLst>
            <a:rect l="T12" t="T13" r="T14" b="T15"/>
            <a:pathLst>
              <a:path w="98" h="124">
                <a:moveTo>
                  <a:pt x="49" y="46"/>
                </a:moveTo>
                <a:lnTo>
                  <a:pt x="98" y="124"/>
                </a:lnTo>
                <a:lnTo>
                  <a:pt x="0" y="0"/>
                </a:lnTo>
                <a:lnTo>
                  <a:pt x="49"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15" name="Freeform 942"/>
          <p:cNvSpPr>
            <a:spLocks/>
          </p:cNvSpPr>
          <p:nvPr/>
        </p:nvSpPr>
        <p:spPr bwMode="auto">
          <a:xfrm>
            <a:off x="7024693" y="3611565"/>
            <a:ext cx="217487" cy="274637"/>
          </a:xfrm>
          <a:custGeom>
            <a:avLst/>
            <a:gdLst>
              <a:gd name="T0" fmla="*/ 2147483647 w 94"/>
              <a:gd name="T1" fmla="*/ 2147483647 h 105"/>
              <a:gd name="T2" fmla="*/ 0 w 94"/>
              <a:gd name="T3" fmla="*/ 0 h 105"/>
              <a:gd name="T4" fmla="*/ 2147483647 w 94"/>
              <a:gd name="T5" fmla="*/ 2147483647 h 105"/>
              <a:gd name="T6" fmla="*/ 2147483647 w 94"/>
              <a:gd name="T7" fmla="*/ 2147483647 h 105"/>
              <a:gd name="T8" fmla="*/ 0 60000 65536"/>
              <a:gd name="T9" fmla="*/ 0 60000 65536"/>
              <a:gd name="T10" fmla="*/ 0 60000 65536"/>
              <a:gd name="T11" fmla="*/ 0 60000 65536"/>
              <a:gd name="T12" fmla="*/ 0 w 94"/>
              <a:gd name="T13" fmla="*/ 0 h 105"/>
              <a:gd name="T14" fmla="*/ 94 w 94"/>
              <a:gd name="T15" fmla="*/ 105 h 105"/>
            </a:gdLst>
            <a:ahLst/>
            <a:cxnLst>
              <a:cxn ang="T8">
                <a:pos x="T0" y="T1"/>
              </a:cxn>
              <a:cxn ang="T9">
                <a:pos x="T2" y="T3"/>
              </a:cxn>
              <a:cxn ang="T10">
                <a:pos x="T4" y="T5"/>
              </a:cxn>
              <a:cxn ang="T11">
                <a:pos x="T6" y="T7"/>
              </a:cxn>
            </a:cxnLst>
            <a:rect l="T12" t="T13" r="T14" b="T15"/>
            <a:pathLst>
              <a:path w="94" h="105">
                <a:moveTo>
                  <a:pt x="94" y="105"/>
                </a:moveTo>
                <a:lnTo>
                  <a:pt x="0" y="0"/>
                </a:lnTo>
                <a:lnTo>
                  <a:pt x="49" y="78"/>
                </a:lnTo>
                <a:lnTo>
                  <a:pt x="94" y="10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16" name="Line 943"/>
          <p:cNvSpPr>
            <a:spLocks noChangeShapeType="1"/>
          </p:cNvSpPr>
          <p:nvPr/>
        </p:nvSpPr>
        <p:spPr bwMode="auto">
          <a:xfrm flipH="1" flipV="1">
            <a:off x="7024693" y="3611565"/>
            <a:ext cx="217487" cy="2746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17" name="Line 944"/>
          <p:cNvSpPr>
            <a:spLocks noChangeShapeType="1"/>
          </p:cNvSpPr>
          <p:nvPr/>
        </p:nvSpPr>
        <p:spPr bwMode="auto">
          <a:xfrm>
            <a:off x="6911977" y="3492505"/>
            <a:ext cx="112713" cy="1190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18" name="Freeform 945"/>
          <p:cNvSpPr>
            <a:spLocks/>
          </p:cNvSpPr>
          <p:nvPr/>
        </p:nvSpPr>
        <p:spPr bwMode="auto">
          <a:xfrm>
            <a:off x="7139000" y="3816352"/>
            <a:ext cx="217487" cy="239713"/>
          </a:xfrm>
          <a:custGeom>
            <a:avLst/>
            <a:gdLst>
              <a:gd name="T0" fmla="*/ 2147483647 w 94"/>
              <a:gd name="T1" fmla="*/ 2147483647 h 92"/>
              <a:gd name="T2" fmla="*/ 2147483647 w 94"/>
              <a:gd name="T3" fmla="*/ 2147483647 h 92"/>
              <a:gd name="T4" fmla="*/ 0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45" y="27"/>
                </a:moveTo>
                <a:lnTo>
                  <a:pt x="94" y="92"/>
                </a:lnTo>
                <a:lnTo>
                  <a:pt x="0" y="0"/>
                </a:lnTo>
                <a:lnTo>
                  <a:pt x="45" y="2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19" name="Freeform 946"/>
          <p:cNvSpPr>
            <a:spLocks/>
          </p:cNvSpPr>
          <p:nvPr/>
        </p:nvSpPr>
        <p:spPr bwMode="auto">
          <a:xfrm>
            <a:off x="7242175" y="3886205"/>
            <a:ext cx="215900" cy="169863"/>
          </a:xfrm>
          <a:custGeom>
            <a:avLst/>
            <a:gdLst>
              <a:gd name="T0" fmla="*/ 2147483647 w 93"/>
              <a:gd name="T1" fmla="*/ 2147483647 h 65"/>
              <a:gd name="T2" fmla="*/ 0 w 93"/>
              <a:gd name="T3" fmla="*/ 0 h 65"/>
              <a:gd name="T4" fmla="*/ 2147483647 w 93"/>
              <a:gd name="T5" fmla="*/ 2147483647 h 65"/>
              <a:gd name="T6" fmla="*/ 2147483647 w 93"/>
              <a:gd name="T7" fmla="*/ 2147483647 h 65"/>
              <a:gd name="T8" fmla="*/ 0 60000 65536"/>
              <a:gd name="T9" fmla="*/ 0 60000 65536"/>
              <a:gd name="T10" fmla="*/ 0 60000 65536"/>
              <a:gd name="T11" fmla="*/ 0 60000 65536"/>
              <a:gd name="T12" fmla="*/ 0 w 93"/>
              <a:gd name="T13" fmla="*/ 0 h 65"/>
              <a:gd name="T14" fmla="*/ 93 w 93"/>
              <a:gd name="T15" fmla="*/ 65 h 65"/>
            </a:gdLst>
            <a:ahLst/>
            <a:cxnLst>
              <a:cxn ang="T8">
                <a:pos x="T0" y="T1"/>
              </a:cxn>
              <a:cxn ang="T9">
                <a:pos x="T2" y="T3"/>
              </a:cxn>
              <a:cxn ang="T10">
                <a:pos x="T4" y="T5"/>
              </a:cxn>
              <a:cxn ang="T11">
                <a:pos x="T6" y="T7"/>
              </a:cxn>
            </a:cxnLst>
            <a:rect l="T12" t="T13" r="T14" b="T15"/>
            <a:pathLst>
              <a:path w="93" h="65">
                <a:moveTo>
                  <a:pt x="93" y="56"/>
                </a:moveTo>
                <a:lnTo>
                  <a:pt x="0" y="0"/>
                </a:lnTo>
                <a:lnTo>
                  <a:pt x="49" y="65"/>
                </a:lnTo>
                <a:lnTo>
                  <a:pt x="93" y="5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20" name="Line 947"/>
          <p:cNvSpPr>
            <a:spLocks noChangeShapeType="1"/>
          </p:cNvSpPr>
          <p:nvPr/>
        </p:nvSpPr>
        <p:spPr bwMode="auto">
          <a:xfrm>
            <a:off x="7242187" y="3886210"/>
            <a:ext cx="9525"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21" name="Freeform 948"/>
          <p:cNvSpPr>
            <a:spLocks/>
          </p:cNvSpPr>
          <p:nvPr/>
        </p:nvSpPr>
        <p:spPr bwMode="auto">
          <a:xfrm>
            <a:off x="5053013" y="2843213"/>
            <a:ext cx="227012" cy="481012"/>
          </a:xfrm>
          <a:custGeom>
            <a:avLst/>
            <a:gdLst>
              <a:gd name="T0" fmla="*/ 0 w 98"/>
              <a:gd name="T1" fmla="*/ 2147483647 h 184"/>
              <a:gd name="T2" fmla="*/ 2147483647 w 98"/>
              <a:gd name="T3" fmla="*/ 2147483647 h 184"/>
              <a:gd name="T4" fmla="*/ 2147483647 w 98"/>
              <a:gd name="T5" fmla="*/ 0 h 184"/>
              <a:gd name="T6" fmla="*/ 0 w 98"/>
              <a:gd name="T7" fmla="*/ 2147483647 h 184"/>
              <a:gd name="T8" fmla="*/ 0 60000 65536"/>
              <a:gd name="T9" fmla="*/ 0 60000 65536"/>
              <a:gd name="T10" fmla="*/ 0 60000 65536"/>
              <a:gd name="T11" fmla="*/ 0 60000 65536"/>
              <a:gd name="T12" fmla="*/ 0 w 98"/>
              <a:gd name="T13" fmla="*/ 0 h 184"/>
              <a:gd name="T14" fmla="*/ 98 w 98"/>
              <a:gd name="T15" fmla="*/ 184 h 184"/>
            </a:gdLst>
            <a:ahLst/>
            <a:cxnLst>
              <a:cxn ang="T8">
                <a:pos x="T0" y="T1"/>
              </a:cxn>
              <a:cxn ang="T9">
                <a:pos x="T2" y="T3"/>
              </a:cxn>
              <a:cxn ang="T10">
                <a:pos x="T4" y="T5"/>
              </a:cxn>
              <a:cxn ang="T11">
                <a:pos x="T6" y="T7"/>
              </a:cxn>
            </a:cxnLst>
            <a:rect l="T12" t="T13" r="T14" b="T15"/>
            <a:pathLst>
              <a:path w="98" h="184">
                <a:moveTo>
                  <a:pt x="0" y="184"/>
                </a:moveTo>
                <a:lnTo>
                  <a:pt x="98" y="83"/>
                </a:lnTo>
                <a:lnTo>
                  <a:pt x="49" y="0"/>
                </a:lnTo>
                <a:lnTo>
                  <a:pt x="0"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22" name="Freeform 949"/>
          <p:cNvSpPr>
            <a:spLocks/>
          </p:cNvSpPr>
          <p:nvPr/>
        </p:nvSpPr>
        <p:spPr bwMode="auto">
          <a:xfrm>
            <a:off x="5167325" y="2495550"/>
            <a:ext cx="217487" cy="565150"/>
          </a:xfrm>
          <a:custGeom>
            <a:avLst/>
            <a:gdLst>
              <a:gd name="T0" fmla="*/ 2147483647 w 94"/>
              <a:gd name="T1" fmla="*/ 0 h 216"/>
              <a:gd name="T2" fmla="*/ 0 w 94"/>
              <a:gd name="T3" fmla="*/ 2147483647 h 216"/>
              <a:gd name="T4" fmla="*/ 2147483647 w 94"/>
              <a:gd name="T5" fmla="*/ 2147483647 h 216"/>
              <a:gd name="T6" fmla="*/ 2147483647 w 94"/>
              <a:gd name="T7" fmla="*/ 0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94" y="0"/>
                </a:moveTo>
                <a:lnTo>
                  <a:pt x="0" y="133"/>
                </a:lnTo>
                <a:lnTo>
                  <a:pt x="49" y="21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23" name="Line 950"/>
          <p:cNvSpPr>
            <a:spLocks noChangeShapeType="1"/>
          </p:cNvSpPr>
          <p:nvPr/>
        </p:nvSpPr>
        <p:spPr bwMode="auto">
          <a:xfrm flipH="1" flipV="1">
            <a:off x="7242175" y="3886200"/>
            <a:ext cx="215900" cy="1460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24" name="Line 951"/>
          <p:cNvSpPr>
            <a:spLocks noChangeShapeType="1"/>
          </p:cNvSpPr>
          <p:nvPr/>
        </p:nvSpPr>
        <p:spPr bwMode="auto">
          <a:xfrm>
            <a:off x="7138990" y="3816350"/>
            <a:ext cx="103187" cy="69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25" name="Line 953"/>
          <p:cNvSpPr>
            <a:spLocks noChangeShapeType="1"/>
          </p:cNvSpPr>
          <p:nvPr/>
        </p:nvSpPr>
        <p:spPr bwMode="auto">
          <a:xfrm flipH="1">
            <a:off x="5167325" y="2495572"/>
            <a:ext cx="217487" cy="3476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26" name="Freeform 954"/>
          <p:cNvSpPr>
            <a:spLocks/>
          </p:cNvSpPr>
          <p:nvPr/>
        </p:nvSpPr>
        <p:spPr bwMode="auto">
          <a:xfrm>
            <a:off x="7458075" y="4032272"/>
            <a:ext cx="228600" cy="588963"/>
          </a:xfrm>
          <a:custGeom>
            <a:avLst/>
            <a:gdLst>
              <a:gd name="T0" fmla="*/ 2147483647 w 99"/>
              <a:gd name="T1" fmla="*/ 2147483647 h 225"/>
              <a:gd name="T2" fmla="*/ 0 w 99"/>
              <a:gd name="T3" fmla="*/ 0 h 225"/>
              <a:gd name="T4" fmla="*/ 2147483647 w 99"/>
              <a:gd name="T5" fmla="*/ 2147483647 h 225"/>
              <a:gd name="T6" fmla="*/ 2147483647 w 99"/>
              <a:gd name="T7" fmla="*/ 2147483647 h 225"/>
              <a:gd name="T8" fmla="*/ 0 60000 65536"/>
              <a:gd name="T9" fmla="*/ 0 60000 65536"/>
              <a:gd name="T10" fmla="*/ 0 60000 65536"/>
              <a:gd name="T11" fmla="*/ 0 60000 65536"/>
              <a:gd name="T12" fmla="*/ 0 w 99"/>
              <a:gd name="T13" fmla="*/ 0 h 225"/>
              <a:gd name="T14" fmla="*/ 99 w 99"/>
              <a:gd name="T15" fmla="*/ 225 h 225"/>
            </a:gdLst>
            <a:ahLst/>
            <a:cxnLst>
              <a:cxn ang="T8">
                <a:pos x="T0" y="T1"/>
              </a:cxn>
              <a:cxn ang="T9">
                <a:pos x="T2" y="T3"/>
              </a:cxn>
              <a:cxn ang="T10">
                <a:pos x="T4" y="T5"/>
              </a:cxn>
              <a:cxn ang="T11">
                <a:pos x="T6" y="T7"/>
              </a:cxn>
            </a:cxnLst>
            <a:rect l="T12" t="T13" r="T14" b="T15"/>
            <a:pathLst>
              <a:path w="99" h="225">
                <a:moveTo>
                  <a:pt x="99" y="202"/>
                </a:moveTo>
                <a:lnTo>
                  <a:pt x="0" y="0"/>
                </a:lnTo>
                <a:lnTo>
                  <a:pt x="49" y="225"/>
                </a:lnTo>
                <a:lnTo>
                  <a:pt x="99" y="20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27" name="Line 955"/>
          <p:cNvSpPr>
            <a:spLocks noChangeShapeType="1"/>
          </p:cNvSpPr>
          <p:nvPr/>
        </p:nvSpPr>
        <p:spPr bwMode="auto">
          <a:xfrm>
            <a:off x="7458087" y="4032252"/>
            <a:ext cx="11113" cy="111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28" name="Freeform 956"/>
          <p:cNvSpPr>
            <a:spLocks/>
          </p:cNvSpPr>
          <p:nvPr/>
        </p:nvSpPr>
        <p:spPr bwMode="auto">
          <a:xfrm>
            <a:off x="7570800" y="4560888"/>
            <a:ext cx="219075" cy="93662"/>
          </a:xfrm>
          <a:custGeom>
            <a:avLst/>
            <a:gdLst>
              <a:gd name="T0" fmla="*/ 2147483647 w 94"/>
              <a:gd name="T1" fmla="*/ 0 h 36"/>
              <a:gd name="T2" fmla="*/ 2147483647 w 94"/>
              <a:gd name="T3" fmla="*/ 2147483647 h 36"/>
              <a:gd name="T4" fmla="*/ 0 w 94"/>
              <a:gd name="T5" fmla="*/ 2147483647 h 36"/>
              <a:gd name="T6" fmla="*/ 2147483647 w 94"/>
              <a:gd name="T7" fmla="*/ 0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50" y="0"/>
                </a:moveTo>
                <a:lnTo>
                  <a:pt x="94" y="36"/>
                </a:lnTo>
                <a:lnTo>
                  <a:pt x="0" y="23"/>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29" name="Freeform 957"/>
          <p:cNvSpPr>
            <a:spLocks/>
          </p:cNvSpPr>
          <p:nvPr/>
        </p:nvSpPr>
        <p:spPr bwMode="auto">
          <a:xfrm>
            <a:off x="7686675" y="4560888"/>
            <a:ext cx="215900" cy="93662"/>
          </a:xfrm>
          <a:custGeom>
            <a:avLst/>
            <a:gdLst>
              <a:gd name="T0" fmla="*/ 2147483647 w 93"/>
              <a:gd name="T1" fmla="*/ 2147483647 h 36"/>
              <a:gd name="T2" fmla="*/ 0 w 93"/>
              <a:gd name="T3" fmla="*/ 0 h 36"/>
              <a:gd name="T4" fmla="*/ 2147483647 w 93"/>
              <a:gd name="T5" fmla="*/ 2147483647 h 36"/>
              <a:gd name="T6" fmla="*/ 2147483647 w 93"/>
              <a:gd name="T7" fmla="*/ 2147483647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93" y="14"/>
                </a:moveTo>
                <a:lnTo>
                  <a:pt x="0" y="0"/>
                </a:lnTo>
                <a:lnTo>
                  <a:pt x="44" y="36"/>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30" name="Freeform 958"/>
          <p:cNvSpPr>
            <a:spLocks/>
          </p:cNvSpPr>
          <p:nvPr/>
        </p:nvSpPr>
        <p:spPr bwMode="auto">
          <a:xfrm>
            <a:off x="4289425" y="4560888"/>
            <a:ext cx="217488" cy="93662"/>
          </a:xfrm>
          <a:custGeom>
            <a:avLst/>
            <a:gdLst>
              <a:gd name="T0" fmla="*/ 2147483647 w 94"/>
              <a:gd name="T1" fmla="*/ 0 h 36"/>
              <a:gd name="T2" fmla="*/ 2147483647 w 94"/>
              <a:gd name="T3" fmla="*/ 2147483647 h 36"/>
              <a:gd name="T4" fmla="*/ 0 w 94"/>
              <a:gd name="T5" fmla="*/ 2147483647 h 36"/>
              <a:gd name="T6" fmla="*/ 2147483647 w 94"/>
              <a:gd name="T7" fmla="*/ 0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49" y="0"/>
                </a:moveTo>
                <a:lnTo>
                  <a:pt x="94" y="36"/>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31" name="Freeform 959"/>
          <p:cNvSpPr>
            <a:spLocks/>
          </p:cNvSpPr>
          <p:nvPr/>
        </p:nvSpPr>
        <p:spPr bwMode="auto">
          <a:xfrm>
            <a:off x="4402150" y="4560888"/>
            <a:ext cx="219075"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4"/>
                </a:moveTo>
                <a:lnTo>
                  <a:pt x="0" y="0"/>
                </a:lnTo>
                <a:lnTo>
                  <a:pt x="45" y="36"/>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32" name="Freeform 960"/>
          <p:cNvSpPr>
            <a:spLocks/>
          </p:cNvSpPr>
          <p:nvPr/>
        </p:nvSpPr>
        <p:spPr bwMode="auto">
          <a:xfrm>
            <a:off x="4621213" y="4032250"/>
            <a:ext cx="214312" cy="565150"/>
          </a:xfrm>
          <a:custGeom>
            <a:avLst/>
            <a:gdLst>
              <a:gd name="T0" fmla="*/ 2147483647 w 93"/>
              <a:gd name="T1" fmla="*/ 0 h 216"/>
              <a:gd name="T2" fmla="*/ 2147483647 w 93"/>
              <a:gd name="T3" fmla="*/ 2147483647 h 216"/>
              <a:gd name="T4" fmla="*/ 0 w 93"/>
              <a:gd name="T5" fmla="*/ 2147483647 h 216"/>
              <a:gd name="T6" fmla="*/ 2147483647 w 93"/>
              <a:gd name="T7" fmla="*/ 0 h 216"/>
              <a:gd name="T8" fmla="*/ 0 60000 65536"/>
              <a:gd name="T9" fmla="*/ 0 60000 65536"/>
              <a:gd name="T10" fmla="*/ 0 60000 65536"/>
              <a:gd name="T11" fmla="*/ 0 60000 65536"/>
              <a:gd name="T12" fmla="*/ 0 w 93"/>
              <a:gd name="T13" fmla="*/ 0 h 216"/>
              <a:gd name="T14" fmla="*/ 93 w 93"/>
              <a:gd name="T15" fmla="*/ 216 h 216"/>
            </a:gdLst>
            <a:ahLst/>
            <a:cxnLst>
              <a:cxn ang="T8">
                <a:pos x="T0" y="T1"/>
              </a:cxn>
              <a:cxn ang="T9">
                <a:pos x="T2" y="T3"/>
              </a:cxn>
              <a:cxn ang="T10">
                <a:pos x="T4" y="T5"/>
              </a:cxn>
              <a:cxn ang="T11">
                <a:pos x="T6" y="T7"/>
              </a:cxn>
            </a:cxnLst>
            <a:rect l="T12" t="T13" r="T14" b="T15"/>
            <a:pathLst>
              <a:path w="93" h="216">
                <a:moveTo>
                  <a:pt x="49" y="0"/>
                </a:moveTo>
                <a:lnTo>
                  <a:pt x="93" y="59"/>
                </a:lnTo>
                <a:lnTo>
                  <a:pt x="0" y="21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33" name="Freeform 961"/>
          <p:cNvSpPr>
            <a:spLocks/>
          </p:cNvSpPr>
          <p:nvPr/>
        </p:nvSpPr>
        <p:spPr bwMode="auto">
          <a:xfrm>
            <a:off x="4733925" y="3732219"/>
            <a:ext cx="215900" cy="454025"/>
          </a:xfrm>
          <a:custGeom>
            <a:avLst/>
            <a:gdLst>
              <a:gd name="T0" fmla="*/ 2147483647 w 93"/>
              <a:gd name="T1" fmla="*/ 0 h 174"/>
              <a:gd name="T2" fmla="*/ 0 w 93"/>
              <a:gd name="T3" fmla="*/ 2147483647 h 174"/>
              <a:gd name="T4" fmla="*/ 2147483647 w 93"/>
              <a:gd name="T5" fmla="*/ 2147483647 h 174"/>
              <a:gd name="T6" fmla="*/ 2147483647 w 93"/>
              <a:gd name="T7" fmla="*/ 0 h 174"/>
              <a:gd name="T8" fmla="*/ 0 60000 65536"/>
              <a:gd name="T9" fmla="*/ 0 60000 65536"/>
              <a:gd name="T10" fmla="*/ 0 60000 65536"/>
              <a:gd name="T11" fmla="*/ 0 60000 65536"/>
              <a:gd name="T12" fmla="*/ 0 w 93"/>
              <a:gd name="T13" fmla="*/ 0 h 174"/>
              <a:gd name="T14" fmla="*/ 93 w 93"/>
              <a:gd name="T15" fmla="*/ 174 h 174"/>
            </a:gdLst>
            <a:ahLst/>
            <a:cxnLst>
              <a:cxn ang="T8">
                <a:pos x="T0" y="T1"/>
              </a:cxn>
              <a:cxn ang="T9">
                <a:pos x="T2" y="T3"/>
              </a:cxn>
              <a:cxn ang="T10">
                <a:pos x="T4" y="T5"/>
              </a:cxn>
              <a:cxn ang="T11">
                <a:pos x="T6" y="T7"/>
              </a:cxn>
            </a:cxnLst>
            <a:rect l="T12" t="T13" r="T14" b="T15"/>
            <a:pathLst>
              <a:path w="93" h="174">
                <a:moveTo>
                  <a:pt x="93" y="0"/>
                </a:moveTo>
                <a:lnTo>
                  <a:pt x="0" y="115"/>
                </a:lnTo>
                <a:lnTo>
                  <a:pt x="44" y="174"/>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34" name="Freeform 962"/>
          <p:cNvSpPr>
            <a:spLocks/>
          </p:cNvSpPr>
          <p:nvPr/>
        </p:nvSpPr>
        <p:spPr bwMode="auto">
          <a:xfrm>
            <a:off x="7356477" y="4032272"/>
            <a:ext cx="214313" cy="588963"/>
          </a:xfrm>
          <a:custGeom>
            <a:avLst/>
            <a:gdLst>
              <a:gd name="T0" fmla="*/ 2147483647 w 93"/>
              <a:gd name="T1" fmla="*/ 0 h 225"/>
              <a:gd name="T2" fmla="*/ 2147483647 w 93"/>
              <a:gd name="T3" fmla="*/ 2147483647 h 225"/>
              <a:gd name="T4" fmla="*/ 0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44" y="0"/>
                </a:moveTo>
                <a:lnTo>
                  <a:pt x="93" y="225"/>
                </a:lnTo>
                <a:lnTo>
                  <a:pt x="0" y="9"/>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35" name="Freeform 963"/>
          <p:cNvSpPr>
            <a:spLocks/>
          </p:cNvSpPr>
          <p:nvPr/>
        </p:nvSpPr>
        <p:spPr bwMode="auto">
          <a:xfrm>
            <a:off x="5384800" y="1954213"/>
            <a:ext cx="215900" cy="588962"/>
          </a:xfrm>
          <a:custGeom>
            <a:avLst/>
            <a:gdLst>
              <a:gd name="T0" fmla="*/ 0 w 93"/>
              <a:gd name="T1" fmla="*/ 2147483647 h 225"/>
              <a:gd name="T2" fmla="*/ 2147483647 w 93"/>
              <a:gd name="T3" fmla="*/ 2147483647 h 225"/>
              <a:gd name="T4" fmla="*/ 2147483647 w 93"/>
              <a:gd name="T5" fmla="*/ 0 h 225"/>
              <a:gd name="T6" fmla="*/ 0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0" y="207"/>
                </a:moveTo>
                <a:lnTo>
                  <a:pt x="93" y="225"/>
                </a:lnTo>
                <a:lnTo>
                  <a:pt x="49" y="0"/>
                </a:lnTo>
                <a:lnTo>
                  <a:pt x="0" y="20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36" name="Freeform 964"/>
          <p:cNvSpPr>
            <a:spLocks/>
          </p:cNvSpPr>
          <p:nvPr/>
        </p:nvSpPr>
        <p:spPr bwMode="auto">
          <a:xfrm>
            <a:off x="5499102" y="1954213"/>
            <a:ext cx="214313" cy="588962"/>
          </a:xfrm>
          <a:custGeom>
            <a:avLst/>
            <a:gdLst>
              <a:gd name="T0" fmla="*/ 2147483647 w 93"/>
              <a:gd name="T1" fmla="*/ 2147483647 h 225"/>
              <a:gd name="T2" fmla="*/ 0 w 93"/>
              <a:gd name="T3" fmla="*/ 0 h 225"/>
              <a:gd name="T4" fmla="*/ 2147483647 w 93"/>
              <a:gd name="T5" fmla="*/ 2147483647 h 225"/>
              <a:gd name="T6" fmla="*/ 2147483647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73"/>
                </a:moveTo>
                <a:lnTo>
                  <a:pt x="0" y="0"/>
                </a:lnTo>
                <a:lnTo>
                  <a:pt x="44" y="225"/>
                </a:lnTo>
                <a:lnTo>
                  <a:pt x="93" y="7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37" name="Freeform 965"/>
          <p:cNvSpPr>
            <a:spLocks/>
          </p:cNvSpPr>
          <p:nvPr/>
        </p:nvSpPr>
        <p:spPr bwMode="auto">
          <a:xfrm>
            <a:off x="6364288" y="2963885"/>
            <a:ext cx="227012" cy="287337"/>
          </a:xfrm>
          <a:custGeom>
            <a:avLst/>
            <a:gdLst>
              <a:gd name="T0" fmla="*/ 2147483647 w 98"/>
              <a:gd name="T1" fmla="*/ 0 h 110"/>
              <a:gd name="T2" fmla="*/ 2147483647 w 98"/>
              <a:gd name="T3" fmla="*/ 2147483647 h 110"/>
              <a:gd name="T4" fmla="*/ 0 w 98"/>
              <a:gd name="T5" fmla="*/ 2147483647 h 110"/>
              <a:gd name="T6" fmla="*/ 2147483647 w 98"/>
              <a:gd name="T7" fmla="*/ 0 h 110"/>
              <a:gd name="T8" fmla="*/ 0 60000 65536"/>
              <a:gd name="T9" fmla="*/ 0 60000 65536"/>
              <a:gd name="T10" fmla="*/ 0 60000 65536"/>
              <a:gd name="T11" fmla="*/ 0 60000 65536"/>
              <a:gd name="T12" fmla="*/ 0 w 98"/>
              <a:gd name="T13" fmla="*/ 0 h 110"/>
              <a:gd name="T14" fmla="*/ 98 w 98"/>
              <a:gd name="T15" fmla="*/ 110 h 110"/>
            </a:gdLst>
            <a:ahLst/>
            <a:cxnLst>
              <a:cxn ang="T8">
                <a:pos x="T0" y="T1"/>
              </a:cxn>
              <a:cxn ang="T9">
                <a:pos x="T2" y="T3"/>
              </a:cxn>
              <a:cxn ang="T10">
                <a:pos x="T4" y="T5"/>
              </a:cxn>
              <a:cxn ang="T11">
                <a:pos x="T6" y="T7"/>
              </a:cxn>
            </a:cxnLst>
            <a:rect l="T12" t="T13" r="T14" b="T15"/>
            <a:pathLst>
              <a:path w="98" h="110">
                <a:moveTo>
                  <a:pt x="49" y="0"/>
                </a:moveTo>
                <a:lnTo>
                  <a:pt x="98" y="110"/>
                </a:lnTo>
                <a:lnTo>
                  <a:pt x="0" y="1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38" name="Freeform 966"/>
          <p:cNvSpPr>
            <a:spLocks/>
          </p:cNvSpPr>
          <p:nvPr/>
        </p:nvSpPr>
        <p:spPr bwMode="auto">
          <a:xfrm>
            <a:off x="6478600" y="2963885"/>
            <a:ext cx="217487" cy="287337"/>
          </a:xfrm>
          <a:custGeom>
            <a:avLst/>
            <a:gdLst>
              <a:gd name="T0" fmla="*/ 2147483647 w 94"/>
              <a:gd name="T1" fmla="*/ 2147483647 h 110"/>
              <a:gd name="T2" fmla="*/ 0 w 94"/>
              <a:gd name="T3" fmla="*/ 0 h 110"/>
              <a:gd name="T4" fmla="*/ 2147483647 w 94"/>
              <a:gd name="T5" fmla="*/ 2147483647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94" y="96"/>
                </a:moveTo>
                <a:lnTo>
                  <a:pt x="0" y="0"/>
                </a:lnTo>
                <a:lnTo>
                  <a:pt x="49" y="110"/>
                </a:lnTo>
                <a:lnTo>
                  <a:pt x="94" y="9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39" name="Line 967"/>
          <p:cNvSpPr>
            <a:spLocks noChangeShapeType="1"/>
          </p:cNvSpPr>
          <p:nvPr/>
        </p:nvSpPr>
        <p:spPr bwMode="auto">
          <a:xfrm flipH="1" flipV="1">
            <a:off x="7458075" y="4032250"/>
            <a:ext cx="228600" cy="5286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40" name="Line 968"/>
          <p:cNvSpPr>
            <a:spLocks noChangeShapeType="1"/>
          </p:cNvSpPr>
          <p:nvPr/>
        </p:nvSpPr>
        <p:spPr bwMode="auto">
          <a:xfrm flipH="1" flipV="1">
            <a:off x="7686675" y="4560888"/>
            <a:ext cx="215900"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41" name="Line 969"/>
          <p:cNvSpPr>
            <a:spLocks noChangeShapeType="1"/>
          </p:cNvSpPr>
          <p:nvPr/>
        </p:nvSpPr>
        <p:spPr bwMode="auto">
          <a:xfrm flipV="1">
            <a:off x="7570795" y="4560910"/>
            <a:ext cx="11588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42" name="Line 970"/>
          <p:cNvSpPr>
            <a:spLocks noChangeShapeType="1"/>
          </p:cNvSpPr>
          <p:nvPr/>
        </p:nvSpPr>
        <p:spPr bwMode="auto">
          <a:xfrm flipH="1" flipV="1">
            <a:off x="4402150" y="4560888"/>
            <a:ext cx="219075"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43" name="Line 971"/>
          <p:cNvSpPr>
            <a:spLocks noChangeShapeType="1"/>
          </p:cNvSpPr>
          <p:nvPr/>
        </p:nvSpPr>
        <p:spPr bwMode="auto">
          <a:xfrm flipV="1">
            <a:off x="4289434" y="4560910"/>
            <a:ext cx="112713"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44" name="Line 972"/>
          <p:cNvSpPr>
            <a:spLocks noChangeShapeType="1"/>
          </p:cNvSpPr>
          <p:nvPr/>
        </p:nvSpPr>
        <p:spPr bwMode="auto">
          <a:xfrm flipV="1">
            <a:off x="4621215" y="4032250"/>
            <a:ext cx="112712" cy="565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45" name="Line 973"/>
          <p:cNvSpPr>
            <a:spLocks noChangeShapeType="1"/>
          </p:cNvSpPr>
          <p:nvPr/>
        </p:nvSpPr>
        <p:spPr bwMode="auto">
          <a:xfrm flipH="1">
            <a:off x="4733925" y="3732220"/>
            <a:ext cx="215900" cy="3000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46" name="Line 974"/>
          <p:cNvSpPr>
            <a:spLocks noChangeShapeType="1"/>
          </p:cNvSpPr>
          <p:nvPr/>
        </p:nvSpPr>
        <p:spPr bwMode="auto">
          <a:xfrm flipV="1">
            <a:off x="7356475" y="4032259"/>
            <a:ext cx="101600"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47" name="Line 975"/>
          <p:cNvSpPr>
            <a:spLocks noChangeShapeType="1"/>
          </p:cNvSpPr>
          <p:nvPr/>
        </p:nvSpPr>
        <p:spPr bwMode="auto">
          <a:xfrm flipH="1" flipV="1">
            <a:off x="5499100" y="1954218"/>
            <a:ext cx="128588" cy="1238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48" name="Line 976"/>
          <p:cNvSpPr>
            <a:spLocks noChangeShapeType="1"/>
          </p:cNvSpPr>
          <p:nvPr/>
        </p:nvSpPr>
        <p:spPr bwMode="auto">
          <a:xfrm flipV="1">
            <a:off x="5384800" y="2005035"/>
            <a:ext cx="158750" cy="490537"/>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49" name="Freeform 978"/>
          <p:cNvSpPr>
            <a:spLocks/>
          </p:cNvSpPr>
          <p:nvPr/>
        </p:nvSpPr>
        <p:spPr bwMode="auto">
          <a:xfrm>
            <a:off x="4949825" y="3324225"/>
            <a:ext cx="217488" cy="407988"/>
          </a:xfrm>
          <a:custGeom>
            <a:avLst/>
            <a:gdLst>
              <a:gd name="T0" fmla="*/ 2147483647 w 94"/>
              <a:gd name="T1" fmla="*/ 0 h 156"/>
              <a:gd name="T2" fmla="*/ 2147483647 w 94"/>
              <a:gd name="T3" fmla="*/ 2147483647 h 156"/>
              <a:gd name="T4" fmla="*/ 0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5" y="0"/>
                </a:moveTo>
                <a:lnTo>
                  <a:pt x="94" y="78"/>
                </a:lnTo>
                <a:lnTo>
                  <a:pt x="0" y="156"/>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50" name="Freeform 979"/>
          <p:cNvSpPr>
            <a:spLocks/>
          </p:cNvSpPr>
          <p:nvPr/>
        </p:nvSpPr>
        <p:spPr bwMode="auto">
          <a:xfrm>
            <a:off x="5053013" y="3060722"/>
            <a:ext cx="227012" cy="468313"/>
          </a:xfrm>
          <a:custGeom>
            <a:avLst/>
            <a:gdLst>
              <a:gd name="T0" fmla="*/ 2147483647 w 98"/>
              <a:gd name="T1" fmla="*/ 0 h 179"/>
              <a:gd name="T2" fmla="*/ 0 w 98"/>
              <a:gd name="T3" fmla="*/ 2147483647 h 179"/>
              <a:gd name="T4" fmla="*/ 2147483647 w 98"/>
              <a:gd name="T5" fmla="*/ 2147483647 h 179"/>
              <a:gd name="T6" fmla="*/ 2147483647 w 98"/>
              <a:gd name="T7" fmla="*/ 0 h 179"/>
              <a:gd name="T8" fmla="*/ 0 60000 65536"/>
              <a:gd name="T9" fmla="*/ 0 60000 65536"/>
              <a:gd name="T10" fmla="*/ 0 60000 65536"/>
              <a:gd name="T11" fmla="*/ 0 60000 65536"/>
              <a:gd name="T12" fmla="*/ 0 w 98"/>
              <a:gd name="T13" fmla="*/ 0 h 179"/>
              <a:gd name="T14" fmla="*/ 98 w 98"/>
              <a:gd name="T15" fmla="*/ 179 h 179"/>
            </a:gdLst>
            <a:ahLst/>
            <a:cxnLst>
              <a:cxn ang="T8">
                <a:pos x="T0" y="T1"/>
              </a:cxn>
              <a:cxn ang="T9">
                <a:pos x="T2" y="T3"/>
              </a:cxn>
              <a:cxn ang="T10">
                <a:pos x="T4" y="T5"/>
              </a:cxn>
              <a:cxn ang="T11">
                <a:pos x="T6" y="T7"/>
              </a:cxn>
            </a:cxnLst>
            <a:rect l="T12" t="T13" r="T14" b="T15"/>
            <a:pathLst>
              <a:path w="98" h="179">
                <a:moveTo>
                  <a:pt x="98" y="0"/>
                </a:moveTo>
                <a:lnTo>
                  <a:pt x="0" y="101"/>
                </a:lnTo>
                <a:lnTo>
                  <a:pt x="49" y="179"/>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51" name="Line 981"/>
          <p:cNvSpPr>
            <a:spLocks noChangeShapeType="1"/>
          </p:cNvSpPr>
          <p:nvPr/>
        </p:nvSpPr>
        <p:spPr bwMode="auto">
          <a:xfrm flipH="1">
            <a:off x="5053013" y="3060722"/>
            <a:ext cx="227012" cy="263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52" name="Freeform 982"/>
          <p:cNvSpPr>
            <a:spLocks/>
          </p:cNvSpPr>
          <p:nvPr/>
        </p:nvSpPr>
        <p:spPr bwMode="auto">
          <a:xfrm>
            <a:off x="6591300" y="3214688"/>
            <a:ext cx="217488" cy="277812"/>
          </a:xfrm>
          <a:custGeom>
            <a:avLst/>
            <a:gdLst>
              <a:gd name="T0" fmla="*/ 2147483647 w 94"/>
              <a:gd name="T1" fmla="*/ 0 h 106"/>
              <a:gd name="T2" fmla="*/ 2147483647 w 94"/>
              <a:gd name="T3" fmla="*/ 2147483647 h 106"/>
              <a:gd name="T4" fmla="*/ 0 w 94"/>
              <a:gd name="T5" fmla="*/ 2147483647 h 106"/>
              <a:gd name="T6" fmla="*/ 2147483647 w 94"/>
              <a:gd name="T7" fmla="*/ 0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45" y="0"/>
                </a:moveTo>
                <a:lnTo>
                  <a:pt x="94" y="106"/>
                </a:lnTo>
                <a:lnTo>
                  <a:pt x="0" y="14"/>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53" name="Freeform 983"/>
          <p:cNvSpPr>
            <a:spLocks/>
          </p:cNvSpPr>
          <p:nvPr/>
        </p:nvSpPr>
        <p:spPr bwMode="auto">
          <a:xfrm>
            <a:off x="6696075" y="3214688"/>
            <a:ext cx="215900" cy="277812"/>
          </a:xfrm>
          <a:custGeom>
            <a:avLst/>
            <a:gdLst>
              <a:gd name="T0" fmla="*/ 2147483647 w 93"/>
              <a:gd name="T1" fmla="*/ 2147483647 h 106"/>
              <a:gd name="T2" fmla="*/ 0 w 93"/>
              <a:gd name="T3" fmla="*/ 0 h 106"/>
              <a:gd name="T4" fmla="*/ 2147483647 w 93"/>
              <a:gd name="T5" fmla="*/ 2147483647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106"/>
                </a:moveTo>
                <a:lnTo>
                  <a:pt x="0" y="0"/>
                </a:lnTo>
                <a:lnTo>
                  <a:pt x="49" y="106"/>
                </a:lnTo>
                <a:lnTo>
                  <a:pt x="93" y="10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54" name="Line 985"/>
          <p:cNvSpPr>
            <a:spLocks noChangeShapeType="1"/>
          </p:cNvSpPr>
          <p:nvPr/>
        </p:nvSpPr>
        <p:spPr bwMode="auto">
          <a:xfrm flipV="1">
            <a:off x="6591307" y="3214688"/>
            <a:ext cx="104775"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55" name="Line 986"/>
          <p:cNvSpPr>
            <a:spLocks noChangeShapeType="1"/>
          </p:cNvSpPr>
          <p:nvPr/>
        </p:nvSpPr>
        <p:spPr bwMode="auto">
          <a:xfrm flipH="1" flipV="1">
            <a:off x="5799144" y="1978047"/>
            <a:ext cx="190500" cy="5889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56" name="Line 987"/>
          <p:cNvSpPr>
            <a:spLocks noChangeShapeType="1"/>
          </p:cNvSpPr>
          <p:nvPr/>
        </p:nvSpPr>
        <p:spPr bwMode="auto">
          <a:xfrm flipV="1">
            <a:off x="5600700" y="2087563"/>
            <a:ext cx="26988" cy="4556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57" name="Freeform 988"/>
          <p:cNvSpPr>
            <a:spLocks/>
          </p:cNvSpPr>
          <p:nvPr/>
        </p:nvSpPr>
        <p:spPr bwMode="auto">
          <a:xfrm>
            <a:off x="4506913" y="4597422"/>
            <a:ext cx="227012" cy="93663"/>
          </a:xfrm>
          <a:custGeom>
            <a:avLst/>
            <a:gdLst>
              <a:gd name="T0" fmla="*/ 2147483647 w 98"/>
              <a:gd name="T1" fmla="*/ 0 h 36"/>
              <a:gd name="T2" fmla="*/ 2147483647 w 98"/>
              <a:gd name="T3" fmla="*/ 2147483647 h 36"/>
              <a:gd name="T4" fmla="*/ 0 w 98"/>
              <a:gd name="T5" fmla="*/ 2147483647 h 36"/>
              <a:gd name="T6" fmla="*/ 2147483647 w 98"/>
              <a:gd name="T7" fmla="*/ 0 h 36"/>
              <a:gd name="T8" fmla="*/ 0 60000 65536"/>
              <a:gd name="T9" fmla="*/ 0 60000 65536"/>
              <a:gd name="T10" fmla="*/ 0 60000 65536"/>
              <a:gd name="T11" fmla="*/ 0 60000 65536"/>
              <a:gd name="T12" fmla="*/ 0 w 98"/>
              <a:gd name="T13" fmla="*/ 0 h 36"/>
              <a:gd name="T14" fmla="*/ 98 w 98"/>
              <a:gd name="T15" fmla="*/ 36 h 36"/>
            </a:gdLst>
            <a:ahLst/>
            <a:cxnLst>
              <a:cxn ang="T8">
                <a:pos x="T0" y="T1"/>
              </a:cxn>
              <a:cxn ang="T9">
                <a:pos x="T2" y="T3"/>
              </a:cxn>
              <a:cxn ang="T10">
                <a:pos x="T4" y="T5"/>
              </a:cxn>
              <a:cxn ang="T11">
                <a:pos x="T6" y="T7"/>
              </a:cxn>
            </a:cxnLst>
            <a:rect l="T12" t="T13" r="T14" b="T15"/>
            <a:pathLst>
              <a:path w="98" h="36">
                <a:moveTo>
                  <a:pt x="49" y="0"/>
                </a:moveTo>
                <a:lnTo>
                  <a:pt x="98" y="36"/>
                </a:lnTo>
                <a:lnTo>
                  <a:pt x="0" y="22"/>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58" name="Freeform 989"/>
          <p:cNvSpPr>
            <a:spLocks/>
          </p:cNvSpPr>
          <p:nvPr/>
        </p:nvSpPr>
        <p:spPr bwMode="auto">
          <a:xfrm>
            <a:off x="4621213" y="4186260"/>
            <a:ext cx="214312" cy="504825"/>
          </a:xfrm>
          <a:custGeom>
            <a:avLst/>
            <a:gdLst>
              <a:gd name="T0" fmla="*/ 2147483647 w 93"/>
              <a:gd name="T1" fmla="*/ 0 h 193"/>
              <a:gd name="T2" fmla="*/ 0 w 93"/>
              <a:gd name="T3" fmla="*/ 2147483647 h 193"/>
              <a:gd name="T4" fmla="*/ 2147483647 w 93"/>
              <a:gd name="T5" fmla="*/ 2147483647 h 193"/>
              <a:gd name="T6" fmla="*/ 2147483647 w 93"/>
              <a:gd name="T7" fmla="*/ 0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93" y="0"/>
                </a:moveTo>
                <a:lnTo>
                  <a:pt x="0" y="157"/>
                </a:lnTo>
                <a:lnTo>
                  <a:pt x="49" y="193"/>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59" name="Freeform 990"/>
          <p:cNvSpPr>
            <a:spLocks/>
          </p:cNvSpPr>
          <p:nvPr/>
        </p:nvSpPr>
        <p:spPr bwMode="auto">
          <a:xfrm>
            <a:off x="5280037" y="2495550"/>
            <a:ext cx="219075" cy="565150"/>
          </a:xfrm>
          <a:custGeom>
            <a:avLst/>
            <a:gdLst>
              <a:gd name="T0" fmla="*/ 0 w 94"/>
              <a:gd name="T1" fmla="*/ 2147483647 h 216"/>
              <a:gd name="T2" fmla="*/ 2147483647 w 94"/>
              <a:gd name="T3" fmla="*/ 2147483647 h 216"/>
              <a:gd name="T4" fmla="*/ 2147483647 w 94"/>
              <a:gd name="T5" fmla="*/ 0 h 216"/>
              <a:gd name="T6" fmla="*/ 0 w 94"/>
              <a:gd name="T7" fmla="*/ 2147483647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0" y="216"/>
                </a:moveTo>
                <a:lnTo>
                  <a:pt x="94" y="202"/>
                </a:lnTo>
                <a:lnTo>
                  <a:pt x="45" y="0"/>
                </a:lnTo>
                <a:lnTo>
                  <a:pt x="0" y="21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60" name="Freeform 991"/>
          <p:cNvSpPr>
            <a:spLocks/>
          </p:cNvSpPr>
          <p:nvPr/>
        </p:nvSpPr>
        <p:spPr bwMode="auto">
          <a:xfrm>
            <a:off x="5384800" y="2495550"/>
            <a:ext cx="215900" cy="528638"/>
          </a:xfrm>
          <a:custGeom>
            <a:avLst/>
            <a:gdLst>
              <a:gd name="T0" fmla="*/ 2147483647 w 93"/>
              <a:gd name="T1" fmla="*/ 2147483647 h 202"/>
              <a:gd name="T2" fmla="*/ 0 w 93"/>
              <a:gd name="T3" fmla="*/ 0 h 202"/>
              <a:gd name="T4" fmla="*/ 2147483647 w 93"/>
              <a:gd name="T5" fmla="*/ 2147483647 h 202"/>
              <a:gd name="T6" fmla="*/ 2147483647 w 93"/>
              <a:gd name="T7" fmla="*/ 2147483647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93" y="18"/>
                </a:moveTo>
                <a:lnTo>
                  <a:pt x="0" y="0"/>
                </a:lnTo>
                <a:lnTo>
                  <a:pt x="49" y="202"/>
                </a:lnTo>
                <a:lnTo>
                  <a:pt x="93"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61" name="Line 992"/>
          <p:cNvSpPr>
            <a:spLocks noChangeShapeType="1"/>
          </p:cNvSpPr>
          <p:nvPr/>
        </p:nvSpPr>
        <p:spPr bwMode="auto">
          <a:xfrm flipH="1">
            <a:off x="7789863" y="4597400"/>
            <a:ext cx="112712" cy="57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62" name="Line 993"/>
          <p:cNvSpPr>
            <a:spLocks noChangeShapeType="1"/>
          </p:cNvSpPr>
          <p:nvPr/>
        </p:nvSpPr>
        <p:spPr bwMode="auto">
          <a:xfrm flipV="1">
            <a:off x="4506913" y="4597400"/>
            <a:ext cx="114300" cy="57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63" name="Freeform 994"/>
          <p:cNvSpPr>
            <a:spLocks/>
          </p:cNvSpPr>
          <p:nvPr/>
        </p:nvSpPr>
        <p:spPr bwMode="auto">
          <a:xfrm>
            <a:off x="6808788" y="3492500"/>
            <a:ext cx="215900" cy="215900"/>
          </a:xfrm>
          <a:custGeom>
            <a:avLst/>
            <a:gdLst>
              <a:gd name="T0" fmla="*/ 2147483647 w 93"/>
              <a:gd name="T1" fmla="*/ 0 h 83"/>
              <a:gd name="T2" fmla="*/ 2147483647 w 93"/>
              <a:gd name="T3" fmla="*/ 2147483647 h 83"/>
              <a:gd name="T4" fmla="*/ 0 w 93"/>
              <a:gd name="T5" fmla="*/ 0 h 83"/>
              <a:gd name="T6" fmla="*/ 2147483647 w 93"/>
              <a:gd name="T7" fmla="*/ 0 h 83"/>
              <a:gd name="T8" fmla="*/ 0 60000 65536"/>
              <a:gd name="T9" fmla="*/ 0 60000 65536"/>
              <a:gd name="T10" fmla="*/ 0 60000 65536"/>
              <a:gd name="T11" fmla="*/ 0 60000 65536"/>
              <a:gd name="T12" fmla="*/ 0 w 93"/>
              <a:gd name="T13" fmla="*/ 0 h 83"/>
              <a:gd name="T14" fmla="*/ 93 w 93"/>
              <a:gd name="T15" fmla="*/ 83 h 83"/>
            </a:gdLst>
            <a:ahLst/>
            <a:cxnLst>
              <a:cxn ang="T8">
                <a:pos x="T0" y="T1"/>
              </a:cxn>
              <a:cxn ang="T9">
                <a:pos x="T2" y="T3"/>
              </a:cxn>
              <a:cxn ang="T10">
                <a:pos x="T4" y="T5"/>
              </a:cxn>
              <a:cxn ang="T11">
                <a:pos x="T6" y="T7"/>
              </a:cxn>
            </a:cxnLst>
            <a:rect l="T12" t="T13" r="T14" b="T15"/>
            <a:pathLst>
              <a:path w="93" h="83">
                <a:moveTo>
                  <a:pt x="44" y="0"/>
                </a:moveTo>
                <a:lnTo>
                  <a:pt x="93" y="83"/>
                </a:lnTo>
                <a:lnTo>
                  <a:pt x="0" y="0"/>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64" name="Freeform 995"/>
          <p:cNvSpPr>
            <a:spLocks/>
          </p:cNvSpPr>
          <p:nvPr/>
        </p:nvSpPr>
        <p:spPr bwMode="auto">
          <a:xfrm>
            <a:off x="6911987" y="3492500"/>
            <a:ext cx="227013" cy="323850"/>
          </a:xfrm>
          <a:custGeom>
            <a:avLst/>
            <a:gdLst>
              <a:gd name="T0" fmla="*/ 2147483647 w 98"/>
              <a:gd name="T1" fmla="*/ 2147483647 h 124"/>
              <a:gd name="T2" fmla="*/ 0 w 98"/>
              <a:gd name="T3" fmla="*/ 0 h 124"/>
              <a:gd name="T4" fmla="*/ 2147483647 w 98"/>
              <a:gd name="T5" fmla="*/ 2147483647 h 124"/>
              <a:gd name="T6" fmla="*/ 2147483647 w 98"/>
              <a:gd name="T7" fmla="*/ 2147483647 h 124"/>
              <a:gd name="T8" fmla="*/ 0 60000 65536"/>
              <a:gd name="T9" fmla="*/ 0 60000 65536"/>
              <a:gd name="T10" fmla="*/ 0 60000 65536"/>
              <a:gd name="T11" fmla="*/ 0 60000 65536"/>
              <a:gd name="T12" fmla="*/ 0 w 98"/>
              <a:gd name="T13" fmla="*/ 0 h 124"/>
              <a:gd name="T14" fmla="*/ 98 w 98"/>
              <a:gd name="T15" fmla="*/ 124 h 124"/>
            </a:gdLst>
            <a:ahLst/>
            <a:cxnLst>
              <a:cxn ang="T8">
                <a:pos x="T0" y="T1"/>
              </a:cxn>
              <a:cxn ang="T9">
                <a:pos x="T2" y="T3"/>
              </a:cxn>
              <a:cxn ang="T10">
                <a:pos x="T4" y="T5"/>
              </a:cxn>
              <a:cxn ang="T11">
                <a:pos x="T6" y="T7"/>
              </a:cxn>
            </a:cxnLst>
            <a:rect l="T12" t="T13" r="T14" b="T15"/>
            <a:pathLst>
              <a:path w="98" h="124">
                <a:moveTo>
                  <a:pt x="98" y="124"/>
                </a:moveTo>
                <a:lnTo>
                  <a:pt x="0" y="0"/>
                </a:lnTo>
                <a:lnTo>
                  <a:pt x="49" y="83"/>
                </a:lnTo>
                <a:lnTo>
                  <a:pt x="98" y="12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65" name="Line 996"/>
          <p:cNvSpPr>
            <a:spLocks noChangeShapeType="1"/>
          </p:cNvSpPr>
          <p:nvPr/>
        </p:nvSpPr>
        <p:spPr bwMode="auto">
          <a:xfrm flipV="1">
            <a:off x="5280031" y="2495550"/>
            <a:ext cx="104775" cy="565150"/>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66" name="Line 997"/>
          <p:cNvSpPr>
            <a:spLocks noChangeShapeType="1"/>
          </p:cNvSpPr>
          <p:nvPr/>
        </p:nvSpPr>
        <p:spPr bwMode="auto">
          <a:xfrm flipH="1" flipV="1">
            <a:off x="5384800" y="2495572"/>
            <a:ext cx="215900" cy="476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67" name="Line 999"/>
          <p:cNvSpPr>
            <a:spLocks noChangeShapeType="1"/>
          </p:cNvSpPr>
          <p:nvPr/>
        </p:nvSpPr>
        <p:spPr bwMode="auto">
          <a:xfrm>
            <a:off x="6808797" y="3492500"/>
            <a:ext cx="103187" cy="15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68" name="Freeform 1000"/>
          <p:cNvSpPr>
            <a:spLocks/>
          </p:cNvSpPr>
          <p:nvPr/>
        </p:nvSpPr>
        <p:spPr bwMode="auto">
          <a:xfrm>
            <a:off x="7024693" y="3708407"/>
            <a:ext cx="217487" cy="347663"/>
          </a:xfrm>
          <a:custGeom>
            <a:avLst/>
            <a:gdLst>
              <a:gd name="T0" fmla="*/ 2147483647 w 94"/>
              <a:gd name="T1" fmla="*/ 2147483647 h 133"/>
              <a:gd name="T2" fmla="*/ 2147483647 w 94"/>
              <a:gd name="T3" fmla="*/ 2147483647 h 133"/>
              <a:gd name="T4" fmla="*/ 0 w 94"/>
              <a:gd name="T5" fmla="*/ 0 h 133"/>
              <a:gd name="T6" fmla="*/ 2147483647 w 94"/>
              <a:gd name="T7" fmla="*/ 2147483647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49" y="41"/>
                </a:moveTo>
                <a:lnTo>
                  <a:pt x="94" y="133"/>
                </a:lnTo>
                <a:lnTo>
                  <a:pt x="0" y="0"/>
                </a:lnTo>
                <a:lnTo>
                  <a:pt x="49"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69" name="Freeform 1001"/>
          <p:cNvSpPr>
            <a:spLocks/>
          </p:cNvSpPr>
          <p:nvPr/>
        </p:nvSpPr>
        <p:spPr bwMode="auto">
          <a:xfrm>
            <a:off x="7139000" y="3816352"/>
            <a:ext cx="217487" cy="239713"/>
          </a:xfrm>
          <a:custGeom>
            <a:avLst/>
            <a:gdLst>
              <a:gd name="T0" fmla="*/ 2147483647 w 94"/>
              <a:gd name="T1" fmla="*/ 2147483647 h 92"/>
              <a:gd name="T2" fmla="*/ 0 w 94"/>
              <a:gd name="T3" fmla="*/ 0 h 92"/>
              <a:gd name="T4" fmla="*/ 2147483647 w 94"/>
              <a:gd name="T5" fmla="*/ 2147483647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0"/>
                </a:lnTo>
                <a:lnTo>
                  <a:pt x="45" y="92"/>
                </a:lnTo>
                <a:lnTo>
                  <a:pt x="94"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70" name="Line 1003"/>
          <p:cNvSpPr>
            <a:spLocks noChangeShapeType="1"/>
          </p:cNvSpPr>
          <p:nvPr/>
        </p:nvSpPr>
        <p:spPr bwMode="auto">
          <a:xfrm>
            <a:off x="7024692" y="3708400"/>
            <a:ext cx="114300" cy="1079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71" name="Freeform 1004"/>
          <p:cNvSpPr>
            <a:spLocks/>
          </p:cNvSpPr>
          <p:nvPr/>
        </p:nvSpPr>
        <p:spPr bwMode="auto">
          <a:xfrm>
            <a:off x="4835525" y="3732219"/>
            <a:ext cx="217488" cy="454025"/>
          </a:xfrm>
          <a:custGeom>
            <a:avLst/>
            <a:gdLst>
              <a:gd name="T0" fmla="*/ 2147483647 w 94"/>
              <a:gd name="T1" fmla="*/ 0 h 174"/>
              <a:gd name="T2" fmla="*/ 2147483647 w 94"/>
              <a:gd name="T3" fmla="*/ 2147483647 h 174"/>
              <a:gd name="T4" fmla="*/ 0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49" y="0"/>
                </a:moveTo>
                <a:lnTo>
                  <a:pt x="94" y="115"/>
                </a:lnTo>
                <a:lnTo>
                  <a:pt x="0" y="17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72" name="Freeform 1005"/>
          <p:cNvSpPr>
            <a:spLocks/>
          </p:cNvSpPr>
          <p:nvPr/>
        </p:nvSpPr>
        <p:spPr bwMode="auto">
          <a:xfrm>
            <a:off x="4949825" y="3529017"/>
            <a:ext cx="217488" cy="503237"/>
          </a:xfrm>
          <a:custGeom>
            <a:avLst/>
            <a:gdLst>
              <a:gd name="T0" fmla="*/ 2147483647 w 94"/>
              <a:gd name="T1" fmla="*/ 0 h 193"/>
              <a:gd name="T2" fmla="*/ 0 w 94"/>
              <a:gd name="T3" fmla="*/ 2147483647 h 193"/>
              <a:gd name="T4" fmla="*/ 2147483647 w 94"/>
              <a:gd name="T5" fmla="*/ 2147483647 h 193"/>
              <a:gd name="T6" fmla="*/ 2147483647 w 94"/>
              <a:gd name="T7" fmla="*/ 0 h 193"/>
              <a:gd name="T8" fmla="*/ 0 60000 65536"/>
              <a:gd name="T9" fmla="*/ 0 60000 65536"/>
              <a:gd name="T10" fmla="*/ 0 60000 65536"/>
              <a:gd name="T11" fmla="*/ 0 60000 65536"/>
              <a:gd name="T12" fmla="*/ 0 w 94"/>
              <a:gd name="T13" fmla="*/ 0 h 193"/>
              <a:gd name="T14" fmla="*/ 94 w 94"/>
              <a:gd name="T15" fmla="*/ 193 h 193"/>
            </a:gdLst>
            <a:ahLst/>
            <a:cxnLst>
              <a:cxn ang="T8">
                <a:pos x="T0" y="T1"/>
              </a:cxn>
              <a:cxn ang="T9">
                <a:pos x="T2" y="T3"/>
              </a:cxn>
              <a:cxn ang="T10">
                <a:pos x="T4" y="T5"/>
              </a:cxn>
              <a:cxn ang="T11">
                <a:pos x="T6" y="T7"/>
              </a:cxn>
            </a:cxnLst>
            <a:rect l="T12" t="T13" r="T14" b="T15"/>
            <a:pathLst>
              <a:path w="94" h="193">
                <a:moveTo>
                  <a:pt x="94" y="0"/>
                </a:moveTo>
                <a:lnTo>
                  <a:pt x="0" y="78"/>
                </a:lnTo>
                <a:lnTo>
                  <a:pt x="45" y="193"/>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73" name="Line 1006"/>
          <p:cNvSpPr>
            <a:spLocks noChangeShapeType="1"/>
          </p:cNvSpPr>
          <p:nvPr/>
        </p:nvSpPr>
        <p:spPr bwMode="auto">
          <a:xfrm flipH="1" flipV="1">
            <a:off x="6207129" y="2911475"/>
            <a:ext cx="157163" cy="889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74" name="Line 1007"/>
          <p:cNvSpPr>
            <a:spLocks noChangeShapeType="1"/>
          </p:cNvSpPr>
          <p:nvPr/>
        </p:nvSpPr>
        <p:spPr bwMode="auto">
          <a:xfrm flipV="1">
            <a:off x="6045202" y="2922610"/>
            <a:ext cx="157163" cy="53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75" name="Line 1009"/>
          <p:cNvSpPr>
            <a:spLocks noChangeShapeType="1"/>
          </p:cNvSpPr>
          <p:nvPr/>
        </p:nvSpPr>
        <p:spPr bwMode="auto">
          <a:xfrm flipH="1">
            <a:off x="4949825" y="3529013"/>
            <a:ext cx="217488"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76" name="Freeform 1010"/>
          <p:cNvSpPr>
            <a:spLocks/>
          </p:cNvSpPr>
          <p:nvPr/>
        </p:nvSpPr>
        <p:spPr bwMode="auto">
          <a:xfrm>
            <a:off x="4289425" y="4621213"/>
            <a:ext cx="217488"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49" y="36"/>
                </a:lnTo>
                <a:lnTo>
                  <a:pt x="94"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77" name="Freeform 1011"/>
          <p:cNvSpPr>
            <a:spLocks/>
          </p:cNvSpPr>
          <p:nvPr/>
        </p:nvSpPr>
        <p:spPr bwMode="auto">
          <a:xfrm>
            <a:off x="7356477" y="4056063"/>
            <a:ext cx="214313" cy="565150"/>
          </a:xfrm>
          <a:custGeom>
            <a:avLst/>
            <a:gdLst>
              <a:gd name="T0" fmla="*/ 2147483647 w 93"/>
              <a:gd name="T1" fmla="*/ 2147483647 h 216"/>
              <a:gd name="T2" fmla="*/ 0 w 93"/>
              <a:gd name="T3" fmla="*/ 0 h 216"/>
              <a:gd name="T4" fmla="*/ 2147483647 w 93"/>
              <a:gd name="T5" fmla="*/ 2147483647 h 216"/>
              <a:gd name="T6" fmla="*/ 2147483647 w 93"/>
              <a:gd name="T7" fmla="*/ 2147483647 h 216"/>
              <a:gd name="T8" fmla="*/ 0 60000 65536"/>
              <a:gd name="T9" fmla="*/ 0 60000 65536"/>
              <a:gd name="T10" fmla="*/ 0 60000 65536"/>
              <a:gd name="T11" fmla="*/ 0 60000 65536"/>
              <a:gd name="T12" fmla="*/ 0 w 93"/>
              <a:gd name="T13" fmla="*/ 0 h 216"/>
              <a:gd name="T14" fmla="*/ 93 w 93"/>
              <a:gd name="T15" fmla="*/ 216 h 216"/>
            </a:gdLst>
            <a:ahLst/>
            <a:cxnLst>
              <a:cxn ang="T8">
                <a:pos x="T0" y="T1"/>
              </a:cxn>
              <a:cxn ang="T9">
                <a:pos x="T2" y="T3"/>
              </a:cxn>
              <a:cxn ang="T10">
                <a:pos x="T4" y="T5"/>
              </a:cxn>
              <a:cxn ang="T11">
                <a:pos x="T6" y="T7"/>
              </a:cxn>
            </a:cxnLst>
            <a:rect l="T12" t="T13" r="T14" b="T15"/>
            <a:pathLst>
              <a:path w="93" h="216">
                <a:moveTo>
                  <a:pt x="93" y="216"/>
                </a:moveTo>
                <a:lnTo>
                  <a:pt x="0" y="0"/>
                </a:lnTo>
                <a:lnTo>
                  <a:pt x="44" y="87"/>
                </a:lnTo>
                <a:lnTo>
                  <a:pt x="93" y="21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78" name="Freeform 1012"/>
          <p:cNvSpPr>
            <a:spLocks/>
          </p:cNvSpPr>
          <p:nvPr/>
        </p:nvSpPr>
        <p:spPr bwMode="auto">
          <a:xfrm>
            <a:off x="7570800" y="4621213"/>
            <a:ext cx="219075"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50" y="36"/>
                </a:lnTo>
                <a:lnTo>
                  <a:pt x="94"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80" name="Freeform 1014"/>
          <p:cNvSpPr>
            <a:spLocks/>
          </p:cNvSpPr>
          <p:nvPr/>
        </p:nvSpPr>
        <p:spPr bwMode="auto">
          <a:xfrm>
            <a:off x="7458075" y="4283075"/>
            <a:ext cx="228600" cy="431800"/>
          </a:xfrm>
          <a:custGeom>
            <a:avLst/>
            <a:gdLst>
              <a:gd name="T0" fmla="*/ 2147483647 w 99"/>
              <a:gd name="T1" fmla="*/ 2147483647 h 165"/>
              <a:gd name="T2" fmla="*/ 2147483647 w 99"/>
              <a:gd name="T3" fmla="*/ 2147483647 h 165"/>
              <a:gd name="T4" fmla="*/ 0 w 99"/>
              <a:gd name="T5" fmla="*/ 0 h 165"/>
              <a:gd name="T6" fmla="*/ 2147483647 w 99"/>
              <a:gd name="T7" fmla="*/ 2147483647 h 165"/>
              <a:gd name="T8" fmla="*/ 0 60000 65536"/>
              <a:gd name="T9" fmla="*/ 0 60000 65536"/>
              <a:gd name="T10" fmla="*/ 0 60000 65536"/>
              <a:gd name="T11" fmla="*/ 0 60000 65536"/>
              <a:gd name="T12" fmla="*/ 0 w 99"/>
              <a:gd name="T13" fmla="*/ 0 h 165"/>
              <a:gd name="T14" fmla="*/ 99 w 99"/>
              <a:gd name="T15" fmla="*/ 165 h 165"/>
            </a:gdLst>
            <a:ahLst/>
            <a:cxnLst>
              <a:cxn ang="T8">
                <a:pos x="T0" y="T1"/>
              </a:cxn>
              <a:cxn ang="T9">
                <a:pos x="T2" y="T3"/>
              </a:cxn>
              <a:cxn ang="T10">
                <a:pos x="T4" y="T5"/>
              </a:cxn>
              <a:cxn ang="T11">
                <a:pos x="T6" y="T7"/>
              </a:cxn>
            </a:cxnLst>
            <a:rect l="T12" t="T13" r="T14" b="T15"/>
            <a:pathLst>
              <a:path w="99" h="165">
                <a:moveTo>
                  <a:pt x="49" y="129"/>
                </a:moveTo>
                <a:lnTo>
                  <a:pt x="99" y="165"/>
                </a:lnTo>
                <a:lnTo>
                  <a:pt x="0" y="0"/>
                </a:lnTo>
                <a:lnTo>
                  <a:pt x="49" y="12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81" name="Line 1015"/>
          <p:cNvSpPr>
            <a:spLocks noChangeShapeType="1"/>
          </p:cNvSpPr>
          <p:nvPr/>
        </p:nvSpPr>
        <p:spPr bwMode="auto">
          <a:xfrm>
            <a:off x="7570790" y="4621235"/>
            <a:ext cx="3175" cy="15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82" name="Freeform 1016"/>
          <p:cNvSpPr>
            <a:spLocks/>
          </p:cNvSpPr>
          <p:nvPr/>
        </p:nvSpPr>
        <p:spPr bwMode="auto">
          <a:xfrm>
            <a:off x="5167325" y="3060722"/>
            <a:ext cx="217487" cy="468313"/>
          </a:xfrm>
          <a:custGeom>
            <a:avLst/>
            <a:gdLst>
              <a:gd name="T0" fmla="*/ 0 w 94"/>
              <a:gd name="T1" fmla="*/ 2147483647 h 179"/>
              <a:gd name="T2" fmla="*/ 2147483647 w 94"/>
              <a:gd name="T3" fmla="*/ 2147483647 h 179"/>
              <a:gd name="T4" fmla="*/ 2147483647 w 94"/>
              <a:gd name="T5" fmla="*/ 0 h 179"/>
              <a:gd name="T6" fmla="*/ 0 w 94"/>
              <a:gd name="T7" fmla="*/ 2147483647 h 179"/>
              <a:gd name="T8" fmla="*/ 0 60000 65536"/>
              <a:gd name="T9" fmla="*/ 0 60000 65536"/>
              <a:gd name="T10" fmla="*/ 0 60000 65536"/>
              <a:gd name="T11" fmla="*/ 0 60000 65536"/>
              <a:gd name="T12" fmla="*/ 0 w 94"/>
              <a:gd name="T13" fmla="*/ 0 h 179"/>
              <a:gd name="T14" fmla="*/ 94 w 94"/>
              <a:gd name="T15" fmla="*/ 179 h 179"/>
            </a:gdLst>
            <a:ahLst/>
            <a:cxnLst>
              <a:cxn ang="T8">
                <a:pos x="T0" y="T1"/>
              </a:cxn>
              <a:cxn ang="T9">
                <a:pos x="T2" y="T3"/>
              </a:cxn>
              <a:cxn ang="T10">
                <a:pos x="T4" y="T5"/>
              </a:cxn>
              <a:cxn ang="T11">
                <a:pos x="T6" y="T7"/>
              </a:cxn>
            </a:cxnLst>
            <a:rect l="T12" t="T13" r="T14" b="T15"/>
            <a:pathLst>
              <a:path w="94" h="179">
                <a:moveTo>
                  <a:pt x="0" y="179"/>
                </a:moveTo>
                <a:lnTo>
                  <a:pt x="94" y="160"/>
                </a:lnTo>
                <a:lnTo>
                  <a:pt x="49" y="0"/>
                </a:lnTo>
                <a:lnTo>
                  <a:pt x="0" y="17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83" name="Freeform 1017"/>
          <p:cNvSpPr>
            <a:spLocks/>
          </p:cNvSpPr>
          <p:nvPr/>
        </p:nvSpPr>
        <p:spPr bwMode="auto">
          <a:xfrm>
            <a:off x="5280037" y="3024210"/>
            <a:ext cx="219075" cy="454025"/>
          </a:xfrm>
          <a:custGeom>
            <a:avLst/>
            <a:gdLst>
              <a:gd name="T0" fmla="*/ 2147483647 w 94"/>
              <a:gd name="T1" fmla="*/ 0 h 174"/>
              <a:gd name="T2" fmla="*/ 0 w 94"/>
              <a:gd name="T3" fmla="*/ 2147483647 h 174"/>
              <a:gd name="T4" fmla="*/ 2147483647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94" y="0"/>
                </a:moveTo>
                <a:lnTo>
                  <a:pt x="0" y="14"/>
                </a:lnTo>
                <a:lnTo>
                  <a:pt x="45" y="174"/>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84" name="Freeform 1018"/>
          <p:cNvSpPr>
            <a:spLocks/>
          </p:cNvSpPr>
          <p:nvPr/>
        </p:nvSpPr>
        <p:spPr bwMode="auto">
          <a:xfrm>
            <a:off x="5499102" y="2543175"/>
            <a:ext cx="214313" cy="660400"/>
          </a:xfrm>
          <a:custGeom>
            <a:avLst/>
            <a:gdLst>
              <a:gd name="T0" fmla="*/ 0 w 93"/>
              <a:gd name="T1" fmla="*/ 2147483647 h 253"/>
              <a:gd name="T2" fmla="*/ 2147483647 w 93"/>
              <a:gd name="T3" fmla="*/ 2147483647 h 253"/>
              <a:gd name="T4" fmla="*/ 2147483647 w 93"/>
              <a:gd name="T5" fmla="*/ 0 h 253"/>
              <a:gd name="T6" fmla="*/ 0 w 93"/>
              <a:gd name="T7" fmla="*/ 2147483647 h 253"/>
              <a:gd name="T8" fmla="*/ 0 60000 65536"/>
              <a:gd name="T9" fmla="*/ 0 60000 65536"/>
              <a:gd name="T10" fmla="*/ 0 60000 65536"/>
              <a:gd name="T11" fmla="*/ 0 60000 65536"/>
              <a:gd name="T12" fmla="*/ 0 w 93"/>
              <a:gd name="T13" fmla="*/ 0 h 253"/>
              <a:gd name="T14" fmla="*/ 93 w 93"/>
              <a:gd name="T15" fmla="*/ 253 h 253"/>
            </a:gdLst>
            <a:ahLst/>
            <a:cxnLst>
              <a:cxn ang="T8">
                <a:pos x="T0" y="T1"/>
              </a:cxn>
              <a:cxn ang="T9">
                <a:pos x="T2" y="T3"/>
              </a:cxn>
              <a:cxn ang="T10">
                <a:pos x="T4" y="T5"/>
              </a:cxn>
              <a:cxn ang="T11">
                <a:pos x="T6" y="T7"/>
              </a:cxn>
            </a:cxnLst>
            <a:rect l="T12" t="T13" r="T14" b="T15"/>
            <a:pathLst>
              <a:path w="93" h="253">
                <a:moveTo>
                  <a:pt x="0" y="184"/>
                </a:moveTo>
                <a:lnTo>
                  <a:pt x="93" y="253"/>
                </a:lnTo>
                <a:lnTo>
                  <a:pt x="44" y="0"/>
                </a:lnTo>
                <a:lnTo>
                  <a:pt x="0"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85" name="Line 1019"/>
          <p:cNvSpPr>
            <a:spLocks noChangeShapeType="1"/>
          </p:cNvSpPr>
          <p:nvPr/>
        </p:nvSpPr>
        <p:spPr bwMode="auto">
          <a:xfrm>
            <a:off x="7356477" y="4067175"/>
            <a:ext cx="214313" cy="5540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86" name="Freeform 1020"/>
          <p:cNvSpPr>
            <a:spLocks/>
          </p:cNvSpPr>
          <p:nvPr/>
        </p:nvSpPr>
        <p:spPr bwMode="auto">
          <a:xfrm>
            <a:off x="7242175" y="4056063"/>
            <a:ext cx="215900" cy="227012"/>
          </a:xfrm>
          <a:custGeom>
            <a:avLst/>
            <a:gdLst>
              <a:gd name="T0" fmla="*/ 2147483647 w 93"/>
              <a:gd name="T1" fmla="*/ 0 h 87"/>
              <a:gd name="T2" fmla="*/ 2147483647 w 93"/>
              <a:gd name="T3" fmla="*/ 2147483647 h 87"/>
              <a:gd name="T4" fmla="*/ 0 w 93"/>
              <a:gd name="T5" fmla="*/ 0 h 87"/>
              <a:gd name="T6" fmla="*/ 2147483647 w 93"/>
              <a:gd name="T7" fmla="*/ 0 h 87"/>
              <a:gd name="T8" fmla="*/ 0 60000 65536"/>
              <a:gd name="T9" fmla="*/ 0 60000 65536"/>
              <a:gd name="T10" fmla="*/ 0 60000 65536"/>
              <a:gd name="T11" fmla="*/ 0 60000 65536"/>
              <a:gd name="T12" fmla="*/ 0 w 93"/>
              <a:gd name="T13" fmla="*/ 0 h 87"/>
              <a:gd name="T14" fmla="*/ 93 w 93"/>
              <a:gd name="T15" fmla="*/ 87 h 87"/>
            </a:gdLst>
            <a:ahLst/>
            <a:cxnLst>
              <a:cxn ang="T8">
                <a:pos x="T0" y="T1"/>
              </a:cxn>
              <a:cxn ang="T9">
                <a:pos x="T2" y="T3"/>
              </a:cxn>
              <a:cxn ang="T10">
                <a:pos x="T4" y="T5"/>
              </a:cxn>
              <a:cxn ang="T11">
                <a:pos x="T6" y="T7"/>
              </a:cxn>
            </a:cxnLst>
            <a:rect l="T12" t="T13" r="T14" b="T15"/>
            <a:pathLst>
              <a:path w="93" h="87">
                <a:moveTo>
                  <a:pt x="49" y="0"/>
                </a:moveTo>
                <a:lnTo>
                  <a:pt x="93" y="87"/>
                </a:lnTo>
                <a:lnTo>
                  <a:pt x="0" y="0"/>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87" name="Line 1021"/>
          <p:cNvSpPr>
            <a:spLocks noChangeShapeType="1"/>
          </p:cNvSpPr>
          <p:nvPr/>
        </p:nvSpPr>
        <p:spPr bwMode="auto">
          <a:xfrm flipH="1" flipV="1">
            <a:off x="4289425" y="4621235"/>
            <a:ext cx="217488"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88" name="Line 1022"/>
          <p:cNvSpPr>
            <a:spLocks noChangeShapeType="1"/>
          </p:cNvSpPr>
          <p:nvPr/>
        </p:nvSpPr>
        <p:spPr bwMode="auto">
          <a:xfrm>
            <a:off x="7356475" y="4056063"/>
            <a:ext cx="1588" cy="111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89" name="Line 1023"/>
          <p:cNvSpPr>
            <a:spLocks noChangeShapeType="1"/>
          </p:cNvSpPr>
          <p:nvPr/>
        </p:nvSpPr>
        <p:spPr bwMode="auto">
          <a:xfrm>
            <a:off x="7570790" y="4621235"/>
            <a:ext cx="3175" cy="9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90" name="Line 1024"/>
          <p:cNvSpPr>
            <a:spLocks noChangeShapeType="1"/>
          </p:cNvSpPr>
          <p:nvPr/>
        </p:nvSpPr>
        <p:spPr bwMode="auto">
          <a:xfrm>
            <a:off x="7469188" y="4297363"/>
            <a:ext cx="101600" cy="323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91" name="Freeform 1025"/>
          <p:cNvSpPr>
            <a:spLocks/>
          </p:cNvSpPr>
          <p:nvPr/>
        </p:nvSpPr>
        <p:spPr bwMode="auto">
          <a:xfrm>
            <a:off x="6261100" y="3000397"/>
            <a:ext cx="217488" cy="347663"/>
          </a:xfrm>
          <a:custGeom>
            <a:avLst/>
            <a:gdLst>
              <a:gd name="T0" fmla="*/ 2147483647 w 94"/>
              <a:gd name="T1" fmla="*/ 0 h 133"/>
              <a:gd name="T2" fmla="*/ 2147483647 w 94"/>
              <a:gd name="T3" fmla="*/ 2147483647 h 133"/>
              <a:gd name="T4" fmla="*/ 0 w 94"/>
              <a:gd name="T5" fmla="*/ 2147483647 h 133"/>
              <a:gd name="T6" fmla="*/ 2147483647 w 94"/>
              <a:gd name="T7" fmla="*/ 0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45" y="0"/>
                </a:moveTo>
                <a:lnTo>
                  <a:pt x="94" y="133"/>
                </a:lnTo>
                <a:lnTo>
                  <a:pt x="0" y="68"/>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92" name="Freeform 1026"/>
          <p:cNvSpPr>
            <a:spLocks/>
          </p:cNvSpPr>
          <p:nvPr/>
        </p:nvSpPr>
        <p:spPr bwMode="auto">
          <a:xfrm>
            <a:off x="6364288" y="3000397"/>
            <a:ext cx="227012" cy="347663"/>
          </a:xfrm>
          <a:custGeom>
            <a:avLst/>
            <a:gdLst>
              <a:gd name="T0" fmla="*/ 2147483647 w 98"/>
              <a:gd name="T1" fmla="*/ 2147483647 h 133"/>
              <a:gd name="T2" fmla="*/ 0 w 98"/>
              <a:gd name="T3" fmla="*/ 0 h 133"/>
              <a:gd name="T4" fmla="*/ 2147483647 w 98"/>
              <a:gd name="T5" fmla="*/ 2147483647 h 133"/>
              <a:gd name="T6" fmla="*/ 2147483647 w 98"/>
              <a:gd name="T7" fmla="*/ 2147483647 h 133"/>
              <a:gd name="T8" fmla="*/ 0 60000 65536"/>
              <a:gd name="T9" fmla="*/ 0 60000 65536"/>
              <a:gd name="T10" fmla="*/ 0 60000 65536"/>
              <a:gd name="T11" fmla="*/ 0 60000 65536"/>
              <a:gd name="T12" fmla="*/ 0 w 98"/>
              <a:gd name="T13" fmla="*/ 0 h 133"/>
              <a:gd name="T14" fmla="*/ 98 w 98"/>
              <a:gd name="T15" fmla="*/ 133 h 133"/>
            </a:gdLst>
            <a:ahLst/>
            <a:cxnLst>
              <a:cxn ang="T8">
                <a:pos x="T0" y="T1"/>
              </a:cxn>
              <a:cxn ang="T9">
                <a:pos x="T2" y="T3"/>
              </a:cxn>
              <a:cxn ang="T10">
                <a:pos x="T4" y="T5"/>
              </a:cxn>
              <a:cxn ang="T11">
                <a:pos x="T6" y="T7"/>
              </a:cxn>
            </a:cxnLst>
            <a:rect l="T12" t="T13" r="T14" b="T15"/>
            <a:pathLst>
              <a:path w="98" h="133">
                <a:moveTo>
                  <a:pt x="98" y="96"/>
                </a:moveTo>
                <a:lnTo>
                  <a:pt x="0" y="0"/>
                </a:lnTo>
                <a:lnTo>
                  <a:pt x="49" y="133"/>
                </a:lnTo>
                <a:lnTo>
                  <a:pt x="98" y="9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693" name="Line 1027"/>
          <p:cNvSpPr>
            <a:spLocks noChangeShapeType="1"/>
          </p:cNvSpPr>
          <p:nvPr/>
        </p:nvSpPr>
        <p:spPr bwMode="auto">
          <a:xfrm flipH="1">
            <a:off x="5280037" y="3024188"/>
            <a:ext cx="219075"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94" name="Line 1028"/>
          <p:cNvSpPr>
            <a:spLocks noChangeShapeType="1"/>
          </p:cNvSpPr>
          <p:nvPr/>
        </p:nvSpPr>
        <p:spPr bwMode="auto">
          <a:xfrm flipV="1">
            <a:off x="5167313" y="3060722"/>
            <a:ext cx="112712" cy="468313"/>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95" name="Line 1029"/>
          <p:cNvSpPr>
            <a:spLocks noChangeShapeType="1"/>
          </p:cNvSpPr>
          <p:nvPr/>
        </p:nvSpPr>
        <p:spPr bwMode="auto">
          <a:xfrm flipH="1" flipV="1">
            <a:off x="5575312" y="2693988"/>
            <a:ext cx="219075" cy="1571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96" name="Line 1030"/>
          <p:cNvSpPr>
            <a:spLocks noChangeShapeType="1"/>
          </p:cNvSpPr>
          <p:nvPr/>
        </p:nvSpPr>
        <p:spPr bwMode="auto">
          <a:xfrm flipV="1">
            <a:off x="5499100" y="2543197"/>
            <a:ext cx="101600" cy="4810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97" name="Line 1031"/>
          <p:cNvSpPr>
            <a:spLocks noChangeShapeType="1"/>
          </p:cNvSpPr>
          <p:nvPr/>
        </p:nvSpPr>
        <p:spPr bwMode="auto">
          <a:xfrm>
            <a:off x="7242180" y="4056068"/>
            <a:ext cx="114300"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98" name="Line 1032"/>
          <p:cNvSpPr>
            <a:spLocks noChangeShapeType="1"/>
          </p:cNvSpPr>
          <p:nvPr/>
        </p:nvSpPr>
        <p:spPr bwMode="auto">
          <a:xfrm flipH="1" flipV="1">
            <a:off x="6364288" y="3000397"/>
            <a:ext cx="227012" cy="2508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699" name="Freeform 1033"/>
          <p:cNvSpPr>
            <a:spLocks/>
          </p:cNvSpPr>
          <p:nvPr/>
        </p:nvSpPr>
        <p:spPr bwMode="auto">
          <a:xfrm>
            <a:off x="6478600" y="3251200"/>
            <a:ext cx="217487"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19"/>
                </a:lnTo>
                <a:lnTo>
                  <a:pt x="0" y="3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00" name="Freeform 1034"/>
          <p:cNvSpPr>
            <a:spLocks/>
          </p:cNvSpPr>
          <p:nvPr/>
        </p:nvSpPr>
        <p:spPr bwMode="auto">
          <a:xfrm>
            <a:off x="6591300" y="3251200"/>
            <a:ext cx="217488" cy="311150"/>
          </a:xfrm>
          <a:custGeom>
            <a:avLst/>
            <a:gdLst>
              <a:gd name="T0" fmla="*/ 2147483647 w 94"/>
              <a:gd name="T1" fmla="*/ 2147483647 h 119"/>
              <a:gd name="T2" fmla="*/ 0 w 94"/>
              <a:gd name="T3" fmla="*/ 0 h 119"/>
              <a:gd name="T4" fmla="*/ 2147483647 w 94"/>
              <a:gd name="T5" fmla="*/ 2147483647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92"/>
                </a:moveTo>
                <a:lnTo>
                  <a:pt x="0" y="0"/>
                </a:lnTo>
                <a:lnTo>
                  <a:pt x="45" y="119"/>
                </a:lnTo>
                <a:lnTo>
                  <a:pt x="94"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01" name="Line 1035"/>
          <p:cNvSpPr>
            <a:spLocks noChangeShapeType="1"/>
          </p:cNvSpPr>
          <p:nvPr/>
        </p:nvSpPr>
        <p:spPr bwMode="auto">
          <a:xfrm flipH="1" flipV="1">
            <a:off x="5783266" y="2846388"/>
            <a:ext cx="276225" cy="1460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02" name="Line 1036"/>
          <p:cNvSpPr>
            <a:spLocks noChangeShapeType="1"/>
          </p:cNvSpPr>
          <p:nvPr/>
        </p:nvSpPr>
        <p:spPr bwMode="auto">
          <a:xfrm flipV="1">
            <a:off x="5713413" y="2846410"/>
            <a:ext cx="76200" cy="3571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03" name="Line 1037"/>
          <p:cNvSpPr>
            <a:spLocks noChangeShapeType="1"/>
          </p:cNvSpPr>
          <p:nvPr/>
        </p:nvSpPr>
        <p:spPr bwMode="auto">
          <a:xfrm flipH="1" flipV="1">
            <a:off x="6591300" y="3251200"/>
            <a:ext cx="217488" cy="2413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04" name="Line 1038"/>
          <p:cNvSpPr>
            <a:spLocks noChangeShapeType="1"/>
          </p:cNvSpPr>
          <p:nvPr/>
        </p:nvSpPr>
        <p:spPr bwMode="auto">
          <a:xfrm flipV="1">
            <a:off x="6478588" y="3251200"/>
            <a:ext cx="112712" cy="968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05" name="Freeform 1039"/>
          <p:cNvSpPr>
            <a:spLocks/>
          </p:cNvSpPr>
          <p:nvPr/>
        </p:nvSpPr>
        <p:spPr bwMode="auto">
          <a:xfrm>
            <a:off x="4733925" y="4186260"/>
            <a:ext cx="215900" cy="528637"/>
          </a:xfrm>
          <a:custGeom>
            <a:avLst/>
            <a:gdLst>
              <a:gd name="T0" fmla="*/ 2147483647 w 93"/>
              <a:gd name="T1" fmla="*/ 0 h 202"/>
              <a:gd name="T2" fmla="*/ 2147483647 w 93"/>
              <a:gd name="T3" fmla="*/ 2147483647 h 202"/>
              <a:gd name="T4" fmla="*/ 0 w 93"/>
              <a:gd name="T5" fmla="*/ 2147483647 h 202"/>
              <a:gd name="T6" fmla="*/ 2147483647 w 93"/>
              <a:gd name="T7" fmla="*/ 0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44" y="0"/>
                </a:moveTo>
                <a:lnTo>
                  <a:pt x="93" y="202"/>
                </a:lnTo>
                <a:lnTo>
                  <a:pt x="0" y="19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06" name="Freeform 1040"/>
          <p:cNvSpPr>
            <a:spLocks/>
          </p:cNvSpPr>
          <p:nvPr/>
        </p:nvSpPr>
        <p:spPr bwMode="auto">
          <a:xfrm>
            <a:off x="4835525" y="4032272"/>
            <a:ext cx="217488" cy="682625"/>
          </a:xfrm>
          <a:custGeom>
            <a:avLst/>
            <a:gdLst>
              <a:gd name="T0" fmla="*/ 2147483647 w 94"/>
              <a:gd name="T1" fmla="*/ 0 h 261"/>
              <a:gd name="T2" fmla="*/ 0 w 94"/>
              <a:gd name="T3" fmla="*/ 2147483647 h 261"/>
              <a:gd name="T4" fmla="*/ 2147483647 w 94"/>
              <a:gd name="T5" fmla="*/ 2147483647 h 261"/>
              <a:gd name="T6" fmla="*/ 2147483647 w 94"/>
              <a:gd name="T7" fmla="*/ 0 h 261"/>
              <a:gd name="T8" fmla="*/ 0 60000 65536"/>
              <a:gd name="T9" fmla="*/ 0 60000 65536"/>
              <a:gd name="T10" fmla="*/ 0 60000 65536"/>
              <a:gd name="T11" fmla="*/ 0 60000 65536"/>
              <a:gd name="T12" fmla="*/ 0 w 94"/>
              <a:gd name="T13" fmla="*/ 0 h 261"/>
              <a:gd name="T14" fmla="*/ 94 w 94"/>
              <a:gd name="T15" fmla="*/ 261 h 261"/>
            </a:gdLst>
            <a:ahLst/>
            <a:cxnLst>
              <a:cxn ang="T8">
                <a:pos x="T0" y="T1"/>
              </a:cxn>
              <a:cxn ang="T9">
                <a:pos x="T2" y="T3"/>
              </a:cxn>
              <a:cxn ang="T10">
                <a:pos x="T4" y="T5"/>
              </a:cxn>
              <a:cxn ang="T11">
                <a:pos x="T6" y="T7"/>
              </a:cxn>
            </a:cxnLst>
            <a:rect l="T12" t="T13" r="T14" b="T15"/>
            <a:pathLst>
              <a:path w="94" h="261">
                <a:moveTo>
                  <a:pt x="94" y="0"/>
                </a:moveTo>
                <a:lnTo>
                  <a:pt x="0" y="59"/>
                </a:lnTo>
                <a:lnTo>
                  <a:pt x="49" y="261"/>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07" name="Freeform 1041"/>
          <p:cNvSpPr>
            <a:spLocks/>
          </p:cNvSpPr>
          <p:nvPr/>
        </p:nvSpPr>
        <p:spPr bwMode="auto">
          <a:xfrm>
            <a:off x="7686675" y="4654550"/>
            <a:ext cx="215900" cy="96838"/>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08" name="Freeform 1042"/>
          <p:cNvSpPr>
            <a:spLocks/>
          </p:cNvSpPr>
          <p:nvPr/>
        </p:nvSpPr>
        <p:spPr bwMode="auto">
          <a:xfrm>
            <a:off x="4402150" y="4654550"/>
            <a:ext cx="219075"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09" name="Freeform 1043"/>
          <p:cNvSpPr>
            <a:spLocks/>
          </p:cNvSpPr>
          <p:nvPr/>
        </p:nvSpPr>
        <p:spPr bwMode="auto">
          <a:xfrm>
            <a:off x="4506913" y="4654550"/>
            <a:ext cx="227012" cy="96838"/>
          </a:xfrm>
          <a:custGeom>
            <a:avLst/>
            <a:gdLst>
              <a:gd name="T0" fmla="*/ 2147483647 w 98"/>
              <a:gd name="T1" fmla="*/ 2147483647 h 37"/>
              <a:gd name="T2" fmla="*/ 0 w 98"/>
              <a:gd name="T3" fmla="*/ 0 h 37"/>
              <a:gd name="T4" fmla="*/ 2147483647 w 98"/>
              <a:gd name="T5" fmla="*/ 2147483647 h 37"/>
              <a:gd name="T6" fmla="*/ 2147483647 w 98"/>
              <a:gd name="T7" fmla="*/ 2147483647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98" y="14"/>
                </a:moveTo>
                <a:lnTo>
                  <a:pt x="0" y="0"/>
                </a:lnTo>
                <a:lnTo>
                  <a:pt x="49" y="37"/>
                </a:lnTo>
                <a:lnTo>
                  <a:pt x="98"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10" name="Line 1045"/>
          <p:cNvSpPr>
            <a:spLocks noChangeShapeType="1"/>
          </p:cNvSpPr>
          <p:nvPr/>
        </p:nvSpPr>
        <p:spPr bwMode="auto">
          <a:xfrm flipH="1">
            <a:off x="7686675" y="4654572"/>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11" name="Line 1046"/>
          <p:cNvSpPr>
            <a:spLocks noChangeShapeType="1"/>
          </p:cNvSpPr>
          <p:nvPr/>
        </p:nvSpPr>
        <p:spPr bwMode="auto">
          <a:xfrm flipH="1" flipV="1">
            <a:off x="4506913" y="4654572"/>
            <a:ext cx="227012"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12" name="Line 1047"/>
          <p:cNvSpPr>
            <a:spLocks noChangeShapeType="1"/>
          </p:cNvSpPr>
          <p:nvPr/>
        </p:nvSpPr>
        <p:spPr bwMode="auto">
          <a:xfrm flipV="1">
            <a:off x="4402147" y="4654572"/>
            <a:ext cx="104775"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13" name="Freeform 1048"/>
          <p:cNvSpPr>
            <a:spLocks/>
          </p:cNvSpPr>
          <p:nvPr/>
        </p:nvSpPr>
        <p:spPr bwMode="auto">
          <a:xfrm>
            <a:off x="5930900" y="3033713"/>
            <a:ext cx="215900" cy="398462"/>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9" y="0"/>
                </a:moveTo>
                <a:lnTo>
                  <a:pt x="93" y="152"/>
                </a:lnTo>
                <a:lnTo>
                  <a:pt x="0" y="115"/>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14" name="Freeform 1049"/>
          <p:cNvSpPr>
            <a:spLocks/>
          </p:cNvSpPr>
          <p:nvPr/>
        </p:nvSpPr>
        <p:spPr bwMode="auto">
          <a:xfrm>
            <a:off x="6045200" y="3033713"/>
            <a:ext cx="215900" cy="398462"/>
          </a:xfrm>
          <a:custGeom>
            <a:avLst/>
            <a:gdLst>
              <a:gd name="T0" fmla="*/ 2147483647 w 93"/>
              <a:gd name="T1" fmla="*/ 2147483647 h 152"/>
              <a:gd name="T2" fmla="*/ 0 w 93"/>
              <a:gd name="T3" fmla="*/ 0 h 152"/>
              <a:gd name="T4" fmla="*/ 2147483647 w 93"/>
              <a:gd name="T5" fmla="*/ 2147483647 h 152"/>
              <a:gd name="T6" fmla="*/ 2147483647 w 93"/>
              <a:gd name="T7" fmla="*/ 2147483647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55"/>
                </a:moveTo>
                <a:lnTo>
                  <a:pt x="0" y="0"/>
                </a:lnTo>
                <a:lnTo>
                  <a:pt x="44" y="152"/>
                </a:lnTo>
                <a:lnTo>
                  <a:pt x="93"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15" name="Freeform 1050"/>
          <p:cNvSpPr>
            <a:spLocks/>
          </p:cNvSpPr>
          <p:nvPr/>
        </p:nvSpPr>
        <p:spPr bwMode="auto">
          <a:xfrm>
            <a:off x="5384800" y="3024188"/>
            <a:ext cx="215900" cy="550862"/>
          </a:xfrm>
          <a:custGeom>
            <a:avLst/>
            <a:gdLst>
              <a:gd name="T0" fmla="*/ 0 w 93"/>
              <a:gd name="T1" fmla="*/ 2147483647 h 211"/>
              <a:gd name="T2" fmla="*/ 2147483647 w 93"/>
              <a:gd name="T3" fmla="*/ 2147483647 h 211"/>
              <a:gd name="T4" fmla="*/ 2147483647 w 93"/>
              <a:gd name="T5" fmla="*/ 0 h 211"/>
              <a:gd name="T6" fmla="*/ 0 w 93"/>
              <a:gd name="T7" fmla="*/ 2147483647 h 211"/>
              <a:gd name="T8" fmla="*/ 0 60000 65536"/>
              <a:gd name="T9" fmla="*/ 0 60000 65536"/>
              <a:gd name="T10" fmla="*/ 0 60000 65536"/>
              <a:gd name="T11" fmla="*/ 0 60000 65536"/>
              <a:gd name="T12" fmla="*/ 0 w 93"/>
              <a:gd name="T13" fmla="*/ 0 h 211"/>
              <a:gd name="T14" fmla="*/ 93 w 93"/>
              <a:gd name="T15" fmla="*/ 211 h 211"/>
            </a:gdLst>
            <a:ahLst/>
            <a:cxnLst>
              <a:cxn ang="T8">
                <a:pos x="T0" y="T1"/>
              </a:cxn>
              <a:cxn ang="T9">
                <a:pos x="T2" y="T3"/>
              </a:cxn>
              <a:cxn ang="T10">
                <a:pos x="T4" y="T5"/>
              </a:cxn>
              <a:cxn ang="T11">
                <a:pos x="T6" y="T7"/>
              </a:cxn>
            </a:cxnLst>
            <a:rect l="T12" t="T13" r="T14" b="T15"/>
            <a:pathLst>
              <a:path w="93" h="211">
                <a:moveTo>
                  <a:pt x="0" y="174"/>
                </a:moveTo>
                <a:lnTo>
                  <a:pt x="93" y="211"/>
                </a:lnTo>
                <a:lnTo>
                  <a:pt x="49" y="0"/>
                </a:lnTo>
                <a:lnTo>
                  <a:pt x="0" y="17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16" name="Freeform 1051"/>
          <p:cNvSpPr>
            <a:spLocks/>
          </p:cNvSpPr>
          <p:nvPr/>
        </p:nvSpPr>
        <p:spPr bwMode="auto">
          <a:xfrm>
            <a:off x="5499102" y="3024188"/>
            <a:ext cx="214313" cy="550862"/>
          </a:xfrm>
          <a:custGeom>
            <a:avLst/>
            <a:gdLst>
              <a:gd name="T0" fmla="*/ 2147483647 w 93"/>
              <a:gd name="T1" fmla="*/ 2147483647 h 211"/>
              <a:gd name="T2" fmla="*/ 0 w 93"/>
              <a:gd name="T3" fmla="*/ 0 h 211"/>
              <a:gd name="T4" fmla="*/ 2147483647 w 93"/>
              <a:gd name="T5" fmla="*/ 2147483647 h 211"/>
              <a:gd name="T6" fmla="*/ 2147483647 w 93"/>
              <a:gd name="T7" fmla="*/ 2147483647 h 211"/>
              <a:gd name="T8" fmla="*/ 0 60000 65536"/>
              <a:gd name="T9" fmla="*/ 0 60000 65536"/>
              <a:gd name="T10" fmla="*/ 0 60000 65536"/>
              <a:gd name="T11" fmla="*/ 0 60000 65536"/>
              <a:gd name="T12" fmla="*/ 0 w 93"/>
              <a:gd name="T13" fmla="*/ 0 h 211"/>
              <a:gd name="T14" fmla="*/ 93 w 93"/>
              <a:gd name="T15" fmla="*/ 211 h 211"/>
            </a:gdLst>
            <a:ahLst/>
            <a:cxnLst>
              <a:cxn ang="T8">
                <a:pos x="T0" y="T1"/>
              </a:cxn>
              <a:cxn ang="T9">
                <a:pos x="T2" y="T3"/>
              </a:cxn>
              <a:cxn ang="T10">
                <a:pos x="T4" y="T5"/>
              </a:cxn>
              <a:cxn ang="T11">
                <a:pos x="T6" y="T7"/>
              </a:cxn>
            </a:cxnLst>
            <a:rect l="T12" t="T13" r="T14" b="T15"/>
            <a:pathLst>
              <a:path w="93" h="211">
                <a:moveTo>
                  <a:pt x="93" y="69"/>
                </a:moveTo>
                <a:lnTo>
                  <a:pt x="0" y="0"/>
                </a:lnTo>
                <a:lnTo>
                  <a:pt x="44" y="211"/>
                </a:lnTo>
                <a:lnTo>
                  <a:pt x="93" y="6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17" name="Freeform 1052"/>
          <p:cNvSpPr>
            <a:spLocks/>
          </p:cNvSpPr>
          <p:nvPr/>
        </p:nvSpPr>
        <p:spPr bwMode="auto">
          <a:xfrm>
            <a:off x="5053013" y="3529017"/>
            <a:ext cx="227012" cy="503237"/>
          </a:xfrm>
          <a:custGeom>
            <a:avLst/>
            <a:gdLst>
              <a:gd name="T0" fmla="*/ 2147483647 w 98"/>
              <a:gd name="T1" fmla="*/ 0 h 193"/>
              <a:gd name="T2" fmla="*/ 2147483647 w 98"/>
              <a:gd name="T3" fmla="*/ 2147483647 h 193"/>
              <a:gd name="T4" fmla="*/ 0 w 98"/>
              <a:gd name="T5" fmla="*/ 2147483647 h 193"/>
              <a:gd name="T6" fmla="*/ 2147483647 w 98"/>
              <a:gd name="T7" fmla="*/ 0 h 193"/>
              <a:gd name="T8" fmla="*/ 0 60000 65536"/>
              <a:gd name="T9" fmla="*/ 0 60000 65536"/>
              <a:gd name="T10" fmla="*/ 0 60000 65536"/>
              <a:gd name="T11" fmla="*/ 0 60000 65536"/>
              <a:gd name="T12" fmla="*/ 0 w 98"/>
              <a:gd name="T13" fmla="*/ 0 h 193"/>
              <a:gd name="T14" fmla="*/ 98 w 98"/>
              <a:gd name="T15" fmla="*/ 193 h 193"/>
            </a:gdLst>
            <a:ahLst/>
            <a:cxnLst>
              <a:cxn ang="T8">
                <a:pos x="T0" y="T1"/>
              </a:cxn>
              <a:cxn ang="T9">
                <a:pos x="T2" y="T3"/>
              </a:cxn>
              <a:cxn ang="T10">
                <a:pos x="T4" y="T5"/>
              </a:cxn>
              <a:cxn ang="T11">
                <a:pos x="T6" y="T7"/>
              </a:cxn>
            </a:cxnLst>
            <a:rect l="T12" t="T13" r="T14" b="T15"/>
            <a:pathLst>
              <a:path w="98" h="193">
                <a:moveTo>
                  <a:pt x="49" y="0"/>
                </a:moveTo>
                <a:lnTo>
                  <a:pt x="98" y="147"/>
                </a:lnTo>
                <a:lnTo>
                  <a:pt x="0" y="19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18" name="Freeform 1053"/>
          <p:cNvSpPr>
            <a:spLocks/>
          </p:cNvSpPr>
          <p:nvPr/>
        </p:nvSpPr>
        <p:spPr bwMode="auto">
          <a:xfrm>
            <a:off x="5167325" y="3478215"/>
            <a:ext cx="217487" cy="434975"/>
          </a:xfrm>
          <a:custGeom>
            <a:avLst/>
            <a:gdLst>
              <a:gd name="T0" fmla="*/ 2147483647 w 94"/>
              <a:gd name="T1" fmla="*/ 0 h 166"/>
              <a:gd name="T2" fmla="*/ 0 w 94"/>
              <a:gd name="T3" fmla="*/ 2147483647 h 166"/>
              <a:gd name="T4" fmla="*/ 2147483647 w 94"/>
              <a:gd name="T5" fmla="*/ 2147483647 h 166"/>
              <a:gd name="T6" fmla="*/ 2147483647 w 94"/>
              <a:gd name="T7" fmla="*/ 0 h 166"/>
              <a:gd name="T8" fmla="*/ 0 60000 65536"/>
              <a:gd name="T9" fmla="*/ 0 60000 65536"/>
              <a:gd name="T10" fmla="*/ 0 60000 65536"/>
              <a:gd name="T11" fmla="*/ 0 60000 65536"/>
              <a:gd name="T12" fmla="*/ 0 w 94"/>
              <a:gd name="T13" fmla="*/ 0 h 166"/>
              <a:gd name="T14" fmla="*/ 94 w 94"/>
              <a:gd name="T15" fmla="*/ 166 h 166"/>
            </a:gdLst>
            <a:ahLst/>
            <a:cxnLst>
              <a:cxn ang="T8">
                <a:pos x="T0" y="T1"/>
              </a:cxn>
              <a:cxn ang="T9">
                <a:pos x="T2" y="T3"/>
              </a:cxn>
              <a:cxn ang="T10">
                <a:pos x="T4" y="T5"/>
              </a:cxn>
              <a:cxn ang="T11">
                <a:pos x="T6" y="T7"/>
              </a:cxn>
            </a:cxnLst>
            <a:rect l="T12" t="T13" r="T14" b="T15"/>
            <a:pathLst>
              <a:path w="94" h="166">
                <a:moveTo>
                  <a:pt x="94" y="0"/>
                </a:moveTo>
                <a:lnTo>
                  <a:pt x="0" y="19"/>
                </a:lnTo>
                <a:lnTo>
                  <a:pt x="49" y="16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19" name="Freeform 1054"/>
          <p:cNvSpPr>
            <a:spLocks/>
          </p:cNvSpPr>
          <p:nvPr/>
        </p:nvSpPr>
        <p:spPr bwMode="auto">
          <a:xfrm>
            <a:off x="6696075" y="3492506"/>
            <a:ext cx="215900" cy="263525"/>
          </a:xfrm>
          <a:custGeom>
            <a:avLst/>
            <a:gdLst>
              <a:gd name="T0" fmla="*/ 2147483647 w 93"/>
              <a:gd name="T1" fmla="*/ 0 h 101"/>
              <a:gd name="T2" fmla="*/ 2147483647 w 93"/>
              <a:gd name="T3" fmla="*/ 2147483647 h 101"/>
              <a:gd name="T4" fmla="*/ 0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49" y="0"/>
                </a:moveTo>
                <a:lnTo>
                  <a:pt x="93" y="101"/>
                </a:lnTo>
                <a:lnTo>
                  <a:pt x="0" y="2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20" name="Freeform 1055"/>
          <p:cNvSpPr>
            <a:spLocks/>
          </p:cNvSpPr>
          <p:nvPr/>
        </p:nvSpPr>
        <p:spPr bwMode="auto">
          <a:xfrm>
            <a:off x="6808788" y="3492506"/>
            <a:ext cx="215900" cy="263525"/>
          </a:xfrm>
          <a:custGeom>
            <a:avLst/>
            <a:gdLst>
              <a:gd name="T0" fmla="*/ 2147483647 w 93"/>
              <a:gd name="T1" fmla="*/ 2147483647 h 101"/>
              <a:gd name="T2" fmla="*/ 0 w 93"/>
              <a:gd name="T3" fmla="*/ 0 h 101"/>
              <a:gd name="T4" fmla="*/ 2147483647 w 93"/>
              <a:gd name="T5" fmla="*/ 2147483647 h 101"/>
              <a:gd name="T6" fmla="*/ 2147483647 w 93"/>
              <a:gd name="T7" fmla="*/ 2147483647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93" y="83"/>
                </a:moveTo>
                <a:lnTo>
                  <a:pt x="0" y="0"/>
                </a:lnTo>
                <a:lnTo>
                  <a:pt x="44" y="101"/>
                </a:lnTo>
                <a:lnTo>
                  <a:pt x="93" y="8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21" name="Line 1056"/>
          <p:cNvSpPr>
            <a:spLocks noChangeShapeType="1"/>
          </p:cNvSpPr>
          <p:nvPr/>
        </p:nvSpPr>
        <p:spPr bwMode="auto">
          <a:xfrm flipH="1" flipV="1">
            <a:off x="6054737" y="2981325"/>
            <a:ext cx="206375" cy="196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22" name="Line 1057"/>
          <p:cNvSpPr>
            <a:spLocks noChangeShapeType="1"/>
          </p:cNvSpPr>
          <p:nvPr/>
        </p:nvSpPr>
        <p:spPr bwMode="auto">
          <a:xfrm flipV="1">
            <a:off x="5930900" y="2992438"/>
            <a:ext cx="133350" cy="3429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23" name="Line 1058"/>
          <p:cNvSpPr>
            <a:spLocks noChangeShapeType="1"/>
          </p:cNvSpPr>
          <p:nvPr/>
        </p:nvSpPr>
        <p:spPr bwMode="auto">
          <a:xfrm flipH="1" flipV="1">
            <a:off x="5499102" y="3024210"/>
            <a:ext cx="214313" cy="1793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24" name="Line 1059"/>
          <p:cNvSpPr>
            <a:spLocks noChangeShapeType="1"/>
          </p:cNvSpPr>
          <p:nvPr/>
        </p:nvSpPr>
        <p:spPr bwMode="auto">
          <a:xfrm flipV="1">
            <a:off x="5384800" y="3024210"/>
            <a:ext cx="114300" cy="454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25" name="Line 1060"/>
          <p:cNvSpPr>
            <a:spLocks noChangeShapeType="1"/>
          </p:cNvSpPr>
          <p:nvPr/>
        </p:nvSpPr>
        <p:spPr bwMode="auto">
          <a:xfrm flipV="1">
            <a:off x="5053013" y="3529017"/>
            <a:ext cx="114300" cy="503237"/>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26" name="Line 1061"/>
          <p:cNvSpPr>
            <a:spLocks noChangeShapeType="1"/>
          </p:cNvSpPr>
          <p:nvPr/>
        </p:nvSpPr>
        <p:spPr bwMode="auto">
          <a:xfrm flipH="1">
            <a:off x="5167325" y="3478213"/>
            <a:ext cx="217487" cy="508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27" name="Line 1062"/>
          <p:cNvSpPr>
            <a:spLocks noChangeShapeType="1"/>
          </p:cNvSpPr>
          <p:nvPr/>
        </p:nvSpPr>
        <p:spPr bwMode="auto">
          <a:xfrm flipH="1" flipV="1">
            <a:off x="6808788" y="3492500"/>
            <a:ext cx="215900" cy="2159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28" name="Line 1063"/>
          <p:cNvSpPr>
            <a:spLocks noChangeShapeType="1"/>
          </p:cNvSpPr>
          <p:nvPr/>
        </p:nvSpPr>
        <p:spPr bwMode="auto">
          <a:xfrm flipV="1">
            <a:off x="6696082" y="3492500"/>
            <a:ext cx="112713" cy="69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29" name="Freeform 1064"/>
          <p:cNvSpPr>
            <a:spLocks/>
          </p:cNvSpPr>
          <p:nvPr/>
        </p:nvSpPr>
        <p:spPr bwMode="auto">
          <a:xfrm>
            <a:off x="5600712" y="3203575"/>
            <a:ext cx="227013" cy="431800"/>
          </a:xfrm>
          <a:custGeom>
            <a:avLst/>
            <a:gdLst>
              <a:gd name="T0" fmla="*/ 2147483647 w 98"/>
              <a:gd name="T1" fmla="*/ 0 h 165"/>
              <a:gd name="T2" fmla="*/ 2147483647 w 98"/>
              <a:gd name="T3" fmla="*/ 2147483647 h 165"/>
              <a:gd name="T4" fmla="*/ 0 w 98"/>
              <a:gd name="T5" fmla="*/ 2147483647 h 165"/>
              <a:gd name="T6" fmla="*/ 2147483647 w 98"/>
              <a:gd name="T7" fmla="*/ 0 h 165"/>
              <a:gd name="T8" fmla="*/ 0 60000 65536"/>
              <a:gd name="T9" fmla="*/ 0 60000 65536"/>
              <a:gd name="T10" fmla="*/ 0 60000 65536"/>
              <a:gd name="T11" fmla="*/ 0 60000 65536"/>
              <a:gd name="T12" fmla="*/ 0 w 98"/>
              <a:gd name="T13" fmla="*/ 0 h 165"/>
              <a:gd name="T14" fmla="*/ 98 w 98"/>
              <a:gd name="T15" fmla="*/ 165 h 165"/>
            </a:gdLst>
            <a:ahLst/>
            <a:cxnLst>
              <a:cxn ang="T8">
                <a:pos x="T0" y="T1"/>
              </a:cxn>
              <a:cxn ang="T9">
                <a:pos x="T2" y="T3"/>
              </a:cxn>
              <a:cxn ang="T10">
                <a:pos x="T4" y="T5"/>
              </a:cxn>
              <a:cxn ang="T11">
                <a:pos x="T6" y="T7"/>
              </a:cxn>
            </a:cxnLst>
            <a:rect l="T12" t="T13" r="T14" b="T15"/>
            <a:pathLst>
              <a:path w="98" h="165">
                <a:moveTo>
                  <a:pt x="49" y="0"/>
                </a:moveTo>
                <a:lnTo>
                  <a:pt x="98" y="165"/>
                </a:lnTo>
                <a:lnTo>
                  <a:pt x="0" y="142"/>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30" name="Freeform 1065"/>
          <p:cNvSpPr>
            <a:spLocks/>
          </p:cNvSpPr>
          <p:nvPr/>
        </p:nvSpPr>
        <p:spPr bwMode="auto">
          <a:xfrm>
            <a:off x="5713425" y="3203575"/>
            <a:ext cx="217487" cy="431800"/>
          </a:xfrm>
          <a:custGeom>
            <a:avLst/>
            <a:gdLst>
              <a:gd name="T0" fmla="*/ 2147483647 w 94"/>
              <a:gd name="T1" fmla="*/ 2147483647 h 165"/>
              <a:gd name="T2" fmla="*/ 0 w 94"/>
              <a:gd name="T3" fmla="*/ 0 h 165"/>
              <a:gd name="T4" fmla="*/ 2147483647 w 94"/>
              <a:gd name="T5" fmla="*/ 2147483647 h 165"/>
              <a:gd name="T6" fmla="*/ 2147483647 w 94"/>
              <a:gd name="T7" fmla="*/ 2147483647 h 165"/>
              <a:gd name="T8" fmla="*/ 0 60000 65536"/>
              <a:gd name="T9" fmla="*/ 0 60000 65536"/>
              <a:gd name="T10" fmla="*/ 0 60000 65536"/>
              <a:gd name="T11" fmla="*/ 0 60000 65536"/>
              <a:gd name="T12" fmla="*/ 0 w 94"/>
              <a:gd name="T13" fmla="*/ 0 h 165"/>
              <a:gd name="T14" fmla="*/ 94 w 94"/>
              <a:gd name="T15" fmla="*/ 165 h 165"/>
            </a:gdLst>
            <a:ahLst/>
            <a:cxnLst>
              <a:cxn ang="T8">
                <a:pos x="T0" y="T1"/>
              </a:cxn>
              <a:cxn ang="T9">
                <a:pos x="T2" y="T3"/>
              </a:cxn>
              <a:cxn ang="T10">
                <a:pos x="T4" y="T5"/>
              </a:cxn>
              <a:cxn ang="T11">
                <a:pos x="T6" y="T7"/>
              </a:cxn>
            </a:cxnLst>
            <a:rect l="T12" t="T13" r="T14" b="T15"/>
            <a:pathLst>
              <a:path w="94" h="165">
                <a:moveTo>
                  <a:pt x="94" y="50"/>
                </a:moveTo>
                <a:lnTo>
                  <a:pt x="0" y="0"/>
                </a:lnTo>
                <a:lnTo>
                  <a:pt x="49" y="165"/>
                </a:lnTo>
                <a:lnTo>
                  <a:pt x="94" y="5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31" name="Freeform 1066"/>
          <p:cNvSpPr>
            <a:spLocks/>
          </p:cNvSpPr>
          <p:nvPr/>
        </p:nvSpPr>
        <p:spPr bwMode="auto">
          <a:xfrm>
            <a:off x="6911987" y="3708400"/>
            <a:ext cx="227013" cy="287338"/>
          </a:xfrm>
          <a:custGeom>
            <a:avLst/>
            <a:gdLst>
              <a:gd name="T0" fmla="*/ 2147483647 w 98"/>
              <a:gd name="T1" fmla="*/ 0 h 110"/>
              <a:gd name="T2" fmla="*/ 2147483647 w 98"/>
              <a:gd name="T3" fmla="*/ 2147483647 h 110"/>
              <a:gd name="T4" fmla="*/ 0 w 98"/>
              <a:gd name="T5" fmla="*/ 2147483647 h 110"/>
              <a:gd name="T6" fmla="*/ 2147483647 w 98"/>
              <a:gd name="T7" fmla="*/ 0 h 110"/>
              <a:gd name="T8" fmla="*/ 0 60000 65536"/>
              <a:gd name="T9" fmla="*/ 0 60000 65536"/>
              <a:gd name="T10" fmla="*/ 0 60000 65536"/>
              <a:gd name="T11" fmla="*/ 0 60000 65536"/>
              <a:gd name="T12" fmla="*/ 0 w 98"/>
              <a:gd name="T13" fmla="*/ 0 h 110"/>
              <a:gd name="T14" fmla="*/ 98 w 98"/>
              <a:gd name="T15" fmla="*/ 110 h 110"/>
            </a:gdLst>
            <a:ahLst/>
            <a:cxnLst>
              <a:cxn ang="T8">
                <a:pos x="T0" y="T1"/>
              </a:cxn>
              <a:cxn ang="T9">
                <a:pos x="T2" y="T3"/>
              </a:cxn>
              <a:cxn ang="T10">
                <a:pos x="T4" y="T5"/>
              </a:cxn>
              <a:cxn ang="T11">
                <a:pos x="T6" y="T7"/>
              </a:cxn>
            </a:cxnLst>
            <a:rect l="T12" t="T13" r="T14" b="T15"/>
            <a:pathLst>
              <a:path w="98" h="110">
                <a:moveTo>
                  <a:pt x="49" y="0"/>
                </a:moveTo>
                <a:lnTo>
                  <a:pt x="98" y="110"/>
                </a:lnTo>
                <a:lnTo>
                  <a:pt x="0" y="18"/>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32" name="Freeform 1067"/>
          <p:cNvSpPr>
            <a:spLocks/>
          </p:cNvSpPr>
          <p:nvPr/>
        </p:nvSpPr>
        <p:spPr bwMode="auto">
          <a:xfrm>
            <a:off x="7024693" y="3708407"/>
            <a:ext cx="217487" cy="347663"/>
          </a:xfrm>
          <a:custGeom>
            <a:avLst/>
            <a:gdLst>
              <a:gd name="T0" fmla="*/ 2147483647 w 94"/>
              <a:gd name="T1" fmla="*/ 2147483647 h 133"/>
              <a:gd name="T2" fmla="*/ 0 w 94"/>
              <a:gd name="T3" fmla="*/ 0 h 133"/>
              <a:gd name="T4" fmla="*/ 2147483647 w 94"/>
              <a:gd name="T5" fmla="*/ 2147483647 h 133"/>
              <a:gd name="T6" fmla="*/ 2147483647 w 94"/>
              <a:gd name="T7" fmla="*/ 2147483647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94" y="133"/>
                </a:moveTo>
                <a:lnTo>
                  <a:pt x="0" y="0"/>
                </a:lnTo>
                <a:lnTo>
                  <a:pt x="49" y="110"/>
                </a:lnTo>
                <a:lnTo>
                  <a:pt x="94" y="13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33" name="Freeform 1068"/>
          <p:cNvSpPr>
            <a:spLocks/>
          </p:cNvSpPr>
          <p:nvPr/>
        </p:nvSpPr>
        <p:spPr bwMode="auto">
          <a:xfrm>
            <a:off x="6146800" y="3178175"/>
            <a:ext cx="217488" cy="300038"/>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9" y="0"/>
                </a:moveTo>
                <a:lnTo>
                  <a:pt x="94" y="115"/>
                </a:lnTo>
                <a:lnTo>
                  <a:pt x="0" y="9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34" name="Freeform 1069"/>
          <p:cNvSpPr>
            <a:spLocks/>
          </p:cNvSpPr>
          <p:nvPr/>
        </p:nvSpPr>
        <p:spPr bwMode="auto">
          <a:xfrm>
            <a:off x="6261100" y="3178175"/>
            <a:ext cx="217488" cy="300038"/>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65"/>
                </a:moveTo>
                <a:lnTo>
                  <a:pt x="0" y="0"/>
                </a:lnTo>
                <a:lnTo>
                  <a:pt x="45" y="115"/>
                </a:lnTo>
                <a:lnTo>
                  <a:pt x="94" y="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35" name="Freeform 1070"/>
          <p:cNvSpPr>
            <a:spLocks/>
          </p:cNvSpPr>
          <p:nvPr/>
        </p:nvSpPr>
        <p:spPr bwMode="auto">
          <a:xfrm>
            <a:off x="4621213" y="4691085"/>
            <a:ext cx="214312"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9" y="0"/>
                </a:moveTo>
                <a:lnTo>
                  <a:pt x="93"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36" name="Freeform 1071"/>
          <p:cNvSpPr>
            <a:spLocks/>
          </p:cNvSpPr>
          <p:nvPr/>
        </p:nvSpPr>
        <p:spPr bwMode="auto">
          <a:xfrm>
            <a:off x="4733925" y="4691085"/>
            <a:ext cx="215900"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9"/>
                </a:moveTo>
                <a:lnTo>
                  <a:pt x="0" y="0"/>
                </a:lnTo>
                <a:lnTo>
                  <a:pt x="44" y="37"/>
                </a:lnTo>
                <a:lnTo>
                  <a:pt x="93"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37" name="Line 1072"/>
          <p:cNvSpPr>
            <a:spLocks noChangeShapeType="1"/>
          </p:cNvSpPr>
          <p:nvPr/>
        </p:nvSpPr>
        <p:spPr bwMode="auto">
          <a:xfrm flipH="1" flipV="1">
            <a:off x="5713425" y="3203597"/>
            <a:ext cx="217487" cy="1317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38" name="Line 1073"/>
          <p:cNvSpPr>
            <a:spLocks noChangeShapeType="1"/>
          </p:cNvSpPr>
          <p:nvPr/>
        </p:nvSpPr>
        <p:spPr bwMode="auto">
          <a:xfrm flipV="1">
            <a:off x="5600702" y="3203597"/>
            <a:ext cx="112713" cy="3714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39" name="Line 1074"/>
          <p:cNvSpPr>
            <a:spLocks noChangeShapeType="1"/>
          </p:cNvSpPr>
          <p:nvPr/>
        </p:nvSpPr>
        <p:spPr bwMode="auto">
          <a:xfrm flipH="1" flipV="1">
            <a:off x="7024693" y="3708407"/>
            <a:ext cx="217487" cy="3476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40" name="Line 1075"/>
          <p:cNvSpPr>
            <a:spLocks noChangeShapeType="1"/>
          </p:cNvSpPr>
          <p:nvPr/>
        </p:nvSpPr>
        <p:spPr bwMode="auto">
          <a:xfrm flipV="1">
            <a:off x="6911977" y="3708404"/>
            <a:ext cx="112713" cy="476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41" name="Line 1076"/>
          <p:cNvSpPr>
            <a:spLocks noChangeShapeType="1"/>
          </p:cNvSpPr>
          <p:nvPr/>
        </p:nvSpPr>
        <p:spPr bwMode="auto">
          <a:xfrm flipH="1" flipV="1">
            <a:off x="6261100" y="3178197"/>
            <a:ext cx="217488" cy="1698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42" name="Line 1077"/>
          <p:cNvSpPr>
            <a:spLocks noChangeShapeType="1"/>
          </p:cNvSpPr>
          <p:nvPr/>
        </p:nvSpPr>
        <p:spPr bwMode="auto">
          <a:xfrm flipH="1" flipV="1">
            <a:off x="4733925" y="4691063"/>
            <a:ext cx="215900" cy="238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43" name="Freeform 1079"/>
          <p:cNvSpPr>
            <a:spLocks/>
          </p:cNvSpPr>
          <p:nvPr/>
        </p:nvSpPr>
        <p:spPr bwMode="auto">
          <a:xfrm>
            <a:off x="7139000" y="3995738"/>
            <a:ext cx="217487" cy="334962"/>
          </a:xfrm>
          <a:custGeom>
            <a:avLst/>
            <a:gdLst>
              <a:gd name="T0" fmla="*/ 2147483647 w 94"/>
              <a:gd name="T1" fmla="*/ 2147483647 h 128"/>
              <a:gd name="T2" fmla="*/ 2147483647 w 94"/>
              <a:gd name="T3" fmla="*/ 2147483647 h 128"/>
              <a:gd name="T4" fmla="*/ 0 w 94"/>
              <a:gd name="T5" fmla="*/ 0 h 128"/>
              <a:gd name="T6" fmla="*/ 2147483647 w 94"/>
              <a:gd name="T7" fmla="*/ 2147483647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45" y="23"/>
                </a:moveTo>
                <a:lnTo>
                  <a:pt x="94" y="128"/>
                </a:lnTo>
                <a:lnTo>
                  <a:pt x="0" y="0"/>
                </a:lnTo>
                <a:lnTo>
                  <a:pt x="45" y="2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44" name="Freeform 1080"/>
          <p:cNvSpPr>
            <a:spLocks/>
          </p:cNvSpPr>
          <p:nvPr/>
        </p:nvSpPr>
        <p:spPr bwMode="auto">
          <a:xfrm>
            <a:off x="7242175" y="4056072"/>
            <a:ext cx="215900" cy="274637"/>
          </a:xfrm>
          <a:custGeom>
            <a:avLst/>
            <a:gdLst>
              <a:gd name="T0" fmla="*/ 2147483647 w 93"/>
              <a:gd name="T1" fmla="*/ 2147483647 h 105"/>
              <a:gd name="T2" fmla="*/ 0 w 93"/>
              <a:gd name="T3" fmla="*/ 0 h 105"/>
              <a:gd name="T4" fmla="*/ 2147483647 w 93"/>
              <a:gd name="T5" fmla="*/ 2147483647 h 105"/>
              <a:gd name="T6" fmla="*/ 2147483647 w 93"/>
              <a:gd name="T7" fmla="*/ 2147483647 h 105"/>
              <a:gd name="T8" fmla="*/ 0 60000 65536"/>
              <a:gd name="T9" fmla="*/ 0 60000 65536"/>
              <a:gd name="T10" fmla="*/ 0 60000 65536"/>
              <a:gd name="T11" fmla="*/ 0 60000 65536"/>
              <a:gd name="T12" fmla="*/ 0 w 93"/>
              <a:gd name="T13" fmla="*/ 0 h 105"/>
              <a:gd name="T14" fmla="*/ 93 w 93"/>
              <a:gd name="T15" fmla="*/ 105 h 105"/>
            </a:gdLst>
            <a:ahLst/>
            <a:cxnLst>
              <a:cxn ang="T8">
                <a:pos x="T0" y="T1"/>
              </a:cxn>
              <a:cxn ang="T9">
                <a:pos x="T2" y="T3"/>
              </a:cxn>
              <a:cxn ang="T10">
                <a:pos x="T4" y="T5"/>
              </a:cxn>
              <a:cxn ang="T11">
                <a:pos x="T6" y="T7"/>
              </a:cxn>
            </a:cxnLst>
            <a:rect l="T12" t="T13" r="T14" b="T15"/>
            <a:pathLst>
              <a:path w="93" h="105">
                <a:moveTo>
                  <a:pt x="93" y="87"/>
                </a:moveTo>
                <a:lnTo>
                  <a:pt x="0" y="0"/>
                </a:lnTo>
                <a:lnTo>
                  <a:pt x="49" y="105"/>
                </a:lnTo>
                <a:lnTo>
                  <a:pt x="93" y="8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45" name="Freeform 1081"/>
          <p:cNvSpPr>
            <a:spLocks/>
          </p:cNvSpPr>
          <p:nvPr/>
        </p:nvSpPr>
        <p:spPr bwMode="auto">
          <a:xfrm>
            <a:off x="4949825" y="4032272"/>
            <a:ext cx="217488" cy="682625"/>
          </a:xfrm>
          <a:custGeom>
            <a:avLst/>
            <a:gdLst>
              <a:gd name="T0" fmla="*/ 2147483647 w 94"/>
              <a:gd name="T1" fmla="*/ 0 h 261"/>
              <a:gd name="T2" fmla="*/ 2147483647 w 94"/>
              <a:gd name="T3" fmla="*/ 2147483647 h 261"/>
              <a:gd name="T4" fmla="*/ 0 w 94"/>
              <a:gd name="T5" fmla="*/ 2147483647 h 261"/>
              <a:gd name="T6" fmla="*/ 2147483647 w 94"/>
              <a:gd name="T7" fmla="*/ 0 h 261"/>
              <a:gd name="T8" fmla="*/ 0 60000 65536"/>
              <a:gd name="T9" fmla="*/ 0 60000 65536"/>
              <a:gd name="T10" fmla="*/ 0 60000 65536"/>
              <a:gd name="T11" fmla="*/ 0 60000 65536"/>
              <a:gd name="T12" fmla="*/ 0 w 94"/>
              <a:gd name="T13" fmla="*/ 0 h 261"/>
              <a:gd name="T14" fmla="*/ 94 w 94"/>
              <a:gd name="T15" fmla="*/ 261 h 261"/>
            </a:gdLst>
            <a:ahLst/>
            <a:cxnLst>
              <a:cxn ang="T8">
                <a:pos x="T0" y="T1"/>
              </a:cxn>
              <a:cxn ang="T9">
                <a:pos x="T2" y="T3"/>
              </a:cxn>
              <a:cxn ang="T10">
                <a:pos x="T4" y="T5"/>
              </a:cxn>
              <a:cxn ang="T11">
                <a:pos x="T6" y="T7"/>
              </a:cxn>
            </a:cxnLst>
            <a:rect l="T12" t="T13" r="T14" b="T15"/>
            <a:pathLst>
              <a:path w="94" h="261">
                <a:moveTo>
                  <a:pt x="45" y="0"/>
                </a:moveTo>
                <a:lnTo>
                  <a:pt x="94" y="96"/>
                </a:lnTo>
                <a:lnTo>
                  <a:pt x="0" y="261"/>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46" name="Freeform 1082"/>
          <p:cNvSpPr>
            <a:spLocks/>
          </p:cNvSpPr>
          <p:nvPr/>
        </p:nvSpPr>
        <p:spPr bwMode="auto">
          <a:xfrm>
            <a:off x="5053013" y="3913192"/>
            <a:ext cx="227012" cy="369887"/>
          </a:xfrm>
          <a:custGeom>
            <a:avLst/>
            <a:gdLst>
              <a:gd name="T0" fmla="*/ 2147483647 w 98"/>
              <a:gd name="T1" fmla="*/ 0 h 142"/>
              <a:gd name="T2" fmla="*/ 0 w 98"/>
              <a:gd name="T3" fmla="*/ 2147483647 h 142"/>
              <a:gd name="T4" fmla="*/ 2147483647 w 98"/>
              <a:gd name="T5" fmla="*/ 2147483647 h 142"/>
              <a:gd name="T6" fmla="*/ 2147483647 w 98"/>
              <a:gd name="T7" fmla="*/ 0 h 142"/>
              <a:gd name="T8" fmla="*/ 0 60000 65536"/>
              <a:gd name="T9" fmla="*/ 0 60000 65536"/>
              <a:gd name="T10" fmla="*/ 0 60000 65536"/>
              <a:gd name="T11" fmla="*/ 0 60000 65536"/>
              <a:gd name="T12" fmla="*/ 0 w 98"/>
              <a:gd name="T13" fmla="*/ 0 h 142"/>
              <a:gd name="T14" fmla="*/ 98 w 98"/>
              <a:gd name="T15" fmla="*/ 142 h 142"/>
            </a:gdLst>
            <a:ahLst/>
            <a:cxnLst>
              <a:cxn ang="T8">
                <a:pos x="T0" y="T1"/>
              </a:cxn>
              <a:cxn ang="T9">
                <a:pos x="T2" y="T3"/>
              </a:cxn>
              <a:cxn ang="T10">
                <a:pos x="T4" y="T5"/>
              </a:cxn>
              <a:cxn ang="T11">
                <a:pos x="T6" y="T7"/>
              </a:cxn>
            </a:cxnLst>
            <a:rect l="T12" t="T13" r="T14" b="T15"/>
            <a:pathLst>
              <a:path w="98" h="142">
                <a:moveTo>
                  <a:pt x="98" y="0"/>
                </a:moveTo>
                <a:lnTo>
                  <a:pt x="0" y="46"/>
                </a:lnTo>
                <a:lnTo>
                  <a:pt x="49" y="142"/>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47" name="Freeform 1083"/>
          <p:cNvSpPr>
            <a:spLocks/>
          </p:cNvSpPr>
          <p:nvPr/>
        </p:nvSpPr>
        <p:spPr bwMode="auto">
          <a:xfrm>
            <a:off x="5280037" y="3478213"/>
            <a:ext cx="219075" cy="481012"/>
          </a:xfrm>
          <a:custGeom>
            <a:avLst/>
            <a:gdLst>
              <a:gd name="T0" fmla="*/ 2147483647 w 94"/>
              <a:gd name="T1" fmla="*/ 0 h 184"/>
              <a:gd name="T2" fmla="*/ 2147483647 w 94"/>
              <a:gd name="T3" fmla="*/ 2147483647 h 184"/>
              <a:gd name="T4" fmla="*/ 0 w 94"/>
              <a:gd name="T5" fmla="*/ 2147483647 h 184"/>
              <a:gd name="T6" fmla="*/ 2147483647 w 94"/>
              <a:gd name="T7" fmla="*/ 0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0"/>
                </a:moveTo>
                <a:lnTo>
                  <a:pt x="94" y="184"/>
                </a:lnTo>
                <a:lnTo>
                  <a:pt x="0" y="166"/>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48" name="Freeform 1084"/>
          <p:cNvSpPr>
            <a:spLocks/>
          </p:cNvSpPr>
          <p:nvPr/>
        </p:nvSpPr>
        <p:spPr bwMode="auto">
          <a:xfrm>
            <a:off x="5384800" y="3478213"/>
            <a:ext cx="215900" cy="481012"/>
          </a:xfrm>
          <a:custGeom>
            <a:avLst/>
            <a:gdLst>
              <a:gd name="T0" fmla="*/ 2147483647 w 93"/>
              <a:gd name="T1" fmla="*/ 2147483647 h 184"/>
              <a:gd name="T2" fmla="*/ 0 w 93"/>
              <a:gd name="T3" fmla="*/ 0 h 184"/>
              <a:gd name="T4" fmla="*/ 2147483647 w 93"/>
              <a:gd name="T5" fmla="*/ 2147483647 h 184"/>
              <a:gd name="T6" fmla="*/ 2147483647 w 93"/>
              <a:gd name="T7" fmla="*/ 2147483647 h 184"/>
              <a:gd name="T8" fmla="*/ 0 60000 65536"/>
              <a:gd name="T9" fmla="*/ 0 60000 65536"/>
              <a:gd name="T10" fmla="*/ 0 60000 65536"/>
              <a:gd name="T11" fmla="*/ 0 60000 65536"/>
              <a:gd name="T12" fmla="*/ 0 w 93"/>
              <a:gd name="T13" fmla="*/ 0 h 184"/>
              <a:gd name="T14" fmla="*/ 93 w 93"/>
              <a:gd name="T15" fmla="*/ 184 h 184"/>
            </a:gdLst>
            <a:ahLst/>
            <a:cxnLst>
              <a:cxn ang="T8">
                <a:pos x="T0" y="T1"/>
              </a:cxn>
              <a:cxn ang="T9">
                <a:pos x="T2" y="T3"/>
              </a:cxn>
              <a:cxn ang="T10">
                <a:pos x="T4" y="T5"/>
              </a:cxn>
              <a:cxn ang="T11">
                <a:pos x="T6" y="T7"/>
              </a:cxn>
            </a:cxnLst>
            <a:rect l="T12" t="T13" r="T14" b="T15"/>
            <a:pathLst>
              <a:path w="93" h="184">
                <a:moveTo>
                  <a:pt x="93" y="37"/>
                </a:moveTo>
                <a:lnTo>
                  <a:pt x="0" y="0"/>
                </a:lnTo>
                <a:lnTo>
                  <a:pt x="49" y="184"/>
                </a:lnTo>
                <a:lnTo>
                  <a:pt x="93" y="3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49" name="Line 1085"/>
          <p:cNvSpPr>
            <a:spLocks noChangeShapeType="1"/>
          </p:cNvSpPr>
          <p:nvPr/>
        </p:nvSpPr>
        <p:spPr bwMode="auto">
          <a:xfrm flipH="1" flipV="1">
            <a:off x="7242175" y="4056063"/>
            <a:ext cx="215900" cy="2270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50" name="Line 1086"/>
          <p:cNvSpPr>
            <a:spLocks noChangeShapeType="1"/>
          </p:cNvSpPr>
          <p:nvPr/>
        </p:nvSpPr>
        <p:spPr bwMode="auto">
          <a:xfrm>
            <a:off x="7138990" y="3995741"/>
            <a:ext cx="10318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51" name="Line 1087"/>
          <p:cNvSpPr>
            <a:spLocks noChangeShapeType="1"/>
          </p:cNvSpPr>
          <p:nvPr/>
        </p:nvSpPr>
        <p:spPr bwMode="auto">
          <a:xfrm flipV="1">
            <a:off x="4949825" y="4032272"/>
            <a:ext cx="103188" cy="682625"/>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52" name="Line 1088"/>
          <p:cNvSpPr>
            <a:spLocks noChangeShapeType="1"/>
          </p:cNvSpPr>
          <p:nvPr/>
        </p:nvSpPr>
        <p:spPr bwMode="auto">
          <a:xfrm flipH="1" flipV="1">
            <a:off x="5384800" y="3478222"/>
            <a:ext cx="215900" cy="968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53" name="Line 1089"/>
          <p:cNvSpPr>
            <a:spLocks noChangeShapeType="1"/>
          </p:cNvSpPr>
          <p:nvPr/>
        </p:nvSpPr>
        <p:spPr bwMode="auto">
          <a:xfrm flipV="1">
            <a:off x="5280031" y="3478215"/>
            <a:ext cx="104775" cy="434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54" name="Freeform 1090"/>
          <p:cNvSpPr>
            <a:spLocks/>
          </p:cNvSpPr>
          <p:nvPr/>
        </p:nvSpPr>
        <p:spPr bwMode="auto">
          <a:xfrm>
            <a:off x="6364288" y="3348040"/>
            <a:ext cx="227012" cy="300037"/>
          </a:xfrm>
          <a:custGeom>
            <a:avLst/>
            <a:gdLst>
              <a:gd name="T0" fmla="*/ 2147483647 w 98"/>
              <a:gd name="T1" fmla="*/ 0 h 115"/>
              <a:gd name="T2" fmla="*/ 2147483647 w 98"/>
              <a:gd name="T3" fmla="*/ 2147483647 h 115"/>
              <a:gd name="T4" fmla="*/ 0 w 98"/>
              <a:gd name="T5" fmla="*/ 2147483647 h 115"/>
              <a:gd name="T6" fmla="*/ 2147483647 w 98"/>
              <a:gd name="T7" fmla="*/ 0 h 115"/>
              <a:gd name="T8" fmla="*/ 0 60000 65536"/>
              <a:gd name="T9" fmla="*/ 0 60000 65536"/>
              <a:gd name="T10" fmla="*/ 0 60000 65536"/>
              <a:gd name="T11" fmla="*/ 0 60000 65536"/>
              <a:gd name="T12" fmla="*/ 0 w 98"/>
              <a:gd name="T13" fmla="*/ 0 h 115"/>
              <a:gd name="T14" fmla="*/ 98 w 98"/>
              <a:gd name="T15" fmla="*/ 115 h 115"/>
            </a:gdLst>
            <a:ahLst/>
            <a:cxnLst>
              <a:cxn ang="T8">
                <a:pos x="T0" y="T1"/>
              </a:cxn>
              <a:cxn ang="T9">
                <a:pos x="T2" y="T3"/>
              </a:cxn>
              <a:cxn ang="T10">
                <a:pos x="T4" y="T5"/>
              </a:cxn>
              <a:cxn ang="T11">
                <a:pos x="T6" y="T7"/>
              </a:cxn>
            </a:cxnLst>
            <a:rect l="T12" t="T13" r="T14" b="T15"/>
            <a:pathLst>
              <a:path w="98" h="115">
                <a:moveTo>
                  <a:pt x="49" y="0"/>
                </a:moveTo>
                <a:lnTo>
                  <a:pt x="98" y="115"/>
                </a:lnTo>
                <a:lnTo>
                  <a:pt x="0" y="50"/>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55" name="Freeform 1091"/>
          <p:cNvSpPr>
            <a:spLocks/>
          </p:cNvSpPr>
          <p:nvPr/>
        </p:nvSpPr>
        <p:spPr bwMode="auto">
          <a:xfrm>
            <a:off x="6478600" y="3348040"/>
            <a:ext cx="217487" cy="300037"/>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82"/>
                </a:moveTo>
                <a:lnTo>
                  <a:pt x="0" y="0"/>
                </a:lnTo>
                <a:lnTo>
                  <a:pt x="49" y="115"/>
                </a:lnTo>
                <a:lnTo>
                  <a:pt x="94" y="8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56" name="Freeform 1092"/>
          <p:cNvSpPr>
            <a:spLocks/>
          </p:cNvSpPr>
          <p:nvPr/>
        </p:nvSpPr>
        <p:spPr bwMode="auto">
          <a:xfrm>
            <a:off x="5827725" y="3335347"/>
            <a:ext cx="217487" cy="300037"/>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115"/>
                </a:lnTo>
                <a:lnTo>
                  <a:pt x="0" y="115"/>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57" name="Line 1093"/>
          <p:cNvSpPr>
            <a:spLocks noChangeShapeType="1"/>
          </p:cNvSpPr>
          <p:nvPr/>
        </p:nvSpPr>
        <p:spPr bwMode="auto">
          <a:xfrm flipH="1" flipV="1">
            <a:off x="6478600" y="3348038"/>
            <a:ext cx="217487" cy="2143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58" name="Line 1094"/>
          <p:cNvSpPr>
            <a:spLocks noChangeShapeType="1"/>
          </p:cNvSpPr>
          <p:nvPr/>
        </p:nvSpPr>
        <p:spPr bwMode="auto">
          <a:xfrm flipV="1">
            <a:off x="6364288" y="3348060"/>
            <a:ext cx="114300" cy="130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59" name="Line 1095"/>
          <p:cNvSpPr>
            <a:spLocks noChangeShapeType="1"/>
          </p:cNvSpPr>
          <p:nvPr/>
        </p:nvSpPr>
        <p:spPr bwMode="auto">
          <a:xfrm flipH="1" flipV="1">
            <a:off x="5930900" y="3335360"/>
            <a:ext cx="215900" cy="968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60" name="Line 1096"/>
          <p:cNvSpPr>
            <a:spLocks noChangeShapeType="1"/>
          </p:cNvSpPr>
          <p:nvPr/>
        </p:nvSpPr>
        <p:spPr bwMode="auto">
          <a:xfrm flipV="1">
            <a:off x="5827715" y="3335347"/>
            <a:ext cx="103187" cy="3000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61" name="Freeform 1097"/>
          <p:cNvSpPr>
            <a:spLocks/>
          </p:cNvSpPr>
          <p:nvPr/>
        </p:nvSpPr>
        <p:spPr bwMode="auto">
          <a:xfrm>
            <a:off x="7356477" y="4283097"/>
            <a:ext cx="214313" cy="504825"/>
          </a:xfrm>
          <a:custGeom>
            <a:avLst/>
            <a:gdLst>
              <a:gd name="T0" fmla="*/ 2147483647 w 93"/>
              <a:gd name="T1" fmla="*/ 0 h 193"/>
              <a:gd name="T2" fmla="*/ 2147483647 w 93"/>
              <a:gd name="T3" fmla="*/ 2147483647 h 193"/>
              <a:gd name="T4" fmla="*/ 0 w 93"/>
              <a:gd name="T5" fmla="*/ 2147483647 h 193"/>
              <a:gd name="T6" fmla="*/ 2147483647 w 93"/>
              <a:gd name="T7" fmla="*/ 0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44" y="0"/>
                </a:moveTo>
                <a:lnTo>
                  <a:pt x="93" y="193"/>
                </a:lnTo>
                <a:lnTo>
                  <a:pt x="0" y="18"/>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62" name="Freeform 1098"/>
          <p:cNvSpPr>
            <a:spLocks/>
          </p:cNvSpPr>
          <p:nvPr/>
        </p:nvSpPr>
        <p:spPr bwMode="auto">
          <a:xfrm>
            <a:off x="7458075" y="4283097"/>
            <a:ext cx="228600" cy="504825"/>
          </a:xfrm>
          <a:custGeom>
            <a:avLst/>
            <a:gdLst>
              <a:gd name="T0" fmla="*/ 2147483647 w 99"/>
              <a:gd name="T1" fmla="*/ 2147483647 h 193"/>
              <a:gd name="T2" fmla="*/ 0 w 99"/>
              <a:gd name="T3" fmla="*/ 0 h 193"/>
              <a:gd name="T4" fmla="*/ 2147483647 w 99"/>
              <a:gd name="T5" fmla="*/ 2147483647 h 193"/>
              <a:gd name="T6" fmla="*/ 2147483647 w 99"/>
              <a:gd name="T7" fmla="*/ 2147483647 h 193"/>
              <a:gd name="T8" fmla="*/ 0 60000 65536"/>
              <a:gd name="T9" fmla="*/ 0 60000 65536"/>
              <a:gd name="T10" fmla="*/ 0 60000 65536"/>
              <a:gd name="T11" fmla="*/ 0 60000 65536"/>
              <a:gd name="T12" fmla="*/ 0 w 99"/>
              <a:gd name="T13" fmla="*/ 0 h 193"/>
              <a:gd name="T14" fmla="*/ 99 w 99"/>
              <a:gd name="T15" fmla="*/ 193 h 193"/>
            </a:gdLst>
            <a:ahLst/>
            <a:cxnLst>
              <a:cxn ang="T8">
                <a:pos x="T0" y="T1"/>
              </a:cxn>
              <a:cxn ang="T9">
                <a:pos x="T2" y="T3"/>
              </a:cxn>
              <a:cxn ang="T10">
                <a:pos x="T4" y="T5"/>
              </a:cxn>
              <a:cxn ang="T11">
                <a:pos x="T6" y="T7"/>
              </a:cxn>
            </a:cxnLst>
            <a:rect l="T12" t="T13" r="T14" b="T15"/>
            <a:pathLst>
              <a:path w="99" h="193">
                <a:moveTo>
                  <a:pt x="99" y="165"/>
                </a:moveTo>
                <a:lnTo>
                  <a:pt x="0" y="0"/>
                </a:lnTo>
                <a:lnTo>
                  <a:pt x="49" y="193"/>
                </a:lnTo>
                <a:lnTo>
                  <a:pt x="99" y="1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63" name="Line 1099"/>
          <p:cNvSpPr>
            <a:spLocks noChangeShapeType="1"/>
          </p:cNvSpPr>
          <p:nvPr/>
        </p:nvSpPr>
        <p:spPr bwMode="auto">
          <a:xfrm>
            <a:off x="7458087" y="4283075"/>
            <a:ext cx="11113" cy="142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64" name="Line 1100"/>
          <p:cNvSpPr>
            <a:spLocks noChangeShapeType="1"/>
          </p:cNvSpPr>
          <p:nvPr/>
        </p:nvSpPr>
        <p:spPr bwMode="auto">
          <a:xfrm flipH="1" flipV="1">
            <a:off x="7458075" y="4283075"/>
            <a:ext cx="228600" cy="4318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65" name="Line 1101"/>
          <p:cNvSpPr>
            <a:spLocks noChangeShapeType="1"/>
          </p:cNvSpPr>
          <p:nvPr/>
        </p:nvSpPr>
        <p:spPr bwMode="auto">
          <a:xfrm flipV="1">
            <a:off x="7356475" y="4283097"/>
            <a:ext cx="101600" cy="476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66" name="Freeform 1102"/>
          <p:cNvSpPr>
            <a:spLocks/>
          </p:cNvSpPr>
          <p:nvPr/>
        </p:nvSpPr>
        <p:spPr bwMode="auto">
          <a:xfrm>
            <a:off x="4835525" y="4714875"/>
            <a:ext cx="217488"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8"/>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67" name="Freeform 1103"/>
          <p:cNvSpPr>
            <a:spLocks/>
          </p:cNvSpPr>
          <p:nvPr/>
        </p:nvSpPr>
        <p:spPr bwMode="auto">
          <a:xfrm>
            <a:off x="4949825" y="4283075"/>
            <a:ext cx="217488" cy="528638"/>
          </a:xfrm>
          <a:custGeom>
            <a:avLst/>
            <a:gdLst>
              <a:gd name="T0" fmla="*/ 2147483647 w 94"/>
              <a:gd name="T1" fmla="*/ 0 h 202"/>
              <a:gd name="T2" fmla="*/ 0 w 94"/>
              <a:gd name="T3" fmla="*/ 2147483647 h 202"/>
              <a:gd name="T4" fmla="*/ 2147483647 w 94"/>
              <a:gd name="T5" fmla="*/ 2147483647 h 202"/>
              <a:gd name="T6" fmla="*/ 2147483647 w 94"/>
              <a:gd name="T7" fmla="*/ 0 h 202"/>
              <a:gd name="T8" fmla="*/ 0 60000 65536"/>
              <a:gd name="T9" fmla="*/ 0 60000 65536"/>
              <a:gd name="T10" fmla="*/ 0 60000 65536"/>
              <a:gd name="T11" fmla="*/ 0 60000 65536"/>
              <a:gd name="T12" fmla="*/ 0 w 94"/>
              <a:gd name="T13" fmla="*/ 0 h 202"/>
              <a:gd name="T14" fmla="*/ 94 w 94"/>
              <a:gd name="T15" fmla="*/ 202 h 202"/>
            </a:gdLst>
            <a:ahLst/>
            <a:cxnLst>
              <a:cxn ang="T8">
                <a:pos x="T0" y="T1"/>
              </a:cxn>
              <a:cxn ang="T9">
                <a:pos x="T2" y="T3"/>
              </a:cxn>
              <a:cxn ang="T10">
                <a:pos x="T4" y="T5"/>
              </a:cxn>
              <a:cxn ang="T11">
                <a:pos x="T6" y="T7"/>
              </a:cxn>
            </a:cxnLst>
            <a:rect l="T12" t="T13" r="T14" b="T15"/>
            <a:pathLst>
              <a:path w="94" h="202">
                <a:moveTo>
                  <a:pt x="94" y="0"/>
                </a:moveTo>
                <a:lnTo>
                  <a:pt x="0" y="165"/>
                </a:lnTo>
                <a:lnTo>
                  <a:pt x="45" y="202"/>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68" name="Freeform 1104"/>
          <p:cNvSpPr>
            <a:spLocks/>
          </p:cNvSpPr>
          <p:nvPr/>
        </p:nvSpPr>
        <p:spPr bwMode="auto">
          <a:xfrm>
            <a:off x="7570800" y="4714875"/>
            <a:ext cx="219075"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8"/>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69" name="Freeform 1105"/>
          <p:cNvSpPr>
            <a:spLocks/>
          </p:cNvSpPr>
          <p:nvPr/>
        </p:nvSpPr>
        <p:spPr bwMode="auto">
          <a:xfrm>
            <a:off x="7686675" y="4714875"/>
            <a:ext cx="215900" cy="96838"/>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70" name="Freeform 1106"/>
          <p:cNvSpPr>
            <a:spLocks/>
          </p:cNvSpPr>
          <p:nvPr/>
        </p:nvSpPr>
        <p:spPr bwMode="auto">
          <a:xfrm>
            <a:off x="4289425" y="4714875"/>
            <a:ext cx="217488"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8"/>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71" name="Freeform 1107"/>
          <p:cNvSpPr>
            <a:spLocks/>
          </p:cNvSpPr>
          <p:nvPr/>
        </p:nvSpPr>
        <p:spPr bwMode="auto">
          <a:xfrm>
            <a:off x="4402150" y="4714875"/>
            <a:ext cx="219075"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72" name="Line 1108"/>
          <p:cNvSpPr>
            <a:spLocks noChangeShapeType="1"/>
          </p:cNvSpPr>
          <p:nvPr/>
        </p:nvSpPr>
        <p:spPr bwMode="auto">
          <a:xfrm flipH="1">
            <a:off x="4949825" y="4283075"/>
            <a:ext cx="217488" cy="4318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73" name="Line 1109"/>
          <p:cNvSpPr>
            <a:spLocks noChangeShapeType="1"/>
          </p:cNvSpPr>
          <p:nvPr/>
        </p:nvSpPr>
        <p:spPr bwMode="auto">
          <a:xfrm flipV="1">
            <a:off x="4835525" y="4714897"/>
            <a:ext cx="114300" cy="73025"/>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74" name="Line 1110"/>
          <p:cNvSpPr>
            <a:spLocks noChangeShapeType="1"/>
          </p:cNvSpPr>
          <p:nvPr/>
        </p:nvSpPr>
        <p:spPr bwMode="auto">
          <a:xfrm flipH="1" flipV="1">
            <a:off x="4402150" y="4714897"/>
            <a:ext cx="219075"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75" name="Line 1111"/>
          <p:cNvSpPr>
            <a:spLocks noChangeShapeType="1"/>
          </p:cNvSpPr>
          <p:nvPr/>
        </p:nvSpPr>
        <p:spPr bwMode="auto">
          <a:xfrm flipH="1" flipV="1">
            <a:off x="7686675" y="4714897"/>
            <a:ext cx="215900"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76" name="Line 1112"/>
          <p:cNvSpPr>
            <a:spLocks noChangeShapeType="1"/>
          </p:cNvSpPr>
          <p:nvPr/>
        </p:nvSpPr>
        <p:spPr bwMode="auto">
          <a:xfrm flipH="1">
            <a:off x="7570795" y="4714897"/>
            <a:ext cx="115887"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77" name="Line 1113"/>
          <p:cNvSpPr>
            <a:spLocks noChangeShapeType="1"/>
          </p:cNvSpPr>
          <p:nvPr/>
        </p:nvSpPr>
        <p:spPr bwMode="auto">
          <a:xfrm flipV="1">
            <a:off x="4289434" y="4714897"/>
            <a:ext cx="112713"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78" name="Freeform 1114"/>
          <p:cNvSpPr>
            <a:spLocks/>
          </p:cNvSpPr>
          <p:nvPr/>
        </p:nvSpPr>
        <p:spPr bwMode="auto">
          <a:xfrm>
            <a:off x="5499102" y="3575059"/>
            <a:ext cx="214313" cy="384175"/>
          </a:xfrm>
          <a:custGeom>
            <a:avLst/>
            <a:gdLst>
              <a:gd name="T0" fmla="*/ 2147483647 w 93"/>
              <a:gd name="T1" fmla="*/ 0 h 147"/>
              <a:gd name="T2" fmla="*/ 2147483647 w 93"/>
              <a:gd name="T3" fmla="*/ 2147483647 h 147"/>
              <a:gd name="T4" fmla="*/ 0 w 93"/>
              <a:gd name="T5" fmla="*/ 2147483647 h 147"/>
              <a:gd name="T6" fmla="*/ 2147483647 w 93"/>
              <a:gd name="T7" fmla="*/ 0 h 147"/>
              <a:gd name="T8" fmla="*/ 0 60000 65536"/>
              <a:gd name="T9" fmla="*/ 0 60000 65536"/>
              <a:gd name="T10" fmla="*/ 0 60000 65536"/>
              <a:gd name="T11" fmla="*/ 0 60000 65536"/>
              <a:gd name="T12" fmla="*/ 0 w 93"/>
              <a:gd name="T13" fmla="*/ 0 h 147"/>
              <a:gd name="T14" fmla="*/ 93 w 93"/>
              <a:gd name="T15" fmla="*/ 147 h 147"/>
            </a:gdLst>
            <a:ahLst/>
            <a:cxnLst>
              <a:cxn ang="T8">
                <a:pos x="T0" y="T1"/>
              </a:cxn>
              <a:cxn ang="T9">
                <a:pos x="T2" y="T3"/>
              </a:cxn>
              <a:cxn ang="T10">
                <a:pos x="T4" y="T5"/>
              </a:cxn>
              <a:cxn ang="T11">
                <a:pos x="T6" y="T7"/>
              </a:cxn>
            </a:cxnLst>
            <a:rect l="T12" t="T13" r="T14" b="T15"/>
            <a:pathLst>
              <a:path w="93" h="147">
                <a:moveTo>
                  <a:pt x="44" y="0"/>
                </a:moveTo>
                <a:lnTo>
                  <a:pt x="93" y="142"/>
                </a:lnTo>
                <a:lnTo>
                  <a:pt x="0" y="147"/>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79" name="Freeform 1115"/>
          <p:cNvSpPr>
            <a:spLocks/>
          </p:cNvSpPr>
          <p:nvPr/>
        </p:nvSpPr>
        <p:spPr bwMode="auto">
          <a:xfrm>
            <a:off x="5600712" y="3575053"/>
            <a:ext cx="227013" cy="371475"/>
          </a:xfrm>
          <a:custGeom>
            <a:avLst/>
            <a:gdLst>
              <a:gd name="T0" fmla="*/ 2147483647 w 98"/>
              <a:gd name="T1" fmla="*/ 2147483647 h 142"/>
              <a:gd name="T2" fmla="*/ 0 w 98"/>
              <a:gd name="T3" fmla="*/ 0 h 142"/>
              <a:gd name="T4" fmla="*/ 2147483647 w 98"/>
              <a:gd name="T5" fmla="*/ 2147483647 h 142"/>
              <a:gd name="T6" fmla="*/ 2147483647 w 98"/>
              <a:gd name="T7" fmla="*/ 2147483647 h 142"/>
              <a:gd name="T8" fmla="*/ 0 60000 65536"/>
              <a:gd name="T9" fmla="*/ 0 60000 65536"/>
              <a:gd name="T10" fmla="*/ 0 60000 65536"/>
              <a:gd name="T11" fmla="*/ 0 60000 65536"/>
              <a:gd name="T12" fmla="*/ 0 w 98"/>
              <a:gd name="T13" fmla="*/ 0 h 142"/>
              <a:gd name="T14" fmla="*/ 98 w 98"/>
              <a:gd name="T15" fmla="*/ 142 h 142"/>
            </a:gdLst>
            <a:ahLst/>
            <a:cxnLst>
              <a:cxn ang="T8">
                <a:pos x="T0" y="T1"/>
              </a:cxn>
              <a:cxn ang="T9">
                <a:pos x="T2" y="T3"/>
              </a:cxn>
              <a:cxn ang="T10">
                <a:pos x="T4" y="T5"/>
              </a:cxn>
              <a:cxn ang="T11">
                <a:pos x="T6" y="T7"/>
              </a:cxn>
            </a:cxnLst>
            <a:rect l="T12" t="T13" r="T14" b="T15"/>
            <a:pathLst>
              <a:path w="98" h="142">
                <a:moveTo>
                  <a:pt x="98" y="23"/>
                </a:moveTo>
                <a:lnTo>
                  <a:pt x="0" y="0"/>
                </a:lnTo>
                <a:lnTo>
                  <a:pt x="49" y="142"/>
                </a:lnTo>
                <a:lnTo>
                  <a:pt x="98" y="2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80" name="Freeform 1116"/>
          <p:cNvSpPr>
            <a:spLocks/>
          </p:cNvSpPr>
          <p:nvPr/>
        </p:nvSpPr>
        <p:spPr bwMode="auto">
          <a:xfrm>
            <a:off x="6591300" y="3562350"/>
            <a:ext cx="217488" cy="323850"/>
          </a:xfrm>
          <a:custGeom>
            <a:avLst/>
            <a:gdLst>
              <a:gd name="T0" fmla="*/ 2147483647 w 94"/>
              <a:gd name="T1" fmla="*/ 0 h 124"/>
              <a:gd name="T2" fmla="*/ 2147483647 w 94"/>
              <a:gd name="T3" fmla="*/ 2147483647 h 124"/>
              <a:gd name="T4" fmla="*/ 0 w 94"/>
              <a:gd name="T5" fmla="*/ 2147483647 h 124"/>
              <a:gd name="T6" fmla="*/ 2147483647 w 94"/>
              <a:gd name="T7" fmla="*/ 0 h 124"/>
              <a:gd name="T8" fmla="*/ 0 60000 65536"/>
              <a:gd name="T9" fmla="*/ 0 60000 65536"/>
              <a:gd name="T10" fmla="*/ 0 60000 65536"/>
              <a:gd name="T11" fmla="*/ 0 60000 65536"/>
              <a:gd name="T12" fmla="*/ 0 w 94"/>
              <a:gd name="T13" fmla="*/ 0 h 124"/>
              <a:gd name="T14" fmla="*/ 94 w 94"/>
              <a:gd name="T15" fmla="*/ 124 h 124"/>
            </a:gdLst>
            <a:ahLst/>
            <a:cxnLst>
              <a:cxn ang="T8">
                <a:pos x="T0" y="T1"/>
              </a:cxn>
              <a:cxn ang="T9">
                <a:pos x="T2" y="T3"/>
              </a:cxn>
              <a:cxn ang="T10">
                <a:pos x="T4" y="T5"/>
              </a:cxn>
              <a:cxn ang="T11">
                <a:pos x="T6" y="T7"/>
              </a:cxn>
            </a:cxnLst>
            <a:rect l="T12" t="T13" r="T14" b="T15"/>
            <a:pathLst>
              <a:path w="94" h="124">
                <a:moveTo>
                  <a:pt x="45" y="0"/>
                </a:moveTo>
                <a:lnTo>
                  <a:pt x="94" y="124"/>
                </a:lnTo>
                <a:lnTo>
                  <a:pt x="0" y="33"/>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81" name="Freeform 1117"/>
          <p:cNvSpPr>
            <a:spLocks/>
          </p:cNvSpPr>
          <p:nvPr/>
        </p:nvSpPr>
        <p:spPr bwMode="auto">
          <a:xfrm>
            <a:off x="6696075" y="3562350"/>
            <a:ext cx="215900"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74"/>
                </a:moveTo>
                <a:lnTo>
                  <a:pt x="0" y="0"/>
                </a:lnTo>
                <a:lnTo>
                  <a:pt x="49" y="124"/>
                </a:lnTo>
                <a:lnTo>
                  <a:pt x="93" y="7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82" name="Line 1118"/>
          <p:cNvSpPr>
            <a:spLocks noChangeShapeType="1"/>
          </p:cNvSpPr>
          <p:nvPr/>
        </p:nvSpPr>
        <p:spPr bwMode="auto">
          <a:xfrm flipH="1" flipV="1">
            <a:off x="5600712" y="3575057"/>
            <a:ext cx="227013"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83" name="Line 1119"/>
          <p:cNvSpPr>
            <a:spLocks noChangeShapeType="1"/>
          </p:cNvSpPr>
          <p:nvPr/>
        </p:nvSpPr>
        <p:spPr bwMode="auto">
          <a:xfrm flipV="1">
            <a:off x="5499100" y="3575059"/>
            <a:ext cx="101600" cy="384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84" name="Line 1120"/>
          <p:cNvSpPr>
            <a:spLocks noChangeShapeType="1"/>
          </p:cNvSpPr>
          <p:nvPr/>
        </p:nvSpPr>
        <p:spPr bwMode="auto">
          <a:xfrm flipH="1" flipV="1">
            <a:off x="6696075" y="3562352"/>
            <a:ext cx="215900" cy="1936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85" name="Line 1121"/>
          <p:cNvSpPr>
            <a:spLocks noChangeShapeType="1"/>
          </p:cNvSpPr>
          <p:nvPr/>
        </p:nvSpPr>
        <p:spPr bwMode="auto">
          <a:xfrm flipV="1">
            <a:off x="6591307" y="3562357"/>
            <a:ext cx="104775" cy="857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86" name="Freeform 1122"/>
          <p:cNvSpPr>
            <a:spLocks/>
          </p:cNvSpPr>
          <p:nvPr/>
        </p:nvSpPr>
        <p:spPr bwMode="auto">
          <a:xfrm>
            <a:off x="6146800" y="3432175"/>
            <a:ext cx="217488" cy="215900"/>
          </a:xfrm>
          <a:custGeom>
            <a:avLst/>
            <a:gdLst>
              <a:gd name="T0" fmla="*/ 2147483647 w 94"/>
              <a:gd name="T1" fmla="*/ 2147483647 h 83"/>
              <a:gd name="T2" fmla="*/ 0 w 94"/>
              <a:gd name="T3" fmla="*/ 0 h 83"/>
              <a:gd name="T4" fmla="*/ 2147483647 w 94"/>
              <a:gd name="T5" fmla="*/ 2147483647 h 83"/>
              <a:gd name="T6" fmla="*/ 2147483647 w 94"/>
              <a:gd name="T7" fmla="*/ 2147483647 h 83"/>
              <a:gd name="T8" fmla="*/ 0 60000 65536"/>
              <a:gd name="T9" fmla="*/ 0 60000 65536"/>
              <a:gd name="T10" fmla="*/ 0 60000 65536"/>
              <a:gd name="T11" fmla="*/ 0 60000 65536"/>
              <a:gd name="T12" fmla="*/ 0 w 94"/>
              <a:gd name="T13" fmla="*/ 0 h 83"/>
              <a:gd name="T14" fmla="*/ 94 w 94"/>
              <a:gd name="T15" fmla="*/ 83 h 83"/>
            </a:gdLst>
            <a:ahLst/>
            <a:cxnLst>
              <a:cxn ang="T8">
                <a:pos x="T0" y="T1"/>
              </a:cxn>
              <a:cxn ang="T9">
                <a:pos x="T2" y="T3"/>
              </a:cxn>
              <a:cxn ang="T10">
                <a:pos x="T4" y="T5"/>
              </a:cxn>
              <a:cxn ang="T11">
                <a:pos x="T6" y="T7"/>
              </a:cxn>
            </a:cxnLst>
            <a:rect l="T12" t="T13" r="T14" b="T15"/>
            <a:pathLst>
              <a:path w="94" h="83">
                <a:moveTo>
                  <a:pt x="94" y="18"/>
                </a:moveTo>
                <a:lnTo>
                  <a:pt x="0" y="0"/>
                </a:lnTo>
                <a:lnTo>
                  <a:pt x="49" y="83"/>
                </a:lnTo>
                <a:lnTo>
                  <a:pt x="94"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87" name="Freeform 1123"/>
          <p:cNvSpPr>
            <a:spLocks/>
          </p:cNvSpPr>
          <p:nvPr/>
        </p:nvSpPr>
        <p:spPr bwMode="auto">
          <a:xfrm>
            <a:off x="5167325" y="3913192"/>
            <a:ext cx="217487" cy="369887"/>
          </a:xfrm>
          <a:custGeom>
            <a:avLst/>
            <a:gdLst>
              <a:gd name="T0" fmla="*/ 2147483647 w 94"/>
              <a:gd name="T1" fmla="*/ 0 h 142"/>
              <a:gd name="T2" fmla="*/ 2147483647 w 94"/>
              <a:gd name="T3" fmla="*/ 2147483647 h 142"/>
              <a:gd name="T4" fmla="*/ 0 w 94"/>
              <a:gd name="T5" fmla="*/ 2147483647 h 142"/>
              <a:gd name="T6" fmla="*/ 2147483647 w 94"/>
              <a:gd name="T7" fmla="*/ 0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49" y="0"/>
                </a:moveTo>
                <a:lnTo>
                  <a:pt x="94" y="124"/>
                </a:lnTo>
                <a:lnTo>
                  <a:pt x="0" y="142"/>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88" name="Freeform 1124"/>
          <p:cNvSpPr>
            <a:spLocks/>
          </p:cNvSpPr>
          <p:nvPr/>
        </p:nvSpPr>
        <p:spPr bwMode="auto">
          <a:xfrm>
            <a:off x="5280037" y="3913188"/>
            <a:ext cx="219075" cy="323850"/>
          </a:xfrm>
          <a:custGeom>
            <a:avLst/>
            <a:gdLst>
              <a:gd name="T0" fmla="*/ 2147483647 w 94"/>
              <a:gd name="T1" fmla="*/ 2147483647 h 124"/>
              <a:gd name="T2" fmla="*/ 0 w 94"/>
              <a:gd name="T3" fmla="*/ 0 h 124"/>
              <a:gd name="T4" fmla="*/ 2147483647 w 94"/>
              <a:gd name="T5" fmla="*/ 2147483647 h 124"/>
              <a:gd name="T6" fmla="*/ 2147483647 w 94"/>
              <a:gd name="T7" fmla="*/ 2147483647 h 124"/>
              <a:gd name="T8" fmla="*/ 0 60000 65536"/>
              <a:gd name="T9" fmla="*/ 0 60000 65536"/>
              <a:gd name="T10" fmla="*/ 0 60000 65536"/>
              <a:gd name="T11" fmla="*/ 0 60000 65536"/>
              <a:gd name="T12" fmla="*/ 0 w 94"/>
              <a:gd name="T13" fmla="*/ 0 h 124"/>
              <a:gd name="T14" fmla="*/ 94 w 94"/>
              <a:gd name="T15" fmla="*/ 124 h 124"/>
            </a:gdLst>
            <a:ahLst/>
            <a:cxnLst>
              <a:cxn ang="T8">
                <a:pos x="T0" y="T1"/>
              </a:cxn>
              <a:cxn ang="T9">
                <a:pos x="T2" y="T3"/>
              </a:cxn>
              <a:cxn ang="T10">
                <a:pos x="T4" y="T5"/>
              </a:cxn>
              <a:cxn ang="T11">
                <a:pos x="T6" y="T7"/>
              </a:cxn>
            </a:cxnLst>
            <a:rect l="T12" t="T13" r="T14" b="T15"/>
            <a:pathLst>
              <a:path w="94" h="124">
                <a:moveTo>
                  <a:pt x="94" y="18"/>
                </a:moveTo>
                <a:lnTo>
                  <a:pt x="0" y="0"/>
                </a:lnTo>
                <a:lnTo>
                  <a:pt x="45" y="124"/>
                </a:lnTo>
                <a:lnTo>
                  <a:pt x="94"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89" name="Line 1125"/>
          <p:cNvSpPr>
            <a:spLocks noChangeShapeType="1"/>
          </p:cNvSpPr>
          <p:nvPr/>
        </p:nvSpPr>
        <p:spPr bwMode="auto">
          <a:xfrm flipH="1" flipV="1">
            <a:off x="6146800" y="3432175"/>
            <a:ext cx="217488" cy="460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90" name="Line 1126"/>
          <p:cNvSpPr>
            <a:spLocks noChangeShapeType="1"/>
          </p:cNvSpPr>
          <p:nvPr/>
        </p:nvSpPr>
        <p:spPr bwMode="auto">
          <a:xfrm flipV="1">
            <a:off x="5167313" y="3913192"/>
            <a:ext cx="112712" cy="3698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91" name="Freeform 1127"/>
          <p:cNvSpPr>
            <a:spLocks/>
          </p:cNvSpPr>
          <p:nvPr/>
        </p:nvSpPr>
        <p:spPr bwMode="auto">
          <a:xfrm>
            <a:off x="6808788" y="3756027"/>
            <a:ext cx="215900" cy="360363"/>
          </a:xfrm>
          <a:custGeom>
            <a:avLst/>
            <a:gdLst>
              <a:gd name="T0" fmla="*/ 2147483647 w 93"/>
              <a:gd name="T1" fmla="*/ 0 h 138"/>
              <a:gd name="T2" fmla="*/ 2147483647 w 93"/>
              <a:gd name="T3" fmla="*/ 2147483647 h 138"/>
              <a:gd name="T4" fmla="*/ 0 w 93"/>
              <a:gd name="T5" fmla="*/ 2147483647 h 138"/>
              <a:gd name="T6" fmla="*/ 2147483647 w 93"/>
              <a:gd name="T7" fmla="*/ 0 h 138"/>
              <a:gd name="T8" fmla="*/ 0 60000 65536"/>
              <a:gd name="T9" fmla="*/ 0 60000 65536"/>
              <a:gd name="T10" fmla="*/ 0 60000 65536"/>
              <a:gd name="T11" fmla="*/ 0 60000 65536"/>
              <a:gd name="T12" fmla="*/ 0 w 93"/>
              <a:gd name="T13" fmla="*/ 0 h 138"/>
              <a:gd name="T14" fmla="*/ 93 w 93"/>
              <a:gd name="T15" fmla="*/ 138 h 138"/>
            </a:gdLst>
            <a:ahLst/>
            <a:cxnLst>
              <a:cxn ang="T8">
                <a:pos x="T0" y="T1"/>
              </a:cxn>
              <a:cxn ang="T9">
                <a:pos x="T2" y="T3"/>
              </a:cxn>
              <a:cxn ang="T10">
                <a:pos x="T4" y="T5"/>
              </a:cxn>
              <a:cxn ang="T11">
                <a:pos x="T6" y="T7"/>
              </a:cxn>
            </a:cxnLst>
            <a:rect l="T12" t="T13" r="T14" b="T15"/>
            <a:pathLst>
              <a:path w="93" h="138">
                <a:moveTo>
                  <a:pt x="44" y="0"/>
                </a:moveTo>
                <a:lnTo>
                  <a:pt x="93" y="138"/>
                </a:lnTo>
                <a:lnTo>
                  <a:pt x="0" y="50"/>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92" name="Freeform 1128"/>
          <p:cNvSpPr>
            <a:spLocks/>
          </p:cNvSpPr>
          <p:nvPr/>
        </p:nvSpPr>
        <p:spPr bwMode="auto">
          <a:xfrm>
            <a:off x="6911987" y="3756027"/>
            <a:ext cx="227013" cy="360363"/>
          </a:xfrm>
          <a:custGeom>
            <a:avLst/>
            <a:gdLst>
              <a:gd name="T0" fmla="*/ 2147483647 w 98"/>
              <a:gd name="T1" fmla="*/ 2147483647 h 138"/>
              <a:gd name="T2" fmla="*/ 0 w 98"/>
              <a:gd name="T3" fmla="*/ 0 h 138"/>
              <a:gd name="T4" fmla="*/ 2147483647 w 98"/>
              <a:gd name="T5" fmla="*/ 2147483647 h 138"/>
              <a:gd name="T6" fmla="*/ 2147483647 w 98"/>
              <a:gd name="T7" fmla="*/ 2147483647 h 138"/>
              <a:gd name="T8" fmla="*/ 0 60000 65536"/>
              <a:gd name="T9" fmla="*/ 0 60000 65536"/>
              <a:gd name="T10" fmla="*/ 0 60000 65536"/>
              <a:gd name="T11" fmla="*/ 0 60000 65536"/>
              <a:gd name="T12" fmla="*/ 0 w 98"/>
              <a:gd name="T13" fmla="*/ 0 h 138"/>
              <a:gd name="T14" fmla="*/ 98 w 98"/>
              <a:gd name="T15" fmla="*/ 138 h 138"/>
            </a:gdLst>
            <a:ahLst/>
            <a:cxnLst>
              <a:cxn ang="T8">
                <a:pos x="T0" y="T1"/>
              </a:cxn>
              <a:cxn ang="T9">
                <a:pos x="T2" y="T3"/>
              </a:cxn>
              <a:cxn ang="T10">
                <a:pos x="T4" y="T5"/>
              </a:cxn>
              <a:cxn ang="T11">
                <a:pos x="T6" y="T7"/>
              </a:cxn>
            </a:cxnLst>
            <a:rect l="T12" t="T13" r="T14" b="T15"/>
            <a:pathLst>
              <a:path w="98" h="138">
                <a:moveTo>
                  <a:pt x="98" y="92"/>
                </a:moveTo>
                <a:lnTo>
                  <a:pt x="0" y="0"/>
                </a:lnTo>
                <a:lnTo>
                  <a:pt x="49" y="138"/>
                </a:lnTo>
                <a:lnTo>
                  <a:pt x="98"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93" name="Freeform 1129"/>
          <p:cNvSpPr>
            <a:spLocks/>
          </p:cNvSpPr>
          <p:nvPr/>
        </p:nvSpPr>
        <p:spPr bwMode="auto">
          <a:xfrm>
            <a:off x="4506913" y="4751410"/>
            <a:ext cx="227012" cy="96837"/>
          </a:xfrm>
          <a:custGeom>
            <a:avLst/>
            <a:gdLst>
              <a:gd name="T0" fmla="*/ 2147483647 w 98"/>
              <a:gd name="T1" fmla="*/ 0 h 37"/>
              <a:gd name="T2" fmla="*/ 2147483647 w 98"/>
              <a:gd name="T3" fmla="*/ 2147483647 h 37"/>
              <a:gd name="T4" fmla="*/ 0 w 98"/>
              <a:gd name="T5" fmla="*/ 2147483647 h 37"/>
              <a:gd name="T6" fmla="*/ 2147483647 w 98"/>
              <a:gd name="T7" fmla="*/ 0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49" y="0"/>
                </a:moveTo>
                <a:lnTo>
                  <a:pt x="98"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94" name="Freeform 1130"/>
          <p:cNvSpPr>
            <a:spLocks/>
          </p:cNvSpPr>
          <p:nvPr/>
        </p:nvSpPr>
        <p:spPr bwMode="auto">
          <a:xfrm>
            <a:off x="4621213" y="4751410"/>
            <a:ext cx="214312"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9"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795" name="Line 1131"/>
          <p:cNvSpPr>
            <a:spLocks noChangeShapeType="1"/>
          </p:cNvSpPr>
          <p:nvPr/>
        </p:nvSpPr>
        <p:spPr bwMode="auto">
          <a:xfrm flipH="1" flipV="1">
            <a:off x="6911987" y="3756027"/>
            <a:ext cx="227013" cy="2397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96" name="Line 1132"/>
          <p:cNvSpPr>
            <a:spLocks noChangeShapeType="1"/>
          </p:cNvSpPr>
          <p:nvPr/>
        </p:nvSpPr>
        <p:spPr bwMode="auto">
          <a:xfrm flipV="1">
            <a:off x="6808797" y="3756028"/>
            <a:ext cx="103187" cy="130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97" name="Line 1133"/>
          <p:cNvSpPr>
            <a:spLocks noChangeShapeType="1"/>
          </p:cNvSpPr>
          <p:nvPr/>
        </p:nvSpPr>
        <p:spPr bwMode="auto">
          <a:xfrm flipH="1" flipV="1">
            <a:off x="4621213" y="4751388"/>
            <a:ext cx="214312"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98" name="Line 1135"/>
          <p:cNvSpPr>
            <a:spLocks noChangeShapeType="1"/>
          </p:cNvSpPr>
          <p:nvPr/>
        </p:nvSpPr>
        <p:spPr bwMode="auto">
          <a:xfrm flipV="1">
            <a:off x="7789863" y="4751410"/>
            <a:ext cx="112712"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799" name="Freeform 1136"/>
          <p:cNvSpPr>
            <a:spLocks/>
          </p:cNvSpPr>
          <p:nvPr/>
        </p:nvSpPr>
        <p:spPr bwMode="auto">
          <a:xfrm>
            <a:off x="5713425" y="3635375"/>
            <a:ext cx="217487"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01"/>
                </a:lnTo>
                <a:lnTo>
                  <a:pt x="0" y="119"/>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00" name="Freeform 1137"/>
          <p:cNvSpPr>
            <a:spLocks/>
          </p:cNvSpPr>
          <p:nvPr/>
        </p:nvSpPr>
        <p:spPr bwMode="auto">
          <a:xfrm>
            <a:off x="5827725" y="3635384"/>
            <a:ext cx="217487" cy="263525"/>
          </a:xfrm>
          <a:custGeom>
            <a:avLst/>
            <a:gdLst>
              <a:gd name="T0" fmla="*/ 2147483647 w 94"/>
              <a:gd name="T1" fmla="*/ 0 h 101"/>
              <a:gd name="T2" fmla="*/ 0 w 94"/>
              <a:gd name="T3" fmla="*/ 0 h 101"/>
              <a:gd name="T4" fmla="*/ 2147483647 w 94"/>
              <a:gd name="T5" fmla="*/ 2147483647 h 101"/>
              <a:gd name="T6" fmla="*/ 2147483647 w 94"/>
              <a:gd name="T7" fmla="*/ 0 h 101"/>
              <a:gd name="T8" fmla="*/ 0 60000 65536"/>
              <a:gd name="T9" fmla="*/ 0 60000 65536"/>
              <a:gd name="T10" fmla="*/ 0 60000 65536"/>
              <a:gd name="T11" fmla="*/ 0 60000 65536"/>
              <a:gd name="T12" fmla="*/ 0 w 94"/>
              <a:gd name="T13" fmla="*/ 0 h 101"/>
              <a:gd name="T14" fmla="*/ 94 w 94"/>
              <a:gd name="T15" fmla="*/ 101 h 101"/>
            </a:gdLst>
            <a:ahLst/>
            <a:cxnLst>
              <a:cxn ang="T8">
                <a:pos x="T0" y="T1"/>
              </a:cxn>
              <a:cxn ang="T9">
                <a:pos x="T2" y="T3"/>
              </a:cxn>
              <a:cxn ang="T10">
                <a:pos x="T4" y="T5"/>
              </a:cxn>
              <a:cxn ang="T11">
                <a:pos x="T6" y="T7"/>
              </a:cxn>
            </a:cxnLst>
            <a:rect l="T12" t="T13" r="T14" b="T15"/>
            <a:pathLst>
              <a:path w="94" h="101">
                <a:moveTo>
                  <a:pt x="94" y="0"/>
                </a:moveTo>
                <a:lnTo>
                  <a:pt x="0" y="0"/>
                </a:lnTo>
                <a:lnTo>
                  <a:pt x="45" y="101"/>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01" name="Line 1138"/>
          <p:cNvSpPr>
            <a:spLocks noChangeShapeType="1"/>
          </p:cNvSpPr>
          <p:nvPr/>
        </p:nvSpPr>
        <p:spPr bwMode="auto">
          <a:xfrm flipH="1">
            <a:off x="5827725" y="3635384"/>
            <a:ext cx="217487"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02" name="Line 1139"/>
          <p:cNvSpPr>
            <a:spLocks noChangeShapeType="1"/>
          </p:cNvSpPr>
          <p:nvPr/>
        </p:nvSpPr>
        <p:spPr bwMode="auto">
          <a:xfrm flipV="1">
            <a:off x="5713416" y="3635375"/>
            <a:ext cx="114300" cy="311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03" name="Freeform 1140"/>
          <p:cNvSpPr>
            <a:spLocks/>
          </p:cNvSpPr>
          <p:nvPr/>
        </p:nvSpPr>
        <p:spPr bwMode="auto">
          <a:xfrm>
            <a:off x="7024693" y="3995747"/>
            <a:ext cx="217487" cy="371475"/>
          </a:xfrm>
          <a:custGeom>
            <a:avLst/>
            <a:gdLst>
              <a:gd name="T0" fmla="*/ 2147483647 w 94"/>
              <a:gd name="T1" fmla="*/ 0 h 142"/>
              <a:gd name="T2" fmla="*/ 2147483647 w 94"/>
              <a:gd name="T3" fmla="*/ 2147483647 h 142"/>
              <a:gd name="T4" fmla="*/ 0 w 94"/>
              <a:gd name="T5" fmla="*/ 2147483647 h 142"/>
              <a:gd name="T6" fmla="*/ 2147483647 w 94"/>
              <a:gd name="T7" fmla="*/ 0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49" y="0"/>
                </a:moveTo>
                <a:lnTo>
                  <a:pt x="94" y="142"/>
                </a:lnTo>
                <a:lnTo>
                  <a:pt x="0" y="4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04" name="Freeform 1141"/>
          <p:cNvSpPr>
            <a:spLocks/>
          </p:cNvSpPr>
          <p:nvPr/>
        </p:nvSpPr>
        <p:spPr bwMode="auto">
          <a:xfrm>
            <a:off x="7139000" y="3995747"/>
            <a:ext cx="217487" cy="371475"/>
          </a:xfrm>
          <a:custGeom>
            <a:avLst/>
            <a:gdLst>
              <a:gd name="T0" fmla="*/ 2147483647 w 94"/>
              <a:gd name="T1" fmla="*/ 2147483647 h 142"/>
              <a:gd name="T2" fmla="*/ 0 w 94"/>
              <a:gd name="T3" fmla="*/ 0 h 142"/>
              <a:gd name="T4" fmla="*/ 2147483647 w 94"/>
              <a:gd name="T5" fmla="*/ 2147483647 h 142"/>
              <a:gd name="T6" fmla="*/ 2147483647 w 94"/>
              <a:gd name="T7" fmla="*/ 2147483647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94" y="128"/>
                </a:moveTo>
                <a:lnTo>
                  <a:pt x="0" y="0"/>
                </a:lnTo>
                <a:lnTo>
                  <a:pt x="45" y="142"/>
                </a:lnTo>
                <a:lnTo>
                  <a:pt x="94" y="12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05" name="Freeform 1142"/>
          <p:cNvSpPr>
            <a:spLocks/>
          </p:cNvSpPr>
          <p:nvPr/>
        </p:nvSpPr>
        <p:spPr bwMode="auto">
          <a:xfrm>
            <a:off x="6261100" y="3478218"/>
            <a:ext cx="217488" cy="301625"/>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115"/>
                </a:lnTo>
                <a:lnTo>
                  <a:pt x="0" y="65"/>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06" name="Freeform 1143"/>
          <p:cNvSpPr>
            <a:spLocks/>
          </p:cNvSpPr>
          <p:nvPr/>
        </p:nvSpPr>
        <p:spPr bwMode="auto">
          <a:xfrm>
            <a:off x="6364288" y="3478218"/>
            <a:ext cx="227012" cy="301625"/>
          </a:xfrm>
          <a:custGeom>
            <a:avLst/>
            <a:gdLst>
              <a:gd name="T0" fmla="*/ 2147483647 w 98"/>
              <a:gd name="T1" fmla="*/ 2147483647 h 115"/>
              <a:gd name="T2" fmla="*/ 0 w 98"/>
              <a:gd name="T3" fmla="*/ 0 h 115"/>
              <a:gd name="T4" fmla="*/ 2147483647 w 98"/>
              <a:gd name="T5" fmla="*/ 2147483647 h 115"/>
              <a:gd name="T6" fmla="*/ 2147483647 w 98"/>
              <a:gd name="T7" fmla="*/ 2147483647 h 115"/>
              <a:gd name="T8" fmla="*/ 0 60000 65536"/>
              <a:gd name="T9" fmla="*/ 0 60000 65536"/>
              <a:gd name="T10" fmla="*/ 0 60000 65536"/>
              <a:gd name="T11" fmla="*/ 0 60000 65536"/>
              <a:gd name="T12" fmla="*/ 0 w 98"/>
              <a:gd name="T13" fmla="*/ 0 h 115"/>
              <a:gd name="T14" fmla="*/ 98 w 98"/>
              <a:gd name="T15" fmla="*/ 115 h 115"/>
            </a:gdLst>
            <a:ahLst/>
            <a:cxnLst>
              <a:cxn ang="T8">
                <a:pos x="T0" y="T1"/>
              </a:cxn>
              <a:cxn ang="T9">
                <a:pos x="T2" y="T3"/>
              </a:cxn>
              <a:cxn ang="T10">
                <a:pos x="T4" y="T5"/>
              </a:cxn>
              <a:cxn ang="T11">
                <a:pos x="T6" y="T7"/>
              </a:cxn>
            </a:cxnLst>
            <a:rect l="T12" t="T13" r="T14" b="T15"/>
            <a:pathLst>
              <a:path w="98" h="115">
                <a:moveTo>
                  <a:pt x="98" y="65"/>
                </a:moveTo>
                <a:lnTo>
                  <a:pt x="0" y="0"/>
                </a:lnTo>
                <a:lnTo>
                  <a:pt x="49" y="115"/>
                </a:lnTo>
                <a:lnTo>
                  <a:pt x="98" y="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07" name="Freeform 1144"/>
          <p:cNvSpPr>
            <a:spLocks/>
          </p:cNvSpPr>
          <p:nvPr/>
        </p:nvSpPr>
        <p:spPr bwMode="auto">
          <a:xfrm>
            <a:off x="5384800" y="3959229"/>
            <a:ext cx="215900" cy="277813"/>
          </a:xfrm>
          <a:custGeom>
            <a:avLst/>
            <a:gdLst>
              <a:gd name="T0" fmla="*/ 2147483647 w 93"/>
              <a:gd name="T1" fmla="*/ 0 h 106"/>
              <a:gd name="T2" fmla="*/ 2147483647 w 93"/>
              <a:gd name="T3" fmla="*/ 2147483647 h 106"/>
              <a:gd name="T4" fmla="*/ 0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0"/>
                </a:moveTo>
                <a:lnTo>
                  <a:pt x="93" y="101"/>
                </a:lnTo>
                <a:lnTo>
                  <a:pt x="0" y="10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08" name="Freeform 1145"/>
          <p:cNvSpPr>
            <a:spLocks/>
          </p:cNvSpPr>
          <p:nvPr/>
        </p:nvSpPr>
        <p:spPr bwMode="auto">
          <a:xfrm>
            <a:off x="5499102" y="3946527"/>
            <a:ext cx="214313" cy="277813"/>
          </a:xfrm>
          <a:custGeom>
            <a:avLst/>
            <a:gdLst>
              <a:gd name="T0" fmla="*/ 2147483647 w 93"/>
              <a:gd name="T1" fmla="*/ 0 h 106"/>
              <a:gd name="T2" fmla="*/ 0 w 93"/>
              <a:gd name="T3" fmla="*/ 2147483647 h 106"/>
              <a:gd name="T4" fmla="*/ 2147483647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0"/>
                </a:moveTo>
                <a:lnTo>
                  <a:pt x="0" y="5"/>
                </a:lnTo>
                <a:lnTo>
                  <a:pt x="44" y="106"/>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09" name="Line 1146"/>
          <p:cNvSpPr>
            <a:spLocks noChangeShapeType="1"/>
          </p:cNvSpPr>
          <p:nvPr/>
        </p:nvSpPr>
        <p:spPr bwMode="auto">
          <a:xfrm flipH="1" flipV="1">
            <a:off x="7139000" y="3995738"/>
            <a:ext cx="217487" cy="3349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10" name="Line 1147"/>
          <p:cNvSpPr>
            <a:spLocks noChangeShapeType="1"/>
          </p:cNvSpPr>
          <p:nvPr/>
        </p:nvSpPr>
        <p:spPr bwMode="auto">
          <a:xfrm flipV="1">
            <a:off x="7024692" y="3995738"/>
            <a:ext cx="114300" cy="1206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11" name="Line 1148"/>
          <p:cNvSpPr>
            <a:spLocks noChangeShapeType="1"/>
          </p:cNvSpPr>
          <p:nvPr/>
        </p:nvSpPr>
        <p:spPr bwMode="auto">
          <a:xfrm flipH="1" flipV="1">
            <a:off x="6364288" y="3478213"/>
            <a:ext cx="227012" cy="1698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12" name="Line 1149"/>
          <p:cNvSpPr>
            <a:spLocks noChangeShapeType="1"/>
          </p:cNvSpPr>
          <p:nvPr/>
        </p:nvSpPr>
        <p:spPr bwMode="auto">
          <a:xfrm flipV="1">
            <a:off x="6261100" y="3478213"/>
            <a:ext cx="103188" cy="1698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13" name="Line 1150"/>
          <p:cNvSpPr>
            <a:spLocks noChangeShapeType="1"/>
          </p:cNvSpPr>
          <p:nvPr/>
        </p:nvSpPr>
        <p:spPr bwMode="auto">
          <a:xfrm flipV="1">
            <a:off x="5384800" y="3959229"/>
            <a:ext cx="114300" cy="277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14" name="Freeform 1151"/>
          <p:cNvSpPr>
            <a:spLocks/>
          </p:cNvSpPr>
          <p:nvPr/>
        </p:nvSpPr>
        <p:spPr bwMode="auto">
          <a:xfrm>
            <a:off x="7242175" y="4330722"/>
            <a:ext cx="215900" cy="314325"/>
          </a:xfrm>
          <a:custGeom>
            <a:avLst/>
            <a:gdLst>
              <a:gd name="T0" fmla="*/ 2147483647 w 93"/>
              <a:gd name="T1" fmla="*/ 0 h 120"/>
              <a:gd name="T2" fmla="*/ 2147483647 w 93"/>
              <a:gd name="T3" fmla="*/ 2147483647 h 120"/>
              <a:gd name="T4" fmla="*/ 0 w 93"/>
              <a:gd name="T5" fmla="*/ 2147483647 h 120"/>
              <a:gd name="T6" fmla="*/ 2147483647 w 93"/>
              <a:gd name="T7" fmla="*/ 0 h 120"/>
              <a:gd name="T8" fmla="*/ 0 60000 65536"/>
              <a:gd name="T9" fmla="*/ 0 60000 65536"/>
              <a:gd name="T10" fmla="*/ 0 60000 65536"/>
              <a:gd name="T11" fmla="*/ 0 60000 65536"/>
              <a:gd name="T12" fmla="*/ 0 w 93"/>
              <a:gd name="T13" fmla="*/ 0 h 120"/>
              <a:gd name="T14" fmla="*/ 93 w 93"/>
              <a:gd name="T15" fmla="*/ 120 h 120"/>
            </a:gdLst>
            <a:ahLst/>
            <a:cxnLst>
              <a:cxn ang="T8">
                <a:pos x="T0" y="T1"/>
              </a:cxn>
              <a:cxn ang="T9">
                <a:pos x="T2" y="T3"/>
              </a:cxn>
              <a:cxn ang="T10">
                <a:pos x="T4" y="T5"/>
              </a:cxn>
              <a:cxn ang="T11">
                <a:pos x="T6" y="T7"/>
              </a:cxn>
            </a:cxnLst>
            <a:rect l="T12" t="T13" r="T14" b="T15"/>
            <a:pathLst>
              <a:path w="93" h="120">
                <a:moveTo>
                  <a:pt x="49" y="0"/>
                </a:moveTo>
                <a:lnTo>
                  <a:pt x="93" y="120"/>
                </a:lnTo>
                <a:lnTo>
                  <a:pt x="0" y="1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15" name="Freeform 1152"/>
          <p:cNvSpPr>
            <a:spLocks/>
          </p:cNvSpPr>
          <p:nvPr/>
        </p:nvSpPr>
        <p:spPr bwMode="auto">
          <a:xfrm>
            <a:off x="7356477" y="4330700"/>
            <a:ext cx="214313" cy="457200"/>
          </a:xfrm>
          <a:custGeom>
            <a:avLst/>
            <a:gdLst>
              <a:gd name="T0" fmla="*/ 2147483647 w 93"/>
              <a:gd name="T1" fmla="*/ 2147483647 h 175"/>
              <a:gd name="T2" fmla="*/ 0 w 93"/>
              <a:gd name="T3" fmla="*/ 0 h 175"/>
              <a:gd name="T4" fmla="*/ 2147483647 w 93"/>
              <a:gd name="T5" fmla="*/ 2147483647 h 175"/>
              <a:gd name="T6" fmla="*/ 2147483647 w 93"/>
              <a:gd name="T7" fmla="*/ 2147483647 h 175"/>
              <a:gd name="T8" fmla="*/ 0 60000 65536"/>
              <a:gd name="T9" fmla="*/ 0 60000 65536"/>
              <a:gd name="T10" fmla="*/ 0 60000 65536"/>
              <a:gd name="T11" fmla="*/ 0 60000 65536"/>
              <a:gd name="T12" fmla="*/ 0 w 93"/>
              <a:gd name="T13" fmla="*/ 0 h 175"/>
              <a:gd name="T14" fmla="*/ 93 w 93"/>
              <a:gd name="T15" fmla="*/ 175 h 175"/>
            </a:gdLst>
            <a:ahLst/>
            <a:cxnLst>
              <a:cxn ang="T8">
                <a:pos x="T0" y="T1"/>
              </a:cxn>
              <a:cxn ang="T9">
                <a:pos x="T2" y="T3"/>
              </a:cxn>
              <a:cxn ang="T10">
                <a:pos x="T4" y="T5"/>
              </a:cxn>
              <a:cxn ang="T11">
                <a:pos x="T6" y="T7"/>
              </a:cxn>
            </a:cxnLst>
            <a:rect l="T12" t="T13" r="T14" b="T15"/>
            <a:pathLst>
              <a:path w="93" h="175">
                <a:moveTo>
                  <a:pt x="93" y="175"/>
                </a:moveTo>
                <a:lnTo>
                  <a:pt x="0" y="0"/>
                </a:lnTo>
                <a:lnTo>
                  <a:pt x="44" y="120"/>
                </a:lnTo>
                <a:lnTo>
                  <a:pt x="93" y="17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16" name="Freeform 1153"/>
          <p:cNvSpPr>
            <a:spLocks/>
          </p:cNvSpPr>
          <p:nvPr/>
        </p:nvSpPr>
        <p:spPr bwMode="auto">
          <a:xfrm>
            <a:off x="5053013" y="4283075"/>
            <a:ext cx="227012" cy="565150"/>
          </a:xfrm>
          <a:custGeom>
            <a:avLst/>
            <a:gdLst>
              <a:gd name="T0" fmla="*/ 2147483647 w 98"/>
              <a:gd name="T1" fmla="*/ 0 h 216"/>
              <a:gd name="T2" fmla="*/ 2147483647 w 98"/>
              <a:gd name="T3" fmla="*/ 2147483647 h 216"/>
              <a:gd name="T4" fmla="*/ 0 w 98"/>
              <a:gd name="T5" fmla="*/ 2147483647 h 216"/>
              <a:gd name="T6" fmla="*/ 2147483647 w 98"/>
              <a:gd name="T7" fmla="*/ 0 h 216"/>
              <a:gd name="T8" fmla="*/ 0 60000 65536"/>
              <a:gd name="T9" fmla="*/ 0 60000 65536"/>
              <a:gd name="T10" fmla="*/ 0 60000 65536"/>
              <a:gd name="T11" fmla="*/ 0 60000 65536"/>
              <a:gd name="T12" fmla="*/ 0 w 98"/>
              <a:gd name="T13" fmla="*/ 0 h 216"/>
              <a:gd name="T14" fmla="*/ 98 w 98"/>
              <a:gd name="T15" fmla="*/ 216 h 216"/>
            </a:gdLst>
            <a:ahLst/>
            <a:cxnLst>
              <a:cxn ang="T8">
                <a:pos x="T0" y="T1"/>
              </a:cxn>
              <a:cxn ang="T9">
                <a:pos x="T2" y="T3"/>
              </a:cxn>
              <a:cxn ang="T10">
                <a:pos x="T4" y="T5"/>
              </a:cxn>
              <a:cxn ang="T11">
                <a:pos x="T6" y="T7"/>
              </a:cxn>
            </a:cxnLst>
            <a:rect l="T12" t="T13" r="T14" b="T15"/>
            <a:pathLst>
              <a:path w="98" h="216">
                <a:moveTo>
                  <a:pt x="49" y="0"/>
                </a:moveTo>
                <a:lnTo>
                  <a:pt x="98" y="216"/>
                </a:lnTo>
                <a:lnTo>
                  <a:pt x="0" y="202"/>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17" name="Freeform 1154"/>
          <p:cNvSpPr>
            <a:spLocks/>
          </p:cNvSpPr>
          <p:nvPr/>
        </p:nvSpPr>
        <p:spPr bwMode="auto">
          <a:xfrm>
            <a:off x="5167325" y="4237060"/>
            <a:ext cx="217487" cy="611187"/>
          </a:xfrm>
          <a:custGeom>
            <a:avLst/>
            <a:gdLst>
              <a:gd name="T0" fmla="*/ 2147483647 w 94"/>
              <a:gd name="T1" fmla="*/ 0 h 234"/>
              <a:gd name="T2" fmla="*/ 0 w 94"/>
              <a:gd name="T3" fmla="*/ 2147483647 h 234"/>
              <a:gd name="T4" fmla="*/ 2147483647 w 94"/>
              <a:gd name="T5" fmla="*/ 2147483647 h 234"/>
              <a:gd name="T6" fmla="*/ 214748364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94" y="0"/>
                </a:moveTo>
                <a:lnTo>
                  <a:pt x="0" y="18"/>
                </a:lnTo>
                <a:lnTo>
                  <a:pt x="49" y="234"/>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18" name="Freeform 1155"/>
          <p:cNvSpPr>
            <a:spLocks/>
          </p:cNvSpPr>
          <p:nvPr/>
        </p:nvSpPr>
        <p:spPr bwMode="auto">
          <a:xfrm>
            <a:off x="4733925" y="4787900"/>
            <a:ext cx="215900" cy="84138"/>
          </a:xfrm>
          <a:custGeom>
            <a:avLst/>
            <a:gdLst>
              <a:gd name="T0" fmla="*/ 2147483647 w 93"/>
              <a:gd name="T1" fmla="*/ 0 h 32"/>
              <a:gd name="T2" fmla="*/ 2147483647 w 93"/>
              <a:gd name="T3" fmla="*/ 2147483647 h 32"/>
              <a:gd name="T4" fmla="*/ 0 w 93"/>
              <a:gd name="T5" fmla="*/ 2147483647 h 32"/>
              <a:gd name="T6" fmla="*/ 2147483647 w 93"/>
              <a:gd name="T7" fmla="*/ 0 h 32"/>
              <a:gd name="T8" fmla="*/ 0 60000 65536"/>
              <a:gd name="T9" fmla="*/ 0 60000 65536"/>
              <a:gd name="T10" fmla="*/ 0 60000 65536"/>
              <a:gd name="T11" fmla="*/ 0 60000 65536"/>
              <a:gd name="T12" fmla="*/ 0 w 93"/>
              <a:gd name="T13" fmla="*/ 0 h 32"/>
              <a:gd name="T14" fmla="*/ 93 w 93"/>
              <a:gd name="T15" fmla="*/ 32 h 32"/>
            </a:gdLst>
            <a:ahLst/>
            <a:cxnLst>
              <a:cxn ang="T8">
                <a:pos x="T0" y="T1"/>
              </a:cxn>
              <a:cxn ang="T9">
                <a:pos x="T2" y="T3"/>
              </a:cxn>
              <a:cxn ang="T10">
                <a:pos x="T4" y="T5"/>
              </a:cxn>
              <a:cxn ang="T11">
                <a:pos x="T6" y="T7"/>
              </a:cxn>
            </a:cxnLst>
            <a:rect l="T12" t="T13" r="T14" b="T15"/>
            <a:pathLst>
              <a:path w="93" h="32">
                <a:moveTo>
                  <a:pt x="44" y="0"/>
                </a:moveTo>
                <a:lnTo>
                  <a:pt x="93" y="32"/>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19" name="Freeform 1156"/>
          <p:cNvSpPr>
            <a:spLocks/>
          </p:cNvSpPr>
          <p:nvPr/>
        </p:nvSpPr>
        <p:spPr bwMode="auto">
          <a:xfrm>
            <a:off x="4835525" y="4787900"/>
            <a:ext cx="217488" cy="84138"/>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9"/>
                </a:moveTo>
                <a:lnTo>
                  <a:pt x="0" y="0"/>
                </a:lnTo>
                <a:lnTo>
                  <a:pt x="49" y="32"/>
                </a:lnTo>
                <a:lnTo>
                  <a:pt x="94"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20" name="Freeform 1157"/>
          <p:cNvSpPr>
            <a:spLocks/>
          </p:cNvSpPr>
          <p:nvPr/>
        </p:nvSpPr>
        <p:spPr bwMode="auto">
          <a:xfrm>
            <a:off x="7570800" y="4787900"/>
            <a:ext cx="219075" cy="84138"/>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9"/>
                </a:moveTo>
                <a:lnTo>
                  <a:pt x="0" y="0"/>
                </a:lnTo>
                <a:lnTo>
                  <a:pt x="50" y="32"/>
                </a:lnTo>
                <a:lnTo>
                  <a:pt x="94"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21" name="Line 1158"/>
          <p:cNvSpPr>
            <a:spLocks noChangeShapeType="1"/>
          </p:cNvSpPr>
          <p:nvPr/>
        </p:nvSpPr>
        <p:spPr bwMode="auto">
          <a:xfrm flipH="1" flipV="1">
            <a:off x="7356477" y="4330700"/>
            <a:ext cx="214313" cy="457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22" name="Line 1159"/>
          <p:cNvSpPr>
            <a:spLocks noChangeShapeType="1"/>
          </p:cNvSpPr>
          <p:nvPr/>
        </p:nvSpPr>
        <p:spPr bwMode="auto">
          <a:xfrm flipH="1" flipV="1">
            <a:off x="7570800" y="4787922"/>
            <a:ext cx="219075"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23" name="Freeform 1160"/>
          <p:cNvSpPr>
            <a:spLocks/>
          </p:cNvSpPr>
          <p:nvPr/>
        </p:nvSpPr>
        <p:spPr bwMode="auto">
          <a:xfrm>
            <a:off x="7458075" y="4645047"/>
            <a:ext cx="228600" cy="227013"/>
          </a:xfrm>
          <a:custGeom>
            <a:avLst/>
            <a:gdLst>
              <a:gd name="T0" fmla="*/ 2147483647 w 99"/>
              <a:gd name="T1" fmla="*/ 2147483647 h 87"/>
              <a:gd name="T2" fmla="*/ 2147483647 w 99"/>
              <a:gd name="T3" fmla="*/ 2147483647 h 87"/>
              <a:gd name="T4" fmla="*/ 0 w 99"/>
              <a:gd name="T5" fmla="*/ 0 h 87"/>
              <a:gd name="T6" fmla="*/ 2147483647 w 99"/>
              <a:gd name="T7" fmla="*/ 2147483647 h 87"/>
              <a:gd name="T8" fmla="*/ 0 60000 65536"/>
              <a:gd name="T9" fmla="*/ 0 60000 65536"/>
              <a:gd name="T10" fmla="*/ 0 60000 65536"/>
              <a:gd name="T11" fmla="*/ 0 60000 65536"/>
              <a:gd name="T12" fmla="*/ 0 w 99"/>
              <a:gd name="T13" fmla="*/ 0 h 87"/>
              <a:gd name="T14" fmla="*/ 99 w 99"/>
              <a:gd name="T15" fmla="*/ 87 h 87"/>
            </a:gdLst>
            <a:ahLst/>
            <a:cxnLst>
              <a:cxn ang="T8">
                <a:pos x="T0" y="T1"/>
              </a:cxn>
              <a:cxn ang="T9">
                <a:pos x="T2" y="T3"/>
              </a:cxn>
              <a:cxn ang="T10">
                <a:pos x="T4" y="T5"/>
              </a:cxn>
              <a:cxn ang="T11">
                <a:pos x="T6" y="T7"/>
              </a:cxn>
            </a:cxnLst>
            <a:rect l="T12" t="T13" r="T14" b="T15"/>
            <a:pathLst>
              <a:path w="99" h="87">
                <a:moveTo>
                  <a:pt x="49" y="55"/>
                </a:moveTo>
                <a:lnTo>
                  <a:pt x="99" y="87"/>
                </a:lnTo>
                <a:lnTo>
                  <a:pt x="0" y="0"/>
                </a:lnTo>
                <a:lnTo>
                  <a:pt x="49"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24" name="Line 1161"/>
          <p:cNvSpPr>
            <a:spLocks noChangeShapeType="1"/>
          </p:cNvSpPr>
          <p:nvPr/>
        </p:nvSpPr>
        <p:spPr bwMode="auto">
          <a:xfrm flipV="1">
            <a:off x="7242180" y="4330722"/>
            <a:ext cx="114300"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25" name="Line 1162"/>
          <p:cNvSpPr>
            <a:spLocks noChangeShapeType="1"/>
          </p:cNvSpPr>
          <p:nvPr/>
        </p:nvSpPr>
        <p:spPr bwMode="auto">
          <a:xfrm flipV="1">
            <a:off x="5053013" y="4283075"/>
            <a:ext cx="114300" cy="5286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26" name="Line 1163"/>
          <p:cNvSpPr>
            <a:spLocks noChangeShapeType="1"/>
          </p:cNvSpPr>
          <p:nvPr/>
        </p:nvSpPr>
        <p:spPr bwMode="auto">
          <a:xfrm flipH="1">
            <a:off x="5167325" y="4237060"/>
            <a:ext cx="217487" cy="460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27" name="Line 1164"/>
          <p:cNvSpPr>
            <a:spLocks noChangeShapeType="1"/>
          </p:cNvSpPr>
          <p:nvPr/>
        </p:nvSpPr>
        <p:spPr bwMode="auto">
          <a:xfrm flipH="1" flipV="1">
            <a:off x="4835525" y="4787922"/>
            <a:ext cx="217488"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28" name="Line 1165"/>
          <p:cNvSpPr>
            <a:spLocks noChangeShapeType="1"/>
          </p:cNvSpPr>
          <p:nvPr/>
        </p:nvSpPr>
        <p:spPr bwMode="auto">
          <a:xfrm flipV="1">
            <a:off x="4733930" y="4787922"/>
            <a:ext cx="101600" cy="60325"/>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29" name="Line 1166"/>
          <p:cNvSpPr>
            <a:spLocks noChangeShapeType="1"/>
          </p:cNvSpPr>
          <p:nvPr/>
        </p:nvSpPr>
        <p:spPr bwMode="auto">
          <a:xfrm>
            <a:off x="7469188" y="4645047"/>
            <a:ext cx="101600" cy="1428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30" name="Line 1167"/>
          <p:cNvSpPr>
            <a:spLocks noChangeShapeType="1"/>
          </p:cNvSpPr>
          <p:nvPr/>
        </p:nvSpPr>
        <p:spPr bwMode="auto">
          <a:xfrm flipH="1" flipV="1">
            <a:off x="4289425" y="4787922"/>
            <a:ext cx="217488"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31" name="Freeform 1168"/>
          <p:cNvSpPr>
            <a:spLocks/>
          </p:cNvSpPr>
          <p:nvPr/>
        </p:nvSpPr>
        <p:spPr bwMode="auto">
          <a:xfrm>
            <a:off x="6478600" y="3648078"/>
            <a:ext cx="217487" cy="384175"/>
          </a:xfrm>
          <a:custGeom>
            <a:avLst/>
            <a:gdLst>
              <a:gd name="T0" fmla="*/ 2147483647 w 94"/>
              <a:gd name="T1" fmla="*/ 0 h 147"/>
              <a:gd name="T2" fmla="*/ 2147483647 w 94"/>
              <a:gd name="T3" fmla="*/ 2147483647 h 147"/>
              <a:gd name="T4" fmla="*/ 0 w 94"/>
              <a:gd name="T5" fmla="*/ 2147483647 h 147"/>
              <a:gd name="T6" fmla="*/ 2147483647 w 94"/>
              <a:gd name="T7" fmla="*/ 0 h 147"/>
              <a:gd name="T8" fmla="*/ 0 60000 65536"/>
              <a:gd name="T9" fmla="*/ 0 60000 65536"/>
              <a:gd name="T10" fmla="*/ 0 60000 65536"/>
              <a:gd name="T11" fmla="*/ 0 60000 65536"/>
              <a:gd name="T12" fmla="*/ 0 w 94"/>
              <a:gd name="T13" fmla="*/ 0 h 147"/>
              <a:gd name="T14" fmla="*/ 94 w 94"/>
              <a:gd name="T15" fmla="*/ 147 h 147"/>
            </a:gdLst>
            <a:ahLst/>
            <a:cxnLst>
              <a:cxn ang="T8">
                <a:pos x="T0" y="T1"/>
              </a:cxn>
              <a:cxn ang="T9">
                <a:pos x="T2" y="T3"/>
              </a:cxn>
              <a:cxn ang="T10">
                <a:pos x="T4" y="T5"/>
              </a:cxn>
              <a:cxn ang="T11">
                <a:pos x="T6" y="T7"/>
              </a:cxn>
            </a:cxnLst>
            <a:rect l="T12" t="T13" r="T14" b="T15"/>
            <a:pathLst>
              <a:path w="94" h="147">
                <a:moveTo>
                  <a:pt x="49" y="0"/>
                </a:moveTo>
                <a:lnTo>
                  <a:pt x="94" y="147"/>
                </a:lnTo>
                <a:lnTo>
                  <a:pt x="0" y="50"/>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32" name="Freeform 1169"/>
          <p:cNvSpPr>
            <a:spLocks/>
          </p:cNvSpPr>
          <p:nvPr/>
        </p:nvSpPr>
        <p:spPr bwMode="auto">
          <a:xfrm>
            <a:off x="6591300" y="3648078"/>
            <a:ext cx="217488" cy="384175"/>
          </a:xfrm>
          <a:custGeom>
            <a:avLst/>
            <a:gdLst>
              <a:gd name="T0" fmla="*/ 2147483647 w 94"/>
              <a:gd name="T1" fmla="*/ 2147483647 h 147"/>
              <a:gd name="T2" fmla="*/ 0 w 94"/>
              <a:gd name="T3" fmla="*/ 0 h 147"/>
              <a:gd name="T4" fmla="*/ 2147483647 w 94"/>
              <a:gd name="T5" fmla="*/ 2147483647 h 147"/>
              <a:gd name="T6" fmla="*/ 2147483647 w 94"/>
              <a:gd name="T7" fmla="*/ 2147483647 h 147"/>
              <a:gd name="T8" fmla="*/ 0 60000 65536"/>
              <a:gd name="T9" fmla="*/ 0 60000 65536"/>
              <a:gd name="T10" fmla="*/ 0 60000 65536"/>
              <a:gd name="T11" fmla="*/ 0 60000 65536"/>
              <a:gd name="T12" fmla="*/ 0 w 94"/>
              <a:gd name="T13" fmla="*/ 0 h 147"/>
              <a:gd name="T14" fmla="*/ 94 w 94"/>
              <a:gd name="T15" fmla="*/ 147 h 147"/>
            </a:gdLst>
            <a:ahLst/>
            <a:cxnLst>
              <a:cxn ang="T8">
                <a:pos x="T0" y="T1"/>
              </a:cxn>
              <a:cxn ang="T9">
                <a:pos x="T2" y="T3"/>
              </a:cxn>
              <a:cxn ang="T10">
                <a:pos x="T4" y="T5"/>
              </a:cxn>
              <a:cxn ang="T11">
                <a:pos x="T6" y="T7"/>
              </a:cxn>
            </a:cxnLst>
            <a:rect l="T12" t="T13" r="T14" b="T15"/>
            <a:pathLst>
              <a:path w="94" h="147">
                <a:moveTo>
                  <a:pt x="94" y="91"/>
                </a:moveTo>
                <a:lnTo>
                  <a:pt x="0" y="0"/>
                </a:lnTo>
                <a:lnTo>
                  <a:pt x="45" y="147"/>
                </a:lnTo>
                <a:lnTo>
                  <a:pt x="94" y="9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33" name="Freeform 1170"/>
          <p:cNvSpPr>
            <a:spLocks/>
          </p:cNvSpPr>
          <p:nvPr/>
        </p:nvSpPr>
        <p:spPr bwMode="auto">
          <a:xfrm>
            <a:off x="5930900" y="3635384"/>
            <a:ext cx="215900" cy="263525"/>
          </a:xfrm>
          <a:custGeom>
            <a:avLst/>
            <a:gdLst>
              <a:gd name="T0" fmla="*/ 2147483647 w 93"/>
              <a:gd name="T1" fmla="*/ 0 h 101"/>
              <a:gd name="T2" fmla="*/ 2147483647 w 93"/>
              <a:gd name="T3" fmla="*/ 2147483647 h 101"/>
              <a:gd name="T4" fmla="*/ 0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49" y="0"/>
                </a:moveTo>
                <a:lnTo>
                  <a:pt x="93" y="92"/>
                </a:lnTo>
                <a:lnTo>
                  <a:pt x="0" y="101"/>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34" name="Freeform 1171"/>
          <p:cNvSpPr>
            <a:spLocks/>
          </p:cNvSpPr>
          <p:nvPr/>
        </p:nvSpPr>
        <p:spPr bwMode="auto">
          <a:xfrm>
            <a:off x="6045200" y="3635375"/>
            <a:ext cx="215900" cy="241300"/>
          </a:xfrm>
          <a:custGeom>
            <a:avLst/>
            <a:gdLst>
              <a:gd name="T0" fmla="*/ 2147483647 w 93"/>
              <a:gd name="T1" fmla="*/ 2147483647 h 92"/>
              <a:gd name="T2" fmla="*/ 0 w 93"/>
              <a:gd name="T3" fmla="*/ 0 h 92"/>
              <a:gd name="T4" fmla="*/ 2147483647 w 93"/>
              <a:gd name="T5" fmla="*/ 2147483647 h 92"/>
              <a:gd name="T6" fmla="*/ 2147483647 w 93"/>
              <a:gd name="T7" fmla="*/ 2147483647 h 92"/>
              <a:gd name="T8" fmla="*/ 0 60000 65536"/>
              <a:gd name="T9" fmla="*/ 0 60000 65536"/>
              <a:gd name="T10" fmla="*/ 0 60000 65536"/>
              <a:gd name="T11" fmla="*/ 0 60000 65536"/>
              <a:gd name="T12" fmla="*/ 0 w 93"/>
              <a:gd name="T13" fmla="*/ 0 h 92"/>
              <a:gd name="T14" fmla="*/ 93 w 93"/>
              <a:gd name="T15" fmla="*/ 92 h 92"/>
            </a:gdLst>
            <a:ahLst/>
            <a:cxnLst>
              <a:cxn ang="T8">
                <a:pos x="T0" y="T1"/>
              </a:cxn>
              <a:cxn ang="T9">
                <a:pos x="T2" y="T3"/>
              </a:cxn>
              <a:cxn ang="T10">
                <a:pos x="T4" y="T5"/>
              </a:cxn>
              <a:cxn ang="T11">
                <a:pos x="T6" y="T7"/>
              </a:cxn>
            </a:cxnLst>
            <a:rect l="T12" t="T13" r="T14" b="T15"/>
            <a:pathLst>
              <a:path w="93" h="92">
                <a:moveTo>
                  <a:pt x="93" y="5"/>
                </a:moveTo>
                <a:lnTo>
                  <a:pt x="0" y="0"/>
                </a:lnTo>
                <a:lnTo>
                  <a:pt x="44" y="92"/>
                </a:lnTo>
                <a:lnTo>
                  <a:pt x="93" y="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35" name="Line 1172"/>
          <p:cNvSpPr>
            <a:spLocks noChangeShapeType="1"/>
          </p:cNvSpPr>
          <p:nvPr/>
        </p:nvSpPr>
        <p:spPr bwMode="auto">
          <a:xfrm flipH="1" flipV="1">
            <a:off x="6591300" y="3648084"/>
            <a:ext cx="217488" cy="2381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36" name="Line 1173"/>
          <p:cNvSpPr>
            <a:spLocks noChangeShapeType="1"/>
          </p:cNvSpPr>
          <p:nvPr/>
        </p:nvSpPr>
        <p:spPr bwMode="auto">
          <a:xfrm flipV="1">
            <a:off x="6478588" y="3648082"/>
            <a:ext cx="112712" cy="1317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37" name="Line 1174"/>
          <p:cNvSpPr>
            <a:spLocks noChangeShapeType="1"/>
          </p:cNvSpPr>
          <p:nvPr/>
        </p:nvSpPr>
        <p:spPr bwMode="auto">
          <a:xfrm flipH="1" flipV="1">
            <a:off x="6045200" y="3635375"/>
            <a:ext cx="215900"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38" name="Freeform 1175"/>
          <p:cNvSpPr>
            <a:spLocks/>
          </p:cNvSpPr>
          <p:nvPr/>
        </p:nvSpPr>
        <p:spPr bwMode="auto">
          <a:xfrm>
            <a:off x="5600712" y="3946527"/>
            <a:ext cx="227013" cy="277813"/>
          </a:xfrm>
          <a:custGeom>
            <a:avLst/>
            <a:gdLst>
              <a:gd name="T0" fmla="*/ 2147483647 w 98"/>
              <a:gd name="T1" fmla="*/ 0 h 106"/>
              <a:gd name="T2" fmla="*/ 2147483647 w 98"/>
              <a:gd name="T3" fmla="*/ 2147483647 h 106"/>
              <a:gd name="T4" fmla="*/ 0 w 98"/>
              <a:gd name="T5" fmla="*/ 2147483647 h 106"/>
              <a:gd name="T6" fmla="*/ 2147483647 w 98"/>
              <a:gd name="T7" fmla="*/ 0 h 106"/>
              <a:gd name="T8" fmla="*/ 0 60000 65536"/>
              <a:gd name="T9" fmla="*/ 0 60000 65536"/>
              <a:gd name="T10" fmla="*/ 0 60000 65536"/>
              <a:gd name="T11" fmla="*/ 0 60000 65536"/>
              <a:gd name="T12" fmla="*/ 0 w 98"/>
              <a:gd name="T13" fmla="*/ 0 h 106"/>
              <a:gd name="T14" fmla="*/ 98 w 98"/>
              <a:gd name="T15" fmla="*/ 106 h 106"/>
            </a:gdLst>
            <a:ahLst/>
            <a:cxnLst>
              <a:cxn ang="T8">
                <a:pos x="T0" y="T1"/>
              </a:cxn>
              <a:cxn ang="T9">
                <a:pos x="T2" y="T3"/>
              </a:cxn>
              <a:cxn ang="T10">
                <a:pos x="T4" y="T5"/>
              </a:cxn>
              <a:cxn ang="T11">
                <a:pos x="T6" y="T7"/>
              </a:cxn>
            </a:cxnLst>
            <a:rect l="T12" t="T13" r="T14" b="T15"/>
            <a:pathLst>
              <a:path w="98" h="106">
                <a:moveTo>
                  <a:pt x="49" y="0"/>
                </a:moveTo>
                <a:lnTo>
                  <a:pt x="98" y="97"/>
                </a:lnTo>
                <a:lnTo>
                  <a:pt x="0" y="10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39" name="Freeform 1176"/>
          <p:cNvSpPr>
            <a:spLocks/>
          </p:cNvSpPr>
          <p:nvPr/>
        </p:nvSpPr>
        <p:spPr bwMode="auto">
          <a:xfrm>
            <a:off x="5713425" y="3898903"/>
            <a:ext cx="217487" cy="301625"/>
          </a:xfrm>
          <a:custGeom>
            <a:avLst/>
            <a:gdLst>
              <a:gd name="T0" fmla="*/ 2147483647 w 94"/>
              <a:gd name="T1" fmla="*/ 0 h 115"/>
              <a:gd name="T2" fmla="*/ 0 w 94"/>
              <a:gd name="T3" fmla="*/ 2147483647 h 115"/>
              <a:gd name="T4" fmla="*/ 2147483647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0"/>
                </a:moveTo>
                <a:lnTo>
                  <a:pt x="0" y="18"/>
                </a:lnTo>
                <a:lnTo>
                  <a:pt x="49" y="115"/>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40" name="Freeform 1177"/>
          <p:cNvSpPr>
            <a:spLocks/>
          </p:cNvSpPr>
          <p:nvPr/>
        </p:nvSpPr>
        <p:spPr bwMode="auto">
          <a:xfrm>
            <a:off x="6696075" y="3886208"/>
            <a:ext cx="215900" cy="396875"/>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9" y="0"/>
                </a:moveTo>
                <a:lnTo>
                  <a:pt x="93" y="152"/>
                </a:lnTo>
                <a:lnTo>
                  <a:pt x="0" y="5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41" name="Freeform 1178"/>
          <p:cNvSpPr>
            <a:spLocks/>
          </p:cNvSpPr>
          <p:nvPr/>
        </p:nvSpPr>
        <p:spPr bwMode="auto">
          <a:xfrm>
            <a:off x="6808788" y="3886208"/>
            <a:ext cx="215900" cy="396875"/>
          </a:xfrm>
          <a:custGeom>
            <a:avLst/>
            <a:gdLst>
              <a:gd name="T0" fmla="*/ 2147483647 w 93"/>
              <a:gd name="T1" fmla="*/ 2147483647 h 152"/>
              <a:gd name="T2" fmla="*/ 0 w 93"/>
              <a:gd name="T3" fmla="*/ 0 h 152"/>
              <a:gd name="T4" fmla="*/ 2147483647 w 93"/>
              <a:gd name="T5" fmla="*/ 2147483647 h 152"/>
              <a:gd name="T6" fmla="*/ 2147483647 w 93"/>
              <a:gd name="T7" fmla="*/ 2147483647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88"/>
                </a:moveTo>
                <a:lnTo>
                  <a:pt x="0" y="0"/>
                </a:lnTo>
                <a:lnTo>
                  <a:pt x="44" y="152"/>
                </a:lnTo>
                <a:lnTo>
                  <a:pt x="93" y="8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42" name="Line 1179"/>
          <p:cNvSpPr>
            <a:spLocks noChangeShapeType="1"/>
          </p:cNvSpPr>
          <p:nvPr/>
        </p:nvSpPr>
        <p:spPr bwMode="auto">
          <a:xfrm flipV="1">
            <a:off x="5600702" y="3946527"/>
            <a:ext cx="112713" cy="277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43" name="Line 1180"/>
          <p:cNvSpPr>
            <a:spLocks noChangeShapeType="1"/>
          </p:cNvSpPr>
          <p:nvPr/>
        </p:nvSpPr>
        <p:spPr bwMode="auto">
          <a:xfrm flipH="1" flipV="1">
            <a:off x="6808788" y="3886200"/>
            <a:ext cx="215900" cy="2301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44" name="Line 1181"/>
          <p:cNvSpPr>
            <a:spLocks noChangeShapeType="1"/>
          </p:cNvSpPr>
          <p:nvPr/>
        </p:nvSpPr>
        <p:spPr bwMode="auto">
          <a:xfrm flipV="1">
            <a:off x="6696082" y="3886200"/>
            <a:ext cx="112713" cy="1460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45" name="Freeform 1182"/>
          <p:cNvSpPr>
            <a:spLocks/>
          </p:cNvSpPr>
          <p:nvPr/>
        </p:nvSpPr>
        <p:spPr bwMode="auto">
          <a:xfrm>
            <a:off x="4949825" y="4811735"/>
            <a:ext cx="217488"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46" name="Freeform 1183"/>
          <p:cNvSpPr>
            <a:spLocks/>
          </p:cNvSpPr>
          <p:nvPr/>
        </p:nvSpPr>
        <p:spPr bwMode="auto">
          <a:xfrm>
            <a:off x="5053013" y="4811735"/>
            <a:ext cx="227012" cy="96837"/>
          </a:xfrm>
          <a:custGeom>
            <a:avLst/>
            <a:gdLst>
              <a:gd name="T0" fmla="*/ 2147483647 w 98"/>
              <a:gd name="T1" fmla="*/ 2147483647 h 37"/>
              <a:gd name="T2" fmla="*/ 0 w 98"/>
              <a:gd name="T3" fmla="*/ 0 h 37"/>
              <a:gd name="T4" fmla="*/ 2147483647 w 98"/>
              <a:gd name="T5" fmla="*/ 2147483647 h 37"/>
              <a:gd name="T6" fmla="*/ 2147483647 w 98"/>
              <a:gd name="T7" fmla="*/ 2147483647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98" y="14"/>
                </a:moveTo>
                <a:lnTo>
                  <a:pt x="0" y="0"/>
                </a:lnTo>
                <a:lnTo>
                  <a:pt x="49" y="37"/>
                </a:lnTo>
                <a:lnTo>
                  <a:pt x="98"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47" name="Freeform 1184"/>
          <p:cNvSpPr>
            <a:spLocks/>
          </p:cNvSpPr>
          <p:nvPr/>
        </p:nvSpPr>
        <p:spPr bwMode="auto">
          <a:xfrm>
            <a:off x="5280037" y="4237060"/>
            <a:ext cx="219075" cy="611187"/>
          </a:xfrm>
          <a:custGeom>
            <a:avLst/>
            <a:gdLst>
              <a:gd name="T0" fmla="*/ 2147483647 w 94"/>
              <a:gd name="T1" fmla="*/ 0 h 234"/>
              <a:gd name="T2" fmla="*/ 2147483647 w 94"/>
              <a:gd name="T3" fmla="*/ 2147483647 h 234"/>
              <a:gd name="T4" fmla="*/ 0 w 94"/>
              <a:gd name="T5" fmla="*/ 2147483647 h 234"/>
              <a:gd name="T6" fmla="*/ 214748364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45" y="0"/>
                </a:moveTo>
                <a:lnTo>
                  <a:pt x="94" y="55"/>
                </a:lnTo>
                <a:lnTo>
                  <a:pt x="0" y="234"/>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48" name="Freeform 1185"/>
          <p:cNvSpPr>
            <a:spLocks/>
          </p:cNvSpPr>
          <p:nvPr/>
        </p:nvSpPr>
        <p:spPr bwMode="auto">
          <a:xfrm>
            <a:off x="5384800" y="4224360"/>
            <a:ext cx="215900" cy="155575"/>
          </a:xfrm>
          <a:custGeom>
            <a:avLst/>
            <a:gdLst>
              <a:gd name="T0" fmla="*/ 2147483647 w 93"/>
              <a:gd name="T1" fmla="*/ 0 h 60"/>
              <a:gd name="T2" fmla="*/ 0 w 93"/>
              <a:gd name="T3" fmla="*/ 2147483647 h 60"/>
              <a:gd name="T4" fmla="*/ 2147483647 w 93"/>
              <a:gd name="T5" fmla="*/ 2147483647 h 60"/>
              <a:gd name="T6" fmla="*/ 2147483647 w 93"/>
              <a:gd name="T7" fmla="*/ 0 h 60"/>
              <a:gd name="T8" fmla="*/ 0 60000 65536"/>
              <a:gd name="T9" fmla="*/ 0 60000 65536"/>
              <a:gd name="T10" fmla="*/ 0 60000 65536"/>
              <a:gd name="T11" fmla="*/ 0 60000 65536"/>
              <a:gd name="T12" fmla="*/ 0 w 93"/>
              <a:gd name="T13" fmla="*/ 0 h 60"/>
              <a:gd name="T14" fmla="*/ 93 w 93"/>
              <a:gd name="T15" fmla="*/ 60 h 60"/>
            </a:gdLst>
            <a:ahLst/>
            <a:cxnLst>
              <a:cxn ang="T8">
                <a:pos x="T0" y="T1"/>
              </a:cxn>
              <a:cxn ang="T9">
                <a:pos x="T2" y="T3"/>
              </a:cxn>
              <a:cxn ang="T10">
                <a:pos x="T4" y="T5"/>
              </a:cxn>
              <a:cxn ang="T11">
                <a:pos x="T6" y="T7"/>
              </a:cxn>
            </a:cxnLst>
            <a:rect l="T12" t="T13" r="T14" b="T15"/>
            <a:pathLst>
              <a:path w="93" h="60">
                <a:moveTo>
                  <a:pt x="93" y="0"/>
                </a:moveTo>
                <a:lnTo>
                  <a:pt x="0" y="5"/>
                </a:lnTo>
                <a:lnTo>
                  <a:pt x="49" y="60"/>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49" name="Line 1186"/>
          <p:cNvSpPr>
            <a:spLocks noChangeShapeType="1"/>
          </p:cNvSpPr>
          <p:nvPr/>
        </p:nvSpPr>
        <p:spPr bwMode="auto">
          <a:xfrm flipH="1" flipV="1">
            <a:off x="5053013" y="4811713"/>
            <a:ext cx="227012"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50" name="Line 1187"/>
          <p:cNvSpPr>
            <a:spLocks noChangeShapeType="1"/>
          </p:cNvSpPr>
          <p:nvPr/>
        </p:nvSpPr>
        <p:spPr bwMode="auto">
          <a:xfrm flipV="1">
            <a:off x="4949825" y="4811735"/>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51" name="Line 1188"/>
          <p:cNvSpPr>
            <a:spLocks noChangeShapeType="1"/>
          </p:cNvSpPr>
          <p:nvPr/>
        </p:nvSpPr>
        <p:spPr bwMode="auto">
          <a:xfrm flipH="1" flipV="1">
            <a:off x="4506913" y="4811713"/>
            <a:ext cx="227012"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52" name="Line 1189"/>
          <p:cNvSpPr>
            <a:spLocks noChangeShapeType="1"/>
          </p:cNvSpPr>
          <p:nvPr/>
        </p:nvSpPr>
        <p:spPr bwMode="auto">
          <a:xfrm flipV="1">
            <a:off x="7686675" y="4811735"/>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53" name="Freeform 1190"/>
          <p:cNvSpPr>
            <a:spLocks/>
          </p:cNvSpPr>
          <p:nvPr/>
        </p:nvSpPr>
        <p:spPr bwMode="auto">
          <a:xfrm>
            <a:off x="6146800" y="3648084"/>
            <a:ext cx="217488" cy="334963"/>
          </a:xfrm>
          <a:custGeom>
            <a:avLst/>
            <a:gdLst>
              <a:gd name="T0" fmla="*/ 2147483647 w 94"/>
              <a:gd name="T1" fmla="*/ 0 h 128"/>
              <a:gd name="T2" fmla="*/ 2147483647 w 94"/>
              <a:gd name="T3" fmla="*/ 2147483647 h 128"/>
              <a:gd name="T4" fmla="*/ 0 w 94"/>
              <a:gd name="T5" fmla="*/ 2147483647 h 128"/>
              <a:gd name="T6" fmla="*/ 2147483647 w 94"/>
              <a:gd name="T7" fmla="*/ 0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49" y="0"/>
                </a:moveTo>
                <a:lnTo>
                  <a:pt x="94" y="128"/>
                </a:lnTo>
                <a:lnTo>
                  <a:pt x="0" y="8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54" name="Freeform 1191"/>
          <p:cNvSpPr>
            <a:spLocks/>
          </p:cNvSpPr>
          <p:nvPr/>
        </p:nvSpPr>
        <p:spPr bwMode="auto">
          <a:xfrm>
            <a:off x="6261100" y="3648084"/>
            <a:ext cx="217488" cy="334963"/>
          </a:xfrm>
          <a:custGeom>
            <a:avLst/>
            <a:gdLst>
              <a:gd name="T0" fmla="*/ 2147483647 w 94"/>
              <a:gd name="T1" fmla="*/ 2147483647 h 128"/>
              <a:gd name="T2" fmla="*/ 0 w 94"/>
              <a:gd name="T3" fmla="*/ 0 h 128"/>
              <a:gd name="T4" fmla="*/ 2147483647 w 94"/>
              <a:gd name="T5" fmla="*/ 2147483647 h 128"/>
              <a:gd name="T6" fmla="*/ 2147483647 w 94"/>
              <a:gd name="T7" fmla="*/ 2147483647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94" y="50"/>
                </a:moveTo>
                <a:lnTo>
                  <a:pt x="0" y="0"/>
                </a:lnTo>
                <a:lnTo>
                  <a:pt x="45" y="128"/>
                </a:lnTo>
                <a:lnTo>
                  <a:pt x="94" y="5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55" name="Line 1192"/>
          <p:cNvSpPr>
            <a:spLocks noChangeShapeType="1"/>
          </p:cNvSpPr>
          <p:nvPr/>
        </p:nvSpPr>
        <p:spPr bwMode="auto">
          <a:xfrm flipV="1">
            <a:off x="5280031" y="4237060"/>
            <a:ext cx="104775" cy="6111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56" name="Line 1193"/>
          <p:cNvSpPr>
            <a:spLocks noChangeShapeType="1"/>
          </p:cNvSpPr>
          <p:nvPr/>
        </p:nvSpPr>
        <p:spPr bwMode="auto">
          <a:xfrm flipH="1">
            <a:off x="5384800" y="4224338"/>
            <a:ext cx="215900"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57" name="Freeform 1194"/>
          <p:cNvSpPr>
            <a:spLocks/>
          </p:cNvSpPr>
          <p:nvPr/>
        </p:nvSpPr>
        <p:spPr bwMode="auto">
          <a:xfrm>
            <a:off x="6911987" y="4116410"/>
            <a:ext cx="227013" cy="407987"/>
          </a:xfrm>
          <a:custGeom>
            <a:avLst/>
            <a:gdLst>
              <a:gd name="T0" fmla="*/ 2147483647 w 98"/>
              <a:gd name="T1" fmla="*/ 0 h 156"/>
              <a:gd name="T2" fmla="*/ 2147483647 w 98"/>
              <a:gd name="T3" fmla="*/ 2147483647 h 156"/>
              <a:gd name="T4" fmla="*/ 0 w 98"/>
              <a:gd name="T5" fmla="*/ 2147483647 h 156"/>
              <a:gd name="T6" fmla="*/ 2147483647 w 98"/>
              <a:gd name="T7" fmla="*/ 0 h 156"/>
              <a:gd name="T8" fmla="*/ 0 60000 65536"/>
              <a:gd name="T9" fmla="*/ 0 60000 65536"/>
              <a:gd name="T10" fmla="*/ 0 60000 65536"/>
              <a:gd name="T11" fmla="*/ 0 60000 65536"/>
              <a:gd name="T12" fmla="*/ 0 w 98"/>
              <a:gd name="T13" fmla="*/ 0 h 156"/>
              <a:gd name="T14" fmla="*/ 98 w 98"/>
              <a:gd name="T15" fmla="*/ 156 h 156"/>
            </a:gdLst>
            <a:ahLst/>
            <a:cxnLst>
              <a:cxn ang="T8">
                <a:pos x="T0" y="T1"/>
              </a:cxn>
              <a:cxn ang="T9">
                <a:pos x="T2" y="T3"/>
              </a:cxn>
              <a:cxn ang="T10">
                <a:pos x="T4" y="T5"/>
              </a:cxn>
              <a:cxn ang="T11">
                <a:pos x="T6" y="T7"/>
              </a:cxn>
            </a:cxnLst>
            <a:rect l="T12" t="T13" r="T14" b="T15"/>
            <a:pathLst>
              <a:path w="98" h="156">
                <a:moveTo>
                  <a:pt x="49" y="0"/>
                </a:moveTo>
                <a:lnTo>
                  <a:pt x="98" y="156"/>
                </a:lnTo>
                <a:lnTo>
                  <a:pt x="0" y="6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58" name="Freeform 1195"/>
          <p:cNvSpPr>
            <a:spLocks/>
          </p:cNvSpPr>
          <p:nvPr/>
        </p:nvSpPr>
        <p:spPr bwMode="auto">
          <a:xfrm>
            <a:off x="7024693" y="4116410"/>
            <a:ext cx="217487" cy="407987"/>
          </a:xfrm>
          <a:custGeom>
            <a:avLst/>
            <a:gdLst>
              <a:gd name="T0" fmla="*/ 2147483647 w 94"/>
              <a:gd name="T1" fmla="*/ 2147483647 h 156"/>
              <a:gd name="T2" fmla="*/ 0 w 94"/>
              <a:gd name="T3" fmla="*/ 0 h 156"/>
              <a:gd name="T4" fmla="*/ 2147483647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96"/>
                </a:moveTo>
                <a:lnTo>
                  <a:pt x="0" y="0"/>
                </a:lnTo>
                <a:lnTo>
                  <a:pt x="49" y="156"/>
                </a:lnTo>
                <a:lnTo>
                  <a:pt x="94" y="9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59" name="Line 1196"/>
          <p:cNvSpPr>
            <a:spLocks noChangeShapeType="1"/>
          </p:cNvSpPr>
          <p:nvPr/>
        </p:nvSpPr>
        <p:spPr bwMode="auto">
          <a:xfrm flipH="1" flipV="1">
            <a:off x="6261100" y="3648082"/>
            <a:ext cx="217488" cy="1317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60" name="Line 1197"/>
          <p:cNvSpPr>
            <a:spLocks noChangeShapeType="1"/>
          </p:cNvSpPr>
          <p:nvPr/>
        </p:nvSpPr>
        <p:spPr bwMode="auto">
          <a:xfrm flipV="1">
            <a:off x="6146800" y="3648075"/>
            <a:ext cx="114300" cy="2286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61" name="Line 1198"/>
          <p:cNvSpPr>
            <a:spLocks noChangeShapeType="1"/>
          </p:cNvSpPr>
          <p:nvPr/>
        </p:nvSpPr>
        <p:spPr bwMode="auto">
          <a:xfrm flipH="1" flipV="1">
            <a:off x="7024693" y="4116410"/>
            <a:ext cx="217487" cy="2508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62" name="Line 1199"/>
          <p:cNvSpPr>
            <a:spLocks noChangeShapeType="1"/>
          </p:cNvSpPr>
          <p:nvPr/>
        </p:nvSpPr>
        <p:spPr bwMode="auto">
          <a:xfrm flipV="1">
            <a:off x="6911977" y="4116410"/>
            <a:ext cx="112713" cy="1666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63" name="Freeform 1200"/>
          <p:cNvSpPr>
            <a:spLocks/>
          </p:cNvSpPr>
          <p:nvPr/>
        </p:nvSpPr>
        <p:spPr bwMode="auto">
          <a:xfrm>
            <a:off x="5827725" y="3898903"/>
            <a:ext cx="217487" cy="301625"/>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92"/>
                </a:lnTo>
                <a:lnTo>
                  <a:pt x="0" y="115"/>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64" name="Freeform 1201"/>
          <p:cNvSpPr>
            <a:spLocks/>
          </p:cNvSpPr>
          <p:nvPr/>
        </p:nvSpPr>
        <p:spPr bwMode="auto">
          <a:xfrm>
            <a:off x="5930900" y="3876677"/>
            <a:ext cx="215900" cy="263525"/>
          </a:xfrm>
          <a:custGeom>
            <a:avLst/>
            <a:gdLst>
              <a:gd name="T0" fmla="*/ 2147483647 w 93"/>
              <a:gd name="T1" fmla="*/ 0 h 101"/>
              <a:gd name="T2" fmla="*/ 0 w 93"/>
              <a:gd name="T3" fmla="*/ 2147483647 h 101"/>
              <a:gd name="T4" fmla="*/ 2147483647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93" y="0"/>
                </a:moveTo>
                <a:lnTo>
                  <a:pt x="0" y="9"/>
                </a:lnTo>
                <a:lnTo>
                  <a:pt x="49" y="101"/>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65" name="Freeform 1202"/>
          <p:cNvSpPr>
            <a:spLocks/>
          </p:cNvSpPr>
          <p:nvPr/>
        </p:nvSpPr>
        <p:spPr bwMode="auto">
          <a:xfrm>
            <a:off x="7139000" y="4367213"/>
            <a:ext cx="217487" cy="360362"/>
          </a:xfrm>
          <a:custGeom>
            <a:avLst/>
            <a:gdLst>
              <a:gd name="T0" fmla="*/ 2147483647 w 94"/>
              <a:gd name="T1" fmla="*/ 0 h 138"/>
              <a:gd name="T2" fmla="*/ 2147483647 w 94"/>
              <a:gd name="T3" fmla="*/ 2147483647 h 138"/>
              <a:gd name="T4" fmla="*/ 0 w 94"/>
              <a:gd name="T5" fmla="*/ 2147483647 h 138"/>
              <a:gd name="T6" fmla="*/ 2147483647 w 94"/>
              <a:gd name="T7" fmla="*/ 0 h 138"/>
              <a:gd name="T8" fmla="*/ 0 60000 65536"/>
              <a:gd name="T9" fmla="*/ 0 60000 65536"/>
              <a:gd name="T10" fmla="*/ 0 60000 65536"/>
              <a:gd name="T11" fmla="*/ 0 60000 65536"/>
              <a:gd name="T12" fmla="*/ 0 w 94"/>
              <a:gd name="T13" fmla="*/ 0 h 138"/>
              <a:gd name="T14" fmla="*/ 94 w 94"/>
              <a:gd name="T15" fmla="*/ 138 h 138"/>
            </a:gdLst>
            <a:ahLst/>
            <a:cxnLst>
              <a:cxn ang="T8">
                <a:pos x="T0" y="T1"/>
              </a:cxn>
              <a:cxn ang="T9">
                <a:pos x="T2" y="T3"/>
              </a:cxn>
              <a:cxn ang="T10">
                <a:pos x="T4" y="T5"/>
              </a:cxn>
              <a:cxn ang="T11">
                <a:pos x="T6" y="T7"/>
              </a:cxn>
            </a:cxnLst>
            <a:rect l="T12" t="T13" r="T14" b="T15"/>
            <a:pathLst>
              <a:path w="94" h="138">
                <a:moveTo>
                  <a:pt x="45" y="0"/>
                </a:moveTo>
                <a:lnTo>
                  <a:pt x="94" y="138"/>
                </a:lnTo>
                <a:lnTo>
                  <a:pt x="0" y="60"/>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66" name="Freeform 1203"/>
          <p:cNvSpPr>
            <a:spLocks/>
          </p:cNvSpPr>
          <p:nvPr/>
        </p:nvSpPr>
        <p:spPr bwMode="auto">
          <a:xfrm>
            <a:off x="7242175" y="4367213"/>
            <a:ext cx="215900" cy="360362"/>
          </a:xfrm>
          <a:custGeom>
            <a:avLst/>
            <a:gdLst>
              <a:gd name="T0" fmla="*/ 2147483647 w 93"/>
              <a:gd name="T1" fmla="*/ 2147483647 h 138"/>
              <a:gd name="T2" fmla="*/ 0 w 93"/>
              <a:gd name="T3" fmla="*/ 0 h 138"/>
              <a:gd name="T4" fmla="*/ 2147483647 w 93"/>
              <a:gd name="T5" fmla="*/ 2147483647 h 138"/>
              <a:gd name="T6" fmla="*/ 2147483647 w 93"/>
              <a:gd name="T7" fmla="*/ 2147483647 h 138"/>
              <a:gd name="T8" fmla="*/ 0 60000 65536"/>
              <a:gd name="T9" fmla="*/ 0 60000 65536"/>
              <a:gd name="T10" fmla="*/ 0 60000 65536"/>
              <a:gd name="T11" fmla="*/ 0 60000 65536"/>
              <a:gd name="T12" fmla="*/ 0 w 93"/>
              <a:gd name="T13" fmla="*/ 0 h 138"/>
              <a:gd name="T14" fmla="*/ 93 w 93"/>
              <a:gd name="T15" fmla="*/ 138 h 138"/>
            </a:gdLst>
            <a:ahLst/>
            <a:cxnLst>
              <a:cxn ang="T8">
                <a:pos x="T0" y="T1"/>
              </a:cxn>
              <a:cxn ang="T9">
                <a:pos x="T2" y="T3"/>
              </a:cxn>
              <a:cxn ang="T10">
                <a:pos x="T4" y="T5"/>
              </a:cxn>
              <a:cxn ang="T11">
                <a:pos x="T6" y="T7"/>
              </a:cxn>
            </a:cxnLst>
            <a:rect l="T12" t="T13" r="T14" b="T15"/>
            <a:pathLst>
              <a:path w="93" h="138">
                <a:moveTo>
                  <a:pt x="93" y="106"/>
                </a:moveTo>
                <a:lnTo>
                  <a:pt x="0" y="0"/>
                </a:lnTo>
                <a:lnTo>
                  <a:pt x="49" y="138"/>
                </a:lnTo>
                <a:lnTo>
                  <a:pt x="93" y="10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67" name="Freeform 1204"/>
          <p:cNvSpPr>
            <a:spLocks/>
          </p:cNvSpPr>
          <p:nvPr/>
        </p:nvSpPr>
        <p:spPr bwMode="auto">
          <a:xfrm>
            <a:off x="5167325" y="4848225"/>
            <a:ext cx="217487"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68" name="Freeform 1205"/>
          <p:cNvSpPr>
            <a:spLocks/>
          </p:cNvSpPr>
          <p:nvPr/>
        </p:nvSpPr>
        <p:spPr bwMode="auto">
          <a:xfrm>
            <a:off x="5280037" y="4379913"/>
            <a:ext cx="219075" cy="565150"/>
          </a:xfrm>
          <a:custGeom>
            <a:avLst/>
            <a:gdLst>
              <a:gd name="T0" fmla="*/ 2147483647 w 94"/>
              <a:gd name="T1" fmla="*/ 0 h 216"/>
              <a:gd name="T2" fmla="*/ 0 w 94"/>
              <a:gd name="T3" fmla="*/ 2147483647 h 216"/>
              <a:gd name="T4" fmla="*/ 2147483647 w 94"/>
              <a:gd name="T5" fmla="*/ 2147483647 h 216"/>
              <a:gd name="T6" fmla="*/ 2147483647 w 94"/>
              <a:gd name="T7" fmla="*/ 0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94" y="0"/>
                </a:moveTo>
                <a:lnTo>
                  <a:pt x="0" y="179"/>
                </a:lnTo>
                <a:lnTo>
                  <a:pt x="45" y="21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69" name="Freeform 1206"/>
          <p:cNvSpPr>
            <a:spLocks/>
          </p:cNvSpPr>
          <p:nvPr/>
        </p:nvSpPr>
        <p:spPr bwMode="auto">
          <a:xfrm>
            <a:off x="6364288" y="3779838"/>
            <a:ext cx="227012" cy="457200"/>
          </a:xfrm>
          <a:custGeom>
            <a:avLst/>
            <a:gdLst>
              <a:gd name="T0" fmla="*/ 2147483647 w 98"/>
              <a:gd name="T1" fmla="*/ 0 h 175"/>
              <a:gd name="T2" fmla="*/ 2147483647 w 98"/>
              <a:gd name="T3" fmla="*/ 2147483647 h 175"/>
              <a:gd name="T4" fmla="*/ 0 w 98"/>
              <a:gd name="T5" fmla="*/ 2147483647 h 175"/>
              <a:gd name="T6" fmla="*/ 2147483647 w 98"/>
              <a:gd name="T7" fmla="*/ 0 h 175"/>
              <a:gd name="T8" fmla="*/ 0 60000 65536"/>
              <a:gd name="T9" fmla="*/ 0 60000 65536"/>
              <a:gd name="T10" fmla="*/ 0 60000 65536"/>
              <a:gd name="T11" fmla="*/ 0 60000 65536"/>
              <a:gd name="T12" fmla="*/ 0 w 98"/>
              <a:gd name="T13" fmla="*/ 0 h 175"/>
              <a:gd name="T14" fmla="*/ 98 w 98"/>
              <a:gd name="T15" fmla="*/ 175 h 175"/>
            </a:gdLst>
            <a:ahLst/>
            <a:cxnLst>
              <a:cxn ang="T8">
                <a:pos x="T0" y="T1"/>
              </a:cxn>
              <a:cxn ang="T9">
                <a:pos x="T2" y="T3"/>
              </a:cxn>
              <a:cxn ang="T10">
                <a:pos x="T4" y="T5"/>
              </a:cxn>
              <a:cxn ang="T11">
                <a:pos x="T6" y="T7"/>
              </a:cxn>
            </a:cxnLst>
            <a:rect l="T12" t="T13" r="T14" b="T15"/>
            <a:pathLst>
              <a:path w="98" h="175">
                <a:moveTo>
                  <a:pt x="49" y="0"/>
                </a:moveTo>
                <a:lnTo>
                  <a:pt x="98" y="175"/>
                </a:lnTo>
                <a:lnTo>
                  <a:pt x="0" y="78"/>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70" name="Freeform 1207"/>
          <p:cNvSpPr>
            <a:spLocks/>
          </p:cNvSpPr>
          <p:nvPr/>
        </p:nvSpPr>
        <p:spPr bwMode="auto">
          <a:xfrm>
            <a:off x="6478600" y="3779838"/>
            <a:ext cx="217487" cy="457200"/>
          </a:xfrm>
          <a:custGeom>
            <a:avLst/>
            <a:gdLst>
              <a:gd name="T0" fmla="*/ 2147483647 w 94"/>
              <a:gd name="T1" fmla="*/ 2147483647 h 175"/>
              <a:gd name="T2" fmla="*/ 0 w 94"/>
              <a:gd name="T3" fmla="*/ 0 h 175"/>
              <a:gd name="T4" fmla="*/ 2147483647 w 94"/>
              <a:gd name="T5" fmla="*/ 2147483647 h 175"/>
              <a:gd name="T6" fmla="*/ 2147483647 w 94"/>
              <a:gd name="T7" fmla="*/ 2147483647 h 175"/>
              <a:gd name="T8" fmla="*/ 0 60000 65536"/>
              <a:gd name="T9" fmla="*/ 0 60000 65536"/>
              <a:gd name="T10" fmla="*/ 0 60000 65536"/>
              <a:gd name="T11" fmla="*/ 0 60000 65536"/>
              <a:gd name="T12" fmla="*/ 0 w 94"/>
              <a:gd name="T13" fmla="*/ 0 h 175"/>
              <a:gd name="T14" fmla="*/ 94 w 94"/>
              <a:gd name="T15" fmla="*/ 175 h 175"/>
            </a:gdLst>
            <a:ahLst/>
            <a:cxnLst>
              <a:cxn ang="T8">
                <a:pos x="T0" y="T1"/>
              </a:cxn>
              <a:cxn ang="T9">
                <a:pos x="T2" y="T3"/>
              </a:cxn>
              <a:cxn ang="T10">
                <a:pos x="T4" y="T5"/>
              </a:cxn>
              <a:cxn ang="T11">
                <a:pos x="T6" y="T7"/>
              </a:cxn>
            </a:cxnLst>
            <a:rect l="T12" t="T13" r="T14" b="T15"/>
            <a:pathLst>
              <a:path w="94" h="175">
                <a:moveTo>
                  <a:pt x="94" y="97"/>
                </a:moveTo>
                <a:lnTo>
                  <a:pt x="0" y="0"/>
                </a:lnTo>
                <a:lnTo>
                  <a:pt x="49" y="175"/>
                </a:lnTo>
                <a:lnTo>
                  <a:pt x="94"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71" name="Line 1208"/>
          <p:cNvSpPr>
            <a:spLocks noChangeShapeType="1"/>
          </p:cNvSpPr>
          <p:nvPr/>
        </p:nvSpPr>
        <p:spPr bwMode="auto">
          <a:xfrm flipH="1" flipV="1">
            <a:off x="7242175" y="4367213"/>
            <a:ext cx="215900" cy="2778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72" name="Line 1209"/>
          <p:cNvSpPr>
            <a:spLocks noChangeShapeType="1"/>
          </p:cNvSpPr>
          <p:nvPr/>
        </p:nvSpPr>
        <p:spPr bwMode="auto">
          <a:xfrm flipV="1">
            <a:off x="7138990" y="4367213"/>
            <a:ext cx="103187" cy="1571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73" name="Line 1210"/>
          <p:cNvSpPr>
            <a:spLocks noChangeShapeType="1"/>
          </p:cNvSpPr>
          <p:nvPr/>
        </p:nvSpPr>
        <p:spPr bwMode="auto">
          <a:xfrm flipV="1">
            <a:off x="5167313" y="4848247"/>
            <a:ext cx="112712"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74" name="Line 1211"/>
          <p:cNvSpPr>
            <a:spLocks noChangeShapeType="1"/>
          </p:cNvSpPr>
          <p:nvPr/>
        </p:nvSpPr>
        <p:spPr bwMode="auto">
          <a:xfrm flipH="1">
            <a:off x="5280037" y="4379913"/>
            <a:ext cx="219075" cy="4683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75" name="Line 1212"/>
          <p:cNvSpPr>
            <a:spLocks noChangeShapeType="1"/>
          </p:cNvSpPr>
          <p:nvPr/>
        </p:nvSpPr>
        <p:spPr bwMode="auto">
          <a:xfrm flipH="1" flipV="1">
            <a:off x="4733925" y="4848247"/>
            <a:ext cx="215900"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76" name="Freeform 1213"/>
          <p:cNvSpPr>
            <a:spLocks/>
          </p:cNvSpPr>
          <p:nvPr/>
        </p:nvSpPr>
        <p:spPr bwMode="auto">
          <a:xfrm>
            <a:off x="5499102" y="4224360"/>
            <a:ext cx="214313" cy="155575"/>
          </a:xfrm>
          <a:custGeom>
            <a:avLst/>
            <a:gdLst>
              <a:gd name="T0" fmla="*/ 2147483647 w 93"/>
              <a:gd name="T1" fmla="*/ 0 h 60"/>
              <a:gd name="T2" fmla="*/ 2147483647 w 93"/>
              <a:gd name="T3" fmla="*/ 2147483647 h 60"/>
              <a:gd name="T4" fmla="*/ 0 w 93"/>
              <a:gd name="T5" fmla="*/ 2147483647 h 60"/>
              <a:gd name="T6" fmla="*/ 2147483647 w 93"/>
              <a:gd name="T7" fmla="*/ 0 h 60"/>
              <a:gd name="T8" fmla="*/ 0 60000 65536"/>
              <a:gd name="T9" fmla="*/ 0 60000 65536"/>
              <a:gd name="T10" fmla="*/ 0 60000 65536"/>
              <a:gd name="T11" fmla="*/ 0 60000 65536"/>
              <a:gd name="T12" fmla="*/ 0 w 93"/>
              <a:gd name="T13" fmla="*/ 0 h 60"/>
              <a:gd name="T14" fmla="*/ 93 w 93"/>
              <a:gd name="T15" fmla="*/ 60 h 60"/>
            </a:gdLst>
            <a:ahLst/>
            <a:cxnLst>
              <a:cxn ang="T8">
                <a:pos x="T0" y="T1"/>
              </a:cxn>
              <a:cxn ang="T9">
                <a:pos x="T2" y="T3"/>
              </a:cxn>
              <a:cxn ang="T10">
                <a:pos x="T4" y="T5"/>
              </a:cxn>
              <a:cxn ang="T11">
                <a:pos x="T6" y="T7"/>
              </a:cxn>
            </a:cxnLst>
            <a:rect l="T12" t="T13" r="T14" b="T15"/>
            <a:pathLst>
              <a:path w="93" h="60">
                <a:moveTo>
                  <a:pt x="44" y="0"/>
                </a:moveTo>
                <a:lnTo>
                  <a:pt x="93" y="60"/>
                </a:lnTo>
                <a:lnTo>
                  <a:pt x="0" y="60"/>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77" name="Freeform 1214"/>
          <p:cNvSpPr>
            <a:spLocks/>
          </p:cNvSpPr>
          <p:nvPr/>
        </p:nvSpPr>
        <p:spPr bwMode="auto">
          <a:xfrm>
            <a:off x="5600712" y="4200525"/>
            <a:ext cx="227013" cy="179388"/>
          </a:xfrm>
          <a:custGeom>
            <a:avLst/>
            <a:gdLst>
              <a:gd name="T0" fmla="*/ 2147483647 w 98"/>
              <a:gd name="T1" fmla="*/ 0 h 69"/>
              <a:gd name="T2" fmla="*/ 0 w 98"/>
              <a:gd name="T3" fmla="*/ 2147483647 h 69"/>
              <a:gd name="T4" fmla="*/ 2147483647 w 98"/>
              <a:gd name="T5" fmla="*/ 2147483647 h 69"/>
              <a:gd name="T6" fmla="*/ 2147483647 w 98"/>
              <a:gd name="T7" fmla="*/ 0 h 69"/>
              <a:gd name="T8" fmla="*/ 0 60000 65536"/>
              <a:gd name="T9" fmla="*/ 0 60000 65536"/>
              <a:gd name="T10" fmla="*/ 0 60000 65536"/>
              <a:gd name="T11" fmla="*/ 0 60000 65536"/>
              <a:gd name="T12" fmla="*/ 0 w 98"/>
              <a:gd name="T13" fmla="*/ 0 h 69"/>
              <a:gd name="T14" fmla="*/ 98 w 98"/>
              <a:gd name="T15" fmla="*/ 69 h 69"/>
            </a:gdLst>
            <a:ahLst/>
            <a:cxnLst>
              <a:cxn ang="T8">
                <a:pos x="T0" y="T1"/>
              </a:cxn>
              <a:cxn ang="T9">
                <a:pos x="T2" y="T3"/>
              </a:cxn>
              <a:cxn ang="T10">
                <a:pos x="T4" y="T5"/>
              </a:cxn>
              <a:cxn ang="T11">
                <a:pos x="T6" y="T7"/>
              </a:cxn>
            </a:cxnLst>
            <a:rect l="T12" t="T13" r="T14" b="T15"/>
            <a:pathLst>
              <a:path w="98" h="69">
                <a:moveTo>
                  <a:pt x="98" y="0"/>
                </a:moveTo>
                <a:lnTo>
                  <a:pt x="0" y="9"/>
                </a:lnTo>
                <a:lnTo>
                  <a:pt x="49" y="69"/>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78" name="Line 1215"/>
          <p:cNvSpPr>
            <a:spLocks noChangeShapeType="1"/>
          </p:cNvSpPr>
          <p:nvPr/>
        </p:nvSpPr>
        <p:spPr bwMode="auto">
          <a:xfrm flipH="1" flipV="1">
            <a:off x="6478600" y="3779838"/>
            <a:ext cx="217487" cy="2524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79" name="Line 1216"/>
          <p:cNvSpPr>
            <a:spLocks noChangeShapeType="1"/>
          </p:cNvSpPr>
          <p:nvPr/>
        </p:nvSpPr>
        <p:spPr bwMode="auto">
          <a:xfrm flipV="1">
            <a:off x="6364288" y="3779838"/>
            <a:ext cx="114300"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80" name="Line 1217"/>
          <p:cNvSpPr>
            <a:spLocks noChangeShapeType="1"/>
          </p:cNvSpPr>
          <p:nvPr/>
        </p:nvSpPr>
        <p:spPr bwMode="auto">
          <a:xfrm flipH="1">
            <a:off x="5600712" y="4200547"/>
            <a:ext cx="227013"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81" name="Line 1218"/>
          <p:cNvSpPr>
            <a:spLocks noChangeShapeType="1"/>
          </p:cNvSpPr>
          <p:nvPr/>
        </p:nvSpPr>
        <p:spPr bwMode="auto">
          <a:xfrm flipV="1">
            <a:off x="5499100" y="4224360"/>
            <a:ext cx="101600" cy="1555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82" name="Freeform 1219"/>
          <p:cNvSpPr>
            <a:spLocks/>
          </p:cNvSpPr>
          <p:nvPr/>
        </p:nvSpPr>
        <p:spPr bwMode="auto">
          <a:xfrm>
            <a:off x="7356477" y="4645025"/>
            <a:ext cx="214313" cy="300038"/>
          </a:xfrm>
          <a:custGeom>
            <a:avLst/>
            <a:gdLst>
              <a:gd name="T0" fmla="*/ 2147483647 w 93"/>
              <a:gd name="T1" fmla="*/ 0 h 115"/>
              <a:gd name="T2" fmla="*/ 2147483647 w 93"/>
              <a:gd name="T3" fmla="*/ 2147483647 h 115"/>
              <a:gd name="T4" fmla="*/ 0 w 93"/>
              <a:gd name="T5" fmla="*/ 2147483647 h 115"/>
              <a:gd name="T6" fmla="*/ 2147483647 w 93"/>
              <a:gd name="T7" fmla="*/ 0 h 115"/>
              <a:gd name="T8" fmla="*/ 0 60000 65536"/>
              <a:gd name="T9" fmla="*/ 0 60000 65536"/>
              <a:gd name="T10" fmla="*/ 0 60000 65536"/>
              <a:gd name="T11" fmla="*/ 0 60000 65536"/>
              <a:gd name="T12" fmla="*/ 0 w 93"/>
              <a:gd name="T13" fmla="*/ 0 h 115"/>
              <a:gd name="T14" fmla="*/ 93 w 93"/>
              <a:gd name="T15" fmla="*/ 115 h 115"/>
            </a:gdLst>
            <a:ahLst/>
            <a:cxnLst>
              <a:cxn ang="T8">
                <a:pos x="T0" y="T1"/>
              </a:cxn>
              <a:cxn ang="T9">
                <a:pos x="T2" y="T3"/>
              </a:cxn>
              <a:cxn ang="T10">
                <a:pos x="T4" y="T5"/>
              </a:cxn>
              <a:cxn ang="T11">
                <a:pos x="T6" y="T7"/>
              </a:cxn>
            </a:cxnLst>
            <a:rect l="T12" t="T13" r="T14" b="T15"/>
            <a:pathLst>
              <a:path w="93" h="115">
                <a:moveTo>
                  <a:pt x="44" y="0"/>
                </a:moveTo>
                <a:lnTo>
                  <a:pt x="93" y="115"/>
                </a:lnTo>
                <a:lnTo>
                  <a:pt x="0" y="32"/>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83" name="Freeform 1220"/>
          <p:cNvSpPr>
            <a:spLocks/>
          </p:cNvSpPr>
          <p:nvPr/>
        </p:nvSpPr>
        <p:spPr bwMode="auto">
          <a:xfrm>
            <a:off x="7458075" y="4645025"/>
            <a:ext cx="228600" cy="300038"/>
          </a:xfrm>
          <a:custGeom>
            <a:avLst/>
            <a:gdLst>
              <a:gd name="T0" fmla="*/ 2147483647 w 99"/>
              <a:gd name="T1" fmla="*/ 2147483647 h 115"/>
              <a:gd name="T2" fmla="*/ 0 w 99"/>
              <a:gd name="T3" fmla="*/ 0 h 115"/>
              <a:gd name="T4" fmla="*/ 2147483647 w 99"/>
              <a:gd name="T5" fmla="*/ 2147483647 h 115"/>
              <a:gd name="T6" fmla="*/ 2147483647 w 99"/>
              <a:gd name="T7" fmla="*/ 2147483647 h 115"/>
              <a:gd name="T8" fmla="*/ 0 60000 65536"/>
              <a:gd name="T9" fmla="*/ 0 60000 65536"/>
              <a:gd name="T10" fmla="*/ 0 60000 65536"/>
              <a:gd name="T11" fmla="*/ 0 60000 65536"/>
              <a:gd name="T12" fmla="*/ 0 w 99"/>
              <a:gd name="T13" fmla="*/ 0 h 115"/>
              <a:gd name="T14" fmla="*/ 99 w 99"/>
              <a:gd name="T15" fmla="*/ 115 h 115"/>
            </a:gdLst>
            <a:ahLst/>
            <a:cxnLst>
              <a:cxn ang="T8">
                <a:pos x="T0" y="T1"/>
              </a:cxn>
              <a:cxn ang="T9">
                <a:pos x="T2" y="T3"/>
              </a:cxn>
              <a:cxn ang="T10">
                <a:pos x="T4" y="T5"/>
              </a:cxn>
              <a:cxn ang="T11">
                <a:pos x="T6" y="T7"/>
              </a:cxn>
            </a:cxnLst>
            <a:rect l="T12" t="T13" r="T14" b="T15"/>
            <a:pathLst>
              <a:path w="99" h="115">
                <a:moveTo>
                  <a:pt x="99" y="87"/>
                </a:moveTo>
                <a:lnTo>
                  <a:pt x="0" y="0"/>
                </a:lnTo>
                <a:lnTo>
                  <a:pt x="49" y="115"/>
                </a:lnTo>
                <a:lnTo>
                  <a:pt x="99" y="8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84" name="Line 1221"/>
          <p:cNvSpPr>
            <a:spLocks noChangeShapeType="1"/>
          </p:cNvSpPr>
          <p:nvPr/>
        </p:nvSpPr>
        <p:spPr bwMode="auto">
          <a:xfrm>
            <a:off x="7458087" y="4645025"/>
            <a:ext cx="11113" cy="15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85" name="Line 1222"/>
          <p:cNvSpPr>
            <a:spLocks noChangeShapeType="1"/>
          </p:cNvSpPr>
          <p:nvPr/>
        </p:nvSpPr>
        <p:spPr bwMode="auto">
          <a:xfrm flipH="1" flipV="1">
            <a:off x="7458075" y="4645047"/>
            <a:ext cx="228600" cy="2270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86" name="Line 1223"/>
          <p:cNvSpPr>
            <a:spLocks noChangeShapeType="1"/>
          </p:cNvSpPr>
          <p:nvPr/>
        </p:nvSpPr>
        <p:spPr bwMode="auto">
          <a:xfrm flipH="1">
            <a:off x="7356475" y="4645025"/>
            <a:ext cx="101600" cy="825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87" name="Freeform 1224"/>
          <p:cNvSpPr>
            <a:spLocks/>
          </p:cNvSpPr>
          <p:nvPr/>
        </p:nvSpPr>
        <p:spPr bwMode="auto">
          <a:xfrm>
            <a:off x="6591300" y="4032250"/>
            <a:ext cx="217488" cy="431800"/>
          </a:xfrm>
          <a:custGeom>
            <a:avLst/>
            <a:gdLst>
              <a:gd name="T0" fmla="*/ 2147483647 w 94"/>
              <a:gd name="T1" fmla="*/ 0 h 165"/>
              <a:gd name="T2" fmla="*/ 2147483647 w 94"/>
              <a:gd name="T3" fmla="*/ 2147483647 h 165"/>
              <a:gd name="T4" fmla="*/ 0 w 94"/>
              <a:gd name="T5" fmla="*/ 2147483647 h 165"/>
              <a:gd name="T6" fmla="*/ 2147483647 w 94"/>
              <a:gd name="T7" fmla="*/ 0 h 165"/>
              <a:gd name="T8" fmla="*/ 0 60000 65536"/>
              <a:gd name="T9" fmla="*/ 0 60000 65536"/>
              <a:gd name="T10" fmla="*/ 0 60000 65536"/>
              <a:gd name="T11" fmla="*/ 0 60000 65536"/>
              <a:gd name="T12" fmla="*/ 0 w 94"/>
              <a:gd name="T13" fmla="*/ 0 h 165"/>
              <a:gd name="T14" fmla="*/ 94 w 94"/>
              <a:gd name="T15" fmla="*/ 165 h 165"/>
            </a:gdLst>
            <a:ahLst/>
            <a:cxnLst>
              <a:cxn ang="T8">
                <a:pos x="T0" y="T1"/>
              </a:cxn>
              <a:cxn ang="T9">
                <a:pos x="T2" y="T3"/>
              </a:cxn>
              <a:cxn ang="T10">
                <a:pos x="T4" y="T5"/>
              </a:cxn>
              <a:cxn ang="T11">
                <a:pos x="T6" y="T7"/>
              </a:cxn>
            </a:cxnLst>
            <a:rect l="T12" t="T13" r="T14" b="T15"/>
            <a:pathLst>
              <a:path w="94" h="165">
                <a:moveTo>
                  <a:pt x="45" y="0"/>
                </a:moveTo>
                <a:lnTo>
                  <a:pt x="94" y="165"/>
                </a:lnTo>
                <a:lnTo>
                  <a:pt x="0" y="78"/>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88" name="Freeform 1225"/>
          <p:cNvSpPr>
            <a:spLocks/>
          </p:cNvSpPr>
          <p:nvPr/>
        </p:nvSpPr>
        <p:spPr bwMode="auto">
          <a:xfrm>
            <a:off x="6696075" y="4032250"/>
            <a:ext cx="215900" cy="431800"/>
          </a:xfrm>
          <a:custGeom>
            <a:avLst/>
            <a:gdLst>
              <a:gd name="T0" fmla="*/ 2147483647 w 93"/>
              <a:gd name="T1" fmla="*/ 2147483647 h 165"/>
              <a:gd name="T2" fmla="*/ 0 w 93"/>
              <a:gd name="T3" fmla="*/ 0 h 165"/>
              <a:gd name="T4" fmla="*/ 2147483647 w 93"/>
              <a:gd name="T5" fmla="*/ 2147483647 h 165"/>
              <a:gd name="T6" fmla="*/ 2147483647 w 93"/>
              <a:gd name="T7" fmla="*/ 2147483647 h 165"/>
              <a:gd name="T8" fmla="*/ 0 60000 65536"/>
              <a:gd name="T9" fmla="*/ 0 60000 65536"/>
              <a:gd name="T10" fmla="*/ 0 60000 65536"/>
              <a:gd name="T11" fmla="*/ 0 60000 65536"/>
              <a:gd name="T12" fmla="*/ 0 w 93"/>
              <a:gd name="T13" fmla="*/ 0 h 165"/>
              <a:gd name="T14" fmla="*/ 93 w 93"/>
              <a:gd name="T15" fmla="*/ 165 h 165"/>
            </a:gdLst>
            <a:ahLst/>
            <a:cxnLst>
              <a:cxn ang="T8">
                <a:pos x="T0" y="T1"/>
              </a:cxn>
              <a:cxn ang="T9">
                <a:pos x="T2" y="T3"/>
              </a:cxn>
              <a:cxn ang="T10">
                <a:pos x="T4" y="T5"/>
              </a:cxn>
              <a:cxn ang="T11">
                <a:pos x="T6" y="T7"/>
              </a:cxn>
            </a:cxnLst>
            <a:rect l="T12" t="T13" r="T14" b="T15"/>
            <a:pathLst>
              <a:path w="93" h="165">
                <a:moveTo>
                  <a:pt x="93" y="96"/>
                </a:moveTo>
                <a:lnTo>
                  <a:pt x="0" y="0"/>
                </a:lnTo>
                <a:lnTo>
                  <a:pt x="49" y="165"/>
                </a:lnTo>
                <a:lnTo>
                  <a:pt x="93" y="9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89" name="Line 1226"/>
          <p:cNvSpPr>
            <a:spLocks noChangeShapeType="1"/>
          </p:cNvSpPr>
          <p:nvPr/>
        </p:nvSpPr>
        <p:spPr bwMode="auto">
          <a:xfrm flipH="1" flipV="1">
            <a:off x="6696075" y="4032252"/>
            <a:ext cx="215900" cy="2508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90" name="Line 1227"/>
          <p:cNvSpPr>
            <a:spLocks noChangeShapeType="1"/>
          </p:cNvSpPr>
          <p:nvPr/>
        </p:nvSpPr>
        <p:spPr bwMode="auto">
          <a:xfrm flipV="1">
            <a:off x="6591307" y="4032250"/>
            <a:ext cx="104775" cy="2047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91" name="Freeform 1228"/>
          <p:cNvSpPr>
            <a:spLocks/>
          </p:cNvSpPr>
          <p:nvPr/>
        </p:nvSpPr>
        <p:spPr bwMode="auto">
          <a:xfrm>
            <a:off x="6045200" y="3876675"/>
            <a:ext cx="215900" cy="369888"/>
          </a:xfrm>
          <a:custGeom>
            <a:avLst/>
            <a:gdLst>
              <a:gd name="T0" fmla="*/ 2147483647 w 93"/>
              <a:gd name="T1" fmla="*/ 0 h 142"/>
              <a:gd name="T2" fmla="*/ 2147483647 w 93"/>
              <a:gd name="T3" fmla="*/ 2147483647 h 142"/>
              <a:gd name="T4" fmla="*/ 0 w 93"/>
              <a:gd name="T5" fmla="*/ 2147483647 h 142"/>
              <a:gd name="T6" fmla="*/ 2147483647 w 93"/>
              <a:gd name="T7" fmla="*/ 0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44" y="0"/>
                </a:moveTo>
                <a:lnTo>
                  <a:pt x="93" y="142"/>
                </a:lnTo>
                <a:lnTo>
                  <a:pt x="0" y="101"/>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92" name="Freeform 1229"/>
          <p:cNvSpPr>
            <a:spLocks/>
          </p:cNvSpPr>
          <p:nvPr/>
        </p:nvSpPr>
        <p:spPr bwMode="auto">
          <a:xfrm>
            <a:off x="6146800" y="3876675"/>
            <a:ext cx="217488" cy="369888"/>
          </a:xfrm>
          <a:custGeom>
            <a:avLst/>
            <a:gdLst>
              <a:gd name="T0" fmla="*/ 2147483647 w 94"/>
              <a:gd name="T1" fmla="*/ 2147483647 h 142"/>
              <a:gd name="T2" fmla="*/ 0 w 94"/>
              <a:gd name="T3" fmla="*/ 0 h 142"/>
              <a:gd name="T4" fmla="*/ 2147483647 w 94"/>
              <a:gd name="T5" fmla="*/ 2147483647 h 142"/>
              <a:gd name="T6" fmla="*/ 2147483647 w 94"/>
              <a:gd name="T7" fmla="*/ 2147483647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94" y="41"/>
                </a:moveTo>
                <a:lnTo>
                  <a:pt x="0" y="0"/>
                </a:lnTo>
                <a:lnTo>
                  <a:pt x="49" y="142"/>
                </a:lnTo>
                <a:lnTo>
                  <a:pt x="94"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93" name="Line 1230"/>
          <p:cNvSpPr>
            <a:spLocks noChangeShapeType="1"/>
          </p:cNvSpPr>
          <p:nvPr/>
        </p:nvSpPr>
        <p:spPr bwMode="auto">
          <a:xfrm flipV="1">
            <a:off x="6045206" y="3876677"/>
            <a:ext cx="101600" cy="263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94" name="Line 1231"/>
          <p:cNvSpPr>
            <a:spLocks noChangeShapeType="1"/>
          </p:cNvSpPr>
          <p:nvPr/>
        </p:nvSpPr>
        <p:spPr bwMode="auto">
          <a:xfrm flipH="1" flipV="1">
            <a:off x="4949825" y="4872038"/>
            <a:ext cx="217488"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95" name="Line 1232"/>
          <p:cNvSpPr>
            <a:spLocks noChangeShapeType="1"/>
          </p:cNvSpPr>
          <p:nvPr/>
        </p:nvSpPr>
        <p:spPr bwMode="auto">
          <a:xfrm flipV="1">
            <a:off x="7570795" y="4872060"/>
            <a:ext cx="115887"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96" name="Freeform 1233"/>
          <p:cNvSpPr>
            <a:spLocks/>
          </p:cNvSpPr>
          <p:nvPr/>
        </p:nvSpPr>
        <p:spPr bwMode="auto">
          <a:xfrm>
            <a:off x="6808788" y="4283097"/>
            <a:ext cx="215900" cy="398463"/>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4" y="0"/>
                </a:moveTo>
                <a:lnTo>
                  <a:pt x="93" y="152"/>
                </a:lnTo>
                <a:lnTo>
                  <a:pt x="0" y="69"/>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97" name="Freeform 1234"/>
          <p:cNvSpPr>
            <a:spLocks/>
          </p:cNvSpPr>
          <p:nvPr/>
        </p:nvSpPr>
        <p:spPr bwMode="auto">
          <a:xfrm>
            <a:off x="6911987" y="4283097"/>
            <a:ext cx="227013" cy="398463"/>
          </a:xfrm>
          <a:custGeom>
            <a:avLst/>
            <a:gdLst>
              <a:gd name="T0" fmla="*/ 2147483647 w 98"/>
              <a:gd name="T1" fmla="*/ 2147483647 h 152"/>
              <a:gd name="T2" fmla="*/ 0 w 98"/>
              <a:gd name="T3" fmla="*/ 0 h 152"/>
              <a:gd name="T4" fmla="*/ 2147483647 w 98"/>
              <a:gd name="T5" fmla="*/ 2147483647 h 152"/>
              <a:gd name="T6" fmla="*/ 2147483647 w 98"/>
              <a:gd name="T7" fmla="*/ 2147483647 h 152"/>
              <a:gd name="T8" fmla="*/ 0 60000 65536"/>
              <a:gd name="T9" fmla="*/ 0 60000 65536"/>
              <a:gd name="T10" fmla="*/ 0 60000 65536"/>
              <a:gd name="T11" fmla="*/ 0 60000 65536"/>
              <a:gd name="T12" fmla="*/ 0 w 98"/>
              <a:gd name="T13" fmla="*/ 0 h 152"/>
              <a:gd name="T14" fmla="*/ 98 w 98"/>
              <a:gd name="T15" fmla="*/ 152 h 152"/>
            </a:gdLst>
            <a:ahLst/>
            <a:cxnLst>
              <a:cxn ang="T8">
                <a:pos x="T0" y="T1"/>
              </a:cxn>
              <a:cxn ang="T9">
                <a:pos x="T2" y="T3"/>
              </a:cxn>
              <a:cxn ang="T10">
                <a:pos x="T4" y="T5"/>
              </a:cxn>
              <a:cxn ang="T11">
                <a:pos x="T6" y="T7"/>
              </a:cxn>
            </a:cxnLst>
            <a:rect l="T12" t="T13" r="T14" b="T15"/>
            <a:pathLst>
              <a:path w="98" h="152">
                <a:moveTo>
                  <a:pt x="98" y="92"/>
                </a:moveTo>
                <a:lnTo>
                  <a:pt x="0" y="0"/>
                </a:lnTo>
                <a:lnTo>
                  <a:pt x="49" y="152"/>
                </a:lnTo>
                <a:lnTo>
                  <a:pt x="98"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898" name="Line 1235"/>
          <p:cNvSpPr>
            <a:spLocks noChangeShapeType="1"/>
          </p:cNvSpPr>
          <p:nvPr/>
        </p:nvSpPr>
        <p:spPr bwMode="auto">
          <a:xfrm flipH="1" flipV="1">
            <a:off x="6911987" y="4283075"/>
            <a:ext cx="227013" cy="2413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899" name="Line 1236"/>
          <p:cNvSpPr>
            <a:spLocks noChangeShapeType="1"/>
          </p:cNvSpPr>
          <p:nvPr/>
        </p:nvSpPr>
        <p:spPr bwMode="auto">
          <a:xfrm flipV="1">
            <a:off x="6808797" y="4283097"/>
            <a:ext cx="103187" cy="180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00" name="Freeform 1237"/>
          <p:cNvSpPr>
            <a:spLocks/>
          </p:cNvSpPr>
          <p:nvPr/>
        </p:nvSpPr>
        <p:spPr bwMode="auto">
          <a:xfrm>
            <a:off x="5713425" y="4200525"/>
            <a:ext cx="217487" cy="215900"/>
          </a:xfrm>
          <a:custGeom>
            <a:avLst/>
            <a:gdLst>
              <a:gd name="T0" fmla="*/ 2147483647 w 94"/>
              <a:gd name="T1" fmla="*/ 0 h 83"/>
              <a:gd name="T2" fmla="*/ 2147483647 w 94"/>
              <a:gd name="T3" fmla="*/ 2147483647 h 83"/>
              <a:gd name="T4" fmla="*/ 0 w 94"/>
              <a:gd name="T5" fmla="*/ 2147483647 h 83"/>
              <a:gd name="T6" fmla="*/ 2147483647 w 94"/>
              <a:gd name="T7" fmla="*/ 0 h 83"/>
              <a:gd name="T8" fmla="*/ 0 60000 65536"/>
              <a:gd name="T9" fmla="*/ 0 60000 65536"/>
              <a:gd name="T10" fmla="*/ 0 60000 65536"/>
              <a:gd name="T11" fmla="*/ 0 60000 65536"/>
              <a:gd name="T12" fmla="*/ 0 w 94"/>
              <a:gd name="T13" fmla="*/ 0 h 83"/>
              <a:gd name="T14" fmla="*/ 94 w 94"/>
              <a:gd name="T15" fmla="*/ 83 h 83"/>
            </a:gdLst>
            <a:ahLst/>
            <a:cxnLst>
              <a:cxn ang="T8">
                <a:pos x="T0" y="T1"/>
              </a:cxn>
              <a:cxn ang="T9">
                <a:pos x="T2" y="T3"/>
              </a:cxn>
              <a:cxn ang="T10">
                <a:pos x="T4" y="T5"/>
              </a:cxn>
              <a:cxn ang="T11">
                <a:pos x="T6" y="T7"/>
              </a:cxn>
            </a:cxnLst>
            <a:rect l="T12" t="T13" r="T14" b="T15"/>
            <a:pathLst>
              <a:path w="94" h="83">
                <a:moveTo>
                  <a:pt x="49" y="0"/>
                </a:moveTo>
                <a:lnTo>
                  <a:pt x="94" y="83"/>
                </a:lnTo>
                <a:lnTo>
                  <a:pt x="0" y="69"/>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01" name="Freeform 1238"/>
          <p:cNvSpPr>
            <a:spLocks/>
          </p:cNvSpPr>
          <p:nvPr/>
        </p:nvSpPr>
        <p:spPr bwMode="auto">
          <a:xfrm>
            <a:off x="5827725" y="4140222"/>
            <a:ext cx="217487" cy="276225"/>
          </a:xfrm>
          <a:custGeom>
            <a:avLst/>
            <a:gdLst>
              <a:gd name="T0" fmla="*/ 2147483647 w 94"/>
              <a:gd name="T1" fmla="*/ 0 h 106"/>
              <a:gd name="T2" fmla="*/ 0 w 94"/>
              <a:gd name="T3" fmla="*/ 2147483647 h 106"/>
              <a:gd name="T4" fmla="*/ 2147483647 w 94"/>
              <a:gd name="T5" fmla="*/ 2147483647 h 106"/>
              <a:gd name="T6" fmla="*/ 2147483647 w 94"/>
              <a:gd name="T7" fmla="*/ 0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94" y="0"/>
                </a:moveTo>
                <a:lnTo>
                  <a:pt x="0" y="23"/>
                </a:lnTo>
                <a:lnTo>
                  <a:pt x="45" y="10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02" name="Line 1239"/>
          <p:cNvSpPr>
            <a:spLocks noChangeShapeType="1"/>
          </p:cNvSpPr>
          <p:nvPr/>
        </p:nvSpPr>
        <p:spPr bwMode="auto">
          <a:xfrm flipH="1">
            <a:off x="5827725" y="4140204"/>
            <a:ext cx="21748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03" name="Freeform 1240"/>
          <p:cNvSpPr>
            <a:spLocks/>
          </p:cNvSpPr>
          <p:nvPr/>
        </p:nvSpPr>
        <p:spPr bwMode="auto">
          <a:xfrm>
            <a:off x="7024693" y="4524375"/>
            <a:ext cx="217487"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19"/>
                </a:lnTo>
                <a:lnTo>
                  <a:pt x="0" y="60"/>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04" name="Freeform 1241"/>
          <p:cNvSpPr>
            <a:spLocks/>
          </p:cNvSpPr>
          <p:nvPr/>
        </p:nvSpPr>
        <p:spPr bwMode="auto">
          <a:xfrm>
            <a:off x="7139000" y="4524375"/>
            <a:ext cx="217487" cy="311150"/>
          </a:xfrm>
          <a:custGeom>
            <a:avLst/>
            <a:gdLst>
              <a:gd name="T0" fmla="*/ 2147483647 w 94"/>
              <a:gd name="T1" fmla="*/ 2147483647 h 119"/>
              <a:gd name="T2" fmla="*/ 0 w 94"/>
              <a:gd name="T3" fmla="*/ 0 h 119"/>
              <a:gd name="T4" fmla="*/ 2147483647 w 94"/>
              <a:gd name="T5" fmla="*/ 2147483647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78"/>
                </a:moveTo>
                <a:lnTo>
                  <a:pt x="0" y="0"/>
                </a:lnTo>
                <a:lnTo>
                  <a:pt x="45" y="119"/>
                </a:lnTo>
                <a:lnTo>
                  <a:pt x="94" y="7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05" name="Freeform 1242"/>
          <p:cNvSpPr>
            <a:spLocks/>
          </p:cNvSpPr>
          <p:nvPr/>
        </p:nvSpPr>
        <p:spPr bwMode="auto">
          <a:xfrm>
            <a:off x="6261100" y="3983038"/>
            <a:ext cx="217488" cy="481012"/>
          </a:xfrm>
          <a:custGeom>
            <a:avLst/>
            <a:gdLst>
              <a:gd name="T0" fmla="*/ 2147483647 w 94"/>
              <a:gd name="T1" fmla="*/ 0 h 184"/>
              <a:gd name="T2" fmla="*/ 2147483647 w 94"/>
              <a:gd name="T3" fmla="*/ 2147483647 h 184"/>
              <a:gd name="T4" fmla="*/ 0 w 94"/>
              <a:gd name="T5" fmla="*/ 2147483647 h 184"/>
              <a:gd name="T6" fmla="*/ 2147483647 w 94"/>
              <a:gd name="T7" fmla="*/ 0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0"/>
                </a:moveTo>
                <a:lnTo>
                  <a:pt x="94" y="184"/>
                </a:lnTo>
                <a:lnTo>
                  <a:pt x="0" y="101"/>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06" name="Freeform 1243"/>
          <p:cNvSpPr>
            <a:spLocks/>
          </p:cNvSpPr>
          <p:nvPr/>
        </p:nvSpPr>
        <p:spPr bwMode="auto">
          <a:xfrm>
            <a:off x="6364288" y="3983038"/>
            <a:ext cx="227012" cy="481012"/>
          </a:xfrm>
          <a:custGeom>
            <a:avLst/>
            <a:gdLst>
              <a:gd name="T0" fmla="*/ 2147483647 w 98"/>
              <a:gd name="T1" fmla="*/ 2147483647 h 184"/>
              <a:gd name="T2" fmla="*/ 0 w 98"/>
              <a:gd name="T3" fmla="*/ 0 h 184"/>
              <a:gd name="T4" fmla="*/ 2147483647 w 98"/>
              <a:gd name="T5" fmla="*/ 2147483647 h 184"/>
              <a:gd name="T6" fmla="*/ 2147483647 w 98"/>
              <a:gd name="T7" fmla="*/ 2147483647 h 184"/>
              <a:gd name="T8" fmla="*/ 0 60000 65536"/>
              <a:gd name="T9" fmla="*/ 0 60000 65536"/>
              <a:gd name="T10" fmla="*/ 0 60000 65536"/>
              <a:gd name="T11" fmla="*/ 0 60000 65536"/>
              <a:gd name="T12" fmla="*/ 0 w 98"/>
              <a:gd name="T13" fmla="*/ 0 h 184"/>
              <a:gd name="T14" fmla="*/ 98 w 98"/>
              <a:gd name="T15" fmla="*/ 184 h 184"/>
            </a:gdLst>
            <a:ahLst/>
            <a:cxnLst>
              <a:cxn ang="T8">
                <a:pos x="T0" y="T1"/>
              </a:cxn>
              <a:cxn ang="T9">
                <a:pos x="T2" y="T3"/>
              </a:cxn>
              <a:cxn ang="T10">
                <a:pos x="T4" y="T5"/>
              </a:cxn>
              <a:cxn ang="T11">
                <a:pos x="T6" y="T7"/>
              </a:cxn>
            </a:cxnLst>
            <a:rect l="T12" t="T13" r="T14" b="T15"/>
            <a:pathLst>
              <a:path w="98" h="184">
                <a:moveTo>
                  <a:pt x="98" y="97"/>
                </a:moveTo>
                <a:lnTo>
                  <a:pt x="0" y="0"/>
                </a:lnTo>
                <a:lnTo>
                  <a:pt x="49" y="184"/>
                </a:lnTo>
                <a:lnTo>
                  <a:pt x="98"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07" name="Line 1244"/>
          <p:cNvSpPr>
            <a:spLocks noChangeShapeType="1"/>
          </p:cNvSpPr>
          <p:nvPr/>
        </p:nvSpPr>
        <p:spPr bwMode="auto">
          <a:xfrm flipH="1" flipV="1">
            <a:off x="7139000" y="4524375"/>
            <a:ext cx="217487"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08" name="Line 1245"/>
          <p:cNvSpPr>
            <a:spLocks noChangeShapeType="1"/>
          </p:cNvSpPr>
          <p:nvPr/>
        </p:nvSpPr>
        <p:spPr bwMode="auto">
          <a:xfrm flipV="1">
            <a:off x="7024692" y="4524397"/>
            <a:ext cx="114300" cy="1571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09" name="Line 1246"/>
          <p:cNvSpPr>
            <a:spLocks noChangeShapeType="1"/>
          </p:cNvSpPr>
          <p:nvPr/>
        </p:nvSpPr>
        <p:spPr bwMode="auto">
          <a:xfrm flipV="1">
            <a:off x="6261100" y="3983041"/>
            <a:ext cx="103188" cy="263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10" name="Freeform 1247"/>
          <p:cNvSpPr>
            <a:spLocks/>
          </p:cNvSpPr>
          <p:nvPr/>
        </p:nvSpPr>
        <p:spPr bwMode="auto">
          <a:xfrm>
            <a:off x="5384800" y="4379913"/>
            <a:ext cx="215900" cy="588962"/>
          </a:xfrm>
          <a:custGeom>
            <a:avLst/>
            <a:gdLst>
              <a:gd name="T0" fmla="*/ 2147483647 w 93"/>
              <a:gd name="T1" fmla="*/ 0 h 225"/>
              <a:gd name="T2" fmla="*/ 2147483647 w 93"/>
              <a:gd name="T3" fmla="*/ 2147483647 h 225"/>
              <a:gd name="T4" fmla="*/ 0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49" y="0"/>
                </a:moveTo>
                <a:lnTo>
                  <a:pt x="93" y="225"/>
                </a:lnTo>
                <a:lnTo>
                  <a:pt x="0" y="21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11" name="Freeform 1248"/>
          <p:cNvSpPr>
            <a:spLocks/>
          </p:cNvSpPr>
          <p:nvPr/>
        </p:nvSpPr>
        <p:spPr bwMode="auto">
          <a:xfrm>
            <a:off x="5499102" y="4379913"/>
            <a:ext cx="214313" cy="588962"/>
          </a:xfrm>
          <a:custGeom>
            <a:avLst/>
            <a:gdLst>
              <a:gd name="T0" fmla="*/ 2147483647 w 93"/>
              <a:gd name="T1" fmla="*/ 0 h 225"/>
              <a:gd name="T2" fmla="*/ 0 w 93"/>
              <a:gd name="T3" fmla="*/ 0 h 225"/>
              <a:gd name="T4" fmla="*/ 2147483647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0"/>
                </a:moveTo>
                <a:lnTo>
                  <a:pt x="0" y="0"/>
                </a:lnTo>
                <a:lnTo>
                  <a:pt x="44" y="225"/>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12" name="Line 1249"/>
          <p:cNvSpPr>
            <a:spLocks noChangeShapeType="1"/>
          </p:cNvSpPr>
          <p:nvPr/>
        </p:nvSpPr>
        <p:spPr bwMode="auto">
          <a:xfrm flipH="1" flipV="1">
            <a:off x="5167325" y="4908572"/>
            <a:ext cx="217487"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13" name="Line 1250"/>
          <p:cNvSpPr>
            <a:spLocks noChangeShapeType="1"/>
          </p:cNvSpPr>
          <p:nvPr/>
        </p:nvSpPr>
        <p:spPr bwMode="auto">
          <a:xfrm flipV="1">
            <a:off x="5384800" y="4379913"/>
            <a:ext cx="114300" cy="565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14" name="Line 1251"/>
          <p:cNvSpPr>
            <a:spLocks noChangeShapeType="1"/>
          </p:cNvSpPr>
          <p:nvPr/>
        </p:nvSpPr>
        <p:spPr bwMode="auto">
          <a:xfrm flipH="1">
            <a:off x="5499102" y="4379935"/>
            <a:ext cx="214313"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15" name="Freeform 1252"/>
          <p:cNvSpPr>
            <a:spLocks/>
          </p:cNvSpPr>
          <p:nvPr/>
        </p:nvSpPr>
        <p:spPr bwMode="auto">
          <a:xfrm>
            <a:off x="6478600" y="4237060"/>
            <a:ext cx="217487" cy="407987"/>
          </a:xfrm>
          <a:custGeom>
            <a:avLst/>
            <a:gdLst>
              <a:gd name="T0" fmla="*/ 2147483647 w 94"/>
              <a:gd name="T1" fmla="*/ 0 h 156"/>
              <a:gd name="T2" fmla="*/ 2147483647 w 94"/>
              <a:gd name="T3" fmla="*/ 2147483647 h 156"/>
              <a:gd name="T4" fmla="*/ 0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9" y="0"/>
                </a:moveTo>
                <a:lnTo>
                  <a:pt x="94" y="156"/>
                </a:lnTo>
                <a:lnTo>
                  <a:pt x="0" y="8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16" name="Freeform 1253"/>
          <p:cNvSpPr>
            <a:spLocks/>
          </p:cNvSpPr>
          <p:nvPr/>
        </p:nvSpPr>
        <p:spPr bwMode="auto">
          <a:xfrm>
            <a:off x="6591300" y="4237060"/>
            <a:ext cx="217488" cy="407987"/>
          </a:xfrm>
          <a:custGeom>
            <a:avLst/>
            <a:gdLst>
              <a:gd name="T0" fmla="*/ 2147483647 w 94"/>
              <a:gd name="T1" fmla="*/ 2147483647 h 156"/>
              <a:gd name="T2" fmla="*/ 0 w 94"/>
              <a:gd name="T3" fmla="*/ 0 h 156"/>
              <a:gd name="T4" fmla="*/ 2147483647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87"/>
                </a:moveTo>
                <a:lnTo>
                  <a:pt x="0" y="0"/>
                </a:lnTo>
                <a:lnTo>
                  <a:pt x="45" y="156"/>
                </a:lnTo>
                <a:lnTo>
                  <a:pt x="94" y="8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17" name="Freeform 1254"/>
          <p:cNvSpPr>
            <a:spLocks/>
          </p:cNvSpPr>
          <p:nvPr/>
        </p:nvSpPr>
        <p:spPr bwMode="auto">
          <a:xfrm>
            <a:off x="7242175" y="4727597"/>
            <a:ext cx="215900" cy="277813"/>
          </a:xfrm>
          <a:custGeom>
            <a:avLst/>
            <a:gdLst>
              <a:gd name="T0" fmla="*/ 2147483647 w 93"/>
              <a:gd name="T1" fmla="*/ 0 h 106"/>
              <a:gd name="T2" fmla="*/ 2147483647 w 93"/>
              <a:gd name="T3" fmla="*/ 2147483647 h 106"/>
              <a:gd name="T4" fmla="*/ 0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0"/>
                </a:moveTo>
                <a:lnTo>
                  <a:pt x="93" y="106"/>
                </a:lnTo>
                <a:lnTo>
                  <a:pt x="0" y="41"/>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18" name="Freeform 1255"/>
          <p:cNvSpPr>
            <a:spLocks/>
          </p:cNvSpPr>
          <p:nvPr/>
        </p:nvSpPr>
        <p:spPr bwMode="auto">
          <a:xfrm>
            <a:off x="7356477" y="4727597"/>
            <a:ext cx="214313" cy="277813"/>
          </a:xfrm>
          <a:custGeom>
            <a:avLst/>
            <a:gdLst>
              <a:gd name="T0" fmla="*/ 2147483647 w 93"/>
              <a:gd name="T1" fmla="*/ 2147483647 h 106"/>
              <a:gd name="T2" fmla="*/ 0 w 93"/>
              <a:gd name="T3" fmla="*/ 0 h 106"/>
              <a:gd name="T4" fmla="*/ 2147483647 w 93"/>
              <a:gd name="T5" fmla="*/ 2147483647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83"/>
                </a:moveTo>
                <a:lnTo>
                  <a:pt x="0" y="0"/>
                </a:lnTo>
                <a:lnTo>
                  <a:pt x="44" y="106"/>
                </a:lnTo>
                <a:lnTo>
                  <a:pt x="93" y="8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19" name="Line 1256"/>
          <p:cNvSpPr>
            <a:spLocks noChangeShapeType="1"/>
          </p:cNvSpPr>
          <p:nvPr/>
        </p:nvSpPr>
        <p:spPr bwMode="auto">
          <a:xfrm flipV="1">
            <a:off x="6478588" y="4237038"/>
            <a:ext cx="112712" cy="2270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20" name="Freeform 1257"/>
          <p:cNvSpPr>
            <a:spLocks/>
          </p:cNvSpPr>
          <p:nvPr/>
        </p:nvSpPr>
        <p:spPr bwMode="auto">
          <a:xfrm>
            <a:off x="5930900" y="4140222"/>
            <a:ext cx="215900" cy="371475"/>
          </a:xfrm>
          <a:custGeom>
            <a:avLst/>
            <a:gdLst>
              <a:gd name="T0" fmla="*/ 2147483647 w 93"/>
              <a:gd name="T1" fmla="*/ 0 h 142"/>
              <a:gd name="T2" fmla="*/ 2147483647 w 93"/>
              <a:gd name="T3" fmla="*/ 2147483647 h 142"/>
              <a:gd name="T4" fmla="*/ 0 w 93"/>
              <a:gd name="T5" fmla="*/ 2147483647 h 142"/>
              <a:gd name="T6" fmla="*/ 2147483647 w 93"/>
              <a:gd name="T7" fmla="*/ 0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49" y="0"/>
                </a:moveTo>
                <a:lnTo>
                  <a:pt x="93" y="142"/>
                </a:lnTo>
                <a:lnTo>
                  <a:pt x="0" y="10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21" name="Freeform 1258"/>
          <p:cNvSpPr>
            <a:spLocks/>
          </p:cNvSpPr>
          <p:nvPr/>
        </p:nvSpPr>
        <p:spPr bwMode="auto">
          <a:xfrm>
            <a:off x="6045200" y="4140222"/>
            <a:ext cx="215900" cy="371475"/>
          </a:xfrm>
          <a:custGeom>
            <a:avLst/>
            <a:gdLst>
              <a:gd name="T0" fmla="*/ 2147483647 w 93"/>
              <a:gd name="T1" fmla="*/ 2147483647 h 142"/>
              <a:gd name="T2" fmla="*/ 0 w 93"/>
              <a:gd name="T3" fmla="*/ 0 h 142"/>
              <a:gd name="T4" fmla="*/ 2147483647 w 93"/>
              <a:gd name="T5" fmla="*/ 2147483647 h 142"/>
              <a:gd name="T6" fmla="*/ 2147483647 w 93"/>
              <a:gd name="T7" fmla="*/ 2147483647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93" y="41"/>
                </a:moveTo>
                <a:lnTo>
                  <a:pt x="0" y="0"/>
                </a:lnTo>
                <a:lnTo>
                  <a:pt x="44" y="142"/>
                </a:lnTo>
                <a:lnTo>
                  <a:pt x="93"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22" name="Line 1259"/>
          <p:cNvSpPr>
            <a:spLocks noChangeShapeType="1"/>
          </p:cNvSpPr>
          <p:nvPr/>
        </p:nvSpPr>
        <p:spPr bwMode="auto">
          <a:xfrm flipH="1" flipV="1">
            <a:off x="7356477" y="4727575"/>
            <a:ext cx="214313" cy="2174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23" name="Line 1260"/>
          <p:cNvSpPr>
            <a:spLocks noChangeShapeType="1"/>
          </p:cNvSpPr>
          <p:nvPr/>
        </p:nvSpPr>
        <p:spPr bwMode="auto">
          <a:xfrm flipH="1">
            <a:off x="7242180" y="4727575"/>
            <a:ext cx="114300" cy="1079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24" name="Line 1261"/>
          <p:cNvSpPr>
            <a:spLocks noChangeShapeType="1"/>
          </p:cNvSpPr>
          <p:nvPr/>
        </p:nvSpPr>
        <p:spPr bwMode="auto">
          <a:xfrm flipH="1" flipV="1">
            <a:off x="6045200" y="4140209"/>
            <a:ext cx="215900" cy="1063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25" name="Line 1262"/>
          <p:cNvSpPr>
            <a:spLocks noChangeShapeType="1"/>
          </p:cNvSpPr>
          <p:nvPr/>
        </p:nvSpPr>
        <p:spPr bwMode="auto">
          <a:xfrm flipV="1">
            <a:off x="5930904" y="4140222"/>
            <a:ext cx="114300" cy="2762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26" name="Freeform 1263"/>
          <p:cNvSpPr>
            <a:spLocks/>
          </p:cNvSpPr>
          <p:nvPr/>
        </p:nvSpPr>
        <p:spPr bwMode="auto">
          <a:xfrm>
            <a:off x="6696075" y="4464050"/>
            <a:ext cx="215900" cy="541338"/>
          </a:xfrm>
          <a:custGeom>
            <a:avLst/>
            <a:gdLst>
              <a:gd name="T0" fmla="*/ 2147483647 w 93"/>
              <a:gd name="T1" fmla="*/ 0 h 207"/>
              <a:gd name="T2" fmla="*/ 2147483647 w 93"/>
              <a:gd name="T3" fmla="*/ 2147483647 h 207"/>
              <a:gd name="T4" fmla="*/ 0 w 93"/>
              <a:gd name="T5" fmla="*/ 2147483647 h 207"/>
              <a:gd name="T6" fmla="*/ 2147483647 w 93"/>
              <a:gd name="T7" fmla="*/ 0 h 207"/>
              <a:gd name="T8" fmla="*/ 0 60000 65536"/>
              <a:gd name="T9" fmla="*/ 0 60000 65536"/>
              <a:gd name="T10" fmla="*/ 0 60000 65536"/>
              <a:gd name="T11" fmla="*/ 0 60000 65536"/>
              <a:gd name="T12" fmla="*/ 0 w 93"/>
              <a:gd name="T13" fmla="*/ 0 h 207"/>
              <a:gd name="T14" fmla="*/ 93 w 93"/>
              <a:gd name="T15" fmla="*/ 207 h 207"/>
            </a:gdLst>
            <a:ahLst/>
            <a:cxnLst>
              <a:cxn ang="T8">
                <a:pos x="T0" y="T1"/>
              </a:cxn>
              <a:cxn ang="T9">
                <a:pos x="T2" y="T3"/>
              </a:cxn>
              <a:cxn ang="T10">
                <a:pos x="T4" y="T5"/>
              </a:cxn>
              <a:cxn ang="T11">
                <a:pos x="T6" y="T7"/>
              </a:cxn>
            </a:cxnLst>
            <a:rect l="T12" t="T13" r="T14" b="T15"/>
            <a:pathLst>
              <a:path w="93" h="207">
                <a:moveTo>
                  <a:pt x="49" y="0"/>
                </a:moveTo>
                <a:lnTo>
                  <a:pt x="93" y="207"/>
                </a:lnTo>
                <a:lnTo>
                  <a:pt x="0" y="69"/>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27" name="Freeform 1264"/>
          <p:cNvSpPr>
            <a:spLocks/>
          </p:cNvSpPr>
          <p:nvPr/>
        </p:nvSpPr>
        <p:spPr bwMode="auto">
          <a:xfrm>
            <a:off x="6808788" y="4464050"/>
            <a:ext cx="215900" cy="541338"/>
          </a:xfrm>
          <a:custGeom>
            <a:avLst/>
            <a:gdLst>
              <a:gd name="T0" fmla="*/ 2147483647 w 93"/>
              <a:gd name="T1" fmla="*/ 2147483647 h 207"/>
              <a:gd name="T2" fmla="*/ 0 w 93"/>
              <a:gd name="T3" fmla="*/ 0 h 207"/>
              <a:gd name="T4" fmla="*/ 2147483647 w 93"/>
              <a:gd name="T5" fmla="*/ 2147483647 h 207"/>
              <a:gd name="T6" fmla="*/ 2147483647 w 93"/>
              <a:gd name="T7" fmla="*/ 2147483647 h 207"/>
              <a:gd name="T8" fmla="*/ 0 60000 65536"/>
              <a:gd name="T9" fmla="*/ 0 60000 65536"/>
              <a:gd name="T10" fmla="*/ 0 60000 65536"/>
              <a:gd name="T11" fmla="*/ 0 60000 65536"/>
              <a:gd name="T12" fmla="*/ 0 w 93"/>
              <a:gd name="T13" fmla="*/ 0 h 207"/>
              <a:gd name="T14" fmla="*/ 93 w 93"/>
              <a:gd name="T15" fmla="*/ 207 h 207"/>
            </a:gdLst>
            <a:ahLst/>
            <a:cxnLst>
              <a:cxn ang="T8">
                <a:pos x="T0" y="T1"/>
              </a:cxn>
              <a:cxn ang="T9">
                <a:pos x="T2" y="T3"/>
              </a:cxn>
              <a:cxn ang="T10">
                <a:pos x="T4" y="T5"/>
              </a:cxn>
              <a:cxn ang="T11">
                <a:pos x="T6" y="T7"/>
              </a:cxn>
            </a:cxnLst>
            <a:rect l="T12" t="T13" r="T14" b="T15"/>
            <a:pathLst>
              <a:path w="93" h="207">
                <a:moveTo>
                  <a:pt x="93" y="83"/>
                </a:moveTo>
                <a:lnTo>
                  <a:pt x="0" y="0"/>
                </a:lnTo>
                <a:lnTo>
                  <a:pt x="44" y="207"/>
                </a:lnTo>
                <a:lnTo>
                  <a:pt x="93" y="8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28" name="Line 1265"/>
          <p:cNvSpPr>
            <a:spLocks noChangeShapeType="1"/>
          </p:cNvSpPr>
          <p:nvPr/>
        </p:nvSpPr>
        <p:spPr bwMode="auto">
          <a:xfrm flipV="1">
            <a:off x="6696082" y="4464072"/>
            <a:ext cx="112713" cy="180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29" name="Freeform 1266"/>
          <p:cNvSpPr>
            <a:spLocks/>
          </p:cNvSpPr>
          <p:nvPr/>
        </p:nvSpPr>
        <p:spPr bwMode="auto">
          <a:xfrm>
            <a:off x="5600712" y="4379935"/>
            <a:ext cx="227013" cy="625475"/>
          </a:xfrm>
          <a:custGeom>
            <a:avLst/>
            <a:gdLst>
              <a:gd name="T0" fmla="*/ 2147483647 w 98"/>
              <a:gd name="T1" fmla="*/ 0 h 239"/>
              <a:gd name="T2" fmla="*/ 2147483647 w 98"/>
              <a:gd name="T3" fmla="*/ 2147483647 h 239"/>
              <a:gd name="T4" fmla="*/ 0 w 98"/>
              <a:gd name="T5" fmla="*/ 2147483647 h 239"/>
              <a:gd name="T6" fmla="*/ 2147483647 w 98"/>
              <a:gd name="T7" fmla="*/ 0 h 239"/>
              <a:gd name="T8" fmla="*/ 0 60000 65536"/>
              <a:gd name="T9" fmla="*/ 0 60000 65536"/>
              <a:gd name="T10" fmla="*/ 0 60000 65536"/>
              <a:gd name="T11" fmla="*/ 0 60000 65536"/>
              <a:gd name="T12" fmla="*/ 0 w 98"/>
              <a:gd name="T13" fmla="*/ 0 h 239"/>
              <a:gd name="T14" fmla="*/ 98 w 98"/>
              <a:gd name="T15" fmla="*/ 239 h 239"/>
            </a:gdLst>
            <a:ahLst/>
            <a:cxnLst>
              <a:cxn ang="T8">
                <a:pos x="T0" y="T1"/>
              </a:cxn>
              <a:cxn ang="T9">
                <a:pos x="T2" y="T3"/>
              </a:cxn>
              <a:cxn ang="T10">
                <a:pos x="T4" y="T5"/>
              </a:cxn>
              <a:cxn ang="T11">
                <a:pos x="T6" y="T7"/>
              </a:cxn>
            </a:cxnLst>
            <a:rect l="T12" t="T13" r="T14" b="T15"/>
            <a:pathLst>
              <a:path w="98" h="239">
                <a:moveTo>
                  <a:pt x="49" y="0"/>
                </a:moveTo>
                <a:lnTo>
                  <a:pt x="98" y="239"/>
                </a:lnTo>
                <a:lnTo>
                  <a:pt x="0" y="225"/>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30" name="Freeform 1267"/>
          <p:cNvSpPr>
            <a:spLocks/>
          </p:cNvSpPr>
          <p:nvPr/>
        </p:nvSpPr>
        <p:spPr bwMode="auto">
          <a:xfrm>
            <a:off x="5713425" y="4379935"/>
            <a:ext cx="217487" cy="625475"/>
          </a:xfrm>
          <a:custGeom>
            <a:avLst/>
            <a:gdLst>
              <a:gd name="T0" fmla="*/ 2147483647 w 94"/>
              <a:gd name="T1" fmla="*/ 2147483647 h 239"/>
              <a:gd name="T2" fmla="*/ 0 w 94"/>
              <a:gd name="T3" fmla="*/ 0 h 239"/>
              <a:gd name="T4" fmla="*/ 2147483647 w 94"/>
              <a:gd name="T5" fmla="*/ 2147483647 h 239"/>
              <a:gd name="T6" fmla="*/ 2147483647 w 94"/>
              <a:gd name="T7" fmla="*/ 2147483647 h 239"/>
              <a:gd name="T8" fmla="*/ 0 60000 65536"/>
              <a:gd name="T9" fmla="*/ 0 60000 65536"/>
              <a:gd name="T10" fmla="*/ 0 60000 65536"/>
              <a:gd name="T11" fmla="*/ 0 60000 65536"/>
              <a:gd name="T12" fmla="*/ 0 w 94"/>
              <a:gd name="T13" fmla="*/ 0 h 239"/>
              <a:gd name="T14" fmla="*/ 94 w 94"/>
              <a:gd name="T15" fmla="*/ 239 h 239"/>
            </a:gdLst>
            <a:ahLst/>
            <a:cxnLst>
              <a:cxn ang="T8">
                <a:pos x="T0" y="T1"/>
              </a:cxn>
              <a:cxn ang="T9">
                <a:pos x="T2" y="T3"/>
              </a:cxn>
              <a:cxn ang="T10">
                <a:pos x="T4" y="T5"/>
              </a:cxn>
              <a:cxn ang="T11">
                <a:pos x="T6" y="T7"/>
              </a:cxn>
            </a:cxnLst>
            <a:rect l="T12" t="T13" r="T14" b="T15"/>
            <a:pathLst>
              <a:path w="94" h="239">
                <a:moveTo>
                  <a:pt x="94" y="14"/>
                </a:moveTo>
                <a:lnTo>
                  <a:pt x="0" y="0"/>
                </a:lnTo>
                <a:lnTo>
                  <a:pt x="49" y="239"/>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31" name="Line 1268"/>
          <p:cNvSpPr>
            <a:spLocks noChangeShapeType="1"/>
          </p:cNvSpPr>
          <p:nvPr/>
        </p:nvSpPr>
        <p:spPr bwMode="auto">
          <a:xfrm flipH="1" flipV="1">
            <a:off x="5384800" y="4945063"/>
            <a:ext cx="215900" cy="238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32" name="Line 1269"/>
          <p:cNvSpPr>
            <a:spLocks noChangeShapeType="1"/>
          </p:cNvSpPr>
          <p:nvPr/>
        </p:nvSpPr>
        <p:spPr bwMode="auto">
          <a:xfrm flipV="1">
            <a:off x="7458082" y="4945085"/>
            <a:ext cx="112713"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33" name="Line 1270"/>
          <p:cNvSpPr>
            <a:spLocks noChangeShapeType="1"/>
          </p:cNvSpPr>
          <p:nvPr/>
        </p:nvSpPr>
        <p:spPr bwMode="auto">
          <a:xfrm flipH="1" flipV="1">
            <a:off x="5713425" y="4379913"/>
            <a:ext cx="217487"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34" name="Freeform 1271"/>
          <p:cNvSpPr>
            <a:spLocks/>
          </p:cNvSpPr>
          <p:nvPr/>
        </p:nvSpPr>
        <p:spPr bwMode="auto">
          <a:xfrm>
            <a:off x="6146800" y="4246563"/>
            <a:ext cx="230188" cy="398462"/>
          </a:xfrm>
          <a:custGeom>
            <a:avLst/>
            <a:gdLst>
              <a:gd name="T0" fmla="*/ 2147483647 w 99"/>
              <a:gd name="T1" fmla="*/ 0 h 152"/>
              <a:gd name="T2" fmla="*/ 2147483647 w 99"/>
              <a:gd name="T3" fmla="*/ 2147483647 h 152"/>
              <a:gd name="T4" fmla="*/ 0 w 99"/>
              <a:gd name="T5" fmla="*/ 2147483647 h 152"/>
              <a:gd name="T6" fmla="*/ 2147483647 w 99"/>
              <a:gd name="T7" fmla="*/ 0 h 152"/>
              <a:gd name="T8" fmla="*/ 0 60000 65536"/>
              <a:gd name="T9" fmla="*/ 0 60000 65536"/>
              <a:gd name="T10" fmla="*/ 0 60000 65536"/>
              <a:gd name="T11" fmla="*/ 0 60000 65536"/>
              <a:gd name="T12" fmla="*/ 0 w 99"/>
              <a:gd name="T13" fmla="*/ 0 h 152"/>
              <a:gd name="T14" fmla="*/ 99 w 99"/>
              <a:gd name="T15" fmla="*/ 152 h 152"/>
            </a:gdLst>
            <a:ahLst/>
            <a:cxnLst>
              <a:cxn ang="T8">
                <a:pos x="T0" y="T1"/>
              </a:cxn>
              <a:cxn ang="T9">
                <a:pos x="T2" y="T3"/>
              </a:cxn>
              <a:cxn ang="T10">
                <a:pos x="T4" y="T5"/>
              </a:cxn>
              <a:cxn ang="T11">
                <a:pos x="T6" y="T7"/>
              </a:cxn>
            </a:cxnLst>
            <a:rect l="T12" t="T13" r="T14" b="T15"/>
            <a:pathLst>
              <a:path w="99" h="152">
                <a:moveTo>
                  <a:pt x="49" y="0"/>
                </a:moveTo>
                <a:lnTo>
                  <a:pt x="99" y="152"/>
                </a:lnTo>
                <a:lnTo>
                  <a:pt x="0" y="101"/>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35" name="Freeform 1272"/>
          <p:cNvSpPr>
            <a:spLocks/>
          </p:cNvSpPr>
          <p:nvPr/>
        </p:nvSpPr>
        <p:spPr bwMode="auto">
          <a:xfrm>
            <a:off x="6261100" y="4246563"/>
            <a:ext cx="217488" cy="398462"/>
          </a:xfrm>
          <a:custGeom>
            <a:avLst/>
            <a:gdLst>
              <a:gd name="T0" fmla="*/ 2147483647 w 94"/>
              <a:gd name="T1" fmla="*/ 2147483647 h 152"/>
              <a:gd name="T2" fmla="*/ 0 w 94"/>
              <a:gd name="T3" fmla="*/ 0 h 152"/>
              <a:gd name="T4" fmla="*/ 2147483647 w 94"/>
              <a:gd name="T5" fmla="*/ 2147483647 h 152"/>
              <a:gd name="T6" fmla="*/ 2147483647 w 94"/>
              <a:gd name="T7" fmla="*/ 2147483647 h 152"/>
              <a:gd name="T8" fmla="*/ 0 60000 65536"/>
              <a:gd name="T9" fmla="*/ 0 60000 65536"/>
              <a:gd name="T10" fmla="*/ 0 60000 65536"/>
              <a:gd name="T11" fmla="*/ 0 60000 65536"/>
              <a:gd name="T12" fmla="*/ 0 w 94"/>
              <a:gd name="T13" fmla="*/ 0 h 152"/>
              <a:gd name="T14" fmla="*/ 94 w 94"/>
              <a:gd name="T15" fmla="*/ 152 h 152"/>
            </a:gdLst>
            <a:ahLst/>
            <a:cxnLst>
              <a:cxn ang="T8">
                <a:pos x="T0" y="T1"/>
              </a:cxn>
              <a:cxn ang="T9">
                <a:pos x="T2" y="T3"/>
              </a:cxn>
              <a:cxn ang="T10">
                <a:pos x="T4" y="T5"/>
              </a:cxn>
              <a:cxn ang="T11">
                <a:pos x="T6" y="T7"/>
              </a:cxn>
            </a:cxnLst>
            <a:rect l="T12" t="T13" r="T14" b="T15"/>
            <a:pathLst>
              <a:path w="94" h="152">
                <a:moveTo>
                  <a:pt x="94" y="83"/>
                </a:moveTo>
                <a:lnTo>
                  <a:pt x="0" y="0"/>
                </a:lnTo>
                <a:lnTo>
                  <a:pt x="50" y="152"/>
                </a:lnTo>
                <a:lnTo>
                  <a:pt x="94" y="8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36" name="Freeform 1273"/>
          <p:cNvSpPr>
            <a:spLocks/>
          </p:cNvSpPr>
          <p:nvPr/>
        </p:nvSpPr>
        <p:spPr bwMode="auto">
          <a:xfrm>
            <a:off x="6911987" y="4681560"/>
            <a:ext cx="227013" cy="357187"/>
          </a:xfrm>
          <a:custGeom>
            <a:avLst/>
            <a:gdLst>
              <a:gd name="T0" fmla="*/ 2147483647 w 98"/>
              <a:gd name="T1" fmla="*/ 0 h 137"/>
              <a:gd name="T2" fmla="*/ 2147483647 w 98"/>
              <a:gd name="T3" fmla="*/ 2147483647 h 137"/>
              <a:gd name="T4" fmla="*/ 0 w 98"/>
              <a:gd name="T5" fmla="*/ 2147483647 h 137"/>
              <a:gd name="T6" fmla="*/ 2147483647 w 98"/>
              <a:gd name="T7" fmla="*/ 0 h 137"/>
              <a:gd name="T8" fmla="*/ 0 60000 65536"/>
              <a:gd name="T9" fmla="*/ 0 60000 65536"/>
              <a:gd name="T10" fmla="*/ 0 60000 65536"/>
              <a:gd name="T11" fmla="*/ 0 60000 65536"/>
              <a:gd name="T12" fmla="*/ 0 w 98"/>
              <a:gd name="T13" fmla="*/ 0 h 137"/>
              <a:gd name="T14" fmla="*/ 98 w 98"/>
              <a:gd name="T15" fmla="*/ 137 h 137"/>
            </a:gdLst>
            <a:ahLst/>
            <a:cxnLst>
              <a:cxn ang="T8">
                <a:pos x="T0" y="T1"/>
              </a:cxn>
              <a:cxn ang="T9">
                <a:pos x="T2" y="T3"/>
              </a:cxn>
              <a:cxn ang="T10">
                <a:pos x="T4" y="T5"/>
              </a:cxn>
              <a:cxn ang="T11">
                <a:pos x="T6" y="T7"/>
              </a:cxn>
            </a:cxnLst>
            <a:rect l="T12" t="T13" r="T14" b="T15"/>
            <a:pathLst>
              <a:path w="98" h="137">
                <a:moveTo>
                  <a:pt x="49" y="0"/>
                </a:moveTo>
                <a:lnTo>
                  <a:pt x="98" y="137"/>
                </a:lnTo>
                <a:lnTo>
                  <a:pt x="0" y="12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37" name="Freeform 1274"/>
          <p:cNvSpPr>
            <a:spLocks/>
          </p:cNvSpPr>
          <p:nvPr/>
        </p:nvSpPr>
        <p:spPr bwMode="auto">
          <a:xfrm>
            <a:off x="7024693" y="4681560"/>
            <a:ext cx="217487" cy="357187"/>
          </a:xfrm>
          <a:custGeom>
            <a:avLst/>
            <a:gdLst>
              <a:gd name="T0" fmla="*/ 2147483647 w 94"/>
              <a:gd name="T1" fmla="*/ 2147483647 h 137"/>
              <a:gd name="T2" fmla="*/ 0 w 94"/>
              <a:gd name="T3" fmla="*/ 0 h 137"/>
              <a:gd name="T4" fmla="*/ 2147483647 w 94"/>
              <a:gd name="T5" fmla="*/ 2147483647 h 137"/>
              <a:gd name="T6" fmla="*/ 2147483647 w 94"/>
              <a:gd name="T7" fmla="*/ 2147483647 h 137"/>
              <a:gd name="T8" fmla="*/ 0 60000 65536"/>
              <a:gd name="T9" fmla="*/ 0 60000 65536"/>
              <a:gd name="T10" fmla="*/ 0 60000 65536"/>
              <a:gd name="T11" fmla="*/ 0 60000 65536"/>
              <a:gd name="T12" fmla="*/ 0 w 94"/>
              <a:gd name="T13" fmla="*/ 0 h 137"/>
              <a:gd name="T14" fmla="*/ 94 w 94"/>
              <a:gd name="T15" fmla="*/ 137 h 137"/>
            </a:gdLst>
            <a:ahLst/>
            <a:cxnLst>
              <a:cxn ang="T8">
                <a:pos x="T0" y="T1"/>
              </a:cxn>
              <a:cxn ang="T9">
                <a:pos x="T2" y="T3"/>
              </a:cxn>
              <a:cxn ang="T10">
                <a:pos x="T4" y="T5"/>
              </a:cxn>
              <a:cxn ang="T11">
                <a:pos x="T6" y="T7"/>
              </a:cxn>
            </a:cxnLst>
            <a:rect l="T12" t="T13" r="T14" b="T15"/>
            <a:pathLst>
              <a:path w="94" h="137">
                <a:moveTo>
                  <a:pt x="94" y="59"/>
                </a:moveTo>
                <a:lnTo>
                  <a:pt x="0" y="0"/>
                </a:lnTo>
                <a:lnTo>
                  <a:pt x="49" y="137"/>
                </a:lnTo>
                <a:lnTo>
                  <a:pt x="94" y="5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38" name="Line 1275"/>
          <p:cNvSpPr>
            <a:spLocks noChangeShapeType="1"/>
          </p:cNvSpPr>
          <p:nvPr/>
        </p:nvSpPr>
        <p:spPr bwMode="auto">
          <a:xfrm flipH="1" flipV="1">
            <a:off x="6261100" y="4246585"/>
            <a:ext cx="217488" cy="2174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39" name="Line 1276"/>
          <p:cNvSpPr>
            <a:spLocks noChangeShapeType="1"/>
          </p:cNvSpPr>
          <p:nvPr/>
        </p:nvSpPr>
        <p:spPr bwMode="auto">
          <a:xfrm flipV="1">
            <a:off x="6146800" y="4246563"/>
            <a:ext cx="114300" cy="2651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40" name="Line 1277"/>
          <p:cNvSpPr>
            <a:spLocks noChangeShapeType="1"/>
          </p:cNvSpPr>
          <p:nvPr/>
        </p:nvSpPr>
        <p:spPr bwMode="auto">
          <a:xfrm flipV="1">
            <a:off x="6911977" y="4681538"/>
            <a:ext cx="112713" cy="323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41" name="Freeform 1278"/>
          <p:cNvSpPr>
            <a:spLocks/>
          </p:cNvSpPr>
          <p:nvPr/>
        </p:nvSpPr>
        <p:spPr bwMode="auto">
          <a:xfrm>
            <a:off x="6376990" y="4464072"/>
            <a:ext cx="214312" cy="574675"/>
          </a:xfrm>
          <a:custGeom>
            <a:avLst/>
            <a:gdLst>
              <a:gd name="T0" fmla="*/ 2147483647 w 93"/>
              <a:gd name="T1" fmla="*/ 0 h 220"/>
              <a:gd name="T2" fmla="*/ 2147483647 w 93"/>
              <a:gd name="T3" fmla="*/ 2147483647 h 220"/>
              <a:gd name="T4" fmla="*/ 0 w 93"/>
              <a:gd name="T5" fmla="*/ 2147483647 h 220"/>
              <a:gd name="T6" fmla="*/ 2147483647 w 93"/>
              <a:gd name="T7" fmla="*/ 0 h 220"/>
              <a:gd name="T8" fmla="*/ 0 60000 65536"/>
              <a:gd name="T9" fmla="*/ 0 60000 65536"/>
              <a:gd name="T10" fmla="*/ 0 60000 65536"/>
              <a:gd name="T11" fmla="*/ 0 60000 65536"/>
              <a:gd name="T12" fmla="*/ 0 w 93"/>
              <a:gd name="T13" fmla="*/ 0 h 220"/>
              <a:gd name="T14" fmla="*/ 93 w 93"/>
              <a:gd name="T15" fmla="*/ 220 h 220"/>
            </a:gdLst>
            <a:ahLst/>
            <a:cxnLst>
              <a:cxn ang="T8">
                <a:pos x="T0" y="T1"/>
              </a:cxn>
              <a:cxn ang="T9">
                <a:pos x="T2" y="T3"/>
              </a:cxn>
              <a:cxn ang="T10">
                <a:pos x="T4" y="T5"/>
              </a:cxn>
              <a:cxn ang="T11">
                <a:pos x="T6" y="T7"/>
              </a:cxn>
            </a:cxnLst>
            <a:rect l="T12" t="T13" r="T14" b="T15"/>
            <a:pathLst>
              <a:path w="93" h="220">
                <a:moveTo>
                  <a:pt x="44" y="0"/>
                </a:moveTo>
                <a:lnTo>
                  <a:pt x="93" y="220"/>
                </a:lnTo>
                <a:lnTo>
                  <a:pt x="0" y="69"/>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42" name="Freeform 1279"/>
          <p:cNvSpPr>
            <a:spLocks/>
          </p:cNvSpPr>
          <p:nvPr/>
        </p:nvSpPr>
        <p:spPr bwMode="auto">
          <a:xfrm>
            <a:off x="6478600" y="4464072"/>
            <a:ext cx="217487" cy="574675"/>
          </a:xfrm>
          <a:custGeom>
            <a:avLst/>
            <a:gdLst>
              <a:gd name="T0" fmla="*/ 2147483647 w 94"/>
              <a:gd name="T1" fmla="*/ 2147483647 h 220"/>
              <a:gd name="T2" fmla="*/ 0 w 94"/>
              <a:gd name="T3" fmla="*/ 0 h 220"/>
              <a:gd name="T4" fmla="*/ 2147483647 w 94"/>
              <a:gd name="T5" fmla="*/ 2147483647 h 220"/>
              <a:gd name="T6" fmla="*/ 2147483647 w 94"/>
              <a:gd name="T7" fmla="*/ 2147483647 h 220"/>
              <a:gd name="T8" fmla="*/ 0 60000 65536"/>
              <a:gd name="T9" fmla="*/ 0 60000 65536"/>
              <a:gd name="T10" fmla="*/ 0 60000 65536"/>
              <a:gd name="T11" fmla="*/ 0 60000 65536"/>
              <a:gd name="T12" fmla="*/ 0 w 94"/>
              <a:gd name="T13" fmla="*/ 0 h 220"/>
              <a:gd name="T14" fmla="*/ 94 w 94"/>
              <a:gd name="T15" fmla="*/ 220 h 220"/>
            </a:gdLst>
            <a:ahLst/>
            <a:cxnLst>
              <a:cxn ang="T8">
                <a:pos x="T0" y="T1"/>
              </a:cxn>
              <a:cxn ang="T9">
                <a:pos x="T2" y="T3"/>
              </a:cxn>
              <a:cxn ang="T10">
                <a:pos x="T4" y="T5"/>
              </a:cxn>
              <a:cxn ang="T11">
                <a:pos x="T6" y="T7"/>
              </a:cxn>
            </a:cxnLst>
            <a:rect l="T12" t="T13" r="T14" b="T15"/>
            <a:pathLst>
              <a:path w="94" h="220">
                <a:moveTo>
                  <a:pt x="94" y="69"/>
                </a:moveTo>
                <a:lnTo>
                  <a:pt x="0" y="0"/>
                </a:lnTo>
                <a:lnTo>
                  <a:pt x="49" y="220"/>
                </a:lnTo>
                <a:lnTo>
                  <a:pt x="94" y="6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43" name="Freeform 1280"/>
          <p:cNvSpPr>
            <a:spLocks/>
          </p:cNvSpPr>
          <p:nvPr/>
        </p:nvSpPr>
        <p:spPr bwMode="auto">
          <a:xfrm>
            <a:off x="5827725" y="4416425"/>
            <a:ext cx="217487" cy="622300"/>
          </a:xfrm>
          <a:custGeom>
            <a:avLst/>
            <a:gdLst>
              <a:gd name="T0" fmla="*/ 2147483647 w 94"/>
              <a:gd name="T1" fmla="*/ 0 h 238"/>
              <a:gd name="T2" fmla="*/ 2147483647 w 94"/>
              <a:gd name="T3" fmla="*/ 2147483647 h 238"/>
              <a:gd name="T4" fmla="*/ 0 w 94"/>
              <a:gd name="T5" fmla="*/ 2147483647 h 238"/>
              <a:gd name="T6" fmla="*/ 2147483647 w 94"/>
              <a:gd name="T7" fmla="*/ 0 h 238"/>
              <a:gd name="T8" fmla="*/ 0 60000 65536"/>
              <a:gd name="T9" fmla="*/ 0 60000 65536"/>
              <a:gd name="T10" fmla="*/ 0 60000 65536"/>
              <a:gd name="T11" fmla="*/ 0 60000 65536"/>
              <a:gd name="T12" fmla="*/ 0 w 94"/>
              <a:gd name="T13" fmla="*/ 0 h 238"/>
              <a:gd name="T14" fmla="*/ 94 w 94"/>
              <a:gd name="T15" fmla="*/ 238 h 238"/>
            </a:gdLst>
            <a:ahLst/>
            <a:cxnLst>
              <a:cxn ang="T8">
                <a:pos x="T0" y="T1"/>
              </a:cxn>
              <a:cxn ang="T9">
                <a:pos x="T2" y="T3"/>
              </a:cxn>
              <a:cxn ang="T10">
                <a:pos x="T4" y="T5"/>
              </a:cxn>
              <a:cxn ang="T11">
                <a:pos x="T6" y="T7"/>
              </a:cxn>
            </a:cxnLst>
            <a:rect l="T12" t="T13" r="T14" b="T15"/>
            <a:pathLst>
              <a:path w="94" h="238">
                <a:moveTo>
                  <a:pt x="45" y="0"/>
                </a:moveTo>
                <a:lnTo>
                  <a:pt x="94" y="238"/>
                </a:lnTo>
                <a:lnTo>
                  <a:pt x="0" y="225"/>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44" name="Freeform 1281"/>
          <p:cNvSpPr>
            <a:spLocks/>
          </p:cNvSpPr>
          <p:nvPr/>
        </p:nvSpPr>
        <p:spPr bwMode="auto">
          <a:xfrm>
            <a:off x="5930900" y="4416425"/>
            <a:ext cx="215900" cy="622300"/>
          </a:xfrm>
          <a:custGeom>
            <a:avLst/>
            <a:gdLst>
              <a:gd name="T0" fmla="*/ 2147483647 w 93"/>
              <a:gd name="T1" fmla="*/ 2147483647 h 238"/>
              <a:gd name="T2" fmla="*/ 0 w 93"/>
              <a:gd name="T3" fmla="*/ 0 h 238"/>
              <a:gd name="T4" fmla="*/ 2147483647 w 93"/>
              <a:gd name="T5" fmla="*/ 2147483647 h 238"/>
              <a:gd name="T6" fmla="*/ 2147483647 w 93"/>
              <a:gd name="T7" fmla="*/ 2147483647 h 238"/>
              <a:gd name="T8" fmla="*/ 0 60000 65536"/>
              <a:gd name="T9" fmla="*/ 0 60000 65536"/>
              <a:gd name="T10" fmla="*/ 0 60000 65536"/>
              <a:gd name="T11" fmla="*/ 0 60000 65536"/>
              <a:gd name="T12" fmla="*/ 0 w 93"/>
              <a:gd name="T13" fmla="*/ 0 h 238"/>
              <a:gd name="T14" fmla="*/ 93 w 93"/>
              <a:gd name="T15" fmla="*/ 238 h 238"/>
            </a:gdLst>
            <a:ahLst/>
            <a:cxnLst>
              <a:cxn ang="T8">
                <a:pos x="T0" y="T1"/>
              </a:cxn>
              <a:cxn ang="T9">
                <a:pos x="T2" y="T3"/>
              </a:cxn>
              <a:cxn ang="T10">
                <a:pos x="T4" y="T5"/>
              </a:cxn>
              <a:cxn ang="T11">
                <a:pos x="T6" y="T7"/>
              </a:cxn>
            </a:cxnLst>
            <a:rect l="T12" t="T13" r="T14" b="T15"/>
            <a:pathLst>
              <a:path w="93" h="238">
                <a:moveTo>
                  <a:pt x="93" y="36"/>
                </a:moveTo>
                <a:lnTo>
                  <a:pt x="0" y="0"/>
                </a:lnTo>
                <a:lnTo>
                  <a:pt x="49" y="238"/>
                </a:lnTo>
                <a:lnTo>
                  <a:pt x="93" y="3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45" name="Line 1282"/>
          <p:cNvSpPr>
            <a:spLocks noChangeShapeType="1"/>
          </p:cNvSpPr>
          <p:nvPr/>
        </p:nvSpPr>
        <p:spPr bwMode="auto">
          <a:xfrm flipH="1" flipV="1">
            <a:off x="6478600" y="4464072"/>
            <a:ext cx="217487" cy="180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46" name="Line 1283"/>
          <p:cNvSpPr>
            <a:spLocks noChangeShapeType="1"/>
          </p:cNvSpPr>
          <p:nvPr/>
        </p:nvSpPr>
        <p:spPr bwMode="auto">
          <a:xfrm flipV="1">
            <a:off x="6376994" y="4464072"/>
            <a:ext cx="101600" cy="180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47" name="Line 1284"/>
          <p:cNvSpPr>
            <a:spLocks noChangeShapeType="1"/>
          </p:cNvSpPr>
          <p:nvPr/>
        </p:nvSpPr>
        <p:spPr bwMode="auto">
          <a:xfrm flipH="1" flipV="1">
            <a:off x="5600712" y="4968897"/>
            <a:ext cx="227013"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48" name="Line 1285"/>
          <p:cNvSpPr>
            <a:spLocks noChangeShapeType="1"/>
          </p:cNvSpPr>
          <p:nvPr/>
        </p:nvSpPr>
        <p:spPr bwMode="auto">
          <a:xfrm flipH="1" flipV="1">
            <a:off x="5930900" y="4416425"/>
            <a:ext cx="215900" cy="952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49" name="Line 1286"/>
          <p:cNvSpPr>
            <a:spLocks noChangeShapeType="1"/>
          </p:cNvSpPr>
          <p:nvPr/>
        </p:nvSpPr>
        <p:spPr bwMode="auto">
          <a:xfrm flipV="1">
            <a:off x="5827715" y="4416447"/>
            <a:ext cx="103187" cy="5889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50" name="Freeform 1287"/>
          <p:cNvSpPr>
            <a:spLocks/>
          </p:cNvSpPr>
          <p:nvPr/>
        </p:nvSpPr>
        <p:spPr bwMode="auto">
          <a:xfrm>
            <a:off x="7139000" y="4835525"/>
            <a:ext cx="217487" cy="230188"/>
          </a:xfrm>
          <a:custGeom>
            <a:avLst/>
            <a:gdLst>
              <a:gd name="T0" fmla="*/ 2147483647 w 94"/>
              <a:gd name="T1" fmla="*/ 0 h 88"/>
              <a:gd name="T2" fmla="*/ 2147483647 w 94"/>
              <a:gd name="T3" fmla="*/ 2147483647 h 88"/>
              <a:gd name="T4" fmla="*/ 0 w 94"/>
              <a:gd name="T5" fmla="*/ 2147483647 h 88"/>
              <a:gd name="T6" fmla="*/ 2147483647 w 94"/>
              <a:gd name="T7" fmla="*/ 0 h 88"/>
              <a:gd name="T8" fmla="*/ 0 60000 65536"/>
              <a:gd name="T9" fmla="*/ 0 60000 65536"/>
              <a:gd name="T10" fmla="*/ 0 60000 65536"/>
              <a:gd name="T11" fmla="*/ 0 60000 65536"/>
              <a:gd name="T12" fmla="*/ 0 w 94"/>
              <a:gd name="T13" fmla="*/ 0 h 88"/>
              <a:gd name="T14" fmla="*/ 94 w 94"/>
              <a:gd name="T15" fmla="*/ 88 h 88"/>
            </a:gdLst>
            <a:ahLst/>
            <a:cxnLst>
              <a:cxn ang="T8">
                <a:pos x="T0" y="T1"/>
              </a:cxn>
              <a:cxn ang="T9">
                <a:pos x="T2" y="T3"/>
              </a:cxn>
              <a:cxn ang="T10">
                <a:pos x="T4" y="T5"/>
              </a:cxn>
              <a:cxn ang="T11">
                <a:pos x="T6" y="T7"/>
              </a:cxn>
            </a:cxnLst>
            <a:rect l="T12" t="T13" r="T14" b="T15"/>
            <a:pathLst>
              <a:path w="94" h="88">
                <a:moveTo>
                  <a:pt x="45" y="0"/>
                </a:moveTo>
                <a:lnTo>
                  <a:pt x="94" y="88"/>
                </a:lnTo>
                <a:lnTo>
                  <a:pt x="0" y="78"/>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51" name="Freeform 1288"/>
          <p:cNvSpPr>
            <a:spLocks/>
          </p:cNvSpPr>
          <p:nvPr/>
        </p:nvSpPr>
        <p:spPr bwMode="auto">
          <a:xfrm>
            <a:off x="7242175" y="4835525"/>
            <a:ext cx="215900" cy="230188"/>
          </a:xfrm>
          <a:custGeom>
            <a:avLst/>
            <a:gdLst>
              <a:gd name="T0" fmla="*/ 2147483647 w 93"/>
              <a:gd name="T1" fmla="*/ 2147483647 h 88"/>
              <a:gd name="T2" fmla="*/ 0 w 93"/>
              <a:gd name="T3" fmla="*/ 0 h 88"/>
              <a:gd name="T4" fmla="*/ 2147483647 w 93"/>
              <a:gd name="T5" fmla="*/ 2147483647 h 88"/>
              <a:gd name="T6" fmla="*/ 2147483647 w 93"/>
              <a:gd name="T7" fmla="*/ 2147483647 h 88"/>
              <a:gd name="T8" fmla="*/ 0 60000 65536"/>
              <a:gd name="T9" fmla="*/ 0 60000 65536"/>
              <a:gd name="T10" fmla="*/ 0 60000 65536"/>
              <a:gd name="T11" fmla="*/ 0 60000 65536"/>
              <a:gd name="T12" fmla="*/ 0 w 93"/>
              <a:gd name="T13" fmla="*/ 0 h 88"/>
              <a:gd name="T14" fmla="*/ 93 w 93"/>
              <a:gd name="T15" fmla="*/ 88 h 88"/>
            </a:gdLst>
            <a:ahLst/>
            <a:cxnLst>
              <a:cxn ang="T8">
                <a:pos x="T0" y="T1"/>
              </a:cxn>
              <a:cxn ang="T9">
                <a:pos x="T2" y="T3"/>
              </a:cxn>
              <a:cxn ang="T10">
                <a:pos x="T4" y="T5"/>
              </a:cxn>
              <a:cxn ang="T11">
                <a:pos x="T6" y="T7"/>
              </a:cxn>
            </a:cxnLst>
            <a:rect l="T12" t="T13" r="T14" b="T15"/>
            <a:pathLst>
              <a:path w="93" h="88">
                <a:moveTo>
                  <a:pt x="93" y="65"/>
                </a:moveTo>
                <a:lnTo>
                  <a:pt x="0" y="0"/>
                </a:lnTo>
                <a:lnTo>
                  <a:pt x="49" y="88"/>
                </a:lnTo>
                <a:lnTo>
                  <a:pt x="93" y="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52" name="Line 1289"/>
          <p:cNvSpPr>
            <a:spLocks noChangeShapeType="1"/>
          </p:cNvSpPr>
          <p:nvPr/>
        </p:nvSpPr>
        <p:spPr bwMode="auto">
          <a:xfrm flipH="1">
            <a:off x="7138990" y="4835525"/>
            <a:ext cx="103187"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53" name="Freeform 1290"/>
          <p:cNvSpPr>
            <a:spLocks/>
          </p:cNvSpPr>
          <p:nvPr/>
        </p:nvSpPr>
        <p:spPr bwMode="auto">
          <a:xfrm>
            <a:off x="6591300" y="4645025"/>
            <a:ext cx="217488" cy="420688"/>
          </a:xfrm>
          <a:custGeom>
            <a:avLst/>
            <a:gdLst>
              <a:gd name="T0" fmla="*/ 2147483647 w 94"/>
              <a:gd name="T1" fmla="*/ 0 h 161"/>
              <a:gd name="T2" fmla="*/ 2147483647 w 94"/>
              <a:gd name="T3" fmla="*/ 2147483647 h 161"/>
              <a:gd name="T4" fmla="*/ 0 w 94"/>
              <a:gd name="T5" fmla="*/ 2147483647 h 161"/>
              <a:gd name="T6" fmla="*/ 2147483647 w 94"/>
              <a:gd name="T7" fmla="*/ 0 h 161"/>
              <a:gd name="T8" fmla="*/ 0 60000 65536"/>
              <a:gd name="T9" fmla="*/ 0 60000 65536"/>
              <a:gd name="T10" fmla="*/ 0 60000 65536"/>
              <a:gd name="T11" fmla="*/ 0 60000 65536"/>
              <a:gd name="T12" fmla="*/ 0 w 94"/>
              <a:gd name="T13" fmla="*/ 0 h 161"/>
              <a:gd name="T14" fmla="*/ 94 w 94"/>
              <a:gd name="T15" fmla="*/ 161 h 161"/>
            </a:gdLst>
            <a:ahLst/>
            <a:cxnLst>
              <a:cxn ang="T8">
                <a:pos x="T0" y="T1"/>
              </a:cxn>
              <a:cxn ang="T9">
                <a:pos x="T2" y="T3"/>
              </a:cxn>
              <a:cxn ang="T10">
                <a:pos x="T4" y="T5"/>
              </a:cxn>
              <a:cxn ang="T11">
                <a:pos x="T6" y="T7"/>
              </a:cxn>
            </a:cxnLst>
            <a:rect l="T12" t="T13" r="T14" b="T15"/>
            <a:pathLst>
              <a:path w="94" h="161">
                <a:moveTo>
                  <a:pt x="45" y="0"/>
                </a:moveTo>
                <a:lnTo>
                  <a:pt x="94" y="161"/>
                </a:lnTo>
                <a:lnTo>
                  <a:pt x="0" y="151"/>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54" name="Freeform 1291"/>
          <p:cNvSpPr>
            <a:spLocks/>
          </p:cNvSpPr>
          <p:nvPr/>
        </p:nvSpPr>
        <p:spPr bwMode="auto">
          <a:xfrm>
            <a:off x="6696075" y="4645025"/>
            <a:ext cx="215900" cy="420688"/>
          </a:xfrm>
          <a:custGeom>
            <a:avLst/>
            <a:gdLst>
              <a:gd name="T0" fmla="*/ 2147483647 w 93"/>
              <a:gd name="T1" fmla="*/ 2147483647 h 161"/>
              <a:gd name="T2" fmla="*/ 0 w 93"/>
              <a:gd name="T3" fmla="*/ 0 h 161"/>
              <a:gd name="T4" fmla="*/ 2147483647 w 93"/>
              <a:gd name="T5" fmla="*/ 2147483647 h 161"/>
              <a:gd name="T6" fmla="*/ 2147483647 w 93"/>
              <a:gd name="T7" fmla="*/ 2147483647 h 161"/>
              <a:gd name="T8" fmla="*/ 0 60000 65536"/>
              <a:gd name="T9" fmla="*/ 0 60000 65536"/>
              <a:gd name="T10" fmla="*/ 0 60000 65536"/>
              <a:gd name="T11" fmla="*/ 0 60000 65536"/>
              <a:gd name="T12" fmla="*/ 0 w 93"/>
              <a:gd name="T13" fmla="*/ 0 h 161"/>
              <a:gd name="T14" fmla="*/ 93 w 93"/>
              <a:gd name="T15" fmla="*/ 161 h 161"/>
            </a:gdLst>
            <a:ahLst/>
            <a:cxnLst>
              <a:cxn ang="T8">
                <a:pos x="T0" y="T1"/>
              </a:cxn>
              <a:cxn ang="T9">
                <a:pos x="T2" y="T3"/>
              </a:cxn>
              <a:cxn ang="T10">
                <a:pos x="T4" y="T5"/>
              </a:cxn>
              <a:cxn ang="T11">
                <a:pos x="T6" y="T7"/>
              </a:cxn>
            </a:cxnLst>
            <a:rect l="T12" t="T13" r="T14" b="T15"/>
            <a:pathLst>
              <a:path w="93" h="161">
                <a:moveTo>
                  <a:pt x="93" y="138"/>
                </a:moveTo>
                <a:lnTo>
                  <a:pt x="0" y="0"/>
                </a:lnTo>
                <a:lnTo>
                  <a:pt x="49" y="161"/>
                </a:lnTo>
                <a:lnTo>
                  <a:pt x="93" y="13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55" name="Line 1292"/>
          <p:cNvSpPr>
            <a:spLocks noChangeShapeType="1"/>
          </p:cNvSpPr>
          <p:nvPr/>
        </p:nvSpPr>
        <p:spPr bwMode="auto">
          <a:xfrm flipH="1" flipV="1">
            <a:off x="6696075" y="4645047"/>
            <a:ext cx="215900" cy="3603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56" name="Line 1293"/>
          <p:cNvSpPr>
            <a:spLocks noChangeShapeType="1"/>
          </p:cNvSpPr>
          <p:nvPr/>
        </p:nvSpPr>
        <p:spPr bwMode="auto">
          <a:xfrm flipV="1">
            <a:off x="6591307" y="4645025"/>
            <a:ext cx="104775" cy="393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57" name="Freeform 1294"/>
          <p:cNvSpPr>
            <a:spLocks/>
          </p:cNvSpPr>
          <p:nvPr/>
        </p:nvSpPr>
        <p:spPr bwMode="auto">
          <a:xfrm>
            <a:off x="6045200" y="4511675"/>
            <a:ext cx="215900" cy="554038"/>
          </a:xfrm>
          <a:custGeom>
            <a:avLst/>
            <a:gdLst>
              <a:gd name="T0" fmla="*/ 2147483647 w 93"/>
              <a:gd name="T1" fmla="*/ 0 h 212"/>
              <a:gd name="T2" fmla="*/ 2147483647 w 93"/>
              <a:gd name="T3" fmla="*/ 2147483647 h 212"/>
              <a:gd name="T4" fmla="*/ 0 w 93"/>
              <a:gd name="T5" fmla="*/ 2147483647 h 212"/>
              <a:gd name="T6" fmla="*/ 2147483647 w 93"/>
              <a:gd name="T7" fmla="*/ 0 h 212"/>
              <a:gd name="T8" fmla="*/ 0 60000 65536"/>
              <a:gd name="T9" fmla="*/ 0 60000 65536"/>
              <a:gd name="T10" fmla="*/ 0 60000 65536"/>
              <a:gd name="T11" fmla="*/ 0 60000 65536"/>
              <a:gd name="T12" fmla="*/ 0 w 93"/>
              <a:gd name="T13" fmla="*/ 0 h 212"/>
              <a:gd name="T14" fmla="*/ 93 w 93"/>
              <a:gd name="T15" fmla="*/ 212 h 212"/>
            </a:gdLst>
            <a:ahLst/>
            <a:cxnLst>
              <a:cxn ang="T8">
                <a:pos x="T0" y="T1"/>
              </a:cxn>
              <a:cxn ang="T9">
                <a:pos x="T2" y="T3"/>
              </a:cxn>
              <a:cxn ang="T10">
                <a:pos x="T4" y="T5"/>
              </a:cxn>
              <a:cxn ang="T11">
                <a:pos x="T6" y="T7"/>
              </a:cxn>
            </a:cxnLst>
            <a:rect l="T12" t="T13" r="T14" b="T15"/>
            <a:pathLst>
              <a:path w="93" h="212">
                <a:moveTo>
                  <a:pt x="44" y="0"/>
                </a:moveTo>
                <a:lnTo>
                  <a:pt x="93" y="212"/>
                </a:lnTo>
                <a:lnTo>
                  <a:pt x="0" y="202"/>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58" name="Freeform 1295"/>
          <p:cNvSpPr>
            <a:spLocks/>
          </p:cNvSpPr>
          <p:nvPr/>
        </p:nvSpPr>
        <p:spPr bwMode="auto">
          <a:xfrm>
            <a:off x="6146800" y="4511675"/>
            <a:ext cx="230188" cy="554038"/>
          </a:xfrm>
          <a:custGeom>
            <a:avLst/>
            <a:gdLst>
              <a:gd name="T0" fmla="*/ 2147483647 w 99"/>
              <a:gd name="T1" fmla="*/ 2147483647 h 212"/>
              <a:gd name="T2" fmla="*/ 0 w 99"/>
              <a:gd name="T3" fmla="*/ 0 h 212"/>
              <a:gd name="T4" fmla="*/ 2147483647 w 99"/>
              <a:gd name="T5" fmla="*/ 2147483647 h 212"/>
              <a:gd name="T6" fmla="*/ 2147483647 w 99"/>
              <a:gd name="T7" fmla="*/ 2147483647 h 212"/>
              <a:gd name="T8" fmla="*/ 0 60000 65536"/>
              <a:gd name="T9" fmla="*/ 0 60000 65536"/>
              <a:gd name="T10" fmla="*/ 0 60000 65536"/>
              <a:gd name="T11" fmla="*/ 0 60000 65536"/>
              <a:gd name="T12" fmla="*/ 0 w 99"/>
              <a:gd name="T13" fmla="*/ 0 h 212"/>
              <a:gd name="T14" fmla="*/ 99 w 99"/>
              <a:gd name="T15" fmla="*/ 212 h 212"/>
            </a:gdLst>
            <a:ahLst/>
            <a:cxnLst>
              <a:cxn ang="T8">
                <a:pos x="T0" y="T1"/>
              </a:cxn>
              <a:cxn ang="T9">
                <a:pos x="T2" y="T3"/>
              </a:cxn>
              <a:cxn ang="T10">
                <a:pos x="T4" y="T5"/>
              </a:cxn>
              <a:cxn ang="T11">
                <a:pos x="T6" y="T7"/>
              </a:cxn>
            </a:cxnLst>
            <a:rect l="T12" t="T13" r="T14" b="T15"/>
            <a:pathLst>
              <a:path w="99" h="212">
                <a:moveTo>
                  <a:pt x="99" y="51"/>
                </a:moveTo>
                <a:lnTo>
                  <a:pt x="0" y="0"/>
                </a:lnTo>
                <a:lnTo>
                  <a:pt x="49" y="212"/>
                </a:lnTo>
                <a:lnTo>
                  <a:pt x="99" y="5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59" name="Freeform 1296"/>
          <p:cNvSpPr>
            <a:spLocks/>
          </p:cNvSpPr>
          <p:nvPr/>
        </p:nvSpPr>
        <p:spPr bwMode="auto">
          <a:xfrm>
            <a:off x="6808788" y="5005388"/>
            <a:ext cx="215900" cy="93662"/>
          </a:xfrm>
          <a:custGeom>
            <a:avLst/>
            <a:gdLst>
              <a:gd name="T0" fmla="*/ 2147483647 w 93"/>
              <a:gd name="T1" fmla="*/ 0 h 36"/>
              <a:gd name="T2" fmla="*/ 2147483647 w 93"/>
              <a:gd name="T3" fmla="*/ 2147483647 h 36"/>
              <a:gd name="T4" fmla="*/ 0 w 93"/>
              <a:gd name="T5" fmla="*/ 2147483647 h 36"/>
              <a:gd name="T6" fmla="*/ 2147483647 w 93"/>
              <a:gd name="T7" fmla="*/ 0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44" y="0"/>
                </a:moveTo>
                <a:lnTo>
                  <a:pt x="93" y="36"/>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60" name="Freeform 1297"/>
          <p:cNvSpPr>
            <a:spLocks/>
          </p:cNvSpPr>
          <p:nvPr/>
        </p:nvSpPr>
        <p:spPr bwMode="auto">
          <a:xfrm>
            <a:off x="6911987" y="5005388"/>
            <a:ext cx="227013" cy="93662"/>
          </a:xfrm>
          <a:custGeom>
            <a:avLst/>
            <a:gdLst>
              <a:gd name="T0" fmla="*/ 2147483647 w 98"/>
              <a:gd name="T1" fmla="*/ 2147483647 h 36"/>
              <a:gd name="T2" fmla="*/ 0 w 98"/>
              <a:gd name="T3" fmla="*/ 0 h 36"/>
              <a:gd name="T4" fmla="*/ 2147483647 w 98"/>
              <a:gd name="T5" fmla="*/ 2147483647 h 36"/>
              <a:gd name="T6" fmla="*/ 2147483647 w 98"/>
              <a:gd name="T7" fmla="*/ 2147483647 h 36"/>
              <a:gd name="T8" fmla="*/ 0 60000 65536"/>
              <a:gd name="T9" fmla="*/ 0 60000 65536"/>
              <a:gd name="T10" fmla="*/ 0 60000 65536"/>
              <a:gd name="T11" fmla="*/ 0 60000 65536"/>
              <a:gd name="T12" fmla="*/ 0 w 98"/>
              <a:gd name="T13" fmla="*/ 0 h 36"/>
              <a:gd name="T14" fmla="*/ 98 w 98"/>
              <a:gd name="T15" fmla="*/ 36 h 36"/>
            </a:gdLst>
            <a:ahLst/>
            <a:cxnLst>
              <a:cxn ang="T8">
                <a:pos x="T0" y="T1"/>
              </a:cxn>
              <a:cxn ang="T9">
                <a:pos x="T2" y="T3"/>
              </a:cxn>
              <a:cxn ang="T10">
                <a:pos x="T4" y="T5"/>
              </a:cxn>
              <a:cxn ang="T11">
                <a:pos x="T6" y="T7"/>
              </a:cxn>
            </a:cxnLst>
            <a:rect l="T12" t="T13" r="T14" b="T15"/>
            <a:pathLst>
              <a:path w="98" h="36">
                <a:moveTo>
                  <a:pt x="98" y="13"/>
                </a:moveTo>
                <a:lnTo>
                  <a:pt x="0" y="0"/>
                </a:lnTo>
                <a:lnTo>
                  <a:pt x="49" y="36"/>
                </a:lnTo>
                <a:lnTo>
                  <a:pt x="98"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61" name="Line 1298"/>
          <p:cNvSpPr>
            <a:spLocks noChangeShapeType="1"/>
          </p:cNvSpPr>
          <p:nvPr/>
        </p:nvSpPr>
        <p:spPr bwMode="auto">
          <a:xfrm flipH="1" flipV="1">
            <a:off x="6146800" y="4511675"/>
            <a:ext cx="230188" cy="1333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62" name="Line 1299"/>
          <p:cNvSpPr>
            <a:spLocks noChangeShapeType="1"/>
          </p:cNvSpPr>
          <p:nvPr/>
        </p:nvSpPr>
        <p:spPr bwMode="auto">
          <a:xfrm flipV="1">
            <a:off x="6045206" y="4511675"/>
            <a:ext cx="101600" cy="5270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63" name="Line 1300"/>
          <p:cNvSpPr>
            <a:spLocks noChangeShapeType="1"/>
          </p:cNvSpPr>
          <p:nvPr/>
        </p:nvSpPr>
        <p:spPr bwMode="auto">
          <a:xfrm flipH="1" flipV="1">
            <a:off x="6911987" y="5005410"/>
            <a:ext cx="227013"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64" name="Line 1301"/>
          <p:cNvSpPr>
            <a:spLocks noChangeShapeType="1"/>
          </p:cNvSpPr>
          <p:nvPr/>
        </p:nvSpPr>
        <p:spPr bwMode="auto">
          <a:xfrm flipV="1">
            <a:off x="6808797" y="5005410"/>
            <a:ext cx="10318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65" name="Line 1302"/>
          <p:cNvSpPr>
            <a:spLocks noChangeShapeType="1"/>
          </p:cNvSpPr>
          <p:nvPr/>
        </p:nvSpPr>
        <p:spPr bwMode="auto">
          <a:xfrm flipH="1" flipV="1">
            <a:off x="5827725" y="5005410"/>
            <a:ext cx="217487"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66" name="Line 1303"/>
          <p:cNvSpPr>
            <a:spLocks noChangeShapeType="1"/>
          </p:cNvSpPr>
          <p:nvPr/>
        </p:nvSpPr>
        <p:spPr bwMode="auto">
          <a:xfrm flipV="1">
            <a:off x="7356475" y="5005410"/>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67" name="Freeform 1304"/>
          <p:cNvSpPr>
            <a:spLocks/>
          </p:cNvSpPr>
          <p:nvPr/>
        </p:nvSpPr>
        <p:spPr bwMode="auto">
          <a:xfrm>
            <a:off x="6261100" y="4645047"/>
            <a:ext cx="217488" cy="454025"/>
          </a:xfrm>
          <a:custGeom>
            <a:avLst/>
            <a:gdLst>
              <a:gd name="T0" fmla="*/ 2147483647 w 94"/>
              <a:gd name="T1" fmla="*/ 0 h 174"/>
              <a:gd name="T2" fmla="*/ 2147483647 w 94"/>
              <a:gd name="T3" fmla="*/ 2147483647 h 174"/>
              <a:gd name="T4" fmla="*/ 0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50" y="0"/>
                </a:moveTo>
                <a:lnTo>
                  <a:pt x="94" y="174"/>
                </a:lnTo>
                <a:lnTo>
                  <a:pt x="0" y="161"/>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68" name="Freeform 1305"/>
          <p:cNvSpPr>
            <a:spLocks/>
          </p:cNvSpPr>
          <p:nvPr/>
        </p:nvSpPr>
        <p:spPr bwMode="auto">
          <a:xfrm>
            <a:off x="6376990" y="4645047"/>
            <a:ext cx="214312" cy="454025"/>
          </a:xfrm>
          <a:custGeom>
            <a:avLst/>
            <a:gdLst>
              <a:gd name="T0" fmla="*/ 2147483647 w 93"/>
              <a:gd name="T1" fmla="*/ 2147483647 h 174"/>
              <a:gd name="T2" fmla="*/ 0 w 93"/>
              <a:gd name="T3" fmla="*/ 0 h 174"/>
              <a:gd name="T4" fmla="*/ 2147483647 w 93"/>
              <a:gd name="T5" fmla="*/ 2147483647 h 174"/>
              <a:gd name="T6" fmla="*/ 2147483647 w 93"/>
              <a:gd name="T7" fmla="*/ 2147483647 h 174"/>
              <a:gd name="T8" fmla="*/ 0 60000 65536"/>
              <a:gd name="T9" fmla="*/ 0 60000 65536"/>
              <a:gd name="T10" fmla="*/ 0 60000 65536"/>
              <a:gd name="T11" fmla="*/ 0 60000 65536"/>
              <a:gd name="T12" fmla="*/ 0 w 93"/>
              <a:gd name="T13" fmla="*/ 0 h 174"/>
              <a:gd name="T14" fmla="*/ 93 w 93"/>
              <a:gd name="T15" fmla="*/ 174 h 174"/>
            </a:gdLst>
            <a:ahLst/>
            <a:cxnLst>
              <a:cxn ang="T8">
                <a:pos x="T0" y="T1"/>
              </a:cxn>
              <a:cxn ang="T9">
                <a:pos x="T2" y="T3"/>
              </a:cxn>
              <a:cxn ang="T10">
                <a:pos x="T4" y="T5"/>
              </a:cxn>
              <a:cxn ang="T11">
                <a:pos x="T6" y="T7"/>
              </a:cxn>
            </a:cxnLst>
            <a:rect l="T12" t="T13" r="T14" b="T15"/>
            <a:pathLst>
              <a:path w="93" h="174">
                <a:moveTo>
                  <a:pt x="93" y="151"/>
                </a:moveTo>
                <a:lnTo>
                  <a:pt x="0" y="0"/>
                </a:lnTo>
                <a:lnTo>
                  <a:pt x="44" y="174"/>
                </a:lnTo>
                <a:lnTo>
                  <a:pt x="93" y="15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69" name="Line 1306"/>
          <p:cNvSpPr>
            <a:spLocks noChangeShapeType="1"/>
          </p:cNvSpPr>
          <p:nvPr/>
        </p:nvSpPr>
        <p:spPr bwMode="auto">
          <a:xfrm flipH="1" flipV="1">
            <a:off x="6376990" y="4645025"/>
            <a:ext cx="214312" cy="393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70" name="Line 1307"/>
          <p:cNvSpPr>
            <a:spLocks noChangeShapeType="1"/>
          </p:cNvSpPr>
          <p:nvPr/>
        </p:nvSpPr>
        <p:spPr bwMode="auto">
          <a:xfrm flipV="1">
            <a:off x="6261107" y="4645025"/>
            <a:ext cx="115888" cy="4206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71" name="Freeform 1308"/>
          <p:cNvSpPr>
            <a:spLocks/>
          </p:cNvSpPr>
          <p:nvPr/>
        </p:nvSpPr>
        <p:spPr bwMode="auto">
          <a:xfrm>
            <a:off x="7024693" y="5038747"/>
            <a:ext cx="217487" cy="87313"/>
          </a:xfrm>
          <a:custGeom>
            <a:avLst/>
            <a:gdLst>
              <a:gd name="T0" fmla="*/ 2147483647 w 94"/>
              <a:gd name="T1" fmla="*/ 0 h 33"/>
              <a:gd name="T2" fmla="*/ 2147483647 w 94"/>
              <a:gd name="T3" fmla="*/ 2147483647 h 33"/>
              <a:gd name="T4" fmla="*/ 0 w 94"/>
              <a:gd name="T5" fmla="*/ 2147483647 h 33"/>
              <a:gd name="T6" fmla="*/ 2147483647 w 94"/>
              <a:gd name="T7" fmla="*/ 0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49" y="0"/>
                </a:moveTo>
                <a:lnTo>
                  <a:pt x="94" y="33"/>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72" name="Freeform 1309"/>
          <p:cNvSpPr>
            <a:spLocks/>
          </p:cNvSpPr>
          <p:nvPr/>
        </p:nvSpPr>
        <p:spPr bwMode="auto">
          <a:xfrm>
            <a:off x="7139000" y="5038747"/>
            <a:ext cx="217487" cy="87313"/>
          </a:xfrm>
          <a:custGeom>
            <a:avLst/>
            <a:gdLst>
              <a:gd name="T0" fmla="*/ 2147483647 w 94"/>
              <a:gd name="T1" fmla="*/ 2147483647 h 33"/>
              <a:gd name="T2" fmla="*/ 0 w 94"/>
              <a:gd name="T3" fmla="*/ 0 h 33"/>
              <a:gd name="T4" fmla="*/ 2147483647 w 94"/>
              <a:gd name="T5" fmla="*/ 2147483647 h 33"/>
              <a:gd name="T6" fmla="*/ 2147483647 w 94"/>
              <a:gd name="T7" fmla="*/ 2147483647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94" y="10"/>
                </a:moveTo>
                <a:lnTo>
                  <a:pt x="0" y="0"/>
                </a:lnTo>
                <a:lnTo>
                  <a:pt x="45" y="33"/>
                </a:lnTo>
                <a:lnTo>
                  <a:pt x="94" y="1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73" name="Freeform 1310"/>
          <p:cNvSpPr>
            <a:spLocks/>
          </p:cNvSpPr>
          <p:nvPr/>
        </p:nvSpPr>
        <p:spPr bwMode="auto">
          <a:xfrm>
            <a:off x="6478600" y="5038747"/>
            <a:ext cx="217487" cy="87313"/>
          </a:xfrm>
          <a:custGeom>
            <a:avLst/>
            <a:gdLst>
              <a:gd name="T0" fmla="*/ 2147483647 w 94"/>
              <a:gd name="T1" fmla="*/ 0 h 33"/>
              <a:gd name="T2" fmla="*/ 2147483647 w 94"/>
              <a:gd name="T3" fmla="*/ 2147483647 h 33"/>
              <a:gd name="T4" fmla="*/ 0 w 94"/>
              <a:gd name="T5" fmla="*/ 2147483647 h 33"/>
              <a:gd name="T6" fmla="*/ 2147483647 w 94"/>
              <a:gd name="T7" fmla="*/ 0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49" y="0"/>
                </a:moveTo>
                <a:lnTo>
                  <a:pt x="94" y="33"/>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74" name="Freeform 1311"/>
          <p:cNvSpPr>
            <a:spLocks/>
          </p:cNvSpPr>
          <p:nvPr/>
        </p:nvSpPr>
        <p:spPr bwMode="auto">
          <a:xfrm>
            <a:off x="6591300" y="5038747"/>
            <a:ext cx="217488" cy="87313"/>
          </a:xfrm>
          <a:custGeom>
            <a:avLst/>
            <a:gdLst>
              <a:gd name="T0" fmla="*/ 2147483647 w 94"/>
              <a:gd name="T1" fmla="*/ 2147483647 h 33"/>
              <a:gd name="T2" fmla="*/ 0 w 94"/>
              <a:gd name="T3" fmla="*/ 0 h 33"/>
              <a:gd name="T4" fmla="*/ 2147483647 w 94"/>
              <a:gd name="T5" fmla="*/ 2147483647 h 33"/>
              <a:gd name="T6" fmla="*/ 2147483647 w 94"/>
              <a:gd name="T7" fmla="*/ 2147483647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94" y="10"/>
                </a:moveTo>
                <a:lnTo>
                  <a:pt x="0" y="0"/>
                </a:lnTo>
                <a:lnTo>
                  <a:pt x="45" y="33"/>
                </a:lnTo>
                <a:lnTo>
                  <a:pt x="94" y="1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75" name="Line 1312"/>
          <p:cNvSpPr>
            <a:spLocks noChangeShapeType="1"/>
          </p:cNvSpPr>
          <p:nvPr/>
        </p:nvSpPr>
        <p:spPr bwMode="auto">
          <a:xfrm flipH="1" flipV="1">
            <a:off x="7139000" y="5038725"/>
            <a:ext cx="217487" cy="26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76" name="Line 1313"/>
          <p:cNvSpPr>
            <a:spLocks noChangeShapeType="1"/>
          </p:cNvSpPr>
          <p:nvPr/>
        </p:nvSpPr>
        <p:spPr bwMode="auto">
          <a:xfrm flipH="1">
            <a:off x="7024692" y="5038747"/>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77" name="Line 1314"/>
          <p:cNvSpPr>
            <a:spLocks noChangeShapeType="1"/>
          </p:cNvSpPr>
          <p:nvPr/>
        </p:nvSpPr>
        <p:spPr bwMode="auto">
          <a:xfrm flipH="1" flipV="1">
            <a:off x="6591300" y="5038725"/>
            <a:ext cx="217488" cy="26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78" name="Line 1315"/>
          <p:cNvSpPr>
            <a:spLocks noChangeShapeType="1"/>
          </p:cNvSpPr>
          <p:nvPr/>
        </p:nvSpPr>
        <p:spPr bwMode="auto">
          <a:xfrm flipH="1" flipV="1">
            <a:off x="6045200" y="5038725"/>
            <a:ext cx="215900" cy="26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79" name="Line 1316"/>
          <p:cNvSpPr>
            <a:spLocks noChangeShapeType="1"/>
          </p:cNvSpPr>
          <p:nvPr/>
        </p:nvSpPr>
        <p:spPr bwMode="auto">
          <a:xfrm flipV="1">
            <a:off x="6478588" y="5038747"/>
            <a:ext cx="112712"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80" name="Freeform 1317"/>
          <p:cNvSpPr>
            <a:spLocks/>
          </p:cNvSpPr>
          <p:nvPr/>
        </p:nvSpPr>
        <p:spPr bwMode="auto">
          <a:xfrm>
            <a:off x="6696075" y="5065713"/>
            <a:ext cx="215900" cy="93662"/>
          </a:xfrm>
          <a:custGeom>
            <a:avLst/>
            <a:gdLst>
              <a:gd name="T0" fmla="*/ 2147483647 w 93"/>
              <a:gd name="T1" fmla="*/ 0 h 36"/>
              <a:gd name="T2" fmla="*/ 2147483647 w 93"/>
              <a:gd name="T3" fmla="*/ 2147483647 h 36"/>
              <a:gd name="T4" fmla="*/ 0 w 93"/>
              <a:gd name="T5" fmla="*/ 2147483647 h 36"/>
              <a:gd name="T6" fmla="*/ 2147483647 w 93"/>
              <a:gd name="T7" fmla="*/ 0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49" y="0"/>
                </a:moveTo>
                <a:lnTo>
                  <a:pt x="93" y="36"/>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81" name="Freeform 1318"/>
          <p:cNvSpPr>
            <a:spLocks/>
          </p:cNvSpPr>
          <p:nvPr/>
        </p:nvSpPr>
        <p:spPr bwMode="auto">
          <a:xfrm>
            <a:off x="6808788" y="5065713"/>
            <a:ext cx="215900" cy="93662"/>
          </a:xfrm>
          <a:custGeom>
            <a:avLst/>
            <a:gdLst>
              <a:gd name="T0" fmla="*/ 2147483647 w 93"/>
              <a:gd name="T1" fmla="*/ 2147483647 h 36"/>
              <a:gd name="T2" fmla="*/ 0 w 93"/>
              <a:gd name="T3" fmla="*/ 0 h 36"/>
              <a:gd name="T4" fmla="*/ 2147483647 w 93"/>
              <a:gd name="T5" fmla="*/ 2147483647 h 36"/>
              <a:gd name="T6" fmla="*/ 2147483647 w 93"/>
              <a:gd name="T7" fmla="*/ 2147483647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93" y="13"/>
                </a:moveTo>
                <a:lnTo>
                  <a:pt x="0" y="0"/>
                </a:lnTo>
                <a:lnTo>
                  <a:pt x="44" y="36"/>
                </a:lnTo>
                <a:lnTo>
                  <a:pt x="93"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0982" name="Line 1319"/>
          <p:cNvSpPr>
            <a:spLocks noChangeShapeType="1"/>
          </p:cNvSpPr>
          <p:nvPr/>
        </p:nvSpPr>
        <p:spPr bwMode="auto">
          <a:xfrm flipH="1" flipV="1">
            <a:off x="6808788" y="5065735"/>
            <a:ext cx="215900"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83" name="Line 1320"/>
          <p:cNvSpPr>
            <a:spLocks noChangeShapeType="1"/>
          </p:cNvSpPr>
          <p:nvPr/>
        </p:nvSpPr>
        <p:spPr bwMode="auto">
          <a:xfrm flipV="1">
            <a:off x="7242180" y="5065735"/>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84" name="Line 1321"/>
          <p:cNvSpPr>
            <a:spLocks noChangeShapeType="1"/>
          </p:cNvSpPr>
          <p:nvPr/>
        </p:nvSpPr>
        <p:spPr bwMode="auto">
          <a:xfrm flipV="1">
            <a:off x="6696082" y="5065735"/>
            <a:ext cx="112713"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85" name="Line 1322"/>
          <p:cNvSpPr>
            <a:spLocks noChangeShapeType="1"/>
          </p:cNvSpPr>
          <p:nvPr/>
        </p:nvSpPr>
        <p:spPr bwMode="auto">
          <a:xfrm flipH="1" flipV="1">
            <a:off x="6261100" y="5065735"/>
            <a:ext cx="217488"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86" name="Line 1323"/>
          <p:cNvSpPr>
            <a:spLocks noChangeShapeType="1"/>
          </p:cNvSpPr>
          <p:nvPr/>
        </p:nvSpPr>
        <p:spPr bwMode="auto">
          <a:xfrm flipH="1" flipV="1">
            <a:off x="7024693" y="5099050"/>
            <a:ext cx="217487" cy="26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87" name="Line 1324"/>
          <p:cNvSpPr>
            <a:spLocks noChangeShapeType="1"/>
          </p:cNvSpPr>
          <p:nvPr/>
        </p:nvSpPr>
        <p:spPr bwMode="auto">
          <a:xfrm flipH="1">
            <a:off x="6911977" y="5099072"/>
            <a:ext cx="112713"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88" name="Line 1325"/>
          <p:cNvSpPr>
            <a:spLocks noChangeShapeType="1"/>
          </p:cNvSpPr>
          <p:nvPr/>
        </p:nvSpPr>
        <p:spPr bwMode="auto">
          <a:xfrm flipH="1" flipV="1">
            <a:off x="6478600" y="5099050"/>
            <a:ext cx="217487" cy="26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89" name="Line 1326"/>
          <p:cNvSpPr>
            <a:spLocks noChangeShapeType="1"/>
          </p:cNvSpPr>
          <p:nvPr/>
        </p:nvSpPr>
        <p:spPr bwMode="auto">
          <a:xfrm flipH="1" flipV="1">
            <a:off x="6696075" y="5126060"/>
            <a:ext cx="215900"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90" name="Line 1327"/>
          <p:cNvSpPr>
            <a:spLocks noChangeShapeType="1"/>
          </p:cNvSpPr>
          <p:nvPr/>
        </p:nvSpPr>
        <p:spPr bwMode="auto">
          <a:xfrm>
            <a:off x="5986466" y="2584450"/>
            <a:ext cx="558800" cy="298450"/>
          </a:xfrm>
          <a:prstGeom prst="line">
            <a:avLst/>
          </a:prstGeom>
          <a:noFill/>
          <a:ln w="6350">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91" name="Line 1328"/>
          <p:cNvSpPr>
            <a:spLocks noChangeShapeType="1"/>
          </p:cNvSpPr>
          <p:nvPr/>
        </p:nvSpPr>
        <p:spPr bwMode="auto">
          <a:xfrm flipV="1">
            <a:off x="6216650" y="2882900"/>
            <a:ext cx="317500" cy="25400"/>
          </a:xfrm>
          <a:prstGeom prst="line">
            <a:avLst/>
          </a:prstGeom>
          <a:noFill/>
          <a:ln w="6350">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92" name="Line 1330"/>
          <p:cNvSpPr>
            <a:spLocks noChangeShapeType="1"/>
          </p:cNvSpPr>
          <p:nvPr/>
        </p:nvSpPr>
        <p:spPr bwMode="auto">
          <a:xfrm>
            <a:off x="6504000" y="2882922"/>
            <a:ext cx="96837" cy="130175"/>
          </a:xfrm>
          <a:prstGeom prst="line">
            <a:avLst/>
          </a:prstGeom>
          <a:noFill/>
          <a:ln w="6350">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93" name="Line 1331"/>
          <p:cNvSpPr>
            <a:spLocks noChangeShapeType="1"/>
          </p:cNvSpPr>
          <p:nvPr/>
        </p:nvSpPr>
        <p:spPr bwMode="auto">
          <a:xfrm flipV="1">
            <a:off x="5635637" y="2005013"/>
            <a:ext cx="176213" cy="61912"/>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94" name="Line 1332"/>
          <p:cNvSpPr>
            <a:spLocks noChangeShapeType="1"/>
          </p:cNvSpPr>
          <p:nvPr/>
        </p:nvSpPr>
        <p:spPr bwMode="auto">
          <a:xfrm flipV="1">
            <a:off x="5580075" y="2579688"/>
            <a:ext cx="414337" cy="11430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95" name="Line 1334"/>
          <p:cNvSpPr>
            <a:spLocks noChangeShapeType="1"/>
          </p:cNvSpPr>
          <p:nvPr/>
        </p:nvSpPr>
        <p:spPr bwMode="auto">
          <a:xfrm flipH="1" flipV="1">
            <a:off x="5764213" y="2636838"/>
            <a:ext cx="444500" cy="27940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96" name="Line 1336"/>
          <p:cNvSpPr>
            <a:spLocks noChangeShapeType="1"/>
          </p:cNvSpPr>
          <p:nvPr/>
        </p:nvSpPr>
        <p:spPr bwMode="auto">
          <a:xfrm flipH="1" flipV="1">
            <a:off x="5675313" y="2052638"/>
            <a:ext cx="95250" cy="58420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97" name="Line 1338"/>
          <p:cNvSpPr>
            <a:spLocks noChangeShapeType="1"/>
          </p:cNvSpPr>
          <p:nvPr/>
        </p:nvSpPr>
        <p:spPr bwMode="auto">
          <a:xfrm flipH="1" flipV="1">
            <a:off x="5605465" y="1709738"/>
            <a:ext cx="69850" cy="33655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0999" name="Line 1342"/>
          <p:cNvSpPr>
            <a:spLocks noChangeShapeType="1"/>
          </p:cNvSpPr>
          <p:nvPr/>
        </p:nvSpPr>
        <p:spPr bwMode="auto">
          <a:xfrm flipV="1">
            <a:off x="5548313" y="1930400"/>
            <a:ext cx="38100" cy="6350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001" name="Rectangle 2"/>
          <p:cNvSpPr>
            <a:spLocks noGrp="1" noChangeArrowheads="1"/>
          </p:cNvSpPr>
          <p:nvPr>
            <p:ph type="title"/>
          </p:nvPr>
        </p:nvSpPr>
        <p:spPr>
          <a:xfrm>
            <a:off x="728235" y="131179"/>
            <a:ext cx="8719936" cy="409134"/>
          </a:xfrm>
        </p:spPr>
        <p:txBody>
          <a:bodyPr/>
          <a:lstStyle/>
          <a:p>
            <a:r>
              <a:rPr lang="en-US" sz="2400" dirty="0"/>
              <a:t>Where is the best Place to be?</a:t>
            </a:r>
          </a:p>
        </p:txBody>
      </p:sp>
      <p:sp>
        <p:nvSpPr>
          <p:cNvPr id="101002" name="Rectangle 3"/>
          <p:cNvSpPr>
            <a:spLocks noChangeArrowheads="1"/>
          </p:cNvSpPr>
          <p:nvPr/>
        </p:nvSpPr>
        <p:spPr bwMode="auto">
          <a:xfrm>
            <a:off x="8305800" y="4770439"/>
            <a:ext cx="0"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pPr algn="ctr" eaLnBrk="0" hangingPunct="0"/>
            <a:endParaRPr lang="en-GB" sz="2400" dirty="0">
              <a:latin typeface="Times New Roman" charset="0"/>
            </a:endParaRPr>
          </a:p>
        </p:txBody>
      </p:sp>
      <p:sp>
        <p:nvSpPr>
          <p:cNvPr id="101003" name="Text Box 4"/>
          <p:cNvSpPr txBox="1">
            <a:spLocks noChangeArrowheads="1"/>
          </p:cNvSpPr>
          <p:nvPr/>
        </p:nvSpPr>
        <p:spPr bwMode="auto">
          <a:xfrm rot="-5400000">
            <a:off x="2109113" y="1876901"/>
            <a:ext cx="1752728" cy="70788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lIns="91429" tIns="45715" rIns="91429" bIns="45715">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2000" b="1" dirty="0"/>
              <a:t>System</a:t>
            </a:r>
          </a:p>
          <a:p>
            <a:pPr eaLnBrk="1" hangingPunct="1"/>
            <a:r>
              <a:rPr lang="en-GB" sz="2000" b="1" dirty="0"/>
              <a:t>Performance</a:t>
            </a:r>
          </a:p>
        </p:txBody>
      </p:sp>
      <p:sp>
        <p:nvSpPr>
          <p:cNvPr id="101004" name="Text Box 5"/>
          <p:cNvSpPr txBox="1">
            <a:spLocks noChangeArrowheads="1"/>
          </p:cNvSpPr>
          <p:nvPr/>
        </p:nvSpPr>
        <p:spPr bwMode="auto">
          <a:xfrm rot="-1658466">
            <a:off x="8153211" y="4897508"/>
            <a:ext cx="1776815" cy="70788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lIns="91429" tIns="45715" rIns="91429" bIns="45715">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2000" b="1" dirty="0"/>
              <a:t>Design </a:t>
            </a:r>
          </a:p>
          <a:p>
            <a:pPr eaLnBrk="1" hangingPunct="1"/>
            <a:r>
              <a:rPr lang="en-GB" sz="2000" b="1" dirty="0"/>
              <a:t>Parameter X</a:t>
            </a:r>
            <a:r>
              <a:rPr lang="en-GB" sz="2000" b="1" baseline="-25000" dirty="0"/>
              <a:t>2</a:t>
            </a:r>
            <a:endParaRPr lang="en-GB" sz="2000" b="1" dirty="0"/>
          </a:p>
        </p:txBody>
      </p:sp>
      <p:sp>
        <p:nvSpPr>
          <p:cNvPr id="101005" name="Text Box 6"/>
          <p:cNvSpPr txBox="1">
            <a:spLocks noChangeArrowheads="1"/>
          </p:cNvSpPr>
          <p:nvPr/>
        </p:nvSpPr>
        <p:spPr bwMode="auto">
          <a:xfrm rot="404540">
            <a:off x="4560697" y="5435670"/>
            <a:ext cx="1776815" cy="70788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lIns="91429" tIns="45715" rIns="91429" bIns="45715">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2000" b="1" dirty="0"/>
              <a:t>Design </a:t>
            </a:r>
          </a:p>
          <a:p>
            <a:pPr eaLnBrk="1" hangingPunct="1"/>
            <a:r>
              <a:rPr lang="en-GB" sz="2000" b="1" dirty="0"/>
              <a:t>Parameter X</a:t>
            </a:r>
            <a:r>
              <a:rPr lang="en-GB" sz="2000" b="1" baseline="-25000" dirty="0"/>
              <a:t>1</a:t>
            </a:r>
            <a:endParaRPr lang="en-GB" sz="2000" b="1" dirty="0"/>
          </a:p>
        </p:txBody>
      </p:sp>
      <p:sp>
        <p:nvSpPr>
          <p:cNvPr id="101006" name="Line 1346"/>
          <p:cNvSpPr>
            <a:spLocks noChangeShapeType="1"/>
          </p:cNvSpPr>
          <p:nvPr/>
        </p:nvSpPr>
        <p:spPr bwMode="auto">
          <a:xfrm>
            <a:off x="3409956" y="4991100"/>
            <a:ext cx="4076700" cy="59055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007" name="Line 1347"/>
          <p:cNvSpPr>
            <a:spLocks noChangeShapeType="1"/>
          </p:cNvSpPr>
          <p:nvPr/>
        </p:nvSpPr>
        <p:spPr bwMode="auto">
          <a:xfrm flipV="1">
            <a:off x="7477125" y="4505325"/>
            <a:ext cx="2133600" cy="106680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008" name="Line 1348"/>
          <p:cNvSpPr>
            <a:spLocks noChangeShapeType="1"/>
          </p:cNvSpPr>
          <p:nvPr/>
        </p:nvSpPr>
        <p:spPr bwMode="auto">
          <a:xfrm flipV="1">
            <a:off x="3409950" y="1666875"/>
            <a:ext cx="0" cy="3314700"/>
          </a:xfrm>
          <a:prstGeom prst="line">
            <a:avLst/>
          </a:prstGeom>
          <a:noFill/>
          <a:ln w="9525">
            <a:solidFill>
              <a:schemeClr val="tx1"/>
            </a:solidFill>
            <a:round/>
            <a:headEnd type="none"/>
            <a:tailEnd type="triangle" w="lg" len="lg"/>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009" name="Freeform 1345"/>
          <p:cNvSpPr>
            <a:spLocks/>
          </p:cNvSpPr>
          <p:nvPr/>
        </p:nvSpPr>
        <p:spPr bwMode="auto">
          <a:xfrm>
            <a:off x="3695703" y="2813050"/>
            <a:ext cx="5543550" cy="1231900"/>
          </a:xfrm>
          <a:custGeom>
            <a:avLst/>
            <a:gdLst>
              <a:gd name="T0" fmla="*/ 2147483647 w 3492"/>
              <a:gd name="T1" fmla="*/ 2147483647 h 776"/>
              <a:gd name="T2" fmla="*/ 0 w 3492"/>
              <a:gd name="T3" fmla="*/ 2147483647 h 776"/>
              <a:gd name="T4" fmla="*/ 2147483647 w 3492"/>
              <a:gd name="T5" fmla="*/ 2147483647 h 776"/>
              <a:gd name="T6" fmla="*/ 2147483647 w 3492"/>
              <a:gd name="T7" fmla="*/ 2147483647 h 776"/>
              <a:gd name="T8" fmla="*/ 2147483647 w 3492"/>
              <a:gd name="T9" fmla="*/ 0 h 776"/>
              <a:gd name="T10" fmla="*/ 2147483647 w 3492"/>
              <a:gd name="T11" fmla="*/ 2147483647 h 776"/>
              <a:gd name="T12" fmla="*/ 2147483647 w 3492"/>
              <a:gd name="T13" fmla="*/ 2147483647 h 776"/>
              <a:gd name="T14" fmla="*/ 2147483647 w 3492"/>
              <a:gd name="T15" fmla="*/ 2147483647 h 776"/>
              <a:gd name="T16" fmla="*/ 2147483647 w 3492"/>
              <a:gd name="T17" fmla="*/ 2147483647 h 776"/>
              <a:gd name="T18" fmla="*/ 2147483647 w 3492"/>
              <a:gd name="T19" fmla="*/ 2147483647 h 776"/>
              <a:gd name="T20" fmla="*/ 2147483647 w 3492"/>
              <a:gd name="T21" fmla="*/ 2147483647 h 776"/>
              <a:gd name="T22" fmla="*/ 2147483647 w 3492"/>
              <a:gd name="T23" fmla="*/ 2147483647 h 776"/>
              <a:gd name="T24" fmla="*/ 2147483647 w 3492"/>
              <a:gd name="T25" fmla="*/ 2147483647 h 776"/>
              <a:gd name="T26" fmla="*/ 2147483647 w 3492"/>
              <a:gd name="T27" fmla="*/ 2147483647 h 776"/>
              <a:gd name="T28" fmla="*/ 2147483647 w 3492"/>
              <a:gd name="T29" fmla="*/ 2147483647 h 776"/>
              <a:gd name="T30" fmla="*/ 2147483647 w 3492"/>
              <a:gd name="T31" fmla="*/ 2147483647 h 77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3492"/>
              <a:gd name="T49" fmla="*/ 0 h 776"/>
              <a:gd name="T50" fmla="*/ 3492 w 3492"/>
              <a:gd name="T51" fmla="*/ 776 h 77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3492" h="776">
                <a:moveTo>
                  <a:pt x="900" y="44"/>
                </a:moveTo>
                <a:lnTo>
                  <a:pt x="0" y="480"/>
                </a:lnTo>
                <a:lnTo>
                  <a:pt x="2320" y="776"/>
                </a:lnTo>
                <a:lnTo>
                  <a:pt x="3492" y="244"/>
                </a:lnTo>
                <a:lnTo>
                  <a:pt x="1700" y="0"/>
                </a:lnTo>
                <a:lnTo>
                  <a:pt x="1788" y="40"/>
                </a:lnTo>
                <a:lnTo>
                  <a:pt x="1948" y="228"/>
                </a:lnTo>
                <a:lnTo>
                  <a:pt x="1896" y="248"/>
                </a:lnTo>
                <a:lnTo>
                  <a:pt x="1808" y="268"/>
                </a:lnTo>
                <a:lnTo>
                  <a:pt x="1668" y="284"/>
                </a:lnTo>
                <a:lnTo>
                  <a:pt x="1428" y="264"/>
                </a:lnTo>
                <a:lnTo>
                  <a:pt x="1272" y="228"/>
                </a:lnTo>
                <a:lnTo>
                  <a:pt x="1132" y="144"/>
                </a:lnTo>
                <a:lnTo>
                  <a:pt x="992" y="152"/>
                </a:lnTo>
                <a:lnTo>
                  <a:pt x="928" y="108"/>
                </a:lnTo>
                <a:lnTo>
                  <a:pt x="900" y="44"/>
                </a:lnTo>
                <a:close/>
              </a:path>
            </a:pathLst>
          </a:custGeom>
          <a:solidFill>
            <a:srgbClr val="99FF99">
              <a:alpha val="50195"/>
            </a:srgbClr>
          </a:solidFill>
          <a:ln w="9525">
            <a:solidFill>
              <a:schemeClr val="tx1"/>
            </a:solidFill>
            <a:round/>
            <a:headEnd/>
            <a:tailEnd/>
          </a:ln>
        </p:spPr>
        <p:txBody>
          <a:bodyPr lIns="91429" tIns="45715" rIns="91429" bIns="45715"/>
          <a:lstStyle/>
          <a:p>
            <a:endParaRPr lang="en-US" sz="1800" dirty="0"/>
          </a:p>
        </p:txBody>
      </p:sp>
      <p:sp>
        <p:nvSpPr>
          <p:cNvPr id="101010" name="AutoShape 1349"/>
          <p:cNvSpPr>
            <a:spLocks noChangeArrowheads="1"/>
          </p:cNvSpPr>
          <p:nvPr/>
        </p:nvSpPr>
        <p:spPr bwMode="auto">
          <a:xfrm>
            <a:off x="1590675" y="4257675"/>
            <a:ext cx="1652588" cy="1003300"/>
          </a:xfrm>
          <a:prstGeom prst="wedgeRoundRectCallout">
            <a:avLst>
              <a:gd name="adj1" fmla="val 95051"/>
              <a:gd name="adj2" fmla="val -112815"/>
              <a:gd name="adj3" fmla="val 16667"/>
            </a:avLst>
          </a:prstGeom>
          <a:ln>
            <a:headEnd/>
            <a:tailEnd/>
          </a:ln>
        </p:spPr>
        <p:style>
          <a:lnRef idx="0">
            <a:schemeClr val="accent4"/>
          </a:lnRef>
          <a:fillRef idx="3">
            <a:schemeClr val="accent4"/>
          </a:fillRef>
          <a:effectRef idx="3">
            <a:schemeClr val="accent4"/>
          </a:effectRef>
          <a:fontRef idx="minor">
            <a:schemeClr val="lt1"/>
          </a:fontRef>
        </p:style>
        <p:txBody>
          <a:bodyPr lIns="91429" tIns="45715" rIns="91429" bIns="45715"/>
          <a:lstStyle/>
          <a:p>
            <a:pPr algn="ctr"/>
            <a:r>
              <a:rPr lang="en-GB" sz="1600" dirty="0">
                <a:solidFill>
                  <a:schemeClr val="bg1"/>
                </a:solidFill>
              </a:rPr>
              <a:t>Required</a:t>
            </a:r>
          </a:p>
          <a:p>
            <a:pPr algn="ctr"/>
            <a:r>
              <a:rPr lang="en-GB" sz="1600" dirty="0">
                <a:solidFill>
                  <a:schemeClr val="bg1"/>
                </a:solidFill>
              </a:rPr>
              <a:t>Customer</a:t>
            </a:r>
          </a:p>
          <a:p>
            <a:pPr algn="ctr"/>
            <a:r>
              <a:rPr lang="en-GB" sz="1600" dirty="0">
                <a:solidFill>
                  <a:schemeClr val="bg1"/>
                </a:solidFill>
              </a:rPr>
              <a:t>Performanc</a:t>
            </a:r>
            <a:r>
              <a:rPr lang="en-GB" sz="1800" dirty="0">
                <a:solidFill>
                  <a:schemeClr val="bg1"/>
                </a:solidFill>
              </a:rPr>
              <a:t>e</a:t>
            </a:r>
          </a:p>
        </p:txBody>
      </p:sp>
    </p:spTree>
    <p:extLst>
      <p:ext uri="{BB962C8B-B14F-4D97-AF65-F5344CB8AC3E}">
        <p14:creationId xmlns:p14="http://schemas.microsoft.com/office/powerpoint/2010/main" val="1130255684"/>
      </p:ext>
    </p:extLst>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Line 2"/>
          <p:cNvSpPr>
            <a:spLocks noChangeShapeType="1"/>
          </p:cNvSpPr>
          <p:nvPr/>
        </p:nvSpPr>
        <p:spPr bwMode="auto">
          <a:xfrm>
            <a:off x="5465771" y="3756029"/>
            <a:ext cx="3175" cy="2270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379" name="Line 3"/>
          <p:cNvSpPr>
            <a:spLocks noChangeShapeType="1"/>
          </p:cNvSpPr>
          <p:nvPr/>
        </p:nvSpPr>
        <p:spPr bwMode="auto">
          <a:xfrm>
            <a:off x="5465771" y="3756029"/>
            <a:ext cx="3175" cy="2270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380" name="Line 4"/>
          <p:cNvSpPr>
            <a:spLocks noChangeShapeType="1"/>
          </p:cNvSpPr>
          <p:nvPr/>
        </p:nvSpPr>
        <p:spPr bwMode="auto">
          <a:xfrm flipH="1" flipV="1">
            <a:off x="5465775" y="3983040"/>
            <a:ext cx="41433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381" name="Line 5"/>
          <p:cNvSpPr>
            <a:spLocks noChangeShapeType="1"/>
          </p:cNvSpPr>
          <p:nvPr/>
        </p:nvSpPr>
        <p:spPr bwMode="auto">
          <a:xfrm flipH="1" flipV="1">
            <a:off x="5465775" y="3983040"/>
            <a:ext cx="41433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382" name="Line 6"/>
          <p:cNvSpPr>
            <a:spLocks noChangeShapeType="1"/>
          </p:cNvSpPr>
          <p:nvPr/>
        </p:nvSpPr>
        <p:spPr bwMode="auto">
          <a:xfrm flipV="1">
            <a:off x="4919663" y="3983046"/>
            <a:ext cx="546100" cy="314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383" name="Line 7"/>
          <p:cNvSpPr>
            <a:spLocks noChangeShapeType="1"/>
          </p:cNvSpPr>
          <p:nvPr/>
        </p:nvSpPr>
        <p:spPr bwMode="auto">
          <a:xfrm flipV="1">
            <a:off x="4919663" y="3983046"/>
            <a:ext cx="546100" cy="314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384" name="Freeform 8"/>
          <p:cNvSpPr>
            <a:spLocks/>
          </p:cNvSpPr>
          <p:nvPr/>
        </p:nvSpPr>
        <p:spPr bwMode="auto">
          <a:xfrm>
            <a:off x="5499102" y="3876675"/>
            <a:ext cx="214313" cy="82550"/>
          </a:xfrm>
          <a:custGeom>
            <a:avLst/>
            <a:gdLst>
              <a:gd name="T0" fmla="*/ 2147483647 w 93"/>
              <a:gd name="T1" fmla="*/ 0 h 32"/>
              <a:gd name="T2" fmla="*/ 2147483647 w 93"/>
              <a:gd name="T3" fmla="*/ 2147483647 h 32"/>
              <a:gd name="T4" fmla="*/ 0 w 93"/>
              <a:gd name="T5" fmla="*/ 2147483647 h 32"/>
              <a:gd name="T6" fmla="*/ 2147483647 w 93"/>
              <a:gd name="T7" fmla="*/ 0 h 32"/>
              <a:gd name="T8" fmla="*/ 0 60000 65536"/>
              <a:gd name="T9" fmla="*/ 0 60000 65536"/>
              <a:gd name="T10" fmla="*/ 0 60000 65536"/>
              <a:gd name="T11" fmla="*/ 0 60000 65536"/>
              <a:gd name="T12" fmla="*/ 0 w 93"/>
              <a:gd name="T13" fmla="*/ 0 h 32"/>
              <a:gd name="T14" fmla="*/ 93 w 93"/>
              <a:gd name="T15" fmla="*/ 32 h 32"/>
            </a:gdLst>
            <a:ahLst/>
            <a:cxnLst>
              <a:cxn ang="T8">
                <a:pos x="T0" y="T1"/>
              </a:cxn>
              <a:cxn ang="T9">
                <a:pos x="T2" y="T3"/>
              </a:cxn>
              <a:cxn ang="T10">
                <a:pos x="T4" y="T5"/>
              </a:cxn>
              <a:cxn ang="T11">
                <a:pos x="T6" y="T7"/>
              </a:cxn>
            </a:cxnLst>
            <a:rect l="T12" t="T13" r="T14" b="T15"/>
            <a:pathLst>
              <a:path w="93" h="32">
                <a:moveTo>
                  <a:pt x="44" y="0"/>
                </a:moveTo>
                <a:lnTo>
                  <a:pt x="93" y="32"/>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385" name="Freeform 9"/>
          <p:cNvSpPr>
            <a:spLocks/>
          </p:cNvSpPr>
          <p:nvPr/>
        </p:nvSpPr>
        <p:spPr bwMode="auto">
          <a:xfrm>
            <a:off x="5600712" y="3876675"/>
            <a:ext cx="227013" cy="82550"/>
          </a:xfrm>
          <a:custGeom>
            <a:avLst/>
            <a:gdLst>
              <a:gd name="T0" fmla="*/ 2147483647 w 98"/>
              <a:gd name="T1" fmla="*/ 2147483647 h 32"/>
              <a:gd name="T2" fmla="*/ 0 w 98"/>
              <a:gd name="T3" fmla="*/ 0 h 32"/>
              <a:gd name="T4" fmla="*/ 2147483647 w 98"/>
              <a:gd name="T5" fmla="*/ 2147483647 h 32"/>
              <a:gd name="T6" fmla="*/ 2147483647 w 98"/>
              <a:gd name="T7" fmla="*/ 2147483647 h 32"/>
              <a:gd name="T8" fmla="*/ 0 60000 65536"/>
              <a:gd name="T9" fmla="*/ 0 60000 65536"/>
              <a:gd name="T10" fmla="*/ 0 60000 65536"/>
              <a:gd name="T11" fmla="*/ 0 60000 65536"/>
              <a:gd name="T12" fmla="*/ 0 w 98"/>
              <a:gd name="T13" fmla="*/ 0 h 32"/>
              <a:gd name="T14" fmla="*/ 98 w 98"/>
              <a:gd name="T15" fmla="*/ 32 h 32"/>
            </a:gdLst>
            <a:ahLst/>
            <a:cxnLst>
              <a:cxn ang="T8">
                <a:pos x="T0" y="T1"/>
              </a:cxn>
              <a:cxn ang="T9">
                <a:pos x="T2" y="T3"/>
              </a:cxn>
              <a:cxn ang="T10">
                <a:pos x="T4" y="T5"/>
              </a:cxn>
              <a:cxn ang="T11">
                <a:pos x="T6" y="T7"/>
              </a:cxn>
            </a:cxnLst>
            <a:rect l="T12" t="T13" r="T14" b="T15"/>
            <a:pathLst>
              <a:path w="98" h="32">
                <a:moveTo>
                  <a:pt x="98" y="9"/>
                </a:moveTo>
                <a:lnTo>
                  <a:pt x="0" y="0"/>
                </a:lnTo>
                <a:lnTo>
                  <a:pt x="49" y="32"/>
                </a:lnTo>
                <a:lnTo>
                  <a:pt x="98"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386" name="Line 10"/>
          <p:cNvSpPr>
            <a:spLocks noChangeShapeType="1"/>
          </p:cNvSpPr>
          <p:nvPr/>
        </p:nvSpPr>
        <p:spPr bwMode="auto">
          <a:xfrm>
            <a:off x="5600712" y="3876685"/>
            <a:ext cx="227013" cy="222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387" name="Line 11"/>
          <p:cNvSpPr>
            <a:spLocks noChangeShapeType="1"/>
          </p:cNvSpPr>
          <p:nvPr/>
        </p:nvSpPr>
        <p:spPr bwMode="auto">
          <a:xfrm flipV="1">
            <a:off x="5499100" y="3876675"/>
            <a:ext cx="101600" cy="587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388" name="Freeform 12"/>
          <p:cNvSpPr>
            <a:spLocks/>
          </p:cNvSpPr>
          <p:nvPr/>
        </p:nvSpPr>
        <p:spPr bwMode="auto">
          <a:xfrm>
            <a:off x="5713425" y="3898900"/>
            <a:ext cx="217487"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389" name="Freeform 13"/>
          <p:cNvSpPr>
            <a:spLocks/>
          </p:cNvSpPr>
          <p:nvPr/>
        </p:nvSpPr>
        <p:spPr bwMode="auto">
          <a:xfrm>
            <a:off x="5827725" y="3898900"/>
            <a:ext cx="217487"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390" name="Line 14"/>
          <p:cNvSpPr>
            <a:spLocks noChangeShapeType="1"/>
          </p:cNvSpPr>
          <p:nvPr/>
        </p:nvSpPr>
        <p:spPr bwMode="auto">
          <a:xfrm flipH="1" flipV="1">
            <a:off x="5827725" y="3898902"/>
            <a:ext cx="206375"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391" name="Line 15"/>
          <p:cNvSpPr>
            <a:spLocks noChangeShapeType="1"/>
          </p:cNvSpPr>
          <p:nvPr/>
        </p:nvSpPr>
        <p:spPr bwMode="auto">
          <a:xfrm flipV="1">
            <a:off x="5726114" y="3898902"/>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392" name="Freeform 16"/>
          <p:cNvSpPr>
            <a:spLocks/>
          </p:cNvSpPr>
          <p:nvPr/>
        </p:nvSpPr>
        <p:spPr bwMode="auto">
          <a:xfrm>
            <a:off x="5384800" y="3935422"/>
            <a:ext cx="215900"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9" y="0"/>
                </a:moveTo>
                <a:lnTo>
                  <a:pt x="93"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393" name="Freeform 17"/>
          <p:cNvSpPr>
            <a:spLocks/>
          </p:cNvSpPr>
          <p:nvPr/>
        </p:nvSpPr>
        <p:spPr bwMode="auto">
          <a:xfrm>
            <a:off x="5499102" y="3935422"/>
            <a:ext cx="214313"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9"/>
                </a:moveTo>
                <a:lnTo>
                  <a:pt x="0" y="0"/>
                </a:lnTo>
                <a:lnTo>
                  <a:pt x="44" y="37"/>
                </a:lnTo>
                <a:lnTo>
                  <a:pt x="93"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394" name="Line 18"/>
          <p:cNvSpPr>
            <a:spLocks noChangeShapeType="1"/>
          </p:cNvSpPr>
          <p:nvPr/>
        </p:nvSpPr>
        <p:spPr bwMode="auto">
          <a:xfrm flipH="1">
            <a:off x="6034088" y="3935417"/>
            <a:ext cx="11112"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395" name="Freeform 19"/>
          <p:cNvSpPr>
            <a:spLocks/>
          </p:cNvSpPr>
          <p:nvPr/>
        </p:nvSpPr>
        <p:spPr bwMode="auto">
          <a:xfrm>
            <a:off x="6045200" y="3359152"/>
            <a:ext cx="215900" cy="576263"/>
          </a:xfrm>
          <a:custGeom>
            <a:avLst/>
            <a:gdLst>
              <a:gd name="T0" fmla="*/ 2147483647 w 93"/>
              <a:gd name="T1" fmla="*/ 2147483647 h 221"/>
              <a:gd name="T2" fmla="*/ 0 w 93"/>
              <a:gd name="T3" fmla="*/ 2147483647 h 221"/>
              <a:gd name="T4" fmla="*/ 2147483647 w 93"/>
              <a:gd name="T5" fmla="*/ 0 h 221"/>
              <a:gd name="T6" fmla="*/ 2147483647 w 93"/>
              <a:gd name="T7" fmla="*/ 2147483647 h 221"/>
              <a:gd name="T8" fmla="*/ 0 60000 65536"/>
              <a:gd name="T9" fmla="*/ 0 60000 65536"/>
              <a:gd name="T10" fmla="*/ 0 60000 65536"/>
              <a:gd name="T11" fmla="*/ 0 60000 65536"/>
              <a:gd name="T12" fmla="*/ 0 w 93"/>
              <a:gd name="T13" fmla="*/ 0 h 221"/>
              <a:gd name="T14" fmla="*/ 93 w 93"/>
              <a:gd name="T15" fmla="*/ 221 h 221"/>
            </a:gdLst>
            <a:ahLst/>
            <a:cxnLst>
              <a:cxn ang="T8">
                <a:pos x="T0" y="T1"/>
              </a:cxn>
              <a:cxn ang="T9">
                <a:pos x="T2" y="T3"/>
              </a:cxn>
              <a:cxn ang="T10">
                <a:pos x="T4" y="T5"/>
              </a:cxn>
              <a:cxn ang="T11">
                <a:pos x="T6" y="T7"/>
              </a:cxn>
            </a:cxnLst>
            <a:rect l="T12" t="T13" r="T14" b="T15"/>
            <a:pathLst>
              <a:path w="93" h="221">
                <a:moveTo>
                  <a:pt x="93" y="134"/>
                </a:moveTo>
                <a:lnTo>
                  <a:pt x="0" y="221"/>
                </a:lnTo>
                <a:lnTo>
                  <a:pt x="44" y="0"/>
                </a:lnTo>
                <a:lnTo>
                  <a:pt x="93" y="13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396" name="Line 20"/>
          <p:cNvSpPr>
            <a:spLocks noChangeShapeType="1"/>
          </p:cNvSpPr>
          <p:nvPr/>
        </p:nvSpPr>
        <p:spPr bwMode="auto">
          <a:xfrm flipH="1" flipV="1">
            <a:off x="5499100" y="3935413"/>
            <a:ext cx="204788" cy="238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397" name="Line 21"/>
          <p:cNvSpPr>
            <a:spLocks noChangeShapeType="1"/>
          </p:cNvSpPr>
          <p:nvPr/>
        </p:nvSpPr>
        <p:spPr bwMode="auto">
          <a:xfrm flipV="1">
            <a:off x="6045200" y="3708405"/>
            <a:ext cx="215900" cy="2270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398" name="Line 22"/>
          <p:cNvSpPr>
            <a:spLocks noChangeShapeType="1"/>
          </p:cNvSpPr>
          <p:nvPr/>
        </p:nvSpPr>
        <p:spPr bwMode="auto">
          <a:xfrm flipV="1">
            <a:off x="5384800" y="3935416"/>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399" name="Line 23"/>
          <p:cNvSpPr>
            <a:spLocks noChangeShapeType="1"/>
          </p:cNvSpPr>
          <p:nvPr/>
        </p:nvSpPr>
        <p:spPr bwMode="auto">
          <a:xfrm flipV="1">
            <a:off x="5930904" y="3935416"/>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00" name="Freeform 24"/>
          <p:cNvSpPr>
            <a:spLocks/>
          </p:cNvSpPr>
          <p:nvPr/>
        </p:nvSpPr>
        <p:spPr bwMode="auto">
          <a:xfrm>
            <a:off x="5600712" y="3335338"/>
            <a:ext cx="227013" cy="696912"/>
          </a:xfrm>
          <a:custGeom>
            <a:avLst/>
            <a:gdLst>
              <a:gd name="T0" fmla="*/ 0 w 98"/>
              <a:gd name="T1" fmla="*/ 2147483647 h 267"/>
              <a:gd name="T2" fmla="*/ 2147483647 w 98"/>
              <a:gd name="T3" fmla="*/ 0 h 267"/>
              <a:gd name="T4" fmla="*/ 2147483647 w 98"/>
              <a:gd name="T5" fmla="*/ 2147483647 h 267"/>
              <a:gd name="T6" fmla="*/ 0 w 98"/>
              <a:gd name="T7" fmla="*/ 2147483647 h 267"/>
              <a:gd name="T8" fmla="*/ 0 60000 65536"/>
              <a:gd name="T9" fmla="*/ 0 60000 65536"/>
              <a:gd name="T10" fmla="*/ 0 60000 65536"/>
              <a:gd name="T11" fmla="*/ 0 60000 65536"/>
              <a:gd name="T12" fmla="*/ 0 w 98"/>
              <a:gd name="T13" fmla="*/ 0 h 267"/>
              <a:gd name="T14" fmla="*/ 98 w 98"/>
              <a:gd name="T15" fmla="*/ 267 h 267"/>
            </a:gdLst>
            <a:ahLst/>
            <a:cxnLst>
              <a:cxn ang="T8">
                <a:pos x="T0" y="T1"/>
              </a:cxn>
              <a:cxn ang="T9">
                <a:pos x="T2" y="T3"/>
              </a:cxn>
              <a:cxn ang="T10">
                <a:pos x="T4" y="T5"/>
              </a:cxn>
              <a:cxn ang="T11">
                <a:pos x="T6" y="T7"/>
              </a:cxn>
            </a:cxnLst>
            <a:rect l="T12" t="T13" r="T14" b="T15"/>
            <a:pathLst>
              <a:path w="98" h="267">
                <a:moveTo>
                  <a:pt x="0" y="267"/>
                </a:moveTo>
                <a:lnTo>
                  <a:pt x="98" y="0"/>
                </a:lnTo>
                <a:lnTo>
                  <a:pt x="49" y="239"/>
                </a:lnTo>
                <a:lnTo>
                  <a:pt x="0" y="26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01" name="Line 25"/>
          <p:cNvSpPr>
            <a:spLocks noChangeShapeType="1"/>
          </p:cNvSpPr>
          <p:nvPr/>
        </p:nvSpPr>
        <p:spPr bwMode="auto">
          <a:xfrm flipH="1">
            <a:off x="5703900" y="3959229"/>
            <a:ext cx="9525"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02" name="Freeform 26"/>
          <p:cNvSpPr>
            <a:spLocks/>
          </p:cNvSpPr>
          <p:nvPr/>
        </p:nvSpPr>
        <p:spPr bwMode="auto">
          <a:xfrm>
            <a:off x="5713425" y="3335338"/>
            <a:ext cx="217487" cy="660400"/>
          </a:xfrm>
          <a:custGeom>
            <a:avLst/>
            <a:gdLst>
              <a:gd name="T0" fmla="*/ 2147483647 w 94"/>
              <a:gd name="T1" fmla="*/ 2147483647 h 253"/>
              <a:gd name="T2" fmla="*/ 0 w 94"/>
              <a:gd name="T3" fmla="*/ 2147483647 h 253"/>
              <a:gd name="T4" fmla="*/ 2147483647 w 94"/>
              <a:gd name="T5" fmla="*/ 0 h 253"/>
              <a:gd name="T6" fmla="*/ 2147483647 w 94"/>
              <a:gd name="T7" fmla="*/ 2147483647 h 253"/>
              <a:gd name="T8" fmla="*/ 0 60000 65536"/>
              <a:gd name="T9" fmla="*/ 0 60000 65536"/>
              <a:gd name="T10" fmla="*/ 0 60000 65536"/>
              <a:gd name="T11" fmla="*/ 0 60000 65536"/>
              <a:gd name="T12" fmla="*/ 0 w 94"/>
              <a:gd name="T13" fmla="*/ 0 h 253"/>
              <a:gd name="T14" fmla="*/ 94 w 94"/>
              <a:gd name="T15" fmla="*/ 253 h 253"/>
            </a:gdLst>
            <a:ahLst/>
            <a:cxnLst>
              <a:cxn ang="T8">
                <a:pos x="T0" y="T1"/>
              </a:cxn>
              <a:cxn ang="T9">
                <a:pos x="T2" y="T3"/>
              </a:cxn>
              <a:cxn ang="T10">
                <a:pos x="T4" y="T5"/>
              </a:cxn>
              <a:cxn ang="T11">
                <a:pos x="T6" y="T7"/>
              </a:cxn>
            </a:cxnLst>
            <a:rect l="T12" t="T13" r="T14" b="T15"/>
            <a:pathLst>
              <a:path w="94" h="253">
                <a:moveTo>
                  <a:pt x="94" y="253"/>
                </a:moveTo>
                <a:lnTo>
                  <a:pt x="0" y="239"/>
                </a:lnTo>
                <a:lnTo>
                  <a:pt x="49" y="0"/>
                </a:lnTo>
                <a:lnTo>
                  <a:pt x="94" y="25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03" name="Line 27"/>
          <p:cNvSpPr>
            <a:spLocks noChangeShapeType="1"/>
          </p:cNvSpPr>
          <p:nvPr/>
        </p:nvSpPr>
        <p:spPr bwMode="auto">
          <a:xfrm>
            <a:off x="5713413" y="3959229"/>
            <a:ext cx="12700"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04" name="Line 28"/>
          <p:cNvSpPr>
            <a:spLocks noChangeShapeType="1"/>
          </p:cNvSpPr>
          <p:nvPr/>
        </p:nvSpPr>
        <p:spPr bwMode="auto">
          <a:xfrm flipH="1" flipV="1">
            <a:off x="5713425" y="3959227"/>
            <a:ext cx="217487"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05" name="Line 29"/>
          <p:cNvSpPr>
            <a:spLocks noChangeShapeType="1"/>
          </p:cNvSpPr>
          <p:nvPr/>
        </p:nvSpPr>
        <p:spPr bwMode="auto">
          <a:xfrm flipV="1">
            <a:off x="5600702" y="3959234"/>
            <a:ext cx="112713"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06" name="Freeform 30"/>
          <p:cNvSpPr>
            <a:spLocks/>
          </p:cNvSpPr>
          <p:nvPr/>
        </p:nvSpPr>
        <p:spPr bwMode="auto">
          <a:xfrm>
            <a:off x="6146800" y="3359150"/>
            <a:ext cx="217488" cy="349250"/>
          </a:xfrm>
          <a:custGeom>
            <a:avLst/>
            <a:gdLst>
              <a:gd name="T0" fmla="*/ 2147483647 w 94"/>
              <a:gd name="T1" fmla="*/ 2147483647 h 134"/>
              <a:gd name="T2" fmla="*/ 2147483647 w 94"/>
              <a:gd name="T3" fmla="*/ 2147483647 h 134"/>
              <a:gd name="T4" fmla="*/ 0 w 94"/>
              <a:gd name="T5" fmla="*/ 0 h 134"/>
              <a:gd name="T6" fmla="*/ 2147483647 w 94"/>
              <a:gd name="T7" fmla="*/ 2147483647 h 134"/>
              <a:gd name="T8" fmla="*/ 0 60000 65536"/>
              <a:gd name="T9" fmla="*/ 0 60000 65536"/>
              <a:gd name="T10" fmla="*/ 0 60000 65536"/>
              <a:gd name="T11" fmla="*/ 0 60000 65536"/>
              <a:gd name="T12" fmla="*/ 0 w 94"/>
              <a:gd name="T13" fmla="*/ 0 h 134"/>
              <a:gd name="T14" fmla="*/ 94 w 94"/>
              <a:gd name="T15" fmla="*/ 134 h 134"/>
            </a:gdLst>
            <a:ahLst/>
            <a:cxnLst>
              <a:cxn ang="T8">
                <a:pos x="T0" y="T1"/>
              </a:cxn>
              <a:cxn ang="T9">
                <a:pos x="T2" y="T3"/>
              </a:cxn>
              <a:cxn ang="T10">
                <a:pos x="T4" y="T5"/>
              </a:cxn>
              <a:cxn ang="T11">
                <a:pos x="T6" y="T7"/>
              </a:cxn>
            </a:cxnLst>
            <a:rect l="T12" t="T13" r="T14" b="T15"/>
            <a:pathLst>
              <a:path w="94" h="134">
                <a:moveTo>
                  <a:pt x="49" y="134"/>
                </a:moveTo>
                <a:lnTo>
                  <a:pt x="94" y="19"/>
                </a:lnTo>
                <a:lnTo>
                  <a:pt x="0" y="0"/>
                </a:lnTo>
                <a:lnTo>
                  <a:pt x="49" y="13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07" name="Freeform 31"/>
          <p:cNvSpPr>
            <a:spLocks/>
          </p:cNvSpPr>
          <p:nvPr/>
        </p:nvSpPr>
        <p:spPr bwMode="auto">
          <a:xfrm>
            <a:off x="6261100" y="3408363"/>
            <a:ext cx="217488" cy="311150"/>
          </a:xfrm>
          <a:custGeom>
            <a:avLst/>
            <a:gdLst>
              <a:gd name="T0" fmla="*/ 2147483647 w 94"/>
              <a:gd name="T1" fmla="*/ 2147483647 h 119"/>
              <a:gd name="T2" fmla="*/ 0 w 94"/>
              <a:gd name="T3" fmla="*/ 2147483647 h 119"/>
              <a:gd name="T4" fmla="*/ 2147483647 w 94"/>
              <a:gd name="T5" fmla="*/ 0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119"/>
                </a:moveTo>
                <a:lnTo>
                  <a:pt x="0" y="115"/>
                </a:lnTo>
                <a:lnTo>
                  <a:pt x="45" y="0"/>
                </a:lnTo>
                <a:lnTo>
                  <a:pt x="94" y="11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08" name="Line 32"/>
          <p:cNvSpPr>
            <a:spLocks noChangeShapeType="1"/>
          </p:cNvSpPr>
          <p:nvPr/>
        </p:nvSpPr>
        <p:spPr bwMode="auto">
          <a:xfrm>
            <a:off x="6261100" y="3708407"/>
            <a:ext cx="217488" cy="111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09" name="Freeform 33"/>
          <p:cNvSpPr>
            <a:spLocks/>
          </p:cNvSpPr>
          <p:nvPr/>
        </p:nvSpPr>
        <p:spPr bwMode="auto">
          <a:xfrm>
            <a:off x="5280037" y="3995747"/>
            <a:ext cx="219075"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10" name="Freeform 34"/>
          <p:cNvSpPr>
            <a:spLocks/>
          </p:cNvSpPr>
          <p:nvPr/>
        </p:nvSpPr>
        <p:spPr bwMode="auto">
          <a:xfrm>
            <a:off x="5384800" y="3995747"/>
            <a:ext cx="215900"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9"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11" name="Freeform 35"/>
          <p:cNvSpPr>
            <a:spLocks/>
          </p:cNvSpPr>
          <p:nvPr/>
        </p:nvSpPr>
        <p:spPr bwMode="auto">
          <a:xfrm>
            <a:off x="5827725" y="2951172"/>
            <a:ext cx="217487" cy="1044575"/>
          </a:xfrm>
          <a:custGeom>
            <a:avLst/>
            <a:gdLst>
              <a:gd name="T0" fmla="*/ 0 w 94"/>
              <a:gd name="T1" fmla="*/ 2147483647 h 400"/>
              <a:gd name="T2" fmla="*/ 2147483647 w 94"/>
              <a:gd name="T3" fmla="*/ 0 h 400"/>
              <a:gd name="T4" fmla="*/ 2147483647 w 94"/>
              <a:gd name="T5" fmla="*/ 2147483647 h 400"/>
              <a:gd name="T6" fmla="*/ 0 w 94"/>
              <a:gd name="T7" fmla="*/ 2147483647 h 400"/>
              <a:gd name="T8" fmla="*/ 0 60000 65536"/>
              <a:gd name="T9" fmla="*/ 0 60000 65536"/>
              <a:gd name="T10" fmla="*/ 0 60000 65536"/>
              <a:gd name="T11" fmla="*/ 0 60000 65536"/>
              <a:gd name="T12" fmla="*/ 0 w 94"/>
              <a:gd name="T13" fmla="*/ 0 h 400"/>
              <a:gd name="T14" fmla="*/ 94 w 94"/>
              <a:gd name="T15" fmla="*/ 400 h 400"/>
            </a:gdLst>
            <a:ahLst/>
            <a:cxnLst>
              <a:cxn ang="T8">
                <a:pos x="T0" y="T1"/>
              </a:cxn>
              <a:cxn ang="T9">
                <a:pos x="T2" y="T3"/>
              </a:cxn>
              <a:cxn ang="T10">
                <a:pos x="T4" y="T5"/>
              </a:cxn>
              <a:cxn ang="T11">
                <a:pos x="T6" y="T7"/>
              </a:cxn>
            </a:cxnLst>
            <a:rect l="T12" t="T13" r="T14" b="T15"/>
            <a:pathLst>
              <a:path w="94" h="400">
                <a:moveTo>
                  <a:pt x="0" y="147"/>
                </a:moveTo>
                <a:lnTo>
                  <a:pt x="94" y="0"/>
                </a:lnTo>
                <a:lnTo>
                  <a:pt x="45" y="400"/>
                </a:lnTo>
                <a:lnTo>
                  <a:pt x="0" y="14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12" name="Line 36"/>
          <p:cNvSpPr>
            <a:spLocks noChangeShapeType="1"/>
          </p:cNvSpPr>
          <p:nvPr/>
        </p:nvSpPr>
        <p:spPr bwMode="auto">
          <a:xfrm flipH="1" flipV="1">
            <a:off x="5384800" y="3995738"/>
            <a:ext cx="215900"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13" name="Line 37"/>
          <p:cNvSpPr>
            <a:spLocks noChangeShapeType="1"/>
          </p:cNvSpPr>
          <p:nvPr/>
        </p:nvSpPr>
        <p:spPr bwMode="auto">
          <a:xfrm flipV="1">
            <a:off x="5280031" y="3995741"/>
            <a:ext cx="104775"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14" name="Line 38"/>
          <p:cNvSpPr>
            <a:spLocks noChangeShapeType="1"/>
          </p:cNvSpPr>
          <p:nvPr/>
        </p:nvSpPr>
        <p:spPr bwMode="auto">
          <a:xfrm>
            <a:off x="5827715" y="3335338"/>
            <a:ext cx="103187" cy="6604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15" name="Freeform 39"/>
          <p:cNvSpPr>
            <a:spLocks/>
          </p:cNvSpPr>
          <p:nvPr/>
        </p:nvSpPr>
        <p:spPr bwMode="auto">
          <a:xfrm>
            <a:off x="6364288" y="3408363"/>
            <a:ext cx="227012" cy="311150"/>
          </a:xfrm>
          <a:custGeom>
            <a:avLst/>
            <a:gdLst>
              <a:gd name="T0" fmla="*/ 2147483647 w 98"/>
              <a:gd name="T1" fmla="*/ 2147483647 h 119"/>
              <a:gd name="T2" fmla="*/ 2147483647 w 98"/>
              <a:gd name="T3" fmla="*/ 2147483647 h 119"/>
              <a:gd name="T4" fmla="*/ 0 w 98"/>
              <a:gd name="T5" fmla="*/ 0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49" y="119"/>
                </a:moveTo>
                <a:lnTo>
                  <a:pt x="98" y="27"/>
                </a:lnTo>
                <a:lnTo>
                  <a:pt x="0" y="0"/>
                </a:lnTo>
                <a:lnTo>
                  <a:pt x="49" y="11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16" name="Freeform 40"/>
          <p:cNvSpPr>
            <a:spLocks/>
          </p:cNvSpPr>
          <p:nvPr/>
        </p:nvSpPr>
        <p:spPr bwMode="auto">
          <a:xfrm>
            <a:off x="6478600" y="3478213"/>
            <a:ext cx="217487" cy="254000"/>
          </a:xfrm>
          <a:custGeom>
            <a:avLst/>
            <a:gdLst>
              <a:gd name="T0" fmla="*/ 2147483647 w 94"/>
              <a:gd name="T1" fmla="*/ 2147483647 h 97"/>
              <a:gd name="T2" fmla="*/ 0 w 94"/>
              <a:gd name="T3" fmla="*/ 2147483647 h 97"/>
              <a:gd name="T4" fmla="*/ 2147483647 w 94"/>
              <a:gd name="T5" fmla="*/ 0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94" y="97"/>
                </a:moveTo>
                <a:lnTo>
                  <a:pt x="0" y="92"/>
                </a:lnTo>
                <a:lnTo>
                  <a:pt x="49" y="0"/>
                </a:lnTo>
                <a:lnTo>
                  <a:pt x="94"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17" name="Line 41"/>
          <p:cNvSpPr>
            <a:spLocks noChangeShapeType="1"/>
          </p:cNvSpPr>
          <p:nvPr/>
        </p:nvSpPr>
        <p:spPr bwMode="auto">
          <a:xfrm>
            <a:off x="6478600" y="3719513"/>
            <a:ext cx="217487"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18" name="Line 42"/>
          <p:cNvSpPr>
            <a:spLocks noChangeShapeType="1"/>
          </p:cNvSpPr>
          <p:nvPr/>
        </p:nvSpPr>
        <p:spPr bwMode="auto">
          <a:xfrm>
            <a:off x="6364288" y="3408363"/>
            <a:ext cx="114300" cy="311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19" name="Freeform 43"/>
          <p:cNvSpPr>
            <a:spLocks/>
          </p:cNvSpPr>
          <p:nvPr/>
        </p:nvSpPr>
        <p:spPr bwMode="auto">
          <a:xfrm>
            <a:off x="5499102" y="2963863"/>
            <a:ext cx="214313" cy="1128712"/>
          </a:xfrm>
          <a:custGeom>
            <a:avLst/>
            <a:gdLst>
              <a:gd name="T0" fmla="*/ 0 w 93"/>
              <a:gd name="T1" fmla="*/ 2147483647 h 432"/>
              <a:gd name="T2" fmla="*/ 2147483647 w 93"/>
              <a:gd name="T3" fmla="*/ 0 h 432"/>
              <a:gd name="T4" fmla="*/ 2147483647 w 93"/>
              <a:gd name="T5" fmla="*/ 2147483647 h 432"/>
              <a:gd name="T6" fmla="*/ 0 w 93"/>
              <a:gd name="T7" fmla="*/ 2147483647 h 432"/>
              <a:gd name="T8" fmla="*/ 0 60000 65536"/>
              <a:gd name="T9" fmla="*/ 0 60000 65536"/>
              <a:gd name="T10" fmla="*/ 0 60000 65536"/>
              <a:gd name="T11" fmla="*/ 0 60000 65536"/>
              <a:gd name="T12" fmla="*/ 0 w 93"/>
              <a:gd name="T13" fmla="*/ 0 h 432"/>
              <a:gd name="T14" fmla="*/ 93 w 93"/>
              <a:gd name="T15" fmla="*/ 432 h 432"/>
            </a:gdLst>
            <a:ahLst/>
            <a:cxnLst>
              <a:cxn ang="T8">
                <a:pos x="T0" y="T1"/>
              </a:cxn>
              <a:cxn ang="T9">
                <a:pos x="T2" y="T3"/>
              </a:cxn>
              <a:cxn ang="T10">
                <a:pos x="T4" y="T5"/>
              </a:cxn>
              <a:cxn ang="T11">
                <a:pos x="T6" y="T7"/>
              </a:cxn>
            </a:cxnLst>
            <a:rect l="T12" t="T13" r="T14" b="T15"/>
            <a:pathLst>
              <a:path w="93" h="432">
                <a:moveTo>
                  <a:pt x="0" y="432"/>
                </a:moveTo>
                <a:lnTo>
                  <a:pt x="93" y="0"/>
                </a:lnTo>
                <a:lnTo>
                  <a:pt x="44" y="409"/>
                </a:lnTo>
                <a:lnTo>
                  <a:pt x="0" y="43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20" name="Line 44"/>
          <p:cNvSpPr>
            <a:spLocks noChangeShapeType="1"/>
          </p:cNvSpPr>
          <p:nvPr/>
        </p:nvSpPr>
        <p:spPr bwMode="auto">
          <a:xfrm>
            <a:off x="5600700" y="4032257"/>
            <a:ext cx="1588"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21" name="Freeform 45"/>
          <p:cNvSpPr>
            <a:spLocks/>
          </p:cNvSpPr>
          <p:nvPr/>
        </p:nvSpPr>
        <p:spPr bwMode="auto">
          <a:xfrm>
            <a:off x="5600712" y="2963865"/>
            <a:ext cx="227013" cy="1068387"/>
          </a:xfrm>
          <a:custGeom>
            <a:avLst/>
            <a:gdLst>
              <a:gd name="T0" fmla="*/ 2147483647 w 98"/>
              <a:gd name="T1" fmla="*/ 2147483647 h 409"/>
              <a:gd name="T2" fmla="*/ 0 w 98"/>
              <a:gd name="T3" fmla="*/ 2147483647 h 409"/>
              <a:gd name="T4" fmla="*/ 2147483647 w 98"/>
              <a:gd name="T5" fmla="*/ 0 h 409"/>
              <a:gd name="T6" fmla="*/ 2147483647 w 98"/>
              <a:gd name="T7" fmla="*/ 2147483647 h 409"/>
              <a:gd name="T8" fmla="*/ 0 60000 65536"/>
              <a:gd name="T9" fmla="*/ 0 60000 65536"/>
              <a:gd name="T10" fmla="*/ 0 60000 65536"/>
              <a:gd name="T11" fmla="*/ 0 60000 65536"/>
              <a:gd name="T12" fmla="*/ 0 w 98"/>
              <a:gd name="T13" fmla="*/ 0 h 409"/>
              <a:gd name="T14" fmla="*/ 98 w 98"/>
              <a:gd name="T15" fmla="*/ 409 h 409"/>
            </a:gdLst>
            <a:ahLst/>
            <a:cxnLst>
              <a:cxn ang="T8">
                <a:pos x="T0" y="T1"/>
              </a:cxn>
              <a:cxn ang="T9">
                <a:pos x="T2" y="T3"/>
              </a:cxn>
              <a:cxn ang="T10">
                <a:pos x="T4" y="T5"/>
              </a:cxn>
              <a:cxn ang="T11">
                <a:pos x="T6" y="T7"/>
              </a:cxn>
            </a:cxnLst>
            <a:rect l="T12" t="T13" r="T14" b="T15"/>
            <a:pathLst>
              <a:path w="98" h="409">
                <a:moveTo>
                  <a:pt x="98" y="142"/>
                </a:moveTo>
                <a:lnTo>
                  <a:pt x="0" y="409"/>
                </a:lnTo>
                <a:lnTo>
                  <a:pt x="49" y="0"/>
                </a:lnTo>
                <a:lnTo>
                  <a:pt x="98" y="14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22" name="Line 46"/>
          <p:cNvSpPr>
            <a:spLocks noChangeShapeType="1"/>
          </p:cNvSpPr>
          <p:nvPr/>
        </p:nvSpPr>
        <p:spPr bwMode="auto">
          <a:xfrm flipV="1">
            <a:off x="5499100" y="4032255"/>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23" name="Line 47"/>
          <p:cNvSpPr>
            <a:spLocks noChangeShapeType="1"/>
          </p:cNvSpPr>
          <p:nvPr/>
        </p:nvSpPr>
        <p:spPr bwMode="auto">
          <a:xfrm flipH="1">
            <a:off x="5600712" y="3335338"/>
            <a:ext cx="227013" cy="6969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24" name="Freeform 48"/>
          <p:cNvSpPr>
            <a:spLocks/>
          </p:cNvSpPr>
          <p:nvPr/>
        </p:nvSpPr>
        <p:spPr bwMode="auto">
          <a:xfrm>
            <a:off x="6591300" y="3478213"/>
            <a:ext cx="217488" cy="254000"/>
          </a:xfrm>
          <a:custGeom>
            <a:avLst/>
            <a:gdLst>
              <a:gd name="T0" fmla="*/ 2147483647 w 94"/>
              <a:gd name="T1" fmla="*/ 2147483647 h 97"/>
              <a:gd name="T2" fmla="*/ 2147483647 w 94"/>
              <a:gd name="T3" fmla="*/ 0 h 97"/>
              <a:gd name="T4" fmla="*/ 0 w 94"/>
              <a:gd name="T5" fmla="*/ 0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45" y="97"/>
                </a:moveTo>
                <a:lnTo>
                  <a:pt x="94" y="0"/>
                </a:lnTo>
                <a:lnTo>
                  <a:pt x="0" y="0"/>
                </a:lnTo>
                <a:lnTo>
                  <a:pt x="45"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25" name="Freeform 49"/>
          <p:cNvSpPr>
            <a:spLocks/>
          </p:cNvSpPr>
          <p:nvPr/>
        </p:nvSpPr>
        <p:spPr bwMode="auto">
          <a:xfrm>
            <a:off x="6696075" y="3478213"/>
            <a:ext cx="215900" cy="254000"/>
          </a:xfrm>
          <a:custGeom>
            <a:avLst/>
            <a:gdLst>
              <a:gd name="T0" fmla="*/ 2147483647 w 93"/>
              <a:gd name="T1" fmla="*/ 2147483647 h 97"/>
              <a:gd name="T2" fmla="*/ 0 w 93"/>
              <a:gd name="T3" fmla="*/ 2147483647 h 97"/>
              <a:gd name="T4" fmla="*/ 2147483647 w 93"/>
              <a:gd name="T5" fmla="*/ 0 h 97"/>
              <a:gd name="T6" fmla="*/ 2147483647 w 93"/>
              <a:gd name="T7" fmla="*/ 2147483647 h 97"/>
              <a:gd name="T8" fmla="*/ 0 60000 65536"/>
              <a:gd name="T9" fmla="*/ 0 60000 65536"/>
              <a:gd name="T10" fmla="*/ 0 60000 65536"/>
              <a:gd name="T11" fmla="*/ 0 60000 65536"/>
              <a:gd name="T12" fmla="*/ 0 w 93"/>
              <a:gd name="T13" fmla="*/ 0 h 97"/>
              <a:gd name="T14" fmla="*/ 93 w 93"/>
              <a:gd name="T15" fmla="*/ 97 h 97"/>
            </a:gdLst>
            <a:ahLst/>
            <a:cxnLst>
              <a:cxn ang="T8">
                <a:pos x="T0" y="T1"/>
              </a:cxn>
              <a:cxn ang="T9">
                <a:pos x="T2" y="T3"/>
              </a:cxn>
              <a:cxn ang="T10">
                <a:pos x="T4" y="T5"/>
              </a:cxn>
              <a:cxn ang="T11">
                <a:pos x="T6" y="T7"/>
              </a:cxn>
            </a:cxnLst>
            <a:rect l="T12" t="T13" r="T14" b="T15"/>
            <a:pathLst>
              <a:path w="93" h="97">
                <a:moveTo>
                  <a:pt x="93" y="74"/>
                </a:moveTo>
                <a:lnTo>
                  <a:pt x="0" y="97"/>
                </a:lnTo>
                <a:lnTo>
                  <a:pt x="49" y="0"/>
                </a:lnTo>
                <a:lnTo>
                  <a:pt x="93" y="7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26" name="Line 50"/>
          <p:cNvSpPr>
            <a:spLocks noChangeShapeType="1"/>
          </p:cNvSpPr>
          <p:nvPr/>
        </p:nvSpPr>
        <p:spPr bwMode="auto">
          <a:xfrm flipV="1">
            <a:off x="6696075" y="3671896"/>
            <a:ext cx="2159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27" name="Line 51"/>
          <p:cNvSpPr>
            <a:spLocks noChangeShapeType="1"/>
          </p:cNvSpPr>
          <p:nvPr/>
        </p:nvSpPr>
        <p:spPr bwMode="auto">
          <a:xfrm>
            <a:off x="6591307" y="3478213"/>
            <a:ext cx="104775" cy="2540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28" name="Freeform 52"/>
          <p:cNvSpPr>
            <a:spLocks/>
          </p:cNvSpPr>
          <p:nvPr/>
        </p:nvSpPr>
        <p:spPr bwMode="auto">
          <a:xfrm>
            <a:off x="5167325" y="4056072"/>
            <a:ext cx="217487"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29" name="Freeform 53"/>
          <p:cNvSpPr>
            <a:spLocks/>
          </p:cNvSpPr>
          <p:nvPr/>
        </p:nvSpPr>
        <p:spPr bwMode="auto">
          <a:xfrm>
            <a:off x="5280037" y="4056072"/>
            <a:ext cx="219075" cy="96837"/>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30" name="Line 54"/>
          <p:cNvSpPr>
            <a:spLocks noChangeShapeType="1"/>
          </p:cNvSpPr>
          <p:nvPr/>
        </p:nvSpPr>
        <p:spPr bwMode="auto">
          <a:xfrm flipH="1" flipV="1">
            <a:off x="5280037" y="4056063"/>
            <a:ext cx="206375"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31" name="Line 55"/>
          <p:cNvSpPr>
            <a:spLocks noChangeShapeType="1"/>
          </p:cNvSpPr>
          <p:nvPr/>
        </p:nvSpPr>
        <p:spPr bwMode="auto">
          <a:xfrm flipV="1">
            <a:off x="5178425" y="4056067"/>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32" name="Freeform 56"/>
          <p:cNvSpPr>
            <a:spLocks/>
          </p:cNvSpPr>
          <p:nvPr/>
        </p:nvSpPr>
        <p:spPr bwMode="auto">
          <a:xfrm>
            <a:off x="6045200" y="2927350"/>
            <a:ext cx="215900" cy="431800"/>
          </a:xfrm>
          <a:custGeom>
            <a:avLst/>
            <a:gdLst>
              <a:gd name="T0" fmla="*/ 2147483647 w 93"/>
              <a:gd name="T1" fmla="*/ 2147483647 h 165"/>
              <a:gd name="T2" fmla="*/ 2147483647 w 93"/>
              <a:gd name="T3" fmla="*/ 0 h 165"/>
              <a:gd name="T4" fmla="*/ 0 w 93"/>
              <a:gd name="T5" fmla="*/ 2147483647 h 165"/>
              <a:gd name="T6" fmla="*/ 2147483647 w 93"/>
              <a:gd name="T7" fmla="*/ 2147483647 h 165"/>
              <a:gd name="T8" fmla="*/ 0 60000 65536"/>
              <a:gd name="T9" fmla="*/ 0 60000 65536"/>
              <a:gd name="T10" fmla="*/ 0 60000 65536"/>
              <a:gd name="T11" fmla="*/ 0 60000 65536"/>
              <a:gd name="T12" fmla="*/ 0 w 93"/>
              <a:gd name="T13" fmla="*/ 0 h 165"/>
              <a:gd name="T14" fmla="*/ 93 w 93"/>
              <a:gd name="T15" fmla="*/ 165 h 165"/>
            </a:gdLst>
            <a:ahLst/>
            <a:cxnLst>
              <a:cxn ang="T8">
                <a:pos x="T0" y="T1"/>
              </a:cxn>
              <a:cxn ang="T9">
                <a:pos x="T2" y="T3"/>
              </a:cxn>
              <a:cxn ang="T10">
                <a:pos x="T4" y="T5"/>
              </a:cxn>
              <a:cxn ang="T11">
                <a:pos x="T6" y="T7"/>
              </a:cxn>
            </a:cxnLst>
            <a:rect l="T12" t="T13" r="T14" b="T15"/>
            <a:pathLst>
              <a:path w="93" h="165">
                <a:moveTo>
                  <a:pt x="44" y="165"/>
                </a:moveTo>
                <a:lnTo>
                  <a:pt x="93" y="0"/>
                </a:lnTo>
                <a:lnTo>
                  <a:pt x="0" y="9"/>
                </a:lnTo>
                <a:lnTo>
                  <a:pt x="44" y="1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33" name="Freeform 57"/>
          <p:cNvSpPr>
            <a:spLocks/>
          </p:cNvSpPr>
          <p:nvPr/>
        </p:nvSpPr>
        <p:spPr bwMode="auto">
          <a:xfrm>
            <a:off x="6146800" y="2927372"/>
            <a:ext cx="217488" cy="481013"/>
          </a:xfrm>
          <a:custGeom>
            <a:avLst/>
            <a:gdLst>
              <a:gd name="T0" fmla="*/ 2147483647 w 94"/>
              <a:gd name="T1" fmla="*/ 2147483647 h 184"/>
              <a:gd name="T2" fmla="*/ 0 w 94"/>
              <a:gd name="T3" fmla="*/ 2147483647 h 184"/>
              <a:gd name="T4" fmla="*/ 2147483647 w 94"/>
              <a:gd name="T5" fmla="*/ 0 h 184"/>
              <a:gd name="T6" fmla="*/ 2147483647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94" y="184"/>
                </a:moveTo>
                <a:lnTo>
                  <a:pt x="0" y="165"/>
                </a:lnTo>
                <a:lnTo>
                  <a:pt x="49" y="0"/>
                </a:lnTo>
                <a:lnTo>
                  <a:pt x="94"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34" name="Line 58"/>
          <p:cNvSpPr>
            <a:spLocks noChangeShapeType="1"/>
          </p:cNvSpPr>
          <p:nvPr/>
        </p:nvSpPr>
        <p:spPr bwMode="auto">
          <a:xfrm flipH="1" flipV="1">
            <a:off x="6146800" y="3359172"/>
            <a:ext cx="217488" cy="492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35" name="Freeform 59"/>
          <p:cNvSpPr>
            <a:spLocks/>
          </p:cNvSpPr>
          <p:nvPr/>
        </p:nvSpPr>
        <p:spPr bwMode="auto">
          <a:xfrm>
            <a:off x="6808788" y="3478215"/>
            <a:ext cx="215900" cy="193675"/>
          </a:xfrm>
          <a:custGeom>
            <a:avLst/>
            <a:gdLst>
              <a:gd name="T0" fmla="*/ 2147483647 w 93"/>
              <a:gd name="T1" fmla="*/ 2147483647 h 74"/>
              <a:gd name="T2" fmla="*/ 2147483647 w 93"/>
              <a:gd name="T3" fmla="*/ 2147483647 h 74"/>
              <a:gd name="T4" fmla="*/ 0 w 93"/>
              <a:gd name="T5" fmla="*/ 0 h 74"/>
              <a:gd name="T6" fmla="*/ 2147483647 w 93"/>
              <a:gd name="T7" fmla="*/ 2147483647 h 74"/>
              <a:gd name="T8" fmla="*/ 0 60000 65536"/>
              <a:gd name="T9" fmla="*/ 0 60000 65536"/>
              <a:gd name="T10" fmla="*/ 0 60000 65536"/>
              <a:gd name="T11" fmla="*/ 0 60000 65536"/>
              <a:gd name="T12" fmla="*/ 0 w 93"/>
              <a:gd name="T13" fmla="*/ 0 h 74"/>
              <a:gd name="T14" fmla="*/ 93 w 93"/>
              <a:gd name="T15" fmla="*/ 74 h 74"/>
            </a:gdLst>
            <a:ahLst/>
            <a:cxnLst>
              <a:cxn ang="T8">
                <a:pos x="T0" y="T1"/>
              </a:cxn>
              <a:cxn ang="T9">
                <a:pos x="T2" y="T3"/>
              </a:cxn>
              <a:cxn ang="T10">
                <a:pos x="T4" y="T5"/>
              </a:cxn>
              <a:cxn ang="T11">
                <a:pos x="T6" y="T7"/>
              </a:cxn>
            </a:cxnLst>
            <a:rect l="T12" t="T13" r="T14" b="T15"/>
            <a:pathLst>
              <a:path w="93" h="74">
                <a:moveTo>
                  <a:pt x="44" y="74"/>
                </a:moveTo>
                <a:lnTo>
                  <a:pt x="93" y="23"/>
                </a:lnTo>
                <a:lnTo>
                  <a:pt x="0" y="0"/>
                </a:lnTo>
                <a:lnTo>
                  <a:pt x="44" y="7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36" name="Freeform 60"/>
          <p:cNvSpPr>
            <a:spLocks/>
          </p:cNvSpPr>
          <p:nvPr/>
        </p:nvSpPr>
        <p:spPr bwMode="auto">
          <a:xfrm>
            <a:off x="6911987" y="3538538"/>
            <a:ext cx="227013" cy="133350"/>
          </a:xfrm>
          <a:custGeom>
            <a:avLst/>
            <a:gdLst>
              <a:gd name="T0" fmla="*/ 2147483647 w 98"/>
              <a:gd name="T1" fmla="*/ 2147483647 h 51"/>
              <a:gd name="T2" fmla="*/ 0 w 98"/>
              <a:gd name="T3" fmla="*/ 2147483647 h 51"/>
              <a:gd name="T4" fmla="*/ 2147483647 w 98"/>
              <a:gd name="T5" fmla="*/ 0 h 51"/>
              <a:gd name="T6" fmla="*/ 2147483647 w 98"/>
              <a:gd name="T7" fmla="*/ 2147483647 h 51"/>
              <a:gd name="T8" fmla="*/ 0 60000 65536"/>
              <a:gd name="T9" fmla="*/ 0 60000 65536"/>
              <a:gd name="T10" fmla="*/ 0 60000 65536"/>
              <a:gd name="T11" fmla="*/ 0 60000 65536"/>
              <a:gd name="T12" fmla="*/ 0 w 98"/>
              <a:gd name="T13" fmla="*/ 0 h 51"/>
              <a:gd name="T14" fmla="*/ 98 w 98"/>
              <a:gd name="T15" fmla="*/ 51 h 51"/>
            </a:gdLst>
            <a:ahLst/>
            <a:cxnLst>
              <a:cxn ang="T8">
                <a:pos x="T0" y="T1"/>
              </a:cxn>
              <a:cxn ang="T9">
                <a:pos x="T2" y="T3"/>
              </a:cxn>
              <a:cxn ang="T10">
                <a:pos x="T4" y="T5"/>
              </a:cxn>
              <a:cxn ang="T11">
                <a:pos x="T6" y="T7"/>
              </a:cxn>
            </a:cxnLst>
            <a:rect l="T12" t="T13" r="T14" b="T15"/>
            <a:pathLst>
              <a:path w="98" h="51">
                <a:moveTo>
                  <a:pt x="98" y="46"/>
                </a:moveTo>
                <a:lnTo>
                  <a:pt x="0" y="51"/>
                </a:lnTo>
                <a:lnTo>
                  <a:pt x="49" y="0"/>
                </a:lnTo>
                <a:lnTo>
                  <a:pt x="98"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37" name="Line 61"/>
          <p:cNvSpPr>
            <a:spLocks noChangeShapeType="1"/>
          </p:cNvSpPr>
          <p:nvPr/>
        </p:nvSpPr>
        <p:spPr bwMode="auto">
          <a:xfrm flipV="1">
            <a:off x="6911987" y="3659188"/>
            <a:ext cx="227013"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38" name="Line 62"/>
          <p:cNvSpPr>
            <a:spLocks noChangeShapeType="1"/>
          </p:cNvSpPr>
          <p:nvPr/>
        </p:nvSpPr>
        <p:spPr bwMode="auto">
          <a:xfrm>
            <a:off x="6808797" y="3478215"/>
            <a:ext cx="103187" cy="1936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39" name="Freeform 63"/>
          <p:cNvSpPr>
            <a:spLocks/>
          </p:cNvSpPr>
          <p:nvPr/>
        </p:nvSpPr>
        <p:spPr bwMode="auto">
          <a:xfrm>
            <a:off x="5384800" y="2603500"/>
            <a:ext cx="215900" cy="1549400"/>
          </a:xfrm>
          <a:custGeom>
            <a:avLst/>
            <a:gdLst>
              <a:gd name="T0" fmla="*/ 0 w 93"/>
              <a:gd name="T1" fmla="*/ 2147483647 h 593"/>
              <a:gd name="T2" fmla="*/ 2147483647 w 93"/>
              <a:gd name="T3" fmla="*/ 0 h 593"/>
              <a:gd name="T4" fmla="*/ 2147483647 w 93"/>
              <a:gd name="T5" fmla="*/ 2147483647 h 593"/>
              <a:gd name="T6" fmla="*/ 0 w 93"/>
              <a:gd name="T7" fmla="*/ 2147483647 h 593"/>
              <a:gd name="T8" fmla="*/ 0 60000 65536"/>
              <a:gd name="T9" fmla="*/ 0 60000 65536"/>
              <a:gd name="T10" fmla="*/ 0 60000 65536"/>
              <a:gd name="T11" fmla="*/ 0 60000 65536"/>
              <a:gd name="T12" fmla="*/ 0 w 93"/>
              <a:gd name="T13" fmla="*/ 0 h 593"/>
              <a:gd name="T14" fmla="*/ 93 w 93"/>
              <a:gd name="T15" fmla="*/ 593 h 593"/>
            </a:gdLst>
            <a:ahLst/>
            <a:cxnLst>
              <a:cxn ang="T8">
                <a:pos x="T0" y="T1"/>
              </a:cxn>
              <a:cxn ang="T9">
                <a:pos x="T2" y="T3"/>
              </a:cxn>
              <a:cxn ang="T10">
                <a:pos x="T4" y="T5"/>
              </a:cxn>
              <a:cxn ang="T11">
                <a:pos x="T6" y="T7"/>
              </a:cxn>
            </a:cxnLst>
            <a:rect l="T12" t="T13" r="T14" b="T15"/>
            <a:pathLst>
              <a:path w="93" h="593">
                <a:moveTo>
                  <a:pt x="0" y="593"/>
                </a:moveTo>
                <a:lnTo>
                  <a:pt x="93" y="0"/>
                </a:lnTo>
                <a:lnTo>
                  <a:pt x="49" y="570"/>
                </a:lnTo>
                <a:lnTo>
                  <a:pt x="0" y="59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40" name="Line 64"/>
          <p:cNvSpPr>
            <a:spLocks noChangeShapeType="1"/>
          </p:cNvSpPr>
          <p:nvPr/>
        </p:nvSpPr>
        <p:spPr bwMode="auto">
          <a:xfrm flipH="1">
            <a:off x="5486400" y="4092582"/>
            <a:ext cx="12700"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41" name="Freeform 65"/>
          <p:cNvSpPr>
            <a:spLocks/>
          </p:cNvSpPr>
          <p:nvPr/>
        </p:nvSpPr>
        <p:spPr bwMode="auto">
          <a:xfrm>
            <a:off x="5499102" y="2603522"/>
            <a:ext cx="214313" cy="1489075"/>
          </a:xfrm>
          <a:custGeom>
            <a:avLst/>
            <a:gdLst>
              <a:gd name="T0" fmla="*/ 2147483647 w 93"/>
              <a:gd name="T1" fmla="*/ 2147483647 h 570"/>
              <a:gd name="T2" fmla="*/ 0 w 93"/>
              <a:gd name="T3" fmla="*/ 2147483647 h 570"/>
              <a:gd name="T4" fmla="*/ 2147483647 w 93"/>
              <a:gd name="T5" fmla="*/ 0 h 570"/>
              <a:gd name="T6" fmla="*/ 2147483647 w 93"/>
              <a:gd name="T7" fmla="*/ 2147483647 h 570"/>
              <a:gd name="T8" fmla="*/ 0 60000 65536"/>
              <a:gd name="T9" fmla="*/ 0 60000 65536"/>
              <a:gd name="T10" fmla="*/ 0 60000 65536"/>
              <a:gd name="T11" fmla="*/ 0 60000 65536"/>
              <a:gd name="T12" fmla="*/ 0 w 93"/>
              <a:gd name="T13" fmla="*/ 0 h 570"/>
              <a:gd name="T14" fmla="*/ 93 w 93"/>
              <a:gd name="T15" fmla="*/ 570 h 570"/>
            </a:gdLst>
            <a:ahLst/>
            <a:cxnLst>
              <a:cxn ang="T8">
                <a:pos x="T0" y="T1"/>
              </a:cxn>
              <a:cxn ang="T9">
                <a:pos x="T2" y="T3"/>
              </a:cxn>
              <a:cxn ang="T10">
                <a:pos x="T4" y="T5"/>
              </a:cxn>
              <a:cxn ang="T11">
                <a:pos x="T6" y="T7"/>
              </a:cxn>
            </a:cxnLst>
            <a:rect l="T12" t="T13" r="T14" b="T15"/>
            <a:pathLst>
              <a:path w="93" h="570">
                <a:moveTo>
                  <a:pt x="93" y="138"/>
                </a:moveTo>
                <a:lnTo>
                  <a:pt x="0" y="570"/>
                </a:lnTo>
                <a:lnTo>
                  <a:pt x="44" y="0"/>
                </a:lnTo>
                <a:lnTo>
                  <a:pt x="93" y="13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42" name="Line 66"/>
          <p:cNvSpPr>
            <a:spLocks noChangeShapeType="1"/>
          </p:cNvSpPr>
          <p:nvPr/>
        </p:nvSpPr>
        <p:spPr bwMode="auto">
          <a:xfrm flipV="1">
            <a:off x="5384800" y="4092581"/>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43" name="Freeform 67"/>
          <p:cNvSpPr>
            <a:spLocks/>
          </p:cNvSpPr>
          <p:nvPr/>
        </p:nvSpPr>
        <p:spPr bwMode="auto">
          <a:xfrm>
            <a:off x="6261100" y="2927372"/>
            <a:ext cx="217488" cy="481013"/>
          </a:xfrm>
          <a:custGeom>
            <a:avLst/>
            <a:gdLst>
              <a:gd name="T0" fmla="*/ 2147483647 w 94"/>
              <a:gd name="T1" fmla="*/ 2147483647 h 184"/>
              <a:gd name="T2" fmla="*/ 2147483647 w 94"/>
              <a:gd name="T3" fmla="*/ 2147483647 h 184"/>
              <a:gd name="T4" fmla="*/ 0 w 94"/>
              <a:gd name="T5" fmla="*/ 0 h 184"/>
              <a:gd name="T6" fmla="*/ 2147483647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184"/>
                </a:moveTo>
                <a:lnTo>
                  <a:pt x="94" y="73"/>
                </a:lnTo>
                <a:lnTo>
                  <a:pt x="0" y="0"/>
                </a:lnTo>
                <a:lnTo>
                  <a:pt x="45"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44" name="Freeform 68"/>
          <p:cNvSpPr>
            <a:spLocks/>
          </p:cNvSpPr>
          <p:nvPr/>
        </p:nvSpPr>
        <p:spPr bwMode="auto">
          <a:xfrm>
            <a:off x="6364288" y="3117872"/>
            <a:ext cx="227012" cy="360363"/>
          </a:xfrm>
          <a:custGeom>
            <a:avLst/>
            <a:gdLst>
              <a:gd name="T0" fmla="*/ 2147483647 w 98"/>
              <a:gd name="T1" fmla="*/ 2147483647 h 138"/>
              <a:gd name="T2" fmla="*/ 0 w 98"/>
              <a:gd name="T3" fmla="*/ 2147483647 h 138"/>
              <a:gd name="T4" fmla="*/ 2147483647 w 98"/>
              <a:gd name="T5" fmla="*/ 0 h 138"/>
              <a:gd name="T6" fmla="*/ 2147483647 w 98"/>
              <a:gd name="T7" fmla="*/ 2147483647 h 138"/>
              <a:gd name="T8" fmla="*/ 0 60000 65536"/>
              <a:gd name="T9" fmla="*/ 0 60000 65536"/>
              <a:gd name="T10" fmla="*/ 0 60000 65536"/>
              <a:gd name="T11" fmla="*/ 0 60000 65536"/>
              <a:gd name="T12" fmla="*/ 0 w 98"/>
              <a:gd name="T13" fmla="*/ 0 h 138"/>
              <a:gd name="T14" fmla="*/ 98 w 98"/>
              <a:gd name="T15" fmla="*/ 138 h 138"/>
            </a:gdLst>
            <a:ahLst/>
            <a:cxnLst>
              <a:cxn ang="T8">
                <a:pos x="T0" y="T1"/>
              </a:cxn>
              <a:cxn ang="T9">
                <a:pos x="T2" y="T3"/>
              </a:cxn>
              <a:cxn ang="T10">
                <a:pos x="T4" y="T5"/>
              </a:cxn>
              <a:cxn ang="T11">
                <a:pos x="T6" y="T7"/>
              </a:cxn>
            </a:cxnLst>
            <a:rect l="T12" t="T13" r="T14" b="T15"/>
            <a:pathLst>
              <a:path w="98" h="138">
                <a:moveTo>
                  <a:pt x="98" y="138"/>
                </a:moveTo>
                <a:lnTo>
                  <a:pt x="0" y="111"/>
                </a:lnTo>
                <a:lnTo>
                  <a:pt x="49" y="0"/>
                </a:lnTo>
                <a:lnTo>
                  <a:pt x="98" y="13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45" name="Line 69"/>
          <p:cNvSpPr>
            <a:spLocks noChangeShapeType="1"/>
          </p:cNvSpPr>
          <p:nvPr/>
        </p:nvSpPr>
        <p:spPr bwMode="auto">
          <a:xfrm flipH="1" flipV="1">
            <a:off x="6364288" y="3408363"/>
            <a:ext cx="227012" cy="69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46" name="Freeform 70"/>
          <p:cNvSpPr>
            <a:spLocks/>
          </p:cNvSpPr>
          <p:nvPr/>
        </p:nvSpPr>
        <p:spPr bwMode="auto">
          <a:xfrm>
            <a:off x="7024693" y="3538538"/>
            <a:ext cx="217487" cy="157162"/>
          </a:xfrm>
          <a:custGeom>
            <a:avLst/>
            <a:gdLst>
              <a:gd name="T0" fmla="*/ 2147483647 w 94"/>
              <a:gd name="T1" fmla="*/ 2147483647 h 60"/>
              <a:gd name="T2" fmla="*/ 2147483647 w 94"/>
              <a:gd name="T3" fmla="*/ 2147483647 h 60"/>
              <a:gd name="T4" fmla="*/ 0 w 94"/>
              <a:gd name="T5" fmla="*/ 0 h 60"/>
              <a:gd name="T6" fmla="*/ 2147483647 w 94"/>
              <a:gd name="T7" fmla="*/ 2147483647 h 60"/>
              <a:gd name="T8" fmla="*/ 0 60000 65536"/>
              <a:gd name="T9" fmla="*/ 0 60000 65536"/>
              <a:gd name="T10" fmla="*/ 0 60000 65536"/>
              <a:gd name="T11" fmla="*/ 0 60000 65536"/>
              <a:gd name="T12" fmla="*/ 0 w 94"/>
              <a:gd name="T13" fmla="*/ 0 h 60"/>
              <a:gd name="T14" fmla="*/ 94 w 94"/>
              <a:gd name="T15" fmla="*/ 60 h 60"/>
            </a:gdLst>
            <a:ahLst/>
            <a:cxnLst>
              <a:cxn ang="T8">
                <a:pos x="T0" y="T1"/>
              </a:cxn>
              <a:cxn ang="T9">
                <a:pos x="T2" y="T3"/>
              </a:cxn>
              <a:cxn ang="T10">
                <a:pos x="T4" y="T5"/>
              </a:cxn>
              <a:cxn ang="T11">
                <a:pos x="T6" y="T7"/>
              </a:cxn>
            </a:cxnLst>
            <a:rect l="T12" t="T13" r="T14" b="T15"/>
            <a:pathLst>
              <a:path w="94" h="60">
                <a:moveTo>
                  <a:pt x="49" y="46"/>
                </a:moveTo>
                <a:lnTo>
                  <a:pt x="94" y="60"/>
                </a:lnTo>
                <a:lnTo>
                  <a:pt x="0" y="0"/>
                </a:lnTo>
                <a:lnTo>
                  <a:pt x="49"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47" name="Freeform 71"/>
          <p:cNvSpPr>
            <a:spLocks/>
          </p:cNvSpPr>
          <p:nvPr/>
        </p:nvSpPr>
        <p:spPr bwMode="auto">
          <a:xfrm>
            <a:off x="7139000" y="3659192"/>
            <a:ext cx="217487" cy="84137"/>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32"/>
                </a:moveTo>
                <a:lnTo>
                  <a:pt x="0" y="0"/>
                </a:lnTo>
                <a:lnTo>
                  <a:pt x="45" y="14"/>
                </a:lnTo>
                <a:lnTo>
                  <a:pt x="94" y="3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48" name="Freeform 72"/>
          <p:cNvSpPr>
            <a:spLocks/>
          </p:cNvSpPr>
          <p:nvPr/>
        </p:nvSpPr>
        <p:spPr bwMode="auto">
          <a:xfrm>
            <a:off x="5053013" y="3106738"/>
            <a:ext cx="227012" cy="1079500"/>
          </a:xfrm>
          <a:custGeom>
            <a:avLst/>
            <a:gdLst>
              <a:gd name="T0" fmla="*/ 0 w 98"/>
              <a:gd name="T1" fmla="*/ 2147483647 h 413"/>
              <a:gd name="T2" fmla="*/ 2147483647 w 98"/>
              <a:gd name="T3" fmla="*/ 0 h 413"/>
              <a:gd name="T4" fmla="*/ 2147483647 w 98"/>
              <a:gd name="T5" fmla="*/ 2147483647 h 413"/>
              <a:gd name="T6" fmla="*/ 0 w 98"/>
              <a:gd name="T7" fmla="*/ 2147483647 h 413"/>
              <a:gd name="T8" fmla="*/ 0 60000 65536"/>
              <a:gd name="T9" fmla="*/ 0 60000 65536"/>
              <a:gd name="T10" fmla="*/ 0 60000 65536"/>
              <a:gd name="T11" fmla="*/ 0 60000 65536"/>
              <a:gd name="T12" fmla="*/ 0 w 98"/>
              <a:gd name="T13" fmla="*/ 0 h 413"/>
              <a:gd name="T14" fmla="*/ 98 w 98"/>
              <a:gd name="T15" fmla="*/ 413 h 413"/>
            </a:gdLst>
            <a:ahLst/>
            <a:cxnLst>
              <a:cxn ang="T8">
                <a:pos x="T0" y="T1"/>
              </a:cxn>
              <a:cxn ang="T9">
                <a:pos x="T2" y="T3"/>
              </a:cxn>
              <a:cxn ang="T10">
                <a:pos x="T4" y="T5"/>
              </a:cxn>
              <a:cxn ang="T11">
                <a:pos x="T6" y="T7"/>
              </a:cxn>
            </a:cxnLst>
            <a:rect l="T12" t="T13" r="T14" b="T15"/>
            <a:pathLst>
              <a:path w="98" h="413">
                <a:moveTo>
                  <a:pt x="0" y="413"/>
                </a:moveTo>
                <a:lnTo>
                  <a:pt x="98" y="0"/>
                </a:lnTo>
                <a:lnTo>
                  <a:pt x="49" y="386"/>
                </a:lnTo>
                <a:lnTo>
                  <a:pt x="0" y="4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49" name="Freeform 73"/>
          <p:cNvSpPr>
            <a:spLocks/>
          </p:cNvSpPr>
          <p:nvPr/>
        </p:nvSpPr>
        <p:spPr bwMode="auto">
          <a:xfrm>
            <a:off x="5167325" y="3106738"/>
            <a:ext cx="217487" cy="1046162"/>
          </a:xfrm>
          <a:custGeom>
            <a:avLst/>
            <a:gdLst>
              <a:gd name="T0" fmla="*/ 2147483647 w 94"/>
              <a:gd name="T1" fmla="*/ 2147483647 h 400"/>
              <a:gd name="T2" fmla="*/ 0 w 94"/>
              <a:gd name="T3" fmla="*/ 2147483647 h 400"/>
              <a:gd name="T4" fmla="*/ 2147483647 w 94"/>
              <a:gd name="T5" fmla="*/ 0 h 400"/>
              <a:gd name="T6" fmla="*/ 2147483647 w 94"/>
              <a:gd name="T7" fmla="*/ 2147483647 h 400"/>
              <a:gd name="T8" fmla="*/ 0 60000 65536"/>
              <a:gd name="T9" fmla="*/ 0 60000 65536"/>
              <a:gd name="T10" fmla="*/ 0 60000 65536"/>
              <a:gd name="T11" fmla="*/ 0 60000 65536"/>
              <a:gd name="T12" fmla="*/ 0 w 94"/>
              <a:gd name="T13" fmla="*/ 0 h 400"/>
              <a:gd name="T14" fmla="*/ 94 w 94"/>
              <a:gd name="T15" fmla="*/ 400 h 400"/>
            </a:gdLst>
            <a:ahLst/>
            <a:cxnLst>
              <a:cxn ang="T8">
                <a:pos x="T0" y="T1"/>
              </a:cxn>
              <a:cxn ang="T9">
                <a:pos x="T2" y="T3"/>
              </a:cxn>
              <a:cxn ang="T10">
                <a:pos x="T4" y="T5"/>
              </a:cxn>
              <a:cxn ang="T11">
                <a:pos x="T6" y="T7"/>
              </a:cxn>
            </a:cxnLst>
            <a:rect l="T12" t="T13" r="T14" b="T15"/>
            <a:pathLst>
              <a:path w="94" h="400">
                <a:moveTo>
                  <a:pt x="94" y="400"/>
                </a:moveTo>
                <a:lnTo>
                  <a:pt x="0" y="386"/>
                </a:lnTo>
                <a:lnTo>
                  <a:pt x="49" y="0"/>
                </a:lnTo>
                <a:lnTo>
                  <a:pt x="94" y="40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50" name="Line 74"/>
          <p:cNvSpPr>
            <a:spLocks noChangeShapeType="1"/>
          </p:cNvSpPr>
          <p:nvPr/>
        </p:nvSpPr>
        <p:spPr bwMode="auto">
          <a:xfrm>
            <a:off x="5167313" y="4116394"/>
            <a:ext cx="11112"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51" name="Line 75"/>
          <p:cNvSpPr>
            <a:spLocks noChangeShapeType="1"/>
          </p:cNvSpPr>
          <p:nvPr/>
        </p:nvSpPr>
        <p:spPr bwMode="auto">
          <a:xfrm flipH="1" flipV="1">
            <a:off x="7139000" y="3659192"/>
            <a:ext cx="204787" cy="841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52" name="Line 76"/>
          <p:cNvSpPr>
            <a:spLocks noChangeShapeType="1"/>
          </p:cNvSpPr>
          <p:nvPr/>
        </p:nvSpPr>
        <p:spPr bwMode="auto">
          <a:xfrm>
            <a:off x="7024692" y="3538538"/>
            <a:ext cx="114300" cy="1206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53" name="Line 77"/>
          <p:cNvSpPr>
            <a:spLocks noChangeShapeType="1"/>
          </p:cNvSpPr>
          <p:nvPr/>
        </p:nvSpPr>
        <p:spPr bwMode="auto">
          <a:xfrm flipH="1" flipV="1">
            <a:off x="5167325" y="4116388"/>
            <a:ext cx="217487"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54" name="Line 78"/>
          <p:cNvSpPr>
            <a:spLocks noChangeShapeType="1"/>
          </p:cNvSpPr>
          <p:nvPr/>
        </p:nvSpPr>
        <p:spPr bwMode="auto">
          <a:xfrm flipV="1">
            <a:off x="5053013" y="4116388"/>
            <a:ext cx="114300" cy="69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55" name="Freeform 79"/>
          <p:cNvSpPr>
            <a:spLocks/>
          </p:cNvSpPr>
          <p:nvPr/>
        </p:nvSpPr>
        <p:spPr bwMode="auto">
          <a:xfrm>
            <a:off x="6478600" y="3117872"/>
            <a:ext cx="217487" cy="360363"/>
          </a:xfrm>
          <a:custGeom>
            <a:avLst/>
            <a:gdLst>
              <a:gd name="T0" fmla="*/ 2147483647 w 94"/>
              <a:gd name="T1" fmla="*/ 2147483647 h 138"/>
              <a:gd name="T2" fmla="*/ 2147483647 w 94"/>
              <a:gd name="T3" fmla="*/ 2147483647 h 138"/>
              <a:gd name="T4" fmla="*/ 0 w 94"/>
              <a:gd name="T5" fmla="*/ 0 h 138"/>
              <a:gd name="T6" fmla="*/ 2147483647 w 94"/>
              <a:gd name="T7" fmla="*/ 2147483647 h 138"/>
              <a:gd name="T8" fmla="*/ 0 60000 65536"/>
              <a:gd name="T9" fmla="*/ 0 60000 65536"/>
              <a:gd name="T10" fmla="*/ 0 60000 65536"/>
              <a:gd name="T11" fmla="*/ 0 60000 65536"/>
              <a:gd name="T12" fmla="*/ 0 w 94"/>
              <a:gd name="T13" fmla="*/ 0 h 138"/>
              <a:gd name="T14" fmla="*/ 94 w 94"/>
              <a:gd name="T15" fmla="*/ 138 h 138"/>
            </a:gdLst>
            <a:ahLst/>
            <a:cxnLst>
              <a:cxn ang="T8">
                <a:pos x="T0" y="T1"/>
              </a:cxn>
              <a:cxn ang="T9">
                <a:pos x="T2" y="T3"/>
              </a:cxn>
              <a:cxn ang="T10">
                <a:pos x="T4" y="T5"/>
              </a:cxn>
              <a:cxn ang="T11">
                <a:pos x="T6" y="T7"/>
              </a:cxn>
            </a:cxnLst>
            <a:rect l="T12" t="T13" r="T14" b="T15"/>
            <a:pathLst>
              <a:path w="94" h="138">
                <a:moveTo>
                  <a:pt x="49" y="138"/>
                </a:moveTo>
                <a:lnTo>
                  <a:pt x="94" y="46"/>
                </a:lnTo>
                <a:lnTo>
                  <a:pt x="0" y="0"/>
                </a:lnTo>
                <a:lnTo>
                  <a:pt x="49" y="13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56" name="Freeform 80"/>
          <p:cNvSpPr>
            <a:spLocks/>
          </p:cNvSpPr>
          <p:nvPr/>
        </p:nvSpPr>
        <p:spPr bwMode="auto">
          <a:xfrm>
            <a:off x="6591300" y="3238522"/>
            <a:ext cx="217488" cy="239713"/>
          </a:xfrm>
          <a:custGeom>
            <a:avLst/>
            <a:gdLst>
              <a:gd name="T0" fmla="*/ 2147483647 w 94"/>
              <a:gd name="T1" fmla="*/ 2147483647 h 92"/>
              <a:gd name="T2" fmla="*/ 0 w 94"/>
              <a:gd name="T3" fmla="*/ 2147483647 h 92"/>
              <a:gd name="T4" fmla="*/ 2147483647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92"/>
                </a:lnTo>
                <a:lnTo>
                  <a:pt x="45" y="0"/>
                </a:lnTo>
                <a:lnTo>
                  <a:pt x="94"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57" name="Line 81"/>
          <p:cNvSpPr>
            <a:spLocks noChangeShapeType="1"/>
          </p:cNvSpPr>
          <p:nvPr/>
        </p:nvSpPr>
        <p:spPr bwMode="auto">
          <a:xfrm flipH="1">
            <a:off x="6591300" y="3478218"/>
            <a:ext cx="217488"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58" name="Line 82"/>
          <p:cNvSpPr>
            <a:spLocks noChangeShapeType="1"/>
          </p:cNvSpPr>
          <p:nvPr/>
        </p:nvSpPr>
        <p:spPr bwMode="auto">
          <a:xfrm>
            <a:off x="6478588" y="3117872"/>
            <a:ext cx="112712" cy="3603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59" name="Freeform 83"/>
          <p:cNvSpPr>
            <a:spLocks/>
          </p:cNvSpPr>
          <p:nvPr/>
        </p:nvSpPr>
        <p:spPr bwMode="auto">
          <a:xfrm>
            <a:off x="7356477" y="3743325"/>
            <a:ext cx="214313" cy="469900"/>
          </a:xfrm>
          <a:custGeom>
            <a:avLst/>
            <a:gdLst>
              <a:gd name="T0" fmla="*/ 2147483647 w 93"/>
              <a:gd name="T1" fmla="*/ 2147483647 h 180"/>
              <a:gd name="T2" fmla="*/ 0 w 93"/>
              <a:gd name="T3" fmla="*/ 0 h 180"/>
              <a:gd name="T4" fmla="*/ 2147483647 w 93"/>
              <a:gd name="T5" fmla="*/ 2147483647 h 180"/>
              <a:gd name="T6" fmla="*/ 2147483647 w 93"/>
              <a:gd name="T7" fmla="*/ 2147483647 h 180"/>
              <a:gd name="T8" fmla="*/ 0 60000 65536"/>
              <a:gd name="T9" fmla="*/ 0 60000 65536"/>
              <a:gd name="T10" fmla="*/ 0 60000 65536"/>
              <a:gd name="T11" fmla="*/ 0 60000 65536"/>
              <a:gd name="T12" fmla="*/ 0 w 93"/>
              <a:gd name="T13" fmla="*/ 0 h 180"/>
              <a:gd name="T14" fmla="*/ 93 w 93"/>
              <a:gd name="T15" fmla="*/ 180 h 180"/>
            </a:gdLst>
            <a:ahLst/>
            <a:cxnLst>
              <a:cxn ang="T8">
                <a:pos x="T0" y="T1"/>
              </a:cxn>
              <a:cxn ang="T9">
                <a:pos x="T2" y="T3"/>
              </a:cxn>
              <a:cxn ang="T10">
                <a:pos x="T4" y="T5"/>
              </a:cxn>
              <a:cxn ang="T11">
                <a:pos x="T6" y="T7"/>
              </a:cxn>
            </a:cxnLst>
            <a:rect l="T12" t="T13" r="T14" b="T15"/>
            <a:pathLst>
              <a:path w="93" h="180">
                <a:moveTo>
                  <a:pt x="93" y="157"/>
                </a:moveTo>
                <a:lnTo>
                  <a:pt x="0" y="0"/>
                </a:lnTo>
                <a:lnTo>
                  <a:pt x="44" y="180"/>
                </a:lnTo>
                <a:lnTo>
                  <a:pt x="93" y="15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60" name="Freeform 84"/>
          <p:cNvSpPr>
            <a:spLocks/>
          </p:cNvSpPr>
          <p:nvPr/>
        </p:nvSpPr>
        <p:spPr bwMode="auto">
          <a:xfrm>
            <a:off x="7242175" y="3695707"/>
            <a:ext cx="215900" cy="517525"/>
          </a:xfrm>
          <a:custGeom>
            <a:avLst/>
            <a:gdLst>
              <a:gd name="T0" fmla="*/ 2147483647 w 93"/>
              <a:gd name="T1" fmla="*/ 2147483647 h 198"/>
              <a:gd name="T2" fmla="*/ 2147483647 w 93"/>
              <a:gd name="T3" fmla="*/ 2147483647 h 198"/>
              <a:gd name="T4" fmla="*/ 0 w 93"/>
              <a:gd name="T5" fmla="*/ 0 h 198"/>
              <a:gd name="T6" fmla="*/ 2147483647 w 93"/>
              <a:gd name="T7" fmla="*/ 2147483647 h 198"/>
              <a:gd name="T8" fmla="*/ 0 60000 65536"/>
              <a:gd name="T9" fmla="*/ 0 60000 65536"/>
              <a:gd name="T10" fmla="*/ 0 60000 65536"/>
              <a:gd name="T11" fmla="*/ 0 60000 65536"/>
              <a:gd name="T12" fmla="*/ 0 w 93"/>
              <a:gd name="T13" fmla="*/ 0 h 198"/>
              <a:gd name="T14" fmla="*/ 93 w 93"/>
              <a:gd name="T15" fmla="*/ 198 h 198"/>
            </a:gdLst>
            <a:ahLst/>
            <a:cxnLst>
              <a:cxn ang="T8">
                <a:pos x="T0" y="T1"/>
              </a:cxn>
              <a:cxn ang="T9">
                <a:pos x="T2" y="T3"/>
              </a:cxn>
              <a:cxn ang="T10">
                <a:pos x="T4" y="T5"/>
              </a:cxn>
              <a:cxn ang="T11">
                <a:pos x="T6" y="T7"/>
              </a:cxn>
            </a:cxnLst>
            <a:rect l="T12" t="T13" r="T14" b="T15"/>
            <a:pathLst>
              <a:path w="93" h="198">
                <a:moveTo>
                  <a:pt x="49" y="18"/>
                </a:moveTo>
                <a:lnTo>
                  <a:pt x="93" y="198"/>
                </a:lnTo>
                <a:lnTo>
                  <a:pt x="0" y="0"/>
                </a:lnTo>
                <a:lnTo>
                  <a:pt x="49"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61" name="Line 85"/>
          <p:cNvSpPr>
            <a:spLocks noChangeShapeType="1"/>
          </p:cNvSpPr>
          <p:nvPr/>
        </p:nvSpPr>
        <p:spPr bwMode="auto">
          <a:xfrm flipH="1">
            <a:off x="7343775" y="3743325"/>
            <a:ext cx="12700" cy="15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62" name="Line 86"/>
          <p:cNvSpPr>
            <a:spLocks noChangeShapeType="1"/>
          </p:cNvSpPr>
          <p:nvPr/>
        </p:nvSpPr>
        <p:spPr bwMode="auto">
          <a:xfrm>
            <a:off x="7356477" y="3743327"/>
            <a:ext cx="214313" cy="4095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63" name="Line 87"/>
          <p:cNvSpPr>
            <a:spLocks noChangeShapeType="1"/>
          </p:cNvSpPr>
          <p:nvPr/>
        </p:nvSpPr>
        <p:spPr bwMode="auto">
          <a:xfrm>
            <a:off x="7242180" y="3695702"/>
            <a:ext cx="114300" cy="476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64" name="Freeform 88"/>
          <p:cNvSpPr>
            <a:spLocks/>
          </p:cNvSpPr>
          <p:nvPr/>
        </p:nvSpPr>
        <p:spPr bwMode="auto">
          <a:xfrm>
            <a:off x="5280037" y="2135188"/>
            <a:ext cx="219075" cy="2017712"/>
          </a:xfrm>
          <a:custGeom>
            <a:avLst/>
            <a:gdLst>
              <a:gd name="T0" fmla="*/ 0 w 94"/>
              <a:gd name="T1" fmla="*/ 2147483647 h 772"/>
              <a:gd name="T2" fmla="*/ 2147483647 w 94"/>
              <a:gd name="T3" fmla="*/ 0 h 772"/>
              <a:gd name="T4" fmla="*/ 2147483647 w 94"/>
              <a:gd name="T5" fmla="*/ 2147483647 h 772"/>
              <a:gd name="T6" fmla="*/ 0 w 94"/>
              <a:gd name="T7" fmla="*/ 2147483647 h 772"/>
              <a:gd name="T8" fmla="*/ 0 60000 65536"/>
              <a:gd name="T9" fmla="*/ 0 60000 65536"/>
              <a:gd name="T10" fmla="*/ 0 60000 65536"/>
              <a:gd name="T11" fmla="*/ 0 60000 65536"/>
              <a:gd name="T12" fmla="*/ 0 w 94"/>
              <a:gd name="T13" fmla="*/ 0 h 772"/>
              <a:gd name="T14" fmla="*/ 94 w 94"/>
              <a:gd name="T15" fmla="*/ 772 h 772"/>
            </a:gdLst>
            <a:ahLst/>
            <a:cxnLst>
              <a:cxn ang="T8">
                <a:pos x="T0" y="T1"/>
              </a:cxn>
              <a:cxn ang="T9">
                <a:pos x="T2" y="T3"/>
              </a:cxn>
              <a:cxn ang="T10">
                <a:pos x="T4" y="T5"/>
              </a:cxn>
              <a:cxn ang="T11">
                <a:pos x="T6" y="T7"/>
              </a:cxn>
            </a:cxnLst>
            <a:rect l="T12" t="T13" r="T14" b="T15"/>
            <a:pathLst>
              <a:path w="94" h="772">
                <a:moveTo>
                  <a:pt x="0" y="372"/>
                </a:moveTo>
                <a:lnTo>
                  <a:pt x="94" y="0"/>
                </a:lnTo>
                <a:lnTo>
                  <a:pt x="45" y="772"/>
                </a:lnTo>
                <a:lnTo>
                  <a:pt x="0" y="37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65" name="Freeform 89"/>
          <p:cNvSpPr>
            <a:spLocks/>
          </p:cNvSpPr>
          <p:nvPr/>
        </p:nvSpPr>
        <p:spPr bwMode="auto">
          <a:xfrm>
            <a:off x="5384800" y="2135188"/>
            <a:ext cx="215900" cy="2017712"/>
          </a:xfrm>
          <a:custGeom>
            <a:avLst/>
            <a:gdLst>
              <a:gd name="T0" fmla="*/ 2147483647 w 93"/>
              <a:gd name="T1" fmla="*/ 2147483647 h 772"/>
              <a:gd name="T2" fmla="*/ 0 w 93"/>
              <a:gd name="T3" fmla="*/ 2147483647 h 772"/>
              <a:gd name="T4" fmla="*/ 2147483647 w 93"/>
              <a:gd name="T5" fmla="*/ 0 h 772"/>
              <a:gd name="T6" fmla="*/ 2147483647 w 93"/>
              <a:gd name="T7" fmla="*/ 2147483647 h 772"/>
              <a:gd name="T8" fmla="*/ 0 60000 65536"/>
              <a:gd name="T9" fmla="*/ 0 60000 65536"/>
              <a:gd name="T10" fmla="*/ 0 60000 65536"/>
              <a:gd name="T11" fmla="*/ 0 60000 65536"/>
              <a:gd name="T12" fmla="*/ 0 w 93"/>
              <a:gd name="T13" fmla="*/ 0 h 772"/>
              <a:gd name="T14" fmla="*/ 93 w 93"/>
              <a:gd name="T15" fmla="*/ 772 h 772"/>
            </a:gdLst>
            <a:ahLst/>
            <a:cxnLst>
              <a:cxn ang="T8">
                <a:pos x="T0" y="T1"/>
              </a:cxn>
              <a:cxn ang="T9">
                <a:pos x="T2" y="T3"/>
              </a:cxn>
              <a:cxn ang="T10">
                <a:pos x="T4" y="T5"/>
              </a:cxn>
              <a:cxn ang="T11">
                <a:pos x="T6" y="T7"/>
              </a:cxn>
            </a:cxnLst>
            <a:rect l="T12" t="T13" r="T14" b="T15"/>
            <a:pathLst>
              <a:path w="93" h="772">
                <a:moveTo>
                  <a:pt x="93" y="179"/>
                </a:moveTo>
                <a:lnTo>
                  <a:pt x="0" y="772"/>
                </a:lnTo>
                <a:lnTo>
                  <a:pt x="49" y="0"/>
                </a:lnTo>
                <a:lnTo>
                  <a:pt x="93" y="17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66" name="Freeform 90"/>
          <p:cNvSpPr>
            <a:spLocks/>
          </p:cNvSpPr>
          <p:nvPr/>
        </p:nvSpPr>
        <p:spPr bwMode="auto">
          <a:xfrm>
            <a:off x="7458075" y="4152922"/>
            <a:ext cx="228600" cy="93663"/>
          </a:xfrm>
          <a:custGeom>
            <a:avLst/>
            <a:gdLst>
              <a:gd name="T0" fmla="*/ 2147483647 w 99"/>
              <a:gd name="T1" fmla="*/ 0 h 36"/>
              <a:gd name="T2" fmla="*/ 2147483647 w 99"/>
              <a:gd name="T3" fmla="*/ 2147483647 h 36"/>
              <a:gd name="T4" fmla="*/ 0 w 99"/>
              <a:gd name="T5" fmla="*/ 2147483647 h 36"/>
              <a:gd name="T6" fmla="*/ 2147483647 w 99"/>
              <a:gd name="T7" fmla="*/ 0 h 36"/>
              <a:gd name="T8" fmla="*/ 0 60000 65536"/>
              <a:gd name="T9" fmla="*/ 0 60000 65536"/>
              <a:gd name="T10" fmla="*/ 0 60000 65536"/>
              <a:gd name="T11" fmla="*/ 0 60000 65536"/>
              <a:gd name="T12" fmla="*/ 0 w 99"/>
              <a:gd name="T13" fmla="*/ 0 h 36"/>
              <a:gd name="T14" fmla="*/ 99 w 99"/>
              <a:gd name="T15" fmla="*/ 36 h 36"/>
            </a:gdLst>
            <a:ahLst/>
            <a:cxnLst>
              <a:cxn ang="T8">
                <a:pos x="T0" y="T1"/>
              </a:cxn>
              <a:cxn ang="T9">
                <a:pos x="T2" y="T3"/>
              </a:cxn>
              <a:cxn ang="T10">
                <a:pos x="T4" y="T5"/>
              </a:cxn>
              <a:cxn ang="T11">
                <a:pos x="T6" y="T7"/>
              </a:cxn>
            </a:cxnLst>
            <a:rect l="T12" t="T13" r="T14" b="T15"/>
            <a:pathLst>
              <a:path w="99" h="36">
                <a:moveTo>
                  <a:pt x="49" y="0"/>
                </a:moveTo>
                <a:lnTo>
                  <a:pt x="99" y="36"/>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67" name="Freeform 91"/>
          <p:cNvSpPr>
            <a:spLocks/>
          </p:cNvSpPr>
          <p:nvPr/>
        </p:nvSpPr>
        <p:spPr bwMode="auto">
          <a:xfrm>
            <a:off x="7570800" y="4152922"/>
            <a:ext cx="219075" cy="93663"/>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50" y="36"/>
                </a:lnTo>
                <a:lnTo>
                  <a:pt x="94"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68" name="Line 92"/>
          <p:cNvSpPr>
            <a:spLocks noChangeShapeType="1"/>
          </p:cNvSpPr>
          <p:nvPr/>
        </p:nvSpPr>
        <p:spPr bwMode="auto">
          <a:xfrm flipH="1">
            <a:off x="5384800" y="2603500"/>
            <a:ext cx="215900" cy="15494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69" name="Line 93"/>
          <p:cNvSpPr>
            <a:spLocks noChangeShapeType="1"/>
          </p:cNvSpPr>
          <p:nvPr/>
        </p:nvSpPr>
        <p:spPr bwMode="auto">
          <a:xfrm>
            <a:off x="5280031" y="3106738"/>
            <a:ext cx="104775" cy="10461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70" name="Line 94"/>
          <p:cNvSpPr>
            <a:spLocks noChangeShapeType="1"/>
          </p:cNvSpPr>
          <p:nvPr/>
        </p:nvSpPr>
        <p:spPr bwMode="auto">
          <a:xfrm>
            <a:off x="7570800" y="4152900"/>
            <a:ext cx="219075" cy="333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71" name="Line 95"/>
          <p:cNvSpPr>
            <a:spLocks noChangeShapeType="1"/>
          </p:cNvSpPr>
          <p:nvPr/>
        </p:nvSpPr>
        <p:spPr bwMode="auto">
          <a:xfrm flipV="1">
            <a:off x="7469188" y="4152906"/>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72" name="Freeform 96"/>
          <p:cNvSpPr>
            <a:spLocks/>
          </p:cNvSpPr>
          <p:nvPr/>
        </p:nvSpPr>
        <p:spPr bwMode="auto">
          <a:xfrm>
            <a:off x="6696075" y="3238522"/>
            <a:ext cx="215900" cy="239713"/>
          </a:xfrm>
          <a:custGeom>
            <a:avLst/>
            <a:gdLst>
              <a:gd name="T0" fmla="*/ 2147483647 w 93"/>
              <a:gd name="T1" fmla="*/ 2147483647 h 92"/>
              <a:gd name="T2" fmla="*/ 2147483647 w 93"/>
              <a:gd name="T3" fmla="*/ 2147483647 h 92"/>
              <a:gd name="T4" fmla="*/ 0 w 93"/>
              <a:gd name="T5" fmla="*/ 0 h 92"/>
              <a:gd name="T6" fmla="*/ 2147483647 w 93"/>
              <a:gd name="T7" fmla="*/ 2147483647 h 92"/>
              <a:gd name="T8" fmla="*/ 0 60000 65536"/>
              <a:gd name="T9" fmla="*/ 0 60000 65536"/>
              <a:gd name="T10" fmla="*/ 0 60000 65536"/>
              <a:gd name="T11" fmla="*/ 0 60000 65536"/>
              <a:gd name="T12" fmla="*/ 0 w 93"/>
              <a:gd name="T13" fmla="*/ 0 h 92"/>
              <a:gd name="T14" fmla="*/ 93 w 93"/>
              <a:gd name="T15" fmla="*/ 92 h 92"/>
            </a:gdLst>
            <a:ahLst/>
            <a:cxnLst>
              <a:cxn ang="T8">
                <a:pos x="T0" y="T1"/>
              </a:cxn>
              <a:cxn ang="T9">
                <a:pos x="T2" y="T3"/>
              </a:cxn>
              <a:cxn ang="T10">
                <a:pos x="T4" y="T5"/>
              </a:cxn>
              <a:cxn ang="T11">
                <a:pos x="T6" y="T7"/>
              </a:cxn>
            </a:cxnLst>
            <a:rect l="T12" t="T13" r="T14" b="T15"/>
            <a:pathLst>
              <a:path w="93" h="92">
                <a:moveTo>
                  <a:pt x="49" y="92"/>
                </a:moveTo>
                <a:lnTo>
                  <a:pt x="93" y="60"/>
                </a:lnTo>
                <a:lnTo>
                  <a:pt x="0" y="0"/>
                </a:lnTo>
                <a:lnTo>
                  <a:pt x="49"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73" name="Freeform 97"/>
          <p:cNvSpPr>
            <a:spLocks/>
          </p:cNvSpPr>
          <p:nvPr/>
        </p:nvSpPr>
        <p:spPr bwMode="auto">
          <a:xfrm>
            <a:off x="6808788" y="3395666"/>
            <a:ext cx="215900" cy="142875"/>
          </a:xfrm>
          <a:custGeom>
            <a:avLst/>
            <a:gdLst>
              <a:gd name="T0" fmla="*/ 2147483647 w 93"/>
              <a:gd name="T1" fmla="*/ 2147483647 h 55"/>
              <a:gd name="T2" fmla="*/ 0 w 93"/>
              <a:gd name="T3" fmla="*/ 2147483647 h 55"/>
              <a:gd name="T4" fmla="*/ 2147483647 w 93"/>
              <a:gd name="T5" fmla="*/ 0 h 55"/>
              <a:gd name="T6" fmla="*/ 2147483647 w 93"/>
              <a:gd name="T7" fmla="*/ 2147483647 h 55"/>
              <a:gd name="T8" fmla="*/ 0 60000 65536"/>
              <a:gd name="T9" fmla="*/ 0 60000 65536"/>
              <a:gd name="T10" fmla="*/ 0 60000 65536"/>
              <a:gd name="T11" fmla="*/ 0 60000 65536"/>
              <a:gd name="T12" fmla="*/ 0 w 93"/>
              <a:gd name="T13" fmla="*/ 0 h 55"/>
              <a:gd name="T14" fmla="*/ 93 w 93"/>
              <a:gd name="T15" fmla="*/ 55 h 55"/>
            </a:gdLst>
            <a:ahLst/>
            <a:cxnLst>
              <a:cxn ang="T8">
                <a:pos x="T0" y="T1"/>
              </a:cxn>
              <a:cxn ang="T9">
                <a:pos x="T2" y="T3"/>
              </a:cxn>
              <a:cxn ang="T10">
                <a:pos x="T4" y="T5"/>
              </a:cxn>
              <a:cxn ang="T11">
                <a:pos x="T6" y="T7"/>
              </a:cxn>
            </a:cxnLst>
            <a:rect l="T12" t="T13" r="T14" b="T15"/>
            <a:pathLst>
              <a:path w="93" h="55">
                <a:moveTo>
                  <a:pt x="93" y="55"/>
                </a:moveTo>
                <a:lnTo>
                  <a:pt x="0" y="32"/>
                </a:lnTo>
                <a:lnTo>
                  <a:pt x="44" y="0"/>
                </a:lnTo>
                <a:lnTo>
                  <a:pt x="93"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74" name="Line 98"/>
          <p:cNvSpPr>
            <a:spLocks noChangeShapeType="1"/>
          </p:cNvSpPr>
          <p:nvPr/>
        </p:nvSpPr>
        <p:spPr bwMode="auto">
          <a:xfrm flipH="1" flipV="1">
            <a:off x="6808788" y="3478217"/>
            <a:ext cx="2159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75" name="Line 99"/>
          <p:cNvSpPr>
            <a:spLocks noChangeShapeType="1"/>
          </p:cNvSpPr>
          <p:nvPr/>
        </p:nvSpPr>
        <p:spPr bwMode="auto">
          <a:xfrm>
            <a:off x="6696082" y="3238522"/>
            <a:ext cx="112713" cy="2397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76" name="Freeform 100"/>
          <p:cNvSpPr>
            <a:spLocks/>
          </p:cNvSpPr>
          <p:nvPr/>
        </p:nvSpPr>
        <p:spPr bwMode="auto">
          <a:xfrm>
            <a:off x="4949825" y="2963863"/>
            <a:ext cx="217488" cy="1282700"/>
          </a:xfrm>
          <a:custGeom>
            <a:avLst/>
            <a:gdLst>
              <a:gd name="T0" fmla="*/ 0 w 94"/>
              <a:gd name="T1" fmla="*/ 2147483647 h 491"/>
              <a:gd name="T2" fmla="*/ 2147483647 w 94"/>
              <a:gd name="T3" fmla="*/ 0 h 491"/>
              <a:gd name="T4" fmla="*/ 2147483647 w 94"/>
              <a:gd name="T5" fmla="*/ 2147483647 h 491"/>
              <a:gd name="T6" fmla="*/ 0 w 94"/>
              <a:gd name="T7" fmla="*/ 2147483647 h 491"/>
              <a:gd name="T8" fmla="*/ 0 60000 65536"/>
              <a:gd name="T9" fmla="*/ 0 60000 65536"/>
              <a:gd name="T10" fmla="*/ 0 60000 65536"/>
              <a:gd name="T11" fmla="*/ 0 60000 65536"/>
              <a:gd name="T12" fmla="*/ 0 w 94"/>
              <a:gd name="T13" fmla="*/ 0 h 491"/>
              <a:gd name="T14" fmla="*/ 94 w 94"/>
              <a:gd name="T15" fmla="*/ 491 h 491"/>
            </a:gdLst>
            <a:ahLst/>
            <a:cxnLst>
              <a:cxn ang="T8">
                <a:pos x="T0" y="T1"/>
              </a:cxn>
              <a:cxn ang="T9">
                <a:pos x="T2" y="T3"/>
              </a:cxn>
              <a:cxn ang="T10">
                <a:pos x="T4" y="T5"/>
              </a:cxn>
              <a:cxn ang="T11">
                <a:pos x="T6" y="T7"/>
              </a:cxn>
            </a:cxnLst>
            <a:rect l="T12" t="T13" r="T14" b="T15"/>
            <a:pathLst>
              <a:path w="94" h="491">
                <a:moveTo>
                  <a:pt x="0" y="491"/>
                </a:moveTo>
                <a:lnTo>
                  <a:pt x="94" y="0"/>
                </a:lnTo>
                <a:lnTo>
                  <a:pt x="45" y="468"/>
                </a:lnTo>
                <a:lnTo>
                  <a:pt x="0" y="49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77" name="Freeform 101"/>
          <p:cNvSpPr>
            <a:spLocks/>
          </p:cNvSpPr>
          <p:nvPr/>
        </p:nvSpPr>
        <p:spPr bwMode="auto">
          <a:xfrm>
            <a:off x="5053013" y="2963865"/>
            <a:ext cx="227012" cy="1222375"/>
          </a:xfrm>
          <a:custGeom>
            <a:avLst/>
            <a:gdLst>
              <a:gd name="T0" fmla="*/ 2147483647 w 98"/>
              <a:gd name="T1" fmla="*/ 2147483647 h 468"/>
              <a:gd name="T2" fmla="*/ 0 w 98"/>
              <a:gd name="T3" fmla="*/ 2147483647 h 468"/>
              <a:gd name="T4" fmla="*/ 2147483647 w 98"/>
              <a:gd name="T5" fmla="*/ 0 h 468"/>
              <a:gd name="T6" fmla="*/ 2147483647 w 98"/>
              <a:gd name="T7" fmla="*/ 2147483647 h 468"/>
              <a:gd name="T8" fmla="*/ 0 60000 65536"/>
              <a:gd name="T9" fmla="*/ 0 60000 65536"/>
              <a:gd name="T10" fmla="*/ 0 60000 65536"/>
              <a:gd name="T11" fmla="*/ 0 60000 65536"/>
              <a:gd name="T12" fmla="*/ 0 w 98"/>
              <a:gd name="T13" fmla="*/ 0 h 468"/>
              <a:gd name="T14" fmla="*/ 98 w 98"/>
              <a:gd name="T15" fmla="*/ 468 h 468"/>
            </a:gdLst>
            <a:ahLst/>
            <a:cxnLst>
              <a:cxn ang="T8">
                <a:pos x="T0" y="T1"/>
              </a:cxn>
              <a:cxn ang="T9">
                <a:pos x="T2" y="T3"/>
              </a:cxn>
              <a:cxn ang="T10">
                <a:pos x="T4" y="T5"/>
              </a:cxn>
              <a:cxn ang="T11">
                <a:pos x="T6" y="T7"/>
              </a:cxn>
            </a:cxnLst>
            <a:rect l="T12" t="T13" r="T14" b="T15"/>
            <a:pathLst>
              <a:path w="98" h="468">
                <a:moveTo>
                  <a:pt x="98" y="55"/>
                </a:moveTo>
                <a:lnTo>
                  <a:pt x="0" y="468"/>
                </a:lnTo>
                <a:lnTo>
                  <a:pt x="49" y="0"/>
                </a:lnTo>
                <a:lnTo>
                  <a:pt x="98"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78" name="Freeform 102"/>
          <p:cNvSpPr>
            <a:spLocks/>
          </p:cNvSpPr>
          <p:nvPr/>
        </p:nvSpPr>
        <p:spPr bwMode="auto">
          <a:xfrm>
            <a:off x="7686675" y="4186260"/>
            <a:ext cx="215900"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79" name="Line 103"/>
          <p:cNvSpPr>
            <a:spLocks noChangeShapeType="1"/>
          </p:cNvSpPr>
          <p:nvPr/>
        </p:nvSpPr>
        <p:spPr bwMode="auto">
          <a:xfrm flipV="1">
            <a:off x="4949825" y="4186260"/>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80" name="Line 104"/>
          <p:cNvSpPr>
            <a:spLocks noChangeShapeType="1"/>
          </p:cNvSpPr>
          <p:nvPr/>
        </p:nvSpPr>
        <p:spPr bwMode="auto">
          <a:xfrm flipH="1">
            <a:off x="5053013" y="3106738"/>
            <a:ext cx="227012" cy="10795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81" name="Line 105"/>
          <p:cNvSpPr>
            <a:spLocks noChangeShapeType="1"/>
          </p:cNvSpPr>
          <p:nvPr/>
        </p:nvSpPr>
        <p:spPr bwMode="auto">
          <a:xfrm flipV="1">
            <a:off x="7686675" y="4186260"/>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82" name="Freeform 106"/>
          <p:cNvSpPr>
            <a:spLocks/>
          </p:cNvSpPr>
          <p:nvPr/>
        </p:nvSpPr>
        <p:spPr bwMode="auto">
          <a:xfrm>
            <a:off x="7024693" y="3538538"/>
            <a:ext cx="217487" cy="157162"/>
          </a:xfrm>
          <a:custGeom>
            <a:avLst/>
            <a:gdLst>
              <a:gd name="T0" fmla="*/ 2147483647 w 94"/>
              <a:gd name="T1" fmla="*/ 2147483647 h 60"/>
              <a:gd name="T2" fmla="*/ 0 w 94"/>
              <a:gd name="T3" fmla="*/ 0 h 60"/>
              <a:gd name="T4" fmla="*/ 2147483647 w 94"/>
              <a:gd name="T5" fmla="*/ 2147483647 h 60"/>
              <a:gd name="T6" fmla="*/ 2147483647 w 94"/>
              <a:gd name="T7" fmla="*/ 2147483647 h 60"/>
              <a:gd name="T8" fmla="*/ 0 60000 65536"/>
              <a:gd name="T9" fmla="*/ 0 60000 65536"/>
              <a:gd name="T10" fmla="*/ 0 60000 65536"/>
              <a:gd name="T11" fmla="*/ 0 60000 65536"/>
              <a:gd name="T12" fmla="*/ 0 w 94"/>
              <a:gd name="T13" fmla="*/ 0 h 60"/>
              <a:gd name="T14" fmla="*/ 94 w 94"/>
              <a:gd name="T15" fmla="*/ 60 h 60"/>
            </a:gdLst>
            <a:ahLst/>
            <a:cxnLst>
              <a:cxn ang="T8">
                <a:pos x="T0" y="T1"/>
              </a:cxn>
              <a:cxn ang="T9">
                <a:pos x="T2" y="T3"/>
              </a:cxn>
              <a:cxn ang="T10">
                <a:pos x="T4" y="T5"/>
              </a:cxn>
              <a:cxn ang="T11">
                <a:pos x="T6" y="T7"/>
              </a:cxn>
            </a:cxnLst>
            <a:rect l="T12" t="T13" r="T14" b="T15"/>
            <a:pathLst>
              <a:path w="94" h="60">
                <a:moveTo>
                  <a:pt x="94" y="60"/>
                </a:moveTo>
                <a:lnTo>
                  <a:pt x="0" y="0"/>
                </a:lnTo>
                <a:lnTo>
                  <a:pt x="49" y="37"/>
                </a:lnTo>
                <a:lnTo>
                  <a:pt x="94" y="6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83" name="Line 107"/>
          <p:cNvSpPr>
            <a:spLocks noChangeShapeType="1"/>
          </p:cNvSpPr>
          <p:nvPr/>
        </p:nvSpPr>
        <p:spPr bwMode="auto">
          <a:xfrm flipH="1" flipV="1">
            <a:off x="7024693" y="3538538"/>
            <a:ext cx="217487" cy="1571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84" name="Freeform 108"/>
          <p:cNvSpPr>
            <a:spLocks/>
          </p:cNvSpPr>
          <p:nvPr/>
        </p:nvSpPr>
        <p:spPr bwMode="auto">
          <a:xfrm>
            <a:off x="6911987" y="3395663"/>
            <a:ext cx="227013" cy="239712"/>
          </a:xfrm>
          <a:custGeom>
            <a:avLst/>
            <a:gdLst>
              <a:gd name="T0" fmla="*/ 2147483647 w 98"/>
              <a:gd name="T1" fmla="*/ 2147483647 h 92"/>
              <a:gd name="T2" fmla="*/ 2147483647 w 98"/>
              <a:gd name="T3" fmla="*/ 2147483647 h 92"/>
              <a:gd name="T4" fmla="*/ 0 w 98"/>
              <a:gd name="T5" fmla="*/ 0 h 92"/>
              <a:gd name="T6" fmla="*/ 2147483647 w 98"/>
              <a:gd name="T7" fmla="*/ 2147483647 h 92"/>
              <a:gd name="T8" fmla="*/ 0 60000 65536"/>
              <a:gd name="T9" fmla="*/ 0 60000 65536"/>
              <a:gd name="T10" fmla="*/ 0 60000 65536"/>
              <a:gd name="T11" fmla="*/ 0 60000 65536"/>
              <a:gd name="T12" fmla="*/ 0 w 98"/>
              <a:gd name="T13" fmla="*/ 0 h 92"/>
              <a:gd name="T14" fmla="*/ 98 w 98"/>
              <a:gd name="T15" fmla="*/ 92 h 92"/>
            </a:gdLst>
            <a:ahLst/>
            <a:cxnLst>
              <a:cxn ang="T8">
                <a:pos x="T0" y="T1"/>
              </a:cxn>
              <a:cxn ang="T9">
                <a:pos x="T2" y="T3"/>
              </a:cxn>
              <a:cxn ang="T10">
                <a:pos x="T4" y="T5"/>
              </a:cxn>
              <a:cxn ang="T11">
                <a:pos x="T6" y="T7"/>
              </a:cxn>
            </a:cxnLst>
            <a:rect l="T12" t="T13" r="T14" b="T15"/>
            <a:pathLst>
              <a:path w="98" h="92">
                <a:moveTo>
                  <a:pt x="49" y="55"/>
                </a:moveTo>
                <a:lnTo>
                  <a:pt x="98" y="92"/>
                </a:lnTo>
                <a:lnTo>
                  <a:pt x="0" y="0"/>
                </a:lnTo>
                <a:lnTo>
                  <a:pt x="49"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85" name="Line 109"/>
          <p:cNvSpPr>
            <a:spLocks noChangeShapeType="1"/>
          </p:cNvSpPr>
          <p:nvPr/>
        </p:nvSpPr>
        <p:spPr bwMode="auto">
          <a:xfrm>
            <a:off x="6911977" y="3395666"/>
            <a:ext cx="112713" cy="1428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86" name="Line 110"/>
          <p:cNvSpPr>
            <a:spLocks noChangeShapeType="1"/>
          </p:cNvSpPr>
          <p:nvPr/>
        </p:nvSpPr>
        <p:spPr bwMode="auto">
          <a:xfrm flipH="1" flipV="1">
            <a:off x="6261100" y="2927350"/>
            <a:ext cx="217488" cy="1905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87" name="Freeform 111"/>
          <p:cNvSpPr>
            <a:spLocks/>
          </p:cNvSpPr>
          <p:nvPr/>
        </p:nvSpPr>
        <p:spPr bwMode="auto">
          <a:xfrm>
            <a:off x="7242175" y="3695707"/>
            <a:ext cx="215900" cy="517525"/>
          </a:xfrm>
          <a:custGeom>
            <a:avLst/>
            <a:gdLst>
              <a:gd name="T0" fmla="*/ 2147483647 w 93"/>
              <a:gd name="T1" fmla="*/ 2147483647 h 198"/>
              <a:gd name="T2" fmla="*/ 0 w 93"/>
              <a:gd name="T3" fmla="*/ 0 h 198"/>
              <a:gd name="T4" fmla="*/ 2147483647 w 93"/>
              <a:gd name="T5" fmla="*/ 2147483647 h 198"/>
              <a:gd name="T6" fmla="*/ 2147483647 w 93"/>
              <a:gd name="T7" fmla="*/ 2147483647 h 198"/>
              <a:gd name="T8" fmla="*/ 0 60000 65536"/>
              <a:gd name="T9" fmla="*/ 0 60000 65536"/>
              <a:gd name="T10" fmla="*/ 0 60000 65536"/>
              <a:gd name="T11" fmla="*/ 0 60000 65536"/>
              <a:gd name="T12" fmla="*/ 0 w 93"/>
              <a:gd name="T13" fmla="*/ 0 h 198"/>
              <a:gd name="T14" fmla="*/ 93 w 93"/>
              <a:gd name="T15" fmla="*/ 198 h 198"/>
            </a:gdLst>
            <a:ahLst/>
            <a:cxnLst>
              <a:cxn ang="T8">
                <a:pos x="T0" y="T1"/>
              </a:cxn>
              <a:cxn ang="T9">
                <a:pos x="T2" y="T3"/>
              </a:cxn>
              <a:cxn ang="T10">
                <a:pos x="T4" y="T5"/>
              </a:cxn>
              <a:cxn ang="T11">
                <a:pos x="T6" y="T7"/>
              </a:cxn>
            </a:cxnLst>
            <a:rect l="T12" t="T13" r="T14" b="T15"/>
            <a:pathLst>
              <a:path w="93" h="198">
                <a:moveTo>
                  <a:pt x="93" y="198"/>
                </a:moveTo>
                <a:lnTo>
                  <a:pt x="0" y="0"/>
                </a:lnTo>
                <a:lnTo>
                  <a:pt x="49" y="55"/>
                </a:lnTo>
                <a:lnTo>
                  <a:pt x="93" y="19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88" name="Freeform 112"/>
          <p:cNvSpPr>
            <a:spLocks/>
          </p:cNvSpPr>
          <p:nvPr/>
        </p:nvSpPr>
        <p:spPr bwMode="auto">
          <a:xfrm>
            <a:off x="7458075" y="4213247"/>
            <a:ext cx="228600" cy="93663"/>
          </a:xfrm>
          <a:custGeom>
            <a:avLst/>
            <a:gdLst>
              <a:gd name="T0" fmla="*/ 2147483647 w 99"/>
              <a:gd name="T1" fmla="*/ 2147483647 h 36"/>
              <a:gd name="T2" fmla="*/ 0 w 99"/>
              <a:gd name="T3" fmla="*/ 0 h 36"/>
              <a:gd name="T4" fmla="*/ 2147483647 w 99"/>
              <a:gd name="T5" fmla="*/ 2147483647 h 36"/>
              <a:gd name="T6" fmla="*/ 2147483647 w 99"/>
              <a:gd name="T7" fmla="*/ 2147483647 h 36"/>
              <a:gd name="T8" fmla="*/ 0 60000 65536"/>
              <a:gd name="T9" fmla="*/ 0 60000 65536"/>
              <a:gd name="T10" fmla="*/ 0 60000 65536"/>
              <a:gd name="T11" fmla="*/ 0 60000 65536"/>
              <a:gd name="T12" fmla="*/ 0 w 99"/>
              <a:gd name="T13" fmla="*/ 0 h 36"/>
              <a:gd name="T14" fmla="*/ 99 w 99"/>
              <a:gd name="T15" fmla="*/ 36 h 36"/>
            </a:gdLst>
            <a:ahLst/>
            <a:cxnLst>
              <a:cxn ang="T8">
                <a:pos x="T0" y="T1"/>
              </a:cxn>
              <a:cxn ang="T9">
                <a:pos x="T2" y="T3"/>
              </a:cxn>
              <a:cxn ang="T10">
                <a:pos x="T4" y="T5"/>
              </a:cxn>
              <a:cxn ang="T11">
                <a:pos x="T6" y="T7"/>
              </a:cxn>
            </a:cxnLst>
            <a:rect l="T12" t="T13" r="T14" b="T15"/>
            <a:pathLst>
              <a:path w="99" h="36">
                <a:moveTo>
                  <a:pt x="99" y="13"/>
                </a:moveTo>
                <a:lnTo>
                  <a:pt x="0" y="0"/>
                </a:lnTo>
                <a:lnTo>
                  <a:pt x="49" y="36"/>
                </a:lnTo>
                <a:lnTo>
                  <a:pt x="99"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89" name="Line 113"/>
          <p:cNvSpPr>
            <a:spLocks noChangeShapeType="1"/>
          </p:cNvSpPr>
          <p:nvPr/>
        </p:nvSpPr>
        <p:spPr bwMode="auto">
          <a:xfrm>
            <a:off x="7469200" y="4213225"/>
            <a:ext cx="217487" cy="333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90" name="Freeform 114"/>
          <p:cNvSpPr>
            <a:spLocks/>
          </p:cNvSpPr>
          <p:nvPr/>
        </p:nvSpPr>
        <p:spPr bwMode="auto">
          <a:xfrm>
            <a:off x="7356477" y="3840165"/>
            <a:ext cx="214313" cy="466725"/>
          </a:xfrm>
          <a:custGeom>
            <a:avLst/>
            <a:gdLst>
              <a:gd name="T0" fmla="*/ 2147483647 w 93"/>
              <a:gd name="T1" fmla="*/ 2147483647 h 179"/>
              <a:gd name="T2" fmla="*/ 2147483647 w 93"/>
              <a:gd name="T3" fmla="*/ 2147483647 h 179"/>
              <a:gd name="T4" fmla="*/ 0 w 93"/>
              <a:gd name="T5" fmla="*/ 0 h 179"/>
              <a:gd name="T6" fmla="*/ 2147483647 w 93"/>
              <a:gd name="T7" fmla="*/ 2147483647 h 179"/>
              <a:gd name="T8" fmla="*/ 0 60000 65536"/>
              <a:gd name="T9" fmla="*/ 0 60000 65536"/>
              <a:gd name="T10" fmla="*/ 0 60000 65536"/>
              <a:gd name="T11" fmla="*/ 0 60000 65536"/>
              <a:gd name="T12" fmla="*/ 0 w 93"/>
              <a:gd name="T13" fmla="*/ 0 h 179"/>
              <a:gd name="T14" fmla="*/ 93 w 93"/>
              <a:gd name="T15" fmla="*/ 179 h 179"/>
            </a:gdLst>
            <a:ahLst/>
            <a:cxnLst>
              <a:cxn ang="T8">
                <a:pos x="T0" y="T1"/>
              </a:cxn>
              <a:cxn ang="T9">
                <a:pos x="T2" y="T3"/>
              </a:cxn>
              <a:cxn ang="T10">
                <a:pos x="T4" y="T5"/>
              </a:cxn>
              <a:cxn ang="T11">
                <a:pos x="T6" y="T7"/>
              </a:cxn>
            </a:cxnLst>
            <a:rect l="T12" t="T13" r="T14" b="T15"/>
            <a:pathLst>
              <a:path w="93" h="179">
                <a:moveTo>
                  <a:pt x="44" y="143"/>
                </a:moveTo>
                <a:lnTo>
                  <a:pt x="93" y="179"/>
                </a:lnTo>
                <a:lnTo>
                  <a:pt x="0" y="0"/>
                </a:lnTo>
                <a:lnTo>
                  <a:pt x="44" y="14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91" name="Line 115"/>
          <p:cNvSpPr>
            <a:spLocks noChangeShapeType="1"/>
          </p:cNvSpPr>
          <p:nvPr/>
        </p:nvSpPr>
        <p:spPr bwMode="auto">
          <a:xfrm>
            <a:off x="7458087" y="4213247"/>
            <a:ext cx="11113"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92" name="Line 116"/>
          <p:cNvSpPr>
            <a:spLocks noChangeShapeType="1"/>
          </p:cNvSpPr>
          <p:nvPr/>
        </p:nvSpPr>
        <p:spPr bwMode="auto">
          <a:xfrm>
            <a:off x="5889637" y="4043363"/>
            <a:ext cx="1446213"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93" name="Line 117"/>
          <p:cNvSpPr>
            <a:spLocks noChangeShapeType="1"/>
          </p:cNvSpPr>
          <p:nvPr/>
        </p:nvSpPr>
        <p:spPr bwMode="auto">
          <a:xfrm>
            <a:off x="5889637" y="4043363"/>
            <a:ext cx="1446213"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94" name="Line 118"/>
          <p:cNvSpPr>
            <a:spLocks noChangeShapeType="1"/>
          </p:cNvSpPr>
          <p:nvPr/>
        </p:nvSpPr>
        <p:spPr bwMode="auto">
          <a:xfrm flipH="1" flipV="1">
            <a:off x="7242175" y="3695707"/>
            <a:ext cx="215900" cy="517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95" name="Freeform 119"/>
          <p:cNvSpPr>
            <a:spLocks/>
          </p:cNvSpPr>
          <p:nvPr/>
        </p:nvSpPr>
        <p:spPr bwMode="auto">
          <a:xfrm>
            <a:off x="7139000" y="3635375"/>
            <a:ext cx="217487" cy="204788"/>
          </a:xfrm>
          <a:custGeom>
            <a:avLst/>
            <a:gdLst>
              <a:gd name="T0" fmla="*/ 2147483647 w 94"/>
              <a:gd name="T1" fmla="*/ 2147483647 h 78"/>
              <a:gd name="T2" fmla="*/ 2147483647 w 94"/>
              <a:gd name="T3" fmla="*/ 2147483647 h 78"/>
              <a:gd name="T4" fmla="*/ 0 w 94"/>
              <a:gd name="T5" fmla="*/ 0 h 78"/>
              <a:gd name="T6" fmla="*/ 2147483647 w 94"/>
              <a:gd name="T7" fmla="*/ 2147483647 h 78"/>
              <a:gd name="T8" fmla="*/ 0 60000 65536"/>
              <a:gd name="T9" fmla="*/ 0 60000 65536"/>
              <a:gd name="T10" fmla="*/ 0 60000 65536"/>
              <a:gd name="T11" fmla="*/ 0 60000 65536"/>
              <a:gd name="T12" fmla="*/ 0 w 94"/>
              <a:gd name="T13" fmla="*/ 0 h 78"/>
              <a:gd name="T14" fmla="*/ 94 w 94"/>
              <a:gd name="T15" fmla="*/ 78 h 78"/>
            </a:gdLst>
            <a:ahLst/>
            <a:cxnLst>
              <a:cxn ang="T8">
                <a:pos x="T0" y="T1"/>
              </a:cxn>
              <a:cxn ang="T9">
                <a:pos x="T2" y="T3"/>
              </a:cxn>
              <a:cxn ang="T10">
                <a:pos x="T4" y="T5"/>
              </a:cxn>
              <a:cxn ang="T11">
                <a:pos x="T6" y="T7"/>
              </a:cxn>
            </a:cxnLst>
            <a:rect l="T12" t="T13" r="T14" b="T15"/>
            <a:pathLst>
              <a:path w="94" h="78">
                <a:moveTo>
                  <a:pt x="45" y="23"/>
                </a:moveTo>
                <a:lnTo>
                  <a:pt x="94" y="78"/>
                </a:lnTo>
                <a:lnTo>
                  <a:pt x="0" y="0"/>
                </a:lnTo>
                <a:lnTo>
                  <a:pt x="45" y="2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96" name="Freeform 120"/>
          <p:cNvSpPr>
            <a:spLocks/>
          </p:cNvSpPr>
          <p:nvPr/>
        </p:nvSpPr>
        <p:spPr bwMode="auto">
          <a:xfrm>
            <a:off x="6478600" y="2951185"/>
            <a:ext cx="217487" cy="287337"/>
          </a:xfrm>
          <a:custGeom>
            <a:avLst/>
            <a:gdLst>
              <a:gd name="T0" fmla="*/ 2147483647 w 94"/>
              <a:gd name="T1" fmla="*/ 2147483647 h 110"/>
              <a:gd name="T2" fmla="*/ 0 w 94"/>
              <a:gd name="T3" fmla="*/ 2147483647 h 110"/>
              <a:gd name="T4" fmla="*/ 2147483647 w 94"/>
              <a:gd name="T5" fmla="*/ 0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94" y="110"/>
                </a:moveTo>
                <a:lnTo>
                  <a:pt x="0" y="64"/>
                </a:lnTo>
                <a:lnTo>
                  <a:pt x="49" y="0"/>
                </a:lnTo>
                <a:lnTo>
                  <a:pt x="94" y="11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497" name="Line 121"/>
          <p:cNvSpPr>
            <a:spLocks noChangeShapeType="1"/>
          </p:cNvSpPr>
          <p:nvPr/>
        </p:nvSpPr>
        <p:spPr bwMode="auto">
          <a:xfrm>
            <a:off x="7458087" y="4213247"/>
            <a:ext cx="11113"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98" name="Line 122"/>
          <p:cNvSpPr>
            <a:spLocks noChangeShapeType="1"/>
          </p:cNvSpPr>
          <p:nvPr/>
        </p:nvSpPr>
        <p:spPr bwMode="auto">
          <a:xfrm>
            <a:off x="7356475" y="3852863"/>
            <a:ext cx="101600" cy="3603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499" name="Line 123"/>
          <p:cNvSpPr>
            <a:spLocks noChangeShapeType="1"/>
          </p:cNvSpPr>
          <p:nvPr/>
        </p:nvSpPr>
        <p:spPr bwMode="auto">
          <a:xfrm>
            <a:off x="7138990" y="3635382"/>
            <a:ext cx="10318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00" name="Line 124"/>
          <p:cNvSpPr>
            <a:spLocks noChangeShapeType="1"/>
          </p:cNvSpPr>
          <p:nvPr/>
        </p:nvSpPr>
        <p:spPr bwMode="auto">
          <a:xfrm flipH="1" flipV="1">
            <a:off x="6478600" y="3117850"/>
            <a:ext cx="217487" cy="1206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01" name="Freeform 125"/>
          <p:cNvSpPr>
            <a:spLocks/>
          </p:cNvSpPr>
          <p:nvPr/>
        </p:nvSpPr>
        <p:spPr bwMode="auto">
          <a:xfrm>
            <a:off x="6591300" y="2951185"/>
            <a:ext cx="217488" cy="287337"/>
          </a:xfrm>
          <a:custGeom>
            <a:avLst/>
            <a:gdLst>
              <a:gd name="T0" fmla="*/ 2147483647 w 94"/>
              <a:gd name="T1" fmla="*/ 2147483647 h 110"/>
              <a:gd name="T2" fmla="*/ 2147483647 w 94"/>
              <a:gd name="T3" fmla="*/ 2147483647 h 110"/>
              <a:gd name="T4" fmla="*/ 0 w 94"/>
              <a:gd name="T5" fmla="*/ 0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45" y="110"/>
                </a:moveTo>
                <a:lnTo>
                  <a:pt x="94" y="97"/>
                </a:lnTo>
                <a:lnTo>
                  <a:pt x="0" y="0"/>
                </a:lnTo>
                <a:lnTo>
                  <a:pt x="45" y="11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02" name="Freeform 126"/>
          <p:cNvSpPr>
            <a:spLocks/>
          </p:cNvSpPr>
          <p:nvPr/>
        </p:nvSpPr>
        <p:spPr bwMode="auto">
          <a:xfrm>
            <a:off x="6696075" y="3203575"/>
            <a:ext cx="215900" cy="192088"/>
          </a:xfrm>
          <a:custGeom>
            <a:avLst/>
            <a:gdLst>
              <a:gd name="T0" fmla="*/ 2147483647 w 93"/>
              <a:gd name="T1" fmla="*/ 2147483647 h 73"/>
              <a:gd name="T2" fmla="*/ 0 w 93"/>
              <a:gd name="T3" fmla="*/ 2147483647 h 73"/>
              <a:gd name="T4" fmla="*/ 2147483647 w 93"/>
              <a:gd name="T5" fmla="*/ 0 h 73"/>
              <a:gd name="T6" fmla="*/ 2147483647 w 93"/>
              <a:gd name="T7" fmla="*/ 2147483647 h 73"/>
              <a:gd name="T8" fmla="*/ 0 60000 65536"/>
              <a:gd name="T9" fmla="*/ 0 60000 65536"/>
              <a:gd name="T10" fmla="*/ 0 60000 65536"/>
              <a:gd name="T11" fmla="*/ 0 60000 65536"/>
              <a:gd name="T12" fmla="*/ 0 w 93"/>
              <a:gd name="T13" fmla="*/ 0 h 73"/>
              <a:gd name="T14" fmla="*/ 93 w 93"/>
              <a:gd name="T15" fmla="*/ 73 h 73"/>
            </a:gdLst>
            <a:ahLst/>
            <a:cxnLst>
              <a:cxn ang="T8">
                <a:pos x="T0" y="T1"/>
              </a:cxn>
              <a:cxn ang="T9">
                <a:pos x="T2" y="T3"/>
              </a:cxn>
              <a:cxn ang="T10">
                <a:pos x="T4" y="T5"/>
              </a:cxn>
              <a:cxn ang="T11">
                <a:pos x="T6" y="T7"/>
              </a:cxn>
            </a:cxnLst>
            <a:rect l="T12" t="T13" r="T14" b="T15"/>
            <a:pathLst>
              <a:path w="93" h="73">
                <a:moveTo>
                  <a:pt x="93" y="73"/>
                </a:moveTo>
                <a:lnTo>
                  <a:pt x="0" y="13"/>
                </a:lnTo>
                <a:lnTo>
                  <a:pt x="49" y="0"/>
                </a:lnTo>
                <a:lnTo>
                  <a:pt x="93" y="7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03" name="Freeform 127"/>
          <p:cNvSpPr>
            <a:spLocks/>
          </p:cNvSpPr>
          <p:nvPr/>
        </p:nvSpPr>
        <p:spPr bwMode="auto">
          <a:xfrm>
            <a:off x="4835525" y="3167063"/>
            <a:ext cx="217488" cy="1079500"/>
          </a:xfrm>
          <a:custGeom>
            <a:avLst/>
            <a:gdLst>
              <a:gd name="T0" fmla="*/ 0 w 94"/>
              <a:gd name="T1" fmla="*/ 2147483647 h 413"/>
              <a:gd name="T2" fmla="*/ 2147483647 w 94"/>
              <a:gd name="T3" fmla="*/ 0 h 413"/>
              <a:gd name="T4" fmla="*/ 2147483647 w 94"/>
              <a:gd name="T5" fmla="*/ 2147483647 h 413"/>
              <a:gd name="T6" fmla="*/ 0 w 94"/>
              <a:gd name="T7" fmla="*/ 2147483647 h 413"/>
              <a:gd name="T8" fmla="*/ 0 60000 65536"/>
              <a:gd name="T9" fmla="*/ 0 60000 65536"/>
              <a:gd name="T10" fmla="*/ 0 60000 65536"/>
              <a:gd name="T11" fmla="*/ 0 60000 65536"/>
              <a:gd name="T12" fmla="*/ 0 w 94"/>
              <a:gd name="T13" fmla="*/ 0 h 413"/>
              <a:gd name="T14" fmla="*/ 94 w 94"/>
              <a:gd name="T15" fmla="*/ 413 h 413"/>
            </a:gdLst>
            <a:ahLst/>
            <a:cxnLst>
              <a:cxn ang="T8">
                <a:pos x="T0" y="T1"/>
              </a:cxn>
              <a:cxn ang="T9">
                <a:pos x="T2" y="T3"/>
              </a:cxn>
              <a:cxn ang="T10">
                <a:pos x="T4" y="T5"/>
              </a:cxn>
              <a:cxn ang="T11">
                <a:pos x="T6" y="T7"/>
              </a:cxn>
            </a:cxnLst>
            <a:rect l="T12" t="T13" r="T14" b="T15"/>
            <a:pathLst>
              <a:path w="94" h="413">
                <a:moveTo>
                  <a:pt x="0" y="257"/>
                </a:moveTo>
                <a:lnTo>
                  <a:pt x="94" y="0"/>
                </a:lnTo>
                <a:lnTo>
                  <a:pt x="49" y="413"/>
                </a:lnTo>
                <a:lnTo>
                  <a:pt x="0" y="25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04" name="Freeform 128"/>
          <p:cNvSpPr>
            <a:spLocks/>
          </p:cNvSpPr>
          <p:nvPr/>
        </p:nvSpPr>
        <p:spPr bwMode="auto">
          <a:xfrm>
            <a:off x="4949825" y="2963863"/>
            <a:ext cx="217488" cy="1282700"/>
          </a:xfrm>
          <a:custGeom>
            <a:avLst/>
            <a:gdLst>
              <a:gd name="T0" fmla="*/ 2147483647 w 94"/>
              <a:gd name="T1" fmla="*/ 0 h 491"/>
              <a:gd name="T2" fmla="*/ 0 w 94"/>
              <a:gd name="T3" fmla="*/ 2147483647 h 491"/>
              <a:gd name="T4" fmla="*/ 2147483647 w 94"/>
              <a:gd name="T5" fmla="*/ 2147483647 h 491"/>
              <a:gd name="T6" fmla="*/ 2147483647 w 94"/>
              <a:gd name="T7" fmla="*/ 0 h 491"/>
              <a:gd name="T8" fmla="*/ 0 60000 65536"/>
              <a:gd name="T9" fmla="*/ 0 60000 65536"/>
              <a:gd name="T10" fmla="*/ 0 60000 65536"/>
              <a:gd name="T11" fmla="*/ 0 60000 65536"/>
              <a:gd name="T12" fmla="*/ 0 w 94"/>
              <a:gd name="T13" fmla="*/ 0 h 491"/>
              <a:gd name="T14" fmla="*/ 94 w 94"/>
              <a:gd name="T15" fmla="*/ 491 h 491"/>
            </a:gdLst>
            <a:ahLst/>
            <a:cxnLst>
              <a:cxn ang="T8">
                <a:pos x="T0" y="T1"/>
              </a:cxn>
              <a:cxn ang="T9">
                <a:pos x="T2" y="T3"/>
              </a:cxn>
              <a:cxn ang="T10">
                <a:pos x="T4" y="T5"/>
              </a:cxn>
              <a:cxn ang="T11">
                <a:pos x="T6" y="T7"/>
              </a:cxn>
            </a:cxnLst>
            <a:rect l="T12" t="T13" r="T14" b="T15"/>
            <a:pathLst>
              <a:path w="94" h="491">
                <a:moveTo>
                  <a:pt x="94" y="0"/>
                </a:moveTo>
                <a:lnTo>
                  <a:pt x="0" y="491"/>
                </a:lnTo>
                <a:lnTo>
                  <a:pt x="45" y="78"/>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05" name="Freeform 129"/>
          <p:cNvSpPr>
            <a:spLocks/>
          </p:cNvSpPr>
          <p:nvPr/>
        </p:nvSpPr>
        <p:spPr bwMode="auto">
          <a:xfrm>
            <a:off x="7570800" y="4246585"/>
            <a:ext cx="219075"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3"/>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06" name="Freeform 130"/>
          <p:cNvSpPr>
            <a:spLocks/>
          </p:cNvSpPr>
          <p:nvPr/>
        </p:nvSpPr>
        <p:spPr bwMode="auto">
          <a:xfrm>
            <a:off x="7686675" y="4246585"/>
            <a:ext cx="215900"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07" name="Line 131"/>
          <p:cNvSpPr>
            <a:spLocks noChangeShapeType="1"/>
          </p:cNvSpPr>
          <p:nvPr/>
        </p:nvSpPr>
        <p:spPr bwMode="auto">
          <a:xfrm flipH="1" flipV="1">
            <a:off x="6696075" y="3238522"/>
            <a:ext cx="215900" cy="1571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08" name="Line 132"/>
          <p:cNvSpPr>
            <a:spLocks noChangeShapeType="1"/>
          </p:cNvSpPr>
          <p:nvPr/>
        </p:nvSpPr>
        <p:spPr bwMode="auto">
          <a:xfrm>
            <a:off x="4835525" y="3840163"/>
            <a:ext cx="114300" cy="4064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09" name="Line 133"/>
          <p:cNvSpPr>
            <a:spLocks noChangeShapeType="1"/>
          </p:cNvSpPr>
          <p:nvPr/>
        </p:nvSpPr>
        <p:spPr bwMode="auto">
          <a:xfrm flipH="1">
            <a:off x="4949825" y="2963863"/>
            <a:ext cx="217488" cy="128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10" name="Line 134"/>
          <p:cNvSpPr>
            <a:spLocks noChangeShapeType="1"/>
          </p:cNvSpPr>
          <p:nvPr/>
        </p:nvSpPr>
        <p:spPr bwMode="auto">
          <a:xfrm flipH="1" flipV="1">
            <a:off x="7686675" y="4246563"/>
            <a:ext cx="215900"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11" name="Line 135"/>
          <p:cNvSpPr>
            <a:spLocks noChangeShapeType="1"/>
          </p:cNvSpPr>
          <p:nvPr/>
        </p:nvSpPr>
        <p:spPr bwMode="auto">
          <a:xfrm flipV="1">
            <a:off x="7570795" y="4246585"/>
            <a:ext cx="11588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12" name="Freeform 136"/>
          <p:cNvSpPr>
            <a:spLocks/>
          </p:cNvSpPr>
          <p:nvPr/>
        </p:nvSpPr>
        <p:spPr bwMode="auto">
          <a:xfrm>
            <a:off x="6911987" y="3395663"/>
            <a:ext cx="227013" cy="239712"/>
          </a:xfrm>
          <a:custGeom>
            <a:avLst/>
            <a:gdLst>
              <a:gd name="T0" fmla="*/ 2147483647 w 98"/>
              <a:gd name="T1" fmla="*/ 2147483647 h 92"/>
              <a:gd name="T2" fmla="*/ 0 w 98"/>
              <a:gd name="T3" fmla="*/ 0 h 92"/>
              <a:gd name="T4" fmla="*/ 2147483647 w 98"/>
              <a:gd name="T5" fmla="*/ 2147483647 h 92"/>
              <a:gd name="T6" fmla="*/ 2147483647 w 98"/>
              <a:gd name="T7" fmla="*/ 2147483647 h 92"/>
              <a:gd name="T8" fmla="*/ 0 60000 65536"/>
              <a:gd name="T9" fmla="*/ 0 60000 65536"/>
              <a:gd name="T10" fmla="*/ 0 60000 65536"/>
              <a:gd name="T11" fmla="*/ 0 60000 65536"/>
              <a:gd name="T12" fmla="*/ 0 w 98"/>
              <a:gd name="T13" fmla="*/ 0 h 92"/>
              <a:gd name="T14" fmla="*/ 98 w 98"/>
              <a:gd name="T15" fmla="*/ 92 h 92"/>
            </a:gdLst>
            <a:ahLst/>
            <a:cxnLst>
              <a:cxn ang="T8">
                <a:pos x="T0" y="T1"/>
              </a:cxn>
              <a:cxn ang="T9">
                <a:pos x="T2" y="T3"/>
              </a:cxn>
              <a:cxn ang="T10">
                <a:pos x="T4" y="T5"/>
              </a:cxn>
              <a:cxn ang="T11">
                <a:pos x="T6" y="T7"/>
              </a:cxn>
            </a:cxnLst>
            <a:rect l="T12" t="T13" r="T14" b="T15"/>
            <a:pathLst>
              <a:path w="98" h="92">
                <a:moveTo>
                  <a:pt x="98" y="92"/>
                </a:moveTo>
                <a:lnTo>
                  <a:pt x="0" y="0"/>
                </a:lnTo>
                <a:lnTo>
                  <a:pt x="49" y="51"/>
                </a:lnTo>
                <a:lnTo>
                  <a:pt x="98"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13" name="Line 137"/>
          <p:cNvSpPr>
            <a:spLocks noChangeShapeType="1"/>
          </p:cNvSpPr>
          <p:nvPr/>
        </p:nvSpPr>
        <p:spPr bwMode="auto">
          <a:xfrm flipH="1" flipV="1">
            <a:off x="6911987" y="3395663"/>
            <a:ext cx="227013" cy="2397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14" name="Freeform 138"/>
          <p:cNvSpPr>
            <a:spLocks/>
          </p:cNvSpPr>
          <p:nvPr/>
        </p:nvSpPr>
        <p:spPr bwMode="auto">
          <a:xfrm>
            <a:off x="6808788" y="3203575"/>
            <a:ext cx="215900" cy="325438"/>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4" y="73"/>
                </a:moveTo>
                <a:lnTo>
                  <a:pt x="93" y="124"/>
                </a:lnTo>
                <a:lnTo>
                  <a:pt x="0" y="0"/>
                </a:lnTo>
                <a:lnTo>
                  <a:pt x="44" y="7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15" name="Line 139"/>
          <p:cNvSpPr>
            <a:spLocks noChangeShapeType="1"/>
          </p:cNvSpPr>
          <p:nvPr/>
        </p:nvSpPr>
        <p:spPr bwMode="auto">
          <a:xfrm>
            <a:off x="6808797" y="3203575"/>
            <a:ext cx="103187" cy="1920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16" name="Line 140"/>
          <p:cNvSpPr>
            <a:spLocks noChangeShapeType="1"/>
          </p:cNvSpPr>
          <p:nvPr/>
        </p:nvSpPr>
        <p:spPr bwMode="auto">
          <a:xfrm flipV="1">
            <a:off x="7789863" y="4283097"/>
            <a:ext cx="112712"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17" name="Freeform 141"/>
          <p:cNvSpPr>
            <a:spLocks/>
          </p:cNvSpPr>
          <p:nvPr/>
        </p:nvSpPr>
        <p:spPr bwMode="auto">
          <a:xfrm>
            <a:off x="7024693" y="3529015"/>
            <a:ext cx="217487" cy="300037"/>
          </a:xfrm>
          <a:custGeom>
            <a:avLst/>
            <a:gdLst>
              <a:gd name="T0" fmla="*/ 2147483647 w 94"/>
              <a:gd name="T1" fmla="*/ 2147483647 h 115"/>
              <a:gd name="T2" fmla="*/ 2147483647 w 94"/>
              <a:gd name="T3" fmla="*/ 2147483647 h 115"/>
              <a:gd name="T4" fmla="*/ 0 w 94"/>
              <a:gd name="T5" fmla="*/ 0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9" y="41"/>
                </a:moveTo>
                <a:lnTo>
                  <a:pt x="94" y="115"/>
                </a:lnTo>
                <a:lnTo>
                  <a:pt x="0" y="0"/>
                </a:lnTo>
                <a:lnTo>
                  <a:pt x="49"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18" name="Freeform 142"/>
          <p:cNvSpPr>
            <a:spLocks/>
          </p:cNvSpPr>
          <p:nvPr/>
        </p:nvSpPr>
        <p:spPr bwMode="auto">
          <a:xfrm>
            <a:off x="7139000" y="3635375"/>
            <a:ext cx="217487" cy="204788"/>
          </a:xfrm>
          <a:custGeom>
            <a:avLst/>
            <a:gdLst>
              <a:gd name="T0" fmla="*/ 2147483647 w 94"/>
              <a:gd name="T1" fmla="*/ 2147483647 h 78"/>
              <a:gd name="T2" fmla="*/ 0 w 94"/>
              <a:gd name="T3" fmla="*/ 0 h 78"/>
              <a:gd name="T4" fmla="*/ 2147483647 w 94"/>
              <a:gd name="T5" fmla="*/ 2147483647 h 78"/>
              <a:gd name="T6" fmla="*/ 2147483647 w 94"/>
              <a:gd name="T7" fmla="*/ 2147483647 h 78"/>
              <a:gd name="T8" fmla="*/ 0 60000 65536"/>
              <a:gd name="T9" fmla="*/ 0 60000 65536"/>
              <a:gd name="T10" fmla="*/ 0 60000 65536"/>
              <a:gd name="T11" fmla="*/ 0 60000 65536"/>
              <a:gd name="T12" fmla="*/ 0 w 94"/>
              <a:gd name="T13" fmla="*/ 0 h 78"/>
              <a:gd name="T14" fmla="*/ 94 w 94"/>
              <a:gd name="T15" fmla="*/ 78 h 78"/>
            </a:gdLst>
            <a:ahLst/>
            <a:cxnLst>
              <a:cxn ang="T8">
                <a:pos x="T0" y="T1"/>
              </a:cxn>
              <a:cxn ang="T9">
                <a:pos x="T2" y="T3"/>
              </a:cxn>
              <a:cxn ang="T10">
                <a:pos x="T4" y="T5"/>
              </a:cxn>
              <a:cxn ang="T11">
                <a:pos x="T6" y="T7"/>
              </a:cxn>
            </a:cxnLst>
            <a:rect l="T12" t="T13" r="T14" b="T15"/>
            <a:pathLst>
              <a:path w="94" h="78">
                <a:moveTo>
                  <a:pt x="94" y="78"/>
                </a:moveTo>
                <a:lnTo>
                  <a:pt x="0" y="0"/>
                </a:lnTo>
                <a:lnTo>
                  <a:pt x="45" y="74"/>
                </a:lnTo>
                <a:lnTo>
                  <a:pt x="94" y="7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19" name="Freeform 143"/>
          <p:cNvSpPr>
            <a:spLocks/>
          </p:cNvSpPr>
          <p:nvPr/>
        </p:nvSpPr>
        <p:spPr bwMode="auto">
          <a:xfrm>
            <a:off x="5167325" y="2098697"/>
            <a:ext cx="217487" cy="1008063"/>
          </a:xfrm>
          <a:custGeom>
            <a:avLst/>
            <a:gdLst>
              <a:gd name="T0" fmla="*/ 0 w 94"/>
              <a:gd name="T1" fmla="*/ 2147483647 h 386"/>
              <a:gd name="T2" fmla="*/ 2147483647 w 94"/>
              <a:gd name="T3" fmla="*/ 0 h 386"/>
              <a:gd name="T4" fmla="*/ 2147483647 w 94"/>
              <a:gd name="T5" fmla="*/ 2147483647 h 386"/>
              <a:gd name="T6" fmla="*/ 0 w 94"/>
              <a:gd name="T7" fmla="*/ 2147483647 h 386"/>
              <a:gd name="T8" fmla="*/ 0 60000 65536"/>
              <a:gd name="T9" fmla="*/ 0 60000 65536"/>
              <a:gd name="T10" fmla="*/ 0 60000 65536"/>
              <a:gd name="T11" fmla="*/ 0 60000 65536"/>
              <a:gd name="T12" fmla="*/ 0 w 94"/>
              <a:gd name="T13" fmla="*/ 0 h 386"/>
              <a:gd name="T14" fmla="*/ 94 w 94"/>
              <a:gd name="T15" fmla="*/ 386 h 386"/>
            </a:gdLst>
            <a:ahLst/>
            <a:cxnLst>
              <a:cxn ang="T8">
                <a:pos x="T0" y="T1"/>
              </a:cxn>
              <a:cxn ang="T9">
                <a:pos x="T2" y="T3"/>
              </a:cxn>
              <a:cxn ang="T10">
                <a:pos x="T4" y="T5"/>
              </a:cxn>
              <a:cxn ang="T11">
                <a:pos x="T6" y="T7"/>
              </a:cxn>
            </a:cxnLst>
            <a:rect l="T12" t="T13" r="T14" b="T15"/>
            <a:pathLst>
              <a:path w="94" h="386">
                <a:moveTo>
                  <a:pt x="0" y="331"/>
                </a:moveTo>
                <a:lnTo>
                  <a:pt x="94" y="0"/>
                </a:lnTo>
                <a:lnTo>
                  <a:pt x="49" y="386"/>
                </a:lnTo>
                <a:lnTo>
                  <a:pt x="0" y="33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20" name="Freeform 144"/>
          <p:cNvSpPr>
            <a:spLocks/>
          </p:cNvSpPr>
          <p:nvPr/>
        </p:nvSpPr>
        <p:spPr bwMode="auto">
          <a:xfrm>
            <a:off x="5280037" y="2098697"/>
            <a:ext cx="219075" cy="1008063"/>
          </a:xfrm>
          <a:custGeom>
            <a:avLst/>
            <a:gdLst>
              <a:gd name="T0" fmla="*/ 2147483647 w 94"/>
              <a:gd name="T1" fmla="*/ 2147483647 h 386"/>
              <a:gd name="T2" fmla="*/ 0 w 94"/>
              <a:gd name="T3" fmla="*/ 2147483647 h 386"/>
              <a:gd name="T4" fmla="*/ 2147483647 w 94"/>
              <a:gd name="T5" fmla="*/ 0 h 386"/>
              <a:gd name="T6" fmla="*/ 2147483647 w 94"/>
              <a:gd name="T7" fmla="*/ 2147483647 h 386"/>
              <a:gd name="T8" fmla="*/ 0 60000 65536"/>
              <a:gd name="T9" fmla="*/ 0 60000 65536"/>
              <a:gd name="T10" fmla="*/ 0 60000 65536"/>
              <a:gd name="T11" fmla="*/ 0 60000 65536"/>
              <a:gd name="T12" fmla="*/ 0 w 94"/>
              <a:gd name="T13" fmla="*/ 0 h 386"/>
              <a:gd name="T14" fmla="*/ 94 w 94"/>
              <a:gd name="T15" fmla="*/ 386 h 386"/>
            </a:gdLst>
            <a:ahLst/>
            <a:cxnLst>
              <a:cxn ang="T8">
                <a:pos x="T0" y="T1"/>
              </a:cxn>
              <a:cxn ang="T9">
                <a:pos x="T2" y="T3"/>
              </a:cxn>
              <a:cxn ang="T10">
                <a:pos x="T4" y="T5"/>
              </a:cxn>
              <a:cxn ang="T11">
                <a:pos x="T6" y="T7"/>
              </a:cxn>
            </a:cxnLst>
            <a:rect l="T12" t="T13" r="T14" b="T15"/>
            <a:pathLst>
              <a:path w="94" h="386">
                <a:moveTo>
                  <a:pt x="94" y="14"/>
                </a:moveTo>
                <a:lnTo>
                  <a:pt x="0" y="386"/>
                </a:lnTo>
                <a:lnTo>
                  <a:pt x="45" y="0"/>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21" name="Line 145"/>
          <p:cNvSpPr>
            <a:spLocks noChangeShapeType="1"/>
          </p:cNvSpPr>
          <p:nvPr/>
        </p:nvSpPr>
        <p:spPr bwMode="auto">
          <a:xfrm flipH="1" flipV="1">
            <a:off x="7139000" y="3635375"/>
            <a:ext cx="217487" cy="2047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22" name="Line 146"/>
          <p:cNvSpPr>
            <a:spLocks noChangeShapeType="1"/>
          </p:cNvSpPr>
          <p:nvPr/>
        </p:nvSpPr>
        <p:spPr bwMode="auto">
          <a:xfrm>
            <a:off x="7024692" y="3529013"/>
            <a:ext cx="114300" cy="1063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23" name="Line 147"/>
          <p:cNvSpPr>
            <a:spLocks noChangeShapeType="1"/>
          </p:cNvSpPr>
          <p:nvPr/>
        </p:nvSpPr>
        <p:spPr bwMode="auto">
          <a:xfrm>
            <a:off x="5499100" y="2135188"/>
            <a:ext cx="101600" cy="4683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24" name="Line 148"/>
          <p:cNvSpPr>
            <a:spLocks noChangeShapeType="1"/>
          </p:cNvSpPr>
          <p:nvPr/>
        </p:nvSpPr>
        <p:spPr bwMode="auto">
          <a:xfrm>
            <a:off x="5167313" y="2963885"/>
            <a:ext cx="112712" cy="1428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25" name="Line 149"/>
          <p:cNvSpPr>
            <a:spLocks noChangeShapeType="1"/>
          </p:cNvSpPr>
          <p:nvPr/>
        </p:nvSpPr>
        <p:spPr bwMode="auto">
          <a:xfrm flipH="1">
            <a:off x="5280037" y="2135188"/>
            <a:ext cx="219075" cy="9715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26" name="Freeform 150"/>
          <p:cNvSpPr>
            <a:spLocks/>
          </p:cNvSpPr>
          <p:nvPr/>
        </p:nvSpPr>
        <p:spPr bwMode="auto">
          <a:xfrm>
            <a:off x="7356477" y="3840163"/>
            <a:ext cx="214313" cy="527050"/>
          </a:xfrm>
          <a:custGeom>
            <a:avLst/>
            <a:gdLst>
              <a:gd name="T0" fmla="*/ 2147483647 w 93"/>
              <a:gd name="T1" fmla="*/ 2147483647 h 202"/>
              <a:gd name="T2" fmla="*/ 0 w 93"/>
              <a:gd name="T3" fmla="*/ 0 h 202"/>
              <a:gd name="T4" fmla="*/ 2147483647 w 93"/>
              <a:gd name="T5" fmla="*/ 2147483647 h 202"/>
              <a:gd name="T6" fmla="*/ 2147483647 w 93"/>
              <a:gd name="T7" fmla="*/ 2147483647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93" y="179"/>
                </a:moveTo>
                <a:lnTo>
                  <a:pt x="0" y="0"/>
                </a:lnTo>
                <a:lnTo>
                  <a:pt x="44" y="202"/>
                </a:lnTo>
                <a:lnTo>
                  <a:pt x="93" y="17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27" name="Line 151"/>
          <p:cNvSpPr>
            <a:spLocks noChangeShapeType="1"/>
          </p:cNvSpPr>
          <p:nvPr/>
        </p:nvSpPr>
        <p:spPr bwMode="auto">
          <a:xfrm>
            <a:off x="7356475" y="3840163"/>
            <a:ext cx="1588"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28" name="Freeform 152"/>
          <p:cNvSpPr>
            <a:spLocks/>
          </p:cNvSpPr>
          <p:nvPr/>
        </p:nvSpPr>
        <p:spPr bwMode="auto">
          <a:xfrm>
            <a:off x="7242175" y="3829054"/>
            <a:ext cx="215900" cy="538163"/>
          </a:xfrm>
          <a:custGeom>
            <a:avLst/>
            <a:gdLst>
              <a:gd name="T0" fmla="*/ 2147483647 w 93"/>
              <a:gd name="T1" fmla="*/ 2147483647 h 206"/>
              <a:gd name="T2" fmla="*/ 2147483647 w 93"/>
              <a:gd name="T3" fmla="*/ 2147483647 h 206"/>
              <a:gd name="T4" fmla="*/ 0 w 93"/>
              <a:gd name="T5" fmla="*/ 0 h 206"/>
              <a:gd name="T6" fmla="*/ 2147483647 w 93"/>
              <a:gd name="T7" fmla="*/ 2147483647 h 206"/>
              <a:gd name="T8" fmla="*/ 0 60000 65536"/>
              <a:gd name="T9" fmla="*/ 0 60000 65536"/>
              <a:gd name="T10" fmla="*/ 0 60000 65536"/>
              <a:gd name="T11" fmla="*/ 0 60000 65536"/>
              <a:gd name="T12" fmla="*/ 0 w 93"/>
              <a:gd name="T13" fmla="*/ 0 h 206"/>
              <a:gd name="T14" fmla="*/ 93 w 93"/>
              <a:gd name="T15" fmla="*/ 206 h 206"/>
            </a:gdLst>
            <a:ahLst/>
            <a:cxnLst>
              <a:cxn ang="T8">
                <a:pos x="T0" y="T1"/>
              </a:cxn>
              <a:cxn ang="T9">
                <a:pos x="T2" y="T3"/>
              </a:cxn>
              <a:cxn ang="T10">
                <a:pos x="T4" y="T5"/>
              </a:cxn>
              <a:cxn ang="T11">
                <a:pos x="T6" y="T7"/>
              </a:cxn>
            </a:cxnLst>
            <a:rect l="T12" t="T13" r="T14" b="T15"/>
            <a:pathLst>
              <a:path w="93" h="206">
                <a:moveTo>
                  <a:pt x="49" y="4"/>
                </a:moveTo>
                <a:lnTo>
                  <a:pt x="93" y="206"/>
                </a:lnTo>
                <a:lnTo>
                  <a:pt x="0" y="0"/>
                </a:lnTo>
                <a:lnTo>
                  <a:pt x="49" y="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29" name="Freeform 153"/>
          <p:cNvSpPr>
            <a:spLocks/>
          </p:cNvSpPr>
          <p:nvPr/>
        </p:nvSpPr>
        <p:spPr bwMode="auto">
          <a:xfrm>
            <a:off x="7458075" y="4306910"/>
            <a:ext cx="228600" cy="96837"/>
          </a:xfrm>
          <a:custGeom>
            <a:avLst/>
            <a:gdLst>
              <a:gd name="T0" fmla="*/ 2147483647 w 99"/>
              <a:gd name="T1" fmla="*/ 0 h 37"/>
              <a:gd name="T2" fmla="*/ 2147483647 w 99"/>
              <a:gd name="T3" fmla="*/ 2147483647 h 37"/>
              <a:gd name="T4" fmla="*/ 0 w 99"/>
              <a:gd name="T5" fmla="*/ 2147483647 h 37"/>
              <a:gd name="T6" fmla="*/ 2147483647 w 99"/>
              <a:gd name="T7" fmla="*/ 0 h 37"/>
              <a:gd name="T8" fmla="*/ 0 60000 65536"/>
              <a:gd name="T9" fmla="*/ 0 60000 65536"/>
              <a:gd name="T10" fmla="*/ 0 60000 65536"/>
              <a:gd name="T11" fmla="*/ 0 60000 65536"/>
              <a:gd name="T12" fmla="*/ 0 w 99"/>
              <a:gd name="T13" fmla="*/ 0 h 37"/>
              <a:gd name="T14" fmla="*/ 99 w 99"/>
              <a:gd name="T15" fmla="*/ 37 h 37"/>
            </a:gdLst>
            <a:ahLst/>
            <a:cxnLst>
              <a:cxn ang="T8">
                <a:pos x="T0" y="T1"/>
              </a:cxn>
              <a:cxn ang="T9">
                <a:pos x="T2" y="T3"/>
              </a:cxn>
              <a:cxn ang="T10">
                <a:pos x="T4" y="T5"/>
              </a:cxn>
              <a:cxn ang="T11">
                <a:pos x="T6" y="T7"/>
              </a:cxn>
            </a:cxnLst>
            <a:rect l="T12" t="T13" r="T14" b="T15"/>
            <a:pathLst>
              <a:path w="99" h="37">
                <a:moveTo>
                  <a:pt x="49" y="0"/>
                </a:moveTo>
                <a:lnTo>
                  <a:pt x="99"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30" name="Freeform 154"/>
          <p:cNvSpPr>
            <a:spLocks/>
          </p:cNvSpPr>
          <p:nvPr/>
        </p:nvSpPr>
        <p:spPr bwMode="auto">
          <a:xfrm>
            <a:off x="7570800" y="4306910"/>
            <a:ext cx="219075" cy="96837"/>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50"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31" name="Line 155"/>
          <p:cNvSpPr>
            <a:spLocks noChangeShapeType="1"/>
          </p:cNvSpPr>
          <p:nvPr/>
        </p:nvSpPr>
        <p:spPr bwMode="auto">
          <a:xfrm flipH="1" flipV="1">
            <a:off x="7356477" y="3840165"/>
            <a:ext cx="214313" cy="4667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32" name="Line 156"/>
          <p:cNvSpPr>
            <a:spLocks noChangeShapeType="1"/>
          </p:cNvSpPr>
          <p:nvPr/>
        </p:nvSpPr>
        <p:spPr bwMode="auto">
          <a:xfrm>
            <a:off x="7242180" y="3829059"/>
            <a:ext cx="114300" cy="111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33" name="Line 157"/>
          <p:cNvSpPr>
            <a:spLocks noChangeShapeType="1"/>
          </p:cNvSpPr>
          <p:nvPr/>
        </p:nvSpPr>
        <p:spPr bwMode="auto">
          <a:xfrm flipH="1" flipV="1">
            <a:off x="7570800" y="4306888"/>
            <a:ext cx="219075"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34" name="Line 158"/>
          <p:cNvSpPr>
            <a:spLocks noChangeShapeType="1"/>
          </p:cNvSpPr>
          <p:nvPr/>
        </p:nvSpPr>
        <p:spPr bwMode="auto">
          <a:xfrm flipV="1">
            <a:off x="7469188" y="4306910"/>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35" name="Freeform 159"/>
          <p:cNvSpPr>
            <a:spLocks/>
          </p:cNvSpPr>
          <p:nvPr/>
        </p:nvSpPr>
        <p:spPr bwMode="auto">
          <a:xfrm>
            <a:off x="6591300" y="2951163"/>
            <a:ext cx="217488" cy="252412"/>
          </a:xfrm>
          <a:custGeom>
            <a:avLst/>
            <a:gdLst>
              <a:gd name="T0" fmla="*/ 2147483647 w 94"/>
              <a:gd name="T1" fmla="*/ 2147483647 h 97"/>
              <a:gd name="T2" fmla="*/ 0 w 94"/>
              <a:gd name="T3" fmla="*/ 0 h 97"/>
              <a:gd name="T4" fmla="*/ 2147483647 w 94"/>
              <a:gd name="T5" fmla="*/ 2147483647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94" y="97"/>
                </a:moveTo>
                <a:lnTo>
                  <a:pt x="0" y="0"/>
                </a:lnTo>
                <a:lnTo>
                  <a:pt x="45" y="51"/>
                </a:lnTo>
                <a:lnTo>
                  <a:pt x="94"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36" name="Line 160"/>
          <p:cNvSpPr>
            <a:spLocks noChangeShapeType="1"/>
          </p:cNvSpPr>
          <p:nvPr/>
        </p:nvSpPr>
        <p:spPr bwMode="auto">
          <a:xfrm flipH="1" flipV="1">
            <a:off x="6591300" y="2951163"/>
            <a:ext cx="217488" cy="2524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37" name="Freeform 161"/>
          <p:cNvSpPr>
            <a:spLocks/>
          </p:cNvSpPr>
          <p:nvPr/>
        </p:nvSpPr>
        <p:spPr bwMode="auto">
          <a:xfrm>
            <a:off x="4733925" y="3454402"/>
            <a:ext cx="215900" cy="588963"/>
          </a:xfrm>
          <a:custGeom>
            <a:avLst/>
            <a:gdLst>
              <a:gd name="T0" fmla="*/ 0 w 93"/>
              <a:gd name="T1" fmla="*/ 2147483647 h 225"/>
              <a:gd name="T2" fmla="*/ 2147483647 w 93"/>
              <a:gd name="T3" fmla="*/ 0 h 225"/>
              <a:gd name="T4" fmla="*/ 2147483647 w 93"/>
              <a:gd name="T5" fmla="*/ 2147483647 h 225"/>
              <a:gd name="T6" fmla="*/ 0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0" y="225"/>
                </a:moveTo>
                <a:lnTo>
                  <a:pt x="93" y="0"/>
                </a:lnTo>
                <a:lnTo>
                  <a:pt x="44" y="147"/>
                </a:lnTo>
                <a:lnTo>
                  <a:pt x="0" y="22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38" name="Freeform 162"/>
          <p:cNvSpPr>
            <a:spLocks/>
          </p:cNvSpPr>
          <p:nvPr/>
        </p:nvSpPr>
        <p:spPr bwMode="auto">
          <a:xfrm>
            <a:off x="4835525" y="3167063"/>
            <a:ext cx="217488" cy="673100"/>
          </a:xfrm>
          <a:custGeom>
            <a:avLst/>
            <a:gdLst>
              <a:gd name="T0" fmla="*/ 2147483647 w 94"/>
              <a:gd name="T1" fmla="*/ 0 h 257"/>
              <a:gd name="T2" fmla="*/ 0 w 94"/>
              <a:gd name="T3" fmla="*/ 2147483647 h 257"/>
              <a:gd name="T4" fmla="*/ 2147483647 w 94"/>
              <a:gd name="T5" fmla="*/ 2147483647 h 257"/>
              <a:gd name="T6" fmla="*/ 2147483647 w 94"/>
              <a:gd name="T7" fmla="*/ 0 h 257"/>
              <a:gd name="T8" fmla="*/ 0 60000 65536"/>
              <a:gd name="T9" fmla="*/ 0 60000 65536"/>
              <a:gd name="T10" fmla="*/ 0 60000 65536"/>
              <a:gd name="T11" fmla="*/ 0 60000 65536"/>
              <a:gd name="T12" fmla="*/ 0 w 94"/>
              <a:gd name="T13" fmla="*/ 0 h 257"/>
              <a:gd name="T14" fmla="*/ 94 w 94"/>
              <a:gd name="T15" fmla="*/ 257 h 257"/>
            </a:gdLst>
            <a:ahLst/>
            <a:cxnLst>
              <a:cxn ang="T8">
                <a:pos x="T0" y="T1"/>
              </a:cxn>
              <a:cxn ang="T9">
                <a:pos x="T2" y="T3"/>
              </a:cxn>
              <a:cxn ang="T10">
                <a:pos x="T4" y="T5"/>
              </a:cxn>
              <a:cxn ang="T11">
                <a:pos x="T6" y="T7"/>
              </a:cxn>
            </a:cxnLst>
            <a:rect l="T12" t="T13" r="T14" b="T15"/>
            <a:pathLst>
              <a:path w="94" h="257">
                <a:moveTo>
                  <a:pt x="94" y="0"/>
                </a:moveTo>
                <a:lnTo>
                  <a:pt x="0" y="257"/>
                </a:lnTo>
                <a:lnTo>
                  <a:pt x="49" y="110"/>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39" name="Freeform 163"/>
          <p:cNvSpPr>
            <a:spLocks/>
          </p:cNvSpPr>
          <p:nvPr/>
        </p:nvSpPr>
        <p:spPr bwMode="auto">
          <a:xfrm>
            <a:off x="7686675" y="4343400"/>
            <a:ext cx="215900" cy="96838"/>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40" name="Line 164"/>
          <p:cNvSpPr>
            <a:spLocks noChangeShapeType="1"/>
          </p:cNvSpPr>
          <p:nvPr/>
        </p:nvSpPr>
        <p:spPr bwMode="auto">
          <a:xfrm flipV="1">
            <a:off x="4733930" y="3840163"/>
            <a:ext cx="101600"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41" name="Line 165"/>
          <p:cNvSpPr>
            <a:spLocks noChangeShapeType="1"/>
          </p:cNvSpPr>
          <p:nvPr/>
        </p:nvSpPr>
        <p:spPr bwMode="auto">
          <a:xfrm flipH="1">
            <a:off x="4835525" y="3167063"/>
            <a:ext cx="217488" cy="6731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42" name="Line 166"/>
          <p:cNvSpPr>
            <a:spLocks noChangeShapeType="1"/>
          </p:cNvSpPr>
          <p:nvPr/>
        </p:nvSpPr>
        <p:spPr bwMode="auto">
          <a:xfrm flipV="1">
            <a:off x="7686675" y="4343422"/>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43" name="Freeform 167"/>
          <p:cNvSpPr>
            <a:spLocks/>
          </p:cNvSpPr>
          <p:nvPr/>
        </p:nvSpPr>
        <p:spPr bwMode="auto">
          <a:xfrm>
            <a:off x="6696075" y="3084513"/>
            <a:ext cx="215900" cy="323850"/>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9" y="46"/>
                </a:moveTo>
                <a:lnTo>
                  <a:pt x="93" y="124"/>
                </a:lnTo>
                <a:lnTo>
                  <a:pt x="0" y="0"/>
                </a:lnTo>
                <a:lnTo>
                  <a:pt x="49"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44" name="Freeform 168"/>
          <p:cNvSpPr>
            <a:spLocks/>
          </p:cNvSpPr>
          <p:nvPr/>
        </p:nvSpPr>
        <p:spPr bwMode="auto">
          <a:xfrm>
            <a:off x="6808788" y="3203575"/>
            <a:ext cx="215900" cy="325438"/>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4" y="78"/>
                </a:lnTo>
                <a:lnTo>
                  <a:pt x="93" y="12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45" name="Line 169"/>
          <p:cNvSpPr>
            <a:spLocks noChangeShapeType="1"/>
          </p:cNvSpPr>
          <p:nvPr/>
        </p:nvSpPr>
        <p:spPr bwMode="auto">
          <a:xfrm flipH="1" flipV="1">
            <a:off x="6808788" y="3203575"/>
            <a:ext cx="215900" cy="3254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46" name="Line 170"/>
          <p:cNvSpPr>
            <a:spLocks noChangeShapeType="1"/>
          </p:cNvSpPr>
          <p:nvPr/>
        </p:nvSpPr>
        <p:spPr bwMode="auto">
          <a:xfrm>
            <a:off x="6696082" y="3084513"/>
            <a:ext cx="112713" cy="1190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47" name="Freeform 171"/>
          <p:cNvSpPr>
            <a:spLocks/>
          </p:cNvSpPr>
          <p:nvPr/>
        </p:nvSpPr>
        <p:spPr bwMode="auto">
          <a:xfrm>
            <a:off x="6911987" y="3408363"/>
            <a:ext cx="227013" cy="311150"/>
          </a:xfrm>
          <a:custGeom>
            <a:avLst/>
            <a:gdLst>
              <a:gd name="T0" fmla="*/ 2147483647 w 98"/>
              <a:gd name="T1" fmla="*/ 2147483647 h 119"/>
              <a:gd name="T2" fmla="*/ 2147483647 w 98"/>
              <a:gd name="T3" fmla="*/ 2147483647 h 119"/>
              <a:gd name="T4" fmla="*/ 0 w 98"/>
              <a:gd name="T5" fmla="*/ 0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49" y="46"/>
                </a:moveTo>
                <a:lnTo>
                  <a:pt x="98" y="119"/>
                </a:lnTo>
                <a:lnTo>
                  <a:pt x="0" y="0"/>
                </a:lnTo>
                <a:lnTo>
                  <a:pt x="49"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48" name="Freeform 172"/>
          <p:cNvSpPr>
            <a:spLocks/>
          </p:cNvSpPr>
          <p:nvPr/>
        </p:nvSpPr>
        <p:spPr bwMode="auto">
          <a:xfrm>
            <a:off x="7024693" y="3529015"/>
            <a:ext cx="217487" cy="300037"/>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115"/>
                </a:moveTo>
                <a:lnTo>
                  <a:pt x="0" y="0"/>
                </a:lnTo>
                <a:lnTo>
                  <a:pt x="49" y="73"/>
                </a:lnTo>
                <a:lnTo>
                  <a:pt x="94" y="11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49" name="Freeform 173"/>
          <p:cNvSpPr>
            <a:spLocks/>
          </p:cNvSpPr>
          <p:nvPr/>
        </p:nvSpPr>
        <p:spPr bwMode="auto">
          <a:xfrm>
            <a:off x="5053013" y="2362222"/>
            <a:ext cx="227012" cy="804863"/>
          </a:xfrm>
          <a:custGeom>
            <a:avLst/>
            <a:gdLst>
              <a:gd name="T0" fmla="*/ 0 w 98"/>
              <a:gd name="T1" fmla="*/ 2147483647 h 308"/>
              <a:gd name="T2" fmla="*/ 2147483647 w 98"/>
              <a:gd name="T3" fmla="*/ 0 h 308"/>
              <a:gd name="T4" fmla="*/ 2147483647 w 98"/>
              <a:gd name="T5" fmla="*/ 2147483647 h 308"/>
              <a:gd name="T6" fmla="*/ 0 w 98"/>
              <a:gd name="T7" fmla="*/ 2147483647 h 308"/>
              <a:gd name="T8" fmla="*/ 0 60000 65536"/>
              <a:gd name="T9" fmla="*/ 0 60000 65536"/>
              <a:gd name="T10" fmla="*/ 0 60000 65536"/>
              <a:gd name="T11" fmla="*/ 0 60000 65536"/>
              <a:gd name="T12" fmla="*/ 0 w 98"/>
              <a:gd name="T13" fmla="*/ 0 h 308"/>
              <a:gd name="T14" fmla="*/ 98 w 98"/>
              <a:gd name="T15" fmla="*/ 308 h 308"/>
            </a:gdLst>
            <a:ahLst/>
            <a:cxnLst>
              <a:cxn ang="T8">
                <a:pos x="T0" y="T1"/>
              </a:cxn>
              <a:cxn ang="T9">
                <a:pos x="T2" y="T3"/>
              </a:cxn>
              <a:cxn ang="T10">
                <a:pos x="T4" y="T5"/>
              </a:cxn>
              <a:cxn ang="T11">
                <a:pos x="T6" y="T7"/>
              </a:cxn>
            </a:cxnLst>
            <a:rect l="T12" t="T13" r="T14" b="T15"/>
            <a:pathLst>
              <a:path w="98" h="308">
                <a:moveTo>
                  <a:pt x="0" y="308"/>
                </a:moveTo>
                <a:lnTo>
                  <a:pt x="98" y="0"/>
                </a:lnTo>
                <a:lnTo>
                  <a:pt x="49" y="230"/>
                </a:lnTo>
                <a:lnTo>
                  <a:pt x="0" y="30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50" name="Freeform 174"/>
          <p:cNvSpPr>
            <a:spLocks/>
          </p:cNvSpPr>
          <p:nvPr/>
        </p:nvSpPr>
        <p:spPr bwMode="auto">
          <a:xfrm>
            <a:off x="5167325" y="2098675"/>
            <a:ext cx="217487" cy="865188"/>
          </a:xfrm>
          <a:custGeom>
            <a:avLst/>
            <a:gdLst>
              <a:gd name="T0" fmla="*/ 2147483647 w 94"/>
              <a:gd name="T1" fmla="*/ 2147483647 h 331"/>
              <a:gd name="T2" fmla="*/ 0 w 94"/>
              <a:gd name="T3" fmla="*/ 2147483647 h 331"/>
              <a:gd name="T4" fmla="*/ 2147483647 w 94"/>
              <a:gd name="T5" fmla="*/ 0 h 331"/>
              <a:gd name="T6" fmla="*/ 2147483647 w 94"/>
              <a:gd name="T7" fmla="*/ 2147483647 h 331"/>
              <a:gd name="T8" fmla="*/ 0 60000 65536"/>
              <a:gd name="T9" fmla="*/ 0 60000 65536"/>
              <a:gd name="T10" fmla="*/ 0 60000 65536"/>
              <a:gd name="T11" fmla="*/ 0 60000 65536"/>
              <a:gd name="T12" fmla="*/ 0 w 94"/>
              <a:gd name="T13" fmla="*/ 0 h 331"/>
              <a:gd name="T14" fmla="*/ 94 w 94"/>
              <a:gd name="T15" fmla="*/ 331 h 331"/>
            </a:gdLst>
            <a:ahLst/>
            <a:cxnLst>
              <a:cxn ang="T8">
                <a:pos x="T0" y="T1"/>
              </a:cxn>
              <a:cxn ang="T9">
                <a:pos x="T2" y="T3"/>
              </a:cxn>
              <a:cxn ang="T10">
                <a:pos x="T4" y="T5"/>
              </a:cxn>
              <a:cxn ang="T11">
                <a:pos x="T6" y="T7"/>
              </a:cxn>
            </a:cxnLst>
            <a:rect l="T12" t="T13" r="T14" b="T15"/>
            <a:pathLst>
              <a:path w="94" h="331">
                <a:moveTo>
                  <a:pt x="49" y="101"/>
                </a:moveTo>
                <a:lnTo>
                  <a:pt x="0" y="331"/>
                </a:lnTo>
                <a:lnTo>
                  <a:pt x="94" y="0"/>
                </a:lnTo>
                <a:lnTo>
                  <a:pt x="49" y="10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51" name="Line 175"/>
          <p:cNvSpPr>
            <a:spLocks noChangeShapeType="1"/>
          </p:cNvSpPr>
          <p:nvPr/>
        </p:nvSpPr>
        <p:spPr bwMode="auto">
          <a:xfrm flipH="1" flipV="1">
            <a:off x="7024693" y="3529015"/>
            <a:ext cx="217487" cy="3000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52" name="Line 176"/>
          <p:cNvSpPr>
            <a:spLocks noChangeShapeType="1"/>
          </p:cNvSpPr>
          <p:nvPr/>
        </p:nvSpPr>
        <p:spPr bwMode="auto">
          <a:xfrm>
            <a:off x="6911977" y="3408363"/>
            <a:ext cx="112713" cy="1206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53" name="Line 177"/>
          <p:cNvSpPr>
            <a:spLocks noChangeShapeType="1"/>
          </p:cNvSpPr>
          <p:nvPr/>
        </p:nvSpPr>
        <p:spPr bwMode="auto">
          <a:xfrm flipV="1">
            <a:off x="5053013" y="2963863"/>
            <a:ext cx="114300"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54" name="Line 178"/>
          <p:cNvSpPr>
            <a:spLocks noChangeShapeType="1"/>
          </p:cNvSpPr>
          <p:nvPr/>
        </p:nvSpPr>
        <p:spPr bwMode="auto">
          <a:xfrm flipH="1">
            <a:off x="5167325" y="2098675"/>
            <a:ext cx="217487" cy="8651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55" name="Freeform 179"/>
          <p:cNvSpPr>
            <a:spLocks/>
          </p:cNvSpPr>
          <p:nvPr/>
        </p:nvSpPr>
        <p:spPr bwMode="auto">
          <a:xfrm>
            <a:off x="7242175" y="3829054"/>
            <a:ext cx="215900" cy="538163"/>
          </a:xfrm>
          <a:custGeom>
            <a:avLst/>
            <a:gdLst>
              <a:gd name="T0" fmla="*/ 2147483647 w 93"/>
              <a:gd name="T1" fmla="*/ 2147483647 h 206"/>
              <a:gd name="T2" fmla="*/ 0 w 93"/>
              <a:gd name="T3" fmla="*/ 0 h 206"/>
              <a:gd name="T4" fmla="*/ 2147483647 w 93"/>
              <a:gd name="T5" fmla="*/ 2147483647 h 206"/>
              <a:gd name="T6" fmla="*/ 2147483647 w 93"/>
              <a:gd name="T7" fmla="*/ 2147483647 h 206"/>
              <a:gd name="T8" fmla="*/ 0 60000 65536"/>
              <a:gd name="T9" fmla="*/ 0 60000 65536"/>
              <a:gd name="T10" fmla="*/ 0 60000 65536"/>
              <a:gd name="T11" fmla="*/ 0 60000 65536"/>
              <a:gd name="T12" fmla="*/ 0 w 93"/>
              <a:gd name="T13" fmla="*/ 0 h 206"/>
              <a:gd name="T14" fmla="*/ 93 w 93"/>
              <a:gd name="T15" fmla="*/ 206 h 206"/>
            </a:gdLst>
            <a:ahLst/>
            <a:cxnLst>
              <a:cxn ang="T8">
                <a:pos x="T0" y="T1"/>
              </a:cxn>
              <a:cxn ang="T9">
                <a:pos x="T2" y="T3"/>
              </a:cxn>
              <a:cxn ang="T10">
                <a:pos x="T4" y="T5"/>
              </a:cxn>
              <a:cxn ang="T11">
                <a:pos x="T6" y="T7"/>
              </a:cxn>
            </a:cxnLst>
            <a:rect l="T12" t="T13" r="T14" b="T15"/>
            <a:pathLst>
              <a:path w="93" h="206">
                <a:moveTo>
                  <a:pt x="93" y="206"/>
                </a:moveTo>
                <a:lnTo>
                  <a:pt x="0" y="0"/>
                </a:lnTo>
                <a:lnTo>
                  <a:pt x="49" y="50"/>
                </a:lnTo>
                <a:lnTo>
                  <a:pt x="93" y="20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56" name="Freeform 180"/>
          <p:cNvSpPr>
            <a:spLocks/>
          </p:cNvSpPr>
          <p:nvPr/>
        </p:nvSpPr>
        <p:spPr bwMode="auto">
          <a:xfrm>
            <a:off x="7458075" y="4367235"/>
            <a:ext cx="228600" cy="96837"/>
          </a:xfrm>
          <a:custGeom>
            <a:avLst/>
            <a:gdLst>
              <a:gd name="T0" fmla="*/ 2147483647 w 99"/>
              <a:gd name="T1" fmla="*/ 2147483647 h 37"/>
              <a:gd name="T2" fmla="*/ 0 w 99"/>
              <a:gd name="T3" fmla="*/ 0 h 37"/>
              <a:gd name="T4" fmla="*/ 2147483647 w 99"/>
              <a:gd name="T5" fmla="*/ 2147483647 h 37"/>
              <a:gd name="T6" fmla="*/ 2147483647 w 99"/>
              <a:gd name="T7" fmla="*/ 2147483647 h 37"/>
              <a:gd name="T8" fmla="*/ 0 60000 65536"/>
              <a:gd name="T9" fmla="*/ 0 60000 65536"/>
              <a:gd name="T10" fmla="*/ 0 60000 65536"/>
              <a:gd name="T11" fmla="*/ 0 60000 65536"/>
              <a:gd name="T12" fmla="*/ 0 w 99"/>
              <a:gd name="T13" fmla="*/ 0 h 37"/>
              <a:gd name="T14" fmla="*/ 99 w 99"/>
              <a:gd name="T15" fmla="*/ 37 h 37"/>
            </a:gdLst>
            <a:ahLst/>
            <a:cxnLst>
              <a:cxn ang="T8">
                <a:pos x="T0" y="T1"/>
              </a:cxn>
              <a:cxn ang="T9">
                <a:pos x="T2" y="T3"/>
              </a:cxn>
              <a:cxn ang="T10">
                <a:pos x="T4" y="T5"/>
              </a:cxn>
              <a:cxn ang="T11">
                <a:pos x="T6" y="T7"/>
              </a:cxn>
            </a:cxnLst>
            <a:rect l="T12" t="T13" r="T14" b="T15"/>
            <a:pathLst>
              <a:path w="99" h="37">
                <a:moveTo>
                  <a:pt x="99" y="14"/>
                </a:moveTo>
                <a:lnTo>
                  <a:pt x="0" y="0"/>
                </a:lnTo>
                <a:lnTo>
                  <a:pt x="49" y="37"/>
                </a:lnTo>
                <a:lnTo>
                  <a:pt x="99"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57" name="Line 181"/>
          <p:cNvSpPr>
            <a:spLocks noChangeShapeType="1"/>
          </p:cNvSpPr>
          <p:nvPr/>
        </p:nvSpPr>
        <p:spPr bwMode="auto">
          <a:xfrm>
            <a:off x="7469200" y="4379913"/>
            <a:ext cx="217487" cy="238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58" name="Freeform 182"/>
          <p:cNvSpPr>
            <a:spLocks/>
          </p:cNvSpPr>
          <p:nvPr/>
        </p:nvSpPr>
        <p:spPr bwMode="auto">
          <a:xfrm>
            <a:off x="7356477" y="3959247"/>
            <a:ext cx="214313" cy="504825"/>
          </a:xfrm>
          <a:custGeom>
            <a:avLst/>
            <a:gdLst>
              <a:gd name="T0" fmla="*/ 2147483647 w 93"/>
              <a:gd name="T1" fmla="*/ 2147483647 h 193"/>
              <a:gd name="T2" fmla="*/ 2147483647 w 93"/>
              <a:gd name="T3" fmla="*/ 2147483647 h 193"/>
              <a:gd name="T4" fmla="*/ 0 w 93"/>
              <a:gd name="T5" fmla="*/ 0 h 193"/>
              <a:gd name="T6" fmla="*/ 2147483647 w 93"/>
              <a:gd name="T7" fmla="*/ 2147483647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44" y="156"/>
                </a:moveTo>
                <a:lnTo>
                  <a:pt x="93" y="193"/>
                </a:lnTo>
                <a:lnTo>
                  <a:pt x="0" y="0"/>
                </a:lnTo>
                <a:lnTo>
                  <a:pt x="44" y="15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59" name="Line 183"/>
          <p:cNvSpPr>
            <a:spLocks noChangeShapeType="1"/>
          </p:cNvSpPr>
          <p:nvPr/>
        </p:nvSpPr>
        <p:spPr bwMode="auto">
          <a:xfrm>
            <a:off x="7458087" y="4367235"/>
            <a:ext cx="11113"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60" name="Line 184"/>
          <p:cNvSpPr>
            <a:spLocks noChangeShapeType="1"/>
          </p:cNvSpPr>
          <p:nvPr/>
        </p:nvSpPr>
        <p:spPr bwMode="auto">
          <a:xfrm flipH="1" flipV="1">
            <a:off x="7242175" y="3829054"/>
            <a:ext cx="215900" cy="5381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61" name="Freeform 185"/>
          <p:cNvSpPr>
            <a:spLocks/>
          </p:cNvSpPr>
          <p:nvPr/>
        </p:nvSpPr>
        <p:spPr bwMode="auto">
          <a:xfrm>
            <a:off x="7139000" y="3719513"/>
            <a:ext cx="217487" cy="239712"/>
          </a:xfrm>
          <a:custGeom>
            <a:avLst/>
            <a:gdLst>
              <a:gd name="T0" fmla="*/ 2147483647 w 94"/>
              <a:gd name="T1" fmla="*/ 2147483647 h 92"/>
              <a:gd name="T2" fmla="*/ 2147483647 w 94"/>
              <a:gd name="T3" fmla="*/ 2147483647 h 92"/>
              <a:gd name="T4" fmla="*/ 0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45" y="42"/>
                </a:moveTo>
                <a:lnTo>
                  <a:pt x="94" y="92"/>
                </a:lnTo>
                <a:lnTo>
                  <a:pt x="0" y="0"/>
                </a:lnTo>
                <a:lnTo>
                  <a:pt x="45" y="4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62" name="Line 186"/>
          <p:cNvSpPr>
            <a:spLocks noChangeShapeType="1"/>
          </p:cNvSpPr>
          <p:nvPr/>
        </p:nvSpPr>
        <p:spPr bwMode="auto">
          <a:xfrm>
            <a:off x="7458087" y="4367213"/>
            <a:ext cx="11113"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63" name="Line 187"/>
          <p:cNvSpPr>
            <a:spLocks noChangeShapeType="1"/>
          </p:cNvSpPr>
          <p:nvPr/>
        </p:nvSpPr>
        <p:spPr bwMode="auto">
          <a:xfrm>
            <a:off x="7356475" y="3959225"/>
            <a:ext cx="101600" cy="407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64" name="Line 188"/>
          <p:cNvSpPr>
            <a:spLocks noChangeShapeType="1"/>
          </p:cNvSpPr>
          <p:nvPr/>
        </p:nvSpPr>
        <p:spPr bwMode="auto">
          <a:xfrm>
            <a:off x="7138990" y="3719522"/>
            <a:ext cx="103187" cy="1095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65" name="Freeform 189"/>
          <p:cNvSpPr>
            <a:spLocks/>
          </p:cNvSpPr>
          <p:nvPr/>
        </p:nvSpPr>
        <p:spPr bwMode="auto">
          <a:xfrm>
            <a:off x="5384800" y="1701800"/>
            <a:ext cx="215900" cy="433388"/>
          </a:xfrm>
          <a:custGeom>
            <a:avLst/>
            <a:gdLst>
              <a:gd name="T0" fmla="*/ 0 w 93"/>
              <a:gd name="T1" fmla="*/ 2147483647 h 166"/>
              <a:gd name="T2" fmla="*/ 2147483647 w 93"/>
              <a:gd name="T3" fmla="*/ 0 h 166"/>
              <a:gd name="T4" fmla="*/ 2147483647 w 93"/>
              <a:gd name="T5" fmla="*/ 2147483647 h 166"/>
              <a:gd name="T6" fmla="*/ 0 w 93"/>
              <a:gd name="T7" fmla="*/ 2147483647 h 166"/>
              <a:gd name="T8" fmla="*/ 0 60000 65536"/>
              <a:gd name="T9" fmla="*/ 0 60000 65536"/>
              <a:gd name="T10" fmla="*/ 0 60000 65536"/>
              <a:gd name="T11" fmla="*/ 0 60000 65536"/>
              <a:gd name="T12" fmla="*/ 0 w 93"/>
              <a:gd name="T13" fmla="*/ 0 h 166"/>
              <a:gd name="T14" fmla="*/ 93 w 93"/>
              <a:gd name="T15" fmla="*/ 166 h 166"/>
            </a:gdLst>
            <a:ahLst/>
            <a:cxnLst>
              <a:cxn ang="T8">
                <a:pos x="T0" y="T1"/>
              </a:cxn>
              <a:cxn ang="T9">
                <a:pos x="T2" y="T3"/>
              </a:cxn>
              <a:cxn ang="T10">
                <a:pos x="T4" y="T5"/>
              </a:cxn>
              <a:cxn ang="T11">
                <a:pos x="T6" y="T7"/>
              </a:cxn>
            </a:cxnLst>
            <a:rect l="T12" t="T13" r="T14" b="T15"/>
            <a:pathLst>
              <a:path w="93" h="166">
                <a:moveTo>
                  <a:pt x="0" y="152"/>
                </a:moveTo>
                <a:lnTo>
                  <a:pt x="93" y="0"/>
                </a:lnTo>
                <a:lnTo>
                  <a:pt x="49" y="166"/>
                </a:lnTo>
                <a:lnTo>
                  <a:pt x="0" y="15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66" name="Line 190"/>
          <p:cNvSpPr>
            <a:spLocks noChangeShapeType="1"/>
          </p:cNvSpPr>
          <p:nvPr/>
        </p:nvSpPr>
        <p:spPr bwMode="auto">
          <a:xfrm>
            <a:off x="5384800" y="2098697"/>
            <a:ext cx="114300"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67" name="Freeform 191"/>
          <p:cNvSpPr>
            <a:spLocks/>
          </p:cNvSpPr>
          <p:nvPr/>
        </p:nvSpPr>
        <p:spPr bwMode="auto">
          <a:xfrm>
            <a:off x="4621213" y="3732213"/>
            <a:ext cx="214312" cy="444500"/>
          </a:xfrm>
          <a:custGeom>
            <a:avLst/>
            <a:gdLst>
              <a:gd name="T0" fmla="*/ 0 w 93"/>
              <a:gd name="T1" fmla="*/ 2147483647 h 170"/>
              <a:gd name="T2" fmla="*/ 2147483647 w 93"/>
              <a:gd name="T3" fmla="*/ 0 h 170"/>
              <a:gd name="T4" fmla="*/ 2147483647 w 93"/>
              <a:gd name="T5" fmla="*/ 2147483647 h 170"/>
              <a:gd name="T6" fmla="*/ 0 w 93"/>
              <a:gd name="T7" fmla="*/ 2147483647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0" y="170"/>
                </a:moveTo>
                <a:lnTo>
                  <a:pt x="93" y="0"/>
                </a:lnTo>
                <a:lnTo>
                  <a:pt x="49" y="119"/>
                </a:lnTo>
                <a:lnTo>
                  <a:pt x="0" y="17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68" name="Freeform 192"/>
          <p:cNvSpPr>
            <a:spLocks/>
          </p:cNvSpPr>
          <p:nvPr/>
        </p:nvSpPr>
        <p:spPr bwMode="auto">
          <a:xfrm>
            <a:off x="4733925" y="3454402"/>
            <a:ext cx="215900" cy="588963"/>
          </a:xfrm>
          <a:custGeom>
            <a:avLst/>
            <a:gdLst>
              <a:gd name="T0" fmla="*/ 2147483647 w 93"/>
              <a:gd name="T1" fmla="*/ 0 h 225"/>
              <a:gd name="T2" fmla="*/ 0 w 93"/>
              <a:gd name="T3" fmla="*/ 2147483647 h 225"/>
              <a:gd name="T4" fmla="*/ 2147483647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0"/>
                </a:moveTo>
                <a:lnTo>
                  <a:pt x="0" y="225"/>
                </a:lnTo>
                <a:lnTo>
                  <a:pt x="44" y="106"/>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69" name="Line 193"/>
          <p:cNvSpPr>
            <a:spLocks noChangeShapeType="1"/>
          </p:cNvSpPr>
          <p:nvPr/>
        </p:nvSpPr>
        <p:spPr bwMode="auto">
          <a:xfrm flipV="1">
            <a:off x="4621215" y="4043363"/>
            <a:ext cx="112712" cy="1333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70" name="Line 194"/>
          <p:cNvSpPr>
            <a:spLocks noChangeShapeType="1"/>
          </p:cNvSpPr>
          <p:nvPr/>
        </p:nvSpPr>
        <p:spPr bwMode="auto">
          <a:xfrm flipH="1">
            <a:off x="4733925" y="3454402"/>
            <a:ext cx="215900" cy="5889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71" name="Freeform 195"/>
          <p:cNvSpPr>
            <a:spLocks/>
          </p:cNvSpPr>
          <p:nvPr/>
        </p:nvSpPr>
        <p:spPr bwMode="auto">
          <a:xfrm>
            <a:off x="7570800" y="4403725"/>
            <a:ext cx="219075"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3"/>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72" name="Freeform 196"/>
          <p:cNvSpPr>
            <a:spLocks/>
          </p:cNvSpPr>
          <p:nvPr/>
        </p:nvSpPr>
        <p:spPr bwMode="auto">
          <a:xfrm>
            <a:off x="7686675" y="4403725"/>
            <a:ext cx="215900" cy="96838"/>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73" name="Line 197"/>
          <p:cNvSpPr>
            <a:spLocks noChangeShapeType="1"/>
          </p:cNvSpPr>
          <p:nvPr/>
        </p:nvSpPr>
        <p:spPr bwMode="auto">
          <a:xfrm flipH="1" flipV="1">
            <a:off x="7686675" y="4403747"/>
            <a:ext cx="215900"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74" name="Line 198"/>
          <p:cNvSpPr>
            <a:spLocks noChangeShapeType="1"/>
          </p:cNvSpPr>
          <p:nvPr/>
        </p:nvSpPr>
        <p:spPr bwMode="auto">
          <a:xfrm flipV="1">
            <a:off x="7570795" y="4403747"/>
            <a:ext cx="11588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75" name="Line 199"/>
          <p:cNvSpPr>
            <a:spLocks noChangeShapeType="1"/>
          </p:cNvSpPr>
          <p:nvPr/>
        </p:nvSpPr>
        <p:spPr bwMode="auto">
          <a:xfrm flipH="1" flipV="1">
            <a:off x="6538913" y="2879725"/>
            <a:ext cx="157162" cy="2047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76" name="Freeform 200"/>
          <p:cNvSpPr>
            <a:spLocks/>
          </p:cNvSpPr>
          <p:nvPr/>
        </p:nvSpPr>
        <p:spPr bwMode="auto">
          <a:xfrm>
            <a:off x="5053013" y="2362222"/>
            <a:ext cx="227012" cy="804863"/>
          </a:xfrm>
          <a:custGeom>
            <a:avLst/>
            <a:gdLst>
              <a:gd name="T0" fmla="*/ 2147483647 w 98"/>
              <a:gd name="T1" fmla="*/ 0 h 308"/>
              <a:gd name="T2" fmla="*/ 0 w 98"/>
              <a:gd name="T3" fmla="*/ 2147483647 h 308"/>
              <a:gd name="T4" fmla="*/ 2147483647 w 98"/>
              <a:gd name="T5" fmla="*/ 2147483647 h 308"/>
              <a:gd name="T6" fmla="*/ 2147483647 w 98"/>
              <a:gd name="T7" fmla="*/ 0 h 308"/>
              <a:gd name="T8" fmla="*/ 0 60000 65536"/>
              <a:gd name="T9" fmla="*/ 0 60000 65536"/>
              <a:gd name="T10" fmla="*/ 0 60000 65536"/>
              <a:gd name="T11" fmla="*/ 0 60000 65536"/>
              <a:gd name="T12" fmla="*/ 0 w 98"/>
              <a:gd name="T13" fmla="*/ 0 h 308"/>
              <a:gd name="T14" fmla="*/ 98 w 98"/>
              <a:gd name="T15" fmla="*/ 308 h 308"/>
            </a:gdLst>
            <a:ahLst/>
            <a:cxnLst>
              <a:cxn ang="T8">
                <a:pos x="T0" y="T1"/>
              </a:cxn>
              <a:cxn ang="T9">
                <a:pos x="T2" y="T3"/>
              </a:cxn>
              <a:cxn ang="T10">
                <a:pos x="T4" y="T5"/>
              </a:cxn>
              <a:cxn ang="T11">
                <a:pos x="T6" y="T7"/>
              </a:cxn>
            </a:cxnLst>
            <a:rect l="T12" t="T13" r="T14" b="T15"/>
            <a:pathLst>
              <a:path w="98" h="308">
                <a:moveTo>
                  <a:pt x="98" y="0"/>
                </a:moveTo>
                <a:lnTo>
                  <a:pt x="0" y="308"/>
                </a:lnTo>
                <a:lnTo>
                  <a:pt x="49" y="184"/>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77" name="Line 201"/>
          <p:cNvSpPr>
            <a:spLocks noChangeShapeType="1"/>
          </p:cNvSpPr>
          <p:nvPr/>
        </p:nvSpPr>
        <p:spPr bwMode="auto">
          <a:xfrm flipH="1">
            <a:off x="5053013" y="2435225"/>
            <a:ext cx="196850" cy="7318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78" name="Freeform 202"/>
          <p:cNvSpPr>
            <a:spLocks/>
          </p:cNvSpPr>
          <p:nvPr/>
        </p:nvSpPr>
        <p:spPr bwMode="auto">
          <a:xfrm>
            <a:off x="4949825" y="2843235"/>
            <a:ext cx="217488" cy="611187"/>
          </a:xfrm>
          <a:custGeom>
            <a:avLst/>
            <a:gdLst>
              <a:gd name="T0" fmla="*/ 0 w 94"/>
              <a:gd name="T1" fmla="*/ 2147483647 h 234"/>
              <a:gd name="T2" fmla="*/ 2147483647 w 94"/>
              <a:gd name="T3" fmla="*/ 0 h 234"/>
              <a:gd name="T4" fmla="*/ 2147483647 w 94"/>
              <a:gd name="T5" fmla="*/ 2147483647 h 234"/>
              <a:gd name="T6" fmla="*/ 0 w 94"/>
              <a:gd name="T7" fmla="*/ 2147483647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0" y="234"/>
                </a:moveTo>
                <a:lnTo>
                  <a:pt x="94" y="0"/>
                </a:lnTo>
                <a:lnTo>
                  <a:pt x="45" y="124"/>
                </a:lnTo>
                <a:lnTo>
                  <a:pt x="0" y="23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79" name="Line 203"/>
          <p:cNvSpPr>
            <a:spLocks noChangeShapeType="1"/>
          </p:cNvSpPr>
          <p:nvPr/>
        </p:nvSpPr>
        <p:spPr bwMode="auto">
          <a:xfrm flipV="1">
            <a:off x="4949825" y="3167085"/>
            <a:ext cx="103188" cy="287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80" name="Freeform 204"/>
          <p:cNvSpPr>
            <a:spLocks/>
          </p:cNvSpPr>
          <p:nvPr/>
        </p:nvSpPr>
        <p:spPr bwMode="auto">
          <a:xfrm>
            <a:off x="6591300" y="3011510"/>
            <a:ext cx="217488" cy="276225"/>
          </a:xfrm>
          <a:custGeom>
            <a:avLst/>
            <a:gdLst>
              <a:gd name="T0" fmla="*/ 2147483647 w 94"/>
              <a:gd name="T1" fmla="*/ 2147483647 h 106"/>
              <a:gd name="T2" fmla="*/ 2147483647 w 94"/>
              <a:gd name="T3" fmla="*/ 2147483647 h 106"/>
              <a:gd name="T4" fmla="*/ 0 w 94"/>
              <a:gd name="T5" fmla="*/ 0 h 106"/>
              <a:gd name="T6" fmla="*/ 2147483647 w 94"/>
              <a:gd name="T7" fmla="*/ 2147483647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45" y="28"/>
                </a:moveTo>
                <a:lnTo>
                  <a:pt x="94" y="106"/>
                </a:lnTo>
                <a:lnTo>
                  <a:pt x="0" y="0"/>
                </a:lnTo>
                <a:lnTo>
                  <a:pt x="45" y="2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81" name="Freeform 205"/>
          <p:cNvSpPr>
            <a:spLocks/>
          </p:cNvSpPr>
          <p:nvPr/>
        </p:nvSpPr>
        <p:spPr bwMode="auto">
          <a:xfrm>
            <a:off x="6696075" y="3084513"/>
            <a:ext cx="215900"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9" y="78"/>
                </a:lnTo>
                <a:lnTo>
                  <a:pt x="93" y="12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82" name="Line 206"/>
          <p:cNvSpPr>
            <a:spLocks noChangeShapeType="1"/>
          </p:cNvSpPr>
          <p:nvPr/>
        </p:nvSpPr>
        <p:spPr bwMode="auto">
          <a:xfrm flipH="1" flipV="1">
            <a:off x="6696075" y="3084513"/>
            <a:ext cx="215900" cy="323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83" name="Freeform 207"/>
          <p:cNvSpPr>
            <a:spLocks/>
          </p:cNvSpPr>
          <p:nvPr/>
        </p:nvSpPr>
        <p:spPr bwMode="auto">
          <a:xfrm>
            <a:off x="6808788" y="3287713"/>
            <a:ext cx="215900" cy="323850"/>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4" y="46"/>
                </a:moveTo>
                <a:lnTo>
                  <a:pt x="93" y="124"/>
                </a:lnTo>
                <a:lnTo>
                  <a:pt x="0" y="0"/>
                </a:lnTo>
                <a:lnTo>
                  <a:pt x="44"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84" name="Freeform 208"/>
          <p:cNvSpPr>
            <a:spLocks/>
          </p:cNvSpPr>
          <p:nvPr/>
        </p:nvSpPr>
        <p:spPr bwMode="auto">
          <a:xfrm>
            <a:off x="6911987" y="3408363"/>
            <a:ext cx="227013" cy="311150"/>
          </a:xfrm>
          <a:custGeom>
            <a:avLst/>
            <a:gdLst>
              <a:gd name="T0" fmla="*/ 2147483647 w 98"/>
              <a:gd name="T1" fmla="*/ 2147483647 h 119"/>
              <a:gd name="T2" fmla="*/ 0 w 98"/>
              <a:gd name="T3" fmla="*/ 0 h 119"/>
              <a:gd name="T4" fmla="*/ 2147483647 w 98"/>
              <a:gd name="T5" fmla="*/ 2147483647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98" y="119"/>
                </a:moveTo>
                <a:lnTo>
                  <a:pt x="0" y="0"/>
                </a:lnTo>
                <a:lnTo>
                  <a:pt x="49" y="78"/>
                </a:lnTo>
                <a:lnTo>
                  <a:pt x="98" y="11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85" name="Line 209"/>
          <p:cNvSpPr>
            <a:spLocks noChangeShapeType="1"/>
          </p:cNvSpPr>
          <p:nvPr/>
        </p:nvSpPr>
        <p:spPr bwMode="auto">
          <a:xfrm flipV="1">
            <a:off x="7789863" y="4440260"/>
            <a:ext cx="112712"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86" name="Line 210"/>
          <p:cNvSpPr>
            <a:spLocks noChangeShapeType="1"/>
          </p:cNvSpPr>
          <p:nvPr/>
        </p:nvSpPr>
        <p:spPr bwMode="auto">
          <a:xfrm flipH="1" flipV="1">
            <a:off x="6911987" y="3408363"/>
            <a:ext cx="227013" cy="311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87" name="Line 211"/>
          <p:cNvSpPr>
            <a:spLocks noChangeShapeType="1"/>
          </p:cNvSpPr>
          <p:nvPr/>
        </p:nvSpPr>
        <p:spPr bwMode="auto">
          <a:xfrm>
            <a:off x="6808797" y="3287713"/>
            <a:ext cx="103187" cy="1206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88" name="Freeform 212"/>
          <p:cNvSpPr>
            <a:spLocks/>
          </p:cNvSpPr>
          <p:nvPr/>
        </p:nvSpPr>
        <p:spPr bwMode="auto">
          <a:xfrm>
            <a:off x="7024693" y="3611565"/>
            <a:ext cx="217487" cy="274637"/>
          </a:xfrm>
          <a:custGeom>
            <a:avLst/>
            <a:gdLst>
              <a:gd name="T0" fmla="*/ 2147483647 w 94"/>
              <a:gd name="T1" fmla="*/ 2147483647 h 105"/>
              <a:gd name="T2" fmla="*/ 2147483647 w 94"/>
              <a:gd name="T3" fmla="*/ 2147483647 h 105"/>
              <a:gd name="T4" fmla="*/ 0 w 94"/>
              <a:gd name="T5" fmla="*/ 0 h 105"/>
              <a:gd name="T6" fmla="*/ 2147483647 w 94"/>
              <a:gd name="T7" fmla="*/ 2147483647 h 105"/>
              <a:gd name="T8" fmla="*/ 0 60000 65536"/>
              <a:gd name="T9" fmla="*/ 0 60000 65536"/>
              <a:gd name="T10" fmla="*/ 0 60000 65536"/>
              <a:gd name="T11" fmla="*/ 0 60000 65536"/>
              <a:gd name="T12" fmla="*/ 0 w 94"/>
              <a:gd name="T13" fmla="*/ 0 h 105"/>
              <a:gd name="T14" fmla="*/ 94 w 94"/>
              <a:gd name="T15" fmla="*/ 105 h 105"/>
            </a:gdLst>
            <a:ahLst/>
            <a:cxnLst>
              <a:cxn ang="T8">
                <a:pos x="T0" y="T1"/>
              </a:cxn>
              <a:cxn ang="T9">
                <a:pos x="T2" y="T3"/>
              </a:cxn>
              <a:cxn ang="T10">
                <a:pos x="T4" y="T5"/>
              </a:cxn>
              <a:cxn ang="T11">
                <a:pos x="T6" y="T7"/>
              </a:cxn>
            </a:cxnLst>
            <a:rect l="T12" t="T13" r="T14" b="T15"/>
            <a:pathLst>
              <a:path w="94" h="105">
                <a:moveTo>
                  <a:pt x="49" y="41"/>
                </a:moveTo>
                <a:lnTo>
                  <a:pt x="94" y="105"/>
                </a:lnTo>
                <a:lnTo>
                  <a:pt x="0" y="0"/>
                </a:lnTo>
                <a:lnTo>
                  <a:pt x="49"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89" name="Freeform 213"/>
          <p:cNvSpPr>
            <a:spLocks/>
          </p:cNvSpPr>
          <p:nvPr/>
        </p:nvSpPr>
        <p:spPr bwMode="auto">
          <a:xfrm>
            <a:off x="7139000" y="3719513"/>
            <a:ext cx="217487" cy="239712"/>
          </a:xfrm>
          <a:custGeom>
            <a:avLst/>
            <a:gdLst>
              <a:gd name="T0" fmla="*/ 2147483647 w 94"/>
              <a:gd name="T1" fmla="*/ 2147483647 h 92"/>
              <a:gd name="T2" fmla="*/ 0 w 94"/>
              <a:gd name="T3" fmla="*/ 0 h 92"/>
              <a:gd name="T4" fmla="*/ 2147483647 w 94"/>
              <a:gd name="T5" fmla="*/ 2147483647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0"/>
                </a:lnTo>
                <a:lnTo>
                  <a:pt x="45" y="64"/>
                </a:lnTo>
                <a:lnTo>
                  <a:pt x="94"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90" name="Freeform 214"/>
          <p:cNvSpPr>
            <a:spLocks/>
          </p:cNvSpPr>
          <p:nvPr/>
        </p:nvSpPr>
        <p:spPr bwMode="auto">
          <a:xfrm>
            <a:off x="4506913" y="4032250"/>
            <a:ext cx="227012" cy="298450"/>
          </a:xfrm>
          <a:custGeom>
            <a:avLst/>
            <a:gdLst>
              <a:gd name="T0" fmla="*/ 2147483647 w 98"/>
              <a:gd name="T1" fmla="*/ 2147483647 h 114"/>
              <a:gd name="T2" fmla="*/ 2147483647 w 98"/>
              <a:gd name="T3" fmla="*/ 0 h 114"/>
              <a:gd name="T4" fmla="*/ 0 w 98"/>
              <a:gd name="T5" fmla="*/ 2147483647 h 114"/>
              <a:gd name="T6" fmla="*/ 2147483647 w 98"/>
              <a:gd name="T7" fmla="*/ 2147483647 h 114"/>
              <a:gd name="T8" fmla="*/ 0 60000 65536"/>
              <a:gd name="T9" fmla="*/ 0 60000 65536"/>
              <a:gd name="T10" fmla="*/ 0 60000 65536"/>
              <a:gd name="T11" fmla="*/ 0 60000 65536"/>
              <a:gd name="T12" fmla="*/ 0 w 98"/>
              <a:gd name="T13" fmla="*/ 0 h 114"/>
              <a:gd name="T14" fmla="*/ 98 w 98"/>
              <a:gd name="T15" fmla="*/ 114 h 114"/>
            </a:gdLst>
            <a:ahLst/>
            <a:cxnLst>
              <a:cxn ang="T8">
                <a:pos x="T0" y="T1"/>
              </a:cxn>
              <a:cxn ang="T9">
                <a:pos x="T2" y="T3"/>
              </a:cxn>
              <a:cxn ang="T10">
                <a:pos x="T4" y="T5"/>
              </a:cxn>
              <a:cxn ang="T11">
                <a:pos x="T6" y="T7"/>
              </a:cxn>
            </a:cxnLst>
            <a:rect l="T12" t="T13" r="T14" b="T15"/>
            <a:pathLst>
              <a:path w="98" h="114">
                <a:moveTo>
                  <a:pt x="49" y="55"/>
                </a:moveTo>
                <a:lnTo>
                  <a:pt x="98" y="0"/>
                </a:lnTo>
                <a:lnTo>
                  <a:pt x="0" y="114"/>
                </a:lnTo>
                <a:lnTo>
                  <a:pt x="49"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91" name="Freeform 215"/>
          <p:cNvSpPr>
            <a:spLocks/>
          </p:cNvSpPr>
          <p:nvPr/>
        </p:nvSpPr>
        <p:spPr bwMode="auto">
          <a:xfrm>
            <a:off x="4621213" y="3732213"/>
            <a:ext cx="214312" cy="444500"/>
          </a:xfrm>
          <a:custGeom>
            <a:avLst/>
            <a:gdLst>
              <a:gd name="T0" fmla="*/ 2147483647 w 93"/>
              <a:gd name="T1" fmla="*/ 0 h 170"/>
              <a:gd name="T2" fmla="*/ 0 w 93"/>
              <a:gd name="T3" fmla="*/ 2147483647 h 170"/>
              <a:gd name="T4" fmla="*/ 2147483647 w 93"/>
              <a:gd name="T5" fmla="*/ 2147483647 h 170"/>
              <a:gd name="T6" fmla="*/ 2147483647 w 93"/>
              <a:gd name="T7" fmla="*/ 0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93" y="0"/>
                </a:moveTo>
                <a:lnTo>
                  <a:pt x="0" y="170"/>
                </a:lnTo>
                <a:lnTo>
                  <a:pt x="49" y="115"/>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92" name="Line 216"/>
          <p:cNvSpPr>
            <a:spLocks noChangeShapeType="1"/>
          </p:cNvSpPr>
          <p:nvPr/>
        </p:nvSpPr>
        <p:spPr bwMode="auto">
          <a:xfrm flipH="1" flipV="1">
            <a:off x="5611813" y="1698625"/>
            <a:ext cx="190500" cy="2873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93" name="Line 217"/>
          <p:cNvSpPr>
            <a:spLocks noChangeShapeType="1"/>
          </p:cNvSpPr>
          <p:nvPr/>
        </p:nvSpPr>
        <p:spPr bwMode="auto">
          <a:xfrm flipH="1" flipV="1">
            <a:off x="7139000" y="3719513"/>
            <a:ext cx="217487" cy="2397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94" name="Line 218"/>
          <p:cNvSpPr>
            <a:spLocks noChangeShapeType="1"/>
          </p:cNvSpPr>
          <p:nvPr/>
        </p:nvSpPr>
        <p:spPr bwMode="auto">
          <a:xfrm>
            <a:off x="7024692" y="3611563"/>
            <a:ext cx="114300" cy="1079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95" name="Freeform 219"/>
          <p:cNvSpPr>
            <a:spLocks/>
          </p:cNvSpPr>
          <p:nvPr/>
        </p:nvSpPr>
        <p:spPr bwMode="auto">
          <a:xfrm>
            <a:off x="5280037" y="1954235"/>
            <a:ext cx="219075" cy="407987"/>
          </a:xfrm>
          <a:custGeom>
            <a:avLst/>
            <a:gdLst>
              <a:gd name="T0" fmla="*/ 2147483647 w 94"/>
              <a:gd name="T1" fmla="*/ 2147483647 h 156"/>
              <a:gd name="T2" fmla="*/ 2147483647 w 94"/>
              <a:gd name="T3" fmla="*/ 0 h 156"/>
              <a:gd name="T4" fmla="*/ 0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5" y="55"/>
                </a:moveTo>
                <a:lnTo>
                  <a:pt x="94" y="0"/>
                </a:lnTo>
                <a:lnTo>
                  <a:pt x="0" y="156"/>
                </a:lnTo>
                <a:lnTo>
                  <a:pt x="45"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96" name="Freeform 220"/>
          <p:cNvSpPr>
            <a:spLocks/>
          </p:cNvSpPr>
          <p:nvPr/>
        </p:nvSpPr>
        <p:spPr bwMode="auto">
          <a:xfrm>
            <a:off x="5384800" y="1701805"/>
            <a:ext cx="215900" cy="396875"/>
          </a:xfrm>
          <a:custGeom>
            <a:avLst/>
            <a:gdLst>
              <a:gd name="T0" fmla="*/ 2147483647 w 93"/>
              <a:gd name="T1" fmla="*/ 0 h 152"/>
              <a:gd name="T2" fmla="*/ 0 w 93"/>
              <a:gd name="T3" fmla="*/ 2147483647 h 152"/>
              <a:gd name="T4" fmla="*/ 2147483647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0"/>
                </a:moveTo>
                <a:lnTo>
                  <a:pt x="0" y="152"/>
                </a:lnTo>
                <a:lnTo>
                  <a:pt x="49" y="97"/>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597" name="Line 221"/>
          <p:cNvSpPr>
            <a:spLocks noChangeShapeType="1"/>
          </p:cNvSpPr>
          <p:nvPr/>
        </p:nvSpPr>
        <p:spPr bwMode="auto">
          <a:xfrm flipV="1">
            <a:off x="4506913" y="4176735"/>
            <a:ext cx="114300" cy="1539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98" name="Line 222"/>
          <p:cNvSpPr>
            <a:spLocks noChangeShapeType="1"/>
          </p:cNvSpPr>
          <p:nvPr/>
        </p:nvSpPr>
        <p:spPr bwMode="auto">
          <a:xfrm flipH="1">
            <a:off x="4621213" y="3732213"/>
            <a:ext cx="214312" cy="4445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599" name="Line 223"/>
          <p:cNvSpPr>
            <a:spLocks noChangeShapeType="1"/>
          </p:cNvSpPr>
          <p:nvPr/>
        </p:nvSpPr>
        <p:spPr bwMode="auto">
          <a:xfrm flipV="1">
            <a:off x="5280031" y="2098697"/>
            <a:ext cx="104775" cy="263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00" name="Line 224"/>
          <p:cNvSpPr>
            <a:spLocks noChangeShapeType="1"/>
          </p:cNvSpPr>
          <p:nvPr/>
        </p:nvSpPr>
        <p:spPr bwMode="auto">
          <a:xfrm flipH="1">
            <a:off x="5384800" y="1701805"/>
            <a:ext cx="215900" cy="3968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01" name="Freeform 225"/>
          <p:cNvSpPr>
            <a:spLocks/>
          </p:cNvSpPr>
          <p:nvPr/>
        </p:nvSpPr>
        <p:spPr bwMode="auto">
          <a:xfrm>
            <a:off x="4835525" y="3324225"/>
            <a:ext cx="217488" cy="407988"/>
          </a:xfrm>
          <a:custGeom>
            <a:avLst/>
            <a:gdLst>
              <a:gd name="T0" fmla="*/ 0 w 94"/>
              <a:gd name="T1" fmla="*/ 2147483647 h 156"/>
              <a:gd name="T2" fmla="*/ 2147483647 w 94"/>
              <a:gd name="T3" fmla="*/ 0 h 156"/>
              <a:gd name="T4" fmla="*/ 2147483647 w 94"/>
              <a:gd name="T5" fmla="*/ 2147483647 h 156"/>
              <a:gd name="T6" fmla="*/ 0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0" y="156"/>
                </a:moveTo>
                <a:lnTo>
                  <a:pt x="94" y="0"/>
                </a:lnTo>
                <a:lnTo>
                  <a:pt x="49" y="50"/>
                </a:lnTo>
                <a:lnTo>
                  <a:pt x="0" y="15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02" name="Freeform 226"/>
          <p:cNvSpPr>
            <a:spLocks/>
          </p:cNvSpPr>
          <p:nvPr/>
        </p:nvSpPr>
        <p:spPr bwMode="auto">
          <a:xfrm>
            <a:off x="4949825" y="2843235"/>
            <a:ext cx="217488" cy="611187"/>
          </a:xfrm>
          <a:custGeom>
            <a:avLst/>
            <a:gdLst>
              <a:gd name="T0" fmla="*/ 2147483647 w 94"/>
              <a:gd name="T1" fmla="*/ 0 h 234"/>
              <a:gd name="T2" fmla="*/ 0 w 94"/>
              <a:gd name="T3" fmla="*/ 2147483647 h 234"/>
              <a:gd name="T4" fmla="*/ 2147483647 w 94"/>
              <a:gd name="T5" fmla="*/ 2147483647 h 234"/>
              <a:gd name="T6" fmla="*/ 214748364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94" y="0"/>
                </a:moveTo>
                <a:lnTo>
                  <a:pt x="0" y="234"/>
                </a:lnTo>
                <a:lnTo>
                  <a:pt x="45" y="184"/>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03" name="Line 227"/>
          <p:cNvSpPr>
            <a:spLocks noChangeShapeType="1"/>
          </p:cNvSpPr>
          <p:nvPr/>
        </p:nvSpPr>
        <p:spPr bwMode="auto">
          <a:xfrm flipH="1">
            <a:off x="5249863" y="2362222"/>
            <a:ext cx="30162"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04" name="Freeform 228"/>
          <p:cNvSpPr>
            <a:spLocks/>
          </p:cNvSpPr>
          <p:nvPr/>
        </p:nvSpPr>
        <p:spPr bwMode="auto">
          <a:xfrm>
            <a:off x="7242175" y="3886200"/>
            <a:ext cx="215900" cy="146050"/>
          </a:xfrm>
          <a:custGeom>
            <a:avLst/>
            <a:gdLst>
              <a:gd name="T0" fmla="*/ 2147483647 w 93"/>
              <a:gd name="T1" fmla="*/ 2147483647 h 56"/>
              <a:gd name="T2" fmla="*/ 2147483647 w 93"/>
              <a:gd name="T3" fmla="*/ 2147483647 h 56"/>
              <a:gd name="T4" fmla="*/ 0 w 93"/>
              <a:gd name="T5" fmla="*/ 0 h 56"/>
              <a:gd name="T6" fmla="*/ 2147483647 w 93"/>
              <a:gd name="T7" fmla="*/ 2147483647 h 56"/>
              <a:gd name="T8" fmla="*/ 0 60000 65536"/>
              <a:gd name="T9" fmla="*/ 0 60000 65536"/>
              <a:gd name="T10" fmla="*/ 0 60000 65536"/>
              <a:gd name="T11" fmla="*/ 0 60000 65536"/>
              <a:gd name="T12" fmla="*/ 0 w 93"/>
              <a:gd name="T13" fmla="*/ 0 h 56"/>
              <a:gd name="T14" fmla="*/ 93 w 93"/>
              <a:gd name="T15" fmla="*/ 56 h 56"/>
            </a:gdLst>
            <a:ahLst/>
            <a:cxnLst>
              <a:cxn ang="T8">
                <a:pos x="T0" y="T1"/>
              </a:cxn>
              <a:cxn ang="T9">
                <a:pos x="T2" y="T3"/>
              </a:cxn>
              <a:cxn ang="T10">
                <a:pos x="T4" y="T5"/>
              </a:cxn>
              <a:cxn ang="T11">
                <a:pos x="T6" y="T7"/>
              </a:cxn>
            </a:cxnLst>
            <a:rect l="T12" t="T13" r="T14" b="T15"/>
            <a:pathLst>
              <a:path w="93" h="56">
                <a:moveTo>
                  <a:pt x="49" y="28"/>
                </a:moveTo>
                <a:lnTo>
                  <a:pt x="93" y="56"/>
                </a:lnTo>
                <a:lnTo>
                  <a:pt x="0" y="0"/>
                </a:lnTo>
                <a:lnTo>
                  <a:pt x="49" y="2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05" name="Freeform 229"/>
          <p:cNvSpPr>
            <a:spLocks/>
          </p:cNvSpPr>
          <p:nvPr/>
        </p:nvSpPr>
        <p:spPr bwMode="auto">
          <a:xfrm>
            <a:off x="7356477" y="3959247"/>
            <a:ext cx="214313" cy="504825"/>
          </a:xfrm>
          <a:custGeom>
            <a:avLst/>
            <a:gdLst>
              <a:gd name="T0" fmla="*/ 2147483647 w 93"/>
              <a:gd name="T1" fmla="*/ 2147483647 h 193"/>
              <a:gd name="T2" fmla="*/ 0 w 93"/>
              <a:gd name="T3" fmla="*/ 0 h 193"/>
              <a:gd name="T4" fmla="*/ 2147483647 w 93"/>
              <a:gd name="T5" fmla="*/ 2147483647 h 193"/>
              <a:gd name="T6" fmla="*/ 2147483647 w 93"/>
              <a:gd name="T7" fmla="*/ 2147483647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93" y="193"/>
                </a:moveTo>
                <a:lnTo>
                  <a:pt x="0" y="0"/>
                </a:lnTo>
                <a:lnTo>
                  <a:pt x="44" y="28"/>
                </a:lnTo>
                <a:lnTo>
                  <a:pt x="93" y="19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06" name="Freeform 230"/>
          <p:cNvSpPr>
            <a:spLocks/>
          </p:cNvSpPr>
          <p:nvPr/>
        </p:nvSpPr>
        <p:spPr bwMode="auto">
          <a:xfrm>
            <a:off x="7570800" y="4464050"/>
            <a:ext cx="219075"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50"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07" name="Line 231"/>
          <p:cNvSpPr>
            <a:spLocks noChangeShapeType="1"/>
          </p:cNvSpPr>
          <p:nvPr/>
        </p:nvSpPr>
        <p:spPr bwMode="auto">
          <a:xfrm>
            <a:off x="7570800" y="4464072"/>
            <a:ext cx="219075"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08" name="Freeform 232"/>
          <p:cNvSpPr>
            <a:spLocks/>
          </p:cNvSpPr>
          <p:nvPr/>
        </p:nvSpPr>
        <p:spPr bwMode="auto">
          <a:xfrm>
            <a:off x="7458075" y="4032250"/>
            <a:ext cx="228600" cy="528638"/>
          </a:xfrm>
          <a:custGeom>
            <a:avLst/>
            <a:gdLst>
              <a:gd name="T0" fmla="*/ 2147483647 w 99"/>
              <a:gd name="T1" fmla="*/ 2147483647 h 202"/>
              <a:gd name="T2" fmla="*/ 2147483647 w 99"/>
              <a:gd name="T3" fmla="*/ 2147483647 h 202"/>
              <a:gd name="T4" fmla="*/ 0 w 99"/>
              <a:gd name="T5" fmla="*/ 0 h 202"/>
              <a:gd name="T6" fmla="*/ 2147483647 w 99"/>
              <a:gd name="T7" fmla="*/ 2147483647 h 202"/>
              <a:gd name="T8" fmla="*/ 0 60000 65536"/>
              <a:gd name="T9" fmla="*/ 0 60000 65536"/>
              <a:gd name="T10" fmla="*/ 0 60000 65536"/>
              <a:gd name="T11" fmla="*/ 0 60000 65536"/>
              <a:gd name="T12" fmla="*/ 0 w 99"/>
              <a:gd name="T13" fmla="*/ 0 h 202"/>
              <a:gd name="T14" fmla="*/ 99 w 99"/>
              <a:gd name="T15" fmla="*/ 202 h 202"/>
            </a:gdLst>
            <a:ahLst/>
            <a:cxnLst>
              <a:cxn ang="T8">
                <a:pos x="T0" y="T1"/>
              </a:cxn>
              <a:cxn ang="T9">
                <a:pos x="T2" y="T3"/>
              </a:cxn>
              <a:cxn ang="T10">
                <a:pos x="T4" y="T5"/>
              </a:cxn>
              <a:cxn ang="T11">
                <a:pos x="T6" y="T7"/>
              </a:cxn>
            </a:cxnLst>
            <a:rect l="T12" t="T13" r="T14" b="T15"/>
            <a:pathLst>
              <a:path w="99" h="202">
                <a:moveTo>
                  <a:pt x="49" y="165"/>
                </a:moveTo>
                <a:lnTo>
                  <a:pt x="99" y="202"/>
                </a:lnTo>
                <a:lnTo>
                  <a:pt x="0" y="0"/>
                </a:lnTo>
                <a:lnTo>
                  <a:pt x="49" y="1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09" name="Line 233"/>
          <p:cNvSpPr>
            <a:spLocks noChangeShapeType="1"/>
          </p:cNvSpPr>
          <p:nvPr/>
        </p:nvSpPr>
        <p:spPr bwMode="auto">
          <a:xfrm>
            <a:off x="7570790" y="4464072"/>
            <a:ext cx="3175"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10" name="Line 234"/>
          <p:cNvSpPr>
            <a:spLocks noChangeShapeType="1"/>
          </p:cNvSpPr>
          <p:nvPr/>
        </p:nvSpPr>
        <p:spPr bwMode="auto">
          <a:xfrm flipV="1">
            <a:off x="4835525" y="3454407"/>
            <a:ext cx="114300" cy="277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11" name="Line 235"/>
          <p:cNvSpPr>
            <a:spLocks noChangeShapeType="1"/>
          </p:cNvSpPr>
          <p:nvPr/>
        </p:nvSpPr>
        <p:spPr bwMode="auto">
          <a:xfrm flipH="1">
            <a:off x="4949825" y="2843235"/>
            <a:ext cx="217488" cy="6111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12" name="Line 236"/>
          <p:cNvSpPr>
            <a:spLocks noChangeShapeType="1"/>
          </p:cNvSpPr>
          <p:nvPr/>
        </p:nvSpPr>
        <p:spPr bwMode="auto">
          <a:xfrm flipH="1" flipV="1">
            <a:off x="7356477" y="3959247"/>
            <a:ext cx="214313" cy="5048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13" name="Line 237"/>
          <p:cNvSpPr>
            <a:spLocks noChangeShapeType="1"/>
          </p:cNvSpPr>
          <p:nvPr/>
        </p:nvSpPr>
        <p:spPr bwMode="auto">
          <a:xfrm>
            <a:off x="7251703" y="3886205"/>
            <a:ext cx="104775"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14" name="Line 238"/>
          <p:cNvSpPr>
            <a:spLocks noChangeShapeType="1"/>
          </p:cNvSpPr>
          <p:nvPr/>
        </p:nvSpPr>
        <p:spPr bwMode="auto">
          <a:xfrm>
            <a:off x="7570790" y="4464072"/>
            <a:ext cx="3175"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15" name="Line 239"/>
          <p:cNvSpPr>
            <a:spLocks noChangeShapeType="1"/>
          </p:cNvSpPr>
          <p:nvPr/>
        </p:nvSpPr>
        <p:spPr bwMode="auto">
          <a:xfrm>
            <a:off x="7469188" y="4043385"/>
            <a:ext cx="101600" cy="4206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16" name="Freeform 240"/>
          <p:cNvSpPr>
            <a:spLocks/>
          </p:cNvSpPr>
          <p:nvPr/>
        </p:nvSpPr>
        <p:spPr bwMode="auto">
          <a:xfrm>
            <a:off x="6478600" y="2963885"/>
            <a:ext cx="217487" cy="250825"/>
          </a:xfrm>
          <a:custGeom>
            <a:avLst/>
            <a:gdLst>
              <a:gd name="T0" fmla="*/ 2147483647 w 94"/>
              <a:gd name="T1" fmla="*/ 2147483647 h 96"/>
              <a:gd name="T2" fmla="*/ 2147483647 w 94"/>
              <a:gd name="T3" fmla="*/ 2147483647 h 96"/>
              <a:gd name="T4" fmla="*/ 0 w 94"/>
              <a:gd name="T5" fmla="*/ 0 h 96"/>
              <a:gd name="T6" fmla="*/ 2147483647 w 94"/>
              <a:gd name="T7" fmla="*/ 2147483647 h 96"/>
              <a:gd name="T8" fmla="*/ 0 60000 65536"/>
              <a:gd name="T9" fmla="*/ 0 60000 65536"/>
              <a:gd name="T10" fmla="*/ 0 60000 65536"/>
              <a:gd name="T11" fmla="*/ 0 60000 65536"/>
              <a:gd name="T12" fmla="*/ 0 w 94"/>
              <a:gd name="T13" fmla="*/ 0 h 96"/>
              <a:gd name="T14" fmla="*/ 94 w 94"/>
              <a:gd name="T15" fmla="*/ 96 h 96"/>
            </a:gdLst>
            <a:ahLst/>
            <a:cxnLst>
              <a:cxn ang="T8">
                <a:pos x="T0" y="T1"/>
              </a:cxn>
              <a:cxn ang="T9">
                <a:pos x="T2" y="T3"/>
              </a:cxn>
              <a:cxn ang="T10">
                <a:pos x="T4" y="T5"/>
              </a:cxn>
              <a:cxn ang="T11">
                <a:pos x="T6" y="T7"/>
              </a:cxn>
            </a:cxnLst>
            <a:rect l="T12" t="T13" r="T14" b="T15"/>
            <a:pathLst>
              <a:path w="94" h="96">
                <a:moveTo>
                  <a:pt x="49" y="18"/>
                </a:moveTo>
                <a:lnTo>
                  <a:pt x="94" y="96"/>
                </a:lnTo>
                <a:lnTo>
                  <a:pt x="0" y="0"/>
                </a:lnTo>
                <a:lnTo>
                  <a:pt x="49"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17" name="Freeform 241"/>
          <p:cNvSpPr>
            <a:spLocks/>
          </p:cNvSpPr>
          <p:nvPr/>
        </p:nvSpPr>
        <p:spPr bwMode="auto">
          <a:xfrm>
            <a:off x="6591300" y="3011510"/>
            <a:ext cx="217488" cy="276225"/>
          </a:xfrm>
          <a:custGeom>
            <a:avLst/>
            <a:gdLst>
              <a:gd name="T0" fmla="*/ 2147483647 w 94"/>
              <a:gd name="T1" fmla="*/ 2147483647 h 106"/>
              <a:gd name="T2" fmla="*/ 0 w 94"/>
              <a:gd name="T3" fmla="*/ 0 h 106"/>
              <a:gd name="T4" fmla="*/ 2147483647 w 94"/>
              <a:gd name="T5" fmla="*/ 2147483647 h 106"/>
              <a:gd name="T6" fmla="*/ 2147483647 w 94"/>
              <a:gd name="T7" fmla="*/ 2147483647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94" y="106"/>
                </a:moveTo>
                <a:lnTo>
                  <a:pt x="0" y="0"/>
                </a:lnTo>
                <a:lnTo>
                  <a:pt x="45" y="78"/>
                </a:lnTo>
                <a:lnTo>
                  <a:pt x="94" y="10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18" name="Freeform 242"/>
          <p:cNvSpPr>
            <a:spLocks/>
          </p:cNvSpPr>
          <p:nvPr/>
        </p:nvSpPr>
        <p:spPr bwMode="auto">
          <a:xfrm>
            <a:off x="7686675" y="4500585"/>
            <a:ext cx="215900"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19" name="Line 243"/>
          <p:cNvSpPr>
            <a:spLocks noChangeShapeType="1"/>
          </p:cNvSpPr>
          <p:nvPr/>
        </p:nvSpPr>
        <p:spPr bwMode="auto">
          <a:xfrm flipH="1" flipV="1">
            <a:off x="6591300" y="3011510"/>
            <a:ext cx="217488" cy="2762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20" name="Line 244"/>
          <p:cNvSpPr>
            <a:spLocks noChangeShapeType="1"/>
          </p:cNvSpPr>
          <p:nvPr/>
        </p:nvSpPr>
        <p:spPr bwMode="auto">
          <a:xfrm flipV="1">
            <a:off x="7686675" y="4500585"/>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21" name="Freeform 245"/>
          <p:cNvSpPr>
            <a:spLocks/>
          </p:cNvSpPr>
          <p:nvPr/>
        </p:nvSpPr>
        <p:spPr bwMode="auto">
          <a:xfrm>
            <a:off x="5167325" y="2362222"/>
            <a:ext cx="217487" cy="481013"/>
          </a:xfrm>
          <a:custGeom>
            <a:avLst/>
            <a:gdLst>
              <a:gd name="T0" fmla="*/ 0 w 94"/>
              <a:gd name="T1" fmla="*/ 2147483647 h 184"/>
              <a:gd name="T2" fmla="*/ 2147483647 w 94"/>
              <a:gd name="T3" fmla="*/ 2147483647 h 184"/>
              <a:gd name="T4" fmla="*/ 2147483647 w 94"/>
              <a:gd name="T5" fmla="*/ 0 h 184"/>
              <a:gd name="T6" fmla="*/ 0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0" y="184"/>
                </a:moveTo>
                <a:lnTo>
                  <a:pt x="94" y="51"/>
                </a:lnTo>
                <a:lnTo>
                  <a:pt x="49" y="0"/>
                </a:lnTo>
                <a:lnTo>
                  <a:pt x="0"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22" name="Freeform 246"/>
          <p:cNvSpPr>
            <a:spLocks/>
          </p:cNvSpPr>
          <p:nvPr/>
        </p:nvSpPr>
        <p:spPr bwMode="auto">
          <a:xfrm>
            <a:off x="5280037" y="1954235"/>
            <a:ext cx="219075" cy="541337"/>
          </a:xfrm>
          <a:custGeom>
            <a:avLst/>
            <a:gdLst>
              <a:gd name="T0" fmla="*/ 2147483647 w 94"/>
              <a:gd name="T1" fmla="*/ 2147483647 h 207"/>
              <a:gd name="T2" fmla="*/ 0 w 94"/>
              <a:gd name="T3" fmla="*/ 2147483647 h 207"/>
              <a:gd name="T4" fmla="*/ 2147483647 w 94"/>
              <a:gd name="T5" fmla="*/ 0 h 207"/>
              <a:gd name="T6" fmla="*/ 2147483647 w 94"/>
              <a:gd name="T7" fmla="*/ 2147483647 h 207"/>
              <a:gd name="T8" fmla="*/ 0 60000 65536"/>
              <a:gd name="T9" fmla="*/ 0 60000 65536"/>
              <a:gd name="T10" fmla="*/ 0 60000 65536"/>
              <a:gd name="T11" fmla="*/ 0 60000 65536"/>
              <a:gd name="T12" fmla="*/ 0 w 94"/>
              <a:gd name="T13" fmla="*/ 0 h 207"/>
              <a:gd name="T14" fmla="*/ 94 w 94"/>
              <a:gd name="T15" fmla="*/ 207 h 207"/>
            </a:gdLst>
            <a:ahLst/>
            <a:cxnLst>
              <a:cxn ang="T8">
                <a:pos x="T0" y="T1"/>
              </a:cxn>
              <a:cxn ang="T9">
                <a:pos x="T2" y="T3"/>
              </a:cxn>
              <a:cxn ang="T10">
                <a:pos x="T4" y="T5"/>
              </a:cxn>
              <a:cxn ang="T11">
                <a:pos x="T6" y="T7"/>
              </a:cxn>
            </a:cxnLst>
            <a:rect l="T12" t="T13" r="T14" b="T15"/>
            <a:pathLst>
              <a:path w="94" h="207">
                <a:moveTo>
                  <a:pt x="45" y="207"/>
                </a:moveTo>
                <a:lnTo>
                  <a:pt x="0" y="156"/>
                </a:lnTo>
                <a:lnTo>
                  <a:pt x="94" y="0"/>
                </a:lnTo>
                <a:lnTo>
                  <a:pt x="45" y="20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23" name="Line 247"/>
          <p:cNvSpPr>
            <a:spLocks noChangeShapeType="1"/>
          </p:cNvSpPr>
          <p:nvPr/>
        </p:nvSpPr>
        <p:spPr bwMode="auto">
          <a:xfrm flipH="1">
            <a:off x="5280037" y="1954235"/>
            <a:ext cx="219075" cy="4079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24" name="Freeform 248"/>
          <p:cNvSpPr>
            <a:spLocks/>
          </p:cNvSpPr>
          <p:nvPr/>
        </p:nvSpPr>
        <p:spPr bwMode="auto">
          <a:xfrm>
            <a:off x="4402150" y="4330700"/>
            <a:ext cx="219075" cy="266700"/>
          </a:xfrm>
          <a:custGeom>
            <a:avLst/>
            <a:gdLst>
              <a:gd name="T0" fmla="*/ 2147483647 w 94"/>
              <a:gd name="T1" fmla="*/ 0 h 102"/>
              <a:gd name="T2" fmla="*/ 2147483647 w 94"/>
              <a:gd name="T3" fmla="*/ 2147483647 h 102"/>
              <a:gd name="T4" fmla="*/ 0 w 94"/>
              <a:gd name="T5" fmla="*/ 2147483647 h 102"/>
              <a:gd name="T6" fmla="*/ 2147483647 w 94"/>
              <a:gd name="T7" fmla="*/ 0 h 102"/>
              <a:gd name="T8" fmla="*/ 0 60000 65536"/>
              <a:gd name="T9" fmla="*/ 0 60000 65536"/>
              <a:gd name="T10" fmla="*/ 0 60000 65536"/>
              <a:gd name="T11" fmla="*/ 0 60000 65536"/>
              <a:gd name="T12" fmla="*/ 0 w 94"/>
              <a:gd name="T13" fmla="*/ 0 h 102"/>
              <a:gd name="T14" fmla="*/ 94 w 94"/>
              <a:gd name="T15" fmla="*/ 102 h 102"/>
            </a:gdLst>
            <a:ahLst/>
            <a:cxnLst>
              <a:cxn ang="T8">
                <a:pos x="T0" y="T1"/>
              </a:cxn>
              <a:cxn ang="T9">
                <a:pos x="T2" y="T3"/>
              </a:cxn>
              <a:cxn ang="T10">
                <a:pos x="T4" y="T5"/>
              </a:cxn>
              <a:cxn ang="T11">
                <a:pos x="T6" y="T7"/>
              </a:cxn>
            </a:cxnLst>
            <a:rect l="T12" t="T13" r="T14" b="T15"/>
            <a:pathLst>
              <a:path w="94" h="102">
                <a:moveTo>
                  <a:pt x="45" y="0"/>
                </a:moveTo>
                <a:lnTo>
                  <a:pt x="94" y="102"/>
                </a:lnTo>
                <a:lnTo>
                  <a:pt x="0" y="88"/>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25" name="Freeform 249"/>
          <p:cNvSpPr>
            <a:spLocks/>
          </p:cNvSpPr>
          <p:nvPr/>
        </p:nvSpPr>
        <p:spPr bwMode="auto">
          <a:xfrm>
            <a:off x="4506913" y="4032250"/>
            <a:ext cx="227012" cy="565150"/>
          </a:xfrm>
          <a:custGeom>
            <a:avLst/>
            <a:gdLst>
              <a:gd name="T0" fmla="*/ 2147483647 w 98"/>
              <a:gd name="T1" fmla="*/ 0 h 216"/>
              <a:gd name="T2" fmla="*/ 0 w 98"/>
              <a:gd name="T3" fmla="*/ 2147483647 h 216"/>
              <a:gd name="T4" fmla="*/ 2147483647 w 98"/>
              <a:gd name="T5" fmla="*/ 2147483647 h 216"/>
              <a:gd name="T6" fmla="*/ 2147483647 w 98"/>
              <a:gd name="T7" fmla="*/ 0 h 216"/>
              <a:gd name="T8" fmla="*/ 0 60000 65536"/>
              <a:gd name="T9" fmla="*/ 0 60000 65536"/>
              <a:gd name="T10" fmla="*/ 0 60000 65536"/>
              <a:gd name="T11" fmla="*/ 0 60000 65536"/>
              <a:gd name="T12" fmla="*/ 0 w 98"/>
              <a:gd name="T13" fmla="*/ 0 h 216"/>
              <a:gd name="T14" fmla="*/ 98 w 98"/>
              <a:gd name="T15" fmla="*/ 216 h 216"/>
            </a:gdLst>
            <a:ahLst/>
            <a:cxnLst>
              <a:cxn ang="T8">
                <a:pos x="T0" y="T1"/>
              </a:cxn>
              <a:cxn ang="T9">
                <a:pos x="T2" y="T3"/>
              </a:cxn>
              <a:cxn ang="T10">
                <a:pos x="T4" y="T5"/>
              </a:cxn>
              <a:cxn ang="T11">
                <a:pos x="T6" y="T7"/>
              </a:cxn>
            </a:cxnLst>
            <a:rect l="T12" t="T13" r="T14" b="T15"/>
            <a:pathLst>
              <a:path w="98" h="216">
                <a:moveTo>
                  <a:pt x="98" y="0"/>
                </a:moveTo>
                <a:lnTo>
                  <a:pt x="0" y="114"/>
                </a:lnTo>
                <a:lnTo>
                  <a:pt x="49" y="216"/>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26" name="Freeform 250"/>
          <p:cNvSpPr>
            <a:spLocks/>
          </p:cNvSpPr>
          <p:nvPr/>
        </p:nvSpPr>
        <p:spPr bwMode="auto">
          <a:xfrm>
            <a:off x="6696075" y="3214688"/>
            <a:ext cx="215900" cy="277812"/>
          </a:xfrm>
          <a:custGeom>
            <a:avLst/>
            <a:gdLst>
              <a:gd name="T0" fmla="*/ 2147483647 w 93"/>
              <a:gd name="T1" fmla="*/ 2147483647 h 106"/>
              <a:gd name="T2" fmla="*/ 2147483647 w 93"/>
              <a:gd name="T3" fmla="*/ 2147483647 h 106"/>
              <a:gd name="T4" fmla="*/ 0 w 93"/>
              <a:gd name="T5" fmla="*/ 0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28"/>
                </a:moveTo>
                <a:lnTo>
                  <a:pt x="93" y="106"/>
                </a:lnTo>
                <a:lnTo>
                  <a:pt x="0" y="0"/>
                </a:lnTo>
                <a:lnTo>
                  <a:pt x="49" y="2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27" name="Freeform 251"/>
          <p:cNvSpPr>
            <a:spLocks/>
          </p:cNvSpPr>
          <p:nvPr/>
        </p:nvSpPr>
        <p:spPr bwMode="auto">
          <a:xfrm>
            <a:off x="6808788" y="3287713"/>
            <a:ext cx="215900"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4" y="78"/>
                </a:lnTo>
                <a:lnTo>
                  <a:pt x="93" y="12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28" name="Freeform 252"/>
          <p:cNvSpPr>
            <a:spLocks/>
          </p:cNvSpPr>
          <p:nvPr/>
        </p:nvSpPr>
        <p:spPr bwMode="auto">
          <a:xfrm>
            <a:off x="5499102" y="1701800"/>
            <a:ext cx="214313" cy="444500"/>
          </a:xfrm>
          <a:custGeom>
            <a:avLst/>
            <a:gdLst>
              <a:gd name="T0" fmla="*/ 0 w 93"/>
              <a:gd name="T1" fmla="*/ 2147483647 h 170"/>
              <a:gd name="T2" fmla="*/ 2147483647 w 93"/>
              <a:gd name="T3" fmla="*/ 2147483647 h 170"/>
              <a:gd name="T4" fmla="*/ 2147483647 w 93"/>
              <a:gd name="T5" fmla="*/ 0 h 170"/>
              <a:gd name="T6" fmla="*/ 0 w 93"/>
              <a:gd name="T7" fmla="*/ 2147483647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0" y="97"/>
                </a:moveTo>
                <a:lnTo>
                  <a:pt x="93" y="170"/>
                </a:lnTo>
                <a:lnTo>
                  <a:pt x="44" y="0"/>
                </a:lnTo>
                <a:lnTo>
                  <a:pt x="0"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29" name="Line 253"/>
          <p:cNvSpPr>
            <a:spLocks noChangeShapeType="1"/>
          </p:cNvSpPr>
          <p:nvPr/>
        </p:nvSpPr>
        <p:spPr bwMode="auto">
          <a:xfrm flipV="1">
            <a:off x="4402147" y="4330700"/>
            <a:ext cx="104775" cy="2301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30" name="Line 254"/>
          <p:cNvSpPr>
            <a:spLocks noChangeShapeType="1"/>
          </p:cNvSpPr>
          <p:nvPr/>
        </p:nvSpPr>
        <p:spPr bwMode="auto">
          <a:xfrm flipH="1">
            <a:off x="4506913" y="4032250"/>
            <a:ext cx="227012" cy="2984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31" name="Freeform 255"/>
          <p:cNvSpPr>
            <a:spLocks/>
          </p:cNvSpPr>
          <p:nvPr/>
        </p:nvSpPr>
        <p:spPr bwMode="auto">
          <a:xfrm>
            <a:off x="4733925" y="3732220"/>
            <a:ext cx="215900" cy="300037"/>
          </a:xfrm>
          <a:custGeom>
            <a:avLst/>
            <a:gdLst>
              <a:gd name="T0" fmla="*/ 2147483647 w 93"/>
              <a:gd name="T1" fmla="*/ 0 h 115"/>
              <a:gd name="T2" fmla="*/ 2147483647 w 93"/>
              <a:gd name="T3" fmla="*/ 0 h 115"/>
              <a:gd name="T4" fmla="*/ 0 w 93"/>
              <a:gd name="T5" fmla="*/ 2147483647 h 115"/>
              <a:gd name="T6" fmla="*/ 2147483647 w 93"/>
              <a:gd name="T7" fmla="*/ 0 h 115"/>
              <a:gd name="T8" fmla="*/ 0 60000 65536"/>
              <a:gd name="T9" fmla="*/ 0 60000 65536"/>
              <a:gd name="T10" fmla="*/ 0 60000 65536"/>
              <a:gd name="T11" fmla="*/ 0 60000 65536"/>
              <a:gd name="T12" fmla="*/ 0 w 93"/>
              <a:gd name="T13" fmla="*/ 0 h 115"/>
              <a:gd name="T14" fmla="*/ 93 w 93"/>
              <a:gd name="T15" fmla="*/ 115 h 115"/>
            </a:gdLst>
            <a:ahLst/>
            <a:cxnLst>
              <a:cxn ang="T8">
                <a:pos x="T0" y="T1"/>
              </a:cxn>
              <a:cxn ang="T9">
                <a:pos x="T2" y="T3"/>
              </a:cxn>
              <a:cxn ang="T10">
                <a:pos x="T4" y="T5"/>
              </a:cxn>
              <a:cxn ang="T11">
                <a:pos x="T6" y="T7"/>
              </a:cxn>
            </a:cxnLst>
            <a:rect l="T12" t="T13" r="T14" b="T15"/>
            <a:pathLst>
              <a:path w="93" h="115">
                <a:moveTo>
                  <a:pt x="44" y="0"/>
                </a:moveTo>
                <a:lnTo>
                  <a:pt x="93" y="0"/>
                </a:lnTo>
                <a:lnTo>
                  <a:pt x="0" y="115"/>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32" name="Freeform 256"/>
          <p:cNvSpPr>
            <a:spLocks/>
          </p:cNvSpPr>
          <p:nvPr/>
        </p:nvSpPr>
        <p:spPr bwMode="auto">
          <a:xfrm>
            <a:off x="4835525" y="3324225"/>
            <a:ext cx="217488" cy="407988"/>
          </a:xfrm>
          <a:custGeom>
            <a:avLst/>
            <a:gdLst>
              <a:gd name="T0" fmla="*/ 2147483647 w 94"/>
              <a:gd name="T1" fmla="*/ 0 h 156"/>
              <a:gd name="T2" fmla="*/ 0 w 94"/>
              <a:gd name="T3" fmla="*/ 2147483647 h 156"/>
              <a:gd name="T4" fmla="*/ 2147483647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0"/>
                </a:moveTo>
                <a:lnTo>
                  <a:pt x="0" y="156"/>
                </a:lnTo>
                <a:lnTo>
                  <a:pt x="49" y="15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33" name="Line 257"/>
          <p:cNvSpPr>
            <a:spLocks noChangeShapeType="1"/>
          </p:cNvSpPr>
          <p:nvPr/>
        </p:nvSpPr>
        <p:spPr bwMode="auto">
          <a:xfrm flipH="1" flipV="1">
            <a:off x="6808788" y="3287713"/>
            <a:ext cx="215900" cy="323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34" name="Line 258"/>
          <p:cNvSpPr>
            <a:spLocks noChangeShapeType="1"/>
          </p:cNvSpPr>
          <p:nvPr/>
        </p:nvSpPr>
        <p:spPr bwMode="auto">
          <a:xfrm>
            <a:off x="6696082" y="3214710"/>
            <a:ext cx="112713"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35" name="Line 259"/>
          <p:cNvSpPr>
            <a:spLocks noChangeShapeType="1"/>
          </p:cNvSpPr>
          <p:nvPr/>
        </p:nvSpPr>
        <p:spPr bwMode="auto">
          <a:xfrm flipH="1" flipV="1">
            <a:off x="5600712" y="1701803"/>
            <a:ext cx="30163" cy="3524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36" name="Line 260"/>
          <p:cNvSpPr>
            <a:spLocks noChangeShapeType="1"/>
          </p:cNvSpPr>
          <p:nvPr/>
        </p:nvSpPr>
        <p:spPr bwMode="auto">
          <a:xfrm flipV="1">
            <a:off x="4733930" y="3732220"/>
            <a:ext cx="101600" cy="3000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37" name="Line 261"/>
          <p:cNvSpPr>
            <a:spLocks noChangeShapeType="1"/>
          </p:cNvSpPr>
          <p:nvPr/>
        </p:nvSpPr>
        <p:spPr bwMode="auto">
          <a:xfrm flipH="1">
            <a:off x="4835525" y="3324225"/>
            <a:ext cx="217488" cy="407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38" name="Freeform 262"/>
          <p:cNvSpPr>
            <a:spLocks/>
          </p:cNvSpPr>
          <p:nvPr/>
        </p:nvSpPr>
        <p:spPr bwMode="auto">
          <a:xfrm>
            <a:off x="6911987" y="3492500"/>
            <a:ext cx="227013" cy="323850"/>
          </a:xfrm>
          <a:custGeom>
            <a:avLst/>
            <a:gdLst>
              <a:gd name="T0" fmla="*/ 2147483647 w 98"/>
              <a:gd name="T1" fmla="*/ 2147483647 h 124"/>
              <a:gd name="T2" fmla="*/ 2147483647 w 98"/>
              <a:gd name="T3" fmla="*/ 2147483647 h 124"/>
              <a:gd name="T4" fmla="*/ 0 w 98"/>
              <a:gd name="T5" fmla="*/ 0 h 124"/>
              <a:gd name="T6" fmla="*/ 2147483647 w 98"/>
              <a:gd name="T7" fmla="*/ 2147483647 h 124"/>
              <a:gd name="T8" fmla="*/ 0 60000 65536"/>
              <a:gd name="T9" fmla="*/ 0 60000 65536"/>
              <a:gd name="T10" fmla="*/ 0 60000 65536"/>
              <a:gd name="T11" fmla="*/ 0 60000 65536"/>
              <a:gd name="T12" fmla="*/ 0 w 98"/>
              <a:gd name="T13" fmla="*/ 0 h 124"/>
              <a:gd name="T14" fmla="*/ 98 w 98"/>
              <a:gd name="T15" fmla="*/ 124 h 124"/>
            </a:gdLst>
            <a:ahLst/>
            <a:cxnLst>
              <a:cxn ang="T8">
                <a:pos x="T0" y="T1"/>
              </a:cxn>
              <a:cxn ang="T9">
                <a:pos x="T2" y="T3"/>
              </a:cxn>
              <a:cxn ang="T10">
                <a:pos x="T4" y="T5"/>
              </a:cxn>
              <a:cxn ang="T11">
                <a:pos x="T6" y="T7"/>
              </a:cxn>
            </a:cxnLst>
            <a:rect l="T12" t="T13" r="T14" b="T15"/>
            <a:pathLst>
              <a:path w="98" h="124">
                <a:moveTo>
                  <a:pt x="49" y="46"/>
                </a:moveTo>
                <a:lnTo>
                  <a:pt x="98" y="124"/>
                </a:lnTo>
                <a:lnTo>
                  <a:pt x="0" y="0"/>
                </a:lnTo>
                <a:lnTo>
                  <a:pt x="49"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39" name="Freeform 263"/>
          <p:cNvSpPr>
            <a:spLocks/>
          </p:cNvSpPr>
          <p:nvPr/>
        </p:nvSpPr>
        <p:spPr bwMode="auto">
          <a:xfrm>
            <a:off x="7024693" y="3611565"/>
            <a:ext cx="217487" cy="274637"/>
          </a:xfrm>
          <a:custGeom>
            <a:avLst/>
            <a:gdLst>
              <a:gd name="T0" fmla="*/ 2147483647 w 94"/>
              <a:gd name="T1" fmla="*/ 2147483647 h 105"/>
              <a:gd name="T2" fmla="*/ 0 w 94"/>
              <a:gd name="T3" fmla="*/ 0 h 105"/>
              <a:gd name="T4" fmla="*/ 2147483647 w 94"/>
              <a:gd name="T5" fmla="*/ 2147483647 h 105"/>
              <a:gd name="T6" fmla="*/ 2147483647 w 94"/>
              <a:gd name="T7" fmla="*/ 2147483647 h 105"/>
              <a:gd name="T8" fmla="*/ 0 60000 65536"/>
              <a:gd name="T9" fmla="*/ 0 60000 65536"/>
              <a:gd name="T10" fmla="*/ 0 60000 65536"/>
              <a:gd name="T11" fmla="*/ 0 60000 65536"/>
              <a:gd name="T12" fmla="*/ 0 w 94"/>
              <a:gd name="T13" fmla="*/ 0 h 105"/>
              <a:gd name="T14" fmla="*/ 94 w 94"/>
              <a:gd name="T15" fmla="*/ 105 h 105"/>
            </a:gdLst>
            <a:ahLst/>
            <a:cxnLst>
              <a:cxn ang="T8">
                <a:pos x="T0" y="T1"/>
              </a:cxn>
              <a:cxn ang="T9">
                <a:pos x="T2" y="T3"/>
              </a:cxn>
              <a:cxn ang="T10">
                <a:pos x="T4" y="T5"/>
              </a:cxn>
              <a:cxn ang="T11">
                <a:pos x="T6" y="T7"/>
              </a:cxn>
            </a:cxnLst>
            <a:rect l="T12" t="T13" r="T14" b="T15"/>
            <a:pathLst>
              <a:path w="94" h="105">
                <a:moveTo>
                  <a:pt x="94" y="105"/>
                </a:moveTo>
                <a:lnTo>
                  <a:pt x="0" y="0"/>
                </a:lnTo>
                <a:lnTo>
                  <a:pt x="49" y="78"/>
                </a:lnTo>
                <a:lnTo>
                  <a:pt x="94" y="10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40" name="Line 264"/>
          <p:cNvSpPr>
            <a:spLocks noChangeShapeType="1"/>
          </p:cNvSpPr>
          <p:nvPr/>
        </p:nvSpPr>
        <p:spPr bwMode="auto">
          <a:xfrm flipH="1" flipV="1">
            <a:off x="7024693" y="3611565"/>
            <a:ext cx="217487" cy="2746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41" name="Line 265"/>
          <p:cNvSpPr>
            <a:spLocks noChangeShapeType="1"/>
          </p:cNvSpPr>
          <p:nvPr/>
        </p:nvSpPr>
        <p:spPr bwMode="auto">
          <a:xfrm>
            <a:off x="6911977" y="3492505"/>
            <a:ext cx="112713" cy="1190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42" name="Freeform 266"/>
          <p:cNvSpPr>
            <a:spLocks/>
          </p:cNvSpPr>
          <p:nvPr/>
        </p:nvSpPr>
        <p:spPr bwMode="auto">
          <a:xfrm>
            <a:off x="7139000" y="3816352"/>
            <a:ext cx="217487" cy="239713"/>
          </a:xfrm>
          <a:custGeom>
            <a:avLst/>
            <a:gdLst>
              <a:gd name="T0" fmla="*/ 2147483647 w 94"/>
              <a:gd name="T1" fmla="*/ 2147483647 h 92"/>
              <a:gd name="T2" fmla="*/ 2147483647 w 94"/>
              <a:gd name="T3" fmla="*/ 2147483647 h 92"/>
              <a:gd name="T4" fmla="*/ 0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45" y="27"/>
                </a:moveTo>
                <a:lnTo>
                  <a:pt x="94" y="92"/>
                </a:lnTo>
                <a:lnTo>
                  <a:pt x="0" y="0"/>
                </a:lnTo>
                <a:lnTo>
                  <a:pt x="45" y="2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43" name="Freeform 267"/>
          <p:cNvSpPr>
            <a:spLocks/>
          </p:cNvSpPr>
          <p:nvPr/>
        </p:nvSpPr>
        <p:spPr bwMode="auto">
          <a:xfrm>
            <a:off x="7242175" y="3886205"/>
            <a:ext cx="215900" cy="169863"/>
          </a:xfrm>
          <a:custGeom>
            <a:avLst/>
            <a:gdLst>
              <a:gd name="T0" fmla="*/ 2147483647 w 93"/>
              <a:gd name="T1" fmla="*/ 2147483647 h 65"/>
              <a:gd name="T2" fmla="*/ 0 w 93"/>
              <a:gd name="T3" fmla="*/ 0 h 65"/>
              <a:gd name="T4" fmla="*/ 2147483647 w 93"/>
              <a:gd name="T5" fmla="*/ 2147483647 h 65"/>
              <a:gd name="T6" fmla="*/ 2147483647 w 93"/>
              <a:gd name="T7" fmla="*/ 2147483647 h 65"/>
              <a:gd name="T8" fmla="*/ 0 60000 65536"/>
              <a:gd name="T9" fmla="*/ 0 60000 65536"/>
              <a:gd name="T10" fmla="*/ 0 60000 65536"/>
              <a:gd name="T11" fmla="*/ 0 60000 65536"/>
              <a:gd name="T12" fmla="*/ 0 w 93"/>
              <a:gd name="T13" fmla="*/ 0 h 65"/>
              <a:gd name="T14" fmla="*/ 93 w 93"/>
              <a:gd name="T15" fmla="*/ 65 h 65"/>
            </a:gdLst>
            <a:ahLst/>
            <a:cxnLst>
              <a:cxn ang="T8">
                <a:pos x="T0" y="T1"/>
              </a:cxn>
              <a:cxn ang="T9">
                <a:pos x="T2" y="T3"/>
              </a:cxn>
              <a:cxn ang="T10">
                <a:pos x="T4" y="T5"/>
              </a:cxn>
              <a:cxn ang="T11">
                <a:pos x="T6" y="T7"/>
              </a:cxn>
            </a:cxnLst>
            <a:rect l="T12" t="T13" r="T14" b="T15"/>
            <a:pathLst>
              <a:path w="93" h="65">
                <a:moveTo>
                  <a:pt x="93" y="56"/>
                </a:moveTo>
                <a:lnTo>
                  <a:pt x="0" y="0"/>
                </a:lnTo>
                <a:lnTo>
                  <a:pt x="49" y="65"/>
                </a:lnTo>
                <a:lnTo>
                  <a:pt x="93" y="5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44" name="Line 268"/>
          <p:cNvSpPr>
            <a:spLocks noChangeShapeType="1"/>
          </p:cNvSpPr>
          <p:nvPr/>
        </p:nvSpPr>
        <p:spPr bwMode="auto">
          <a:xfrm>
            <a:off x="7242187" y="3886210"/>
            <a:ext cx="9525"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45" name="Freeform 269"/>
          <p:cNvSpPr>
            <a:spLocks/>
          </p:cNvSpPr>
          <p:nvPr/>
        </p:nvSpPr>
        <p:spPr bwMode="auto">
          <a:xfrm>
            <a:off x="5053013" y="2843213"/>
            <a:ext cx="227012" cy="481012"/>
          </a:xfrm>
          <a:custGeom>
            <a:avLst/>
            <a:gdLst>
              <a:gd name="T0" fmla="*/ 0 w 98"/>
              <a:gd name="T1" fmla="*/ 2147483647 h 184"/>
              <a:gd name="T2" fmla="*/ 2147483647 w 98"/>
              <a:gd name="T3" fmla="*/ 2147483647 h 184"/>
              <a:gd name="T4" fmla="*/ 2147483647 w 98"/>
              <a:gd name="T5" fmla="*/ 0 h 184"/>
              <a:gd name="T6" fmla="*/ 0 w 98"/>
              <a:gd name="T7" fmla="*/ 2147483647 h 184"/>
              <a:gd name="T8" fmla="*/ 0 60000 65536"/>
              <a:gd name="T9" fmla="*/ 0 60000 65536"/>
              <a:gd name="T10" fmla="*/ 0 60000 65536"/>
              <a:gd name="T11" fmla="*/ 0 60000 65536"/>
              <a:gd name="T12" fmla="*/ 0 w 98"/>
              <a:gd name="T13" fmla="*/ 0 h 184"/>
              <a:gd name="T14" fmla="*/ 98 w 98"/>
              <a:gd name="T15" fmla="*/ 184 h 184"/>
            </a:gdLst>
            <a:ahLst/>
            <a:cxnLst>
              <a:cxn ang="T8">
                <a:pos x="T0" y="T1"/>
              </a:cxn>
              <a:cxn ang="T9">
                <a:pos x="T2" y="T3"/>
              </a:cxn>
              <a:cxn ang="T10">
                <a:pos x="T4" y="T5"/>
              </a:cxn>
              <a:cxn ang="T11">
                <a:pos x="T6" y="T7"/>
              </a:cxn>
            </a:cxnLst>
            <a:rect l="T12" t="T13" r="T14" b="T15"/>
            <a:pathLst>
              <a:path w="98" h="184">
                <a:moveTo>
                  <a:pt x="0" y="184"/>
                </a:moveTo>
                <a:lnTo>
                  <a:pt x="98" y="83"/>
                </a:lnTo>
                <a:lnTo>
                  <a:pt x="49" y="0"/>
                </a:lnTo>
                <a:lnTo>
                  <a:pt x="0"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46" name="Freeform 270"/>
          <p:cNvSpPr>
            <a:spLocks/>
          </p:cNvSpPr>
          <p:nvPr/>
        </p:nvSpPr>
        <p:spPr bwMode="auto">
          <a:xfrm>
            <a:off x="5167325" y="2495550"/>
            <a:ext cx="217487" cy="565150"/>
          </a:xfrm>
          <a:custGeom>
            <a:avLst/>
            <a:gdLst>
              <a:gd name="T0" fmla="*/ 2147483647 w 94"/>
              <a:gd name="T1" fmla="*/ 0 h 216"/>
              <a:gd name="T2" fmla="*/ 0 w 94"/>
              <a:gd name="T3" fmla="*/ 2147483647 h 216"/>
              <a:gd name="T4" fmla="*/ 2147483647 w 94"/>
              <a:gd name="T5" fmla="*/ 2147483647 h 216"/>
              <a:gd name="T6" fmla="*/ 2147483647 w 94"/>
              <a:gd name="T7" fmla="*/ 0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94" y="0"/>
                </a:moveTo>
                <a:lnTo>
                  <a:pt x="0" y="133"/>
                </a:lnTo>
                <a:lnTo>
                  <a:pt x="49" y="21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47" name="Line 271"/>
          <p:cNvSpPr>
            <a:spLocks noChangeShapeType="1"/>
          </p:cNvSpPr>
          <p:nvPr/>
        </p:nvSpPr>
        <p:spPr bwMode="auto">
          <a:xfrm flipH="1" flipV="1">
            <a:off x="7242175" y="3886200"/>
            <a:ext cx="215900" cy="1460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48" name="Line 272"/>
          <p:cNvSpPr>
            <a:spLocks noChangeShapeType="1"/>
          </p:cNvSpPr>
          <p:nvPr/>
        </p:nvSpPr>
        <p:spPr bwMode="auto">
          <a:xfrm>
            <a:off x="7138990" y="3816350"/>
            <a:ext cx="103187" cy="69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49" name="Line 273"/>
          <p:cNvSpPr>
            <a:spLocks noChangeShapeType="1"/>
          </p:cNvSpPr>
          <p:nvPr/>
        </p:nvSpPr>
        <p:spPr bwMode="auto">
          <a:xfrm flipH="1">
            <a:off x="5167325" y="2495572"/>
            <a:ext cx="217487" cy="3476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50" name="Freeform 274"/>
          <p:cNvSpPr>
            <a:spLocks/>
          </p:cNvSpPr>
          <p:nvPr/>
        </p:nvSpPr>
        <p:spPr bwMode="auto">
          <a:xfrm>
            <a:off x="7458075" y="4032272"/>
            <a:ext cx="228600" cy="588963"/>
          </a:xfrm>
          <a:custGeom>
            <a:avLst/>
            <a:gdLst>
              <a:gd name="T0" fmla="*/ 2147483647 w 99"/>
              <a:gd name="T1" fmla="*/ 2147483647 h 225"/>
              <a:gd name="T2" fmla="*/ 0 w 99"/>
              <a:gd name="T3" fmla="*/ 0 h 225"/>
              <a:gd name="T4" fmla="*/ 2147483647 w 99"/>
              <a:gd name="T5" fmla="*/ 2147483647 h 225"/>
              <a:gd name="T6" fmla="*/ 2147483647 w 99"/>
              <a:gd name="T7" fmla="*/ 2147483647 h 225"/>
              <a:gd name="T8" fmla="*/ 0 60000 65536"/>
              <a:gd name="T9" fmla="*/ 0 60000 65536"/>
              <a:gd name="T10" fmla="*/ 0 60000 65536"/>
              <a:gd name="T11" fmla="*/ 0 60000 65536"/>
              <a:gd name="T12" fmla="*/ 0 w 99"/>
              <a:gd name="T13" fmla="*/ 0 h 225"/>
              <a:gd name="T14" fmla="*/ 99 w 99"/>
              <a:gd name="T15" fmla="*/ 225 h 225"/>
            </a:gdLst>
            <a:ahLst/>
            <a:cxnLst>
              <a:cxn ang="T8">
                <a:pos x="T0" y="T1"/>
              </a:cxn>
              <a:cxn ang="T9">
                <a:pos x="T2" y="T3"/>
              </a:cxn>
              <a:cxn ang="T10">
                <a:pos x="T4" y="T5"/>
              </a:cxn>
              <a:cxn ang="T11">
                <a:pos x="T6" y="T7"/>
              </a:cxn>
            </a:cxnLst>
            <a:rect l="T12" t="T13" r="T14" b="T15"/>
            <a:pathLst>
              <a:path w="99" h="225">
                <a:moveTo>
                  <a:pt x="99" y="202"/>
                </a:moveTo>
                <a:lnTo>
                  <a:pt x="0" y="0"/>
                </a:lnTo>
                <a:lnTo>
                  <a:pt x="49" y="225"/>
                </a:lnTo>
                <a:lnTo>
                  <a:pt x="99" y="20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51" name="Line 275"/>
          <p:cNvSpPr>
            <a:spLocks noChangeShapeType="1"/>
          </p:cNvSpPr>
          <p:nvPr/>
        </p:nvSpPr>
        <p:spPr bwMode="auto">
          <a:xfrm>
            <a:off x="7458087" y="4032252"/>
            <a:ext cx="11113" cy="111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52" name="Freeform 276"/>
          <p:cNvSpPr>
            <a:spLocks/>
          </p:cNvSpPr>
          <p:nvPr/>
        </p:nvSpPr>
        <p:spPr bwMode="auto">
          <a:xfrm>
            <a:off x="7570800" y="4560888"/>
            <a:ext cx="219075" cy="93662"/>
          </a:xfrm>
          <a:custGeom>
            <a:avLst/>
            <a:gdLst>
              <a:gd name="T0" fmla="*/ 2147483647 w 94"/>
              <a:gd name="T1" fmla="*/ 0 h 36"/>
              <a:gd name="T2" fmla="*/ 2147483647 w 94"/>
              <a:gd name="T3" fmla="*/ 2147483647 h 36"/>
              <a:gd name="T4" fmla="*/ 0 w 94"/>
              <a:gd name="T5" fmla="*/ 2147483647 h 36"/>
              <a:gd name="T6" fmla="*/ 2147483647 w 94"/>
              <a:gd name="T7" fmla="*/ 0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50" y="0"/>
                </a:moveTo>
                <a:lnTo>
                  <a:pt x="94" y="36"/>
                </a:lnTo>
                <a:lnTo>
                  <a:pt x="0" y="23"/>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53" name="Freeform 277"/>
          <p:cNvSpPr>
            <a:spLocks/>
          </p:cNvSpPr>
          <p:nvPr/>
        </p:nvSpPr>
        <p:spPr bwMode="auto">
          <a:xfrm>
            <a:off x="7686675" y="4560888"/>
            <a:ext cx="215900" cy="93662"/>
          </a:xfrm>
          <a:custGeom>
            <a:avLst/>
            <a:gdLst>
              <a:gd name="T0" fmla="*/ 2147483647 w 93"/>
              <a:gd name="T1" fmla="*/ 2147483647 h 36"/>
              <a:gd name="T2" fmla="*/ 0 w 93"/>
              <a:gd name="T3" fmla="*/ 0 h 36"/>
              <a:gd name="T4" fmla="*/ 2147483647 w 93"/>
              <a:gd name="T5" fmla="*/ 2147483647 h 36"/>
              <a:gd name="T6" fmla="*/ 2147483647 w 93"/>
              <a:gd name="T7" fmla="*/ 2147483647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93" y="14"/>
                </a:moveTo>
                <a:lnTo>
                  <a:pt x="0" y="0"/>
                </a:lnTo>
                <a:lnTo>
                  <a:pt x="44" y="36"/>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54" name="Freeform 278"/>
          <p:cNvSpPr>
            <a:spLocks/>
          </p:cNvSpPr>
          <p:nvPr/>
        </p:nvSpPr>
        <p:spPr bwMode="auto">
          <a:xfrm>
            <a:off x="4289425" y="4560888"/>
            <a:ext cx="217488" cy="93662"/>
          </a:xfrm>
          <a:custGeom>
            <a:avLst/>
            <a:gdLst>
              <a:gd name="T0" fmla="*/ 2147483647 w 94"/>
              <a:gd name="T1" fmla="*/ 0 h 36"/>
              <a:gd name="T2" fmla="*/ 2147483647 w 94"/>
              <a:gd name="T3" fmla="*/ 2147483647 h 36"/>
              <a:gd name="T4" fmla="*/ 0 w 94"/>
              <a:gd name="T5" fmla="*/ 2147483647 h 36"/>
              <a:gd name="T6" fmla="*/ 2147483647 w 94"/>
              <a:gd name="T7" fmla="*/ 0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49" y="0"/>
                </a:moveTo>
                <a:lnTo>
                  <a:pt x="94" y="36"/>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55" name="Freeform 279"/>
          <p:cNvSpPr>
            <a:spLocks/>
          </p:cNvSpPr>
          <p:nvPr/>
        </p:nvSpPr>
        <p:spPr bwMode="auto">
          <a:xfrm>
            <a:off x="4402150" y="4560888"/>
            <a:ext cx="219075"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4"/>
                </a:moveTo>
                <a:lnTo>
                  <a:pt x="0" y="0"/>
                </a:lnTo>
                <a:lnTo>
                  <a:pt x="45" y="36"/>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56" name="Freeform 280"/>
          <p:cNvSpPr>
            <a:spLocks/>
          </p:cNvSpPr>
          <p:nvPr/>
        </p:nvSpPr>
        <p:spPr bwMode="auto">
          <a:xfrm>
            <a:off x="4621213" y="4032250"/>
            <a:ext cx="214312" cy="565150"/>
          </a:xfrm>
          <a:custGeom>
            <a:avLst/>
            <a:gdLst>
              <a:gd name="T0" fmla="*/ 2147483647 w 93"/>
              <a:gd name="T1" fmla="*/ 0 h 216"/>
              <a:gd name="T2" fmla="*/ 2147483647 w 93"/>
              <a:gd name="T3" fmla="*/ 2147483647 h 216"/>
              <a:gd name="T4" fmla="*/ 0 w 93"/>
              <a:gd name="T5" fmla="*/ 2147483647 h 216"/>
              <a:gd name="T6" fmla="*/ 2147483647 w 93"/>
              <a:gd name="T7" fmla="*/ 0 h 216"/>
              <a:gd name="T8" fmla="*/ 0 60000 65536"/>
              <a:gd name="T9" fmla="*/ 0 60000 65536"/>
              <a:gd name="T10" fmla="*/ 0 60000 65536"/>
              <a:gd name="T11" fmla="*/ 0 60000 65536"/>
              <a:gd name="T12" fmla="*/ 0 w 93"/>
              <a:gd name="T13" fmla="*/ 0 h 216"/>
              <a:gd name="T14" fmla="*/ 93 w 93"/>
              <a:gd name="T15" fmla="*/ 216 h 216"/>
            </a:gdLst>
            <a:ahLst/>
            <a:cxnLst>
              <a:cxn ang="T8">
                <a:pos x="T0" y="T1"/>
              </a:cxn>
              <a:cxn ang="T9">
                <a:pos x="T2" y="T3"/>
              </a:cxn>
              <a:cxn ang="T10">
                <a:pos x="T4" y="T5"/>
              </a:cxn>
              <a:cxn ang="T11">
                <a:pos x="T6" y="T7"/>
              </a:cxn>
            </a:cxnLst>
            <a:rect l="T12" t="T13" r="T14" b="T15"/>
            <a:pathLst>
              <a:path w="93" h="216">
                <a:moveTo>
                  <a:pt x="49" y="0"/>
                </a:moveTo>
                <a:lnTo>
                  <a:pt x="93" y="59"/>
                </a:lnTo>
                <a:lnTo>
                  <a:pt x="0" y="21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57" name="Freeform 281"/>
          <p:cNvSpPr>
            <a:spLocks/>
          </p:cNvSpPr>
          <p:nvPr/>
        </p:nvSpPr>
        <p:spPr bwMode="auto">
          <a:xfrm>
            <a:off x="4733925" y="3732219"/>
            <a:ext cx="215900" cy="454025"/>
          </a:xfrm>
          <a:custGeom>
            <a:avLst/>
            <a:gdLst>
              <a:gd name="T0" fmla="*/ 2147483647 w 93"/>
              <a:gd name="T1" fmla="*/ 0 h 174"/>
              <a:gd name="T2" fmla="*/ 0 w 93"/>
              <a:gd name="T3" fmla="*/ 2147483647 h 174"/>
              <a:gd name="T4" fmla="*/ 2147483647 w 93"/>
              <a:gd name="T5" fmla="*/ 2147483647 h 174"/>
              <a:gd name="T6" fmla="*/ 2147483647 w 93"/>
              <a:gd name="T7" fmla="*/ 0 h 174"/>
              <a:gd name="T8" fmla="*/ 0 60000 65536"/>
              <a:gd name="T9" fmla="*/ 0 60000 65536"/>
              <a:gd name="T10" fmla="*/ 0 60000 65536"/>
              <a:gd name="T11" fmla="*/ 0 60000 65536"/>
              <a:gd name="T12" fmla="*/ 0 w 93"/>
              <a:gd name="T13" fmla="*/ 0 h 174"/>
              <a:gd name="T14" fmla="*/ 93 w 93"/>
              <a:gd name="T15" fmla="*/ 174 h 174"/>
            </a:gdLst>
            <a:ahLst/>
            <a:cxnLst>
              <a:cxn ang="T8">
                <a:pos x="T0" y="T1"/>
              </a:cxn>
              <a:cxn ang="T9">
                <a:pos x="T2" y="T3"/>
              </a:cxn>
              <a:cxn ang="T10">
                <a:pos x="T4" y="T5"/>
              </a:cxn>
              <a:cxn ang="T11">
                <a:pos x="T6" y="T7"/>
              </a:cxn>
            </a:cxnLst>
            <a:rect l="T12" t="T13" r="T14" b="T15"/>
            <a:pathLst>
              <a:path w="93" h="174">
                <a:moveTo>
                  <a:pt x="93" y="0"/>
                </a:moveTo>
                <a:lnTo>
                  <a:pt x="0" y="115"/>
                </a:lnTo>
                <a:lnTo>
                  <a:pt x="44" y="174"/>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58" name="Freeform 282"/>
          <p:cNvSpPr>
            <a:spLocks/>
          </p:cNvSpPr>
          <p:nvPr/>
        </p:nvSpPr>
        <p:spPr bwMode="auto">
          <a:xfrm>
            <a:off x="7356477" y="4032272"/>
            <a:ext cx="214313" cy="588963"/>
          </a:xfrm>
          <a:custGeom>
            <a:avLst/>
            <a:gdLst>
              <a:gd name="T0" fmla="*/ 2147483647 w 93"/>
              <a:gd name="T1" fmla="*/ 0 h 225"/>
              <a:gd name="T2" fmla="*/ 2147483647 w 93"/>
              <a:gd name="T3" fmla="*/ 2147483647 h 225"/>
              <a:gd name="T4" fmla="*/ 0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44" y="0"/>
                </a:moveTo>
                <a:lnTo>
                  <a:pt x="93" y="225"/>
                </a:lnTo>
                <a:lnTo>
                  <a:pt x="0" y="9"/>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59" name="Freeform 283"/>
          <p:cNvSpPr>
            <a:spLocks/>
          </p:cNvSpPr>
          <p:nvPr/>
        </p:nvSpPr>
        <p:spPr bwMode="auto">
          <a:xfrm>
            <a:off x="5384800" y="1954213"/>
            <a:ext cx="215900" cy="588962"/>
          </a:xfrm>
          <a:custGeom>
            <a:avLst/>
            <a:gdLst>
              <a:gd name="T0" fmla="*/ 0 w 93"/>
              <a:gd name="T1" fmla="*/ 2147483647 h 225"/>
              <a:gd name="T2" fmla="*/ 2147483647 w 93"/>
              <a:gd name="T3" fmla="*/ 2147483647 h 225"/>
              <a:gd name="T4" fmla="*/ 2147483647 w 93"/>
              <a:gd name="T5" fmla="*/ 0 h 225"/>
              <a:gd name="T6" fmla="*/ 0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0" y="207"/>
                </a:moveTo>
                <a:lnTo>
                  <a:pt x="93" y="225"/>
                </a:lnTo>
                <a:lnTo>
                  <a:pt x="49" y="0"/>
                </a:lnTo>
                <a:lnTo>
                  <a:pt x="0" y="20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60" name="Freeform 284"/>
          <p:cNvSpPr>
            <a:spLocks/>
          </p:cNvSpPr>
          <p:nvPr/>
        </p:nvSpPr>
        <p:spPr bwMode="auto">
          <a:xfrm>
            <a:off x="5499102" y="1954213"/>
            <a:ext cx="214313" cy="588962"/>
          </a:xfrm>
          <a:custGeom>
            <a:avLst/>
            <a:gdLst>
              <a:gd name="T0" fmla="*/ 2147483647 w 93"/>
              <a:gd name="T1" fmla="*/ 2147483647 h 225"/>
              <a:gd name="T2" fmla="*/ 0 w 93"/>
              <a:gd name="T3" fmla="*/ 0 h 225"/>
              <a:gd name="T4" fmla="*/ 2147483647 w 93"/>
              <a:gd name="T5" fmla="*/ 2147483647 h 225"/>
              <a:gd name="T6" fmla="*/ 2147483647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73"/>
                </a:moveTo>
                <a:lnTo>
                  <a:pt x="0" y="0"/>
                </a:lnTo>
                <a:lnTo>
                  <a:pt x="44" y="225"/>
                </a:lnTo>
                <a:lnTo>
                  <a:pt x="93" y="7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61" name="Freeform 285"/>
          <p:cNvSpPr>
            <a:spLocks/>
          </p:cNvSpPr>
          <p:nvPr/>
        </p:nvSpPr>
        <p:spPr bwMode="auto">
          <a:xfrm>
            <a:off x="6364288" y="2963885"/>
            <a:ext cx="227012" cy="287337"/>
          </a:xfrm>
          <a:custGeom>
            <a:avLst/>
            <a:gdLst>
              <a:gd name="T0" fmla="*/ 2147483647 w 98"/>
              <a:gd name="T1" fmla="*/ 0 h 110"/>
              <a:gd name="T2" fmla="*/ 2147483647 w 98"/>
              <a:gd name="T3" fmla="*/ 2147483647 h 110"/>
              <a:gd name="T4" fmla="*/ 0 w 98"/>
              <a:gd name="T5" fmla="*/ 2147483647 h 110"/>
              <a:gd name="T6" fmla="*/ 2147483647 w 98"/>
              <a:gd name="T7" fmla="*/ 0 h 110"/>
              <a:gd name="T8" fmla="*/ 0 60000 65536"/>
              <a:gd name="T9" fmla="*/ 0 60000 65536"/>
              <a:gd name="T10" fmla="*/ 0 60000 65536"/>
              <a:gd name="T11" fmla="*/ 0 60000 65536"/>
              <a:gd name="T12" fmla="*/ 0 w 98"/>
              <a:gd name="T13" fmla="*/ 0 h 110"/>
              <a:gd name="T14" fmla="*/ 98 w 98"/>
              <a:gd name="T15" fmla="*/ 110 h 110"/>
            </a:gdLst>
            <a:ahLst/>
            <a:cxnLst>
              <a:cxn ang="T8">
                <a:pos x="T0" y="T1"/>
              </a:cxn>
              <a:cxn ang="T9">
                <a:pos x="T2" y="T3"/>
              </a:cxn>
              <a:cxn ang="T10">
                <a:pos x="T4" y="T5"/>
              </a:cxn>
              <a:cxn ang="T11">
                <a:pos x="T6" y="T7"/>
              </a:cxn>
            </a:cxnLst>
            <a:rect l="T12" t="T13" r="T14" b="T15"/>
            <a:pathLst>
              <a:path w="98" h="110">
                <a:moveTo>
                  <a:pt x="49" y="0"/>
                </a:moveTo>
                <a:lnTo>
                  <a:pt x="98" y="110"/>
                </a:lnTo>
                <a:lnTo>
                  <a:pt x="0" y="1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62" name="Freeform 286"/>
          <p:cNvSpPr>
            <a:spLocks/>
          </p:cNvSpPr>
          <p:nvPr/>
        </p:nvSpPr>
        <p:spPr bwMode="auto">
          <a:xfrm>
            <a:off x="6478600" y="2963885"/>
            <a:ext cx="217487" cy="287337"/>
          </a:xfrm>
          <a:custGeom>
            <a:avLst/>
            <a:gdLst>
              <a:gd name="T0" fmla="*/ 2147483647 w 94"/>
              <a:gd name="T1" fmla="*/ 2147483647 h 110"/>
              <a:gd name="T2" fmla="*/ 0 w 94"/>
              <a:gd name="T3" fmla="*/ 0 h 110"/>
              <a:gd name="T4" fmla="*/ 2147483647 w 94"/>
              <a:gd name="T5" fmla="*/ 2147483647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94" y="96"/>
                </a:moveTo>
                <a:lnTo>
                  <a:pt x="0" y="0"/>
                </a:lnTo>
                <a:lnTo>
                  <a:pt x="49" y="110"/>
                </a:lnTo>
                <a:lnTo>
                  <a:pt x="94" y="9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63" name="Line 287"/>
          <p:cNvSpPr>
            <a:spLocks noChangeShapeType="1"/>
          </p:cNvSpPr>
          <p:nvPr/>
        </p:nvSpPr>
        <p:spPr bwMode="auto">
          <a:xfrm flipH="1" flipV="1">
            <a:off x="7458075" y="4032250"/>
            <a:ext cx="228600" cy="5286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64" name="Line 288"/>
          <p:cNvSpPr>
            <a:spLocks noChangeShapeType="1"/>
          </p:cNvSpPr>
          <p:nvPr/>
        </p:nvSpPr>
        <p:spPr bwMode="auto">
          <a:xfrm flipH="1" flipV="1">
            <a:off x="7686675" y="4560888"/>
            <a:ext cx="215900"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65" name="Line 289"/>
          <p:cNvSpPr>
            <a:spLocks noChangeShapeType="1"/>
          </p:cNvSpPr>
          <p:nvPr/>
        </p:nvSpPr>
        <p:spPr bwMode="auto">
          <a:xfrm flipV="1">
            <a:off x="7570795" y="4560910"/>
            <a:ext cx="11588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66" name="Line 290"/>
          <p:cNvSpPr>
            <a:spLocks noChangeShapeType="1"/>
          </p:cNvSpPr>
          <p:nvPr/>
        </p:nvSpPr>
        <p:spPr bwMode="auto">
          <a:xfrm flipH="1" flipV="1">
            <a:off x="4402150" y="4560888"/>
            <a:ext cx="219075"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67" name="Line 291"/>
          <p:cNvSpPr>
            <a:spLocks noChangeShapeType="1"/>
          </p:cNvSpPr>
          <p:nvPr/>
        </p:nvSpPr>
        <p:spPr bwMode="auto">
          <a:xfrm flipV="1">
            <a:off x="4289434" y="4560910"/>
            <a:ext cx="112713"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68" name="Line 292"/>
          <p:cNvSpPr>
            <a:spLocks noChangeShapeType="1"/>
          </p:cNvSpPr>
          <p:nvPr/>
        </p:nvSpPr>
        <p:spPr bwMode="auto">
          <a:xfrm flipV="1">
            <a:off x="4621215" y="4032250"/>
            <a:ext cx="112712" cy="565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69" name="Line 293"/>
          <p:cNvSpPr>
            <a:spLocks noChangeShapeType="1"/>
          </p:cNvSpPr>
          <p:nvPr/>
        </p:nvSpPr>
        <p:spPr bwMode="auto">
          <a:xfrm flipH="1">
            <a:off x="4733925" y="3732220"/>
            <a:ext cx="215900" cy="3000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70" name="Line 294"/>
          <p:cNvSpPr>
            <a:spLocks noChangeShapeType="1"/>
          </p:cNvSpPr>
          <p:nvPr/>
        </p:nvSpPr>
        <p:spPr bwMode="auto">
          <a:xfrm flipV="1">
            <a:off x="7356475" y="4032259"/>
            <a:ext cx="101600"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71" name="Line 295"/>
          <p:cNvSpPr>
            <a:spLocks noChangeShapeType="1"/>
          </p:cNvSpPr>
          <p:nvPr/>
        </p:nvSpPr>
        <p:spPr bwMode="auto">
          <a:xfrm flipH="1" flipV="1">
            <a:off x="5499100" y="1954218"/>
            <a:ext cx="128588" cy="1238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72" name="Line 296"/>
          <p:cNvSpPr>
            <a:spLocks noChangeShapeType="1"/>
          </p:cNvSpPr>
          <p:nvPr/>
        </p:nvSpPr>
        <p:spPr bwMode="auto">
          <a:xfrm flipV="1">
            <a:off x="5384800" y="2005035"/>
            <a:ext cx="158750" cy="490537"/>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73" name="Freeform 297"/>
          <p:cNvSpPr>
            <a:spLocks/>
          </p:cNvSpPr>
          <p:nvPr/>
        </p:nvSpPr>
        <p:spPr bwMode="auto">
          <a:xfrm>
            <a:off x="4949825" y="3324225"/>
            <a:ext cx="217488" cy="407988"/>
          </a:xfrm>
          <a:custGeom>
            <a:avLst/>
            <a:gdLst>
              <a:gd name="T0" fmla="*/ 2147483647 w 94"/>
              <a:gd name="T1" fmla="*/ 0 h 156"/>
              <a:gd name="T2" fmla="*/ 2147483647 w 94"/>
              <a:gd name="T3" fmla="*/ 2147483647 h 156"/>
              <a:gd name="T4" fmla="*/ 0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5" y="0"/>
                </a:moveTo>
                <a:lnTo>
                  <a:pt x="94" y="78"/>
                </a:lnTo>
                <a:lnTo>
                  <a:pt x="0" y="156"/>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74" name="Freeform 298"/>
          <p:cNvSpPr>
            <a:spLocks/>
          </p:cNvSpPr>
          <p:nvPr/>
        </p:nvSpPr>
        <p:spPr bwMode="auto">
          <a:xfrm>
            <a:off x="5053013" y="3060722"/>
            <a:ext cx="227012" cy="468313"/>
          </a:xfrm>
          <a:custGeom>
            <a:avLst/>
            <a:gdLst>
              <a:gd name="T0" fmla="*/ 2147483647 w 98"/>
              <a:gd name="T1" fmla="*/ 0 h 179"/>
              <a:gd name="T2" fmla="*/ 0 w 98"/>
              <a:gd name="T3" fmla="*/ 2147483647 h 179"/>
              <a:gd name="T4" fmla="*/ 2147483647 w 98"/>
              <a:gd name="T5" fmla="*/ 2147483647 h 179"/>
              <a:gd name="T6" fmla="*/ 2147483647 w 98"/>
              <a:gd name="T7" fmla="*/ 0 h 179"/>
              <a:gd name="T8" fmla="*/ 0 60000 65536"/>
              <a:gd name="T9" fmla="*/ 0 60000 65536"/>
              <a:gd name="T10" fmla="*/ 0 60000 65536"/>
              <a:gd name="T11" fmla="*/ 0 60000 65536"/>
              <a:gd name="T12" fmla="*/ 0 w 98"/>
              <a:gd name="T13" fmla="*/ 0 h 179"/>
              <a:gd name="T14" fmla="*/ 98 w 98"/>
              <a:gd name="T15" fmla="*/ 179 h 179"/>
            </a:gdLst>
            <a:ahLst/>
            <a:cxnLst>
              <a:cxn ang="T8">
                <a:pos x="T0" y="T1"/>
              </a:cxn>
              <a:cxn ang="T9">
                <a:pos x="T2" y="T3"/>
              </a:cxn>
              <a:cxn ang="T10">
                <a:pos x="T4" y="T5"/>
              </a:cxn>
              <a:cxn ang="T11">
                <a:pos x="T6" y="T7"/>
              </a:cxn>
            </a:cxnLst>
            <a:rect l="T12" t="T13" r="T14" b="T15"/>
            <a:pathLst>
              <a:path w="98" h="179">
                <a:moveTo>
                  <a:pt x="98" y="0"/>
                </a:moveTo>
                <a:lnTo>
                  <a:pt x="0" y="101"/>
                </a:lnTo>
                <a:lnTo>
                  <a:pt x="49" y="179"/>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75" name="Line 299"/>
          <p:cNvSpPr>
            <a:spLocks noChangeShapeType="1"/>
          </p:cNvSpPr>
          <p:nvPr/>
        </p:nvSpPr>
        <p:spPr bwMode="auto">
          <a:xfrm flipH="1">
            <a:off x="5053013" y="3060722"/>
            <a:ext cx="227012" cy="263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76" name="Freeform 300"/>
          <p:cNvSpPr>
            <a:spLocks/>
          </p:cNvSpPr>
          <p:nvPr/>
        </p:nvSpPr>
        <p:spPr bwMode="auto">
          <a:xfrm>
            <a:off x="6591300" y="3214688"/>
            <a:ext cx="217488" cy="277812"/>
          </a:xfrm>
          <a:custGeom>
            <a:avLst/>
            <a:gdLst>
              <a:gd name="T0" fmla="*/ 2147483647 w 94"/>
              <a:gd name="T1" fmla="*/ 0 h 106"/>
              <a:gd name="T2" fmla="*/ 2147483647 w 94"/>
              <a:gd name="T3" fmla="*/ 2147483647 h 106"/>
              <a:gd name="T4" fmla="*/ 0 w 94"/>
              <a:gd name="T5" fmla="*/ 2147483647 h 106"/>
              <a:gd name="T6" fmla="*/ 2147483647 w 94"/>
              <a:gd name="T7" fmla="*/ 0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45" y="0"/>
                </a:moveTo>
                <a:lnTo>
                  <a:pt x="94" y="106"/>
                </a:lnTo>
                <a:lnTo>
                  <a:pt x="0" y="14"/>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77" name="Freeform 301"/>
          <p:cNvSpPr>
            <a:spLocks/>
          </p:cNvSpPr>
          <p:nvPr/>
        </p:nvSpPr>
        <p:spPr bwMode="auto">
          <a:xfrm>
            <a:off x="6696075" y="3214688"/>
            <a:ext cx="215900" cy="277812"/>
          </a:xfrm>
          <a:custGeom>
            <a:avLst/>
            <a:gdLst>
              <a:gd name="T0" fmla="*/ 2147483647 w 93"/>
              <a:gd name="T1" fmla="*/ 2147483647 h 106"/>
              <a:gd name="T2" fmla="*/ 0 w 93"/>
              <a:gd name="T3" fmla="*/ 0 h 106"/>
              <a:gd name="T4" fmla="*/ 2147483647 w 93"/>
              <a:gd name="T5" fmla="*/ 2147483647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106"/>
                </a:moveTo>
                <a:lnTo>
                  <a:pt x="0" y="0"/>
                </a:lnTo>
                <a:lnTo>
                  <a:pt x="49" y="106"/>
                </a:lnTo>
                <a:lnTo>
                  <a:pt x="93" y="10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78" name="Line 302"/>
          <p:cNvSpPr>
            <a:spLocks noChangeShapeType="1"/>
          </p:cNvSpPr>
          <p:nvPr/>
        </p:nvSpPr>
        <p:spPr bwMode="auto">
          <a:xfrm flipV="1">
            <a:off x="6591307" y="3214688"/>
            <a:ext cx="104775"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79" name="Line 303"/>
          <p:cNvSpPr>
            <a:spLocks noChangeShapeType="1"/>
          </p:cNvSpPr>
          <p:nvPr/>
        </p:nvSpPr>
        <p:spPr bwMode="auto">
          <a:xfrm flipH="1" flipV="1">
            <a:off x="5799144" y="1978047"/>
            <a:ext cx="190500" cy="5889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80" name="Line 304"/>
          <p:cNvSpPr>
            <a:spLocks noChangeShapeType="1"/>
          </p:cNvSpPr>
          <p:nvPr/>
        </p:nvSpPr>
        <p:spPr bwMode="auto">
          <a:xfrm flipV="1">
            <a:off x="5600700" y="2087563"/>
            <a:ext cx="26988" cy="4556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81" name="Freeform 305"/>
          <p:cNvSpPr>
            <a:spLocks/>
          </p:cNvSpPr>
          <p:nvPr/>
        </p:nvSpPr>
        <p:spPr bwMode="auto">
          <a:xfrm>
            <a:off x="4506913" y="4597422"/>
            <a:ext cx="227012" cy="93663"/>
          </a:xfrm>
          <a:custGeom>
            <a:avLst/>
            <a:gdLst>
              <a:gd name="T0" fmla="*/ 2147483647 w 98"/>
              <a:gd name="T1" fmla="*/ 0 h 36"/>
              <a:gd name="T2" fmla="*/ 2147483647 w 98"/>
              <a:gd name="T3" fmla="*/ 2147483647 h 36"/>
              <a:gd name="T4" fmla="*/ 0 w 98"/>
              <a:gd name="T5" fmla="*/ 2147483647 h 36"/>
              <a:gd name="T6" fmla="*/ 2147483647 w 98"/>
              <a:gd name="T7" fmla="*/ 0 h 36"/>
              <a:gd name="T8" fmla="*/ 0 60000 65536"/>
              <a:gd name="T9" fmla="*/ 0 60000 65536"/>
              <a:gd name="T10" fmla="*/ 0 60000 65536"/>
              <a:gd name="T11" fmla="*/ 0 60000 65536"/>
              <a:gd name="T12" fmla="*/ 0 w 98"/>
              <a:gd name="T13" fmla="*/ 0 h 36"/>
              <a:gd name="T14" fmla="*/ 98 w 98"/>
              <a:gd name="T15" fmla="*/ 36 h 36"/>
            </a:gdLst>
            <a:ahLst/>
            <a:cxnLst>
              <a:cxn ang="T8">
                <a:pos x="T0" y="T1"/>
              </a:cxn>
              <a:cxn ang="T9">
                <a:pos x="T2" y="T3"/>
              </a:cxn>
              <a:cxn ang="T10">
                <a:pos x="T4" y="T5"/>
              </a:cxn>
              <a:cxn ang="T11">
                <a:pos x="T6" y="T7"/>
              </a:cxn>
            </a:cxnLst>
            <a:rect l="T12" t="T13" r="T14" b="T15"/>
            <a:pathLst>
              <a:path w="98" h="36">
                <a:moveTo>
                  <a:pt x="49" y="0"/>
                </a:moveTo>
                <a:lnTo>
                  <a:pt x="98" y="36"/>
                </a:lnTo>
                <a:lnTo>
                  <a:pt x="0" y="22"/>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82" name="Freeform 306"/>
          <p:cNvSpPr>
            <a:spLocks/>
          </p:cNvSpPr>
          <p:nvPr/>
        </p:nvSpPr>
        <p:spPr bwMode="auto">
          <a:xfrm>
            <a:off x="4621213" y="4186260"/>
            <a:ext cx="214312" cy="504825"/>
          </a:xfrm>
          <a:custGeom>
            <a:avLst/>
            <a:gdLst>
              <a:gd name="T0" fmla="*/ 2147483647 w 93"/>
              <a:gd name="T1" fmla="*/ 0 h 193"/>
              <a:gd name="T2" fmla="*/ 0 w 93"/>
              <a:gd name="T3" fmla="*/ 2147483647 h 193"/>
              <a:gd name="T4" fmla="*/ 2147483647 w 93"/>
              <a:gd name="T5" fmla="*/ 2147483647 h 193"/>
              <a:gd name="T6" fmla="*/ 2147483647 w 93"/>
              <a:gd name="T7" fmla="*/ 0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93" y="0"/>
                </a:moveTo>
                <a:lnTo>
                  <a:pt x="0" y="157"/>
                </a:lnTo>
                <a:lnTo>
                  <a:pt x="49" y="193"/>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83" name="Freeform 307"/>
          <p:cNvSpPr>
            <a:spLocks/>
          </p:cNvSpPr>
          <p:nvPr/>
        </p:nvSpPr>
        <p:spPr bwMode="auto">
          <a:xfrm>
            <a:off x="5280037" y="2495550"/>
            <a:ext cx="219075" cy="565150"/>
          </a:xfrm>
          <a:custGeom>
            <a:avLst/>
            <a:gdLst>
              <a:gd name="T0" fmla="*/ 0 w 94"/>
              <a:gd name="T1" fmla="*/ 2147483647 h 216"/>
              <a:gd name="T2" fmla="*/ 2147483647 w 94"/>
              <a:gd name="T3" fmla="*/ 2147483647 h 216"/>
              <a:gd name="T4" fmla="*/ 2147483647 w 94"/>
              <a:gd name="T5" fmla="*/ 0 h 216"/>
              <a:gd name="T6" fmla="*/ 0 w 94"/>
              <a:gd name="T7" fmla="*/ 2147483647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0" y="216"/>
                </a:moveTo>
                <a:lnTo>
                  <a:pt x="94" y="202"/>
                </a:lnTo>
                <a:lnTo>
                  <a:pt x="45" y="0"/>
                </a:lnTo>
                <a:lnTo>
                  <a:pt x="0" y="21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84" name="Freeform 308"/>
          <p:cNvSpPr>
            <a:spLocks/>
          </p:cNvSpPr>
          <p:nvPr/>
        </p:nvSpPr>
        <p:spPr bwMode="auto">
          <a:xfrm>
            <a:off x="5384800" y="2495550"/>
            <a:ext cx="215900" cy="528638"/>
          </a:xfrm>
          <a:custGeom>
            <a:avLst/>
            <a:gdLst>
              <a:gd name="T0" fmla="*/ 2147483647 w 93"/>
              <a:gd name="T1" fmla="*/ 2147483647 h 202"/>
              <a:gd name="T2" fmla="*/ 0 w 93"/>
              <a:gd name="T3" fmla="*/ 0 h 202"/>
              <a:gd name="T4" fmla="*/ 2147483647 w 93"/>
              <a:gd name="T5" fmla="*/ 2147483647 h 202"/>
              <a:gd name="T6" fmla="*/ 2147483647 w 93"/>
              <a:gd name="T7" fmla="*/ 2147483647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93" y="18"/>
                </a:moveTo>
                <a:lnTo>
                  <a:pt x="0" y="0"/>
                </a:lnTo>
                <a:lnTo>
                  <a:pt x="49" y="202"/>
                </a:lnTo>
                <a:lnTo>
                  <a:pt x="93"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85" name="Line 309"/>
          <p:cNvSpPr>
            <a:spLocks noChangeShapeType="1"/>
          </p:cNvSpPr>
          <p:nvPr/>
        </p:nvSpPr>
        <p:spPr bwMode="auto">
          <a:xfrm flipH="1">
            <a:off x="7789863" y="4597400"/>
            <a:ext cx="112712" cy="57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86" name="Line 310"/>
          <p:cNvSpPr>
            <a:spLocks noChangeShapeType="1"/>
          </p:cNvSpPr>
          <p:nvPr/>
        </p:nvSpPr>
        <p:spPr bwMode="auto">
          <a:xfrm flipV="1">
            <a:off x="4506913" y="4597400"/>
            <a:ext cx="114300" cy="57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87" name="Freeform 311"/>
          <p:cNvSpPr>
            <a:spLocks/>
          </p:cNvSpPr>
          <p:nvPr/>
        </p:nvSpPr>
        <p:spPr bwMode="auto">
          <a:xfrm>
            <a:off x="6808788" y="3492500"/>
            <a:ext cx="215900" cy="215900"/>
          </a:xfrm>
          <a:custGeom>
            <a:avLst/>
            <a:gdLst>
              <a:gd name="T0" fmla="*/ 2147483647 w 93"/>
              <a:gd name="T1" fmla="*/ 0 h 83"/>
              <a:gd name="T2" fmla="*/ 2147483647 w 93"/>
              <a:gd name="T3" fmla="*/ 2147483647 h 83"/>
              <a:gd name="T4" fmla="*/ 0 w 93"/>
              <a:gd name="T5" fmla="*/ 0 h 83"/>
              <a:gd name="T6" fmla="*/ 2147483647 w 93"/>
              <a:gd name="T7" fmla="*/ 0 h 83"/>
              <a:gd name="T8" fmla="*/ 0 60000 65536"/>
              <a:gd name="T9" fmla="*/ 0 60000 65536"/>
              <a:gd name="T10" fmla="*/ 0 60000 65536"/>
              <a:gd name="T11" fmla="*/ 0 60000 65536"/>
              <a:gd name="T12" fmla="*/ 0 w 93"/>
              <a:gd name="T13" fmla="*/ 0 h 83"/>
              <a:gd name="T14" fmla="*/ 93 w 93"/>
              <a:gd name="T15" fmla="*/ 83 h 83"/>
            </a:gdLst>
            <a:ahLst/>
            <a:cxnLst>
              <a:cxn ang="T8">
                <a:pos x="T0" y="T1"/>
              </a:cxn>
              <a:cxn ang="T9">
                <a:pos x="T2" y="T3"/>
              </a:cxn>
              <a:cxn ang="T10">
                <a:pos x="T4" y="T5"/>
              </a:cxn>
              <a:cxn ang="T11">
                <a:pos x="T6" y="T7"/>
              </a:cxn>
            </a:cxnLst>
            <a:rect l="T12" t="T13" r="T14" b="T15"/>
            <a:pathLst>
              <a:path w="93" h="83">
                <a:moveTo>
                  <a:pt x="44" y="0"/>
                </a:moveTo>
                <a:lnTo>
                  <a:pt x="93" y="83"/>
                </a:lnTo>
                <a:lnTo>
                  <a:pt x="0" y="0"/>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88" name="Freeform 312"/>
          <p:cNvSpPr>
            <a:spLocks/>
          </p:cNvSpPr>
          <p:nvPr/>
        </p:nvSpPr>
        <p:spPr bwMode="auto">
          <a:xfrm>
            <a:off x="6911987" y="3492500"/>
            <a:ext cx="227013" cy="323850"/>
          </a:xfrm>
          <a:custGeom>
            <a:avLst/>
            <a:gdLst>
              <a:gd name="T0" fmla="*/ 2147483647 w 98"/>
              <a:gd name="T1" fmla="*/ 2147483647 h 124"/>
              <a:gd name="T2" fmla="*/ 0 w 98"/>
              <a:gd name="T3" fmla="*/ 0 h 124"/>
              <a:gd name="T4" fmla="*/ 2147483647 w 98"/>
              <a:gd name="T5" fmla="*/ 2147483647 h 124"/>
              <a:gd name="T6" fmla="*/ 2147483647 w 98"/>
              <a:gd name="T7" fmla="*/ 2147483647 h 124"/>
              <a:gd name="T8" fmla="*/ 0 60000 65536"/>
              <a:gd name="T9" fmla="*/ 0 60000 65536"/>
              <a:gd name="T10" fmla="*/ 0 60000 65536"/>
              <a:gd name="T11" fmla="*/ 0 60000 65536"/>
              <a:gd name="T12" fmla="*/ 0 w 98"/>
              <a:gd name="T13" fmla="*/ 0 h 124"/>
              <a:gd name="T14" fmla="*/ 98 w 98"/>
              <a:gd name="T15" fmla="*/ 124 h 124"/>
            </a:gdLst>
            <a:ahLst/>
            <a:cxnLst>
              <a:cxn ang="T8">
                <a:pos x="T0" y="T1"/>
              </a:cxn>
              <a:cxn ang="T9">
                <a:pos x="T2" y="T3"/>
              </a:cxn>
              <a:cxn ang="T10">
                <a:pos x="T4" y="T5"/>
              </a:cxn>
              <a:cxn ang="T11">
                <a:pos x="T6" y="T7"/>
              </a:cxn>
            </a:cxnLst>
            <a:rect l="T12" t="T13" r="T14" b="T15"/>
            <a:pathLst>
              <a:path w="98" h="124">
                <a:moveTo>
                  <a:pt x="98" y="124"/>
                </a:moveTo>
                <a:lnTo>
                  <a:pt x="0" y="0"/>
                </a:lnTo>
                <a:lnTo>
                  <a:pt x="49" y="83"/>
                </a:lnTo>
                <a:lnTo>
                  <a:pt x="98" y="12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89" name="Line 313"/>
          <p:cNvSpPr>
            <a:spLocks noChangeShapeType="1"/>
          </p:cNvSpPr>
          <p:nvPr/>
        </p:nvSpPr>
        <p:spPr bwMode="auto">
          <a:xfrm flipV="1">
            <a:off x="5280031" y="2495550"/>
            <a:ext cx="104775" cy="565150"/>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90" name="Line 314"/>
          <p:cNvSpPr>
            <a:spLocks noChangeShapeType="1"/>
          </p:cNvSpPr>
          <p:nvPr/>
        </p:nvSpPr>
        <p:spPr bwMode="auto">
          <a:xfrm flipH="1" flipV="1">
            <a:off x="5384800" y="2495572"/>
            <a:ext cx="215900" cy="476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91" name="Line 315"/>
          <p:cNvSpPr>
            <a:spLocks noChangeShapeType="1"/>
          </p:cNvSpPr>
          <p:nvPr/>
        </p:nvSpPr>
        <p:spPr bwMode="auto">
          <a:xfrm>
            <a:off x="6808797" y="3492500"/>
            <a:ext cx="103187" cy="15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92" name="Freeform 316"/>
          <p:cNvSpPr>
            <a:spLocks/>
          </p:cNvSpPr>
          <p:nvPr/>
        </p:nvSpPr>
        <p:spPr bwMode="auto">
          <a:xfrm>
            <a:off x="7024693" y="3708407"/>
            <a:ext cx="217487" cy="347663"/>
          </a:xfrm>
          <a:custGeom>
            <a:avLst/>
            <a:gdLst>
              <a:gd name="T0" fmla="*/ 2147483647 w 94"/>
              <a:gd name="T1" fmla="*/ 2147483647 h 133"/>
              <a:gd name="T2" fmla="*/ 2147483647 w 94"/>
              <a:gd name="T3" fmla="*/ 2147483647 h 133"/>
              <a:gd name="T4" fmla="*/ 0 w 94"/>
              <a:gd name="T5" fmla="*/ 0 h 133"/>
              <a:gd name="T6" fmla="*/ 2147483647 w 94"/>
              <a:gd name="T7" fmla="*/ 2147483647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49" y="41"/>
                </a:moveTo>
                <a:lnTo>
                  <a:pt x="94" y="133"/>
                </a:lnTo>
                <a:lnTo>
                  <a:pt x="0" y="0"/>
                </a:lnTo>
                <a:lnTo>
                  <a:pt x="49"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93" name="Freeform 317"/>
          <p:cNvSpPr>
            <a:spLocks/>
          </p:cNvSpPr>
          <p:nvPr/>
        </p:nvSpPr>
        <p:spPr bwMode="auto">
          <a:xfrm>
            <a:off x="7139000" y="3816352"/>
            <a:ext cx="217487" cy="239713"/>
          </a:xfrm>
          <a:custGeom>
            <a:avLst/>
            <a:gdLst>
              <a:gd name="T0" fmla="*/ 2147483647 w 94"/>
              <a:gd name="T1" fmla="*/ 2147483647 h 92"/>
              <a:gd name="T2" fmla="*/ 0 w 94"/>
              <a:gd name="T3" fmla="*/ 0 h 92"/>
              <a:gd name="T4" fmla="*/ 2147483647 w 94"/>
              <a:gd name="T5" fmla="*/ 2147483647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0"/>
                </a:lnTo>
                <a:lnTo>
                  <a:pt x="45" y="92"/>
                </a:lnTo>
                <a:lnTo>
                  <a:pt x="94"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94" name="Line 318"/>
          <p:cNvSpPr>
            <a:spLocks noChangeShapeType="1"/>
          </p:cNvSpPr>
          <p:nvPr/>
        </p:nvSpPr>
        <p:spPr bwMode="auto">
          <a:xfrm>
            <a:off x="7024692" y="3708400"/>
            <a:ext cx="114300" cy="1079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95" name="Freeform 319"/>
          <p:cNvSpPr>
            <a:spLocks/>
          </p:cNvSpPr>
          <p:nvPr/>
        </p:nvSpPr>
        <p:spPr bwMode="auto">
          <a:xfrm>
            <a:off x="4835525" y="3732219"/>
            <a:ext cx="217488" cy="454025"/>
          </a:xfrm>
          <a:custGeom>
            <a:avLst/>
            <a:gdLst>
              <a:gd name="T0" fmla="*/ 2147483647 w 94"/>
              <a:gd name="T1" fmla="*/ 0 h 174"/>
              <a:gd name="T2" fmla="*/ 2147483647 w 94"/>
              <a:gd name="T3" fmla="*/ 2147483647 h 174"/>
              <a:gd name="T4" fmla="*/ 0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49" y="0"/>
                </a:moveTo>
                <a:lnTo>
                  <a:pt x="94" y="115"/>
                </a:lnTo>
                <a:lnTo>
                  <a:pt x="0" y="17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96" name="Freeform 320"/>
          <p:cNvSpPr>
            <a:spLocks/>
          </p:cNvSpPr>
          <p:nvPr/>
        </p:nvSpPr>
        <p:spPr bwMode="auto">
          <a:xfrm>
            <a:off x="4949825" y="3529017"/>
            <a:ext cx="217488" cy="503237"/>
          </a:xfrm>
          <a:custGeom>
            <a:avLst/>
            <a:gdLst>
              <a:gd name="T0" fmla="*/ 2147483647 w 94"/>
              <a:gd name="T1" fmla="*/ 0 h 193"/>
              <a:gd name="T2" fmla="*/ 0 w 94"/>
              <a:gd name="T3" fmla="*/ 2147483647 h 193"/>
              <a:gd name="T4" fmla="*/ 2147483647 w 94"/>
              <a:gd name="T5" fmla="*/ 2147483647 h 193"/>
              <a:gd name="T6" fmla="*/ 2147483647 w 94"/>
              <a:gd name="T7" fmla="*/ 0 h 193"/>
              <a:gd name="T8" fmla="*/ 0 60000 65536"/>
              <a:gd name="T9" fmla="*/ 0 60000 65536"/>
              <a:gd name="T10" fmla="*/ 0 60000 65536"/>
              <a:gd name="T11" fmla="*/ 0 60000 65536"/>
              <a:gd name="T12" fmla="*/ 0 w 94"/>
              <a:gd name="T13" fmla="*/ 0 h 193"/>
              <a:gd name="T14" fmla="*/ 94 w 94"/>
              <a:gd name="T15" fmla="*/ 193 h 193"/>
            </a:gdLst>
            <a:ahLst/>
            <a:cxnLst>
              <a:cxn ang="T8">
                <a:pos x="T0" y="T1"/>
              </a:cxn>
              <a:cxn ang="T9">
                <a:pos x="T2" y="T3"/>
              </a:cxn>
              <a:cxn ang="T10">
                <a:pos x="T4" y="T5"/>
              </a:cxn>
              <a:cxn ang="T11">
                <a:pos x="T6" y="T7"/>
              </a:cxn>
            </a:cxnLst>
            <a:rect l="T12" t="T13" r="T14" b="T15"/>
            <a:pathLst>
              <a:path w="94" h="193">
                <a:moveTo>
                  <a:pt x="94" y="0"/>
                </a:moveTo>
                <a:lnTo>
                  <a:pt x="0" y="78"/>
                </a:lnTo>
                <a:lnTo>
                  <a:pt x="45" y="193"/>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697" name="Line 321"/>
          <p:cNvSpPr>
            <a:spLocks noChangeShapeType="1"/>
          </p:cNvSpPr>
          <p:nvPr/>
        </p:nvSpPr>
        <p:spPr bwMode="auto">
          <a:xfrm flipH="1" flipV="1">
            <a:off x="6207129" y="2911475"/>
            <a:ext cx="157163" cy="889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98" name="Line 322"/>
          <p:cNvSpPr>
            <a:spLocks noChangeShapeType="1"/>
          </p:cNvSpPr>
          <p:nvPr/>
        </p:nvSpPr>
        <p:spPr bwMode="auto">
          <a:xfrm flipV="1">
            <a:off x="6045202" y="2922610"/>
            <a:ext cx="157163" cy="53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699" name="Line 323"/>
          <p:cNvSpPr>
            <a:spLocks noChangeShapeType="1"/>
          </p:cNvSpPr>
          <p:nvPr/>
        </p:nvSpPr>
        <p:spPr bwMode="auto">
          <a:xfrm flipH="1">
            <a:off x="4949825" y="3529013"/>
            <a:ext cx="217488"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00" name="Freeform 324"/>
          <p:cNvSpPr>
            <a:spLocks/>
          </p:cNvSpPr>
          <p:nvPr/>
        </p:nvSpPr>
        <p:spPr bwMode="auto">
          <a:xfrm>
            <a:off x="4289425" y="4621213"/>
            <a:ext cx="217488"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49" y="36"/>
                </a:lnTo>
                <a:lnTo>
                  <a:pt x="94"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01" name="Freeform 325"/>
          <p:cNvSpPr>
            <a:spLocks/>
          </p:cNvSpPr>
          <p:nvPr/>
        </p:nvSpPr>
        <p:spPr bwMode="auto">
          <a:xfrm>
            <a:off x="7356477" y="4056063"/>
            <a:ext cx="214313" cy="565150"/>
          </a:xfrm>
          <a:custGeom>
            <a:avLst/>
            <a:gdLst>
              <a:gd name="T0" fmla="*/ 2147483647 w 93"/>
              <a:gd name="T1" fmla="*/ 2147483647 h 216"/>
              <a:gd name="T2" fmla="*/ 0 w 93"/>
              <a:gd name="T3" fmla="*/ 0 h 216"/>
              <a:gd name="T4" fmla="*/ 2147483647 w 93"/>
              <a:gd name="T5" fmla="*/ 2147483647 h 216"/>
              <a:gd name="T6" fmla="*/ 2147483647 w 93"/>
              <a:gd name="T7" fmla="*/ 2147483647 h 216"/>
              <a:gd name="T8" fmla="*/ 0 60000 65536"/>
              <a:gd name="T9" fmla="*/ 0 60000 65536"/>
              <a:gd name="T10" fmla="*/ 0 60000 65536"/>
              <a:gd name="T11" fmla="*/ 0 60000 65536"/>
              <a:gd name="T12" fmla="*/ 0 w 93"/>
              <a:gd name="T13" fmla="*/ 0 h 216"/>
              <a:gd name="T14" fmla="*/ 93 w 93"/>
              <a:gd name="T15" fmla="*/ 216 h 216"/>
            </a:gdLst>
            <a:ahLst/>
            <a:cxnLst>
              <a:cxn ang="T8">
                <a:pos x="T0" y="T1"/>
              </a:cxn>
              <a:cxn ang="T9">
                <a:pos x="T2" y="T3"/>
              </a:cxn>
              <a:cxn ang="T10">
                <a:pos x="T4" y="T5"/>
              </a:cxn>
              <a:cxn ang="T11">
                <a:pos x="T6" y="T7"/>
              </a:cxn>
            </a:cxnLst>
            <a:rect l="T12" t="T13" r="T14" b="T15"/>
            <a:pathLst>
              <a:path w="93" h="216">
                <a:moveTo>
                  <a:pt x="93" y="216"/>
                </a:moveTo>
                <a:lnTo>
                  <a:pt x="0" y="0"/>
                </a:lnTo>
                <a:lnTo>
                  <a:pt x="44" y="87"/>
                </a:lnTo>
                <a:lnTo>
                  <a:pt x="93" y="21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02" name="Freeform 326"/>
          <p:cNvSpPr>
            <a:spLocks/>
          </p:cNvSpPr>
          <p:nvPr/>
        </p:nvSpPr>
        <p:spPr bwMode="auto">
          <a:xfrm>
            <a:off x="7570800" y="4621213"/>
            <a:ext cx="219075"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50" y="36"/>
                </a:lnTo>
                <a:lnTo>
                  <a:pt x="94"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03" name="Freeform 327"/>
          <p:cNvSpPr>
            <a:spLocks/>
          </p:cNvSpPr>
          <p:nvPr/>
        </p:nvSpPr>
        <p:spPr bwMode="auto">
          <a:xfrm>
            <a:off x="7458075" y="4283075"/>
            <a:ext cx="228600" cy="431800"/>
          </a:xfrm>
          <a:custGeom>
            <a:avLst/>
            <a:gdLst>
              <a:gd name="T0" fmla="*/ 2147483647 w 99"/>
              <a:gd name="T1" fmla="*/ 2147483647 h 165"/>
              <a:gd name="T2" fmla="*/ 2147483647 w 99"/>
              <a:gd name="T3" fmla="*/ 2147483647 h 165"/>
              <a:gd name="T4" fmla="*/ 0 w 99"/>
              <a:gd name="T5" fmla="*/ 0 h 165"/>
              <a:gd name="T6" fmla="*/ 2147483647 w 99"/>
              <a:gd name="T7" fmla="*/ 2147483647 h 165"/>
              <a:gd name="T8" fmla="*/ 0 60000 65536"/>
              <a:gd name="T9" fmla="*/ 0 60000 65536"/>
              <a:gd name="T10" fmla="*/ 0 60000 65536"/>
              <a:gd name="T11" fmla="*/ 0 60000 65536"/>
              <a:gd name="T12" fmla="*/ 0 w 99"/>
              <a:gd name="T13" fmla="*/ 0 h 165"/>
              <a:gd name="T14" fmla="*/ 99 w 99"/>
              <a:gd name="T15" fmla="*/ 165 h 165"/>
            </a:gdLst>
            <a:ahLst/>
            <a:cxnLst>
              <a:cxn ang="T8">
                <a:pos x="T0" y="T1"/>
              </a:cxn>
              <a:cxn ang="T9">
                <a:pos x="T2" y="T3"/>
              </a:cxn>
              <a:cxn ang="T10">
                <a:pos x="T4" y="T5"/>
              </a:cxn>
              <a:cxn ang="T11">
                <a:pos x="T6" y="T7"/>
              </a:cxn>
            </a:cxnLst>
            <a:rect l="T12" t="T13" r="T14" b="T15"/>
            <a:pathLst>
              <a:path w="99" h="165">
                <a:moveTo>
                  <a:pt x="49" y="129"/>
                </a:moveTo>
                <a:lnTo>
                  <a:pt x="99" y="165"/>
                </a:lnTo>
                <a:lnTo>
                  <a:pt x="0" y="0"/>
                </a:lnTo>
                <a:lnTo>
                  <a:pt x="49" y="12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04" name="Line 328"/>
          <p:cNvSpPr>
            <a:spLocks noChangeShapeType="1"/>
          </p:cNvSpPr>
          <p:nvPr/>
        </p:nvSpPr>
        <p:spPr bwMode="auto">
          <a:xfrm>
            <a:off x="7570790" y="4621235"/>
            <a:ext cx="3175" cy="15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05" name="Freeform 329"/>
          <p:cNvSpPr>
            <a:spLocks/>
          </p:cNvSpPr>
          <p:nvPr/>
        </p:nvSpPr>
        <p:spPr bwMode="auto">
          <a:xfrm>
            <a:off x="5167325" y="3060722"/>
            <a:ext cx="217487" cy="468313"/>
          </a:xfrm>
          <a:custGeom>
            <a:avLst/>
            <a:gdLst>
              <a:gd name="T0" fmla="*/ 0 w 94"/>
              <a:gd name="T1" fmla="*/ 2147483647 h 179"/>
              <a:gd name="T2" fmla="*/ 2147483647 w 94"/>
              <a:gd name="T3" fmla="*/ 2147483647 h 179"/>
              <a:gd name="T4" fmla="*/ 2147483647 w 94"/>
              <a:gd name="T5" fmla="*/ 0 h 179"/>
              <a:gd name="T6" fmla="*/ 0 w 94"/>
              <a:gd name="T7" fmla="*/ 2147483647 h 179"/>
              <a:gd name="T8" fmla="*/ 0 60000 65536"/>
              <a:gd name="T9" fmla="*/ 0 60000 65536"/>
              <a:gd name="T10" fmla="*/ 0 60000 65536"/>
              <a:gd name="T11" fmla="*/ 0 60000 65536"/>
              <a:gd name="T12" fmla="*/ 0 w 94"/>
              <a:gd name="T13" fmla="*/ 0 h 179"/>
              <a:gd name="T14" fmla="*/ 94 w 94"/>
              <a:gd name="T15" fmla="*/ 179 h 179"/>
            </a:gdLst>
            <a:ahLst/>
            <a:cxnLst>
              <a:cxn ang="T8">
                <a:pos x="T0" y="T1"/>
              </a:cxn>
              <a:cxn ang="T9">
                <a:pos x="T2" y="T3"/>
              </a:cxn>
              <a:cxn ang="T10">
                <a:pos x="T4" y="T5"/>
              </a:cxn>
              <a:cxn ang="T11">
                <a:pos x="T6" y="T7"/>
              </a:cxn>
            </a:cxnLst>
            <a:rect l="T12" t="T13" r="T14" b="T15"/>
            <a:pathLst>
              <a:path w="94" h="179">
                <a:moveTo>
                  <a:pt x="0" y="179"/>
                </a:moveTo>
                <a:lnTo>
                  <a:pt x="94" y="160"/>
                </a:lnTo>
                <a:lnTo>
                  <a:pt x="49" y="0"/>
                </a:lnTo>
                <a:lnTo>
                  <a:pt x="0" y="17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06" name="Freeform 330"/>
          <p:cNvSpPr>
            <a:spLocks/>
          </p:cNvSpPr>
          <p:nvPr/>
        </p:nvSpPr>
        <p:spPr bwMode="auto">
          <a:xfrm>
            <a:off x="5280037" y="3024210"/>
            <a:ext cx="219075" cy="454025"/>
          </a:xfrm>
          <a:custGeom>
            <a:avLst/>
            <a:gdLst>
              <a:gd name="T0" fmla="*/ 2147483647 w 94"/>
              <a:gd name="T1" fmla="*/ 0 h 174"/>
              <a:gd name="T2" fmla="*/ 0 w 94"/>
              <a:gd name="T3" fmla="*/ 2147483647 h 174"/>
              <a:gd name="T4" fmla="*/ 2147483647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94" y="0"/>
                </a:moveTo>
                <a:lnTo>
                  <a:pt x="0" y="14"/>
                </a:lnTo>
                <a:lnTo>
                  <a:pt x="45" y="174"/>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07" name="Freeform 331"/>
          <p:cNvSpPr>
            <a:spLocks/>
          </p:cNvSpPr>
          <p:nvPr/>
        </p:nvSpPr>
        <p:spPr bwMode="auto">
          <a:xfrm>
            <a:off x="5499102" y="2543175"/>
            <a:ext cx="214313" cy="660400"/>
          </a:xfrm>
          <a:custGeom>
            <a:avLst/>
            <a:gdLst>
              <a:gd name="T0" fmla="*/ 0 w 93"/>
              <a:gd name="T1" fmla="*/ 2147483647 h 253"/>
              <a:gd name="T2" fmla="*/ 2147483647 w 93"/>
              <a:gd name="T3" fmla="*/ 2147483647 h 253"/>
              <a:gd name="T4" fmla="*/ 2147483647 w 93"/>
              <a:gd name="T5" fmla="*/ 0 h 253"/>
              <a:gd name="T6" fmla="*/ 0 w 93"/>
              <a:gd name="T7" fmla="*/ 2147483647 h 253"/>
              <a:gd name="T8" fmla="*/ 0 60000 65536"/>
              <a:gd name="T9" fmla="*/ 0 60000 65536"/>
              <a:gd name="T10" fmla="*/ 0 60000 65536"/>
              <a:gd name="T11" fmla="*/ 0 60000 65536"/>
              <a:gd name="T12" fmla="*/ 0 w 93"/>
              <a:gd name="T13" fmla="*/ 0 h 253"/>
              <a:gd name="T14" fmla="*/ 93 w 93"/>
              <a:gd name="T15" fmla="*/ 253 h 253"/>
            </a:gdLst>
            <a:ahLst/>
            <a:cxnLst>
              <a:cxn ang="T8">
                <a:pos x="T0" y="T1"/>
              </a:cxn>
              <a:cxn ang="T9">
                <a:pos x="T2" y="T3"/>
              </a:cxn>
              <a:cxn ang="T10">
                <a:pos x="T4" y="T5"/>
              </a:cxn>
              <a:cxn ang="T11">
                <a:pos x="T6" y="T7"/>
              </a:cxn>
            </a:cxnLst>
            <a:rect l="T12" t="T13" r="T14" b="T15"/>
            <a:pathLst>
              <a:path w="93" h="253">
                <a:moveTo>
                  <a:pt x="0" y="184"/>
                </a:moveTo>
                <a:lnTo>
                  <a:pt x="93" y="253"/>
                </a:lnTo>
                <a:lnTo>
                  <a:pt x="44" y="0"/>
                </a:lnTo>
                <a:lnTo>
                  <a:pt x="0"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08" name="Line 332"/>
          <p:cNvSpPr>
            <a:spLocks noChangeShapeType="1"/>
          </p:cNvSpPr>
          <p:nvPr/>
        </p:nvSpPr>
        <p:spPr bwMode="auto">
          <a:xfrm>
            <a:off x="7356477" y="4067175"/>
            <a:ext cx="214313" cy="5540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09" name="Freeform 333"/>
          <p:cNvSpPr>
            <a:spLocks/>
          </p:cNvSpPr>
          <p:nvPr/>
        </p:nvSpPr>
        <p:spPr bwMode="auto">
          <a:xfrm>
            <a:off x="7242175" y="4056063"/>
            <a:ext cx="215900" cy="227012"/>
          </a:xfrm>
          <a:custGeom>
            <a:avLst/>
            <a:gdLst>
              <a:gd name="T0" fmla="*/ 2147483647 w 93"/>
              <a:gd name="T1" fmla="*/ 0 h 87"/>
              <a:gd name="T2" fmla="*/ 2147483647 w 93"/>
              <a:gd name="T3" fmla="*/ 2147483647 h 87"/>
              <a:gd name="T4" fmla="*/ 0 w 93"/>
              <a:gd name="T5" fmla="*/ 0 h 87"/>
              <a:gd name="T6" fmla="*/ 2147483647 w 93"/>
              <a:gd name="T7" fmla="*/ 0 h 87"/>
              <a:gd name="T8" fmla="*/ 0 60000 65536"/>
              <a:gd name="T9" fmla="*/ 0 60000 65536"/>
              <a:gd name="T10" fmla="*/ 0 60000 65536"/>
              <a:gd name="T11" fmla="*/ 0 60000 65536"/>
              <a:gd name="T12" fmla="*/ 0 w 93"/>
              <a:gd name="T13" fmla="*/ 0 h 87"/>
              <a:gd name="T14" fmla="*/ 93 w 93"/>
              <a:gd name="T15" fmla="*/ 87 h 87"/>
            </a:gdLst>
            <a:ahLst/>
            <a:cxnLst>
              <a:cxn ang="T8">
                <a:pos x="T0" y="T1"/>
              </a:cxn>
              <a:cxn ang="T9">
                <a:pos x="T2" y="T3"/>
              </a:cxn>
              <a:cxn ang="T10">
                <a:pos x="T4" y="T5"/>
              </a:cxn>
              <a:cxn ang="T11">
                <a:pos x="T6" y="T7"/>
              </a:cxn>
            </a:cxnLst>
            <a:rect l="T12" t="T13" r="T14" b="T15"/>
            <a:pathLst>
              <a:path w="93" h="87">
                <a:moveTo>
                  <a:pt x="49" y="0"/>
                </a:moveTo>
                <a:lnTo>
                  <a:pt x="93" y="87"/>
                </a:lnTo>
                <a:lnTo>
                  <a:pt x="0" y="0"/>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10" name="Line 334"/>
          <p:cNvSpPr>
            <a:spLocks noChangeShapeType="1"/>
          </p:cNvSpPr>
          <p:nvPr/>
        </p:nvSpPr>
        <p:spPr bwMode="auto">
          <a:xfrm flipH="1" flipV="1">
            <a:off x="4289425" y="4621235"/>
            <a:ext cx="217488"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11" name="Line 335"/>
          <p:cNvSpPr>
            <a:spLocks noChangeShapeType="1"/>
          </p:cNvSpPr>
          <p:nvPr/>
        </p:nvSpPr>
        <p:spPr bwMode="auto">
          <a:xfrm>
            <a:off x="7356475" y="4056063"/>
            <a:ext cx="1588" cy="111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12" name="Line 336"/>
          <p:cNvSpPr>
            <a:spLocks noChangeShapeType="1"/>
          </p:cNvSpPr>
          <p:nvPr/>
        </p:nvSpPr>
        <p:spPr bwMode="auto">
          <a:xfrm>
            <a:off x="7570790" y="4621235"/>
            <a:ext cx="3175" cy="9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13" name="Line 337"/>
          <p:cNvSpPr>
            <a:spLocks noChangeShapeType="1"/>
          </p:cNvSpPr>
          <p:nvPr/>
        </p:nvSpPr>
        <p:spPr bwMode="auto">
          <a:xfrm>
            <a:off x="7469188" y="4297363"/>
            <a:ext cx="101600" cy="323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14" name="Freeform 338"/>
          <p:cNvSpPr>
            <a:spLocks/>
          </p:cNvSpPr>
          <p:nvPr/>
        </p:nvSpPr>
        <p:spPr bwMode="auto">
          <a:xfrm>
            <a:off x="6261100" y="3000397"/>
            <a:ext cx="217488" cy="347663"/>
          </a:xfrm>
          <a:custGeom>
            <a:avLst/>
            <a:gdLst>
              <a:gd name="T0" fmla="*/ 2147483647 w 94"/>
              <a:gd name="T1" fmla="*/ 0 h 133"/>
              <a:gd name="T2" fmla="*/ 2147483647 w 94"/>
              <a:gd name="T3" fmla="*/ 2147483647 h 133"/>
              <a:gd name="T4" fmla="*/ 0 w 94"/>
              <a:gd name="T5" fmla="*/ 2147483647 h 133"/>
              <a:gd name="T6" fmla="*/ 2147483647 w 94"/>
              <a:gd name="T7" fmla="*/ 0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45" y="0"/>
                </a:moveTo>
                <a:lnTo>
                  <a:pt x="94" y="133"/>
                </a:lnTo>
                <a:lnTo>
                  <a:pt x="0" y="68"/>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15" name="Freeform 339"/>
          <p:cNvSpPr>
            <a:spLocks/>
          </p:cNvSpPr>
          <p:nvPr/>
        </p:nvSpPr>
        <p:spPr bwMode="auto">
          <a:xfrm>
            <a:off x="6364288" y="3000397"/>
            <a:ext cx="227012" cy="347663"/>
          </a:xfrm>
          <a:custGeom>
            <a:avLst/>
            <a:gdLst>
              <a:gd name="T0" fmla="*/ 2147483647 w 98"/>
              <a:gd name="T1" fmla="*/ 2147483647 h 133"/>
              <a:gd name="T2" fmla="*/ 0 w 98"/>
              <a:gd name="T3" fmla="*/ 0 h 133"/>
              <a:gd name="T4" fmla="*/ 2147483647 w 98"/>
              <a:gd name="T5" fmla="*/ 2147483647 h 133"/>
              <a:gd name="T6" fmla="*/ 2147483647 w 98"/>
              <a:gd name="T7" fmla="*/ 2147483647 h 133"/>
              <a:gd name="T8" fmla="*/ 0 60000 65536"/>
              <a:gd name="T9" fmla="*/ 0 60000 65536"/>
              <a:gd name="T10" fmla="*/ 0 60000 65536"/>
              <a:gd name="T11" fmla="*/ 0 60000 65536"/>
              <a:gd name="T12" fmla="*/ 0 w 98"/>
              <a:gd name="T13" fmla="*/ 0 h 133"/>
              <a:gd name="T14" fmla="*/ 98 w 98"/>
              <a:gd name="T15" fmla="*/ 133 h 133"/>
            </a:gdLst>
            <a:ahLst/>
            <a:cxnLst>
              <a:cxn ang="T8">
                <a:pos x="T0" y="T1"/>
              </a:cxn>
              <a:cxn ang="T9">
                <a:pos x="T2" y="T3"/>
              </a:cxn>
              <a:cxn ang="T10">
                <a:pos x="T4" y="T5"/>
              </a:cxn>
              <a:cxn ang="T11">
                <a:pos x="T6" y="T7"/>
              </a:cxn>
            </a:cxnLst>
            <a:rect l="T12" t="T13" r="T14" b="T15"/>
            <a:pathLst>
              <a:path w="98" h="133">
                <a:moveTo>
                  <a:pt x="98" y="96"/>
                </a:moveTo>
                <a:lnTo>
                  <a:pt x="0" y="0"/>
                </a:lnTo>
                <a:lnTo>
                  <a:pt x="49" y="133"/>
                </a:lnTo>
                <a:lnTo>
                  <a:pt x="98" y="9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16" name="Line 340"/>
          <p:cNvSpPr>
            <a:spLocks noChangeShapeType="1"/>
          </p:cNvSpPr>
          <p:nvPr/>
        </p:nvSpPr>
        <p:spPr bwMode="auto">
          <a:xfrm flipH="1">
            <a:off x="5280037" y="3024188"/>
            <a:ext cx="219075"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17" name="Line 341"/>
          <p:cNvSpPr>
            <a:spLocks noChangeShapeType="1"/>
          </p:cNvSpPr>
          <p:nvPr/>
        </p:nvSpPr>
        <p:spPr bwMode="auto">
          <a:xfrm flipV="1">
            <a:off x="5167313" y="3060722"/>
            <a:ext cx="112712" cy="468313"/>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18" name="Line 342"/>
          <p:cNvSpPr>
            <a:spLocks noChangeShapeType="1"/>
          </p:cNvSpPr>
          <p:nvPr/>
        </p:nvSpPr>
        <p:spPr bwMode="auto">
          <a:xfrm flipH="1" flipV="1">
            <a:off x="5575312" y="2693988"/>
            <a:ext cx="219075" cy="1571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19" name="Line 343"/>
          <p:cNvSpPr>
            <a:spLocks noChangeShapeType="1"/>
          </p:cNvSpPr>
          <p:nvPr/>
        </p:nvSpPr>
        <p:spPr bwMode="auto">
          <a:xfrm flipV="1">
            <a:off x="5499100" y="2543197"/>
            <a:ext cx="101600" cy="4810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20" name="Line 344"/>
          <p:cNvSpPr>
            <a:spLocks noChangeShapeType="1"/>
          </p:cNvSpPr>
          <p:nvPr/>
        </p:nvSpPr>
        <p:spPr bwMode="auto">
          <a:xfrm>
            <a:off x="7242180" y="4056068"/>
            <a:ext cx="114300"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21" name="Line 345"/>
          <p:cNvSpPr>
            <a:spLocks noChangeShapeType="1"/>
          </p:cNvSpPr>
          <p:nvPr/>
        </p:nvSpPr>
        <p:spPr bwMode="auto">
          <a:xfrm flipH="1" flipV="1">
            <a:off x="6364288" y="3000397"/>
            <a:ext cx="227012" cy="2508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22" name="Freeform 346"/>
          <p:cNvSpPr>
            <a:spLocks/>
          </p:cNvSpPr>
          <p:nvPr/>
        </p:nvSpPr>
        <p:spPr bwMode="auto">
          <a:xfrm>
            <a:off x="6478600" y="3251200"/>
            <a:ext cx="217487"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19"/>
                </a:lnTo>
                <a:lnTo>
                  <a:pt x="0" y="3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23" name="Freeform 347"/>
          <p:cNvSpPr>
            <a:spLocks/>
          </p:cNvSpPr>
          <p:nvPr/>
        </p:nvSpPr>
        <p:spPr bwMode="auto">
          <a:xfrm>
            <a:off x="6591300" y="3251200"/>
            <a:ext cx="217488" cy="311150"/>
          </a:xfrm>
          <a:custGeom>
            <a:avLst/>
            <a:gdLst>
              <a:gd name="T0" fmla="*/ 2147483647 w 94"/>
              <a:gd name="T1" fmla="*/ 2147483647 h 119"/>
              <a:gd name="T2" fmla="*/ 0 w 94"/>
              <a:gd name="T3" fmla="*/ 0 h 119"/>
              <a:gd name="T4" fmla="*/ 2147483647 w 94"/>
              <a:gd name="T5" fmla="*/ 2147483647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92"/>
                </a:moveTo>
                <a:lnTo>
                  <a:pt x="0" y="0"/>
                </a:lnTo>
                <a:lnTo>
                  <a:pt x="45" y="119"/>
                </a:lnTo>
                <a:lnTo>
                  <a:pt x="94"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24" name="Line 348"/>
          <p:cNvSpPr>
            <a:spLocks noChangeShapeType="1"/>
          </p:cNvSpPr>
          <p:nvPr/>
        </p:nvSpPr>
        <p:spPr bwMode="auto">
          <a:xfrm flipH="1" flipV="1">
            <a:off x="5783266" y="2846388"/>
            <a:ext cx="276225" cy="1460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25" name="Line 349"/>
          <p:cNvSpPr>
            <a:spLocks noChangeShapeType="1"/>
          </p:cNvSpPr>
          <p:nvPr/>
        </p:nvSpPr>
        <p:spPr bwMode="auto">
          <a:xfrm flipV="1">
            <a:off x="5713413" y="2846410"/>
            <a:ext cx="76200" cy="3571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26" name="Line 350"/>
          <p:cNvSpPr>
            <a:spLocks noChangeShapeType="1"/>
          </p:cNvSpPr>
          <p:nvPr/>
        </p:nvSpPr>
        <p:spPr bwMode="auto">
          <a:xfrm flipH="1" flipV="1">
            <a:off x="6591300" y="3251200"/>
            <a:ext cx="217488" cy="2413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27" name="Line 351"/>
          <p:cNvSpPr>
            <a:spLocks noChangeShapeType="1"/>
          </p:cNvSpPr>
          <p:nvPr/>
        </p:nvSpPr>
        <p:spPr bwMode="auto">
          <a:xfrm flipV="1">
            <a:off x="6478588" y="3251200"/>
            <a:ext cx="112712" cy="968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28" name="Freeform 352"/>
          <p:cNvSpPr>
            <a:spLocks/>
          </p:cNvSpPr>
          <p:nvPr/>
        </p:nvSpPr>
        <p:spPr bwMode="auto">
          <a:xfrm>
            <a:off x="4733925" y="4186260"/>
            <a:ext cx="215900" cy="528637"/>
          </a:xfrm>
          <a:custGeom>
            <a:avLst/>
            <a:gdLst>
              <a:gd name="T0" fmla="*/ 2147483647 w 93"/>
              <a:gd name="T1" fmla="*/ 0 h 202"/>
              <a:gd name="T2" fmla="*/ 2147483647 w 93"/>
              <a:gd name="T3" fmla="*/ 2147483647 h 202"/>
              <a:gd name="T4" fmla="*/ 0 w 93"/>
              <a:gd name="T5" fmla="*/ 2147483647 h 202"/>
              <a:gd name="T6" fmla="*/ 2147483647 w 93"/>
              <a:gd name="T7" fmla="*/ 0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44" y="0"/>
                </a:moveTo>
                <a:lnTo>
                  <a:pt x="93" y="202"/>
                </a:lnTo>
                <a:lnTo>
                  <a:pt x="0" y="19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29" name="Freeform 353"/>
          <p:cNvSpPr>
            <a:spLocks/>
          </p:cNvSpPr>
          <p:nvPr/>
        </p:nvSpPr>
        <p:spPr bwMode="auto">
          <a:xfrm>
            <a:off x="4835525" y="4032272"/>
            <a:ext cx="217488" cy="682625"/>
          </a:xfrm>
          <a:custGeom>
            <a:avLst/>
            <a:gdLst>
              <a:gd name="T0" fmla="*/ 2147483647 w 94"/>
              <a:gd name="T1" fmla="*/ 0 h 261"/>
              <a:gd name="T2" fmla="*/ 0 w 94"/>
              <a:gd name="T3" fmla="*/ 2147483647 h 261"/>
              <a:gd name="T4" fmla="*/ 2147483647 w 94"/>
              <a:gd name="T5" fmla="*/ 2147483647 h 261"/>
              <a:gd name="T6" fmla="*/ 2147483647 w 94"/>
              <a:gd name="T7" fmla="*/ 0 h 261"/>
              <a:gd name="T8" fmla="*/ 0 60000 65536"/>
              <a:gd name="T9" fmla="*/ 0 60000 65536"/>
              <a:gd name="T10" fmla="*/ 0 60000 65536"/>
              <a:gd name="T11" fmla="*/ 0 60000 65536"/>
              <a:gd name="T12" fmla="*/ 0 w 94"/>
              <a:gd name="T13" fmla="*/ 0 h 261"/>
              <a:gd name="T14" fmla="*/ 94 w 94"/>
              <a:gd name="T15" fmla="*/ 261 h 261"/>
            </a:gdLst>
            <a:ahLst/>
            <a:cxnLst>
              <a:cxn ang="T8">
                <a:pos x="T0" y="T1"/>
              </a:cxn>
              <a:cxn ang="T9">
                <a:pos x="T2" y="T3"/>
              </a:cxn>
              <a:cxn ang="T10">
                <a:pos x="T4" y="T5"/>
              </a:cxn>
              <a:cxn ang="T11">
                <a:pos x="T6" y="T7"/>
              </a:cxn>
            </a:cxnLst>
            <a:rect l="T12" t="T13" r="T14" b="T15"/>
            <a:pathLst>
              <a:path w="94" h="261">
                <a:moveTo>
                  <a:pt x="94" y="0"/>
                </a:moveTo>
                <a:lnTo>
                  <a:pt x="0" y="59"/>
                </a:lnTo>
                <a:lnTo>
                  <a:pt x="49" y="261"/>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30" name="Freeform 354"/>
          <p:cNvSpPr>
            <a:spLocks/>
          </p:cNvSpPr>
          <p:nvPr/>
        </p:nvSpPr>
        <p:spPr bwMode="auto">
          <a:xfrm>
            <a:off x="7686675" y="4654550"/>
            <a:ext cx="215900" cy="96838"/>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31" name="Freeform 355"/>
          <p:cNvSpPr>
            <a:spLocks/>
          </p:cNvSpPr>
          <p:nvPr/>
        </p:nvSpPr>
        <p:spPr bwMode="auto">
          <a:xfrm>
            <a:off x="4402150" y="4654550"/>
            <a:ext cx="219075"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32" name="Freeform 356"/>
          <p:cNvSpPr>
            <a:spLocks/>
          </p:cNvSpPr>
          <p:nvPr/>
        </p:nvSpPr>
        <p:spPr bwMode="auto">
          <a:xfrm>
            <a:off x="4506913" y="4654550"/>
            <a:ext cx="227012" cy="96838"/>
          </a:xfrm>
          <a:custGeom>
            <a:avLst/>
            <a:gdLst>
              <a:gd name="T0" fmla="*/ 2147483647 w 98"/>
              <a:gd name="T1" fmla="*/ 2147483647 h 37"/>
              <a:gd name="T2" fmla="*/ 0 w 98"/>
              <a:gd name="T3" fmla="*/ 0 h 37"/>
              <a:gd name="T4" fmla="*/ 2147483647 w 98"/>
              <a:gd name="T5" fmla="*/ 2147483647 h 37"/>
              <a:gd name="T6" fmla="*/ 2147483647 w 98"/>
              <a:gd name="T7" fmla="*/ 2147483647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98" y="14"/>
                </a:moveTo>
                <a:lnTo>
                  <a:pt x="0" y="0"/>
                </a:lnTo>
                <a:lnTo>
                  <a:pt x="49" y="37"/>
                </a:lnTo>
                <a:lnTo>
                  <a:pt x="98"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33" name="Line 357"/>
          <p:cNvSpPr>
            <a:spLocks noChangeShapeType="1"/>
          </p:cNvSpPr>
          <p:nvPr/>
        </p:nvSpPr>
        <p:spPr bwMode="auto">
          <a:xfrm flipH="1">
            <a:off x="7686675" y="4654572"/>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34" name="Line 358"/>
          <p:cNvSpPr>
            <a:spLocks noChangeShapeType="1"/>
          </p:cNvSpPr>
          <p:nvPr/>
        </p:nvSpPr>
        <p:spPr bwMode="auto">
          <a:xfrm flipH="1" flipV="1">
            <a:off x="4506913" y="4654572"/>
            <a:ext cx="227012"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35" name="Line 359"/>
          <p:cNvSpPr>
            <a:spLocks noChangeShapeType="1"/>
          </p:cNvSpPr>
          <p:nvPr/>
        </p:nvSpPr>
        <p:spPr bwMode="auto">
          <a:xfrm flipV="1">
            <a:off x="4402147" y="4654572"/>
            <a:ext cx="104775"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36" name="Freeform 360"/>
          <p:cNvSpPr>
            <a:spLocks/>
          </p:cNvSpPr>
          <p:nvPr/>
        </p:nvSpPr>
        <p:spPr bwMode="auto">
          <a:xfrm>
            <a:off x="5930900" y="3033713"/>
            <a:ext cx="215900" cy="398462"/>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9" y="0"/>
                </a:moveTo>
                <a:lnTo>
                  <a:pt x="93" y="152"/>
                </a:lnTo>
                <a:lnTo>
                  <a:pt x="0" y="115"/>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37" name="Freeform 361"/>
          <p:cNvSpPr>
            <a:spLocks/>
          </p:cNvSpPr>
          <p:nvPr/>
        </p:nvSpPr>
        <p:spPr bwMode="auto">
          <a:xfrm>
            <a:off x="6045200" y="3033713"/>
            <a:ext cx="215900" cy="398462"/>
          </a:xfrm>
          <a:custGeom>
            <a:avLst/>
            <a:gdLst>
              <a:gd name="T0" fmla="*/ 2147483647 w 93"/>
              <a:gd name="T1" fmla="*/ 2147483647 h 152"/>
              <a:gd name="T2" fmla="*/ 0 w 93"/>
              <a:gd name="T3" fmla="*/ 0 h 152"/>
              <a:gd name="T4" fmla="*/ 2147483647 w 93"/>
              <a:gd name="T5" fmla="*/ 2147483647 h 152"/>
              <a:gd name="T6" fmla="*/ 2147483647 w 93"/>
              <a:gd name="T7" fmla="*/ 2147483647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55"/>
                </a:moveTo>
                <a:lnTo>
                  <a:pt x="0" y="0"/>
                </a:lnTo>
                <a:lnTo>
                  <a:pt x="44" y="152"/>
                </a:lnTo>
                <a:lnTo>
                  <a:pt x="93"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38" name="Freeform 362"/>
          <p:cNvSpPr>
            <a:spLocks/>
          </p:cNvSpPr>
          <p:nvPr/>
        </p:nvSpPr>
        <p:spPr bwMode="auto">
          <a:xfrm>
            <a:off x="5384800" y="3024188"/>
            <a:ext cx="215900" cy="550862"/>
          </a:xfrm>
          <a:custGeom>
            <a:avLst/>
            <a:gdLst>
              <a:gd name="T0" fmla="*/ 0 w 93"/>
              <a:gd name="T1" fmla="*/ 2147483647 h 211"/>
              <a:gd name="T2" fmla="*/ 2147483647 w 93"/>
              <a:gd name="T3" fmla="*/ 2147483647 h 211"/>
              <a:gd name="T4" fmla="*/ 2147483647 w 93"/>
              <a:gd name="T5" fmla="*/ 0 h 211"/>
              <a:gd name="T6" fmla="*/ 0 w 93"/>
              <a:gd name="T7" fmla="*/ 2147483647 h 211"/>
              <a:gd name="T8" fmla="*/ 0 60000 65536"/>
              <a:gd name="T9" fmla="*/ 0 60000 65536"/>
              <a:gd name="T10" fmla="*/ 0 60000 65536"/>
              <a:gd name="T11" fmla="*/ 0 60000 65536"/>
              <a:gd name="T12" fmla="*/ 0 w 93"/>
              <a:gd name="T13" fmla="*/ 0 h 211"/>
              <a:gd name="T14" fmla="*/ 93 w 93"/>
              <a:gd name="T15" fmla="*/ 211 h 211"/>
            </a:gdLst>
            <a:ahLst/>
            <a:cxnLst>
              <a:cxn ang="T8">
                <a:pos x="T0" y="T1"/>
              </a:cxn>
              <a:cxn ang="T9">
                <a:pos x="T2" y="T3"/>
              </a:cxn>
              <a:cxn ang="T10">
                <a:pos x="T4" y="T5"/>
              </a:cxn>
              <a:cxn ang="T11">
                <a:pos x="T6" y="T7"/>
              </a:cxn>
            </a:cxnLst>
            <a:rect l="T12" t="T13" r="T14" b="T15"/>
            <a:pathLst>
              <a:path w="93" h="211">
                <a:moveTo>
                  <a:pt x="0" y="174"/>
                </a:moveTo>
                <a:lnTo>
                  <a:pt x="93" y="211"/>
                </a:lnTo>
                <a:lnTo>
                  <a:pt x="49" y="0"/>
                </a:lnTo>
                <a:lnTo>
                  <a:pt x="0" y="17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39" name="Freeform 363"/>
          <p:cNvSpPr>
            <a:spLocks/>
          </p:cNvSpPr>
          <p:nvPr/>
        </p:nvSpPr>
        <p:spPr bwMode="auto">
          <a:xfrm>
            <a:off x="5499102" y="3024188"/>
            <a:ext cx="214313" cy="550862"/>
          </a:xfrm>
          <a:custGeom>
            <a:avLst/>
            <a:gdLst>
              <a:gd name="T0" fmla="*/ 2147483647 w 93"/>
              <a:gd name="T1" fmla="*/ 2147483647 h 211"/>
              <a:gd name="T2" fmla="*/ 0 w 93"/>
              <a:gd name="T3" fmla="*/ 0 h 211"/>
              <a:gd name="T4" fmla="*/ 2147483647 w 93"/>
              <a:gd name="T5" fmla="*/ 2147483647 h 211"/>
              <a:gd name="T6" fmla="*/ 2147483647 w 93"/>
              <a:gd name="T7" fmla="*/ 2147483647 h 211"/>
              <a:gd name="T8" fmla="*/ 0 60000 65536"/>
              <a:gd name="T9" fmla="*/ 0 60000 65536"/>
              <a:gd name="T10" fmla="*/ 0 60000 65536"/>
              <a:gd name="T11" fmla="*/ 0 60000 65536"/>
              <a:gd name="T12" fmla="*/ 0 w 93"/>
              <a:gd name="T13" fmla="*/ 0 h 211"/>
              <a:gd name="T14" fmla="*/ 93 w 93"/>
              <a:gd name="T15" fmla="*/ 211 h 211"/>
            </a:gdLst>
            <a:ahLst/>
            <a:cxnLst>
              <a:cxn ang="T8">
                <a:pos x="T0" y="T1"/>
              </a:cxn>
              <a:cxn ang="T9">
                <a:pos x="T2" y="T3"/>
              </a:cxn>
              <a:cxn ang="T10">
                <a:pos x="T4" y="T5"/>
              </a:cxn>
              <a:cxn ang="T11">
                <a:pos x="T6" y="T7"/>
              </a:cxn>
            </a:cxnLst>
            <a:rect l="T12" t="T13" r="T14" b="T15"/>
            <a:pathLst>
              <a:path w="93" h="211">
                <a:moveTo>
                  <a:pt x="93" y="69"/>
                </a:moveTo>
                <a:lnTo>
                  <a:pt x="0" y="0"/>
                </a:lnTo>
                <a:lnTo>
                  <a:pt x="44" y="211"/>
                </a:lnTo>
                <a:lnTo>
                  <a:pt x="93" y="6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40" name="Freeform 364"/>
          <p:cNvSpPr>
            <a:spLocks/>
          </p:cNvSpPr>
          <p:nvPr/>
        </p:nvSpPr>
        <p:spPr bwMode="auto">
          <a:xfrm>
            <a:off x="5053013" y="3529017"/>
            <a:ext cx="227012" cy="503237"/>
          </a:xfrm>
          <a:custGeom>
            <a:avLst/>
            <a:gdLst>
              <a:gd name="T0" fmla="*/ 2147483647 w 98"/>
              <a:gd name="T1" fmla="*/ 0 h 193"/>
              <a:gd name="T2" fmla="*/ 2147483647 w 98"/>
              <a:gd name="T3" fmla="*/ 2147483647 h 193"/>
              <a:gd name="T4" fmla="*/ 0 w 98"/>
              <a:gd name="T5" fmla="*/ 2147483647 h 193"/>
              <a:gd name="T6" fmla="*/ 2147483647 w 98"/>
              <a:gd name="T7" fmla="*/ 0 h 193"/>
              <a:gd name="T8" fmla="*/ 0 60000 65536"/>
              <a:gd name="T9" fmla="*/ 0 60000 65536"/>
              <a:gd name="T10" fmla="*/ 0 60000 65536"/>
              <a:gd name="T11" fmla="*/ 0 60000 65536"/>
              <a:gd name="T12" fmla="*/ 0 w 98"/>
              <a:gd name="T13" fmla="*/ 0 h 193"/>
              <a:gd name="T14" fmla="*/ 98 w 98"/>
              <a:gd name="T15" fmla="*/ 193 h 193"/>
            </a:gdLst>
            <a:ahLst/>
            <a:cxnLst>
              <a:cxn ang="T8">
                <a:pos x="T0" y="T1"/>
              </a:cxn>
              <a:cxn ang="T9">
                <a:pos x="T2" y="T3"/>
              </a:cxn>
              <a:cxn ang="T10">
                <a:pos x="T4" y="T5"/>
              </a:cxn>
              <a:cxn ang="T11">
                <a:pos x="T6" y="T7"/>
              </a:cxn>
            </a:cxnLst>
            <a:rect l="T12" t="T13" r="T14" b="T15"/>
            <a:pathLst>
              <a:path w="98" h="193">
                <a:moveTo>
                  <a:pt x="49" y="0"/>
                </a:moveTo>
                <a:lnTo>
                  <a:pt x="98" y="147"/>
                </a:lnTo>
                <a:lnTo>
                  <a:pt x="0" y="19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41" name="Freeform 365"/>
          <p:cNvSpPr>
            <a:spLocks/>
          </p:cNvSpPr>
          <p:nvPr/>
        </p:nvSpPr>
        <p:spPr bwMode="auto">
          <a:xfrm>
            <a:off x="5167325" y="3478215"/>
            <a:ext cx="217487" cy="434975"/>
          </a:xfrm>
          <a:custGeom>
            <a:avLst/>
            <a:gdLst>
              <a:gd name="T0" fmla="*/ 2147483647 w 94"/>
              <a:gd name="T1" fmla="*/ 0 h 166"/>
              <a:gd name="T2" fmla="*/ 0 w 94"/>
              <a:gd name="T3" fmla="*/ 2147483647 h 166"/>
              <a:gd name="T4" fmla="*/ 2147483647 w 94"/>
              <a:gd name="T5" fmla="*/ 2147483647 h 166"/>
              <a:gd name="T6" fmla="*/ 2147483647 w 94"/>
              <a:gd name="T7" fmla="*/ 0 h 166"/>
              <a:gd name="T8" fmla="*/ 0 60000 65536"/>
              <a:gd name="T9" fmla="*/ 0 60000 65536"/>
              <a:gd name="T10" fmla="*/ 0 60000 65536"/>
              <a:gd name="T11" fmla="*/ 0 60000 65536"/>
              <a:gd name="T12" fmla="*/ 0 w 94"/>
              <a:gd name="T13" fmla="*/ 0 h 166"/>
              <a:gd name="T14" fmla="*/ 94 w 94"/>
              <a:gd name="T15" fmla="*/ 166 h 166"/>
            </a:gdLst>
            <a:ahLst/>
            <a:cxnLst>
              <a:cxn ang="T8">
                <a:pos x="T0" y="T1"/>
              </a:cxn>
              <a:cxn ang="T9">
                <a:pos x="T2" y="T3"/>
              </a:cxn>
              <a:cxn ang="T10">
                <a:pos x="T4" y="T5"/>
              </a:cxn>
              <a:cxn ang="T11">
                <a:pos x="T6" y="T7"/>
              </a:cxn>
            </a:cxnLst>
            <a:rect l="T12" t="T13" r="T14" b="T15"/>
            <a:pathLst>
              <a:path w="94" h="166">
                <a:moveTo>
                  <a:pt x="94" y="0"/>
                </a:moveTo>
                <a:lnTo>
                  <a:pt x="0" y="19"/>
                </a:lnTo>
                <a:lnTo>
                  <a:pt x="49" y="16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42" name="Freeform 366"/>
          <p:cNvSpPr>
            <a:spLocks/>
          </p:cNvSpPr>
          <p:nvPr/>
        </p:nvSpPr>
        <p:spPr bwMode="auto">
          <a:xfrm>
            <a:off x="6696075" y="3492506"/>
            <a:ext cx="215900" cy="263525"/>
          </a:xfrm>
          <a:custGeom>
            <a:avLst/>
            <a:gdLst>
              <a:gd name="T0" fmla="*/ 2147483647 w 93"/>
              <a:gd name="T1" fmla="*/ 0 h 101"/>
              <a:gd name="T2" fmla="*/ 2147483647 w 93"/>
              <a:gd name="T3" fmla="*/ 2147483647 h 101"/>
              <a:gd name="T4" fmla="*/ 0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49" y="0"/>
                </a:moveTo>
                <a:lnTo>
                  <a:pt x="93" y="101"/>
                </a:lnTo>
                <a:lnTo>
                  <a:pt x="0" y="2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43" name="Freeform 367"/>
          <p:cNvSpPr>
            <a:spLocks/>
          </p:cNvSpPr>
          <p:nvPr/>
        </p:nvSpPr>
        <p:spPr bwMode="auto">
          <a:xfrm>
            <a:off x="6808788" y="3492506"/>
            <a:ext cx="215900" cy="263525"/>
          </a:xfrm>
          <a:custGeom>
            <a:avLst/>
            <a:gdLst>
              <a:gd name="T0" fmla="*/ 2147483647 w 93"/>
              <a:gd name="T1" fmla="*/ 2147483647 h 101"/>
              <a:gd name="T2" fmla="*/ 0 w 93"/>
              <a:gd name="T3" fmla="*/ 0 h 101"/>
              <a:gd name="T4" fmla="*/ 2147483647 w 93"/>
              <a:gd name="T5" fmla="*/ 2147483647 h 101"/>
              <a:gd name="T6" fmla="*/ 2147483647 w 93"/>
              <a:gd name="T7" fmla="*/ 2147483647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93" y="83"/>
                </a:moveTo>
                <a:lnTo>
                  <a:pt x="0" y="0"/>
                </a:lnTo>
                <a:lnTo>
                  <a:pt x="44" y="101"/>
                </a:lnTo>
                <a:lnTo>
                  <a:pt x="93" y="8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44" name="Line 368"/>
          <p:cNvSpPr>
            <a:spLocks noChangeShapeType="1"/>
          </p:cNvSpPr>
          <p:nvPr/>
        </p:nvSpPr>
        <p:spPr bwMode="auto">
          <a:xfrm flipH="1" flipV="1">
            <a:off x="6054737" y="2981325"/>
            <a:ext cx="206375" cy="196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45" name="Line 369"/>
          <p:cNvSpPr>
            <a:spLocks noChangeShapeType="1"/>
          </p:cNvSpPr>
          <p:nvPr/>
        </p:nvSpPr>
        <p:spPr bwMode="auto">
          <a:xfrm flipV="1">
            <a:off x="5930900" y="2992438"/>
            <a:ext cx="133350" cy="3429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46" name="Line 370"/>
          <p:cNvSpPr>
            <a:spLocks noChangeShapeType="1"/>
          </p:cNvSpPr>
          <p:nvPr/>
        </p:nvSpPr>
        <p:spPr bwMode="auto">
          <a:xfrm flipH="1" flipV="1">
            <a:off x="5499102" y="3024210"/>
            <a:ext cx="214313" cy="1793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47" name="Line 371"/>
          <p:cNvSpPr>
            <a:spLocks noChangeShapeType="1"/>
          </p:cNvSpPr>
          <p:nvPr/>
        </p:nvSpPr>
        <p:spPr bwMode="auto">
          <a:xfrm flipV="1">
            <a:off x="5384800" y="3024210"/>
            <a:ext cx="114300" cy="454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48" name="Line 372"/>
          <p:cNvSpPr>
            <a:spLocks noChangeShapeType="1"/>
          </p:cNvSpPr>
          <p:nvPr/>
        </p:nvSpPr>
        <p:spPr bwMode="auto">
          <a:xfrm flipV="1">
            <a:off x="5053013" y="3529017"/>
            <a:ext cx="114300" cy="503237"/>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49" name="Line 373"/>
          <p:cNvSpPr>
            <a:spLocks noChangeShapeType="1"/>
          </p:cNvSpPr>
          <p:nvPr/>
        </p:nvSpPr>
        <p:spPr bwMode="auto">
          <a:xfrm flipH="1">
            <a:off x="5167325" y="3478213"/>
            <a:ext cx="217487" cy="508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50" name="Line 374"/>
          <p:cNvSpPr>
            <a:spLocks noChangeShapeType="1"/>
          </p:cNvSpPr>
          <p:nvPr/>
        </p:nvSpPr>
        <p:spPr bwMode="auto">
          <a:xfrm flipH="1" flipV="1">
            <a:off x="6808788" y="3492500"/>
            <a:ext cx="215900" cy="2159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51" name="Line 375"/>
          <p:cNvSpPr>
            <a:spLocks noChangeShapeType="1"/>
          </p:cNvSpPr>
          <p:nvPr/>
        </p:nvSpPr>
        <p:spPr bwMode="auto">
          <a:xfrm flipV="1">
            <a:off x="6696082" y="3492500"/>
            <a:ext cx="112713" cy="69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52" name="Freeform 376"/>
          <p:cNvSpPr>
            <a:spLocks/>
          </p:cNvSpPr>
          <p:nvPr/>
        </p:nvSpPr>
        <p:spPr bwMode="auto">
          <a:xfrm>
            <a:off x="5600712" y="3203575"/>
            <a:ext cx="227013" cy="431800"/>
          </a:xfrm>
          <a:custGeom>
            <a:avLst/>
            <a:gdLst>
              <a:gd name="T0" fmla="*/ 2147483647 w 98"/>
              <a:gd name="T1" fmla="*/ 0 h 165"/>
              <a:gd name="T2" fmla="*/ 2147483647 w 98"/>
              <a:gd name="T3" fmla="*/ 2147483647 h 165"/>
              <a:gd name="T4" fmla="*/ 0 w 98"/>
              <a:gd name="T5" fmla="*/ 2147483647 h 165"/>
              <a:gd name="T6" fmla="*/ 2147483647 w 98"/>
              <a:gd name="T7" fmla="*/ 0 h 165"/>
              <a:gd name="T8" fmla="*/ 0 60000 65536"/>
              <a:gd name="T9" fmla="*/ 0 60000 65536"/>
              <a:gd name="T10" fmla="*/ 0 60000 65536"/>
              <a:gd name="T11" fmla="*/ 0 60000 65536"/>
              <a:gd name="T12" fmla="*/ 0 w 98"/>
              <a:gd name="T13" fmla="*/ 0 h 165"/>
              <a:gd name="T14" fmla="*/ 98 w 98"/>
              <a:gd name="T15" fmla="*/ 165 h 165"/>
            </a:gdLst>
            <a:ahLst/>
            <a:cxnLst>
              <a:cxn ang="T8">
                <a:pos x="T0" y="T1"/>
              </a:cxn>
              <a:cxn ang="T9">
                <a:pos x="T2" y="T3"/>
              </a:cxn>
              <a:cxn ang="T10">
                <a:pos x="T4" y="T5"/>
              </a:cxn>
              <a:cxn ang="T11">
                <a:pos x="T6" y="T7"/>
              </a:cxn>
            </a:cxnLst>
            <a:rect l="T12" t="T13" r="T14" b="T15"/>
            <a:pathLst>
              <a:path w="98" h="165">
                <a:moveTo>
                  <a:pt x="49" y="0"/>
                </a:moveTo>
                <a:lnTo>
                  <a:pt x="98" y="165"/>
                </a:lnTo>
                <a:lnTo>
                  <a:pt x="0" y="142"/>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53" name="Freeform 377"/>
          <p:cNvSpPr>
            <a:spLocks/>
          </p:cNvSpPr>
          <p:nvPr/>
        </p:nvSpPr>
        <p:spPr bwMode="auto">
          <a:xfrm>
            <a:off x="5713425" y="3203575"/>
            <a:ext cx="217487" cy="431800"/>
          </a:xfrm>
          <a:custGeom>
            <a:avLst/>
            <a:gdLst>
              <a:gd name="T0" fmla="*/ 2147483647 w 94"/>
              <a:gd name="T1" fmla="*/ 2147483647 h 165"/>
              <a:gd name="T2" fmla="*/ 0 w 94"/>
              <a:gd name="T3" fmla="*/ 0 h 165"/>
              <a:gd name="T4" fmla="*/ 2147483647 w 94"/>
              <a:gd name="T5" fmla="*/ 2147483647 h 165"/>
              <a:gd name="T6" fmla="*/ 2147483647 w 94"/>
              <a:gd name="T7" fmla="*/ 2147483647 h 165"/>
              <a:gd name="T8" fmla="*/ 0 60000 65536"/>
              <a:gd name="T9" fmla="*/ 0 60000 65536"/>
              <a:gd name="T10" fmla="*/ 0 60000 65536"/>
              <a:gd name="T11" fmla="*/ 0 60000 65536"/>
              <a:gd name="T12" fmla="*/ 0 w 94"/>
              <a:gd name="T13" fmla="*/ 0 h 165"/>
              <a:gd name="T14" fmla="*/ 94 w 94"/>
              <a:gd name="T15" fmla="*/ 165 h 165"/>
            </a:gdLst>
            <a:ahLst/>
            <a:cxnLst>
              <a:cxn ang="T8">
                <a:pos x="T0" y="T1"/>
              </a:cxn>
              <a:cxn ang="T9">
                <a:pos x="T2" y="T3"/>
              </a:cxn>
              <a:cxn ang="T10">
                <a:pos x="T4" y="T5"/>
              </a:cxn>
              <a:cxn ang="T11">
                <a:pos x="T6" y="T7"/>
              </a:cxn>
            </a:cxnLst>
            <a:rect l="T12" t="T13" r="T14" b="T15"/>
            <a:pathLst>
              <a:path w="94" h="165">
                <a:moveTo>
                  <a:pt x="94" y="50"/>
                </a:moveTo>
                <a:lnTo>
                  <a:pt x="0" y="0"/>
                </a:lnTo>
                <a:lnTo>
                  <a:pt x="49" y="165"/>
                </a:lnTo>
                <a:lnTo>
                  <a:pt x="94" y="5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54" name="Freeform 378"/>
          <p:cNvSpPr>
            <a:spLocks/>
          </p:cNvSpPr>
          <p:nvPr/>
        </p:nvSpPr>
        <p:spPr bwMode="auto">
          <a:xfrm>
            <a:off x="6911987" y="3708400"/>
            <a:ext cx="227013" cy="287338"/>
          </a:xfrm>
          <a:custGeom>
            <a:avLst/>
            <a:gdLst>
              <a:gd name="T0" fmla="*/ 2147483647 w 98"/>
              <a:gd name="T1" fmla="*/ 0 h 110"/>
              <a:gd name="T2" fmla="*/ 2147483647 w 98"/>
              <a:gd name="T3" fmla="*/ 2147483647 h 110"/>
              <a:gd name="T4" fmla="*/ 0 w 98"/>
              <a:gd name="T5" fmla="*/ 2147483647 h 110"/>
              <a:gd name="T6" fmla="*/ 2147483647 w 98"/>
              <a:gd name="T7" fmla="*/ 0 h 110"/>
              <a:gd name="T8" fmla="*/ 0 60000 65536"/>
              <a:gd name="T9" fmla="*/ 0 60000 65536"/>
              <a:gd name="T10" fmla="*/ 0 60000 65536"/>
              <a:gd name="T11" fmla="*/ 0 60000 65536"/>
              <a:gd name="T12" fmla="*/ 0 w 98"/>
              <a:gd name="T13" fmla="*/ 0 h 110"/>
              <a:gd name="T14" fmla="*/ 98 w 98"/>
              <a:gd name="T15" fmla="*/ 110 h 110"/>
            </a:gdLst>
            <a:ahLst/>
            <a:cxnLst>
              <a:cxn ang="T8">
                <a:pos x="T0" y="T1"/>
              </a:cxn>
              <a:cxn ang="T9">
                <a:pos x="T2" y="T3"/>
              </a:cxn>
              <a:cxn ang="T10">
                <a:pos x="T4" y="T5"/>
              </a:cxn>
              <a:cxn ang="T11">
                <a:pos x="T6" y="T7"/>
              </a:cxn>
            </a:cxnLst>
            <a:rect l="T12" t="T13" r="T14" b="T15"/>
            <a:pathLst>
              <a:path w="98" h="110">
                <a:moveTo>
                  <a:pt x="49" y="0"/>
                </a:moveTo>
                <a:lnTo>
                  <a:pt x="98" y="110"/>
                </a:lnTo>
                <a:lnTo>
                  <a:pt x="0" y="18"/>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55" name="Freeform 379"/>
          <p:cNvSpPr>
            <a:spLocks/>
          </p:cNvSpPr>
          <p:nvPr/>
        </p:nvSpPr>
        <p:spPr bwMode="auto">
          <a:xfrm>
            <a:off x="7024693" y="3708407"/>
            <a:ext cx="217487" cy="347663"/>
          </a:xfrm>
          <a:custGeom>
            <a:avLst/>
            <a:gdLst>
              <a:gd name="T0" fmla="*/ 2147483647 w 94"/>
              <a:gd name="T1" fmla="*/ 2147483647 h 133"/>
              <a:gd name="T2" fmla="*/ 0 w 94"/>
              <a:gd name="T3" fmla="*/ 0 h 133"/>
              <a:gd name="T4" fmla="*/ 2147483647 w 94"/>
              <a:gd name="T5" fmla="*/ 2147483647 h 133"/>
              <a:gd name="T6" fmla="*/ 2147483647 w 94"/>
              <a:gd name="T7" fmla="*/ 2147483647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94" y="133"/>
                </a:moveTo>
                <a:lnTo>
                  <a:pt x="0" y="0"/>
                </a:lnTo>
                <a:lnTo>
                  <a:pt x="49" y="110"/>
                </a:lnTo>
                <a:lnTo>
                  <a:pt x="94" y="13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56" name="Freeform 380"/>
          <p:cNvSpPr>
            <a:spLocks/>
          </p:cNvSpPr>
          <p:nvPr/>
        </p:nvSpPr>
        <p:spPr bwMode="auto">
          <a:xfrm>
            <a:off x="6146800" y="3178175"/>
            <a:ext cx="217488" cy="300038"/>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9" y="0"/>
                </a:moveTo>
                <a:lnTo>
                  <a:pt x="94" y="115"/>
                </a:lnTo>
                <a:lnTo>
                  <a:pt x="0" y="9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57" name="Freeform 381"/>
          <p:cNvSpPr>
            <a:spLocks/>
          </p:cNvSpPr>
          <p:nvPr/>
        </p:nvSpPr>
        <p:spPr bwMode="auto">
          <a:xfrm>
            <a:off x="6261100" y="3178175"/>
            <a:ext cx="217488" cy="300038"/>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65"/>
                </a:moveTo>
                <a:lnTo>
                  <a:pt x="0" y="0"/>
                </a:lnTo>
                <a:lnTo>
                  <a:pt x="45" y="115"/>
                </a:lnTo>
                <a:lnTo>
                  <a:pt x="94" y="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58" name="Freeform 382"/>
          <p:cNvSpPr>
            <a:spLocks/>
          </p:cNvSpPr>
          <p:nvPr/>
        </p:nvSpPr>
        <p:spPr bwMode="auto">
          <a:xfrm>
            <a:off x="4621213" y="4691085"/>
            <a:ext cx="214312"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9" y="0"/>
                </a:moveTo>
                <a:lnTo>
                  <a:pt x="93"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59" name="Freeform 383"/>
          <p:cNvSpPr>
            <a:spLocks/>
          </p:cNvSpPr>
          <p:nvPr/>
        </p:nvSpPr>
        <p:spPr bwMode="auto">
          <a:xfrm>
            <a:off x="4733925" y="4691085"/>
            <a:ext cx="215900"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9"/>
                </a:moveTo>
                <a:lnTo>
                  <a:pt x="0" y="0"/>
                </a:lnTo>
                <a:lnTo>
                  <a:pt x="44" y="37"/>
                </a:lnTo>
                <a:lnTo>
                  <a:pt x="93"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60" name="Line 384"/>
          <p:cNvSpPr>
            <a:spLocks noChangeShapeType="1"/>
          </p:cNvSpPr>
          <p:nvPr/>
        </p:nvSpPr>
        <p:spPr bwMode="auto">
          <a:xfrm flipH="1" flipV="1">
            <a:off x="5713425" y="3203597"/>
            <a:ext cx="217487" cy="1317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61" name="Line 385"/>
          <p:cNvSpPr>
            <a:spLocks noChangeShapeType="1"/>
          </p:cNvSpPr>
          <p:nvPr/>
        </p:nvSpPr>
        <p:spPr bwMode="auto">
          <a:xfrm flipV="1">
            <a:off x="5600702" y="3203597"/>
            <a:ext cx="112713" cy="3714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62" name="Line 386"/>
          <p:cNvSpPr>
            <a:spLocks noChangeShapeType="1"/>
          </p:cNvSpPr>
          <p:nvPr/>
        </p:nvSpPr>
        <p:spPr bwMode="auto">
          <a:xfrm flipH="1" flipV="1">
            <a:off x="7024693" y="3708407"/>
            <a:ext cx="217487" cy="3476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63" name="Line 387"/>
          <p:cNvSpPr>
            <a:spLocks noChangeShapeType="1"/>
          </p:cNvSpPr>
          <p:nvPr/>
        </p:nvSpPr>
        <p:spPr bwMode="auto">
          <a:xfrm flipV="1">
            <a:off x="6911977" y="3708404"/>
            <a:ext cx="112713" cy="476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64" name="Line 388"/>
          <p:cNvSpPr>
            <a:spLocks noChangeShapeType="1"/>
          </p:cNvSpPr>
          <p:nvPr/>
        </p:nvSpPr>
        <p:spPr bwMode="auto">
          <a:xfrm flipH="1" flipV="1">
            <a:off x="6261100" y="3178197"/>
            <a:ext cx="217488" cy="1698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65" name="Line 389"/>
          <p:cNvSpPr>
            <a:spLocks noChangeShapeType="1"/>
          </p:cNvSpPr>
          <p:nvPr/>
        </p:nvSpPr>
        <p:spPr bwMode="auto">
          <a:xfrm flipH="1" flipV="1">
            <a:off x="4733925" y="4691063"/>
            <a:ext cx="215900" cy="238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66" name="Freeform 390"/>
          <p:cNvSpPr>
            <a:spLocks/>
          </p:cNvSpPr>
          <p:nvPr/>
        </p:nvSpPr>
        <p:spPr bwMode="auto">
          <a:xfrm>
            <a:off x="7139000" y="3995738"/>
            <a:ext cx="217487" cy="334962"/>
          </a:xfrm>
          <a:custGeom>
            <a:avLst/>
            <a:gdLst>
              <a:gd name="T0" fmla="*/ 2147483647 w 94"/>
              <a:gd name="T1" fmla="*/ 2147483647 h 128"/>
              <a:gd name="T2" fmla="*/ 2147483647 w 94"/>
              <a:gd name="T3" fmla="*/ 2147483647 h 128"/>
              <a:gd name="T4" fmla="*/ 0 w 94"/>
              <a:gd name="T5" fmla="*/ 0 h 128"/>
              <a:gd name="T6" fmla="*/ 2147483647 w 94"/>
              <a:gd name="T7" fmla="*/ 2147483647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45" y="23"/>
                </a:moveTo>
                <a:lnTo>
                  <a:pt x="94" y="128"/>
                </a:lnTo>
                <a:lnTo>
                  <a:pt x="0" y="0"/>
                </a:lnTo>
                <a:lnTo>
                  <a:pt x="45" y="2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67" name="Freeform 391"/>
          <p:cNvSpPr>
            <a:spLocks/>
          </p:cNvSpPr>
          <p:nvPr/>
        </p:nvSpPr>
        <p:spPr bwMode="auto">
          <a:xfrm>
            <a:off x="7242175" y="4056072"/>
            <a:ext cx="215900" cy="274637"/>
          </a:xfrm>
          <a:custGeom>
            <a:avLst/>
            <a:gdLst>
              <a:gd name="T0" fmla="*/ 2147483647 w 93"/>
              <a:gd name="T1" fmla="*/ 2147483647 h 105"/>
              <a:gd name="T2" fmla="*/ 0 w 93"/>
              <a:gd name="T3" fmla="*/ 0 h 105"/>
              <a:gd name="T4" fmla="*/ 2147483647 w 93"/>
              <a:gd name="T5" fmla="*/ 2147483647 h 105"/>
              <a:gd name="T6" fmla="*/ 2147483647 w 93"/>
              <a:gd name="T7" fmla="*/ 2147483647 h 105"/>
              <a:gd name="T8" fmla="*/ 0 60000 65536"/>
              <a:gd name="T9" fmla="*/ 0 60000 65536"/>
              <a:gd name="T10" fmla="*/ 0 60000 65536"/>
              <a:gd name="T11" fmla="*/ 0 60000 65536"/>
              <a:gd name="T12" fmla="*/ 0 w 93"/>
              <a:gd name="T13" fmla="*/ 0 h 105"/>
              <a:gd name="T14" fmla="*/ 93 w 93"/>
              <a:gd name="T15" fmla="*/ 105 h 105"/>
            </a:gdLst>
            <a:ahLst/>
            <a:cxnLst>
              <a:cxn ang="T8">
                <a:pos x="T0" y="T1"/>
              </a:cxn>
              <a:cxn ang="T9">
                <a:pos x="T2" y="T3"/>
              </a:cxn>
              <a:cxn ang="T10">
                <a:pos x="T4" y="T5"/>
              </a:cxn>
              <a:cxn ang="T11">
                <a:pos x="T6" y="T7"/>
              </a:cxn>
            </a:cxnLst>
            <a:rect l="T12" t="T13" r="T14" b="T15"/>
            <a:pathLst>
              <a:path w="93" h="105">
                <a:moveTo>
                  <a:pt x="93" y="87"/>
                </a:moveTo>
                <a:lnTo>
                  <a:pt x="0" y="0"/>
                </a:lnTo>
                <a:lnTo>
                  <a:pt x="49" y="105"/>
                </a:lnTo>
                <a:lnTo>
                  <a:pt x="93" y="8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68" name="Freeform 392"/>
          <p:cNvSpPr>
            <a:spLocks/>
          </p:cNvSpPr>
          <p:nvPr/>
        </p:nvSpPr>
        <p:spPr bwMode="auto">
          <a:xfrm>
            <a:off x="4949825" y="4032272"/>
            <a:ext cx="217488" cy="682625"/>
          </a:xfrm>
          <a:custGeom>
            <a:avLst/>
            <a:gdLst>
              <a:gd name="T0" fmla="*/ 2147483647 w 94"/>
              <a:gd name="T1" fmla="*/ 0 h 261"/>
              <a:gd name="T2" fmla="*/ 2147483647 w 94"/>
              <a:gd name="T3" fmla="*/ 2147483647 h 261"/>
              <a:gd name="T4" fmla="*/ 0 w 94"/>
              <a:gd name="T5" fmla="*/ 2147483647 h 261"/>
              <a:gd name="T6" fmla="*/ 2147483647 w 94"/>
              <a:gd name="T7" fmla="*/ 0 h 261"/>
              <a:gd name="T8" fmla="*/ 0 60000 65536"/>
              <a:gd name="T9" fmla="*/ 0 60000 65536"/>
              <a:gd name="T10" fmla="*/ 0 60000 65536"/>
              <a:gd name="T11" fmla="*/ 0 60000 65536"/>
              <a:gd name="T12" fmla="*/ 0 w 94"/>
              <a:gd name="T13" fmla="*/ 0 h 261"/>
              <a:gd name="T14" fmla="*/ 94 w 94"/>
              <a:gd name="T15" fmla="*/ 261 h 261"/>
            </a:gdLst>
            <a:ahLst/>
            <a:cxnLst>
              <a:cxn ang="T8">
                <a:pos x="T0" y="T1"/>
              </a:cxn>
              <a:cxn ang="T9">
                <a:pos x="T2" y="T3"/>
              </a:cxn>
              <a:cxn ang="T10">
                <a:pos x="T4" y="T5"/>
              </a:cxn>
              <a:cxn ang="T11">
                <a:pos x="T6" y="T7"/>
              </a:cxn>
            </a:cxnLst>
            <a:rect l="T12" t="T13" r="T14" b="T15"/>
            <a:pathLst>
              <a:path w="94" h="261">
                <a:moveTo>
                  <a:pt x="45" y="0"/>
                </a:moveTo>
                <a:lnTo>
                  <a:pt x="94" y="96"/>
                </a:lnTo>
                <a:lnTo>
                  <a:pt x="0" y="261"/>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69" name="Freeform 393"/>
          <p:cNvSpPr>
            <a:spLocks/>
          </p:cNvSpPr>
          <p:nvPr/>
        </p:nvSpPr>
        <p:spPr bwMode="auto">
          <a:xfrm>
            <a:off x="5053013" y="3913192"/>
            <a:ext cx="227012" cy="369887"/>
          </a:xfrm>
          <a:custGeom>
            <a:avLst/>
            <a:gdLst>
              <a:gd name="T0" fmla="*/ 2147483647 w 98"/>
              <a:gd name="T1" fmla="*/ 0 h 142"/>
              <a:gd name="T2" fmla="*/ 0 w 98"/>
              <a:gd name="T3" fmla="*/ 2147483647 h 142"/>
              <a:gd name="T4" fmla="*/ 2147483647 w 98"/>
              <a:gd name="T5" fmla="*/ 2147483647 h 142"/>
              <a:gd name="T6" fmla="*/ 2147483647 w 98"/>
              <a:gd name="T7" fmla="*/ 0 h 142"/>
              <a:gd name="T8" fmla="*/ 0 60000 65536"/>
              <a:gd name="T9" fmla="*/ 0 60000 65536"/>
              <a:gd name="T10" fmla="*/ 0 60000 65536"/>
              <a:gd name="T11" fmla="*/ 0 60000 65536"/>
              <a:gd name="T12" fmla="*/ 0 w 98"/>
              <a:gd name="T13" fmla="*/ 0 h 142"/>
              <a:gd name="T14" fmla="*/ 98 w 98"/>
              <a:gd name="T15" fmla="*/ 142 h 142"/>
            </a:gdLst>
            <a:ahLst/>
            <a:cxnLst>
              <a:cxn ang="T8">
                <a:pos x="T0" y="T1"/>
              </a:cxn>
              <a:cxn ang="T9">
                <a:pos x="T2" y="T3"/>
              </a:cxn>
              <a:cxn ang="T10">
                <a:pos x="T4" y="T5"/>
              </a:cxn>
              <a:cxn ang="T11">
                <a:pos x="T6" y="T7"/>
              </a:cxn>
            </a:cxnLst>
            <a:rect l="T12" t="T13" r="T14" b="T15"/>
            <a:pathLst>
              <a:path w="98" h="142">
                <a:moveTo>
                  <a:pt x="98" y="0"/>
                </a:moveTo>
                <a:lnTo>
                  <a:pt x="0" y="46"/>
                </a:lnTo>
                <a:lnTo>
                  <a:pt x="49" y="142"/>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70" name="Freeform 394"/>
          <p:cNvSpPr>
            <a:spLocks/>
          </p:cNvSpPr>
          <p:nvPr/>
        </p:nvSpPr>
        <p:spPr bwMode="auto">
          <a:xfrm>
            <a:off x="5280037" y="3478213"/>
            <a:ext cx="219075" cy="481012"/>
          </a:xfrm>
          <a:custGeom>
            <a:avLst/>
            <a:gdLst>
              <a:gd name="T0" fmla="*/ 2147483647 w 94"/>
              <a:gd name="T1" fmla="*/ 0 h 184"/>
              <a:gd name="T2" fmla="*/ 2147483647 w 94"/>
              <a:gd name="T3" fmla="*/ 2147483647 h 184"/>
              <a:gd name="T4" fmla="*/ 0 w 94"/>
              <a:gd name="T5" fmla="*/ 2147483647 h 184"/>
              <a:gd name="T6" fmla="*/ 2147483647 w 94"/>
              <a:gd name="T7" fmla="*/ 0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0"/>
                </a:moveTo>
                <a:lnTo>
                  <a:pt x="94" y="184"/>
                </a:lnTo>
                <a:lnTo>
                  <a:pt x="0" y="166"/>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71" name="Freeform 395"/>
          <p:cNvSpPr>
            <a:spLocks/>
          </p:cNvSpPr>
          <p:nvPr/>
        </p:nvSpPr>
        <p:spPr bwMode="auto">
          <a:xfrm>
            <a:off x="5384800" y="3478213"/>
            <a:ext cx="215900" cy="481012"/>
          </a:xfrm>
          <a:custGeom>
            <a:avLst/>
            <a:gdLst>
              <a:gd name="T0" fmla="*/ 2147483647 w 93"/>
              <a:gd name="T1" fmla="*/ 2147483647 h 184"/>
              <a:gd name="T2" fmla="*/ 0 w 93"/>
              <a:gd name="T3" fmla="*/ 0 h 184"/>
              <a:gd name="T4" fmla="*/ 2147483647 w 93"/>
              <a:gd name="T5" fmla="*/ 2147483647 h 184"/>
              <a:gd name="T6" fmla="*/ 2147483647 w 93"/>
              <a:gd name="T7" fmla="*/ 2147483647 h 184"/>
              <a:gd name="T8" fmla="*/ 0 60000 65536"/>
              <a:gd name="T9" fmla="*/ 0 60000 65536"/>
              <a:gd name="T10" fmla="*/ 0 60000 65536"/>
              <a:gd name="T11" fmla="*/ 0 60000 65536"/>
              <a:gd name="T12" fmla="*/ 0 w 93"/>
              <a:gd name="T13" fmla="*/ 0 h 184"/>
              <a:gd name="T14" fmla="*/ 93 w 93"/>
              <a:gd name="T15" fmla="*/ 184 h 184"/>
            </a:gdLst>
            <a:ahLst/>
            <a:cxnLst>
              <a:cxn ang="T8">
                <a:pos x="T0" y="T1"/>
              </a:cxn>
              <a:cxn ang="T9">
                <a:pos x="T2" y="T3"/>
              </a:cxn>
              <a:cxn ang="T10">
                <a:pos x="T4" y="T5"/>
              </a:cxn>
              <a:cxn ang="T11">
                <a:pos x="T6" y="T7"/>
              </a:cxn>
            </a:cxnLst>
            <a:rect l="T12" t="T13" r="T14" b="T15"/>
            <a:pathLst>
              <a:path w="93" h="184">
                <a:moveTo>
                  <a:pt x="93" y="37"/>
                </a:moveTo>
                <a:lnTo>
                  <a:pt x="0" y="0"/>
                </a:lnTo>
                <a:lnTo>
                  <a:pt x="49" y="184"/>
                </a:lnTo>
                <a:lnTo>
                  <a:pt x="93" y="3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72" name="Line 396"/>
          <p:cNvSpPr>
            <a:spLocks noChangeShapeType="1"/>
          </p:cNvSpPr>
          <p:nvPr/>
        </p:nvSpPr>
        <p:spPr bwMode="auto">
          <a:xfrm flipH="1" flipV="1">
            <a:off x="7242175" y="4056063"/>
            <a:ext cx="215900" cy="2270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73" name="Line 397"/>
          <p:cNvSpPr>
            <a:spLocks noChangeShapeType="1"/>
          </p:cNvSpPr>
          <p:nvPr/>
        </p:nvSpPr>
        <p:spPr bwMode="auto">
          <a:xfrm>
            <a:off x="7138990" y="3995741"/>
            <a:ext cx="10318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74" name="Line 398"/>
          <p:cNvSpPr>
            <a:spLocks noChangeShapeType="1"/>
          </p:cNvSpPr>
          <p:nvPr/>
        </p:nvSpPr>
        <p:spPr bwMode="auto">
          <a:xfrm flipV="1">
            <a:off x="4949825" y="4032272"/>
            <a:ext cx="103188" cy="682625"/>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75" name="Line 399"/>
          <p:cNvSpPr>
            <a:spLocks noChangeShapeType="1"/>
          </p:cNvSpPr>
          <p:nvPr/>
        </p:nvSpPr>
        <p:spPr bwMode="auto">
          <a:xfrm flipH="1" flipV="1">
            <a:off x="5384800" y="3478222"/>
            <a:ext cx="215900" cy="968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76" name="Line 400"/>
          <p:cNvSpPr>
            <a:spLocks noChangeShapeType="1"/>
          </p:cNvSpPr>
          <p:nvPr/>
        </p:nvSpPr>
        <p:spPr bwMode="auto">
          <a:xfrm flipV="1">
            <a:off x="5280031" y="3478215"/>
            <a:ext cx="104775" cy="434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77" name="Freeform 401"/>
          <p:cNvSpPr>
            <a:spLocks/>
          </p:cNvSpPr>
          <p:nvPr/>
        </p:nvSpPr>
        <p:spPr bwMode="auto">
          <a:xfrm>
            <a:off x="6364288" y="3348040"/>
            <a:ext cx="227012" cy="300037"/>
          </a:xfrm>
          <a:custGeom>
            <a:avLst/>
            <a:gdLst>
              <a:gd name="T0" fmla="*/ 2147483647 w 98"/>
              <a:gd name="T1" fmla="*/ 0 h 115"/>
              <a:gd name="T2" fmla="*/ 2147483647 w 98"/>
              <a:gd name="T3" fmla="*/ 2147483647 h 115"/>
              <a:gd name="T4" fmla="*/ 0 w 98"/>
              <a:gd name="T5" fmla="*/ 2147483647 h 115"/>
              <a:gd name="T6" fmla="*/ 2147483647 w 98"/>
              <a:gd name="T7" fmla="*/ 0 h 115"/>
              <a:gd name="T8" fmla="*/ 0 60000 65536"/>
              <a:gd name="T9" fmla="*/ 0 60000 65536"/>
              <a:gd name="T10" fmla="*/ 0 60000 65536"/>
              <a:gd name="T11" fmla="*/ 0 60000 65536"/>
              <a:gd name="T12" fmla="*/ 0 w 98"/>
              <a:gd name="T13" fmla="*/ 0 h 115"/>
              <a:gd name="T14" fmla="*/ 98 w 98"/>
              <a:gd name="T15" fmla="*/ 115 h 115"/>
            </a:gdLst>
            <a:ahLst/>
            <a:cxnLst>
              <a:cxn ang="T8">
                <a:pos x="T0" y="T1"/>
              </a:cxn>
              <a:cxn ang="T9">
                <a:pos x="T2" y="T3"/>
              </a:cxn>
              <a:cxn ang="T10">
                <a:pos x="T4" y="T5"/>
              </a:cxn>
              <a:cxn ang="T11">
                <a:pos x="T6" y="T7"/>
              </a:cxn>
            </a:cxnLst>
            <a:rect l="T12" t="T13" r="T14" b="T15"/>
            <a:pathLst>
              <a:path w="98" h="115">
                <a:moveTo>
                  <a:pt x="49" y="0"/>
                </a:moveTo>
                <a:lnTo>
                  <a:pt x="98" y="115"/>
                </a:lnTo>
                <a:lnTo>
                  <a:pt x="0" y="50"/>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78" name="Freeform 402"/>
          <p:cNvSpPr>
            <a:spLocks/>
          </p:cNvSpPr>
          <p:nvPr/>
        </p:nvSpPr>
        <p:spPr bwMode="auto">
          <a:xfrm>
            <a:off x="6478600" y="3348040"/>
            <a:ext cx="217487" cy="300037"/>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82"/>
                </a:moveTo>
                <a:lnTo>
                  <a:pt x="0" y="0"/>
                </a:lnTo>
                <a:lnTo>
                  <a:pt x="49" y="115"/>
                </a:lnTo>
                <a:lnTo>
                  <a:pt x="94" y="8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79" name="Freeform 403"/>
          <p:cNvSpPr>
            <a:spLocks/>
          </p:cNvSpPr>
          <p:nvPr/>
        </p:nvSpPr>
        <p:spPr bwMode="auto">
          <a:xfrm>
            <a:off x="5827725" y="3335347"/>
            <a:ext cx="217487" cy="300037"/>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115"/>
                </a:lnTo>
                <a:lnTo>
                  <a:pt x="0" y="115"/>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80" name="Line 404"/>
          <p:cNvSpPr>
            <a:spLocks noChangeShapeType="1"/>
          </p:cNvSpPr>
          <p:nvPr/>
        </p:nvSpPr>
        <p:spPr bwMode="auto">
          <a:xfrm flipH="1" flipV="1">
            <a:off x="6478600" y="3348038"/>
            <a:ext cx="217487" cy="2143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81" name="Line 405"/>
          <p:cNvSpPr>
            <a:spLocks noChangeShapeType="1"/>
          </p:cNvSpPr>
          <p:nvPr/>
        </p:nvSpPr>
        <p:spPr bwMode="auto">
          <a:xfrm flipV="1">
            <a:off x="6364288" y="3348060"/>
            <a:ext cx="114300" cy="130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82" name="Line 406"/>
          <p:cNvSpPr>
            <a:spLocks noChangeShapeType="1"/>
          </p:cNvSpPr>
          <p:nvPr/>
        </p:nvSpPr>
        <p:spPr bwMode="auto">
          <a:xfrm flipH="1" flipV="1">
            <a:off x="5930900" y="3335360"/>
            <a:ext cx="215900" cy="968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83" name="Line 407"/>
          <p:cNvSpPr>
            <a:spLocks noChangeShapeType="1"/>
          </p:cNvSpPr>
          <p:nvPr/>
        </p:nvSpPr>
        <p:spPr bwMode="auto">
          <a:xfrm flipV="1">
            <a:off x="5827715" y="3335347"/>
            <a:ext cx="103187" cy="3000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84" name="Freeform 408"/>
          <p:cNvSpPr>
            <a:spLocks/>
          </p:cNvSpPr>
          <p:nvPr/>
        </p:nvSpPr>
        <p:spPr bwMode="auto">
          <a:xfrm>
            <a:off x="7356477" y="4283097"/>
            <a:ext cx="214313" cy="504825"/>
          </a:xfrm>
          <a:custGeom>
            <a:avLst/>
            <a:gdLst>
              <a:gd name="T0" fmla="*/ 2147483647 w 93"/>
              <a:gd name="T1" fmla="*/ 0 h 193"/>
              <a:gd name="T2" fmla="*/ 2147483647 w 93"/>
              <a:gd name="T3" fmla="*/ 2147483647 h 193"/>
              <a:gd name="T4" fmla="*/ 0 w 93"/>
              <a:gd name="T5" fmla="*/ 2147483647 h 193"/>
              <a:gd name="T6" fmla="*/ 2147483647 w 93"/>
              <a:gd name="T7" fmla="*/ 0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44" y="0"/>
                </a:moveTo>
                <a:lnTo>
                  <a:pt x="93" y="193"/>
                </a:lnTo>
                <a:lnTo>
                  <a:pt x="0" y="18"/>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85" name="Freeform 409"/>
          <p:cNvSpPr>
            <a:spLocks/>
          </p:cNvSpPr>
          <p:nvPr/>
        </p:nvSpPr>
        <p:spPr bwMode="auto">
          <a:xfrm>
            <a:off x="7458075" y="4283097"/>
            <a:ext cx="228600" cy="504825"/>
          </a:xfrm>
          <a:custGeom>
            <a:avLst/>
            <a:gdLst>
              <a:gd name="T0" fmla="*/ 2147483647 w 99"/>
              <a:gd name="T1" fmla="*/ 2147483647 h 193"/>
              <a:gd name="T2" fmla="*/ 0 w 99"/>
              <a:gd name="T3" fmla="*/ 0 h 193"/>
              <a:gd name="T4" fmla="*/ 2147483647 w 99"/>
              <a:gd name="T5" fmla="*/ 2147483647 h 193"/>
              <a:gd name="T6" fmla="*/ 2147483647 w 99"/>
              <a:gd name="T7" fmla="*/ 2147483647 h 193"/>
              <a:gd name="T8" fmla="*/ 0 60000 65536"/>
              <a:gd name="T9" fmla="*/ 0 60000 65536"/>
              <a:gd name="T10" fmla="*/ 0 60000 65536"/>
              <a:gd name="T11" fmla="*/ 0 60000 65536"/>
              <a:gd name="T12" fmla="*/ 0 w 99"/>
              <a:gd name="T13" fmla="*/ 0 h 193"/>
              <a:gd name="T14" fmla="*/ 99 w 99"/>
              <a:gd name="T15" fmla="*/ 193 h 193"/>
            </a:gdLst>
            <a:ahLst/>
            <a:cxnLst>
              <a:cxn ang="T8">
                <a:pos x="T0" y="T1"/>
              </a:cxn>
              <a:cxn ang="T9">
                <a:pos x="T2" y="T3"/>
              </a:cxn>
              <a:cxn ang="T10">
                <a:pos x="T4" y="T5"/>
              </a:cxn>
              <a:cxn ang="T11">
                <a:pos x="T6" y="T7"/>
              </a:cxn>
            </a:cxnLst>
            <a:rect l="T12" t="T13" r="T14" b="T15"/>
            <a:pathLst>
              <a:path w="99" h="193">
                <a:moveTo>
                  <a:pt x="99" y="165"/>
                </a:moveTo>
                <a:lnTo>
                  <a:pt x="0" y="0"/>
                </a:lnTo>
                <a:lnTo>
                  <a:pt x="49" y="193"/>
                </a:lnTo>
                <a:lnTo>
                  <a:pt x="99" y="1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86" name="Line 410"/>
          <p:cNvSpPr>
            <a:spLocks noChangeShapeType="1"/>
          </p:cNvSpPr>
          <p:nvPr/>
        </p:nvSpPr>
        <p:spPr bwMode="auto">
          <a:xfrm>
            <a:off x="7458087" y="4283075"/>
            <a:ext cx="11113" cy="142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87" name="Line 411"/>
          <p:cNvSpPr>
            <a:spLocks noChangeShapeType="1"/>
          </p:cNvSpPr>
          <p:nvPr/>
        </p:nvSpPr>
        <p:spPr bwMode="auto">
          <a:xfrm flipH="1" flipV="1">
            <a:off x="7458075" y="4283075"/>
            <a:ext cx="228600" cy="4318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88" name="Line 412"/>
          <p:cNvSpPr>
            <a:spLocks noChangeShapeType="1"/>
          </p:cNvSpPr>
          <p:nvPr/>
        </p:nvSpPr>
        <p:spPr bwMode="auto">
          <a:xfrm flipV="1">
            <a:off x="7356475" y="4283097"/>
            <a:ext cx="101600" cy="476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89" name="Freeform 413"/>
          <p:cNvSpPr>
            <a:spLocks/>
          </p:cNvSpPr>
          <p:nvPr/>
        </p:nvSpPr>
        <p:spPr bwMode="auto">
          <a:xfrm>
            <a:off x="4835525" y="4714875"/>
            <a:ext cx="217488"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8"/>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90" name="Freeform 414"/>
          <p:cNvSpPr>
            <a:spLocks/>
          </p:cNvSpPr>
          <p:nvPr/>
        </p:nvSpPr>
        <p:spPr bwMode="auto">
          <a:xfrm>
            <a:off x="4949825" y="4283075"/>
            <a:ext cx="217488" cy="528638"/>
          </a:xfrm>
          <a:custGeom>
            <a:avLst/>
            <a:gdLst>
              <a:gd name="T0" fmla="*/ 2147483647 w 94"/>
              <a:gd name="T1" fmla="*/ 0 h 202"/>
              <a:gd name="T2" fmla="*/ 0 w 94"/>
              <a:gd name="T3" fmla="*/ 2147483647 h 202"/>
              <a:gd name="T4" fmla="*/ 2147483647 w 94"/>
              <a:gd name="T5" fmla="*/ 2147483647 h 202"/>
              <a:gd name="T6" fmla="*/ 2147483647 w 94"/>
              <a:gd name="T7" fmla="*/ 0 h 202"/>
              <a:gd name="T8" fmla="*/ 0 60000 65536"/>
              <a:gd name="T9" fmla="*/ 0 60000 65536"/>
              <a:gd name="T10" fmla="*/ 0 60000 65536"/>
              <a:gd name="T11" fmla="*/ 0 60000 65536"/>
              <a:gd name="T12" fmla="*/ 0 w 94"/>
              <a:gd name="T13" fmla="*/ 0 h 202"/>
              <a:gd name="T14" fmla="*/ 94 w 94"/>
              <a:gd name="T15" fmla="*/ 202 h 202"/>
            </a:gdLst>
            <a:ahLst/>
            <a:cxnLst>
              <a:cxn ang="T8">
                <a:pos x="T0" y="T1"/>
              </a:cxn>
              <a:cxn ang="T9">
                <a:pos x="T2" y="T3"/>
              </a:cxn>
              <a:cxn ang="T10">
                <a:pos x="T4" y="T5"/>
              </a:cxn>
              <a:cxn ang="T11">
                <a:pos x="T6" y="T7"/>
              </a:cxn>
            </a:cxnLst>
            <a:rect l="T12" t="T13" r="T14" b="T15"/>
            <a:pathLst>
              <a:path w="94" h="202">
                <a:moveTo>
                  <a:pt x="94" y="0"/>
                </a:moveTo>
                <a:lnTo>
                  <a:pt x="0" y="165"/>
                </a:lnTo>
                <a:lnTo>
                  <a:pt x="45" y="202"/>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91" name="Freeform 415"/>
          <p:cNvSpPr>
            <a:spLocks/>
          </p:cNvSpPr>
          <p:nvPr/>
        </p:nvSpPr>
        <p:spPr bwMode="auto">
          <a:xfrm>
            <a:off x="7570800" y="4714875"/>
            <a:ext cx="219075"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8"/>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92" name="Freeform 416"/>
          <p:cNvSpPr>
            <a:spLocks/>
          </p:cNvSpPr>
          <p:nvPr/>
        </p:nvSpPr>
        <p:spPr bwMode="auto">
          <a:xfrm>
            <a:off x="7686675" y="4714875"/>
            <a:ext cx="215900" cy="96838"/>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93" name="Freeform 417"/>
          <p:cNvSpPr>
            <a:spLocks/>
          </p:cNvSpPr>
          <p:nvPr/>
        </p:nvSpPr>
        <p:spPr bwMode="auto">
          <a:xfrm>
            <a:off x="4289425" y="4714875"/>
            <a:ext cx="217488"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8"/>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94" name="Freeform 418"/>
          <p:cNvSpPr>
            <a:spLocks/>
          </p:cNvSpPr>
          <p:nvPr/>
        </p:nvSpPr>
        <p:spPr bwMode="auto">
          <a:xfrm>
            <a:off x="4402150" y="4714875"/>
            <a:ext cx="219075"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795" name="Line 419"/>
          <p:cNvSpPr>
            <a:spLocks noChangeShapeType="1"/>
          </p:cNvSpPr>
          <p:nvPr/>
        </p:nvSpPr>
        <p:spPr bwMode="auto">
          <a:xfrm flipH="1">
            <a:off x="4949825" y="4283075"/>
            <a:ext cx="217488" cy="4318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96" name="Line 420"/>
          <p:cNvSpPr>
            <a:spLocks noChangeShapeType="1"/>
          </p:cNvSpPr>
          <p:nvPr/>
        </p:nvSpPr>
        <p:spPr bwMode="auto">
          <a:xfrm flipV="1">
            <a:off x="4835525" y="4714897"/>
            <a:ext cx="114300" cy="73025"/>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97" name="Line 421"/>
          <p:cNvSpPr>
            <a:spLocks noChangeShapeType="1"/>
          </p:cNvSpPr>
          <p:nvPr/>
        </p:nvSpPr>
        <p:spPr bwMode="auto">
          <a:xfrm flipH="1" flipV="1">
            <a:off x="4402150" y="4714897"/>
            <a:ext cx="219075"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98" name="Line 422"/>
          <p:cNvSpPr>
            <a:spLocks noChangeShapeType="1"/>
          </p:cNvSpPr>
          <p:nvPr/>
        </p:nvSpPr>
        <p:spPr bwMode="auto">
          <a:xfrm flipH="1" flipV="1">
            <a:off x="7686675" y="4714897"/>
            <a:ext cx="215900"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799" name="Line 423"/>
          <p:cNvSpPr>
            <a:spLocks noChangeShapeType="1"/>
          </p:cNvSpPr>
          <p:nvPr/>
        </p:nvSpPr>
        <p:spPr bwMode="auto">
          <a:xfrm flipH="1">
            <a:off x="7570795" y="4714897"/>
            <a:ext cx="115887"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00" name="Line 424"/>
          <p:cNvSpPr>
            <a:spLocks noChangeShapeType="1"/>
          </p:cNvSpPr>
          <p:nvPr/>
        </p:nvSpPr>
        <p:spPr bwMode="auto">
          <a:xfrm flipV="1">
            <a:off x="4289434" y="4714897"/>
            <a:ext cx="112713"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01" name="Freeform 425"/>
          <p:cNvSpPr>
            <a:spLocks/>
          </p:cNvSpPr>
          <p:nvPr/>
        </p:nvSpPr>
        <p:spPr bwMode="auto">
          <a:xfrm>
            <a:off x="5499102" y="3575059"/>
            <a:ext cx="214313" cy="384175"/>
          </a:xfrm>
          <a:custGeom>
            <a:avLst/>
            <a:gdLst>
              <a:gd name="T0" fmla="*/ 2147483647 w 93"/>
              <a:gd name="T1" fmla="*/ 0 h 147"/>
              <a:gd name="T2" fmla="*/ 2147483647 w 93"/>
              <a:gd name="T3" fmla="*/ 2147483647 h 147"/>
              <a:gd name="T4" fmla="*/ 0 w 93"/>
              <a:gd name="T5" fmla="*/ 2147483647 h 147"/>
              <a:gd name="T6" fmla="*/ 2147483647 w 93"/>
              <a:gd name="T7" fmla="*/ 0 h 147"/>
              <a:gd name="T8" fmla="*/ 0 60000 65536"/>
              <a:gd name="T9" fmla="*/ 0 60000 65536"/>
              <a:gd name="T10" fmla="*/ 0 60000 65536"/>
              <a:gd name="T11" fmla="*/ 0 60000 65536"/>
              <a:gd name="T12" fmla="*/ 0 w 93"/>
              <a:gd name="T13" fmla="*/ 0 h 147"/>
              <a:gd name="T14" fmla="*/ 93 w 93"/>
              <a:gd name="T15" fmla="*/ 147 h 147"/>
            </a:gdLst>
            <a:ahLst/>
            <a:cxnLst>
              <a:cxn ang="T8">
                <a:pos x="T0" y="T1"/>
              </a:cxn>
              <a:cxn ang="T9">
                <a:pos x="T2" y="T3"/>
              </a:cxn>
              <a:cxn ang="T10">
                <a:pos x="T4" y="T5"/>
              </a:cxn>
              <a:cxn ang="T11">
                <a:pos x="T6" y="T7"/>
              </a:cxn>
            </a:cxnLst>
            <a:rect l="T12" t="T13" r="T14" b="T15"/>
            <a:pathLst>
              <a:path w="93" h="147">
                <a:moveTo>
                  <a:pt x="44" y="0"/>
                </a:moveTo>
                <a:lnTo>
                  <a:pt x="93" y="142"/>
                </a:lnTo>
                <a:lnTo>
                  <a:pt x="0" y="147"/>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02" name="Freeform 426"/>
          <p:cNvSpPr>
            <a:spLocks/>
          </p:cNvSpPr>
          <p:nvPr/>
        </p:nvSpPr>
        <p:spPr bwMode="auto">
          <a:xfrm>
            <a:off x="5600712" y="3575053"/>
            <a:ext cx="227013" cy="371475"/>
          </a:xfrm>
          <a:custGeom>
            <a:avLst/>
            <a:gdLst>
              <a:gd name="T0" fmla="*/ 2147483647 w 98"/>
              <a:gd name="T1" fmla="*/ 2147483647 h 142"/>
              <a:gd name="T2" fmla="*/ 0 w 98"/>
              <a:gd name="T3" fmla="*/ 0 h 142"/>
              <a:gd name="T4" fmla="*/ 2147483647 w 98"/>
              <a:gd name="T5" fmla="*/ 2147483647 h 142"/>
              <a:gd name="T6" fmla="*/ 2147483647 w 98"/>
              <a:gd name="T7" fmla="*/ 2147483647 h 142"/>
              <a:gd name="T8" fmla="*/ 0 60000 65536"/>
              <a:gd name="T9" fmla="*/ 0 60000 65536"/>
              <a:gd name="T10" fmla="*/ 0 60000 65536"/>
              <a:gd name="T11" fmla="*/ 0 60000 65536"/>
              <a:gd name="T12" fmla="*/ 0 w 98"/>
              <a:gd name="T13" fmla="*/ 0 h 142"/>
              <a:gd name="T14" fmla="*/ 98 w 98"/>
              <a:gd name="T15" fmla="*/ 142 h 142"/>
            </a:gdLst>
            <a:ahLst/>
            <a:cxnLst>
              <a:cxn ang="T8">
                <a:pos x="T0" y="T1"/>
              </a:cxn>
              <a:cxn ang="T9">
                <a:pos x="T2" y="T3"/>
              </a:cxn>
              <a:cxn ang="T10">
                <a:pos x="T4" y="T5"/>
              </a:cxn>
              <a:cxn ang="T11">
                <a:pos x="T6" y="T7"/>
              </a:cxn>
            </a:cxnLst>
            <a:rect l="T12" t="T13" r="T14" b="T15"/>
            <a:pathLst>
              <a:path w="98" h="142">
                <a:moveTo>
                  <a:pt x="98" y="23"/>
                </a:moveTo>
                <a:lnTo>
                  <a:pt x="0" y="0"/>
                </a:lnTo>
                <a:lnTo>
                  <a:pt x="49" y="142"/>
                </a:lnTo>
                <a:lnTo>
                  <a:pt x="98" y="2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03" name="Freeform 427"/>
          <p:cNvSpPr>
            <a:spLocks/>
          </p:cNvSpPr>
          <p:nvPr/>
        </p:nvSpPr>
        <p:spPr bwMode="auto">
          <a:xfrm>
            <a:off x="6591300" y="3562350"/>
            <a:ext cx="217488" cy="323850"/>
          </a:xfrm>
          <a:custGeom>
            <a:avLst/>
            <a:gdLst>
              <a:gd name="T0" fmla="*/ 2147483647 w 94"/>
              <a:gd name="T1" fmla="*/ 0 h 124"/>
              <a:gd name="T2" fmla="*/ 2147483647 w 94"/>
              <a:gd name="T3" fmla="*/ 2147483647 h 124"/>
              <a:gd name="T4" fmla="*/ 0 w 94"/>
              <a:gd name="T5" fmla="*/ 2147483647 h 124"/>
              <a:gd name="T6" fmla="*/ 2147483647 w 94"/>
              <a:gd name="T7" fmla="*/ 0 h 124"/>
              <a:gd name="T8" fmla="*/ 0 60000 65536"/>
              <a:gd name="T9" fmla="*/ 0 60000 65536"/>
              <a:gd name="T10" fmla="*/ 0 60000 65536"/>
              <a:gd name="T11" fmla="*/ 0 60000 65536"/>
              <a:gd name="T12" fmla="*/ 0 w 94"/>
              <a:gd name="T13" fmla="*/ 0 h 124"/>
              <a:gd name="T14" fmla="*/ 94 w 94"/>
              <a:gd name="T15" fmla="*/ 124 h 124"/>
            </a:gdLst>
            <a:ahLst/>
            <a:cxnLst>
              <a:cxn ang="T8">
                <a:pos x="T0" y="T1"/>
              </a:cxn>
              <a:cxn ang="T9">
                <a:pos x="T2" y="T3"/>
              </a:cxn>
              <a:cxn ang="T10">
                <a:pos x="T4" y="T5"/>
              </a:cxn>
              <a:cxn ang="T11">
                <a:pos x="T6" y="T7"/>
              </a:cxn>
            </a:cxnLst>
            <a:rect l="T12" t="T13" r="T14" b="T15"/>
            <a:pathLst>
              <a:path w="94" h="124">
                <a:moveTo>
                  <a:pt x="45" y="0"/>
                </a:moveTo>
                <a:lnTo>
                  <a:pt x="94" y="124"/>
                </a:lnTo>
                <a:lnTo>
                  <a:pt x="0" y="33"/>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04" name="Freeform 428"/>
          <p:cNvSpPr>
            <a:spLocks/>
          </p:cNvSpPr>
          <p:nvPr/>
        </p:nvSpPr>
        <p:spPr bwMode="auto">
          <a:xfrm>
            <a:off x="6696075" y="3562350"/>
            <a:ext cx="215900"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74"/>
                </a:moveTo>
                <a:lnTo>
                  <a:pt x="0" y="0"/>
                </a:lnTo>
                <a:lnTo>
                  <a:pt x="49" y="124"/>
                </a:lnTo>
                <a:lnTo>
                  <a:pt x="93" y="7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05" name="Line 429"/>
          <p:cNvSpPr>
            <a:spLocks noChangeShapeType="1"/>
          </p:cNvSpPr>
          <p:nvPr/>
        </p:nvSpPr>
        <p:spPr bwMode="auto">
          <a:xfrm flipH="1" flipV="1">
            <a:off x="5600712" y="3575057"/>
            <a:ext cx="227013"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06" name="Line 430"/>
          <p:cNvSpPr>
            <a:spLocks noChangeShapeType="1"/>
          </p:cNvSpPr>
          <p:nvPr/>
        </p:nvSpPr>
        <p:spPr bwMode="auto">
          <a:xfrm flipV="1">
            <a:off x="5499100" y="3575059"/>
            <a:ext cx="101600" cy="384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07" name="Line 431"/>
          <p:cNvSpPr>
            <a:spLocks noChangeShapeType="1"/>
          </p:cNvSpPr>
          <p:nvPr/>
        </p:nvSpPr>
        <p:spPr bwMode="auto">
          <a:xfrm flipH="1" flipV="1">
            <a:off x="6696075" y="3562352"/>
            <a:ext cx="215900" cy="1936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08" name="Line 432"/>
          <p:cNvSpPr>
            <a:spLocks noChangeShapeType="1"/>
          </p:cNvSpPr>
          <p:nvPr/>
        </p:nvSpPr>
        <p:spPr bwMode="auto">
          <a:xfrm flipV="1">
            <a:off x="6591307" y="3562357"/>
            <a:ext cx="104775" cy="857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09" name="Freeform 433"/>
          <p:cNvSpPr>
            <a:spLocks/>
          </p:cNvSpPr>
          <p:nvPr/>
        </p:nvSpPr>
        <p:spPr bwMode="auto">
          <a:xfrm>
            <a:off x="6146800" y="3432175"/>
            <a:ext cx="217488" cy="215900"/>
          </a:xfrm>
          <a:custGeom>
            <a:avLst/>
            <a:gdLst>
              <a:gd name="T0" fmla="*/ 2147483647 w 94"/>
              <a:gd name="T1" fmla="*/ 2147483647 h 83"/>
              <a:gd name="T2" fmla="*/ 0 w 94"/>
              <a:gd name="T3" fmla="*/ 0 h 83"/>
              <a:gd name="T4" fmla="*/ 2147483647 w 94"/>
              <a:gd name="T5" fmla="*/ 2147483647 h 83"/>
              <a:gd name="T6" fmla="*/ 2147483647 w 94"/>
              <a:gd name="T7" fmla="*/ 2147483647 h 83"/>
              <a:gd name="T8" fmla="*/ 0 60000 65536"/>
              <a:gd name="T9" fmla="*/ 0 60000 65536"/>
              <a:gd name="T10" fmla="*/ 0 60000 65536"/>
              <a:gd name="T11" fmla="*/ 0 60000 65536"/>
              <a:gd name="T12" fmla="*/ 0 w 94"/>
              <a:gd name="T13" fmla="*/ 0 h 83"/>
              <a:gd name="T14" fmla="*/ 94 w 94"/>
              <a:gd name="T15" fmla="*/ 83 h 83"/>
            </a:gdLst>
            <a:ahLst/>
            <a:cxnLst>
              <a:cxn ang="T8">
                <a:pos x="T0" y="T1"/>
              </a:cxn>
              <a:cxn ang="T9">
                <a:pos x="T2" y="T3"/>
              </a:cxn>
              <a:cxn ang="T10">
                <a:pos x="T4" y="T5"/>
              </a:cxn>
              <a:cxn ang="T11">
                <a:pos x="T6" y="T7"/>
              </a:cxn>
            </a:cxnLst>
            <a:rect l="T12" t="T13" r="T14" b="T15"/>
            <a:pathLst>
              <a:path w="94" h="83">
                <a:moveTo>
                  <a:pt x="94" y="18"/>
                </a:moveTo>
                <a:lnTo>
                  <a:pt x="0" y="0"/>
                </a:lnTo>
                <a:lnTo>
                  <a:pt x="49" y="83"/>
                </a:lnTo>
                <a:lnTo>
                  <a:pt x="94"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10" name="Freeform 434"/>
          <p:cNvSpPr>
            <a:spLocks/>
          </p:cNvSpPr>
          <p:nvPr/>
        </p:nvSpPr>
        <p:spPr bwMode="auto">
          <a:xfrm>
            <a:off x="5167325" y="3913192"/>
            <a:ext cx="217487" cy="369887"/>
          </a:xfrm>
          <a:custGeom>
            <a:avLst/>
            <a:gdLst>
              <a:gd name="T0" fmla="*/ 2147483647 w 94"/>
              <a:gd name="T1" fmla="*/ 0 h 142"/>
              <a:gd name="T2" fmla="*/ 2147483647 w 94"/>
              <a:gd name="T3" fmla="*/ 2147483647 h 142"/>
              <a:gd name="T4" fmla="*/ 0 w 94"/>
              <a:gd name="T5" fmla="*/ 2147483647 h 142"/>
              <a:gd name="T6" fmla="*/ 2147483647 w 94"/>
              <a:gd name="T7" fmla="*/ 0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49" y="0"/>
                </a:moveTo>
                <a:lnTo>
                  <a:pt x="94" y="124"/>
                </a:lnTo>
                <a:lnTo>
                  <a:pt x="0" y="142"/>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11" name="Freeform 435"/>
          <p:cNvSpPr>
            <a:spLocks/>
          </p:cNvSpPr>
          <p:nvPr/>
        </p:nvSpPr>
        <p:spPr bwMode="auto">
          <a:xfrm>
            <a:off x="5280037" y="3913188"/>
            <a:ext cx="219075" cy="323850"/>
          </a:xfrm>
          <a:custGeom>
            <a:avLst/>
            <a:gdLst>
              <a:gd name="T0" fmla="*/ 2147483647 w 94"/>
              <a:gd name="T1" fmla="*/ 2147483647 h 124"/>
              <a:gd name="T2" fmla="*/ 0 w 94"/>
              <a:gd name="T3" fmla="*/ 0 h 124"/>
              <a:gd name="T4" fmla="*/ 2147483647 w 94"/>
              <a:gd name="T5" fmla="*/ 2147483647 h 124"/>
              <a:gd name="T6" fmla="*/ 2147483647 w 94"/>
              <a:gd name="T7" fmla="*/ 2147483647 h 124"/>
              <a:gd name="T8" fmla="*/ 0 60000 65536"/>
              <a:gd name="T9" fmla="*/ 0 60000 65536"/>
              <a:gd name="T10" fmla="*/ 0 60000 65536"/>
              <a:gd name="T11" fmla="*/ 0 60000 65536"/>
              <a:gd name="T12" fmla="*/ 0 w 94"/>
              <a:gd name="T13" fmla="*/ 0 h 124"/>
              <a:gd name="T14" fmla="*/ 94 w 94"/>
              <a:gd name="T15" fmla="*/ 124 h 124"/>
            </a:gdLst>
            <a:ahLst/>
            <a:cxnLst>
              <a:cxn ang="T8">
                <a:pos x="T0" y="T1"/>
              </a:cxn>
              <a:cxn ang="T9">
                <a:pos x="T2" y="T3"/>
              </a:cxn>
              <a:cxn ang="T10">
                <a:pos x="T4" y="T5"/>
              </a:cxn>
              <a:cxn ang="T11">
                <a:pos x="T6" y="T7"/>
              </a:cxn>
            </a:cxnLst>
            <a:rect l="T12" t="T13" r="T14" b="T15"/>
            <a:pathLst>
              <a:path w="94" h="124">
                <a:moveTo>
                  <a:pt x="94" y="18"/>
                </a:moveTo>
                <a:lnTo>
                  <a:pt x="0" y="0"/>
                </a:lnTo>
                <a:lnTo>
                  <a:pt x="45" y="124"/>
                </a:lnTo>
                <a:lnTo>
                  <a:pt x="94"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12" name="Line 436"/>
          <p:cNvSpPr>
            <a:spLocks noChangeShapeType="1"/>
          </p:cNvSpPr>
          <p:nvPr/>
        </p:nvSpPr>
        <p:spPr bwMode="auto">
          <a:xfrm flipH="1" flipV="1">
            <a:off x="6146800" y="3432175"/>
            <a:ext cx="217488" cy="460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13" name="Line 437"/>
          <p:cNvSpPr>
            <a:spLocks noChangeShapeType="1"/>
          </p:cNvSpPr>
          <p:nvPr/>
        </p:nvSpPr>
        <p:spPr bwMode="auto">
          <a:xfrm flipV="1">
            <a:off x="5167313" y="3913192"/>
            <a:ext cx="112712" cy="3698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14" name="Freeform 438"/>
          <p:cNvSpPr>
            <a:spLocks/>
          </p:cNvSpPr>
          <p:nvPr/>
        </p:nvSpPr>
        <p:spPr bwMode="auto">
          <a:xfrm>
            <a:off x="6808788" y="3756027"/>
            <a:ext cx="215900" cy="360363"/>
          </a:xfrm>
          <a:custGeom>
            <a:avLst/>
            <a:gdLst>
              <a:gd name="T0" fmla="*/ 2147483647 w 93"/>
              <a:gd name="T1" fmla="*/ 0 h 138"/>
              <a:gd name="T2" fmla="*/ 2147483647 w 93"/>
              <a:gd name="T3" fmla="*/ 2147483647 h 138"/>
              <a:gd name="T4" fmla="*/ 0 w 93"/>
              <a:gd name="T5" fmla="*/ 2147483647 h 138"/>
              <a:gd name="T6" fmla="*/ 2147483647 w 93"/>
              <a:gd name="T7" fmla="*/ 0 h 138"/>
              <a:gd name="T8" fmla="*/ 0 60000 65536"/>
              <a:gd name="T9" fmla="*/ 0 60000 65536"/>
              <a:gd name="T10" fmla="*/ 0 60000 65536"/>
              <a:gd name="T11" fmla="*/ 0 60000 65536"/>
              <a:gd name="T12" fmla="*/ 0 w 93"/>
              <a:gd name="T13" fmla="*/ 0 h 138"/>
              <a:gd name="T14" fmla="*/ 93 w 93"/>
              <a:gd name="T15" fmla="*/ 138 h 138"/>
            </a:gdLst>
            <a:ahLst/>
            <a:cxnLst>
              <a:cxn ang="T8">
                <a:pos x="T0" y="T1"/>
              </a:cxn>
              <a:cxn ang="T9">
                <a:pos x="T2" y="T3"/>
              </a:cxn>
              <a:cxn ang="T10">
                <a:pos x="T4" y="T5"/>
              </a:cxn>
              <a:cxn ang="T11">
                <a:pos x="T6" y="T7"/>
              </a:cxn>
            </a:cxnLst>
            <a:rect l="T12" t="T13" r="T14" b="T15"/>
            <a:pathLst>
              <a:path w="93" h="138">
                <a:moveTo>
                  <a:pt x="44" y="0"/>
                </a:moveTo>
                <a:lnTo>
                  <a:pt x="93" y="138"/>
                </a:lnTo>
                <a:lnTo>
                  <a:pt x="0" y="50"/>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15" name="Freeform 439"/>
          <p:cNvSpPr>
            <a:spLocks/>
          </p:cNvSpPr>
          <p:nvPr/>
        </p:nvSpPr>
        <p:spPr bwMode="auto">
          <a:xfrm>
            <a:off x="6911987" y="3756027"/>
            <a:ext cx="227013" cy="360363"/>
          </a:xfrm>
          <a:custGeom>
            <a:avLst/>
            <a:gdLst>
              <a:gd name="T0" fmla="*/ 2147483647 w 98"/>
              <a:gd name="T1" fmla="*/ 2147483647 h 138"/>
              <a:gd name="T2" fmla="*/ 0 w 98"/>
              <a:gd name="T3" fmla="*/ 0 h 138"/>
              <a:gd name="T4" fmla="*/ 2147483647 w 98"/>
              <a:gd name="T5" fmla="*/ 2147483647 h 138"/>
              <a:gd name="T6" fmla="*/ 2147483647 w 98"/>
              <a:gd name="T7" fmla="*/ 2147483647 h 138"/>
              <a:gd name="T8" fmla="*/ 0 60000 65536"/>
              <a:gd name="T9" fmla="*/ 0 60000 65536"/>
              <a:gd name="T10" fmla="*/ 0 60000 65536"/>
              <a:gd name="T11" fmla="*/ 0 60000 65536"/>
              <a:gd name="T12" fmla="*/ 0 w 98"/>
              <a:gd name="T13" fmla="*/ 0 h 138"/>
              <a:gd name="T14" fmla="*/ 98 w 98"/>
              <a:gd name="T15" fmla="*/ 138 h 138"/>
            </a:gdLst>
            <a:ahLst/>
            <a:cxnLst>
              <a:cxn ang="T8">
                <a:pos x="T0" y="T1"/>
              </a:cxn>
              <a:cxn ang="T9">
                <a:pos x="T2" y="T3"/>
              </a:cxn>
              <a:cxn ang="T10">
                <a:pos x="T4" y="T5"/>
              </a:cxn>
              <a:cxn ang="T11">
                <a:pos x="T6" y="T7"/>
              </a:cxn>
            </a:cxnLst>
            <a:rect l="T12" t="T13" r="T14" b="T15"/>
            <a:pathLst>
              <a:path w="98" h="138">
                <a:moveTo>
                  <a:pt x="98" y="92"/>
                </a:moveTo>
                <a:lnTo>
                  <a:pt x="0" y="0"/>
                </a:lnTo>
                <a:lnTo>
                  <a:pt x="49" y="138"/>
                </a:lnTo>
                <a:lnTo>
                  <a:pt x="98"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16" name="Freeform 440"/>
          <p:cNvSpPr>
            <a:spLocks/>
          </p:cNvSpPr>
          <p:nvPr/>
        </p:nvSpPr>
        <p:spPr bwMode="auto">
          <a:xfrm>
            <a:off x="4506913" y="4751410"/>
            <a:ext cx="227012" cy="96837"/>
          </a:xfrm>
          <a:custGeom>
            <a:avLst/>
            <a:gdLst>
              <a:gd name="T0" fmla="*/ 2147483647 w 98"/>
              <a:gd name="T1" fmla="*/ 0 h 37"/>
              <a:gd name="T2" fmla="*/ 2147483647 w 98"/>
              <a:gd name="T3" fmla="*/ 2147483647 h 37"/>
              <a:gd name="T4" fmla="*/ 0 w 98"/>
              <a:gd name="T5" fmla="*/ 2147483647 h 37"/>
              <a:gd name="T6" fmla="*/ 2147483647 w 98"/>
              <a:gd name="T7" fmla="*/ 0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49" y="0"/>
                </a:moveTo>
                <a:lnTo>
                  <a:pt x="98"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17" name="Freeform 441"/>
          <p:cNvSpPr>
            <a:spLocks/>
          </p:cNvSpPr>
          <p:nvPr/>
        </p:nvSpPr>
        <p:spPr bwMode="auto">
          <a:xfrm>
            <a:off x="4621213" y="4751410"/>
            <a:ext cx="214312"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9"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18" name="Line 442"/>
          <p:cNvSpPr>
            <a:spLocks noChangeShapeType="1"/>
          </p:cNvSpPr>
          <p:nvPr/>
        </p:nvSpPr>
        <p:spPr bwMode="auto">
          <a:xfrm flipH="1" flipV="1">
            <a:off x="6911987" y="3756027"/>
            <a:ext cx="227013" cy="2397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19" name="Line 443"/>
          <p:cNvSpPr>
            <a:spLocks noChangeShapeType="1"/>
          </p:cNvSpPr>
          <p:nvPr/>
        </p:nvSpPr>
        <p:spPr bwMode="auto">
          <a:xfrm flipV="1">
            <a:off x="6808797" y="3756028"/>
            <a:ext cx="103187" cy="130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20" name="Line 444"/>
          <p:cNvSpPr>
            <a:spLocks noChangeShapeType="1"/>
          </p:cNvSpPr>
          <p:nvPr/>
        </p:nvSpPr>
        <p:spPr bwMode="auto">
          <a:xfrm flipH="1" flipV="1">
            <a:off x="4621213" y="4751388"/>
            <a:ext cx="214312"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21" name="Line 445"/>
          <p:cNvSpPr>
            <a:spLocks noChangeShapeType="1"/>
          </p:cNvSpPr>
          <p:nvPr/>
        </p:nvSpPr>
        <p:spPr bwMode="auto">
          <a:xfrm flipV="1">
            <a:off x="7789863" y="4751410"/>
            <a:ext cx="112712"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22" name="Freeform 446"/>
          <p:cNvSpPr>
            <a:spLocks/>
          </p:cNvSpPr>
          <p:nvPr/>
        </p:nvSpPr>
        <p:spPr bwMode="auto">
          <a:xfrm>
            <a:off x="5713425" y="3635375"/>
            <a:ext cx="217487"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01"/>
                </a:lnTo>
                <a:lnTo>
                  <a:pt x="0" y="119"/>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23" name="Freeform 447"/>
          <p:cNvSpPr>
            <a:spLocks/>
          </p:cNvSpPr>
          <p:nvPr/>
        </p:nvSpPr>
        <p:spPr bwMode="auto">
          <a:xfrm>
            <a:off x="5827725" y="3635384"/>
            <a:ext cx="217487" cy="263525"/>
          </a:xfrm>
          <a:custGeom>
            <a:avLst/>
            <a:gdLst>
              <a:gd name="T0" fmla="*/ 2147483647 w 94"/>
              <a:gd name="T1" fmla="*/ 0 h 101"/>
              <a:gd name="T2" fmla="*/ 0 w 94"/>
              <a:gd name="T3" fmla="*/ 0 h 101"/>
              <a:gd name="T4" fmla="*/ 2147483647 w 94"/>
              <a:gd name="T5" fmla="*/ 2147483647 h 101"/>
              <a:gd name="T6" fmla="*/ 2147483647 w 94"/>
              <a:gd name="T7" fmla="*/ 0 h 101"/>
              <a:gd name="T8" fmla="*/ 0 60000 65536"/>
              <a:gd name="T9" fmla="*/ 0 60000 65536"/>
              <a:gd name="T10" fmla="*/ 0 60000 65536"/>
              <a:gd name="T11" fmla="*/ 0 60000 65536"/>
              <a:gd name="T12" fmla="*/ 0 w 94"/>
              <a:gd name="T13" fmla="*/ 0 h 101"/>
              <a:gd name="T14" fmla="*/ 94 w 94"/>
              <a:gd name="T15" fmla="*/ 101 h 101"/>
            </a:gdLst>
            <a:ahLst/>
            <a:cxnLst>
              <a:cxn ang="T8">
                <a:pos x="T0" y="T1"/>
              </a:cxn>
              <a:cxn ang="T9">
                <a:pos x="T2" y="T3"/>
              </a:cxn>
              <a:cxn ang="T10">
                <a:pos x="T4" y="T5"/>
              </a:cxn>
              <a:cxn ang="T11">
                <a:pos x="T6" y="T7"/>
              </a:cxn>
            </a:cxnLst>
            <a:rect l="T12" t="T13" r="T14" b="T15"/>
            <a:pathLst>
              <a:path w="94" h="101">
                <a:moveTo>
                  <a:pt x="94" y="0"/>
                </a:moveTo>
                <a:lnTo>
                  <a:pt x="0" y="0"/>
                </a:lnTo>
                <a:lnTo>
                  <a:pt x="45" y="101"/>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24" name="Line 448"/>
          <p:cNvSpPr>
            <a:spLocks noChangeShapeType="1"/>
          </p:cNvSpPr>
          <p:nvPr/>
        </p:nvSpPr>
        <p:spPr bwMode="auto">
          <a:xfrm flipH="1">
            <a:off x="5827725" y="3635384"/>
            <a:ext cx="217487"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25" name="Line 449"/>
          <p:cNvSpPr>
            <a:spLocks noChangeShapeType="1"/>
          </p:cNvSpPr>
          <p:nvPr/>
        </p:nvSpPr>
        <p:spPr bwMode="auto">
          <a:xfrm flipV="1">
            <a:off x="5713416" y="3635375"/>
            <a:ext cx="114300" cy="311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26" name="Freeform 450"/>
          <p:cNvSpPr>
            <a:spLocks/>
          </p:cNvSpPr>
          <p:nvPr/>
        </p:nvSpPr>
        <p:spPr bwMode="auto">
          <a:xfrm>
            <a:off x="7024693" y="3995747"/>
            <a:ext cx="217487" cy="371475"/>
          </a:xfrm>
          <a:custGeom>
            <a:avLst/>
            <a:gdLst>
              <a:gd name="T0" fmla="*/ 2147483647 w 94"/>
              <a:gd name="T1" fmla="*/ 0 h 142"/>
              <a:gd name="T2" fmla="*/ 2147483647 w 94"/>
              <a:gd name="T3" fmla="*/ 2147483647 h 142"/>
              <a:gd name="T4" fmla="*/ 0 w 94"/>
              <a:gd name="T5" fmla="*/ 2147483647 h 142"/>
              <a:gd name="T6" fmla="*/ 2147483647 w 94"/>
              <a:gd name="T7" fmla="*/ 0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49" y="0"/>
                </a:moveTo>
                <a:lnTo>
                  <a:pt x="94" y="142"/>
                </a:lnTo>
                <a:lnTo>
                  <a:pt x="0" y="4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27" name="Freeform 451"/>
          <p:cNvSpPr>
            <a:spLocks/>
          </p:cNvSpPr>
          <p:nvPr/>
        </p:nvSpPr>
        <p:spPr bwMode="auto">
          <a:xfrm>
            <a:off x="7139000" y="3995747"/>
            <a:ext cx="217487" cy="371475"/>
          </a:xfrm>
          <a:custGeom>
            <a:avLst/>
            <a:gdLst>
              <a:gd name="T0" fmla="*/ 2147483647 w 94"/>
              <a:gd name="T1" fmla="*/ 2147483647 h 142"/>
              <a:gd name="T2" fmla="*/ 0 w 94"/>
              <a:gd name="T3" fmla="*/ 0 h 142"/>
              <a:gd name="T4" fmla="*/ 2147483647 w 94"/>
              <a:gd name="T5" fmla="*/ 2147483647 h 142"/>
              <a:gd name="T6" fmla="*/ 2147483647 w 94"/>
              <a:gd name="T7" fmla="*/ 2147483647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94" y="128"/>
                </a:moveTo>
                <a:lnTo>
                  <a:pt x="0" y="0"/>
                </a:lnTo>
                <a:lnTo>
                  <a:pt x="45" y="142"/>
                </a:lnTo>
                <a:lnTo>
                  <a:pt x="94" y="12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28" name="Freeform 452"/>
          <p:cNvSpPr>
            <a:spLocks/>
          </p:cNvSpPr>
          <p:nvPr/>
        </p:nvSpPr>
        <p:spPr bwMode="auto">
          <a:xfrm>
            <a:off x="6261100" y="3478218"/>
            <a:ext cx="217488" cy="301625"/>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115"/>
                </a:lnTo>
                <a:lnTo>
                  <a:pt x="0" y="65"/>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29" name="Freeform 453"/>
          <p:cNvSpPr>
            <a:spLocks/>
          </p:cNvSpPr>
          <p:nvPr/>
        </p:nvSpPr>
        <p:spPr bwMode="auto">
          <a:xfrm>
            <a:off x="6364288" y="3478218"/>
            <a:ext cx="227012" cy="301625"/>
          </a:xfrm>
          <a:custGeom>
            <a:avLst/>
            <a:gdLst>
              <a:gd name="T0" fmla="*/ 2147483647 w 98"/>
              <a:gd name="T1" fmla="*/ 2147483647 h 115"/>
              <a:gd name="T2" fmla="*/ 0 w 98"/>
              <a:gd name="T3" fmla="*/ 0 h 115"/>
              <a:gd name="T4" fmla="*/ 2147483647 w 98"/>
              <a:gd name="T5" fmla="*/ 2147483647 h 115"/>
              <a:gd name="T6" fmla="*/ 2147483647 w 98"/>
              <a:gd name="T7" fmla="*/ 2147483647 h 115"/>
              <a:gd name="T8" fmla="*/ 0 60000 65536"/>
              <a:gd name="T9" fmla="*/ 0 60000 65536"/>
              <a:gd name="T10" fmla="*/ 0 60000 65536"/>
              <a:gd name="T11" fmla="*/ 0 60000 65536"/>
              <a:gd name="T12" fmla="*/ 0 w 98"/>
              <a:gd name="T13" fmla="*/ 0 h 115"/>
              <a:gd name="T14" fmla="*/ 98 w 98"/>
              <a:gd name="T15" fmla="*/ 115 h 115"/>
            </a:gdLst>
            <a:ahLst/>
            <a:cxnLst>
              <a:cxn ang="T8">
                <a:pos x="T0" y="T1"/>
              </a:cxn>
              <a:cxn ang="T9">
                <a:pos x="T2" y="T3"/>
              </a:cxn>
              <a:cxn ang="T10">
                <a:pos x="T4" y="T5"/>
              </a:cxn>
              <a:cxn ang="T11">
                <a:pos x="T6" y="T7"/>
              </a:cxn>
            </a:cxnLst>
            <a:rect l="T12" t="T13" r="T14" b="T15"/>
            <a:pathLst>
              <a:path w="98" h="115">
                <a:moveTo>
                  <a:pt x="98" y="65"/>
                </a:moveTo>
                <a:lnTo>
                  <a:pt x="0" y="0"/>
                </a:lnTo>
                <a:lnTo>
                  <a:pt x="49" y="115"/>
                </a:lnTo>
                <a:lnTo>
                  <a:pt x="98" y="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30" name="Freeform 454"/>
          <p:cNvSpPr>
            <a:spLocks/>
          </p:cNvSpPr>
          <p:nvPr/>
        </p:nvSpPr>
        <p:spPr bwMode="auto">
          <a:xfrm>
            <a:off x="5384800" y="3959229"/>
            <a:ext cx="215900" cy="277813"/>
          </a:xfrm>
          <a:custGeom>
            <a:avLst/>
            <a:gdLst>
              <a:gd name="T0" fmla="*/ 2147483647 w 93"/>
              <a:gd name="T1" fmla="*/ 0 h 106"/>
              <a:gd name="T2" fmla="*/ 2147483647 w 93"/>
              <a:gd name="T3" fmla="*/ 2147483647 h 106"/>
              <a:gd name="T4" fmla="*/ 0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0"/>
                </a:moveTo>
                <a:lnTo>
                  <a:pt x="93" y="101"/>
                </a:lnTo>
                <a:lnTo>
                  <a:pt x="0" y="10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31" name="Freeform 455"/>
          <p:cNvSpPr>
            <a:spLocks/>
          </p:cNvSpPr>
          <p:nvPr/>
        </p:nvSpPr>
        <p:spPr bwMode="auto">
          <a:xfrm>
            <a:off x="5499102" y="3946527"/>
            <a:ext cx="214313" cy="277813"/>
          </a:xfrm>
          <a:custGeom>
            <a:avLst/>
            <a:gdLst>
              <a:gd name="T0" fmla="*/ 2147483647 w 93"/>
              <a:gd name="T1" fmla="*/ 0 h 106"/>
              <a:gd name="T2" fmla="*/ 0 w 93"/>
              <a:gd name="T3" fmla="*/ 2147483647 h 106"/>
              <a:gd name="T4" fmla="*/ 2147483647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0"/>
                </a:moveTo>
                <a:lnTo>
                  <a:pt x="0" y="5"/>
                </a:lnTo>
                <a:lnTo>
                  <a:pt x="44" y="106"/>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32" name="Line 456"/>
          <p:cNvSpPr>
            <a:spLocks noChangeShapeType="1"/>
          </p:cNvSpPr>
          <p:nvPr/>
        </p:nvSpPr>
        <p:spPr bwMode="auto">
          <a:xfrm flipH="1" flipV="1">
            <a:off x="7139000" y="3995738"/>
            <a:ext cx="217487" cy="3349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33" name="Line 457"/>
          <p:cNvSpPr>
            <a:spLocks noChangeShapeType="1"/>
          </p:cNvSpPr>
          <p:nvPr/>
        </p:nvSpPr>
        <p:spPr bwMode="auto">
          <a:xfrm flipV="1">
            <a:off x="7024692" y="3995738"/>
            <a:ext cx="114300" cy="1206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34" name="Line 458"/>
          <p:cNvSpPr>
            <a:spLocks noChangeShapeType="1"/>
          </p:cNvSpPr>
          <p:nvPr/>
        </p:nvSpPr>
        <p:spPr bwMode="auto">
          <a:xfrm flipH="1" flipV="1">
            <a:off x="6364288" y="3478213"/>
            <a:ext cx="227012" cy="1698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35" name="Line 459"/>
          <p:cNvSpPr>
            <a:spLocks noChangeShapeType="1"/>
          </p:cNvSpPr>
          <p:nvPr/>
        </p:nvSpPr>
        <p:spPr bwMode="auto">
          <a:xfrm flipV="1">
            <a:off x="6261100" y="3478213"/>
            <a:ext cx="103188" cy="1698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36" name="Line 460"/>
          <p:cNvSpPr>
            <a:spLocks noChangeShapeType="1"/>
          </p:cNvSpPr>
          <p:nvPr/>
        </p:nvSpPr>
        <p:spPr bwMode="auto">
          <a:xfrm flipV="1">
            <a:off x="5384800" y="3959229"/>
            <a:ext cx="114300" cy="277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37" name="Freeform 461"/>
          <p:cNvSpPr>
            <a:spLocks/>
          </p:cNvSpPr>
          <p:nvPr/>
        </p:nvSpPr>
        <p:spPr bwMode="auto">
          <a:xfrm>
            <a:off x="7242175" y="4330722"/>
            <a:ext cx="215900" cy="314325"/>
          </a:xfrm>
          <a:custGeom>
            <a:avLst/>
            <a:gdLst>
              <a:gd name="T0" fmla="*/ 2147483647 w 93"/>
              <a:gd name="T1" fmla="*/ 0 h 120"/>
              <a:gd name="T2" fmla="*/ 2147483647 w 93"/>
              <a:gd name="T3" fmla="*/ 2147483647 h 120"/>
              <a:gd name="T4" fmla="*/ 0 w 93"/>
              <a:gd name="T5" fmla="*/ 2147483647 h 120"/>
              <a:gd name="T6" fmla="*/ 2147483647 w 93"/>
              <a:gd name="T7" fmla="*/ 0 h 120"/>
              <a:gd name="T8" fmla="*/ 0 60000 65536"/>
              <a:gd name="T9" fmla="*/ 0 60000 65536"/>
              <a:gd name="T10" fmla="*/ 0 60000 65536"/>
              <a:gd name="T11" fmla="*/ 0 60000 65536"/>
              <a:gd name="T12" fmla="*/ 0 w 93"/>
              <a:gd name="T13" fmla="*/ 0 h 120"/>
              <a:gd name="T14" fmla="*/ 93 w 93"/>
              <a:gd name="T15" fmla="*/ 120 h 120"/>
            </a:gdLst>
            <a:ahLst/>
            <a:cxnLst>
              <a:cxn ang="T8">
                <a:pos x="T0" y="T1"/>
              </a:cxn>
              <a:cxn ang="T9">
                <a:pos x="T2" y="T3"/>
              </a:cxn>
              <a:cxn ang="T10">
                <a:pos x="T4" y="T5"/>
              </a:cxn>
              <a:cxn ang="T11">
                <a:pos x="T6" y="T7"/>
              </a:cxn>
            </a:cxnLst>
            <a:rect l="T12" t="T13" r="T14" b="T15"/>
            <a:pathLst>
              <a:path w="93" h="120">
                <a:moveTo>
                  <a:pt x="49" y="0"/>
                </a:moveTo>
                <a:lnTo>
                  <a:pt x="93" y="120"/>
                </a:lnTo>
                <a:lnTo>
                  <a:pt x="0" y="1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38" name="Freeform 462"/>
          <p:cNvSpPr>
            <a:spLocks/>
          </p:cNvSpPr>
          <p:nvPr/>
        </p:nvSpPr>
        <p:spPr bwMode="auto">
          <a:xfrm>
            <a:off x="7356477" y="4330700"/>
            <a:ext cx="214313" cy="457200"/>
          </a:xfrm>
          <a:custGeom>
            <a:avLst/>
            <a:gdLst>
              <a:gd name="T0" fmla="*/ 2147483647 w 93"/>
              <a:gd name="T1" fmla="*/ 2147483647 h 175"/>
              <a:gd name="T2" fmla="*/ 0 w 93"/>
              <a:gd name="T3" fmla="*/ 0 h 175"/>
              <a:gd name="T4" fmla="*/ 2147483647 w 93"/>
              <a:gd name="T5" fmla="*/ 2147483647 h 175"/>
              <a:gd name="T6" fmla="*/ 2147483647 w 93"/>
              <a:gd name="T7" fmla="*/ 2147483647 h 175"/>
              <a:gd name="T8" fmla="*/ 0 60000 65536"/>
              <a:gd name="T9" fmla="*/ 0 60000 65536"/>
              <a:gd name="T10" fmla="*/ 0 60000 65536"/>
              <a:gd name="T11" fmla="*/ 0 60000 65536"/>
              <a:gd name="T12" fmla="*/ 0 w 93"/>
              <a:gd name="T13" fmla="*/ 0 h 175"/>
              <a:gd name="T14" fmla="*/ 93 w 93"/>
              <a:gd name="T15" fmla="*/ 175 h 175"/>
            </a:gdLst>
            <a:ahLst/>
            <a:cxnLst>
              <a:cxn ang="T8">
                <a:pos x="T0" y="T1"/>
              </a:cxn>
              <a:cxn ang="T9">
                <a:pos x="T2" y="T3"/>
              </a:cxn>
              <a:cxn ang="T10">
                <a:pos x="T4" y="T5"/>
              </a:cxn>
              <a:cxn ang="T11">
                <a:pos x="T6" y="T7"/>
              </a:cxn>
            </a:cxnLst>
            <a:rect l="T12" t="T13" r="T14" b="T15"/>
            <a:pathLst>
              <a:path w="93" h="175">
                <a:moveTo>
                  <a:pt x="93" y="175"/>
                </a:moveTo>
                <a:lnTo>
                  <a:pt x="0" y="0"/>
                </a:lnTo>
                <a:lnTo>
                  <a:pt x="44" y="120"/>
                </a:lnTo>
                <a:lnTo>
                  <a:pt x="93" y="17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39" name="Freeform 463"/>
          <p:cNvSpPr>
            <a:spLocks/>
          </p:cNvSpPr>
          <p:nvPr/>
        </p:nvSpPr>
        <p:spPr bwMode="auto">
          <a:xfrm>
            <a:off x="5053013" y="4283075"/>
            <a:ext cx="227012" cy="565150"/>
          </a:xfrm>
          <a:custGeom>
            <a:avLst/>
            <a:gdLst>
              <a:gd name="T0" fmla="*/ 2147483647 w 98"/>
              <a:gd name="T1" fmla="*/ 0 h 216"/>
              <a:gd name="T2" fmla="*/ 2147483647 w 98"/>
              <a:gd name="T3" fmla="*/ 2147483647 h 216"/>
              <a:gd name="T4" fmla="*/ 0 w 98"/>
              <a:gd name="T5" fmla="*/ 2147483647 h 216"/>
              <a:gd name="T6" fmla="*/ 2147483647 w 98"/>
              <a:gd name="T7" fmla="*/ 0 h 216"/>
              <a:gd name="T8" fmla="*/ 0 60000 65536"/>
              <a:gd name="T9" fmla="*/ 0 60000 65536"/>
              <a:gd name="T10" fmla="*/ 0 60000 65536"/>
              <a:gd name="T11" fmla="*/ 0 60000 65536"/>
              <a:gd name="T12" fmla="*/ 0 w 98"/>
              <a:gd name="T13" fmla="*/ 0 h 216"/>
              <a:gd name="T14" fmla="*/ 98 w 98"/>
              <a:gd name="T15" fmla="*/ 216 h 216"/>
            </a:gdLst>
            <a:ahLst/>
            <a:cxnLst>
              <a:cxn ang="T8">
                <a:pos x="T0" y="T1"/>
              </a:cxn>
              <a:cxn ang="T9">
                <a:pos x="T2" y="T3"/>
              </a:cxn>
              <a:cxn ang="T10">
                <a:pos x="T4" y="T5"/>
              </a:cxn>
              <a:cxn ang="T11">
                <a:pos x="T6" y="T7"/>
              </a:cxn>
            </a:cxnLst>
            <a:rect l="T12" t="T13" r="T14" b="T15"/>
            <a:pathLst>
              <a:path w="98" h="216">
                <a:moveTo>
                  <a:pt x="49" y="0"/>
                </a:moveTo>
                <a:lnTo>
                  <a:pt x="98" y="216"/>
                </a:lnTo>
                <a:lnTo>
                  <a:pt x="0" y="202"/>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40" name="Freeform 464"/>
          <p:cNvSpPr>
            <a:spLocks/>
          </p:cNvSpPr>
          <p:nvPr/>
        </p:nvSpPr>
        <p:spPr bwMode="auto">
          <a:xfrm>
            <a:off x="5167325" y="4237060"/>
            <a:ext cx="217487" cy="611187"/>
          </a:xfrm>
          <a:custGeom>
            <a:avLst/>
            <a:gdLst>
              <a:gd name="T0" fmla="*/ 2147483647 w 94"/>
              <a:gd name="T1" fmla="*/ 0 h 234"/>
              <a:gd name="T2" fmla="*/ 0 w 94"/>
              <a:gd name="T3" fmla="*/ 2147483647 h 234"/>
              <a:gd name="T4" fmla="*/ 2147483647 w 94"/>
              <a:gd name="T5" fmla="*/ 2147483647 h 234"/>
              <a:gd name="T6" fmla="*/ 214748364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94" y="0"/>
                </a:moveTo>
                <a:lnTo>
                  <a:pt x="0" y="18"/>
                </a:lnTo>
                <a:lnTo>
                  <a:pt x="49" y="234"/>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41" name="Freeform 465"/>
          <p:cNvSpPr>
            <a:spLocks/>
          </p:cNvSpPr>
          <p:nvPr/>
        </p:nvSpPr>
        <p:spPr bwMode="auto">
          <a:xfrm>
            <a:off x="4733925" y="4787900"/>
            <a:ext cx="215900" cy="84138"/>
          </a:xfrm>
          <a:custGeom>
            <a:avLst/>
            <a:gdLst>
              <a:gd name="T0" fmla="*/ 2147483647 w 93"/>
              <a:gd name="T1" fmla="*/ 0 h 32"/>
              <a:gd name="T2" fmla="*/ 2147483647 w 93"/>
              <a:gd name="T3" fmla="*/ 2147483647 h 32"/>
              <a:gd name="T4" fmla="*/ 0 w 93"/>
              <a:gd name="T5" fmla="*/ 2147483647 h 32"/>
              <a:gd name="T6" fmla="*/ 2147483647 w 93"/>
              <a:gd name="T7" fmla="*/ 0 h 32"/>
              <a:gd name="T8" fmla="*/ 0 60000 65536"/>
              <a:gd name="T9" fmla="*/ 0 60000 65536"/>
              <a:gd name="T10" fmla="*/ 0 60000 65536"/>
              <a:gd name="T11" fmla="*/ 0 60000 65536"/>
              <a:gd name="T12" fmla="*/ 0 w 93"/>
              <a:gd name="T13" fmla="*/ 0 h 32"/>
              <a:gd name="T14" fmla="*/ 93 w 93"/>
              <a:gd name="T15" fmla="*/ 32 h 32"/>
            </a:gdLst>
            <a:ahLst/>
            <a:cxnLst>
              <a:cxn ang="T8">
                <a:pos x="T0" y="T1"/>
              </a:cxn>
              <a:cxn ang="T9">
                <a:pos x="T2" y="T3"/>
              </a:cxn>
              <a:cxn ang="T10">
                <a:pos x="T4" y="T5"/>
              </a:cxn>
              <a:cxn ang="T11">
                <a:pos x="T6" y="T7"/>
              </a:cxn>
            </a:cxnLst>
            <a:rect l="T12" t="T13" r="T14" b="T15"/>
            <a:pathLst>
              <a:path w="93" h="32">
                <a:moveTo>
                  <a:pt x="44" y="0"/>
                </a:moveTo>
                <a:lnTo>
                  <a:pt x="93" y="32"/>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42" name="Freeform 466"/>
          <p:cNvSpPr>
            <a:spLocks/>
          </p:cNvSpPr>
          <p:nvPr/>
        </p:nvSpPr>
        <p:spPr bwMode="auto">
          <a:xfrm>
            <a:off x="4835525" y="4787900"/>
            <a:ext cx="217488" cy="84138"/>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9"/>
                </a:moveTo>
                <a:lnTo>
                  <a:pt x="0" y="0"/>
                </a:lnTo>
                <a:lnTo>
                  <a:pt x="49" y="32"/>
                </a:lnTo>
                <a:lnTo>
                  <a:pt x="94"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43" name="Freeform 467"/>
          <p:cNvSpPr>
            <a:spLocks/>
          </p:cNvSpPr>
          <p:nvPr/>
        </p:nvSpPr>
        <p:spPr bwMode="auto">
          <a:xfrm>
            <a:off x="7570800" y="4787900"/>
            <a:ext cx="219075" cy="84138"/>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9"/>
                </a:moveTo>
                <a:lnTo>
                  <a:pt x="0" y="0"/>
                </a:lnTo>
                <a:lnTo>
                  <a:pt x="50" y="32"/>
                </a:lnTo>
                <a:lnTo>
                  <a:pt x="94"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44" name="Line 468"/>
          <p:cNvSpPr>
            <a:spLocks noChangeShapeType="1"/>
          </p:cNvSpPr>
          <p:nvPr/>
        </p:nvSpPr>
        <p:spPr bwMode="auto">
          <a:xfrm flipH="1" flipV="1">
            <a:off x="7356477" y="4330700"/>
            <a:ext cx="214313" cy="457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45" name="Line 469"/>
          <p:cNvSpPr>
            <a:spLocks noChangeShapeType="1"/>
          </p:cNvSpPr>
          <p:nvPr/>
        </p:nvSpPr>
        <p:spPr bwMode="auto">
          <a:xfrm flipH="1" flipV="1">
            <a:off x="7570800" y="4787922"/>
            <a:ext cx="219075"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46" name="Freeform 470"/>
          <p:cNvSpPr>
            <a:spLocks/>
          </p:cNvSpPr>
          <p:nvPr/>
        </p:nvSpPr>
        <p:spPr bwMode="auto">
          <a:xfrm>
            <a:off x="7458075" y="4645047"/>
            <a:ext cx="228600" cy="227013"/>
          </a:xfrm>
          <a:custGeom>
            <a:avLst/>
            <a:gdLst>
              <a:gd name="T0" fmla="*/ 2147483647 w 99"/>
              <a:gd name="T1" fmla="*/ 2147483647 h 87"/>
              <a:gd name="T2" fmla="*/ 2147483647 w 99"/>
              <a:gd name="T3" fmla="*/ 2147483647 h 87"/>
              <a:gd name="T4" fmla="*/ 0 w 99"/>
              <a:gd name="T5" fmla="*/ 0 h 87"/>
              <a:gd name="T6" fmla="*/ 2147483647 w 99"/>
              <a:gd name="T7" fmla="*/ 2147483647 h 87"/>
              <a:gd name="T8" fmla="*/ 0 60000 65536"/>
              <a:gd name="T9" fmla="*/ 0 60000 65536"/>
              <a:gd name="T10" fmla="*/ 0 60000 65536"/>
              <a:gd name="T11" fmla="*/ 0 60000 65536"/>
              <a:gd name="T12" fmla="*/ 0 w 99"/>
              <a:gd name="T13" fmla="*/ 0 h 87"/>
              <a:gd name="T14" fmla="*/ 99 w 99"/>
              <a:gd name="T15" fmla="*/ 87 h 87"/>
            </a:gdLst>
            <a:ahLst/>
            <a:cxnLst>
              <a:cxn ang="T8">
                <a:pos x="T0" y="T1"/>
              </a:cxn>
              <a:cxn ang="T9">
                <a:pos x="T2" y="T3"/>
              </a:cxn>
              <a:cxn ang="T10">
                <a:pos x="T4" y="T5"/>
              </a:cxn>
              <a:cxn ang="T11">
                <a:pos x="T6" y="T7"/>
              </a:cxn>
            </a:cxnLst>
            <a:rect l="T12" t="T13" r="T14" b="T15"/>
            <a:pathLst>
              <a:path w="99" h="87">
                <a:moveTo>
                  <a:pt x="49" y="55"/>
                </a:moveTo>
                <a:lnTo>
                  <a:pt x="99" y="87"/>
                </a:lnTo>
                <a:lnTo>
                  <a:pt x="0" y="0"/>
                </a:lnTo>
                <a:lnTo>
                  <a:pt x="49"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47" name="Line 471"/>
          <p:cNvSpPr>
            <a:spLocks noChangeShapeType="1"/>
          </p:cNvSpPr>
          <p:nvPr/>
        </p:nvSpPr>
        <p:spPr bwMode="auto">
          <a:xfrm flipV="1">
            <a:off x="7242180" y="4330722"/>
            <a:ext cx="114300"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48" name="Line 472"/>
          <p:cNvSpPr>
            <a:spLocks noChangeShapeType="1"/>
          </p:cNvSpPr>
          <p:nvPr/>
        </p:nvSpPr>
        <p:spPr bwMode="auto">
          <a:xfrm flipV="1">
            <a:off x="5053013" y="4283075"/>
            <a:ext cx="114300" cy="5286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49" name="Line 473"/>
          <p:cNvSpPr>
            <a:spLocks noChangeShapeType="1"/>
          </p:cNvSpPr>
          <p:nvPr/>
        </p:nvSpPr>
        <p:spPr bwMode="auto">
          <a:xfrm flipH="1">
            <a:off x="5167325" y="4237060"/>
            <a:ext cx="217487" cy="460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50" name="Line 474"/>
          <p:cNvSpPr>
            <a:spLocks noChangeShapeType="1"/>
          </p:cNvSpPr>
          <p:nvPr/>
        </p:nvSpPr>
        <p:spPr bwMode="auto">
          <a:xfrm flipH="1" flipV="1">
            <a:off x="4835525" y="4787922"/>
            <a:ext cx="217488"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51" name="Line 475"/>
          <p:cNvSpPr>
            <a:spLocks noChangeShapeType="1"/>
          </p:cNvSpPr>
          <p:nvPr/>
        </p:nvSpPr>
        <p:spPr bwMode="auto">
          <a:xfrm flipV="1">
            <a:off x="4733930" y="4787922"/>
            <a:ext cx="101600" cy="60325"/>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52" name="Line 476"/>
          <p:cNvSpPr>
            <a:spLocks noChangeShapeType="1"/>
          </p:cNvSpPr>
          <p:nvPr/>
        </p:nvSpPr>
        <p:spPr bwMode="auto">
          <a:xfrm>
            <a:off x="7469188" y="4645047"/>
            <a:ext cx="101600" cy="1428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53" name="Line 477"/>
          <p:cNvSpPr>
            <a:spLocks noChangeShapeType="1"/>
          </p:cNvSpPr>
          <p:nvPr/>
        </p:nvSpPr>
        <p:spPr bwMode="auto">
          <a:xfrm flipH="1" flipV="1">
            <a:off x="4289425" y="4787922"/>
            <a:ext cx="217488"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54" name="Freeform 478"/>
          <p:cNvSpPr>
            <a:spLocks/>
          </p:cNvSpPr>
          <p:nvPr/>
        </p:nvSpPr>
        <p:spPr bwMode="auto">
          <a:xfrm>
            <a:off x="6478600" y="3648078"/>
            <a:ext cx="217487" cy="384175"/>
          </a:xfrm>
          <a:custGeom>
            <a:avLst/>
            <a:gdLst>
              <a:gd name="T0" fmla="*/ 2147483647 w 94"/>
              <a:gd name="T1" fmla="*/ 0 h 147"/>
              <a:gd name="T2" fmla="*/ 2147483647 w 94"/>
              <a:gd name="T3" fmla="*/ 2147483647 h 147"/>
              <a:gd name="T4" fmla="*/ 0 w 94"/>
              <a:gd name="T5" fmla="*/ 2147483647 h 147"/>
              <a:gd name="T6" fmla="*/ 2147483647 w 94"/>
              <a:gd name="T7" fmla="*/ 0 h 147"/>
              <a:gd name="T8" fmla="*/ 0 60000 65536"/>
              <a:gd name="T9" fmla="*/ 0 60000 65536"/>
              <a:gd name="T10" fmla="*/ 0 60000 65536"/>
              <a:gd name="T11" fmla="*/ 0 60000 65536"/>
              <a:gd name="T12" fmla="*/ 0 w 94"/>
              <a:gd name="T13" fmla="*/ 0 h 147"/>
              <a:gd name="T14" fmla="*/ 94 w 94"/>
              <a:gd name="T15" fmla="*/ 147 h 147"/>
            </a:gdLst>
            <a:ahLst/>
            <a:cxnLst>
              <a:cxn ang="T8">
                <a:pos x="T0" y="T1"/>
              </a:cxn>
              <a:cxn ang="T9">
                <a:pos x="T2" y="T3"/>
              </a:cxn>
              <a:cxn ang="T10">
                <a:pos x="T4" y="T5"/>
              </a:cxn>
              <a:cxn ang="T11">
                <a:pos x="T6" y="T7"/>
              </a:cxn>
            </a:cxnLst>
            <a:rect l="T12" t="T13" r="T14" b="T15"/>
            <a:pathLst>
              <a:path w="94" h="147">
                <a:moveTo>
                  <a:pt x="49" y="0"/>
                </a:moveTo>
                <a:lnTo>
                  <a:pt x="94" y="147"/>
                </a:lnTo>
                <a:lnTo>
                  <a:pt x="0" y="50"/>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55" name="Freeform 479"/>
          <p:cNvSpPr>
            <a:spLocks/>
          </p:cNvSpPr>
          <p:nvPr/>
        </p:nvSpPr>
        <p:spPr bwMode="auto">
          <a:xfrm>
            <a:off x="6591300" y="3648078"/>
            <a:ext cx="217488" cy="384175"/>
          </a:xfrm>
          <a:custGeom>
            <a:avLst/>
            <a:gdLst>
              <a:gd name="T0" fmla="*/ 2147483647 w 94"/>
              <a:gd name="T1" fmla="*/ 2147483647 h 147"/>
              <a:gd name="T2" fmla="*/ 0 w 94"/>
              <a:gd name="T3" fmla="*/ 0 h 147"/>
              <a:gd name="T4" fmla="*/ 2147483647 w 94"/>
              <a:gd name="T5" fmla="*/ 2147483647 h 147"/>
              <a:gd name="T6" fmla="*/ 2147483647 w 94"/>
              <a:gd name="T7" fmla="*/ 2147483647 h 147"/>
              <a:gd name="T8" fmla="*/ 0 60000 65536"/>
              <a:gd name="T9" fmla="*/ 0 60000 65536"/>
              <a:gd name="T10" fmla="*/ 0 60000 65536"/>
              <a:gd name="T11" fmla="*/ 0 60000 65536"/>
              <a:gd name="T12" fmla="*/ 0 w 94"/>
              <a:gd name="T13" fmla="*/ 0 h 147"/>
              <a:gd name="T14" fmla="*/ 94 w 94"/>
              <a:gd name="T15" fmla="*/ 147 h 147"/>
            </a:gdLst>
            <a:ahLst/>
            <a:cxnLst>
              <a:cxn ang="T8">
                <a:pos x="T0" y="T1"/>
              </a:cxn>
              <a:cxn ang="T9">
                <a:pos x="T2" y="T3"/>
              </a:cxn>
              <a:cxn ang="T10">
                <a:pos x="T4" y="T5"/>
              </a:cxn>
              <a:cxn ang="T11">
                <a:pos x="T6" y="T7"/>
              </a:cxn>
            </a:cxnLst>
            <a:rect l="T12" t="T13" r="T14" b="T15"/>
            <a:pathLst>
              <a:path w="94" h="147">
                <a:moveTo>
                  <a:pt x="94" y="91"/>
                </a:moveTo>
                <a:lnTo>
                  <a:pt x="0" y="0"/>
                </a:lnTo>
                <a:lnTo>
                  <a:pt x="45" y="147"/>
                </a:lnTo>
                <a:lnTo>
                  <a:pt x="94" y="9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56" name="Freeform 480"/>
          <p:cNvSpPr>
            <a:spLocks/>
          </p:cNvSpPr>
          <p:nvPr/>
        </p:nvSpPr>
        <p:spPr bwMode="auto">
          <a:xfrm>
            <a:off x="5930900" y="3635384"/>
            <a:ext cx="215900" cy="263525"/>
          </a:xfrm>
          <a:custGeom>
            <a:avLst/>
            <a:gdLst>
              <a:gd name="T0" fmla="*/ 2147483647 w 93"/>
              <a:gd name="T1" fmla="*/ 0 h 101"/>
              <a:gd name="T2" fmla="*/ 2147483647 w 93"/>
              <a:gd name="T3" fmla="*/ 2147483647 h 101"/>
              <a:gd name="T4" fmla="*/ 0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49" y="0"/>
                </a:moveTo>
                <a:lnTo>
                  <a:pt x="93" y="92"/>
                </a:lnTo>
                <a:lnTo>
                  <a:pt x="0" y="101"/>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57" name="Freeform 481"/>
          <p:cNvSpPr>
            <a:spLocks/>
          </p:cNvSpPr>
          <p:nvPr/>
        </p:nvSpPr>
        <p:spPr bwMode="auto">
          <a:xfrm>
            <a:off x="6045200" y="3635375"/>
            <a:ext cx="215900" cy="241300"/>
          </a:xfrm>
          <a:custGeom>
            <a:avLst/>
            <a:gdLst>
              <a:gd name="T0" fmla="*/ 2147483647 w 93"/>
              <a:gd name="T1" fmla="*/ 2147483647 h 92"/>
              <a:gd name="T2" fmla="*/ 0 w 93"/>
              <a:gd name="T3" fmla="*/ 0 h 92"/>
              <a:gd name="T4" fmla="*/ 2147483647 w 93"/>
              <a:gd name="T5" fmla="*/ 2147483647 h 92"/>
              <a:gd name="T6" fmla="*/ 2147483647 w 93"/>
              <a:gd name="T7" fmla="*/ 2147483647 h 92"/>
              <a:gd name="T8" fmla="*/ 0 60000 65536"/>
              <a:gd name="T9" fmla="*/ 0 60000 65536"/>
              <a:gd name="T10" fmla="*/ 0 60000 65536"/>
              <a:gd name="T11" fmla="*/ 0 60000 65536"/>
              <a:gd name="T12" fmla="*/ 0 w 93"/>
              <a:gd name="T13" fmla="*/ 0 h 92"/>
              <a:gd name="T14" fmla="*/ 93 w 93"/>
              <a:gd name="T15" fmla="*/ 92 h 92"/>
            </a:gdLst>
            <a:ahLst/>
            <a:cxnLst>
              <a:cxn ang="T8">
                <a:pos x="T0" y="T1"/>
              </a:cxn>
              <a:cxn ang="T9">
                <a:pos x="T2" y="T3"/>
              </a:cxn>
              <a:cxn ang="T10">
                <a:pos x="T4" y="T5"/>
              </a:cxn>
              <a:cxn ang="T11">
                <a:pos x="T6" y="T7"/>
              </a:cxn>
            </a:cxnLst>
            <a:rect l="T12" t="T13" r="T14" b="T15"/>
            <a:pathLst>
              <a:path w="93" h="92">
                <a:moveTo>
                  <a:pt x="93" y="5"/>
                </a:moveTo>
                <a:lnTo>
                  <a:pt x="0" y="0"/>
                </a:lnTo>
                <a:lnTo>
                  <a:pt x="44" y="92"/>
                </a:lnTo>
                <a:lnTo>
                  <a:pt x="93" y="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58" name="Line 482"/>
          <p:cNvSpPr>
            <a:spLocks noChangeShapeType="1"/>
          </p:cNvSpPr>
          <p:nvPr/>
        </p:nvSpPr>
        <p:spPr bwMode="auto">
          <a:xfrm flipH="1" flipV="1">
            <a:off x="6591300" y="3648084"/>
            <a:ext cx="217488" cy="2381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59" name="Line 483"/>
          <p:cNvSpPr>
            <a:spLocks noChangeShapeType="1"/>
          </p:cNvSpPr>
          <p:nvPr/>
        </p:nvSpPr>
        <p:spPr bwMode="auto">
          <a:xfrm flipV="1">
            <a:off x="6478588" y="3648082"/>
            <a:ext cx="112712" cy="1317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60" name="Line 484"/>
          <p:cNvSpPr>
            <a:spLocks noChangeShapeType="1"/>
          </p:cNvSpPr>
          <p:nvPr/>
        </p:nvSpPr>
        <p:spPr bwMode="auto">
          <a:xfrm flipH="1" flipV="1">
            <a:off x="6045200" y="3635375"/>
            <a:ext cx="215900"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61" name="Freeform 485"/>
          <p:cNvSpPr>
            <a:spLocks/>
          </p:cNvSpPr>
          <p:nvPr/>
        </p:nvSpPr>
        <p:spPr bwMode="auto">
          <a:xfrm>
            <a:off x="5600712" y="3946527"/>
            <a:ext cx="227013" cy="277813"/>
          </a:xfrm>
          <a:custGeom>
            <a:avLst/>
            <a:gdLst>
              <a:gd name="T0" fmla="*/ 2147483647 w 98"/>
              <a:gd name="T1" fmla="*/ 0 h 106"/>
              <a:gd name="T2" fmla="*/ 2147483647 w 98"/>
              <a:gd name="T3" fmla="*/ 2147483647 h 106"/>
              <a:gd name="T4" fmla="*/ 0 w 98"/>
              <a:gd name="T5" fmla="*/ 2147483647 h 106"/>
              <a:gd name="T6" fmla="*/ 2147483647 w 98"/>
              <a:gd name="T7" fmla="*/ 0 h 106"/>
              <a:gd name="T8" fmla="*/ 0 60000 65536"/>
              <a:gd name="T9" fmla="*/ 0 60000 65536"/>
              <a:gd name="T10" fmla="*/ 0 60000 65536"/>
              <a:gd name="T11" fmla="*/ 0 60000 65536"/>
              <a:gd name="T12" fmla="*/ 0 w 98"/>
              <a:gd name="T13" fmla="*/ 0 h 106"/>
              <a:gd name="T14" fmla="*/ 98 w 98"/>
              <a:gd name="T15" fmla="*/ 106 h 106"/>
            </a:gdLst>
            <a:ahLst/>
            <a:cxnLst>
              <a:cxn ang="T8">
                <a:pos x="T0" y="T1"/>
              </a:cxn>
              <a:cxn ang="T9">
                <a:pos x="T2" y="T3"/>
              </a:cxn>
              <a:cxn ang="T10">
                <a:pos x="T4" y="T5"/>
              </a:cxn>
              <a:cxn ang="T11">
                <a:pos x="T6" y="T7"/>
              </a:cxn>
            </a:cxnLst>
            <a:rect l="T12" t="T13" r="T14" b="T15"/>
            <a:pathLst>
              <a:path w="98" h="106">
                <a:moveTo>
                  <a:pt x="49" y="0"/>
                </a:moveTo>
                <a:lnTo>
                  <a:pt x="98" y="97"/>
                </a:lnTo>
                <a:lnTo>
                  <a:pt x="0" y="10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62" name="Freeform 486"/>
          <p:cNvSpPr>
            <a:spLocks/>
          </p:cNvSpPr>
          <p:nvPr/>
        </p:nvSpPr>
        <p:spPr bwMode="auto">
          <a:xfrm>
            <a:off x="5713425" y="3898903"/>
            <a:ext cx="217487" cy="301625"/>
          </a:xfrm>
          <a:custGeom>
            <a:avLst/>
            <a:gdLst>
              <a:gd name="T0" fmla="*/ 2147483647 w 94"/>
              <a:gd name="T1" fmla="*/ 0 h 115"/>
              <a:gd name="T2" fmla="*/ 0 w 94"/>
              <a:gd name="T3" fmla="*/ 2147483647 h 115"/>
              <a:gd name="T4" fmla="*/ 2147483647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0"/>
                </a:moveTo>
                <a:lnTo>
                  <a:pt x="0" y="18"/>
                </a:lnTo>
                <a:lnTo>
                  <a:pt x="49" y="115"/>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63" name="Freeform 487"/>
          <p:cNvSpPr>
            <a:spLocks/>
          </p:cNvSpPr>
          <p:nvPr/>
        </p:nvSpPr>
        <p:spPr bwMode="auto">
          <a:xfrm>
            <a:off x="6696075" y="3886208"/>
            <a:ext cx="215900" cy="396875"/>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9" y="0"/>
                </a:moveTo>
                <a:lnTo>
                  <a:pt x="93" y="152"/>
                </a:lnTo>
                <a:lnTo>
                  <a:pt x="0" y="5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64" name="Freeform 488"/>
          <p:cNvSpPr>
            <a:spLocks/>
          </p:cNvSpPr>
          <p:nvPr/>
        </p:nvSpPr>
        <p:spPr bwMode="auto">
          <a:xfrm>
            <a:off x="6808788" y="3886208"/>
            <a:ext cx="215900" cy="396875"/>
          </a:xfrm>
          <a:custGeom>
            <a:avLst/>
            <a:gdLst>
              <a:gd name="T0" fmla="*/ 2147483647 w 93"/>
              <a:gd name="T1" fmla="*/ 2147483647 h 152"/>
              <a:gd name="T2" fmla="*/ 0 w 93"/>
              <a:gd name="T3" fmla="*/ 0 h 152"/>
              <a:gd name="T4" fmla="*/ 2147483647 w 93"/>
              <a:gd name="T5" fmla="*/ 2147483647 h 152"/>
              <a:gd name="T6" fmla="*/ 2147483647 w 93"/>
              <a:gd name="T7" fmla="*/ 2147483647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88"/>
                </a:moveTo>
                <a:lnTo>
                  <a:pt x="0" y="0"/>
                </a:lnTo>
                <a:lnTo>
                  <a:pt x="44" y="152"/>
                </a:lnTo>
                <a:lnTo>
                  <a:pt x="93" y="8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65" name="Line 489"/>
          <p:cNvSpPr>
            <a:spLocks noChangeShapeType="1"/>
          </p:cNvSpPr>
          <p:nvPr/>
        </p:nvSpPr>
        <p:spPr bwMode="auto">
          <a:xfrm flipV="1">
            <a:off x="5600702" y="3946527"/>
            <a:ext cx="112713" cy="277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66" name="Line 490"/>
          <p:cNvSpPr>
            <a:spLocks noChangeShapeType="1"/>
          </p:cNvSpPr>
          <p:nvPr/>
        </p:nvSpPr>
        <p:spPr bwMode="auto">
          <a:xfrm flipH="1" flipV="1">
            <a:off x="6808788" y="3886200"/>
            <a:ext cx="215900" cy="2301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67" name="Line 491"/>
          <p:cNvSpPr>
            <a:spLocks noChangeShapeType="1"/>
          </p:cNvSpPr>
          <p:nvPr/>
        </p:nvSpPr>
        <p:spPr bwMode="auto">
          <a:xfrm flipV="1">
            <a:off x="6696082" y="3886200"/>
            <a:ext cx="112713" cy="1460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68" name="Freeform 492"/>
          <p:cNvSpPr>
            <a:spLocks/>
          </p:cNvSpPr>
          <p:nvPr/>
        </p:nvSpPr>
        <p:spPr bwMode="auto">
          <a:xfrm>
            <a:off x="4949825" y="4811735"/>
            <a:ext cx="217488"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69" name="Freeform 493"/>
          <p:cNvSpPr>
            <a:spLocks/>
          </p:cNvSpPr>
          <p:nvPr/>
        </p:nvSpPr>
        <p:spPr bwMode="auto">
          <a:xfrm>
            <a:off x="5053013" y="4811735"/>
            <a:ext cx="227012" cy="96837"/>
          </a:xfrm>
          <a:custGeom>
            <a:avLst/>
            <a:gdLst>
              <a:gd name="T0" fmla="*/ 2147483647 w 98"/>
              <a:gd name="T1" fmla="*/ 2147483647 h 37"/>
              <a:gd name="T2" fmla="*/ 0 w 98"/>
              <a:gd name="T3" fmla="*/ 0 h 37"/>
              <a:gd name="T4" fmla="*/ 2147483647 w 98"/>
              <a:gd name="T5" fmla="*/ 2147483647 h 37"/>
              <a:gd name="T6" fmla="*/ 2147483647 w 98"/>
              <a:gd name="T7" fmla="*/ 2147483647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98" y="14"/>
                </a:moveTo>
                <a:lnTo>
                  <a:pt x="0" y="0"/>
                </a:lnTo>
                <a:lnTo>
                  <a:pt x="49" y="37"/>
                </a:lnTo>
                <a:lnTo>
                  <a:pt x="98"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70" name="Freeform 494"/>
          <p:cNvSpPr>
            <a:spLocks/>
          </p:cNvSpPr>
          <p:nvPr/>
        </p:nvSpPr>
        <p:spPr bwMode="auto">
          <a:xfrm>
            <a:off x="5280037" y="4237060"/>
            <a:ext cx="219075" cy="611187"/>
          </a:xfrm>
          <a:custGeom>
            <a:avLst/>
            <a:gdLst>
              <a:gd name="T0" fmla="*/ 2147483647 w 94"/>
              <a:gd name="T1" fmla="*/ 0 h 234"/>
              <a:gd name="T2" fmla="*/ 2147483647 w 94"/>
              <a:gd name="T3" fmla="*/ 2147483647 h 234"/>
              <a:gd name="T4" fmla="*/ 0 w 94"/>
              <a:gd name="T5" fmla="*/ 2147483647 h 234"/>
              <a:gd name="T6" fmla="*/ 214748364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45" y="0"/>
                </a:moveTo>
                <a:lnTo>
                  <a:pt x="94" y="55"/>
                </a:lnTo>
                <a:lnTo>
                  <a:pt x="0" y="234"/>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71" name="Freeform 495"/>
          <p:cNvSpPr>
            <a:spLocks/>
          </p:cNvSpPr>
          <p:nvPr/>
        </p:nvSpPr>
        <p:spPr bwMode="auto">
          <a:xfrm>
            <a:off x="5384800" y="4224360"/>
            <a:ext cx="215900" cy="155575"/>
          </a:xfrm>
          <a:custGeom>
            <a:avLst/>
            <a:gdLst>
              <a:gd name="T0" fmla="*/ 2147483647 w 93"/>
              <a:gd name="T1" fmla="*/ 0 h 60"/>
              <a:gd name="T2" fmla="*/ 0 w 93"/>
              <a:gd name="T3" fmla="*/ 2147483647 h 60"/>
              <a:gd name="T4" fmla="*/ 2147483647 w 93"/>
              <a:gd name="T5" fmla="*/ 2147483647 h 60"/>
              <a:gd name="T6" fmla="*/ 2147483647 w 93"/>
              <a:gd name="T7" fmla="*/ 0 h 60"/>
              <a:gd name="T8" fmla="*/ 0 60000 65536"/>
              <a:gd name="T9" fmla="*/ 0 60000 65536"/>
              <a:gd name="T10" fmla="*/ 0 60000 65536"/>
              <a:gd name="T11" fmla="*/ 0 60000 65536"/>
              <a:gd name="T12" fmla="*/ 0 w 93"/>
              <a:gd name="T13" fmla="*/ 0 h 60"/>
              <a:gd name="T14" fmla="*/ 93 w 93"/>
              <a:gd name="T15" fmla="*/ 60 h 60"/>
            </a:gdLst>
            <a:ahLst/>
            <a:cxnLst>
              <a:cxn ang="T8">
                <a:pos x="T0" y="T1"/>
              </a:cxn>
              <a:cxn ang="T9">
                <a:pos x="T2" y="T3"/>
              </a:cxn>
              <a:cxn ang="T10">
                <a:pos x="T4" y="T5"/>
              </a:cxn>
              <a:cxn ang="T11">
                <a:pos x="T6" y="T7"/>
              </a:cxn>
            </a:cxnLst>
            <a:rect l="T12" t="T13" r="T14" b="T15"/>
            <a:pathLst>
              <a:path w="93" h="60">
                <a:moveTo>
                  <a:pt x="93" y="0"/>
                </a:moveTo>
                <a:lnTo>
                  <a:pt x="0" y="5"/>
                </a:lnTo>
                <a:lnTo>
                  <a:pt x="49" y="60"/>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72" name="Line 496"/>
          <p:cNvSpPr>
            <a:spLocks noChangeShapeType="1"/>
          </p:cNvSpPr>
          <p:nvPr/>
        </p:nvSpPr>
        <p:spPr bwMode="auto">
          <a:xfrm flipH="1" flipV="1">
            <a:off x="5053013" y="4811713"/>
            <a:ext cx="227012"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73" name="Line 497"/>
          <p:cNvSpPr>
            <a:spLocks noChangeShapeType="1"/>
          </p:cNvSpPr>
          <p:nvPr/>
        </p:nvSpPr>
        <p:spPr bwMode="auto">
          <a:xfrm flipV="1">
            <a:off x="4949825" y="4811735"/>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74" name="Line 498"/>
          <p:cNvSpPr>
            <a:spLocks noChangeShapeType="1"/>
          </p:cNvSpPr>
          <p:nvPr/>
        </p:nvSpPr>
        <p:spPr bwMode="auto">
          <a:xfrm flipH="1" flipV="1">
            <a:off x="4506913" y="4811713"/>
            <a:ext cx="227012"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75" name="Line 499"/>
          <p:cNvSpPr>
            <a:spLocks noChangeShapeType="1"/>
          </p:cNvSpPr>
          <p:nvPr/>
        </p:nvSpPr>
        <p:spPr bwMode="auto">
          <a:xfrm flipV="1">
            <a:off x="7686675" y="4811735"/>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76" name="Freeform 500"/>
          <p:cNvSpPr>
            <a:spLocks/>
          </p:cNvSpPr>
          <p:nvPr/>
        </p:nvSpPr>
        <p:spPr bwMode="auto">
          <a:xfrm>
            <a:off x="6146800" y="3648084"/>
            <a:ext cx="217488" cy="334963"/>
          </a:xfrm>
          <a:custGeom>
            <a:avLst/>
            <a:gdLst>
              <a:gd name="T0" fmla="*/ 2147483647 w 94"/>
              <a:gd name="T1" fmla="*/ 0 h 128"/>
              <a:gd name="T2" fmla="*/ 2147483647 w 94"/>
              <a:gd name="T3" fmla="*/ 2147483647 h 128"/>
              <a:gd name="T4" fmla="*/ 0 w 94"/>
              <a:gd name="T5" fmla="*/ 2147483647 h 128"/>
              <a:gd name="T6" fmla="*/ 2147483647 w 94"/>
              <a:gd name="T7" fmla="*/ 0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49" y="0"/>
                </a:moveTo>
                <a:lnTo>
                  <a:pt x="94" y="128"/>
                </a:lnTo>
                <a:lnTo>
                  <a:pt x="0" y="8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77" name="Freeform 501"/>
          <p:cNvSpPr>
            <a:spLocks/>
          </p:cNvSpPr>
          <p:nvPr/>
        </p:nvSpPr>
        <p:spPr bwMode="auto">
          <a:xfrm>
            <a:off x="6261100" y="3648084"/>
            <a:ext cx="217488" cy="334963"/>
          </a:xfrm>
          <a:custGeom>
            <a:avLst/>
            <a:gdLst>
              <a:gd name="T0" fmla="*/ 2147483647 w 94"/>
              <a:gd name="T1" fmla="*/ 2147483647 h 128"/>
              <a:gd name="T2" fmla="*/ 0 w 94"/>
              <a:gd name="T3" fmla="*/ 0 h 128"/>
              <a:gd name="T4" fmla="*/ 2147483647 w 94"/>
              <a:gd name="T5" fmla="*/ 2147483647 h 128"/>
              <a:gd name="T6" fmla="*/ 2147483647 w 94"/>
              <a:gd name="T7" fmla="*/ 2147483647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94" y="50"/>
                </a:moveTo>
                <a:lnTo>
                  <a:pt x="0" y="0"/>
                </a:lnTo>
                <a:lnTo>
                  <a:pt x="45" y="128"/>
                </a:lnTo>
                <a:lnTo>
                  <a:pt x="94" y="5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78" name="Line 502"/>
          <p:cNvSpPr>
            <a:spLocks noChangeShapeType="1"/>
          </p:cNvSpPr>
          <p:nvPr/>
        </p:nvSpPr>
        <p:spPr bwMode="auto">
          <a:xfrm flipV="1">
            <a:off x="5280031" y="4237060"/>
            <a:ext cx="104775" cy="6111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79" name="Line 503"/>
          <p:cNvSpPr>
            <a:spLocks noChangeShapeType="1"/>
          </p:cNvSpPr>
          <p:nvPr/>
        </p:nvSpPr>
        <p:spPr bwMode="auto">
          <a:xfrm flipH="1">
            <a:off x="5384800" y="4224338"/>
            <a:ext cx="215900"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80" name="Freeform 504"/>
          <p:cNvSpPr>
            <a:spLocks/>
          </p:cNvSpPr>
          <p:nvPr/>
        </p:nvSpPr>
        <p:spPr bwMode="auto">
          <a:xfrm>
            <a:off x="6911987" y="4116410"/>
            <a:ext cx="227013" cy="407987"/>
          </a:xfrm>
          <a:custGeom>
            <a:avLst/>
            <a:gdLst>
              <a:gd name="T0" fmla="*/ 2147483647 w 98"/>
              <a:gd name="T1" fmla="*/ 0 h 156"/>
              <a:gd name="T2" fmla="*/ 2147483647 w 98"/>
              <a:gd name="T3" fmla="*/ 2147483647 h 156"/>
              <a:gd name="T4" fmla="*/ 0 w 98"/>
              <a:gd name="T5" fmla="*/ 2147483647 h 156"/>
              <a:gd name="T6" fmla="*/ 2147483647 w 98"/>
              <a:gd name="T7" fmla="*/ 0 h 156"/>
              <a:gd name="T8" fmla="*/ 0 60000 65536"/>
              <a:gd name="T9" fmla="*/ 0 60000 65536"/>
              <a:gd name="T10" fmla="*/ 0 60000 65536"/>
              <a:gd name="T11" fmla="*/ 0 60000 65536"/>
              <a:gd name="T12" fmla="*/ 0 w 98"/>
              <a:gd name="T13" fmla="*/ 0 h 156"/>
              <a:gd name="T14" fmla="*/ 98 w 98"/>
              <a:gd name="T15" fmla="*/ 156 h 156"/>
            </a:gdLst>
            <a:ahLst/>
            <a:cxnLst>
              <a:cxn ang="T8">
                <a:pos x="T0" y="T1"/>
              </a:cxn>
              <a:cxn ang="T9">
                <a:pos x="T2" y="T3"/>
              </a:cxn>
              <a:cxn ang="T10">
                <a:pos x="T4" y="T5"/>
              </a:cxn>
              <a:cxn ang="T11">
                <a:pos x="T6" y="T7"/>
              </a:cxn>
            </a:cxnLst>
            <a:rect l="T12" t="T13" r="T14" b="T15"/>
            <a:pathLst>
              <a:path w="98" h="156">
                <a:moveTo>
                  <a:pt x="49" y="0"/>
                </a:moveTo>
                <a:lnTo>
                  <a:pt x="98" y="156"/>
                </a:lnTo>
                <a:lnTo>
                  <a:pt x="0" y="6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81" name="Freeform 505"/>
          <p:cNvSpPr>
            <a:spLocks/>
          </p:cNvSpPr>
          <p:nvPr/>
        </p:nvSpPr>
        <p:spPr bwMode="auto">
          <a:xfrm>
            <a:off x="7024693" y="4116410"/>
            <a:ext cx="217487" cy="407987"/>
          </a:xfrm>
          <a:custGeom>
            <a:avLst/>
            <a:gdLst>
              <a:gd name="T0" fmla="*/ 2147483647 w 94"/>
              <a:gd name="T1" fmla="*/ 2147483647 h 156"/>
              <a:gd name="T2" fmla="*/ 0 w 94"/>
              <a:gd name="T3" fmla="*/ 0 h 156"/>
              <a:gd name="T4" fmla="*/ 2147483647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96"/>
                </a:moveTo>
                <a:lnTo>
                  <a:pt x="0" y="0"/>
                </a:lnTo>
                <a:lnTo>
                  <a:pt x="49" y="156"/>
                </a:lnTo>
                <a:lnTo>
                  <a:pt x="94" y="9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82" name="Line 506"/>
          <p:cNvSpPr>
            <a:spLocks noChangeShapeType="1"/>
          </p:cNvSpPr>
          <p:nvPr/>
        </p:nvSpPr>
        <p:spPr bwMode="auto">
          <a:xfrm flipH="1" flipV="1">
            <a:off x="6261100" y="3648082"/>
            <a:ext cx="217488" cy="1317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83" name="Line 507"/>
          <p:cNvSpPr>
            <a:spLocks noChangeShapeType="1"/>
          </p:cNvSpPr>
          <p:nvPr/>
        </p:nvSpPr>
        <p:spPr bwMode="auto">
          <a:xfrm flipV="1">
            <a:off x="6146800" y="3648075"/>
            <a:ext cx="114300" cy="2286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84" name="Line 508"/>
          <p:cNvSpPr>
            <a:spLocks noChangeShapeType="1"/>
          </p:cNvSpPr>
          <p:nvPr/>
        </p:nvSpPr>
        <p:spPr bwMode="auto">
          <a:xfrm flipH="1" flipV="1">
            <a:off x="7024693" y="4116410"/>
            <a:ext cx="217487" cy="2508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85" name="Line 509"/>
          <p:cNvSpPr>
            <a:spLocks noChangeShapeType="1"/>
          </p:cNvSpPr>
          <p:nvPr/>
        </p:nvSpPr>
        <p:spPr bwMode="auto">
          <a:xfrm flipV="1">
            <a:off x="6911977" y="4116410"/>
            <a:ext cx="112713" cy="1666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86" name="Freeform 510"/>
          <p:cNvSpPr>
            <a:spLocks/>
          </p:cNvSpPr>
          <p:nvPr/>
        </p:nvSpPr>
        <p:spPr bwMode="auto">
          <a:xfrm>
            <a:off x="5827725" y="3898903"/>
            <a:ext cx="217487" cy="301625"/>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92"/>
                </a:lnTo>
                <a:lnTo>
                  <a:pt x="0" y="115"/>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87" name="Freeform 511"/>
          <p:cNvSpPr>
            <a:spLocks/>
          </p:cNvSpPr>
          <p:nvPr/>
        </p:nvSpPr>
        <p:spPr bwMode="auto">
          <a:xfrm>
            <a:off x="5930900" y="3876677"/>
            <a:ext cx="215900" cy="263525"/>
          </a:xfrm>
          <a:custGeom>
            <a:avLst/>
            <a:gdLst>
              <a:gd name="T0" fmla="*/ 2147483647 w 93"/>
              <a:gd name="T1" fmla="*/ 0 h 101"/>
              <a:gd name="T2" fmla="*/ 0 w 93"/>
              <a:gd name="T3" fmla="*/ 2147483647 h 101"/>
              <a:gd name="T4" fmla="*/ 2147483647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93" y="0"/>
                </a:moveTo>
                <a:lnTo>
                  <a:pt x="0" y="9"/>
                </a:lnTo>
                <a:lnTo>
                  <a:pt x="49" y="101"/>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88" name="Freeform 512"/>
          <p:cNvSpPr>
            <a:spLocks/>
          </p:cNvSpPr>
          <p:nvPr/>
        </p:nvSpPr>
        <p:spPr bwMode="auto">
          <a:xfrm>
            <a:off x="7139000" y="4367213"/>
            <a:ext cx="217487" cy="360362"/>
          </a:xfrm>
          <a:custGeom>
            <a:avLst/>
            <a:gdLst>
              <a:gd name="T0" fmla="*/ 2147483647 w 94"/>
              <a:gd name="T1" fmla="*/ 0 h 138"/>
              <a:gd name="T2" fmla="*/ 2147483647 w 94"/>
              <a:gd name="T3" fmla="*/ 2147483647 h 138"/>
              <a:gd name="T4" fmla="*/ 0 w 94"/>
              <a:gd name="T5" fmla="*/ 2147483647 h 138"/>
              <a:gd name="T6" fmla="*/ 2147483647 w 94"/>
              <a:gd name="T7" fmla="*/ 0 h 138"/>
              <a:gd name="T8" fmla="*/ 0 60000 65536"/>
              <a:gd name="T9" fmla="*/ 0 60000 65536"/>
              <a:gd name="T10" fmla="*/ 0 60000 65536"/>
              <a:gd name="T11" fmla="*/ 0 60000 65536"/>
              <a:gd name="T12" fmla="*/ 0 w 94"/>
              <a:gd name="T13" fmla="*/ 0 h 138"/>
              <a:gd name="T14" fmla="*/ 94 w 94"/>
              <a:gd name="T15" fmla="*/ 138 h 138"/>
            </a:gdLst>
            <a:ahLst/>
            <a:cxnLst>
              <a:cxn ang="T8">
                <a:pos x="T0" y="T1"/>
              </a:cxn>
              <a:cxn ang="T9">
                <a:pos x="T2" y="T3"/>
              </a:cxn>
              <a:cxn ang="T10">
                <a:pos x="T4" y="T5"/>
              </a:cxn>
              <a:cxn ang="T11">
                <a:pos x="T6" y="T7"/>
              </a:cxn>
            </a:cxnLst>
            <a:rect l="T12" t="T13" r="T14" b="T15"/>
            <a:pathLst>
              <a:path w="94" h="138">
                <a:moveTo>
                  <a:pt x="45" y="0"/>
                </a:moveTo>
                <a:lnTo>
                  <a:pt x="94" y="138"/>
                </a:lnTo>
                <a:lnTo>
                  <a:pt x="0" y="60"/>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89" name="Freeform 513"/>
          <p:cNvSpPr>
            <a:spLocks/>
          </p:cNvSpPr>
          <p:nvPr/>
        </p:nvSpPr>
        <p:spPr bwMode="auto">
          <a:xfrm>
            <a:off x="7242175" y="4367213"/>
            <a:ext cx="215900" cy="360362"/>
          </a:xfrm>
          <a:custGeom>
            <a:avLst/>
            <a:gdLst>
              <a:gd name="T0" fmla="*/ 2147483647 w 93"/>
              <a:gd name="T1" fmla="*/ 2147483647 h 138"/>
              <a:gd name="T2" fmla="*/ 0 w 93"/>
              <a:gd name="T3" fmla="*/ 0 h 138"/>
              <a:gd name="T4" fmla="*/ 2147483647 w 93"/>
              <a:gd name="T5" fmla="*/ 2147483647 h 138"/>
              <a:gd name="T6" fmla="*/ 2147483647 w 93"/>
              <a:gd name="T7" fmla="*/ 2147483647 h 138"/>
              <a:gd name="T8" fmla="*/ 0 60000 65536"/>
              <a:gd name="T9" fmla="*/ 0 60000 65536"/>
              <a:gd name="T10" fmla="*/ 0 60000 65536"/>
              <a:gd name="T11" fmla="*/ 0 60000 65536"/>
              <a:gd name="T12" fmla="*/ 0 w 93"/>
              <a:gd name="T13" fmla="*/ 0 h 138"/>
              <a:gd name="T14" fmla="*/ 93 w 93"/>
              <a:gd name="T15" fmla="*/ 138 h 138"/>
            </a:gdLst>
            <a:ahLst/>
            <a:cxnLst>
              <a:cxn ang="T8">
                <a:pos x="T0" y="T1"/>
              </a:cxn>
              <a:cxn ang="T9">
                <a:pos x="T2" y="T3"/>
              </a:cxn>
              <a:cxn ang="T10">
                <a:pos x="T4" y="T5"/>
              </a:cxn>
              <a:cxn ang="T11">
                <a:pos x="T6" y="T7"/>
              </a:cxn>
            </a:cxnLst>
            <a:rect l="T12" t="T13" r="T14" b="T15"/>
            <a:pathLst>
              <a:path w="93" h="138">
                <a:moveTo>
                  <a:pt x="93" y="106"/>
                </a:moveTo>
                <a:lnTo>
                  <a:pt x="0" y="0"/>
                </a:lnTo>
                <a:lnTo>
                  <a:pt x="49" y="138"/>
                </a:lnTo>
                <a:lnTo>
                  <a:pt x="93" y="10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90" name="Freeform 514"/>
          <p:cNvSpPr>
            <a:spLocks/>
          </p:cNvSpPr>
          <p:nvPr/>
        </p:nvSpPr>
        <p:spPr bwMode="auto">
          <a:xfrm>
            <a:off x="5167325" y="4848225"/>
            <a:ext cx="217487"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91" name="Freeform 515"/>
          <p:cNvSpPr>
            <a:spLocks/>
          </p:cNvSpPr>
          <p:nvPr/>
        </p:nvSpPr>
        <p:spPr bwMode="auto">
          <a:xfrm>
            <a:off x="5280037" y="4379913"/>
            <a:ext cx="219075" cy="565150"/>
          </a:xfrm>
          <a:custGeom>
            <a:avLst/>
            <a:gdLst>
              <a:gd name="T0" fmla="*/ 2147483647 w 94"/>
              <a:gd name="T1" fmla="*/ 0 h 216"/>
              <a:gd name="T2" fmla="*/ 0 w 94"/>
              <a:gd name="T3" fmla="*/ 2147483647 h 216"/>
              <a:gd name="T4" fmla="*/ 2147483647 w 94"/>
              <a:gd name="T5" fmla="*/ 2147483647 h 216"/>
              <a:gd name="T6" fmla="*/ 2147483647 w 94"/>
              <a:gd name="T7" fmla="*/ 0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94" y="0"/>
                </a:moveTo>
                <a:lnTo>
                  <a:pt x="0" y="179"/>
                </a:lnTo>
                <a:lnTo>
                  <a:pt x="45" y="21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92" name="Freeform 516"/>
          <p:cNvSpPr>
            <a:spLocks/>
          </p:cNvSpPr>
          <p:nvPr/>
        </p:nvSpPr>
        <p:spPr bwMode="auto">
          <a:xfrm>
            <a:off x="6364288" y="3779838"/>
            <a:ext cx="227012" cy="457200"/>
          </a:xfrm>
          <a:custGeom>
            <a:avLst/>
            <a:gdLst>
              <a:gd name="T0" fmla="*/ 2147483647 w 98"/>
              <a:gd name="T1" fmla="*/ 0 h 175"/>
              <a:gd name="T2" fmla="*/ 2147483647 w 98"/>
              <a:gd name="T3" fmla="*/ 2147483647 h 175"/>
              <a:gd name="T4" fmla="*/ 0 w 98"/>
              <a:gd name="T5" fmla="*/ 2147483647 h 175"/>
              <a:gd name="T6" fmla="*/ 2147483647 w 98"/>
              <a:gd name="T7" fmla="*/ 0 h 175"/>
              <a:gd name="T8" fmla="*/ 0 60000 65536"/>
              <a:gd name="T9" fmla="*/ 0 60000 65536"/>
              <a:gd name="T10" fmla="*/ 0 60000 65536"/>
              <a:gd name="T11" fmla="*/ 0 60000 65536"/>
              <a:gd name="T12" fmla="*/ 0 w 98"/>
              <a:gd name="T13" fmla="*/ 0 h 175"/>
              <a:gd name="T14" fmla="*/ 98 w 98"/>
              <a:gd name="T15" fmla="*/ 175 h 175"/>
            </a:gdLst>
            <a:ahLst/>
            <a:cxnLst>
              <a:cxn ang="T8">
                <a:pos x="T0" y="T1"/>
              </a:cxn>
              <a:cxn ang="T9">
                <a:pos x="T2" y="T3"/>
              </a:cxn>
              <a:cxn ang="T10">
                <a:pos x="T4" y="T5"/>
              </a:cxn>
              <a:cxn ang="T11">
                <a:pos x="T6" y="T7"/>
              </a:cxn>
            </a:cxnLst>
            <a:rect l="T12" t="T13" r="T14" b="T15"/>
            <a:pathLst>
              <a:path w="98" h="175">
                <a:moveTo>
                  <a:pt x="49" y="0"/>
                </a:moveTo>
                <a:lnTo>
                  <a:pt x="98" y="175"/>
                </a:lnTo>
                <a:lnTo>
                  <a:pt x="0" y="78"/>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93" name="Freeform 517"/>
          <p:cNvSpPr>
            <a:spLocks/>
          </p:cNvSpPr>
          <p:nvPr/>
        </p:nvSpPr>
        <p:spPr bwMode="auto">
          <a:xfrm>
            <a:off x="6478600" y="3779838"/>
            <a:ext cx="217487" cy="457200"/>
          </a:xfrm>
          <a:custGeom>
            <a:avLst/>
            <a:gdLst>
              <a:gd name="T0" fmla="*/ 2147483647 w 94"/>
              <a:gd name="T1" fmla="*/ 2147483647 h 175"/>
              <a:gd name="T2" fmla="*/ 0 w 94"/>
              <a:gd name="T3" fmla="*/ 0 h 175"/>
              <a:gd name="T4" fmla="*/ 2147483647 w 94"/>
              <a:gd name="T5" fmla="*/ 2147483647 h 175"/>
              <a:gd name="T6" fmla="*/ 2147483647 w 94"/>
              <a:gd name="T7" fmla="*/ 2147483647 h 175"/>
              <a:gd name="T8" fmla="*/ 0 60000 65536"/>
              <a:gd name="T9" fmla="*/ 0 60000 65536"/>
              <a:gd name="T10" fmla="*/ 0 60000 65536"/>
              <a:gd name="T11" fmla="*/ 0 60000 65536"/>
              <a:gd name="T12" fmla="*/ 0 w 94"/>
              <a:gd name="T13" fmla="*/ 0 h 175"/>
              <a:gd name="T14" fmla="*/ 94 w 94"/>
              <a:gd name="T15" fmla="*/ 175 h 175"/>
            </a:gdLst>
            <a:ahLst/>
            <a:cxnLst>
              <a:cxn ang="T8">
                <a:pos x="T0" y="T1"/>
              </a:cxn>
              <a:cxn ang="T9">
                <a:pos x="T2" y="T3"/>
              </a:cxn>
              <a:cxn ang="T10">
                <a:pos x="T4" y="T5"/>
              </a:cxn>
              <a:cxn ang="T11">
                <a:pos x="T6" y="T7"/>
              </a:cxn>
            </a:cxnLst>
            <a:rect l="T12" t="T13" r="T14" b="T15"/>
            <a:pathLst>
              <a:path w="94" h="175">
                <a:moveTo>
                  <a:pt x="94" y="97"/>
                </a:moveTo>
                <a:lnTo>
                  <a:pt x="0" y="0"/>
                </a:lnTo>
                <a:lnTo>
                  <a:pt x="49" y="175"/>
                </a:lnTo>
                <a:lnTo>
                  <a:pt x="94"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894" name="Line 518"/>
          <p:cNvSpPr>
            <a:spLocks noChangeShapeType="1"/>
          </p:cNvSpPr>
          <p:nvPr/>
        </p:nvSpPr>
        <p:spPr bwMode="auto">
          <a:xfrm flipH="1" flipV="1">
            <a:off x="7242175" y="4367213"/>
            <a:ext cx="215900" cy="2778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95" name="Line 519"/>
          <p:cNvSpPr>
            <a:spLocks noChangeShapeType="1"/>
          </p:cNvSpPr>
          <p:nvPr/>
        </p:nvSpPr>
        <p:spPr bwMode="auto">
          <a:xfrm flipV="1">
            <a:off x="7138990" y="4367213"/>
            <a:ext cx="103187" cy="1571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96" name="Line 520"/>
          <p:cNvSpPr>
            <a:spLocks noChangeShapeType="1"/>
          </p:cNvSpPr>
          <p:nvPr/>
        </p:nvSpPr>
        <p:spPr bwMode="auto">
          <a:xfrm flipV="1">
            <a:off x="5167313" y="4848247"/>
            <a:ext cx="112712"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97" name="Line 521"/>
          <p:cNvSpPr>
            <a:spLocks noChangeShapeType="1"/>
          </p:cNvSpPr>
          <p:nvPr/>
        </p:nvSpPr>
        <p:spPr bwMode="auto">
          <a:xfrm flipH="1">
            <a:off x="5280037" y="4379913"/>
            <a:ext cx="219075" cy="4683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98" name="Line 522"/>
          <p:cNvSpPr>
            <a:spLocks noChangeShapeType="1"/>
          </p:cNvSpPr>
          <p:nvPr/>
        </p:nvSpPr>
        <p:spPr bwMode="auto">
          <a:xfrm flipH="1" flipV="1">
            <a:off x="4733925" y="4848247"/>
            <a:ext cx="215900"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899" name="Freeform 523"/>
          <p:cNvSpPr>
            <a:spLocks/>
          </p:cNvSpPr>
          <p:nvPr/>
        </p:nvSpPr>
        <p:spPr bwMode="auto">
          <a:xfrm>
            <a:off x="5499102" y="4224360"/>
            <a:ext cx="214313" cy="155575"/>
          </a:xfrm>
          <a:custGeom>
            <a:avLst/>
            <a:gdLst>
              <a:gd name="T0" fmla="*/ 2147483647 w 93"/>
              <a:gd name="T1" fmla="*/ 0 h 60"/>
              <a:gd name="T2" fmla="*/ 2147483647 w 93"/>
              <a:gd name="T3" fmla="*/ 2147483647 h 60"/>
              <a:gd name="T4" fmla="*/ 0 w 93"/>
              <a:gd name="T5" fmla="*/ 2147483647 h 60"/>
              <a:gd name="T6" fmla="*/ 2147483647 w 93"/>
              <a:gd name="T7" fmla="*/ 0 h 60"/>
              <a:gd name="T8" fmla="*/ 0 60000 65536"/>
              <a:gd name="T9" fmla="*/ 0 60000 65536"/>
              <a:gd name="T10" fmla="*/ 0 60000 65536"/>
              <a:gd name="T11" fmla="*/ 0 60000 65536"/>
              <a:gd name="T12" fmla="*/ 0 w 93"/>
              <a:gd name="T13" fmla="*/ 0 h 60"/>
              <a:gd name="T14" fmla="*/ 93 w 93"/>
              <a:gd name="T15" fmla="*/ 60 h 60"/>
            </a:gdLst>
            <a:ahLst/>
            <a:cxnLst>
              <a:cxn ang="T8">
                <a:pos x="T0" y="T1"/>
              </a:cxn>
              <a:cxn ang="T9">
                <a:pos x="T2" y="T3"/>
              </a:cxn>
              <a:cxn ang="T10">
                <a:pos x="T4" y="T5"/>
              </a:cxn>
              <a:cxn ang="T11">
                <a:pos x="T6" y="T7"/>
              </a:cxn>
            </a:cxnLst>
            <a:rect l="T12" t="T13" r="T14" b="T15"/>
            <a:pathLst>
              <a:path w="93" h="60">
                <a:moveTo>
                  <a:pt x="44" y="0"/>
                </a:moveTo>
                <a:lnTo>
                  <a:pt x="93" y="60"/>
                </a:lnTo>
                <a:lnTo>
                  <a:pt x="0" y="60"/>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00" name="Freeform 524"/>
          <p:cNvSpPr>
            <a:spLocks/>
          </p:cNvSpPr>
          <p:nvPr/>
        </p:nvSpPr>
        <p:spPr bwMode="auto">
          <a:xfrm>
            <a:off x="5600712" y="4200525"/>
            <a:ext cx="227013" cy="179388"/>
          </a:xfrm>
          <a:custGeom>
            <a:avLst/>
            <a:gdLst>
              <a:gd name="T0" fmla="*/ 2147483647 w 98"/>
              <a:gd name="T1" fmla="*/ 0 h 69"/>
              <a:gd name="T2" fmla="*/ 0 w 98"/>
              <a:gd name="T3" fmla="*/ 2147483647 h 69"/>
              <a:gd name="T4" fmla="*/ 2147483647 w 98"/>
              <a:gd name="T5" fmla="*/ 2147483647 h 69"/>
              <a:gd name="T6" fmla="*/ 2147483647 w 98"/>
              <a:gd name="T7" fmla="*/ 0 h 69"/>
              <a:gd name="T8" fmla="*/ 0 60000 65536"/>
              <a:gd name="T9" fmla="*/ 0 60000 65536"/>
              <a:gd name="T10" fmla="*/ 0 60000 65536"/>
              <a:gd name="T11" fmla="*/ 0 60000 65536"/>
              <a:gd name="T12" fmla="*/ 0 w 98"/>
              <a:gd name="T13" fmla="*/ 0 h 69"/>
              <a:gd name="T14" fmla="*/ 98 w 98"/>
              <a:gd name="T15" fmla="*/ 69 h 69"/>
            </a:gdLst>
            <a:ahLst/>
            <a:cxnLst>
              <a:cxn ang="T8">
                <a:pos x="T0" y="T1"/>
              </a:cxn>
              <a:cxn ang="T9">
                <a:pos x="T2" y="T3"/>
              </a:cxn>
              <a:cxn ang="T10">
                <a:pos x="T4" y="T5"/>
              </a:cxn>
              <a:cxn ang="T11">
                <a:pos x="T6" y="T7"/>
              </a:cxn>
            </a:cxnLst>
            <a:rect l="T12" t="T13" r="T14" b="T15"/>
            <a:pathLst>
              <a:path w="98" h="69">
                <a:moveTo>
                  <a:pt x="98" y="0"/>
                </a:moveTo>
                <a:lnTo>
                  <a:pt x="0" y="9"/>
                </a:lnTo>
                <a:lnTo>
                  <a:pt x="49" y="69"/>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01" name="Line 525"/>
          <p:cNvSpPr>
            <a:spLocks noChangeShapeType="1"/>
          </p:cNvSpPr>
          <p:nvPr/>
        </p:nvSpPr>
        <p:spPr bwMode="auto">
          <a:xfrm flipH="1" flipV="1">
            <a:off x="6478600" y="3779838"/>
            <a:ext cx="217487" cy="2524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02" name="Line 526"/>
          <p:cNvSpPr>
            <a:spLocks noChangeShapeType="1"/>
          </p:cNvSpPr>
          <p:nvPr/>
        </p:nvSpPr>
        <p:spPr bwMode="auto">
          <a:xfrm flipV="1">
            <a:off x="6364288" y="3779838"/>
            <a:ext cx="114300"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03" name="Line 527"/>
          <p:cNvSpPr>
            <a:spLocks noChangeShapeType="1"/>
          </p:cNvSpPr>
          <p:nvPr/>
        </p:nvSpPr>
        <p:spPr bwMode="auto">
          <a:xfrm flipH="1">
            <a:off x="5600712" y="4200547"/>
            <a:ext cx="227013"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04" name="Line 528"/>
          <p:cNvSpPr>
            <a:spLocks noChangeShapeType="1"/>
          </p:cNvSpPr>
          <p:nvPr/>
        </p:nvSpPr>
        <p:spPr bwMode="auto">
          <a:xfrm flipV="1">
            <a:off x="5499100" y="4224360"/>
            <a:ext cx="101600" cy="1555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05" name="Freeform 529"/>
          <p:cNvSpPr>
            <a:spLocks/>
          </p:cNvSpPr>
          <p:nvPr/>
        </p:nvSpPr>
        <p:spPr bwMode="auto">
          <a:xfrm>
            <a:off x="7356477" y="4645025"/>
            <a:ext cx="214313" cy="300038"/>
          </a:xfrm>
          <a:custGeom>
            <a:avLst/>
            <a:gdLst>
              <a:gd name="T0" fmla="*/ 2147483647 w 93"/>
              <a:gd name="T1" fmla="*/ 0 h 115"/>
              <a:gd name="T2" fmla="*/ 2147483647 w 93"/>
              <a:gd name="T3" fmla="*/ 2147483647 h 115"/>
              <a:gd name="T4" fmla="*/ 0 w 93"/>
              <a:gd name="T5" fmla="*/ 2147483647 h 115"/>
              <a:gd name="T6" fmla="*/ 2147483647 w 93"/>
              <a:gd name="T7" fmla="*/ 0 h 115"/>
              <a:gd name="T8" fmla="*/ 0 60000 65536"/>
              <a:gd name="T9" fmla="*/ 0 60000 65536"/>
              <a:gd name="T10" fmla="*/ 0 60000 65536"/>
              <a:gd name="T11" fmla="*/ 0 60000 65536"/>
              <a:gd name="T12" fmla="*/ 0 w 93"/>
              <a:gd name="T13" fmla="*/ 0 h 115"/>
              <a:gd name="T14" fmla="*/ 93 w 93"/>
              <a:gd name="T15" fmla="*/ 115 h 115"/>
            </a:gdLst>
            <a:ahLst/>
            <a:cxnLst>
              <a:cxn ang="T8">
                <a:pos x="T0" y="T1"/>
              </a:cxn>
              <a:cxn ang="T9">
                <a:pos x="T2" y="T3"/>
              </a:cxn>
              <a:cxn ang="T10">
                <a:pos x="T4" y="T5"/>
              </a:cxn>
              <a:cxn ang="T11">
                <a:pos x="T6" y="T7"/>
              </a:cxn>
            </a:cxnLst>
            <a:rect l="T12" t="T13" r="T14" b="T15"/>
            <a:pathLst>
              <a:path w="93" h="115">
                <a:moveTo>
                  <a:pt x="44" y="0"/>
                </a:moveTo>
                <a:lnTo>
                  <a:pt x="93" y="115"/>
                </a:lnTo>
                <a:lnTo>
                  <a:pt x="0" y="32"/>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06" name="Freeform 530"/>
          <p:cNvSpPr>
            <a:spLocks/>
          </p:cNvSpPr>
          <p:nvPr/>
        </p:nvSpPr>
        <p:spPr bwMode="auto">
          <a:xfrm>
            <a:off x="7458075" y="4645025"/>
            <a:ext cx="228600" cy="300038"/>
          </a:xfrm>
          <a:custGeom>
            <a:avLst/>
            <a:gdLst>
              <a:gd name="T0" fmla="*/ 2147483647 w 99"/>
              <a:gd name="T1" fmla="*/ 2147483647 h 115"/>
              <a:gd name="T2" fmla="*/ 0 w 99"/>
              <a:gd name="T3" fmla="*/ 0 h 115"/>
              <a:gd name="T4" fmla="*/ 2147483647 w 99"/>
              <a:gd name="T5" fmla="*/ 2147483647 h 115"/>
              <a:gd name="T6" fmla="*/ 2147483647 w 99"/>
              <a:gd name="T7" fmla="*/ 2147483647 h 115"/>
              <a:gd name="T8" fmla="*/ 0 60000 65536"/>
              <a:gd name="T9" fmla="*/ 0 60000 65536"/>
              <a:gd name="T10" fmla="*/ 0 60000 65536"/>
              <a:gd name="T11" fmla="*/ 0 60000 65536"/>
              <a:gd name="T12" fmla="*/ 0 w 99"/>
              <a:gd name="T13" fmla="*/ 0 h 115"/>
              <a:gd name="T14" fmla="*/ 99 w 99"/>
              <a:gd name="T15" fmla="*/ 115 h 115"/>
            </a:gdLst>
            <a:ahLst/>
            <a:cxnLst>
              <a:cxn ang="T8">
                <a:pos x="T0" y="T1"/>
              </a:cxn>
              <a:cxn ang="T9">
                <a:pos x="T2" y="T3"/>
              </a:cxn>
              <a:cxn ang="T10">
                <a:pos x="T4" y="T5"/>
              </a:cxn>
              <a:cxn ang="T11">
                <a:pos x="T6" y="T7"/>
              </a:cxn>
            </a:cxnLst>
            <a:rect l="T12" t="T13" r="T14" b="T15"/>
            <a:pathLst>
              <a:path w="99" h="115">
                <a:moveTo>
                  <a:pt x="99" y="87"/>
                </a:moveTo>
                <a:lnTo>
                  <a:pt x="0" y="0"/>
                </a:lnTo>
                <a:lnTo>
                  <a:pt x="49" y="115"/>
                </a:lnTo>
                <a:lnTo>
                  <a:pt x="99" y="8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07" name="Line 531"/>
          <p:cNvSpPr>
            <a:spLocks noChangeShapeType="1"/>
          </p:cNvSpPr>
          <p:nvPr/>
        </p:nvSpPr>
        <p:spPr bwMode="auto">
          <a:xfrm>
            <a:off x="7458087" y="4645025"/>
            <a:ext cx="11113" cy="15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08" name="Line 532"/>
          <p:cNvSpPr>
            <a:spLocks noChangeShapeType="1"/>
          </p:cNvSpPr>
          <p:nvPr/>
        </p:nvSpPr>
        <p:spPr bwMode="auto">
          <a:xfrm flipH="1" flipV="1">
            <a:off x="7458075" y="4645047"/>
            <a:ext cx="228600" cy="2270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09" name="Line 533"/>
          <p:cNvSpPr>
            <a:spLocks noChangeShapeType="1"/>
          </p:cNvSpPr>
          <p:nvPr/>
        </p:nvSpPr>
        <p:spPr bwMode="auto">
          <a:xfrm flipH="1">
            <a:off x="7356475" y="4645025"/>
            <a:ext cx="101600" cy="825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10" name="Freeform 534"/>
          <p:cNvSpPr>
            <a:spLocks/>
          </p:cNvSpPr>
          <p:nvPr/>
        </p:nvSpPr>
        <p:spPr bwMode="auto">
          <a:xfrm>
            <a:off x="6591300" y="4032250"/>
            <a:ext cx="217488" cy="431800"/>
          </a:xfrm>
          <a:custGeom>
            <a:avLst/>
            <a:gdLst>
              <a:gd name="T0" fmla="*/ 2147483647 w 94"/>
              <a:gd name="T1" fmla="*/ 0 h 165"/>
              <a:gd name="T2" fmla="*/ 2147483647 w 94"/>
              <a:gd name="T3" fmla="*/ 2147483647 h 165"/>
              <a:gd name="T4" fmla="*/ 0 w 94"/>
              <a:gd name="T5" fmla="*/ 2147483647 h 165"/>
              <a:gd name="T6" fmla="*/ 2147483647 w 94"/>
              <a:gd name="T7" fmla="*/ 0 h 165"/>
              <a:gd name="T8" fmla="*/ 0 60000 65536"/>
              <a:gd name="T9" fmla="*/ 0 60000 65536"/>
              <a:gd name="T10" fmla="*/ 0 60000 65536"/>
              <a:gd name="T11" fmla="*/ 0 60000 65536"/>
              <a:gd name="T12" fmla="*/ 0 w 94"/>
              <a:gd name="T13" fmla="*/ 0 h 165"/>
              <a:gd name="T14" fmla="*/ 94 w 94"/>
              <a:gd name="T15" fmla="*/ 165 h 165"/>
            </a:gdLst>
            <a:ahLst/>
            <a:cxnLst>
              <a:cxn ang="T8">
                <a:pos x="T0" y="T1"/>
              </a:cxn>
              <a:cxn ang="T9">
                <a:pos x="T2" y="T3"/>
              </a:cxn>
              <a:cxn ang="T10">
                <a:pos x="T4" y="T5"/>
              </a:cxn>
              <a:cxn ang="T11">
                <a:pos x="T6" y="T7"/>
              </a:cxn>
            </a:cxnLst>
            <a:rect l="T12" t="T13" r="T14" b="T15"/>
            <a:pathLst>
              <a:path w="94" h="165">
                <a:moveTo>
                  <a:pt x="45" y="0"/>
                </a:moveTo>
                <a:lnTo>
                  <a:pt x="94" y="165"/>
                </a:lnTo>
                <a:lnTo>
                  <a:pt x="0" y="78"/>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11" name="Freeform 535"/>
          <p:cNvSpPr>
            <a:spLocks/>
          </p:cNvSpPr>
          <p:nvPr/>
        </p:nvSpPr>
        <p:spPr bwMode="auto">
          <a:xfrm>
            <a:off x="6696075" y="4032250"/>
            <a:ext cx="215900" cy="431800"/>
          </a:xfrm>
          <a:custGeom>
            <a:avLst/>
            <a:gdLst>
              <a:gd name="T0" fmla="*/ 2147483647 w 93"/>
              <a:gd name="T1" fmla="*/ 2147483647 h 165"/>
              <a:gd name="T2" fmla="*/ 0 w 93"/>
              <a:gd name="T3" fmla="*/ 0 h 165"/>
              <a:gd name="T4" fmla="*/ 2147483647 w 93"/>
              <a:gd name="T5" fmla="*/ 2147483647 h 165"/>
              <a:gd name="T6" fmla="*/ 2147483647 w 93"/>
              <a:gd name="T7" fmla="*/ 2147483647 h 165"/>
              <a:gd name="T8" fmla="*/ 0 60000 65536"/>
              <a:gd name="T9" fmla="*/ 0 60000 65536"/>
              <a:gd name="T10" fmla="*/ 0 60000 65536"/>
              <a:gd name="T11" fmla="*/ 0 60000 65536"/>
              <a:gd name="T12" fmla="*/ 0 w 93"/>
              <a:gd name="T13" fmla="*/ 0 h 165"/>
              <a:gd name="T14" fmla="*/ 93 w 93"/>
              <a:gd name="T15" fmla="*/ 165 h 165"/>
            </a:gdLst>
            <a:ahLst/>
            <a:cxnLst>
              <a:cxn ang="T8">
                <a:pos x="T0" y="T1"/>
              </a:cxn>
              <a:cxn ang="T9">
                <a:pos x="T2" y="T3"/>
              </a:cxn>
              <a:cxn ang="T10">
                <a:pos x="T4" y="T5"/>
              </a:cxn>
              <a:cxn ang="T11">
                <a:pos x="T6" y="T7"/>
              </a:cxn>
            </a:cxnLst>
            <a:rect l="T12" t="T13" r="T14" b="T15"/>
            <a:pathLst>
              <a:path w="93" h="165">
                <a:moveTo>
                  <a:pt x="93" y="96"/>
                </a:moveTo>
                <a:lnTo>
                  <a:pt x="0" y="0"/>
                </a:lnTo>
                <a:lnTo>
                  <a:pt x="49" y="165"/>
                </a:lnTo>
                <a:lnTo>
                  <a:pt x="93" y="9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12" name="Line 536"/>
          <p:cNvSpPr>
            <a:spLocks noChangeShapeType="1"/>
          </p:cNvSpPr>
          <p:nvPr/>
        </p:nvSpPr>
        <p:spPr bwMode="auto">
          <a:xfrm flipH="1" flipV="1">
            <a:off x="6696075" y="4032252"/>
            <a:ext cx="215900" cy="2508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13" name="Line 537"/>
          <p:cNvSpPr>
            <a:spLocks noChangeShapeType="1"/>
          </p:cNvSpPr>
          <p:nvPr/>
        </p:nvSpPr>
        <p:spPr bwMode="auto">
          <a:xfrm flipV="1">
            <a:off x="6591307" y="4032250"/>
            <a:ext cx="104775" cy="2047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14" name="Freeform 538"/>
          <p:cNvSpPr>
            <a:spLocks/>
          </p:cNvSpPr>
          <p:nvPr/>
        </p:nvSpPr>
        <p:spPr bwMode="auto">
          <a:xfrm>
            <a:off x="6045200" y="3876675"/>
            <a:ext cx="215900" cy="369888"/>
          </a:xfrm>
          <a:custGeom>
            <a:avLst/>
            <a:gdLst>
              <a:gd name="T0" fmla="*/ 2147483647 w 93"/>
              <a:gd name="T1" fmla="*/ 0 h 142"/>
              <a:gd name="T2" fmla="*/ 2147483647 w 93"/>
              <a:gd name="T3" fmla="*/ 2147483647 h 142"/>
              <a:gd name="T4" fmla="*/ 0 w 93"/>
              <a:gd name="T5" fmla="*/ 2147483647 h 142"/>
              <a:gd name="T6" fmla="*/ 2147483647 w 93"/>
              <a:gd name="T7" fmla="*/ 0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44" y="0"/>
                </a:moveTo>
                <a:lnTo>
                  <a:pt x="93" y="142"/>
                </a:lnTo>
                <a:lnTo>
                  <a:pt x="0" y="101"/>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15" name="Freeform 539"/>
          <p:cNvSpPr>
            <a:spLocks/>
          </p:cNvSpPr>
          <p:nvPr/>
        </p:nvSpPr>
        <p:spPr bwMode="auto">
          <a:xfrm>
            <a:off x="6146800" y="3876675"/>
            <a:ext cx="217488" cy="369888"/>
          </a:xfrm>
          <a:custGeom>
            <a:avLst/>
            <a:gdLst>
              <a:gd name="T0" fmla="*/ 2147483647 w 94"/>
              <a:gd name="T1" fmla="*/ 2147483647 h 142"/>
              <a:gd name="T2" fmla="*/ 0 w 94"/>
              <a:gd name="T3" fmla="*/ 0 h 142"/>
              <a:gd name="T4" fmla="*/ 2147483647 w 94"/>
              <a:gd name="T5" fmla="*/ 2147483647 h 142"/>
              <a:gd name="T6" fmla="*/ 2147483647 w 94"/>
              <a:gd name="T7" fmla="*/ 2147483647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94" y="41"/>
                </a:moveTo>
                <a:lnTo>
                  <a:pt x="0" y="0"/>
                </a:lnTo>
                <a:lnTo>
                  <a:pt x="49" y="142"/>
                </a:lnTo>
                <a:lnTo>
                  <a:pt x="94"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16" name="Line 540"/>
          <p:cNvSpPr>
            <a:spLocks noChangeShapeType="1"/>
          </p:cNvSpPr>
          <p:nvPr/>
        </p:nvSpPr>
        <p:spPr bwMode="auto">
          <a:xfrm flipV="1">
            <a:off x="6045206" y="3876677"/>
            <a:ext cx="101600" cy="263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17" name="Line 541"/>
          <p:cNvSpPr>
            <a:spLocks noChangeShapeType="1"/>
          </p:cNvSpPr>
          <p:nvPr/>
        </p:nvSpPr>
        <p:spPr bwMode="auto">
          <a:xfrm flipH="1" flipV="1">
            <a:off x="4949825" y="4872038"/>
            <a:ext cx="217488"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18" name="Line 542"/>
          <p:cNvSpPr>
            <a:spLocks noChangeShapeType="1"/>
          </p:cNvSpPr>
          <p:nvPr/>
        </p:nvSpPr>
        <p:spPr bwMode="auto">
          <a:xfrm flipV="1">
            <a:off x="7570795" y="4872060"/>
            <a:ext cx="115887"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19" name="Freeform 543"/>
          <p:cNvSpPr>
            <a:spLocks/>
          </p:cNvSpPr>
          <p:nvPr/>
        </p:nvSpPr>
        <p:spPr bwMode="auto">
          <a:xfrm>
            <a:off x="6808788" y="4283097"/>
            <a:ext cx="215900" cy="398463"/>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4" y="0"/>
                </a:moveTo>
                <a:lnTo>
                  <a:pt x="93" y="152"/>
                </a:lnTo>
                <a:lnTo>
                  <a:pt x="0" y="69"/>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20" name="Freeform 544"/>
          <p:cNvSpPr>
            <a:spLocks/>
          </p:cNvSpPr>
          <p:nvPr/>
        </p:nvSpPr>
        <p:spPr bwMode="auto">
          <a:xfrm>
            <a:off x="6911987" y="4283097"/>
            <a:ext cx="227013" cy="398463"/>
          </a:xfrm>
          <a:custGeom>
            <a:avLst/>
            <a:gdLst>
              <a:gd name="T0" fmla="*/ 2147483647 w 98"/>
              <a:gd name="T1" fmla="*/ 2147483647 h 152"/>
              <a:gd name="T2" fmla="*/ 0 w 98"/>
              <a:gd name="T3" fmla="*/ 0 h 152"/>
              <a:gd name="T4" fmla="*/ 2147483647 w 98"/>
              <a:gd name="T5" fmla="*/ 2147483647 h 152"/>
              <a:gd name="T6" fmla="*/ 2147483647 w 98"/>
              <a:gd name="T7" fmla="*/ 2147483647 h 152"/>
              <a:gd name="T8" fmla="*/ 0 60000 65536"/>
              <a:gd name="T9" fmla="*/ 0 60000 65536"/>
              <a:gd name="T10" fmla="*/ 0 60000 65536"/>
              <a:gd name="T11" fmla="*/ 0 60000 65536"/>
              <a:gd name="T12" fmla="*/ 0 w 98"/>
              <a:gd name="T13" fmla="*/ 0 h 152"/>
              <a:gd name="T14" fmla="*/ 98 w 98"/>
              <a:gd name="T15" fmla="*/ 152 h 152"/>
            </a:gdLst>
            <a:ahLst/>
            <a:cxnLst>
              <a:cxn ang="T8">
                <a:pos x="T0" y="T1"/>
              </a:cxn>
              <a:cxn ang="T9">
                <a:pos x="T2" y="T3"/>
              </a:cxn>
              <a:cxn ang="T10">
                <a:pos x="T4" y="T5"/>
              </a:cxn>
              <a:cxn ang="T11">
                <a:pos x="T6" y="T7"/>
              </a:cxn>
            </a:cxnLst>
            <a:rect l="T12" t="T13" r="T14" b="T15"/>
            <a:pathLst>
              <a:path w="98" h="152">
                <a:moveTo>
                  <a:pt x="98" y="92"/>
                </a:moveTo>
                <a:lnTo>
                  <a:pt x="0" y="0"/>
                </a:lnTo>
                <a:lnTo>
                  <a:pt x="49" y="152"/>
                </a:lnTo>
                <a:lnTo>
                  <a:pt x="98"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21" name="Line 545"/>
          <p:cNvSpPr>
            <a:spLocks noChangeShapeType="1"/>
          </p:cNvSpPr>
          <p:nvPr/>
        </p:nvSpPr>
        <p:spPr bwMode="auto">
          <a:xfrm flipH="1" flipV="1">
            <a:off x="6911987" y="4283075"/>
            <a:ext cx="227013" cy="2413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22" name="Line 546"/>
          <p:cNvSpPr>
            <a:spLocks noChangeShapeType="1"/>
          </p:cNvSpPr>
          <p:nvPr/>
        </p:nvSpPr>
        <p:spPr bwMode="auto">
          <a:xfrm flipV="1">
            <a:off x="6808797" y="4283097"/>
            <a:ext cx="103187" cy="180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23" name="Freeform 547"/>
          <p:cNvSpPr>
            <a:spLocks/>
          </p:cNvSpPr>
          <p:nvPr/>
        </p:nvSpPr>
        <p:spPr bwMode="auto">
          <a:xfrm>
            <a:off x="5713425" y="4200525"/>
            <a:ext cx="217487" cy="215900"/>
          </a:xfrm>
          <a:custGeom>
            <a:avLst/>
            <a:gdLst>
              <a:gd name="T0" fmla="*/ 2147483647 w 94"/>
              <a:gd name="T1" fmla="*/ 0 h 83"/>
              <a:gd name="T2" fmla="*/ 2147483647 w 94"/>
              <a:gd name="T3" fmla="*/ 2147483647 h 83"/>
              <a:gd name="T4" fmla="*/ 0 w 94"/>
              <a:gd name="T5" fmla="*/ 2147483647 h 83"/>
              <a:gd name="T6" fmla="*/ 2147483647 w 94"/>
              <a:gd name="T7" fmla="*/ 0 h 83"/>
              <a:gd name="T8" fmla="*/ 0 60000 65536"/>
              <a:gd name="T9" fmla="*/ 0 60000 65536"/>
              <a:gd name="T10" fmla="*/ 0 60000 65536"/>
              <a:gd name="T11" fmla="*/ 0 60000 65536"/>
              <a:gd name="T12" fmla="*/ 0 w 94"/>
              <a:gd name="T13" fmla="*/ 0 h 83"/>
              <a:gd name="T14" fmla="*/ 94 w 94"/>
              <a:gd name="T15" fmla="*/ 83 h 83"/>
            </a:gdLst>
            <a:ahLst/>
            <a:cxnLst>
              <a:cxn ang="T8">
                <a:pos x="T0" y="T1"/>
              </a:cxn>
              <a:cxn ang="T9">
                <a:pos x="T2" y="T3"/>
              </a:cxn>
              <a:cxn ang="T10">
                <a:pos x="T4" y="T5"/>
              </a:cxn>
              <a:cxn ang="T11">
                <a:pos x="T6" y="T7"/>
              </a:cxn>
            </a:cxnLst>
            <a:rect l="T12" t="T13" r="T14" b="T15"/>
            <a:pathLst>
              <a:path w="94" h="83">
                <a:moveTo>
                  <a:pt x="49" y="0"/>
                </a:moveTo>
                <a:lnTo>
                  <a:pt x="94" y="83"/>
                </a:lnTo>
                <a:lnTo>
                  <a:pt x="0" y="69"/>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24" name="Freeform 548"/>
          <p:cNvSpPr>
            <a:spLocks/>
          </p:cNvSpPr>
          <p:nvPr/>
        </p:nvSpPr>
        <p:spPr bwMode="auto">
          <a:xfrm>
            <a:off x="5827725" y="4140222"/>
            <a:ext cx="217487" cy="276225"/>
          </a:xfrm>
          <a:custGeom>
            <a:avLst/>
            <a:gdLst>
              <a:gd name="T0" fmla="*/ 2147483647 w 94"/>
              <a:gd name="T1" fmla="*/ 0 h 106"/>
              <a:gd name="T2" fmla="*/ 0 w 94"/>
              <a:gd name="T3" fmla="*/ 2147483647 h 106"/>
              <a:gd name="T4" fmla="*/ 2147483647 w 94"/>
              <a:gd name="T5" fmla="*/ 2147483647 h 106"/>
              <a:gd name="T6" fmla="*/ 2147483647 w 94"/>
              <a:gd name="T7" fmla="*/ 0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94" y="0"/>
                </a:moveTo>
                <a:lnTo>
                  <a:pt x="0" y="23"/>
                </a:lnTo>
                <a:lnTo>
                  <a:pt x="45" y="10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25" name="Line 549"/>
          <p:cNvSpPr>
            <a:spLocks noChangeShapeType="1"/>
          </p:cNvSpPr>
          <p:nvPr/>
        </p:nvSpPr>
        <p:spPr bwMode="auto">
          <a:xfrm flipH="1">
            <a:off x="5827725" y="4140204"/>
            <a:ext cx="21748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26" name="Freeform 550"/>
          <p:cNvSpPr>
            <a:spLocks/>
          </p:cNvSpPr>
          <p:nvPr/>
        </p:nvSpPr>
        <p:spPr bwMode="auto">
          <a:xfrm>
            <a:off x="7024693" y="4524375"/>
            <a:ext cx="217487"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19"/>
                </a:lnTo>
                <a:lnTo>
                  <a:pt x="0" y="60"/>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27" name="Freeform 551"/>
          <p:cNvSpPr>
            <a:spLocks/>
          </p:cNvSpPr>
          <p:nvPr/>
        </p:nvSpPr>
        <p:spPr bwMode="auto">
          <a:xfrm>
            <a:off x="7139000" y="4524375"/>
            <a:ext cx="217487" cy="311150"/>
          </a:xfrm>
          <a:custGeom>
            <a:avLst/>
            <a:gdLst>
              <a:gd name="T0" fmla="*/ 2147483647 w 94"/>
              <a:gd name="T1" fmla="*/ 2147483647 h 119"/>
              <a:gd name="T2" fmla="*/ 0 w 94"/>
              <a:gd name="T3" fmla="*/ 0 h 119"/>
              <a:gd name="T4" fmla="*/ 2147483647 w 94"/>
              <a:gd name="T5" fmla="*/ 2147483647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78"/>
                </a:moveTo>
                <a:lnTo>
                  <a:pt x="0" y="0"/>
                </a:lnTo>
                <a:lnTo>
                  <a:pt x="45" y="119"/>
                </a:lnTo>
                <a:lnTo>
                  <a:pt x="94" y="7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28" name="Freeform 552"/>
          <p:cNvSpPr>
            <a:spLocks/>
          </p:cNvSpPr>
          <p:nvPr/>
        </p:nvSpPr>
        <p:spPr bwMode="auto">
          <a:xfrm>
            <a:off x="6261100" y="3983038"/>
            <a:ext cx="217488" cy="481012"/>
          </a:xfrm>
          <a:custGeom>
            <a:avLst/>
            <a:gdLst>
              <a:gd name="T0" fmla="*/ 2147483647 w 94"/>
              <a:gd name="T1" fmla="*/ 0 h 184"/>
              <a:gd name="T2" fmla="*/ 2147483647 w 94"/>
              <a:gd name="T3" fmla="*/ 2147483647 h 184"/>
              <a:gd name="T4" fmla="*/ 0 w 94"/>
              <a:gd name="T5" fmla="*/ 2147483647 h 184"/>
              <a:gd name="T6" fmla="*/ 2147483647 w 94"/>
              <a:gd name="T7" fmla="*/ 0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0"/>
                </a:moveTo>
                <a:lnTo>
                  <a:pt x="94" y="184"/>
                </a:lnTo>
                <a:lnTo>
                  <a:pt x="0" y="101"/>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29" name="Freeform 553"/>
          <p:cNvSpPr>
            <a:spLocks/>
          </p:cNvSpPr>
          <p:nvPr/>
        </p:nvSpPr>
        <p:spPr bwMode="auto">
          <a:xfrm>
            <a:off x="6364288" y="3983038"/>
            <a:ext cx="227012" cy="481012"/>
          </a:xfrm>
          <a:custGeom>
            <a:avLst/>
            <a:gdLst>
              <a:gd name="T0" fmla="*/ 2147483647 w 98"/>
              <a:gd name="T1" fmla="*/ 2147483647 h 184"/>
              <a:gd name="T2" fmla="*/ 0 w 98"/>
              <a:gd name="T3" fmla="*/ 0 h 184"/>
              <a:gd name="T4" fmla="*/ 2147483647 w 98"/>
              <a:gd name="T5" fmla="*/ 2147483647 h 184"/>
              <a:gd name="T6" fmla="*/ 2147483647 w 98"/>
              <a:gd name="T7" fmla="*/ 2147483647 h 184"/>
              <a:gd name="T8" fmla="*/ 0 60000 65536"/>
              <a:gd name="T9" fmla="*/ 0 60000 65536"/>
              <a:gd name="T10" fmla="*/ 0 60000 65536"/>
              <a:gd name="T11" fmla="*/ 0 60000 65536"/>
              <a:gd name="T12" fmla="*/ 0 w 98"/>
              <a:gd name="T13" fmla="*/ 0 h 184"/>
              <a:gd name="T14" fmla="*/ 98 w 98"/>
              <a:gd name="T15" fmla="*/ 184 h 184"/>
            </a:gdLst>
            <a:ahLst/>
            <a:cxnLst>
              <a:cxn ang="T8">
                <a:pos x="T0" y="T1"/>
              </a:cxn>
              <a:cxn ang="T9">
                <a:pos x="T2" y="T3"/>
              </a:cxn>
              <a:cxn ang="T10">
                <a:pos x="T4" y="T5"/>
              </a:cxn>
              <a:cxn ang="T11">
                <a:pos x="T6" y="T7"/>
              </a:cxn>
            </a:cxnLst>
            <a:rect l="T12" t="T13" r="T14" b="T15"/>
            <a:pathLst>
              <a:path w="98" h="184">
                <a:moveTo>
                  <a:pt x="98" y="97"/>
                </a:moveTo>
                <a:lnTo>
                  <a:pt x="0" y="0"/>
                </a:lnTo>
                <a:lnTo>
                  <a:pt x="49" y="184"/>
                </a:lnTo>
                <a:lnTo>
                  <a:pt x="98"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30" name="Line 554"/>
          <p:cNvSpPr>
            <a:spLocks noChangeShapeType="1"/>
          </p:cNvSpPr>
          <p:nvPr/>
        </p:nvSpPr>
        <p:spPr bwMode="auto">
          <a:xfrm flipH="1" flipV="1">
            <a:off x="7139000" y="4524375"/>
            <a:ext cx="217487"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31" name="Line 555"/>
          <p:cNvSpPr>
            <a:spLocks noChangeShapeType="1"/>
          </p:cNvSpPr>
          <p:nvPr/>
        </p:nvSpPr>
        <p:spPr bwMode="auto">
          <a:xfrm flipV="1">
            <a:off x="7024692" y="4524397"/>
            <a:ext cx="114300" cy="1571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32" name="Line 556"/>
          <p:cNvSpPr>
            <a:spLocks noChangeShapeType="1"/>
          </p:cNvSpPr>
          <p:nvPr/>
        </p:nvSpPr>
        <p:spPr bwMode="auto">
          <a:xfrm flipV="1">
            <a:off x="6261100" y="3983041"/>
            <a:ext cx="103188" cy="263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33" name="Freeform 557"/>
          <p:cNvSpPr>
            <a:spLocks/>
          </p:cNvSpPr>
          <p:nvPr/>
        </p:nvSpPr>
        <p:spPr bwMode="auto">
          <a:xfrm>
            <a:off x="5384800" y="4379913"/>
            <a:ext cx="215900" cy="588962"/>
          </a:xfrm>
          <a:custGeom>
            <a:avLst/>
            <a:gdLst>
              <a:gd name="T0" fmla="*/ 2147483647 w 93"/>
              <a:gd name="T1" fmla="*/ 0 h 225"/>
              <a:gd name="T2" fmla="*/ 2147483647 w 93"/>
              <a:gd name="T3" fmla="*/ 2147483647 h 225"/>
              <a:gd name="T4" fmla="*/ 0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49" y="0"/>
                </a:moveTo>
                <a:lnTo>
                  <a:pt x="93" y="225"/>
                </a:lnTo>
                <a:lnTo>
                  <a:pt x="0" y="21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34" name="Freeform 558"/>
          <p:cNvSpPr>
            <a:spLocks/>
          </p:cNvSpPr>
          <p:nvPr/>
        </p:nvSpPr>
        <p:spPr bwMode="auto">
          <a:xfrm>
            <a:off x="5499102" y="4379913"/>
            <a:ext cx="214313" cy="588962"/>
          </a:xfrm>
          <a:custGeom>
            <a:avLst/>
            <a:gdLst>
              <a:gd name="T0" fmla="*/ 2147483647 w 93"/>
              <a:gd name="T1" fmla="*/ 0 h 225"/>
              <a:gd name="T2" fmla="*/ 0 w 93"/>
              <a:gd name="T3" fmla="*/ 0 h 225"/>
              <a:gd name="T4" fmla="*/ 2147483647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0"/>
                </a:moveTo>
                <a:lnTo>
                  <a:pt x="0" y="0"/>
                </a:lnTo>
                <a:lnTo>
                  <a:pt x="44" y="225"/>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35" name="Line 559"/>
          <p:cNvSpPr>
            <a:spLocks noChangeShapeType="1"/>
          </p:cNvSpPr>
          <p:nvPr/>
        </p:nvSpPr>
        <p:spPr bwMode="auto">
          <a:xfrm flipH="1" flipV="1">
            <a:off x="5167325" y="4908572"/>
            <a:ext cx="217487"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36" name="Line 560"/>
          <p:cNvSpPr>
            <a:spLocks noChangeShapeType="1"/>
          </p:cNvSpPr>
          <p:nvPr/>
        </p:nvSpPr>
        <p:spPr bwMode="auto">
          <a:xfrm flipV="1">
            <a:off x="5384800" y="4379913"/>
            <a:ext cx="114300" cy="565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37" name="Line 561"/>
          <p:cNvSpPr>
            <a:spLocks noChangeShapeType="1"/>
          </p:cNvSpPr>
          <p:nvPr/>
        </p:nvSpPr>
        <p:spPr bwMode="auto">
          <a:xfrm flipH="1">
            <a:off x="5499102" y="4379935"/>
            <a:ext cx="214313"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38" name="Freeform 562"/>
          <p:cNvSpPr>
            <a:spLocks/>
          </p:cNvSpPr>
          <p:nvPr/>
        </p:nvSpPr>
        <p:spPr bwMode="auto">
          <a:xfrm>
            <a:off x="6478600" y="4237060"/>
            <a:ext cx="217487" cy="407987"/>
          </a:xfrm>
          <a:custGeom>
            <a:avLst/>
            <a:gdLst>
              <a:gd name="T0" fmla="*/ 2147483647 w 94"/>
              <a:gd name="T1" fmla="*/ 0 h 156"/>
              <a:gd name="T2" fmla="*/ 2147483647 w 94"/>
              <a:gd name="T3" fmla="*/ 2147483647 h 156"/>
              <a:gd name="T4" fmla="*/ 0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9" y="0"/>
                </a:moveTo>
                <a:lnTo>
                  <a:pt x="94" y="156"/>
                </a:lnTo>
                <a:lnTo>
                  <a:pt x="0" y="8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39" name="Freeform 563"/>
          <p:cNvSpPr>
            <a:spLocks/>
          </p:cNvSpPr>
          <p:nvPr/>
        </p:nvSpPr>
        <p:spPr bwMode="auto">
          <a:xfrm>
            <a:off x="6591300" y="4237060"/>
            <a:ext cx="217488" cy="407987"/>
          </a:xfrm>
          <a:custGeom>
            <a:avLst/>
            <a:gdLst>
              <a:gd name="T0" fmla="*/ 2147483647 w 94"/>
              <a:gd name="T1" fmla="*/ 2147483647 h 156"/>
              <a:gd name="T2" fmla="*/ 0 w 94"/>
              <a:gd name="T3" fmla="*/ 0 h 156"/>
              <a:gd name="T4" fmla="*/ 2147483647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87"/>
                </a:moveTo>
                <a:lnTo>
                  <a:pt x="0" y="0"/>
                </a:lnTo>
                <a:lnTo>
                  <a:pt x="45" y="156"/>
                </a:lnTo>
                <a:lnTo>
                  <a:pt x="94" y="8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40" name="Freeform 564"/>
          <p:cNvSpPr>
            <a:spLocks/>
          </p:cNvSpPr>
          <p:nvPr/>
        </p:nvSpPr>
        <p:spPr bwMode="auto">
          <a:xfrm>
            <a:off x="7242175" y="4727597"/>
            <a:ext cx="215900" cy="277813"/>
          </a:xfrm>
          <a:custGeom>
            <a:avLst/>
            <a:gdLst>
              <a:gd name="T0" fmla="*/ 2147483647 w 93"/>
              <a:gd name="T1" fmla="*/ 0 h 106"/>
              <a:gd name="T2" fmla="*/ 2147483647 w 93"/>
              <a:gd name="T3" fmla="*/ 2147483647 h 106"/>
              <a:gd name="T4" fmla="*/ 0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0"/>
                </a:moveTo>
                <a:lnTo>
                  <a:pt x="93" y="106"/>
                </a:lnTo>
                <a:lnTo>
                  <a:pt x="0" y="41"/>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41" name="Freeform 565"/>
          <p:cNvSpPr>
            <a:spLocks/>
          </p:cNvSpPr>
          <p:nvPr/>
        </p:nvSpPr>
        <p:spPr bwMode="auto">
          <a:xfrm>
            <a:off x="7356477" y="4727597"/>
            <a:ext cx="214313" cy="277813"/>
          </a:xfrm>
          <a:custGeom>
            <a:avLst/>
            <a:gdLst>
              <a:gd name="T0" fmla="*/ 2147483647 w 93"/>
              <a:gd name="T1" fmla="*/ 2147483647 h 106"/>
              <a:gd name="T2" fmla="*/ 0 w 93"/>
              <a:gd name="T3" fmla="*/ 0 h 106"/>
              <a:gd name="T4" fmla="*/ 2147483647 w 93"/>
              <a:gd name="T5" fmla="*/ 2147483647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83"/>
                </a:moveTo>
                <a:lnTo>
                  <a:pt x="0" y="0"/>
                </a:lnTo>
                <a:lnTo>
                  <a:pt x="44" y="106"/>
                </a:lnTo>
                <a:lnTo>
                  <a:pt x="93" y="8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42" name="Line 566"/>
          <p:cNvSpPr>
            <a:spLocks noChangeShapeType="1"/>
          </p:cNvSpPr>
          <p:nvPr/>
        </p:nvSpPr>
        <p:spPr bwMode="auto">
          <a:xfrm flipV="1">
            <a:off x="6478588" y="4237038"/>
            <a:ext cx="112712" cy="2270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43" name="Freeform 567"/>
          <p:cNvSpPr>
            <a:spLocks/>
          </p:cNvSpPr>
          <p:nvPr/>
        </p:nvSpPr>
        <p:spPr bwMode="auto">
          <a:xfrm>
            <a:off x="5930900" y="4140222"/>
            <a:ext cx="215900" cy="371475"/>
          </a:xfrm>
          <a:custGeom>
            <a:avLst/>
            <a:gdLst>
              <a:gd name="T0" fmla="*/ 2147483647 w 93"/>
              <a:gd name="T1" fmla="*/ 0 h 142"/>
              <a:gd name="T2" fmla="*/ 2147483647 w 93"/>
              <a:gd name="T3" fmla="*/ 2147483647 h 142"/>
              <a:gd name="T4" fmla="*/ 0 w 93"/>
              <a:gd name="T5" fmla="*/ 2147483647 h 142"/>
              <a:gd name="T6" fmla="*/ 2147483647 w 93"/>
              <a:gd name="T7" fmla="*/ 0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49" y="0"/>
                </a:moveTo>
                <a:lnTo>
                  <a:pt x="93" y="142"/>
                </a:lnTo>
                <a:lnTo>
                  <a:pt x="0" y="10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44" name="Freeform 568"/>
          <p:cNvSpPr>
            <a:spLocks/>
          </p:cNvSpPr>
          <p:nvPr/>
        </p:nvSpPr>
        <p:spPr bwMode="auto">
          <a:xfrm>
            <a:off x="6045200" y="4140222"/>
            <a:ext cx="215900" cy="371475"/>
          </a:xfrm>
          <a:custGeom>
            <a:avLst/>
            <a:gdLst>
              <a:gd name="T0" fmla="*/ 2147483647 w 93"/>
              <a:gd name="T1" fmla="*/ 2147483647 h 142"/>
              <a:gd name="T2" fmla="*/ 0 w 93"/>
              <a:gd name="T3" fmla="*/ 0 h 142"/>
              <a:gd name="T4" fmla="*/ 2147483647 w 93"/>
              <a:gd name="T5" fmla="*/ 2147483647 h 142"/>
              <a:gd name="T6" fmla="*/ 2147483647 w 93"/>
              <a:gd name="T7" fmla="*/ 2147483647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93" y="41"/>
                </a:moveTo>
                <a:lnTo>
                  <a:pt x="0" y="0"/>
                </a:lnTo>
                <a:lnTo>
                  <a:pt x="44" y="142"/>
                </a:lnTo>
                <a:lnTo>
                  <a:pt x="93"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45" name="Line 569"/>
          <p:cNvSpPr>
            <a:spLocks noChangeShapeType="1"/>
          </p:cNvSpPr>
          <p:nvPr/>
        </p:nvSpPr>
        <p:spPr bwMode="auto">
          <a:xfrm flipH="1" flipV="1">
            <a:off x="7356477" y="4727575"/>
            <a:ext cx="214313" cy="2174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46" name="Line 570"/>
          <p:cNvSpPr>
            <a:spLocks noChangeShapeType="1"/>
          </p:cNvSpPr>
          <p:nvPr/>
        </p:nvSpPr>
        <p:spPr bwMode="auto">
          <a:xfrm flipH="1">
            <a:off x="7242180" y="4727575"/>
            <a:ext cx="114300" cy="1079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47" name="Line 571"/>
          <p:cNvSpPr>
            <a:spLocks noChangeShapeType="1"/>
          </p:cNvSpPr>
          <p:nvPr/>
        </p:nvSpPr>
        <p:spPr bwMode="auto">
          <a:xfrm flipH="1" flipV="1">
            <a:off x="6045200" y="4140209"/>
            <a:ext cx="215900" cy="1063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48" name="Line 572"/>
          <p:cNvSpPr>
            <a:spLocks noChangeShapeType="1"/>
          </p:cNvSpPr>
          <p:nvPr/>
        </p:nvSpPr>
        <p:spPr bwMode="auto">
          <a:xfrm flipV="1">
            <a:off x="5930904" y="4140222"/>
            <a:ext cx="114300" cy="2762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49" name="Freeform 573"/>
          <p:cNvSpPr>
            <a:spLocks/>
          </p:cNvSpPr>
          <p:nvPr/>
        </p:nvSpPr>
        <p:spPr bwMode="auto">
          <a:xfrm>
            <a:off x="6696075" y="4464050"/>
            <a:ext cx="215900" cy="541338"/>
          </a:xfrm>
          <a:custGeom>
            <a:avLst/>
            <a:gdLst>
              <a:gd name="T0" fmla="*/ 2147483647 w 93"/>
              <a:gd name="T1" fmla="*/ 0 h 207"/>
              <a:gd name="T2" fmla="*/ 2147483647 w 93"/>
              <a:gd name="T3" fmla="*/ 2147483647 h 207"/>
              <a:gd name="T4" fmla="*/ 0 w 93"/>
              <a:gd name="T5" fmla="*/ 2147483647 h 207"/>
              <a:gd name="T6" fmla="*/ 2147483647 w 93"/>
              <a:gd name="T7" fmla="*/ 0 h 207"/>
              <a:gd name="T8" fmla="*/ 0 60000 65536"/>
              <a:gd name="T9" fmla="*/ 0 60000 65536"/>
              <a:gd name="T10" fmla="*/ 0 60000 65536"/>
              <a:gd name="T11" fmla="*/ 0 60000 65536"/>
              <a:gd name="T12" fmla="*/ 0 w 93"/>
              <a:gd name="T13" fmla="*/ 0 h 207"/>
              <a:gd name="T14" fmla="*/ 93 w 93"/>
              <a:gd name="T15" fmla="*/ 207 h 207"/>
            </a:gdLst>
            <a:ahLst/>
            <a:cxnLst>
              <a:cxn ang="T8">
                <a:pos x="T0" y="T1"/>
              </a:cxn>
              <a:cxn ang="T9">
                <a:pos x="T2" y="T3"/>
              </a:cxn>
              <a:cxn ang="T10">
                <a:pos x="T4" y="T5"/>
              </a:cxn>
              <a:cxn ang="T11">
                <a:pos x="T6" y="T7"/>
              </a:cxn>
            </a:cxnLst>
            <a:rect l="T12" t="T13" r="T14" b="T15"/>
            <a:pathLst>
              <a:path w="93" h="207">
                <a:moveTo>
                  <a:pt x="49" y="0"/>
                </a:moveTo>
                <a:lnTo>
                  <a:pt x="93" y="207"/>
                </a:lnTo>
                <a:lnTo>
                  <a:pt x="0" y="69"/>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50" name="Freeform 574"/>
          <p:cNvSpPr>
            <a:spLocks/>
          </p:cNvSpPr>
          <p:nvPr/>
        </p:nvSpPr>
        <p:spPr bwMode="auto">
          <a:xfrm>
            <a:off x="6808788" y="4464050"/>
            <a:ext cx="215900" cy="541338"/>
          </a:xfrm>
          <a:custGeom>
            <a:avLst/>
            <a:gdLst>
              <a:gd name="T0" fmla="*/ 2147483647 w 93"/>
              <a:gd name="T1" fmla="*/ 2147483647 h 207"/>
              <a:gd name="T2" fmla="*/ 0 w 93"/>
              <a:gd name="T3" fmla="*/ 0 h 207"/>
              <a:gd name="T4" fmla="*/ 2147483647 w 93"/>
              <a:gd name="T5" fmla="*/ 2147483647 h 207"/>
              <a:gd name="T6" fmla="*/ 2147483647 w 93"/>
              <a:gd name="T7" fmla="*/ 2147483647 h 207"/>
              <a:gd name="T8" fmla="*/ 0 60000 65536"/>
              <a:gd name="T9" fmla="*/ 0 60000 65536"/>
              <a:gd name="T10" fmla="*/ 0 60000 65536"/>
              <a:gd name="T11" fmla="*/ 0 60000 65536"/>
              <a:gd name="T12" fmla="*/ 0 w 93"/>
              <a:gd name="T13" fmla="*/ 0 h 207"/>
              <a:gd name="T14" fmla="*/ 93 w 93"/>
              <a:gd name="T15" fmla="*/ 207 h 207"/>
            </a:gdLst>
            <a:ahLst/>
            <a:cxnLst>
              <a:cxn ang="T8">
                <a:pos x="T0" y="T1"/>
              </a:cxn>
              <a:cxn ang="T9">
                <a:pos x="T2" y="T3"/>
              </a:cxn>
              <a:cxn ang="T10">
                <a:pos x="T4" y="T5"/>
              </a:cxn>
              <a:cxn ang="T11">
                <a:pos x="T6" y="T7"/>
              </a:cxn>
            </a:cxnLst>
            <a:rect l="T12" t="T13" r="T14" b="T15"/>
            <a:pathLst>
              <a:path w="93" h="207">
                <a:moveTo>
                  <a:pt x="93" y="83"/>
                </a:moveTo>
                <a:lnTo>
                  <a:pt x="0" y="0"/>
                </a:lnTo>
                <a:lnTo>
                  <a:pt x="44" y="207"/>
                </a:lnTo>
                <a:lnTo>
                  <a:pt x="93" y="8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51" name="Line 575"/>
          <p:cNvSpPr>
            <a:spLocks noChangeShapeType="1"/>
          </p:cNvSpPr>
          <p:nvPr/>
        </p:nvSpPr>
        <p:spPr bwMode="auto">
          <a:xfrm flipV="1">
            <a:off x="6696082" y="4464072"/>
            <a:ext cx="112713" cy="180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52" name="Freeform 576"/>
          <p:cNvSpPr>
            <a:spLocks/>
          </p:cNvSpPr>
          <p:nvPr/>
        </p:nvSpPr>
        <p:spPr bwMode="auto">
          <a:xfrm>
            <a:off x="5600712" y="4379935"/>
            <a:ext cx="227013" cy="625475"/>
          </a:xfrm>
          <a:custGeom>
            <a:avLst/>
            <a:gdLst>
              <a:gd name="T0" fmla="*/ 2147483647 w 98"/>
              <a:gd name="T1" fmla="*/ 0 h 239"/>
              <a:gd name="T2" fmla="*/ 2147483647 w 98"/>
              <a:gd name="T3" fmla="*/ 2147483647 h 239"/>
              <a:gd name="T4" fmla="*/ 0 w 98"/>
              <a:gd name="T5" fmla="*/ 2147483647 h 239"/>
              <a:gd name="T6" fmla="*/ 2147483647 w 98"/>
              <a:gd name="T7" fmla="*/ 0 h 239"/>
              <a:gd name="T8" fmla="*/ 0 60000 65536"/>
              <a:gd name="T9" fmla="*/ 0 60000 65536"/>
              <a:gd name="T10" fmla="*/ 0 60000 65536"/>
              <a:gd name="T11" fmla="*/ 0 60000 65536"/>
              <a:gd name="T12" fmla="*/ 0 w 98"/>
              <a:gd name="T13" fmla="*/ 0 h 239"/>
              <a:gd name="T14" fmla="*/ 98 w 98"/>
              <a:gd name="T15" fmla="*/ 239 h 239"/>
            </a:gdLst>
            <a:ahLst/>
            <a:cxnLst>
              <a:cxn ang="T8">
                <a:pos x="T0" y="T1"/>
              </a:cxn>
              <a:cxn ang="T9">
                <a:pos x="T2" y="T3"/>
              </a:cxn>
              <a:cxn ang="T10">
                <a:pos x="T4" y="T5"/>
              </a:cxn>
              <a:cxn ang="T11">
                <a:pos x="T6" y="T7"/>
              </a:cxn>
            </a:cxnLst>
            <a:rect l="T12" t="T13" r="T14" b="T15"/>
            <a:pathLst>
              <a:path w="98" h="239">
                <a:moveTo>
                  <a:pt x="49" y="0"/>
                </a:moveTo>
                <a:lnTo>
                  <a:pt x="98" y="239"/>
                </a:lnTo>
                <a:lnTo>
                  <a:pt x="0" y="225"/>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53" name="Freeform 577"/>
          <p:cNvSpPr>
            <a:spLocks/>
          </p:cNvSpPr>
          <p:nvPr/>
        </p:nvSpPr>
        <p:spPr bwMode="auto">
          <a:xfrm>
            <a:off x="5713425" y="4379935"/>
            <a:ext cx="217487" cy="625475"/>
          </a:xfrm>
          <a:custGeom>
            <a:avLst/>
            <a:gdLst>
              <a:gd name="T0" fmla="*/ 2147483647 w 94"/>
              <a:gd name="T1" fmla="*/ 2147483647 h 239"/>
              <a:gd name="T2" fmla="*/ 0 w 94"/>
              <a:gd name="T3" fmla="*/ 0 h 239"/>
              <a:gd name="T4" fmla="*/ 2147483647 w 94"/>
              <a:gd name="T5" fmla="*/ 2147483647 h 239"/>
              <a:gd name="T6" fmla="*/ 2147483647 w 94"/>
              <a:gd name="T7" fmla="*/ 2147483647 h 239"/>
              <a:gd name="T8" fmla="*/ 0 60000 65536"/>
              <a:gd name="T9" fmla="*/ 0 60000 65536"/>
              <a:gd name="T10" fmla="*/ 0 60000 65536"/>
              <a:gd name="T11" fmla="*/ 0 60000 65536"/>
              <a:gd name="T12" fmla="*/ 0 w 94"/>
              <a:gd name="T13" fmla="*/ 0 h 239"/>
              <a:gd name="T14" fmla="*/ 94 w 94"/>
              <a:gd name="T15" fmla="*/ 239 h 239"/>
            </a:gdLst>
            <a:ahLst/>
            <a:cxnLst>
              <a:cxn ang="T8">
                <a:pos x="T0" y="T1"/>
              </a:cxn>
              <a:cxn ang="T9">
                <a:pos x="T2" y="T3"/>
              </a:cxn>
              <a:cxn ang="T10">
                <a:pos x="T4" y="T5"/>
              </a:cxn>
              <a:cxn ang="T11">
                <a:pos x="T6" y="T7"/>
              </a:cxn>
            </a:cxnLst>
            <a:rect l="T12" t="T13" r="T14" b="T15"/>
            <a:pathLst>
              <a:path w="94" h="239">
                <a:moveTo>
                  <a:pt x="94" y="14"/>
                </a:moveTo>
                <a:lnTo>
                  <a:pt x="0" y="0"/>
                </a:lnTo>
                <a:lnTo>
                  <a:pt x="49" y="239"/>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54" name="Line 578"/>
          <p:cNvSpPr>
            <a:spLocks noChangeShapeType="1"/>
          </p:cNvSpPr>
          <p:nvPr/>
        </p:nvSpPr>
        <p:spPr bwMode="auto">
          <a:xfrm flipH="1" flipV="1">
            <a:off x="5384800" y="4945063"/>
            <a:ext cx="215900" cy="238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55" name="Line 579"/>
          <p:cNvSpPr>
            <a:spLocks noChangeShapeType="1"/>
          </p:cNvSpPr>
          <p:nvPr/>
        </p:nvSpPr>
        <p:spPr bwMode="auto">
          <a:xfrm flipV="1">
            <a:off x="7458082" y="4945085"/>
            <a:ext cx="112713"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56" name="Line 580"/>
          <p:cNvSpPr>
            <a:spLocks noChangeShapeType="1"/>
          </p:cNvSpPr>
          <p:nvPr/>
        </p:nvSpPr>
        <p:spPr bwMode="auto">
          <a:xfrm flipH="1" flipV="1">
            <a:off x="5713425" y="4379913"/>
            <a:ext cx="217487"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57" name="Freeform 581"/>
          <p:cNvSpPr>
            <a:spLocks/>
          </p:cNvSpPr>
          <p:nvPr/>
        </p:nvSpPr>
        <p:spPr bwMode="auto">
          <a:xfrm>
            <a:off x="6146800" y="4246563"/>
            <a:ext cx="230188" cy="398462"/>
          </a:xfrm>
          <a:custGeom>
            <a:avLst/>
            <a:gdLst>
              <a:gd name="T0" fmla="*/ 2147483647 w 99"/>
              <a:gd name="T1" fmla="*/ 0 h 152"/>
              <a:gd name="T2" fmla="*/ 2147483647 w 99"/>
              <a:gd name="T3" fmla="*/ 2147483647 h 152"/>
              <a:gd name="T4" fmla="*/ 0 w 99"/>
              <a:gd name="T5" fmla="*/ 2147483647 h 152"/>
              <a:gd name="T6" fmla="*/ 2147483647 w 99"/>
              <a:gd name="T7" fmla="*/ 0 h 152"/>
              <a:gd name="T8" fmla="*/ 0 60000 65536"/>
              <a:gd name="T9" fmla="*/ 0 60000 65536"/>
              <a:gd name="T10" fmla="*/ 0 60000 65536"/>
              <a:gd name="T11" fmla="*/ 0 60000 65536"/>
              <a:gd name="T12" fmla="*/ 0 w 99"/>
              <a:gd name="T13" fmla="*/ 0 h 152"/>
              <a:gd name="T14" fmla="*/ 99 w 99"/>
              <a:gd name="T15" fmla="*/ 152 h 152"/>
            </a:gdLst>
            <a:ahLst/>
            <a:cxnLst>
              <a:cxn ang="T8">
                <a:pos x="T0" y="T1"/>
              </a:cxn>
              <a:cxn ang="T9">
                <a:pos x="T2" y="T3"/>
              </a:cxn>
              <a:cxn ang="T10">
                <a:pos x="T4" y="T5"/>
              </a:cxn>
              <a:cxn ang="T11">
                <a:pos x="T6" y="T7"/>
              </a:cxn>
            </a:cxnLst>
            <a:rect l="T12" t="T13" r="T14" b="T15"/>
            <a:pathLst>
              <a:path w="99" h="152">
                <a:moveTo>
                  <a:pt x="49" y="0"/>
                </a:moveTo>
                <a:lnTo>
                  <a:pt x="99" y="152"/>
                </a:lnTo>
                <a:lnTo>
                  <a:pt x="0" y="101"/>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58" name="Freeform 582"/>
          <p:cNvSpPr>
            <a:spLocks/>
          </p:cNvSpPr>
          <p:nvPr/>
        </p:nvSpPr>
        <p:spPr bwMode="auto">
          <a:xfrm>
            <a:off x="6261100" y="4246563"/>
            <a:ext cx="217488" cy="398462"/>
          </a:xfrm>
          <a:custGeom>
            <a:avLst/>
            <a:gdLst>
              <a:gd name="T0" fmla="*/ 2147483647 w 94"/>
              <a:gd name="T1" fmla="*/ 2147483647 h 152"/>
              <a:gd name="T2" fmla="*/ 0 w 94"/>
              <a:gd name="T3" fmla="*/ 0 h 152"/>
              <a:gd name="T4" fmla="*/ 2147483647 w 94"/>
              <a:gd name="T5" fmla="*/ 2147483647 h 152"/>
              <a:gd name="T6" fmla="*/ 2147483647 w 94"/>
              <a:gd name="T7" fmla="*/ 2147483647 h 152"/>
              <a:gd name="T8" fmla="*/ 0 60000 65536"/>
              <a:gd name="T9" fmla="*/ 0 60000 65536"/>
              <a:gd name="T10" fmla="*/ 0 60000 65536"/>
              <a:gd name="T11" fmla="*/ 0 60000 65536"/>
              <a:gd name="T12" fmla="*/ 0 w 94"/>
              <a:gd name="T13" fmla="*/ 0 h 152"/>
              <a:gd name="T14" fmla="*/ 94 w 94"/>
              <a:gd name="T15" fmla="*/ 152 h 152"/>
            </a:gdLst>
            <a:ahLst/>
            <a:cxnLst>
              <a:cxn ang="T8">
                <a:pos x="T0" y="T1"/>
              </a:cxn>
              <a:cxn ang="T9">
                <a:pos x="T2" y="T3"/>
              </a:cxn>
              <a:cxn ang="T10">
                <a:pos x="T4" y="T5"/>
              </a:cxn>
              <a:cxn ang="T11">
                <a:pos x="T6" y="T7"/>
              </a:cxn>
            </a:cxnLst>
            <a:rect l="T12" t="T13" r="T14" b="T15"/>
            <a:pathLst>
              <a:path w="94" h="152">
                <a:moveTo>
                  <a:pt x="94" y="83"/>
                </a:moveTo>
                <a:lnTo>
                  <a:pt x="0" y="0"/>
                </a:lnTo>
                <a:lnTo>
                  <a:pt x="50" y="152"/>
                </a:lnTo>
                <a:lnTo>
                  <a:pt x="94" y="8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59" name="Freeform 583"/>
          <p:cNvSpPr>
            <a:spLocks/>
          </p:cNvSpPr>
          <p:nvPr/>
        </p:nvSpPr>
        <p:spPr bwMode="auto">
          <a:xfrm>
            <a:off x="6911987" y="4681560"/>
            <a:ext cx="227013" cy="357187"/>
          </a:xfrm>
          <a:custGeom>
            <a:avLst/>
            <a:gdLst>
              <a:gd name="T0" fmla="*/ 2147483647 w 98"/>
              <a:gd name="T1" fmla="*/ 0 h 137"/>
              <a:gd name="T2" fmla="*/ 2147483647 w 98"/>
              <a:gd name="T3" fmla="*/ 2147483647 h 137"/>
              <a:gd name="T4" fmla="*/ 0 w 98"/>
              <a:gd name="T5" fmla="*/ 2147483647 h 137"/>
              <a:gd name="T6" fmla="*/ 2147483647 w 98"/>
              <a:gd name="T7" fmla="*/ 0 h 137"/>
              <a:gd name="T8" fmla="*/ 0 60000 65536"/>
              <a:gd name="T9" fmla="*/ 0 60000 65536"/>
              <a:gd name="T10" fmla="*/ 0 60000 65536"/>
              <a:gd name="T11" fmla="*/ 0 60000 65536"/>
              <a:gd name="T12" fmla="*/ 0 w 98"/>
              <a:gd name="T13" fmla="*/ 0 h 137"/>
              <a:gd name="T14" fmla="*/ 98 w 98"/>
              <a:gd name="T15" fmla="*/ 137 h 137"/>
            </a:gdLst>
            <a:ahLst/>
            <a:cxnLst>
              <a:cxn ang="T8">
                <a:pos x="T0" y="T1"/>
              </a:cxn>
              <a:cxn ang="T9">
                <a:pos x="T2" y="T3"/>
              </a:cxn>
              <a:cxn ang="T10">
                <a:pos x="T4" y="T5"/>
              </a:cxn>
              <a:cxn ang="T11">
                <a:pos x="T6" y="T7"/>
              </a:cxn>
            </a:cxnLst>
            <a:rect l="T12" t="T13" r="T14" b="T15"/>
            <a:pathLst>
              <a:path w="98" h="137">
                <a:moveTo>
                  <a:pt x="49" y="0"/>
                </a:moveTo>
                <a:lnTo>
                  <a:pt x="98" y="137"/>
                </a:lnTo>
                <a:lnTo>
                  <a:pt x="0" y="12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60" name="Freeform 584"/>
          <p:cNvSpPr>
            <a:spLocks/>
          </p:cNvSpPr>
          <p:nvPr/>
        </p:nvSpPr>
        <p:spPr bwMode="auto">
          <a:xfrm>
            <a:off x="7024693" y="4681560"/>
            <a:ext cx="217487" cy="357187"/>
          </a:xfrm>
          <a:custGeom>
            <a:avLst/>
            <a:gdLst>
              <a:gd name="T0" fmla="*/ 2147483647 w 94"/>
              <a:gd name="T1" fmla="*/ 2147483647 h 137"/>
              <a:gd name="T2" fmla="*/ 0 w 94"/>
              <a:gd name="T3" fmla="*/ 0 h 137"/>
              <a:gd name="T4" fmla="*/ 2147483647 w 94"/>
              <a:gd name="T5" fmla="*/ 2147483647 h 137"/>
              <a:gd name="T6" fmla="*/ 2147483647 w 94"/>
              <a:gd name="T7" fmla="*/ 2147483647 h 137"/>
              <a:gd name="T8" fmla="*/ 0 60000 65536"/>
              <a:gd name="T9" fmla="*/ 0 60000 65536"/>
              <a:gd name="T10" fmla="*/ 0 60000 65536"/>
              <a:gd name="T11" fmla="*/ 0 60000 65536"/>
              <a:gd name="T12" fmla="*/ 0 w 94"/>
              <a:gd name="T13" fmla="*/ 0 h 137"/>
              <a:gd name="T14" fmla="*/ 94 w 94"/>
              <a:gd name="T15" fmla="*/ 137 h 137"/>
            </a:gdLst>
            <a:ahLst/>
            <a:cxnLst>
              <a:cxn ang="T8">
                <a:pos x="T0" y="T1"/>
              </a:cxn>
              <a:cxn ang="T9">
                <a:pos x="T2" y="T3"/>
              </a:cxn>
              <a:cxn ang="T10">
                <a:pos x="T4" y="T5"/>
              </a:cxn>
              <a:cxn ang="T11">
                <a:pos x="T6" y="T7"/>
              </a:cxn>
            </a:cxnLst>
            <a:rect l="T12" t="T13" r="T14" b="T15"/>
            <a:pathLst>
              <a:path w="94" h="137">
                <a:moveTo>
                  <a:pt x="94" y="59"/>
                </a:moveTo>
                <a:lnTo>
                  <a:pt x="0" y="0"/>
                </a:lnTo>
                <a:lnTo>
                  <a:pt x="49" y="137"/>
                </a:lnTo>
                <a:lnTo>
                  <a:pt x="94" y="5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61" name="Line 585"/>
          <p:cNvSpPr>
            <a:spLocks noChangeShapeType="1"/>
          </p:cNvSpPr>
          <p:nvPr/>
        </p:nvSpPr>
        <p:spPr bwMode="auto">
          <a:xfrm flipH="1" flipV="1">
            <a:off x="6261100" y="4246585"/>
            <a:ext cx="217488" cy="2174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62" name="Line 586"/>
          <p:cNvSpPr>
            <a:spLocks noChangeShapeType="1"/>
          </p:cNvSpPr>
          <p:nvPr/>
        </p:nvSpPr>
        <p:spPr bwMode="auto">
          <a:xfrm flipV="1">
            <a:off x="6146800" y="4246563"/>
            <a:ext cx="114300" cy="2651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63" name="Line 587"/>
          <p:cNvSpPr>
            <a:spLocks noChangeShapeType="1"/>
          </p:cNvSpPr>
          <p:nvPr/>
        </p:nvSpPr>
        <p:spPr bwMode="auto">
          <a:xfrm flipV="1">
            <a:off x="6911977" y="4681538"/>
            <a:ext cx="112713" cy="323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64" name="Freeform 588"/>
          <p:cNvSpPr>
            <a:spLocks/>
          </p:cNvSpPr>
          <p:nvPr/>
        </p:nvSpPr>
        <p:spPr bwMode="auto">
          <a:xfrm>
            <a:off x="6376990" y="4464072"/>
            <a:ext cx="214312" cy="574675"/>
          </a:xfrm>
          <a:custGeom>
            <a:avLst/>
            <a:gdLst>
              <a:gd name="T0" fmla="*/ 2147483647 w 93"/>
              <a:gd name="T1" fmla="*/ 0 h 220"/>
              <a:gd name="T2" fmla="*/ 2147483647 w 93"/>
              <a:gd name="T3" fmla="*/ 2147483647 h 220"/>
              <a:gd name="T4" fmla="*/ 0 w 93"/>
              <a:gd name="T5" fmla="*/ 2147483647 h 220"/>
              <a:gd name="T6" fmla="*/ 2147483647 w 93"/>
              <a:gd name="T7" fmla="*/ 0 h 220"/>
              <a:gd name="T8" fmla="*/ 0 60000 65536"/>
              <a:gd name="T9" fmla="*/ 0 60000 65536"/>
              <a:gd name="T10" fmla="*/ 0 60000 65536"/>
              <a:gd name="T11" fmla="*/ 0 60000 65536"/>
              <a:gd name="T12" fmla="*/ 0 w 93"/>
              <a:gd name="T13" fmla="*/ 0 h 220"/>
              <a:gd name="T14" fmla="*/ 93 w 93"/>
              <a:gd name="T15" fmla="*/ 220 h 220"/>
            </a:gdLst>
            <a:ahLst/>
            <a:cxnLst>
              <a:cxn ang="T8">
                <a:pos x="T0" y="T1"/>
              </a:cxn>
              <a:cxn ang="T9">
                <a:pos x="T2" y="T3"/>
              </a:cxn>
              <a:cxn ang="T10">
                <a:pos x="T4" y="T5"/>
              </a:cxn>
              <a:cxn ang="T11">
                <a:pos x="T6" y="T7"/>
              </a:cxn>
            </a:cxnLst>
            <a:rect l="T12" t="T13" r="T14" b="T15"/>
            <a:pathLst>
              <a:path w="93" h="220">
                <a:moveTo>
                  <a:pt x="44" y="0"/>
                </a:moveTo>
                <a:lnTo>
                  <a:pt x="93" y="220"/>
                </a:lnTo>
                <a:lnTo>
                  <a:pt x="0" y="69"/>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65" name="Freeform 589"/>
          <p:cNvSpPr>
            <a:spLocks/>
          </p:cNvSpPr>
          <p:nvPr/>
        </p:nvSpPr>
        <p:spPr bwMode="auto">
          <a:xfrm>
            <a:off x="6478600" y="4464072"/>
            <a:ext cx="217487" cy="574675"/>
          </a:xfrm>
          <a:custGeom>
            <a:avLst/>
            <a:gdLst>
              <a:gd name="T0" fmla="*/ 2147483647 w 94"/>
              <a:gd name="T1" fmla="*/ 2147483647 h 220"/>
              <a:gd name="T2" fmla="*/ 0 w 94"/>
              <a:gd name="T3" fmla="*/ 0 h 220"/>
              <a:gd name="T4" fmla="*/ 2147483647 w 94"/>
              <a:gd name="T5" fmla="*/ 2147483647 h 220"/>
              <a:gd name="T6" fmla="*/ 2147483647 w 94"/>
              <a:gd name="T7" fmla="*/ 2147483647 h 220"/>
              <a:gd name="T8" fmla="*/ 0 60000 65536"/>
              <a:gd name="T9" fmla="*/ 0 60000 65536"/>
              <a:gd name="T10" fmla="*/ 0 60000 65536"/>
              <a:gd name="T11" fmla="*/ 0 60000 65536"/>
              <a:gd name="T12" fmla="*/ 0 w 94"/>
              <a:gd name="T13" fmla="*/ 0 h 220"/>
              <a:gd name="T14" fmla="*/ 94 w 94"/>
              <a:gd name="T15" fmla="*/ 220 h 220"/>
            </a:gdLst>
            <a:ahLst/>
            <a:cxnLst>
              <a:cxn ang="T8">
                <a:pos x="T0" y="T1"/>
              </a:cxn>
              <a:cxn ang="T9">
                <a:pos x="T2" y="T3"/>
              </a:cxn>
              <a:cxn ang="T10">
                <a:pos x="T4" y="T5"/>
              </a:cxn>
              <a:cxn ang="T11">
                <a:pos x="T6" y="T7"/>
              </a:cxn>
            </a:cxnLst>
            <a:rect l="T12" t="T13" r="T14" b="T15"/>
            <a:pathLst>
              <a:path w="94" h="220">
                <a:moveTo>
                  <a:pt x="94" y="69"/>
                </a:moveTo>
                <a:lnTo>
                  <a:pt x="0" y="0"/>
                </a:lnTo>
                <a:lnTo>
                  <a:pt x="49" y="220"/>
                </a:lnTo>
                <a:lnTo>
                  <a:pt x="94" y="6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66" name="Freeform 590"/>
          <p:cNvSpPr>
            <a:spLocks/>
          </p:cNvSpPr>
          <p:nvPr/>
        </p:nvSpPr>
        <p:spPr bwMode="auto">
          <a:xfrm>
            <a:off x="5827725" y="4416425"/>
            <a:ext cx="217487" cy="622300"/>
          </a:xfrm>
          <a:custGeom>
            <a:avLst/>
            <a:gdLst>
              <a:gd name="T0" fmla="*/ 2147483647 w 94"/>
              <a:gd name="T1" fmla="*/ 0 h 238"/>
              <a:gd name="T2" fmla="*/ 2147483647 w 94"/>
              <a:gd name="T3" fmla="*/ 2147483647 h 238"/>
              <a:gd name="T4" fmla="*/ 0 w 94"/>
              <a:gd name="T5" fmla="*/ 2147483647 h 238"/>
              <a:gd name="T6" fmla="*/ 2147483647 w 94"/>
              <a:gd name="T7" fmla="*/ 0 h 238"/>
              <a:gd name="T8" fmla="*/ 0 60000 65536"/>
              <a:gd name="T9" fmla="*/ 0 60000 65536"/>
              <a:gd name="T10" fmla="*/ 0 60000 65536"/>
              <a:gd name="T11" fmla="*/ 0 60000 65536"/>
              <a:gd name="T12" fmla="*/ 0 w 94"/>
              <a:gd name="T13" fmla="*/ 0 h 238"/>
              <a:gd name="T14" fmla="*/ 94 w 94"/>
              <a:gd name="T15" fmla="*/ 238 h 238"/>
            </a:gdLst>
            <a:ahLst/>
            <a:cxnLst>
              <a:cxn ang="T8">
                <a:pos x="T0" y="T1"/>
              </a:cxn>
              <a:cxn ang="T9">
                <a:pos x="T2" y="T3"/>
              </a:cxn>
              <a:cxn ang="T10">
                <a:pos x="T4" y="T5"/>
              </a:cxn>
              <a:cxn ang="T11">
                <a:pos x="T6" y="T7"/>
              </a:cxn>
            </a:cxnLst>
            <a:rect l="T12" t="T13" r="T14" b="T15"/>
            <a:pathLst>
              <a:path w="94" h="238">
                <a:moveTo>
                  <a:pt x="45" y="0"/>
                </a:moveTo>
                <a:lnTo>
                  <a:pt x="94" y="238"/>
                </a:lnTo>
                <a:lnTo>
                  <a:pt x="0" y="225"/>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67" name="Freeform 591"/>
          <p:cNvSpPr>
            <a:spLocks/>
          </p:cNvSpPr>
          <p:nvPr/>
        </p:nvSpPr>
        <p:spPr bwMode="auto">
          <a:xfrm>
            <a:off x="5930900" y="4416425"/>
            <a:ext cx="215900" cy="622300"/>
          </a:xfrm>
          <a:custGeom>
            <a:avLst/>
            <a:gdLst>
              <a:gd name="T0" fmla="*/ 2147483647 w 93"/>
              <a:gd name="T1" fmla="*/ 2147483647 h 238"/>
              <a:gd name="T2" fmla="*/ 0 w 93"/>
              <a:gd name="T3" fmla="*/ 0 h 238"/>
              <a:gd name="T4" fmla="*/ 2147483647 w 93"/>
              <a:gd name="T5" fmla="*/ 2147483647 h 238"/>
              <a:gd name="T6" fmla="*/ 2147483647 w 93"/>
              <a:gd name="T7" fmla="*/ 2147483647 h 238"/>
              <a:gd name="T8" fmla="*/ 0 60000 65536"/>
              <a:gd name="T9" fmla="*/ 0 60000 65536"/>
              <a:gd name="T10" fmla="*/ 0 60000 65536"/>
              <a:gd name="T11" fmla="*/ 0 60000 65536"/>
              <a:gd name="T12" fmla="*/ 0 w 93"/>
              <a:gd name="T13" fmla="*/ 0 h 238"/>
              <a:gd name="T14" fmla="*/ 93 w 93"/>
              <a:gd name="T15" fmla="*/ 238 h 238"/>
            </a:gdLst>
            <a:ahLst/>
            <a:cxnLst>
              <a:cxn ang="T8">
                <a:pos x="T0" y="T1"/>
              </a:cxn>
              <a:cxn ang="T9">
                <a:pos x="T2" y="T3"/>
              </a:cxn>
              <a:cxn ang="T10">
                <a:pos x="T4" y="T5"/>
              </a:cxn>
              <a:cxn ang="T11">
                <a:pos x="T6" y="T7"/>
              </a:cxn>
            </a:cxnLst>
            <a:rect l="T12" t="T13" r="T14" b="T15"/>
            <a:pathLst>
              <a:path w="93" h="238">
                <a:moveTo>
                  <a:pt x="93" y="36"/>
                </a:moveTo>
                <a:lnTo>
                  <a:pt x="0" y="0"/>
                </a:lnTo>
                <a:lnTo>
                  <a:pt x="49" y="238"/>
                </a:lnTo>
                <a:lnTo>
                  <a:pt x="93" y="3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68" name="Line 592"/>
          <p:cNvSpPr>
            <a:spLocks noChangeShapeType="1"/>
          </p:cNvSpPr>
          <p:nvPr/>
        </p:nvSpPr>
        <p:spPr bwMode="auto">
          <a:xfrm flipH="1" flipV="1">
            <a:off x="6478600" y="4464072"/>
            <a:ext cx="217487" cy="180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69" name="Line 593"/>
          <p:cNvSpPr>
            <a:spLocks noChangeShapeType="1"/>
          </p:cNvSpPr>
          <p:nvPr/>
        </p:nvSpPr>
        <p:spPr bwMode="auto">
          <a:xfrm flipV="1">
            <a:off x="6376994" y="4464072"/>
            <a:ext cx="101600" cy="180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70" name="Line 594"/>
          <p:cNvSpPr>
            <a:spLocks noChangeShapeType="1"/>
          </p:cNvSpPr>
          <p:nvPr/>
        </p:nvSpPr>
        <p:spPr bwMode="auto">
          <a:xfrm flipH="1" flipV="1">
            <a:off x="5600712" y="4968897"/>
            <a:ext cx="227013"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71" name="Line 595"/>
          <p:cNvSpPr>
            <a:spLocks noChangeShapeType="1"/>
          </p:cNvSpPr>
          <p:nvPr/>
        </p:nvSpPr>
        <p:spPr bwMode="auto">
          <a:xfrm flipH="1" flipV="1">
            <a:off x="5930900" y="4416425"/>
            <a:ext cx="215900" cy="952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72" name="Line 596"/>
          <p:cNvSpPr>
            <a:spLocks noChangeShapeType="1"/>
          </p:cNvSpPr>
          <p:nvPr/>
        </p:nvSpPr>
        <p:spPr bwMode="auto">
          <a:xfrm flipV="1">
            <a:off x="5827715" y="4416447"/>
            <a:ext cx="103187" cy="5889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73" name="Freeform 597"/>
          <p:cNvSpPr>
            <a:spLocks/>
          </p:cNvSpPr>
          <p:nvPr/>
        </p:nvSpPr>
        <p:spPr bwMode="auto">
          <a:xfrm>
            <a:off x="7139000" y="4835525"/>
            <a:ext cx="217487" cy="230188"/>
          </a:xfrm>
          <a:custGeom>
            <a:avLst/>
            <a:gdLst>
              <a:gd name="T0" fmla="*/ 2147483647 w 94"/>
              <a:gd name="T1" fmla="*/ 0 h 88"/>
              <a:gd name="T2" fmla="*/ 2147483647 w 94"/>
              <a:gd name="T3" fmla="*/ 2147483647 h 88"/>
              <a:gd name="T4" fmla="*/ 0 w 94"/>
              <a:gd name="T5" fmla="*/ 2147483647 h 88"/>
              <a:gd name="T6" fmla="*/ 2147483647 w 94"/>
              <a:gd name="T7" fmla="*/ 0 h 88"/>
              <a:gd name="T8" fmla="*/ 0 60000 65536"/>
              <a:gd name="T9" fmla="*/ 0 60000 65536"/>
              <a:gd name="T10" fmla="*/ 0 60000 65536"/>
              <a:gd name="T11" fmla="*/ 0 60000 65536"/>
              <a:gd name="T12" fmla="*/ 0 w 94"/>
              <a:gd name="T13" fmla="*/ 0 h 88"/>
              <a:gd name="T14" fmla="*/ 94 w 94"/>
              <a:gd name="T15" fmla="*/ 88 h 88"/>
            </a:gdLst>
            <a:ahLst/>
            <a:cxnLst>
              <a:cxn ang="T8">
                <a:pos x="T0" y="T1"/>
              </a:cxn>
              <a:cxn ang="T9">
                <a:pos x="T2" y="T3"/>
              </a:cxn>
              <a:cxn ang="T10">
                <a:pos x="T4" y="T5"/>
              </a:cxn>
              <a:cxn ang="T11">
                <a:pos x="T6" y="T7"/>
              </a:cxn>
            </a:cxnLst>
            <a:rect l="T12" t="T13" r="T14" b="T15"/>
            <a:pathLst>
              <a:path w="94" h="88">
                <a:moveTo>
                  <a:pt x="45" y="0"/>
                </a:moveTo>
                <a:lnTo>
                  <a:pt x="94" y="88"/>
                </a:lnTo>
                <a:lnTo>
                  <a:pt x="0" y="78"/>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74" name="Freeform 598"/>
          <p:cNvSpPr>
            <a:spLocks/>
          </p:cNvSpPr>
          <p:nvPr/>
        </p:nvSpPr>
        <p:spPr bwMode="auto">
          <a:xfrm>
            <a:off x="7242175" y="4835525"/>
            <a:ext cx="215900" cy="230188"/>
          </a:xfrm>
          <a:custGeom>
            <a:avLst/>
            <a:gdLst>
              <a:gd name="T0" fmla="*/ 2147483647 w 93"/>
              <a:gd name="T1" fmla="*/ 2147483647 h 88"/>
              <a:gd name="T2" fmla="*/ 0 w 93"/>
              <a:gd name="T3" fmla="*/ 0 h 88"/>
              <a:gd name="T4" fmla="*/ 2147483647 w 93"/>
              <a:gd name="T5" fmla="*/ 2147483647 h 88"/>
              <a:gd name="T6" fmla="*/ 2147483647 w 93"/>
              <a:gd name="T7" fmla="*/ 2147483647 h 88"/>
              <a:gd name="T8" fmla="*/ 0 60000 65536"/>
              <a:gd name="T9" fmla="*/ 0 60000 65536"/>
              <a:gd name="T10" fmla="*/ 0 60000 65536"/>
              <a:gd name="T11" fmla="*/ 0 60000 65536"/>
              <a:gd name="T12" fmla="*/ 0 w 93"/>
              <a:gd name="T13" fmla="*/ 0 h 88"/>
              <a:gd name="T14" fmla="*/ 93 w 93"/>
              <a:gd name="T15" fmla="*/ 88 h 88"/>
            </a:gdLst>
            <a:ahLst/>
            <a:cxnLst>
              <a:cxn ang="T8">
                <a:pos x="T0" y="T1"/>
              </a:cxn>
              <a:cxn ang="T9">
                <a:pos x="T2" y="T3"/>
              </a:cxn>
              <a:cxn ang="T10">
                <a:pos x="T4" y="T5"/>
              </a:cxn>
              <a:cxn ang="T11">
                <a:pos x="T6" y="T7"/>
              </a:cxn>
            </a:cxnLst>
            <a:rect l="T12" t="T13" r="T14" b="T15"/>
            <a:pathLst>
              <a:path w="93" h="88">
                <a:moveTo>
                  <a:pt x="93" y="65"/>
                </a:moveTo>
                <a:lnTo>
                  <a:pt x="0" y="0"/>
                </a:lnTo>
                <a:lnTo>
                  <a:pt x="49" y="88"/>
                </a:lnTo>
                <a:lnTo>
                  <a:pt x="93" y="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75" name="Line 599"/>
          <p:cNvSpPr>
            <a:spLocks noChangeShapeType="1"/>
          </p:cNvSpPr>
          <p:nvPr/>
        </p:nvSpPr>
        <p:spPr bwMode="auto">
          <a:xfrm flipH="1">
            <a:off x="7138990" y="4835525"/>
            <a:ext cx="103187"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76" name="Freeform 600"/>
          <p:cNvSpPr>
            <a:spLocks/>
          </p:cNvSpPr>
          <p:nvPr/>
        </p:nvSpPr>
        <p:spPr bwMode="auto">
          <a:xfrm>
            <a:off x="6591300" y="4645025"/>
            <a:ext cx="217488" cy="420688"/>
          </a:xfrm>
          <a:custGeom>
            <a:avLst/>
            <a:gdLst>
              <a:gd name="T0" fmla="*/ 2147483647 w 94"/>
              <a:gd name="T1" fmla="*/ 0 h 161"/>
              <a:gd name="T2" fmla="*/ 2147483647 w 94"/>
              <a:gd name="T3" fmla="*/ 2147483647 h 161"/>
              <a:gd name="T4" fmla="*/ 0 w 94"/>
              <a:gd name="T5" fmla="*/ 2147483647 h 161"/>
              <a:gd name="T6" fmla="*/ 2147483647 w 94"/>
              <a:gd name="T7" fmla="*/ 0 h 161"/>
              <a:gd name="T8" fmla="*/ 0 60000 65536"/>
              <a:gd name="T9" fmla="*/ 0 60000 65536"/>
              <a:gd name="T10" fmla="*/ 0 60000 65536"/>
              <a:gd name="T11" fmla="*/ 0 60000 65536"/>
              <a:gd name="T12" fmla="*/ 0 w 94"/>
              <a:gd name="T13" fmla="*/ 0 h 161"/>
              <a:gd name="T14" fmla="*/ 94 w 94"/>
              <a:gd name="T15" fmla="*/ 161 h 161"/>
            </a:gdLst>
            <a:ahLst/>
            <a:cxnLst>
              <a:cxn ang="T8">
                <a:pos x="T0" y="T1"/>
              </a:cxn>
              <a:cxn ang="T9">
                <a:pos x="T2" y="T3"/>
              </a:cxn>
              <a:cxn ang="T10">
                <a:pos x="T4" y="T5"/>
              </a:cxn>
              <a:cxn ang="T11">
                <a:pos x="T6" y="T7"/>
              </a:cxn>
            </a:cxnLst>
            <a:rect l="T12" t="T13" r="T14" b="T15"/>
            <a:pathLst>
              <a:path w="94" h="161">
                <a:moveTo>
                  <a:pt x="45" y="0"/>
                </a:moveTo>
                <a:lnTo>
                  <a:pt x="94" y="161"/>
                </a:lnTo>
                <a:lnTo>
                  <a:pt x="0" y="151"/>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77" name="Freeform 601"/>
          <p:cNvSpPr>
            <a:spLocks/>
          </p:cNvSpPr>
          <p:nvPr/>
        </p:nvSpPr>
        <p:spPr bwMode="auto">
          <a:xfrm>
            <a:off x="6696075" y="4645025"/>
            <a:ext cx="215900" cy="420688"/>
          </a:xfrm>
          <a:custGeom>
            <a:avLst/>
            <a:gdLst>
              <a:gd name="T0" fmla="*/ 2147483647 w 93"/>
              <a:gd name="T1" fmla="*/ 2147483647 h 161"/>
              <a:gd name="T2" fmla="*/ 0 w 93"/>
              <a:gd name="T3" fmla="*/ 0 h 161"/>
              <a:gd name="T4" fmla="*/ 2147483647 w 93"/>
              <a:gd name="T5" fmla="*/ 2147483647 h 161"/>
              <a:gd name="T6" fmla="*/ 2147483647 w 93"/>
              <a:gd name="T7" fmla="*/ 2147483647 h 161"/>
              <a:gd name="T8" fmla="*/ 0 60000 65536"/>
              <a:gd name="T9" fmla="*/ 0 60000 65536"/>
              <a:gd name="T10" fmla="*/ 0 60000 65536"/>
              <a:gd name="T11" fmla="*/ 0 60000 65536"/>
              <a:gd name="T12" fmla="*/ 0 w 93"/>
              <a:gd name="T13" fmla="*/ 0 h 161"/>
              <a:gd name="T14" fmla="*/ 93 w 93"/>
              <a:gd name="T15" fmla="*/ 161 h 161"/>
            </a:gdLst>
            <a:ahLst/>
            <a:cxnLst>
              <a:cxn ang="T8">
                <a:pos x="T0" y="T1"/>
              </a:cxn>
              <a:cxn ang="T9">
                <a:pos x="T2" y="T3"/>
              </a:cxn>
              <a:cxn ang="T10">
                <a:pos x="T4" y="T5"/>
              </a:cxn>
              <a:cxn ang="T11">
                <a:pos x="T6" y="T7"/>
              </a:cxn>
            </a:cxnLst>
            <a:rect l="T12" t="T13" r="T14" b="T15"/>
            <a:pathLst>
              <a:path w="93" h="161">
                <a:moveTo>
                  <a:pt x="93" y="138"/>
                </a:moveTo>
                <a:lnTo>
                  <a:pt x="0" y="0"/>
                </a:lnTo>
                <a:lnTo>
                  <a:pt x="49" y="161"/>
                </a:lnTo>
                <a:lnTo>
                  <a:pt x="93" y="13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78" name="Line 602"/>
          <p:cNvSpPr>
            <a:spLocks noChangeShapeType="1"/>
          </p:cNvSpPr>
          <p:nvPr/>
        </p:nvSpPr>
        <p:spPr bwMode="auto">
          <a:xfrm flipH="1" flipV="1">
            <a:off x="6696075" y="4645047"/>
            <a:ext cx="215900" cy="3603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79" name="Line 603"/>
          <p:cNvSpPr>
            <a:spLocks noChangeShapeType="1"/>
          </p:cNvSpPr>
          <p:nvPr/>
        </p:nvSpPr>
        <p:spPr bwMode="auto">
          <a:xfrm flipV="1">
            <a:off x="6591307" y="4645025"/>
            <a:ext cx="104775" cy="393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80" name="Freeform 604"/>
          <p:cNvSpPr>
            <a:spLocks/>
          </p:cNvSpPr>
          <p:nvPr/>
        </p:nvSpPr>
        <p:spPr bwMode="auto">
          <a:xfrm>
            <a:off x="6045200" y="4511675"/>
            <a:ext cx="215900" cy="554038"/>
          </a:xfrm>
          <a:custGeom>
            <a:avLst/>
            <a:gdLst>
              <a:gd name="T0" fmla="*/ 2147483647 w 93"/>
              <a:gd name="T1" fmla="*/ 0 h 212"/>
              <a:gd name="T2" fmla="*/ 2147483647 w 93"/>
              <a:gd name="T3" fmla="*/ 2147483647 h 212"/>
              <a:gd name="T4" fmla="*/ 0 w 93"/>
              <a:gd name="T5" fmla="*/ 2147483647 h 212"/>
              <a:gd name="T6" fmla="*/ 2147483647 w 93"/>
              <a:gd name="T7" fmla="*/ 0 h 212"/>
              <a:gd name="T8" fmla="*/ 0 60000 65536"/>
              <a:gd name="T9" fmla="*/ 0 60000 65536"/>
              <a:gd name="T10" fmla="*/ 0 60000 65536"/>
              <a:gd name="T11" fmla="*/ 0 60000 65536"/>
              <a:gd name="T12" fmla="*/ 0 w 93"/>
              <a:gd name="T13" fmla="*/ 0 h 212"/>
              <a:gd name="T14" fmla="*/ 93 w 93"/>
              <a:gd name="T15" fmla="*/ 212 h 212"/>
            </a:gdLst>
            <a:ahLst/>
            <a:cxnLst>
              <a:cxn ang="T8">
                <a:pos x="T0" y="T1"/>
              </a:cxn>
              <a:cxn ang="T9">
                <a:pos x="T2" y="T3"/>
              </a:cxn>
              <a:cxn ang="T10">
                <a:pos x="T4" y="T5"/>
              </a:cxn>
              <a:cxn ang="T11">
                <a:pos x="T6" y="T7"/>
              </a:cxn>
            </a:cxnLst>
            <a:rect l="T12" t="T13" r="T14" b="T15"/>
            <a:pathLst>
              <a:path w="93" h="212">
                <a:moveTo>
                  <a:pt x="44" y="0"/>
                </a:moveTo>
                <a:lnTo>
                  <a:pt x="93" y="212"/>
                </a:lnTo>
                <a:lnTo>
                  <a:pt x="0" y="202"/>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81" name="Freeform 605"/>
          <p:cNvSpPr>
            <a:spLocks/>
          </p:cNvSpPr>
          <p:nvPr/>
        </p:nvSpPr>
        <p:spPr bwMode="auto">
          <a:xfrm>
            <a:off x="6146800" y="4511675"/>
            <a:ext cx="230188" cy="554038"/>
          </a:xfrm>
          <a:custGeom>
            <a:avLst/>
            <a:gdLst>
              <a:gd name="T0" fmla="*/ 2147483647 w 99"/>
              <a:gd name="T1" fmla="*/ 2147483647 h 212"/>
              <a:gd name="T2" fmla="*/ 0 w 99"/>
              <a:gd name="T3" fmla="*/ 0 h 212"/>
              <a:gd name="T4" fmla="*/ 2147483647 w 99"/>
              <a:gd name="T5" fmla="*/ 2147483647 h 212"/>
              <a:gd name="T6" fmla="*/ 2147483647 w 99"/>
              <a:gd name="T7" fmla="*/ 2147483647 h 212"/>
              <a:gd name="T8" fmla="*/ 0 60000 65536"/>
              <a:gd name="T9" fmla="*/ 0 60000 65536"/>
              <a:gd name="T10" fmla="*/ 0 60000 65536"/>
              <a:gd name="T11" fmla="*/ 0 60000 65536"/>
              <a:gd name="T12" fmla="*/ 0 w 99"/>
              <a:gd name="T13" fmla="*/ 0 h 212"/>
              <a:gd name="T14" fmla="*/ 99 w 99"/>
              <a:gd name="T15" fmla="*/ 212 h 212"/>
            </a:gdLst>
            <a:ahLst/>
            <a:cxnLst>
              <a:cxn ang="T8">
                <a:pos x="T0" y="T1"/>
              </a:cxn>
              <a:cxn ang="T9">
                <a:pos x="T2" y="T3"/>
              </a:cxn>
              <a:cxn ang="T10">
                <a:pos x="T4" y="T5"/>
              </a:cxn>
              <a:cxn ang="T11">
                <a:pos x="T6" y="T7"/>
              </a:cxn>
            </a:cxnLst>
            <a:rect l="T12" t="T13" r="T14" b="T15"/>
            <a:pathLst>
              <a:path w="99" h="212">
                <a:moveTo>
                  <a:pt x="99" y="51"/>
                </a:moveTo>
                <a:lnTo>
                  <a:pt x="0" y="0"/>
                </a:lnTo>
                <a:lnTo>
                  <a:pt x="49" y="212"/>
                </a:lnTo>
                <a:lnTo>
                  <a:pt x="99" y="5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82" name="Freeform 606"/>
          <p:cNvSpPr>
            <a:spLocks/>
          </p:cNvSpPr>
          <p:nvPr/>
        </p:nvSpPr>
        <p:spPr bwMode="auto">
          <a:xfrm>
            <a:off x="6808788" y="5005388"/>
            <a:ext cx="215900" cy="93662"/>
          </a:xfrm>
          <a:custGeom>
            <a:avLst/>
            <a:gdLst>
              <a:gd name="T0" fmla="*/ 2147483647 w 93"/>
              <a:gd name="T1" fmla="*/ 0 h 36"/>
              <a:gd name="T2" fmla="*/ 2147483647 w 93"/>
              <a:gd name="T3" fmla="*/ 2147483647 h 36"/>
              <a:gd name="T4" fmla="*/ 0 w 93"/>
              <a:gd name="T5" fmla="*/ 2147483647 h 36"/>
              <a:gd name="T6" fmla="*/ 2147483647 w 93"/>
              <a:gd name="T7" fmla="*/ 0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44" y="0"/>
                </a:moveTo>
                <a:lnTo>
                  <a:pt x="93" y="36"/>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83" name="Freeform 607"/>
          <p:cNvSpPr>
            <a:spLocks/>
          </p:cNvSpPr>
          <p:nvPr/>
        </p:nvSpPr>
        <p:spPr bwMode="auto">
          <a:xfrm>
            <a:off x="6911987" y="5005388"/>
            <a:ext cx="227013" cy="93662"/>
          </a:xfrm>
          <a:custGeom>
            <a:avLst/>
            <a:gdLst>
              <a:gd name="T0" fmla="*/ 2147483647 w 98"/>
              <a:gd name="T1" fmla="*/ 2147483647 h 36"/>
              <a:gd name="T2" fmla="*/ 0 w 98"/>
              <a:gd name="T3" fmla="*/ 0 h 36"/>
              <a:gd name="T4" fmla="*/ 2147483647 w 98"/>
              <a:gd name="T5" fmla="*/ 2147483647 h 36"/>
              <a:gd name="T6" fmla="*/ 2147483647 w 98"/>
              <a:gd name="T7" fmla="*/ 2147483647 h 36"/>
              <a:gd name="T8" fmla="*/ 0 60000 65536"/>
              <a:gd name="T9" fmla="*/ 0 60000 65536"/>
              <a:gd name="T10" fmla="*/ 0 60000 65536"/>
              <a:gd name="T11" fmla="*/ 0 60000 65536"/>
              <a:gd name="T12" fmla="*/ 0 w 98"/>
              <a:gd name="T13" fmla="*/ 0 h 36"/>
              <a:gd name="T14" fmla="*/ 98 w 98"/>
              <a:gd name="T15" fmla="*/ 36 h 36"/>
            </a:gdLst>
            <a:ahLst/>
            <a:cxnLst>
              <a:cxn ang="T8">
                <a:pos x="T0" y="T1"/>
              </a:cxn>
              <a:cxn ang="T9">
                <a:pos x="T2" y="T3"/>
              </a:cxn>
              <a:cxn ang="T10">
                <a:pos x="T4" y="T5"/>
              </a:cxn>
              <a:cxn ang="T11">
                <a:pos x="T6" y="T7"/>
              </a:cxn>
            </a:cxnLst>
            <a:rect l="T12" t="T13" r="T14" b="T15"/>
            <a:pathLst>
              <a:path w="98" h="36">
                <a:moveTo>
                  <a:pt x="98" y="13"/>
                </a:moveTo>
                <a:lnTo>
                  <a:pt x="0" y="0"/>
                </a:lnTo>
                <a:lnTo>
                  <a:pt x="49" y="36"/>
                </a:lnTo>
                <a:lnTo>
                  <a:pt x="98"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84" name="Line 608"/>
          <p:cNvSpPr>
            <a:spLocks noChangeShapeType="1"/>
          </p:cNvSpPr>
          <p:nvPr/>
        </p:nvSpPr>
        <p:spPr bwMode="auto">
          <a:xfrm flipH="1" flipV="1">
            <a:off x="6146800" y="4511675"/>
            <a:ext cx="230188" cy="1333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85" name="Line 609"/>
          <p:cNvSpPr>
            <a:spLocks noChangeShapeType="1"/>
          </p:cNvSpPr>
          <p:nvPr/>
        </p:nvSpPr>
        <p:spPr bwMode="auto">
          <a:xfrm flipV="1">
            <a:off x="6045206" y="4511675"/>
            <a:ext cx="101600" cy="5270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86" name="Line 610"/>
          <p:cNvSpPr>
            <a:spLocks noChangeShapeType="1"/>
          </p:cNvSpPr>
          <p:nvPr/>
        </p:nvSpPr>
        <p:spPr bwMode="auto">
          <a:xfrm flipH="1" flipV="1">
            <a:off x="6911987" y="5005410"/>
            <a:ext cx="227013"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87" name="Line 611"/>
          <p:cNvSpPr>
            <a:spLocks noChangeShapeType="1"/>
          </p:cNvSpPr>
          <p:nvPr/>
        </p:nvSpPr>
        <p:spPr bwMode="auto">
          <a:xfrm flipV="1">
            <a:off x="6808797" y="5005410"/>
            <a:ext cx="10318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88" name="Line 612"/>
          <p:cNvSpPr>
            <a:spLocks noChangeShapeType="1"/>
          </p:cNvSpPr>
          <p:nvPr/>
        </p:nvSpPr>
        <p:spPr bwMode="auto">
          <a:xfrm flipH="1" flipV="1">
            <a:off x="5827725" y="5005410"/>
            <a:ext cx="217487"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89" name="Line 613"/>
          <p:cNvSpPr>
            <a:spLocks noChangeShapeType="1"/>
          </p:cNvSpPr>
          <p:nvPr/>
        </p:nvSpPr>
        <p:spPr bwMode="auto">
          <a:xfrm flipV="1">
            <a:off x="7356475" y="5005410"/>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90" name="Freeform 614"/>
          <p:cNvSpPr>
            <a:spLocks/>
          </p:cNvSpPr>
          <p:nvPr/>
        </p:nvSpPr>
        <p:spPr bwMode="auto">
          <a:xfrm>
            <a:off x="6261100" y="4645047"/>
            <a:ext cx="217488" cy="454025"/>
          </a:xfrm>
          <a:custGeom>
            <a:avLst/>
            <a:gdLst>
              <a:gd name="T0" fmla="*/ 2147483647 w 94"/>
              <a:gd name="T1" fmla="*/ 0 h 174"/>
              <a:gd name="T2" fmla="*/ 2147483647 w 94"/>
              <a:gd name="T3" fmla="*/ 2147483647 h 174"/>
              <a:gd name="T4" fmla="*/ 0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50" y="0"/>
                </a:moveTo>
                <a:lnTo>
                  <a:pt x="94" y="174"/>
                </a:lnTo>
                <a:lnTo>
                  <a:pt x="0" y="161"/>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91" name="Freeform 615"/>
          <p:cNvSpPr>
            <a:spLocks/>
          </p:cNvSpPr>
          <p:nvPr/>
        </p:nvSpPr>
        <p:spPr bwMode="auto">
          <a:xfrm>
            <a:off x="6376990" y="4645047"/>
            <a:ext cx="214312" cy="454025"/>
          </a:xfrm>
          <a:custGeom>
            <a:avLst/>
            <a:gdLst>
              <a:gd name="T0" fmla="*/ 2147483647 w 93"/>
              <a:gd name="T1" fmla="*/ 2147483647 h 174"/>
              <a:gd name="T2" fmla="*/ 0 w 93"/>
              <a:gd name="T3" fmla="*/ 0 h 174"/>
              <a:gd name="T4" fmla="*/ 2147483647 w 93"/>
              <a:gd name="T5" fmla="*/ 2147483647 h 174"/>
              <a:gd name="T6" fmla="*/ 2147483647 w 93"/>
              <a:gd name="T7" fmla="*/ 2147483647 h 174"/>
              <a:gd name="T8" fmla="*/ 0 60000 65536"/>
              <a:gd name="T9" fmla="*/ 0 60000 65536"/>
              <a:gd name="T10" fmla="*/ 0 60000 65536"/>
              <a:gd name="T11" fmla="*/ 0 60000 65536"/>
              <a:gd name="T12" fmla="*/ 0 w 93"/>
              <a:gd name="T13" fmla="*/ 0 h 174"/>
              <a:gd name="T14" fmla="*/ 93 w 93"/>
              <a:gd name="T15" fmla="*/ 174 h 174"/>
            </a:gdLst>
            <a:ahLst/>
            <a:cxnLst>
              <a:cxn ang="T8">
                <a:pos x="T0" y="T1"/>
              </a:cxn>
              <a:cxn ang="T9">
                <a:pos x="T2" y="T3"/>
              </a:cxn>
              <a:cxn ang="T10">
                <a:pos x="T4" y="T5"/>
              </a:cxn>
              <a:cxn ang="T11">
                <a:pos x="T6" y="T7"/>
              </a:cxn>
            </a:cxnLst>
            <a:rect l="T12" t="T13" r="T14" b="T15"/>
            <a:pathLst>
              <a:path w="93" h="174">
                <a:moveTo>
                  <a:pt x="93" y="151"/>
                </a:moveTo>
                <a:lnTo>
                  <a:pt x="0" y="0"/>
                </a:lnTo>
                <a:lnTo>
                  <a:pt x="44" y="174"/>
                </a:lnTo>
                <a:lnTo>
                  <a:pt x="93" y="15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92" name="Line 616"/>
          <p:cNvSpPr>
            <a:spLocks noChangeShapeType="1"/>
          </p:cNvSpPr>
          <p:nvPr/>
        </p:nvSpPr>
        <p:spPr bwMode="auto">
          <a:xfrm flipH="1" flipV="1">
            <a:off x="6376990" y="4645025"/>
            <a:ext cx="214312" cy="393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93" name="Line 617"/>
          <p:cNvSpPr>
            <a:spLocks noChangeShapeType="1"/>
          </p:cNvSpPr>
          <p:nvPr/>
        </p:nvSpPr>
        <p:spPr bwMode="auto">
          <a:xfrm flipV="1">
            <a:off x="6261107" y="4645025"/>
            <a:ext cx="115888" cy="4206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94" name="Freeform 618"/>
          <p:cNvSpPr>
            <a:spLocks/>
          </p:cNvSpPr>
          <p:nvPr/>
        </p:nvSpPr>
        <p:spPr bwMode="auto">
          <a:xfrm>
            <a:off x="7024693" y="5038747"/>
            <a:ext cx="217487" cy="87313"/>
          </a:xfrm>
          <a:custGeom>
            <a:avLst/>
            <a:gdLst>
              <a:gd name="T0" fmla="*/ 2147483647 w 94"/>
              <a:gd name="T1" fmla="*/ 0 h 33"/>
              <a:gd name="T2" fmla="*/ 2147483647 w 94"/>
              <a:gd name="T3" fmla="*/ 2147483647 h 33"/>
              <a:gd name="T4" fmla="*/ 0 w 94"/>
              <a:gd name="T5" fmla="*/ 2147483647 h 33"/>
              <a:gd name="T6" fmla="*/ 2147483647 w 94"/>
              <a:gd name="T7" fmla="*/ 0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49" y="0"/>
                </a:moveTo>
                <a:lnTo>
                  <a:pt x="94" y="33"/>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95" name="Freeform 619"/>
          <p:cNvSpPr>
            <a:spLocks/>
          </p:cNvSpPr>
          <p:nvPr/>
        </p:nvSpPr>
        <p:spPr bwMode="auto">
          <a:xfrm>
            <a:off x="7139000" y="5038747"/>
            <a:ext cx="217487" cy="87313"/>
          </a:xfrm>
          <a:custGeom>
            <a:avLst/>
            <a:gdLst>
              <a:gd name="T0" fmla="*/ 2147483647 w 94"/>
              <a:gd name="T1" fmla="*/ 2147483647 h 33"/>
              <a:gd name="T2" fmla="*/ 0 w 94"/>
              <a:gd name="T3" fmla="*/ 0 h 33"/>
              <a:gd name="T4" fmla="*/ 2147483647 w 94"/>
              <a:gd name="T5" fmla="*/ 2147483647 h 33"/>
              <a:gd name="T6" fmla="*/ 2147483647 w 94"/>
              <a:gd name="T7" fmla="*/ 2147483647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94" y="10"/>
                </a:moveTo>
                <a:lnTo>
                  <a:pt x="0" y="0"/>
                </a:lnTo>
                <a:lnTo>
                  <a:pt x="45" y="33"/>
                </a:lnTo>
                <a:lnTo>
                  <a:pt x="94" y="1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96" name="Freeform 620"/>
          <p:cNvSpPr>
            <a:spLocks/>
          </p:cNvSpPr>
          <p:nvPr/>
        </p:nvSpPr>
        <p:spPr bwMode="auto">
          <a:xfrm>
            <a:off x="6478600" y="5038747"/>
            <a:ext cx="217487" cy="87313"/>
          </a:xfrm>
          <a:custGeom>
            <a:avLst/>
            <a:gdLst>
              <a:gd name="T0" fmla="*/ 2147483647 w 94"/>
              <a:gd name="T1" fmla="*/ 0 h 33"/>
              <a:gd name="T2" fmla="*/ 2147483647 w 94"/>
              <a:gd name="T3" fmla="*/ 2147483647 h 33"/>
              <a:gd name="T4" fmla="*/ 0 w 94"/>
              <a:gd name="T5" fmla="*/ 2147483647 h 33"/>
              <a:gd name="T6" fmla="*/ 2147483647 w 94"/>
              <a:gd name="T7" fmla="*/ 0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49" y="0"/>
                </a:moveTo>
                <a:lnTo>
                  <a:pt x="94" y="33"/>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97" name="Freeform 621"/>
          <p:cNvSpPr>
            <a:spLocks/>
          </p:cNvSpPr>
          <p:nvPr/>
        </p:nvSpPr>
        <p:spPr bwMode="auto">
          <a:xfrm>
            <a:off x="6591300" y="5038747"/>
            <a:ext cx="217488" cy="87313"/>
          </a:xfrm>
          <a:custGeom>
            <a:avLst/>
            <a:gdLst>
              <a:gd name="T0" fmla="*/ 2147483647 w 94"/>
              <a:gd name="T1" fmla="*/ 2147483647 h 33"/>
              <a:gd name="T2" fmla="*/ 0 w 94"/>
              <a:gd name="T3" fmla="*/ 0 h 33"/>
              <a:gd name="T4" fmla="*/ 2147483647 w 94"/>
              <a:gd name="T5" fmla="*/ 2147483647 h 33"/>
              <a:gd name="T6" fmla="*/ 2147483647 w 94"/>
              <a:gd name="T7" fmla="*/ 2147483647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94" y="10"/>
                </a:moveTo>
                <a:lnTo>
                  <a:pt x="0" y="0"/>
                </a:lnTo>
                <a:lnTo>
                  <a:pt x="45" y="33"/>
                </a:lnTo>
                <a:lnTo>
                  <a:pt x="94" y="1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1998" name="Line 622"/>
          <p:cNvSpPr>
            <a:spLocks noChangeShapeType="1"/>
          </p:cNvSpPr>
          <p:nvPr/>
        </p:nvSpPr>
        <p:spPr bwMode="auto">
          <a:xfrm flipH="1" flipV="1">
            <a:off x="7139000" y="5038725"/>
            <a:ext cx="217487" cy="26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1999" name="Line 623"/>
          <p:cNvSpPr>
            <a:spLocks noChangeShapeType="1"/>
          </p:cNvSpPr>
          <p:nvPr/>
        </p:nvSpPr>
        <p:spPr bwMode="auto">
          <a:xfrm flipH="1">
            <a:off x="7024692" y="5038747"/>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000" name="Line 624"/>
          <p:cNvSpPr>
            <a:spLocks noChangeShapeType="1"/>
          </p:cNvSpPr>
          <p:nvPr/>
        </p:nvSpPr>
        <p:spPr bwMode="auto">
          <a:xfrm flipH="1" flipV="1">
            <a:off x="6591300" y="5038725"/>
            <a:ext cx="217488" cy="26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001" name="Line 625"/>
          <p:cNvSpPr>
            <a:spLocks noChangeShapeType="1"/>
          </p:cNvSpPr>
          <p:nvPr/>
        </p:nvSpPr>
        <p:spPr bwMode="auto">
          <a:xfrm flipH="1" flipV="1">
            <a:off x="6045200" y="5038725"/>
            <a:ext cx="215900" cy="26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002" name="Line 626"/>
          <p:cNvSpPr>
            <a:spLocks noChangeShapeType="1"/>
          </p:cNvSpPr>
          <p:nvPr/>
        </p:nvSpPr>
        <p:spPr bwMode="auto">
          <a:xfrm flipV="1">
            <a:off x="6478588" y="5038747"/>
            <a:ext cx="112712"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003" name="Freeform 627"/>
          <p:cNvSpPr>
            <a:spLocks/>
          </p:cNvSpPr>
          <p:nvPr/>
        </p:nvSpPr>
        <p:spPr bwMode="auto">
          <a:xfrm>
            <a:off x="6696075" y="5065713"/>
            <a:ext cx="215900" cy="93662"/>
          </a:xfrm>
          <a:custGeom>
            <a:avLst/>
            <a:gdLst>
              <a:gd name="T0" fmla="*/ 2147483647 w 93"/>
              <a:gd name="T1" fmla="*/ 0 h 36"/>
              <a:gd name="T2" fmla="*/ 2147483647 w 93"/>
              <a:gd name="T3" fmla="*/ 2147483647 h 36"/>
              <a:gd name="T4" fmla="*/ 0 w 93"/>
              <a:gd name="T5" fmla="*/ 2147483647 h 36"/>
              <a:gd name="T6" fmla="*/ 2147483647 w 93"/>
              <a:gd name="T7" fmla="*/ 0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49" y="0"/>
                </a:moveTo>
                <a:lnTo>
                  <a:pt x="93" y="36"/>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004" name="Freeform 628"/>
          <p:cNvSpPr>
            <a:spLocks/>
          </p:cNvSpPr>
          <p:nvPr/>
        </p:nvSpPr>
        <p:spPr bwMode="auto">
          <a:xfrm>
            <a:off x="6808788" y="5065713"/>
            <a:ext cx="215900" cy="93662"/>
          </a:xfrm>
          <a:custGeom>
            <a:avLst/>
            <a:gdLst>
              <a:gd name="T0" fmla="*/ 2147483647 w 93"/>
              <a:gd name="T1" fmla="*/ 2147483647 h 36"/>
              <a:gd name="T2" fmla="*/ 0 w 93"/>
              <a:gd name="T3" fmla="*/ 0 h 36"/>
              <a:gd name="T4" fmla="*/ 2147483647 w 93"/>
              <a:gd name="T5" fmla="*/ 2147483647 h 36"/>
              <a:gd name="T6" fmla="*/ 2147483647 w 93"/>
              <a:gd name="T7" fmla="*/ 2147483647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93" y="13"/>
                </a:moveTo>
                <a:lnTo>
                  <a:pt x="0" y="0"/>
                </a:lnTo>
                <a:lnTo>
                  <a:pt x="44" y="36"/>
                </a:lnTo>
                <a:lnTo>
                  <a:pt x="93"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005" name="Line 629"/>
          <p:cNvSpPr>
            <a:spLocks noChangeShapeType="1"/>
          </p:cNvSpPr>
          <p:nvPr/>
        </p:nvSpPr>
        <p:spPr bwMode="auto">
          <a:xfrm flipH="1" flipV="1">
            <a:off x="6808788" y="5065735"/>
            <a:ext cx="215900"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006" name="Line 630"/>
          <p:cNvSpPr>
            <a:spLocks noChangeShapeType="1"/>
          </p:cNvSpPr>
          <p:nvPr/>
        </p:nvSpPr>
        <p:spPr bwMode="auto">
          <a:xfrm flipV="1">
            <a:off x="7242180" y="5065735"/>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007" name="Line 631"/>
          <p:cNvSpPr>
            <a:spLocks noChangeShapeType="1"/>
          </p:cNvSpPr>
          <p:nvPr/>
        </p:nvSpPr>
        <p:spPr bwMode="auto">
          <a:xfrm flipV="1">
            <a:off x="6696082" y="5065735"/>
            <a:ext cx="112713"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008" name="Line 632"/>
          <p:cNvSpPr>
            <a:spLocks noChangeShapeType="1"/>
          </p:cNvSpPr>
          <p:nvPr/>
        </p:nvSpPr>
        <p:spPr bwMode="auto">
          <a:xfrm flipH="1" flipV="1">
            <a:off x="6261100" y="5065735"/>
            <a:ext cx="217488"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009" name="Line 633"/>
          <p:cNvSpPr>
            <a:spLocks noChangeShapeType="1"/>
          </p:cNvSpPr>
          <p:nvPr/>
        </p:nvSpPr>
        <p:spPr bwMode="auto">
          <a:xfrm flipH="1" flipV="1">
            <a:off x="7024693" y="5099050"/>
            <a:ext cx="217487" cy="26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010" name="Line 634"/>
          <p:cNvSpPr>
            <a:spLocks noChangeShapeType="1"/>
          </p:cNvSpPr>
          <p:nvPr/>
        </p:nvSpPr>
        <p:spPr bwMode="auto">
          <a:xfrm flipH="1">
            <a:off x="6911977" y="5099072"/>
            <a:ext cx="112713"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011" name="Line 635"/>
          <p:cNvSpPr>
            <a:spLocks noChangeShapeType="1"/>
          </p:cNvSpPr>
          <p:nvPr/>
        </p:nvSpPr>
        <p:spPr bwMode="auto">
          <a:xfrm flipH="1" flipV="1">
            <a:off x="6478600" y="5099050"/>
            <a:ext cx="217487" cy="26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012" name="Line 636"/>
          <p:cNvSpPr>
            <a:spLocks noChangeShapeType="1"/>
          </p:cNvSpPr>
          <p:nvPr/>
        </p:nvSpPr>
        <p:spPr bwMode="auto">
          <a:xfrm flipH="1" flipV="1">
            <a:off x="6696075" y="5126060"/>
            <a:ext cx="215900"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013" name="Line 637"/>
          <p:cNvSpPr>
            <a:spLocks noChangeShapeType="1"/>
          </p:cNvSpPr>
          <p:nvPr/>
        </p:nvSpPr>
        <p:spPr bwMode="auto">
          <a:xfrm>
            <a:off x="5986466" y="2584450"/>
            <a:ext cx="558800" cy="298450"/>
          </a:xfrm>
          <a:prstGeom prst="line">
            <a:avLst/>
          </a:prstGeom>
          <a:noFill/>
          <a:ln w="6350">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014" name="Line 638"/>
          <p:cNvSpPr>
            <a:spLocks noChangeShapeType="1"/>
          </p:cNvSpPr>
          <p:nvPr/>
        </p:nvSpPr>
        <p:spPr bwMode="auto">
          <a:xfrm flipV="1">
            <a:off x="6216650" y="2882900"/>
            <a:ext cx="317500" cy="25400"/>
          </a:xfrm>
          <a:prstGeom prst="line">
            <a:avLst/>
          </a:prstGeom>
          <a:noFill/>
          <a:ln w="6350">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015" name="Line 639"/>
          <p:cNvSpPr>
            <a:spLocks noChangeShapeType="1"/>
          </p:cNvSpPr>
          <p:nvPr/>
        </p:nvSpPr>
        <p:spPr bwMode="auto">
          <a:xfrm>
            <a:off x="6504000" y="2882922"/>
            <a:ext cx="96837" cy="130175"/>
          </a:xfrm>
          <a:prstGeom prst="line">
            <a:avLst/>
          </a:prstGeom>
          <a:noFill/>
          <a:ln w="6350">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016" name="Line 640"/>
          <p:cNvSpPr>
            <a:spLocks noChangeShapeType="1"/>
          </p:cNvSpPr>
          <p:nvPr/>
        </p:nvSpPr>
        <p:spPr bwMode="auto">
          <a:xfrm flipV="1">
            <a:off x="5635637" y="2005013"/>
            <a:ext cx="176213" cy="61912"/>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017" name="Line 641"/>
          <p:cNvSpPr>
            <a:spLocks noChangeShapeType="1"/>
          </p:cNvSpPr>
          <p:nvPr/>
        </p:nvSpPr>
        <p:spPr bwMode="auto">
          <a:xfrm flipV="1">
            <a:off x="5580075" y="2579688"/>
            <a:ext cx="414337" cy="11430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018" name="Line 642"/>
          <p:cNvSpPr>
            <a:spLocks noChangeShapeType="1"/>
          </p:cNvSpPr>
          <p:nvPr/>
        </p:nvSpPr>
        <p:spPr bwMode="auto">
          <a:xfrm flipH="1" flipV="1">
            <a:off x="5764213" y="2636838"/>
            <a:ext cx="444500" cy="27940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019" name="Line 643"/>
          <p:cNvSpPr>
            <a:spLocks noChangeShapeType="1"/>
          </p:cNvSpPr>
          <p:nvPr/>
        </p:nvSpPr>
        <p:spPr bwMode="auto">
          <a:xfrm flipH="1" flipV="1">
            <a:off x="5675313" y="2052638"/>
            <a:ext cx="95250" cy="58420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020" name="Line 644"/>
          <p:cNvSpPr>
            <a:spLocks noChangeShapeType="1"/>
          </p:cNvSpPr>
          <p:nvPr/>
        </p:nvSpPr>
        <p:spPr bwMode="auto">
          <a:xfrm flipH="1" flipV="1">
            <a:off x="5605465" y="1709738"/>
            <a:ext cx="69850" cy="33655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021" name="Line 645"/>
          <p:cNvSpPr>
            <a:spLocks noChangeShapeType="1"/>
          </p:cNvSpPr>
          <p:nvPr/>
        </p:nvSpPr>
        <p:spPr bwMode="auto">
          <a:xfrm flipV="1">
            <a:off x="5548313" y="1930400"/>
            <a:ext cx="38100" cy="6350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022" name="Rectangle 646"/>
          <p:cNvSpPr>
            <a:spLocks noGrp="1" noChangeArrowheads="1"/>
          </p:cNvSpPr>
          <p:nvPr>
            <p:ph type="title"/>
          </p:nvPr>
        </p:nvSpPr>
        <p:spPr>
          <a:xfrm>
            <a:off x="115923" y="108878"/>
            <a:ext cx="10227200" cy="400858"/>
          </a:xfrm>
        </p:spPr>
        <p:txBody>
          <a:bodyPr/>
          <a:lstStyle/>
          <a:p>
            <a:r>
              <a:rPr lang="en-US" sz="2400" dirty="0"/>
              <a:t>The Best Place – the Global Optimum?</a:t>
            </a:r>
          </a:p>
        </p:txBody>
      </p:sp>
      <p:sp>
        <p:nvSpPr>
          <p:cNvPr id="102023" name="Rectangle 647"/>
          <p:cNvSpPr>
            <a:spLocks noChangeArrowheads="1"/>
          </p:cNvSpPr>
          <p:nvPr/>
        </p:nvSpPr>
        <p:spPr bwMode="auto">
          <a:xfrm>
            <a:off x="8305800" y="4770439"/>
            <a:ext cx="0"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pPr algn="ctr" eaLnBrk="0" hangingPunct="0"/>
            <a:endParaRPr lang="en-US" sz="2400" dirty="0">
              <a:latin typeface="Times New Roman" charset="0"/>
            </a:endParaRPr>
          </a:p>
        </p:txBody>
      </p:sp>
      <p:sp>
        <p:nvSpPr>
          <p:cNvPr id="102024" name="Text Box 648"/>
          <p:cNvSpPr txBox="1">
            <a:spLocks noChangeArrowheads="1"/>
          </p:cNvSpPr>
          <p:nvPr/>
        </p:nvSpPr>
        <p:spPr bwMode="auto">
          <a:xfrm rot="-5400000">
            <a:off x="2133537" y="2560717"/>
            <a:ext cx="1752728" cy="70788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lIns="91429" tIns="45715" rIns="91429" bIns="45715">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2000" b="1" dirty="0"/>
              <a:t>System</a:t>
            </a:r>
          </a:p>
          <a:p>
            <a:pPr eaLnBrk="1" hangingPunct="1"/>
            <a:r>
              <a:rPr lang="en-GB" sz="2000" b="1" dirty="0"/>
              <a:t>Performance</a:t>
            </a:r>
          </a:p>
        </p:txBody>
      </p:sp>
      <p:sp>
        <p:nvSpPr>
          <p:cNvPr id="102025" name="Text Box 649"/>
          <p:cNvSpPr txBox="1">
            <a:spLocks noChangeArrowheads="1"/>
          </p:cNvSpPr>
          <p:nvPr/>
        </p:nvSpPr>
        <p:spPr bwMode="auto">
          <a:xfrm rot="-1658466">
            <a:off x="7806575" y="5065251"/>
            <a:ext cx="1776815" cy="70788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lIns="91429" tIns="45715" rIns="91429" bIns="45715">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2000" b="1" dirty="0"/>
              <a:t>Design </a:t>
            </a:r>
          </a:p>
          <a:p>
            <a:pPr eaLnBrk="1" hangingPunct="1"/>
            <a:r>
              <a:rPr lang="en-GB" sz="2000" b="1" dirty="0"/>
              <a:t>Parameter X</a:t>
            </a:r>
            <a:r>
              <a:rPr lang="en-GB" sz="2000" b="1" baseline="-25000" dirty="0"/>
              <a:t>2</a:t>
            </a:r>
            <a:endParaRPr lang="en-GB" sz="2000" b="1" dirty="0"/>
          </a:p>
        </p:txBody>
      </p:sp>
      <p:sp>
        <p:nvSpPr>
          <p:cNvPr id="102026" name="Text Box 650"/>
          <p:cNvSpPr txBox="1">
            <a:spLocks noChangeArrowheads="1"/>
          </p:cNvSpPr>
          <p:nvPr/>
        </p:nvSpPr>
        <p:spPr bwMode="auto">
          <a:xfrm rot="404540">
            <a:off x="4559905" y="5435670"/>
            <a:ext cx="1776815" cy="70788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lIns="91429" tIns="45715" rIns="91429" bIns="45715">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2000" b="1" dirty="0"/>
              <a:t>Design </a:t>
            </a:r>
          </a:p>
          <a:p>
            <a:pPr eaLnBrk="1" hangingPunct="1"/>
            <a:r>
              <a:rPr lang="en-GB" sz="2000" b="1" dirty="0"/>
              <a:t>Parameter X</a:t>
            </a:r>
            <a:r>
              <a:rPr lang="en-GB" sz="2000" b="1" baseline="-25000" dirty="0"/>
              <a:t>1</a:t>
            </a:r>
            <a:endParaRPr lang="en-GB" sz="2000" b="1" dirty="0"/>
          </a:p>
        </p:txBody>
      </p:sp>
      <p:sp>
        <p:nvSpPr>
          <p:cNvPr id="102027" name="Line 651"/>
          <p:cNvSpPr>
            <a:spLocks noChangeShapeType="1"/>
          </p:cNvSpPr>
          <p:nvPr/>
        </p:nvSpPr>
        <p:spPr bwMode="auto">
          <a:xfrm>
            <a:off x="3409956" y="4991100"/>
            <a:ext cx="4076700" cy="59055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028" name="Line 652"/>
          <p:cNvSpPr>
            <a:spLocks noChangeShapeType="1"/>
          </p:cNvSpPr>
          <p:nvPr/>
        </p:nvSpPr>
        <p:spPr bwMode="auto">
          <a:xfrm flipV="1">
            <a:off x="7477125" y="4505325"/>
            <a:ext cx="2133600" cy="106680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029" name="Line 653"/>
          <p:cNvSpPr>
            <a:spLocks noChangeShapeType="1"/>
          </p:cNvSpPr>
          <p:nvPr/>
        </p:nvSpPr>
        <p:spPr bwMode="auto">
          <a:xfrm flipV="1">
            <a:off x="3409950" y="1666875"/>
            <a:ext cx="0" cy="3314700"/>
          </a:xfrm>
          <a:prstGeom prst="line">
            <a:avLst/>
          </a:prstGeom>
          <a:noFill/>
          <a:ln w="9525">
            <a:solidFill>
              <a:schemeClr val="tx1"/>
            </a:solidFill>
            <a:round/>
            <a:headEnd/>
            <a:tailEnd type="triangle" w="med" len="me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030" name="Freeform 654"/>
          <p:cNvSpPr>
            <a:spLocks/>
          </p:cNvSpPr>
          <p:nvPr/>
        </p:nvSpPr>
        <p:spPr bwMode="auto">
          <a:xfrm>
            <a:off x="3695703" y="2813050"/>
            <a:ext cx="5543550" cy="1231900"/>
          </a:xfrm>
          <a:custGeom>
            <a:avLst/>
            <a:gdLst>
              <a:gd name="T0" fmla="*/ 2147483647 w 3492"/>
              <a:gd name="T1" fmla="*/ 2147483647 h 776"/>
              <a:gd name="T2" fmla="*/ 0 w 3492"/>
              <a:gd name="T3" fmla="*/ 2147483647 h 776"/>
              <a:gd name="T4" fmla="*/ 2147483647 w 3492"/>
              <a:gd name="T5" fmla="*/ 2147483647 h 776"/>
              <a:gd name="T6" fmla="*/ 2147483647 w 3492"/>
              <a:gd name="T7" fmla="*/ 2147483647 h 776"/>
              <a:gd name="T8" fmla="*/ 2147483647 w 3492"/>
              <a:gd name="T9" fmla="*/ 0 h 776"/>
              <a:gd name="T10" fmla="*/ 2147483647 w 3492"/>
              <a:gd name="T11" fmla="*/ 2147483647 h 776"/>
              <a:gd name="T12" fmla="*/ 2147483647 w 3492"/>
              <a:gd name="T13" fmla="*/ 2147483647 h 776"/>
              <a:gd name="T14" fmla="*/ 2147483647 w 3492"/>
              <a:gd name="T15" fmla="*/ 2147483647 h 776"/>
              <a:gd name="T16" fmla="*/ 2147483647 w 3492"/>
              <a:gd name="T17" fmla="*/ 2147483647 h 776"/>
              <a:gd name="T18" fmla="*/ 2147483647 w 3492"/>
              <a:gd name="T19" fmla="*/ 2147483647 h 776"/>
              <a:gd name="T20" fmla="*/ 2147483647 w 3492"/>
              <a:gd name="T21" fmla="*/ 2147483647 h 776"/>
              <a:gd name="T22" fmla="*/ 2147483647 w 3492"/>
              <a:gd name="T23" fmla="*/ 2147483647 h 776"/>
              <a:gd name="T24" fmla="*/ 2147483647 w 3492"/>
              <a:gd name="T25" fmla="*/ 2147483647 h 776"/>
              <a:gd name="T26" fmla="*/ 2147483647 w 3492"/>
              <a:gd name="T27" fmla="*/ 2147483647 h 776"/>
              <a:gd name="T28" fmla="*/ 2147483647 w 3492"/>
              <a:gd name="T29" fmla="*/ 2147483647 h 776"/>
              <a:gd name="T30" fmla="*/ 2147483647 w 3492"/>
              <a:gd name="T31" fmla="*/ 2147483647 h 77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3492"/>
              <a:gd name="T49" fmla="*/ 0 h 776"/>
              <a:gd name="T50" fmla="*/ 3492 w 3492"/>
              <a:gd name="T51" fmla="*/ 776 h 77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3492" h="776">
                <a:moveTo>
                  <a:pt x="900" y="44"/>
                </a:moveTo>
                <a:lnTo>
                  <a:pt x="0" y="480"/>
                </a:lnTo>
                <a:lnTo>
                  <a:pt x="2320" y="776"/>
                </a:lnTo>
                <a:lnTo>
                  <a:pt x="3492" y="244"/>
                </a:lnTo>
                <a:lnTo>
                  <a:pt x="1700" y="0"/>
                </a:lnTo>
                <a:lnTo>
                  <a:pt x="1788" y="40"/>
                </a:lnTo>
                <a:lnTo>
                  <a:pt x="1948" y="228"/>
                </a:lnTo>
                <a:lnTo>
                  <a:pt x="1896" y="248"/>
                </a:lnTo>
                <a:lnTo>
                  <a:pt x="1808" y="268"/>
                </a:lnTo>
                <a:lnTo>
                  <a:pt x="1668" y="284"/>
                </a:lnTo>
                <a:lnTo>
                  <a:pt x="1428" y="264"/>
                </a:lnTo>
                <a:lnTo>
                  <a:pt x="1272" y="228"/>
                </a:lnTo>
                <a:lnTo>
                  <a:pt x="1132" y="144"/>
                </a:lnTo>
                <a:lnTo>
                  <a:pt x="992" y="152"/>
                </a:lnTo>
                <a:lnTo>
                  <a:pt x="928" y="108"/>
                </a:lnTo>
                <a:lnTo>
                  <a:pt x="900" y="44"/>
                </a:lnTo>
                <a:close/>
              </a:path>
            </a:pathLst>
          </a:custGeom>
          <a:solidFill>
            <a:srgbClr val="99FF99">
              <a:alpha val="50195"/>
            </a:srgbClr>
          </a:solidFill>
          <a:ln w="9525">
            <a:solidFill>
              <a:schemeClr val="tx1"/>
            </a:solidFill>
            <a:round/>
            <a:headEnd/>
            <a:tailEnd/>
          </a:ln>
        </p:spPr>
        <p:txBody>
          <a:bodyPr lIns="91429" tIns="45715" rIns="91429" bIns="45715"/>
          <a:lstStyle/>
          <a:p>
            <a:endParaRPr lang="en-US" sz="1800" dirty="0"/>
          </a:p>
        </p:txBody>
      </p:sp>
      <p:sp>
        <p:nvSpPr>
          <p:cNvPr id="19087" name="AutoShape 655"/>
          <p:cNvSpPr>
            <a:spLocks noChangeArrowheads="1"/>
          </p:cNvSpPr>
          <p:nvPr/>
        </p:nvSpPr>
        <p:spPr bwMode="gray">
          <a:xfrm>
            <a:off x="1341486" y="4263150"/>
            <a:ext cx="1901428" cy="1003300"/>
          </a:xfrm>
          <a:prstGeom prst="wedgeRoundRectCallout">
            <a:avLst>
              <a:gd name="adj1" fmla="val 95051"/>
              <a:gd name="adj2" fmla="val -112815"/>
              <a:gd name="adj3" fmla="val 16667"/>
            </a:avLst>
          </a:prstGeom>
          <a:ln>
            <a:headEnd/>
            <a:tailEnd/>
          </a:ln>
        </p:spPr>
        <p:style>
          <a:lnRef idx="0">
            <a:schemeClr val="accent4"/>
          </a:lnRef>
          <a:fillRef idx="3">
            <a:schemeClr val="accent4"/>
          </a:fillRef>
          <a:effectRef idx="3">
            <a:schemeClr val="accent4"/>
          </a:effectRef>
          <a:fontRef idx="minor">
            <a:schemeClr val="lt1"/>
          </a:fontRef>
        </p:style>
        <p:txBody>
          <a:bodyPr lIns="91429" tIns="45715" rIns="91429" bIns="45715"/>
          <a:lstStyle/>
          <a:p>
            <a:pPr algn="ctr">
              <a:defRPr/>
            </a:pPr>
            <a:r>
              <a:rPr lang="en-GB" sz="1800" dirty="0">
                <a:solidFill>
                  <a:schemeClr val="bg1"/>
                </a:solidFill>
                <a:ea typeface="+mn-ea"/>
              </a:rPr>
              <a:t>Required</a:t>
            </a:r>
          </a:p>
          <a:p>
            <a:pPr algn="ctr">
              <a:defRPr/>
            </a:pPr>
            <a:r>
              <a:rPr lang="en-GB" sz="1800" dirty="0">
                <a:solidFill>
                  <a:schemeClr val="bg1"/>
                </a:solidFill>
                <a:ea typeface="+mn-ea"/>
              </a:rPr>
              <a:t>Customer</a:t>
            </a:r>
          </a:p>
          <a:p>
            <a:pPr algn="ctr">
              <a:defRPr/>
            </a:pPr>
            <a:r>
              <a:rPr lang="en-GB" sz="1800" dirty="0">
                <a:solidFill>
                  <a:schemeClr val="bg1"/>
                </a:solidFill>
                <a:ea typeface="+mn-ea"/>
              </a:rPr>
              <a:t>Performance</a:t>
            </a:r>
          </a:p>
        </p:txBody>
      </p:sp>
      <p:sp>
        <p:nvSpPr>
          <p:cNvPr id="19107" name="Text Box 667"/>
          <p:cNvSpPr txBox="1">
            <a:spLocks noChangeArrowheads="1"/>
          </p:cNvSpPr>
          <p:nvPr/>
        </p:nvSpPr>
        <p:spPr bwMode="auto">
          <a:xfrm>
            <a:off x="2589908" y="5612546"/>
            <a:ext cx="1260475" cy="92332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91429" tIns="45715" rIns="91429" bIns="45715">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sz="1800" dirty="0"/>
              <a:t>Target Value of X</a:t>
            </a:r>
            <a:r>
              <a:rPr lang="en-GB" sz="1800" baseline="-25000" dirty="0"/>
              <a:t>1</a:t>
            </a:r>
          </a:p>
        </p:txBody>
      </p:sp>
      <p:sp>
        <p:nvSpPr>
          <p:cNvPr id="19108" name="Line 668"/>
          <p:cNvSpPr>
            <a:spLocks noChangeShapeType="1"/>
          </p:cNvSpPr>
          <p:nvPr/>
        </p:nvSpPr>
        <p:spPr bwMode="auto">
          <a:xfrm flipH="1">
            <a:off x="3287415" y="5137020"/>
            <a:ext cx="808269" cy="522163"/>
          </a:xfrm>
          <a:prstGeom prst="line">
            <a:avLst/>
          </a:prstGeom>
          <a:noFill/>
          <a:ln w="19050">
            <a:solidFill>
              <a:schemeClr val="tx1"/>
            </a:solidFill>
            <a:round/>
            <a:headEnd type="triangle" w="med" len="me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grpSp>
        <p:nvGrpSpPr>
          <p:cNvPr id="2" name="Group 687"/>
          <p:cNvGrpSpPr>
            <a:grpSpLocks/>
          </p:cNvGrpSpPr>
          <p:nvPr/>
        </p:nvGrpSpPr>
        <p:grpSpPr bwMode="auto">
          <a:xfrm>
            <a:off x="4083402" y="1722440"/>
            <a:ext cx="1530008" cy="3437171"/>
            <a:chOff x="2773062" y="1722438"/>
            <a:chExt cx="1657651" cy="3437172"/>
          </a:xfrm>
        </p:grpSpPr>
        <p:grpSp>
          <p:nvGrpSpPr>
            <p:cNvPr id="102053" name="Group 657"/>
            <p:cNvGrpSpPr>
              <a:grpSpLocks/>
            </p:cNvGrpSpPr>
            <p:nvPr/>
          </p:nvGrpSpPr>
          <p:grpSpPr bwMode="auto">
            <a:xfrm>
              <a:off x="2827731" y="1722438"/>
              <a:ext cx="1602982" cy="3357563"/>
              <a:chOff x="-42" y="546"/>
              <a:chExt cx="932" cy="2115"/>
            </a:xfrm>
          </p:grpSpPr>
          <p:sp>
            <p:nvSpPr>
              <p:cNvPr id="102055" name="Line 658"/>
              <p:cNvSpPr>
                <a:spLocks noChangeShapeType="1"/>
              </p:cNvSpPr>
              <p:nvPr/>
            </p:nvSpPr>
            <p:spPr bwMode="auto">
              <a:xfrm flipV="1">
                <a:off x="649" y="798"/>
                <a:ext cx="127" cy="403"/>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2056" name="Line 659"/>
              <p:cNvSpPr>
                <a:spLocks noChangeShapeType="1"/>
              </p:cNvSpPr>
              <p:nvPr/>
            </p:nvSpPr>
            <p:spPr bwMode="auto">
              <a:xfrm flipV="1">
                <a:off x="826" y="546"/>
                <a:ext cx="64" cy="159"/>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2057" name="Line 660"/>
              <p:cNvSpPr>
                <a:spLocks noChangeShapeType="1"/>
              </p:cNvSpPr>
              <p:nvPr/>
            </p:nvSpPr>
            <p:spPr bwMode="auto">
              <a:xfrm flipV="1">
                <a:off x="545" y="1193"/>
                <a:ext cx="112" cy="375"/>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2058" name="Line 661"/>
              <p:cNvSpPr>
                <a:spLocks noChangeShapeType="1"/>
              </p:cNvSpPr>
              <p:nvPr/>
            </p:nvSpPr>
            <p:spPr bwMode="auto">
              <a:xfrm flipV="1">
                <a:off x="480" y="1568"/>
                <a:ext cx="65" cy="257"/>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2059" name="Line 662"/>
              <p:cNvSpPr>
                <a:spLocks noChangeShapeType="1"/>
              </p:cNvSpPr>
              <p:nvPr/>
            </p:nvSpPr>
            <p:spPr bwMode="auto">
              <a:xfrm flipV="1">
                <a:off x="408" y="1825"/>
                <a:ext cx="72" cy="286"/>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2060" name="Line 663"/>
              <p:cNvSpPr>
                <a:spLocks noChangeShapeType="1"/>
              </p:cNvSpPr>
              <p:nvPr/>
            </p:nvSpPr>
            <p:spPr bwMode="auto">
              <a:xfrm flipV="1">
                <a:off x="344" y="2111"/>
                <a:ext cx="64" cy="318"/>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2061" name="Line 664"/>
              <p:cNvSpPr>
                <a:spLocks noChangeShapeType="1"/>
              </p:cNvSpPr>
              <p:nvPr/>
            </p:nvSpPr>
            <p:spPr bwMode="auto">
              <a:xfrm flipV="1">
                <a:off x="-42" y="2429"/>
                <a:ext cx="386" cy="232"/>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2062" name="Line 665"/>
              <p:cNvSpPr>
                <a:spLocks noChangeShapeType="1"/>
              </p:cNvSpPr>
              <p:nvPr/>
            </p:nvSpPr>
            <p:spPr bwMode="auto">
              <a:xfrm flipV="1">
                <a:off x="201" y="2467"/>
                <a:ext cx="72" cy="38"/>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2063" name="Line 666"/>
              <p:cNvSpPr>
                <a:spLocks noChangeShapeType="1"/>
              </p:cNvSpPr>
              <p:nvPr/>
            </p:nvSpPr>
            <p:spPr bwMode="auto">
              <a:xfrm flipV="1">
                <a:off x="773" y="698"/>
                <a:ext cx="52" cy="104"/>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grpSp>
        <p:sp>
          <p:nvSpPr>
            <p:cNvPr id="102054" name="Oval 669"/>
            <p:cNvSpPr>
              <a:spLocks noChangeArrowheads="1"/>
            </p:cNvSpPr>
            <p:nvPr/>
          </p:nvSpPr>
          <p:spPr bwMode="auto">
            <a:xfrm>
              <a:off x="2773062" y="4965935"/>
              <a:ext cx="209832" cy="193675"/>
            </a:xfrm>
            <a:prstGeom prst="ellipse">
              <a:avLst/>
            </a:prstGeom>
            <a:solidFill>
              <a:srgbClr val="FFCC66"/>
            </a:solidFill>
            <a:ln w="9525">
              <a:solidFill>
                <a:schemeClr val="tx1"/>
              </a:solidFill>
              <a:round/>
              <a:headEnd/>
              <a:tailEnd/>
            </a:ln>
          </p:spPr>
          <p:txBody>
            <a:bodyPr wrap="none" anchor="ctr"/>
            <a:lstStyle/>
            <a:p>
              <a:pPr algn="ctr"/>
              <a:endParaRPr lang="en-US" sz="2400" dirty="0">
                <a:latin typeface="Times New Roman" charset="0"/>
              </a:endParaRPr>
            </a:p>
          </p:txBody>
        </p:sp>
      </p:grpSp>
      <p:sp>
        <p:nvSpPr>
          <p:cNvPr id="19094" name="Text Box 684"/>
          <p:cNvSpPr txBox="1">
            <a:spLocks noChangeArrowheads="1"/>
          </p:cNvSpPr>
          <p:nvPr/>
        </p:nvSpPr>
        <p:spPr bwMode="auto">
          <a:xfrm>
            <a:off x="9242540" y="3106279"/>
            <a:ext cx="1303337" cy="92332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91429" tIns="45715" rIns="91429" bIns="45715">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sz="1800" dirty="0"/>
              <a:t>Target Value of X</a:t>
            </a:r>
            <a:r>
              <a:rPr lang="en-GB" sz="1800" baseline="-25000" dirty="0"/>
              <a:t>2</a:t>
            </a:r>
          </a:p>
        </p:txBody>
      </p:sp>
      <p:sp>
        <p:nvSpPr>
          <p:cNvPr id="19095" name="Line 685"/>
          <p:cNvSpPr>
            <a:spLocks noChangeShapeType="1"/>
          </p:cNvSpPr>
          <p:nvPr/>
        </p:nvSpPr>
        <p:spPr bwMode="auto">
          <a:xfrm flipV="1">
            <a:off x="8900263" y="3675509"/>
            <a:ext cx="867077" cy="1050146"/>
          </a:xfrm>
          <a:prstGeom prst="line">
            <a:avLst/>
          </a:prstGeom>
          <a:noFill/>
          <a:ln w="19050">
            <a:solidFill>
              <a:schemeClr val="tx1"/>
            </a:solidFill>
            <a:round/>
            <a:headEnd type="triangle" w="med" len="me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grpSp>
        <p:nvGrpSpPr>
          <p:cNvPr id="4" name="Group 688"/>
          <p:cNvGrpSpPr>
            <a:grpSpLocks/>
          </p:cNvGrpSpPr>
          <p:nvPr/>
        </p:nvGrpSpPr>
        <p:grpSpPr bwMode="auto">
          <a:xfrm>
            <a:off x="5614992" y="1722440"/>
            <a:ext cx="3370336" cy="3213093"/>
            <a:chOff x="4432300" y="1722438"/>
            <a:chExt cx="3650073" cy="3213093"/>
          </a:xfrm>
        </p:grpSpPr>
        <p:sp>
          <p:nvSpPr>
            <p:cNvPr id="102041" name="Line 671"/>
            <p:cNvSpPr>
              <a:spLocks noChangeShapeType="1"/>
            </p:cNvSpPr>
            <p:nvPr/>
          </p:nvSpPr>
          <p:spPr bwMode="auto">
            <a:xfrm>
              <a:off x="6447274" y="4659313"/>
              <a:ext cx="1423938" cy="164030"/>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grpSp>
          <p:nvGrpSpPr>
            <p:cNvPr id="102042" name="Group 673"/>
            <p:cNvGrpSpPr>
              <a:grpSpLocks/>
            </p:cNvGrpSpPr>
            <p:nvPr/>
          </p:nvGrpSpPr>
          <p:grpSpPr bwMode="auto">
            <a:xfrm>
              <a:off x="4432300" y="1722438"/>
              <a:ext cx="1980589" cy="2546350"/>
              <a:chOff x="893" y="551"/>
              <a:chExt cx="1152" cy="1604"/>
            </a:xfrm>
          </p:grpSpPr>
          <p:sp>
            <p:nvSpPr>
              <p:cNvPr id="102044" name="Line 674"/>
              <p:cNvSpPr>
                <a:spLocks noChangeShapeType="1"/>
              </p:cNvSpPr>
              <p:nvPr/>
            </p:nvSpPr>
            <p:spPr bwMode="auto">
              <a:xfrm flipH="1" flipV="1">
                <a:off x="1443" y="1341"/>
                <a:ext cx="137" cy="158"/>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2045" name="Line 675"/>
              <p:cNvSpPr>
                <a:spLocks noChangeShapeType="1"/>
              </p:cNvSpPr>
              <p:nvPr/>
            </p:nvSpPr>
            <p:spPr bwMode="auto">
              <a:xfrm flipH="1" flipV="1">
                <a:off x="1580" y="1499"/>
                <a:ext cx="136" cy="175"/>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2046" name="Line 676"/>
              <p:cNvSpPr>
                <a:spLocks noChangeShapeType="1"/>
              </p:cNvSpPr>
              <p:nvPr/>
            </p:nvSpPr>
            <p:spPr bwMode="auto">
              <a:xfrm flipH="1" flipV="1">
                <a:off x="1716" y="1674"/>
                <a:ext cx="143" cy="204"/>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2047" name="Line 677"/>
              <p:cNvSpPr>
                <a:spLocks noChangeShapeType="1"/>
              </p:cNvSpPr>
              <p:nvPr/>
            </p:nvSpPr>
            <p:spPr bwMode="auto">
              <a:xfrm flipH="1" flipV="1">
                <a:off x="1859" y="1878"/>
                <a:ext cx="137" cy="151"/>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2048" name="Line 678"/>
              <p:cNvSpPr>
                <a:spLocks noChangeShapeType="1"/>
              </p:cNvSpPr>
              <p:nvPr/>
            </p:nvSpPr>
            <p:spPr bwMode="auto">
              <a:xfrm>
                <a:off x="1389" y="1300"/>
                <a:ext cx="64" cy="49"/>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2049" name="Line 679"/>
              <p:cNvSpPr>
                <a:spLocks noChangeShapeType="1"/>
              </p:cNvSpPr>
              <p:nvPr/>
            </p:nvSpPr>
            <p:spPr bwMode="auto">
              <a:xfrm flipH="1" flipV="1">
                <a:off x="1085" y="1111"/>
                <a:ext cx="304" cy="184"/>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2050" name="Line 680"/>
              <p:cNvSpPr>
                <a:spLocks noChangeShapeType="1"/>
              </p:cNvSpPr>
              <p:nvPr/>
            </p:nvSpPr>
            <p:spPr bwMode="auto">
              <a:xfrm flipH="1" flipV="1">
                <a:off x="985" y="747"/>
                <a:ext cx="116" cy="360"/>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2051" name="Line 681"/>
              <p:cNvSpPr>
                <a:spLocks noChangeShapeType="1"/>
              </p:cNvSpPr>
              <p:nvPr/>
            </p:nvSpPr>
            <p:spPr bwMode="auto">
              <a:xfrm flipH="1" flipV="1">
                <a:off x="893" y="551"/>
                <a:ext cx="92" cy="208"/>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2052" name="Line 682"/>
              <p:cNvSpPr>
                <a:spLocks noChangeShapeType="1"/>
              </p:cNvSpPr>
              <p:nvPr/>
            </p:nvSpPr>
            <p:spPr bwMode="auto">
              <a:xfrm>
                <a:off x="1993" y="2027"/>
                <a:ext cx="52" cy="128"/>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grpSp>
        <p:sp>
          <p:nvSpPr>
            <p:cNvPr id="102043" name="Oval 686"/>
            <p:cNvSpPr>
              <a:spLocks noChangeArrowheads="1"/>
            </p:cNvSpPr>
            <p:nvPr/>
          </p:nvSpPr>
          <p:spPr bwMode="auto">
            <a:xfrm>
              <a:off x="7872623" y="4741856"/>
              <a:ext cx="209750" cy="193675"/>
            </a:xfrm>
            <a:prstGeom prst="ellipse">
              <a:avLst/>
            </a:prstGeom>
            <a:solidFill>
              <a:srgbClr val="FFCC66"/>
            </a:solidFill>
            <a:ln w="9525">
              <a:solidFill>
                <a:schemeClr val="tx1"/>
              </a:solidFill>
              <a:round/>
              <a:headEnd/>
              <a:tailEnd/>
            </a:ln>
          </p:spPr>
          <p:txBody>
            <a:bodyPr wrap="none" anchor="ctr"/>
            <a:lstStyle/>
            <a:p>
              <a:pPr algn="ctr"/>
              <a:endParaRPr lang="en-US" sz="2400" dirty="0">
                <a:latin typeface="Times New Roman" charset="0"/>
              </a:endParaRPr>
            </a:p>
          </p:txBody>
        </p:sp>
      </p:grpSp>
      <p:sp>
        <p:nvSpPr>
          <p:cNvPr id="687" name="Rounded Rectangular Callout 686"/>
          <p:cNvSpPr>
            <a:spLocks noChangeArrowheads="1"/>
          </p:cNvSpPr>
          <p:nvPr/>
        </p:nvSpPr>
        <p:spPr bwMode="auto">
          <a:xfrm>
            <a:off x="7019930" y="1147785"/>
            <a:ext cx="2757488" cy="1057275"/>
          </a:xfrm>
          <a:prstGeom prst="wedgeRoundRectCallout">
            <a:avLst>
              <a:gd name="adj1" fmla="val -97662"/>
              <a:gd name="adj2" fmla="val 963"/>
              <a:gd name="adj3" fmla="val 16667"/>
            </a:avLst>
          </a:prstGeom>
          <a:ln>
            <a:headEnd/>
            <a:tailEnd/>
          </a:ln>
        </p:spPr>
        <p:style>
          <a:lnRef idx="1">
            <a:schemeClr val="accent2"/>
          </a:lnRef>
          <a:fillRef idx="2">
            <a:schemeClr val="accent2"/>
          </a:fillRef>
          <a:effectRef idx="1">
            <a:schemeClr val="accent2"/>
          </a:effectRef>
          <a:fontRef idx="minor">
            <a:schemeClr val="dk1"/>
          </a:fontRef>
        </p:style>
        <p:txBody>
          <a:bodyPr lIns="91429" tIns="45715" rIns="91429" bIns="45715" anchor="ctr"/>
          <a:lstStyle/>
          <a:p>
            <a:pPr algn="ctr"/>
            <a:r>
              <a:rPr lang="en-GB" sz="1400" dirty="0">
                <a:solidFill>
                  <a:srgbClr val="000000"/>
                </a:solidFill>
              </a:rPr>
              <a:t>Having found the global optimum we can “work backwards to specify the target values for the design parameters</a:t>
            </a:r>
          </a:p>
        </p:txBody>
      </p:sp>
    </p:spTree>
    <p:extLst>
      <p:ext uri="{BB962C8B-B14F-4D97-AF65-F5344CB8AC3E}">
        <p14:creationId xmlns:p14="http://schemas.microsoft.com/office/powerpoint/2010/main" val="3004143467"/>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87"/>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22" presetClass="entr" presetSubtype="1" fill="hold"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wipe(up)">
                                      <p:cBhvr>
                                        <p:cTn id="11" dur="1000"/>
                                        <p:tgtEl>
                                          <p:spTgt spid="2"/>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19108"/>
                                        </p:tgtEl>
                                        <p:attrNameLst>
                                          <p:attrName>style.visibility</p:attrName>
                                        </p:attrNameLst>
                                      </p:cBhvr>
                                      <p:to>
                                        <p:strVal val="visible"/>
                                      </p:to>
                                    </p:set>
                                  </p:childTnLst>
                                </p:cTn>
                              </p:par>
                              <p:par>
                                <p:cTn id="16" presetID="1" presetClass="entr" presetSubtype="0" fill="hold" grpId="0" nodeType="withEffect">
                                  <p:stCondLst>
                                    <p:cond delay="0"/>
                                  </p:stCondLst>
                                  <p:childTnLst>
                                    <p:set>
                                      <p:cBhvr>
                                        <p:cTn id="17" dur="1" fill="hold">
                                          <p:stCondLst>
                                            <p:cond delay="0"/>
                                          </p:stCondLst>
                                        </p:cTn>
                                        <p:tgtEl>
                                          <p:spTgt spid="19107"/>
                                        </p:tgtEl>
                                        <p:attrNameLst>
                                          <p:attrName>style.visibility</p:attrName>
                                        </p:attrNameLst>
                                      </p:cBhvr>
                                      <p:to>
                                        <p:strVal val="visible"/>
                                      </p:to>
                                    </p:se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1" fill="hold"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wipe(up)">
                                      <p:cBhvr>
                                        <p:cTn id="22" dur="1000"/>
                                        <p:tgtEl>
                                          <p:spTgt spid="4"/>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9095"/>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1909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107" grpId="0"/>
      <p:bldP spid="19108" grpId="0" animBg="1"/>
      <p:bldP spid="19094" grpId="0"/>
      <p:bldP spid="19095" grpId="0" animBg="1"/>
      <p:bldP spid="687"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Line 2"/>
          <p:cNvSpPr>
            <a:spLocks noChangeShapeType="1"/>
          </p:cNvSpPr>
          <p:nvPr/>
        </p:nvSpPr>
        <p:spPr bwMode="auto">
          <a:xfrm>
            <a:off x="5399100" y="3291134"/>
            <a:ext cx="1587" cy="2270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03" name="Line 3"/>
          <p:cNvSpPr>
            <a:spLocks noChangeShapeType="1"/>
          </p:cNvSpPr>
          <p:nvPr/>
        </p:nvSpPr>
        <p:spPr bwMode="auto">
          <a:xfrm>
            <a:off x="5399100" y="3291134"/>
            <a:ext cx="1587" cy="2270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04" name="Line 4"/>
          <p:cNvSpPr>
            <a:spLocks noChangeShapeType="1"/>
          </p:cNvSpPr>
          <p:nvPr/>
        </p:nvSpPr>
        <p:spPr bwMode="auto">
          <a:xfrm flipH="1" flipV="1">
            <a:off x="5399100" y="3518147"/>
            <a:ext cx="41433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05" name="Line 5"/>
          <p:cNvSpPr>
            <a:spLocks noChangeShapeType="1"/>
          </p:cNvSpPr>
          <p:nvPr/>
        </p:nvSpPr>
        <p:spPr bwMode="auto">
          <a:xfrm flipH="1" flipV="1">
            <a:off x="5399100" y="3518147"/>
            <a:ext cx="41433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06" name="Line 6"/>
          <p:cNvSpPr>
            <a:spLocks noChangeShapeType="1"/>
          </p:cNvSpPr>
          <p:nvPr/>
        </p:nvSpPr>
        <p:spPr bwMode="auto">
          <a:xfrm flipV="1">
            <a:off x="4851400" y="3518147"/>
            <a:ext cx="547688" cy="314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07" name="Line 7"/>
          <p:cNvSpPr>
            <a:spLocks noChangeShapeType="1"/>
          </p:cNvSpPr>
          <p:nvPr/>
        </p:nvSpPr>
        <p:spPr bwMode="auto">
          <a:xfrm flipV="1">
            <a:off x="4851400" y="3518147"/>
            <a:ext cx="547688" cy="314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08" name="Freeform 8"/>
          <p:cNvSpPr>
            <a:spLocks/>
          </p:cNvSpPr>
          <p:nvPr/>
        </p:nvSpPr>
        <p:spPr bwMode="auto">
          <a:xfrm>
            <a:off x="5432430" y="3411762"/>
            <a:ext cx="214313" cy="82550"/>
          </a:xfrm>
          <a:custGeom>
            <a:avLst/>
            <a:gdLst>
              <a:gd name="T0" fmla="*/ 2147483647 w 93"/>
              <a:gd name="T1" fmla="*/ 0 h 32"/>
              <a:gd name="T2" fmla="*/ 2147483647 w 93"/>
              <a:gd name="T3" fmla="*/ 2147483647 h 32"/>
              <a:gd name="T4" fmla="*/ 0 w 93"/>
              <a:gd name="T5" fmla="*/ 2147483647 h 32"/>
              <a:gd name="T6" fmla="*/ 2147483647 w 93"/>
              <a:gd name="T7" fmla="*/ 0 h 32"/>
              <a:gd name="T8" fmla="*/ 0 60000 65536"/>
              <a:gd name="T9" fmla="*/ 0 60000 65536"/>
              <a:gd name="T10" fmla="*/ 0 60000 65536"/>
              <a:gd name="T11" fmla="*/ 0 60000 65536"/>
              <a:gd name="T12" fmla="*/ 0 w 93"/>
              <a:gd name="T13" fmla="*/ 0 h 32"/>
              <a:gd name="T14" fmla="*/ 93 w 93"/>
              <a:gd name="T15" fmla="*/ 32 h 32"/>
            </a:gdLst>
            <a:ahLst/>
            <a:cxnLst>
              <a:cxn ang="T8">
                <a:pos x="T0" y="T1"/>
              </a:cxn>
              <a:cxn ang="T9">
                <a:pos x="T2" y="T3"/>
              </a:cxn>
              <a:cxn ang="T10">
                <a:pos x="T4" y="T5"/>
              </a:cxn>
              <a:cxn ang="T11">
                <a:pos x="T6" y="T7"/>
              </a:cxn>
            </a:cxnLst>
            <a:rect l="T12" t="T13" r="T14" b="T15"/>
            <a:pathLst>
              <a:path w="93" h="32">
                <a:moveTo>
                  <a:pt x="44" y="0"/>
                </a:moveTo>
                <a:lnTo>
                  <a:pt x="93" y="32"/>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09" name="Freeform 9"/>
          <p:cNvSpPr>
            <a:spLocks/>
          </p:cNvSpPr>
          <p:nvPr/>
        </p:nvSpPr>
        <p:spPr bwMode="auto">
          <a:xfrm>
            <a:off x="5534037" y="3411762"/>
            <a:ext cx="227013" cy="82550"/>
          </a:xfrm>
          <a:custGeom>
            <a:avLst/>
            <a:gdLst>
              <a:gd name="T0" fmla="*/ 2147483647 w 98"/>
              <a:gd name="T1" fmla="*/ 2147483647 h 32"/>
              <a:gd name="T2" fmla="*/ 0 w 98"/>
              <a:gd name="T3" fmla="*/ 0 h 32"/>
              <a:gd name="T4" fmla="*/ 2147483647 w 98"/>
              <a:gd name="T5" fmla="*/ 2147483647 h 32"/>
              <a:gd name="T6" fmla="*/ 2147483647 w 98"/>
              <a:gd name="T7" fmla="*/ 2147483647 h 32"/>
              <a:gd name="T8" fmla="*/ 0 60000 65536"/>
              <a:gd name="T9" fmla="*/ 0 60000 65536"/>
              <a:gd name="T10" fmla="*/ 0 60000 65536"/>
              <a:gd name="T11" fmla="*/ 0 60000 65536"/>
              <a:gd name="T12" fmla="*/ 0 w 98"/>
              <a:gd name="T13" fmla="*/ 0 h 32"/>
              <a:gd name="T14" fmla="*/ 98 w 98"/>
              <a:gd name="T15" fmla="*/ 32 h 32"/>
            </a:gdLst>
            <a:ahLst/>
            <a:cxnLst>
              <a:cxn ang="T8">
                <a:pos x="T0" y="T1"/>
              </a:cxn>
              <a:cxn ang="T9">
                <a:pos x="T2" y="T3"/>
              </a:cxn>
              <a:cxn ang="T10">
                <a:pos x="T4" y="T5"/>
              </a:cxn>
              <a:cxn ang="T11">
                <a:pos x="T6" y="T7"/>
              </a:cxn>
            </a:cxnLst>
            <a:rect l="T12" t="T13" r="T14" b="T15"/>
            <a:pathLst>
              <a:path w="98" h="32">
                <a:moveTo>
                  <a:pt x="98" y="9"/>
                </a:moveTo>
                <a:lnTo>
                  <a:pt x="0" y="0"/>
                </a:lnTo>
                <a:lnTo>
                  <a:pt x="49" y="32"/>
                </a:lnTo>
                <a:lnTo>
                  <a:pt x="98"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10" name="Line 10"/>
          <p:cNvSpPr>
            <a:spLocks noChangeShapeType="1"/>
          </p:cNvSpPr>
          <p:nvPr/>
        </p:nvSpPr>
        <p:spPr bwMode="auto">
          <a:xfrm>
            <a:off x="5534037" y="3411784"/>
            <a:ext cx="227013" cy="222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11" name="Line 11"/>
          <p:cNvSpPr>
            <a:spLocks noChangeShapeType="1"/>
          </p:cNvSpPr>
          <p:nvPr/>
        </p:nvSpPr>
        <p:spPr bwMode="auto">
          <a:xfrm flipV="1">
            <a:off x="5432426" y="3411762"/>
            <a:ext cx="101600" cy="587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12" name="Freeform 12"/>
          <p:cNvSpPr>
            <a:spLocks/>
          </p:cNvSpPr>
          <p:nvPr/>
        </p:nvSpPr>
        <p:spPr bwMode="auto">
          <a:xfrm>
            <a:off x="5646738" y="3433987"/>
            <a:ext cx="215900"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13" name="Freeform 13"/>
          <p:cNvSpPr>
            <a:spLocks/>
          </p:cNvSpPr>
          <p:nvPr/>
        </p:nvSpPr>
        <p:spPr bwMode="auto">
          <a:xfrm>
            <a:off x="5761038" y="3433987"/>
            <a:ext cx="215900"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14" name="Line 14"/>
          <p:cNvSpPr>
            <a:spLocks noChangeShapeType="1"/>
          </p:cNvSpPr>
          <p:nvPr/>
        </p:nvSpPr>
        <p:spPr bwMode="auto">
          <a:xfrm flipH="1" flipV="1">
            <a:off x="5761050" y="3434009"/>
            <a:ext cx="206375"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15" name="Line 15"/>
          <p:cNvSpPr>
            <a:spLocks noChangeShapeType="1"/>
          </p:cNvSpPr>
          <p:nvPr/>
        </p:nvSpPr>
        <p:spPr bwMode="auto">
          <a:xfrm flipV="1">
            <a:off x="5659442" y="3434009"/>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16" name="Freeform 16"/>
          <p:cNvSpPr>
            <a:spLocks/>
          </p:cNvSpPr>
          <p:nvPr/>
        </p:nvSpPr>
        <p:spPr bwMode="auto">
          <a:xfrm>
            <a:off x="5318125" y="3470522"/>
            <a:ext cx="215900"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9" y="0"/>
                </a:moveTo>
                <a:lnTo>
                  <a:pt x="93"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17" name="Freeform 17"/>
          <p:cNvSpPr>
            <a:spLocks/>
          </p:cNvSpPr>
          <p:nvPr/>
        </p:nvSpPr>
        <p:spPr bwMode="auto">
          <a:xfrm>
            <a:off x="5432430" y="3470522"/>
            <a:ext cx="214313"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9"/>
                </a:moveTo>
                <a:lnTo>
                  <a:pt x="0" y="0"/>
                </a:lnTo>
                <a:lnTo>
                  <a:pt x="44" y="37"/>
                </a:lnTo>
                <a:lnTo>
                  <a:pt x="93"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18" name="Line 18"/>
          <p:cNvSpPr>
            <a:spLocks noChangeShapeType="1"/>
          </p:cNvSpPr>
          <p:nvPr/>
        </p:nvSpPr>
        <p:spPr bwMode="auto">
          <a:xfrm flipH="1">
            <a:off x="5967425" y="3470522"/>
            <a:ext cx="9525"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19" name="Freeform 19"/>
          <p:cNvSpPr>
            <a:spLocks/>
          </p:cNvSpPr>
          <p:nvPr/>
        </p:nvSpPr>
        <p:spPr bwMode="auto">
          <a:xfrm>
            <a:off x="5976950" y="2894259"/>
            <a:ext cx="217487" cy="576263"/>
          </a:xfrm>
          <a:custGeom>
            <a:avLst/>
            <a:gdLst>
              <a:gd name="T0" fmla="*/ 2147483647 w 93"/>
              <a:gd name="T1" fmla="*/ 2147483647 h 221"/>
              <a:gd name="T2" fmla="*/ 0 w 93"/>
              <a:gd name="T3" fmla="*/ 2147483647 h 221"/>
              <a:gd name="T4" fmla="*/ 2147483647 w 93"/>
              <a:gd name="T5" fmla="*/ 0 h 221"/>
              <a:gd name="T6" fmla="*/ 2147483647 w 93"/>
              <a:gd name="T7" fmla="*/ 2147483647 h 221"/>
              <a:gd name="T8" fmla="*/ 0 60000 65536"/>
              <a:gd name="T9" fmla="*/ 0 60000 65536"/>
              <a:gd name="T10" fmla="*/ 0 60000 65536"/>
              <a:gd name="T11" fmla="*/ 0 60000 65536"/>
              <a:gd name="T12" fmla="*/ 0 w 93"/>
              <a:gd name="T13" fmla="*/ 0 h 221"/>
              <a:gd name="T14" fmla="*/ 93 w 93"/>
              <a:gd name="T15" fmla="*/ 221 h 221"/>
            </a:gdLst>
            <a:ahLst/>
            <a:cxnLst>
              <a:cxn ang="T8">
                <a:pos x="T0" y="T1"/>
              </a:cxn>
              <a:cxn ang="T9">
                <a:pos x="T2" y="T3"/>
              </a:cxn>
              <a:cxn ang="T10">
                <a:pos x="T4" y="T5"/>
              </a:cxn>
              <a:cxn ang="T11">
                <a:pos x="T6" y="T7"/>
              </a:cxn>
            </a:cxnLst>
            <a:rect l="T12" t="T13" r="T14" b="T15"/>
            <a:pathLst>
              <a:path w="93" h="221">
                <a:moveTo>
                  <a:pt x="93" y="134"/>
                </a:moveTo>
                <a:lnTo>
                  <a:pt x="0" y="221"/>
                </a:lnTo>
                <a:lnTo>
                  <a:pt x="44" y="0"/>
                </a:lnTo>
                <a:lnTo>
                  <a:pt x="93" y="13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20" name="Line 20"/>
          <p:cNvSpPr>
            <a:spLocks noChangeShapeType="1"/>
          </p:cNvSpPr>
          <p:nvPr/>
        </p:nvSpPr>
        <p:spPr bwMode="auto">
          <a:xfrm flipH="1" flipV="1">
            <a:off x="5432425" y="3470500"/>
            <a:ext cx="203200" cy="238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21" name="Line 21"/>
          <p:cNvSpPr>
            <a:spLocks noChangeShapeType="1"/>
          </p:cNvSpPr>
          <p:nvPr/>
        </p:nvSpPr>
        <p:spPr bwMode="auto">
          <a:xfrm flipV="1">
            <a:off x="5976950" y="3243509"/>
            <a:ext cx="217487" cy="2270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22" name="Line 22"/>
          <p:cNvSpPr>
            <a:spLocks noChangeShapeType="1"/>
          </p:cNvSpPr>
          <p:nvPr/>
        </p:nvSpPr>
        <p:spPr bwMode="auto">
          <a:xfrm flipV="1">
            <a:off x="5318125" y="3470522"/>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23" name="Line 23"/>
          <p:cNvSpPr>
            <a:spLocks noChangeShapeType="1"/>
          </p:cNvSpPr>
          <p:nvPr/>
        </p:nvSpPr>
        <p:spPr bwMode="auto">
          <a:xfrm flipV="1">
            <a:off x="5862638" y="3470522"/>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24" name="Freeform 24"/>
          <p:cNvSpPr>
            <a:spLocks/>
          </p:cNvSpPr>
          <p:nvPr/>
        </p:nvSpPr>
        <p:spPr bwMode="auto">
          <a:xfrm>
            <a:off x="5534037" y="2870425"/>
            <a:ext cx="227013" cy="696912"/>
          </a:xfrm>
          <a:custGeom>
            <a:avLst/>
            <a:gdLst>
              <a:gd name="T0" fmla="*/ 0 w 98"/>
              <a:gd name="T1" fmla="*/ 2147483647 h 267"/>
              <a:gd name="T2" fmla="*/ 2147483647 w 98"/>
              <a:gd name="T3" fmla="*/ 0 h 267"/>
              <a:gd name="T4" fmla="*/ 2147483647 w 98"/>
              <a:gd name="T5" fmla="*/ 2147483647 h 267"/>
              <a:gd name="T6" fmla="*/ 0 w 98"/>
              <a:gd name="T7" fmla="*/ 2147483647 h 267"/>
              <a:gd name="T8" fmla="*/ 0 60000 65536"/>
              <a:gd name="T9" fmla="*/ 0 60000 65536"/>
              <a:gd name="T10" fmla="*/ 0 60000 65536"/>
              <a:gd name="T11" fmla="*/ 0 60000 65536"/>
              <a:gd name="T12" fmla="*/ 0 w 98"/>
              <a:gd name="T13" fmla="*/ 0 h 267"/>
              <a:gd name="T14" fmla="*/ 98 w 98"/>
              <a:gd name="T15" fmla="*/ 267 h 267"/>
            </a:gdLst>
            <a:ahLst/>
            <a:cxnLst>
              <a:cxn ang="T8">
                <a:pos x="T0" y="T1"/>
              </a:cxn>
              <a:cxn ang="T9">
                <a:pos x="T2" y="T3"/>
              </a:cxn>
              <a:cxn ang="T10">
                <a:pos x="T4" y="T5"/>
              </a:cxn>
              <a:cxn ang="T11">
                <a:pos x="T6" y="T7"/>
              </a:cxn>
            </a:cxnLst>
            <a:rect l="T12" t="T13" r="T14" b="T15"/>
            <a:pathLst>
              <a:path w="98" h="267">
                <a:moveTo>
                  <a:pt x="0" y="267"/>
                </a:moveTo>
                <a:lnTo>
                  <a:pt x="98" y="0"/>
                </a:lnTo>
                <a:lnTo>
                  <a:pt x="49" y="239"/>
                </a:lnTo>
                <a:lnTo>
                  <a:pt x="0" y="26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25" name="Line 25"/>
          <p:cNvSpPr>
            <a:spLocks noChangeShapeType="1"/>
          </p:cNvSpPr>
          <p:nvPr/>
        </p:nvSpPr>
        <p:spPr bwMode="auto">
          <a:xfrm flipH="1">
            <a:off x="5635637" y="3494334"/>
            <a:ext cx="11113"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26" name="Freeform 26"/>
          <p:cNvSpPr>
            <a:spLocks/>
          </p:cNvSpPr>
          <p:nvPr/>
        </p:nvSpPr>
        <p:spPr bwMode="auto">
          <a:xfrm>
            <a:off x="5646738" y="2870425"/>
            <a:ext cx="215900" cy="660400"/>
          </a:xfrm>
          <a:custGeom>
            <a:avLst/>
            <a:gdLst>
              <a:gd name="T0" fmla="*/ 2147483647 w 94"/>
              <a:gd name="T1" fmla="*/ 2147483647 h 253"/>
              <a:gd name="T2" fmla="*/ 0 w 94"/>
              <a:gd name="T3" fmla="*/ 2147483647 h 253"/>
              <a:gd name="T4" fmla="*/ 2147483647 w 94"/>
              <a:gd name="T5" fmla="*/ 0 h 253"/>
              <a:gd name="T6" fmla="*/ 2147483647 w 94"/>
              <a:gd name="T7" fmla="*/ 2147483647 h 253"/>
              <a:gd name="T8" fmla="*/ 0 60000 65536"/>
              <a:gd name="T9" fmla="*/ 0 60000 65536"/>
              <a:gd name="T10" fmla="*/ 0 60000 65536"/>
              <a:gd name="T11" fmla="*/ 0 60000 65536"/>
              <a:gd name="T12" fmla="*/ 0 w 94"/>
              <a:gd name="T13" fmla="*/ 0 h 253"/>
              <a:gd name="T14" fmla="*/ 94 w 94"/>
              <a:gd name="T15" fmla="*/ 253 h 253"/>
            </a:gdLst>
            <a:ahLst/>
            <a:cxnLst>
              <a:cxn ang="T8">
                <a:pos x="T0" y="T1"/>
              </a:cxn>
              <a:cxn ang="T9">
                <a:pos x="T2" y="T3"/>
              </a:cxn>
              <a:cxn ang="T10">
                <a:pos x="T4" y="T5"/>
              </a:cxn>
              <a:cxn ang="T11">
                <a:pos x="T6" y="T7"/>
              </a:cxn>
            </a:cxnLst>
            <a:rect l="T12" t="T13" r="T14" b="T15"/>
            <a:pathLst>
              <a:path w="94" h="253">
                <a:moveTo>
                  <a:pt x="94" y="253"/>
                </a:moveTo>
                <a:lnTo>
                  <a:pt x="0" y="239"/>
                </a:lnTo>
                <a:lnTo>
                  <a:pt x="49" y="0"/>
                </a:lnTo>
                <a:lnTo>
                  <a:pt x="94" y="25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27" name="Line 27"/>
          <p:cNvSpPr>
            <a:spLocks noChangeShapeType="1"/>
          </p:cNvSpPr>
          <p:nvPr/>
        </p:nvSpPr>
        <p:spPr bwMode="auto">
          <a:xfrm>
            <a:off x="5646738" y="3494334"/>
            <a:ext cx="12700"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28" name="Line 28"/>
          <p:cNvSpPr>
            <a:spLocks noChangeShapeType="1"/>
          </p:cNvSpPr>
          <p:nvPr/>
        </p:nvSpPr>
        <p:spPr bwMode="auto">
          <a:xfrm flipH="1" flipV="1">
            <a:off x="5646738" y="3494334"/>
            <a:ext cx="215900"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29" name="Line 29"/>
          <p:cNvSpPr>
            <a:spLocks noChangeShapeType="1"/>
          </p:cNvSpPr>
          <p:nvPr/>
        </p:nvSpPr>
        <p:spPr bwMode="auto">
          <a:xfrm flipV="1">
            <a:off x="5534027" y="3494334"/>
            <a:ext cx="112713"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30" name="Freeform 30"/>
          <p:cNvSpPr>
            <a:spLocks/>
          </p:cNvSpPr>
          <p:nvPr/>
        </p:nvSpPr>
        <p:spPr bwMode="auto">
          <a:xfrm>
            <a:off x="6080125" y="2894237"/>
            <a:ext cx="215900" cy="349250"/>
          </a:xfrm>
          <a:custGeom>
            <a:avLst/>
            <a:gdLst>
              <a:gd name="T0" fmla="*/ 2147483647 w 94"/>
              <a:gd name="T1" fmla="*/ 2147483647 h 134"/>
              <a:gd name="T2" fmla="*/ 2147483647 w 94"/>
              <a:gd name="T3" fmla="*/ 2147483647 h 134"/>
              <a:gd name="T4" fmla="*/ 0 w 94"/>
              <a:gd name="T5" fmla="*/ 0 h 134"/>
              <a:gd name="T6" fmla="*/ 2147483647 w 94"/>
              <a:gd name="T7" fmla="*/ 2147483647 h 134"/>
              <a:gd name="T8" fmla="*/ 0 60000 65536"/>
              <a:gd name="T9" fmla="*/ 0 60000 65536"/>
              <a:gd name="T10" fmla="*/ 0 60000 65536"/>
              <a:gd name="T11" fmla="*/ 0 60000 65536"/>
              <a:gd name="T12" fmla="*/ 0 w 94"/>
              <a:gd name="T13" fmla="*/ 0 h 134"/>
              <a:gd name="T14" fmla="*/ 94 w 94"/>
              <a:gd name="T15" fmla="*/ 134 h 134"/>
            </a:gdLst>
            <a:ahLst/>
            <a:cxnLst>
              <a:cxn ang="T8">
                <a:pos x="T0" y="T1"/>
              </a:cxn>
              <a:cxn ang="T9">
                <a:pos x="T2" y="T3"/>
              </a:cxn>
              <a:cxn ang="T10">
                <a:pos x="T4" y="T5"/>
              </a:cxn>
              <a:cxn ang="T11">
                <a:pos x="T6" y="T7"/>
              </a:cxn>
            </a:cxnLst>
            <a:rect l="T12" t="T13" r="T14" b="T15"/>
            <a:pathLst>
              <a:path w="94" h="134">
                <a:moveTo>
                  <a:pt x="49" y="134"/>
                </a:moveTo>
                <a:lnTo>
                  <a:pt x="94" y="19"/>
                </a:lnTo>
                <a:lnTo>
                  <a:pt x="0" y="0"/>
                </a:lnTo>
                <a:lnTo>
                  <a:pt x="49" y="13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31" name="Freeform 31"/>
          <p:cNvSpPr>
            <a:spLocks/>
          </p:cNvSpPr>
          <p:nvPr/>
        </p:nvSpPr>
        <p:spPr bwMode="auto">
          <a:xfrm>
            <a:off x="6194425" y="2943450"/>
            <a:ext cx="215900" cy="311150"/>
          </a:xfrm>
          <a:custGeom>
            <a:avLst/>
            <a:gdLst>
              <a:gd name="T0" fmla="*/ 2147483647 w 94"/>
              <a:gd name="T1" fmla="*/ 2147483647 h 119"/>
              <a:gd name="T2" fmla="*/ 0 w 94"/>
              <a:gd name="T3" fmla="*/ 2147483647 h 119"/>
              <a:gd name="T4" fmla="*/ 2147483647 w 94"/>
              <a:gd name="T5" fmla="*/ 0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119"/>
                </a:moveTo>
                <a:lnTo>
                  <a:pt x="0" y="115"/>
                </a:lnTo>
                <a:lnTo>
                  <a:pt x="45" y="0"/>
                </a:lnTo>
                <a:lnTo>
                  <a:pt x="94" y="11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32" name="Line 32"/>
          <p:cNvSpPr>
            <a:spLocks noChangeShapeType="1"/>
          </p:cNvSpPr>
          <p:nvPr/>
        </p:nvSpPr>
        <p:spPr bwMode="auto">
          <a:xfrm>
            <a:off x="6194425" y="3243509"/>
            <a:ext cx="215900" cy="111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33" name="Freeform 33"/>
          <p:cNvSpPr>
            <a:spLocks/>
          </p:cNvSpPr>
          <p:nvPr/>
        </p:nvSpPr>
        <p:spPr bwMode="auto">
          <a:xfrm>
            <a:off x="5211763" y="3530847"/>
            <a:ext cx="220662"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34" name="Freeform 34"/>
          <p:cNvSpPr>
            <a:spLocks/>
          </p:cNvSpPr>
          <p:nvPr/>
        </p:nvSpPr>
        <p:spPr bwMode="auto">
          <a:xfrm>
            <a:off x="5318125" y="3530847"/>
            <a:ext cx="215900"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9"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35" name="Freeform 35"/>
          <p:cNvSpPr>
            <a:spLocks/>
          </p:cNvSpPr>
          <p:nvPr/>
        </p:nvSpPr>
        <p:spPr bwMode="auto">
          <a:xfrm>
            <a:off x="5761038" y="2486272"/>
            <a:ext cx="215900" cy="1044575"/>
          </a:xfrm>
          <a:custGeom>
            <a:avLst/>
            <a:gdLst>
              <a:gd name="T0" fmla="*/ 0 w 94"/>
              <a:gd name="T1" fmla="*/ 2147483647 h 400"/>
              <a:gd name="T2" fmla="*/ 2147483647 w 94"/>
              <a:gd name="T3" fmla="*/ 0 h 400"/>
              <a:gd name="T4" fmla="*/ 2147483647 w 94"/>
              <a:gd name="T5" fmla="*/ 2147483647 h 400"/>
              <a:gd name="T6" fmla="*/ 0 w 94"/>
              <a:gd name="T7" fmla="*/ 2147483647 h 400"/>
              <a:gd name="T8" fmla="*/ 0 60000 65536"/>
              <a:gd name="T9" fmla="*/ 0 60000 65536"/>
              <a:gd name="T10" fmla="*/ 0 60000 65536"/>
              <a:gd name="T11" fmla="*/ 0 60000 65536"/>
              <a:gd name="T12" fmla="*/ 0 w 94"/>
              <a:gd name="T13" fmla="*/ 0 h 400"/>
              <a:gd name="T14" fmla="*/ 94 w 94"/>
              <a:gd name="T15" fmla="*/ 400 h 400"/>
            </a:gdLst>
            <a:ahLst/>
            <a:cxnLst>
              <a:cxn ang="T8">
                <a:pos x="T0" y="T1"/>
              </a:cxn>
              <a:cxn ang="T9">
                <a:pos x="T2" y="T3"/>
              </a:cxn>
              <a:cxn ang="T10">
                <a:pos x="T4" y="T5"/>
              </a:cxn>
              <a:cxn ang="T11">
                <a:pos x="T6" y="T7"/>
              </a:cxn>
            </a:cxnLst>
            <a:rect l="T12" t="T13" r="T14" b="T15"/>
            <a:pathLst>
              <a:path w="94" h="400">
                <a:moveTo>
                  <a:pt x="0" y="147"/>
                </a:moveTo>
                <a:lnTo>
                  <a:pt x="94" y="0"/>
                </a:lnTo>
                <a:lnTo>
                  <a:pt x="45" y="400"/>
                </a:lnTo>
                <a:lnTo>
                  <a:pt x="0" y="14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36" name="Line 36"/>
          <p:cNvSpPr>
            <a:spLocks noChangeShapeType="1"/>
          </p:cNvSpPr>
          <p:nvPr/>
        </p:nvSpPr>
        <p:spPr bwMode="auto">
          <a:xfrm flipH="1" flipV="1">
            <a:off x="5318125" y="3530825"/>
            <a:ext cx="215900"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37" name="Line 37"/>
          <p:cNvSpPr>
            <a:spLocks noChangeShapeType="1"/>
          </p:cNvSpPr>
          <p:nvPr/>
        </p:nvSpPr>
        <p:spPr bwMode="auto">
          <a:xfrm flipV="1">
            <a:off x="5211763" y="3530847"/>
            <a:ext cx="106362"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38" name="Line 38"/>
          <p:cNvSpPr>
            <a:spLocks noChangeShapeType="1"/>
          </p:cNvSpPr>
          <p:nvPr/>
        </p:nvSpPr>
        <p:spPr bwMode="auto">
          <a:xfrm>
            <a:off x="5761038" y="2870425"/>
            <a:ext cx="101600" cy="6604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39" name="Freeform 39"/>
          <p:cNvSpPr>
            <a:spLocks/>
          </p:cNvSpPr>
          <p:nvPr/>
        </p:nvSpPr>
        <p:spPr bwMode="auto">
          <a:xfrm>
            <a:off x="6296025" y="2943450"/>
            <a:ext cx="228600" cy="311150"/>
          </a:xfrm>
          <a:custGeom>
            <a:avLst/>
            <a:gdLst>
              <a:gd name="T0" fmla="*/ 2147483647 w 98"/>
              <a:gd name="T1" fmla="*/ 2147483647 h 119"/>
              <a:gd name="T2" fmla="*/ 2147483647 w 98"/>
              <a:gd name="T3" fmla="*/ 2147483647 h 119"/>
              <a:gd name="T4" fmla="*/ 0 w 98"/>
              <a:gd name="T5" fmla="*/ 0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49" y="119"/>
                </a:moveTo>
                <a:lnTo>
                  <a:pt x="98" y="27"/>
                </a:lnTo>
                <a:lnTo>
                  <a:pt x="0" y="0"/>
                </a:lnTo>
                <a:lnTo>
                  <a:pt x="49" y="11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40" name="Freeform 40"/>
          <p:cNvSpPr>
            <a:spLocks/>
          </p:cNvSpPr>
          <p:nvPr/>
        </p:nvSpPr>
        <p:spPr bwMode="auto">
          <a:xfrm>
            <a:off x="6410337" y="3013300"/>
            <a:ext cx="219075" cy="254000"/>
          </a:xfrm>
          <a:custGeom>
            <a:avLst/>
            <a:gdLst>
              <a:gd name="T0" fmla="*/ 2147483647 w 94"/>
              <a:gd name="T1" fmla="*/ 2147483647 h 97"/>
              <a:gd name="T2" fmla="*/ 0 w 94"/>
              <a:gd name="T3" fmla="*/ 2147483647 h 97"/>
              <a:gd name="T4" fmla="*/ 2147483647 w 94"/>
              <a:gd name="T5" fmla="*/ 0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94" y="97"/>
                </a:moveTo>
                <a:lnTo>
                  <a:pt x="0" y="92"/>
                </a:lnTo>
                <a:lnTo>
                  <a:pt x="49" y="0"/>
                </a:lnTo>
                <a:lnTo>
                  <a:pt x="94"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41" name="Line 41"/>
          <p:cNvSpPr>
            <a:spLocks noChangeShapeType="1"/>
          </p:cNvSpPr>
          <p:nvPr/>
        </p:nvSpPr>
        <p:spPr bwMode="auto">
          <a:xfrm>
            <a:off x="6410337" y="3254600"/>
            <a:ext cx="219075"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42" name="Line 42"/>
          <p:cNvSpPr>
            <a:spLocks noChangeShapeType="1"/>
          </p:cNvSpPr>
          <p:nvPr/>
        </p:nvSpPr>
        <p:spPr bwMode="auto">
          <a:xfrm>
            <a:off x="6296028" y="2943450"/>
            <a:ext cx="114300" cy="311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43" name="Freeform 43"/>
          <p:cNvSpPr>
            <a:spLocks/>
          </p:cNvSpPr>
          <p:nvPr/>
        </p:nvSpPr>
        <p:spPr bwMode="auto">
          <a:xfrm>
            <a:off x="5432430" y="2498950"/>
            <a:ext cx="214313" cy="1128712"/>
          </a:xfrm>
          <a:custGeom>
            <a:avLst/>
            <a:gdLst>
              <a:gd name="T0" fmla="*/ 0 w 93"/>
              <a:gd name="T1" fmla="*/ 2147483647 h 432"/>
              <a:gd name="T2" fmla="*/ 2147483647 w 93"/>
              <a:gd name="T3" fmla="*/ 0 h 432"/>
              <a:gd name="T4" fmla="*/ 2147483647 w 93"/>
              <a:gd name="T5" fmla="*/ 2147483647 h 432"/>
              <a:gd name="T6" fmla="*/ 0 w 93"/>
              <a:gd name="T7" fmla="*/ 2147483647 h 432"/>
              <a:gd name="T8" fmla="*/ 0 60000 65536"/>
              <a:gd name="T9" fmla="*/ 0 60000 65536"/>
              <a:gd name="T10" fmla="*/ 0 60000 65536"/>
              <a:gd name="T11" fmla="*/ 0 60000 65536"/>
              <a:gd name="T12" fmla="*/ 0 w 93"/>
              <a:gd name="T13" fmla="*/ 0 h 432"/>
              <a:gd name="T14" fmla="*/ 93 w 93"/>
              <a:gd name="T15" fmla="*/ 432 h 432"/>
            </a:gdLst>
            <a:ahLst/>
            <a:cxnLst>
              <a:cxn ang="T8">
                <a:pos x="T0" y="T1"/>
              </a:cxn>
              <a:cxn ang="T9">
                <a:pos x="T2" y="T3"/>
              </a:cxn>
              <a:cxn ang="T10">
                <a:pos x="T4" y="T5"/>
              </a:cxn>
              <a:cxn ang="T11">
                <a:pos x="T6" y="T7"/>
              </a:cxn>
            </a:cxnLst>
            <a:rect l="T12" t="T13" r="T14" b="T15"/>
            <a:pathLst>
              <a:path w="93" h="432">
                <a:moveTo>
                  <a:pt x="0" y="432"/>
                </a:moveTo>
                <a:lnTo>
                  <a:pt x="93" y="0"/>
                </a:lnTo>
                <a:lnTo>
                  <a:pt x="44" y="409"/>
                </a:lnTo>
                <a:lnTo>
                  <a:pt x="0" y="43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44" name="Line 44"/>
          <p:cNvSpPr>
            <a:spLocks noChangeShapeType="1"/>
          </p:cNvSpPr>
          <p:nvPr/>
        </p:nvSpPr>
        <p:spPr bwMode="auto">
          <a:xfrm>
            <a:off x="5534025" y="3567359"/>
            <a:ext cx="0"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45" name="Freeform 45"/>
          <p:cNvSpPr>
            <a:spLocks/>
          </p:cNvSpPr>
          <p:nvPr/>
        </p:nvSpPr>
        <p:spPr bwMode="auto">
          <a:xfrm>
            <a:off x="5534037" y="2498972"/>
            <a:ext cx="227013" cy="1068387"/>
          </a:xfrm>
          <a:custGeom>
            <a:avLst/>
            <a:gdLst>
              <a:gd name="T0" fmla="*/ 2147483647 w 98"/>
              <a:gd name="T1" fmla="*/ 2147483647 h 409"/>
              <a:gd name="T2" fmla="*/ 0 w 98"/>
              <a:gd name="T3" fmla="*/ 2147483647 h 409"/>
              <a:gd name="T4" fmla="*/ 2147483647 w 98"/>
              <a:gd name="T5" fmla="*/ 0 h 409"/>
              <a:gd name="T6" fmla="*/ 2147483647 w 98"/>
              <a:gd name="T7" fmla="*/ 2147483647 h 409"/>
              <a:gd name="T8" fmla="*/ 0 60000 65536"/>
              <a:gd name="T9" fmla="*/ 0 60000 65536"/>
              <a:gd name="T10" fmla="*/ 0 60000 65536"/>
              <a:gd name="T11" fmla="*/ 0 60000 65536"/>
              <a:gd name="T12" fmla="*/ 0 w 98"/>
              <a:gd name="T13" fmla="*/ 0 h 409"/>
              <a:gd name="T14" fmla="*/ 98 w 98"/>
              <a:gd name="T15" fmla="*/ 409 h 409"/>
            </a:gdLst>
            <a:ahLst/>
            <a:cxnLst>
              <a:cxn ang="T8">
                <a:pos x="T0" y="T1"/>
              </a:cxn>
              <a:cxn ang="T9">
                <a:pos x="T2" y="T3"/>
              </a:cxn>
              <a:cxn ang="T10">
                <a:pos x="T4" y="T5"/>
              </a:cxn>
              <a:cxn ang="T11">
                <a:pos x="T6" y="T7"/>
              </a:cxn>
            </a:cxnLst>
            <a:rect l="T12" t="T13" r="T14" b="T15"/>
            <a:pathLst>
              <a:path w="98" h="409">
                <a:moveTo>
                  <a:pt x="98" y="142"/>
                </a:moveTo>
                <a:lnTo>
                  <a:pt x="0" y="409"/>
                </a:lnTo>
                <a:lnTo>
                  <a:pt x="49" y="0"/>
                </a:lnTo>
                <a:lnTo>
                  <a:pt x="98" y="14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46" name="Line 46"/>
          <p:cNvSpPr>
            <a:spLocks noChangeShapeType="1"/>
          </p:cNvSpPr>
          <p:nvPr/>
        </p:nvSpPr>
        <p:spPr bwMode="auto">
          <a:xfrm flipV="1">
            <a:off x="5432426" y="3567359"/>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47" name="Line 47"/>
          <p:cNvSpPr>
            <a:spLocks noChangeShapeType="1"/>
          </p:cNvSpPr>
          <p:nvPr/>
        </p:nvSpPr>
        <p:spPr bwMode="auto">
          <a:xfrm flipH="1">
            <a:off x="5534037" y="2870425"/>
            <a:ext cx="227013" cy="6969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48" name="Freeform 48"/>
          <p:cNvSpPr>
            <a:spLocks/>
          </p:cNvSpPr>
          <p:nvPr/>
        </p:nvSpPr>
        <p:spPr bwMode="auto">
          <a:xfrm>
            <a:off x="6524625" y="3013300"/>
            <a:ext cx="215900" cy="254000"/>
          </a:xfrm>
          <a:custGeom>
            <a:avLst/>
            <a:gdLst>
              <a:gd name="T0" fmla="*/ 2147483647 w 94"/>
              <a:gd name="T1" fmla="*/ 2147483647 h 97"/>
              <a:gd name="T2" fmla="*/ 2147483647 w 94"/>
              <a:gd name="T3" fmla="*/ 0 h 97"/>
              <a:gd name="T4" fmla="*/ 0 w 94"/>
              <a:gd name="T5" fmla="*/ 0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45" y="97"/>
                </a:moveTo>
                <a:lnTo>
                  <a:pt x="94" y="0"/>
                </a:lnTo>
                <a:lnTo>
                  <a:pt x="0" y="0"/>
                </a:lnTo>
                <a:lnTo>
                  <a:pt x="45"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49" name="Freeform 49"/>
          <p:cNvSpPr>
            <a:spLocks/>
          </p:cNvSpPr>
          <p:nvPr/>
        </p:nvSpPr>
        <p:spPr bwMode="auto">
          <a:xfrm>
            <a:off x="6629400" y="3013300"/>
            <a:ext cx="215900" cy="254000"/>
          </a:xfrm>
          <a:custGeom>
            <a:avLst/>
            <a:gdLst>
              <a:gd name="T0" fmla="*/ 2147483647 w 93"/>
              <a:gd name="T1" fmla="*/ 2147483647 h 97"/>
              <a:gd name="T2" fmla="*/ 0 w 93"/>
              <a:gd name="T3" fmla="*/ 2147483647 h 97"/>
              <a:gd name="T4" fmla="*/ 2147483647 w 93"/>
              <a:gd name="T5" fmla="*/ 0 h 97"/>
              <a:gd name="T6" fmla="*/ 2147483647 w 93"/>
              <a:gd name="T7" fmla="*/ 2147483647 h 97"/>
              <a:gd name="T8" fmla="*/ 0 60000 65536"/>
              <a:gd name="T9" fmla="*/ 0 60000 65536"/>
              <a:gd name="T10" fmla="*/ 0 60000 65536"/>
              <a:gd name="T11" fmla="*/ 0 60000 65536"/>
              <a:gd name="T12" fmla="*/ 0 w 93"/>
              <a:gd name="T13" fmla="*/ 0 h 97"/>
              <a:gd name="T14" fmla="*/ 93 w 93"/>
              <a:gd name="T15" fmla="*/ 97 h 97"/>
            </a:gdLst>
            <a:ahLst/>
            <a:cxnLst>
              <a:cxn ang="T8">
                <a:pos x="T0" y="T1"/>
              </a:cxn>
              <a:cxn ang="T9">
                <a:pos x="T2" y="T3"/>
              </a:cxn>
              <a:cxn ang="T10">
                <a:pos x="T4" y="T5"/>
              </a:cxn>
              <a:cxn ang="T11">
                <a:pos x="T6" y="T7"/>
              </a:cxn>
            </a:cxnLst>
            <a:rect l="T12" t="T13" r="T14" b="T15"/>
            <a:pathLst>
              <a:path w="93" h="97">
                <a:moveTo>
                  <a:pt x="93" y="74"/>
                </a:moveTo>
                <a:lnTo>
                  <a:pt x="0" y="97"/>
                </a:lnTo>
                <a:lnTo>
                  <a:pt x="49" y="0"/>
                </a:lnTo>
                <a:lnTo>
                  <a:pt x="93" y="7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50" name="Line 50"/>
          <p:cNvSpPr>
            <a:spLocks noChangeShapeType="1"/>
          </p:cNvSpPr>
          <p:nvPr/>
        </p:nvSpPr>
        <p:spPr bwMode="auto">
          <a:xfrm flipV="1">
            <a:off x="6629400" y="3206997"/>
            <a:ext cx="2159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51" name="Line 51"/>
          <p:cNvSpPr>
            <a:spLocks noChangeShapeType="1"/>
          </p:cNvSpPr>
          <p:nvPr/>
        </p:nvSpPr>
        <p:spPr bwMode="auto">
          <a:xfrm>
            <a:off x="6524627" y="3013300"/>
            <a:ext cx="104775" cy="2540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52" name="Freeform 52"/>
          <p:cNvSpPr>
            <a:spLocks/>
          </p:cNvSpPr>
          <p:nvPr/>
        </p:nvSpPr>
        <p:spPr bwMode="auto">
          <a:xfrm>
            <a:off x="5099062" y="3591172"/>
            <a:ext cx="219075"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53" name="Freeform 53"/>
          <p:cNvSpPr>
            <a:spLocks/>
          </p:cNvSpPr>
          <p:nvPr/>
        </p:nvSpPr>
        <p:spPr bwMode="auto">
          <a:xfrm>
            <a:off x="5211763" y="3591172"/>
            <a:ext cx="220662" cy="96837"/>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54" name="Line 54"/>
          <p:cNvSpPr>
            <a:spLocks noChangeShapeType="1"/>
          </p:cNvSpPr>
          <p:nvPr/>
        </p:nvSpPr>
        <p:spPr bwMode="auto">
          <a:xfrm flipH="1" flipV="1">
            <a:off x="5211763" y="3591150"/>
            <a:ext cx="207962"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55" name="Line 55"/>
          <p:cNvSpPr>
            <a:spLocks noChangeShapeType="1"/>
          </p:cNvSpPr>
          <p:nvPr/>
        </p:nvSpPr>
        <p:spPr bwMode="auto">
          <a:xfrm flipV="1">
            <a:off x="5111762" y="3591172"/>
            <a:ext cx="100013"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56" name="Freeform 56"/>
          <p:cNvSpPr>
            <a:spLocks/>
          </p:cNvSpPr>
          <p:nvPr/>
        </p:nvSpPr>
        <p:spPr bwMode="auto">
          <a:xfrm>
            <a:off x="5976950" y="2462437"/>
            <a:ext cx="217487" cy="431800"/>
          </a:xfrm>
          <a:custGeom>
            <a:avLst/>
            <a:gdLst>
              <a:gd name="T0" fmla="*/ 2147483647 w 93"/>
              <a:gd name="T1" fmla="*/ 2147483647 h 165"/>
              <a:gd name="T2" fmla="*/ 2147483647 w 93"/>
              <a:gd name="T3" fmla="*/ 0 h 165"/>
              <a:gd name="T4" fmla="*/ 0 w 93"/>
              <a:gd name="T5" fmla="*/ 2147483647 h 165"/>
              <a:gd name="T6" fmla="*/ 2147483647 w 93"/>
              <a:gd name="T7" fmla="*/ 2147483647 h 165"/>
              <a:gd name="T8" fmla="*/ 0 60000 65536"/>
              <a:gd name="T9" fmla="*/ 0 60000 65536"/>
              <a:gd name="T10" fmla="*/ 0 60000 65536"/>
              <a:gd name="T11" fmla="*/ 0 60000 65536"/>
              <a:gd name="T12" fmla="*/ 0 w 93"/>
              <a:gd name="T13" fmla="*/ 0 h 165"/>
              <a:gd name="T14" fmla="*/ 93 w 93"/>
              <a:gd name="T15" fmla="*/ 165 h 165"/>
            </a:gdLst>
            <a:ahLst/>
            <a:cxnLst>
              <a:cxn ang="T8">
                <a:pos x="T0" y="T1"/>
              </a:cxn>
              <a:cxn ang="T9">
                <a:pos x="T2" y="T3"/>
              </a:cxn>
              <a:cxn ang="T10">
                <a:pos x="T4" y="T5"/>
              </a:cxn>
              <a:cxn ang="T11">
                <a:pos x="T6" y="T7"/>
              </a:cxn>
            </a:cxnLst>
            <a:rect l="T12" t="T13" r="T14" b="T15"/>
            <a:pathLst>
              <a:path w="93" h="165">
                <a:moveTo>
                  <a:pt x="44" y="165"/>
                </a:moveTo>
                <a:lnTo>
                  <a:pt x="93" y="0"/>
                </a:lnTo>
                <a:lnTo>
                  <a:pt x="0" y="9"/>
                </a:lnTo>
                <a:lnTo>
                  <a:pt x="44" y="1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57" name="Freeform 57"/>
          <p:cNvSpPr>
            <a:spLocks/>
          </p:cNvSpPr>
          <p:nvPr/>
        </p:nvSpPr>
        <p:spPr bwMode="auto">
          <a:xfrm>
            <a:off x="6080125" y="2462459"/>
            <a:ext cx="215900" cy="481013"/>
          </a:xfrm>
          <a:custGeom>
            <a:avLst/>
            <a:gdLst>
              <a:gd name="T0" fmla="*/ 2147483647 w 94"/>
              <a:gd name="T1" fmla="*/ 2147483647 h 184"/>
              <a:gd name="T2" fmla="*/ 0 w 94"/>
              <a:gd name="T3" fmla="*/ 2147483647 h 184"/>
              <a:gd name="T4" fmla="*/ 2147483647 w 94"/>
              <a:gd name="T5" fmla="*/ 0 h 184"/>
              <a:gd name="T6" fmla="*/ 2147483647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94" y="184"/>
                </a:moveTo>
                <a:lnTo>
                  <a:pt x="0" y="165"/>
                </a:lnTo>
                <a:lnTo>
                  <a:pt x="49" y="0"/>
                </a:lnTo>
                <a:lnTo>
                  <a:pt x="94"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58" name="Line 58"/>
          <p:cNvSpPr>
            <a:spLocks noChangeShapeType="1"/>
          </p:cNvSpPr>
          <p:nvPr/>
        </p:nvSpPr>
        <p:spPr bwMode="auto">
          <a:xfrm flipH="1" flipV="1">
            <a:off x="6080125" y="2894259"/>
            <a:ext cx="215900" cy="492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59" name="Freeform 59"/>
          <p:cNvSpPr>
            <a:spLocks/>
          </p:cNvSpPr>
          <p:nvPr/>
        </p:nvSpPr>
        <p:spPr bwMode="auto">
          <a:xfrm>
            <a:off x="6740525" y="3013322"/>
            <a:ext cx="217488" cy="193675"/>
          </a:xfrm>
          <a:custGeom>
            <a:avLst/>
            <a:gdLst>
              <a:gd name="T0" fmla="*/ 2147483647 w 93"/>
              <a:gd name="T1" fmla="*/ 2147483647 h 74"/>
              <a:gd name="T2" fmla="*/ 2147483647 w 93"/>
              <a:gd name="T3" fmla="*/ 2147483647 h 74"/>
              <a:gd name="T4" fmla="*/ 0 w 93"/>
              <a:gd name="T5" fmla="*/ 0 h 74"/>
              <a:gd name="T6" fmla="*/ 2147483647 w 93"/>
              <a:gd name="T7" fmla="*/ 2147483647 h 74"/>
              <a:gd name="T8" fmla="*/ 0 60000 65536"/>
              <a:gd name="T9" fmla="*/ 0 60000 65536"/>
              <a:gd name="T10" fmla="*/ 0 60000 65536"/>
              <a:gd name="T11" fmla="*/ 0 60000 65536"/>
              <a:gd name="T12" fmla="*/ 0 w 93"/>
              <a:gd name="T13" fmla="*/ 0 h 74"/>
              <a:gd name="T14" fmla="*/ 93 w 93"/>
              <a:gd name="T15" fmla="*/ 74 h 74"/>
            </a:gdLst>
            <a:ahLst/>
            <a:cxnLst>
              <a:cxn ang="T8">
                <a:pos x="T0" y="T1"/>
              </a:cxn>
              <a:cxn ang="T9">
                <a:pos x="T2" y="T3"/>
              </a:cxn>
              <a:cxn ang="T10">
                <a:pos x="T4" y="T5"/>
              </a:cxn>
              <a:cxn ang="T11">
                <a:pos x="T6" y="T7"/>
              </a:cxn>
            </a:cxnLst>
            <a:rect l="T12" t="T13" r="T14" b="T15"/>
            <a:pathLst>
              <a:path w="93" h="74">
                <a:moveTo>
                  <a:pt x="44" y="74"/>
                </a:moveTo>
                <a:lnTo>
                  <a:pt x="93" y="23"/>
                </a:lnTo>
                <a:lnTo>
                  <a:pt x="0" y="0"/>
                </a:lnTo>
                <a:lnTo>
                  <a:pt x="44" y="7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60" name="Freeform 60"/>
          <p:cNvSpPr>
            <a:spLocks/>
          </p:cNvSpPr>
          <p:nvPr/>
        </p:nvSpPr>
        <p:spPr bwMode="auto">
          <a:xfrm>
            <a:off x="6845312" y="3073625"/>
            <a:ext cx="227013" cy="133350"/>
          </a:xfrm>
          <a:custGeom>
            <a:avLst/>
            <a:gdLst>
              <a:gd name="T0" fmla="*/ 2147483647 w 98"/>
              <a:gd name="T1" fmla="*/ 2147483647 h 51"/>
              <a:gd name="T2" fmla="*/ 0 w 98"/>
              <a:gd name="T3" fmla="*/ 2147483647 h 51"/>
              <a:gd name="T4" fmla="*/ 2147483647 w 98"/>
              <a:gd name="T5" fmla="*/ 0 h 51"/>
              <a:gd name="T6" fmla="*/ 2147483647 w 98"/>
              <a:gd name="T7" fmla="*/ 2147483647 h 51"/>
              <a:gd name="T8" fmla="*/ 0 60000 65536"/>
              <a:gd name="T9" fmla="*/ 0 60000 65536"/>
              <a:gd name="T10" fmla="*/ 0 60000 65536"/>
              <a:gd name="T11" fmla="*/ 0 60000 65536"/>
              <a:gd name="T12" fmla="*/ 0 w 98"/>
              <a:gd name="T13" fmla="*/ 0 h 51"/>
              <a:gd name="T14" fmla="*/ 98 w 98"/>
              <a:gd name="T15" fmla="*/ 51 h 51"/>
            </a:gdLst>
            <a:ahLst/>
            <a:cxnLst>
              <a:cxn ang="T8">
                <a:pos x="T0" y="T1"/>
              </a:cxn>
              <a:cxn ang="T9">
                <a:pos x="T2" y="T3"/>
              </a:cxn>
              <a:cxn ang="T10">
                <a:pos x="T4" y="T5"/>
              </a:cxn>
              <a:cxn ang="T11">
                <a:pos x="T6" y="T7"/>
              </a:cxn>
            </a:cxnLst>
            <a:rect l="T12" t="T13" r="T14" b="T15"/>
            <a:pathLst>
              <a:path w="98" h="51">
                <a:moveTo>
                  <a:pt x="98" y="46"/>
                </a:moveTo>
                <a:lnTo>
                  <a:pt x="0" y="51"/>
                </a:lnTo>
                <a:lnTo>
                  <a:pt x="49" y="0"/>
                </a:lnTo>
                <a:lnTo>
                  <a:pt x="98"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61" name="Line 61"/>
          <p:cNvSpPr>
            <a:spLocks noChangeShapeType="1"/>
          </p:cNvSpPr>
          <p:nvPr/>
        </p:nvSpPr>
        <p:spPr bwMode="auto">
          <a:xfrm flipV="1">
            <a:off x="6845312" y="3194275"/>
            <a:ext cx="227013"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62" name="Line 62"/>
          <p:cNvSpPr>
            <a:spLocks noChangeShapeType="1"/>
          </p:cNvSpPr>
          <p:nvPr/>
        </p:nvSpPr>
        <p:spPr bwMode="auto">
          <a:xfrm>
            <a:off x="6740527" y="3013322"/>
            <a:ext cx="104775" cy="1936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63" name="Freeform 63"/>
          <p:cNvSpPr>
            <a:spLocks/>
          </p:cNvSpPr>
          <p:nvPr/>
        </p:nvSpPr>
        <p:spPr bwMode="auto">
          <a:xfrm>
            <a:off x="5318125" y="2138587"/>
            <a:ext cx="215900" cy="1549400"/>
          </a:xfrm>
          <a:custGeom>
            <a:avLst/>
            <a:gdLst>
              <a:gd name="T0" fmla="*/ 0 w 93"/>
              <a:gd name="T1" fmla="*/ 2147483647 h 593"/>
              <a:gd name="T2" fmla="*/ 2147483647 w 93"/>
              <a:gd name="T3" fmla="*/ 0 h 593"/>
              <a:gd name="T4" fmla="*/ 2147483647 w 93"/>
              <a:gd name="T5" fmla="*/ 2147483647 h 593"/>
              <a:gd name="T6" fmla="*/ 0 w 93"/>
              <a:gd name="T7" fmla="*/ 2147483647 h 593"/>
              <a:gd name="T8" fmla="*/ 0 60000 65536"/>
              <a:gd name="T9" fmla="*/ 0 60000 65536"/>
              <a:gd name="T10" fmla="*/ 0 60000 65536"/>
              <a:gd name="T11" fmla="*/ 0 60000 65536"/>
              <a:gd name="T12" fmla="*/ 0 w 93"/>
              <a:gd name="T13" fmla="*/ 0 h 593"/>
              <a:gd name="T14" fmla="*/ 93 w 93"/>
              <a:gd name="T15" fmla="*/ 593 h 593"/>
            </a:gdLst>
            <a:ahLst/>
            <a:cxnLst>
              <a:cxn ang="T8">
                <a:pos x="T0" y="T1"/>
              </a:cxn>
              <a:cxn ang="T9">
                <a:pos x="T2" y="T3"/>
              </a:cxn>
              <a:cxn ang="T10">
                <a:pos x="T4" y="T5"/>
              </a:cxn>
              <a:cxn ang="T11">
                <a:pos x="T6" y="T7"/>
              </a:cxn>
            </a:cxnLst>
            <a:rect l="T12" t="T13" r="T14" b="T15"/>
            <a:pathLst>
              <a:path w="93" h="593">
                <a:moveTo>
                  <a:pt x="0" y="593"/>
                </a:moveTo>
                <a:lnTo>
                  <a:pt x="93" y="0"/>
                </a:lnTo>
                <a:lnTo>
                  <a:pt x="49" y="570"/>
                </a:lnTo>
                <a:lnTo>
                  <a:pt x="0" y="59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64" name="Line 64"/>
          <p:cNvSpPr>
            <a:spLocks noChangeShapeType="1"/>
          </p:cNvSpPr>
          <p:nvPr/>
        </p:nvSpPr>
        <p:spPr bwMode="auto">
          <a:xfrm flipH="1">
            <a:off x="5419725" y="3627684"/>
            <a:ext cx="12700"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65" name="Freeform 65"/>
          <p:cNvSpPr>
            <a:spLocks/>
          </p:cNvSpPr>
          <p:nvPr/>
        </p:nvSpPr>
        <p:spPr bwMode="auto">
          <a:xfrm>
            <a:off x="5432430" y="2138609"/>
            <a:ext cx="214313" cy="1489075"/>
          </a:xfrm>
          <a:custGeom>
            <a:avLst/>
            <a:gdLst>
              <a:gd name="T0" fmla="*/ 2147483647 w 93"/>
              <a:gd name="T1" fmla="*/ 2147483647 h 570"/>
              <a:gd name="T2" fmla="*/ 0 w 93"/>
              <a:gd name="T3" fmla="*/ 2147483647 h 570"/>
              <a:gd name="T4" fmla="*/ 2147483647 w 93"/>
              <a:gd name="T5" fmla="*/ 0 h 570"/>
              <a:gd name="T6" fmla="*/ 2147483647 w 93"/>
              <a:gd name="T7" fmla="*/ 2147483647 h 570"/>
              <a:gd name="T8" fmla="*/ 0 60000 65536"/>
              <a:gd name="T9" fmla="*/ 0 60000 65536"/>
              <a:gd name="T10" fmla="*/ 0 60000 65536"/>
              <a:gd name="T11" fmla="*/ 0 60000 65536"/>
              <a:gd name="T12" fmla="*/ 0 w 93"/>
              <a:gd name="T13" fmla="*/ 0 h 570"/>
              <a:gd name="T14" fmla="*/ 93 w 93"/>
              <a:gd name="T15" fmla="*/ 570 h 570"/>
            </a:gdLst>
            <a:ahLst/>
            <a:cxnLst>
              <a:cxn ang="T8">
                <a:pos x="T0" y="T1"/>
              </a:cxn>
              <a:cxn ang="T9">
                <a:pos x="T2" y="T3"/>
              </a:cxn>
              <a:cxn ang="T10">
                <a:pos x="T4" y="T5"/>
              </a:cxn>
              <a:cxn ang="T11">
                <a:pos x="T6" y="T7"/>
              </a:cxn>
            </a:cxnLst>
            <a:rect l="T12" t="T13" r="T14" b="T15"/>
            <a:pathLst>
              <a:path w="93" h="570">
                <a:moveTo>
                  <a:pt x="93" y="138"/>
                </a:moveTo>
                <a:lnTo>
                  <a:pt x="0" y="570"/>
                </a:lnTo>
                <a:lnTo>
                  <a:pt x="44" y="0"/>
                </a:lnTo>
                <a:lnTo>
                  <a:pt x="93" y="13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66" name="Line 66"/>
          <p:cNvSpPr>
            <a:spLocks noChangeShapeType="1"/>
          </p:cNvSpPr>
          <p:nvPr/>
        </p:nvSpPr>
        <p:spPr bwMode="auto">
          <a:xfrm flipV="1">
            <a:off x="5318125" y="3627684"/>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67" name="Freeform 67"/>
          <p:cNvSpPr>
            <a:spLocks/>
          </p:cNvSpPr>
          <p:nvPr/>
        </p:nvSpPr>
        <p:spPr bwMode="auto">
          <a:xfrm>
            <a:off x="6194425" y="2462459"/>
            <a:ext cx="215900" cy="481013"/>
          </a:xfrm>
          <a:custGeom>
            <a:avLst/>
            <a:gdLst>
              <a:gd name="T0" fmla="*/ 2147483647 w 94"/>
              <a:gd name="T1" fmla="*/ 2147483647 h 184"/>
              <a:gd name="T2" fmla="*/ 2147483647 w 94"/>
              <a:gd name="T3" fmla="*/ 2147483647 h 184"/>
              <a:gd name="T4" fmla="*/ 0 w 94"/>
              <a:gd name="T5" fmla="*/ 0 h 184"/>
              <a:gd name="T6" fmla="*/ 2147483647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184"/>
                </a:moveTo>
                <a:lnTo>
                  <a:pt x="94" y="73"/>
                </a:lnTo>
                <a:lnTo>
                  <a:pt x="0" y="0"/>
                </a:lnTo>
                <a:lnTo>
                  <a:pt x="45"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68" name="Freeform 68"/>
          <p:cNvSpPr>
            <a:spLocks/>
          </p:cNvSpPr>
          <p:nvPr/>
        </p:nvSpPr>
        <p:spPr bwMode="auto">
          <a:xfrm>
            <a:off x="6296025" y="2652959"/>
            <a:ext cx="228600" cy="360363"/>
          </a:xfrm>
          <a:custGeom>
            <a:avLst/>
            <a:gdLst>
              <a:gd name="T0" fmla="*/ 2147483647 w 98"/>
              <a:gd name="T1" fmla="*/ 2147483647 h 138"/>
              <a:gd name="T2" fmla="*/ 0 w 98"/>
              <a:gd name="T3" fmla="*/ 2147483647 h 138"/>
              <a:gd name="T4" fmla="*/ 2147483647 w 98"/>
              <a:gd name="T5" fmla="*/ 0 h 138"/>
              <a:gd name="T6" fmla="*/ 2147483647 w 98"/>
              <a:gd name="T7" fmla="*/ 2147483647 h 138"/>
              <a:gd name="T8" fmla="*/ 0 60000 65536"/>
              <a:gd name="T9" fmla="*/ 0 60000 65536"/>
              <a:gd name="T10" fmla="*/ 0 60000 65536"/>
              <a:gd name="T11" fmla="*/ 0 60000 65536"/>
              <a:gd name="T12" fmla="*/ 0 w 98"/>
              <a:gd name="T13" fmla="*/ 0 h 138"/>
              <a:gd name="T14" fmla="*/ 98 w 98"/>
              <a:gd name="T15" fmla="*/ 138 h 138"/>
            </a:gdLst>
            <a:ahLst/>
            <a:cxnLst>
              <a:cxn ang="T8">
                <a:pos x="T0" y="T1"/>
              </a:cxn>
              <a:cxn ang="T9">
                <a:pos x="T2" y="T3"/>
              </a:cxn>
              <a:cxn ang="T10">
                <a:pos x="T4" y="T5"/>
              </a:cxn>
              <a:cxn ang="T11">
                <a:pos x="T6" y="T7"/>
              </a:cxn>
            </a:cxnLst>
            <a:rect l="T12" t="T13" r="T14" b="T15"/>
            <a:pathLst>
              <a:path w="98" h="138">
                <a:moveTo>
                  <a:pt x="98" y="138"/>
                </a:moveTo>
                <a:lnTo>
                  <a:pt x="0" y="111"/>
                </a:lnTo>
                <a:lnTo>
                  <a:pt x="49" y="0"/>
                </a:lnTo>
                <a:lnTo>
                  <a:pt x="98" y="13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69" name="Line 69"/>
          <p:cNvSpPr>
            <a:spLocks noChangeShapeType="1"/>
          </p:cNvSpPr>
          <p:nvPr/>
        </p:nvSpPr>
        <p:spPr bwMode="auto">
          <a:xfrm flipH="1" flipV="1">
            <a:off x="6296025" y="2943450"/>
            <a:ext cx="228600" cy="69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70" name="Freeform 70"/>
          <p:cNvSpPr>
            <a:spLocks/>
          </p:cNvSpPr>
          <p:nvPr/>
        </p:nvSpPr>
        <p:spPr bwMode="auto">
          <a:xfrm>
            <a:off x="6958013" y="3073625"/>
            <a:ext cx="215900" cy="157162"/>
          </a:xfrm>
          <a:custGeom>
            <a:avLst/>
            <a:gdLst>
              <a:gd name="T0" fmla="*/ 2147483647 w 94"/>
              <a:gd name="T1" fmla="*/ 2147483647 h 60"/>
              <a:gd name="T2" fmla="*/ 2147483647 w 94"/>
              <a:gd name="T3" fmla="*/ 2147483647 h 60"/>
              <a:gd name="T4" fmla="*/ 0 w 94"/>
              <a:gd name="T5" fmla="*/ 0 h 60"/>
              <a:gd name="T6" fmla="*/ 2147483647 w 94"/>
              <a:gd name="T7" fmla="*/ 2147483647 h 60"/>
              <a:gd name="T8" fmla="*/ 0 60000 65536"/>
              <a:gd name="T9" fmla="*/ 0 60000 65536"/>
              <a:gd name="T10" fmla="*/ 0 60000 65536"/>
              <a:gd name="T11" fmla="*/ 0 60000 65536"/>
              <a:gd name="T12" fmla="*/ 0 w 94"/>
              <a:gd name="T13" fmla="*/ 0 h 60"/>
              <a:gd name="T14" fmla="*/ 94 w 94"/>
              <a:gd name="T15" fmla="*/ 60 h 60"/>
            </a:gdLst>
            <a:ahLst/>
            <a:cxnLst>
              <a:cxn ang="T8">
                <a:pos x="T0" y="T1"/>
              </a:cxn>
              <a:cxn ang="T9">
                <a:pos x="T2" y="T3"/>
              </a:cxn>
              <a:cxn ang="T10">
                <a:pos x="T4" y="T5"/>
              </a:cxn>
              <a:cxn ang="T11">
                <a:pos x="T6" y="T7"/>
              </a:cxn>
            </a:cxnLst>
            <a:rect l="T12" t="T13" r="T14" b="T15"/>
            <a:pathLst>
              <a:path w="94" h="60">
                <a:moveTo>
                  <a:pt x="49" y="46"/>
                </a:moveTo>
                <a:lnTo>
                  <a:pt x="94" y="60"/>
                </a:lnTo>
                <a:lnTo>
                  <a:pt x="0" y="0"/>
                </a:lnTo>
                <a:lnTo>
                  <a:pt x="49"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71" name="Freeform 71"/>
          <p:cNvSpPr>
            <a:spLocks/>
          </p:cNvSpPr>
          <p:nvPr/>
        </p:nvSpPr>
        <p:spPr bwMode="auto">
          <a:xfrm>
            <a:off x="7072313" y="3194297"/>
            <a:ext cx="215900" cy="84137"/>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32"/>
                </a:moveTo>
                <a:lnTo>
                  <a:pt x="0" y="0"/>
                </a:lnTo>
                <a:lnTo>
                  <a:pt x="45" y="14"/>
                </a:lnTo>
                <a:lnTo>
                  <a:pt x="94" y="3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72" name="Freeform 72"/>
          <p:cNvSpPr>
            <a:spLocks/>
          </p:cNvSpPr>
          <p:nvPr/>
        </p:nvSpPr>
        <p:spPr bwMode="auto">
          <a:xfrm>
            <a:off x="4984762" y="2641825"/>
            <a:ext cx="227013" cy="1079500"/>
          </a:xfrm>
          <a:custGeom>
            <a:avLst/>
            <a:gdLst>
              <a:gd name="T0" fmla="*/ 0 w 98"/>
              <a:gd name="T1" fmla="*/ 2147483647 h 413"/>
              <a:gd name="T2" fmla="*/ 2147483647 w 98"/>
              <a:gd name="T3" fmla="*/ 0 h 413"/>
              <a:gd name="T4" fmla="*/ 2147483647 w 98"/>
              <a:gd name="T5" fmla="*/ 2147483647 h 413"/>
              <a:gd name="T6" fmla="*/ 0 w 98"/>
              <a:gd name="T7" fmla="*/ 2147483647 h 413"/>
              <a:gd name="T8" fmla="*/ 0 60000 65536"/>
              <a:gd name="T9" fmla="*/ 0 60000 65536"/>
              <a:gd name="T10" fmla="*/ 0 60000 65536"/>
              <a:gd name="T11" fmla="*/ 0 60000 65536"/>
              <a:gd name="T12" fmla="*/ 0 w 98"/>
              <a:gd name="T13" fmla="*/ 0 h 413"/>
              <a:gd name="T14" fmla="*/ 98 w 98"/>
              <a:gd name="T15" fmla="*/ 413 h 413"/>
            </a:gdLst>
            <a:ahLst/>
            <a:cxnLst>
              <a:cxn ang="T8">
                <a:pos x="T0" y="T1"/>
              </a:cxn>
              <a:cxn ang="T9">
                <a:pos x="T2" y="T3"/>
              </a:cxn>
              <a:cxn ang="T10">
                <a:pos x="T4" y="T5"/>
              </a:cxn>
              <a:cxn ang="T11">
                <a:pos x="T6" y="T7"/>
              </a:cxn>
            </a:cxnLst>
            <a:rect l="T12" t="T13" r="T14" b="T15"/>
            <a:pathLst>
              <a:path w="98" h="413">
                <a:moveTo>
                  <a:pt x="0" y="413"/>
                </a:moveTo>
                <a:lnTo>
                  <a:pt x="98" y="0"/>
                </a:lnTo>
                <a:lnTo>
                  <a:pt x="49" y="386"/>
                </a:lnTo>
                <a:lnTo>
                  <a:pt x="0" y="4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73" name="Freeform 73"/>
          <p:cNvSpPr>
            <a:spLocks/>
          </p:cNvSpPr>
          <p:nvPr/>
        </p:nvSpPr>
        <p:spPr bwMode="auto">
          <a:xfrm>
            <a:off x="5099062" y="2641825"/>
            <a:ext cx="219075" cy="1046162"/>
          </a:xfrm>
          <a:custGeom>
            <a:avLst/>
            <a:gdLst>
              <a:gd name="T0" fmla="*/ 2147483647 w 94"/>
              <a:gd name="T1" fmla="*/ 2147483647 h 400"/>
              <a:gd name="T2" fmla="*/ 0 w 94"/>
              <a:gd name="T3" fmla="*/ 2147483647 h 400"/>
              <a:gd name="T4" fmla="*/ 2147483647 w 94"/>
              <a:gd name="T5" fmla="*/ 0 h 400"/>
              <a:gd name="T6" fmla="*/ 2147483647 w 94"/>
              <a:gd name="T7" fmla="*/ 2147483647 h 400"/>
              <a:gd name="T8" fmla="*/ 0 60000 65536"/>
              <a:gd name="T9" fmla="*/ 0 60000 65536"/>
              <a:gd name="T10" fmla="*/ 0 60000 65536"/>
              <a:gd name="T11" fmla="*/ 0 60000 65536"/>
              <a:gd name="T12" fmla="*/ 0 w 94"/>
              <a:gd name="T13" fmla="*/ 0 h 400"/>
              <a:gd name="T14" fmla="*/ 94 w 94"/>
              <a:gd name="T15" fmla="*/ 400 h 400"/>
            </a:gdLst>
            <a:ahLst/>
            <a:cxnLst>
              <a:cxn ang="T8">
                <a:pos x="T0" y="T1"/>
              </a:cxn>
              <a:cxn ang="T9">
                <a:pos x="T2" y="T3"/>
              </a:cxn>
              <a:cxn ang="T10">
                <a:pos x="T4" y="T5"/>
              </a:cxn>
              <a:cxn ang="T11">
                <a:pos x="T6" y="T7"/>
              </a:cxn>
            </a:cxnLst>
            <a:rect l="T12" t="T13" r="T14" b="T15"/>
            <a:pathLst>
              <a:path w="94" h="400">
                <a:moveTo>
                  <a:pt x="94" y="400"/>
                </a:moveTo>
                <a:lnTo>
                  <a:pt x="0" y="386"/>
                </a:lnTo>
                <a:lnTo>
                  <a:pt x="49" y="0"/>
                </a:lnTo>
                <a:lnTo>
                  <a:pt x="94" y="40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74" name="Line 74"/>
          <p:cNvSpPr>
            <a:spLocks noChangeShapeType="1"/>
          </p:cNvSpPr>
          <p:nvPr/>
        </p:nvSpPr>
        <p:spPr bwMode="auto">
          <a:xfrm>
            <a:off x="5099050" y="3651497"/>
            <a:ext cx="12700"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75" name="Line 75"/>
          <p:cNvSpPr>
            <a:spLocks noChangeShapeType="1"/>
          </p:cNvSpPr>
          <p:nvPr/>
        </p:nvSpPr>
        <p:spPr bwMode="auto">
          <a:xfrm flipH="1" flipV="1">
            <a:off x="7072325" y="3194297"/>
            <a:ext cx="204787" cy="841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76" name="Line 76"/>
          <p:cNvSpPr>
            <a:spLocks noChangeShapeType="1"/>
          </p:cNvSpPr>
          <p:nvPr/>
        </p:nvSpPr>
        <p:spPr bwMode="auto">
          <a:xfrm>
            <a:off x="6958013" y="3073625"/>
            <a:ext cx="114300" cy="1206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77" name="Line 77"/>
          <p:cNvSpPr>
            <a:spLocks noChangeShapeType="1"/>
          </p:cNvSpPr>
          <p:nvPr/>
        </p:nvSpPr>
        <p:spPr bwMode="auto">
          <a:xfrm flipH="1" flipV="1">
            <a:off x="5099062" y="3651475"/>
            <a:ext cx="219075"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78" name="Line 78"/>
          <p:cNvSpPr>
            <a:spLocks noChangeShapeType="1"/>
          </p:cNvSpPr>
          <p:nvPr/>
        </p:nvSpPr>
        <p:spPr bwMode="auto">
          <a:xfrm flipV="1">
            <a:off x="4984752" y="3651475"/>
            <a:ext cx="114300" cy="69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79" name="Freeform 79"/>
          <p:cNvSpPr>
            <a:spLocks/>
          </p:cNvSpPr>
          <p:nvPr/>
        </p:nvSpPr>
        <p:spPr bwMode="auto">
          <a:xfrm>
            <a:off x="6410337" y="2652959"/>
            <a:ext cx="219075" cy="360363"/>
          </a:xfrm>
          <a:custGeom>
            <a:avLst/>
            <a:gdLst>
              <a:gd name="T0" fmla="*/ 2147483647 w 94"/>
              <a:gd name="T1" fmla="*/ 2147483647 h 138"/>
              <a:gd name="T2" fmla="*/ 2147483647 w 94"/>
              <a:gd name="T3" fmla="*/ 2147483647 h 138"/>
              <a:gd name="T4" fmla="*/ 0 w 94"/>
              <a:gd name="T5" fmla="*/ 0 h 138"/>
              <a:gd name="T6" fmla="*/ 2147483647 w 94"/>
              <a:gd name="T7" fmla="*/ 2147483647 h 138"/>
              <a:gd name="T8" fmla="*/ 0 60000 65536"/>
              <a:gd name="T9" fmla="*/ 0 60000 65536"/>
              <a:gd name="T10" fmla="*/ 0 60000 65536"/>
              <a:gd name="T11" fmla="*/ 0 60000 65536"/>
              <a:gd name="T12" fmla="*/ 0 w 94"/>
              <a:gd name="T13" fmla="*/ 0 h 138"/>
              <a:gd name="T14" fmla="*/ 94 w 94"/>
              <a:gd name="T15" fmla="*/ 138 h 138"/>
            </a:gdLst>
            <a:ahLst/>
            <a:cxnLst>
              <a:cxn ang="T8">
                <a:pos x="T0" y="T1"/>
              </a:cxn>
              <a:cxn ang="T9">
                <a:pos x="T2" y="T3"/>
              </a:cxn>
              <a:cxn ang="T10">
                <a:pos x="T4" y="T5"/>
              </a:cxn>
              <a:cxn ang="T11">
                <a:pos x="T6" y="T7"/>
              </a:cxn>
            </a:cxnLst>
            <a:rect l="T12" t="T13" r="T14" b="T15"/>
            <a:pathLst>
              <a:path w="94" h="138">
                <a:moveTo>
                  <a:pt x="49" y="138"/>
                </a:moveTo>
                <a:lnTo>
                  <a:pt x="94" y="46"/>
                </a:lnTo>
                <a:lnTo>
                  <a:pt x="0" y="0"/>
                </a:lnTo>
                <a:lnTo>
                  <a:pt x="49" y="13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80" name="Freeform 80"/>
          <p:cNvSpPr>
            <a:spLocks/>
          </p:cNvSpPr>
          <p:nvPr/>
        </p:nvSpPr>
        <p:spPr bwMode="auto">
          <a:xfrm>
            <a:off x="6524625" y="2773609"/>
            <a:ext cx="215900" cy="239713"/>
          </a:xfrm>
          <a:custGeom>
            <a:avLst/>
            <a:gdLst>
              <a:gd name="T0" fmla="*/ 2147483647 w 94"/>
              <a:gd name="T1" fmla="*/ 2147483647 h 92"/>
              <a:gd name="T2" fmla="*/ 0 w 94"/>
              <a:gd name="T3" fmla="*/ 2147483647 h 92"/>
              <a:gd name="T4" fmla="*/ 2147483647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92"/>
                </a:lnTo>
                <a:lnTo>
                  <a:pt x="45" y="0"/>
                </a:lnTo>
                <a:lnTo>
                  <a:pt x="94"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81" name="Line 81"/>
          <p:cNvSpPr>
            <a:spLocks noChangeShapeType="1"/>
          </p:cNvSpPr>
          <p:nvPr/>
        </p:nvSpPr>
        <p:spPr bwMode="auto">
          <a:xfrm flipH="1">
            <a:off x="6524625" y="3013322"/>
            <a:ext cx="215900"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82" name="Line 82"/>
          <p:cNvSpPr>
            <a:spLocks noChangeShapeType="1"/>
          </p:cNvSpPr>
          <p:nvPr/>
        </p:nvSpPr>
        <p:spPr bwMode="auto">
          <a:xfrm>
            <a:off x="6410328" y="2652959"/>
            <a:ext cx="114300" cy="3603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83" name="Freeform 83"/>
          <p:cNvSpPr>
            <a:spLocks/>
          </p:cNvSpPr>
          <p:nvPr/>
        </p:nvSpPr>
        <p:spPr bwMode="auto">
          <a:xfrm>
            <a:off x="7288213" y="3278412"/>
            <a:ext cx="214312" cy="469900"/>
          </a:xfrm>
          <a:custGeom>
            <a:avLst/>
            <a:gdLst>
              <a:gd name="T0" fmla="*/ 2147483647 w 93"/>
              <a:gd name="T1" fmla="*/ 2147483647 h 180"/>
              <a:gd name="T2" fmla="*/ 0 w 93"/>
              <a:gd name="T3" fmla="*/ 0 h 180"/>
              <a:gd name="T4" fmla="*/ 2147483647 w 93"/>
              <a:gd name="T5" fmla="*/ 2147483647 h 180"/>
              <a:gd name="T6" fmla="*/ 2147483647 w 93"/>
              <a:gd name="T7" fmla="*/ 2147483647 h 180"/>
              <a:gd name="T8" fmla="*/ 0 60000 65536"/>
              <a:gd name="T9" fmla="*/ 0 60000 65536"/>
              <a:gd name="T10" fmla="*/ 0 60000 65536"/>
              <a:gd name="T11" fmla="*/ 0 60000 65536"/>
              <a:gd name="T12" fmla="*/ 0 w 93"/>
              <a:gd name="T13" fmla="*/ 0 h 180"/>
              <a:gd name="T14" fmla="*/ 93 w 93"/>
              <a:gd name="T15" fmla="*/ 180 h 180"/>
            </a:gdLst>
            <a:ahLst/>
            <a:cxnLst>
              <a:cxn ang="T8">
                <a:pos x="T0" y="T1"/>
              </a:cxn>
              <a:cxn ang="T9">
                <a:pos x="T2" y="T3"/>
              </a:cxn>
              <a:cxn ang="T10">
                <a:pos x="T4" y="T5"/>
              </a:cxn>
              <a:cxn ang="T11">
                <a:pos x="T6" y="T7"/>
              </a:cxn>
            </a:cxnLst>
            <a:rect l="T12" t="T13" r="T14" b="T15"/>
            <a:pathLst>
              <a:path w="93" h="180">
                <a:moveTo>
                  <a:pt x="93" y="157"/>
                </a:moveTo>
                <a:lnTo>
                  <a:pt x="0" y="0"/>
                </a:lnTo>
                <a:lnTo>
                  <a:pt x="44" y="180"/>
                </a:lnTo>
                <a:lnTo>
                  <a:pt x="93" y="15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84" name="Freeform 84"/>
          <p:cNvSpPr>
            <a:spLocks/>
          </p:cNvSpPr>
          <p:nvPr/>
        </p:nvSpPr>
        <p:spPr bwMode="auto">
          <a:xfrm>
            <a:off x="7173925" y="3230809"/>
            <a:ext cx="217487" cy="517525"/>
          </a:xfrm>
          <a:custGeom>
            <a:avLst/>
            <a:gdLst>
              <a:gd name="T0" fmla="*/ 2147483647 w 93"/>
              <a:gd name="T1" fmla="*/ 2147483647 h 198"/>
              <a:gd name="T2" fmla="*/ 2147483647 w 93"/>
              <a:gd name="T3" fmla="*/ 2147483647 h 198"/>
              <a:gd name="T4" fmla="*/ 0 w 93"/>
              <a:gd name="T5" fmla="*/ 0 h 198"/>
              <a:gd name="T6" fmla="*/ 2147483647 w 93"/>
              <a:gd name="T7" fmla="*/ 2147483647 h 198"/>
              <a:gd name="T8" fmla="*/ 0 60000 65536"/>
              <a:gd name="T9" fmla="*/ 0 60000 65536"/>
              <a:gd name="T10" fmla="*/ 0 60000 65536"/>
              <a:gd name="T11" fmla="*/ 0 60000 65536"/>
              <a:gd name="T12" fmla="*/ 0 w 93"/>
              <a:gd name="T13" fmla="*/ 0 h 198"/>
              <a:gd name="T14" fmla="*/ 93 w 93"/>
              <a:gd name="T15" fmla="*/ 198 h 198"/>
            </a:gdLst>
            <a:ahLst/>
            <a:cxnLst>
              <a:cxn ang="T8">
                <a:pos x="T0" y="T1"/>
              </a:cxn>
              <a:cxn ang="T9">
                <a:pos x="T2" y="T3"/>
              </a:cxn>
              <a:cxn ang="T10">
                <a:pos x="T4" y="T5"/>
              </a:cxn>
              <a:cxn ang="T11">
                <a:pos x="T6" y="T7"/>
              </a:cxn>
            </a:cxnLst>
            <a:rect l="T12" t="T13" r="T14" b="T15"/>
            <a:pathLst>
              <a:path w="93" h="198">
                <a:moveTo>
                  <a:pt x="49" y="18"/>
                </a:moveTo>
                <a:lnTo>
                  <a:pt x="93" y="198"/>
                </a:lnTo>
                <a:lnTo>
                  <a:pt x="0" y="0"/>
                </a:lnTo>
                <a:lnTo>
                  <a:pt x="49"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85" name="Line 85"/>
          <p:cNvSpPr>
            <a:spLocks noChangeShapeType="1"/>
          </p:cNvSpPr>
          <p:nvPr/>
        </p:nvSpPr>
        <p:spPr bwMode="auto">
          <a:xfrm flipH="1">
            <a:off x="7277112" y="3278412"/>
            <a:ext cx="11113" cy="15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86" name="Line 86"/>
          <p:cNvSpPr>
            <a:spLocks noChangeShapeType="1"/>
          </p:cNvSpPr>
          <p:nvPr/>
        </p:nvSpPr>
        <p:spPr bwMode="auto">
          <a:xfrm>
            <a:off x="7288213" y="3278434"/>
            <a:ext cx="214312" cy="4095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87" name="Line 87"/>
          <p:cNvSpPr>
            <a:spLocks noChangeShapeType="1"/>
          </p:cNvSpPr>
          <p:nvPr/>
        </p:nvSpPr>
        <p:spPr bwMode="auto">
          <a:xfrm>
            <a:off x="7173913" y="3230809"/>
            <a:ext cx="114300" cy="476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88" name="Freeform 88"/>
          <p:cNvSpPr>
            <a:spLocks/>
          </p:cNvSpPr>
          <p:nvPr/>
        </p:nvSpPr>
        <p:spPr bwMode="auto">
          <a:xfrm>
            <a:off x="5211763" y="1670275"/>
            <a:ext cx="220662" cy="2017712"/>
          </a:xfrm>
          <a:custGeom>
            <a:avLst/>
            <a:gdLst>
              <a:gd name="T0" fmla="*/ 0 w 94"/>
              <a:gd name="T1" fmla="*/ 2147483647 h 772"/>
              <a:gd name="T2" fmla="*/ 2147483647 w 94"/>
              <a:gd name="T3" fmla="*/ 0 h 772"/>
              <a:gd name="T4" fmla="*/ 2147483647 w 94"/>
              <a:gd name="T5" fmla="*/ 2147483647 h 772"/>
              <a:gd name="T6" fmla="*/ 0 w 94"/>
              <a:gd name="T7" fmla="*/ 2147483647 h 772"/>
              <a:gd name="T8" fmla="*/ 0 60000 65536"/>
              <a:gd name="T9" fmla="*/ 0 60000 65536"/>
              <a:gd name="T10" fmla="*/ 0 60000 65536"/>
              <a:gd name="T11" fmla="*/ 0 60000 65536"/>
              <a:gd name="T12" fmla="*/ 0 w 94"/>
              <a:gd name="T13" fmla="*/ 0 h 772"/>
              <a:gd name="T14" fmla="*/ 94 w 94"/>
              <a:gd name="T15" fmla="*/ 772 h 772"/>
            </a:gdLst>
            <a:ahLst/>
            <a:cxnLst>
              <a:cxn ang="T8">
                <a:pos x="T0" y="T1"/>
              </a:cxn>
              <a:cxn ang="T9">
                <a:pos x="T2" y="T3"/>
              </a:cxn>
              <a:cxn ang="T10">
                <a:pos x="T4" y="T5"/>
              </a:cxn>
              <a:cxn ang="T11">
                <a:pos x="T6" y="T7"/>
              </a:cxn>
            </a:cxnLst>
            <a:rect l="T12" t="T13" r="T14" b="T15"/>
            <a:pathLst>
              <a:path w="94" h="772">
                <a:moveTo>
                  <a:pt x="0" y="372"/>
                </a:moveTo>
                <a:lnTo>
                  <a:pt x="94" y="0"/>
                </a:lnTo>
                <a:lnTo>
                  <a:pt x="45" y="772"/>
                </a:lnTo>
                <a:lnTo>
                  <a:pt x="0" y="37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89" name="Freeform 89"/>
          <p:cNvSpPr>
            <a:spLocks/>
          </p:cNvSpPr>
          <p:nvPr/>
        </p:nvSpPr>
        <p:spPr bwMode="auto">
          <a:xfrm>
            <a:off x="5318125" y="1670275"/>
            <a:ext cx="215900" cy="2017712"/>
          </a:xfrm>
          <a:custGeom>
            <a:avLst/>
            <a:gdLst>
              <a:gd name="T0" fmla="*/ 2147483647 w 93"/>
              <a:gd name="T1" fmla="*/ 2147483647 h 772"/>
              <a:gd name="T2" fmla="*/ 0 w 93"/>
              <a:gd name="T3" fmla="*/ 2147483647 h 772"/>
              <a:gd name="T4" fmla="*/ 2147483647 w 93"/>
              <a:gd name="T5" fmla="*/ 0 h 772"/>
              <a:gd name="T6" fmla="*/ 2147483647 w 93"/>
              <a:gd name="T7" fmla="*/ 2147483647 h 772"/>
              <a:gd name="T8" fmla="*/ 0 60000 65536"/>
              <a:gd name="T9" fmla="*/ 0 60000 65536"/>
              <a:gd name="T10" fmla="*/ 0 60000 65536"/>
              <a:gd name="T11" fmla="*/ 0 60000 65536"/>
              <a:gd name="T12" fmla="*/ 0 w 93"/>
              <a:gd name="T13" fmla="*/ 0 h 772"/>
              <a:gd name="T14" fmla="*/ 93 w 93"/>
              <a:gd name="T15" fmla="*/ 772 h 772"/>
            </a:gdLst>
            <a:ahLst/>
            <a:cxnLst>
              <a:cxn ang="T8">
                <a:pos x="T0" y="T1"/>
              </a:cxn>
              <a:cxn ang="T9">
                <a:pos x="T2" y="T3"/>
              </a:cxn>
              <a:cxn ang="T10">
                <a:pos x="T4" y="T5"/>
              </a:cxn>
              <a:cxn ang="T11">
                <a:pos x="T6" y="T7"/>
              </a:cxn>
            </a:cxnLst>
            <a:rect l="T12" t="T13" r="T14" b="T15"/>
            <a:pathLst>
              <a:path w="93" h="772">
                <a:moveTo>
                  <a:pt x="93" y="179"/>
                </a:moveTo>
                <a:lnTo>
                  <a:pt x="0" y="772"/>
                </a:lnTo>
                <a:lnTo>
                  <a:pt x="49" y="0"/>
                </a:lnTo>
                <a:lnTo>
                  <a:pt x="93" y="17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90" name="Freeform 90"/>
          <p:cNvSpPr>
            <a:spLocks/>
          </p:cNvSpPr>
          <p:nvPr/>
        </p:nvSpPr>
        <p:spPr bwMode="auto">
          <a:xfrm>
            <a:off x="7391400" y="3688009"/>
            <a:ext cx="228600" cy="93663"/>
          </a:xfrm>
          <a:custGeom>
            <a:avLst/>
            <a:gdLst>
              <a:gd name="T0" fmla="*/ 2147483647 w 99"/>
              <a:gd name="T1" fmla="*/ 0 h 36"/>
              <a:gd name="T2" fmla="*/ 2147483647 w 99"/>
              <a:gd name="T3" fmla="*/ 2147483647 h 36"/>
              <a:gd name="T4" fmla="*/ 0 w 99"/>
              <a:gd name="T5" fmla="*/ 2147483647 h 36"/>
              <a:gd name="T6" fmla="*/ 2147483647 w 99"/>
              <a:gd name="T7" fmla="*/ 0 h 36"/>
              <a:gd name="T8" fmla="*/ 0 60000 65536"/>
              <a:gd name="T9" fmla="*/ 0 60000 65536"/>
              <a:gd name="T10" fmla="*/ 0 60000 65536"/>
              <a:gd name="T11" fmla="*/ 0 60000 65536"/>
              <a:gd name="T12" fmla="*/ 0 w 99"/>
              <a:gd name="T13" fmla="*/ 0 h 36"/>
              <a:gd name="T14" fmla="*/ 99 w 99"/>
              <a:gd name="T15" fmla="*/ 36 h 36"/>
            </a:gdLst>
            <a:ahLst/>
            <a:cxnLst>
              <a:cxn ang="T8">
                <a:pos x="T0" y="T1"/>
              </a:cxn>
              <a:cxn ang="T9">
                <a:pos x="T2" y="T3"/>
              </a:cxn>
              <a:cxn ang="T10">
                <a:pos x="T4" y="T5"/>
              </a:cxn>
              <a:cxn ang="T11">
                <a:pos x="T6" y="T7"/>
              </a:cxn>
            </a:cxnLst>
            <a:rect l="T12" t="T13" r="T14" b="T15"/>
            <a:pathLst>
              <a:path w="99" h="36">
                <a:moveTo>
                  <a:pt x="49" y="0"/>
                </a:moveTo>
                <a:lnTo>
                  <a:pt x="99" y="36"/>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91" name="Freeform 91"/>
          <p:cNvSpPr>
            <a:spLocks/>
          </p:cNvSpPr>
          <p:nvPr/>
        </p:nvSpPr>
        <p:spPr bwMode="auto">
          <a:xfrm>
            <a:off x="7502530" y="3688009"/>
            <a:ext cx="220663" cy="93663"/>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50" y="36"/>
                </a:lnTo>
                <a:lnTo>
                  <a:pt x="94"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92" name="Line 92"/>
          <p:cNvSpPr>
            <a:spLocks noChangeShapeType="1"/>
          </p:cNvSpPr>
          <p:nvPr/>
        </p:nvSpPr>
        <p:spPr bwMode="auto">
          <a:xfrm flipH="1">
            <a:off x="5318125" y="2138587"/>
            <a:ext cx="215900" cy="15494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93" name="Line 93"/>
          <p:cNvSpPr>
            <a:spLocks noChangeShapeType="1"/>
          </p:cNvSpPr>
          <p:nvPr/>
        </p:nvSpPr>
        <p:spPr bwMode="auto">
          <a:xfrm>
            <a:off x="5211763" y="2641825"/>
            <a:ext cx="106362" cy="10461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94" name="Line 94"/>
          <p:cNvSpPr>
            <a:spLocks noChangeShapeType="1"/>
          </p:cNvSpPr>
          <p:nvPr/>
        </p:nvSpPr>
        <p:spPr bwMode="auto">
          <a:xfrm>
            <a:off x="7502530" y="3687987"/>
            <a:ext cx="220663" cy="333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95" name="Line 95"/>
          <p:cNvSpPr>
            <a:spLocks noChangeShapeType="1"/>
          </p:cNvSpPr>
          <p:nvPr/>
        </p:nvSpPr>
        <p:spPr bwMode="auto">
          <a:xfrm flipV="1">
            <a:off x="7400930" y="3688009"/>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96" name="Freeform 96"/>
          <p:cNvSpPr>
            <a:spLocks/>
          </p:cNvSpPr>
          <p:nvPr/>
        </p:nvSpPr>
        <p:spPr bwMode="auto">
          <a:xfrm>
            <a:off x="6629400" y="2773609"/>
            <a:ext cx="215900" cy="239713"/>
          </a:xfrm>
          <a:custGeom>
            <a:avLst/>
            <a:gdLst>
              <a:gd name="T0" fmla="*/ 2147483647 w 93"/>
              <a:gd name="T1" fmla="*/ 2147483647 h 92"/>
              <a:gd name="T2" fmla="*/ 2147483647 w 93"/>
              <a:gd name="T3" fmla="*/ 2147483647 h 92"/>
              <a:gd name="T4" fmla="*/ 0 w 93"/>
              <a:gd name="T5" fmla="*/ 0 h 92"/>
              <a:gd name="T6" fmla="*/ 2147483647 w 93"/>
              <a:gd name="T7" fmla="*/ 2147483647 h 92"/>
              <a:gd name="T8" fmla="*/ 0 60000 65536"/>
              <a:gd name="T9" fmla="*/ 0 60000 65536"/>
              <a:gd name="T10" fmla="*/ 0 60000 65536"/>
              <a:gd name="T11" fmla="*/ 0 60000 65536"/>
              <a:gd name="T12" fmla="*/ 0 w 93"/>
              <a:gd name="T13" fmla="*/ 0 h 92"/>
              <a:gd name="T14" fmla="*/ 93 w 93"/>
              <a:gd name="T15" fmla="*/ 92 h 92"/>
            </a:gdLst>
            <a:ahLst/>
            <a:cxnLst>
              <a:cxn ang="T8">
                <a:pos x="T0" y="T1"/>
              </a:cxn>
              <a:cxn ang="T9">
                <a:pos x="T2" y="T3"/>
              </a:cxn>
              <a:cxn ang="T10">
                <a:pos x="T4" y="T5"/>
              </a:cxn>
              <a:cxn ang="T11">
                <a:pos x="T6" y="T7"/>
              </a:cxn>
            </a:cxnLst>
            <a:rect l="T12" t="T13" r="T14" b="T15"/>
            <a:pathLst>
              <a:path w="93" h="92">
                <a:moveTo>
                  <a:pt x="49" y="92"/>
                </a:moveTo>
                <a:lnTo>
                  <a:pt x="93" y="60"/>
                </a:lnTo>
                <a:lnTo>
                  <a:pt x="0" y="0"/>
                </a:lnTo>
                <a:lnTo>
                  <a:pt x="49"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97" name="Freeform 97"/>
          <p:cNvSpPr>
            <a:spLocks/>
          </p:cNvSpPr>
          <p:nvPr/>
        </p:nvSpPr>
        <p:spPr bwMode="auto">
          <a:xfrm>
            <a:off x="6740525" y="2930772"/>
            <a:ext cx="217488" cy="142875"/>
          </a:xfrm>
          <a:custGeom>
            <a:avLst/>
            <a:gdLst>
              <a:gd name="T0" fmla="*/ 2147483647 w 93"/>
              <a:gd name="T1" fmla="*/ 2147483647 h 55"/>
              <a:gd name="T2" fmla="*/ 0 w 93"/>
              <a:gd name="T3" fmla="*/ 2147483647 h 55"/>
              <a:gd name="T4" fmla="*/ 2147483647 w 93"/>
              <a:gd name="T5" fmla="*/ 0 h 55"/>
              <a:gd name="T6" fmla="*/ 2147483647 w 93"/>
              <a:gd name="T7" fmla="*/ 2147483647 h 55"/>
              <a:gd name="T8" fmla="*/ 0 60000 65536"/>
              <a:gd name="T9" fmla="*/ 0 60000 65536"/>
              <a:gd name="T10" fmla="*/ 0 60000 65536"/>
              <a:gd name="T11" fmla="*/ 0 60000 65536"/>
              <a:gd name="T12" fmla="*/ 0 w 93"/>
              <a:gd name="T13" fmla="*/ 0 h 55"/>
              <a:gd name="T14" fmla="*/ 93 w 93"/>
              <a:gd name="T15" fmla="*/ 55 h 55"/>
            </a:gdLst>
            <a:ahLst/>
            <a:cxnLst>
              <a:cxn ang="T8">
                <a:pos x="T0" y="T1"/>
              </a:cxn>
              <a:cxn ang="T9">
                <a:pos x="T2" y="T3"/>
              </a:cxn>
              <a:cxn ang="T10">
                <a:pos x="T4" y="T5"/>
              </a:cxn>
              <a:cxn ang="T11">
                <a:pos x="T6" y="T7"/>
              </a:cxn>
            </a:cxnLst>
            <a:rect l="T12" t="T13" r="T14" b="T15"/>
            <a:pathLst>
              <a:path w="93" h="55">
                <a:moveTo>
                  <a:pt x="93" y="55"/>
                </a:moveTo>
                <a:lnTo>
                  <a:pt x="0" y="32"/>
                </a:lnTo>
                <a:lnTo>
                  <a:pt x="44" y="0"/>
                </a:lnTo>
                <a:lnTo>
                  <a:pt x="93"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498" name="Line 98"/>
          <p:cNvSpPr>
            <a:spLocks noChangeShapeType="1"/>
          </p:cNvSpPr>
          <p:nvPr/>
        </p:nvSpPr>
        <p:spPr bwMode="auto">
          <a:xfrm flipH="1" flipV="1">
            <a:off x="6740525" y="3013322"/>
            <a:ext cx="2174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499" name="Line 99"/>
          <p:cNvSpPr>
            <a:spLocks noChangeShapeType="1"/>
          </p:cNvSpPr>
          <p:nvPr/>
        </p:nvSpPr>
        <p:spPr bwMode="auto">
          <a:xfrm>
            <a:off x="6629412" y="2773609"/>
            <a:ext cx="111125" cy="2397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00" name="Freeform 100"/>
          <p:cNvSpPr>
            <a:spLocks/>
          </p:cNvSpPr>
          <p:nvPr/>
        </p:nvSpPr>
        <p:spPr bwMode="auto">
          <a:xfrm>
            <a:off x="4883150" y="2498950"/>
            <a:ext cx="215900" cy="1282700"/>
          </a:xfrm>
          <a:custGeom>
            <a:avLst/>
            <a:gdLst>
              <a:gd name="T0" fmla="*/ 0 w 94"/>
              <a:gd name="T1" fmla="*/ 2147483647 h 491"/>
              <a:gd name="T2" fmla="*/ 2147483647 w 94"/>
              <a:gd name="T3" fmla="*/ 0 h 491"/>
              <a:gd name="T4" fmla="*/ 2147483647 w 94"/>
              <a:gd name="T5" fmla="*/ 2147483647 h 491"/>
              <a:gd name="T6" fmla="*/ 0 w 94"/>
              <a:gd name="T7" fmla="*/ 2147483647 h 491"/>
              <a:gd name="T8" fmla="*/ 0 60000 65536"/>
              <a:gd name="T9" fmla="*/ 0 60000 65536"/>
              <a:gd name="T10" fmla="*/ 0 60000 65536"/>
              <a:gd name="T11" fmla="*/ 0 60000 65536"/>
              <a:gd name="T12" fmla="*/ 0 w 94"/>
              <a:gd name="T13" fmla="*/ 0 h 491"/>
              <a:gd name="T14" fmla="*/ 94 w 94"/>
              <a:gd name="T15" fmla="*/ 491 h 491"/>
            </a:gdLst>
            <a:ahLst/>
            <a:cxnLst>
              <a:cxn ang="T8">
                <a:pos x="T0" y="T1"/>
              </a:cxn>
              <a:cxn ang="T9">
                <a:pos x="T2" y="T3"/>
              </a:cxn>
              <a:cxn ang="T10">
                <a:pos x="T4" y="T5"/>
              </a:cxn>
              <a:cxn ang="T11">
                <a:pos x="T6" y="T7"/>
              </a:cxn>
            </a:cxnLst>
            <a:rect l="T12" t="T13" r="T14" b="T15"/>
            <a:pathLst>
              <a:path w="94" h="491">
                <a:moveTo>
                  <a:pt x="0" y="491"/>
                </a:moveTo>
                <a:lnTo>
                  <a:pt x="94" y="0"/>
                </a:lnTo>
                <a:lnTo>
                  <a:pt x="45" y="468"/>
                </a:lnTo>
                <a:lnTo>
                  <a:pt x="0" y="49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01" name="Freeform 101"/>
          <p:cNvSpPr>
            <a:spLocks/>
          </p:cNvSpPr>
          <p:nvPr/>
        </p:nvSpPr>
        <p:spPr bwMode="auto">
          <a:xfrm>
            <a:off x="4984762" y="2498972"/>
            <a:ext cx="227013" cy="1222375"/>
          </a:xfrm>
          <a:custGeom>
            <a:avLst/>
            <a:gdLst>
              <a:gd name="T0" fmla="*/ 2147483647 w 98"/>
              <a:gd name="T1" fmla="*/ 2147483647 h 468"/>
              <a:gd name="T2" fmla="*/ 0 w 98"/>
              <a:gd name="T3" fmla="*/ 2147483647 h 468"/>
              <a:gd name="T4" fmla="*/ 2147483647 w 98"/>
              <a:gd name="T5" fmla="*/ 0 h 468"/>
              <a:gd name="T6" fmla="*/ 2147483647 w 98"/>
              <a:gd name="T7" fmla="*/ 2147483647 h 468"/>
              <a:gd name="T8" fmla="*/ 0 60000 65536"/>
              <a:gd name="T9" fmla="*/ 0 60000 65536"/>
              <a:gd name="T10" fmla="*/ 0 60000 65536"/>
              <a:gd name="T11" fmla="*/ 0 60000 65536"/>
              <a:gd name="T12" fmla="*/ 0 w 98"/>
              <a:gd name="T13" fmla="*/ 0 h 468"/>
              <a:gd name="T14" fmla="*/ 98 w 98"/>
              <a:gd name="T15" fmla="*/ 468 h 468"/>
            </a:gdLst>
            <a:ahLst/>
            <a:cxnLst>
              <a:cxn ang="T8">
                <a:pos x="T0" y="T1"/>
              </a:cxn>
              <a:cxn ang="T9">
                <a:pos x="T2" y="T3"/>
              </a:cxn>
              <a:cxn ang="T10">
                <a:pos x="T4" y="T5"/>
              </a:cxn>
              <a:cxn ang="T11">
                <a:pos x="T6" y="T7"/>
              </a:cxn>
            </a:cxnLst>
            <a:rect l="T12" t="T13" r="T14" b="T15"/>
            <a:pathLst>
              <a:path w="98" h="468">
                <a:moveTo>
                  <a:pt x="98" y="55"/>
                </a:moveTo>
                <a:lnTo>
                  <a:pt x="0" y="468"/>
                </a:lnTo>
                <a:lnTo>
                  <a:pt x="49" y="0"/>
                </a:lnTo>
                <a:lnTo>
                  <a:pt x="98"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02" name="Freeform 102"/>
          <p:cNvSpPr>
            <a:spLocks/>
          </p:cNvSpPr>
          <p:nvPr/>
        </p:nvSpPr>
        <p:spPr bwMode="auto">
          <a:xfrm>
            <a:off x="7620000" y="3721347"/>
            <a:ext cx="215900"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03" name="Line 103"/>
          <p:cNvSpPr>
            <a:spLocks noChangeShapeType="1"/>
          </p:cNvSpPr>
          <p:nvPr/>
        </p:nvSpPr>
        <p:spPr bwMode="auto">
          <a:xfrm flipV="1">
            <a:off x="4883150" y="3721347"/>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04" name="Line 104"/>
          <p:cNvSpPr>
            <a:spLocks noChangeShapeType="1"/>
          </p:cNvSpPr>
          <p:nvPr/>
        </p:nvSpPr>
        <p:spPr bwMode="auto">
          <a:xfrm flipH="1">
            <a:off x="4984762" y="2641825"/>
            <a:ext cx="227013" cy="10795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05" name="Line 105"/>
          <p:cNvSpPr>
            <a:spLocks noChangeShapeType="1"/>
          </p:cNvSpPr>
          <p:nvPr/>
        </p:nvSpPr>
        <p:spPr bwMode="auto">
          <a:xfrm flipV="1">
            <a:off x="7620000" y="3721347"/>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06" name="Freeform 106"/>
          <p:cNvSpPr>
            <a:spLocks/>
          </p:cNvSpPr>
          <p:nvPr/>
        </p:nvSpPr>
        <p:spPr bwMode="auto">
          <a:xfrm>
            <a:off x="6958013" y="3073625"/>
            <a:ext cx="215900" cy="157162"/>
          </a:xfrm>
          <a:custGeom>
            <a:avLst/>
            <a:gdLst>
              <a:gd name="T0" fmla="*/ 2147483647 w 94"/>
              <a:gd name="T1" fmla="*/ 2147483647 h 60"/>
              <a:gd name="T2" fmla="*/ 0 w 94"/>
              <a:gd name="T3" fmla="*/ 0 h 60"/>
              <a:gd name="T4" fmla="*/ 2147483647 w 94"/>
              <a:gd name="T5" fmla="*/ 2147483647 h 60"/>
              <a:gd name="T6" fmla="*/ 2147483647 w 94"/>
              <a:gd name="T7" fmla="*/ 2147483647 h 60"/>
              <a:gd name="T8" fmla="*/ 0 60000 65536"/>
              <a:gd name="T9" fmla="*/ 0 60000 65536"/>
              <a:gd name="T10" fmla="*/ 0 60000 65536"/>
              <a:gd name="T11" fmla="*/ 0 60000 65536"/>
              <a:gd name="T12" fmla="*/ 0 w 94"/>
              <a:gd name="T13" fmla="*/ 0 h 60"/>
              <a:gd name="T14" fmla="*/ 94 w 94"/>
              <a:gd name="T15" fmla="*/ 60 h 60"/>
            </a:gdLst>
            <a:ahLst/>
            <a:cxnLst>
              <a:cxn ang="T8">
                <a:pos x="T0" y="T1"/>
              </a:cxn>
              <a:cxn ang="T9">
                <a:pos x="T2" y="T3"/>
              </a:cxn>
              <a:cxn ang="T10">
                <a:pos x="T4" y="T5"/>
              </a:cxn>
              <a:cxn ang="T11">
                <a:pos x="T6" y="T7"/>
              </a:cxn>
            </a:cxnLst>
            <a:rect l="T12" t="T13" r="T14" b="T15"/>
            <a:pathLst>
              <a:path w="94" h="60">
                <a:moveTo>
                  <a:pt x="94" y="60"/>
                </a:moveTo>
                <a:lnTo>
                  <a:pt x="0" y="0"/>
                </a:lnTo>
                <a:lnTo>
                  <a:pt x="49" y="37"/>
                </a:lnTo>
                <a:lnTo>
                  <a:pt x="94" y="6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07" name="Line 107"/>
          <p:cNvSpPr>
            <a:spLocks noChangeShapeType="1"/>
          </p:cNvSpPr>
          <p:nvPr/>
        </p:nvSpPr>
        <p:spPr bwMode="auto">
          <a:xfrm flipH="1" flipV="1">
            <a:off x="6958013" y="3073625"/>
            <a:ext cx="215900" cy="1571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08" name="Freeform 108"/>
          <p:cNvSpPr>
            <a:spLocks/>
          </p:cNvSpPr>
          <p:nvPr/>
        </p:nvSpPr>
        <p:spPr bwMode="auto">
          <a:xfrm>
            <a:off x="6845312" y="2930750"/>
            <a:ext cx="227013" cy="239712"/>
          </a:xfrm>
          <a:custGeom>
            <a:avLst/>
            <a:gdLst>
              <a:gd name="T0" fmla="*/ 2147483647 w 98"/>
              <a:gd name="T1" fmla="*/ 2147483647 h 92"/>
              <a:gd name="T2" fmla="*/ 2147483647 w 98"/>
              <a:gd name="T3" fmla="*/ 2147483647 h 92"/>
              <a:gd name="T4" fmla="*/ 0 w 98"/>
              <a:gd name="T5" fmla="*/ 0 h 92"/>
              <a:gd name="T6" fmla="*/ 2147483647 w 98"/>
              <a:gd name="T7" fmla="*/ 2147483647 h 92"/>
              <a:gd name="T8" fmla="*/ 0 60000 65536"/>
              <a:gd name="T9" fmla="*/ 0 60000 65536"/>
              <a:gd name="T10" fmla="*/ 0 60000 65536"/>
              <a:gd name="T11" fmla="*/ 0 60000 65536"/>
              <a:gd name="T12" fmla="*/ 0 w 98"/>
              <a:gd name="T13" fmla="*/ 0 h 92"/>
              <a:gd name="T14" fmla="*/ 98 w 98"/>
              <a:gd name="T15" fmla="*/ 92 h 92"/>
            </a:gdLst>
            <a:ahLst/>
            <a:cxnLst>
              <a:cxn ang="T8">
                <a:pos x="T0" y="T1"/>
              </a:cxn>
              <a:cxn ang="T9">
                <a:pos x="T2" y="T3"/>
              </a:cxn>
              <a:cxn ang="T10">
                <a:pos x="T4" y="T5"/>
              </a:cxn>
              <a:cxn ang="T11">
                <a:pos x="T6" y="T7"/>
              </a:cxn>
            </a:cxnLst>
            <a:rect l="T12" t="T13" r="T14" b="T15"/>
            <a:pathLst>
              <a:path w="98" h="92">
                <a:moveTo>
                  <a:pt x="49" y="55"/>
                </a:moveTo>
                <a:lnTo>
                  <a:pt x="98" y="92"/>
                </a:lnTo>
                <a:lnTo>
                  <a:pt x="0" y="0"/>
                </a:lnTo>
                <a:lnTo>
                  <a:pt x="49"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09" name="Line 109"/>
          <p:cNvSpPr>
            <a:spLocks noChangeShapeType="1"/>
          </p:cNvSpPr>
          <p:nvPr/>
        </p:nvSpPr>
        <p:spPr bwMode="auto">
          <a:xfrm>
            <a:off x="6845302" y="2930772"/>
            <a:ext cx="112713" cy="1428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10" name="Line 110"/>
          <p:cNvSpPr>
            <a:spLocks noChangeShapeType="1"/>
          </p:cNvSpPr>
          <p:nvPr/>
        </p:nvSpPr>
        <p:spPr bwMode="auto">
          <a:xfrm flipH="1" flipV="1">
            <a:off x="6194425" y="2462437"/>
            <a:ext cx="215900" cy="1905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11" name="Freeform 111"/>
          <p:cNvSpPr>
            <a:spLocks/>
          </p:cNvSpPr>
          <p:nvPr/>
        </p:nvSpPr>
        <p:spPr bwMode="auto">
          <a:xfrm>
            <a:off x="7173925" y="3230809"/>
            <a:ext cx="217487" cy="517525"/>
          </a:xfrm>
          <a:custGeom>
            <a:avLst/>
            <a:gdLst>
              <a:gd name="T0" fmla="*/ 2147483647 w 93"/>
              <a:gd name="T1" fmla="*/ 2147483647 h 198"/>
              <a:gd name="T2" fmla="*/ 0 w 93"/>
              <a:gd name="T3" fmla="*/ 0 h 198"/>
              <a:gd name="T4" fmla="*/ 2147483647 w 93"/>
              <a:gd name="T5" fmla="*/ 2147483647 h 198"/>
              <a:gd name="T6" fmla="*/ 2147483647 w 93"/>
              <a:gd name="T7" fmla="*/ 2147483647 h 198"/>
              <a:gd name="T8" fmla="*/ 0 60000 65536"/>
              <a:gd name="T9" fmla="*/ 0 60000 65536"/>
              <a:gd name="T10" fmla="*/ 0 60000 65536"/>
              <a:gd name="T11" fmla="*/ 0 60000 65536"/>
              <a:gd name="T12" fmla="*/ 0 w 93"/>
              <a:gd name="T13" fmla="*/ 0 h 198"/>
              <a:gd name="T14" fmla="*/ 93 w 93"/>
              <a:gd name="T15" fmla="*/ 198 h 198"/>
            </a:gdLst>
            <a:ahLst/>
            <a:cxnLst>
              <a:cxn ang="T8">
                <a:pos x="T0" y="T1"/>
              </a:cxn>
              <a:cxn ang="T9">
                <a:pos x="T2" y="T3"/>
              </a:cxn>
              <a:cxn ang="T10">
                <a:pos x="T4" y="T5"/>
              </a:cxn>
              <a:cxn ang="T11">
                <a:pos x="T6" y="T7"/>
              </a:cxn>
            </a:cxnLst>
            <a:rect l="T12" t="T13" r="T14" b="T15"/>
            <a:pathLst>
              <a:path w="93" h="198">
                <a:moveTo>
                  <a:pt x="93" y="198"/>
                </a:moveTo>
                <a:lnTo>
                  <a:pt x="0" y="0"/>
                </a:lnTo>
                <a:lnTo>
                  <a:pt x="49" y="55"/>
                </a:lnTo>
                <a:lnTo>
                  <a:pt x="93" y="19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12" name="Freeform 112"/>
          <p:cNvSpPr>
            <a:spLocks/>
          </p:cNvSpPr>
          <p:nvPr/>
        </p:nvSpPr>
        <p:spPr bwMode="auto">
          <a:xfrm>
            <a:off x="7391400" y="3748334"/>
            <a:ext cx="228600" cy="93663"/>
          </a:xfrm>
          <a:custGeom>
            <a:avLst/>
            <a:gdLst>
              <a:gd name="T0" fmla="*/ 2147483647 w 99"/>
              <a:gd name="T1" fmla="*/ 2147483647 h 36"/>
              <a:gd name="T2" fmla="*/ 0 w 99"/>
              <a:gd name="T3" fmla="*/ 0 h 36"/>
              <a:gd name="T4" fmla="*/ 2147483647 w 99"/>
              <a:gd name="T5" fmla="*/ 2147483647 h 36"/>
              <a:gd name="T6" fmla="*/ 2147483647 w 99"/>
              <a:gd name="T7" fmla="*/ 2147483647 h 36"/>
              <a:gd name="T8" fmla="*/ 0 60000 65536"/>
              <a:gd name="T9" fmla="*/ 0 60000 65536"/>
              <a:gd name="T10" fmla="*/ 0 60000 65536"/>
              <a:gd name="T11" fmla="*/ 0 60000 65536"/>
              <a:gd name="T12" fmla="*/ 0 w 99"/>
              <a:gd name="T13" fmla="*/ 0 h 36"/>
              <a:gd name="T14" fmla="*/ 99 w 99"/>
              <a:gd name="T15" fmla="*/ 36 h 36"/>
            </a:gdLst>
            <a:ahLst/>
            <a:cxnLst>
              <a:cxn ang="T8">
                <a:pos x="T0" y="T1"/>
              </a:cxn>
              <a:cxn ang="T9">
                <a:pos x="T2" y="T3"/>
              </a:cxn>
              <a:cxn ang="T10">
                <a:pos x="T4" y="T5"/>
              </a:cxn>
              <a:cxn ang="T11">
                <a:pos x="T6" y="T7"/>
              </a:cxn>
            </a:cxnLst>
            <a:rect l="T12" t="T13" r="T14" b="T15"/>
            <a:pathLst>
              <a:path w="99" h="36">
                <a:moveTo>
                  <a:pt x="99" y="13"/>
                </a:moveTo>
                <a:lnTo>
                  <a:pt x="0" y="0"/>
                </a:lnTo>
                <a:lnTo>
                  <a:pt x="49" y="36"/>
                </a:lnTo>
                <a:lnTo>
                  <a:pt x="99"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13" name="Line 113"/>
          <p:cNvSpPr>
            <a:spLocks noChangeShapeType="1"/>
          </p:cNvSpPr>
          <p:nvPr/>
        </p:nvSpPr>
        <p:spPr bwMode="auto">
          <a:xfrm>
            <a:off x="7400937" y="3748312"/>
            <a:ext cx="219075" cy="333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14" name="Freeform 114"/>
          <p:cNvSpPr>
            <a:spLocks/>
          </p:cNvSpPr>
          <p:nvPr/>
        </p:nvSpPr>
        <p:spPr bwMode="auto">
          <a:xfrm>
            <a:off x="7288213" y="3375272"/>
            <a:ext cx="214312" cy="466725"/>
          </a:xfrm>
          <a:custGeom>
            <a:avLst/>
            <a:gdLst>
              <a:gd name="T0" fmla="*/ 2147483647 w 93"/>
              <a:gd name="T1" fmla="*/ 2147483647 h 179"/>
              <a:gd name="T2" fmla="*/ 2147483647 w 93"/>
              <a:gd name="T3" fmla="*/ 2147483647 h 179"/>
              <a:gd name="T4" fmla="*/ 0 w 93"/>
              <a:gd name="T5" fmla="*/ 0 h 179"/>
              <a:gd name="T6" fmla="*/ 2147483647 w 93"/>
              <a:gd name="T7" fmla="*/ 2147483647 h 179"/>
              <a:gd name="T8" fmla="*/ 0 60000 65536"/>
              <a:gd name="T9" fmla="*/ 0 60000 65536"/>
              <a:gd name="T10" fmla="*/ 0 60000 65536"/>
              <a:gd name="T11" fmla="*/ 0 60000 65536"/>
              <a:gd name="T12" fmla="*/ 0 w 93"/>
              <a:gd name="T13" fmla="*/ 0 h 179"/>
              <a:gd name="T14" fmla="*/ 93 w 93"/>
              <a:gd name="T15" fmla="*/ 179 h 179"/>
            </a:gdLst>
            <a:ahLst/>
            <a:cxnLst>
              <a:cxn ang="T8">
                <a:pos x="T0" y="T1"/>
              </a:cxn>
              <a:cxn ang="T9">
                <a:pos x="T2" y="T3"/>
              </a:cxn>
              <a:cxn ang="T10">
                <a:pos x="T4" y="T5"/>
              </a:cxn>
              <a:cxn ang="T11">
                <a:pos x="T6" y="T7"/>
              </a:cxn>
            </a:cxnLst>
            <a:rect l="T12" t="T13" r="T14" b="T15"/>
            <a:pathLst>
              <a:path w="93" h="179">
                <a:moveTo>
                  <a:pt x="44" y="143"/>
                </a:moveTo>
                <a:lnTo>
                  <a:pt x="93" y="179"/>
                </a:lnTo>
                <a:lnTo>
                  <a:pt x="0" y="0"/>
                </a:lnTo>
                <a:lnTo>
                  <a:pt x="44" y="14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15" name="Line 115"/>
          <p:cNvSpPr>
            <a:spLocks noChangeShapeType="1"/>
          </p:cNvSpPr>
          <p:nvPr/>
        </p:nvSpPr>
        <p:spPr bwMode="auto">
          <a:xfrm>
            <a:off x="7391412" y="3748334"/>
            <a:ext cx="9525"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16" name="Line 116"/>
          <p:cNvSpPr>
            <a:spLocks noChangeShapeType="1"/>
          </p:cNvSpPr>
          <p:nvPr/>
        </p:nvSpPr>
        <p:spPr bwMode="auto">
          <a:xfrm>
            <a:off x="5821363" y="3578450"/>
            <a:ext cx="1446212"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17" name="Line 117"/>
          <p:cNvSpPr>
            <a:spLocks noChangeShapeType="1"/>
          </p:cNvSpPr>
          <p:nvPr/>
        </p:nvSpPr>
        <p:spPr bwMode="auto">
          <a:xfrm>
            <a:off x="5821363" y="3578450"/>
            <a:ext cx="1446212"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18" name="Line 118"/>
          <p:cNvSpPr>
            <a:spLocks noChangeShapeType="1"/>
          </p:cNvSpPr>
          <p:nvPr/>
        </p:nvSpPr>
        <p:spPr bwMode="auto">
          <a:xfrm flipH="1" flipV="1">
            <a:off x="7173925" y="3230809"/>
            <a:ext cx="217487" cy="517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19" name="Freeform 119"/>
          <p:cNvSpPr>
            <a:spLocks/>
          </p:cNvSpPr>
          <p:nvPr/>
        </p:nvSpPr>
        <p:spPr bwMode="auto">
          <a:xfrm>
            <a:off x="7072313" y="3170462"/>
            <a:ext cx="215900" cy="204788"/>
          </a:xfrm>
          <a:custGeom>
            <a:avLst/>
            <a:gdLst>
              <a:gd name="T0" fmla="*/ 2147483647 w 94"/>
              <a:gd name="T1" fmla="*/ 2147483647 h 78"/>
              <a:gd name="T2" fmla="*/ 2147483647 w 94"/>
              <a:gd name="T3" fmla="*/ 2147483647 h 78"/>
              <a:gd name="T4" fmla="*/ 0 w 94"/>
              <a:gd name="T5" fmla="*/ 0 h 78"/>
              <a:gd name="T6" fmla="*/ 2147483647 w 94"/>
              <a:gd name="T7" fmla="*/ 2147483647 h 78"/>
              <a:gd name="T8" fmla="*/ 0 60000 65536"/>
              <a:gd name="T9" fmla="*/ 0 60000 65536"/>
              <a:gd name="T10" fmla="*/ 0 60000 65536"/>
              <a:gd name="T11" fmla="*/ 0 60000 65536"/>
              <a:gd name="T12" fmla="*/ 0 w 94"/>
              <a:gd name="T13" fmla="*/ 0 h 78"/>
              <a:gd name="T14" fmla="*/ 94 w 94"/>
              <a:gd name="T15" fmla="*/ 78 h 78"/>
            </a:gdLst>
            <a:ahLst/>
            <a:cxnLst>
              <a:cxn ang="T8">
                <a:pos x="T0" y="T1"/>
              </a:cxn>
              <a:cxn ang="T9">
                <a:pos x="T2" y="T3"/>
              </a:cxn>
              <a:cxn ang="T10">
                <a:pos x="T4" y="T5"/>
              </a:cxn>
              <a:cxn ang="T11">
                <a:pos x="T6" y="T7"/>
              </a:cxn>
            </a:cxnLst>
            <a:rect l="T12" t="T13" r="T14" b="T15"/>
            <a:pathLst>
              <a:path w="94" h="78">
                <a:moveTo>
                  <a:pt x="45" y="23"/>
                </a:moveTo>
                <a:lnTo>
                  <a:pt x="94" y="78"/>
                </a:lnTo>
                <a:lnTo>
                  <a:pt x="0" y="0"/>
                </a:lnTo>
                <a:lnTo>
                  <a:pt x="45" y="2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20" name="Freeform 120"/>
          <p:cNvSpPr>
            <a:spLocks/>
          </p:cNvSpPr>
          <p:nvPr/>
        </p:nvSpPr>
        <p:spPr bwMode="auto">
          <a:xfrm>
            <a:off x="6410337" y="2486272"/>
            <a:ext cx="219075" cy="287337"/>
          </a:xfrm>
          <a:custGeom>
            <a:avLst/>
            <a:gdLst>
              <a:gd name="T0" fmla="*/ 2147483647 w 94"/>
              <a:gd name="T1" fmla="*/ 2147483647 h 110"/>
              <a:gd name="T2" fmla="*/ 0 w 94"/>
              <a:gd name="T3" fmla="*/ 2147483647 h 110"/>
              <a:gd name="T4" fmla="*/ 2147483647 w 94"/>
              <a:gd name="T5" fmla="*/ 0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94" y="110"/>
                </a:moveTo>
                <a:lnTo>
                  <a:pt x="0" y="64"/>
                </a:lnTo>
                <a:lnTo>
                  <a:pt x="49" y="0"/>
                </a:lnTo>
                <a:lnTo>
                  <a:pt x="94" y="11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21" name="Line 121"/>
          <p:cNvSpPr>
            <a:spLocks noChangeShapeType="1"/>
          </p:cNvSpPr>
          <p:nvPr/>
        </p:nvSpPr>
        <p:spPr bwMode="auto">
          <a:xfrm>
            <a:off x="7391412" y="3748334"/>
            <a:ext cx="9525"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22" name="Line 122"/>
          <p:cNvSpPr>
            <a:spLocks noChangeShapeType="1"/>
          </p:cNvSpPr>
          <p:nvPr/>
        </p:nvSpPr>
        <p:spPr bwMode="auto">
          <a:xfrm>
            <a:off x="7288220" y="3387950"/>
            <a:ext cx="103187" cy="3603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23" name="Line 123"/>
          <p:cNvSpPr>
            <a:spLocks noChangeShapeType="1"/>
          </p:cNvSpPr>
          <p:nvPr/>
        </p:nvSpPr>
        <p:spPr bwMode="auto">
          <a:xfrm>
            <a:off x="7072313" y="3170484"/>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24" name="Line 124"/>
          <p:cNvSpPr>
            <a:spLocks noChangeShapeType="1"/>
          </p:cNvSpPr>
          <p:nvPr/>
        </p:nvSpPr>
        <p:spPr bwMode="auto">
          <a:xfrm flipH="1" flipV="1">
            <a:off x="6410337" y="2652937"/>
            <a:ext cx="219075" cy="1206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25" name="Freeform 125"/>
          <p:cNvSpPr>
            <a:spLocks/>
          </p:cNvSpPr>
          <p:nvPr/>
        </p:nvSpPr>
        <p:spPr bwMode="auto">
          <a:xfrm>
            <a:off x="6524625" y="2486272"/>
            <a:ext cx="215900" cy="287337"/>
          </a:xfrm>
          <a:custGeom>
            <a:avLst/>
            <a:gdLst>
              <a:gd name="T0" fmla="*/ 2147483647 w 94"/>
              <a:gd name="T1" fmla="*/ 2147483647 h 110"/>
              <a:gd name="T2" fmla="*/ 2147483647 w 94"/>
              <a:gd name="T3" fmla="*/ 2147483647 h 110"/>
              <a:gd name="T4" fmla="*/ 0 w 94"/>
              <a:gd name="T5" fmla="*/ 0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45" y="110"/>
                </a:moveTo>
                <a:lnTo>
                  <a:pt x="94" y="97"/>
                </a:lnTo>
                <a:lnTo>
                  <a:pt x="0" y="0"/>
                </a:lnTo>
                <a:lnTo>
                  <a:pt x="45" y="11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26" name="Freeform 126"/>
          <p:cNvSpPr>
            <a:spLocks/>
          </p:cNvSpPr>
          <p:nvPr/>
        </p:nvSpPr>
        <p:spPr bwMode="auto">
          <a:xfrm>
            <a:off x="6629400" y="2738662"/>
            <a:ext cx="215900" cy="192088"/>
          </a:xfrm>
          <a:custGeom>
            <a:avLst/>
            <a:gdLst>
              <a:gd name="T0" fmla="*/ 2147483647 w 93"/>
              <a:gd name="T1" fmla="*/ 2147483647 h 73"/>
              <a:gd name="T2" fmla="*/ 0 w 93"/>
              <a:gd name="T3" fmla="*/ 2147483647 h 73"/>
              <a:gd name="T4" fmla="*/ 2147483647 w 93"/>
              <a:gd name="T5" fmla="*/ 0 h 73"/>
              <a:gd name="T6" fmla="*/ 2147483647 w 93"/>
              <a:gd name="T7" fmla="*/ 2147483647 h 73"/>
              <a:gd name="T8" fmla="*/ 0 60000 65536"/>
              <a:gd name="T9" fmla="*/ 0 60000 65536"/>
              <a:gd name="T10" fmla="*/ 0 60000 65536"/>
              <a:gd name="T11" fmla="*/ 0 60000 65536"/>
              <a:gd name="T12" fmla="*/ 0 w 93"/>
              <a:gd name="T13" fmla="*/ 0 h 73"/>
              <a:gd name="T14" fmla="*/ 93 w 93"/>
              <a:gd name="T15" fmla="*/ 73 h 73"/>
            </a:gdLst>
            <a:ahLst/>
            <a:cxnLst>
              <a:cxn ang="T8">
                <a:pos x="T0" y="T1"/>
              </a:cxn>
              <a:cxn ang="T9">
                <a:pos x="T2" y="T3"/>
              </a:cxn>
              <a:cxn ang="T10">
                <a:pos x="T4" y="T5"/>
              </a:cxn>
              <a:cxn ang="T11">
                <a:pos x="T6" y="T7"/>
              </a:cxn>
            </a:cxnLst>
            <a:rect l="T12" t="T13" r="T14" b="T15"/>
            <a:pathLst>
              <a:path w="93" h="73">
                <a:moveTo>
                  <a:pt x="93" y="73"/>
                </a:moveTo>
                <a:lnTo>
                  <a:pt x="0" y="13"/>
                </a:lnTo>
                <a:lnTo>
                  <a:pt x="49" y="0"/>
                </a:lnTo>
                <a:lnTo>
                  <a:pt x="93" y="7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27" name="Freeform 127"/>
          <p:cNvSpPr>
            <a:spLocks/>
          </p:cNvSpPr>
          <p:nvPr/>
        </p:nvSpPr>
        <p:spPr bwMode="auto">
          <a:xfrm>
            <a:off x="4768850" y="2702150"/>
            <a:ext cx="215900" cy="1079500"/>
          </a:xfrm>
          <a:custGeom>
            <a:avLst/>
            <a:gdLst>
              <a:gd name="T0" fmla="*/ 0 w 94"/>
              <a:gd name="T1" fmla="*/ 2147483647 h 413"/>
              <a:gd name="T2" fmla="*/ 2147483647 w 94"/>
              <a:gd name="T3" fmla="*/ 0 h 413"/>
              <a:gd name="T4" fmla="*/ 2147483647 w 94"/>
              <a:gd name="T5" fmla="*/ 2147483647 h 413"/>
              <a:gd name="T6" fmla="*/ 0 w 94"/>
              <a:gd name="T7" fmla="*/ 2147483647 h 413"/>
              <a:gd name="T8" fmla="*/ 0 60000 65536"/>
              <a:gd name="T9" fmla="*/ 0 60000 65536"/>
              <a:gd name="T10" fmla="*/ 0 60000 65536"/>
              <a:gd name="T11" fmla="*/ 0 60000 65536"/>
              <a:gd name="T12" fmla="*/ 0 w 94"/>
              <a:gd name="T13" fmla="*/ 0 h 413"/>
              <a:gd name="T14" fmla="*/ 94 w 94"/>
              <a:gd name="T15" fmla="*/ 413 h 413"/>
            </a:gdLst>
            <a:ahLst/>
            <a:cxnLst>
              <a:cxn ang="T8">
                <a:pos x="T0" y="T1"/>
              </a:cxn>
              <a:cxn ang="T9">
                <a:pos x="T2" y="T3"/>
              </a:cxn>
              <a:cxn ang="T10">
                <a:pos x="T4" y="T5"/>
              </a:cxn>
              <a:cxn ang="T11">
                <a:pos x="T6" y="T7"/>
              </a:cxn>
            </a:cxnLst>
            <a:rect l="T12" t="T13" r="T14" b="T15"/>
            <a:pathLst>
              <a:path w="94" h="413">
                <a:moveTo>
                  <a:pt x="0" y="257"/>
                </a:moveTo>
                <a:lnTo>
                  <a:pt x="94" y="0"/>
                </a:lnTo>
                <a:lnTo>
                  <a:pt x="49" y="413"/>
                </a:lnTo>
                <a:lnTo>
                  <a:pt x="0" y="25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28" name="Freeform 128"/>
          <p:cNvSpPr>
            <a:spLocks/>
          </p:cNvSpPr>
          <p:nvPr/>
        </p:nvSpPr>
        <p:spPr bwMode="auto">
          <a:xfrm>
            <a:off x="4883150" y="2498950"/>
            <a:ext cx="215900" cy="1282700"/>
          </a:xfrm>
          <a:custGeom>
            <a:avLst/>
            <a:gdLst>
              <a:gd name="T0" fmla="*/ 2147483647 w 94"/>
              <a:gd name="T1" fmla="*/ 0 h 491"/>
              <a:gd name="T2" fmla="*/ 0 w 94"/>
              <a:gd name="T3" fmla="*/ 2147483647 h 491"/>
              <a:gd name="T4" fmla="*/ 2147483647 w 94"/>
              <a:gd name="T5" fmla="*/ 2147483647 h 491"/>
              <a:gd name="T6" fmla="*/ 2147483647 w 94"/>
              <a:gd name="T7" fmla="*/ 0 h 491"/>
              <a:gd name="T8" fmla="*/ 0 60000 65536"/>
              <a:gd name="T9" fmla="*/ 0 60000 65536"/>
              <a:gd name="T10" fmla="*/ 0 60000 65536"/>
              <a:gd name="T11" fmla="*/ 0 60000 65536"/>
              <a:gd name="T12" fmla="*/ 0 w 94"/>
              <a:gd name="T13" fmla="*/ 0 h 491"/>
              <a:gd name="T14" fmla="*/ 94 w 94"/>
              <a:gd name="T15" fmla="*/ 491 h 491"/>
            </a:gdLst>
            <a:ahLst/>
            <a:cxnLst>
              <a:cxn ang="T8">
                <a:pos x="T0" y="T1"/>
              </a:cxn>
              <a:cxn ang="T9">
                <a:pos x="T2" y="T3"/>
              </a:cxn>
              <a:cxn ang="T10">
                <a:pos x="T4" y="T5"/>
              </a:cxn>
              <a:cxn ang="T11">
                <a:pos x="T6" y="T7"/>
              </a:cxn>
            </a:cxnLst>
            <a:rect l="T12" t="T13" r="T14" b="T15"/>
            <a:pathLst>
              <a:path w="94" h="491">
                <a:moveTo>
                  <a:pt x="94" y="0"/>
                </a:moveTo>
                <a:lnTo>
                  <a:pt x="0" y="491"/>
                </a:lnTo>
                <a:lnTo>
                  <a:pt x="45" y="78"/>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29" name="Freeform 129"/>
          <p:cNvSpPr>
            <a:spLocks/>
          </p:cNvSpPr>
          <p:nvPr/>
        </p:nvSpPr>
        <p:spPr bwMode="auto">
          <a:xfrm>
            <a:off x="7502530" y="3781654"/>
            <a:ext cx="220663"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3"/>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30" name="Freeform 130"/>
          <p:cNvSpPr>
            <a:spLocks/>
          </p:cNvSpPr>
          <p:nvPr/>
        </p:nvSpPr>
        <p:spPr bwMode="auto">
          <a:xfrm>
            <a:off x="7620000" y="3781654"/>
            <a:ext cx="215900"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31" name="Line 131"/>
          <p:cNvSpPr>
            <a:spLocks noChangeShapeType="1"/>
          </p:cNvSpPr>
          <p:nvPr/>
        </p:nvSpPr>
        <p:spPr bwMode="auto">
          <a:xfrm flipH="1" flipV="1">
            <a:off x="6629400" y="2773609"/>
            <a:ext cx="215900" cy="1571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32" name="Line 132"/>
          <p:cNvSpPr>
            <a:spLocks noChangeShapeType="1"/>
          </p:cNvSpPr>
          <p:nvPr/>
        </p:nvSpPr>
        <p:spPr bwMode="auto">
          <a:xfrm>
            <a:off x="4768850" y="3375250"/>
            <a:ext cx="114300" cy="4064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33" name="Line 133"/>
          <p:cNvSpPr>
            <a:spLocks noChangeShapeType="1"/>
          </p:cNvSpPr>
          <p:nvPr/>
        </p:nvSpPr>
        <p:spPr bwMode="auto">
          <a:xfrm flipH="1">
            <a:off x="4883150" y="2498950"/>
            <a:ext cx="215900" cy="128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34" name="Line 134"/>
          <p:cNvSpPr>
            <a:spLocks noChangeShapeType="1"/>
          </p:cNvSpPr>
          <p:nvPr/>
        </p:nvSpPr>
        <p:spPr bwMode="auto">
          <a:xfrm flipH="1" flipV="1">
            <a:off x="7620000" y="3781650"/>
            <a:ext cx="215900"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35" name="Line 135"/>
          <p:cNvSpPr>
            <a:spLocks noChangeShapeType="1"/>
          </p:cNvSpPr>
          <p:nvPr/>
        </p:nvSpPr>
        <p:spPr bwMode="auto">
          <a:xfrm flipV="1">
            <a:off x="7502537" y="3781672"/>
            <a:ext cx="117475"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36" name="Freeform 136"/>
          <p:cNvSpPr>
            <a:spLocks/>
          </p:cNvSpPr>
          <p:nvPr/>
        </p:nvSpPr>
        <p:spPr bwMode="auto">
          <a:xfrm>
            <a:off x="6845312" y="2930750"/>
            <a:ext cx="227013" cy="239712"/>
          </a:xfrm>
          <a:custGeom>
            <a:avLst/>
            <a:gdLst>
              <a:gd name="T0" fmla="*/ 2147483647 w 98"/>
              <a:gd name="T1" fmla="*/ 2147483647 h 92"/>
              <a:gd name="T2" fmla="*/ 0 w 98"/>
              <a:gd name="T3" fmla="*/ 0 h 92"/>
              <a:gd name="T4" fmla="*/ 2147483647 w 98"/>
              <a:gd name="T5" fmla="*/ 2147483647 h 92"/>
              <a:gd name="T6" fmla="*/ 2147483647 w 98"/>
              <a:gd name="T7" fmla="*/ 2147483647 h 92"/>
              <a:gd name="T8" fmla="*/ 0 60000 65536"/>
              <a:gd name="T9" fmla="*/ 0 60000 65536"/>
              <a:gd name="T10" fmla="*/ 0 60000 65536"/>
              <a:gd name="T11" fmla="*/ 0 60000 65536"/>
              <a:gd name="T12" fmla="*/ 0 w 98"/>
              <a:gd name="T13" fmla="*/ 0 h 92"/>
              <a:gd name="T14" fmla="*/ 98 w 98"/>
              <a:gd name="T15" fmla="*/ 92 h 92"/>
            </a:gdLst>
            <a:ahLst/>
            <a:cxnLst>
              <a:cxn ang="T8">
                <a:pos x="T0" y="T1"/>
              </a:cxn>
              <a:cxn ang="T9">
                <a:pos x="T2" y="T3"/>
              </a:cxn>
              <a:cxn ang="T10">
                <a:pos x="T4" y="T5"/>
              </a:cxn>
              <a:cxn ang="T11">
                <a:pos x="T6" y="T7"/>
              </a:cxn>
            </a:cxnLst>
            <a:rect l="T12" t="T13" r="T14" b="T15"/>
            <a:pathLst>
              <a:path w="98" h="92">
                <a:moveTo>
                  <a:pt x="98" y="92"/>
                </a:moveTo>
                <a:lnTo>
                  <a:pt x="0" y="0"/>
                </a:lnTo>
                <a:lnTo>
                  <a:pt x="49" y="51"/>
                </a:lnTo>
                <a:lnTo>
                  <a:pt x="98"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37" name="Line 137"/>
          <p:cNvSpPr>
            <a:spLocks noChangeShapeType="1"/>
          </p:cNvSpPr>
          <p:nvPr/>
        </p:nvSpPr>
        <p:spPr bwMode="auto">
          <a:xfrm flipH="1" flipV="1">
            <a:off x="6845312" y="2930750"/>
            <a:ext cx="227013" cy="2397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38" name="Freeform 138"/>
          <p:cNvSpPr>
            <a:spLocks/>
          </p:cNvSpPr>
          <p:nvPr/>
        </p:nvSpPr>
        <p:spPr bwMode="auto">
          <a:xfrm>
            <a:off x="6740525" y="2738662"/>
            <a:ext cx="217488" cy="325438"/>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4" y="73"/>
                </a:moveTo>
                <a:lnTo>
                  <a:pt x="93" y="124"/>
                </a:lnTo>
                <a:lnTo>
                  <a:pt x="0" y="0"/>
                </a:lnTo>
                <a:lnTo>
                  <a:pt x="44" y="7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39" name="Line 139"/>
          <p:cNvSpPr>
            <a:spLocks noChangeShapeType="1"/>
          </p:cNvSpPr>
          <p:nvPr/>
        </p:nvSpPr>
        <p:spPr bwMode="auto">
          <a:xfrm>
            <a:off x="6740527" y="2738662"/>
            <a:ext cx="104775" cy="1920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40" name="Line 140"/>
          <p:cNvSpPr>
            <a:spLocks noChangeShapeType="1"/>
          </p:cNvSpPr>
          <p:nvPr/>
        </p:nvSpPr>
        <p:spPr bwMode="auto">
          <a:xfrm flipV="1">
            <a:off x="7723190" y="3818164"/>
            <a:ext cx="112712"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41" name="Freeform 141"/>
          <p:cNvSpPr>
            <a:spLocks/>
          </p:cNvSpPr>
          <p:nvPr/>
        </p:nvSpPr>
        <p:spPr bwMode="auto">
          <a:xfrm>
            <a:off x="6958013" y="3064122"/>
            <a:ext cx="215900" cy="300037"/>
          </a:xfrm>
          <a:custGeom>
            <a:avLst/>
            <a:gdLst>
              <a:gd name="T0" fmla="*/ 2147483647 w 94"/>
              <a:gd name="T1" fmla="*/ 2147483647 h 115"/>
              <a:gd name="T2" fmla="*/ 2147483647 w 94"/>
              <a:gd name="T3" fmla="*/ 2147483647 h 115"/>
              <a:gd name="T4" fmla="*/ 0 w 94"/>
              <a:gd name="T5" fmla="*/ 0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9" y="41"/>
                </a:moveTo>
                <a:lnTo>
                  <a:pt x="94" y="115"/>
                </a:lnTo>
                <a:lnTo>
                  <a:pt x="0" y="0"/>
                </a:lnTo>
                <a:lnTo>
                  <a:pt x="49"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42" name="Freeform 142"/>
          <p:cNvSpPr>
            <a:spLocks/>
          </p:cNvSpPr>
          <p:nvPr/>
        </p:nvSpPr>
        <p:spPr bwMode="auto">
          <a:xfrm>
            <a:off x="7072313" y="3170462"/>
            <a:ext cx="215900" cy="204788"/>
          </a:xfrm>
          <a:custGeom>
            <a:avLst/>
            <a:gdLst>
              <a:gd name="T0" fmla="*/ 2147483647 w 94"/>
              <a:gd name="T1" fmla="*/ 2147483647 h 78"/>
              <a:gd name="T2" fmla="*/ 0 w 94"/>
              <a:gd name="T3" fmla="*/ 0 h 78"/>
              <a:gd name="T4" fmla="*/ 2147483647 w 94"/>
              <a:gd name="T5" fmla="*/ 2147483647 h 78"/>
              <a:gd name="T6" fmla="*/ 2147483647 w 94"/>
              <a:gd name="T7" fmla="*/ 2147483647 h 78"/>
              <a:gd name="T8" fmla="*/ 0 60000 65536"/>
              <a:gd name="T9" fmla="*/ 0 60000 65536"/>
              <a:gd name="T10" fmla="*/ 0 60000 65536"/>
              <a:gd name="T11" fmla="*/ 0 60000 65536"/>
              <a:gd name="T12" fmla="*/ 0 w 94"/>
              <a:gd name="T13" fmla="*/ 0 h 78"/>
              <a:gd name="T14" fmla="*/ 94 w 94"/>
              <a:gd name="T15" fmla="*/ 78 h 78"/>
            </a:gdLst>
            <a:ahLst/>
            <a:cxnLst>
              <a:cxn ang="T8">
                <a:pos x="T0" y="T1"/>
              </a:cxn>
              <a:cxn ang="T9">
                <a:pos x="T2" y="T3"/>
              </a:cxn>
              <a:cxn ang="T10">
                <a:pos x="T4" y="T5"/>
              </a:cxn>
              <a:cxn ang="T11">
                <a:pos x="T6" y="T7"/>
              </a:cxn>
            </a:cxnLst>
            <a:rect l="T12" t="T13" r="T14" b="T15"/>
            <a:pathLst>
              <a:path w="94" h="78">
                <a:moveTo>
                  <a:pt x="94" y="78"/>
                </a:moveTo>
                <a:lnTo>
                  <a:pt x="0" y="0"/>
                </a:lnTo>
                <a:lnTo>
                  <a:pt x="45" y="74"/>
                </a:lnTo>
                <a:lnTo>
                  <a:pt x="94" y="7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43" name="Freeform 143"/>
          <p:cNvSpPr>
            <a:spLocks/>
          </p:cNvSpPr>
          <p:nvPr/>
        </p:nvSpPr>
        <p:spPr bwMode="auto">
          <a:xfrm>
            <a:off x="5099062" y="1633766"/>
            <a:ext cx="219075" cy="1008063"/>
          </a:xfrm>
          <a:custGeom>
            <a:avLst/>
            <a:gdLst>
              <a:gd name="T0" fmla="*/ 0 w 94"/>
              <a:gd name="T1" fmla="*/ 2147483647 h 386"/>
              <a:gd name="T2" fmla="*/ 2147483647 w 94"/>
              <a:gd name="T3" fmla="*/ 0 h 386"/>
              <a:gd name="T4" fmla="*/ 2147483647 w 94"/>
              <a:gd name="T5" fmla="*/ 2147483647 h 386"/>
              <a:gd name="T6" fmla="*/ 0 w 94"/>
              <a:gd name="T7" fmla="*/ 2147483647 h 386"/>
              <a:gd name="T8" fmla="*/ 0 60000 65536"/>
              <a:gd name="T9" fmla="*/ 0 60000 65536"/>
              <a:gd name="T10" fmla="*/ 0 60000 65536"/>
              <a:gd name="T11" fmla="*/ 0 60000 65536"/>
              <a:gd name="T12" fmla="*/ 0 w 94"/>
              <a:gd name="T13" fmla="*/ 0 h 386"/>
              <a:gd name="T14" fmla="*/ 94 w 94"/>
              <a:gd name="T15" fmla="*/ 386 h 386"/>
            </a:gdLst>
            <a:ahLst/>
            <a:cxnLst>
              <a:cxn ang="T8">
                <a:pos x="T0" y="T1"/>
              </a:cxn>
              <a:cxn ang="T9">
                <a:pos x="T2" y="T3"/>
              </a:cxn>
              <a:cxn ang="T10">
                <a:pos x="T4" y="T5"/>
              </a:cxn>
              <a:cxn ang="T11">
                <a:pos x="T6" y="T7"/>
              </a:cxn>
            </a:cxnLst>
            <a:rect l="T12" t="T13" r="T14" b="T15"/>
            <a:pathLst>
              <a:path w="94" h="386">
                <a:moveTo>
                  <a:pt x="0" y="331"/>
                </a:moveTo>
                <a:lnTo>
                  <a:pt x="94" y="0"/>
                </a:lnTo>
                <a:lnTo>
                  <a:pt x="49" y="386"/>
                </a:lnTo>
                <a:lnTo>
                  <a:pt x="0" y="33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44" name="Freeform 144"/>
          <p:cNvSpPr>
            <a:spLocks/>
          </p:cNvSpPr>
          <p:nvPr/>
        </p:nvSpPr>
        <p:spPr bwMode="auto">
          <a:xfrm>
            <a:off x="5211763" y="1633766"/>
            <a:ext cx="220662" cy="1008063"/>
          </a:xfrm>
          <a:custGeom>
            <a:avLst/>
            <a:gdLst>
              <a:gd name="T0" fmla="*/ 2147483647 w 94"/>
              <a:gd name="T1" fmla="*/ 2147483647 h 386"/>
              <a:gd name="T2" fmla="*/ 0 w 94"/>
              <a:gd name="T3" fmla="*/ 2147483647 h 386"/>
              <a:gd name="T4" fmla="*/ 2147483647 w 94"/>
              <a:gd name="T5" fmla="*/ 0 h 386"/>
              <a:gd name="T6" fmla="*/ 2147483647 w 94"/>
              <a:gd name="T7" fmla="*/ 2147483647 h 386"/>
              <a:gd name="T8" fmla="*/ 0 60000 65536"/>
              <a:gd name="T9" fmla="*/ 0 60000 65536"/>
              <a:gd name="T10" fmla="*/ 0 60000 65536"/>
              <a:gd name="T11" fmla="*/ 0 60000 65536"/>
              <a:gd name="T12" fmla="*/ 0 w 94"/>
              <a:gd name="T13" fmla="*/ 0 h 386"/>
              <a:gd name="T14" fmla="*/ 94 w 94"/>
              <a:gd name="T15" fmla="*/ 386 h 386"/>
            </a:gdLst>
            <a:ahLst/>
            <a:cxnLst>
              <a:cxn ang="T8">
                <a:pos x="T0" y="T1"/>
              </a:cxn>
              <a:cxn ang="T9">
                <a:pos x="T2" y="T3"/>
              </a:cxn>
              <a:cxn ang="T10">
                <a:pos x="T4" y="T5"/>
              </a:cxn>
              <a:cxn ang="T11">
                <a:pos x="T6" y="T7"/>
              </a:cxn>
            </a:cxnLst>
            <a:rect l="T12" t="T13" r="T14" b="T15"/>
            <a:pathLst>
              <a:path w="94" h="386">
                <a:moveTo>
                  <a:pt x="94" y="14"/>
                </a:moveTo>
                <a:lnTo>
                  <a:pt x="0" y="386"/>
                </a:lnTo>
                <a:lnTo>
                  <a:pt x="45" y="0"/>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45" name="Line 145"/>
          <p:cNvSpPr>
            <a:spLocks noChangeShapeType="1"/>
          </p:cNvSpPr>
          <p:nvPr/>
        </p:nvSpPr>
        <p:spPr bwMode="auto">
          <a:xfrm flipH="1" flipV="1">
            <a:off x="7072313" y="3170462"/>
            <a:ext cx="215900" cy="2047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46" name="Line 146"/>
          <p:cNvSpPr>
            <a:spLocks noChangeShapeType="1"/>
          </p:cNvSpPr>
          <p:nvPr/>
        </p:nvSpPr>
        <p:spPr bwMode="auto">
          <a:xfrm>
            <a:off x="6958013" y="3064100"/>
            <a:ext cx="114300" cy="1063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47" name="Line 147"/>
          <p:cNvSpPr>
            <a:spLocks noChangeShapeType="1"/>
          </p:cNvSpPr>
          <p:nvPr/>
        </p:nvSpPr>
        <p:spPr bwMode="auto">
          <a:xfrm>
            <a:off x="5432426" y="1670275"/>
            <a:ext cx="101600" cy="4683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48" name="Line 148"/>
          <p:cNvSpPr>
            <a:spLocks noChangeShapeType="1"/>
          </p:cNvSpPr>
          <p:nvPr/>
        </p:nvSpPr>
        <p:spPr bwMode="auto">
          <a:xfrm>
            <a:off x="5099052" y="2498972"/>
            <a:ext cx="112713" cy="1428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49" name="Line 149"/>
          <p:cNvSpPr>
            <a:spLocks noChangeShapeType="1"/>
          </p:cNvSpPr>
          <p:nvPr/>
        </p:nvSpPr>
        <p:spPr bwMode="auto">
          <a:xfrm flipH="1">
            <a:off x="5211763" y="1670275"/>
            <a:ext cx="220662" cy="9715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50" name="Freeform 150"/>
          <p:cNvSpPr>
            <a:spLocks/>
          </p:cNvSpPr>
          <p:nvPr/>
        </p:nvSpPr>
        <p:spPr bwMode="auto">
          <a:xfrm>
            <a:off x="7288213" y="3375250"/>
            <a:ext cx="214312" cy="527050"/>
          </a:xfrm>
          <a:custGeom>
            <a:avLst/>
            <a:gdLst>
              <a:gd name="T0" fmla="*/ 2147483647 w 93"/>
              <a:gd name="T1" fmla="*/ 2147483647 h 202"/>
              <a:gd name="T2" fmla="*/ 0 w 93"/>
              <a:gd name="T3" fmla="*/ 0 h 202"/>
              <a:gd name="T4" fmla="*/ 2147483647 w 93"/>
              <a:gd name="T5" fmla="*/ 2147483647 h 202"/>
              <a:gd name="T6" fmla="*/ 2147483647 w 93"/>
              <a:gd name="T7" fmla="*/ 2147483647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93" y="179"/>
                </a:moveTo>
                <a:lnTo>
                  <a:pt x="0" y="0"/>
                </a:lnTo>
                <a:lnTo>
                  <a:pt x="44" y="202"/>
                </a:lnTo>
                <a:lnTo>
                  <a:pt x="93" y="17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51" name="Line 151"/>
          <p:cNvSpPr>
            <a:spLocks noChangeShapeType="1"/>
          </p:cNvSpPr>
          <p:nvPr/>
        </p:nvSpPr>
        <p:spPr bwMode="auto">
          <a:xfrm>
            <a:off x="7288225" y="3375250"/>
            <a:ext cx="1587"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52" name="Freeform 152"/>
          <p:cNvSpPr>
            <a:spLocks/>
          </p:cNvSpPr>
          <p:nvPr/>
        </p:nvSpPr>
        <p:spPr bwMode="auto">
          <a:xfrm>
            <a:off x="7173925" y="3364159"/>
            <a:ext cx="217487" cy="538163"/>
          </a:xfrm>
          <a:custGeom>
            <a:avLst/>
            <a:gdLst>
              <a:gd name="T0" fmla="*/ 2147483647 w 93"/>
              <a:gd name="T1" fmla="*/ 2147483647 h 206"/>
              <a:gd name="T2" fmla="*/ 2147483647 w 93"/>
              <a:gd name="T3" fmla="*/ 2147483647 h 206"/>
              <a:gd name="T4" fmla="*/ 0 w 93"/>
              <a:gd name="T5" fmla="*/ 0 h 206"/>
              <a:gd name="T6" fmla="*/ 2147483647 w 93"/>
              <a:gd name="T7" fmla="*/ 2147483647 h 206"/>
              <a:gd name="T8" fmla="*/ 0 60000 65536"/>
              <a:gd name="T9" fmla="*/ 0 60000 65536"/>
              <a:gd name="T10" fmla="*/ 0 60000 65536"/>
              <a:gd name="T11" fmla="*/ 0 60000 65536"/>
              <a:gd name="T12" fmla="*/ 0 w 93"/>
              <a:gd name="T13" fmla="*/ 0 h 206"/>
              <a:gd name="T14" fmla="*/ 93 w 93"/>
              <a:gd name="T15" fmla="*/ 206 h 206"/>
            </a:gdLst>
            <a:ahLst/>
            <a:cxnLst>
              <a:cxn ang="T8">
                <a:pos x="T0" y="T1"/>
              </a:cxn>
              <a:cxn ang="T9">
                <a:pos x="T2" y="T3"/>
              </a:cxn>
              <a:cxn ang="T10">
                <a:pos x="T4" y="T5"/>
              </a:cxn>
              <a:cxn ang="T11">
                <a:pos x="T6" y="T7"/>
              </a:cxn>
            </a:cxnLst>
            <a:rect l="T12" t="T13" r="T14" b="T15"/>
            <a:pathLst>
              <a:path w="93" h="206">
                <a:moveTo>
                  <a:pt x="49" y="4"/>
                </a:moveTo>
                <a:lnTo>
                  <a:pt x="93" y="206"/>
                </a:lnTo>
                <a:lnTo>
                  <a:pt x="0" y="0"/>
                </a:lnTo>
                <a:lnTo>
                  <a:pt x="49" y="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53" name="Freeform 153"/>
          <p:cNvSpPr>
            <a:spLocks/>
          </p:cNvSpPr>
          <p:nvPr/>
        </p:nvSpPr>
        <p:spPr bwMode="auto">
          <a:xfrm>
            <a:off x="7391400" y="3841979"/>
            <a:ext cx="228600" cy="96837"/>
          </a:xfrm>
          <a:custGeom>
            <a:avLst/>
            <a:gdLst>
              <a:gd name="T0" fmla="*/ 2147483647 w 99"/>
              <a:gd name="T1" fmla="*/ 0 h 37"/>
              <a:gd name="T2" fmla="*/ 2147483647 w 99"/>
              <a:gd name="T3" fmla="*/ 2147483647 h 37"/>
              <a:gd name="T4" fmla="*/ 0 w 99"/>
              <a:gd name="T5" fmla="*/ 2147483647 h 37"/>
              <a:gd name="T6" fmla="*/ 2147483647 w 99"/>
              <a:gd name="T7" fmla="*/ 0 h 37"/>
              <a:gd name="T8" fmla="*/ 0 60000 65536"/>
              <a:gd name="T9" fmla="*/ 0 60000 65536"/>
              <a:gd name="T10" fmla="*/ 0 60000 65536"/>
              <a:gd name="T11" fmla="*/ 0 60000 65536"/>
              <a:gd name="T12" fmla="*/ 0 w 99"/>
              <a:gd name="T13" fmla="*/ 0 h 37"/>
              <a:gd name="T14" fmla="*/ 99 w 99"/>
              <a:gd name="T15" fmla="*/ 37 h 37"/>
            </a:gdLst>
            <a:ahLst/>
            <a:cxnLst>
              <a:cxn ang="T8">
                <a:pos x="T0" y="T1"/>
              </a:cxn>
              <a:cxn ang="T9">
                <a:pos x="T2" y="T3"/>
              </a:cxn>
              <a:cxn ang="T10">
                <a:pos x="T4" y="T5"/>
              </a:cxn>
              <a:cxn ang="T11">
                <a:pos x="T6" y="T7"/>
              </a:cxn>
            </a:cxnLst>
            <a:rect l="T12" t="T13" r="T14" b="T15"/>
            <a:pathLst>
              <a:path w="99" h="37">
                <a:moveTo>
                  <a:pt x="49" y="0"/>
                </a:moveTo>
                <a:lnTo>
                  <a:pt x="99"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54" name="Freeform 154"/>
          <p:cNvSpPr>
            <a:spLocks/>
          </p:cNvSpPr>
          <p:nvPr/>
        </p:nvSpPr>
        <p:spPr bwMode="auto">
          <a:xfrm>
            <a:off x="7502530" y="3841979"/>
            <a:ext cx="220663" cy="96837"/>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50"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55" name="Line 155"/>
          <p:cNvSpPr>
            <a:spLocks noChangeShapeType="1"/>
          </p:cNvSpPr>
          <p:nvPr/>
        </p:nvSpPr>
        <p:spPr bwMode="auto">
          <a:xfrm flipH="1" flipV="1">
            <a:off x="7288213" y="3375272"/>
            <a:ext cx="214312" cy="4667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56" name="Line 156"/>
          <p:cNvSpPr>
            <a:spLocks noChangeShapeType="1"/>
          </p:cNvSpPr>
          <p:nvPr/>
        </p:nvSpPr>
        <p:spPr bwMode="auto">
          <a:xfrm>
            <a:off x="7173913" y="3364159"/>
            <a:ext cx="114300" cy="111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57" name="Line 157"/>
          <p:cNvSpPr>
            <a:spLocks noChangeShapeType="1"/>
          </p:cNvSpPr>
          <p:nvPr/>
        </p:nvSpPr>
        <p:spPr bwMode="auto">
          <a:xfrm flipH="1" flipV="1">
            <a:off x="7502530" y="3841975"/>
            <a:ext cx="220663"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58" name="Line 158"/>
          <p:cNvSpPr>
            <a:spLocks noChangeShapeType="1"/>
          </p:cNvSpPr>
          <p:nvPr/>
        </p:nvSpPr>
        <p:spPr bwMode="auto">
          <a:xfrm flipV="1">
            <a:off x="7400930" y="3841984"/>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59" name="Freeform 159"/>
          <p:cNvSpPr>
            <a:spLocks/>
          </p:cNvSpPr>
          <p:nvPr/>
        </p:nvSpPr>
        <p:spPr bwMode="auto">
          <a:xfrm>
            <a:off x="6524625" y="2486250"/>
            <a:ext cx="215900" cy="252412"/>
          </a:xfrm>
          <a:custGeom>
            <a:avLst/>
            <a:gdLst>
              <a:gd name="T0" fmla="*/ 2147483647 w 94"/>
              <a:gd name="T1" fmla="*/ 2147483647 h 97"/>
              <a:gd name="T2" fmla="*/ 0 w 94"/>
              <a:gd name="T3" fmla="*/ 0 h 97"/>
              <a:gd name="T4" fmla="*/ 2147483647 w 94"/>
              <a:gd name="T5" fmla="*/ 2147483647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94" y="97"/>
                </a:moveTo>
                <a:lnTo>
                  <a:pt x="0" y="0"/>
                </a:lnTo>
                <a:lnTo>
                  <a:pt x="45" y="51"/>
                </a:lnTo>
                <a:lnTo>
                  <a:pt x="94"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60" name="Line 160"/>
          <p:cNvSpPr>
            <a:spLocks noChangeShapeType="1"/>
          </p:cNvSpPr>
          <p:nvPr/>
        </p:nvSpPr>
        <p:spPr bwMode="auto">
          <a:xfrm flipH="1" flipV="1">
            <a:off x="6524625" y="2486250"/>
            <a:ext cx="215900" cy="2524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61" name="Freeform 161"/>
          <p:cNvSpPr>
            <a:spLocks/>
          </p:cNvSpPr>
          <p:nvPr/>
        </p:nvSpPr>
        <p:spPr bwMode="auto">
          <a:xfrm>
            <a:off x="4667250" y="2989509"/>
            <a:ext cx="215900" cy="588963"/>
          </a:xfrm>
          <a:custGeom>
            <a:avLst/>
            <a:gdLst>
              <a:gd name="T0" fmla="*/ 0 w 93"/>
              <a:gd name="T1" fmla="*/ 2147483647 h 225"/>
              <a:gd name="T2" fmla="*/ 2147483647 w 93"/>
              <a:gd name="T3" fmla="*/ 0 h 225"/>
              <a:gd name="T4" fmla="*/ 2147483647 w 93"/>
              <a:gd name="T5" fmla="*/ 2147483647 h 225"/>
              <a:gd name="T6" fmla="*/ 0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0" y="225"/>
                </a:moveTo>
                <a:lnTo>
                  <a:pt x="93" y="0"/>
                </a:lnTo>
                <a:lnTo>
                  <a:pt x="44" y="147"/>
                </a:lnTo>
                <a:lnTo>
                  <a:pt x="0" y="22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62" name="Freeform 162"/>
          <p:cNvSpPr>
            <a:spLocks/>
          </p:cNvSpPr>
          <p:nvPr/>
        </p:nvSpPr>
        <p:spPr bwMode="auto">
          <a:xfrm>
            <a:off x="4768850" y="2702150"/>
            <a:ext cx="215900" cy="673100"/>
          </a:xfrm>
          <a:custGeom>
            <a:avLst/>
            <a:gdLst>
              <a:gd name="T0" fmla="*/ 2147483647 w 94"/>
              <a:gd name="T1" fmla="*/ 0 h 257"/>
              <a:gd name="T2" fmla="*/ 0 w 94"/>
              <a:gd name="T3" fmla="*/ 2147483647 h 257"/>
              <a:gd name="T4" fmla="*/ 2147483647 w 94"/>
              <a:gd name="T5" fmla="*/ 2147483647 h 257"/>
              <a:gd name="T6" fmla="*/ 2147483647 w 94"/>
              <a:gd name="T7" fmla="*/ 0 h 257"/>
              <a:gd name="T8" fmla="*/ 0 60000 65536"/>
              <a:gd name="T9" fmla="*/ 0 60000 65536"/>
              <a:gd name="T10" fmla="*/ 0 60000 65536"/>
              <a:gd name="T11" fmla="*/ 0 60000 65536"/>
              <a:gd name="T12" fmla="*/ 0 w 94"/>
              <a:gd name="T13" fmla="*/ 0 h 257"/>
              <a:gd name="T14" fmla="*/ 94 w 94"/>
              <a:gd name="T15" fmla="*/ 257 h 257"/>
            </a:gdLst>
            <a:ahLst/>
            <a:cxnLst>
              <a:cxn ang="T8">
                <a:pos x="T0" y="T1"/>
              </a:cxn>
              <a:cxn ang="T9">
                <a:pos x="T2" y="T3"/>
              </a:cxn>
              <a:cxn ang="T10">
                <a:pos x="T4" y="T5"/>
              </a:cxn>
              <a:cxn ang="T11">
                <a:pos x="T6" y="T7"/>
              </a:cxn>
            </a:cxnLst>
            <a:rect l="T12" t="T13" r="T14" b="T15"/>
            <a:pathLst>
              <a:path w="94" h="257">
                <a:moveTo>
                  <a:pt x="94" y="0"/>
                </a:moveTo>
                <a:lnTo>
                  <a:pt x="0" y="257"/>
                </a:lnTo>
                <a:lnTo>
                  <a:pt x="49" y="110"/>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63" name="Freeform 163"/>
          <p:cNvSpPr>
            <a:spLocks/>
          </p:cNvSpPr>
          <p:nvPr/>
        </p:nvSpPr>
        <p:spPr bwMode="auto">
          <a:xfrm>
            <a:off x="7620000" y="3878487"/>
            <a:ext cx="215900" cy="96838"/>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64" name="Line 164"/>
          <p:cNvSpPr>
            <a:spLocks noChangeShapeType="1"/>
          </p:cNvSpPr>
          <p:nvPr/>
        </p:nvSpPr>
        <p:spPr bwMode="auto">
          <a:xfrm flipV="1">
            <a:off x="4667250" y="3375250"/>
            <a:ext cx="101600"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65" name="Line 165"/>
          <p:cNvSpPr>
            <a:spLocks noChangeShapeType="1"/>
          </p:cNvSpPr>
          <p:nvPr/>
        </p:nvSpPr>
        <p:spPr bwMode="auto">
          <a:xfrm flipH="1">
            <a:off x="4768850" y="2702150"/>
            <a:ext cx="215900" cy="6731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66" name="Line 166"/>
          <p:cNvSpPr>
            <a:spLocks noChangeShapeType="1"/>
          </p:cNvSpPr>
          <p:nvPr/>
        </p:nvSpPr>
        <p:spPr bwMode="auto">
          <a:xfrm flipV="1">
            <a:off x="7620000" y="3878489"/>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67" name="Freeform 167"/>
          <p:cNvSpPr>
            <a:spLocks/>
          </p:cNvSpPr>
          <p:nvPr/>
        </p:nvSpPr>
        <p:spPr bwMode="auto">
          <a:xfrm>
            <a:off x="6629400" y="2619600"/>
            <a:ext cx="215900" cy="323850"/>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9" y="46"/>
                </a:moveTo>
                <a:lnTo>
                  <a:pt x="93" y="124"/>
                </a:lnTo>
                <a:lnTo>
                  <a:pt x="0" y="0"/>
                </a:lnTo>
                <a:lnTo>
                  <a:pt x="49"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68" name="Freeform 168"/>
          <p:cNvSpPr>
            <a:spLocks/>
          </p:cNvSpPr>
          <p:nvPr/>
        </p:nvSpPr>
        <p:spPr bwMode="auto">
          <a:xfrm>
            <a:off x="6740525" y="2738662"/>
            <a:ext cx="217488" cy="325438"/>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4" y="78"/>
                </a:lnTo>
                <a:lnTo>
                  <a:pt x="93" y="12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69" name="Line 169"/>
          <p:cNvSpPr>
            <a:spLocks noChangeShapeType="1"/>
          </p:cNvSpPr>
          <p:nvPr/>
        </p:nvSpPr>
        <p:spPr bwMode="auto">
          <a:xfrm flipH="1" flipV="1">
            <a:off x="6740525" y="2738662"/>
            <a:ext cx="217488" cy="3254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70" name="Line 170"/>
          <p:cNvSpPr>
            <a:spLocks noChangeShapeType="1"/>
          </p:cNvSpPr>
          <p:nvPr/>
        </p:nvSpPr>
        <p:spPr bwMode="auto">
          <a:xfrm>
            <a:off x="6629412" y="2619600"/>
            <a:ext cx="111125" cy="1190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71" name="Freeform 171"/>
          <p:cNvSpPr>
            <a:spLocks/>
          </p:cNvSpPr>
          <p:nvPr/>
        </p:nvSpPr>
        <p:spPr bwMode="auto">
          <a:xfrm>
            <a:off x="6845312" y="2943450"/>
            <a:ext cx="227013" cy="311150"/>
          </a:xfrm>
          <a:custGeom>
            <a:avLst/>
            <a:gdLst>
              <a:gd name="T0" fmla="*/ 2147483647 w 98"/>
              <a:gd name="T1" fmla="*/ 2147483647 h 119"/>
              <a:gd name="T2" fmla="*/ 2147483647 w 98"/>
              <a:gd name="T3" fmla="*/ 2147483647 h 119"/>
              <a:gd name="T4" fmla="*/ 0 w 98"/>
              <a:gd name="T5" fmla="*/ 0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49" y="46"/>
                </a:moveTo>
                <a:lnTo>
                  <a:pt x="98" y="119"/>
                </a:lnTo>
                <a:lnTo>
                  <a:pt x="0" y="0"/>
                </a:lnTo>
                <a:lnTo>
                  <a:pt x="49"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72" name="Freeform 172"/>
          <p:cNvSpPr>
            <a:spLocks/>
          </p:cNvSpPr>
          <p:nvPr/>
        </p:nvSpPr>
        <p:spPr bwMode="auto">
          <a:xfrm>
            <a:off x="6958013" y="3064122"/>
            <a:ext cx="215900" cy="300037"/>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115"/>
                </a:moveTo>
                <a:lnTo>
                  <a:pt x="0" y="0"/>
                </a:lnTo>
                <a:lnTo>
                  <a:pt x="49" y="73"/>
                </a:lnTo>
                <a:lnTo>
                  <a:pt x="94" y="11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73" name="Freeform 173"/>
          <p:cNvSpPr>
            <a:spLocks/>
          </p:cNvSpPr>
          <p:nvPr/>
        </p:nvSpPr>
        <p:spPr bwMode="auto">
          <a:xfrm>
            <a:off x="4984762" y="1897289"/>
            <a:ext cx="227013" cy="804863"/>
          </a:xfrm>
          <a:custGeom>
            <a:avLst/>
            <a:gdLst>
              <a:gd name="T0" fmla="*/ 0 w 98"/>
              <a:gd name="T1" fmla="*/ 2147483647 h 308"/>
              <a:gd name="T2" fmla="*/ 2147483647 w 98"/>
              <a:gd name="T3" fmla="*/ 0 h 308"/>
              <a:gd name="T4" fmla="*/ 2147483647 w 98"/>
              <a:gd name="T5" fmla="*/ 2147483647 h 308"/>
              <a:gd name="T6" fmla="*/ 0 w 98"/>
              <a:gd name="T7" fmla="*/ 2147483647 h 308"/>
              <a:gd name="T8" fmla="*/ 0 60000 65536"/>
              <a:gd name="T9" fmla="*/ 0 60000 65536"/>
              <a:gd name="T10" fmla="*/ 0 60000 65536"/>
              <a:gd name="T11" fmla="*/ 0 60000 65536"/>
              <a:gd name="T12" fmla="*/ 0 w 98"/>
              <a:gd name="T13" fmla="*/ 0 h 308"/>
              <a:gd name="T14" fmla="*/ 98 w 98"/>
              <a:gd name="T15" fmla="*/ 308 h 308"/>
            </a:gdLst>
            <a:ahLst/>
            <a:cxnLst>
              <a:cxn ang="T8">
                <a:pos x="T0" y="T1"/>
              </a:cxn>
              <a:cxn ang="T9">
                <a:pos x="T2" y="T3"/>
              </a:cxn>
              <a:cxn ang="T10">
                <a:pos x="T4" y="T5"/>
              </a:cxn>
              <a:cxn ang="T11">
                <a:pos x="T6" y="T7"/>
              </a:cxn>
            </a:cxnLst>
            <a:rect l="T12" t="T13" r="T14" b="T15"/>
            <a:pathLst>
              <a:path w="98" h="308">
                <a:moveTo>
                  <a:pt x="0" y="308"/>
                </a:moveTo>
                <a:lnTo>
                  <a:pt x="98" y="0"/>
                </a:lnTo>
                <a:lnTo>
                  <a:pt x="49" y="230"/>
                </a:lnTo>
                <a:lnTo>
                  <a:pt x="0" y="30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74" name="Freeform 174"/>
          <p:cNvSpPr>
            <a:spLocks/>
          </p:cNvSpPr>
          <p:nvPr/>
        </p:nvSpPr>
        <p:spPr bwMode="auto">
          <a:xfrm>
            <a:off x="5099062" y="1633762"/>
            <a:ext cx="219075" cy="865188"/>
          </a:xfrm>
          <a:custGeom>
            <a:avLst/>
            <a:gdLst>
              <a:gd name="T0" fmla="*/ 2147483647 w 94"/>
              <a:gd name="T1" fmla="*/ 2147483647 h 331"/>
              <a:gd name="T2" fmla="*/ 0 w 94"/>
              <a:gd name="T3" fmla="*/ 2147483647 h 331"/>
              <a:gd name="T4" fmla="*/ 2147483647 w 94"/>
              <a:gd name="T5" fmla="*/ 0 h 331"/>
              <a:gd name="T6" fmla="*/ 2147483647 w 94"/>
              <a:gd name="T7" fmla="*/ 2147483647 h 331"/>
              <a:gd name="T8" fmla="*/ 0 60000 65536"/>
              <a:gd name="T9" fmla="*/ 0 60000 65536"/>
              <a:gd name="T10" fmla="*/ 0 60000 65536"/>
              <a:gd name="T11" fmla="*/ 0 60000 65536"/>
              <a:gd name="T12" fmla="*/ 0 w 94"/>
              <a:gd name="T13" fmla="*/ 0 h 331"/>
              <a:gd name="T14" fmla="*/ 94 w 94"/>
              <a:gd name="T15" fmla="*/ 331 h 331"/>
            </a:gdLst>
            <a:ahLst/>
            <a:cxnLst>
              <a:cxn ang="T8">
                <a:pos x="T0" y="T1"/>
              </a:cxn>
              <a:cxn ang="T9">
                <a:pos x="T2" y="T3"/>
              </a:cxn>
              <a:cxn ang="T10">
                <a:pos x="T4" y="T5"/>
              </a:cxn>
              <a:cxn ang="T11">
                <a:pos x="T6" y="T7"/>
              </a:cxn>
            </a:cxnLst>
            <a:rect l="T12" t="T13" r="T14" b="T15"/>
            <a:pathLst>
              <a:path w="94" h="331">
                <a:moveTo>
                  <a:pt x="49" y="101"/>
                </a:moveTo>
                <a:lnTo>
                  <a:pt x="0" y="331"/>
                </a:lnTo>
                <a:lnTo>
                  <a:pt x="94" y="0"/>
                </a:lnTo>
                <a:lnTo>
                  <a:pt x="49" y="10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75" name="Line 175"/>
          <p:cNvSpPr>
            <a:spLocks noChangeShapeType="1"/>
          </p:cNvSpPr>
          <p:nvPr/>
        </p:nvSpPr>
        <p:spPr bwMode="auto">
          <a:xfrm flipH="1" flipV="1">
            <a:off x="6958013" y="3064122"/>
            <a:ext cx="215900" cy="3000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76" name="Line 176"/>
          <p:cNvSpPr>
            <a:spLocks noChangeShapeType="1"/>
          </p:cNvSpPr>
          <p:nvPr/>
        </p:nvSpPr>
        <p:spPr bwMode="auto">
          <a:xfrm>
            <a:off x="6845302" y="2943450"/>
            <a:ext cx="112713" cy="1206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77" name="Line 177"/>
          <p:cNvSpPr>
            <a:spLocks noChangeShapeType="1"/>
          </p:cNvSpPr>
          <p:nvPr/>
        </p:nvSpPr>
        <p:spPr bwMode="auto">
          <a:xfrm flipV="1">
            <a:off x="4984752" y="2498950"/>
            <a:ext cx="114300"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78" name="Line 178"/>
          <p:cNvSpPr>
            <a:spLocks noChangeShapeType="1"/>
          </p:cNvSpPr>
          <p:nvPr/>
        </p:nvSpPr>
        <p:spPr bwMode="auto">
          <a:xfrm flipH="1">
            <a:off x="5099062" y="1633762"/>
            <a:ext cx="219075" cy="8651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79" name="Freeform 179"/>
          <p:cNvSpPr>
            <a:spLocks/>
          </p:cNvSpPr>
          <p:nvPr/>
        </p:nvSpPr>
        <p:spPr bwMode="auto">
          <a:xfrm>
            <a:off x="7173925" y="3364159"/>
            <a:ext cx="217487" cy="538163"/>
          </a:xfrm>
          <a:custGeom>
            <a:avLst/>
            <a:gdLst>
              <a:gd name="T0" fmla="*/ 2147483647 w 93"/>
              <a:gd name="T1" fmla="*/ 2147483647 h 206"/>
              <a:gd name="T2" fmla="*/ 0 w 93"/>
              <a:gd name="T3" fmla="*/ 0 h 206"/>
              <a:gd name="T4" fmla="*/ 2147483647 w 93"/>
              <a:gd name="T5" fmla="*/ 2147483647 h 206"/>
              <a:gd name="T6" fmla="*/ 2147483647 w 93"/>
              <a:gd name="T7" fmla="*/ 2147483647 h 206"/>
              <a:gd name="T8" fmla="*/ 0 60000 65536"/>
              <a:gd name="T9" fmla="*/ 0 60000 65536"/>
              <a:gd name="T10" fmla="*/ 0 60000 65536"/>
              <a:gd name="T11" fmla="*/ 0 60000 65536"/>
              <a:gd name="T12" fmla="*/ 0 w 93"/>
              <a:gd name="T13" fmla="*/ 0 h 206"/>
              <a:gd name="T14" fmla="*/ 93 w 93"/>
              <a:gd name="T15" fmla="*/ 206 h 206"/>
            </a:gdLst>
            <a:ahLst/>
            <a:cxnLst>
              <a:cxn ang="T8">
                <a:pos x="T0" y="T1"/>
              </a:cxn>
              <a:cxn ang="T9">
                <a:pos x="T2" y="T3"/>
              </a:cxn>
              <a:cxn ang="T10">
                <a:pos x="T4" y="T5"/>
              </a:cxn>
              <a:cxn ang="T11">
                <a:pos x="T6" y="T7"/>
              </a:cxn>
            </a:cxnLst>
            <a:rect l="T12" t="T13" r="T14" b="T15"/>
            <a:pathLst>
              <a:path w="93" h="206">
                <a:moveTo>
                  <a:pt x="93" y="206"/>
                </a:moveTo>
                <a:lnTo>
                  <a:pt x="0" y="0"/>
                </a:lnTo>
                <a:lnTo>
                  <a:pt x="49" y="50"/>
                </a:lnTo>
                <a:lnTo>
                  <a:pt x="93" y="20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80" name="Freeform 180"/>
          <p:cNvSpPr>
            <a:spLocks/>
          </p:cNvSpPr>
          <p:nvPr/>
        </p:nvSpPr>
        <p:spPr bwMode="auto">
          <a:xfrm>
            <a:off x="7391400" y="3902305"/>
            <a:ext cx="228600" cy="96837"/>
          </a:xfrm>
          <a:custGeom>
            <a:avLst/>
            <a:gdLst>
              <a:gd name="T0" fmla="*/ 2147483647 w 99"/>
              <a:gd name="T1" fmla="*/ 2147483647 h 37"/>
              <a:gd name="T2" fmla="*/ 0 w 99"/>
              <a:gd name="T3" fmla="*/ 0 h 37"/>
              <a:gd name="T4" fmla="*/ 2147483647 w 99"/>
              <a:gd name="T5" fmla="*/ 2147483647 h 37"/>
              <a:gd name="T6" fmla="*/ 2147483647 w 99"/>
              <a:gd name="T7" fmla="*/ 2147483647 h 37"/>
              <a:gd name="T8" fmla="*/ 0 60000 65536"/>
              <a:gd name="T9" fmla="*/ 0 60000 65536"/>
              <a:gd name="T10" fmla="*/ 0 60000 65536"/>
              <a:gd name="T11" fmla="*/ 0 60000 65536"/>
              <a:gd name="T12" fmla="*/ 0 w 99"/>
              <a:gd name="T13" fmla="*/ 0 h 37"/>
              <a:gd name="T14" fmla="*/ 99 w 99"/>
              <a:gd name="T15" fmla="*/ 37 h 37"/>
            </a:gdLst>
            <a:ahLst/>
            <a:cxnLst>
              <a:cxn ang="T8">
                <a:pos x="T0" y="T1"/>
              </a:cxn>
              <a:cxn ang="T9">
                <a:pos x="T2" y="T3"/>
              </a:cxn>
              <a:cxn ang="T10">
                <a:pos x="T4" y="T5"/>
              </a:cxn>
              <a:cxn ang="T11">
                <a:pos x="T6" y="T7"/>
              </a:cxn>
            </a:cxnLst>
            <a:rect l="T12" t="T13" r="T14" b="T15"/>
            <a:pathLst>
              <a:path w="99" h="37">
                <a:moveTo>
                  <a:pt x="99" y="14"/>
                </a:moveTo>
                <a:lnTo>
                  <a:pt x="0" y="0"/>
                </a:lnTo>
                <a:lnTo>
                  <a:pt x="49" y="37"/>
                </a:lnTo>
                <a:lnTo>
                  <a:pt x="99"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81" name="Line 181"/>
          <p:cNvSpPr>
            <a:spLocks noChangeShapeType="1"/>
          </p:cNvSpPr>
          <p:nvPr/>
        </p:nvSpPr>
        <p:spPr bwMode="auto">
          <a:xfrm>
            <a:off x="7400937" y="3915000"/>
            <a:ext cx="219075" cy="238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82" name="Freeform 182"/>
          <p:cNvSpPr>
            <a:spLocks/>
          </p:cNvSpPr>
          <p:nvPr/>
        </p:nvSpPr>
        <p:spPr bwMode="auto">
          <a:xfrm>
            <a:off x="7288213" y="3494334"/>
            <a:ext cx="214312" cy="504825"/>
          </a:xfrm>
          <a:custGeom>
            <a:avLst/>
            <a:gdLst>
              <a:gd name="T0" fmla="*/ 2147483647 w 93"/>
              <a:gd name="T1" fmla="*/ 2147483647 h 193"/>
              <a:gd name="T2" fmla="*/ 2147483647 w 93"/>
              <a:gd name="T3" fmla="*/ 2147483647 h 193"/>
              <a:gd name="T4" fmla="*/ 0 w 93"/>
              <a:gd name="T5" fmla="*/ 0 h 193"/>
              <a:gd name="T6" fmla="*/ 2147483647 w 93"/>
              <a:gd name="T7" fmla="*/ 2147483647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44" y="156"/>
                </a:moveTo>
                <a:lnTo>
                  <a:pt x="93" y="193"/>
                </a:lnTo>
                <a:lnTo>
                  <a:pt x="0" y="0"/>
                </a:lnTo>
                <a:lnTo>
                  <a:pt x="44" y="15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83" name="Line 183"/>
          <p:cNvSpPr>
            <a:spLocks noChangeShapeType="1"/>
          </p:cNvSpPr>
          <p:nvPr/>
        </p:nvSpPr>
        <p:spPr bwMode="auto">
          <a:xfrm>
            <a:off x="7391412" y="3902302"/>
            <a:ext cx="9525"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84" name="Line 184"/>
          <p:cNvSpPr>
            <a:spLocks noChangeShapeType="1"/>
          </p:cNvSpPr>
          <p:nvPr/>
        </p:nvSpPr>
        <p:spPr bwMode="auto">
          <a:xfrm flipH="1" flipV="1">
            <a:off x="7173925" y="3364159"/>
            <a:ext cx="217487" cy="5381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85" name="Freeform 185"/>
          <p:cNvSpPr>
            <a:spLocks/>
          </p:cNvSpPr>
          <p:nvPr/>
        </p:nvSpPr>
        <p:spPr bwMode="auto">
          <a:xfrm>
            <a:off x="7072313" y="3254600"/>
            <a:ext cx="215900" cy="239712"/>
          </a:xfrm>
          <a:custGeom>
            <a:avLst/>
            <a:gdLst>
              <a:gd name="T0" fmla="*/ 2147483647 w 94"/>
              <a:gd name="T1" fmla="*/ 2147483647 h 92"/>
              <a:gd name="T2" fmla="*/ 2147483647 w 94"/>
              <a:gd name="T3" fmla="*/ 2147483647 h 92"/>
              <a:gd name="T4" fmla="*/ 0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45" y="42"/>
                </a:moveTo>
                <a:lnTo>
                  <a:pt x="94" y="92"/>
                </a:lnTo>
                <a:lnTo>
                  <a:pt x="0" y="0"/>
                </a:lnTo>
                <a:lnTo>
                  <a:pt x="45" y="4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86" name="Line 186"/>
          <p:cNvSpPr>
            <a:spLocks noChangeShapeType="1"/>
          </p:cNvSpPr>
          <p:nvPr/>
        </p:nvSpPr>
        <p:spPr bwMode="auto">
          <a:xfrm>
            <a:off x="7391412" y="3902300"/>
            <a:ext cx="9525"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87" name="Line 187"/>
          <p:cNvSpPr>
            <a:spLocks noChangeShapeType="1"/>
          </p:cNvSpPr>
          <p:nvPr/>
        </p:nvSpPr>
        <p:spPr bwMode="auto">
          <a:xfrm>
            <a:off x="7288220" y="3494312"/>
            <a:ext cx="103187" cy="407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88" name="Line 188"/>
          <p:cNvSpPr>
            <a:spLocks noChangeShapeType="1"/>
          </p:cNvSpPr>
          <p:nvPr/>
        </p:nvSpPr>
        <p:spPr bwMode="auto">
          <a:xfrm>
            <a:off x="7072313" y="3254622"/>
            <a:ext cx="101600" cy="1095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89" name="Freeform 189"/>
          <p:cNvSpPr>
            <a:spLocks/>
          </p:cNvSpPr>
          <p:nvPr/>
        </p:nvSpPr>
        <p:spPr bwMode="auto">
          <a:xfrm>
            <a:off x="5318125" y="1236887"/>
            <a:ext cx="215900" cy="433388"/>
          </a:xfrm>
          <a:custGeom>
            <a:avLst/>
            <a:gdLst>
              <a:gd name="T0" fmla="*/ 0 w 93"/>
              <a:gd name="T1" fmla="*/ 2147483647 h 166"/>
              <a:gd name="T2" fmla="*/ 2147483647 w 93"/>
              <a:gd name="T3" fmla="*/ 0 h 166"/>
              <a:gd name="T4" fmla="*/ 2147483647 w 93"/>
              <a:gd name="T5" fmla="*/ 2147483647 h 166"/>
              <a:gd name="T6" fmla="*/ 0 w 93"/>
              <a:gd name="T7" fmla="*/ 2147483647 h 166"/>
              <a:gd name="T8" fmla="*/ 0 60000 65536"/>
              <a:gd name="T9" fmla="*/ 0 60000 65536"/>
              <a:gd name="T10" fmla="*/ 0 60000 65536"/>
              <a:gd name="T11" fmla="*/ 0 60000 65536"/>
              <a:gd name="T12" fmla="*/ 0 w 93"/>
              <a:gd name="T13" fmla="*/ 0 h 166"/>
              <a:gd name="T14" fmla="*/ 93 w 93"/>
              <a:gd name="T15" fmla="*/ 166 h 166"/>
            </a:gdLst>
            <a:ahLst/>
            <a:cxnLst>
              <a:cxn ang="T8">
                <a:pos x="T0" y="T1"/>
              </a:cxn>
              <a:cxn ang="T9">
                <a:pos x="T2" y="T3"/>
              </a:cxn>
              <a:cxn ang="T10">
                <a:pos x="T4" y="T5"/>
              </a:cxn>
              <a:cxn ang="T11">
                <a:pos x="T6" y="T7"/>
              </a:cxn>
            </a:cxnLst>
            <a:rect l="T12" t="T13" r="T14" b="T15"/>
            <a:pathLst>
              <a:path w="93" h="166">
                <a:moveTo>
                  <a:pt x="0" y="152"/>
                </a:moveTo>
                <a:lnTo>
                  <a:pt x="93" y="0"/>
                </a:lnTo>
                <a:lnTo>
                  <a:pt x="49" y="166"/>
                </a:lnTo>
                <a:lnTo>
                  <a:pt x="0" y="15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90" name="Line 190"/>
          <p:cNvSpPr>
            <a:spLocks noChangeShapeType="1"/>
          </p:cNvSpPr>
          <p:nvPr/>
        </p:nvSpPr>
        <p:spPr bwMode="auto">
          <a:xfrm>
            <a:off x="5318125" y="1633784"/>
            <a:ext cx="114300"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91" name="Freeform 191"/>
          <p:cNvSpPr>
            <a:spLocks/>
          </p:cNvSpPr>
          <p:nvPr/>
        </p:nvSpPr>
        <p:spPr bwMode="auto">
          <a:xfrm>
            <a:off x="4554538" y="3267300"/>
            <a:ext cx="214312" cy="444500"/>
          </a:xfrm>
          <a:custGeom>
            <a:avLst/>
            <a:gdLst>
              <a:gd name="T0" fmla="*/ 0 w 93"/>
              <a:gd name="T1" fmla="*/ 2147483647 h 170"/>
              <a:gd name="T2" fmla="*/ 2147483647 w 93"/>
              <a:gd name="T3" fmla="*/ 0 h 170"/>
              <a:gd name="T4" fmla="*/ 2147483647 w 93"/>
              <a:gd name="T5" fmla="*/ 2147483647 h 170"/>
              <a:gd name="T6" fmla="*/ 0 w 93"/>
              <a:gd name="T7" fmla="*/ 2147483647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0" y="170"/>
                </a:moveTo>
                <a:lnTo>
                  <a:pt x="93" y="0"/>
                </a:lnTo>
                <a:lnTo>
                  <a:pt x="49" y="119"/>
                </a:lnTo>
                <a:lnTo>
                  <a:pt x="0" y="17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92" name="Freeform 192"/>
          <p:cNvSpPr>
            <a:spLocks/>
          </p:cNvSpPr>
          <p:nvPr/>
        </p:nvSpPr>
        <p:spPr bwMode="auto">
          <a:xfrm>
            <a:off x="4667250" y="2989509"/>
            <a:ext cx="215900" cy="588963"/>
          </a:xfrm>
          <a:custGeom>
            <a:avLst/>
            <a:gdLst>
              <a:gd name="T0" fmla="*/ 2147483647 w 93"/>
              <a:gd name="T1" fmla="*/ 0 h 225"/>
              <a:gd name="T2" fmla="*/ 0 w 93"/>
              <a:gd name="T3" fmla="*/ 2147483647 h 225"/>
              <a:gd name="T4" fmla="*/ 2147483647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0"/>
                </a:moveTo>
                <a:lnTo>
                  <a:pt x="0" y="225"/>
                </a:lnTo>
                <a:lnTo>
                  <a:pt x="44" y="106"/>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93" name="Line 193"/>
          <p:cNvSpPr>
            <a:spLocks noChangeShapeType="1"/>
          </p:cNvSpPr>
          <p:nvPr/>
        </p:nvSpPr>
        <p:spPr bwMode="auto">
          <a:xfrm flipV="1">
            <a:off x="4554543" y="3578450"/>
            <a:ext cx="112712" cy="1333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94" name="Line 194"/>
          <p:cNvSpPr>
            <a:spLocks noChangeShapeType="1"/>
          </p:cNvSpPr>
          <p:nvPr/>
        </p:nvSpPr>
        <p:spPr bwMode="auto">
          <a:xfrm flipH="1">
            <a:off x="4667250" y="2989509"/>
            <a:ext cx="215900" cy="5889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95" name="Freeform 195"/>
          <p:cNvSpPr>
            <a:spLocks/>
          </p:cNvSpPr>
          <p:nvPr/>
        </p:nvSpPr>
        <p:spPr bwMode="auto">
          <a:xfrm>
            <a:off x="7502530" y="3938812"/>
            <a:ext cx="220663"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3"/>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96" name="Freeform 196"/>
          <p:cNvSpPr>
            <a:spLocks/>
          </p:cNvSpPr>
          <p:nvPr/>
        </p:nvSpPr>
        <p:spPr bwMode="auto">
          <a:xfrm>
            <a:off x="7620000" y="3938812"/>
            <a:ext cx="215900" cy="96838"/>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597" name="Line 197"/>
          <p:cNvSpPr>
            <a:spLocks noChangeShapeType="1"/>
          </p:cNvSpPr>
          <p:nvPr/>
        </p:nvSpPr>
        <p:spPr bwMode="auto">
          <a:xfrm flipH="1" flipV="1">
            <a:off x="7620000" y="3938814"/>
            <a:ext cx="215900"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98" name="Line 198"/>
          <p:cNvSpPr>
            <a:spLocks noChangeShapeType="1"/>
          </p:cNvSpPr>
          <p:nvPr/>
        </p:nvSpPr>
        <p:spPr bwMode="auto">
          <a:xfrm flipV="1">
            <a:off x="7502537" y="3938814"/>
            <a:ext cx="117475"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599" name="Line 199"/>
          <p:cNvSpPr>
            <a:spLocks noChangeShapeType="1"/>
          </p:cNvSpPr>
          <p:nvPr/>
        </p:nvSpPr>
        <p:spPr bwMode="auto">
          <a:xfrm flipH="1" flipV="1">
            <a:off x="6470651" y="2414812"/>
            <a:ext cx="158750" cy="2047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00" name="Freeform 200"/>
          <p:cNvSpPr>
            <a:spLocks/>
          </p:cNvSpPr>
          <p:nvPr/>
        </p:nvSpPr>
        <p:spPr bwMode="auto">
          <a:xfrm>
            <a:off x="4984762" y="1897289"/>
            <a:ext cx="227013" cy="804863"/>
          </a:xfrm>
          <a:custGeom>
            <a:avLst/>
            <a:gdLst>
              <a:gd name="T0" fmla="*/ 2147483647 w 98"/>
              <a:gd name="T1" fmla="*/ 0 h 308"/>
              <a:gd name="T2" fmla="*/ 0 w 98"/>
              <a:gd name="T3" fmla="*/ 2147483647 h 308"/>
              <a:gd name="T4" fmla="*/ 2147483647 w 98"/>
              <a:gd name="T5" fmla="*/ 2147483647 h 308"/>
              <a:gd name="T6" fmla="*/ 2147483647 w 98"/>
              <a:gd name="T7" fmla="*/ 0 h 308"/>
              <a:gd name="T8" fmla="*/ 0 60000 65536"/>
              <a:gd name="T9" fmla="*/ 0 60000 65536"/>
              <a:gd name="T10" fmla="*/ 0 60000 65536"/>
              <a:gd name="T11" fmla="*/ 0 60000 65536"/>
              <a:gd name="T12" fmla="*/ 0 w 98"/>
              <a:gd name="T13" fmla="*/ 0 h 308"/>
              <a:gd name="T14" fmla="*/ 98 w 98"/>
              <a:gd name="T15" fmla="*/ 308 h 308"/>
            </a:gdLst>
            <a:ahLst/>
            <a:cxnLst>
              <a:cxn ang="T8">
                <a:pos x="T0" y="T1"/>
              </a:cxn>
              <a:cxn ang="T9">
                <a:pos x="T2" y="T3"/>
              </a:cxn>
              <a:cxn ang="T10">
                <a:pos x="T4" y="T5"/>
              </a:cxn>
              <a:cxn ang="T11">
                <a:pos x="T6" y="T7"/>
              </a:cxn>
            </a:cxnLst>
            <a:rect l="T12" t="T13" r="T14" b="T15"/>
            <a:pathLst>
              <a:path w="98" h="308">
                <a:moveTo>
                  <a:pt x="98" y="0"/>
                </a:moveTo>
                <a:lnTo>
                  <a:pt x="0" y="308"/>
                </a:lnTo>
                <a:lnTo>
                  <a:pt x="49" y="184"/>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01" name="Line 201"/>
          <p:cNvSpPr>
            <a:spLocks noChangeShapeType="1"/>
          </p:cNvSpPr>
          <p:nvPr/>
        </p:nvSpPr>
        <p:spPr bwMode="auto">
          <a:xfrm flipH="1">
            <a:off x="4984755" y="1970312"/>
            <a:ext cx="198438" cy="7318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02" name="Freeform 202"/>
          <p:cNvSpPr>
            <a:spLocks/>
          </p:cNvSpPr>
          <p:nvPr/>
        </p:nvSpPr>
        <p:spPr bwMode="auto">
          <a:xfrm>
            <a:off x="4883150" y="2378322"/>
            <a:ext cx="215900" cy="611187"/>
          </a:xfrm>
          <a:custGeom>
            <a:avLst/>
            <a:gdLst>
              <a:gd name="T0" fmla="*/ 0 w 94"/>
              <a:gd name="T1" fmla="*/ 2147483647 h 234"/>
              <a:gd name="T2" fmla="*/ 2147483647 w 94"/>
              <a:gd name="T3" fmla="*/ 0 h 234"/>
              <a:gd name="T4" fmla="*/ 2147483647 w 94"/>
              <a:gd name="T5" fmla="*/ 2147483647 h 234"/>
              <a:gd name="T6" fmla="*/ 0 w 94"/>
              <a:gd name="T7" fmla="*/ 2147483647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0" y="234"/>
                </a:moveTo>
                <a:lnTo>
                  <a:pt x="94" y="0"/>
                </a:lnTo>
                <a:lnTo>
                  <a:pt x="45" y="124"/>
                </a:lnTo>
                <a:lnTo>
                  <a:pt x="0" y="23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03" name="Line 203"/>
          <p:cNvSpPr>
            <a:spLocks noChangeShapeType="1"/>
          </p:cNvSpPr>
          <p:nvPr/>
        </p:nvSpPr>
        <p:spPr bwMode="auto">
          <a:xfrm flipV="1">
            <a:off x="4883150" y="2702172"/>
            <a:ext cx="101600" cy="287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04" name="Freeform 204"/>
          <p:cNvSpPr>
            <a:spLocks/>
          </p:cNvSpPr>
          <p:nvPr/>
        </p:nvSpPr>
        <p:spPr bwMode="auto">
          <a:xfrm>
            <a:off x="6524625" y="2546597"/>
            <a:ext cx="215900" cy="276225"/>
          </a:xfrm>
          <a:custGeom>
            <a:avLst/>
            <a:gdLst>
              <a:gd name="T0" fmla="*/ 2147483647 w 94"/>
              <a:gd name="T1" fmla="*/ 2147483647 h 106"/>
              <a:gd name="T2" fmla="*/ 2147483647 w 94"/>
              <a:gd name="T3" fmla="*/ 2147483647 h 106"/>
              <a:gd name="T4" fmla="*/ 0 w 94"/>
              <a:gd name="T5" fmla="*/ 0 h 106"/>
              <a:gd name="T6" fmla="*/ 2147483647 w 94"/>
              <a:gd name="T7" fmla="*/ 2147483647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45" y="28"/>
                </a:moveTo>
                <a:lnTo>
                  <a:pt x="94" y="106"/>
                </a:lnTo>
                <a:lnTo>
                  <a:pt x="0" y="0"/>
                </a:lnTo>
                <a:lnTo>
                  <a:pt x="45" y="2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05" name="Freeform 205"/>
          <p:cNvSpPr>
            <a:spLocks/>
          </p:cNvSpPr>
          <p:nvPr/>
        </p:nvSpPr>
        <p:spPr bwMode="auto">
          <a:xfrm>
            <a:off x="6629400" y="2619600"/>
            <a:ext cx="215900"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9" y="78"/>
                </a:lnTo>
                <a:lnTo>
                  <a:pt x="93" y="12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06" name="Line 206"/>
          <p:cNvSpPr>
            <a:spLocks noChangeShapeType="1"/>
          </p:cNvSpPr>
          <p:nvPr/>
        </p:nvSpPr>
        <p:spPr bwMode="auto">
          <a:xfrm flipH="1" flipV="1">
            <a:off x="6629400" y="2619600"/>
            <a:ext cx="215900" cy="323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07" name="Freeform 207"/>
          <p:cNvSpPr>
            <a:spLocks/>
          </p:cNvSpPr>
          <p:nvPr/>
        </p:nvSpPr>
        <p:spPr bwMode="auto">
          <a:xfrm>
            <a:off x="6740525" y="2822800"/>
            <a:ext cx="217488" cy="323850"/>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4" y="46"/>
                </a:moveTo>
                <a:lnTo>
                  <a:pt x="93" y="124"/>
                </a:lnTo>
                <a:lnTo>
                  <a:pt x="0" y="0"/>
                </a:lnTo>
                <a:lnTo>
                  <a:pt x="44"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08" name="Freeform 208"/>
          <p:cNvSpPr>
            <a:spLocks/>
          </p:cNvSpPr>
          <p:nvPr/>
        </p:nvSpPr>
        <p:spPr bwMode="auto">
          <a:xfrm>
            <a:off x="6845312" y="2943450"/>
            <a:ext cx="227013" cy="311150"/>
          </a:xfrm>
          <a:custGeom>
            <a:avLst/>
            <a:gdLst>
              <a:gd name="T0" fmla="*/ 2147483647 w 98"/>
              <a:gd name="T1" fmla="*/ 2147483647 h 119"/>
              <a:gd name="T2" fmla="*/ 0 w 98"/>
              <a:gd name="T3" fmla="*/ 0 h 119"/>
              <a:gd name="T4" fmla="*/ 2147483647 w 98"/>
              <a:gd name="T5" fmla="*/ 2147483647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98" y="119"/>
                </a:moveTo>
                <a:lnTo>
                  <a:pt x="0" y="0"/>
                </a:lnTo>
                <a:lnTo>
                  <a:pt x="49" y="78"/>
                </a:lnTo>
                <a:lnTo>
                  <a:pt x="98" y="11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09" name="Line 209"/>
          <p:cNvSpPr>
            <a:spLocks noChangeShapeType="1"/>
          </p:cNvSpPr>
          <p:nvPr/>
        </p:nvSpPr>
        <p:spPr bwMode="auto">
          <a:xfrm flipV="1">
            <a:off x="7723190" y="3975328"/>
            <a:ext cx="112712"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10" name="Line 210"/>
          <p:cNvSpPr>
            <a:spLocks noChangeShapeType="1"/>
          </p:cNvSpPr>
          <p:nvPr/>
        </p:nvSpPr>
        <p:spPr bwMode="auto">
          <a:xfrm flipH="1" flipV="1">
            <a:off x="6845312" y="2943450"/>
            <a:ext cx="227013" cy="311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11" name="Line 211"/>
          <p:cNvSpPr>
            <a:spLocks noChangeShapeType="1"/>
          </p:cNvSpPr>
          <p:nvPr/>
        </p:nvSpPr>
        <p:spPr bwMode="auto">
          <a:xfrm>
            <a:off x="6740527" y="2822800"/>
            <a:ext cx="104775" cy="1206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12" name="Freeform 212"/>
          <p:cNvSpPr>
            <a:spLocks/>
          </p:cNvSpPr>
          <p:nvPr/>
        </p:nvSpPr>
        <p:spPr bwMode="auto">
          <a:xfrm>
            <a:off x="6958013" y="3146672"/>
            <a:ext cx="215900" cy="274637"/>
          </a:xfrm>
          <a:custGeom>
            <a:avLst/>
            <a:gdLst>
              <a:gd name="T0" fmla="*/ 2147483647 w 94"/>
              <a:gd name="T1" fmla="*/ 2147483647 h 105"/>
              <a:gd name="T2" fmla="*/ 2147483647 w 94"/>
              <a:gd name="T3" fmla="*/ 2147483647 h 105"/>
              <a:gd name="T4" fmla="*/ 0 w 94"/>
              <a:gd name="T5" fmla="*/ 0 h 105"/>
              <a:gd name="T6" fmla="*/ 2147483647 w 94"/>
              <a:gd name="T7" fmla="*/ 2147483647 h 105"/>
              <a:gd name="T8" fmla="*/ 0 60000 65536"/>
              <a:gd name="T9" fmla="*/ 0 60000 65536"/>
              <a:gd name="T10" fmla="*/ 0 60000 65536"/>
              <a:gd name="T11" fmla="*/ 0 60000 65536"/>
              <a:gd name="T12" fmla="*/ 0 w 94"/>
              <a:gd name="T13" fmla="*/ 0 h 105"/>
              <a:gd name="T14" fmla="*/ 94 w 94"/>
              <a:gd name="T15" fmla="*/ 105 h 105"/>
            </a:gdLst>
            <a:ahLst/>
            <a:cxnLst>
              <a:cxn ang="T8">
                <a:pos x="T0" y="T1"/>
              </a:cxn>
              <a:cxn ang="T9">
                <a:pos x="T2" y="T3"/>
              </a:cxn>
              <a:cxn ang="T10">
                <a:pos x="T4" y="T5"/>
              </a:cxn>
              <a:cxn ang="T11">
                <a:pos x="T6" y="T7"/>
              </a:cxn>
            </a:cxnLst>
            <a:rect l="T12" t="T13" r="T14" b="T15"/>
            <a:pathLst>
              <a:path w="94" h="105">
                <a:moveTo>
                  <a:pt x="49" y="41"/>
                </a:moveTo>
                <a:lnTo>
                  <a:pt x="94" y="105"/>
                </a:lnTo>
                <a:lnTo>
                  <a:pt x="0" y="0"/>
                </a:lnTo>
                <a:lnTo>
                  <a:pt x="49"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13" name="Freeform 213"/>
          <p:cNvSpPr>
            <a:spLocks/>
          </p:cNvSpPr>
          <p:nvPr/>
        </p:nvSpPr>
        <p:spPr bwMode="auto">
          <a:xfrm>
            <a:off x="7072313" y="3254600"/>
            <a:ext cx="215900" cy="239712"/>
          </a:xfrm>
          <a:custGeom>
            <a:avLst/>
            <a:gdLst>
              <a:gd name="T0" fmla="*/ 2147483647 w 94"/>
              <a:gd name="T1" fmla="*/ 2147483647 h 92"/>
              <a:gd name="T2" fmla="*/ 0 w 94"/>
              <a:gd name="T3" fmla="*/ 0 h 92"/>
              <a:gd name="T4" fmla="*/ 2147483647 w 94"/>
              <a:gd name="T5" fmla="*/ 2147483647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0"/>
                </a:lnTo>
                <a:lnTo>
                  <a:pt x="45" y="64"/>
                </a:lnTo>
                <a:lnTo>
                  <a:pt x="94"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14" name="Freeform 214"/>
          <p:cNvSpPr>
            <a:spLocks/>
          </p:cNvSpPr>
          <p:nvPr/>
        </p:nvSpPr>
        <p:spPr bwMode="auto">
          <a:xfrm>
            <a:off x="4440238" y="3567337"/>
            <a:ext cx="227012" cy="298450"/>
          </a:xfrm>
          <a:custGeom>
            <a:avLst/>
            <a:gdLst>
              <a:gd name="T0" fmla="*/ 2147483647 w 98"/>
              <a:gd name="T1" fmla="*/ 2147483647 h 114"/>
              <a:gd name="T2" fmla="*/ 2147483647 w 98"/>
              <a:gd name="T3" fmla="*/ 0 h 114"/>
              <a:gd name="T4" fmla="*/ 0 w 98"/>
              <a:gd name="T5" fmla="*/ 2147483647 h 114"/>
              <a:gd name="T6" fmla="*/ 2147483647 w 98"/>
              <a:gd name="T7" fmla="*/ 2147483647 h 114"/>
              <a:gd name="T8" fmla="*/ 0 60000 65536"/>
              <a:gd name="T9" fmla="*/ 0 60000 65536"/>
              <a:gd name="T10" fmla="*/ 0 60000 65536"/>
              <a:gd name="T11" fmla="*/ 0 60000 65536"/>
              <a:gd name="T12" fmla="*/ 0 w 98"/>
              <a:gd name="T13" fmla="*/ 0 h 114"/>
              <a:gd name="T14" fmla="*/ 98 w 98"/>
              <a:gd name="T15" fmla="*/ 114 h 114"/>
            </a:gdLst>
            <a:ahLst/>
            <a:cxnLst>
              <a:cxn ang="T8">
                <a:pos x="T0" y="T1"/>
              </a:cxn>
              <a:cxn ang="T9">
                <a:pos x="T2" y="T3"/>
              </a:cxn>
              <a:cxn ang="T10">
                <a:pos x="T4" y="T5"/>
              </a:cxn>
              <a:cxn ang="T11">
                <a:pos x="T6" y="T7"/>
              </a:cxn>
            </a:cxnLst>
            <a:rect l="T12" t="T13" r="T14" b="T15"/>
            <a:pathLst>
              <a:path w="98" h="114">
                <a:moveTo>
                  <a:pt x="49" y="55"/>
                </a:moveTo>
                <a:lnTo>
                  <a:pt x="98" y="0"/>
                </a:lnTo>
                <a:lnTo>
                  <a:pt x="0" y="114"/>
                </a:lnTo>
                <a:lnTo>
                  <a:pt x="49"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15" name="Freeform 215"/>
          <p:cNvSpPr>
            <a:spLocks/>
          </p:cNvSpPr>
          <p:nvPr/>
        </p:nvSpPr>
        <p:spPr bwMode="auto">
          <a:xfrm>
            <a:off x="4554538" y="3267300"/>
            <a:ext cx="214312" cy="444500"/>
          </a:xfrm>
          <a:custGeom>
            <a:avLst/>
            <a:gdLst>
              <a:gd name="T0" fmla="*/ 2147483647 w 93"/>
              <a:gd name="T1" fmla="*/ 0 h 170"/>
              <a:gd name="T2" fmla="*/ 0 w 93"/>
              <a:gd name="T3" fmla="*/ 2147483647 h 170"/>
              <a:gd name="T4" fmla="*/ 2147483647 w 93"/>
              <a:gd name="T5" fmla="*/ 2147483647 h 170"/>
              <a:gd name="T6" fmla="*/ 2147483647 w 93"/>
              <a:gd name="T7" fmla="*/ 0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93" y="0"/>
                </a:moveTo>
                <a:lnTo>
                  <a:pt x="0" y="170"/>
                </a:lnTo>
                <a:lnTo>
                  <a:pt x="49" y="115"/>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16" name="Line 216"/>
          <p:cNvSpPr>
            <a:spLocks noChangeShapeType="1"/>
          </p:cNvSpPr>
          <p:nvPr/>
        </p:nvSpPr>
        <p:spPr bwMode="auto">
          <a:xfrm flipH="1" flipV="1">
            <a:off x="5545140" y="1233712"/>
            <a:ext cx="190500" cy="2873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17" name="Line 217"/>
          <p:cNvSpPr>
            <a:spLocks noChangeShapeType="1"/>
          </p:cNvSpPr>
          <p:nvPr/>
        </p:nvSpPr>
        <p:spPr bwMode="auto">
          <a:xfrm flipH="1" flipV="1">
            <a:off x="7072313" y="3254600"/>
            <a:ext cx="215900" cy="2397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18" name="Line 218"/>
          <p:cNvSpPr>
            <a:spLocks noChangeShapeType="1"/>
          </p:cNvSpPr>
          <p:nvPr/>
        </p:nvSpPr>
        <p:spPr bwMode="auto">
          <a:xfrm>
            <a:off x="6958013" y="3146650"/>
            <a:ext cx="114300" cy="1079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19" name="Freeform 219"/>
          <p:cNvSpPr>
            <a:spLocks/>
          </p:cNvSpPr>
          <p:nvPr/>
        </p:nvSpPr>
        <p:spPr bwMode="auto">
          <a:xfrm>
            <a:off x="5211763" y="1489322"/>
            <a:ext cx="220662" cy="407987"/>
          </a:xfrm>
          <a:custGeom>
            <a:avLst/>
            <a:gdLst>
              <a:gd name="T0" fmla="*/ 2147483647 w 94"/>
              <a:gd name="T1" fmla="*/ 2147483647 h 156"/>
              <a:gd name="T2" fmla="*/ 2147483647 w 94"/>
              <a:gd name="T3" fmla="*/ 0 h 156"/>
              <a:gd name="T4" fmla="*/ 0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5" y="55"/>
                </a:moveTo>
                <a:lnTo>
                  <a:pt x="94" y="0"/>
                </a:lnTo>
                <a:lnTo>
                  <a:pt x="0" y="156"/>
                </a:lnTo>
                <a:lnTo>
                  <a:pt x="45"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20" name="Freeform 220"/>
          <p:cNvSpPr>
            <a:spLocks/>
          </p:cNvSpPr>
          <p:nvPr/>
        </p:nvSpPr>
        <p:spPr bwMode="auto">
          <a:xfrm>
            <a:off x="5318125" y="1236892"/>
            <a:ext cx="215900" cy="396875"/>
          </a:xfrm>
          <a:custGeom>
            <a:avLst/>
            <a:gdLst>
              <a:gd name="T0" fmla="*/ 2147483647 w 93"/>
              <a:gd name="T1" fmla="*/ 0 h 152"/>
              <a:gd name="T2" fmla="*/ 0 w 93"/>
              <a:gd name="T3" fmla="*/ 2147483647 h 152"/>
              <a:gd name="T4" fmla="*/ 2147483647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0"/>
                </a:moveTo>
                <a:lnTo>
                  <a:pt x="0" y="152"/>
                </a:lnTo>
                <a:lnTo>
                  <a:pt x="49" y="97"/>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21" name="Line 221"/>
          <p:cNvSpPr>
            <a:spLocks noChangeShapeType="1"/>
          </p:cNvSpPr>
          <p:nvPr/>
        </p:nvSpPr>
        <p:spPr bwMode="auto">
          <a:xfrm flipV="1">
            <a:off x="4440240" y="3711822"/>
            <a:ext cx="114300" cy="153987"/>
          </a:xfrm>
          <a:prstGeom prst="line">
            <a:avLst/>
          </a:prstGeom>
          <a:noFill/>
          <a:ln w="571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22" name="Line 222"/>
          <p:cNvSpPr>
            <a:spLocks noChangeShapeType="1"/>
          </p:cNvSpPr>
          <p:nvPr/>
        </p:nvSpPr>
        <p:spPr bwMode="auto">
          <a:xfrm flipH="1">
            <a:off x="4554538" y="3267300"/>
            <a:ext cx="214312" cy="4445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23" name="Line 223"/>
          <p:cNvSpPr>
            <a:spLocks noChangeShapeType="1"/>
          </p:cNvSpPr>
          <p:nvPr/>
        </p:nvSpPr>
        <p:spPr bwMode="auto">
          <a:xfrm flipV="1">
            <a:off x="5211763" y="1633784"/>
            <a:ext cx="106362" cy="263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24" name="Line 224"/>
          <p:cNvSpPr>
            <a:spLocks noChangeShapeType="1"/>
          </p:cNvSpPr>
          <p:nvPr/>
        </p:nvSpPr>
        <p:spPr bwMode="auto">
          <a:xfrm flipH="1">
            <a:off x="5318125" y="1236892"/>
            <a:ext cx="215900" cy="3968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25" name="Freeform 225"/>
          <p:cNvSpPr>
            <a:spLocks/>
          </p:cNvSpPr>
          <p:nvPr/>
        </p:nvSpPr>
        <p:spPr bwMode="auto">
          <a:xfrm>
            <a:off x="4768850" y="2859312"/>
            <a:ext cx="215900" cy="407988"/>
          </a:xfrm>
          <a:custGeom>
            <a:avLst/>
            <a:gdLst>
              <a:gd name="T0" fmla="*/ 0 w 94"/>
              <a:gd name="T1" fmla="*/ 2147483647 h 156"/>
              <a:gd name="T2" fmla="*/ 2147483647 w 94"/>
              <a:gd name="T3" fmla="*/ 0 h 156"/>
              <a:gd name="T4" fmla="*/ 2147483647 w 94"/>
              <a:gd name="T5" fmla="*/ 2147483647 h 156"/>
              <a:gd name="T6" fmla="*/ 0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0" y="156"/>
                </a:moveTo>
                <a:lnTo>
                  <a:pt x="94" y="0"/>
                </a:lnTo>
                <a:lnTo>
                  <a:pt x="49" y="50"/>
                </a:lnTo>
                <a:lnTo>
                  <a:pt x="0" y="15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26" name="Freeform 226"/>
          <p:cNvSpPr>
            <a:spLocks/>
          </p:cNvSpPr>
          <p:nvPr/>
        </p:nvSpPr>
        <p:spPr bwMode="auto">
          <a:xfrm>
            <a:off x="4883150" y="2378322"/>
            <a:ext cx="215900" cy="611187"/>
          </a:xfrm>
          <a:custGeom>
            <a:avLst/>
            <a:gdLst>
              <a:gd name="T0" fmla="*/ 2147483647 w 94"/>
              <a:gd name="T1" fmla="*/ 0 h 234"/>
              <a:gd name="T2" fmla="*/ 0 w 94"/>
              <a:gd name="T3" fmla="*/ 2147483647 h 234"/>
              <a:gd name="T4" fmla="*/ 2147483647 w 94"/>
              <a:gd name="T5" fmla="*/ 2147483647 h 234"/>
              <a:gd name="T6" fmla="*/ 214748364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94" y="0"/>
                </a:moveTo>
                <a:lnTo>
                  <a:pt x="0" y="234"/>
                </a:lnTo>
                <a:lnTo>
                  <a:pt x="45" y="184"/>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27" name="Line 227"/>
          <p:cNvSpPr>
            <a:spLocks noChangeShapeType="1"/>
          </p:cNvSpPr>
          <p:nvPr/>
        </p:nvSpPr>
        <p:spPr bwMode="auto">
          <a:xfrm flipH="1">
            <a:off x="5183191" y="1897309"/>
            <a:ext cx="28575"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28" name="Freeform 228"/>
          <p:cNvSpPr>
            <a:spLocks/>
          </p:cNvSpPr>
          <p:nvPr/>
        </p:nvSpPr>
        <p:spPr bwMode="auto">
          <a:xfrm>
            <a:off x="7173925" y="3421287"/>
            <a:ext cx="217487" cy="146050"/>
          </a:xfrm>
          <a:custGeom>
            <a:avLst/>
            <a:gdLst>
              <a:gd name="T0" fmla="*/ 2147483647 w 93"/>
              <a:gd name="T1" fmla="*/ 2147483647 h 56"/>
              <a:gd name="T2" fmla="*/ 2147483647 w 93"/>
              <a:gd name="T3" fmla="*/ 2147483647 h 56"/>
              <a:gd name="T4" fmla="*/ 0 w 93"/>
              <a:gd name="T5" fmla="*/ 0 h 56"/>
              <a:gd name="T6" fmla="*/ 2147483647 w 93"/>
              <a:gd name="T7" fmla="*/ 2147483647 h 56"/>
              <a:gd name="T8" fmla="*/ 0 60000 65536"/>
              <a:gd name="T9" fmla="*/ 0 60000 65536"/>
              <a:gd name="T10" fmla="*/ 0 60000 65536"/>
              <a:gd name="T11" fmla="*/ 0 60000 65536"/>
              <a:gd name="T12" fmla="*/ 0 w 93"/>
              <a:gd name="T13" fmla="*/ 0 h 56"/>
              <a:gd name="T14" fmla="*/ 93 w 93"/>
              <a:gd name="T15" fmla="*/ 56 h 56"/>
            </a:gdLst>
            <a:ahLst/>
            <a:cxnLst>
              <a:cxn ang="T8">
                <a:pos x="T0" y="T1"/>
              </a:cxn>
              <a:cxn ang="T9">
                <a:pos x="T2" y="T3"/>
              </a:cxn>
              <a:cxn ang="T10">
                <a:pos x="T4" y="T5"/>
              </a:cxn>
              <a:cxn ang="T11">
                <a:pos x="T6" y="T7"/>
              </a:cxn>
            </a:cxnLst>
            <a:rect l="T12" t="T13" r="T14" b="T15"/>
            <a:pathLst>
              <a:path w="93" h="56">
                <a:moveTo>
                  <a:pt x="49" y="28"/>
                </a:moveTo>
                <a:lnTo>
                  <a:pt x="93" y="56"/>
                </a:lnTo>
                <a:lnTo>
                  <a:pt x="0" y="0"/>
                </a:lnTo>
                <a:lnTo>
                  <a:pt x="49" y="2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29" name="Freeform 229"/>
          <p:cNvSpPr>
            <a:spLocks/>
          </p:cNvSpPr>
          <p:nvPr/>
        </p:nvSpPr>
        <p:spPr bwMode="auto">
          <a:xfrm>
            <a:off x="7288213" y="3494334"/>
            <a:ext cx="214312" cy="504825"/>
          </a:xfrm>
          <a:custGeom>
            <a:avLst/>
            <a:gdLst>
              <a:gd name="T0" fmla="*/ 2147483647 w 93"/>
              <a:gd name="T1" fmla="*/ 2147483647 h 193"/>
              <a:gd name="T2" fmla="*/ 0 w 93"/>
              <a:gd name="T3" fmla="*/ 0 h 193"/>
              <a:gd name="T4" fmla="*/ 2147483647 w 93"/>
              <a:gd name="T5" fmla="*/ 2147483647 h 193"/>
              <a:gd name="T6" fmla="*/ 2147483647 w 93"/>
              <a:gd name="T7" fmla="*/ 2147483647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93" y="193"/>
                </a:moveTo>
                <a:lnTo>
                  <a:pt x="0" y="0"/>
                </a:lnTo>
                <a:lnTo>
                  <a:pt x="44" y="28"/>
                </a:lnTo>
                <a:lnTo>
                  <a:pt x="93" y="19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30" name="Freeform 230"/>
          <p:cNvSpPr>
            <a:spLocks/>
          </p:cNvSpPr>
          <p:nvPr/>
        </p:nvSpPr>
        <p:spPr bwMode="auto">
          <a:xfrm>
            <a:off x="7502530" y="3999137"/>
            <a:ext cx="220663"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50"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31" name="Line 231"/>
          <p:cNvSpPr>
            <a:spLocks noChangeShapeType="1"/>
          </p:cNvSpPr>
          <p:nvPr/>
        </p:nvSpPr>
        <p:spPr bwMode="auto">
          <a:xfrm>
            <a:off x="7502530" y="3999139"/>
            <a:ext cx="220663"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32" name="Freeform 232"/>
          <p:cNvSpPr>
            <a:spLocks/>
          </p:cNvSpPr>
          <p:nvPr/>
        </p:nvSpPr>
        <p:spPr bwMode="auto">
          <a:xfrm>
            <a:off x="7391400" y="3567337"/>
            <a:ext cx="228600" cy="528638"/>
          </a:xfrm>
          <a:custGeom>
            <a:avLst/>
            <a:gdLst>
              <a:gd name="T0" fmla="*/ 2147483647 w 99"/>
              <a:gd name="T1" fmla="*/ 2147483647 h 202"/>
              <a:gd name="T2" fmla="*/ 2147483647 w 99"/>
              <a:gd name="T3" fmla="*/ 2147483647 h 202"/>
              <a:gd name="T4" fmla="*/ 0 w 99"/>
              <a:gd name="T5" fmla="*/ 0 h 202"/>
              <a:gd name="T6" fmla="*/ 2147483647 w 99"/>
              <a:gd name="T7" fmla="*/ 2147483647 h 202"/>
              <a:gd name="T8" fmla="*/ 0 60000 65536"/>
              <a:gd name="T9" fmla="*/ 0 60000 65536"/>
              <a:gd name="T10" fmla="*/ 0 60000 65536"/>
              <a:gd name="T11" fmla="*/ 0 60000 65536"/>
              <a:gd name="T12" fmla="*/ 0 w 99"/>
              <a:gd name="T13" fmla="*/ 0 h 202"/>
              <a:gd name="T14" fmla="*/ 99 w 99"/>
              <a:gd name="T15" fmla="*/ 202 h 202"/>
            </a:gdLst>
            <a:ahLst/>
            <a:cxnLst>
              <a:cxn ang="T8">
                <a:pos x="T0" y="T1"/>
              </a:cxn>
              <a:cxn ang="T9">
                <a:pos x="T2" y="T3"/>
              </a:cxn>
              <a:cxn ang="T10">
                <a:pos x="T4" y="T5"/>
              </a:cxn>
              <a:cxn ang="T11">
                <a:pos x="T6" y="T7"/>
              </a:cxn>
            </a:cxnLst>
            <a:rect l="T12" t="T13" r="T14" b="T15"/>
            <a:pathLst>
              <a:path w="99" h="202">
                <a:moveTo>
                  <a:pt x="49" y="165"/>
                </a:moveTo>
                <a:lnTo>
                  <a:pt x="99" y="202"/>
                </a:lnTo>
                <a:lnTo>
                  <a:pt x="0" y="0"/>
                </a:lnTo>
                <a:lnTo>
                  <a:pt x="49" y="1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33" name="Line 233"/>
          <p:cNvSpPr>
            <a:spLocks noChangeShapeType="1"/>
          </p:cNvSpPr>
          <p:nvPr/>
        </p:nvSpPr>
        <p:spPr bwMode="auto">
          <a:xfrm>
            <a:off x="7502529" y="3999141"/>
            <a:ext cx="4763"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34" name="Line 234"/>
          <p:cNvSpPr>
            <a:spLocks noChangeShapeType="1"/>
          </p:cNvSpPr>
          <p:nvPr/>
        </p:nvSpPr>
        <p:spPr bwMode="auto">
          <a:xfrm flipV="1">
            <a:off x="4768850" y="2989509"/>
            <a:ext cx="114300" cy="277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35" name="Line 235"/>
          <p:cNvSpPr>
            <a:spLocks noChangeShapeType="1"/>
          </p:cNvSpPr>
          <p:nvPr/>
        </p:nvSpPr>
        <p:spPr bwMode="auto">
          <a:xfrm flipH="1">
            <a:off x="4883150" y="2378322"/>
            <a:ext cx="215900" cy="6111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36" name="Line 236"/>
          <p:cNvSpPr>
            <a:spLocks noChangeShapeType="1"/>
          </p:cNvSpPr>
          <p:nvPr/>
        </p:nvSpPr>
        <p:spPr bwMode="auto">
          <a:xfrm flipH="1" flipV="1">
            <a:off x="7288213" y="3494334"/>
            <a:ext cx="214312" cy="5048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37" name="Line 237"/>
          <p:cNvSpPr>
            <a:spLocks noChangeShapeType="1"/>
          </p:cNvSpPr>
          <p:nvPr/>
        </p:nvSpPr>
        <p:spPr bwMode="auto">
          <a:xfrm>
            <a:off x="7185025" y="3421309"/>
            <a:ext cx="103188"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38" name="Line 238"/>
          <p:cNvSpPr>
            <a:spLocks noChangeShapeType="1"/>
          </p:cNvSpPr>
          <p:nvPr/>
        </p:nvSpPr>
        <p:spPr bwMode="auto">
          <a:xfrm>
            <a:off x="7502529" y="3999141"/>
            <a:ext cx="4763"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39" name="Line 239"/>
          <p:cNvSpPr>
            <a:spLocks noChangeShapeType="1"/>
          </p:cNvSpPr>
          <p:nvPr/>
        </p:nvSpPr>
        <p:spPr bwMode="auto">
          <a:xfrm>
            <a:off x="7400930" y="3578472"/>
            <a:ext cx="101600" cy="4206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40" name="Freeform 240"/>
          <p:cNvSpPr>
            <a:spLocks/>
          </p:cNvSpPr>
          <p:nvPr/>
        </p:nvSpPr>
        <p:spPr bwMode="auto">
          <a:xfrm>
            <a:off x="6410337" y="2498972"/>
            <a:ext cx="219075" cy="250825"/>
          </a:xfrm>
          <a:custGeom>
            <a:avLst/>
            <a:gdLst>
              <a:gd name="T0" fmla="*/ 2147483647 w 94"/>
              <a:gd name="T1" fmla="*/ 2147483647 h 96"/>
              <a:gd name="T2" fmla="*/ 2147483647 w 94"/>
              <a:gd name="T3" fmla="*/ 2147483647 h 96"/>
              <a:gd name="T4" fmla="*/ 0 w 94"/>
              <a:gd name="T5" fmla="*/ 0 h 96"/>
              <a:gd name="T6" fmla="*/ 2147483647 w 94"/>
              <a:gd name="T7" fmla="*/ 2147483647 h 96"/>
              <a:gd name="T8" fmla="*/ 0 60000 65536"/>
              <a:gd name="T9" fmla="*/ 0 60000 65536"/>
              <a:gd name="T10" fmla="*/ 0 60000 65536"/>
              <a:gd name="T11" fmla="*/ 0 60000 65536"/>
              <a:gd name="T12" fmla="*/ 0 w 94"/>
              <a:gd name="T13" fmla="*/ 0 h 96"/>
              <a:gd name="T14" fmla="*/ 94 w 94"/>
              <a:gd name="T15" fmla="*/ 96 h 96"/>
            </a:gdLst>
            <a:ahLst/>
            <a:cxnLst>
              <a:cxn ang="T8">
                <a:pos x="T0" y="T1"/>
              </a:cxn>
              <a:cxn ang="T9">
                <a:pos x="T2" y="T3"/>
              </a:cxn>
              <a:cxn ang="T10">
                <a:pos x="T4" y="T5"/>
              </a:cxn>
              <a:cxn ang="T11">
                <a:pos x="T6" y="T7"/>
              </a:cxn>
            </a:cxnLst>
            <a:rect l="T12" t="T13" r="T14" b="T15"/>
            <a:pathLst>
              <a:path w="94" h="96">
                <a:moveTo>
                  <a:pt x="49" y="18"/>
                </a:moveTo>
                <a:lnTo>
                  <a:pt x="94" y="96"/>
                </a:lnTo>
                <a:lnTo>
                  <a:pt x="0" y="0"/>
                </a:lnTo>
                <a:lnTo>
                  <a:pt x="49"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41" name="Freeform 241"/>
          <p:cNvSpPr>
            <a:spLocks/>
          </p:cNvSpPr>
          <p:nvPr/>
        </p:nvSpPr>
        <p:spPr bwMode="auto">
          <a:xfrm>
            <a:off x="6524625" y="2546597"/>
            <a:ext cx="215900" cy="276225"/>
          </a:xfrm>
          <a:custGeom>
            <a:avLst/>
            <a:gdLst>
              <a:gd name="T0" fmla="*/ 2147483647 w 94"/>
              <a:gd name="T1" fmla="*/ 2147483647 h 106"/>
              <a:gd name="T2" fmla="*/ 0 w 94"/>
              <a:gd name="T3" fmla="*/ 0 h 106"/>
              <a:gd name="T4" fmla="*/ 2147483647 w 94"/>
              <a:gd name="T5" fmla="*/ 2147483647 h 106"/>
              <a:gd name="T6" fmla="*/ 2147483647 w 94"/>
              <a:gd name="T7" fmla="*/ 2147483647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94" y="106"/>
                </a:moveTo>
                <a:lnTo>
                  <a:pt x="0" y="0"/>
                </a:lnTo>
                <a:lnTo>
                  <a:pt x="45" y="78"/>
                </a:lnTo>
                <a:lnTo>
                  <a:pt x="94" y="10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42" name="Freeform 242"/>
          <p:cNvSpPr>
            <a:spLocks/>
          </p:cNvSpPr>
          <p:nvPr/>
        </p:nvSpPr>
        <p:spPr bwMode="auto">
          <a:xfrm>
            <a:off x="7620000" y="4035659"/>
            <a:ext cx="215900"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43" name="Line 243"/>
          <p:cNvSpPr>
            <a:spLocks noChangeShapeType="1"/>
          </p:cNvSpPr>
          <p:nvPr/>
        </p:nvSpPr>
        <p:spPr bwMode="auto">
          <a:xfrm flipH="1" flipV="1">
            <a:off x="6524625" y="2546597"/>
            <a:ext cx="215900" cy="2762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44" name="Line 244"/>
          <p:cNvSpPr>
            <a:spLocks noChangeShapeType="1"/>
          </p:cNvSpPr>
          <p:nvPr/>
        </p:nvSpPr>
        <p:spPr bwMode="auto">
          <a:xfrm flipV="1">
            <a:off x="7620000" y="4035653"/>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45" name="Freeform 245"/>
          <p:cNvSpPr>
            <a:spLocks/>
          </p:cNvSpPr>
          <p:nvPr/>
        </p:nvSpPr>
        <p:spPr bwMode="auto">
          <a:xfrm>
            <a:off x="5099062" y="1897291"/>
            <a:ext cx="219075" cy="481013"/>
          </a:xfrm>
          <a:custGeom>
            <a:avLst/>
            <a:gdLst>
              <a:gd name="T0" fmla="*/ 0 w 94"/>
              <a:gd name="T1" fmla="*/ 2147483647 h 184"/>
              <a:gd name="T2" fmla="*/ 2147483647 w 94"/>
              <a:gd name="T3" fmla="*/ 2147483647 h 184"/>
              <a:gd name="T4" fmla="*/ 2147483647 w 94"/>
              <a:gd name="T5" fmla="*/ 0 h 184"/>
              <a:gd name="T6" fmla="*/ 0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0" y="184"/>
                </a:moveTo>
                <a:lnTo>
                  <a:pt x="94" y="51"/>
                </a:lnTo>
                <a:lnTo>
                  <a:pt x="49" y="0"/>
                </a:lnTo>
                <a:lnTo>
                  <a:pt x="0"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46" name="Freeform 246"/>
          <p:cNvSpPr>
            <a:spLocks/>
          </p:cNvSpPr>
          <p:nvPr/>
        </p:nvSpPr>
        <p:spPr bwMode="auto">
          <a:xfrm>
            <a:off x="5211763" y="1489322"/>
            <a:ext cx="220662" cy="541337"/>
          </a:xfrm>
          <a:custGeom>
            <a:avLst/>
            <a:gdLst>
              <a:gd name="T0" fmla="*/ 2147483647 w 94"/>
              <a:gd name="T1" fmla="*/ 2147483647 h 207"/>
              <a:gd name="T2" fmla="*/ 0 w 94"/>
              <a:gd name="T3" fmla="*/ 2147483647 h 207"/>
              <a:gd name="T4" fmla="*/ 2147483647 w 94"/>
              <a:gd name="T5" fmla="*/ 0 h 207"/>
              <a:gd name="T6" fmla="*/ 2147483647 w 94"/>
              <a:gd name="T7" fmla="*/ 2147483647 h 207"/>
              <a:gd name="T8" fmla="*/ 0 60000 65536"/>
              <a:gd name="T9" fmla="*/ 0 60000 65536"/>
              <a:gd name="T10" fmla="*/ 0 60000 65536"/>
              <a:gd name="T11" fmla="*/ 0 60000 65536"/>
              <a:gd name="T12" fmla="*/ 0 w 94"/>
              <a:gd name="T13" fmla="*/ 0 h 207"/>
              <a:gd name="T14" fmla="*/ 94 w 94"/>
              <a:gd name="T15" fmla="*/ 207 h 207"/>
            </a:gdLst>
            <a:ahLst/>
            <a:cxnLst>
              <a:cxn ang="T8">
                <a:pos x="T0" y="T1"/>
              </a:cxn>
              <a:cxn ang="T9">
                <a:pos x="T2" y="T3"/>
              </a:cxn>
              <a:cxn ang="T10">
                <a:pos x="T4" y="T5"/>
              </a:cxn>
              <a:cxn ang="T11">
                <a:pos x="T6" y="T7"/>
              </a:cxn>
            </a:cxnLst>
            <a:rect l="T12" t="T13" r="T14" b="T15"/>
            <a:pathLst>
              <a:path w="94" h="207">
                <a:moveTo>
                  <a:pt x="45" y="207"/>
                </a:moveTo>
                <a:lnTo>
                  <a:pt x="0" y="156"/>
                </a:lnTo>
                <a:lnTo>
                  <a:pt x="94" y="0"/>
                </a:lnTo>
                <a:lnTo>
                  <a:pt x="45" y="20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47" name="Line 247"/>
          <p:cNvSpPr>
            <a:spLocks noChangeShapeType="1"/>
          </p:cNvSpPr>
          <p:nvPr/>
        </p:nvSpPr>
        <p:spPr bwMode="auto">
          <a:xfrm flipH="1">
            <a:off x="5211763" y="1489322"/>
            <a:ext cx="220662" cy="4079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48" name="Freeform 248"/>
          <p:cNvSpPr>
            <a:spLocks/>
          </p:cNvSpPr>
          <p:nvPr/>
        </p:nvSpPr>
        <p:spPr bwMode="auto">
          <a:xfrm>
            <a:off x="4333882" y="3865787"/>
            <a:ext cx="220663" cy="266700"/>
          </a:xfrm>
          <a:custGeom>
            <a:avLst/>
            <a:gdLst>
              <a:gd name="T0" fmla="*/ 2147483647 w 94"/>
              <a:gd name="T1" fmla="*/ 0 h 102"/>
              <a:gd name="T2" fmla="*/ 2147483647 w 94"/>
              <a:gd name="T3" fmla="*/ 2147483647 h 102"/>
              <a:gd name="T4" fmla="*/ 0 w 94"/>
              <a:gd name="T5" fmla="*/ 2147483647 h 102"/>
              <a:gd name="T6" fmla="*/ 2147483647 w 94"/>
              <a:gd name="T7" fmla="*/ 0 h 102"/>
              <a:gd name="T8" fmla="*/ 0 60000 65536"/>
              <a:gd name="T9" fmla="*/ 0 60000 65536"/>
              <a:gd name="T10" fmla="*/ 0 60000 65536"/>
              <a:gd name="T11" fmla="*/ 0 60000 65536"/>
              <a:gd name="T12" fmla="*/ 0 w 94"/>
              <a:gd name="T13" fmla="*/ 0 h 102"/>
              <a:gd name="T14" fmla="*/ 94 w 94"/>
              <a:gd name="T15" fmla="*/ 102 h 102"/>
            </a:gdLst>
            <a:ahLst/>
            <a:cxnLst>
              <a:cxn ang="T8">
                <a:pos x="T0" y="T1"/>
              </a:cxn>
              <a:cxn ang="T9">
                <a:pos x="T2" y="T3"/>
              </a:cxn>
              <a:cxn ang="T10">
                <a:pos x="T4" y="T5"/>
              </a:cxn>
              <a:cxn ang="T11">
                <a:pos x="T6" y="T7"/>
              </a:cxn>
            </a:cxnLst>
            <a:rect l="T12" t="T13" r="T14" b="T15"/>
            <a:pathLst>
              <a:path w="94" h="102">
                <a:moveTo>
                  <a:pt x="45" y="0"/>
                </a:moveTo>
                <a:lnTo>
                  <a:pt x="94" y="102"/>
                </a:lnTo>
                <a:lnTo>
                  <a:pt x="0" y="88"/>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49" name="Freeform 249"/>
          <p:cNvSpPr>
            <a:spLocks/>
          </p:cNvSpPr>
          <p:nvPr/>
        </p:nvSpPr>
        <p:spPr bwMode="auto">
          <a:xfrm>
            <a:off x="4440238" y="3567337"/>
            <a:ext cx="227012" cy="565150"/>
          </a:xfrm>
          <a:custGeom>
            <a:avLst/>
            <a:gdLst>
              <a:gd name="T0" fmla="*/ 2147483647 w 98"/>
              <a:gd name="T1" fmla="*/ 0 h 216"/>
              <a:gd name="T2" fmla="*/ 0 w 98"/>
              <a:gd name="T3" fmla="*/ 2147483647 h 216"/>
              <a:gd name="T4" fmla="*/ 2147483647 w 98"/>
              <a:gd name="T5" fmla="*/ 2147483647 h 216"/>
              <a:gd name="T6" fmla="*/ 2147483647 w 98"/>
              <a:gd name="T7" fmla="*/ 0 h 216"/>
              <a:gd name="T8" fmla="*/ 0 60000 65536"/>
              <a:gd name="T9" fmla="*/ 0 60000 65536"/>
              <a:gd name="T10" fmla="*/ 0 60000 65536"/>
              <a:gd name="T11" fmla="*/ 0 60000 65536"/>
              <a:gd name="T12" fmla="*/ 0 w 98"/>
              <a:gd name="T13" fmla="*/ 0 h 216"/>
              <a:gd name="T14" fmla="*/ 98 w 98"/>
              <a:gd name="T15" fmla="*/ 216 h 216"/>
            </a:gdLst>
            <a:ahLst/>
            <a:cxnLst>
              <a:cxn ang="T8">
                <a:pos x="T0" y="T1"/>
              </a:cxn>
              <a:cxn ang="T9">
                <a:pos x="T2" y="T3"/>
              </a:cxn>
              <a:cxn ang="T10">
                <a:pos x="T4" y="T5"/>
              </a:cxn>
              <a:cxn ang="T11">
                <a:pos x="T6" y="T7"/>
              </a:cxn>
            </a:cxnLst>
            <a:rect l="T12" t="T13" r="T14" b="T15"/>
            <a:pathLst>
              <a:path w="98" h="216">
                <a:moveTo>
                  <a:pt x="98" y="0"/>
                </a:moveTo>
                <a:lnTo>
                  <a:pt x="0" y="114"/>
                </a:lnTo>
                <a:lnTo>
                  <a:pt x="49" y="216"/>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50" name="Freeform 250"/>
          <p:cNvSpPr>
            <a:spLocks/>
          </p:cNvSpPr>
          <p:nvPr/>
        </p:nvSpPr>
        <p:spPr bwMode="auto">
          <a:xfrm>
            <a:off x="6629400" y="2749775"/>
            <a:ext cx="215900" cy="277812"/>
          </a:xfrm>
          <a:custGeom>
            <a:avLst/>
            <a:gdLst>
              <a:gd name="T0" fmla="*/ 2147483647 w 93"/>
              <a:gd name="T1" fmla="*/ 2147483647 h 106"/>
              <a:gd name="T2" fmla="*/ 2147483647 w 93"/>
              <a:gd name="T3" fmla="*/ 2147483647 h 106"/>
              <a:gd name="T4" fmla="*/ 0 w 93"/>
              <a:gd name="T5" fmla="*/ 0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28"/>
                </a:moveTo>
                <a:lnTo>
                  <a:pt x="93" y="106"/>
                </a:lnTo>
                <a:lnTo>
                  <a:pt x="0" y="0"/>
                </a:lnTo>
                <a:lnTo>
                  <a:pt x="49" y="2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51" name="Freeform 251"/>
          <p:cNvSpPr>
            <a:spLocks/>
          </p:cNvSpPr>
          <p:nvPr/>
        </p:nvSpPr>
        <p:spPr bwMode="auto">
          <a:xfrm>
            <a:off x="6740525" y="2822800"/>
            <a:ext cx="217488"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4" y="78"/>
                </a:lnTo>
                <a:lnTo>
                  <a:pt x="93" y="12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52" name="Freeform 252"/>
          <p:cNvSpPr>
            <a:spLocks/>
          </p:cNvSpPr>
          <p:nvPr/>
        </p:nvSpPr>
        <p:spPr bwMode="auto">
          <a:xfrm>
            <a:off x="5432430" y="1236887"/>
            <a:ext cx="214313" cy="444500"/>
          </a:xfrm>
          <a:custGeom>
            <a:avLst/>
            <a:gdLst>
              <a:gd name="T0" fmla="*/ 0 w 93"/>
              <a:gd name="T1" fmla="*/ 2147483647 h 170"/>
              <a:gd name="T2" fmla="*/ 2147483647 w 93"/>
              <a:gd name="T3" fmla="*/ 2147483647 h 170"/>
              <a:gd name="T4" fmla="*/ 2147483647 w 93"/>
              <a:gd name="T5" fmla="*/ 0 h 170"/>
              <a:gd name="T6" fmla="*/ 0 w 93"/>
              <a:gd name="T7" fmla="*/ 2147483647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0" y="97"/>
                </a:moveTo>
                <a:lnTo>
                  <a:pt x="93" y="170"/>
                </a:lnTo>
                <a:lnTo>
                  <a:pt x="44" y="0"/>
                </a:lnTo>
                <a:lnTo>
                  <a:pt x="0"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53" name="Line 253"/>
          <p:cNvSpPr>
            <a:spLocks noChangeShapeType="1"/>
          </p:cNvSpPr>
          <p:nvPr/>
        </p:nvSpPr>
        <p:spPr bwMode="auto">
          <a:xfrm flipV="1">
            <a:off x="4333887" y="3865787"/>
            <a:ext cx="106363" cy="2301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54" name="Line 254"/>
          <p:cNvSpPr>
            <a:spLocks noChangeShapeType="1"/>
          </p:cNvSpPr>
          <p:nvPr/>
        </p:nvSpPr>
        <p:spPr bwMode="auto">
          <a:xfrm flipH="1">
            <a:off x="4440238" y="3567337"/>
            <a:ext cx="227012" cy="2984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55" name="Freeform 255"/>
          <p:cNvSpPr>
            <a:spLocks/>
          </p:cNvSpPr>
          <p:nvPr/>
        </p:nvSpPr>
        <p:spPr bwMode="auto">
          <a:xfrm>
            <a:off x="4667250" y="3267322"/>
            <a:ext cx="215900" cy="300037"/>
          </a:xfrm>
          <a:custGeom>
            <a:avLst/>
            <a:gdLst>
              <a:gd name="T0" fmla="*/ 2147483647 w 93"/>
              <a:gd name="T1" fmla="*/ 0 h 115"/>
              <a:gd name="T2" fmla="*/ 2147483647 w 93"/>
              <a:gd name="T3" fmla="*/ 0 h 115"/>
              <a:gd name="T4" fmla="*/ 0 w 93"/>
              <a:gd name="T5" fmla="*/ 2147483647 h 115"/>
              <a:gd name="T6" fmla="*/ 2147483647 w 93"/>
              <a:gd name="T7" fmla="*/ 0 h 115"/>
              <a:gd name="T8" fmla="*/ 0 60000 65536"/>
              <a:gd name="T9" fmla="*/ 0 60000 65536"/>
              <a:gd name="T10" fmla="*/ 0 60000 65536"/>
              <a:gd name="T11" fmla="*/ 0 60000 65536"/>
              <a:gd name="T12" fmla="*/ 0 w 93"/>
              <a:gd name="T13" fmla="*/ 0 h 115"/>
              <a:gd name="T14" fmla="*/ 93 w 93"/>
              <a:gd name="T15" fmla="*/ 115 h 115"/>
            </a:gdLst>
            <a:ahLst/>
            <a:cxnLst>
              <a:cxn ang="T8">
                <a:pos x="T0" y="T1"/>
              </a:cxn>
              <a:cxn ang="T9">
                <a:pos x="T2" y="T3"/>
              </a:cxn>
              <a:cxn ang="T10">
                <a:pos x="T4" y="T5"/>
              </a:cxn>
              <a:cxn ang="T11">
                <a:pos x="T6" y="T7"/>
              </a:cxn>
            </a:cxnLst>
            <a:rect l="T12" t="T13" r="T14" b="T15"/>
            <a:pathLst>
              <a:path w="93" h="115">
                <a:moveTo>
                  <a:pt x="44" y="0"/>
                </a:moveTo>
                <a:lnTo>
                  <a:pt x="93" y="0"/>
                </a:lnTo>
                <a:lnTo>
                  <a:pt x="0" y="115"/>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56" name="Freeform 256"/>
          <p:cNvSpPr>
            <a:spLocks/>
          </p:cNvSpPr>
          <p:nvPr/>
        </p:nvSpPr>
        <p:spPr bwMode="auto">
          <a:xfrm>
            <a:off x="4768850" y="2859312"/>
            <a:ext cx="215900" cy="407988"/>
          </a:xfrm>
          <a:custGeom>
            <a:avLst/>
            <a:gdLst>
              <a:gd name="T0" fmla="*/ 2147483647 w 94"/>
              <a:gd name="T1" fmla="*/ 0 h 156"/>
              <a:gd name="T2" fmla="*/ 0 w 94"/>
              <a:gd name="T3" fmla="*/ 2147483647 h 156"/>
              <a:gd name="T4" fmla="*/ 2147483647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0"/>
                </a:moveTo>
                <a:lnTo>
                  <a:pt x="0" y="156"/>
                </a:lnTo>
                <a:lnTo>
                  <a:pt x="49" y="15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57" name="Line 257"/>
          <p:cNvSpPr>
            <a:spLocks noChangeShapeType="1"/>
          </p:cNvSpPr>
          <p:nvPr/>
        </p:nvSpPr>
        <p:spPr bwMode="auto">
          <a:xfrm flipH="1" flipV="1">
            <a:off x="6740525" y="2822800"/>
            <a:ext cx="217488" cy="323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58" name="Line 258"/>
          <p:cNvSpPr>
            <a:spLocks noChangeShapeType="1"/>
          </p:cNvSpPr>
          <p:nvPr/>
        </p:nvSpPr>
        <p:spPr bwMode="auto">
          <a:xfrm>
            <a:off x="6629412" y="2749797"/>
            <a:ext cx="111125"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59" name="Line 259"/>
          <p:cNvSpPr>
            <a:spLocks noChangeShapeType="1"/>
          </p:cNvSpPr>
          <p:nvPr/>
        </p:nvSpPr>
        <p:spPr bwMode="auto">
          <a:xfrm flipH="1" flipV="1">
            <a:off x="5534037" y="1236892"/>
            <a:ext cx="30163" cy="3524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60" name="Line 260"/>
          <p:cNvSpPr>
            <a:spLocks noChangeShapeType="1"/>
          </p:cNvSpPr>
          <p:nvPr/>
        </p:nvSpPr>
        <p:spPr bwMode="auto">
          <a:xfrm flipV="1">
            <a:off x="4667250" y="3267322"/>
            <a:ext cx="101600" cy="3000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61" name="Line 261"/>
          <p:cNvSpPr>
            <a:spLocks noChangeShapeType="1"/>
          </p:cNvSpPr>
          <p:nvPr/>
        </p:nvSpPr>
        <p:spPr bwMode="auto">
          <a:xfrm flipH="1">
            <a:off x="4768850" y="2859312"/>
            <a:ext cx="215900" cy="407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62" name="Freeform 262"/>
          <p:cNvSpPr>
            <a:spLocks/>
          </p:cNvSpPr>
          <p:nvPr/>
        </p:nvSpPr>
        <p:spPr bwMode="auto">
          <a:xfrm>
            <a:off x="6845312" y="3027587"/>
            <a:ext cx="227013" cy="323850"/>
          </a:xfrm>
          <a:custGeom>
            <a:avLst/>
            <a:gdLst>
              <a:gd name="T0" fmla="*/ 2147483647 w 98"/>
              <a:gd name="T1" fmla="*/ 2147483647 h 124"/>
              <a:gd name="T2" fmla="*/ 2147483647 w 98"/>
              <a:gd name="T3" fmla="*/ 2147483647 h 124"/>
              <a:gd name="T4" fmla="*/ 0 w 98"/>
              <a:gd name="T5" fmla="*/ 0 h 124"/>
              <a:gd name="T6" fmla="*/ 2147483647 w 98"/>
              <a:gd name="T7" fmla="*/ 2147483647 h 124"/>
              <a:gd name="T8" fmla="*/ 0 60000 65536"/>
              <a:gd name="T9" fmla="*/ 0 60000 65536"/>
              <a:gd name="T10" fmla="*/ 0 60000 65536"/>
              <a:gd name="T11" fmla="*/ 0 60000 65536"/>
              <a:gd name="T12" fmla="*/ 0 w 98"/>
              <a:gd name="T13" fmla="*/ 0 h 124"/>
              <a:gd name="T14" fmla="*/ 98 w 98"/>
              <a:gd name="T15" fmla="*/ 124 h 124"/>
            </a:gdLst>
            <a:ahLst/>
            <a:cxnLst>
              <a:cxn ang="T8">
                <a:pos x="T0" y="T1"/>
              </a:cxn>
              <a:cxn ang="T9">
                <a:pos x="T2" y="T3"/>
              </a:cxn>
              <a:cxn ang="T10">
                <a:pos x="T4" y="T5"/>
              </a:cxn>
              <a:cxn ang="T11">
                <a:pos x="T6" y="T7"/>
              </a:cxn>
            </a:cxnLst>
            <a:rect l="T12" t="T13" r="T14" b="T15"/>
            <a:pathLst>
              <a:path w="98" h="124">
                <a:moveTo>
                  <a:pt x="49" y="46"/>
                </a:moveTo>
                <a:lnTo>
                  <a:pt x="98" y="124"/>
                </a:lnTo>
                <a:lnTo>
                  <a:pt x="0" y="0"/>
                </a:lnTo>
                <a:lnTo>
                  <a:pt x="49"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63" name="Freeform 263"/>
          <p:cNvSpPr>
            <a:spLocks/>
          </p:cNvSpPr>
          <p:nvPr/>
        </p:nvSpPr>
        <p:spPr bwMode="auto">
          <a:xfrm>
            <a:off x="6958013" y="3146672"/>
            <a:ext cx="215900" cy="274637"/>
          </a:xfrm>
          <a:custGeom>
            <a:avLst/>
            <a:gdLst>
              <a:gd name="T0" fmla="*/ 2147483647 w 94"/>
              <a:gd name="T1" fmla="*/ 2147483647 h 105"/>
              <a:gd name="T2" fmla="*/ 0 w 94"/>
              <a:gd name="T3" fmla="*/ 0 h 105"/>
              <a:gd name="T4" fmla="*/ 2147483647 w 94"/>
              <a:gd name="T5" fmla="*/ 2147483647 h 105"/>
              <a:gd name="T6" fmla="*/ 2147483647 w 94"/>
              <a:gd name="T7" fmla="*/ 2147483647 h 105"/>
              <a:gd name="T8" fmla="*/ 0 60000 65536"/>
              <a:gd name="T9" fmla="*/ 0 60000 65536"/>
              <a:gd name="T10" fmla="*/ 0 60000 65536"/>
              <a:gd name="T11" fmla="*/ 0 60000 65536"/>
              <a:gd name="T12" fmla="*/ 0 w 94"/>
              <a:gd name="T13" fmla="*/ 0 h 105"/>
              <a:gd name="T14" fmla="*/ 94 w 94"/>
              <a:gd name="T15" fmla="*/ 105 h 105"/>
            </a:gdLst>
            <a:ahLst/>
            <a:cxnLst>
              <a:cxn ang="T8">
                <a:pos x="T0" y="T1"/>
              </a:cxn>
              <a:cxn ang="T9">
                <a:pos x="T2" y="T3"/>
              </a:cxn>
              <a:cxn ang="T10">
                <a:pos x="T4" y="T5"/>
              </a:cxn>
              <a:cxn ang="T11">
                <a:pos x="T6" y="T7"/>
              </a:cxn>
            </a:cxnLst>
            <a:rect l="T12" t="T13" r="T14" b="T15"/>
            <a:pathLst>
              <a:path w="94" h="105">
                <a:moveTo>
                  <a:pt x="94" y="105"/>
                </a:moveTo>
                <a:lnTo>
                  <a:pt x="0" y="0"/>
                </a:lnTo>
                <a:lnTo>
                  <a:pt x="49" y="78"/>
                </a:lnTo>
                <a:lnTo>
                  <a:pt x="94" y="10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64" name="Line 264"/>
          <p:cNvSpPr>
            <a:spLocks noChangeShapeType="1"/>
          </p:cNvSpPr>
          <p:nvPr/>
        </p:nvSpPr>
        <p:spPr bwMode="auto">
          <a:xfrm flipH="1" flipV="1">
            <a:off x="6958013" y="3146672"/>
            <a:ext cx="215900" cy="2746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65" name="Line 265"/>
          <p:cNvSpPr>
            <a:spLocks noChangeShapeType="1"/>
          </p:cNvSpPr>
          <p:nvPr/>
        </p:nvSpPr>
        <p:spPr bwMode="auto">
          <a:xfrm>
            <a:off x="6845302" y="3027609"/>
            <a:ext cx="112713" cy="1190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66" name="Freeform 266"/>
          <p:cNvSpPr>
            <a:spLocks/>
          </p:cNvSpPr>
          <p:nvPr/>
        </p:nvSpPr>
        <p:spPr bwMode="auto">
          <a:xfrm>
            <a:off x="7072313" y="3351459"/>
            <a:ext cx="215900" cy="239713"/>
          </a:xfrm>
          <a:custGeom>
            <a:avLst/>
            <a:gdLst>
              <a:gd name="T0" fmla="*/ 2147483647 w 94"/>
              <a:gd name="T1" fmla="*/ 2147483647 h 92"/>
              <a:gd name="T2" fmla="*/ 2147483647 w 94"/>
              <a:gd name="T3" fmla="*/ 2147483647 h 92"/>
              <a:gd name="T4" fmla="*/ 0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45" y="27"/>
                </a:moveTo>
                <a:lnTo>
                  <a:pt x="94" y="92"/>
                </a:lnTo>
                <a:lnTo>
                  <a:pt x="0" y="0"/>
                </a:lnTo>
                <a:lnTo>
                  <a:pt x="45" y="2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67" name="Freeform 267"/>
          <p:cNvSpPr>
            <a:spLocks/>
          </p:cNvSpPr>
          <p:nvPr/>
        </p:nvSpPr>
        <p:spPr bwMode="auto">
          <a:xfrm>
            <a:off x="7173925" y="3421309"/>
            <a:ext cx="217487" cy="169863"/>
          </a:xfrm>
          <a:custGeom>
            <a:avLst/>
            <a:gdLst>
              <a:gd name="T0" fmla="*/ 2147483647 w 93"/>
              <a:gd name="T1" fmla="*/ 2147483647 h 65"/>
              <a:gd name="T2" fmla="*/ 0 w 93"/>
              <a:gd name="T3" fmla="*/ 0 h 65"/>
              <a:gd name="T4" fmla="*/ 2147483647 w 93"/>
              <a:gd name="T5" fmla="*/ 2147483647 h 65"/>
              <a:gd name="T6" fmla="*/ 2147483647 w 93"/>
              <a:gd name="T7" fmla="*/ 2147483647 h 65"/>
              <a:gd name="T8" fmla="*/ 0 60000 65536"/>
              <a:gd name="T9" fmla="*/ 0 60000 65536"/>
              <a:gd name="T10" fmla="*/ 0 60000 65536"/>
              <a:gd name="T11" fmla="*/ 0 60000 65536"/>
              <a:gd name="T12" fmla="*/ 0 w 93"/>
              <a:gd name="T13" fmla="*/ 0 h 65"/>
              <a:gd name="T14" fmla="*/ 93 w 93"/>
              <a:gd name="T15" fmla="*/ 65 h 65"/>
            </a:gdLst>
            <a:ahLst/>
            <a:cxnLst>
              <a:cxn ang="T8">
                <a:pos x="T0" y="T1"/>
              </a:cxn>
              <a:cxn ang="T9">
                <a:pos x="T2" y="T3"/>
              </a:cxn>
              <a:cxn ang="T10">
                <a:pos x="T4" y="T5"/>
              </a:cxn>
              <a:cxn ang="T11">
                <a:pos x="T6" y="T7"/>
              </a:cxn>
            </a:cxnLst>
            <a:rect l="T12" t="T13" r="T14" b="T15"/>
            <a:pathLst>
              <a:path w="93" h="65">
                <a:moveTo>
                  <a:pt x="93" y="56"/>
                </a:moveTo>
                <a:lnTo>
                  <a:pt x="0" y="0"/>
                </a:lnTo>
                <a:lnTo>
                  <a:pt x="49" y="65"/>
                </a:lnTo>
                <a:lnTo>
                  <a:pt x="93" y="5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68" name="Line 268"/>
          <p:cNvSpPr>
            <a:spLocks noChangeShapeType="1"/>
          </p:cNvSpPr>
          <p:nvPr/>
        </p:nvSpPr>
        <p:spPr bwMode="auto">
          <a:xfrm>
            <a:off x="7173913" y="3421309"/>
            <a:ext cx="11112"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69" name="Freeform 269"/>
          <p:cNvSpPr>
            <a:spLocks/>
          </p:cNvSpPr>
          <p:nvPr/>
        </p:nvSpPr>
        <p:spPr bwMode="auto">
          <a:xfrm>
            <a:off x="4984762" y="2378300"/>
            <a:ext cx="227013" cy="481012"/>
          </a:xfrm>
          <a:custGeom>
            <a:avLst/>
            <a:gdLst>
              <a:gd name="T0" fmla="*/ 0 w 98"/>
              <a:gd name="T1" fmla="*/ 2147483647 h 184"/>
              <a:gd name="T2" fmla="*/ 2147483647 w 98"/>
              <a:gd name="T3" fmla="*/ 2147483647 h 184"/>
              <a:gd name="T4" fmla="*/ 2147483647 w 98"/>
              <a:gd name="T5" fmla="*/ 0 h 184"/>
              <a:gd name="T6" fmla="*/ 0 w 98"/>
              <a:gd name="T7" fmla="*/ 2147483647 h 184"/>
              <a:gd name="T8" fmla="*/ 0 60000 65536"/>
              <a:gd name="T9" fmla="*/ 0 60000 65536"/>
              <a:gd name="T10" fmla="*/ 0 60000 65536"/>
              <a:gd name="T11" fmla="*/ 0 60000 65536"/>
              <a:gd name="T12" fmla="*/ 0 w 98"/>
              <a:gd name="T13" fmla="*/ 0 h 184"/>
              <a:gd name="T14" fmla="*/ 98 w 98"/>
              <a:gd name="T15" fmla="*/ 184 h 184"/>
            </a:gdLst>
            <a:ahLst/>
            <a:cxnLst>
              <a:cxn ang="T8">
                <a:pos x="T0" y="T1"/>
              </a:cxn>
              <a:cxn ang="T9">
                <a:pos x="T2" y="T3"/>
              </a:cxn>
              <a:cxn ang="T10">
                <a:pos x="T4" y="T5"/>
              </a:cxn>
              <a:cxn ang="T11">
                <a:pos x="T6" y="T7"/>
              </a:cxn>
            </a:cxnLst>
            <a:rect l="T12" t="T13" r="T14" b="T15"/>
            <a:pathLst>
              <a:path w="98" h="184">
                <a:moveTo>
                  <a:pt x="0" y="184"/>
                </a:moveTo>
                <a:lnTo>
                  <a:pt x="98" y="83"/>
                </a:lnTo>
                <a:lnTo>
                  <a:pt x="49" y="0"/>
                </a:lnTo>
                <a:lnTo>
                  <a:pt x="0"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70" name="Freeform 270"/>
          <p:cNvSpPr>
            <a:spLocks/>
          </p:cNvSpPr>
          <p:nvPr/>
        </p:nvSpPr>
        <p:spPr bwMode="auto">
          <a:xfrm>
            <a:off x="5099062" y="2030637"/>
            <a:ext cx="219075" cy="565150"/>
          </a:xfrm>
          <a:custGeom>
            <a:avLst/>
            <a:gdLst>
              <a:gd name="T0" fmla="*/ 2147483647 w 94"/>
              <a:gd name="T1" fmla="*/ 0 h 216"/>
              <a:gd name="T2" fmla="*/ 0 w 94"/>
              <a:gd name="T3" fmla="*/ 2147483647 h 216"/>
              <a:gd name="T4" fmla="*/ 2147483647 w 94"/>
              <a:gd name="T5" fmla="*/ 2147483647 h 216"/>
              <a:gd name="T6" fmla="*/ 2147483647 w 94"/>
              <a:gd name="T7" fmla="*/ 0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94" y="0"/>
                </a:moveTo>
                <a:lnTo>
                  <a:pt x="0" y="133"/>
                </a:lnTo>
                <a:lnTo>
                  <a:pt x="49" y="21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71" name="Line 271"/>
          <p:cNvSpPr>
            <a:spLocks noChangeShapeType="1"/>
          </p:cNvSpPr>
          <p:nvPr/>
        </p:nvSpPr>
        <p:spPr bwMode="auto">
          <a:xfrm flipH="1" flipV="1">
            <a:off x="7173925" y="3421287"/>
            <a:ext cx="217487" cy="1460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72" name="Line 272"/>
          <p:cNvSpPr>
            <a:spLocks noChangeShapeType="1"/>
          </p:cNvSpPr>
          <p:nvPr/>
        </p:nvSpPr>
        <p:spPr bwMode="auto">
          <a:xfrm>
            <a:off x="7072313" y="3351437"/>
            <a:ext cx="101600" cy="69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73" name="Line 273"/>
          <p:cNvSpPr>
            <a:spLocks noChangeShapeType="1"/>
          </p:cNvSpPr>
          <p:nvPr/>
        </p:nvSpPr>
        <p:spPr bwMode="auto">
          <a:xfrm flipH="1">
            <a:off x="5099062" y="2030639"/>
            <a:ext cx="219075" cy="3476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74" name="Freeform 274"/>
          <p:cNvSpPr>
            <a:spLocks/>
          </p:cNvSpPr>
          <p:nvPr/>
        </p:nvSpPr>
        <p:spPr bwMode="auto">
          <a:xfrm>
            <a:off x="7391400" y="3567342"/>
            <a:ext cx="228600" cy="588963"/>
          </a:xfrm>
          <a:custGeom>
            <a:avLst/>
            <a:gdLst>
              <a:gd name="T0" fmla="*/ 2147483647 w 99"/>
              <a:gd name="T1" fmla="*/ 2147483647 h 225"/>
              <a:gd name="T2" fmla="*/ 0 w 99"/>
              <a:gd name="T3" fmla="*/ 0 h 225"/>
              <a:gd name="T4" fmla="*/ 2147483647 w 99"/>
              <a:gd name="T5" fmla="*/ 2147483647 h 225"/>
              <a:gd name="T6" fmla="*/ 2147483647 w 99"/>
              <a:gd name="T7" fmla="*/ 2147483647 h 225"/>
              <a:gd name="T8" fmla="*/ 0 60000 65536"/>
              <a:gd name="T9" fmla="*/ 0 60000 65536"/>
              <a:gd name="T10" fmla="*/ 0 60000 65536"/>
              <a:gd name="T11" fmla="*/ 0 60000 65536"/>
              <a:gd name="T12" fmla="*/ 0 w 99"/>
              <a:gd name="T13" fmla="*/ 0 h 225"/>
              <a:gd name="T14" fmla="*/ 99 w 99"/>
              <a:gd name="T15" fmla="*/ 225 h 225"/>
            </a:gdLst>
            <a:ahLst/>
            <a:cxnLst>
              <a:cxn ang="T8">
                <a:pos x="T0" y="T1"/>
              </a:cxn>
              <a:cxn ang="T9">
                <a:pos x="T2" y="T3"/>
              </a:cxn>
              <a:cxn ang="T10">
                <a:pos x="T4" y="T5"/>
              </a:cxn>
              <a:cxn ang="T11">
                <a:pos x="T6" y="T7"/>
              </a:cxn>
            </a:cxnLst>
            <a:rect l="T12" t="T13" r="T14" b="T15"/>
            <a:pathLst>
              <a:path w="99" h="225">
                <a:moveTo>
                  <a:pt x="99" y="202"/>
                </a:moveTo>
                <a:lnTo>
                  <a:pt x="0" y="0"/>
                </a:lnTo>
                <a:lnTo>
                  <a:pt x="49" y="225"/>
                </a:lnTo>
                <a:lnTo>
                  <a:pt x="99" y="20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75" name="Line 275"/>
          <p:cNvSpPr>
            <a:spLocks noChangeShapeType="1"/>
          </p:cNvSpPr>
          <p:nvPr/>
        </p:nvSpPr>
        <p:spPr bwMode="auto">
          <a:xfrm>
            <a:off x="7391412" y="3567359"/>
            <a:ext cx="9525" cy="111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76" name="Freeform 276"/>
          <p:cNvSpPr>
            <a:spLocks/>
          </p:cNvSpPr>
          <p:nvPr/>
        </p:nvSpPr>
        <p:spPr bwMode="auto">
          <a:xfrm>
            <a:off x="7502530" y="4095975"/>
            <a:ext cx="220663" cy="93662"/>
          </a:xfrm>
          <a:custGeom>
            <a:avLst/>
            <a:gdLst>
              <a:gd name="T0" fmla="*/ 2147483647 w 94"/>
              <a:gd name="T1" fmla="*/ 0 h 36"/>
              <a:gd name="T2" fmla="*/ 2147483647 w 94"/>
              <a:gd name="T3" fmla="*/ 2147483647 h 36"/>
              <a:gd name="T4" fmla="*/ 0 w 94"/>
              <a:gd name="T5" fmla="*/ 2147483647 h 36"/>
              <a:gd name="T6" fmla="*/ 2147483647 w 94"/>
              <a:gd name="T7" fmla="*/ 0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50" y="0"/>
                </a:moveTo>
                <a:lnTo>
                  <a:pt x="94" y="36"/>
                </a:lnTo>
                <a:lnTo>
                  <a:pt x="0" y="23"/>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77" name="Freeform 277"/>
          <p:cNvSpPr>
            <a:spLocks/>
          </p:cNvSpPr>
          <p:nvPr/>
        </p:nvSpPr>
        <p:spPr bwMode="auto">
          <a:xfrm>
            <a:off x="7620000" y="4095975"/>
            <a:ext cx="215900" cy="93662"/>
          </a:xfrm>
          <a:custGeom>
            <a:avLst/>
            <a:gdLst>
              <a:gd name="T0" fmla="*/ 2147483647 w 93"/>
              <a:gd name="T1" fmla="*/ 2147483647 h 36"/>
              <a:gd name="T2" fmla="*/ 0 w 93"/>
              <a:gd name="T3" fmla="*/ 0 h 36"/>
              <a:gd name="T4" fmla="*/ 2147483647 w 93"/>
              <a:gd name="T5" fmla="*/ 2147483647 h 36"/>
              <a:gd name="T6" fmla="*/ 2147483647 w 93"/>
              <a:gd name="T7" fmla="*/ 2147483647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93" y="14"/>
                </a:moveTo>
                <a:lnTo>
                  <a:pt x="0" y="0"/>
                </a:lnTo>
                <a:lnTo>
                  <a:pt x="44" y="36"/>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78" name="Freeform 278"/>
          <p:cNvSpPr>
            <a:spLocks/>
          </p:cNvSpPr>
          <p:nvPr/>
        </p:nvSpPr>
        <p:spPr bwMode="auto">
          <a:xfrm>
            <a:off x="4221175" y="4095975"/>
            <a:ext cx="219075" cy="93662"/>
          </a:xfrm>
          <a:custGeom>
            <a:avLst/>
            <a:gdLst>
              <a:gd name="T0" fmla="*/ 2147483647 w 94"/>
              <a:gd name="T1" fmla="*/ 0 h 36"/>
              <a:gd name="T2" fmla="*/ 2147483647 w 94"/>
              <a:gd name="T3" fmla="*/ 2147483647 h 36"/>
              <a:gd name="T4" fmla="*/ 0 w 94"/>
              <a:gd name="T5" fmla="*/ 2147483647 h 36"/>
              <a:gd name="T6" fmla="*/ 2147483647 w 94"/>
              <a:gd name="T7" fmla="*/ 0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49" y="0"/>
                </a:moveTo>
                <a:lnTo>
                  <a:pt x="94" y="36"/>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79" name="Freeform 279"/>
          <p:cNvSpPr>
            <a:spLocks/>
          </p:cNvSpPr>
          <p:nvPr/>
        </p:nvSpPr>
        <p:spPr bwMode="auto">
          <a:xfrm>
            <a:off x="4333882" y="4095975"/>
            <a:ext cx="220663"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4"/>
                </a:moveTo>
                <a:lnTo>
                  <a:pt x="0" y="0"/>
                </a:lnTo>
                <a:lnTo>
                  <a:pt x="45" y="36"/>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80" name="Freeform 280"/>
          <p:cNvSpPr>
            <a:spLocks/>
          </p:cNvSpPr>
          <p:nvPr/>
        </p:nvSpPr>
        <p:spPr bwMode="auto">
          <a:xfrm>
            <a:off x="4554538" y="3567337"/>
            <a:ext cx="214312" cy="565150"/>
          </a:xfrm>
          <a:custGeom>
            <a:avLst/>
            <a:gdLst>
              <a:gd name="T0" fmla="*/ 2147483647 w 93"/>
              <a:gd name="T1" fmla="*/ 0 h 216"/>
              <a:gd name="T2" fmla="*/ 2147483647 w 93"/>
              <a:gd name="T3" fmla="*/ 2147483647 h 216"/>
              <a:gd name="T4" fmla="*/ 0 w 93"/>
              <a:gd name="T5" fmla="*/ 2147483647 h 216"/>
              <a:gd name="T6" fmla="*/ 2147483647 w 93"/>
              <a:gd name="T7" fmla="*/ 0 h 216"/>
              <a:gd name="T8" fmla="*/ 0 60000 65536"/>
              <a:gd name="T9" fmla="*/ 0 60000 65536"/>
              <a:gd name="T10" fmla="*/ 0 60000 65536"/>
              <a:gd name="T11" fmla="*/ 0 60000 65536"/>
              <a:gd name="T12" fmla="*/ 0 w 93"/>
              <a:gd name="T13" fmla="*/ 0 h 216"/>
              <a:gd name="T14" fmla="*/ 93 w 93"/>
              <a:gd name="T15" fmla="*/ 216 h 216"/>
            </a:gdLst>
            <a:ahLst/>
            <a:cxnLst>
              <a:cxn ang="T8">
                <a:pos x="T0" y="T1"/>
              </a:cxn>
              <a:cxn ang="T9">
                <a:pos x="T2" y="T3"/>
              </a:cxn>
              <a:cxn ang="T10">
                <a:pos x="T4" y="T5"/>
              </a:cxn>
              <a:cxn ang="T11">
                <a:pos x="T6" y="T7"/>
              </a:cxn>
            </a:cxnLst>
            <a:rect l="T12" t="T13" r="T14" b="T15"/>
            <a:pathLst>
              <a:path w="93" h="216">
                <a:moveTo>
                  <a:pt x="49" y="0"/>
                </a:moveTo>
                <a:lnTo>
                  <a:pt x="93" y="59"/>
                </a:lnTo>
                <a:lnTo>
                  <a:pt x="0" y="21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81" name="Freeform 281"/>
          <p:cNvSpPr>
            <a:spLocks/>
          </p:cNvSpPr>
          <p:nvPr/>
        </p:nvSpPr>
        <p:spPr bwMode="auto">
          <a:xfrm>
            <a:off x="4667250" y="3267322"/>
            <a:ext cx="215900" cy="454025"/>
          </a:xfrm>
          <a:custGeom>
            <a:avLst/>
            <a:gdLst>
              <a:gd name="T0" fmla="*/ 2147483647 w 93"/>
              <a:gd name="T1" fmla="*/ 0 h 174"/>
              <a:gd name="T2" fmla="*/ 0 w 93"/>
              <a:gd name="T3" fmla="*/ 2147483647 h 174"/>
              <a:gd name="T4" fmla="*/ 2147483647 w 93"/>
              <a:gd name="T5" fmla="*/ 2147483647 h 174"/>
              <a:gd name="T6" fmla="*/ 2147483647 w 93"/>
              <a:gd name="T7" fmla="*/ 0 h 174"/>
              <a:gd name="T8" fmla="*/ 0 60000 65536"/>
              <a:gd name="T9" fmla="*/ 0 60000 65536"/>
              <a:gd name="T10" fmla="*/ 0 60000 65536"/>
              <a:gd name="T11" fmla="*/ 0 60000 65536"/>
              <a:gd name="T12" fmla="*/ 0 w 93"/>
              <a:gd name="T13" fmla="*/ 0 h 174"/>
              <a:gd name="T14" fmla="*/ 93 w 93"/>
              <a:gd name="T15" fmla="*/ 174 h 174"/>
            </a:gdLst>
            <a:ahLst/>
            <a:cxnLst>
              <a:cxn ang="T8">
                <a:pos x="T0" y="T1"/>
              </a:cxn>
              <a:cxn ang="T9">
                <a:pos x="T2" y="T3"/>
              </a:cxn>
              <a:cxn ang="T10">
                <a:pos x="T4" y="T5"/>
              </a:cxn>
              <a:cxn ang="T11">
                <a:pos x="T6" y="T7"/>
              </a:cxn>
            </a:cxnLst>
            <a:rect l="T12" t="T13" r="T14" b="T15"/>
            <a:pathLst>
              <a:path w="93" h="174">
                <a:moveTo>
                  <a:pt x="93" y="0"/>
                </a:moveTo>
                <a:lnTo>
                  <a:pt x="0" y="115"/>
                </a:lnTo>
                <a:lnTo>
                  <a:pt x="44" y="174"/>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82" name="Freeform 282"/>
          <p:cNvSpPr>
            <a:spLocks/>
          </p:cNvSpPr>
          <p:nvPr/>
        </p:nvSpPr>
        <p:spPr bwMode="auto">
          <a:xfrm>
            <a:off x="7288213" y="3567342"/>
            <a:ext cx="214312" cy="588963"/>
          </a:xfrm>
          <a:custGeom>
            <a:avLst/>
            <a:gdLst>
              <a:gd name="T0" fmla="*/ 2147483647 w 93"/>
              <a:gd name="T1" fmla="*/ 0 h 225"/>
              <a:gd name="T2" fmla="*/ 2147483647 w 93"/>
              <a:gd name="T3" fmla="*/ 2147483647 h 225"/>
              <a:gd name="T4" fmla="*/ 0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44" y="0"/>
                </a:moveTo>
                <a:lnTo>
                  <a:pt x="93" y="225"/>
                </a:lnTo>
                <a:lnTo>
                  <a:pt x="0" y="9"/>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83" name="Freeform 283"/>
          <p:cNvSpPr>
            <a:spLocks/>
          </p:cNvSpPr>
          <p:nvPr/>
        </p:nvSpPr>
        <p:spPr bwMode="auto">
          <a:xfrm>
            <a:off x="5318125" y="1489300"/>
            <a:ext cx="215900" cy="588962"/>
          </a:xfrm>
          <a:custGeom>
            <a:avLst/>
            <a:gdLst>
              <a:gd name="T0" fmla="*/ 0 w 93"/>
              <a:gd name="T1" fmla="*/ 2147483647 h 225"/>
              <a:gd name="T2" fmla="*/ 2147483647 w 93"/>
              <a:gd name="T3" fmla="*/ 2147483647 h 225"/>
              <a:gd name="T4" fmla="*/ 2147483647 w 93"/>
              <a:gd name="T5" fmla="*/ 0 h 225"/>
              <a:gd name="T6" fmla="*/ 0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0" y="207"/>
                </a:moveTo>
                <a:lnTo>
                  <a:pt x="93" y="225"/>
                </a:lnTo>
                <a:lnTo>
                  <a:pt x="49" y="0"/>
                </a:lnTo>
                <a:lnTo>
                  <a:pt x="0" y="20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84" name="Freeform 284"/>
          <p:cNvSpPr>
            <a:spLocks/>
          </p:cNvSpPr>
          <p:nvPr/>
        </p:nvSpPr>
        <p:spPr bwMode="auto">
          <a:xfrm>
            <a:off x="5432430" y="1489300"/>
            <a:ext cx="214313" cy="588962"/>
          </a:xfrm>
          <a:custGeom>
            <a:avLst/>
            <a:gdLst>
              <a:gd name="T0" fmla="*/ 2147483647 w 93"/>
              <a:gd name="T1" fmla="*/ 2147483647 h 225"/>
              <a:gd name="T2" fmla="*/ 0 w 93"/>
              <a:gd name="T3" fmla="*/ 0 h 225"/>
              <a:gd name="T4" fmla="*/ 2147483647 w 93"/>
              <a:gd name="T5" fmla="*/ 2147483647 h 225"/>
              <a:gd name="T6" fmla="*/ 2147483647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73"/>
                </a:moveTo>
                <a:lnTo>
                  <a:pt x="0" y="0"/>
                </a:lnTo>
                <a:lnTo>
                  <a:pt x="44" y="225"/>
                </a:lnTo>
                <a:lnTo>
                  <a:pt x="93" y="7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85" name="Freeform 285"/>
          <p:cNvSpPr>
            <a:spLocks/>
          </p:cNvSpPr>
          <p:nvPr/>
        </p:nvSpPr>
        <p:spPr bwMode="auto">
          <a:xfrm>
            <a:off x="6296025" y="2498972"/>
            <a:ext cx="228600" cy="287337"/>
          </a:xfrm>
          <a:custGeom>
            <a:avLst/>
            <a:gdLst>
              <a:gd name="T0" fmla="*/ 2147483647 w 98"/>
              <a:gd name="T1" fmla="*/ 0 h 110"/>
              <a:gd name="T2" fmla="*/ 2147483647 w 98"/>
              <a:gd name="T3" fmla="*/ 2147483647 h 110"/>
              <a:gd name="T4" fmla="*/ 0 w 98"/>
              <a:gd name="T5" fmla="*/ 2147483647 h 110"/>
              <a:gd name="T6" fmla="*/ 2147483647 w 98"/>
              <a:gd name="T7" fmla="*/ 0 h 110"/>
              <a:gd name="T8" fmla="*/ 0 60000 65536"/>
              <a:gd name="T9" fmla="*/ 0 60000 65536"/>
              <a:gd name="T10" fmla="*/ 0 60000 65536"/>
              <a:gd name="T11" fmla="*/ 0 60000 65536"/>
              <a:gd name="T12" fmla="*/ 0 w 98"/>
              <a:gd name="T13" fmla="*/ 0 h 110"/>
              <a:gd name="T14" fmla="*/ 98 w 98"/>
              <a:gd name="T15" fmla="*/ 110 h 110"/>
            </a:gdLst>
            <a:ahLst/>
            <a:cxnLst>
              <a:cxn ang="T8">
                <a:pos x="T0" y="T1"/>
              </a:cxn>
              <a:cxn ang="T9">
                <a:pos x="T2" y="T3"/>
              </a:cxn>
              <a:cxn ang="T10">
                <a:pos x="T4" y="T5"/>
              </a:cxn>
              <a:cxn ang="T11">
                <a:pos x="T6" y="T7"/>
              </a:cxn>
            </a:cxnLst>
            <a:rect l="T12" t="T13" r="T14" b="T15"/>
            <a:pathLst>
              <a:path w="98" h="110">
                <a:moveTo>
                  <a:pt x="49" y="0"/>
                </a:moveTo>
                <a:lnTo>
                  <a:pt x="98" y="110"/>
                </a:lnTo>
                <a:lnTo>
                  <a:pt x="0" y="1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86" name="Freeform 286"/>
          <p:cNvSpPr>
            <a:spLocks/>
          </p:cNvSpPr>
          <p:nvPr/>
        </p:nvSpPr>
        <p:spPr bwMode="auto">
          <a:xfrm>
            <a:off x="6410337" y="2498972"/>
            <a:ext cx="219075" cy="287337"/>
          </a:xfrm>
          <a:custGeom>
            <a:avLst/>
            <a:gdLst>
              <a:gd name="T0" fmla="*/ 2147483647 w 94"/>
              <a:gd name="T1" fmla="*/ 2147483647 h 110"/>
              <a:gd name="T2" fmla="*/ 0 w 94"/>
              <a:gd name="T3" fmla="*/ 0 h 110"/>
              <a:gd name="T4" fmla="*/ 2147483647 w 94"/>
              <a:gd name="T5" fmla="*/ 2147483647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94" y="96"/>
                </a:moveTo>
                <a:lnTo>
                  <a:pt x="0" y="0"/>
                </a:lnTo>
                <a:lnTo>
                  <a:pt x="49" y="110"/>
                </a:lnTo>
                <a:lnTo>
                  <a:pt x="94" y="9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87" name="Line 287"/>
          <p:cNvSpPr>
            <a:spLocks noChangeShapeType="1"/>
          </p:cNvSpPr>
          <p:nvPr/>
        </p:nvSpPr>
        <p:spPr bwMode="auto">
          <a:xfrm flipH="1" flipV="1">
            <a:off x="7391400" y="3567337"/>
            <a:ext cx="228600" cy="5286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88" name="Line 288"/>
          <p:cNvSpPr>
            <a:spLocks noChangeShapeType="1"/>
          </p:cNvSpPr>
          <p:nvPr/>
        </p:nvSpPr>
        <p:spPr bwMode="auto">
          <a:xfrm flipH="1" flipV="1">
            <a:off x="7620000" y="4095975"/>
            <a:ext cx="215900"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89" name="Line 289"/>
          <p:cNvSpPr>
            <a:spLocks noChangeShapeType="1"/>
          </p:cNvSpPr>
          <p:nvPr/>
        </p:nvSpPr>
        <p:spPr bwMode="auto">
          <a:xfrm flipV="1">
            <a:off x="7502537" y="4095979"/>
            <a:ext cx="117475"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90" name="Line 290"/>
          <p:cNvSpPr>
            <a:spLocks noChangeShapeType="1"/>
          </p:cNvSpPr>
          <p:nvPr/>
        </p:nvSpPr>
        <p:spPr bwMode="auto">
          <a:xfrm flipH="1" flipV="1">
            <a:off x="4333882" y="4095975"/>
            <a:ext cx="220663"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91" name="Line 291"/>
          <p:cNvSpPr>
            <a:spLocks noChangeShapeType="1"/>
          </p:cNvSpPr>
          <p:nvPr/>
        </p:nvSpPr>
        <p:spPr bwMode="auto">
          <a:xfrm flipV="1">
            <a:off x="4221163" y="4095979"/>
            <a:ext cx="112712"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92" name="Line 292"/>
          <p:cNvSpPr>
            <a:spLocks noChangeShapeType="1"/>
          </p:cNvSpPr>
          <p:nvPr/>
        </p:nvSpPr>
        <p:spPr bwMode="auto">
          <a:xfrm flipV="1">
            <a:off x="4554543" y="3567337"/>
            <a:ext cx="112712" cy="565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93" name="Line 293"/>
          <p:cNvSpPr>
            <a:spLocks noChangeShapeType="1"/>
          </p:cNvSpPr>
          <p:nvPr/>
        </p:nvSpPr>
        <p:spPr bwMode="auto">
          <a:xfrm flipH="1">
            <a:off x="4667250" y="3267322"/>
            <a:ext cx="215900" cy="3000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94" name="Line 294"/>
          <p:cNvSpPr>
            <a:spLocks noChangeShapeType="1"/>
          </p:cNvSpPr>
          <p:nvPr/>
        </p:nvSpPr>
        <p:spPr bwMode="auto">
          <a:xfrm flipV="1">
            <a:off x="7288220" y="3567359"/>
            <a:ext cx="103187"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95" name="Line 295"/>
          <p:cNvSpPr>
            <a:spLocks noChangeShapeType="1"/>
          </p:cNvSpPr>
          <p:nvPr/>
        </p:nvSpPr>
        <p:spPr bwMode="auto">
          <a:xfrm flipH="1" flipV="1">
            <a:off x="5432425" y="1489322"/>
            <a:ext cx="127000" cy="1238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96" name="Line 296"/>
          <p:cNvSpPr>
            <a:spLocks noChangeShapeType="1"/>
          </p:cNvSpPr>
          <p:nvPr/>
        </p:nvSpPr>
        <p:spPr bwMode="auto">
          <a:xfrm flipV="1">
            <a:off x="5318125" y="1540122"/>
            <a:ext cx="158750" cy="490537"/>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697" name="Freeform 297"/>
          <p:cNvSpPr>
            <a:spLocks/>
          </p:cNvSpPr>
          <p:nvPr/>
        </p:nvSpPr>
        <p:spPr bwMode="auto">
          <a:xfrm>
            <a:off x="4883150" y="2859312"/>
            <a:ext cx="215900" cy="407988"/>
          </a:xfrm>
          <a:custGeom>
            <a:avLst/>
            <a:gdLst>
              <a:gd name="T0" fmla="*/ 2147483647 w 94"/>
              <a:gd name="T1" fmla="*/ 0 h 156"/>
              <a:gd name="T2" fmla="*/ 2147483647 w 94"/>
              <a:gd name="T3" fmla="*/ 2147483647 h 156"/>
              <a:gd name="T4" fmla="*/ 0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5" y="0"/>
                </a:moveTo>
                <a:lnTo>
                  <a:pt x="94" y="78"/>
                </a:lnTo>
                <a:lnTo>
                  <a:pt x="0" y="156"/>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98" name="Freeform 298"/>
          <p:cNvSpPr>
            <a:spLocks/>
          </p:cNvSpPr>
          <p:nvPr/>
        </p:nvSpPr>
        <p:spPr bwMode="auto">
          <a:xfrm>
            <a:off x="4984762" y="2595809"/>
            <a:ext cx="227013" cy="468313"/>
          </a:xfrm>
          <a:custGeom>
            <a:avLst/>
            <a:gdLst>
              <a:gd name="T0" fmla="*/ 2147483647 w 98"/>
              <a:gd name="T1" fmla="*/ 0 h 179"/>
              <a:gd name="T2" fmla="*/ 0 w 98"/>
              <a:gd name="T3" fmla="*/ 2147483647 h 179"/>
              <a:gd name="T4" fmla="*/ 2147483647 w 98"/>
              <a:gd name="T5" fmla="*/ 2147483647 h 179"/>
              <a:gd name="T6" fmla="*/ 2147483647 w 98"/>
              <a:gd name="T7" fmla="*/ 0 h 179"/>
              <a:gd name="T8" fmla="*/ 0 60000 65536"/>
              <a:gd name="T9" fmla="*/ 0 60000 65536"/>
              <a:gd name="T10" fmla="*/ 0 60000 65536"/>
              <a:gd name="T11" fmla="*/ 0 60000 65536"/>
              <a:gd name="T12" fmla="*/ 0 w 98"/>
              <a:gd name="T13" fmla="*/ 0 h 179"/>
              <a:gd name="T14" fmla="*/ 98 w 98"/>
              <a:gd name="T15" fmla="*/ 179 h 179"/>
            </a:gdLst>
            <a:ahLst/>
            <a:cxnLst>
              <a:cxn ang="T8">
                <a:pos x="T0" y="T1"/>
              </a:cxn>
              <a:cxn ang="T9">
                <a:pos x="T2" y="T3"/>
              </a:cxn>
              <a:cxn ang="T10">
                <a:pos x="T4" y="T5"/>
              </a:cxn>
              <a:cxn ang="T11">
                <a:pos x="T6" y="T7"/>
              </a:cxn>
            </a:cxnLst>
            <a:rect l="T12" t="T13" r="T14" b="T15"/>
            <a:pathLst>
              <a:path w="98" h="179">
                <a:moveTo>
                  <a:pt x="98" y="0"/>
                </a:moveTo>
                <a:lnTo>
                  <a:pt x="0" y="101"/>
                </a:lnTo>
                <a:lnTo>
                  <a:pt x="49" y="179"/>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699" name="Line 299"/>
          <p:cNvSpPr>
            <a:spLocks noChangeShapeType="1"/>
          </p:cNvSpPr>
          <p:nvPr/>
        </p:nvSpPr>
        <p:spPr bwMode="auto">
          <a:xfrm flipH="1">
            <a:off x="4984762" y="2595809"/>
            <a:ext cx="227013" cy="263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00" name="Freeform 300"/>
          <p:cNvSpPr>
            <a:spLocks/>
          </p:cNvSpPr>
          <p:nvPr/>
        </p:nvSpPr>
        <p:spPr bwMode="auto">
          <a:xfrm>
            <a:off x="6524625" y="2749775"/>
            <a:ext cx="215900" cy="277812"/>
          </a:xfrm>
          <a:custGeom>
            <a:avLst/>
            <a:gdLst>
              <a:gd name="T0" fmla="*/ 2147483647 w 94"/>
              <a:gd name="T1" fmla="*/ 0 h 106"/>
              <a:gd name="T2" fmla="*/ 2147483647 w 94"/>
              <a:gd name="T3" fmla="*/ 2147483647 h 106"/>
              <a:gd name="T4" fmla="*/ 0 w 94"/>
              <a:gd name="T5" fmla="*/ 2147483647 h 106"/>
              <a:gd name="T6" fmla="*/ 2147483647 w 94"/>
              <a:gd name="T7" fmla="*/ 0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45" y="0"/>
                </a:moveTo>
                <a:lnTo>
                  <a:pt x="94" y="106"/>
                </a:lnTo>
                <a:lnTo>
                  <a:pt x="0" y="14"/>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01" name="Freeform 301"/>
          <p:cNvSpPr>
            <a:spLocks/>
          </p:cNvSpPr>
          <p:nvPr/>
        </p:nvSpPr>
        <p:spPr bwMode="auto">
          <a:xfrm>
            <a:off x="6629400" y="2749775"/>
            <a:ext cx="215900" cy="277812"/>
          </a:xfrm>
          <a:custGeom>
            <a:avLst/>
            <a:gdLst>
              <a:gd name="T0" fmla="*/ 2147483647 w 93"/>
              <a:gd name="T1" fmla="*/ 2147483647 h 106"/>
              <a:gd name="T2" fmla="*/ 0 w 93"/>
              <a:gd name="T3" fmla="*/ 0 h 106"/>
              <a:gd name="T4" fmla="*/ 2147483647 w 93"/>
              <a:gd name="T5" fmla="*/ 2147483647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106"/>
                </a:moveTo>
                <a:lnTo>
                  <a:pt x="0" y="0"/>
                </a:lnTo>
                <a:lnTo>
                  <a:pt x="49" y="106"/>
                </a:lnTo>
                <a:lnTo>
                  <a:pt x="93" y="10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02" name="Line 302"/>
          <p:cNvSpPr>
            <a:spLocks noChangeShapeType="1"/>
          </p:cNvSpPr>
          <p:nvPr/>
        </p:nvSpPr>
        <p:spPr bwMode="auto">
          <a:xfrm flipV="1">
            <a:off x="6524627" y="2749775"/>
            <a:ext cx="104775"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03" name="Line 303"/>
          <p:cNvSpPr>
            <a:spLocks noChangeShapeType="1"/>
          </p:cNvSpPr>
          <p:nvPr/>
        </p:nvSpPr>
        <p:spPr bwMode="auto">
          <a:xfrm flipH="1" flipV="1">
            <a:off x="5730876" y="1513134"/>
            <a:ext cx="190500" cy="5889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04" name="Line 304"/>
          <p:cNvSpPr>
            <a:spLocks noChangeShapeType="1"/>
          </p:cNvSpPr>
          <p:nvPr/>
        </p:nvSpPr>
        <p:spPr bwMode="auto">
          <a:xfrm flipV="1">
            <a:off x="5534030" y="1622650"/>
            <a:ext cx="25400" cy="4556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05" name="Freeform 305"/>
          <p:cNvSpPr>
            <a:spLocks/>
          </p:cNvSpPr>
          <p:nvPr/>
        </p:nvSpPr>
        <p:spPr bwMode="auto">
          <a:xfrm>
            <a:off x="4440238" y="4132491"/>
            <a:ext cx="227012" cy="93663"/>
          </a:xfrm>
          <a:custGeom>
            <a:avLst/>
            <a:gdLst>
              <a:gd name="T0" fmla="*/ 2147483647 w 98"/>
              <a:gd name="T1" fmla="*/ 0 h 36"/>
              <a:gd name="T2" fmla="*/ 2147483647 w 98"/>
              <a:gd name="T3" fmla="*/ 2147483647 h 36"/>
              <a:gd name="T4" fmla="*/ 0 w 98"/>
              <a:gd name="T5" fmla="*/ 2147483647 h 36"/>
              <a:gd name="T6" fmla="*/ 2147483647 w 98"/>
              <a:gd name="T7" fmla="*/ 0 h 36"/>
              <a:gd name="T8" fmla="*/ 0 60000 65536"/>
              <a:gd name="T9" fmla="*/ 0 60000 65536"/>
              <a:gd name="T10" fmla="*/ 0 60000 65536"/>
              <a:gd name="T11" fmla="*/ 0 60000 65536"/>
              <a:gd name="T12" fmla="*/ 0 w 98"/>
              <a:gd name="T13" fmla="*/ 0 h 36"/>
              <a:gd name="T14" fmla="*/ 98 w 98"/>
              <a:gd name="T15" fmla="*/ 36 h 36"/>
            </a:gdLst>
            <a:ahLst/>
            <a:cxnLst>
              <a:cxn ang="T8">
                <a:pos x="T0" y="T1"/>
              </a:cxn>
              <a:cxn ang="T9">
                <a:pos x="T2" y="T3"/>
              </a:cxn>
              <a:cxn ang="T10">
                <a:pos x="T4" y="T5"/>
              </a:cxn>
              <a:cxn ang="T11">
                <a:pos x="T6" y="T7"/>
              </a:cxn>
            </a:cxnLst>
            <a:rect l="T12" t="T13" r="T14" b="T15"/>
            <a:pathLst>
              <a:path w="98" h="36">
                <a:moveTo>
                  <a:pt x="49" y="0"/>
                </a:moveTo>
                <a:lnTo>
                  <a:pt x="98" y="36"/>
                </a:lnTo>
                <a:lnTo>
                  <a:pt x="0" y="22"/>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06" name="Freeform 306"/>
          <p:cNvSpPr>
            <a:spLocks/>
          </p:cNvSpPr>
          <p:nvPr/>
        </p:nvSpPr>
        <p:spPr bwMode="auto">
          <a:xfrm>
            <a:off x="4554538" y="3721327"/>
            <a:ext cx="214312" cy="504825"/>
          </a:xfrm>
          <a:custGeom>
            <a:avLst/>
            <a:gdLst>
              <a:gd name="T0" fmla="*/ 2147483647 w 93"/>
              <a:gd name="T1" fmla="*/ 0 h 193"/>
              <a:gd name="T2" fmla="*/ 0 w 93"/>
              <a:gd name="T3" fmla="*/ 2147483647 h 193"/>
              <a:gd name="T4" fmla="*/ 2147483647 w 93"/>
              <a:gd name="T5" fmla="*/ 2147483647 h 193"/>
              <a:gd name="T6" fmla="*/ 2147483647 w 93"/>
              <a:gd name="T7" fmla="*/ 0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93" y="0"/>
                </a:moveTo>
                <a:lnTo>
                  <a:pt x="0" y="157"/>
                </a:lnTo>
                <a:lnTo>
                  <a:pt x="49" y="193"/>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07" name="Freeform 307"/>
          <p:cNvSpPr>
            <a:spLocks/>
          </p:cNvSpPr>
          <p:nvPr/>
        </p:nvSpPr>
        <p:spPr bwMode="auto">
          <a:xfrm>
            <a:off x="5211763" y="2030637"/>
            <a:ext cx="220662" cy="565150"/>
          </a:xfrm>
          <a:custGeom>
            <a:avLst/>
            <a:gdLst>
              <a:gd name="T0" fmla="*/ 0 w 94"/>
              <a:gd name="T1" fmla="*/ 2147483647 h 216"/>
              <a:gd name="T2" fmla="*/ 2147483647 w 94"/>
              <a:gd name="T3" fmla="*/ 2147483647 h 216"/>
              <a:gd name="T4" fmla="*/ 2147483647 w 94"/>
              <a:gd name="T5" fmla="*/ 0 h 216"/>
              <a:gd name="T6" fmla="*/ 0 w 94"/>
              <a:gd name="T7" fmla="*/ 2147483647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0" y="216"/>
                </a:moveTo>
                <a:lnTo>
                  <a:pt x="94" y="202"/>
                </a:lnTo>
                <a:lnTo>
                  <a:pt x="45" y="0"/>
                </a:lnTo>
                <a:lnTo>
                  <a:pt x="0" y="21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08" name="Freeform 308"/>
          <p:cNvSpPr>
            <a:spLocks/>
          </p:cNvSpPr>
          <p:nvPr/>
        </p:nvSpPr>
        <p:spPr bwMode="auto">
          <a:xfrm>
            <a:off x="5318125" y="2030637"/>
            <a:ext cx="215900" cy="528638"/>
          </a:xfrm>
          <a:custGeom>
            <a:avLst/>
            <a:gdLst>
              <a:gd name="T0" fmla="*/ 2147483647 w 93"/>
              <a:gd name="T1" fmla="*/ 2147483647 h 202"/>
              <a:gd name="T2" fmla="*/ 0 w 93"/>
              <a:gd name="T3" fmla="*/ 0 h 202"/>
              <a:gd name="T4" fmla="*/ 2147483647 w 93"/>
              <a:gd name="T5" fmla="*/ 2147483647 h 202"/>
              <a:gd name="T6" fmla="*/ 2147483647 w 93"/>
              <a:gd name="T7" fmla="*/ 2147483647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93" y="18"/>
                </a:moveTo>
                <a:lnTo>
                  <a:pt x="0" y="0"/>
                </a:lnTo>
                <a:lnTo>
                  <a:pt x="49" y="202"/>
                </a:lnTo>
                <a:lnTo>
                  <a:pt x="93"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09" name="Line 309"/>
          <p:cNvSpPr>
            <a:spLocks noChangeShapeType="1"/>
          </p:cNvSpPr>
          <p:nvPr/>
        </p:nvSpPr>
        <p:spPr bwMode="auto">
          <a:xfrm flipH="1">
            <a:off x="7723190" y="4132487"/>
            <a:ext cx="112712" cy="57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10" name="Line 310"/>
          <p:cNvSpPr>
            <a:spLocks noChangeShapeType="1"/>
          </p:cNvSpPr>
          <p:nvPr/>
        </p:nvSpPr>
        <p:spPr bwMode="auto">
          <a:xfrm flipV="1">
            <a:off x="4440240" y="4132487"/>
            <a:ext cx="114300" cy="57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11" name="Freeform 311"/>
          <p:cNvSpPr>
            <a:spLocks/>
          </p:cNvSpPr>
          <p:nvPr/>
        </p:nvSpPr>
        <p:spPr bwMode="auto">
          <a:xfrm>
            <a:off x="6740525" y="3027587"/>
            <a:ext cx="217488" cy="215900"/>
          </a:xfrm>
          <a:custGeom>
            <a:avLst/>
            <a:gdLst>
              <a:gd name="T0" fmla="*/ 2147483647 w 93"/>
              <a:gd name="T1" fmla="*/ 0 h 83"/>
              <a:gd name="T2" fmla="*/ 2147483647 w 93"/>
              <a:gd name="T3" fmla="*/ 2147483647 h 83"/>
              <a:gd name="T4" fmla="*/ 0 w 93"/>
              <a:gd name="T5" fmla="*/ 0 h 83"/>
              <a:gd name="T6" fmla="*/ 2147483647 w 93"/>
              <a:gd name="T7" fmla="*/ 0 h 83"/>
              <a:gd name="T8" fmla="*/ 0 60000 65536"/>
              <a:gd name="T9" fmla="*/ 0 60000 65536"/>
              <a:gd name="T10" fmla="*/ 0 60000 65536"/>
              <a:gd name="T11" fmla="*/ 0 60000 65536"/>
              <a:gd name="T12" fmla="*/ 0 w 93"/>
              <a:gd name="T13" fmla="*/ 0 h 83"/>
              <a:gd name="T14" fmla="*/ 93 w 93"/>
              <a:gd name="T15" fmla="*/ 83 h 83"/>
            </a:gdLst>
            <a:ahLst/>
            <a:cxnLst>
              <a:cxn ang="T8">
                <a:pos x="T0" y="T1"/>
              </a:cxn>
              <a:cxn ang="T9">
                <a:pos x="T2" y="T3"/>
              </a:cxn>
              <a:cxn ang="T10">
                <a:pos x="T4" y="T5"/>
              </a:cxn>
              <a:cxn ang="T11">
                <a:pos x="T6" y="T7"/>
              </a:cxn>
            </a:cxnLst>
            <a:rect l="T12" t="T13" r="T14" b="T15"/>
            <a:pathLst>
              <a:path w="93" h="83">
                <a:moveTo>
                  <a:pt x="44" y="0"/>
                </a:moveTo>
                <a:lnTo>
                  <a:pt x="93" y="83"/>
                </a:lnTo>
                <a:lnTo>
                  <a:pt x="0" y="0"/>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12" name="Freeform 312"/>
          <p:cNvSpPr>
            <a:spLocks/>
          </p:cNvSpPr>
          <p:nvPr/>
        </p:nvSpPr>
        <p:spPr bwMode="auto">
          <a:xfrm>
            <a:off x="6845312" y="3027587"/>
            <a:ext cx="227013" cy="323850"/>
          </a:xfrm>
          <a:custGeom>
            <a:avLst/>
            <a:gdLst>
              <a:gd name="T0" fmla="*/ 2147483647 w 98"/>
              <a:gd name="T1" fmla="*/ 2147483647 h 124"/>
              <a:gd name="T2" fmla="*/ 0 w 98"/>
              <a:gd name="T3" fmla="*/ 0 h 124"/>
              <a:gd name="T4" fmla="*/ 2147483647 w 98"/>
              <a:gd name="T5" fmla="*/ 2147483647 h 124"/>
              <a:gd name="T6" fmla="*/ 2147483647 w 98"/>
              <a:gd name="T7" fmla="*/ 2147483647 h 124"/>
              <a:gd name="T8" fmla="*/ 0 60000 65536"/>
              <a:gd name="T9" fmla="*/ 0 60000 65536"/>
              <a:gd name="T10" fmla="*/ 0 60000 65536"/>
              <a:gd name="T11" fmla="*/ 0 60000 65536"/>
              <a:gd name="T12" fmla="*/ 0 w 98"/>
              <a:gd name="T13" fmla="*/ 0 h 124"/>
              <a:gd name="T14" fmla="*/ 98 w 98"/>
              <a:gd name="T15" fmla="*/ 124 h 124"/>
            </a:gdLst>
            <a:ahLst/>
            <a:cxnLst>
              <a:cxn ang="T8">
                <a:pos x="T0" y="T1"/>
              </a:cxn>
              <a:cxn ang="T9">
                <a:pos x="T2" y="T3"/>
              </a:cxn>
              <a:cxn ang="T10">
                <a:pos x="T4" y="T5"/>
              </a:cxn>
              <a:cxn ang="T11">
                <a:pos x="T6" y="T7"/>
              </a:cxn>
            </a:cxnLst>
            <a:rect l="T12" t="T13" r="T14" b="T15"/>
            <a:pathLst>
              <a:path w="98" h="124">
                <a:moveTo>
                  <a:pt x="98" y="124"/>
                </a:moveTo>
                <a:lnTo>
                  <a:pt x="0" y="0"/>
                </a:lnTo>
                <a:lnTo>
                  <a:pt x="49" y="83"/>
                </a:lnTo>
                <a:lnTo>
                  <a:pt x="98" y="12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13" name="Line 313"/>
          <p:cNvSpPr>
            <a:spLocks noChangeShapeType="1"/>
          </p:cNvSpPr>
          <p:nvPr/>
        </p:nvSpPr>
        <p:spPr bwMode="auto">
          <a:xfrm flipV="1">
            <a:off x="5211763" y="2030637"/>
            <a:ext cx="106362" cy="565150"/>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14" name="Line 314"/>
          <p:cNvSpPr>
            <a:spLocks noChangeShapeType="1"/>
          </p:cNvSpPr>
          <p:nvPr/>
        </p:nvSpPr>
        <p:spPr bwMode="auto">
          <a:xfrm flipH="1" flipV="1">
            <a:off x="5318125" y="2030659"/>
            <a:ext cx="215900" cy="476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15" name="Line 315"/>
          <p:cNvSpPr>
            <a:spLocks noChangeShapeType="1"/>
          </p:cNvSpPr>
          <p:nvPr/>
        </p:nvSpPr>
        <p:spPr bwMode="auto">
          <a:xfrm>
            <a:off x="6740527" y="3027587"/>
            <a:ext cx="104775" cy="15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16" name="Freeform 316"/>
          <p:cNvSpPr>
            <a:spLocks/>
          </p:cNvSpPr>
          <p:nvPr/>
        </p:nvSpPr>
        <p:spPr bwMode="auto">
          <a:xfrm>
            <a:off x="6958013" y="3243509"/>
            <a:ext cx="215900" cy="347663"/>
          </a:xfrm>
          <a:custGeom>
            <a:avLst/>
            <a:gdLst>
              <a:gd name="T0" fmla="*/ 2147483647 w 94"/>
              <a:gd name="T1" fmla="*/ 2147483647 h 133"/>
              <a:gd name="T2" fmla="*/ 2147483647 w 94"/>
              <a:gd name="T3" fmla="*/ 2147483647 h 133"/>
              <a:gd name="T4" fmla="*/ 0 w 94"/>
              <a:gd name="T5" fmla="*/ 0 h 133"/>
              <a:gd name="T6" fmla="*/ 2147483647 w 94"/>
              <a:gd name="T7" fmla="*/ 2147483647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49" y="41"/>
                </a:moveTo>
                <a:lnTo>
                  <a:pt x="94" y="133"/>
                </a:lnTo>
                <a:lnTo>
                  <a:pt x="0" y="0"/>
                </a:lnTo>
                <a:lnTo>
                  <a:pt x="49"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17" name="Freeform 317"/>
          <p:cNvSpPr>
            <a:spLocks/>
          </p:cNvSpPr>
          <p:nvPr/>
        </p:nvSpPr>
        <p:spPr bwMode="auto">
          <a:xfrm>
            <a:off x="7072313" y="3351459"/>
            <a:ext cx="215900" cy="239713"/>
          </a:xfrm>
          <a:custGeom>
            <a:avLst/>
            <a:gdLst>
              <a:gd name="T0" fmla="*/ 2147483647 w 94"/>
              <a:gd name="T1" fmla="*/ 2147483647 h 92"/>
              <a:gd name="T2" fmla="*/ 0 w 94"/>
              <a:gd name="T3" fmla="*/ 0 h 92"/>
              <a:gd name="T4" fmla="*/ 2147483647 w 94"/>
              <a:gd name="T5" fmla="*/ 2147483647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0"/>
                </a:lnTo>
                <a:lnTo>
                  <a:pt x="45" y="92"/>
                </a:lnTo>
                <a:lnTo>
                  <a:pt x="94"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18" name="Line 318"/>
          <p:cNvSpPr>
            <a:spLocks noChangeShapeType="1"/>
          </p:cNvSpPr>
          <p:nvPr/>
        </p:nvSpPr>
        <p:spPr bwMode="auto">
          <a:xfrm>
            <a:off x="6958013" y="3243487"/>
            <a:ext cx="114300" cy="1079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19" name="Freeform 319"/>
          <p:cNvSpPr>
            <a:spLocks/>
          </p:cNvSpPr>
          <p:nvPr/>
        </p:nvSpPr>
        <p:spPr bwMode="auto">
          <a:xfrm>
            <a:off x="4768850" y="3267322"/>
            <a:ext cx="215900" cy="454025"/>
          </a:xfrm>
          <a:custGeom>
            <a:avLst/>
            <a:gdLst>
              <a:gd name="T0" fmla="*/ 2147483647 w 94"/>
              <a:gd name="T1" fmla="*/ 0 h 174"/>
              <a:gd name="T2" fmla="*/ 2147483647 w 94"/>
              <a:gd name="T3" fmla="*/ 2147483647 h 174"/>
              <a:gd name="T4" fmla="*/ 0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49" y="0"/>
                </a:moveTo>
                <a:lnTo>
                  <a:pt x="94" y="115"/>
                </a:lnTo>
                <a:lnTo>
                  <a:pt x="0" y="17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20" name="Freeform 320"/>
          <p:cNvSpPr>
            <a:spLocks/>
          </p:cNvSpPr>
          <p:nvPr/>
        </p:nvSpPr>
        <p:spPr bwMode="auto">
          <a:xfrm>
            <a:off x="4883150" y="3064122"/>
            <a:ext cx="215900" cy="503237"/>
          </a:xfrm>
          <a:custGeom>
            <a:avLst/>
            <a:gdLst>
              <a:gd name="T0" fmla="*/ 2147483647 w 94"/>
              <a:gd name="T1" fmla="*/ 0 h 193"/>
              <a:gd name="T2" fmla="*/ 0 w 94"/>
              <a:gd name="T3" fmla="*/ 2147483647 h 193"/>
              <a:gd name="T4" fmla="*/ 2147483647 w 94"/>
              <a:gd name="T5" fmla="*/ 2147483647 h 193"/>
              <a:gd name="T6" fmla="*/ 2147483647 w 94"/>
              <a:gd name="T7" fmla="*/ 0 h 193"/>
              <a:gd name="T8" fmla="*/ 0 60000 65536"/>
              <a:gd name="T9" fmla="*/ 0 60000 65536"/>
              <a:gd name="T10" fmla="*/ 0 60000 65536"/>
              <a:gd name="T11" fmla="*/ 0 60000 65536"/>
              <a:gd name="T12" fmla="*/ 0 w 94"/>
              <a:gd name="T13" fmla="*/ 0 h 193"/>
              <a:gd name="T14" fmla="*/ 94 w 94"/>
              <a:gd name="T15" fmla="*/ 193 h 193"/>
            </a:gdLst>
            <a:ahLst/>
            <a:cxnLst>
              <a:cxn ang="T8">
                <a:pos x="T0" y="T1"/>
              </a:cxn>
              <a:cxn ang="T9">
                <a:pos x="T2" y="T3"/>
              </a:cxn>
              <a:cxn ang="T10">
                <a:pos x="T4" y="T5"/>
              </a:cxn>
              <a:cxn ang="T11">
                <a:pos x="T6" y="T7"/>
              </a:cxn>
            </a:cxnLst>
            <a:rect l="T12" t="T13" r="T14" b="T15"/>
            <a:pathLst>
              <a:path w="94" h="193">
                <a:moveTo>
                  <a:pt x="94" y="0"/>
                </a:moveTo>
                <a:lnTo>
                  <a:pt x="0" y="78"/>
                </a:lnTo>
                <a:lnTo>
                  <a:pt x="45" y="193"/>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21" name="Line 321"/>
          <p:cNvSpPr>
            <a:spLocks noChangeShapeType="1"/>
          </p:cNvSpPr>
          <p:nvPr/>
        </p:nvSpPr>
        <p:spPr bwMode="auto">
          <a:xfrm flipH="1" flipV="1">
            <a:off x="6140452" y="2446562"/>
            <a:ext cx="155575" cy="889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22" name="Line 322"/>
          <p:cNvSpPr>
            <a:spLocks noChangeShapeType="1"/>
          </p:cNvSpPr>
          <p:nvPr/>
        </p:nvSpPr>
        <p:spPr bwMode="auto">
          <a:xfrm flipV="1">
            <a:off x="5976938" y="2457680"/>
            <a:ext cx="158750" cy="53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23" name="Line 323"/>
          <p:cNvSpPr>
            <a:spLocks noChangeShapeType="1"/>
          </p:cNvSpPr>
          <p:nvPr/>
        </p:nvSpPr>
        <p:spPr bwMode="auto">
          <a:xfrm flipH="1">
            <a:off x="4883150" y="3064100"/>
            <a:ext cx="215900"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24" name="Freeform 324"/>
          <p:cNvSpPr>
            <a:spLocks/>
          </p:cNvSpPr>
          <p:nvPr/>
        </p:nvSpPr>
        <p:spPr bwMode="auto">
          <a:xfrm>
            <a:off x="4221175" y="4156300"/>
            <a:ext cx="219075"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49" y="36"/>
                </a:lnTo>
                <a:lnTo>
                  <a:pt x="94"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25" name="Freeform 325"/>
          <p:cNvSpPr>
            <a:spLocks/>
          </p:cNvSpPr>
          <p:nvPr/>
        </p:nvSpPr>
        <p:spPr bwMode="auto">
          <a:xfrm>
            <a:off x="7288213" y="3591150"/>
            <a:ext cx="214312" cy="565150"/>
          </a:xfrm>
          <a:custGeom>
            <a:avLst/>
            <a:gdLst>
              <a:gd name="T0" fmla="*/ 2147483647 w 93"/>
              <a:gd name="T1" fmla="*/ 2147483647 h 216"/>
              <a:gd name="T2" fmla="*/ 0 w 93"/>
              <a:gd name="T3" fmla="*/ 0 h 216"/>
              <a:gd name="T4" fmla="*/ 2147483647 w 93"/>
              <a:gd name="T5" fmla="*/ 2147483647 h 216"/>
              <a:gd name="T6" fmla="*/ 2147483647 w 93"/>
              <a:gd name="T7" fmla="*/ 2147483647 h 216"/>
              <a:gd name="T8" fmla="*/ 0 60000 65536"/>
              <a:gd name="T9" fmla="*/ 0 60000 65536"/>
              <a:gd name="T10" fmla="*/ 0 60000 65536"/>
              <a:gd name="T11" fmla="*/ 0 60000 65536"/>
              <a:gd name="T12" fmla="*/ 0 w 93"/>
              <a:gd name="T13" fmla="*/ 0 h 216"/>
              <a:gd name="T14" fmla="*/ 93 w 93"/>
              <a:gd name="T15" fmla="*/ 216 h 216"/>
            </a:gdLst>
            <a:ahLst/>
            <a:cxnLst>
              <a:cxn ang="T8">
                <a:pos x="T0" y="T1"/>
              </a:cxn>
              <a:cxn ang="T9">
                <a:pos x="T2" y="T3"/>
              </a:cxn>
              <a:cxn ang="T10">
                <a:pos x="T4" y="T5"/>
              </a:cxn>
              <a:cxn ang="T11">
                <a:pos x="T6" y="T7"/>
              </a:cxn>
            </a:cxnLst>
            <a:rect l="T12" t="T13" r="T14" b="T15"/>
            <a:pathLst>
              <a:path w="93" h="216">
                <a:moveTo>
                  <a:pt x="93" y="216"/>
                </a:moveTo>
                <a:lnTo>
                  <a:pt x="0" y="0"/>
                </a:lnTo>
                <a:lnTo>
                  <a:pt x="44" y="87"/>
                </a:lnTo>
                <a:lnTo>
                  <a:pt x="93" y="21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26" name="Freeform 326"/>
          <p:cNvSpPr>
            <a:spLocks/>
          </p:cNvSpPr>
          <p:nvPr/>
        </p:nvSpPr>
        <p:spPr bwMode="auto">
          <a:xfrm>
            <a:off x="7502530" y="4156300"/>
            <a:ext cx="220663"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50" y="36"/>
                </a:lnTo>
                <a:lnTo>
                  <a:pt x="94"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27" name="Freeform 327"/>
          <p:cNvSpPr>
            <a:spLocks/>
          </p:cNvSpPr>
          <p:nvPr/>
        </p:nvSpPr>
        <p:spPr bwMode="auto">
          <a:xfrm>
            <a:off x="7391400" y="3818162"/>
            <a:ext cx="228600" cy="431800"/>
          </a:xfrm>
          <a:custGeom>
            <a:avLst/>
            <a:gdLst>
              <a:gd name="T0" fmla="*/ 2147483647 w 99"/>
              <a:gd name="T1" fmla="*/ 2147483647 h 165"/>
              <a:gd name="T2" fmla="*/ 2147483647 w 99"/>
              <a:gd name="T3" fmla="*/ 2147483647 h 165"/>
              <a:gd name="T4" fmla="*/ 0 w 99"/>
              <a:gd name="T5" fmla="*/ 0 h 165"/>
              <a:gd name="T6" fmla="*/ 2147483647 w 99"/>
              <a:gd name="T7" fmla="*/ 2147483647 h 165"/>
              <a:gd name="T8" fmla="*/ 0 60000 65536"/>
              <a:gd name="T9" fmla="*/ 0 60000 65536"/>
              <a:gd name="T10" fmla="*/ 0 60000 65536"/>
              <a:gd name="T11" fmla="*/ 0 60000 65536"/>
              <a:gd name="T12" fmla="*/ 0 w 99"/>
              <a:gd name="T13" fmla="*/ 0 h 165"/>
              <a:gd name="T14" fmla="*/ 99 w 99"/>
              <a:gd name="T15" fmla="*/ 165 h 165"/>
            </a:gdLst>
            <a:ahLst/>
            <a:cxnLst>
              <a:cxn ang="T8">
                <a:pos x="T0" y="T1"/>
              </a:cxn>
              <a:cxn ang="T9">
                <a:pos x="T2" y="T3"/>
              </a:cxn>
              <a:cxn ang="T10">
                <a:pos x="T4" y="T5"/>
              </a:cxn>
              <a:cxn ang="T11">
                <a:pos x="T6" y="T7"/>
              </a:cxn>
            </a:cxnLst>
            <a:rect l="T12" t="T13" r="T14" b="T15"/>
            <a:pathLst>
              <a:path w="99" h="165">
                <a:moveTo>
                  <a:pt x="49" y="129"/>
                </a:moveTo>
                <a:lnTo>
                  <a:pt x="99" y="165"/>
                </a:lnTo>
                <a:lnTo>
                  <a:pt x="0" y="0"/>
                </a:lnTo>
                <a:lnTo>
                  <a:pt x="49" y="12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28" name="Line 328"/>
          <p:cNvSpPr>
            <a:spLocks noChangeShapeType="1"/>
          </p:cNvSpPr>
          <p:nvPr/>
        </p:nvSpPr>
        <p:spPr bwMode="auto">
          <a:xfrm>
            <a:off x="7502529" y="4156302"/>
            <a:ext cx="4763" cy="15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29" name="Freeform 329"/>
          <p:cNvSpPr>
            <a:spLocks/>
          </p:cNvSpPr>
          <p:nvPr/>
        </p:nvSpPr>
        <p:spPr bwMode="auto">
          <a:xfrm>
            <a:off x="5099062" y="2595809"/>
            <a:ext cx="219075" cy="468313"/>
          </a:xfrm>
          <a:custGeom>
            <a:avLst/>
            <a:gdLst>
              <a:gd name="T0" fmla="*/ 0 w 94"/>
              <a:gd name="T1" fmla="*/ 2147483647 h 179"/>
              <a:gd name="T2" fmla="*/ 2147483647 w 94"/>
              <a:gd name="T3" fmla="*/ 2147483647 h 179"/>
              <a:gd name="T4" fmla="*/ 2147483647 w 94"/>
              <a:gd name="T5" fmla="*/ 0 h 179"/>
              <a:gd name="T6" fmla="*/ 0 w 94"/>
              <a:gd name="T7" fmla="*/ 2147483647 h 179"/>
              <a:gd name="T8" fmla="*/ 0 60000 65536"/>
              <a:gd name="T9" fmla="*/ 0 60000 65536"/>
              <a:gd name="T10" fmla="*/ 0 60000 65536"/>
              <a:gd name="T11" fmla="*/ 0 60000 65536"/>
              <a:gd name="T12" fmla="*/ 0 w 94"/>
              <a:gd name="T13" fmla="*/ 0 h 179"/>
              <a:gd name="T14" fmla="*/ 94 w 94"/>
              <a:gd name="T15" fmla="*/ 179 h 179"/>
            </a:gdLst>
            <a:ahLst/>
            <a:cxnLst>
              <a:cxn ang="T8">
                <a:pos x="T0" y="T1"/>
              </a:cxn>
              <a:cxn ang="T9">
                <a:pos x="T2" y="T3"/>
              </a:cxn>
              <a:cxn ang="T10">
                <a:pos x="T4" y="T5"/>
              </a:cxn>
              <a:cxn ang="T11">
                <a:pos x="T6" y="T7"/>
              </a:cxn>
            </a:cxnLst>
            <a:rect l="T12" t="T13" r="T14" b="T15"/>
            <a:pathLst>
              <a:path w="94" h="179">
                <a:moveTo>
                  <a:pt x="0" y="179"/>
                </a:moveTo>
                <a:lnTo>
                  <a:pt x="94" y="160"/>
                </a:lnTo>
                <a:lnTo>
                  <a:pt x="49" y="0"/>
                </a:lnTo>
                <a:lnTo>
                  <a:pt x="0" y="17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30" name="Freeform 330"/>
          <p:cNvSpPr>
            <a:spLocks/>
          </p:cNvSpPr>
          <p:nvPr/>
        </p:nvSpPr>
        <p:spPr bwMode="auto">
          <a:xfrm>
            <a:off x="5211763" y="2559297"/>
            <a:ext cx="220662" cy="454025"/>
          </a:xfrm>
          <a:custGeom>
            <a:avLst/>
            <a:gdLst>
              <a:gd name="T0" fmla="*/ 2147483647 w 94"/>
              <a:gd name="T1" fmla="*/ 0 h 174"/>
              <a:gd name="T2" fmla="*/ 0 w 94"/>
              <a:gd name="T3" fmla="*/ 2147483647 h 174"/>
              <a:gd name="T4" fmla="*/ 2147483647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94" y="0"/>
                </a:moveTo>
                <a:lnTo>
                  <a:pt x="0" y="14"/>
                </a:lnTo>
                <a:lnTo>
                  <a:pt x="45" y="174"/>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31" name="Freeform 331"/>
          <p:cNvSpPr>
            <a:spLocks/>
          </p:cNvSpPr>
          <p:nvPr/>
        </p:nvSpPr>
        <p:spPr bwMode="auto">
          <a:xfrm>
            <a:off x="5432430" y="2078262"/>
            <a:ext cx="214313" cy="660400"/>
          </a:xfrm>
          <a:custGeom>
            <a:avLst/>
            <a:gdLst>
              <a:gd name="T0" fmla="*/ 0 w 93"/>
              <a:gd name="T1" fmla="*/ 2147483647 h 253"/>
              <a:gd name="T2" fmla="*/ 2147483647 w 93"/>
              <a:gd name="T3" fmla="*/ 2147483647 h 253"/>
              <a:gd name="T4" fmla="*/ 2147483647 w 93"/>
              <a:gd name="T5" fmla="*/ 0 h 253"/>
              <a:gd name="T6" fmla="*/ 0 w 93"/>
              <a:gd name="T7" fmla="*/ 2147483647 h 253"/>
              <a:gd name="T8" fmla="*/ 0 60000 65536"/>
              <a:gd name="T9" fmla="*/ 0 60000 65536"/>
              <a:gd name="T10" fmla="*/ 0 60000 65536"/>
              <a:gd name="T11" fmla="*/ 0 60000 65536"/>
              <a:gd name="T12" fmla="*/ 0 w 93"/>
              <a:gd name="T13" fmla="*/ 0 h 253"/>
              <a:gd name="T14" fmla="*/ 93 w 93"/>
              <a:gd name="T15" fmla="*/ 253 h 253"/>
            </a:gdLst>
            <a:ahLst/>
            <a:cxnLst>
              <a:cxn ang="T8">
                <a:pos x="T0" y="T1"/>
              </a:cxn>
              <a:cxn ang="T9">
                <a:pos x="T2" y="T3"/>
              </a:cxn>
              <a:cxn ang="T10">
                <a:pos x="T4" y="T5"/>
              </a:cxn>
              <a:cxn ang="T11">
                <a:pos x="T6" y="T7"/>
              </a:cxn>
            </a:cxnLst>
            <a:rect l="T12" t="T13" r="T14" b="T15"/>
            <a:pathLst>
              <a:path w="93" h="253">
                <a:moveTo>
                  <a:pt x="0" y="184"/>
                </a:moveTo>
                <a:lnTo>
                  <a:pt x="93" y="253"/>
                </a:lnTo>
                <a:lnTo>
                  <a:pt x="44" y="0"/>
                </a:lnTo>
                <a:lnTo>
                  <a:pt x="0"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32" name="Line 332"/>
          <p:cNvSpPr>
            <a:spLocks noChangeShapeType="1"/>
          </p:cNvSpPr>
          <p:nvPr/>
        </p:nvSpPr>
        <p:spPr bwMode="auto">
          <a:xfrm>
            <a:off x="7288213" y="3602262"/>
            <a:ext cx="214312" cy="5540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33" name="Freeform 333"/>
          <p:cNvSpPr>
            <a:spLocks/>
          </p:cNvSpPr>
          <p:nvPr/>
        </p:nvSpPr>
        <p:spPr bwMode="auto">
          <a:xfrm>
            <a:off x="7173925" y="3591150"/>
            <a:ext cx="217487" cy="227012"/>
          </a:xfrm>
          <a:custGeom>
            <a:avLst/>
            <a:gdLst>
              <a:gd name="T0" fmla="*/ 2147483647 w 93"/>
              <a:gd name="T1" fmla="*/ 0 h 87"/>
              <a:gd name="T2" fmla="*/ 2147483647 w 93"/>
              <a:gd name="T3" fmla="*/ 2147483647 h 87"/>
              <a:gd name="T4" fmla="*/ 0 w 93"/>
              <a:gd name="T5" fmla="*/ 0 h 87"/>
              <a:gd name="T6" fmla="*/ 2147483647 w 93"/>
              <a:gd name="T7" fmla="*/ 0 h 87"/>
              <a:gd name="T8" fmla="*/ 0 60000 65536"/>
              <a:gd name="T9" fmla="*/ 0 60000 65536"/>
              <a:gd name="T10" fmla="*/ 0 60000 65536"/>
              <a:gd name="T11" fmla="*/ 0 60000 65536"/>
              <a:gd name="T12" fmla="*/ 0 w 93"/>
              <a:gd name="T13" fmla="*/ 0 h 87"/>
              <a:gd name="T14" fmla="*/ 93 w 93"/>
              <a:gd name="T15" fmla="*/ 87 h 87"/>
            </a:gdLst>
            <a:ahLst/>
            <a:cxnLst>
              <a:cxn ang="T8">
                <a:pos x="T0" y="T1"/>
              </a:cxn>
              <a:cxn ang="T9">
                <a:pos x="T2" y="T3"/>
              </a:cxn>
              <a:cxn ang="T10">
                <a:pos x="T4" y="T5"/>
              </a:cxn>
              <a:cxn ang="T11">
                <a:pos x="T6" y="T7"/>
              </a:cxn>
            </a:cxnLst>
            <a:rect l="T12" t="T13" r="T14" b="T15"/>
            <a:pathLst>
              <a:path w="93" h="87">
                <a:moveTo>
                  <a:pt x="49" y="0"/>
                </a:moveTo>
                <a:lnTo>
                  <a:pt x="93" y="87"/>
                </a:lnTo>
                <a:lnTo>
                  <a:pt x="0" y="0"/>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34" name="Line 334"/>
          <p:cNvSpPr>
            <a:spLocks noChangeShapeType="1"/>
          </p:cNvSpPr>
          <p:nvPr/>
        </p:nvSpPr>
        <p:spPr bwMode="auto">
          <a:xfrm flipH="1" flipV="1">
            <a:off x="4221175" y="4156309"/>
            <a:ext cx="219075"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35" name="Line 335"/>
          <p:cNvSpPr>
            <a:spLocks noChangeShapeType="1"/>
          </p:cNvSpPr>
          <p:nvPr/>
        </p:nvSpPr>
        <p:spPr bwMode="auto">
          <a:xfrm>
            <a:off x="7288225" y="3591150"/>
            <a:ext cx="1587" cy="111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36" name="Line 336"/>
          <p:cNvSpPr>
            <a:spLocks noChangeShapeType="1"/>
          </p:cNvSpPr>
          <p:nvPr/>
        </p:nvSpPr>
        <p:spPr bwMode="auto">
          <a:xfrm>
            <a:off x="7502529" y="4156309"/>
            <a:ext cx="4763" cy="9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37" name="Line 337"/>
          <p:cNvSpPr>
            <a:spLocks noChangeShapeType="1"/>
          </p:cNvSpPr>
          <p:nvPr/>
        </p:nvSpPr>
        <p:spPr bwMode="auto">
          <a:xfrm>
            <a:off x="7400930" y="3832450"/>
            <a:ext cx="101600" cy="323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38" name="Freeform 338"/>
          <p:cNvSpPr>
            <a:spLocks/>
          </p:cNvSpPr>
          <p:nvPr/>
        </p:nvSpPr>
        <p:spPr bwMode="auto">
          <a:xfrm>
            <a:off x="6194425" y="2535484"/>
            <a:ext cx="215900" cy="347663"/>
          </a:xfrm>
          <a:custGeom>
            <a:avLst/>
            <a:gdLst>
              <a:gd name="T0" fmla="*/ 2147483647 w 94"/>
              <a:gd name="T1" fmla="*/ 0 h 133"/>
              <a:gd name="T2" fmla="*/ 2147483647 w 94"/>
              <a:gd name="T3" fmla="*/ 2147483647 h 133"/>
              <a:gd name="T4" fmla="*/ 0 w 94"/>
              <a:gd name="T5" fmla="*/ 2147483647 h 133"/>
              <a:gd name="T6" fmla="*/ 2147483647 w 94"/>
              <a:gd name="T7" fmla="*/ 0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45" y="0"/>
                </a:moveTo>
                <a:lnTo>
                  <a:pt x="94" y="133"/>
                </a:lnTo>
                <a:lnTo>
                  <a:pt x="0" y="68"/>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39" name="Freeform 339"/>
          <p:cNvSpPr>
            <a:spLocks/>
          </p:cNvSpPr>
          <p:nvPr/>
        </p:nvSpPr>
        <p:spPr bwMode="auto">
          <a:xfrm>
            <a:off x="6296025" y="2535484"/>
            <a:ext cx="228600" cy="347663"/>
          </a:xfrm>
          <a:custGeom>
            <a:avLst/>
            <a:gdLst>
              <a:gd name="T0" fmla="*/ 2147483647 w 98"/>
              <a:gd name="T1" fmla="*/ 2147483647 h 133"/>
              <a:gd name="T2" fmla="*/ 0 w 98"/>
              <a:gd name="T3" fmla="*/ 0 h 133"/>
              <a:gd name="T4" fmla="*/ 2147483647 w 98"/>
              <a:gd name="T5" fmla="*/ 2147483647 h 133"/>
              <a:gd name="T6" fmla="*/ 2147483647 w 98"/>
              <a:gd name="T7" fmla="*/ 2147483647 h 133"/>
              <a:gd name="T8" fmla="*/ 0 60000 65536"/>
              <a:gd name="T9" fmla="*/ 0 60000 65536"/>
              <a:gd name="T10" fmla="*/ 0 60000 65536"/>
              <a:gd name="T11" fmla="*/ 0 60000 65536"/>
              <a:gd name="T12" fmla="*/ 0 w 98"/>
              <a:gd name="T13" fmla="*/ 0 h 133"/>
              <a:gd name="T14" fmla="*/ 98 w 98"/>
              <a:gd name="T15" fmla="*/ 133 h 133"/>
            </a:gdLst>
            <a:ahLst/>
            <a:cxnLst>
              <a:cxn ang="T8">
                <a:pos x="T0" y="T1"/>
              </a:cxn>
              <a:cxn ang="T9">
                <a:pos x="T2" y="T3"/>
              </a:cxn>
              <a:cxn ang="T10">
                <a:pos x="T4" y="T5"/>
              </a:cxn>
              <a:cxn ang="T11">
                <a:pos x="T6" y="T7"/>
              </a:cxn>
            </a:cxnLst>
            <a:rect l="T12" t="T13" r="T14" b="T15"/>
            <a:pathLst>
              <a:path w="98" h="133">
                <a:moveTo>
                  <a:pt x="98" y="96"/>
                </a:moveTo>
                <a:lnTo>
                  <a:pt x="0" y="0"/>
                </a:lnTo>
                <a:lnTo>
                  <a:pt x="49" y="133"/>
                </a:lnTo>
                <a:lnTo>
                  <a:pt x="98" y="9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40" name="Line 340"/>
          <p:cNvSpPr>
            <a:spLocks noChangeShapeType="1"/>
          </p:cNvSpPr>
          <p:nvPr/>
        </p:nvSpPr>
        <p:spPr bwMode="auto">
          <a:xfrm flipH="1">
            <a:off x="5211763" y="2559275"/>
            <a:ext cx="220662"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41" name="Line 341"/>
          <p:cNvSpPr>
            <a:spLocks noChangeShapeType="1"/>
          </p:cNvSpPr>
          <p:nvPr/>
        </p:nvSpPr>
        <p:spPr bwMode="auto">
          <a:xfrm flipV="1">
            <a:off x="5099052" y="2595809"/>
            <a:ext cx="112713" cy="468313"/>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42" name="Line 342"/>
          <p:cNvSpPr>
            <a:spLocks noChangeShapeType="1"/>
          </p:cNvSpPr>
          <p:nvPr/>
        </p:nvSpPr>
        <p:spPr bwMode="auto">
          <a:xfrm flipH="1" flipV="1">
            <a:off x="5508625" y="2229075"/>
            <a:ext cx="217488" cy="1571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43" name="Line 343"/>
          <p:cNvSpPr>
            <a:spLocks noChangeShapeType="1"/>
          </p:cNvSpPr>
          <p:nvPr/>
        </p:nvSpPr>
        <p:spPr bwMode="auto">
          <a:xfrm flipV="1">
            <a:off x="5432426" y="2078264"/>
            <a:ext cx="101600" cy="4810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44" name="Line 344"/>
          <p:cNvSpPr>
            <a:spLocks noChangeShapeType="1"/>
          </p:cNvSpPr>
          <p:nvPr/>
        </p:nvSpPr>
        <p:spPr bwMode="auto">
          <a:xfrm>
            <a:off x="7173913" y="3591172"/>
            <a:ext cx="114300"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45" name="Line 345"/>
          <p:cNvSpPr>
            <a:spLocks noChangeShapeType="1"/>
          </p:cNvSpPr>
          <p:nvPr/>
        </p:nvSpPr>
        <p:spPr bwMode="auto">
          <a:xfrm flipH="1" flipV="1">
            <a:off x="6296025" y="2535484"/>
            <a:ext cx="228600" cy="2508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46" name="Freeform 346"/>
          <p:cNvSpPr>
            <a:spLocks/>
          </p:cNvSpPr>
          <p:nvPr/>
        </p:nvSpPr>
        <p:spPr bwMode="auto">
          <a:xfrm>
            <a:off x="6410337" y="2786287"/>
            <a:ext cx="219075"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19"/>
                </a:lnTo>
                <a:lnTo>
                  <a:pt x="0" y="3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47" name="Freeform 347"/>
          <p:cNvSpPr>
            <a:spLocks/>
          </p:cNvSpPr>
          <p:nvPr/>
        </p:nvSpPr>
        <p:spPr bwMode="auto">
          <a:xfrm>
            <a:off x="6524625" y="2786287"/>
            <a:ext cx="215900" cy="311150"/>
          </a:xfrm>
          <a:custGeom>
            <a:avLst/>
            <a:gdLst>
              <a:gd name="T0" fmla="*/ 2147483647 w 94"/>
              <a:gd name="T1" fmla="*/ 2147483647 h 119"/>
              <a:gd name="T2" fmla="*/ 0 w 94"/>
              <a:gd name="T3" fmla="*/ 0 h 119"/>
              <a:gd name="T4" fmla="*/ 2147483647 w 94"/>
              <a:gd name="T5" fmla="*/ 2147483647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92"/>
                </a:moveTo>
                <a:lnTo>
                  <a:pt x="0" y="0"/>
                </a:lnTo>
                <a:lnTo>
                  <a:pt x="45" y="119"/>
                </a:lnTo>
                <a:lnTo>
                  <a:pt x="94"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48" name="Line 348"/>
          <p:cNvSpPr>
            <a:spLocks noChangeShapeType="1"/>
          </p:cNvSpPr>
          <p:nvPr/>
        </p:nvSpPr>
        <p:spPr bwMode="auto">
          <a:xfrm flipH="1" flipV="1">
            <a:off x="5716600" y="2381475"/>
            <a:ext cx="274637" cy="1460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49" name="Line 349"/>
          <p:cNvSpPr>
            <a:spLocks noChangeShapeType="1"/>
          </p:cNvSpPr>
          <p:nvPr/>
        </p:nvSpPr>
        <p:spPr bwMode="auto">
          <a:xfrm flipV="1">
            <a:off x="5646738" y="2381497"/>
            <a:ext cx="76200" cy="3571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50" name="Line 350"/>
          <p:cNvSpPr>
            <a:spLocks noChangeShapeType="1"/>
          </p:cNvSpPr>
          <p:nvPr/>
        </p:nvSpPr>
        <p:spPr bwMode="auto">
          <a:xfrm flipH="1" flipV="1">
            <a:off x="6524625" y="2786287"/>
            <a:ext cx="215900" cy="2413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51" name="Line 351"/>
          <p:cNvSpPr>
            <a:spLocks noChangeShapeType="1"/>
          </p:cNvSpPr>
          <p:nvPr/>
        </p:nvSpPr>
        <p:spPr bwMode="auto">
          <a:xfrm flipV="1">
            <a:off x="6410328" y="2786287"/>
            <a:ext cx="114300" cy="968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52" name="Freeform 352"/>
          <p:cNvSpPr>
            <a:spLocks/>
          </p:cNvSpPr>
          <p:nvPr/>
        </p:nvSpPr>
        <p:spPr bwMode="auto">
          <a:xfrm>
            <a:off x="4667250" y="3721327"/>
            <a:ext cx="215900" cy="528637"/>
          </a:xfrm>
          <a:custGeom>
            <a:avLst/>
            <a:gdLst>
              <a:gd name="T0" fmla="*/ 2147483647 w 93"/>
              <a:gd name="T1" fmla="*/ 0 h 202"/>
              <a:gd name="T2" fmla="*/ 2147483647 w 93"/>
              <a:gd name="T3" fmla="*/ 2147483647 h 202"/>
              <a:gd name="T4" fmla="*/ 0 w 93"/>
              <a:gd name="T5" fmla="*/ 2147483647 h 202"/>
              <a:gd name="T6" fmla="*/ 2147483647 w 93"/>
              <a:gd name="T7" fmla="*/ 0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44" y="0"/>
                </a:moveTo>
                <a:lnTo>
                  <a:pt x="93" y="202"/>
                </a:lnTo>
                <a:lnTo>
                  <a:pt x="0" y="19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53" name="Freeform 353"/>
          <p:cNvSpPr>
            <a:spLocks/>
          </p:cNvSpPr>
          <p:nvPr/>
        </p:nvSpPr>
        <p:spPr bwMode="auto">
          <a:xfrm>
            <a:off x="4768850" y="3567339"/>
            <a:ext cx="215900" cy="682625"/>
          </a:xfrm>
          <a:custGeom>
            <a:avLst/>
            <a:gdLst>
              <a:gd name="T0" fmla="*/ 2147483647 w 94"/>
              <a:gd name="T1" fmla="*/ 0 h 261"/>
              <a:gd name="T2" fmla="*/ 0 w 94"/>
              <a:gd name="T3" fmla="*/ 2147483647 h 261"/>
              <a:gd name="T4" fmla="*/ 2147483647 w 94"/>
              <a:gd name="T5" fmla="*/ 2147483647 h 261"/>
              <a:gd name="T6" fmla="*/ 2147483647 w 94"/>
              <a:gd name="T7" fmla="*/ 0 h 261"/>
              <a:gd name="T8" fmla="*/ 0 60000 65536"/>
              <a:gd name="T9" fmla="*/ 0 60000 65536"/>
              <a:gd name="T10" fmla="*/ 0 60000 65536"/>
              <a:gd name="T11" fmla="*/ 0 60000 65536"/>
              <a:gd name="T12" fmla="*/ 0 w 94"/>
              <a:gd name="T13" fmla="*/ 0 h 261"/>
              <a:gd name="T14" fmla="*/ 94 w 94"/>
              <a:gd name="T15" fmla="*/ 261 h 261"/>
            </a:gdLst>
            <a:ahLst/>
            <a:cxnLst>
              <a:cxn ang="T8">
                <a:pos x="T0" y="T1"/>
              </a:cxn>
              <a:cxn ang="T9">
                <a:pos x="T2" y="T3"/>
              </a:cxn>
              <a:cxn ang="T10">
                <a:pos x="T4" y="T5"/>
              </a:cxn>
              <a:cxn ang="T11">
                <a:pos x="T6" y="T7"/>
              </a:cxn>
            </a:cxnLst>
            <a:rect l="T12" t="T13" r="T14" b="T15"/>
            <a:pathLst>
              <a:path w="94" h="261">
                <a:moveTo>
                  <a:pt x="94" y="0"/>
                </a:moveTo>
                <a:lnTo>
                  <a:pt x="0" y="59"/>
                </a:lnTo>
                <a:lnTo>
                  <a:pt x="49" y="261"/>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54" name="Freeform 354"/>
          <p:cNvSpPr>
            <a:spLocks/>
          </p:cNvSpPr>
          <p:nvPr/>
        </p:nvSpPr>
        <p:spPr bwMode="auto">
          <a:xfrm>
            <a:off x="7620000" y="4189637"/>
            <a:ext cx="215900" cy="96838"/>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55" name="Freeform 355"/>
          <p:cNvSpPr>
            <a:spLocks/>
          </p:cNvSpPr>
          <p:nvPr/>
        </p:nvSpPr>
        <p:spPr bwMode="auto">
          <a:xfrm>
            <a:off x="4333882" y="4189637"/>
            <a:ext cx="220663"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56" name="Freeform 356"/>
          <p:cNvSpPr>
            <a:spLocks/>
          </p:cNvSpPr>
          <p:nvPr/>
        </p:nvSpPr>
        <p:spPr bwMode="auto">
          <a:xfrm>
            <a:off x="4440238" y="4189637"/>
            <a:ext cx="227012" cy="96838"/>
          </a:xfrm>
          <a:custGeom>
            <a:avLst/>
            <a:gdLst>
              <a:gd name="T0" fmla="*/ 2147483647 w 98"/>
              <a:gd name="T1" fmla="*/ 2147483647 h 37"/>
              <a:gd name="T2" fmla="*/ 0 w 98"/>
              <a:gd name="T3" fmla="*/ 0 h 37"/>
              <a:gd name="T4" fmla="*/ 2147483647 w 98"/>
              <a:gd name="T5" fmla="*/ 2147483647 h 37"/>
              <a:gd name="T6" fmla="*/ 2147483647 w 98"/>
              <a:gd name="T7" fmla="*/ 2147483647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98" y="14"/>
                </a:moveTo>
                <a:lnTo>
                  <a:pt x="0" y="0"/>
                </a:lnTo>
                <a:lnTo>
                  <a:pt x="49" y="37"/>
                </a:lnTo>
                <a:lnTo>
                  <a:pt x="98"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57" name="Line 357"/>
          <p:cNvSpPr>
            <a:spLocks noChangeShapeType="1"/>
          </p:cNvSpPr>
          <p:nvPr/>
        </p:nvSpPr>
        <p:spPr bwMode="auto">
          <a:xfrm flipH="1">
            <a:off x="7620000" y="4189640"/>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58" name="Line 358"/>
          <p:cNvSpPr>
            <a:spLocks noChangeShapeType="1"/>
          </p:cNvSpPr>
          <p:nvPr/>
        </p:nvSpPr>
        <p:spPr bwMode="auto">
          <a:xfrm flipH="1" flipV="1">
            <a:off x="4440238" y="4189641"/>
            <a:ext cx="227012"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59" name="Line 359"/>
          <p:cNvSpPr>
            <a:spLocks noChangeShapeType="1"/>
          </p:cNvSpPr>
          <p:nvPr/>
        </p:nvSpPr>
        <p:spPr bwMode="auto">
          <a:xfrm flipV="1">
            <a:off x="4333887" y="4189640"/>
            <a:ext cx="106363"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60" name="Freeform 360"/>
          <p:cNvSpPr>
            <a:spLocks/>
          </p:cNvSpPr>
          <p:nvPr/>
        </p:nvSpPr>
        <p:spPr bwMode="auto">
          <a:xfrm>
            <a:off x="5862650" y="2568800"/>
            <a:ext cx="217487" cy="398462"/>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9" y="0"/>
                </a:moveTo>
                <a:lnTo>
                  <a:pt x="93" y="152"/>
                </a:lnTo>
                <a:lnTo>
                  <a:pt x="0" y="115"/>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61" name="Freeform 361"/>
          <p:cNvSpPr>
            <a:spLocks/>
          </p:cNvSpPr>
          <p:nvPr/>
        </p:nvSpPr>
        <p:spPr bwMode="auto">
          <a:xfrm>
            <a:off x="5976950" y="2568800"/>
            <a:ext cx="217487" cy="398462"/>
          </a:xfrm>
          <a:custGeom>
            <a:avLst/>
            <a:gdLst>
              <a:gd name="T0" fmla="*/ 2147483647 w 93"/>
              <a:gd name="T1" fmla="*/ 2147483647 h 152"/>
              <a:gd name="T2" fmla="*/ 0 w 93"/>
              <a:gd name="T3" fmla="*/ 0 h 152"/>
              <a:gd name="T4" fmla="*/ 2147483647 w 93"/>
              <a:gd name="T5" fmla="*/ 2147483647 h 152"/>
              <a:gd name="T6" fmla="*/ 2147483647 w 93"/>
              <a:gd name="T7" fmla="*/ 2147483647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55"/>
                </a:moveTo>
                <a:lnTo>
                  <a:pt x="0" y="0"/>
                </a:lnTo>
                <a:lnTo>
                  <a:pt x="44" y="152"/>
                </a:lnTo>
                <a:lnTo>
                  <a:pt x="93"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62" name="Freeform 362"/>
          <p:cNvSpPr>
            <a:spLocks/>
          </p:cNvSpPr>
          <p:nvPr/>
        </p:nvSpPr>
        <p:spPr bwMode="auto">
          <a:xfrm>
            <a:off x="5318125" y="2559275"/>
            <a:ext cx="215900" cy="550862"/>
          </a:xfrm>
          <a:custGeom>
            <a:avLst/>
            <a:gdLst>
              <a:gd name="T0" fmla="*/ 0 w 93"/>
              <a:gd name="T1" fmla="*/ 2147483647 h 211"/>
              <a:gd name="T2" fmla="*/ 2147483647 w 93"/>
              <a:gd name="T3" fmla="*/ 2147483647 h 211"/>
              <a:gd name="T4" fmla="*/ 2147483647 w 93"/>
              <a:gd name="T5" fmla="*/ 0 h 211"/>
              <a:gd name="T6" fmla="*/ 0 w 93"/>
              <a:gd name="T7" fmla="*/ 2147483647 h 211"/>
              <a:gd name="T8" fmla="*/ 0 60000 65536"/>
              <a:gd name="T9" fmla="*/ 0 60000 65536"/>
              <a:gd name="T10" fmla="*/ 0 60000 65536"/>
              <a:gd name="T11" fmla="*/ 0 60000 65536"/>
              <a:gd name="T12" fmla="*/ 0 w 93"/>
              <a:gd name="T13" fmla="*/ 0 h 211"/>
              <a:gd name="T14" fmla="*/ 93 w 93"/>
              <a:gd name="T15" fmla="*/ 211 h 211"/>
            </a:gdLst>
            <a:ahLst/>
            <a:cxnLst>
              <a:cxn ang="T8">
                <a:pos x="T0" y="T1"/>
              </a:cxn>
              <a:cxn ang="T9">
                <a:pos x="T2" y="T3"/>
              </a:cxn>
              <a:cxn ang="T10">
                <a:pos x="T4" y="T5"/>
              </a:cxn>
              <a:cxn ang="T11">
                <a:pos x="T6" y="T7"/>
              </a:cxn>
            </a:cxnLst>
            <a:rect l="T12" t="T13" r="T14" b="T15"/>
            <a:pathLst>
              <a:path w="93" h="211">
                <a:moveTo>
                  <a:pt x="0" y="174"/>
                </a:moveTo>
                <a:lnTo>
                  <a:pt x="93" y="211"/>
                </a:lnTo>
                <a:lnTo>
                  <a:pt x="49" y="0"/>
                </a:lnTo>
                <a:lnTo>
                  <a:pt x="0" y="17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63" name="Freeform 363"/>
          <p:cNvSpPr>
            <a:spLocks/>
          </p:cNvSpPr>
          <p:nvPr/>
        </p:nvSpPr>
        <p:spPr bwMode="auto">
          <a:xfrm>
            <a:off x="5432430" y="2559275"/>
            <a:ext cx="214313" cy="550862"/>
          </a:xfrm>
          <a:custGeom>
            <a:avLst/>
            <a:gdLst>
              <a:gd name="T0" fmla="*/ 2147483647 w 93"/>
              <a:gd name="T1" fmla="*/ 2147483647 h 211"/>
              <a:gd name="T2" fmla="*/ 0 w 93"/>
              <a:gd name="T3" fmla="*/ 0 h 211"/>
              <a:gd name="T4" fmla="*/ 2147483647 w 93"/>
              <a:gd name="T5" fmla="*/ 2147483647 h 211"/>
              <a:gd name="T6" fmla="*/ 2147483647 w 93"/>
              <a:gd name="T7" fmla="*/ 2147483647 h 211"/>
              <a:gd name="T8" fmla="*/ 0 60000 65536"/>
              <a:gd name="T9" fmla="*/ 0 60000 65536"/>
              <a:gd name="T10" fmla="*/ 0 60000 65536"/>
              <a:gd name="T11" fmla="*/ 0 60000 65536"/>
              <a:gd name="T12" fmla="*/ 0 w 93"/>
              <a:gd name="T13" fmla="*/ 0 h 211"/>
              <a:gd name="T14" fmla="*/ 93 w 93"/>
              <a:gd name="T15" fmla="*/ 211 h 211"/>
            </a:gdLst>
            <a:ahLst/>
            <a:cxnLst>
              <a:cxn ang="T8">
                <a:pos x="T0" y="T1"/>
              </a:cxn>
              <a:cxn ang="T9">
                <a:pos x="T2" y="T3"/>
              </a:cxn>
              <a:cxn ang="T10">
                <a:pos x="T4" y="T5"/>
              </a:cxn>
              <a:cxn ang="T11">
                <a:pos x="T6" y="T7"/>
              </a:cxn>
            </a:cxnLst>
            <a:rect l="T12" t="T13" r="T14" b="T15"/>
            <a:pathLst>
              <a:path w="93" h="211">
                <a:moveTo>
                  <a:pt x="93" y="69"/>
                </a:moveTo>
                <a:lnTo>
                  <a:pt x="0" y="0"/>
                </a:lnTo>
                <a:lnTo>
                  <a:pt x="44" y="211"/>
                </a:lnTo>
                <a:lnTo>
                  <a:pt x="93" y="6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64" name="Freeform 364"/>
          <p:cNvSpPr>
            <a:spLocks/>
          </p:cNvSpPr>
          <p:nvPr/>
        </p:nvSpPr>
        <p:spPr bwMode="auto">
          <a:xfrm>
            <a:off x="4984762" y="3064122"/>
            <a:ext cx="227013" cy="503237"/>
          </a:xfrm>
          <a:custGeom>
            <a:avLst/>
            <a:gdLst>
              <a:gd name="T0" fmla="*/ 2147483647 w 98"/>
              <a:gd name="T1" fmla="*/ 0 h 193"/>
              <a:gd name="T2" fmla="*/ 2147483647 w 98"/>
              <a:gd name="T3" fmla="*/ 2147483647 h 193"/>
              <a:gd name="T4" fmla="*/ 0 w 98"/>
              <a:gd name="T5" fmla="*/ 2147483647 h 193"/>
              <a:gd name="T6" fmla="*/ 2147483647 w 98"/>
              <a:gd name="T7" fmla="*/ 0 h 193"/>
              <a:gd name="T8" fmla="*/ 0 60000 65536"/>
              <a:gd name="T9" fmla="*/ 0 60000 65536"/>
              <a:gd name="T10" fmla="*/ 0 60000 65536"/>
              <a:gd name="T11" fmla="*/ 0 60000 65536"/>
              <a:gd name="T12" fmla="*/ 0 w 98"/>
              <a:gd name="T13" fmla="*/ 0 h 193"/>
              <a:gd name="T14" fmla="*/ 98 w 98"/>
              <a:gd name="T15" fmla="*/ 193 h 193"/>
            </a:gdLst>
            <a:ahLst/>
            <a:cxnLst>
              <a:cxn ang="T8">
                <a:pos x="T0" y="T1"/>
              </a:cxn>
              <a:cxn ang="T9">
                <a:pos x="T2" y="T3"/>
              </a:cxn>
              <a:cxn ang="T10">
                <a:pos x="T4" y="T5"/>
              </a:cxn>
              <a:cxn ang="T11">
                <a:pos x="T6" y="T7"/>
              </a:cxn>
            </a:cxnLst>
            <a:rect l="T12" t="T13" r="T14" b="T15"/>
            <a:pathLst>
              <a:path w="98" h="193">
                <a:moveTo>
                  <a:pt x="49" y="0"/>
                </a:moveTo>
                <a:lnTo>
                  <a:pt x="98" y="147"/>
                </a:lnTo>
                <a:lnTo>
                  <a:pt x="0" y="19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65" name="Freeform 365"/>
          <p:cNvSpPr>
            <a:spLocks/>
          </p:cNvSpPr>
          <p:nvPr/>
        </p:nvSpPr>
        <p:spPr bwMode="auto">
          <a:xfrm>
            <a:off x="5099062" y="3013322"/>
            <a:ext cx="219075" cy="434975"/>
          </a:xfrm>
          <a:custGeom>
            <a:avLst/>
            <a:gdLst>
              <a:gd name="T0" fmla="*/ 2147483647 w 94"/>
              <a:gd name="T1" fmla="*/ 0 h 166"/>
              <a:gd name="T2" fmla="*/ 0 w 94"/>
              <a:gd name="T3" fmla="*/ 2147483647 h 166"/>
              <a:gd name="T4" fmla="*/ 2147483647 w 94"/>
              <a:gd name="T5" fmla="*/ 2147483647 h 166"/>
              <a:gd name="T6" fmla="*/ 2147483647 w 94"/>
              <a:gd name="T7" fmla="*/ 0 h 166"/>
              <a:gd name="T8" fmla="*/ 0 60000 65536"/>
              <a:gd name="T9" fmla="*/ 0 60000 65536"/>
              <a:gd name="T10" fmla="*/ 0 60000 65536"/>
              <a:gd name="T11" fmla="*/ 0 60000 65536"/>
              <a:gd name="T12" fmla="*/ 0 w 94"/>
              <a:gd name="T13" fmla="*/ 0 h 166"/>
              <a:gd name="T14" fmla="*/ 94 w 94"/>
              <a:gd name="T15" fmla="*/ 166 h 166"/>
            </a:gdLst>
            <a:ahLst/>
            <a:cxnLst>
              <a:cxn ang="T8">
                <a:pos x="T0" y="T1"/>
              </a:cxn>
              <a:cxn ang="T9">
                <a:pos x="T2" y="T3"/>
              </a:cxn>
              <a:cxn ang="T10">
                <a:pos x="T4" y="T5"/>
              </a:cxn>
              <a:cxn ang="T11">
                <a:pos x="T6" y="T7"/>
              </a:cxn>
            </a:cxnLst>
            <a:rect l="T12" t="T13" r="T14" b="T15"/>
            <a:pathLst>
              <a:path w="94" h="166">
                <a:moveTo>
                  <a:pt x="94" y="0"/>
                </a:moveTo>
                <a:lnTo>
                  <a:pt x="0" y="19"/>
                </a:lnTo>
                <a:lnTo>
                  <a:pt x="49" y="16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66" name="Freeform 366"/>
          <p:cNvSpPr>
            <a:spLocks/>
          </p:cNvSpPr>
          <p:nvPr/>
        </p:nvSpPr>
        <p:spPr bwMode="auto">
          <a:xfrm>
            <a:off x="6629400" y="3027609"/>
            <a:ext cx="215900" cy="263525"/>
          </a:xfrm>
          <a:custGeom>
            <a:avLst/>
            <a:gdLst>
              <a:gd name="T0" fmla="*/ 2147483647 w 93"/>
              <a:gd name="T1" fmla="*/ 0 h 101"/>
              <a:gd name="T2" fmla="*/ 2147483647 w 93"/>
              <a:gd name="T3" fmla="*/ 2147483647 h 101"/>
              <a:gd name="T4" fmla="*/ 0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49" y="0"/>
                </a:moveTo>
                <a:lnTo>
                  <a:pt x="93" y="101"/>
                </a:lnTo>
                <a:lnTo>
                  <a:pt x="0" y="2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67" name="Freeform 367"/>
          <p:cNvSpPr>
            <a:spLocks/>
          </p:cNvSpPr>
          <p:nvPr/>
        </p:nvSpPr>
        <p:spPr bwMode="auto">
          <a:xfrm>
            <a:off x="6740525" y="3027609"/>
            <a:ext cx="217488" cy="263525"/>
          </a:xfrm>
          <a:custGeom>
            <a:avLst/>
            <a:gdLst>
              <a:gd name="T0" fmla="*/ 2147483647 w 93"/>
              <a:gd name="T1" fmla="*/ 2147483647 h 101"/>
              <a:gd name="T2" fmla="*/ 0 w 93"/>
              <a:gd name="T3" fmla="*/ 0 h 101"/>
              <a:gd name="T4" fmla="*/ 2147483647 w 93"/>
              <a:gd name="T5" fmla="*/ 2147483647 h 101"/>
              <a:gd name="T6" fmla="*/ 2147483647 w 93"/>
              <a:gd name="T7" fmla="*/ 2147483647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93" y="83"/>
                </a:moveTo>
                <a:lnTo>
                  <a:pt x="0" y="0"/>
                </a:lnTo>
                <a:lnTo>
                  <a:pt x="44" y="101"/>
                </a:lnTo>
                <a:lnTo>
                  <a:pt x="93" y="8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68" name="Line 368"/>
          <p:cNvSpPr>
            <a:spLocks noChangeShapeType="1"/>
          </p:cNvSpPr>
          <p:nvPr/>
        </p:nvSpPr>
        <p:spPr bwMode="auto">
          <a:xfrm flipH="1" flipV="1">
            <a:off x="5988062" y="2516412"/>
            <a:ext cx="206375" cy="196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69" name="Line 369"/>
          <p:cNvSpPr>
            <a:spLocks noChangeShapeType="1"/>
          </p:cNvSpPr>
          <p:nvPr/>
        </p:nvSpPr>
        <p:spPr bwMode="auto">
          <a:xfrm flipV="1">
            <a:off x="5862639" y="2527525"/>
            <a:ext cx="133350" cy="3429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70" name="Line 370"/>
          <p:cNvSpPr>
            <a:spLocks noChangeShapeType="1"/>
          </p:cNvSpPr>
          <p:nvPr/>
        </p:nvSpPr>
        <p:spPr bwMode="auto">
          <a:xfrm flipH="1" flipV="1">
            <a:off x="5432430" y="2559297"/>
            <a:ext cx="214313" cy="1793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71" name="Line 371"/>
          <p:cNvSpPr>
            <a:spLocks noChangeShapeType="1"/>
          </p:cNvSpPr>
          <p:nvPr/>
        </p:nvSpPr>
        <p:spPr bwMode="auto">
          <a:xfrm flipV="1">
            <a:off x="5318125" y="2559297"/>
            <a:ext cx="114300" cy="454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72" name="Line 372"/>
          <p:cNvSpPr>
            <a:spLocks noChangeShapeType="1"/>
          </p:cNvSpPr>
          <p:nvPr/>
        </p:nvSpPr>
        <p:spPr bwMode="auto">
          <a:xfrm flipV="1">
            <a:off x="4984752" y="3064122"/>
            <a:ext cx="114300" cy="503237"/>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73" name="Line 373"/>
          <p:cNvSpPr>
            <a:spLocks noChangeShapeType="1"/>
          </p:cNvSpPr>
          <p:nvPr/>
        </p:nvSpPr>
        <p:spPr bwMode="auto">
          <a:xfrm flipH="1">
            <a:off x="5099062" y="3013300"/>
            <a:ext cx="219075" cy="508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74" name="Line 374"/>
          <p:cNvSpPr>
            <a:spLocks noChangeShapeType="1"/>
          </p:cNvSpPr>
          <p:nvPr/>
        </p:nvSpPr>
        <p:spPr bwMode="auto">
          <a:xfrm flipH="1" flipV="1">
            <a:off x="6740525" y="3027587"/>
            <a:ext cx="217488" cy="2159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75" name="Line 375"/>
          <p:cNvSpPr>
            <a:spLocks noChangeShapeType="1"/>
          </p:cNvSpPr>
          <p:nvPr/>
        </p:nvSpPr>
        <p:spPr bwMode="auto">
          <a:xfrm flipV="1">
            <a:off x="6629412" y="3027587"/>
            <a:ext cx="111125" cy="69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76" name="Freeform 376"/>
          <p:cNvSpPr>
            <a:spLocks/>
          </p:cNvSpPr>
          <p:nvPr/>
        </p:nvSpPr>
        <p:spPr bwMode="auto">
          <a:xfrm>
            <a:off x="5534037" y="2738662"/>
            <a:ext cx="227013" cy="431800"/>
          </a:xfrm>
          <a:custGeom>
            <a:avLst/>
            <a:gdLst>
              <a:gd name="T0" fmla="*/ 2147483647 w 98"/>
              <a:gd name="T1" fmla="*/ 0 h 165"/>
              <a:gd name="T2" fmla="*/ 2147483647 w 98"/>
              <a:gd name="T3" fmla="*/ 2147483647 h 165"/>
              <a:gd name="T4" fmla="*/ 0 w 98"/>
              <a:gd name="T5" fmla="*/ 2147483647 h 165"/>
              <a:gd name="T6" fmla="*/ 2147483647 w 98"/>
              <a:gd name="T7" fmla="*/ 0 h 165"/>
              <a:gd name="T8" fmla="*/ 0 60000 65536"/>
              <a:gd name="T9" fmla="*/ 0 60000 65536"/>
              <a:gd name="T10" fmla="*/ 0 60000 65536"/>
              <a:gd name="T11" fmla="*/ 0 60000 65536"/>
              <a:gd name="T12" fmla="*/ 0 w 98"/>
              <a:gd name="T13" fmla="*/ 0 h 165"/>
              <a:gd name="T14" fmla="*/ 98 w 98"/>
              <a:gd name="T15" fmla="*/ 165 h 165"/>
            </a:gdLst>
            <a:ahLst/>
            <a:cxnLst>
              <a:cxn ang="T8">
                <a:pos x="T0" y="T1"/>
              </a:cxn>
              <a:cxn ang="T9">
                <a:pos x="T2" y="T3"/>
              </a:cxn>
              <a:cxn ang="T10">
                <a:pos x="T4" y="T5"/>
              </a:cxn>
              <a:cxn ang="T11">
                <a:pos x="T6" y="T7"/>
              </a:cxn>
            </a:cxnLst>
            <a:rect l="T12" t="T13" r="T14" b="T15"/>
            <a:pathLst>
              <a:path w="98" h="165">
                <a:moveTo>
                  <a:pt x="49" y="0"/>
                </a:moveTo>
                <a:lnTo>
                  <a:pt x="98" y="165"/>
                </a:lnTo>
                <a:lnTo>
                  <a:pt x="0" y="142"/>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77" name="Freeform 377"/>
          <p:cNvSpPr>
            <a:spLocks/>
          </p:cNvSpPr>
          <p:nvPr/>
        </p:nvSpPr>
        <p:spPr bwMode="auto">
          <a:xfrm>
            <a:off x="5646738" y="2738662"/>
            <a:ext cx="215900" cy="431800"/>
          </a:xfrm>
          <a:custGeom>
            <a:avLst/>
            <a:gdLst>
              <a:gd name="T0" fmla="*/ 2147483647 w 94"/>
              <a:gd name="T1" fmla="*/ 2147483647 h 165"/>
              <a:gd name="T2" fmla="*/ 0 w 94"/>
              <a:gd name="T3" fmla="*/ 0 h 165"/>
              <a:gd name="T4" fmla="*/ 2147483647 w 94"/>
              <a:gd name="T5" fmla="*/ 2147483647 h 165"/>
              <a:gd name="T6" fmla="*/ 2147483647 w 94"/>
              <a:gd name="T7" fmla="*/ 2147483647 h 165"/>
              <a:gd name="T8" fmla="*/ 0 60000 65536"/>
              <a:gd name="T9" fmla="*/ 0 60000 65536"/>
              <a:gd name="T10" fmla="*/ 0 60000 65536"/>
              <a:gd name="T11" fmla="*/ 0 60000 65536"/>
              <a:gd name="T12" fmla="*/ 0 w 94"/>
              <a:gd name="T13" fmla="*/ 0 h 165"/>
              <a:gd name="T14" fmla="*/ 94 w 94"/>
              <a:gd name="T15" fmla="*/ 165 h 165"/>
            </a:gdLst>
            <a:ahLst/>
            <a:cxnLst>
              <a:cxn ang="T8">
                <a:pos x="T0" y="T1"/>
              </a:cxn>
              <a:cxn ang="T9">
                <a:pos x="T2" y="T3"/>
              </a:cxn>
              <a:cxn ang="T10">
                <a:pos x="T4" y="T5"/>
              </a:cxn>
              <a:cxn ang="T11">
                <a:pos x="T6" y="T7"/>
              </a:cxn>
            </a:cxnLst>
            <a:rect l="T12" t="T13" r="T14" b="T15"/>
            <a:pathLst>
              <a:path w="94" h="165">
                <a:moveTo>
                  <a:pt x="94" y="50"/>
                </a:moveTo>
                <a:lnTo>
                  <a:pt x="0" y="0"/>
                </a:lnTo>
                <a:lnTo>
                  <a:pt x="49" y="165"/>
                </a:lnTo>
                <a:lnTo>
                  <a:pt x="94" y="5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78" name="Freeform 378"/>
          <p:cNvSpPr>
            <a:spLocks/>
          </p:cNvSpPr>
          <p:nvPr/>
        </p:nvSpPr>
        <p:spPr bwMode="auto">
          <a:xfrm>
            <a:off x="6845312" y="3243487"/>
            <a:ext cx="227013" cy="287338"/>
          </a:xfrm>
          <a:custGeom>
            <a:avLst/>
            <a:gdLst>
              <a:gd name="T0" fmla="*/ 2147483647 w 98"/>
              <a:gd name="T1" fmla="*/ 0 h 110"/>
              <a:gd name="T2" fmla="*/ 2147483647 w 98"/>
              <a:gd name="T3" fmla="*/ 2147483647 h 110"/>
              <a:gd name="T4" fmla="*/ 0 w 98"/>
              <a:gd name="T5" fmla="*/ 2147483647 h 110"/>
              <a:gd name="T6" fmla="*/ 2147483647 w 98"/>
              <a:gd name="T7" fmla="*/ 0 h 110"/>
              <a:gd name="T8" fmla="*/ 0 60000 65536"/>
              <a:gd name="T9" fmla="*/ 0 60000 65536"/>
              <a:gd name="T10" fmla="*/ 0 60000 65536"/>
              <a:gd name="T11" fmla="*/ 0 60000 65536"/>
              <a:gd name="T12" fmla="*/ 0 w 98"/>
              <a:gd name="T13" fmla="*/ 0 h 110"/>
              <a:gd name="T14" fmla="*/ 98 w 98"/>
              <a:gd name="T15" fmla="*/ 110 h 110"/>
            </a:gdLst>
            <a:ahLst/>
            <a:cxnLst>
              <a:cxn ang="T8">
                <a:pos x="T0" y="T1"/>
              </a:cxn>
              <a:cxn ang="T9">
                <a:pos x="T2" y="T3"/>
              </a:cxn>
              <a:cxn ang="T10">
                <a:pos x="T4" y="T5"/>
              </a:cxn>
              <a:cxn ang="T11">
                <a:pos x="T6" y="T7"/>
              </a:cxn>
            </a:cxnLst>
            <a:rect l="T12" t="T13" r="T14" b="T15"/>
            <a:pathLst>
              <a:path w="98" h="110">
                <a:moveTo>
                  <a:pt x="49" y="0"/>
                </a:moveTo>
                <a:lnTo>
                  <a:pt x="98" y="110"/>
                </a:lnTo>
                <a:lnTo>
                  <a:pt x="0" y="18"/>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79" name="Freeform 379"/>
          <p:cNvSpPr>
            <a:spLocks/>
          </p:cNvSpPr>
          <p:nvPr/>
        </p:nvSpPr>
        <p:spPr bwMode="auto">
          <a:xfrm>
            <a:off x="6958013" y="3243509"/>
            <a:ext cx="215900" cy="347663"/>
          </a:xfrm>
          <a:custGeom>
            <a:avLst/>
            <a:gdLst>
              <a:gd name="T0" fmla="*/ 2147483647 w 94"/>
              <a:gd name="T1" fmla="*/ 2147483647 h 133"/>
              <a:gd name="T2" fmla="*/ 0 w 94"/>
              <a:gd name="T3" fmla="*/ 0 h 133"/>
              <a:gd name="T4" fmla="*/ 2147483647 w 94"/>
              <a:gd name="T5" fmla="*/ 2147483647 h 133"/>
              <a:gd name="T6" fmla="*/ 2147483647 w 94"/>
              <a:gd name="T7" fmla="*/ 2147483647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94" y="133"/>
                </a:moveTo>
                <a:lnTo>
                  <a:pt x="0" y="0"/>
                </a:lnTo>
                <a:lnTo>
                  <a:pt x="49" y="110"/>
                </a:lnTo>
                <a:lnTo>
                  <a:pt x="94" y="13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80" name="Freeform 380"/>
          <p:cNvSpPr>
            <a:spLocks/>
          </p:cNvSpPr>
          <p:nvPr/>
        </p:nvSpPr>
        <p:spPr bwMode="auto">
          <a:xfrm>
            <a:off x="6080125" y="2713262"/>
            <a:ext cx="215900" cy="300038"/>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9" y="0"/>
                </a:moveTo>
                <a:lnTo>
                  <a:pt x="94" y="115"/>
                </a:lnTo>
                <a:lnTo>
                  <a:pt x="0" y="9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81" name="Freeform 381"/>
          <p:cNvSpPr>
            <a:spLocks/>
          </p:cNvSpPr>
          <p:nvPr/>
        </p:nvSpPr>
        <p:spPr bwMode="auto">
          <a:xfrm>
            <a:off x="6194425" y="2713262"/>
            <a:ext cx="215900" cy="300038"/>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65"/>
                </a:moveTo>
                <a:lnTo>
                  <a:pt x="0" y="0"/>
                </a:lnTo>
                <a:lnTo>
                  <a:pt x="45" y="115"/>
                </a:lnTo>
                <a:lnTo>
                  <a:pt x="94" y="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82" name="Freeform 382"/>
          <p:cNvSpPr>
            <a:spLocks/>
          </p:cNvSpPr>
          <p:nvPr/>
        </p:nvSpPr>
        <p:spPr bwMode="auto">
          <a:xfrm>
            <a:off x="4554538" y="4226152"/>
            <a:ext cx="214312"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9" y="0"/>
                </a:moveTo>
                <a:lnTo>
                  <a:pt x="93"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83" name="Freeform 383"/>
          <p:cNvSpPr>
            <a:spLocks/>
          </p:cNvSpPr>
          <p:nvPr/>
        </p:nvSpPr>
        <p:spPr bwMode="auto">
          <a:xfrm>
            <a:off x="4667250" y="4226152"/>
            <a:ext cx="215900"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9"/>
                </a:moveTo>
                <a:lnTo>
                  <a:pt x="0" y="0"/>
                </a:lnTo>
                <a:lnTo>
                  <a:pt x="44" y="37"/>
                </a:lnTo>
                <a:lnTo>
                  <a:pt x="93"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84" name="Line 384"/>
          <p:cNvSpPr>
            <a:spLocks noChangeShapeType="1"/>
          </p:cNvSpPr>
          <p:nvPr/>
        </p:nvSpPr>
        <p:spPr bwMode="auto">
          <a:xfrm flipH="1" flipV="1">
            <a:off x="5646738" y="2738684"/>
            <a:ext cx="215900" cy="1317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85" name="Line 385"/>
          <p:cNvSpPr>
            <a:spLocks noChangeShapeType="1"/>
          </p:cNvSpPr>
          <p:nvPr/>
        </p:nvSpPr>
        <p:spPr bwMode="auto">
          <a:xfrm flipV="1">
            <a:off x="5534027" y="2738684"/>
            <a:ext cx="112713" cy="3714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86" name="Line 386"/>
          <p:cNvSpPr>
            <a:spLocks noChangeShapeType="1"/>
          </p:cNvSpPr>
          <p:nvPr/>
        </p:nvSpPr>
        <p:spPr bwMode="auto">
          <a:xfrm flipH="1" flipV="1">
            <a:off x="6958013" y="3243509"/>
            <a:ext cx="215900" cy="3476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87" name="Line 387"/>
          <p:cNvSpPr>
            <a:spLocks noChangeShapeType="1"/>
          </p:cNvSpPr>
          <p:nvPr/>
        </p:nvSpPr>
        <p:spPr bwMode="auto">
          <a:xfrm flipV="1">
            <a:off x="6845302" y="3243509"/>
            <a:ext cx="112713" cy="476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88" name="Line 388"/>
          <p:cNvSpPr>
            <a:spLocks noChangeShapeType="1"/>
          </p:cNvSpPr>
          <p:nvPr/>
        </p:nvSpPr>
        <p:spPr bwMode="auto">
          <a:xfrm flipH="1" flipV="1">
            <a:off x="6194425" y="2713284"/>
            <a:ext cx="215900" cy="1698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89" name="Line 389"/>
          <p:cNvSpPr>
            <a:spLocks noChangeShapeType="1"/>
          </p:cNvSpPr>
          <p:nvPr/>
        </p:nvSpPr>
        <p:spPr bwMode="auto">
          <a:xfrm flipH="1" flipV="1">
            <a:off x="4667250" y="4226150"/>
            <a:ext cx="215900" cy="238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90" name="Freeform 390"/>
          <p:cNvSpPr>
            <a:spLocks/>
          </p:cNvSpPr>
          <p:nvPr/>
        </p:nvSpPr>
        <p:spPr bwMode="auto">
          <a:xfrm>
            <a:off x="7072313" y="3530825"/>
            <a:ext cx="215900" cy="334962"/>
          </a:xfrm>
          <a:custGeom>
            <a:avLst/>
            <a:gdLst>
              <a:gd name="T0" fmla="*/ 2147483647 w 94"/>
              <a:gd name="T1" fmla="*/ 2147483647 h 128"/>
              <a:gd name="T2" fmla="*/ 2147483647 w 94"/>
              <a:gd name="T3" fmla="*/ 2147483647 h 128"/>
              <a:gd name="T4" fmla="*/ 0 w 94"/>
              <a:gd name="T5" fmla="*/ 0 h 128"/>
              <a:gd name="T6" fmla="*/ 2147483647 w 94"/>
              <a:gd name="T7" fmla="*/ 2147483647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45" y="23"/>
                </a:moveTo>
                <a:lnTo>
                  <a:pt x="94" y="128"/>
                </a:lnTo>
                <a:lnTo>
                  <a:pt x="0" y="0"/>
                </a:lnTo>
                <a:lnTo>
                  <a:pt x="45" y="2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91" name="Freeform 391"/>
          <p:cNvSpPr>
            <a:spLocks/>
          </p:cNvSpPr>
          <p:nvPr/>
        </p:nvSpPr>
        <p:spPr bwMode="auto">
          <a:xfrm>
            <a:off x="7173925" y="3591172"/>
            <a:ext cx="217487" cy="274637"/>
          </a:xfrm>
          <a:custGeom>
            <a:avLst/>
            <a:gdLst>
              <a:gd name="T0" fmla="*/ 2147483647 w 93"/>
              <a:gd name="T1" fmla="*/ 2147483647 h 105"/>
              <a:gd name="T2" fmla="*/ 0 w 93"/>
              <a:gd name="T3" fmla="*/ 0 h 105"/>
              <a:gd name="T4" fmla="*/ 2147483647 w 93"/>
              <a:gd name="T5" fmla="*/ 2147483647 h 105"/>
              <a:gd name="T6" fmla="*/ 2147483647 w 93"/>
              <a:gd name="T7" fmla="*/ 2147483647 h 105"/>
              <a:gd name="T8" fmla="*/ 0 60000 65536"/>
              <a:gd name="T9" fmla="*/ 0 60000 65536"/>
              <a:gd name="T10" fmla="*/ 0 60000 65536"/>
              <a:gd name="T11" fmla="*/ 0 60000 65536"/>
              <a:gd name="T12" fmla="*/ 0 w 93"/>
              <a:gd name="T13" fmla="*/ 0 h 105"/>
              <a:gd name="T14" fmla="*/ 93 w 93"/>
              <a:gd name="T15" fmla="*/ 105 h 105"/>
            </a:gdLst>
            <a:ahLst/>
            <a:cxnLst>
              <a:cxn ang="T8">
                <a:pos x="T0" y="T1"/>
              </a:cxn>
              <a:cxn ang="T9">
                <a:pos x="T2" y="T3"/>
              </a:cxn>
              <a:cxn ang="T10">
                <a:pos x="T4" y="T5"/>
              </a:cxn>
              <a:cxn ang="T11">
                <a:pos x="T6" y="T7"/>
              </a:cxn>
            </a:cxnLst>
            <a:rect l="T12" t="T13" r="T14" b="T15"/>
            <a:pathLst>
              <a:path w="93" h="105">
                <a:moveTo>
                  <a:pt x="93" y="87"/>
                </a:moveTo>
                <a:lnTo>
                  <a:pt x="0" y="0"/>
                </a:lnTo>
                <a:lnTo>
                  <a:pt x="49" y="105"/>
                </a:lnTo>
                <a:lnTo>
                  <a:pt x="93" y="8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92" name="Freeform 392"/>
          <p:cNvSpPr>
            <a:spLocks/>
          </p:cNvSpPr>
          <p:nvPr/>
        </p:nvSpPr>
        <p:spPr bwMode="auto">
          <a:xfrm>
            <a:off x="4883150" y="3567339"/>
            <a:ext cx="215900" cy="682625"/>
          </a:xfrm>
          <a:custGeom>
            <a:avLst/>
            <a:gdLst>
              <a:gd name="T0" fmla="*/ 2147483647 w 94"/>
              <a:gd name="T1" fmla="*/ 0 h 261"/>
              <a:gd name="T2" fmla="*/ 2147483647 w 94"/>
              <a:gd name="T3" fmla="*/ 2147483647 h 261"/>
              <a:gd name="T4" fmla="*/ 0 w 94"/>
              <a:gd name="T5" fmla="*/ 2147483647 h 261"/>
              <a:gd name="T6" fmla="*/ 2147483647 w 94"/>
              <a:gd name="T7" fmla="*/ 0 h 261"/>
              <a:gd name="T8" fmla="*/ 0 60000 65536"/>
              <a:gd name="T9" fmla="*/ 0 60000 65536"/>
              <a:gd name="T10" fmla="*/ 0 60000 65536"/>
              <a:gd name="T11" fmla="*/ 0 60000 65536"/>
              <a:gd name="T12" fmla="*/ 0 w 94"/>
              <a:gd name="T13" fmla="*/ 0 h 261"/>
              <a:gd name="T14" fmla="*/ 94 w 94"/>
              <a:gd name="T15" fmla="*/ 261 h 261"/>
            </a:gdLst>
            <a:ahLst/>
            <a:cxnLst>
              <a:cxn ang="T8">
                <a:pos x="T0" y="T1"/>
              </a:cxn>
              <a:cxn ang="T9">
                <a:pos x="T2" y="T3"/>
              </a:cxn>
              <a:cxn ang="T10">
                <a:pos x="T4" y="T5"/>
              </a:cxn>
              <a:cxn ang="T11">
                <a:pos x="T6" y="T7"/>
              </a:cxn>
            </a:cxnLst>
            <a:rect l="T12" t="T13" r="T14" b="T15"/>
            <a:pathLst>
              <a:path w="94" h="261">
                <a:moveTo>
                  <a:pt x="45" y="0"/>
                </a:moveTo>
                <a:lnTo>
                  <a:pt x="94" y="96"/>
                </a:lnTo>
                <a:lnTo>
                  <a:pt x="0" y="261"/>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93" name="Freeform 393"/>
          <p:cNvSpPr>
            <a:spLocks/>
          </p:cNvSpPr>
          <p:nvPr/>
        </p:nvSpPr>
        <p:spPr bwMode="auto">
          <a:xfrm>
            <a:off x="4984762" y="3448297"/>
            <a:ext cx="227013" cy="369887"/>
          </a:xfrm>
          <a:custGeom>
            <a:avLst/>
            <a:gdLst>
              <a:gd name="T0" fmla="*/ 2147483647 w 98"/>
              <a:gd name="T1" fmla="*/ 0 h 142"/>
              <a:gd name="T2" fmla="*/ 0 w 98"/>
              <a:gd name="T3" fmla="*/ 2147483647 h 142"/>
              <a:gd name="T4" fmla="*/ 2147483647 w 98"/>
              <a:gd name="T5" fmla="*/ 2147483647 h 142"/>
              <a:gd name="T6" fmla="*/ 2147483647 w 98"/>
              <a:gd name="T7" fmla="*/ 0 h 142"/>
              <a:gd name="T8" fmla="*/ 0 60000 65536"/>
              <a:gd name="T9" fmla="*/ 0 60000 65536"/>
              <a:gd name="T10" fmla="*/ 0 60000 65536"/>
              <a:gd name="T11" fmla="*/ 0 60000 65536"/>
              <a:gd name="T12" fmla="*/ 0 w 98"/>
              <a:gd name="T13" fmla="*/ 0 h 142"/>
              <a:gd name="T14" fmla="*/ 98 w 98"/>
              <a:gd name="T15" fmla="*/ 142 h 142"/>
            </a:gdLst>
            <a:ahLst/>
            <a:cxnLst>
              <a:cxn ang="T8">
                <a:pos x="T0" y="T1"/>
              </a:cxn>
              <a:cxn ang="T9">
                <a:pos x="T2" y="T3"/>
              </a:cxn>
              <a:cxn ang="T10">
                <a:pos x="T4" y="T5"/>
              </a:cxn>
              <a:cxn ang="T11">
                <a:pos x="T6" y="T7"/>
              </a:cxn>
            </a:cxnLst>
            <a:rect l="T12" t="T13" r="T14" b="T15"/>
            <a:pathLst>
              <a:path w="98" h="142">
                <a:moveTo>
                  <a:pt x="98" y="0"/>
                </a:moveTo>
                <a:lnTo>
                  <a:pt x="0" y="46"/>
                </a:lnTo>
                <a:lnTo>
                  <a:pt x="49" y="142"/>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94" name="Freeform 394"/>
          <p:cNvSpPr>
            <a:spLocks/>
          </p:cNvSpPr>
          <p:nvPr/>
        </p:nvSpPr>
        <p:spPr bwMode="auto">
          <a:xfrm>
            <a:off x="5211763" y="3013300"/>
            <a:ext cx="220662" cy="481012"/>
          </a:xfrm>
          <a:custGeom>
            <a:avLst/>
            <a:gdLst>
              <a:gd name="T0" fmla="*/ 2147483647 w 94"/>
              <a:gd name="T1" fmla="*/ 0 h 184"/>
              <a:gd name="T2" fmla="*/ 2147483647 w 94"/>
              <a:gd name="T3" fmla="*/ 2147483647 h 184"/>
              <a:gd name="T4" fmla="*/ 0 w 94"/>
              <a:gd name="T5" fmla="*/ 2147483647 h 184"/>
              <a:gd name="T6" fmla="*/ 2147483647 w 94"/>
              <a:gd name="T7" fmla="*/ 0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0"/>
                </a:moveTo>
                <a:lnTo>
                  <a:pt x="94" y="184"/>
                </a:lnTo>
                <a:lnTo>
                  <a:pt x="0" y="166"/>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95" name="Freeform 395"/>
          <p:cNvSpPr>
            <a:spLocks/>
          </p:cNvSpPr>
          <p:nvPr/>
        </p:nvSpPr>
        <p:spPr bwMode="auto">
          <a:xfrm>
            <a:off x="5318125" y="3013300"/>
            <a:ext cx="215900" cy="481012"/>
          </a:xfrm>
          <a:custGeom>
            <a:avLst/>
            <a:gdLst>
              <a:gd name="T0" fmla="*/ 2147483647 w 93"/>
              <a:gd name="T1" fmla="*/ 2147483647 h 184"/>
              <a:gd name="T2" fmla="*/ 0 w 93"/>
              <a:gd name="T3" fmla="*/ 0 h 184"/>
              <a:gd name="T4" fmla="*/ 2147483647 w 93"/>
              <a:gd name="T5" fmla="*/ 2147483647 h 184"/>
              <a:gd name="T6" fmla="*/ 2147483647 w 93"/>
              <a:gd name="T7" fmla="*/ 2147483647 h 184"/>
              <a:gd name="T8" fmla="*/ 0 60000 65536"/>
              <a:gd name="T9" fmla="*/ 0 60000 65536"/>
              <a:gd name="T10" fmla="*/ 0 60000 65536"/>
              <a:gd name="T11" fmla="*/ 0 60000 65536"/>
              <a:gd name="T12" fmla="*/ 0 w 93"/>
              <a:gd name="T13" fmla="*/ 0 h 184"/>
              <a:gd name="T14" fmla="*/ 93 w 93"/>
              <a:gd name="T15" fmla="*/ 184 h 184"/>
            </a:gdLst>
            <a:ahLst/>
            <a:cxnLst>
              <a:cxn ang="T8">
                <a:pos x="T0" y="T1"/>
              </a:cxn>
              <a:cxn ang="T9">
                <a:pos x="T2" y="T3"/>
              </a:cxn>
              <a:cxn ang="T10">
                <a:pos x="T4" y="T5"/>
              </a:cxn>
              <a:cxn ang="T11">
                <a:pos x="T6" y="T7"/>
              </a:cxn>
            </a:cxnLst>
            <a:rect l="T12" t="T13" r="T14" b="T15"/>
            <a:pathLst>
              <a:path w="93" h="184">
                <a:moveTo>
                  <a:pt x="93" y="37"/>
                </a:moveTo>
                <a:lnTo>
                  <a:pt x="0" y="0"/>
                </a:lnTo>
                <a:lnTo>
                  <a:pt x="49" y="184"/>
                </a:lnTo>
                <a:lnTo>
                  <a:pt x="93" y="3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796" name="Line 396"/>
          <p:cNvSpPr>
            <a:spLocks noChangeShapeType="1"/>
          </p:cNvSpPr>
          <p:nvPr/>
        </p:nvSpPr>
        <p:spPr bwMode="auto">
          <a:xfrm flipH="1" flipV="1">
            <a:off x="7173925" y="3591150"/>
            <a:ext cx="217487" cy="2270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97" name="Line 397"/>
          <p:cNvSpPr>
            <a:spLocks noChangeShapeType="1"/>
          </p:cNvSpPr>
          <p:nvPr/>
        </p:nvSpPr>
        <p:spPr bwMode="auto">
          <a:xfrm>
            <a:off x="7072313" y="3530847"/>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98" name="Line 398"/>
          <p:cNvSpPr>
            <a:spLocks noChangeShapeType="1"/>
          </p:cNvSpPr>
          <p:nvPr/>
        </p:nvSpPr>
        <p:spPr bwMode="auto">
          <a:xfrm flipV="1">
            <a:off x="4883150" y="3567339"/>
            <a:ext cx="101600" cy="682625"/>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799" name="Line 399"/>
          <p:cNvSpPr>
            <a:spLocks noChangeShapeType="1"/>
          </p:cNvSpPr>
          <p:nvPr/>
        </p:nvSpPr>
        <p:spPr bwMode="auto">
          <a:xfrm flipH="1" flipV="1">
            <a:off x="5318125" y="3013322"/>
            <a:ext cx="215900" cy="968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00" name="Line 400"/>
          <p:cNvSpPr>
            <a:spLocks noChangeShapeType="1"/>
          </p:cNvSpPr>
          <p:nvPr/>
        </p:nvSpPr>
        <p:spPr bwMode="auto">
          <a:xfrm flipV="1">
            <a:off x="5211763" y="3013322"/>
            <a:ext cx="106362" cy="434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01" name="Freeform 401"/>
          <p:cNvSpPr>
            <a:spLocks/>
          </p:cNvSpPr>
          <p:nvPr/>
        </p:nvSpPr>
        <p:spPr bwMode="auto">
          <a:xfrm>
            <a:off x="6296025" y="2883147"/>
            <a:ext cx="228600" cy="300037"/>
          </a:xfrm>
          <a:custGeom>
            <a:avLst/>
            <a:gdLst>
              <a:gd name="T0" fmla="*/ 2147483647 w 98"/>
              <a:gd name="T1" fmla="*/ 0 h 115"/>
              <a:gd name="T2" fmla="*/ 2147483647 w 98"/>
              <a:gd name="T3" fmla="*/ 2147483647 h 115"/>
              <a:gd name="T4" fmla="*/ 0 w 98"/>
              <a:gd name="T5" fmla="*/ 2147483647 h 115"/>
              <a:gd name="T6" fmla="*/ 2147483647 w 98"/>
              <a:gd name="T7" fmla="*/ 0 h 115"/>
              <a:gd name="T8" fmla="*/ 0 60000 65536"/>
              <a:gd name="T9" fmla="*/ 0 60000 65536"/>
              <a:gd name="T10" fmla="*/ 0 60000 65536"/>
              <a:gd name="T11" fmla="*/ 0 60000 65536"/>
              <a:gd name="T12" fmla="*/ 0 w 98"/>
              <a:gd name="T13" fmla="*/ 0 h 115"/>
              <a:gd name="T14" fmla="*/ 98 w 98"/>
              <a:gd name="T15" fmla="*/ 115 h 115"/>
            </a:gdLst>
            <a:ahLst/>
            <a:cxnLst>
              <a:cxn ang="T8">
                <a:pos x="T0" y="T1"/>
              </a:cxn>
              <a:cxn ang="T9">
                <a:pos x="T2" y="T3"/>
              </a:cxn>
              <a:cxn ang="T10">
                <a:pos x="T4" y="T5"/>
              </a:cxn>
              <a:cxn ang="T11">
                <a:pos x="T6" y="T7"/>
              </a:cxn>
            </a:cxnLst>
            <a:rect l="T12" t="T13" r="T14" b="T15"/>
            <a:pathLst>
              <a:path w="98" h="115">
                <a:moveTo>
                  <a:pt x="49" y="0"/>
                </a:moveTo>
                <a:lnTo>
                  <a:pt x="98" y="115"/>
                </a:lnTo>
                <a:lnTo>
                  <a:pt x="0" y="50"/>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02" name="Freeform 402"/>
          <p:cNvSpPr>
            <a:spLocks/>
          </p:cNvSpPr>
          <p:nvPr/>
        </p:nvSpPr>
        <p:spPr bwMode="auto">
          <a:xfrm>
            <a:off x="6410337" y="2883147"/>
            <a:ext cx="219075" cy="300037"/>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82"/>
                </a:moveTo>
                <a:lnTo>
                  <a:pt x="0" y="0"/>
                </a:lnTo>
                <a:lnTo>
                  <a:pt x="49" y="115"/>
                </a:lnTo>
                <a:lnTo>
                  <a:pt x="94" y="8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03" name="Freeform 403"/>
          <p:cNvSpPr>
            <a:spLocks/>
          </p:cNvSpPr>
          <p:nvPr/>
        </p:nvSpPr>
        <p:spPr bwMode="auto">
          <a:xfrm>
            <a:off x="5761038" y="2870447"/>
            <a:ext cx="215900" cy="300037"/>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115"/>
                </a:lnTo>
                <a:lnTo>
                  <a:pt x="0" y="115"/>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04" name="Line 404"/>
          <p:cNvSpPr>
            <a:spLocks noChangeShapeType="1"/>
          </p:cNvSpPr>
          <p:nvPr/>
        </p:nvSpPr>
        <p:spPr bwMode="auto">
          <a:xfrm flipH="1" flipV="1">
            <a:off x="6410337" y="2883125"/>
            <a:ext cx="219075" cy="2143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05" name="Line 405"/>
          <p:cNvSpPr>
            <a:spLocks noChangeShapeType="1"/>
          </p:cNvSpPr>
          <p:nvPr/>
        </p:nvSpPr>
        <p:spPr bwMode="auto">
          <a:xfrm flipV="1">
            <a:off x="6296028" y="2883147"/>
            <a:ext cx="114300" cy="130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06" name="Line 406"/>
          <p:cNvSpPr>
            <a:spLocks noChangeShapeType="1"/>
          </p:cNvSpPr>
          <p:nvPr/>
        </p:nvSpPr>
        <p:spPr bwMode="auto">
          <a:xfrm flipH="1" flipV="1">
            <a:off x="5862650" y="2870447"/>
            <a:ext cx="217487" cy="968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07" name="Line 407"/>
          <p:cNvSpPr>
            <a:spLocks noChangeShapeType="1"/>
          </p:cNvSpPr>
          <p:nvPr/>
        </p:nvSpPr>
        <p:spPr bwMode="auto">
          <a:xfrm flipV="1">
            <a:off x="5761038" y="2870447"/>
            <a:ext cx="101600" cy="3000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08" name="Freeform 408"/>
          <p:cNvSpPr>
            <a:spLocks/>
          </p:cNvSpPr>
          <p:nvPr/>
        </p:nvSpPr>
        <p:spPr bwMode="auto">
          <a:xfrm>
            <a:off x="7288213" y="3818166"/>
            <a:ext cx="214312" cy="504825"/>
          </a:xfrm>
          <a:custGeom>
            <a:avLst/>
            <a:gdLst>
              <a:gd name="T0" fmla="*/ 2147483647 w 93"/>
              <a:gd name="T1" fmla="*/ 0 h 193"/>
              <a:gd name="T2" fmla="*/ 2147483647 w 93"/>
              <a:gd name="T3" fmla="*/ 2147483647 h 193"/>
              <a:gd name="T4" fmla="*/ 0 w 93"/>
              <a:gd name="T5" fmla="*/ 2147483647 h 193"/>
              <a:gd name="T6" fmla="*/ 2147483647 w 93"/>
              <a:gd name="T7" fmla="*/ 0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44" y="0"/>
                </a:moveTo>
                <a:lnTo>
                  <a:pt x="93" y="193"/>
                </a:lnTo>
                <a:lnTo>
                  <a:pt x="0" y="18"/>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09" name="Freeform 409"/>
          <p:cNvSpPr>
            <a:spLocks/>
          </p:cNvSpPr>
          <p:nvPr/>
        </p:nvSpPr>
        <p:spPr bwMode="auto">
          <a:xfrm>
            <a:off x="7391400" y="3818166"/>
            <a:ext cx="228600" cy="504825"/>
          </a:xfrm>
          <a:custGeom>
            <a:avLst/>
            <a:gdLst>
              <a:gd name="T0" fmla="*/ 2147483647 w 99"/>
              <a:gd name="T1" fmla="*/ 2147483647 h 193"/>
              <a:gd name="T2" fmla="*/ 0 w 99"/>
              <a:gd name="T3" fmla="*/ 0 h 193"/>
              <a:gd name="T4" fmla="*/ 2147483647 w 99"/>
              <a:gd name="T5" fmla="*/ 2147483647 h 193"/>
              <a:gd name="T6" fmla="*/ 2147483647 w 99"/>
              <a:gd name="T7" fmla="*/ 2147483647 h 193"/>
              <a:gd name="T8" fmla="*/ 0 60000 65536"/>
              <a:gd name="T9" fmla="*/ 0 60000 65536"/>
              <a:gd name="T10" fmla="*/ 0 60000 65536"/>
              <a:gd name="T11" fmla="*/ 0 60000 65536"/>
              <a:gd name="T12" fmla="*/ 0 w 99"/>
              <a:gd name="T13" fmla="*/ 0 h 193"/>
              <a:gd name="T14" fmla="*/ 99 w 99"/>
              <a:gd name="T15" fmla="*/ 193 h 193"/>
            </a:gdLst>
            <a:ahLst/>
            <a:cxnLst>
              <a:cxn ang="T8">
                <a:pos x="T0" y="T1"/>
              </a:cxn>
              <a:cxn ang="T9">
                <a:pos x="T2" y="T3"/>
              </a:cxn>
              <a:cxn ang="T10">
                <a:pos x="T4" y="T5"/>
              </a:cxn>
              <a:cxn ang="T11">
                <a:pos x="T6" y="T7"/>
              </a:cxn>
            </a:cxnLst>
            <a:rect l="T12" t="T13" r="T14" b="T15"/>
            <a:pathLst>
              <a:path w="99" h="193">
                <a:moveTo>
                  <a:pt x="99" y="165"/>
                </a:moveTo>
                <a:lnTo>
                  <a:pt x="0" y="0"/>
                </a:lnTo>
                <a:lnTo>
                  <a:pt x="49" y="193"/>
                </a:lnTo>
                <a:lnTo>
                  <a:pt x="99" y="1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10" name="Line 410"/>
          <p:cNvSpPr>
            <a:spLocks noChangeShapeType="1"/>
          </p:cNvSpPr>
          <p:nvPr/>
        </p:nvSpPr>
        <p:spPr bwMode="auto">
          <a:xfrm>
            <a:off x="7391412" y="3818162"/>
            <a:ext cx="9525" cy="142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11" name="Line 411"/>
          <p:cNvSpPr>
            <a:spLocks noChangeShapeType="1"/>
          </p:cNvSpPr>
          <p:nvPr/>
        </p:nvSpPr>
        <p:spPr bwMode="auto">
          <a:xfrm flipH="1" flipV="1">
            <a:off x="7391400" y="3818162"/>
            <a:ext cx="228600" cy="4318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12" name="Line 412"/>
          <p:cNvSpPr>
            <a:spLocks noChangeShapeType="1"/>
          </p:cNvSpPr>
          <p:nvPr/>
        </p:nvSpPr>
        <p:spPr bwMode="auto">
          <a:xfrm flipV="1">
            <a:off x="7288220" y="3818166"/>
            <a:ext cx="103187" cy="476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13" name="Freeform 413"/>
          <p:cNvSpPr>
            <a:spLocks/>
          </p:cNvSpPr>
          <p:nvPr/>
        </p:nvSpPr>
        <p:spPr bwMode="auto">
          <a:xfrm>
            <a:off x="4768850" y="4249962"/>
            <a:ext cx="215900"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8"/>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14" name="Freeform 414"/>
          <p:cNvSpPr>
            <a:spLocks/>
          </p:cNvSpPr>
          <p:nvPr/>
        </p:nvSpPr>
        <p:spPr bwMode="auto">
          <a:xfrm>
            <a:off x="4883150" y="3818162"/>
            <a:ext cx="215900" cy="528638"/>
          </a:xfrm>
          <a:custGeom>
            <a:avLst/>
            <a:gdLst>
              <a:gd name="T0" fmla="*/ 2147483647 w 94"/>
              <a:gd name="T1" fmla="*/ 0 h 202"/>
              <a:gd name="T2" fmla="*/ 0 w 94"/>
              <a:gd name="T3" fmla="*/ 2147483647 h 202"/>
              <a:gd name="T4" fmla="*/ 2147483647 w 94"/>
              <a:gd name="T5" fmla="*/ 2147483647 h 202"/>
              <a:gd name="T6" fmla="*/ 2147483647 w 94"/>
              <a:gd name="T7" fmla="*/ 0 h 202"/>
              <a:gd name="T8" fmla="*/ 0 60000 65536"/>
              <a:gd name="T9" fmla="*/ 0 60000 65536"/>
              <a:gd name="T10" fmla="*/ 0 60000 65536"/>
              <a:gd name="T11" fmla="*/ 0 60000 65536"/>
              <a:gd name="T12" fmla="*/ 0 w 94"/>
              <a:gd name="T13" fmla="*/ 0 h 202"/>
              <a:gd name="T14" fmla="*/ 94 w 94"/>
              <a:gd name="T15" fmla="*/ 202 h 202"/>
            </a:gdLst>
            <a:ahLst/>
            <a:cxnLst>
              <a:cxn ang="T8">
                <a:pos x="T0" y="T1"/>
              </a:cxn>
              <a:cxn ang="T9">
                <a:pos x="T2" y="T3"/>
              </a:cxn>
              <a:cxn ang="T10">
                <a:pos x="T4" y="T5"/>
              </a:cxn>
              <a:cxn ang="T11">
                <a:pos x="T6" y="T7"/>
              </a:cxn>
            </a:cxnLst>
            <a:rect l="T12" t="T13" r="T14" b="T15"/>
            <a:pathLst>
              <a:path w="94" h="202">
                <a:moveTo>
                  <a:pt x="94" y="0"/>
                </a:moveTo>
                <a:lnTo>
                  <a:pt x="0" y="165"/>
                </a:lnTo>
                <a:lnTo>
                  <a:pt x="45" y="202"/>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15" name="Freeform 415"/>
          <p:cNvSpPr>
            <a:spLocks/>
          </p:cNvSpPr>
          <p:nvPr/>
        </p:nvSpPr>
        <p:spPr bwMode="auto">
          <a:xfrm>
            <a:off x="7502530" y="4249962"/>
            <a:ext cx="220663"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8"/>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16" name="Freeform 416"/>
          <p:cNvSpPr>
            <a:spLocks/>
          </p:cNvSpPr>
          <p:nvPr/>
        </p:nvSpPr>
        <p:spPr bwMode="auto">
          <a:xfrm>
            <a:off x="7620000" y="4249962"/>
            <a:ext cx="215900" cy="96838"/>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17" name="Freeform 417"/>
          <p:cNvSpPr>
            <a:spLocks/>
          </p:cNvSpPr>
          <p:nvPr/>
        </p:nvSpPr>
        <p:spPr bwMode="auto">
          <a:xfrm>
            <a:off x="4221175" y="4249962"/>
            <a:ext cx="219075"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8"/>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18" name="Freeform 418"/>
          <p:cNvSpPr>
            <a:spLocks/>
          </p:cNvSpPr>
          <p:nvPr/>
        </p:nvSpPr>
        <p:spPr bwMode="auto">
          <a:xfrm>
            <a:off x="4333882" y="4249962"/>
            <a:ext cx="220663"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19" name="Line 419"/>
          <p:cNvSpPr>
            <a:spLocks noChangeShapeType="1"/>
          </p:cNvSpPr>
          <p:nvPr/>
        </p:nvSpPr>
        <p:spPr bwMode="auto">
          <a:xfrm flipH="1">
            <a:off x="4883150" y="3818162"/>
            <a:ext cx="215900" cy="4318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20" name="Line 420"/>
          <p:cNvSpPr>
            <a:spLocks noChangeShapeType="1"/>
          </p:cNvSpPr>
          <p:nvPr/>
        </p:nvSpPr>
        <p:spPr bwMode="auto">
          <a:xfrm flipV="1">
            <a:off x="4768850" y="4249972"/>
            <a:ext cx="114300" cy="73025"/>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21" name="Line 421"/>
          <p:cNvSpPr>
            <a:spLocks noChangeShapeType="1"/>
          </p:cNvSpPr>
          <p:nvPr/>
        </p:nvSpPr>
        <p:spPr bwMode="auto">
          <a:xfrm flipH="1" flipV="1">
            <a:off x="4333882" y="4249966"/>
            <a:ext cx="220663"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22" name="Line 422"/>
          <p:cNvSpPr>
            <a:spLocks noChangeShapeType="1"/>
          </p:cNvSpPr>
          <p:nvPr/>
        </p:nvSpPr>
        <p:spPr bwMode="auto">
          <a:xfrm flipH="1" flipV="1">
            <a:off x="7620000" y="4249966"/>
            <a:ext cx="215900"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23" name="Line 423"/>
          <p:cNvSpPr>
            <a:spLocks noChangeShapeType="1"/>
          </p:cNvSpPr>
          <p:nvPr/>
        </p:nvSpPr>
        <p:spPr bwMode="auto">
          <a:xfrm flipH="1">
            <a:off x="7502537" y="4249972"/>
            <a:ext cx="117475"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24" name="Line 424"/>
          <p:cNvSpPr>
            <a:spLocks noChangeShapeType="1"/>
          </p:cNvSpPr>
          <p:nvPr/>
        </p:nvSpPr>
        <p:spPr bwMode="auto">
          <a:xfrm flipV="1">
            <a:off x="4221163" y="4249972"/>
            <a:ext cx="112712"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25" name="Freeform 425"/>
          <p:cNvSpPr>
            <a:spLocks/>
          </p:cNvSpPr>
          <p:nvPr/>
        </p:nvSpPr>
        <p:spPr bwMode="auto">
          <a:xfrm>
            <a:off x="5432430" y="3110159"/>
            <a:ext cx="214313" cy="384175"/>
          </a:xfrm>
          <a:custGeom>
            <a:avLst/>
            <a:gdLst>
              <a:gd name="T0" fmla="*/ 2147483647 w 93"/>
              <a:gd name="T1" fmla="*/ 0 h 147"/>
              <a:gd name="T2" fmla="*/ 2147483647 w 93"/>
              <a:gd name="T3" fmla="*/ 2147483647 h 147"/>
              <a:gd name="T4" fmla="*/ 0 w 93"/>
              <a:gd name="T5" fmla="*/ 2147483647 h 147"/>
              <a:gd name="T6" fmla="*/ 2147483647 w 93"/>
              <a:gd name="T7" fmla="*/ 0 h 147"/>
              <a:gd name="T8" fmla="*/ 0 60000 65536"/>
              <a:gd name="T9" fmla="*/ 0 60000 65536"/>
              <a:gd name="T10" fmla="*/ 0 60000 65536"/>
              <a:gd name="T11" fmla="*/ 0 60000 65536"/>
              <a:gd name="T12" fmla="*/ 0 w 93"/>
              <a:gd name="T13" fmla="*/ 0 h 147"/>
              <a:gd name="T14" fmla="*/ 93 w 93"/>
              <a:gd name="T15" fmla="*/ 147 h 147"/>
            </a:gdLst>
            <a:ahLst/>
            <a:cxnLst>
              <a:cxn ang="T8">
                <a:pos x="T0" y="T1"/>
              </a:cxn>
              <a:cxn ang="T9">
                <a:pos x="T2" y="T3"/>
              </a:cxn>
              <a:cxn ang="T10">
                <a:pos x="T4" y="T5"/>
              </a:cxn>
              <a:cxn ang="T11">
                <a:pos x="T6" y="T7"/>
              </a:cxn>
            </a:cxnLst>
            <a:rect l="T12" t="T13" r="T14" b="T15"/>
            <a:pathLst>
              <a:path w="93" h="147">
                <a:moveTo>
                  <a:pt x="44" y="0"/>
                </a:moveTo>
                <a:lnTo>
                  <a:pt x="93" y="142"/>
                </a:lnTo>
                <a:lnTo>
                  <a:pt x="0" y="147"/>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26" name="Freeform 426"/>
          <p:cNvSpPr>
            <a:spLocks/>
          </p:cNvSpPr>
          <p:nvPr/>
        </p:nvSpPr>
        <p:spPr bwMode="auto">
          <a:xfrm>
            <a:off x="5534037" y="3110159"/>
            <a:ext cx="227013" cy="371475"/>
          </a:xfrm>
          <a:custGeom>
            <a:avLst/>
            <a:gdLst>
              <a:gd name="T0" fmla="*/ 2147483647 w 98"/>
              <a:gd name="T1" fmla="*/ 2147483647 h 142"/>
              <a:gd name="T2" fmla="*/ 0 w 98"/>
              <a:gd name="T3" fmla="*/ 0 h 142"/>
              <a:gd name="T4" fmla="*/ 2147483647 w 98"/>
              <a:gd name="T5" fmla="*/ 2147483647 h 142"/>
              <a:gd name="T6" fmla="*/ 2147483647 w 98"/>
              <a:gd name="T7" fmla="*/ 2147483647 h 142"/>
              <a:gd name="T8" fmla="*/ 0 60000 65536"/>
              <a:gd name="T9" fmla="*/ 0 60000 65536"/>
              <a:gd name="T10" fmla="*/ 0 60000 65536"/>
              <a:gd name="T11" fmla="*/ 0 60000 65536"/>
              <a:gd name="T12" fmla="*/ 0 w 98"/>
              <a:gd name="T13" fmla="*/ 0 h 142"/>
              <a:gd name="T14" fmla="*/ 98 w 98"/>
              <a:gd name="T15" fmla="*/ 142 h 142"/>
            </a:gdLst>
            <a:ahLst/>
            <a:cxnLst>
              <a:cxn ang="T8">
                <a:pos x="T0" y="T1"/>
              </a:cxn>
              <a:cxn ang="T9">
                <a:pos x="T2" y="T3"/>
              </a:cxn>
              <a:cxn ang="T10">
                <a:pos x="T4" y="T5"/>
              </a:cxn>
              <a:cxn ang="T11">
                <a:pos x="T6" y="T7"/>
              </a:cxn>
            </a:cxnLst>
            <a:rect l="T12" t="T13" r="T14" b="T15"/>
            <a:pathLst>
              <a:path w="98" h="142">
                <a:moveTo>
                  <a:pt x="98" y="23"/>
                </a:moveTo>
                <a:lnTo>
                  <a:pt x="0" y="0"/>
                </a:lnTo>
                <a:lnTo>
                  <a:pt x="49" y="142"/>
                </a:lnTo>
                <a:lnTo>
                  <a:pt x="98" y="2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27" name="Freeform 427"/>
          <p:cNvSpPr>
            <a:spLocks/>
          </p:cNvSpPr>
          <p:nvPr/>
        </p:nvSpPr>
        <p:spPr bwMode="auto">
          <a:xfrm>
            <a:off x="6524625" y="3097437"/>
            <a:ext cx="215900" cy="323850"/>
          </a:xfrm>
          <a:custGeom>
            <a:avLst/>
            <a:gdLst>
              <a:gd name="T0" fmla="*/ 2147483647 w 94"/>
              <a:gd name="T1" fmla="*/ 0 h 124"/>
              <a:gd name="T2" fmla="*/ 2147483647 w 94"/>
              <a:gd name="T3" fmla="*/ 2147483647 h 124"/>
              <a:gd name="T4" fmla="*/ 0 w 94"/>
              <a:gd name="T5" fmla="*/ 2147483647 h 124"/>
              <a:gd name="T6" fmla="*/ 2147483647 w 94"/>
              <a:gd name="T7" fmla="*/ 0 h 124"/>
              <a:gd name="T8" fmla="*/ 0 60000 65536"/>
              <a:gd name="T9" fmla="*/ 0 60000 65536"/>
              <a:gd name="T10" fmla="*/ 0 60000 65536"/>
              <a:gd name="T11" fmla="*/ 0 60000 65536"/>
              <a:gd name="T12" fmla="*/ 0 w 94"/>
              <a:gd name="T13" fmla="*/ 0 h 124"/>
              <a:gd name="T14" fmla="*/ 94 w 94"/>
              <a:gd name="T15" fmla="*/ 124 h 124"/>
            </a:gdLst>
            <a:ahLst/>
            <a:cxnLst>
              <a:cxn ang="T8">
                <a:pos x="T0" y="T1"/>
              </a:cxn>
              <a:cxn ang="T9">
                <a:pos x="T2" y="T3"/>
              </a:cxn>
              <a:cxn ang="T10">
                <a:pos x="T4" y="T5"/>
              </a:cxn>
              <a:cxn ang="T11">
                <a:pos x="T6" y="T7"/>
              </a:cxn>
            </a:cxnLst>
            <a:rect l="T12" t="T13" r="T14" b="T15"/>
            <a:pathLst>
              <a:path w="94" h="124">
                <a:moveTo>
                  <a:pt x="45" y="0"/>
                </a:moveTo>
                <a:lnTo>
                  <a:pt x="94" y="124"/>
                </a:lnTo>
                <a:lnTo>
                  <a:pt x="0" y="33"/>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28" name="Freeform 428"/>
          <p:cNvSpPr>
            <a:spLocks/>
          </p:cNvSpPr>
          <p:nvPr/>
        </p:nvSpPr>
        <p:spPr bwMode="auto">
          <a:xfrm>
            <a:off x="6629400" y="3097437"/>
            <a:ext cx="215900"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74"/>
                </a:moveTo>
                <a:lnTo>
                  <a:pt x="0" y="0"/>
                </a:lnTo>
                <a:lnTo>
                  <a:pt x="49" y="124"/>
                </a:lnTo>
                <a:lnTo>
                  <a:pt x="93" y="7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29" name="Line 429"/>
          <p:cNvSpPr>
            <a:spLocks noChangeShapeType="1"/>
          </p:cNvSpPr>
          <p:nvPr/>
        </p:nvSpPr>
        <p:spPr bwMode="auto">
          <a:xfrm flipH="1" flipV="1">
            <a:off x="5534037" y="3110159"/>
            <a:ext cx="227013"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30" name="Line 430"/>
          <p:cNvSpPr>
            <a:spLocks noChangeShapeType="1"/>
          </p:cNvSpPr>
          <p:nvPr/>
        </p:nvSpPr>
        <p:spPr bwMode="auto">
          <a:xfrm flipV="1">
            <a:off x="5432426" y="3110159"/>
            <a:ext cx="101600" cy="384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31" name="Line 431"/>
          <p:cNvSpPr>
            <a:spLocks noChangeShapeType="1"/>
          </p:cNvSpPr>
          <p:nvPr/>
        </p:nvSpPr>
        <p:spPr bwMode="auto">
          <a:xfrm flipH="1" flipV="1">
            <a:off x="6629400" y="3097459"/>
            <a:ext cx="215900" cy="1936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32" name="Line 432"/>
          <p:cNvSpPr>
            <a:spLocks noChangeShapeType="1"/>
          </p:cNvSpPr>
          <p:nvPr/>
        </p:nvSpPr>
        <p:spPr bwMode="auto">
          <a:xfrm flipV="1">
            <a:off x="6524627" y="3097459"/>
            <a:ext cx="104775" cy="857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33" name="Freeform 433"/>
          <p:cNvSpPr>
            <a:spLocks/>
          </p:cNvSpPr>
          <p:nvPr/>
        </p:nvSpPr>
        <p:spPr bwMode="auto">
          <a:xfrm>
            <a:off x="6080125" y="2967262"/>
            <a:ext cx="215900" cy="215900"/>
          </a:xfrm>
          <a:custGeom>
            <a:avLst/>
            <a:gdLst>
              <a:gd name="T0" fmla="*/ 2147483647 w 94"/>
              <a:gd name="T1" fmla="*/ 2147483647 h 83"/>
              <a:gd name="T2" fmla="*/ 0 w 94"/>
              <a:gd name="T3" fmla="*/ 0 h 83"/>
              <a:gd name="T4" fmla="*/ 2147483647 w 94"/>
              <a:gd name="T5" fmla="*/ 2147483647 h 83"/>
              <a:gd name="T6" fmla="*/ 2147483647 w 94"/>
              <a:gd name="T7" fmla="*/ 2147483647 h 83"/>
              <a:gd name="T8" fmla="*/ 0 60000 65536"/>
              <a:gd name="T9" fmla="*/ 0 60000 65536"/>
              <a:gd name="T10" fmla="*/ 0 60000 65536"/>
              <a:gd name="T11" fmla="*/ 0 60000 65536"/>
              <a:gd name="T12" fmla="*/ 0 w 94"/>
              <a:gd name="T13" fmla="*/ 0 h 83"/>
              <a:gd name="T14" fmla="*/ 94 w 94"/>
              <a:gd name="T15" fmla="*/ 83 h 83"/>
            </a:gdLst>
            <a:ahLst/>
            <a:cxnLst>
              <a:cxn ang="T8">
                <a:pos x="T0" y="T1"/>
              </a:cxn>
              <a:cxn ang="T9">
                <a:pos x="T2" y="T3"/>
              </a:cxn>
              <a:cxn ang="T10">
                <a:pos x="T4" y="T5"/>
              </a:cxn>
              <a:cxn ang="T11">
                <a:pos x="T6" y="T7"/>
              </a:cxn>
            </a:cxnLst>
            <a:rect l="T12" t="T13" r="T14" b="T15"/>
            <a:pathLst>
              <a:path w="94" h="83">
                <a:moveTo>
                  <a:pt x="94" y="18"/>
                </a:moveTo>
                <a:lnTo>
                  <a:pt x="0" y="0"/>
                </a:lnTo>
                <a:lnTo>
                  <a:pt x="49" y="83"/>
                </a:lnTo>
                <a:lnTo>
                  <a:pt x="94"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34" name="Freeform 434"/>
          <p:cNvSpPr>
            <a:spLocks/>
          </p:cNvSpPr>
          <p:nvPr/>
        </p:nvSpPr>
        <p:spPr bwMode="auto">
          <a:xfrm>
            <a:off x="5099062" y="3448297"/>
            <a:ext cx="219075" cy="369887"/>
          </a:xfrm>
          <a:custGeom>
            <a:avLst/>
            <a:gdLst>
              <a:gd name="T0" fmla="*/ 2147483647 w 94"/>
              <a:gd name="T1" fmla="*/ 0 h 142"/>
              <a:gd name="T2" fmla="*/ 2147483647 w 94"/>
              <a:gd name="T3" fmla="*/ 2147483647 h 142"/>
              <a:gd name="T4" fmla="*/ 0 w 94"/>
              <a:gd name="T5" fmla="*/ 2147483647 h 142"/>
              <a:gd name="T6" fmla="*/ 2147483647 w 94"/>
              <a:gd name="T7" fmla="*/ 0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49" y="0"/>
                </a:moveTo>
                <a:lnTo>
                  <a:pt x="94" y="124"/>
                </a:lnTo>
                <a:lnTo>
                  <a:pt x="0" y="142"/>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35" name="Freeform 435"/>
          <p:cNvSpPr>
            <a:spLocks/>
          </p:cNvSpPr>
          <p:nvPr/>
        </p:nvSpPr>
        <p:spPr bwMode="auto">
          <a:xfrm>
            <a:off x="5211763" y="3448275"/>
            <a:ext cx="220662" cy="323850"/>
          </a:xfrm>
          <a:custGeom>
            <a:avLst/>
            <a:gdLst>
              <a:gd name="T0" fmla="*/ 2147483647 w 94"/>
              <a:gd name="T1" fmla="*/ 2147483647 h 124"/>
              <a:gd name="T2" fmla="*/ 0 w 94"/>
              <a:gd name="T3" fmla="*/ 0 h 124"/>
              <a:gd name="T4" fmla="*/ 2147483647 w 94"/>
              <a:gd name="T5" fmla="*/ 2147483647 h 124"/>
              <a:gd name="T6" fmla="*/ 2147483647 w 94"/>
              <a:gd name="T7" fmla="*/ 2147483647 h 124"/>
              <a:gd name="T8" fmla="*/ 0 60000 65536"/>
              <a:gd name="T9" fmla="*/ 0 60000 65536"/>
              <a:gd name="T10" fmla="*/ 0 60000 65536"/>
              <a:gd name="T11" fmla="*/ 0 60000 65536"/>
              <a:gd name="T12" fmla="*/ 0 w 94"/>
              <a:gd name="T13" fmla="*/ 0 h 124"/>
              <a:gd name="T14" fmla="*/ 94 w 94"/>
              <a:gd name="T15" fmla="*/ 124 h 124"/>
            </a:gdLst>
            <a:ahLst/>
            <a:cxnLst>
              <a:cxn ang="T8">
                <a:pos x="T0" y="T1"/>
              </a:cxn>
              <a:cxn ang="T9">
                <a:pos x="T2" y="T3"/>
              </a:cxn>
              <a:cxn ang="T10">
                <a:pos x="T4" y="T5"/>
              </a:cxn>
              <a:cxn ang="T11">
                <a:pos x="T6" y="T7"/>
              </a:cxn>
            </a:cxnLst>
            <a:rect l="T12" t="T13" r="T14" b="T15"/>
            <a:pathLst>
              <a:path w="94" h="124">
                <a:moveTo>
                  <a:pt x="94" y="18"/>
                </a:moveTo>
                <a:lnTo>
                  <a:pt x="0" y="0"/>
                </a:lnTo>
                <a:lnTo>
                  <a:pt x="45" y="124"/>
                </a:lnTo>
                <a:lnTo>
                  <a:pt x="94"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36" name="Line 436"/>
          <p:cNvSpPr>
            <a:spLocks noChangeShapeType="1"/>
          </p:cNvSpPr>
          <p:nvPr/>
        </p:nvSpPr>
        <p:spPr bwMode="auto">
          <a:xfrm flipH="1" flipV="1">
            <a:off x="6080125" y="2967262"/>
            <a:ext cx="215900" cy="460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37" name="Line 437"/>
          <p:cNvSpPr>
            <a:spLocks noChangeShapeType="1"/>
          </p:cNvSpPr>
          <p:nvPr/>
        </p:nvSpPr>
        <p:spPr bwMode="auto">
          <a:xfrm flipV="1">
            <a:off x="5099052" y="3448297"/>
            <a:ext cx="112713" cy="3698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38" name="Freeform 438"/>
          <p:cNvSpPr>
            <a:spLocks/>
          </p:cNvSpPr>
          <p:nvPr/>
        </p:nvSpPr>
        <p:spPr bwMode="auto">
          <a:xfrm>
            <a:off x="6740525" y="3291134"/>
            <a:ext cx="217488" cy="360363"/>
          </a:xfrm>
          <a:custGeom>
            <a:avLst/>
            <a:gdLst>
              <a:gd name="T0" fmla="*/ 2147483647 w 93"/>
              <a:gd name="T1" fmla="*/ 0 h 138"/>
              <a:gd name="T2" fmla="*/ 2147483647 w 93"/>
              <a:gd name="T3" fmla="*/ 2147483647 h 138"/>
              <a:gd name="T4" fmla="*/ 0 w 93"/>
              <a:gd name="T5" fmla="*/ 2147483647 h 138"/>
              <a:gd name="T6" fmla="*/ 2147483647 w 93"/>
              <a:gd name="T7" fmla="*/ 0 h 138"/>
              <a:gd name="T8" fmla="*/ 0 60000 65536"/>
              <a:gd name="T9" fmla="*/ 0 60000 65536"/>
              <a:gd name="T10" fmla="*/ 0 60000 65536"/>
              <a:gd name="T11" fmla="*/ 0 60000 65536"/>
              <a:gd name="T12" fmla="*/ 0 w 93"/>
              <a:gd name="T13" fmla="*/ 0 h 138"/>
              <a:gd name="T14" fmla="*/ 93 w 93"/>
              <a:gd name="T15" fmla="*/ 138 h 138"/>
            </a:gdLst>
            <a:ahLst/>
            <a:cxnLst>
              <a:cxn ang="T8">
                <a:pos x="T0" y="T1"/>
              </a:cxn>
              <a:cxn ang="T9">
                <a:pos x="T2" y="T3"/>
              </a:cxn>
              <a:cxn ang="T10">
                <a:pos x="T4" y="T5"/>
              </a:cxn>
              <a:cxn ang="T11">
                <a:pos x="T6" y="T7"/>
              </a:cxn>
            </a:cxnLst>
            <a:rect l="T12" t="T13" r="T14" b="T15"/>
            <a:pathLst>
              <a:path w="93" h="138">
                <a:moveTo>
                  <a:pt x="44" y="0"/>
                </a:moveTo>
                <a:lnTo>
                  <a:pt x="93" y="138"/>
                </a:lnTo>
                <a:lnTo>
                  <a:pt x="0" y="50"/>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39" name="Freeform 439"/>
          <p:cNvSpPr>
            <a:spLocks/>
          </p:cNvSpPr>
          <p:nvPr/>
        </p:nvSpPr>
        <p:spPr bwMode="auto">
          <a:xfrm>
            <a:off x="6845312" y="3291134"/>
            <a:ext cx="227013" cy="360363"/>
          </a:xfrm>
          <a:custGeom>
            <a:avLst/>
            <a:gdLst>
              <a:gd name="T0" fmla="*/ 2147483647 w 98"/>
              <a:gd name="T1" fmla="*/ 2147483647 h 138"/>
              <a:gd name="T2" fmla="*/ 0 w 98"/>
              <a:gd name="T3" fmla="*/ 0 h 138"/>
              <a:gd name="T4" fmla="*/ 2147483647 w 98"/>
              <a:gd name="T5" fmla="*/ 2147483647 h 138"/>
              <a:gd name="T6" fmla="*/ 2147483647 w 98"/>
              <a:gd name="T7" fmla="*/ 2147483647 h 138"/>
              <a:gd name="T8" fmla="*/ 0 60000 65536"/>
              <a:gd name="T9" fmla="*/ 0 60000 65536"/>
              <a:gd name="T10" fmla="*/ 0 60000 65536"/>
              <a:gd name="T11" fmla="*/ 0 60000 65536"/>
              <a:gd name="T12" fmla="*/ 0 w 98"/>
              <a:gd name="T13" fmla="*/ 0 h 138"/>
              <a:gd name="T14" fmla="*/ 98 w 98"/>
              <a:gd name="T15" fmla="*/ 138 h 138"/>
            </a:gdLst>
            <a:ahLst/>
            <a:cxnLst>
              <a:cxn ang="T8">
                <a:pos x="T0" y="T1"/>
              </a:cxn>
              <a:cxn ang="T9">
                <a:pos x="T2" y="T3"/>
              </a:cxn>
              <a:cxn ang="T10">
                <a:pos x="T4" y="T5"/>
              </a:cxn>
              <a:cxn ang="T11">
                <a:pos x="T6" y="T7"/>
              </a:cxn>
            </a:cxnLst>
            <a:rect l="T12" t="T13" r="T14" b="T15"/>
            <a:pathLst>
              <a:path w="98" h="138">
                <a:moveTo>
                  <a:pt x="98" y="92"/>
                </a:moveTo>
                <a:lnTo>
                  <a:pt x="0" y="0"/>
                </a:lnTo>
                <a:lnTo>
                  <a:pt x="49" y="138"/>
                </a:lnTo>
                <a:lnTo>
                  <a:pt x="98"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40" name="Freeform 440"/>
          <p:cNvSpPr>
            <a:spLocks/>
          </p:cNvSpPr>
          <p:nvPr/>
        </p:nvSpPr>
        <p:spPr bwMode="auto">
          <a:xfrm>
            <a:off x="4440238" y="4286477"/>
            <a:ext cx="227012" cy="96837"/>
          </a:xfrm>
          <a:custGeom>
            <a:avLst/>
            <a:gdLst>
              <a:gd name="T0" fmla="*/ 2147483647 w 98"/>
              <a:gd name="T1" fmla="*/ 0 h 37"/>
              <a:gd name="T2" fmla="*/ 2147483647 w 98"/>
              <a:gd name="T3" fmla="*/ 2147483647 h 37"/>
              <a:gd name="T4" fmla="*/ 0 w 98"/>
              <a:gd name="T5" fmla="*/ 2147483647 h 37"/>
              <a:gd name="T6" fmla="*/ 2147483647 w 98"/>
              <a:gd name="T7" fmla="*/ 0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49" y="0"/>
                </a:moveTo>
                <a:lnTo>
                  <a:pt x="98"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41" name="Freeform 441"/>
          <p:cNvSpPr>
            <a:spLocks/>
          </p:cNvSpPr>
          <p:nvPr/>
        </p:nvSpPr>
        <p:spPr bwMode="auto">
          <a:xfrm>
            <a:off x="4554538" y="4286477"/>
            <a:ext cx="214312"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9"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42" name="Line 442"/>
          <p:cNvSpPr>
            <a:spLocks noChangeShapeType="1"/>
          </p:cNvSpPr>
          <p:nvPr/>
        </p:nvSpPr>
        <p:spPr bwMode="auto">
          <a:xfrm flipH="1" flipV="1">
            <a:off x="6845312" y="3291134"/>
            <a:ext cx="227013" cy="2397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43" name="Line 443"/>
          <p:cNvSpPr>
            <a:spLocks noChangeShapeType="1"/>
          </p:cNvSpPr>
          <p:nvPr/>
        </p:nvSpPr>
        <p:spPr bwMode="auto">
          <a:xfrm flipV="1">
            <a:off x="6740527" y="3291134"/>
            <a:ext cx="104775" cy="130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44" name="Line 444"/>
          <p:cNvSpPr>
            <a:spLocks noChangeShapeType="1"/>
          </p:cNvSpPr>
          <p:nvPr/>
        </p:nvSpPr>
        <p:spPr bwMode="auto">
          <a:xfrm flipH="1" flipV="1">
            <a:off x="4554538" y="4286475"/>
            <a:ext cx="214312"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45" name="Line 445"/>
          <p:cNvSpPr>
            <a:spLocks noChangeShapeType="1"/>
          </p:cNvSpPr>
          <p:nvPr/>
        </p:nvSpPr>
        <p:spPr bwMode="auto">
          <a:xfrm flipV="1">
            <a:off x="7723190" y="4286480"/>
            <a:ext cx="112712"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46" name="Freeform 446"/>
          <p:cNvSpPr>
            <a:spLocks/>
          </p:cNvSpPr>
          <p:nvPr/>
        </p:nvSpPr>
        <p:spPr bwMode="auto">
          <a:xfrm>
            <a:off x="5646738" y="3170462"/>
            <a:ext cx="215900"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01"/>
                </a:lnTo>
                <a:lnTo>
                  <a:pt x="0" y="119"/>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47" name="Freeform 447"/>
          <p:cNvSpPr>
            <a:spLocks/>
          </p:cNvSpPr>
          <p:nvPr/>
        </p:nvSpPr>
        <p:spPr bwMode="auto">
          <a:xfrm>
            <a:off x="5761038" y="3170484"/>
            <a:ext cx="215900" cy="263525"/>
          </a:xfrm>
          <a:custGeom>
            <a:avLst/>
            <a:gdLst>
              <a:gd name="T0" fmla="*/ 2147483647 w 94"/>
              <a:gd name="T1" fmla="*/ 0 h 101"/>
              <a:gd name="T2" fmla="*/ 0 w 94"/>
              <a:gd name="T3" fmla="*/ 0 h 101"/>
              <a:gd name="T4" fmla="*/ 2147483647 w 94"/>
              <a:gd name="T5" fmla="*/ 2147483647 h 101"/>
              <a:gd name="T6" fmla="*/ 2147483647 w 94"/>
              <a:gd name="T7" fmla="*/ 0 h 101"/>
              <a:gd name="T8" fmla="*/ 0 60000 65536"/>
              <a:gd name="T9" fmla="*/ 0 60000 65536"/>
              <a:gd name="T10" fmla="*/ 0 60000 65536"/>
              <a:gd name="T11" fmla="*/ 0 60000 65536"/>
              <a:gd name="T12" fmla="*/ 0 w 94"/>
              <a:gd name="T13" fmla="*/ 0 h 101"/>
              <a:gd name="T14" fmla="*/ 94 w 94"/>
              <a:gd name="T15" fmla="*/ 101 h 101"/>
            </a:gdLst>
            <a:ahLst/>
            <a:cxnLst>
              <a:cxn ang="T8">
                <a:pos x="T0" y="T1"/>
              </a:cxn>
              <a:cxn ang="T9">
                <a:pos x="T2" y="T3"/>
              </a:cxn>
              <a:cxn ang="T10">
                <a:pos x="T4" y="T5"/>
              </a:cxn>
              <a:cxn ang="T11">
                <a:pos x="T6" y="T7"/>
              </a:cxn>
            </a:cxnLst>
            <a:rect l="T12" t="T13" r="T14" b="T15"/>
            <a:pathLst>
              <a:path w="94" h="101">
                <a:moveTo>
                  <a:pt x="94" y="0"/>
                </a:moveTo>
                <a:lnTo>
                  <a:pt x="0" y="0"/>
                </a:lnTo>
                <a:lnTo>
                  <a:pt x="45" y="101"/>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48" name="Line 448"/>
          <p:cNvSpPr>
            <a:spLocks noChangeShapeType="1"/>
          </p:cNvSpPr>
          <p:nvPr/>
        </p:nvSpPr>
        <p:spPr bwMode="auto">
          <a:xfrm flipH="1">
            <a:off x="5761038" y="3170484"/>
            <a:ext cx="215900"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49" name="Line 449"/>
          <p:cNvSpPr>
            <a:spLocks noChangeShapeType="1"/>
          </p:cNvSpPr>
          <p:nvPr/>
        </p:nvSpPr>
        <p:spPr bwMode="auto">
          <a:xfrm flipV="1">
            <a:off x="5646744" y="3170462"/>
            <a:ext cx="114300" cy="311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50" name="Freeform 450"/>
          <p:cNvSpPr>
            <a:spLocks/>
          </p:cNvSpPr>
          <p:nvPr/>
        </p:nvSpPr>
        <p:spPr bwMode="auto">
          <a:xfrm>
            <a:off x="6958013" y="3530847"/>
            <a:ext cx="215900" cy="371475"/>
          </a:xfrm>
          <a:custGeom>
            <a:avLst/>
            <a:gdLst>
              <a:gd name="T0" fmla="*/ 2147483647 w 94"/>
              <a:gd name="T1" fmla="*/ 0 h 142"/>
              <a:gd name="T2" fmla="*/ 2147483647 w 94"/>
              <a:gd name="T3" fmla="*/ 2147483647 h 142"/>
              <a:gd name="T4" fmla="*/ 0 w 94"/>
              <a:gd name="T5" fmla="*/ 2147483647 h 142"/>
              <a:gd name="T6" fmla="*/ 2147483647 w 94"/>
              <a:gd name="T7" fmla="*/ 0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49" y="0"/>
                </a:moveTo>
                <a:lnTo>
                  <a:pt x="94" y="142"/>
                </a:lnTo>
                <a:lnTo>
                  <a:pt x="0" y="4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51" name="Freeform 451"/>
          <p:cNvSpPr>
            <a:spLocks/>
          </p:cNvSpPr>
          <p:nvPr/>
        </p:nvSpPr>
        <p:spPr bwMode="auto">
          <a:xfrm>
            <a:off x="7072313" y="3530847"/>
            <a:ext cx="215900" cy="371475"/>
          </a:xfrm>
          <a:custGeom>
            <a:avLst/>
            <a:gdLst>
              <a:gd name="T0" fmla="*/ 2147483647 w 94"/>
              <a:gd name="T1" fmla="*/ 2147483647 h 142"/>
              <a:gd name="T2" fmla="*/ 0 w 94"/>
              <a:gd name="T3" fmla="*/ 0 h 142"/>
              <a:gd name="T4" fmla="*/ 2147483647 w 94"/>
              <a:gd name="T5" fmla="*/ 2147483647 h 142"/>
              <a:gd name="T6" fmla="*/ 2147483647 w 94"/>
              <a:gd name="T7" fmla="*/ 2147483647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94" y="128"/>
                </a:moveTo>
                <a:lnTo>
                  <a:pt x="0" y="0"/>
                </a:lnTo>
                <a:lnTo>
                  <a:pt x="45" y="142"/>
                </a:lnTo>
                <a:lnTo>
                  <a:pt x="94" y="12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52" name="Freeform 452"/>
          <p:cNvSpPr>
            <a:spLocks/>
          </p:cNvSpPr>
          <p:nvPr/>
        </p:nvSpPr>
        <p:spPr bwMode="auto">
          <a:xfrm>
            <a:off x="6194425" y="3013322"/>
            <a:ext cx="215900" cy="301625"/>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115"/>
                </a:lnTo>
                <a:lnTo>
                  <a:pt x="0" y="65"/>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53" name="Freeform 453"/>
          <p:cNvSpPr>
            <a:spLocks/>
          </p:cNvSpPr>
          <p:nvPr/>
        </p:nvSpPr>
        <p:spPr bwMode="auto">
          <a:xfrm>
            <a:off x="6296025" y="3013322"/>
            <a:ext cx="228600" cy="301625"/>
          </a:xfrm>
          <a:custGeom>
            <a:avLst/>
            <a:gdLst>
              <a:gd name="T0" fmla="*/ 2147483647 w 98"/>
              <a:gd name="T1" fmla="*/ 2147483647 h 115"/>
              <a:gd name="T2" fmla="*/ 0 w 98"/>
              <a:gd name="T3" fmla="*/ 0 h 115"/>
              <a:gd name="T4" fmla="*/ 2147483647 w 98"/>
              <a:gd name="T5" fmla="*/ 2147483647 h 115"/>
              <a:gd name="T6" fmla="*/ 2147483647 w 98"/>
              <a:gd name="T7" fmla="*/ 2147483647 h 115"/>
              <a:gd name="T8" fmla="*/ 0 60000 65536"/>
              <a:gd name="T9" fmla="*/ 0 60000 65536"/>
              <a:gd name="T10" fmla="*/ 0 60000 65536"/>
              <a:gd name="T11" fmla="*/ 0 60000 65536"/>
              <a:gd name="T12" fmla="*/ 0 w 98"/>
              <a:gd name="T13" fmla="*/ 0 h 115"/>
              <a:gd name="T14" fmla="*/ 98 w 98"/>
              <a:gd name="T15" fmla="*/ 115 h 115"/>
            </a:gdLst>
            <a:ahLst/>
            <a:cxnLst>
              <a:cxn ang="T8">
                <a:pos x="T0" y="T1"/>
              </a:cxn>
              <a:cxn ang="T9">
                <a:pos x="T2" y="T3"/>
              </a:cxn>
              <a:cxn ang="T10">
                <a:pos x="T4" y="T5"/>
              </a:cxn>
              <a:cxn ang="T11">
                <a:pos x="T6" y="T7"/>
              </a:cxn>
            </a:cxnLst>
            <a:rect l="T12" t="T13" r="T14" b="T15"/>
            <a:pathLst>
              <a:path w="98" h="115">
                <a:moveTo>
                  <a:pt x="98" y="65"/>
                </a:moveTo>
                <a:lnTo>
                  <a:pt x="0" y="0"/>
                </a:lnTo>
                <a:lnTo>
                  <a:pt x="49" y="115"/>
                </a:lnTo>
                <a:lnTo>
                  <a:pt x="98" y="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54" name="Freeform 454"/>
          <p:cNvSpPr>
            <a:spLocks/>
          </p:cNvSpPr>
          <p:nvPr/>
        </p:nvSpPr>
        <p:spPr bwMode="auto">
          <a:xfrm>
            <a:off x="5318125" y="3494334"/>
            <a:ext cx="215900" cy="277813"/>
          </a:xfrm>
          <a:custGeom>
            <a:avLst/>
            <a:gdLst>
              <a:gd name="T0" fmla="*/ 2147483647 w 93"/>
              <a:gd name="T1" fmla="*/ 0 h 106"/>
              <a:gd name="T2" fmla="*/ 2147483647 w 93"/>
              <a:gd name="T3" fmla="*/ 2147483647 h 106"/>
              <a:gd name="T4" fmla="*/ 0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0"/>
                </a:moveTo>
                <a:lnTo>
                  <a:pt x="93" y="101"/>
                </a:lnTo>
                <a:lnTo>
                  <a:pt x="0" y="10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55" name="Freeform 455"/>
          <p:cNvSpPr>
            <a:spLocks/>
          </p:cNvSpPr>
          <p:nvPr/>
        </p:nvSpPr>
        <p:spPr bwMode="auto">
          <a:xfrm>
            <a:off x="5432430" y="3481634"/>
            <a:ext cx="214313" cy="277813"/>
          </a:xfrm>
          <a:custGeom>
            <a:avLst/>
            <a:gdLst>
              <a:gd name="T0" fmla="*/ 2147483647 w 93"/>
              <a:gd name="T1" fmla="*/ 0 h 106"/>
              <a:gd name="T2" fmla="*/ 0 w 93"/>
              <a:gd name="T3" fmla="*/ 2147483647 h 106"/>
              <a:gd name="T4" fmla="*/ 2147483647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0"/>
                </a:moveTo>
                <a:lnTo>
                  <a:pt x="0" y="5"/>
                </a:lnTo>
                <a:lnTo>
                  <a:pt x="44" y="106"/>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56" name="Line 456"/>
          <p:cNvSpPr>
            <a:spLocks noChangeShapeType="1"/>
          </p:cNvSpPr>
          <p:nvPr/>
        </p:nvSpPr>
        <p:spPr bwMode="auto">
          <a:xfrm flipH="1" flipV="1">
            <a:off x="7072313" y="3530825"/>
            <a:ext cx="215900" cy="3349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57" name="Line 457"/>
          <p:cNvSpPr>
            <a:spLocks noChangeShapeType="1"/>
          </p:cNvSpPr>
          <p:nvPr/>
        </p:nvSpPr>
        <p:spPr bwMode="auto">
          <a:xfrm flipV="1">
            <a:off x="6958013" y="3530825"/>
            <a:ext cx="114300" cy="1206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58" name="Line 458"/>
          <p:cNvSpPr>
            <a:spLocks noChangeShapeType="1"/>
          </p:cNvSpPr>
          <p:nvPr/>
        </p:nvSpPr>
        <p:spPr bwMode="auto">
          <a:xfrm flipH="1" flipV="1">
            <a:off x="6296025" y="3013300"/>
            <a:ext cx="228600" cy="1698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59" name="Line 459"/>
          <p:cNvSpPr>
            <a:spLocks noChangeShapeType="1"/>
          </p:cNvSpPr>
          <p:nvPr/>
        </p:nvSpPr>
        <p:spPr bwMode="auto">
          <a:xfrm flipV="1">
            <a:off x="6194426" y="3013300"/>
            <a:ext cx="101600" cy="1698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60" name="Line 460"/>
          <p:cNvSpPr>
            <a:spLocks noChangeShapeType="1"/>
          </p:cNvSpPr>
          <p:nvPr/>
        </p:nvSpPr>
        <p:spPr bwMode="auto">
          <a:xfrm flipV="1">
            <a:off x="5318125" y="3494334"/>
            <a:ext cx="114300" cy="277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61" name="Freeform 461"/>
          <p:cNvSpPr>
            <a:spLocks/>
          </p:cNvSpPr>
          <p:nvPr/>
        </p:nvSpPr>
        <p:spPr bwMode="auto">
          <a:xfrm>
            <a:off x="7173925" y="3865793"/>
            <a:ext cx="217487" cy="314325"/>
          </a:xfrm>
          <a:custGeom>
            <a:avLst/>
            <a:gdLst>
              <a:gd name="T0" fmla="*/ 2147483647 w 93"/>
              <a:gd name="T1" fmla="*/ 0 h 120"/>
              <a:gd name="T2" fmla="*/ 2147483647 w 93"/>
              <a:gd name="T3" fmla="*/ 2147483647 h 120"/>
              <a:gd name="T4" fmla="*/ 0 w 93"/>
              <a:gd name="T5" fmla="*/ 2147483647 h 120"/>
              <a:gd name="T6" fmla="*/ 2147483647 w 93"/>
              <a:gd name="T7" fmla="*/ 0 h 120"/>
              <a:gd name="T8" fmla="*/ 0 60000 65536"/>
              <a:gd name="T9" fmla="*/ 0 60000 65536"/>
              <a:gd name="T10" fmla="*/ 0 60000 65536"/>
              <a:gd name="T11" fmla="*/ 0 60000 65536"/>
              <a:gd name="T12" fmla="*/ 0 w 93"/>
              <a:gd name="T13" fmla="*/ 0 h 120"/>
              <a:gd name="T14" fmla="*/ 93 w 93"/>
              <a:gd name="T15" fmla="*/ 120 h 120"/>
            </a:gdLst>
            <a:ahLst/>
            <a:cxnLst>
              <a:cxn ang="T8">
                <a:pos x="T0" y="T1"/>
              </a:cxn>
              <a:cxn ang="T9">
                <a:pos x="T2" y="T3"/>
              </a:cxn>
              <a:cxn ang="T10">
                <a:pos x="T4" y="T5"/>
              </a:cxn>
              <a:cxn ang="T11">
                <a:pos x="T6" y="T7"/>
              </a:cxn>
            </a:cxnLst>
            <a:rect l="T12" t="T13" r="T14" b="T15"/>
            <a:pathLst>
              <a:path w="93" h="120">
                <a:moveTo>
                  <a:pt x="49" y="0"/>
                </a:moveTo>
                <a:lnTo>
                  <a:pt x="93" y="120"/>
                </a:lnTo>
                <a:lnTo>
                  <a:pt x="0" y="1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62" name="Freeform 462"/>
          <p:cNvSpPr>
            <a:spLocks/>
          </p:cNvSpPr>
          <p:nvPr/>
        </p:nvSpPr>
        <p:spPr bwMode="auto">
          <a:xfrm>
            <a:off x="7288213" y="3865787"/>
            <a:ext cx="214312" cy="457200"/>
          </a:xfrm>
          <a:custGeom>
            <a:avLst/>
            <a:gdLst>
              <a:gd name="T0" fmla="*/ 2147483647 w 93"/>
              <a:gd name="T1" fmla="*/ 2147483647 h 175"/>
              <a:gd name="T2" fmla="*/ 0 w 93"/>
              <a:gd name="T3" fmla="*/ 0 h 175"/>
              <a:gd name="T4" fmla="*/ 2147483647 w 93"/>
              <a:gd name="T5" fmla="*/ 2147483647 h 175"/>
              <a:gd name="T6" fmla="*/ 2147483647 w 93"/>
              <a:gd name="T7" fmla="*/ 2147483647 h 175"/>
              <a:gd name="T8" fmla="*/ 0 60000 65536"/>
              <a:gd name="T9" fmla="*/ 0 60000 65536"/>
              <a:gd name="T10" fmla="*/ 0 60000 65536"/>
              <a:gd name="T11" fmla="*/ 0 60000 65536"/>
              <a:gd name="T12" fmla="*/ 0 w 93"/>
              <a:gd name="T13" fmla="*/ 0 h 175"/>
              <a:gd name="T14" fmla="*/ 93 w 93"/>
              <a:gd name="T15" fmla="*/ 175 h 175"/>
            </a:gdLst>
            <a:ahLst/>
            <a:cxnLst>
              <a:cxn ang="T8">
                <a:pos x="T0" y="T1"/>
              </a:cxn>
              <a:cxn ang="T9">
                <a:pos x="T2" y="T3"/>
              </a:cxn>
              <a:cxn ang="T10">
                <a:pos x="T4" y="T5"/>
              </a:cxn>
              <a:cxn ang="T11">
                <a:pos x="T6" y="T7"/>
              </a:cxn>
            </a:cxnLst>
            <a:rect l="T12" t="T13" r="T14" b="T15"/>
            <a:pathLst>
              <a:path w="93" h="175">
                <a:moveTo>
                  <a:pt x="93" y="175"/>
                </a:moveTo>
                <a:lnTo>
                  <a:pt x="0" y="0"/>
                </a:lnTo>
                <a:lnTo>
                  <a:pt x="44" y="120"/>
                </a:lnTo>
                <a:lnTo>
                  <a:pt x="93" y="17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63" name="Freeform 463"/>
          <p:cNvSpPr>
            <a:spLocks/>
          </p:cNvSpPr>
          <p:nvPr/>
        </p:nvSpPr>
        <p:spPr bwMode="auto">
          <a:xfrm>
            <a:off x="4984762" y="3818162"/>
            <a:ext cx="227013" cy="565150"/>
          </a:xfrm>
          <a:custGeom>
            <a:avLst/>
            <a:gdLst>
              <a:gd name="T0" fmla="*/ 2147483647 w 98"/>
              <a:gd name="T1" fmla="*/ 0 h 216"/>
              <a:gd name="T2" fmla="*/ 2147483647 w 98"/>
              <a:gd name="T3" fmla="*/ 2147483647 h 216"/>
              <a:gd name="T4" fmla="*/ 0 w 98"/>
              <a:gd name="T5" fmla="*/ 2147483647 h 216"/>
              <a:gd name="T6" fmla="*/ 2147483647 w 98"/>
              <a:gd name="T7" fmla="*/ 0 h 216"/>
              <a:gd name="T8" fmla="*/ 0 60000 65536"/>
              <a:gd name="T9" fmla="*/ 0 60000 65536"/>
              <a:gd name="T10" fmla="*/ 0 60000 65536"/>
              <a:gd name="T11" fmla="*/ 0 60000 65536"/>
              <a:gd name="T12" fmla="*/ 0 w 98"/>
              <a:gd name="T13" fmla="*/ 0 h 216"/>
              <a:gd name="T14" fmla="*/ 98 w 98"/>
              <a:gd name="T15" fmla="*/ 216 h 216"/>
            </a:gdLst>
            <a:ahLst/>
            <a:cxnLst>
              <a:cxn ang="T8">
                <a:pos x="T0" y="T1"/>
              </a:cxn>
              <a:cxn ang="T9">
                <a:pos x="T2" y="T3"/>
              </a:cxn>
              <a:cxn ang="T10">
                <a:pos x="T4" y="T5"/>
              </a:cxn>
              <a:cxn ang="T11">
                <a:pos x="T6" y="T7"/>
              </a:cxn>
            </a:cxnLst>
            <a:rect l="T12" t="T13" r="T14" b="T15"/>
            <a:pathLst>
              <a:path w="98" h="216">
                <a:moveTo>
                  <a:pt x="49" y="0"/>
                </a:moveTo>
                <a:lnTo>
                  <a:pt x="98" y="216"/>
                </a:lnTo>
                <a:lnTo>
                  <a:pt x="0" y="202"/>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64" name="Freeform 464"/>
          <p:cNvSpPr>
            <a:spLocks/>
          </p:cNvSpPr>
          <p:nvPr/>
        </p:nvSpPr>
        <p:spPr bwMode="auto">
          <a:xfrm>
            <a:off x="5099062" y="3772127"/>
            <a:ext cx="219075" cy="611187"/>
          </a:xfrm>
          <a:custGeom>
            <a:avLst/>
            <a:gdLst>
              <a:gd name="T0" fmla="*/ 2147483647 w 94"/>
              <a:gd name="T1" fmla="*/ 0 h 234"/>
              <a:gd name="T2" fmla="*/ 0 w 94"/>
              <a:gd name="T3" fmla="*/ 2147483647 h 234"/>
              <a:gd name="T4" fmla="*/ 2147483647 w 94"/>
              <a:gd name="T5" fmla="*/ 2147483647 h 234"/>
              <a:gd name="T6" fmla="*/ 214748364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94" y="0"/>
                </a:moveTo>
                <a:lnTo>
                  <a:pt x="0" y="18"/>
                </a:lnTo>
                <a:lnTo>
                  <a:pt x="49" y="234"/>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65" name="Freeform 465"/>
          <p:cNvSpPr>
            <a:spLocks/>
          </p:cNvSpPr>
          <p:nvPr/>
        </p:nvSpPr>
        <p:spPr bwMode="auto">
          <a:xfrm>
            <a:off x="4667250" y="4322987"/>
            <a:ext cx="215900" cy="84138"/>
          </a:xfrm>
          <a:custGeom>
            <a:avLst/>
            <a:gdLst>
              <a:gd name="T0" fmla="*/ 2147483647 w 93"/>
              <a:gd name="T1" fmla="*/ 0 h 32"/>
              <a:gd name="T2" fmla="*/ 2147483647 w 93"/>
              <a:gd name="T3" fmla="*/ 2147483647 h 32"/>
              <a:gd name="T4" fmla="*/ 0 w 93"/>
              <a:gd name="T5" fmla="*/ 2147483647 h 32"/>
              <a:gd name="T6" fmla="*/ 2147483647 w 93"/>
              <a:gd name="T7" fmla="*/ 0 h 32"/>
              <a:gd name="T8" fmla="*/ 0 60000 65536"/>
              <a:gd name="T9" fmla="*/ 0 60000 65536"/>
              <a:gd name="T10" fmla="*/ 0 60000 65536"/>
              <a:gd name="T11" fmla="*/ 0 60000 65536"/>
              <a:gd name="T12" fmla="*/ 0 w 93"/>
              <a:gd name="T13" fmla="*/ 0 h 32"/>
              <a:gd name="T14" fmla="*/ 93 w 93"/>
              <a:gd name="T15" fmla="*/ 32 h 32"/>
            </a:gdLst>
            <a:ahLst/>
            <a:cxnLst>
              <a:cxn ang="T8">
                <a:pos x="T0" y="T1"/>
              </a:cxn>
              <a:cxn ang="T9">
                <a:pos x="T2" y="T3"/>
              </a:cxn>
              <a:cxn ang="T10">
                <a:pos x="T4" y="T5"/>
              </a:cxn>
              <a:cxn ang="T11">
                <a:pos x="T6" y="T7"/>
              </a:cxn>
            </a:cxnLst>
            <a:rect l="T12" t="T13" r="T14" b="T15"/>
            <a:pathLst>
              <a:path w="93" h="32">
                <a:moveTo>
                  <a:pt x="44" y="0"/>
                </a:moveTo>
                <a:lnTo>
                  <a:pt x="93" y="32"/>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66" name="Freeform 466"/>
          <p:cNvSpPr>
            <a:spLocks/>
          </p:cNvSpPr>
          <p:nvPr/>
        </p:nvSpPr>
        <p:spPr bwMode="auto">
          <a:xfrm>
            <a:off x="4768850" y="4322987"/>
            <a:ext cx="215900" cy="84138"/>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9"/>
                </a:moveTo>
                <a:lnTo>
                  <a:pt x="0" y="0"/>
                </a:lnTo>
                <a:lnTo>
                  <a:pt x="49" y="32"/>
                </a:lnTo>
                <a:lnTo>
                  <a:pt x="94"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67" name="Freeform 467"/>
          <p:cNvSpPr>
            <a:spLocks/>
          </p:cNvSpPr>
          <p:nvPr/>
        </p:nvSpPr>
        <p:spPr bwMode="auto">
          <a:xfrm>
            <a:off x="7502530" y="4322987"/>
            <a:ext cx="220663" cy="84138"/>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9"/>
                </a:moveTo>
                <a:lnTo>
                  <a:pt x="0" y="0"/>
                </a:lnTo>
                <a:lnTo>
                  <a:pt x="50" y="32"/>
                </a:lnTo>
                <a:lnTo>
                  <a:pt x="94"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68" name="Line 468"/>
          <p:cNvSpPr>
            <a:spLocks noChangeShapeType="1"/>
          </p:cNvSpPr>
          <p:nvPr/>
        </p:nvSpPr>
        <p:spPr bwMode="auto">
          <a:xfrm flipH="1" flipV="1">
            <a:off x="7288213" y="3865787"/>
            <a:ext cx="214312" cy="457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69" name="Line 469"/>
          <p:cNvSpPr>
            <a:spLocks noChangeShapeType="1"/>
          </p:cNvSpPr>
          <p:nvPr/>
        </p:nvSpPr>
        <p:spPr bwMode="auto">
          <a:xfrm flipH="1" flipV="1">
            <a:off x="7502530" y="4322989"/>
            <a:ext cx="220663"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70" name="Freeform 470"/>
          <p:cNvSpPr>
            <a:spLocks/>
          </p:cNvSpPr>
          <p:nvPr/>
        </p:nvSpPr>
        <p:spPr bwMode="auto">
          <a:xfrm>
            <a:off x="7391400" y="4180121"/>
            <a:ext cx="228600" cy="227013"/>
          </a:xfrm>
          <a:custGeom>
            <a:avLst/>
            <a:gdLst>
              <a:gd name="T0" fmla="*/ 2147483647 w 99"/>
              <a:gd name="T1" fmla="*/ 2147483647 h 87"/>
              <a:gd name="T2" fmla="*/ 2147483647 w 99"/>
              <a:gd name="T3" fmla="*/ 2147483647 h 87"/>
              <a:gd name="T4" fmla="*/ 0 w 99"/>
              <a:gd name="T5" fmla="*/ 0 h 87"/>
              <a:gd name="T6" fmla="*/ 2147483647 w 99"/>
              <a:gd name="T7" fmla="*/ 2147483647 h 87"/>
              <a:gd name="T8" fmla="*/ 0 60000 65536"/>
              <a:gd name="T9" fmla="*/ 0 60000 65536"/>
              <a:gd name="T10" fmla="*/ 0 60000 65536"/>
              <a:gd name="T11" fmla="*/ 0 60000 65536"/>
              <a:gd name="T12" fmla="*/ 0 w 99"/>
              <a:gd name="T13" fmla="*/ 0 h 87"/>
              <a:gd name="T14" fmla="*/ 99 w 99"/>
              <a:gd name="T15" fmla="*/ 87 h 87"/>
            </a:gdLst>
            <a:ahLst/>
            <a:cxnLst>
              <a:cxn ang="T8">
                <a:pos x="T0" y="T1"/>
              </a:cxn>
              <a:cxn ang="T9">
                <a:pos x="T2" y="T3"/>
              </a:cxn>
              <a:cxn ang="T10">
                <a:pos x="T4" y="T5"/>
              </a:cxn>
              <a:cxn ang="T11">
                <a:pos x="T6" y="T7"/>
              </a:cxn>
            </a:cxnLst>
            <a:rect l="T12" t="T13" r="T14" b="T15"/>
            <a:pathLst>
              <a:path w="99" h="87">
                <a:moveTo>
                  <a:pt x="49" y="55"/>
                </a:moveTo>
                <a:lnTo>
                  <a:pt x="99" y="87"/>
                </a:lnTo>
                <a:lnTo>
                  <a:pt x="0" y="0"/>
                </a:lnTo>
                <a:lnTo>
                  <a:pt x="49"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71" name="Line 471"/>
          <p:cNvSpPr>
            <a:spLocks noChangeShapeType="1"/>
          </p:cNvSpPr>
          <p:nvPr/>
        </p:nvSpPr>
        <p:spPr bwMode="auto">
          <a:xfrm flipV="1">
            <a:off x="7173913" y="3865796"/>
            <a:ext cx="114300"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72" name="Line 472"/>
          <p:cNvSpPr>
            <a:spLocks noChangeShapeType="1"/>
          </p:cNvSpPr>
          <p:nvPr/>
        </p:nvSpPr>
        <p:spPr bwMode="auto">
          <a:xfrm flipV="1">
            <a:off x="4984752" y="3818162"/>
            <a:ext cx="114300" cy="5286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73" name="Line 473"/>
          <p:cNvSpPr>
            <a:spLocks noChangeShapeType="1"/>
          </p:cNvSpPr>
          <p:nvPr/>
        </p:nvSpPr>
        <p:spPr bwMode="auto">
          <a:xfrm flipH="1">
            <a:off x="5099062" y="3772147"/>
            <a:ext cx="219075" cy="460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74" name="Line 474"/>
          <p:cNvSpPr>
            <a:spLocks noChangeShapeType="1"/>
          </p:cNvSpPr>
          <p:nvPr/>
        </p:nvSpPr>
        <p:spPr bwMode="auto">
          <a:xfrm flipH="1" flipV="1">
            <a:off x="4768850" y="4322989"/>
            <a:ext cx="215900"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75" name="Line 475"/>
          <p:cNvSpPr>
            <a:spLocks noChangeShapeType="1"/>
          </p:cNvSpPr>
          <p:nvPr/>
        </p:nvSpPr>
        <p:spPr bwMode="auto">
          <a:xfrm flipV="1">
            <a:off x="4667250" y="4322994"/>
            <a:ext cx="101600" cy="60325"/>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76" name="Line 476"/>
          <p:cNvSpPr>
            <a:spLocks noChangeShapeType="1"/>
          </p:cNvSpPr>
          <p:nvPr/>
        </p:nvSpPr>
        <p:spPr bwMode="auto">
          <a:xfrm>
            <a:off x="7400930" y="4180117"/>
            <a:ext cx="101600" cy="1428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77" name="Line 477"/>
          <p:cNvSpPr>
            <a:spLocks noChangeShapeType="1"/>
          </p:cNvSpPr>
          <p:nvPr/>
        </p:nvSpPr>
        <p:spPr bwMode="auto">
          <a:xfrm flipH="1" flipV="1">
            <a:off x="4221175" y="4322989"/>
            <a:ext cx="219075"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78" name="Freeform 478"/>
          <p:cNvSpPr>
            <a:spLocks/>
          </p:cNvSpPr>
          <p:nvPr/>
        </p:nvSpPr>
        <p:spPr bwMode="auto">
          <a:xfrm>
            <a:off x="6410337" y="3183184"/>
            <a:ext cx="219075" cy="384175"/>
          </a:xfrm>
          <a:custGeom>
            <a:avLst/>
            <a:gdLst>
              <a:gd name="T0" fmla="*/ 2147483647 w 94"/>
              <a:gd name="T1" fmla="*/ 0 h 147"/>
              <a:gd name="T2" fmla="*/ 2147483647 w 94"/>
              <a:gd name="T3" fmla="*/ 2147483647 h 147"/>
              <a:gd name="T4" fmla="*/ 0 w 94"/>
              <a:gd name="T5" fmla="*/ 2147483647 h 147"/>
              <a:gd name="T6" fmla="*/ 2147483647 w 94"/>
              <a:gd name="T7" fmla="*/ 0 h 147"/>
              <a:gd name="T8" fmla="*/ 0 60000 65536"/>
              <a:gd name="T9" fmla="*/ 0 60000 65536"/>
              <a:gd name="T10" fmla="*/ 0 60000 65536"/>
              <a:gd name="T11" fmla="*/ 0 60000 65536"/>
              <a:gd name="T12" fmla="*/ 0 w 94"/>
              <a:gd name="T13" fmla="*/ 0 h 147"/>
              <a:gd name="T14" fmla="*/ 94 w 94"/>
              <a:gd name="T15" fmla="*/ 147 h 147"/>
            </a:gdLst>
            <a:ahLst/>
            <a:cxnLst>
              <a:cxn ang="T8">
                <a:pos x="T0" y="T1"/>
              </a:cxn>
              <a:cxn ang="T9">
                <a:pos x="T2" y="T3"/>
              </a:cxn>
              <a:cxn ang="T10">
                <a:pos x="T4" y="T5"/>
              </a:cxn>
              <a:cxn ang="T11">
                <a:pos x="T6" y="T7"/>
              </a:cxn>
            </a:cxnLst>
            <a:rect l="T12" t="T13" r="T14" b="T15"/>
            <a:pathLst>
              <a:path w="94" h="147">
                <a:moveTo>
                  <a:pt x="49" y="0"/>
                </a:moveTo>
                <a:lnTo>
                  <a:pt x="94" y="147"/>
                </a:lnTo>
                <a:lnTo>
                  <a:pt x="0" y="50"/>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79" name="Freeform 479"/>
          <p:cNvSpPr>
            <a:spLocks/>
          </p:cNvSpPr>
          <p:nvPr/>
        </p:nvSpPr>
        <p:spPr bwMode="auto">
          <a:xfrm>
            <a:off x="6524625" y="3183184"/>
            <a:ext cx="215900" cy="384175"/>
          </a:xfrm>
          <a:custGeom>
            <a:avLst/>
            <a:gdLst>
              <a:gd name="T0" fmla="*/ 2147483647 w 94"/>
              <a:gd name="T1" fmla="*/ 2147483647 h 147"/>
              <a:gd name="T2" fmla="*/ 0 w 94"/>
              <a:gd name="T3" fmla="*/ 0 h 147"/>
              <a:gd name="T4" fmla="*/ 2147483647 w 94"/>
              <a:gd name="T5" fmla="*/ 2147483647 h 147"/>
              <a:gd name="T6" fmla="*/ 2147483647 w 94"/>
              <a:gd name="T7" fmla="*/ 2147483647 h 147"/>
              <a:gd name="T8" fmla="*/ 0 60000 65536"/>
              <a:gd name="T9" fmla="*/ 0 60000 65536"/>
              <a:gd name="T10" fmla="*/ 0 60000 65536"/>
              <a:gd name="T11" fmla="*/ 0 60000 65536"/>
              <a:gd name="T12" fmla="*/ 0 w 94"/>
              <a:gd name="T13" fmla="*/ 0 h 147"/>
              <a:gd name="T14" fmla="*/ 94 w 94"/>
              <a:gd name="T15" fmla="*/ 147 h 147"/>
            </a:gdLst>
            <a:ahLst/>
            <a:cxnLst>
              <a:cxn ang="T8">
                <a:pos x="T0" y="T1"/>
              </a:cxn>
              <a:cxn ang="T9">
                <a:pos x="T2" y="T3"/>
              </a:cxn>
              <a:cxn ang="T10">
                <a:pos x="T4" y="T5"/>
              </a:cxn>
              <a:cxn ang="T11">
                <a:pos x="T6" y="T7"/>
              </a:cxn>
            </a:cxnLst>
            <a:rect l="T12" t="T13" r="T14" b="T15"/>
            <a:pathLst>
              <a:path w="94" h="147">
                <a:moveTo>
                  <a:pt x="94" y="91"/>
                </a:moveTo>
                <a:lnTo>
                  <a:pt x="0" y="0"/>
                </a:lnTo>
                <a:lnTo>
                  <a:pt x="45" y="147"/>
                </a:lnTo>
                <a:lnTo>
                  <a:pt x="94" y="9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80" name="Freeform 480"/>
          <p:cNvSpPr>
            <a:spLocks/>
          </p:cNvSpPr>
          <p:nvPr/>
        </p:nvSpPr>
        <p:spPr bwMode="auto">
          <a:xfrm>
            <a:off x="5862650" y="3170484"/>
            <a:ext cx="217487" cy="263525"/>
          </a:xfrm>
          <a:custGeom>
            <a:avLst/>
            <a:gdLst>
              <a:gd name="T0" fmla="*/ 2147483647 w 93"/>
              <a:gd name="T1" fmla="*/ 0 h 101"/>
              <a:gd name="T2" fmla="*/ 2147483647 w 93"/>
              <a:gd name="T3" fmla="*/ 2147483647 h 101"/>
              <a:gd name="T4" fmla="*/ 0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49" y="0"/>
                </a:moveTo>
                <a:lnTo>
                  <a:pt x="93" y="92"/>
                </a:lnTo>
                <a:lnTo>
                  <a:pt x="0" y="101"/>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81" name="Freeform 481"/>
          <p:cNvSpPr>
            <a:spLocks/>
          </p:cNvSpPr>
          <p:nvPr/>
        </p:nvSpPr>
        <p:spPr bwMode="auto">
          <a:xfrm>
            <a:off x="5976950" y="3170462"/>
            <a:ext cx="217487" cy="241300"/>
          </a:xfrm>
          <a:custGeom>
            <a:avLst/>
            <a:gdLst>
              <a:gd name="T0" fmla="*/ 2147483647 w 93"/>
              <a:gd name="T1" fmla="*/ 2147483647 h 92"/>
              <a:gd name="T2" fmla="*/ 0 w 93"/>
              <a:gd name="T3" fmla="*/ 0 h 92"/>
              <a:gd name="T4" fmla="*/ 2147483647 w 93"/>
              <a:gd name="T5" fmla="*/ 2147483647 h 92"/>
              <a:gd name="T6" fmla="*/ 2147483647 w 93"/>
              <a:gd name="T7" fmla="*/ 2147483647 h 92"/>
              <a:gd name="T8" fmla="*/ 0 60000 65536"/>
              <a:gd name="T9" fmla="*/ 0 60000 65536"/>
              <a:gd name="T10" fmla="*/ 0 60000 65536"/>
              <a:gd name="T11" fmla="*/ 0 60000 65536"/>
              <a:gd name="T12" fmla="*/ 0 w 93"/>
              <a:gd name="T13" fmla="*/ 0 h 92"/>
              <a:gd name="T14" fmla="*/ 93 w 93"/>
              <a:gd name="T15" fmla="*/ 92 h 92"/>
            </a:gdLst>
            <a:ahLst/>
            <a:cxnLst>
              <a:cxn ang="T8">
                <a:pos x="T0" y="T1"/>
              </a:cxn>
              <a:cxn ang="T9">
                <a:pos x="T2" y="T3"/>
              </a:cxn>
              <a:cxn ang="T10">
                <a:pos x="T4" y="T5"/>
              </a:cxn>
              <a:cxn ang="T11">
                <a:pos x="T6" y="T7"/>
              </a:cxn>
            </a:cxnLst>
            <a:rect l="T12" t="T13" r="T14" b="T15"/>
            <a:pathLst>
              <a:path w="93" h="92">
                <a:moveTo>
                  <a:pt x="93" y="5"/>
                </a:moveTo>
                <a:lnTo>
                  <a:pt x="0" y="0"/>
                </a:lnTo>
                <a:lnTo>
                  <a:pt x="44" y="92"/>
                </a:lnTo>
                <a:lnTo>
                  <a:pt x="93" y="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82" name="Line 482"/>
          <p:cNvSpPr>
            <a:spLocks noChangeShapeType="1"/>
          </p:cNvSpPr>
          <p:nvPr/>
        </p:nvSpPr>
        <p:spPr bwMode="auto">
          <a:xfrm flipH="1" flipV="1">
            <a:off x="6524625" y="3183184"/>
            <a:ext cx="215900" cy="2381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83" name="Line 483"/>
          <p:cNvSpPr>
            <a:spLocks noChangeShapeType="1"/>
          </p:cNvSpPr>
          <p:nvPr/>
        </p:nvSpPr>
        <p:spPr bwMode="auto">
          <a:xfrm flipV="1">
            <a:off x="6410328" y="3183184"/>
            <a:ext cx="114300" cy="1317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84" name="Line 484"/>
          <p:cNvSpPr>
            <a:spLocks noChangeShapeType="1"/>
          </p:cNvSpPr>
          <p:nvPr/>
        </p:nvSpPr>
        <p:spPr bwMode="auto">
          <a:xfrm flipH="1" flipV="1">
            <a:off x="5976950" y="3170462"/>
            <a:ext cx="217487"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85" name="Freeform 485"/>
          <p:cNvSpPr>
            <a:spLocks/>
          </p:cNvSpPr>
          <p:nvPr/>
        </p:nvSpPr>
        <p:spPr bwMode="auto">
          <a:xfrm>
            <a:off x="5534037" y="3481634"/>
            <a:ext cx="227013" cy="277813"/>
          </a:xfrm>
          <a:custGeom>
            <a:avLst/>
            <a:gdLst>
              <a:gd name="T0" fmla="*/ 2147483647 w 98"/>
              <a:gd name="T1" fmla="*/ 0 h 106"/>
              <a:gd name="T2" fmla="*/ 2147483647 w 98"/>
              <a:gd name="T3" fmla="*/ 2147483647 h 106"/>
              <a:gd name="T4" fmla="*/ 0 w 98"/>
              <a:gd name="T5" fmla="*/ 2147483647 h 106"/>
              <a:gd name="T6" fmla="*/ 2147483647 w 98"/>
              <a:gd name="T7" fmla="*/ 0 h 106"/>
              <a:gd name="T8" fmla="*/ 0 60000 65536"/>
              <a:gd name="T9" fmla="*/ 0 60000 65536"/>
              <a:gd name="T10" fmla="*/ 0 60000 65536"/>
              <a:gd name="T11" fmla="*/ 0 60000 65536"/>
              <a:gd name="T12" fmla="*/ 0 w 98"/>
              <a:gd name="T13" fmla="*/ 0 h 106"/>
              <a:gd name="T14" fmla="*/ 98 w 98"/>
              <a:gd name="T15" fmla="*/ 106 h 106"/>
            </a:gdLst>
            <a:ahLst/>
            <a:cxnLst>
              <a:cxn ang="T8">
                <a:pos x="T0" y="T1"/>
              </a:cxn>
              <a:cxn ang="T9">
                <a:pos x="T2" y="T3"/>
              </a:cxn>
              <a:cxn ang="T10">
                <a:pos x="T4" y="T5"/>
              </a:cxn>
              <a:cxn ang="T11">
                <a:pos x="T6" y="T7"/>
              </a:cxn>
            </a:cxnLst>
            <a:rect l="T12" t="T13" r="T14" b="T15"/>
            <a:pathLst>
              <a:path w="98" h="106">
                <a:moveTo>
                  <a:pt x="49" y="0"/>
                </a:moveTo>
                <a:lnTo>
                  <a:pt x="98" y="97"/>
                </a:lnTo>
                <a:lnTo>
                  <a:pt x="0" y="10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86" name="Freeform 486"/>
          <p:cNvSpPr>
            <a:spLocks/>
          </p:cNvSpPr>
          <p:nvPr/>
        </p:nvSpPr>
        <p:spPr bwMode="auto">
          <a:xfrm>
            <a:off x="5646738" y="3434009"/>
            <a:ext cx="215900" cy="301625"/>
          </a:xfrm>
          <a:custGeom>
            <a:avLst/>
            <a:gdLst>
              <a:gd name="T0" fmla="*/ 2147483647 w 94"/>
              <a:gd name="T1" fmla="*/ 0 h 115"/>
              <a:gd name="T2" fmla="*/ 0 w 94"/>
              <a:gd name="T3" fmla="*/ 2147483647 h 115"/>
              <a:gd name="T4" fmla="*/ 2147483647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0"/>
                </a:moveTo>
                <a:lnTo>
                  <a:pt x="0" y="18"/>
                </a:lnTo>
                <a:lnTo>
                  <a:pt x="49" y="115"/>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87" name="Freeform 487"/>
          <p:cNvSpPr>
            <a:spLocks/>
          </p:cNvSpPr>
          <p:nvPr/>
        </p:nvSpPr>
        <p:spPr bwMode="auto">
          <a:xfrm>
            <a:off x="6629400" y="3421309"/>
            <a:ext cx="215900" cy="396875"/>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9" y="0"/>
                </a:moveTo>
                <a:lnTo>
                  <a:pt x="93" y="152"/>
                </a:lnTo>
                <a:lnTo>
                  <a:pt x="0" y="5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88" name="Freeform 488"/>
          <p:cNvSpPr>
            <a:spLocks/>
          </p:cNvSpPr>
          <p:nvPr/>
        </p:nvSpPr>
        <p:spPr bwMode="auto">
          <a:xfrm>
            <a:off x="6740525" y="3421309"/>
            <a:ext cx="217488" cy="396875"/>
          </a:xfrm>
          <a:custGeom>
            <a:avLst/>
            <a:gdLst>
              <a:gd name="T0" fmla="*/ 2147483647 w 93"/>
              <a:gd name="T1" fmla="*/ 2147483647 h 152"/>
              <a:gd name="T2" fmla="*/ 0 w 93"/>
              <a:gd name="T3" fmla="*/ 0 h 152"/>
              <a:gd name="T4" fmla="*/ 2147483647 w 93"/>
              <a:gd name="T5" fmla="*/ 2147483647 h 152"/>
              <a:gd name="T6" fmla="*/ 2147483647 w 93"/>
              <a:gd name="T7" fmla="*/ 2147483647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88"/>
                </a:moveTo>
                <a:lnTo>
                  <a:pt x="0" y="0"/>
                </a:lnTo>
                <a:lnTo>
                  <a:pt x="44" y="152"/>
                </a:lnTo>
                <a:lnTo>
                  <a:pt x="93" y="8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89" name="Line 489"/>
          <p:cNvSpPr>
            <a:spLocks noChangeShapeType="1"/>
          </p:cNvSpPr>
          <p:nvPr/>
        </p:nvSpPr>
        <p:spPr bwMode="auto">
          <a:xfrm flipV="1">
            <a:off x="5534027" y="3481634"/>
            <a:ext cx="112713" cy="277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90" name="Line 490"/>
          <p:cNvSpPr>
            <a:spLocks noChangeShapeType="1"/>
          </p:cNvSpPr>
          <p:nvPr/>
        </p:nvSpPr>
        <p:spPr bwMode="auto">
          <a:xfrm flipH="1" flipV="1">
            <a:off x="6740525" y="3421287"/>
            <a:ext cx="217488" cy="2301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91" name="Line 491"/>
          <p:cNvSpPr>
            <a:spLocks noChangeShapeType="1"/>
          </p:cNvSpPr>
          <p:nvPr/>
        </p:nvSpPr>
        <p:spPr bwMode="auto">
          <a:xfrm flipV="1">
            <a:off x="6629412" y="3421287"/>
            <a:ext cx="111125" cy="1460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92" name="Freeform 492"/>
          <p:cNvSpPr>
            <a:spLocks/>
          </p:cNvSpPr>
          <p:nvPr/>
        </p:nvSpPr>
        <p:spPr bwMode="auto">
          <a:xfrm>
            <a:off x="4883150" y="4346802"/>
            <a:ext cx="215900"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93" name="Freeform 493"/>
          <p:cNvSpPr>
            <a:spLocks/>
          </p:cNvSpPr>
          <p:nvPr/>
        </p:nvSpPr>
        <p:spPr bwMode="auto">
          <a:xfrm>
            <a:off x="4984762" y="4346802"/>
            <a:ext cx="227013" cy="96837"/>
          </a:xfrm>
          <a:custGeom>
            <a:avLst/>
            <a:gdLst>
              <a:gd name="T0" fmla="*/ 2147483647 w 98"/>
              <a:gd name="T1" fmla="*/ 2147483647 h 37"/>
              <a:gd name="T2" fmla="*/ 0 w 98"/>
              <a:gd name="T3" fmla="*/ 0 h 37"/>
              <a:gd name="T4" fmla="*/ 2147483647 w 98"/>
              <a:gd name="T5" fmla="*/ 2147483647 h 37"/>
              <a:gd name="T6" fmla="*/ 2147483647 w 98"/>
              <a:gd name="T7" fmla="*/ 2147483647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98" y="14"/>
                </a:moveTo>
                <a:lnTo>
                  <a:pt x="0" y="0"/>
                </a:lnTo>
                <a:lnTo>
                  <a:pt x="49" y="37"/>
                </a:lnTo>
                <a:lnTo>
                  <a:pt x="98"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94" name="Freeform 494"/>
          <p:cNvSpPr>
            <a:spLocks/>
          </p:cNvSpPr>
          <p:nvPr/>
        </p:nvSpPr>
        <p:spPr bwMode="auto">
          <a:xfrm>
            <a:off x="5211763" y="3772127"/>
            <a:ext cx="220662" cy="611187"/>
          </a:xfrm>
          <a:custGeom>
            <a:avLst/>
            <a:gdLst>
              <a:gd name="T0" fmla="*/ 2147483647 w 94"/>
              <a:gd name="T1" fmla="*/ 0 h 234"/>
              <a:gd name="T2" fmla="*/ 2147483647 w 94"/>
              <a:gd name="T3" fmla="*/ 2147483647 h 234"/>
              <a:gd name="T4" fmla="*/ 0 w 94"/>
              <a:gd name="T5" fmla="*/ 2147483647 h 234"/>
              <a:gd name="T6" fmla="*/ 214748364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45" y="0"/>
                </a:moveTo>
                <a:lnTo>
                  <a:pt x="94" y="55"/>
                </a:lnTo>
                <a:lnTo>
                  <a:pt x="0" y="234"/>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95" name="Freeform 495"/>
          <p:cNvSpPr>
            <a:spLocks/>
          </p:cNvSpPr>
          <p:nvPr/>
        </p:nvSpPr>
        <p:spPr bwMode="auto">
          <a:xfrm>
            <a:off x="5318125" y="3759429"/>
            <a:ext cx="215900" cy="155575"/>
          </a:xfrm>
          <a:custGeom>
            <a:avLst/>
            <a:gdLst>
              <a:gd name="T0" fmla="*/ 2147483647 w 93"/>
              <a:gd name="T1" fmla="*/ 0 h 60"/>
              <a:gd name="T2" fmla="*/ 0 w 93"/>
              <a:gd name="T3" fmla="*/ 2147483647 h 60"/>
              <a:gd name="T4" fmla="*/ 2147483647 w 93"/>
              <a:gd name="T5" fmla="*/ 2147483647 h 60"/>
              <a:gd name="T6" fmla="*/ 2147483647 w 93"/>
              <a:gd name="T7" fmla="*/ 0 h 60"/>
              <a:gd name="T8" fmla="*/ 0 60000 65536"/>
              <a:gd name="T9" fmla="*/ 0 60000 65536"/>
              <a:gd name="T10" fmla="*/ 0 60000 65536"/>
              <a:gd name="T11" fmla="*/ 0 60000 65536"/>
              <a:gd name="T12" fmla="*/ 0 w 93"/>
              <a:gd name="T13" fmla="*/ 0 h 60"/>
              <a:gd name="T14" fmla="*/ 93 w 93"/>
              <a:gd name="T15" fmla="*/ 60 h 60"/>
            </a:gdLst>
            <a:ahLst/>
            <a:cxnLst>
              <a:cxn ang="T8">
                <a:pos x="T0" y="T1"/>
              </a:cxn>
              <a:cxn ang="T9">
                <a:pos x="T2" y="T3"/>
              </a:cxn>
              <a:cxn ang="T10">
                <a:pos x="T4" y="T5"/>
              </a:cxn>
              <a:cxn ang="T11">
                <a:pos x="T6" y="T7"/>
              </a:cxn>
            </a:cxnLst>
            <a:rect l="T12" t="T13" r="T14" b="T15"/>
            <a:pathLst>
              <a:path w="93" h="60">
                <a:moveTo>
                  <a:pt x="93" y="0"/>
                </a:moveTo>
                <a:lnTo>
                  <a:pt x="0" y="5"/>
                </a:lnTo>
                <a:lnTo>
                  <a:pt x="49" y="60"/>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896" name="Line 496"/>
          <p:cNvSpPr>
            <a:spLocks noChangeShapeType="1"/>
          </p:cNvSpPr>
          <p:nvPr/>
        </p:nvSpPr>
        <p:spPr bwMode="auto">
          <a:xfrm flipH="1" flipV="1">
            <a:off x="4984762" y="4346800"/>
            <a:ext cx="227013"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97" name="Line 497"/>
          <p:cNvSpPr>
            <a:spLocks noChangeShapeType="1"/>
          </p:cNvSpPr>
          <p:nvPr/>
        </p:nvSpPr>
        <p:spPr bwMode="auto">
          <a:xfrm flipV="1">
            <a:off x="4883150" y="4346806"/>
            <a:ext cx="1016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98" name="Line 498"/>
          <p:cNvSpPr>
            <a:spLocks noChangeShapeType="1"/>
          </p:cNvSpPr>
          <p:nvPr/>
        </p:nvSpPr>
        <p:spPr bwMode="auto">
          <a:xfrm flipH="1" flipV="1">
            <a:off x="4440238" y="4346800"/>
            <a:ext cx="227012"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899" name="Line 499"/>
          <p:cNvSpPr>
            <a:spLocks noChangeShapeType="1"/>
          </p:cNvSpPr>
          <p:nvPr/>
        </p:nvSpPr>
        <p:spPr bwMode="auto">
          <a:xfrm flipV="1">
            <a:off x="7620000" y="4346806"/>
            <a:ext cx="10318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00" name="Freeform 500"/>
          <p:cNvSpPr>
            <a:spLocks/>
          </p:cNvSpPr>
          <p:nvPr/>
        </p:nvSpPr>
        <p:spPr bwMode="auto">
          <a:xfrm>
            <a:off x="6080125" y="3183184"/>
            <a:ext cx="215900" cy="334963"/>
          </a:xfrm>
          <a:custGeom>
            <a:avLst/>
            <a:gdLst>
              <a:gd name="T0" fmla="*/ 2147483647 w 94"/>
              <a:gd name="T1" fmla="*/ 0 h 128"/>
              <a:gd name="T2" fmla="*/ 2147483647 w 94"/>
              <a:gd name="T3" fmla="*/ 2147483647 h 128"/>
              <a:gd name="T4" fmla="*/ 0 w 94"/>
              <a:gd name="T5" fmla="*/ 2147483647 h 128"/>
              <a:gd name="T6" fmla="*/ 2147483647 w 94"/>
              <a:gd name="T7" fmla="*/ 0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49" y="0"/>
                </a:moveTo>
                <a:lnTo>
                  <a:pt x="94" y="128"/>
                </a:lnTo>
                <a:lnTo>
                  <a:pt x="0" y="8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01" name="Freeform 501"/>
          <p:cNvSpPr>
            <a:spLocks/>
          </p:cNvSpPr>
          <p:nvPr/>
        </p:nvSpPr>
        <p:spPr bwMode="auto">
          <a:xfrm>
            <a:off x="6194425" y="3183184"/>
            <a:ext cx="215900" cy="334963"/>
          </a:xfrm>
          <a:custGeom>
            <a:avLst/>
            <a:gdLst>
              <a:gd name="T0" fmla="*/ 2147483647 w 94"/>
              <a:gd name="T1" fmla="*/ 2147483647 h 128"/>
              <a:gd name="T2" fmla="*/ 0 w 94"/>
              <a:gd name="T3" fmla="*/ 0 h 128"/>
              <a:gd name="T4" fmla="*/ 2147483647 w 94"/>
              <a:gd name="T5" fmla="*/ 2147483647 h 128"/>
              <a:gd name="T6" fmla="*/ 2147483647 w 94"/>
              <a:gd name="T7" fmla="*/ 2147483647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94" y="50"/>
                </a:moveTo>
                <a:lnTo>
                  <a:pt x="0" y="0"/>
                </a:lnTo>
                <a:lnTo>
                  <a:pt x="45" y="128"/>
                </a:lnTo>
                <a:lnTo>
                  <a:pt x="94" y="5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02" name="Line 502"/>
          <p:cNvSpPr>
            <a:spLocks noChangeShapeType="1"/>
          </p:cNvSpPr>
          <p:nvPr/>
        </p:nvSpPr>
        <p:spPr bwMode="auto">
          <a:xfrm flipV="1">
            <a:off x="5211763" y="3772127"/>
            <a:ext cx="106362" cy="6111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03" name="Line 503"/>
          <p:cNvSpPr>
            <a:spLocks noChangeShapeType="1"/>
          </p:cNvSpPr>
          <p:nvPr/>
        </p:nvSpPr>
        <p:spPr bwMode="auto">
          <a:xfrm flipH="1">
            <a:off x="5318125" y="3759425"/>
            <a:ext cx="215900"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04" name="Freeform 504"/>
          <p:cNvSpPr>
            <a:spLocks/>
          </p:cNvSpPr>
          <p:nvPr/>
        </p:nvSpPr>
        <p:spPr bwMode="auto">
          <a:xfrm>
            <a:off x="6845312" y="3651484"/>
            <a:ext cx="227013" cy="407987"/>
          </a:xfrm>
          <a:custGeom>
            <a:avLst/>
            <a:gdLst>
              <a:gd name="T0" fmla="*/ 2147483647 w 98"/>
              <a:gd name="T1" fmla="*/ 0 h 156"/>
              <a:gd name="T2" fmla="*/ 2147483647 w 98"/>
              <a:gd name="T3" fmla="*/ 2147483647 h 156"/>
              <a:gd name="T4" fmla="*/ 0 w 98"/>
              <a:gd name="T5" fmla="*/ 2147483647 h 156"/>
              <a:gd name="T6" fmla="*/ 2147483647 w 98"/>
              <a:gd name="T7" fmla="*/ 0 h 156"/>
              <a:gd name="T8" fmla="*/ 0 60000 65536"/>
              <a:gd name="T9" fmla="*/ 0 60000 65536"/>
              <a:gd name="T10" fmla="*/ 0 60000 65536"/>
              <a:gd name="T11" fmla="*/ 0 60000 65536"/>
              <a:gd name="T12" fmla="*/ 0 w 98"/>
              <a:gd name="T13" fmla="*/ 0 h 156"/>
              <a:gd name="T14" fmla="*/ 98 w 98"/>
              <a:gd name="T15" fmla="*/ 156 h 156"/>
            </a:gdLst>
            <a:ahLst/>
            <a:cxnLst>
              <a:cxn ang="T8">
                <a:pos x="T0" y="T1"/>
              </a:cxn>
              <a:cxn ang="T9">
                <a:pos x="T2" y="T3"/>
              </a:cxn>
              <a:cxn ang="T10">
                <a:pos x="T4" y="T5"/>
              </a:cxn>
              <a:cxn ang="T11">
                <a:pos x="T6" y="T7"/>
              </a:cxn>
            </a:cxnLst>
            <a:rect l="T12" t="T13" r="T14" b="T15"/>
            <a:pathLst>
              <a:path w="98" h="156">
                <a:moveTo>
                  <a:pt x="49" y="0"/>
                </a:moveTo>
                <a:lnTo>
                  <a:pt x="98" y="156"/>
                </a:lnTo>
                <a:lnTo>
                  <a:pt x="0" y="6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05" name="Freeform 505"/>
          <p:cNvSpPr>
            <a:spLocks/>
          </p:cNvSpPr>
          <p:nvPr/>
        </p:nvSpPr>
        <p:spPr bwMode="auto">
          <a:xfrm>
            <a:off x="6958013" y="3651484"/>
            <a:ext cx="215900" cy="407987"/>
          </a:xfrm>
          <a:custGeom>
            <a:avLst/>
            <a:gdLst>
              <a:gd name="T0" fmla="*/ 2147483647 w 94"/>
              <a:gd name="T1" fmla="*/ 2147483647 h 156"/>
              <a:gd name="T2" fmla="*/ 0 w 94"/>
              <a:gd name="T3" fmla="*/ 0 h 156"/>
              <a:gd name="T4" fmla="*/ 2147483647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96"/>
                </a:moveTo>
                <a:lnTo>
                  <a:pt x="0" y="0"/>
                </a:lnTo>
                <a:lnTo>
                  <a:pt x="49" y="156"/>
                </a:lnTo>
                <a:lnTo>
                  <a:pt x="94" y="9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06" name="Line 506"/>
          <p:cNvSpPr>
            <a:spLocks noChangeShapeType="1"/>
          </p:cNvSpPr>
          <p:nvPr/>
        </p:nvSpPr>
        <p:spPr bwMode="auto">
          <a:xfrm flipH="1" flipV="1">
            <a:off x="6194425" y="3183184"/>
            <a:ext cx="215900" cy="1317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07" name="Line 507"/>
          <p:cNvSpPr>
            <a:spLocks noChangeShapeType="1"/>
          </p:cNvSpPr>
          <p:nvPr/>
        </p:nvSpPr>
        <p:spPr bwMode="auto">
          <a:xfrm flipV="1">
            <a:off x="6080125" y="3183162"/>
            <a:ext cx="114300" cy="2286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08" name="Line 508"/>
          <p:cNvSpPr>
            <a:spLocks noChangeShapeType="1"/>
          </p:cNvSpPr>
          <p:nvPr/>
        </p:nvSpPr>
        <p:spPr bwMode="auto">
          <a:xfrm flipH="1" flipV="1">
            <a:off x="6958013" y="3651497"/>
            <a:ext cx="215900" cy="2508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09" name="Line 509"/>
          <p:cNvSpPr>
            <a:spLocks noChangeShapeType="1"/>
          </p:cNvSpPr>
          <p:nvPr/>
        </p:nvSpPr>
        <p:spPr bwMode="auto">
          <a:xfrm flipV="1">
            <a:off x="6845302" y="3651497"/>
            <a:ext cx="112713" cy="1666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10" name="Freeform 510"/>
          <p:cNvSpPr>
            <a:spLocks/>
          </p:cNvSpPr>
          <p:nvPr/>
        </p:nvSpPr>
        <p:spPr bwMode="auto">
          <a:xfrm>
            <a:off x="5761038" y="3434009"/>
            <a:ext cx="215900" cy="301625"/>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92"/>
                </a:lnTo>
                <a:lnTo>
                  <a:pt x="0" y="115"/>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11" name="Freeform 511"/>
          <p:cNvSpPr>
            <a:spLocks/>
          </p:cNvSpPr>
          <p:nvPr/>
        </p:nvSpPr>
        <p:spPr bwMode="auto">
          <a:xfrm>
            <a:off x="5862650" y="3411784"/>
            <a:ext cx="217487" cy="263525"/>
          </a:xfrm>
          <a:custGeom>
            <a:avLst/>
            <a:gdLst>
              <a:gd name="T0" fmla="*/ 2147483647 w 93"/>
              <a:gd name="T1" fmla="*/ 0 h 101"/>
              <a:gd name="T2" fmla="*/ 0 w 93"/>
              <a:gd name="T3" fmla="*/ 2147483647 h 101"/>
              <a:gd name="T4" fmla="*/ 2147483647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93" y="0"/>
                </a:moveTo>
                <a:lnTo>
                  <a:pt x="0" y="9"/>
                </a:lnTo>
                <a:lnTo>
                  <a:pt x="49" y="101"/>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12" name="Freeform 512"/>
          <p:cNvSpPr>
            <a:spLocks/>
          </p:cNvSpPr>
          <p:nvPr/>
        </p:nvSpPr>
        <p:spPr bwMode="auto">
          <a:xfrm>
            <a:off x="7072313" y="3902300"/>
            <a:ext cx="215900" cy="360362"/>
          </a:xfrm>
          <a:custGeom>
            <a:avLst/>
            <a:gdLst>
              <a:gd name="T0" fmla="*/ 2147483647 w 94"/>
              <a:gd name="T1" fmla="*/ 0 h 138"/>
              <a:gd name="T2" fmla="*/ 2147483647 w 94"/>
              <a:gd name="T3" fmla="*/ 2147483647 h 138"/>
              <a:gd name="T4" fmla="*/ 0 w 94"/>
              <a:gd name="T5" fmla="*/ 2147483647 h 138"/>
              <a:gd name="T6" fmla="*/ 2147483647 w 94"/>
              <a:gd name="T7" fmla="*/ 0 h 138"/>
              <a:gd name="T8" fmla="*/ 0 60000 65536"/>
              <a:gd name="T9" fmla="*/ 0 60000 65536"/>
              <a:gd name="T10" fmla="*/ 0 60000 65536"/>
              <a:gd name="T11" fmla="*/ 0 60000 65536"/>
              <a:gd name="T12" fmla="*/ 0 w 94"/>
              <a:gd name="T13" fmla="*/ 0 h 138"/>
              <a:gd name="T14" fmla="*/ 94 w 94"/>
              <a:gd name="T15" fmla="*/ 138 h 138"/>
            </a:gdLst>
            <a:ahLst/>
            <a:cxnLst>
              <a:cxn ang="T8">
                <a:pos x="T0" y="T1"/>
              </a:cxn>
              <a:cxn ang="T9">
                <a:pos x="T2" y="T3"/>
              </a:cxn>
              <a:cxn ang="T10">
                <a:pos x="T4" y="T5"/>
              </a:cxn>
              <a:cxn ang="T11">
                <a:pos x="T6" y="T7"/>
              </a:cxn>
            </a:cxnLst>
            <a:rect l="T12" t="T13" r="T14" b="T15"/>
            <a:pathLst>
              <a:path w="94" h="138">
                <a:moveTo>
                  <a:pt x="45" y="0"/>
                </a:moveTo>
                <a:lnTo>
                  <a:pt x="94" y="138"/>
                </a:lnTo>
                <a:lnTo>
                  <a:pt x="0" y="60"/>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13" name="Freeform 513"/>
          <p:cNvSpPr>
            <a:spLocks/>
          </p:cNvSpPr>
          <p:nvPr/>
        </p:nvSpPr>
        <p:spPr bwMode="auto">
          <a:xfrm>
            <a:off x="7173925" y="3902300"/>
            <a:ext cx="217487" cy="360362"/>
          </a:xfrm>
          <a:custGeom>
            <a:avLst/>
            <a:gdLst>
              <a:gd name="T0" fmla="*/ 2147483647 w 93"/>
              <a:gd name="T1" fmla="*/ 2147483647 h 138"/>
              <a:gd name="T2" fmla="*/ 0 w 93"/>
              <a:gd name="T3" fmla="*/ 0 h 138"/>
              <a:gd name="T4" fmla="*/ 2147483647 w 93"/>
              <a:gd name="T5" fmla="*/ 2147483647 h 138"/>
              <a:gd name="T6" fmla="*/ 2147483647 w 93"/>
              <a:gd name="T7" fmla="*/ 2147483647 h 138"/>
              <a:gd name="T8" fmla="*/ 0 60000 65536"/>
              <a:gd name="T9" fmla="*/ 0 60000 65536"/>
              <a:gd name="T10" fmla="*/ 0 60000 65536"/>
              <a:gd name="T11" fmla="*/ 0 60000 65536"/>
              <a:gd name="T12" fmla="*/ 0 w 93"/>
              <a:gd name="T13" fmla="*/ 0 h 138"/>
              <a:gd name="T14" fmla="*/ 93 w 93"/>
              <a:gd name="T15" fmla="*/ 138 h 138"/>
            </a:gdLst>
            <a:ahLst/>
            <a:cxnLst>
              <a:cxn ang="T8">
                <a:pos x="T0" y="T1"/>
              </a:cxn>
              <a:cxn ang="T9">
                <a:pos x="T2" y="T3"/>
              </a:cxn>
              <a:cxn ang="T10">
                <a:pos x="T4" y="T5"/>
              </a:cxn>
              <a:cxn ang="T11">
                <a:pos x="T6" y="T7"/>
              </a:cxn>
            </a:cxnLst>
            <a:rect l="T12" t="T13" r="T14" b="T15"/>
            <a:pathLst>
              <a:path w="93" h="138">
                <a:moveTo>
                  <a:pt x="93" y="106"/>
                </a:moveTo>
                <a:lnTo>
                  <a:pt x="0" y="0"/>
                </a:lnTo>
                <a:lnTo>
                  <a:pt x="49" y="138"/>
                </a:lnTo>
                <a:lnTo>
                  <a:pt x="93" y="10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14" name="Freeform 514"/>
          <p:cNvSpPr>
            <a:spLocks/>
          </p:cNvSpPr>
          <p:nvPr/>
        </p:nvSpPr>
        <p:spPr bwMode="auto">
          <a:xfrm>
            <a:off x="5099062" y="4383312"/>
            <a:ext cx="219075"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15" name="Freeform 515"/>
          <p:cNvSpPr>
            <a:spLocks/>
          </p:cNvSpPr>
          <p:nvPr/>
        </p:nvSpPr>
        <p:spPr bwMode="auto">
          <a:xfrm>
            <a:off x="5211763" y="3915000"/>
            <a:ext cx="220662" cy="565150"/>
          </a:xfrm>
          <a:custGeom>
            <a:avLst/>
            <a:gdLst>
              <a:gd name="T0" fmla="*/ 2147483647 w 94"/>
              <a:gd name="T1" fmla="*/ 0 h 216"/>
              <a:gd name="T2" fmla="*/ 0 w 94"/>
              <a:gd name="T3" fmla="*/ 2147483647 h 216"/>
              <a:gd name="T4" fmla="*/ 2147483647 w 94"/>
              <a:gd name="T5" fmla="*/ 2147483647 h 216"/>
              <a:gd name="T6" fmla="*/ 2147483647 w 94"/>
              <a:gd name="T7" fmla="*/ 0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94" y="0"/>
                </a:moveTo>
                <a:lnTo>
                  <a:pt x="0" y="179"/>
                </a:lnTo>
                <a:lnTo>
                  <a:pt x="45" y="21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16" name="Freeform 516"/>
          <p:cNvSpPr>
            <a:spLocks/>
          </p:cNvSpPr>
          <p:nvPr/>
        </p:nvSpPr>
        <p:spPr bwMode="auto">
          <a:xfrm>
            <a:off x="6296025" y="3314925"/>
            <a:ext cx="228600" cy="457200"/>
          </a:xfrm>
          <a:custGeom>
            <a:avLst/>
            <a:gdLst>
              <a:gd name="T0" fmla="*/ 2147483647 w 98"/>
              <a:gd name="T1" fmla="*/ 0 h 175"/>
              <a:gd name="T2" fmla="*/ 2147483647 w 98"/>
              <a:gd name="T3" fmla="*/ 2147483647 h 175"/>
              <a:gd name="T4" fmla="*/ 0 w 98"/>
              <a:gd name="T5" fmla="*/ 2147483647 h 175"/>
              <a:gd name="T6" fmla="*/ 2147483647 w 98"/>
              <a:gd name="T7" fmla="*/ 0 h 175"/>
              <a:gd name="T8" fmla="*/ 0 60000 65536"/>
              <a:gd name="T9" fmla="*/ 0 60000 65536"/>
              <a:gd name="T10" fmla="*/ 0 60000 65536"/>
              <a:gd name="T11" fmla="*/ 0 60000 65536"/>
              <a:gd name="T12" fmla="*/ 0 w 98"/>
              <a:gd name="T13" fmla="*/ 0 h 175"/>
              <a:gd name="T14" fmla="*/ 98 w 98"/>
              <a:gd name="T15" fmla="*/ 175 h 175"/>
            </a:gdLst>
            <a:ahLst/>
            <a:cxnLst>
              <a:cxn ang="T8">
                <a:pos x="T0" y="T1"/>
              </a:cxn>
              <a:cxn ang="T9">
                <a:pos x="T2" y="T3"/>
              </a:cxn>
              <a:cxn ang="T10">
                <a:pos x="T4" y="T5"/>
              </a:cxn>
              <a:cxn ang="T11">
                <a:pos x="T6" y="T7"/>
              </a:cxn>
            </a:cxnLst>
            <a:rect l="T12" t="T13" r="T14" b="T15"/>
            <a:pathLst>
              <a:path w="98" h="175">
                <a:moveTo>
                  <a:pt x="49" y="0"/>
                </a:moveTo>
                <a:lnTo>
                  <a:pt x="98" y="175"/>
                </a:lnTo>
                <a:lnTo>
                  <a:pt x="0" y="78"/>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17" name="Freeform 517"/>
          <p:cNvSpPr>
            <a:spLocks/>
          </p:cNvSpPr>
          <p:nvPr/>
        </p:nvSpPr>
        <p:spPr bwMode="auto">
          <a:xfrm>
            <a:off x="6410337" y="3314925"/>
            <a:ext cx="219075" cy="457200"/>
          </a:xfrm>
          <a:custGeom>
            <a:avLst/>
            <a:gdLst>
              <a:gd name="T0" fmla="*/ 2147483647 w 94"/>
              <a:gd name="T1" fmla="*/ 2147483647 h 175"/>
              <a:gd name="T2" fmla="*/ 0 w 94"/>
              <a:gd name="T3" fmla="*/ 0 h 175"/>
              <a:gd name="T4" fmla="*/ 2147483647 w 94"/>
              <a:gd name="T5" fmla="*/ 2147483647 h 175"/>
              <a:gd name="T6" fmla="*/ 2147483647 w 94"/>
              <a:gd name="T7" fmla="*/ 2147483647 h 175"/>
              <a:gd name="T8" fmla="*/ 0 60000 65536"/>
              <a:gd name="T9" fmla="*/ 0 60000 65536"/>
              <a:gd name="T10" fmla="*/ 0 60000 65536"/>
              <a:gd name="T11" fmla="*/ 0 60000 65536"/>
              <a:gd name="T12" fmla="*/ 0 w 94"/>
              <a:gd name="T13" fmla="*/ 0 h 175"/>
              <a:gd name="T14" fmla="*/ 94 w 94"/>
              <a:gd name="T15" fmla="*/ 175 h 175"/>
            </a:gdLst>
            <a:ahLst/>
            <a:cxnLst>
              <a:cxn ang="T8">
                <a:pos x="T0" y="T1"/>
              </a:cxn>
              <a:cxn ang="T9">
                <a:pos x="T2" y="T3"/>
              </a:cxn>
              <a:cxn ang="T10">
                <a:pos x="T4" y="T5"/>
              </a:cxn>
              <a:cxn ang="T11">
                <a:pos x="T6" y="T7"/>
              </a:cxn>
            </a:cxnLst>
            <a:rect l="T12" t="T13" r="T14" b="T15"/>
            <a:pathLst>
              <a:path w="94" h="175">
                <a:moveTo>
                  <a:pt x="94" y="97"/>
                </a:moveTo>
                <a:lnTo>
                  <a:pt x="0" y="0"/>
                </a:lnTo>
                <a:lnTo>
                  <a:pt x="49" y="175"/>
                </a:lnTo>
                <a:lnTo>
                  <a:pt x="94"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18" name="Line 518"/>
          <p:cNvSpPr>
            <a:spLocks noChangeShapeType="1"/>
          </p:cNvSpPr>
          <p:nvPr/>
        </p:nvSpPr>
        <p:spPr bwMode="auto">
          <a:xfrm flipH="1" flipV="1">
            <a:off x="7173925" y="3902300"/>
            <a:ext cx="217487" cy="2778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19" name="Line 519"/>
          <p:cNvSpPr>
            <a:spLocks noChangeShapeType="1"/>
          </p:cNvSpPr>
          <p:nvPr/>
        </p:nvSpPr>
        <p:spPr bwMode="auto">
          <a:xfrm flipV="1">
            <a:off x="7072313" y="3902300"/>
            <a:ext cx="101600" cy="1571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20" name="Line 520"/>
          <p:cNvSpPr>
            <a:spLocks noChangeShapeType="1"/>
          </p:cNvSpPr>
          <p:nvPr/>
        </p:nvSpPr>
        <p:spPr bwMode="auto">
          <a:xfrm flipV="1">
            <a:off x="5099052" y="4383320"/>
            <a:ext cx="112713"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21" name="Line 521"/>
          <p:cNvSpPr>
            <a:spLocks noChangeShapeType="1"/>
          </p:cNvSpPr>
          <p:nvPr/>
        </p:nvSpPr>
        <p:spPr bwMode="auto">
          <a:xfrm flipH="1">
            <a:off x="5211763" y="3915000"/>
            <a:ext cx="220662" cy="4683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22" name="Line 522"/>
          <p:cNvSpPr>
            <a:spLocks noChangeShapeType="1"/>
          </p:cNvSpPr>
          <p:nvPr/>
        </p:nvSpPr>
        <p:spPr bwMode="auto">
          <a:xfrm flipH="1" flipV="1">
            <a:off x="4667250" y="4383314"/>
            <a:ext cx="215900"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23" name="Freeform 523"/>
          <p:cNvSpPr>
            <a:spLocks/>
          </p:cNvSpPr>
          <p:nvPr/>
        </p:nvSpPr>
        <p:spPr bwMode="auto">
          <a:xfrm>
            <a:off x="5432430" y="3759429"/>
            <a:ext cx="214313" cy="155575"/>
          </a:xfrm>
          <a:custGeom>
            <a:avLst/>
            <a:gdLst>
              <a:gd name="T0" fmla="*/ 2147483647 w 93"/>
              <a:gd name="T1" fmla="*/ 0 h 60"/>
              <a:gd name="T2" fmla="*/ 2147483647 w 93"/>
              <a:gd name="T3" fmla="*/ 2147483647 h 60"/>
              <a:gd name="T4" fmla="*/ 0 w 93"/>
              <a:gd name="T5" fmla="*/ 2147483647 h 60"/>
              <a:gd name="T6" fmla="*/ 2147483647 w 93"/>
              <a:gd name="T7" fmla="*/ 0 h 60"/>
              <a:gd name="T8" fmla="*/ 0 60000 65536"/>
              <a:gd name="T9" fmla="*/ 0 60000 65536"/>
              <a:gd name="T10" fmla="*/ 0 60000 65536"/>
              <a:gd name="T11" fmla="*/ 0 60000 65536"/>
              <a:gd name="T12" fmla="*/ 0 w 93"/>
              <a:gd name="T13" fmla="*/ 0 h 60"/>
              <a:gd name="T14" fmla="*/ 93 w 93"/>
              <a:gd name="T15" fmla="*/ 60 h 60"/>
            </a:gdLst>
            <a:ahLst/>
            <a:cxnLst>
              <a:cxn ang="T8">
                <a:pos x="T0" y="T1"/>
              </a:cxn>
              <a:cxn ang="T9">
                <a:pos x="T2" y="T3"/>
              </a:cxn>
              <a:cxn ang="T10">
                <a:pos x="T4" y="T5"/>
              </a:cxn>
              <a:cxn ang="T11">
                <a:pos x="T6" y="T7"/>
              </a:cxn>
            </a:cxnLst>
            <a:rect l="T12" t="T13" r="T14" b="T15"/>
            <a:pathLst>
              <a:path w="93" h="60">
                <a:moveTo>
                  <a:pt x="44" y="0"/>
                </a:moveTo>
                <a:lnTo>
                  <a:pt x="93" y="60"/>
                </a:lnTo>
                <a:lnTo>
                  <a:pt x="0" y="60"/>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24" name="Freeform 524"/>
          <p:cNvSpPr>
            <a:spLocks/>
          </p:cNvSpPr>
          <p:nvPr/>
        </p:nvSpPr>
        <p:spPr bwMode="auto">
          <a:xfrm>
            <a:off x="5534037" y="3735612"/>
            <a:ext cx="227013" cy="179388"/>
          </a:xfrm>
          <a:custGeom>
            <a:avLst/>
            <a:gdLst>
              <a:gd name="T0" fmla="*/ 2147483647 w 98"/>
              <a:gd name="T1" fmla="*/ 0 h 69"/>
              <a:gd name="T2" fmla="*/ 0 w 98"/>
              <a:gd name="T3" fmla="*/ 2147483647 h 69"/>
              <a:gd name="T4" fmla="*/ 2147483647 w 98"/>
              <a:gd name="T5" fmla="*/ 2147483647 h 69"/>
              <a:gd name="T6" fmla="*/ 2147483647 w 98"/>
              <a:gd name="T7" fmla="*/ 0 h 69"/>
              <a:gd name="T8" fmla="*/ 0 60000 65536"/>
              <a:gd name="T9" fmla="*/ 0 60000 65536"/>
              <a:gd name="T10" fmla="*/ 0 60000 65536"/>
              <a:gd name="T11" fmla="*/ 0 60000 65536"/>
              <a:gd name="T12" fmla="*/ 0 w 98"/>
              <a:gd name="T13" fmla="*/ 0 h 69"/>
              <a:gd name="T14" fmla="*/ 98 w 98"/>
              <a:gd name="T15" fmla="*/ 69 h 69"/>
            </a:gdLst>
            <a:ahLst/>
            <a:cxnLst>
              <a:cxn ang="T8">
                <a:pos x="T0" y="T1"/>
              </a:cxn>
              <a:cxn ang="T9">
                <a:pos x="T2" y="T3"/>
              </a:cxn>
              <a:cxn ang="T10">
                <a:pos x="T4" y="T5"/>
              </a:cxn>
              <a:cxn ang="T11">
                <a:pos x="T6" y="T7"/>
              </a:cxn>
            </a:cxnLst>
            <a:rect l="T12" t="T13" r="T14" b="T15"/>
            <a:pathLst>
              <a:path w="98" h="69">
                <a:moveTo>
                  <a:pt x="98" y="0"/>
                </a:moveTo>
                <a:lnTo>
                  <a:pt x="0" y="9"/>
                </a:lnTo>
                <a:lnTo>
                  <a:pt x="49" y="69"/>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25" name="Line 525"/>
          <p:cNvSpPr>
            <a:spLocks noChangeShapeType="1"/>
          </p:cNvSpPr>
          <p:nvPr/>
        </p:nvSpPr>
        <p:spPr bwMode="auto">
          <a:xfrm flipH="1" flipV="1">
            <a:off x="6410337" y="3314925"/>
            <a:ext cx="219075" cy="2524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26" name="Line 526"/>
          <p:cNvSpPr>
            <a:spLocks noChangeShapeType="1"/>
          </p:cNvSpPr>
          <p:nvPr/>
        </p:nvSpPr>
        <p:spPr bwMode="auto">
          <a:xfrm flipV="1">
            <a:off x="6296028" y="3314925"/>
            <a:ext cx="114300"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27" name="Line 527"/>
          <p:cNvSpPr>
            <a:spLocks noChangeShapeType="1"/>
          </p:cNvSpPr>
          <p:nvPr/>
        </p:nvSpPr>
        <p:spPr bwMode="auto">
          <a:xfrm flipH="1">
            <a:off x="5534037" y="3735634"/>
            <a:ext cx="227013"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28" name="Line 528"/>
          <p:cNvSpPr>
            <a:spLocks noChangeShapeType="1"/>
          </p:cNvSpPr>
          <p:nvPr/>
        </p:nvSpPr>
        <p:spPr bwMode="auto">
          <a:xfrm flipV="1">
            <a:off x="5432426" y="3759429"/>
            <a:ext cx="101600" cy="1555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29" name="Freeform 529"/>
          <p:cNvSpPr>
            <a:spLocks/>
          </p:cNvSpPr>
          <p:nvPr/>
        </p:nvSpPr>
        <p:spPr bwMode="auto">
          <a:xfrm>
            <a:off x="7288213" y="4180112"/>
            <a:ext cx="214312" cy="300038"/>
          </a:xfrm>
          <a:custGeom>
            <a:avLst/>
            <a:gdLst>
              <a:gd name="T0" fmla="*/ 2147483647 w 93"/>
              <a:gd name="T1" fmla="*/ 0 h 115"/>
              <a:gd name="T2" fmla="*/ 2147483647 w 93"/>
              <a:gd name="T3" fmla="*/ 2147483647 h 115"/>
              <a:gd name="T4" fmla="*/ 0 w 93"/>
              <a:gd name="T5" fmla="*/ 2147483647 h 115"/>
              <a:gd name="T6" fmla="*/ 2147483647 w 93"/>
              <a:gd name="T7" fmla="*/ 0 h 115"/>
              <a:gd name="T8" fmla="*/ 0 60000 65536"/>
              <a:gd name="T9" fmla="*/ 0 60000 65536"/>
              <a:gd name="T10" fmla="*/ 0 60000 65536"/>
              <a:gd name="T11" fmla="*/ 0 60000 65536"/>
              <a:gd name="T12" fmla="*/ 0 w 93"/>
              <a:gd name="T13" fmla="*/ 0 h 115"/>
              <a:gd name="T14" fmla="*/ 93 w 93"/>
              <a:gd name="T15" fmla="*/ 115 h 115"/>
            </a:gdLst>
            <a:ahLst/>
            <a:cxnLst>
              <a:cxn ang="T8">
                <a:pos x="T0" y="T1"/>
              </a:cxn>
              <a:cxn ang="T9">
                <a:pos x="T2" y="T3"/>
              </a:cxn>
              <a:cxn ang="T10">
                <a:pos x="T4" y="T5"/>
              </a:cxn>
              <a:cxn ang="T11">
                <a:pos x="T6" y="T7"/>
              </a:cxn>
            </a:cxnLst>
            <a:rect l="T12" t="T13" r="T14" b="T15"/>
            <a:pathLst>
              <a:path w="93" h="115">
                <a:moveTo>
                  <a:pt x="44" y="0"/>
                </a:moveTo>
                <a:lnTo>
                  <a:pt x="93" y="115"/>
                </a:lnTo>
                <a:lnTo>
                  <a:pt x="0" y="32"/>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30" name="Freeform 530"/>
          <p:cNvSpPr>
            <a:spLocks/>
          </p:cNvSpPr>
          <p:nvPr/>
        </p:nvSpPr>
        <p:spPr bwMode="auto">
          <a:xfrm>
            <a:off x="7391400" y="4180112"/>
            <a:ext cx="228600" cy="300038"/>
          </a:xfrm>
          <a:custGeom>
            <a:avLst/>
            <a:gdLst>
              <a:gd name="T0" fmla="*/ 2147483647 w 99"/>
              <a:gd name="T1" fmla="*/ 2147483647 h 115"/>
              <a:gd name="T2" fmla="*/ 0 w 99"/>
              <a:gd name="T3" fmla="*/ 0 h 115"/>
              <a:gd name="T4" fmla="*/ 2147483647 w 99"/>
              <a:gd name="T5" fmla="*/ 2147483647 h 115"/>
              <a:gd name="T6" fmla="*/ 2147483647 w 99"/>
              <a:gd name="T7" fmla="*/ 2147483647 h 115"/>
              <a:gd name="T8" fmla="*/ 0 60000 65536"/>
              <a:gd name="T9" fmla="*/ 0 60000 65536"/>
              <a:gd name="T10" fmla="*/ 0 60000 65536"/>
              <a:gd name="T11" fmla="*/ 0 60000 65536"/>
              <a:gd name="T12" fmla="*/ 0 w 99"/>
              <a:gd name="T13" fmla="*/ 0 h 115"/>
              <a:gd name="T14" fmla="*/ 99 w 99"/>
              <a:gd name="T15" fmla="*/ 115 h 115"/>
            </a:gdLst>
            <a:ahLst/>
            <a:cxnLst>
              <a:cxn ang="T8">
                <a:pos x="T0" y="T1"/>
              </a:cxn>
              <a:cxn ang="T9">
                <a:pos x="T2" y="T3"/>
              </a:cxn>
              <a:cxn ang="T10">
                <a:pos x="T4" y="T5"/>
              </a:cxn>
              <a:cxn ang="T11">
                <a:pos x="T6" y="T7"/>
              </a:cxn>
            </a:cxnLst>
            <a:rect l="T12" t="T13" r="T14" b="T15"/>
            <a:pathLst>
              <a:path w="99" h="115">
                <a:moveTo>
                  <a:pt x="99" y="87"/>
                </a:moveTo>
                <a:lnTo>
                  <a:pt x="0" y="0"/>
                </a:lnTo>
                <a:lnTo>
                  <a:pt x="49" y="115"/>
                </a:lnTo>
                <a:lnTo>
                  <a:pt x="99" y="8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31" name="Line 531"/>
          <p:cNvSpPr>
            <a:spLocks noChangeShapeType="1"/>
          </p:cNvSpPr>
          <p:nvPr/>
        </p:nvSpPr>
        <p:spPr bwMode="auto">
          <a:xfrm>
            <a:off x="7391412" y="4180112"/>
            <a:ext cx="9525" cy="15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32" name="Line 532"/>
          <p:cNvSpPr>
            <a:spLocks noChangeShapeType="1"/>
          </p:cNvSpPr>
          <p:nvPr/>
        </p:nvSpPr>
        <p:spPr bwMode="auto">
          <a:xfrm flipH="1" flipV="1">
            <a:off x="7391400" y="4180121"/>
            <a:ext cx="228600" cy="2270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33" name="Line 533"/>
          <p:cNvSpPr>
            <a:spLocks noChangeShapeType="1"/>
          </p:cNvSpPr>
          <p:nvPr/>
        </p:nvSpPr>
        <p:spPr bwMode="auto">
          <a:xfrm flipH="1">
            <a:off x="7288220" y="4180112"/>
            <a:ext cx="103187" cy="825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34" name="Freeform 534"/>
          <p:cNvSpPr>
            <a:spLocks/>
          </p:cNvSpPr>
          <p:nvPr/>
        </p:nvSpPr>
        <p:spPr bwMode="auto">
          <a:xfrm>
            <a:off x="6524625" y="3567337"/>
            <a:ext cx="215900" cy="431800"/>
          </a:xfrm>
          <a:custGeom>
            <a:avLst/>
            <a:gdLst>
              <a:gd name="T0" fmla="*/ 2147483647 w 94"/>
              <a:gd name="T1" fmla="*/ 0 h 165"/>
              <a:gd name="T2" fmla="*/ 2147483647 w 94"/>
              <a:gd name="T3" fmla="*/ 2147483647 h 165"/>
              <a:gd name="T4" fmla="*/ 0 w 94"/>
              <a:gd name="T5" fmla="*/ 2147483647 h 165"/>
              <a:gd name="T6" fmla="*/ 2147483647 w 94"/>
              <a:gd name="T7" fmla="*/ 0 h 165"/>
              <a:gd name="T8" fmla="*/ 0 60000 65536"/>
              <a:gd name="T9" fmla="*/ 0 60000 65536"/>
              <a:gd name="T10" fmla="*/ 0 60000 65536"/>
              <a:gd name="T11" fmla="*/ 0 60000 65536"/>
              <a:gd name="T12" fmla="*/ 0 w 94"/>
              <a:gd name="T13" fmla="*/ 0 h 165"/>
              <a:gd name="T14" fmla="*/ 94 w 94"/>
              <a:gd name="T15" fmla="*/ 165 h 165"/>
            </a:gdLst>
            <a:ahLst/>
            <a:cxnLst>
              <a:cxn ang="T8">
                <a:pos x="T0" y="T1"/>
              </a:cxn>
              <a:cxn ang="T9">
                <a:pos x="T2" y="T3"/>
              </a:cxn>
              <a:cxn ang="T10">
                <a:pos x="T4" y="T5"/>
              </a:cxn>
              <a:cxn ang="T11">
                <a:pos x="T6" y="T7"/>
              </a:cxn>
            </a:cxnLst>
            <a:rect l="T12" t="T13" r="T14" b="T15"/>
            <a:pathLst>
              <a:path w="94" h="165">
                <a:moveTo>
                  <a:pt x="45" y="0"/>
                </a:moveTo>
                <a:lnTo>
                  <a:pt x="94" y="165"/>
                </a:lnTo>
                <a:lnTo>
                  <a:pt x="0" y="78"/>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35" name="Freeform 535"/>
          <p:cNvSpPr>
            <a:spLocks/>
          </p:cNvSpPr>
          <p:nvPr/>
        </p:nvSpPr>
        <p:spPr bwMode="auto">
          <a:xfrm>
            <a:off x="6629400" y="3567337"/>
            <a:ext cx="215900" cy="431800"/>
          </a:xfrm>
          <a:custGeom>
            <a:avLst/>
            <a:gdLst>
              <a:gd name="T0" fmla="*/ 2147483647 w 93"/>
              <a:gd name="T1" fmla="*/ 2147483647 h 165"/>
              <a:gd name="T2" fmla="*/ 0 w 93"/>
              <a:gd name="T3" fmla="*/ 0 h 165"/>
              <a:gd name="T4" fmla="*/ 2147483647 w 93"/>
              <a:gd name="T5" fmla="*/ 2147483647 h 165"/>
              <a:gd name="T6" fmla="*/ 2147483647 w 93"/>
              <a:gd name="T7" fmla="*/ 2147483647 h 165"/>
              <a:gd name="T8" fmla="*/ 0 60000 65536"/>
              <a:gd name="T9" fmla="*/ 0 60000 65536"/>
              <a:gd name="T10" fmla="*/ 0 60000 65536"/>
              <a:gd name="T11" fmla="*/ 0 60000 65536"/>
              <a:gd name="T12" fmla="*/ 0 w 93"/>
              <a:gd name="T13" fmla="*/ 0 h 165"/>
              <a:gd name="T14" fmla="*/ 93 w 93"/>
              <a:gd name="T15" fmla="*/ 165 h 165"/>
            </a:gdLst>
            <a:ahLst/>
            <a:cxnLst>
              <a:cxn ang="T8">
                <a:pos x="T0" y="T1"/>
              </a:cxn>
              <a:cxn ang="T9">
                <a:pos x="T2" y="T3"/>
              </a:cxn>
              <a:cxn ang="T10">
                <a:pos x="T4" y="T5"/>
              </a:cxn>
              <a:cxn ang="T11">
                <a:pos x="T6" y="T7"/>
              </a:cxn>
            </a:cxnLst>
            <a:rect l="T12" t="T13" r="T14" b="T15"/>
            <a:pathLst>
              <a:path w="93" h="165">
                <a:moveTo>
                  <a:pt x="93" y="96"/>
                </a:moveTo>
                <a:lnTo>
                  <a:pt x="0" y="0"/>
                </a:lnTo>
                <a:lnTo>
                  <a:pt x="49" y="165"/>
                </a:lnTo>
                <a:lnTo>
                  <a:pt x="93" y="9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36" name="Line 536"/>
          <p:cNvSpPr>
            <a:spLocks noChangeShapeType="1"/>
          </p:cNvSpPr>
          <p:nvPr/>
        </p:nvSpPr>
        <p:spPr bwMode="auto">
          <a:xfrm flipH="1" flipV="1">
            <a:off x="6629400" y="3567359"/>
            <a:ext cx="215900" cy="2508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37" name="Line 537"/>
          <p:cNvSpPr>
            <a:spLocks noChangeShapeType="1"/>
          </p:cNvSpPr>
          <p:nvPr/>
        </p:nvSpPr>
        <p:spPr bwMode="auto">
          <a:xfrm flipV="1">
            <a:off x="6524627" y="3567337"/>
            <a:ext cx="104775" cy="2047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38" name="Freeform 538"/>
          <p:cNvSpPr>
            <a:spLocks/>
          </p:cNvSpPr>
          <p:nvPr/>
        </p:nvSpPr>
        <p:spPr bwMode="auto">
          <a:xfrm>
            <a:off x="5976950" y="3411762"/>
            <a:ext cx="217487" cy="369888"/>
          </a:xfrm>
          <a:custGeom>
            <a:avLst/>
            <a:gdLst>
              <a:gd name="T0" fmla="*/ 2147483647 w 93"/>
              <a:gd name="T1" fmla="*/ 0 h 142"/>
              <a:gd name="T2" fmla="*/ 2147483647 w 93"/>
              <a:gd name="T3" fmla="*/ 2147483647 h 142"/>
              <a:gd name="T4" fmla="*/ 0 w 93"/>
              <a:gd name="T5" fmla="*/ 2147483647 h 142"/>
              <a:gd name="T6" fmla="*/ 2147483647 w 93"/>
              <a:gd name="T7" fmla="*/ 0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44" y="0"/>
                </a:moveTo>
                <a:lnTo>
                  <a:pt x="93" y="142"/>
                </a:lnTo>
                <a:lnTo>
                  <a:pt x="0" y="101"/>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39" name="Freeform 539"/>
          <p:cNvSpPr>
            <a:spLocks/>
          </p:cNvSpPr>
          <p:nvPr/>
        </p:nvSpPr>
        <p:spPr bwMode="auto">
          <a:xfrm>
            <a:off x="6080125" y="3411762"/>
            <a:ext cx="215900" cy="369888"/>
          </a:xfrm>
          <a:custGeom>
            <a:avLst/>
            <a:gdLst>
              <a:gd name="T0" fmla="*/ 2147483647 w 94"/>
              <a:gd name="T1" fmla="*/ 2147483647 h 142"/>
              <a:gd name="T2" fmla="*/ 0 w 94"/>
              <a:gd name="T3" fmla="*/ 0 h 142"/>
              <a:gd name="T4" fmla="*/ 2147483647 w 94"/>
              <a:gd name="T5" fmla="*/ 2147483647 h 142"/>
              <a:gd name="T6" fmla="*/ 2147483647 w 94"/>
              <a:gd name="T7" fmla="*/ 2147483647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94" y="41"/>
                </a:moveTo>
                <a:lnTo>
                  <a:pt x="0" y="0"/>
                </a:lnTo>
                <a:lnTo>
                  <a:pt x="49" y="142"/>
                </a:lnTo>
                <a:lnTo>
                  <a:pt x="94"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40" name="Line 540"/>
          <p:cNvSpPr>
            <a:spLocks noChangeShapeType="1"/>
          </p:cNvSpPr>
          <p:nvPr/>
        </p:nvSpPr>
        <p:spPr bwMode="auto">
          <a:xfrm flipV="1">
            <a:off x="5976945" y="3411784"/>
            <a:ext cx="103187" cy="263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41" name="Line 541"/>
          <p:cNvSpPr>
            <a:spLocks noChangeShapeType="1"/>
          </p:cNvSpPr>
          <p:nvPr/>
        </p:nvSpPr>
        <p:spPr bwMode="auto">
          <a:xfrm flipH="1" flipV="1">
            <a:off x="4883150" y="4407125"/>
            <a:ext cx="215900"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42" name="Line 542"/>
          <p:cNvSpPr>
            <a:spLocks noChangeShapeType="1"/>
          </p:cNvSpPr>
          <p:nvPr/>
        </p:nvSpPr>
        <p:spPr bwMode="auto">
          <a:xfrm flipV="1">
            <a:off x="7502537" y="4407127"/>
            <a:ext cx="117475"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43" name="Freeform 543"/>
          <p:cNvSpPr>
            <a:spLocks/>
          </p:cNvSpPr>
          <p:nvPr/>
        </p:nvSpPr>
        <p:spPr bwMode="auto">
          <a:xfrm>
            <a:off x="6740525" y="3818164"/>
            <a:ext cx="217488" cy="398463"/>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4" y="0"/>
                </a:moveTo>
                <a:lnTo>
                  <a:pt x="93" y="152"/>
                </a:lnTo>
                <a:lnTo>
                  <a:pt x="0" y="69"/>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44" name="Freeform 544"/>
          <p:cNvSpPr>
            <a:spLocks/>
          </p:cNvSpPr>
          <p:nvPr/>
        </p:nvSpPr>
        <p:spPr bwMode="auto">
          <a:xfrm>
            <a:off x="6845312" y="3818164"/>
            <a:ext cx="227013" cy="398463"/>
          </a:xfrm>
          <a:custGeom>
            <a:avLst/>
            <a:gdLst>
              <a:gd name="T0" fmla="*/ 2147483647 w 98"/>
              <a:gd name="T1" fmla="*/ 2147483647 h 152"/>
              <a:gd name="T2" fmla="*/ 0 w 98"/>
              <a:gd name="T3" fmla="*/ 0 h 152"/>
              <a:gd name="T4" fmla="*/ 2147483647 w 98"/>
              <a:gd name="T5" fmla="*/ 2147483647 h 152"/>
              <a:gd name="T6" fmla="*/ 2147483647 w 98"/>
              <a:gd name="T7" fmla="*/ 2147483647 h 152"/>
              <a:gd name="T8" fmla="*/ 0 60000 65536"/>
              <a:gd name="T9" fmla="*/ 0 60000 65536"/>
              <a:gd name="T10" fmla="*/ 0 60000 65536"/>
              <a:gd name="T11" fmla="*/ 0 60000 65536"/>
              <a:gd name="T12" fmla="*/ 0 w 98"/>
              <a:gd name="T13" fmla="*/ 0 h 152"/>
              <a:gd name="T14" fmla="*/ 98 w 98"/>
              <a:gd name="T15" fmla="*/ 152 h 152"/>
            </a:gdLst>
            <a:ahLst/>
            <a:cxnLst>
              <a:cxn ang="T8">
                <a:pos x="T0" y="T1"/>
              </a:cxn>
              <a:cxn ang="T9">
                <a:pos x="T2" y="T3"/>
              </a:cxn>
              <a:cxn ang="T10">
                <a:pos x="T4" y="T5"/>
              </a:cxn>
              <a:cxn ang="T11">
                <a:pos x="T6" y="T7"/>
              </a:cxn>
            </a:cxnLst>
            <a:rect l="T12" t="T13" r="T14" b="T15"/>
            <a:pathLst>
              <a:path w="98" h="152">
                <a:moveTo>
                  <a:pt x="98" y="92"/>
                </a:moveTo>
                <a:lnTo>
                  <a:pt x="0" y="0"/>
                </a:lnTo>
                <a:lnTo>
                  <a:pt x="49" y="152"/>
                </a:lnTo>
                <a:lnTo>
                  <a:pt x="98"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45" name="Line 545"/>
          <p:cNvSpPr>
            <a:spLocks noChangeShapeType="1"/>
          </p:cNvSpPr>
          <p:nvPr/>
        </p:nvSpPr>
        <p:spPr bwMode="auto">
          <a:xfrm flipH="1" flipV="1">
            <a:off x="6845312" y="3818162"/>
            <a:ext cx="227013" cy="2413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46" name="Line 546"/>
          <p:cNvSpPr>
            <a:spLocks noChangeShapeType="1"/>
          </p:cNvSpPr>
          <p:nvPr/>
        </p:nvSpPr>
        <p:spPr bwMode="auto">
          <a:xfrm flipV="1">
            <a:off x="6740527" y="3818164"/>
            <a:ext cx="104775" cy="180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47" name="Freeform 547"/>
          <p:cNvSpPr>
            <a:spLocks/>
          </p:cNvSpPr>
          <p:nvPr/>
        </p:nvSpPr>
        <p:spPr bwMode="auto">
          <a:xfrm>
            <a:off x="5646738" y="3735612"/>
            <a:ext cx="215900" cy="215900"/>
          </a:xfrm>
          <a:custGeom>
            <a:avLst/>
            <a:gdLst>
              <a:gd name="T0" fmla="*/ 2147483647 w 94"/>
              <a:gd name="T1" fmla="*/ 0 h 83"/>
              <a:gd name="T2" fmla="*/ 2147483647 w 94"/>
              <a:gd name="T3" fmla="*/ 2147483647 h 83"/>
              <a:gd name="T4" fmla="*/ 0 w 94"/>
              <a:gd name="T5" fmla="*/ 2147483647 h 83"/>
              <a:gd name="T6" fmla="*/ 2147483647 w 94"/>
              <a:gd name="T7" fmla="*/ 0 h 83"/>
              <a:gd name="T8" fmla="*/ 0 60000 65536"/>
              <a:gd name="T9" fmla="*/ 0 60000 65536"/>
              <a:gd name="T10" fmla="*/ 0 60000 65536"/>
              <a:gd name="T11" fmla="*/ 0 60000 65536"/>
              <a:gd name="T12" fmla="*/ 0 w 94"/>
              <a:gd name="T13" fmla="*/ 0 h 83"/>
              <a:gd name="T14" fmla="*/ 94 w 94"/>
              <a:gd name="T15" fmla="*/ 83 h 83"/>
            </a:gdLst>
            <a:ahLst/>
            <a:cxnLst>
              <a:cxn ang="T8">
                <a:pos x="T0" y="T1"/>
              </a:cxn>
              <a:cxn ang="T9">
                <a:pos x="T2" y="T3"/>
              </a:cxn>
              <a:cxn ang="T10">
                <a:pos x="T4" y="T5"/>
              </a:cxn>
              <a:cxn ang="T11">
                <a:pos x="T6" y="T7"/>
              </a:cxn>
            </a:cxnLst>
            <a:rect l="T12" t="T13" r="T14" b="T15"/>
            <a:pathLst>
              <a:path w="94" h="83">
                <a:moveTo>
                  <a:pt x="49" y="0"/>
                </a:moveTo>
                <a:lnTo>
                  <a:pt x="94" y="83"/>
                </a:lnTo>
                <a:lnTo>
                  <a:pt x="0" y="69"/>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48" name="Freeform 548"/>
          <p:cNvSpPr>
            <a:spLocks/>
          </p:cNvSpPr>
          <p:nvPr/>
        </p:nvSpPr>
        <p:spPr bwMode="auto">
          <a:xfrm>
            <a:off x="5761038" y="3675309"/>
            <a:ext cx="215900" cy="276225"/>
          </a:xfrm>
          <a:custGeom>
            <a:avLst/>
            <a:gdLst>
              <a:gd name="T0" fmla="*/ 2147483647 w 94"/>
              <a:gd name="T1" fmla="*/ 0 h 106"/>
              <a:gd name="T2" fmla="*/ 0 w 94"/>
              <a:gd name="T3" fmla="*/ 2147483647 h 106"/>
              <a:gd name="T4" fmla="*/ 2147483647 w 94"/>
              <a:gd name="T5" fmla="*/ 2147483647 h 106"/>
              <a:gd name="T6" fmla="*/ 2147483647 w 94"/>
              <a:gd name="T7" fmla="*/ 0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94" y="0"/>
                </a:moveTo>
                <a:lnTo>
                  <a:pt x="0" y="23"/>
                </a:lnTo>
                <a:lnTo>
                  <a:pt x="45" y="10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49" name="Line 549"/>
          <p:cNvSpPr>
            <a:spLocks noChangeShapeType="1"/>
          </p:cNvSpPr>
          <p:nvPr/>
        </p:nvSpPr>
        <p:spPr bwMode="auto">
          <a:xfrm flipH="1">
            <a:off x="5761038" y="3675309"/>
            <a:ext cx="2159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50" name="Freeform 550"/>
          <p:cNvSpPr>
            <a:spLocks/>
          </p:cNvSpPr>
          <p:nvPr/>
        </p:nvSpPr>
        <p:spPr bwMode="auto">
          <a:xfrm>
            <a:off x="6958013" y="4059462"/>
            <a:ext cx="215900"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19"/>
                </a:lnTo>
                <a:lnTo>
                  <a:pt x="0" y="60"/>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51" name="Freeform 551"/>
          <p:cNvSpPr>
            <a:spLocks/>
          </p:cNvSpPr>
          <p:nvPr/>
        </p:nvSpPr>
        <p:spPr bwMode="auto">
          <a:xfrm>
            <a:off x="7072313" y="4059462"/>
            <a:ext cx="215900" cy="311150"/>
          </a:xfrm>
          <a:custGeom>
            <a:avLst/>
            <a:gdLst>
              <a:gd name="T0" fmla="*/ 2147483647 w 94"/>
              <a:gd name="T1" fmla="*/ 2147483647 h 119"/>
              <a:gd name="T2" fmla="*/ 0 w 94"/>
              <a:gd name="T3" fmla="*/ 0 h 119"/>
              <a:gd name="T4" fmla="*/ 2147483647 w 94"/>
              <a:gd name="T5" fmla="*/ 2147483647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78"/>
                </a:moveTo>
                <a:lnTo>
                  <a:pt x="0" y="0"/>
                </a:lnTo>
                <a:lnTo>
                  <a:pt x="45" y="119"/>
                </a:lnTo>
                <a:lnTo>
                  <a:pt x="94" y="7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52" name="Freeform 552"/>
          <p:cNvSpPr>
            <a:spLocks/>
          </p:cNvSpPr>
          <p:nvPr/>
        </p:nvSpPr>
        <p:spPr bwMode="auto">
          <a:xfrm>
            <a:off x="6194425" y="3518125"/>
            <a:ext cx="215900" cy="481012"/>
          </a:xfrm>
          <a:custGeom>
            <a:avLst/>
            <a:gdLst>
              <a:gd name="T0" fmla="*/ 2147483647 w 94"/>
              <a:gd name="T1" fmla="*/ 0 h 184"/>
              <a:gd name="T2" fmla="*/ 2147483647 w 94"/>
              <a:gd name="T3" fmla="*/ 2147483647 h 184"/>
              <a:gd name="T4" fmla="*/ 0 w 94"/>
              <a:gd name="T5" fmla="*/ 2147483647 h 184"/>
              <a:gd name="T6" fmla="*/ 2147483647 w 94"/>
              <a:gd name="T7" fmla="*/ 0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0"/>
                </a:moveTo>
                <a:lnTo>
                  <a:pt x="94" y="184"/>
                </a:lnTo>
                <a:lnTo>
                  <a:pt x="0" y="101"/>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53" name="Freeform 553"/>
          <p:cNvSpPr>
            <a:spLocks/>
          </p:cNvSpPr>
          <p:nvPr/>
        </p:nvSpPr>
        <p:spPr bwMode="auto">
          <a:xfrm>
            <a:off x="6296025" y="3518125"/>
            <a:ext cx="228600" cy="481012"/>
          </a:xfrm>
          <a:custGeom>
            <a:avLst/>
            <a:gdLst>
              <a:gd name="T0" fmla="*/ 2147483647 w 98"/>
              <a:gd name="T1" fmla="*/ 2147483647 h 184"/>
              <a:gd name="T2" fmla="*/ 0 w 98"/>
              <a:gd name="T3" fmla="*/ 0 h 184"/>
              <a:gd name="T4" fmla="*/ 2147483647 w 98"/>
              <a:gd name="T5" fmla="*/ 2147483647 h 184"/>
              <a:gd name="T6" fmla="*/ 2147483647 w 98"/>
              <a:gd name="T7" fmla="*/ 2147483647 h 184"/>
              <a:gd name="T8" fmla="*/ 0 60000 65536"/>
              <a:gd name="T9" fmla="*/ 0 60000 65536"/>
              <a:gd name="T10" fmla="*/ 0 60000 65536"/>
              <a:gd name="T11" fmla="*/ 0 60000 65536"/>
              <a:gd name="T12" fmla="*/ 0 w 98"/>
              <a:gd name="T13" fmla="*/ 0 h 184"/>
              <a:gd name="T14" fmla="*/ 98 w 98"/>
              <a:gd name="T15" fmla="*/ 184 h 184"/>
            </a:gdLst>
            <a:ahLst/>
            <a:cxnLst>
              <a:cxn ang="T8">
                <a:pos x="T0" y="T1"/>
              </a:cxn>
              <a:cxn ang="T9">
                <a:pos x="T2" y="T3"/>
              </a:cxn>
              <a:cxn ang="T10">
                <a:pos x="T4" y="T5"/>
              </a:cxn>
              <a:cxn ang="T11">
                <a:pos x="T6" y="T7"/>
              </a:cxn>
            </a:cxnLst>
            <a:rect l="T12" t="T13" r="T14" b="T15"/>
            <a:pathLst>
              <a:path w="98" h="184">
                <a:moveTo>
                  <a:pt x="98" y="97"/>
                </a:moveTo>
                <a:lnTo>
                  <a:pt x="0" y="0"/>
                </a:lnTo>
                <a:lnTo>
                  <a:pt x="49" y="184"/>
                </a:lnTo>
                <a:lnTo>
                  <a:pt x="98"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54" name="Line 554"/>
          <p:cNvSpPr>
            <a:spLocks noChangeShapeType="1"/>
          </p:cNvSpPr>
          <p:nvPr/>
        </p:nvSpPr>
        <p:spPr bwMode="auto">
          <a:xfrm flipH="1" flipV="1">
            <a:off x="7072313" y="4059462"/>
            <a:ext cx="215900"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55" name="Line 555"/>
          <p:cNvSpPr>
            <a:spLocks noChangeShapeType="1"/>
          </p:cNvSpPr>
          <p:nvPr/>
        </p:nvSpPr>
        <p:spPr bwMode="auto">
          <a:xfrm flipV="1">
            <a:off x="6958013" y="4059466"/>
            <a:ext cx="114300" cy="1571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56" name="Line 556"/>
          <p:cNvSpPr>
            <a:spLocks noChangeShapeType="1"/>
          </p:cNvSpPr>
          <p:nvPr/>
        </p:nvSpPr>
        <p:spPr bwMode="auto">
          <a:xfrm flipV="1">
            <a:off x="6194426" y="3518147"/>
            <a:ext cx="101600" cy="263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57" name="Freeform 557"/>
          <p:cNvSpPr>
            <a:spLocks/>
          </p:cNvSpPr>
          <p:nvPr/>
        </p:nvSpPr>
        <p:spPr bwMode="auto">
          <a:xfrm>
            <a:off x="5318125" y="3915000"/>
            <a:ext cx="215900" cy="588962"/>
          </a:xfrm>
          <a:custGeom>
            <a:avLst/>
            <a:gdLst>
              <a:gd name="T0" fmla="*/ 2147483647 w 93"/>
              <a:gd name="T1" fmla="*/ 0 h 225"/>
              <a:gd name="T2" fmla="*/ 2147483647 w 93"/>
              <a:gd name="T3" fmla="*/ 2147483647 h 225"/>
              <a:gd name="T4" fmla="*/ 0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49" y="0"/>
                </a:moveTo>
                <a:lnTo>
                  <a:pt x="93" y="225"/>
                </a:lnTo>
                <a:lnTo>
                  <a:pt x="0" y="21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58" name="Freeform 558"/>
          <p:cNvSpPr>
            <a:spLocks/>
          </p:cNvSpPr>
          <p:nvPr/>
        </p:nvSpPr>
        <p:spPr bwMode="auto">
          <a:xfrm>
            <a:off x="5432430" y="3915000"/>
            <a:ext cx="214313" cy="588962"/>
          </a:xfrm>
          <a:custGeom>
            <a:avLst/>
            <a:gdLst>
              <a:gd name="T0" fmla="*/ 2147483647 w 93"/>
              <a:gd name="T1" fmla="*/ 0 h 225"/>
              <a:gd name="T2" fmla="*/ 0 w 93"/>
              <a:gd name="T3" fmla="*/ 0 h 225"/>
              <a:gd name="T4" fmla="*/ 2147483647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0"/>
                </a:moveTo>
                <a:lnTo>
                  <a:pt x="0" y="0"/>
                </a:lnTo>
                <a:lnTo>
                  <a:pt x="44" y="225"/>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59" name="Line 559"/>
          <p:cNvSpPr>
            <a:spLocks noChangeShapeType="1"/>
          </p:cNvSpPr>
          <p:nvPr/>
        </p:nvSpPr>
        <p:spPr bwMode="auto">
          <a:xfrm flipH="1" flipV="1">
            <a:off x="5099062" y="4443644"/>
            <a:ext cx="219075"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60" name="Line 560"/>
          <p:cNvSpPr>
            <a:spLocks noChangeShapeType="1"/>
          </p:cNvSpPr>
          <p:nvPr/>
        </p:nvSpPr>
        <p:spPr bwMode="auto">
          <a:xfrm flipV="1">
            <a:off x="5318125" y="3915000"/>
            <a:ext cx="114300" cy="565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61" name="Line 561"/>
          <p:cNvSpPr>
            <a:spLocks noChangeShapeType="1"/>
          </p:cNvSpPr>
          <p:nvPr/>
        </p:nvSpPr>
        <p:spPr bwMode="auto">
          <a:xfrm flipH="1">
            <a:off x="5432430" y="3915004"/>
            <a:ext cx="214313"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62" name="Freeform 562"/>
          <p:cNvSpPr>
            <a:spLocks/>
          </p:cNvSpPr>
          <p:nvPr/>
        </p:nvSpPr>
        <p:spPr bwMode="auto">
          <a:xfrm>
            <a:off x="6410337" y="3772127"/>
            <a:ext cx="219075" cy="407987"/>
          </a:xfrm>
          <a:custGeom>
            <a:avLst/>
            <a:gdLst>
              <a:gd name="T0" fmla="*/ 2147483647 w 94"/>
              <a:gd name="T1" fmla="*/ 0 h 156"/>
              <a:gd name="T2" fmla="*/ 2147483647 w 94"/>
              <a:gd name="T3" fmla="*/ 2147483647 h 156"/>
              <a:gd name="T4" fmla="*/ 0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9" y="0"/>
                </a:moveTo>
                <a:lnTo>
                  <a:pt x="94" y="156"/>
                </a:lnTo>
                <a:lnTo>
                  <a:pt x="0" y="8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63" name="Freeform 563"/>
          <p:cNvSpPr>
            <a:spLocks/>
          </p:cNvSpPr>
          <p:nvPr/>
        </p:nvSpPr>
        <p:spPr bwMode="auto">
          <a:xfrm>
            <a:off x="6524625" y="3772127"/>
            <a:ext cx="215900" cy="407987"/>
          </a:xfrm>
          <a:custGeom>
            <a:avLst/>
            <a:gdLst>
              <a:gd name="T0" fmla="*/ 2147483647 w 94"/>
              <a:gd name="T1" fmla="*/ 2147483647 h 156"/>
              <a:gd name="T2" fmla="*/ 0 w 94"/>
              <a:gd name="T3" fmla="*/ 0 h 156"/>
              <a:gd name="T4" fmla="*/ 2147483647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87"/>
                </a:moveTo>
                <a:lnTo>
                  <a:pt x="0" y="0"/>
                </a:lnTo>
                <a:lnTo>
                  <a:pt x="45" y="156"/>
                </a:lnTo>
                <a:lnTo>
                  <a:pt x="94" y="8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64" name="Freeform 564"/>
          <p:cNvSpPr>
            <a:spLocks/>
          </p:cNvSpPr>
          <p:nvPr/>
        </p:nvSpPr>
        <p:spPr bwMode="auto">
          <a:xfrm>
            <a:off x="7173925" y="4262669"/>
            <a:ext cx="217487" cy="277813"/>
          </a:xfrm>
          <a:custGeom>
            <a:avLst/>
            <a:gdLst>
              <a:gd name="T0" fmla="*/ 2147483647 w 93"/>
              <a:gd name="T1" fmla="*/ 0 h 106"/>
              <a:gd name="T2" fmla="*/ 2147483647 w 93"/>
              <a:gd name="T3" fmla="*/ 2147483647 h 106"/>
              <a:gd name="T4" fmla="*/ 0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0"/>
                </a:moveTo>
                <a:lnTo>
                  <a:pt x="93" y="106"/>
                </a:lnTo>
                <a:lnTo>
                  <a:pt x="0" y="41"/>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65" name="Freeform 565"/>
          <p:cNvSpPr>
            <a:spLocks/>
          </p:cNvSpPr>
          <p:nvPr/>
        </p:nvSpPr>
        <p:spPr bwMode="auto">
          <a:xfrm>
            <a:off x="7288213" y="4262669"/>
            <a:ext cx="214312" cy="277813"/>
          </a:xfrm>
          <a:custGeom>
            <a:avLst/>
            <a:gdLst>
              <a:gd name="T0" fmla="*/ 2147483647 w 93"/>
              <a:gd name="T1" fmla="*/ 2147483647 h 106"/>
              <a:gd name="T2" fmla="*/ 0 w 93"/>
              <a:gd name="T3" fmla="*/ 0 h 106"/>
              <a:gd name="T4" fmla="*/ 2147483647 w 93"/>
              <a:gd name="T5" fmla="*/ 2147483647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83"/>
                </a:moveTo>
                <a:lnTo>
                  <a:pt x="0" y="0"/>
                </a:lnTo>
                <a:lnTo>
                  <a:pt x="44" y="106"/>
                </a:lnTo>
                <a:lnTo>
                  <a:pt x="93" y="8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66" name="Line 566"/>
          <p:cNvSpPr>
            <a:spLocks noChangeShapeType="1"/>
          </p:cNvSpPr>
          <p:nvPr/>
        </p:nvSpPr>
        <p:spPr bwMode="auto">
          <a:xfrm flipV="1">
            <a:off x="6410328" y="3772125"/>
            <a:ext cx="114300" cy="2270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67" name="Freeform 567"/>
          <p:cNvSpPr>
            <a:spLocks/>
          </p:cNvSpPr>
          <p:nvPr/>
        </p:nvSpPr>
        <p:spPr bwMode="auto">
          <a:xfrm>
            <a:off x="5862650" y="3675290"/>
            <a:ext cx="217487" cy="371475"/>
          </a:xfrm>
          <a:custGeom>
            <a:avLst/>
            <a:gdLst>
              <a:gd name="T0" fmla="*/ 2147483647 w 93"/>
              <a:gd name="T1" fmla="*/ 0 h 142"/>
              <a:gd name="T2" fmla="*/ 2147483647 w 93"/>
              <a:gd name="T3" fmla="*/ 2147483647 h 142"/>
              <a:gd name="T4" fmla="*/ 0 w 93"/>
              <a:gd name="T5" fmla="*/ 2147483647 h 142"/>
              <a:gd name="T6" fmla="*/ 2147483647 w 93"/>
              <a:gd name="T7" fmla="*/ 0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49" y="0"/>
                </a:moveTo>
                <a:lnTo>
                  <a:pt x="93" y="142"/>
                </a:lnTo>
                <a:lnTo>
                  <a:pt x="0" y="10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68" name="Freeform 568"/>
          <p:cNvSpPr>
            <a:spLocks/>
          </p:cNvSpPr>
          <p:nvPr/>
        </p:nvSpPr>
        <p:spPr bwMode="auto">
          <a:xfrm>
            <a:off x="5976950" y="3675290"/>
            <a:ext cx="217487" cy="371475"/>
          </a:xfrm>
          <a:custGeom>
            <a:avLst/>
            <a:gdLst>
              <a:gd name="T0" fmla="*/ 2147483647 w 93"/>
              <a:gd name="T1" fmla="*/ 2147483647 h 142"/>
              <a:gd name="T2" fmla="*/ 0 w 93"/>
              <a:gd name="T3" fmla="*/ 0 h 142"/>
              <a:gd name="T4" fmla="*/ 2147483647 w 93"/>
              <a:gd name="T5" fmla="*/ 2147483647 h 142"/>
              <a:gd name="T6" fmla="*/ 2147483647 w 93"/>
              <a:gd name="T7" fmla="*/ 2147483647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93" y="41"/>
                </a:moveTo>
                <a:lnTo>
                  <a:pt x="0" y="0"/>
                </a:lnTo>
                <a:lnTo>
                  <a:pt x="44" y="142"/>
                </a:lnTo>
                <a:lnTo>
                  <a:pt x="93"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69" name="Line 569"/>
          <p:cNvSpPr>
            <a:spLocks noChangeShapeType="1"/>
          </p:cNvSpPr>
          <p:nvPr/>
        </p:nvSpPr>
        <p:spPr bwMode="auto">
          <a:xfrm flipH="1" flipV="1">
            <a:off x="7288213" y="4262662"/>
            <a:ext cx="214312" cy="2174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70" name="Line 570"/>
          <p:cNvSpPr>
            <a:spLocks noChangeShapeType="1"/>
          </p:cNvSpPr>
          <p:nvPr/>
        </p:nvSpPr>
        <p:spPr bwMode="auto">
          <a:xfrm flipH="1">
            <a:off x="7173913" y="4262662"/>
            <a:ext cx="114300" cy="1079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71" name="Line 571"/>
          <p:cNvSpPr>
            <a:spLocks noChangeShapeType="1"/>
          </p:cNvSpPr>
          <p:nvPr/>
        </p:nvSpPr>
        <p:spPr bwMode="auto">
          <a:xfrm flipH="1" flipV="1">
            <a:off x="5976950" y="3675309"/>
            <a:ext cx="217487" cy="1063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72" name="Line 572"/>
          <p:cNvSpPr>
            <a:spLocks noChangeShapeType="1"/>
          </p:cNvSpPr>
          <p:nvPr/>
        </p:nvSpPr>
        <p:spPr bwMode="auto">
          <a:xfrm flipV="1">
            <a:off x="5862638" y="3675309"/>
            <a:ext cx="114300" cy="2762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73" name="Freeform 573"/>
          <p:cNvSpPr>
            <a:spLocks/>
          </p:cNvSpPr>
          <p:nvPr/>
        </p:nvSpPr>
        <p:spPr bwMode="auto">
          <a:xfrm>
            <a:off x="6629400" y="3999137"/>
            <a:ext cx="215900" cy="541338"/>
          </a:xfrm>
          <a:custGeom>
            <a:avLst/>
            <a:gdLst>
              <a:gd name="T0" fmla="*/ 2147483647 w 93"/>
              <a:gd name="T1" fmla="*/ 0 h 207"/>
              <a:gd name="T2" fmla="*/ 2147483647 w 93"/>
              <a:gd name="T3" fmla="*/ 2147483647 h 207"/>
              <a:gd name="T4" fmla="*/ 0 w 93"/>
              <a:gd name="T5" fmla="*/ 2147483647 h 207"/>
              <a:gd name="T6" fmla="*/ 2147483647 w 93"/>
              <a:gd name="T7" fmla="*/ 0 h 207"/>
              <a:gd name="T8" fmla="*/ 0 60000 65536"/>
              <a:gd name="T9" fmla="*/ 0 60000 65536"/>
              <a:gd name="T10" fmla="*/ 0 60000 65536"/>
              <a:gd name="T11" fmla="*/ 0 60000 65536"/>
              <a:gd name="T12" fmla="*/ 0 w 93"/>
              <a:gd name="T13" fmla="*/ 0 h 207"/>
              <a:gd name="T14" fmla="*/ 93 w 93"/>
              <a:gd name="T15" fmla="*/ 207 h 207"/>
            </a:gdLst>
            <a:ahLst/>
            <a:cxnLst>
              <a:cxn ang="T8">
                <a:pos x="T0" y="T1"/>
              </a:cxn>
              <a:cxn ang="T9">
                <a:pos x="T2" y="T3"/>
              </a:cxn>
              <a:cxn ang="T10">
                <a:pos x="T4" y="T5"/>
              </a:cxn>
              <a:cxn ang="T11">
                <a:pos x="T6" y="T7"/>
              </a:cxn>
            </a:cxnLst>
            <a:rect l="T12" t="T13" r="T14" b="T15"/>
            <a:pathLst>
              <a:path w="93" h="207">
                <a:moveTo>
                  <a:pt x="49" y="0"/>
                </a:moveTo>
                <a:lnTo>
                  <a:pt x="93" y="207"/>
                </a:lnTo>
                <a:lnTo>
                  <a:pt x="0" y="69"/>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74" name="Freeform 574"/>
          <p:cNvSpPr>
            <a:spLocks/>
          </p:cNvSpPr>
          <p:nvPr/>
        </p:nvSpPr>
        <p:spPr bwMode="auto">
          <a:xfrm>
            <a:off x="6740525" y="3999137"/>
            <a:ext cx="217488" cy="541338"/>
          </a:xfrm>
          <a:custGeom>
            <a:avLst/>
            <a:gdLst>
              <a:gd name="T0" fmla="*/ 2147483647 w 93"/>
              <a:gd name="T1" fmla="*/ 2147483647 h 207"/>
              <a:gd name="T2" fmla="*/ 0 w 93"/>
              <a:gd name="T3" fmla="*/ 0 h 207"/>
              <a:gd name="T4" fmla="*/ 2147483647 w 93"/>
              <a:gd name="T5" fmla="*/ 2147483647 h 207"/>
              <a:gd name="T6" fmla="*/ 2147483647 w 93"/>
              <a:gd name="T7" fmla="*/ 2147483647 h 207"/>
              <a:gd name="T8" fmla="*/ 0 60000 65536"/>
              <a:gd name="T9" fmla="*/ 0 60000 65536"/>
              <a:gd name="T10" fmla="*/ 0 60000 65536"/>
              <a:gd name="T11" fmla="*/ 0 60000 65536"/>
              <a:gd name="T12" fmla="*/ 0 w 93"/>
              <a:gd name="T13" fmla="*/ 0 h 207"/>
              <a:gd name="T14" fmla="*/ 93 w 93"/>
              <a:gd name="T15" fmla="*/ 207 h 207"/>
            </a:gdLst>
            <a:ahLst/>
            <a:cxnLst>
              <a:cxn ang="T8">
                <a:pos x="T0" y="T1"/>
              </a:cxn>
              <a:cxn ang="T9">
                <a:pos x="T2" y="T3"/>
              </a:cxn>
              <a:cxn ang="T10">
                <a:pos x="T4" y="T5"/>
              </a:cxn>
              <a:cxn ang="T11">
                <a:pos x="T6" y="T7"/>
              </a:cxn>
            </a:cxnLst>
            <a:rect l="T12" t="T13" r="T14" b="T15"/>
            <a:pathLst>
              <a:path w="93" h="207">
                <a:moveTo>
                  <a:pt x="93" y="83"/>
                </a:moveTo>
                <a:lnTo>
                  <a:pt x="0" y="0"/>
                </a:lnTo>
                <a:lnTo>
                  <a:pt x="44" y="207"/>
                </a:lnTo>
                <a:lnTo>
                  <a:pt x="93" y="8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75" name="Line 575"/>
          <p:cNvSpPr>
            <a:spLocks noChangeShapeType="1"/>
          </p:cNvSpPr>
          <p:nvPr/>
        </p:nvSpPr>
        <p:spPr bwMode="auto">
          <a:xfrm flipV="1">
            <a:off x="6629412" y="3999140"/>
            <a:ext cx="111125" cy="180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76" name="Freeform 576"/>
          <p:cNvSpPr>
            <a:spLocks/>
          </p:cNvSpPr>
          <p:nvPr/>
        </p:nvSpPr>
        <p:spPr bwMode="auto">
          <a:xfrm>
            <a:off x="5534037" y="3915006"/>
            <a:ext cx="227013" cy="625475"/>
          </a:xfrm>
          <a:custGeom>
            <a:avLst/>
            <a:gdLst>
              <a:gd name="T0" fmla="*/ 2147483647 w 98"/>
              <a:gd name="T1" fmla="*/ 0 h 239"/>
              <a:gd name="T2" fmla="*/ 2147483647 w 98"/>
              <a:gd name="T3" fmla="*/ 2147483647 h 239"/>
              <a:gd name="T4" fmla="*/ 0 w 98"/>
              <a:gd name="T5" fmla="*/ 2147483647 h 239"/>
              <a:gd name="T6" fmla="*/ 2147483647 w 98"/>
              <a:gd name="T7" fmla="*/ 0 h 239"/>
              <a:gd name="T8" fmla="*/ 0 60000 65536"/>
              <a:gd name="T9" fmla="*/ 0 60000 65536"/>
              <a:gd name="T10" fmla="*/ 0 60000 65536"/>
              <a:gd name="T11" fmla="*/ 0 60000 65536"/>
              <a:gd name="T12" fmla="*/ 0 w 98"/>
              <a:gd name="T13" fmla="*/ 0 h 239"/>
              <a:gd name="T14" fmla="*/ 98 w 98"/>
              <a:gd name="T15" fmla="*/ 239 h 239"/>
            </a:gdLst>
            <a:ahLst/>
            <a:cxnLst>
              <a:cxn ang="T8">
                <a:pos x="T0" y="T1"/>
              </a:cxn>
              <a:cxn ang="T9">
                <a:pos x="T2" y="T3"/>
              </a:cxn>
              <a:cxn ang="T10">
                <a:pos x="T4" y="T5"/>
              </a:cxn>
              <a:cxn ang="T11">
                <a:pos x="T6" y="T7"/>
              </a:cxn>
            </a:cxnLst>
            <a:rect l="T12" t="T13" r="T14" b="T15"/>
            <a:pathLst>
              <a:path w="98" h="239">
                <a:moveTo>
                  <a:pt x="49" y="0"/>
                </a:moveTo>
                <a:lnTo>
                  <a:pt x="98" y="239"/>
                </a:lnTo>
                <a:lnTo>
                  <a:pt x="0" y="225"/>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77" name="Freeform 577"/>
          <p:cNvSpPr>
            <a:spLocks/>
          </p:cNvSpPr>
          <p:nvPr/>
        </p:nvSpPr>
        <p:spPr bwMode="auto">
          <a:xfrm>
            <a:off x="5646738" y="3915006"/>
            <a:ext cx="215900" cy="625475"/>
          </a:xfrm>
          <a:custGeom>
            <a:avLst/>
            <a:gdLst>
              <a:gd name="T0" fmla="*/ 2147483647 w 94"/>
              <a:gd name="T1" fmla="*/ 2147483647 h 239"/>
              <a:gd name="T2" fmla="*/ 0 w 94"/>
              <a:gd name="T3" fmla="*/ 0 h 239"/>
              <a:gd name="T4" fmla="*/ 2147483647 w 94"/>
              <a:gd name="T5" fmla="*/ 2147483647 h 239"/>
              <a:gd name="T6" fmla="*/ 2147483647 w 94"/>
              <a:gd name="T7" fmla="*/ 2147483647 h 239"/>
              <a:gd name="T8" fmla="*/ 0 60000 65536"/>
              <a:gd name="T9" fmla="*/ 0 60000 65536"/>
              <a:gd name="T10" fmla="*/ 0 60000 65536"/>
              <a:gd name="T11" fmla="*/ 0 60000 65536"/>
              <a:gd name="T12" fmla="*/ 0 w 94"/>
              <a:gd name="T13" fmla="*/ 0 h 239"/>
              <a:gd name="T14" fmla="*/ 94 w 94"/>
              <a:gd name="T15" fmla="*/ 239 h 239"/>
            </a:gdLst>
            <a:ahLst/>
            <a:cxnLst>
              <a:cxn ang="T8">
                <a:pos x="T0" y="T1"/>
              </a:cxn>
              <a:cxn ang="T9">
                <a:pos x="T2" y="T3"/>
              </a:cxn>
              <a:cxn ang="T10">
                <a:pos x="T4" y="T5"/>
              </a:cxn>
              <a:cxn ang="T11">
                <a:pos x="T6" y="T7"/>
              </a:cxn>
            </a:cxnLst>
            <a:rect l="T12" t="T13" r="T14" b="T15"/>
            <a:pathLst>
              <a:path w="94" h="239">
                <a:moveTo>
                  <a:pt x="94" y="14"/>
                </a:moveTo>
                <a:lnTo>
                  <a:pt x="0" y="0"/>
                </a:lnTo>
                <a:lnTo>
                  <a:pt x="49" y="239"/>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78" name="Line 578"/>
          <p:cNvSpPr>
            <a:spLocks noChangeShapeType="1"/>
          </p:cNvSpPr>
          <p:nvPr/>
        </p:nvSpPr>
        <p:spPr bwMode="auto">
          <a:xfrm flipH="1" flipV="1">
            <a:off x="5318125" y="4480150"/>
            <a:ext cx="215900" cy="238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79" name="Line 579"/>
          <p:cNvSpPr>
            <a:spLocks noChangeShapeType="1"/>
          </p:cNvSpPr>
          <p:nvPr/>
        </p:nvSpPr>
        <p:spPr bwMode="auto">
          <a:xfrm flipV="1">
            <a:off x="7391412" y="4480159"/>
            <a:ext cx="111125"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80" name="Line 580"/>
          <p:cNvSpPr>
            <a:spLocks noChangeShapeType="1"/>
          </p:cNvSpPr>
          <p:nvPr/>
        </p:nvSpPr>
        <p:spPr bwMode="auto">
          <a:xfrm flipH="1" flipV="1">
            <a:off x="5646738" y="3915000"/>
            <a:ext cx="215900"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81" name="Freeform 581"/>
          <p:cNvSpPr>
            <a:spLocks/>
          </p:cNvSpPr>
          <p:nvPr/>
        </p:nvSpPr>
        <p:spPr bwMode="auto">
          <a:xfrm>
            <a:off x="6080125" y="3781650"/>
            <a:ext cx="230188" cy="398462"/>
          </a:xfrm>
          <a:custGeom>
            <a:avLst/>
            <a:gdLst>
              <a:gd name="T0" fmla="*/ 2147483647 w 99"/>
              <a:gd name="T1" fmla="*/ 0 h 152"/>
              <a:gd name="T2" fmla="*/ 2147483647 w 99"/>
              <a:gd name="T3" fmla="*/ 2147483647 h 152"/>
              <a:gd name="T4" fmla="*/ 0 w 99"/>
              <a:gd name="T5" fmla="*/ 2147483647 h 152"/>
              <a:gd name="T6" fmla="*/ 2147483647 w 99"/>
              <a:gd name="T7" fmla="*/ 0 h 152"/>
              <a:gd name="T8" fmla="*/ 0 60000 65536"/>
              <a:gd name="T9" fmla="*/ 0 60000 65536"/>
              <a:gd name="T10" fmla="*/ 0 60000 65536"/>
              <a:gd name="T11" fmla="*/ 0 60000 65536"/>
              <a:gd name="T12" fmla="*/ 0 w 99"/>
              <a:gd name="T13" fmla="*/ 0 h 152"/>
              <a:gd name="T14" fmla="*/ 99 w 99"/>
              <a:gd name="T15" fmla="*/ 152 h 152"/>
            </a:gdLst>
            <a:ahLst/>
            <a:cxnLst>
              <a:cxn ang="T8">
                <a:pos x="T0" y="T1"/>
              </a:cxn>
              <a:cxn ang="T9">
                <a:pos x="T2" y="T3"/>
              </a:cxn>
              <a:cxn ang="T10">
                <a:pos x="T4" y="T5"/>
              </a:cxn>
              <a:cxn ang="T11">
                <a:pos x="T6" y="T7"/>
              </a:cxn>
            </a:cxnLst>
            <a:rect l="T12" t="T13" r="T14" b="T15"/>
            <a:pathLst>
              <a:path w="99" h="152">
                <a:moveTo>
                  <a:pt x="49" y="0"/>
                </a:moveTo>
                <a:lnTo>
                  <a:pt x="99" y="152"/>
                </a:lnTo>
                <a:lnTo>
                  <a:pt x="0" y="101"/>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82" name="Freeform 582"/>
          <p:cNvSpPr>
            <a:spLocks/>
          </p:cNvSpPr>
          <p:nvPr/>
        </p:nvSpPr>
        <p:spPr bwMode="auto">
          <a:xfrm>
            <a:off x="6194425" y="3781650"/>
            <a:ext cx="215900" cy="398462"/>
          </a:xfrm>
          <a:custGeom>
            <a:avLst/>
            <a:gdLst>
              <a:gd name="T0" fmla="*/ 2147483647 w 94"/>
              <a:gd name="T1" fmla="*/ 2147483647 h 152"/>
              <a:gd name="T2" fmla="*/ 0 w 94"/>
              <a:gd name="T3" fmla="*/ 0 h 152"/>
              <a:gd name="T4" fmla="*/ 2147483647 w 94"/>
              <a:gd name="T5" fmla="*/ 2147483647 h 152"/>
              <a:gd name="T6" fmla="*/ 2147483647 w 94"/>
              <a:gd name="T7" fmla="*/ 2147483647 h 152"/>
              <a:gd name="T8" fmla="*/ 0 60000 65536"/>
              <a:gd name="T9" fmla="*/ 0 60000 65536"/>
              <a:gd name="T10" fmla="*/ 0 60000 65536"/>
              <a:gd name="T11" fmla="*/ 0 60000 65536"/>
              <a:gd name="T12" fmla="*/ 0 w 94"/>
              <a:gd name="T13" fmla="*/ 0 h 152"/>
              <a:gd name="T14" fmla="*/ 94 w 94"/>
              <a:gd name="T15" fmla="*/ 152 h 152"/>
            </a:gdLst>
            <a:ahLst/>
            <a:cxnLst>
              <a:cxn ang="T8">
                <a:pos x="T0" y="T1"/>
              </a:cxn>
              <a:cxn ang="T9">
                <a:pos x="T2" y="T3"/>
              </a:cxn>
              <a:cxn ang="T10">
                <a:pos x="T4" y="T5"/>
              </a:cxn>
              <a:cxn ang="T11">
                <a:pos x="T6" y="T7"/>
              </a:cxn>
            </a:cxnLst>
            <a:rect l="T12" t="T13" r="T14" b="T15"/>
            <a:pathLst>
              <a:path w="94" h="152">
                <a:moveTo>
                  <a:pt x="94" y="83"/>
                </a:moveTo>
                <a:lnTo>
                  <a:pt x="0" y="0"/>
                </a:lnTo>
                <a:lnTo>
                  <a:pt x="50" y="152"/>
                </a:lnTo>
                <a:lnTo>
                  <a:pt x="94" y="8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83" name="Freeform 583"/>
          <p:cNvSpPr>
            <a:spLocks/>
          </p:cNvSpPr>
          <p:nvPr/>
        </p:nvSpPr>
        <p:spPr bwMode="auto">
          <a:xfrm>
            <a:off x="6845312" y="4216627"/>
            <a:ext cx="227013" cy="357187"/>
          </a:xfrm>
          <a:custGeom>
            <a:avLst/>
            <a:gdLst>
              <a:gd name="T0" fmla="*/ 2147483647 w 98"/>
              <a:gd name="T1" fmla="*/ 0 h 137"/>
              <a:gd name="T2" fmla="*/ 2147483647 w 98"/>
              <a:gd name="T3" fmla="*/ 2147483647 h 137"/>
              <a:gd name="T4" fmla="*/ 0 w 98"/>
              <a:gd name="T5" fmla="*/ 2147483647 h 137"/>
              <a:gd name="T6" fmla="*/ 2147483647 w 98"/>
              <a:gd name="T7" fmla="*/ 0 h 137"/>
              <a:gd name="T8" fmla="*/ 0 60000 65536"/>
              <a:gd name="T9" fmla="*/ 0 60000 65536"/>
              <a:gd name="T10" fmla="*/ 0 60000 65536"/>
              <a:gd name="T11" fmla="*/ 0 60000 65536"/>
              <a:gd name="T12" fmla="*/ 0 w 98"/>
              <a:gd name="T13" fmla="*/ 0 h 137"/>
              <a:gd name="T14" fmla="*/ 98 w 98"/>
              <a:gd name="T15" fmla="*/ 137 h 137"/>
            </a:gdLst>
            <a:ahLst/>
            <a:cxnLst>
              <a:cxn ang="T8">
                <a:pos x="T0" y="T1"/>
              </a:cxn>
              <a:cxn ang="T9">
                <a:pos x="T2" y="T3"/>
              </a:cxn>
              <a:cxn ang="T10">
                <a:pos x="T4" y="T5"/>
              </a:cxn>
              <a:cxn ang="T11">
                <a:pos x="T6" y="T7"/>
              </a:cxn>
            </a:cxnLst>
            <a:rect l="T12" t="T13" r="T14" b="T15"/>
            <a:pathLst>
              <a:path w="98" h="137">
                <a:moveTo>
                  <a:pt x="49" y="0"/>
                </a:moveTo>
                <a:lnTo>
                  <a:pt x="98" y="137"/>
                </a:lnTo>
                <a:lnTo>
                  <a:pt x="0" y="12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84" name="Freeform 584"/>
          <p:cNvSpPr>
            <a:spLocks/>
          </p:cNvSpPr>
          <p:nvPr/>
        </p:nvSpPr>
        <p:spPr bwMode="auto">
          <a:xfrm>
            <a:off x="6958013" y="4216627"/>
            <a:ext cx="215900" cy="357187"/>
          </a:xfrm>
          <a:custGeom>
            <a:avLst/>
            <a:gdLst>
              <a:gd name="T0" fmla="*/ 2147483647 w 94"/>
              <a:gd name="T1" fmla="*/ 2147483647 h 137"/>
              <a:gd name="T2" fmla="*/ 0 w 94"/>
              <a:gd name="T3" fmla="*/ 0 h 137"/>
              <a:gd name="T4" fmla="*/ 2147483647 w 94"/>
              <a:gd name="T5" fmla="*/ 2147483647 h 137"/>
              <a:gd name="T6" fmla="*/ 2147483647 w 94"/>
              <a:gd name="T7" fmla="*/ 2147483647 h 137"/>
              <a:gd name="T8" fmla="*/ 0 60000 65536"/>
              <a:gd name="T9" fmla="*/ 0 60000 65536"/>
              <a:gd name="T10" fmla="*/ 0 60000 65536"/>
              <a:gd name="T11" fmla="*/ 0 60000 65536"/>
              <a:gd name="T12" fmla="*/ 0 w 94"/>
              <a:gd name="T13" fmla="*/ 0 h 137"/>
              <a:gd name="T14" fmla="*/ 94 w 94"/>
              <a:gd name="T15" fmla="*/ 137 h 137"/>
            </a:gdLst>
            <a:ahLst/>
            <a:cxnLst>
              <a:cxn ang="T8">
                <a:pos x="T0" y="T1"/>
              </a:cxn>
              <a:cxn ang="T9">
                <a:pos x="T2" y="T3"/>
              </a:cxn>
              <a:cxn ang="T10">
                <a:pos x="T4" y="T5"/>
              </a:cxn>
              <a:cxn ang="T11">
                <a:pos x="T6" y="T7"/>
              </a:cxn>
            </a:cxnLst>
            <a:rect l="T12" t="T13" r="T14" b="T15"/>
            <a:pathLst>
              <a:path w="94" h="137">
                <a:moveTo>
                  <a:pt x="94" y="59"/>
                </a:moveTo>
                <a:lnTo>
                  <a:pt x="0" y="0"/>
                </a:lnTo>
                <a:lnTo>
                  <a:pt x="49" y="137"/>
                </a:lnTo>
                <a:lnTo>
                  <a:pt x="94" y="5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85" name="Line 585"/>
          <p:cNvSpPr>
            <a:spLocks noChangeShapeType="1"/>
          </p:cNvSpPr>
          <p:nvPr/>
        </p:nvSpPr>
        <p:spPr bwMode="auto">
          <a:xfrm flipH="1" flipV="1">
            <a:off x="6194425" y="3781654"/>
            <a:ext cx="215900" cy="2174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86" name="Line 586"/>
          <p:cNvSpPr>
            <a:spLocks noChangeShapeType="1"/>
          </p:cNvSpPr>
          <p:nvPr/>
        </p:nvSpPr>
        <p:spPr bwMode="auto">
          <a:xfrm flipV="1">
            <a:off x="6080125" y="3781650"/>
            <a:ext cx="114300" cy="2651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87" name="Line 587"/>
          <p:cNvSpPr>
            <a:spLocks noChangeShapeType="1"/>
          </p:cNvSpPr>
          <p:nvPr/>
        </p:nvSpPr>
        <p:spPr bwMode="auto">
          <a:xfrm flipV="1">
            <a:off x="6845302" y="4216625"/>
            <a:ext cx="112713" cy="323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88" name="Freeform 588"/>
          <p:cNvSpPr>
            <a:spLocks/>
          </p:cNvSpPr>
          <p:nvPr/>
        </p:nvSpPr>
        <p:spPr bwMode="auto">
          <a:xfrm>
            <a:off x="6310318" y="3999147"/>
            <a:ext cx="214312" cy="574675"/>
          </a:xfrm>
          <a:custGeom>
            <a:avLst/>
            <a:gdLst>
              <a:gd name="T0" fmla="*/ 2147483647 w 93"/>
              <a:gd name="T1" fmla="*/ 0 h 220"/>
              <a:gd name="T2" fmla="*/ 2147483647 w 93"/>
              <a:gd name="T3" fmla="*/ 2147483647 h 220"/>
              <a:gd name="T4" fmla="*/ 0 w 93"/>
              <a:gd name="T5" fmla="*/ 2147483647 h 220"/>
              <a:gd name="T6" fmla="*/ 2147483647 w 93"/>
              <a:gd name="T7" fmla="*/ 0 h 220"/>
              <a:gd name="T8" fmla="*/ 0 60000 65536"/>
              <a:gd name="T9" fmla="*/ 0 60000 65536"/>
              <a:gd name="T10" fmla="*/ 0 60000 65536"/>
              <a:gd name="T11" fmla="*/ 0 60000 65536"/>
              <a:gd name="T12" fmla="*/ 0 w 93"/>
              <a:gd name="T13" fmla="*/ 0 h 220"/>
              <a:gd name="T14" fmla="*/ 93 w 93"/>
              <a:gd name="T15" fmla="*/ 220 h 220"/>
            </a:gdLst>
            <a:ahLst/>
            <a:cxnLst>
              <a:cxn ang="T8">
                <a:pos x="T0" y="T1"/>
              </a:cxn>
              <a:cxn ang="T9">
                <a:pos x="T2" y="T3"/>
              </a:cxn>
              <a:cxn ang="T10">
                <a:pos x="T4" y="T5"/>
              </a:cxn>
              <a:cxn ang="T11">
                <a:pos x="T6" y="T7"/>
              </a:cxn>
            </a:cxnLst>
            <a:rect l="T12" t="T13" r="T14" b="T15"/>
            <a:pathLst>
              <a:path w="93" h="220">
                <a:moveTo>
                  <a:pt x="44" y="0"/>
                </a:moveTo>
                <a:lnTo>
                  <a:pt x="93" y="220"/>
                </a:lnTo>
                <a:lnTo>
                  <a:pt x="0" y="69"/>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89" name="Freeform 589"/>
          <p:cNvSpPr>
            <a:spLocks/>
          </p:cNvSpPr>
          <p:nvPr/>
        </p:nvSpPr>
        <p:spPr bwMode="auto">
          <a:xfrm>
            <a:off x="6410337" y="3999147"/>
            <a:ext cx="219075" cy="574675"/>
          </a:xfrm>
          <a:custGeom>
            <a:avLst/>
            <a:gdLst>
              <a:gd name="T0" fmla="*/ 2147483647 w 94"/>
              <a:gd name="T1" fmla="*/ 2147483647 h 220"/>
              <a:gd name="T2" fmla="*/ 0 w 94"/>
              <a:gd name="T3" fmla="*/ 0 h 220"/>
              <a:gd name="T4" fmla="*/ 2147483647 w 94"/>
              <a:gd name="T5" fmla="*/ 2147483647 h 220"/>
              <a:gd name="T6" fmla="*/ 2147483647 w 94"/>
              <a:gd name="T7" fmla="*/ 2147483647 h 220"/>
              <a:gd name="T8" fmla="*/ 0 60000 65536"/>
              <a:gd name="T9" fmla="*/ 0 60000 65536"/>
              <a:gd name="T10" fmla="*/ 0 60000 65536"/>
              <a:gd name="T11" fmla="*/ 0 60000 65536"/>
              <a:gd name="T12" fmla="*/ 0 w 94"/>
              <a:gd name="T13" fmla="*/ 0 h 220"/>
              <a:gd name="T14" fmla="*/ 94 w 94"/>
              <a:gd name="T15" fmla="*/ 220 h 220"/>
            </a:gdLst>
            <a:ahLst/>
            <a:cxnLst>
              <a:cxn ang="T8">
                <a:pos x="T0" y="T1"/>
              </a:cxn>
              <a:cxn ang="T9">
                <a:pos x="T2" y="T3"/>
              </a:cxn>
              <a:cxn ang="T10">
                <a:pos x="T4" y="T5"/>
              </a:cxn>
              <a:cxn ang="T11">
                <a:pos x="T6" y="T7"/>
              </a:cxn>
            </a:cxnLst>
            <a:rect l="T12" t="T13" r="T14" b="T15"/>
            <a:pathLst>
              <a:path w="94" h="220">
                <a:moveTo>
                  <a:pt x="94" y="69"/>
                </a:moveTo>
                <a:lnTo>
                  <a:pt x="0" y="0"/>
                </a:lnTo>
                <a:lnTo>
                  <a:pt x="49" y="220"/>
                </a:lnTo>
                <a:lnTo>
                  <a:pt x="94" y="6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90" name="Freeform 590"/>
          <p:cNvSpPr>
            <a:spLocks/>
          </p:cNvSpPr>
          <p:nvPr/>
        </p:nvSpPr>
        <p:spPr bwMode="auto">
          <a:xfrm>
            <a:off x="5761038" y="3951512"/>
            <a:ext cx="215900" cy="622300"/>
          </a:xfrm>
          <a:custGeom>
            <a:avLst/>
            <a:gdLst>
              <a:gd name="T0" fmla="*/ 2147483647 w 94"/>
              <a:gd name="T1" fmla="*/ 0 h 238"/>
              <a:gd name="T2" fmla="*/ 2147483647 w 94"/>
              <a:gd name="T3" fmla="*/ 2147483647 h 238"/>
              <a:gd name="T4" fmla="*/ 0 w 94"/>
              <a:gd name="T5" fmla="*/ 2147483647 h 238"/>
              <a:gd name="T6" fmla="*/ 2147483647 w 94"/>
              <a:gd name="T7" fmla="*/ 0 h 238"/>
              <a:gd name="T8" fmla="*/ 0 60000 65536"/>
              <a:gd name="T9" fmla="*/ 0 60000 65536"/>
              <a:gd name="T10" fmla="*/ 0 60000 65536"/>
              <a:gd name="T11" fmla="*/ 0 60000 65536"/>
              <a:gd name="T12" fmla="*/ 0 w 94"/>
              <a:gd name="T13" fmla="*/ 0 h 238"/>
              <a:gd name="T14" fmla="*/ 94 w 94"/>
              <a:gd name="T15" fmla="*/ 238 h 238"/>
            </a:gdLst>
            <a:ahLst/>
            <a:cxnLst>
              <a:cxn ang="T8">
                <a:pos x="T0" y="T1"/>
              </a:cxn>
              <a:cxn ang="T9">
                <a:pos x="T2" y="T3"/>
              </a:cxn>
              <a:cxn ang="T10">
                <a:pos x="T4" y="T5"/>
              </a:cxn>
              <a:cxn ang="T11">
                <a:pos x="T6" y="T7"/>
              </a:cxn>
            </a:cxnLst>
            <a:rect l="T12" t="T13" r="T14" b="T15"/>
            <a:pathLst>
              <a:path w="94" h="238">
                <a:moveTo>
                  <a:pt x="45" y="0"/>
                </a:moveTo>
                <a:lnTo>
                  <a:pt x="94" y="238"/>
                </a:lnTo>
                <a:lnTo>
                  <a:pt x="0" y="225"/>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91" name="Freeform 591"/>
          <p:cNvSpPr>
            <a:spLocks/>
          </p:cNvSpPr>
          <p:nvPr/>
        </p:nvSpPr>
        <p:spPr bwMode="auto">
          <a:xfrm>
            <a:off x="5862650" y="3951512"/>
            <a:ext cx="217487" cy="622300"/>
          </a:xfrm>
          <a:custGeom>
            <a:avLst/>
            <a:gdLst>
              <a:gd name="T0" fmla="*/ 2147483647 w 93"/>
              <a:gd name="T1" fmla="*/ 2147483647 h 238"/>
              <a:gd name="T2" fmla="*/ 0 w 93"/>
              <a:gd name="T3" fmla="*/ 0 h 238"/>
              <a:gd name="T4" fmla="*/ 2147483647 w 93"/>
              <a:gd name="T5" fmla="*/ 2147483647 h 238"/>
              <a:gd name="T6" fmla="*/ 2147483647 w 93"/>
              <a:gd name="T7" fmla="*/ 2147483647 h 238"/>
              <a:gd name="T8" fmla="*/ 0 60000 65536"/>
              <a:gd name="T9" fmla="*/ 0 60000 65536"/>
              <a:gd name="T10" fmla="*/ 0 60000 65536"/>
              <a:gd name="T11" fmla="*/ 0 60000 65536"/>
              <a:gd name="T12" fmla="*/ 0 w 93"/>
              <a:gd name="T13" fmla="*/ 0 h 238"/>
              <a:gd name="T14" fmla="*/ 93 w 93"/>
              <a:gd name="T15" fmla="*/ 238 h 238"/>
            </a:gdLst>
            <a:ahLst/>
            <a:cxnLst>
              <a:cxn ang="T8">
                <a:pos x="T0" y="T1"/>
              </a:cxn>
              <a:cxn ang="T9">
                <a:pos x="T2" y="T3"/>
              </a:cxn>
              <a:cxn ang="T10">
                <a:pos x="T4" y="T5"/>
              </a:cxn>
              <a:cxn ang="T11">
                <a:pos x="T6" y="T7"/>
              </a:cxn>
            </a:cxnLst>
            <a:rect l="T12" t="T13" r="T14" b="T15"/>
            <a:pathLst>
              <a:path w="93" h="238">
                <a:moveTo>
                  <a:pt x="93" y="36"/>
                </a:moveTo>
                <a:lnTo>
                  <a:pt x="0" y="0"/>
                </a:lnTo>
                <a:lnTo>
                  <a:pt x="49" y="238"/>
                </a:lnTo>
                <a:lnTo>
                  <a:pt x="93" y="3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92" name="Line 592"/>
          <p:cNvSpPr>
            <a:spLocks noChangeShapeType="1"/>
          </p:cNvSpPr>
          <p:nvPr/>
        </p:nvSpPr>
        <p:spPr bwMode="auto">
          <a:xfrm flipH="1" flipV="1">
            <a:off x="6410337" y="3999140"/>
            <a:ext cx="219075" cy="180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93" name="Line 593"/>
          <p:cNvSpPr>
            <a:spLocks noChangeShapeType="1"/>
          </p:cNvSpPr>
          <p:nvPr/>
        </p:nvSpPr>
        <p:spPr bwMode="auto">
          <a:xfrm flipV="1">
            <a:off x="6310313" y="3999140"/>
            <a:ext cx="100012" cy="180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94" name="Line 594"/>
          <p:cNvSpPr>
            <a:spLocks noChangeShapeType="1"/>
          </p:cNvSpPr>
          <p:nvPr/>
        </p:nvSpPr>
        <p:spPr bwMode="auto">
          <a:xfrm flipH="1" flipV="1">
            <a:off x="5534037" y="4503971"/>
            <a:ext cx="227013"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95" name="Line 595"/>
          <p:cNvSpPr>
            <a:spLocks noChangeShapeType="1"/>
          </p:cNvSpPr>
          <p:nvPr/>
        </p:nvSpPr>
        <p:spPr bwMode="auto">
          <a:xfrm flipH="1" flipV="1">
            <a:off x="5862650" y="3951512"/>
            <a:ext cx="217487" cy="952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96" name="Line 596"/>
          <p:cNvSpPr>
            <a:spLocks noChangeShapeType="1"/>
          </p:cNvSpPr>
          <p:nvPr/>
        </p:nvSpPr>
        <p:spPr bwMode="auto">
          <a:xfrm flipV="1">
            <a:off x="5761038" y="3951514"/>
            <a:ext cx="101600" cy="5889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2997" name="Freeform 597"/>
          <p:cNvSpPr>
            <a:spLocks/>
          </p:cNvSpPr>
          <p:nvPr/>
        </p:nvSpPr>
        <p:spPr bwMode="auto">
          <a:xfrm>
            <a:off x="7072313" y="4370612"/>
            <a:ext cx="215900" cy="230188"/>
          </a:xfrm>
          <a:custGeom>
            <a:avLst/>
            <a:gdLst>
              <a:gd name="T0" fmla="*/ 2147483647 w 94"/>
              <a:gd name="T1" fmla="*/ 0 h 88"/>
              <a:gd name="T2" fmla="*/ 2147483647 w 94"/>
              <a:gd name="T3" fmla="*/ 2147483647 h 88"/>
              <a:gd name="T4" fmla="*/ 0 w 94"/>
              <a:gd name="T5" fmla="*/ 2147483647 h 88"/>
              <a:gd name="T6" fmla="*/ 2147483647 w 94"/>
              <a:gd name="T7" fmla="*/ 0 h 88"/>
              <a:gd name="T8" fmla="*/ 0 60000 65536"/>
              <a:gd name="T9" fmla="*/ 0 60000 65536"/>
              <a:gd name="T10" fmla="*/ 0 60000 65536"/>
              <a:gd name="T11" fmla="*/ 0 60000 65536"/>
              <a:gd name="T12" fmla="*/ 0 w 94"/>
              <a:gd name="T13" fmla="*/ 0 h 88"/>
              <a:gd name="T14" fmla="*/ 94 w 94"/>
              <a:gd name="T15" fmla="*/ 88 h 88"/>
            </a:gdLst>
            <a:ahLst/>
            <a:cxnLst>
              <a:cxn ang="T8">
                <a:pos x="T0" y="T1"/>
              </a:cxn>
              <a:cxn ang="T9">
                <a:pos x="T2" y="T3"/>
              </a:cxn>
              <a:cxn ang="T10">
                <a:pos x="T4" y="T5"/>
              </a:cxn>
              <a:cxn ang="T11">
                <a:pos x="T6" y="T7"/>
              </a:cxn>
            </a:cxnLst>
            <a:rect l="T12" t="T13" r="T14" b="T15"/>
            <a:pathLst>
              <a:path w="94" h="88">
                <a:moveTo>
                  <a:pt x="45" y="0"/>
                </a:moveTo>
                <a:lnTo>
                  <a:pt x="94" y="88"/>
                </a:lnTo>
                <a:lnTo>
                  <a:pt x="0" y="78"/>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98" name="Freeform 598"/>
          <p:cNvSpPr>
            <a:spLocks/>
          </p:cNvSpPr>
          <p:nvPr/>
        </p:nvSpPr>
        <p:spPr bwMode="auto">
          <a:xfrm>
            <a:off x="7173925" y="4370612"/>
            <a:ext cx="217487" cy="230188"/>
          </a:xfrm>
          <a:custGeom>
            <a:avLst/>
            <a:gdLst>
              <a:gd name="T0" fmla="*/ 2147483647 w 93"/>
              <a:gd name="T1" fmla="*/ 2147483647 h 88"/>
              <a:gd name="T2" fmla="*/ 0 w 93"/>
              <a:gd name="T3" fmla="*/ 0 h 88"/>
              <a:gd name="T4" fmla="*/ 2147483647 w 93"/>
              <a:gd name="T5" fmla="*/ 2147483647 h 88"/>
              <a:gd name="T6" fmla="*/ 2147483647 w 93"/>
              <a:gd name="T7" fmla="*/ 2147483647 h 88"/>
              <a:gd name="T8" fmla="*/ 0 60000 65536"/>
              <a:gd name="T9" fmla="*/ 0 60000 65536"/>
              <a:gd name="T10" fmla="*/ 0 60000 65536"/>
              <a:gd name="T11" fmla="*/ 0 60000 65536"/>
              <a:gd name="T12" fmla="*/ 0 w 93"/>
              <a:gd name="T13" fmla="*/ 0 h 88"/>
              <a:gd name="T14" fmla="*/ 93 w 93"/>
              <a:gd name="T15" fmla="*/ 88 h 88"/>
            </a:gdLst>
            <a:ahLst/>
            <a:cxnLst>
              <a:cxn ang="T8">
                <a:pos x="T0" y="T1"/>
              </a:cxn>
              <a:cxn ang="T9">
                <a:pos x="T2" y="T3"/>
              </a:cxn>
              <a:cxn ang="T10">
                <a:pos x="T4" y="T5"/>
              </a:cxn>
              <a:cxn ang="T11">
                <a:pos x="T6" y="T7"/>
              </a:cxn>
            </a:cxnLst>
            <a:rect l="T12" t="T13" r="T14" b="T15"/>
            <a:pathLst>
              <a:path w="93" h="88">
                <a:moveTo>
                  <a:pt x="93" y="65"/>
                </a:moveTo>
                <a:lnTo>
                  <a:pt x="0" y="0"/>
                </a:lnTo>
                <a:lnTo>
                  <a:pt x="49" y="88"/>
                </a:lnTo>
                <a:lnTo>
                  <a:pt x="93" y="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2999" name="Line 599"/>
          <p:cNvSpPr>
            <a:spLocks noChangeShapeType="1"/>
          </p:cNvSpPr>
          <p:nvPr/>
        </p:nvSpPr>
        <p:spPr bwMode="auto">
          <a:xfrm flipH="1">
            <a:off x="7072313" y="4370612"/>
            <a:ext cx="101600"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00" name="Freeform 600"/>
          <p:cNvSpPr>
            <a:spLocks/>
          </p:cNvSpPr>
          <p:nvPr/>
        </p:nvSpPr>
        <p:spPr bwMode="auto">
          <a:xfrm>
            <a:off x="6524625" y="4180112"/>
            <a:ext cx="215900" cy="420688"/>
          </a:xfrm>
          <a:custGeom>
            <a:avLst/>
            <a:gdLst>
              <a:gd name="T0" fmla="*/ 2147483647 w 94"/>
              <a:gd name="T1" fmla="*/ 0 h 161"/>
              <a:gd name="T2" fmla="*/ 2147483647 w 94"/>
              <a:gd name="T3" fmla="*/ 2147483647 h 161"/>
              <a:gd name="T4" fmla="*/ 0 w 94"/>
              <a:gd name="T5" fmla="*/ 2147483647 h 161"/>
              <a:gd name="T6" fmla="*/ 2147483647 w 94"/>
              <a:gd name="T7" fmla="*/ 0 h 161"/>
              <a:gd name="T8" fmla="*/ 0 60000 65536"/>
              <a:gd name="T9" fmla="*/ 0 60000 65536"/>
              <a:gd name="T10" fmla="*/ 0 60000 65536"/>
              <a:gd name="T11" fmla="*/ 0 60000 65536"/>
              <a:gd name="T12" fmla="*/ 0 w 94"/>
              <a:gd name="T13" fmla="*/ 0 h 161"/>
              <a:gd name="T14" fmla="*/ 94 w 94"/>
              <a:gd name="T15" fmla="*/ 161 h 161"/>
            </a:gdLst>
            <a:ahLst/>
            <a:cxnLst>
              <a:cxn ang="T8">
                <a:pos x="T0" y="T1"/>
              </a:cxn>
              <a:cxn ang="T9">
                <a:pos x="T2" y="T3"/>
              </a:cxn>
              <a:cxn ang="T10">
                <a:pos x="T4" y="T5"/>
              </a:cxn>
              <a:cxn ang="T11">
                <a:pos x="T6" y="T7"/>
              </a:cxn>
            </a:cxnLst>
            <a:rect l="T12" t="T13" r="T14" b="T15"/>
            <a:pathLst>
              <a:path w="94" h="161">
                <a:moveTo>
                  <a:pt x="45" y="0"/>
                </a:moveTo>
                <a:lnTo>
                  <a:pt x="94" y="161"/>
                </a:lnTo>
                <a:lnTo>
                  <a:pt x="0" y="151"/>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3001" name="Freeform 601"/>
          <p:cNvSpPr>
            <a:spLocks/>
          </p:cNvSpPr>
          <p:nvPr/>
        </p:nvSpPr>
        <p:spPr bwMode="auto">
          <a:xfrm>
            <a:off x="6629400" y="4180112"/>
            <a:ext cx="215900" cy="420688"/>
          </a:xfrm>
          <a:custGeom>
            <a:avLst/>
            <a:gdLst>
              <a:gd name="T0" fmla="*/ 2147483647 w 93"/>
              <a:gd name="T1" fmla="*/ 2147483647 h 161"/>
              <a:gd name="T2" fmla="*/ 0 w 93"/>
              <a:gd name="T3" fmla="*/ 0 h 161"/>
              <a:gd name="T4" fmla="*/ 2147483647 w 93"/>
              <a:gd name="T5" fmla="*/ 2147483647 h 161"/>
              <a:gd name="T6" fmla="*/ 2147483647 w 93"/>
              <a:gd name="T7" fmla="*/ 2147483647 h 161"/>
              <a:gd name="T8" fmla="*/ 0 60000 65536"/>
              <a:gd name="T9" fmla="*/ 0 60000 65536"/>
              <a:gd name="T10" fmla="*/ 0 60000 65536"/>
              <a:gd name="T11" fmla="*/ 0 60000 65536"/>
              <a:gd name="T12" fmla="*/ 0 w 93"/>
              <a:gd name="T13" fmla="*/ 0 h 161"/>
              <a:gd name="T14" fmla="*/ 93 w 93"/>
              <a:gd name="T15" fmla="*/ 161 h 161"/>
            </a:gdLst>
            <a:ahLst/>
            <a:cxnLst>
              <a:cxn ang="T8">
                <a:pos x="T0" y="T1"/>
              </a:cxn>
              <a:cxn ang="T9">
                <a:pos x="T2" y="T3"/>
              </a:cxn>
              <a:cxn ang="T10">
                <a:pos x="T4" y="T5"/>
              </a:cxn>
              <a:cxn ang="T11">
                <a:pos x="T6" y="T7"/>
              </a:cxn>
            </a:cxnLst>
            <a:rect l="T12" t="T13" r="T14" b="T15"/>
            <a:pathLst>
              <a:path w="93" h="161">
                <a:moveTo>
                  <a:pt x="93" y="138"/>
                </a:moveTo>
                <a:lnTo>
                  <a:pt x="0" y="0"/>
                </a:lnTo>
                <a:lnTo>
                  <a:pt x="49" y="161"/>
                </a:lnTo>
                <a:lnTo>
                  <a:pt x="93" y="13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3002" name="Line 602"/>
          <p:cNvSpPr>
            <a:spLocks noChangeShapeType="1"/>
          </p:cNvSpPr>
          <p:nvPr/>
        </p:nvSpPr>
        <p:spPr bwMode="auto">
          <a:xfrm flipH="1" flipV="1">
            <a:off x="6629400" y="4180119"/>
            <a:ext cx="215900" cy="3603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03" name="Line 603"/>
          <p:cNvSpPr>
            <a:spLocks noChangeShapeType="1"/>
          </p:cNvSpPr>
          <p:nvPr/>
        </p:nvSpPr>
        <p:spPr bwMode="auto">
          <a:xfrm flipV="1">
            <a:off x="6524627" y="4180112"/>
            <a:ext cx="104775" cy="393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04" name="Freeform 604"/>
          <p:cNvSpPr>
            <a:spLocks/>
          </p:cNvSpPr>
          <p:nvPr/>
        </p:nvSpPr>
        <p:spPr bwMode="auto">
          <a:xfrm>
            <a:off x="5976950" y="4046762"/>
            <a:ext cx="217487" cy="554038"/>
          </a:xfrm>
          <a:custGeom>
            <a:avLst/>
            <a:gdLst>
              <a:gd name="T0" fmla="*/ 2147483647 w 93"/>
              <a:gd name="T1" fmla="*/ 0 h 212"/>
              <a:gd name="T2" fmla="*/ 2147483647 w 93"/>
              <a:gd name="T3" fmla="*/ 2147483647 h 212"/>
              <a:gd name="T4" fmla="*/ 0 w 93"/>
              <a:gd name="T5" fmla="*/ 2147483647 h 212"/>
              <a:gd name="T6" fmla="*/ 2147483647 w 93"/>
              <a:gd name="T7" fmla="*/ 0 h 212"/>
              <a:gd name="T8" fmla="*/ 0 60000 65536"/>
              <a:gd name="T9" fmla="*/ 0 60000 65536"/>
              <a:gd name="T10" fmla="*/ 0 60000 65536"/>
              <a:gd name="T11" fmla="*/ 0 60000 65536"/>
              <a:gd name="T12" fmla="*/ 0 w 93"/>
              <a:gd name="T13" fmla="*/ 0 h 212"/>
              <a:gd name="T14" fmla="*/ 93 w 93"/>
              <a:gd name="T15" fmla="*/ 212 h 212"/>
            </a:gdLst>
            <a:ahLst/>
            <a:cxnLst>
              <a:cxn ang="T8">
                <a:pos x="T0" y="T1"/>
              </a:cxn>
              <a:cxn ang="T9">
                <a:pos x="T2" y="T3"/>
              </a:cxn>
              <a:cxn ang="T10">
                <a:pos x="T4" y="T5"/>
              </a:cxn>
              <a:cxn ang="T11">
                <a:pos x="T6" y="T7"/>
              </a:cxn>
            </a:cxnLst>
            <a:rect l="T12" t="T13" r="T14" b="T15"/>
            <a:pathLst>
              <a:path w="93" h="212">
                <a:moveTo>
                  <a:pt x="44" y="0"/>
                </a:moveTo>
                <a:lnTo>
                  <a:pt x="93" y="212"/>
                </a:lnTo>
                <a:lnTo>
                  <a:pt x="0" y="202"/>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3005" name="Freeform 605"/>
          <p:cNvSpPr>
            <a:spLocks/>
          </p:cNvSpPr>
          <p:nvPr/>
        </p:nvSpPr>
        <p:spPr bwMode="auto">
          <a:xfrm>
            <a:off x="6080125" y="4046762"/>
            <a:ext cx="230188" cy="554038"/>
          </a:xfrm>
          <a:custGeom>
            <a:avLst/>
            <a:gdLst>
              <a:gd name="T0" fmla="*/ 2147483647 w 99"/>
              <a:gd name="T1" fmla="*/ 2147483647 h 212"/>
              <a:gd name="T2" fmla="*/ 0 w 99"/>
              <a:gd name="T3" fmla="*/ 0 h 212"/>
              <a:gd name="T4" fmla="*/ 2147483647 w 99"/>
              <a:gd name="T5" fmla="*/ 2147483647 h 212"/>
              <a:gd name="T6" fmla="*/ 2147483647 w 99"/>
              <a:gd name="T7" fmla="*/ 2147483647 h 212"/>
              <a:gd name="T8" fmla="*/ 0 60000 65536"/>
              <a:gd name="T9" fmla="*/ 0 60000 65536"/>
              <a:gd name="T10" fmla="*/ 0 60000 65536"/>
              <a:gd name="T11" fmla="*/ 0 60000 65536"/>
              <a:gd name="T12" fmla="*/ 0 w 99"/>
              <a:gd name="T13" fmla="*/ 0 h 212"/>
              <a:gd name="T14" fmla="*/ 99 w 99"/>
              <a:gd name="T15" fmla="*/ 212 h 212"/>
            </a:gdLst>
            <a:ahLst/>
            <a:cxnLst>
              <a:cxn ang="T8">
                <a:pos x="T0" y="T1"/>
              </a:cxn>
              <a:cxn ang="T9">
                <a:pos x="T2" y="T3"/>
              </a:cxn>
              <a:cxn ang="T10">
                <a:pos x="T4" y="T5"/>
              </a:cxn>
              <a:cxn ang="T11">
                <a:pos x="T6" y="T7"/>
              </a:cxn>
            </a:cxnLst>
            <a:rect l="T12" t="T13" r="T14" b="T15"/>
            <a:pathLst>
              <a:path w="99" h="212">
                <a:moveTo>
                  <a:pt x="99" y="51"/>
                </a:moveTo>
                <a:lnTo>
                  <a:pt x="0" y="0"/>
                </a:lnTo>
                <a:lnTo>
                  <a:pt x="49" y="212"/>
                </a:lnTo>
                <a:lnTo>
                  <a:pt x="99" y="5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3006" name="Freeform 606"/>
          <p:cNvSpPr>
            <a:spLocks/>
          </p:cNvSpPr>
          <p:nvPr/>
        </p:nvSpPr>
        <p:spPr bwMode="auto">
          <a:xfrm>
            <a:off x="6740525" y="4540475"/>
            <a:ext cx="217488" cy="93662"/>
          </a:xfrm>
          <a:custGeom>
            <a:avLst/>
            <a:gdLst>
              <a:gd name="T0" fmla="*/ 2147483647 w 93"/>
              <a:gd name="T1" fmla="*/ 0 h 36"/>
              <a:gd name="T2" fmla="*/ 2147483647 w 93"/>
              <a:gd name="T3" fmla="*/ 2147483647 h 36"/>
              <a:gd name="T4" fmla="*/ 0 w 93"/>
              <a:gd name="T5" fmla="*/ 2147483647 h 36"/>
              <a:gd name="T6" fmla="*/ 2147483647 w 93"/>
              <a:gd name="T7" fmla="*/ 0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44" y="0"/>
                </a:moveTo>
                <a:lnTo>
                  <a:pt x="93" y="36"/>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3007" name="Freeform 607"/>
          <p:cNvSpPr>
            <a:spLocks/>
          </p:cNvSpPr>
          <p:nvPr/>
        </p:nvSpPr>
        <p:spPr bwMode="auto">
          <a:xfrm>
            <a:off x="6845312" y="4540475"/>
            <a:ext cx="227013" cy="93662"/>
          </a:xfrm>
          <a:custGeom>
            <a:avLst/>
            <a:gdLst>
              <a:gd name="T0" fmla="*/ 2147483647 w 98"/>
              <a:gd name="T1" fmla="*/ 2147483647 h 36"/>
              <a:gd name="T2" fmla="*/ 0 w 98"/>
              <a:gd name="T3" fmla="*/ 0 h 36"/>
              <a:gd name="T4" fmla="*/ 2147483647 w 98"/>
              <a:gd name="T5" fmla="*/ 2147483647 h 36"/>
              <a:gd name="T6" fmla="*/ 2147483647 w 98"/>
              <a:gd name="T7" fmla="*/ 2147483647 h 36"/>
              <a:gd name="T8" fmla="*/ 0 60000 65536"/>
              <a:gd name="T9" fmla="*/ 0 60000 65536"/>
              <a:gd name="T10" fmla="*/ 0 60000 65536"/>
              <a:gd name="T11" fmla="*/ 0 60000 65536"/>
              <a:gd name="T12" fmla="*/ 0 w 98"/>
              <a:gd name="T13" fmla="*/ 0 h 36"/>
              <a:gd name="T14" fmla="*/ 98 w 98"/>
              <a:gd name="T15" fmla="*/ 36 h 36"/>
            </a:gdLst>
            <a:ahLst/>
            <a:cxnLst>
              <a:cxn ang="T8">
                <a:pos x="T0" y="T1"/>
              </a:cxn>
              <a:cxn ang="T9">
                <a:pos x="T2" y="T3"/>
              </a:cxn>
              <a:cxn ang="T10">
                <a:pos x="T4" y="T5"/>
              </a:cxn>
              <a:cxn ang="T11">
                <a:pos x="T6" y="T7"/>
              </a:cxn>
            </a:cxnLst>
            <a:rect l="T12" t="T13" r="T14" b="T15"/>
            <a:pathLst>
              <a:path w="98" h="36">
                <a:moveTo>
                  <a:pt x="98" y="13"/>
                </a:moveTo>
                <a:lnTo>
                  <a:pt x="0" y="0"/>
                </a:lnTo>
                <a:lnTo>
                  <a:pt x="49" y="36"/>
                </a:lnTo>
                <a:lnTo>
                  <a:pt x="98"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3008" name="Line 608"/>
          <p:cNvSpPr>
            <a:spLocks noChangeShapeType="1"/>
          </p:cNvSpPr>
          <p:nvPr/>
        </p:nvSpPr>
        <p:spPr bwMode="auto">
          <a:xfrm flipH="1" flipV="1">
            <a:off x="6080125" y="4046762"/>
            <a:ext cx="230188" cy="1333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09" name="Line 609"/>
          <p:cNvSpPr>
            <a:spLocks noChangeShapeType="1"/>
          </p:cNvSpPr>
          <p:nvPr/>
        </p:nvSpPr>
        <p:spPr bwMode="auto">
          <a:xfrm flipV="1">
            <a:off x="5976945" y="4046762"/>
            <a:ext cx="103187" cy="5270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10" name="Line 610"/>
          <p:cNvSpPr>
            <a:spLocks noChangeShapeType="1"/>
          </p:cNvSpPr>
          <p:nvPr/>
        </p:nvSpPr>
        <p:spPr bwMode="auto">
          <a:xfrm flipH="1" flipV="1">
            <a:off x="6845312" y="4540479"/>
            <a:ext cx="227013"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11" name="Line 611"/>
          <p:cNvSpPr>
            <a:spLocks noChangeShapeType="1"/>
          </p:cNvSpPr>
          <p:nvPr/>
        </p:nvSpPr>
        <p:spPr bwMode="auto">
          <a:xfrm flipV="1">
            <a:off x="6740527" y="4540485"/>
            <a:ext cx="104775"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12" name="Line 612"/>
          <p:cNvSpPr>
            <a:spLocks noChangeShapeType="1"/>
          </p:cNvSpPr>
          <p:nvPr/>
        </p:nvSpPr>
        <p:spPr bwMode="auto">
          <a:xfrm flipH="1" flipV="1">
            <a:off x="5761038" y="4540479"/>
            <a:ext cx="215900"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13" name="Line 613"/>
          <p:cNvSpPr>
            <a:spLocks noChangeShapeType="1"/>
          </p:cNvSpPr>
          <p:nvPr/>
        </p:nvSpPr>
        <p:spPr bwMode="auto">
          <a:xfrm flipV="1">
            <a:off x="7288220" y="4540485"/>
            <a:ext cx="10318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14" name="Freeform 614"/>
          <p:cNvSpPr>
            <a:spLocks/>
          </p:cNvSpPr>
          <p:nvPr/>
        </p:nvSpPr>
        <p:spPr bwMode="auto">
          <a:xfrm>
            <a:off x="6194425" y="4180114"/>
            <a:ext cx="215900" cy="454025"/>
          </a:xfrm>
          <a:custGeom>
            <a:avLst/>
            <a:gdLst>
              <a:gd name="T0" fmla="*/ 2147483647 w 94"/>
              <a:gd name="T1" fmla="*/ 0 h 174"/>
              <a:gd name="T2" fmla="*/ 2147483647 w 94"/>
              <a:gd name="T3" fmla="*/ 2147483647 h 174"/>
              <a:gd name="T4" fmla="*/ 0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50" y="0"/>
                </a:moveTo>
                <a:lnTo>
                  <a:pt x="94" y="174"/>
                </a:lnTo>
                <a:lnTo>
                  <a:pt x="0" y="161"/>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3015" name="Freeform 615"/>
          <p:cNvSpPr>
            <a:spLocks/>
          </p:cNvSpPr>
          <p:nvPr/>
        </p:nvSpPr>
        <p:spPr bwMode="auto">
          <a:xfrm>
            <a:off x="6310318" y="4180114"/>
            <a:ext cx="214312" cy="454025"/>
          </a:xfrm>
          <a:custGeom>
            <a:avLst/>
            <a:gdLst>
              <a:gd name="T0" fmla="*/ 2147483647 w 93"/>
              <a:gd name="T1" fmla="*/ 2147483647 h 174"/>
              <a:gd name="T2" fmla="*/ 0 w 93"/>
              <a:gd name="T3" fmla="*/ 0 h 174"/>
              <a:gd name="T4" fmla="*/ 2147483647 w 93"/>
              <a:gd name="T5" fmla="*/ 2147483647 h 174"/>
              <a:gd name="T6" fmla="*/ 2147483647 w 93"/>
              <a:gd name="T7" fmla="*/ 2147483647 h 174"/>
              <a:gd name="T8" fmla="*/ 0 60000 65536"/>
              <a:gd name="T9" fmla="*/ 0 60000 65536"/>
              <a:gd name="T10" fmla="*/ 0 60000 65536"/>
              <a:gd name="T11" fmla="*/ 0 60000 65536"/>
              <a:gd name="T12" fmla="*/ 0 w 93"/>
              <a:gd name="T13" fmla="*/ 0 h 174"/>
              <a:gd name="T14" fmla="*/ 93 w 93"/>
              <a:gd name="T15" fmla="*/ 174 h 174"/>
            </a:gdLst>
            <a:ahLst/>
            <a:cxnLst>
              <a:cxn ang="T8">
                <a:pos x="T0" y="T1"/>
              </a:cxn>
              <a:cxn ang="T9">
                <a:pos x="T2" y="T3"/>
              </a:cxn>
              <a:cxn ang="T10">
                <a:pos x="T4" y="T5"/>
              </a:cxn>
              <a:cxn ang="T11">
                <a:pos x="T6" y="T7"/>
              </a:cxn>
            </a:cxnLst>
            <a:rect l="T12" t="T13" r="T14" b="T15"/>
            <a:pathLst>
              <a:path w="93" h="174">
                <a:moveTo>
                  <a:pt x="93" y="151"/>
                </a:moveTo>
                <a:lnTo>
                  <a:pt x="0" y="0"/>
                </a:lnTo>
                <a:lnTo>
                  <a:pt x="44" y="174"/>
                </a:lnTo>
                <a:lnTo>
                  <a:pt x="93" y="15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3016" name="Line 616"/>
          <p:cNvSpPr>
            <a:spLocks noChangeShapeType="1"/>
          </p:cNvSpPr>
          <p:nvPr/>
        </p:nvSpPr>
        <p:spPr bwMode="auto">
          <a:xfrm flipH="1" flipV="1">
            <a:off x="6310318" y="4180112"/>
            <a:ext cx="214312" cy="393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17" name="Line 617"/>
          <p:cNvSpPr>
            <a:spLocks noChangeShapeType="1"/>
          </p:cNvSpPr>
          <p:nvPr/>
        </p:nvSpPr>
        <p:spPr bwMode="auto">
          <a:xfrm flipV="1">
            <a:off x="6194425" y="4180112"/>
            <a:ext cx="115888" cy="4206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18" name="Freeform 618"/>
          <p:cNvSpPr>
            <a:spLocks/>
          </p:cNvSpPr>
          <p:nvPr/>
        </p:nvSpPr>
        <p:spPr bwMode="auto">
          <a:xfrm>
            <a:off x="6958013" y="4573834"/>
            <a:ext cx="215900" cy="87313"/>
          </a:xfrm>
          <a:custGeom>
            <a:avLst/>
            <a:gdLst>
              <a:gd name="T0" fmla="*/ 2147483647 w 94"/>
              <a:gd name="T1" fmla="*/ 0 h 33"/>
              <a:gd name="T2" fmla="*/ 2147483647 w 94"/>
              <a:gd name="T3" fmla="*/ 2147483647 h 33"/>
              <a:gd name="T4" fmla="*/ 0 w 94"/>
              <a:gd name="T5" fmla="*/ 2147483647 h 33"/>
              <a:gd name="T6" fmla="*/ 2147483647 w 94"/>
              <a:gd name="T7" fmla="*/ 0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49" y="0"/>
                </a:moveTo>
                <a:lnTo>
                  <a:pt x="94" y="33"/>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3019" name="Freeform 619"/>
          <p:cNvSpPr>
            <a:spLocks/>
          </p:cNvSpPr>
          <p:nvPr/>
        </p:nvSpPr>
        <p:spPr bwMode="auto">
          <a:xfrm>
            <a:off x="7072313" y="4573834"/>
            <a:ext cx="215900" cy="87313"/>
          </a:xfrm>
          <a:custGeom>
            <a:avLst/>
            <a:gdLst>
              <a:gd name="T0" fmla="*/ 2147483647 w 94"/>
              <a:gd name="T1" fmla="*/ 2147483647 h 33"/>
              <a:gd name="T2" fmla="*/ 0 w 94"/>
              <a:gd name="T3" fmla="*/ 0 h 33"/>
              <a:gd name="T4" fmla="*/ 2147483647 w 94"/>
              <a:gd name="T5" fmla="*/ 2147483647 h 33"/>
              <a:gd name="T6" fmla="*/ 2147483647 w 94"/>
              <a:gd name="T7" fmla="*/ 2147483647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94" y="10"/>
                </a:moveTo>
                <a:lnTo>
                  <a:pt x="0" y="0"/>
                </a:lnTo>
                <a:lnTo>
                  <a:pt x="45" y="33"/>
                </a:lnTo>
                <a:lnTo>
                  <a:pt x="94" y="1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3020" name="Freeform 620"/>
          <p:cNvSpPr>
            <a:spLocks/>
          </p:cNvSpPr>
          <p:nvPr/>
        </p:nvSpPr>
        <p:spPr bwMode="auto">
          <a:xfrm>
            <a:off x="6410337" y="4573834"/>
            <a:ext cx="219075" cy="87313"/>
          </a:xfrm>
          <a:custGeom>
            <a:avLst/>
            <a:gdLst>
              <a:gd name="T0" fmla="*/ 2147483647 w 94"/>
              <a:gd name="T1" fmla="*/ 0 h 33"/>
              <a:gd name="T2" fmla="*/ 2147483647 w 94"/>
              <a:gd name="T3" fmla="*/ 2147483647 h 33"/>
              <a:gd name="T4" fmla="*/ 0 w 94"/>
              <a:gd name="T5" fmla="*/ 2147483647 h 33"/>
              <a:gd name="T6" fmla="*/ 2147483647 w 94"/>
              <a:gd name="T7" fmla="*/ 0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49" y="0"/>
                </a:moveTo>
                <a:lnTo>
                  <a:pt x="94" y="33"/>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3021" name="Freeform 621"/>
          <p:cNvSpPr>
            <a:spLocks/>
          </p:cNvSpPr>
          <p:nvPr/>
        </p:nvSpPr>
        <p:spPr bwMode="auto">
          <a:xfrm>
            <a:off x="6524625" y="4573834"/>
            <a:ext cx="215900" cy="87313"/>
          </a:xfrm>
          <a:custGeom>
            <a:avLst/>
            <a:gdLst>
              <a:gd name="T0" fmla="*/ 2147483647 w 94"/>
              <a:gd name="T1" fmla="*/ 2147483647 h 33"/>
              <a:gd name="T2" fmla="*/ 0 w 94"/>
              <a:gd name="T3" fmla="*/ 0 h 33"/>
              <a:gd name="T4" fmla="*/ 2147483647 w 94"/>
              <a:gd name="T5" fmla="*/ 2147483647 h 33"/>
              <a:gd name="T6" fmla="*/ 2147483647 w 94"/>
              <a:gd name="T7" fmla="*/ 2147483647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94" y="10"/>
                </a:moveTo>
                <a:lnTo>
                  <a:pt x="0" y="0"/>
                </a:lnTo>
                <a:lnTo>
                  <a:pt x="45" y="33"/>
                </a:lnTo>
                <a:lnTo>
                  <a:pt x="94" y="1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3022" name="Line 622"/>
          <p:cNvSpPr>
            <a:spLocks noChangeShapeType="1"/>
          </p:cNvSpPr>
          <p:nvPr/>
        </p:nvSpPr>
        <p:spPr bwMode="auto">
          <a:xfrm flipH="1" flipV="1">
            <a:off x="7072313" y="4573812"/>
            <a:ext cx="215900" cy="26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23" name="Line 623"/>
          <p:cNvSpPr>
            <a:spLocks noChangeShapeType="1"/>
          </p:cNvSpPr>
          <p:nvPr/>
        </p:nvSpPr>
        <p:spPr bwMode="auto">
          <a:xfrm flipH="1">
            <a:off x="6958013" y="4573834"/>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24" name="Line 624"/>
          <p:cNvSpPr>
            <a:spLocks noChangeShapeType="1"/>
          </p:cNvSpPr>
          <p:nvPr/>
        </p:nvSpPr>
        <p:spPr bwMode="auto">
          <a:xfrm flipH="1" flipV="1">
            <a:off x="6524625" y="4573812"/>
            <a:ext cx="215900" cy="26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25" name="Line 625"/>
          <p:cNvSpPr>
            <a:spLocks noChangeShapeType="1"/>
          </p:cNvSpPr>
          <p:nvPr/>
        </p:nvSpPr>
        <p:spPr bwMode="auto">
          <a:xfrm flipH="1" flipV="1">
            <a:off x="5976950" y="4573812"/>
            <a:ext cx="217487" cy="26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26" name="Line 626"/>
          <p:cNvSpPr>
            <a:spLocks noChangeShapeType="1"/>
          </p:cNvSpPr>
          <p:nvPr/>
        </p:nvSpPr>
        <p:spPr bwMode="auto">
          <a:xfrm flipV="1">
            <a:off x="6410328" y="4573834"/>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27" name="Freeform 627"/>
          <p:cNvSpPr>
            <a:spLocks/>
          </p:cNvSpPr>
          <p:nvPr/>
        </p:nvSpPr>
        <p:spPr bwMode="auto">
          <a:xfrm>
            <a:off x="6629400" y="4600800"/>
            <a:ext cx="215900" cy="93662"/>
          </a:xfrm>
          <a:custGeom>
            <a:avLst/>
            <a:gdLst>
              <a:gd name="T0" fmla="*/ 2147483647 w 93"/>
              <a:gd name="T1" fmla="*/ 0 h 36"/>
              <a:gd name="T2" fmla="*/ 2147483647 w 93"/>
              <a:gd name="T3" fmla="*/ 2147483647 h 36"/>
              <a:gd name="T4" fmla="*/ 0 w 93"/>
              <a:gd name="T5" fmla="*/ 2147483647 h 36"/>
              <a:gd name="T6" fmla="*/ 2147483647 w 93"/>
              <a:gd name="T7" fmla="*/ 0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49" y="0"/>
                </a:moveTo>
                <a:lnTo>
                  <a:pt x="93" y="36"/>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3028" name="Freeform 628"/>
          <p:cNvSpPr>
            <a:spLocks/>
          </p:cNvSpPr>
          <p:nvPr/>
        </p:nvSpPr>
        <p:spPr bwMode="auto">
          <a:xfrm>
            <a:off x="6740525" y="4600800"/>
            <a:ext cx="217488" cy="93662"/>
          </a:xfrm>
          <a:custGeom>
            <a:avLst/>
            <a:gdLst>
              <a:gd name="T0" fmla="*/ 2147483647 w 93"/>
              <a:gd name="T1" fmla="*/ 2147483647 h 36"/>
              <a:gd name="T2" fmla="*/ 0 w 93"/>
              <a:gd name="T3" fmla="*/ 0 h 36"/>
              <a:gd name="T4" fmla="*/ 2147483647 w 93"/>
              <a:gd name="T5" fmla="*/ 2147483647 h 36"/>
              <a:gd name="T6" fmla="*/ 2147483647 w 93"/>
              <a:gd name="T7" fmla="*/ 2147483647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93" y="13"/>
                </a:moveTo>
                <a:lnTo>
                  <a:pt x="0" y="0"/>
                </a:lnTo>
                <a:lnTo>
                  <a:pt x="44" y="36"/>
                </a:lnTo>
                <a:lnTo>
                  <a:pt x="93"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3029" name="Line 629"/>
          <p:cNvSpPr>
            <a:spLocks noChangeShapeType="1"/>
          </p:cNvSpPr>
          <p:nvPr/>
        </p:nvSpPr>
        <p:spPr bwMode="auto">
          <a:xfrm flipH="1" flipV="1">
            <a:off x="6740525" y="4600822"/>
            <a:ext cx="217488"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30" name="Line 630"/>
          <p:cNvSpPr>
            <a:spLocks noChangeShapeType="1"/>
          </p:cNvSpPr>
          <p:nvPr/>
        </p:nvSpPr>
        <p:spPr bwMode="auto">
          <a:xfrm flipV="1">
            <a:off x="7173913" y="4600822"/>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31" name="Line 631"/>
          <p:cNvSpPr>
            <a:spLocks noChangeShapeType="1"/>
          </p:cNvSpPr>
          <p:nvPr/>
        </p:nvSpPr>
        <p:spPr bwMode="auto">
          <a:xfrm flipV="1">
            <a:off x="6629412" y="4600822"/>
            <a:ext cx="111125"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32" name="Line 632"/>
          <p:cNvSpPr>
            <a:spLocks noChangeShapeType="1"/>
          </p:cNvSpPr>
          <p:nvPr/>
        </p:nvSpPr>
        <p:spPr bwMode="auto">
          <a:xfrm flipH="1" flipV="1">
            <a:off x="6194425" y="4600822"/>
            <a:ext cx="215900"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33" name="Line 633"/>
          <p:cNvSpPr>
            <a:spLocks noChangeShapeType="1"/>
          </p:cNvSpPr>
          <p:nvPr/>
        </p:nvSpPr>
        <p:spPr bwMode="auto">
          <a:xfrm flipH="1" flipV="1">
            <a:off x="6958013" y="4634137"/>
            <a:ext cx="215900" cy="26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34" name="Line 634"/>
          <p:cNvSpPr>
            <a:spLocks noChangeShapeType="1"/>
          </p:cNvSpPr>
          <p:nvPr/>
        </p:nvSpPr>
        <p:spPr bwMode="auto">
          <a:xfrm flipH="1">
            <a:off x="6845302" y="4634159"/>
            <a:ext cx="112713"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35" name="Line 635"/>
          <p:cNvSpPr>
            <a:spLocks noChangeShapeType="1"/>
          </p:cNvSpPr>
          <p:nvPr/>
        </p:nvSpPr>
        <p:spPr bwMode="auto">
          <a:xfrm flipH="1" flipV="1">
            <a:off x="6410337" y="4634137"/>
            <a:ext cx="219075" cy="26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36" name="Line 636"/>
          <p:cNvSpPr>
            <a:spLocks noChangeShapeType="1"/>
          </p:cNvSpPr>
          <p:nvPr/>
        </p:nvSpPr>
        <p:spPr bwMode="auto">
          <a:xfrm flipH="1" flipV="1">
            <a:off x="6629400" y="4661147"/>
            <a:ext cx="215900"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37" name="Line 637"/>
          <p:cNvSpPr>
            <a:spLocks noChangeShapeType="1"/>
          </p:cNvSpPr>
          <p:nvPr/>
        </p:nvSpPr>
        <p:spPr bwMode="auto">
          <a:xfrm>
            <a:off x="5918200" y="2119537"/>
            <a:ext cx="560388" cy="298450"/>
          </a:xfrm>
          <a:prstGeom prst="line">
            <a:avLst/>
          </a:prstGeom>
          <a:noFill/>
          <a:ln w="6350">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38" name="Line 638"/>
          <p:cNvSpPr>
            <a:spLocks noChangeShapeType="1"/>
          </p:cNvSpPr>
          <p:nvPr/>
        </p:nvSpPr>
        <p:spPr bwMode="auto">
          <a:xfrm flipV="1">
            <a:off x="6148390" y="2417987"/>
            <a:ext cx="319087" cy="25400"/>
          </a:xfrm>
          <a:prstGeom prst="line">
            <a:avLst/>
          </a:prstGeom>
          <a:noFill/>
          <a:ln w="6350">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39" name="Line 639"/>
          <p:cNvSpPr>
            <a:spLocks noChangeShapeType="1"/>
          </p:cNvSpPr>
          <p:nvPr/>
        </p:nvSpPr>
        <p:spPr bwMode="auto">
          <a:xfrm>
            <a:off x="6435737" y="2417992"/>
            <a:ext cx="98425" cy="130175"/>
          </a:xfrm>
          <a:prstGeom prst="line">
            <a:avLst/>
          </a:prstGeom>
          <a:noFill/>
          <a:ln w="6350">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40" name="Line 640"/>
          <p:cNvSpPr>
            <a:spLocks noChangeShapeType="1"/>
          </p:cNvSpPr>
          <p:nvPr/>
        </p:nvSpPr>
        <p:spPr bwMode="auto">
          <a:xfrm flipV="1">
            <a:off x="5568962" y="1540100"/>
            <a:ext cx="174625" cy="61912"/>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41" name="Line 641"/>
          <p:cNvSpPr>
            <a:spLocks noChangeShapeType="1"/>
          </p:cNvSpPr>
          <p:nvPr/>
        </p:nvSpPr>
        <p:spPr bwMode="auto">
          <a:xfrm flipV="1">
            <a:off x="5513400" y="2114775"/>
            <a:ext cx="414337" cy="11430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42" name="Line 642"/>
          <p:cNvSpPr>
            <a:spLocks noChangeShapeType="1"/>
          </p:cNvSpPr>
          <p:nvPr/>
        </p:nvSpPr>
        <p:spPr bwMode="auto">
          <a:xfrm flipH="1" flipV="1">
            <a:off x="5697538" y="2171925"/>
            <a:ext cx="444500" cy="27940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43" name="Line 643"/>
          <p:cNvSpPr>
            <a:spLocks noChangeShapeType="1"/>
          </p:cNvSpPr>
          <p:nvPr/>
        </p:nvSpPr>
        <p:spPr bwMode="auto">
          <a:xfrm flipH="1" flipV="1">
            <a:off x="5608638" y="1587725"/>
            <a:ext cx="95250" cy="58420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44" name="Line 644"/>
          <p:cNvSpPr>
            <a:spLocks noChangeShapeType="1"/>
          </p:cNvSpPr>
          <p:nvPr/>
        </p:nvSpPr>
        <p:spPr bwMode="auto">
          <a:xfrm flipH="1" flipV="1">
            <a:off x="5537200" y="1244825"/>
            <a:ext cx="71438" cy="33655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45" name="Line 645"/>
          <p:cNvSpPr>
            <a:spLocks noChangeShapeType="1"/>
          </p:cNvSpPr>
          <p:nvPr/>
        </p:nvSpPr>
        <p:spPr bwMode="auto">
          <a:xfrm flipV="1">
            <a:off x="5480052" y="1465487"/>
            <a:ext cx="38100" cy="6350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46" name="Rectangle 646"/>
          <p:cNvSpPr>
            <a:spLocks noGrp="1" noChangeArrowheads="1"/>
          </p:cNvSpPr>
          <p:nvPr>
            <p:ph type="title"/>
          </p:nvPr>
        </p:nvSpPr>
        <p:spPr>
          <a:xfrm>
            <a:off x="525463" y="9324"/>
            <a:ext cx="6489700" cy="413558"/>
          </a:xfrm>
        </p:spPr>
        <p:txBody>
          <a:bodyPr/>
          <a:lstStyle/>
          <a:p>
            <a:r>
              <a:rPr lang="en-US" sz="2800" dirty="0"/>
              <a:t>All Systems are Subject to Noise?</a:t>
            </a:r>
          </a:p>
        </p:txBody>
      </p:sp>
      <p:sp>
        <p:nvSpPr>
          <p:cNvPr id="103047" name="Rectangle 647"/>
          <p:cNvSpPr>
            <a:spLocks noChangeArrowheads="1"/>
          </p:cNvSpPr>
          <p:nvPr/>
        </p:nvSpPr>
        <p:spPr bwMode="auto">
          <a:xfrm>
            <a:off x="8239125" y="4305526"/>
            <a:ext cx="0"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pPr algn="ctr" eaLnBrk="0" hangingPunct="0"/>
            <a:endParaRPr lang="en-US" sz="2400" dirty="0">
              <a:latin typeface="Times New Roman" charset="0"/>
            </a:endParaRPr>
          </a:p>
        </p:txBody>
      </p:sp>
      <p:sp>
        <p:nvSpPr>
          <p:cNvPr id="103048" name="Freeform 648"/>
          <p:cNvSpPr>
            <a:spLocks/>
          </p:cNvSpPr>
          <p:nvPr/>
        </p:nvSpPr>
        <p:spPr bwMode="auto">
          <a:xfrm>
            <a:off x="3629031" y="2362425"/>
            <a:ext cx="5543550" cy="1231900"/>
          </a:xfrm>
          <a:custGeom>
            <a:avLst/>
            <a:gdLst>
              <a:gd name="T0" fmla="*/ 2147483647 w 3492"/>
              <a:gd name="T1" fmla="*/ 2147483647 h 776"/>
              <a:gd name="T2" fmla="*/ 0 w 3492"/>
              <a:gd name="T3" fmla="*/ 2147483647 h 776"/>
              <a:gd name="T4" fmla="*/ 2147483647 w 3492"/>
              <a:gd name="T5" fmla="*/ 2147483647 h 776"/>
              <a:gd name="T6" fmla="*/ 2147483647 w 3492"/>
              <a:gd name="T7" fmla="*/ 2147483647 h 776"/>
              <a:gd name="T8" fmla="*/ 2147483647 w 3492"/>
              <a:gd name="T9" fmla="*/ 0 h 776"/>
              <a:gd name="T10" fmla="*/ 2147483647 w 3492"/>
              <a:gd name="T11" fmla="*/ 2147483647 h 776"/>
              <a:gd name="T12" fmla="*/ 2147483647 w 3492"/>
              <a:gd name="T13" fmla="*/ 2147483647 h 776"/>
              <a:gd name="T14" fmla="*/ 2147483647 w 3492"/>
              <a:gd name="T15" fmla="*/ 2147483647 h 776"/>
              <a:gd name="T16" fmla="*/ 2147483647 w 3492"/>
              <a:gd name="T17" fmla="*/ 2147483647 h 776"/>
              <a:gd name="T18" fmla="*/ 2147483647 w 3492"/>
              <a:gd name="T19" fmla="*/ 2147483647 h 776"/>
              <a:gd name="T20" fmla="*/ 2147483647 w 3492"/>
              <a:gd name="T21" fmla="*/ 2147483647 h 776"/>
              <a:gd name="T22" fmla="*/ 2147483647 w 3492"/>
              <a:gd name="T23" fmla="*/ 2147483647 h 776"/>
              <a:gd name="T24" fmla="*/ 2147483647 w 3492"/>
              <a:gd name="T25" fmla="*/ 2147483647 h 776"/>
              <a:gd name="T26" fmla="*/ 2147483647 w 3492"/>
              <a:gd name="T27" fmla="*/ 2147483647 h 776"/>
              <a:gd name="T28" fmla="*/ 2147483647 w 3492"/>
              <a:gd name="T29" fmla="*/ 2147483647 h 776"/>
              <a:gd name="T30" fmla="*/ 2147483647 w 3492"/>
              <a:gd name="T31" fmla="*/ 2147483647 h 77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3492"/>
              <a:gd name="T49" fmla="*/ 0 h 776"/>
              <a:gd name="T50" fmla="*/ 3492 w 3492"/>
              <a:gd name="T51" fmla="*/ 776 h 77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3492" h="776">
                <a:moveTo>
                  <a:pt x="900" y="44"/>
                </a:moveTo>
                <a:lnTo>
                  <a:pt x="0" y="480"/>
                </a:lnTo>
                <a:lnTo>
                  <a:pt x="2320" y="776"/>
                </a:lnTo>
                <a:lnTo>
                  <a:pt x="3492" y="244"/>
                </a:lnTo>
                <a:lnTo>
                  <a:pt x="1700" y="0"/>
                </a:lnTo>
                <a:lnTo>
                  <a:pt x="1788" y="40"/>
                </a:lnTo>
                <a:lnTo>
                  <a:pt x="1948" y="228"/>
                </a:lnTo>
                <a:lnTo>
                  <a:pt x="1896" y="248"/>
                </a:lnTo>
                <a:lnTo>
                  <a:pt x="1808" y="268"/>
                </a:lnTo>
                <a:lnTo>
                  <a:pt x="1668" y="284"/>
                </a:lnTo>
                <a:lnTo>
                  <a:pt x="1428" y="264"/>
                </a:lnTo>
                <a:lnTo>
                  <a:pt x="1272" y="228"/>
                </a:lnTo>
                <a:lnTo>
                  <a:pt x="1132" y="144"/>
                </a:lnTo>
                <a:lnTo>
                  <a:pt x="992" y="152"/>
                </a:lnTo>
                <a:lnTo>
                  <a:pt x="928" y="108"/>
                </a:lnTo>
                <a:lnTo>
                  <a:pt x="900" y="44"/>
                </a:lnTo>
                <a:close/>
              </a:path>
            </a:pathLst>
          </a:custGeom>
          <a:solidFill>
            <a:srgbClr val="99FF99">
              <a:alpha val="50195"/>
            </a:srgbClr>
          </a:solidFill>
          <a:ln w="9525">
            <a:solidFill>
              <a:schemeClr val="tx1"/>
            </a:solidFill>
            <a:round/>
            <a:headEnd/>
            <a:tailEnd/>
          </a:ln>
        </p:spPr>
        <p:txBody>
          <a:bodyPr lIns="91429" tIns="45715" rIns="91429" bIns="45715"/>
          <a:lstStyle/>
          <a:p>
            <a:endParaRPr lang="en-US" sz="1800" dirty="0"/>
          </a:p>
        </p:txBody>
      </p:sp>
      <p:sp>
        <p:nvSpPr>
          <p:cNvPr id="20105" name="AutoShape 649"/>
          <p:cNvSpPr>
            <a:spLocks noChangeArrowheads="1"/>
          </p:cNvSpPr>
          <p:nvPr/>
        </p:nvSpPr>
        <p:spPr bwMode="gray">
          <a:xfrm>
            <a:off x="1824405" y="3762600"/>
            <a:ext cx="1651488" cy="1003300"/>
          </a:xfrm>
          <a:prstGeom prst="wedgeRoundRectCallout">
            <a:avLst>
              <a:gd name="adj1" fmla="val 83125"/>
              <a:gd name="adj2" fmla="val -105727"/>
              <a:gd name="adj3" fmla="val 16667"/>
            </a:avLst>
          </a:prstGeom>
          <a:ln>
            <a:headEnd/>
            <a:tailEnd/>
          </a:ln>
        </p:spPr>
        <p:style>
          <a:lnRef idx="0">
            <a:schemeClr val="accent4"/>
          </a:lnRef>
          <a:fillRef idx="3">
            <a:schemeClr val="accent4"/>
          </a:fillRef>
          <a:effectRef idx="3">
            <a:schemeClr val="accent4"/>
          </a:effectRef>
          <a:fontRef idx="minor">
            <a:schemeClr val="lt1"/>
          </a:fontRef>
        </p:style>
        <p:txBody>
          <a:bodyPr lIns="91429" tIns="45715" rIns="91429" bIns="45715"/>
          <a:lstStyle/>
          <a:p>
            <a:pPr algn="ctr">
              <a:defRPr/>
            </a:pPr>
            <a:r>
              <a:rPr lang="en-GB" sz="1800" dirty="0">
                <a:solidFill>
                  <a:schemeClr val="bg1"/>
                </a:solidFill>
                <a:ea typeface="+mn-ea"/>
              </a:rPr>
              <a:t>Required</a:t>
            </a:r>
          </a:p>
          <a:p>
            <a:pPr algn="ctr">
              <a:defRPr/>
            </a:pPr>
            <a:r>
              <a:rPr lang="en-GB" sz="1800" dirty="0">
                <a:solidFill>
                  <a:schemeClr val="bg1"/>
                </a:solidFill>
                <a:ea typeface="+mn-ea"/>
              </a:rPr>
              <a:t>Customer</a:t>
            </a:r>
          </a:p>
          <a:p>
            <a:pPr algn="ctr">
              <a:defRPr/>
            </a:pPr>
            <a:r>
              <a:rPr lang="en-GB" sz="1800" dirty="0">
                <a:solidFill>
                  <a:schemeClr val="bg1"/>
                </a:solidFill>
                <a:ea typeface="+mn-ea"/>
              </a:rPr>
              <a:t>Performance</a:t>
            </a:r>
          </a:p>
        </p:txBody>
      </p:sp>
      <p:grpSp>
        <p:nvGrpSpPr>
          <p:cNvPr id="103052" name="Group 650"/>
          <p:cNvGrpSpPr>
            <a:grpSpLocks/>
          </p:cNvGrpSpPr>
          <p:nvPr/>
        </p:nvGrpSpPr>
        <p:grpSpPr bwMode="auto">
          <a:xfrm>
            <a:off x="4451359" y="1257525"/>
            <a:ext cx="1095375" cy="3109912"/>
            <a:chOff x="201" y="546"/>
            <a:chExt cx="689" cy="1959"/>
          </a:xfrm>
        </p:grpSpPr>
        <p:sp>
          <p:nvSpPr>
            <p:cNvPr id="103080" name="Line 651"/>
            <p:cNvSpPr>
              <a:spLocks noChangeShapeType="1"/>
            </p:cNvSpPr>
            <p:nvPr/>
          </p:nvSpPr>
          <p:spPr bwMode="auto">
            <a:xfrm flipV="1">
              <a:off x="649" y="798"/>
              <a:ext cx="127" cy="403"/>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081" name="Line 652"/>
            <p:cNvSpPr>
              <a:spLocks noChangeShapeType="1"/>
            </p:cNvSpPr>
            <p:nvPr/>
          </p:nvSpPr>
          <p:spPr bwMode="auto">
            <a:xfrm flipV="1">
              <a:off x="826" y="546"/>
              <a:ext cx="64" cy="159"/>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082" name="Line 653"/>
            <p:cNvSpPr>
              <a:spLocks noChangeShapeType="1"/>
            </p:cNvSpPr>
            <p:nvPr/>
          </p:nvSpPr>
          <p:spPr bwMode="auto">
            <a:xfrm flipV="1">
              <a:off x="545" y="1193"/>
              <a:ext cx="112" cy="375"/>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083" name="Line 654"/>
            <p:cNvSpPr>
              <a:spLocks noChangeShapeType="1"/>
            </p:cNvSpPr>
            <p:nvPr/>
          </p:nvSpPr>
          <p:spPr bwMode="auto">
            <a:xfrm flipV="1">
              <a:off x="480" y="1568"/>
              <a:ext cx="65" cy="257"/>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084" name="Line 655"/>
            <p:cNvSpPr>
              <a:spLocks noChangeShapeType="1"/>
            </p:cNvSpPr>
            <p:nvPr/>
          </p:nvSpPr>
          <p:spPr bwMode="auto">
            <a:xfrm flipV="1">
              <a:off x="408" y="1825"/>
              <a:ext cx="72" cy="286"/>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085" name="Line 656"/>
            <p:cNvSpPr>
              <a:spLocks noChangeShapeType="1"/>
            </p:cNvSpPr>
            <p:nvPr/>
          </p:nvSpPr>
          <p:spPr bwMode="auto">
            <a:xfrm flipV="1">
              <a:off x="344" y="2111"/>
              <a:ext cx="64" cy="318"/>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086" name="Line 657"/>
            <p:cNvSpPr>
              <a:spLocks noChangeShapeType="1"/>
            </p:cNvSpPr>
            <p:nvPr/>
          </p:nvSpPr>
          <p:spPr bwMode="auto">
            <a:xfrm flipV="1">
              <a:off x="273" y="2429"/>
              <a:ext cx="71" cy="38"/>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087" name="Line 658"/>
            <p:cNvSpPr>
              <a:spLocks noChangeShapeType="1"/>
            </p:cNvSpPr>
            <p:nvPr/>
          </p:nvSpPr>
          <p:spPr bwMode="auto">
            <a:xfrm flipV="1">
              <a:off x="201" y="2467"/>
              <a:ext cx="72" cy="38"/>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088" name="Line 659"/>
            <p:cNvSpPr>
              <a:spLocks noChangeShapeType="1"/>
            </p:cNvSpPr>
            <p:nvPr/>
          </p:nvSpPr>
          <p:spPr bwMode="auto">
            <a:xfrm flipV="1">
              <a:off x="773" y="698"/>
              <a:ext cx="52" cy="104"/>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grpSp>
      <p:sp>
        <p:nvSpPr>
          <p:cNvPr id="103053" name="Oval 660"/>
          <p:cNvSpPr>
            <a:spLocks noChangeArrowheads="1"/>
          </p:cNvSpPr>
          <p:nvPr/>
        </p:nvSpPr>
        <p:spPr bwMode="auto">
          <a:xfrm>
            <a:off x="4383100" y="4269022"/>
            <a:ext cx="193675" cy="193675"/>
          </a:xfrm>
          <a:prstGeom prst="ellipse">
            <a:avLst/>
          </a:prstGeom>
          <a:solidFill>
            <a:srgbClr val="FFCC66"/>
          </a:solidFill>
          <a:ln w="9525">
            <a:solidFill>
              <a:schemeClr val="tx1"/>
            </a:solidFill>
            <a:round/>
            <a:headEnd/>
            <a:tailEnd/>
          </a:ln>
        </p:spPr>
        <p:txBody>
          <a:bodyPr wrap="none" lIns="91429" tIns="45715" rIns="91429" bIns="45715" anchor="ctr"/>
          <a:lstStyle/>
          <a:p>
            <a:pPr algn="ctr"/>
            <a:endParaRPr lang="en-US" sz="2400" dirty="0">
              <a:latin typeface="Times New Roman" charset="0"/>
            </a:endParaRPr>
          </a:p>
        </p:txBody>
      </p:sp>
      <p:sp>
        <p:nvSpPr>
          <p:cNvPr id="103054" name="Line 661"/>
          <p:cNvSpPr>
            <a:spLocks noChangeShapeType="1"/>
          </p:cNvSpPr>
          <p:nvPr/>
        </p:nvSpPr>
        <p:spPr bwMode="auto">
          <a:xfrm>
            <a:off x="7407277" y="4194400"/>
            <a:ext cx="220663" cy="23812"/>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grpSp>
        <p:nvGrpSpPr>
          <p:cNvPr id="103055" name="Group 662"/>
          <p:cNvGrpSpPr>
            <a:grpSpLocks/>
          </p:cNvGrpSpPr>
          <p:nvPr/>
        </p:nvGrpSpPr>
        <p:grpSpPr bwMode="auto">
          <a:xfrm>
            <a:off x="5548313" y="1257525"/>
            <a:ext cx="1828800" cy="2546350"/>
            <a:chOff x="893" y="551"/>
            <a:chExt cx="1152" cy="1604"/>
          </a:xfrm>
        </p:grpSpPr>
        <p:sp>
          <p:nvSpPr>
            <p:cNvPr id="103071" name="Line 663"/>
            <p:cNvSpPr>
              <a:spLocks noChangeShapeType="1"/>
            </p:cNvSpPr>
            <p:nvPr/>
          </p:nvSpPr>
          <p:spPr bwMode="auto">
            <a:xfrm flipH="1" flipV="1">
              <a:off x="1443" y="1341"/>
              <a:ext cx="137" cy="158"/>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072" name="Line 664"/>
            <p:cNvSpPr>
              <a:spLocks noChangeShapeType="1"/>
            </p:cNvSpPr>
            <p:nvPr/>
          </p:nvSpPr>
          <p:spPr bwMode="auto">
            <a:xfrm flipH="1" flipV="1">
              <a:off x="1580" y="1499"/>
              <a:ext cx="136" cy="175"/>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073" name="Line 665"/>
            <p:cNvSpPr>
              <a:spLocks noChangeShapeType="1"/>
            </p:cNvSpPr>
            <p:nvPr/>
          </p:nvSpPr>
          <p:spPr bwMode="auto">
            <a:xfrm flipH="1" flipV="1">
              <a:off x="1716" y="1674"/>
              <a:ext cx="143" cy="204"/>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074" name="Line 666"/>
            <p:cNvSpPr>
              <a:spLocks noChangeShapeType="1"/>
            </p:cNvSpPr>
            <p:nvPr/>
          </p:nvSpPr>
          <p:spPr bwMode="auto">
            <a:xfrm flipH="1" flipV="1">
              <a:off x="1859" y="1878"/>
              <a:ext cx="137" cy="151"/>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075" name="Line 667"/>
            <p:cNvSpPr>
              <a:spLocks noChangeShapeType="1"/>
            </p:cNvSpPr>
            <p:nvPr/>
          </p:nvSpPr>
          <p:spPr bwMode="auto">
            <a:xfrm>
              <a:off x="1389" y="1300"/>
              <a:ext cx="64" cy="49"/>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076" name="Line 668"/>
            <p:cNvSpPr>
              <a:spLocks noChangeShapeType="1"/>
            </p:cNvSpPr>
            <p:nvPr/>
          </p:nvSpPr>
          <p:spPr bwMode="auto">
            <a:xfrm flipH="1" flipV="1">
              <a:off x="1085" y="1111"/>
              <a:ext cx="304" cy="184"/>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077" name="Line 669"/>
            <p:cNvSpPr>
              <a:spLocks noChangeShapeType="1"/>
            </p:cNvSpPr>
            <p:nvPr/>
          </p:nvSpPr>
          <p:spPr bwMode="auto">
            <a:xfrm flipH="1" flipV="1">
              <a:off x="985" y="747"/>
              <a:ext cx="116" cy="360"/>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078" name="Line 670"/>
            <p:cNvSpPr>
              <a:spLocks noChangeShapeType="1"/>
            </p:cNvSpPr>
            <p:nvPr/>
          </p:nvSpPr>
          <p:spPr bwMode="auto">
            <a:xfrm flipH="1" flipV="1">
              <a:off x="893" y="551"/>
              <a:ext cx="92" cy="208"/>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079" name="Line 671"/>
            <p:cNvSpPr>
              <a:spLocks noChangeShapeType="1"/>
            </p:cNvSpPr>
            <p:nvPr/>
          </p:nvSpPr>
          <p:spPr bwMode="auto">
            <a:xfrm>
              <a:off x="1993" y="2027"/>
              <a:ext cx="52" cy="128"/>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grpSp>
      <p:sp>
        <p:nvSpPr>
          <p:cNvPr id="103056" name="Oval 672"/>
          <p:cNvSpPr>
            <a:spLocks noChangeArrowheads="1"/>
          </p:cNvSpPr>
          <p:nvPr/>
        </p:nvSpPr>
        <p:spPr bwMode="auto">
          <a:xfrm>
            <a:off x="7612075" y="4118203"/>
            <a:ext cx="193675" cy="193675"/>
          </a:xfrm>
          <a:prstGeom prst="ellipse">
            <a:avLst/>
          </a:prstGeom>
          <a:solidFill>
            <a:srgbClr val="FFCC66"/>
          </a:solidFill>
          <a:ln w="9525">
            <a:solidFill>
              <a:schemeClr val="tx1"/>
            </a:solidFill>
            <a:round/>
            <a:headEnd/>
            <a:tailEnd/>
          </a:ln>
        </p:spPr>
        <p:txBody>
          <a:bodyPr wrap="none" lIns="91429" tIns="45715" rIns="91429" bIns="45715" anchor="ctr"/>
          <a:lstStyle/>
          <a:p>
            <a:pPr algn="ctr"/>
            <a:endParaRPr lang="en-US" sz="2400" dirty="0">
              <a:latin typeface="Times New Roman" charset="0"/>
            </a:endParaRPr>
          </a:p>
        </p:txBody>
      </p:sp>
      <p:grpSp>
        <p:nvGrpSpPr>
          <p:cNvPr id="4" name="Group 673"/>
          <p:cNvGrpSpPr>
            <a:grpSpLocks/>
          </p:cNvGrpSpPr>
          <p:nvPr/>
        </p:nvGrpSpPr>
        <p:grpSpPr bwMode="auto">
          <a:xfrm>
            <a:off x="3505212" y="4476999"/>
            <a:ext cx="1870075" cy="815975"/>
            <a:chOff x="1291" y="3113"/>
            <a:chExt cx="1178" cy="514"/>
          </a:xfrm>
        </p:grpSpPr>
        <p:sp>
          <p:nvSpPr>
            <p:cNvPr id="103069" name="Text Box 674"/>
            <p:cNvSpPr txBox="1">
              <a:spLocks noChangeArrowheads="1"/>
            </p:cNvSpPr>
            <p:nvPr/>
          </p:nvSpPr>
          <p:spPr bwMode="auto">
            <a:xfrm>
              <a:off x="1291" y="3220"/>
              <a:ext cx="1178" cy="40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sz="1800" dirty="0"/>
                <a:t>Variation in X</a:t>
              </a:r>
              <a:r>
                <a:rPr lang="en-GB" sz="1800" baseline="-25000" dirty="0"/>
                <a:t>1</a:t>
              </a:r>
              <a:r>
                <a:rPr lang="en-GB" sz="1800" dirty="0"/>
                <a:t> due to noise </a:t>
              </a:r>
            </a:p>
          </p:txBody>
        </p:sp>
        <p:sp>
          <p:nvSpPr>
            <p:cNvPr id="103070" name="Line 675"/>
            <p:cNvSpPr>
              <a:spLocks noChangeShapeType="1"/>
            </p:cNvSpPr>
            <p:nvPr/>
          </p:nvSpPr>
          <p:spPr bwMode="auto">
            <a:xfrm>
              <a:off x="1621" y="3113"/>
              <a:ext cx="411" cy="84"/>
            </a:xfrm>
            <a:prstGeom prst="line">
              <a:avLst/>
            </a:prstGeom>
            <a:noFill/>
            <a:ln w="38100">
              <a:solidFill>
                <a:schemeClr val="tx1"/>
              </a:solidFill>
              <a:round/>
              <a:headEnd type="triangle" w="med" len="med"/>
              <a:tailEnd type="triangle" w="med" len="med"/>
            </a:ln>
            <a:extLst>
              <a:ext uri="{909E8E84-426E-40dd-AFC4-6F175D3DCCD1}">
                <a14:hiddenFill xmlns="" xmlns:a14="http://schemas.microsoft.com/office/drawing/2010/main">
                  <a:noFill/>
                </a14:hiddenFill>
              </a:ext>
            </a:extLst>
          </p:spPr>
          <p:txBody>
            <a:bodyPr/>
            <a:lstStyle/>
            <a:p>
              <a:endParaRPr lang="en-US" sz="1800" dirty="0"/>
            </a:p>
          </p:txBody>
        </p:sp>
      </p:grpSp>
      <p:grpSp>
        <p:nvGrpSpPr>
          <p:cNvPr id="5" name="Group 676"/>
          <p:cNvGrpSpPr>
            <a:grpSpLocks/>
          </p:cNvGrpSpPr>
          <p:nvPr/>
        </p:nvGrpSpPr>
        <p:grpSpPr bwMode="auto">
          <a:xfrm>
            <a:off x="7727957" y="4157890"/>
            <a:ext cx="1979315" cy="706438"/>
            <a:chOff x="3951" y="2912"/>
            <a:chExt cx="1246" cy="445"/>
          </a:xfrm>
        </p:grpSpPr>
        <p:sp>
          <p:nvSpPr>
            <p:cNvPr id="103067" name="Text Box 677"/>
            <p:cNvSpPr txBox="1">
              <a:spLocks noChangeArrowheads="1"/>
            </p:cNvSpPr>
            <p:nvPr/>
          </p:nvSpPr>
          <p:spPr bwMode="auto">
            <a:xfrm>
              <a:off x="4019" y="2950"/>
              <a:ext cx="1178" cy="40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sz="1800" dirty="0"/>
                <a:t>Variation in X</a:t>
              </a:r>
              <a:r>
                <a:rPr lang="en-GB" sz="1800" baseline="-25000" dirty="0"/>
                <a:t>2</a:t>
              </a:r>
              <a:r>
                <a:rPr lang="en-GB" sz="1800" dirty="0"/>
                <a:t> due to noise </a:t>
              </a:r>
            </a:p>
          </p:txBody>
        </p:sp>
        <p:sp>
          <p:nvSpPr>
            <p:cNvPr id="103068" name="Line 678"/>
            <p:cNvSpPr>
              <a:spLocks noChangeShapeType="1"/>
            </p:cNvSpPr>
            <p:nvPr/>
          </p:nvSpPr>
          <p:spPr bwMode="auto">
            <a:xfrm flipV="1">
              <a:off x="3951" y="2912"/>
              <a:ext cx="271" cy="189"/>
            </a:xfrm>
            <a:prstGeom prst="line">
              <a:avLst/>
            </a:prstGeom>
            <a:noFill/>
            <a:ln w="38100">
              <a:solidFill>
                <a:schemeClr val="tx1"/>
              </a:solidFill>
              <a:round/>
              <a:headEnd type="triangle" w="med" len="med"/>
              <a:tailEnd type="triangle" w="med" len="med"/>
            </a:ln>
            <a:extLst>
              <a:ext uri="{909E8E84-426E-40dd-AFC4-6F175D3DCCD1}">
                <a14:hiddenFill xmlns="" xmlns:a14="http://schemas.microsoft.com/office/drawing/2010/main">
                  <a:noFill/>
                </a14:hiddenFill>
              </a:ext>
            </a:extLst>
          </p:spPr>
          <p:txBody>
            <a:bodyPr/>
            <a:lstStyle/>
            <a:p>
              <a:endParaRPr lang="en-US" sz="1800" dirty="0"/>
            </a:p>
          </p:txBody>
        </p:sp>
      </p:grpSp>
      <p:sp>
        <p:nvSpPr>
          <p:cNvPr id="103059" name="Line 680"/>
          <p:cNvSpPr>
            <a:spLocks noChangeShapeType="1"/>
          </p:cNvSpPr>
          <p:nvPr/>
        </p:nvSpPr>
        <p:spPr bwMode="gray">
          <a:xfrm flipV="1">
            <a:off x="4354513" y="1179737"/>
            <a:ext cx="0" cy="2476500"/>
          </a:xfrm>
          <a:prstGeom prst="line">
            <a:avLst/>
          </a:prstGeom>
          <a:noFill/>
          <a:ln w="57150">
            <a:solidFill>
              <a:srgbClr val="FF0000"/>
            </a:solidFill>
            <a:round/>
            <a:headEnd type="triangle" w="med" len="med"/>
            <a:tailEnd type="triangle" w="med" len="me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060" name="Text Box 681"/>
          <p:cNvSpPr txBox="1">
            <a:spLocks noChangeArrowheads="1"/>
          </p:cNvSpPr>
          <p:nvPr/>
        </p:nvSpPr>
        <p:spPr bwMode="gray">
          <a:xfrm rot="-5400000">
            <a:off x="2756706" y="2243950"/>
            <a:ext cx="2733675" cy="33855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91429" tIns="45715" rIns="91429" bIns="45715">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sz="1600" b="1" dirty="0"/>
              <a:t>Variation in Performance </a:t>
            </a:r>
          </a:p>
        </p:txBody>
      </p:sp>
      <p:grpSp>
        <p:nvGrpSpPr>
          <p:cNvPr id="6" name="Group 682"/>
          <p:cNvGrpSpPr>
            <a:grpSpLocks/>
          </p:cNvGrpSpPr>
          <p:nvPr/>
        </p:nvGrpSpPr>
        <p:grpSpPr bwMode="auto">
          <a:xfrm>
            <a:off x="4556127" y="1268640"/>
            <a:ext cx="1614488" cy="2435225"/>
            <a:chOff x="3259" y="1044"/>
            <a:chExt cx="1017" cy="1534"/>
          </a:xfrm>
        </p:grpSpPr>
        <p:sp>
          <p:nvSpPr>
            <p:cNvPr id="103063" name="Freeform 683"/>
            <p:cNvSpPr>
              <a:spLocks/>
            </p:cNvSpPr>
            <p:nvPr/>
          </p:nvSpPr>
          <p:spPr bwMode="auto">
            <a:xfrm>
              <a:off x="3748" y="1044"/>
              <a:ext cx="276" cy="273"/>
            </a:xfrm>
            <a:custGeom>
              <a:avLst/>
              <a:gdLst>
                <a:gd name="T0" fmla="*/ 132 w 276"/>
                <a:gd name="T1" fmla="*/ 0 h 273"/>
                <a:gd name="T2" fmla="*/ 0 w 276"/>
                <a:gd name="T3" fmla="*/ 225 h 273"/>
                <a:gd name="T4" fmla="*/ 135 w 276"/>
                <a:gd name="T5" fmla="*/ 273 h 273"/>
                <a:gd name="T6" fmla="*/ 276 w 276"/>
                <a:gd name="T7" fmla="*/ 243 h 273"/>
                <a:gd name="T8" fmla="*/ 258 w 276"/>
                <a:gd name="T9" fmla="*/ 174 h 273"/>
                <a:gd name="T10" fmla="*/ 132 w 276"/>
                <a:gd name="T11" fmla="*/ 0 h 273"/>
                <a:gd name="T12" fmla="*/ 0 60000 65536"/>
                <a:gd name="T13" fmla="*/ 0 60000 65536"/>
                <a:gd name="T14" fmla="*/ 0 60000 65536"/>
                <a:gd name="T15" fmla="*/ 0 60000 65536"/>
                <a:gd name="T16" fmla="*/ 0 60000 65536"/>
                <a:gd name="T17" fmla="*/ 0 60000 65536"/>
                <a:gd name="T18" fmla="*/ 0 w 276"/>
                <a:gd name="T19" fmla="*/ 0 h 273"/>
                <a:gd name="T20" fmla="*/ 276 w 276"/>
                <a:gd name="T21" fmla="*/ 273 h 273"/>
              </a:gdLst>
              <a:ahLst/>
              <a:cxnLst>
                <a:cxn ang="T12">
                  <a:pos x="T0" y="T1"/>
                </a:cxn>
                <a:cxn ang="T13">
                  <a:pos x="T2" y="T3"/>
                </a:cxn>
                <a:cxn ang="T14">
                  <a:pos x="T4" y="T5"/>
                </a:cxn>
                <a:cxn ang="T15">
                  <a:pos x="T6" y="T7"/>
                </a:cxn>
                <a:cxn ang="T16">
                  <a:pos x="T8" y="T9"/>
                </a:cxn>
                <a:cxn ang="T17">
                  <a:pos x="T10" y="T11"/>
                </a:cxn>
              </a:cxnLst>
              <a:rect l="T18" t="T19" r="T20" b="T21"/>
              <a:pathLst>
                <a:path w="276" h="273">
                  <a:moveTo>
                    <a:pt x="132" y="0"/>
                  </a:moveTo>
                  <a:lnTo>
                    <a:pt x="0" y="225"/>
                  </a:lnTo>
                  <a:lnTo>
                    <a:pt x="135" y="273"/>
                  </a:lnTo>
                  <a:lnTo>
                    <a:pt x="276" y="243"/>
                  </a:lnTo>
                  <a:lnTo>
                    <a:pt x="258" y="174"/>
                  </a:lnTo>
                  <a:lnTo>
                    <a:pt x="132" y="0"/>
                  </a:lnTo>
                  <a:close/>
                </a:path>
              </a:pathLst>
            </a:custGeom>
            <a:solidFill>
              <a:srgbClr val="FF0000">
                <a:alpha val="81960"/>
              </a:srgbClr>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064" name="Freeform 684"/>
            <p:cNvSpPr>
              <a:spLocks/>
            </p:cNvSpPr>
            <p:nvPr/>
          </p:nvSpPr>
          <p:spPr bwMode="auto">
            <a:xfrm>
              <a:off x="3634" y="1269"/>
              <a:ext cx="483" cy="381"/>
            </a:xfrm>
            <a:custGeom>
              <a:avLst/>
              <a:gdLst>
                <a:gd name="T0" fmla="*/ 111 w 483"/>
                <a:gd name="T1" fmla="*/ 0 h 381"/>
                <a:gd name="T2" fmla="*/ 27 w 483"/>
                <a:gd name="T3" fmla="*/ 207 h 381"/>
                <a:gd name="T4" fmla="*/ 0 w 483"/>
                <a:gd name="T5" fmla="*/ 315 h 381"/>
                <a:gd name="T6" fmla="*/ 84 w 483"/>
                <a:gd name="T7" fmla="*/ 345 h 381"/>
                <a:gd name="T8" fmla="*/ 213 w 483"/>
                <a:gd name="T9" fmla="*/ 381 h 381"/>
                <a:gd name="T10" fmla="*/ 483 w 483"/>
                <a:gd name="T11" fmla="*/ 309 h 381"/>
                <a:gd name="T12" fmla="*/ 393 w 483"/>
                <a:gd name="T13" fmla="*/ 15 h 381"/>
                <a:gd name="T14" fmla="*/ 252 w 483"/>
                <a:gd name="T15" fmla="*/ 48 h 381"/>
                <a:gd name="T16" fmla="*/ 111 w 483"/>
                <a:gd name="T17" fmla="*/ 0 h 38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83"/>
                <a:gd name="T28" fmla="*/ 0 h 381"/>
                <a:gd name="T29" fmla="*/ 483 w 483"/>
                <a:gd name="T30" fmla="*/ 381 h 381"/>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83" h="381">
                  <a:moveTo>
                    <a:pt x="111" y="0"/>
                  </a:moveTo>
                  <a:lnTo>
                    <a:pt x="27" y="207"/>
                  </a:lnTo>
                  <a:lnTo>
                    <a:pt x="0" y="315"/>
                  </a:lnTo>
                  <a:lnTo>
                    <a:pt x="84" y="345"/>
                  </a:lnTo>
                  <a:lnTo>
                    <a:pt x="213" y="381"/>
                  </a:lnTo>
                  <a:lnTo>
                    <a:pt x="483" y="309"/>
                  </a:lnTo>
                  <a:lnTo>
                    <a:pt x="393" y="15"/>
                  </a:lnTo>
                  <a:lnTo>
                    <a:pt x="252" y="48"/>
                  </a:lnTo>
                  <a:lnTo>
                    <a:pt x="111" y="0"/>
                  </a:lnTo>
                  <a:close/>
                </a:path>
              </a:pathLst>
            </a:custGeom>
            <a:solidFill>
              <a:srgbClr val="FF0000">
                <a:alpha val="67058"/>
              </a:srgbClr>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065" name="Freeform 685"/>
            <p:cNvSpPr>
              <a:spLocks/>
            </p:cNvSpPr>
            <p:nvPr/>
          </p:nvSpPr>
          <p:spPr bwMode="auto">
            <a:xfrm>
              <a:off x="3419" y="1571"/>
              <a:ext cx="774" cy="690"/>
            </a:xfrm>
            <a:custGeom>
              <a:avLst/>
              <a:gdLst>
                <a:gd name="T0" fmla="*/ 210 w 774"/>
                <a:gd name="T1" fmla="*/ 15 h 690"/>
                <a:gd name="T2" fmla="*/ 0 w 774"/>
                <a:gd name="T3" fmla="*/ 690 h 690"/>
                <a:gd name="T4" fmla="*/ 204 w 774"/>
                <a:gd name="T5" fmla="*/ 501 h 690"/>
                <a:gd name="T6" fmla="*/ 366 w 774"/>
                <a:gd name="T7" fmla="*/ 507 h 690"/>
                <a:gd name="T8" fmla="*/ 396 w 774"/>
                <a:gd name="T9" fmla="*/ 516 h 690"/>
                <a:gd name="T10" fmla="*/ 504 w 774"/>
                <a:gd name="T11" fmla="*/ 138 h 690"/>
                <a:gd name="T12" fmla="*/ 774 w 774"/>
                <a:gd name="T13" fmla="*/ 63 h 690"/>
                <a:gd name="T14" fmla="*/ 702 w 774"/>
                <a:gd name="T15" fmla="*/ 0 h 690"/>
                <a:gd name="T16" fmla="*/ 441 w 774"/>
                <a:gd name="T17" fmla="*/ 72 h 690"/>
                <a:gd name="T18" fmla="*/ 210 w 774"/>
                <a:gd name="T19" fmla="*/ 15 h 69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74"/>
                <a:gd name="T31" fmla="*/ 0 h 690"/>
                <a:gd name="T32" fmla="*/ 774 w 774"/>
                <a:gd name="T33" fmla="*/ 690 h 69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74" h="690">
                  <a:moveTo>
                    <a:pt x="210" y="15"/>
                  </a:moveTo>
                  <a:lnTo>
                    <a:pt x="0" y="690"/>
                  </a:lnTo>
                  <a:lnTo>
                    <a:pt x="204" y="501"/>
                  </a:lnTo>
                  <a:lnTo>
                    <a:pt x="366" y="507"/>
                  </a:lnTo>
                  <a:lnTo>
                    <a:pt x="396" y="516"/>
                  </a:lnTo>
                  <a:lnTo>
                    <a:pt x="504" y="138"/>
                  </a:lnTo>
                  <a:lnTo>
                    <a:pt x="774" y="63"/>
                  </a:lnTo>
                  <a:lnTo>
                    <a:pt x="702" y="0"/>
                  </a:lnTo>
                  <a:lnTo>
                    <a:pt x="441" y="72"/>
                  </a:lnTo>
                  <a:lnTo>
                    <a:pt x="210" y="15"/>
                  </a:lnTo>
                  <a:close/>
                </a:path>
              </a:pathLst>
            </a:custGeom>
            <a:solidFill>
              <a:srgbClr val="FF0000">
                <a:alpha val="47058"/>
              </a:srgbClr>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066" name="Freeform 686"/>
            <p:cNvSpPr>
              <a:spLocks/>
            </p:cNvSpPr>
            <p:nvPr/>
          </p:nvSpPr>
          <p:spPr bwMode="auto">
            <a:xfrm>
              <a:off x="3259" y="1612"/>
              <a:ext cx="1017" cy="966"/>
            </a:xfrm>
            <a:custGeom>
              <a:avLst/>
              <a:gdLst>
                <a:gd name="T0" fmla="*/ 153 w 1017"/>
                <a:gd name="T1" fmla="*/ 648 h 966"/>
                <a:gd name="T2" fmla="*/ 0 w 1017"/>
                <a:gd name="T3" fmla="*/ 966 h 966"/>
                <a:gd name="T4" fmla="*/ 198 w 1017"/>
                <a:gd name="T5" fmla="*/ 693 h 966"/>
                <a:gd name="T6" fmla="*/ 342 w 1017"/>
                <a:gd name="T7" fmla="*/ 561 h 966"/>
                <a:gd name="T8" fmla="*/ 465 w 1017"/>
                <a:gd name="T9" fmla="*/ 537 h 966"/>
                <a:gd name="T10" fmla="*/ 615 w 1017"/>
                <a:gd name="T11" fmla="*/ 588 h 966"/>
                <a:gd name="T12" fmla="*/ 738 w 1017"/>
                <a:gd name="T13" fmla="*/ 141 h 966"/>
                <a:gd name="T14" fmla="*/ 1017 w 1017"/>
                <a:gd name="T15" fmla="*/ 54 h 966"/>
                <a:gd name="T16" fmla="*/ 924 w 1017"/>
                <a:gd name="T17" fmla="*/ 0 h 966"/>
                <a:gd name="T18" fmla="*/ 657 w 1017"/>
                <a:gd name="T19" fmla="*/ 90 h 966"/>
                <a:gd name="T20" fmla="*/ 558 w 1017"/>
                <a:gd name="T21" fmla="*/ 471 h 966"/>
                <a:gd name="T22" fmla="*/ 369 w 1017"/>
                <a:gd name="T23" fmla="*/ 456 h 966"/>
                <a:gd name="T24" fmla="*/ 153 w 1017"/>
                <a:gd name="T25" fmla="*/ 648 h 96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017"/>
                <a:gd name="T40" fmla="*/ 0 h 966"/>
                <a:gd name="T41" fmla="*/ 1017 w 1017"/>
                <a:gd name="T42" fmla="*/ 966 h 96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017" h="966">
                  <a:moveTo>
                    <a:pt x="153" y="648"/>
                  </a:moveTo>
                  <a:lnTo>
                    <a:pt x="0" y="966"/>
                  </a:lnTo>
                  <a:lnTo>
                    <a:pt x="198" y="693"/>
                  </a:lnTo>
                  <a:lnTo>
                    <a:pt x="342" y="561"/>
                  </a:lnTo>
                  <a:lnTo>
                    <a:pt x="465" y="537"/>
                  </a:lnTo>
                  <a:lnTo>
                    <a:pt x="615" y="588"/>
                  </a:lnTo>
                  <a:lnTo>
                    <a:pt x="738" y="141"/>
                  </a:lnTo>
                  <a:lnTo>
                    <a:pt x="1017" y="54"/>
                  </a:lnTo>
                  <a:lnTo>
                    <a:pt x="924" y="0"/>
                  </a:lnTo>
                  <a:lnTo>
                    <a:pt x="657" y="90"/>
                  </a:lnTo>
                  <a:lnTo>
                    <a:pt x="558" y="471"/>
                  </a:lnTo>
                  <a:lnTo>
                    <a:pt x="369" y="456"/>
                  </a:lnTo>
                  <a:lnTo>
                    <a:pt x="153" y="648"/>
                  </a:lnTo>
                  <a:close/>
                </a:path>
              </a:pathLst>
            </a:custGeom>
            <a:solidFill>
              <a:srgbClr val="FF0000">
                <a:alpha val="38039"/>
              </a:srgbClr>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grpSp>
      <p:sp>
        <p:nvSpPr>
          <p:cNvPr id="362159" name="Text Box 687"/>
          <p:cNvSpPr txBox="1">
            <a:spLocks noChangeArrowheads="1"/>
          </p:cNvSpPr>
          <p:nvPr/>
        </p:nvSpPr>
        <p:spPr bwMode="auto">
          <a:xfrm>
            <a:off x="2083594" y="5292973"/>
            <a:ext cx="7993062" cy="892542"/>
          </a:xfrm>
          <a:prstGeom prst="rect">
            <a:avLst/>
          </a:prstGeom>
          <a:ln>
            <a:headEnd/>
            <a:tailEnd/>
          </a:ln>
        </p:spPr>
        <p:style>
          <a:lnRef idx="1">
            <a:schemeClr val="accent4"/>
          </a:lnRef>
          <a:fillRef idx="2">
            <a:schemeClr val="accent4"/>
          </a:fillRef>
          <a:effectRef idx="1">
            <a:schemeClr val="accent4"/>
          </a:effectRef>
          <a:fontRef idx="minor">
            <a:schemeClr val="dk1"/>
          </a:fontRef>
        </p:style>
        <p:txBody>
          <a:bodyPr wrap="square" lIns="91429" tIns="45715" rIns="91429" bIns="45715">
            <a:spAutoFit/>
          </a:bodyPr>
          <a:lstStyle/>
          <a:p>
            <a:pPr algn="ctr">
              <a:defRPr/>
            </a:pPr>
            <a:r>
              <a:rPr lang="en-GB" sz="1600" b="1" dirty="0">
                <a:solidFill>
                  <a:schemeClr val="dk1"/>
                </a:solidFill>
                <a:latin typeface="+mn-lt"/>
                <a:ea typeface="+mn-ea"/>
              </a:rPr>
              <a:t>This design is sensitive to variation and its performance will frequently fall short of the customers expectation</a:t>
            </a:r>
            <a:endParaRPr lang="en-GB" sz="1200" b="1" dirty="0">
              <a:solidFill>
                <a:schemeClr val="dk1"/>
              </a:solidFill>
              <a:latin typeface="+mn-lt"/>
              <a:ea typeface="+mn-ea"/>
            </a:endParaRPr>
          </a:p>
          <a:p>
            <a:pPr algn="ctr">
              <a:defRPr/>
            </a:pPr>
            <a:r>
              <a:rPr lang="en-GB" sz="2000" b="1" dirty="0">
                <a:solidFill>
                  <a:schemeClr val="dk1"/>
                </a:solidFill>
                <a:latin typeface="+mn-lt"/>
                <a:ea typeface="+mn-ea"/>
              </a:rPr>
              <a:t>What can be done to reduce the variation in performance?</a:t>
            </a:r>
            <a:endParaRPr lang="en-US" sz="2000" b="1" dirty="0">
              <a:solidFill>
                <a:schemeClr val="dk1"/>
              </a:solidFill>
              <a:latin typeface="+mn-lt"/>
              <a:ea typeface="+mn-ea"/>
            </a:endParaRPr>
          </a:p>
        </p:txBody>
      </p:sp>
      <p:sp>
        <p:nvSpPr>
          <p:cNvPr id="687" name="AutoShape 649"/>
          <p:cNvSpPr>
            <a:spLocks noChangeArrowheads="1"/>
          </p:cNvSpPr>
          <p:nvPr/>
        </p:nvSpPr>
        <p:spPr bwMode="gray">
          <a:xfrm>
            <a:off x="6890565" y="1619744"/>
            <a:ext cx="4235548" cy="1183721"/>
          </a:xfrm>
          <a:prstGeom prst="wedgeRoundRectCallout">
            <a:avLst>
              <a:gd name="adj1" fmla="val -27640"/>
              <a:gd name="adj2" fmla="val 159793"/>
              <a:gd name="adj3" fmla="val 16667"/>
            </a:avLst>
          </a:prstGeom>
          <a:ln>
            <a:headEnd/>
            <a:tailEnd/>
          </a:ln>
        </p:spPr>
        <p:style>
          <a:lnRef idx="1">
            <a:schemeClr val="accent3"/>
          </a:lnRef>
          <a:fillRef idx="2">
            <a:schemeClr val="accent3"/>
          </a:fillRef>
          <a:effectRef idx="1">
            <a:schemeClr val="accent3"/>
          </a:effectRef>
          <a:fontRef idx="minor">
            <a:schemeClr val="dk1"/>
          </a:fontRef>
        </p:style>
        <p:txBody>
          <a:bodyPr lIns="91429" tIns="45715" rIns="91429" bIns="45715"/>
          <a:lstStyle/>
          <a:p>
            <a:pPr algn="ctr">
              <a:defRPr/>
            </a:pPr>
            <a:r>
              <a:rPr lang="en-GB" sz="1600" dirty="0">
                <a:solidFill>
                  <a:schemeClr val="bg1"/>
                </a:solidFill>
              </a:rPr>
              <a:t>In practice, the design target value will not be met for many reasons it will be subject to variation – we call this variation NOISE</a:t>
            </a:r>
          </a:p>
        </p:txBody>
      </p:sp>
    </p:spTree>
    <p:extLst>
      <p:ext uri="{BB962C8B-B14F-4D97-AF65-F5344CB8AC3E}">
        <p14:creationId xmlns:p14="http://schemas.microsoft.com/office/powerpoint/2010/main" val="4058710417"/>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6215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2159"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Line 2"/>
          <p:cNvSpPr>
            <a:spLocks noChangeShapeType="1"/>
          </p:cNvSpPr>
          <p:nvPr/>
        </p:nvSpPr>
        <p:spPr bwMode="auto">
          <a:xfrm>
            <a:off x="5429030" y="3361194"/>
            <a:ext cx="2931" cy="2270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06" name="Line 3"/>
          <p:cNvSpPr>
            <a:spLocks noChangeShapeType="1"/>
          </p:cNvSpPr>
          <p:nvPr/>
        </p:nvSpPr>
        <p:spPr bwMode="auto">
          <a:xfrm>
            <a:off x="5429030" y="3361194"/>
            <a:ext cx="2931" cy="2270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07" name="Line 4"/>
          <p:cNvSpPr>
            <a:spLocks noChangeShapeType="1"/>
          </p:cNvSpPr>
          <p:nvPr/>
        </p:nvSpPr>
        <p:spPr bwMode="auto">
          <a:xfrm flipH="1" flipV="1">
            <a:off x="5429027" y="3588207"/>
            <a:ext cx="414704"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08" name="Line 5"/>
          <p:cNvSpPr>
            <a:spLocks noChangeShapeType="1"/>
          </p:cNvSpPr>
          <p:nvPr/>
        </p:nvSpPr>
        <p:spPr bwMode="auto">
          <a:xfrm flipH="1" flipV="1">
            <a:off x="5429027" y="3588207"/>
            <a:ext cx="414704"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09" name="Line 6"/>
          <p:cNvSpPr>
            <a:spLocks noChangeShapeType="1"/>
          </p:cNvSpPr>
          <p:nvPr/>
        </p:nvSpPr>
        <p:spPr bwMode="auto">
          <a:xfrm flipV="1">
            <a:off x="4882439" y="3588207"/>
            <a:ext cx="546588" cy="314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10" name="Line 7"/>
          <p:cNvSpPr>
            <a:spLocks noChangeShapeType="1"/>
          </p:cNvSpPr>
          <p:nvPr/>
        </p:nvSpPr>
        <p:spPr bwMode="auto">
          <a:xfrm flipV="1">
            <a:off x="4882439" y="3588207"/>
            <a:ext cx="546588" cy="314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11" name="Freeform 8"/>
          <p:cNvSpPr>
            <a:spLocks/>
          </p:cNvSpPr>
          <p:nvPr/>
        </p:nvSpPr>
        <p:spPr bwMode="auto">
          <a:xfrm>
            <a:off x="5462733" y="3481837"/>
            <a:ext cx="213946" cy="82550"/>
          </a:xfrm>
          <a:custGeom>
            <a:avLst/>
            <a:gdLst>
              <a:gd name="T0" fmla="*/ 2147483647 w 93"/>
              <a:gd name="T1" fmla="*/ 0 h 32"/>
              <a:gd name="T2" fmla="*/ 2147483647 w 93"/>
              <a:gd name="T3" fmla="*/ 2147483647 h 32"/>
              <a:gd name="T4" fmla="*/ 0 w 93"/>
              <a:gd name="T5" fmla="*/ 2147483647 h 32"/>
              <a:gd name="T6" fmla="*/ 2147483647 w 93"/>
              <a:gd name="T7" fmla="*/ 0 h 32"/>
              <a:gd name="T8" fmla="*/ 0 60000 65536"/>
              <a:gd name="T9" fmla="*/ 0 60000 65536"/>
              <a:gd name="T10" fmla="*/ 0 60000 65536"/>
              <a:gd name="T11" fmla="*/ 0 60000 65536"/>
              <a:gd name="T12" fmla="*/ 0 w 93"/>
              <a:gd name="T13" fmla="*/ 0 h 32"/>
              <a:gd name="T14" fmla="*/ 93 w 93"/>
              <a:gd name="T15" fmla="*/ 32 h 32"/>
            </a:gdLst>
            <a:ahLst/>
            <a:cxnLst>
              <a:cxn ang="T8">
                <a:pos x="T0" y="T1"/>
              </a:cxn>
              <a:cxn ang="T9">
                <a:pos x="T2" y="T3"/>
              </a:cxn>
              <a:cxn ang="T10">
                <a:pos x="T4" y="T5"/>
              </a:cxn>
              <a:cxn ang="T11">
                <a:pos x="T6" y="T7"/>
              </a:cxn>
            </a:cxnLst>
            <a:rect l="T12" t="T13" r="T14" b="T15"/>
            <a:pathLst>
              <a:path w="93" h="32">
                <a:moveTo>
                  <a:pt x="44" y="0"/>
                </a:moveTo>
                <a:lnTo>
                  <a:pt x="93" y="32"/>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12" name="Freeform 9"/>
          <p:cNvSpPr>
            <a:spLocks/>
          </p:cNvSpPr>
          <p:nvPr/>
        </p:nvSpPr>
        <p:spPr bwMode="auto">
          <a:xfrm>
            <a:off x="5563846" y="3481837"/>
            <a:ext cx="227135" cy="82550"/>
          </a:xfrm>
          <a:custGeom>
            <a:avLst/>
            <a:gdLst>
              <a:gd name="T0" fmla="*/ 2147483647 w 98"/>
              <a:gd name="T1" fmla="*/ 2147483647 h 32"/>
              <a:gd name="T2" fmla="*/ 0 w 98"/>
              <a:gd name="T3" fmla="*/ 0 h 32"/>
              <a:gd name="T4" fmla="*/ 2147483647 w 98"/>
              <a:gd name="T5" fmla="*/ 2147483647 h 32"/>
              <a:gd name="T6" fmla="*/ 2147483647 w 98"/>
              <a:gd name="T7" fmla="*/ 2147483647 h 32"/>
              <a:gd name="T8" fmla="*/ 0 60000 65536"/>
              <a:gd name="T9" fmla="*/ 0 60000 65536"/>
              <a:gd name="T10" fmla="*/ 0 60000 65536"/>
              <a:gd name="T11" fmla="*/ 0 60000 65536"/>
              <a:gd name="T12" fmla="*/ 0 w 98"/>
              <a:gd name="T13" fmla="*/ 0 h 32"/>
              <a:gd name="T14" fmla="*/ 98 w 98"/>
              <a:gd name="T15" fmla="*/ 32 h 32"/>
            </a:gdLst>
            <a:ahLst/>
            <a:cxnLst>
              <a:cxn ang="T8">
                <a:pos x="T0" y="T1"/>
              </a:cxn>
              <a:cxn ang="T9">
                <a:pos x="T2" y="T3"/>
              </a:cxn>
              <a:cxn ang="T10">
                <a:pos x="T4" y="T5"/>
              </a:cxn>
              <a:cxn ang="T11">
                <a:pos x="T6" y="T7"/>
              </a:cxn>
            </a:cxnLst>
            <a:rect l="T12" t="T13" r="T14" b="T15"/>
            <a:pathLst>
              <a:path w="98" h="32">
                <a:moveTo>
                  <a:pt x="98" y="9"/>
                </a:moveTo>
                <a:lnTo>
                  <a:pt x="0" y="0"/>
                </a:lnTo>
                <a:lnTo>
                  <a:pt x="49" y="32"/>
                </a:lnTo>
                <a:lnTo>
                  <a:pt x="98"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13" name="Line 10"/>
          <p:cNvSpPr>
            <a:spLocks noChangeShapeType="1"/>
          </p:cNvSpPr>
          <p:nvPr/>
        </p:nvSpPr>
        <p:spPr bwMode="auto">
          <a:xfrm>
            <a:off x="5563846" y="3481844"/>
            <a:ext cx="227135" cy="222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14" name="Line 11"/>
          <p:cNvSpPr>
            <a:spLocks noChangeShapeType="1"/>
          </p:cNvSpPr>
          <p:nvPr/>
        </p:nvSpPr>
        <p:spPr bwMode="auto">
          <a:xfrm flipV="1">
            <a:off x="5462735" y="3481837"/>
            <a:ext cx="101111" cy="587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15" name="Freeform 12"/>
          <p:cNvSpPr>
            <a:spLocks/>
          </p:cNvSpPr>
          <p:nvPr/>
        </p:nvSpPr>
        <p:spPr bwMode="auto">
          <a:xfrm>
            <a:off x="5676677" y="3504062"/>
            <a:ext cx="216877"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16" name="Freeform 13"/>
          <p:cNvSpPr>
            <a:spLocks/>
          </p:cNvSpPr>
          <p:nvPr/>
        </p:nvSpPr>
        <p:spPr bwMode="auto">
          <a:xfrm>
            <a:off x="5790977" y="3504062"/>
            <a:ext cx="216877"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17" name="Line 14"/>
          <p:cNvSpPr>
            <a:spLocks noChangeShapeType="1"/>
          </p:cNvSpPr>
          <p:nvPr/>
        </p:nvSpPr>
        <p:spPr bwMode="auto">
          <a:xfrm flipH="1" flipV="1">
            <a:off x="5790981" y="3504069"/>
            <a:ext cx="206619"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18" name="Line 15"/>
          <p:cNvSpPr>
            <a:spLocks noChangeShapeType="1"/>
          </p:cNvSpPr>
          <p:nvPr/>
        </p:nvSpPr>
        <p:spPr bwMode="auto">
          <a:xfrm flipV="1">
            <a:off x="5689864" y="3504069"/>
            <a:ext cx="101112"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19" name="Freeform 16"/>
          <p:cNvSpPr>
            <a:spLocks/>
          </p:cNvSpPr>
          <p:nvPr/>
        </p:nvSpPr>
        <p:spPr bwMode="auto">
          <a:xfrm>
            <a:off x="5348432" y="3540582"/>
            <a:ext cx="215411"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9" y="0"/>
                </a:moveTo>
                <a:lnTo>
                  <a:pt x="93"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20" name="Freeform 17"/>
          <p:cNvSpPr>
            <a:spLocks/>
          </p:cNvSpPr>
          <p:nvPr/>
        </p:nvSpPr>
        <p:spPr bwMode="auto">
          <a:xfrm>
            <a:off x="5462733" y="3540582"/>
            <a:ext cx="213946"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9"/>
                </a:moveTo>
                <a:lnTo>
                  <a:pt x="0" y="0"/>
                </a:lnTo>
                <a:lnTo>
                  <a:pt x="44" y="37"/>
                </a:lnTo>
                <a:lnTo>
                  <a:pt x="93"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21" name="Line 18"/>
          <p:cNvSpPr>
            <a:spLocks noChangeShapeType="1"/>
          </p:cNvSpPr>
          <p:nvPr/>
        </p:nvSpPr>
        <p:spPr bwMode="auto">
          <a:xfrm flipH="1">
            <a:off x="5997599" y="3540582"/>
            <a:ext cx="10258"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22" name="Freeform 19"/>
          <p:cNvSpPr>
            <a:spLocks/>
          </p:cNvSpPr>
          <p:nvPr/>
        </p:nvSpPr>
        <p:spPr bwMode="auto">
          <a:xfrm>
            <a:off x="6007854" y="2964319"/>
            <a:ext cx="216877" cy="576263"/>
          </a:xfrm>
          <a:custGeom>
            <a:avLst/>
            <a:gdLst>
              <a:gd name="T0" fmla="*/ 2147483647 w 93"/>
              <a:gd name="T1" fmla="*/ 2147483647 h 221"/>
              <a:gd name="T2" fmla="*/ 0 w 93"/>
              <a:gd name="T3" fmla="*/ 2147483647 h 221"/>
              <a:gd name="T4" fmla="*/ 2147483647 w 93"/>
              <a:gd name="T5" fmla="*/ 0 h 221"/>
              <a:gd name="T6" fmla="*/ 2147483647 w 93"/>
              <a:gd name="T7" fmla="*/ 2147483647 h 221"/>
              <a:gd name="T8" fmla="*/ 0 60000 65536"/>
              <a:gd name="T9" fmla="*/ 0 60000 65536"/>
              <a:gd name="T10" fmla="*/ 0 60000 65536"/>
              <a:gd name="T11" fmla="*/ 0 60000 65536"/>
              <a:gd name="T12" fmla="*/ 0 w 93"/>
              <a:gd name="T13" fmla="*/ 0 h 221"/>
              <a:gd name="T14" fmla="*/ 93 w 93"/>
              <a:gd name="T15" fmla="*/ 221 h 221"/>
            </a:gdLst>
            <a:ahLst/>
            <a:cxnLst>
              <a:cxn ang="T8">
                <a:pos x="T0" y="T1"/>
              </a:cxn>
              <a:cxn ang="T9">
                <a:pos x="T2" y="T3"/>
              </a:cxn>
              <a:cxn ang="T10">
                <a:pos x="T4" y="T5"/>
              </a:cxn>
              <a:cxn ang="T11">
                <a:pos x="T6" y="T7"/>
              </a:cxn>
            </a:cxnLst>
            <a:rect l="T12" t="T13" r="T14" b="T15"/>
            <a:pathLst>
              <a:path w="93" h="221">
                <a:moveTo>
                  <a:pt x="93" y="134"/>
                </a:moveTo>
                <a:lnTo>
                  <a:pt x="0" y="221"/>
                </a:lnTo>
                <a:lnTo>
                  <a:pt x="44" y="0"/>
                </a:lnTo>
                <a:lnTo>
                  <a:pt x="93" y="13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23" name="Line 20"/>
          <p:cNvSpPr>
            <a:spLocks noChangeShapeType="1"/>
          </p:cNvSpPr>
          <p:nvPr/>
        </p:nvSpPr>
        <p:spPr bwMode="auto">
          <a:xfrm flipH="1" flipV="1">
            <a:off x="5462731" y="3540575"/>
            <a:ext cx="203688" cy="238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24" name="Line 21"/>
          <p:cNvSpPr>
            <a:spLocks noChangeShapeType="1"/>
          </p:cNvSpPr>
          <p:nvPr/>
        </p:nvSpPr>
        <p:spPr bwMode="auto">
          <a:xfrm flipV="1">
            <a:off x="6007854" y="3313569"/>
            <a:ext cx="216877" cy="2270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25" name="Line 22"/>
          <p:cNvSpPr>
            <a:spLocks noChangeShapeType="1"/>
          </p:cNvSpPr>
          <p:nvPr/>
        </p:nvSpPr>
        <p:spPr bwMode="auto">
          <a:xfrm flipV="1">
            <a:off x="5348433" y="3540582"/>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26" name="Line 23"/>
          <p:cNvSpPr>
            <a:spLocks noChangeShapeType="1"/>
          </p:cNvSpPr>
          <p:nvPr/>
        </p:nvSpPr>
        <p:spPr bwMode="auto">
          <a:xfrm flipV="1">
            <a:off x="5893556" y="3540582"/>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27" name="Freeform 24"/>
          <p:cNvSpPr>
            <a:spLocks/>
          </p:cNvSpPr>
          <p:nvPr/>
        </p:nvSpPr>
        <p:spPr bwMode="auto">
          <a:xfrm>
            <a:off x="5563846" y="2940500"/>
            <a:ext cx="227135" cy="696912"/>
          </a:xfrm>
          <a:custGeom>
            <a:avLst/>
            <a:gdLst>
              <a:gd name="T0" fmla="*/ 0 w 98"/>
              <a:gd name="T1" fmla="*/ 2147483647 h 267"/>
              <a:gd name="T2" fmla="*/ 2147483647 w 98"/>
              <a:gd name="T3" fmla="*/ 0 h 267"/>
              <a:gd name="T4" fmla="*/ 2147483647 w 98"/>
              <a:gd name="T5" fmla="*/ 2147483647 h 267"/>
              <a:gd name="T6" fmla="*/ 0 w 98"/>
              <a:gd name="T7" fmla="*/ 2147483647 h 267"/>
              <a:gd name="T8" fmla="*/ 0 60000 65536"/>
              <a:gd name="T9" fmla="*/ 0 60000 65536"/>
              <a:gd name="T10" fmla="*/ 0 60000 65536"/>
              <a:gd name="T11" fmla="*/ 0 60000 65536"/>
              <a:gd name="T12" fmla="*/ 0 w 98"/>
              <a:gd name="T13" fmla="*/ 0 h 267"/>
              <a:gd name="T14" fmla="*/ 98 w 98"/>
              <a:gd name="T15" fmla="*/ 267 h 267"/>
            </a:gdLst>
            <a:ahLst/>
            <a:cxnLst>
              <a:cxn ang="T8">
                <a:pos x="T0" y="T1"/>
              </a:cxn>
              <a:cxn ang="T9">
                <a:pos x="T2" y="T3"/>
              </a:cxn>
              <a:cxn ang="T10">
                <a:pos x="T4" y="T5"/>
              </a:cxn>
              <a:cxn ang="T11">
                <a:pos x="T6" y="T7"/>
              </a:cxn>
            </a:cxnLst>
            <a:rect l="T12" t="T13" r="T14" b="T15"/>
            <a:pathLst>
              <a:path w="98" h="267">
                <a:moveTo>
                  <a:pt x="0" y="267"/>
                </a:moveTo>
                <a:lnTo>
                  <a:pt x="98" y="0"/>
                </a:lnTo>
                <a:lnTo>
                  <a:pt x="49" y="239"/>
                </a:lnTo>
                <a:lnTo>
                  <a:pt x="0" y="26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28" name="Line 25"/>
          <p:cNvSpPr>
            <a:spLocks noChangeShapeType="1"/>
          </p:cNvSpPr>
          <p:nvPr/>
        </p:nvSpPr>
        <p:spPr bwMode="auto">
          <a:xfrm flipH="1">
            <a:off x="5666421" y="3564394"/>
            <a:ext cx="10258"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29" name="Freeform 26"/>
          <p:cNvSpPr>
            <a:spLocks/>
          </p:cNvSpPr>
          <p:nvPr/>
        </p:nvSpPr>
        <p:spPr bwMode="auto">
          <a:xfrm>
            <a:off x="5676677" y="2940500"/>
            <a:ext cx="216877" cy="660400"/>
          </a:xfrm>
          <a:custGeom>
            <a:avLst/>
            <a:gdLst>
              <a:gd name="T0" fmla="*/ 2147483647 w 94"/>
              <a:gd name="T1" fmla="*/ 2147483647 h 253"/>
              <a:gd name="T2" fmla="*/ 0 w 94"/>
              <a:gd name="T3" fmla="*/ 2147483647 h 253"/>
              <a:gd name="T4" fmla="*/ 2147483647 w 94"/>
              <a:gd name="T5" fmla="*/ 0 h 253"/>
              <a:gd name="T6" fmla="*/ 2147483647 w 94"/>
              <a:gd name="T7" fmla="*/ 2147483647 h 253"/>
              <a:gd name="T8" fmla="*/ 0 60000 65536"/>
              <a:gd name="T9" fmla="*/ 0 60000 65536"/>
              <a:gd name="T10" fmla="*/ 0 60000 65536"/>
              <a:gd name="T11" fmla="*/ 0 60000 65536"/>
              <a:gd name="T12" fmla="*/ 0 w 94"/>
              <a:gd name="T13" fmla="*/ 0 h 253"/>
              <a:gd name="T14" fmla="*/ 94 w 94"/>
              <a:gd name="T15" fmla="*/ 253 h 253"/>
            </a:gdLst>
            <a:ahLst/>
            <a:cxnLst>
              <a:cxn ang="T8">
                <a:pos x="T0" y="T1"/>
              </a:cxn>
              <a:cxn ang="T9">
                <a:pos x="T2" y="T3"/>
              </a:cxn>
              <a:cxn ang="T10">
                <a:pos x="T4" y="T5"/>
              </a:cxn>
              <a:cxn ang="T11">
                <a:pos x="T6" y="T7"/>
              </a:cxn>
            </a:cxnLst>
            <a:rect l="T12" t="T13" r="T14" b="T15"/>
            <a:pathLst>
              <a:path w="94" h="253">
                <a:moveTo>
                  <a:pt x="94" y="253"/>
                </a:moveTo>
                <a:lnTo>
                  <a:pt x="0" y="239"/>
                </a:lnTo>
                <a:lnTo>
                  <a:pt x="49" y="0"/>
                </a:lnTo>
                <a:lnTo>
                  <a:pt x="94" y="25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30" name="Line 27"/>
          <p:cNvSpPr>
            <a:spLocks noChangeShapeType="1"/>
          </p:cNvSpPr>
          <p:nvPr/>
        </p:nvSpPr>
        <p:spPr bwMode="auto">
          <a:xfrm>
            <a:off x="5676679" y="3564394"/>
            <a:ext cx="13188"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31" name="Line 28"/>
          <p:cNvSpPr>
            <a:spLocks noChangeShapeType="1"/>
          </p:cNvSpPr>
          <p:nvPr/>
        </p:nvSpPr>
        <p:spPr bwMode="auto">
          <a:xfrm flipH="1" flipV="1">
            <a:off x="5676677" y="3564394"/>
            <a:ext cx="216877"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32" name="Line 29"/>
          <p:cNvSpPr>
            <a:spLocks noChangeShapeType="1"/>
          </p:cNvSpPr>
          <p:nvPr/>
        </p:nvSpPr>
        <p:spPr bwMode="auto">
          <a:xfrm flipV="1">
            <a:off x="5563843" y="3564394"/>
            <a:ext cx="112835"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33" name="Freeform 30"/>
          <p:cNvSpPr>
            <a:spLocks/>
          </p:cNvSpPr>
          <p:nvPr/>
        </p:nvSpPr>
        <p:spPr bwMode="auto">
          <a:xfrm>
            <a:off x="6110432" y="2964312"/>
            <a:ext cx="216877" cy="349250"/>
          </a:xfrm>
          <a:custGeom>
            <a:avLst/>
            <a:gdLst>
              <a:gd name="T0" fmla="*/ 2147483647 w 94"/>
              <a:gd name="T1" fmla="*/ 2147483647 h 134"/>
              <a:gd name="T2" fmla="*/ 2147483647 w 94"/>
              <a:gd name="T3" fmla="*/ 2147483647 h 134"/>
              <a:gd name="T4" fmla="*/ 0 w 94"/>
              <a:gd name="T5" fmla="*/ 0 h 134"/>
              <a:gd name="T6" fmla="*/ 2147483647 w 94"/>
              <a:gd name="T7" fmla="*/ 2147483647 h 134"/>
              <a:gd name="T8" fmla="*/ 0 60000 65536"/>
              <a:gd name="T9" fmla="*/ 0 60000 65536"/>
              <a:gd name="T10" fmla="*/ 0 60000 65536"/>
              <a:gd name="T11" fmla="*/ 0 60000 65536"/>
              <a:gd name="T12" fmla="*/ 0 w 94"/>
              <a:gd name="T13" fmla="*/ 0 h 134"/>
              <a:gd name="T14" fmla="*/ 94 w 94"/>
              <a:gd name="T15" fmla="*/ 134 h 134"/>
            </a:gdLst>
            <a:ahLst/>
            <a:cxnLst>
              <a:cxn ang="T8">
                <a:pos x="T0" y="T1"/>
              </a:cxn>
              <a:cxn ang="T9">
                <a:pos x="T2" y="T3"/>
              </a:cxn>
              <a:cxn ang="T10">
                <a:pos x="T4" y="T5"/>
              </a:cxn>
              <a:cxn ang="T11">
                <a:pos x="T6" y="T7"/>
              </a:cxn>
            </a:cxnLst>
            <a:rect l="T12" t="T13" r="T14" b="T15"/>
            <a:pathLst>
              <a:path w="94" h="134">
                <a:moveTo>
                  <a:pt x="49" y="134"/>
                </a:moveTo>
                <a:lnTo>
                  <a:pt x="94" y="19"/>
                </a:lnTo>
                <a:lnTo>
                  <a:pt x="0" y="0"/>
                </a:lnTo>
                <a:lnTo>
                  <a:pt x="49" y="13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34" name="Freeform 31"/>
          <p:cNvSpPr>
            <a:spLocks/>
          </p:cNvSpPr>
          <p:nvPr/>
        </p:nvSpPr>
        <p:spPr bwMode="auto">
          <a:xfrm>
            <a:off x="6224732" y="3013525"/>
            <a:ext cx="216877" cy="311150"/>
          </a:xfrm>
          <a:custGeom>
            <a:avLst/>
            <a:gdLst>
              <a:gd name="T0" fmla="*/ 2147483647 w 94"/>
              <a:gd name="T1" fmla="*/ 2147483647 h 119"/>
              <a:gd name="T2" fmla="*/ 0 w 94"/>
              <a:gd name="T3" fmla="*/ 2147483647 h 119"/>
              <a:gd name="T4" fmla="*/ 2147483647 w 94"/>
              <a:gd name="T5" fmla="*/ 0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119"/>
                </a:moveTo>
                <a:lnTo>
                  <a:pt x="0" y="115"/>
                </a:lnTo>
                <a:lnTo>
                  <a:pt x="45" y="0"/>
                </a:lnTo>
                <a:lnTo>
                  <a:pt x="94" y="11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35" name="Line 32"/>
          <p:cNvSpPr>
            <a:spLocks noChangeShapeType="1"/>
          </p:cNvSpPr>
          <p:nvPr/>
        </p:nvSpPr>
        <p:spPr bwMode="auto">
          <a:xfrm>
            <a:off x="6224732" y="3313569"/>
            <a:ext cx="216877" cy="111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36" name="Freeform 33"/>
          <p:cNvSpPr>
            <a:spLocks/>
          </p:cNvSpPr>
          <p:nvPr/>
        </p:nvSpPr>
        <p:spPr bwMode="auto">
          <a:xfrm>
            <a:off x="5242926" y="3600907"/>
            <a:ext cx="219808"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37" name="Freeform 34"/>
          <p:cNvSpPr>
            <a:spLocks/>
          </p:cNvSpPr>
          <p:nvPr/>
        </p:nvSpPr>
        <p:spPr bwMode="auto">
          <a:xfrm>
            <a:off x="5348432" y="3600907"/>
            <a:ext cx="215411"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9"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38" name="Freeform 35"/>
          <p:cNvSpPr>
            <a:spLocks/>
          </p:cNvSpPr>
          <p:nvPr/>
        </p:nvSpPr>
        <p:spPr bwMode="auto">
          <a:xfrm>
            <a:off x="5790977" y="2556332"/>
            <a:ext cx="216877" cy="1044575"/>
          </a:xfrm>
          <a:custGeom>
            <a:avLst/>
            <a:gdLst>
              <a:gd name="T0" fmla="*/ 0 w 94"/>
              <a:gd name="T1" fmla="*/ 2147483647 h 400"/>
              <a:gd name="T2" fmla="*/ 2147483647 w 94"/>
              <a:gd name="T3" fmla="*/ 0 h 400"/>
              <a:gd name="T4" fmla="*/ 2147483647 w 94"/>
              <a:gd name="T5" fmla="*/ 2147483647 h 400"/>
              <a:gd name="T6" fmla="*/ 0 w 94"/>
              <a:gd name="T7" fmla="*/ 2147483647 h 400"/>
              <a:gd name="T8" fmla="*/ 0 60000 65536"/>
              <a:gd name="T9" fmla="*/ 0 60000 65536"/>
              <a:gd name="T10" fmla="*/ 0 60000 65536"/>
              <a:gd name="T11" fmla="*/ 0 60000 65536"/>
              <a:gd name="T12" fmla="*/ 0 w 94"/>
              <a:gd name="T13" fmla="*/ 0 h 400"/>
              <a:gd name="T14" fmla="*/ 94 w 94"/>
              <a:gd name="T15" fmla="*/ 400 h 400"/>
            </a:gdLst>
            <a:ahLst/>
            <a:cxnLst>
              <a:cxn ang="T8">
                <a:pos x="T0" y="T1"/>
              </a:cxn>
              <a:cxn ang="T9">
                <a:pos x="T2" y="T3"/>
              </a:cxn>
              <a:cxn ang="T10">
                <a:pos x="T4" y="T5"/>
              </a:cxn>
              <a:cxn ang="T11">
                <a:pos x="T6" y="T7"/>
              </a:cxn>
            </a:cxnLst>
            <a:rect l="T12" t="T13" r="T14" b="T15"/>
            <a:pathLst>
              <a:path w="94" h="400">
                <a:moveTo>
                  <a:pt x="0" y="147"/>
                </a:moveTo>
                <a:lnTo>
                  <a:pt x="94" y="0"/>
                </a:lnTo>
                <a:lnTo>
                  <a:pt x="45" y="400"/>
                </a:lnTo>
                <a:lnTo>
                  <a:pt x="0" y="14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39" name="Line 36"/>
          <p:cNvSpPr>
            <a:spLocks noChangeShapeType="1"/>
          </p:cNvSpPr>
          <p:nvPr/>
        </p:nvSpPr>
        <p:spPr bwMode="auto">
          <a:xfrm flipH="1" flipV="1">
            <a:off x="5348432" y="3600900"/>
            <a:ext cx="215411"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40" name="Line 37"/>
          <p:cNvSpPr>
            <a:spLocks noChangeShapeType="1"/>
          </p:cNvSpPr>
          <p:nvPr/>
        </p:nvSpPr>
        <p:spPr bwMode="auto">
          <a:xfrm flipV="1">
            <a:off x="5242922" y="3600907"/>
            <a:ext cx="10550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41" name="Line 38"/>
          <p:cNvSpPr>
            <a:spLocks noChangeShapeType="1"/>
          </p:cNvSpPr>
          <p:nvPr/>
        </p:nvSpPr>
        <p:spPr bwMode="auto">
          <a:xfrm>
            <a:off x="5790981" y="2940500"/>
            <a:ext cx="102577" cy="6604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42" name="Freeform 39"/>
          <p:cNvSpPr>
            <a:spLocks/>
          </p:cNvSpPr>
          <p:nvPr/>
        </p:nvSpPr>
        <p:spPr bwMode="auto">
          <a:xfrm>
            <a:off x="6327307" y="3013525"/>
            <a:ext cx="227134" cy="311150"/>
          </a:xfrm>
          <a:custGeom>
            <a:avLst/>
            <a:gdLst>
              <a:gd name="T0" fmla="*/ 2147483647 w 98"/>
              <a:gd name="T1" fmla="*/ 2147483647 h 119"/>
              <a:gd name="T2" fmla="*/ 2147483647 w 98"/>
              <a:gd name="T3" fmla="*/ 2147483647 h 119"/>
              <a:gd name="T4" fmla="*/ 0 w 98"/>
              <a:gd name="T5" fmla="*/ 0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49" y="119"/>
                </a:moveTo>
                <a:lnTo>
                  <a:pt x="98" y="27"/>
                </a:lnTo>
                <a:lnTo>
                  <a:pt x="0" y="0"/>
                </a:lnTo>
                <a:lnTo>
                  <a:pt x="49" y="11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43" name="Freeform 40"/>
          <p:cNvSpPr>
            <a:spLocks/>
          </p:cNvSpPr>
          <p:nvPr/>
        </p:nvSpPr>
        <p:spPr bwMode="auto">
          <a:xfrm>
            <a:off x="6441608" y="3083375"/>
            <a:ext cx="218342" cy="254000"/>
          </a:xfrm>
          <a:custGeom>
            <a:avLst/>
            <a:gdLst>
              <a:gd name="T0" fmla="*/ 2147483647 w 94"/>
              <a:gd name="T1" fmla="*/ 2147483647 h 97"/>
              <a:gd name="T2" fmla="*/ 0 w 94"/>
              <a:gd name="T3" fmla="*/ 2147483647 h 97"/>
              <a:gd name="T4" fmla="*/ 2147483647 w 94"/>
              <a:gd name="T5" fmla="*/ 0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94" y="97"/>
                </a:moveTo>
                <a:lnTo>
                  <a:pt x="0" y="92"/>
                </a:lnTo>
                <a:lnTo>
                  <a:pt x="49" y="0"/>
                </a:lnTo>
                <a:lnTo>
                  <a:pt x="94"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44" name="Line 41"/>
          <p:cNvSpPr>
            <a:spLocks noChangeShapeType="1"/>
          </p:cNvSpPr>
          <p:nvPr/>
        </p:nvSpPr>
        <p:spPr bwMode="auto">
          <a:xfrm>
            <a:off x="6441608" y="3324675"/>
            <a:ext cx="218342"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45" name="Line 42"/>
          <p:cNvSpPr>
            <a:spLocks noChangeShapeType="1"/>
          </p:cNvSpPr>
          <p:nvPr/>
        </p:nvSpPr>
        <p:spPr bwMode="auto">
          <a:xfrm>
            <a:off x="6327309" y="3013525"/>
            <a:ext cx="114300" cy="311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46" name="Freeform 43"/>
          <p:cNvSpPr>
            <a:spLocks/>
          </p:cNvSpPr>
          <p:nvPr/>
        </p:nvSpPr>
        <p:spPr bwMode="auto">
          <a:xfrm>
            <a:off x="5462733" y="2569025"/>
            <a:ext cx="213946" cy="1128712"/>
          </a:xfrm>
          <a:custGeom>
            <a:avLst/>
            <a:gdLst>
              <a:gd name="T0" fmla="*/ 0 w 93"/>
              <a:gd name="T1" fmla="*/ 2147483647 h 432"/>
              <a:gd name="T2" fmla="*/ 2147483647 w 93"/>
              <a:gd name="T3" fmla="*/ 0 h 432"/>
              <a:gd name="T4" fmla="*/ 2147483647 w 93"/>
              <a:gd name="T5" fmla="*/ 2147483647 h 432"/>
              <a:gd name="T6" fmla="*/ 0 w 93"/>
              <a:gd name="T7" fmla="*/ 2147483647 h 432"/>
              <a:gd name="T8" fmla="*/ 0 60000 65536"/>
              <a:gd name="T9" fmla="*/ 0 60000 65536"/>
              <a:gd name="T10" fmla="*/ 0 60000 65536"/>
              <a:gd name="T11" fmla="*/ 0 60000 65536"/>
              <a:gd name="T12" fmla="*/ 0 w 93"/>
              <a:gd name="T13" fmla="*/ 0 h 432"/>
              <a:gd name="T14" fmla="*/ 93 w 93"/>
              <a:gd name="T15" fmla="*/ 432 h 432"/>
            </a:gdLst>
            <a:ahLst/>
            <a:cxnLst>
              <a:cxn ang="T8">
                <a:pos x="T0" y="T1"/>
              </a:cxn>
              <a:cxn ang="T9">
                <a:pos x="T2" y="T3"/>
              </a:cxn>
              <a:cxn ang="T10">
                <a:pos x="T4" y="T5"/>
              </a:cxn>
              <a:cxn ang="T11">
                <a:pos x="T6" y="T7"/>
              </a:cxn>
            </a:cxnLst>
            <a:rect l="T12" t="T13" r="T14" b="T15"/>
            <a:pathLst>
              <a:path w="93" h="432">
                <a:moveTo>
                  <a:pt x="0" y="432"/>
                </a:moveTo>
                <a:lnTo>
                  <a:pt x="93" y="0"/>
                </a:lnTo>
                <a:lnTo>
                  <a:pt x="44" y="409"/>
                </a:lnTo>
                <a:lnTo>
                  <a:pt x="0" y="43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47" name="Line 44"/>
          <p:cNvSpPr>
            <a:spLocks noChangeShapeType="1"/>
          </p:cNvSpPr>
          <p:nvPr/>
        </p:nvSpPr>
        <p:spPr bwMode="auto">
          <a:xfrm>
            <a:off x="5563841" y="3637419"/>
            <a:ext cx="1466"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48" name="Freeform 45"/>
          <p:cNvSpPr>
            <a:spLocks/>
          </p:cNvSpPr>
          <p:nvPr/>
        </p:nvSpPr>
        <p:spPr bwMode="auto">
          <a:xfrm>
            <a:off x="5563846" y="2569032"/>
            <a:ext cx="227135" cy="1068387"/>
          </a:xfrm>
          <a:custGeom>
            <a:avLst/>
            <a:gdLst>
              <a:gd name="T0" fmla="*/ 2147483647 w 98"/>
              <a:gd name="T1" fmla="*/ 2147483647 h 409"/>
              <a:gd name="T2" fmla="*/ 0 w 98"/>
              <a:gd name="T3" fmla="*/ 2147483647 h 409"/>
              <a:gd name="T4" fmla="*/ 2147483647 w 98"/>
              <a:gd name="T5" fmla="*/ 0 h 409"/>
              <a:gd name="T6" fmla="*/ 2147483647 w 98"/>
              <a:gd name="T7" fmla="*/ 2147483647 h 409"/>
              <a:gd name="T8" fmla="*/ 0 60000 65536"/>
              <a:gd name="T9" fmla="*/ 0 60000 65536"/>
              <a:gd name="T10" fmla="*/ 0 60000 65536"/>
              <a:gd name="T11" fmla="*/ 0 60000 65536"/>
              <a:gd name="T12" fmla="*/ 0 w 98"/>
              <a:gd name="T13" fmla="*/ 0 h 409"/>
              <a:gd name="T14" fmla="*/ 98 w 98"/>
              <a:gd name="T15" fmla="*/ 409 h 409"/>
            </a:gdLst>
            <a:ahLst/>
            <a:cxnLst>
              <a:cxn ang="T8">
                <a:pos x="T0" y="T1"/>
              </a:cxn>
              <a:cxn ang="T9">
                <a:pos x="T2" y="T3"/>
              </a:cxn>
              <a:cxn ang="T10">
                <a:pos x="T4" y="T5"/>
              </a:cxn>
              <a:cxn ang="T11">
                <a:pos x="T6" y="T7"/>
              </a:cxn>
            </a:cxnLst>
            <a:rect l="T12" t="T13" r="T14" b="T15"/>
            <a:pathLst>
              <a:path w="98" h="409">
                <a:moveTo>
                  <a:pt x="98" y="142"/>
                </a:moveTo>
                <a:lnTo>
                  <a:pt x="0" y="409"/>
                </a:lnTo>
                <a:lnTo>
                  <a:pt x="49" y="0"/>
                </a:lnTo>
                <a:lnTo>
                  <a:pt x="98" y="14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49" name="Line 46"/>
          <p:cNvSpPr>
            <a:spLocks noChangeShapeType="1"/>
          </p:cNvSpPr>
          <p:nvPr/>
        </p:nvSpPr>
        <p:spPr bwMode="auto">
          <a:xfrm flipV="1">
            <a:off x="5462735" y="3637419"/>
            <a:ext cx="101111"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50" name="Line 47"/>
          <p:cNvSpPr>
            <a:spLocks noChangeShapeType="1"/>
          </p:cNvSpPr>
          <p:nvPr/>
        </p:nvSpPr>
        <p:spPr bwMode="auto">
          <a:xfrm flipH="1">
            <a:off x="5563846" y="2940500"/>
            <a:ext cx="227135" cy="6969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51" name="Freeform 48"/>
          <p:cNvSpPr>
            <a:spLocks/>
          </p:cNvSpPr>
          <p:nvPr/>
        </p:nvSpPr>
        <p:spPr bwMode="auto">
          <a:xfrm>
            <a:off x="6554442" y="3083375"/>
            <a:ext cx="216877" cy="254000"/>
          </a:xfrm>
          <a:custGeom>
            <a:avLst/>
            <a:gdLst>
              <a:gd name="T0" fmla="*/ 2147483647 w 94"/>
              <a:gd name="T1" fmla="*/ 2147483647 h 97"/>
              <a:gd name="T2" fmla="*/ 2147483647 w 94"/>
              <a:gd name="T3" fmla="*/ 0 h 97"/>
              <a:gd name="T4" fmla="*/ 0 w 94"/>
              <a:gd name="T5" fmla="*/ 0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45" y="97"/>
                </a:moveTo>
                <a:lnTo>
                  <a:pt x="94" y="0"/>
                </a:lnTo>
                <a:lnTo>
                  <a:pt x="0" y="0"/>
                </a:lnTo>
                <a:lnTo>
                  <a:pt x="45"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52" name="Freeform 49"/>
          <p:cNvSpPr>
            <a:spLocks/>
          </p:cNvSpPr>
          <p:nvPr/>
        </p:nvSpPr>
        <p:spPr bwMode="auto">
          <a:xfrm>
            <a:off x="6659949" y="3083375"/>
            <a:ext cx="215412" cy="254000"/>
          </a:xfrm>
          <a:custGeom>
            <a:avLst/>
            <a:gdLst>
              <a:gd name="T0" fmla="*/ 2147483647 w 93"/>
              <a:gd name="T1" fmla="*/ 2147483647 h 97"/>
              <a:gd name="T2" fmla="*/ 0 w 93"/>
              <a:gd name="T3" fmla="*/ 2147483647 h 97"/>
              <a:gd name="T4" fmla="*/ 2147483647 w 93"/>
              <a:gd name="T5" fmla="*/ 0 h 97"/>
              <a:gd name="T6" fmla="*/ 2147483647 w 93"/>
              <a:gd name="T7" fmla="*/ 2147483647 h 97"/>
              <a:gd name="T8" fmla="*/ 0 60000 65536"/>
              <a:gd name="T9" fmla="*/ 0 60000 65536"/>
              <a:gd name="T10" fmla="*/ 0 60000 65536"/>
              <a:gd name="T11" fmla="*/ 0 60000 65536"/>
              <a:gd name="T12" fmla="*/ 0 w 93"/>
              <a:gd name="T13" fmla="*/ 0 h 97"/>
              <a:gd name="T14" fmla="*/ 93 w 93"/>
              <a:gd name="T15" fmla="*/ 97 h 97"/>
            </a:gdLst>
            <a:ahLst/>
            <a:cxnLst>
              <a:cxn ang="T8">
                <a:pos x="T0" y="T1"/>
              </a:cxn>
              <a:cxn ang="T9">
                <a:pos x="T2" y="T3"/>
              </a:cxn>
              <a:cxn ang="T10">
                <a:pos x="T4" y="T5"/>
              </a:cxn>
              <a:cxn ang="T11">
                <a:pos x="T6" y="T7"/>
              </a:cxn>
            </a:cxnLst>
            <a:rect l="T12" t="T13" r="T14" b="T15"/>
            <a:pathLst>
              <a:path w="93" h="97">
                <a:moveTo>
                  <a:pt x="93" y="74"/>
                </a:moveTo>
                <a:lnTo>
                  <a:pt x="0" y="97"/>
                </a:lnTo>
                <a:lnTo>
                  <a:pt x="49" y="0"/>
                </a:lnTo>
                <a:lnTo>
                  <a:pt x="93" y="7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53" name="Line 50"/>
          <p:cNvSpPr>
            <a:spLocks noChangeShapeType="1"/>
          </p:cNvSpPr>
          <p:nvPr/>
        </p:nvSpPr>
        <p:spPr bwMode="auto">
          <a:xfrm flipV="1">
            <a:off x="6659949" y="3277057"/>
            <a:ext cx="215412"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54" name="Line 51"/>
          <p:cNvSpPr>
            <a:spLocks noChangeShapeType="1"/>
          </p:cNvSpPr>
          <p:nvPr/>
        </p:nvSpPr>
        <p:spPr bwMode="auto">
          <a:xfrm>
            <a:off x="6554441" y="3083375"/>
            <a:ext cx="105508" cy="2540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55" name="Freeform 52"/>
          <p:cNvSpPr>
            <a:spLocks/>
          </p:cNvSpPr>
          <p:nvPr/>
        </p:nvSpPr>
        <p:spPr bwMode="auto">
          <a:xfrm>
            <a:off x="5130088" y="3661232"/>
            <a:ext cx="218343"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56" name="Freeform 53"/>
          <p:cNvSpPr>
            <a:spLocks/>
          </p:cNvSpPr>
          <p:nvPr/>
        </p:nvSpPr>
        <p:spPr bwMode="auto">
          <a:xfrm>
            <a:off x="5242926" y="3661232"/>
            <a:ext cx="219808" cy="96837"/>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57" name="Line 54"/>
          <p:cNvSpPr>
            <a:spLocks noChangeShapeType="1"/>
          </p:cNvSpPr>
          <p:nvPr/>
        </p:nvSpPr>
        <p:spPr bwMode="auto">
          <a:xfrm flipH="1" flipV="1">
            <a:off x="5242927" y="3661225"/>
            <a:ext cx="206619"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58" name="Line 55"/>
          <p:cNvSpPr>
            <a:spLocks noChangeShapeType="1"/>
          </p:cNvSpPr>
          <p:nvPr/>
        </p:nvSpPr>
        <p:spPr bwMode="auto">
          <a:xfrm flipV="1">
            <a:off x="5141812" y="3661232"/>
            <a:ext cx="101112"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59" name="Freeform 56"/>
          <p:cNvSpPr>
            <a:spLocks/>
          </p:cNvSpPr>
          <p:nvPr/>
        </p:nvSpPr>
        <p:spPr bwMode="auto">
          <a:xfrm>
            <a:off x="6007854" y="2532512"/>
            <a:ext cx="216877" cy="431800"/>
          </a:xfrm>
          <a:custGeom>
            <a:avLst/>
            <a:gdLst>
              <a:gd name="T0" fmla="*/ 2147483647 w 93"/>
              <a:gd name="T1" fmla="*/ 2147483647 h 165"/>
              <a:gd name="T2" fmla="*/ 2147483647 w 93"/>
              <a:gd name="T3" fmla="*/ 0 h 165"/>
              <a:gd name="T4" fmla="*/ 0 w 93"/>
              <a:gd name="T5" fmla="*/ 2147483647 h 165"/>
              <a:gd name="T6" fmla="*/ 2147483647 w 93"/>
              <a:gd name="T7" fmla="*/ 2147483647 h 165"/>
              <a:gd name="T8" fmla="*/ 0 60000 65536"/>
              <a:gd name="T9" fmla="*/ 0 60000 65536"/>
              <a:gd name="T10" fmla="*/ 0 60000 65536"/>
              <a:gd name="T11" fmla="*/ 0 60000 65536"/>
              <a:gd name="T12" fmla="*/ 0 w 93"/>
              <a:gd name="T13" fmla="*/ 0 h 165"/>
              <a:gd name="T14" fmla="*/ 93 w 93"/>
              <a:gd name="T15" fmla="*/ 165 h 165"/>
            </a:gdLst>
            <a:ahLst/>
            <a:cxnLst>
              <a:cxn ang="T8">
                <a:pos x="T0" y="T1"/>
              </a:cxn>
              <a:cxn ang="T9">
                <a:pos x="T2" y="T3"/>
              </a:cxn>
              <a:cxn ang="T10">
                <a:pos x="T4" y="T5"/>
              </a:cxn>
              <a:cxn ang="T11">
                <a:pos x="T6" y="T7"/>
              </a:cxn>
            </a:cxnLst>
            <a:rect l="T12" t="T13" r="T14" b="T15"/>
            <a:pathLst>
              <a:path w="93" h="165">
                <a:moveTo>
                  <a:pt x="44" y="165"/>
                </a:moveTo>
                <a:lnTo>
                  <a:pt x="93" y="0"/>
                </a:lnTo>
                <a:lnTo>
                  <a:pt x="0" y="9"/>
                </a:lnTo>
                <a:lnTo>
                  <a:pt x="44" y="1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60" name="Freeform 57"/>
          <p:cNvSpPr>
            <a:spLocks/>
          </p:cNvSpPr>
          <p:nvPr/>
        </p:nvSpPr>
        <p:spPr bwMode="auto">
          <a:xfrm>
            <a:off x="6110432" y="2532519"/>
            <a:ext cx="216877" cy="481013"/>
          </a:xfrm>
          <a:custGeom>
            <a:avLst/>
            <a:gdLst>
              <a:gd name="T0" fmla="*/ 2147483647 w 94"/>
              <a:gd name="T1" fmla="*/ 2147483647 h 184"/>
              <a:gd name="T2" fmla="*/ 0 w 94"/>
              <a:gd name="T3" fmla="*/ 2147483647 h 184"/>
              <a:gd name="T4" fmla="*/ 2147483647 w 94"/>
              <a:gd name="T5" fmla="*/ 0 h 184"/>
              <a:gd name="T6" fmla="*/ 2147483647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94" y="184"/>
                </a:moveTo>
                <a:lnTo>
                  <a:pt x="0" y="165"/>
                </a:lnTo>
                <a:lnTo>
                  <a:pt x="49" y="0"/>
                </a:lnTo>
                <a:lnTo>
                  <a:pt x="94"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61" name="Line 58"/>
          <p:cNvSpPr>
            <a:spLocks noChangeShapeType="1"/>
          </p:cNvSpPr>
          <p:nvPr/>
        </p:nvSpPr>
        <p:spPr bwMode="auto">
          <a:xfrm flipH="1" flipV="1">
            <a:off x="6110432" y="2964319"/>
            <a:ext cx="216877" cy="492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62" name="Freeform 59"/>
          <p:cNvSpPr>
            <a:spLocks/>
          </p:cNvSpPr>
          <p:nvPr/>
        </p:nvSpPr>
        <p:spPr bwMode="auto">
          <a:xfrm>
            <a:off x="6771319" y="3083382"/>
            <a:ext cx="216877" cy="193675"/>
          </a:xfrm>
          <a:custGeom>
            <a:avLst/>
            <a:gdLst>
              <a:gd name="T0" fmla="*/ 2147483647 w 93"/>
              <a:gd name="T1" fmla="*/ 2147483647 h 74"/>
              <a:gd name="T2" fmla="*/ 2147483647 w 93"/>
              <a:gd name="T3" fmla="*/ 2147483647 h 74"/>
              <a:gd name="T4" fmla="*/ 0 w 93"/>
              <a:gd name="T5" fmla="*/ 0 h 74"/>
              <a:gd name="T6" fmla="*/ 2147483647 w 93"/>
              <a:gd name="T7" fmla="*/ 2147483647 h 74"/>
              <a:gd name="T8" fmla="*/ 0 60000 65536"/>
              <a:gd name="T9" fmla="*/ 0 60000 65536"/>
              <a:gd name="T10" fmla="*/ 0 60000 65536"/>
              <a:gd name="T11" fmla="*/ 0 60000 65536"/>
              <a:gd name="T12" fmla="*/ 0 w 93"/>
              <a:gd name="T13" fmla="*/ 0 h 74"/>
              <a:gd name="T14" fmla="*/ 93 w 93"/>
              <a:gd name="T15" fmla="*/ 74 h 74"/>
            </a:gdLst>
            <a:ahLst/>
            <a:cxnLst>
              <a:cxn ang="T8">
                <a:pos x="T0" y="T1"/>
              </a:cxn>
              <a:cxn ang="T9">
                <a:pos x="T2" y="T3"/>
              </a:cxn>
              <a:cxn ang="T10">
                <a:pos x="T4" y="T5"/>
              </a:cxn>
              <a:cxn ang="T11">
                <a:pos x="T6" y="T7"/>
              </a:cxn>
            </a:cxnLst>
            <a:rect l="T12" t="T13" r="T14" b="T15"/>
            <a:pathLst>
              <a:path w="93" h="74">
                <a:moveTo>
                  <a:pt x="44" y="74"/>
                </a:moveTo>
                <a:lnTo>
                  <a:pt x="93" y="23"/>
                </a:lnTo>
                <a:lnTo>
                  <a:pt x="0" y="0"/>
                </a:lnTo>
                <a:lnTo>
                  <a:pt x="44" y="7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63" name="Freeform 60"/>
          <p:cNvSpPr>
            <a:spLocks/>
          </p:cNvSpPr>
          <p:nvPr/>
        </p:nvSpPr>
        <p:spPr bwMode="auto">
          <a:xfrm>
            <a:off x="6875361" y="3143700"/>
            <a:ext cx="227134" cy="133350"/>
          </a:xfrm>
          <a:custGeom>
            <a:avLst/>
            <a:gdLst>
              <a:gd name="T0" fmla="*/ 2147483647 w 98"/>
              <a:gd name="T1" fmla="*/ 2147483647 h 51"/>
              <a:gd name="T2" fmla="*/ 0 w 98"/>
              <a:gd name="T3" fmla="*/ 2147483647 h 51"/>
              <a:gd name="T4" fmla="*/ 2147483647 w 98"/>
              <a:gd name="T5" fmla="*/ 0 h 51"/>
              <a:gd name="T6" fmla="*/ 2147483647 w 98"/>
              <a:gd name="T7" fmla="*/ 2147483647 h 51"/>
              <a:gd name="T8" fmla="*/ 0 60000 65536"/>
              <a:gd name="T9" fmla="*/ 0 60000 65536"/>
              <a:gd name="T10" fmla="*/ 0 60000 65536"/>
              <a:gd name="T11" fmla="*/ 0 60000 65536"/>
              <a:gd name="T12" fmla="*/ 0 w 98"/>
              <a:gd name="T13" fmla="*/ 0 h 51"/>
              <a:gd name="T14" fmla="*/ 98 w 98"/>
              <a:gd name="T15" fmla="*/ 51 h 51"/>
            </a:gdLst>
            <a:ahLst/>
            <a:cxnLst>
              <a:cxn ang="T8">
                <a:pos x="T0" y="T1"/>
              </a:cxn>
              <a:cxn ang="T9">
                <a:pos x="T2" y="T3"/>
              </a:cxn>
              <a:cxn ang="T10">
                <a:pos x="T4" y="T5"/>
              </a:cxn>
              <a:cxn ang="T11">
                <a:pos x="T6" y="T7"/>
              </a:cxn>
            </a:cxnLst>
            <a:rect l="T12" t="T13" r="T14" b="T15"/>
            <a:pathLst>
              <a:path w="98" h="51">
                <a:moveTo>
                  <a:pt x="98" y="46"/>
                </a:moveTo>
                <a:lnTo>
                  <a:pt x="0" y="51"/>
                </a:lnTo>
                <a:lnTo>
                  <a:pt x="49" y="0"/>
                </a:lnTo>
                <a:lnTo>
                  <a:pt x="98"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64" name="Line 61"/>
          <p:cNvSpPr>
            <a:spLocks noChangeShapeType="1"/>
          </p:cNvSpPr>
          <p:nvPr/>
        </p:nvSpPr>
        <p:spPr bwMode="auto">
          <a:xfrm flipV="1">
            <a:off x="6875361" y="3264350"/>
            <a:ext cx="227134"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65" name="Line 62"/>
          <p:cNvSpPr>
            <a:spLocks noChangeShapeType="1"/>
          </p:cNvSpPr>
          <p:nvPr/>
        </p:nvSpPr>
        <p:spPr bwMode="auto">
          <a:xfrm>
            <a:off x="6771323" y="3083382"/>
            <a:ext cx="104043" cy="1936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66" name="Freeform 63"/>
          <p:cNvSpPr>
            <a:spLocks/>
          </p:cNvSpPr>
          <p:nvPr/>
        </p:nvSpPr>
        <p:spPr bwMode="auto">
          <a:xfrm>
            <a:off x="5348432" y="2208662"/>
            <a:ext cx="215411" cy="1549400"/>
          </a:xfrm>
          <a:custGeom>
            <a:avLst/>
            <a:gdLst>
              <a:gd name="T0" fmla="*/ 0 w 93"/>
              <a:gd name="T1" fmla="*/ 2147483647 h 593"/>
              <a:gd name="T2" fmla="*/ 2147483647 w 93"/>
              <a:gd name="T3" fmla="*/ 0 h 593"/>
              <a:gd name="T4" fmla="*/ 2147483647 w 93"/>
              <a:gd name="T5" fmla="*/ 2147483647 h 593"/>
              <a:gd name="T6" fmla="*/ 0 w 93"/>
              <a:gd name="T7" fmla="*/ 2147483647 h 593"/>
              <a:gd name="T8" fmla="*/ 0 60000 65536"/>
              <a:gd name="T9" fmla="*/ 0 60000 65536"/>
              <a:gd name="T10" fmla="*/ 0 60000 65536"/>
              <a:gd name="T11" fmla="*/ 0 60000 65536"/>
              <a:gd name="T12" fmla="*/ 0 w 93"/>
              <a:gd name="T13" fmla="*/ 0 h 593"/>
              <a:gd name="T14" fmla="*/ 93 w 93"/>
              <a:gd name="T15" fmla="*/ 593 h 593"/>
            </a:gdLst>
            <a:ahLst/>
            <a:cxnLst>
              <a:cxn ang="T8">
                <a:pos x="T0" y="T1"/>
              </a:cxn>
              <a:cxn ang="T9">
                <a:pos x="T2" y="T3"/>
              </a:cxn>
              <a:cxn ang="T10">
                <a:pos x="T4" y="T5"/>
              </a:cxn>
              <a:cxn ang="T11">
                <a:pos x="T6" y="T7"/>
              </a:cxn>
            </a:cxnLst>
            <a:rect l="T12" t="T13" r="T14" b="T15"/>
            <a:pathLst>
              <a:path w="93" h="593">
                <a:moveTo>
                  <a:pt x="0" y="593"/>
                </a:moveTo>
                <a:lnTo>
                  <a:pt x="93" y="0"/>
                </a:lnTo>
                <a:lnTo>
                  <a:pt x="49" y="570"/>
                </a:lnTo>
                <a:lnTo>
                  <a:pt x="0" y="59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67" name="Line 64"/>
          <p:cNvSpPr>
            <a:spLocks noChangeShapeType="1"/>
          </p:cNvSpPr>
          <p:nvPr/>
        </p:nvSpPr>
        <p:spPr bwMode="auto">
          <a:xfrm flipH="1">
            <a:off x="5449543" y="3697744"/>
            <a:ext cx="13189"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68" name="Freeform 65"/>
          <p:cNvSpPr>
            <a:spLocks/>
          </p:cNvSpPr>
          <p:nvPr/>
        </p:nvSpPr>
        <p:spPr bwMode="auto">
          <a:xfrm>
            <a:off x="5462733" y="2208669"/>
            <a:ext cx="213946" cy="1489075"/>
          </a:xfrm>
          <a:custGeom>
            <a:avLst/>
            <a:gdLst>
              <a:gd name="T0" fmla="*/ 2147483647 w 93"/>
              <a:gd name="T1" fmla="*/ 2147483647 h 570"/>
              <a:gd name="T2" fmla="*/ 0 w 93"/>
              <a:gd name="T3" fmla="*/ 2147483647 h 570"/>
              <a:gd name="T4" fmla="*/ 2147483647 w 93"/>
              <a:gd name="T5" fmla="*/ 0 h 570"/>
              <a:gd name="T6" fmla="*/ 2147483647 w 93"/>
              <a:gd name="T7" fmla="*/ 2147483647 h 570"/>
              <a:gd name="T8" fmla="*/ 0 60000 65536"/>
              <a:gd name="T9" fmla="*/ 0 60000 65536"/>
              <a:gd name="T10" fmla="*/ 0 60000 65536"/>
              <a:gd name="T11" fmla="*/ 0 60000 65536"/>
              <a:gd name="T12" fmla="*/ 0 w 93"/>
              <a:gd name="T13" fmla="*/ 0 h 570"/>
              <a:gd name="T14" fmla="*/ 93 w 93"/>
              <a:gd name="T15" fmla="*/ 570 h 570"/>
            </a:gdLst>
            <a:ahLst/>
            <a:cxnLst>
              <a:cxn ang="T8">
                <a:pos x="T0" y="T1"/>
              </a:cxn>
              <a:cxn ang="T9">
                <a:pos x="T2" y="T3"/>
              </a:cxn>
              <a:cxn ang="T10">
                <a:pos x="T4" y="T5"/>
              </a:cxn>
              <a:cxn ang="T11">
                <a:pos x="T6" y="T7"/>
              </a:cxn>
            </a:cxnLst>
            <a:rect l="T12" t="T13" r="T14" b="T15"/>
            <a:pathLst>
              <a:path w="93" h="570">
                <a:moveTo>
                  <a:pt x="93" y="138"/>
                </a:moveTo>
                <a:lnTo>
                  <a:pt x="0" y="570"/>
                </a:lnTo>
                <a:lnTo>
                  <a:pt x="44" y="0"/>
                </a:lnTo>
                <a:lnTo>
                  <a:pt x="93" y="13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69" name="Line 66"/>
          <p:cNvSpPr>
            <a:spLocks noChangeShapeType="1"/>
          </p:cNvSpPr>
          <p:nvPr/>
        </p:nvSpPr>
        <p:spPr bwMode="auto">
          <a:xfrm flipV="1">
            <a:off x="5348433" y="3697744"/>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70" name="Freeform 67"/>
          <p:cNvSpPr>
            <a:spLocks/>
          </p:cNvSpPr>
          <p:nvPr/>
        </p:nvSpPr>
        <p:spPr bwMode="auto">
          <a:xfrm>
            <a:off x="6224732" y="2532519"/>
            <a:ext cx="216877" cy="481013"/>
          </a:xfrm>
          <a:custGeom>
            <a:avLst/>
            <a:gdLst>
              <a:gd name="T0" fmla="*/ 2147483647 w 94"/>
              <a:gd name="T1" fmla="*/ 2147483647 h 184"/>
              <a:gd name="T2" fmla="*/ 2147483647 w 94"/>
              <a:gd name="T3" fmla="*/ 2147483647 h 184"/>
              <a:gd name="T4" fmla="*/ 0 w 94"/>
              <a:gd name="T5" fmla="*/ 0 h 184"/>
              <a:gd name="T6" fmla="*/ 2147483647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184"/>
                </a:moveTo>
                <a:lnTo>
                  <a:pt x="94" y="73"/>
                </a:lnTo>
                <a:lnTo>
                  <a:pt x="0" y="0"/>
                </a:lnTo>
                <a:lnTo>
                  <a:pt x="45"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71" name="Freeform 68"/>
          <p:cNvSpPr>
            <a:spLocks/>
          </p:cNvSpPr>
          <p:nvPr/>
        </p:nvSpPr>
        <p:spPr bwMode="auto">
          <a:xfrm>
            <a:off x="6327307" y="2723019"/>
            <a:ext cx="227134" cy="360363"/>
          </a:xfrm>
          <a:custGeom>
            <a:avLst/>
            <a:gdLst>
              <a:gd name="T0" fmla="*/ 2147483647 w 98"/>
              <a:gd name="T1" fmla="*/ 2147483647 h 138"/>
              <a:gd name="T2" fmla="*/ 0 w 98"/>
              <a:gd name="T3" fmla="*/ 2147483647 h 138"/>
              <a:gd name="T4" fmla="*/ 2147483647 w 98"/>
              <a:gd name="T5" fmla="*/ 0 h 138"/>
              <a:gd name="T6" fmla="*/ 2147483647 w 98"/>
              <a:gd name="T7" fmla="*/ 2147483647 h 138"/>
              <a:gd name="T8" fmla="*/ 0 60000 65536"/>
              <a:gd name="T9" fmla="*/ 0 60000 65536"/>
              <a:gd name="T10" fmla="*/ 0 60000 65536"/>
              <a:gd name="T11" fmla="*/ 0 60000 65536"/>
              <a:gd name="T12" fmla="*/ 0 w 98"/>
              <a:gd name="T13" fmla="*/ 0 h 138"/>
              <a:gd name="T14" fmla="*/ 98 w 98"/>
              <a:gd name="T15" fmla="*/ 138 h 138"/>
            </a:gdLst>
            <a:ahLst/>
            <a:cxnLst>
              <a:cxn ang="T8">
                <a:pos x="T0" y="T1"/>
              </a:cxn>
              <a:cxn ang="T9">
                <a:pos x="T2" y="T3"/>
              </a:cxn>
              <a:cxn ang="T10">
                <a:pos x="T4" y="T5"/>
              </a:cxn>
              <a:cxn ang="T11">
                <a:pos x="T6" y="T7"/>
              </a:cxn>
            </a:cxnLst>
            <a:rect l="T12" t="T13" r="T14" b="T15"/>
            <a:pathLst>
              <a:path w="98" h="138">
                <a:moveTo>
                  <a:pt x="98" y="138"/>
                </a:moveTo>
                <a:lnTo>
                  <a:pt x="0" y="111"/>
                </a:lnTo>
                <a:lnTo>
                  <a:pt x="49" y="0"/>
                </a:lnTo>
                <a:lnTo>
                  <a:pt x="98" y="13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72" name="Line 69"/>
          <p:cNvSpPr>
            <a:spLocks noChangeShapeType="1"/>
          </p:cNvSpPr>
          <p:nvPr/>
        </p:nvSpPr>
        <p:spPr bwMode="auto">
          <a:xfrm flipH="1" flipV="1">
            <a:off x="6327307" y="3013525"/>
            <a:ext cx="227134" cy="69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73" name="Freeform 70"/>
          <p:cNvSpPr>
            <a:spLocks/>
          </p:cNvSpPr>
          <p:nvPr/>
        </p:nvSpPr>
        <p:spPr bwMode="auto">
          <a:xfrm>
            <a:off x="6988197" y="3143700"/>
            <a:ext cx="216877" cy="157162"/>
          </a:xfrm>
          <a:custGeom>
            <a:avLst/>
            <a:gdLst>
              <a:gd name="T0" fmla="*/ 2147483647 w 94"/>
              <a:gd name="T1" fmla="*/ 2147483647 h 60"/>
              <a:gd name="T2" fmla="*/ 2147483647 w 94"/>
              <a:gd name="T3" fmla="*/ 2147483647 h 60"/>
              <a:gd name="T4" fmla="*/ 0 w 94"/>
              <a:gd name="T5" fmla="*/ 0 h 60"/>
              <a:gd name="T6" fmla="*/ 2147483647 w 94"/>
              <a:gd name="T7" fmla="*/ 2147483647 h 60"/>
              <a:gd name="T8" fmla="*/ 0 60000 65536"/>
              <a:gd name="T9" fmla="*/ 0 60000 65536"/>
              <a:gd name="T10" fmla="*/ 0 60000 65536"/>
              <a:gd name="T11" fmla="*/ 0 60000 65536"/>
              <a:gd name="T12" fmla="*/ 0 w 94"/>
              <a:gd name="T13" fmla="*/ 0 h 60"/>
              <a:gd name="T14" fmla="*/ 94 w 94"/>
              <a:gd name="T15" fmla="*/ 60 h 60"/>
            </a:gdLst>
            <a:ahLst/>
            <a:cxnLst>
              <a:cxn ang="T8">
                <a:pos x="T0" y="T1"/>
              </a:cxn>
              <a:cxn ang="T9">
                <a:pos x="T2" y="T3"/>
              </a:cxn>
              <a:cxn ang="T10">
                <a:pos x="T4" y="T5"/>
              </a:cxn>
              <a:cxn ang="T11">
                <a:pos x="T6" y="T7"/>
              </a:cxn>
            </a:cxnLst>
            <a:rect l="T12" t="T13" r="T14" b="T15"/>
            <a:pathLst>
              <a:path w="94" h="60">
                <a:moveTo>
                  <a:pt x="49" y="46"/>
                </a:moveTo>
                <a:lnTo>
                  <a:pt x="94" y="60"/>
                </a:lnTo>
                <a:lnTo>
                  <a:pt x="0" y="0"/>
                </a:lnTo>
                <a:lnTo>
                  <a:pt x="49"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74" name="Freeform 71"/>
          <p:cNvSpPr>
            <a:spLocks/>
          </p:cNvSpPr>
          <p:nvPr/>
        </p:nvSpPr>
        <p:spPr bwMode="auto">
          <a:xfrm>
            <a:off x="7102497" y="3264357"/>
            <a:ext cx="216877" cy="84137"/>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32"/>
                </a:moveTo>
                <a:lnTo>
                  <a:pt x="0" y="0"/>
                </a:lnTo>
                <a:lnTo>
                  <a:pt x="45" y="14"/>
                </a:lnTo>
                <a:lnTo>
                  <a:pt x="94" y="3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75" name="Freeform 72"/>
          <p:cNvSpPr>
            <a:spLocks/>
          </p:cNvSpPr>
          <p:nvPr/>
        </p:nvSpPr>
        <p:spPr bwMode="auto">
          <a:xfrm>
            <a:off x="5015792" y="2711900"/>
            <a:ext cx="227135" cy="1079500"/>
          </a:xfrm>
          <a:custGeom>
            <a:avLst/>
            <a:gdLst>
              <a:gd name="T0" fmla="*/ 0 w 98"/>
              <a:gd name="T1" fmla="*/ 2147483647 h 413"/>
              <a:gd name="T2" fmla="*/ 2147483647 w 98"/>
              <a:gd name="T3" fmla="*/ 0 h 413"/>
              <a:gd name="T4" fmla="*/ 2147483647 w 98"/>
              <a:gd name="T5" fmla="*/ 2147483647 h 413"/>
              <a:gd name="T6" fmla="*/ 0 w 98"/>
              <a:gd name="T7" fmla="*/ 2147483647 h 413"/>
              <a:gd name="T8" fmla="*/ 0 60000 65536"/>
              <a:gd name="T9" fmla="*/ 0 60000 65536"/>
              <a:gd name="T10" fmla="*/ 0 60000 65536"/>
              <a:gd name="T11" fmla="*/ 0 60000 65536"/>
              <a:gd name="T12" fmla="*/ 0 w 98"/>
              <a:gd name="T13" fmla="*/ 0 h 413"/>
              <a:gd name="T14" fmla="*/ 98 w 98"/>
              <a:gd name="T15" fmla="*/ 413 h 413"/>
            </a:gdLst>
            <a:ahLst/>
            <a:cxnLst>
              <a:cxn ang="T8">
                <a:pos x="T0" y="T1"/>
              </a:cxn>
              <a:cxn ang="T9">
                <a:pos x="T2" y="T3"/>
              </a:cxn>
              <a:cxn ang="T10">
                <a:pos x="T4" y="T5"/>
              </a:cxn>
              <a:cxn ang="T11">
                <a:pos x="T6" y="T7"/>
              </a:cxn>
            </a:cxnLst>
            <a:rect l="T12" t="T13" r="T14" b="T15"/>
            <a:pathLst>
              <a:path w="98" h="413">
                <a:moveTo>
                  <a:pt x="0" y="413"/>
                </a:moveTo>
                <a:lnTo>
                  <a:pt x="98" y="0"/>
                </a:lnTo>
                <a:lnTo>
                  <a:pt x="49" y="386"/>
                </a:lnTo>
                <a:lnTo>
                  <a:pt x="0" y="4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76" name="Freeform 73"/>
          <p:cNvSpPr>
            <a:spLocks/>
          </p:cNvSpPr>
          <p:nvPr/>
        </p:nvSpPr>
        <p:spPr bwMode="auto">
          <a:xfrm>
            <a:off x="5130088" y="2711900"/>
            <a:ext cx="218343" cy="1046162"/>
          </a:xfrm>
          <a:custGeom>
            <a:avLst/>
            <a:gdLst>
              <a:gd name="T0" fmla="*/ 2147483647 w 94"/>
              <a:gd name="T1" fmla="*/ 2147483647 h 400"/>
              <a:gd name="T2" fmla="*/ 0 w 94"/>
              <a:gd name="T3" fmla="*/ 2147483647 h 400"/>
              <a:gd name="T4" fmla="*/ 2147483647 w 94"/>
              <a:gd name="T5" fmla="*/ 0 h 400"/>
              <a:gd name="T6" fmla="*/ 2147483647 w 94"/>
              <a:gd name="T7" fmla="*/ 2147483647 h 400"/>
              <a:gd name="T8" fmla="*/ 0 60000 65536"/>
              <a:gd name="T9" fmla="*/ 0 60000 65536"/>
              <a:gd name="T10" fmla="*/ 0 60000 65536"/>
              <a:gd name="T11" fmla="*/ 0 60000 65536"/>
              <a:gd name="T12" fmla="*/ 0 w 94"/>
              <a:gd name="T13" fmla="*/ 0 h 400"/>
              <a:gd name="T14" fmla="*/ 94 w 94"/>
              <a:gd name="T15" fmla="*/ 400 h 400"/>
            </a:gdLst>
            <a:ahLst/>
            <a:cxnLst>
              <a:cxn ang="T8">
                <a:pos x="T0" y="T1"/>
              </a:cxn>
              <a:cxn ang="T9">
                <a:pos x="T2" y="T3"/>
              </a:cxn>
              <a:cxn ang="T10">
                <a:pos x="T4" y="T5"/>
              </a:cxn>
              <a:cxn ang="T11">
                <a:pos x="T6" y="T7"/>
              </a:cxn>
            </a:cxnLst>
            <a:rect l="T12" t="T13" r="T14" b="T15"/>
            <a:pathLst>
              <a:path w="94" h="400">
                <a:moveTo>
                  <a:pt x="94" y="400"/>
                </a:moveTo>
                <a:lnTo>
                  <a:pt x="0" y="386"/>
                </a:lnTo>
                <a:lnTo>
                  <a:pt x="49" y="0"/>
                </a:lnTo>
                <a:lnTo>
                  <a:pt x="94" y="40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77" name="Line 74"/>
          <p:cNvSpPr>
            <a:spLocks noChangeShapeType="1"/>
          </p:cNvSpPr>
          <p:nvPr/>
        </p:nvSpPr>
        <p:spPr bwMode="auto">
          <a:xfrm>
            <a:off x="5130089" y="3721557"/>
            <a:ext cx="11723"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78" name="Line 75"/>
          <p:cNvSpPr>
            <a:spLocks noChangeShapeType="1"/>
          </p:cNvSpPr>
          <p:nvPr/>
        </p:nvSpPr>
        <p:spPr bwMode="auto">
          <a:xfrm flipH="1" flipV="1">
            <a:off x="7102495" y="3264357"/>
            <a:ext cx="205154" cy="841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79" name="Line 76"/>
          <p:cNvSpPr>
            <a:spLocks noChangeShapeType="1"/>
          </p:cNvSpPr>
          <p:nvPr/>
        </p:nvSpPr>
        <p:spPr bwMode="auto">
          <a:xfrm>
            <a:off x="6988197" y="3143700"/>
            <a:ext cx="114300" cy="1206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80" name="Line 77"/>
          <p:cNvSpPr>
            <a:spLocks noChangeShapeType="1"/>
          </p:cNvSpPr>
          <p:nvPr/>
        </p:nvSpPr>
        <p:spPr bwMode="auto">
          <a:xfrm flipH="1" flipV="1">
            <a:off x="5130088" y="3721550"/>
            <a:ext cx="218343"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81" name="Line 78"/>
          <p:cNvSpPr>
            <a:spLocks noChangeShapeType="1"/>
          </p:cNvSpPr>
          <p:nvPr/>
        </p:nvSpPr>
        <p:spPr bwMode="auto">
          <a:xfrm flipV="1">
            <a:off x="5015790" y="3721550"/>
            <a:ext cx="114300" cy="69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82" name="Freeform 79"/>
          <p:cNvSpPr>
            <a:spLocks/>
          </p:cNvSpPr>
          <p:nvPr/>
        </p:nvSpPr>
        <p:spPr bwMode="auto">
          <a:xfrm>
            <a:off x="6441608" y="2723019"/>
            <a:ext cx="218342" cy="360363"/>
          </a:xfrm>
          <a:custGeom>
            <a:avLst/>
            <a:gdLst>
              <a:gd name="T0" fmla="*/ 2147483647 w 94"/>
              <a:gd name="T1" fmla="*/ 2147483647 h 138"/>
              <a:gd name="T2" fmla="*/ 2147483647 w 94"/>
              <a:gd name="T3" fmla="*/ 2147483647 h 138"/>
              <a:gd name="T4" fmla="*/ 0 w 94"/>
              <a:gd name="T5" fmla="*/ 0 h 138"/>
              <a:gd name="T6" fmla="*/ 2147483647 w 94"/>
              <a:gd name="T7" fmla="*/ 2147483647 h 138"/>
              <a:gd name="T8" fmla="*/ 0 60000 65536"/>
              <a:gd name="T9" fmla="*/ 0 60000 65536"/>
              <a:gd name="T10" fmla="*/ 0 60000 65536"/>
              <a:gd name="T11" fmla="*/ 0 60000 65536"/>
              <a:gd name="T12" fmla="*/ 0 w 94"/>
              <a:gd name="T13" fmla="*/ 0 h 138"/>
              <a:gd name="T14" fmla="*/ 94 w 94"/>
              <a:gd name="T15" fmla="*/ 138 h 138"/>
            </a:gdLst>
            <a:ahLst/>
            <a:cxnLst>
              <a:cxn ang="T8">
                <a:pos x="T0" y="T1"/>
              </a:cxn>
              <a:cxn ang="T9">
                <a:pos x="T2" y="T3"/>
              </a:cxn>
              <a:cxn ang="T10">
                <a:pos x="T4" y="T5"/>
              </a:cxn>
              <a:cxn ang="T11">
                <a:pos x="T6" y="T7"/>
              </a:cxn>
            </a:cxnLst>
            <a:rect l="T12" t="T13" r="T14" b="T15"/>
            <a:pathLst>
              <a:path w="94" h="138">
                <a:moveTo>
                  <a:pt x="49" y="138"/>
                </a:moveTo>
                <a:lnTo>
                  <a:pt x="94" y="46"/>
                </a:lnTo>
                <a:lnTo>
                  <a:pt x="0" y="0"/>
                </a:lnTo>
                <a:lnTo>
                  <a:pt x="49" y="13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83" name="Freeform 80"/>
          <p:cNvSpPr>
            <a:spLocks/>
          </p:cNvSpPr>
          <p:nvPr/>
        </p:nvSpPr>
        <p:spPr bwMode="auto">
          <a:xfrm>
            <a:off x="6554442" y="2843669"/>
            <a:ext cx="216877" cy="239713"/>
          </a:xfrm>
          <a:custGeom>
            <a:avLst/>
            <a:gdLst>
              <a:gd name="T0" fmla="*/ 2147483647 w 94"/>
              <a:gd name="T1" fmla="*/ 2147483647 h 92"/>
              <a:gd name="T2" fmla="*/ 0 w 94"/>
              <a:gd name="T3" fmla="*/ 2147483647 h 92"/>
              <a:gd name="T4" fmla="*/ 2147483647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92"/>
                </a:lnTo>
                <a:lnTo>
                  <a:pt x="45" y="0"/>
                </a:lnTo>
                <a:lnTo>
                  <a:pt x="94"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84" name="Line 81"/>
          <p:cNvSpPr>
            <a:spLocks noChangeShapeType="1"/>
          </p:cNvSpPr>
          <p:nvPr/>
        </p:nvSpPr>
        <p:spPr bwMode="auto">
          <a:xfrm flipH="1">
            <a:off x="6554442" y="3083382"/>
            <a:ext cx="216877"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85" name="Line 82"/>
          <p:cNvSpPr>
            <a:spLocks noChangeShapeType="1"/>
          </p:cNvSpPr>
          <p:nvPr/>
        </p:nvSpPr>
        <p:spPr bwMode="auto">
          <a:xfrm>
            <a:off x="6441610" y="2723019"/>
            <a:ext cx="112834" cy="3603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86" name="Freeform 83"/>
          <p:cNvSpPr>
            <a:spLocks/>
          </p:cNvSpPr>
          <p:nvPr/>
        </p:nvSpPr>
        <p:spPr bwMode="auto">
          <a:xfrm>
            <a:off x="7319374" y="3348487"/>
            <a:ext cx="213946" cy="469900"/>
          </a:xfrm>
          <a:custGeom>
            <a:avLst/>
            <a:gdLst>
              <a:gd name="T0" fmla="*/ 2147483647 w 93"/>
              <a:gd name="T1" fmla="*/ 2147483647 h 180"/>
              <a:gd name="T2" fmla="*/ 0 w 93"/>
              <a:gd name="T3" fmla="*/ 0 h 180"/>
              <a:gd name="T4" fmla="*/ 2147483647 w 93"/>
              <a:gd name="T5" fmla="*/ 2147483647 h 180"/>
              <a:gd name="T6" fmla="*/ 2147483647 w 93"/>
              <a:gd name="T7" fmla="*/ 2147483647 h 180"/>
              <a:gd name="T8" fmla="*/ 0 60000 65536"/>
              <a:gd name="T9" fmla="*/ 0 60000 65536"/>
              <a:gd name="T10" fmla="*/ 0 60000 65536"/>
              <a:gd name="T11" fmla="*/ 0 60000 65536"/>
              <a:gd name="T12" fmla="*/ 0 w 93"/>
              <a:gd name="T13" fmla="*/ 0 h 180"/>
              <a:gd name="T14" fmla="*/ 93 w 93"/>
              <a:gd name="T15" fmla="*/ 180 h 180"/>
            </a:gdLst>
            <a:ahLst/>
            <a:cxnLst>
              <a:cxn ang="T8">
                <a:pos x="T0" y="T1"/>
              </a:cxn>
              <a:cxn ang="T9">
                <a:pos x="T2" y="T3"/>
              </a:cxn>
              <a:cxn ang="T10">
                <a:pos x="T4" y="T5"/>
              </a:cxn>
              <a:cxn ang="T11">
                <a:pos x="T6" y="T7"/>
              </a:cxn>
            </a:cxnLst>
            <a:rect l="T12" t="T13" r="T14" b="T15"/>
            <a:pathLst>
              <a:path w="93" h="180">
                <a:moveTo>
                  <a:pt x="93" y="157"/>
                </a:moveTo>
                <a:lnTo>
                  <a:pt x="0" y="0"/>
                </a:lnTo>
                <a:lnTo>
                  <a:pt x="44" y="180"/>
                </a:lnTo>
                <a:lnTo>
                  <a:pt x="93" y="15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87" name="Freeform 84"/>
          <p:cNvSpPr>
            <a:spLocks/>
          </p:cNvSpPr>
          <p:nvPr/>
        </p:nvSpPr>
        <p:spPr bwMode="auto">
          <a:xfrm>
            <a:off x="7205076" y="3300869"/>
            <a:ext cx="216877" cy="517525"/>
          </a:xfrm>
          <a:custGeom>
            <a:avLst/>
            <a:gdLst>
              <a:gd name="T0" fmla="*/ 2147483647 w 93"/>
              <a:gd name="T1" fmla="*/ 2147483647 h 198"/>
              <a:gd name="T2" fmla="*/ 2147483647 w 93"/>
              <a:gd name="T3" fmla="*/ 2147483647 h 198"/>
              <a:gd name="T4" fmla="*/ 0 w 93"/>
              <a:gd name="T5" fmla="*/ 0 h 198"/>
              <a:gd name="T6" fmla="*/ 2147483647 w 93"/>
              <a:gd name="T7" fmla="*/ 2147483647 h 198"/>
              <a:gd name="T8" fmla="*/ 0 60000 65536"/>
              <a:gd name="T9" fmla="*/ 0 60000 65536"/>
              <a:gd name="T10" fmla="*/ 0 60000 65536"/>
              <a:gd name="T11" fmla="*/ 0 60000 65536"/>
              <a:gd name="T12" fmla="*/ 0 w 93"/>
              <a:gd name="T13" fmla="*/ 0 h 198"/>
              <a:gd name="T14" fmla="*/ 93 w 93"/>
              <a:gd name="T15" fmla="*/ 198 h 198"/>
            </a:gdLst>
            <a:ahLst/>
            <a:cxnLst>
              <a:cxn ang="T8">
                <a:pos x="T0" y="T1"/>
              </a:cxn>
              <a:cxn ang="T9">
                <a:pos x="T2" y="T3"/>
              </a:cxn>
              <a:cxn ang="T10">
                <a:pos x="T4" y="T5"/>
              </a:cxn>
              <a:cxn ang="T11">
                <a:pos x="T6" y="T7"/>
              </a:cxn>
            </a:cxnLst>
            <a:rect l="T12" t="T13" r="T14" b="T15"/>
            <a:pathLst>
              <a:path w="93" h="198">
                <a:moveTo>
                  <a:pt x="49" y="18"/>
                </a:moveTo>
                <a:lnTo>
                  <a:pt x="93" y="198"/>
                </a:lnTo>
                <a:lnTo>
                  <a:pt x="0" y="0"/>
                </a:lnTo>
                <a:lnTo>
                  <a:pt x="49"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88" name="Line 85"/>
          <p:cNvSpPr>
            <a:spLocks noChangeShapeType="1"/>
          </p:cNvSpPr>
          <p:nvPr/>
        </p:nvSpPr>
        <p:spPr bwMode="auto">
          <a:xfrm flipH="1">
            <a:off x="7307653" y="3348487"/>
            <a:ext cx="11723" cy="15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89" name="Line 86"/>
          <p:cNvSpPr>
            <a:spLocks noChangeShapeType="1"/>
          </p:cNvSpPr>
          <p:nvPr/>
        </p:nvSpPr>
        <p:spPr bwMode="auto">
          <a:xfrm>
            <a:off x="7319374" y="3348494"/>
            <a:ext cx="213946" cy="4095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90" name="Line 87"/>
          <p:cNvSpPr>
            <a:spLocks noChangeShapeType="1"/>
          </p:cNvSpPr>
          <p:nvPr/>
        </p:nvSpPr>
        <p:spPr bwMode="auto">
          <a:xfrm>
            <a:off x="7205073" y="3300869"/>
            <a:ext cx="114300" cy="476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91" name="Freeform 88"/>
          <p:cNvSpPr>
            <a:spLocks/>
          </p:cNvSpPr>
          <p:nvPr/>
        </p:nvSpPr>
        <p:spPr bwMode="auto">
          <a:xfrm>
            <a:off x="5242926" y="1740350"/>
            <a:ext cx="219808" cy="2017712"/>
          </a:xfrm>
          <a:custGeom>
            <a:avLst/>
            <a:gdLst>
              <a:gd name="T0" fmla="*/ 0 w 94"/>
              <a:gd name="T1" fmla="*/ 2147483647 h 772"/>
              <a:gd name="T2" fmla="*/ 2147483647 w 94"/>
              <a:gd name="T3" fmla="*/ 0 h 772"/>
              <a:gd name="T4" fmla="*/ 2147483647 w 94"/>
              <a:gd name="T5" fmla="*/ 2147483647 h 772"/>
              <a:gd name="T6" fmla="*/ 0 w 94"/>
              <a:gd name="T7" fmla="*/ 2147483647 h 772"/>
              <a:gd name="T8" fmla="*/ 0 60000 65536"/>
              <a:gd name="T9" fmla="*/ 0 60000 65536"/>
              <a:gd name="T10" fmla="*/ 0 60000 65536"/>
              <a:gd name="T11" fmla="*/ 0 60000 65536"/>
              <a:gd name="T12" fmla="*/ 0 w 94"/>
              <a:gd name="T13" fmla="*/ 0 h 772"/>
              <a:gd name="T14" fmla="*/ 94 w 94"/>
              <a:gd name="T15" fmla="*/ 772 h 772"/>
            </a:gdLst>
            <a:ahLst/>
            <a:cxnLst>
              <a:cxn ang="T8">
                <a:pos x="T0" y="T1"/>
              </a:cxn>
              <a:cxn ang="T9">
                <a:pos x="T2" y="T3"/>
              </a:cxn>
              <a:cxn ang="T10">
                <a:pos x="T4" y="T5"/>
              </a:cxn>
              <a:cxn ang="T11">
                <a:pos x="T6" y="T7"/>
              </a:cxn>
            </a:cxnLst>
            <a:rect l="T12" t="T13" r="T14" b="T15"/>
            <a:pathLst>
              <a:path w="94" h="772">
                <a:moveTo>
                  <a:pt x="0" y="372"/>
                </a:moveTo>
                <a:lnTo>
                  <a:pt x="94" y="0"/>
                </a:lnTo>
                <a:lnTo>
                  <a:pt x="45" y="772"/>
                </a:lnTo>
                <a:lnTo>
                  <a:pt x="0" y="37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92" name="Freeform 89"/>
          <p:cNvSpPr>
            <a:spLocks/>
          </p:cNvSpPr>
          <p:nvPr/>
        </p:nvSpPr>
        <p:spPr bwMode="auto">
          <a:xfrm>
            <a:off x="5348432" y="1740350"/>
            <a:ext cx="215411" cy="2017712"/>
          </a:xfrm>
          <a:custGeom>
            <a:avLst/>
            <a:gdLst>
              <a:gd name="T0" fmla="*/ 2147483647 w 93"/>
              <a:gd name="T1" fmla="*/ 2147483647 h 772"/>
              <a:gd name="T2" fmla="*/ 0 w 93"/>
              <a:gd name="T3" fmla="*/ 2147483647 h 772"/>
              <a:gd name="T4" fmla="*/ 2147483647 w 93"/>
              <a:gd name="T5" fmla="*/ 0 h 772"/>
              <a:gd name="T6" fmla="*/ 2147483647 w 93"/>
              <a:gd name="T7" fmla="*/ 2147483647 h 772"/>
              <a:gd name="T8" fmla="*/ 0 60000 65536"/>
              <a:gd name="T9" fmla="*/ 0 60000 65536"/>
              <a:gd name="T10" fmla="*/ 0 60000 65536"/>
              <a:gd name="T11" fmla="*/ 0 60000 65536"/>
              <a:gd name="T12" fmla="*/ 0 w 93"/>
              <a:gd name="T13" fmla="*/ 0 h 772"/>
              <a:gd name="T14" fmla="*/ 93 w 93"/>
              <a:gd name="T15" fmla="*/ 772 h 772"/>
            </a:gdLst>
            <a:ahLst/>
            <a:cxnLst>
              <a:cxn ang="T8">
                <a:pos x="T0" y="T1"/>
              </a:cxn>
              <a:cxn ang="T9">
                <a:pos x="T2" y="T3"/>
              </a:cxn>
              <a:cxn ang="T10">
                <a:pos x="T4" y="T5"/>
              </a:cxn>
              <a:cxn ang="T11">
                <a:pos x="T6" y="T7"/>
              </a:cxn>
            </a:cxnLst>
            <a:rect l="T12" t="T13" r="T14" b="T15"/>
            <a:pathLst>
              <a:path w="93" h="772">
                <a:moveTo>
                  <a:pt x="93" y="179"/>
                </a:moveTo>
                <a:lnTo>
                  <a:pt x="0" y="772"/>
                </a:lnTo>
                <a:lnTo>
                  <a:pt x="49" y="0"/>
                </a:lnTo>
                <a:lnTo>
                  <a:pt x="93" y="17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93" name="Freeform 90"/>
          <p:cNvSpPr>
            <a:spLocks/>
          </p:cNvSpPr>
          <p:nvPr/>
        </p:nvSpPr>
        <p:spPr bwMode="auto">
          <a:xfrm>
            <a:off x="7421949" y="3758069"/>
            <a:ext cx="228600" cy="93663"/>
          </a:xfrm>
          <a:custGeom>
            <a:avLst/>
            <a:gdLst>
              <a:gd name="T0" fmla="*/ 2147483647 w 99"/>
              <a:gd name="T1" fmla="*/ 0 h 36"/>
              <a:gd name="T2" fmla="*/ 2147483647 w 99"/>
              <a:gd name="T3" fmla="*/ 2147483647 h 36"/>
              <a:gd name="T4" fmla="*/ 0 w 99"/>
              <a:gd name="T5" fmla="*/ 2147483647 h 36"/>
              <a:gd name="T6" fmla="*/ 2147483647 w 99"/>
              <a:gd name="T7" fmla="*/ 0 h 36"/>
              <a:gd name="T8" fmla="*/ 0 60000 65536"/>
              <a:gd name="T9" fmla="*/ 0 60000 65536"/>
              <a:gd name="T10" fmla="*/ 0 60000 65536"/>
              <a:gd name="T11" fmla="*/ 0 60000 65536"/>
              <a:gd name="T12" fmla="*/ 0 w 99"/>
              <a:gd name="T13" fmla="*/ 0 h 36"/>
              <a:gd name="T14" fmla="*/ 99 w 99"/>
              <a:gd name="T15" fmla="*/ 36 h 36"/>
            </a:gdLst>
            <a:ahLst/>
            <a:cxnLst>
              <a:cxn ang="T8">
                <a:pos x="T0" y="T1"/>
              </a:cxn>
              <a:cxn ang="T9">
                <a:pos x="T2" y="T3"/>
              </a:cxn>
              <a:cxn ang="T10">
                <a:pos x="T4" y="T5"/>
              </a:cxn>
              <a:cxn ang="T11">
                <a:pos x="T6" y="T7"/>
              </a:cxn>
            </a:cxnLst>
            <a:rect l="T12" t="T13" r="T14" b="T15"/>
            <a:pathLst>
              <a:path w="99" h="36">
                <a:moveTo>
                  <a:pt x="49" y="0"/>
                </a:moveTo>
                <a:lnTo>
                  <a:pt x="99" y="36"/>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94" name="Freeform 91"/>
          <p:cNvSpPr>
            <a:spLocks/>
          </p:cNvSpPr>
          <p:nvPr/>
        </p:nvSpPr>
        <p:spPr bwMode="auto">
          <a:xfrm>
            <a:off x="7533319" y="3758069"/>
            <a:ext cx="219808" cy="93663"/>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50" y="36"/>
                </a:lnTo>
                <a:lnTo>
                  <a:pt x="94"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595" name="Line 92"/>
          <p:cNvSpPr>
            <a:spLocks noChangeShapeType="1"/>
          </p:cNvSpPr>
          <p:nvPr/>
        </p:nvSpPr>
        <p:spPr bwMode="auto">
          <a:xfrm flipH="1">
            <a:off x="5348432" y="2208662"/>
            <a:ext cx="215411" cy="15494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96" name="Line 93"/>
          <p:cNvSpPr>
            <a:spLocks noChangeShapeType="1"/>
          </p:cNvSpPr>
          <p:nvPr/>
        </p:nvSpPr>
        <p:spPr bwMode="auto">
          <a:xfrm>
            <a:off x="5242922" y="2711900"/>
            <a:ext cx="105508" cy="10461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97" name="Line 94"/>
          <p:cNvSpPr>
            <a:spLocks noChangeShapeType="1"/>
          </p:cNvSpPr>
          <p:nvPr/>
        </p:nvSpPr>
        <p:spPr bwMode="auto">
          <a:xfrm>
            <a:off x="7533319" y="3758062"/>
            <a:ext cx="219808" cy="333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98" name="Line 95"/>
          <p:cNvSpPr>
            <a:spLocks noChangeShapeType="1"/>
          </p:cNvSpPr>
          <p:nvPr/>
        </p:nvSpPr>
        <p:spPr bwMode="auto">
          <a:xfrm flipV="1">
            <a:off x="7432212" y="3758069"/>
            <a:ext cx="101111"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599" name="Freeform 96"/>
          <p:cNvSpPr>
            <a:spLocks/>
          </p:cNvSpPr>
          <p:nvPr/>
        </p:nvSpPr>
        <p:spPr bwMode="auto">
          <a:xfrm>
            <a:off x="6659949" y="2843669"/>
            <a:ext cx="215412" cy="239713"/>
          </a:xfrm>
          <a:custGeom>
            <a:avLst/>
            <a:gdLst>
              <a:gd name="T0" fmla="*/ 2147483647 w 93"/>
              <a:gd name="T1" fmla="*/ 2147483647 h 92"/>
              <a:gd name="T2" fmla="*/ 2147483647 w 93"/>
              <a:gd name="T3" fmla="*/ 2147483647 h 92"/>
              <a:gd name="T4" fmla="*/ 0 w 93"/>
              <a:gd name="T5" fmla="*/ 0 h 92"/>
              <a:gd name="T6" fmla="*/ 2147483647 w 93"/>
              <a:gd name="T7" fmla="*/ 2147483647 h 92"/>
              <a:gd name="T8" fmla="*/ 0 60000 65536"/>
              <a:gd name="T9" fmla="*/ 0 60000 65536"/>
              <a:gd name="T10" fmla="*/ 0 60000 65536"/>
              <a:gd name="T11" fmla="*/ 0 60000 65536"/>
              <a:gd name="T12" fmla="*/ 0 w 93"/>
              <a:gd name="T13" fmla="*/ 0 h 92"/>
              <a:gd name="T14" fmla="*/ 93 w 93"/>
              <a:gd name="T15" fmla="*/ 92 h 92"/>
            </a:gdLst>
            <a:ahLst/>
            <a:cxnLst>
              <a:cxn ang="T8">
                <a:pos x="T0" y="T1"/>
              </a:cxn>
              <a:cxn ang="T9">
                <a:pos x="T2" y="T3"/>
              </a:cxn>
              <a:cxn ang="T10">
                <a:pos x="T4" y="T5"/>
              </a:cxn>
              <a:cxn ang="T11">
                <a:pos x="T6" y="T7"/>
              </a:cxn>
            </a:cxnLst>
            <a:rect l="T12" t="T13" r="T14" b="T15"/>
            <a:pathLst>
              <a:path w="93" h="92">
                <a:moveTo>
                  <a:pt x="49" y="92"/>
                </a:moveTo>
                <a:lnTo>
                  <a:pt x="93" y="60"/>
                </a:lnTo>
                <a:lnTo>
                  <a:pt x="0" y="0"/>
                </a:lnTo>
                <a:lnTo>
                  <a:pt x="49"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00" name="Freeform 97"/>
          <p:cNvSpPr>
            <a:spLocks/>
          </p:cNvSpPr>
          <p:nvPr/>
        </p:nvSpPr>
        <p:spPr bwMode="auto">
          <a:xfrm>
            <a:off x="6771319" y="3000832"/>
            <a:ext cx="216877" cy="142875"/>
          </a:xfrm>
          <a:custGeom>
            <a:avLst/>
            <a:gdLst>
              <a:gd name="T0" fmla="*/ 2147483647 w 93"/>
              <a:gd name="T1" fmla="*/ 2147483647 h 55"/>
              <a:gd name="T2" fmla="*/ 0 w 93"/>
              <a:gd name="T3" fmla="*/ 2147483647 h 55"/>
              <a:gd name="T4" fmla="*/ 2147483647 w 93"/>
              <a:gd name="T5" fmla="*/ 0 h 55"/>
              <a:gd name="T6" fmla="*/ 2147483647 w 93"/>
              <a:gd name="T7" fmla="*/ 2147483647 h 55"/>
              <a:gd name="T8" fmla="*/ 0 60000 65536"/>
              <a:gd name="T9" fmla="*/ 0 60000 65536"/>
              <a:gd name="T10" fmla="*/ 0 60000 65536"/>
              <a:gd name="T11" fmla="*/ 0 60000 65536"/>
              <a:gd name="T12" fmla="*/ 0 w 93"/>
              <a:gd name="T13" fmla="*/ 0 h 55"/>
              <a:gd name="T14" fmla="*/ 93 w 93"/>
              <a:gd name="T15" fmla="*/ 55 h 55"/>
            </a:gdLst>
            <a:ahLst/>
            <a:cxnLst>
              <a:cxn ang="T8">
                <a:pos x="T0" y="T1"/>
              </a:cxn>
              <a:cxn ang="T9">
                <a:pos x="T2" y="T3"/>
              </a:cxn>
              <a:cxn ang="T10">
                <a:pos x="T4" y="T5"/>
              </a:cxn>
              <a:cxn ang="T11">
                <a:pos x="T6" y="T7"/>
              </a:cxn>
            </a:cxnLst>
            <a:rect l="T12" t="T13" r="T14" b="T15"/>
            <a:pathLst>
              <a:path w="93" h="55">
                <a:moveTo>
                  <a:pt x="93" y="55"/>
                </a:moveTo>
                <a:lnTo>
                  <a:pt x="0" y="32"/>
                </a:lnTo>
                <a:lnTo>
                  <a:pt x="44" y="0"/>
                </a:lnTo>
                <a:lnTo>
                  <a:pt x="93"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01" name="Line 98"/>
          <p:cNvSpPr>
            <a:spLocks noChangeShapeType="1"/>
          </p:cNvSpPr>
          <p:nvPr/>
        </p:nvSpPr>
        <p:spPr bwMode="auto">
          <a:xfrm flipH="1" flipV="1">
            <a:off x="6771319" y="3083382"/>
            <a:ext cx="21687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02" name="Line 99"/>
          <p:cNvSpPr>
            <a:spLocks noChangeShapeType="1"/>
          </p:cNvSpPr>
          <p:nvPr/>
        </p:nvSpPr>
        <p:spPr bwMode="auto">
          <a:xfrm>
            <a:off x="6659951" y="2843669"/>
            <a:ext cx="111369" cy="2397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03" name="Freeform 100"/>
          <p:cNvSpPr>
            <a:spLocks/>
          </p:cNvSpPr>
          <p:nvPr/>
        </p:nvSpPr>
        <p:spPr bwMode="auto">
          <a:xfrm>
            <a:off x="4913212" y="2569025"/>
            <a:ext cx="216877" cy="1282700"/>
          </a:xfrm>
          <a:custGeom>
            <a:avLst/>
            <a:gdLst>
              <a:gd name="T0" fmla="*/ 0 w 94"/>
              <a:gd name="T1" fmla="*/ 2147483647 h 491"/>
              <a:gd name="T2" fmla="*/ 2147483647 w 94"/>
              <a:gd name="T3" fmla="*/ 0 h 491"/>
              <a:gd name="T4" fmla="*/ 2147483647 w 94"/>
              <a:gd name="T5" fmla="*/ 2147483647 h 491"/>
              <a:gd name="T6" fmla="*/ 0 w 94"/>
              <a:gd name="T7" fmla="*/ 2147483647 h 491"/>
              <a:gd name="T8" fmla="*/ 0 60000 65536"/>
              <a:gd name="T9" fmla="*/ 0 60000 65536"/>
              <a:gd name="T10" fmla="*/ 0 60000 65536"/>
              <a:gd name="T11" fmla="*/ 0 60000 65536"/>
              <a:gd name="T12" fmla="*/ 0 w 94"/>
              <a:gd name="T13" fmla="*/ 0 h 491"/>
              <a:gd name="T14" fmla="*/ 94 w 94"/>
              <a:gd name="T15" fmla="*/ 491 h 491"/>
            </a:gdLst>
            <a:ahLst/>
            <a:cxnLst>
              <a:cxn ang="T8">
                <a:pos x="T0" y="T1"/>
              </a:cxn>
              <a:cxn ang="T9">
                <a:pos x="T2" y="T3"/>
              </a:cxn>
              <a:cxn ang="T10">
                <a:pos x="T4" y="T5"/>
              </a:cxn>
              <a:cxn ang="T11">
                <a:pos x="T6" y="T7"/>
              </a:cxn>
            </a:cxnLst>
            <a:rect l="T12" t="T13" r="T14" b="T15"/>
            <a:pathLst>
              <a:path w="94" h="491">
                <a:moveTo>
                  <a:pt x="0" y="491"/>
                </a:moveTo>
                <a:lnTo>
                  <a:pt x="94" y="0"/>
                </a:lnTo>
                <a:lnTo>
                  <a:pt x="45" y="468"/>
                </a:lnTo>
                <a:lnTo>
                  <a:pt x="0" y="49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04" name="Freeform 101"/>
          <p:cNvSpPr>
            <a:spLocks/>
          </p:cNvSpPr>
          <p:nvPr/>
        </p:nvSpPr>
        <p:spPr bwMode="auto">
          <a:xfrm>
            <a:off x="5015792" y="2569032"/>
            <a:ext cx="227135" cy="1222375"/>
          </a:xfrm>
          <a:custGeom>
            <a:avLst/>
            <a:gdLst>
              <a:gd name="T0" fmla="*/ 2147483647 w 98"/>
              <a:gd name="T1" fmla="*/ 2147483647 h 468"/>
              <a:gd name="T2" fmla="*/ 0 w 98"/>
              <a:gd name="T3" fmla="*/ 2147483647 h 468"/>
              <a:gd name="T4" fmla="*/ 2147483647 w 98"/>
              <a:gd name="T5" fmla="*/ 0 h 468"/>
              <a:gd name="T6" fmla="*/ 2147483647 w 98"/>
              <a:gd name="T7" fmla="*/ 2147483647 h 468"/>
              <a:gd name="T8" fmla="*/ 0 60000 65536"/>
              <a:gd name="T9" fmla="*/ 0 60000 65536"/>
              <a:gd name="T10" fmla="*/ 0 60000 65536"/>
              <a:gd name="T11" fmla="*/ 0 60000 65536"/>
              <a:gd name="T12" fmla="*/ 0 w 98"/>
              <a:gd name="T13" fmla="*/ 0 h 468"/>
              <a:gd name="T14" fmla="*/ 98 w 98"/>
              <a:gd name="T15" fmla="*/ 468 h 468"/>
            </a:gdLst>
            <a:ahLst/>
            <a:cxnLst>
              <a:cxn ang="T8">
                <a:pos x="T0" y="T1"/>
              </a:cxn>
              <a:cxn ang="T9">
                <a:pos x="T2" y="T3"/>
              </a:cxn>
              <a:cxn ang="T10">
                <a:pos x="T4" y="T5"/>
              </a:cxn>
              <a:cxn ang="T11">
                <a:pos x="T6" y="T7"/>
              </a:cxn>
            </a:cxnLst>
            <a:rect l="T12" t="T13" r="T14" b="T15"/>
            <a:pathLst>
              <a:path w="98" h="468">
                <a:moveTo>
                  <a:pt x="98" y="55"/>
                </a:moveTo>
                <a:lnTo>
                  <a:pt x="0" y="468"/>
                </a:lnTo>
                <a:lnTo>
                  <a:pt x="49" y="0"/>
                </a:lnTo>
                <a:lnTo>
                  <a:pt x="98"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05" name="Freeform 102"/>
          <p:cNvSpPr>
            <a:spLocks/>
          </p:cNvSpPr>
          <p:nvPr/>
        </p:nvSpPr>
        <p:spPr bwMode="auto">
          <a:xfrm>
            <a:off x="7650549" y="3791407"/>
            <a:ext cx="215412"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06" name="Line 103"/>
          <p:cNvSpPr>
            <a:spLocks noChangeShapeType="1"/>
          </p:cNvSpPr>
          <p:nvPr/>
        </p:nvSpPr>
        <p:spPr bwMode="auto">
          <a:xfrm flipV="1">
            <a:off x="4913214" y="3791407"/>
            <a:ext cx="10257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07" name="Line 104"/>
          <p:cNvSpPr>
            <a:spLocks noChangeShapeType="1"/>
          </p:cNvSpPr>
          <p:nvPr/>
        </p:nvSpPr>
        <p:spPr bwMode="auto">
          <a:xfrm flipH="1">
            <a:off x="5015792" y="2711900"/>
            <a:ext cx="227135" cy="10795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08" name="Line 105"/>
          <p:cNvSpPr>
            <a:spLocks noChangeShapeType="1"/>
          </p:cNvSpPr>
          <p:nvPr/>
        </p:nvSpPr>
        <p:spPr bwMode="auto">
          <a:xfrm flipV="1">
            <a:off x="7650552" y="3791407"/>
            <a:ext cx="10257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09" name="Freeform 106"/>
          <p:cNvSpPr>
            <a:spLocks/>
          </p:cNvSpPr>
          <p:nvPr/>
        </p:nvSpPr>
        <p:spPr bwMode="auto">
          <a:xfrm>
            <a:off x="6988197" y="3143700"/>
            <a:ext cx="216877" cy="157162"/>
          </a:xfrm>
          <a:custGeom>
            <a:avLst/>
            <a:gdLst>
              <a:gd name="T0" fmla="*/ 2147483647 w 94"/>
              <a:gd name="T1" fmla="*/ 2147483647 h 60"/>
              <a:gd name="T2" fmla="*/ 0 w 94"/>
              <a:gd name="T3" fmla="*/ 0 h 60"/>
              <a:gd name="T4" fmla="*/ 2147483647 w 94"/>
              <a:gd name="T5" fmla="*/ 2147483647 h 60"/>
              <a:gd name="T6" fmla="*/ 2147483647 w 94"/>
              <a:gd name="T7" fmla="*/ 2147483647 h 60"/>
              <a:gd name="T8" fmla="*/ 0 60000 65536"/>
              <a:gd name="T9" fmla="*/ 0 60000 65536"/>
              <a:gd name="T10" fmla="*/ 0 60000 65536"/>
              <a:gd name="T11" fmla="*/ 0 60000 65536"/>
              <a:gd name="T12" fmla="*/ 0 w 94"/>
              <a:gd name="T13" fmla="*/ 0 h 60"/>
              <a:gd name="T14" fmla="*/ 94 w 94"/>
              <a:gd name="T15" fmla="*/ 60 h 60"/>
            </a:gdLst>
            <a:ahLst/>
            <a:cxnLst>
              <a:cxn ang="T8">
                <a:pos x="T0" y="T1"/>
              </a:cxn>
              <a:cxn ang="T9">
                <a:pos x="T2" y="T3"/>
              </a:cxn>
              <a:cxn ang="T10">
                <a:pos x="T4" y="T5"/>
              </a:cxn>
              <a:cxn ang="T11">
                <a:pos x="T6" y="T7"/>
              </a:cxn>
            </a:cxnLst>
            <a:rect l="T12" t="T13" r="T14" b="T15"/>
            <a:pathLst>
              <a:path w="94" h="60">
                <a:moveTo>
                  <a:pt x="94" y="60"/>
                </a:moveTo>
                <a:lnTo>
                  <a:pt x="0" y="0"/>
                </a:lnTo>
                <a:lnTo>
                  <a:pt x="49" y="37"/>
                </a:lnTo>
                <a:lnTo>
                  <a:pt x="94" y="6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10" name="Line 107"/>
          <p:cNvSpPr>
            <a:spLocks noChangeShapeType="1"/>
          </p:cNvSpPr>
          <p:nvPr/>
        </p:nvSpPr>
        <p:spPr bwMode="auto">
          <a:xfrm flipH="1" flipV="1">
            <a:off x="6988197" y="3143700"/>
            <a:ext cx="216877" cy="1571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11" name="Freeform 108"/>
          <p:cNvSpPr>
            <a:spLocks/>
          </p:cNvSpPr>
          <p:nvPr/>
        </p:nvSpPr>
        <p:spPr bwMode="auto">
          <a:xfrm>
            <a:off x="6875361" y="3000825"/>
            <a:ext cx="227134" cy="239712"/>
          </a:xfrm>
          <a:custGeom>
            <a:avLst/>
            <a:gdLst>
              <a:gd name="T0" fmla="*/ 2147483647 w 98"/>
              <a:gd name="T1" fmla="*/ 2147483647 h 92"/>
              <a:gd name="T2" fmla="*/ 2147483647 w 98"/>
              <a:gd name="T3" fmla="*/ 2147483647 h 92"/>
              <a:gd name="T4" fmla="*/ 0 w 98"/>
              <a:gd name="T5" fmla="*/ 0 h 92"/>
              <a:gd name="T6" fmla="*/ 2147483647 w 98"/>
              <a:gd name="T7" fmla="*/ 2147483647 h 92"/>
              <a:gd name="T8" fmla="*/ 0 60000 65536"/>
              <a:gd name="T9" fmla="*/ 0 60000 65536"/>
              <a:gd name="T10" fmla="*/ 0 60000 65536"/>
              <a:gd name="T11" fmla="*/ 0 60000 65536"/>
              <a:gd name="T12" fmla="*/ 0 w 98"/>
              <a:gd name="T13" fmla="*/ 0 h 92"/>
              <a:gd name="T14" fmla="*/ 98 w 98"/>
              <a:gd name="T15" fmla="*/ 92 h 92"/>
            </a:gdLst>
            <a:ahLst/>
            <a:cxnLst>
              <a:cxn ang="T8">
                <a:pos x="T0" y="T1"/>
              </a:cxn>
              <a:cxn ang="T9">
                <a:pos x="T2" y="T3"/>
              </a:cxn>
              <a:cxn ang="T10">
                <a:pos x="T4" y="T5"/>
              </a:cxn>
              <a:cxn ang="T11">
                <a:pos x="T6" y="T7"/>
              </a:cxn>
            </a:cxnLst>
            <a:rect l="T12" t="T13" r="T14" b="T15"/>
            <a:pathLst>
              <a:path w="98" h="92">
                <a:moveTo>
                  <a:pt x="49" y="55"/>
                </a:moveTo>
                <a:lnTo>
                  <a:pt x="98" y="92"/>
                </a:lnTo>
                <a:lnTo>
                  <a:pt x="0" y="0"/>
                </a:lnTo>
                <a:lnTo>
                  <a:pt x="49"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12" name="Line 109"/>
          <p:cNvSpPr>
            <a:spLocks noChangeShapeType="1"/>
          </p:cNvSpPr>
          <p:nvPr/>
        </p:nvSpPr>
        <p:spPr bwMode="auto">
          <a:xfrm>
            <a:off x="6875362" y="3000832"/>
            <a:ext cx="112834" cy="1428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13" name="Line 110"/>
          <p:cNvSpPr>
            <a:spLocks noChangeShapeType="1"/>
          </p:cNvSpPr>
          <p:nvPr/>
        </p:nvSpPr>
        <p:spPr bwMode="auto">
          <a:xfrm flipH="1" flipV="1">
            <a:off x="6224732" y="2532512"/>
            <a:ext cx="216877" cy="1905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14" name="Freeform 111"/>
          <p:cNvSpPr>
            <a:spLocks/>
          </p:cNvSpPr>
          <p:nvPr/>
        </p:nvSpPr>
        <p:spPr bwMode="auto">
          <a:xfrm>
            <a:off x="7205076" y="3300869"/>
            <a:ext cx="216877" cy="517525"/>
          </a:xfrm>
          <a:custGeom>
            <a:avLst/>
            <a:gdLst>
              <a:gd name="T0" fmla="*/ 2147483647 w 93"/>
              <a:gd name="T1" fmla="*/ 2147483647 h 198"/>
              <a:gd name="T2" fmla="*/ 0 w 93"/>
              <a:gd name="T3" fmla="*/ 0 h 198"/>
              <a:gd name="T4" fmla="*/ 2147483647 w 93"/>
              <a:gd name="T5" fmla="*/ 2147483647 h 198"/>
              <a:gd name="T6" fmla="*/ 2147483647 w 93"/>
              <a:gd name="T7" fmla="*/ 2147483647 h 198"/>
              <a:gd name="T8" fmla="*/ 0 60000 65536"/>
              <a:gd name="T9" fmla="*/ 0 60000 65536"/>
              <a:gd name="T10" fmla="*/ 0 60000 65536"/>
              <a:gd name="T11" fmla="*/ 0 60000 65536"/>
              <a:gd name="T12" fmla="*/ 0 w 93"/>
              <a:gd name="T13" fmla="*/ 0 h 198"/>
              <a:gd name="T14" fmla="*/ 93 w 93"/>
              <a:gd name="T15" fmla="*/ 198 h 198"/>
            </a:gdLst>
            <a:ahLst/>
            <a:cxnLst>
              <a:cxn ang="T8">
                <a:pos x="T0" y="T1"/>
              </a:cxn>
              <a:cxn ang="T9">
                <a:pos x="T2" y="T3"/>
              </a:cxn>
              <a:cxn ang="T10">
                <a:pos x="T4" y="T5"/>
              </a:cxn>
              <a:cxn ang="T11">
                <a:pos x="T6" y="T7"/>
              </a:cxn>
            </a:cxnLst>
            <a:rect l="T12" t="T13" r="T14" b="T15"/>
            <a:pathLst>
              <a:path w="93" h="198">
                <a:moveTo>
                  <a:pt x="93" y="198"/>
                </a:moveTo>
                <a:lnTo>
                  <a:pt x="0" y="0"/>
                </a:lnTo>
                <a:lnTo>
                  <a:pt x="49" y="55"/>
                </a:lnTo>
                <a:lnTo>
                  <a:pt x="93" y="19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15" name="Freeform 112"/>
          <p:cNvSpPr>
            <a:spLocks/>
          </p:cNvSpPr>
          <p:nvPr/>
        </p:nvSpPr>
        <p:spPr bwMode="auto">
          <a:xfrm>
            <a:off x="7421949" y="3818394"/>
            <a:ext cx="228600" cy="93663"/>
          </a:xfrm>
          <a:custGeom>
            <a:avLst/>
            <a:gdLst>
              <a:gd name="T0" fmla="*/ 2147483647 w 99"/>
              <a:gd name="T1" fmla="*/ 2147483647 h 36"/>
              <a:gd name="T2" fmla="*/ 0 w 99"/>
              <a:gd name="T3" fmla="*/ 0 h 36"/>
              <a:gd name="T4" fmla="*/ 2147483647 w 99"/>
              <a:gd name="T5" fmla="*/ 2147483647 h 36"/>
              <a:gd name="T6" fmla="*/ 2147483647 w 99"/>
              <a:gd name="T7" fmla="*/ 2147483647 h 36"/>
              <a:gd name="T8" fmla="*/ 0 60000 65536"/>
              <a:gd name="T9" fmla="*/ 0 60000 65536"/>
              <a:gd name="T10" fmla="*/ 0 60000 65536"/>
              <a:gd name="T11" fmla="*/ 0 60000 65536"/>
              <a:gd name="T12" fmla="*/ 0 w 99"/>
              <a:gd name="T13" fmla="*/ 0 h 36"/>
              <a:gd name="T14" fmla="*/ 99 w 99"/>
              <a:gd name="T15" fmla="*/ 36 h 36"/>
            </a:gdLst>
            <a:ahLst/>
            <a:cxnLst>
              <a:cxn ang="T8">
                <a:pos x="T0" y="T1"/>
              </a:cxn>
              <a:cxn ang="T9">
                <a:pos x="T2" y="T3"/>
              </a:cxn>
              <a:cxn ang="T10">
                <a:pos x="T4" y="T5"/>
              </a:cxn>
              <a:cxn ang="T11">
                <a:pos x="T6" y="T7"/>
              </a:cxn>
            </a:cxnLst>
            <a:rect l="T12" t="T13" r="T14" b="T15"/>
            <a:pathLst>
              <a:path w="99" h="36">
                <a:moveTo>
                  <a:pt x="99" y="13"/>
                </a:moveTo>
                <a:lnTo>
                  <a:pt x="0" y="0"/>
                </a:lnTo>
                <a:lnTo>
                  <a:pt x="49" y="36"/>
                </a:lnTo>
                <a:lnTo>
                  <a:pt x="99"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16" name="Line 113"/>
          <p:cNvSpPr>
            <a:spLocks noChangeShapeType="1"/>
          </p:cNvSpPr>
          <p:nvPr/>
        </p:nvSpPr>
        <p:spPr bwMode="auto">
          <a:xfrm>
            <a:off x="7432209" y="3818387"/>
            <a:ext cx="218342" cy="333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17" name="Freeform 114"/>
          <p:cNvSpPr>
            <a:spLocks/>
          </p:cNvSpPr>
          <p:nvPr/>
        </p:nvSpPr>
        <p:spPr bwMode="auto">
          <a:xfrm>
            <a:off x="7319374" y="3445332"/>
            <a:ext cx="213946" cy="466725"/>
          </a:xfrm>
          <a:custGeom>
            <a:avLst/>
            <a:gdLst>
              <a:gd name="T0" fmla="*/ 2147483647 w 93"/>
              <a:gd name="T1" fmla="*/ 2147483647 h 179"/>
              <a:gd name="T2" fmla="*/ 2147483647 w 93"/>
              <a:gd name="T3" fmla="*/ 2147483647 h 179"/>
              <a:gd name="T4" fmla="*/ 0 w 93"/>
              <a:gd name="T5" fmla="*/ 0 h 179"/>
              <a:gd name="T6" fmla="*/ 2147483647 w 93"/>
              <a:gd name="T7" fmla="*/ 2147483647 h 179"/>
              <a:gd name="T8" fmla="*/ 0 60000 65536"/>
              <a:gd name="T9" fmla="*/ 0 60000 65536"/>
              <a:gd name="T10" fmla="*/ 0 60000 65536"/>
              <a:gd name="T11" fmla="*/ 0 60000 65536"/>
              <a:gd name="T12" fmla="*/ 0 w 93"/>
              <a:gd name="T13" fmla="*/ 0 h 179"/>
              <a:gd name="T14" fmla="*/ 93 w 93"/>
              <a:gd name="T15" fmla="*/ 179 h 179"/>
            </a:gdLst>
            <a:ahLst/>
            <a:cxnLst>
              <a:cxn ang="T8">
                <a:pos x="T0" y="T1"/>
              </a:cxn>
              <a:cxn ang="T9">
                <a:pos x="T2" y="T3"/>
              </a:cxn>
              <a:cxn ang="T10">
                <a:pos x="T4" y="T5"/>
              </a:cxn>
              <a:cxn ang="T11">
                <a:pos x="T6" y="T7"/>
              </a:cxn>
            </a:cxnLst>
            <a:rect l="T12" t="T13" r="T14" b="T15"/>
            <a:pathLst>
              <a:path w="93" h="179">
                <a:moveTo>
                  <a:pt x="44" y="143"/>
                </a:moveTo>
                <a:lnTo>
                  <a:pt x="93" y="179"/>
                </a:lnTo>
                <a:lnTo>
                  <a:pt x="0" y="0"/>
                </a:lnTo>
                <a:lnTo>
                  <a:pt x="44" y="14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18" name="Line 115"/>
          <p:cNvSpPr>
            <a:spLocks noChangeShapeType="1"/>
          </p:cNvSpPr>
          <p:nvPr/>
        </p:nvSpPr>
        <p:spPr bwMode="auto">
          <a:xfrm>
            <a:off x="7421951" y="3818394"/>
            <a:ext cx="10258"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19" name="Line 116"/>
          <p:cNvSpPr>
            <a:spLocks noChangeShapeType="1"/>
          </p:cNvSpPr>
          <p:nvPr/>
        </p:nvSpPr>
        <p:spPr bwMode="auto">
          <a:xfrm>
            <a:off x="5852523" y="3648525"/>
            <a:ext cx="1446334"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20" name="Line 117"/>
          <p:cNvSpPr>
            <a:spLocks noChangeShapeType="1"/>
          </p:cNvSpPr>
          <p:nvPr/>
        </p:nvSpPr>
        <p:spPr bwMode="auto">
          <a:xfrm>
            <a:off x="5852523" y="3648525"/>
            <a:ext cx="1446334"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21" name="Line 118"/>
          <p:cNvSpPr>
            <a:spLocks noChangeShapeType="1"/>
          </p:cNvSpPr>
          <p:nvPr/>
        </p:nvSpPr>
        <p:spPr bwMode="auto">
          <a:xfrm flipH="1" flipV="1">
            <a:off x="7205076" y="3300869"/>
            <a:ext cx="216877" cy="517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22" name="Freeform 119"/>
          <p:cNvSpPr>
            <a:spLocks/>
          </p:cNvSpPr>
          <p:nvPr/>
        </p:nvSpPr>
        <p:spPr bwMode="auto">
          <a:xfrm>
            <a:off x="7102497" y="3240537"/>
            <a:ext cx="216877" cy="204788"/>
          </a:xfrm>
          <a:custGeom>
            <a:avLst/>
            <a:gdLst>
              <a:gd name="T0" fmla="*/ 2147483647 w 94"/>
              <a:gd name="T1" fmla="*/ 2147483647 h 78"/>
              <a:gd name="T2" fmla="*/ 2147483647 w 94"/>
              <a:gd name="T3" fmla="*/ 2147483647 h 78"/>
              <a:gd name="T4" fmla="*/ 0 w 94"/>
              <a:gd name="T5" fmla="*/ 0 h 78"/>
              <a:gd name="T6" fmla="*/ 2147483647 w 94"/>
              <a:gd name="T7" fmla="*/ 2147483647 h 78"/>
              <a:gd name="T8" fmla="*/ 0 60000 65536"/>
              <a:gd name="T9" fmla="*/ 0 60000 65536"/>
              <a:gd name="T10" fmla="*/ 0 60000 65536"/>
              <a:gd name="T11" fmla="*/ 0 60000 65536"/>
              <a:gd name="T12" fmla="*/ 0 w 94"/>
              <a:gd name="T13" fmla="*/ 0 h 78"/>
              <a:gd name="T14" fmla="*/ 94 w 94"/>
              <a:gd name="T15" fmla="*/ 78 h 78"/>
            </a:gdLst>
            <a:ahLst/>
            <a:cxnLst>
              <a:cxn ang="T8">
                <a:pos x="T0" y="T1"/>
              </a:cxn>
              <a:cxn ang="T9">
                <a:pos x="T2" y="T3"/>
              </a:cxn>
              <a:cxn ang="T10">
                <a:pos x="T4" y="T5"/>
              </a:cxn>
              <a:cxn ang="T11">
                <a:pos x="T6" y="T7"/>
              </a:cxn>
            </a:cxnLst>
            <a:rect l="T12" t="T13" r="T14" b="T15"/>
            <a:pathLst>
              <a:path w="94" h="78">
                <a:moveTo>
                  <a:pt x="45" y="23"/>
                </a:moveTo>
                <a:lnTo>
                  <a:pt x="94" y="78"/>
                </a:lnTo>
                <a:lnTo>
                  <a:pt x="0" y="0"/>
                </a:lnTo>
                <a:lnTo>
                  <a:pt x="45" y="2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23" name="Freeform 120"/>
          <p:cNvSpPr>
            <a:spLocks/>
          </p:cNvSpPr>
          <p:nvPr/>
        </p:nvSpPr>
        <p:spPr bwMode="auto">
          <a:xfrm>
            <a:off x="6441608" y="2556332"/>
            <a:ext cx="218342" cy="287337"/>
          </a:xfrm>
          <a:custGeom>
            <a:avLst/>
            <a:gdLst>
              <a:gd name="T0" fmla="*/ 2147483647 w 94"/>
              <a:gd name="T1" fmla="*/ 2147483647 h 110"/>
              <a:gd name="T2" fmla="*/ 0 w 94"/>
              <a:gd name="T3" fmla="*/ 2147483647 h 110"/>
              <a:gd name="T4" fmla="*/ 2147483647 w 94"/>
              <a:gd name="T5" fmla="*/ 0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94" y="110"/>
                </a:moveTo>
                <a:lnTo>
                  <a:pt x="0" y="64"/>
                </a:lnTo>
                <a:lnTo>
                  <a:pt x="49" y="0"/>
                </a:lnTo>
                <a:lnTo>
                  <a:pt x="94" y="11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24" name="Line 121"/>
          <p:cNvSpPr>
            <a:spLocks noChangeShapeType="1"/>
          </p:cNvSpPr>
          <p:nvPr/>
        </p:nvSpPr>
        <p:spPr bwMode="auto">
          <a:xfrm>
            <a:off x="7421951" y="3818394"/>
            <a:ext cx="10258"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25" name="Line 122"/>
          <p:cNvSpPr>
            <a:spLocks noChangeShapeType="1"/>
          </p:cNvSpPr>
          <p:nvPr/>
        </p:nvSpPr>
        <p:spPr bwMode="auto">
          <a:xfrm>
            <a:off x="7319377" y="3458025"/>
            <a:ext cx="102577" cy="3603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26" name="Line 123"/>
          <p:cNvSpPr>
            <a:spLocks noChangeShapeType="1"/>
          </p:cNvSpPr>
          <p:nvPr/>
        </p:nvSpPr>
        <p:spPr bwMode="auto">
          <a:xfrm>
            <a:off x="7102499" y="3240544"/>
            <a:ext cx="10257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27" name="Line 124"/>
          <p:cNvSpPr>
            <a:spLocks noChangeShapeType="1"/>
          </p:cNvSpPr>
          <p:nvPr/>
        </p:nvSpPr>
        <p:spPr bwMode="auto">
          <a:xfrm flipH="1" flipV="1">
            <a:off x="6441608" y="2723012"/>
            <a:ext cx="218342" cy="1206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28" name="Freeform 125"/>
          <p:cNvSpPr>
            <a:spLocks/>
          </p:cNvSpPr>
          <p:nvPr/>
        </p:nvSpPr>
        <p:spPr bwMode="auto">
          <a:xfrm>
            <a:off x="6554442" y="2556332"/>
            <a:ext cx="216877" cy="287337"/>
          </a:xfrm>
          <a:custGeom>
            <a:avLst/>
            <a:gdLst>
              <a:gd name="T0" fmla="*/ 2147483647 w 94"/>
              <a:gd name="T1" fmla="*/ 2147483647 h 110"/>
              <a:gd name="T2" fmla="*/ 2147483647 w 94"/>
              <a:gd name="T3" fmla="*/ 2147483647 h 110"/>
              <a:gd name="T4" fmla="*/ 0 w 94"/>
              <a:gd name="T5" fmla="*/ 0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45" y="110"/>
                </a:moveTo>
                <a:lnTo>
                  <a:pt x="94" y="97"/>
                </a:lnTo>
                <a:lnTo>
                  <a:pt x="0" y="0"/>
                </a:lnTo>
                <a:lnTo>
                  <a:pt x="45" y="11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29" name="Freeform 126"/>
          <p:cNvSpPr>
            <a:spLocks/>
          </p:cNvSpPr>
          <p:nvPr/>
        </p:nvSpPr>
        <p:spPr bwMode="auto">
          <a:xfrm>
            <a:off x="6659949" y="2808737"/>
            <a:ext cx="215412" cy="192088"/>
          </a:xfrm>
          <a:custGeom>
            <a:avLst/>
            <a:gdLst>
              <a:gd name="T0" fmla="*/ 2147483647 w 93"/>
              <a:gd name="T1" fmla="*/ 2147483647 h 73"/>
              <a:gd name="T2" fmla="*/ 0 w 93"/>
              <a:gd name="T3" fmla="*/ 2147483647 h 73"/>
              <a:gd name="T4" fmla="*/ 2147483647 w 93"/>
              <a:gd name="T5" fmla="*/ 0 h 73"/>
              <a:gd name="T6" fmla="*/ 2147483647 w 93"/>
              <a:gd name="T7" fmla="*/ 2147483647 h 73"/>
              <a:gd name="T8" fmla="*/ 0 60000 65536"/>
              <a:gd name="T9" fmla="*/ 0 60000 65536"/>
              <a:gd name="T10" fmla="*/ 0 60000 65536"/>
              <a:gd name="T11" fmla="*/ 0 60000 65536"/>
              <a:gd name="T12" fmla="*/ 0 w 93"/>
              <a:gd name="T13" fmla="*/ 0 h 73"/>
              <a:gd name="T14" fmla="*/ 93 w 93"/>
              <a:gd name="T15" fmla="*/ 73 h 73"/>
            </a:gdLst>
            <a:ahLst/>
            <a:cxnLst>
              <a:cxn ang="T8">
                <a:pos x="T0" y="T1"/>
              </a:cxn>
              <a:cxn ang="T9">
                <a:pos x="T2" y="T3"/>
              </a:cxn>
              <a:cxn ang="T10">
                <a:pos x="T4" y="T5"/>
              </a:cxn>
              <a:cxn ang="T11">
                <a:pos x="T6" y="T7"/>
              </a:cxn>
            </a:cxnLst>
            <a:rect l="T12" t="T13" r="T14" b="T15"/>
            <a:pathLst>
              <a:path w="93" h="73">
                <a:moveTo>
                  <a:pt x="93" y="73"/>
                </a:moveTo>
                <a:lnTo>
                  <a:pt x="0" y="13"/>
                </a:lnTo>
                <a:lnTo>
                  <a:pt x="49" y="0"/>
                </a:lnTo>
                <a:lnTo>
                  <a:pt x="93" y="7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30" name="Freeform 127"/>
          <p:cNvSpPr>
            <a:spLocks/>
          </p:cNvSpPr>
          <p:nvPr/>
        </p:nvSpPr>
        <p:spPr bwMode="auto">
          <a:xfrm>
            <a:off x="4798911" y="2772225"/>
            <a:ext cx="216877" cy="1079500"/>
          </a:xfrm>
          <a:custGeom>
            <a:avLst/>
            <a:gdLst>
              <a:gd name="T0" fmla="*/ 0 w 94"/>
              <a:gd name="T1" fmla="*/ 2147483647 h 413"/>
              <a:gd name="T2" fmla="*/ 2147483647 w 94"/>
              <a:gd name="T3" fmla="*/ 0 h 413"/>
              <a:gd name="T4" fmla="*/ 2147483647 w 94"/>
              <a:gd name="T5" fmla="*/ 2147483647 h 413"/>
              <a:gd name="T6" fmla="*/ 0 w 94"/>
              <a:gd name="T7" fmla="*/ 2147483647 h 413"/>
              <a:gd name="T8" fmla="*/ 0 60000 65536"/>
              <a:gd name="T9" fmla="*/ 0 60000 65536"/>
              <a:gd name="T10" fmla="*/ 0 60000 65536"/>
              <a:gd name="T11" fmla="*/ 0 60000 65536"/>
              <a:gd name="T12" fmla="*/ 0 w 94"/>
              <a:gd name="T13" fmla="*/ 0 h 413"/>
              <a:gd name="T14" fmla="*/ 94 w 94"/>
              <a:gd name="T15" fmla="*/ 413 h 413"/>
            </a:gdLst>
            <a:ahLst/>
            <a:cxnLst>
              <a:cxn ang="T8">
                <a:pos x="T0" y="T1"/>
              </a:cxn>
              <a:cxn ang="T9">
                <a:pos x="T2" y="T3"/>
              </a:cxn>
              <a:cxn ang="T10">
                <a:pos x="T4" y="T5"/>
              </a:cxn>
              <a:cxn ang="T11">
                <a:pos x="T6" y="T7"/>
              </a:cxn>
            </a:cxnLst>
            <a:rect l="T12" t="T13" r="T14" b="T15"/>
            <a:pathLst>
              <a:path w="94" h="413">
                <a:moveTo>
                  <a:pt x="0" y="257"/>
                </a:moveTo>
                <a:lnTo>
                  <a:pt x="94" y="0"/>
                </a:lnTo>
                <a:lnTo>
                  <a:pt x="49" y="413"/>
                </a:lnTo>
                <a:lnTo>
                  <a:pt x="0" y="25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31" name="Freeform 128"/>
          <p:cNvSpPr>
            <a:spLocks/>
          </p:cNvSpPr>
          <p:nvPr/>
        </p:nvSpPr>
        <p:spPr bwMode="auto">
          <a:xfrm>
            <a:off x="4913212" y="2569025"/>
            <a:ext cx="216877" cy="1282700"/>
          </a:xfrm>
          <a:custGeom>
            <a:avLst/>
            <a:gdLst>
              <a:gd name="T0" fmla="*/ 2147483647 w 94"/>
              <a:gd name="T1" fmla="*/ 0 h 491"/>
              <a:gd name="T2" fmla="*/ 0 w 94"/>
              <a:gd name="T3" fmla="*/ 2147483647 h 491"/>
              <a:gd name="T4" fmla="*/ 2147483647 w 94"/>
              <a:gd name="T5" fmla="*/ 2147483647 h 491"/>
              <a:gd name="T6" fmla="*/ 2147483647 w 94"/>
              <a:gd name="T7" fmla="*/ 0 h 491"/>
              <a:gd name="T8" fmla="*/ 0 60000 65536"/>
              <a:gd name="T9" fmla="*/ 0 60000 65536"/>
              <a:gd name="T10" fmla="*/ 0 60000 65536"/>
              <a:gd name="T11" fmla="*/ 0 60000 65536"/>
              <a:gd name="T12" fmla="*/ 0 w 94"/>
              <a:gd name="T13" fmla="*/ 0 h 491"/>
              <a:gd name="T14" fmla="*/ 94 w 94"/>
              <a:gd name="T15" fmla="*/ 491 h 491"/>
            </a:gdLst>
            <a:ahLst/>
            <a:cxnLst>
              <a:cxn ang="T8">
                <a:pos x="T0" y="T1"/>
              </a:cxn>
              <a:cxn ang="T9">
                <a:pos x="T2" y="T3"/>
              </a:cxn>
              <a:cxn ang="T10">
                <a:pos x="T4" y="T5"/>
              </a:cxn>
              <a:cxn ang="T11">
                <a:pos x="T6" y="T7"/>
              </a:cxn>
            </a:cxnLst>
            <a:rect l="T12" t="T13" r="T14" b="T15"/>
            <a:pathLst>
              <a:path w="94" h="491">
                <a:moveTo>
                  <a:pt x="94" y="0"/>
                </a:moveTo>
                <a:lnTo>
                  <a:pt x="0" y="491"/>
                </a:lnTo>
                <a:lnTo>
                  <a:pt x="45" y="78"/>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32" name="Freeform 129"/>
          <p:cNvSpPr>
            <a:spLocks/>
          </p:cNvSpPr>
          <p:nvPr/>
        </p:nvSpPr>
        <p:spPr bwMode="auto">
          <a:xfrm>
            <a:off x="7533319" y="3851729"/>
            <a:ext cx="219808"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3"/>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33" name="Freeform 130"/>
          <p:cNvSpPr>
            <a:spLocks/>
          </p:cNvSpPr>
          <p:nvPr/>
        </p:nvSpPr>
        <p:spPr bwMode="auto">
          <a:xfrm>
            <a:off x="7650549" y="3851729"/>
            <a:ext cx="215412"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34" name="Line 131"/>
          <p:cNvSpPr>
            <a:spLocks noChangeShapeType="1"/>
          </p:cNvSpPr>
          <p:nvPr/>
        </p:nvSpPr>
        <p:spPr bwMode="auto">
          <a:xfrm flipH="1" flipV="1">
            <a:off x="6659949" y="2843669"/>
            <a:ext cx="215412" cy="1571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35" name="Line 132"/>
          <p:cNvSpPr>
            <a:spLocks noChangeShapeType="1"/>
          </p:cNvSpPr>
          <p:nvPr/>
        </p:nvSpPr>
        <p:spPr bwMode="auto">
          <a:xfrm>
            <a:off x="4798913" y="3445325"/>
            <a:ext cx="114300" cy="4064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36" name="Line 133"/>
          <p:cNvSpPr>
            <a:spLocks noChangeShapeType="1"/>
          </p:cNvSpPr>
          <p:nvPr/>
        </p:nvSpPr>
        <p:spPr bwMode="auto">
          <a:xfrm flipH="1">
            <a:off x="4913212" y="2569025"/>
            <a:ext cx="216877" cy="128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37" name="Line 134"/>
          <p:cNvSpPr>
            <a:spLocks noChangeShapeType="1"/>
          </p:cNvSpPr>
          <p:nvPr/>
        </p:nvSpPr>
        <p:spPr bwMode="auto">
          <a:xfrm flipH="1" flipV="1">
            <a:off x="7650549" y="3851725"/>
            <a:ext cx="215412"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38" name="Line 135"/>
          <p:cNvSpPr>
            <a:spLocks noChangeShapeType="1"/>
          </p:cNvSpPr>
          <p:nvPr/>
        </p:nvSpPr>
        <p:spPr bwMode="auto">
          <a:xfrm flipV="1">
            <a:off x="7533320" y="3851732"/>
            <a:ext cx="117231"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39" name="Freeform 136"/>
          <p:cNvSpPr>
            <a:spLocks/>
          </p:cNvSpPr>
          <p:nvPr/>
        </p:nvSpPr>
        <p:spPr bwMode="auto">
          <a:xfrm>
            <a:off x="6875361" y="3000825"/>
            <a:ext cx="227134" cy="239712"/>
          </a:xfrm>
          <a:custGeom>
            <a:avLst/>
            <a:gdLst>
              <a:gd name="T0" fmla="*/ 2147483647 w 98"/>
              <a:gd name="T1" fmla="*/ 2147483647 h 92"/>
              <a:gd name="T2" fmla="*/ 0 w 98"/>
              <a:gd name="T3" fmla="*/ 0 h 92"/>
              <a:gd name="T4" fmla="*/ 2147483647 w 98"/>
              <a:gd name="T5" fmla="*/ 2147483647 h 92"/>
              <a:gd name="T6" fmla="*/ 2147483647 w 98"/>
              <a:gd name="T7" fmla="*/ 2147483647 h 92"/>
              <a:gd name="T8" fmla="*/ 0 60000 65536"/>
              <a:gd name="T9" fmla="*/ 0 60000 65536"/>
              <a:gd name="T10" fmla="*/ 0 60000 65536"/>
              <a:gd name="T11" fmla="*/ 0 60000 65536"/>
              <a:gd name="T12" fmla="*/ 0 w 98"/>
              <a:gd name="T13" fmla="*/ 0 h 92"/>
              <a:gd name="T14" fmla="*/ 98 w 98"/>
              <a:gd name="T15" fmla="*/ 92 h 92"/>
            </a:gdLst>
            <a:ahLst/>
            <a:cxnLst>
              <a:cxn ang="T8">
                <a:pos x="T0" y="T1"/>
              </a:cxn>
              <a:cxn ang="T9">
                <a:pos x="T2" y="T3"/>
              </a:cxn>
              <a:cxn ang="T10">
                <a:pos x="T4" y="T5"/>
              </a:cxn>
              <a:cxn ang="T11">
                <a:pos x="T6" y="T7"/>
              </a:cxn>
            </a:cxnLst>
            <a:rect l="T12" t="T13" r="T14" b="T15"/>
            <a:pathLst>
              <a:path w="98" h="92">
                <a:moveTo>
                  <a:pt x="98" y="92"/>
                </a:moveTo>
                <a:lnTo>
                  <a:pt x="0" y="0"/>
                </a:lnTo>
                <a:lnTo>
                  <a:pt x="49" y="51"/>
                </a:lnTo>
                <a:lnTo>
                  <a:pt x="98"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40" name="Line 137"/>
          <p:cNvSpPr>
            <a:spLocks noChangeShapeType="1"/>
          </p:cNvSpPr>
          <p:nvPr/>
        </p:nvSpPr>
        <p:spPr bwMode="auto">
          <a:xfrm flipH="1" flipV="1">
            <a:off x="6875361" y="3000825"/>
            <a:ext cx="227134" cy="2397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41" name="Freeform 138"/>
          <p:cNvSpPr>
            <a:spLocks/>
          </p:cNvSpPr>
          <p:nvPr/>
        </p:nvSpPr>
        <p:spPr bwMode="auto">
          <a:xfrm>
            <a:off x="6771319" y="2808737"/>
            <a:ext cx="216877" cy="325438"/>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4" y="73"/>
                </a:moveTo>
                <a:lnTo>
                  <a:pt x="93" y="124"/>
                </a:lnTo>
                <a:lnTo>
                  <a:pt x="0" y="0"/>
                </a:lnTo>
                <a:lnTo>
                  <a:pt x="44" y="7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42" name="Line 139"/>
          <p:cNvSpPr>
            <a:spLocks noChangeShapeType="1"/>
          </p:cNvSpPr>
          <p:nvPr/>
        </p:nvSpPr>
        <p:spPr bwMode="auto">
          <a:xfrm>
            <a:off x="6771323" y="2808737"/>
            <a:ext cx="104043" cy="1920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43" name="Line 140"/>
          <p:cNvSpPr>
            <a:spLocks noChangeShapeType="1"/>
          </p:cNvSpPr>
          <p:nvPr/>
        </p:nvSpPr>
        <p:spPr bwMode="auto">
          <a:xfrm flipV="1">
            <a:off x="7753130" y="3888239"/>
            <a:ext cx="112835"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44" name="Freeform 141"/>
          <p:cNvSpPr>
            <a:spLocks/>
          </p:cNvSpPr>
          <p:nvPr/>
        </p:nvSpPr>
        <p:spPr bwMode="auto">
          <a:xfrm>
            <a:off x="6988197" y="3134182"/>
            <a:ext cx="216877" cy="300037"/>
          </a:xfrm>
          <a:custGeom>
            <a:avLst/>
            <a:gdLst>
              <a:gd name="T0" fmla="*/ 2147483647 w 94"/>
              <a:gd name="T1" fmla="*/ 2147483647 h 115"/>
              <a:gd name="T2" fmla="*/ 2147483647 w 94"/>
              <a:gd name="T3" fmla="*/ 2147483647 h 115"/>
              <a:gd name="T4" fmla="*/ 0 w 94"/>
              <a:gd name="T5" fmla="*/ 0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9" y="41"/>
                </a:moveTo>
                <a:lnTo>
                  <a:pt x="94" y="115"/>
                </a:lnTo>
                <a:lnTo>
                  <a:pt x="0" y="0"/>
                </a:lnTo>
                <a:lnTo>
                  <a:pt x="49"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45" name="Freeform 142"/>
          <p:cNvSpPr>
            <a:spLocks/>
          </p:cNvSpPr>
          <p:nvPr/>
        </p:nvSpPr>
        <p:spPr bwMode="auto">
          <a:xfrm>
            <a:off x="7102497" y="3240537"/>
            <a:ext cx="216877" cy="204788"/>
          </a:xfrm>
          <a:custGeom>
            <a:avLst/>
            <a:gdLst>
              <a:gd name="T0" fmla="*/ 2147483647 w 94"/>
              <a:gd name="T1" fmla="*/ 2147483647 h 78"/>
              <a:gd name="T2" fmla="*/ 0 w 94"/>
              <a:gd name="T3" fmla="*/ 0 h 78"/>
              <a:gd name="T4" fmla="*/ 2147483647 w 94"/>
              <a:gd name="T5" fmla="*/ 2147483647 h 78"/>
              <a:gd name="T6" fmla="*/ 2147483647 w 94"/>
              <a:gd name="T7" fmla="*/ 2147483647 h 78"/>
              <a:gd name="T8" fmla="*/ 0 60000 65536"/>
              <a:gd name="T9" fmla="*/ 0 60000 65536"/>
              <a:gd name="T10" fmla="*/ 0 60000 65536"/>
              <a:gd name="T11" fmla="*/ 0 60000 65536"/>
              <a:gd name="T12" fmla="*/ 0 w 94"/>
              <a:gd name="T13" fmla="*/ 0 h 78"/>
              <a:gd name="T14" fmla="*/ 94 w 94"/>
              <a:gd name="T15" fmla="*/ 78 h 78"/>
            </a:gdLst>
            <a:ahLst/>
            <a:cxnLst>
              <a:cxn ang="T8">
                <a:pos x="T0" y="T1"/>
              </a:cxn>
              <a:cxn ang="T9">
                <a:pos x="T2" y="T3"/>
              </a:cxn>
              <a:cxn ang="T10">
                <a:pos x="T4" y="T5"/>
              </a:cxn>
              <a:cxn ang="T11">
                <a:pos x="T6" y="T7"/>
              </a:cxn>
            </a:cxnLst>
            <a:rect l="T12" t="T13" r="T14" b="T15"/>
            <a:pathLst>
              <a:path w="94" h="78">
                <a:moveTo>
                  <a:pt x="94" y="78"/>
                </a:moveTo>
                <a:lnTo>
                  <a:pt x="0" y="0"/>
                </a:lnTo>
                <a:lnTo>
                  <a:pt x="45" y="74"/>
                </a:lnTo>
                <a:lnTo>
                  <a:pt x="94" y="7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46" name="Freeform 143"/>
          <p:cNvSpPr>
            <a:spLocks/>
          </p:cNvSpPr>
          <p:nvPr/>
        </p:nvSpPr>
        <p:spPr bwMode="auto">
          <a:xfrm>
            <a:off x="5130088" y="1703841"/>
            <a:ext cx="218343" cy="1008063"/>
          </a:xfrm>
          <a:custGeom>
            <a:avLst/>
            <a:gdLst>
              <a:gd name="T0" fmla="*/ 0 w 94"/>
              <a:gd name="T1" fmla="*/ 2147483647 h 386"/>
              <a:gd name="T2" fmla="*/ 2147483647 w 94"/>
              <a:gd name="T3" fmla="*/ 0 h 386"/>
              <a:gd name="T4" fmla="*/ 2147483647 w 94"/>
              <a:gd name="T5" fmla="*/ 2147483647 h 386"/>
              <a:gd name="T6" fmla="*/ 0 w 94"/>
              <a:gd name="T7" fmla="*/ 2147483647 h 386"/>
              <a:gd name="T8" fmla="*/ 0 60000 65536"/>
              <a:gd name="T9" fmla="*/ 0 60000 65536"/>
              <a:gd name="T10" fmla="*/ 0 60000 65536"/>
              <a:gd name="T11" fmla="*/ 0 60000 65536"/>
              <a:gd name="T12" fmla="*/ 0 w 94"/>
              <a:gd name="T13" fmla="*/ 0 h 386"/>
              <a:gd name="T14" fmla="*/ 94 w 94"/>
              <a:gd name="T15" fmla="*/ 386 h 386"/>
            </a:gdLst>
            <a:ahLst/>
            <a:cxnLst>
              <a:cxn ang="T8">
                <a:pos x="T0" y="T1"/>
              </a:cxn>
              <a:cxn ang="T9">
                <a:pos x="T2" y="T3"/>
              </a:cxn>
              <a:cxn ang="T10">
                <a:pos x="T4" y="T5"/>
              </a:cxn>
              <a:cxn ang="T11">
                <a:pos x="T6" y="T7"/>
              </a:cxn>
            </a:cxnLst>
            <a:rect l="T12" t="T13" r="T14" b="T15"/>
            <a:pathLst>
              <a:path w="94" h="386">
                <a:moveTo>
                  <a:pt x="0" y="331"/>
                </a:moveTo>
                <a:lnTo>
                  <a:pt x="94" y="0"/>
                </a:lnTo>
                <a:lnTo>
                  <a:pt x="49" y="386"/>
                </a:lnTo>
                <a:lnTo>
                  <a:pt x="0" y="33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47" name="Freeform 144"/>
          <p:cNvSpPr>
            <a:spLocks/>
          </p:cNvSpPr>
          <p:nvPr/>
        </p:nvSpPr>
        <p:spPr bwMode="auto">
          <a:xfrm>
            <a:off x="5242926" y="1703841"/>
            <a:ext cx="219808" cy="1008063"/>
          </a:xfrm>
          <a:custGeom>
            <a:avLst/>
            <a:gdLst>
              <a:gd name="T0" fmla="*/ 2147483647 w 94"/>
              <a:gd name="T1" fmla="*/ 2147483647 h 386"/>
              <a:gd name="T2" fmla="*/ 0 w 94"/>
              <a:gd name="T3" fmla="*/ 2147483647 h 386"/>
              <a:gd name="T4" fmla="*/ 2147483647 w 94"/>
              <a:gd name="T5" fmla="*/ 0 h 386"/>
              <a:gd name="T6" fmla="*/ 2147483647 w 94"/>
              <a:gd name="T7" fmla="*/ 2147483647 h 386"/>
              <a:gd name="T8" fmla="*/ 0 60000 65536"/>
              <a:gd name="T9" fmla="*/ 0 60000 65536"/>
              <a:gd name="T10" fmla="*/ 0 60000 65536"/>
              <a:gd name="T11" fmla="*/ 0 60000 65536"/>
              <a:gd name="T12" fmla="*/ 0 w 94"/>
              <a:gd name="T13" fmla="*/ 0 h 386"/>
              <a:gd name="T14" fmla="*/ 94 w 94"/>
              <a:gd name="T15" fmla="*/ 386 h 386"/>
            </a:gdLst>
            <a:ahLst/>
            <a:cxnLst>
              <a:cxn ang="T8">
                <a:pos x="T0" y="T1"/>
              </a:cxn>
              <a:cxn ang="T9">
                <a:pos x="T2" y="T3"/>
              </a:cxn>
              <a:cxn ang="T10">
                <a:pos x="T4" y="T5"/>
              </a:cxn>
              <a:cxn ang="T11">
                <a:pos x="T6" y="T7"/>
              </a:cxn>
            </a:cxnLst>
            <a:rect l="T12" t="T13" r="T14" b="T15"/>
            <a:pathLst>
              <a:path w="94" h="386">
                <a:moveTo>
                  <a:pt x="94" y="14"/>
                </a:moveTo>
                <a:lnTo>
                  <a:pt x="0" y="386"/>
                </a:lnTo>
                <a:lnTo>
                  <a:pt x="45" y="0"/>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48" name="Line 145"/>
          <p:cNvSpPr>
            <a:spLocks noChangeShapeType="1"/>
          </p:cNvSpPr>
          <p:nvPr/>
        </p:nvSpPr>
        <p:spPr bwMode="auto">
          <a:xfrm flipH="1" flipV="1">
            <a:off x="7102497" y="3240537"/>
            <a:ext cx="216877" cy="2047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49" name="Line 146"/>
          <p:cNvSpPr>
            <a:spLocks noChangeShapeType="1"/>
          </p:cNvSpPr>
          <p:nvPr/>
        </p:nvSpPr>
        <p:spPr bwMode="auto">
          <a:xfrm>
            <a:off x="6988197" y="3134175"/>
            <a:ext cx="114300" cy="1063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50" name="Line 147"/>
          <p:cNvSpPr>
            <a:spLocks noChangeShapeType="1"/>
          </p:cNvSpPr>
          <p:nvPr/>
        </p:nvSpPr>
        <p:spPr bwMode="auto">
          <a:xfrm>
            <a:off x="5462735" y="1740350"/>
            <a:ext cx="101111" cy="4683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51" name="Line 148"/>
          <p:cNvSpPr>
            <a:spLocks noChangeShapeType="1"/>
          </p:cNvSpPr>
          <p:nvPr/>
        </p:nvSpPr>
        <p:spPr bwMode="auto">
          <a:xfrm>
            <a:off x="5130090" y="2569032"/>
            <a:ext cx="112835" cy="1428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52" name="Line 149"/>
          <p:cNvSpPr>
            <a:spLocks noChangeShapeType="1"/>
          </p:cNvSpPr>
          <p:nvPr/>
        </p:nvSpPr>
        <p:spPr bwMode="auto">
          <a:xfrm flipH="1">
            <a:off x="5242926" y="1740350"/>
            <a:ext cx="219808" cy="9715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53" name="Freeform 150"/>
          <p:cNvSpPr>
            <a:spLocks/>
          </p:cNvSpPr>
          <p:nvPr/>
        </p:nvSpPr>
        <p:spPr bwMode="auto">
          <a:xfrm>
            <a:off x="7319374" y="3445325"/>
            <a:ext cx="213946" cy="527050"/>
          </a:xfrm>
          <a:custGeom>
            <a:avLst/>
            <a:gdLst>
              <a:gd name="T0" fmla="*/ 2147483647 w 93"/>
              <a:gd name="T1" fmla="*/ 2147483647 h 202"/>
              <a:gd name="T2" fmla="*/ 0 w 93"/>
              <a:gd name="T3" fmla="*/ 0 h 202"/>
              <a:gd name="T4" fmla="*/ 2147483647 w 93"/>
              <a:gd name="T5" fmla="*/ 2147483647 h 202"/>
              <a:gd name="T6" fmla="*/ 2147483647 w 93"/>
              <a:gd name="T7" fmla="*/ 2147483647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93" y="179"/>
                </a:moveTo>
                <a:lnTo>
                  <a:pt x="0" y="0"/>
                </a:lnTo>
                <a:lnTo>
                  <a:pt x="44" y="202"/>
                </a:lnTo>
                <a:lnTo>
                  <a:pt x="93" y="17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54" name="Line 151"/>
          <p:cNvSpPr>
            <a:spLocks noChangeShapeType="1"/>
          </p:cNvSpPr>
          <p:nvPr/>
        </p:nvSpPr>
        <p:spPr bwMode="auto">
          <a:xfrm>
            <a:off x="7319372" y="3445325"/>
            <a:ext cx="1466"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55" name="Freeform 152"/>
          <p:cNvSpPr>
            <a:spLocks/>
          </p:cNvSpPr>
          <p:nvPr/>
        </p:nvSpPr>
        <p:spPr bwMode="auto">
          <a:xfrm>
            <a:off x="7205076" y="3434219"/>
            <a:ext cx="216877" cy="538163"/>
          </a:xfrm>
          <a:custGeom>
            <a:avLst/>
            <a:gdLst>
              <a:gd name="T0" fmla="*/ 2147483647 w 93"/>
              <a:gd name="T1" fmla="*/ 2147483647 h 206"/>
              <a:gd name="T2" fmla="*/ 2147483647 w 93"/>
              <a:gd name="T3" fmla="*/ 2147483647 h 206"/>
              <a:gd name="T4" fmla="*/ 0 w 93"/>
              <a:gd name="T5" fmla="*/ 0 h 206"/>
              <a:gd name="T6" fmla="*/ 2147483647 w 93"/>
              <a:gd name="T7" fmla="*/ 2147483647 h 206"/>
              <a:gd name="T8" fmla="*/ 0 60000 65536"/>
              <a:gd name="T9" fmla="*/ 0 60000 65536"/>
              <a:gd name="T10" fmla="*/ 0 60000 65536"/>
              <a:gd name="T11" fmla="*/ 0 60000 65536"/>
              <a:gd name="T12" fmla="*/ 0 w 93"/>
              <a:gd name="T13" fmla="*/ 0 h 206"/>
              <a:gd name="T14" fmla="*/ 93 w 93"/>
              <a:gd name="T15" fmla="*/ 206 h 206"/>
            </a:gdLst>
            <a:ahLst/>
            <a:cxnLst>
              <a:cxn ang="T8">
                <a:pos x="T0" y="T1"/>
              </a:cxn>
              <a:cxn ang="T9">
                <a:pos x="T2" y="T3"/>
              </a:cxn>
              <a:cxn ang="T10">
                <a:pos x="T4" y="T5"/>
              </a:cxn>
              <a:cxn ang="T11">
                <a:pos x="T6" y="T7"/>
              </a:cxn>
            </a:cxnLst>
            <a:rect l="T12" t="T13" r="T14" b="T15"/>
            <a:pathLst>
              <a:path w="93" h="206">
                <a:moveTo>
                  <a:pt x="49" y="4"/>
                </a:moveTo>
                <a:lnTo>
                  <a:pt x="93" y="206"/>
                </a:lnTo>
                <a:lnTo>
                  <a:pt x="0" y="0"/>
                </a:lnTo>
                <a:lnTo>
                  <a:pt x="49" y="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56" name="Freeform 153"/>
          <p:cNvSpPr>
            <a:spLocks/>
          </p:cNvSpPr>
          <p:nvPr/>
        </p:nvSpPr>
        <p:spPr bwMode="auto">
          <a:xfrm>
            <a:off x="7421949" y="3912054"/>
            <a:ext cx="228600" cy="96837"/>
          </a:xfrm>
          <a:custGeom>
            <a:avLst/>
            <a:gdLst>
              <a:gd name="T0" fmla="*/ 2147483647 w 99"/>
              <a:gd name="T1" fmla="*/ 0 h 37"/>
              <a:gd name="T2" fmla="*/ 2147483647 w 99"/>
              <a:gd name="T3" fmla="*/ 2147483647 h 37"/>
              <a:gd name="T4" fmla="*/ 0 w 99"/>
              <a:gd name="T5" fmla="*/ 2147483647 h 37"/>
              <a:gd name="T6" fmla="*/ 2147483647 w 99"/>
              <a:gd name="T7" fmla="*/ 0 h 37"/>
              <a:gd name="T8" fmla="*/ 0 60000 65536"/>
              <a:gd name="T9" fmla="*/ 0 60000 65536"/>
              <a:gd name="T10" fmla="*/ 0 60000 65536"/>
              <a:gd name="T11" fmla="*/ 0 60000 65536"/>
              <a:gd name="T12" fmla="*/ 0 w 99"/>
              <a:gd name="T13" fmla="*/ 0 h 37"/>
              <a:gd name="T14" fmla="*/ 99 w 99"/>
              <a:gd name="T15" fmla="*/ 37 h 37"/>
            </a:gdLst>
            <a:ahLst/>
            <a:cxnLst>
              <a:cxn ang="T8">
                <a:pos x="T0" y="T1"/>
              </a:cxn>
              <a:cxn ang="T9">
                <a:pos x="T2" y="T3"/>
              </a:cxn>
              <a:cxn ang="T10">
                <a:pos x="T4" y="T5"/>
              </a:cxn>
              <a:cxn ang="T11">
                <a:pos x="T6" y="T7"/>
              </a:cxn>
            </a:cxnLst>
            <a:rect l="T12" t="T13" r="T14" b="T15"/>
            <a:pathLst>
              <a:path w="99" h="37">
                <a:moveTo>
                  <a:pt x="49" y="0"/>
                </a:moveTo>
                <a:lnTo>
                  <a:pt x="99"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57" name="Freeform 154"/>
          <p:cNvSpPr>
            <a:spLocks/>
          </p:cNvSpPr>
          <p:nvPr/>
        </p:nvSpPr>
        <p:spPr bwMode="auto">
          <a:xfrm>
            <a:off x="7533319" y="3912054"/>
            <a:ext cx="219808" cy="96837"/>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50"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58" name="Line 155"/>
          <p:cNvSpPr>
            <a:spLocks noChangeShapeType="1"/>
          </p:cNvSpPr>
          <p:nvPr/>
        </p:nvSpPr>
        <p:spPr bwMode="auto">
          <a:xfrm flipH="1" flipV="1">
            <a:off x="7319374" y="3445332"/>
            <a:ext cx="213946" cy="4667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59" name="Line 156"/>
          <p:cNvSpPr>
            <a:spLocks noChangeShapeType="1"/>
          </p:cNvSpPr>
          <p:nvPr/>
        </p:nvSpPr>
        <p:spPr bwMode="auto">
          <a:xfrm>
            <a:off x="7205073" y="3434219"/>
            <a:ext cx="114300" cy="111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60" name="Line 157"/>
          <p:cNvSpPr>
            <a:spLocks noChangeShapeType="1"/>
          </p:cNvSpPr>
          <p:nvPr/>
        </p:nvSpPr>
        <p:spPr bwMode="auto">
          <a:xfrm flipH="1" flipV="1">
            <a:off x="7533319" y="3912050"/>
            <a:ext cx="219808"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61" name="Line 158"/>
          <p:cNvSpPr>
            <a:spLocks noChangeShapeType="1"/>
          </p:cNvSpPr>
          <p:nvPr/>
        </p:nvSpPr>
        <p:spPr bwMode="auto">
          <a:xfrm flipV="1">
            <a:off x="7432212" y="3912057"/>
            <a:ext cx="101111"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62" name="Freeform 159"/>
          <p:cNvSpPr>
            <a:spLocks/>
          </p:cNvSpPr>
          <p:nvPr/>
        </p:nvSpPr>
        <p:spPr bwMode="auto">
          <a:xfrm>
            <a:off x="6554442" y="2556325"/>
            <a:ext cx="216877" cy="252412"/>
          </a:xfrm>
          <a:custGeom>
            <a:avLst/>
            <a:gdLst>
              <a:gd name="T0" fmla="*/ 2147483647 w 94"/>
              <a:gd name="T1" fmla="*/ 2147483647 h 97"/>
              <a:gd name="T2" fmla="*/ 0 w 94"/>
              <a:gd name="T3" fmla="*/ 0 h 97"/>
              <a:gd name="T4" fmla="*/ 2147483647 w 94"/>
              <a:gd name="T5" fmla="*/ 2147483647 h 97"/>
              <a:gd name="T6" fmla="*/ 2147483647 w 94"/>
              <a:gd name="T7" fmla="*/ 2147483647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94" y="97"/>
                </a:moveTo>
                <a:lnTo>
                  <a:pt x="0" y="0"/>
                </a:lnTo>
                <a:lnTo>
                  <a:pt x="45" y="51"/>
                </a:lnTo>
                <a:lnTo>
                  <a:pt x="94"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63" name="Line 160"/>
          <p:cNvSpPr>
            <a:spLocks noChangeShapeType="1"/>
          </p:cNvSpPr>
          <p:nvPr/>
        </p:nvSpPr>
        <p:spPr bwMode="auto">
          <a:xfrm flipH="1" flipV="1">
            <a:off x="6554442" y="2556325"/>
            <a:ext cx="216877" cy="2524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64" name="Freeform 161"/>
          <p:cNvSpPr>
            <a:spLocks/>
          </p:cNvSpPr>
          <p:nvPr/>
        </p:nvSpPr>
        <p:spPr bwMode="auto">
          <a:xfrm>
            <a:off x="4697802" y="3059569"/>
            <a:ext cx="215411" cy="588963"/>
          </a:xfrm>
          <a:custGeom>
            <a:avLst/>
            <a:gdLst>
              <a:gd name="T0" fmla="*/ 0 w 93"/>
              <a:gd name="T1" fmla="*/ 2147483647 h 225"/>
              <a:gd name="T2" fmla="*/ 2147483647 w 93"/>
              <a:gd name="T3" fmla="*/ 0 h 225"/>
              <a:gd name="T4" fmla="*/ 2147483647 w 93"/>
              <a:gd name="T5" fmla="*/ 2147483647 h 225"/>
              <a:gd name="T6" fmla="*/ 0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0" y="225"/>
                </a:moveTo>
                <a:lnTo>
                  <a:pt x="93" y="0"/>
                </a:lnTo>
                <a:lnTo>
                  <a:pt x="44" y="147"/>
                </a:lnTo>
                <a:lnTo>
                  <a:pt x="0" y="22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65" name="Freeform 162"/>
          <p:cNvSpPr>
            <a:spLocks/>
          </p:cNvSpPr>
          <p:nvPr/>
        </p:nvSpPr>
        <p:spPr bwMode="auto">
          <a:xfrm>
            <a:off x="4798911" y="2772225"/>
            <a:ext cx="216877" cy="673100"/>
          </a:xfrm>
          <a:custGeom>
            <a:avLst/>
            <a:gdLst>
              <a:gd name="T0" fmla="*/ 2147483647 w 94"/>
              <a:gd name="T1" fmla="*/ 0 h 257"/>
              <a:gd name="T2" fmla="*/ 0 w 94"/>
              <a:gd name="T3" fmla="*/ 2147483647 h 257"/>
              <a:gd name="T4" fmla="*/ 2147483647 w 94"/>
              <a:gd name="T5" fmla="*/ 2147483647 h 257"/>
              <a:gd name="T6" fmla="*/ 2147483647 w 94"/>
              <a:gd name="T7" fmla="*/ 0 h 257"/>
              <a:gd name="T8" fmla="*/ 0 60000 65536"/>
              <a:gd name="T9" fmla="*/ 0 60000 65536"/>
              <a:gd name="T10" fmla="*/ 0 60000 65536"/>
              <a:gd name="T11" fmla="*/ 0 60000 65536"/>
              <a:gd name="T12" fmla="*/ 0 w 94"/>
              <a:gd name="T13" fmla="*/ 0 h 257"/>
              <a:gd name="T14" fmla="*/ 94 w 94"/>
              <a:gd name="T15" fmla="*/ 257 h 257"/>
            </a:gdLst>
            <a:ahLst/>
            <a:cxnLst>
              <a:cxn ang="T8">
                <a:pos x="T0" y="T1"/>
              </a:cxn>
              <a:cxn ang="T9">
                <a:pos x="T2" y="T3"/>
              </a:cxn>
              <a:cxn ang="T10">
                <a:pos x="T4" y="T5"/>
              </a:cxn>
              <a:cxn ang="T11">
                <a:pos x="T6" y="T7"/>
              </a:cxn>
            </a:cxnLst>
            <a:rect l="T12" t="T13" r="T14" b="T15"/>
            <a:pathLst>
              <a:path w="94" h="257">
                <a:moveTo>
                  <a:pt x="94" y="0"/>
                </a:moveTo>
                <a:lnTo>
                  <a:pt x="0" y="257"/>
                </a:lnTo>
                <a:lnTo>
                  <a:pt x="49" y="110"/>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66" name="Freeform 163"/>
          <p:cNvSpPr>
            <a:spLocks/>
          </p:cNvSpPr>
          <p:nvPr/>
        </p:nvSpPr>
        <p:spPr bwMode="auto">
          <a:xfrm>
            <a:off x="7650549" y="3948562"/>
            <a:ext cx="215412" cy="96838"/>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67" name="Line 164"/>
          <p:cNvSpPr>
            <a:spLocks noChangeShapeType="1"/>
          </p:cNvSpPr>
          <p:nvPr/>
        </p:nvSpPr>
        <p:spPr bwMode="auto">
          <a:xfrm flipV="1">
            <a:off x="4697804" y="3445325"/>
            <a:ext cx="101111"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68" name="Line 165"/>
          <p:cNvSpPr>
            <a:spLocks noChangeShapeType="1"/>
          </p:cNvSpPr>
          <p:nvPr/>
        </p:nvSpPr>
        <p:spPr bwMode="auto">
          <a:xfrm flipH="1">
            <a:off x="4798911" y="2772225"/>
            <a:ext cx="216877" cy="6731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69" name="Line 166"/>
          <p:cNvSpPr>
            <a:spLocks noChangeShapeType="1"/>
          </p:cNvSpPr>
          <p:nvPr/>
        </p:nvSpPr>
        <p:spPr bwMode="auto">
          <a:xfrm flipV="1">
            <a:off x="7650552" y="3948564"/>
            <a:ext cx="10257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70" name="Freeform 167"/>
          <p:cNvSpPr>
            <a:spLocks/>
          </p:cNvSpPr>
          <p:nvPr/>
        </p:nvSpPr>
        <p:spPr bwMode="auto">
          <a:xfrm>
            <a:off x="6659949" y="2689675"/>
            <a:ext cx="215412" cy="323850"/>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9" y="46"/>
                </a:moveTo>
                <a:lnTo>
                  <a:pt x="93" y="124"/>
                </a:lnTo>
                <a:lnTo>
                  <a:pt x="0" y="0"/>
                </a:lnTo>
                <a:lnTo>
                  <a:pt x="49"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71" name="Freeform 168"/>
          <p:cNvSpPr>
            <a:spLocks/>
          </p:cNvSpPr>
          <p:nvPr/>
        </p:nvSpPr>
        <p:spPr bwMode="auto">
          <a:xfrm>
            <a:off x="6771319" y="2808737"/>
            <a:ext cx="216877" cy="325438"/>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4" y="78"/>
                </a:lnTo>
                <a:lnTo>
                  <a:pt x="93" y="12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72" name="Line 169"/>
          <p:cNvSpPr>
            <a:spLocks noChangeShapeType="1"/>
          </p:cNvSpPr>
          <p:nvPr/>
        </p:nvSpPr>
        <p:spPr bwMode="auto">
          <a:xfrm flipH="1" flipV="1">
            <a:off x="6771319" y="2808737"/>
            <a:ext cx="216877" cy="3254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73" name="Line 170"/>
          <p:cNvSpPr>
            <a:spLocks noChangeShapeType="1"/>
          </p:cNvSpPr>
          <p:nvPr/>
        </p:nvSpPr>
        <p:spPr bwMode="auto">
          <a:xfrm>
            <a:off x="6659951" y="2689675"/>
            <a:ext cx="111369" cy="1190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74" name="Freeform 171"/>
          <p:cNvSpPr>
            <a:spLocks/>
          </p:cNvSpPr>
          <p:nvPr/>
        </p:nvSpPr>
        <p:spPr bwMode="auto">
          <a:xfrm>
            <a:off x="6875361" y="3013525"/>
            <a:ext cx="227134" cy="311150"/>
          </a:xfrm>
          <a:custGeom>
            <a:avLst/>
            <a:gdLst>
              <a:gd name="T0" fmla="*/ 2147483647 w 98"/>
              <a:gd name="T1" fmla="*/ 2147483647 h 119"/>
              <a:gd name="T2" fmla="*/ 2147483647 w 98"/>
              <a:gd name="T3" fmla="*/ 2147483647 h 119"/>
              <a:gd name="T4" fmla="*/ 0 w 98"/>
              <a:gd name="T5" fmla="*/ 0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49" y="46"/>
                </a:moveTo>
                <a:lnTo>
                  <a:pt x="98" y="119"/>
                </a:lnTo>
                <a:lnTo>
                  <a:pt x="0" y="0"/>
                </a:lnTo>
                <a:lnTo>
                  <a:pt x="49"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75" name="Freeform 172"/>
          <p:cNvSpPr>
            <a:spLocks/>
          </p:cNvSpPr>
          <p:nvPr/>
        </p:nvSpPr>
        <p:spPr bwMode="auto">
          <a:xfrm>
            <a:off x="6988197" y="3134182"/>
            <a:ext cx="216877" cy="300037"/>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115"/>
                </a:moveTo>
                <a:lnTo>
                  <a:pt x="0" y="0"/>
                </a:lnTo>
                <a:lnTo>
                  <a:pt x="49" y="73"/>
                </a:lnTo>
                <a:lnTo>
                  <a:pt x="94" y="11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76" name="Freeform 173"/>
          <p:cNvSpPr>
            <a:spLocks/>
          </p:cNvSpPr>
          <p:nvPr/>
        </p:nvSpPr>
        <p:spPr bwMode="auto">
          <a:xfrm>
            <a:off x="5015792" y="1967364"/>
            <a:ext cx="227135" cy="804863"/>
          </a:xfrm>
          <a:custGeom>
            <a:avLst/>
            <a:gdLst>
              <a:gd name="T0" fmla="*/ 0 w 98"/>
              <a:gd name="T1" fmla="*/ 2147483647 h 308"/>
              <a:gd name="T2" fmla="*/ 2147483647 w 98"/>
              <a:gd name="T3" fmla="*/ 0 h 308"/>
              <a:gd name="T4" fmla="*/ 2147483647 w 98"/>
              <a:gd name="T5" fmla="*/ 2147483647 h 308"/>
              <a:gd name="T6" fmla="*/ 0 w 98"/>
              <a:gd name="T7" fmla="*/ 2147483647 h 308"/>
              <a:gd name="T8" fmla="*/ 0 60000 65536"/>
              <a:gd name="T9" fmla="*/ 0 60000 65536"/>
              <a:gd name="T10" fmla="*/ 0 60000 65536"/>
              <a:gd name="T11" fmla="*/ 0 60000 65536"/>
              <a:gd name="T12" fmla="*/ 0 w 98"/>
              <a:gd name="T13" fmla="*/ 0 h 308"/>
              <a:gd name="T14" fmla="*/ 98 w 98"/>
              <a:gd name="T15" fmla="*/ 308 h 308"/>
            </a:gdLst>
            <a:ahLst/>
            <a:cxnLst>
              <a:cxn ang="T8">
                <a:pos x="T0" y="T1"/>
              </a:cxn>
              <a:cxn ang="T9">
                <a:pos x="T2" y="T3"/>
              </a:cxn>
              <a:cxn ang="T10">
                <a:pos x="T4" y="T5"/>
              </a:cxn>
              <a:cxn ang="T11">
                <a:pos x="T6" y="T7"/>
              </a:cxn>
            </a:cxnLst>
            <a:rect l="T12" t="T13" r="T14" b="T15"/>
            <a:pathLst>
              <a:path w="98" h="308">
                <a:moveTo>
                  <a:pt x="0" y="308"/>
                </a:moveTo>
                <a:lnTo>
                  <a:pt x="98" y="0"/>
                </a:lnTo>
                <a:lnTo>
                  <a:pt x="49" y="230"/>
                </a:lnTo>
                <a:lnTo>
                  <a:pt x="0" y="30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77" name="Freeform 174"/>
          <p:cNvSpPr>
            <a:spLocks/>
          </p:cNvSpPr>
          <p:nvPr/>
        </p:nvSpPr>
        <p:spPr bwMode="auto">
          <a:xfrm>
            <a:off x="5130088" y="1703837"/>
            <a:ext cx="218343" cy="865188"/>
          </a:xfrm>
          <a:custGeom>
            <a:avLst/>
            <a:gdLst>
              <a:gd name="T0" fmla="*/ 2147483647 w 94"/>
              <a:gd name="T1" fmla="*/ 2147483647 h 331"/>
              <a:gd name="T2" fmla="*/ 0 w 94"/>
              <a:gd name="T3" fmla="*/ 2147483647 h 331"/>
              <a:gd name="T4" fmla="*/ 2147483647 w 94"/>
              <a:gd name="T5" fmla="*/ 0 h 331"/>
              <a:gd name="T6" fmla="*/ 2147483647 w 94"/>
              <a:gd name="T7" fmla="*/ 2147483647 h 331"/>
              <a:gd name="T8" fmla="*/ 0 60000 65536"/>
              <a:gd name="T9" fmla="*/ 0 60000 65536"/>
              <a:gd name="T10" fmla="*/ 0 60000 65536"/>
              <a:gd name="T11" fmla="*/ 0 60000 65536"/>
              <a:gd name="T12" fmla="*/ 0 w 94"/>
              <a:gd name="T13" fmla="*/ 0 h 331"/>
              <a:gd name="T14" fmla="*/ 94 w 94"/>
              <a:gd name="T15" fmla="*/ 331 h 331"/>
            </a:gdLst>
            <a:ahLst/>
            <a:cxnLst>
              <a:cxn ang="T8">
                <a:pos x="T0" y="T1"/>
              </a:cxn>
              <a:cxn ang="T9">
                <a:pos x="T2" y="T3"/>
              </a:cxn>
              <a:cxn ang="T10">
                <a:pos x="T4" y="T5"/>
              </a:cxn>
              <a:cxn ang="T11">
                <a:pos x="T6" y="T7"/>
              </a:cxn>
            </a:cxnLst>
            <a:rect l="T12" t="T13" r="T14" b="T15"/>
            <a:pathLst>
              <a:path w="94" h="331">
                <a:moveTo>
                  <a:pt x="49" y="101"/>
                </a:moveTo>
                <a:lnTo>
                  <a:pt x="0" y="331"/>
                </a:lnTo>
                <a:lnTo>
                  <a:pt x="94" y="0"/>
                </a:lnTo>
                <a:lnTo>
                  <a:pt x="49" y="10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78" name="Line 175"/>
          <p:cNvSpPr>
            <a:spLocks noChangeShapeType="1"/>
          </p:cNvSpPr>
          <p:nvPr/>
        </p:nvSpPr>
        <p:spPr bwMode="auto">
          <a:xfrm flipH="1" flipV="1">
            <a:off x="6988197" y="3134182"/>
            <a:ext cx="216877" cy="3000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79" name="Line 176"/>
          <p:cNvSpPr>
            <a:spLocks noChangeShapeType="1"/>
          </p:cNvSpPr>
          <p:nvPr/>
        </p:nvSpPr>
        <p:spPr bwMode="auto">
          <a:xfrm>
            <a:off x="6875362" y="3013525"/>
            <a:ext cx="112834" cy="1206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80" name="Line 177"/>
          <p:cNvSpPr>
            <a:spLocks noChangeShapeType="1"/>
          </p:cNvSpPr>
          <p:nvPr/>
        </p:nvSpPr>
        <p:spPr bwMode="auto">
          <a:xfrm flipV="1">
            <a:off x="5015790" y="2569025"/>
            <a:ext cx="114300"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81" name="Line 178"/>
          <p:cNvSpPr>
            <a:spLocks noChangeShapeType="1"/>
          </p:cNvSpPr>
          <p:nvPr/>
        </p:nvSpPr>
        <p:spPr bwMode="auto">
          <a:xfrm flipH="1">
            <a:off x="5130088" y="1703837"/>
            <a:ext cx="218343" cy="8651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82" name="Freeform 179"/>
          <p:cNvSpPr>
            <a:spLocks/>
          </p:cNvSpPr>
          <p:nvPr/>
        </p:nvSpPr>
        <p:spPr bwMode="auto">
          <a:xfrm>
            <a:off x="7205076" y="3434219"/>
            <a:ext cx="216877" cy="538163"/>
          </a:xfrm>
          <a:custGeom>
            <a:avLst/>
            <a:gdLst>
              <a:gd name="T0" fmla="*/ 2147483647 w 93"/>
              <a:gd name="T1" fmla="*/ 2147483647 h 206"/>
              <a:gd name="T2" fmla="*/ 0 w 93"/>
              <a:gd name="T3" fmla="*/ 0 h 206"/>
              <a:gd name="T4" fmla="*/ 2147483647 w 93"/>
              <a:gd name="T5" fmla="*/ 2147483647 h 206"/>
              <a:gd name="T6" fmla="*/ 2147483647 w 93"/>
              <a:gd name="T7" fmla="*/ 2147483647 h 206"/>
              <a:gd name="T8" fmla="*/ 0 60000 65536"/>
              <a:gd name="T9" fmla="*/ 0 60000 65536"/>
              <a:gd name="T10" fmla="*/ 0 60000 65536"/>
              <a:gd name="T11" fmla="*/ 0 60000 65536"/>
              <a:gd name="T12" fmla="*/ 0 w 93"/>
              <a:gd name="T13" fmla="*/ 0 h 206"/>
              <a:gd name="T14" fmla="*/ 93 w 93"/>
              <a:gd name="T15" fmla="*/ 206 h 206"/>
            </a:gdLst>
            <a:ahLst/>
            <a:cxnLst>
              <a:cxn ang="T8">
                <a:pos x="T0" y="T1"/>
              </a:cxn>
              <a:cxn ang="T9">
                <a:pos x="T2" y="T3"/>
              </a:cxn>
              <a:cxn ang="T10">
                <a:pos x="T4" y="T5"/>
              </a:cxn>
              <a:cxn ang="T11">
                <a:pos x="T6" y="T7"/>
              </a:cxn>
            </a:cxnLst>
            <a:rect l="T12" t="T13" r="T14" b="T15"/>
            <a:pathLst>
              <a:path w="93" h="206">
                <a:moveTo>
                  <a:pt x="93" y="206"/>
                </a:moveTo>
                <a:lnTo>
                  <a:pt x="0" y="0"/>
                </a:lnTo>
                <a:lnTo>
                  <a:pt x="49" y="50"/>
                </a:lnTo>
                <a:lnTo>
                  <a:pt x="93" y="20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83" name="Freeform 180"/>
          <p:cNvSpPr>
            <a:spLocks/>
          </p:cNvSpPr>
          <p:nvPr/>
        </p:nvSpPr>
        <p:spPr bwMode="auto">
          <a:xfrm>
            <a:off x="7421949" y="3972380"/>
            <a:ext cx="228600" cy="96837"/>
          </a:xfrm>
          <a:custGeom>
            <a:avLst/>
            <a:gdLst>
              <a:gd name="T0" fmla="*/ 2147483647 w 99"/>
              <a:gd name="T1" fmla="*/ 2147483647 h 37"/>
              <a:gd name="T2" fmla="*/ 0 w 99"/>
              <a:gd name="T3" fmla="*/ 0 h 37"/>
              <a:gd name="T4" fmla="*/ 2147483647 w 99"/>
              <a:gd name="T5" fmla="*/ 2147483647 h 37"/>
              <a:gd name="T6" fmla="*/ 2147483647 w 99"/>
              <a:gd name="T7" fmla="*/ 2147483647 h 37"/>
              <a:gd name="T8" fmla="*/ 0 60000 65536"/>
              <a:gd name="T9" fmla="*/ 0 60000 65536"/>
              <a:gd name="T10" fmla="*/ 0 60000 65536"/>
              <a:gd name="T11" fmla="*/ 0 60000 65536"/>
              <a:gd name="T12" fmla="*/ 0 w 99"/>
              <a:gd name="T13" fmla="*/ 0 h 37"/>
              <a:gd name="T14" fmla="*/ 99 w 99"/>
              <a:gd name="T15" fmla="*/ 37 h 37"/>
            </a:gdLst>
            <a:ahLst/>
            <a:cxnLst>
              <a:cxn ang="T8">
                <a:pos x="T0" y="T1"/>
              </a:cxn>
              <a:cxn ang="T9">
                <a:pos x="T2" y="T3"/>
              </a:cxn>
              <a:cxn ang="T10">
                <a:pos x="T4" y="T5"/>
              </a:cxn>
              <a:cxn ang="T11">
                <a:pos x="T6" y="T7"/>
              </a:cxn>
            </a:cxnLst>
            <a:rect l="T12" t="T13" r="T14" b="T15"/>
            <a:pathLst>
              <a:path w="99" h="37">
                <a:moveTo>
                  <a:pt x="99" y="14"/>
                </a:moveTo>
                <a:lnTo>
                  <a:pt x="0" y="0"/>
                </a:lnTo>
                <a:lnTo>
                  <a:pt x="49" y="37"/>
                </a:lnTo>
                <a:lnTo>
                  <a:pt x="99"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84" name="Line 181"/>
          <p:cNvSpPr>
            <a:spLocks noChangeShapeType="1"/>
          </p:cNvSpPr>
          <p:nvPr/>
        </p:nvSpPr>
        <p:spPr bwMode="auto">
          <a:xfrm>
            <a:off x="7432209" y="3985075"/>
            <a:ext cx="218342" cy="238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85" name="Freeform 182"/>
          <p:cNvSpPr>
            <a:spLocks/>
          </p:cNvSpPr>
          <p:nvPr/>
        </p:nvSpPr>
        <p:spPr bwMode="auto">
          <a:xfrm>
            <a:off x="7319374" y="3564394"/>
            <a:ext cx="213946" cy="504825"/>
          </a:xfrm>
          <a:custGeom>
            <a:avLst/>
            <a:gdLst>
              <a:gd name="T0" fmla="*/ 2147483647 w 93"/>
              <a:gd name="T1" fmla="*/ 2147483647 h 193"/>
              <a:gd name="T2" fmla="*/ 2147483647 w 93"/>
              <a:gd name="T3" fmla="*/ 2147483647 h 193"/>
              <a:gd name="T4" fmla="*/ 0 w 93"/>
              <a:gd name="T5" fmla="*/ 0 h 193"/>
              <a:gd name="T6" fmla="*/ 2147483647 w 93"/>
              <a:gd name="T7" fmla="*/ 2147483647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44" y="156"/>
                </a:moveTo>
                <a:lnTo>
                  <a:pt x="93" y="193"/>
                </a:lnTo>
                <a:lnTo>
                  <a:pt x="0" y="0"/>
                </a:lnTo>
                <a:lnTo>
                  <a:pt x="44" y="15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86" name="Line 183"/>
          <p:cNvSpPr>
            <a:spLocks noChangeShapeType="1"/>
          </p:cNvSpPr>
          <p:nvPr/>
        </p:nvSpPr>
        <p:spPr bwMode="auto">
          <a:xfrm>
            <a:off x="7421951" y="3972377"/>
            <a:ext cx="10258"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87" name="Line 184"/>
          <p:cNvSpPr>
            <a:spLocks noChangeShapeType="1"/>
          </p:cNvSpPr>
          <p:nvPr/>
        </p:nvSpPr>
        <p:spPr bwMode="auto">
          <a:xfrm flipH="1" flipV="1">
            <a:off x="7205076" y="3434219"/>
            <a:ext cx="216877" cy="5381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88" name="Freeform 185"/>
          <p:cNvSpPr>
            <a:spLocks/>
          </p:cNvSpPr>
          <p:nvPr/>
        </p:nvSpPr>
        <p:spPr bwMode="auto">
          <a:xfrm>
            <a:off x="7102497" y="3324675"/>
            <a:ext cx="216877" cy="239712"/>
          </a:xfrm>
          <a:custGeom>
            <a:avLst/>
            <a:gdLst>
              <a:gd name="T0" fmla="*/ 2147483647 w 94"/>
              <a:gd name="T1" fmla="*/ 2147483647 h 92"/>
              <a:gd name="T2" fmla="*/ 2147483647 w 94"/>
              <a:gd name="T3" fmla="*/ 2147483647 h 92"/>
              <a:gd name="T4" fmla="*/ 0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45" y="42"/>
                </a:moveTo>
                <a:lnTo>
                  <a:pt x="94" y="92"/>
                </a:lnTo>
                <a:lnTo>
                  <a:pt x="0" y="0"/>
                </a:lnTo>
                <a:lnTo>
                  <a:pt x="45" y="4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89" name="Line 186"/>
          <p:cNvSpPr>
            <a:spLocks noChangeShapeType="1"/>
          </p:cNvSpPr>
          <p:nvPr/>
        </p:nvSpPr>
        <p:spPr bwMode="auto">
          <a:xfrm>
            <a:off x="7421951" y="3972375"/>
            <a:ext cx="10258"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90" name="Line 187"/>
          <p:cNvSpPr>
            <a:spLocks noChangeShapeType="1"/>
          </p:cNvSpPr>
          <p:nvPr/>
        </p:nvSpPr>
        <p:spPr bwMode="auto">
          <a:xfrm>
            <a:off x="7319377" y="3564387"/>
            <a:ext cx="102577" cy="407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91" name="Line 188"/>
          <p:cNvSpPr>
            <a:spLocks noChangeShapeType="1"/>
          </p:cNvSpPr>
          <p:nvPr/>
        </p:nvSpPr>
        <p:spPr bwMode="auto">
          <a:xfrm>
            <a:off x="7102499" y="3324682"/>
            <a:ext cx="102577" cy="1095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92" name="Freeform 189"/>
          <p:cNvSpPr>
            <a:spLocks/>
          </p:cNvSpPr>
          <p:nvPr/>
        </p:nvSpPr>
        <p:spPr bwMode="auto">
          <a:xfrm>
            <a:off x="5348432" y="1306962"/>
            <a:ext cx="215411" cy="433388"/>
          </a:xfrm>
          <a:custGeom>
            <a:avLst/>
            <a:gdLst>
              <a:gd name="T0" fmla="*/ 0 w 93"/>
              <a:gd name="T1" fmla="*/ 2147483647 h 166"/>
              <a:gd name="T2" fmla="*/ 2147483647 w 93"/>
              <a:gd name="T3" fmla="*/ 0 h 166"/>
              <a:gd name="T4" fmla="*/ 2147483647 w 93"/>
              <a:gd name="T5" fmla="*/ 2147483647 h 166"/>
              <a:gd name="T6" fmla="*/ 0 w 93"/>
              <a:gd name="T7" fmla="*/ 2147483647 h 166"/>
              <a:gd name="T8" fmla="*/ 0 60000 65536"/>
              <a:gd name="T9" fmla="*/ 0 60000 65536"/>
              <a:gd name="T10" fmla="*/ 0 60000 65536"/>
              <a:gd name="T11" fmla="*/ 0 60000 65536"/>
              <a:gd name="T12" fmla="*/ 0 w 93"/>
              <a:gd name="T13" fmla="*/ 0 h 166"/>
              <a:gd name="T14" fmla="*/ 93 w 93"/>
              <a:gd name="T15" fmla="*/ 166 h 166"/>
            </a:gdLst>
            <a:ahLst/>
            <a:cxnLst>
              <a:cxn ang="T8">
                <a:pos x="T0" y="T1"/>
              </a:cxn>
              <a:cxn ang="T9">
                <a:pos x="T2" y="T3"/>
              </a:cxn>
              <a:cxn ang="T10">
                <a:pos x="T4" y="T5"/>
              </a:cxn>
              <a:cxn ang="T11">
                <a:pos x="T6" y="T7"/>
              </a:cxn>
            </a:cxnLst>
            <a:rect l="T12" t="T13" r="T14" b="T15"/>
            <a:pathLst>
              <a:path w="93" h="166">
                <a:moveTo>
                  <a:pt x="0" y="152"/>
                </a:moveTo>
                <a:lnTo>
                  <a:pt x="93" y="0"/>
                </a:lnTo>
                <a:lnTo>
                  <a:pt x="49" y="166"/>
                </a:lnTo>
                <a:lnTo>
                  <a:pt x="0" y="15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93" name="Line 190"/>
          <p:cNvSpPr>
            <a:spLocks noChangeShapeType="1"/>
          </p:cNvSpPr>
          <p:nvPr/>
        </p:nvSpPr>
        <p:spPr bwMode="auto">
          <a:xfrm>
            <a:off x="5348433" y="1703844"/>
            <a:ext cx="114300"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94" name="Freeform 191"/>
          <p:cNvSpPr>
            <a:spLocks/>
          </p:cNvSpPr>
          <p:nvPr/>
        </p:nvSpPr>
        <p:spPr bwMode="auto">
          <a:xfrm>
            <a:off x="4584967" y="3337375"/>
            <a:ext cx="213946" cy="444500"/>
          </a:xfrm>
          <a:custGeom>
            <a:avLst/>
            <a:gdLst>
              <a:gd name="T0" fmla="*/ 0 w 93"/>
              <a:gd name="T1" fmla="*/ 2147483647 h 170"/>
              <a:gd name="T2" fmla="*/ 2147483647 w 93"/>
              <a:gd name="T3" fmla="*/ 0 h 170"/>
              <a:gd name="T4" fmla="*/ 2147483647 w 93"/>
              <a:gd name="T5" fmla="*/ 2147483647 h 170"/>
              <a:gd name="T6" fmla="*/ 0 w 93"/>
              <a:gd name="T7" fmla="*/ 2147483647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0" y="170"/>
                </a:moveTo>
                <a:lnTo>
                  <a:pt x="93" y="0"/>
                </a:lnTo>
                <a:lnTo>
                  <a:pt x="49" y="119"/>
                </a:lnTo>
                <a:lnTo>
                  <a:pt x="0" y="17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95" name="Freeform 192"/>
          <p:cNvSpPr>
            <a:spLocks/>
          </p:cNvSpPr>
          <p:nvPr/>
        </p:nvSpPr>
        <p:spPr bwMode="auto">
          <a:xfrm>
            <a:off x="4697802" y="3059569"/>
            <a:ext cx="215411" cy="588963"/>
          </a:xfrm>
          <a:custGeom>
            <a:avLst/>
            <a:gdLst>
              <a:gd name="T0" fmla="*/ 2147483647 w 93"/>
              <a:gd name="T1" fmla="*/ 0 h 225"/>
              <a:gd name="T2" fmla="*/ 0 w 93"/>
              <a:gd name="T3" fmla="*/ 2147483647 h 225"/>
              <a:gd name="T4" fmla="*/ 2147483647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0"/>
                </a:moveTo>
                <a:lnTo>
                  <a:pt x="0" y="225"/>
                </a:lnTo>
                <a:lnTo>
                  <a:pt x="44" y="106"/>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96" name="Line 193"/>
          <p:cNvSpPr>
            <a:spLocks noChangeShapeType="1"/>
          </p:cNvSpPr>
          <p:nvPr/>
        </p:nvSpPr>
        <p:spPr bwMode="auto">
          <a:xfrm flipV="1">
            <a:off x="4584966" y="3648525"/>
            <a:ext cx="112835" cy="1333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97" name="Line 194"/>
          <p:cNvSpPr>
            <a:spLocks noChangeShapeType="1"/>
          </p:cNvSpPr>
          <p:nvPr/>
        </p:nvSpPr>
        <p:spPr bwMode="auto">
          <a:xfrm flipH="1">
            <a:off x="4697802" y="3059569"/>
            <a:ext cx="215411" cy="5889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698" name="Freeform 195"/>
          <p:cNvSpPr>
            <a:spLocks/>
          </p:cNvSpPr>
          <p:nvPr/>
        </p:nvSpPr>
        <p:spPr bwMode="auto">
          <a:xfrm>
            <a:off x="7533319" y="4008887"/>
            <a:ext cx="219808"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3"/>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699" name="Freeform 196"/>
          <p:cNvSpPr>
            <a:spLocks/>
          </p:cNvSpPr>
          <p:nvPr/>
        </p:nvSpPr>
        <p:spPr bwMode="auto">
          <a:xfrm>
            <a:off x="7650549" y="4008887"/>
            <a:ext cx="215412" cy="96838"/>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00" name="Line 197"/>
          <p:cNvSpPr>
            <a:spLocks noChangeShapeType="1"/>
          </p:cNvSpPr>
          <p:nvPr/>
        </p:nvSpPr>
        <p:spPr bwMode="auto">
          <a:xfrm flipH="1" flipV="1">
            <a:off x="7650549" y="4008889"/>
            <a:ext cx="215412"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01" name="Line 198"/>
          <p:cNvSpPr>
            <a:spLocks noChangeShapeType="1"/>
          </p:cNvSpPr>
          <p:nvPr/>
        </p:nvSpPr>
        <p:spPr bwMode="auto">
          <a:xfrm flipV="1">
            <a:off x="7533320" y="4008889"/>
            <a:ext cx="117231"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02" name="Line 199"/>
          <p:cNvSpPr>
            <a:spLocks noChangeShapeType="1"/>
          </p:cNvSpPr>
          <p:nvPr/>
        </p:nvSpPr>
        <p:spPr bwMode="auto">
          <a:xfrm flipH="1" flipV="1">
            <a:off x="6501687" y="2484887"/>
            <a:ext cx="158262" cy="2047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03" name="Freeform 200"/>
          <p:cNvSpPr>
            <a:spLocks/>
          </p:cNvSpPr>
          <p:nvPr/>
        </p:nvSpPr>
        <p:spPr bwMode="auto">
          <a:xfrm>
            <a:off x="5015792" y="1967364"/>
            <a:ext cx="227135" cy="804863"/>
          </a:xfrm>
          <a:custGeom>
            <a:avLst/>
            <a:gdLst>
              <a:gd name="T0" fmla="*/ 2147483647 w 98"/>
              <a:gd name="T1" fmla="*/ 0 h 308"/>
              <a:gd name="T2" fmla="*/ 0 w 98"/>
              <a:gd name="T3" fmla="*/ 2147483647 h 308"/>
              <a:gd name="T4" fmla="*/ 2147483647 w 98"/>
              <a:gd name="T5" fmla="*/ 2147483647 h 308"/>
              <a:gd name="T6" fmla="*/ 2147483647 w 98"/>
              <a:gd name="T7" fmla="*/ 0 h 308"/>
              <a:gd name="T8" fmla="*/ 0 60000 65536"/>
              <a:gd name="T9" fmla="*/ 0 60000 65536"/>
              <a:gd name="T10" fmla="*/ 0 60000 65536"/>
              <a:gd name="T11" fmla="*/ 0 60000 65536"/>
              <a:gd name="T12" fmla="*/ 0 w 98"/>
              <a:gd name="T13" fmla="*/ 0 h 308"/>
              <a:gd name="T14" fmla="*/ 98 w 98"/>
              <a:gd name="T15" fmla="*/ 308 h 308"/>
            </a:gdLst>
            <a:ahLst/>
            <a:cxnLst>
              <a:cxn ang="T8">
                <a:pos x="T0" y="T1"/>
              </a:cxn>
              <a:cxn ang="T9">
                <a:pos x="T2" y="T3"/>
              </a:cxn>
              <a:cxn ang="T10">
                <a:pos x="T4" y="T5"/>
              </a:cxn>
              <a:cxn ang="T11">
                <a:pos x="T6" y="T7"/>
              </a:cxn>
            </a:cxnLst>
            <a:rect l="T12" t="T13" r="T14" b="T15"/>
            <a:pathLst>
              <a:path w="98" h="308">
                <a:moveTo>
                  <a:pt x="98" y="0"/>
                </a:moveTo>
                <a:lnTo>
                  <a:pt x="0" y="308"/>
                </a:lnTo>
                <a:lnTo>
                  <a:pt x="49" y="184"/>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04" name="Line 201"/>
          <p:cNvSpPr>
            <a:spLocks noChangeShapeType="1"/>
          </p:cNvSpPr>
          <p:nvPr/>
        </p:nvSpPr>
        <p:spPr bwMode="auto">
          <a:xfrm flipH="1">
            <a:off x="5015792" y="2040387"/>
            <a:ext cx="197827" cy="7318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05" name="Freeform 202"/>
          <p:cNvSpPr>
            <a:spLocks/>
          </p:cNvSpPr>
          <p:nvPr/>
        </p:nvSpPr>
        <p:spPr bwMode="auto">
          <a:xfrm>
            <a:off x="4913212" y="2448382"/>
            <a:ext cx="216877" cy="611187"/>
          </a:xfrm>
          <a:custGeom>
            <a:avLst/>
            <a:gdLst>
              <a:gd name="T0" fmla="*/ 0 w 94"/>
              <a:gd name="T1" fmla="*/ 2147483647 h 234"/>
              <a:gd name="T2" fmla="*/ 2147483647 w 94"/>
              <a:gd name="T3" fmla="*/ 0 h 234"/>
              <a:gd name="T4" fmla="*/ 2147483647 w 94"/>
              <a:gd name="T5" fmla="*/ 2147483647 h 234"/>
              <a:gd name="T6" fmla="*/ 0 w 94"/>
              <a:gd name="T7" fmla="*/ 2147483647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0" y="234"/>
                </a:moveTo>
                <a:lnTo>
                  <a:pt x="94" y="0"/>
                </a:lnTo>
                <a:lnTo>
                  <a:pt x="45" y="124"/>
                </a:lnTo>
                <a:lnTo>
                  <a:pt x="0" y="23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06" name="Line 203"/>
          <p:cNvSpPr>
            <a:spLocks noChangeShapeType="1"/>
          </p:cNvSpPr>
          <p:nvPr/>
        </p:nvSpPr>
        <p:spPr bwMode="auto">
          <a:xfrm flipV="1">
            <a:off x="4913214" y="2772232"/>
            <a:ext cx="102577" cy="287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07" name="Freeform 204"/>
          <p:cNvSpPr>
            <a:spLocks/>
          </p:cNvSpPr>
          <p:nvPr/>
        </p:nvSpPr>
        <p:spPr bwMode="auto">
          <a:xfrm>
            <a:off x="6554442" y="2616657"/>
            <a:ext cx="216877" cy="276225"/>
          </a:xfrm>
          <a:custGeom>
            <a:avLst/>
            <a:gdLst>
              <a:gd name="T0" fmla="*/ 2147483647 w 94"/>
              <a:gd name="T1" fmla="*/ 2147483647 h 106"/>
              <a:gd name="T2" fmla="*/ 2147483647 w 94"/>
              <a:gd name="T3" fmla="*/ 2147483647 h 106"/>
              <a:gd name="T4" fmla="*/ 0 w 94"/>
              <a:gd name="T5" fmla="*/ 0 h 106"/>
              <a:gd name="T6" fmla="*/ 2147483647 w 94"/>
              <a:gd name="T7" fmla="*/ 2147483647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45" y="28"/>
                </a:moveTo>
                <a:lnTo>
                  <a:pt x="94" y="106"/>
                </a:lnTo>
                <a:lnTo>
                  <a:pt x="0" y="0"/>
                </a:lnTo>
                <a:lnTo>
                  <a:pt x="45" y="2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08" name="Freeform 205"/>
          <p:cNvSpPr>
            <a:spLocks/>
          </p:cNvSpPr>
          <p:nvPr/>
        </p:nvSpPr>
        <p:spPr bwMode="auto">
          <a:xfrm>
            <a:off x="6659949" y="2689675"/>
            <a:ext cx="215412"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9" y="78"/>
                </a:lnTo>
                <a:lnTo>
                  <a:pt x="93" y="12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09" name="Line 206"/>
          <p:cNvSpPr>
            <a:spLocks noChangeShapeType="1"/>
          </p:cNvSpPr>
          <p:nvPr/>
        </p:nvSpPr>
        <p:spPr bwMode="auto">
          <a:xfrm flipH="1" flipV="1">
            <a:off x="6659949" y="2689675"/>
            <a:ext cx="215412" cy="323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10" name="Freeform 207"/>
          <p:cNvSpPr>
            <a:spLocks/>
          </p:cNvSpPr>
          <p:nvPr/>
        </p:nvSpPr>
        <p:spPr bwMode="auto">
          <a:xfrm>
            <a:off x="6771319" y="2892875"/>
            <a:ext cx="216877" cy="323850"/>
          </a:xfrm>
          <a:custGeom>
            <a:avLst/>
            <a:gdLst>
              <a:gd name="T0" fmla="*/ 2147483647 w 93"/>
              <a:gd name="T1" fmla="*/ 2147483647 h 124"/>
              <a:gd name="T2" fmla="*/ 2147483647 w 93"/>
              <a:gd name="T3" fmla="*/ 2147483647 h 124"/>
              <a:gd name="T4" fmla="*/ 0 w 93"/>
              <a:gd name="T5" fmla="*/ 0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4" y="46"/>
                </a:moveTo>
                <a:lnTo>
                  <a:pt x="93" y="124"/>
                </a:lnTo>
                <a:lnTo>
                  <a:pt x="0" y="0"/>
                </a:lnTo>
                <a:lnTo>
                  <a:pt x="44"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11" name="Freeform 208"/>
          <p:cNvSpPr>
            <a:spLocks/>
          </p:cNvSpPr>
          <p:nvPr/>
        </p:nvSpPr>
        <p:spPr bwMode="auto">
          <a:xfrm>
            <a:off x="6875361" y="3013525"/>
            <a:ext cx="227134" cy="311150"/>
          </a:xfrm>
          <a:custGeom>
            <a:avLst/>
            <a:gdLst>
              <a:gd name="T0" fmla="*/ 2147483647 w 98"/>
              <a:gd name="T1" fmla="*/ 2147483647 h 119"/>
              <a:gd name="T2" fmla="*/ 0 w 98"/>
              <a:gd name="T3" fmla="*/ 0 h 119"/>
              <a:gd name="T4" fmla="*/ 2147483647 w 98"/>
              <a:gd name="T5" fmla="*/ 2147483647 h 119"/>
              <a:gd name="T6" fmla="*/ 2147483647 w 98"/>
              <a:gd name="T7" fmla="*/ 2147483647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98" y="119"/>
                </a:moveTo>
                <a:lnTo>
                  <a:pt x="0" y="0"/>
                </a:lnTo>
                <a:lnTo>
                  <a:pt x="49" y="78"/>
                </a:lnTo>
                <a:lnTo>
                  <a:pt x="98" y="11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12" name="Line 209"/>
          <p:cNvSpPr>
            <a:spLocks noChangeShapeType="1"/>
          </p:cNvSpPr>
          <p:nvPr/>
        </p:nvSpPr>
        <p:spPr bwMode="auto">
          <a:xfrm flipV="1">
            <a:off x="7753130" y="4045403"/>
            <a:ext cx="112835"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13" name="Line 210"/>
          <p:cNvSpPr>
            <a:spLocks noChangeShapeType="1"/>
          </p:cNvSpPr>
          <p:nvPr/>
        </p:nvSpPr>
        <p:spPr bwMode="auto">
          <a:xfrm flipH="1" flipV="1">
            <a:off x="6875361" y="3013525"/>
            <a:ext cx="227134" cy="311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14" name="Line 211"/>
          <p:cNvSpPr>
            <a:spLocks noChangeShapeType="1"/>
          </p:cNvSpPr>
          <p:nvPr/>
        </p:nvSpPr>
        <p:spPr bwMode="auto">
          <a:xfrm>
            <a:off x="6771323" y="2892875"/>
            <a:ext cx="104043" cy="1206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15" name="Freeform 212"/>
          <p:cNvSpPr>
            <a:spLocks/>
          </p:cNvSpPr>
          <p:nvPr/>
        </p:nvSpPr>
        <p:spPr bwMode="auto">
          <a:xfrm>
            <a:off x="6988197" y="3216732"/>
            <a:ext cx="216877" cy="274637"/>
          </a:xfrm>
          <a:custGeom>
            <a:avLst/>
            <a:gdLst>
              <a:gd name="T0" fmla="*/ 2147483647 w 94"/>
              <a:gd name="T1" fmla="*/ 2147483647 h 105"/>
              <a:gd name="T2" fmla="*/ 2147483647 w 94"/>
              <a:gd name="T3" fmla="*/ 2147483647 h 105"/>
              <a:gd name="T4" fmla="*/ 0 w 94"/>
              <a:gd name="T5" fmla="*/ 0 h 105"/>
              <a:gd name="T6" fmla="*/ 2147483647 w 94"/>
              <a:gd name="T7" fmla="*/ 2147483647 h 105"/>
              <a:gd name="T8" fmla="*/ 0 60000 65536"/>
              <a:gd name="T9" fmla="*/ 0 60000 65536"/>
              <a:gd name="T10" fmla="*/ 0 60000 65536"/>
              <a:gd name="T11" fmla="*/ 0 60000 65536"/>
              <a:gd name="T12" fmla="*/ 0 w 94"/>
              <a:gd name="T13" fmla="*/ 0 h 105"/>
              <a:gd name="T14" fmla="*/ 94 w 94"/>
              <a:gd name="T15" fmla="*/ 105 h 105"/>
            </a:gdLst>
            <a:ahLst/>
            <a:cxnLst>
              <a:cxn ang="T8">
                <a:pos x="T0" y="T1"/>
              </a:cxn>
              <a:cxn ang="T9">
                <a:pos x="T2" y="T3"/>
              </a:cxn>
              <a:cxn ang="T10">
                <a:pos x="T4" y="T5"/>
              </a:cxn>
              <a:cxn ang="T11">
                <a:pos x="T6" y="T7"/>
              </a:cxn>
            </a:cxnLst>
            <a:rect l="T12" t="T13" r="T14" b="T15"/>
            <a:pathLst>
              <a:path w="94" h="105">
                <a:moveTo>
                  <a:pt x="49" y="41"/>
                </a:moveTo>
                <a:lnTo>
                  <a:pt x="94" y="105"/>
                </a:lnTo>
                <a:lnTo>
                  <a:pt x="0" y="0"/>
                </a:lnTo>
                <a:lnTo>
                  <a:pt x="49"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16" name="Freeform 213"/>
          <p:cNvSpPr>
            <a:spLocks/>
          </p:cNvSpPr>
          <p:nvPr/>
        </p:nvSpPr>
        <p:spPr bwMode="auto">
          <a:xfrm>
            <a:off x="7102497" y="3324675"/>
            <a:ext cx="216877" cy="239712"/>
          </a:xfrm>
          <a:custGeom>
            <a:avLst/>
            <a:gdLst>
              <a:gd name="T0" fmla="*/ 2147483647 w 94"/>
              <a:gd name="T1" fmla="*/ 2147483647 h 92"/>
              <a:gd name="T2" fmla="*/ 0 w 94"/>
              <a:gd name="T3" fmla="*/ 0 h 92"/>
              <a:gd name="T4" fmla="*/ 2147483647 w 94"/>
              <a:gd name="T5" fmla="*/ 2147483647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0"/>
                </a:lnTo>
                <a:lnTo>
                  <a:pt x="45" y="64"/>
                </a:lnTo>
                <a:lnTo>
                  <a:pt x="94"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17" name="Freeform 214"/>
          <p:cNvSpPr>
            <a:spLocks/>
          </p:cNvSpPr>
          <p:nvPr/>
        </p:nvSpPr>
        <p:spPr bwMode="auto">
          <a:xfrm>
            <a:off x="4470669" y="3637412"/>
            <a:ext cx="227135" cy="298450"/>
          </a:xfrm>
          <a:custGeom>
            <a:avLst/>
            <a:gdLst>
              <a:gd name="T0" fmla="*/ 2147483647 w 98"/>
              <a:gd name="T1" fmla="*/ 2147483647 h 114"/>
              <a:gd name="T2" fmla="*/ 2147483647 w 98"/>
              <a:gd name="T3" fmla="*/ 0 h 114"/>
              <a:gd name="T4" fmla="*/ 0 w 98"/>
              <a:gd name="T5" fmla="*/ 2147483647 h 114"/>
              <a:gd name="T6" fmla="*/ 2147483647 w 98"/>
              <a:gd name="T7" fmla="*/ 2147483647 h 114"/>
              <a:gd name="T8" fmla="*/ 0 60000 65536"/>
              <a:gd name="T9" fmla="*/ 0 60000 65536"/>
              <a:gd name="T10" fmla="*/ 0 60000 65536"/>
              <a:gd name="T11" fmla="*/ 0 60000 65536"/>
              <a:gd name="T12" fmla="*/ 0 w 98"/>
              <a:gd name="T13" fmla="*/ 0 h 114"/>
              <a:gd name="T14" fmla="*/ 98 w 98"/>
              <a:gd name="T15" fmla="*/ 114 h 114"/>
            </a:gdLst>
            <a:ahLst/>
            <a:cxnLst>
              <a:cxn ang="T8">
                <a:pos x="T0" y="T1"/>
              </a:cxn>
              <a:cxn ang="T9">
                <a:pos x="T2" y="T3"/>
              </a:cxn>
              <a:cxn ang="T10">
                <a:pos x="T4" y="T5"/>
              </a:cxn>
              <a:cxn ang="T11">
                <a:pos x="T6" y="T7"/>
              </a:cxn>
            </a:cxnLst>
            <a:rect l="T12" t="T13" r="T14" b="T15"/>
            <a:pathLst>
              <a:path w="98" h="114">
                <a:moveTo>
                  <a:pt x="49" y="55"/>
                </a:moveTo>
                <a:lnTo>
                  <a:pt x="98" y="0"/>
                </a:lnTo>
                <a:lnTo>
                  <a:pt x="0" y="114"/>
                </a:lnTo>
                <a:lnTo>
                  <a:pt x="49"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18" name="Freeform 215"/>
          <p:cNvSpPr>
            <a:spLocks/>
          </p:cNvSpPr>
          <p:nvPr/>
        </p:nvSpPr>
        <p:spPr bwMode="auto">
          <a:xfrm>
            <a:off x="4584967" y="3337375"/>
            <a:ext cx="213946" cy="444500"/>
          </a:xfrm>
          <a:custGeom>
            <a:avLst/>
            <a:gdLst>
              <a:gd name="T0" fmla="*/ 2147483647 w 93"/>
              <a:gd name="T1" fmla="*/ 0 h 170"/>
              <a:gd name="T2" fmla="*/ 0 w 93"/>
              <a:gd name="T3" fmla="*/ 2147483647 h 170"/>
              <a:gd name="T4" fmla="*/ 2147483647 w 93"/>
              <a:gd name="T5" fmla="*/ 2147483647 h 170"/>
              <a:gd name="T6" fmla="*/ 2147483647 w 93"/>
              <a:gd name="T7" fmla="*/ 0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93" y="0"/>
                </a:moveTo>
                <a:lnTo>
                  <a:pt x="0" y="170"/>
                </a:lnTo>
                <a:lnTo>
                  <a:pt x="49" y="115"/>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19" name="Line 216"/>
          <p:cNvSpPr>
            <a:spLocks noChangeShapeType="1"/>
          </p:cNvSpPr>
          <p:nvPr/>
        </p:nvSpPr>
        <p:spPr bwMode="auto">
          <a:xfrm flipH="1" flipV="1">
            <a:off x="5575567" y="1303787"/>
            <a:ext cx="190500" cy="2873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20" name="Line 217"/>
          <p:cNvSpPr>
            <a:spLocks noChangeShapeType="1"/>
          </p:cNvSpPr>
          <p:nvPr/>
        </p:nvSpPr>
        <p:spPr bwMode="auto">
          <a:xfrm flipH="1" flipV="1">
            <a:off x="7102497" y="3324675"/>
            <a:ext cx="216877" cy="2397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21" name="Line 218"/>
          <p:cNvSpPr>
            <a:spLocks noChangeShapeType="1"/>
          </p:cNvSpPr>
          <p:nvPr/>
        </p:nvSpPr>
        <p:spPr bwMode="auto">
          <a:xfrm>
            <a:off x="6988197" y="3216725"/>
            <a:ext cx="114300" cy="1079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22" name="Freeform 219"/>
          <p:cNvSpPr>
            <a:spLocks/>
          </p:cNvSpPr>
          <p:nvPr/>
        </p:nvSpPr>
        <p:spPr bwMode="auto">
          <a:xfrm>
            <a:off x="5242926" y="1559382"/>
            <a:ext cx="219808" cy="407987"/>
          </a:xfrm>
          <a:custGeom>
            <a:avLst/>
            <a:gdLst>
              <a:gd name="T0" fmla="*/ 2147483647 w 94"/>
              <a:gd name="T1" fmla="*/ 2147483647 h 156"/>
              <a:gd name="T2" fmla="*/ 2147483647 w 94"/>
              <a:gd name="T3" fmla="*/ 0 h 156"/>
              <a:gd name="T4" fmla="*/ 0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5" y="55"/>
                </a:moveTo>
                <a:lnTo>
                  <a:pt x="94" y="0"/>
                </a:lnTo>
                <a:lnTo>
                  <a:pt x="0" y="156"/>
                </a:lnTo>
                <a:lnTo>
                  <a:pt x="45"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23" name="Freeform 220"/>
          <p:cNvSpPr>
            <a:spLocks/>
          </p:cNvSpPr>
          <p:nvPr/>
        </p:nvSpPr>
        <p:spPr bwMode="auto">
          <a:xfrm>
            <a:off x="5348432" y="1306967"/>
            <a:ext cx="215411" cy="396875"/>
          </a:xfrm>
          <a:custGeom>
            <a:avLst/>
            <a:gdLst>
              <a:gd name="T0" fmla="*/ 2147483647 w 93"/>
              <a:gd name="T1" fmla="*/ 0 h 152"/>
              <a:gd name="T2" fmla="*/ 0 w 93"/>
              <a:gd name="T3" fmla="*/ 2147483647 h 152"/>
              <a:gd name="T4" fmla="*/ 2147483647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0"/>
                </a:moveTo>
                <a:lnTo>
                  <a:pt x="0" y="152"/>
                </a:lnTo>
                <a:lnTo>
                  <a:pt x="49" y="97"/>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24" name="Line 221"/>
          <p:cNvSpPr>
            <a:spLocks noChangeShapeType="1"/>
          </p:cNvSpPr>
          <p:nvPr/>
        </p:nvSpPr>
        <p:spPr bwMode="auto">
          <a:xfrm flipV="1">
            <a:off x="4470667" y="3781882"/>
            <a:ext cx="114300" cy="153987"/>
          </a:xfrm>
          <a:prstGeom prst="line">
            <a:avLst/>
          </a:prstGeom>
          <a:noFill/>
          <a:ln w="571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25" name="Line 222"/>
          <p:cNvSpPr>
            <a:spLocks noChangeShapeType="1"/>
          </p:cNvSpPr>
          <p:nvPr/>
        </p:nvSpPr>
        <p:spPr bwMode="auto">
          <a:xfrm flipH="1">
            <a:off x="4584967" y="3337375"/>
            <a:ext cx="213946" cy="4445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26" name="Line 223"/>
          <p:cNvSpPr>
            <a:spLocks noChangeShapeType="1"/>
          </p:cNvSpPr>
          <p:nvPr/>
        </p:nvSpPr>
        <p:spPr bwMode="auto">
          <a:xfrm flipV="1">
            <a:off x="5242922" y="1703844"/>
            <a:ext cx="105508" cy="263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27" name="Line 224"/>
          <p:cNvSpPr>
            <a:spLocks noChangeShapeType="1"/>
          </p:cNvSpPr>
          <p:nvPr/>
        </p:nvSpPr>
        <p:spPr bwMode="auto">
          <a:xfrm flipH="1">
            <a:off x="5348432" y="1306967"/>
            <a:ext cx="215411" cy="3968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28" name="Freeform 225"/>
          <p:cNvSpPr>
            <a:spLocks/>
          </p:cNvSpPr>
          <p:nvPr/>
        </p:nvSpPr>
        <p:spPr bwMode="auto">
          <a:xfrm>
            <a:off x="4798911" y="2929387"/>
            <a:ext cx="216877" cy="407988"/>
          </a:xfrm>
          <a:custGeom>
            <a:avLst/>
            <a:gdLst>
              <a:gd name="T0" fmla="*/ 0 w 94"/>
              <a:gd name="T1" fmla="*/ 2147483647 h 156"/>
              <a:gd name="T2" fmla="*/ 2147483647 w 94"/>
              <a:gd name="T3" fmla="*/ 0 h 156"/>
              <a:gd name="T4" fmla="*/ 2147483647 w 94"/>
              <a:gd name="T5" fmla="*/ 2147483647 h 156"/>
              <a:gd name="T6" fmla="*/ 0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0" y="156"/>
                </a:moveTo>
                <a:lnTo>
                  <a:pt x="94" y="0"/>
                </a:lnTo>
                <a:lnTo>
                  <a:pt x="49" y="50"/>
                </a:lnTo>
                <a:lnTo>
                  <a:pt x="0" y="15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29" name="Freeform 226"/>
          <p:cNvSpPr>
            <a:spLocks/>
          </p:cNvSpPr>
          <p:nvPr/>
        </p:nvSpPr>
        <p:spPr bwMode="auto">
          <a:xfrm>
            <a:off x="4913212" y="2448382"/>
            <a:ext cx="216877" cy="611187"/>
          </a:xfrm>
          <a:custGeom>
            <a:avLst/>
            <a:gdLst>
              <a:gd name="T0" fmla="*/ 2147483647 w 94"/>
              <a:gd name="T1" fmla="*/ 0 h 234"/>
              <a:gd name="T2" fmla="*/ 0 w 94"/>
              <a:gd name="T3" fmla="*/ 2147483647 h 234"/>
              <a:gd name="T4" fmla="*/ 2147483647 w 94"/>
              <a:gd name="T5" fmla="*/ 2147483647 h 234"/>
              <a:gd name="T6" fmla="*/ 214748364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94" y="0"/>
                </a:moveTo>
                <a:lnTo>
                  <a:pt x="0" y="234"/>
                </a:lnTo>
                <a:lnTo>
                  <a:pt x="45" y="184"/>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30" name="Line 227"/>
          <p:cNvSpPr>
            <a:spLocks noChangeShapeType="1"/>
          </p:cNvSpPr>
          <p:nvPr/>
        </p:nvSpPr>
        <p:spPr bwMode="auto">
          <a:xfrm flipH="1">
            <a:off x="5213616" y="1967369"/>
            <a:ext cx="29308"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31" name="Freeform 228"/>
          <p:cNvSpPr>
            <a:spLocks/>
          </p:cNvSpPr>
          <p:nvPr/>
        </p:nvSpPr>
        <p:spPr bwMode="auto">
          <a:xfrm>
            <a:off x="7205076" y="3491362"/>
            <a:ext cx="216877" cy="146050"/>
          </a:xfrm>
          <a:custGeom>
            <a:avLst/>
            <a:gdLst>
              <a:gd name="T0" fmla="*/ 2147483647 w 93"/>
              <a:gd name="T1" fmla="*/ 2147483647 h 56"/>
              <a:gd name="T2" fmla="*/ 2147483647 w 93"/>
              <a:gd name="T3" fmla="*/ 2147483647 h 56"/>
              <a:gd name="T4" fmla="*/ 0 w 93"/>
              <a:gd name="T5" fmla="*/ 0 h 56"/>
              <a:gd name="T6" fmla="*/ 2147483647 w 93"/>
              <a:gd name="T7" fmla="*/ 2147483647 h 56"/>
              <a:gd name="T8" fmla="*/ 0 60000 65536"/>
              <a:gd name="T9" fmla="*/ 0 60000 65536"/>
              <a:gd name="T10" fmla="*/ 0 60000 65536"/>
              <a:gd name="T11" fmla="*/ 0 60000 65536"/>
              <a:gd name="T12" fmla="*/ 0 w 93"/>
              <a:gd name="T13" fmla="*/ 0 h 56"/>
              <a:gd name="T14" fmla="*/ 93 w 93"/>
              <a:gd name="T15" fmla="*/ 56 h 56"/>
            </a:gdLst>
            <a:ahLst/>
            <a:cxnLst>
              <a:cxn ang="T8">
                <a:pos x="T0" y="T1"/>
              </a:cxn>
              <a:cxn ang="T9">
                <a:pos x="T2" y="T3"/>
              </a:cxn>
              <a:cxn ang="T10">
                <a:pos x="T4" y="T5"/>
              </a:cxn>
              <a:cxn ang="T11">
                <a:pos x="T6" y="T7"/>
              </a:cxn>
            </a:cxnLst>
            <a:rect l="T12" t="T13" r="T14" b="T15"/>
            <a:pathLst>
              <a:path w="93" h="56">
                <a:moveTo>
                  <a:pt x="49" y="28"/>
                </a:moveTo>
                <a:lnTo>
                  <a:pt x="93" y="56"/>
                </a:lnTo>
                <a:lnTo>
                  <a:pt x="0" y="0"/>
                </a:lnTo>
                <a:lnTo>
                  <a:pt x="49" y="2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32" name="Freeform 229"/>
          <p:cNvSpPr>
            <a:spLocks/>
          </p:cNvSpPr>
          <p:nvPr/>
        </p:nvSpPr>
        <p:spPr bwMode="auto">
          <a:xfrm>
            <a:off x="7319374" y="3564394"/>
            <a:ext cx="213946" cy="504825"/>
          </a:xfrm>
          <a:custGeom>
            <a:avLst/>
            <a:gdLst>
              <a:gd name="T0" fmla="*/ 2147483647 w 93"/>
              <a:gd name="T1" fmla="*/ 2147483647 h 193"/>
              <a:gd name="T2" fmla="*/ 0 w 93"/>
              <a:gd name="T3" fmla="*/ 0 h 193"/>
              <a:gd name="T4" fmla="*/ 2147483647 w 93"/>
              <a:gd name="T5" fmla="*/ 2147483647 h 193"/>
              <a:gd name="T6" fmla="*/ 2147483647 w 93"/>
              <a:gd name="T7" fmla="*/ 2147483647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93" y="193"/>
                </a:moveTo>
                <a:lnTo>
                  <a:pt x="0" y="0"/>
                </a:lnTo>
                <a:lnTo>
                  <a:pt x="44" y="28"/>
                </a:lnTo>
                <a:lnTo>
                  <a:pt x="93" y="19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33" name="Freeform 230"/>
          <p:cNvSpPr>
            <a:spLocks/>
          </p:cNvSpPr>
          <p:nvPr/>
        </p:nvSpPr>
        <p:spPr bwMode="auto">
          <a:xfrm>
            <a:off x="7533319" y="4069212"/>
            <a:ext cx="219808"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50"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34" name="Line 231"/>
          <p:cNvSpPr>
            <a:spLocks noChangeShapeType="1"/>
          </p:cNvSpPr>
          <p:nvPr/>
        </p:nvSpPr>
        <p:spPr bwMode="auto">
          <a:xfrm>
            <a:off x="7533319" y="4069214"/>
            <a:ext cx="219808"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35" name="Freeform 232"/>
          <p:cNvSpPr>
            <a:spLocks/>
          </p:cNvSpPr>
          <p:nvPr/>
        </p:nvSpPr>
        <p:spPr bwMode="auto">
          <a:xfrm>
            <a:off x="7421949" y="3637412"/>
            <a:ext cx="228600" cy="528638"/>
          </a:xfrm>
          <a:custGeom>
            <a:avLst/>
            <a:gdLst>
              <a:gd name="T0" fmla="*/ 2147483647 w 99"/>
              <a:gd name="T1" fmla="*/ 2147483647 h 202"/>
              <a:gd name="T2" fmla="*/ 2147483647 w 99"/>
              <a:gd name="T3" fmla="*/ 2147483647 h 202"/>
              <a:gd name="T4" fmla="*/ 0 w 99"/>
              <a:gd name="T5" fmla="*/ 0 h 202"/>
              <a:gd name="T6" fmla="*/ 2147483647 w 99"/>
              <a:gd name="T7" fmla="*/ 2147483647 h 202"/>
              <a:gd name="T8" fmla="*/ 0 60000 65536"/>
              <a:gd name="T9" fmla="*/ 0 60000 65536"/>
              <a:gd name="T10" fmla="*/ 0 60000 65536"/>
              <a:gd name="T11" fmla="*/ 0 60000 65536"/>
              <a:gd name="T12" fmla="*/ 0 w 99"/>
              <a:gd name="T13" fmla="*/ 0 h 202"/>
              <a:gd name="T14" fmla="*/ 99 w 99"/>
              <a:gd name="T15" fmla="*/ 202 h 202"/>
            </a:gdLst>
            <a:ahLst/>
            <a:cxnLst>
              <a:cxn ang="T8">
                <a:pos x="T0" y="T1"/>
              </a:cxn>
              <a:cxn ang="T9">
                <a:pos x="T2" y="T3"/>
              </a:cxn>
              <a:cxn ang="T10">
                <a:pos x="T4" y="T5"/>
              </a:cxn>
              <a:cxn ang="T11">
                <a:pos x="T6" y="T7"/>
              </a:cxn>
            </a:cxnLst>
            <a:rect l="T12" t="T13" r="T14" b="T15"/>
            <a:pathLst>
              <a:path w="99" h="202">
                <a:moveTo>
                  <a:pt x="49" y="165"/>
                </a:moveTo>
                <a:lnTo>
                  <a:pt x="99" y="202"/>
                </a:lnTo>
                <a:lnTo>
                  <a:pt x="0" y="0"/>
                </a:lnTo>
                <a:lnTo>
                  <a:pt x="49" y="1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36" name="Line 233"/>
          <p:cNvSpPr>
            <a:spLocks noChangeShapeType="1"/>
          </p:cNvSpPr>
          <p:nvPr/>
        </p:nvSpPr>
        <p:spPr bwMode="auto">
          <a:xfrm>
            <a:off x="7533322" y="4069216"/>
            <a:ext cx="4397"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37" name="Line 234"/>
          <p:cNvSpPr>
            <a:spLocks noChangeShapeType="1"/>
          </p:cNvSpPr>
          <p:nvPr/>
        </p:nvSpPr>
        <p:spPr bwMode="auto">
          <a:xfrm flipV="1">
            <a:off x="4798913" y="3059569"/>
            <a:ext cx="114300" cy="277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38" name="Line 235"/>
          <p:cNvSpPr>
            <a:spLocks noChangeShapeType="1"/>
          </p:cNvSpPr>
          <p:nvPr/>
        </p:nvSpPr>
        <p:spPr bwMode="auto">
          <a:xfrm flipH="1">
            <a:off x="4913212" y="2448382"/>
            <a:ext cx="216877" cy="6111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39" name="Line 236"/>
          <p:cNvSpPr>
            <a:spLocks noChangeShapeType="1"/>
          </p:cNvSpPr>
          <p:nvPr/>
        </p:nvSpPr>
        <p:spPr bwMode="auto">
          <a:xfrm flipH="1" flipV="1">
            <a:off x="7319374" y="3564394"/>
            <a:ext cx="213946" cy="5048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40" name="Line 237"/>
          <p:cNvSpPr>
            <a:spLocks noChangeShapeType="1"/>
          </p:cNvSpPr>
          <p:nvPr/>
        </p:nvSpPr>
        <p:spPr bwMode="auto">
          <a:xfrm>
            <a:off x="7215330" y="3491369"/>
            <a:ext cx="104042"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41" name="Line 238"/>
          <p:cNvSpPr>
            <a:spLocks noChangeShapeType="1"/>
          </p:cNvSpPr>
          <p:nvPr/>
        </p:nvSpPr>
        <p:spPr bwMode="auto">
          <a:xfrm>
            <a:off x="7533322" y="4069216"/>
            <a:ext cx="4397"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42" name="Line 239"/>
          <p:cNvSpPr>
            <a:spLocks noChangeShapeType="1"/>
          </p:cNvSpPr>
          <p:nvPr/>
        </p:nvSpPr>
        <p:spPr bwMode="auto">
          <a:xfrm>
            <a:off x="7432212" y="3648532"/>
            <a:ext cx="101111" cy="4206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43" name="Freeform 240"/>
          <p:cNvSpPr>
            <a:spLocks/>
          </p:cNvSpPr>
          <p:nvPr/>
        </p:nvSpPr>
        <p:spPr bwMode="auto">
          <a:xfrm>
            <a:off x="6441608" y="2569032"/>
            <a:ext cx="218342" cy="250825"/>
          </a:xfrm>
          <a:custGeom>
            <a:avLst/>
            <a:gdLst>
              <a:gd name="T0" fmla="*/ 2147483647 w 94"/>
              <a:gd name="T1" fmla="*/ 2147483647 h 96"/>
              <a:gd name="T2" fmla="*/ 2147483647 w 94"/>
              <a:gd name="T3" fmla="*/ 2147483647 h 96"/>
              <a:gd name="T4" fmla="*/ 0 w 94"/>
              <a:gd name="T5" fmla="*/ 0 h 96"/>
              <a:gd name="T6" fmla="*/ 2147483647 w 94"/>
              <a:gd name="T7" fmla="*/ 2147483647 h 96"/>
              <a:gd name="T8" fmla="*/ 0 60000 65536"/>
              <a:gd name="T9" fmla="*/ 0 60000 65536"/>
              <a:gd name="T10" fmla="*/ 0 60000 65536"/>
              <a:gd name="T11" fmla="*/ 0 60000 65536"/>
              <a:gd name="T12" fmla="*/ 0 w 94"/>
              <a:gd name="T13" fmla="*/ 0 h 96"/>
              <a:gd name="T14" fmla="*/ 94 w 94"/>
              <a:gd name="T15" fmla="*/ 96 h 96"/>
            </a:gdLst>
            <a:ahLst/>
            <a:cxnLst>
              <a:cxn ang="T8">
                <a:pos x="T0" y="T1"/>
              </a:cxn>
              <a:cxn ang="T9">
                <a:pos x="T2" y="T3"/>
              </a:cxn>
              <a:cxn ang="T10">
                <a:pos x="T4" y="T5"/>
              </a:cxn>
              <a:cxn ang="T11">
                <a:pos x="T6" y="T7"/>
              </a:cxn>
            </a:cxnLst>
            <a:rect l="T12" t="T13" r="T14" b="T15"/>
            <a:pathLst>
              <a:path w="94" h="96">
                <a:moveTo>
                  <a:pt x="49" y="18"/>
                </a:moveTo>
                <a:lnTo>
                  <a:pt x="94" y="96"/>
                </a:lnTo>
                <a:lnTo>
                  <a:pt x="0" y="0"/>
                </a:lnTo>
                <a:lnTo>
                  <a:pt x="49"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44" name="Freeform 241"/>
          <p:cNvSpPr>
            <a:spLocks/>
          </p:cNvSpPr>
          <p:nvPr/>
        </p:nvSpPr>
        <p:spPr bwMode="auto">
          <a:xfrm>
            <a:off x="6554442" y="2616657"/>
            <a:ext cx="216877" cy="276225"/>
          </a:xfrm>
          <a:custGeom>
            <a:avLst/>
            <a:gdLst>
              <a:gd name="T0" fmla="*/ 2147483647 w 94"/>
              <a:gd name="T1" fmla="*/ 2147483647 h 106"/>
              <a:gd name="T2" fmla="*/ 0 w 94"/>
              <a:gd name="T3" fmla="*/ 0 h 106"/>
              <a:gd name="T4" fmla="*/ 2147483647 w 94"/>
              <a:gd name="T5" fmla="*/ 2147483647 h 106"/>
              <a:gd name="T6" fmla="*/ 2147483647 w 94"/>
              <a:gd name="T7" fmla="*/ 2147483647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94" y="106"/>
                </a:moveTo>
                <a:lnTo>
                  <a:pt x="0" y="0"/>
                </a:lnTo>
                <a:lnTo>
                  <a:pt x="45" y="78"/>
                </a:lnTo>
                <a:lnTo>
                  <a:pt x="94" y="10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45" name="Freeform 242"/>
          <p:cNvSpPr>
            <a:spLocks/>
          </p:cNvSpPr>
          <p:nvPr/>
        </p:nvSpPr>
        <p:spPr bwMode="auto">
          <a:xfrm>
            <a:off x="7650549" y="4105732"/>
            <a:ext cx="215412"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46" name="Line 243"/>
          <p:cNvSpPr>
            <a:spLocks noChangeShapeType="1"/>
          </p:cNvSpPr>
          <p:nvPr/>
        </p:nvSpPr>
        <p:spPr bwMode="auto">
          <a:xfrm flipH="1" flipV="1">
            <a:off x="6554442" y="2616657"/>
            <a:ext cx="216877" cy="2762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47" name="Line 244"/>
          <p:cNvSpPr>
            <a:spLocks noChangeShapeType="1"/>
          </p:cNvSpPr>
          <p:nvPr/>
        </p:nvSpPr>
        <p:spPr bwMode="auto">
          <a:xfrm flipV="1">
            <a:off x="7650552" y="4105728"/>
            <a:ext cx="10257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48" name="Freeform 245"/>
          <p:cNvSpPr>
            <a:spLocks/>
          </p:cNvSpPr>
          <p:nvPr/>
        </p:nvSpPr>
        <p:spPr bwMode="auto">
          <a:xfrm>
            <a:off x="5130088" y="1967366"/>
            <a:ext cx="218343" cy="481013"/>
          </a:xfrm>
          <a:custGeom>
            <a:avLst/>
            <a:gdLst>
              <a:gd name="T0" fmla="*/ 0 w 94"/>
              <a:gd name="T1" fmla="*/ 2147483647 h 184"/>
              <a:gd name="T2" fmla="*/ 2147483647 w 94"/>
              <a:gd name="T3" fmla="*/ 2147483647 h 184"/>
              <a:gd name="T4" fmla="*/ 2147483647 w 94"/>
              <a:gd name="T5" fmla="*/ 0 h 184"/>
              <a:gd name="T6" fmla="*/ 0 w 94"/>
              <a:gd name="T7" fmla="*/ 214748364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0" y="184"/>
                </a:moveTo>
                <a:lnTo>
                  <a:pt x="94" y="51"/>
                </a:lnTo>
                <a:lnTo>
                  <a:pt x="49" y="0"/>
                </a:lnTo>
                <a:lnTo>
                  <a:pt x="0"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49" name="Freeform 246"/>
          <p:cNvSpPr>
            <a:spLocks/>
          </p:cNvSpPr>
          <p:nvPr/>
        </p:nvSpPr>
        <p:spPr bwMode="auto">
          <a:xfrm>
            <a:off x="5242926" y="1559382"/>
            <a:ext cx="219808" cy="541337"/>
          </a:xfrm>
          <a:custGeom>
            <a:avLst/>
            <a:gdLst>
              <a:gd name="T0" fmla="*/ 2147483647 w 94"/>
              <a:gd name="T1" fmla="*/ 2147483647 h 207"/>
              <a:gd name="T2" fmla="*/ 0 w 94"/>
              <a:gd name="T3" fmla="*/ 2147483647 h 207"/>
              <a:gd name="T4" fmla="*/ 2147483647 w 94"/>
              <a:gd name="T5" fmla="*/ 0 h 207"/>
              <a:gd name="T6" fmla="*/ 2147483647 w 94"/>
              <a:gd name="T7" fmla="*/ 2147483647 h 207"/>
              <a:gd name="T8" fmla="*/ 0 60000 65536"/>
              <a:gd name="T9" fmla="*/ 0 60000 65536"/>
              <a:gd name="T10" fmla="*/ 0 60000 65536"/>
              <a:gd name="T11" fmla="*/ 0 60000 65536"/>
              <a:gd name="T12" fmla="*/ 0 w 94"/>
              <a:gd name="T13" fmla="*/ 0 h 207"/>
              <a:gd name="T14" fmla="*/ 94 w 94"/>
              <a:gd name="T15" fmla="*/ 207 h 207"/>
            </a:gdLst>
            <a:ahLst/>
            <a:cxnLst>
              <a:cxn ang="T8">
                <a:pos x="T0" y="T1"/>
              </a:cxn>
              <a:cxn ang="T9">
                <a:pos x="T2" y="T3"/>
              </a:cxn>
              <a:cxn ang="T10">
                <a:pos x="T4" y="T5"/>
              </a:cxn>
              <a:cxn ang="T11">
                <a:pos x="T6" y="T7"/>
              </a:cxn>
            </a:cxnLst>
            <a:rect l="T12" t="T13" r="T14" b="T15"/>
            <a:pathLst>
              <a:path w="94" h="207">
                <a:moveTo>
                  <a:pt x="45" y="207"/>
                </a:moveTo>
                <a:lnTo>
                  <a:pt x="0" y="156"/>
                </a:lnTo>
                <a:lnTo>
                  <a:pt x="94" y="0"/>
                </a:lnTo>
                <a:lnTo>
                  <a:pt x="45" y="20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50" name="Line 247"/>
          <p:cNvSpPr>
            <a:spLocks noChangeShapeType="1"/>
          </p:cNvSpPr>
          <p:nvPr/>
        </p:nvSpPr>
        <p:spPr bwMode="auto">
          <a:xfrm flipH="1">
            <a:off x="5242926" y="1559382"/>
            <a:ext cx="219808" cy="4079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51" name="Freeform 248"/>
          <p:cNvSpPr>
            <a:spLocks/>
          </p:cNvSpPr>
          <p:nvPr/>
        </p:nvSpPr>
        <p:spPr bwMode="auto">
          <a:xfrm>
            <a:off x="4365159" y="3935862"/>
            <a:ext cx="219808" cy="266700"/>
          </a:xfrm>
          <a:custGeom>
            <a:avLst/>
            <a:gdLst>
              <a:gd name="T0" fmla="*/ 2147483647 w 94"/>
              <a:gd name="T1" fmla="*/ 0 h 102"/>
              <a:gd name="T2" fmla="*/ 2147483647 w 94"/>
              <a:gd name="T3" fmla="*/ 2147483647 h 102"/>
              <a:gd name="T4" fmla="*/ 0 w 94"/>
              <a:gd name="T5" fmla="*/ 2147483647 h 102"/>
              <a:gd name="T6" fmla="*/ 2147483647 w 94"/>
              <a:gd name="T7" fmla="*/ 0 h 102"/>
              <a:gd name="T8" fmla="*/ 0 60000 65536"/>
              <a:gd name="T9" fmla="*/ 0 60000 65536"/>
              <a:gd name="T10" fmla="*/ 0 60000 65536"/>
              <a:gd name="T11" fmla="*/ 0 60000 65536"/>
              <a:gd name="T12" fmla="*/ 0 w 94"/>
              <a:gd name="T13" fmla="*/ 0 h 102"/>
              <a:gd name="T14" fmla="*/ 94 w 94"/>
              <a:gd name="T15" fmla="*/ 102 h 102"/>
            </a:gdLst>
            <a:ahLst/>
            <a:cxnLst>
              <a:cxn ang="T8">
                <a:pos x="T0" y="T1"/>
              </a:cxn>
              <a:cxn ang="T9">
                <a:pos x="T2" y="T3"/>
              </a:cxn>
              <a:cxn ang="T10">
                <a:pos x="T4" y="T5"/>
              </a:cxn>
              <a:cxn ang="T11">
                <a:pos x="T6" y="T7"/>
              </a:cxn>
            </a:cxnLst>
            <a:rect l="T12" t="T13" r="T14" b="T15"/>
            <a:pathLst>
              <a:path w="94" h="102">
                <a:moveTo>
                  <a:pt x="45" y="0"/>
                </a:moveTo>
                <a:lnTo>
                  <a:pt x="94" y="102"/>
                </a:lnTo>
                <a:lnTo>
                  <a:pt x="0" y="88"/>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52" name="Freeform 249"/>
          <p:cNvSpPr>
            <a:spLocks/>
          </p:cNvSpPr>
          <p:nvPr/>
        </p:nvSpPr>
        <p:spPr bwMode="auto">
          <a:xfrm>
            <a:off x="4470669" y="3637412"/>
            <a:ext cx="227135" cy="565150"/>
          </a:xfrm>
          <a:custGeom>
            <a:avLst/>
            <a:gdLst>
              <a:gd name="T0" fmla="*/ 2147483647 w 98"/>
              <a:gd name="T1" fmla="*/ 0 h 216"/>
              <a:gd name="T2" fmla="*/ 0 w 98"/>
              <a:gd name="T3" fmla="*/ 2147483647 h 216"/>
              <a:gd name="T4" fmla="*/ 2147483647 w 98"/>
              <a:gd name="T5" fmla="*/ 2147483647 h 216"/>
              <a:gd name="T6" fmla="*/ 2147483647 w 98"/>
              <a:gd name="T7" fmla="*/ 0 h 216"/>
              <a:gd name="T8" fmla="*/ 0 60000 65536"/>
              <a:gd name="T9" fmla="*/ 0 60000 65536"/>
              <a:gd name="T10" fmla="*/ 0 60000 65536"/>
              <a:gd name="T11" fmla="*/ 0 60000 65536"/>
              <a:gd name="T12" fmla="*/ 0 w 98"/>
              <a:gd name="T13" fmla="*/ 0 h 216"/>
              <a:gd name="T14" fmla="*/ 98 w 98"/>
              <a:gd name="T15" fmla="*/ 216 h 216"/>
            </a:gdLst>
            <a:ahLst/>
            <a:cxnLst>
              <a:cxn ang="T8">
                <a:pos x="T0" y="T1"/>
              </a:cxn>
              <a:cxn ang="T9">
                <a:pos x="T2" y="T3"/>
              </a:cxn>
              <a:cxn ang="T10">
                <a:pos x="T4" y="T5"/>
              </a:cxn>
              <a:cxn ang="T11">
                <a:pos x="T6" y="T7"/>
              </a:cxn>
            </a:cxnLst>
            <a:rect l="T12" t="T13" r="T14" b="T15"/>
            <a:pathLst>
              <a:path w="98" h="216">
                <a:moveTo>
                  <a:pt x="98" y="0"/>
                </a:moveTo>
                <a:lnTo>
                  <a:pt x="0" y="114"/>
                </a:lnTo>
                <a:lnTo>
                  <a:pt x="49" y="216"/>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53" name="Freeform 250"/>
          <p:cNvSpPr>
            <a:spLocks/>
          </p:cNvSpPr>
          <p:nvPr/>
        </p:nvSpPr>
        <p:spPr bwMode="auto">
          <a:xfrm>
            <a:off x="6659949" y="2819850"/>
            <a:ext cx="215412" cy="277812"/>
          </a:xfrm>
          <a:custGeom>
            <a:avLst/>
            <a:gdLst>
              <a:gd name="T0" fmla="*/ 2147483647 w 93"/>
              <a:gd name="T1" fmla="*/ 2147483647 h 106"/>
              <a:gd name="T2" fmla="*/ 2147483647 w 93"/>
              <a:gd name="T3" fmla="*/ 2147483647 h 106"/>
              <a:gd name="T4" fmla="*/ 0 w 93"/>
              <a:gd name="T5" fmla="*/ 0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28"/>
                </a:moveTo>
                <a:lnTo>
                  <a:pt x="93" y="106"/>
                </a:lnTo>
                <a:lnTo>
                  <a:pt x="0" y="0"/>
                </a:lnTo>
                <a:lnTo>
                  <a:pt x="49" y="2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54" name="Freeform 251"/>
          <p:cNvSpPr>
            <a:spLocks/>
          </p:cNvSpPr>
          <p:nvPr/>
        </p:nvSpPr>
        <p:spPr bwMode="auto">
          <a:xfrm>
            <a:off x="6771319" y="2892875"/>
            <a:ext cx="216877"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4" y="78"/>
                </a:lnTo>
                <a:lnTo>
                  <a:pt x="93" y="12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55" name="Freeform 252"/>
          <p:cNvSpPr>
            <a:spLocks/>
          </p:cNvSpPr>
          <p:nvPr/>
        </p:nvSpPr>
        <p:spPr bwMode="auto">
          <a:xfrm>
            <a:off x="5462733" y="1306962"/>
            <a:ext cx="213946" cy="444500"/>
          </a:xfrm>
          <a:custGeom>
            <a:avLst/>
            <a:gdLst>
              <a:gd name="T0" fmla="*/ 0 w 93"/>
              <a:gd name="T1" fmla="*/ 2147483647 h 170"/>
              <a:gd name="T2" fmla="*/ 2147483647 w 93"/>
              <a:gd name="T3" fmla="*/ 2147483647 h 170"/>
              <a:gd name="T4" fmla="*/ 2147483647 w 93"/>
              <a:gd name="T5" fmla="*/ 0 h 170"/>
              <a:gd name="T6" fmla="*/ 0 w 93"/>
              <a:gd name="T7" fmla="*/ 2147483647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0" y="97"/>
                </a:moveTo>
                <a:lnTo>
                  <a:pt x="93" y="170"/>
                </a:lnTo>
                <a:lnTo>
                  <a:pt x="44" y="0"/>
                </a:lnTo>
                <a:lnTo>
                  <a:pt x="0"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56" name="Line 253"/>
          <p:cNvSpPr>
            <a:spLocks noChangeShapeType="1"/>
          </p:cNvSpPr>
          <p:nvPr/>
        </p:nvSpPr>
        <p:spPr bwMode="auto">
          <a:xfrm flipV="1">
            <a:off x="4365157" y="3935862"/>
            <a:ext cx="105508" cy="2301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57" name="Line 254"/>
          <p:cNvSpPr>
            <a:spLocks noChangeShapeType="1"/>
          </p:cNvSpPr>
          <p:nvPr/>
        </p:nvSpPr>
        <p:spPr bwMode="auto">
          <a:xfrm flipH="1">
            <a:off x="4470669" y="3637412"/>
            <a:ext cx="227135" cy="2984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58" name="Freeform 255"/>
          <p:cNvSpPr>
            <a:spLocks/>
          </p:cNvSpPr>
          <p:nvPr/>
        </p:nvSpPr>
        <p:spPr bwMode="auto">
          <a:xfrm>
            <a:off x="4697802" y="3337382"/>
            <a:ext cx="215411" cy="300037"/>
          </a:xfrm>
          <a:custGeom>
            <a:avLst/>
            <a:gdLst>
              <a:gd name="T0" fmla="*/ 2147483647 w 93"/>
              <a:gd name="T1" fmla="*/ 0 h 115"/>
              <a:gd name="T2" fmla="*/ 2147483647 w 93"/>
              <a:gd name="T3" fmla="*/ 0 h 115"/>
              <a:gd name="T4" fmla="*/ 0 w 93"/>
              <a:gd name="T5" fmla="*/ 2147483647 h 115"/>
              <a:gd name="T6" fmla="*/ 2147483647 w 93"/>
              <a:gd name="T7" fmla="*/ 0 h 115"/>
              <a:gd name="T8" fmla="*/ 0 60000 65536"/>
              <a:gd name="T9" fmla="*/ 0 60000 65536"/>
              <a:gd name="T10" fmla="*/ 0 60000 65536"/>
              <a:gd name="T11" fmla="*/ 0 60000 65536"/>
              <a:gd name="T12" fmla="*/ 0 w 93"/>
              <a:gd name="T13" fmla="*/ 0 h 115"/>
              <a:gd name="T14" fmla="*/ 93 w 93"/>
              <a:gd name="T15" fmla="*/ 115 h 115"/>
            </a:gdLst>
            <a:ahLst/>
            <a:cxnLst>
              <a:cxn ang="T8">
                <a:pos x="T0" y="T1"/>
              </a:cxn>
              <a:cxn ang="T9">
                <a:pos x="T2" y="T3"/>
              </a:cxn>
              <a:cxn ang="T10">
                <a:pos x="T4" y="T5"/>
              </a:cxn>
              <a:cxn ang="T11">
                <a:pos x="T6" y="T7"/>
              </a:cxn>
            </a:cxnLst>
            <a:rect l="T12" t="T13" r="T14" b="T15"/>
            <a:pathLst>
              <a:path w="93" h="115">
                <a:moveTo>
                  <a:pt x="44" y="0"/>
                </a:moveTo>
                <a:lnTo>
                  <a:pt x="93" y="0"/>
                </a:lnTo>
                <a:lnTo>
                  <a:pt x="0" y="115"/>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59" name="Freeform 256"/>
          <p:cNvSpPr>
            <a:spLocks/>
          </p:cNvSpPr>
          <p:nvPr/>
        </p:nvSpPr>
        <p:spPr bwMode="auto">
          <a:xfrm>
            <a:off x="4798911" y="2929387"/>
            <a:ext cx="216877" cy="407988"/>
          </a:xfrm>
          <a:custGeom>
            <a:avLst/>
            <a:gdLst>
              <a:gd name="T0" fmla="*/ 2147483647 w 94"/>
              <a:gd name="T1" fmla="*/ 0 h 156"/>
              <a:gd name="T2" fmla="*/ 0 w 94"/>
              <a:gd name="T3" fmla="*/ 2147483647 h 156"/>
              <a:gd name="T4" fmla="*/ 2147483647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0"/>
                </a:moveTo>
                <a:lnTo>
                  <a:pt x="0" y="156"/>
                </a:lnTo>
                <a:lnTo>
                  <a:pt x="49" y="15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60" name="Line 257"/>
          <p:cNvSpPr>
            <a:spLocks noChangeShapeType="1"/>
          </p:cNvSpPr>
          <p:nvPr/>
        </p:nvSpPr>
        <p:spPr bwMode="auto">
          <a:xfrm flipH="1" flipV="1">
            <a:off x="6771319" y="2892875"/>
            <a:ext cx="216877" cy="323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61" name="Line 258"/>
          <p:cNvSpPr>
            <a:spLocks noChangeShapeType="1"/>
          </p:cNvSpPr>
          <p:nvPr/>
        </p:nvSpPr>
        <p:spPr bwMode="auto">
          <a:xfrm>
            <a:off x="6659951" y="2819857"/>
            <a:ext cx="111369"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62" name="Line 259"/>
          <p:cNvSpPr>
            <a:spLocks noChangeShapeType="1"/>
          </p:cNvSpPr>
          <p:nvPr/>
        </p:nvSpPr>
        <p:spPr bwMode="auto">
          <a:xfrm flipH="1" flipV="1">
            <a:off x="5563841" y="1306967"/>
            <a:ext cx="30774" cy="3524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63" name="Line 260"/>
          <p:cNvSpPr>
            <a:spLocks noChangeShapeType="1"/>
          </p:cNvSpPr>
          <p:nvPr/>
        </p:nvSpPr>
        <p:spPr bwMode="auto">
          <a:xfrm flipV="1">
            <a:off x="4697804" y="3337382"/>
            <a:ext cx="101111" cy="3000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64" name="Line 261"/>
          <p:cNvSpPr>
            <a:spLocks noChangeShapeType="1"/>
          </p:cNvSpPr>
          <p:nvPr/>
        </p:nvSpPr>
        <p:spPr bwMode="auto">
          <a:xfrm flipH="1">
            <a:off x="4798911" y="2929387"/>
            <a:ext cx="216877" cy="407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65" name="Freeform 262"/>
          <p:cNvSpPr>
            <a:spLocks/>
          </p:cNvSpPr>
          <p:nvPr/>
        </p:nvSpPr>
        <p:spPr bwMode="auto">
          <a:xfrm>
            <a:off x="6875361" y="3097662"/>
            <a:ext cx="227134" cy="323850"/>
          </a:xfrm>
          <a:custGeom>
            <a:avLst/>
            <a:gdLst>
              <a:gd name="T0" fmla="*/ 2147483647 w 98"/>
              <a:gd name="T1" fmla="*/ 2147483647 h 124"/>
              <a:gd name="T2" fmla="*/ 2147483647 w 98"/>
              <a:gd name="T3" fmla="*/ 2147483647 h 124"/>
              <a:gd name="T4" fmla="*/ 0 w 98"/>
              <a:gd name="T5" fmla="*/ 0 h 124"/>
              <a:gd name="T6" fmla="*/ 2147483647 w 98"/>
              <a:gd name="T7" fmla="*/ 2147483647 h 124"/>
              <a:gd name="T8" fmla="*/ 0 60000 65536"/>
              <a:gd name="T9" fmla="*/ 0 60000 65536"/>
              <a:gd name="T10" fmla="*/ 0 60000 65536"/>
              <a:gd name="T11" fmla="*/ 0 60000 65536"/>
              <a:gd name="T12" fmla="*/ 0 w 98"/>
              <a:gd name="T13" fmla="*/ 0 h 124"/>
              <a:gd name="T14" fmla="*/ 98 w 98"/>
              <a:gd name="T15" fmla="*/ 124 h 124"/>
            </a:gdLst>
            <a:ahLst/>
            <a:cxnLst>
              <a:cxn ang="T8">
                <a:pos x="T0" y="T1"/>
              </a:cxn>
              <a:cxn ang="T9">
                <a:pos x="T2" y="T3"/>
              </a:cxn>
              <a:cxn ang="T10">
                <a:pos x="T4" y="T5"/>
              </a:cxn>
              <a:cxn ang="T11">
                <a:pos x="T6" y="T7"/>
              </a:cxn>
            </a:cxnLst>
            <a:rect l="T12" t="T13" r="T14" b="T15"/>
            <a:pathLst>
              <a:path w="98" h="124">
                <a:moveTo>
                  <a:pt x="49" y="46"/>
                </a:moveTo>
                <a:lnTo>
                  <a:pt x="98" y="124"/>
                </a:lnTo>
                <a:lnTo>
                  <a:pt x="0" y="0"/>
                </a:lnTo>
                <a:lnTo>
                  <a:pt x="49"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66" name="Freeform 263"/>
          <p:cNvSpPr>
            <a:spLocks/>
          </p:cNvSpPr>
          <p:nvPr/>
        </p:nvSpPr>
        <p:spPr bwMode="auto">
          <a:xfrm>
            <a:off x="6988197" y="3216732"/>
            <a:ext cx="216877" cy="274637"/>
          </a:xfrm>
          <a:custGeom>
            <a:avLst/>
            <a:gdLst>
              <a:gd name="T0" fmla="*/ 2147483647 w 94"/>
              <a:gd name="T1" fmla="*/ 2147483647 h 105"/>
              <a:gd name="T2" fmla="*/ 0 w 94"/>
              <a:gd name="T3" fmla="*/ 0 h 105"/>
              <a:gd name="T4" fmla="*/ 2147483647 w 94"/>
              <a:gd name="T5" fmla="*/ 2147483647 h 105"/>
              <a:gd name="T6" fmla="*/ 2147483647 w 94"/>
              <a:gd name="T7" fmla="*/ 2147483647 h 105"/>
              <a:gd name="T8" fmla="*/ 0 60000 65536"/>
              <a:gd name="T9" fmla="*/ 0 60000 65536"/>
              <a:gd name="T10" fmla="*/ 0 60000 65536"/>
              <a:gd name="T11" fmla="*/ 0 60000 65536"/>
              <a:gd name="T12" fmla="*/ 0 w 94"/>
              <a:gd name="T13" fmla="*/ 0 h 105"/>
              <a:gd name="T14" fmla="*/ 94 w 94"/>
              <a:gd name="T15" fmla="*/ 105 h 105"/>
            </a:gdLst>
            <a:ahLst/>
            <a:cxnLst>
              <a:cxn ang="T8">
                <a:pos x="T0" y="T1"/>
              </a:cxn>
              <a:cxn ang="T9">
                <a:pos x="T2" y="T3"/>
              </a:cxn>
              <a:cxn ang="T10">
                <a:pos x="T4" y="T5"/>
              </a:cxn>
              <a:cxn ang="T11">
                <a:pos x="T6" y="T7"/>
              </a:cxn>
            </a:cxnLst>
            <a:rect l="T12" t="T13" r="T14" b="T15"/>
            <a:pathLst>
              <a:path w="94" h="105">
                <a:moveTo>
                  <a:pt x="94" y="105"/>
                </a:moveTo>
                <a:lnTo>
                  <a:pt x="0" y="0"/>
                </a:lnTo>
                <a:lnTo>
                  <a:pt x="49" y="78"/>
                </a:lnTo>
                <a:lnTo>
                  <a:pt x="94" y="10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67" name="Line 264"/>
          <p:cNvSpPr>
            <a:spLocks noChangeShapeType="1"/>
          </p:cNvSpPr>
          <p:nvPr/>
        </p:nvSpPr>
        <p:spPr bwMode="auto">
          <a:xfrm flipH="1" flipV="1">
            <a:off x="6988197" y="3216732"/>
            <a:ext cx="216877" cy="2746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68" name="Line 265"/>
          <p:cNvSpPr>
            <a:spLocks noChangeShapeType="1"/>
          </p:cNvSpPr>
          <p:nvPr/>
        </p:nvSpPr>
        <p:spPr bwMode="auto">
          <a:xfrm>
            <a:off x="6875362" y="3097669"/>
            <a:ext cx="112834" cy="1190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69" name="Freeform 266"/>
          <p:cNvSpPr>
            <a:spLocks/>
          </p:cNvSpPr>
          <p:nvPr/>
        </p:nvSpPr>
        <p:spPr bwMode="auto">
          <a:xfrm>
            <a:off x="7102497" y="3421519"/>
            <a:ext cx="216877" cy="239713"/>
          </a:xfrm>
          <a:custGeom>
            <a:avLst/>
            <a:gdLst>
              <a:gd name="T0" fmla="*/ 2147483647 w 94"/>
              <a:gd name="T1" fmla="*/ 2147483647 h 92"/>
              <a:gd name="T2" fmla="*/ 2147483647 w 94"/>
              <a:gd name="T3" fmla="*/ 2147483647 h 92"/>
              <a:gd name="T4" fmla="*/ 0 w 94"/>
              <a:gd name="T5" fmla="*/ 0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45" y="27"/>
                </a:moveTo>
                <a:lnTo>
                  <a:pt x="94" y="92"/>
                </a:lnTo>
                <a:lnTo>
                  <a:pt x="0" y="0"/>
                </a:lnTo>
                <a:lnTo>
                  <a:pt x="45" y="2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70" name="Freeform 267"/>
          <p:cNvSpPr>
            <a:spLocks/>
          </p:cNvSpPr>
          <p:nvPr/>
        </p:nvSpPr>
        <p:spPr bwMode="auto">
          <a:xfrm>
            <a:off x="7205076" y="3491369"/>
            <a:ext cx="216877" cy="169863"/>
          </a:xfrm>
          <a:custGeom>
            <a:avLst/>
            <a:gdLst>
              <a:gd name="T0" fmla="*/ 2147483647 w 93"/>
              <a:gd name="T1" fmla="*/ 2147483647 h 65"/>
              <a:gd name="T2" fmla="*/ 0 w 93"/>
              <a:gd name="T3" fmla="*/ 0 h 65"/>
              <a:gd name="T4" fmla="*/ 2147483647 w 93"/>
              <a:gd name="T5" fmla="*/ 2147483647 h 65"/>
              <a:gd name="T6" fmla="*/ 2147483647 w 93"/>
              <a:gd name="T7" fmla="*/ 2147483647 h 65"/>
              <a:gd name="T8" fmla="*/ 0 60000 65536"/>
              <a:gd name="T9" fmla="*/ 0 60000 65536"/>
              <a:gd name="T10" fmla="*/ 0 60000 65536"/>
              <a:gd name="T11" fmla="*/ 0 60000 65536"/>
              <a:gd name="T12" fmla="*/ 0 w 93"/>
              <a:gd name="T13" fmla="*/ 0 h 65"/>
              <a:gd name="T14" fmla="*/ 93 w 93"/>
              <a:gd name="T15" fmla="*/ 65 h 65"/>
            </a:gdLst>
            <a:ahLst/>
            <a:cxnLst>
              <a:cxn ang="T8">
                <a:pos x="T0" y="T1"/>
              </a:cxn>
              <a:cxn ang="T9">
                <a:pos x="T2" y="T3"/>
              </a:cxn>
              <a:cxn ang="T10">
                <a:pos x="T4" y="T5"/>
              </a:cxn>
              <a:cxn ang="T11">
                <a:pos x="T6" y="T7"/>
              </a:cxn>
            </a:cxnLst>
            <a:rect l="T12" t="T13" r="T14" b="T15"/>
            <a:pathLst>
              <a:path w="93" h="65">
                <a:moveTo>
                  <a:pt x="93" y="56"/>
                </a:moveTo>
                <a:lnTo>
                  <a:pt x="0" y="0"/>
                </a:lnTo>
                <a:lnTo>
                  <a:pt x="49" y="65"/>
                </a:lnTo>
                <a:lnTo>
                  <a:pt x="93" y="5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71" name="Line 268"/>
          <p:cNvSpPr>
            <a:spLocks noChangeShapeType="1"/>
          </p:cNvSpPr>
          <p:nvPr/>
        </p:nvSpPr>
        <p:spPr bwMode="auto">
          <a:xfrm>
            <a:off x="7205074" y="3491369"/>
            <a:ext cx="10258"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72" name="Freeform 269"/>
          <p:cNvSpPr>
            <a:spLocks/>
          </p:cNvSpPr>
          <p:nvPr/>
        </p:nvSpPr>
        <p:spPr bwMode="auto">
          <a:xfrm>
            <a:off x="5015792" y="2448375"/>
            <a:ext cx="227135" cy="481012"/>
          </a:xfrm>
          <a:custGeom>
            <a:avLst/>
            <a:gdLst>
              <a:gd name="T0" fmla="*/ 0 w 98"/>
              <a:gd name="T1" fmla="*/ 2147483647 h 184"/>
              <a:gd name="T2" fmla="*/ 2147483647 w 98"/>
              <a:gd name="T3" fmla="*/ 2147483647 h 184"/>
              <a:gd name="T4" fmla="*/ 2147483647 w 98"/>
              <a:gd name="T5" fmla="*/ 0 h 184"/>
              <a:gd name="T6" fmla="*/ 0 w 98"/>
              <a:gd name="T7" fmla="*/ 2147483647 h 184"/>
              <a:gd name="T8" fmla="*/ 0 60000 65536"/>
              <a:gd name="T9" fmla="*/ 0 60000 65536"/>
              <a:gd name="T10" fmla="*/ 0 60000 65536"/>
              <a:gd name="T11" fmla="*/ 0 60000 65536"/>
              <a:gd name="T12" fmla="*/ 0 w 98"/>
              <a:gd name="T13" fmla="*/ 0 h 184"/>
              <a:gd name="T14" fmla="*/ 98 w 98"/>
              <a:gd name="T15" fmla="*/ 184 h 184"/>
            </a:gdLst>
            <a:ahLst/>
            <a:cxnLst>
              <a:cxn ang="T8">
                <a:pos x="T0" y="T1"/>
              </a:cxn>
              <a:cxn ang="T9">
                <a:pos x="T2" y="T3"/>
              </a:cxn>
              <a:cxn ang="T10">
                <a:pos x="T4" y="T5"/>
              </a:cxn>
              <a:cxn ang="T11">
                <a:pos x="T6" y="T7"/>
              </a:cxn>
            </a:cxnLst>
            <a:rect l="T12" t="T13" r="T14" b="T15"/>
            <a:pathLst>
              <a:path w="98" h="184">
                <a:moveTo>
                  <a:pt x="0" y="184"/>
                </a:moveTo>
                <a:lnTo>
                  <a:pt x="98" y="83"/>
                </a:lnTo>
                <a:lnTo>
                  <a:pt x="49" y="0"/>
                </a:lnTo>
                <a:lnTo>
                  <a:pt x="0"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73" name="Freeform 270"/>
          <p:cNvSpPr>
            <a:spLocks/>
          </p:cNvSpPr>
          <p:nvPr/>
        </p:nvSpPr>
        <p:spPr bwMode="auto">
          <a:xfrm>
            <a:off x="5130088" y="2100712"/>
            <a:ext cx="218343" cy="565150"/>
          </a:xfrm>
          <a:custGeom>
            <a:avLst/>
            <a:gdLst>
              <a:gd name="T0" fmla="*/ 2147483647 w 94"/>
              <a:gd name="T1" fmla="*/ 0 h 216"/>
              <a:gd name="T2" fmla="*/ 0 w 94"/>
              <a:gd name="T3" fmla="*/ 2147483647 h 216"/>
              <a:gd name="T4" fmla="*/ 2147483647 w 94"/>
              <a:gd name="T5" fmla="*/ 2147483647 h 216"/>
              <a:gd name="T6" fmla="*/ 2147483647 w 94"/>
              <a:gd name="T7" fmla="*/ 0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94" y="0"/>
                </a:moveTo>
                <a:lnTo>
                  <a:pt x="0" y="133"/>
                </a:lnTo>
                <a:lnTo>
                  <a:pt x="49" y="21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74" name="Line 271"/>
          <p:cNvSpPr>
            <a:spLocks noChangeShapeType="1"/>
          </p:cNvSpPr>
          <p:nvPr/>
        </p:nvSpPr>
        <p:spPr bwMode="auto">
          <a:xfrm flipH="1" flipV="1">
            <a:off x="7205076" y="3491362"/>
            <a:ext cx="216877" cy="1460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75" name="Line 272"/>
          <p:cNvSpPr>
            <a:spLocks noChangeShapeType="1"/>
          </p:cNvSpPr>
          <p:nvPr/>
        </p:nvSpPr>
        <p:spPr bwMode="auto">
          <a:xfrm>
            <a:off x="7102499" y="3421512"/>
            <a:ext cx="102577" cy="69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76" name="Line 273"/>
          <p:cNvSpPr>
            <a:spLocks noChangeShapeType="1"/>
          </p:cNvSpPr>
          <p:nvPr/>
        </p:nvSpPr>
        <p:spPr bwMode="auto">
          <a:xfrm flipH="1">
            <a:off x="5130088" y="2100714"/>
            <a:ext cx="218343" cy="3476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77" name="Freeform 274"/>
          <p:cNvSpPr>
            <a:spLocks/>
          </p:cNvSpPr>
          <p:nvPr/>
        </p:nvSpPr>
        <p:spPr bwMode="auto">
          <a:xfrm>
            <a:off x="7421949" y="3637417"/>
            <a:ext cx="228600" cy="588963"/>
          </a:xfrm>
          <a:custGeom>
            <a:avLst/>
            <a:gdLst>
              <a:gd name="T0" fmla="*/ 2147483647 w 99"/>
              <a:gd name="T1" fmla="*/ 2147483647 h 225"/>
              <a:gd name="T2" fmla="*/ 0 w 99"/>
              <a:gd name="T3" fmla="*/ 0 h 225"/>
              <a:gd name="T4" fmla="*/ 2147483647 w 99"/>
              <a:gd name="T5" fmla="*/ 2147483647 h 225"/>
              <a:gd name="T6" fmla="*/ 2147483647 w 99"/>
              <a:gd name="T7" fmla="*/ 2147483647 h 225"/>
              <a:gd name="T8" fmla="*/ 0 60000 65536"/>
              <a:gd name="T9" fmla="*/ 0 60000 65536"/>
              <a:gd name="T10" fmla="*/ 0 60000 65536"/>
              <a:gd name="T11" fmla="*/ 0 60000 65536"/>
              <a:gd name="T12" fmla="*/ 0 w 99"/>
              <a:gd name="T13" fmla="*/ 0 h 225"/>
              <a:gd name="T14" fmla="*/ 99 w 99"/>
              <a:gd name="T15" fmla="*/ 225 h 225"/>
            </a:gdLst>
            <a:ahLst/>
            <a:cxnLst>
              <a:cxn ang="T8">
                <a:pos x="T0" y="T1"/>
              </a:cxn>
              <a:cxn ang="T9">
                <a:pos x="T2" y="T3"/>
              </a:cxn>
              <a:cxn ang="T10">
                <a:pos x="T4" y="T5"/>
              </a:cxn>
              <a:cxn ang="T11">
                <a:pos x="T6" y="T7"/>
              </a:cxn>
            </a:cxnLst>
            <a:rect l="T12" t="T13" r="T14" b="T15"/>
            <a:pathLst>
              <a:path w="99" h="225">
                <a:moveTo>
                  <a:pt x="99" y="202"/>
                </a:moveTo>
                <a:lnTo>
                  <a:pt x="0" y="0"/>
                </a:lnTo>
                <a:lnTo>
                  <a:pt x="49" y="225"/>
                </a:lnTo>
                <a:lnTo>
                  <a:pt x="99" y="20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78" name="Line 275"/>
          <p:cNvSpPr>
            <a:spLocks noChangeShapeType="1"/>
          </p:cNvSpPr>
          <p:nvPr/>
        </p:nvSpPr>
        <p:spPr bwMode="auto">
          <a:xfrm>
            <a:off x="7421951" y="3637419"/>
            <a:ext cx="10258" cy="111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79" name="Freeform 276"/>
          <p:cNvSpPr>
            <a:spLocks/>
          </p:cNvSpPr>
          <p:nvPr/>
        </p:nvSpPr>
        <p:spPr bwMode="auto">
          <a:xfrm>
            <a:off x="7533319" y="4166050"/>
            <a:ext cx="219808" cy="93662"/>
          </a:xfrm>
          <a:custGeom>
            <a:avLst/>
            <a:gdLst>
              <a:gd name="T0" fmla="*/ 2147483647 w 94"/>
              <a:gd name="T1" fmla="*/ 0 h 36"/>
              <a:gd name="T2" fmla="*/ 2147483647 w 94"/>
              <a:gd name="T3" fmla="*/ 2147483647 h 36"/>
              <a:gd name="T4" fmla="*/ 0 w 94"/>
              <a:gd name="T5" fmla="*/ 2147483647 h 36"/>
              <a:gd name="T6" fmla="*/ 2147483647 w 94"/>
              <a:gd name="T7" fmla="*/ 0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50" y="0"/>
                </a:moveTo>
                <a:lnTo>
                  <a:pt x="94" y="36"/>
                </a:lnTo>
                <a:lnTo>
                  <a:pt x="0" y="23"/>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80" name="Freeform 277"/>
          <p:cNvSpPr>
            <a:spLocks/>
          </p:cNvSpPr>
          <p:nvPr/>
        </p:nvSpPr>
        <p:spPr bwMode="auto">
          <a:xfrm>
            <a:off x="7650549" y="4166050"/>
            <a:ext cx="215412" cy="93662"/>
          </a:xfrm>
          <a:custGeom>
            <a:avLst/>
            <a:gdLst>
              <a:gd name="T0" fmla="*/ 2147483647 w 93"/>
              <a:gd name="T1" fmla="*/ 2147483647 h 36"/>
              <a:gd name="T2" fmla="*/ 0 w 93"/>
              <a:gd name="T3" fmla="*/ 0 h 36"/>
              <a:gd name="T4" fmla="*/ 2147483647 w 93"/>
              <a:gd name="T5" fmla="*/ 2147483647 h 36"/>
              <a:gd name="T6" fmla="*/ 2147483647 w 93"/>
              <a:gd name="T7" fmla="*/ 2147483647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93" y="14"/>
                </a:moveTo>
                <a:lnTo>
                  <a:pt x="0" y="0"/>
                </a:lnTo>
                <a:lnTo>
                  <a:pt x="44" y="36"/>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81" name="Freeform 278"/>
          <p:cNvSpPr>
            <a:spLocks/>
          </p:cNvSpPr>
          <p:nvPr/>
        </p:nvSpPr>
        <p:spPr bwMode="auto">
          <a:xfrm>
            <a:off x="4252325" y="4166050"/>
            <a:ext cx="218342" cy="93662"/>
          </a:xfrm>
          <a:custGeom>
            <a:avLst/>
            <a:gdLst>
              <a:gd name="T0" fmla="*/ 2147483647 w 94"/>
              <a:gd name="T1" fmla="*/ 0 h 36"/>
              <a:gd name="T2" fmla="*/ 2147483647 w 94"/>
              <a:gd name="T3" fmla="*/ 2147483647 h 36"/>
              <a:gd name="T4" fmla="*/ 0 w 94"/>
              <a:gd name="T5" fmla="*/ 2147483647 h 36"/>
              <a:gd name="T6" fmla="*/ 2147483647 w 94"/>
              <a:gd name="T7" fmla="*/ 0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49" y="0"/>
                </a:moveTo>
                <a:lnTo>
                  <a:pt x="94" y="36"/>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82" name="Freeform 279"/>
          <p:cNvSpPr>
            <a:spLocks/>
          </p:cNvSpPr>
          <p:nvPr/>
        </p:nvSpPr>
        <p:spPr bwMode="auto">
          <a:xfrm>
            <a:off x="4365159" y="4166050"/>
            <a:ext cx="219808"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4"/>
                </a:moveTo>
                <a:lnTo>
                  <a:pt x="0" y="0"/>
                </a:lnTo>
                <a:lnTo>
                  <a:pt x="45" y="36"/>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83" name="Freeform 280"/>
          <p:cNvSpPr>
            <a:spLocks/>
          </p:cNvSpPr>
          <p:nvPr/>
        </p:nvSpPr>
        <p:spPr bwMode="auto">
          <a:xfrm>
            <a:off x="4584967" y="3637412"/>
            <a:ext cx="213946" cy="565150"/>
          </a:xfrm>
          <a:custGeom>
            <a:avLst/>
            <a:gdLst>
              <a:gd name="T0" fmla="*/ 2147483647 w 93"/>
              <a:gd name="T1" fmla="*/ 0 h 216"/>
              <a:gd name="T2" fmla="*/ 2147483647 w 93"/>
              <a:gd name="T3" fmla="*/ 2147483647 h 216"/>
              <a:gd name="T4" fmla="*/ 0 w 93"/>
              <a:gd name="T5" fmla="*/ 2147483647 h 216"/>
              <a:gd name="T6" fmla="*/ 2147483647 w 93"/>
              <a:gd name="T7" fmla="*/ 0 h 216"/>
              <a:gd name="T8" fmla="*/ 0 60000 65536"/>
              <a:gd name="T9" fmla="*/ 0 60000 65536"/>
              <a:gd name="T10" fmla="*/ 0 60000 65536"/>
              <a:gd name="T11" fmla="*/ 0 60000 65536"/>
              <a:gd name="T12" fmla="*/ 0 w 93"/>
              <a:gd name="T13" fmla="*/ 0 h 216"/>
              <a:gd name="T14" fmla="*/ 93 w 93"/>
              <a:gd name="T15" fmla="*/ 216 h 216"/>
            </a:gdLst>
            <a:ahLst/>
            <a:cxnLst>
              <a:cxn ang="T8">
                <a:pos x="T0" y="T1"/>
              </a:cxn>
              <a:cxn ang="T9">
                <a:pos x="T2" y="T3"/>
              </a:cxn>
              <a:cxn ang="T10">
                <a:pos x="T4" y="T5"/>
              </a:cxn>
              <a:cxn ang="T11">
                <a:pos x="T6" y="T7"/>
              </a:cxn>
            </a:cxnLst>
            <a:rect l="T12" t="T13" r="T14" b="T15"/>
            <a:pathLst>
              <a:path w="93" h="216">
                <a:moveTo>
                  <a:pt x="49" y="0"/>
                </a:moveTo>
                <a:lnTo>
                  <a:pt x="93" y="59"/>
                </a:lnTo>
                <a:lnTo>
                  <a:pt x="0" y="21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84" name="Freeform 281"/>
          <p:cNvSpPr>
            <a:spLocks/>
          </p:cNvSpPr>
          <p:nvPr/>
        </p:nvSpPr>
        <p:spPr bwMode="auto">
          <a:xfrm>
            <a:off x="4697802" y="3337382"/>
            <a:ext cx="215411" cy="454025"/>
          </a:xfrm>
          <a:custGeom>
            <a:avLst/>
            <a:gdLst>
              <a:gd name="T0" fmla="*/ 2147483647 w 93"/>
              <a:gd name="T1" fmla="*/ 0 h 174"/>
              <a:gd name="T2" fmla="*/ 0 w 93"/>
              <a:gd name="T3" fmla="*/ 2147483647 h 174"/>
              <a:gd name="T4" fmla="*/ 2147483647 w 93"/>
              <a:gd name="T5" fmla="*/ 2147483647 h 174"/>
              <a:gd name="T6" fmla="*/ 2147483647 w 93"/>
              <a:gd name="T7" fmla="*/ 0 h 174"/>
              <a:gd name="T8" fmla="*/ 0 60000 65536"/>
              <a:gd name="T9" fmla="*/ 0 60000 65536"/>
              <a:gd name="T10" fmla="*/ 0 60000 65536"/>
              <a:gd name="T11" fmla="*/ 0 60000 65536"/>
              <a:gd name="T12" fmla="*/ 0 w 93"/>
              <a:gd name="T13" fmla="*/ 0 h 174"/>
              <a:gd name="T14" fmla="*/ 93 w 93"/>
              <a:gd name="T15" fmla="*/ 174 h 174"/>
            </a:gdLst>
            <a:ahLst/>
            <a:cxnLst>
              <a:cxn ang="T8">
                <a:pos x="T0" y="T1"/>
              </a:cxn>
              <a:cxn ang="T9">
                <a:pos x="T2" y="T3"/>
              </a:cxn>
              <a:cxn ang="T10">
                <a:pos x="T4" y="T5"/>
              </a:cxn>
              <a:cxn ang="T11">
                <a:pos x="T6" y="T7"/>
              </a:cxn>
            </a:cxnLst>
            <a:rect l="T12" t="T13" r="T14" b="T15"/>
            <a:pathLst>
              <a:path w="93" h="174">
                <a:moveTo>
                  <a:pt x="93" y="0"/>
                </a:moveTo>
                <a:lnTo>
                  <a:pt x="0" y="115"/>
                </a:lnTo>
                <a:lnTo>
                  <a:pt x="44" y="174"/>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85" name="Freeform 282"/>
          <p:cNvSpPr>
            <a:spLocks/>
          </p:cNvSpPr>
          <p:nvPr/>
        </p:nvSpPr>
        <p:spPr bwMode="auto">
          <a:xfrm>
            <a:off x="7319374" y="3637417"/>
            <a:ext cx="213946" cy="588963"/>
          </a:xfrm>
          <a:custGeom>
            <a:avLst/>
            <a:gdLst>
              <a:gd name="T0" fmla="*/ 2147483647 w 93"/>
              <a:gd name="T1" fmla="*/ 0 h 225"/>
              <a:gd name="T2" fmla="*/ 2147483647 w 93"/>
              <a:gd name="T3" fmla="*/ 2147483647 h 225"/>
              <a:gd name="T4" fmla="*/ 0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44" y="0"/>
                </a:moveTo>
                <a:lnTo>
                  <a:pt x="93" y="225"/>
                </a:lnTo>
                <a:lnTo>
                  <a:pt x="0" y="9"/>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86" name="Freeform 283"/>
          <p:cNvSpPr>
            <a:spLocks/>
          </p:cNvSpPr>
          <p:nvPr/>
        </p:nvSpPr>
        <p:spPr bwMode="auto">
          <a:xfrm>
            <a:off x="5348432" y="1559375"/>
            <a:ext cx="215411" cy="588962"/>
          </a:xfrm>
          <a:custGeom>
            <a:avLst/>
            <a:gdLst>
              <a:gd name="T0" fmla="*/ 0 w 93"/>
              <a:gd name="T1" fmla="*/ 2147483647 h 225"/>
              <a:gd name="T2" fmla="*/ 2147483647 w 93"/>
              <a:gd name="T3" fmla="*/ 2147483647 h 225"/>
              <a:gd name="T4" fmla="*/ 2147483647 w 93"/>
              <a:gd name="T5" fmla="*/ 0 h 225"/>
              <a:gd name="T6" fmla="*/ 0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0" y="207"/>
                </a:moveTo>
                <a:lnTo>
                  <a:pt x="93" y="225"/>
                </a:lnTo>
                <a:lnTo>
                  <a:pt x="49" y="0"/>
                </a:lnTo>
                <a:lnTo>
                  <a:pt x="0" y="20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87" name="Freeform 284"/>
          <p:cNvSpPr>
            <a:spLocks/>
          </p:cNvSpPr>
          <p:nvPr/>
        </p:nvSpPr>
        <p:spPr bwMode="auto">
          <a:xfrm>
            <a:off x="5462733" y="1559375"/>
            <a:ext cx="213946" cy="588962"/>
          </a:xfrm>
          <a:custGeom>
            <a:avLst/>
            <a:gdLst>
              <a:gd name="T0" fmla="*/ 2147483647 w 93"/>
              <a:gd name="T1" fmla="*/ 2147483647 h 225"/>
              <a:gd name="T2" fmla="*/ 0 w 93"/>
              <a:gd name="T3" fmla="*/ 0 h 225"/>
              <a:gd name="T4" fmla="*/ 2147483647 w 93"/>
              <a:gd name="T5" fmla="*/ 2147483647 h 225"/>
              <a:gd name="T6" fmla="*/ 2147483647 w 93"/>
              <a:gd name="T7" fmla="*/ 2147483647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73"/>
                </a:moveTo>
                <a:lnTo>
                  <a:pt x="0" y="0"/>
                </a:lnTo>
                <a:lnTo>
                  <a:pt x="44" y="225"/>
                </a:lnTo>
                <a:lnTo>
                  <a:pt x="93" y="7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88" name="Freeform 285"/>
          <p:cNvSpPr>
            <a:spLocks/>
          </p:cNvSpPr>
          <p:nvPr/>
        </p:nvSpPr>
        <p:spPr bwMode="auto">
          <a:xfrm>
            <a:off x="6327307" y="2569032"/>
            <a:ext cx="227134" cy="287337"/>
          </a:xfrm>
          <a:custGeom>
            <a:avLst/>
            <a:gdLst>
              <a:gd name="T0" fmla="*/ 2147483647 w 98"/>
              <a:gd name="T1" fmla="*/ 0 h 110"/>
              <a:gd name="T2" fmla="*/ 2147483647 w 98"/>
              <a:gd name="T3" fmla="*/ 2147483647 h 110"/>
              <a:gd name="T4" fmla="*/ 0 w 98"/>
              <a:gd name="T5" fmla="*/ 2147483647 h 110"/>
              <a:gd name="T6" fmla="*/ 2147483647 w 98"/>
              <a:gd name="T7" fmla="*/ 0 h 110"/>
              <a:gd name="T8" fmla="*/ 0 60000 65536"/>
              <a:gd name="T9" fmla="*/ 0 60000 65536"/>
              <a:gd name="T10" fmla="*/ 0 60000 65536"/>
              <a:gd name="T11" fmla="*/ 0 60000 65536"/>
              <a:gd name="T12" fmla="*/ 0 w 98"/>
              <a:gd name="T13" fmla="*/ 0 h 110"/>
              <a:gd name="T14" fmla="*/ 98 w 98"/>
              <a:gd name="T15" fmla="*/ 110 h 110"/>
            </a:gdLst>
            <a:ahLst/>
            <a:cxnLst>
              <a:cxn ang="T8">
                <a:pos x="T0" y="T1"/>
              </a:cxn>
              <a:cxn ang="T9">
                <a:pos x="T2" y="T3"/>
              </a:cxn>
              <a:cxn ang="T10">
                <a:pos x="T4" y="T5"/>
              </a:cxn>
              <a:cxn ang="T11">
                <a:pos x="T6" y="T7"/>
              </a:cxn>
            </a:cxnLst>
            <a:rect l="T12" t="T13" r="T14" b="T15"/>
            <a:pathLst>
              <a:path w="98" h="110">
                <a:moveTo>
                  <a:pt x="49" y="0"/>
                </a:moveTo>
                <a:lnTo>
                  <a:pt x="98" y="110"/>
                </a:lnTo>
                <a:lnTo>
                  <a:pt x="0" y="1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89" name="Freeform 286"/>
          <p:cNvSpPr>
            <a:spLocks/>
          </p:cNvSpPr>
          <p:nvPr/>
        </p:nvSpPr>
        <p:spPr bwMode="auto">
          <a:xfrm>
            <a:off x="6441608" y="2569032"/>
            <a:ext cx="218342" cy="287337"/>
          </a:xfrm>
          <a:custGeom>
            <a:avLst/>
            <a:gdLst>
              <a:gd name="T0" fmla="*/ 2147483647 w 94"/>
              <a:gd name="T1" fmla="*/ 2147483647 h 110"/>
              <a:gd name="T2" fmla="*/ 0 w 94"/>
              <a:gd name="T3" fmla="*/ 0 h 110"/>
              <a:gd name="T4" fmla="*/ 2147483647 w 94"/>
              <a:gd name="T5" fmla="*/ 2147483647 h 110"/>
              <a:gd name="T6" fmla="*/ 2147483647 w 94"/>
              <a:gd name="T7" fmla="*/ 214748364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94" y="96"/>
                </a:moveTo>
                <a:lnTo>
                  <a:pt x="0" y="0"/>
                </a:lnTo>
                <a:lnTo>
                  <a:pt x="49" y="110"/>
                </a:lnTo>
                <a:lnTo>
                  <a:pt x="94" y="9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790" name="Line 287"/>
          <p:cNvSpPr>
            <a:spLocks noChangeShapeType="1"/>
          </p:cNvSpPr>
          <p:nvPr/>
        </p:nvSpPr>
        <p:spPr bwMode="auto">
          <a:xfrm flipH="1" flipV="1">
            <a:off x="7421949" y="3637412"/>
            <a:ext cx="228600" cy="5286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91" name="Line 288"/>
          <p:cNvSpPr>
            <a:spLocks noChangeShapeType="1"/>
          </p:cNvSpPr>
          <p:nvPr/>
        </p:nvSpPr>
        <p:spPr bwMode="auto">
          <a:xfrm flipH="1" flipV="1">
            <a:off x="7650549" y="4166050"/>
            <a:ext cx="215412"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92" name="Line 289"/>
          <p:cNvSpPr>
            <a:spLocks noChangeShapeType="1"/>
          </p:cNvSpPr>
          <p:nvPr/>
        </p:nvSpPr>
        <p:spPr bwMode="auto">
          <a:xfrm flipV="1">
            <a:off x="7533320" y="4166054"/>
            <a:ext cx="117231"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93" name="Line 290"/>
          <p:cNvSpPr>
            <a:spLocks noChangeShapeType="1"/>
          </p:cNvSpPr>
          <p:nvPr/>
        </p:nvSpPr>
        <p:spPr bwMode="auto">
          <a:xfrm flipH="1" flipV="1">
            <a:off x="4365159" y="4166050"/>
            <a:ext cx="219808"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94" name="Line 291"/>
          <p:cNvSpPr>
            <a:spLocks noChangeShapeType="1"/>
          </p:cNvSpPr>
          <p:nvPr/>
        </p:nvSpPr>
        <p:spPr bwMode="auto">
          <a:xfrm flipV="1">
            <a:off x="4252323" y="4166054"/>
            <a:ext cx="112834"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95" name="Line 292"/>
          <p:cNvSpPr>
            <a:spLocks noChangeShapeType="1"/>
          </p:cNvSpPr>
          <p:nvPr/>
        </p:nvSpPr>
        <p:spPr bwMode="auto">
          <a:xfrm flipV="1">
            <a:off x="4584966" y="3637412"/>
            <a:ext cx="112835" cy="565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96" name="Line 293"/>
          <p:cNvSpPr>
            <a:spLocks noChangeShapeType="1"/>
          </p:cNvSpPr>
          <p:nvPr/>
        </p:nvSpPr>
        <p:spPr bwMode="auto">
          <a:xfrm flipH="1">
            <a:off x="4697802" y="3337382"/>
            <a:ext cx="215411" cy="3000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97" name="Line 294"/>
          <p:cNvSpPr>
            <a:spLocks noChangeShapeType="1"/>
          </p:cNvSpPr>
          <p:nvPr/>
        </p:nvSpPr>
        <p:spPr bwMode="auto">
          <a:xfrm flipV="1">
            <a:off x="7319377" y="3637419"/>
            <a:ext cx="102577"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98" name="Line 295"/>
          <p:cNvSpPr>
            <a:spLocks noChangeShapeType="1"/>
          </p:cNvSpPr>
          <p:nvPr/>
        </p:nvSpPr>
        <p:spPr bwMode="auto">
          <a:xfrm flipH="1" flipV="1">
            <a:off x="5462731" y="1559382"/>
            <a:ext cx="127488" cy="1238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799" name="Line 296"/>
          <p:cNvSpPr>
            <a:spLocks noChangeShapeType="1"/>
          </p:cNvSpPr>
          <p:nvPr/>
        </p:nvSpPr>
        <p:spPr bwMode="auto">
          <a:xfrm flipV="1">
            <a:off x="5348432" y="1610182"/>
            <a:ext cx="158262" cy="490537"/>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00" name="Freeform 297"/>
          <p:cNvSpPr>
            <a:spLocks/>
          </p:cNvSpPr>
          <p:nvPr/>
        </p:nvSpPr>
        <p:spPr bwMode="auto">
          <a:xfrm>
            <a:off x="4913212" y="2929387"/>
            <a:ext cx="216877" cy="407988"/>
          </a:xfrm>
          <a:custGeom>
            <a:avLst/>
            <a:gdLst>
              <a:gd name="T0" fmla="*/ 2147483647 w 94"/>
              <a:gd name="T1" fmla="*/ 0 h 156"/>
              <a:gd name="T2" fmla="*/ 2147483647 w 94"/>
              <a:gd name="T3" fmla="*/ 2147483647 h 156"/>
              <a:gd name="T4" fmla="*/ 0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5" y="0"/>
                </a:moveTo>
                <a:lnTo>
                  <a:pt x="94" y="78"/>
                </a:lnTo>
                <a:lnTo>
                  <a:pt x="0" y="156"/>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01" name="Freeform 298"/>
          <p:cNvSpPr>
            <a:spLocks/>
          </p:cNvSpPr>
          <p:nvPr/>
        </p:nvSpPr>
        <p:spPr bwMode="auto">
          <a:xfrm>
            <a:off x="5015792" y="2665869"/>
            <a:ext cx="227135" cy="468313"/>
          </a:xfrm>
          <a:custGeom>
            <a:avLst/>
            <a:gdLst>
              <a:gd name="T0" fmla="*/ 2147483647 w 98"/>
              <a:gd name="T1" fmla="*/ 0 h 179"/>
              <a:gd name="T2" fmla="*/ 0 w 98"/>
              <a:gd name="T3" fmla="*/ 2147483647 h 179"/>
              <a:gd name="T4" fmla="*/ 2147483647 w 98"/>
              <a:gd name="T5" fmla="*/ 2147483647 h 179"/>
              <a:gd name="T6" fmla="*/ 2147483647 w 98"/>
              <a:gd name="T7" fmla="*/ 0 h 179"/>
              <a:gd name="T8" fmla="*/ 0 60000 65536"/>
              <a:gd name="T9" fmla="*/ 0 60000 65536"/>
              <a:gd name="T10" fmla="*/ 0 60000 65536"/>
              <a:gd name="T11" fmla="*/ 0 60000 65536"/>
              <a:gd name="T12" fmla="*/ 0 w 98"/>
              <a:gd name="T13" fmla="*/ 0 h 179"/>
              <a:gd name="T14" fmla="*/ 98 w 98"/>
              <a:gd name="T15" fmla="*/ 179 h 179"/>
            </a:gdLst>
            <a:ahLst/>
            <a:cxnLst>
              <a:cxn ang="T8">
                <a:pos x="T0" y="T1"/>
              </a:cxn>
              <a:cxn ang="T9">
                <a:pos x="T2" y="T3"/>
              </a:cxn>
              <a:cxn ang="T10">
                <a:pos x="T4" y="T5"/>
              </a:cxn>
              <a:cxn ang="T11">
                <a:pos x="T6" y="T7"/>
              </a:cxn>
            </a:cxnLst>
            <a:rect l="T12" t="T13" r="T14" b="T15"/>
            <a:pathLst>
              <a:path w="98" h="179">
                <a:moveTo>
                  <a:pt x="98" y="0"/>
                </a:moveTo>
                <a:lnTo>
                  <a:pt x="0" y="101"/>
                </a:lnTo>
                <a:lnTo>
                  <a:pt x="49" y="179"/>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02" name="Line 299"/>
          <p:cNvSpPr>
            <a:spLocks noChangeShapeType="1"/>
          </p:cNvSpPr>
          <p:nvPr/>
        </p:nvSpPr>
        <p:spPr bwMode="auto">
          <a:xfrm flipH="1">
            <a:off x="5015792" y="2665869"/>
            <a:ext cx="227135" cy="263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03" name="Freeform 300"/>
          <p:cNvSpPr>
            <a:spLocks/>
          </p:cNvSpPr>
          <p:nvPr/>
        </p:nvSpPr>
        <p:spPr bwMode="auto">
          <a:xfrm>
            <a:off x="6554442" y="2819850"/>
            <a:ext cx="216877" cy="277812"/>
          </a:xfrm>
          <a:custGeom>
            <a:avLst/>
            <a:gdLst>
              <a:gd name="T0" fmla="*/ 2147483647 w 94"/>
              <a:gd name="T1" fmla="*/ 0 h 106"/>
              <a:gd name="T2" fmla="*/ 2147483647 w 94"/>
              <a:gd name="T3" fmla="*/ 2147483647 h 106"/>
              <a:gd name="T4" fmla="*/ 0 w 94"/>
              <a:gd name="T5" fmla="*/ 2147483647 h 106"/>
              <a:gd name="T6" fmla="*/ 2147483647 w 94"/>
              <a:gd name="T7" fmla="*/ 0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45" y="0"/>
                </a:moveTo>
                <a:lnTo>
                  <a:pt x="94" y="106"/>
                </a:lnTo>
                <a:lnTo>
                  <a:pt x="0" y="14"/>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04" name="Freeform 301"/>
          <p:cNvSpPr>
            <a:spLocks/>
          </p:cNvSpPr>
          <p:nvPr/>
        </p:nvSpPr>
        <p:spPr bwMode="auto">
          <a:xfrm>
            <a:off x="6659949" y="2819850"/>
            <a:ext cx="215412" cy="277812"/>
          </a:xfrm>
          <a:custGeom>
            <a:avLst/>
            <a:gdLst>
              <a:gd name="T0" fmla="*/ 2147483647 w 93"/>
              <a:gd name="T1" fmla="*/ 2147483647 h 106"/>
              <a:gd name="T2" fmla="*/ 0 w 93"/>
              <a:gd name="T3" fmla="*/ 0 h 106"/>
              <a:gd name="T4" fmla="*/ 2147483647 w 93"/>
              <a:gd name="T5" fmla="*/ 2147483647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106"/>
                </a:moveTo>
                <a:lnTo>
                  <a:pt x="0" y="0"/>
                </a:lnTo>
                <a:lnTo>
                  <a:pt x="49" y="106"/>
                </a:lnTo>
                <a:lnTo>
                  <a:pt x="93" y="10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05" name="Line 302"/>
          <p:cNvSpPr>
            <a:spLocks noChangeShapeType="1"/>
          </p:cNvSpPr>
          <p:nvPr/>
        </p:nvSpPr>
        <p:spPr bwMode="auto">
          <a:xfrm flipV="1">
            <a:off x="6554441" y="2819850"/>
            <a:ext cx="105508"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06" name="Line 303"/>
          <p:cNvSpPr>
            <a:spLocks noChangeShapeType="1"/>
          </p:cNvSpPr>
          <p:nvPr/>
        </p:nvSpPr>
        <p:spPr bwMode="auto">
          <a:xfrm flipH="1" flipV="1">
            <a:off x="5761669" y="1583194"/>
            <a:ext cx="190500" cy="5889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07" name="Line 304"/>
          <p:cNvSpPr>
            <a:spLocks noChangeShapeType="1"/>
          </p:cNvSpPr>
          <p:nvPr/>
        </p:nvSpPr>
        <p:spPr bwMode="auto">
          <a:xfrm flipV="1">
            <a:off x="5563846" y="1692725"/>
            <a:ext cx="26377" cy="4556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08" name="Freeform 305"/>
          <p:cNvSpPr>
            <a:spLocks/>
          </p:cNvSpPr>
          <p:nvPr/>
        </p:nvSpPr>
        <p:spPr bwMode="auto">
          <a:xfrm>
            <a:off x="4470669" y="4202566"/>
            <a:ext cx="227135" cy="93663"/>
          </a:xfrm>
          <a:custGeom>
            <a:avLst/>
            <a:gdLst>
              <a:gd name="T0" fmla="*/ 2147483647 w 98"/>
              <a:gd name="T1" fmla="*/ 0 h 36"/>
              <a:gd name="T2" fmla="*/ 2147483647 w 98"/>
              <a:gd name="T3" fmla="*/ 2147483647 h 36"/>
              <a:gd name="T4" fmla="*/ 0 w 98"/>
              <a:gd name="T5" fmla="*/ 2147483647 h 36"/>
              <a:gd name="T6" fmla="*/ 2147483647 w 98"/>
              <a:gd name="T7" fmla="*/ 0 h 36"/>
              <a:gd name="T8" fmla="*/ 0 60000 65536"/>
              <a:gd name="T9" fmla="*/ 0 60000 65536"/>
              <a:gd name="T10" fmla="*/ 0 60000 65536"/>
              <a:gd name="T11" fmla="*/ 0 60000 65536"/>
              <a:gd name="T12" fmla="*/ 0 w 98"/>
              <a:gd name="T13" fmla="*/ 0 h 36"/>
              <a:gd name="T14" fmla="*/ 98 w 98"/>
              <a:gd name="T15" fmla="*/ 36 h 36"/>
            </a:gdLst>
            <a:ahLst/>
            <a:cxnLst>
              <a:cxn ang="T8">
                <a:pos x="T0" y="T1"/>
              </a:cxn>
              <a:cxn ang="T9">
                <a:pos x="T2" y="T3"/>
              </a:cxn>
              <a:cxn ang="T10">
                <a:pos x="T4" y="T5"/>
              </a:cxn>
              <a:cxn ang="T11">
                <a:pos x="T6" y="T7"/>
              </a:cxn>
            </a:cxnLst>
            <a:rect l="T12" t="T13" r="T14" b="T15"/>
            <a:pathLst>
              <a:path w="98" h="36">
                <a:moveTo>
                  <a:pt x="49" y="0"/>
                </a:moveTo>
                <a:lnTo>
                  <a:pt x="98" y="36"/>
                </a:lnTo>
                <a:lnTo>
                  <a:pt x="0" y="22"/>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09" name="Freeform 306"/>
          <p:cNvSpPr>
            <a:spLocks/>
          </p:cNvSpPr>
          <p:nvPr/>
        </p:nvSpPr>
        <p:spPr bwMode="auto">
          <a:xfrm>
            <a:off x="4584967" y="3791402"/>
            <a:ext cx="213946" cy="504825"/>
          </a:xfrm>
          <a:custGeom>
            <a:avLst/>
            <a:gdLst>
              <a:gd name="T0" fmla="*/ 2147483647 w 93"/>
              <a:gd name="T1" fmla="*/ 0 h 193"/>
              <a:gd name="T2" fmla="*/ 0 w 93"/>
              <a:gd name="T3" fmla="*/ 2147483647 h 193"/>
              <a:gd name="T4" fmla="*/ 2147483647 w 93"/>
              <a:gd name="T5" fmla="*/ 2147483647 h 193"/>
              <a:gd name="T6" fmla="*/ 2147483647 w 93"/>
              <a:gd name="T7" fmla="*/ 0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93" y="0"/>
                </a:moveTo>
                <a:lnTo>
                  <a:pt x="0" y="157"/>
                </a:lnTo>
                <a:lnTo>
                  <a:pt x="49" y="193"/>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10" name="Freeform 307"/>
          <p:cNvSpPr>
            <a:spLocks/>
          </p:cNvSpPr>
          <p:nvPr/>
        </p:nvSpPr>
        <p:spPr bwMode="auto">
          <a:xfrm>
            <a:off x="5242926" y="2100712"/>
            <a:ext cx="219808" cy="565150"/>
          </a:xfrm>
          <a:custGeom>
            <a:avLst/>
            <a:gdLst>
              <a:gd name="T0" fmla="*/ 0 w 94"/>
              <a:gd name="T1" fmla="*/ 2147483647 h 216"/>
              <a:gd name="T2" fmla="*/ 2147483647 w 94"/>
              <a:gd name="T3" fmla="*/ 2147483647 h 216"/>
              <a:gd name="T4" fmla="*/ 2147483647 w 94"/>
              <a:gd name="T5" fmla="*/ 0 h 216"/>
              <a:gd name="T6" fmla="*/ 0 w 94"/>
              <a:gd name="T7" fmla="*/ 2147483647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0" y="216"/>
                </a:moveTo>
                <a:lnTo>
                  <a:pt x="94" y="202"/>
                </a:lnTo>
                <a:lnTo>
                  <a:pt x="45" y="0"/>
                </a:lnTo>
                <a:lnTo>
                  <a:pt x="0" y="21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11" name="Freeform 308"/>
          <p:cNvSpPr>
            <a:spLocks/>
          </p:cNvSpPr>
          <p:nvPr/>
        </p:nvSpPr>
        <p:spPr bwMode="auto">
          <a:xfrm>
            <a:off x="5348432" y="2100712"/>
            <a:ext cx="215411" cy="528638"/>
          </a:xfrm>
          <a:custGeom>
            <a:avLst/>
            <a:gdLst>
              <a:gd name="T0" fmla="*/ 2147483647 w 93"/>
              <a:gd name="T1" fmla="*/ 2147483647 h 202"/>
              <a:gd name="T2" fmla="*/ 0 w 93"/>
              <a:gd name="T3" fmla="*/ 0 h 202"/>
              <a:gd name="T4" fmla="*/ 2147483647 w 93"/>
              <a:gd name="T5" fmla="*/ 2147483647 h 202"/>
              <a:gd name="T6" fmla="*/ 2147483647 w 93"/>
              <a:gd name="T7" fmla="*/ 2147483647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93" y="18"/>
                </a:moveTo>
                <a:lnTo>
                  <a:pt x="0" y="0"/>
                </a:lnTo>
                <a:lnTo>
                  <a:pt x="49" y="202"/>
                </a:lnTo>
                <a:lnTo>
                  <a:pt x="93"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12" name="Line 309"/>
          <p:cNvSpPr>
            <a:spLocks noChangeShapeType="1"/>
          </p:cNvSpPr>
          <p:nvPr/>
        </p:nvSpPr>
        <p:spPr bwMode="auto">
          <a:xfrm flipH="1">
            <a:off x="7753130" y="4202562"/>
            <a:ext cx="112835" cy="57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13" name="Line 310"/>
          <p:cNvSpPr>
            <a:spLocks noChangeShapeType="1"/>
          </p:cNvSpPr>
          <p:nvPr/>
        </p:nvSpPr>
        <p:spPr bwMode="auto">
          <a:xfrm flipV="1">
            <a:off x="4470667" y="4202562"/>
            <a:ext cx="114300" cy="57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14" name="Freeform 311"/>
          <p:cNvSpPr>
            <a:spLocks/>
          </p:cNvSpPr>
          <p:nvPr/>
        </p:nvSpPr>
        <p:spPr bwMode="auto">
          <a:xfrm>
            <a:off x="6771319" y="3097662"/>
            <a:ext cx="216877" cy="215900"/>
          </a:xfrm>
          <a:custGeom>
            <a:avLst/>
            <a:gdLst>
              <a:gd name="T0" fmla="*/ 2147483647 w 93"/>
              <a:gd name="T1" fmla="*/ 0 h 83"/>
              <a:gd name="T2" fmla="*/ 2147483647 w 93"/>
              <a:gd name="T3" fmla="*/ 2147483647 h 83"/>
              <a:gd name="T4" fmla="*/ 0 w 93"/>
              <a:gd name="T5" fmla="*/ 0 h 83"/>
              <a:gd name="T6" fmla="*/ 2147483647 w 93"/>
              <a:gd name="T7" fmla="*/ 0 h 83"/>
              <a:gd name="T8" fmla="*/ 0 60000 65536"/>
              <a:gd name="T9" fmla="*/ 0 60000 65536"/>
              <a:gd name="T10" fmla="*/ 0 60000 65536"/>
              <a:gd name="T11" fmla="*/ 0 60000 65536"/>
              <a:gd name="T12" fmla="*/ 0 w 93"/>
              <a:gd name="T13" fmla="*/ 0 h 83"/>
              <a:gd name="T14" fmla="*/ 93 w 93"/>
              <a:gd name="T15" fmla="*/ 83 h 83"/>
            </a:gdLst>
            <a:ahLst/>
            <a:cxnLst>
              <a:cxn ang="T8">
                <a:pos x="T0" y="T1"/>
              </a:cxn>
              <a:cxn ang="T9">
                <a:pos x="T2" y="T3"/>
              </a:cxn>
              <a:cxn ang="T10">
                <a:pos x="T4" y="T5"/>
              </a:cxn>
              <a:cxn ang="T11">
                <a:pos x="T6" y="T7"/>
              </a:cxn>
            </a:cxnLst>
            <a:rect l="T12" t="T13" r="T14" b="T15"/>
            <a:pathLst>
              <a:path w="93" h="83">
                <a:moveTo>
                  <a:pt x="44" y="0"/>
                </a:moveTo>
                <a:lnTo>
                  <a:pt x="93" y="83"/>
                </a:lnTo>
                <a:lnTo>
                  <a:pt x="0" y="0"/>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15" name="Freeform 312"/>
          <p:cNvSpPr>
            <a:spLocks/>
          </p:cNvSpPr>
          <p:nvPr/>
        </p:nvSpPr>
        <p:spPr bwMode="auto">
          <a:xfrm>
            <a:off x="6875361" y="3097662"/>
            <a:ext cx="227134" cy="323850"/>
          </a:xfrm>
          <a:custGeom>
            <a:avLst/>
            <a:gdLst>
              <a:gd name="T0" fmla="*/ 2147483647 w 98"/>
              <a:gd name="T1" fmla="*/ 2147483647 h 124"/>
              <a:gd name="T2" fmla="*/ 0 w 98"/>
              <a:gd name="T3" fmla="*/ 0 h 124"/>
              <a:gd name="T4" fmla="*/ 2147483647 w 98"/>
              <a:gd name="T5" fmla="*/ 2147483647 h 124"/>
              <a:gd name="T6" fmla="*/ 2147483647 w 98"/>
              <a:gd name="T7" fmla="*/ 2147483647 h 124"/>
              <a:gd name="T8" fmla="*/ 0 60000 65536"/>
              <a:gd name="T9" fmla="*/ 0 60000 65536"/>
              <a:gd name="T10" fmla="*/ 0 60000 65536"/>
              <a:gd name="T11" fmla="*/ 0 60000 65536"/>
              <a:gd name="T12" fmla="*/ 0 w 98"/>
              <a:gd name="T13" fmla="*/ 0 h 124"/>
              <a:gd name="T14" fmla="*/ 98 w 98"/>
              <a:gd name="T15" fmla="*/ 124 h 124"/>
            </a:gdLst>
            <a:ahLst/>
            <a:cxnLst>
              <a:cxn ang="T8">
                <a:pos x="T0" y="T1"/>
              </a:cxn>
              <a:cxn ang="T9">
                <a:pos x="T2" y="T3"/>
              </a:cxn>
              <a:cxn ang="T10">
                <a:pos x="T4" y="T5"/>
              </a:cxn>
              <a:cxn ang="T11">
                <a:pos x="T6" y="T7"/>
              </a:cxn>
            </a:cxnLst>
            <a:rect l="T12" t="T13" r="T14" b="T15"/>
            <a:pathLst>
              <a:path w="98" h="124">
                <a:moveTo>
                  <a:pt x="98" y="124"/>
                </a:moveTo>
                <a:lnTo>
                  <a:pt x="0" y="0"/>
                </a:lnTo>
                <a:lnTo>
                  <a:pt x="49" y="83"/>
                </a:lnTo>
                <a:lnTo>
                  <a:pt x="98" y="12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16" name="Line 313"/>
          <p:cNvSpPr>
            <a:spLocks noChangeShapeType="1"/>
          </p:cNvSpPr>
          <p:nvPr/>
        </p:nvSpPr>
        <p:spPr bwMode="auto">
          <a:xfrm flipV="1">
            <a:off x="5242922" y="2100712"/>
            <a:ext cx="105508" cy="565150"/>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17" name="Line 314"/>
          <p:cNvSpPr>
            <a:spLocks noChangeShapeType="1"/>
          </p:cNvSpPr>
          <p:nvPr/>
        </p:nvSpPr>
        <p:spPr bwMode="auto">
          <a:xfrm flipH="1" flipV="1">
            <a:off x="5348432" y="2100719"/>
            <a:ext cx="215411" cy="476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18" name="Line 315"/>
          <p:cNvSpPr>
            <a:spLocks noChangeShapeType="1"/>
          </p:cNvSpPr>
          <p:nvPr/>
        </p:nvSpPr>
        <p:spPr bwMode="auto">
          <a:xfrm>
            <a:off x="6771323" y="3097662"/>
            <a:ext cx="104043" cy="15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19" name="Freeform 316"/>
          <p:cNvSpPr>
            <a:spLocks/>
          </p:cNvSpPr>
          <p:nvPr/>
        </p:nvSpPr>
        <p:spPr bwMode="auto">
          <a:xfrm>
            <a:off x="6988197" y="3313569"/>
            <a:ext cx="216877" cy="347663"/>
          </a:xfrm>
          <a:custGeom>
            <a:avLst/>
            <a:gdLst>
              <a:gd name="T0" fmla="*/ 2147483647 w 94"/>
              <a:gd name="T1" fmla="*/ 2147483647 h 133"/>
              <a:gd name="T2" fmla="*/ 2147483647 w 94"/>
              <a:gd name="T3" fmla="*/ 2147483647 h 133"/>
              <a:gd name="T4" fmla="*/ 0 w 94"/>
              <a:gd name="T5" fmla="*/ 0 h 133"/>
              <a:gd name="T6" fmla="*/ 2147483647 w 94"/>
              <a:gd name="T7" fmla="*/ 2147483647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49" y="41"/>
                </a:moveTo>
                <a:lnTo>
                  <a:pt x="94" y="133"/>
                </a:lnTo>
                <a:lnTo>
                  <a:pt x="0" y="0"/>
                </a:lnTo>
                <a:lnTo>
                  <a:pt x="49"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20" name="Freeform 317"/>
          <p:cNvSpPr>
            <a:spLocks/>
          </p:cNvSpPr>
          <p:nvPr/>
        </p:nvSpPr>
        <p:spPr bwMode="auto">
          <a:xfrm>
            <a:off x="7102497" y="3421519"/>
            <a:ext cx="216877" cy="239713"/>
          </a:xfrm>
          <a:custGeom>
            <a:avLst/>
            <a:gdLst>
              <a:gd name="T0" fmla="*/ 2147483647 w 94"/>
              <a:gd name="T1" fmla="*/ 2147483647 h 92"/>
              <a:gd name="T2" fmla="*/ 0 w 94"/>
              <a:gd name="T3" fmla="*/ 0 h 92"/>
              <a:gd name="T4" fmla="*/ 2147483647 w 94"/>
              <a:gd name="T5" fmla="*/ 2147483647 h 92"/>
              <a:gd name="T6" fmla="*/ 2147483647 w 94"/>
              <a:gd name="T7" fmla="*/ 2147483647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0"/>
                </a:lnTo>
                <a:lnTo>
                  <a:pt x="45" y="92"/>
                </a:lnTo>
                <a:lnTo>
                  <a:pt x="94"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21" name="Line 318"/>
          <p:cNvSpPr>
            <a:spLocks noChangeShapeType="1"/>
          </p:cNvSpPr>
          <p:nvPr/>
        </p:nvSpPr>
        <p:spPr bwMode="auto">
          <a:xfrm>
            <a:off x="6988197" y="3313562"/>
            <a:ext cx="114300" cy="1079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22" name="Freeform 319"/>
          <p:cNvSpPr>
            <a:spLocks/>
          </p:cNvSpPr>
          <p:nvPr/>
        </p:nvSpPr>
        <p:spPr bwMode="auto">
          <a:xfrm>
            <a:off x="4798911" y="3337382"/>
            <a:ext cx="216877" cy="454025"/>
          </a:xfrm>
          <a:custGeom>
            <a:avLst/>
            <a:gdLst>
              <a:gd name="T0" fmla="*/ 2147483647 w 94"/>
              <a:gd name="T1" fmla="*/ 0 h 174"/>
              <a:gd name="T2" fmla="*/ 2147483647 w 94"/>
              <a:gd name="T3" fmla="*/ 2147483647 h 174"/>
              <a:gd name="T4" fmla="*/ 0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49" y="0"/>
                </a:moveTo>
                <a:lnTo>
                  <a:pt x="94" y="115"/>
                </a:lnTo>
                <a:lnTo>
                  <a:pt x="0" y="17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23" name="Freeform 320"/>
          <p:cNvSpPr>
            <a:spLocks/>
          </p:cNvSpPr>
          <p:nvPr/>
        </p:nvSpPr>
        <p:spPr bwMode="auto">
          <a:xfrm>
            <a:off x="4913212" y="3134182"/>
            <a:ext cx="216877" cy="503237"/>
          </a:xfrm>
          <a:custGeom>
            <a:avLst/>
            <a:gdLst>
              <a:gd name="T0" fmla="*/ 2147483647 w 94"/>
              <a:gd name="T1" fmla="*/ 0 h 193"/>
              <a:gd name="T2" fmla="*/ 0 w 94"/>
              <a:gd name="T3" fmla="*/ 2147483647 h 193"/>
              <a:gd name="T4" fmla="*/ 2147483647 w 94"/>
              <a:gd name="T5" fmla="*/ 2147483647 h 193"/>
              <a:gd name="T6" fmla="*/ 2147483647 w 94"/>
              <a:gd name="T7" fmla="*/ 0 h 193"/>
              <a:gd name="T8" fmla="*/ 0 60000 65536"/>
              <a:gd name="T9" fmla="*/ 0 60000 65536"/>
              <a:gd name="T10" fmla="*/ 0 60000 65536"/>
              <a:gd name="T11" fmla="*/ 0 60000 65536"/>
              <a:gd name="T12" fmla="*/ 0 w 94"/>
              <a:gd name="T13" fmla="*/ 0 h 193"/>
              <a:gd name="T14" fmla="*/ 94 w 94"/>
              <a:gd name="T15" fmla="*/ 193 h 193"/>
            </a:gdLst>
            <a:ahLst/>
            <a:cxnLst>
              <a:cxn ang="T8">
                <a:pos x="T0" y="T1"/>
              </a:cxn>
              <a:cxn ang="T9">
                <a:pos x="T2" y="T3"/>
              </a:cxn>
              <a:cxn ang="T10">
                <a:pos x="T4" y="T5"/>
              </a:cxn>
              <a:cxn ang="T11">
                <a:pos x="T6" y="T7"/>
              </a:cxn>
            </a:cxnLst>
            <a:rect l="T12" t="T13" r="T14" b="T15"/>
            <a:pathLst>
              <a:path w="94" h="193">
                <a:moveTo>
                  <a:pt x="94" y="0"/>
                </a:moveTo>
                <a:lnTo>
                  <a:pt x="0" y="78"/>
                </a:lnTo>
                <a:lnTo>
                  <a:pt x="45" y="193"/>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24" name="Line 321"/>
          <p:cNvSpPr>
            <a:spLocks noChangeShapeType="1"/>
          </p:cNvSpPr>
          <p:nvPr/>
        </p:nvSpPr>
        <p:spPr bwMode="auto">
          <a:xfrm flipH="1" flipV="1">
            <a:off x="6170514" y="2516637"/>
            <a:ext cx="156797" cy="889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25" name="Line 322"/>
          <p:cNvSpPr>
            <a:spLocks noChangeShapeType="1"/>
          </p:cNvSpPr>
          <p:nvPr/>
        </p:nvSpPr>
        <p:spPr bwMode="auto">
          <a:xfrm flipV="1">
            <a:off x="6007854" y="2527755"/>
            <a:ext cx="158262" cy="53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26" name="Line 323"/>
          <p:cNvSpPr>
            <a:spLocks noChangeShapeType="1"/>
          </p:cNvSpPr>
          <p:nvPr/>
        </p:nvSpPr>
        <p:spPr bwMode="auto">
          <a:xfrm flipH="1">
            <a:off x="4913212" y="3134175"/>
            <a:ext cx="216877"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27" name="Freeform 324"/>
          <p:cNvSpPr>
            <a:spLocks/>
          </p:cNvSpPr>
          <p:nvPr/>
        </p:nvSpPr>
        <p:spPr bwMode="auto">
          <a:xfrm>
            <a:off x="4252325" y="4226375"/>
            <a:ext cx="218342"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49" y="36"/>
                </a:lnTo>
                <a:lnTo>
                  <a:pt x="94"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28" name="Freeform 325"/>
          <p:cNvSpPr>
            <a:spLocks/>
          </p:cNvSpPr>
          <p:nvPr/>
        </p:nvSpPr>
        <p:spPr bwMode="auto">
          <a:xfrm>
            <a:off x="7319374" y="3661225"/>
            <a:ext cx="213946" cy="565150"/>
          </a:xfrm>
          <a:custGeom>
            <a:avLst/>
            <a:gdLst>
              <a:gd name="T0" fmla="*/ 2147483647 w 93"/>
              <a:gd name="T1" fmla="*/ 2147483647 h 216"/>
              <a:gd name="T2" fmla="*/ 0 w 93"/>
              <a:gd name="T3" fmla="*/ 0 h 216"/>
              <a:gd name="T4" fmla="*/ 2147483647 w 93"/>
              <a:gd name="T5" fmla="*/ 2147483647 h 216"/>
              <a:gd name="T6" fmla="*/ 2147483647 w 93"/>
              <a:gd name="T7" fmla="*/ 2147483647 h 216"/>
              <a:gd name="T8" fmla="*/ 0 60000 65536"/>
              <a:gd name="T9" fmla="*/ 0 60000 65536"/>
              <a:gd name="T10" fmla="*/ 0 60000 65536"/>
              <a:gd name="T11" fmla="*/ 0 60000 65536"/>
              <a:gd name="T12" fmla="*/ 0 w 93"/>
              <a:gd name="T13" fmla="*/ 0 h 216"/>
              <a:gd name="T14" fmla="*/ 93 w 93"/>
              <a:gd name="T15" fmla="*/ 216 h 216"/>
            </a:gdLst>
            <a:ahLst/>
            <a:cxnLst>
              <a:cxn ang="T8">
                <a:pos x="T0" y="T1"/>
              </a:cxn>
              <a:cxn ang="T9">
                <a:pos x="T2" y="T3"/>
              </a:cxn>
              <a:cxn ang="T10">
                <a:pos x="T4" y="T5"/>
              </a:cxn>
              <a:cxn ang="T11">
                <a:pos x="T6" y="T7"/>
              </a:cxn>
            </a:cxnLst>
            <a:rect l="T12" t="T13" r="T14" b="T15"/>
            <a:pathLst>
              <a:path w="93" h="216">
                <a:moveTo>
                  <a:pt x="93" y="216"/>
                </a:moveTo>
                <a:lnTo>
                  <a:pt x="0" y="0"/>
                </a:lnTo>
                <a:lnTo>
                  <a:pt x="44" y="87"/>
                </a:lnTo>
                <a:lnTo>
                  <a:pt x="93" y="21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29" name="Freeform 326"/>
          <p:cNvSpPr>
            <a:spLocks/>
          </p:cNvSpPr>
          <p:nvPr/>
        </p:nvSpPr>
        <p:spPr bwMode="auto">
          <a:xfrm>
            <a:off x="7533319" y="4226375"/>
            <a:ext cx="219808" cy="93662"/>
          </a:xfrm>
          <a:custGeom>
            <a:avLst/>
            <a:gdLst>
              <a:gd name="T0" fmla="*/ 2147483647 w 94"/>
              <a:gd name="T1" fmla="*/ 2147483647 h 36"/>
              <a:gd name="T2" fmla="*/ 0 w 94"/>
              <a:gd name="T3" fmla="*/ 0 h 36"/>
              <a:gd name="T4" fmla="*/ 2147483647 w 94"/>
              <a:gd name="T5" fmla="*/ 2147483647 h 36"/>
              <a:gd name="T6" fmla="*/ 2147483647 w 94"/>
              <a:gd name="T7" fmla="*/ 2147483647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50" y="36"/>
                </a:lnTo>
                <a:lnTo>
                  <a:pt x="94"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30" name="Freeform 327"/>
          <p:cNvSpPr>
            <a:spLocks/>
          </p:cNvSpPr>
          <p:nvPr/>
        </p:nvSpPr>
        <p:spPr bwMode="auto">
          <a:xfrm>
            <a:off x="7421949" y="3888237"/>
            <a:ext cx="228600" cy="431800"/>
          </a:xfrm>
          <a:custGeom>
            <a:avLst/>
            <a:gdLst>
              <a:gd name="T0" fmla="*/ 2147483647 w 99"/>
              <a:gd name="T1" fmla="*/ 2147483647 h 165"/>
              <a:gd name="T2" fmla="*/ 2147483647 w 99"/>
              <a:gd name="T3" fmla="*/ 2147483647 h 165"/>
              <a:gd name="T4" fmla="*/ 0 w 99"/>
              <a:gd name="T5" fmla="*/ 0 h 165"/>
              <a:gd name="T6" fmla="*/ 2147483647 w 99"/>
              <a:gd name="T7" fmla="*/ 2147483647 h 165"/>
              <a:gd name="T8" fmla="*/ 0 60000 65536"/>
              <a:gd name="T9" fmla="*/ 0 60000 65536"/>
              <a:gd name="T10" fmla="*/ 0 60000 65536"/>
              <a:gd name="T11" fmla="*/ 0 60000 65536"/>
              <a:gd name="T12" fmla="*/ 0 w 99"/>
              <a:gd name="T13" fmla="*/ 0 h 165"/>
              <a:gd name="T14" fmla="*/ 99 w 99"/>
              <a:gd name="T15" fmla="*/ 165 h 165"/>
            </a:gdLst>
            <a:ahLst/>
            <a:cxnLst>
              <a:cxn ang="T8">
                <a:pos x="T0" y="T1"/>
              </a:cxn>
              <a:cxn ang="T9">
                <a:pos x="T2" y="T3"/>
              </a:cxn>
              <a:cxn ang="T10">
                <a:pos x="T4" y="T5"/>
              </a:cxn>
              <a:cxn ang="T11">
                <a:pos x="T6" y="T7"/>
              </a:cxn>
            </a:cxnLst>
            <a:rect l="T12" t="T13" r="T14" b="T15"/>
            <a:pathLst>
              <a:path w="99" h="165">
                <a:moveTo>
                  <a:pt x="49" y="129"/>
                </a:moveTo>
                <a:lnTo>
                  <a:pt x="99" y="165"/>
                </a:lnTo>
                <a:lnTo>
                  <a:pt x="0" y="0"/>
                </a:lnTo>
                <a:lnTo>
                  <a:pt x="49" y="12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31" name="Line 328"/>
          <p:cNvSpPr>
            <a:spLocks noChangeShapeType="1"/>
          </p:cNvSpPr>
          <p:nvPr/>
        </p:nvSpPr>
        <p:spPr bwMode="auto">
          <a:xfrm>
            <a:off x="7533322" y="4226377"/>
            <a:ext cx="4397" cy="15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32" name="Freeform 329"/>
          <p:cNvSpPr>
            <a:spLocks/>
          </p:cNvSpPr>
          <p:nvPr/>
        </p:nvSpPr>
        <p:spPr bwMode="auto">
          <a:xfrm>
            <a:off x="5130088" y="2665869"/>
            <a:ext cx="218343" cy="468313"/>
          </a:xfrm>
          <a:custGeom>
            <a:avLst/>
            <a:gdLst>
              <a:gd name="T0" fmla="*/ 0 w 94"/>
              <a:gd name="T1" fmla="*/ 2147483647 h 179"/>
              <a:gd name="T2" fmla="*/ 2147483647 w 94"/>
              <a:gd name="T3" fmla="*/ 2147483647 h 179"/>
              <a:gd name="T4" fmla="*/ 2147483647 w 94"/>
              <a:gd name="T5" fmla="*/ 0 h 179"/>
              <a:gd name="T6" fmla="*/ 0 w 94"/>
              <a:gd name="T7" fmla="*/ 2147483647 h 179"/>
              <a:gd name="T8" fmla="*/ 0 60000 65536"/>
              <a:gd name="T9" fmla="*/ 0 60000 65536"/>
              <a:gd name="T10" fmla="*/ 0 60000 65536"/>
              <a:gd name="T11" fmla="*/ 0 60000 65536"/>
              <a:gd name="T12" fmla="*/ 0 w 94"/>
              <a:gd name="T13" fmla="*/ 0 h 179"/>
              <a:gd name="T14" fmla="*/ 94 w 94"/>
              <a:gd name="T15" fmla="*/ 179 h 179"/>
            </a:gdLst>
            <a:ahLst/>
            <a:cxnLst>
              <a:cxn ang="T8">
                <a:pos x="T0" y="T1"/>
              </a:cxn>
              <a:cxn ang="T9">
                <a:pos x="T2" y="T3"/>
              </a:cxn>
              <a:cxn ang="T10">
                <a:pos x="T4" y="T5"/>
              </a:cxn>
              <a:cxn ang="T11">
                <a:pos x="T6" y="T7"/>
              </a:cxn>
            </a:cxnLst>
            <a:rect l="T12" t="T13" r="T14" b="T15"/>
            <a:pathLst>
              <a:path w="94" h="179">
                <a:moveTo>
                  <a:pt x="0" y="179"/>
                </a:moveTo>
                <a:lnTo>
                  <a:pt x="94" y="160"/>
                </a:lnTo>
                <a:lnTo>
                  <a:pt x="49" y="0"/>
                </a:lnTo>
                <a:lnTo>
                  <a:pt x="0" y="17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33" name="Freeform 330"/>
          <p:cNvSpPr>
            <a:spLocks/>
          </p:cNvSpPr>
          <p:nvPr/>
        </p:nvSpPr>
        <p:spPr bwMode="auto">
          <a:xfrm>
            <a:off x="5242926" y="2629357"/>
            <a:ext cx="219808" cy="454025"/>
          </a:xfrm>
          <a:custGeom>
            <a:avLst/>
            <a:gdLst>
              <a:gd name="T0" fmla="*/ 2147483647 w 94"/>
              <a:gd name="T1" fmla="*/ 0 h 174"/>
              <a:gd name="T2" fmla="*/ 0 w 94"/>
              <a:gd name="T3" fmla="*/ 2147483647 h 174"/>
              <a:gd name="T4" fmla="*/ 2147483647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94" y="0"/>
                </a:moveTo>
                <a:lnTo>
                  <a:pt x="0" y="14"/>
                </a:lnTo>
                <a:lnTo>
                  <a:pt x="45" y="174"/>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34" name="Freeform 331"/>
          <p:cNvSpPr>
            <a:spLocks/>
          </p:cNvSpPr>
          <p:nvPr/>
        </p:nvSpPr>
        <p:spPr bwMode="auto">
          <a:xfrm>
            <a:off x="5462733" y="2148337"/>
            <a:ext cx="213946" cy="660400"/>
          </a:xfrm>
          <a:custGeom>
            <a:avLst/>
            <a:gdLst>
              <a:gd name="T0" fmla="*/ 0 w 93"/>
              <a:gd name="T1" fmla="*/ 2147483647 h 253"/>
              <a:gd name="T2" fmla="*/ 2147483647 w 93"/>
              <a:gd name="T3" fmla="*/ 2147483647 h 253"/>
              <a:gd name="T4" fmla="*/ 2147483647 w 93"/>
              <a:gd name="T5" fmla="*/ 0 h 253"/>
              <a:gd name="T6" fmla="*/ 0 w 93"/>
              <a:gd name="T7" fmla="*/ 2147483647 h 253"/>
              <a:gd name="T8" fmla="*/ 0 60000 65536"/>
              <a:gd name="T9" fmla="*/ 0 60000 65536"/>
              <a:gd name="T10" fmla="*/ 0 60000 65536"/>
              <a:gd name="T11" fmla="*/ 0 60000 65536"/>
              <a:gd name="T12" fmla="*/ 0 w 93"/>
              <a:gd name="T13" fmla="*/ 0 h 253"/>
              <a:gd name="T14" fmla="*/ 93 w 93"/>
              <a:gd name="T15" fmla="*/ 253 h 253"/>
            </a:gdLst>
            <a:ahLst/>
            <a:cxnLst>
              <a:cxn ang="T8">
                <a:pos x="T0" y="T1"/>
              </a:cxn>
              <a:cxn ang="T9">
                <a:pos x="T2" y="T3"/>
              </a:cxn>
              <a:cxn ang="T10">
                <a:pos x="T4" y="T5"/>
              </a:cxn>
              <a:cxn ang="T11">
                <a:pos x="T6" y="T7"/>
              </a:cxn>
            </a:cxnLst>
            <a:rect l="T12" t="T13" r="T14" b="T15"/>
            <a:pathLst>
              <a:path w="93" h="253">
                <a:moveTo>
                  <a:pt x="0" y="184"/>
                </a:moveTo>
                <a:lnTo>
                  <a:pt x="93" y="253"/>
                </a:lnTo>
                <a:lnTo>
                  <a:pt x="44" y="0"/>
                </a:lnTo>
                <a:lnTo>
                  <a:pt x="0"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35" name="Line 332"/>
          <p:cNvSpPr>
            <a:spLocks noChangeShapeType="1"/>
          </p:cNvSpPr>
          <p:nvPr/>
        </p:nvSpPr>
        <p:spPr bwMode="auto">
          <a:xfrm>
            <a:off x="7319374" y="3672337"/>
            <a:ext cx="213946" cy="5540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36" name="Freeform 333"/>
          <p:cNvSpPr>
            <a:spLocks/>
          </p:cNvSpPr>
          <p:nvPr/>
        </p:nvSpPr>
        <p:spPr bwMode="auto">
          <a:xfrm>
            <a:off x="7205076" y="3661225"/>
            <a:ext cx="216877" cy="227012"/>
          </a:xfrm>
          <a:custGeom>
            <a:avLst/>
            <a:gdLst>
              <a:gd name="T0" fmla="*/ 2147483647 w 93"/>
              <a:gd name="T1" fmla="*/ 0 h 87"/>
              <a:gd name="T2" fmla="*/ 2147483647 w 93"/>
              <a:gd name="T3" fmla="*/ 2147483647 h 87"/>
              <a:gd name="T4" fmla="*/ 0 w 93"/>
              <a:gd name="T5" fmla="*/ 0 h 87"/>
              <a:gd name="T6" fmla="*/ 2147483647 w 93"/>
              <a:gd name="T7" fmla="*/ 0 h 87"/>
              <a:gd name="T8" fmla="*/ 0 60000 65536"/>
              <a:gd name="T9" fmla="*/ 0 60000 65536"/>
              <a:gd name="T10" fmla="*/ 0 60000 65536"/>
              <a:gd name="T11" fmla="*/ 0 60000 65536"/>
              <a:gd name="T12" fmla="*/ 0 w 93"/>
              <a:gd name="T13" fmla="*/ 0 h 87"/>
              <a:gd name="T14" fmla="*/ 93 w 93"/>
              <a:gd name="T15" fmla="*/ 87 h 87"/>
            </a:gdLst>
            <a:ahLst/>
            <a:cxnLst>
              <a:cxn ang="T8">
                <a:pos x="T0" y="T1"/>
              </a:cxn>
              <a:cxn ang="T9">
                <a:pos x="T2" y="T3"/>
              </a:cxn>
              <a:cxn ang="T10">
                <a:pos x="T4" y="T5"/>
              </a:cxn>
              <a:cxn ang="T11">
                <a:pos x="T6" y="T7"/>
              </a:cxn>
            </a:cxnLst>
            <a:rect l="T12" t="T13" r="T14" b="T15"/>
            <a:pathLst>
              <a:path w="93" h="87">
                <a:moveTo>
                  <a:pt x="49" y="0"/>
                </a:moveTo>
                <a:lnTo>
                  <a:pt x="93" y="87"/>
                </a:lnTo>
                <a:lnTo>
                  <a:pt x="0" y="0"/>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37" name="Line 334"/>
          <p:cNvSpPr>
            <a:spLocks noChangeShapeType="1"/>
          </p:cNvSpPr>
          <p:nvPr/>
        </p:nvSpPr>
        <p:spPr bwMode="auto">
          <a:xfrm flipH="1" flipV="1">
            <a:off x="4252325" y="4226382"/>
            <a:ext cx="218342"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38" name="Line 335"/>
          <p:cNvSpPr>
            <a:spLocks noChangeShapeType="1"/>
          </p:cNvSpPr>
          <p:nvPr/>
        </p:nvSpPr>
        <p:spPr bwMode="auto">
          <a:xfrm>
            <a:off x="7319372" y="3661225"/>
            <a:ext cx="1466" cy="111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39" name="Line 336"/>
          <p:cNvSpPr>
            <a:spLocks noChangeShapeType="1"/>
          </p:cNvSpPr>
          <p:nvPr/>
        </p:nvSpPr>
        <p:spPr bwMode="auto">
          <a:xfrm>
            <a:off x="7533322" y="4226382"/>
            <a:ext cx="4397" cy="9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40" name="Line 337"/>
          <p:cNvSpPr>
            <a:spLocks noChangeShapeType="1"/>
          </p:cNvSpPr>
          <p:nvPr/>
        </p:nvSpPr>
        <p:spPr bwMode="auto">
          <a:xfrm>
            <a:off x="7432212" y="3902525"/>
            <a:ext cx="101111" cy="323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41" name="Freeform 338"/>
          <p:cNvSpPr>
            <a:spLocks/>
          </p:cNvSpPr>
          <p:nvPr/>
        </p:nvSpPr>
        <p:spPr bwMode="auto">
          <a:xfrm>
            <a:off x="6224732" y="2605544"/>
            <a:ext cx="216877" cy="347663"/>
          </a:xfrm>
          <a:custGeom>
            <a:avLst/>
            <a:gdLst>
              <a:gd name="T0" fmla="*/ 2147483647 w 94"/>
              <a:gd name="T1" fmla="*/ 0 h 133"/>
              <a:gd name="T2" fmla="*/ 2147483647 w 94"/>
              <a:gd name="T3" fmla="*/ 2147483647 h 133"/>
              <a:gd name="T4" fmla="*/ 0 w 94"/>
              <a:gd name="T5" fmla="*/ 2147483647 h 133"/>
              <a:gd name="T6" fmla="*/ 2147483647 w 94"/>
              <a:gd name="T7" fmla="*/ 0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45" y="0"/>
                </a:moveTo>
                <a:lnTo>
                  <a:pt x="94" y="133"/>
                </a:lnTo>
                <a:lnTo>
                  <a:pt x="0" y="68"/>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42" name="Freeform 339"/>
          <p:cNvSpPr>
            <a:spLocks/>
          </p:cNvSpPr>
          <p:nvPr/>
        </p:nvSpPr>
        <p:spPr bwMode="auto">
          <a:xfrm>
            <a:off x="6327307" y="2605544"/>
            <a:ext cx="227134" cy="347663"/>
          </a:xfrm>
          <a:custGeom>
            <a:avLst/>
            <a:gdLst>
              <a:gd name="T0" fmla="*/ 2147483647 w 98"/>
              <a:gd name="T1" fmla="*/ 2147483647 h 133"/>
              <a:gd name="T2" fmla="*/ 0 w 98"/>
              <a:gd name="T3" fmla="*/ 0 h 133"/>
              <a:gd name="T4" fmla="*/ 2147483647 w 98"/>
              <a:gd name="T5" fmla="*/ 2147483647 h 133"/>
              <a:gd name="T6" fmla="*/ 2147483647 w 98"/>
              <a:gd name="T7" fmla="*/ 2147483647 h 133"/>
              <a:gd name="T8" fmla="*/ 0 60000 65536"/>
              <a:gd name="T9" fmla="*/ 0 60000 65536"/>
              <a:gd name="T10" fmla="*/ 0 60000 65536"/>
              <a:gd name="T11" fmla="*/ 0 60000 65536"/>
              <a:gd name="T12" fmla="*/ 0 w 98"/>
              <a:gd name="T13" fmla="*/ 0 h 133"/>
              <a:gd name="T14" fmla="*/ 98 w 98"/>
              <a:gd name="T15" fmla="*/ 133 h 133"/>
            </a:gdLst>
            <a:ahLst/>
            <a:cxnLst>
              <a:cxn ang="T8">
                <a:pos x="T0" y="T1"/>
              </a:cxn>
              <a:cxn ang="T9">
                <a:pos x="T2" y="T3"/>
              </a:cxn>
              <a:cxn ang="T10">
                <a:pos x="T4" y="T5"/>
              </a:cxn>
              <a:cxn ang="T11">
                <a:pos x="T6" y="T7"/>
              </a:cxn>
            </a:cxnLst>
            <a:rect l="T12" t="T13" r="T14" b="T15"/>
            <a:pathLst>
              <a:path w="98" h="133">
                <a:moveTo>
                  <a:pt x="98" y="96"/>
                </a:moveTo>
                <a:lnTo>
                  <a:pt x="0" y="0"/>
                </a:lnTo>
                <a:lnTo>
                  <a:pt x="49" y="133"/>
                </a:lnTo>
                <a:lnTo>
                  <a:pt x="98" y="9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43" name="Line 340"/>
          <p:cNvSpPr>
            <a:spLocks noChangeShapeType="1"/>
          </p:cNvSpPr>
          <p:nvPr/>
        </p:nvSpPr>
        <p:spPr bwMode="auto">
          <a:xfrm flipH="1">
            <a:off x="5242926" y="2629350"/>
            <a:ext cx="219808"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44" name="Line 341"/>
          <p:cNvSpPr>
            <a:spLocks noChangeShapeType="1"/>
          </p:cNvSpPr>
          <p:nvPr/>
        </p:nvSpPr>
        <p:spPr bwMode="auto">
          <a:xfrm flipV="1">
            <a:off x="5130090" y="2665869"/>
            <a:ext cx="112835" cy="468313"/>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45" name="Line 342"/>
          <p:cNvSpPr>
            <a:spLocks noChangeShapeType="1"/>
          </p:cNvSpPr>
          <p:nvPr/>
        </p:nvSpPr>
        <p:spPr bwMode="auto">
          <a:xfrm flipH="1" flipV="1">
            <a:off x="5538932" y="2299150"/>
            <a:ext cx="218342" cy="1571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46" name="Line 343"/>
          <p:cNvSpPr>
            <a:spLocks noChangeShapeType="1"/>
          </p:cNvSpPr>
          <p:nvPr/>
        </p:nvSpPr>
        <p:spPr bwMode="auto">
          <a:xfrm flipV="1">
            <a:off x="5462735" y="2148339"/>
            <a:ext cx="101111" cy="4810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47" name="Line 344"/>
          <p:cNvSpPr>
            <a:spLocks noChangeShapeType="1"/>
          </p:cNvSpPr>
          <p:nvPr/>
        </p:nvSpPr>
        <p:spPr bwMode="auto">
          <a:xfrm>
            <a:off x="7205073" y="3661232"/>
            <a:ext cx="114300"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48" name="Line 345"/>
          <p:cNvSpPr>
            <a:spLocks noChangeShapeType="1"/>
          </p:cNvSpPr>
          <p:nvPr/>
        </p:nvSpPr>
        <p:spPr bwMode="auto">
          <a:xfrm flipH="1" flipV="1">
            <a:off x="6327307" y="2605544"/>
            <a:ext cx="227134" cy="2508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49" name="Freeform 346"/>
          <p:cNvSpPr>
            <a:spLocks/>
          </p:cNvSpPr>
          <p:nvPr/>
        </p:nvSpPr>
        <p:spPr bwMode="auto">
          <a:xfrm>
            <a:off x="6441608" y="2856362"/>
            <a:ext cx="218342"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19"/>
                </a:lnTo>
                <a:lnTo>
                  <a:pt x="0" y="3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50" name="Freeform 347"/>
          <p:cNvSpPr>
            <a:spLocks/>
          </p:cNvSpPr>
          <p:nvPr/>
        </p:nvSpPr>
        <p:spPr bwMode="auto">
          <a:xfrm>
            <a:off x="6554442" y="2856362"/>
            <a:ext cx="216877" cy="311150"/>
          </a:xfrm>
          <a:custGeom>
            <a:avLst/>
            <a:gdLst>
              <a:gd name="T0" fmla="*/ 2147483647 w 94"/>
              <a:gd name="T1" fmla="*/ 2147483647 h 119"/>
              <a:gd name="T2" fmla="*/ 0 w 94"/>
              <a:gd name="T3" fmla="*/ 0 h 119"/>
              <a:gd name="T4" fmla="*/ 2147483647 w 94"/>
              <a:gd name="T5" fmla="*/ 2147483647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92"/>
                </a:moveTo>
                <a:lnTo>
                  <a:pt x="0" y="0"/>
                </a:lnTo>
                <a:lnTo>
                  <a:pt x="45" y="119"/>
                </a:lnTo>
                <a:lnTo>
                  <a:pt x="94"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51" name="Line 348"/>
          <p:cNvSpPr>
            <a:spLocks noChangeShapeType="1"/>
          </p:cNvSpPr>
          <p:nvPr/>
        </p:nvSpPr>
        <p:spPr bwMode="auto">
          <a:xfrm flipH="1" flipV="1">
            <a:off x="5747015" y="2451550"/>
            <a:ext cx="275492" cy="1460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52" name="Line 349"/>
          <p:cNvSpPr>
            <a:spLocks noChangeShapeType="1"/>
          </p:cNvSpPr>
          <p:nvPr/>
        </p:nvSpPr>
        <p:spPr bwMode="auto">
          <a:xfrm flipV="1">
            <a:off x="5676676" y="2451557"/>
            <a:ext cx="76200" cy="3571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53" name="Line 350"/>
          <p:cNvSpPr>
            <a:spLocks noChangeShapeType="1"/>
          </p:cNvSpPr>
          <p:nvPr/>
        </p:nvSpPr>
        <p:spPr bwMode="auto">
          <a:xfrm flipH="1" flipV="1">
            <a:off x="6554442" y="2856362"/>
            <a:ext cx="216877" cy="2413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54" name="Line 351"/>
          <p:cNvSpPr>
            <a:spLocks noChangeShapeType="1"/>
          </p:cNvSpPr>
          <p:nvPr/>
        </p:nvSpPr>
        <p:spPr bwMode="auto">
          <a:xfrm flipV="1">
            <a:off x="6441610" y="2856362"/>
            <a:ext cx="112834" cy="968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55" name="Freeform 352"/>
          <p:cNvSpPr>
            <a:spLocks/>
          </p:cNvSpPr>
          <p:nvPr/>
        </p:nvSpPr>
        <p:spPr bwMode="auto">
          <a:xfrm>
            <a:off x="4697802" y="3791402"/>
            <a:ext cx="215411" cy="528637"/>
          </a:xfrm>
          <a:custGeom>
            <a:avLst/>
            <a:gdLst>
              <a:gd name="T0" fmla="*/ 2147483647 w 93"/>
              <a:gd name="T1" fmla="*/ 0 h 202"/>
              <a:gd name="T2" fmla="*/ 2147483647 w 93"/>
              <a:gd name="T3" fmla="*/ 2147483647 h 202"/>
              <a:gd name="T4" fmla="*/ 0 w 93"/>
              <a:gd name="T5" fmla="*/ 2147483647 h 202"/>
              <a:gd name="T6" fmla="*/ 2147483647 w 93"/>
              <a:gd name="T7" fmla="*/ 0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44" y="0"/>
                </a:moveTo>
                <a:lnTo>
                  <a:pt x="93" y="202"/>
                </a:lnTo>
                <a:lnTo>
                  <a:pt x="0" y="19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56" name="Freeform 353"/>
          <p:cNvSpPr>
            <a:spLocks/>
          </p:cNvSpPr>
          <p:nvPr/>
        </p:nvSpPr>
        <p:spPr bwMode="auto">
          <a:xfrm>
            <a:off x="4798911" y="3637414"/>
            <a:ext cx="216877" cy="682625"/>
          </a:xfrm>
          <a:custGeom>
            <a:avLst/>
            <a:gdLst>
              <a:gd name="T0" fmla="*/ 2147483647 w 94"/>
              <a:gd name="T1" fmla="*/ 0 h 261"/>
              <a:gd name="T2" fmla="*/ 0 w 94"/>
              <a:gd name="T3" fmla="*/ 2147483647 h 261"/>
              <a:gd name="T4" fmla="*/ 2147483647 w 94"/>
              <a:gd name="T5" fmla="*/ 2147483647 h 261"/>
              <a:gd name="T6" fmla="*/ 2147483647 w 94"/>
              <a:gd name="T7" fmla="*/ 0 h 261"/>
              <a:gd name="T8" fmla="*/ 0 60000 65536"/>
              <a:gd name="T9" fmla="*/ 0 60000 65536"/>
              <a:gd name="T10" fmla="*/ 0 60000 65536"/>
              <a:gd name="T11" fmla="*/ 0 60000 65536"/>
              <a:gd name="T12" fmla="*/ 0 w 94"/>
              <a:gd name="T13" fmla="*/ 0 h 261"/>
              <a:gd name="T14" fmla="*/ 94 w 94"/>
              <a:gd name="T15" fmla="*/ 261 h 261"/>
            </a:gdLst>
            <a:ahLst/>
            <a:cxnLst>
              <a:cxn ang="T8">
                <a:pos x="T0" y="T1"/>
              </a:cxn>
              <a:cxn ang="T9">
                <a:pos x="T2" y="T3"/>
              </a:cxn>
              <a:cxn ang="T10">
                <a:pos x="T4" y="T5"/>
              </a:cxn>
              <a:cxn ang="T11">
                <a:pos x="T6" y="T7"/>
              </a:cxn>
            </a:cxnLst>
            <a:rect l="T12" t="T13" r="T14" b="T15"/>
            <a:pathLst>
              <a:path w="94" h="261">
                <a:moveTo>
                  <a:pt x="94" y="0"/>
                </a:moveTo>
                <a:lnTo>
                  <a:pt x="0" y="59"/>
                </a:lnTo>
                <a:lnTo>
                  <a:pt x="49" y="261"/>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57" name="Freeform 354"/>
          <p:cNvSpPr>
            <a:spLocks/>
          </p:cNvSpPr>
          <p:nvPr/>
        </p:nvSpPr>
        <p:spPr bwMode="auto">
          <a:xfrm>
            <a:off x="7650549" y="4259712"/>
            <a:ext cx="215412" cy="96838"/>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58" name="Freeform 355"/>
          <p:cNvSpPr>
            <a:spLocks/>
          </p:cNvSpPr>
          <p:nvPr/>
        </p:nvSpPr>
        <p:spPr bwMode="auto">
          <a:xfrm>
            <a:off x="4365159" y="4259712"/>
            <a:ext cx="219808"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59" name="Freeform 356"/>
          <p:cNvSpPr>
            <a:spLocks/>
          </p:cNvSpPr>
          <p:nvPr/>
        </p:nvSpPr>
        <p:spPr bwMode="auto">
          <a:xfrm>
            <a:off x="4470669" y="4259712"/>
            <a:ext cx="227135" cy="96838"/>
          </a:xfrm>
          <a:custGeom>
            <a:avLst/>
            <a:gdLst>
              <a:gd name="T0" fmla="*/ 2147483647 w 98"/>
              <a:gd name="T1" fmla="*/ 2147483647 h 37"/>
              <a:gd name="T2" fmla="*/ 0 w 98"/>
              <a:gd name="T3" fmla="*/ 0 h 37"/>
              <a:gd name="T4" fmla="*/ 2147483647 w 98"/>
              <a:gd name="T5" fmla="*/ 2147483647 h 37"/>
              <a:gd name="T6" fmla="*/ 2147483647 w 98"/>
              <a:gd name="T7" fmla="*/ 2147483647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98" y="14"/>
                </a:moveTo>
                <a:lnTo>
                  <a:pt x="0" y="0"/>
                </a:lnTo>
                <a:lnTo>
                  <a:pt x="49" y="37"/>
                </a:lnTo>
                <a:lnTo>
                  <a:pt x="98"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60" name="Line 357"/>
          <p:cNvSpPr>
            <a:spLocks noChangeShapeType="1"/>
          </p:cNvSpPr>
          <p:nvPr/>
        </p:nvSpPr>
        <p:spPr bwMode="auto">
          <a:xfrm flipH="1">
            <a:off x="7650552" y="4259715"/>
            <a:ext cx="10257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61" name="Line 358"/>
          <p:cNvSpPr>
            <a:spLocks noChangeShapeType="1"/>
          </p:cNvSpPr>
          <p:nvPr/>
        </p:nvSpPr>
        <p:spPr bwMode="auto">
          <a:xfrm flipH="1" flipV="1">
            <a:off x="4470669" y="4259716"/>
            <a:ext cx="227135"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62" name="Line 359"/>
          <p:cNvSpPr>
            <a:spLocks noChangeShapeType="1"/>
          </p:cNvSpPr>
          <p:nvPr/>
        </p:nvSpPr>
        <p:spPr bwMode="auto">
          <a:xfrm flipV="1">
            <a:off x="4365157" y="4259715"/>
            <a:ext cx="105508"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63" name="Freeform 360"/>
          <p:cNvSpPr>
            <a:spLocks/>
          </p:cNvSpPr>
          <p:nvPr/>
        </p:nvSpPr>
        <p:spPr bwMode="auto">
          <a:xfrm>
            <a:off x="5893554" y="2638875"/>
            <a:ext cx="216877" cy="398462"/>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9" y="0"/>
                </a:moveTo>
                <a:lnTo>
                  <a:pt x="93" y="152"/>
                </a:lnTo>
                <a:lnTo>
                  <a:pt x="0" y="115"/>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64" name="Freeform 361"/>
          <p:cNvSpPr>
            <a:spLocks/>
          </p:cNvSpPr>
          <p:nvPr/>
        </p:nvSpPr>
        <p:spPr bwMode="auto">
          <a:xfrm>
            <a:off x="6007854" y="2638875"/>
            <a:ext cx="216877" cy="398462"/>
          </a:xfrm>
          <a:custGeom>
            <a:avLst/>
            <a:gdLst>
              <a:gd name="T0" fmla="*/ 2147483647 w 93"/>
              <a:gd name="T1" fmla="*/ 2147483647 h 152"/>
              <a:gd name="T2" fmla="*/ 0 w 93"/>
              <a:gd name="T3" fmla="*/ 0 h 152"/>
              <a:gd name="T4" fmla="*/ 2147483647 w 93"/>
              <a:gd name="T5" fmla="*/ 2147483647 h 152"/>
              <a:gd name="T6" fmla="*/ 2147483647 w 93"/>
              <a:gd name="T7" fmla="*/ 2147483647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55"/>
                </a:moveTo>
                <a:lnTo>
                  <a:pt x="0" y="0"/>
                </a:lnTo>
                <a:lnTo>
                  <a:pt x="44" y="152"/>
                </a:lnTo>
                <a:lnTo>
                  <a:pt x="93"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65" name="Freeform 362"/>
          <p:cNvSpPr>
            <a:spLocks/>
          </p:cNvSpPr>
          <p:nvPr/>
        </p:nvSpPr>
        <p:spPr bwMode="auto">
          <a:xfrm>
            <a:off x="5348432" y="2629350"/>
            <a:ext cx="215411" cy="550862"/>
          </a:xfrm>
          <a:custGeom>
            <a:avLst/>
            <a:gdLst>
              <a:gd name="T0" fmla="*/ 0 w 93"/>
              <a:gd name="T1" fmla="*/ 2147483647 h 211"/>
              <a:gd name="T2" fmla="*/ 2147483647 w 93"/>
              <a:gd name="T3" fmla="*/ 2147483647 h 211"/>
              <a:gd name="T4" fmla="*/ 2147483647 w 93"/>
              <a:gd name="T5" fmla="*/ 0 h 211"/>
              <a:gd name="T6" fmla="*/ 0 w 93"/>
              <a:gd name="T7" fmla="*/ 2147483647 h 211"/>
              <a:gd name="T8" fmla="*/ 0 60000 65536"/>
              <a:gd name="T9" fmla="*/ 0 60000 65536"/>
              <a:gd name="T10" fmla="*/ 0 60000 65536"/>
              <a:gd name="T11" fmla="*/ 0 60000 65536"/>
              <a:gd name="T12" fmla="*/ 0 w 93"/>
              <a:gd name="T13" fmla="*/ 0 h 211"/>
              <a:gd name="T14" fmla="*/ 93 w 93"/>
              <a:gd name="T15" fmla="*/ 211 h 211"/>
            </a:gdLst>
            <a:ahLst/>
            <a:cxnLst>
              <a:cxn ang="T8">
                <a:pos x="T0" y="T1"/>
              </a:cxn>
              <a:cxn ang="T9">
                <a:pos x="T2" y="T3"/>
              </a:cxn>
              <a:cxn ang="T10">
                <a:pos x="T4" y="T5"/>
              </a:cxn>
              <a:cxn ang="T11">
                <a:pos x="T6" y="T7"/>
              </a:cxn>
            </a:cxnLst>
            <a:rect l="T12" t="T13" r="T14" b="T15"/>
            <a:pathLst>
              <a:path w="93" h="211">
                <a:moveTo>
                  <a:pt x="0" y="174"/>
                </a:moveTo>
                <a:lnTo>
                  <a:pt x="93" y="211"/>
                </a:lnTo>
                <a:lnTo>
                  <a:pt x="49" y="0"/>
                </a:lnTo>
                <a:lnTo>
                  <a:pt x="0" y="17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66" name="Freeform 363"/>
          <p:cNvSpPr>
            <a:spLocks/>
          </p:cNvSpPr>
          <p:nvPr/>
        </p:nvSpPr>
        <p:spPr bwMode="auto">
          <a:xfrm>
            <a:off x="5462733" y="2629350"/>
            <a:ext cx="213946" cy="550862"/>
          </a:xfrm>
          <a:custGeom>
            <a:avLst/>
            <a:gdLst>
              <a:gd name="T0" fmla="*/ 2147483647 w 93"/>
              <a:gd name="T1" fmla="*/ 2147483647 h 211"/>
              <a:gd name="T2" fmla="*/ 0 w 93"/>
              <a:gd name="T3" fmla="*/ 0 h 211"/>
              <a:gd name="T4" fmla="*/ 2147483647 w 93"/>
              <a:gd name="T5" fmla="*/ 2147483647 h 211"/>
              <a:gd name="T6" fmla="*/ 2147483647 w 93"/>
              <a:gd name="T7" fmla="*/ 2147483647 h 211"/>
              <a:gd name="T8" fmla="*/ 0 60000 65536"/>
              <a:gd name="T9" fmla="*/ 0 60000 65536"/>
              <a:gd name="T10" fmla="*/ 0 60000 65536"/>
              <a:gd name="T11" fmla="*/ 0 60000 65536"/>
              <a:gd name="T12" fmla="*/ 0 w 93"/>
              <a:gd name="T13" fmla="*/ 0 h 211"/>
              <a:gd name="T14" fmla="*/ 93 w 93"/>
              <a:gd name="T15" fmla="*/ 211 h 211"/>
            </a:gdLst>
            <a:ahLst/>
            <a:cxnLst>
              <a:cxn ang="T8">
                <a:pos x="T0" y="T1"/>
              </a:cxn>
              <a:cxn ang="T9">
                <a:pos x="T2" y="T3"/>
              </a:cxn>
              <a:cxn ang="T10">
                <a:pos x="T4" y="T5"/>
              </a:cxn>
              <a:cxn ang="T11">
                <a:pos x="T6" y="T7"/>
              </a:cxn>
            </a:cxnLst>
            <a:rect l="T12" t="T13" r="T14" b="T15"/>
            <a:pathLst>
              <a:path w="93" h="211">
                <a:moveTo>
                  <a:pt x="93" y="69"/>
                </a:moveTo>
                <a:lnTo>
                  <a:pt x="0" y="0"/>
                </a:lnTo>
                <a:lnTo>
                  <a:pt x="44" y="211"/>
                </a:lnTo>
                <a:lnTo>
                  <a:pt x="93" y="6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67" name="Freeform 364"/>
          <p:cNvSpPr>
            <a:spLocks/>
          </p:cNvSpPr>
          <p:nvPr/>
        </p:nvSpPr>
        <p:spPr bwMode="auto">
          <a:xfrm>
            <a:off x="5015792" y="3134182"/>
            <a:ext cx="227135" cy="503237"/>
          </a:xfrm>
          <a:custGeom>
            <a:avLst/>
            <a:gdLst>
              <a:gd name="T0" fmla="*/ 2147483647 w 98"/>
              <a:gd name="T1" fmla="*/ 0 h 193"/>
              <a:gd name="T2" fmla="*/ 2147483647 w 98"/>
              <a:gd name="T3" fmla="*/ 2147483647 h 193"/>
              <a:gd name="T4" fmla="*/ 0 w 98"/>
              <a:gd name="T5" fmla="*/ 2147483647 h 193"/>
              <a:gd name="T6" fmla="*/ 2147483647 w 98"/>
              <a:gd name="T7" fmla="*/ 0 h 193"/>
              <a:gd name="T8" fmla="*/ 0 60000 65536"/>
              <a:gd name="T9" fmla="*/ 0 60000 65536"/>
              <a:gd name="T10" fmla="*/ 0 60000 65536"/>
              <a:gd name="T11" fmla="*/ 0 60000 65536"/>
              <a:gd name="T12" fmla="*/ 0 w 98"/>
              <a:gd name="T13" fmla="*/ 0 h 193"/>
              <a:gd name="T14" fmla="*/ 98 w 98"/>
              <a:gd name="T15" fmla="*/ 193 h 193"/>
            </a:gdLst>
            <a:ahLst/>
            <a:cxnLst>
              <a:cxn ang="T8">
                <a:pos x="T0" y="T1"/>
              </a:cxn>
              <a:cxn ang="T9">
                <a:pos x="T2" y="T3"/>
              </a:cxn>
              <a:cxn ang="T10">
                <a:pos x="T4" y="T5"/>
              </a:cxn>
              <a:cxn ang="T11">
                <a:pos x="T6" y="T7"/>
              </a:cxn>
            </a:cxnLst>
            <a:rect l="T12" t="T13" r="T14" b="T15"/>
            <a:pathLst>
              <a:path w="98" h="193">
                <a:moveTo>
                  <a:pt x="49" y="0"/>
                </a:moveTo>
                <a:lnTo>
                  <a:pt x="98" y="147"/>
                </a:lnTo>
                <a:lnTo>
                  <a:pt x="0" y="19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68" name="Freeform 365"/>
          <p:cNvSpPr>
            <a:spLocks/>
          </p:cNvSpPr>
          <p:nvPr/>
        </p:nvSpPr>
        <p:spPr bwMode="auto">
          <a:xfrm>
            <a:off x="5130088" y="3083382"/>
            <a:ext cx="218343" cy="434975"/>
          </a:xfrm>
          <a:custGeom>
            <a:avLst/>
            <a:gdLst>
              <a:gd name="T0" fmla="*/ 2147483647 w 94"/>
              <a:gd name="T1" fmla="*/ 0 h 166"/>
              <a:gd name="T2" fmla="*/ 0 w 94"/>
              <a:gd name="T3" fmla="*/ 2147483647 h 166"/>
              <a:gd name="T4" fmla="*/ 2147483647 w 94"/>
              <a:gd name="T5" fmla="*/ 2147483647 h 166"/>
              <a:gd name="T6" fmla="*/ 2147483647 w 94"/>
              <a:gd name="T7" fmla="*/ 0 h 166"/>
              <a:gd name="T8" fmla="*/ 0 60000 65536"/>
              <a:gd name="T9" fmla="*/ 0 60000 65536"/>
              <a:gd name="T10" fmla="*/ 0 60000 65536"/>
              <a:gd name="T11" fmla="*/ 0 60000 65536"/>
              <a:gd name="T12" fmla="*/ 0 w 94"/>
              <a:gd name="T13" fmla="*/ 0 h 166"/>
              <a:gd name="T14" fmla="*/ 94 w 94"/>
              <a:gd name="T15" fmla="*/ 166 h 166"/>
            </a:gdLst>
            <a:ahLst/>
            <a:cxnLst>
              <a:cxn ang="T8">
                <a:pos x="T0" y="T1"/>
              </a:cxn>
              <a:cxn ang="T9">
                <a:pos x="T2" y="T3"/>
              </a:cxn>
              <a:cxn ang="T10">
                <a:pos x="T4" y="T5"/>
              </a:cxn>
              <a:cxn ang="T11">
                <a:pos x="T6" y="T7"/>
              </a:cxn>
            </a:cxnLst>
            <a:rect l="T12" t="T13" r="T14" b="T15"/>
            <a:pathLst>
              <a:path w="94" h="166">
                <a:moveTo>
                  <a:pt x="94" y="0"/>
                </a:moveTo>
                <a:lnTo>
                  <a:pt x="0" y="19"/>
                </a:lnTo>
                <a:lnTo>
                  <a:pt x="49" y="16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69" name="Freeform 366"/>
          <p:cNvSpPr>
            <a:spLocks/>
          </p:cNvSpPr>
          <p:nvPr/>
        </p:nvSpPr>
        <p:spPr bwMode="auto">
          <a:xfrm>
            <a:off x="6659949" y="3097669"/>
            <a:ext cx="215412" cy="263525"/>
          </a:xfrm>
          <a:custGeom>
            <a:avLst/>
            <a:gdLst>
              <a:gd name="T0" fmla="*/ 2147483647 w 93"/>
              <a:gd name="T1" fmla="*/ 0 h 101"/>
              <a:gd name="T2" fmla="*/ 2147483647 w 93"/>
              <a:gd name="T3" fmla="*/ 2147483647 h 101"/>
              <a:gd name="T4" fmla="*/ 0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49" y="0"/>
                </a:moveTo>
                <a:lnTo>
                  <a:pt x="93" y="101"/>
                </a:lnTo>
                <a:lnTo>
                  <a:pt x="0" y="2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70" name="Freeform 367"/>
          <p:cNvSpPr>
            <a:spLocks/>
          </p:cNvSpPr>
          <p:nvPr/>
        </p:nvSpPr>
        <p:spPr bwMode="auto">
          <a:xfrm>
            <a:off x="6771319" y="3097669"/>
            <a:ext cx="216877" cy="263525"/>
          </a:xfrm>
          <a:custGeom>
            <a:avLst/>
            <a:gdLst>
              <a:gd name="T0" fmla="*/ 2147483647 w 93"/>
              <a:gd name="T1" fmla="*/ 2147483647 h 101"/>
              <a:gd name="T2" fmla="*/ 0 w 93"/>
              <a:gd name="T3" fmla="*/ 0 h 101"/>
              <a:gd name="T4" fmla="*/ 2147483647 w 93"/>
              <a:gd name="T5" fmla="*/ 2147483647 h 101"/>
              <a:gd name="T6" fmla="*/ 2147483647 w 93"/>
              <a:gd name="T7" fmla="*/ 2147483647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93" y="83"/>
                </a:moveTo>
                <a:lnTo>
                  <a:pt x="0" y="0"/>
                </a:lnTo>
                <a:lnTo>
                  <a:pt x="44" y="101"/>
                </a:lnTo>
                <a:lnTo>
                  <a:pt x="93" y="8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71" name="Line 368"/>
          <p:cNvSpPr>
            <a:spLocks noChangeShapeType="1"/>
          </p:cNvSpPr>
          <p:nvPr/>
        </p:nvSpPr>
        <p:spPr bwMode="auto">
          <a:xfrm flipH="1" flipV="1">
            <a:off x="6018110" y="2586487"/>
            <a:ext cx="206620" cy="196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72" name="Line 369"/>
          <p:cNvSpPr>
            <a:spLocks noChangeShapeType="1"/>
          </p:cNvSpPr>
          <p:nvPr/>
        </p:nvSpPr>
        <p:spPr bwMode="auto">
          <a:xfrm flipV="1">
            <a:off x="5893553" y="2597600"/>
            <a:ext cx="133350" cy="3429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73" name="Line 370"/>
          <p:cNvSpPr>
            <a:spLocks noChangeShapeType="1"/>
          </p:cNvSpPr>
          <p:nvPr/>
        </p:nvSpPr>
        <p:spPr bwMode="auto">
          <a:xfrm flipH="1" flipV="1">
            <a:off x="5462733" y="2629357"/>
            <a:ext cx="213946" cy="1793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74" name="Line 371"/>
          <p:cNvSpPr>
            <a:spLocks noChangeShapeType="1"/>
          </p:cNvSpPr>
          <p:nvPr/>
        </p:nvSpPr>
        <p:spPr bwMode="auto">
          <a:xfrm flipV="1">
            <a:off x="5348433" y="2629357"/>
            <a:ext cx="114300" cy="454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75" name="Line 372"/>
          <p:cNvSpPr>
            <a:spLocks noChangeShapeType="1"/>
          </p:cNvSpPr>
          <p:nvPr/>
        </p:nvSpPr>
        <p:spPr bwMode="auto">
          <a:xfrm flipV="1">
            <a:off x="5015790" y="3134182"/>
            <a:ext cx="114300" cy="503237"/>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76" name="Line 373"/>
          <p:cNvSpPr>
            <a:spLocks noChangeShapeType="1"/>
          </p:cNvSpPr>
          <p:nvPr/>
        </p:nvSpPr>
        <p:spPr bwMode="auto">
          <a:xfrm flipH="1">
            <a:off x="5130088" y="3083375"/>
            <a:ext cx="218343" cy="508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77" name="Line 374"/>
          <p:cNvSpPr>
            <a:spLocks noChangeShapeType="1"/>
          </p:cNvSpPr>
          <p:nvPr/>
        </p:nvSpPr>
        <p:spPr bwMode="auto">
          <a:xfrm flipH="1" flipV="1">
            <a:off x="6771319" y="3097662"/>
            <a:ext cx="216877" cy="2159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78" name="Line 375"/>
          <p:cNvSpPr>
            <a:spLocks noChangeShapeType="1"/>
          </p:cNvSpPr>
          <p:nvPr/>
        </p:nvSpPr>
        <p:spPr bwMode="auto">
          <a:xfrm flipV="1">
            <a:off x="6659951" y="3097662"/>
            <a:ext cx="111369" cy="69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79" name="Freeform 376"/>
          <p:cNvSpPr>
            <a:spLocks/>
          </p:cNvSpPr>
          <p:nvPr/>
        </p:nvSpPr>
        <p:spPr bwMode="auto">
          <a:xfrm>
            <a:off x="5563846" y="2808737"/>
            <a:ext cx="227135" cy="431800"/>
          </a:xfrm>
          <a:custGeom>
            <a:avLst/>
            <a:gdLst>
              <a:gd name="T0" fmla="*/ 2147483647 w 98"/>
              <a:gd name="T1" fmla="*/ 0 h 165"/>
              <a:gd name="T2" fmla="*/ 2147483647 w 98"/>
              <a:gd name="T3" fmla="*/ 2147483647 h 165"/>
              <a:gd name="T4" fmla="*/ 0 w 98"/>
              <a:gd name="T5" fmla="*/ 2147483647 h 165"/>
              <a:gd name="T6" fmla="*/ 2147483647 w 98"/>
              <a:gd name="T7" fmla="*/ 0 h 165"/>
              <a:gd name="T8" fmla="*/ 0 60000 65536"/>
              <a:gd name="T9" fmla="*/ 0 60000 65536"/>
              <a:gd name="T10" fmla="*/ 0 60000 65536"/>
              <a:gd name="T11" fmla="*/ 0 60000 65536"/>
              <a:gd name="T12" fmla="*/ 0 w 98"/>
              <a:gd name="T13" fmla="*/ 0 h 165"/>
              <a:gd name="T14" fmla="*/ 98 w 98"/>
              <a:gd name="T15" fmla="*/ 165 h 165"/>
            </a:gdLst>
            <a:ahLst/>
            <a:cxnLst>
              <a:cxn ang="T8">
                <a:pos x="T0" y="T1"/>
              </a:cxn>
              <a:cxn ang="T9">
                <a:pos x="T2" y="T3"/>
              </a:cxn>
              <a:cxn ang="T10">
                <a:pos x="T4" y="T5"/>
              </a:cxn>
              <a:cxn ang="T11">
                <a:pos x="T6" y="T7"/>
              </a:cxn>
            </a:cxnLst>
            <a:rect l="T12" t="T13" r="T14" b="T15"/>
            <a:pathLst>
              <a:path w="98" h="165">
                <a:moveTo>
                  <a:pt x="49" y="0"/>
                </a:moveTo>
                <a:lnTo>
                  <a:pt x="98" y="165"/>
                </a:lnTo>
                <a:lnTo>
                  <a:pt x="0" y="142"/>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80" name="Freeform 377"/>
          <p:cNvSpPr>
            <a:spLocks/>
          </p:cNvSpPr>
          <p:nvPr/>
        </p:nvSpPr>
        <p:spPr bwMode="auto">
          <a:xfrm>
            <a:off x="5676677" y="2808737"/>
            <a:ext cx="216877" cy="431800"/>
          </a:xfrm>
          <a:custGeom>
            <a:avLst/>
            <a:gdLst>
              <a:gd name="T0" fmla="*/ 2147483647 w 94"/>
              <a:gd name="T1" fmla="*/ 2147483647 h 165"/>
              <a:gd name="T2" fmla="*/ 0 w 94"/>
              <a:gd name="T3" fmla="*/ 0 h 165"/>
              <a:gd name="T4" fmla="*/ 2147483647 w 94"/>
              <a:gd name="T5" fmla="*/ 2147483647 h 165"/>
              <a:gd name="T6" fmla="*/ 2147483647 w 94"/>
              <a:gd name="T7" fmla="*/ 2147483647 h 165"/>
              <a:gd name="T8" fmla="*/ 0 60000 65536"/>
              <a:gd name="T9" fmla="*/ 0 60000 65536"/>
              <a:gd name="T10" fmla="*/ 0 60000 65536"/>
              <a:gd name="T11" fmla="*/ 0 60000 65536"/>
              <a:gd name="T12" fmla="*/ 0 w 94"/>
              <a:gd name="T13" fmla="*/ 0 h 165"/>
              <a:gd name="T14" fmla="*/ 94 w 94"/>
              <a:gd name="T15" fmla="*/ 165 h 165"/>
            </a:gdLst>
            <a:ahLst/>
            <a:cxnLst>
              <a:cxn ang="T8">
                <a:pos x="T0" y="T1"/>
              </a:cxn>
              <a:cxn ang="T9">
                <a:pos x="T2" y="T3"/>
              </a:cxn>
              <a:cxn ang="T10">
                <a:pos x="T4" y="T5"/>
              </a:cxn>
              <a:cxn ang="T11">
                <a:pos x="T6" y="T7"/>
              </a:cxn>
            </a:cxnLst>
            <a:rect l="T12" t="T13" r="T14" b="T15"/>
            <a:pathLst>
              <a:path w="94" h="165">
                <a:moveTo>
                  <a:pt x="94" y="50"/>
                </a:moveTo>
                <a:lnTo>
                  <a:pt x="0" y="0"/>
                </a:lnTo>
                <a:lnTo>
                  <a:pt x="49" y="165"/>
                </a:lnTo>
                <a:lnTo>
                  <a:pt x="94" y="5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81" name="Freeform 378"/>
          <p:cNvSpPr>
            <a:spLocks/>
          </p:cNvSpPr>
          <p:nvPr/>
        </p:nvSpPr>
        <p:spPr bwMode="auto">
          <a:xfrm>
            <a:off x="6875361" y="3313562"/>
            <a:ext cx="227134" cy="287338"/>
          </a:xfrm>
          <a:custGeom>
            <a:avLst/>
            <a:gdLst>
              <a:gd name="T0" fmla="*/ 2147483647 w 98"/>
              <a:gd name="T1" fmla="*/ 0 h 110"/>
              <a:gd name="T2" fmla="*/ 2147483647 w 98"/>
              <a:gd name="T3" fmla="*/ 2147483647 h 110"/>
              <a:gd name="T4" fmla="*/ 0 w 98"/>
              <a:gd name="T5" fmla="*/ 2147483647 h 110"/>
              <a:gd name="T6" fmla="*/ 2147483647 w 98"/>
              <a:gd name="T7" fmla="*/ 0 h 110"/>
              <a:gd name="T8" fmla="*/ 0 60000 65536"/>
              <a:gd name="T9" fmla="*/ 0 60000 65536"/>
              <a:gd name="T10" fmla="*/ 0 60000 65536"/>
              <a:gd name="T11" fmla="*/ 0 60000 65536"/>
              <a:gd name="T12" fmla="*/ 0 w 98"/>
              <a:gd name="T13" fmla="*/ 0 h 110"/>
              <a:gd name="T14" fmla="*/ 98 w 98"/>
              <a:gd name="T15" fmla="*/ 110 h 110"/>
            </a:gdLst>
            <a:ahLst/>
            <a:cxnLst>
              <a:cxn ang="T8">
                <a:pos x="T0" y="T1"/>
              </a:cxn>
              <a:cxn ang="T9">
                <a:pos x="T2" y="T3"/>
              </a:cxn>
              <a:cxn ang="T10">
                <a:pos x="T4" y="T5"/>
              </a:cxn>
              <a:cxn ang="T11">
                <a:pos x="T6" y="T7"/>
              </a:cxn>
            </a:cxnLst>
            <a:rect l="T12" t="T13" r="T14" b="T15"/>
            <a:pathLst>
              <a:path w="98" h="110">
                <a:moveTo>
                  <a:pt x="49" y="0"/>
                </a:moveTo>
                <a:lnTo>
                  <a:pt x="98" y="110"/>
                </a:lnTo>
                <a:lnTo>
                  <a:pt x="0" y="18"/>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82" name="Freeform 379"/>
          <p:cNvSpPr>
            <a:spLocks/>
          </p:cNvSpPr>
          <p:nvPr/>
        </p:nvSpPr>
        <p:spPr bwMode="auto">
          <a:xfrm>
            <a:off x="6988197" y="3313569"/>
            <a:ext cx="216877" cy="347663"/>
          </a:xfrm>
          <a:custGeom>
            <a:avLst/>
            <a:gdLst>
              <a:gd name="T0" fmla="*/ 2147483647 w 94"/>
              <a:gd name="T1" fmla="*/ 2147483647 h 133"/>
              <a:gd name="T2" fmla="*/ 0 w 94"/>
              <a:gd name="T3" fmla="*/ 0 h 133"/>
              <a:gd name="T4" fmla="*/ 2147483647 w 94"/>
              <a:gd name="T5" fmla="*/ 2147483647 h 133"/>
              <a:gd name="T6" fmla="*/ 2147483647 w 94"/>
              <a:gd name="T7" fmla="*/ 2147483647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94" y="133"/>
                </a:moveTo>
                <a:lnTo>
                  <a:pt x="0" y="0"/>
                </a:lnTo>
                <a:lnTo>
                  <a:pt x="49" y="110"/>
                </a:lnTo>
                <a:lnTo>
                  <a:pt x="94" y="13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83" name="Freeform 380"/>
          <p:cNvSpPr>
            <a:spLocks/>
          </p:cNvSpPr>
          <p:nvPr/>
        </p:nvSpPr>
        <p:spPr bwMode="auto">
          <a:xfrm>
            <a:off x="6110432" y="2783337"/>
            <a:ext cx="216877" cy="300038"/>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9" y="0"/>
                </a:moveTo>
                <a:lnTo>
                  <a:pt x="94" y="115"/>
                </a:lnTo>
                <a:lnTo>
                  <a:pt x="0" y="9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84" name="Freeform 381"/>
          <p:cNvSpPr>
            <a:spLocks/>
          </p:cNvSpPr>
          <p:nvPr/>
        </p:nvSpPr>
        <p:spPr bwMode="auto">
          <a:xfrm>
            <a:off x="6224732" y="2783337"/>
            <a:ext cx="216877" cy="300038"/>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65"/>
                </a:moveTo>
                <a:lnTo>
                  <a:pt x="0" y="0"/>
                </a:lnTo>
                <a:lnTo>
                  <a:pt x="45" y="115"/>
                </a:lnTo>
                <a:lnTo>
                  <a:pt x="94" y="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85" name="Freeform 382"/>
          <p:cNvSpPr>
            <a:spLocks/>
          </p:cNvSpPr>
          <p:nvPr/>
        </p:nvSpPr>
        <p:spPr bwMode="auto">
          <a:xfrm>
            <a:off x="4584967" y="4296227"/>
            <a:ext cx="213946" cy="96837"/>
          </a:xfrm>
          <a:custGeom>
            <a:avLst/>
            <a:gdLst>
              <a:gd name="T0" fmla="*/ 2147483647 w 93"/>
              <a:gd name="T1" fmla="*/ 0 h 37"/>
              <a:gd name="T2" fmla="*/ 2147483647 w 93"/>
              <a:gd name="T3" fmla="*/ 2147483647 h 37"/>
              <a:gd name="T4" fmla="*/ 0 w 93"/>
              <a:gd name="T5" fmla="*/ 2147483647 h 37"/>
              <a:gd name="T6" fmla="*/ 2147483647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9" y="0"/>
                </a:moveTo>
                <a:lnTo>
                  <a:pt x="93"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86" name="Freeform 383"/>
          <p:cNvSpPr>
            <a:spLocks/>
          </p:cNvSpPr>
          <p:nvPr/>
        </p:nvSpPr>
        <p:spPr bwMode="auto">
          <a:xfrm>
            <a:off x="4697802" y="4296227"/>
            <a:ext cx="215411"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9"/>
                </a:moveTo>
                <a:lnTo>
                  <a:pt x="0" y="0"/>
                </a:lnTo>
                <a:lnTo>
                  <a:pt x="44" y="37"/>
                </a:lnTo>
                <a:lnTo>
                  <a:pt x="93"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87" name="Line 384"/>
          <p:cNvSpPr>
            <a:spLocks noChangeShapeType="1"/>
          </p:cNvSpPr>
          <p:nvPr/>
        </p:nvSpPr>
        <p:spPr bwMode="auto">
          <a:xfrm flipH="1" flipV="1">
            <a:off x="5676677" y="2808744"/>
            <a:ext cx="216877" cy="1317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88" name="Line 385"/>
          <p:cNvSpPr>
            <a:spLocks noChangeShapeType="1"/>
          </p:cNvSpPr>
          <p:nvPr/>
        </p:nvSpPr>
        <p:spPr bwMode="auto">
          <a:xfrm flipV="1">
            <a:off x="5563843" y="2808744"/>
            <a:ext cx="112835" cy="3714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89" name="Line 386"/>
          <p:cNvSpPr>
            <a:spLocks noChangeShapeType="1"/>
          </p:cNvSpPr>
          <p:nvPr/>
        </p:nvSpPr>
        <p:spPr bwMode="auto">
          <a:xfrm flipH="1" flipV="1">
            <a:off x="6988197" y="3313569"/>
            <a:ext cx="216877" cy="3476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90" name="Line 387"/>
          <p:cNvSpPr>
            <a:spLocks noChangeShapeType="1"/>
          </p:cNvSpPr>
          <p:nvPr/>
        </p:nvSpPr>
        <p:spPr bwMode="auto">
          <a:xfrm flipV="1">
            <a:off x="6875362" y="3313569"/>
            <a:ext cx="112834" cy="476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91" name="Line 388"/>
          <p:cNvSpPr>
            <a:spLocks noChangeShapeType="1"/>
          </p:cNvSpPr>
          <p:nvPr/>
        </p:nvSpPr>
        <p:spPr bwMode="auto">
          <a:xfrm flipH="1" flipV="1">
            <a:off x="6224732" y="2783344"/>
            <a:ext cx="216877" cy="1698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92" name="Line 389"/>
          <p:cNvSpPr>
            <a:spLocks noChangeShapeType="1"/>
          </p:cNvSpPr>
          <p:nvPr/>
        </p:nvSpPr>
        <p:spPr bwMode="auto">
          <a:xfrm flipH="1" flipV="1">
            <a:off x="4697802" y="4296225"/>
            <a:ext cx="215411" cy="238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893" name="Freeform 390"/>
          <p:cNvSpPr>
            <a:spLocks/>
          </p:cNvSpPr>
          <p:nvPr/>
        </p:nvSpPr>
        <p:spPr bwMode="auto">
          <a:xfrm>
            <a:off x="7102497" y="3600900"/>
            <a:ext cx="216877" cy="334962"/>
          </a:xfrm>
          <a:custGeom>
            <a:avLst/>
            <a:gdLst>
              <a:gd name="T0" fmla="*/ 2147483647 w 94"/>
              <a:gd name="T1" fmla="*/ 2147483647 h 128"/>
              <a:gd name="T2" fmla="*/ 2147483647 w 94"/>
              <a:gd name="T3" fmla="*/ 2147483647 h 128"/>
              <a:gd name="T4" fmla="*/ 0 w 94"/>
              <a:gd name="T5" fmla="*/ 0 h 128"/>
              <a:gd name="T6" fmla="*/ 2147483647 w 94"/>
              <a:gd name="T7" fmla="*/ 2147483647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45" y="23"/>
                </a:moveTo>
                <a:lnTo>
                  <a:pt x="94" y="128"/>
                </a:lnTo>
                <a:lnTo>
                  <a:pt x="0" y="0"/>
                </a:lnTo>
                <a:lnTo>
                  <a:pt x="45" y="2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94" name="Freeform 391"/>
          <p:cNvSpPr>
            <a:spLocks/>
          </p:cNvSpPr>
          <p:nvPr/>
        </p:nvSpPr>
        <p:spPr bwMode="auto">
          <a:xfrm>
            <a:off x="7205076" y="3661232"/>
            <a:ext cx="216877" cy="274637"/>
          </a:xfrm>
          <a:custGeom>
            <a:avLst/>
            <a:gdLst>
              <a:gd name="T0" fmla="*/ 2147483647 w 93"/>
              <a:gd name="T1" fmla="*/ 2147483647 h 105"/>
              <a:gd name="T2" fmla="*/ 0 w 93"/>
              <a:gd name="T3" fmla="*/ 0 h 105"/>
              <a:gd name="T4" fmla="*/ 2147483647 w 93"/>
              <a:gd name="T5" fmla="*/ 2147483647 h 105"/>
              <a:gd name="T6" fmla="*/ 2147483647 w 93"/>
              <a:gd name="T7" fmla="*/ 2147483647 h 105"/>
              <a:gd name="T8" fmla="*/ 0 60000 65536"/>
              <a:gd name="T9" fmla="*/ 0 60000 65536"/>
              <a:gd name="T10" fmla="*/ 0 60000 65536"/>
              <a:gd name="T11" fmla="*/ 0 60000 65536"/>
              <a:gd name="T12" fmla="*/ 0 w 93"/>
              <a:gd name="T13" fmla="*/ 0 h 105"/>
              <a:gd name="T14" fmla="*/ 93 w 93"/>
              <a:gd name="T15" fmla="*/ 105 h 105"/>
            </a:gdLst>
            <a:ahLst/>
            <a:cxnLst>
              <a:cxn ang="T8">
                <a:pos x="T0" y="T1"/>
              </a:cxn>
              <a:cxn ang="T9">
                <a:pos x="T2" y="T3"/>
              </a:cxn>
              <a:cxn ang="T10">
                <a:pos x="T4" y="T5"/>
              </a:cxn>
              <a:cxn ang="T11">
                <a:pos x="T6" y="T7"/>
              </a:cxn>
            </a:cxnLst>
            <a:rect l="T12" t="T13" r="T14" b="T15"/>
            <a:pathLst>
              <a:path w="93" h="105">
                <a:moveTo>
                  <a:pt x="93" y="87"/>
                </a:moveTo>
                <a:lnTo>
                  <a:pt x="0" y="0"/>
                </a:lnTo>
                <a:lnTo>
                  <a:pt x="49" y="105"/>
                </a:lnTo>
                <a:lnTo>
                  <a:pt x="93" y="8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95" name="Freeform 392"/>
          <p:cNvSpPr>
            <a:spLocks/>
          </p:cNvSpPr>
          <p:nvPr/>
        </p:nvSpPr>
        <p:spPr bwMode="auto">
          <a:xfrm>
            <a:off x="4913212" y="3637414"/>
            <a:ext cx="216877" cy="682625"/>
          </a:xfrm>
          <a:custGeom>
            <a:avLst/>
            <a:gdLst>
              <a:gd name="T0" fmla="*/ 2147483647 w 94"/>
              <a:gd name="T1" fmla="*/ 0 h 261"/>
              <a:gd name="T2" fmla="*/ 2147483647 w 94"/>
              <a:gd name="T3" fmla="*/ 2147483647 h 261"/>
              <a:gd name="T4" fmla="*/ 0 w 94"/>
              <a:gd name="T5" fmla="*/ 2147483647 h 261"/>
              <a:gd name="T6" fmla="*/ 2147483647 w 94"/>
              <a:gd name="T7" fmla="*/ 0 h 261"/>
              <a:gd name="T8" fmla="*/ 0 60000 65536"/>
              <a:gd name="T9" fmla="*/ 0 60000 65536"/>
              <a:gd name="T10" fmla="*/ 0 60000 65536"/>
              <a:gd name="T11" fmla="*/ 0 60000 65536"/>
              <a:gd name="T12" fmla="*/ 0 w 94"/>
              <a:gd name="T13" fmla="*/ 0 h 261"/>
              <a:gd name="T14" fmla="*/ 94 w 94"/>
              <a:gd name="T15" fmla="*/ 261 h 261"/>
            </a:gdLst>
            <a:ahLst/>
            <a:cxnLst>
              <a:cxn ang="T8">
                <a:pos x="T0" y="T1"/>
              </a:cxn>
              <a:cxn ang="T9">
                <a:pos x="T2" y="T3"/>
              </a:cxn>
              <a:cxn ang="T10">
                <a:pos x="T4" y="T5"/>
              </a:cxn>
              <a:cxn ang="T11">
                <a:pos x="T6" y="T7"/>
              </a:cxn>
            </a:cxnLst>
            <a:rect l="T12" t="T13" r="T14" b="T15"/>
            <a:pathLst>
              <a:path w="94" h="261">
                <a:moveTo>
                  <a:pt x="45" y="0"/>
                </a:moveTo>
                <a:lnTo>
                  <a:pt x="94" y="96"/>
                </a:lnTo>
                <a:lnTo>
                  <a:pt x="0" y="261"/>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96" name="Freeform 393"/>
          <p:cNvSpPr>
            <a:spLocks/>
          </p:cNvSpPr>
          <p:nvPr/>
        </p:nvSpPr>
        <p:spPr bwMode="auto">
          <a:xfrm>
            <a:off x="5015792" y="3518357"/>
            <a:ext cx="227135" cy="369887"/>
          </a:xfrm>
          <a:custGeom>
            <a:avLst/>
            <a:gdLst>
              <a:gd name="T0" fmla="*/ 2147483647 w 98"/>
              <a:gd name="T1" fmla="*/ 0 h 142"/>
              <a:gd name="T2" fmla="*/ 0 w 98"/>
              <a:gd name="T3" fmla="*/ 2147483647 h 142"/>
              <a:gd name="T4" fmla="*/ 2147483647 w 98"/>
              <a:gd name="T5" fmla="*/ 2147483647 h 142"/>
              <a:gd name="T6" fmla="*/ 2147483647 w 98"/>
              <a:gd name="T7" fmla="*/ 0 h 142"/>
              <a:gd name="T8" fmla="*/ 0 60000 65536"/>
              <a:gd name="T9" fmla="*/ 0 60000 65536"/>
              <a:gd name="T10" fmla="*/ 0 60000 65536"/>
              <a:gd name="T11" fmla="*/ 0 60000 65536"/>
              <a:gd name="T12" fmla="*/ 0 w 98"/>
              <a:gd name="T13" fmla="*/ 0 h 142"/>
              <a:gd name="T14" fmla="*/ 98 w 98"/>
              <a:gd name="T15" fmla="*/ 142 h 142"/>
            </a:gdLst>
            <a:ahLst/>
            <a:cxnLst>
              <a:cxn ang="T8">
                <a:pos x="T0" y="T1"/>
              </a:cxn>
              <a:cxn ang="T9">
                <a:pos x="T2" y="T3"/>
              </a:cxn>
              <a:cxn ang="T10">
                <a:pos x="T4" y="T5"/>
              </a:cxn>
              <a:cxn ang="T11">
                <a:pos x="T6" y="T7"/>
              </a:cxn>
            </a:cxnLst>
            <a:rect l="T12" t="T13" r="T14" b="T15"/>
            <a:pathLst>
              <a:path w="98" h="142">
                <a:moveTo>
                  <a:pt x="98" y="0"/>
                </a:moveTo>
                <a:lnTo>
                  <a:pt x="0" y="46"/>
                </a:lnTo>
                <a:lnTo>
                  <a:pt x="49" y="142"/>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97" name="Freeform 394"/>
          <p:cNvSpPr>
            <a:spLocks/>
          </p:cNvSpPr>
          <p:nvPr/>
        </p:nvSpPr>
        <p:spPr bwMode="auto">
          <a:xfrm>
            <a:off x="5242926" y="3083375"/>
            <a:ext cx="219808" cy="481012"/>
          </a:xfrm>
          <a:custGeom>
            <a:avLst/>
            <a:gdLst>
              <a:gd name="T0" fmla="*/ 2147483647 w 94"/>
              <a:gd name="T1" fmla="*/ 0 h 184"/>
              <a:gd name="T2" fmla="*/ 2147483647 w 94"/>
              <a:gd name="T3" fmla="*/ 2147483647 h 184"/>
              <a:gd name="T4" fmla="*/ 0 w 94"/>
              <a:gd name="T5" fmla="*/ 2147483647 h 184"/>
              <a:gd name="T6" fmla="*/ 2147483647 w 94"/>
              <a:gd name="T7" fmla="*/ 0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0"/>
                </a:moveTo>
                <a:lnTo>
                  <a:pt x="94" y="184"/>
                </a:lnTo>
                <a:lnTo>
                  <a:pt x="0" y="166"/>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98" name="Freeform 395"/>
          <p:cNvSpPr>
            <a:spLocks/>
          </p:cNvSpPr>
          <p:nvPr/>
        </p:nvSpPr>
        <p:spPr bwMode="auto">
          <a:xfrm>
            <a:off x="5348432" y="3083375"/>
            <a:ext cx="215411" cy="481012"/>
          </a:xfrm>
          <a:custGeom>
            <a:avLst/>
            <a:gdLst>
              <a:gd name="T0" fmla="*/ 2147483647 w 93"/>
              <a:gd name="T1" fmla="*/ 2147483647 h 184"/>
              <a:gd name="T2" fmla="*/ 0 w 93"/>
              <a:gd name="T3" fmla="*/ 0 h 184"/>
              <a:gd name="T4" fmla="*/ 2147483647 w 93"/>
              <a:gd name="T5" fmla="*/ 2147483647 h 184"/>
              <a:gd name="T6" fmla="*/ 2147483647 w 93"/>
              <a:gd name="T7" fmla="*/ 2147483647 h 184"/>
              <a:gd name="T8" fmla="*/ 0 60000 65536"/>
              <a:gd name="T9" fmla="*/ 0 60000 65536"/>
              <a:gd name="T10" fmla="*/ 0 60000 65536"/>
              <a:gd name="T11" fmla="*/ 0 60000 65536"/>
              <a:gd name="T12" fmla="*/ 0 w 93"/>
              <a:gd name="T13" fmla="*/ 0 h 184"/>
              <a:gd name="T14" fmla="*/ 93 w 93"/>
              <a:gd name="T15" fmla="*/ 184 h 184"/>
            </a:gdLst>
            <a:ahLst/>
            <a:cxnLst>
              <a:cxn ang="T8">
                <a:pos x="T0" y="T1"/>
              </a:cxn>
              <a:cxn ang="T9">
                <a:pos x="T2" y="T3"/>
              </a:cxn>
              <a:cxn ang="T10">
                <a:pos x="T4" y="T5"/>
              </a:cxn>
              <a:cxn ang="T11">
                <a:pos x="T6" y="T7"/>
              </a:cxn>
            </a:cxnLst>
            <a:rect l="T12" t="T13" r="T14" b="T15"/>
            <a:pathLst>
              <a:path w="93" h="184">
                <a:moveTo>
                  <a:pt x="93" y="37"/>
                </a:moveTo>
                <a:lnTo>
                  <a:pt x="0" y="0"/>
                </a:lnTo>
                <a:lnTo>
                  <a:pt x="49" y="184"/>
                </a:lnTo>
                <a:lnTo>
                  <a:pt x="93" y="3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899" name="Line 396"/>
          <p:cNvSpPr>
            <a:spLocks noChangeShapeType="1"/>
          </p:cNvSpPr>
          <p:nvPr/>
        </p:nvSpPr>
        <p:spPr bwMode="auto">
          <a:xfrm flipH="1" flipV="1">
            <a:off x="7205076" y="3661225"/>
            <a:ext cx="216877" cy="2270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00" name="Line 397"/>
          <p:cNvSpPr>
            <a:spLocks noChangeShapeType="1"/>
          </p:cNvSpPr>
          <p:nvPr/>
        </p:nvSpPr>
        <p:spPr bwMode="auto">
          <a:xfrm>
            <a:off x="7102499" y="3600907"/>
            <a:ext cx="10257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01" name="Line 398"/>
          <p:cNvSpPr>
            <a:spLocks noChangeShapeType="1"/>
          </p:cNvSpPr>
          <p:nvPr/>
        </p:nvSpPr>
        <p:spPr bwMode="auto">
          <a:xfrm flipV="1">
            <a:off x="4913214" y="3637414"/>
            <a:ext cx="102577" cy="682625"/>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02" name="Line 399"/>
          <p:cNvSpPr>
            <a:spLocks noChangeShapeType="1"/>
          </p:cNvSpPr>
          <p:nvPr/>
        </p:nvSpPr>
        <p:spPr bwMode="auto">
          <a:xfrm flipH="1" flipV="1">
            <a:off x="5348432" y="3083382"/>
            <a:ext cx="215411" cy="968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03" name="Line 400"/>
          <p:cNvSpPr>
            <a:spLocks noChangeShapeType="1"/>
          </p:cNvSpPr>
          <p:nvPr/>
        </p:nvSpPr>
        <p:spPr bwMode="auto">
          <a:xfrm flipV="1">
            <a:off x="5242922" y="3083382"/>
            <a:ext cx="105508" cy="434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04" name="Freeform 401"/>
          <p:cNvSpPr>
            <a:spLocks/>
          </p:cNvSpPr>
          <p:nvPr/>
        </p:nvSpPr>
        <p:spPr bwMode="auto">
          <a:xfrm>
            <a:off x="6327307" y="2953207"/>
            <a:ext cx="227134" cy="300037"/>
          </a:xfrm>
          <a:custGeom>
            <a:avLst/>
            <a:gdLst>
              <a:gd name="T0" fmla="*/ 2147483647 w 98"/>
              <a:gd name="T1" fmla="*/ 0 h 115"/>
              <a:gd name="T2" fmla="*/ 2147483647 w 98"/>
              <a:gd name="T3" fmla="*/ 2147483647 h 115"/>
              <a:gd name="T4" fmla="*/ 0 w 98"/>
              <a:gd name="T5" fmla="*/ 2147483647 h 115"/>
              <a:gd name="T6" fmla="*/ 2147483647 w 98"/>
              <a:gd name="T7" fmla="*/ 0 h 115"/>
              <a:gd name="T8" fmla="*/ 0 60000 65536"/>
              <a:gd name="T9" fmla="*/ 0 60000 65536"/>
              <a:gd name="T10" fmla="*/ 0 60000 65536"/>
              <a:gd name="T11" fmla="*/ 0 60000 65536"/>
              <a:gd name="T12" fmla="*/ 0 w 98"/>
              <a:gd name="T13" fmla="*/ 0 h 115"/>
              <a:gd name="T14" fmla="*/ 98 w 98"/>
              <a:gd name="T15" fmla="*/ 115 h 115"/>
            </a:gdLst>
            <a:ahLst/>
            <a:cxnLst>
              <a:cxn ang="T8">
                <a:pos x="T0" y="T1"/>
              </a:cxn>
              <a:cxn ang="T9">
                <a:pos x="T2" y="T3"/>
              </a:cxn>
              <a:cxn ang="T10">
                <a:pos x="T4" y="T5"/>
              </a:cxn>
              <a:cxn ang="T11">
                <a:pos x="T6" y="T7"/>
              </a:cxn>
            </a:cxnLst>
            <a:rect l="T12" t="T13" r="T14" b="T15"/>
            <a:pathLst>
              <a:path w="98" h="115">
                <a:moveTo>
                  <a:pt x="49" y="0"/>
                </a:moveTo>
                <a:lnTo>
                  <a:pt x="98" y="115"/>
                </a:lnTo>
                <a:lnTo>
                  <a:pt x="0" y="50"/>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05" name="Freeform 402"/>
          <p:cNvSpPr>
            <a:spLocks/>
          </p:cNvSpPr>
          <p:nvPr/>
        </p:nvSpPr>
        <p:spPr bwMode="auto">
          <a:xfrm>
            <a:off x="6441608" y="2953207"/>
            <a:ext cx="218342" cy="300037"/>
          </a:xfrm>
          <a:custGeom>
            <a:avLst/>
            <a:gdLst>
              <a:gd name="T0" fmla="*/ 2147483647 w 94"/>
              <a:gd name="T1" fmla="*/ 2147483647 h 115"/>
              <a:gd name="T2" fmla="*/ 0 w 94"/>
              <a:gd name="T3" fmla="*/ 0 h 115"/>
              <a:gd name="T4" fmla="*/ 2147483647 w 94"/>
              <a:gd name="T5" fmla="*/ 2147483647 h 115"/>
              <a:gd name="T6" fmla="*/ 2147483647 w 94"/>
              <a:gd name="T7" fmla="*/ 2147483647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82"/>
                </a:moveTo>
                <a:lnTo>
                  <a:pt x="0" y="0"/>
                </a:lnTo>
                <a:lnTo>
                  <a:pt x="49" y="115"/>
                </a:lnTo>
                <a:lnTo>
                  <a:pt x="94" y="8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06" name="Freeform 403"/>
          <p:cNvSpPr>
            <a:spLocks/>
          </p:cNvSpPr>
          <p:nvPr/>
        </p:nvSpPr>
        <p:spPr bwMode="auto">
          <a:xfrm>
            <a:off x="5790977" y="2940507"/>
            <a:ext cx="216877" cy="300037"/>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115"/>
                </a:lnTo>
                <a:lnTo>
                  <a:pt x="0" y="115"/>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07" name="Line 404"/>
          <p:cNvSpPr>
            <a:spLocks noChangeShapeType="1"/>
          </p:cNvSpPr>
          <p:nvPr/>
        </p:nvSpPr>
        <p:spPr bwMode="auto">
          <a:xfrm flipH="1" flipV="1">
            <a:off x="6441608" y="2953200"/>
            <a:ext cx="218342" cy="2143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08" name="Line 405"/>
          <p:cNvSpPr>
            <a:spLocks noChangeShapeType="1"/>
          </p:cNvSpPr>
          <p:nvPr/>
        </p:nvSpPr>
        <p:spPr bwMode="auto">
          <a:xfrm flipV="1">
            <a:off x="6327309" y="2953207"/>
            <a:ext cx="114300" cy="130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09" name="Line 406"/>
          <p:cNvSpPr>
            <a:spLocks noChangeShapeType="1"/>
          </p:cNvSpPr>
          <p:nvPr/>
        </p:nvSpPr>
        <p:spPr bwMode="auto">
          <a:xfrm flipH="1" flipV="1">
            <a:off x="5893554" y="2940507"/>
            <a:ext cx="216877" cy="968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10" name="Line 407"/>
          <p:cNvSpPr>
            <a:spLocks noChangeShapeType="1"/>
          </p:cNvSpPr>
          <p:nvPr/>
        </p:nvSpPr>
        <p:spPr bwMode="auto">
          <a:xfrm flipV="1">
            <a:off x="5790981" y="2940507"/>
            <a:ext cx="102577" cy="3000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11" name="Freeform 408"/>
          <p:cNvSpPr>
            <a:spLocks/>
          </p:cNvSpPr>
          <p:nvPr/>
        </p:nvSpPr>
        <p:spPr bwMode="auto">
          <a:xfrm>
            <a:off x="7319374" y="3888241"/>
            <a:ext cx="213946" cy="504825"/>
          </a:xfrm>
          <a:custGeom>
            <a:avLst/>
            <a:gdLst>
              <a:gd name="T0" fmla="*/ 2147483647 w 93"/>
              <a:gd name="T1" fmla="*/ 0 h 193"/>
              <a:gd name="T2" fmla="*/ 2147483647 w 93"/>
              <a:gd name="T3" fmla="*/ 2147483647 h 193"/>
              <a:gd name="T4" fmla="*/ 0 w 93"/>
              <a:gd name="T5" fmla="*/ 2147483647 h 193"/>
              <a:gd name="T6" fmla="*/ 2147483647 w 93"/>
              <a:gd name="T7" fmla="*/ 0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44" y="0"/>
                </a:moveTo>
                <a:lnTo>
                  <a:pt x="93" y="193"/>
                </a:lnTo>
                <a:lnTo>
                  <a:pt x="0" y="18"/>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12" name="Freeform 409"/>
          <p:cNvSpPr>
            <a:spLocks/>
          </p:cNvSpPr>
          <p:nvPr/>
        </p:nvSpPr>
        <p:spPr bwMode="auto">
          <a:xfrm>
            <a:off x="7421949" y="3888241"/>
            <a:ext cx="228600" cy="504825"/>
          </a:xfrm>
          <a:custGeom>
            <a:avLst/>
            <a:gdLst>
              <a:gd name="T0" fmla="*/ 2147483647 w 99"/>
              <a:gd name="T1" fmla="*/ 2147483647 h 193"/>
              <a:gd name="T2" fmla="*/ 0 w 99"/>
              <a:gd name="T3" fmla="*/ 0 h 193"/>
              <a:gd name="T4" fmla="*/ 2147483647 w 99"/>
              <a:gd name="T5" fmla="*/ 2147483647 h 193"/>
              <a:gd name="T6" fmla="*/ 2147483647 w 99"/>
              <a:gd name="T7" fmla="*/ 2147483647 h 193"/>
              <a:gd name="T8" fmla="*/ 0 60000 65536"/>
              <a:gd name="T9" fmla="*/ 0 60000 65536"/>
              <a:gd name="T10" fmla="*/ 0 60000 65536"/>
              <a:gd name="T11" fmla="*/ 0 60000 65536"/>
              <a:gd name="T12" fmla="*/ 0 w 99"/>
              <a:gd name="T13" fmla="*/ 0 h 193"/>
              <a:gd name="T14" fmla="*/ 99 w 99"/>
              <a:gd name="T15" fmla="*/ 193 h 193"/>
            </a:gdLst>
            <a:ahLst/>
            <a:cxnLst>
              <a:cxn ang="T8">
                <a:pos x="T0" y="T1"/>
              </a:cxn>
              <a:cxn ang="T9">
                <a:pos x="T2" y="T3"/>
              </a:cxn>
              <a:cxn ang="T10">
                <a:pos x="T4" y="T5"/>
              </a:cxn>
              <a:cxn ang="T11">
                <a:pos x="T6" y="T7"/>
              </a:cxn>
            </a:cxnLst>
            <a:rect l="T12" t="T13" r="T14" b="T15"/>
            <a:pathLst>
              <a:path w="99" h="193">
                <a:moveTo>
                  <a:pt x="99" y="165"/>
                </a:moveTo>
                <a:lnTo>
                  <a:pt x="0" y="0"/>
                </a:lnTo>
                <a:lnTo>
                  <a:pt x="49" y="193"/>
                </a:lnTo>
                <a:lnTo>
                  <a:pt x="99" y="1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13" name="Line 410"/>
          <p:cNvSpPr>
            <a:spLocks noChangeShapeType="1"/>
          </p:cNvSpPr>
          <p:nvPr/>
        </p:nvSpPr>
        <p:spPr bwMode="auto">
          <a:xfrm>
            <a:off x="7421951" y="3888237"/>
            <a:ext cx="10258" cy="142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14" name="Line 411"/>
          <p:cNvSpPr>
            <a:spLocks noChangeShapeType="1"/>
          </p:cNvSpPr>
          <p:nvPr/>
        </p:nvSpPr>
        <p:spPr bwMode="auto">
          <a:xfrm flipH="1" flipV="1">
            <a:off x="7421949" y="3888237"/>
            <a:ext cx="228600" cy="4318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15" name="Line 412"/>
          <p:cNvSpPr>
            <a:spLocks noChangeShapeType="1"/>
          </p:cNvSpPr>
          <p:nvPr/>
        </p:nvSpPr>
        <p:spPr bwMode="auto">
          <a:xfrm flipV="1">
            <a:off x="7319377" y="3888241"/>
            <a:ext cx="102577" cy="476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16" name="Freeform 413"/>
          <p:cNvSpPr>
            <a:spLocks/>
          </p:cNvSpPr>
          <p:nvPr/>
        </p:nvSpPr>
        <p:spPr bwMode="auto">
          <a:xfrm>
            <a:off x="4798911" y="4320037"/>
            <a:ext cx="216877"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8"/>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17" name="Freeform 414"/>
          <p:cNvSpPr>
            <a:spLocks/>
          </p:cNvSpPr>
          <p:nvPr/>
        </p:nvSpPr>
        <p:spPr bwMode="auto">
          <a:xfrm>
            <a:off x="4913212" y="3888237"/>
            <a:ext cx="216877" cy="528638"/>
          </a:xfrm>
          <a:custGeom>
            <a:avLst/>
            <a:gdLst>
              <a:gd name="T0" fmla="*/ 2147483647 w 94"/>
              <a:gd name="T1" fmla="*/ 0 h 202"/>
              <a:gd name="T2" fmla="*/ 0 w 94"/>
              <a:gd name="T3" fmla="*/ 2147483647 h 202"/>
              <a:gd name="T4" fmla="*/ 2147483647 w 94"/>
              <a:gd name="T5" fmla="*/ 2147483647 h 202"/>
              <a:gd name="T6" fmla="*/ 2147483647 w 94"/>
              <a:gd name="T7" fmla="*/ 0 h 202"/>
              <a:gd name="T8" fmla="*/ 0 60000 65536"/>
              <a:gd name="T9" fmla="*/ 0 60000 65536"/>
              <a:gd name="T10" fmla="*/ 0 60000 65536"/>
              <a:gd name="T11" fmla="*/ 0 60000 65536"/>
              <a:gd name="T12" fmla="*/ 0 w 94"/>
              <a:gd name="T13" fmla="*/ 0 h 202"/>
              <a:gd name="T14" fmla="*/ 94 w 94"/>
              <a:gd name="T15" fmla="*/ 202 h 202"/>
            </a:gdLst>
            <a:ahLst/>
            <a:cxnLst>
              <a:cxn ang="T8">
                <a:pos x="T0" y="T1"/>
              </a:cxn>
              <a:cxn ang="T9">
                <a:pos x="T2" y="T3"/>
              </a:cxn>
              <a:cxn ang="T10">
                <a:pos x="T4" y="T5"/>
              </a:cxn>
              <a:cxn ang="T11">
                <a:pos x="T6" y="T7"/>
              </a:cxn>
            </a:cxnLst>
            <a:rect l="T12" t="T13" r="T14" b="T15"/>
            <a:pathLst>
              <a:path w="94" h="202">
                <a:moveTo>
                  <a:pt x="94" y="0"/>
                </a:moveTo>
                <a:lnTo>
                  <a:pt x="0" y="165"/>
                </a:lnTo>
                <a:lnTo>
                  <a:pt x="45" y="202"/>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18" name="Freeform 415"/>
          <p:cNvSpPr>
            <a:spLocks/>
          </p:cNvSpPr>
          <p:nvPr/>
        </p:nvSpPr>
        <p:spPr bwMode="auto">
          <a:xfrm>
            <a:off x="7533319" y="4320037"/>
            <a:ext cx="219808"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8"/>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19" name="Freeform 416"/>
          <p:cNvSpPr>
            <a:spLocks/>
          </p:cNvSpPr>
          <p:nvPr/>
        </p:nvSpPr>
        <p:spPr bwMode="auto">
          <a:xfrm>
            <a:off x="7650549" y="4320037"/>
            <a:ext cx="215412" cy="96838"/>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20" name="Freeform 417"/>
          <p:cNvSpPr>
            <a:spLocks/>
          </p:cNvSpPr>
          <p:nvPr/>
        </p:nvSpPr>
        <p:spPr bwMode="auto">
          <a:xfrm>
            <a:off x="4252325" y="4320037"/>
            <a:ext cx="218342"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8"/>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21" name="Freeform 418"/>
          <p:cNvSpPr>
            <a:spLocks/>
          </p:cNvSpPr>
          <p:nvPr/>
        </p:nvSpPr>
        <p:spPr bwMode="auto">
          <a:xfrm>
            <a:off x="4365159" y="4320037"/>
            <a:ext cx="219808" cy="96838"/>
          </a:xfrm>
          <a:custGeom>
            <a:avLst/>
            <a:gdLst>
              <a:gd name="T0" fmla="*/ 2147483647 w 94"/>
              <a:gd name="T1" fmla="*/ 2147483647 h 37"/>
              <a:gd name="T2" fmla="*/ 0 w 94"/>
              <a:gd name="T3" fmla="*/ 0 h 37"/>
              <a:gd name="T4" fmla="*/ 2147483647 w 94"/>
              <a:gd name="T5" fmla="*/ 2147483647 h 37"/>
              <a:gd name="T6" fmla="*/ 2147483647 w 94"/>
              <a:gd name="T7" fmla="*/ 2147483647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22" name="Line 419"/>
          <p:cNvSpPr>
            <a:spLocks noChangeShapeType="1"/>
          </p:cNvSpPr>
          <p:nvPr/>
        </p:nvSpPr>
        <p:spPr bwMode="auto">
          <a:xfrm flipH="1">
            <a:off x="4913212" y="3888237"/>
            <a:ext cx="216877" cy="4318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23" name="Line 420"/>
          <p:cNvSpPr>
            <a:spLocks noChangeShapeType="1"/>
          </p:cNvSpPr>
          <p:nvPr/>
        </p:nvSpPr>
        <p:spPr bwMode="auto">
          <a:xfrm flipV="1">
            <a:off x="4798913" y="4320044"/>
            <a:ext cx="114300" cy="73025"/>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24" name="Line 421"/>
          <p:cNvSpPr>
            <a:spLocks noChangeShapeType="1"/>
          </p:cNvSpPr>
          <p:nvPr/>
        </p:nvSpPr>
        <p:spPr bwMode="auto">
          <a:xfrm flipH="1" flipV="1">
            <a:off x="4365159" y="4320041"/>
            <a:ext cx="219808"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25" name="Line 422"/>
          <p:cNvSpPr>
            <a:spLocks noChangeShapeType="1"/>
          </p:cNvSpPr>
          <p:nvPr/>
        </p:nvSpPr>
        <p:spPr bwMode="auto">
          <a:xfrm flipH="1" flipV="1">
            <a:off x="7650549" y="4320041"/>
            <a:ext cx="215412"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26" name="Line 423"/>
          <p:cNvSpPr>
            <a:spLocks noChangeShapeType="1"/>
          </p:cNvSpPr>
          <p:nvPr/>
        </p:nvSpPr>
        <p:spPr bwMode="auto">
          <a:xfrm flipH="1">
            <a:off x="7533320" y="4320044"/>
            <a:ext cx="117231"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27" name="Line 424"/>
          <p:cNvSpPr>
            <a:spLocks noChangeShapeType="1"/>
          </p:cNvSpPr>
          <p:nvPr/>
        </p:nvSpPr>
        <p:spPr bwMode="auto">
          <a:xfrm flipV="1">
            <a:off x="4252323" y="4320044"/>
            <a:ext cx="112834"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28" name="Freeform 425"/>
          <p:cNvSpPr>
            <a:spLocks/>
          </p:cNvSpPr>
          <p:nvPr/>
        </p:nvSpPr>
        <p:spPr bwMode="auto">
          <a:xfrm>
            <a:off x="5462733" y="3180219"/>
            <a:ext cx="213946" cy="384175"/>
          </a:xfrm>
          <a:custGeom>
            <a:avLst/>
            <a:gdLst>
              <a:gd name="T0" fmla="*/ 2147483647 w 93"/>
              <a:gd name="T1" fmla="*/ 0 h 147"/>
              <a:gd name="T2" fmla="*/ 2147483647 w 93"/>
              <a:gd name="T3" fmla="*/ 2147483647 h 147"/>
              <a:gd name="T4" fmla="*/ 0 w 93"/>
              <a:gd name="T5" fmla="*/ 2147483647 h 147"/>
              <a:gd name="T6" fmla="*/ 2147483647 w 93"/>
              <a:gd name="T7" fmla="*/ 0 h 147"/>
              <a:gd name="T8" fmla="*/ 0 60000 65536"/>
              <a:gd name="T9" fmla="*/ 0 60000 65536"/>
              <a:gd name="T10" fmla="*/ 0 60000 65536"/>
              <a:gd name="T11" fmla="*/ 0 60000 65536"/>
              <a:gd name="T12" fmla="*/ 0 w 93"/>
              <a:gd name="T13" fmla="*/ 0 h 147"/>
              <a:gd name="T14" fmla="*/ 93 w 93"/>
              <a:gd name="T15" fmla="*/ 147 h 147"/>
            </a:gdLst>
            <a:ahLst/>
            <a:cxnLst>
              <a:cxn ang="T8">
                <a:pos x="T0" y="T1"/>
              </a:cxn>
              <a:cxn ang="T9">
                <a:pos x="T2" y="T3"/>
              </a:cxn>
              <a:cxn ang="T10">
                <a:pos x="T4" y="T5"/>
              </a:cxn>
              <a:cxn ang="T11">
                <a:pos x="T6" y="T7"/>
              </a:cxn>
            </a:cxnLst>
            <a:rect l="T12" t="T13" r="T14" b="T15"/>
            <a:pathLst>
              <a:path w="93" h="147">
                <a:moveTo>
                  <a:pt x="44" y="0"/>
                </a:moveTo>
                <a:lnTo>
                  <a:pt x="93" y="142"/>
                </a:lnTo>
                <a:lnTo>
                  <a:pt x="0" y="147"/>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29" name="Freeform 426"/>
          <p:cNvSpPr>
            <a:spLocks/>
          </p:cNvSpPr>
          <p:nvPr/>
        </p:nvSpPr>
        <p:spPr bwMode="auto">
          <a:xfrm>
            <a:off x="5563846" y="3180219"/>
            <a:ext cx="227135" cy="371475"/>
          </a:xfrm>
          <a:custGeom>
            <a:avLst/>
            <a:gdLst>
              <a:gd name="T0" fmla="*/ 2147483647 w 98"/>
              <a:gd name="T1" fmla="*/ 2147483647 h 142"/>
              <a:gd name="T2" fmla="*/ 0 w 98"/>
              <a:gd name="T3" fmla="*/ 0 h 142"/>
              <a:gd name="T4" fmla="*/ 2147483647 w 98"/>
              <a:gd name="T5" fmla="*/ 2147483647 h 142"/>
              <a:gd name="T6" fmla="*/ 2147483647 w 98"/>
              <a:gd name="T7" fmla="*/ 2147483647 h 142"/>
              <a:gd name="T8" fmla="*/ 0 60000 65536"/>
              <a:gd name="T9" fmla="*/ 0 60000 65536"/>
              <a:gd name="T10" fmla="*/ 0 60000 65536"/>
              <a:gd name="T11" fmla="*/ 0 60000 65536"/>
              <a:gd name="T12" fmla="*/ 0 w 98"/>
              <a:gd name="T13" fmla="*/ 0 h 142"/>
              <a:gd name="T14" fmla="*/ 98 w 98"/>
              <a:gd name="T15" fmla="*/ 142 h 142"/>
            </a:gdLst>
            <a:ahLst/>
            <a:cxnLst>
              <a:cxn ang="T8">
                <a:pos x="T0" y="T1"/>
              </a:cxn>
              <a:cxn ang="T9">
                <a:pos x="T2" y="T3"/>
              </a:cxn>
              <a:cxn ang="T10">
                <a:pos x="T4" y="T5"/>
              </a:cxn>
              <a:cxn ang="T11">
                <a:pos x="T6" y="T7"/>
              </a:cxn>
            </a:cxnLst>
            <a:rect l="T12" t="T13" r="T14" b="T15"/>
            <a:pathLst>
              <a:path w="98" h="142">
                <a:moveTo>
                  <a:pt x="98" y="23"/>
                </a:moveTo>
                <a:lnTo>
                  <a:pt x="0" y="0"/>
                </a:lnTo>
                <a:lnTo>
                  <a:pt x="49" y="142"/>
                </a:lnTo>
                <a:lnTo>
                  <a:pt x="98" y="2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30" name="Freeform 427"/>
          <p:cNvSpPr>
            <a:spLocks/>
          </p:cNvSpPr>
          <p:nvPr/>
        </p:nvSpPr>
        <p:spPr bwMode="auto">
          <a:xfrm>
            <a:off x="6554442" y="3167512"/>
            <a:ext cx="216877" cy="323850"/>
          </a:xfrm>
          <a:custGeom>
            <a:avLst/>
            <a:gdLst>
              <a:gd name="T0" fmla="*/ 2147483647 w 94"/>
              <a:gd name="T1" fmla="*/ 0 h 124"/>
              <a:gd name="T2" fmla="*/ 2147483647 w 94"/>
              <a:gd name="T3" fmla="*/ 2147483647 h 124"/>
              <a:gd name="T4" fmla="*/ 0 w 94"/>
              <a:gd name="T5" fmla="*/ 2147483647 h 124"/>
              <a:gd name="T6" fmla="*/ 2147483647 w 94"/>
              <a:gd name="T7" fmla="*/ 0 h 124"/>
              <a:gd name="T8" fmla="*/ 0 60000 65536"/>
              <a:gd name="T9" fmla="*/ 0 60000 65536"/>
              <a:gd name="T10" fmla="*/ 0 60000 65536"/>
              <a:gd name="T11" fmla="*/ 0 60000 65536"/>
              <a:gd name="T12" fmla="*/ 0 w 94"/>
              <a:gd name="T13" fmla="*/ 0 h 124"/>
              <a:gd name="T14" fmla="*/ 94 w 94"/>
              <a:gd name="T15" fmla="*/ 124 h 124"/>
            </a:gdLst>
            <a:ahLst/>
            <a:cxnLst>
              <a:cxn ang="T8">
                <a:pos x="T0" y="T1"/>
              </a:cxn>
              <a:cxn ang="T9">
                <a:pos x="T2" y="T3"/>
              </a:cxn>
              <a:cxn ang="T10">
                <a:pos x="T4" y="T5"/>
              </a:cxn>
              <a:cxn ang="T11">
                <a:pos x="T6" y="T7"/>
              </a:cxn>
            </a:cxnLst>
            <a:rect l="T12" t="T13" r="T14" b="T15"/>
            <a:pathLst>
              <a:path w="94" h="124">
                <a:moveTo>
                  <a:pt x="45" y="0"/>
                </a:moveTo>
                <a:lnTo>
                  <a:pt x="94" y="124"/>
                </a:lnTo>
                <a:lnTo>
                  <a:pt x="0" y="33"/>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31" name="Freeform 428"/>
          <p:cNvSpPr>
            <a:spLocks/>
          </p:cNvSpPr>
          <p:nvPr/>
        </p:nvSpPr>
        <p:spPr bwMode="auto">
          <a:xfrm>
            <a:off x="6659949" y="3167512"/>
            <a:ext cx="215412" cy="323850"/>
          </a:xfrm>
          <a:custGeom>
            <a:avLst/>
            <a:gdLst>
              <a:gd name="T0" fmla="*/ 2147483647 w 93"/>
              <a:gd name="T1" fmla="*/ 2147483647 h 124"/>
              <a:gd name="T2" fmla="*/ 0 w 93"/>
              <a:gd name="T3" fmla="*/ 0 h 124"/>
              <a:gd name="T4" fmla="*/ 2147483647 w 93"/>
              <a:gd name="T5" fmla="*/ 2147483647 h 124"/>
              <a:gd name="T6" fmla="*/ 2147483647 w 93"/>
              <a:gd name="T7" fmla="*/ 2147483647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74"/>
                </a:moveTo>
                <a:lnTo>
                  <a:pt x="0" y="0"/>
                </a:lnTo>
                <a:lnTo>
                  <a:pt x="49" y="124"/>
                </a:lnTo>
                <a:lnTo>
                  <a:pt x="93" y="7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32" name="Line 429"/>
          <p:cNvSpPr>
            <a:spLocks noChangeShapeType="1"/>
          </p:cNvSpPr>
          <p:nvPr/>
        </p:nvSpPr>
        <p:spPr bwMode="auto">
          <a:xfrm flipH="1" flipV="1">
            <a:off x="5563846" y="3180219"/>
            <a:ext cx="227135"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33" name="Line 430"/>
          <p:cNvSpPr>
            <a:spLocks noChangeShapeType="1"/>
          </p:cNvSpPr>
          <p:nvPr/>
        </p:nvSpPr>
        <p:spPr bwMode="auto">
          <a:xfrm flipV="1">
            <a:off x="5462735" y="3180219"/>
            <a:ext cx="101111" cy="384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34" name="Line 431"/>
          <p:cNvSpPr>
            <a:spLocks noChangeShapeType="1"/>
          </p:cNvSpPr>
          <p:nvPr/>
        </p:nvSpPr>
        <p:spPr bwMode="auto">
          <a:xfrm flipH="1" flipV="1">
            <a:off x="6659949" y="3167519"/>
            <a:ext cx="215412" cy="1936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35" name="Line 432"/>
          <p:cNvSpPr>
            <a:spLocks noChangeShapeType="1"/>
          </p:cNvSpPr>
          <p:nvPr/>
        </p:nvSpPr>
        <p:spPr bwMode="auto">
          <a:xfrm flipV="1">
            <a:off x="6554441" y="3167519"/>
            <a:ext cx="105508" cy="857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36" name="Freeform 433"/>
          <p:cNvSpPr>
            <a:spLocks/>
          </p:cNvSpPr>
          <p:nvPr/>
        </p:nvSpPr>
        <p:spPr bwMode="auto">
          <a:xfrm>
            <a:off x="6110432" y="3037337"/>
            <a:ext cx="216877" cy="215900"/>
          </a:xfrm>
          <a:custGeom>
            <a:avLst/>
            <a:gdLst>
              <a:gd name="T0" fmla="*/ 2147483647 w 94"/>
              <a:gd name="T1" fmla="*/ 2147483647 h 83"/>
              <a:gd name="T2" fmla="*/ 0 w 94"/>
              <a:gd name="T3" fmla="*/ 0 h 83"/>
              <a:gd name="T4" fmla="*/ 2147483647 w 94"/>
              <a:gd name="T5" fmla="*/ 2147483647 h 83"/>
              <a:gd name="T6" fmla="*/ 2147483647 w 94"/>
              <a:gd name="T7" fmla="*/ 2147483647 h 83"/>
              <a:gd name="T8" fmla="*/ 0 60000 65536"/>
              <a:gd name="T9" fmla="*/ 0 60000 65536"/>
              <a:gd name="T10" fmla="*/ 0 60000 65536"/>
              <a:gd name="T11" fmla="*/ 0 60000 65536"/>
              <a:gd name="T12" fmla="*/ 0 w 94"/>
              <a:gd name="T13" fmla="*/ 0 h 83"/>
              <a:gd name="T14" fmla="*/ 94 w 94"/>
              <a:gd name="T15" fmla="*/ 83 h 83"/>
            </a:gdLst>
            <a:ahLst/>
            <a:cxnLst>
              <a:cxn ang="T8">
                <a:pos x="T0" y="T1"/>
              </a:cxn>
              <a:cxn ang="T9">
                <a:pos x="T2" y="T3"/>
              </a:cxn>
              <a:cxn ang="T10">
                <a:pos x="T4" y="T5"/>
              </a:cxn>
              <a:cxn ang="T11">
                <a:pos x="T6" y="T7"/>
              </a:cxn>
            </a:cxnLst>
            <a:rect l="T12" t="T13" r="T14" b="T15"/>
            <a:pathLst>
              <a:path w="94" h="83">
                <a:moveTo>
                  <a:pt x="94" y="18"/>
                </a:moveTo>
                <a:lnTo>
                  <a:pt x="0" y="0"/>
                </a:lnTo>
                <a:lnTo>
                  <a:pt x="49" y="83"/>
                </a:lnTo>
                <a:lnTo>
                  <a:pt x="94"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37" name="Freeform 434"/>
          <p:cNvSpPr>
            <a:spLocks/>
          </p:cNvSpPr>
          <p:nvPr/>
        </p:nvSpPr>
        <p:spPr bwMode="auto">
          <a:xfrm>
            <a:off x="5130088" y="3518357"/>
            <a:ext cx="218343" cy="369887"/>
          </a:xfrm>
          <a:custGeom>
            <a:avLst/>
            <a:gdLst>
              <a:gd name="T0" fmla="*/ 2147483647 w 94"/>
              <a:gd name="T1" fmla="*/ 0 h 142"/>
              <a:gd name="T2" fmla="*/ 2147483647 w 94"/>
              <a:gd name="T3" fmla="*/ 2147483647 h 142"/>
              <a:gd name="T4" fmla="*/ 0 w 94"/>
              <a:gd name="T5" fmla="*/ 2147483647 h 142"/>
              <a:gd name="T6" fmla="*/ 2147483647 w 94"/>
              <a:gd name="T7" fmla="*/ 0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49" y="0"/>
                </a:moveTo>
                <a:lnTo>
                  <a:pt x="94" y="124"/>
                </a:lnTo>
                <a:lnTo>
                  <a:pt x="0" y="142"/>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38" name="Freeform 435"/>
          <p:cNvSpPr>
            <a:spLocks/>
          </p:cNvSpPr>
          <p:nvPr/>
        </p:nvSpPr>
        <p:spPr bwMode="auto">
          <a:xfrm>
            <a:off x="5242926" y="3518350"/>
            <a:ext cx="219808" cy="323850"/>
          </a:xfrm>
          <a:custGeom>
            <a:avLst/>
            <a:gdLst>
              <a:gd name="T0" fmla="*/ 2147483647 w 94"/>
              <a:gd name="T1" fmla="*/ 2147483647 h 124"/>
              <a:gd name="T2" fmla="*/ 0 w 94"/>
              <a:gd name="T3" fmla="*/ 0 h 124"/>
              <a:gd name="T4" fmla="*/ 2147483647 w 94"/>
              <a:gd name="T5" fmla="*/ 2147483647 h 124"/>
              <a:gd name="T6" fmla="*/ 2147483647 w 94"/>
              <a:gd name="T7" fmla="*/ 2147483647 h 124"/>
              <a:gd name="T8" fmla="*/ 0 60000 65536"/>
              <a:gd name="T9" fmla="*/ 0 60000 65536"/>
              <a:gd name="T10" fmla="*/ 0 60000 65536"/>
              <a:gd name="T11" fmla="*/ 0 60000 65536"/>
              <a:gd name="T12" fmla="*/ 0 w 94"/>
              <a:gd name="T13" fmla="*/ 0 h 124"/>
              <a:gd name="T14" fmla="*/ 94 w 94"/>
              <a:gd name="T15" fmla="*/ 124 h 124"/>
            </a:gdLst>
            <a:ahLst/>
            <a:cxnLst>
              <a:cxn ang="T8">
                <a:pos x="T0" y="T1"/>
              </a:cxn>
              <a:cxn ang="T9">
                <a:pos x="T2" y="T3"/>
              </a:cxn>
              <a:cxn ang="T10">
                <a:pos x="T4" y="T5"/>
              </a:cxn>
              <a:cxn ang="T11">
                <a:pos x="T6" y="T7"/>
              </a:cxn>
            </a:cxnLst>
            <a:rect l="T12" t="T13" r="T14" b="T15"/>
            <a:pathLst>
              <a:path w="94" h="124">
                <a:moveTo>
                  <a:pt x="94" y="18"/>
                </a:moveTo>
                <a:lnTo>
                  <a:pt x="0" y="0"/>
                </a:lnTo>
                <a:lnTo>
                  <a:pt x="45" y="124"/>
                </a:lnTo>
                <a:lnTo>
                  <a:pt x="94"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39" name="Line 436"/>
          <p:cNvSpPr>
            <a:spLocks noChangeShapeType="1"/>
          </p:cNvSpPr>
          <p:nvPr/>
        </p:nvSpPr>
        <p:spPr bwMode="auto">
          <a:xfrm flipH="1" flipV="1">
            <a:off x="6110432" y="3037337"/>
            <a:ext cx="216877" cy="460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40" name="Line 437"/>
          <p:cNvSpPr>
            <a:spLocks noChangeShapeType="1"/>
          </p:cNvSpPr>
          <p:nvPr/>
        </p:nvSpPr>
        <p:spPr bwMode="auto">
          <a:xfrm flipV="1">
            <a:off x="5130090" y="3518357"/>
            <a:ext cx="112835" cy="3698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41" name="Freeform 438"/>
          <p:cNvSpPr>
            <a:spLocks/>
          </p:cNvSpPr>
          <p:nvPr/>
        </p:nvSpPr>
        <p:spPr bwMode="auto">
          <a:xfrm>
            <a:off x="6771319" y="3361194"/>
            <a:ext cx="216877" cy="360363"/>
          </a:xfrm>
          <a:custGeom>
            <a:avLst/>
            <a:gdLst>
              <a:gd name="T0" fmla="*/ 2147483647 w 93"/>
              <a:gd name="T1" fmla="*/ 0 h 138"/>
              <a:gd name="T2" fmla="*/ 2147483647 w 93"/>
              <a:gd name="T3" fmla="*/ 2147483647 h 138"/>
              <a:gd name="T4" fmla="*/ 0 w 93"/>
              <a:gd name="T5" fmla="*/ 2147483647 h 138"/>
              <a:gd name="T6" fmla="*/ 2147483647 w 93"/>
              <a:gd name="T7" fmla="*/ 0 h 138"/>
              <a:gd name="T8" fmla="*/ 0 60000 65536"/>
              <a:gd name="T9" fmla="*/ 0 60000 65536"/>
              <a:gd name="T10" fmla="*/ 0 60000 65536"/>
              <a:gd name="T11" fmla="*/ 0 60000 65536"/>
              <a:gd name="T12" fmla="*/ 0 w 93"/>
              <a:gd name="T13" fmla="*/ 0 h 138"/>
              <a:gd name="T14" fmla="*/ 93 w 93"/>
              <a:gd name="T15" fmla="*/ 138 h 138"/>
            </a:gdLst>
            <a:ahLst/>
            <a:cxnLst>
              <a:cxn ang="T8">
                <a:pos x="T0" y="T1"/>
              </a:cxn>
              <a:cxn ang="T9">
                <a:pos x="T2" y="T3"/>
              </a:cxn>
              <a:cxn ang="T10">
                <a:pos x="T4" y="T5"/>
              </a:cxn>
              <a:cxn ang="T11">
                <a:pos x="T6" y="T7"/>
              </a:cxn>
            </a:cxnLst>
            <a:rect l="T12" t="T13" r="T14" b="T15"/>
            <a:pathLst>
              <a:path w="93" h="138">
                <a:moveTo>
                  <a:pt x="44" y="0"/>
                </a:moveTo>
                <a:lnTo>
                  <a:pt x="93" y="138"/>
                </a:lnTo>
                <a:lnTo>
                  <a:pt x="0" y="50"/>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42" name="Freeform 439"/>
          <p:cNvSpPr>
            <a:spLocks/>
          </p:cNvSpPr>
          <p:nvPr/>
        </p:nvSpPr>
        <p:spPr bwMode="auto">
          <a:xfrm>
            <a:off x="6875361" y="3361194"/>
            <a:ext cx="227134" cy="360363"/>
          </a:xfrm>
          <a:custGeom>
            <a:avLst/>
            <a:gdLst>
              <a:gd name="T0" fmla="*/ 2147483647 w 98"/>
              <a:gd name="T1" fmla="*/ 2147483647 h 138"/>
              <a:gd name="T2" fmla="*/ 0 w 98"/>
              <a:gd name="T3" fmla="*/ 0 h 138"/>
              <a:gd name="T4" fmla="*/ 2147483647 w 98"/>
              <a:gd name="T5" fmla="*/ 2147483647 h 138"/>
              <a:gd name="T6" fmla="*/ 2147483647 w 98"/>
              <a:gd name="T7" fmla="*/ 2147483647 h 138"/>
              <a:gd name="T8" fmla="*/ 0 60000 65536"/>
              <a:gd name="T9" fmla="*/ 0 60000 65536"/>
              <a:gd name="T10" fmla="*/ 0 60000 65536"/>
              <a:gd name="T11" fmla="*/ 0 60000 65536"/>
              <a:gd name="T12" fmla="*/ 0 w 98"/>
              <a:gd name="T13" fmla="*/ 0 h 138"/>
              <a:gd name="T14" fmla="*/ 98 w 98"/>
              <a:gd name="T15" fmla="*/ 138 h 138"/>
            </a:gdLst>
            <a:ahLst/>
            <a:cxnLst>
              <a:cxn ang="T8">
                <a:pos x="T0" y="T1"/>
              </a:cxn>
              <a:cxn ang="T9">
                <a:pos x="T2" y="T3"/>
              </a:cxn>
              <a:cxn ang="T10">
                <a:pos x="T4" y="T5"/>
              </a:cxn>
              <a:cxn ang="T11">
                <a:pos x="T6" y="T7"/>
              </a:cxn>
            </a:cxnLst>
            <a:rect l="T12" t="T13" r="T14" b="T15"/>
            <a:pathLst>
              <a:path w="98" h="138">
                <a:moveTo>
                  <a:pt x="98" y="92"/>
                </a:moveTo>
                <a:lnTo>
                  <a:pt x="0" y="0"/>
                </a:lnTo>
                <a:lnTo>
                  <a:pt x="49" y="138"/>
                </a:lnTo>
                <a:lnTo>
                  <a:pt x="98"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43" name="Freeform 440"/>
          <p:cNvSpPr>
            <a:spLocks/>
          </p:cNvSpPr>
          <p:nvPr/>
        </p:nvSpPr>
        <p:spPr bwMode="auto">
          <a:xfrm>
            <a:off x="4470669" y="4356552"/>
            <a:ext cx="227135" cy="96837"/>
          </a:xfrm>
          <a:custGeom>
            <a:avLst/>
            <a:gdLst>
              <a:gd name="T0" fmla="*/ 2147483647 w 98"/>
              <a:gd name="T1" fmla="*/ 0 h 37"/>
              <a:gd name="T2" fmla="*/ 2147483647 w 98"/>
              <a:gd name="T3" fmla="*/ 2147483647 h 37"/>
              <a:gd name="T4" fmla="*/ 0 w 98"/>
              <a:gd name="T5" fmla="*/ 2147483647 h 37"/>
              <a:gd name="T6" fmla="*/ 2147483647 w 98"/>
              <a:gd name="T7" fmla="*/ 0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49" y="0"/>
                </a:moveTo>
                <a:lnTo>
                  <a:pt x="98"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44" name="Freeform 441"/>
          <p:cNvSpPr>
            <a:spLocks/>
          </p:cNvSpPr>
          <p:nvPr/>
        </p:nvSpPr>
        <p:spPr bwMode="auto">
          <a:xfrm>
            <a:off x="4584967" y="4356552"/>
            <a:ext cx="213946" cy="96837"/>
          </a:xfrm>
          <a:custGeom>
            <a:avLst/>
            <a:gdLst>
              <a:gd name="T0" fmla="*/ 2147483647 w 93"/>
              <a:gd name="T1" fmla="*/ 2147483647 h 37"/>
              <a:gd name="T2" fmla="*/ 0 w 93"/>
              <a:gd name="T3" fmla="*/ 0 h 37"/>
              <a:gd name="T4" fmla="*/ 2147483647 w 93"/>
              <a:gd name="T5" fmla="*/ 2147483647 h 37"/>
              <a:gd name="T6" fmla="*/ 2147483647 w 93"/>
              <a:gd name="T7" fmla="*/ 2147483647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9"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45" name="Line 442"/>
          <p:cNvSpPr>
            <a:spLocks noChangeShapeType="1"/>
          </p:cNvSpPr>
          <p:nvPr/>
        </p:nvSpPr>
        <p:spPr bwMode="auto">
          <a:xfrm flipH="1" flipV="1">
            <a:off x="6875361" y="3361194"/>
            <a:ext cx="227134" cy="2397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46" name="Line 443"/>
          <p:cNvSpPr>
            <a:spLocks noChangeShapeType="1"/>
          </p:cNvSpPr>
          <p:nvPr/>
        </p:nvSpPr>
        <p:spPr bwMode="auto">
          <a:xfrm flipV="1">
            <a:off x="6771323" y="3361194"/>
            <a:ext cx="104043" cy="130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47" name="Line 444"/>
          <p:cNvSpPr>
            <a:spLocks noChangeShapeType="1"/>
          </p:cNvSpPr>
          <p:nvPr/>
        </p:nvSpPr>
        <p:spPr bwMode="auto">
          <a:xfrm flipH="1" flipV="1">
            <a:off x="4584967" y="4356550"/>
            <a:ext cx="213946"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48" name="Line 445"/>
          <p:cNvSpPr>
            <a:spLocks noChangeShapeType="1"/>
          </p:cNvSpPr>
          <p:nvPr/>
        </p:nvSpPr>
        <p:spPr bwMode="auto">
          <a:xfrm flipV="1">
            <a:off x="7753130" y="4356555"/>
            <a:ext cx="112835"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49" name="Freeform 446"/>
          <p:cNvSpPr>
            <a:spLocks/>
          </p:cNvSpPr>
          <p:nvPr/>
        </p:nvSpPr>
        <p:spPr bwMode="auto">
          <a:xfrm>
            <a:off x="5676677" y="3240537"/>
            <a:ext cx="216877"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01"/>
                </a:lnTo>
                <a:lnTo>
                  <a:pt x="0" y="119"/>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50" name="Freeform 447"/>
          <p:cNvSpPr>
            <a:spLocks/>
          </p:cNvSpPr>
          <p:nvPr/>
        </p:nvSpPr>
        <p:spPr bwMode="auto">
          <a:xfrm>
            <a:off x="5790977" y="3240544"/>
            <a:ext cx="216877" cy="263525"/>
          </a:xfrm>
          <a:custGeom>
            <a:avLst/>
            <a:gdLst>
              <a:gd name="T0" fmla="*/ 2147483647 w 94"/>
              <a:gd name="T1" fmla="*/ 0 h 101"/>
              <a:gd name="T2" fmla="*/ 0 w 94"/>
              <a:gd name="T3" fmla="*/ 0 h 101"/>
              <a:gd name="T4" fmla="*/ 2147483647 w 94"/>
              <a:gd name="T5" fmla="*/ 2147483647 h 101"/>
              <a:gd name="T6" fmla="*/ 2147483647 w 94"/>
              <a:gd name="T7" fmla="*/ 0 h 101"/>
              <a:gd name="T8" fmla="*/ 0 60000 65536"/>
              <a:gd name="T9" fmla="*/ 0 60000 65536"/>
              <a:gd name="T10" fmla="*/ 0 60000 65536"/>
              <a:gd name="T11" fmla="*/ 0 60000 65536"/>
              <a:gd name="T12" fmla="*/ 0 w 94"/>
              <a:gd name="T13" fmla="*/ 0 h 101"/>
              <a:gd name="T14" fmla="*/ 94 w 94"/>
              <a:gd name="T15" fmla="*/ 101 h 101"/>
            </a:gdLst>
            <a:ahLst/>
            <a:cxnLst>
              <a:cxn ang="T8">
                <a:pos x="T0" y="T1"/>
              </a:cxn>
              <a:cxn ang="T9">
                <a:pos x="T2" y="T3"/>
              </a:cxn>
              <a:cxn ang="T10">
                <a:pos x="T4" y="T5"/>
              </a:cxn>
              <a:cxn ang="T11">
                <a:pos x="T6" y="T7"/>
              </a:cxn>
            </a:cxnLst>
            <a:rect l="T12" t="T13" r="T14" b="T15"/>
            <a:pathLst>
              <a:path w="94" h="101">
                <a:moveTo>
                  <a:pt x="94" y="0"/>
                </a:moveTo>
                <a:lnTo>
                  <a:pt x="0" y="0"/>
                </a:lnTo>
                <a:lnTo>
                  <a:pt x="45" y="101"/>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51" name="Line 448"/>
          <p:cNvSpPr>
            <a:spLocks noChangeShapeType="1"/>
          </p:cNvSpPr>
          <p:nvPr/>
        </p:nvSpPr>
        <p:spPr bwMode="auto">
          <a:xfrm flipH="1">
            <a:off x="5790977" y="3240544"/>
            <a:ext cx="216877"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52" name="Line 449"/>
          <p:cNvSpPr>
            <a:spLocks noChangeShapeType="1"/>
          </p:cNvSpPr>
          <p:nvPr/>
        </p:nvSpPr>
        <p:spPr bwMode="auto">
          <a:xfrm flipV="1">
            <a:off x="5676679" y="3240537"/>
            <a:ext cx="114300" cy="311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53" name="Freeform 450"/>
          <p:cNvSpPr>
            <a:spLocks/>
          </p:cNvSpPr>
          <p:nvPr/>
        </p:nvSpPr>
        <p:spPr bwMode="auto">
          <a:xfrm>
            <a:off x="6988197" y="3600907"/>
            <a:ext cx="216877" cy="371475"/>
          </a:xfrm>
          <a:custGeom>
            <a:avLst/>
            <a:gdLst>
              <a:gd name="T0" fmla="*/ 2147483647 w 94"/>
              <a:gd name="T1" fmla="*/ 0 h 142"/>
              <a:gd name="T2" fmla="*/ 2147483647 w 94"/>
              <a:gd name="T3" fmla="*/ 2147483647 h 142"/>
              <a:gd name="T4" fmla="*/ 0 w 94"/>
              <a:gd name="T5" fmla="*/ 2147483647 h 142"/>
              <a:gd name="T6" fmla="*/ 2147483647 w 94"/>
              <a:gd name="T7" fmla="*/ 0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49" y="0"/>
                </a:moveTo>
                <a:lnTo>
                  <a:pt x="94" y="142"/>
                </a:lnTo>
                <a:lnTo>
                  <a:pt x="0" y="4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54" name="Freeform 451"/>
          <p:cNvSpPr>
            <a:spLocks/>
          </p:cNvSpPr>
          <p:nvPr/>
        </p:nvSpPr>
        <p:spPr bwMode="auto">
          <a:xfrm>
            <a:off x="7102497" y="3600907"/>
            <a:ext cx="216877" cy="371475"/>
          </a:xfrm>
          <a:custGeom>
            <a:avLst/>
            <a:gdLst>
              <a:gd name="T0" fmla="*/ 2147483647 w 94"/>
              <a:gd name="T1" fmla="*/ 2147483647 h 142"/>
              <a:gd name="T2" fmla="*/ 0 w 94"/>
              <a:gd name="T3" fmla="*/ 0 h 142"/>
              <a:gd name="T4" fmla="*/ 2147483647 w 94"/>
              <a:gd name="T5" fmla="*/ 2147483647 h 142"/>
              <a:gd name="T6" fmla="*/ 2147483647 w 94"/>
              <a:gd name="T7" fmla="*/ 2147483647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94" y="128"/>
                </a:moveTo>
                <a:lnTo>
                  <a:pt x="0" y="0"/>
                </a:lnTo>
                <a:lnTo>
                  <a:pt x="45" y="142"/>
                </a:lnTo>
                <a:lnTo>
                  <a:pt x="94" y="12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55" name="Freeform 452"/>
          <p:cNvSpPr>
            <a:spLocks/>
          </p:cNvSpPr>
          <p:nvPr/>
        </p:nvSpPr>
        <p:spPr bwMode="auto">
          <a:xfrm>
            <a:off x="6224732" y="3083382"/>
            <a:ext cx="216877" cy="301625"/>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115"/>
                </a:lnTo>
                <a:lnTo>
                  <a:pt x="0" y="65"/>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56" name="Freeform 453"/>
          <p:cNvSpPr>
            <a:spLocks/>
          </p:cNvSpPr>
          <p:nvPr/>
        </p:nvSpPr>
        <p:spPr bwMode="auto">
          <a:xfrm>
            <a:off x="6327307" y="3083382"/>
            <a:ext cx="227134" cy="301625"/>
          </a:xfrm>
          <a:custGeom>
            <a:avLst/>
            <a:gdLst>
              <a:gd name="T0" fmla="*/ 2147483647 w 98"/>
              <a:gd name="T1" fmla="*/ 2147483647 h 115"/>
              <a:gd name="T2" fmla="*/ 0 w 98"/>
              <a:gd name="T3" fmla="*/ 0 h 115"/>
              <a:gd name="T4" fmla="*/ 2147483647 w 98"/>
              <a:gd name="T5" fmla="*/ 2147483647 h 115"/>
              <a:gd name="T6" fmla="*/ 2147483647 w 98"/>
              <a:gd name="T7" fmla="*/ 2147483647 h 115"/>
              <a:gd name="T8" fmla="*/ 0 60000 65536"/>
              <a:gd name="T9" fmla="*/ 0 60000 65536"/>
              <a:gd name="T10" fmla="*/ 0 60000 65536"/>
              <a:gd name="T11" fmla="*/ 0 60000 65536"/>
              <a:gd name="T12" fmla="*/ 0 w 98"/>
              <a:gd name="T13" fmla="*/ 0 h 115"/>
              <a:gd name="T14" fmla="*/ 98 w 98"/>
              <a:gd name="T15" fmla="*/ 115 h 115"/>
            </a:gdLst>
            <a:ahLst/>
            <a:cxnLst>
              <a:cxn ang="T8">
                <a:pos x="T0" y="T1"/>
              </a:cxn>
              <a:cxn ang="T9">
                <a:pos x="T2" y="T3"/>
              </a:cxn>
              <a:cxn ang="T10">
                <a:pos x="T4" y="T5"/>
              </a:cxn>
              <a:cxn ang="T11">
                <a:pos x="T6" y="T7"/>
              </a:cxn>
            </a:cxnLst>
            <a:rect l="T12" t="T13" r="T14" b="T15"/>
            <a:pathLst>
              <a:path w="98" h="115">
                <a:moveTo>
                  <a:pt x="98" y="65"/>
                </a:moveTo>
                <a:lnTo>
                  <a:pt x="0" y="0"/>
                </a:lnTo>
                <a:lnTo>
                  <a:pt x="49" y="115"/>
                </a:lnTo>
                <a:lnTo>
                  <a:pt x="98" y="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57" name="Freeform 454"/>
          <p:cNvSpPr>
            <a:spLocks/>
          </p:cNvSpPr>
          <p:nvPr/>
        </p:nvSpPr>
        <p:spPr bwMode="auto">
          <a:xfrm>
            <a:off x="5348432" y="3564394"/>
            <a:ext cx="215411" cy="277813"/>
          </a:xfrm>
          <a:custGeom>
            <a:avLst/>
            <a:gdLst>
              <a:gd name="T0" fmla="*/ 2147483647 w 93"/>
              <a:gd name="T1" fmla="*/ 0 h 106"/>
              <a:gd name="T2" fmla="*/ 2147483647 w 93"/>
              <a:gd name="T3" fmla="*/ 2147483647 h 106"/>
              <a:gd name="T4" fmla="*/ 0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0"/>
                </a:moveTo>
                <a:lnTo>
                  <a:pt x="93" y="101"/>
                </a:lnTo>
                <a:lnTo>
                  <a:pt x="0" y="10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58" name="Freeform 455"/>
          <p:cNvSpPr>
            <a:spLocks/>
          </p:cNvSpPr>
          <p:nvPr/>
        </p:nvSpPr>
        <p:spPr bwMode="auto">
          <a:xfrm>
            <a:off x="5462733" y="3551694"/>
            <a:ext cx="213946" cy="277813"/>
          </a:xfrm>
          <a:custGeom>
            <a:avLst/>
            <a:gdLst>
              <a:gd name="T0" fmla="*/ 2147483647 w 93"/>
              <a:gd name="T1" fmla="*/ 0 h 106"/>
              <a:gd name="T2" fmla="*/ 0 w 93"/>
              <a:gd name="T3" fmla="*/ 2147483647 h 106"/>
              <a:gd name="T4" fmla="*/ 2147483647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0"/>
                </a:moveTo>
                <a:lnTo>
                  <a:pt x="0" y="5"/>
                </a:lnTo>
                <a:lnTo>
                  <a:pt x="44" y="106"/>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59" name="Line 456"/>
          <p:cNvSpPr>
            <a:spLocks noChangeShapeType="1"/>
          </p:cNvSpPr>
          <p:nvPr/>
        </p:nvSpPr>
        <p:spPr bwMode="auto">
          <a:xfrm flipH="1" flipV="1">
            <a:off x="7102497" y="3600900"/>
            <a:ext cx="216877" cy="3349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60" name="Line 457"/>
          <p:cNvSpPr>
            <a:spLocks noChangeShapeType="1"/>
          </p:cNvSpPr>
          <p:nvPr/>
        </p:nvSpPr>
        <p:spPr bwMode="auto">
          <a:xfrm flipV="1">
            <a:off x="6988197" y="3600900"/>
            <a:ext cx="114300" cy="1206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61" name="Line 458"/>
          <p:cNvSpPr>
            <a:spLocks noChangeShapeType="1"/>
          </p:cNvSpPr>
          <p:nvPr/>
        </p:nvSpPr>
        <p:spPr bwMode="auto">
          <a:xfrm flipH="1" flipV="1">
            <a:off x="6327307" y="3083375"/>
            <a:ext cx="227134" cy="1698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62" name="Line 459"/>
          <p:cNvSpPr>
            <a:spLocks noChangeShapeType="1"/>
          </p:cNvSpPr>
          <p:nvPr/>
        </p:nvSpPr>
        <p:spPr bwMode="auto">
          <a:xfrm flipV="1">
            <a:off x="6224734" y="3083375"/>
            <a:ext cx="102577" cy="1698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63" name="Line 460"/>
          <p:cNvSpPr>
            <a:spLocks noChangeShapeType="1"/>
          </p:cNvSpPr>
          <p:nvPr/>
        </p:nvSpPr>
        <p:spPr bwMode="auto">
          <a:xfrm flipV="1">
            <a:off x="5348433" y="3564394"/>
            <a:ext cx="114300" cy="277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64" name="Freeform 461"/>
          <p:cNvSpPr>
            <a:spLocks/>
          </p:cNvSpPr>
          <p:nvPr/>
        </p:nvSpPr>
        <p:spPr bwMode="auto">
          <a:xfrm>
            <a:off x="7205076" y="3935868"/>
            <a:ext cx="216877" cy="314325"/>
          </a:xfrm>
          <a:custGeom>
            <a:avLst/>
            <a:gdLst>
              <a:gd name="T0" fmla="*/ 2147483647 w 93"/>
              <a:gd name="T1" fmla="*/ 0 h 120"/>
              <a:gd name="T2" fmla="*/ 2147483647 w 93"/>
              <a:gd name="T3" fmla="*/ 2147483647 h 120"/>
              <a:gd name="T4" fmla="*/ 0 w 93"/>
              <a:gd name="T5" fmla="*/ 2147483647 h 120"/>
              <a:gd name="T6" fmla="*/ 2147483647 w 93"/>
              <a:gd name="T7" fmla="*/ 0 h 120"/>
              <a:gd name="T8" fmla="*/ 0 60000 65536"/>
              <a:gd name="T9" fmla="*/ 0 60000 65536"/>
              <a:gd name="T10" fmla="*/ 0 60000 65536"/>
              <a:gd name="T11" fmla="*/ 0 60000 65536"/>
              <a:gd name="T12" fmla="*/ 0 w 93"/>
              <a:gd name="T13" fmla="*/ 0 h 120"/>
              <a:gd name="T14" fmla="*/ 93 w 93"/>
              <a:gd name="T15" fmla="*/ 120 h 120"/>
            </a:gdLst>
            <a:ahLst/>
            <a:cxnLst>
              <a:cxn ang="T8">
                <a:pos x="T0" y="T1"/>
              </a:cxn>
              <a:cxn ang="T9">
                <a:pos x="T2" y="T3"/>
              </a:cxn>
              <a:cxn ang="T10">
                <a:pos x="T4" y="T5"/>
              </a:cxn>
              <a:cxn ang="T11">
                <a:pos x="T6" y="T7"/>
              </a:cxn>
            </a:cxnLst>
            <a:rect l="T12" t="T13" r="T14" b="T15"/>
            <a:pathLst>
              <a:path w="93" h="120">
                <a:moveTo>
                  <a:pt x="49" y="0"/>
                </a:moveTo>
                <a:lnTo>
                  <a:pt x="93" y="120"/>
                </a:lnTo>
                <a:lnTo>
                  <a:pt x="0" y="1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65" name="Freeform 462"/>
          <p:cNvSpPr>
            <a:spLocks/>
          </p:cNvSpPr>
          <p:nvPr/>
        </p:nvSpPr>
        <p:spPr bwMode="auto">
          <a:xfrm>
            <a:off x="7319374" y="3935862"/>
            <a:ext cx="213946" cy="457200"/>
          </a:xfrm>
          <a:custGeom>
            <a:avLst/>
            <a:gdLst>
              <a:gd name="T0" fmla="*/ 2147483647 w 93"/>
              <a:gd name="T1" fmla="*/ 2147483647 h 175"/>
              <a:gd name="T2" fmla="*/ 0 w 93"/>
              <a:gd name="T3" fmla="*/ 0 h 175"/>
              <a:gd name="T4" fmla="*/ 2147483647 w 93"/>
              <a:gd name="T5" fmla="*/ 2147483647 h 175"/>
              <a:gd name="T6" fmla="*/ 2147483647 w 93"/>
              <a:gd name="T7" fmla="*/ 2147483647 h 175"/>
              <a:gd name="T8" fmla="*/ 0 60000 65536"/>
              <a:gd name="T9" fmla="*/ 0 60000 65536"/>
              <a:gd name="T10" fmla="*/ 0 60000 65536"/>
              <a:gd name="T11" fmla="*/ 0 60000 65536"/>
              <a:gd name="T12" fmla="*/ 0 w 93"/>
              <a:gd name="T13" fmla="*/ 0 h 175"/>
              <a:gd name="T14" fmla="*/ 93 w 93"/>
              <a:gd name="T15" fmla="*/ 175 h 175"/>
            </a:gdLst>
            <a:ahLst/>
            <a:cxnLst>
              <a:cxn ang="T8">
                <a:pos x="T0" y="T1"/>
              </a:cxn>
              <a:cxn ang="T9">
                <a:pos x="T2" y="T3"/>
              </a:cxn>
              <a:cxn ang="T10">
                <a:pos x="T4" y="T5"/>
              </a:cxn>
              <a:cxn ang="T11">
                <a:pos x="T6" y="T7"/>
              </a:cxn>
            </a:cxnLst>
            <a:rect l="T12" t="T13" r="T14" b="T15"/>
            <a:pathLst>
              <a:path w="93" h="175">
                <a:moveTo>
                  <a:pt x="93" y="175"/>
                </a:moveTo>
                <a:lnTo>
                  <a:pt x="0" y="0"/>
                </a:lnTo>
                <a:lnTo>
                  <a:pt x="44" y="120"/>
                </a:lnTo>
                <a:lnTo>
                  <a:pt x="93" y="17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66" name="Freeform 463"/>
          <p:cNvSpPr>
            <a:spLocks/>
          </p:cNvSpPr>
          <p:nvPr/>
        </p:nvSpPr>
        <p:spPr bwMode="auto">
          <a:xfrm>
            <a:off x="5015792" y="3888237"/>
            <a:ext cx="227135" cy="565150"/>
          </a:xfrm>
          <a:custGeom>
            <a:avLst/>
            <a:gdLst>
              <a:gd name="T0" fmla="*/ 2147483647 w 98"/>
              <a:gd name="T1" fmla="*/ 0 h 216"/>
              <a:gd name="T2" fmla="*/ 2147483647 w 98"/>
              <a:gd name="T3" fmla="*/ 2147483647 h 216"/>
              <a:gd name="T4" fmla="*/ 0 w 98"/>
              <a:gd name="T5" fmla="*/ 2147483647 h 216"/>
              <a:gd name="T6" fmla="*/ 2147483647 w 98"/>
              <a:gd name="T7" fmla="*/ 0 h 216"/>
              <a:gd name="T8" fmla="*/ 0 60000 65536"/>
              <a:gd name="T9" fmla="*/ 0 60000 65536"/>
              <a:gd name="T10" fmla="*/ 0 60000 65536"/>
              <a:gd name="T11" fmla="*/ 0 60000 65536"/>
              <a:gd name="T12" fmla="*/ 0 w 98"/>
              <a:gd name="T13" fmla="*/ 0 h 216"/>
              <a:gd name="T14" fmla="*/ 98 w 98"/>
              <a:gd name="T15" fmla="*/ 216 h 216"/>
            </a:gdLst>
            <a:ahLst/>
            <a:cxnLst>
              <a:cxn ang="T8">
                <a:pos x="T0" y="T1"/>
              </a:cxn>
              <a:cxn ang="T9">
                <a:pos x="T2" y="T3"/>
              </a:cxn>
              <a:cxn ang="T10">
                <a:pos x="T4" y="T5"/>
              </a:cxn>
              <a:cxn ang="T11">
                <a:pos x="T6" y="T7"/>
              </a:cxn>
            </a:cxnLst>
            <a:rect l="T12" t="T13" r="T14" b="T15"/>
            <a:pathLst>
              <a:path w="98" h="216">
                <a:moveTo>
                  <a:pt x="49" y="0"/>
                </a:moveTo>
                <a:lnTo>
                  <a:pt x="98" y="216"/>
                </a:lnTo>
                <a:lnTo>
                  <a:pt x="0" y="202"/>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67" name="Freeform 464"/>
          <p:cNvSpPr>
            <a:spLocks/>
          </p:cNvSpPr>
          <p:nvPr/>
        </p:nvSpPr>
        <p:spPr bwMode="auto">
          <a:xfrm>
            <a:off x="5130088" y="3842202"/>
            <a:ext cx="218343" cy="611187"/>
          </a:xfrm>
          <a:custGeom>
            <a:avLst/>
            <a:gdLst>
              <a:gd name="T0" fmla="*/ 2147483647 w 94"/>
              <a:gd name="T1" fmla="*/ 0 h 234"/>
              <a:gd name="T2" fmla="*/ 0 w 94"/>
              <a:gd name="T3" fmla="*/ 2147483647 h 234"/>
              <a:gd name="T4" fmla="*/ 2147483647 w 94"/>
              <a:gd name="T5" fmla="*/ 2147483647 h 234"/>
              <a:gd name="T6" fmla="*/ 214748364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94" y="0"/>
                </a:moveTo>
                <a:lnTo>
                  <a:pt x="0" y="18"/>
                </a:lnTo>
                <a:lnTo>
                  <a:pt x="49" y="234"/>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68" name="Freeform 465"/>
          <p:cNvSpPr>
            <a:spLocks/>
          </p:cNvSpPr>
          <p:nvPr/>
        </p:nvSpPr>
        <p:spPr bwMode="auto">
          <a:xfrm>
            <a:off x="4697802" y="4393062"/>
            <a:ext cx="215411" cy="84138"/>
          </a:xfrm>
          <a:custGeom>
            <a:avLst/>
            <a:gdLst>
              <a:gd name="T0" fmla="*/ 2147483647 w 93"/>
              <a:gd name="T1" fmla="*/ 0 h 32"/>
              <a:gd name="T2" fmla="*/ 2147483647 w 93"/>
              <a:gd name="T3" fmla="*/ 2147483647 h 32"/>
              <a:gd name="T4" fmla="*/ 0 w 93"/>
              <a:gd name="T5" fmla="*/ 2147483647 h 32"/>
              <a:gd name="T6" fmla="*/ 2147483647 w 93"/>
              <a:gd name="T7" fmla="*/ 0 h 32"/>
              <a:gd name="T8" fmla="*/ 0 60000 65536"/>
              <a:gd name="T9" fmla="*/ 0 60000 65536"/>
              <a:gd name="T10" fmla="*/ 0 60000 65536"/>
              <a:gd name="T11" fmla="*/ 0 60000 65536"/>
              <a:gd name="T12" fmla="*/ 0 w 93"/>
              <a:gd name="T13" fmla="*/ 0 h 32"/>
              <a:gd name="T14" fmla="*/ 93 w 93"/>
              <a:gd name="T15" fmla="*/ 32 h 32"/>
            </a:gdLst>
            <a:ahLst/>
            <a:cxnLst>
              <a:cxn ang="T8">
                <a:pos x="T0" y="T1"/>
              </a:cxn>
              <a:cxn ang="T9">
                <a:pos x="T2" y="T3"/>
              </a:cxn>
              <a:cxn ang="T10">
                <a:pos x="T4" y="T5"/>
              </a:cxn>
              <a:cxn ang="T11">
                <a:pos x="T6" y="T7"/>
              </a:cxn>
            </a:cxnLst>
            <a:rect l="T12" t="T13" r="T14" b="T15"/>
            <a:pathLst>
              <a:path w="93" h="32">
                <a:moveTo>
                  <a:pt x="44" y="0"/>
                </a:moveTo>
                <a:lnTo>
                  <a:pt x="93" y="32"/>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69" name="Freeform 466"/>
          <p:cNvSpPr>
            <a:spLocks/>
          </p:cNvSpPr>
          <p:nvPr/>
        </p:nvSpPr>
        <p:spPr bwMode="auto">
          <a:xfrm>
            <a:off x="4798911" y="4393062"/>
            <a:ext cx="216877" cy="84138"/>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9"/>
                </a:moveTo>
                <a:lnTo>
                  <a:pt x="0" y="0"/>
                </a:lnTo>
                <a:lnTo>
                  <a:pt x="49" y="32"/>
                </a:lnTo>
                <a:lnTo>
                  <a:pt x="94"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70" name="Freeform 467"/>
          <p:cNvSpPr>
            <a:spLocks/>
          </p:cNvSpPr>
          <p:nvPr/>
        </p:nvSpPr>
        <p:spPr bwMode="auto">
          <a:xfrm>
            <a:off x="7533319" y="4393062"/>
            <a:ext cx="219808" cy="84138"/>
          </a:xfrm>
          <a:custGeom>
            <a:avLst/>
            <a:gdLst>
              <a:gd name="T0" fmla="*/ 2147483647 w 94"/>
              <a:gd name="T1" fmla="*/ 2147483647 h 32"/>
              <a:gd name="T2" fmla="*/ 0 w 94"/>
              <a:gd name="T3" fmla="*/ 0 h 32"/>
              <a:gd name="T4" fmla="*/ 2147483647 w 94"/>
              <a:gd name="T5" fmla="*/ 2147483647 h 32"/>
              <a:gd name="T6" fmla="*/ 2147483647 w 94"/>
              <a:gd name="T7" fmla="*/ 2147483647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9"/>
                </a:moveTo>
                <a:lnTo>
                  <a:pt x="0" y="0"/>
                </a:lnTo>
                <a:lnTo>
                  <a:pt x="50" y="32"/>
                </a:lnTo>
                <a:lnTo>
                  <a:pt x="94"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71" name="Line 468"/>
          <p:cNvSpPr>
            <a:spLocks noChangeShapeType="1"/>
          </p:cNvSpPr>
          <p:nvPr/>
        </p:nvSpPr>
        <p:spPr bwMode="auto">
          <a:xfrm flipH="1" flipV="1">
            <a:off x="7319374" y="3935862"/>
            <a:ext cx="213946" cy="457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72" name="Line 469"/>
          <p:cNvSpPr>
            <a:spLocks noChangeShapeType="1"/>
          </p:cNvSpPr>
          <p:nvPr/>
        </p:nvSpPr>
        <p:spPr bwMode="auto">
          <a:xfrm flipH="1" flipV="1">
            <a:off x="7533319" y="4393064"/>
            <a:ext cx="219808"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73" name="Freeform 470"/>
          <p:cNvSpPr>
            <a:spLocks/>
          </p:cNvSpPr>
          <p:nvPr/>
        </p:nvSpPr>
        <p:spPr bwMode="auto">
          <a:xfrm>
            <a:off x="7421949" y="4250194"/>
            <a:ext cx="228600" cy="227013"/>
          </a:xfrm>
          <a:custGeom>
            <a:avLst/>
            <a:gdLst>
              <a:gd name="T0" fmla="*/ 2147483647 w 99"/>
              <a:gd name="T1" fmla="*/ 2147483647 h 87"/>
              <a:gd name="T2" fmla="*/ 2147483647 w 99"/>
              <a:gd name="T3" fmla="*/ 2147483647 h 87"/>
              <a:gd name="T4" fmla="*/ 0 w 99"/>
              <a:gd name="T5" fmla="*/ 0 h 87"/>
              <a:gd name="T6" fmla="*/ 2147483647 w 99"/>
              <a:gd name="T7" fmla="*/ 2147483647 h 87"/>
              <a:gd name="T8" fmla="*/ 0 60000 65536"/>
              <a:gd name="T9" fmla="*/ 0 60000 65536"/>
              <a:gd name="T10" fmla="*/ 0 60000 65536"/>
              <a:gd name="T11" fmla="*/ 0 60000 65536"/>
              <a:gd name="T12" fmla="*/ 0 w 99"/>
              <a:gd name="T13" fmla="*/ 0 h 87"/>
              <a:gd name="T14" fmla="*/ 99 w 99"/>
              <a:gd name="T15" fmla="*/ 87 h 87"/>
            </a:gdLst>
            <a:ahLst/>
            <a:cxnLst>
              <a:cxn ang="T8">
                <a:pos x="T0" y="T1"/>
              </a:cxn>
              <a:cxn ang="T9">
                <a:pos x="T2" y="T3"/>
              </a:cxn>
              <a:cxn ang="T10">
                <a:pos x="T4" y="T5"/>
              </a:cxn>
              <a:cxn ang="T11">
                <a:pos x="T6" y="T7"/>
              </a:cxn>
            </a:cxnLst>
            <a:rect l="T12" t="T13" r="T14" b="T15"/>
            <a:pathLst>
              <a:path w="99" h="87">
                <a:moveTo>
                  <a:pt x="49" y="55"/>
                </a:moveTo>
                <a:lnTo>
                  <a:pt x="99" y="87"/>
                </a:lnTo>
                <a:lnTo>
                  <a:pt x="0" y="0"/>
                </a:lnTo>
                <a:lnTo>
                  <a:pt x="49"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74" name="Line 471"/>
          <p:cNvSpPr>
            <a:spLocks noChangeShapeType="1"/>
          </p:cNvSpPr>
          <p:nvPr/>
        </p:nvSpPr>
        <p:spPr bwMode="auto">
          <a:xfrm flipV="1">
            <a:off x="7205073" y="3935869"/>
            <a:ext cx="114300"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75" name="Line 472"/>
          <p:cNvSpPr>
            <a:spLocks noChangeShapeType="1"/>
          </p:cNvSpPr>
          <p:nvPr/>
        </p:nvSpPr>
        <p:spPr bwMode="auto">
          <a:xfrm flipV="1">
            <a:off x="5015790" y="3888237"/>
            <a:ext cx="114300" cy="5286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76" name="Line 473"/>
          <p:cNvSpPr>
            <a:spLocks noChangeShapeType="1"/>
          </p:cNvSpPr>
          <p:nvPr/>
        </p:nvSpPr>
        <p:spPr bwMode="auto">
          <a:xfrm flipH="1">
            <a:off x="5130088" y="3842207"/>
            <a:ext cx="218343" cy="460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77" name="Line 474"/>
          <p:cNvSpPr>
            <a:spLocks noChangeShapeType="1"/>
          </p:cNvSpPr>
          <p:nvPr/>
        </p:nvSpPr>
        <p:spPr bwMode="auto">
          <a:xfrm flipH="1" flipV="1">
            <a:off x="4798911" y="4393064"/>
            <a:ext cx="216877"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78" name="Line 475"/>
          <p:cNvSpPr>
            <a:spLocks noChangeShapeType="1"/>
          </p:cNvSpPr>
          <p:nvPr/>
        </p:nvSpPr>
        <p:spPr bwMode="auto">
          <a:xfrm flipV="1">
            <a:off x="4697804" y="4393069"/>
            <a:ext cx="101111" cy="60325"/>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79" name="Line 476"/>
          <p:cNvSpPr>
            <a:spLocks noChangeShapeType="1"/>
          </p:cNvSpPr>
          <p:nvPr/>
        </p:nvSpPr>
        <p:spPr bwMode="auto">
          <a:xfrm>
            <a:off x="7432212" y="4250192"/>
            <a:ext cx="101111" cy="1428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80" name="Line 477"/>
          <p:cNvSpPr>
            <a:spLocks noChangeShapeType="1"/>
          </p:cNvSpPr>
          <p:nvPr/>
        </p:nvSpPr>
        <p:spPr bwMode="auto">
          <a:xfrm flipH="1" flipV="1">
            <a:off x="4252325" y="4393064"/>
            <a:ext cx="218342"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81" name="Freeform 478"/>
          <p:cNvSpPr>
            <a:spLocks/>
          </p:cNvSpPr>
          <p:nvPr/>
        </p:nvSpPr>
        <p:spPr bwMode="auto">
          <a:xfrm>
            <a:off x="6441608" y="3253244"/>
            <a:ext cx="218342" cy="384175"/>
          </a:xfrm>
          <a:custGeom>
            <a:avLst/>
            <a:gdLst>
              <a:gd name="T0" fmla="*/ 2147483647 w 94"/>
              <a:gd name="T1" fmla="*/ 0 h 147"/>
              <a:gd name="T2" fmla="*/ 2147483647 w 94"/>
              <a:gd name="T3" fmla="*/ 2147483647 h 147"/>
              <a:gd name="T4" fmla="*/ 0 w 94"/>
              <a:gd name="T5" fmla="*/ 2147483647 h 147"/>
              <a:gd name="T6" fmla="*/ 2147483647 w 94"/>
              <a:gd name="T7" fmla="*/ 0 h 147"/>
              <a:gd name="T8" fmla="*/ 0 60000 65536"/>
              <a:gd name="T9" fmla="*/ 0 60000 65536"/>
              <a:gd name="T10" fmla="*/ 0 60000 65536"/>
              <a:gd name="T11" fmla="*/ 0 60000 65536"/>
              <a:gd name="T12" fmla="*/ 0 w 94"/>
              <a:gd name="T13" fmla="*/ 0 h 147"/>
              <a:gd name="T14" fmla="*/ 94 w 94"/>
              <a:gd name="T15" fmla="*/ 147 h 147"/>
            </a:gdLst>
            <a:ahLst/>
            <a:cxnLst>
              <a:cxn ang="T8">
                <a:pos x="T0" y="T1"/>
              </a:cxn>
              <a:cxn ang="T9">
                <a:pos x="T2" y="T3"/>
              </a:cxn>
              <a:cxn ang="T10">
                <a:pos x="T4" y="T5"/>
              </a:cxn>
              <a:cxn ang="T11">
                <a:pos x="T6" y="T7"/>
              </a:cxn>
            </a:cxnLst>
            <a:rect l="T12" t="T13" r="T14" b="T15"/>
            <a:pathLst>
              <a:path w="94" h="147">
                <a:moveTo>
                  <a:pt x="49" y="0"/>
                </a:moveTo>
                <a:lnTo>
                  <a:pt x="94" y="147"/>
                </a:lnTo>
                <a:lnTo>
                  <a:pt x="0" y="50"/>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82" name="Freeform 479"/>
          <p:cNvSpPr>
            <a:spLocks/>
          </p:cNvSpPr>
          <p:nvPr/>
        </p:nvSpPr>
        <p:spPr bwMode="auto">
          <a:xfrm>
            <a:off x="6554442" y="3253244"/>
            <a:ext cx="216877" cy="384175"/>
          </a:xfrm>
          <a:custGeom>
            <a:avLst/>
            <a:gdLst>
              <a:gd name="T0" fmla="*/ 2147483647 w 94"/>
              <a:gd name="T1" fmla="*/ 2147483647 h 147"/>
              <a:gd name="T2" fmla="*/ 0 w 94"/>
              <a:gd name="T3" fmla="*/ 0 h 147"/>
              <a:gd name="T4" fmla="*/ 2147483647 w 94"/>
              <a:gd name="T5" fmla="*/ 2147483647 h 147"/>
              <a:gd name="T6" fmla="*/ 2147483647 w 94"/>
              <a:gd name="T7" fmla="*/ 2147483647 h 147"/>
              <a:gd name="T8" fmla="*/ 0 60000 65536"/>
              <a:gd name="T9" fmla="*/ 0 60000 65536"/>
              <a:gd name="T10" fmla="*/ 0 60000 65536"/>
              <a:gd name="T11" fmla="*/ 0 60000 65536"/>
              <a:gd name="T12" fmla="*/ 0 w 94"/>
              <a:gd name="T13" fmla="*/ 0 h 147"/>
              <a:gd name="T14" fmla="*/ 94 w 94"/>
              <a:gd name="T15" fmla="*/ 147 h 147"/>
            </a:gdLst>
            <a:ahLst/>
            <a:cxnLst>
              <a:cxn ang="T8">
                <a:pos x="T0" y="T1"/>
              </a:cxn>
              <a:cxn ang="T9">
                <a:pos x="T2" y="T3"/>
              </a:cxn>
              <a:cxn ang="T10">
                <a:pos x="T4" y="T5"/>
              </a:cxn>
              <a:cxn ang="T11">
                <a:pos x="T6" y="T7"/>
              </a:cxn>
            </a:cxnLst>
            <a:rect l="T12" t="T13" r="T14" b="T15"/>
            <a:pathLst>
              <a:path w="94" h="147">
                <a:moveTo>
                  <a:pt x="94" y="91"/>
                </a:moveTo>
                <a:lnTo>
                  <a:pt x="0" y="0"/>
                </a:lnTo>
                <a:lnTo>
                  <a:pt x="45" y="147"/>
                </a:lnTo>
                <a:lnTo>
                  <a:pt x="94" y="9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83" name="Freeform 480"/>
          <p:cNvSpPr>
            <a:spLocks/>
          </p:cNvSpPr>
          <p:nvPr/>
        </p:nvSpPr>
        <p:spPr bwMode="auto">
          <a:xfrm>
            <a:off x="5893554" y="3240544"/>
            <a:ext cx="216877" cy="263525"/>
          </a:xfrm>
          <a:custGeom>
            <a:avLst/>
            <a:gdLst>
              <a:gd name="T0" fmla="*/ 2147483647 w 93"/>
              <a:gd name="T1" fmla="*/ 0 h 101"/>
              <a:gd name="T2" fmla="*/ 2147483647 w 93"/>
              <a:gd name="T3" fmla="*/ 2147483647 h 101"/>
              <a:gd name="T4" fmla="*/ 0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49" y="0"/>
                </a:moveTo>
                <a:lnTo>
                  <a:pt x="93" y="92"/>
                </a:lnTo>
                <a:lnTo>
                  <a:pt x="0" y="101"/>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84" name="Freeform 481"/>
          <p:cNvSpPr>
            <a:spLocks/>
          </p:cNvSpPr>
          <p:nvPr/>
        </p:nvSpPr>
        <p:spPr bwMode="auto">
          <a:xfrm>
            <a:off x="6007854" y="3240537"/>
            <a:ext cx="216877" cy="241300"/>
          </a:xfrm>
          <a:custGeom>
            <a:avLst/>
            <a:gdLst>
              <a:gd name="T0" fmla="*/ 2147483647 w 93"/>
              <a:gd name="T1" fmla="*/ 2147483647 h 92"/>
              <a:gd name="T2" fmla="*/ 0 w 93"/>
              <a:gd name="T3" fmla="*/ 0 h 92"/>
              <a:gd name="T4" fmla="*/ 2147483647 w 93"/>
              <a:gd name="T5" fmla="*/ 2147483647 h 92"/>
              <a:gd name="T6" fmla="*/ 2147483647 w 93"/>
              <a:gd name="T7" fmla="*/ 2147483647 h 92"/>
              <a:gd name="T8" fmla="*/ 0 60000 65536"/>
              <a:gd name="T9" fmla="*/ 0 60000 65536"/>
              <a:gd name="T10" fmla="*/ 0 60000 65536"/>
              <a:gd name="T11" fmla="*/ 0 60000 65536"/>
              <a:gd name="T12" fmla="*/ 0 w 93"/>
              <a:gd name="T13" fmla="*/ 0 h 92"/>
              <a:gd name="T14" fmla="*/ 93 w 93"/>
              <a:gd name="T15" fmla="*/ 92 h 92"/>
            </a:gdLst>
            <a:ahLst/>
            <a:cxnLst>
              <a:cxn ang="T8">
                <a:pos x="T0" y="T1"/>
              </a:cxn>
              <a:cxn ang="T9">
                <a:pos x="T2" y="T3"/>
              </a:cxn>
              <a:cxn ang="T10">
                <a:pos x="T4" y="T5"/>
              </a:cxn>
              <a:cxn ang="T11">
                <a:pos x="T6" y="T7"/>
              </a:cxn>
            </a:cxnLst>
            <a:rect l="T12" t="T13" r="T14" b="T15"/>
            <a:pathLst>
              <a:path w="93" h="92">
                <a:moveTo>
                  <a:pt x="93" y="5"/>
                </a:moveTo>
                <a:lnTo>
                  <a:pt x="0" y="0"/>
                </a:lnTo>
                <a:lnTo>
                  <a:pt x="44" y="92"/>
                </a:lnTo>
                <a:lnTo>
                  <a:pt x="93" y="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85" name="Line 482"/>
          <p:cNvSpPr>
            <a:spLocks noChangeShapeType="1"/>
          </p:cNvSpPr>
          <p:nvPr/>
        </p:nvSpPr>
        <p:spPr bwMode="auto">
          <a:xfrm flipH="1" flipV="1">
            <a:off x="6554442" y="3253244"/>
            <a:ext cx="216877" cy="2381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86" name="Line 483"/>
          <p:cNvSpPr>
            <a:spLocks noChangeShapeType="1"/>
          </p:cNvSpPr>
          <p:nvPr/>
        </p:nvSpPr>
        <p:spPr bwMode="auto">
          <a:xfrm flipV="1">
            <a:off x="6441610" y="3253244"/>
            <a:ext cx="112834" cy="1317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87" name="Line 484"/>
          <p:cNvSpPr>
            <a:spLocks noChangeShapeType="1"/>
          </p:cNvSpPr>
          <p:nvPr/>
        </p:nvSpPr>
        <p:spPr bwMode="auto">
          <a:xfrm flipH="1" flipV="1">
            <a:off x="6007854" y="3240537"/>
            <a:ext cx="216877"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88" name="Freeform 485"/>
          <p:cNvSpPr>
            <a:spLocks/>
          </p:cNvSpPr>
          <p:nvPr/>
        </p:nvSpPr>
        <p:spPr bwMode="auto">
          <a:xfrm>
            <a:off x="5563846" y="3551694"/>
            <a:ext cx="227135" cy="277813"/>
          </a:xfrm>
          <a:custGeom>
            <a:avLst/>
            <a:gdLst>
              <a:gd name="T0" fmla="*/ 2147483647 w 98"/>
              <a:gd name="T1" fmla="*/ 0 h 106"/>
              <a:gd name="T2" fmla="*/ 2147483647 w 98"/>
              <a:gd name="T3" fmla="*/ 2147483647 h 106"/>
              <a:gd name="T4" fmla="*/ 0 w 98"/>
              <a:gd name="T5" fmla="*/ 2147483647 h 106"/>
              <a:gd name="T6" fmla="*/ 2147483647 w 98"/>
              <a:gd name="T7" fmla="*/ 0 h 106"/>
              <a:gd name="T8" fmla="*/ 0 60000 65536"/>
              <a:gd name="T9" fmla="*/ 0 60000 65536"/>
              <a:gd name="T10" fmla="*/ 0 60000 65536"/>
              <a:gd name="T11" fmla="*/ 0 60000 65536"/>
              <a:gd name="T12" fmla="*/ 0 w 98"/>
              <a:gd name="T13" fmla="*/ 0 h 106"/>
              <a:gd name="T14" fmla="*/ 98 w 98"/>
              <a:gd name="T15" fmla="*/ 106 h 106"/>
            </a:gdLst>
            <a:ahLst/>
            <a:cxnLst>
              <a:cxn ang="T8">
                <a:pos x="T0" y="T1"/>
              </a:cxn>
              <a:cxn ang="T9">
                <a:pos x="T2" y="T3"/>
              </a:cxn>
              <a:cxn ang="T10">
                <a:pos x="T4" y="T5"/>
              </a:cxn>
              <a:cxn ang="T11">
                <a:pos x="T6" y="T7"/>
              </a:cxn>
            </a:cxnLst>
            <a:rect l="T12" t="T13" r="T14" b="T15"/>
            <a:pathLst>
              <a:path w="98" h="106">
                <a:moveTo>
                  <a:pt x="49" y="0"/>
                </a:moveTo>
                <a:lnTo>
                  <a:pt x="98" y="97"/>
                </a:lnTo>
                <a:lnTo>
                  <a:pt x="0" y="10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89" name="Freeform 486"/>
          <p:cNvSpPr>
            <a:spLocks/>
          </p:cNvSpPr>
          <p:nvPr/>
        </p:nvSpPr>
        <p:spPr bwMode="auto">
          <a:xfrm>
            <a:off x="5676677" y="3504069"/>
            <a:ext cx="216877" cy="301625"/>
          </a:xfrm>
          <a:custGeom>
            <a:avLst/>
            <a:gdLst>
              <a:gd name="T0" fmla="*/ 2147483647 w 94"/>
              <a:gd name="T1" fmla="*/ 0 h 115"/>
              <a:gd name="T2" fmla="*/ 0 w 94"/>
              <a:gd name="T3" fmla="*/ 2147483647 h 115"/>
              <a:gd name="T4" fmla="*/ 2147483647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0"/>
                </a:moveTo>
                <a:lnTo>
                  <a:pt x="0" y="18"/>
                </a:lnTo>
                <a:lnTo>
                  <a:pt x="49" y="115"/>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90" name="Freeform 487"/>
          <p:cNvSpPr>
            <a:spLocks/>
          </p:cNvSpPr>
          <p:nvPr/>
        </p:nvSpPr>
        <p:spPr bwMode="auto">
          <a:xfrm>
            <a:off x="6659949" y="3491369"/>
            <a:ext cx="215412" cy="396875"/>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9" y="0"/>
                </a:moveTo>
                <a:lnTo>
                  <a:pt x="93" y="152"/>
                </a:lnTo>
                <a:lnTo>
                  <a:pt x="0" y="5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91" name="Freeform 488"/>
          <p:cNvSpPr>
            <a:spLocks/>
          </p:cNvSpPr>
          <p:nvPr/>
        </p:nvSpPr>
        <p:spPr bwMode="auto">
          <a:xfrm>
            <a:off x="6771319" y="3491369"/>
            <a:ext cx="216877" cy="396875"/>
          </a:xfrm>
          <a:custGeom>
            <a:avLst/>
            <a:gdLst>
              <a:gd name="T0" fmla="*/ 2147483647 w 93"/>
              <a:gd name="T1" fmla="*/ 2147483647 h 152"/>
              <a:gd name="T2" fmla="*/ 0 w 93"/>
              <a:gd name="T3" fmla="*/ 0 h 152"/>
              <a:gd name="T4" fmla="*/ 2147483647 w 93"/>
              <a:gd name="T5" fmla="*/ 2147483647 h 152"/>
              <a:gd name="T6" fmla="*/ 2147483647 w 93"/>
              <a:gd name="T7" fmla="*/ 2147483647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88"/>
                </a:moveTo>
                <a:lnTo>
                  <a:pt x="0" y="0"/>
                </a:lnTo>
                <a:lnTo>
                  <a:pt x="44" y="152"/>
                </a:lnTo>
                <a:lnTo>
                  <a:pt x="93" y="8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92" name="Line 489"/>
          <p:cNvSpPr>
            <a:spLocks noChangeShapeType="1"/>
          </p:cNvSpPr>
          <p:nvPr/>
        </p:nvSpPr>
        <p:spPr bwMode="auto">
          <a:xfrm flipV="1">
            <a:off x="5563843" y="3551694"/>
            <a:ext cx="112835" cy="277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93" name="Line 490"/>
          <p:cNvSpPr>
            <a:spLocks noChangeShapeType="1"/>
          </p:cNvSpPr>
          <p:nvPr/>
        </p:nvSpPr>
        <p:spPr bwMode="auto">
          <a:xfrm flipH="1" flipV="1">
            <a:off x="6771319" y="3491362"/>
            <a:ext cx="216877" cy="2301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94" name="Line 491"/>
          <p:cNvSpPr>
            <a:spLocks noChangeShapeType="1"/>
          </p:cNvSpPr>
          <p:nvPr/>
        </p:nvSpPr>
        <p:spPr bwMode="auto">
          <a:xfrm flipV="1">
            <a:off x="6659951" y="3491362"/>
            <a:ext cx="111369" cy="1460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1995" name="Freeform 492"/>
          <p:cNvSpPr>
            <a:spLocks/>
          </p:cNvSpPr>
          <p:nvPr/>
        </p:nvSpPr>
        <p:spPr bwMode="auto">
          <a:xfrm>
            <a:off x="4913212" y="4416877"/>
            <a:ext cx="216877" cy="96837"/>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96" name="Freeform 493"/>
          <p:cNvSpPr>
            <a:spLocks/>
          </p:cNvSpPr>
          <p:nvPr/>
        </p:nvSpPr>
        <p:spPr bwMode="auto">
          <a:xfrm>
            <a:off x="5015792" y="4416877"/>
            <a:ext cx="227135" cy="96837"/>
          </a:xfrm>
          <a:custGeom>
            <a:avLst/>
            <a:gdLst>
              <a:gd name="T0" fmla="*/ 2147483647 w 98"/>
              <a:gd name="T1" fmla="*/ 2147483647 h 37"/>
              <a:gd name="T2" fmla="*/ 0 w 98"/>
              <a:gd name="T3" fmla="*/ 0 h 37"/>
              <a:gd name="T4" fmla="*/ 2147483647 w 98"/>
              <a:gd name="T5" fmla="*/ 2147483647 h 37"/>
              <a:gd name="T6" fmla="*/ 2147483647 w 98"/>
              <a:gd name="T7" fmla="*/ 2147483647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98" y="14"/>
                </a:moveTo>
                <a:lnTo>
                  <a:pt x="0" y="0"/>
                </a:lnTo>
                <a:lnTo>
                  <a:pt x="49" y="37"/>
                </a:lnTo>
                <a:lnTo>
                  <a:pt x="98"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97" name="Freeform 494"/>
          <p:cNvSpPr>
            <a:spLocks/>
          </p:cNvSpPr>
          <p:nvPr/>
        </p:nvSpPr>
        <p:spPr bwMode="auto">
          <a:xfrm>
            <a:off x="5242926" y="3842202"/>
            <a:ext cx="219808" cy="611187"/>
          </a:xfrm>
          <a:custGeom>
            <a:avLst/>
            <a:gdLst>
              <a:gd name="T0" fmla="*/ 2147483647 w 94"/>
              <a:gd name="T1" fmla="*/ 0 h 234"/>
              <a:gd name="T2" fmla="*/ 2147483647 w 94"/>
              <a:gd name="T3" fmla="*/ 2147483647 h 234"/>
              <a:gd name="T4" fmla="*/ 0 w 94"/>
              <a:gd name="T5" fmla="*/ 2147483647 h 234"/>
              <a:gd name="T6" fmla="*/ 214748364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45" y="0"/>
                </a:moveTo>
                <a:lnTo>
                  <a:pt x="94" y="55"/>
                </a:lnTo>
                <a:lnTo>
                  <a:pt x="0" y="234"/>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98" name="Freeform 495"/>
          <p:cNvSpPr>
            <a:spLocks/>
          </p:cNvSpPr>
          <p:nvPr/>
        </p:nvSpPr>
        <p:spPr bwMode="auto">
          <a:xfrm>
            <a:off x="5348432" y="3829504"/>
            <a:ext cx="215411" cy="155575"/>
          </a:xfrm>
          <a:custGeom>
            <a:avLst/>
            <a:gdLst>
              <a:gd name="T0" fmla="*/ 2147483647 w 93"/>
              <a:gd name="T1" fmla="*/ 0 h 60"/>
              <a:gd name="T2" fmla="*/ 0 w 93"/>
              <a:gd name="T3" fmla="*/ 2147483647 h 60"/>
              <a:gd name="T4" fmla="*/ 2147483647 w 93"/>
              <a:gd name="T5" fmla="*/ 2147483647 h 60"/>
              <a:gd name="T6" fmla="*/ 2147483647 w 93"/>
              <a:gd name="T7" fmla="*/ 0 h 60"/>
              <a:gd name="T8" fmla="*/ 0 60000 65536"/>
              <a:gd name="T9" fmla="*/ 0 60000 65536"/>
              <a:gd name="T10" fmla="*/ 0 60000 65536"/>
              <a:gd name="T11" fmla="*/ 0 60000 65536"/>
              <a:gd name="T12" fmla="*/ 0 w 93"/>
              <a:gd name="T13" fmla="*/ 0 h 60"/>
              <a:gd name="T14" fmla="*/ 93 w 93"/>
              <a:gd name="T15" fmla="*/ 60 h 60"/>
            </a:gdLst>
            <a:ahLst/>
            <a:cxnLst>
              <a:cxn ang="T8">
                <a:pos x="T0" y="T1"/>
              </a:cxn>
              <a:cxn ang="T9">
                <a:pos x="T2" y="T3"/>
              </a:cxn>
              <a:cxn ang="T10">
                <a:pos x="T4" y="T5"/>
              </a:cxn>
              <a:cxn ang="T11">
                <a:pos x="T6" y="T7"/>
              </a:cxn>
            </a:cxnLst>
            <a:rect l="T12" t="T13" r="T14" b="T15"/>
            <a:pathLst>
              <a:path w="93" h="60">
                <a:moveTo>
                  <a:pt x="93" y="0"/>
                </a:moveTo>
                <a:lnTo>
                  <a:pt x="0" y="5"/>
                </a:lnTo>
                <a:lnTo>
                  <a:pt x="49" y="60"/>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1999" name="Line 496"/>
          <p:cNvSpPr>
            <a:spLocks noChangeShapeType="1"/>
          </p:cNvSpPr>
          <p:nvPr/>
        </p:nvSpPr>
        <p:spPr bwMode="auto">
          <a:xfrm flipH="1" flipV="1">
            <a:off x="5015792" y="4416875"/>
            <a:ext cx="227135"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00" name="Line 497"/>
          <p:cNvSpPr>
            <a:spLocks noChangeShapeType="1"/>
          </p:cNvSpPr>
          <p:nvPr/>
        </p:nvSpPr>
        <p:spPr bwMode="auto">
          <a:xfrm flipV="1">
            <a:off x="4913214" y="4416881"/>
            <a:ext cx="10257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01" name="Line 498"/>
          <p:cNvSpPr>
            <a:spLocks noChangeShapeType="1"/>
          </p:cNvSpPr>
          <p:nvPr/>
        </p:nvSpPr>
        <p:spPr bwMode="auto">
          <a:xfrm flipH="1" flipV="1">
            <a:off x="4470669" y="4416875"/>
            <a:ext cx="227135"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02" name="Line 499"/>
          <p:cNvSpPr>
            <a:spLocks noChangeShapeType="1"/>
          </p:cNvSpPr>
          <p:nvPr/>
        </p:nvSpPr>
        <p:spPr bwMode="auto">
          <a:xfrm flipV="1">
            <a:off x="7650552" y="4416881"/>
            <a:ext cx="10257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03" name="Freeform 500"/>
          <p:cNvSpPr>
            <a:spLocks/>
          </p:cNvSpPr>
          <p:nvPr/>
        </p:nvSpPr>
        <p:spPr bwMode="auto">
          <a:xfrm>
            <a:off x="6110432" y="3253244"/>
            <a:ext cx="216877" cy="334963"/>
          </a:xfrm>
          <a:custGeom>
            <a:avLst/>
            <a:gdLst>
              <a:gd name="T0" fmla="*/ 2147483647 w 94"/>
              <a:gd name="T1" fmla="*/ 0 h 128"/>
              <a:gd name="T2" fmla="*/ 2147483647 w 94"/>
              <a:gd name="T3" fmla="*/ 2147483647 h 128"/>
              <a:gd name="T4" fmla="*/ 0 w 94"/>
              <a:gd name="T5" fmla="*/ 2147483647 h 128"/>
              <a:gd name="T6" fmla="*/ 2147483647 w 94"/>
              <a:gd name="T7" fmla="*/ 0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49" y="0"/>
                </a:moveTo>
                <a:lnTo>
                  <a:pt x="94" y="128"/>
                </a:lnTo>
                <a:lnTo>
                  <a:pt x="0" y="8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04" name="Freeform 501"/>
          <p:cNvSpPr>
            <a:spLocks/>
          </p:cNvSpPr>
          <p:nvPr/>
        </p:nvSpPr>
        <p:spPr bwMode="auto">
          <a:xfrm>
            <a:off x="6224732" y="3253244"/>
            <a:ext cx="216877" cy="334963"/>
          </a:xfrm>
          <a:custGeom>
            <a:avLst/>
            <a:gdLst>
              <a:gd name="T0" fmla="*/ 2147483647 w 94"/>
              <a:gd name="T1" fmla="*/ 2147483647 h 128"/>
              <a:gd name="T2" fmla="*/ 0 w 94"/>
              <a:gd name="T3" fmla="*/ 0 h 128"/>
              <a:gd name="T4" fmla="*/ 2147483647 w 94"/>
              <a:gd name="T5" fmla="*/ 2147483647 h 128"/>
              <a:gd name="T6" fmla="*/ 2147483647 w 94"/>
              <a:gd name="T7" fmla="*/ 2147483647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94" y="50"/>
                </a:moveTo>
                <a:lnTo>
                  <a:pt x="0" y="0"/>
                </a:lnTo>
                <a:lnTo>
                  <a:pt x="45" y="128"/>
                </a:lnTo>
                <a:lnTo>
                  <a:pt x="94" y="5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05" name="Line 502"/>
          <p:cNvSpPr>
            <a:spLocks noChangeShapeType="1"/>
          </p:cNvSpPr>
          <p:nvPr/>
        </p:nvSpPr>
        <p:spPr bwMode="auto">
          <a:xfrm flipV="1">
            <a:off x="5242922" y="3842202"/>
            <a:ext cx="105508" cy="6111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06" name="Line 503"/>
          <p:cNvSpPr>
            <a:spLocks noChangeShapeType="1"/>
          </p:cNvSpPr>
          <p:nvPr/>
        </p:nvSpPr>
        <p:spPr bwMode="auto">
          <a:xfrm flipH="1">
            <a:off x="5348432" y="3829500"/>
            <a:ext cx="215411" cy="12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07" name="Freeform 504"/>
          <p:cNvSpPr>
            <a:spLocks/>
          </p:cNvSpPr>
          <p:nvPr/>
        </p:nvSpPr>
        <p:spPr bwMode="auto">
          <a:xfrm>
            <a:off x="6875361" y="3721557"/>
            <a:ext cx="227134" cy="407987"/>
          </a:xfrm>
          <a:custGeom>
            <a:avLst/>
            <a:gdLst>
              <a:gd name="T0" fmla="*/ 2147483647 w 98"/>
              <a:gd name="T1" fmla="*/ 0 h 156"/>
              <a:gd name="T2" fmla="*/ 2147483647 w 98"/>
              <a:gd name="T3" fmla="*/ 2147483647 h 156"/>
              <a:gd name="T4" fmla="*/ 0 w 98"/>
              <a:gd name="T5" fmla="*/ 2147483647 h 156"/>
              <a:gd name="T6" fmla="*/ 2147483647 w 98"/>
              <a:gd name="T7" fmla="*/ 0 h 156"/>
              <a:gd name="T8" fmla="*/ 0 60000 65536"/>
              <a:gd name="T9" fmla="*/ 0 60000 65536"/>
              <a:gd name="T10" fmla="*/ 0 60000 65536"/>
              <a:gd name="T11" fmla="*/ 0 60000 65536"/>
              <a:gd name="T12" fmla="*/ 0 w 98"/>
              <a:gd name="T13" fmla="*/ 0 h 156"/>
              <a:gd name="T14" fmla="*/ 98 w 98"/>
              <a:gd name="T15" fmla="*/ 156 h 156"/>
            </a:gdLst>
            <a:ahLst/>
            <a:cxnLst>
              <a:cxn ang="T8">
                <a:pos x="T0" y="T1"/>
              </a:cxn>
              <a:cxn ang="T9">
                <a:pos x="T2" y="T3"/>
              </a:cxn>
              <a:cxn ang="T10">
                <a:pos x="T4" y="T5"/>
              </a:cxn>
              <a:cxn ang="T11">
                <a:pos x="T6" y="T7"/>
              </a:cxn>
            </a:cxnLst>
            <a:rect l="T12" t="T13" r="T14" b="T15"/>
            <a:pathLst>
              <a:path w="98" h="156">
                <a:moveTo>
                  <a:pt x="49" y="0"/>
                </a:moveTo>
                <a:lnTo>
                  <a:pt x="98" y="156"/>
                </a:lnTo>
                <a:lnTo>
                  <a:pt x="0" y="6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08" name="Freeform 505"/>
          <p:cNvSpPr>
            <a:spLocks/>
          </p:cNvSpPr>
          <p:nvPr/>
        </p:nvSpPr>
        <p:spPr bwMode="auto">
          <a:xfrm>
            <a:off x="6988197" y="3721557"/>
            <a:ext cx="216877" cy="407987"/>
          </a:xfrm>
          <a:custGeom>
            <a:avLst/>
            <a:gdLst>
              <a:gd name="T0" fmla="*/ 2147483647 w 94"/>
              <a:gd name="T1" fmla="*/ 2147483647 h 156"/>
              <a:gd name="T2" fmla="*/ 0 w 94"/>
              <a:gd name="T3" fmla="*/ 0 h 156"/>
              <a:gd name="T4" fmla="*/ 2147483647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96"/>
                </a:moveTo>
                <a:lnTo>
                  <a:pt x="0" y="0"/>
                </a:lnTo>
                <a:lnTo>
                  <a:pt x="49" y="156"/>
                </a:lnTo>
                <a:lnTo>
                  <a:pt x="94" y="9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09" name="Line 506"/>
          <p:cNvSpPr>
            <a:spLocks noChangeShapeType="1"/>
          </p:cNvSpPr>
          <p:nvPr/>
        </p:nvSpPr>
        <p:spPr bwMode="auto">
          <a:xfrm flipH="1" flipV="1">
            <a:off x="6224732" y="3253244"/>
            <a:ext cx="216877" cy="1317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10" name="Line 507"/>
          <p:cNvSpPr>
            <a:spLocks noChangeShapeType="1"/>
          </p:cNvSpPr>
          <p:nvPr/>
        </p:nvSpPr>
        <p:spPr bwMode="auto">
          <a:xfrm flipV="1">
            <a:off x="6110433" y="3253237"/>
            <a:ext cx="114300" cy="2286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11" name="Line 508"/>
          <p:cNvSpPr>
            <a:spLocks noChangeShapeType="1"/>
          </p:cNvSpPr>
          <p:nvPr/>
        </p:nvSpPr>
        <p:spPr bwMode="auto">
          <a:xfrm flipH="1" flipV="1">
            <a:off x="6988197" y="3721557"/>
            <a:ext cx="216877" cy="2508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12" name="Line 509"/>
          <p:cNvSpPr>
            <a:spLocks noChangeShapeType="1"/>
          </p:cNvSpPr>
          <p:nvPr/>
        </p:nvSpPr>
        <p:spPr bwMode="auto">
          <a:xfrm flipV="1">
            <a:off x="6875362" y="3721557"/>
            <a:ext cx="112834" cy="1666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13" name="Freeform 510"/>
          <p:cNvSpPr>
            <a:spLocks/>
          </p:cNvSpPr>
          <p:nvPr/>
        </p:nvSpPr>
        <p:spPr bwMode="auto">
          <a:xfrm>
            <a:off x="5790977" y="3504069"/>
            <a:ext cx="216877" cy="301625"/>
          </a:xfrm>
          <a:custGeom>
            <a:avLst/>
            <a:gdLst>
              <a:gd name="T0" fmla="*/ 2147483647 w 94"/>
              <a:gd name="T1" fmla="*/ 0 h 115"/>
              <a:gd name="T2" fmla="*/ 2147483647 w 94"/>
              <a:gd name="T3" fmla="*/ 2147483647 h 115"/>
              <a:gd name="T4" fmla="*/ 0 w 94"/>
              <a:gd name="T5" fmla="*/ 2147483647 h 115"/>
              <a:gd name="T6" fmla="*/ 2147483647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92"/>
                </a:lnTo>
                <a:lnTo>
                  <a:pt x="0" y="115"/>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14" name="Freeform 511"/>
          <p:cNvSpPr>
            <a:spLocks/>
          </p:cNvSpPr>
          <p:nvPr/>
        </p:nvSpPr>
        <p:spPr bwMode="auto">
          <a:xfrm>
            <a:off x="5893554" y="3481844"/>
            <a:ext cx="216877" cy="263525"/>
          </a:xfrm>
          <a:custGeom>
            <a:avLst/>
            <a:gdLst>
              <a:gd name="T0" fmla="*/ 2147483647 w 93"/>
              <a:gd name="T1" fmla="*/ 0 h 101"/>
              <a:gd name="T2" fmla="*/ 0 w 93"/>
              <a:gd name="T3" fmla="*/ 2147483647 h 101"/>
              <a:gd name="T4" fmla="*/ 2147483647 w 93"/>
              <a:gd name="T5" fmla="*/ 2147483647 h 101"/>
              <a:gd name="T6" fmla="*/ 2147483647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93" y="0"/>
                </a:moveTo>
                <a:lnTo>
                  <a:pt x="0" y="9"/>
                </a:lnTo>
                <a:lnTo>
                  <a:pt x="49" y="101"/>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15" name="Freeform 512"/>
          <p:cNvSpPr>
            <a:spLocks/>
          </p:cNvSpPr>
          <p:nvPr/>
        </p:nvSpPr>
        <p:spPr bwMode="auto">
          <a:xfrm>
            <a:off x="7102497" y="3972375"/>
            <a:ext cx="216877" cy="360362"/>
          </a:xfrm>
          <a:custGeom>
            <a:avLst/>
            <a:gdLst>
              <a:gd name="T0" fmla="*/ 2147483647 w 94"/>
              <a:gd name="T1" fmla="*/ 0 h 138"/>
              <a:gd name="T2" fmla="*/ 2147483647 w 94"/>
              <a:gd name="T3" fmla="*/ 2147483647 h 138"/>
              <a:gd name="T4" fmla="*/ 0 w 94"/>
              <a:gd name="T5" fmla="*/ 2147483647 h 138"/>
              <a:gd name="T6" fmla="*/ 2147483647 w 94"/>
              <a:gd name="T7" fmla="*/ 0 h 138"/>
              <a:gd name="T8" fmla="*/ 0 60000 65536"/>
              <a:gd name="T9" fmla="*/ 0 60000 65536"/>
              <a:gd name="T10" fmla="*/ 0 60000 65536"/>
              <a:gd name="T11" fmla="*/ 0 60000 65536"/>
              <a:gd name="T12" fmla="*/ 0 w 94"/>
              <a:gd name="T13" fmla="*/ 0 h 138"/>
              <a:gd name="T14" fmla="*/ 94 w 94"/>
              <a:gd name="T15" fmla="*/ 138 h 138"/>
            </a:gdLst>
            <a:ahLst/>
            <a:cxnLst>
              <a:cxn ang="T8">
                <a:pos x="T0" y="T1"/>
              </a:cxn>
              <a:cxn ang="T9">
                <a:pos x="T2" y="T3"/>
              </a:cxn>
              <a:cxn ang="T10">
                <a:pos x="T4" y="T5"/>
              </a:cxn>
              <a:cxn ang="T11">
                <a:pos x="T6" y="T7"/>
              </a:cxn>
            </a:cxnLst>
            <a:rect l="T12" t="T13" r="T14" b="T15"/>
            <a:pathLst>
              <a:path w="94" h="138">
                <a:moveTo>
                  <a:pt x="45" y="0"/>
                </a:moveTo>
                <a:lnTo>
                  <a:pt x="94" y="138"/>
                </a:lnTo>
                <a:lnTo>
                  <a:pt x="0" y="60"/>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16" name="Freeform 513"/>
          <p:cNvSpPr>
            <a:spLocks/>
          </p:cNvSpPr>
          <p:nvPr/>
        </p:nvSpPr>
        <p:spPr bwMode="auto">
          <a:xfrm>
            <a:off x="7205076" y="3972375"/>
            <a:ext cx="216877" cy="360362"/>
          </a:xfrm>
          <a:custGeom>
            <a:avLst/>
            <a:gdLst>
              <a:gd name="T0" fmla="*/ 2147483647 w 93"/>
              <a:gd name="T1" fmla="*/ 2147483647 h 138"/>
              <a:gd name="T2" fmla="*/ 0 w 93"/>
              <a:gd name="T3" fmla="*/ 0 h 138"/>
              <a:gd name="T4" fmla="*/ 2147483647 w 93"/>
              <a:gd name="T5" fmla="*/ 2147483647 h 138"/>
              <a:gd name="T6" fmla="*/ 2147483647 w 93"/>
              <a:gd name="T7" fmla="*/ 2147483647 h 138"/>
              <a:gd name="T8" fmla="*/ 0 60000 65536"/>
              <a:gd name="T9" fmla="*/ 0 60000 65536"/>
              <a:gd name="T10" fmla="*/ 0 60000 65536"/>
              <a:gd name="T11" fmla="*/ 0 60000 65536"/>
              <a:gd name="T12" fmla="*/ 0 w 93"/>
              <a:gd name="T13" fmla="*/ 0 h 138"/>
              <a:gd name="T14" fmla="*/ 93 w 93"/>
              <a:gd name="T15" fmla="*/ 138 h 138"/>
            </a:gdLst>
            <a:ahLst/>
            <a:cxnLst>
              <a:cxn ang="T8">
                <a:pos x="T0" y="T1"/>
              </a:cxn>
              <a:cxn ang="T9">
                <a:pos x="T2" y="T3"/>
              </a:cxn>
              <a:cxn ang="T10">
                <a:pos x="T4" y="T5"/>
              </a:cxn>
              <a:cxn ang="T11">
                <a:pos x="T6" y="T7"/>
              </a:cxn>
            </a:cxnLst>
            <a:rect l="T12" t="T13" r="T14" b="T15"/>
            <a:pathLst>
              <a:path w="93" h="138">
                <a:moveTo>
                  <a:pt x="93" y="106"/>
                </a:moveTo>
                <a:lnTo>
                  <a:pt x="0" y="0"/>
                </a:lnTo>
                <a:lnTo>
                  <a:pt x="49" y="138"/>
                </a:lnTo>
                <a:lnTo>
                  <a:pt x="93" y="10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17" name="Freeform 514"/>
          <p:cNvSpPr>
            <a:spLocks/>
          </p:cNvSpPr>
          <p:nvPr/>
        </p:nvSpPr>
        <p:spPr bwMode="auto">
          <a:xfrm>
            <a:off x="5130088" y="4453387"/>
            <a:ext cx="218343" cy="96838"/>
          </a:xfrm>
          <a:custGeom>
            <a:avLst/>
            <a:gdLst>
              <a:gd name="T0" fmla="*/ 2147483647 w 94"/>
              <a:gd name="T1" fmla="*/ 0 h 37"/>
              <a:gd name="T2" fmla="*/ 2147483647 w 94"/>
              <a:gd name="T3" fmla="*/ 2147483647 h 37"/>
              <a:gd name="T4" fmla="*/ 0 w 94"/>
              <a:gd name="T5" fmla="*/ 2147483647 h 37"/>
              <a:gd name="T6" fmla="*/ 214748364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18" name="Freeform 515"/>
          <p:cNvSpPr>
            <a:spLocks/>
          </p:cNvSpPr>
          <p:nvPr/>
        </p:nvSpPr>
        <p:spPr bwMode="auto">
          <a:xfrm>
            <a:off x="5242926" y="3985075"/>
            <a:ext cx="219808" cy="565150"/>
          </a:xfrm>
          <a:custGeom>
            <a:avLst/>
            <a:gdLst>
              <a:gd name="T0" fmla="*/ 2147483647 w 94"/>
              <a:gd name="T1" fmla="*/ 0 h 216"/>
              <a:gd name="T2" fmla="*/ 0 w 94"/>
              <a:gd name="T3" fmla="*/ 2147483647 h 216"/>
              <a:gd name="T4" fmla="*/ 2147483647 w 94"/>
              <a:gd name="T5" fmla="*/ 2147483647 h 216"/>
              <a:gd name="T6" fmla="*/ 2147483647 w 94"/>
              <a:gd name="T7" fmla="*/ 0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94" y="0"/>
                </a:moveTo>
                <a:lnTo>
                  <a:pt x="0" y="179"/>
                </a:lnTo>
                <a:lnTo>
                  <a:pt x="45" y="21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19" name="Freeform 516"/>
          <p:cNvSpPr>
            <a:spLocks/>
          </p:cNvSpPr>
          <p:nvPr/>
        </p:nvSpPr>
        <p:spPr bwMode="auto">
          <a:xfrm>
            <a:off x="6327307" y="3385000"/>
            <a:ext cx="227134" cy="457200"/>
          </a:xfrm>
          <a:custGeom>
            <a:avLst/>
            <a:gdLst>
              <a:gd name="T0" fmla="*/ 2147483647 w 98"/>
              <a:gd name="T1" fmla="*/ 0 h 175"/>
              <a:gd name="T2" fmla="*/ 2147483647 w 98"/>
              <a:gd name="T3" fmla="*/ 2147483647 h 175"/>
              <a:gd name="T4" fmla="*/ 0 w 98"/>
              <a:gd name="T5" fmla="*/ 2147483647 h 175"/>
              <a:gd name="T6" fmla="*/ 2147483647 w 98"/>
              <a:gd name="T7" fmla="*/ 0 h 175"/>
              <a:gd name="T8" fmla="*/ 0 60000 65536"/>
              <a:gd name="T9" fmla="*/ 0 60000 65536"/>
              <a:gd name="T10" fmla="*/ 0 60000 65536"/>
              <a:gd name="T11" fmla="*/ 0 60000 65536"/>
              <a:gd name="T12" fmla="*/ 0 w 98"/>
              <a:gd name="T13" fmla="*/ 0 h 175"/>
              <a:gd name="T14" fmla="*/ 98 w 98"/>
              <a:gd name="T15" fmla="*/ 175 h 175"/>
            </a:gdLst>
            <a:ahLst/>
            <a:cxnLst>
              <a:cxn ang="T8">
                <a:pos x="T0" y="T1"/>
              </a:cxn>
              <a:cxn ang="T9">
                <a:pos x="T2" y="T3"/>
              </a:cxn>
              <a:cxn ang="T10">
                <a:pos x="T4" y="T5"/>
              </a:cxn>
              <a:cxn ang="T11">
                <a:pos x="T6" y="T7"/>
              </a:cxn>
            </a:cxnLst>
            <a:rect l="T12" t="T13" r="T14" b="T15"/>
            <a:pathLst>
              <a:path w="98" h="175">
                <a:moveTo>
                  <a:pt x="49" y="0"/>
                </a:moveTo>
                <a:lnTo>
                  <a:pt x="98" y="175"/>
                </a:lnTo>
                <a:lnTo>
                  <a:pt x="0" y="78"/>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20" name="Freeform 517"/>
          <p:cNvSpPr>
            <a:spLocks/>
          </p:cNvSpPr>
          <p:nvPr/>
        </p:nvSpPr>
        <p:spPr bwMode="auto">
          <a:xfrm>
            <a:off x="6441608" y="3385000"/>
            <a:ext cx="218342" cy="457200"/>
          </a:xfrm>
          <a:custGeom>
            <a:avLst/>
            <a:gdLst>
              <a:gd name="T0" fmla="*/ 2147483647 w 94"/>
              <a:gd name="T1" fmla="*/ 2147483647 h 175"/>
              <a:gd name="T2" fmla="*/ 0 w 94"/>
              <a:gd name="T3" fmla="*/ 0 h 175"/>
              <a:gd name="T4" fmla="*/ 2147483647 w 94"/>
              <a:gd name="T5" fmla="*/ 2147483647 h 175"/>
              <a:gd name="T6" fmla="*/ 2147483647 w 94"/>
              <a:gd name="T7" fmla="*/ 2147483647 h 175"/>
              <a:gd name="T8" fmla="*/ 0 60000 65536"/>
              <a:gd name="T9" fmla="*/ 0 60000 65536"/>
              <a:gd name="T10" fmla="*/ 0 60000 65536"/>
              <a:gd name="T11" fmla="*/ 0 60000 65536"/>
              <a:gd name="T12" fmla="*/ 0 w 94"/>
              <a:gd name="T13" fmla="*/ 0 h 175"/>
              <a:gd name="T14" fmla="*/ 94 w 94"/>
              <a:gd name="T15" fmla="*/ 175 h 175"/>
            </a:gdLst>
            <a:ahLst/>
            <a:cxnLst>
              <a:cxn ang="T8">
                <a:pos x="T0" y="T1"/>
              </a:cxn>
              <a:cxn ang="T9">
                <a:pos x="T2" y="T3"/>
              </a:cxn>
              <a:cxn ang="T10">
                <a:pos x="T4" y="T5"/>
              </a:cxn>
              <a:cxn ang="T11">
                <a:pos x="T6" y="T7"/>
              </a:cxn>
            </a:cxnLst>
            <a:rect l="T12" t="T13" r="T14" b="T15"/>
            <a:pathLst>
              <a:path w="94" h="175">
                <a:moveTo>
                  <a:pt x="94" y="97"/>
                </a:moveTo>
                <a:lnTo>
                  <a:pt x="0" y="0"/>
                </a:lnTo>
                <a:lnTo>
                  <a:pt x="49" y="175"/>
                </a:lnTo>
                <a:lnTo>
                  <a:pt x="94"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21" name="Line 518"/>
          <p:cNvSpPr>
            <a:spLocks noChangeShapeType="1"/>
          </p:cNvSpPr>
          <p:nvPr/>
        </p:nvSpPr>
        <p:spPr bwMode="auto">
          <a:xfrm flipH="1" flipV="1">
            <a:off x="7205076" y="3972375"/>
            <a:ext cx="216877" cy="2778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22" name="Line 519"/>
          <p:cNvSpPr>
            <a:spLocks noChangeShapeType="1"/>
          </p:cNvSpPr>
          <p:nvPr/>
        </p:nvSpPr>
        <p:spPr bwMode="auto">
          <a:xfrm flipV="1">
            <a:off x="7102499" y="3972375"/>
            <a:ext cx="102577" cy="15716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23" name="Line 520"/>
          <p:cNvSpPr>
            <a:spLocks noChangeShapeType="1"/>
          </p:cNvSpPr>
          <p:nvPr/>
        </p:nvSpPr>
        <p:spPr bwMode="auto">
          <a:xfrm flipV="1">
            <a:off x="5130090" y="4453394"/>
            <a:ext cx="112835"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24" name="Line 521"/>
          <p:cNvSpPr>
            <a:spLocks noChangeShapeType="1"/>
          </p:cNvSpPr>
          <p:nvPr/>
        </p:nvSpPr>
        <p:spPr bwMode="auto">
          <a:xfrm flipH="1">
            <a:off x="5242926" y="3985075"/>
            <a:ext cx="219808" cy="4683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25" name="Line 522"/>
          <p:cNvSpPr>
            <a:spLocks noChangeShapeType="1"/>
          </p:cNvSpPr>
          <p:nvPr/>
        </p:nvSpPr>
        <p:spPr bwMode="auto">
          <a:xfrm flipH="1" flipV="1">
            <a:off x="4697802" y="4453389"/>
            <a:ext cx="215411"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26" name="Freeform 523"/>
          <p:cNvSpPr>
            <a:spLocks/>
          </p:cNvSpPr>
          <p:nvPr/>
        </p:nvSpPr>
        <p:spPr bwMode="auto">
          <a:xfrm>
            <a:off x="5462733" y="3829504"/>
            <a:ext cx="213946" cy="155575"/>
          </a:xfrm>
          <a:custGeom>
            <a:avLst/>
            <a:gdLst>
              <a:gd name="T0" fmla="*/ 2147483647 w 93"/>
              <a:gd name="T1" fmla="*/ 0 h 60"/>
              <a:gd name="T2" fmla="*/ 2147483647 w 93"/>
              <a:gd name="T3" fmla="*/ 2147483647 h 60"/>
              <a:gd name="T4" fmla="*/ 0 w 93"/>
              <a:gd name="T5" fmla="*/ 2147483647 h 60"/>
              <a:gd name="T6" fmla="*/ 2147483647 w 93"/>
              <a:gd name="T7" fmla="*/ 0 h 60"/>
              <a:gd name="T8" fmla="*/ 0 60000 65536"/>
              <a:gd name="T9" fmla="*/ 0 60000 65536"/>
              <a:gd name="T10" fmla="*/ 0 60000 65536"/>
              <a:gd name="T11" fmla="*/ 0 60000 65536"/>
              <a:gd name="T12" fmla="*/ 0 w 93"/>
              <a:gd name="T13" fmla="*/ 0 h 60"/>
              <a:gd name="T14" fmla="*/ 93 w 93"/>
              <a:gd name="T15" fmla="*/ 60 h 60"/>
            </a:gdLst>
            <a:ahLst/>
            <a:cxnLst>
              <a:cxn ang="T8">
                <a:pos x="T0" y="T1"/>
              </a:cxn>
              <a:cxn ang="T9">
                <a:pos x="T2" y="T3"/>
              </a:cxn>
              <a:cxn ang="T10">
                <a:pos x="T4" y="T5"/>
              </a:cxn>
              <a:cxn ang="T11">
                <a:pos x="T6" y="T7"/>
              </a:cxn>
            </a:cxnLst>
            <a:rect l="T12" t="T13" r="T14" b="T15"/>
            <a:pathLst>
              <a:path w="93" h="60">
                <a:moveTo>
                  <a:pt x="44" y="0"/>
                </a:moveTo>
                <a:lnTo>
                  <a:pt x="93" y="60"/>
                </a:lnTo>
                <a:lnTo>
                  <a:pt x="0" y="60"/>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27" name="Freeform 524"/>
          <p:cNvSpPr>
            <a:spLocks/>
          </p:cNvSpPr>
          <p:nvPr/>
        </p:nvSpPr>
        <p:spPr bwMode="auto">
          <a:xfrm>
            <a:off x="5563846" y="3805687"/>
            <a:ext cx="227135" cy="179388"/>
          </a:xfrm>
          <a:custGeom>
            <a:avLst/>
            <a:gdLst>
              <a:gd name="T0" fmla="*/ 2147483647 w 98"/>
              <a:gd name="T1" fmla="*/ 0 h 69"/>
              <a:gd name="T2" fmla="*/ 0 w 98"/>
              <a:gd name="T3" fmla="*/ 2147483647 h 69"/>
              <a:gd name="T4" fmla="*/ 2147483647 w 98"/>
              <a:gd name="T5" fmla="*/ 2147483647 h 69"/>
              <a:gd name="T6" fmla="*/ 2147483647 w 98"/>
              <a:gd name="T7" fmla="*/ 0 h 69"/>
              <a:gd name="T8" fmla="*/ 0 60000 65536"/>
              <a:gd name="T9" fmla="*/ 0 60000 65536"/>
              <a:gd name="T10" fmla="*/ 0 60000 65536"/>
              <a:gd name="T11" fmla="*/ 0 60000 65536"/>
              <a:gd name="T12" fmla="*/ 0 w 98"/>
              <a:gd name="T13" fmla="*/ 0 h 69"/>
              <a:gd name="T14" fmla="*/ 98 w 98"/>
              <a:gd name="T15" fmla="*/ 69 h 69"/>
            </a:gdLst>
            <a:ahLst/>
            <a:cxnLst>
              <a:cxn ang="T8">
                <a:pos x="T0" y="T1"/>
              </a:cxn>
              <a:cxn ang="T9">
                <a:pos x="T2" y="T3"/>
              </a:cxn>
              <a:cxn ang="T10">
                <a:pos x="T4" y="T5"/>
              </a:cxn>
              <a:cxn ang="T11">
                <a:pos x="T6" y="T7"/>
              </a:cxn>
            </a:cxnLst>
            <a:rect l="T12" t="T13" r="T14" b="T15"/>
            <a:pathLst>
              <a:path w="98" h="69">
                <a:moveTo>
                  <a:pt x="98" y="0"/>
                </a:moveTo>
                <a:lnTo>
                  <a:pt x="0" y="9"/>
                </a:lnTo>
                <a:lnTo>
                  <a:pt x="49" y="69"/>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28" name="Line 525"/>
          <p:cNvSpPr>
            <a:spLocks noChangeShapeType="1"/>
          </p:cNvSpPr>
          <p:nvPr/>
        </p:nvSpPr>
        <p:spPr bwMode="auto">
          <a:xfrm flipH="1" flipV="1">
            <a:off x="6441608" y="3385000"/>
            <a:ext cx="218342" cy="2524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29" name="Line 526"/>
          <p:cNvSpPr>
            <a:spLocks noChangeShapeType="1"/>
          </p:cNvSpPr>
          <p:nvPr/>
        </p:nvSpPr>
        <p:spPr bwMode="auto">
          <a:xfrm flipV="1">
            <a:off x="6327309" y="3385000"/>
            <a:ext cx="114300"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30" name="Line 527"/>
          <p:cNvSpPr>
            <a:spLocks noChangeShapeType="1"/>
          </p:cNvSpPr>
          <p:nvPr/>
        </p:nvSpPr>
        <p:spPr bwMode="auto">
          <a:xfrm flipH="1">
            <a:off x="5563846" y="3805694"/>
            <a:ext cx="227135" cy="238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31" name="Line 528"/>
          <p:cNvSpPr>
            <a:spLocks noChangeShapeType="1"/>
          </p:cNvSpPr>
          <p:nvPr/>
        </p:nvSpPr>
        <p:spPr bwMode="auto">
          <a:xfrm flipV="1">
            <a:off x="5462735" y="3829504"/>
            <a:ext cx="101111" cy="1555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32" name="Freeform 529"/>
          <p:cNvSpPr>
            <a:spLocks/>
          </p:cNvSpPr>
          <p:nvPr/>
        </p:nvSpPr>
        <p:spPr bwMode="auto">
          <a:xfrm>
            <a:off x="7319374" y="4250187"/>
            <a:ext cx="213946" cy="300038"/>
          </a:xfrm>
          <a:custGeom>
            <a:avLst/>
            <a:gdLst>
              <a:gd name="T0" fmla="*/ 2147483647 w 93"/>
              <a:gd name="T1" fmla="*/ 0 h 115"/>
              <a:gd name="T2" fmla="*/ 2147483647 w 93"/>
              <a:gd name="T3" fmla="*/ 2147483647 h 115"/>
              <a:gd name="T4" fmla="*/ 0 w 93"/>
              <a:gd name="T5" fmla="*/ 2147483647 h 115"/>
              <a:gd name="T6" fmla="*/ 2147483647 w 93"/>
              <a:gd name="T7" fmla="*/ 0 h 115"/>
              <a:gd name="T8" fmla="*/ 0 60000 65536"/>
              <a:gd name="T9" fmla="*/ 0 60000 65536"/>
              <a:gd name="T10" fmla="*/ 0 60000 65536"/>
              <a:gd name="T11" fmla="*/ 0 60000 65536"/>
              <a:gd name="T12" fmla="*/ 0 w 93"/>
              <a:gd name="T13" fmla="*/ 0 h 115"/>
              <a:gd name="T14" fmla="*/ 93 w 93"/>
              <a:gd name="T15" fmla="*/ 115 h 115"/>
            </a:gdLst>
            <a:ahLst/>
            <a:cxnLst>
              <a:cxn ang="T8">
                <a:pos x="T0" y="T1"/>
              </a:cxn>
              <a:cxn ang="T9">
                <a:pos x="T2" y="T3"/>
              </a:cxn>
              <a:cxn ang="T10">
                <a:pos x="T4" y="T5"/>
              </a:cxn>
              <a:cxn ang="T11">
                <a:pos x="T6" y="T7"/>
              </a:cxn>
            </a:cxnLst>
            <a:rect l="T12" t="T13" r="T14" b="T15"/>
            <a:pathLst>
              <a:path w="93" h="115">
                <a:moveTo>
                  <a:pt x="44" y="0"/>
                </a:moveTo>
                <a:lnTo>
                  <a:pt x="93" y="115"/>
                </a:lnTo>
                <a:lnTo>
                  <a:pt x="0" y="32"/>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33" name="Freeform 530"/>
          <p:cNvSpPr>
            <a:spLocks/>
          </p:cNvSpPr>
          <p:nvPr/>
        </p:nvSpPr>
        <p:spPr bwMode="auto">
          <a:xfrm>
            <a:off x="7421949" y="4250187"/>
            <a:ext cx="228600" cy="300038"/>
          </a:xfrm>
          <a:custGeom>
            <a:avLst/>
            <a:gdLst>
              <a:gd name="T0" fmla="*/ 2147483647 w 99"/>
              <a:gd name="T1" fmla="*/ 2147483647 h 115"/>
              <a:gd name="T2" fmla="*/ 0 w 99"/>
              <a:gd name="T3" fmla="*/ 0 h 115"/>
              <a:gd name="T4" fmla="*/ 2147483647 w 99"/>
              <a:gd name="T5" fmla="*/ 2147483647 h 115"/>
              <a:gd name="T6" fmla="*/ 2147483647 w 99"/>
              <a:gd name="T7" fmla="*/ 2147483647 h 115"/>
              <a:gd name="T8" fmla="*/ 0 60000 65536"/>
              <a:gd name="T9" fmla="*/ 0 60000 65536"/>
              <a:gd name="T10" fmla="*/ 0 60000 65536"/>
              <a:gd name="T11" fmla="*/ 0 60000 65536"/>
              <a:gd name="T12" fmla="*/ 0 w 99"/>
              <a:gd name="T13" fmla="*/ 0 h 115"/>
              <a:gd name="T14" fmla="*/ 99 w 99"/>
              <a:gd name="T15" fmla="*/ 115 h 115"/>
            </a:gdLst>
            <a:ahLst/>
            <a:cxnLst>
              <a:cxn ang="T8">
                <a:pos x="T0" y="T1"/>
              </a:cxn>
              <a:cxn ang="T9">
                <a:pos x="T2" y="T3"/>
              </a:cxn>
              <a:cxn ang="T10">
                <a:pos x="T4" y="T5"/>
              </a:cxn>
              <a:cxn ang="T11">
                <a:pos x="T6" y="T7"/>
              </a:cxn>
            </a:cxnLst>
            <a:rect l="T12" t="T13" r="T14" b="T15"/>
            <a:pathLst>
              <a:path w="99" h="115">
                <a:moveTo>
                  <a:pt x="99" y="87"/>
                </a:moveTo>
                <a:lnTo>
                  <a:pt x="0" y="0"/>
                </a:lnTo>
                <a:lnTo>
                  <a:pt x="49" y="115"/>
                </a:lnTo>
                <a:lnTo>
                  <a:pt x="99" y="8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34" name="Line 531"/>
          <p:cNvSpPr>
            <a:spLocks noChangeShapeType="1"/>
          </p:cNvSpPr>
          <p:nvPr/>
        </p:nvSpPr>
        <p:spPr bwMode="auto">
          <a:xfrm>
            <a:off x="7421951" y="4250187"/>
            <a:ext cx="10258" cy="15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35" name="Line 532"/>
          <p:cNvSpPr>
            <a:spLocks noChangeShapeType="1"/>
          </p:cNvSpPr>
          <p:nvPr/>
        </p:nvSpPr>
        <p:spPr bwMode="auto">
          <a:xfrm flipH="1" flipV="1">
            <a:off x="7421949" y="4250194"/>
            <a:ext cx="228600" cy="2270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36" name="Line 533"/>
          <p:cNvSpPr>
            <a:spLocks noChangeShapeType="1"/>
          </p:cNvSpPr>
          <p:nvPr/>
        </p:nvSpPr>
        <p:spPr bwMode="auto">
          <a:xfrm flipH="1">
            <a:off x="7319377" y="4250187"/>
            <a:ext cx="102577" cy="825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37" name="Freeform 534"/>
          <p:cNvSpPr>
            <a:spLocks/>
          </p:cNvSpPr>
          <p:nvPr/>
        </p:nvSpPr>
        <p:spPr bwMode="auto">
          <a:xfrm>
            <a:off x="6554442" y="3637412"/>
            <a:ext cx="216877" cy="431800"/>
          </a:xfrm>
          <a:custGeom>
            <a:avLst/>
            <a:gdLst>
              <a:gd name="T0" fmla="*/ 2147483647 w 94"/>
              <a:gd name="T1" fmla="*/ 0 h 165"/>
              <a:gd name="T2" fmla="*/ 2147483647 w 94"/>
              <a:gd name="T3" fmla="*/ 2147483647 h 165"/>
              <a:gd name="T4" fmla="*/ 0 w 94"/>
              <a:gd name="T5" fmla="*/ 2147483647 h 165"/>
              <a:gd name="T6" fmla="*/ 2147483647 w 94"/>
              <a:gd name="T7" fmla="*/ 0 h 165"/>
              <a:gd name="T8" fmla="*/ 0 60000 65536"/>
              <a:gd name="T9" fmla="*/ 0 60000 65536"/>
              <a:gd name="T10" fmla="*/ 0 60000 65536"/>
              <a:gd name="T11" fmla="*/ 0 60000 65536"/>
              <a:gd name="T12" fmla="*/ 0 w 94"/>
              <a:gd name="T13" fmla="*/ 0 h 165"/>
              <a:gd name="T14" fmla="*/ 94 w 94"/>
              <a:gd name="T15" fmla="*/ 165 h 165"/>
            </a:gdLst>
            <a:ahLst/>
            <a:cxnLst>
              <a:cxn ang="T8">
                <a:pos x="T0" y="T1"/>
              </a:cxn>
              <a:cxn ang="T9">
                <a:pos x="T2" y="T3"/>
              </a:cxn>
              <a:cxn ang="T10">
                <a:pos x="T4" y="T5"/>
              </a:cxn>
              <a:cxn ang="T11">
                <a:pos x="T6" y="T7"/>
              </a:cxn>
            </a:cxnLst>
            <a:rect l="T12" t="T13" r="T14" b="T15"/>
            <a:pathLst>
              <a:path w="94" h="165">
                <a:moveTo>
                  <a:pt x="45" y="0"/>
                </a:moveTo>
                <a:lnTo>
                  <a:pt x="94" y="165"/>
                </a:lnTo>
                <a:lnTo>
                  <a:pt x="0" y="78"/>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38" name="Freeform 535"/>
          <p:cNvSpPr>
            <a:spLocks/>
          </p:cNvSpPr>
          <p:nvPr/>
        </p:nvSpPr>
        <p:spPr bwMode="auto">
          <a:xfrm>
            <a:off x="6659949" y="3637412"/>
            <a:ext cx="215412" cy="431800"/>
          </a:xfrm>
          <a:custGeom>
            <a:avLst/>
            <a:gdLst>
              <a:gd name="T0" fmla="*/ 2147483647 w 93"/>
              <a:gd name="T1" fmla="*/ 2147483647 h 165"/>
              <a:gd name="T2" fmla="*/ 0 w 93"/>
              <a:gd name="T3" fmla="*/ 0 h 165"/>
              <a:gd name="T4" fmla="*/ 2147483647 w 93"/>
              <a:gd name="T5" fmla="*/ 2147483647 h 165"/>
              <a:gd name="T6" fmla="*/ 2147483647 w 93"/>
              <a:gd name="T7" fmla="*/ 2147483647 h 165"/>
              <a:gd name="T8" fmla="*/ 0 60000 65536"/>
              <a:gd name="T9" fmla="*/ 0 60000 65536"/>
              <a:gd name="T10" fmla="*/ 0 60000 65536"/>
              <a:gd name="T11" fmla="*/ 0 60000 65536"/>
              <a:gd name="T12" fmla="*/ 0 w 93"/>
              <a:gd name="T13" fmla="*/ 0 h 165"/>
              <a:gd name="T14" fmla="*/ 93 w 93"/>
              <a:gd name="T15" fmla="*/ 165 h 165"/>
            </a:gdLst>
            <a:ahLst/>
            <a:cxnLst>
              <a:cxn ang="T8">
                <a:pos x="T0" y="T1"/>
              </a:cxn>
              <a:cxn ang="T9">
                <a:pos x="T2" y="T3"/>
              </a:cxn>
              <a:cxn ang="T10">
                <a:pos x="T4" y="T5"/>
              </a:cxn>
              <a:cxn ang="T11">
                <a:pos x="T6" y="T7"/>
              </a:cxn>
            </a:cxnLst>
            <a:rect l="T12" t="T13" r="T14" b="T15"/>
            <a:pathLst>
              <a:path w="93" h="165">
                <a:moveTo>
                  <a:pt x="93" y="96"/>
                </a:moveTo>
                <a:lnTo>
                  <a:pt x="0" y="0"/>
                </a:lnTo>
                <a:lnTo>
                  <a:pt x="49" y="165"/>
                </a:lnTo>
                <a:lnTo>
                  <a:pt x="93" y="9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39" name="Line 536"/>
          <p:cNvSpPr>
            <a:spLocks noChangeShapeType="1"/>
          </p:cNvSpPr>
          <p:nvPr/>
        </p:nvSpPr>
        <p:spPr bwMode="auto">
          <a:xfrm flipH="1" flipV="1">
            <a:off x="6659949" y="3637419"/>
            <a:ext cx="215412" cy="2508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40" name="Line 537"/>
          <p:cNvSpPr>
            <a:spLocks noChangeShapeType="1"/>
          </p:cNvSpPr>
          <p:nvPr/>
        </p:nvSpPr>
        <p:spPr bwMode="auto">
          <a:xfrm flipV="1">
            <a:off x="6554441" y="3637412"/>
            <a:ext cx="105508" cy="2047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41" name="Freeform 538"/>
          <p:cNvSpPr>
            <a:spLocks/>
          </p:cNvSpPr>
          <p:nvPr/>
        </p:nvSpPr>
        <p:spPr bwMode="auto">
          <a:xfrm>
            <a:off x="6007854" y="3481837"/>
            <a:ext cx="216877" cy="369888"/>
          </a:xfrm>
          <a:custGeom>
            <a:avLst/>
            <a:gdLst>
              <a:gd name="T0" fmla="*/ 2147483647 w 93"/>
              <a:gd name="T1" fmla="*/ 0 h 142"/>
              <a:gd name="T2" fmla="*/ 2147483647 w 93"/>
              <a:gd name="T3" fmla="*/ 2147483647 h 142"/>
              <a:gd name="T4" fmla="*/ 0 w 93"/>
              <a:gd name="T5" fmla="*/ 2147483647 h 142"/>
              <a:gd name="T6" fmla="*/ 2147483647 w 93"/>
              <a:gd name="T7" fmla="*/ 0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44" y="0"/>
                </a:moveTo>
                <a:lnTo>
                  <a:pt x="93" y="142"/>
                </a:lnTo>
                <a:lnTo>
                  <a:pt x="0" y="101"/>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42" name="Freeform 539"/>
          <p:cNvSpPr>
            <a:spLocks/>
          </p:cNvSpPr>
          <p:nvPr/>
        </p:nvSpPr>
        <p:spPr bwMode="auto">
          <a:xfrm>
            <a:off x="6110432" y="3481837"/>
            <a:ext cx="216877" cy="369888"/>
          </a:xfrm>
          <a:custGeom>
            <a:avLst/>
            <a:gdLst>
              <a:gd name="T0" fmla="*/ 2147483647 w 94"/>
              <a:gd name="T1" fmla="*/ 2147483647 h 142"/>
              <a:gd name="T2" fmla="*/ 0 w 94"/>
              <a:gd name="T3" fmla="*/ 0 h 142"/>
              <a:gd name="T4" fmla="*/ 2147483647 w 94"/>
              <a:gd name="T5" fmla="*/ 2147483647 h 142"/>
              <a:gd name="T6" fmla="*/ 2147483647 w 94"/>
              <a:gd name="T7" fmla="*/ 2147483647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94" y="41"/>
                </a:moveTo>
                <a:lnTo>
                  <a:pt x="0" y="0"/>
                </a:lnTo>
                <a:lnTo>
                  <a:pt x="49" y="142"/>
                </a:lnTo>
                <a:lnTo>
                  <a:pt x="94"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43" name="Line 540"/>
          <p:cNvSpPr>
            <a:spLocks noChangeShapeType="1"/>
          </p:cNvSpPr>
          <p:nvPr/>
        </p:nvSpPr>
        <p:spPr bwMode="auto">
          <a:xfrm flipV="1">
            <a:off x="6007857" y="3481844"/>
            <a:ext cx="102577" cy="263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44" name="Line 541"/>
          <p:cNvSpPr>
            <a:spLocks noChangeShapeType="1"/>
          </p:cNvSpPr>
          <p:nvPr/>
        </p:nvSpPr>
        <p:spPr bwMode="auto">
          <a:xfrm flipH="1" flipV="1">
            <a:off x="4913212" y="4477200"/>
            <a:ext cx="216877"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45" name="Line 542"/>
          <p:cNvSpPr>
            <a:spLocks noChangeShapeType="1"/>
          </p:cNvSpPr>
          <p:nvPr/>
        </p:nvSpPr>
        <p:spPr bwMode="auto">
          <a:xfrm flipV="1">
            <a:off x="7533320" y="4477202"/>
            <a:ext cx="117231" cy="730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46" name="Freeform 543"/>
          <p:cNvSpPr>
            <a:spLocks/>
          </p:cNvSpPr>
          <p:nvPr/>
        </p:nvSpPr>
        <p:spPr bwMode="auto">
          <a:xfrm>
            <a:off x="6771319" y="3888239"/>
            <a:ext cx="216877" cy="398463"/>
          </a:xfrm>
          <a:custGeom>
            <a:avLst/>
            <a:gdLst>
              <a:gd name="T0" fmla="*/ 2147483647 w 93"/>
              <a:gd name="T1" fmla="*/ 0 h 152"/>
              <a:gd name="T2" fmla="*/ 2147483647 w 93"/>
              <a:gd name="T3" fmla="*/ 2147483647 h 152"/>
              <a:gd name="T4" fmla="*/ 0 w 93"/>
              <a:gd name="T5" fmla="*/ 2147483647 h 152"/>
              <a:gd name="T6" fmla="*/ 2147483647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4" y="0"/>
                </a:moveTo>
                <a:lnTo>
                  <a:pt x="93" y="152"/>
                </a:lnTo>
                <a:lnTo>
                  <a:pt x="0" y="69"/>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47" name="Freeform 544"/>
          <p:cNvSpPr>
            <a:spLocks/>
          </p:cNvSpPr>
          <p:nvPr/>
        </p:nvSpPr>
        <p:spPr bwMode="auto">
          <a:xfrm>
            <a:off x="6875361" y="3888239"/>
            <a:ext cx="227134" cy="398463"/>
          </a:xfrm>
          <a:custGeom>
            <a:avLst/>
            <a:gdLst>
              <a:gd name="T0" fmla="*/ 2147483647 w 98"/>
              <a:gd name="T1" fmla="*/ 2147483647 h 152"/>
              <a:gd name="T2" fmla="*/ 0 w 98"/>
              <a:gd name="T3" fmla="*/ 0 h 152"/>
              <a:gd name="T4" fmla="*/ 2147483647 w 98"/>
              <a:gd name="T5" fmla="*/ 2147483647 h 152"/>
              <a:gd name="T6" fmla="*/ 2147483647 w 98"/>
              <a:gd name="T7" fmla="*/ 2147483647 h 152"/>
              <a:gd name="T8" fmla="*/ 0 60000 65536"/>
              <a:gd name="T9" fmla="*/ 0 60000 65536"/>
              <a:gd name="T10" fmla="*/ 0 60000 65536"/>
              <a:gd name="T11" fmla="*/ 0 60000 65536"/>
              <a:gd name="T12" fmla="*/ 0 w 98"/>
              <a:gd name="T13" fmla="*/ 0 h 152"/>
              <a:gd name="T14" fmla="*/ 98 w 98"/>
              <a:gd name="T15" fmla="*/ 152 h 152"/>
            </a:gdLst>
            <a:ahLst/>
            <a:cxnLst>
              <a:cxn ang="T8">
                <a:pos x="T0" y="T1"/>
              </a:cxn>
              <a:cxn ang="T9">
                <a:pos x="T2" y="T3"/>
              </a:cxn>
              <a:cxn ang="T10">
                <a:pos x="T4" y="T5"/>
              </a:cxn>
              <a:cxn ang="T11">
                <a:pos x="T6" y="T7"/>
              </a:cxn>
            </a:cxnLst>
            <a:rect l="T12" t="T13" r="T14" b="T15"/>
            <a:pathLst>
              <a:path w="98" h="152">
                <a:moveTo>
                  <a:pt x="98" y="92"/>
                </a:moveTo>
                <a:lnTo>
                  <a:pt x="0" y="0"/>
                </a:lnTo>
                <a:lnTo>
                  <a:pt x="49" y="152"/>
                </a:lnTo>
                <a:lnTo>
                  <a:pt x="98"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48" name="Line 545"/>
          <p:cNvSpPr>
            <a:spLocks noChangeShapeType="1"/>
          </p:cNvSpPr>
          <p:nvPr/>
        </p:nvSpPr>
        <p:spPr bwMode="auto">
          <a:xfrm flipH="1" flipV="1">
            <a:off x="6875361" y="3888237"/>
            <a:ext cx="227134" cy="2413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49" name="Line 546"/>
          <p:cNvSpPr>
            <a:spLocks noChangeShapeType="1"/>
          </p:cNvSpPr>
          <p:nvPr/>
        </p:nvSpPr>
        <p:spPr bwMode="auto">
          <a:xfrm flipV="1">
            <a:off x="6771323" y="3888239"/>
            <a:ext cx="104043" cy="180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50" name="Freeform 547"/>
          <p:cNvSpPr>
            <a:spLocks/>
          </p:cNvSpPr>
          <p:nvPr/>
        </p:nvSpPr>
        <p:spPr bwMode="auto">
          <a:xfrm>
            <a:off x="5676677" y="3805687"/>
            <a:ext cx="216877" cy="215900"/>
          </a:xfrm>
          <a:custGeom>
            <a:avLst/>
            <a:gdLst>
              <a:gd name="T0" fmla="*/ 2147483647 w 94"/>
              <a:gd name="T1" fmla="*/ 0 h 83"/>
              <a:gd name="T2" fmla="*/ 2147483647 w 94"/>
              <a:gd name="T3" fmla="*/ 2147483647 h 83"/>
              <a:gd name="T4" fmla="*/ 0 w 94"/>
              <a:gd name="T5" fmla="*/ 2147483647 h 83"/>
              <a:gd name="T6" fmla="*/ 2147483647 w 94"/>
              <a:gd name="T7" fmla="*/ 0 h 83"/>
              <a:gd name="T8" fmla="*/ 0 60000 65536"/>
              <a:gd name="T9" fmla="*/ 0 60000 65536"/>
              <a:gd name="T10" fmla="*/ 0 60000 65536"/>
              <a:gd name="T11" fmla="*/ 0 60000 65536"/>
              <a:gd name="T12" fmla="*/ 0 w 94"/>
              <a:gd name="T13" fmla="*/ 0 h 83"/>
              <a:gd name="T14" fmla="*/ 94 w 94"/>
              <a:gd name="T15" fmla="*/ 83 h 83"/>
            </a:gdLst>
            <a:ahLst/>
            <a:cxnLst>
              <a:cxn ang="T8">
                <a:pos x="T0" y="T1"/>
              </a:cxn>
              <a:cxn ang="T9">
                <a:pos x="T2" y="T3"/>
              </a:cxn>
              <a:cxn ang="T10">
                <a:pos x="T4" y="T5"/>
              </a:cxn>
              <a:cxn ang="T11">
                <a:pos x="T6" y="T7"/>
              </a:cxn>
            </a:cxnLst>
            <a:rect l="T12" t="T13" r="T14" b="T15"/>
            <a:pathLst>
              <a:path w="94" h="83">
                <a:moveTo>
                  <a:pt x="49" y="0"/>
                </a:moveTo>
                <a:lnTo>
                  <a:pt x="94" y="83"/>
                </a:lnTo>
                <a:lnTo>
                  <a:pt x="0" y="69"/>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51" name="Freeform 548"/>
          <p:cNvSpPr>
            <a:spLocks/>
          </p:cNvSpPr>
          <p:nvPr/>
        </p:nvSpPr>
        <p:spPr bwMode="auto">
          <a:xfrm>
            <a:off x="5790977" y="3745369"/>
            <a:ext cx="216877" cy="276225"/>
          </a:xfrm>
          <a:custGeom>
            <a:avLst/>
            <a:gdLst>
              <a:gd name="T0" fmla="*/ 2147483647 w 94"/>
              <a:gd name="T1" fmla="*/ 0 h 106"/>
              <a:gd name="T2" fmla="*/ 0 w 94"/>
              <a:gd name="T3" fmla="*/ 2147483647 h 106"/>
              <a:gd name="T4" fmla="*/ 2147483647 w 94"/>
              <a:gd name="T5" fmla="*/ 2147483647 h 106"/>
              <a:gd name="T6" fmla="*/ 2147483647 w 94"/>
              <a:gd name="T7" fmla="*/ 0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94" y="0"/>
                </a:moveTo>
                <a:lnTo>
                  <a:pt x="0" y="23"/>
                </a:lnTo>
                <a:lnTo>
                  <a:pt x="45" y="10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52" name="Line 549"/>
          <p:cNvSpPr>
            <a:spLocks noChangeShapeType="1"/>
          </p:cNvSpPr>
          <p:nvPr/>
        </p:nvSpPr>
        <p:spPr bwMode="auto">
          <a:xfrm flipH="1">
            <a:off x="5790977" y="3745369"/>
            <a:ext cx="21687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53" name="Freeform 550"/>
          <p:cNvSpPr>
            <a:spLocks/>
          </p:cNvSpPr>
          <p:nvPr/>
        </p:nvSpPr>
        <p:spPr bwMode="auto">
          <a:xfrm>
            <a:off x="6988197" y="4129537"/>
            <a:ext cx="216877" cy="311150"/>
          </a:xfrm>
          <a:custGeom>
            <a:avLst/>
            <a:gdLst>
              <a:gd name="T0" fmla="*/ 2147483647 w 94"/>
              <a:gd name="T1" fmla="*/ 0 h 119"/>
              <a:gd name="T2" fmla="*/ 2147483647 w 94"/>
              <a:gd name="T3" fmla="*/ 2147483647 h 119"/>
              <a:gd name="T4" fmla="*/ 0 w 94"/>
              <a:gd name="T5" fmla="*/ 2147483647 h 119"/>
              <a:gd name="T6" fmla="*/ 2147483647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19"/>
                </a:lnTo>
                <a:lnTo>
                  <a:pt x="0" y="60"/>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54" name="Freeform 551"/>
          <p:cNvSpPr>
            <a:spLocks/>
          </p:cNvSpPr>
          <p:nvPr/>
        </p:nvSpPr>
        <p:spPr bwMode="auto">
          <a:xfrm>
            <a:off x="7102497" y="4129537"/>
            <a:ext cx="216877" cy="311150"/>
          </a:xfrm>
          <a:custGeom>
            <a:avLst/>
            <a:gdLst>
              <a:gd name="T0" fmla="*/ 2147483647 w 94"/>
              <a:gd name="T1" fmla="*/ 2147483647 h 119"/>
              <a:gd name="T2" fmla="*/ 0 w 94"/>
              <a:gd name="T3" fmla="*/ 0 h 119"/>
              <a:gd name="T4" fmla="*/ 2147483647 w 94"/>
              <a:gd name="T5" fmla="*/ 2147483647 h 119"/>
              <a:gd name="T6" fmla="*/ 2147483647 w 94"/>
              <a:gd name="T7" fmla="*/ 2147483647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78"/>
                </a:moveTo>
                <a:lnTo>
                  <a:pt x="0" y="0"/>
                </a:lnTo>
                <a:lnTo>
                  <a:pt x="45" y="119"/>
                </a:lnTo>
                <a:lnTo>
                  <a:pt x="94" y="7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55" name="Freeform 552"/>
          <p:cNvSpPr>
            <a:spLocks/>
          </p:cNvSpPr>
          <p:nvPr/>
        </p:nvSpPr>
        <p:spPr bwMode="auto">
          <a:xfrm>
            <a:off x="6224732" y="3588200"/>
            <a:ext cx="216877" cy="481012"/>
          </a:xfrm>
          <a:custGeom>
            <a:avLst/>
            <a:gdLst>
              <a:gd name="T0" fmla="*/ 2147483647 w 94"/>
              <a:gd name="T1" fmla="*/ 0 h 184"/>
              <a:gd name="T2" fmla="*/ 2147483647 w 94"/>
              <a:gd name="T3" fmla="*/ 2147483647 h 184"/>
              <a:gd name="T4" fmla="*/ 0 w 94"/>
              <a:gd name="T5" fmla="*/ 2147483647 h 184"/>
              <a:gd name="T6" fmla="*/ 2147483647 w 94"/>
              <a:gd name="T7" fmla="*/ 0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0"/>
                </a:moveTo>
                <a:lnTo>
                  <a:pt x="94" y="184"/>
                </a:lnTo>
                <a:lnTo>
                  <a:pt x="0" y="101"/>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56" name="Freeform 553"/>
          <p:cNvSpPr>
            <a:spLocks/>
          </p:cNvSpPr>
          <p:nvPr/>
        </p:nvSpPr>
        <p:spPr bwMode="auto">
          <a:xfrm>
            <a:off x="6327307" y="3588200"/>
            <a:ext cx="227134" cy="481012"/>
          </a:xfrm>
          <a:custGeom>
            <a:avLst/>
            <a:gdLst>
              <a:gd name="T0" fmla="*/ 2147483647 w 98"/>
              <a:gd name="T1" fmla="*/ 2147483647 h 184"/>
              <a:gd name="T2" fmla="*/ 0 w 98"/>
              <a:gd name="T3" fmla="*/ 0 h 184"/>
              <a:gd name="T4" fmla="*/ 2147483647 w 98"/>
              <a:gd name="T5" fmla="*/ 2147483647 h 184"/>
              <a:gd name="T6" fmla="*/ 2147483647 w 98"/>
              <a:gd name="T7" fmla="*/ 2147483647 h 184"/>
              <a:gd name="T8" fmla="*/ 0 60000 65536"/>
              <a:gd name="T9" fmla="*/ 0 60000 65536"/>
              <a:gd name="T10" fmla="*/ 0 60000 65536"/>
              <a:gd name="T11" fmla="*/ 0 60000 65536"/>
              <a:gd name="T12" fmla="*/ 0 w 98"/>
              <a:gd name="T13" fmla="*/ 0 h 184"/>
              <a:gd name="T14" fmla="*/ 98 w 98"/>
              <a:gd name="T15" fmla="*/ 184 h 184"/>
            </a:gdLst>
            <a:ahLst/>
            <a:cxnLst>
              <a:cxn ang="T8">
                <a:pos x="T0" y="T1"/>
              </a:cxn>
              <a:cxn ang="T9">
                <a:pos x="T2" y="T3"/>
              </a:cxn>
              <a:cxn ang="T10">
                <a:pos x="T4" y="T5"/>
              </a:cxn>
              <a:cxn ang="T11">
                <a:pos x="T6" y="T7"/>
              </a:cxn>
            </a:cxnLst>
            <a:rect l="T12" t="T13" r="T14" b="T15"/>
            <a:pathLst>
              <a:path w="98" h="184">
                <a:moveTo>
                  <a:pt x="98" y="97"/>
                </a:moveTo>
                <a:lnTo>
                  <a:pt x="0" y="0"/>
                </a:lnTo>
                <a:lnTo>
                  <a:pt x="49" y="184"/>
                </a:lnTo>
                <a:lnTo>
                  <a:pt x="98"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57" name="Line 554"/>
          <p:cNvSpPr>
            <a:spLocks noChangeShapeType="1"/>
          </p:cNvSpPr>
          <p:nvPr/>
        </p:nvSpPr>
        <p:spPr bwMode="auto">
          <a:xfrm flipH="1" flipV="1">
            <a:off x="7102497" y="4129537"/>
            <a:ext cx="216877"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58" name="Line 555"/>
          <p:cNvSpPr>
            <a:spLocks noChangeShapeType="1"/>
          </p:cNvSpPr>
          <p:nvPr/>
        </p:nvSpPr>
        <p:spPr bwMode="auto">
          <a:xfrm flipV="1">
            <a:off x="6988197" y="4129541"/>
            <a:ext cx="114300" cy="1571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59" name="Line 556"/>
          <p:cNvSpPr>
            <a:spLocks noChangeShapeType="1"/>
          </p:cNvSpPr>
          <p:nvPr/>
        </p:nvSpPr>
        <p:spPr bwMode="auto">
          <a:xfrm flipV="1">
            <a:off x="6224734" y="3588207"/>
            <a:ext cx="102577" cy="2635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60" name="Freeform 557"/>
          <p:cNvSpPr>
            <a:spLocks/>
          </p:cNvSpPr>
          <p:nvPr/>
        </p:nvSpPr>
        <p:spPr bwMode="auto">
          <a:xfrm>
            <a:off x="5348432" y="3985075"/>
            <a:ext cx="215411" cy="588962"/>
          </a:xfrm>
          <a:custGeom>
            <a:avLst/>
            <a:gdLst>
              <a:gd name="T0" fmla="*/ 2147483647 w 93"/>
              <a:gd name="T1" fmla="*/ 0 h 225"/>
              <a:gd name="T2" fmla="*/ 2147483647 w 93"/>
              <a:gd name="T3" fmla="*/ 2147483647 h 225"/>
              <a:gd name="T4" fmla="*/ 0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49" y="0"/>
                </a:moveTo>
                <a:lnTo>
                  <a:pt x="93" y="225"/>
                </a:lnTo>
                <a:lnTo>
                  <a:pt x="0" y="21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61" name="Freeform 558"/>
          <p:cNvSpPr>
            <a:spLocks/>
          </p:cNvSpPr>
          <p:nvPr/>
        </p:nvSpPr>
        <p:spPr bwMode="auto">
          <a:xfrm>
            <a:off x="5462733" y="3985075"/>
            <a:ext cx="213946" cy="588962"/>
          </a:xfrm>
          <a:custGeom>
            <a:avLst/>
            <a:gdLst>
              <a:gd name="T0" fmla="*/ 2147483647 w 93"/>
              <a:gd name="T1" fmla="*/ 0 h 225"/>
              <a:gd name="T2" fmla="*/ 0 w 93"/>
              <a:gd name="T3" fmla="*/ 0 h 225"/>
              <a:gd name="T4" fmla="*/ 2147483647 w 93"/>
              <a:gd name="T5" fmla="*/ 2147483647 h 225"/>
              <a:gd name="T6" fmla="*/ 2147483647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0"/>
                </a:moveTo>
                <a:lnTo>
                  <a:pt x="0" y="0"/>
                </a:lnTo>
                <a:lnTo>
                  <a:pt x="44" y="225"/>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62" name="Line 559"/>
          <p:cNvSpPr>
            <a:spLocks noChangeShapeType="1"/>
          </p:cNvSpPr>
          <p:nvPr/>
        </p:nvSpPr>
        <p:spPr bwMode="auto">
          <a:xfrm flipH="1" flipV="1">
            <a:off x="5130088" y="4513719"/>
            <a:ext cx="218343"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63" name="Line 560"/>
          <p:cNvSpPr>
            <a:spLocks noChangeShapeType="1"/>
          </p:cNvSpPr>
          <p:nvPr/>
        </p:nvSpPr>
        <p:spPr bwMode="auto">
          <a:xfrm flipV="1">
            <a:off x="5348433" y="3985075"/>
            <a:ext cx="114300" cy="565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64" name="Line 561"/>
          <p:cNvSpPr>
            <a:spLocks noChangeShapeType="1"/>
          </p:cNvSpPr>
          <p:nvPr/>
        </p:nvSpPr>
        <p:spPr bwMode="auto">
          <a:xfrm flipH="1">
            <a:off x="5462733" y="3985079"/>
            <a:ext cx="213946" cy="3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65" name="Freeform 562"/>
          <p:cNvSpPr>
            <a:spLocks/>
          </p:cNvSpPr>
          <p:nvPr/>
        </p:nvSpPr>
        <p:spPr bwMode="auto">
          <a:xfrm>
            <a:off x="6441608" y="3842202"/>
            <a:ext cx="218342" cy="407987"/>
          </a:xfrm>
          <a:custGeom>
            <a:avLst/>
            <a:gdLst>
              <a:gd name="T0" fmla="*/ 2147483647 w 94"/>
              <a:gd name="T1" fmla="*/ 0 h 156"/>
              <a:gd name="T2" fmla="*/ 2147483647 w 94"/>
              <a:gd name="T3" fmla="*/ 2147483647 h 156"/>
              <a:gd name="T4" fmla="*/ 0 w 94"/>
              <a:gd name="T5" fmla="*/ 2147483647 h 156"/>
              <a:gd name="T6" fmla="*/ 2147483647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9" y="0"/>
                </a:moveTo>
                <a:lnTo>
                  <a:pt x="94" y="156"/>
                </a:lnTo>
                <a:lnTo>
                  <a:pt x="0" y="8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66" name="Freeform 563"/>
          <p:cNvSpPr>
            <a:spLocks/>
          </p:cNvSpPr>
          <p:nvPr/>
        </p:nvSpPr>
        <p:spPr bwMode="auto">
          <a:xfrm>
            <a:off x="6554442" y="3842202"/>
            <a:ext cx="216877" cy="407987"/>
          </a:xfrm>
          <a:custGeom>
            <a:avLst/>
            <a:gdLst>
              <a:gd name="T0" fmla="*/ 2147483647 w 94"/>
              <a:gd name="T1" fmla="*/ 2147483647 h 156"/>
              <a:gd name="T2" fmla="*/ 0 w 94"/>
              <a:gd name="T3" fmla="*/ 0 h 156"/>
              <a:gd name="T4" fmla="*/ 2147483647 w 94"/>
              <a:gd name="T5" fmla="*/ 2147483647 h 156"/>
              <a:gd name="T6" fmla="*/ 2147483647 w 94"/>
              <a:gd name="T7" fmla="*/ 2147483647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87"/>
                </a:moveTo>
                <a:lnTo>
                  <a:pt x="0" y="0"/>
                </a:lnTo>
                <a:lnTo>
                  <a:pt x="45" y="156"/>
                </a:lnTo>
                <a:lnTo>
                  <a:pt x="94" y="8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67" name="Freeform 564"/>
          <p:cNvSpPr>
            <a:spLocks/>
          </p:cNvSpPr>
          <p:nvPr/>
        </p:nvSpPr>
        <p:spPr bwMode="auto">
          <a:xfrm>
            <a:off x="7205076" y="4332744"/>
            <a:ext cx="216877" cy="277813"/>
          </a:xfrm>
          <a:custGeom>
            <a:avLst/>
            <a:gdLst>
              <a:gd name="T0" fmla="*/ 2147483647 w 93"/>
              <a:gd name="T1" fmla="*/ 0 h 106"/>
              <a:gd name="T2" fmla="*/ 2147483647 w 93"/>
              <a:gd name="T3" fmla="*/ 2147483647 h 106"/>
              <a:gd name="T4" fmla="*/ 0 w 93"/>
              <a:gd name="T5" fmla="*/ 2147483647 h 106"/>
              <a:gd name="T6" fmla="*/ 2147483647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0"/>
                </a:moveTo>
                <a:lnTo>
                  <a:pt x="93" y="106"/>
                </a:lnTo>
                <a:lnTo>
                  <a:pt x="0" y="41"/>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68" name="Freeform 565"/>
          <p:cNvSpPr>
            <a:spLocks/>
          </p:cNvSpPr>
          <p:nvPr/>
        </p:nvSpPr>
        <p:spPr bwMode="auto">
          <a:xfrm>
            <a:off x="7319374" y="4332744"/>
            <a:ext cx="213946" cy="277813"/>
          </a:xfrm>
          <a:custGeom>
            <a:avLst/>
            <a:gdLst>
              <a:gd name="T0" fmla="*/ 2147483647 w 93"/>
              <a:gd name="T1" fmla="*/ 2147483647 h 106"/>
              <a:gd name="T2" fmla="*/ 0 w 93"/>
              <a:gd name="T3" fmla="*/ 0 h 106"/>
              <a:gd name="T4" fmla="*/ 2147483647 w 93"/>
              <a:gd name="T5" fmla="*/ 2147483647 h 106"/>
              <a:gd name="T6" fmla="*/ 2147483647 w 93"/>
              <a:gd name="T7" fmla="*/ 2147483647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83"/>
                </a:moveTo>
                <a:lnTo>
                  <a:pt x="0" y="0"/>
                </a:lnTo>
                <a:lnTo>
                  <a:pt x="44" y="106"/>
                </a:lnTo>
                <a:lnTo>
                  <a:pt x="93" y="8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69" name="Line 566"/>
          <p:cNvSpPr>
            <a:spLocks noChangeShapeType="1"/>
          </p:cNvSpPr>
          <p:nvPr/>
        </p:nvSpPr>
        <p:spPr bwMode="auto">
          <a:xfrm flipV="1">
            <a:off x="6441610" y="3842200"/>
            <a:ext cx="112834" cy="2270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70" name="Freeform 567"/>
          <p:cNvSpPr>
            <a:spLocks/>
          </p:cNvSpPr>
          <p:nvPr/>
        </p:nvSpPr>
        <p:spPr bwMode="auto">
          <a:xfrm>
            <a:off x="5893554" y="3745365"/>
            <a:ext cx="216877" cy="371475"/>
          </a:xfrm>
          <a:custGeom>
            <a:avLst/>
            <a:gdLst>
              <a:gd name="T0" fmla="*/ 2147483647 w 93"/>
              <a:gd name="T1" fmla="*/ 0 h 142"/>
              <a:gd name="T2" fmla="*/ 2147483647 w 93"/>
              <a:gd name="T3" fmla="*/ 2147483647 h 142"/>
              <a:gd name="T4" fmla="*/ 0 w 93"/>
              <a:gd name="T5" fmla="*/ 2147483647 h 142"/>
              <a:gd name="T6" fmla="*/ 2147483647 w 93"/>
              <a:gd name="T7" fmla="*/ 0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49" y="0"/>
                </a:moveTo>
                <a:lnTo>
                  <a:pt x="93" y="142"/>
                </a:lnTo>
                <a:lnTo>
                  <a:pt x="0" y="10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71" name="Freeform 568"/>
          <p:cNvSpPr>
            <a:spLocks/>
          </p:cNvSpPr>
          <p:nvPr/>
        </p:nvSpPr>
        <p:spPr bwMode="auto">
          <a:xfrm>
            <a:off x="6007854" y="3745365"/>
            <a:ext cx="216877" cy="371475"/>
          </a:xfrm>
          <a:custGeom>
            <a:avLst/>
            <a:gdLst>
              <a:gd name="T0" fmla="*/ 2147483647 w 93"/>
              <a:gd name="T1" fmla="*/ 2147483647 h 142"/>
              <a:gd name="T2" fmla="*/ 0 w 93"/>
              <a:gd name="T3" fmla="*/ 0 h 142"/>
              <a:gd name="T4" fmla="*/ 2147483647 w 93"/>
              <a:gd name="T5" fmla="*/ 2147483647 h 142"/>
              <a:gd name="T6" fmla="*/ 2147483647 w 93"/>
              <a:gd name="T7" fmla="*/ 2147483647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93" y="41"/>
                </a:moveTo>
                <a:lnTo>
                  <a:pt x="0" y="0"/>
                </a:lnTo>
                <a:lnTo>
                  <a:pt x="44" y="142"/>
                </a:lnTo>
                <a:lnTo>
                  <a:pt x="93"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72" name="Line 569"/>
          <p:cNvSpPr>
            <a:spLocks noChangeShapeType="1"/>
          </p:cNvSpPr>
          <p:nvPr/>
        </p:nvSpPr>
        <p:spPr bwMode="auto">
          <a:xfrm flipH="1" flipV="1">
            <a:off x="7319374" y="4332737"/>
            <a:ext cx="213946" cy="2174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73" name="Line 570"/>
          <p:cNvSpPr>
            <a:spLocks noChangeShapeType="1"/>
          </p:cNvSpPr>
          <p:nvPr/>
        </p:nvSpPr>
        <p:spPr bwMode="auto">
          <a:xfrm flipH="1">
            <a:off x="7205073" y="4332737"/>
            <a:ext cx="114300" cy="1079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74" name="Line 571"/>
          <p:cNvSpPr>
            <a:spLocks noChangeShapeType="1"/>
          </p:cNvSpPr>
          <p:nvPr/>
        </p:nvSpPr>
        <p:spPr bwMode="auto">
          <a:xfrm flipH="1" flipV="1">
            <a:off x="6007854" y="3745369"/>
            <a:ext cx="216877" cy="1063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75" name="Line 572"/>
          <p:cNvSpPr>
            <a:spLocks noChangeShapeType="1"/>
          </p:cNvSpPr>
          <p:nvPr/>
        </p:nvSpPr>
        <p:spPr bwMode="auto">
          <a:xfrm flipV="1">
            <a:off x="5893556" y="3745369"/>
            <a:ext cx="114300" cy="2762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76" name="Freeform 573"/>
          <p:cNvSpPr>
            <a:spLocks/>
          </p:cNvSpPr>
          <p:nvPr/>
        </p:nvSpPr>
        <p:spPr bwMode="auto">
          <a:xfrm>
            <a:off x="6659949" y="4069212"/>
            <a:ext cx="215412" cy="541338"/>
          </a:xfrm>
          <a:custGeom>
            <a:avLst/>
            <a:gdLst>
              <a:gd name="T0" fmla="*/ 2147483647 w 93"/>
              <a:gd name="T1" fmla="*/ 0 h 207"/>
              <a:gd name="T2" fmla="*/ 2147483647 w 93"/>
              <a:gd name="T3" fmla="*/ 2147483647 h 207"/>
              <a:gd name="T4" fmla="*/ 0 w 93"/>
              <a:gd name="T5" fmla="*/ 2147483647 h 207"/>
              <a:gd name="T6" fmla="*/ 2147483647 w 93"/>
              <a:gd name="T7" fmla="*/ 0 h 207"/>
              <a:gd name="T8" fmla="*/ 0 60000 65536"/>
              <a:gd name="T9" fmla="*/ 0 60000 65536"/>
              <a:gd name="T10" fmla="*/ 0 60000 65536"/>
              <a:gd name="T11" fmla="*/ 0 60000 65536"/>
              <a:gd name="T12" fmla="*/ 0 w 93"/>
              <a:gd name="T13" fmla="*/ 0 h 207"/>
              <a:gd name="T14" fmla="*/ 93 w 93"/>
              <a:gd name="T15" fmla="*/ 207 h 207"/>
            </a:gdLst>
            <a:ahLst/>
            <a:cxnLst>
              <a:cxn ang="T8">
                <a:pos x="T0" y="T1"/>
              </a:cxn>
              <a:cxn ang="T9">
                <a:pos x="T2" y="T3"/>
              </a:cxn>
              <a:cxn ang="T10">
                <a:pos x="T4" y="T5"/>
              </a:cxn>
              <a:cxn ang="T11">
                <a:pos x="T6" y="T7"/>
              </a:cxn>
            </a:cxnLst>
            <a:rect l="T12" t="T13" r="T14" b="T15"/>
            <a:pathLst>
              <a:path w="93" h="207">
                <a:moveTo>
                  <a:pt x="49" y="0"/>
                </a:moveTo>
                <a:lnTo>
                  <a:pt x="93" y="207"/>
                </a:lnTo>
                <a:lnTo>
                  <a:pt x="0" y="69"/>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77" name="Freeform 574"/>
          <p:cNvSpPr>
            <a:spLocks/>
          </p:cNvSpPr>
          <p:nvPr/>
        </p:nvSpPr>
        <p:spPr bwMode="auto">
          <a:xfrm>
            <a:off x="6771319" y="4069212"/>
            <a:ext cx="216877" cy="541338"/>
          </a:xfrm>
          <a:custGeom>
            <a:avLst/>
            <a:gdLst>
              <a:gd name="T0" fmla="*/ 2147483647 w 93"/>
              <a:gd name="T1" fmla="*/ 2147483647 h 207"/>
              <a:gd name="T2" fmla="*/ 0 w 93"/>
              <a:gd name="T3" fmla="*/ 0 h 207"/>
              <a:gd name="T4" fmla="*/ 2147483647 w 93"/>
              <a:gd name="T5" fmla="*/ 2147483647 h 207"/>
              <a:gd name="T6" fmla="*/ 2147483647 w 93"/>
              <a:gd name="T7" fmla="*/ 2147483647 h 207"/>
              <a:gd name="T8" fmla="*/ 0 60000 65536"/>
              <a:gd name="T9" fmla="*/ 0 60000 65536"/>
              <a:gd name="T10" fmla="*/ 0 60000 65536"/>
              <a:gd name="T11" fmla="*/ 0 60000 65536"/>
              <a:gd name="T12" fmla="*/ 0 w 93"/>
              <a:gd name="T13" fmla="*/ 0 h 207"/>
              <a:gd name="T14" fmla="*/ 93 w 93"/>
              <a:gd name="T15" fmla="*/ 207 h 207"/>
            </a:gdLst>
            <a:ahLst/>
            <a:cxnLst>
              <a:cxn ang="T8">
                <a:pos x="T0" y="T1"/>
              </a:cxn>
              <a:cxn ang="T9">
                <a:pos x="T2" y="T3"/>
              </a:cxn>
              <a:cxn ang="T10">
                <a:pos x="T4" y="T5"/>
              </a:cxn>
              <a:cxn ang="T11">
                <a:pos x="T6" y="T7"/>
              </a:cxn>
            </a:cxnLst>
            <a:rect l="T12" t="T13" r="T14" b="T15"/>
            <a:pathLst>
              <a:path w="93" h="207">
                <a:moveTo>
                  <a:pt x="93" y="83"/>
                </a:moveTo>
                <a:lnTo>
                  <a:pt x="0" y="0"/>
                </a:lnTo>
                <a:lnTo>
                  <a:pt x="44" y="207"/>
                </a:lnTo>
                <a:lnTo>
                  <a:pt x="93" y="8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78" name="Line 575"/>
          <p:cNvSpPr>
            <a:spLocks noChangeShapeType="1"/>
          </p:cNvSpPr>
          <p:nvPr/>
        </p:nvSpPr>
        <p:spPr bwMode="auto">
          <a:xfrm flipV="1">
            <a:off x="6659951" y="4069215"/>
            <a:ext cx="111369" cy="180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79" name="Freeform 576"/>
          <p:cNvSpPr>
            <a:spLocks/>
          </p:cNvSpPr>
          <p:nvPr/>
        </p:nvSpPr>
        <p:spPr bwMode="auto">
          <a:xfrm>
            <a:off x="5563846" y="3985081"/>
            <a:ext cx="227135" cy="625475"/>
          </a:xfrm>
          <a:custGeom>
            <a:avLst/>
            <a:gdLst>
              <a:gd name="T0" fmla="*/ 2147483647 w 98"/>
              <a:gd name="T1" fmla="*/ 0 h 239"/>
              <a:gd name="T2" fmla="*/ 2147483647 w 98"/>
              <a:gd name="T3" fmla="*/ 2147483647 h 239"/>
              <a:gd name="T4" fmla="*/ 0 w 98"/>
              <a:gd name="T5" fmla="*/ 2147483647 h 239"/>
              <a:gd name="T6" fmla="*/ 2147483647 w 98"/>
              <a:gd name="T7" fmla="*/ 0 h 239"/>
              <a:gd name="T8" fmla="*/ 0 60000 65536"/>
              <a:gd name="T9" fmla="*/ 0 60000 65536"/>
              <a:gd name="T10" fmla="*/ 0 60000 65536"/>
              <a:gd name="T11" fmla="*/ 0 60000 65536"/>
              <a:gd name="T12" fmla="*/ 0 w 98"/>
              <a:gd name="T13" fmla="*/ 0 h 239"/>
              <a:gd name="T14" fmla="*/ 98 w 98"/>
              <a:gd name="T15" fmla="*/ 239 h 239"/>
            </a:gdLst>
            <a:ahLst/>
            <a:cxnLst>
              <a:cxn ang="T8">
                <a:pos x="T0" y="T1"/>
              </a:cxn>
              <a:cxn ang="T9">
                <a:pos x="T2" y="T3"/>
              </a:cxn>
              <a:cxn ang="T10">
                <a:pos x="T4" y="T5"/>
              </a:cxn>
              <a:cxn ang="T11">
                <a:pos x="T6" y="T7"/>
              </a:cxn>
            </a:cxnLst>
            <a:rect l="T12" t="T13" r="T14" b="T15"/>
            <a:pathLst>
              <a:path w="98" h="239">
                <a:moveTo>
                  <a:pt x="49" y="0"/>
                </a:moveTo>
                <a:lnTo>
                  <a:pt x="98" y="239"/>
                </a:lnTo>
                <a:lnTo>
                  <a:pt x="0" y="225"/>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80" name="Freeform 577"/>
          <p:cNvSpPr>
            <a:spLocks/>
          </p:cNvSpPr>
          <p:nvPr/>
        </p:nvSpPr>
        <p:spPr bwMode="auto">
          <a:xfrm>
            <a:off x="5676677" y="3985081"/>
            <a:ext cx="216877" cy="625475"/>
          </a:xfrm>
          <a:custGeom>
            <a:avLst/>
            <a:gdLst>
              <a:gd name="T0" fmla="*/ 2147483647 w 94"/>
              <a:gd name="T1" fmla="*/ 2147483647 h 239"/>
              <a:gd name="T2" fmla="*/ 0 w 94"/>
              <a:gd name="T3" fmla="*/ 0 h 239"/>
              <a:gd name="T4" fmla="*/ 2147483647 w 94"/>
              <a:gd name="T5" fmla="*/ 2147483647 h 239"/>
              <a:gd name="T6" fmla="*/ 2147483647 w 94"/>
              <a:gd name="T7" fmla="*/ 2147483647 h 239"/>
              <a:gd name="T8" fmla="*/ 0 60000 65536"/>
              <a:gd name="T9" fmla="*/ 0 60000 65536"/>
              <a:gd name="T10" fmla="*/ 0 60000 65536"/>
              <a:gd name="T11" fmla="*/ 0 60000 65536"/>
              <a:gd name="T12" fmla="*/ 0 w 94"/>
              <a:gd name="T13" fmla="*/ 0 h 239"/>
              <a:gd name="T14" fmla="*/ 94 w 94"/>
              <a:gd name="T15" fmla="*/ 239 h 239"/>
            </a:gdLst>
            <a:ahLst/>
            <a:cxnLst>
              <a:cxn ang="T8">
                <a:pos x="T0" y="T1"/>
              </a:cxn>
              <a:cxn ang="T9">
                <a:pos x="T2" y="T3"/>
              </a:cxn>
              <a:cxn ang="T10">
                <a:pos x="T4" y="T5"/>
              </a:cxn>
              <a:cxn ang="T11">
                <a:pos x="T6" y="T7"/>
              </a:cxn>
            </a:cxnLst>
            <a:rect l="T12" t="T13" r="T14" b="T15"/>
            <a:pathLst>
              <a:path w="94" h="239">
                <a:moveTo>
                  <a:pt x="94" y="14"/>
                </a:moveTo>
                <a:lnTo>
                  <a:pt x="0" y="0"/>
                </a:lnTo>
                <a:lnTo>
                  <a:pt x="49" y="239"/>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81" name="Line 578"/>
          <p:cNvSpPr>
            <a:spLocks noChangeShapeType="1"/>
          </p:cNvSpPr>
          <p:nvPr/>
        </p:nvSpPr>
        <p:spPr bwMode="auto">
          <a:xfrm flipH="1" flipV="1">
            <a:off x="5348432" y="4550225"/>
            <a:ext cx="215411" cy="238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82" name="Line 579"/>
          <p:cNvSpPr>
            <a:spLocks noChangeShapeType="1"/>
          </p:cNvSpPr>
          <p:nvPr/>
        </p:nvSpPr>
        <p:spPr bwMode="auto">
          <a:xfrm flipV="1">
            <a:off x="7421951" y="4550232"/>
            <a:ext cx="111369"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83" name="Line 580"/>
          <p:cNvSpPr>
            <a:spLocks noChangeShapeType="1"/>
          </p:cNvSpPr>
          <p:nvPr/>
        </p:nvSpPr>
        <p:spPr bwMode="auto">
          <a:xfrm flipH="1" flipV="1">
            <a:off x="5676677" y="3985075"/>
            <a:ext cx="216877" cy="365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84" name="Freeform 581"/>
          <p:cNvSpPr>
            <a:spLocks/>
          </p:cNvSpPr>
          <p:nvPr/>
        </p:nvSpPr>
        <p:spPr bwMode="auto">
          <a:xfrm>
            <a:off x="6110435" y="3851725"/>
            <a:ext cx="230065" cy="398462"/>
          </a:xfrm>
          <a:custGeom>
            <a:avLst/>
            <a:gdLst>
              <a:gd name="T0" fmla="*/ 2147483647 w 99"/>
              <a:gd name="T1" fmla="*/ 0 h 152"/>
              <a:gd name="T2" fmla="*/ 2147483647 w 99"/>
              <a:gd name="T3" fmla="*/ 2147483647 h 152"/>
              <a:gd name="T4" fmla="*/ 0 w 99"/>
              <a:gd name="T5" fmla="*/ 2147483647 h 152"/>
              <a:gd name="T6" fmla="*/ 2147483647 w 99"/>
              <a:gd name="T7" fmla="*/ 0 h 152"/>
              <a:gd name="T8" fmla="*/ 0 60000 65536"/>
              <a:gd name="T9" fmla="*/ 0 60000 65536"/>
              <a:gd name="T10" fmla="*/ 0 60000 65536"/>
              <a:gd name="T11" fmla="*/ 0 60000 65536"/>
              <a:gd name="T12" fmla="*/ 0 w 99"/>
              <a:gd name="T13" fmla="*/ 0 h 152"/>
              <a:gd name="T14" fmla="*/ 99 w 99"/>
              <a:gd name="T15" fmla="*/ 152 h 152"/>
            </a:gdLst>
            <a:ahLst/>
            <a:cxnLst>
              <a:cxn ang="T8">
                <a:pos x="T0" y="T1"/>
              </a:cxn>
              <a:cxn ang="T9">
                <a:pos x="T2" y="T3"/>
              </a:cxn>
              <a:cxn ang="T10">
                <a:pos x="T4" y="T5"/>
              </a:cxn>
              <a:cxn ang="T11">
                <a:pos x="T6" y="T7"/>
              </a:cxn>
            </a:cxnLst>
            <a:rect l="T12" t="T13" r="T14" b="T15"/>
            <a:pathLst>
              <a:path w="99" h="152">
                <a:moveTo>
                  <a:pt x="49" y="0"/>
                </a:moveTo>
                <a:lnTo>
                  <a:pt x="99" y="152"/>
                </a:lnTo>
                <a:lnTo>
                  <a:pt x="0" y="101"/>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85" name="Freeform 582"/>
          <p:cNvSpPr>
            <a:spLocks/>
          </p:cNvSpPr>
          <p:nvPr/>
        </p:nvSpPr>
        <p:spPr bwMode="auto">
          <a:xfrm>
            <a:off x="6224732" y="3851725"/>
            <a:ext cx="216877" cy="398462"/>
          </a:xfrm>
          <a:custGeom>
            <a:avLst/>
            <a:gdLst>
              <a:gd name="T0" fmla="*/ 2147483647 w 94"/>
              <a:gd name="T1" fmla="*/ 2147483647 h 152"/>
              <a:gd name="T2" fmla="*/ 0 w 94"/>
              <a:gd name="T3" fmla="*/ 0 h 152"/>
              <a:gd name="T4" fmla="*/ 2147483647 w 94"/>
              <a:gd name="T5" fmla="*/ 2147483647 h 152"/>
              <a:gd name="T6" fmla="*/ 2147483647 w 94"/>
              <a:gd name="T7" fmla="*/ 2147483647 h 152"/>
              <a:gd name="T8" fmla="*/ 0 60000 65536"/>
              <a:gd name="T9" fmla="*/ 0 60000 65536"/>
              <a:gd name="T10" fmla="*/ 0 60000 65536"/>
              <a:gd name="T11" fmla="*/ 0 60000 65536"/>
              <a:gd name="T12" fmla="*/ 0 w 94"/>
              <a:gd name="T13" fmla="*/ 0 h 152"/>
              <a:gd name="T14" fmla="*/ 94 w 94"/>
              <a:gd name="T15" fmla="*/ 152 h 152"/>
            </a:gdLst>
            <a:ahLst/>
            <a:cxnLst>
              <a:cxn ang="T8">
                <a:pos x="T0" y="T1"/>
              </a:cxn>
              <a:cxn ang="T9">
                <a:pos x="T2" y="T3"/>
              </a:cxn>
              <a:cxn ang="T10">
                <a:pos x="T4" y="T5"/>
              </a:cxn>
              <a:cxn ang="T11">
                <a:pos x="T6" y="T7"/>
              </a:cxn>
            </a:cxnLst>
            <a:rect l="T12" t="T13" r="T14" b="T15"/>
            <a:pathLst>
              <a:path w="94" h="152">
                <a:moveTo>
                  <a:pt x="94" y="83"/>
                </a:moveTo>
                <a:lnTo>
                  <a:pt x="0" y="0"/>
                </a:lnTo>
                <a:lnTo>
                  <a:pt x="50" y="152"/>
                </a:lnTo>
                <a:lnTo>
                  <a:pt x="94" y="8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86" name="Freeform 583"/>
          <p:cNvSpPr>
            <a:spLocks/>
          </p:cNvSpPr>
          <p:nvPr/>
        </p:nvSpPr>
        <p:spPr bwMode="auto">
          <a:xfrm>
            <a:off x="6875361" y="4286702"/>
            <a:ext cx="227134" cy="357187"/>
          </a:xfrm>
          <a:custGeom>
            <a:avLst/>
            <a:gdLst>
              <a:gd name="T0" fmla="*/ 2147483647 w 98"/>
              <a:gd name="T1" fmla="*/ 0 h 137"/>
              <a:gd name="T2" fmla="*/ 2147483647 w 98"/>
              <a:gd name="T3" fmla="*/ 2147483647 h 137"/>
              <a:gd name="T4" fmla="*/ 0 w 98"/>
              <a:gd name="T5" fmla="*/ 2147483647 h 137"/>
              <a:gd name="T6" fmla="*/ 2147483647 w 98"/>
              <a:gd name="T7" fmla="*/ 0 h 137"/>
              <a:gd name="T8" fmla="*/ 0 60000 65536"/>
              <a:gd name="T9" fmla="*/ 0 60000 65536"/>
              <a:gd name="T10" fmla="*/ 0 60000 65536"/>
              <a:gd name="T11" fmla="*/ 0 60000 65536"/>
              <a:gd name="T12" fmla="*/ 0 w 98"/>
              <a:gd name="T13" fmla="*/ 0 h 137"/>
              <a:gd name="T14" fmla="*/ 98 w 98"/>
              <a:gd name="T15" fmla="*/ 137 h 137"/>
            </a:gdLst>
            <a:ahLst/>
            <a:cxnLst>
              <a:cxn ang="T8">
                <a:pos x="T0" y="T1"/>
              </a:cxn>
              <a:cxn ang="T9">
                <a:pos x="T2" y="T3"/>
              </a:cxn>
              <a:cxn ang="T10">
                <a:pos x="T4" y="T5"/>
              </a:cxn>
              <a:cxn ang="T11">
                <a:pos x="T6" y="T7"/>
              </a:cxn>
            </a:cxnLst>
            <a:rect l="T12" t="T13" r="T14" b="T15"/>
            <a:pathLst>
              <a:path w="98" h="137">
                <a:moveTo>
                  <a:pt x="49" y="0"/>
                </a:moveTo>
                <a:lnTo>
                  <a:pt x="98" y="137"/>
                </a:lnTo>
                <a:lnTo>
                  <a:pt x="0" y="12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87" name="Freeform 584"/>
          <p:cNvSpPr>
            <a:spLocks/>
          </p:cNvSpPr>
          <p:nvPr/>
        </p:nvSpPr>
        <p:spPr bwMode="auto">
          <a:xfrm>
            <a:off x="6988197" y="4286702"/>
            <a:ext cx="216877" cy="357187"/>
          </a:xfrm>
          <a:custGeom>
            <a:avLst/>
            <a:gdLst>
              <a:gd name="T0" fmla="*/ 2147483647 w 94"/>
              <a:gd name="T1" fmla="*/ 2147483647 h 137"/>
              <a:gd name="T2" fmla="*/ 0 w 94"/>
              <a:gd name="T3" fmla="*/ 0 h 137"/>
              <a:gd name="T4" fmla="*/ 2147483647 w 94"/>
              <a:gd name="T5" fmla="*/ 2147483647 h 137"/>
              <a:gd name="T6" fmla="*/ 2147483647 w 94"/>
              <a:gd name="T7" fmla="*/ 2147483647 h 137"/>
              <a:gd name="T8" fmla="*/ 0 60000 65536"/>
              <a:gd name="T9" fmla="*/ 0 60000 65536"/>
              <a:gd name="T10" fmla="*/ 0 60000 65536"/>
              <a:gd name="T11" fmla="*/ 0 60000 65536"/>
              <a:gd name="T12" fmla="*/ 0 w 94"/>
              <a:gd name="T13" fmla="*/ 0 h 137"/>
              <a:gd name="T14" fmla="*/ 94 w 94"/>
              <a:gd name="T15" fmla="*/ 137 h 137"/>
            </a:gdLst>
            <a:ahLst/>
            <a:cxnLst>
              <a:cxn ang="T8">
                <a:pos x="T0" y="T1"/>
              </a:cxn>
              <a:cxn ang="T9">
                <a:pos x="T2" y="T3"/>
              </a:cxn>
              <a:cxn ang="T10">
                <a:pos x="T4" y="T5"/>
              </a:cxn>
              <a:cxn ang="T11">
                <a:pos x="T6" y="T7"/>
              </a:cxn>
            </a:cxnLst>
            <a:rect l="T12" t="T13" r="T14" b="T15"/>
            <a:pathLst>
              <a:path w="94" h="137">
                <a:moveTo>
                  <a:pt x="94" y="59"/>
                </a:moveTo>
                <a:lnTo>
                  <a:pt x="0" y="0"/>
                </a:lnTo>
                <a:lnTo>
                  <a:pt x="49" y="137"/>
                </a:lnTo>
                <a:lnTo>
                  <a:pt x="94" y="5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88" name="Line 585"/>
          <p:cNvSpPr>
            <a:spLocks noChangeShapeType="1"/>
          </p:cNvSpPr>
          <p:nvPr/>
        </p:nvSpPr>
        <p:spPr bwMode="auto">
          <a:xfrm flipH="1" flipV="1">
            <a:off x="6224732" y="3851729"/>
            <a:ext cx="216877" cy="2174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89" name="Line 586"/>
          <p:cNvSpPr>
            <a:spLocks noChangeShapeType="1"/>
          </p:cNvSpPr>
          <p:nvPr/>
        </p:nvSpPr>
        <p:spPr bwMode="auto">
          <a:xfrm flipV="1">
            <a:off x="6110433" y="3851725"/>
            <a:ext cx="114300" cy="2651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90" name="Line 587"/>
          <p:cNvSpPr>
            <a:spLocks noChangeShapeType="1"/>
          </p:cNvSpPr>
          <p:nvPr/>
        </p:nvSpPr>
        <p:spPr bwMode="auto">
          <a:xfrm flipV="1">
            <a:off x="6875362" y="4286700"/>
            <a:ext cx="112834" cy="3238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91" name="Freeform 588"/>
          <p:cNvSpPr>
            <a:spLocks/>
          </p:cNvSpPr>
          <p:nvPr/>
        </p:nvSpPr>
        <p:spPr bwMode="auto">
          <a:xfrm>
            <a:off x="6340498" y="4069219"/>
            <a:ext cx="213946" cy="574675"/>
          </a:xfrm>
          <a:custGeom>
            <a:avLst/>
            <a:gdLst>
              <a:gd name="T0" fmla="*/ 2147483647 w 93"/>
              <a:gd name="T1" fmla="*/ 0 h 220"/>
              <a:gd name="T2" fmla="*/ 2147483647 w 93"/>
              <a:gd name="T3" fmla="*/ 2147483647 h 220"/>
              <a:gd name="T4" fmla="*/ 0 w 93"/>
              <a:gd name="T5" fmla="*/ 2147483647 h 220"/>
              <a:gd name="T6" fmla="*/ 2147483647 w 93"/>
              <a:gd name="T7" fmla="*/ 0 h 220"/>
              <a:gd name="T8" fmla="*/ 0 60000 65536"/>
              <a:gd name="T9" fmla="*/ 0 60000 65536"/>
              <a:gd name="T10" fmla="*/ 0 60000 65536"/>
              <a:gd name="T11" fmla="*/ 0 60000 65536"/>
              <a:gd name="T12" fmla="*/ 0 w 93"/>
              <a:gd name="T13" fmla="*/ 0 h 220"/>
              <a:gd name="T14" fmla="*/ 93 w 93"/>
              <a:gd name="T15" fmla="*/ 220 h 220"/>
            </a:gdLst>
            <a:ahLst/>
            <a:cxnLst>
              <a:cxn ang="T8">
                <a:pos x="T0" y="T1"/>
              </a:cxn>
              <a:cxn ang="T9">
                <a:pos x="T2" y="T3"/>
              </a:cxn>
              <a:cxn ang="T10">
                <a:pos x="T4" y="T5"/>
              </a:cxn>
              <a:cxn ang="T11">
                <a:pos x="T6" y="T7"/>
              </a:cxn>
            </a:cxnLst>
            <a:rect l="T12" t="T13" r="T14" b="T15"/>
            <a:pathLst>
              <a:path w="93" h="220">
                <a:moveTo>
                  <a:pt x="44" y="0"/>
                </a:moveTo>
                <a:lnTo>
                  <a:pt x="93" y="220"/>
                </a:lnTo>
                <a:lnTo>
                  <a:pt x="0" y="69"/>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92" name="Freeform 589"/>
          <p:cNvSpPr>
            <a:spLocks/>
          </p:cNvSpPr>
          <p:nvPr/>
        </p:nvSpPr>
        <p:spPr bwMode="auto">
          <a:xfrm>
            <a:off x="6441608" y="4069219"/>
            <a:ext cx="218342" cy="574675"/>
          </a:xfrm>
          <a:custGeom>
            <a:avLst/>
            <a:gdLst>
              <a:gd name="T0" fmla="*/ 2147483647 w 94"/>
              <a:gd name="T1" fmla="*/ 2147483647 h 220"/>
              <a:gd name="T2" fmla="*/ 0 w 94"/>
              <a:gd name="T3" fmla="*/ 0 h 220"/>
              <a:gd name="T4" fmla="*/ 2147483647 w 94"/>
              <a:gd name="T5" fmla="*/ 2147483647 h 220"/>
              <a:gd name="T6" fmla="*/ 2147483647 w 94"/>
              <a:gd name="T7" fmla="*/ 2147483647 h 220"/>
              <a:gd name="T8" fmla="*/ 0 60000 65536"/>
              <a:gd name="T9" fmla="*/ 0 60000 65536"/>
              <a:gd name="T10" fmla="*/ 0 60000 65536"/>
              <a:gd name="T11" fmla="*/ 0 60000 65536"/>
              <a:gd name="T12" fmla="*/ 0 w 94"/>
              <a:gd name="T13" fmla="*/ 0 h 220"/>
              <a:gd name="T14" fmla="*/ 94 w 94"/>
              <a:gd name="T15" fmla="*/ 220 h 220"/>
            </a:gdLst>
            <a:ahLst/>
            <a:cxnLst>
              <a:cxn ang="T8">
                <a:pos x="T0" y="T1"/>
              </a:cxn>
              <a:cxn ang="T9">
                <a:pos x="T2" y="T3"/>
              </a:cxn>
              <a:cxn ang="T10">
                <a:pos x="T4" y="T5"/>
              </a:cxn>
              <a:cxn ang="T11">
                <a:pos x="T6" y="T7"/>
              </a:cxn>
            </a:cxnLst>
            <a:rect l="T12" t="T13" r="T14" b="T15"/>
            <a:pathLst>
              <a:path w="94" h="220">
                <a:moveTo>
                  <a:pt x="94" y="69"/>
                </a:moveTo>
                <a:lnTo>
                  <a:pt x="0" y="0"/>
                </a:lnTo>
                <a:lnTo>
                  <a:pt x="49" y="220"/>
                </a:lnTo>
                <a:lnTo>
                  <a:pt x="94" y="6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93" name="Freeform 590"/>
          <p:cNvSpPr>
            <a:spLocks/>
          </p:cNvSpPr>
          <p:nvPr/>
        </p:nvSpPr>
        <p:spPr bwMode="auto">
          <a:xfrm>
            <a:off x="5790977" y="4021587"/>
            <a:ext cx="216877" cy="622300"/>
          </a:xfrm>
          <a:custGeom>
            <a:avLst/>
            <a:gdLst>
              <a:gd name="T0" fmla="*/ 2147483647 w 94"/>
              <a:gd name="T1" fmla="*/ 0 h 238"/>
              <a:gd name="T2" fmla="*/ 2147483647 w 94"/>
              <a:gd name="T3" fmla="*/ 2147483647 h 238"/>
              <a:gd name="T4" fmla="*/ 0 w 94"/>
              <a:gd name="T5" fmla="*/ 2147483647 h 238"/>
              <a:gd name="T6" fmla="*/ 2147483647 w 94"/>
              <a:gd name="T7" fmla="*/ 0 h 238"/>
              <a:gd name="T8" fmla="*/ 0 60000 65536"/>
              <a:gd name="T9" fmla="*/ 0 60000 65536"/>
              <a:gd name="T10" fmla="*/ 0 60000 65536"/>
              <a:gd name="T11" fmla="*/ 0 60000 65536"/>
              <a:gd name="T12" fmla="*/ 0 w 94"/>
              <a:gd name="T13" fmla="*/ 0 h 238"/>
              <a:gd name="T14" fmla="*/ 94 w 94"/>
              <a:gd name="T15" fmla="*/ 238 h 238"/>
            </a:gdLst>
            <a:ahLst/>
            <a:cxnLst>
              <a:cxn ang="T8">
                <a:pos x="T0" y="T1"/>
              </a:cxn>
              <a:cxn ang="T9">
                <a:pos x="T2" y="T3"/>
              </a:cxn>
              <a:cxn ang="T10">
                <a:pos x="T4" y="T5"/>
              </a:cxn>
              <a:cxn ang="T11">
                <a:pos x="T6" y="T7"/>
              </a:cxn>
            </a:cxnLst>
            <a:rect l="T12" t="T13" r="T14" b="T15"/>
            <a:pathLst>
              <a:path w="94" h="238">
                <a:moveTo>
                  <a:pt x="45" y="0"/>
                </a:moveTo>
                <a:lnTo>
                  <a:pt x="94" y="238"/>
                </a:lnTo>
                <a:lnTo>
                  <a:pt x="0" y="225"/>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94" name="Freeform 591"/>
          <p:cNvSpPr>
            <a:spLocks/>
          </p:cNvSpPr>
          <p:nvPr/>
        </p:nvSpPr>
        <p:spPr bwMode="auto">
          <a:xfrm>
            <a:off x="5893554" y="4021587"/>
            <a:ext cx="216877" cy="622300"/>
          </a:xfrm>
          <a:custGeom>
            <a:avLst/>
            <a:gdLst>
              <a:gd name="T0" fmla="*/ 2147483647 w 93"/>
              <a:gd name="T1" fmla="*/ 2147483647 h 238"/>
              <a:gd name="T2" fmla="*/ 0 w 93"/>
              <a:gd name="T3" fmla="*/ 0 h 238"/>
              <a:gd name="T4" fmla="*/ 2147483647 w 93"/>
              <a:gd name="T5" fmla="*/ 2147483647 h 238"/>
              <a:gd name="T6" fmla="*/ 2147483647 w 93"/>
              <a:gd name="T7" fmla="*/ 2147483647 h 238"/>
              <a:gd name="T8" fmla="*/ 0 60000 65536"/>
              <a:gd name="T9" fmla="*/ 0 60000 65536"/>
              <a:gd name="T10" fmla="*/ 0 60000 65536"/>
              <a:gd name="T11" fmla="*/ 0 60000 65536"/>
              <a:gd name="T12" fmla="*/ 0 w 93"/>
              <a:gd name="T13" fmla="*/ 0 h 238"/>
              <a:gd name="T14" fmla="*/ 93 w 93"/>
              <a:gd name="T15" fmla="*/ 238 h 238"/>
            </a:gdLst>
            <a:ahLst/>
            <a:cxnLst>
              <a:cxn ang="T8">
                <a:pos x="T0" y="T1"/>
              </a:cxn>
              <a:cxn ang="T9">
                <a:pos x="T2" y="T3"/>
              </a:cxn>
              <a:cxn ang="T10">
                <a:pos x="T4" y="T5"/>
              </a:cxn>
              <a:cxn ang="T11">
                <a:pos x="T6" y="T7"/>
              </a:cxn>
            </a:cxnLst>
            <a:rect l="T12" t="T13" r="T14" b="T15"/>
            <a:pathLst>
              <a:path w="93" h="238">
                <a:moveTo>
                  <a:pt x="93" y="36"/>
                </a:moveTo>
                <a:lnTo>
                  <a:pt x="0" y="0"/>
                </a:lnTo>
                <a:lnTo>
                  <a:pt x="49" y="238"/>
                </a:lnTo>
                <a:lnTo>
                  <a:pt x="93" y="3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095" name="Line 592"/>
          <p:cNvSpPr>
            <a:spLocks noChangeShapeType="1"/>
          </p:cNvSpPr>
          <p:nvPr/>
        </p:nvSpPr>
        <p:spPr bwMode="auto">
          <a:xfrm flipH="1" flipV="1">
            <a:off x="6441608" y="4069215"/>
            <a:ext cx="218342" cy="180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96" name="Line 593"/>
          <p:cNvSpPr>
            <a:spLocks noChangeShapeType="1"/>
          </p:cNvSpPr>
          <p:nvPr/>
        </p:nvSpPr>
        <p:spPr bwMode="auto">
          <a:xfrm flipV="1">
            <a:off x="6340495" y="4069215"/>
            <a:ext cx="101112" cy="1809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97" name="Line 594"/>
          <p:cNvSpPr>
            <a:spLocks noChangeShapeType="1"/>
          </p:cNvSpPr>
          <p:nvPr/>
        </p:nvSpPr>
        <p:spPr bwMode="auto">
          <a:xfrm flipH="1" flipV="1">
            <a:off x="5563846" y="4574044"/>
            <a:ext cx="227135" cy="365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98" name="Line 595"/>
          <p:cNvSpPr>
            <a:spLocks noChangeShapeType="1"/>
          </p:cNvSpPr>
          <p:nvPr/>
        </p:nvSpPr>
        <p:spPr bwMode="auto">
          <a:xfrm flipH="1" flipV="1">
            <a:off x="5893554" y="4021587"/>
            <a:ext cx="216877" cy="952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099" name="Line 596"/>
          <p:cNvSpPr>
            <a:spLocks noChangeShapeType="1"/>
          </p:cNvSpPr>
          <p:nvPr/>
        </p:nvSpPr>
        <p:spPr bwMode="auto">
          <a:xfrm flipV="1">
            <a:off x="5790981" y="4021589"/>
            <a:ext cx="102577" cy="5889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00" name="Freeform 597"/>
          <p:cNvSpPr>
            <a:spLocks/>
          </p:cNvSpPr>
          <p:nvPr/>
        </p:nvSpPr>
        <p:spPr bwMode="auto">
          <a:xfrm>
            <a:off x="7102497" y="4440687"/>
            <a:ext cx="216877" cy="230188"/>
          </a:xfrm>
          <a:custGeom>
            <a:avLst/>
            <a:gdLst>
              <a:gd name="T0" fmla="*/ 2147483647 w 94"/>
              <a:gd name="T1" fmla="*/ 0 h 88"/>
              <a:gd name="T2" fmla="*/ 2147483647 w 94"/>
              <a:gd name="T3" fmla="*/ 2147483647 h 88"/>
              <a:gd name="T4" fmla="*/ 0 w 94"/>
              <a:gd name="T5" fmla="*/ 2147483647 h 88"/>
              <a:gd name="T6" fmla="*/ 2147483647 w 94"/>
              <a:gd name="T7" fmla="*/ 0 h 88"/>
              <a:gd name="T8" fmla="*/ 0 60000 65536"/>
              <a:gd name="T9" fmla="*/ 0 60000 65536"/>
              <a:gd name="T10" fmla="*/ 0 60000 65536"/>
              <a:gd name="T11" fmla="*/ 0 60000 65536"/>
              <a:gd name="T12" fmla="*/ 0 w 94"/>
              <a:gd name="T13" fmla="*/ 0 h 88"/>
              <a:gd name="T14" fmla="*/ 94 w 94"/>
              <a:gd name="T15" fmla="*/ 88 h 88"/>
            </a:gdLst>
            <a:ahLst/>
            <a:cxnLst>
              <a:cxn ang="T8">
                <a:pos x="T0" y="T1"/>
              </a:cxn>
              <a:cxn ang="T9">
                <a:pos x="T2" y="T3"/>
              </a:cxn>
              <a:cxn ang="T10">
                <a:pos x="T4" y="T5"/>
              </a:cxn>
              <a:cxn ang="T11">
                <a:pos x="T6" y="T7"/>
              </a:cxn>
            </a:cxnLst>
            <a:rect l="T12" t="T13" r="T14" b="T15"/>
            <a:pathLst>
              <a:path w="94" h="88">
                <a:moveTo>
                  <a:pt x="45" y="0"/>
                </a:moveTo>
                <a:lnTo>
                  <a:pt x="94" y="88"/>
                </a:lnTo>
                <a:lnTo>
                  <a:pt x="0" y="78"/>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101" name="Freeform 598"/>
          <p:cNvSpPr>
            <a:spLocks/>
          </p:cNvSpPr>
          <p:nvPr/>
        </p:nvSpPr>
        <p:spPr bwMode="auto">
          <a:xfrm>
            <a:off x="7205076" y="4440687"/>
            <a:ext cx="216877" cy="230188"/>
          </a:xfrm>
          <a:custGeom>
            <a:avLst/>
            <a:gdLst>
              <a:gd name="T0" fmla="*/ 2147483647 w 93"/>
              <a:gd name="T1" fmla="*/ 2147483647 h 88"/>
              <a:gd name="T2" fmla="*/ 0 w 93"/>
              <a:gd name="T3" fmla="*/ 0 h 88"/>
              <a:gd name="T4" fmla="*/ 2147483647 w 93"/>
              <a:gd name="T5" fmla="*/ 2147483647 h 88"/>
              <a:gd name="T6" fmla="*/ 2147483647 w 93"/>
              <a:gd name="T7" fmla="*/ 2147483647 h 88"/>
              <a:gd name="T8" fmla="*/ 0 60000 65536"/>
              <a:gd name="T9" fmla="*/ 0 60000 65536"/>
              <a:gd name="T10" fmla="*/ 0 60000 65536"/>
              <a:gd name="T11" fmla="*/ 0 60000 65536"/>
              <a:gd name="T12" fmla="*/ 0 w 93"/>
              <a:gd name="T13" fmla="*/ 0 h 88"/>
              <a:gd name="T14" fmla="*/ 93 w 93"/>
              <a:gd name="T15" fmla="*/ 88 h 88"/>
            </a:gdLst>
            <a:ahLst/>
            <a:cxnLst>
              <a:cxn ang="T8">
                <a:pos x="T0" y="T1"/>
              </a:cxn>
              <a:cxn ang="T9">
                <a:pos x="T2" y="T3"/>
              </a:cxn>
              <a:cxn ang="T10">
                <a:pos x="T4" y="T5"/>
              </a:cxn>
              <a:cxn ang="T11">
                <a:pos x="T6" y="T7"/>
              </a:cxn>
            </a:cxnLst>
            <a:rect l="T12" t="T13" r="T14" b="T15"/>
            <a:pathLst>
              <a:path w="93" h="88">
                <a:moveTo>
                  <a:pt x="93" y="65"/>
                </a:moveTo>
                <a:lnTo>
                  <a:pt x="0" y="0"/>
                </a:lnTo>
                <a:lnTo>
                  <a:pt x="49" y="88"/>
                </a:lnTo>
                <a:lnTo>
                  <a:pt x="93" y="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102" name="Line 599"/>
          <p:cNvSpPr>
            <a:spLocks noChangeShapeType="1"/>
          </p:cNvSpPr>
          <p:nvPr/>
        </p:nvSpPr>
        <p:spPr bwMode="auto">
          <a:xfrm flipH="1">
            <a:off x="7102499" y="4440687"/>
            <a:ext cx="102577" cy="2032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03" name="Freeform 600"/>
          <p:cNvSpPr>
            <a:spLocks/>
          </p:cNvSpPr>
          <p:nvPr/>
        </p:nvSpPr>
        <p:spPr bwMode="auto">
          <a:xfrm>
            <a:off x="6554442" y="4250187"/>
            <a:ext cx="216877" cy="420688"/>
          </a:xfrm>
          <a:custGeom>
            <a:avLst/>
            <a:gdLst>
              <a:gd name="T0" fmla="*/ 2147483647 w 94"/>
              <a:gd name="T1" fmla="*/ 0 h 161"/>
              <a:gd name="T2" fmla="*/ 2147483647 w 94"/>
              <a:gd name="T3" fmla="*/ 2147483647 h 161"/>
              <a:gd name="T4" fmla="*/ 0 w 94"/>
              <a:gd name="T5" fmla="*/ 2147483647 h 161"/>
              <a:gd name="T6" fmla="*/ 2147483647 w 94"/>
              <a:gd name="T7" fmla="*/ 0 h 161"/>
              <a:gd name="T8" fmla="*/ 0 60000 65536"/>
              <a:gd name="T9" fmla="*/ 0 60000 65536"/>
              <a:gd name="T10" fmla="*/ 0 60000 65536"/>
              <a:gd name="T11" fmla="*/ 0 60000 65536"/>
              <a:gd name="T12" fmla="*/ 0 w 94"/>
              <a:gd name="T13" fmla="*/ 0 h 161"/>
              <a:gd name="T14" fmla="*/ 94 w 94"/>
              <a:gd name="T15" fmla="*/ 161 h 161"/>
            </a:gdLst>
            <a:ahLst/>
            <a:cxnLst>
              <a:cxn ang="T8">
                <a:pos x="T0" y="T1"/>
              </a:cxn>
              <a:cxn ang="T9">
                <a:pos x="T2" y="T3"/>
              </a:cxn>
              <a:cxn ang="T10">
                <a:pos x="T4" y="T5"/>
              </a:cxn>
              <a:cxn ang="T11">
                <a:pos x="T6" y="T7"/>
              </a:cxn>
            </a:cxnLst>
            <a:rect l="T12" t="T13" r="T14" b="T15"/>
            <a:pathLst>
              <a:path w="94" h="161">
                <a:moveTo>
                  <a:pt x="45" y="0"/>
                </a:moveTo>
                <a:lnTo>
                  <a:pt x="94" y="161"/>
                </a:lnTo>
                <a:lnTo>
                  <a:pt x="0" y="151"/>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104" name="Freeform 601"/>
          <p:cNvSpPr>
            <a:spLocks/>
          </p:cNvSpPr>
          <p:nvPr/>
        </p:nvSpPr>
        <p:spPr bwMode="auto">
          <a:xfrm>
            <a:off x="6659949" y="4250187"/>
            <a:ext cx="215412" cy="420688"/>
          </a:xfrm>
          <a:custGeom>
            <a:avLst/>
            <a:gdLst>
              <a:gd name="T0" fmla="*/ 2147483647 w 93"/>
              <a:gd name="T1" fmla="*/ 2147483647 h 161"/>
              <a:gd name="T2" fmla="*/ 0 w 93"/>
              <a:gd name="T3" fmla="*/ 0 h 161"/>
              <a:gd name="T4" fmla="*/ 2147483647 w 93"/>
              <a:gd name="T5" fmla="*/ 2147483647 h 161"/>
              <a:gd name="T6" fmla="*/ 2147483647 w 93"/>
              <a:gd name="T7" fmla="*/ 2147483647 h 161"/>
              <a:gd name="T8" fmla="*/ 0 60000 65536"/>
              <a:gd name="T9" fmla="*/ 0 60000 65536"/>
              <a:gd name="T10" fmla="*/ 0 60000 65536"/>
              <a:gd name="T11" fmla="*/ 0 60000 65536"/>
              <a:gd name="T12" fmla="*/ 0 w 93"/>
              <a:gd name="T13" fmla="*/ 0 h 161"/>
              <a:gd name="T14" fmla="*/ 93 w 93"/>
              <a:gd name="T15" fmla="*/ 161 h 161"/>
            </a:gdLst>
            <a:ahLst/>
            <a:cxnLst>
              <a:cxn ang="T8">
                <a:pos x="T0" y="T1"/>
              </a:cxn>
              <a:cxn ang="T9">
                <a:pos x="T2" y="T3"/>
              </a:cxn>
              <a:cxn ang="T10">
                <a:pos x="T4" y="T5"/>
              </a:cxn>
              <a:cxn ang="T11">
                <a:pos x="T6" y="T7"/>
              </a:cxn>
            </a:cxnLst>
            <a:rect l="T12" t="T13" r="T14" b="T15"/>
            <a:pathLst>
              <a:path w="93" h="161">
                <a:moveTo>
                  <a:pt x="93" y="138"/>
                </a:moveTo>
                <a:lnTo>
                  <a:pt x="0" y="0"/>
                </a:lnTo>
                <a:lnTo>
                  <a:pt x="49" y="161"/>
                </a:lnTo>
                <a:lnTo>
                  <a:pt x="93" y="13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105" name="Line 602"/>
          <p:cNvSpPr>
            <a:spLocks noChangeShapeType="1"/>
          </p:cNvSpPr>
          <p:nvPr/>
        </p:nvSpPr>
        <p:spPr bwMode="auto">
          <a:xfrm flipH="1" flipV="1">
            <a:off x="6659949" y="4250194"/>
            <a:ext cx="215412" cy="36036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06" name="Line 603"/>
          <p:cNvSpPr>
            <a:spLocks noChangeShapeType="1"/>
          </p:cNvSpPr>
          <p:nvPr/>
        </p:nvSpPr>
        <p:spPr bwMode="auto">
          <a:xfrm flipV="1">
            <a:off x="6554441" y="4250187"/>
            <a:ext cx="105508" cy="393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07" name="Freeform 604"/>
          <p:cNvSpPr>
            <a:spLocks/>
          </p:cNvSpPr>
          <p:nvPr/>
        </p:nvSpPr>
        <p:spPr bwMode="auto">
          <a:xfrm>
            <a:off x="6007854" y="4116837"/>
            <a:ext cx="216877" cy="554038"/>
          </a:xfrm>
          <a:custGeom>
            <a:avLst/>
            <a:gdLst>
              <a:gd name="T0" fmla="*/ 2147483647 w 93"/>
              <a:gd name="T1" fmla="*/ 0 h 212"/>
              <a:gd name="T2" fmla="*/ 2147483647 w 93"/>
              <a:gd name="T3" fmla="*/ 2147483647 h 212"/>
              <a:gd name="T4" fmla="*/ 0 w 93"/>
              <a:gd name="T5" fmla="*/ 2147483647 h 212"/>
              <a:gd name="T6" fmla="*/ 2147483647 w 93"/>
              <a:gd name="T7" fmla="*/ 0 h 212"/>
              <a:gd name="T8" fmla="*/ 0 60000 65536"/>
              <a:gd name="T9" fmla="*/ 0 60000 65536"/>
              <a:gd name="T10" fmla="*/ 0 60000 65536"/>
              <a:gd name="T11" fmla="*/ 0 60000 65536"/>
              <a:gd name="T12" fmla="*/ 0 w 93"/>
              <a:gd name="T13" fmla="*/ 0 h 212"/>
              <a:gd name="T14" fmla="*/ 93 w 93"/>
              <a:gd name="T15" fmla="*/ 212 h 212"/>
            </a:gdLst>
            <a:ahLst/>
            <a:cxnLst>
              <a:cxn ang="T8">
                <a:pos x="T0" y="T1"/>
              </a:cxn>
              <a:cxn ang="T9">
                <a:pos x="T2" y="T3"/>
              </a:cxn>
              <a:cxn ang="T10">
                <a:pos x="T4" y="T5"/>
              </a:cxn>
              <a:cxn ang="T11">
                <a:pos x="T6" y="T7"/>
              </a:cxn>
            </a:cxnLst>
            <a:rect l="T12" t="T13" r="T14" b="T15"/>
            <a:pathLst>
              <a:path w="93" h="212">
                <a:moveTo>
                  <a:pt x="44" y="0"/>
                </a:moveTo>
                <a:lnTo>
                  <a:pt x="93" y="212"/>
                </a:lnTo>
                <a:lnTo>
                  <a:pt x="0" y="202"/>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108" name="Freeform 605"/>
          <p:cNvSpPr>
            <a:spLocks/>
          </p:cNvSpPr>
          <p:nvPr/>
        </p:nvSpPr>
        <p:spPr bwMode="auto">
          <a:xfrm>
            <a:off x="6110435" y="4116837"/>
            <a:ext cx="230065" cy="554038"/>
          </a:xfrm>
          <a:custGeom>
            <a:avLst/>
            <a:gdLst>
              <a:gd name="T0" fmla="*/ 2147483647 w 99"/>
              <a:gd name="T1" fmla="*/ 2147483647 h 212"/>
              <a:gd name="T2" fmla="*/ 0 w 99"/>
              <a:gd name="T3" fmla="*/ 0 h 212"/>
              <a:gd name="T4" fmla="*/ 2147483647 w 99"/>
              <a:gd name="T5" fmla="*/ 2147483647 h 212"/>
              <a:gd name="T6" fmla="*/ 2147483647 w 99"/>
              <a:gd name="T7" fmla="*/ 2147483647 h 212"/>
              <a:gd name="T8" fmla="*/ 0 60000 65536"/>
              <a:gd name="T9" fmla="*/ 0 60000 65536"/>
              <a:gd name="T10" fmla="*/ 0 60000 65536"/>
              <a:gd name="T11" fmla="*/ 0 60000 65536"/>
              <a:gd name="T12" fmla="*/ 0 w 99"/>
              <a:gd name="T13" fmla="*/ 0 h 212"/>
              <a:gd name="T14" fmla="*/ 99 w 99"/>
              <a:gd name="T15" fmla="*/ 212 h 212"/>
            </a:gdLst>
            <a:ahLst/>
            <a:cxnLst>
              <a:cxn ang="T8">
                <a:pos x="T0" y="T1"/>
              </a:cxn>
              <a:cxn ang="T9">
                <a:pos x="T2" y="T3"/>
              </a:cxn>
              <a:cxn ang="T10">
                <a:pos x="T4" y="T5"/>
              </a:cxn>
              <a:cxn ang="T11">
                <a:pos x="T6" y="T7"/>
              </a:cxn>
            </a:cxnLst>
            <a:rect l="T12" t="T13" r="T14" b="T15"/>
            <a:pathLst>
              <a:path w="99" h="212">
                <a:moveTo>
                  <a:pt x="99" y="51"/>
                </a:moveTo>
                <a:lnTo>
                  <a:pt x="0" y="0"/>
                </a:lnTo>
                <a:lnTo>
                  <a:pt x="49" y="212"/>
                </a:lnTo>
                <a:lnTo>
                  <a:pt x="99" y="5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109" name="Freeform 606"/>
          <p:cNvSpPr>
            <a:spLocks/>
          </p:cNvSpPr>
          <p:nvPr/>
        </p:nvSpPr>
        <p:spPr bwMode="auto">
          <a:xfrm>
            <a:off x="6771319" y="4610550"/>
            <a:ext cx="216877" cy="93662"/>
          </a:xfrm>
          <a:custGeom>
            <a:avLst/>
            <a:gdLst>
              <a:gd name="T0" fmla="*/ 2147483647 w 93"/>
              <a:gd name="T1" fmla="*/ 0 h 36"/>
              <a:gd name="T2" fmla="*/ 2147483647 w 93"/>
              <a:gd name="T3" fmla="*/ 2147483647 h 36"/>
              <a:gd name="T4" fmla="*/ 0 w 93"/>
              <a:gd name="T5" fmla="*/ 2147483647 h 36"/>
              <a:gd name="T6" fmla="*/ 2147483647 w 93"/>
              <a:gd name="T7" fmla="*/ 0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44" y="0"/>
                </a:moveTo>
                <a:lnTo>
                  <a:pt x="93" y="36"/>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110" name="Freeform 607"/>
          <p:cNvSpPr>
            <a:spLocks/>
          </p:cNvSpPr>
          <p:nvPr/>
        </p:nvSpPr>
        <p:spPr bwMode="auto">
          <a:xfrm>
            <a:off x="6875361" y="4610550"/>
            <a:ext cx="227134" cy="93662"/>
          </a:xfrm>
          <a:custGeom>
            <a:avLst/>
            <a:gdLst>
              <a:gd name="T0" fmla="*/ 2147483647 w 98"/>
              <a:gd name="T1" fmla="*/ 2147483647 h 36"/>
              <a:gd name="T2" fmla="*/ 0 w 98"/>
              <a:gd name="T3" fmla="*/ 0 h 36"/>
              <a:gd name="T4" fmla="*/ 2147483647 w 98"/>
              <a:gd name="T5" fmla="*/ 2147483647 h 36"/>
              <a:gd name="T6" fmla="*/ 2147483647 w 98"/>
              <a:gd name="T7" fmla="*/ 2147483647 h 36"/>
              <a:gd name="T8" fmla="*/ 0 60000 65536"/>
              <a:gd name="T9" fmla="*/ 0 60000 65536"/>
              <a:gd name="T10" fmla="*/ 0 60000 65536"/>
              <a:gd name="T11" fmla="*/ 0 60000 65536"/>
              <a:gd name="T12" fmla="*/ 0 w 98"/>
              <a:gd name="T13" fmla="*/ 0 h 36"/>
              <a:gd name="T14" fmla="*/ 98 w 98"/>
              <a:gd name="T15" fmla="*/ 36 h 36"/>
            </a:gdLst>
            <a:ahLst/>
            <a:cxnLst>
              <a:cxn ang="T8">
                <a:pos x="T0" y="T1"/>
              </a:cxn>
              <a:cxn ang="T9">
                <a:pos x="T2" y="T3"/>
              </a:cxn>
              <a:cxn ang="T10">
                <a:pos x="T4" y="T5"/>
              </a:cxn>
              <a:cxn ang="T11">
                <a:pos x="T6" y="T7"/>
              </a:cxn>
            </a:cxnLst>
            <a:rect l="T12" t="T13" r="T14" b="T15"/>
            <a:pathLst>
              <a:path w="98" h="36">
                <a:moveTo>
                  <a:pt x="98" y="13"/>
                </a:moveTo>
                <a:lnTo>
                  <a:pt x="0" y="0"/>
                </a:lnTo>
                <a:lnTo>
                  <a:pt x="49" y="36"/>
                </a:lnTo>
                <a:lnTo>
                  <a:pt x="98"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111" name="Line 608"/>
          <p:cNvSpPr>
            <a:spLocks noChangeShapeType="1"/>
          </p:cNvSpPr>
          <p:nvPr/>
        </p:nvSpPr>
        <p:spPr bwMode="auto">
          <a:xfrm flipH="1" flipV="1">
            <a:off x="6110435" y="4116837"/>
            <a:ext cx="230065" cy="1333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12" name="Line 609"/>
          <p:cNvSpPr>
            <a:spLocks noChangeShapeType="1"/>
          </p:cNvSpPr>
          <p:nvPr/>
        </p:nvSpPr>
        <p:spPr bwMode="auto">
          <a:xfrm flipV="1">
            <a:off x="6007857" y="4116837"/>
            <a:ext cx="102577" cy="5270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13" name="Line 610"/>
          <p:cNvSpPr>
            <a:spLocks noChangeShapeType="1"/>
          </p:cNvSpPr>
          <p:nvPr/>
        </p:nvSpPr>
        <p:spPr bwMode="auto">
          <a:xfrm flipH="1" flipV="1">
            <a:off x="6875361" y="4610554"/>
            <a:ext cx="227134"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14" name="Line 611"/>
          <p:cNvSpPr>
            <a:spLocks noChangeShapeType="1"/>
          </p:cNvSpPr>
          <p:nvPr/>
        </p:nvSpPr>
        <p:spPr bwMode="auto">
          <a:xfrm flipV="1">
            <a:off x="6771323" y="4610557"/>
            <a:ext cx="104043"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15" name="Line 612"/>
          <p:cNvSpPr>
            <a:spLocks noChangeShapeType="1"/>
          </p:cNvSpPr>
          <p:nvPr/>
        </p:nvSpPr>
        <p:spPr bwMode="auto">
          <a:xfrm flipH="1" flipV="1">
            <a:off x="5790977" y="4610554"/>
            <a:ext cx="216877"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16" name="Line 613"/>
          <p:cNvSpPr>
            <a:spLocks noChangeShapeType="1"/>
          </p:cNvSpPr>
          <p:nvPr/>
        </p:nvSpPr>
        <p:spPr bwMode="auto">
          <a:xfrm flipV="1">
            <a:off x="7319377" y="4610557"/>
            <a:ext cx="102577"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17" name="Freeform 614"/>
          <p:cNvSpPr>
            <a:spLocks/>
          </p:cNvSpPr>
          <p:nvPr/>
        </p:nvSpPr>
        <p:spPr bwMode="auto">
          <a:xfrm>
            <a:off x="6224732" y="4250189"/>
            <a:ext cx="216877" cy="454025"/>
          </a:xfrm>
          <a:custGeom>
            <a:avLst/>
            <a:gdLst>
              <a:gd name="T0" fmla="*/ 2147483647 w 94"/>
              <a:gd name="T1" fmla="*/ 0 h 174"/>
              <a:gd name="T2" fmla="*/ 2147483647 w 94"/>
              <a:gd name="T3" fmla="*/ 2147483647 h 174"/>
              <a:gd name="T4" fmla="*/ 0 w 94"/>
              <a:gd name="T5" fmla="*/ 2147483647 h 174"/>
              <a:gd name="T6" fmla="*/ 2147483647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50" y="0"/>
                </a:moveTo>
                <a:lnTo>
                  <a:pt x="94" y="174"/>
                </a:lnTo>
                <a:lnTo>
                  <a:pt x="0" y="161"/>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118" name="Freeform 615"/>
          <p:cNvSpPr>
            <a:spLocks/>
          </p:cNvSpPr>
          <p:nvPr/>
        </p:nvSpPr>
        <p:spPr bwMode="auto">
          <a:xfrm>
            <a:off x="6340498" y="4250189"/>
            <a:ext cx="213946" cy="454025"/>
          </a:xfrm>
          <a:custGeom>
            <a:avLst/>
            <a:gdLst>
              <a:gd name="T0" fmla="*/ 2147483647 w 93"/>
              <a:gd name="T1" fmla="*/ 2147483647 h 174"/>
              <a:gd name="T2" fmla="*/ 0 w 93"/>
              <a:gd name="T3" fmla="*/ 0 h 174"/>
              <a:gd name="T4" fmla="*/ 2147483647 w 93"/>
              <a:gd name="T5" fmla="*/ 2147483647 h 174"/>
              <a:gd name="T6" fmla="*/ 2147483647 w 93"/>
              <a:gd name="T7" fmla="*/ 2147483647 h 174"/>
              <a:gd name="T8" fmla="*/ 0 60000 65536"/>
              <a:gd name="T9" fmla="*/ 0 60000 65536"/>
              <a:gd name="T10" fmla="*/ 0 60000 65536"/>
              <a:gd name="T11" fmla="*/ 0 60000 65536"/>
              <a:gd name="T12" fmla="*/ 0 w 93"/>
              <a:gd name="T13" fmla="*/ 0 h 174"/>
              <a:gd name="T14" fmla="*/ 93 w 93"/>
              <a:gd name="T15" fmla="*/ 174 h 174"/>
            </a:gdLst>
            <a:ahLst/>
            <a:cxnLst>
              <a:cxn ang="T8">
                <a:pos x="T0" y="T1"/>
              </a:cxn>
              <a:cxn ang="T9">
                <a:pos x="T2" y="T3"/>
              </a:cxn>
              <a:cxn ang="T10">
                <a:pos x="T4" y="T5"/>
              </a:cxn>
              <a:cxn ang="T11">
                <a:pos x="T6" y="T7"/>
              </a:cxn>
            </a:cxnLst>
            <a:rect l="T12" t="T13" r="T14" b="T15"/>
            <a:pathLst>
              <a:path w="93" h="174">
                <a:moveTo>
                  <a:pt x="93" y="151"/>
                </a:moveTo>
                <a:lnTo>
                  <a:pt x="0" y="0"/>
                </a:lnTo>
                <a:lnTo>
                  <a:pt x="44" y="174"/>
                </a:lnTo>
                <a:lnTo>
                  <a:pt x="93" y="15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119" name="Line 616"/>
          <p:cNvSpPr>
            <a:spLocks noChangeShapeType="1"/>
          </p:cNvSpPr>
          <p:nvPr/>
        </p:nvSpPr>
        <p:spPr bwMode="auto">
          <a:xfrm flipH="1" flipV="1">
            <a:off x="6340498" y="4250187"/>
            <a:ext cx="213946" cy="39370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20" name="Line 617"/>
          <p:cNvSpPr>
            <a:spLocks noChangeShapeType="1"/>
          </p:cNvSpPr>
          <p:nvPr/>
        </p:nvSpPr>
        <p:spPr bwMode="auto">
          <a:xfrm flipV="1">
            <a:off x="6224732" y="4250187"/>
            <a:ext cx="115765" cy="4206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21" name="Freeform 618"/>
          <p:cNvSpPr>
            <a:spLocks/>
          </p:cNvSpPr>
          <p:nvPr/>
        </p:nvSpPr>
        <p:spPr bwMode="auto">
          <a:xfrm>
            <a:off x="6988197" y="4643894"/>
            <a:ext cx="216877" cy="87313"/>
          </a:xfrm>
          <a:custGeom>
            <a:avLst/>
            <a:gdLst>
              <a:gd name="T0" fmla="*/ 2147483647 w 94"/>
              <a:gd name="T1" fmla="*/ 0 h 33"/>
              <a:gd name="T2" fmla="*/ 2147483647 w 94"/>
              <a:gd name="T3" fmla="*/ 2147483647 h 33"/>
              <a:gd name="T4" fmla="*/ 0 w 94"/>
              <a:gd name="T5" fmla="*/ 2147483647 h 33"/>
              <a:gd name="T6" fmla="*/ 2147483647 w 94"/>
              <a:gd name="T7" fmla="*/ 0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49" y="0"/>
                </a:moveTo>
                <a:lnTo>
                  <a:pt x="94" y="33"/>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122" name="Freeform 619"/>
          <p:cNvSpPr>
            <a:spLocks/>
          </p:cNvSpPr>
          <p:nvPr/>
        </p:nvSpPr>
        <p:spPr bwMode="auto">
          <a:xfrm>
            <a:off x="7102497" y="4643894"/>
            <a:ext cx="216877" cy="87313"/>
          </a:xfrm>
          <a:custGeom>
            <a:avLst/>
            <a:gdLst>
              <a:gd name="T0" fmla="*/ 2147483647 w 94"/>
              <a:gd name="T1" fmla="*/ 2147483647 h 33"/>
              <a:gd name="T2" fmla="*/ 0 w 94"/>
              <a:gd name="T3" fmla="*/ 0 h 33"/>
              <a:gd name="T4" fmla="*/ 2147483647 w 94"/>
              <a:gd name="T5" fmla="*/ 2147483647 h 33"/>
              <a:gd name="T6" fmla="*/ 2147483647 w 94"/>
              <a:gd name="T7" fmla="*/ 2147483647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94" y="10"/>
                </a:moveTo>
                <a:lnTo>
                  <a:pt x="0" y="0"/>
                </a:lnTo>
                <a:lnTo>
                  <a:pt x="45" y="33"/>
                </a:lnTo>
                <a:lnTo>
                  <a:pt x="94" y="1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123" name="Freeform 620"/>
          <p:cNvSpPr>
            <a:spLocks/>
          </p:cNvSpPr>
          <p:nvPr/>
        </p:nvSpPr>
        <p:spPr bwMode="auto">
          <a:xfrm>
            <a:off x="6441608" y="4643894"/>
            <a:ext cx="218342" cy="87313"/>
          </a:xfrm>
          <a:custGeom>
            <a:avLst/>
            <a:gdLst>
              <a:gd name="T0" fmla="*/ 2147483647 w 94"/>
              <a:gd name="T1" fmla="*/ 0 h 33"/>
              <a:gd name="T2" fmla="*/ 2147483647 w 94"/>
              <a:gd name="T3" fmla="*/ 2147483647 h 33"/>
              <a:gd name="T4" fmla="*/ 0 w 94"/>
              <a:gd name="T5" fmla="*/ 2147483647 h 33"/>
              <a:gd name="T6" fmla="*/ 2147483647 w 94"/>
              <a:gd name="T7" fmla="*/ 0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49" y="0"/>
                </a:moveTo>
                <a:lnTo>
                  <a:pt x="94" y="33"/>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124" name="Freeform 621"/>
          <p:cNvSpPr>
            <a:spLocks/>
          </p:cNvSpPr>
          <p:nvPr/>
        </p:nvSpPr>
        <p:spPr bwMode="auto">
          <a:xfrm>
            <a:off x="6554442" y="4643894"/>
            <a:ext cx="216877" cy="87313"/>
          </a:xfrm>
          <a:custGeom>
            <a:avLst/>
            <a:gdLst>
              <a:gd name="T0" fmla="*/ 2147483647 w 94"/>
              <a:gd name="T1" fmla="*/ 2147483647 h 33"/>
              <a:gd name="T2" fmla="*/ 0 w 94"/>
              <a:gd name="T3" fmla="*/ 0 h 33"/>
              <a:gd name="T4" fmla="*/ 2147483647 w 94"/>
              <a:gd name="T5" fmla="*/ 2147483647 h 33"/>
              <a:gd name="T6" fmla="*/ 2147483647 w 94"/>
              <a:gd name="T7" fmla="*/ 2147483647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94" y="10"/>
                </a:moveTo>
                <a:lnTo>
                  <a:pt x="0" y="0"/>
                </a:lnTo>
                <a:lnTo>
                  <a:pt x="45" y="33"/>
                </a:lnTo>
                <a:lnTo>
                  <a:pt x="94" y="1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125" name="Line 622"/>
          <p:cNvSpPr>
            <a:spLocks noChangeShapeType="1"/>
          </p:cNvSpPr>
          <p:nvPr/>
        </p:nvSpPr>
        <p:spPr bwMode="auto">
          <a:xfrm flipH="1" flipV="1">
            <a:off x="7102497" y="4643887"/>
            <a:ext cx="216877" cy="26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26" name="Line 623"/>
          <p:cNvSpPr>
            <a:spLocks noChangeShapeType="1"/>
          </p:cNvSpPr>
          <p:nvPr/>
        </p:nvSpPr>
        <p:spPr bwMode="auto">
          <a:xfrm flipH="1">
            <a:off x="6988197" y="4643894"/>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27" name="Line 624"/>
          <p:cNvSpPr>
            <a:spLocks noChangeShapeType="1"/>
          </p:cNvSpPr>
          <p:nvPr/>
        </p:nvSpPr>
        <p:spPr bwMode="auto">
          <a:xfrm flipH="1" flipV="1">
            <a:off x="6554442" y="4643887"/>
            <a:ext cx="216877" cy="26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28" name="Line 625"/>
          <p:cNvSpPr>
            <a:spLocks noChangeShapeType="1"/>
          </p:cNvSpPr>
          <p:nvPr/>
        </p:nvSpPr>
        <p:spPr bwMode="auto">
          <a:xfrm flipH="1" flipV="1">
            <a:off x="6007854" y="4643887"/>
            <a:ext cx="216877" cy="26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29" name="Line 626"/>
          <p:cNvSpPr>
            <a:spLocks noChangeShapeType="1"/>
          </p:cNvSpPr>
          <p:nvPr/>
        </p:nvSpPr>
        <p:spPr bwMode="auto">
          <a:xfrm flipV="1">
            <a:off x="6441610" y="4643894"/>
            <a:ext cx="112834"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30" name="Freeform 627"/>
          <p:cNvSpPr>
            <a:spLocks/>
          </p:cNvSpPr>
          <p:nvPr/>
        </p:nvSpPr>
        <p:spPr bwMode="auto">
          <a:xfrm>
            <a:off x="6659949" y="4670875"/>
            <a:ext cx="215412" cy="93662"/>
          </a:xfrm>
          <a:custGeom>
            <a:avLst/>
            <a:gdLst>
              <a:gd name="T0" fmla="*/ 2147483647 w 93"/>
              <a:gd name="T1" fmla="*/ 0 h 36"/>
              <a:gd name="T2" fmla="*/ 2147483647 w 93"/>
              <a:gd name="T3" fmla="*/ 2147483647 h 36"/>
              <a:gd name="T4" fmla="*/ 0 w 93"/>
              <a:gd name="T5" fmla="*/ 2147483647 h 36"/>
              <a:gd name="T6" fmla="*/ 2147483647 w 93"/>
              <a:gd name="T7" fmla="*/ 0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49" y="0"/>
                </a:moveTo>
                <a:lnTo>
                  <a:pt x="93" y="36"/>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131" name="Freeform 628"/>
          <p:cNvSpPr>
            <a:spLocks/>
          </p:cNvSpPr>
          <p:nvPr/>
        </p:nvSpPr>
        <p:spPr bwMode="auto">
          <a:xfrm>
            <a:off x="6771319" y="4670875"/>
            <a:ext cx="216877" cy="93662"/>
          </a:xfrm>
          <a:custGeom>
            <a:avLst/>
            <a:gdLst>
              <a:gd name="T0" fmla="*/ 2147483647 w 93"/>
              <a:gd name="T1" fmla="*/ 2147483647 h 36"/>
              <a:gd name="T2" fmla="*/ 0 w 93"/>
              <a:gd name="T3" fmla="*/ 0 h 36"/>
              <a:gd name="T4" fmla="*/ 2147483647 w 93"/>
              <a:gd name="T5" fmla="*/ 2147483647 h 36"/>
              <a:gd name="T6" fmla="*/ 2147483647 w 93"/>
              <a:gd name="T7" fmla="*/ 2147483647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93" y="13"/>
                </a:moveTo>
                <a:lnTo>
                  <a:pt x="0" y="0"/>
                </a:lnTo>
                <a:lnTo>
                  <a:pt x="44" y="36"/>
                </a:lnTo>
                <a:lnTo>
                  <a:pt x="93"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22132" name="Line 629"/>
          <p:cNvSpPr>
            <a:spLocks noChangeShapeType="1"/>
          </p:cNvSpPr>
          <p:nvPr/>
        </p:nvSpPr>
        <p:spPr bwMode="auto">
          <a:xfrm flipH="1" flipV="1">
            <a:off x="6771319" y="4670882"/>
            <a:ext cx="216877"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33" name="Line 630"/>
          <p:cNvSpPr>
            <a:spLocks noChangeShapeType="1"/>
          </p:cNvSpPr>
          <p:nvPr/>
        </p:nvSpPr>
        <p:spPr bwMode="auto">
          <a:xfrm flipV="1">
            <a:off x="7205073" y="4670882"/>
            <a:ext cx="114300"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34" name="Line 631"/>
          <p:cNvSpPr>
            <a:spLocks noChangeShapeType="1"/>
          </p:cNvSpPr>
          <p:nvPr/>
        </p:nvSpPr>
        <p:spPr bwMode="auto">
          <a:xfrm flipV="1">
            <a:off x="6659951" y="4670882"/>
            <a:ext cx="111369"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35" name="Line 632"/>
          <p:cNvSpPr>
            <a:spLocks noChangeShapeType="1"/>
          </p:cNvSpPr>
          <p:nvPr/>
        </p:nvSpPr>
        <p:spPr bwMode="auto">
          <a:xfrm flipH="1" flipV="1">
            <a:off x="6224732" y="4670882"/>
            <a:ext cx="216877"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36" name="Line 633"/>
          <p:cNvSpPr>
            <a:spLocks noChangeShapeType="1"/>
          </p:cNvSpPr>
          <p:nvPr/>
        </p:nvSpPr>
        <p:spPr bwMode="auto">
          <a:xfrm flipH="1" flipV="1">
            <a:off x="6988197" y="4704212"/>
            <a:ext cx="216877" cy="26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37" name="Line 634"/>
          <p:cNvSpPr>
            <a:spLocks noChangeShapeType="1"/>
          </p:cNvSpPr>
          <p:nvPr/>
        </p:nvSpPr>
        <p:spPr bwMode="auto">
          <a:xfrm flipH="1">
            <a:off x="6875362" y="4704219"/>
            <a:ext cx="112834" cy="6032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38" name="Line 635"/>
          <p:cNvSpPr>
            <a:spLocks noChangeShapeType="1"/>
          </p:cNvSpPr>
          <p:nvPr/>
        </p:nvSpPr>
        <p:spPr bwMode="auto">
          <a:xfrm flipH="1" flipV="1">
            <a:off x="6441608" y="4704212"/>
            <a:ext cx="218342" cy="269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39" name="Line 636"/>
          <p:cNvSpPr>
            <a:spLocks noChangeShapeType="1"/>
          </p:cNvSpPr>
          <p:nvPr/>
        </p:nvSpPr>
        <p:spPr bwMode="auto">
          <a:xfrm flipH="1" flipV="1">
            <a:off x="6659949" y="4731207"/>
            <a:ext cx="215412" cy="333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40" name="Line 637"/>
          <p:cNvSpPr>
            <a:spLocks noChangeShapeType="1"/>
          </p:cNvSpPr>
          <p:nvPr/>
        </p:nvSpPr>
        <p:spPr bwMode="auto">
          <a:xfrm>
            <a:off x="5949242" y="2189612"/>
            <a:ext cx="559777" cy="298450"/>
          </a:xfrm>
          <a:prstGeom prst="line">
            <a:avLst/>
          </a:prstGeom>
          <a:noFill/>
          <a:ln w="6350">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41" name="Line 638"/>
          <p:cNvSpPr>
            <a:spLocks noChangeShapeType="1"/>
          </p:cNvSpPr>
          <p:nvPr/>
        </p:nvSpPr>
        <p:spPr bwMode="auto">
          <a:xfrm flipV="1">
            <a:off x="6179307" y="2488062"/>
            <a:ext cx="317989" cy="25400"/>
          </a:xfrm>
          <a:prstGeom prst="line">
            <a:avLst/>
          </a:prstGeom>
          <a:noFill/>
          <a:ln w="6350">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42" name="Line 639"/>
          <p:cNvSpPr>
            <a:spLocks noChangeShapeType="1"/>
          </p:cNvSpPr>
          <p:nvPr/>
        </p:nvSpPr>
        <p:spPr bwMode="auto">
          <a:xfrm>
            <a:off x="6466523" y="2488067"/>
            <a:ext cx="98181" cy="130175"/>
          </a:xfrm>
          <a:prstGeom prst="line">
            <a:avLst/>
          </a:prstGeom>
          <a:noFill/>
          <a:ln w="6350">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43" name="Line 640"/>
          <p:cNvSpPr>
            <a:spLocks noChangeShapeType="1"/>
          </p:cNvSpPr>
          <p:nvPr/>
        </p:nvSpPr>
        <p:spPr bwMode="auto">
          <a:xfrm flipV="1">
            <a:off x="5599011" y="1610175"/>
            <a:ext cx="175846" cy="61912"/>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44" name="Line 641"/>
          <p:cNvSpPr>
            <a:spLocks noChangeShapeType="1"/>
          </p:cNvSpPr>
          <p:nvPr/>
        </p:nvSpPr>
        <p:spPr bwMode="auto">
          <a:xfrm flipV="1">
            <a:off x="5543327" y="2184850"/>
            <a:ext cx="414704" cy="11430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45" name="Line 642"/>
          <p:cNvSpPr>
            <a:spLocks noChangeShapeType="1"/>
          </p:cNvSpPr>
          <p:nvPr/>
        </p:nvSpPr>
        <p:spPr bwMode="auto">
          <a:xfrm flipH="1" flipV="1">
            <a:off x="5727967" y="2242000"/>
            <a:ext cx="444012" cy="27940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46" name="Line 643"/>
          <p:cNvSpPr>
            <a:spLocks noChangeShapeType="1"/>
          </p:cNvSpPr>
          <p:nvPr/>
        </p:nvSpPr>
        <p:spPr bwMode="auto">
          <a:xfrm flipH="1" flipV="1">
            <a:off x="5638577" y="1657800"/>
            <a:ext cx="95250" cy="58420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47" name="Line 644"/>
          <p:cNvSpPr>
            <a:spLocks noChangeShapeType="1"/>
          </p:cNvSpPr>
          <p:nvPr/>
        </p:nvSpPr>
        <p:spPr bwMode="auto">
          <a:xfrm flipH="1" flipV="1">
            <a:off x="5568239" y="1314900"/>
            <a:ext cx="70338" cy="33655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48" name="Line 645"/>
          <p:cNvSpPr>
            <a:spLocks noChangeShapeType="1"/>
          </p:cNvSpPr>
          <p:nvPr/>
        </p:nvSpPr>
        <p:spPr bwMode="auto">
          <a:xfrm flipV="1">
            <a:off x="5511090" y="1535562"/>
            <a:ext cx="38100" cy="6350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49" name="Rectangle 646"/>
          <p:cNvSpPr>
            <a:spLocks noGrp="1" noChangeArrowheads="1"/>
          </p:cNvSpPr>
          <p:nvPr>
            <p:ph type="title"/>
          </p:nvPr>
        </p:nvSpPr>
        <p:spPr>
          <a:xfrm>
            <a:off x="287358" y="223556"/>
            <a:ext cx="8999004" cy="438958"/>
          </a:xfrm>
        </p:spPr>
        <p:txBody>
          <a:bodyPr/>
          <a:lstStyle/>
          <a:p>
            <a:r>
              <a:rPr lang="en-US" sz="2400" dirty="0"/>
              <a:t>The Classic Strategy: Tighten Tolerances</a:t>
            </a:r>
          </a:p>
        </p:txBody>
      </p:sp>
      <p:sp>
        <p:nvSpPr>
          <p:cNvPr id="22150" name="Rectangle 647"/>
          <p:cNvSpPr>
            <a:spLocks noChangeArrowheads="1"/>
          </p:cNvSpPr>
          <p:nvPr/>
        </p:nvSpPr>
        <p:spPr bwMode="auto">
          <a:xfrm>
            <a:off x="8269674" y="4375601"/>
            <a:ext cx="0"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pPr algn="ctr" eaLnBrk="0" hangingPunct="0"/>
            <a:endParaRPr lang="en-US" sz="2400" dirty="0">
              <a:latin typeface="Times New Roman" charset="0"/>
            </a:endParaRPr>
          </a:p>
        </p:txBody>
      </p:sp>
      <p:sp>
        <p:nvSpPr>
          <p:cNvPr id="22151" name="Freeform 648"/>
          <p:cNvSpPr>
            <a:spLocks/>
          </p:cNvSpPr>
          <p:nvPr/>
        </p:nvSpPr>
        <p:spPr bwMode="auto">
          <a:xfrm>
            <a:off x="3658844" y="2432500"/>
            <a:ext cx="5543550" cy="1231900"/>
          </a:xfrm>
          <a:custGeom>
            <a:avLst/>
            <a:gdLst>
              <a:gd name="T0" fmla="*/ 2147483647 w 3492"/>
              <a:gd name="T1" fmla="*/ 2147483647 h 776"/>
              <a:gd name="T2" fmla="*/ 0 w 3492"/>
              <a:gd name="T3" fmla="*/ 2147483647 h 776"/>
              <a:gd name="T4" fmla="*/ 2147483647 w 3492"/>
              <a:gd name="T5" fmla="*/ 2147483647 h 776"/>
              <a:gd name="T6" fmla="*/ 2147483647 w 3492"/>
              <a:gd name="T7" fmla="*/ 2147483647 h 776"/>
              <a:gd name="T8" fmla="*/ 2147483647 w 3492"/>
              <a:gd name="T9" fmla="*/ 0 h 776"/>
              <a:gd name="T10" fmla="*/ 2147483647 w 3492"/>
              <a:gd name="T11" fmla="*/ 2147483647 h 776"/>
              <a:gd name="T12" fmla="*/ 2147483647 w 3492"/>
              <a:gd name="T13" fmla="*/ 2147483647 h 776"/>
              <a:gd name="T14" fmla="*/ 2147483647 w 3492"/>
              <a:gd name="T15" fmla="*/ 2147483647 h 776"/>
              <a:gd name="T16" fmla="*/ 2147483647 w 3492"/>
              <a:gd name="T17" fmla="*/ 2147483647 h 776"/>
              <a:gd name="T18" fmla="*/ 2147483647 w 3492"/>
              <a:gd name="T19" fmla="*/ 2147483647 h 776"/>
              <a:gd name="T20" fmla="*/ 2147483647 w 3492"/>
              <a:gd name="T21" fmla="*/ 2147483647 h 776"/>
              <a:gd name="T22" fmla="*/ 2147483647 w 3492"/>
              <a:gd name="T23" fmla="*/ 2147483647 h 776"/>
              <a:gd name="T24" fmla="*/ 2147483647 w 3492"/>
              <a:gd name="T25" fmla="*/ 2147483647 h 776"/>
              <a:gd name="T26" fmla="*/ 2147483647 w 3492"/>
              <a:gd name="T27" fmla="*/ 2147483647 h 776"/>
              <a:gd name="T28" fmla="*/ 2147483647 w 3492"/>
              <a:gd name="T29" fmla="*/ 2147483647 h 776"/>
              <a:gd name="T30" fmla="*/ 2147483647 w 3492"/>
              <a:gd name="T31" fmla="*/ 2147483647 h 77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3492"/>
              <a:gd name="T49" fmla="*/ 0 h 776"/>
              <a:gd name="T50" fmla="*/ 3492 w 3492"/>
              <a:gd name="T51" fmla="*/ 776 h 77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3492" h="776">
                <a:moveTo>
                  <a:pt x="900" y="44"/>
                </a:moveTo>
                <a:lnTo>
                  <a:pt x="0" y="480"/>
                </a:lnTo>
                <a:lnTo>
                  <a:pt x="2320" y="776"/>
                </a:lnTo>
                <a:lnTo>
                  <a:pt x="3492" y="244"/>
                </a:lnTo>
                <a:lnTo>
                  <a:pt x="1700" y="0"/>
                </a:lnTo>
                <a:lnTo>
                  <a:pt x="1788" y="40"/>
                </a:lnTo>
                <a:lnTo>
                  <a:pt x="1948" y="228"/>
                </a:lnTo>
                <a:lnTo>
                  <a:pt x="1896" y="248"/>
                </a:lnTo>
                <a:lnTo>
                  <a:pt x="1808" y="268"/>
                </a:lnTo>
                <a:lnTo>
                  <a:pt x="1668" y="284"/>
                </a:lnTo>
                <a:lnTo>
                  <a:pt x="1428" y="264"/>
                </a:lnTo>
                <a:lnTo>
                  <a:pt x="1272" y="228"/>
                </a:lnTo>
                <a:lnTo>
                  <a:pt x="1132" y="144"/>
                </a:lnTo>
                <a:lnTo>
                  <a:pt x="992" y="152"/>
                </a:lnTo>
                <a:lnTo>
                  <a:pt x="928" y="108"/>
                </a:lnTo>
                <a:lnTo>
                  <a:pt x="900" y="44"/>
                </a:lnTo>
                <a:close/>
              </a:path>
            </a:pathLst>
          </a:custGeom>
          <a:solidFill>
            <a:srgbClr val="99FF99">
              <a:alpha val="50195"/>
            </a:srgbClr>
          </a:solidFill>
          <a:ln w="9525">
            <a:solidFill>
              <a:schemeClr val="tx1"/>
            </a:solidFill>
            <a:round/>
            <a:headEnd/>
            <a:tailEnd/>
          </a:ln>
        </p:spPr>
        <p:txBody>
          <a:bodyPr lIns="91429" tIns="45715" rIns="91429" bIns="45715"/>
          <a:lstStyle/>
          <a:p>
            <a:endParaRPr lang="en-US" sz="1800" dirty="0"/>
          </a:p>
        </p:txBody>
      </p:sp>
      <p:sp>
        <p:nvSpPr>
          <p:cNvPr id="20105" name="AutoShape 649"/>
          <p:cNvSpPr>
            <a:spLocks noChangeArrowheads="1"/>
          </p:cNvSpPr>
          <p:nvPr/>
        </p:nvSpPr>
        <p:spPr bwMode="gray">
          <a:xfrm>
            <a:off x="1720481" y="3832675"/>
            <a:ext cx="1785961" cy="1003300"/>
          </a:xfrm>
          <a:prstGeom prst="wedgeRoundRectCallout">
            <a:avLst>
              <a:gd name="adj1" fmla="val 83125"/>
              <a:gd name="adj2" fmla="val -105727"/>
              <a:gd name="adj3" fmla="val 16667"/>
            </a:avLst>
          </a:prstGeom>
          <a:ln>
            <a:headEnd/>
            <a:tailEnd/>
          </a:ln>
        </p:spPr>
        <p:style>
          <a:lnRef idx="0">
            <a:schemeClr val="accent4"/>
          </a:lnRef>
          <a:fillRef idx="3">
            <a:schemeClr val="accent4"/>
          </a:fillRef>
          <a:effectRef idx="3">
            <a:schemeClr val="accent4"/>
          </a:effectRef>
          <a:fontRef idx="minor">
            <a:schemeClr val="lt1"/>
          </a:fontRef>
        </p:style>
        <p:txBody>
          <a:bodyPr lIns="91429" tIns="45715" rIns="91429" bIns="45715"/>
          <a:lstStyle/>
          <a:p>
            <a:pPr algn="ctr">
              <a:defRPr/>
            </a:pPr>
            <a:r>
              <a:rPr lang="en-GB" sz="1800" dirty="0">
                <a:solidFill>
                  <a:schemeClr val="bg1"/>
                </a:solidFill>
                <a:ea typeface="+mn-ea"/>
                <a:cs typeface="+mn-cs"/>
              </a:rPr>
              <a:t>Required</a:t>
            </a:r>
          </a:p>
          <a:p>
            <a:pPr algn="ctr">
              <a:defRPr/>
            </a:pPr>
            <a:r>
              <a:rPr lang="en-GB" sz="1800" dirty="0">
                <a:solidFill>
                  <a:schemeClr val="bg1"/>
                </a:solidFill>
                <a:ea typeface="+mn-ea"/>
                <a:cs typeface="+mn-cs"/>
              </a:rPr>
              <a:t>Customer</a:t>
            </a:r>
          </a:p>
          <a:p>
            <a:pPr algn="ctr">
              <a:defRPr/>
            </a:pPr>
            <a:r>
              <a:rPr lang="en-GB" sz="1800" dirty="0">
                <a:solidFill>
                  <a:schemeClr val="bg1"/>
                </a:solidFill>
                <a:ea typeface="+mn-ea"/>
                <a:cs typeface="+mn-cs"/>
              </a:rPr>
              <a:t>Performance</a:t>
            </a:r>
          </a:p>
        </p:txBody>
      </p:sp>
      <p:grpSp>
        <p:nvGrpSpPr>
          <p:cNvPr id="22155" name="Group 650"/>
          <p:cNvGrpSpPr>
            <a:grpSpLocks/>
          </p:cNvGrpSpPr>
          <p:nvPr/>
        </p:nvGrpSpPr>
        <p:grpSpPr bwMode="auto">
          <a:xfrm>
            <a:off x="4482391" y="1327600"/>
            <a:ext cx="1094643" cy="3109912"/>
            <a:chOff x="201" y="546"/>
            <a:chExt cx="689" cy="1959"/>
          </a:xfrm>
        </p:grpSpPr>
        <p:sp>
          <p:nvSpPr>
            <p:cNvPr id="22187" name="Line 651"/>
            <p:cNvSpPr>
              <a:spLocks noChangeShapeType="1"/>
            </p:cNvSpPr>
            <p:nvPr/>
          </p:nvSpPr>
          <p:spPr bwMode="auto">
            <a:xfrm flipV="1">
              <a:off x="649" y="798"/>
              <a:ext cx="127" cy="403"/>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22188" name="Line 652"/>
            <p:cNvSpPr>
              <a:spLocks noChangeShapeType="1"/>
            </p:cNvSpPr>
            <p:nvPr/>
          </p:nvSpPr>
          <p:spPr bwMode="auto">
            <a:xfrm flipV="1">
              <a:off x="826" y="546"/>
              <a:ext cx="64" cy="159"/>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22189" name="Line 653"/>
            <p:cNvSpPr>
              <a:spLocks noChangeShapeType="1"/>
            </p:cNvSpPr>
            <p:nvPr/>
          </p:nvSpPr>
          <p:spPr bwMode="auto">
            <a:xfrm flipV="1">
              <a:off x="545" y="1193"/>
              <a:ext cx="112" cy="375"/>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22190" name="Line 654"/>
            <p:cNvSpPr>
              <a:spLocks noChangeShapeType="1"/>
            </p:cNvSpPr>
            <p:nvPr/>
          </p:nvSpPr>
          <p:spPr bwMode="auto">
            <a:xfrm flipV="1">
              <a:off x="480" y="1568"/>
              <a:ext cx="65" cy="257"/>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22191" name="Line 655"/>
            <p:cNvSpPr>
              <a:spLocks noChangeShapeType="1"/>
            </p:cNvSpPr>
            <p:nvPr/>
          </p:nvSpPr>
          <p:spPr bwMode="auto">
            <a:xfrm flipV="1">
              <a:off x="408" y="1825"/>
              <a:ext cx="72" cy="286"/>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22192" name="Line 656"/>
            <p:cNvSpPr>
              <a:spLocks noChangeShapeType="1"/>
            </p:cNvSpPr>
            <p:nvPr/>
          </p:nvSpPr>
          <p:spPr bwMode="auto">
            <a:xfrm flipV="1">
              <a:off x="344" y="2111"/>
              <a:ext cx="64" cy="318"/>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22193" name="Line 657"/>
            <p:cNvSpPr>
              <a:spLocks noChangeShapeType="1"/>
            </p:cNvSpPr>
            <p:nvPr/>
          </p:nvSpPr>
          <p:spPr bwMode="auto">
            <a:xfrm flipV="1">
              <a:off x="273" y="2429"/>
              <a:ext cx="71" cy="38"/>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22194" name="Line 658"/>
            <p:cNvSpPr>
              <a:spLocks noChangeShapeType="1"/>
            </p:cNvSpPr>
            <p:nvPr/>
          </p:nvSpPr>
          <p:spPr bwMode="auto">
            <a:xfrm flipV="1">
              <a:off x="201" y="2467"/>
              <a:ext cx="72" cy="38"/>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22195" name="Line 659"/>
            <p:cNvSpPr>
              <a:spLocks noChangeShapeType="1"/>
            </p:cNvSpPr>
            <p:nvPr/>
          </p:nvSpPr>
          <p:spPr bwMode="auto">
            <a:xfrm flipV="1">
              <a:off x="773" y="698"/>
              <a:ext cx="52" cy="104"/>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grpSp>
      <p:sp>
        <p:nvSpPr>
          <p:cNvPr id="22156" name="Oval 660"/>
          <p:cNvSpPr>
            <a:spLocks noChangeArrowheads="1"/>
          </p:cNvSpPr>
          <p:nvPr/>
        </p:nvSpPr>
        <p:spPr bwMode="auto">
          <a:xfrm>
            <a:off x="4413519" y="4339094"/>
            <a:ext cx="193431" cy="193675"/>
          </a:xfrm>
          <a:prstGeom prst="ellipse">
            <a:avLst/>
          </a:prstGeom>
          <a:solidFill>
            <a:srgbClr val="FFCC66"/>
          </a:solidFill>
          <a:ln w="9525">
            <a:solidFill>
              <a:schemeClr val="tx1"/>
            </a:solidFill>
            <a:round/>
            <a:headEnd/>
            <a:tailEnd/>
          </a:ln>
        </p:spPr>
        <p:txBody>
          <a:bodyPr wrap="none" lIns="91429" tIns="45715" rIns="91429" bIns="45715" anchor="ctr"/>
          <a:lstStyle/>
          <a:p>
            <a:pPr algn="ctr"/>
            <a:endParaRPr lang="en-US" sz="2400" dirty="0">
              <a:latin typeface="Times New Roman" charset="0"/>
            </a:endParaRPr>
          </a:p>
        </p:txBody>
      </p:sp>
      <p:sp>
        <p:nvSpPr>
          <p:cNvPr id="22157" name="Line 661"/>
          <p:cNvSpPr>
            <a:spLocks noChangeShapeType="1"/>
          </p:cNvSpPr>
          <p:nvPr/>
        </p:nvSpPr>
        <p:spPr bwMode="auto">
          <a:xfrm>
            <a:off x="7438071" y="4264475"/>
            <a:ext cx="219808" cy="23812"/>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grpSp>
        <p:nvGrpSpPr>
          <p:cNvPr id="22158" name="Group 662"/>
          <p:cNvGrpSpPr>
            <a:grpSpLocks/>
          </p:cNvGrpSpPr>
          <p:nvPr/>
        </p:nvGrpSpPr>
        <p:grpSpPr bwMode="auto">
          <a:xfrm>
            <a:off x="5578495" y="1327600"/>
            <a:ext cx="1828800" cy="2546350"/>
            <a:chOff x="893" y="551"/>
            <a:chExt cx="1152" cy="1604"/>
          </a:xfrm>
        </p:grpSpPr>
        <p:sp>
          <p:nvSpPr>
            <p:cNvPr id="22178" name="Line 663"/>
            <p:cNvSpPr>
              <a:spLocks noChangeShapeType="1"/>
            </p:cNvSpPr>
            <p:nvPr/>
          </p:nvSpPr>
          <p:spPr bwMode="auto">
            <a:xfrm flipH="1" flipV="1">
              <a:off x="1443" y="1341"/>
              <a:ext cx="137" cy="158"/>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22179" name="Line 664"/>
            <p:cNvSpPr>
              <a:spLocks noChangeShapeType="1"/>
            </p:cNvSpPr>
            <p:nvPr/>
          </p:nvSpPr>
          <p:spPr bwMode="auto">
            <a:xfrm flipH="1" flipV="1">
              <a:off x="1580" y="1499"/>
              <a:ext cx="136" cy="175"/>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22180" name="Line 665"/>
            <p:cNvSpPr>
              <a:spLocks noChangeShapeType="1"/>
            </p:cNvSpPr>
            <p:nvPr/>
          </p:nvSpPr>
          <p:spPr bwMode="auto">
            <a:xfrm flipH="1" flipV="1">
              <a:off x="1716" y="1674"/>
              <a:ext cx="143" cy="204"/>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22181" name="Line 666"/>
            <p:cNvSpPr>
              <a:spLocks noChangeShapeType="1"/>
            </p:cNvSpPr>
            <p:nvPr/>
          </p:nvSpPr>
          <p:spPr bwMode="auto">
            <a:xfrm flipH="1" flipV="1">
              <a:off x="1859" y="1878"/>
              <a:ext cx="137" cy="151"/>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22182" name="Line 667"/>
            <p:cNvSpPr>
              <a:spLocks noChangeShapeType="1"/>
            </p:cNvSpPr>
            <p:nvPr/>
          </p:nvSpPr>
          <p:spPr bwMode="auto">
            <a:xfrm>
              <a:off x="1389" y="1300"/>
              <a:ext cx="64" cy="49"/>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22183" name="Line 668"/>
            <p:cNvSpPr>
              <a:spLocks noChangeShapeType="1"/>
            </p:cNvSpPr>
            <p:nvPr/>
          </p:nvSpPr>
          <p:spPr bwMode="auto">
            <a:xfrm flipH="1" flipV="1">
              <a:off x="1085" y="1111"/>
              <a:ext cx="304" cy="184"/>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22184" name="Line 669"/>
            <p:cNvSpPr>
              <a:spLocks noChangeShapeType="1"/>
            </p:cNvSpPr>
            <p:nvPr/>
          </p:nvSpPr>
          <p:spPr bwMode="auto">
            <a:xfrm flipH="1" flipV="1">
              <a:off x="985" y="747"/>
              <a:ext cx="116" cy="360"/>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22185" name="Line 670"/>
            <p:cNvSpPr>
              <a:spLocks noChangeShapeType="1"/>
            </p:cNvSpPr>
            <p:nvPr/>
          </p:nvSpPr>
          <p:spPr bwMode="auto">
            <a:xfrm flipH="1" flipV="1">
              <a:off x="893" y="551"/>
              <a:ext cx="92" cy="208"/>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22186" name="Line 671"/>
            <p:cNvSpPr>
              <a:spLocks noChangeShapeType="1"/>
            </p:cNvSpPr>
            <p:nvPr/>
          </p:nvSpPr>
          <p:spPr bwMode="auto">
            <a:xfrm>
              <a:off x="1993" y="2027"/>
              <a:ext cx="52" cy="128"/>
            </a:xfrm>
            <a:prstGeom prst="line">
              <a:avLst/>
            </a:prstGeom>
            <a:noFill/>
            <a:ln w="2857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grpSp>
      <p:sp>
        <p:nvSpPr>
          <p:cNvPr id="22159" name="Oval 672"/>
          <p:cNvSpPr>
            <a:spLocks noChangeArrowheads="1"/>
          </p:cNvSpPr>
          <p:nvPr/>
        </p:nvSpPr>
        <p:spPr bwMode="auto">
          <a:xfrm>
            <a:off x="7643224" y="4188278"/>
            <a:ext cx="193431" cy="193675"/>
          </a:xfrm>
          <a:prstGeom prst="ellipse">
            <a:avLst/>
          </a:prstGeom>
          <a:solidFill>
            <a:srgbClr val="FFCC66"/>
          </a:solidFill>
          <a:ln w="9525">
            <a:solidFill>
              <a:schemeClr val="tx1"/>
            </a:solidFill>
            <a:round/>
            <a:headEnd/>
            <a:tailEnd/>
          </a:ln>
        </p:spPr>
        <p:txBody>
          <a:bodyPr wrap="none" lIns="91429" tIns="45715" rIns="91429" bIns="45715" anchor="ctr"/>
          <a:lstStyle/>
          <a:p>
            <a:pPr algn="ctr"/>
            <a:endParaRPr lang="en-US" sz="2400" dirty="0">
              <a:latin typeface="Times New Roman" charset="0"/>
            </a:endParaRPr>
          </a:p>
        </p:txBody>
      </p:sp>
      <p:sp>
        <p:nvSpPr>
          <p:cNvPr id="22176" name="Text Box 674"/>
          <p:cNvSpPr txBox="1">
            <a:spLocks noChangeArrowheads="1"/>
          </p:cNvSpPr>
          <p:nvPr/>
        </p:nvSpPr>
        <p:spPr bwMode="auto">
          <a:xfrm>
            <a:off x="3319039" y="4814758"/>
            <a:ext cx="2111878" cy="64633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91429" tIns="45715" rIns="91429" bIns="45715">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spcBef>
                <a:spcPct val="50000"/>
              </a:spcBef>
            </a:pPr>
            <a:r>
              <a:rPr lang="en-GB" sz="1800" dirty="0"/>
              <a:t>Set Tight Tolerances for X</a:t>
            </a:r>
            <a:r>
              <a:rPr lang="en-GB" sz="1800" baseline="-25000" dirty="0"/>
              <a:t>1</a:t>
            </a:r>
            <a:r>
              <a:rPr lang="en-GB" sz="1800" dirty="0"/>
              <a:t> </a:t>
            </a:r>
          </a:p>
        </p:txBody>
      </p:sp>
      <p:sp>
        <p:nvSpPr>
          <p:cNvPr id="22172" name="Line 680"/>
          <p:cNvSpPr>
            <a:spLocks noChangeShapeType="1"/>
          </p:cNvSpPr>
          <p:nvPr/>
        </p:nvSpPr>
        <p:spPr bwMode="gray">
          <a:xfrm flipV="1">
            <a:off x="4878732" y="1166134"/>
            <a:ext cx="0" cy="1199926"/>
          </a:xfrm>
          <a:prstGeom prst="line">
            <a:avLst/>
          </a:prstGeom>
          <a:noFill/>
          <a:ln w="57150">
            <a:solidFill>
              <a:srgbClr val="FF0000"/>
            </a:solidFill>
            <a:round/>
            <a:headEnd type="triangle" w="med" len="med"/>
            <a:tailEnd type="triangle" w="med" len="me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173" name="Text Box 681"/>
          <p:cNvSpPr txBox="1">
            <a:spLocks noChangeArrowheads="1"/>
          </p:cNvSpPr>
          <p:nvPr/>
        </p:nvSpPr>
        <p:spPr bwMode="gray">
          <a:xfrm rot="16200000">
            <a:off x="3668795" y="1493816"/>
            <a:ext cx="1578532" cy="58477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91429" tIns="45715" rIns="91429" bIns="45715">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spcBef>
                <a:spcPct val="50000"/>
              </a:spcBef>
            </a:pPr>
            <a:r>
              <a:rPr lang="en-GB" sz="1600" b="1" dirty="0"/>
              <a:t>Variation in Performance </a:t>
            </a:r>
          </a:p>
        </p:txBody>
      </p:sp>
      <p:grpSp>
        <p:nvGrpSpPr>
          <p:cNvPr id="6" name="Group 682"/>
          <p:cNvGrpSpPr>
            <a:grpSpLocks/>
          </p:cNvGrpSpPr>
          <p:nvPr/>
        </p:nvGrpSpPr>
        <p:grpSpPr bwMode="auto">
          <a:xfrm>
            <a:off x="5181886" y="1338719"/>
            <a:ext cx="766937" cy="962025"/>
            <a:chOff x="3634" y="1044"/>
            <a:chExt cx="483" cy="606"/>
          </a:xfrm>
        </p:grpSpPr>
        <p:sp>
          <p:nvSpPr>
            <p:cNvPr id="22168" name="Freeform 683"/>
            <p:cNvSpPr>
              <a:spLocks/>
            </p:cNvSpPr>
            <p:nvPr/>
          </p:nvSpPr>
          <p:spPr bwMode="auto">
            <a:xfrm>
              <a:off x="3748" y="1044"/>
              <a:ext cx="276" cy="273"/>
            </a:xfrm>
            <a:custGeom>
              <a:avLst/>
              <a:gdLst>
                <a:gd name="T0" fmla="*/ 132 w 276"/>
                <a:gd name="T1" fmla="*/ 0 h 273"/>
                <a:gd name="T2" fmla="*/ 0 w 276"/>
                <a:gd name="T3" fmla="*/ 225 h 273"/>
                <a:gd name="T4" fmla="*/ 135 w 276"/>
                <a:gd name="T5" fmla="*/ 273 h 273"/>
                <a:gd name="T6" fmla="*/ 276 w 276"/>
                <a:gd name="T7" fmla="*/ 243 h 273"/>
                <a:gd name="T8" fmla="*/ 258 w 276"/>
                <a:gd name="T9" fmla="*/ 174 h 273"/>
                <a:gd name="T10" fmla="*/ 132 w 276"/>
                <a:gd name="T11" fmla="*/ 0 h 273"/>
                <a:gd name="T12" fmla="*/ 0 60000 65536"/>
                <a:gd name="T13" fmla="*/ 0 60000 65536"/>
                <a:gd name="T14" fmla="*/ 0 60000 65536"/>
                <a:gd name="T15" fmla="*/ 0 60000 65536"/>
                <a:gd name="T16" fmla="*/ 0 60000 65536"/>
                <a:gd name="T17" fmla="*/ 0 60000 65536"/>
                <a:gd name="T18" fmla="*/ 0 w 276"/>
                <a:gd name="T19" fmla="*/ 0 h 273"/>
                <a:gd name="T20" fmla="*/ 276 w 276"/>
                <a:gd name="T21" fmla="*/ 273 h 273"/>
              </a:gdLst>
              <a:ahLst/>
              <a:cxnLst>
                <a:cxn ang="T12">
                  <a:pos x="T0" y="T1"/>
                </a:cxn>
                <a:cxn ang="T13">
                  <a:pos x="T2" y="T3"/>
                </a:cxn>
                <a:cxn ang="T14">
                  <a:pos x="T4" y="T5"/>
                </a:cxn>
                <a:cxn ang="T15">
                  <a:pos x="T6" y="T7"/>
                </a:cxn>
                <a:cxn ang="T16">
                  <a:pos x="T8" y="T9"/>
                </a:cxn>
                <a:cxn ang="T17">
                  <a:pos x="T10" y="T11"/>
                </a:cxn>
              </a:cxnLst>
              <a:rect l="T18" t="T19" r="T20" b="T21"/>
              <a:pathLst>
                <a:path w="276" h="273">
                  <a:moveTo>
                    <a:pt x="132" y="0"/>
                  </a:moveTo>
                  <a:lnTo>
                    <a:pt x="0" y="225"/>
                  </a:lnTo>
                  <a:lnTo>
                    <a:pt x="135" y="273"/>
                  </a:lnTo>
                  <a:lnTo>
                    <a:pt x="276" y="243"/>
                  </a:lnTo>
                  <a:lnTo>
                    <a:pt x="258" y="174"/>
                  </a:lnTo>
                  <a:lnTo>
                    <a:pt x="132" y="0"/>
                  </a:lnTo>
                  <a:close/>
                </a:path>
              </a:pathLst>
            </a:custGeom>
            <a:solidFill>
              <a:srgbClr val="FF0000">
                <a:alpha val="81960"/>
              </a:srgbClr>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22169" name="Freeform 684"/>
            <p:cNvSpPr>
              <a:spLocks/>
            </p:cNvSpPr>
            <p:nvPr/>
          </p:nvSpPr>
          <p:spPr bwMode="auto">
            <a:xfrm>
              <a:off x="3634" y="1269"/>
              <a:ext cx="483" cy="381"/>
            </a:xfrm>
            <a:custGeom>
              <a:avLst/>
              <a:gdLst>
                <a:gd name="T0" fmla="*/ 111 w 483"/>
                <a:gd name="T1" fmla="*/ 0 h 381"/>
                <a:gd name="T2" fmla="*/ 27 w 483"/>
                <a:gd name="T3" fmla="*/ 207 h 381"/>
                <a:gd name="T4" fmla="*/ 0 w 483"/>
                <a:gd name="T5" fmla="*/ 315 h 381"/>
                <a:gd name="T6" fmla="*/ 84 w 483"/>
                <a:gd name="T7" fmla="*/ 345 h 381"/>
                <a:gd name="T8" fmla="*/ 213 w 483"/>
                <a:gd name="T9" fmla="*/ 381 h 381"/>
                <a:gd name="T10" fmla="*/ 483 w 483"/>
                <a:gd name="T11" fmla="*/ 309 h 381"/>
                <a:gd name="T12" fmla="*/ 393 w 483"/>
                <a:gd name="T13" fmla="*/ 15 h 381"/>
                <a:gd name="T14" fmla="*/ 252 w 483"/>
                <a:gd name="T15" fmla="*/ 48 h 381"/>
                <a:gd name="T16" fmla="*/ 111 w 483"/>
                <a:gd name="T17" fmla="*/ 0 h 38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83"/>
                <a:gd name="T28" fmla="*/ 0 h 381"/>
                <a:gd name="T29" fmla="*/ 483 w 483"/>
                <a:gd name="T30" fmla="*/ 381 h 381"/>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83" h="381">
                  <a:moveTo>
                    <a:pt x="111" y="0"/>
                  </a:moveTo>
                  <a:lnTo>
                    <a:pt x="27" y="207"/>
                  </a:lnTo>
                  <a:lnTo>
                    <a:pt x="0" y="315"/>
                  </a:lnTo>
                  <a:lnTo>
                    <a:pt x="84" y="345"/>
                  </a:lnTo>
                  <a:lnTo>
                    <a:pt x="213" y="381"/>
                  </a:lnTo>
                  <a:lnTo>
                    <a:pt x="483" y="309"/>
                  </a:lnTo>
                  <a:lnTo>
                    <a:pt x="393" y="15"/>
                  </a:lnTo>
                  <a:lnTo>
                    <a:pt x="252" y="48"/>
                  </a:lnTo>
                  <a:lnTo>
                    <a:pt x="111" y="0"/>
                  </a:lnTo>
                  <a:close/>
                </a:path>
              </a:pathLst>
            </a:custGeom>
            <a:solidFill>
              <a:srgbClr val="FF0000">
                <a:alpha val="67058"/>
              </a:srgbClr>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grpSp>
      <p:sp>
        <p:nvSpPr>
          <p:cNvPr id="362159" name="Text Box 687"/>
          <p:cNvSpPr txBox="1">
            <a:spLocks noChangeArrowheads="1"/>
          </p:cNvSpPr>
          <p:nvPr/>
        </p:nvSpPr>
        <p:spPr bwMode="auto">
          <a:xfrm>
            <a:off x="1763917" y="5811031"/>
            <a:ext cx="8715005" cy="646321"/>
          </a:xfrm>
          <a:prstGeom prst="rect">
            <a:avLst/>
          </a:prstGeom>
          <a:ln>
            <a:headEnd/>
            <a:tailEnd/>
          </a:ln>
        </p:spPr>
        <p:style>
          <a:lnRef idx="1">
            <a:schemeClr val="accent2"/>
          </a:lnRef>
          <a:fillRef idx="2">
            <a:schemeClr val="accent2"/>
          </a:fillRef>
          <a:effectRef idx="1">
            <a:schemeClr val="accent2"/>
          </a:effectRef>
          <a:fontRef idx="minor">
            <a:schemeClr val="dk1"/>
          </a:fontRef>
        </p:style>
        <p:txBody>
          <a:bodyPr wrap="square" lIns="91429" tIns="45715" rIns="91429" bIns="45715">
            <a:spAutoFit/>
          </a:bodyPr>
          <a:lstStyle/>
          <a:p>
            <a:pPr algn="ctr">
              <a:defRPr/>
            </a:pPr>
            <a:r>
              <a:rPr lang="en-GB" sz="1800" b="1" dirty="0">
                <a:solidFill>
                  <a:schemeClr val="dk1"/>
                </a:solidFill>
                <a:latin typeface="+mn-lt"/>
                <a:ea typeface="+mn-ea"/>
                <a:cs typeface="+mn-cs"/>
              </a:rPr>
              <a:t>The classic reaction to a sensitive design is to set tighter tolerances. This does work but often comes at a great cost.</a:t>
            </a:r>
          </a:p>
        </p:txBody>
      </p:sp>
      <p:cxnSp>
        <p:nvCxnSpPr>
          <p:cNvPr id="7" name="Straight Connector 6"/>
          <p:cNvCxnSpPr/>
          <p:nvPr/>
        </p:nvCxnSpPr>
        <p:spPr>
          <a:xfrm flipH="1">
            <a:off x="4150023" y="4514078"/>
            <a:ext cx="228513" cy="118409"/>
          </a:xfrm>
          <a:prstGeom prst="line">
            <a:avLst/>
          </a:prstGeom>
          <a:ln>
            <a:solidFill>
              <a:srgbClr val="000000"/>
            </a:solidFill>
          </a:ln>
        </p:spPr>
        <p:style>
          <a:lnRef idx="2">
            <a:schemeClr val="accent1"/>
          </a:lnRef>
          <a:fillRef idx="0">
            <a:schemeClr val="accent1"/>
          </a:fillRef>
          <a:effectRef idx="1">
            <a:schemeClr val="accent1"/>
          </a:effectRef>
          <a:fontRef idx="minor">
            <a:schemeClr val="tx1"/>
          </a:fontRef>
        </p:style>
      </p:cxnSp>
      <p:cxnSp>
        <p:nvCxnSpPr>
          <p:cNvPr id="693" name="Straight Connector 692"/>
          <p:cNvCxnSpPr/>
          <p:nvPr/>
        </p:nvCxnSpPr>
        <p:spPr>
          <a:xfrm flipH="1">
            <a:off x="4427336" y="4541570"/>
            <a:ext cx="228513" cy="118409"/>
          </a:xfrm>
          <a:prstGeom prst="line">
            <a:avLst/>
          </a:prstGeom>
          <a:ln>
            <a:solidFill>
              <a:srgbClr val="000000"/>
            </a:solidFill>
          </a:ln>
        </p:spPr>
        <p:style>
          <a:lnRef idx="2">
            <a:schemeClr val="accent1"/>
          </a:lnRef>
          <a:fillRef idx="0">
            <a:schemeClr val="accent1"/>
          </a:fillRef>
          <a:effectRef idx="1">
            <a:schemeClr val="accent1"/>
          </a:effectRef>
          <a:fontRef idx="minor">
            <a:schemeClr val="tx1"/>
          </a:fontRef>
        </p:style>
      </p:cxnSp>
      <p:cxnSp>
        <p:nvCxnSpPr>
          <p:cNvPr id="11" name="Straight Arrow Connector 10"/>
          <p:cNvCxnSpPr/>
          <p:nvPr/>
        </p:nvCxnSpPr>
        <p:spPr>
          <a:xfrm>
            <a:off x="3858550" y="4507574"/>
            <a:ext cx="402506" cy="55516"/>
          </a:xfrm>
          <a:prstGeom prst="straightConnector1">
            <a:avLst/>
          </a:prstGeom>
          <a:ln>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698" name="Straight Arrow Connector 697"/>
          <p:cNvCxnSpPr/>
          <p:nvPr/>
        </p:nvCxnSpPr>
        <p:spPr>
          <a:xfrm flipH="1" flipV="1">
            <a:off x="4531434" y="4618337"/>
            <a:ext cx="402780" cy="48848"/>
          </a:xfrm>
          <a:prstGeom prst="straightConnector1">
            <a:avLst/>
          </a:prstGeom>
          <a:ln>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700" name="Straight Arrow Connector 699"/>
          <p:cNvCxnSpPr/>
          <p:nvPr/>
        </p:nvCxnSpPr>
        <p:spPr>
          <a:xfrm flipV="1">
            <a:off x="7612632" y="4487131"/>
            <a:ext cx="377552" cy="239184"/>
          </a:xfrm>
          <a:prstGeom prst="straightConnector1">
            <a:avLst/>
          </a:prstGeom>
          <a:ln>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703" name="Straight Connector 702"/>
          <p:cNvCxnSpPr/>
          <p:nvPr/>
        </p:nvCxnSpPr>
        <p:spPr>
          <a:xfrm flipH="1" flipV="1">
            <a:off x="7991856" y="4281652"/>
            <a:ext cx="358495" cy="44371"/>
          </a:xfrm>
          <a:prstGeom prst="line">
            <a:avLst/>
          </a:prstGeom>
          <a:ln>
            <a:solidFill>
              <a:srgbClr val="000000"/>
            </a:solidFill>
          </a:ln>
        </p:spPr>
        <p:style>
          <a:lnRef idx="2">
            <a:schemeClr val="accent1"/>
          </a:lnRef>
          <a:fillRef idx="0">
            <a:schemeClr val="accent1"/>
          </a:fillRef>
          <a:effectRef idx="1">
            <a:schemeClr val="accent1"/>
          </a:effectRef>
          <a:fontRef idx="minor">
            <a:schemeClr val="tx1"/>
          </a:fontRef>
        </p:style>
      </p:cxnSp>
      <p:cxnSp>
        <p:nvCxnSpPr>
          <p:cNvPr id="705" name="Straight Connector 704"/>
          <p:cNvCxnSpPr/>
          <p:nvPr/>
        </p:nvCxnSpPr>
        <p:spPr>
          <a:xfrm flipH="1" flipV="1">
            <a:off x="7803045" y="4443529"/>
            <a:ext cx="358495" cy="44371"/>
          </a:xfrm>
          <a:prstGeom prst="line">
            <a:avLst/>
          </a:prstGeom>
          <a:ln>
            <a:solidFill>
              <a:srgbClr val="000000"/>
            </a:solidFill>
          </a:ln>
        </p:spPr>
        <p:style>
          <a:lnRef idx="2">
            <a:schemeClr val="accent1"/>
          </a:lnRef>
          <a:fillRef idx="0">
            <a:schemeClr val="accent1"/>
          </a:fillRef>
          <a:effectRef idx="1">
            <a:schemeClr val="accent1"/>
          </a:effectRef>
          <a:fontRef idx="minor">
            <a:schemeClr val="tx1"/>
          </a:fontRef>
        </p:style>
      </p:cxnSp>
      <p:cxnSp>
        <p:nvCxnSpPr>
          <p:cNvPr id="708" name="Straight Arrow Connector 707"/>
          <p:cNvCxnSpPr/>
          <p:nvPr/>
        </p:nvCxnSpPr>
        <p:spPr>
          <a:xfrm flipH="1">
            <a:off x="8214178" y="4060657"/>
            <a:ext cx="335214" cy="237837"/>
          </a:xfrm>
          <a:prstGeom prst="straightConnector1">
            <a:avLst/>
          </a:prstGeom>
          <a:ln>
            <a:solidFill>
              <a:schemeClr val="tx1"/>
            </a:solidFill>
            <a:tailEnd type="triangle"/>
          </a:ln>
        </p:spPr>
        <p:style>
          <a:lnRef idx="2">
            <a:schemeClr val="accent1"/>
          </a:lnRef>
          <a:fillRef idx="0">
            <a:schemeClr val="accent1"/>
          </a:fillRef>
          <a:effectRef idx="1">
            <a:schemeClr val="accent1"/>
          </a:effectRef>
          <a:fontRef idx="minor">
            <a:schemeClr val="tx1"/>
          </a:fontRef>
        </p:style>
      </p:cxnSp>
      <p:sp>
        <p:nvSpPr>
          <p:cNvPr id="709" name="Text Box 674"/>
          <p:cNvSpPr txBox="1">
            <a:spLocks noChangeArrowheads="1"/>
          </p:cNvSpPr>
          <p:nvPr/>
        </p:nvSpPr>
        <p:spPr bwMode="auto">
          <a:xfrm>
            <a:off x="7837031" y="4209845"/>
            <a:ext cx="2111878" cy="64633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91429" tIns="45715" rIns="91429" bIns="45715">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spcBef>
                <a:spcPct val="50000"/>
              </a:spcBef>
            </a:pPr>
            <a:r>
              <a:rPr lang="en-GB" sz="1800" dirty="0"/>
              <a:t>Set Tight Tolerances for X</a:t>
            </a:r>
            <a:r>
              <a:rPr lang="en-GB" sz="1800" baseline="-25000" dirty="0"/>
              <a:t>2</a:t>
            </a:r>
            <a:r>
              <a:rPr lang="en-GB" sz="1800" dirty="0"/>
              <a:t> </a:t>
            </a:r>
          </a:p>
        </p:txBody>
      </p:sp>
    </p:spTree>
    <p:extLst>
      <p:ext uri="{BB962C8B-B14F-4D97-AF65-F5344CB8AC3E}">
        <p14:creationId xmlns:p14="http://schemas.microsoft.com/office/powerpoint/2010/main" val="713388860"/>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6215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2159"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2"/>
          <p:cNvSpPr>
            <a:spLocks noGrp="1" noChangeArrowheads="1"/>
          </p:cNvSpPr>
          <p:nvPr>
            <p:ph type="title"/>
          </p:nvPr>
        </p:nvSpPr>
        <p:spPr>
          <a:xfrm>
            <a:off x="217121" y="259728"/>
            <a:ext cx="7541589" cy="357996"/>
          </a:xfrm>
          <a:noFill/>
        </p:spPr>
        <p:txBody>
          <a:bodyPr lIns="0" tIns="0" rIns="0" bIns="0"/>
          <a:lstStyle/>
          <a:p>
            <a:pPr eaLnBrk="1" hangingPunct="1"/>
            <a:r>
              <a:rPr lang="en-US" sz="2800" dirty="0">
                <a:latin typeface="Arial" charset="0"/>
              </a:rPr>
              <a:t>Achieving Design Robustness</a:t>
            </a:r>
          </a:p>
        </p:txBody>
      </p:sp>
      <p:sp>
        <p:nvSpPr>
          <p:cNvPr id="103427" name="Rectangle 3"/>
          <p:cNvSpPr>
            <a:spLocks noChangeArrowheads="1"/>
          </p:cNvSpPr>
          <p:nvPr/>
        </p:nvSpPr>
        <p:spPr bwMode="auto">
          <a:xfrm>
            <a:off x="8305800" y="4770439"/>
            <a:ext cx="0"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pPr algn="ctr" eaLnBrk="0" hangingPunct="0"/>
            <a:endParaRPr lang="en-US" sz="2400" dirty="0">
              <a:latin typeface="Times New Roman" charset="0"/>
            </a:endParaRPr>
          </a:p>
        </p:txBody>
      </p:sp>
      <p:sp>
        <p:nvSpPr>
          <p:cNvPr id="20484" name="AutoShape 4"/>
          <p:cNvSpPr>
            <a:spLocks noChangeArrowheads="1"/>
          </p:cNvSpPr>
          <p:nvPr/>
        </p:nvSpPr>
        <p:spPr bwMode="gray">
          <a:xfrm>
            <a:off x="5610958" y="1244600"/>
            <a:ext cx="2476984" cy="598488"/>
          </a:xfrm>
          <a:prstGeom prst="wedgeRoundRectCallout">
            <a:avLst>
              <a:gd name="adj1" fmla="val -60604"/>
              <a:gd name="adj2" fmla="val 181990"/>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lIns="91429" tIns="45715" rIns="91429" bIns="45715" anchor="ctr"/>
          <a:lstStyle/>
          <a:p>
            <a:pPr algn="ctr" eaLnBrk="0" hangingPunct="0">
              <a:defRPr/>
            </a:pPr>
            <a:r>
              <a:rPr lang="en-GB" dirty="0">
                <a:solidFill>
                  <a:srgbClr val="FFFFFF"/>
                </a:solidFill>
                <a:ea typeface="+mn-ea"/>
              </a:rPr>
              <a:t>A Robust Optimum</a:t>
            </a:r>
          </a:p>
        </p:txBody>
      </p:sp>
      <p:grpSp>
        <p:nvGrpSpPr>
          <p:cNvPr id="103431" name="Group 5"/>
          <p:cNvGrpSpPr>
            <a:grpSpLocks/>
          </p:cNvGrpSpPr>
          <p:nvPr/>
        </p:nvGrpSpPr>
        <p:grpSpPr bwMode="auto">
          <a:xfrm>
            <a:off x="3208340" y="1565297"/>
            <a:ext cx="4306887" cy="3694113"/>
            <a:chOff x="395" y="1214"/>
            <a:chExt cx="2276" cy="2189"/>
          </a:xfrm>
        </p:grpSpPr>
        <p:grpSp>
          <p:nvGrpSpPr>
            <p:cNvPr id="103446" name="Group 6"/>
            <p:cNvGrpSpPr>
              <a:grpSpLocks/>
            </p:cNvGrpSpPr>
            <p:nvPr/>
          </p:nvGrpSpPr>
          <p:grpSpPr bwMode="auto">
            <a:xfrm>
              <a:off x="395" y="1225"/>
              <a:ext cx="2276" cy="2178"/>
              <a:chOff x="395" y="1225"/>
              <a:chExt cx="2276" cy="2178"/>
            </a:xfrm>
          </p:grpSpPr>
          <p:sp>
            <p:nvSpPr>
              <p:cNvPr id="103449" name="Line 7"/>
              <p:cNvSpPr>
                <a:spLocks noChangeShapeType="1"/>
              </p:cNvSpPr>
              <p:nvPr/>
            </p:nvSpPr>
            <p:spPr bwMode="gray">
              <a:xfrm>
                <a:off x="1136" y="2519"/>
                <a:ext cx="2" cy="14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50" name="Line 8"/>
              <p:cNvSpPr>
                <a:spLocks noChangeShapeType="1"/>
              </p:cNvSpPr>
              <p:nvPr/>
            </p:nvSpPr>
            <p:spPr bwMode="gray">
              <a:xfrm>
                <a:off x="1136" y="2519"/>
                <a:ext cx="2" cy="14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51" name="Line 9"/>
              <p:cNvSpPr>
                <a:spLocks noChangeShapeType="1"/>
              </p:cNvSpPr>
              <p:nvPr/>
            </p:nvSpPr>
            <p:spPr bwMode="gray">
              <a:xfrm flipH="1" flipV="1">
                <a:off x="1136" y="2662"/>
                <a:ext cx="261"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52" name="Line 10"/>
              <p:cNvSpPr>
                <a:spLocks noChangeShapeType="1"/>
              </p:cNvSpPr>
              <p:nvPr/>
            </p:nvSpPr>
            <p:spPr bwMode="gray">
              <a:xfrm flipH="1" flipV="1">
                <a:off x="1136" y="2662"/>
                <a:ext cx="261"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53" name="Line 11"/>
              <p:cNvSpPr>
                <a:spLocks noChangeShapeType="1"/>
              </p:cNvSpPr>
              <p:nvPr/>
            </p:nvSpPr>
            <p:spPr bwMode="gray">
              <a:xfrm flipV="1">
                <a:off x="792" y="2662"/>
                <a:ext cx="344" cy="19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54" name="Line 12"/>
              <p:cNvSpPr>
                <a:spLocks noChangeShapeType="1"/>
              </p:cNvSpPr>
              <p:nvPr/>
            </p:nvSpPr>
            <p:spPr bwMode="gray">
              <a:xfrm flipV="1">
                <a:off x="792" y="2662"/>
                <a:ext cx="344" cy="19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55" name="Freeform 13"/>
              <p:cNvSpPr>
                <a:spLocks/>
              </p:cNvSpPr>
              <p:nvPr/>
            </p:nvSpPr>
            <p:spPr bwMode="gray">
              <a:xfrm>
                <a:off x="1157" y="2595"/>
                <a:ext cx="135" cy="52"/>
              </a:xfrm>
              <a:custGeom>
                <a:avLst/>
                <a:gdLst>
                  <a:gd name="T0" fmla="*/ 2668 w 93"/>
                  <a:gd name="T1" fmla="*/ 0 h 32"/>
                  <a:gd name="T2" fmla="*/ 5622 w 93"/>
                  <a:gd name="T3" fmla="*/ 6604 h 32"/>
                  <a:gd name="T4" fmla="*/ 0 w 93"/>
                  <a:gd name="T5" fmla="*/ 4732 h 32"/>
                  <a:gd name="T6" fmla="*/ 2668 w 93"/>
                  <a:gd name="T7" fmla="*/ 0 h 32"/>
                  <a:gd name="T8" fmla="*/ 0 60000 65536"/>
                  <a:gd name="T9" fmla="*/ 0 60000 65536"/>
                  <a:gd name="T10" fmla="*/ 0 60000 65536"/>
                  <a:gd name="T11" fmla="*/ 0 60000 65536"/>
                  <a:gd name="T12" fmla="*/ 0 w 93"/>
                  <a:gd name="T13" fmla="*/ 0 h 32"/>
                  <a:gd name="T14" fmla="*/ 93 w 93"/>
                  <a:gd name="T15" fmla="*/ 32 h 32"/>
                </a:gdLst>
                <a:ahLst/>
                <a:cxnLst>
                  <a:cxn ang="T8">
                    <a:pos x="T0" y="T1"/>
                  </a:cxn>
                  <a:cxn ang="T9">
                    <a:pos x="T2" y="T3"/>
                  </a:cxn>
                  <a:cxn ang="T10">
                    <a:pos x="T4" y="T5"/>
                  </a:cxn>
                  <a:cxn ang="T11">
                    <a:pos x="T6" y="T7"/>
                  </a:cxn>
                </a:cxnLst>
                <a:rect l="T12" t="T13" r="T14" b="T15"/>
                <a:pathLst>
                  <a:path w="93" h="32">
                    <a:moveTo>
                      <a:pt x="44" y="0"/>
                    </a:moveTo>
                    <a:lnTo>
                      <a:pt x="93" y="32"/>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456" name="Freeform 14"/>
              <p:cNvSpPr>
                <a:spLocks/>
              </p:cNvSpPr>
              <p:nvPr/>
            </p:nvSpPr>
            <p:spPr bwMode="gray">
              <a:xfrm>
                <a:off x="1221" y="2595"/>
                <a:ext cx="143" cy="52"/>
              </a:xfrm>
              <a:custGeom>
                <a:avLst/>
                <a:gdLst>
                  <a:gd name="T0" fmla="*/ 6266 w 98"/>
                  <a:gd name="T1" fmla="*/ 1883 h 32"/>
                  <a:gd name="T2" fmla="*/ 0 w 98"/>
                  <a:gd name="T3" fmla="*/ 0 h 32"/>
                  <a:gd name="T4" fmla="*/ 3139 w 98"/>
                  <a:gd name="T5" fmla="*/ 6604 h 32"/>
                  <a:gd name="T6" fmla="*/ 6266 w 98"/>
                  <a:gd name="T7" fmla="*/ 1883 h 32"/>
                  <a:gd name="T8" fmla="*/ 0 60000 65536"/>
                  <a:gd name="T9" fmla="*/ 0 60000 65536"/>
                  <a:gd name="T10" fmla="*/ 0 60000 65536"/>
                  <a:gd name="T11" fmla="*/ 0 60000 65536"/>
                  <a:gd name="T12" fmla="*/ 0 w 98"/>
                  <a:gd name="T13" fmla="*/ 0 h 32"/>
                  <a:gd name="T14" fmla="*/ 98 w 98"/>
                  <a:gd name="T15" fmla="*/ 32 h 32"/>
                </a:gdLst>
                <a:ahLst/>
                <a:cxnLst>
                  <a:cxn ang="T8">
                    <a:pos x="T0" y="T1"/>
                  </a:cxn>
                  <a:cxn ang="T9">
                    <a:pos x="T2" y="T3"/>
                  </a:cxn>
                  <a:cxn ang="T10">
                    <a:pos x="T4" y="T5"/>
                  </a:cxn>
                  <a:cxn ang="T11">
                    <a:pos x="T6" y="T7"/>
                  </a:cxn>
                </a:cxnLst>
                <a:rect l="T12" t="T13" r="T14" b="T15"/>
                <a:pathLst>
                  <a:path w="98" h="32">
                    <a:moveTo>
                      <a:pt x="98" y="9"/>
                    </a:moveTo>
                    <a:lnTo>
                      <a:pt x="0" y="0"/>
                    </a:lnTo>
                    <a:lnTo>
                      <a:pt x="49" y="32"/>
                    </a:lnTo>
                    <a:lnTo>
                      <a:pt x="98"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457" name="Line 15"/>
              <p:cNvSpPr>
                <a:spLocks noChangeShapeType="1"/>
              </p:cNvSpPr>
              <p:nvPr/>
            </p:nvSpPr>
            <p:spPr bwMode="gray">
              <a:xfrm>
                <a:off x="1221" y="2595"/>
                <a:ext cx="143" cy="14"/>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58" name="Line 16"/>
              <p:cNvSpPr>
                <a:spLocks noChangeShapeType="1"/>
              </p:cNvSpPr>
              <p:nvPr/>
            </p:nvSpPr>
            <p:spPr bwMode="gray">
              <a:xfrm flipV="1">
                <a:off x="1157" y="2595"/>
                <a:ext cx="64" cy="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59" name="Freeform 17"/>
              <p:cNvSpPr>
                <a:spLocks/>
              </p:cNvSpPr>
              <p:nvPr/>
            </p:nvSpPr>
            <p:spPr bwMode="gray">
              <a:xfrm>
                <a:off x="1292" y="2609"/>
                <a:ext cx="137" cy="61"/>
              </a:xfrm>
              <a:custGeom>
                <a:avLst/>
                <a:gdLst>
                  <a:gd name="T0" fmla="*/ 3059 w 94"/>
                  <a:gd name="T1" fmla="*/ 0 h 37"/>
                  <a:gd name="T2" fmla="*/ 5926 w 94"/>
                  <a:gd name="T3" fmla="*/ 9101 h 37"/>
                  <a:gd name="T4" fmla="*/ 0 w 94"/>
                  <a:gd name="T5" fmla="*/ 5670 h 37"/>
                  <a:gd name="T6" fmla="*/ 3059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460" name="Freeform 18"/>
              <p:cNvSpPr>
                <a:spLocks/>
              </p:cNvSpPr>
              <p:nvPr/>
            </p:nvSpPr>
            <p:spPr bwMode="gray">
              <a:xfrm>
                <a:off x="1364" y="2609"/>
                <a:ext cx="137" cy="61"/>
              </a:xfrm>
              <a:custGeom>
                <a:avLst/>
                <a:gdLst>
                  <a:gd name="T0" fmla="*/ 5926 w 94"/>
                  <a:gd name="T1" fmla="*/ 3439 h 37"/>
                  <a:gd name="T2" fmla="*/ 0 w 94"/>
                  <a:gd name="T3" fmla="*/ 0 h 37"/>
                  <a:gd name="T4" fmla="*/ 2848 w 94"/>
                  <a:gd name="T5" fmla="*/ 9101 h 37"/>
                  <a:gd name="T6" fmla="*/ 5926 w 94"/>
                  <a:gd name="T7" fmla="*/ 3439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461" name="Line 19"/>
              <p:cNvSpPr>
                <a:spLocks noChangeShapeType="1"/>
              </p:cNvSpPr>
              <p:nvPr/>
            </p:nvSpPr>
            <p:spPr bwMode="gray">
              <a:xfrm flipH="1" flipV="1">
                <a:off x="1364" y="2609"/>
                <a:ext cx="130"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62" name="Line 20"/>
              <p:cNvSpPr>
                <a:spLocks noChangeShapeType="1"/>
              </p:cNvSpPr>
              <p:nvPr/>
            </p:nvSpPr>
            <p:spPr bwMode="gray">
              <a:xfrm flipV="1">
                <a:off x="1300" y="2609"/>
                <a:ext cx="64"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63" name="Freeform 21"/>
              <p:cNvSpPr>
                <a:spLocks/>
              </p:cNvSpPr>
              <p:nvPr/>
            </p:nvSpPr>
            <p:spPr bwMode="gray">
              <a:xfrm>
                <a:off x="1085" y="2632"/>
                <a:ext cx="136" cy="61"/>
              </a:xfrm>
              <a:custGeom>
                <a:avLst/>
                <a:gdLst>
                  <a:gd name="T0" fmla="*/ 3214 w 93"/>
                  <a:gd name="T1" fmla="*/ 0 h 37"/>
                  <a:gd name="T2" fmla="*/ 6092 w 93"/>
                  <a:gd name="T3" fmla="*/ 9101 h 37"/>
                  <a:gd name="T4" fmla="*/ 0 w 93"/>
                  <a:gd name="T5" fmla="*/ 5670 h 37"/>
                  <a:gd name="T6" fmla="*/ 3214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9" y="0"/>
                    </a:moveTo>
                    <a:lnTo>
                      <a:pt x="93"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464" name="Freeform 22"/>
              <p:cNvSpPr>
                <a:spLocks/>
              </p:cNvSpPr>
              <p:nvPr/>
            </p:nvSpPr>
            <p:spPr bwMode="gray">
              <a:xfrm>
                <a:off x="1157" y="2632"/>
                <a:ext cx="135" cy="61"/>
              </a:xfrm>
              <a:custGeom>
                <a:avLst/>
                <a:gdLst>
                  <a:gd name="T0" fmla="*/ 5622 w 93"/>
                  <a:gd name="T1" fmla="*/ 2254 h 37"/>
                  <a:gd name="T2" fmla="*/ 0 w 93"/>
                  <a:gd name="T3" fmla="*/ 0 h 37"/>
                  <a:gd name="T4" fmla="*/ 2668 w 93"/>
                  <a:gd name="T5" fmla="*/ 9101 h 37"/>
                  <a:gd name="T6" fmla="*/ 5622 w 93"/>
                  <a:gd name="T7" fmla="*/ 2254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9"/>
                    </a:moveTo>
                    <a:lnTo>
                      <a:pt x="0" y="0"/>
                    </a:lnTo>
                    <a:lnTo>
                      <a:pt x="44" y="37"/>
                    </a:lnTo>
                    <a:lnTo>
                      <a:pt x="93"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465" name="Line 23"/>
              <p:cNvSpPr>
                <a:spLocks noChangeShapeType="1"/>
              </p:cNvSpPr>
              <p:nvPr/>
            </p:nvSpPr>
            <p:spPr bwMode="gray">
              <a:xfrm flipH="1">
                <a:off x="1494" y="2632"/>
                <a:ext cx="7" cy="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66" name="Freeform 24"/>
              <p:cNvSpPr>
                <a:spLocks/>
              </p:cNvSpPr>
              <p:nvPr/>
            </p:nvSpPr>
            <p:spPr bwMode="gray">
              <a:xfrm>
                <a:off x="1501" y="2269"/>
                <a:ext cx="136" cy="363"/>
              </a:xfrm>
              <a:custGeom>
                <a:avLst/>
                <a:gdLst>
                  <a:gd name="T0" fmla="*/ 6092 w 93"/>
                  <a:gd name="T1" fmla="*/ 31423 h 221"/>
                  <a:gd name="T2" fmla="*/ 0 w 93"/>
                  <a:gd name="T3" fmla="*/ 51861 h 221"/>
                  <a:gd name="T4" fmla="*/ 2855 w 93"/>
                  <a:gd name="T5" fmla="*/ 0 h 221"/>
                  <a:gd name="T6" fmla="*/ 6092 w 93"/>
                  <a:gd name="T7" fmla="*/ 31423 h 221"/>
                  <a:gd name="T8" fmla="*/ 0 60000 65536"/>
                  <a:gd name="T9" fmla="*/ 0 60000 65536"/>
                  <a:gd name="T10" fmla="*/ 0 60000 65536"/>
                  <a:gd name="T11" fmla="*/ 0 60000 65536"/>
                  <a:gd name="T12" fmla="*/ 0 w 93"/>
                  <a:gd name="T13" fmla="*/ 0 h 221"/>
                  <a:gd name="T14" fmla="*/ 93 w 93"/>
                  <a:gd name="T15" fmla="*/ 221 h 221"/>
                </a:gdLst>
                <a:ahLst/>
                <a:cxnLst>
                  <a:cxn ang="T8">
                    <a:pos x="T0" y="T1"/>
                  </a:cxn>
                  <a:cxn ang="T9">
                    <a:pos x="T2" y="T3"/>
                  </a:cxn>
                  <a:cxn ang="T10">
                    <a:pos x="T4" y="T5"/>
                  </a:cxn>
                  <a:cxn ang="T11">
                    <a:pos x="T6" y="T7"/>
                  </a:cxn>
                </a:cxnLst>
                <a:rect l="T12" t="T13" r="T14" b="T15"/>
                <a:pathLst>
                  <a:path w="93" h="221">
                    <a:moveTo>
                      <a:pt x="93" y="134"/>
                    </a:moveTo>
                    <a:lnTo>
                      <a:pt x="0" y="221"/>
                    </a:lnTo>
                    <a:lnTo>
                      <a:pt x="44" y="0"/>
                    </a:lnTo>
                    <a:lnTo>
                      <a:pt x="93" y="13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467" name="Line 25"/>
              <p:cNvSpPr>
                <a:spLocks noChangeShapeType="1"/>
              </p:cNvSpPr>
              <p:nvPr/>
            </p:nvSpPr>
            <p:spPr bwMode="gray">
              <a:xfrm flipH="1" flipV="1">
                <a:off x="1157" y="2632"/>
                <a:ext cx="129" cy="1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68" name="Line 26"/>
              <p:cNvSpPr>
                <a:spLocks noChangeShapeType="1"/>
              </p:cNvSpPr>
              <p:nvPr/>
            </p:nvSpPr>
            <p:spPr bwMode="gray">
              <a:xfrm flipV="1">
                <a:off x="1501" y="2489"/>
                <a:ext cx="136" cy="14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69" name="Line 27"/>
              <p:cNvSpPr>
                <a:spLocks noChangeShapeType="1"/>
              </p:cNvSpPr>
              <p:nvPr/>
            </p:nvSpPr>
            <p:spPr bwMode="gray">
              <a:xfrm flipV="1">
                <a:off x="1085" y="2632"/>
                <a:ext cx="72"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70" name="Line 28"/>
              <p:cNvSpPr>
                <a:spLocks noChangeShapeType="1"/>
              </p:cNvSpPr>
              <p:nvPr/>
            </p:nvSpPr>
            <p:spPr bwMode="gray">
              <a:xfrm flipV="1">
                <a:off x="1429" y="2632"/>
                <a:ext cx="72"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71" name="Freeform 29"/>
              <p:cNvSpPr>
                <a:spLocks/>
              </p:cNvSpPr>
              <p:nvPr/>
            </p:nvSpPr>
            <p:spPr bwMode="gray">
              <a:xfrm>
                <a:off x="1221" y="2254"/>
                <a:ext cx="143" cy="439"/>
              </a:xfrm>
              <a:custGeom>
                <a:avLst/>
                <a:gdLst>
                  <a:gd name="T0" fmla="*/ 0 w 98"/>
                  <a:gd name="T1" fmla="*/ 63397 h 267"/>
                  <a:gd name="T2" fmla="*/ 6266 w 98"/>
                  <a:gd name="T3" fmla="*/ 0 h 267"/>
                  <a:gd name="T4" fmla="*/ 3139 w 98"/>
                  <a:gd name="T5" fmla="*/ 56721 h 267"/>
                  <a:gd name="T6" fmla="*/ 0 w 98"/>
                  <a:gd name="T7" fmla="*/ 63397 h 267"/>
                  <a:gd name="T8" fmla="*/ 0 60000 65536"/>
                  <a:gd name="T9" fmla="*/ 0 60000 65536"/>
                  <a:gd name="T10" fmla="*/ 0 60000 65536"/>
                  <a:gd name="T11" fmla="*/ 0 60000 65536"/>
                  <a:gd name="T12" fmla="*/ 0 w 98"/>
                  <a:gd name="T13" fmla="*/ 0 h 267"/>
                  <a:gd name="T14" fmla="*/ 98 w 98"/>
                  <a:gd name="T15" fmla="*/ 267 h 267"/>
                </a:gdLst>
                <a:ahLst/>
                <a:cxnLst>
                  <a:cxn ang="T8">
                    <a:pos x="T0" y="T1"/>
                  </a:cxn>
                  <a:cxn ang="T9">
                    <a:pos x="T2" y="T3"/>
                  </a:cxn>
                  <a:cxn ang="T10">
                    <a:pos x="T4" y="T5"/>
                  </a:cxn>
                  <a:cxn ang="T11">
                    <a:pos x="T6" y="T7"/>
                  </a:cxn>
                </a:cxnLst>
                <a:rect l="T12" t="T13" r="T14" b="T15"/>
                <a:pathLst>
                  <a:path w="98" h="267">
                    <a:moveTo>
                      <a:pt x="0" y="267"/>
                    </a:moveTo>
                    <a:lnTo>
                      <a:pt x="98" y="0"/>
                    </a:lnTo>
                    <a:lnTo>
                      <a:pt x="49" y="239"/>
                    </a:lnTo>
                    <a:lnTo>
                      <a:pt x="0" y="26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472" name="Line 30"/>
              <p:cNvSpPr>
                <a:spLocks noChangeShapeType="1"/>
              </p:cNvSpPr>
              <p:nvPr/>
            </p:nvSpPr>
            <p:spPr bwMode="gray">
              <a:xfrm flipH="1">
                <a:off x="1286" y="2647"/>
                <a:ext cx="6" cy="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73" name="Freeform 31"/>
              <p:cNvSpPr>
                <a:spLocks/>
              </p:cNvSpPr>
              <p:nvPr/>
            </p:nvSpPr>
            <p:spPr bwMode="gray">
              <a:xfrm>
                <a:off x="1292" y="2254"/>
                <a:ext cx="137" cy="416"/>
              </a:xfrm>
              <a:custGeom>
                <a:avLst/>
                <a:gdLst>
                  <a:gd name="T0" fmla="*/ 5926 w 94"/>
                  <a:gd name="T1" fmla="*/ 60121 h 253"/>
                  <a:gd name="T2" fmla="*/ 0 w 94"/>
                  <a:gd name="T3" fmla="*/ 56740 h 253"/>
                  <a:gd name="T4" fmla="*/ 3059 w 94"/>
                  <a:gd name="T5" fmla="*/ 0 h 253"/>
                  <a:gd name="T6" fmla="*/ 5926 w 94"/>
                  <a:gd name="T7" fmla="*/ 60121 h 253"/>
                  <a:gd name="T8" fmla="*/ 0 60000 65536"/>
                  <a:gd name="T9" fmla="*/ 0 60000 65536"/>
                  <a:gd name="T10" fmla="*/ 0 60000 65536"/>
                  <a:gd name="T11" fmla="*/ 0 60000 65536"/>
                  <a:gd name="T12" fmla="*/ 0 w 94"/>
                  <a:gd name="T13" fmla="*/ 0 h 253"/>
                  <a:gd name="T14" fmla="*/ 94 w 94"/>
                  <a:gd name="T15" fmla="*/ 253 h 253"/>
                </a:gdLst>
                <a:ahLst/>
                <a:cxnLst>
                  <a:cxn ang="T8">
                    <a:pos x="T0" y="T1"/>
                  </a:cxn>
                  <a:cxn ang="T9">
                    <a:pos x="T2" y="T3"/>
                  </a:cxn>
                  <a:cxn ang="T10">
                    <a:pos x="T4" y="T5"/>
                  </a:cxn>
                  <a:cxn ang="T11">
                    <a:pos x="T6" y="T7"/>
                  </a:cxn>
                </a:cxnLst>
                <a:rect l="T12" t="T13" r="T14" b="T15"/>
                <a:pathLst>
                  <a:path w="94" h="253">
                    <a:moveTo>
                      <a:pt x="94" y="253"/>
                    </a:moveTo>
                    <a:lnTo>
                      <a:pt x="0" y="239"/>
                    </a:lnTo>
                    <a:lnTo>
                      <a:pt x="49" y="0"/>
                    </a:lnTo>
                    <a:lnTo>
                      <a:pt x="94" y="25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474" name="Line 32"/>
              <p:cNvSpPr>
                <a:spLocks noChangeShapeType="1"/>
              </p:cNvSpPr>
              <p:nvPr/>
            </p:nvSpPr>
            <p:spPr bwMode="gray">
              <a:xfrm>
                <a:off x="1292" y="2647"/>
                <a:ext cx="8" cy="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75" name="Line 33"/>
              <p:cNvSpPr>
                <a:spLocks noChangeShapeType="1"/>
              </p:cNvSpPr>
              <p:nvPr/>
            </p:nvSpPr>
            <p:spPr bwMode="gray">
              <a:xfrm flipH="1" flipV="1">
                <a:off x="1292" y="2647"/>
                <a:ext cx="137"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76" name="Line 34"/>
              <p:cNvSpPr>
                <a:spLocks noChangeShapeType="1"/>
              </p:cNvSpPr>
              <p:nvPr/>
            </p:nvSpPr>
            <p:spPr bwMode="gray">
              <a:xfrm flipV="1">
                <a:off x="1221" y="2647"/>
                <a:ext cx="71" cy="4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77" name="Freeform 35"/>
              <p:cNvSpPr>
                <a:spLocks/>
              </p:cNvSpPr>
              <p:nvPr/>
            </p:nvSpPr>
            <p:spPr bwMode="gray">
              <a:xfrm>
                <a:off x="1565" y="2269"/>
                <a:ext cx="137" cy="220"/>
              </a:xfrm>
              <a:custGeom>
                <a:avLst/>
                <a:gdLst>
                  <a:gd name="T0" fmla="*/ 3059 w 94"/>
                  <a:gd name="T1" fmla="*/ 31314 h 134"/>
                  <a:gd name="T2" fmla="*/ 5926 w 94"/>
                  <a:gd name="T3" fmla="*/ 4448 h 134"/>
                  <a:gd name="T4" fmla="*/ 0 w 94"/>
                  <a:gd name="T5" fmla="*/ 0 h 134"/>
                  <a:gd name="T6" fmla="*/ 3059 w 94"/>
                  <a:gd name="T7" fmla="*/ 31314 h 134"/>
                  <a:gd name="T8" fmla="*/ 0 60000 65536"/>
                  <a:gd name="T9" fmla="*/ 0 60000 65536"/>
                  <a:gd name="T10" fmla="*/ 0 60000 65536"/>
                  <a:gd name="T11" fmla="*/ 0 60000 65536"/>
                  <a:gd name="T12" fmla="*/ 0 w 94"/>
                  <a:gd name="T13" fmla="*/ 0 h 134"/>
                  <a:gd name="T14" fmla="*/ 94 w 94"/>
                  <a:gd name="T15" fmla="*/ 134 h 134"/>
                </a:gdLst>
                <a:ahLst/>
                <a:cxnLst>
                  <a:cxn ang="T8">
                    <a:pos x="T0" y="T1"/>
                  </a:cxn>
                  <a:cxn ang="T9">
                    <a:pos x="T2" y="T3"/>
                  </a:cxn>
                  <a:cxn ang="T10">
                    <a:pos x="T4" y="T5"/>
                  </a:cxn>
                  <a:cxn ang="T11">
                    <a:pos x="T6" y="T7"/>
                  </a:cxn>
                </a:cxnLst>
                <a:rect l="T12" t="T13" r="T14" b="T15"/>
                <a:pathLst>
                  <a:path w="94" h="134">
                    <a:moveTo>
                      <a:pt x="49" y="134"/>
                    </a:moveTo>
                    <a:lnTo>
                      <a:pt x="94" y="19"/>
                    </a:lnTo>
                    <a:lnTo>
                      <a:pt x="0" y="0"/>
                    </a:lnTo>
                    <a:lnTo>
                      <a:pt x="49" y="13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478" name="Freeform 36"/>
              <p:cNvSpPr>
                <a:spLocks/>
              </p:cNvSpPr>
              <p:nvPr/>
            </p:nvSpPr>
            <p:spPr bwMode="gray">
              <a:xfrm>
                <a:off x="1637" y="2300"/>
                <a:ext cx="137" cy="196"/>
              </a:xfrm>
              <a:custGeom>
                <a:avLst/>
                <a:gdLst>
                  <a:gd name="T0" fmla="*/ 5926 w 94"/>
                  <a:gd name="T1" fmla="*/ 28810 h 119"/>
                  <a:gd name="T2" fmla="*/ 0 w 94"/>
                  <a:gd name="T3" fmla="*/ 27705 h 119"/>
                  <a:gd name="T4" fmla="*/ 2848 w 94"/>
                  <a:gd name="T5" fmla="*/ 0 h 119"/>
                  <a:gd name="T6" fmla="*/ 5926 w 94"/>
                  <a:gd name="T7" fmla="*/ 2881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119"/>
                    </a:moveTo>
                    <a:lnTo>
                      <a:pt x="0" y="115"/>
                    </a:lnTo>
                    <a:lnTo>
                      <a:pt x="45" y="0"/>
                    </a:lnTo>
                    <a:lnTo>
                      <a:pt x="94" y="11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479" name="Line 37"/>
              <p:cNvSpPr>
                <a:spLocks noChangeShapeType="1"/>
              </p:cNvSpPr>
              <p:nvPr/>
            </p:nvSpPr>
            <p:spPr bwMode="gray">
              <a:xfrm>
                <a:off x="1637" y="2489"/>
                <a:ext cx="137" cy="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80" name="Freeform 38"/>
              <p:cNvSpPr>
                <a:spLocks/>
              </p:cNvSpPr>
              <p:nvPr/>
            </p:nvSpPr>
            <p:spPr bwMode="gray">
              <a:xfrm>
                <a:off x="1019" y="2670"/>
                <a:ext cx="138" cy="61"/>
              </a:xfrm>
              <a:custGeom>
                <a:avLst/>
                <a:gdLst>
                  <a:gd name="T0" fmla="*/ 3057 w 94"/>
                  <a:gd name="T1" fmla="*/ 0 h 37"/>
                  <a:gd name="T2" fmla="*/ 6429 w 94"/>
                  <a:gd name="T3" fmla="*/ 9101 h 37"/>
                  <a:gd name="T4" fmla="*/ 0 w 94"/>
                  <a:gd name="T5" fmla="*/ 5670 h 37"/>
                  <a:gd name="T6" fmla="*/ 305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481" name="Freeform 39"/>
              <p:cNvSpPr>
                <a:spLocks/>
              </p:cNvSpPr>
              <p:nvPr/>
            </p:nvSpPr>
            <p:spPr bwMode="gray">
              <a:xfrm>
                <a:off x="1085" y="2670"/>
                <a:ext cx="136" cy="61"/>
              </a:xfrm>
              <a:custGeom>
                <a:avLst/>
                <a:gdLst>
                  <a:gd name="T0" fmla="*/ 6092 w 93"/>
                  <a:gd name="T1" fmla="*/ 3439 h 37"/>
                  <a:gd name="T2" fmla="*/ 0 w 93"/>
                  <a:gd name="T3" fmla="*/ 0 h 37"/>
                  <a:gd name="T4" fmla="*/ 3214 w 93"/>
                  <a:gd name="T5" fmla="*/ 9101 h 37"/>
                  <a:gd name="T6" fmla="*/ 6092 w 93"/>
                  <a:gd name="T7" fmla="*/ 3439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9"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482" name="Freeform 40"/>
              <p:cNvSpPr>
                <a:spLocks/>
              </p:cNvSpPr>
              <p:nvPr/>
            </p:nvSpPr>
            <p:spPr bwMode="gray">
              <a:xfrm>
                <a:off x="1364" y="2012"/>
                <a:ext cx="137" cy="658"/>
              </a:xfrm>
              <a:custGeom>
                <a:avLst/>
                <a:gdLst>
                  <a:gd name="T0" fmla="*/ 0 w 94"/>
                  <a:gd name="T1" fmla="*/ 35114 h 400"/>
                  <a:gd name="T2" fmla="*/ 5926 w 94"/>
                  <a:gd name="T3" fmla="*/ 0 h 400"/>
                  <a:gd name="T4" fmla="*/ 2848 w 94"/>
                  <a:gd name="T5" fmla="*/ 95453 h 400"/>
                  <a:gd name="T6" fmla="*/ 0 w 94"/>
                  <a:gd name="T7" fmla="*/ 35114 h 400"/>
                  <a:gd name="T8" fmla="*/ 0 60000 65536"/>
                  <a:gd name="T9" fmla="*/ 0 60000 65536"/>
                  <a:gd name="T10" fmla="*/ 0 60000 65536"/>
                  <a:gd name="T11" fmla="*/ 0 60000 65536"/>
                  <a:gd name="T12" fmla="*/ 0 w 94"/>
                  <a:gd name="T13" fmla="*/ 0 h 400"/>
                  <a:gd name="T14" fmla="*/ 94 w 94"/>
                  <a:gd name="T15" fmla="*/ 400 h 400"/>
                </a:gdLst>
                <a:ahLst/>
                <a:cxnLst>
                  <a:cxn ang="T8">
                    <a:pos x="T0" y="T1"/>
                  </a:cxn>
                  <a:cxn ang="T9">
                    <a:pos x="T2" y="T3"/>
                  </a:cxn>
                  <a:cxn ang="T10">
                    <a:pos x="T4" y="T5"/>
                  </a:cxn>
                  <a:cxn ang="T11">
                    <a:pos x="T6" y="T7"/>
                  </a:cxn>
                </a:cxnLst>
                <a:rect l="T12" t="T13" r="T14" b="T15"/>
                <a:pathLst>
                  <a:path w="94" h="400">
                    <a:moveTo>
                      <a:pt x="0" y="147"/>
                    </a:moveTo>
                    <a:lnTo>
                      <a:pt x="94" y="0"/>
                    </a:lnTo>
                    <a:lnTo>
                      <a:pt x="45" y="400"/>
                    </a:lnTo>
                    <a:lnTo>
                      <a:pt x="0" y="14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483" name="Line 41"/>
              <p:cNvSpPr>
                <a:spLocks noChangeShapeType="1"/>
              </p:cNvSpPr>
              <p:nvPr/>
            </p:nvSpPr>
            <p:spPr bwMode="gray">
              <a:xfrm flipH="1" flipV="1">
                <a:off x="1085" y="2670"/>
                <a:ext cx="136"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84" name="Line 42"/>
              <p:cNvSpPr>
                <a:spLocks noChangeShapeType="1"/>
              </p:cNvSpPr>
              <p:nvPr/>
            </p:nvSpPr>
            <p:spPr bwMode="gray">
              <a:xfrm flipV="1">
                <a:off x="1019" y="2670"/>
                <a:ext cx="66"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85" name="Line 43"/>
              <p:cNvSpPr>
                <a:spLocks noChangeShapeType="1"/>
              </p:cNvSpPr>
              <p:nvPr/>
            </p:nvSpPr>
            <p:spPr bwMode="gray">
              <a:xfrm>
                <a:off x="1364" y="2254"/>
                <a:ext cx="65" cy="41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86" name="Freeform 44"/>
              <p:cNvSpPr>
                <a:spLocks/>
              </p:cNvSpPr>
              <p:nvPr/>
            </p:nvSpPr>
            <p:spPr bwMode="gray">
              <a:xfrm>
                <a:off x="1702" y="2300"/>
                <a:ext cx="143" cy="196"/>
              </a:xfrm>
              <a:custGeom>
                <a:avLst/>
                <a:gdLst>
                  <a:gd name="T0" fmla="*/ 3139 w 98"/>
                  <a:gd name="T1" fmla="*/ 28810 h 119"/>
                  <a:gd name="T2" fmla="*/ 6266 w 98"/>
                  <a:gd name="T3" fmla="*/ 6448 h 119"/>
                  <a:gd name="T4" fmla="*/ 0 w 98"/>
                  <a:gd name="T5" fmla="*/ 0 h 119"/>
                  <a:gd name="T6" fmla="*/ 3139 w 98"/>
                  <a:gd name="T7" fmla="*/ 28810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49" y="119"/>
                    </a:moveTo>
                    <a:lnTo>
                      <a:pt x="98" y="27"/>
                    </a:lnTo>
                    <a:lnTo>
                      <a:pt x="0" y="0"/>
                    </a:lnTo>
                    <a:lnTo>
                      <a:pt x="49" y="11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487" name="Freeform 45"/>
              <p:cNvSpPr>
                <a:spLocks/>
              </p:cNvSpPr>
              <p:nvPr/>
            </p:nvSpPr>
            <p:spPr bwMode="gray">
              <a:xfrm>
                <a:off x="1774" y="2344"/>
                <a:ext cx="137" cy="160"/>
              </a:xfrm>
              <a:custGeom>
                <a:avLst/>
                <a:gdLst>
                  <a:gd name="T0" fmla="*/ 5926 w 94"/>
                  <a:gd name="T1" fmla="*/ 23845 h 97"/>
                  <a:gd name="T2" fmla="*/ 0 w 94"/>
                  <a:gd name="T3" fmla="*/ 22694 h 97"/>
                  <a:gd name="T4" fmla="*/ 3059 w 94"/>
                  <a:gd name="T5" fmla="*/ 0 h 97"/>
                  <a:gd name="T6" fmla="*/ 5926 w 94"/>
                  <a:gd name="T7" fmla="*/ 23845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94" y="97"/>
                    </a:moveTo>
                    <a:lnTo>
                      <a:pt x="0" y="92"/>
                    </a:lnTo>
                    <a:lnTo>
                      <a:pt x="49" y="0"/>
                    </a:lnTo>
                    <a:lnTo>
                      <a:pt x="94"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488" name="Line 46"/>
              <p:cNvSpPr>
                <a:spLocks noChangeShapeType="1"/>
              </p:cNvSpPr>
              <p:nvPr/>
            </p:nvSpPr>
            <p:spPr bwMode="gray">
              <a:xfrm>
                <a:off x="1774" y="2496"/>
                <a:ext cx="137" cy="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89" name="Line 47"/>
              <p:cNvSpPr>
                <a:spLocks noChangeShapeType="1"/>
              </p:cNvSpPr>
              <p:nvPr/>
            </p:nvSpPr>
            <p:spPr bwMode="gray">
              <a:xfrm>
                <a:off x="1702" y="2300"/>
                <a:ext cx="72" cy="19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90" name="Freeform 48"/>
              <p:cNvSpPr>
                <a:spLocks/>
              </p:cNvSpPr>
              <p:nvPr/>
            </p:nvSpPr>
            <p:spPr bwMode="gray">
              <a:xfrm>
                <a:off x="1157" y="2020"/>
                <a:ext cx="135" cy="711"/>
              </a:xfrm>
              <a:custGeom>
                <a:avLst/>
                <a:gdLst>
                  <a:gd name="T0" fmla="*/ 0 w 93"/>
                  <a:gd name="T1" fmla="*/ 103684 h 432"/>
                  <a:gd name="T2" fmla="*/ 5622 w 93"/>
                  <a:gd name="T3" fmla="*/ 0 h 432"/>
                  <a:gd name="T4" fmla="*/ 2668 w 93"/>
                  <a:gd name="T5" fmla="*/ 98204 h 432"/>
                  <a:gd name="T6" fmla="*/ 0 w 93"/>
                  <a:gd name="T7" fmla="*/ 103684 h 432"/>
                  <a:gd name="T8" fmla="*/ 0 60000 65536"/>
                  <a:gd name="T9" fmla="*/ 0 60000 65536"/>
                  <a:gd name="T10" fmla="*/ 0 60000 65536"/>
                  <a:gd name="T11" fmla="*/ 0 60000 65536"/>
                  <a:gd name="T12" fmla="*/ 0 w 93"/>
                  <a:gd name="T13" fmla="*/ 0 h 432"/>
                  <a:gd name="T14" fmla="*/ 93 w 93"/>
                  <a:gd name="T15" fmla="*/ 432 h 432"/>
                </a:gdLst>
                <a:ahLst/>
                <a:cxnLst>
                  <a:cxn ang="T8">
                    <a:pos x="T0" y="T1"/>
                  </a:cxn>
                  <a:cxn ang="T9">
                    <a:pos x="T2" y="T3"/>
                  </a:cxn>
                  <a:cxn ang="T10">
                    <a:pos x="T4" y="T5"/>
                  </a:cxn>
                  <a:cxn ang="T11">
                    <a:pos x="T6" y="T7"/>
                  </a:cxn>
                </a:cxnLst>
                <a:rect l="T12" t="T13" r="T14" b="T15"/>
                <a:pathLst>
                  <a:path w="93" h="432">
                    <a:moveTo>
                      <a:pt x="0" y="432"/>
                    </a:moveTo>
                    <a:lnTo>
                      <a:pt x="93" y="0"/>
                    </a:lnTo>
                    <a:lnTo>
                      <a:pt x="44" y="409"/>
                    </a:lnTo>
                    <a:lnTo>
                      <a:pt x="0" y="43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491" name="Line 49"/>
              <p:cNvSpPr>
                <a:spLocks noChangeShapeType="1"/>
              </p:cNvSpPr>
              <p:nvPr/>
            </p:nvSpPr>
            <p:spPr bwMode="gray">
              <a:xfrm>
                <a:off x="1221" y="2693"/>
                <a:ext cx="1" cy="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92" name="Freeform 50"/>
              <p:cNvSpPr>
                <a:spLocks/>
              </p:cNvSpPr>
              <p:nvPr/>
            </p:nvSpPr>
            <p:spPr bwMode="gray">
              <a:xfrm>
                <a:off x="1221" y="2020"/>
                <a:ext cx="143" cy="673"/>
              </a:xfrm>
              <a:custGeom>
                <a:avLst/>
                <a:gdLst>
                  <a:gd name="T0" fmla="*/ 6266 w 98"/>
                  <a:gd name="T1" fmla="*/ 34070 h 409"/>
                  <a:gd name="T2" fmla="*/ 0 w 98"/>
                  <a:gd name="T3" fmla="*/ 97914 h 409"/>
                  <a:gd name="T4" fmla="*/ 3139 w 98"/>
                  <a:gd name="T5" fmla="*/ 0 h 409"/>
                  <a:gd name="T6" fmla="*/ 6266 w 98"/>
                  <a:gd name="T7" fmla="*/ 34070 h 409"/>
                  <a:gd name="T8" fmla="*/ 0 60000 65536"/>
                  <a:gd name="T9" fmla="*/ 0 60000 65536"/>
                  <a:gd name="T10" fmla="*/ 0 60000 65536"/>
                  <a:gd name="T11" fmla="*/ 0 60000 65536"/>
                  <a:gd name="T12" fmla="*/ 0 w 98"/>
                  <a:gd name="T13" fmla="*/ 0 h 409"/>
                  <a:gd name="T14" fmla="*/ 98 w 98"/>
                  <a:gd name="T15" fmla="*/ 409 h 409"/>
                </a:gdLst>
                <a:ahLst/>
                <a:cxnLst>
                  <a:cxn ang="T8">
                    <a:pos x="T0" y="T1"/>
                  </a:cxn>
                  <a:cxn ang="T9">
                    <a:pos x="T2" y="T3"/>
                  </a:cxn>
                  <a:cxn ang="T10">
                    <a:pos x="T4" y="T5"/>
                  </a:cxn>
                  <a:cxn ang="T11">
                    <a:pos x="T6" y="T7"/>
                  </a:cxn>
                </a:cxnLst>
                <a:rect l="T12" t="T13" r="T14" b="T15"/>
                <a:pathLst>
                  <a:path w="98" h="409">
                    <a:moveTo>
                      <a:pt x="98" y="142"/>
                    </a:moveTo>
                    <a:lnTo>
                      <a:pt x="0" y="409"/>
                    </a:lnTo>
                    <a:lnTo>
                      <a:pt x="49" y="0"/>
                    </a:lnTo>
                    <a:lnTo>
                      <a:pt x="98" y="14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493" name="Line 51"/>
              <p:cNvSpPr>
                <a:spLocks noChangeShapeType="1"/>
              </p:cNvSpPr>
              <p:nvPr/>
            </p:nvSpPr>
            <p:spPr bwMode="gray">
              <a:xfrm flipV="1">
                <a:off x="1157" y="2693"/>
                <a:ext cx="64"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94" name="Line 52"/>
              <p:cNvSpPr>
                <a:spLocks noChangeShapeType="1"/>
              </p:cNvSpPr>
              <p:nvPr/>
            </p:nvSpPr>
            <p:spPr bwMode="gray">
              <a:xfrm flipH="1">
                <a:off x="1221" y="2254"/>
                <a:ext cx="143" cy="439"/>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95" name="Freeform 53"/>
              <p:cNvSpPr>
                <a:spLocks/>
              </p:cNvSpPr>
              <p:nvPr/>
            </p:nvSpPr>
            <p:spPr bwMode="gray">
              <a:xfrm>
                <a:off x="1845" y="2344"/>
                <a:ext cx="137" cy="160"/>
              </a:xfrm>
              <a:custGeom>
                <a:avLst/>
                <a:gdLst>
                  <a:gd name="T0" fmla="*/ 2848 w 94"/>
                  <a:gd name="T1" fmla="*/ 23845 h 97"/>
                  <a:gd name="T2" fmla="*/ 5926 w 94"/>
                  <a:gd name="T3" fmla="*/ 0 h 97"/>
                  <a:gd name="T4" fmla="*/ 0 w 94"/>
                  <a:gd name="T5" fmla="*/ 0 h 97"/>
                  <a:gd name="T6" fmla="*/ 2848 w 94"/>
                  <a:gd name="T7" fmla="*/ 23845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45" y="97"/>
                    </a:moveTo>
                    <a:lnTo>
                      <a:pt x="94" y="0"/>
                    </a:lnTo>
                    <a:lnTo>
                      <a:pt x="0" y="0"/>
                    </a:lnTo>
                    <a:lnTo>
                      <a:pt x="45"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496" name="Freeform 54"/>
              <p:cNvSpPr>
                <a:spLocks/>
              </p:cNvSpPr>
              <p:nvPr/>
            </p:nvSpPr>
            <p:spPr bwMode="gray">
              <a:xfrm>
                <a:off x="1911" y="2344"/>
                <a:ext cx="136" cy="160"/>
              </a:xfrm>
              <a:custGeom>
                <a:avLst/>
                <a:gdLst>
                  <a:gd name="T0" fmla="*/ 6092 w 93"/>
                  <a:gd name="T1" fmla="*/ 18202 h 97"/>
                  <a:gd name="T2" fmla="*/ 0 w 93"/>
                  <a:gd name="T3" fmla="*/ 23845 h 97"/>
                  <a:gd name="T4" fmla="*/ 3214 w 93"/>
                  <a:gd name="T5" fmla="*/ 0 h 97"/>
                  <a:gd name="T6" fmla="*/ 6092 w 93"/>
                  <a:gd name="T7" fmla="*/ 18202 h 97"/>
                  <a:gd name="T8" fmla="*/ 0 60000 65536"/>
                  <a:gd name="T9" fmla="*/ 0 60000 65536"/>
                  <a:gd name="T10" fmla="*/ 0 60000 65536"/>
                  <a:gd name="T11" fmla="*/ 0 60000 65536"/>
                  <a:gd name="T12" fmla="*/ 0 w 93"/>
                  <a:gd name="T13" fmla="*/ 0 h 97"/>
                  <a:gd name="T14" fmla="*/ 93 w 93"/>
                  <a:gd name="T15" fmla="*/ 97 h 97"/>
                </a:gdLst>
                <a:ahLst/>
                <a:cxnLst>
                  <a:cxn ang="T8">
                    <a:pos x="T0" y="T1"/>
                  </a:cxn>
                  <a:cxn ang="T9">
                    <a:pos x="T2" y="T3"/>
                  </a:cxn>
                  <a:cxn ang="T10">
                    <a:pos x="T4" y="T5"/>
                  </a:cxn>
                  <a:cxn ang="T11">
                    <a:pos x="T6" y="T7"/>
                  </a:cxn>
                </a:cxnLst>
                <a:rect l="T12" t="T13" r="T14" b="T15"/>
                <a:pathLst>
                  <a:path w="93" h="97">
                    <a:moveTo>
                      <a:pt x="93" y="74"/>
                    </a:moveTo>
                    <a:lnTo>
                      <a:pt x="0" y="97"/>
                    </a:lnTo>
                    <a:lnTo>
                      <a:pt x="49" y="0"/>
                    </a:lnTo>
                    <a:lnTo>
                      <a:pt x="93" y="7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497" name="Line 55"/>
              <p:cNvSpPr>
                <a:spLocks noChangeShapeType="1"/>
              </p:cNvSpPr>
              <p:nvPr/>
            </p:nvSpPr>
            <p:spPr bwMode="gray">
              <a:xfrm flipV="1">
                <a:off x="1911" y="2466"/>
                <a:ext cx="136"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98" name="Line 56"/>
              <p:cNvSpPr>
                <a:spLocks noChangeShapeType="1"/>
              </p:cNvSpPr>
              <p:nvPr/>
            </p:nvSpPr>
            <p:spPr bwMode="gray">
              <a:xfrm>
                <a:off x="1845" y="2344"/>
                <a:ext cx="66" cy="16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99" name="Freeform 57"/>
              <p:cNvSpPr>
                <a:spLocks/>
              </p:cNvSpPr>
              <p:nvPr/>
            </p:nvSpPr>
            <p:spPr bwMode="gray">
              <a:xfrm>
                <a:off x="948" y="2708"/>
                <a:ext cx="137" cy="61"/>
              </a:xfrm>
              <a:custGeom>
                <a:avLst/>
                <a:gdLst>
                  <a:gd name="T0" fmla="*/ 3059 w 94"/>
                  <a:gd name="T1" fmla="*/ 0 h 37"/>
                  <a:gd name="T2" fmla="*/ 5926 w 94"/>
                  <a:gd name="T3" fmla="*/ 9101 h 37"/>
                  <a:gd name="T4" fmla="*/ 0 w 94"/>
                  <a:gd name="T5" fmla="*/ 5670 h 37"/>
                  <a:gd name="T6" fmla="*/ 3059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00" name="Freeform 58"/>
              <p:cNvSpPr>
                <a:spLocks/>
              </p:cNvSpPr>
              <p:nvPr/>
            </p:nvSpPr>
            <p:spPr bwMode="gray">
              <a:xfrm>
                <a:off x="1019" y="2708"/>
                <a:ext cx="138" cy="61"/>
              </a:xfrm>
              <a:custGeom>
                <a:avLst/>
                <a:gdLst>
                  <a:gd name="T0" fmla="*/ 6429 w 94"/>
                  <a:gd name="T1" fmla="*/ 3439 h 37"/>
                  <a:gd name="T2" fmla="*/ 0 w 94"/>
                  <a:gd name="T3" fmla="*/ 0 h 37"/>
                  <a:gd name="T4" fmla="*/ 3057 w 94"/>
                  <a:gd name="T5" fmla="*/ 9101 h 37"/>
                  <a:gd name="T6" fmla="*/ 6429 w 94"/>
                  <a:gd name="T7" fmla="*/ 3439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01" name="Line 59"/>
              <p:cNvSpPr>
                <a:spLocks noChangeShapeType="1"/>
              </p:cNvSpPr>
              <p:nvPr/>
            </p:nvSpPr>
            <p:spPr bwMode="gray">
              <a:xfrm flipH="1" flipV="1">
                <a:off x="1019" y="2708"/>
                <a:ext cx="130"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02" name="Line 60"/>
              <p:cNvSpPr>
                <a:spLocks noChangeShapeType="1"/>
              </p:cNvSpPr>
              <p:nvPr/>
            </p:nvSpPr>
            <p:spPr bwMode="gray">
              <a:xfrm flipV="1">
                <a:off x="955" y="2708"/>
                <a:ext cx="64"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03" name="Freeform 61"/>
              <p:cNvSpPr>
                <a:spLocks/>
              </p:cNvSpPr>
              <p:nvPr/>
            </p:nvSpPr>
            <p:spPr bwMode="gray">
              <a:xfrm>
                <a:off x="1501" y="1997"/>
                <a:ext cx="136" cy="272"/>
              </a:xfrm>
              <a:custGeom>
                <a:avLst/>
                <a:gdLst>
                  <a:gd name="T0" fmla="*/ 2855 w 93"/>
                  <a:gd name="T1" fmla="*/ 40289 h 165"/>
                  <a:gd name="T2" fmla="*/ 6092 w 93"/>
                  <a:gd name="T3" fmla="*/ 0 h 165"/>
                  <a:gd name="T4" fmla="*/ 0 w 93"/>
                  <a:gd name="T5" fmla="*/ 2253 h 165"/>
                  <a:gd name="T6" fmla="*/ 2855 w 93"/>
                  <a:gd name="T7" fmla="*/ 40289 h 165"/>
                  <a:gd name="T8" fmla="*/ 0 60000 65536"/>
                  <a:gd name="T9" fmla="*/ 0 60000 65536"/>
                  <a:gd name="T10" fmla="*/ 0 60000 65536"/>
                  <a:gd name="T11" fmla="*/ 0 60000 65536"/>
                  <a:gd name="T12" fmla="*/ 0 w 93"/>
                  <a:gd name="T13" fmla="*/ 0 h 165"/>
                  <a:gd name="T14" fmla="*/ 93 w 93"/>
                  <a:gd name="T15" fmla="*/ 165 h 165"/>
                </a:gdLst>
                <a:ahLst/>
                <a:cxnLst>
                  <a:cxn ang="T8">
                    <a:pos x="T0" y="T1"/>
                  </a:cxn>
                  <a:cxn ang="T9">
                    <a:pos x="T2" y="T3"/>
                  </a:cxn>
                  <a:cxn ang="T10">
                    <a:pos x="T4" y="T5"/>
                  </a:cxn>
                  <a:cxn ang="T11">
                    <a:pos x="T6" y="T7"/>
                  </a:cxn>
                </a:cxnLst>
                <a:rect l="T12" t="T13" r="T14" b="T15"/>
                <a:pathLst>
                  <a:path w="93" h="165">
                    <a:moveTo>
                      <a:pt x="44" y="165"/>
                    </a:moveTo>
                    <a:lnTo>
                      <a:pt x="93" y="0"/>
                    </a:lnTo>
                    <a:lnTo>
                      <a:pt x="0" y="9"/>
                    </a:lnTo>
                    <a:lnTo>
                      <a:pt x="44" y="1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04" name="Freeform 62"/>
              <p:cNvSpPr>
                <a:spLocks/>
              </p:cNvSpPr>
              <p:nvPr/>
            </p:nvSpPr>
            <p:spPr bwMode="gray">
              <a:xfrm>
                <a:off x="1565" y="1997"/>
                <a:ext cx="137" cy="303"/>
              </a:xfrm>
              <a:custGeom>
                <a:avLst/>
                <a:gdLst>
                  <a:gd name="T0" fmla="*/ 5926 w 94"/>
                  <a:gd name="T1" fmla="*/ 44467 h 184"/>
                  <a:gd name="T2" fmla="*/ 0 w 94"/>
                  <a:gd name="T3" fmla="*/ 39900 h 184"/>
                  <a:gd name="T4" fmla="*/ 3059 w 94"/>
                  <a:gd name="T5" fmla="*/ 0 h 184"/>
                  <a:gd name="T6" fmla="*/ 5926 w 94"/>
                  <a:gd name="T7" fmla="*/ 4446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94" y="184"/>
                    </a:moveTo>
                    <a:lnTo>
                      <a:pt x="0" y="165"/>
                    </a:lnTo>
                    <a:lnTo>
                      <a:pt x="49" y="0"/>
                    </a:lnTo>
                    <a:lnTo>
                      <a:pt x="94"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05" name="Line 63"/>
              <p:cNvSpPr>
                <a:spLocks noChangeShapeType="1"/>
              </p:cNvSpPr>
              <p:nvPr/>
            </p:nvSpPr>
            <p:spPr bwMode="gray">
              <a:xfrm flipH="1" flipV="1">
                <a:off x="1565" y="2269"/>
                <a:ext cx="137" cy="3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06" name="Freeform 64"/>
              <p:cNvSpPr>
                <a:spLocks/>
              </p:cNvSpPr>
              <p:nvPr/>
            </p:nvSpPr>
            <p:spPr bwMode="gray">
              <a:xfrm>
                <a:off x="1982" y="2344"/>
                <a:ext cx="136" cy="122"/>
              </a:xfrm>
              <a:custGeom>
                <a:avLst/>
                <a:gdLst>
                  <a:gd name="T0" fmla="*/ 2855 w 93"/>
                  <a:gd name="T1" fmla="*/ 18077 h 74"/>
                  <a:gd name="T2" fmla="*/ 6092 w 93"/>
                  <a:gd name="T3" fmla="*/ 5670 h 74"/>
                  <a:gd name="T4" fmla="*/ 0 w 93"/>
                  <a:gd name="T5" fmla="*/ 0 h 74"/>
                  <a:gd name="T6" fmla="*/ 2855 w 93"/>
                  <a:gd name="T7" fmla="*/ 18077 h 74"/>
                  <a:gd name="T8" fmla="*/ 0 60000 65536"/>
                  <a:gd name="T9" fmla="*/ 0 60000 65536"/>
                  <a:gd name="T10" fmla="*/ 0 60000 65536"/>
                  <a:gd name="T11" fmla="*/ 0 60000 65536"/>
                  <a:gd name="T12" fmla="*/ 0 w 93"/>
                  <a:gd name="T13" fmla="*/ 0 h 74"/>
                  <a:gd name="T14" fmla="*/ 93 w 93"/>
                  <a:gd name="T15" fmla="*/ 74 h 74"/>
                </a:gdLst>
                <a:ahLst/>
                <a:cxnLst>
                  <a:cxn ang="T8">
                    <a:pos x="T0" y="T1"/>
                  </a:cxn>
                  <a:cxn ang="T9">
                    <a:pos x="T2" y="T3"/>
                  </a:cxn>
                  <a:cxn ang="T10">
                    <a:pos x="T4" y="T5"/>
                  </a:cxn>
                  <a:cxn ang="T11">
                    <a:pos x="T6" y="T7"/>
                  </a:cxn>
                </a:cxnLst>
                <a:rect l="T12" t="T13" r="T14" b="T15"/>
                <a:pathLst>
                  <a:path w="93" h="74">
                    <a:moveTo>
                      <a:pt x="44" y="74"/>
                    </a:moveTo>
                    <a:lnTo>
                      <a:pt x="93" y="23"/>
                    </a:lnTo>
                    <a:lnTo>
                      <a:pt x="0" y="0"/>
                    </a:lnTo>
                    <a:lnTo>
                      <a:pt x="44" y="7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07" name="Freeform 65"/>
              <p:cNvSpPr>
                <a:spLocks/>
              </p:cNvSpPr>
              <p:nvPr/>
            </p:nvSpPr>
            <p:spPr bwMode="gray">
              <a:xfrm>
                <a:off x="2047" y="2382"/>
                <a:ext cx="143" cy="84"/>
              </a:xfrm>
              <a:custGeom>
                <a:avLst/>
                <a:gdLst>
                  <a:gd name="T0" fmla="*/ 6266 w 98"/>
                  <a:gd name="T1" fmla="*/ 11144 h 51"/>
                  <a:gd name="T2" fmla="*/ 0 w 98"/>
                  <a:gd name="T3" fmla="*/ 12305 h 51"/>
                  <a:gd name="T4" fmla="*/ 3139 w 98"/>
                  <a:gd name="T5" fmla="*/ 0 h 51"/>
                  <a:gd name="T6" fmla="*/ 6266 w 98"/>
                  <a:gd name="T7" fmla="*/ 11144 h 51"/>
                  <a:gd name="T8" fmla="*/ 0 60000 65536"/>
                  <a:gd name="T9" fmla="*/ 0 60000 65536"/>
                  <a:gd name="T10" fmla="*/ 0 60000 65536"/>
                  <a:gd name="T11" fmla="*/ 0 60000 65536"/>
                  <a:gd name="T12" fmla="*/ 0 w 98"/>
                  <a:gd name="T13" fmla="*/ 0 h 51"/>
                  <a:gd name="T14" fmla="*/ 98 w 98"/>
                  <a:gd name="T15" fmla="*/ 51 h 51"/>
                </a:gdLst>
                <a:ahLst/>
                <a:cxnLst>
                  <a:cxn ang="T8">
                    <a:pos x="T0" y="T1"/>
                  </a:cxn>
                  <a:cxn ang="T9">
                    <a:pos x="T2" y="T3"/>
                  </a:cxn>
                  <a:cxn ang="T10">
                    <a:pos x="T4" y="T5"/>
                  </a:cxn>
                  <a:cxn ang="T11">
                    <a:pos x="T6" y="T7"/>
                  </a:cxn>
                </a:cxnLst>
                <a:rect l="T12" t="T13" r="T14" b="T15"/>
                <a:pathLst>
                  <a:path w="98" h="51">
                    <a:moveTo>
                      <a:pt x="98" y="46"/>
                    </a:moveTo>
                    <a:lnTo>
                      <a:pt x="0" y="51"/>
                    </a:lnTo>
                    <a:lnTo>
                      <a:pt x="49" y="0"/>
                    </a:lnTo>
                    <a:lnTo>
                      <a:pt x="98"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08" name="Line 66"/>
              <p:cNvSpPr>
                <a:spLocks noChangeShapeType="1"/>
              </p:cNvSpPr>
              <p:nvPr/>
            </p:nvSpPr>
            <p:spPr bwMode="gray">
              <a:xfrm flipV="1">
                <a:off x="2047" y="2458"/>
                <a:ext cx="143" cy="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09" name="Line 67"/>
              <p:cNvSpPr>
                <a:spLocks noChangeShapeType="1"/>
              </p:cNvSpPr>
              <p:nvPr/>
            </p:nvSpPr>
            <p:spPr bwMode="gray">
              <a:xfrm>
                <a:off x="1982" y="2344"/>
                <a:ext cx="65" cy="12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10" name="Freeform 68"/>
              <p:cNvSpPr>
                <a:spLocks/>
              </p:cNvSpPr>
              <p:nvPr/>
            </p:nvSpPr>
            <p:spPr bwMode="gray">
              <a:xfrm>
                <a:off x="1085" y="1793"/>
                <a:ext cx="136" cy="976"/>
              </a:xfrm>
              <a:custGeom>
                <a:avLst/>
                <a:gdLst>
                  <a:gd name="T0" fmla="*/ 0 w 93"/>
                  <a:gd name="T1" fmla="*/ 142322 h 593"/>
                  <a:gd name="T2" fmla="*/ 6092 w 93"/>
                  <a:gd name="T3" fmla="*/ 0 h 593"/>
                  <a:gd name="T4" fmla="*/ 3214 w 93"/>
                  <a:gd name="T5" fmla="*/ 136826 h 593"/>
                  <a:gd name="T6" fmla="*/ 0 w 93"/>
                  <a:gd name="T7" fmla="*/ 142322 h 593"/>
                  <a:gd name="T8" fmla="*/ 0 60000 65536"/>
                  <a:gd name="T9" fmla="*/ 0 60000 65536"/>
                  <a:gd name="T10" fmla="*/ 0 60000 65536"/>
                  <a:gd name="T11" fmla="*/ 0 60000 65536"/>
                  <a:gd name="T12" fmla="*/ 0 w 93"/>
                  <a:gd name="T13" fmla="*/ 0 h 593"/>
                  <a:gd name="T14" fmla="*/ 93 w 93"/>
                  <a:gd name="T15" fmla="*/ 593 h 593"/>
                </a:gdLst>
                <a:ahLst/>
                <a:cxnLst>
                  <a:cxn ang="T8">
                    <a:pos x="T0" y="T1"/>
                  </a:cxn>
                  <a:cxn ang="T9">
                    <a:pos x="T2" y="T3"/>
                  </a:cxn>
                  <a:cxn ang="T10">
                    <a:pos x="T4" y="T5"/>
                  </a:cxn>
                  <a:cxn ang="T11">
                    <a:pos x="T6" y="T7"/>
                  </a:cxn>
                </a:cxnLst>
                <a:rect l="T12" t="T13" r="T14" b="T15"/>
                <a:pathLst>
                  <a:path w="93" h="593">
                    <a:moveTo>
                      <a:pt x="0" y="593"/>
                    </a:moveTo>
                    <a:lnTo>
                      <a:pt x="93" y="0"/>
                    </a:lnTo>
                    <a:lnTo>
                      <a:pt x="49" y="570"/>
                    </a:lnTo>
                    <a:lnTo>
                      <a:pt x="0" y="59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11" name="Line 69"/>
              <p:cNvSpPr>
                <a:spLocks noChangeShapeType="1"/>
              </p:cNvSpPr>
              <p:nvPr/>
            </p:nvSpPr>
            <p:spPr bwMode="gray">
              <a:xfrm flipH="1">
                <a:off x="1149" y="2731"/>
                <a:ext cx="8" cy="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12" name="Freeform 70"/>
              <p:cNvSpPr>
                <a:spLocks/>
              </p:cNvSpPr>
              <p:nvPr/>
            </p:nvSpPr>
            <p:spPr bwMode="gray">
              <a:xfrm>
                <a:off x="1157" y="1793"/>
                <a:ext cx="135" cy="938"/>
              </a:xfrm>
              <a:custGeom>
                <a:avLst/>
                <a:gdLst>
                  <a:gd name="T0" fmla="*/ 5622 w 93"/>
                  <a:gd name="T1" fmla="*/ 33065 h 570"/>
                  <a:gd name="T2" fmla="*/ 0 w 93"/>
                  <a:gd name="T3" fmla="*/ 136672 h 570"/>
                  <a:gd name="T4" fmla="*/ 2668 w 93"/>
                  <a:gd name="T5" fmla="*/ 0 h 570"/>
                  <a:gd name="T6" fmla="*/ 5622 w 93"/>
                  <a:gd name="T7" fmla="*/ 33065 h 570"/>
                  <a:gd name="T8" fmla="*/ 0 60000 65536"/>
                  <a:gd name="T9" fmla="*/ 0 60000 65536"/>
                  <a:gd name="T10" fmla="*/ 0 60000 65536"/>
                  <a:gd name="T11" fmla="*/ 0 60000 65536"/>
                  <a:gd name="T12" fmla="*/ 0 w 93"/>
                  <a:gd name="T13" fmla="*/ 0 h 570"/>
                  <a:gd name="T14" fmla="*/ 93 w 93"/>
                  <a:gd name="T15" fmla="*/ 570 h 570"/>
                </a:gdLst>
                <a:ahLst/>
                <a:cxnLst>
                  <a:cxn ang="T8">
                    <a:pos x="T0" y="T1"/>
                  </a:cxn>
                  <a:cxn ang="T9">
                    <a:pos x="T2" y="T3"/>
                  </a:cxn>
                  <a:cxn ang="T10">
                    <a:pos x="T4" y="T5"/>
                  </a:cxn>
                  <a:cxn ang="T11">
                    <a:pos x="T6" y="T7"/>
                  </a:cxn>
                </a:cxnLst>
                <a:rect l="T12" t="T13" r="T14" b="T15"/>
                <a:pathLst>
                  <a:path w="93" h="570">
                    <a:moveTo>
                      <a:pt x="93" y="138"/>
                    </a:moveTo>
                    <a:lnTo>
                      <a:pt x="0" y="570"/>
                    </a:lnTo>
                    <a:lnTo>
                      <a:pt x="44" y="0"/>
                    </a:lnTo>
                    <a:lnTo>
                      <a:pt x="93" y="13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13" name="Line 71"/>
              <p:cNvSpPr>
                <a:spLocks noChangeShapeType="1"/>
              </p:cNvSpPr>
              <p:nvPr/>
            </p:nvSpPr>
            <p:spPr bwMode="gray">
              <a:xfrm flipV="1">
                <a:off x="1085" y="2731"/>
                <a:ext cx="72"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14" name="Freeform 72"/>
              <p:cNvSpPr>
                <a:spLocks/>
              </p:cNvSpPr>
              <p:nvPr/>
            </p:nvSpPr>
            <p:spPr bwMode="gray">
              <a:xfrm>
                <a:off x="1637" y="1997"/>
                <a:ext cx="137" cy="303"/>
              </a:xfrm>
              <a:custGeom>
                <a:avLst/>
                <a:gdLst>
                  <a:gd name="T0" fmla="*/ 2848 w 94"/>
                  <a:gd name="T1" fmla="*/ 44467 h 184"/>
                  <a:gd name="T2" fmla="*/ 5926 w 94"/>
                  <a:gd name="T3" fmla="*/ 17635 h 184"/>
                  <a:gd name="T4" fmla="*/ 0 w 94"/>
                  <a:gd name="T5" fmla="*/ 0 h 184"/>
                  <a:gd name="T6" fmla="*/ 2848 w 94"/>
                  <a:gd name="T7" fmla="*/ 4446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184"/>
                    </a:moveTo>
                    <a:lnTo>
                      <a:pt x="94" y="73"/>
                    </a:lnTo>
                    <a:lnTo>
                      <a:pt x="0" y="0"/>
                    </a:lnTo>
                    <a:lnTo>
                      <a:pt x="45"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15" name="Freeform 73"/>
              <p:cNvSpPr>
                <a:spLocks/>
              </p:cNvSpPr>
              <p:nvPr/>
            </p:nvSpPr>
            <p:spPr bwMode="gray">
              <a:xfrm>
                <a:off x="1702" y="2117"/>
                <a:ext cx="143" cy="227"/>
              </a:xfrm>
              <a:custGeom>
                <a:avLst/>
                <a:gdLst>
                  <a:gd name="T0" fmla="*/ 6266 w 98"/>
                  <a:gd name="T1" fmla="*/ 32900 h 138"/>
                  <a:gd name="T2" fmla="*/ 0 w 98"/>
                  <a:gd name="T3" fmla="*/ 26531 h 138"/>
                  <a:gd name="T4" fmla="*/ 3139 w 98"/>
                  <a:gd name="T5" fmla="*/ 0 h 138"/>
                  <a:gd name="T6" fmla="*/ 6266 w 98"/>
                  <a:gd name="T7" fmla="*/ 32900 h 138"/>
                  <a:gd name="T8" fmla="*/ 0 60000 65536"/>
                  <a:gd name="T9" fmla="*/ 0 60000 65536"/>
                  <a:gd name="T10" fmla="*/ 0 60000 65536"/>
                  <a:gd name="T11" fmla="*/ 0 60000 65536"/>
                  <a:gd name="T12" fmla="*/ 0 w 98"/>
                  <a:gd name="T13" fmla="*/ 0 h 138"/>
                  <a:gd name="T14" fmla="*/ 98 w 98"/>
                  <a:gd name="T15" fmla="*/ 138 h 138"/>
                </a:gdLst>
                <a:ahLst/>
                <a:cxnLst>
                  <a:cxn ang="T8">
                    <a:pos x="T0" y="T1"/>
                  </a:cxn>
                  <a:cxn ang="T9">
                    <a:pos x="T2" y="T3"/>
                  </a:cxn>
                  <a:cxn ang="T10">
                    <a:pos x="T4" y="T5"/>
                  </a:cxn>
                  <a:cxn ang="T11">
                    <a:pos x="T6" y="T7"/>
                  </a:cxn>
                </a:cxnLst>
                <a:rect l="T12" t="T13" r="T14" b="T15"/>
                <a:pathLst>
                  <a:path w="98" h="138">
                    <a:moveTo>
                      <a:pt x="98" y="138"/>
                    </a:moveTo>
                    <a:lnTo>
                      <a:pt x="0" y="111"/>
                    </a:lnTo>
                    <a:lnTo>
                      <a:pt x="49" y="0"/>
                    </a:lnTo>
                    <a:lnTo>
                      <a:pt x="98" y="13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16" name="Line 74"/>
              <p:cNvSpPr>
                <a:spLocks noChangeShapeType="1"/>
              </p:cNvSpPr>
              <p:nvPr/>
            </p:nvSpPr>
            <p:spPr bwMode="gray">
              <a:xfrm flipH="1" flipV="1">
                <a:off x="1702" y="2300"/>
                <a:ext cx="143" cy="44"/>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17" name="Freeform 75"/>
              <p:cNvSpPr>
                <a:spLocks/>
              </p:cNvSpPr>
              <p:nvPr/>
            </p:nvSpPr>
            <p:spPr bwMode="gray">
              <a:xfrm>
                <a:off x="2118" y="2382"/>
                <a:ext cx="137" cy="99"/>
              </a:xfrm>
              <a:custGeom>
                <a:avLst/>
                <a:gdLst>
                  <a:gd name="T0" fmla="*/ 3059 w 94"/>
                  <a:gd name="T1" fmla="*/ 11326 h 60"/>
                  <a:gd name="T2" fmla="*/ 5926 w 94"/>
                  <a:gd name="T3" fmla="*/ 14789 h 60"/>
                  <a:gd name="T4" fmla="*/ 0 w 94"/>
                  <a:gd name="T5" fmla="*/ 0 h 60"/>
                  <a:gd name="T6" fmla="*/ 3059 w 94"/>
                  <a:gd name="T7" fmla="*/ 11326 h 60"/>
                  <a:gd name="T8" fmla="*/ 0 60000 65536"/>
                  <a:gd name="T9" fmla="*/ 0 60000 65536"/>
                  <a:gd name="T10" fmla="*/ 0 60000 65536"/>
                  <a:gd name="T11" fmla="*/ 0 60000 65536"/>
                  <a:gd name="T12" fmla="*/ 0 w 94"/>
                  <a:gd name="T13" fmla="*/ 0 h 60"/>
                  <a:gd name="T14" fmla="*/ 94 w 94"/>
                  <a:gd name="T15" fmla="*/ 60 h 60"/>
                </a:gdLst>
                <a:ahLst/>
                <a:cxnLst>
                  <a:cxn ang="T8">
                    <a:pos x="T0" y="T1"/>
                  </a:cxn>
                  <a:cxn ang="T9">
                    <a:pos x="T2" y="T3"/>
                  </a:cxn>
                  <a:cxn ang="T10">
                    <a:pos x="T4" y="T5"/>
                  </a:cxn>
                  <a:cxn ang="T11">
                    <a:pos x="T6" y="T7"/>
                  </a:cxn>
                </a:cxnLst>
                <a:rect l="T12" t="T13" r="T14" b="T15"/>
                <a:pathLst>
                  <a:path w="94" h="60">
                    <a:moveTo>
                      <a:pt x="49" y="46"/>
                    </a:moveTo>
                    <a:lnTo>
                      <a:pt x="94" y="60"/>
                    </a:lnTo>
                    <a:lnTo>
                      <a:pt x="0" y="0"/>
                    </a:lnTo>
                    <a:lnTo>
                      <a:pt x="49"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18" name="Freeform 76"/>
              <p:cNvSpPr>
                <a:spLocks/>
              </p:cNvSpPr>
              <p:nvPr/>
            </p:nvSpPr>
            <p:spPr bwMode="gray">
              <a:xfrm>
                <a:off x="2190" y="2458"/>
                <a:ext cx="137" cy="53"/>
              </a:xfrm>
              <a:custGeom>
                <a:avLst/>
                <a:gdLst>
                  <a:gd name="T0" fmla="*/ 5926 w 94"/>
                  <a:gd name="T1" fmla="*/ 8280 h 32"/>
                  <a:gd name="T2" fmla="*/ 0 w 94"/>
                  <a:gd name="T3" fmla="*/ 0 h 32"/>
                  <a:gd name="T4" fmla="*/ 2848 w 94"/>
                  <a:gd name="T5" fmla="*/ 3553 h 32"/>
                  <a:gd name="T6" fmla="*/ 5926 w 94"/>
                  <a:gd name="T7" fmla="*/ 8280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32"/>
                    </a:moveTo>
                    <a:lnTo>
                      <a:pt x="0" y="0"/>
                    </a:lnTo>
                    <a:lnTo>
                      <a:pt x="45" y="14"/>
                    </a:lnTo>
                    <a:lnTo>
                      <a:pt x="94" y="3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19" name="Freeform 77"/>
              <p:cNvSpPr>
                <a:spLocks/>
              </p:cNvSpPr>
              <p:nvPr/>
            </p:nvSpPr>
            <p:spPr bwMode="gray">
              <a:xfrm>
                <a:off x="876" y="2110"/>
                <a:ext cx="143" cy="680"/>
              </a:xfrm>
              <a:custGeom>
                <a:avLst/>
                <a:gdLst>
                  <a:gd name="T0" fmla="*/ 0 w 98"/>
                  <a:gd name="T1" fmla="*/ 99594 h 413"/>
                  <a:gd name="T2" fmla="*/ 6266 w 98"/>
                  <a:gd name="T3" fmla="*/ 0 h 413"/>
                  <a:gd name="T4" fmla="*/ 3139 w 98"/>
                  <a:gd name="T5" fmla="*/ 93124 h 413"/>
                  <a:gd name="T6" fmla="*/ 0 w 98"/>
                  <a:gd name="T7" fmla="*/ 99594 h 413"/>
                  <a:gd name="T8" fmla="*/ 0 60000 65536"/>
                  <a:gd name="T9" fmla="*/ 0 60000 65536"/>
                  <a:gd name="T10" fmla="*/ 0 60000 65536"/>
                  <a:gd name="T11" fmla="*/ 0 60000 65536"/>
                  <a:gd name="T12" fmla="*/ 0 w 98"/>
                  <a:gd name="T13" fmla="*/ 0 h 413"/>
                  <a:gd name="T14" fmla="*/ 98 w 98"/>
                  <a:gd name="T15" fmla="*/ 413 h 413"/>
                </a:gdLst>
                <a:ahLst/>
                <a:cxnLst>
                  <a:cxn ang="T8">
                    <a:pos x="T0" y="T1"/>
                  </a:cxn>
                  <a:cxn ang="T9">
                    <a:pos x="T2" y="T3"/>
                  </a:cxn>
                  <a:cxn ang="T10">
                    <a:pos x="T4" y="T5"/>
                  </a:cxn>
                  <a:cxn ang="T11">
                    <a:pos x="T6" y="T7"/>
                  </a:cxn>
                </a:cxnLst>
                <a:rect l="T12" t="T13" r="T14" b="T15"/>
                <a:pathLst>
                  <a:path w="98" h="413">
                    <a:moveTo>
                      <a:pt x="0" y="413"/>
                    </a:moveTo>
                    <a:lnTo>
                      <a:pt x="98" y="0"/>
                    </a:lnTo>
                    <a:lnTo>
                      <a:pt x="49" y="386"/>
                    </a:lnTo>
                    <a:lnTo>
                      <a:pt x="0" y="4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20" name="Freeform 78"/>
              <p:cNvSpPr>
                <a:spLocks/>
              </p:cNvSpPr>
              <p:nvPr/>
            </p:nvSpPr>
            <p:spPr bwMode="gray">
              <a:xfrm>
                <a:off x="948" y="2110"/>
                <a:ext cx="137" cy="659"/>
              </a:xfrm>
              <a:custGeom>
                <a:avLst/>
                <a:gdLst>
                  <a:gd name="T0" fmla="*/ 5926 w 94"/>
                  <a:gd name="T1" fmla="*/ 97086 h 400"/>
                  <a:gd name="T2" fmla="*/ 0 w 94"/>
                  <a:gd name="T3" fmla="*/ 93723 h 400"/>
                  <a:gd name="T4" fmla="*/ 3059 w 94"/>
                  <a:gd name="T5" fmla="*/ 0 h 400"/>
                  <a:gd name="T6" fmla="*/ 5926 w 94"/>
                  <a:gd name="T7" fmla="*/ 97086 h 400"/>
                  <a:gd name="T8" fmla="*/ 0 60000 65536"/>
                  <a:gd name="T9" fmla="*/ 0 60000 65536"/>
                  <a:gd name="T10" fmla="*/ 0 60000 65536"/>
                  <a:gd name="T11" fmla="*/ 0 60000 65536"/>
                  <a:gd name="T12" fmla="*/ 0 w 94"/>
                  <a:gd name="T13" fmla="*/ 0 h 400"/>
                  <a:gd name="T14" fmla="*/ 94 w 94"/>
                  <a:gd name="T15" fmla="*/ 400 h 400"/>
                </a:gdLst>
                <a:ahLst/>
                <a:cxnLst>
                  <a:cxn ang="T8">
                    <a:pos x="T0" y="T1"/>
                  </a:cxn>
                  <a:cxn ang="T9">
                    <a:pos x="T2" y="T3"/>
                  </a:cxn>
                  <a:cxn ang="T10">
                    <a:pos x="T4" y="T5"/>
                  </a:cxn>
                  <a:cxn ang="T11">
                    <a:pos x="T6" y="T7"/>
                  </a:cxn>
                </a:cxnLst>
                <a:rect l="T12" t="T13" r="T14" b="T15"/>
                <a:pathLst>
                  <a:path w="94" h="400">
                    <a:moveTo>
                      <a:pt x="94" y="400"/>
                    </a:moveTo>
                    <a:lnTo>
                      <a:pt x="0" y="386"/>
                    </a:lnTo>
                    <a:lnTo>
                      <a:pt x="49" y="0"/>
                    </a:lnTo>
                    <a:lnTo>
                      <a:pt x="94" y="40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21" name="Line 79"/>
              <p:cNvSpPr>
                <a:spLocks noChangeShapeType="1"/>
              </p:cNvSpPr>
              <p:nvPr/>
            </p:nvSpPr>
            <p:spPr bwMode="gray">
              <a:xfrm>
                <a:off x="948" y="2746"/>
                <a:ext cx="7" cy="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22" name="Line 80"/>
              <p:cNvSpPr>
                <a:spLocks noChangeShapeType="1"/>
              </p:cNvSpPr>
              <p:nvPr/>
            </p:nvSpPr>
            <p:spPr bwMode="gray">
              <a:xfrm flipH="1" flipV="1">
                <a:off x="2190" y="2458"/>
                <a:ext cx="129" cy="5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23" name="Line 81"/>
              <p:cNvSpPr>
                <a:spLocks noChangeShapeType="1"/>
              </p:cNvSpPr>
              <p:nvPr/>
            </p:nvSpPr>
            <p:spPr bwMode="gray">
              <a:xfrm>
                <a:off x="2118" y="2382"/>
                <a:ext cx="72" cy="7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24" name="Line 82"/>
              <p:cNvSpPr>
                <a:spLocks noChangeShapeType="1"/>
              </p:cNvSpPr>
              <p:nvPr/>
            </p:nvSpPr>
            <p:spPr bwMode="gray">
              <a:xfrm flipH="1" flipV="1">
                <a:off x="948" y="2746"/>
                <a:ext cx="137"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25" name="Line 83"/>
              <p:cNvSpPr>
                <a:spLocks noChangeShapeType="1"/>
              </p:cNvSpPr>
              <p:nvPr/>
            </p:nvSpPr>
            <p:spPr bwMode="gray">
              <a:xfrm flipV="1">
                <a:off x="876" y="2746"/>
                <a:ext cx="72" cy="44"/>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26" name="Freeform 84"/>
              <p:cNvSpPr>
                <a:spLocks/>
              </p:cNvSpPr>
              <p:nvPr/>
            </p:nvSpPr>
            <p:spPr bwMode="gray">
              <a:xfrm>
                <a:off x="1774" y="2117"/>
                <a:ext cx="137" cy="227"/>
              </a:xfrm>
              <a:custGeom>
                <a:avLst/>
                <a:gdLst>
                  <a:gd name="T0" fmla="*/ 3059 w 94"/>
                  <a:gd name="T1" fmla="*/ 32900 h 138"/>
                  <a:gd name="T2" fmla="*/ 5926 w 94"/>
                  <a:gd name="T3" fmla="*/ 11056 h 138"/>
                  <a:gd name="T4" fmla="*/ 0 w 94"/>
                  <a:gd name="T5" fmla="*/ 0 h 138"/>
                  <a:gd name="T6" fmla="*/ 3059 w 94"/>
                  <a:gd name="T7" fmla="*/ 32900 h 138"/>
                  <a:gd name="T8" fmla="*/ 0 60000 65536"/>
                  <a:gd name="T9" fmla="*/ 0 60000 65536"/>
                  <a:gd name="T10" fmla="*/ 0 60000 65536"/>
                  <a:gd name="T11" fmla="*/ 0 60000 65536"/>
                  <a:gd name="T12" fmla="*/ 0 w 94"/>
                  <a:gd name="T13" fmla="*/ 0 h 138"/>
                  <a:gd name="T14" fmla="*/ 94 w 94"/>
                  <a:gd name="T15" fmla="*/ 138 h 138"/>
                </a:gdLst>
                <a:ahLst/>
                <a:cxnLst>
                  <a:cxn ang="T8">
                    <a:pos x="T0" y="T1"/>
                  </a:cxn>
                  <a:cxn ang="T9">
                    <a:pos x="T2" y="T3"/>
                  </a:cxn>
                  <a:cxn ang="T10">
                    <a:pos x="T4" y="T5"/>
                  </a:cxn>
                  <a:cxn ang="T11">
                    <a:pos x="T6" y="T7"/>
                  </a:cxn>
                </a:cxnLst>
                <a:rect l="T12" t="T13" r="T14" b="T15"/>
                <a:pathLst>
                  <a:path w="94" h="138">
                    <a:moveTo>
                      <a:pt x="49" y="138"/>
                    </a:moveTo>
                    <a:lnTo>
                      <a:pt x="94" y="46"/>
                    </a:lnTo>
                    <a:lnTo>
                      <a:pt x="0" y="0"/>
                    </a:lnTo>
                    <a:lnTo>
                      <a:pt x="49" y="13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27" name="Freeform 85"/>
              <p:cNvSpPr>
                <a:spLocks/>
              </p:cNvSpPr>
              <p:nvPr/>
            </p:nvSpPr>
            <p:spPr bwMode="gray">
              <a:xfrm>
                <a:off x="1845" y="2193"/>
                <a:ext cx="137" cy="151"/>
              </a:xfrm>
              <a:custGeom>
                <a:avLst/>
                <a:gdLst>
                  <a:gd name="T0" fmla="*/ 5926 w 94"/>
                  <a:gd name="T1" fmla="*/ 21431 h 92"/>
                  <a:gd name="T2" fmla="*/ 0 w 94"/>
                  <a:gd name="T3" fmla="*/ 21431 h 92"/>
                  <a:gd name="T4" fmla="*/ 2848 w 94"/>
                  <a:gd name="T5" fmla="*/ 0 h 92"/>
                  <a:gd name="T6" fmla="*/ 5926 w 94"/>
                  <a:gd name="T7" fmla="*/ 21431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92"/>
                    </a:lnTo>
                    <a:lnTo>
                      <a:pt x="45" y="0"/>
                    </a:lnTo>
                    <a:lnTo>
                      <a:pt x="94"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28" name="Line 86"/>
              <p:cNvSpPr>
                <a:spLocks noChangeShapeType="1"/>
              </p:cNvSpPr>
              <p:nvPr/>
            </p:nvSpPr>
            <p:spPr bwMode="gray">
              <a:xfrm flipH="1">
                <a:off x="1845" y="2344"/>
                <a:ext cx="137" cy="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29" name="Line 87"/>
              <p:cNvSpPr>
                <a:spLocks noChangeShapeType="1"/>
              </p:cNvSpPr>
              <p:nvPr/>
            </p:nvSpPr>
            <p:spPr bwMode="gray">
              <a:xfrm>
                <a:off x="1774" y="2117"/>
                <a:ext cx="71" cy="22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30" name="Freeform 88"/>
              <p:cNvSpPr>
                <a:spLocks/>
              </p:cNvSpPr>
              <p:nvPr/>
            </p:nvSpPr>
            <p:spPr bwMode="gray">
              <a:xfrm>
                <a:off x="2327" y="2511"/>
                <a:ext cx="135" cy="296"/>
              </a:xfrm>
              <a:custGeom>
                <a:avLst/>
                <a:gdLst>
                  <a:gd name="T0" fmla="*/ 5622 w 93"/>
                  <a:gd name="T1" fmla="*/ 37278 h 180"/>
                  <a:gd name="T2" fmla="*/ 0 w 93"/>
                  <a:gd name="T3" fmla="*/ 0 h 180"/>
                  <a:gd name="T4" fmla="*/ 2668 w 93"/>
                  <a:gd name="T5" fmla="*/ 42838 h 180"/>
                  <a:gd name="T6" fmla="*/ 5622 w 93"/>
                  <a:gd name="T7" fmla="*/ 37278 h 180"/>
                  <a:gd name="T8" fmla="*/ 0 60000 65536"/>
                  <a:gd name="T9" fmla="*/ 0 60000 65536"/>
                  <a:gd name="T10" fmla="*/ 0 60000 65536"/>
                  <a:gd name="T11" fmla="*/ 0 60000 65536"/>
                  <a:gd name="T12" fmla="*/ 0 w 93"/>
                  <a:gd name="T13" fmla="*/ 0 h 180"/>
                  <a:gd name="T14" fmla="*/ 93 w 93"/>
                  <a:gd name="T15" fmla="*/ 180 h 180"/>
                </a:gdLst>
                <a:ahLst/>
                <a:cxnLst>
                  <a:cxn ang="T8">
                    <a:pos x="T0" y="T1"/>
                  </a:cxn>
                  <a:cxn ang="T9">
                    <a:pos x="T2" y="T3"/>
                  </a:cxn>
                  <a:cxn ang="T10">
                    <a:pos x="T4" y="T5"/>
                  </a:cxn>
                  <a:cxn ang="T11">
                    <a:pos x="T6" y="T7"/>
                  </a:cxn>
                </a:cxnLst>
                <a:rect l="T12" t="T13" r="T14" b="T15"/>
                <a:pathLst>
                  <a:path w="93" h="180">
                    <a:moveTo>
                      <a:pt x="93" y="157"/>
                    </a:moveTo>
                    <a:lnTo>
                      <a:pt x="0" y="0"/>
                    </a:lnTo>
                    <a:lnTo>
                      <a:pt x="44" y="180"/>
                    </a:lnTo>
                    <a:lnTo>
                      <a:pt x="93" y="15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31" name="Freeform 89"/>
              <p:cNvSpPr>
                <a:spLocks/>
              </p:cNvSpPr>
              <p:nvPr/>
            </p:nvSpPr>
            <p:spPr bwMode="gray">
              <a:xfrm>
                <a:off x="2255" y="2481"/>
                <a:ext cx="136" cy="326"/>
              </a:xfrm>
              <a:custGeom>
                <a:avLst/>
                <a:gdLst>
                  <a:gd name="T0" fmla="*/ 3214 w 93"/>
                  <a:gd name="T1" fmla="*/ 4365 h 198"/>
                  <a:gd name="T2" fmla="*/ 6092 w 93"/>
                  <a:gd name="T3" fmla="*/ 47729 h 198"/>
                  <a:gd name="T4" fmla="*/ 0 w 93"/>
                  <a:gd name="T5" fmla="*/ 0 h 198"/>
                  <a:gd name="T6" fmla="*/ 3214 w 93"/>
                  <a:gd name="T7" fmla="*/ 4365 h 198"/>
                  <a:gd name="T8" fmla="*/ 0 60000 65536"/>
                  <a:gd name="T9" fmla="*/ 0 60000 65536"/>
                  <a:gd name="T10" fmla="*/ 0 60000 65536"/>
                  <a:gd name="T11" fmla="*/ 0 60000 65536"/>
                  <a:gd name="T12" fmla="*/ 0 w 93"/>
                  <a:gd name="T13" fmla="*/ 0 h 198"/>
                  <a:gd name="T14" fmla="*/ 93 w 93"/>
                  <a:gd name="T15" fmla="*/ 198 h 198"/>
                </a:gdLst>
                <a:ahLst/>
                <a:cxnLst>
                  <a:cxn ang="T8">
                    <a:pos x="T0" y="T1"/>
                  </a:cxn>
                  <a:cxn ang="T9">
                    <a:pos x="T2" y="T3"/>
                  </a:cxn>
                  <a:cxn ang="T10">
                    <a:pos x="T4" y="T5"/>
                  </a:cxn>
                  <a:cxn ang="T11">
                    <a:pos x="T6" y="T7"/>
                  </a:cxn>
                </a:cxnLst>
                <a:rect l="T12" t="T13" r="T14" b="T15"/>
                <a:pathLst>
                  <a:path w="93" h="198">
                    <a:moveTo>
                      <a:pt x="49" y="18"/>
                    </a:moveTo>
                    <a:lnTo>
                      <a:pt x="93" y="198"/>
                    </a:lnTo>
                    <a:lnTo>
                      <a:pt x="0" y="0"/>
                    </a:lnTo>
                    <a:lnTo>
                      <a:pt x="49"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32" name="Line 90"/>
              <p:cNvSpPr>
                <a:spLocks noChangeShapeType="1"/>
              </p:cNvSpPr>
              <p:nvPr/>
            </p:nvSpPr>
            <p:spPr bwMode="gray">
              <a:xfrm flipH="1">
                <a:off x="2319" y="2511"/>
                <a:ext cx="8" cy="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33" name="Line 91"/>
              <p:cNvSpPr>
                <a:spLocks noChangeShapeType="1"/>
              </p:cNvSpPr>
              <p:nvPr/>
            </p:nvSpPr>
            <p:spPr bwMode="gray">
              <a:xfrm>
                <a:off x="2327" y="2511"/>
                <a:ext cx="135" cy="25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34" name="Line 92"/>
              <p:cNvSpPr>
                <a:spLocks noChangeShapeType="1"/>
              </p:cNvSpPr>
              <p:nvPr/>
            </p:nvSpPr>
            <p:spPr bwMode="gray">
              <a:xfrm>
                <a:off x="2255" y="2481"/>
                <a:ext cx="72" cy="3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35" name="Freeform 93"/>
              <p:cNvSpPr>
                <a:spLocks/>
              </p:cNvSpPr>
              <p:nvPr/>
            </p:nvSpPr>
            <p:spPr bwMode="gray">
              <a:xfrm>
                <a:off x="1019" y="1498"/>
                <a:ext cx="138" cy="1271"/>
              </a:xfrm>
              <a:custGeom>
                <a:avLst/>
                <a:gdLst>
                  <a:gd name="T0" fmla="*/ 0 w 94"/>
                  <a:gd name="T1" fmla="*/ 89615 h 772"/>
                  <a:gd name="T2" fmla="*/ 6429 w 94"/>
                  <a:gd name="T3" fmla="*/ 0 h 772"/>
                  <a:gd name="T4" fmla="*/ 3057 w 94"/>
                  <a:gd name="T5" fmla="*/ 186001 h 772"/>
                  <a:gd name="T6" fmla="*/ 0 w 94"/>
                  <a:gd name="T7" fmla="*/ 89615 h 772"/>
                  <a:gd name="T8" fmla="*/ 0 60000 65536"/>
                  <a:gd name="T9" fmla="*/ 0 60000 65536"/>
                  <a:gd name="T10" fmla="*/ 0 60000 65536"/>
                  <a:gd name="T11" fmla="*/ 0 60000 65536"/>
                  <a:gd name="T12" fmla="*/ 0 w 94"/>
                  <a:gd name="T13" fmla="*/ 0 h 772"/>
                  <a:gd name="T14" fmla="*/ 94 w 94"/>
                  <a:gd name="T15" fmla="*/ 772 h 772"/>
                </a:gdLst>
                <a:ahLst/>
                <a:cxnLst>
                  <a:cxn ang="T8">
                    <a:pos x="T0" y="T1"/>
                  </a:cxn>
                  <a:cxn ang="T9">
                    <a:pos x="T2" y="T3"/>
                  </a:cxn>
                  <a:cxn ang="T10">
                    <a:pos x="T4" y="T5"/>
                  </a:cxn>
                  <a:cxn ang="T11">
                    <a:pos x="T6" y="T7"/>
                  </a:cxn>
                </a:cxnLst>
                <a:rect l="T12" t="T13" r="T14" b="T15"/>
                <a:pathLst>
                  <a:path w="94" h="772">
                    <a:moveTo>
                      <a:pt x="0" y="372"/>
                    </a:moveTo>
                    <a:lnTo>
                      <a:pt x="94" y="0"/>
                    </a:lnTo>
                    <a:lnTo>
                      <a:pt x="45" y="772"/>
                    </a:lnTo>
                    <a:lnTo>
                      <a:pt x="0" y="37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36" name="Freeform 94"/>
              <p:cNvSpPr>
                <a:spLocks/>
              </p:cNvSpPr>
              <p:nvPr/>
            </p:nvSpPr>
            <p:spPr bwMode="gray">
              <a:xfrm>
                <a:off x="1085" y="1498"/>
                <a:ext cx="136" cy="1271"/>
              </a:xfrm>
              <a:custGeom>
                <a:avLst/>
                <a:gdLst>
                  <a:gd name="T0" fmla="*/ 6092 w 93"/>
                  <a:gd name="T1" fmla="*/ 43171 h 772"/>
                  <a:gd name="T2" fmla="*/ 0 w 93"/>
                  <a:gd name="T3" fmla="*/ 186001 h 772"/>
                  <a:gd name="T4" fmla="*/ 3214 w 93"/>
                  <a:gd name="T5" fmla="*/ 0 h 772"/>
                  <a:gd name="T6" fmla="*/ 6092 w 93"/>
                  <a:gd name="T7" fmla="*/ 43171 h 772"/>
                  <a:gd name="T8" fmla="*/ 0 60000 65536"/>
                  <a:gd name="T9" fmla="*/ 0 60000 65536"/>
                  <a:gd name="T10" fmla="*/ 0 60000 65536"/>
                  <a:gd name="T11" fmla="*/ 0 60000 65536"/>
                  <a:gd name="T12" fmla="*/ 0 w 93"/>
                  <a:gd name="T13" fmla="*/ 0 h 772"/>
                  <a:gd name="T14" fmla="*/ 93 w 93"/>
                  <a:gd name="T15" fmla="*/ 772 h 772"/>
                </a:gdLst>
                <a:ahLst/>
                <a:cxnLst>
                  <a:cxn ang="T8">
                    <a:pos x="T0" y="T1"/>
                  </a:cxn>
                  <a:cxn ang="T9">
                    <a:pos x="T2" y="T3"/>
                  </a:cxn>
                  <a:cxn ang="T10">
                    <a:pos x="T4" y="T5"/>
                  </a:cxn>
                  <a:cxn ang="T11">
                    <a:pos x="T6" y="T7"/>
                  </a:cxn>
                </a:cxnLst>
                <a:rect l="T12" t="T13" r="T14" b="T15"/>
                <a:pathLst>
                  <a:path w="93" h="772">
                    <a:moveTo>
                      <a:pt x="93" y="179"/>
                    </a:moveTo>
                    <a:lnTo>
                      <a:pt x="0" y="772"/>
                    </a:lnTo>
                    <a:lnTo>
                      <a:pt x="49" y="0"/>
                    </a:lnTo>
                    <a:lnTo>
                      <a:pt x="93" y="17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37" name="Freeform 95"/>
              <p:cNvSpPr>
                <a:spLocks/>
              </p:cNvSpPr>
              <p:nvPr/>
            </p:nvSpPr>
            <p:spPr bwMode="gray">
              <a:xfrm>
                <a:off x="2391" y="2769"/>
                <a:ext cx="144" cy="59"/>
              </a:xfrm>
              <a:custGeom>
                <a:avLst/>
                <a:gdLst>
                  <a:gd name="T0" fmla="*/ 3004 w 99"/>
                  <a:gd name="T1" fmla="*/ 0 h 36"/>
                  <a:gd name="T2" fmla="*/ 6087 w 99"/>
                  <a:gd name="T3" fmla="*/ 8289 h 36"/>
                  <a:gd name="T4" fmla="*/ 0 w 99"/>
                  <a:gd name="T5" fmla="*/ 5307 h 36"/>
                  <a:gd name="T6" fmla="*/ 3004 w 99"/>
                  <a:gd name="T7" fmla="*/ 0 h 36"/>
                  <a:gd name="T8" fmla="*/ 0 60000 65536"/>
                  <a:gd name="T9" fmla="*/ 0 60000 65536"/>
                  <a:gd name="T10" fmla="*/ 0 60000 65536"/>
                  <a:gd name="T11" fmla="*/ 0 60000 65536"/>
                  <a:gd name="T12" fmla="*/ 0 w 99"/>
                  <a:gd name="T13" fmla="*/ 0 h 36"/>
                  <a:gd name="T14" fmla="*/ 99 w 99"/>
                  <a:gd name="T15" fmla="*/ 36 h 36"/>
                </a:gdLst>
                <a:ahLst/>
                <a:cxnLst>
                  <a:cxn ang="T8">
                    <a:pos x="T0" y="T1"/>
                  </a:cxn>
                  <a:cxn ang="T9">
                    <a:pos x="T2" y="T3"/>
                  </a:cxn>
                  <a:cxn ang="T10">
                    <a:pos x="T4" y="T5"/>
                  </a:cxn>
                  <a:cxn ang="T11">
                    <a:pos x="T6" y="T7"/>
                  </a:cxn>
                </a:cxnLst>
                <a:rect l="T12" t="T13" r="T14" b="T15"/>
                <a:pathLst>
                  <a:path w="99" h="36">
                    <a:moveTo>
                      <a:pt x="49" y="0"/>
                    </a:moveTo>
                    <a:lnTo>
                      <a:pt x="99" y="36"/>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38" name="Freeform 96"/>
              <p:cNvSpPr>
                <a:spLocks/>
              </p:cNvSpPr>
              <p:nvPr/>
            </p:nvSpPr>
            <p:spPr bwMode="gray">
              <a:xfrm>
                <a:off x="2462" y="2769"/>
                <a:ext cx="138" cy="59"/>
              </a:xfrm>
              <a:custGeom>
                <a:avLst/>
                <a:gdLst>
                  <a:gd name="T0" fmla="*/ 6429 w 94"/>
                  <a:gd name="T1" fmla="*/ 2922 h 36"/>
                  <a:gd name="T2" fmla="*/ 0 w 94"/>
                  <a:gd name="T3" fmla="*/ 0 h 36"/>
                  <a:gd name="T4" fmla="*/ 3381 w 94"/>
                  <a:gd name="T5" fmla="*/ 8289 h 36"/>
                  <a:gd name="T6" fmla="*/ 6429 w 94"/>
                  <a:gd name="T7" fmla="*/ 2922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50" y="36"/>
                    </a:lnTo>
                    <a:lnTo>
                      <a:pt x="94"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39" name="Line 97"/>
              <p:cNvSpPr>
                <a:spLocks noChangeShapeType="1"/>
              </p:cNvSpPr>
              <p:nvPr/>
            </p:nvSpPr>
            <p:spPr bwMode="gray">
              <a:xfrm flipH="1">
                <a:off x="1085" y="1793"/>
                <a:ext cx="136" cy="97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40" name="Line 98"/>
              <p:cNvSpPr>
                <a:spLocks noChangeShapeType="1"/>
              </p:cNvSpPr>
              <p:nvPr/>
            </p:nvSpPr>
            <p:spPr bwMode="gray">
              <a:xfrm>
                <a:off x="1019" y="2110"/>
                <a:ext cx="66" cy="659"/>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41" name="Line 99"/>
              <p:cNvSpPr>
                <a:spLocks noChangeShapeType="1"/>
              </p:cNvSpPr>
              <p:nvPr/>
            </p:nvSpPr>
            <p:spPr bwMode="gray">
              <a:xfrm>
                <a:off x="2462" y="2769"/>
                <a:ext cx="138" cy="2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42" name="Line 100"/>
              <p:cNvSpPr>
                <a:spLocks noChangeShapeType="1"/>
              </p:cNvSpPr>
              <p:nvPr/>
            </p:nvSpPr>
            <p:spPr bwMode="gray">
              <a:xfrm flipV="1">
                <a:off x="2398" y="2769"/>
                <a:ext cx="64"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43" name="Freeform 101"/>
              <p:cNvSpPr>
                <a:spLocks/>
              </p:cNvSpPr>
              <p:nvPr/>
            </p:nvSpPr>
            <p:spPr bwMode="gray">
              <a:xfrm>
                <a:off x="1911" y="2193"/>
                <a:ext cx="136" cy="151"/>
              </a:xfrm>
              <a:custGeom>
                <a:avLst/>
                <a:gdLst>
                  <a:gd name="T0" fmla="*/ 3214 w 93"/>
                  <a:gd name="T1" fmla="*/ 21431 h 92"/>
                  <a:gd name="T2" fmla="*/ 6092 w 93"/>
                  <a:gd name="T3" fmla="*/ 13897 h 92"/>
                  <a:gd name="T4" fmla="*/ 0 w 93"/>
                  <a:gd name="T5" fmla="*/ 0 h 92"/>
                  <a:gd name="T6" fmla="*/ 3214 w 93"/>
                  <a:gd name="T7" fmla="*/ 21431 h 92"/>
                  <a:gd name="T8" fmla="*/ 0 60000 65536"/>
                  <a:gd name="T9" fmla="*/ 0 60000 65536"/>
                  <a:gd name="T10" fmla="*/ 0 60000 65536"/>
                  <a:gd name="T11" fmla="*/ 0 60000 65536"/>
                  <a:gd name="T12" fmla="*/ 0 w 93"/>
                  <a:gd name="T13" fmla="*/ 0 h 92"/>
                  <a:gd name="T14" fmla="*/ 93 w 93"/>
                  <a:gd name="T15" fmla="*/ 92 h 92"/>
                </a:gdLst>
                <a:ahLst/>
                <a:cxnLst>
                  <a:cxn ang="T8">
                    <a:pos x="T0" y="T1"/>
                  </a:cxn>
                  <a:cxn ang="T9">
                    <a:pos x="T2" y="T3"/>
                  </a:cxn>
                  <a:cxn ang="T10">
                    <a:pos x="T4" y="T5"/>
                  </a:cxn>
                  <a:cxn ang="T11">
                    <a:pos x="T6" y="T7"/>
                  </a:cxn>
                </a:cxnLst>
                <a:rect l="T12" t="T13" r="T14" b="T15"/>
                <a:pathLst>
                  <a:path w="93" h="92">
                    <a:moveTo>
                      <a:pt x="49" y="92"/>
                    </a:moveTo>
                    <a:lnTo>
                      <a:pt x="93" y="60"/>
                    </a:lnTo>
                    <a:lnTo>
                      <a:pt x="0" y="0"/>
                    </a:lnTo>
                    <a:lnTo>
                      <a:pt x="49"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44" name="Freeform 102"/>
              <p:cNvSpPr>
                <a:spLocks/>
              </p:cNvSpPr>
              <p:nvPr/>
            </p:nvSpPr>
            <p:spPr bwMode="gray">
              <a:xfrm>
                <a:off x="1982" y="2292"/>
                <a:ext cx="136" cy="90"/>
              </a:xfrm>
              <a:custGeom>
                <a:avLst/>
                <a:gdLst>
                  <a:gd name="T0" fmla="*/ 6092 w 93"/>
                  <a:gd name="T1" fmla="*/ 12374 h 55"/>
                  <a:gd name="T2" fmla="*/ 0 w 93"/>
                  <a:gd name="T3" fmla="*/ 7120 h 55"/>
                  <a:gd name="T4" fmla="*/ 2855 w 93"/>
                  <a:gd name="T5" fmla="*/ 0 h 55"/>
                  <a:gd name="T6" fmla="*/ 6092 w 93"/>
                  <a:gd name="T7" fmla="*/ 12374 h 55"/>
                  <a:gd name="T8" fmla="*/ 0 60000 65536"/>
                  <a:gd name="T9" fmla="*/ 0 60000 65536"/>
                  <a:gd name="T10" fmla="*/ 0 60000 65536"/>
                  <a:gd name="T11" fmla="*/ 0 60000 65536"/>
                  <a:gd name="T12" fmla="*/ 0 w 93"/>
                  <a:gd name="T13" fmla="*/ 0 h 55"/>
                  <a:gd name="T14" fmla="*/ 93 w 93"/>
                  <a:gd name="T15" fmla="*/ 55 h 55"/>
                </a:gdLst>
                <a:ahLst/>
                <a:cxnLst>
                  <a:cxn ang="T8">
                    <a:pos x="T0" y="T1"/>
                  </a:cxn>
                  <a:cxn ang="T9">
                    <a:pos x="T2" y="T3"/>
                  </a:cxn>
                  <a:cxn ang="T10">
                    <a:pos x="T4" y="T5"/>
                  </a:cxn>
                  <a:cxn ang="T11">
                    <a:pos x="T6" y="T7"/>
                  </a:cxn>
                </a:cxnLst>
                <a:rect l="T12" t="T13" r="T14" b="T15"/>
                <a:pathLst>
                  <a:path w="93" h="55">
                    <a:moveTo>
                      <a:pt x="93" y="55"/>
                    </a:moveTo>
                    <a:lnTo>
                      <a:pt x="0" y="32"/>
                    </a:lnTo>
                    <a:lnTo>
                      <a:pt x="44" y="0"/>
                    </a:lnTo>
                    <a:lnTo>
                      <a:pt x="93"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45" name="Line 103"/>
              <p:cNvSpPr>
                <a:spLocks noChangeShapeType="1"/>
              </p:cNvSpPr>
              <p:nvPr/>
            </p:nvSpPr>
            <p:spPr bwMode="gray">
              <a:xfrm flipH="1" flipV="1">
                <a:off x="1982" y="2344"/>
                <a:ext cx="136"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46" name="Line 104"/>
              <p:cNvSpPr>
                <a:spLocks noChangeShapeType="1"/>
              </p:cNvSpPr>
              <p:nvPr/>
            </p:nvSpPr>
            <p:spPr bwMode="gray">
              <a:xfrm>
                <a:off x="1911" y="2193"/>
                <a:ext cx="71" cy="15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47" name="Freeform 105"/>
              <p:cNvSpPr>
                <a:spLocks/>
              </p:cNvSpPr>
              <p:nvPr/>
            </p:nvSpPr>
            <p:spPr bwMode="gray">
              <a:xfrm>
                <a:off x="811" y="2020"/>
                <a:ext cx="137" cy="808"/>
              </a:xfrm>
              <a:custGeom>
                <a:avLst/>
                <a:gdLst>
                  <a:gd name="T0" fmla="*/ 0 w 94"/>
                  <a:gd name="T1" fmla="*/ 117724 h 491"/>
                  <a:gd name="T2" fmla="*/ 5926 w 94"/>
                  <a:gd name="T3" fmla="*/ 0 h 491"/>
                  <a:gd name="T4" fmla="*/ 2848 w 94"/>
                  <a:gd name="T5" fmla="*/ 112124 h 491"/>
                  <a:gd name="T6" fmla="*/ 0 w 94"/>
                  <a:gd name="T7" fmla="*/ 117724 h 491"/>
                  <a:gd name="T8" fmla="*/ 0 60000 65536"/>
                  <a:gd name="T9" fmla="*/ 0 60000 65536"/>
                  <a:gd name="T10" fmla="*/ 0 60000 65536"/>
                  <a:gd name="T11" fmla="*/ 0 60000 65536"/>
                  <a:gd name="T12" fmla="*/ 0 w 94"/>
                  <a:gd name="T13" fmla="*/ 0 h 491"/>
                  <a:gd name="T14" fmla="*/ 94 w 94"/>
                  <a:gd name="T15" fmla="*/ 491 h 491"/>
                </a:gdLst>
                <a:ahLst/>
                <a:cxnLst>
                  <a:cxn ang="T8">
                    <a:pos x="T0" y="T1"/>
                  </a:cxn>
                  <a:cxn ang="T9">
                    <a:pos x="T2" y="T3"/>
                  </a:cxn>
                  <a:cxn ang="T10">
                    <a:pos x="T4" y="T5"/>
                  </a:cxn>
                  <a:cxn ang="T11">
                    <a:pos x="T6" y="T7"/>
                  </a:cxn>
                </a:cxnLst>
                <a:rect l="T12" t="T13" r="T14" b="T15"/>
                <a:pathLst>
                  <a:path w="94" h="491">
                    <a:moveTo>
                      <a:pt x="0" y="491"/>
                    </a:moveTo>
                    <a:lnTo>
                      <a:pt x="94" y="0"/>
                    </a:lnTo>
                    <a:lnTo>
                      <a:pt x="45" y="468"/>
                    </a:lnTo>
                    <a:lnTo>
                      <a:pt x="0" y="49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48" name="Freeform 106"/>
              <p:cNvSpPr>
                <a:spLocks/>
              </p:cNvSpPr>
              <p:nvPr/>
            </p:nvSpPr>
            <p:spPr bwMode="gray">
              <a:xfrm>
                <a:off x="876" y="2020"/>
                <a:ext cx="143" cy="770"/>
              </a:xfrm>
              <a:custGeom>
                <a:avLst/>
                <a:gdLst>
                  <a:gd name="T0" fmla="*/ 6266 w 98"/>
                  <a:gd name="T1" fmla="*/ 13093 h 468"/>
                  <a:gd name="T2" fmla="*/ 0 w 98"/>
                  <a:gd name="T3" fmla="*/ 111935 h 468"/>
                  <a:gd name="T4" fmla="*/ 3139 w 98"/>
                  <a:gd name="T5" fmla="*/ 0 h 468"/>
                  <a:gd name="T6" fmla="*/ 6266 w 98"/>
                  <a:gd name="T7" fmla="*/ 13093 h 468"/>
                  <a:gd name="T8" fmla="*/ 0 60000 65536"/>
                  <a:gd name="T9" fmla="*/ 0 60000 65536"/>
                  <a:gd name="T10" fmla="*/ 0 60000 65536"/>
                  <a:gd name="T11" fmla="*/ 0 60000 65536"/>
                  <a:gd name="T12" fmla="*/ 0 w 98"/>
                  <a:gd name="T13" fmla="*/ 0 h 468"/>
                  <a:gd name="T14" fmla="*/ 98 w 98"/>
                  <a:gd name="T15" fmla="*/ 468 h 468"/>
                </a:gdLst>
                <a:ahLst/>
                <a:cxnLst>
                  <a:cxn ang="T8">
                    <a:pos x="T0" y="T1"/>
                  </a:cxn>
                  <a:cxn ang="T9">
                    <a:pos x="T2" y="T3"/>
                  </a:cxn>
                  <a:cxn ang="T10">
                    <a:pos x="T4" y="T5"/>
                  </a:cxn>
                  <a:cxn ang="T11">
                    <a:pos x="T6" y="T7"/>
                  </a:cxn>
                </a:cxnLst>
                <a:rect l="T12" t="T13" r="T14" b="T15"/>
                <a:pathLst>
                  <a:path w="98" h="468">
                    <a:moveTo>
                      <a:pt x="98" y="55"/>
                    </a:moveTo>
                    <a:lnTo>
                      <a:pt x="0" y="468"/>
                    </a:lnTo>
                    <a:lnTo>
                      <a:pt x="49" y="0"/>
                    </a:lnTo>
                    <a:lnTo>
                      <a:pt x="98"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49" name="Freeform 107"/>
              <p:cNvSpPr>
                <a:spLocks/>
              </p:cNvSpPr>
              <p:nvPr/>
            </p:nvSpPr>
            <p:spPr bwMode="gray">
              <a:xfrm>
                <a:off x="2535" y="2790"/>
                <a:ext cx="136" cy="61"/>
              </a:xfrm>
              <a:custGeom>
                <a:avLst/>
                <a:gdLst>
                  <a:gd name="T0" fmla="*/ 2855 w 93"/>
                  <a:gd name="T1" fmla="*/ 0 h 37"/>
                  <a:gd name="T2" fmla="*/ 6092 w 93"/>
                  <a:gd name="T3" fmla="*/ 9101 h 37"/>
                  <a:gd name="T4" fmla="*/ 0 w 93"/>
                  <a:gd name="T5" fmla="*/ 5670 h 37"/>
                  <a:gd name="T6" fmla="*/ 2855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50" name="Line 108"/>
              <p:cNvSpPr>
                <a:spLocks noChangeShapeType="1"/>
              </p:cNvSpPr>
              <p:nvPr/>
            </p:nvSpPr>
            <p:spPr bwMode="gray">
              <a:xfrm flipV="1">
                <a:off x="811" y="2790"/>
                <a:ext cx="65"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51" name="Line 109"/>
              <p:cNvSpPr>
                <a:spLocks noChangeShapeType="1"/>
              </p:cNvSpPr>
              <p:nvPr/>
            </p:nvSpPr>
            <p:spPr bwMode="gray">
              <a:xfrm flipH="1">
                <a:off x="876" y="2110"/>
                <a:ext cx="143" cy="68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52" name="Line 110"/>
              <p:cNvSpPr>
                <a:spLocks noChangeShapeType="1"/>
              </p:cNvSpPr>
              <p:nvPr/>
            </p:nvSpPr>
            <p:spPr bwMode="gray">
              <a:xfrm flipV="1">
                <a:off x="2535" y="2790"/>
                <a:ext cx="65"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53" name="Freeform 111"/>
              <p:cNvSpPr>
                <a:spLocks/>
              </p:cNvSpPr>
              <p:nvPr/>
            </p:nvSpPr>
            <p:spPr bwMode="gray">
              <a:xfrm>
                <a:off x="2118" y="2382"/>
                <a:ext cx="137" cy="99"/>
              </a:xfrm>
              <a:custGeom>
                <a:avLst/>
                <a:gdLst>
                  <a:gd name="T0" fmla="*/ 5926 w 94"/>
                  <a:gd name="T1" fmla="*/ 14789 h 60"/>
                  <a:gd name="T2" fmla="*/ 0 w 94"/>
                  <a:gd name="T3" fmla="*/ 0 h 60"/>
                  <a:gd name="T4" fmla="*/ 3059 w 94"/>
                  <a:gd name="T5" fmla="*/ 9182 h 60"/>
                  <a:gd name="T6" fmla="*/ 5926 w 94"/>
                  <a:gd name="T7" fmla="*/ 14789 h 60"/>
                  <a:gd name="T8" fmla="*/ 0 60000 65536"/>
                  <a:gd name="T9" fmla="*/ 0 60000 65536"/>
                  <a:gd name="T10" fmla="*/ 0 60000 65536"/>
                  <a:gd name="T11" fmla="*/ 0 60000 65536"/>
                  <a:gd name="T12" fmla="*/ 0 w 94"/>
                  <a:gd name="T13" fmla="*/ 0 h 60"/>
                  <a:gd name="T14" fmla="*/ 94 w 94"/>
                  <a:gd name="T15" fmla="*/ 60 h 60"/>
                </a:gdLst>
                <a:ahLst/>
                <a:cxnLst>
                  <a:cxn ang="T8">
                    <a:pos x="T0" y="T1"/>
                  </a:cxn>
                  <a:cxn ang="T9">
                    <a:pos x="T2" y="T3"/>
                  </a:cxn>
                  <a:cxn ang="T10">
                    <a:pos x="T4" y="T5"/>
                  </a:cxn>
                  <a:cxn ang="T11">
                    <a:pos x="T6" y="T7"/>
                  </a:cxn>
                </a:cxnLst>
                <a:rect l="T12" t="T13" r="T14" b="T15"/>
                <a:pathLst>
                  <a:path w="94" h="60">
                    <a:moveTo>
                      <a:pt x="94" y="60"/>
                    </a:moveTo>
                    <a:lnTo>
                      <a:pt x="0" y="0"/>
                    </a:lnTo>
                    <a:lnTo>
                      <a:pt x="49" y="37"/>
                    </a:lnTo>
                    <a:lnTo>
                      <a:pt x="94" y="6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54" name="Line 112"/>
              <p:cNvSpPr>
                <a:spLocks noChangeShapeType="1"/>
              </p:cNvSpPr>
              <p:nvPr/>
            </p:nvSpPr>
            <p:spPr bwMode="gray">
              <a:xfrm flipH="1" flipV="1">
                <a:off x="2118" y="2382"/>
                <a:ext cx="137" cy="99"/>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55" name="Freeform 113"/>
              <p:cNvSpPr>
                <a:spLocks/>
              </p:cNvSpPr>
              <p:nvPr/>
            </p:nvSpPr>
            <p:spPr bwMode="gray">
              <a:xfrm>
                <a:off x="2047" y="2292"/>
                <a:ext cx="143" cy="151"/>
              </a:xfrm>
              <a:custGeom>
                <a:avLst/>
                <a:gdLst>
                  <a:gd name="T0" fmla="*/ 3139 w 98"/>
                  <a:gd name="T1" fmla="*/ 12801 h 92"/>
                  <a:gd name="T2" fmla="*/ 6266 w 98"/>
                  <a:gd name="T3" fmla="*/ 21431 h 92"/>
                  <a:gd name="T4" fmla="*/ 0 w 98"/>
                  <a:gd name="T5" fmla="*/ 0 h 92"/>
                  <a:gd name="T6" fmla="*/ 3139 w 98"/>
                  <a:gd name="T7" fmla="*/ 12801 h 92"/>
                  <a:gd name="T8" fmla="*/ 0 60000 65536"/>
                  <a:gd name="T9" fmla="*/ 0 60000 65536"/>
                  <a:gd name="T10" fmla="*/ 0 60000 65536"/>
                  <a:gd name="T11" fmla="*/ 0 60000 65536"/>
                  <a:gd name="T12" fmla="*/ 0 w 98"/>
                  <a:gd name="T13" fmla="*/ 0 h 92"/>
                  <a:gd name="T14" fmla="*/ 98 w 98"/>
                  <a:gd name="T15" fmla="*/ 92 h 92"/>
                </a:gdLst>
                <a:ahLst/>
                <a:cxnLst>
                  <a:cxn ang="T8">
                    <a:pos x="T0" y="T1"/>
                  </a:cxn>
                  <a:cxn ang="T9">
                    <a:pos x="T2" y="T3"/>
                  </a:cxn>
                  <a:cxn ang="T10">
                    <a:pos x="T4" y="T5"/>
                  </a:cxn>
                  <a:cxn ang="T11">
                    <a:pos x="T6" y="T7"/>
                  </a:cxn>
                </a:cxnLst>
                <a:rect l="T12" t="T13" r="T14" b="T15"/>
                <a:pathLst>
                  <a:path w="98" h="92">
                    <a:moveTo>
                      <a:pt x="49" y="55"/>
                    </a:moveTo>
                    <a:lnTo>
                      <a:pt x="98" y="92"/>
                    </a:lnTo>
                    <a:lnTo>
                      <a:pt x="0" y="0"/>
                    </a:lnTo>
                    <a:lnTo>
                      <a:pt x="49"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56" name="Line 114"/>
              <p:cNvSpPr>
                <a:spLocks noChangeShapeType="1"/>
              </p:cNvSpPr>
              <p:nvPr/>
            </p:nvSpPr>
            <p:spPr bwMode="gray">
              <a:xfrm>
                <a:off x="2047" y="2292"/>
                <a:ext cx="71" cy="9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57" name="Line 115"/>
              <p:cNvSpPr>
                <a:spLocks noChangeShapeType="1"/>
              </p:cNvSpPr>
              <p:nvPr/>
            </p:nvSpPr>
            <p:spPr bwMode="gray">
              <a:xfrm flipH="1" flipV="1">
                <a:off x="1626" y="1981"/>
                <a:ext cx="74" cy="57"/>
              </a:xfrm>
              <a:prstGeom prst="line">
                <a:avLst/>
              </a:prstGeom>
              <a:noFill/>
              <a:ln w="3810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58" name="Freeform 116"/>
              <p:cNvSpPr>
                <a:spLocks/>
              </p:cNvSpPr>
              <p:nvPr/>
            </p:nvSpPr>
            <p:spPr bwMode="gray">
              <a:xfrm>
                <a:off x="2255" y="2481"/>
                <a:ext cx="136" cy="326"/>
              </a:xfrm>
              <a:custGeom>
                <a:avLst/>
                <a:gdLst>
                  <a:gd name="T0" fmla="*/ 6092 w 93"/>
                  <a:gd name="T1" fmla="*/ 47729 h 198"/>
                  <a:gd name="T2" fmla="*/ 0 w 93"/>
                  <a:gd name="T3" fmla="*/ 0 h 198"/>
                  <a:gd name="T4" fmla="*/ 3214 w 93"/>
                  <a:gd name="T5" fmla="*/ 13346 h 198"/>
                  <a:gd name="T6" fmla="*/ 6092 w 93"/>
                  <a:gd name="T7" fmla="*/ 47729 h 198"/>
                  <a:gd name="T8" fmla="*/ 0 60000 65536"/>
                  <a:gd name="T9" fmla="*/ 0 60000 65536"/>
                  <a:gd name="T10" fmla="*/ 0 60000 65536"/>
                  <a:gd name="T11" fmla="*/ 0 60000 65536"/>
                  <a:gd name="T12" fmla="*/ 0 w 93"/>
                  <a:gd name="T13" fmla="*/ 0 h 198"/>
                  <a:gd name="T14" fmla="*/ 93 w 93"/>
                  <a:gd name="T15" fmla="*/ 198 h 198"/>
                </a:gdLst>
                <a:ahLst/>
                <a:cxnLst>
                  <a:cxn ang="T8">
                    <a:pos x="T0" y="T1"/>
                  </a:cxn>
                  <a:cxn ang="T9">
                    <a:pos x="T2" y="T3"/>
                  </a:cxn>
                  <a:cxn ang="T10">
                    <a:pos x="T4" y="T5"/>
                  </a:cxn>
                  <a:cxn ang="T11">
                    <a:pos x="T6" y="T7"/>
                  </a:cxn>
                </a:cxnLst>
                <a:rect l="T12" t="T13" r="T14" b="T15"/>
                <a:pathLst>
                  <a:path w="93" h="198">
                    <a:moveTo>
                      <a:pt x="93" y="198"/>
                    </a:moveTo>
                    <a:lnTo>
                      <a:pt x="0" y="0"/>
                    </a:lnTo>
                    <a:lnTo>
                      <a:pt x="49" y="55"/>
                    </a:lnTo>
                    <a:lnTo>
                      <a:pt x="93" y="19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59" name="Freeform 117"/>
              <p:cNvSpPr>
                <a:spLocks/>
              </p:cNvSpPr>
              <p:nvPr/>
            </p:nvSpPr>
            <p:spPr bwMode="gray">
              <a:xfrm>
                <a:off x="2391" y="2807"/>
                <a:ext cx="144" cy="59"/>
              </a:xfrm>
              <a:custGeom>
                <a:avLst/>
                <a:gdLst>
                  <a:gd name="T0" fmla="*/ 6087 w 99"/>
                  <a:gd name="T1" fmla="*/ 2922 h 36"/>
                  <a:gd name="T2" fmla="*/ 0 w 99"/>
                  <a:gd name="T3" fmla="*/ 0 h 36"/>
                  <a:gd name="T4" fmla="*/ 3004 w 99"/>
                  <a:gd name="T5" fmla="*/ 8289 h 36"/>
                  <a:gd name="T6" fmla="*/ 6087 w 99"/>
                  <a:gd name="T7" fmla="*/ 2922 h 36"/>
                  <a:gd name="T8" fmla="*/ 0 60000 65536"/>
                  <a:gd name="T9" fmla="*/ 0 60000 65536"/>
                  <a:gd name="T10" fmla="*/ 0 60000 65536"/>
                  <a:gd name="T11" fmla="*/ 0 60000 65536"/>
                  <a:gd name="T12" fmla="*/ 0 w 99"/>
                  <a:gd name="T13" fmla="*/ 0 h 36"/>
                  <a:gd name="T14" fmla="*/ 99 w 99"/>
                  <a:gd name="T15" fmla="*/ 36 h 36"/>
                </a:gdLst>
                <a:ahLst/>
                <a:cxnLst>
                  <a:cxn ang="T8">
                    <a:pos x="T0" y="T1"/>
                  </a:cxn>
                  <a:cxn ang="T9">
                    <a:pos x="T2" y="T3"/>
                  </a:cxn>
                  <a:cxn ang="T10">
                    <a:pos x="T4" y="T5"/>
                  </a:cxn>
                  <a:cxn ang="T11">
                    <a:pos x="T6" y="T7"/>
                  </a:cxn>
                </a:cxnLst>
                <a:rect l="T12" t="T13" r="T14" b="T15"/>
                <a:pathLst>
                  <a:path w="99" h="36">
                    <a:moveTo>
                      <a:pt x="99" y="13"/>
                    </a:moveTo>
                    <a:lnTo>
                      <a:pt x="0" y="0"/>
                    </a:lnTo>
                    <a:lnTo>
                      <a:pt x="49" y="36"/>
                    </a:lnTo>
                    <a:lnTo>
                      <a:pt x="99"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60" name="Line 118"/>
              <p:cNvSpPr>
                <a:spLocks noChangeShapeType="1"/>
              </p:cNvSpPr>
              <p:nvPr/>
            </p:nvSpPr>
            <p:spPr bwMode="gray">
              <a:xfrm>
                <a:off x="2398" y="2807"/>
                <a:ext cx="137" cy="2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61" name="Freeform 119"/>
              <p:cNvSpPr>
                <a:spLocks/>
              </p:cNvSpPr>
              <p:nvPr/>
            </p:nvSpPr>
            <p:spPr bwMode="gray">
              <a:xfrm>
                <a:off x="2327" y="2572"/>
                <a:ext cx="135" cy="294"/>
              </a:xfrm>
              <a:custGeom>
                <a:avLst/>
                <a:gdLst>
                  <a:gd name="T0" fmla="*/ 2668 w 93"/>
                  <a:gd name="T1" fmla="*/ 33578 h 179"/>
                  <a:gd name="T2" fmla="*/ 5622 w 93"/>
                  <a:gd name="T3" fmla="*/ 41978 h 179"/>
                  <a:gd name="T4" fmla="*/ 0 w 93"/>
                  <a:gd name="T5" fmla="*/ 0 h 179"/>
                  <a:gd name="T6" fmla="*/ 2668 w 93"/>
                  <a:gd name="T7" fmla="*/ 33578 h 179"/>
                  <a:gd name="T8" fmla="*/ 0 60000 65536"/>
                  <a:gd name="T9" fmla="*/ 0 60000 65536"/>
                  <a:gd name="T10" fmla="*/ 0 60000 65536"/>
                  <a:gd name="T11" fmla="*/ 0 60000 65536"/>
                  <a:gd name="T12" fmla="*/ 0 w 93"/>
                  <a:gd name="T13" fmla="*/ 0 h 179"/>
                  <a:gd name="T14" fmla="*/ 93 w 93"/>
                  <a:gd name="T15" fmla="*/ 179 h 179"/>
                </a:gdLst>
                <a:ahLst/>
                <a:cxnLst>
                  <a:cxn ang="T8">
                    <a:pos x="T0" y="T1"/>
                  </a:cxn>
                  <a:cxn ang="T9">
                    <a:pos x="T2" y="T3"/>
                  </a:cxn>
                  <a:cxn ang="T10">
                    <a:pos x="T4" y="T5"/>
                  </a:cxn>
                  <a:cxn ang="T11">
                    <a:pos x="T6" y="T7"/>
                  </a:cxn>
                </a:cxnLst>
                <a:rect l="T12" t="T13" r="T14" b="T15"/>
                <a:pathLst>
                  <a:path w="93" h="179">
                    <a:moveTo>
                      <a:pt x="44" y="143"/>
                    </a:moveTo>
                    <a:lnTo>
                      <a:pt x="93" y="179"/>
                    </a:lnTo>
                    <a:lnTo>
                      <a:pt x="0" y="0"/>
                    </a:lnTo>
                    <a:lnTo>
                      <a:pt x="44" y="14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62" name="Line 120"/>
              <p:cNvSpPr>
                <a:spLocks noChangeShapeType="1"/>
              </p:cNvSpPr>
              <p:nvPr/>
            </p:nvSpPr>
            <p:spPr bwMode="gray">
              <a:xfrm>
                <a:off x="2391" y="2807"/>
                <a:ext cx="7" cy="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63" name="Line 121"/>
              <p:cNvSpPr>
                <a:spLocks noChangeShapeType="1"/>
              </p:cNvSpPr>
              <p:nvPr/>
            </p:nvSpPr>
            <p:spPr bwMode="gray">
              <a:xfrm>
                <a:off x="1403" y="2700"/>
                <a:ext cx="911" cy="12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64" name="Line 122"/>
              <p:cNvSpPr>
                <a:spLocks noChangeShapeType="1"/>
              </p:cNvSpPr>
              <p:nvPr/>
            </p:nvSpPr>
            <p:spPr bwMode="gray">
              <a:xfrm>
                <a:off x="1403" y="2700"/>
                <a:ext cx="911" cy="12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65" name="Line 123"/>
              <p:cNvSpPr>
                <a:spLocks noChangeShapeType="1"/>
              </p:cNvSpPr>
              <p:nvPr/>
            </p:nvSpPr>
            <p:spPr bwMode="gray">
              <a:xfrm flipH="1" flipV="1">
                <a:off x="2255" y="2481"/>
                <a:ext cx="136" cy="32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66" name="Freeform 124"/>
              <p:cNvSpPr>
                <a:spLocks/>
              </p:cNvSpPr>
              <p:nvPr/>
            </p:nvSpPr>
            <p:spPr bwMode="gray">
              <a:xfrm>
                <a:off x="2190" y="2443"/>
                <a:ext cx="137" cy="129"/>
              </a:xfrm>
              <a:custGeom>
                <a:avLst/>
                <a:gdLst>
                  <a:gd name="T0" fmla="*/ 2848 w 94"/>
                  <a:gd name="T1" fmla="*/ 5812 h 78"/>
                  <a:gd name="T2" fmla="*/ 5926 w 94"/>
                  <a:gd name="T3" fmla="*/ 19712 h 78"/>
                  <a:gd name="T4" fmla="*/ 0 w 94"/>
                  <a:gd name="T5" fmla="*/ 0 h 78"/>
                  <a:gd name="T6" fmla="*/ 2848 w 94"/>
                  <a:gd name="T7" fmla="*/ 5812 h 78"/>
                  <a:gd name="T8" fmla="*/ 0 60000 65536"/>
                  <a:gd name="T9" fmla="*/ 0 60000 65536"/>
                  <a:gd name="T10" fmla="*/ 0 60000 65536"/>
                  <a:gd name="T11" fmla="*/ 0 60000 65536"/>
                  <a:gd name="T12" fmla="*/ 0 w 94"/>
                  <a:gd name="T13" fmla="*/ 0 h 78"/>
                  <a:gd name="T14" fmla="*/ 94 w 94"/>
                  <a:gd name="T15" fmla="*/ 78 h 78"/>
                </a:gdLst>
                <a:ahLst/>
                <a:cxnLst>
                  <a:cxn ang="T8">
                    <a:pos x="T0" y="T1"/>
                  </a:cxn>
                  <a:cxn ang="T9">
                    <a:pos x="T2" y="T3"/>
                  </a:cxn>
                  <a:cxn ang="T10">
                    <a:pos x="T4" y="T5"/>
                  </a:cxn>
                  <a:cxn ang="T11">
                    <a:pos x="T6" y="T7"/>
                  </a:cxn>
                </a:cxnLst>
                <a:rect l="T12" t="T13" r="T14" b="T15"/>
                <a:pathLst>
                  <a:path w="94" h="78">
                    <a:moveTo>
                      <a:pt x="45" y="23"/>
                    </a:moveTo>
                    <a:lnTo>
                      <a:pt x="94" y="78"/>
                    </a:lnTo>
                    <a:lnTo>
                      <a:pt x="0" y="0"/>
                    </a:lnTo>
                    <a:lnTo>
                      <a:pt x="45" y="2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67" name="Freeform 125"/>
              <p:cNvSpPr>
                <a:spLocks/>
              </p:cNvSpPr>
              <p:nvPr/>
            </p:nvSpPr>
            <p:spPr bwMode="gray">
              <a:xfrm>
                <a:off x="1774" y="2012"/>
                <a:ext cx="137" cy="181"/>
              </a:xfrm>
              <a:custGeom>
                <a:avLst/>
                <a:gdLst>
                  <a:gd name="T0" fmla="*/ 5926 w 94"/>
                  <a:gd name="T1" fmla="*/ 26317 h 110"/>
                  <a:gd name="T2" fmla="*/ 0 w 94"/>
                  <a:gd name="T3" fmla="*/ 15322 h 110"/>
                  <a:gd name="T4" fmla="*/ 3059 w 94"/>
                  <a:gd name="T5" fmla="*/ 0 h 110"/>
                  <a:gd name="T6" fmla="*/ 5926 w 94"/>
                  <a:gd name="T7" fmla="*/ 2631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94" y="110"/>
                    </a:moveTo>
                    <a:lnTo>
                      <a:pt x="0" y="64"/>
                    </a:lnTo>
                    <a:lnTo>
                      <a:pt x="49" y="0"/>
                    </a:lnTo>
                    <a:lnTo>
                      <a:pt x="94" y="11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68" name="Line 126"/>
              <p:cNvSpPr>
                <a:spLocks noChangeShapeType="1"/>
              </p:cNvSpPr>
              <p:nvPr/>
            </p:nvSpPr>
            <p:spPr bwMode="gray">
              <a:xfrm>
                <a:off x="2391" y="2807"/>
                <a:ext cx="7" cy="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69" name="Line 127"/>
              <p:cNvSpPr>
                <a:spLocks noChangeShapeType="1"/>
              </p:cNvSpPr>
              <p:nvPr/>
            </p:nvSpPr>
            <p:spPr bwMode="gray">
              <a:xfrm>
                <a:off x="2327" y="2580"/>
                <a:ext cx="64" cy="22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70" name="Line 128"/>
              <p:cNvSpPr>
                <a:spLocks noChangeShapeType="1"/>
              </p:cNvSpPr>
              <p:nvPr/>
            </p:nvSpPr>
            <p:spPr bwMode="gray">
              <a:xfrm>
                <a:off x="2190" y="2443"/>
                <a:ext cx="65"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71" name="Line 129"/>
              <p:cNvSpPr>
                <a:spLocks noChangeShapeType="1"/>
              </p:cNvSpPr>
              <p:nvPr/>
            </p:nvSpPr>
            <p:spPr bwMode="gray">
              <a:xfrm flipH="1" flipV="1">
                <a:off x="1774" y="2117"/>
                <a:ext cx="137" cy="7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72" name="Freeform 130"/>
              <p:cNvSpPr>
                <a:spLocks/>
              </p:cNvSpPr>
              <p:nvPr/>
            </p:nvSpPr>
            <p:spPr bwMode="gray">
              <a:xfrm>
                <a:off x="1845" y="2012"/>
                <a:ext cx="137" cy="181"/>
              </a:xfrm>
              <a:custGeom>
                <a:avLst/>
                <a:gdLst>
                  <a:gd name="T0" fmla="*/ 2848 w 94"/>
                  <a:gd name="T1" fmla="*/ 26317 h 110"/>
                  <a:gd name="T2" fmla="*/ 5926 w 94"/>
                  <a:gd name="T3" fmla="*/ 23252 h 110"/>
                  <a:gd name="T4" fmla="*/ 0 w 94"/>
                  <a:gd name="T5" fmla="*/ 0 h 110"/>
                  <a:gd name="T6" fmla="*/ 2848 w 94"/>
                  <a:gd name="T7" fmla="*/ 26317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45" y="110"/>
                    </a:moveTo>
                    <a:lnTo>
                      <a:pt x="94" y="97"/>
                    </a:lnTo>
                    <a:lnTo>
                      <a:pt x="0" y="0"/>
                    </a:lnTo>
                    <a:lnTo>
                      <a:pt x="45" y="11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73" name="Freeform 131"/>
              <p:cNvSpPr>
                <a:spLocks/>
              </p:cNvSpPr>
              <p:nvPr/>
            </p:nvSpPr>
            <p:spPr bwMode="gray">
              <a:xfrm>
                <a:off x="1911" y="2171"/>
                <a:ext cx="136" cy="121"/>
              </a:xfrm>
              <a:custGeom>
                <a:avLst/>
                <a:gdLst>
                  <a:gd name="T0" fmla="*/ 6092 w 93"/>
                  <a:gd name="T1" fmla="*/ 18977 h 73"/>
                  <a:gd name="T2" fmla="*/ 0 w 93"/>
                  <a:gd name="T3" fmla="*/ 3406 h 73"/>
                  <a:gd name="T4" fmla="*/ 3214 w 93"/>
                  <a:gd name="T5" fmla="*/ 0 h 73"/>
                  <a:gd name="T6" fmla="*/ 6092 w 93"/>
                  <a:gd name="T7" fmla="*/ 18977 h 73"/>
                  <a:gd name="T8" fmla="*/ 0 60000 65536"/>
                  <a:gd name="T9" fmla="*/ 0 60000 65536"/>
                  <a:gd name="T10" fmla="*/ 0 60000 65536"/>
                  <a:gd name="T11" fmla="*/ 0 60000 65536"/>
                  <a:gd name="T12" fmla="*/ 0 w 93"/>
                  <a:gd name="T13" fmla="*/ 0 h 73"/>
                  <a:gd name="T14" fmla="*/ 93 w 93"/>
                  <a:gd name="T15" fmla="*/ 73 h 73"/>
                </a:gdLst>
                <a:ahLst/>
                <a:cxnLst>
                  <a:cxn ang="T8">
                    <a:pos x="T0" y="T1"/>
                  </a:cxn>
                  <a:cxn ang="T9">
                    <a:pos x="T2" y="T3"/>
                  </a:cxn>
                  <a:cxn ang="T10">
                    <a:pos x="T4" y="T5"/>
                  </a:cxn>
                  <a:cxn ang="T11">
                    <a:pos x="T6" y="T7"/>
                  </a:cxn>
                </a:cxnLst>
                <a:rect l="T12" t="T13" r="T14" b="T15"/>
                <a:pathLst>
                  <a:path w="93" h="73">
                    <a:moveTo>
                      <a:pt x="93" y="73"/>
                    </a:moveTo>
                    <a:lnTo>
                      <a:pt x="0" y="13"/>
                    </a:lnTo>
                    <a:lnTo>
                      <a:pt x="49" y="0"/>
                    </a:lnTo>
                    <a:lnTo>
                      <a:pt x="93" y="7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74" name="Freeform 132"/>
              <p:cNvSpPr>
                <a:spLocks/>
              </p:cNvSpPr>
              <p:nvPr/>
            </p:nvSpPr>
            <p:spPr bwMode="gray">
              <a:xfrm>
                <a:off x="739" y="2148"/>
                <a:ext cx="137" cy="680"/>
              </a:xfrm>
              <a:custGeom>
                <a:avLst/>
                <a:gdLst>
                  <a:gd name="T0" fmla="*/ 0 w 94"/>
                  <a:gd name="T1" fmla="*/ 61901 h 413"/>
                  <a:gd name="T2" fmla="*/ 5926 w 94"/>
                  <a:gd name="T3" fmla="*/ 0 h 413"/>
                  <a:gd name="T4" fmla="*/ 3059 w 94"/>
                  <a:gd name="T5" fmla="*/ 99594 h 413"/>
                  <a:gd name="T6" fmla="*/ 0 w 94"/>
                  <a:gd name="T7" fmla="*/ 61901 h 413"/>
                  <a:gd name="T8" fmla="*/ 0 60000 65536"/>
                  <a:gd name="T9" fmla="*/ 0 60000 65536"/>
                  <a:gd name="T10" fmla="*/ 0 60000 65536"/>
                  <a:gd name="T11" fmla="*/ 0 60000 65536"/>
                  <a:gd name="T12" fmla="*/ 0 w 94"/>
                  <a:gd name="T13" fmla="*/ 0 h 413"/>
                  <a:gd name="T14" fmla="*/ 94 w 94"/>
                  <a:gd name="T15" fmla="*/ 413 h 413"/>
                </a:gdLst>
                <a:ahLst/>
                <a:cxnLst>
                  <a:cxn ang="T8">
                    <a:pos x="T0" y="T1"/>
                  </a:cxn>
                  <a:cxn ang="T9">
                    <a:pos x="T2" y="T3"/>
                  </a:cxn>
                  <a:cxn ang="T10">
                    <a:pos x="T4" y="T5"/>
                  </a:cxn>
                  <a:cxn ang="T11">
                    <a:pos x="T6" y="T7"/>
                  </a:cxn>
                </a:cxnLst>
                <a:rect l="T12" t="T13" r="T14" b="T15"/>
                <a:pathLst>
                  <a:path w="94" h="413">
                    <a:moveTo>
                      <a:pt x="0" y="257"/>
                    </a:moveTo>
                    <a:lnTo>
                      <a:pt x="94" y="0"/>
                    </a:lnTo>
                    <a:lnTo>
                      <a:pt x="49" y="413"/>
                    </a:lnTo>
                    <a:lnTo>
                      <a:pt x="0" y="25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75" name="Freeform 133"/>
              <p:cNvSpPr>
                <a:spLocks/>
              </p:cNvSpPr>
              <p:nvPr/>
            </p:nvSpPr>
            <p:spPr bwMode="gray">
              <a:xfrm>
                <a:off x="811" y="2020"/>
                <a:ext cx="137" cy="808"/>
              </a:xfrm>
              <a:custGeom>
                <a:avLst/>
                <a:gdLst>
                  <a:gd name="T0" fmla="*/ 5926 w 94"/>
                  <a:gd name="T1" fmla="*/ 0 h 491"/>
                  <a:gd name="T2" fmla="*/ 0 w 94"/>
                  <a:gd name="T3" fmla="*/ 117724 h 491"/>
                  <a:gd name="T4" fmla="*/ 2848 w 94"/>
                  <a:gd name="T5" fmla="*/ 18673 h 491"/>
                  <a:gd name="T6" fmla="*/ 5926 w 94"/>
                  <a:gd name="T7" fmla="*/ 0 h 491"/>
                  <a:gd name="T8" fmla="*/ 0 60000 65536"/>
                  <a:gd name="T9" fmla="*/ 0 60000 65536"/>
                  <a:gd name="T10" fmla="*/ 0 60000 65536"/>
                  <a:gd name="T11" fmla="*/ 0 60000 65536"/>
                  <a:gd name="T12" fmla="*/ 0 w 94"/>
                  <a:gd name="T13" fmla="*/ 0 h 491"/>
                  <a:gd name="T14" fmla="*/ 94 w 94"/>
                  <a:gd name="T15" fmla="*/ 491 h 491"/>
                </a:gdLst>
                <a:ahLst/>
                <a:cxnLst>
                  <a:cxn ang="T8">
                    <a:pos x="T0" y="T1"/>
                  </a:cxn>
                  <a:cxn ang="T9">
                    <a:pos x="T2" y="T3"/>
                  </a:cxn>
                  <a:cxn ang="T10">
                    <a:pos x="T4" y="T5"/>
                  </a:cxn>
                  <a:cxn ang="T11">
                    <a:pos x="T6" y="T7"/>
                  </a:cxn>
                </a:cxnLst>
                <a:rect l="T12" t="T13" r="T14" b="T15"/>
                <a:pathLst>
                  <a:path w="94" h="491">
                    <a:moveTo>
                      <a:pt x="94" y="0"/>
                    </a:moveTo>
                    <a:lnTo>
                      <a:pt x="0" y="491"/>
                    </a:lnTo>
                    <a:lnTo>
                      <a:pt x="45" y="78"/>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76" name="Freeform 134"/>
              <p:cNvSpPr>
                <a:spLocks/>
              </p:cNvSpPr>
              <p:nvPr/>
            </p:nvSpPr>
            <p:spPr bwMode="gray">
              <a:xfrm>
                <a:off x="2462" y="2828"/>
                <a:ext cx="138" cy="61"/>
              </a:xfrm>
              <a:custGeom>
                <a:avLst/>
                <a:gdLst>
                  <a:gd name="T0" fmla="*/ 3381 w 94"/>
                  <a:gd name="T1" fmla="*/ 0 h 37"/>
                  <a:gd name="T2" fmla="*/ 6429 w 94"/>
                  <a:gd name="T3" fmla="*/ 9101 h 37"/>
                  <a:gd name="T4" fmla="*/ 0 w 94"/>
                  <a:gd name="T5" fmla="*/ 5670 h 37"/>
                  <a:gd name="T6" fmla="*/ 3381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3"/>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77" name="Freeform 135"/>
              <p:cNvSpPr>
                <a:spLocks/>
              </p:cNvSpPr>
              <p:nvPr/>
            </p:nvSpPr>
            <p:spPr bwMode="gray">
              <a:xfrm>
                <a:off x="2535" y="2828"/>
                <a:ext cx="136" cy="61"/>
              </a:xfrm>
              <a:custGeom>
                <a:avLst/>
                <a:gdLst>
                  <a:gd name="T0" fmla="*/ 6092 w 93"/>
                  <a:gd name="T1" fmla="*/ 3439 h 37"/>
                  <a:gd name="T2" fmla="*/ 0 w 93"/>
                  <a:gd name="T3" fmla="*/ 0 h 37"/>
                  <a:gd name="T4" fmla="*/ 2855 w 93"/>
                  <a:gd name="T5" fmla="*/ 9101 h 37"/>
                  <a:gd name="T6" fmla="*/ 6092 w 93"/>
                  <a:gd name="T7" fmla="*/ 3439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78" name="Line 136"/>
              <p:cNvSpPr>
                <a:spLocks noChangeShapeType="1"/>
              </p:cNvSpPr>
              <p:nvPr/>
            </p:nvSpPr>
            <p:spPr bwMode="gray">
              <a:xfrm flipH="1" flipV="1">
                <a:off x="1911" y="2193"/>
                <a:ext cx="136" cy="99"/>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79" name="Line 137"/>
              <p:cNvSpPr>
                <a:spLocks noChangeShapeType="1"/>
              </p:cNvSpPr>
              <p:nvPr/>
            </p:nvSpPr>
            <p:spPr bwMode="gray">
              <a:xfrm>
                <a:off x="739" y="2572"/>
                <a:ext cx="72" cy="25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80" name="Line 138"/>
              <p:cNvSpPr>
                <a:spLocks noChangeShapeType="1"/>
              </p:cNvSpPr>
              <p:nvPr/>
            </p:nvSpPr>
            <p:spPr bwMode="gray">
              <a:xfrm flipH="1">
                <a:off x="811" y="2020"/>
                <a:ext cx="137" cy="80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81" name="Line 139"/>
              <p:cNvSpPr>
                <a:spLocks noChangeShapeType="1"/>
              </p:cNvSpPr>
              <p:nvPr/>
            </p:nvSpPr>
            <p:spPr bwMode="gray">
              <a:xfrm flipH="1" flipV="1">
                <a:off x="2535" y="2828"/>
                <a:ext cx="136"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82" name="Line 140"/>
              <p:cNvSpPr>
                <a:spLocks noChangeShapeType="1"/>
              </p:cNvSpPr>
              <p:nvPr/>
            </p:nvSpPr>
            <p:spPr bwMode="gray">
              <a:xfrm flipV="1">
                <a:off x="2462" y="2828"/>
                <a:ext cx="73"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83" name="Freeform 141"/>
              <p:cNvSpPr>
                <a:spLocks/>
              </p:cNvSpPr>
              <p:nvPr/>
            </p:nvSpPr>
            <p:spPr bwMode="gray">
              <a:xfrm>
                <a:off x="2047" y="2292"/>
                <a:ext cx="143" cy="151"/>
              </a:xfrm>
              <a:custGeom>
                <a:avLst/>
                <a:gdLst>
                  <a:gd name="T0" fmla="*/ 6266 w 98"/>
                  <a:gd name="T1" fmla="*/ 21431 h 92"/>
                  <a:gd name="T2" fmla="*/ 0 w 98"/>
                  <a:gd name="T3" fmla="*/ 0 h 92"/>
                  <a:gd name="T4" fmla="*/ 3139 w 98"/>
                  <a:gd name="T5" fmla="*/ 11960 h 92"/>
                  <a:gd name="T6" fmla="*/ 6266 w 98"/>
                  <a:gd name="T7" fmla="*/ 21431 h 92"/>
                  <a:gd name="T8" fmla="*/ 0 60000 65536"/>
                  <a:gd name="T9" fmla="*/ 0 60000 65536"/>
                  <a:gd name="T10" fmla="*/ 0 60000 65536"/>
                  <a:gd name="T11" fmla="*/ 0 60000 65536"/>
                  <a:gd name="T12" fmla="*/ 0 w 98"/>
                  <a:gd name="T13" fmla="*/ 0 h 92"/>
                  <a:gd name="T14" fmla="*/ 98 w 98"/>
                  <a:gd name="T15" fmla="*/ 92 h 92"/>
                </a:gdLst>
                <a:ahLst/>
                <a:cxnLst>
                  <a:cxn ang="T8">
                    <a:pos x="T0" y="T1"/>
                  </a:cxn>
                  <a:cxn ang="T9">
                    <a:pos x="T2" y="T3"/>
                  </a:cxn>
                  <a:cxn ang="T10">
                    <a:pos x="T4" y="T5"/>
                  </a:cxn>
                  <a:cxn ang="T11">
                    <a:pos x="T6" y="T7"/>
                  </a:cxn>
                </a:cxnLst>
                <a:rect l="T12" t="T13" r="T14" b="T15"/>
                <a:pathLst>
                  <a:path w="98" h="92">
                    <a:moveTo>
                      <a:pt x="98" y="92"/>
                    </a:moveTo>
                    <a:lnTo>
                      <a:pt x="0" y="0"/>
                    </a:lnTo>
                    <a:lnTo>
                      <a:pt x="49" y="51"/>
                    </a:lnTo>
                    <a:lnTo>
                      <a:pt x="98"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84" name="Line 142"/>
              <p:cNvSpPr>
                <a:spLocks noChangeShapeType="1"/>
              </p:cNvSpPr>
              <p:nvPr/>
            </p:nvSpPr>
            <p:spPr bwMode="gray">
              <a:xfrm flipH="1" flipV="1">
                <a:off x="2047" y="2292"/>
                <a:ext cx="143" cy="15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85" name="Freeform 143"/>
              <p:cNvSpPr>
                <a:spLocks/>
              </p:cNvSpPr>
              <p:nvPr/>
            </p:nvSpPr>
            <p:spPr bwMode="gray">
              <a:xfrm>
                <a:off x="1982" y="2171"/>
                <a:ext cx="136" cy="205"/>
              </a:xfrm>
              <a:custGeom>
                <a:avLst/>
                <a:gdLst>
                  <a:gd name="T0" fmla="*/ 2855 w 93"/>
                  <a:gd name="T1" fmla="*/ 18468 h 124"/>
                  <a:gd name="T2" fmla="*/ 6092 w 93"/>
                  <a:gd name="T3" fmla="*/ 31254 h 124"/>
                  <a:gd name="T4" fmla="*/ 0 w 93"/>
                  <a:gd name="T5" fmla="*/ 0 h 124"/>
                  <a:gd name="T6" fmla="*/ 2855 w 93"/>
                  <a:gd name="T7" fmla="*/ 18468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4" y="73"/>
                    </a:moveTo>
                    <a:lnTo>
                      <a:pt x="93" y="124"/>
                    </a:lnTo>
                    <a:lnTo>
                      <a:pt x="0" y="0"/>
                    </a:lnTo>
                    <a:lnTo>
                      <a:pt x="44" y="7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86" name="Line 144"/>
              <p:cNvSpPr>
                <a:spLocks noChangeShapeType="1"/>
              </p:cNvSpPr>
              <p:nvPr/>
            </p:nvSpPr>
            <p:spPr bwMode="gray">
              <a:xfrm>
                <a:off x="1982" y="2171"/>
                <a:ext cx="65" cy="12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87" name="Line 145"/>
              <p:cNvSpPr>
                <a:spLocks noChangeShapeType="1"/>
              </p:cNvSpPr>
              <p:nvPr/>
            </p:nvSpPr>
            <p:spPr bwMode="gray">
              <a:xfrm flipV="1">
                <a:off x="2600" y="2851"/>
                <a:ext cx="71"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88" name="Freeform 146"/>
              <p:cNvSpPr>
                <a:spLocks/>
              </p:cNvSpPr>
              <p:nvPr/>
            </p:nvSpPr>
            <p:spPr bwMode="gray">
              <a:xfrm>
                <a:off x="2118" y="2376"/>
                <a:ext cx="137" cy="189"/>
              </a:xfrm>
              <a:custGeom>
                <a:avLst/>
                <a:gdLst>
                  <a:gd name="T0" fmla="*/ 3059 w 94"/>
                  <a:gd name="T1" fmla="*/ 9616 h 115"/>
                  <a:gd name="T2" fmla="*/ 5926 w 94"/>
                  <a:gd name="T3" fmla="*/ 27221 h 115"/>
                  <a:gd name="T4" fmla="*/ 0 w 94"/>
                  <a:gd name="T5" fmla="*/ 0 h 115"/>
                  <a:gd name="T6" fmla="*/ 3059 w 94"/>
                  <a:gd name="T7" fmla="*/ 9616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9" y="41"/>
                    </a:moveTo>
                    <a:lnTo>
                      <a:pt x="94" y="115"/>
                    </a:lnTo>
                    <a:lnTo>
                      <a:pt x="0" y="0"/>
                    </a:lnTo>
                    <a:lnTo>
                      <a:pt x="49"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89" name="Freeform 147"/>
              <p:cNvSpPr>
                <a:spLocks/>
              </p:cNvSpPr>
              <p:nvPr/>
            </p:nvSpPr>
            <p:spPr bwMode="gray">
              <a:xfrm>
                <a:off x="2190" y="2443"/>
                <a:ext cx="137" cy="129"/>
              </a:xfrm>
              <a:custGeom>
                <a:avLst/>
                <a:gdLst>
                  <a:gd name="T0" fmla="*/ 5926 w 94"/>
                  <a:gd name="T1" fmla="*/ 19712 h 78"/>
                  <a:gd name="T2" fmla="*/ 0 w 94"/>
                  <a:gd name="T3" fmla="*/ 0 h 78"/>
                  <a:gd name="T4" fmla="*/ 2848 w 94"/>
                  <a:gd name="T5" fmla="*/ 18682 h 78"/>
                  <a:gd name="T6" fmla="*/ 5926 w 94"/>
                  <a:gd name="T7" fmla="*/ 19712 h 78"/>
                  <a:gd name="T8" fmla="*/ 0 60000 65536"/>
                  <a:gd name="T9" fmla="*/ 0 60000 65536"/>
                  <a:gd name="T10" fmla="*/ 0 60000 65536"/>
                  <a:gd name="T11" fmla="*/ 0 60000 65536"/>
                  <a:gd name="T12" fmla="*/ 0 w 94"/>
                  <a:gd name="T13" fmla="*/ 0 h 78"/>
                  <a:gd name="T14" fmla="*/ 94 w 94"/>
                  <a:gd name="T15" fmla="*/ 78 h 78"/>
                </a:gdLst>
                <a:ahLst/>
                <a:cxnLst>
                  <a:cxn ang="T8">
                    <a:pos x="T0" y="T1"/>
                  </a:cxn>
                  <a:cxn ang="T9">
                    <a:pos x="T2" y="T3"/>
                  </a:cxn>
                  <a:cxn ang="T10">
                    <a:pos x="T4" y="T5"/>
                  </a:cxn>
                  <a:cxn ang="T11">
                    <a:pos x="T6" y="T7"/>
                  </a:cxn>
                </a:cxnLst>
                <a:rect l="T12" t="T13" r="T14" b="T15"/>
                <a:pathLst>
                  <a:path w="94" h="78">
                    <a:moveTo>
                      <a:pt x="94" y="78"/>
                    </a:moveTo>
                    <a:lnTo>
                      <a:pt x="0" y="0"/>
                    </a:lnTo>
                    <a:lnTo>
                      <a:pt x="45" y="74"/>
                    </a:lnTo>
                    <a:lnTo>
                      <a:pt x="94" y="7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90" name="Freeform 148"/>
              <p:cNvSpPr>
                <a:spLocks/>
              </p:cNvSpPr>
              <p:nvPr/>
            </p:nvSpPr>
            <p:spPr bwMode="gray">
              <a:xfrm>
                <a:off x="948" y="1475"/>
                <a:ext cx="137" cy="635"/>
              </a:xfrm>
              <a:custGeom>
                <a:avLst/>
                <a:gdLst>
                  <a:gd name="T0" fmla="*/ 0 w 94"/>
                  <a:gd name="T1" fmla="*/ 79156 h 386"/>
                  <a:gd name="T2" fmla="*/ 5926 w 94"/>
                  <a:gd name="T3" fmla="*/ 0 h 386"/>
                  <a:gd name="T4" fmla="*/ 3059 w 94"/>
                  <a:gd name="T5" fmla="*/ 92212 h 386"/>
                  <a:gd name="T6" fmla="*/ 0 w 94"/>
                  <a:gd name="T7" fmla="*/ 79156 h 386"/>
                  <a:gd name="T8" fmla="*/ 0 60000 65536"/>
                  <a:gd name="T9" fmla="*/ 0 60000 65536"/>
                  <a:gd name="T10" fmla="*/ 0 60000 65536"/>
                  <a:gd name="T11" fmla="*/ 0 60000 65536"/>
                  <a:gd name="T12" fmla="*/ 0 w 94"/>
                  <a:gd name="T13" fmla="*/ 0 h 386"/>
                  <a:gd name="T14" fmla="*/ 94 w 94"/>
                  <a:gd name="T15" fmla="*/ 386 h 386"/>
                </a:gdLst>
                <a:ahLst/>
                <a:cxnLst>
                  <a:cxn ang="T8">
                    <a:pos x="T0" y="T1"/>
                  </a:cxn>
                  <a:cxn ang="T9">
                    <a:pos x="T2" y="T3"/>
                  </a:cxn>
                  <a:cxn ang="T10">
                    <a:pos x="T4" y="T5"/>
                  </a:cxn>
                  <a:cxn ang="T11">
                    <a:pos x="T6" y="T7"/>
                  </a:cxn>
                </a:cxnLst>
                <a:rect l="T12" t="T13" r="T14" b="T15"/>
                <a:pathLst>
                  <a:path w="94" h="386">
                    <a:moveTo>
                      <a:pt x="0" y="331"/>
                    </a:moveTo>
                    <a:lnTo>
                      <a:pt x="94" y="0"/>
                    </a:lnTo>
                    <a:lnTo>
                      <a:pt x="49" y="386"/>
                    </a:lnTo>
                    <a:lnTo>
                      <a:pt x="0" y="33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91" name="Freeform 149"/>
              <p:cNvSpPr>
                <a:spLocks/>
              </p:cNvSpPr>
              <p:nvPr/>
            </p:nvSpPr>
            <p:spPr bwMode="gray">
              <a:xfrm>
                <a:off x="1019" y="1475"/>
                <a:ext cx="138" cy="635"/>
              </a:xfrm>
              <a:custGeom>
                <a:avLst/>
                <a:gdLst>
                  <a:gd name="T0" fmla="*/ 6429 w 94"/>
                  <a:gd name="T1" fmla="*/ 3382 h 386"/>
                  <a:gd name="T2" fmla="*/ 0 w 94"/>
                  <a:gd name="T3" fmla="*/ 92212 h 386"/>
                  <a:gd name="T4" fmla="*/ 3057 w 94"/>
                  <a:gd name="T5" fmla="*/ 0 h 386"/>
                  <a:gd name="T6" fmla="*/ 6429 w 94"/>
                  <a:gd name="T7" fmla="*/ 3382 h 386"/>
                  <a:gd name="T8" fmla="*/ 0 60000 65536"/>
                  <a:gd name="T9" fmla="*/ 0 60000 65536"/>
                  <a:gd name="T10" fmla="*/ 0 60000 65536"/>
                  <a:gd name="T11" fmla="*/ 0 60000 65536"/>
                  <a:gd name="T12" fmla="*/ 0 w 94"/>
                  <a:gd name="T13" fmla="*/ 0 h 386"/>
                  <a:gd name="T14" fmla="*/ 94 w 94"/>
                  <a:gd name="T15" fmla="*/ 386 h 386"/>
                </a:gdLst>
                <a:ahLst/>
                <a:cxnLst>
                  <a:cxn ang="T8">
                    <a:pos x="T0" y="T1"/>
                  </a:cxn>
                  <a:cxn ang="T9">
                    <a:pos x="T2" y="T3"/>
                  </a:cxn>
                  <a:cxn ang="T10">
                    <a:pos x="T4" y="T5"/>
                  </a:cxn>
                  <a:cxn ang="T11">
                    <a:pos x="T6" y="T7"/>
                  </a:cxn>
                </a:cxnLst>
                <a:rect l="T12" t="T13" r="T14" b="T15"/>
                <a:pathLst>
                  <a:path w="94" h="386">
                    <a:moveTo>
                      <a:pt x="94" y="14"/>
                    </a:moveTo>
                    <a:lnTo>
                      <a:pt x="0" y="386"/>
                    </a:lnTo>
                    <a:lnTo>
                      <a:pt x="45" y="0"/>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92" name="Line 150"/>
              <p:cNvSpPr>
                <a:spLocks noChangeShapeType="1"/>
              </p:cNvSpPr>
              <p:nvPr/>
            </p:nvSpPr>
            <p:spPr bwMode="gray">
              <a:xfrm flipH="1" flipV="1">
                <a:off x="2190" y="2443"/>
                <a:ext cx="137" cy="129"/>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93" name="Line 151"/>
              <p:cNvSpPr>
                <a:spLocks noChangeShapeType="1"/>
              </p:cNvSpPr>
              <p:nvPr/>
            </p:nvSpPr>
            <p:spPr bwMode="gray">
              <a:xfrm>
                <a:off x="2118" y="2376"/>
                <a:ext cx="72" cy="6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94" name="Line 152"/>
              <p:cNvSpPr>
                <a:spLocks noChangeShapeType="1"/>
              </p:cNvSpPr>
              <p:nvPr/>
            </p:nvSpPr>
            <p:spPr bwMode="gray">
              <a:xfrm>
                <a:off x="1157" y="1498"/>
                <a:ext cx="64" cy="29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95" name="Line 153"/>
              <p:cNvSpPr>
                <a:spLocks noChangeShapeType="1"/>
              </p:cNvSpPr>
              <p:nvPr/>
            </p:nvSpPr>
            <p:spPr bwMode="gray">
              <a:xfrm>
                <a:off x="948" y="2020"/>
                <a:ext cx="71" cy="9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96" name="Line 154"/>
              <p:cNvSpPr>
                <a:spLocks noChangeShapeType="1"/>
              </p:cNvSpPr>
              <p:nvPr/>
            </p:nvSpPr>
            <p:spPr bwMode="gray">
              <a:xfrm flipH="1">
                <a:off x="1019" y="1498"/>
                <a:ext cx="138" cy="61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97" name="Freeform 155"/>
              <p:cNvSpPr>
                <a:spLocks/>
              </p:cNvSpPr>
              <p:nvPr/>
            </p:nvSpPr>
            <p:spPr bwMode="gray">
              <a:xfrm>
                <a:off x="2327" y="2572"/>
                <a:ext cx="135" cy="332"/>
              </a:xfrm>
              <a:custGeom>
                <a:avLst/>
                <a:gdLst>
                  <a:gd name="T0" fmla="*/ 5622 w 93"/>
                  <a:gd name="T1" fmla="*/ 42281 h 202"/>
                  <a:gd name="T2" fmla="*/ 0 w 93"/>
                  <a:gd name="T3" fmla="*/ 0 h 202"/>
                  <a:gd name="T4" fmla="*/ 2668 w 93"/>
                  <a:gd name="T5" fmla="*/ 47759 h 202"/>
                  <a:gd name="T6" fmla="*/ 5622 w 93"/>
                  <a:gd name="T7" fmla="*/ 42281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93" y="179"/>
                    </a:moveTo>
                    <a:lnTo>
                      <a:pt x="0" y="0"/>
                    </a:lnTo>
                    <a:lnTo>
                      <a:pt x="44" y="202"/>
                    </a:lnTo>
                    <a:lnTo>
                      <a:pt x="93" y="17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598" name="Line 156"/>
              <p:cNvSpPr>
                <a:spLocks noChangeShapeType="1"/>
              </p:cNvSpPr>
              <p:nvPr/>
            </p:nvSpPr>
            <p:spPr bwMode="gray">
              <a:xfrm>
                <a:off x="2327" y="2572"/>
                <a:ext cx="1" cy="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599" name="Freeform 157"/>
              <p:cNvSpPr>
                <a:spLocks/>
              </p:cNvSpPr>
              <p:nvPr/>
            </p:nvSpPr>
            <p:spPr bwMode="gray">
              <a:xfrm>
                <a:off x="2255" y="2565"/>
                <a:ext cx="136" cy="339"/>
              </a:xfrm>
              <a:custGeom>
                <a:avLst/>
                <a:gdLst>
                  <a:gd name="T0" fmla="*/ 3214 w 93"/>
                  <a:gd name="T1" fmla="*/ 1070 h 206"/>
                  <a:gd name="T2" fmla="*/ 6092 w 93"/>
                  <a:gd name="T3" fmla="*/ 49402 h 206"/>
                  <a:gd name="T4" fmla="*/ 0 w 93"/>
                  <a:gd name="T5" fmla="*/ 0 h 206"/>
                  <a:gd name="T6" fmla="*/ 3214 w 93"/>
                  <a:gd name="T7" fmla="*/ 1070 h 206"/>
                  <a:gd name="T8" fmla="*/ 0 60000 65536"/>
                  <a:gd name="T9" fmla="*/ 0 60000 65536"/>
                  <a:gd name="T10" fmla="*/ 0 60000 65536"/>
                  <a:gd name="T11" fmla="*/ 0 60000 65536"/>
                  <a:gd name="T12" fmla="*/ 0 w 93"/>
                  <a:gd name="T13" fmla="*/ 0 h 206"/>
                  <a:gd name="T14" fmla="*/ 93 w 93"/>
                  <a:gd name="T15" fmla="*/ 206 h 206"/>
                </a:gdLst>
                <a:ahLst/>
                <a:cxnLst>
                  <a:cxn ang="T8">
                    <a:pos x="T0" y="T1"/>
                  </a:cxn>
                  <a:cxn ang="T9">
                    <a:pos x="T2" y="T3"/>
                  </a:cxn>
                  <a:cxn ang="T10">
                    <a:pos x="T4" y="T5"/>
                  </a:cxn>
                  <a:cxn ang="T11">
                    <a:pos x="T6" y="T7"/>
                  </a:cxn>
                </a:cxnLst>
                <a:rect l="T12" t="T13" r="T14" b="T15"/>
                <a:pathLst>
                  <a:path w="93" h="206">
                    <a:moveTo>
                      <a:pt x="49" y="4"/>
                    </a:moveTo>
                    <a:lnTo>
                      <a:pt x="93" y="206"/>
                    </a:lnTo>
                    <a:lnTo>
                      <a:pt x="0" y="0"/>
                    </a:lnTo>
                    <a:lnTo>
                      <a:pt x="49" y="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00" name="Freeform 158"/>
              <p:cNvSpPr>
                <a:spLocks/>
              </p:cNvSpPr>
              <p:nvPr/>
            </p:nvSpPr>
            <p:spPr bwMode="gray">
              <a:xfrm>
                <a:off x="2391" y="2866"/>
                <a:ext cx="144" cy="61"/>
              </a:xfrm>
              <a:custGeom>
                <a:avLst/>
                <a:gdLst>
                  <a:gd name="T0" fmla="*/ 3004 w 99"/>
                  <a:gd name="T1" fmla="*/ 0 h 37"/>
                  <a:gd name="T2" fmla="*/ 6087 w 99"/>
                  <a:gd name="T3" fmla="*/ 9101 h 37"/>
                  <a:gd name="T4" fmla="*/ 0 w 99"/>
                  <a:gd name="T5" fmla="*/ 5670 h 37"/>
                  <a:gd name="T6" fmla="*/ 3004 w 99"/>
                  <a:gd name="T7" fmla="*/ 0 h 37"/>
                  <a:gd name="T8" fmla="*/ 0 60000 65536"/>
                  <a:gd name="T9" fmla="*/ 0 60000 65536"/>
                  <a:gd name="T10" fmla="*/ 0 60000 65536"/>
                  <a:gd name="T11" fmla="*/ 0 60000 65536"/>
                  <a:gd name="T12" fmla="*/ 0 w 99"/>
                  <a:gd name="T13" fmla="*/ 0 h 37"/>
                  <a:gd name="T14" fmla="*/ 99 w 99"/>
                  <a:gd name="T15" fmla="*/ 37 h 37"/>
                </a:gdLst>
                <a:ahLst/>
                <a:cxnLst>
                  <a:cxn ang="T8">
                    <a:pos x="T0" y="T1"/>
                  </a:cxn>
                  <a:cxn ang="T9">
                    <a:pos x="T2" y="T3"/>
                  </a:cxn>
                  <a:cxn ang="T10">
                    <a:pos x="T4" y="T5"/>
                  </a:cxn>
                  <a:cxn ang="T11">
                    <a:pos x="T6" y="T7"/>
                  </a:cxn>
                </a:cxnLst>
                <a:rect l="T12" t="T13" r="T14" b="T15"/>
                <a:pathLst>
                  <a:path w="99" h="37">
                    <a:moveTo>
                      <a:pt x="49" y="0"/>
                    </a:moveTo>
                    <a:lnTo>
                      <a:pt x="99"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01" name="Freeform 159"/>
              <p:cNvSpPr>
                <a:spLocks/>
              </p:cNvSpPr>
              <p:nvPr/>
            </p:nvSpPr>
            <p:spPr bwMode="gray">
              <a:xfrm>
                <a:off x="2462" y="2866"/>
                <a:ext cx="138" cy="61"/>
              </a:xfrm>
              <a:custGeom>
                <a:avLst/>
                <a:gdLst>
                  <a:gd name="T0" fmla="*/ 6429 w 94"/>
                  <a:gd name="T1" fmla="*/ 3439 h 37"/>
                  <a:gd name="T2" fmla="*/ 0 w 94"/>
                  <a:gd name="T3" fmla="*/ 0 h 37"/>
                  <a:gd name="T4" fmla="*/ 3381 w 94"/>
                  <a:gd name="T5" fmla="*/ 9101 h 37"/>
                  <a:gd name="T6" fmla="*/ 6429 w 94"/>
                  <a:gd name="T7" fmla="*/ 3439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50"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02" name="Line 160"/>
              <p:cNvSpPr>
                <a:spLocks noChangeShapeType="1"/>
              </p:cNvSpPr>
              <p:nvPr/>
            </p:nvSpPr>
            <p:spPr bwMode="gray">
              <a:xfrm flipH="1" flipV="1">
                <a:off x="2327" y="2572"/>
                <a:ext cx="135" cy="294"/>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03" name="Line 161"/>
              <p:cNvSpPr>
                <a:spLocks noChangeShapeType="1"/>
              </p:cNvSpPr>
              <p:nvPr/>
            </p:nvSpPr>
            <p:spPr bwMode="gray">
              <a:xfrm>
                <a:off x="2255" y="2565"/>
                <a:ext cx="72" cy="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04" name="Line 162"/>
              <p:cNvSpPr>
                <a:spLocks noChangeShapeType="1"/>
              </p:cNvSpPr>
              <p:nvPr/>
            </p:nvSpPr>
            <p:spPr bwMode="gray">
              <a:xfrm flipH="1" flipV="1">
                <a:off x="2462" y="2866"/>
                <a:ext cx="138"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05" name="Line 163"/>
              <p:cNvSpPr>
                <a:spLocks noChangeShapeType="1"/>
              </p:cNvSpPr>
              <p:nvPr/>
            </p:nvSpPr>
            <p:spPr bwMode="gray">
              <a:xfrm flipV="1">
                <a:off x="2398" y="2866"/>
                <a:ext cx="64"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06" name="Freeform 164"/>
              <p:cNvSpPr>
                <a:spLocks/>
              </p:cNvSpPr>
              <p:nvPr/>
            </p:nvSpPr>
            <p:spPr bwMode="gray">
              <a:xfrm>
                <a:off x="1845" y="2012"/>
                <a:ext cx="137" cy="159"/>
              </a:xfrm>
              <a:custGeom>
                <a:avLst/>
                <a:gdLst>
                  <a:gd name="T0" fmla="*/ 5926 w 94"/>
                  <a:gd name="T1" fmla="*/ 22330 h 97"/>
                  <a:gd name="T2" fmla="*/ 0 w 94"/>
                  <a:gd name="T3" fmla="*/ 0 h 97"/>
                  <a:gd name="T4" fmla="*/ 2848 w 94"/>
                  <a:gd name="T5" fmla="*/ 11755 h 97"/>
                  <a:gd name="T6" fmla="*/ 5926 w 94"/>
                  <a:gd name="T7" fmla="*/ 22330 h 97"/>
                  <a:gd name="T8" fmla="*/ 0 60000 65536"/>
                  <a:gd name="T9" fmla="*/ 0 60000 65536"/>
                  <a:gd name="T10" fmla="*/ 0 60000 65536"/>
                  <a:gd name="T11" fmla="*/ 0 60000 65536"/>
                  <a:gd name="T12" fmla="*/ 0 w 94"/>
                  <a:gd name="T13" fmla="*/ 0 h 97"/>
                  <a:gd name="T14" fmla="*/ 94 w 94"/>
                  <a:gd name="T15" fmla="*/ 97 h 97"/>
                </a:gdLst>
                <a:ahLst/>
                <a:cxnLst>
                  <a:cxn ang="T8">
                    <a:pos x="T0" y="T1"/>
                  </a:cxn>
                  <a:cxn ang="T9">
                    <a:pos x="T2" y="T3"/>
                  </a:cxn>
                  <a:cxn ang="T10">
                    <a:pos x="T4" y="T5"/>
                  </a:cxn>
                  <a:cxn ang="T11">
                    <a:pos x="T6" y="T7"/>
                  </a:cxn>
                </a:cxnLst>
                <a:rect l="T12" t="T13" r="T14" b="T15"/>
                <a:pathLst>
                  <a:path w="94" h="97">
                    <a:moveTo>
                      <a:pt x="94" y="97"/>
                    </a:moveTo>
                    <a:lnTo>
                      <a:pt x="0" y="0"/>
                    </a:lnTo>
                    <a:lnTo>
                      <a:pt x="45" y="51"/>
                    </a:lnTo>
                    <a:lnTo>
                      <a:pt x="94"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07" name="Line 165"/>
              <p:cNvSpPr>
                <a:spLocks noChangeShapeType="1"/>
              </p:cNvSpPr>
              <p:nvPr/>
            </p:nvSpPr>
            <p:spPr bwMode="gray">
              <a:xfrm flipH="1" flipV="1">
                <a:off x="1845" y="2012"/>
                <a:ext cx="137" cy="159"/>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08" name="Freeform 166"/>
              <p:cNvSpPr>
                <a:spLocks/>
              </p:cNvSpPr>
              <p:nvPr/>
            </p:nvSpPr>
            <p:spPr bwMode="gray">
              <a:xfrm>
                <a:off x="675" y="2329"/>
                <a:ext cx="136" cy="371"/>
              </a:xfrm>
              <a:custGeom>
                <a:avLst/>
                <a:gdLst>
                  <a:gd name="T0" fmla="*/ 0 w 93"/>
                  <a:gd name="T1" fmla="*/ 55152 h 225"/>
                  <a:gd name="T2" fmla="*/ 6092 w 93"/>
                  <a:gd name="T3" fmla="*/ 0 h 225"/>
                  <a:gd name="T4" fmla="*/ 2855 w 93"/>
                  <a:gd name="T5" fmla="*/ 35954 h 225"/>
                  <a:gd name="T6" fmla="*/ 0 w 93"/>
                  <a:gd name="T7" fmla="*/ 55152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0" y="225"/>
                    </a:moveTo>
                    <a:lnTo>
                      <a:pt x="93" y="0"/>
                    </a:lnTo>
                    <a:lnTo>
                      <a:pt x="44" y="147"/>
                    </a:lnTo>
                    <a:lnTo>
                      <a:pt x="0" y="22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09" name="Freeform 167"/>
              <p:cNvSpPr>
                <a:spLocks/>
              </p:cNvSpPr>
              <p:nvPr/>
            </p:nvSpPr>
            <p:spPr bwMode="gray">
              <a:xfrm>
                <a:off x="739" y="2148"/>
                <a:ext cx="137" cy="424"/>
              </a:xfrm>
              <a:custGeom>
                <a:avLst/>
                <a:gdLst>
                  <a:gd name="T0" fmla="*/ 5926 w 94"/>
                  <a:gd name="T1" fmla="*/ 0 h 257"/>
                  <a:gd name="T2" fmla="*/ 0 w 94"/>
                  <a:gd name="T3" fmla="*/ 63425 h 257"/>
                  <a:gd name="T4" fmla="*/ 3059 w 94"/>
                  <a:gd name="T5" fmla="*/ 27034 h 257"/>
                  <a:gd name="T6" fmla="*/ 5926 w 94"/>
                  <a:gd name="T7" fmla="*/ 0 h 257"/>
                  <a:gd name="T8" fmla="*/ 0 60000 65536"/>
                  <a:gd name="T9" fmla="*/ 0 60000 65536"/>
                  <a:gd name="T10" fmla="*/ 0 60000 65536"/>
                  <a:gd name="T11" fmla="*/ 0 60000 65536"/>
                  <a:gd name="T12" fmla="*/ 0 w 94"/>
                  <a:gd name="T13" fmla="*/ 0 h 257"/>
                  <a:gd name="T14" fmla="*/ 94 w 94"/>
                  <a:gd name="T15" fmla="*/ 257 h 257"/>
                </a:gdLst>
                <a:ahLst/>
                <a:cxnLst>
                  <a:cxn ang="T8">
                    <a:pos x="T0" y="T1"/>
                  </a:cxn>
                  <a:cxn ang="T9">
                    <a:pos x="T2" y="T3"/>
                  </a:cxn>
                  <a:cxn ang="T10">
                    <a:pos x="T4" y="T5"/>
                  </a:cxn>
                  <a:cxn ang="T11">
                    <a:pos x="T6" y="T7"/>
                  </a:cxn>
                </a:cxnLst>
                <a:rect l="T12" t="T13" r="T14" b="T15"/>
                <a:pathLst>
                  <a:path w="94" h="257">
                    <a:moveTo>
                      <a:pt x="94" y="0"/>
                    </a:moveTo>
                    <a:lnTo>
                      <a:pt x="0" y="257"/>
                    </a:lnTo>
                    <a:lnTo>
                      <a:pt x="49" y="110"/>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10" name="Freeform 168"/>
              <p:cNvSpPr>
                <a:spLocks/>
              </p:cNvSpPr>
              <p:nvPr/>
            </p:nvSpPr>
            <p:spPr bwMode="gray">
              <a:xfrm>
                <a:off x="2535" y="2889"/>
                <a:ext cx="136" cy="61"/>
              </a:xfrm>
              <a:custGeom>
                <a:avLst/>
                <a:gdLst>
                  <a:gd name="T0" fmla="*/ 2855 w 93"/>
                  <a:gd name="T1" fmla="*/ 0 h 37"/>
                  <a:gd name="T2" fmla="*/ 6092 w 93"/>
                  <a:gd name="T3" fmla="*/ 9101 h 37"/>
                  <a:gd name="T4" fmla="*/ 0 w 93"/>
                  <a:gd name="T5" fmla="*/ 5670 h 37"/>
                  <a:gd name="T6" fmla="*/ 2855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11" name="Line 169"/>
              <p:cNvSpPr>
                <a:spLocks noChangeShapeType="1"/>
              </p:cNvSpPr>
              <p:nvPr/>
            </p:nvSpPr>
            <p:spPr bwMode="gray">
              <a:xfrm flipV="1">
                <a:off x="675" y="2572"/>
                <a:ext cx="64" cy="12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12" name="Line 170"/>
              <p:cNvSpPr>
                <a:spLocks noChangeShapeType="1"/>
              </p:cNvSpPr>
              <p:nvPr/>
            </p:nvSpPr>
            <p:spPr bwMode="gray">
              <a:xfrm flipH="1">
                <a:off x="739" y="2148"/>
                <a:ext cx="137" cy="424"/>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13" name="Line 171"/>
              <p:cNvSpPr>
                <a:spLocks noChangeShapeType="1"/>
              </p:cNvSpPr>
              <p:nvPr/>
            </p:nvSpPr>
            <p:spPr bwMode="gray">
              <a:xfrm flipV="1">
                <a:off x="2535" y="2889"/>
                <a:ext cx="65"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14" name="Freeform 172"/>
              <p:cNvSpPr>
                <a:spLocks/>
              </p:cNvSpPr>
              <p:nvPr/>
            </p:nvSpPr>
            <p:spPr bwMode="gray">
              <a:xfrm>
                <a:off x="1911" y="2096"/>
                <a:ext cx="136" cy="204"/>
              </a:xfrm>
              <a:custGeom>
                <a:avLst/>
                <a:gdLst>
                  <a:gd name="T0" fmla="*/ 3214 w 93"/>
                  <a:gd name="T1" fmla="*/ 11062 h 124"/>
                  <a:gd name="T2" fmla="*/ 6092 w 93"/>
                  <a:gd name="T3" fmla="*/ 29682 h 124"/>
                  <a:gd name="T4" fmla="*/ 0 w 93"/>
                  <a:gd name="T5" fmla="*/ 0 h 124"/>
                  <a:gd name="T6" fmla="*/ 3214 w 93"/>
                  <a:gd name="T7" fmla="*/ 11062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9" y="46"/>
                    </a:moveTo>
                    <a:lnTo>
                      <a:pt x="93" y="124"/>
                    </a:lnTo>
                    <a:lnTo>
                      <a:pt x="0" y="0"/>
                    </a:lnTo>
                    <a:lnTo>
                      <a:pt x="49"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15" name="Freeform 173"/>
              <p:cNvSpPr>
                <a:spLocks/>
              </p:cNvSpPr>
              <p:nvPr/>
            </p:nvSpPr>
            <p:spPr bwMode="gray">
              <a:xfrm>
                <a:off x="1982" y="2171"/>
                <a:ext cx="136" cy="205"/>
              </a:xfrm>
              <a:custGeom>
                <a:avLst/>
                <a:gdLst>
                  <a:gd name="T0" fmla="*/ 6092 w 93"/>
                  <a:gd name="T1" fmla="*/ 31254 h 124"/>
                  <a:gd name="T2" fmla="*/ 0 w 93"/>
                  <a:gd name="T3" fmla="*/ 0 h 124"/>
                  <a:gd name="T4" fmla="*/ 2855 w 93"/>
                  <a:gd name="T5" fmla="*/ 19637 h 124"/>
                  <a:gd name="T6" fmla="*/ 6092 w 93"/>
                  <a:gd name="T7" fmla="*/ 31254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4" y="78"/>
                    </a:lnTo>
                    <a:lnTo>
                      <a:pt x="93" y="12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16" name="Line 174"/>
              <p:cNvSpPr>
                <a:spLocks noChangeShapeType="1"/>
              </p:cNvSpPr>
              <p:nvPr/>
            </p:nvSpPr>
            <p:spPr bwMode="gray">
              <a:xfrm flipH="1" flipV="1">
                <a:off x="1982" y="2171"/>
                <a:ext cx="136" cy="20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17" name="Line 175"/>
              <p:cNvSpPr>
                <a:spLocks noChangeShapeType="1"/>
              </p:cNvSpPr>
              <p:nvPr/>
            </p:nvSpPr>
            <p:spPr bwMode="gray">
              <a:xfrm>
                <a:off x="1911" y="2096"/>
                <a:ext cx="71" cy="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18" name="Freeform 176"/>
              <p:cNvSpPr>
                <a:spLocks/>
              </p:cNvSpPr>
              <p:nvPr/>
            </p:nvSpPr>
            <p:spPr bwMode="gray">
              <a:xfrm>
                <a:off x="2047" y="2300"/>
                <a:ext cx="143" cy="196"/>
              </a:xfrm>
              <a:custGeom>
                <a:avLst/>
                <a:gdLst>
                  <a:gd name="T0" fmla="*/ 3139 w 98"/>
                  <a:gd name="T1" fmla="*/ 11144 h 119"/>
                  <a:gd name="T2" fmla="*/ 6266 w 98"/>
                  <a:gd name="T3" fmla="*/ 28810 h 119"/>
                  <a:gd name="T4" fmla="*/ 0 w 98"/>
                  <a:gd name="T5" fmla="*/ 0 h 119"/>
                  <a:gd name="T6" fmla="*/ 3139 w 98"/>
                  <a:gd name="T7" fmla="*/ 11144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49" y="46"/>
                    </a:moveTo>
                    <a:lnTo>
                      <a:pt x="98" y="119"/>
                    </a:lnTo>
                    <a:lnTo>
                      <a:pt x="0" y="0"/>
                    </a:lnTo>
                    <a:lnTo>
                      <a:pt x="49"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19" name="Freeform 177"/>
              <p:cNvSpPr>
                <a:spLocks/>
              </p:cNvSpPr>
              <p:nvPr/>
            </p:nvSpPr>
            <p:spPr bwMode="gray">
              <a:xfrm>
                <a:off x="2118" y="2376"/>
                <a:ext cx="137" cy="189"/>
              </a:xfrm>
              <a:custGeom>
                <a:avLst/>
                <a:gdLst>
                  <a:gd name="T0" fmla="*/ 5926 w 94"/>
                  <a:gd name="T1" fmla="*/ 27221 h 115"/>
                  <a:gd name="T2" fmla="*/ 0 w 94"/>
                  <a:gd name="T3" fmla="*/ 0 h 115"/>
                  <a:gd name="T4" fmla="*/ 3059 w 94"/>
                  <a:gd name="T5" fmla="*/ 17219 h 115"/>
                  <a:gd name="T6" fmla="*/ 5926 w 94"/>
                  <a:gd name="T7" fmla="*/ 27221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115"/>
                    </a:moveTo>
                    <a:lnTo>
                      <a:pt x="0" y="0"/>
                    </a:lnTo>
                    <a:lnTo>
                      <a:pt x="49" y="73"/>
                    </a:lnTo>
                    <a:lnTo>
                      <a:pt x="94" y="11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20" name="Freeform 178"/>
              <p:cNvSpPr>
                <a:spLocks/>
              </p:cNvSpPr>
              <p:nvPr/>
            </p:nvSpPr>
            <p:spPr bwMode="gray">
              <a:xfrm>
                <a:off x="876" y="1641"/>
                <a:ext cx="143" cy="507"/>
              </a:xfrm>
              <a:custGeom>
                <a:avLst/>
                <a:gdLst>
                  <a:gd name="T0" fmla="*/ 0 w 98"/>
                  <a:gd name="T1" fmla="*/ 74060 h 308"/>
                  <a:gd name="T2" fmla="*/ 6266 w 98"/>
                  <a:gd name="T3" fmla="*/ 0 h 308"/>
                  <a:gd name="T4" fmla="*/ 3139 w 98"/>
                  <a:gd name="T5" fmla="*/ 55388 h 308"/>
                  <a:gd name="T6" fmla="*/ 0 w 98"/>
                  <a:gd name="T7" fmla="*/ 74060 h 308"/>
                  <a:gd name="T8" fmla="*/ 0 60000 65536"/>
                  <a:gd name="T9" fmla="*/ 0 60000 65536"/>
                  <a:gd name="T10" fmla="*/ 0 60000 65536"/>
                  <a:gd name="T11" fmla="*/ 0 60000 65536"/>
                  <a:gd name="T12" fmla="*/ 0 w 98"/>
                  <a:gd name="T13" fmla="*/ 0 h 308"/>
                  <a:gd name="T14" fmla="*/ 98 w 98"/>
                  <a:gd name="T15" fmla="*/ 308 h 308"/>
                </a:gdLst>
                <a:ahLst/>
                <a:cxnLst>
                  <a:cxn ang="T8">
                    <a:pos x="T0" y="T1"/>
                  </a:cxn>
                  <a:cxn ang="T9">
                    <a:pos x="T2" y="T3"/>
                  </a:cxn>
                  <a:cxn ang="T10">
                    <a:pos x="T4" y="T5"/>
                  </a:cxn>
                  <a:cxn ang="T11">
                    <a:pos x="T6" y="T7"/>
                  </a:cxn>
                </a:cxnLst>
                <a:rect l="T12" t="T13" r="T14" b="T15"/>
                <a:pathLst>
                  <a:path w="98" h="308">
                    <a:moveTo>
                      <a:pt x="0" y="308"/>
                    </a:moveTo>
                    <a:lnTo>
                      <a:pt x="98" y="0"/>
                    </a:lnTo>
                    <a:lnTo>
                      <a:pt x="49" y="230"/>
                    </a:lnTo>
                    <a:lnTo>
                      <a:pt x="0" y="30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21" name="Freeform 179"/>
              <p:cNvSpPr>
                <a:spLocks/>
              </p:cNvSpPr>
              <p:nvPr/>
            </p:nvSpPr>
            <p:spPr bwMode="gray">
              <a:xfrm>
                <a:off x="948" y="1475"/>
                <a:ext cx="137" cy="545"/>
              </a:xfrm>
              <a:custGeom>
                <a:avLst/>
                <a:gdLst>
                  <a:gd name="T0" fmla="*/ 3059 w 94"/>
                  <a:gd name="T1" fmla="*/ 24316 h 331"/>
                  <a:gd name="T2" fmla="*/ 0 w 94"/>
                  <a:gd name="T3" fmla="*/ 79792 h 331"/>
                  <a:gd name="T4" fmla="*/ 5926 w 94"/>
                  <a:gd name="T5" fmla="*/ 0 h 331"/>
                  <a:gd name="T6" fmla="*/ 3059 w 94"/>
                  <a:gd name="T7" fmla="*/ 24316 h 331"/>
                  <a:gd name="T8" fmla="*/ 0 60000 65536"/>
                  <a:gd name="T9" fmla="*/ 0 60000 65536"/>
                  <a:gd name="T10" fmla="*/ 0 60000 65536"/>
                  <a:gd name="T11" fmla="*/ 0 60000 65536"/>
                  <a:gd name="T12" fmla="*/ 0 w 94"/>
                  <a:gd name="T13" fmla="*/ 0 h 331"/>
                  <a:gd name="T14" fmla="*/ 94 w 94"/>
                  <a:gd name="T15" fmla="*/ 331 h 331"/>
                </a:gdLst>
                <a:ahLst/>
                <a:cxnLst>
                  <a:cxn ang="T8">
                    <a:pos x="T0" y="T1"/>
                  </a:cxn>
                  <a:cxn ang="T9">
                    <a:pos x="T2" y="T3"/>
                  </a:cxn>
                  <a:cxn ang="T10">
                    <a:pos x="T4" y="T5"/>
                  </a:cxn>
                  <a:cxn ang="T11">
                    <a:pos x="T6" y="T7"/>
                  </a:cxn>
                </a:cxnLst>
                <a:rect l="T12" t="T13" r="T14" b="T15"/>
                <a:pathLst>
                  <a:path w="94" h="331">
                    <a:moveTo>
                      <a:pt x="49" y="101"/>
                    </a:moveTo>
                    <a:lnTo>
                      <a:pt x="0" y="331"/>
                    </a:lnTo>
                    <a:lnTo>
                      <a:pt x="94" y="0"/>
                    </a:lnTo>
                    <a:lnTo>
                      <a:pt x="49" y="10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22" name="Line 180"/>
              <p:cNvSpPr>
                <a:spLocks noChangeShapeType="1"/>
              </p:cNvSpPr>
              <p:nvPr/>
            </p:nvSpPr>
            <p:spPr bwMode="gray">
              <a:xfrm flipH="1" flipV="1">
                <a:off x="2118" y="2376"/>
                <a:ext cx="137" cy="189"/>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23" name="Line 181"/>
              <p:cNvSpPr>
                <a:spLocks noChangeShapeType="1"/>
              </p:cNvSpPr>
              <p:nvPr/>
            </p:nvSpPr>
            <p:spPr bwMode="gray">
              <a:xfrm>
                <a:off x="2047" y="2300"/>
                <a:ext cx="71" cy="7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24" name="Line 182"/>
              <p:cNvSpPr>
                <a:spLocks noChangeShapeType="1"/>
              </p:cNvSpPr>
              <p:nvPr/>
            </p:nvSpPr>
            <p:spPr bwMode="gray">
              <a:xfrm flipV="1">
                <a:off x="876" y="2020"/>
                <a:ext cx="72" cy="12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25" name="Line 183"/>
              <p:cNvSpPr>
                <a:spLocks noChangeShapeType="1"/>
              </p:cNvSpPr>
              <p:nvPr/>
            </p:nvSpPr>
            <p:spPr bwMode="gray">
              <a:xfrm flipH="1">
                <a:off x="948" y="1475"/>
                <a:ext cx="137" cy="54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26" name="Freeform 184"/>
              <p:cNvSpPr>
                <a:spLocks/>
              </p:cNvSpPr>
              <p:nvPr/>
            </p:nvSpPr>
            <p:spPr bwMode="gray">
              <a:xfrm>
                <a:off x="2255" y="2565"/>
                <a:ext cx="136" cy="339"/>
              </a:xfrm>
              <a:custGeom>
                <a:avLst/>
                <a:gdLst>
                  <a:gd name="T0" fmla="*/ 6092 w 93"/>
                  <a:gd name="T1" fmla="*/ 49402 h 206"/>
                  <a:gd name="T2" fmla="*/ 0 w 93"/>
                  <a:gd name="T3" fmla="*/ 0 h 206"/>
                  <a:gd name="T4" fmla="*/ 3214 w 93"/>
                  <a:gd name="T5" fmla="*/ 11941 h 206"/>
                  <a:gd name="T6" fmla="*/ 6092 w 93"/>
                  <a:gd name="T7" fmla="*/ 49402 h 206"/>
                  <a:gd name="T8" fmla="*/ 0 60000 65536"/>
                  <a:gd name="T9" fmla="*/ 0 60000 65536"/>
                  <a:gd name="T10" fmla="*/ 0 60000 65536"/>
                  <a:gd name="T11" fmla="*/ 0 60000 65536"/>
                  <a:gd name="T12" fmla="*/ 0 w 93"/>
                  <a:gd name="T13" fmla="*/ 0 h 206"/>
                  <a:gd name="T14" fmla="*/ 93 w 93"/>
                  <a:gd name="T15" fmla="*/ 206 h 206"/>
                </a:gdLst>
                <a:ahLst/>
                <a:cxnLst>
                  <a:cxn ang="T8">
                    <a:pos x="T0" y="T1"/>
                  </a:cxn>
                  <a:cxn ang="T9">
                    <a:pos x="T2" y="T3"/>
                  </a:cxn>
                  <a:cxn ang="T10">
                    <a:pos x="T4" y="T5"/>
                  </a:cxn>
                  <a:cxn ang="T11">
                    <a:pos x="T6" y="T7"/>
                  </a:cxn>
                </a:cxnLst>
                <a:rect l="T12" t="T13" r="T14" b="T15"/>
                <a:pathLst>
                  <a:path w="93" h="206">
                    <a:moveTo>
                      <a:pt x="93" y="206"/>
                    </a:moveTo>
                    <a:lnTo>
                      <a:pt x="0" y="0"/>
                    </a:lnTo>
                    <a:lnTo>
                      <a:pt x="49" y="50"/>
                    </a:lnTo>
                    <a:lnTo>
                      <a:pt x="93" y="20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27" name="Freeform 185"/>
              <p:cNvSpPr>
                <a:spLocks/>
              </p:cNvSpPr>
              <p:nvPr/>
            </p:nvSpPr>
            <p:spPr bwMode="gray">
              <a:xfrm>
                <a:off x="2391" y="2904"/>
                <a:ext cx="144" cy="61"/>
              </a:xfrm>
              <a:custGeom>
                <a:avLst/>
                <a:gdLst>
                  <a:gd name="T0" fmla="*/ 6087 w 99"/>
                  <a:gd name="T1" fmla="*/ 3439 h 37"/>
                  <a:gd name="T2" fmla="*/ 0 w 99"/>
                  <a:gd name="T3" fmla="*/ 0 h 37"/>
                  <a:gd name="T4" fmla="*/ 3004 w 99"/>
                  <a:gd name="T5" fmla="*/ 9101 h 37"/>
                  <a:gd name="T6" fmla="*/ 6087 w 99"/>
                  <a:gd name="T7" fmla="*/ 3439 h 37"/>
                  <a:gd name="T8" fmla="*/ 0 60000 65536"/>
                  <a:gd name="T9" fmla="*/ 0 60000 65536"/>
                  <a:gd name="T10" fmla="*/ 0 60000 65536"/>
                  <a:gd name="T11" fmla="*/ 0 60000 65536"/>
                  <a:gd name="T12" fmla="*/ 0 w 99"/>
                  <a:gd name="T13" fmla="*/ 0 h 37"/>
                  <a:gd name="T14" fmla="*/ 99 w 99"/>
                  <a:gd name="T15" fmla="*/ 37 h 37"/>
                </a:gdLst>
                <a:ahLst/>
                <a:cxnLst>
                  <a:cxn ang="T8">
                    <a:pos x="T0" y="T1"/>
                  </a:cxn>
                  <a:cxn ang="T9">
                    <a:pos x="T2" y="T3"/>
                  </a:cxn>
                  <a:cxn ang="T10">
                    <a:pos x="T4" y="T5"/>
                  </a:cxn>
                  <a:cxn ang="T11">
                    <a:pos x="T6" y="T7"/>
                  </a:cxn>
                </a:cxnLst>
                <a:rect l="T12" t="T13" r="T14" b="T15"/>
                <a:pathLst>
                  <a:path w="99" h="37">
                    <a:moveTo>
                      <a:pt x="99" y="14"/>
                    </a:moveTo>
                    <a:lnTo>
                      <a:pt x="0" y="0"/>
                    </a:lnTo>
                    <a:lnTo>
                      <a:pt x="49" y="37"/>
                    </a:lnTo>
                    <a:lnTo>
                      <a:pt x="99"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28" name="Line 186"/>
              <p:cNvSpPr>
                <a:spLocks noChangeShapeType="1"/>
              </p:cNvSpPr>
              <p:nvPr/>
            </p:nvSpPr>
            <p:spPr bwMode="gray">
              <a:xfrm>
                <a:off x="2398" y="2912"/>
                <a:ext cx="137" cy="1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29" name="Freeform 187"/>
              <p:cNvSpPr>
                <a:spLocks/>
              </p:cNvSpPr>
              <p:nvPr/>
            </p:nvSpPr>
            <p:spPr bwMode="gray">
              <a:xfrm>
                <a:off x="2327" y="2647"/>
                <a:ext cx="135" cy="318"/>
              </a:xfrm>
              <a:custGeom>
                <a:avLst/>
                <a:gdLst>
                  <a:gd name="T0" fmla="*/ 2668 w 93"/>
                  <a:gd name="T1" fmla="*/ 37852 h 193"/>
                  <a:gd name="T2" fmla="*/ 5622 w 93"/>
                  <a:gd name="T3" fmla="*/ 46875 h 193"/>
                  <a:gd name="T4" fmla="*/ 0 w 93"/>
                  <a:gd name="T5" fmla="*/ 0 h 193"/>
                  <a:gd name="T6" fmla="*/ 2668 w 93"/>
                  <a:gd name="T7" fmla="*/ 37852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44" y="156"/>
                    </a:moveTo>
                    <a:lnTo>
                      <a:pt x="93" y="193"/>
                    </a:lnTo>
                    <a:lnTo>
                      <a:pt x="0" y="0"/>
                    </a:lnTo>
                    <a:lnTo>
                      <a:pt x="44" y="15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30" name="Line 188"/>
              <p:cNvSpPr>
                <a:spLocks noChangeShapeType="1"/>
              </p:cNvSpPr>
              <p:nvPr/>
            </p:nvSpPr>
            <p:spPr bwMode="gray">
              <a:xfrm>
                <a:off x="2391" y="2904"/>
                <a:ext cx="7" cy="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31" name="Line 189"/>
              <p:cNvSpPr>
                <a:spLocks noChangeShapeType="1"/>
              </p:cNvSpPr>
              <p:nvPr/>
            </p:nvSpPr>
            <p:spPr bwMode="gray">
              <a:xfrm flipH="1" flipV="1">
                <a:off x="2255" y="2565"/>
                <a:ext cx="136" cy="339"/>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32" name="Freeform 190"/>
              <p:cNvSpPr>
                <a:spLocks/>
              </p:cNvSpPr>
              <p:nvPr/>
            </p:nvSpPr>
            <p:spPr bwMode="gray">
              <a:xfrm>
                <a:off x="2190" y="2496"/>
                <a:ext cx="137" cy="151"/>
              </a:xfrm>
              <a:custGeom>
                <a:avLst/>
                <a:gdLst>
                  <a:gd name="T0" fmla="*/ 2848 w 94"/>
                  <a:gd name="T1" fmla="*/ 9754 h 92"/>
                  <a:gd name="T2" fmla="*/ 5926 w 94"/>
                  <a:gd name="T3" fmla="*/ 21431 h 92"/>
                  <a:gd name="T4" fmla="*/ 0 w 94"/>
                  <a:gd name="T5" fmla="*/ 0 h 92"/>
                  <a:gd name="T6" fmla="*/ 2848 w 94"/>
                  <a:gd name="T7" fmla="*/ 9754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45" y="42"/>
                    </a:moveTo>
                    <a:lnTo>
                      <a:pt x="94" y="92"/>
                    </a:lnTo>
                    <a:lnTo>
                      <a:pt x="0" y="0"/>
                    </a:lnTo>
                    <a:lnTo>
                      <a:pt x="45" y="4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33" name="Line 191"/>
              <p:cNvSpPr>
                <a:spLocks noChangeShapeType="1"/>
              </p:cNvSpPr>
              <p:nvPr/>
            </p:nvSpPr>
            <p:spPr bwMode="gray">
              <a:xfrm>
                <a:off x="2391" y="2904"/>
                <a:ext cx="7" cy="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34" name="Line 192"/>
              <p:cNvSpPr>
                <a:spLocks noChangeShapeType="1"/>
              </p:cNvSpPr>
              <p:nvPr/>
            </p:nvSpPr>
            <p:spPr bwMode="gray">
              <a:xfrm>
                <a:off x="2327" y="2647"/>
                <a:ext cx="64" cy="25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35" name="Line 193"/>
              <p:cNvSpPr>
                <a:spLocks noChangeShapeType="1"/>
              </p:cNvSpPr>
              <p:nvPr/>
            </p:nvSpPr>
            <p:spPr bwMode="gray">
              <a:xfrm>
                <a:off x="2190" y="2496"/>
                <a:ext cx="65" cy="69"/>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36" name="Freeform 194"/>
              <p:cNvSpPr>
                <a:spLocks/>
              </p:cNvSpPr>
              <p:nvPr/>
            </p:nvSpPr>
            <p:spPr bwMode="gray">
              <a:xfrm>
                <a:off x="1085" y="1225"/>
                <a:ext cx="136" cy="273"/>
              </a:xfrm>
              <a:custGeom>
                <a:avLst/>
                <a:gdLst>
                  <a:gd name="T0" fmla="*/ 0 w 93"/>
                  <a:gd name="T1" fmla="*/ 36187 h 166"/>
                  <a:gd name="T2" fmla="*/ 6092 w 93"/>
                  <a:gd name="T3" fmla="*/ 0 h 166"/>
                  <a:gd name="T4" fmla="*/ 3214 w 93"/>
                  <a:gd name="T5" fmla="*/ 39506 h 166"/>
                  <a:gd name="T6" fmla="*/ 0 w 93"/>
                  <a:gd name="T7" fmla="*/ 36187 h 166"/>
                  <a:gd name="T8" fmla="*/ 0 60000 65536"/>
                  <a:gd name="T9" fmla="*/ 0 60000 65536"/>
                  <a:gd name="T10" fmla="*/ 0 60000 65536"/>
                  <a:gd name="T11" fmla="*/ 0 60000 65536"/>
                  <a:gd name="T12" fmla="*/ 0 w 93"/>
                  <a:gd name="T13" fmla="*/ 0 h 166"/>
                  <a:gd name="T14" fmla="*/ 93 w 93"/>
                  <a:gd name="T15" fmla="*/ 166 h 166"/>
                </a:gdLst>
                <a:ahLst/>
                <a:cxnLst>
                  <a:cxn ang="T8">
                    <a:pos x="T0" y="T1"/>
                  </a:cxn>
                  <a:cxn ang="T9">
                    <a:pos x="T2" y="T3"/>
                  </a:cxn>
                  <a:cxn ang="T10">
                    <a:pos x="T4" y="T5"/>
                  </a:cxn>
                  <a:cxn ang="T11">
                    <a:pos x="T6" y="T7"/>
                  </a:cxn>
                </a:cxnLst>
                <a:rect l="T12" t="T13" r="T14" b="T15"/>
                <a:pathLst>
                  <a:path w="93" h="166">
                    <a:moveTo>
                      <a:pt x="0" y="152"/>
                    </a:moveTo>
                    <a:lnTo>
                      <a:pt x="93" y="0"/>
                    </a:lnTo>
                    <a:lnTo>
                      <a:pt x="49" y="166"/>
                    </a:lnTo>
                    <a:lnTo>
                      <a:pt x="0" y="15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37" name="Line 195"/>
              <p:cNvSpPr>
                <a:spLocks noChangeShapeType="1"/>
              </p:cNvSpPr>
              <p:nvPr/>
            </p:nvSpPr>
            <p:spPr bwMode="gray">
              <a:xfrm>
                <a:off x="1085" y="1475"/>
                <a:ext cx="72"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38" name="Freeform 196"/>
              <p:cNvSpPr>
                <a:spLocks/>
              </p:cNvSpPr>
              <p:nvPr/>
            </p:nvSpPr>
            <p:spPr bwMode="gray">
              <a:xfrm>
                <a:off x="604" y="2504"/>
                <a:ext cx="135" cy="280"/>
              </a:xfrm>
              <a:custGeom>
                <a:avLst/>
                <a:gdLst>
                  <a:gd name="T0" fmla="*/ 0 w 93"/>
                  <a:gd name="T1" fmla="*/ 41102 h 170"/>
                  <a:gd name="T2" fmla="*/ 5622 w 93"/>
                  <a:gd name="T3" fmla="*/ 0 h 170"/>
                  <a:gd name="T4" fmla="*/ 2958 w 93"/>
                  <a:gd name="T5" fmla="*/ 28810 h 170"/>
                  <a:gd name="T6" fmla="*/ 0 w 93"/>
                  <a:gd name="T7" fmla="*/ 41102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0" y="170"/>
                    </a:moveTo>
                    <a:lnTo>
                      <a:pt x="93" y="0"/>
                    </a:lnTo>
                    <a:lnTo>
                      <a:pt x="49" y="119"/>
                    </a:lnTo>
                    <a:lnTo>
                      <a:pt x="0" y="17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39" name="Freeform 197"/>
              <p:cNvSpPr>
                <a:spLocks/>
              </p:cNvSpPr>
              <p:nvPr/>
            </p:nvSpPr>
            <p:spPr bwMode="gray">
              <a:xfrm>
                <a:off x="675" y="2329"/>
                <a:ext cx="136" cy="371"/>
              </a:xfrm>
              <a:custGeom>
                <a:avLst/>
                <a:gdLst>
                  <a:gd name="T0" fmla="*/ 6092 w 93"/>
                  <a:gd name="T1" fmla="*/ 0 h 225"/>
                  <a:gd name="T2" fmla="*/ 0 w 93"/>
                  <a:gd name="T3" fmla="*/ 55152 h 225"/>
                  <a:gd name="T4" fmla="*/ 2855 w 93"/>
                  <a:gd name="T5" fmla="*/ 26087 h 225"/>
                  <a:gd name="T6" fmla="*/ 6092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0"/>
                    </a:moveTo>
                    <a:lnTo>
                      <a:pt x="0" y="225"/>
                    </a:lnTo>
                    <a:lnTo>
                      <a:pt x="44" y="106"/>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40" name="Line 198"/>
              <p:cNvSpPr>
                <a:spLocks noChangeShapeType="1"/>
              </p:cNvSpPr>
              <p:nvPr/>
            </p:nvSpPr>
            <p:spPr bwMode="gray">
              <a:xfrm flipV="1">
                <a:off x="604" y="2700"/>
                <a:ext cx="71" cy="84"/>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41" name="Line 199"/>
              <p:cNvSpPr>
                <a:spLocks noChangeShapeType="1"/>
              </p:cNvSpPr>
              <p:nvPr/>
            </p:nvSpPr>
            <p:spPr bwMode="gray">
              <a:xfrm flipH="1">
                <a:off x="675" y="2329"/>
                <a:ext cx="136" cy="37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42" name="Freeform 200"/>
              <p:cNvSpPr>
                <a:spLocks/>
              </p:cNvSpPr>
              <p:nvPr/>
            </p:nvSpPr>
            <p:spPr bwMode="gray">
              <a:xfrm>
                <a:off x="2462" y="2927"/>
                <a:ext cx="138" cy="61"/>
              </a:xfrm>
              <a:custGeom>
                <a:avLst/>
                <a:gdLst>
                  <a:gd name="T0" fmla="*/ 3381 w 94"/>
                  <a:gd name="T1" fmla="*/ 0 h 37"/>
                  <a:gd name="T2" fmla="*/ 6429 w 94"/>
                  <a:gd name="T3" fmla="*/ 9101 h 37"/>
                  <a:gd name="T4" fmla="*/ 0 w 94"/>
                  <a:gd name="T5" fmla="*/ 5670 h 37"/>
                  <a:gd name="T6" fmla="*/ 3381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3"/>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43" name="Freeform 201"/>
              <p:cNvSpPr>
                <a:spLocks/>
              </p:cNvSpPr>
              <p:nvPr/>
            </p:nvSpPr>
            <p:spPr bwMode="gray">
              <a:xfrm>
                <a:off x="2535" y="2927"/>
                <a:ext cx="136" cy="61"/>
              </a:xfrm>
              <a:custGeom>
                <a:avLst/>
                <a:gdLst>
                  <a:gd name="T0" fmla="*/ 6092 w 93"/>
                  <a:gd name="T1" fmla="*/ 3439 h 37"/>
                  <a:gd name="T2" fmla="*/ 0 w 93"/>
                  <a:gd name="T3" fmla="*/ 0 h 37"/>
                  <a:gd name="T4" fmla="*/ 2855 w 93"/>
                  <a:gd name="T5" fmla="*/ 9101 h 37"/>
                  <a:gd name="T6" fmla="*/ 6092 w 93"/>
                  <a:gd name="T7" fmla="*/ 3439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44" name="Line 202"/>
              <p:cNvSpPr>
                <a:spLocks noChangeShapeType="1"/>
              </p:cNvSpPr>
              <p:nvPr/>
            </p:nvSpPr>
            <p:spPr bwMode="gray">
              <a:xfrm flipH="1" flipV="1">
                <a:off x="2535" y="2927"/>
                <a:ext cx="136"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45" name="Line 203"/>
              <p:cNvSpPr>
                <a:spLocks noChangeShapeType="1"/>
              </p:cNvSpPr>
              <p:nvPr/>
            </p:nvSpPr>
            <p:spPr bwMode="gray">
              <a:xfrm flipV="1">
                <a:off x="2462" y="2927"/>
                <a:ext cx="73"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46" name="Line 204"/>
              <p:cNvSpPr>
                <a:spLocks noChangeShapeType="1"/>
              </p:cNvSpPr>
              <p:nvPr/>
            </p:nvSpPr>
            <p:spPr bwMode="gray">
              <a:xfrm flipH="1" flipV="1">
                <a:off x="1812" y="1967"/>
                <a:ext cx="99" cy="129"/>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47" name="Freeform 205"/>
              <p:cNvSpPr>
                <a:spLocks/>
              </p:cNvSpPr>
              <p:nvPr/>
            </p:nvSpPr>
            <p:spPr bwMode="gray">
              <a:xfrm>
                <a:off x="876" y="1641"/>
                <a:ext cx="143" cy="507"/>
              </a:xfrm>
              <a:custGeom>
                <a:avLst/>
                <a:gdLst>
                  <a:gd name="T0" fmla="*/ 6266 w 98"/>
                  <a:gd name="T1" fmla="*/ 0 h 308"/>
                  <a:gd name="T2" fmla="*/ 0 w 98"/>
                  <a:gd name="T3" fmla="*/ 74060 h 308"/>
                  <a:gd name="T4" fmla="*/ 3139 w 98"/>
                  <a:gd name="T5" fmla="*/ 44244 h 308"/>
                  <a:gd name="T6" fmla="*/ 6266 w 98"/>
                  <a:gd name="T7" fmla="*/ 0 h 308"/>
                  <a:gd name="T8" fmla="*/ 0 60000 65536"/>
                  <a:gd name="T9" fmla="*/ 0 60000 65536"/>
                  <a:gd name="T10" fmla="*/ 0 60000 65536"/>
                  <a:gd name="T11" fmla="*/ 0 60000 65536"/>
                  <a:gd name="T12" fmla="*/ 0 w 98"/>
                  <a:gd name="T13" fmla="*/ 0 h 308"/>
                  <a:gd name="T14" fmla="*/ 98 w 98"/>
                  <a:gd name="T15" fmla="*/ 308 h 308"/>
                </a:gdLst>
                <a:ahLst/>
                <a:cxnLst>
                  <a:cxn ang="T8">
                    <a:pos x="T0" y="T1"/>
                  </a:cxn>
                  <a:cxn ang="T9">
                    <a:pos x="T2" y="T3"/>
                  </a:cxn>
                  <a:cxn ang="T10">
                    <a:pos x="T4" y="T5"/>
                  </a:cxn>
                  <a:cxn ang="T11">
                    <a:pos x="T6" y="T7"/>
                  </a:cxn>
                </a:cxnLst>
                <a:rect l="T12" t="T13" r="T14" b="T15"/>
                <a:pathLst>
                  <a:path w="98" h="308">
                    <a:moveTo>
                      <a:pt x="98" y="0"/>
                    </a:moveTo>
                    <a:lnTo>
                      <a:pt x="0" y="308"/>
                    </a:lnTo>
                    <a:lnTo>
                      <a:pt x="49" y="184"/>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48" name="Line 206"/>
              <p:cNvSpPr>
                <a:spLocks noChangeShapeType="1"/>
              </p:cNvSpPr>
              <p:nvPr/>
            </p:nvSpPr>
            <p:spPr bwMode="gray">
              <a:xfrm flipH="1">
                <a:off x="876" y="1687"/>
                <a:ext cx="124" cy="46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49" name="Freeform 207"/>
              <p:cNvSpPr>
                <a:spLocks/>
              </p:cNvSpPr>
              <p:nvPr/>
            </p:nvSpPr>
            <p:spPr bwMode="gray">
              <a:xfrm>
                <a:off x="811" y="1944"/>
                <a:ext cx="137" cy="385"/>
              </a:xfrm>
              <a:custGeom>
                <a:avLst/>
                <a:gdLst>
                  <a:gd name="T0" fmla="*/ 0 w 94"/>
                  <a:gd name="T1" fmla="*/ 55897 h 234"/>
                  <a:gd name="T2" fmla="*/ 5926 w 94"/>
                  <a:gd name="T3" fmla="*/ 0 h 234"/>
                  <a:gd name="T4" fmla="*/ 2848 w 94"/>
                  <a:gd name="T5" fmla="*/ 29693 h 234"/>
                  <a:gd name="T6" fmla="*/ 0 w 94"/>
                  <a:gd name="T7" fmla="*/ 55897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0" y="234"/>
                    </a:moveTo>
                    <a:lnTo>
                      <a:pt x="94" y="0"/>
                    </a:lnTo>
                    <a:lnTo>
                      <a:pt x="45" y="124"/>
                    </a:lnTo>
                    <a:lnTo>
                      <a:pt x="0" y="23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50" name="Line 208"/>
              <p:cNvSpPr>
                <a:spLocks noChangeShapeType="1"/>
              </p:cNvSpPr>
              <p:nvPr/>
            </p:nvSpPr>
            <p:spPr bwMode="gray">
              <a:xfrm flipV="1">
                <a:off x="811" y="2148"/>
                <a:ext cx="65" cy="18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51" name="Freeform 209"/>
              <p:cNvSpPr>
                <a:spLocks/>
              </p:cNvSpPr>
              <p:nvPr/>
            </p:nvSpPr>
            <p:spPr bwMode="gray">
              <a:xfrm>
                <a:off x="1845" y="2050"/>
                <a:ext cx="137" cy="174"/>
              </a:xfrm>
              <a:custGeom>
                <a:avLst/>
                <a:gdLst>
                  <a:gd name="T0" fmla="*/ 2848 w 94"/>
                  <a:gd name="T1" fmla="*/ 6591 h 106"/>
                  <a:gd name="T2" fmla="*/ 5926 w 94"/>
                  <a:gd name="T3" fmla="*/ 24731 h 106"/>
                  <a:gd name="T4" fmla="*/ 0 w 94"/>
                  <a:gd name="T5" fmla="*/ 0 h 106"/>
                  <a:gd name="T6" fmla="*/ 2848 w 94"/>
                  <a:gd name="T7" fmla="*/ 6591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45" y="28"/>
                    </a:moveTo>
                    <a:lnTo>
                      <a:pt x="94" y="106"/>
                    </a:lnTo>
                    <a:lnTo>
                      <a:pt x="0" y="0"/>
                    </a:lnTo>
                    <a:lnTo>
                      <a:pt x="45" y="2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52" name="Freeform 210"/>
              <p:cNvSpPr>
                <a:spLocks/>
              </p:cNvSpPr>
              <p:nvPr/>
            </p:nvSpPr>
            <p:spPr bwMode="gray">
              <a:xfrm>
                <a:off x="1911" y="2096"/>
                <a:ext cx="136" cy="204"/>
              </a:xfrm>
              <a:custGeom>
                <a:avLst/>
                <a:gdLst>
                  <a:gd name="T0" fmla="*/ 6092 w 93"/>
                  <a:gd name="T1" fmla="*/ 29682 h 124"/>
                  <a:gd name="T2" fmla="*/ 0 w 93"/>
                  <a:gd name="T3" fmla="*/ 0 h 124"/>
                  <a:gd name="T4" fmla="*/ 3214 w 93"/>
                  <a:gd name="T5" fmla="*/ 18622 h 124"/>
                  <a:gd name="T6" fmla="*/ 6092 w 93"/>
                  <a:gd name="T7" fmla="*/ 29682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9" y="78"/>
                    </a:lnTo>
                    <a:lnTo>
                      <a:pt x="93" y="12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53" name="Line 211"/>
              <p:cNvSpPr>
                <a:spLocks noChangeShapeType="1"/>
              </p:cNvSpPr>
              <p:nvPr/>
            </p:nvSpPr>
            <p:spPr bwMode="gray">
              <a:xfrm flipH="1" flipV="1">
                <a:off x="1911" y="2096"/>
                <a:ext cx="136" cy="204"/>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54" name="Freeform 212"/>
              <p:cNvSpPr>
                <a:spLocks/>
              </p:cNvSpPr>
              <p:nvPr/>
            </p:nvSpPr>
            <p:spPr bwMode="gray">
              <a:xfrm>
                <a:off x="1982" y="2224"/>
                <a:ext cx="136" cy="204"/>
              </a:xfrm>
              <a:custGeom>
                <a:avLst/>
                <a:gdLst>
                  <a:gd name="T0" fmla="*/ 2855 w 93"/>
                  <a:gd name="T1" fmla="*/ 11062 h 124"/>
                  <a:gd name="T2" fmla="*/ 6092 w 93"/>
                  <a:gd name="T3" fmla="*/ 29682 h 124"/>
                  <a:gd name="T4" fmla="*/ 0 w 93"/>
                  <a:gd name="T5" fmla="*/ 0 h 124"/>
                  <a:gd name="T6" fmla="*/ 2855 w 93"/>
                  <a:gd name="T7" fmla="*/ 11062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44" y="46"/>
                    </a:moveTo>
                    <a:lnTo>
                      <a:pt x="93" y="124"/>
                    </a:lnTo>
                    <a:lnTo>
                      <a:pt x="0" y="0"/>
                    </a:lnTo>
                    <a:lnTo>
                      <a:pt x="44"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55" name="Freeform 213"/>
              <p:cNvSpPr>
                <a:spLocks/>
              </p:cNvSpPr>
              <p:nvPr/>
            </p:nvSpPr>
            <p:spPr bwMode="gray">
              <a:xfrm>
                <a:off x="2047" y="2300"/>
                <a:ext cx="143" cy="196"/>
              </a:xfrm>
              <a:custGeom>
                <a:avLst/>
                <a:gdLst>
                  <a:gd name="T0" fmla="*/ 6266 w 98"/>
                  <a:gd name="T1" fmla="*/ 28810 h 119"/>
                  <a:gd name="T2" fmla="*/ 0 w 98"/>
                  <a:gd name="T3" fmla="*/ 0 h 119"/>
                  <a:gd name="T4" fmla="*/ 3139 w 98"/>
                  <a:gd name="T5" fmla="*/ 18846 h 119"/>
                  <a:gd name="T6" fmla="*/ 6266 w 98"/>
                  <a:gd name="T7" fmla="*/ 28810 h 119"/>
                  <a:gd name="T8" fmla="*/ 0 60000 65536"/>
                  <a:gd name="T9" fmla="*/ 0 60000 65536"/>
                  <a:gd name="T10" fmla="*/ 0 60000 65536"/>
                  <a:gd name="T11" fmla="*/ 0 60000 65536"/>
                  <a:gd name="T12" fmla="*/ 0 w 98"/>
                  <a:gd name="T13" fmla="*/ 0 h 119"/>
                  <a:gd name="T14" fmla="*/ 98 w 98"/>
                  <a:gd name="T15" fmla="*/ 119 h 119"/>
                </a:gdLst>
                <a:ahLst/>
                <a:cxnLst>
                  <a:cxn ang="T8">
                    <a:pos x="T0" y="T1"/>
                  </a:cxn>
                  <a:cxn ang="T9">
                    <a:pos x="T2" y="T3"/>
                  </a:cxn>
                  <a:cxn ang="T10">
                    <a:pos x="T4" y="T5"/>
                  </a:cxn>
                  <a:cxn ang="T11">
                    <a:pos x="T6" y="T7"/>
                  </a:cxn>
                </a:cxnLst>
                <a:rect l="T12" t="T13" r="T14" b="T15"/>
                <a:pathLst>
                  <a:path w="98" h="119">
                    <a:moveTo>
                      <a:pt x="98" y="119"/>
                    </a:moveTo>
                    <a:lnTo>
                      <a:pt x="0" y="0"/>
                    </a:lnTo>
                    <a:lnTo>
                      <a:pt x="49" y="78"/>
                    </a:lnTo>
                    <a:lnTo>
                      <a:pt x="98" y="11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56" name="Line 214"/>
              <p:cNvSpPr>
                <a:spLocks noChangeShapeType="1"/>
              </p:cNvSpPr>
              <p:nvPr/>
            </p:nvSpPr>
            <p:spPr bwMode="gray">
              <a:xfrm flipV="1">
                <a:off x="2600" y="2950"/>
                <a:ext cx="71"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57" name="Line 215"/>
              <p:cNvSpPr>
                <a:spLocks noChangeShapeType="1"/>
              </p:cNvSpPr>
              <p:nvPr/>
            </p:nvSpPr>
            <p:spPr bwMode="gray">
              <a:xfrm flipH="1" flipV="1">
                <a:off x="2047" y="2300"/>
                <a:ext cx="143" cy="19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58" name="Line 216"/>
              <p:cNvSpPr>
                <a:spLocks noChangeShapeType="1"/>
              </p:cNvSpPr>
              <p:nvPr/>
            </p:nvSpPr>
            <p:spPr bwMode="gray">
              <a:xfrm>
                <a:off x="1982" y="2224"/>
                <a:ext cx="65" cy="7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59" name="Freeform 217"/>
              <p:cNvSpPr>
                <a:spLocks/>
              </p:cNvSpPr>
              <p:nvPr/>
            </p:nvSpPr>
            <p:spPr bwMode="gray">
              <a:xfrm>
                <a:off x="2118" y="2428"/>
                <a:ext cx="137" cy="173"/>
              </a:xfrm>
              <a:custGeom>
                <a:avLst/>
                <a:gdLst>
                  <a:gd name="T0" fmla="*/ 3059 w 94"/>
                  <a:gd name="T1" fmla="*/ 10069 h 105"/>
                  <a:gd name="T2" fmla="*/ 5926 w 94"/>
                  <a:gd name="T3" fmla="*/ 25512 h 105"/>
                  <a:gd name="T4" fmla="*/ 0 w 94"/>
                  <a:gd name="T5" fmla="*/ 0 h 105"/>
                  <a:gd name="T6" fmla="*/ 3059 w 94"/>
                  <a:gd name="T7" fmla="*/ 10069 h 105"/>
                  <a:gd name="T8" fmla="*/ 0 60000 65536"/>
                  <a:gd name="T9" fmla="*/ 0 60000 65536"/>
                  <a:gd name="T10" fmla="*/ 0 60000 65536"/>
                  <a:gd name="T11" fmla="*/ 0 60000 65536"/>
                  <a:gd name="T12" fmla="*/ 0 w 94"/>
                  <a:gd name="T13" fmla="*/ 0 h 105"/>
                  <a:gd name="T14" fmla="*/ 94 w 94"/>
                  <a:gd name="T15" fmla="*/ 105 h 105"/>
                </a:gdLst>
                <a:ahLst/>
                <a:cxnLst>
                  <a:cxn ang="T8">
                    <a:pos x="T0" y="T1"/>
                  </a:cxn>
                  <a:cxn ang="T9">
                    <a:pos x="T2" y="T3"/>
                  </a:cxn>
                  <a:cxn ang="T10">
                    <a:pos x="T4" y="T5"/>
                  </a:cxn>
                  <a:cxn ang="T11">
                    <a:pos x="T6" y="T7"/>
                  </a:cxn>
                </a:cxnLst>
                <a:rect l="T12" t="T13" r="T14" b="T15"/>
                <a:pathLst>
                  <a:path w="94" h="105">
                    <a:moveTo>
                      <a:pt x="49" y="41"/>
                    </a:moveTo>
                    <a:lnTo>
                      <a:pt x="94" y="105"/>
                    </a:lnTo>
                    <a:lnTo>
                      <a:pt x="0" y="0"/>
                    </a:lnTo>
                    <a:lnTo>
                      <a:pt x="49"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60" name="Freeform 218"/>
              <p:cNvSpPr>
                <a:spLocks/>
              </p:cNvSpPr>
              <p:nvPr/>
            </p:nvSpPr>
            <p:spPr bwMode="gray">
              <a:xfrm>
                <a:off x="2190" y="2496"/>
                <a:ext cx="137" cy="151"/>
              </a:xfrm>
              <a:custGeom>
                <a:avLst/>
                <a:gdLst>
                  <a:gd name="T0" fmla="*/ 5926 w 94"/>
                  <a:gd name="T1" fmla="*/ 21431 h 92"/>
                  <a:gd name="T2" fmla="*/ 0 w 94"/>
                  <a:gd name="T3" fmla="*/ 0 h 92"/>
                  <a:gd name="T4" fmla="*/ 2848 w 94"/>
                  <a:gd name="T5" fmla="*/ 14857 h 92"/>
                  <a:gd name="T6" fmla="*/ 5926 w 94"/>
                  <a:gd name="T7" fmla="*/ 21431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0"/>
                    </a:lnTo>
                    <a:lnTo>
                      <a:pt x="45" y="64"/>
                    </a:lnTo>
                    <a:lnTo>
                      <a:pt x="94"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61" name="Freeform 219"/>
              <p:cNvSpPr>
                <a:spLocks/>
              </p:cNvSpPr>
              <p:nvPr/>
            </p:nvSpPr>
            <p:spPr bwMode="gray">
              <a:xfrm>
                <a:off x="532" y="2693"/>
                <a:ext cx="143" cy="188"/>
              </a:xfrm>
              <a:custGeom>
                <a:avLst/>
                <a:gdLst>
                  <a:gd name="T0" fmla="*/ 3139 w 98"/>
                  <a:gd name="T1" fmla="*/ 13506 h 114"/>
                  <a:gd name="T2" fmla="*/ 6266 w 98"/>
                  <a:gd name="T3" fmla="*/ 0 h 114"/>
                  <a:gd name="T4" fmla="*/ 0 w 98"/>
                  <a:gd name="T5" fmla="*/ 27961 h 114"/>
                  <a:gd name="T6" fmla="*/ 3139 w 98"/>
                  <a:gd name="T7" fmla="*/ 13506 h 114"/>
                  <a:gd name="T8" fmla="*/ 0 60000 65536"/>
                  <a:gd name="T9" fmla="*/ 0 60000 65536"/>
                  <a:gd name="T10" fmla="*/ 0 60000 65536"/>
                  <a:gd name="T11" fmla="*/ 0 60000 65536"/>
                  <a:gd name="T12" fmla="*/ 0 w 98"/>
                  <a:gd name="T13" fmla="*/ 0 h 114"/>
                  <a:gd name="T14" fmla="*/ 98 w 98"/>
                  <a:gd name="T15" fmla="*/ 114 h 114"/>
                </a:gdLst>
                <a:ahLst/>
                <a:cxnLst>
                  <a:cxn ang="T8">
                    <a:pos x="T0" y="T1"/>
                  </a:cxn>
                  <a:cxn ang="T9">
                    <a:pos x="T2" y="T3"/>
                  </a:cxn>
                  <a:cxn ang="T10">
                    <a:pos x="T4" y="T5"/>
                  </a:cxn>
                  <a:cxn ang="T11">
                    <a:pos x="T6" y="T7"/>
                  </a:cxn>
                </a:cxnLst>
                <a:rect l="T12" t="T13" r="T14" b="T15"/>
                <a:pathLst>
                  <a:path w="98" h="114">
                    <a:moveTo>
                      <a:pt x="49" y="55"/>
                    </a:moveTo>
                    <a:lnTo>
                      <a:pt x="98" y="0"/>
                    </a:lnTo>
                    <a:lnTo>
                      <a:pt x="0" y="114"/>
                    </a:lnTo>
                    <a:lnTo>
                      <a:pt x="49"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62" name="Freeform 220"/>
              <p:cNvSpPr>
                <a:spLocks/>
              </p:cNvSpPr>
              <p:nvPr/>
            </p:nvSpPr>
            <p:spPr bwMode="gray">
              <a:xfrm>
                <a:off x="604" y="2504"/>
                <a:ext cx="135" cy="280"/>
              </a:xfrm>
              <a:custGeom>
                <a:avLst/>
                <a:gdLst>
                  <a:gd name="T0" fmla="*/ 5622 w 93"/>
                  <a:gd name="T1" fmla="*/ 0 h 170"/>
                  <a:gd name="T2" fmla="*/ 0 w 93"/>
                  <a:gd name="T3" fmla="*/ 41102 h 170"/>
                  <a:gd name="T4" fmla="*/ 2958 w 93"/>
                  <a:gd name="T5" fmla="*/ 27705 h 170"/>
                  <a:gd name="T6" fmla="*/ 5622 w 93"/>
                  <a:gd name="T7" fmla="*/ 0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93" y="0"/>
                    </a:moveTo>
                    <a:lnTo>
                      <a:pt x="0" y="170"/>
                    </a:lnTo>
                    <a:lnTo>
                      <a:pt x="49" y="115"/>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63" name="Line 221"/>
              <p:cNvSpPr>
                <a:spLocks noChangeShapeType="1"/>
              </p:cNvSpPr>
              <p:nvPr/>
            </p:nvSpPr>
            <p:spPr bwMode="gray">
              <a:xfrm flipH="1" flipV="1">
                <a:off x="2190" y="2496"/>
                <a:ext cx="137" cy="15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64" name="Line 222"/>
              <p:cNvSpPr>
                <a:spLocks noChangeShapeType="1"/>
              </p:cNvSpPr>
              <p:nvPr/>
            </p:nvSpPr>
            <p:spPr bwMode="gray">
              <a:xfrm>
                <a:off x="2118" y="2428"/>
                <a:ext cx="72" cy="6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65" name="Freeform 223"/>
              <p:cNvSpPr>
                <a:spLocks/>
              </p:cNvSpPr>
              <p:nvPr/>
            </p:nvSpPr>
            <p:spPr bwMode="gray">
              <a:xfrm>
                <a:off x="1019" y="1384"/>
                <a:ext cx="138" cy="257"/>
              </a:xfrm>
              <a:custGeom>
                <a:avLst/>
                <a:gdLst>
                  <a:gd name="T0" fmla="*/ 3057 w 94"/>
                  <a:gd name="T1" fmla="*/ 13405 h 156"/>
                  <a:gd name="T2" fmla="*/ 6429 w 94"/>
                  <a:gd name="T3" fmla="*/ 0 h 156"/>
                  <a:gd name="T4" fmla="*/ 0 w 94"/>
                  <a:gd name="T5" fmla="*/ 37804 h 156"/>
                  <a:gd name="T6" fmla="*/ 3057 w 94"/>
                  <a:gd name="T7" fmla="*/ 13405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5" y="55"/>
                    </a:moveTo>
                    <a:lnTo>
                      <a:pt x="94" y="0"/>
                    </a:lnTo>
                    <a:lnTo>
                      <a:pt x="0" y="156"/>
                    </a:lnTo>
                    <a:lnTo>
                      <a:pt x="45"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66" name="Freeform 224"/>
              <p:cNvSpPr>
                <a:spLocks/>
              </p:cNvSpPr>
              <p:nvPr/>
            </p:nvSpPr>
            <p:spPr bwMode="gray">
              <a:xfrm>
                <a:off x="1085" y="1225"/>
                <a:ext cx="136" cy="250"/>
              </a:xfrm>
              <a:custGeom>
                <a:avLst/>
                <a:gdLst>
                  <a:gd name="T0" fmla="*/ 6092 w 93"/>
                  <a:gd name="T1" fmla="*/ 0 h 152"/>
                  <a:gd name="T2" fmla="*/ 0 w 93"/>
                  <a:gd name="T3" fmla="*/ 36204 h 152"/>
                  <a:gd name="T4" fmla="*/ 3214 w 93"/>
                  <a:gd name="T5" fmla="*/ 23186 h 152"/>
                  <a:gd name="T6" fmla="*/ 6092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0"/>
                    </a:moveTo>
                    <a:lnTo>
                      <a:pt x="0" y="152"/>
                    </a:lnTo>
                    <a:lnTo>
                      <a:pt x="49" y="97"/>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67" name="Line 225"/>
              <p:cNvSpPr>
                <a:spLocks noChangeShapeType="1"/>
              </p:cNvSpPr>
              <p:nvPr/>
            </p:nvSpPr>
            <p:spPr bwMode="gray">
              <a:xfrm flipV="1">
                <a:off x="532" y="2784"/>
                <a:ext cx="72" cy="9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68" name="Line 226"/>
              <p:cNvSpPr>
                <a:spLocks noChangeShapeType="1"/>
              </p:cNvSpPr>
              <p:nvPr/>
            </p:nvSpPr>
            <p:spPr bwMode="gray">
              <a:xfrm flipH="1">
                <a:off x="604" y="2504"/>
                <a:ext cx="135" cy="28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69" name="Line 227"/>
              <p:cNvSpPr>
                <a:spLocks noChangeShapeType="1"/>
              </p:cNvSpPr>
              <p:nvPr/>
            </p:nvSpPr>
            <p:spPr bwMode="gray">
              <a:xfrm flipV="1">
                <a:off x="1019" y="1475"/>
                <a:ext cx="66" cy="16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70" name="Line 228"/>
              <p:cNvSpPr>
                <a:spLocks noChangeShapeType="1"/>
              </p:cNvSpPr>
              <p:nvPr/>
            </p:nvSpPr>
            <p:spPr bwMode="gray">
              <a:xfrm flipH="1">
                <a:off x="1085" y="1225"/>
                <a:ext cx="136" cy="2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71" name="Freeform 229"/>
              <p:cNvSpPr>
                <a:spLocks/>
              </p:cNvSpPr>
              <p:nvPr/>
            </p:nvSpPr>
            <p:spPr bwMode="gray">
              <a:xfrm>
                <a:off x="739" y="2247"/>
                <a:ext cx="137" cy="257"/>
              </a:xfrm>
              <a:custGeom>
                <a:avLst/>
                <a:gdLst>
                  <a:gd name="T0" fmla="*/ 0 w 94"/>
                  <a:gd name="T1" fmla="*/ 37804 h 156"/>
                  <a:gd name="T2" fmla="*/ 5926 w 94"/>
                  <a:gd name="T3" fmla="*/ 0 h 156"/>
                  <a:gd name="T4" fmla="*/ 3059 w 94"/>
                  <a:gd name="T5" fmla="*/ 12051 h 156"/>
                  <a:gd name="T6" fmla="*/ 0 w 94"/>
                  <a:gd name="T7" fmla="*/ 37804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0" y="156"/>
                    </a:moveTo>
                    <a:lnTo>
                      <a:pt x="94" y="0"/>
                    </a:lnTo>
                    <a:lnTo>
                      <a:pt x="49" y="50"/>
                    </a:lnTo>
                    <a:lnTo>
                      <a:pt x="0" y="15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72" name="Freeform 230"/>
              <p:cNvSpPr>
                <a:spLocks/>
              </p:cNvSpPr>
              <p:nvPr/>
            </p:nvSpPr>
            <p:spPr bwMode="gray">
              <a:xfrm>
                <a:off x="811" y="1944"/>
                <a:ext cx="137" cy="385"/>
              </a:xfrm>
              <a:custGeom>
                <a:avLst/>
                <a:gdLst>
                  <a:gd name="T0" fmla="*/ 5926 w 94"/>
                  <a:gd name="T1" fmla="*/ 0 h 234"/>
                  <a:gd name="T2" fmla="*/ 0 w 94"/>
                  <a:gd name="T3" fmla="*/ 55897 h 234"/>
                  <a:gd name="T4" fmla="*/ 2848 w 94"/>
                  <a:gd name="T5" fmla="*/ 44106 h 234"/>
                  <a:gd name="T6" fmla="*/ 5926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94" y="0"/>
                    </a:moveTo>
                    <a:lnTo>
                      <a:pt x="0" y="234"/>
                    </a:lnTo>
                    <a:lnTo>
                      <a:pt x="45" y="184"/>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73" name="Line 231"/>
              <p:cNvSpPr>
                <a:spLocks noChangeShapeType="1"/>
              </p:cNvSpPr>
              <p:nvPr/>
            </p:nvSpPr>
            <p:spPr bwMode="gray">
              <a:xfrm flipH="1">
                <a:off x="1000" y="1641"/>
                <a:ext cx="19" cy="4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74" name="Freeform 232"/>
              <p:cNvSpPr>
                <a:spLocks/>
              </p:cNvSpPr>
              <p:nvPr/>
            </p:nvSpPr>
            <p:spPr bwMode="gray">
              <a:xfrm>
                <a:off x="2255" y="2601"/>
                <a:ext cx="136" cy="92"/>
              </a:xfrm>
              <a:custGeom>
                <a:avLst/>
                <a:gdLst>
                  <a:gd name="T0" fmla="*/ 3214 w 93"/>
                  <a:gd name="T1" fmla="*/ 6629 h 56"/>
                  <a:gd name="T2" fmla="*/ 6092 w 93"/>
                  <a:gd name="T3" fmla="*/ 13154 h 56"/>
                  <a:gd name="T4" fmla="*/ 0 w 93"/>
                  <a:gd name="T5" fmla="*/ 0 h 56"/>
                  <a:gd name="T6" fmla="*/ 3214 w 93"/>
                  <a:gd name="T7" fmla="*/ 6629 h 56"/>
                  <a:gd name="T8" fmla="*/ 0 60000 65536"/>
                  <a:gd name="T9" fmla="*/ 0 60000 65536"/>
                  <a:gd name="T10" fmla="*/ 0 60000 65536"/>
                  <a:gd name="T11" fmla="*/ 0 60000 65536"/>
                  <a:gd name="T12" fmla="*/ 0 w 93"/>
                  <a:gd name="T13" fmla="*/ 0 h 56"/>
                  <a:gd name="T14" fmla="*/ 93 w 93"/>
                  <a:gd name="T15" fmla="*/ 56 h 56"/>
                </a:gdLst>
                <a:ahLst/>
                <a:cxnLst>
                  <a:cxn ang="T8">
                    <a:pos x="T0" y="T1"/>
                  </a:cxn>
                  <a:cxn ang="T9">
                    <a:pos x="T2" y="T3"/>
                  </a:cxn>
                  <a:cxn ang="T10">
                    <a:pos x="T4" y="T5"/>
                  </a:cxn>
                  <a:cxn ang="T11">
                    <a:pos x="T6" y="T7"/>
                  </a:cxn>
                </a:cxnLst>
                <a:rect l="T12" t="T13" r="T14" b="T15"/>
                <a:pathLst>
                  <a:path w="93" h="56">
                    <a:moveTo>
                      <a:pt x="49" y="28"/>
                    </a:moveTo>
                    <a:lnTo>
                      <a:pt x="93" y="56"/>
                    </a:lnTo>
                    <a:lnTo>
                      <a:pt x="0" y="0"/>
                    </a:lnTo>
                    <a:lnTo>
                      <a:pt x="49" y="2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75" name="Freeform 233"/>
              <p:cNvSpPr>
                <a:spLocks/>
              </p:cNvSpPr>
              <p:nvPr/>
            </p:nvSpPr>
            <p:spPr bwMode="gray">
              <a:xfrm>
                <a:off x="2327" y="2647"/>
                <a:ext cx="135" cy="318"/>
              </a:xfrm>
              <a:custGeom>
                <a:avLst/>
                <a:gdLst>
                  <a:gd name="T0" fmla="*/ 5622 w 93"/>
                  <a:gd name="T1" fmla="*/ 46875 h 193"/>
                  <a:gd name="T2" fmla="*/ 0 w 93"/>
                  <a:gd name="T3" fmla="*/ 0 h 193"/>
                  <a:gd name="T4" fmla="*/ 2668 w 93"/>
                  <a:gd name="T5" fmla="*/ 6790 h 193"/>
                  <a:gd name="T6" fmla="*/ 5622 w 93"/>
                  <a:gd name="T7" fmla="*/ 46875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93" y="193"/>
                    </a:moveTo>
                    <a:lnTo>
                      <a:pt x="0" y="0"/>
                    </a:lnTo>
                    <a:lnTo>
                      <a:pt x="44" y="28"/>
                    </a:lnTo>
                    <a:lnTo>
                      <a:pt x="93" y="19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76" name="Freeform 234"/>
              <p:cNvSpPr>
                <a:spLocks/>
              </p:cNvSpPr>
              <p:nvPr/>
            </p:nvSpPr>
            <p:spPr bwMode="gray">
              <a:xfrm>
                <a:off x="2462" y="2965"/>
                <a:ext cx="138" cy="61"/>
              </a:xfrm>
              <a:custGeom>
                <a:avLst/>
                <a:gdLst>
                  <a:gd name="T0" fmla="*/ 6429 w 94"/>
                  <a:gd name="T1" fmla="*/ 3439 h 37"/>
                  <a:gd name="T2" fmla="*/ 0 w 94"/>
                  <a:gd name="T3" fmla="*/ 0 h 37"/>
                  <a:gd name="T4" fmla="*/ 3381 w 94"/>
                  <a:gd name="T5" fmla="*/ 9101 h 37"/>
                  <a:gd name="T6" fmla="*/ 6429 w 94"/>
                  <a:gd name="T7" fmla="*/ 3439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50"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77" name="Line 235"/>
              <p:cNvSpPr>
                <a:spLocks noChangeShapeType="1"/>
              </p:cNvSpPr>
              <p:nvPr/>
            </p:nvSpPr>
            <p:spPr bwMode="gray">
              <a:xfrm>
                <a:off x="2462" y="2965"/>
                <a:ext cx="138"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78" name="Freeform 236"/>
              <p:cNvSpPr>
                <a:spLocks/>
              </p:cNvSpPr>
              <p:nvPr/>
            </p:nvSpPr>
            <p:spPr bwMode="gray">
              <a:xfrm>
                <a:off x="2391" y="2693"/>
                <a:ext cx="144" cy="333"/>
              </a:xfrm>
              <a:custGeom>
                <a:avLst/>
                <a:gdLst>
                  <a:gd name="T0" fmla="*/ 3004 w 99"/>
                  <a:gd name="T1" fmla="*/ 40301 h 202"/>
                  <a:gd name="T2" fmla="*/ 6087 w 99"/>
                  <a:gd name="T3" fmla="*/ 49371 h 202"/>
                  <a:gd name="T4" fmla="*/ 0 w 99"/>
                  <a:gd name="T5" fmla="*/ 0 h 202"/>
                  <a:gd name="T6" fmla="*/ 3004 w 99"/>
                  <a:gd name="T7" fmla="*/ 40301 h 202"/>
                  <a:gd name="T8" fmla="*/ 0 60000 65536"/>
                  <a:gd name="T9" fmla="*/ 0 60000 65536"/>
                  <a:gd name="T10" fmla="*/ 0 60000 65536"/>
                  <a:gd name="T11" fmla="*/ 0 60000 65536"/>
                  <a:gd name="T12" fmla="*/ 0 w 99"/>
                  <a:gd name="T13" fmla="*/ 0 h 202"/>
                  <a:gd name="T14" fmla="*/ 99 w 99"/>
                  <a:gd name="T15" fmla="*/ 202 h 202"/>
                </a:gdLst>
                <a:ahLst/>
                <a:cxnLst>
                  <a:cxn ang="T8">
                    <a:pos x="T0" y="T1"/>
                  </a:cxn>
                  <a:cxn ang="T9">
                    <a:pos x="T2" y="T3"/>
                  </a:cxn>
                  <a:cxn ang="T10">
                    <a:pos x="T4" y="T5"/>
                  </a:cxn>
                  <a:cxn ang="T11">
                    <a:pos x="T6" y="T7"/>
                  </a:cxn>
                </a:cxnLst>
                <a:rect l="T12" t="T13" r="T14" b="T15"/>
                <a:pathLst>
                  <a:path w="99" h="202">
                    <a:moveTo>
                      <a:pt x="49" y="165"/>
                    </a:moveTo>
                    <a:lnTo>
                      <a:pt x="99" y="202"/>
                    </a:lnTo>
                    <a:lnTo>
                      <a:pt x="0" y="0"/>
                    </a:lnTo>
                    <a:lnTo>
                      <a:pt x="49" y="1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79" name="Line 237"/>
              <p:cNvSpPr>
                <a:spLocks noChangeShapeType="1"/>
              </p:cNvSpPr>
              <p:nvPr/>
            </p:nvSpPr>
            <p:spPr bwMode="gray">
              <a:xfrm>
                <a:off x="2462" y="2965"/>
                <a:ext cx="2" cy="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80" name="Line 238"/>
              <p:cNvSpPr>
                <a:spLocks noChangeShapeType="1"/>
              </p:cNvSpPr>
              <p:nvPr/>
            </p:nvSpPr>
            <p:spPr bwMode="gray">
              <a:xfrm flipV="1">
                <a:off x="739" y="2329"/>
                <a:ext cx="72" cy="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81" name="Line 239"/>
              <p:cNvSpPr>
                <a:spLocks noChangeShapeType="1"/>
              </p:cNvSpPr>
              <p:nvPr/>
            </p:nvSpPr>
            <p:spPr bwMode="gray">
              <a:xfrm flipH="1">
                <a:off x="811" y="1944"/>
                <a:ext cx="137" cy="38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82" name="Line 240"/>
              <p:cNvSpPr>
                <a:spLocks noChangeShapeType="1"/>
              </p:cNvSpPr>
              <p:nvPr/>
            </p:nvSpPr>
            <p:spPr bwMode="gray">
              <a:xfrm flipH="1" flipV="1">
                <a:off x="2327" y="2647"/>
                <a:ext cx="135" cy="31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83" name="Line 241"/>
              <p:cNvSpPr>
                <a:spLocks noChangeShapeType="1"/>
              </p:cNvSpPr>
              <p:nvPr/>
            </p:nvSpPr>
            <p:spPr bwMode="gray">
              <a:xfrm>
                <a:off x="2261" y="2601"/>
                <a:ext cx="66" cy="4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84" name="Line 242"/>
              <p:cNvSpPr>
                <a:spLocks noChangeShapeType="1"/>
              </p:cNvSpPr>
              <p:nvPr/>
            </p:nvSpPr>
            <p:spPr bwMode="gray">
              <a:xfrm>
                <a:off x="2462" y="2965"/>
                <a:ext cx="2" cy="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85" name="Line 243"/>
              <p:cNvSpPr>
                <a:spLocks noChangeShapeType="1"/>
              </p:cNvSpPr>
              <p:nvPr/>
            </p:nvSpPr>
            <p:spPr bwMode="gray">
              <a:xfrm>
                <a:off x="2398" y="2700"/>
                <a:ext cx="64" cy="26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86" name="Freeform 244"/>
              <p:cNvSpPr>
                <a:spLocks/>
              </p:cNvSpPr>
              <p:nvPr/>
            </p:nvSpPr>
            <p:spPr bwMode="gray">
              <a:xfrm>
                <a:off x="1774" y="2020"/>
                <a:ext cx="137" cy="158"/>
              </a:xfrm>
              <a:custGeom>
                <a:avLst/>
                <a:gdLst>
                  <a:gd name="T0" fmla="*/ 3059 w 94"/>
                  <a:gd name="T1" fmla="*/ 4350 h 96"/>
                  <a:gd name="T2" fmla="*/ 5926 w 94"/>
                  <a:gd name="T3" fmla="*/ 23040 h 96"/>
                  <a:gd name="T4" fmla="*/ 0 w 94"/>
                  <a:gd name="T5" fmla="*/ 0 h 96"/>
                  <a:gd name="T6" fmla="*/ 3059 w 94"/>
                  <a:gd name="T7" fmla="*/ 4350 h 96"/>
                  <a:gd name="T8" fmla="*/ 0 60000 65536"/>
                  <a:gd name="T9" fmla="*/ 0 60000 65536"/>
                  <a:gd name="T10" fmla="*/ 0 60000 65536"/>
                  <a:gd name="T11" fmla="*/ 0 60000 65536"/>
                  <a:gd name="T12" fmla="*/ 0 w 94"/>
                  <a:gd name="T13" fmla="*/ 0 h 96"/>
                  <a:gd name="T14" fmla="*/ 94 w 94"/>
                  <a:gd name="T15" fmla="*/ 96 h 96"/>
                </a:gdLst>
                <a:ahLst/>
                <a:cxnLst>
                  <a:cxn ang="T8">
                    <a:pos x="T0" y="T1"/>
                  </a:cxn>
                  <a:cxn ang="T9">
                    <a:pos x="T2" y="T3"/>
                  </a:cxn>
                  <a:cxn ang="T10">
                    <a:pos x="T4" y="T5"/>
                  </a:cxn>
                  <a:cxn ang="T11">
                    <a:pos x="T6" y="T7"/>
                  </a:cxn>
                </a:cxnLst>
                <a:rect l="T12" t="T13" r="T14" b="T15"/>
                <a:pathLst>
                  <a:path w="94" h="96">
                    <a:moveTo>
                      <a:pt x="49" y="18"/>
                    </a:moveTo>
                    <a:lnTo>
                      <a:pt x="94" y="96"/>
                    </a:lnTo>
                    <a:lnTo>
                      <a:pt x="0" y="0"/>
                    </a:lnTo>
                    <a:lnTo>
                      <a:pt x="49"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87" name="Freeform 245"/>
              <p:cNvSpPr>
                <a:spLocks/>
              </p:cNvSpPr>
              <p:nvPr/>
            </p:nvSpPr>
            <p:spPr bwMode="gray">
              <a:xfrm>
                <a:off x="1845" y="2050"/>
                <a:ext cx="137" cy="174"/>
              </a:xfrm>
              <a:custGeom>
                <a:avLst/>
                <a:gdLst>
                  <a:gd name="T0" fmla="*/ 5926 w 94"/>
                  <a:gd name="T1" fmla="*/ 24731 h 106"/>
                  <a:gd name="T2" fmla="*/ 0 w 94"/>
                  <a:gd name="T3" fmla="*/ 0 h 106"/>
                  <a:gd name="T4" fmla="*/ 2848 w 94"/>
                  <a:gd name="T5" fmla="*/ 18175 h 106"/>
                  <a:gd name="T6" fmla="*/ 5926 w 94"/>
                  <a:gd name="T7" fmla="*/ 24731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94" y="106"/>
                    </a:moveTo>
                    <a:lnTo>
                      <a:pt x="0" y="0"/>
                    </a:lnTo>
                    <a:lnTo>
                      <a:pt x="45" y="78"/>
                    </a:lnTo>
                    <a:lnTo>
                      <a:pt x="94" y="10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88" name="Freeform 246"/>
              <p:cNvSpPr>
                <a:spLocks/>
              </p:cNvSpPr>
              <p:nvPr/>
            </p:nvSpPr>
            <p:spPr bwMode="gray">
              <a:xfrm>
                <a:off x="2535" y="2988"/>
                <a:ext cx="136" cy="61"/>
              </a:xfrm>
              <a:custGeom>
                <a:avLst/>
                <a:gdLst>
                  <a:gd name="T0" fmla="*/ 2855 w 93"/>
                  <a:gd name="T1" fmla="*/ 0 h 37"/>
                  <a:gd name="T2" fmla="*/ 6092 w 93"/>
                  <a:gd name="T3" fmla="*/ 9101 h 37"/>
                  <a:gd name="T4" fmla="*/ 0 w 93"/>
                  <a:gd name="T5" fmla="*/ 5670 h 37"/>
                  <a:gd name="T6" fmla="*/ 2855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89" name="Line 247"/>
              <p:cNvSpPr>
                <a:spLocks noChangeShapeType="1"/>
              </p:cNvSpPr>
              <p:nvPr/>
            </p:nvSpPr>
            <p:spPr bwMode="gray">
              <a:xfrm flipH="1" flipV="1">
                <a:off x="1845" y="2050"/>
                <a:ext cx="137" cy="174"/>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90" name="Line 248"/>
              <p:cNvSpPr>
                <a:spLocks noChangeShapeType="1"/>
              </p:cNvSpPr>
              <p:nvPr/>
            </p:nvSpPr>
            <p:spPr bwMode="gray">
              <a:xfrm flipV="1">
                <a:off x="2535" y="2988"/>
                <a:ext cx="65"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91" name="Freeform 249"/>
              <p:cNvSpPr>
                <a:spLocks/>
              </p:cNvSpPr>
              <p:nvPr/>
            </p:nvSpPr>
            <p:spPr bwMode="gray">
              <a:xfrm>
                <a:off x="948" y="1641"/>
                <a:ext cx="137" cy="303"/>
              </a:xfrm>
              <a:custGeom>
                <a:avLst/>
                <a:gdLst>
                  <a:gd name="T0" fmla="*/ 0 w 94"/>
                  <a:gd name="T1" fmla="*/ 44467 h 184"/>
                  <a:gd name="T2" fmla="*/ 5926 w 94"/>
                  <a:gd name="T3" fmla="*/ 12281 h 184"/>
                  <a:gd name="T4" fmla="*/ 3059 w 94"/>
                  <a:gd name="T5" fmla="*/ 0 h 184"/>
                  <a:gd name="T6" fmla="*/ 0 w 94"/>
                  <a:gd name="T7" fmla="*/ 44467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0" y="184"/>
                    </a:moveTo>
                    <a:lnTo>
                      <a:pt x="94" y="51"/>
                    </a:lnTo>
                    <a:lnTo>
                      <a:pt x="49" y="0"/>
                    </a:lnTo>
                    <a:lnTo>
                      <a:pt x="0"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92" name="Freeform 250"/>
              <p:cNvSpPr>
                <a:spLocks/>
              </p:cNvSpPr>
              <p:nvPr/>
            </p:nvSpPr>
            <p:spPr bwMode="gray">
              <a:xfrm>
                <a:off x="1019" y="1384"/>
                <a:ext cx="138" cy="341"/>
              </a:xfrm>
              <a:custGeom>
                <a:avLst/>
                <a:gdLst>
                  <a:gd name="T0" fmla="*/ 3057 w 94"/>
                  <a:gd name="T1" fmla="*/ 50204 h 207"/>
                  <a:gd name="T2" fmla="*/ 0 w 94"/>
                  <a:gd name="T3" fmla="*/ 37788 h 207"/>
                  <a:gd name="T4" fmla="*/ 6429 w 94"/>
                  <a:gd name="T5" fmla="*/ 0 h 207"/>
                  <a:gd name="T6" fmla="*/ 3057 w 94"/>
                  <a:gd name="T7" fmla="*/ 50204 h 207"/>
                  <a:gd name="T8" fmla="*/ 0 60000 65536"/>
                  <a:gd name="T9" fmla="*/ 0 60000 65536"/>
                  <a:gd name="T10" fmla="*/ 0 60000 65536"/>
                  <a:gd name="T11" fmla="*/ 0 60000 65536"/>
                  <a:gd name="T12" fmla="*/ 0 w 94"/>
                  <a:gd name="T13" fmla="*/ 0 h 207"/>
                  <a:gd name="T14" fmla="*/ 94 w 94"/>
                  <a:gd name="T15" fmla="*/ 207 h 207"/>
                </a:gdLst>
                <a:ahLst/>
                <a:cxnLst>
                  <a:cxn ang="T8">
                    <a:pos x="T0" y="T1"/>
                  </a:cxn>
                  <a:cxn ang="T9">
                    <a:pos x="T2" y="T3"/>
                  </a:cxn>
                  <a:cxn ang="T10">
                    <a:pos x="T4" y="T5"/>
                  </a:cxn>
                  <a:cxn ang="T11">
                    <a:pos x="T6" y="T7"/>
                  </a:cxn>
                </a:cxnLst>
                <a:rect l="T12" t="T13" r="T14" b="T15"/>
                <a:pathLst>
                  <a:path w="94" h="207">
                    <a:moveTo>
                      <a:pt x="45" y="207"/>
                    </a:moveTo>
                    <a:lnTo>
                      <a:pt x="0" y="156"/>
                    </a:lnTo>
                    <a:lnTo>
                      <a:pt x="94" y="0"/>
                    </a:lnTo>
                    <a:lnTo>
                      <a:pt x="45" y="20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93" name="Line 251"/>
              <p:cNvSpPr>
                <a:spLocks noChangeShapeType="1"/>
              </p:cNvSpPr>
              <p:nvPr/>
            </p:nvSpPr>
            <p:spPr bwMode="gray">
              <a:xfrm flipV="1">
                <a:off x="980" y="1477"/>
                <a:ext cx="127" cy="403"/>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94" name="Line 252"/>
              <p:cNvSpPr>
                <a:spLocks noChangeShapeType="1"/>
              </p:cNvSpPr>
              <p:nvPr/>
            </p:nvSpPr>
            <p:spPr bwMode="gray">
              <a:xfrm flipH="1">
                <a:off x="1019" y="1384"/>
                <a:ext cx="138" cy="257"/>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695" name="Freeform 253"/>
              <p:cNvSpPr>
                <a:spLocks/>
              </p:cNvSpPr>
              <p:nvPr/>
            </p:nvSpPr>
            <p:spPr bwMode="gray">
              <a:xfrm>
                <a:off x="466" y="2881"/>
                <a:ext cx="138" cy="168"/>
              </a:xfrm>
              <a:custGeom>
                <a:avLst/>
                <a:gdLst>
                  <a:gd name="T0" fmla="*/ 3057 w 94"/>
                  <a:gd name="T1" fmla="*/ 0 h 102"/>
                  <a:gd name="T2" fmla="*/ 6429 w 94"/>
                  <a:gd name="T3" fmla="*/ 24693 h 102"/>
                  <a:gd name="T4" fmla="*/ 0 w 94"/>
                  <a:gd name="T5" fmla="*/ 21339 h 102"/>
                  <a:gd name="T6" fmla="*/ 3057 w 94"/>
                  <a:gd name="T7" fmla="*/ 0 h 102"/>
                  <a:gd name="T8" fmla="*/ 0 60000 65536"/>
                  <a:gd name="T9" fmla="*/ 0 60000 65536"/>
                  <a:gd name="T10" fmla="*/ 0 60000 65536"/>
                  <a:gd name="T11" fmla="*/ 0 60000 65536"/>
                  <a:gd name="T12" fmla="*/ 0 w 94"/>
                  <a:gd name="T13" fmla="*/ 0 h 102"/>
                  <a:gd name="T14" fmla="*/ 94 w 94"/>
                  <a:gd name="T15" fmla="*/ 102 h 102"/>
                </a:gdLst>
                <a:ahLst/>
                <a:cxnLst>
                  <a:cxn ang="T8">
                    <a:pos x="T0" y="T1"/>
                  </a:cxn>
                  <a:cxn ang="T9">
                    <a:pos x="T2" y="T3"/>
                  </a:cxn>
                  <a:cxn ang="T10">
                    <a:pos x="T4" y="T5"/>
                  </a:cxn>
                  <a:cxn ang="T11">
                    <a:pos x="T6" y="T7"/>
                  </a:cxn>
                </a:cxnLst>
                <a:rect l="T12" t="T13" r="T14" b="T15"/>
                <a:pathLst>
                  <a:path w="94" h="102">
                    <a:moveTo>
                      <a:pt x="45" y="0"/>
                    </a:moveTo>
                    <a:lnTo>
                      <a:pt x="94" y="102"/>
                    </a:lnTo>
                    <a:lnTo>
                      <a:pt x="0" y="88"/>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96" name="Freeform 254"/>
              <p:cNvSpPr>
                <a:spLocks/>
              </p:cNvSpPr>
              <p:nvPr/>
            </p:nvSpPr>
            <p:spPr bwMode="gray">
              <a:xfrm>
                <a:off x="532" y="2693"/>
                <a:ext cx="143" cy="356"/>
              </a:xfrm>
              <a:custGeom>
                <a:avLst/>
                <a:gdLst>
                  <a:gd name="T0" fmla="*/ 6266 w 98"/>
                  <a:gd name="T1" fmla="*/ 0 h 216"/>
                  <a:gd name="T2" fmla="*/ 0 w 98"/>
                  <a:gd name="T3" fmla="*/ 27824 h 216"/>
                  <a:gd name="T4" fmla="*/ 3139 w 98"/>
                  <a:gd name="T5" fmla="*/ 52655 h 216"/>
                  <a:gd name="T6" fmla="*/ 6266 w 98"/>
                  <a:gd name="T7" fmla="*/ 0 h 216"/>
                  <a:gd name="T8" fmla="*/ 0 60000 65536"/>
                  <a:gd name="T9" fmla="*/ 0 60000 65536"/>
                  <a:gd name="T10" fmla="*/ 0 60000 65536"/>
                  <a:gd name="T11" fmla="*/ 0 60000 65536"/>
                  <a:gd name="T12" fmla="*/ 0 w 98"/>
                  <a:gd name="T13" fmla="*/ 0 h 216"/>
                  <a:gd name="T14" fmla="*/ 98 w 98"/>
                  <a:gd name="T15" fmla="*/ 216 h 216"/>
                </a:gdLst>
                <a:ahLst/>
                <a:cxnLst>
                  <a:cxn ang="T8">
                    <a:pos x="T0" y="T1"/>
                  </a:cxn>
                  <a:cxn ang="T9">
                    <a:pos x="T2" y="T3"/>
                  </a:cxn>
                  <a:cxn ang="T10">
                    <a:pos x="T4" y="T5"/>
                  </a:cxn>
                  <a:cxn ang="T11">
                    <a:pos x="T6" y="T7"/>
                  </a:cxn>
                </a:cxnLst>
                <a:rect l="T12" t="T13" r="T14" b="T15"/>
                <a:pathLst>
                  <a:path w="98" h="216">
                    <a:moveTo>
                      <a:pt x="98" y="0"/>
                    </a:moveTo>
                    <a:lnTo>
                      <a:pt x="0" y="114"/>
                    </a:lnTo>
                    <a:lnTo>
                      <a:pt x="49" y="216"/>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97" name="Freeform 255"/>
              <p:cNvSpPr>
                <a:spLocks/>
              </p:cNvSpPr>
              <p:nvPr/>
            </p:nvSpPr>
            <p:spPr bwMode="gray">
              <a:xfrm>
                <a:off x="1911" y="2178"/>
                <a:ext cx="136" cy="175"/>
              </a:xfrm>
              <a:custGeom>
                <a:avLst/>
                <a:gdLst>
                  <a:gd name="T0" fmla="*/ 3214 w 93"/>
                  <a:gd name="T1" fmla="*/ 6879 h 106"/>
                  <a:gd name="T2" fmla="*/ 6092 w 93"/>
                  <a:gd name="T3" fmla="*/ 26304 h 106"/>
                  <a:gd name="T4" fmla="*/ 0 w 93"/>
                  <a:gd name="T5" fmla="*/ 0 h 106"/>
                  <a:gd name="T6" fmla="*/ 3214 w 93"/>
                  <a:gd name="T7" fmla="*/ 6879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28"/>
                    </a:moveTo>
                    <a:lnTo>
                      <a:pt x="93" y="106"/>
                    </a:lnTo>
                    <a:lnTo>
                      <a:pt x="0" y="0"/>
                    </a:lnTo>
                    <a:lnTo>
                      <a:pt x="49" y="2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98" name="Freeform 256"/>
              <p:cNvSpPr>
                <a:spLocks/>
              </p:cNvSpPr>
              <p:nvPr/>
            </p:nvSpPr>
            <p:spPr bwMode="gray">
              <a:xfrm>
                <a:off x="1982" y="2224"/>
                <a:ext cx="136" cy="204"/>
              </a:xfrm>
              <a:custGeom>
                <a:avLst/>
                <a:gdLst>
                  <a:gd name="T0" fmla="*/ 6092 w 93"/>
                  <a:gd name="T1" fmla="*/ 29682 h 124"/>
                  <a:gd name="T2" fmla="*/ 0 w 93"/>
                  <a:gd name="T3" fmla="*/ 0 h 124"/>
                  <a:gd name="T4" fmla="*/ 2855 w 93"/>
                  <a:gd name="T5" fmla="*/ 18622 h 124"/>
                  <a:gd name="T6" fmla="*/ 6092 w 93"/>
                  <a:gd name="T7" fmla="*/ 29682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124"/>
                    </a:moveTo>
                    <a:lnTo>
                      <a:pt x="0" y="0"/>
                    </a:lnTo>
                    <a:lnTo>
                      <a:pt x="44" y="78"/>
                    </a:lnTo>
                    <a:lnTo>
                      <a:pt x="93" y="12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699" name="Freeform 257"/>
              <p:cNvSpPr>
                <a:spLocks/>
              </p:cNvSpPr>
              <p:nvPr/>
            </p:nvSpPr>
            <p:spPr bwMode="gray">
              <a:xfrm>
                <a:off x="1157" y="1225"/>
                <a:ext cx="135" cy="280"/>
              </a:xfrm>
              <a:custGeom>
                <a:avLst/>
                <a:gdLst>
                  <a:gd name="T0" fmla="*/ 0 w 93"/>
                  <a:gd name="T1" fmla="*/ 23541 h 170"/>
                  <a:gd name="T2" fmla="*/ 5622 w 93"/>
                  <a:gd name="T3" fmla="*/ 41102 h 170"/>
                  <a:gd name="T4" fmla="*/ 2668 w 93"/>
                  <a:gd name="T5" fmla="*/ 0 h 170"/>
                  <a:gd name="T6" fmla="*/ 0 w 93"/>
                  <a:gd name="T7" fmla="*/ 23541 h 170"/>
                  <a:gd name="T8" fmla="*/ 0 60000 65536"/>
                  <a:gd name="T9" fmla="*/ 0 60000 65536"/>
                  <a:gd name="T10" fmla="*/ 0 60000 65536"/>
                  <a:gd name="T11" fmla="*/ 0 60000 65536"/>
                  <a:gd name="T12" fmla="*/ 0 w 93"/>
                  <a:gd name="T13" fmla="*/ 0 h 170"/>
                  <a:gd name="T14" fmla="*/ 93 w 93"/>
                  <a:gd name="T15" fmla="*/ 170 h 170"/>
                </a:gdLst>
                <a:ahLst/>
                <a:cxnLst>
                  <a:cxn ang="T8">
                    <a:pos x="T0" y="T1"/>
                  </a:cxn>
                  <a:cxn ang="T9">
                    <a:pos x="T2" y="T3"/>
                  </a:cxn>
                  <a:cxn ang="T10">
                    <a:pos x="T4" y="T5"/>
                  </a:cxn>
                  <a:cxn ang="T11">
                    <a:pos x="T6" y="T7"/>
                  </a:cxn>
                </a:cxnLst>
                <a:rect l="T12" t="T13" r="T14" b="T15"/>
                <a:pathLst>
                  <a:path w="93" h="170">
                    <a:moveTo>
                      <a:pt x="0" y="97"/>
                    </a:moveTo>
                    <a:lnTo>
                      <a:pt x="93" y="170"/>
                    </a:lnTo>
                    <a:lnTo>
                      <a:pt x="44" y="0"/>
                    </a:lnTo>
                    <a:lnTo>
                      <a:pt x="0"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00" name="Line 258"/>
              <p:cNvSpPr>
                <a:spLocks noChangeShapeType="1"/>
              </p:cNvSpPr>
              <p:nvPr/>
            </p:nvSpPr>
            <p:spPr bwMode="gray">
              <a:xfrm flipV="1">
                <a:off x="466" y="2881"/>
                <a:ext cx="66" cy="14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01" name="Line 259"/>
              <p:cNvSpPr>
                <a:spLocks noChangeShapeType="1"/>
              </p:cNvSpPr>
              <p:nvPr/>
            </p:nvSpPr>
            <p:spPr bwMode="gray">
              <a:xfrm flipH="1">
                <a:off x="532" y="2693"/>
                <a:ext cx="143" cy="1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02" name="Freeform 260"/>
              <p:cNvSpPr>
                <a:spLocks/>
              </p:cNvSpPr>
              <p:nvPr/>
            </p:nvSpPr>
            <p:spPr bwMode="gray">
              <a:xfrm>
                <a:off x="675" y="2504"/>
                <a:ext cx="136" cy="189"/>
              </a:xfrm>
              <a:custGeom>
                <a:avLst/>
                <a:gdLst>
                  <a:gd name="T0" fmla="*/ 2855 w 93"/>
                  <a:gd name="T1" fmla="*/ 0 h 115"/>
                  <a:gd name="T2" fmla="*/ 6092 w 93"/>
                  <a:gd name="T3" fmla="*/ 0 h 115"/>
                  <a:gd name="T4" fmla="*/ 0 w 93"/>
                  <a:gd name="T5" fmla="*/ 27221 h 115"/>
                  <a:gd name="T6" fmla="*/ 2855 w 93"/>
                  <a:gd name="T7" fmla="*/ 0 h 115"/>
                  <a:gd name="T8" fmla="*/ 0 60000 65536"/>
                  <a:gd name="T9" fmla="*/ 0 60000 65536"/>
                  <a:gd name="T10" fmla="*/ 0 60000 65536"/>
                  <a:gd name="T11" fmla="*/ 0 60000 65536"/>
                  <a:gd name="T12" fmla="*/ 0 w 93"/>
                  <a:gd name="T13" fmla="*/ 0 h 115"/>
                  <a:gd name="T14" fmla="*/ 93 w 93"/>
                  <a:gd name="T15" fmla="*/ 115 h 115"/>
                </a:gdLst>
                <a:ahLst/>
                <a:cxnLst>
                  <a:cxn ang="T8">
                    <a:pos x="T0" y="T1"/>
                  </a:cxn>
                  <a:cxn ang="T9">
                    <a:pos x="T2" y="T3"/>
                  </a:cxn>
                  <a:cxn ang="T10">
                    <a:pos x="T4" y="T5"/>
                  </a:cxn>
                  <a:cxn ang="T11">
                    <a:pos x="T6" y="T7"/>
                  </a:cxn>
                </a:cxnLst>
                <a:rect l="T12" t="T13" r="T14" b="T15"/>
                <a:pathLst>
                  <a:path w="93" h="115">
                    <a:moveTo>
                      <a:pt x="44" y="0"/>
                    </a:moveTo>
                    <a:lnTo>
                      <a:pt x="93" y="0"/>
                    </a:lnTo>
                    <a:lnTo>
                      <a:pt x="0" y="115"/>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03" name="Freeform 261"/>
              <p:cNvSpPr>
                <a:spLocks/>
              </p:cNvSpPr>
              <p:nvPr/>
            </p:nvSpPr>
            <p:spPr bwMode="gray">
              <a:xfrm>
                <a:off x="739" y="2247"/>
                <a:ext cx="137" cy="257"/>
              </a:xfrm>
              <a:custGeom>
                <a:avLst/>
                <a:gdLst>
                  <a:gd name="T0" fmla="*/ 5926 w 94"/>
                  <a:gd name="T1" fmla="*/ 0 h 156"/>
                  <a:gd name="T2" fmla="*/ 0 w 94"/>
                  <a:gd name="T3" fmla="*/ 37804 h 156"/>
                  <a:gd name="T4" fmla="*/ 3059 w 94"/>
                  <a:gd name="T5" fmla="*/ 37804 h 156"/>
                  <a:gd name="T6" fmla="*/ 5926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0"/>
                    </a:moveTo>
                    <a:lnTo>
                      <a:pt x="0" y="156"/>
                    </a:lnTo>
                    <a:lnTo>
                      <a:pt x="49" y="15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04" name="Line 262"/>
              <p:cNvSpPr>
                <a:spLocks noChangeShapeType="1"/>
              </p:cNvSpPr>
              <p:nvPr/>
            </p:nvSpPr>
            <p:spPr bwMode="gray">
              <a:xfrm flipH="1" flipV="1">
                <a:off x="1982" y="2224"/>
                <a:ext cx="136" cy="204"/>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05" name="Line 263"/>
              <p:cNvSpPr>
                <a:spLocks noChangeShapeType="1"/>
              </p:cNvSpPr>
              <p:nvPr/>
            </p:nvSpPr>
            <p:spPr bwMode="gray">
              <a:xfrm>
                <a:off x="1911" y="2178"/>
                <a:ext cx="71" cy="4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06" name="Line 264"/>
              <p:cNvSpPr>
                <a:spLocks noChangeShapeType="1"/>
              </p:cNvSpPr>
              <p:nvPr/>
            </p:nvSpPr>
            <p:spPr bwMode="gray">
              <a:xfrm flipH="1" flipV="1">
                <a:off x="1221" y="1225"/>
                <a:ext cx="19" cy="22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07" name="Line 265"/>
              <p:cNvSpPr>
                <a:spLocks noChangeShapeType="1"/>
              </p:cNvSpPr>
              <p:nvPr/>
            </p:nvSpPr>
            <p:spPr bwMode="gray">
              <a:xfrm flipV="1">
                <a:off x="675" y="2504"/>
                <a:ext cx="64" cy="189"/>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08" name="Line 266"/>
              <p:cNvSpPr>
                <a:spLocks noChangeShapeType="1"/>
              </p:cNvSpPr>
              <p:nvPr/>
            </p:nvSpPr>
            <p:spPr bwMode="gray">
              <a:xfrm flipH="1">
                <a:off x="739" y="2247"/>
                <a:ext cx="137" cy="25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09" name="Freeform 267"/>
              <p:cNvSpPr>
                <a:spLocks/>
              </p:cNvSpPr>
              <p:nvPr/>
            </p:nvSpPr>
            <p:spPr bwMode="gray">
              <a:xfrm>
                <a:off x="2047" y="2353"/>
                <a:ext cx="143" cy="204"/>
              </a:xfrm>
              <a:custGeom>
                <a:avLst/>
                <a:gdLst>
                  <a:gd name="T0" fmla="*/ 3139 w 98"/>
                  <a:gd name="T1" fmla="*/ 11062 h 124"/>
                  <a:gd name="T2" fmla="*/ 6266 w 98"/>
                  <a:gd name="T3" fmla="*/ 29682 h 124"/>
                  <a:gd name="T4" fmla="*/ 0 w 98"/>
                  <a:gd name="T5" fmla="*/ 0 h 124"/>
                  <a:gd name="T6" fmla="*/ 3139 w 98"/>
                  <a:gd name="T7" fmla="*/ 11062 h 124"/>
                  <a:gd name="T8" fmla="*/ 0 60000 65536"/>
                  <a:gd name="T9" fmla="*/ 0 60000 65536"/>
                  <a:gd name="T10" fmla="*/ 0 60000 65536"/>
                  <a:gd name="T11" fmla="*/ 0 60000 65536"/>
                  <a:gd name="T12" fmla="*/ 0 w 98"/>
                  <a:gd name="T13" fmla="*/ 0 h 124"/>
                  <a:gd name="T14" fmla="*/ 98 w 98"/>
                  <a:gd name="T15" fmla="*/ 124 h 124"/>
                </a:gdLst>
                <a:ahLst/>
                <a:cxnLst>
                  <a:cxn ang="T8">
                    <a:pos x="T0" y="T1"/>
                  </a:cxn>
                  <a:cxn ang="T9">
                    <a:pos x="T2" y="T3"/>
                  </a:cxn>
                  <a:cxn ang="T10">
                    <a:pos x="T4" y="T5"/>
                  </a:cxn>
                  <a:cxn ang="T11">
                    <a:pos x="T6" y="T7"/>
                  </a:cxn>
                </a:cxnLst>
                <a:rect l="T12" t="T13" r="T14" b="T15"/>
                <a:pathLst>
                  <a:path w="98" h="124">
                    <a:moveTo>
                      <a:pt x="49" y="46"/>
                    </a:moveTo>
                    <a:lnTo>
                      <a:pt x="98" y="124"/>
                    </a:lnTo>
                    <a:lnTo>
                      <a:pt x="0" y="0"/>
                    </a:lnTo>
                    <a:lnTo>
                      <a:pt x="49" y="4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10" name="Freeform 268"/>
              <p:cNvSpPr>
                <a:spLocks/>
              </p:cNvSpPr>
              <p:nvPr/>
            </p:nvSpPr>
            <p:spPr bwMode="gray">
              <a:xfrm>
                <a:off x="2118" y="2428"/>
                <a:ext cx="137" cy="173"/>
              </a:xfrm>
              <a:custGeom>
                <a:avLst/>
                <a:gdLst>
                  <a:gd name="T0" fmla="*/ 5926 w 94"/>
                  <a:gd name="T1" fmla="*/ 25512 h 105"/>
                  <a:gd name="T2" fmla="*/ 0 w 94"/>
                  <a:gd name="T3" fmla="*/ 0 h 105"/>
                  <a:gd name="T4" fmla="*/ 3059 w 94"/>
                  <a:gd name="T5" fmla="*/ 19048 h 105"/>
                  <a:gd name="T6" fmla="*/ 5926 w 94"/>
                  <a:gd name="T7" fmla="*/ 25512 h 105"/>
                  <a:gd name="T8" fmla="*/ 0 60000 65536"/>
                  <a:gd name="T9" fmla="*/ 0 60000 65536"/>
                  <a:gd name="T10" fmla="*/ 0 60000 65536"/>
                  <a:gd name="T11" fmla="*/ 0 60000 65536"/>
                  <a:gd name="T12" fmla="*/ 0 w 94"/>
                  <a:gd name="T13" fmla="*/ 0 h 105"/>
                  <a:gd name="T14" fmla="*/ 94 w 94"/>
                  <a:gd name="T15" fmla="*/ 105 h 105"/>
                </a:gdLst>
                <a:ahLst/>
                <a:cxnLst>
                  <a:cxn ang="T8">
                    <a:pos x="T0" y="T1"/>
                  </a:cxn>
                  <a:cxn ang="T9">
                    <a:pos x="T2" y="T3"/>
                  </a:cxn>
                  <a:cxn ang="T10">
                    <a:pos x="T4" y="T5"/>
                  </a:cxn>
                  <a:cxn ang="T11">
                    <a:pos x="T6" y="T7"/>
                  </a:cxn>
                </a:cxnLst>
                <a:rect l="T12" t="T13" r="T14" b="T15"/>
                <a:pathLst>
                  <a:path w="94" h="105">
                    <a:moveTo>
                      <a:pt x="94" y="105"/>
                    </a:moveTo>
                    <a:lnTo>
                      <a:pt x="0" y="0"/>
                    </a:lnTo>
                    <a:lnTo>
                      <a:pt x="49" y="78"/>
                    </a:lnTo>
                    <a:lnTo>
                      <a:pt x="94" y="10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11" name="Line 269"/>
              <p:cNvSpPr>
                <a:spLocks noChangeShapeType="1"/>
              </p:cNvSpPr>
              <p:nvPr/>
            </p:nvSpPr>
            <p:spPr bwMode="gray">
              <a:xfrm flipH="1" flipV="1">
                <a:off x="2118" y="2428"/>
                <a:ext cx="137" cy="17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12" name="Line 270"/>
              <p:cNvSpPr>
                <a:spLocks noChangeShapeType="1"/>
              </p:cNvSpPr>
              <p:nvPr/>
            </p:nvSpPr>
            <p:spPr bwMode="gray">
              <a:xfrm>
                <a:off x="2047" y="2353"/>
                <a:ext cx="71" cy="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13" name="Freeform 271"/>
              <p:cNvSpPr>
                <a:spLocks/>
              </p:cNvSpPr>
              <p:nvPr/>
            </p:nvSpPr>
            <p:spPr bwMode="gray">
              <a:xfrm>
                <a:off x="2190" y="2557"/>
                <a:ext cx="137" cy="151"/>
              </a:xfrm>
              <a:custGeom>
                <a:avLst/>
                <a:gdLst>
                  <a:gd name="T0" fmla="*/ 2848 w 94"/>
                  <a:gd name="T1" fmla="*/ 6221 h 92"/>
                  <a:gd name="T2" fmla="*/ 5926 w 94"/>
                  <a:gd name="T3" fmla="*/ 21431 h 92"/>
                  <a:gd name="T4" fmla="*/ 0 w 94"/>
                  <a:gd name="T5" fmla="*/ 0 h 92"/>
                  <a:gd name="T6" fmla="*/ 2848 w 94"/>
                  <a:gd name="T7" fmla="*/ 6221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45" y="27"/>
                    </a:moveTo>
                    <a:lnTo>
                      <a:pt x="94" y="92"/>
                    </a:lnTo>
                    <a:lnTo>
                      <a:pt x="0" y="0"/>
                    </a:lnTo>
                    <a:lnTo>
                      <a:pt x="45" y="2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14" name="Freeform 272"/>
              <p:cNvSpPr>
                <a:spLocks/>
              </p:cNvSpPr>
              <p:nvPr/>
            </p:nvSpPr>
            <p:spPr bwMode="gray">
              <a:xfrm>
                <a:off x="2255" y="2601"/>
                <a:ext cx="136" cy="107"/>
              </a:xfrm>
              <a:custGeom>
                <a:avLst/>
                <a:gdLst>
                  <a:gd name="T0" fmla="*/ 6092 w 93"/>
                  <a:gd name="T1" fmla="*/ 13433 h 65"/>
                  <a:gd name="T2" fmla="*/ 0 w 93"/>
                  <a:gd name="T3" fmla="*/ 0 h 65"/>
                  <a:gd name="T4" fmla="*/ 3214 w 93"/>
                  <a:gd name="T5" fmla="*/ 15617 h 65"/>
                  <a:gd name="T6" fmla="*/ 6092 w 93"/>
                  <a:gd name="T7" fmla="*/ 13433 h 65"/>
                  <a:gd name="T8" fmla="*/ 0 60000 65536"/>
                  <a:gd name="T9" fmla="*/ 0 60000 65536"/>
                  <a:gd name="T10" fmla="*/ 0 60000 65536"/>
                  <a:gd name="T11" fmla="*/ 0 60000 65536"/>
                  <a:gd name="T12" fmla="*/ 0 w 93"/>
                  <a:gd name="T13" fmla="*/ 0 h 65"/>
                  <a:gd name="T14" fmla="*/ 93 w 93"/>
                  <a:gd name="T15" fmla="*/ 65 h 65"/>
                </a:gdLst>
                <a:ahLst/>
                <a:cxnLst>
                  <a:cxn ang="T8">
                    <a:pos x="T0" y="T1"/>
                  </a:cxn>
                  <a:cxn ang="T9">
                    <a:pos x="T2" y="T3"/>
                  </a:cxn>
                  <a:cxn ang="T10">
                    <a:pos x="T4" y="T5"/>
                  </a:cxn>
                  <a:cxn ang="T11">
                    <a:pos x="T6" y="T7"/>
                  </a:cxn>
                </a:cxnLst>
                <a:rect l="T12" t="T13" r="T14" b="T15"/>
                <a:pathLst>
                  <a:path w="93" h="65">
                    <a:moveTo>
                      <a:pt x="93" y="56"/>
                    </a:moveTo>
                    <a:lnTo>
                      <a:pt x="0" y="0"/>
                    </a:lnTo>
                    <a:lnTo>
                      <a:pt x="49" y="65"/>
                    </a:lnTo>
                    <a:lnTo>
                      <a:pt x="93" y="5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15" name="Line 273"/>
              <p:cNvSpPr>
                <a:spLocks noChangeShapeType="1"/>
              </p:cNvSpPr>
              <p:nvPr/>
            </p:nvSpPr>
            <p:spPr bwMode="gray">
              <a:xfrm>
                <a:off x="2255" y="2601"/>
                <a:ext cx="6" cy="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16" name="Freeform 274"/>
              <p:cNvSpPr>
                <a:spLocks/>
              </p:cNvSpPr>
              <p:nvPr/>
            </p:nvSpPr>
            <p:spPr bwMode="gray">
              <a:xfrm>
                <a:off x="876" y="1944"/>
                <a:ext cx="143" cy="303"/>
              </a:xfrm>
              <a:custGeom>
                <a:avLst/>
                <a:gdLst>
                  <a:gd name="T0" fmla="*/ 0 w 98"/>
                  <a:gd name="T1" fmla="*/ 44467 h 184"/>
                  <a:gd name="T2" fmla="*/ 6266 w 98"/>
                  <a:gd name="T3" fmla="*/ 20126 h 184"/>
                  <a:gd name="T4" fmla="*/ 3139 w 98"/>
                  <a:gd name="T5" fmla="*/ 0 h 184"/>
                  <a:gd name="T6" fmla="*/ 0 w 98"/>
                  <a:gd name="T7" fmla="*/ 44467 h 184"/>
                  <a:gd name="T8" fmla="*/ 0 60000 65536"/>
                  <a:gd name="T9" fmla="*/ 0 60000 65536"/>
                  <a:gd name="T10" fmla="*/ 0 60000 65536"/>
                  <a:gd name="T11" fmla="*/ 0 60000 65536"/>
                  <a:gd name="T12" fmla="*/ 0 w 98"/>
                  <a:gd name="T13" fmla="*/ 0 h 184"/>
                  <a:gd name="T14" fmla="*/ 98 w 98"/>
                  <a:gd name="T15" fmla="*/ 184 h 184"/>
                </a:gdLst>
                <a:ahLst/>
                <a:cxnLst>
                  <a:cxn ang="T8">
                    <a:pos x="T0" y="T1"/>
                  </a:cxn>
                  <a:cxn ang="T9">
                    <a:pos x="T2" y="T3"/>
                  </a:cxn>
                  <a:cxn ang="T10">
                    <a:pos x="T4" y="T5"/>
                  </a:cxn>
                  <a:cxn ang="T11">
                    <a:pos x="T6" y="T7"/>
                  </a:cxn>
                </a:cxnLst>
                <a:rect l="T12" t="T13" r="T14" b="T15"/>
                <a:pathLst>
                  <a:path w="98" h="184">
                    <a:moveTo>
                      <a:pt x="0" y="184"/>
                    </a:moveTo>
                    <a:lnTo>
                      <a:pt x="98" y="83"/>
                    </a:lnTo>
                    <a:lnTo>
                      <a:pt x="49" y="0"/>
                    </a:lnTo>
                    <a:lnTo>
                      <a:pt x="0"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17" name="Freeform 275"/>
              <p:cNvSpPr>
                <a:spLocks/>
              </p:cNvSpPr>
              <p:nvPr/>
            </p:nvSpPr>
            <p:spPr bwMode="gray">
              <a:xfrm>
                <a:off x="948" y="1725"/>
                <a:ext cx="137" cy="356"/>
              </a:xfrm>
              <a:custGeom>
                <a:avLst/>
                <a:gdLst>
                  <a:gd name="T0" fmla="*/ 5926 w 94"/>
                  <a:gd name="T1" fmla="*/ 0 h 216"/>
                  <a:gd name="T2" fmla="*/ 0 w 94"/>
                  <a:gd name="T3" fmla="*/ 32409 h 216"/>
                  <a:gd name="T4" fmla="*/ 3059 w 94"/>
                  <a:gd name="T5" fmla="*/ 52655 h 216"/>
                  <a:gd name="T6" fmla="*/ 5926 w 94"/>
                  <a:gd name="T7" fmla="*/ 0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94" y="0"/>
                    </a:moveTo>
                    <a:lnTo>
                      <a:pt x="0" y="133"/>
                    </a:lnTo>
                    <a:lnTo>
                      <a:pt x="49" y="21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18" name="Line 276"/>
              <p:cNvSpPr>
                <a:spLocks noChangeShapeType="1"/>
              </p:cNvSpPr>
              <p:nvPr/>
            </p:nvSpPr>
            <p:spPr bwMode="gray">
              <a:xfrm flipH="1" flipV="1">
                <a:off x="2255" y="2601"/>
                <a:ext cx="136" cy="9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19" name="Line 277"/>
              <p:cNvSpPr>
                <a:spLocks noChangeShapeType="1"/>
              </p:cNvSpPr>
              <p:nvPr/>
            </p:nvSpPr>
            <p:spPr bwMode="gray">
              <a:xfrm>
                <a:off x="2190" y="2557"/>
                <a:ext cx="65" cy="44"/>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20" name="Line 278"/>
              <p:cNvSpPr>
                <a:spLocks noChangeShapeType="1"/>
              </p:cNvSpPr>
              <p:nvPr/>
            </p:nvSpPr>
            <p:spPr bwMode="gray">
              <a:xfrm flipV="1">
                <a:off x="876" y="1872"/>
                <a:ext cx="112" cy="375"/>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21" name="Line 279"/>
              <p:cNvSpPr>
                <a:spLocks noChangeShapeType="1"/>
              </p:cNvSpPr>
              <p:nvPr/>
            </p:nvSpPr>
            <p:spPr bwMode="gray">
              <a:xfrm flipH="1">
                <a:off x="948" y="1725"/>
                <a:ext cx="137" cy="219"/>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22" name="Freeform 280"/>
              <p:cNvSpPr>
                <a:spLocks/>
              </p:cNvSpPr>
              <p:nvPr/>
            </p:nvSpPr>
            <p:spPr bwMode="gray">
              <a:xfrm>
                <a:off x="2391" y="2693"/>
                <a:ext cx="144" cy="371"/>
              </a:xfrm>
              <a:custGeom>
                <a:avLst/>
                <a:gdLst>
                  <a:gd name="T0" fmla="*/ 6087 w 99"/>
                  <a:gd name="T1" fmla="*/ 49439 h 225"/>
                  <a:gd name="T2" fmla="*/ 0 w 99"/>
                  <a:gd name="T3" fmla="*/ 0 h 225"/>
                  <a:gd name="T4" fmla="*/ 3004 w 99"/>
                  <a:gd name="T5" fmla="*/ 55152 h 225"/>
                  <a:gd name="T6" fmla="*/ 6087 w 99"/>
                  <a:gd name="T7" fmla="*/ 49439 h 225"/>
                  <a:gd name="T8" fmla="*/ 0 60000 65536"/>
                  <a:gd name="T9" fmla="*/ 0 60000 65536"/>
                  <a:gd name="T10" fmla="*/ 0 60000 65536"/>
                  <a:gd name="T11" fmla="*/ 0 60000 65536"/>
                  <a:gd name="T12" fmla="*/ 0 w 99"/>
                  <a:gd name="T13" fmla="*/ 0 h 225"/>
                  <a:gd name="T14" fmla="*/ 99 w 99"/>
                  <a:gd name="T15" fmla="*/ 225 h 225"/>
                </a:gdLst>
                <a:ahLst/>
                <a:cxnLst>
                  <a:cxn ang="T8">
                    <a:pos x="T0" y="T1"/>
                  </a:cxn>
                  <a:cxn ang="T9">
                    <a:pos x="T2" y="T3"/>
                  </a:cxn>
                  <a:cxn ang="T10">
                    <a:pos x="T4" y="T5"/>
                  </a:cxn>
                  <a:cxn ang="T11">
                    <a:pos x="T6" y="T7"/>
                  </a:cxn>
                </a:cxnLst>
                <a:rect l="T12" t="T13" r="T14" b="T15"/>
                <a:pathLst>
                  <a:path w="99" h="225">
                    <a:moveTo>
                      <a:pt x="99" y="202"/>
                    </a:moveTo>
                    <a:lnTo>
                      <a:pt x="0" y="0"/>
                    </a:lnTo>
                    <a:lnTo>
                      <a:pt x="49" y="225"/>
                    </a:lnTo>
                    <a:lnTo>
                      <a:pt x="99" y="20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23" name="Line 281"/>
              <p:cNvSpPr>
                <a:spLocks noChangeShapeType="1"/>
              </p:cNvSpPr>
              <p:nvPr/>
            </p:nvSpPr>
            <p:spPr bwMode="gray">
              <a:xfrm>
                <a:off x="2391" y="2693"/>
                <a:ext cx="7" cy="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24" name="Freeform 282"/>
              <p:cNvSpPr>
                <a:spLocks/>
              </p:cNvSpPr>
              <p:nvPr/>
            </p:nvSpPr>
            <p:spPr bwMode="gray">
              <a:xfrm>
                <a:off x="2462" y="3026"/>
                <a:ext cx="138" cy="59"/>
              </a:xfrm>
              <a:custGeom>
                <a:avLst/>
                <a:gdLst>
                  <a:gd name="T0" fmla="*/ 3381 w 94"/>
                  <a:gd name="T1" fmla="*/ 0 h 36"/>
                  <a:gd name="T2" fmla="*/ 6429 w 94"/>
                  <a:gd name="T3" fmla="*/ 8289 h 36"/>
                  <a:gd name="T4" fmla="*/ 0 w 94"/>
                  <a:gd name="T5" fmla="*/ 5307 h 36"/>
                  <a:gd name="T6" fmla="*/ 3381 w 94"/>
                  <a:gd name="T7" fmla="*/ 0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50" y="0"/>
                    </a:moveTo>
                    <a:lnTo>
                      <a:pt x="94" y="36"/>
                    </a:lnTo>
                    <a:lnTo>
                      <a:pt x="0" y="23"/>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25" name="Freeform 283"/>
              <p:cNvSpPr>
                <a:spLocks/>
              </p:cNvSpPr>
              <p:nvPr/>
            </p:nvSpPr>
            <p:spPr bwMode="gray">
              <a:xfrm>
                <a:off x="2535" y="3026"/>
                <a:ext cx="136" cy="59"/>
              </a:xfrm>
              <a:custGeom>
                <a:avLst/>
                <a:gdLst>
                  <a:gd name="T0" fmla="*/ 6092 w 93"/>
                  <a:gd name="T1" fmla="*/ 3238 h 36"/>
                  <a:gd name="T2" fmla="*/ 0 w 93"/>
                  <a:gd name="T3" fmla="*/ 0 h 36"/>
                  <a:gd name="T4" fmla="*/ 2855 w 93"/>
                  <a:gd name="T5" fmla="*/ 8289 h 36"/>
                  <a:gd name="T6" fmla="*/ 6092 w 93"/>
                  <a:gd name="T7" fmla="*/ 3238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93" y="14"/>
                    </a:moveTo>
                    <a:lnTo>
                      <a:pt x="0" y="0"/>
                    </a:lnTo>
                    <a:lnTo>
                      <a:pt x="44" y="36"/>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26" name="Freeform 284"/>
              <p:cNvSpPr>
                <a:spLocks/>
              </p:cNvSpPr>
              <p:nvPr/>
            </p:nvSpPr>
            <p:spPr bwMode="gray">
              <a:xfrm>
                <a:off x="395" y="3026"/>
                <a:ext cx="137" cy="59"/>
              </a:xfrm>
              <a:custGeom>
                <a:avLst/>
                <a:gdLst>
                  <a:gd name="T0" fmla="*/ 3059 w 94"/>
                  <a:gd name="T1" fmla="*/ 0 h 36"/>
                  <a:gd name="T2" fmla="*/ 5926 w 94"/>
                  <a:gd name="T3" fmla="*/ 8289 h 36"/>
                  <a:gd name="T4" fmla="*/ 0 w 94"/>
                  <a:gd name="T5" fmla="*/ 5307 h 36"/>
                  <a:gd name="T6" fmla="*/ 3059 w 94"/>
                  <a:gd name="T7" fmla="*/ 0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49" y="0"/>
                    </a:moveTo>
                    <a:lnTo>
                      <a:pt x="94" y="36"/>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27" name="Freeform 285"/>
              <p:cNvSpPr>
                <a:spLocks/>
              </p:cNvSpPr>
              <p:nvPr/>
            </p:nvSpPr>
            <p:spPr bwMode="gray">
              <a:xfrm>
                <a:off x="466" y="3026"/>
                <a:ext cx="138" cy="59"/>
              </a:xfrm>
              <a:custGeom>
                <a:avLst/>
                <a:gdLst>
                  <a:gd name="T0" fmla="*/ 6429 w 94"/>
                  <a:gd name="T1" fmla="*/ 3238 h 36"/>
                  <a:gd name="T2" fmla="*/ 0 w 94"/>
                  <a:gd name="T3" fmla="*/ 0 h 36"/>
                  <a:gd name="T4" fmla="*/ 3057 w 94"/>
                  <a:gd name="T5" fmla="*/ 8289 h 36"/>
                  <a:gd name="T6" fmla="*/ 6429 w 94"/>
                  <a:gd name="T7" fmla="*/ 3238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4"/>
                    </a:moveTo>
                    <a:lnTo>
                      <a:pt x="0" y="0"/>
                    </a:lnTo>
                    <a:lnTo>
                      <a:pt x="45" y="36"/>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28" name="Freeform 286"/>
              <p:cNvSpPr>
                <a:spLocks/>
              </p:cNvSpPr>
              <p:nvPr/>
            </p:nvSpPr>
            <p:spPr bwMode="gray">
              <a:xfrm>
                <a:off x="604" y="2693"/>
                <a:ext cx="135" cy="356"/>
              </a:xfrm>
              <a:custGeom>
                <a:avLst/>
                <a:gdLst>
                  <a:gd name="T0" fmla="*/ 2958 w 93"/>
                  <a:gd name="T1" fmla="*/ 0 h 216"/>
                  <a:gd name="T2" fmla="*/ 5622 w 93"/>
                  <a:gd name="T3" fmla="*/ 14375 h 216"/>
                  <a:gd name="T4" fmla="*/ 0 w 93"/>
                  <a:gd name="T5" fmla="*/ 52655 h 216"/>
                  <a:gd name="T6" fmla="*/ 2958 w 93"/>
                  <a:gd name="T7" fmla="*/ 0 h 216"/>
                  <a:gd name="T8" fmla="*/ 0 60000 65536"/>
                  <a:gd name="T9" fmla="*/ 0 60000 65536"/>
                  <a:gd name="T10" fmla="*/ 0 60000 65536"/>
                  <a:gd name="T11" fmla="*/ 0 60000 65536"/>
                  <a:gd name="T12" fmla="*/ 0 w 93"/>
                  <a:gd name="T13" fmla="*/ 0 h 216"/>
                  <a:gd name="T14" fmla="*/ 93 w 93"/>
                  <a:gd name="T15" fmla="*/ 216 h 216"/>
                </a:gdLst>
                <a:ahLst/>
                <a:cxnLst>
                  <a:cxn ang="T8">
                    <a:pos x="T0" y="T1"/>
                  </a:cxn>
                  <a:cxn ang="T9">
                    <a:pos x="T2" y="T3"/>
                  </a:cxn>
                  <a:cxn ang="T10">
                    <a:pos x="T4" y="T5"/>
                  </a:cxn>
                  <a:cxn ang="T11">
                    <a:pos x="T6" y="T7"/>
                  </a:cxn>
                </a:cxnLst>
                <a:rect l="T12" t="T13" r="T14" b="T15"/>
                <a:pathLst>
                  <a:path w="93" h="216">
                    <a:moveTo>
                      <a:pt x="49" y="0"/>
                    </a:moveTo>
                    <a:lnTo>
                      <a:pt x="93" y="59"/>
                    </a:lnTo>
                    <a:lnTo>
                      <a:pt x="0" y="21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29" name="Freeform 287"/>
              <p:cNvSpPr>
                <a:spLocks/>
              </p:cNvSpPr>
              <p:nvPr/>
            </p:nvSpPr>
            <p:spPr bwMode="gray">
              <a:xfrm>
                <a:off x="675" y="2504"/>
                <a:ext cx="136" cy="286"/>
              </a:xfrm>
              <a:custGeom>
                <a:avLst/>
                <a:gdLst>
                  <a:gd name="T0" fmla="*/ 6092 w 93"/>
                  <a:gd name="T1" fmla="*/ 0 h 174"/>
                  <a:gd name="T2" fmla="*/ 0 w 93"/>
                  <a:gd name="T3" fmla="*/ 27236 h 174"/>
                  <a:gd name="T4" fmla="*/ 2855 w 93"/>
                  <a:gd name="T5" fmla="*/ 41196 h 174"/>
                  <a:gd name="T6" fmla="*/ 6092 w 93"/>
                  <a:gd name="T7" fmla="*/ 0 h 174"/>
                  <a:gd name="T8" fmla="*/ 0 60000 65536"/>
                  <a:gd name="T9" fmla="*/ 0 60000 65536"/>
                  <a:gd name="T10" fmla="*/ 0 60000 65536"/>
                  <a:gd name="T11" fmla="*/ 0 60000 65536"/>
                  <a:gd name="T12" fmla="*/ 0 w 93"/>
                  <a:gd name="T13" fmla="*/ 0 h 174"/>
                  <a:gd name="T14" fmla="*/ 93 w 93"/>
                  <a:gd name="T15" fmla="*/ 174 h 174"/>
                </a:gdLst>
                <a:ahLst/>
                <a:cxnLst>
                  <a:cxn ang="T8">
                    <a:pos x="T0" y="T1"/>
                  </a:cxn>
                  <a:cxn ang="T9">
                    <a:pos x="T2" y="T3"/>
                  </a:cxn>
                  <a:cxn ang="T10">
                    <a:pos x="T4" y="T5"/>
                  </a:cxn>
                  <a:cxn ang="T11">
                    <a:pos x="T6" y="T7"/>
                  </a:cxn>
                </a:cxnLst>
                <a:rect l="T12" t="T13" r="T14" b="T15"/>
                <a:pathLst>
                  <a:path w="93" h="174">
                    <a:moveTo>
                      <a:pt x="93" y="0"/>
                    </a:moveTo>
                    <a:lnTo>
                      <a:pt x="0" y="115"/>
                    </a:lnTo>
                    <a:lnTo>
                      <a:pt x="44" y="174"/>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30" name="Freeform 288"/>
              <p:cNvSpPr>
                <a:spLocks/>
              </p:cNvSpPr>
              <p:nvPr/>
            </p:nvSpPr>
            <p:spPr bwMode="gray">
              <a:xfrm>
                <a:off x="2327" y="2693"/>
                <a:ext cx="135" cy="371"/>
              </a:xfrm>
              <a:custGeom>
                <a:avLst/>
                <a:gdLst>
                  <a:gd name="T0" fmla="*/ 2668 w 93"/>
                  <a:gd name="T1" fmla="*/ 0 h 225"/>
                  <a:gd name="T2" fmla="*/ 5622 w 93"/>
                  <a:gd name="T3" fmla="*/ 55152 h 225"/>
                  <a:gd name="T4" fmla="*/ 0 w 93"/>
                  <a:gd name="T5" fmla="*/ 2254 h 225"/>
                  <a:gd name="T6" fmla="*/ 2668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44" y="0"/>
                    </a:moveTo>
                    <a:lnTo>
                      <a:pt x="93" y="225"/>
                    </a:lnTo>
                    <a:lnTo>
                      <a:pt x="0" y="9"/>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31" name="Freeform 289"/>
              <p:cNvSpPr>
                <a:spLocks/>
              </p:cNvSpPr>
              <p:nvPr/>
            </p:nvSpPr>
            <p:spPr bwMode="gray">
              <a:xfrm>
                <a:off x="1085" y="1384"/>
                <a:ext cx="136" cy="371"/>
              </a:xfrm>
              <a:custGeom>
                <a:avLst/>
                <a:gdLst>
                  <a:gd name="T0" fmla="*/ 0 w 93"/>
                  <a:gd name="T1" fmla="*/ 50662 h 225"/>
                  <a:gd name="T2" fmla="*/ 6092 w 93"/>
                  <a:gd name="T3" fmla="*/ 55152 h 225"/>
                  <a:gd name="T4" fmla="*/ 3214 w 93"/>
                  <a:gd name="T5" fmla="*/ 0 h 225"/>
                  <a:gd name="T6" fmla="*/ 0 w 93"/>
                  <a:gd name="T7" fmla="*/ 50662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0" y="207"/>
                    </a:moveTo>
                    <a:lnTo>
                      <a:pt x="93" y="225"/>
                    </a:lnTo>
                    <a:lnTo>
                      <a:pt x="49" y="0"/>
                    </a:lnTo>
                    <a:lnTo>
                      <a:pt x="0" y="20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32" name="Freeform 290"/>
              <p:cNvSpPr>
                <a:spLocks/>
              </p:cNvSpPr>
              <p:nvPr/>
            </p:nvSpPr>
            <p:spPr bwMode="gray">
              <a:xfrm>
                <a:off x="1157" y="1384"/>
                <a:ext cx="135" cy="371"/>
              </a:xfrm>
              <a:custGeom>
                <a:avLst/>
                <a:gdLst>
                  <a:gd name="T0" fmla="*/ 5622 w 93"/>
                  <a:gd name="T1" fmla="*/ 17829 h 225"/>
                  <a:gd name="T2" fmla="*/ 0 w 93"/>
                  <a:gd name="T3" fmla="*/ 0 h 225"/>
                  <a:gd name="T4" fmla="*/ 2668 w 93"/>
                  <a:gd name="T5" fmla="*/ 55152 h 225"/>
                  <a:gd name="T6" fmla="*/ 5622 w 93"/>
                  <a:gd name="T7" fmla="*/ 17829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73"/>
                    </a:moveTo>
                    <a:lnTo>
                      <a:pt x="0" y="0"/>
                    </a:lnTo>
                    <a:lnTo>
                      <a:pt x="44" y="225"/>
                    </a:lnTo>
                    <a:lnTo>
                      <a:pt x="93" y="7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33" name="Freeform 291"/>
              <p:cNvSpPr>
                <a:spLocks/>
              </p:cNvSpPr>
              <p:nvPr/>
            </p:nvSpPr>
            <p:spPr bwMode="gray">
              <a:xfrm>
                <a:off x="1702" y="2020"/>
                <a:ext cx="143" cy="181"/>
              </a:xfrm>
              <a:custGeom>
                <a:avLst/>
                <a:gdLst>
                  <a:gd name="T0" fmla="*/ 3139 w 98"/>
                  <a:gd name="T1" fmla="*/ 0 h 110"/>
                  <a:gd name="T2" fmla="*/ 6266 w 98"/>
                  <a:gd name="T3" fmla="*/ 26317 h 110"/>
                  <a:gd name="T4" fmla="*/ 0 w 98"/>
                  <a:gd name="T5" fmla="*/ 3386 h 110"/>
                  <a:gd name="T6" fmla="*/ 3139 w 98"/>
                  <a:gd name="T7" fmla="*/ 0 h 110"/>
                  <a:gd name="T8" fmla="*/ 0 60000 65536"/>
                  <a:gd name="T9" fmla="*/ 0 60000 65536"/>
                  <a:gd name="T10" fmla="*/ 0 60000 65536"/>
                  <a:gd name="T11" fmla="*/ 0 60000 65536"/>
                  <a:gd name="T12" fmla="*/ 0 w 98"/>
                  <a:gd name="T13" fmla="*/ 0 h 110"/>
                  <a:gd name="T14" fmla="*/ 98 w 98"/>
                  <a:gd name="T15" fmla="*/ 110 h 110"/>
                </a:gdLst>
                <a:ahLst/>
                <a:cxnLst>
                  <a:cxn ang="T8">
                    <a:pos x="T0" y="T1"/>
                  </a:cxn>
                  <a:cxn ang="T9">
                    <a:pos x="T2" y="T3"/>
                  </a:cxn>
                  <a:cxn ang="T10">
                    <a:pos x="T4" y="T5"/>
                  </a:cxn>
                  <a:cxn ang="T11">
                    <a:pos x="T6" y="T7"/>
                  </a:cxn>
                </a:cxnLst>
                <a:rect l="T12" t="T13" r="T14" b="T15"/>
                <a:pathLst>
                  <a:path w="98" h="110">
                    <a:moveTo>
                      <a:pt x="49" y="0"/>
                    </a:moveTo>
                    <a:lnTo>
                      <a:pt x="98" y="110"/>
                    </a:lnTo>
                    <a:lnTo>
                      <a:pt x="0" y="1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34" name="Freeform 292"/>
              <p:cNvSpPr>
                <a:spLocks/>
              </p:cNvSpPr>
              <p:nvPr/>
            </p:nvSpPr>
            <p:spPr bwMode="gray">
              <a:xfrm>
                <a:off x="1774" y="2020"/>
                <a:ext cx="137" cy="181"/>
              </a:xfrm>
              <a:custGeom>
                <a:avLst/>
                <a:gdLst>
                  <a:gd name="T0" fmla="*/ 5926 w 94"/>
                  <a:gd name="T1" fmla="*/ 22984 h 110"/>
                  <a:gd name="T2" fmla="*/ 0 w 94"/>
                  <a:gd name="T3" fmla="*/ 0 h 110"/>
                  <a:gd name="T4" fmla="*/ 3059 w 94"/>
                  <a:gd name="T5" fmla="*/ 26317 h 110"/>
                  <a:gd name="T6" fmla="*/ 5926 w 94"/>
                  <a:gd name="T7" fmla="*/ 22984 h 110"/>
                  <a:gd name="T8" fmla="*/ 0 60000 65536"/>
                  <a:gd name="T9" fmla="*/ 0 60000 65536"/>
                  <a:gd name="T10" fmla="*/ 0 60000 65536"/>
                  <a:gd name="T11" fmla="*/ 0 60000 65536"/>
                  <a:gd name="T12" fmla="*/ 0 w 94"/>
                  <a:gd name="T13" fmla="*/ 0 h 110"/>
                  <a:gd name="T14" fmla="*/ 94 w 94"/>
                  <a:gd name="T15" fmla="*/ 110 h 110"/>
                </a:gdLst>
                <a:ahLst/>
                <a:cxnLst>
                  <a:cxn ang="T8">
                    <a:pos x="T0" y="T1"/>
                  </a:cxn>
                  <a:cxn ang="T9">
                    <a:pos x="T2" y="T3"/>
                  </a:cxn>
                  <a:cxn ang="T10">
                    <a:pos x="T4" y="T5"/>
                  </a:cxn>
                  <a:cxn ang="T11">
                    <a:pos x="T6" y="T7"/>
                  </a:cxn>
                </a:cxnLst>
                <a:rect l="T12" t="T13" r="T14" b="T15"/>
                <a:pathLst>
                  <a:path w="94" h="110">
                    <a:moveTo>
                      <a:pt x="94" y="96"/>
                    </a:moveTo>
                    <a:lnTo>
                      <a:pt x="0" y="0"/>
                    </a:lnTo>
                    <a:lnTo>
                      <a:pt x="49" y="110"/>
                    </a:lnTo>
                    <a:lnTo>
                      <a:pt x="94" y="9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35" name="Line 293"/>
              <p:cNvSpPr>
                <a:spLocks noChangeShapeType="1"/>
              </p:cNvSpPr>
              <p:nvPr/>
            </p:nvSpPr>
            <p:spPr bwMode="gray">
              <a:xfrm flipH="1" flipV="1">
                <a:off x="2391" y="2693"/>
                <a:ext cx="144" cy="33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36" name="Line 294"/>
              <p:cNvSpPr>
                <a:spLocks noChangeShapeType="1"/>
              </p:cNvSpPr>
              <p:nvPr/>
            </p:nvSpPr>
            <p:spPr bwMode="gray">
              <a:xfrm flipH="1" flipV="1">
                <a:off x="2535" y="3026"/>
                <a:ext cx="136"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37" name="Line 295"/>
              <p:cNvSpPr>
                <a:spLocks noChangeShapeType="1"/>
              </p:cNvSpPr>
              <p:nvPr/>
            </p:nvSpPr>
            <p:spPr bwMode="gray">
              <a:xfrm flipV="1">
                <a:off x="2462" y="3026"/>
                <a:ext cx="73"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38" name="Line 296"/>
              <p:cNvSpPr>
                <a:spLocks noChangeShapeType="1"/>
              </p:cNvSpPr>
              <p:nvPr/>
            </p:nvSpPr>
            <p:spPr bwMode="gray">
              <a:xfrm flipH="1" flipV="1">
                <a:off x="466" y="3026"/>
                <a:ext cx="138"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39" name="Line 297"/>
              <p:cNvSpPr>
                <a:spLocks noChangeShapeType="1"/>
              </p:cNvSpPr>
              <p:nvPr/>
            </p:nvSpPr>
            <p:spPr bwMode="gray">
              <a:xfrm flipV="1">
                <a:off x="395" y="3026"/>
                <a:ext cx="71"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40" name="Line 298"/>
              <p:cNvSpPr>
                <a:spLocks noChangeShapeType="1"/>
              </p:cNvSpPr>
              <p:nvPr/>
            </p:nvSpPr>
            <p:spPr bwMode="gray">
              <a:xfrm flipV="1">
                <a:off x="604" y="2693"/>
                <a:ext cx="71" cy="35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41" name="Line 299"/>
              <p:cNvSpPr>
                <a:spLocks noChangeShapeType="1"/>
              </p:cNvSpPr>
              <p:nvPr/>
            </p:nvSpPr>
            <p:spPr bwMode="gray">
              <a:xfrm flipH="1">
                <a:off x="675" y="2504"/>
                <a:ext cx="136" cy="189"/>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42" name="Line 300"/>
              <p:cNvSpPr>
                <a:spLocks noChangeShapeType="1"/>
              </p:cNvSpPr>
              <p:nvPr/>
            </p:nvSpPr>
            <p:spPr bwMode="gray">
              <a:xfrm flipV="1">
                <a:off x="2327" y="2693"/>
                <a:ext cx="64" cy="1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43" name="Line 301"/>
              <p:cNvSpPr>
                <a:spLocks noChangeShapeType="1"/>
              </p:cNvSpPr>
              <p:nvPr/>
            </p:nvSpPr>
            <p:spPr bwMode="gray">
              <a:xfrm flipH="1" flipV="1">
                <a:off x="1157" y="1384"/>
                <a:ext cx="81" cy="7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44" name="Line 302"/>
              <p:cNvSpPr>
                <a:spLocks noChangeShapeType="1"/>
              </p:cNvSpPr>
              <p:nvPr/>
            </p:nvSpPr>
            <p:spPr bwMode="gray">
              <a:xfrm flipV="1">
                <a:off x="1085" y="1416"/>
                <a:ext cx="100" cy="309"/>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45" name="Line 303"/>
              <p:cNvSpPr>
                <a:spLocks noChangeShapeType="1"/>
              </p:cNvSpPr>
              <p:nvPr/>
            </p:nvSpPr>
            <p:spPr bwMode="gray">
              <a:xfrm flipH="1" flipV="1">
                <a:off x="1774" y="2020"/>
                <a:ext cx="137" cy="158"/>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46" name="Freeform 304"/>
              <p:cNvSpPr>
                <a:spLocks/>
              </p:cNvSpPr>
              <p:nvPr/>
            </p:nvSpPr>
            <p:spPr bwMode="gray">
              <a:xfrm>
                <a:off x="811" y="2247"/>
                <a:ext cx="137" cy="257"/>
              </a:xfrm>
              <a:custGeom>
                <a:avLst/>
                <a:gdLst>
                  <a:gd name="T0" fmla="*/ 2848 w 94"/>
                  <a:gd name="T1" fmla="*/ 0 h 156"/>
                  <a:gd name="T2" fmla="*/ 5926 w 94"/>
                  <a:gd name="T3" fmla="*/ 19026 h 156"/>
                  <a:gd name="T4" fmla="*/ 0 w 94"/>
                  <a:gd name="T5" fmla="*/ 37804 h 156"/>
                  <a:gd name="T6" fmla="*/ 2848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5" y="0"/>
                    </a:moveTo>
                    <a:lnTo>
                      <a:pt x="94" y="78"/>
                    </a:lnTo>
                    <a:lnTo>
                      <a:pt x="0" y="156"/>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47" name="Freeform 305"/>
              <p:cNvSpPr>
                <a:spLocks/>
              </p:cNvSpPr>
              <p:nvPr/>
            </p:nvSpPr>
            <p:spPr bwMode="gray">
              <a:xfrm>
                <a:off x="876" y="2081"/>
                <a:ext cx="143" cy="295"/>
              </a:xfrm>
              <a:custGeom>
                <a:avLst/>
                <a:gdLst>
                  <a:gd name="T0" fmla="*/ 6266 w 98"/>
                  <a:gd name="T1" fmla="*/ 0 h 179"/>
                  <a:gd name="T2" fmla="*/ 0 w 98"/>
                  <a:gd name="T3" fmla="*/ 24610 h 179"/>
                  <a:gd name="T4" fmla="*/ 3139 w 98"/>
                  <a:gd name="T5" fmla="*/ 43576 h 179"/>
                  <a:gd name="T6" fmla="*/ 6266 w 98"/>
                  <a:gd name="T7" fmla="*/ 0 h 179"/>
                  <a:gd name="T8" fmla="*/ 0 60000 65536"/>
                  <a:gd name="T9" fmla="*/ 0 60000 65536"/>
                  <a:gd name="T10" fmla="*/ 0 60000 65536"/>
                  <a:gd name="T11" fmla="*/ 0 60000 65536"/>
                  <a:gd name="T12" fmla="*/ 0 w 98"/>
                  <a:gd name="T13" fmla="*/ 0 h 179"/>
                  <a:gd name="T14" fmla="*/ 98 w 98"/>
                  <a:gd name="T15" fmla="*/ 179 h 179"/>
                </a:gdLst>
                <a:ahLst/>
                <a:cxnLst>
                  <a:cxn ang="T8">
                    <a:pos x="T0" y="T1"/>
                  </a:cxn>
                  <a:cxn ang="T9">
                    <a:pos x="T2" y="T3"/>
                  </a:cxn>
                  <a:cxn ang="T10">
                    <a:pos x="T4" y="T5"/>
                  </a:cxn>
                  <a:cxn ang="T11">
                    <a:pos x="T6" y="T7"/>
                  </a:cxn>
                </a:cxnLst>
                <a:rect l="T12" t="T13" r="T14" b="T15"/>
                <a:pathLst>
                  <a:path w="98" h="179">
                    <a:moveTo>
                      <a:pt x="98" y="0"/>
                    </a:moveTo>
                    <a:lnTo>
                      <a:pt x="0" y="101"/>
                    </a:lnTo>
                    <a:lnTo>
                      <a:pt x="49" y="179"/>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48" name="Line 306"/>
              <p:cNvSpPr>
                <a:spLocks noChangeShapeType="1"/>
              </p:cNvSpPr>
              <p:nvPr/>
            </p:nvSpPr>
            <p:spPr bwMode="gray">
              <a:xfrm flipV="1">
                <a:off x="811" y="2247"/>
                <a:ext cx="65" cy="257"/>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49" name="Line 307"/>
              <p:cNvSpPr>
                <a:spLocks noChangeShapeType="1"/>
              </p:cNvSpPr>
              <p:nvPr/>
            </p:nvSpPr>
            <p:spPr bwMode="gray">
              <a:xfrm flipH="1">
                <a:off x="876" y="2081"/>
                <a:ext cx="143" cy="16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50" name="Freeform 308"/>
              <p:cNvSpPr>
                <a:spLocks/>
              </p:cNvSpPr>
              <p:nvPr/>
            </p:nvSpPr>
            <p:spPr bwMode="gray">
              <a:xfrm>
                <a:off x="1845" y="2178"/>
                <a:ext cx="137" cy="175"/>
              </a:xfrm>
              <a:custGeom>
                <a:avLst/>
                <a:gdLst>
                  <a:gd name="T0" fmla="*/ 2848 w 94"/>
                  <a:gd name="T1" fmla="*/ 0 h 106"/>
                  <a:gd name="T2" fmla="*/ 5926 w 94"/>
                  <a:gd name="T3" fmla="*/ 26304 h 106"/>
                  <a:gd name="T4" fmla="*/ 0 w 94"/>
                  <a:gd name="T5" fmla="*/ 3483 h 106"/>
                  <a:gd name="T6" fmla="*/ 2848 w 94"/>
                  <a:gd name="T7" fmla="*/ 0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45" y="0"/>
                    </a:moveTo>
                    <a:lnTo>
                      <a:pt x="94" y="106"/>
                    </a:lnTo>
                    <a:lnTo>
                      <a:pt x="0" y="14"/>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51" name="Freeform 309"/>
              <p:cNvSpPr>
                <a:spLocks/>
              </p:cNvSpPr>
              <p:nvPr/>
            </p:nvSpPr>
            <p:spPr bwMode="gray">
              <a:xfrm>
                <a:off x="1911" y="2178"/>
                <a:ext cx="136" cy="175"/>
              </a:xfrm>
              <a:custGeom>
                <a:avLst/>
                <a:gdLst>
                  <a:gd name="T0" fmla="*/ 6092 w 93"/>
                  <a:gd name="T1" fmla="*/ 26304 h 106"/>
                  <a:gd name="T2" fmla="*/ 0 w 93"/>
                  <a:gd name="T3" fmla="*/ 0 h 106"/>
                  <a:gd name="T4" fmla="*/ 3214 w 93"/>
                  <a:gd name="T5" fmla="*/ 26304 h 106"/>
                  <a:gd name="T6" fmla="*/ 6092 w 93"/>
                  <a:gd name="T7" fmla="*/ 26304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106"/>
                    </a:moveTo>
                    <a:lnTo>
                      <a:pt x="0" y="0"/>
                    </a:lnTo>
                    <a:lnTo>
                      <a:pt x="49" y="106"/>
                    </a:lnTo>
                    <a:lnTo>
                      <a:pt x="93" y="10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52" name="Line 310"/>
              <p:cNvSpPr>
                <a:spLocks noChangeShapeType="1"/>
              </p:cNvSpPr>
              <p:nvPr/>
            </p:nvSpPr>
            <p:spPr bwMode="gray">
              <a:xfrm flipH="1" flipV="1">
                <a:off x="1911" y="2178"/>
                <a:ext cx="136" cy="175"/>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53" name="Line 311"/>
              <p:cNvSpPr>
                <a:spLocks noChangeShapeType="1"/>
              </p:cNvSpPr>
              <p:nvPr/>
            </p:nvSpPr>
            <p:spPr bwMode="gray">
              <a:xfrm flipV="1">
                <a:off x="1845" y="2178"/>
                <a:ext cx="66"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54" name="Line 312"/>
              <p:cNvSpPr>
                <a:spLocks noChangeShapeType="1"/>
              </p:cNvSpPr>
              <p:nvPr/>
            </p:nvSpPr>
            <p:spPr bwMode="gray">
              <a:xfrm flipH="1" flipV="1">
                <a:off x="1346" y="1399"/>
                <a:ext cx="120" cy="37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55" name="Line 313"/>
              <p:cNvSpPr>
                <a:spLocks noChangeShapeType="1"/>
              </p:cNvSpPr>
              <p:nvPr/>
            </p:nvSpPr>
            <p:spPr bwMode="gray">
              <a:xfrm flipV="1">
                <a:off x="1221" y="1468"/>
                <a:ext cx="17" cy="28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56" name="Freeform 314"/>
              <p:cNvSpPr>
                <a:spLocks/>
              </p:cNvSpPr>
              <p:nvPr/>
            </p:nvSpPr>
            <p:spPr bwMode="gray">
              <a:xfrm>
                <a:off x="532" y="3049"/>
                <a:ext cx="143" cy="59"/>
              </a:xfrm>
              <a:custGeom>
                <a:avLst/>
                <a:gdLst>
                  <a:gd name="T0" fmla="*/ 3139 w 98"/>
                  <a:gd name="T1" fmla="*/ 0 h 36"/>
                  <a:gd name="T2" fmla="*/ 6266 w 98"/>
                  <a:gd name="T3" fmla="*/ 8289 h 36"/>
                  <a:gd name="T4" fmla="*/ 0 w 98"/>
                  <a:gd name="T5" fmla="*/ 5058 h 36"/>
                  <a:gd name="T6" fmla="*/ 3139 w 98"/>
                  <a:gd name="T7" fmla="*/ 0 h 36"/>
                  <a:gd name="T8" fmla="*/ 0 60000 65536"/>
                  <a:gd name="T9" fmla="*/ 0 60000 65536"/>
                  <a:gd name="T10" fmla="*/ 0 60000 65536"/>
                  <a:gd name="T11" fmla="*/ 0 60000 65536"/>
                  <a:gd name="T12" fmla="*/ 0 w 98"/>
                  <a:gd name="T13" fmla="*/ 0 h 36"/>
                  <a:gd name="T14" fmla="*/ 98 w 98"/>
                  <a:gd name="T15" fmla="*/ 36 h 36"/>
                </a:gdLst>
                <a:ahLst/>
                <a:cxnLst>
                  <a:cxn ang="T8">
                    <a:pos x="T0" y="T1"/>
                  </a:cxn>
                  <a:cxn ang="T9">
                    <a:pos x="T2" y="T3"/>
                  </a:cxn>
                  <a:cxn ang="T10">
                    <a:pos x="T4" y="T5"/>
                  </a:cxn>
                  <a:cxn ang="T11">
                    <a:pos x="T6" y="T7"/>
                  </a:cxn>
                </a:cxnLst>
                <a:rect l="T12" t="T13" r="T14" b="T15"/>
                <a:pathLst>
                  <a:path w="98" h="36">
                    <a:moveTo>
                      <a:pt x="49" y="0"/>
                    </a:moveTo>
                    <a:lnTo>
                      <a:pt x="98" y="36"/>
                    </a:lnTo>
                    <a:lnTo>
                      <a:pt x="0" y="22"/>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57" name="Freeform 315"/>
              <p:cNvSpPr>
                <a:spLocks/>
              </p:cNvSpPr>
              <p:nvPr/>
            </p:nvSpPr>
            <p:spPr bwMode="gray">
              <a:xfrm>
                <a:off x="604" y="2790"/>
                <a:ext cx="135" cy="318"/>
              </a:xfrm>
              <a:custGeom>
                <a:avLst/>
                <a:gdLst>
                  <a:gd name="T0" fmla="*/ 5622 w 93"/>
                  <a:gd name="T1" fmla="*/ 0 h 193"/>
                  <a:gd name="T2" fmla="*/ 0 w 93"/>
                  <a:gd name="T3" fmla="*/ 38246 h 193"/>
                  <a:gd name="T4" fmla="*/ 2958 w 93"/>
                  <a:gd name="T5" fmla="*/ 46875 h 193"/>
                  <a:gd name="T6" fmla="*/ 5622 w 93"/>
                  <a:gd name="T7" fmla="*/ 0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93" y="0"/>
                    </a:moveTo>
                    <a:lnTo>
                      <a:pt x="0" y="157"/>
                    </a:lnTo>
                    <a:lnTo>
                      <a:pt x="49" y="193"/>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58" name="Freeform 316"/>
              <p:cNvSpPr>
                <a:spLocks/>
              </p:cNvSpPr>
              <p:nvPr/>
            </p:nvSpPr>
            <p:spPr bwMode="gray">
              <a:xfrm>
                <a:off x="1019" y="1725"/>
                <a:ext cx="138" cy="356"/>
              </a:xfrm>
              <a:custGeom>
                <a:avLst/>
                <a:gdLst>
                  <a:gd name="T0" fmla="*/ 0 w 94"/>
                  <a:gd name="T1" fmla="*/ 52655 h 216"/>
                  <a:gd name="T2" fmla="*/ 6429 w 94"/>
                  <a:gd name="T3" fmla="*/ 49291 h 216"/>
                  <a:gd name="T4" fmla="*/ 3057 w 94"/>
                  <a:gd name="T5" fmla="*/ 0 h 216"/>
                  <a:gd name="T6" fmla="*/ 0 w 94"/>
                  <a:gd name="T7" fmla="*/ 52655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0" y="216"/>
                    </a:moveTo>
                    <a:lnTo>
                      <a:pt x="94" y="202"/>
                    </a:lnTo>
                    <a:lnTo>
                      <a:pt x="45" y="0"/>
                    </a:lnTo>
                    <a:lnTo>
                      <a:pt x="0" y="21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59" name="Freeform 317"/>
              <p:cNvSpPr>
                <a:spLocks/>
              </p:cNvSpPr>
              <p:nvPr/>
            </p:nvSpPr>
            <p:spPr bwMode="gray">
              <a:xfrm>
                <a:off x="1085" y="1725"/>
                <a:ext cx="136" cy="333"/>
              </a:xfrm>
              <a:custGeom>
                <a:avLst/>
                <a:gdLst>
                  <a:gd name="T0" fmla="*/ 6092 w 93"/>
                  <a:gd name="T1" fmla="*/ 4430 h 202"/>
                  <a:gd name="T2" fmla="*/ 0 w 93"/>
                  <a:gd name="T3" fmla="*/ 0 h 202"/>
                  <a:gd name="T4" fmla="*/ 3214 w 93"/>
                  <a:gd name="T5" fmla="*/ 49371 h 202"/>
                  <a:gd name="T6" fmla="*/ 6092 w 93"/>
                  <a:gd name="T7" fmla="*/ 4430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93" y="18"/>
                    </a:moveTo>
                    <a:lnTo>
                      <a:pt x="0" y="0"/>
                    </a:lnTo>
                    <a:lnTo>
                      <a:pt x="49" y="202"/>
                    </a:lnTo>
                    <a:lnTo>
                      <a:pt x="93"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60" name="Line 318"/>
              <p:cNvSpPr>
                <a:spLocks noChangeShapeType="1"/>
              </p:cNvSpPr>
              <p:nvPr/>
            </p:nvSpPr>
            <p:spPr bwMode="gray">
              <a:xfrm flipH="1">
                <a:off x="2600" y="3049"/>
                <a:ext cx="71" cy="3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61" name="Line 319"/>
              <p:cNvSpPr>
                <a:spLocks noChangeShapeType="1"/>
              </p:cNvSpPr>
              <p:nvPr/>
            </p:nvSpPr>
            <p:spPr bwMode="gray">
              <a:xfrm flipV="1">
                <a:off x="532" y="3049"/>
                <a:ext cx="72" cy="3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62" name="Freeform 320"/>
              <p:cNvSpPr>
                <a:spLocks/>
              </p:cNvSpPr>
              <p:nvPr/>
            </p:nvSpPr>
            <p:spPr bwMode="gray">
              <a:xfrm>
                <a:off x="1982" y="2353"/>
                <a:ext cx="136" cy="136"/>
              </a:xfrm>
              <a:custGeom>
                <a:avLst/>
                <a:gdLst>
                  <a:gd name="T0" fmla="*/ 2855 w 93"/>
                  <a:gd name="T1" fmla="*/ 0 h 83"/>
                  <a:gd name="T2" fmla="*/ 6092 w 93"/>
                  <a:gd name="T3" fmla="*/ 18974 h 83"/>
                  <a:gd name="T4" fmla="*/ 0 w 93"/>
                  <a:gd name="T5" fmla="*/ 0 h 83"/>
                  <a:gd name="T6" fmla="*/ 2855 w 93"/>
                  <a:gd name="T7" fmla="*/ 0 h 83"/>
                  <a:gd name="T8" fmla="*/ 0 60000 65536"/>
                  <a:gd name="T9" fmla="*/ 0 60000 65536"/>
                  <a:gd name="T10" fmla="*/ 0 60000 65536"/>
                  <a:gd name="T11" fmla="*/ 0 60000 65536"/>
                  <a:gd name="T12" fmla="*/ 0 w 93"/>
                  <a:gd name="T13" fmla="*/ 0 h 83"/>
                  <a:gd name="T14" fmla="*/ 93 w 93"/>
                  <a:gd name="T15" fmla="*/ 83 h 83"/>
                </a:gdLst>
                <a:ahLst/>
                <a:cxnLst>
                  <a:cxn ang="T8">
                    <a:pos x="T0" y="T1"/>
                  </a:cxn>
                  <a:cxn ang="T9">
                    <a:pos x="T2" y="T3"/>
                  </a:cxn>
                  <a:cxn ang="T10">
                    <a:pos x="T4" y="T5"/>
                  </a:cxn>
                  <a:cxn ang="T11">
                    <a:pos x="T6" y="T7"/>
                  </a:cxn>
                </a:cxnLst>
                <a:rect l="T12" t="T13" r="T14" b="T15"/>
                <a:pathLst>
                  <a:path w="93" h="83">
                    <a:moveTo>
                      <a:pt x="44" y="0"/>
                    </a:moveTo>
                    <a:lnTo>
                      <a:pt x="93" y="83"/>
                    </a:lnTo>
                    <a:lnTo>
                      <a:pt x="0" y="0"/>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63" name="Freeform 321"/>
              <p:cNvSpPr>
                <a:spLocks/>
              </p:cNvSpPr>
              <p:nvPr/>
            </p:nvSpPr>
            <p:spPr bwMode="gray">
              <a:xfrm>
                <a:off x="2047" y="2353"/>
                <a:ext cx="143" cy="204"/>
              </a:xfrm>
              <a:custGeom>
                <a:avLst/>
                <a:gdLst>
                  <a:gd name="T0" fmla="*/ 6266 w 98"/>
                  <a:gd name="T1" fmla="*/ 29682 h 124"/>
                  <a:gd name="T2" fmla="*/ 0 w 98"/>
                  <a:gd name="T3" fmla="*/ 0 h 124"/>
                  <a:gd name="T4" fmla="*/ 3139 w 98"/>
                  <a:gd name="T5" fmla="*/ 19859 h 124"/>
                  <a:gd name="T6" fmla="*/ 6266 w 98"/>
                  <a:gd name="T7" fmla="*/ 29682 h 124"/>
                  <a:gd name="T8" fmla="*/ 0 60000 65536"/>
                  <a:gd name="T9" fmla="*/ 0 60000 65536"/>
                  <a:gd name="T10" fmla="*/ 0 60000 65536"/>
                  <a:gd name="T11" fmla="*/ 0 60000 65536"/>
                  <a:gd name="T12" fmla="*/ 0 w 98"/>
                  <a:gd name="T13" fmla="*/ 0 h 124"/>
                  <a:gd name="T14" fmla="*/ 98 w 98"/>
                  <a:gd name="T15" fmla="*/ 124 h 124"/>
                </a:gdLst>
                <a:ahLst/>
                <a:cxnLst>
                  <a:cxn ang="T8">
                    <a:pos x="T0" y="T1"/>
                  </a:cxn>
                  <a:cxn ang="T9">
                    <a:pos x="T2" y="T3"/>
                  </a:cxn>
                  <a:cxn ang="T10">
                    <a:pos x="T4" y="T5"/>
                  </a:cxn>
                  <a:cxn ang="T11">
                    <a:pos x="T6" y="T7"/>
                  </a:cxn>
                </a:cxnLst>
                <a:rect l="T12" t="T13" r="T14" b="T15"/>
                <a:pathLst>
                  <a:path w="98" h="124">
                    <a:moveTo>
                      <a:pt x="98" y="124"/>
                    </a:moveTo>
                    <a:lnTo>
                      <a:pt x="0" y="0"/>
                    </a:lnTo>
                    <a:lnTo>
                      <a:pt x="49" y="83"/>
                    </a:lnTo>
                    <a:lnTo>
                      <a:pt x="98" y="12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64" name="Line 322"/>
              <p:cNvSpPr>
                <a:spLocks noChangeShapeType="1"/>
              </p:cNvSpPr>
              <p:nvPr/>
            </p:nvSpPr>
            <p:spPr bwMode="gray">
              <a:xfrm flipV="1">
                <a:off x="1019" y="1725"/>
                <a:ext cx="66" cy="356"/>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65" name="Line 323"/>
              <p:cNvSpPr>
                <a:spLocks noChangeShapeType="1"/>
              </p:cNvSpPr>
              <p:nvPr/>
            </p:nvSpPr>
            <p:spPr bwMode="gray">
              <a:xfrm flipH="1" flipV="1">
                <a:off x="1085" y="1725"/>
                <a:ext cx="136" cy="3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66" name="Line 324"/>
              <p:cNvSpPr>
                <a:spLocks noChangeShapeType="1"/>
              </p:cNvSpPr>
              <p:nvPr/>
            </p:nvSpPr>
            <p:spPr bwMode="gray">
              <a:xfrm flipH="1" flipV="1">
                <a:off x="2047" y="2353"/>
                <a:ext cx="143" cy="204"/>
              </a:xfrm>
              <a:prstGeom prst="line">
                <a:avLst/>
              </a:prstGeom>
              <a:noFill/>
              <a:ln w="1270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67" name="Line 325"/>
              <p:cNvSpPr>
                <a:spLocks noChangeShapeType="1"/>
              </p:cNvSpPr>
              <p:nvPr/>
            </p:nvSpPr>
            <p:spPr bwMode="gray">
              <a:xfrm>
                <a:off x="1982" y="2353"/>
                <a:ext cx="65" cy="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68" name="Freeform 326"/>
              <p:cNvSpPr>
                <a:spLocks/>
              </p:cNvSpPr>
              <p:nvPr/>
            </p:nvSpPr>
            <p:spPr bwMode="gray">
              <a:xfrm>
                <a:off x="2118" y="2489"/>
                <a:ext cx="137" cy="219"/>
              </a:xfrm>
              <a:custGeom>
                <a:avLst/>
                <a:gdLst>
                  <a:gd name="T0" fmla="*/ 3059 w 94"/>
                  <a:gd name="T1" fmla="*/ 9955 h 133"/>
                  <a:gd name="T2" fmla="*/ 5926 w 94"/>
                  <a:gd name="T3" fmla="*/ 32086 h 133"/>
                  <a:gd name="T4" fmla="*/ 0 w 94"/>
                  <a:gd name="T5" fmla="*/ 0 h 133"/>
                  <a:gd name="T6" fmla="*/ 3059 w 94"/>
                  <a:gd name="T7" fmla="*/ 9955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49" y="41"/>
                    </a:moveTo>
                    <a:lnTo>
                      <a:pt x="94" y="133"/>
                    </a:lnTo>
                    <a:lnTo>
                      <a:pt x="0" y="0"/>
                    </a:lnTo>
                    <a:lnTo>
                      <a:pt x="49"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69" name="Freeform 327"/>
              <p:cNvSpPr>
                <a:spLocks/>
              </p:cNvSpPr>
              <p:nvPr/>
            </p:nvSpPr>
            <p:spPr bwMode="gray">
              <a:xfrm>
                <a:off x="2190" y="2557"/>
                <a:ext cx="137" cy="151"/>
              </a:xfrm>
              <a:custGeom>
                <a:avLst/>
                <a:gdLst>
                  <a:gd name="T0" fmla="*/ 5926 w 94"/>
                  <a:gd name="T1" fmla="*/ 21431 h 92"/>
                  <a:gd name="T2" fmla="*/ 0 w 94"/>
                  <a:gd name="T3" fmla="*/ 0 h 92"/>
                  <a:gd name="T4" fmla="*/ 2848 w 94"/>
                  <a:gd name="T5" fmla="*/ 21431 h 92"/>
                  <a:gd name="T6" fmla="*/ 5926 w 94"/>
                  <a:gd name="T7" fmla="*/ 21431 h 92"/>
                  <a:gd name="T8" fmla="*/ 0 60000 65536"/>
                  <a:gd name="T9" fmla="*/ 0 60000 65536"/>
                  <a:gd name="T10" fmla="*/ 0 60000 65536"/>
                  <a:gd name="T11" fmla="*/ 0 60000 65536"/>
                  <a:gd name="T12" fmla="*/ 0 w 94"/>
                  <a:gd name="T13" fmla="*/ 0 h 92"/>
                  <a:gd name="T14" fmla="*/ 94 w 94"/>
                  <a:gd name="T15" fmla="*/ 92 h 92"/>
                </a:gdLst>
                <a:ahLst/>
                <a:cxnLst>
                  <a:cxn ang="T8">
                    <a:pos x="T0" y="T1"/>
                  </a:cxn>
                  <a:cxn ang="T9">
                    <a:pos x="T2" y="T3"/>
                  </a:cxn>
                  <a:cxn ang="T10">
                    <a:pos x="T4" y="T5"/>
                  </a:cxn>
                  <a:cxn ang="T11">
                    <a:pos x="T6" y="T7"/>
                  </a:cxn>
                </a:cxnLst>
                <a:rect l="T12" t="T13" r="T14" b="T15"/>
                <a:pathLst>
                  <a:path w="94" h="92">
                    <a:moveTo>
                      <a:pt x="94" y="92"/>
                    </a:moveTo>
                    <a:lnTo>
                      <a:pt x="0" y="0"/>
                    </a:lnTo>
                    <a:lnTo>
                      <a:pt x="45" y="92"/>
                    </a:lnTo>
                    <a:lnTo>
                      <a:pt x="94"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70" name="Line 328"/>
              <p:cNvSpPr>
                <a:spLocks noChangeShapeType="1"/>
              </p:cNvSpPr>
              <p:nvPr/>
            </p:nvSpPr>
            <p:spPr bwMode="gray">
              <a:xfrm flipH="1" flipV="1">
                <a:off x="2190" y="2557"/>
                <a:ext cx="137" cy="151"/>
              </a:xfrm>
              <a:prstGeom prst="line">
                <a:avLst/>
              </a:prstGeom>
              <a:noFill/>
              <a:ln w="3810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71" name="Line 329"/>
              <p:cNvSpPr>
                <a:spLocks noChangeShapeType="1"/>
              </p:cNvSpPr>
              <p:nvPr/>
            </p:nvSpPr>
            <p:spPr bwMode="gray">
              <a:xfrm>
                <a:off x="2118" y="2489"/>
                <a:ext cx="72" cy="68"/>
              </a:xfrm>
              <a:prstGeom prst="line">
                <a:avLst/>
              </a:prstGeom>
              <a:noFill/>
              <a:ln w="3810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72" name="Freeform 330"/>
              <p:cNvSpPr>
                <a:spLocks/>
              </p:cNvSpPr>
              <p:nvPr/>
            </p:nvSpPr>
            <p:spPr bwMode="gray">
              <a:xfrm>
                <a:off x="739" y="2504"/>
                <a:ext cx="137" cy="286"/>
              </a:xfrm>
              <a:custGeom>
                <a:avLst/>
                <a:gdLst>
                  <a:gd name="T0" fmla="*/ 3059 w 94"/>
                  <a:gd name="T1" fmla="*/ 0 h 174"/>
                  <a:gd name="T2" fmla="*/ 5926 w 94"/>
                  <a:gd name="T3" fmla="*/ 27236 h 174"/>
                  <a:gd name="T4" fmla="*/ 0 w 94"/>
                  <a:gd name="T5" fmla="*/ 41196 h 174"/>
                  <a:gd name="T6" fmla="*/ 3059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49" y="0"/>
                    </a:moveTo>
                    <a:lnTo>
                      <a:pt x="94" y="115"/>
                    </a:lnTo>
                    <a:lnTo>
                      <a:pt x="0" y="17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73" name="Freeform 331"/>
              <p:cNvSpPr>
                <a:spLocks/>
              </p:cNvSpPr>
              <p:nvPr/>
            </p:nvSpPr>
            <p:spPr bwMode="gray">
              <a:xfrm>
                <a:off x="811" y="2376"/>
                <a:ext cx="137" cy="317"/>
              </a:xfrm>
              <a:custGeom>
                <a:avLst/>
                <a:gdLst>
                  <a:gd name="T0" fmla="*/ 5926 w 94"/>
                  <a:gd name="T1" fmla="*/ 0 h 193"/>
                  <a:gd name="T2" fmla="*/ 0 w 94"/>
                  <a:gd name="T3" fmla="*/ 18274 h 193"/>
                  <a:gd name="T4" fmla="*/ 2848 w 94"/>
                  <a:gd name="T5" fmla="*/ 45344 h 193"/>
                  <a:gd name="T6" fmla="*/ 5926 w 94"/>
                  <a:gd name="T7" fmla="*/ 0 h 193"/>
                  <a:gd name="T8" fmla="*/ 0 60000 65536"/>
                  <a:gd name="T9" fmla="*/ 0 60000 65536"/>
                  <a:gd name="T10" fmla="*/ 0 60000 65536"/>
                  <a:gd name="T11" fmla="*/ 0 60000 65536"/>
                  <a:gd name="T12" fmla="*/ 0 w 94"/>
                  <a:gd name="T13" fmla="*/ 0 h 193"/>
                  <a:gd name="T14" fmla="*/ 94 w 94"/>
                  <a:gd name="T15" fmla="*/ 193 h 193"/>
                </a:gdLst>
                <a:ahLst/>
                <a:cxnLst>
                  <a:cxn ang="T8">
                    <a:pos x="T0" y="T1"/>
                  </a:cxn>
                  <a:cxn ang="T9">
                    <a:pos x="T2" y="T3"/>
                  </a:cxn>
                  <a:cxn ang="T10">
                    <a:pos x="T4" y="T5"/>
                  </a:cxn>
                  <a:cxn ang="T11">
                    <a:pos x="T6" y="T7"/>
                  </a:cxn>
                </a:cxnLst>
                <a:rect l="T12" t="T13" r="T14" b="T15"/>
                <a:pathLst>
                  <a:path w="94" h="193">
                    <a:moveTo>
                      <a:pt x="94" y="0"/>
                    </a:moveTo>
                    <a:lnTo>
                      <a:pt x="0" y="78"/>
                    </a:lnTo>
                    <a:lnTo>
                      <a:pt x="45" y="193"/>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74" name="Line 332"/>
              <p:cNvSpPr>
                <a:spLocks noChangeShapeType="1"/>
              </p:cNvSpPr>
              <p:nvPr/>
            </p:nvSpPr>
            <p:spPr bwMode="gray">
              <a:xfrm flipH="1">
                <a:off x="1486" y="1883"/>
                <a:ext cx="169"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75" name="Line 333"/>
              <p:cNvSpPr>
                <a:spLocks noChangeShapeType="1"/>
              </p:cNvSpPr>
              <p:nvPr/>
            </p:nvSpPr>
            <p:spPr bwMode="gray">
              <a:xfrm flipV="1">
                <a:off x="1501" y="1994"/>
                <a:ext cx="99" cy="34"/>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76" name="Line 334"/>
              <p:cNvSpPr>
                <a:spLocks noChangeShapeType="1"/>
              </p:cNvSpPr>
              <p:nvPr/>
            </p:nvSpPr>
            <p:spPr bwMode="gray">
              <a:xfrm flipV="1">
                <a:off x="739" y="2504"/>
                <a:ext cx="72" cy="286"/>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77" name="Line 335"/>
              <p:cNvSpPr>
                <a:spLocks noChangeShapeType="1"/>
              </p:cNvSpPr>
              <p:nvPr/>
            </p:nvSpPr>
            <p:spPr bwMode="gray">
              <a:xfrm flipH="1">
                <a:off x="811" y="2376"/>
                <a:ext cx="137" cy="12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78" name="Freeform 336"/>
              <p:cNvSpPr>
                <a:spLocks/>
              </p:cNvSpPr>
              <p:nvPr/>
            </p:nvSpPr>
            <p:spPr bwMode="gray">
              <a:xfrm>
                <a:off x="395" y="3064"/>
                <a:ext cx="137" cy="59"/>
              </a:xfrm>
              <a:custGeom>
                <a:avLst/>
                <a:gdLst>
                  <a:gd name="T0" fmla="*/ 5926 w 94"/>
                  <a:gd name="T1" fmla="*/ 2922 h 36"/>
                  <a:gd name="T2" fmla="*/ 0 w 94"/>
                  <a:gd name="T3" fmla="*/ 0 h 36"/>
                  <a:gd name="T4" fmla="*/ 3059 w 94"/>
                  <a:gd name="T5" fmla="*/ 8289 h 36"/>
                  <a:gd name="T6" fmla="*/ 5926 w 94"/>
                  <a:gd name="T7" fmla="*/ 2922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49" y="36"/>
                    </a:lnTo>
                    <a:lnTo>
                      <a:pt x="94"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79" name="Freeform 337"/>
              <p:cNvSpPr>
                <a:spLocks/>
              </p:cNvSpPr>
              <p:nvPr/>
            </p:nvSpPr>
            <p:spPr bwMode="gray">
              <a:xfrm>
                <a:off x="2327" y="2708"/>
                <a:ext cx="135" cy="356"/>
              </a:xfrm>
              <a:custGeom>
                <a:avLst/>
                <a:gdLst>
                  <a:gd name="T0" fmla="*/ 5622 w 93"/>
                  <a:gd name="T1" fmla="*/ 52655 h 216"/>
                  <a:gd name="T2" fmla="*/ 0 w 93"/>
                  <a:gd name="T3" fmla="*/ 0 h 216"/>
                  <a:gd name="T4" fmla="*/ 2668 w 93"/>
                  <a:gd name="T5" fmla="*/ 21164 h 216"/>
                  <a:gd name="T6" fmla="*/ 5622 w 93"/>
                  <a:gd name="T7" fmla="*/ 52655 h 216"/>
                  <a:gd name="T8" fmla="*/ 0 60000 65536"/>
                  <a:gd name="T9" fmla="*/ 0 60000 65536"/>
                  <a:gd name="T10" fmla="*/ 0 60000 65536"/>
                  <a:gd name="T11" fmla="*/ 0 60000 65536"/>
                  <a:gd name="T12" fmla="*/ 0 w 93"/>
                  <a:gd name="T13" fmla="*/ 0 h 216"/>
                  <a:gd name="T14" fmla="*/ 93 w 93"/>
                  <a:gd name="T15" fmla="*/ 216 h 216"/>
                </a:gdLst>
                <a:ahLst/>
                <a:cxnLst>
                  <a:cxn ang="T8">
                    <a:pos x="T0" y="T1"/>
                  </a:cxn>
                  <a:cxn ang="T9">
                    <a:pos x="T2" y="T3"/>
                  </a:cxn>
                  <a:cxn ang="T10">
                    <a:pos x="T4" y="T5"/>
                  </a:cxn>
                  <a:cxn ang="T11">
                    <a:pos x="T6" y="T7"/>
                  </a:cxn>
                </a:cxnLst>
                <a:rect l="T12" t="T13" r="T14" b="T15"/>
                <a:pathLst>
                  <a:path w="93" h="216">
                    <a:moveTo>
                      <a:pt x="93" y="216"/>
                    </a:moveTo>
                    <a:lnTo>
                      <a:pt x="0" y="0"/>
                    </a:lnTo>
                    <a:lnTo>
                      <a:pt x="44" y="87"/>
                    </a:lnTo>
                    <a:lnTo>
                      <a:pt x="93" y="21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80" name="Freeform 338"/>
              <p:cNvSpPr>
                <a:spLocks/>
              </p:cNvSpPr>
              <p:nvPr/>
            </p:nvSpPr>
            <p:spPr bwMode="gray">
              <a:xfrm>
                <a:off x="2462" y="3064"/>
                <a:ext cx="138" cy="59"/>
              </a:xfrm>
              <a:custGeom>
                <a:avLst/>
                <a:gdLst>
                  <a:gd name="T0" fmla="*/ 6429 w 94"/>
                  <a:gd name="T1" fmla="*/ 2922 h 36"/>
                  <a:gd name="T2" fmla="*/ 0 w 94"/>
                  <a:gd name="T3" fmla="*/ 0 h 36"/>
                  <a:gd name="T4" fmla="*/ 3381 w 94"/>
                  <a:gd name="T5" fmla="*/ 8289 h 36"/>
                  <a:gd name="T6" fmla="*/ 6429 w 94"/>
                  <a:gd name="T7" fmla="*/ 2922 h 36"/>
                  <a:gd name="T8" fmla="*/ 0 60000 65536"/>
                  <a:gd name="T9" fmla="*/ 0 60000 65536"/>
                  <a:gd name="T10" fmla="*/ 0 60000 65536"/>
                  <a:gd name="T11" fmla="*/ 0 60000 65536"/>
                  <a:gd name="T12" fmla="*/ 0 w 94"/>
                  <a:gd name="T13" fmla="*/ 0 h 36"/>
                  <a:gd name="T14" fmla="*/ 94 w 94"/>
                  <a:gd name="T15" fmla="*/ 36 h 36"/>
                </a:gdLst>
                <a:ahLst/>
                <a:cxnLst>
                  <a:cxn ang="T8">
                    <a:pos x="T0" y="T1"/>
                  </a:cxn>
                  <a:cxn ang="T9">
                    <a:pos x="T2" y="T3"/>
                  </a:cxn>
                  <a:cxn ang="T10">
                    <a:pos x="T4" y="T5"/>
                  </a:cxn>
                  <a:cxn ang="T11">
                    <a:pos x="T6" y="T7"/>
                  </a:cxn>
                </a:cxnLst>
                <a:rect l="T12" t="T13" r="T14" b="T15"/>
                <a:pathLst>
                  <a:path w="94" h="36">
                    <a:moveTo>
                      <a:pt x="94" y="13"/>
                    </a:moveTo>
                    <a:lnTo>
                      <a:pt x="0" y="0"/>
                    </a:lnTo>
                    <a:lnTo>
                      <a:pt x="50" y="36"/>
                    </a:lnTo>
                    <a:lnTo>
                      <a:pt x="94"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81" name="Line 339"/>
              <p:cNvSpPr>
                <a:spLocks noChangeShapeType="1"/>
              </p:cNvSpPr>
              <p:nvPr/>
            </p:nvSpPr>
            <p:spPr bwMode="gray">
              <a:xfrm>
                <a:off x="2462" y="3070"/>
                <a:ext cx="138" cy="15"/>
              </a:xfrm>
              <a:prstGeom prst="line">
                <a:avLst/>
              </a:prstGeom>
              <a:noFill/>
              <a:ln w="2857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82" name="Freeform 340"/>
              <p:cNvSpPr>
                <a:spLocks/>
              </p:cNvSpPr>
              <p:nvPr/>
            </p:nvSpPr>
            <p:spPr bwMode="gray">
              <a:xfrm>
                <a:off x="2391" y="2851"/>
                <a:ext cx="144" cy="272"/>
              </a:xfrm>
              <a:custGeom>
                <a:avLst/>
                <a:gdLst>
                  <a:gd name="T0" fmla="*/ 3004 w 99"/>
                  <a:gd name="T1" fmla="*/ 31568 h 165"/>
                  <a:gd name="T2" fmla="*/ 6087 w 99"/>
                  <a:gd name="T3" fmla="*/ 40289 h 165"/>
                  <a:gd name="T4" fmla="*/ 0 w 99"/>
                  <a:gd name="T5" fmla="*/ 0 h 165"/>
                  <a:gd name="T6" fmla="*/ 3004 w 99"/>
                  <a:gd name="T7" fmla="*/ 31568 h 165"/>
                  <a:gd name="T8" fmla="*/ 0 60000 65536"/>
                  <a:gd name="T9" fmla="*/ 0 60000 65536"/>
                  <a:gd name="T10" fmla="*/ 0 60000 65536"/>
                  <a:gd name="T11" fmla="*/ 0 60000 65536"/>
                  <a:gd name="T12" fmla="*/ 0 w 99"/>
                  <a:gd name="T13" fmla="*/ 0 h 165"/>
                  <a:gd name="T14" fmla="*/ 99 w 99"/>
                  <a:gd name="T15" fmla="*/ 165 h 165"/>
                </a:gdLst>
                <a:ahLst/>
                <a:cxnLst>
                  <a:cxn ang="T8">
                    <a:pos x="T0" y="T1"/>
                  </a:cxn>
                  <a:cxn ang="T9">
                    <a:pos x="T2" y="T3"/>
                  </a:cxn>
                  <a:cxn ang="T10">
                    <a:pos x="T4" y="T5"/>
                  </a:cxn>
                  <a:cxn ang="T11">
                    <a:pos x="T6" y="T7"/>
                  </a:cxn>
                </a:cxnLst>
                <a:rect l="T12" t="T13" r="T14" b="T15"/>
                <a:pathLst>
                  <a:path w="99" h="165">
                    <a:moveTo>
                      <a:pt x="49" y="129"/>
                    </a:moveTo>
                    <a:lnTo>
                      <a:pt x="99" y="165"/>
                    </a:lnTo>
                    <a:lnTo>
                      <a:pt x="0" y="0"/>
                    </a:lnTo>
                    <a:lnTo>
                      <a:pt x="49" y="12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83" name="Line 341"/>
              <p:cNvSpPr>
                <a:spLocks noChangeShapeType="1"/>
              </p:cNvSpPr>
              <p:nvPr/>
            </p:nvSpPr>
            <p:spPr bwMode="gray">
              <a:xfrm>
                <a:off x="2462" y="3064"/>
                <a:ext cx="2" cy="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84" name="Freeform 342"/>
              <p:cNvSpPr>
                <a:spLocks/>
              </p:cNvSpPr>
              <p:nvPr/>
            </p:nvSpPr>
            <p:spPr bwMode="gray">
              <a:xfrm>
                <a:off x="948" y="2081"/>
                <a:ext cx="137" cy="295"/>
              </a:xfrm>
              <a:custGeom>
                <a:avLst/>
                <a:gdLst>
                  <a:gd name="T0" fmla="*/ 0 w 94"/>
                  <a:gd name="T1" fmla="*/ 43576 h 179"/>
                  <a:gd name="T2" fmla="*/ 5926 w 94"/>
                  <a:gd name="T3" fmla="*/ 39024 h 179"/>
                  <a:gd name="T4" fmla="*/ 3059 w 94"/>
                  <a:gd name="T5" fmla="*/ 0 h 179"/>
                  <a:gd name="T6" fmla="*/ 0 w 94"/>
                  <a:gd name="T7" fmla="*/ 43576 h 179"/>
                  <a:gd name="T8" fmla="*/ 0 60000 65536"/>
                  <a:gd name="T9" fmla="*/ 0 60000 65536"/>
                  <a:gd name="T10" fmla="*/ 0 60000 65536"/>
                  <a:gd name="T11" fmla="*/ 0 60000 65536"/>
                  <a:gd name="T12" fmla="*/ 0 w 94"/>
                  <a:gd name="T13" fmla="*/ 0 h 179"/>
                  <a:gd name="T14" fmla="*/ 94 w 94"/>
                  <a:gd name="T15" fmla="*/ 179 h 179"/>
                </a:gdLst>
                <a:ahLst/>
                <a:cxnLst>
                  <a:cxn ang="T8">
                    <a:pos x="T0" y="T1"/>
                  </a:cxn>
                  <a:cxn ang="T9">
                    <a:pos x="T2" y="T3"/>
                  </a:cxn>
                  <a:cxn ang="T10">
                    <a:pos x="T4" y="T5"/>
                  </a:cxn>
                  <a:cxn ang="T11">
                    <a:pos x="T6" y="T7"/>
                  </a:cxn>
                </a:cxnLst>
                <a:rect l="T12" t="T13" r="T14" b="T15"/>
                <a:pathLst>
                  <a:path w="94" h="179">
                    <a:moveTo>
                      <a:pt x="0" y="179"/>
                    </a:moveTo>
                    <a:lnTo>
                      <a:pt x="94" y="160"/>
                    </a:lnTo>
                    <a:lnTo>
                      <a:pt x="49" y="0"/>
                    </a:lnTo>
                    <a:lnTo>
                      <a:pt x="0" y="17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85" name="Freeform 343"/>
              <p:cNvSpPr>
                <a:spLocks/>
              </p:cNvSpPr>
              <p:nvPr/>
            </p:nvSpPr>
            <p:spPr bwMode="gray">
              <a:xfrm>
                <a:off x="1019" y="2058"/>
                <a:ext cx="138" cy="286"/>
              </a:xfrm>
              <a:custGeom>
                <a:avLst/>
                <a:gdLst>
                  <a:gd name="T0" fmla="*/ 6429 w 94"/>
                  <a:gd name="T1" fmla="*/ 0 h 174"/>
                  <a:gd name="T2" fmla="*/ 0 w 94"/>
                  <a:gd name="T3" fmla="*/ 3312 h 174"/>
                  <a:gd name="T4" fmla="*/ 3057 w 94"/>
                  <a:gd name="T5" fmla="*/ 41196 h 174"/>
                  <a:gd name="T6" fmla="*/ 6429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94" y="0"/>
                    </a:moveTo>
                    <a:lnTo>
                      <a:pt x="0" y="14"/>
                    </a:lnTo>
                    <a:lnTo>
                      <a:pt x="45" y="174"/>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86" name="Freeform 344"/>
              <p:cNvSpPr>
                <a:spLocks/>
              </p:cNvSpPr>
              <p:nvPr/>
            </p:nvSpPr>
            <p:spPr bwMode="gray">
              <a:xfrm>
                <a:off x="1157" y="1755"/>
                <a:ext cx="135" cy="416"/>
              </a:xfrm>
              <a:custGeom>
                <a:avLst/>
                <a:gdLst>
                  <a:gd name="T0" fmla="*/ 0 w 93"/>
                  <a:gd name="T1" fmla="*/ 43769 h 253"/>
                  <a:gd name="T2" fmla="*/ 5622 w 93"/>
                  <a:gd name="T3" fmla="*/ 60121 h 253"/>
                  <a:gd name="T4" fmla="*/ 2668 w 93"/>
                  <a:gd name="T5" fmla="*/ 0 h 253"/>
                  <a:gd name="T6" fmla="*/ 0 w 93"/>
                  <a:gd name="T7" fmla="*/ 43769 h 253"/>
                  <a:gd name="T8" fmla="*/ 0 60000 65536"/>
                  <a:gd name="T9" fmla="*/ 0 60000 65536"/>
                  <a:gd name="T10" fmla="*/ 0 60000 65536"/>
                  <a:gd name="T11" fmla="*/ 0 60000 65536"/>
                  <a:gd name="T12" fmla="*/ 0 w 93"/>
                  <a:gd name="T13" fmla="*/ 0 h 253"/>
                  <a:gd name="T14" fmla="*/ 93 w 93"/>
                  <a:gd name="T15" fmla="*/ 253 h 253"/>
                </a:gdLst>
                <a:ahLst/>
                <a:cxnLst>
                  <a:cxn ang="T8">
                    <a:pos x="T0" y="T1"/>
                  </a:cxn>
                  <a:cxn ang="T9">
                    <a:pos x="T2" y="T3"/>
                  </a:cxn>
                  <a:cxn ang="T10">
                    <a:pos x="T4" y="T5"/>
                  </a:cxn>
                  <a:cxn ang="T11">
                    <a:pos x="T6" y="T7"/>
                  </a:cxn>
                </a:cxnLst>
                <a:rect l="T12" t="T13" r="T14" b="T15"/>
                <a:pathLst>
                  <a:path w="93" h="253">
                    <a:moveTo>
                      <a:pt x="0" y="184"/>
                    </a:moveTo>
                    <a:lnTo>
                      <a:pt x="93" y="253"/>
                    </a:lnTo>
                    <a:lnTo>
                      <a:pt x="44" y="0"/>
                    </a:lnTo>
                    <a:lnTo>
                      <a:pt x="0" y="18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87" name="Line 345"/>
              <p:cNvSpPr>
                <a:spLocks noChangeShapeType="1"/>
              </p:cNvSpPr>
              <p:nvPr/>
            </p:nvSpPr>
            <p:spPr bwMode="gray">
              <a:xfrm>
                <a:off x="2327" y="2715"/>
                <a:ext cx="135" cy="349"/>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88" name="Freeform 346"/>
              <p:cNvSpPr>
                <a:spLocks/>
              </p:cNvSpPr>
              <p:nvPr/>
            </p:nvSpPr>
            <p:spPr bwMode="gray">
              <a:xfrm>
                <a:off x="2255" y="2708"/>
                <a:ext cx="136" cy="143"/>
              </a:xfrm>
              <a:custGeom>
                <a:avLst/>
                <a:gdLst>
                  <a:gd name="T0" fmla="*/ 3214 w 93"/>
                  <a:gd name="T1" fmla="*/ 0 h 87"/>
                  <a:gd name="T2" fmla="*/ 6092 w 93"/>
                  <a:gd name="T3" fmla="*/ 20557 h 87"/>
                  <a:gd name="T4" fmla="*/ 0 w 93"/>
                  <a:gd name="T5" fmla="*/ 0 h 87"/>
                  <a:gd name="T6" fmla="*/ 3214 w 93"/>
                  <a:gd name="T7" fmla="*/ 0 h 87"/>
                  <a:gd name="T8" fmla="*/ 0 60000 65536"/>
                  <a:gd name="T9" fmla="*/ 0 60000 65536"/>
                  <a:gd name="T10" fmla="*/ 0 60000 65536"/>
                  <a:gd name="T11" fmla="*/ 0 60000 65536"/>
                  <a:gd name="T12" fmla="*/ 0 w 93"/>
                  <a:gd name="T13" fmla="*/ 0 h 87"/>
                  <a:gd name="T14" fmla="*/ 93 w 93"/>
                  <a:gd name="T15" fmla="*/ 87 h 87"/>
                </a:gdLst>
                <a:ahLst/>
                <a:cxnLst>
                  <a:cxn ang="T8">
                    <a:pos x="T0" y="T1"/>
                  </a:cxn>
                  <a:cxn ang="T9">
                    <a:pos x="T2" y="T3"/>
                  </a:cxn>
                  <a:cxn ang="T10">
                    <a:pos x="T4" y="T5"/>
                  </a:cxn>
                  <a:cxn ang="T11">
                    <a:pos x="T6" y="T7"/>
                  </a:cxn>
                </a:cxnLst>
                <a:rect l="T12" t="T13" r="T14" b="T15"/>
                <a:pathLst>
                  <a:path w="93" h="87">
                    <a:moveTo>
                      <a:pt x="49" y="0"/>
                    </a:moveTo>
                    <a:lnTo>
                      <a:pt x="93" y="87"/>
                    </a:lnTo>
                    <a:lnTo>
                      <a:pt x="0" y="0"/>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89" name="Line 347"/>
              <p:cNvSpPr>
                <a:spLocks noChangeShapeType="1"/>
              </p:cNvSpPr>
              <p:nvPr/>
            </p:nvSpPr>
            <p:spPr bwMode="gray">
              <a:xfrm flipH="1" flipV="1">
                <a:off x="395" y="3064"/>
                <a:ext cx="137" cy="2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90" name="Line 348"/>
              <p:cNvSpPr>
                <a:spLocks noChangeShapeType="1"/>
              </p:cNvSpPr>
              <p:nvPr/>
            </p:nvSpPr>
            <p:spPr bwMode="gray">
              <a:xfrm>
                <a:off x="2327" y="2708"/>
                <a:ext cx="1" cy="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91" name="Line 349"/>
              <p:cNvSpPr>
                <a:spLocks noChangeShapeType="1"/>
              </p:cNvSpPr>
              <p:nvPr/>
            </p:nvSpPr>
            <p:spPr bwMode="gray">
              <a:xfrm>
                <a:off x="2462" y="3064"/>
                <a:ext cx="2" cy="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92" name="Line 350"/>
              <p:cNvSpPr>
                <a:spLocks noChangeShapeType="1"/>
              </p:cNvSpPr>
              <p:nvPr/>
            </p:nvSpPr>
            <p:spPr bwMode="gray">
              <a:xfrm>
                <a:off x="2398" y="2860"/>
                <a:ext cx="64" cy="204"/>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93" name="Freeform 351"/>
              <p:cNvSpPr>
                <a:spLocks/>
              </p:cNvSpPr>
              <p:nvPr/>
            </p:nvSpPr>
            <p:spPr bwMode="gray">
              <a:xfrm>
                <a:off x="1637" y="2043"/>
                <a:ext cx="137" cy="219"/>
              </a:xfrm>
              <a:custGeom>
                <a:avLst/>
                <a:gdLst>
                  <a:gd name="T0" fmla="*/ 2848 w 94"/>
                  <a:gd name="T1" fmla="*/ 0 h 133"/>
                  <a:gd name="T2" fmla="*/ 5926 w 94"/>
                  <a:gd name="T3" fmla="*/ 32086 h 133"/>
                  <a:gd name="T4" fmla="*/ 0 w 94"/>
                  <a:gd name="T5" fmla="*/ 16392 h 133"/>
                  <a:gd name="T6" fmla="*/ 2848 w 94"/>
                  <a:gd name="T7" fmla="*/ 0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45" y="0"/>
                    </a:moveTo>
                    <a:lnTo>
                      <a:pt x="94" y="133"/>
                    </a:lnTo>
                    <a:lnTo>
                      <a:pt x="0" y="68"/>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94" name="Freeform 352"/>
              <p:cNvSpPr>
                <a:spLocks/>
              </p:cNvSpPr>
              <p:nvPr/>
            </p:nvSpPr>
            <p:spPr bwMode="gray">
              <a:xfrm>
                <a:off x="1702" y="2043"/>
                <a:ext cx="143" cy="219"/>
              </a:xfrm>
              <a:custGeom>
                <a:avLst/>
                <a:gdLst>
                  <a:gd name="T0" fmla="*/ 6266 w 98"/>
                  <a:gd name="T1" fmla="*/ 23145 h 133"/>
                  <a:gd name="T2" fmla="*/ 0 w 98"/>
                  <a:gd name="T3" fmla="*/ 0 h 133"/>
                  <a:gd name="T4" fmla="*/ 3139 w 98"/>
                  <a:gd name="T5" fmla="*/ 32086 h 133"/>
                  <a:gd name="T6" fmla="*/ 6266 w 98"/>
                  <a:gd name="T7" fmla="*/ 23145 h 133"/>
                  <a:gd name="T8" fmla="*/ 0 60000 65536"/>
                  <a:gd name="T9" fmla="*/ 0 60000 65536"/>
                  <a:gd name="T10" fmla="*/ 0 60000 65536"/>
                  <a:gd name="T11" fmla="*/ 0 60000 65536"/>
                  <a:gd name="T12" fmla="*/ 0 w 98"/>
                  <a:gd name="T13" fmla="*/ 0 h 133"/>
                  <a:gd name="T14" fmla="*/ 98 w 98"/>
                  <a:gd name="T15" fmla="*/ 133 h 133"/>
                </a:gdLst>
                <a:ahLst/>
                <a:cxnLst>
                  <a:cxn ang="T8">
                    <a:pos x="T0" y="T1"/>
                  </a:cxn>
                  <a:cxn ang="T9">
                    <a:pos x="T2" y="T3"/>
                  </a:cxn>
                  <a:cxn ang="T10">
                    <a:pos x="T4" y="T5"/>
                  </a:cxn>
                  <a:cxn ang="T11">
                    <a:pos x="T6" y="T7"/>
                  </a:cxn>
                </a:cxnLst>
                <a:rect l="T12" t="T13" r="T14" b="T15"/>
                <a:pathLst>
                  <a:path w="98" h="133">
                    <a:moveTo>
                      <a:pt x="98" y="96"/>
                    </a:moveTo>
                    <a:lnTo>
                      <a:pt x="0" y="0"/>
                    </a:lnTo>
                    <a:lnTo>
                      <a:pt x="49" y="133"/>
                    </a:lnTo>
                    <a:lnTo>
                      <a:pt x="98" y="9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795" name="Line 353"/>
              <p:cNvSpPr>
                <a:spLocks noChangeShapeType="1"/>
              </p:cNvSpPr>
              <p:nvPr/>
            </p:nvSpPr>
            <p:spPr bwMode="gray">
              <a:xfrm flipH="1">
                <a:off x="1019" y="2058"/>
                <a:ext cx="138"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96" name="Line 354"/>
              <p:cNvSpPr>
                <a:spLocks noChangeShapeType="1"/>
              </p:cNvSpPr>
              <p:nvPr/>
            </p:nvSpPr>
            <p:spPr bwMode="gray">
              <a:xfrm flipV="1">
                <a:off x="948" y="2081"/>
                <a:ext cx="71" cy="295"/>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97" name="Line 355"/>
              <p:cNvSpPr>
                <a:spLocks noChangeShapeType="1"/>
              </p:cNvSpPr>
              <p:nvPr/>
            </p:nvSpPr>
            <p:spPr bwMode="gray">
              <a:xfrm flipH="1" flipV="1">
                <a:off x="1205" y="1850"/>
                <a:ext cx="138" cy="99"/>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98" name="Line 356"/>
              <p:cNvSpPr>
                <a:spLocks noChangeShapeType="1"/>
              </p:cNvSpPr>
              <p:nvPr/>
            </p:nvSpPr>
            <p:spPr bwMode="gray">
              <a:xfrm flipV="1">
                <a:off x="1157" y="1755"/>
                <a:ext cx="64" cy="30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799" name="Line 357"/>
              <p:cNvSpPr>
                <a:spLocks noChangeShapeType="1"/>
              </p:cNvSpPr>
              <p:nvPr/>
            </p:nvSpPr>
            <p:spPr bwMode="gray">
              <a:xfrm>
                <a:off x="2255" y="2708"/>
                <a:ext cx="72" cy="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00" name="Line 358"/>
              <p:cNvSpPr>
                <a:spLocks noChangeShapeType="1"/>
              </p:cNvSpPr>
              <p:nvPr/>
            </p:nvSpPr>
            <p:spPr bwMode="gray">
              <a:xfrm flipH="1" flipV="1">
                <a:off x="1702" y="2041"/>
                <a:ext cx="143" cy="158"/>
              </a:xfrm>
              <a:prstGeom prst="line">
                <a:avLst/>
              </a:prstGeom>
              <a:noFill/>
              <a:ln w="3810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01" name="Freeform 359"/>
              <p:cNvSpPr>
                <a:spLocks/>
              </p:cNvSpPr>
              <p:nvPr/>
            </p:nvSpPr>
            <p:spPr bwMode="gray">
              <a:xfrm>
                <a:off x="1774" y="2201"/>
                <a:ext cx="137" cy="196"/>
              </a:xfrm>
              <a:custGeom>
                <a:avLst/>
                <a:gdLst>
                  <a:gd name="T0" fmla="*/ 3059 w 94"/>
                  <a:gd name="T1" fmla="*/ 0 h 119"/>
                  <a:gd name="T2" fmla="*/ 5926 w 94"/>
                  <a:gd name="T3" fmla="*/ 28810 h 119"/>
                  <a:gd name="T4" fmla="*/ 0 w 94"/>
                  <a:gd name="T5" fmla="*/ 8950 h 119"/>
                  <a:gd name="T6" fmla="*/ 3059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19"/>
                    </a:lnTo>
                    <a:lnTo>
                      <a:pt x="0" y="3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02" name="Freeform 360"/>
              <p:cNvSpPr>
                <a:spLocks/>
              </p:cNvSpPr>
              <p:nvPr/>
            </p:nvSpPr>
            <p:spPr bwMode="gray">
              <a:xfrm>
                <a:off x="1845" y="2201"/>
                <a:ext cx="137" cy="196"/>
              </a:xfrm>
              <a:custGeom>
                <a:avLst/>
                <a:gdLst>
                  <a:gd name="T0" fmla="*/ 5926 w 94"/>
                  <a:gd name="T1" fmla="*/ 22313 h 119"/>
                  <a:gd name="T2" fmla="*/ 0 w 94"/>
                  <a:gd name="T3" fmla="*/ 0 h 119"/>
                  <a:gd name="T4" fmla="*/ 2848 w 94"/>
                  <a:gd name="T5" fmla="*/ 28810 h 119"/>
                  <a:gd name="T6" fmla="*/ 5926 w 94"/>
                  <a:gd name="T7" fmla="*/ 22313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92"/>
                    </a:moveTo>
                    <a:lnTo>
                      <a:pt x="0" y="0"/>
                    </a:lnTo>
                    <a:lnTo>
                      <a:pt x="45" y="119"/>
                    </a:lnTo>
                    <a:lnTo>
                      <a:pt x="94"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03" name="Line 361"/>
              <p:cNvSpPr>
                <a:spLocks noChangeShapeType="1"/>
              </p:cNvSpPr>
              <p:nvPr/>
            </p:nvSpPr>
            <p:spPr bwMode="gray">
              <a:xfrm flipH="1" flipV="1">
                <a:off x="1336" y="1946"/>
                <a:ext cx="174" cy="9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04" name="Line 362"/>
              <p:cNvSpPr>
                <a:spLocks noChangeShapeType="1"/>
              </p:cNvSpPr>
              <p:nvPr/>
            </p:nvSpPr>
            <p:spPr bwMode="gray">
              <a:xfrm flipV="1">
                <a:off x="1292" y="1946"/>
                <a:ext cx="48" cy="225"/>
              </a:xfrm>
              <a:prstGeom prst="line">
                <a:avLst/>
              </a:prstGeom>
              <a:noFill/>
              <a:ln w="3810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05" name="Line 363"/>
              <p:cNvSpPr>
                <a:spLocks noChangeShapeType="1"/>
              </p:cNvSpPr>
              <p:nvPr/>
            </p:nvSpPr>
            <p:spPr bwMode="gray">
              <a:xfrm flipH="1" flipV="1">
                <a:off x="1845" y="2201"/>
                <a:ext cx="137" cy="152"/>
              </a:xfrm>
              <a:prstGeom prst="line">
                <a:avLst/>
              </a:prstGeom>
              <a:noFill/>
              <a:ln w="3810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06" name="Line 364"/>
              <p:cNvSpPr>
                <a:spLocks noChangeShapeType="1"/>
              </p:cNvSpPr>
              <p:nvPr/>
            </p:nvSpPr>
            <p:spPr bwMode="gray">
              <a:xfrm flipV="1">
                <a:off x="1774" y="2201"/>
                <a:ext cx="71" cy="6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07" name="Freeform 365"/>
              <p:cNvSpPr>
                <a:spLocks/>
              </p:cNvSpPr>
              <p:nvPr/>
            </p:nvSpPr>
            <p:spPr bwMode="gray">
              <a:xfrm>
                <a:off x="675" y="2790"/>
                <a:ext cx="136" cy="333"/>
              </a:xfrm>
              <a:custGeom>
                <a:avLst/>
                <a:gdLst>
                  <a:gd name="T0" fmla="*/ 2855 w 93"/>
                  <a:gd name="T1" fmla="*/ 0 h 202"/>
                  <a:gd name="T2" fmla="*/ 6092 w 93"/>
                  <a:gd name="T3" fmla="*/ 49371 h 202"/>
                  <a:gd name="T4" fmla="*/ 0 w 93"/>
                  <a:gd name="T5" fmla="*/ 47101 h 202"/>
                  <a:gd name="T6" fmla="*/ 2855 w 93"/>
                  <a:gd name="T7" fmla="*/ 0 h 202"/>
                  <a:gd name="T8" fmla="*/ 0 60000 65536"/>
                  <a:gd name="T9" fmla="*/ 0 60000 65536"/>
                  <a:gd name="T10" fmla="*/ 0 60000 65536"/>
                  <a:gd name="T11" fmla="*/ 0 60000 65536"/>
                  <a:gd name="T12" fmla="*/ 0 w 93"/>
                  <a:gd name="T13" fmla="*/ 0 h 202"/>
                  <a:gd name="T14" fmla="*/ 93 w 93"/>
                  <a:gd name="T15" fmla="*/ 202 h 202"/>
                </a:gdLst>
                <a:ahLst/>
                <a:cxnLst>
                  <a:cxn ang="T8">
                    <a:pos x="T0" y="T1"/>
                  </a:cxn>
                  <a:cxn ang="T9">
                    <a:pos x="T2" y="T3"/>
                  </a:cxn>
                  <a:cxn ang="T10">
                    <a:pos x="T4" y="T5"/>
                  </a:cxn>
                  <a:cxn ang="T11">
                    <a:pos x="T6" y="T7"/>
                  </a:cxn>
                </a:cxnLst>
                <a:rect l="T12" t="T13" r="T14" b="T15"/>
                <a:pathLst>
                  <a:path w="93" h="202">
                    <a:moveTo>
                      <a:pt x="44" y="0"/>
                    </a:moveTo>
                    <a:lnTo>
                      <a:pt x="93" y="202"/>
                    </a:lnTo>
                    <a:lnTo>
                      <a:pt x="0" y="19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08" name="Freeform 366"/>
              <p:cNvSpPr>
                <a:spLocks/>
              </p:cNvSpPr>
              <p:nvPr/>
            </p:nvSpPr>
            <p:spPr bwMode="gray">
              <a:xfrm>
                <a:off x="739" y="2693"/>
                <a:ext cx="137" cy="430"/>
              </a:xfrm>
              <a:custGeom>
                <a:avLst/>
                <a:gdLst>
                  <a:gd name="T0" fmla="*/ 5926 w 94"/>
                  <a:gd name="T1" fmla="*/ 0 h 261"/>
                  <a:gd name="T2" fmla="*/ 0 w 94"/>
                  <a:gd name="T3" fmla="*/ 14337 h 261"/>
                  <a:gd name="T4" fmla="*/ 3059 w 94"/>
                  <a:gd name="T5" fmla="*/ 63286 h 261"/>
                  <a:gd name="T6" fmla="*/ 5926 w 94"/>
                  <a:gd name="T7" fmla="*/ 0 h 261"/>
                  <a:gd name="T8" fmla="*/ 0 60000 65536"/>
                  <a:gd name="T9" fmla="*/ 0 60000 65536"/>
                  <a:gd name="T10" fmla="*/ 0 60000 65536"/>
                  <a:gd name="T11" fmla="*/ 0 60000 65536"/>
                  <a:gd name="T12" fmla="*/ 0 w 94"/>
                  <a:gd name="T13" fmla="*/ 0 h 261"/>
                  <a:gd name="T14" fmla="*/ 94 w 94"/>
                  <a:gd name="T15" fmla="*/ 261 h 261"/>
                </a:gdLst>
                <a:ahLst/>
                <a:cxnLst>
                  <a:cxn ang="T8">
                    <a:pos x="T0" y="T1"/>
                  </a:cxn>
                  <a:cxn ang="T9">
                    <a:pos x="T2" y="T3"/>
                  </a:cxn>
                  <a:cxn ang="T10">
                    <a:pos x="T4" y="T5"/>
                  </a:cxn>
                  <a:cxn ang="T11">
                    <a:pos x="T6" y="T7"/>
                  </a:cxn>
                </a:cxnLst>
                <a:rect l="T12" t="T13" r="T14" b="T15"/>
                <a:pathLst>
                  <a:path w="94" h="261">
                    <a:moveTo>
                      <a:pt x="94" y="0"/>
                    </a:moveTo>
                    <a:lnTo>
                      <a:pt x="0" y="59"/>
                    </a:lnTo>
                    <a:lnTo>
                      <a:pt x="49" y="261"/>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09" name="Freeform 367"/>
              <p:cNvSpPr>
                <a:spLocks/>
              </p:cNvSpPr>
              <p:nvPr/>
            </p:nvSpPr>
            <p:spPr bwMode="gray">
              <a:xfrm>
                <a:off x="2535" y="3085"/>
                <a:ext cx="136" cy="61"/>
              </a:xfrm>
              <a:custGeom>
                <a:avLst/>
                <a:gdLst>
                  <a:gd name="T0" fmla="*/ 2855 w 93"/>
                  <a:gd name="T1" fmla="*/ 0 h 37"/>
                  <a:gd name="T2" fmla="*/ 6092 w 93"/>
                  <a:gd name="T3" fmla="*/ 9101 h 37"/>
                  <a:gd name="T4" fmla="*/ 0 w 93"/>
                  <a:gd name="T5" fmla="*/ 5670 h 37"/>
                  <a:gd name="T6" fmla="*/ 2855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4" y="0"/>
                    </a:moveTo>
                    <a:lnTo>
                      <a:pt x="93" y="37"/>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10" name="Freeform 368"/>
              <p:cNvSpPr>
                <a:spLocks/>
              </p:cNvSpPr>
              <p:nvPr/>
            </p:nvSpPr>
            <p:spPr bwMode="gray">
              <a:xfrm>
                <a:off x="466" y="3085"/>
                <a:ext cx="138" cy="61"/>
              </a:xfrm>
              <a:custGeom>
                <a:avLst/>
                <a:gdLst>
                  <a:gd name="T0" fmla="*/ 3057 w 94"/>
                  <a:gd name="T1" fmla="*/ 0 h 37"/>
                  <a:gd name="T2" fmla="*/ 6429 w 94"/>
                  <a:gd name="T3" fmla="*/ 9101 h 37"/>
                  <a:gd name="T4" fmla="*/ 0 w 94"/>
                  <a:gd name="T5" fmla="*/ 5670 h 37"/>
                  <a:gd name="T6" fmla="*/ 3057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11" name="Freeform 369"/>
              <p:cNvSpPr>
                <a:spLocks/>
              </p:cNvSpPr>
              <p:nvPr/>
            </p:nvSpPr>
            <p:spPr bwMode="gray">
              <a:xfrm>
                <a:off x="532" y="3085"/>
                <a:ext cx="143" cy="61"/>
              </a:xfrm>
              <a:custGeom>
                <a:avLst/>
                <a:gdLst>
                  <a:gd name="T0" fmla="*/ 6266 w 98"/>
                  <a:gd name="T1" fmla="*/ 3439 h 37"/>
                  <a:gd name="T2" fmla="*/ 0 w 98"/>
                  <a:gd name="T3" fmla="*/ 0 h 37"/>
                  <a:gd name="T4" fmla="*/ 3139 w 98"/>
                  <a:gd name="T5" fmla="*/ 9101 h 37"/>
                  <a:gd name="T6" fmla="*/ 6266 w 98"/>
                  <a:gd name="T7" fmla="*/ 3439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98" y="14"/>
                    </a:moveTo>
                    <a:lnTo>
                      <a:pt x="0" y="0"/>
                    </a:lnTo>
                    <a:lnTo>
                      <a:pt x="49" y="37"/>
                    </a:lnTo>
                    <a:lnTo>
                      <a:pt x="98"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12" name="Line 370"/>
              <p:cNvSpPr>
                <a:spLocks noChangeShapeType="1"/>
              </p:cNvSpPr>
              <p:nvPr/>
            </p:nvSpPr>
            <p:spPr bwMode="gray">
              <a:xfrm flipV="1">
                <a:off x="675" y="2790"/>
                <a:ext cx="64" cy="318"/>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13" name="Line 371"/>
              <p:cNvSpPr>
                <a:spLocks noChangeShapeType="1"/>
              </p:cNvSpPr>
              <p:nvPr/>
            </p:nvSpPr>
            <p:spPr bwMode="gray">
              <a:xfrm flipH="1">
                <a:off x="2535" y="3085"/>
                <a:ext cx="65"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14" name="Line 372"/>
              <p:cNvSpPr>
                <a:spLocks noChangeShapeType="1"/>
              </p:cNvSpPr>
              <p:nvPr/>
            </p:nvSpPr>
            <p:spPr bwMode="gray">
              <a:xfrm flipH="1" flipV="1">
                <a:off x="532" y="3085"/>
                <a:ext cx="143"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15" name="Line 373"/>
              <p:cNvSpPr>
                <a:spLocks noChangeShapeType="1"/>
              </p:cNvSpPr>
              <p:nvPr/>
            </p:nvSpPr>
            <p:spPr bwMode="gray">
              <a:xfrm flipV="1">
                <a:off x="466" y="3085"/>
                <a:ext cx="66"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16" name="Freeform 374"/>
              <p:cNvSpPr>
                <a:spLocks/>
              </p:cNvSpPr>
              <p:nvPr/>
            </p:nvSpPr>
            <p:spPr bwMode="gray">
              <a:xfrm>
                <a:off x="1429" y="2064"/>
                <a:ext cx="136" cy="251"/>
              </a:xfrm>
              <a:custGeom>
                <a:avLst/>
                <a:gdLst>
                  <a:gd name="T0" fmla="*/ 3214 w 93"/>
                  <a:gd name="T1" fmla="*/ 0 h 152"/>
                  <a:gd name="T2" fmla="*/ 6092 w 93"/>
                  <a:gd name="T3" fmla="*/ 37797 h 152"/>
                  <a:gd name="T4" fmla="*/ 0 w 93"/>
                  <a:gd name="T5" fmla="*/ 28692 h 152"/>
                  <a:gd name="T6" fmla="*/ 3214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9" y="0"/>
                    </a:moveTo>
                    <a:lnTo>
                      <a:pt x="93" y="152"/>
                    </a:lnTo>
                    <a:lnTo>
                      <a:pt x="0" y="115"/>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17" name="Freeform 375"/>
              <p:cNvSpPr>
                <a:spLocks/>
              </p:cNvSpPr>
              <p:nvPr/>
            </p:nvSpPr>
            <p:spPr bwMode="gray">
              <a:xfrm>
                <a:off x="1501" y="2064"/>
                <a:ext cx="136" cy="251"/>
              </a:xfrm>
              <a:custGeom>
                <a:avLst/>
                <a:gdLst>
                  <a:gd name="T0" fmla="*/ 6092 w 93"/>
                  <a:gd name="T1" fmla="*/ 13724 h 152"/>
                  <a:gd name="T2" fmla="*/ 0 w 93"/>
                  <a:gd name="T3" fmla="*/ 0 h 152"/>
                  <a:gd name="T4" fmla="*/ 2855 w 93"/>
                  <a:gd name="T5" fmla="*/ 37797 h 152"/>
                  <a:gd name="T6" fmla="*/ 6092 w 93"/>
                  <a:gd name="T7" fmla="*/ 13724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55"/>
                    </a:moveTo>
                    <a:lnTo>
                      <a:pt x="0" y="0"/>
                    </a:lnTo>
                    <a:lnTo>
                      <a:pt x="44" y="152"/>
                    </a:lnTo>
                    <a:lnTo>
                      <a:pt x="93"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18" name="Freeform 376"/>
              <p:cNvSpPr>
                <a:spLocks/>
              </p:cNvSpPr>
              <p:nvPr/>
            </p:nvSpPr>
            <p:spPr bwMode="gray">
              <a:xfrm>
                <a:off x="1085" y="2058"/>
                <a:ext cx="136" cy="347"/>
              </a:xfrm>
              <a:custGeom>
                <a:avLst/>
                <a:gdLst>
                  <a:gd name="T0" fmla="*/ 0 w 93"/>
                  <a:gd name="T1" fmla="*/ 41342 h 211"/>
                  <a:gd name="T2" fmla="*/ 6092 w 93"/>
                  <a:gd name="T3" fmla="*/ 50238 h 211"/>
                  <a:gd name="T4" fmla="*/ 3214 w 93"/>
                  <a:gd name="T5" fmla="*/ 0 h 211"/>
                  <a:gd name="T6" fmla="*/ 0 w 93"/>
                  <a:gd name="T7" fmla="*/ 41342 h 211"/>
                  <a:gd name="T8" fmla="*/ 0 60000 65536"/>
                  <a:gd name="T9" fmla="*/ 0 60000 65536"/>
                  <a:gd name="T10" fmla="*/ 0 60000 65536"/>
                  <a:gd name="T11" fmla="*/ 0 60000 65536"/>
                  <a:gd name="T12" fmla="*/ 0 w 93"/>
                  <a:gd name="T13" fmla="*/ 0 h 211"/>
                  <a:gd name="T14" fmla="*/ 93 w 93"/>
                  <a:gd name="T15" fmla="*/ 211 h 211"/>
                </a:gdLst>
                <a:ahLst/>
                <a:cxnLst>
                  <a:cxn ang="T8">
                    <a:pos x="T0" y="T1"/>
                  </a:cxn>
                  <a:cxn ang="T9">
                    <a:pos x="T2" y="T3"/>
                  </a:cxn>
                  <a:cxn ang="T10">
                    <a:pos x="T4" y="T5"/>
                  </a:cxn>
                  <a:cxn ang="T11">
                    <a:pos x="T6" y="T7"/>
                  </a:cxn>
                </a:cxnLst>
                <a:rect l="T12" t="T13" r="T14" b="T15"/>
                <a:pathLst>
                  <a:path w="93" h="211">
                    <a:moveTo>
                      <a:pt x="0" y="174"/>
                    </a:moveTo>
                    <a:lnTo>
                      <a:pt x="93" y="211"/>
                    </a:lnTo>
                    <a:lnTo>
                      <a:pt x="49" y="0"/>
                    </a:lnTo>
                    <a:lnTo>
                      <a:pt x="0" y="17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19" name="Freeform 377"/>
              <p:cNvSpPr>
                <a:spLocks/>
              </p:cNvSpPr>
              <p:nvPr/>
            </p:nvSpPr>
            <p:spPr bwMode="gray">
              <a:xfrm>
                <a:off x="1157" y="2058"/>
                <a:ext cx="135" cy="347"/>
              </a:xfrm>
              <a:custGeom>
                <a:avLst/>
                <a:gdLst>
                  <a:gd name="T0" fmla="*/ 5622 w 93"/>
                  <a:gd name="T1" fmla="*/ 16363 h 211"/>
                  <a:gd name="T2" fmla="*/ 0 w 93"/>
                  <a:gd name="T3" fmla="*/ 0 h 211"/>
                  <a:gd name="T4" fmla="*/ 2668 w 93"/>
                  <a:gd name="T5" fmla="*/ 50238 h 211"/>
                  <a:gd name="T6" fmla="*/ 5622 w 93"/>
                  <a:gd name="T7" fmla="*/ 16363 h 211"/>
                  <a:gd name="T8" fmla="*/ 0 60000 65536"/>
                  <a:gd name="T9" fmla="*/ 0 60000 65536"/>
                  <a:gd name="T10" fmla="*/ 0 60000 65536"/>
                  <a:gd name="T11" fmla="*/ 0 60000 65536"/>
                  <a:gd name="T12" fmla="*/ 0 w 93"/>
                  <a:gd name="T13" fmla="*/ 0 h 211"/>
                  <a:gd name="T14" fmla="*/ 93 w 93"/>
                  <a:gd name="T15" fmla="*/ 211 h 211"/>
                </a:gdLst>
                <a:ahLst/>
                <a:cxnLst>
                  <a:cxn ang="T8">
                    <a:pos x="T0" y="T1"/>
                  </a:cxn>
                  <a:cxn ang="T9">
                    <a:pos x="T2" y="T3"/>
                  </a:cxn>
                  <a:cxn ang="T10">
                    <a:pos x="T4" y="T5"/>
                  </a:cxn>
                  <a:cxn ang="T11">
                    <a:pos x="T6" y="T7"/>
                  </a:cxn>
                </a:cxnLst>
                <a:rect l="T12" t="T13" r="T14" b="T15"/>
                <a:pathLst>
                  <a:path w="93" h="211">
                    <a:moveTo>
                      <a:pt x="93" y="69"/>
                    </a:moveTo>
                    <a:lnTo>
                      <a:pt x="0" y="0"/>
                    </a:lnTo>
                    <a:lnTo>
                      <a:pt x="44" y="211"/>
                    </a:lnTo>
                    <a:lnTo>
                      <a:pt x="93" y="6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20" name="Freeform 378"/>
              <p:cNvSpPr>
                <a:spLocks/>
              </p:cNvSpPr>
              <p:nvPr/>
            </p:nvSpPr>
            <p:spPr bwMode="gray">
              <a:xfrm>
                <a:off x="876" y="2376"/>
                <a:ext cx="143" cy="317"/>
              </a:xfrm>
              <a:custGeom>
                <a:avLst/>
                <a:gdLst>
                  <a:gd name="T0" fmla="*/ 3139 w 98"/>
                  <a:gd name="T1" fmla="*/ 0 h 193"/>
                  <a:gd name="T2" fmla="*/ 6266 w 98"/>
                  <a:gd name="T3" fmla="*/ 34436 h 193"/>
                  <a:gd name="T4" fmla="*/ 0 w 98"/>
                  <a:gd name="T5" fmla="*/ 45344 h 193"/>
                  <a:gd name="T6" fmla="*/ 3139 w 98"/>
                  <a:gd name="T7" fmla="*/ 0 h 193"/>
                  <a:gd name="T8" fmla="*/ 0 60000 65536"/>
                  <a:gd name="T9" fmla="*/ 0 60000 65536"/>
                  <a:gd name="T10" fmla="*/ 0 60000 65536"/>
                  <a:gd name="T11" fmla="*/ 0 60000 65536"/>
                  <a:gd name="T12" fmla="*/ 0 w 98"/>
                  <a:gd name="T13" fmla="*/ 0 h 193"/>
                  <a:gd name="T14" fmla="*/ 98 w 98"/>
                  <a:gd name="T15" fmla="*/ 193 h 193"/>
                </a:gdLst>
                <a:ahLst/>
                <a:cxnLst>
                  <a:cxn ang="T8">
                    <a:pos x="T0" y="T1"/>
                  </a:cxn>
                  <a:cxn ang="T9">
                    <a:pos x="T2" y="T3"/>
                  </a:cxn>
                  <a:cxn ang="T10">
                    <a:pos x="T4" y="T5"/>
                  </a:cxn>
                  <a:cxn ang="T11">
                    <a:pos x="T6" y="T7"/>
                  </a:cxn>
                </a:cxnLst>
                <a:rect l="T12" t="T13" r="T14" b="T15"/>
                <a:pathLst>
                  <a:path w="98" h="193">
                    <a:moveTo>
                      <a:pt x="49" y="0"/>
                    </a:moveTo>
                    <a:lnTo>
                      <a:pt x="98" y="147"/>
                    </a:lnTo>
                    <a:lnTo>
                      <a:pt x="0" y="19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21" name="Freeform 379"/>
              <p:cNvSpPr>
                <a:spLocks/>
              </p:cNvSpPr>
              <p:nvPr/>
            </p:nvSpPr>
            <p:spPr bwMode="gray">
              <a:xfrm>
                <a:off x="948" y="2344"/>
                <a:ext cx="137" cy="274"/>
              </a:xfrm>
              <a:custGeom>
                <a:avLst/>
                <a:gdLst>
                  <a:gd name="T0" fmla="*/ 5926 w 94"/>
                  <a:gd name="T1" fmla="*/ 0 h 166"/>
                  <a:gd name="T2" fmla="*/ 0 w 94"/>
                  <a:gd name="T3" fmla="*/ 4632 h 166"/>
                  <a:gd name="T4" fmla="*/ 3059 w 94"/>
                  <a:gd name="T5" fmla="*/ 41093 h 166"/>
                  <a:gd name="T6" fmla="*/ 5926 w 94"/>
                  <a:gd name="T7" fmla="*/ 0 h 166"/>
                  <a:gd name="T8" fmla="*/ 0 60000 65536"/>
                  <a:gd name="T9" fmla="*/ 0 60000 65536"/>
                  <a:gd name="T10" fmla="*/ 0 60000 65536"/>
                  <a:gd name="T11" fmla="*/ 0 60000 65536"/>
                  <a:gd name="T12" fmla="*/ 0 w 94"/>
                  <a:gd name="T13" fmla="*/ 0 h 166"/>
                  <a:gd name="T14" fmla="*/ 94 w 94"/>
                  <a:gd name="T15" fmla="*/ 166 h 166"/>
                </a:gdLst>
                <a:ahLst/>
                <a:cxnLst>
                  <a:cxn ang="T8">
                    <a:pos x="T0" y="T1"/>
                  </a:cxn>
                  <a:cxn ang="T9">
                    <a:pos x="T2" y="T3"/>
                  </a:cxn>
                  <a:cxn ang="T10">
                    <a:pos x="T4" y="T5"/>
                  </a:cxn>
                  <a:cxn ang="T11">
                    <a:pos x="T6" y="T7"/>
                  </a:cxn>
                </a:cxnLst>
                <a:rect l="T12" t="T13" r="T14" b="T15"/>
                <a:pathLst>
                  <a:path w="94" h="166">
                    <a:moveTo>
                      <a:pt x="94" y="0"/>
                    </a:moveTo>
                    <a:lnTo>
                      <a:pt x="0" y="19"/>
                    </a:lnTo>
                    <a:lnTo>
                      <a:pt x="49" y="16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22" name="Freeform 380"/>
              <p:cNvSpPr>
                <a:spLocks/>
              </p:cNvSpPr>
              <p:nvPr/>
            </p:nvSpPr>
            <p:spPr bwMode="gray">
              <a:xfrm>
                <a:off x="1911" y="2353"/>
                <a:ext cx="136" cy="166"/>
              </a:xfrm>
              <a:custGeom>
                <a:avLst/>
                <a:gdLst>
                  <a:gd name="T0" fmla="*/ 3214 w 93"/>
                  <a:gd name="T1" fmla="*/ 0 h 101"/>
                  <a:gd name="T2" fmla="*/ 6092 w 93"/>
                  <a:gd name="T3" fmla="*/ 23912 h 101"/>
                  <a:gd name="T4" fmla="*/ 0 w 93"/>
                  <a:gd name="T5" fmla="*/ 6283 h 101"/>
                  <a:gd name="T6" fmla="*/ 3214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49" y="0"/>
                    </a:moveTo>
                    <a:lnTo>
                      <a:pt x="93" y="101"/>
                    </a:lnTo>
                    <a:lnTo>
                      <a:pt x="0" y="2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23" name="Freeform 381"/>
              <p:cNvSpPr>
                <a:spLocks/>
              </p:cNvSpPr>
              <p:nvPr/>
            </p:nvSpPr>
            <p:spPr bwMode="gray">
              <a:xfrm>
                <a:off x="1982" y="2353"/>
                <a:ext cx="136" cy="166"/>
              </a:xfrm>
              <a:custGeom>
                <a:avLst/>
                <a:gdLst>
                  <a:gd name="T0" fmla="*/ 6092 w 93"/>
                  <a:gd name="T1" fmla="*/ 19601 h 101"/>
                  <a:gd name="T2" fmla="*/ 0 w 93"/>
                  <a:gd name="T3" fmla="*/ 0 h 101"/>
                  <a:gd name="T4" fmla="*/ 2855 w 93"/>
                  <a:gd name="T5" fmla="*/ 23912 h 101"/>
                  <a:gd name="T6" fmla="*/ 6092 w 93"/>
                  <a:gd name="T7" fmla="*/ 19601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93" y="83"/>
                    </a:moveTo>
                    <a:lnTo>
                      <a:pt x="0" y="0"/>
                    </a:lnTo>
                    <a:lnTo>
                      <a:pt x="44" y="101"/>
                    </a:lnTo>
                    <a:lnTo>
                      <a:pt x="93" y="8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24" name="Line 382"/>
              <p:cNvSpPr>
                <a:spLocks noChangeShapeType="1"/>
              </p:cNvSpPr>
              <p:nvPr/>
            </p:nvSpPr>
            <p:spPr bwMode="gray">
              <a:xfrm flipH="1" flipV="1">
                <a:off x="1507" y="2031"/>
                <a:ext cx="130" cy="124"/>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25" name="Line 383"/>
              <p:cNvSpPr>
                <a:spLocks noChangeShapeType="1"/>
              </p:cNvSpPr>
              <p:nvPr/>
            </p:nvSpPr>
            <p:spPr bwMode="gray">
              <a:xfrm flipV="1">
                <a:off x="1429" y="2038"/>
                <a:ext cx="84" cy="21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26" name="Line 384"/>
              <p:cNvSpPr>
                <a:spLocks noChangeShapeType="1"/>
              </p:cNvSpPr>
              <p:nvPr/>
            </p:nvSpPr>
            <p:spPr bwMode="gray">
              <a:xfrm flipH="1" flipV="1">
                <a:off x="1157" y="2058"/>
                <a:ext cx="135" cy="11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27" name="Line 385"/>
              <p:cNvSpPr>
                <a:spLocks noChangeShapeType="1"/>
              </p:cNvSpPr>
              <p:nvPr/>
            </p:nvSpPr>
            <p:spPr bwMode="gray">
              <a:xfrm flipV="1">
                <a:off x="1085" y="2058"/>
                <a:ext cx="72" cy="28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28" name="Line 386"/>
              <p:cNvSpPr>
                <a:spLocks noChangeShapeType="1"/>
              </p:cNvSpPr>
              <p:nvPr/>
            </p:nvSpPr>
            <p:spPr bwMode="gray">
              <a:xfrm flipV="1">
                <a:off x="876" y="2376"/>
                <a:ext cx="72" cy="317"/>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29" name="Line 387"/>
              <p:cNvSpPr>
                <a:spLocks noChangeShapeType="1"/>
              </p:cNvSpPr>
              <p:nvPr/>
            </p:nvSpPr>
            <p:spPr bwMode="gray">
              <a:xfrm flipH="1">
                <a:off x="948" y="2344"/>
                <a:ext cx="137" cy="3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30" name="Line 388"/>
              <p:cNvSpPr>
                <a:spLocks noChangeShapeType="1"/>
              </p:cNvSpPr>
              <p:nvPr/>
            </p:nvSpPr>
            <p:spPr bwMode="gray">
              <a:xfrm flipH="1" flipV="1">
                <a:off x="1982" y="2353"/>
                <a:ext cx="136" cy="136"/>
              </a:xfrm>
              <a:prstGeom prst="line">
                <a:avLst/>
              </a:prstGeom>
              <a:noFill/>
              <a:ln w="3810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31" name="Line 389"/>
              <p:cNvSpPr>
                <a:spLocks noChangeShapeType="1"/>
              </p:cNvSpPr>
              <p:nvPr/>
            </p:nvSpPr>
            <p:spPr bwMode="gray">
              <a:xfrm flipV="1">
                <a:off x="1911" y="2353"/>
                <a:ext cx="71" cy="44"/>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32" name="Freeform 390"/>
              <p:cNvSpPr>
                <a:spLocks/>
              </p:cNvSpPr>
              <p:nvPr/>
            </p:nvSpPr>
            <p:spPr bwMode="gray">
              <a:xfrm>
                <a:off x="1221" y="2171"/>
                <a:ext cx="143" cy="272"/>
              </a:xfrm>
              <a:custGeom>
                <a:avLst/>
                <a:gdLst>
                  <a:gd name="T0" fmla="*/ 3139 w 98"/>
                  <a:gd name="T1" fmla="*/ 0 h 165"/>
                  <a:gd name="T2" fmla="*/ 6266 w 98"/>
                  <a:gd name="T3" fmla="*/ 40289 h 165"/>
                  <a:gd name="T4" fmla="*/ 0 w 98"/>
                  <a:gd name="T5" fmla="*/ 34686 h 165"/>
                  <a:gd name="T6" fmla="*/ 3139 w 98"/>
                  <a:gd name="T7" fmla="*/ 0 h 165"/>
                  <a:gd name="T8" fmla="*/ 0 60000 65536"/>
                  <a:gd name="T9" fmla="*/ 0 60000 65536"/>
                  <a:gd name="T10" fmla="*/ 0 60000 65536"/>
                  <a:gd name="T11" fmla="*/ 0 60000 65536"/>
                  <a:gd name="T12" fmla="*/ 0 w 98"/>
                  <a:gd name="T13" fmla="*/ 0 h 165"/>
                  <a:gd name="T14" fmla="*/ 98 w 98"/>
                  <a:gd name="T15" fmla="*/ 165 h 165"/>
                </a:gdLst>
                <a:ahLst/>
                <a:cxnLst>
                  <a:cxn ang="T8">
                    <a:pos x="T0" y="T1"/>
                  </a:cxn>
                  <a:cxn ang="T9">
                    <a:pos x="T2" y="T3"/>
                  </a:cxn>
                  <a:cxn ang="T10">
                    <a:pos x="T4" y="T5"/>
                  </a:cxn>
                  <a:cxn ang="T11">
                    <a:pos x="T6" y="T7"/>
                  </a:cxn>
                </a:cxnLst>
                <a:rect l="T12" t="T13" r="T14" b="T15"/>
                <a:pathLst>
                  <a:path w="98" h="165">
                    <a:moveTo>
                      <a:pt x="49" y="0"/>
                    </a:moveTo>
                    <a:lnTo>
                      <a:pt x="98" y="165"/>
                    </a:lnTo>
                    <a:lnTo>
                      <a:pt x="0" y="142"/>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33" name="Freeform 391"/>
              <p:cNvSpPr>
                <a:spLocks/>
              </p:cNvSpPr>
              <p:nvPr/>
            </p:nvSpPr>
            <p:spPr bwMode="gray">
              <a:xfrm>
                <a:off x="1292" y="2171"/>
                <a:ext cx="137" cy="272"/>
              </a:xfrm>
              <a:custGeom>
                <a:avLst/>
                <a:gdLst>
                  <a:gd name="T0" fmla="*/ 5926 w 94"/>
                  <a:gd name="T1" fmla="*/ 12186 h 165"/>
                  <a:gd name="T2" fmla="*/ 0 w 94"/>
                  <a:gd name="T3" fmla="*/ 0 h 165"/>
                  <a:gd name="T4" fmla="*/ 3059 w 94"/>
                  <a:gd name="T5" fmla="*/ 40289 h 165"/>
                  <a:gd name="T6" fmla="*/ 5926 w 94"/>
                  <a:gd name="T7" fmla="*/ 12186 h 165"/>
                  <a:gd name="T8" fmla="*/ 0 60000 65536"/>
                  <a:gd name="T9" fmla="*/ 0 60000 65536"/>
                  <a:gd name="T10" fmla="*/ 0 60000 65536"/>
                  <a:gd name="T11" fmla="*/ 0 60000 65536"/>
                  <a:gd name="T12" fmla="*/ 0 w 94"/>
                  <a:gd name="T13" fmla="*/ 0 h 165"/>
                  <a:gd name="T14" fmla="*/ 94 w 94"/>
                  <a:gd name="T15" fmla="*/ 165 h 165"/>
                </a:gdLst>
                <a:ahLst/>
                <a:cxnLst>
                  <a:cxn ang="T8">
                    <a:pos x="T0" y="T1"/>
                  </a:cxn>
                  <a:cxn ang="T9">
                    <a:pos x="T2" y="T3"/>
                  </a:cxn>
                  <a:cxn ang="T10">
                    <a:pos x="T4" y="T5"/>
                  </a:cxn>
                  <a:cxn ang="T11">
                    <a:pos x="T6" y="T7"/>
                  </a:cxn>
                </a:cxnLst>
                <a:rect l="T12" t="T13" r="T14" b="T15"/>
                <a:pathLst>
                  <a:path w="94" h="165">
                    <a:moveTo>
                      <a:pt x="94" y="50"/>
                    </a:moveTo>
                    <a:lnTo>
                      <a:pt x="0" y="0"/>
                    </a:lnTo>
                    <a:lnTo>
                      <a:pt x="49" y="165"/>
                    </a:lnTo>
                    <a:lnTo>
                      <a:pt x="94" y="5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34" name="Freeform 392"/>
              <p:cNvSpPr>
                <a:spLocks/>
              </p:cNvSpPr>
              <p:nvPr/>
            </p:nvSpPr>
            <p:spPr bwMode="gray">
              <a:xfrm>
                <a:off x="2047" y="2489"/>
                <a:ext cx="143" cy="181"/>
              </a:xfrm>
              <a:custGeom>
                <a:avLst/>
                <a:gdLst>
                  <a:gd name="T0" fmla="*/ 3139 w 98"/>
                  <a:gd name="T1" fmla="*/ 0 h 110"/>
                  <a:gd name="T2" fmla="*/ 6266 w 98"/>
                  <a:gd name="T3" fmla="*/ 26317 h 110"/>
                  <a:gd name="T4" fmla="*/ 0 w 98"/>
                  <a:gd name="T5" fmla="*/ 4341 h 110"/>
                  <a:gd name="T6" fmla="*/ 3139 w 98"/>
                  <a:gd name="T7" fmla="*/ 0 h 110"/>
                  <a:gd name="T8" fmla="*/ 0 60000 65536"/>
                  <a:gd name="T9" fmla="*/ 0 60000 65536"/>
                  <a:gd name="T10" fmla="*/ 0 60000 65536"/>
                  <a:gd name="T11" fmla="*/ 0 60000 65536"/>
                  <a:gd name="T12" fmla="*/ 0 w 98"/>
                  <a:gd name="T13" fmla="*/ 0 h 110"/>
                  <a:gd name="T14" fmla="*/ 98 w 98"/>
                  <a:gd name="T15" fmla="*/ 110 h 110"/>
                </a:gdLst>
                <a:ahLst/>
                <a:cxnLst>
                  <a:cxn ang="T8">
                    <a:pos x="T0" y="T1"/>
                  </a:cxn>
                  <a:cxn ang="T9">
                    <a:pos x="T2" y="T3"/>
                  </a:cxn>
                  <a:cxn ang="T10">
                    <a:pos x="T4" y="T5"/>
                  </a:cxn>
                  <a:cxn ang="T11">
                    <a:pos x="T6" y="T7"/>
                  </a:cxn>
                </a:cxnLst>
                <a:rect l="T12" t="T13" r="T14" b="T15"/>
                <a:pathLst>
                  <a:path w="98" h="110">
                    <a:moveTo>
                      <a:pt x="49" y="0"/>
                    </a:moveTo>
                    <a:lnTo>
                      <a:pt x="98" y="110"/>
                    </a:lnTo>
                    <a:lnTo>
                      <a:pt x="0" y="18"/>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35" name="Freeform 393"/>
              <p:cNvSpPr>
                <a:spLocks/>
              </p:cNvSpPr>
              <p:nvPr/>
            </p:nvSpPr>
            <p:spPr bwMode="gray">
              <a:xfrm>
                <a:off x="2118" y="2489"/>
                <a:ext cx="137" cy="219"/>
              </a:xfrm>
              <a:custGeom>
                <a:avLst/>
                <a:gdLst>
                  <a:gd name="T0" fmla="*/ 5926 w 94"/>
                  <a:gd name="T1" fmla="*/ 32086 h 133"/>
                  <a:gd name="T2" fmla="*/ 0 w 94"/>
                  <a:gd name="T3" fmla="*/ 0 h 133"/>
                  <a:gd name="T4" fmla="*/ 3059 w 94"/>
                  <a:gd name="T5" fmla="*/ 26512 h 133"/>
                  <a:gd name="T6" fmla="*/ 5926 w 94"/>
                  <a:gd name="T7" fmla="*/ 32086 h 133"/>
                  <a:gd name="T8" fmla="*/ 0 60000 65536"/>
                  <a:gd name="T9" fmla="*/ 0 60000 65536"/>
                  <a:gd name="T10" fmla="*/ 0 60000 65536"/>
                  <a:gd name="T11" fmla="*/ 0 60000 65536"/>
                  <a:gd name="T12" fmla="*/ 0 w 94"/>
                  <a:gd name="T13" fmla="*/ 0 h 133"/>
                  <a:gd name="T14" fmla="*/ 94 w 94"/>
                  <a:gd name="T15" fmla="*/ 133 h 133"/>
                </a:gdLst>
                <a:ahLst/>
                <a:cxnLst>
                  <a:cxn ang="T8">
                    <a:pos x="T0" y="T1"/>
                  </a:cxn>
                  <a:cxn ang="T9">
                    <a:pos x="T2" y="T3"/>
                  </a:cxn>
                  <a:cxn ang="T10">
                    <a:pos x="T4" y="T5"/>
                  </a:cxn>
                  <a:cxn ang="T11">
                    <a:pos x="T6" y="T7"/>
                  </a:cxn>
                </a:cxnLst>
                <a:rect l="T12" t="T13" r="T14" b="T15"/>
                <a:pathLst>
                  <a:path w="94" h="133">
                    <a:moveTo>
                      <a:pt x="94" y="133"/>
                    </a:moveTo>
                    <a:lnTo>
                      <a:pt x="0" y="0"/>
                    </a:lnTo>
                    <a:lnTo>
                      <a:pt x="49" y="110"/>
                    </a:lnTo>
                    <a:lnTo>
                      <a:pt x="94" y="13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36" name="Freeform 394"/>
              <p:cNvSpPr>
                <a:spLocks/>
              </p:cNvSpPr>
              <p:nvPr/>
            </p:nvSpPr>
            <p:spPr bwMode="gray">
              <a:xfrm>
                <a:off x="1565" y="2155"/>
                <a:ext cx="137" cy="189"/>
              </a:xfrm>
              <a:custGeom>
                <a:avLst/>
                <a:gdLst>
                  <a:gd name="T0" fmla="*/ 3059 w 94"/>
                  <a:gd name="T1" fmla="*/ 0 h 115"/>
                  <a:gd name="T2" fmla="*/ 5926 w 94"/>
                  <a:gd name="T3" fmla="*/ 27221 h 115"/>
                  <a:gd name="T4" fmla="*/ 0 w 94"/>
                  <a:gd name="T5" fmla="*/ 22843 h 115"/>
                  <a:gd name="T6" fmla="*/ 3059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9" y="0"/>
                    </a:moveTo>
                    <a:lnTo>
                      <a:pt x="94" y="115"/>
                    </a:lnTo>
                    <a:lnTo>
                      <a:pt x="0" y="9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37" name="Freeform 395"/>
              <p:cNvSpPr>
                <a:spLocks/>
              </p:cNvSpPr>
              <p:nvPr/>
            </p:nvSpPr>
            <p:spPr bwMode="gray">
              <a:xfrm>
                <a:off x="1637" y="2155"/>
                <a:ext cx="137" cy="189"/>
              </a:xfrm>
              <a:custGeom>
                <a:avLst/>
                <a:gdLst>
                  <a:gd name="T0" fmla="*/ 5926 w 94"/>
                  <a:gd name="T1" fmla="*/ 15396 h 115"/>
                  <a:gd name="T2" fmla="*/ 0 w 94"/>
                  <a:gd name="T3" fmla="*/ 0 h 115"/>
                  <a:gd name="T4" fmla="*/ 2848 w 94"/>
                  <a:gd name="T5" fmla="*/ 27221 h 115"/>
                  <a:gd name="T6" fmla="*/ 5926 w 94"/>
                  <a:gd name="T7" fmla="*/ 15396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65"/>
                    </a:moveTo>
                    <a:lnTo>
                      <a:pt x="0" y="0"/>
                    </a:lnTo>
                    <a:lnTo>
                      <a:pt x="45" y="115"/>
                    </a:lnTo>
                    <a:lnTo>
                      <a:pt x="94" y="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38" name="Freeform 396"/>
              <p:cNvSpPr>
                <a:spLocks/>
              </p:cNvSpPr>
              <p:nvPr/>
            </p:nvSpPr>
            <p:spPr bwMode="gray">
              <a:xfrm>
                <a:off x="604" y="3108"/>
                <a:ext cx="135" cy="61"/>
              </a:xfrm>
              <a:custGeom>
                <a:avLst/>
                <a:gdLst>
                  <a:gd name="T0" fmla="*/ 2958 w 93"/>
                  <a:gd name="T1" fmla="*/ 0 h 37"/>
                  <a:gd name="T2" fmla="*/ 5622 w 93"/>
                  <a:gd name="T3" fmla="*/ 9101 h 37"/>
                  <a:gd name="T4" fmla="*/ 0 w 93"/>
                  <a:gd name="T5" fmla="*/ 5670 h 37"/>
                  <a:gd name="T6" fmla="*/ 2958 w 93"/>
                  <a:gd name="T7" fmla="*/ 0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49" y="0"/>
                    </a:moveTo>
                    <a:lnTo>
                      <a:pt x="93"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39" name="Freeform 397"/>
              <p:cNvSpPr>
                <a:spLocks/>
              </p:cNvSpPr>
              <p:nvPr/>
            </p:nvSpPr>
            <p:spPr bwMode="gray">
              <a:xfrm>
                <a:off x="675" y="3108"/>
                <a:ext cx="136" cy="61"/>
              </a:xfrm>
              <a:custGeom>
                <a:avLst/>
                <a:gdLst>
                  <a:gd name="T0" fmla="*/ 6092 w 93"/>
                  <a:gd name="T1" fmla="*/ 2254 h 37"/>
                  <a:gd name="T2" fmla="*/ 0 w 93"/>
                  <a:gd name="T3" fmla="*/ 0 h 37"/>
                  <a:gd name="T4" fmla="*/ 2855 w 93"/>
                  <a:gd name="T5" fmla="*/ 9101 h 37"/>
                  <a:gd name="T6" fmla="*/ 6092 w 93"/>
                  <a:gd name="T7" fmla="*/ 2254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9"/>
                    </a:moveTo>
                    <a:lnTo>
                      <a:pt x="0" y="0"/>
                    </a:lnTo>
                    <a:lnTo>
                      <a:pt x="44" y="37"/>
                    </a:lnTo>
                    <a:lnTo>
                      <a:pt x="93"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40" name="Line 398"/>
              <p:cNvSpPr>
                <a:spLocks noChangeShapeType="1"/>
              </p:cNvSpPr>
              <p:nvPr/>
            </p:nvSpPr>
            <p:spPr bwMode="gray">
              <a:xfrm flipH="1" flipV="1">
                <a:off x="1292" y="2171"/>
                <a:ext cx="137" cy="8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41" name="Line 399"/>
              <p:cNvSpPr>
                <a:spLocks noChangeShapeType="1"/>
              </p:cNvSpPr>
              <p:nvPr/>
            </p:nvSpPr>
            <p:spPr bwMode="gray">
              <a:xfrm flipV="1">
                <a:off x="1221" y="2171"/>
                <a:ext cx="71" cy="234"/>
              </a:xfrm>
              <a:prstGeom prst="line">
                <a:avLst/>
              </a:prstGeom>
              <a:noFill/>
              <a:ln w="3810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42" name="Line 400"/>
              <p:cNvSpPr>
                <a:spLocks noChangeShapeType="1"/>
              </p:cNvSpPr>
              <p:nvPr/>
            </p:nvSpPr>
            <p:spPr bwMode="gray">
              <a:xfrm flipH="1" flipV="1">
                <a:off x="2118" y="2489"/>
                <a:ext cx="137" cy="219"/>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43" name="Line 401"/>
              <p:cNvSpPr>
                <a:spLocks noChangeShapeType="1"/>
              </p:cNvSpPr>
              <p:nvPr/>
            </p:nvSpPr>
            <p:spPr bwMode="gray">
              <a:xfrm flipV="1">
                <a:off x="2047" y="2489"/>
                <a:ext cx="71" cy="3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44" name="Line 402"/>
              <p:cNvSpPr>
                <a:spLocks noChangeShapeType="1"/>
              </p:cNvSpPr>
              <p:nvPr/>
            </p:nvSpPr>
            <p:spPr bwMode="gray">
              <a:xfrm flipH="1" flipV="1">
                <a:off x="1637" y="2155"/>
                <a:ext cx="137" cy="10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45" name="Line 403"/>
              <p:cNvSpPr>
                <a:spLocks noChangeShapeType="1"/>
              </p:cNvSpPr>
              <p:nvPr/>
            </p:nvSpPr>
            <p:spPr bwMode="gray">
              <a:xfrm flipH="1" flipV="1">
                <a:off x="675" y="3108"/>
                <a:ext cx="136" cy="1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46" name="Line 404"/>
              <p:cNvSpPr>
                <a:spLocks noChangeShapeType="1"/>
              </p:cNvSpPr>
              <p:nvPr/>
            </p:nvSpPr>
            <p:spPr bwMode="gray">
              <a:xfrm flipV="1">
                <a:off x="604" y="3108"/>
                <a:ext cx="71" cy="38"/>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47" name="Freeform 405"/>
              <p:cNvSpPr>
                <a:spLocks/>
              </p:cNvSpPr>
              <p:nvPr/>
            </p:nvSpPr>
            <p:spPr bwMode="gray">
              <a:xfrm>
                <a:off x="2190" y="2670"/>
                <a:ext cx="137" cy="211"/>
              </a:xfrm>
              <a:custGeom>
                <a:avLst/>
                <a:gdLst>
                  <a:gd name="T0" fmla="*/ 2848 w 94"/>
                  <a:gd name="T1" fmla="*/ 5662 h 128"/>
                  <a:gd name="T2" fmla="*/ 5926 w 94"/>
                  <a:gd name="T3" fmla="*/ 31279 h 128"/>
                  <a:gd name="T4" fmla="*/ 0 w 94"/>
                  <a:gd name="T5" fmla="*/ 0 h 128"/>
                  <a:gd name="T6" fmla="*/ 2848 w 94"/>
                  <a:gd name="T7" fmla="*/ 5662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45" y="23"/>
                    </a:moveTo>
                    <a:lnTo>
                      <a:pt x="94" y="128"/>
                    </a:lnTo>
                    <a:lnTo>
                      <a:pt x="0" y="0"/>
                    </a:lnTo>
                    <a:lnTo>
                      <a:pt x="45" y="2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48" name="Freeform 406"/>
              <p:cNvSpPr>
                <a:spLocks/>
              </p:cNvSpPr>
              <p:nvPr/>
            </p:nvSpPr>
            <p:spPr bwMode="gray">
              <a:xfrm>
                <a:off x="2255" y="2708"/>
                <a:ext cx="136" cy="173"/>
              </a:xfrm>
              <a:custGeom>
                <a:avLst/>
                <a:gdLst>
                  <a:gd name="T0" fmla="*/ 6092 w 93"/>
                  <a:gd name="T1" fmla="*/ 21127 h 105"/>
                  <a:gd name="T2" fmla="*/ 0 w 93"/>
                  <a:gd name="T3" fmla="*/ 0 h 105"/>
                  <a:gd name="T4" fmla="*/ 3214 w 93"/>
                  <a:gd name="T5" fmla="*/ 25512 h 105"/>
                  <a:gd name="T6" fmla="*/ 6092 w 93"/>
                  <a:gd name="T7" fmla="*/ 21127 h 105"/>
                  <a:gd name="T8" fmla="*/ 0 60000 65536"/>
                  <a:gd name="T9" fmla="*/ 0 60000 65536"/>
                  <a:gd name="T10" fmla="*/ 0 60000 65536"/>
                  <a:gd name="T11" fmla="*/ 0 60000 65536"/>
                  <a:gd name="T12" fmla="*/ 0 w 93"/>
                  <a:gd name="T13" fmla="*/ 0 h 105"/>
                  <a:gd name="T14" fmla="*/ 93 w 93"/>
                  <a:gd name="T15" fmla="*/ 105 h 105"/>
                </a:gdLst>
                <a:ahLst/>
                <a:cxnLst>
                  <a:cxn ang="T8">
                    <a:pos x="T0" y="T1"/>
                  </a:cxn>
                  <a:cxn ang="T9">
                    <a:pos x="T2" y="T3"/>
                  </a:cxn>
                  <a:cxn ang="T10">
                    <a:pos x="T4" y="T5"/>
                  </a:cxn>
                  <a:cxn ang="T11">
                    <a:pos x="T6" y="T7"/>
                  </a:cxn>
                </a:cxnLst>
                <a:rect l="T12" t="T13" r="T14" b="T15"/>
                <a:pathLst>
                  <a:path w="93" h="105">
                    <a:moveTo>
                      <a:pt x="93" y="87"/>
                    </a:moveTo>
                    <a:lnTo>
                      <a:pt x="0" y="0"/>
                    </a:lnTo>
                    <a:lnTo>
                      <a:pt x="49" y="105"/>
                    </a:lnTo>
                    <a:lnTo>
                      <a:pt x="93" y="8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49" name="Freeform 407"/>
              <p:cNvSpPr>
                <a:spLocks/>
              </p:cNvSpPr>
              <p:nvPr/>
            </p:nvSpPr>
            <p:spPr bwMode="gray">
              <a:xfrm>
                <a:off x="811" y="2693"/>
                <a:ext cx="137" cy="430"/>
              </a:xfrm>
              <a:custGeom>
                <a:avLst/>
                <a:gdLst>
                  <a:gd name="T0" fmla="*/ 2848 w 94"/>
                  <a:gd name="T1" fmla="*/ 0 h 261"/>
                  <a:gd name="T2" fmla="*/ 5926 w 94"/>
                  <a:gd name="T3" fmla="*/ 23223 h 261"/>
                  <a:gd name="T4" fmla="*/ 0 w 94"/>
                  <a:gd name="T5" fmla="*/ 63286 h 261"/>
                  <a:gd name="T6" fmla="*/ 2848 w 94"/>
                  <a:gd name="T7" fmla="*/ 0 h 261"/>
                  <a:gd name="T8" fmla="*/ 0 60000 65536"/>
                  <a:gd name="T9" fmla="*/ 0 60000 65536"/>
                  <a:gd name="T10" fmla="*/ 0 60000 65536"/>
                  <a:gd name="T11" fmla="*/ 0 60000 65536"/>
                  <a:gd name="T12" fmla="*/ 0 w 94"/>
                  <a:gd name="T13" fmla="*/ 0 h 261"/>
                  <a:gd name="T14" fmla="*/ 94 w 94"/>
                  <a:gd name="T15" fmla="*/ 261 h 261"/>
                </a:gdLst>
                <a:ahLst/>
                <a:cxnLst>
                  <a:cxn ang="T8">
                    <a:pos x="T0" y="T1"/>
                  </a:cxn>
                  <a:cxn ang="T9">
                    <a:pos x="T2" y="T3"/>
                  </a:cxn>
                  <a:cxn ang="T10">
                    <a:pos x="T4" y="T5"/>
                  </a:cxn>
                  <a:cxn ang="T11">
                    <a:pos x="T6" y="T7"/>
                  </a:cxn>
                </a:cxnLst>
                <a:rect l="T12" t="T13" r="T14" b="T15"/>
                <a:pathLst>
                  <a:path w="94" h="261">
                    <a:moveTo>
                      <a:pt x="45" y="0"/>
                    </a:moveTo>
                    <a:lnTo>
                      <a:pt x="94" y="96"/>
                    </a:lnTo>
                    <a:lnTo>
                      <a:pt x="0" y="261"/>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50" name="Freeform 408"/>
              <p:cNvSpPr>
                <a:spLocks/>
              </p:cNvSpPr>
              <p:nvPr/>
            </p:nvSpPr>
            <p:spPr bwMode="gray">
              <a:xfrm>
                <a:off x="876" y="2618"/>
                <a:ext cx="143" cy="233"/>
              </a:xfrm>
              <a:custGeom>
                <a:avLst/>
                <a:gdLst>
                  <a:gd name="T0" fmla="*/ 6266 w 98"/>
                  <a:gd name="T1" fmla="*/ 0 h 142"/>
                  <a:gd name="T2" fmla="*/ 0 w 98"/>
                  <a:gd name="T3" fmla="*/ 10597 h 142"/>
                  <a:gd name="T4" fmla="*/ 3139 w 98"/>
                  <a:gd name="T5" fmla="*/ 32947 h 142"/>
                  <a:gd name="T6" fmla="*/ 6266 w 98"/>
                  <a:gd name="T7" fmla="*/ 0 h 142"/>
                  <a:gd name="T8" fmla="*/ 0 60000 65536"/>
                  <a:gd name="T9" fmla="*/ 0 60000 65536"/>
                  <a:gd name="T10" fmla="*/ 0 60000 65536"/>
                  <a:gd name="T11" fmla="*/ 0 60000 65536"/>
                  <a:gd name="T12" fmla="*/ 0 w 98"/>
                  <a:gd name="T13" fmla="*/ 0 h 142"/>
                  <a:gd name="T14" fmla="*/ 98 w 98"/>
                  <a:gd name="T15" fmla="*/ 142 h 142"/>
                </a:gdLst>
                <a:ahLst/>
                <a:cxnLst>
                  <a:cxn ang="T8">
                    <a:pos x="T0" y="T1"/>
                  </a:cxn>
                  <a:cxn ang="T9">
                    <a:pos x="T2" y="T3"/>
                  </a:cxn>
                  <a:cxn ang="T10">
                    <a:pos x="T4" y="T5"/>
                  </a:cxn>
                  <a:cxn ang="T11">
                    <a:pos x="T6" y="T7"/>
                  </a:cxn>
                </a:cxnLst>
                <a:rect l="T12" t="T13" r="T14" b="T15"/>
                <a:pathLst>
                  <a:path w="98" h="142">
                    <a:moveTo>
                      <a:pt x="98" y="0"/>
                    </a:moveTo>
                    <a:lnTo>
                      <a:pt x="0" y="46"/>
                    </a:lnTo>
                    <a:lnTo>
                      <a:pt x="49" y="142"/>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51" name="Freeform 409"/>
              <p:cNvSpPr>
                <a:spLocks/>
              </p:cNvSpPr>
              <p:nvPr/>
            </p:nvSpPr>
            <p:spPr bwMode="gray">
              <a:xfrm>
                <a:off x="1019" y="2344"/>
                <a:ext cx="138" cy="303"/>
              </a:xfrm>
              <a:custGeom>
                <a:avLst/>
                <a:gdLst>
                  <a:gd name="T0" fmla="*/ 3057 w 94"/>
                  <a:gd name="T1" fmla="*/ 0 h 184"/>
                  <a:gd name="T2" fmla="*/ 6429 w 94"/>
                  <a:gd name="T3" fmla="*/ 44467 h 184"/>
                  <a:gd name="T4" fmla="*/ 0 w 94"/>
                  <a:gd name="T5" fmla="*/ 40055 h 184"/>
                  <a:gd name="T6" fmla="*/ 3057 w 94"/>
                  <a:gd name="T7" fmla="*/ 0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0"/>
                    </a:moveTo>
                    <a:lnTo>
                      <a:pt x="94" y="184"/>
                    </a:lnTo>
                    <a:lnTo>
                      <a:pt x="0" y="166"/>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52" name="Freeform 410"/>
              <p:cNvSpPr>
                <a:spLocks/>
              </p:cNvSpPr>
              <p:nvPr/>
            </p:nvSpPr>
            <p:spPr bwMode="gray">
              <a:xfrm>
                <a:off x="1085" y="2344"/>
                <a:ext cx="136" cy="303"/>
              </a:xfrm>
              <a:custGeom>
                <a:avLst/>
                <a:gdLst>
                  <a:gd name="T0" fmla="*/ 6092 w 93"/>
                  <a:gd name="T1" fmla="*/ 8935 h 184"/>
                  <a:gd name="T2" fmla="*/ 0 w 93"/>
                  <a:gd name="T3" fmla="*/ 0 h 184"/>
                  <a:gd name="T4" fmla="*/ 3214 w 93"/>
                  <a:gd name="T5" fmla="*/ 44467 h 184"/>
                  <a:gd name="T6" fmla="*/ 6092 w 93"/>
                  <a:gd name="T7" fmla="*/ 8935 h 184"/>
                  <a:gd name="T8" fmla="*/ 0 60000 65536"/>
                  <a:gd name="T9" fmla="*/ 0 60000 65536"/>
                  <a:gd name="T10" fmla="*/ 0 60000 65536"/>
                  <a:gd name="T11" fmla="*/ 0 60000 65536"/>
                  <a:gd name="T12" fmla="*/ 0 w 93"/>
                  <a:gd name="T13" fmla="*/ 0 h 184"/>
                  <a:gd name="T14" fmla="*/ 93 w 93"/>
                  <a:gd name="T15" fmla="*/ 184 h 184"/>
                </a:gdLst>
                <a:ahLst/>
                <a:cxnLst>
                  <a:cxn ang="T8">
                    <a:pos x="T0" y="T1"/>
                  </a:cxn>
                  <a:cxn ang="T9">
                    <a:pos x="T2" y="T3"/>
                  </a:cxn>
                  <a:cxn ang="T10">
                    <a:pos x="T4" y="T5"/>
                  </a:cxn>
                  <a:cxn ang="T11">
                    <a:pos x="T6" y="T7"/>
                  </a:cxn>
                </a:cxnLst>
                <a:rect l="T12" t="T13" r="T14" b="T15"/>
                <a:pathLst>
                  <a:path w="93" h="184">
                    <a:moveTo>
                      <a:pt x="93" y="37"/>
                    </a:moveTo>
                    <a:lnTo>
                      <a:pt x="0" y="0"/>
                    </a:lnTo>
                    <a:lnTo>
                      <a:pt x="49" y="184"/>
                    </a:lnTo>
                    <a:lnTo>
                      <a:pt x="93" y="3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53" name="Line 411"/>
              <p:cNvSpPr>
                <a:spLocks noChangeShapeType="1"/>
              </p:cNvSpPr>
              <p:nvPr/>
            </p:nvSpPr>
            <p:spPr bwMode="gray">
              <a:xfrm flipH="1" flipV="1">
                <a:off x="2255" y="2708"/>
                <a:ext cx="136" cy="14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54" name="Line 412"/>
              <p:cNvSpPr>
                <a:spLocks noChangeShapeType="1"/>
              </p:cNvSpPr>
              <p:nvPr/>
            </p:nvSpPr>
            <p:spPr bwMode="gray">
              <a:xfrm>
                <a:off x="2190" y="2670"/>
                <a:ext cx="65"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55" name="Line 413"/>
              <p:cNvSpPr>
                <a:spLocks noChangeShapeType="1"/>
              </p:cNvSpPr>
              <p:nvPr/>
            </p:nvSpPr>
            <p:spPr bwMode="gray">
              <a:xfrm flipV="1">
                <a:off x="811" y="2693"/>
                <a:ext cx="65" cy="430"/>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56" name="Line 414"/>
              <p:cNvSpPr>
                <a:spLocks noChangeShapeType="1"/>
              </p:cNvSpPr>
              <p:nvPr/>
            </p:nvSpPr>
            <p:spPr bwMode="gray">
              <a:xfrm flipH="1" flipV="1">
                <a:off x="1085" y="2344"/>
                <a:ext cx="136" cy="6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57" name="Line 415"/>
              <p:cNvSpPr>
                <a:spLocks noChangeShapeType="1"/>
              </p:cNvSpPr>
              <p:nvPr/>
            </p:nvSpPr>
            <p:spPr bwMode="gray">
              <a:xfrm flipV="1">
                <a:off x="1019" y="2344"/>
                <a:ext cx="66" cy="274"/>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58" name="Freeform 416"/>
              <p:cNvSpPr>
                <a:spLocks/>
              </p:cNvSpPr>
              <p:nvPr/>
            </p:nvSpPr>
            <p:spPr bwMode="gray">
              <a:xfrm>
                <a:off x="1702" y="2262"/>
                <a:ext cx="143" cy="189"/>
              </a:xfrm>
              <a:custGeom>
                <a:avLst/>
                <a:gdLst>
                  <a:gd name="T0" fmla="*/ 3139 w 98"/>
                  <a:gd name="T1" fmla="*/ 0 h 115"/>
                  <a:gd name="T2" fmla="*/ 6266 w 98"/>
                  <a:gd name="T3" fmla="*/ 27221 h 115"/>
                  <a:gd name="T4" fmla="*/ 0 w 98"/>
                  <a:gd name="T5" fmla="*/ 11817 h 115"/>
                  <a:gd name="T6" fmla="*/ 3139 w 98"/>
                  <a:gd name="T7" fmla="*/ 0 h 115"/>
                  <a:gd name="T8" fmla="*/ 0 60000 65536"/>
                  <a:gd name="T9" fmla="*/ 0 60000 65536"/>
                  <a:gd name="T10" fmla="*/ 0 60000 65536"/>
                  <a:gd name="T11" fmla="*/ 0 60000 65536"/>
                  <a:gd name="T12" fmla="*/ 0 w 98"/>
                  <a:gd name="T13" fmla="*/ 0 h 115"/>
                  <a:gd name="T14" fmla="*/ 98 w 98"/>
                  <a:gd name="T15" fmla="*/ 115 h 115"/>
                </a:gdLst>
                <a:ahLst/>
                <a:cxnLst>
                  <a:cxn ang="T8">
                    <a:pos x="T0" y="T1"/>
                  </a:cxn>
                  <a:cxn ang="T9">
                    <a:pos x="T2" y="T3"/>
                  </a:cxn>
                  <a:cxn ang="T10">
                    <a:pos x="T4" y="T5"/>
                  </a:cxn>
                  <a:cxn ang="T11">
                    <a:pos x="T6" y="T7"/>
                  </a:cxn>
                </a:cxnLst>
                <a:rect l="T12" t="T13" r="T14" b="T15"/>
                <a:pathLst>
                  <a:path w="98" h="115">
                    <a:moveTo>
                      <a:pt x="49" y="0"/>
                    </a:moveTo>
                    <a:lnTo>
                      <a:pt x="98" y="115"/>
                    </a:lnTo>
                    <a:lnTo>
                      <a:pt x="0" y="50"/>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59" name="Freeform 417"/>
              <p:cNvSpPr>
                <a:spLocks/>
              </p:cNvSpPr>
              <p:nvPr/>
            </p:nvSpPr>
            <p:spPr bwMode="gray">
              <a:xfrm>
                <a:off x="1774" y="2262"/>
                <a:ext cx="137" cy="189"/>
              </a:xfrm>
              <a:custGeom>
                <a:avLst/>
                <a:gdLst>
                  <a:gd name="T0" fmla="*/ 5926 w 94"/>
                  <a:gd name="T1" fmla="*/ 19421 h 115"/>
                  <a:gd name="T2" fmla="*/ 0 w 94"/>
                  <a:gd name="T3" fmla="*/ 0 h 115"/>
                  <a:gd name="T4" fmla="*/ 3059 w 94"/>
                  <a:gd name="T5" fmla="*/ 27221 h 115"/>
                  <a:gd name="T6" fmla="*/ 5926 w 94"/>
                  <a:gd name="T7" fmla="*/ 19421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82"/>
                    </a:moveTo>
                    <a:lnTo>
                      <a:pt x="0" y="0"/>
                    </a:lnTo>
                    <a:lnTo>
                      <a:pt x="49" y="115"/>
                    </a:lnTo>
                    <a:lnTo>
                      <a:pt x="94" y="8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60" name="Freeform 418"/>
              <p:cNvSpPr>
                <a:spLocks/>
              </p:cNvSpPr>
              <p:nvPr/>
            </p:nvSpPr>
            <p:spPr bwMode="gray">
              <a:xfrm>
                <a:off x="1364" y="2254"/>
                <a:ext cx="137" cy="189"/>
              </a:xfrm>
              <a:custGeom>
                <a:avLst/>
                <a:gdLst>
                  <a:gd name="T0" fmla="*/ 2848 w 94"/>
                  <a:gd name="T1" fmla="*/ 0 h 115"/>
                  <a:gd name="T2" fmla="*/ 5926 w 94"/>
                  <a:gd name="T3" fmla="*/ 27221 h 115"/>
                  <a:gd name="T4" fmla="*/ 0 w 94"/>
                  <a:gd name="T5" fmla="*/ 27221 h 115"/>
                  <a:gd name="T6" fmla="*/ 2848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115"/>
                    </a:lnTo>
                    <a:lnTo>
                      <a:pt x="0" y="115"/>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61" name="Line 419"/>
              <p:cNvSpPr>
                <a:spLocks noChangeShapeType="1"/>
              </p:cNvSpPr>
              <p:nvPr/>
            </p:nvSpPr>
            <p:spPr bwMode="gray">
              <a:xfrm flipH="1" flipV="1">
                <a:off x="1774" y="2262"/>
                <a:ext cx="137" cy="13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62" name="Line 420"/>
              <p:cNvSpPr>
                <a:spLocks noChangeShapeType="1"/>
              </p:cNvSpPr>
              <p:nvPr/>
            </p:nvSpPr>
            <p:spPr bwMode="gray">
              <a:xfrm flipV="1">
                <a:off x="1702" y="2262"/>
                <a:ext cx="72" cy="8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63" name="Line 421"/>
              <p:cNvSpPr>
                <a:spLocks noChangeShapeType="1"/>
              </p:cNvSpPr>
              <p:nvPr/>
            </p:nvSpPr>
            <p:spPr bwMode="gray">
              <a:xfrm flipH="1" flipV="1">
                <a:off x="1429" y="2254"/>
                <a:ext cx="136" cy="6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64" name="Line 422"/>
              <p:cNvSpPr>
                <a:spLocks noChangeShapeType="1"/>
              </p:cNvSpPr>
              <p:nvPr/>
            </p:nvSpPr>
            <p:spPr bwMode="gray">
              <a:xfrm flipV="1">
                <a:off x="1364" y="2254"/>
                <a:ext cx="65" cy="189"/>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65" name="Freeform 423"/>
              <p:cNvSpPr>
                <a:spLocks/>
              </p:cNvSpPr>
              <p:nvPr/>
            </p:nvSpPr>
            <p:spPr bwMode="gray">
              <a:xfrm>
                <a:off x="2327" y="2851"/>
                <a:ext cx="135" cy="318"/>
              </a:xfrm>
              <a:custGeom>
                <a:avLst/>
                <a:gdLst>
                  <a:gd name="T0" fmla="*/ 2668 w 93"/>
                  <a:gd name="T1" fmla="*/ 0 h 193"/>
                  <a:gd name="T2" fmla="*/ 5622 w 93"/>
                  <a:gd name="T3" fmla="*/ 46875 h 193"/>
                  <a:gd name="T4" fmla="*/ 0 w 93"/>
                  <a:gd name="T5" fmla="*/ 4384 h 193"/>
                  <a:gd name="T6" fmla="*/ 2668 w 93"/>
                  <a:gd name="T7" fmla="*/ 0 h 193"/>
                  <a:gd name="T8" fmla="*/ 0 60000 65536"/>
                  <a:gd name="T9" fmla="*/ 0 60000 65536"/>
                  <a:gd name="T10" fmla="*/ 0 60000 65536"/>
                  <a:gd name="T11" fmla="*/ 0 60000 65536"/>
                  <a:gd name="T12" fmla="*/ 0 w 93"/>
                  <a:gd name="T13" fmla="*/ 0 h 193"/>
                  <a:gd name="T14" fmla="*/ 93 w 93"/>
                  <a:gd name="T15" fmla="*/ 193 h 193"/>
                </a:gdLst>
                <a:ahLst/>
                <a:cxnLst>
                  <a:cxn ang="T8">
                    <a:pos x="T0" y="T1"/>
                  </a:cxn>
                  <a:cxn ang="T9">
                    <a:pos x="T2" y="T3"/>
                  </a:cxn>
                  <a:cxn ang="T10">
                    <a:pos x="T4" y="T5"/>
                  </a:cxn>
                  <a:cxn ang="T11">
                    <a:pos x="T6" y="T7"/>
                  </a:cxn>
                </a:cxnLst>
                <a:rect l="T12" t="T13" r="T14" b="T15"/>
                <a:pathLst>
                  <a:path w="93" h="193">
                    <a:moveTo>
                      <a:pt x="44" y="0"/>
                    </a:moveTo>
                    <a:lnTo>
                      <a:pt x="93" y="193"/>
                    </a:lnTo>
                    <a:lnTo>
                      <a:pt x="0" y="18"/>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66" name="Freeform 424"/>
              <p:cNvSpPr>
                <a:spLocks/>
              </p:cNvSpPr>
              <p:nvPr/>
            </p:nvSpPr>
            <p:spPr bwMode="gray">
              <a:xfrm>
                <a:off x="2391" y="2851"/>
                <a:ext cx="144" cy="318"/>
              </a:xfrm>
              <a:custGeom>
                <a:avLst/>
                <a:gdLst>
                  <a:gd name="T0" fmla="*/ 6087 w 99"/>
                  <a:gd name="T1" fmla="*/ 40101 h 193"/>
                  <a:gd name="T2" fmla="*/ 0 w 99"/>
                  <a:gd name="T3" fmla="*/ 0 h 193"/>
                  <a:gd name="T4" fmla="*/ 3004 w 99"/>
                  <a:gd name="T5" fmla="*/ 46875 h 193"/>
                  <a:gd name="T6" fmla="*/ 6087 w 99"/>
                  <a:gd name="T7" fmla="*/ 40101 h 193"/>
                  <a:gd name="T8" fmla="*/ 0 60000 65536"/>
                  <a:gd name="T9" fmla="*/ 0 60000 65536"/>
                  <a:gd name="T10" fmla="*/ 0 60000 65536"/>
                  <a:gd name="T11" fmla="*/ 0 60000 65536"/>
                  <a:gd name="T12" fmla="*/ 0 w 99"/>
                  <a:gd name="T13" fmla="*/ 0 h 193"/>
                  <a:gd name="T14" fmla="*/ 99 w 99"/>
                  <a:gd name="T15" fmla="*/ 193 h 193"/>
                </a:gdLst>
                <a:ahLst/>
                <a:cxnLst>
                  <a:cxn ang="T8">
                    <a:pos x="T0" y="T1"/>
                  </a:cxn>
                  <a:cxn ang="T9">
                    <a:pos x="T2" y="T3"/>
                  </a:cxn>
                  <a:cxn ang="T10">
                    <a:pos x="T4" y="T5"/>
                  </a:cxn>
                  <a:cxn ang="T11">
                    <a:pos x="T6" y="T7"/>
                  </a:cxn>
                </a:cxnLst>
                <a:rect l="T12" t="T13" r="T14" b="T15"/>
                <a:pathLst>
                  <a:path w="99" h="193">
                    <a:moveTo>
                      <a:pt x="99" y="165"/>
                    </a:moveTo>
                    <a:lnTo>
                      <a:pt x="0" y="0"/>
                    </a:lnTo>
                    <a:lnTo>
                      <a:pt x="49" y="193"/>
                    </a:lnTo>
                    <a:lnTo>
                      <a:pt x="99" y="1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67" name="Line 425"/>
              <p:cNvSpPr>
                <a:spLocks noChangeShapeType="1"/>
              </p:cNvSpPr>
              <p:nvPr/>
            </p:nvSpPr>
            <p:spPr bwMode="gray">
              <a:xfrm>
                <a:off x="2391" y="2851"/>
                <a:ext cx="7" cy="9"/>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68" name="Line 426"/>
              <p:cNvSpPr>
                <a:spLocks noChangeShapeType="1"/>
              </p:cNvSpPr>
              <p:nvPr/>
            </p:nvSpPr>
            <p:spPr bwMode="gray">
              <a:xfrm flipH="1" flipV="1">
                <a:off x="2391" y="2851"/>
                <a:ext cx="144" cy="27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69" name="Line 427"/>
              <p:cNvSpPr>
                <a:spLocks noChangeShapeType="1"/>
              </p:cNvSpPr>
              <p:nvPr/>
            </p:nvSpPr>
            <p:spPr bwMode="gray">
              <a:xfrm flipV="1">
                <a:off x="2327" y="2851"/>
                <a:ext cx="64" cy="3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70" name="Freeform 428"/>
              <p:cNvSpPr>
                <a:spLocks/>
              </p:cNvSpPr>
              <p:nvPr/>
            </p:nvSpPr>
            <p:spPr bwMode="gray">
              <a:xfrm>
                <a:off x="739" y="3123"/>
                <a:ext cx="137" cy="61"/>
              </a:xfrm>
              <a:custGeom>
                <a:avLst/>
                <a:gdLst>
                  <a:gd name="T0" fmla="*/ 3059 w 94"/>
                  <a:gd name="T1" fmla="*/ 0 h 37"/>
                  <a:gd name="T2" fmla="*/ 5926 w 94"/>
                  <a:gd name="T3" fmla="*/ 9101 h 37"/>
                  <a:gd name="T4" fmla="*/ 0 w 94"/>
                  <a:gd name="T5" fmla="*/ 6834 h 37"/>
                  <a:gd name="T6" fmla="*/ 3059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8"/>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71" name="Freeform 429"/>
              <p:cNvSpPr>
                <a:spLocks/>
              </p:cNvSpPr>
              <p:nvPr/>
            </p:nvSpPr>
            <p:spPr bwMode="gray">
              <a:xfrm>
                <a:off x="811" y="2851"/>
                <a:ext cx="137" cy="333"/>
              </a:xfrm>
              <a:custGeom>
                <a:avLst/>
                <a:gdLst>
                  <a:gd name="T0" fmla="*/ 5926 w 94"/>
                  <a:gd name="T1" fmla="*/ 0 h 202"/>
                  <a:gd name="T2" fmla="*/ 0 w 94"/>
                  <a:gd name="T3" fmla="*/ 40301 h 202"/>
                  <a:gd name="T4" fmla="*/ 2848 w 94"/>
                  <a:gd name="T5" fmla="*/ 49371 h 202"/>
                  <a:gd name="T6" fmla="*/ 5926 w 94"/>
                  <a:gd name="T7" fmla="*/ 0 h 202"/>
                  <a:gd name="T8" fmla="*/ 0 60000 65536"/>
                  <a:gd name="T9" fmla="*/ 0 60000 65536"/>
                  <a:gd name="T10" fmla="*/ 0 60000 65536"/>
                  <a:gd name="T11" fmla="*/ 0 60000 65536"/>
                  <a:gd name="T12" fmla="*/ 0 w 94"/>
                  <a:gd name="T13" fmla="*/ 0 h 202"/>
                  <a:gd name="T14" fmla="*/ 94 w 94"/>
                  <a:gd name="T15" fmla="*/ 202 h 202"/>
                </a:gdLst>
                <a:ahLst/>
                <a:cxnLst>
                  <a:cxn ang="T8">
                    <a:pos x="T0" y="T1"/>
                  </a:cxn>
                  <a:cxn ang="T9">
                    <a:pos x="T2" y="T3"/>
                  </a:cxn>
                  <a:cxn ang="T10">
                    <a:pos x="T4" y="T5"/>
                  </a:cxn>
                  <a:cxn ang="T11">
                    <a:pos x="T6" y="T7"/>
                  </a:cxn>
                </a:cxnLst>
                <a:rect l="T12" t="T13" r="T14" b="T15"/>
                <a:pathLst>
                  <a:path w="94" h="202">
                    <a:moveTo>
                      <a:pt x="94" y="0"/>
                    </a:moveTo>
                    <a:lnTo>
                      <a:pt x="0" y="165"/>
                    </a:lnTo>
                    <a:lnTo>
                      <a:pt x="45" y="202"/>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72" name="Freeform 430"/>
              <p:cNvSpPr>
                <a:spLocks/>
              </p:cNvSpPr>
              <p:nvPr/>
            </p:nvSpPr>
            <p:spPr bwMode="gray">
              <a:xfrm>
                <a:off x="2462" y="3123"/>
                <a:ext cx="138" cy="61"/>
              </a:xfrm>
              <a:custGeom>
                <a:avLst/>
                <a:gdLst>
                  <a:gd name="T0" fmla="*/ 3381 w 94"/>
                  <a:gd name="T1" fmla="*/ 0 h 37"/>
                  <a:gd name="T2" fmla="*/ 6429 w 94"/>
                  <a:gd name="T3" fmla="*/ 9101 h 37"/>
                  <a:gd name="T4" fmla="*/ 0 w 94"/>
                  <a:gd name="T5" fmla="*/ 6834 h 37"/>
                  <a:gd name="T6" fmla="*/ 3381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50" y="0"/>
                    </a:moveTo>
                    <a:lnTo>
                      <a:pt x="94" y="37"/>
                    </a:lnTo>
                    <a:lnTo>
                      <a:pt x="0" y="28"/>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73" name="Freeform 431"/>
              <p:cNvSpPr>
                <a:spLocks/>
              </p:cNvSpPr>
              <p:nvPr/>
            </p:nvSpPr>
            <p:spPr bwMode="gray">
              <a:xfrm>
                <a:off x="2535" y="3123"/>
                <a:ext cx="136" cy="61"/>
              </a:xfrm>
              <a:custGeom>
                <a:avLst/>
                <a:gdLst>
                  <a:gd name="T0" fmla="*/ 6092 w 93"/>
                  <a:gd name="T1" fmla="*/ 3439 h 37"/>
                  <a:gd name="T2" fmla="*/ 0 w 93"/>
                  <a:gd name="T3" fmla="*/ 0 h 37"/>
                  <a:gd name="T4" fmla="*/ 2855 w 93"/>
                  <a:gd name="T5" fmla="*/ 9101 h 37"/>
                  <a:gd name="T6" fmla="*/ 6092 w 93"/>
                  <a:gd name="T7" fmla="*/ 3439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4"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74" name="Freeform 432"/>
              <p:cNvSpPr>
                <a:spLocks/>
              </p:cNvSpPr>
              <p:nvPr/>
            </p:nvSpPr>
            <p:spPr bwMode="gray">
              <a:xfrm>
                <a:off x="395" y="3123"/>
                <a:ext cx="137" cy="61"/>
              </a:xfrm>
              <a:custGeom>
                <a:avLst/>
                <a:gdLst>
                  <a:gd name="T0" fmla="*/ 3059 w 94"/>
                  <a:gd name="T1" fmla="*/ 0 h 37"/>
                  <a:gd name="T2" fmla="*/ 5926 w 94"/>
                  <a:gd name="T3" fmla="*/ 9101 h 37"/>
                  <a:gd name="T4" fmla="*/ 0 w 94"/>
                  <a:gd name="T5" fmla="*/ 6834 h 37"/>
                  <a:gd name="T6" fmla="*/ 3059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8"/>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75" name="Freeform 433"/>
              <p:cNvSpPr>
                <a:spLocks/>
              </p:cNvSpPr>
              <p:nvPr/>
            </p:nvSpPr>
            <p:spPr bwMode="gray">
              <a:xfrm>
                <a:off x="466" y="3123"/>
                <a:ext cx="138" cy="61"/>
              </a:xfrm>
              <a:custGeom>
                <a:avLst/>
                <a:gdLst>
                  <a:gd name="T0" fmla="*/ 6429 w 94"/>
                  <a:gd name="T1" fmla="*/ 3439 h 37"/>
                  <a:gd name="T2" fmla="*/ 0 w 94"/>
                  <a:gd name="T3" fmla="*/ 0 h 37"/>
                  <a:gd name="T4" fmla="*/ 3057 w 94"/>
                  <a:gd name="T5" fmla="*/ 9101 h 37"/>
                  <a:gd name="T6" fmla="*/ 6429 w 94"/>
                  <a:gd name="T7" fmla="*/ 3439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94" y="14"/>
                    </a:moveTo>
                    <a:lnTo>
                      <a:pt x="0" y="0"/>
                    </a:lnTo>
                    <a:lnTo>
                      <a:pt x="45" y="37"/>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76" name="Line 434"/>
              <p:cNvSpPr>
                <a:spLocks noChangeShapeType="1"/>
              </p:cNvSpPr>
              <p:nvPr/>
            </p:nvSpPr>
            <p:spPr bwMode="gray">
              <a:xfrm flipH="1">
                <a:off x="811" y="2851"/>
                <a:ext cx="137" cy="27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77" name="Line 435"/>
              <p:cNvSpPr>
                <a:spLocks noChangeShapeType="1"/>
              </p:cNvSpPr>
              <p:nvPr/>
            </p:nvSpPr>
            <p:spPr bwMode="gray">
              <a:xfrm flipV="1">
                <a:off x="739" y="3123"/>
                <a:ext cx="72" cy="46"/>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78" name="Line 436"/>
              <p:cNvSpPr>
                <a:spLocks noChangeShapeType="1"/>
              </p:cNvSpPr>
              <p:nvPr/>
            </p:nvSpPr>
            <p:spPr bwMode="gray">
              <a:xfrm flipH="1" flipV="1">
                <a:off x="466" y="3123"/>
                <a:ext cx="138"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79" name="Line 437"/>
              <p:cNvSpPr>
                <a:spLocks noChangeShapeType="1"/>
              </p:cNvSpPr>
              <p:nvPr/>
            </p:nvSpPr>
            <p:spPr bwMode="gray">
              <a:xfrm flipH="1" flipV="1">
                <a:off x="2535" y="3123"/>
                <a:ext cx="136"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80" name="Line 438"/>
              <p:cNvSpPr>
                <a:spLocks noChangeShapeType="1"/>
              </p:cNvSpPr>
              <p:nvPr/>
            </p:nvSpPr>
            <p:spPr bwMode="gray">
              <a:xfrm flipH="1">
                <a:off x="2462" y="3123"/>
                <a:ext cx="73" cy="4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81" name="Line 439"/>
              <p:cNvSpPr>
                <a:spLocks noChangeShapeType="1"/>
              </p:cNvSpPr>
              <p:nvPr/>
            </p:nvSpPr>
            <p:spPr bwMode="gray">
              <a:xfrm flipV="1">
                <a:off x="395" y="3123"/>
                <a:ext cx="71" cy="4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82" name="Freeform 440"/>
              <p:cNvSpPr>
                <a:spLocks/>
              </p:cNvSpPr>
              <p:nvPr/>
            </p:nvSpPr>
            <p:spPr bwMode="gray">
              <a:xfrm>
                <a:off x="1157" y="2405"/>
                <a:ext cx="135" cy="242"/>
              </a:xfrm>
              <a:custGeom>
                <a:avLst/>
                <a:gdLst>
                  <a:gd name="T0" fmla="*/ 2668 w 93"/>
                  <a:gd name="T1" fmla="*/ 0 h 147"/>
                  <a:gd name="T2" fmla="*/ 5622 w 93"/>
                  <a:gd name="T3" fmla="*/ 34221 h 147"/>
                  <a:gd name="T4" fmla="*/ 0 w 93"/>
                  <a:gd name="T5" fmla="*/ 35332 h 147"/>
                  <a:gd name="T6" fmla="*/ 2668 w 93"/>
                  <a:gd name="T7" fmla="*/ 0 h 147"/>
                  <a:gd name="T8" fmla="*/ 0 60000 65536"/>
                  <a:gd name="T9" fmla="*/ 0 60000 65536"/>
                  <a:gd name="T10" fmla="*/ 0 60000 65536"/>
                  <a:gd name="T11" fmla="*/ 0 60000 65536"/>
                  <a:gd name="T12" fmla="*/ 0 w 93"/>
                  <a:gd name="T13" fmla="*/ 0 h 147"/>
                  <a:gd name="T14" fmla="*/ 93 w 93"/>
                  <a:gd name="T15" fmla="*/ 147 h 147"/>
                </a:gdLst>
                <a:ahLst/>
                <a:cxnLst>
                  <a:cxn ang="T8">
                    <a:pos x="T0" y="T1"/>
                  </a:cxn>
                  <a:cxn ang="T9">
                    <a:pos x="T2" y="T3"/>
                  </a:cxn>
                  <a:cxn ang="T10">
                    <a:pos x="T4" y="T5"/>
                  </a:cxn>
                  <a:cxn ang="T11">
                    <a:pos x="T6" y="T7"/>
                  </a:cxn>
                </a:cxnLst>
                <a:rect l="T12" t="T13" r="T14" b="T15"/>
                <a:pathLst>
                  <a:path w="93" h="147">
                    <a:moveTo>
                      <a:pt x="44" y="0"/>
                    </a:moveTo>
                    <a:lnTo>
                      <a:pt x="93" y="142"/>
                    </a:lnTo>
                    <a:lnTo>
                      <a:pt x="0" y="147"/>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83" name="Freeform 441"/>
              <p:cNvSpPr>
                <a:spLocks/>
              </p:cNvSpPr>
              <p:nvPr/>
            </p:nvSpPr>
            <p:spPr bwMode="gray">
              <a:xfrm>
                <a:off x="1221" y="2405"/>
                <a:ext cx="143" cy="234"/>
              </a:xfrm>
              <a:custGeom>
                <a:avLst/>
                <a:gdLst>
                  <a:gd name="T0" fmla="*/ 6266 w 98"/>
                  <a:gd name="T1" fmla="*/ 5649 h 142"/>
                  <a:gd name="T2" fmla="*/ 0 w 98"/>
                  <a:gd name="T3" fmla="*/ 0 h 142"/>
                  <a:gd name="T4" fmla="*/ 3139 w 98"/>
                  <a:gd name="T5" fmla="*/ 34588 h 142"/>
                  <a:gd name="T6" fmla="*/ 6266 w 98"/>
                  <a:gd name="T7" fmla="*/ 5649 h 142"/>
                  <a:gd name="T8" fmla="*/ 0 60000 65536"/>
                  <a:gd name="T9" fmla="*/ 0 60000 65536"/>
                  <a:gd name="T10" fmla="*/ 0 60000 65536"/>
                  <a:gd name="T11" fmla="*/ 0 60000 65536"/>
                  <a:gd name="T12" fmla="*/ 0 w 98"/>
                  <a:gd name="T13" fmla="*/ 0 h 142"/>
                  <a:gd name="T14" fmla="*/ 98 w 98"/>
                  <a:gd name="T15" fmla="*/ 142 h 142"/>
                </a:gdLst>
                <a:ahLst/>
                <a:cxnLst>
                  <a:cxn ang="T8">
                    <a:pos x="T0" y="T1"/>
                  </a:cxn>
                  <a:cxn ang="T9">
                    <a:pos x="T2" y="T3"/>
                  </a:cxn>
                  <a:cxn ang="T10">
                    <a:pos x="T4" y="T5"/>
                  </a:cxn>
                  <a:cxn ang="T11">
                    <a:pos x="T6" y="T7"/>
                  </a:cxn>
                </a:cxnLst>
                <a:rect l="T12" t="T13" r="T14" b="T15"/>
                <a:pathLst>
                  <a:path w="98" h="142">
                    <a:moveTo>
                      <a:pt x="98" y="23"/>
                    </a:moveTo>
                    <a:lnTo>
                      <a:pt x="0" y="0"/>
                    </a:lnTo>
                    <a:lnTo>
                      <a:pt x="49" y="142"/>
                    </a:lnTo>
                    <a:lnTo>
                      <a:pt x="98" y="2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84" name="Freeform 442"/>
              <p:cNvSpPr>
                <a:spLocks/>
              </p:cNvSpPr>
              <p:nvPr/>
            </p:nvSpPr>
            <p:spPr bwMode="gray">
              <a:xfrm>
                <a:off x="1845" y="2397"/>
                <a:ext cx="137" cy="204"/>
              </a:xfrm>
              <a:custGeom>
                <a:avLst/>
                <a:gdLst>
                  <a:gd name="T0" fmla="*/ 2848 w 94"/>
                  <a:gd name="T1" fmla="*/ 0 h 124"/>
                  <a:gd name="T2" fmla="*/ 5926 w 94"/>
                  <a:gd name="T3" fmla="*/ 29682 h 124"/>
                  <a:gd name="T4" fmla="*/ 0 w 94"/>
                  <a:gd name="T5" fmla="*/ 7833 h 124"/>
                  <a:gd name="T6" fmla="*/ 2848 w 94"/>
                  <a:gd name="T7" fmla="*/ 0 h 124"/>
                  <a:gd name="T8" fmla="*/ 0 60000 65536"/>
                  <a:gd name="T9" fmla="*/ 0 60000 65536"/>
                  <a:gd name="T10" fmla="*/ 0 60000 65536"/>
                  <a:gd name="T11" fmla="*/ 0 60000 65536"/>
                  <a:gd name="T12" fmla="*/ 0 w 94"/>
                  <a:gd name="T13" fmla="*/ 0 h 124"/>
                  <a:gd name="T14" fmla="*/ 94 w 94"/>
                  <a:gd name="T15" fmla="*/ 124 h 124"/>
                </a:gdLst>
                <a:ahLst/>
                <a:cxnLst>
                  <a:cxn ang="T8">
                    <a:pos x="T0" y="T1"/>
                  </a:cxn>
                  <a:cxn ang="T9">
                    <a:pos x="T2" y="T3"/>
                  </a:cxn>
                  <a:cxn ang="T10">
                    <a:pos x="T4" y="T5"/>
                  </a:cxn>
                  <a:cxn ang="T11">
                    <a:pos x="T6" y="T7"/>
                  </a:cxn>
                </a:cxnLst>
                <a:rect l="T12" t="T13" r="T14" b="T15"/>
                <a:pathLst>
                  <a:path w="94" h="124">
                    <a:moveTo>
                      <a:pt x="45" y="0"/>
                    </a:moveTo>
                    <a:lnTo>
                      <a:pt x="94" y="124"/>
                    </a:lnTo>
                    <a:lnTo>
                      <a:pt x="0" y="33"/>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85" name="Freeform 443"/>
              <p:cNvSpPr>
                <a:spLocks/>
              </p:cNvSpPr>
              <p:nvPr/>
            </p:nvSpPr>
            <p:spPr bwMode="gray">
              <a:xfrm>
                <a:off x="1911" y="2397"/>
                <a:ext cx="136" cy="204"/>
              </a:xfrm>
              <a:custGeom>
                <a:avLst/>
                <a:gdLst>
                  <a:gd name="T0" fmla="*/ 6092 w 93"/>
                  <a:gd name="T1" fmla="*/ 17784 h 124"/>
                  <a:gd name="T2" fmla="*/ 0 w 93"/>
                  <a:gd name="T3" fmla="*/ 0 h 124"/>
                  <a:gd name="T4" fmla="*/ 3214 w 93"/>
                  <a:gd name="T5" fmla="*/ 29682 h 124"/>
                  <a:gd name="T6" fmla="*/ 6092 w 93"/>
                  <a:gd name="T7" fmla="*/ 17784 h 124"/>
                  <a:gd name="T8" fmla="*/ 0 60000 65536"/>
                  <a:gd name="T9" fmla="*/ 0 60000 65536"/>
                  <a:gd name="T10" fmla="*/ 0 60000 65536"/>
                  <a:gd name="T11" fmla="*/ 0 60000 65536"/>
                  <a:gd name="T12" fmla="*/ 0 w 93"/>
                  <a:gd name="T13" fmla="*/ 0 h 124"/>
                  <a:gd name="T14" fmla="*/ 93 w 93"/>
                  <a:gd name="T15" fmla="*/ 124 h 124"/>
                </a:gdLst>
                <a:ahLst/>
                <a:cxnLst>
                  <a:cxn ang="T8">
                    <a:pos x="T0" y="T1"/>
                  </a:cxn>
                  <a:cxn ang="T9">
                    <a:pos x="T2" y="T3"/>
                  </a:cxn>
                  <a:cxn ang="T10">
                    <a:pos x="T4" y="T5"/>
                  </a:cxn>
                  <a:cxn ang="T11">
                    <a:pos x="T6" y="T7"/>
                  </a:cxn>
                </a:cxnLst>
                <a:rect l="T12" t="T13" r="T14" b="T15"/>
                <a:pathLst>
                  <a:path w="93" h="124">
                    <a:moveTo>
                      <a:pt x="93" y="74"/>
                    </a:moveTo>
                    <a:lnTo>
                      <a:pt x="0" y="0"/>
                    </a:lnTo>
                    <a:lnTo>
                      <a:pt x="49" y="124"/>
                    </a:lnTo>
                    <a:lnTo>
                      <a:pt x="93" y="7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86" name="Line 444"/>
              <p:cNvSpPr>
                <a:spLocks noChangeShapeType="1"/>
              </p:cNvSpPr>
              <p:nvPr/>
            </p:nvSpPr>
            <p:spPr bwMode="gray">
              <a:xfrm flipH="1" flipV="1">
                <a:off x="1221" y="2405"/>
                <a:ext cx="143"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87" name="Line 445"/>
              <p:cNvSpPr>
                <a:spLocks noChangeShapeType="1"/>
              </p:cNvSpPr>
              <p:nvPr/>
            </p:nvSpPr>
            <p:spPr bwMode="gray">
              <a:xfrm flipV="1">
                <a:off x="1157" y="2405"/>
                <a:ext cx="64" cy="242"/>
              </a:xfrm>
              <a:prstGeom prst="line">
                <a:avLst/>
              </a:prstGeom>
              <a:noFill/>
              <a:ln w="3810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88" name="Line 446"/>
              <p:cNvSpPr>
                <a:spLocks noChangeShapeType="1"/>
              </p:cNvSpPr>
              <p:nvPr/>
            </p:nvSpPr>
            <p:spPr bwMode="gray">
              <a:xfrm flipH="1" flipV="1">
                <a:off x="1911" y="2397"/>
                <a:ext cx="136" cy="12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89" name="Line 447"/>
              <p:cNvSpPr>
                <a:spLocks noChangeShapeType="1"/>
              </p:cNvSpPr>
              <p:nvPr/>
            </p:nvSpPr>
            <p:spPr bwMode="gray">
              <a:xfrm flipV="1">
                <a:off x="1845" y="2397"/>
                <a:ext cx="66" cy="54"/>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90" name="Freeform 448"/>
              <p:cNvSpPr>
                <a:spLocks/>
              </p:cNvSpPr>
              <p:nvPr/>
            </p:nvSpPr>
            <p:spPr bwMode="gray">
              <a:xfrm>
                <a:off x="1565" y="2315"/>
                <a:ext cx="137" cy="136"/>
              </a:xfrm>
              <a:custGeom>
                <a:avLst/>
                <a:gdLst>
                  <a:gd name="T0" fmla="*/ 5926 w 94"/>
                  <a:gd name="T1" fmla="*/ 4087 h 83"/>
                  <a:gd name="T2" fmla="*/ 0 w 94"/>
                  <a:gd name="T3" fmla="*/ 0 h 83"/>
                  <a:gd name="T4" fmla="*/ 3059 w 94"/>
                  <a:gd name="T5" fmla="*/ 18974 h 83"/>
                  <a:gd name="T6" fmla="*/ 5926 w 94"/>
                  <a:gd name="T7" fmla="*/ 4087 h 83"/>
                  <a:gd name="T8" fmla="*/ 0 60000 65536"/>
                  <a:gd name="T9" fmla="*/ 0 60000 65536"/>
                  <a:gd name="T10" fmla="*/ 0 60000 65536"/>
                  <a:gd name="T11" fmla="*/ 0 60000 65536"/>
                  <a:gd name="T12" fmla="*/ 0 w 94"/>
                  <a:gd name="T13" fmla="*/ 0 h 83"/>
                  <a:gd name="T14" fmla="*/ 94 w 94"/>
                  <a:gd name="T15" fmla="*/ 83 h 83"/>
                </a:gdLst>
                <a:ahLst/>
                <a:cxnLst>
                  <a:cxn ang="T8">
                    <a:pos x="T0" y="T1"/>
                  </a:cxn>
                  <a:cxn ang="T9">
                    <a:pos x="T2" y="T3"/>
                  </a:cxn>
                  <a:cxn ang="T10">
                    <a:pos x="T4" y="T5"/>
                  </a:cxn>
                  <a:cxn ang="T11">
                    <a:pos x="T6" y="T7"/>
                  </a:cxn>
                </a:cxnLst>
                <a:rect l="T12" t="T13" r="T14" b="T15"/>
                <a:pathLst>
                  <a:path w="94" h="83">
                    <a:moveTo>
                      <a:pt x="94" y="18"/>
                    </a:moveTo>
                    <a:lnTo>
                      <a:pt x="0" y="0"/>
                    </a:lnTo>
                    <a:lnTo>
                      <a:pt x="49" y="83"/>
                    </a:lnTo>
                    <a:lnTo>
                      <a:pt x="94"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91" name="Freeform 449"/>
              <p:cNvSpPr>
                <a:spLocks/>
              </p:cNvSpPr>
              <p:nvPr/>
            </p:nvSpPr>
            <p:spPr bwMode="gray">
              <a:xfrm>
                <a:off x="948" y="2618"/>
                <a:ext cx="137" cy="233"/>
              </a:xfrm>
              <a:custGeom>
                <a:avLst/>
                <a:gdLst>
                  <a:gd name="T0" fmla="*/ 3059 w 94"/>
                  <a:gd name="T1" fmla="*/ 0 h 142"/>
                  <a:gd name="T2" fmla="*/ 5926 w 94"/>
                  <a:gd name="T3" fmla="*/ 28690 h 142"/>
                  <a:gd name="T4" fmla="*/ 0 w 94"/>
                  <a:gd name="T5" fmla="*/ 32947 h 142"/>
                  <a:gd name="T6" fmla="*/ 3059 w 94"/>
                  <a:gd name="T7" fmla="*/ 0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49" y="0"/>
                    </a:moveTo>
                    <a:lnTo>
                      <a:pt x="94" y="124"/>
                    </a:lnTo>
                    <a:lnTo>
                      <a:pt x="0" y="142"/>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92" name="Freeform 450"/>
              <p:cNvSpPr>
                <a:spLocks/>
              </p:cNvSpPr>
              <p:nvPr/>
            </p:nvSpPr>
            <p:spPr bwMode="gray">
              <a:xfrm>
                <a:off x="1019" y="2618"/>
                <a:ext cx="138" cy="204"/>
              </a:xfrm>
              <a:custGeom>
                <a:avLst/>
                <a:gdLst>
                  <a:gd name="T0" fmla="*/ 6429 w 94"/>
                  <a:gd name="T1" fmla="*/ 4337 h 124"/>
                  <a:gd name="T2" fmla="*/ 0 w 94"/>
                  <a:gd name="T3" fmla="*/ 0 h 124"/>
                  <a:gd name="T4" fmla="*/ 3057 w 94"/>
                  <a:gd name="T5" fmla="*/ 29682 h 124"/>
                  <a:gd name="T6" fmla="*/ 6429 w 94"/>
                  <a:gd name="T7" fmla="*/ 4337 h 124"/>
                  <a:gd name="T8" fmla="*/ 0 60000 65536"/>
                  <a:gd name="T9" fmla="*/ 0 60000 65536"/>
                  <a:gd name="T10" fmla="*/ 0 60000 65536"/>
                  <a:gd name="T11" fmla="*/ 0 60000 65536"/>
                  <a:gd name="T12" fmla="*/ 0 w 94"/>
                  <a:gd name="T13" fmla="*/ 0 h 124"/>
                  <a:gd name="T14" fmla="*/ 94 w 94"/>
                  <a:gd name="T15" fmla="*/ 124 h 124"/>
                </a:gdLst>
                <a:ahLst/>
                <a:cxnLst>
                  <a:cxn ang="T8">
                    <a:pos x="T0" y="T1"/>
                  </a:cxn>
                  <a:cxn ang="T9">
                    <a:pos x="T2" y="T3"/>
                  </a:cxn>
                  <a:cxn ang="T10">
                    <a:pos x="T4" y="T5"/>
                  </a:cxn>
                  <a:cxn ang="T11">
                    <a:pos x="T6" y="T7"/>
                  </a:cxn>
                </a:cxnLst>
                <a:rect l="T12" t="T13" r="T14" b="T15"/>
                <a:pathLst>
                  <a:path w="94" h="124">
                    <a:moveTo>
                      <a:pt x="94" y="18"/>
                    </a:moveTo>
                    <a:lnTo>
                      <a:pt x="0" y="0"/>
                    </a:lnTo>
                    <a:lnTo>
                      <a:pt x="45" y="124"/>
                    </a:lnTo>
                    <a:lnTo>
                      <a:pt x="94" y="1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93" name="Line 451"/>
              <p:cNvSpPr>
                <a:spLocks noChangeShapeType="1"/>
              </p:cNvSpPr>
              <p:nvPr/>
            </p:nvSpPr>
            <p:spPr bwMode="gray">
              <a:xfrm flipH="1" flipV="1">
                <a:off x="1565" y="2315"/>
                <a:ext cx="137" cy="29"/>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94" name="Line 452"/>
              <p:cNvSpPr>
                <a:spLocks noChangeShapeType="1"/>
              </p:cNvSpPr>
              <p:nvPr/>
            </p:nvSpPr>
            <p:spPr bwMode="gray">
              <a:xfrm flipV="1">
                <a:off x="948" y="2618"/>
                <a:ext cx="71" cy="23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895" name="Freeform 453"/>
              <p:cNvSpPr>
                <a:spLocks/>
              </p:cNvSpPr>
              <p:nvPr/>
            </p:nvSpPr>
            <p:spPr bwMode="gray">
              <a:xfrm>
                <a:off x="1982" y="2519"/>
                <a:ext cx="136" cy="227"/>
              </a:xfrm>
              <a:custGeom>
                <a:avLst/>
                <a:gdLst>
                  <a:gd name="T0" fmla="*/ 2855 w 93"/>
                  <a:gd name="T1" fmla="*/ 0 h 138"/>
                  <a:gd name="T2" fmla="*/ 6092 w 93"/>
                  <a:gd name="T3" fmla="*/ 32900 h 138"/>
                  <a:gd name="T4" fmla="*/ 0 w 93"/>
                  <a:gd name="T5" fmla="*/ 11890 h 138"/>
                  <a:gd name="T6" fmla="*/ 2855 w 93"/>
                  <a:gd name="T7" fmla="*/ 0 h 138"/>
                  <a:gd name="T8" fmla="*/ 0 60000 65536"/>
                  <a:gd name="T9" fmla="*/ 0 60000 65536"/>
                  <a:gd name="T10" fmla="*/ 0 60000 65536"/>
                  <a:gd name="T11" fmla="*/ 0 60000 65536"/>
                  <a:gd name="T12" fmla="*/ 0 w 93"/>
                  <a:gd name="T13" fmla="*/ 0 h 138"/>
                  <a:gd name="T14" fmla="*/ 93 w 93"/>
                  <a:gd name="T15" fmla="*/ 138 h 138"/>
                </a:gdLst>
                <a:ahLst/>
                <a:cxnLst>
                  <a:cxn ang="T8">
                    <a:pos x="T0" y="T1"/>
                  </a:cxn>
                  <a:cxn ang="T9">
                    <a:pos x="T2" y="T3"/>
                  </a:cxn>
                  <a:cxn ang="T10">
                    <a:pos x="T4" y="T5"/>
                  </a:cxn>
                  <a:cxn ang="T11">
                    <a:pos x="T6" y="T7"/>
                  </a:cxn>
                </a:cxnLst>
                <a:rect l="T12" t="T13" r="T14" b="T15"/>
                <a:pathLst>
                  <a:path w="93" h="138">
                    <a:moveTo>
                      <a:pt x="44" y="0"/>
                    </a:moveTo>
                    <a:lnTo>
                      <a:pt x="93" y="138"/>
                    </a:lnTo>
                    <a:lnTo>
                      <a:pt x="0" y="50"/>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96" name="Freeform 454"/>
              <p:cNvSpPr>
                <a:spLocks/>
              </p:cNvSpPr>
              <p:nvPr/>
            </p:nvSpPr>
            <p:spPr bwMode="gray">
              <a:xfrm>
                <a:off x="2047" y="2519"/>
                <a:ext cx="143" cy="227"/>
              </a:xfrm>
              <a:custGeom>
                <a:avLst/>
                <a:gdLst>
                  <a:gd name="T0" fmla="*/ 6266 w 98"/>
                  <a:gd name="T1" fmla="*/ 21868 h 138"/>
                  <a:gd name="T2" fmla="*/ 0 w 98"/>
                  <a:gd name="T3" fmla="*/ 0 h 138"/>
                  <a:gd name="T4" fmla="*/ 3139 w 98"/>
                  <a:gd name="T5" fmla="*/ 32900 h 138"/>
                  <a:gd name="T6" fmla="*/ 6266 w 98"/>
                  <a:gd name="T7" fmla="*/ 21868 h 138"/>
                  <a:gd name="T8" fmla="*/ 0 60000 65536"/>
                  <a:gd name="T9" fmla="*/ 0 60000 65536"/>
                  <a:gd name="T10" fmla="*/ 0 60000 65536"/>
                  <a:gd name="T11" fmla="*/ 0 60000 65536"/>
                  <a:gd name="T12" fmla="*/ 0 w 98"/>
                  <a:gd name="T13" fmla="*/ 0 h 138"/>
                  <a:gd name="T14" fmla="*/ 98 w 98"/>
                  <a:gd name="T15" fmla="*/ 138 h 138"/>
                </a:gdLst>
                <a:ahLst/>
                <a:cxnLst>
                  <a:cxn ang="T8">
                    <a:pos x="T0" y="T1"/>
                  </a:cxn>
                  <a:cxn ang="T9">
                    <a:pos x="T2" y="T3"/>
                  </a:cxn>
                  <a:cxn ang="T10">
                    <a:pos x="T4" y="T5"/>
                  </a:cxn>
                  <a:cxn ang="T11">
                    <a:pos x="T6" y="T7"/>
                  </a:cxn>
                </a:cxnLst>
                <a:rect l="T12" t="T13" r="T14" b="T15"/>
                <a:pathLst>
                  <a:path w="98" h="138">
                    <a:moveTo>
                      <a:pt x="98" y="92"/>
                    </a:moveTo>
                    <a:lnTo>
                      <a:pt x="0" y="0"/>
                    </a:lnTo>
                    <a:lnTo>
                      <a:pt x="49" y="138"/>
                    </a:lnTo>
                    <a:lnTo>
                      <a:pt x="98"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97" name="Freeform 455"/>
              <p:cNvSpPr>
                <a:spLocks/>
              </p:cNvSpPr>
              <p:nvPr/>
            </p:nvSpPr>
            <p:spPr bwMode="gray">
              <a:xfrm>
                <a:off x="532" y="3146"/>
                <a:ext cx="143" cy="61"/>
              </a:xfrm>
              <a:custGeom>
                <a:avLst/>
                <a:gdLst>
                  <a:gd name="T0" fmla="*/ 3139 w 98"/>
                  <a:gd name="T1" fmla="*/ 0 h 37"/>
                  <a:gd name="T2" fmla="*/ 6266 w 98"/>
                  <a:gd name="T3" fmla="*/ 9101 h 37"/>
                  <a:gd name="T4" fmla="*/ 0 w 98"/>
                  <a:gd name="T5" fmla="*/ 5670 h 37"/>
                  <a:gd name="T6" fmla="*/ 3139 w 98"/>
                  <a:gd name="T7" fmla="*/ 0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49" y="0"/>
                    </a:moveTo>
                    <a:lnTo>
                      <a:pt x="98"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98" name="Freeform 456"/>
              <p:cNvSpPr>
                <a:spLocks/>
              </p:cNvSpPr>
              <p:nvPr/>
            </p:nvSpPr>
            <p:spPr bwMode="gray">
              <a:xfrm>
                <a:off x="604" y="3146"/>
                <a:ext cx="135" cy="61"/>
              </a:xfrm>
              <a:custGeom>
                <a:avLst/>
                <a:gdLst>
                  <a:gd name="T0" fmla="*/ 5622 w 93"/>
                  <a:gd name="T1" fmla="*/ 3439 h 37"/>
                  <a:gd name="T2" fmla="*/ 0 w 93"/>
                  <a:gd name="T3" fmla="*/ 0 h 37"/>
                  <a:gd name="T4" fmla="*/ 2958 w 93"/>
                  <a:gd name="T5" fmla="*/ 9101 h 37"/>
                  <a:gd name="T6" fmla="*/ 5622 w 93"/>
                  <a:gd name="T7" fmla="*/ 3439 h 37"/>
                  <a:gd name="T8" fmla="*/ 0 60000 65536"/>
                  <a:gd name="T9" fmla="*/ 0 60000 65536"/>
                  <a:gd name="T10" fmla="*/ 0 60000 65536"/>
                  <a:gd name="T11" fmla="*/ 0 60000 65536"/>
                  <a:gd name="T12" fmla="*/ 0 w 93"/>
                  <a:gd name="T13" fmla="*/ 0 h 37"/>
                  <a:gd name="T14" fmla="*/ 93 w 93"/>
                  <a:gd name="T15" fmla="*/ 37 h 37"/>
                </a:gdLst>
                <a:ahLst/>
                <a:cxnLst>
                  <a:cxn ang="T8">
                    <a:pos x="T0" y="T1"/>
                  </a:cxn>
                  <a:cxn ang="T9">
                    <a:pos x="T2" y="T3"/>
                  </a:cxn>
                  <a:cxn ang="T10">
                    <a:pos x="T4" y="T5"/>
                  </a:cxn>
                  <a:cxn ang="T11">
                    <a:pos x="T6" y="T7"/>
                  </a:cxn>
                </a:cxnLst>
                <a:rect l="T12" t="T13" r="T14" b="T15"/>
                <a:pathLst>
                  <a:path w="93" h="37">
                    <a:moveTo>
                      <a:pt x="93" y="14"/>
                    </a:moveTo>
                    <a:lnTo>
                      <a:pt x="0" y="0"/>
                    </a:lnTo>
                    <a:lnTo>
                      <a:pt x="49" y="37"/>
                    </a:lnTo>
                    <a:lnTo>
                      <a:pt x="93"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899" name="Line 457"/>
              <p:cNvSpPr>
                <a:spLocks noChangeShapeType="1"/>
              </p:cNvSpPr>
              <p:nvPr/>
            </p:nvSpPr>
            <p:spPr bwMode="gray">
              <a:xfrm flipH="1" flipV="1">
                <a:off x="2047" y="2519"/>
                <a:ext cx="143" cy="15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00" name="Line 458"/>
              <p:cNvSpPr>
                <a:spLocks noChangeShapeType="1"/>
              </p:cNvSpPr>
              <p:nvPr/>
            </p:nvSpPr>
            <p:spPr bwMode="gray">
              <a:xfrm flipV="1">
                <a:off x="1982" y="2519"/>
                <a:ext cx="65" cy="8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01" name="Line 459"/>
              <p:cNvSpPr>
                <a:spLocks noChangeShapeType="1"/>
              </p:cNvSpPr>
              <p:nvPr/>
            </p:nvSpPr>
            <p:spPr bwMode="gray">
              <a:xfrm flipH="1" flipV="1">
                <a:off x="604" y="3146"/>
                <a:ext cx="135"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02" name="Line 460"/>
              <p:cNvSpPr>
                <a:spLocks noChangeShapeType="1"/>
              </p:cNvSpPr>
              <p:nvPr/>
            </p:nvSpPr>
            <p:spPr bwMode="gray">
              <a:xfrm flipV="1">
                <a:off x="532" y="3146"/>
                <a:ext cx="72" cy="38"/>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03" name="Line 461"/>
              <p:cNvSpPr>
                <a:spLocks noChangeShapeType="1"/>
              </p:cNvSpPr>
              <p:nvPr/>
            </p:nvSpPr>
            <p:spPr bwMode="gray">
              <a:xfrm flipV="1">
                <a:off x="2600" y="3146"/>
                <a:ext cx="71"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04" name="Freeform 462"/>
              <p:cNvSpPr>
                <a:spLocks/>
              </p:cNvSpPr>
              <p:nvPr/>
            </p:nvSpPr>
            <p:spPr bwMode="gray">
              <a:xfrm>
                <a:off x="1292" y="2443"/>
                <a:ext cx="137" cy="196"/>
              </a:xfrm>
              <a:custGeom>
                <a:avLst/>
                <a:gdLst>
                  <a:gd name="T0" fmla="*/ 3059 w 94"/>
                  <a:gd name="T1" fmla="*/ 0 h 119"/>
                  <a:gd name="T2" fmla="*/ 5926 w 94"/>
                  <a:gd name="T3" fmla="*/ 24350 h 119"/>
                  <a:gd name="T4" fmla="*/ 0 w 94"/>
                  <a:gd name="T5" fmla="*/ 28810 h 119"/>
                  <a:gd name="T6" fmla="*/ 3059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01"/>
                    </a:lnTo>
                    <a:lnTo>
                      <a:pt x="0" y="119"/>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05" name="Freeform 463"/>
              <p:cNvSpPr>
                <a:spLocks/>
              </p:cNvSpPr>
              <p:nvPr/>
            </p:nvSpPr>
            <p:spPr bwMode="gray">
              <a:xfrm>
                <a:off x="1364" y="2443"/>
                <a:ext cx="137" cy="166"/>
              </a:xfrm>
              <a:custGeom>
                <a:avLst/>
                <a:gdLst>
                  <a:gd name="T0" fmla="*/ 5926 w 94"/>
                  <a:gd name="T1" fmla="*/ 0 h 101"/>
                  <a:gd name="T2" fmla="*/ 0 w 94"/>
                  <a:gd name="T3" fmla="*/ 0 h 101"/>
                  <a:gd name="T4" fmla="*/ 2848 w 94"/>
                  <a:gd name="T5" fmla="*/ 23912 h 101"/>
                  <a:gd name="T6" fmla="*/ 5926 w 94"/>
                  <a:gd name="T7" fmla="*/ 0 h 101"/>
                  <a:gd name="T8" fmla="*/ 0 60000 65536"/>
                  <a:gd name="T9" fmla="*/ 0 60000 65536"/>
                  <a:gd name="T10" fmla="*/ 0 60000 65536"/>
                  <a:gd name="T11" fmla="*/ 0 60000 65536"/>
                  <a:gd name="T12" fmla="*/ 0 w 94"/>
                  <a:gd name="T13" fmla="*/ 0 h 101"/>
                  <a:gd name="T14" fmla="*/ 94 w 94"/>
                  <a:gd name="T15" fmla="*/ 101 h 101"/>
                </a:gdLst>
                <a:ahLst/>
                <a:cxnLst>
                  <a:cxn ang="T8">
                    <a:pos x="T0" y="T1"/>
                  </a:cxn>
                  <a:cxn ang="T9">
                    <a:pos x="T2" y="T3"/>
                  </a:cxn>
                  <a:cxn ang="T10">
                    <a:pos x="T4" y="T5"/>
                  </a:cxn>
                  <a:cxn ang="T11">
                    <a:pos x="T6" y="T7"/>
                  </a:cxn>
                </a:cxnLst>
                <a:rect l="T12" t="T13" r="T14" b="T15"/>
                <a:pathLst>
                  <a:path w="94" h="101">
                    <a:moveTo>
                      <a:pt x="94" y="0"/>
                    </a:moveTo>
                    <a:lnTo>
                      <a:pt x="0" y="0"/>
                    </a:lnTo>
                    <a:lnTo>
                      <a:pt x="45" y="101"/>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06" name="Line 464"/>
              <p:cNvSpPr>
                <a:spLocks noChangeShapeType="1"/>
              </p:cNvSpPr>
              <p:nvPr/>
            </p:nvSpPr>
            <p:spPr bwMode="gray">
              <a:xfrm flipH="1">
                <a:off x="1364" y="2443"/>
                <a:ext cx="137" cy="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07" name="Line 465"/>
              <p:cNvSpPr>
                <a:spLocks noChangeShapeType="1"/>
              </p:cNvSpPr>
              <p:nvPr/>
            </p:nvSpPr>
            <p:spPr bwMode="gray">
              <a:xfrm flipV="1">
                <a:off x="1292" y="2443"/>
                <a:ext cx="72" cy="19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08" name="Freeform 466"/>
              <p:cNvSpPr>
                <a:spLocks/>
              </p:cNvSpPr>
              <p:nvPr/>
            </p:nvSpPr>
            <p:spPr bwMode="gray">
              <a:xfrm>
                <a:off x="2118" y="2670"/>
                <a:ext cx="137" cy="234"/>
              </a:xfrm>
              <a:custGeom>
                <a:avLst/>
                <a:gdLst>
                  <a:gd name="T0" fmla="*/ 3059 w 94"/>
                  <a:gd name="T1" fmla="*/ 0 h 142"/>
                  <a:gd name="T2" fmla="*/ 5926 w 94"/>
                  <a:gd name="T3" fmla="*/ 34588 h 142"/>
                  <a:gd name="T4" fmla="*/ 0 w 94"/>
                  <a:gd name="T5" fmla="*/ 11191 h 142"/>
                  <a:gd name="T6" fmla="*/ 3059 w 94"/>
                  <a:gd name="T7" fmla="*/ 0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49" y="0"/>
                    </a:moveTo>
                    <a:lnTo>
                      <a:pt x="94" y="142"/>
                    </a:lnTo>
                    <a:lnTo>
                      <a:pt x="0" y="4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09" name="Freeform 467"/>
              <p:cNvSpPr>
                <a:spLocks/>
              </p:cNvSpPr>
              <p:nvPr/>
            </p:nvSpPr>
            <p:spPr bwMode="gray">
              <a:xfrm>
                <a:off x="2190" y="2670"/>
                <a:ext cx="137" cy="234"/>
              </a:xfrm>
              <a:custGeom>
                <a:avLst/>
                <a:gdLst>
                  <a:gd name="T0" fmla="*/ 5926 w 94"/>
                  <a:gd name="T1" fmla="*/ 31155 h 142"/>
                  <a:gd name="T2" fmla="*/ 0 w 94"/>
                  <a:gd name="T3" fmla="*/ 0 h 142"/>
                  <a:gd name="T4" fmla="*/ 2848 w 94"/>
                  <a:gd name="T5" fmla="*/ 34588 h 142"/>
                  <a:gd name="T6" fmla="*/ 5926 w 94"/>
                  <a:gd name="T7" fmla="*/ 31155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94" y="128"/>
                    </a:moveTo>
                    <a:lnTo>
                      <a:pt x="0" y="0"/>
                    </a:lnTo>
                    <a:lnTo>
                      <a:pt x="45" y="142"/>
                    </a:lnTo>
                    <a:lnTo>
                      <a:pt x="94" y="12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10" name="Freeform 468"/>
              <p:cNvSpPr>
                <a:spLocks/>
              </p:cNvSpPr>
              <p:nvPr/>
            </p:nvSpPr>
            <p:spPr bwMode="gray">
              <a:xfrm>
                <a:off x="1637" y="2344"/>
                <a:ext cx="137" cy="190"/>
              </a:xfrm>
              <a:custGeom>
                <a:avLst/>
                <a:gdLst>
                  <a:gd name="T0" fmla="*/ 2848 w 94"/>
                  <a:gd name="T1" fmla="*/ 0 h 115"/>
                  <a:gd name="T2" fmla="*/ 5926 w 94"/>
                  <a:gd name="T3" fmla="*/ 28789 h 115"/>
                  <a:gd name="T4" fmla="*/ 0 w 94"/>
                  <a:gd name="T5" fmla="*/ 16190 h 115"/>
                  <a:gd name="T6" fmla="*/ 2848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115"/>
                    </a:lnTo>
                    <a:lnTo>
                      <a:pt x="0" y="65"/>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11" name="Freeform 469"/>
              <p:cNvSpPr>
                <a:spLocks/>
              </p:cNvSpPr>
              <p:nvPr/>
            </p:nvSpPr>
            <p:spPr bwMode="gray">
              <a:xfrm>
                <a:off x="1702" y="2344"/>
                <a:ext cx="143" cy="190"/>
              </a:xfrm>
              <a:custGeom>
                <a:avLst/>
                <a:gdLst>
                  <a:gd name="T0" fmla="*/ 6266 w 98"/>
                  <a:gd name="T1" fmla="*/ 16190 h 115"/>
                  <a:gd name="T2" fmla="*/ 0 w 98"/>
                  <a:gd name="T3" fmla="*/ 0 h 115"/>
                  <a:gd name="T4" fmla="*/ 3139 w 98"/>
                  <a:gd name="T5" fmla="*/ 28789 h 115"/>
                  <a:gd name="T6" fmla="*/ 6266 w 98"/>
                  <a:gd name="T7" fmla="*/ 16190 h 115"/>
                  <a:gd name="T8" fmla="*/ 0 60000 65536"/>
                  <a:gd name="T9" fmla="*/ 0 60000 65536"/>
                  <a:gd name="T10" fmla="*/ 0 60000 65536"/>
                  <a:gd name="T11" fmla="*/ 0 60000 65536"/>
                  <a:gd name="T12" fmla="*/ 0 w 98"/>
                  <a:gd name="T13" fmla="*/ 0 h 115"/>
                  <a:gd name="T14" fmla="*/ 98 w 98"/>
                  <a:gd name="T15" fmla="*/ 115 h 115"/>
                </a:gdLst>
                <a:ahLst/>
                <a:cxnLst>
                  <a:cxn ang="T8">
                    <a:pos x="T0" y="T1"/>
                  </a:cxn>
                  <a:cxn ang="T9">
                    <a:pos x="T2" y="T3"/>
                  </a:cxn>
                  <a:cxn ang="T10">
                    <a:pos x="T4" y="T5"/>
                  </a:cxn>
                  <a:cxn ang="T11">
                    <a:pos x="T6" y="T7"/>
                  </a:cxn>
                </a:cxnLst>
                <a:rect l="T12" t="T13" r="T14" b="T15"/>
                <a:pathLst>
                  <a:path w="98" h="115">
                    <a:moveTo>
                      <a:pt x="98" y="65"/>
                    </a:moveTo>
                    <a:lnTo>
                      <a:pt x="0" y="0"/>
                    </a:lnTo>
                    <a:lnTo>
                      <a:pt x="49" y="115"/>
                    </a:lnTo>
                    <a:lnTo>
                      <a:pt x="98" y="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12" name="Freeform 470"/>
              <p:cNvSpPr>
                <a:spLocks/>
              </p:cNvSpPr>
              <p:nvPr/>
            </p:nvSpPr>
            <p:spPr bwMode="gray">
              <a:xfrm>
                <a:off x="1085" y="2647"/>
                <a:ext cx="136" cy="175"/>
              </a:xfrm>
              <a:custGeom>
                <a:avLst/>
                <a:gdLst>
                  <a:gd name="T0" fmla="*/ 3214 w 93"/>
                  <a:gd name="T1" fmla="*/ 0 h 106"/>
                  <a:gd name="T2" fmla="*/ 6092 w 93"/>
                  <a:gd name="T3" fmla="*/ 25169 h 106"/>
                  <a:gd name="T4" fmla="*/ 0 w 93"/>
                  <a:gd name="T5" fmla="*/ 26304 h 106"/>
                  <a:gd name="T6" fmla="*/ 3214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0"/>
                    </a:moveTo>
                    <a:lnTo>
                      <a:pt x="93" y="101"/>
                    </a:lnTo>
                    <a:lnTo>
                      <a:pt x="0" y="10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13" name="Freeform 471"/>
              <p:cNvSpPr>
                <a:spLocks/>
              </p:cNvSpPr>
              <p:nvPr/>
            </p:nvSpPr>
            <p:spPr bwMode="gray">
              <a:xfrm>
                <a:off x="1157" y="2639"/>
                <a:ext cx="135" cy="175"/>
              </a:xfrm>
              <a:custGeom>
                <a:avLst/>
                <a:gdLst>
                  <a:gd name="T0" fmla="*/ 5622 w 93"/>
                  <a:gd name="T1" fmla="*/ 0 h 106"/>
                  <a:gd name="T2" fmla="*/ 0 w 93"/>
                  <a:gd name="T3" fmla="*/ 1175 h 106"/>
                  <a:gd name="T4" fmla="*/ 2668 w 93"/>
                  <a:gd name="T5" fmla="*/ 26304 h 106"/>
                  <a:gd name="T6" fmla="*/ 5622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0"/>
                    </a:moveTo>
                    <a:lnTo>
                      <a:pt x="0" y="5"/>
                    </a:lnTo>
                    <a:lnTo>
                      <a:pt x="44" y="106"/>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14" name="Line 472"/>
              <p:cNvSpPr>
                <a:spLocks noChangeShapeType="1"/>
              </p:cNvSpPr>
              <p:nvPr/>
            </p:nvSpPr>
            <p:spPr bwMode="gray">
              <a:xfrm flipH="1" flipV="1">
                <a:off x="2190" y="2670"/>
                <a:ext cx="137" cy="21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15" name="Line 473"/>
              <p:cNvSpPr>
                <a:spLocks noChangeShapeType="1"/>
              </p:cNvSpPr>
              <p:nvPr/>
            </p:nvSpPr>
            <p:spPr bwMode="gray">
              <a:xfrm flipV="1">
                <a:off x="2118" y="2670"/>
                <a:ext cx="72" cy="7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16" name="Line 474"/>
              <p:cNvSpPr>
                <a:spLocks noChangeShapeType="1"/>
              </p:cNvSpPr>
              <p:nvPr/>
            </p:nvSpPr>
            <p:spPr bwMode="gray">
              <a:xfrm flipH="1" flipV="1">
                <a:off x="1702" y="2344"/>
                <a:ext cx="143" cy="10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17" name="Line 475"/>
              <p:cNvSpPr>
                <a:spLocks noChangeShapeType="1"/>
              </p:cNvSpPr>
              <p:nvPr/>
            </p:nvSpPr>
            <p:spPr bwMode="gray">
              <a:xfrm flipV="1">
                <a:off x="1637" y="2344"/>
                <a:ext cx="65" cy="10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18" name="Line 476"/>
              <p:cNvSpPr>
                <a:spLocks noChangeShapeType="1"/>
              </p:cNvSpPr>
              <p:nvPr/>
            </p:nvSpPr>
            <p:spPr bwMode="gray">
              <a:xfrm flipV="1">
                <a:off x="1085" y="2647"/>
                <a:ext cx="72" cy="175"/>
              </a:xfrm>
              <a:prstGeom prst="line">
                <a:avLst/>
              </a:prstGeom>
              <a:noFill/>
              <a:ln w="3810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19" name="Freeform 477"/>
              <p:cNvSpPr>
                <a:spLocks/>
              </p:cNvSpPr>
              <p:nvPr/>
            </p:nvSpPr>
            <p:spPr bwMode="gray">
              <a:xfrm>
                <a:off x="2255" y="2881"/>
                <a:ext cx="136" cy="198"/>
              </a:xfrm>
              <a:custGeom>
                <a:avLst/>
                <a:gdLst>
                  <a:gd name="T0" fmla="*/ 3214 w 93"/>
                  <a:gd name="T1" fmla="*/ 0 h 120"/>
                  <a:gd name="T2" fmla="*/ 6092 w 93"/>
                  <a:gd name="T3" fmla="*/ 29670 h 120"/>
                  <a:gd name="T4" fmla="*/ 0 w 93"/>
                  <a:gd name="T5" fmla="*/ 3477 h 120"/>
                  <a:gd name="T6" fmla="*/ 3214 w 93"/>
                  <a:gd name="T7" fmla="*/ 0 h 120"/>
                  <a:gd name="T8" fmla="*/ 0 60000 65536"/>
                  <a:gd name="T9" fmla="*/ 0 60000 65536"/>
                  <a:gd name="T10" fmla="*/ 0 60000 65536"/>
                  <a:gd name="T11" fmla="*/ 0 60000 65536"/>
                  <a:gd name="T12" fmla="*/ 0 w 93"/>
                  <a:gd name="T13" fmla="*/ 0 h 120"/>
                  <a:gd name="T14" fmla="*/ 93 w 93"/>
                  <a:gd name="T15" fmla="*/ 120 h 120"/>
                </a:gdLst>
                <a:ahLst/>
                <a:cxnLst>
                  <a:cxn ang="T8">
                    <a:pos x="T0" y="T1"/>
                  </a:cxn>
                  <a:cxn ang="T9">
                    <a:pos x="T2" y="T3"/>
                  </a:cxn>
                  <a:cxn ang="T10">
                    <a:pos x="T4" y="T5"/>
                  </a:cxn>
                  <a:cxn ang="T11">
                    <a:pos x="T6" y="T7"/>
                  </a:cxn>
                </a:cxnLst>
                <a:rect l="T12" t="T13" r="T14" b="T15"/>
                <a:pathLst>
                  <a:path w="93" h="120">
                    <a:moveTo>
                      <a:pt x="49" y="0"/>
                    </a:moveTo>
                    <a:lnTo>
                      <a:pt x="93" y="120"/>
                    </a:lnTo>
                    <a:lnTo>
                      <a:pt x="0" y="1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20" name="Freeform 478"/>
              <p:cNvSpPr>
                <a:spLocks/>
              </p:cNvSpPr>
              <p:nvPr/>
            </p:nvSpPr>
            <p:spPr bwMode="gray">
              <a:xfrm>
                <a:off x="2327" y="2881"/>
                <a:ext cx="135" cy="288"/>
              </a:xfrm>
              <a:custGeom>
                <a:avLst/>
                <a:gdLst>
                  <a:gd name="T0" fmla="*/ 5622 w 93"/>
                  <a:gd name="T1" fmla="*/ 41974 h 175"/>
                  <a:gd name="T2" fmla="*/ 0 w 93"/>
                  <a:gd name="T3" fmla="*/ 0 h 175"/>
                  <a:gd name="T4" fmla="*/ 2668 w 93"/>
                  <a:gd name="T5" fmla="*/ 28673 h 175"/>
                  <a:gd name="T6" fmla="*/ 5622 w 93"/>
                  <a:gd name="T7" fmla="*/ 41974 h 175"/>
                  <a:gd name="T8" fmla="*/ 0 60000 65536"/>
                  <a:gd name="T9" fmla="*/ 0 60000 65536"/>
                  <a:gd name="T10" fmla="*/ 0 60000 65536"/>
                  <a:gd name="T11" fmla="*/ 0 60000 65536"/>
                  <a:gd name="T12" fmla="*/ 0 w 93"/>
                  <a:gd name="T13" fmla="*/ 0 h 175"/>
                  <a:gd name="T14" fmla="*/ 93 w 93"/>
                  <a:gd name="T15" fmla="*/ 175 h 175"/>
                </a:gdLst>
                <a:ahLst/>
                <a:cxnLst>
                  <a:cxn ang="T8">
                    <a:pos x="T0" y="T1"/>
                  </a:cxn>
                  <a:cxn ang="T9">
                    <a:pos x="T2" y="T3"/>
                  </a:cxn>
                  <a:cxn ang="T10">
                    <a:pos x="T4" y="T5"/>
                  </a:cxn>
                  <a:cxn ang="T11">
                    <a:pos x="T6" y="T7"/>
                  </a:cxn>
                </a:cxnLst>
                <a:rect l="T12" t="T13" r="T14" b="T15"/>
                <a:pathLst>
                  <a:path w="93" h="175">
                    <a:moveTo>
                      <a:pt x="93" y="175"/>
                    </a:moveTo>
                    <a:lnTo>
                      <a:pt x="0" y="0"/>
                    </a:lnTo>
                    <a:lnTo>
                      <a:pt x="44" y="120"/>
                    </a:lnTo>
                    <a:lnTo>
                      <a:pt x="93" y="17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21" name="Freeform 479"/>
              <p:cNvSpPr>
                <a:spLocks/>
              </p:cNvSpPr>
              <p:nvPr/>
            </p:nvSpPr>
            <p:spPr bwMode="gray">
              <a:xfrm>
                <a:off x="876" y="2851"/>
                <a:ext cx="143" cy="356"/>
              </a:xfrm>
              <a:custGeom>
                <a:avLst/>
                <a:gdLst>
                  <a:gd name="T0" fmla="*/ 3139 w 98"/>
                  <a:gd name="T1" fmla="*/ 0 h 216"/>
                  <a:gd name="T2" fmla="*/ 6266 w 98"/>
                  <a:gd name="T3" fmla="*/ 52655 h 216"/>
                  <a:gd name="T4" fmla="*/ 0 w 98"/>
                  <a:gd name="T5" fmla="*/ 49291 h 216"/>
                  <a:gd name="T6" fmla="*/ 3139 w 98"/>
                  <a:gd name="T7" fmla="*/ 0 h 216"/>
                  <a:gd name="T8" fmla="*/ 0 60000 65536"/>
                  <a:gd name="T9" fmla="*/ 0 60000 65536"/>
                  <a:gd name="T10" fmla="*/ 0 60000 65536"/>
                  <a:gd name="T11" fmla="*/ 0 60000 65536"/>
                  <a:gd name="T12" fmla="*/ 0 w 98"/>
                  <a:gd name="T13" fmla="*/ 0 h 216"/>
                  <a:gd name="T14" fmla="*/ 98 w 98"/>
                  <a:gd name="T15" fmla="*/ 216 h 216"/>
                </a:gdLst>
                <a:ahLst/>
                <a:cxnLst>
                  <a:cxn ang="T8">
                    <a:pos x="T0" y="T1"/>
                  </a:cxn>
                  <a:cxn ang="T9">
                    <a:pos x="T2" y="T3"/>
                  </a:cxn>
                  <a:cxn ang="T10">
                    <a:pos x="T4" y="T5"/>
                  </a:cxn>
                  <a:cxn ang="T11">
                    <a:pos x="T6" y="T7"/>
                  </a:cxn>
                </a:cxnLst>
                <a:rect l="T12" t="T13" r="T14" b="T15"/>
                <a:pathLst>
                  <a:path w="98" h="216">
                    <a:moveTo>
                      <a:pt x="49" y="0"/>
                    </a:moveTo>
                    <a:lnTo>
                      <a:pt x="98" y="216"/>
                    </a:lnTo>
                    <a:lnTo>
                      <a:pt x="0" y="202"/>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22" name="Freeform 480"/>
              <p:cNvSpPr>
                <a:spLocks/>
              </p:cNvSpPr>
              <p:nvPr/>
            </p:nvSpPr>
            <p:spPr bwMode="gray">
              <a:xfrm>
                <a:off x="948" y="2822"/>
                <a:ext cx="137" cy="385"/>
              </a:xfrm>
              <a:custGeom>
                <a:avLst/>
                <a:gdLst>
                  <a:gd name="T0" fmla="*/ 5926 w 94"/>
                  <a:gd name="T1" fmla="*/ 0 h 234"/>
                  <a:gd name="T2" fmla="*/ 0 w 94"/>
                  <a:gd name="T3" fmla="*/ 4339 h 234"/>
                  <a:gd name="T4" fmla="*/ 3059 w 94"/>
                  <a:gd name="T5" fmla="*/ 55897 h 234"/>
                  <a:gd name="T6" fmla="*/ 5926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94" y="0"/>
                    </a:moveTo>
                    <a:lnTo>
                      <a:pt x="0" y="18"/>
                    </a:lnTo>
                    <a:lnTo>
                      <a:pt x="49" y="234"/>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23" name="Freeform 481"/>
              <p:cNvSpPr>
                <a:spLocks/>
              </p:cNvSpPr>
              <p:nvPr/>
            </p:nvSpPr>
            <p:spPr bwMode="gray">
              <a:xfrm>
                <a:off x="675" y="3169"/>
                <a:ext cx="136" cy="53"/>
              </a:xfrm>
              <a:custGeom>
                <a:avLst/>
                <a:gdLst>
                  <a:gd name="T0" fmla="*/ 2855 w 93"/>
                  <a:gd name="T1" fmla="*/ 0 h 32"/>
                  <a:gd name="T2" fmla="*/ 6092 w 93"/>
                  <a:gd name="T3" fmla="*/ 8280 h 32"/>
                  <a:gd name="T4" fmla="*/ 0 w 93"/>
                  <a:gd name="T5" fmla="*/ 5885 h 32"/>
                  <a:gd name="T6" fmla="*/ 2855 w 93"/>
                  <a:gd name="T7" fmla="*/ 0 h 32"/>
                  <a:gd name="T8" fmla="*/ 0 60000 65536"/>
                  <a:gd name="T9" fmla="*/ 0 60000 65536"/>
                  <a:gd name="T10" fmla="*/ 0 60000 65536"/>
                  <a:gd name="T11" fmla="*/ 0 60000 65536"/>
                  <a:gd name="T12" fmla="*/ 0 w 93"/>
                  <a:gd name="T13" fmla="*/ 0 h 32"/>
                  <a:gd name="T14" fmla="*/ 93 w 93"/>
                  <a:gd name="T15" fmla="*/ 32 h 32"/>
                </a:gdLst>
                <a:ahLst/>
                <a:cxnLst>
                  <a:cxn ang="T8">
                    <a:pos x="T0" y="T1"/>
                  </a:cxn>
                  <a:cxn ang="T9">
                    <a:pos x="T2" y="T3"/>
                  </a:cxn>
                  <a:cxn ang="T10">
                    <a:pos x="T4" y="T5"/>
                  </a:cxn>
                  <a:cxn ang="T11">
                    <a:pos x="T6" y="T7"/>
                  </a:cxn>
                </a:cxnLst>
                <a:rect l="T12" t="T13" r="T14" b="T15"/>
                <a:pathLst>
                  <a:path w="93" h="32">
                    <a:moveTo>
                      <a:pt x="44" y="0"/>
                    </a:moveTo>
                    <a:lnTo>
                      <a:pt x="93" y="32"/>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24" name="Freeform 482"/>
              <p:cNvSpPr>
                <a:spLocks/>
              </p:cNvSpPr>
              <p:nvPr/>
            </p:nvSpPr>
            <p:spPr bwMode="gray">
              <a:xfrm>
                <a:off x="739" y="3169"/>
                <a:ext cx="137" cy="53"/>
              </a:xfrm>
              <a:custGeom>
                <a:avLst/>
                <a:gdLst>
                  <a:gd name="T0" fmla="*/ 5926 w 94"/>
                  <a:gd name="T1" fmla="*/ 2332 h 32"/>
                  <a:gd name="T2" fmla="*/ 0 w 94"/>
                  <a:gd name="T3" fmla="*/ 0 h 32"/>
                  <a:gd name="T4" fmla="*/ 3059 w 94"/>
                  <a:gd name="T5" fmla="*/ 8280 h 32"/>
                  <a:gd name="T6" fmla="*/ 5926 w 94"/>
                  <a:gd name="T7" fmla="*/ 2332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9"/>
                    </a:moveTo>
                    <a:lnTo>
                      <a:pt x="0" y="0"/>
                    </a:lnTo>
                    <a:lnTo>
                      <a:pt x="49" y="32"/>
                    </a:lnTo>
                    <a:lnTo>
                      <a:pt x="94"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25" name="Freeform 483"/>
              <p:cNvSpPr>
                <a:spLocks/>
              </p:cNvSpPr>
              <p:nvPr/>
            </p:nvSpPr>
            <p:spPr bwMode="gray">
              <a:xfrm>
                <a:off x="2462" y="3169"/>
                <a:ext cx="138" cy="53"/>
              </a:xfrm>
              <a:custGeom>
                <a:avLst/>
                <a:gdLst>
                  <a:gd name="T0" fmla="*/ 6429 w 94"/>
                  <a:gd name="T1" fmla="*/ 2332 h 32"/>
                  <a:gd name="T2" fmla="*/ 0 w 94"/>
                  <a:gd name="T3" fmla="*/ 0 h 32"/>
                  <a:gd name="T4" fmla="*/ 3381 w 94"/>
                  <a:gd name="T5" fmla="*/ 8280 h 32"/>
                  <a:gd name="T6" fmla="*/ 6429 w 94"/>
                  <a:gd name="T7" fmla="*/ 2332 h 32"/>
                  <a:gd name="T8" fmla="*/ 0 60000 65536"/>
                  <a:gd name="T9" fmla="*/ 0 60000 65536"/>
                  <a:gd name="T10" fmla="*/ 0 60000 65536"/>
                  <a:gd name="T11" fmla="*/ 0 60000 65536"/>
                  <a:gd name="T12" fmla="*/ 0 w 94"/>
                  <a:gd name="T13" fmla="*/ 0 h 32"/>
                  <a:gd name="T14" fmla="*/ 94 w 94"/>
                  <a:gd name="T15" fmla="*/ 32 h 32"/>
                </a:gdLst>
                <a:ahLst/>
                <a:cxnLst>
                  <a:cxn ang="T8">
                    <a:pos x="T0" y="T1"/>
                  </a:cxn>
                  <a:cxn ang="T9">
                    <a:pos x="T2" y="T3"/>
                  </a:cxn>
                  <a:cxn ang="T10">
                    <a:pos x="T4" y="T5"/>
                  </a:cxn>
                  <a:cxn ang="T11">
                    <a:pos x="T6" y="T7"/>
                  </a:cxn>
                </a:cxnLst>
                <a:rect l="T12" t="T13" r="T14" b="T15"/>
                <a:pathLst>
                  <a:path w="94" h="32">
                    <a:moveTo>
                      <a:pt x="94" y="9"/>
                    </a:moveTo>
                    <a:lnTo>
                      <a:pt x="0" y="0"/>
                    </a:lnTo>
                    <a:lnTo>
                      <a:pt x="50" y="32"/>
                    </a:lnTo>
                    <a:lnTo>
                      <a:pt x="94" y="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26" name="Line 484"/>
              <p:cNvSpPr>
                <a:spLocks noChangeShapeType="1"/>
              </p:cNvSpPr>
              <p:nvPr/>
            </p:nvSpPr>
            <p:spPr bwMode="gray">
              <a:xfrm flipH="1" flipV="1">
                <a:off x="2327" y="2881"/>
                <a:ext cx="135" cy="28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27" name="Line 485"/>
              <p:cNvSpPr>
                <a:spLocks noChangeShapeType="1"/>
              </p:cNvSpPr>
              <p:nvPr/>
            </p:nvSpPr>
            <p:spPr bwMode="gray">
              <a:xfrm flipH="1" flipV="1">
                <a:off x="2462" y="3169"/>
                <a:ext cx="138" cy="1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28" name="Freeform 486"/>
              <p:cNvSpPr>
                <a:spLocks/>
              </p:cNvSpPr>
              <p:nvPr/>
            </p:nvSpPr>
            <p:spPr bwMode="gray">
              <a:xfrm>
                <a:off x="2391" y="3079"/>
                <a:ext cx="144" cy="143"/>
              </a:xfrm>
              <a:custGeom>
                <a:avLst/>
                <a:gdLst>
                  <a:gd name="T0" fmla="*/ 3004 w 99"/>
                  <a:gd name="T1" fmla="*/ 12936 h 87"/>
                  <a:gd name="T2" fmla="*/ 6087 w 99"/>
                  <a:gd name="T3" fmla="*/ 20557 h 87"/>
                  <a:gd name="T4" fmla="*/ 0 w 99"/>
                  <a:gd name="T5" fmla="*/ 0 h 87"/>
                  <a:gd name="T6" fmla="*/ 3004 w 99"/>
                  <a:gd name="T7" fmla="*/ 12936 h 87"/>
                  <a:gd name="T8" fmla="*/ 0 60000 65536"/>
                  <a:gd name="T9" fmla="*/ 0 60000 65536"/>
                  <a:gd name="T10" fmla="*/ 0 60000 65536"/>
                  <a:gd name="T11" fmla="*/ 0 60000 65536"/>
                  <a:gd name="T12" fmla="*/ 0 w 99"/>
                  <a:gd name="T13" fmla="*/ 0 h 87"/>
                  <a:gd name="T14" fmla="*/ 99 w 99"/>
                  <a:gd name="T15" fmla="*/ 87 h 87"/>
                </a:gdLst>
                <a:ahLst/>
                <a:cxnLst>
                  <a:cxn ang="T8">
                    <a:pos x="T0" y="T1"/>
                  </a:cxn>
                  <a:cxn ang="T9">
                    <a:pos x="T2" y="T3"/>
                  </a:cxn>
                  <a:cxn ang="T10">
                    <a:pos x="T4" y="T5"/>
                  </a:cxn>
                  <a:cxn ang="T11">
                    <a:pos x="T6" y="T7"/>
                  </a:cxn>
                </a:cxnLst>
                <a:rect l="T12" t="T13" r="T14" b="T15"/>
                <a:pathLst>
                  <a:path w="99" h="87">
                    <a:moveTo>
                      <a:pt x="49" y="55"/>
                    </a:moveTo>
                    <a:lnTo>
                      <a:pt x="99" y="87"/>
                    </a:lnTo>
                    <a:lnTo>
                      <a:pt x="0" y="0"/>
                    </a:lnTo>
                    <a:lnTo>
                      <a:pt x="49" y="5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29" name="Line 487"/>
              <p:cNvSpPr>
                <a:spLocks noChangeShapeType="1"/>
              </p:cNvSpPr>
              <p:nvPr/>
            </p:nvSpPr>
            <p:spPr bwMode="gray">
              <a:xfrm flipV="1">
                <a:off x="2255" y="2881"/>
                <a:ext cx="72"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30" name="Line 488"/>
              <p:cNvSpPr>
                <a:spLocks noChangeShapeType="1"/>
              </p:cNvSpPr>
              <p:nvPr/>
            </p:nvSpPr>
            <p:spPr bwMode="gray">
              <a:xfrm flipV="1">
                <a:off x="876" y="2851"/>
                <a:ext cx="72" cy="33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31" name="Line 489"/>
              <p:cNvSpPr>
                <a:spLocks noChangeShapeType="1"/>
              </p:cNvSpPr>
              <p:nvPr/>
            </p:nvSpPr>
            <p:spPr bwMode="gray">
              <a:xfrm flipH="1">
                <a:off x="948" y="2822"/>
                <a:ext cx="137" cy="29"/>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32" name="Line 490"/>
              <p:cNvSpPr>
                <a:spLocks noChangeShapeType="1"/>
              </p:cNvSpPr>
              <p:nvPr/>
            </p:nvSpPr>
            <p:spPr bwMode="gray">
              <a:xfrm flipH="1" flipV="1">
                <a:off x="739" y="3169"/>
                <a:ext cx="137" cy="1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33" name="Line 491"/>
              <p:cNvSpPr>
                <a:spLocks noChangeShapeType="1"/>
              </p:cNvSpPr>
              <p:nvPr/>
            </p:nvSpPr>
            <p:spPr bwMode="gray">
              <a:xfrm flipV="1">
                <a:off x="675" y="3169"/>
                <a:ext cx="64" cy="38"/>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34" name="Line 492"/>
              <p:cNvSpPr>
                <a:spLocks noChangeShapeType="1"/>
              </p:cNvSpPr>
              <p:nvPr/>
            </p:nvSpPr>
            <p:spPr bwMode="gray">
              <a:xfrm>
                <a:off x="2398" y="3079"/>
                <a:ext cx="64" cy="9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35" name="Line 493"/>
              <p:cNvSpPr>
                <a:spLocks noChangeShapeType="1"/>
              </p:cNvSpPr>
              <p:nvPr/>
            </p:nvSpPr>
            <p:spPr bwMode="gray">
              <a:xfrm flipH="1" flipV="1">
                <a:off x="395" y="3169"/>
                <a:ext cx="137" cy="1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36" name="Freeform 494"/>
              <p:cNvSpPr>
                <a:spLocks/>
              </p:cNvSpPr>
              <p:nvPr/>
            </p:nvSpPr>
            <p:spPr bwMode="gray">
              <a:xfrm>
                <a:off x="1774" y="2451"/>
                <a:ext cx="137" cy="242"/>
              </a:xfrm>
              <a:custGeom>
                <a:avLst/>
                <a:gdLst>
                  <a:gd name="T0" fmla="*/ 3059 w 94"/>
                  <a:gd name="T1" fmla="*/ 0 h 147"/>
                  <a:gd name="T2" fmla="*/ 5926 w 94"/>
                  <a:gd name="T3" fmla="*/ 35332 h 147"/>
                  <a:gd name="T4" fmla="*/ 0 w 94"/>
                  <a:gd name="T5" fmla="*/ 11957 h 147"/>
                  <a:gd name="T6" fmla="*/ 3059 w 94"/>
                  <a:gd name="T7" fmla="*/ 0 h 147"/>
                  <a:gd name="T8" fmla="*/ 0 60000 65536"/>
                  <a:gd name="T9" fmla="*/ 0 60000 65536"/>
                  <a:gd name="T10" fmla="*/ 0 60000 65536"/>
                  <a:gd name="T11" fmla="*/ 0 60000 65536"/>
                  <a:gd name="T12" fmla="*/ 0 w 94"/>
                  <a:gd name="T13" fmla="*/ 0 h 147"/>
                  <a:gd name="T14" fmla="*/ 94 w 94"/>
                  <a:gd name="T15" fmla="*/ 147 h 147"/>
                </a:gdLst>
                <a:ahLst/>
                <a:cxnLst>
                  <a:cxn ang="T8">
                    <a:pos x="T0" y="T1"/>
                  </a:cxn>
                  <a:cxn ang="T9">
                    <a:pos x="T2" y="T3"/>
                  </a:cxn>
                  <a:cxn ang="T10">
                    <a:pos x="T4" y="T5"/>
                  </a:cxn>
                  <a:cxn ang="T11">
                    <a:pos x="T6" y="T7"/>
                  </a:cxn>
                </a:cxnLst>
                <a:rect l="T12" t="T13" r="T14" b="T15"/>
                <a:pathLst>
                  <a:path w="94" h="147">
                    <a:moveTo>
                      <a:pt x="49" y="0"/>
                    </a:moveTo>
                    <a:lnTo>
                      <a:pt x="94" y="147"/>
                    </a:lnTo>
                    <a:lnTo>
                      <a:pt x="0" y="50"/>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37" name="Freeform 495"/>
              <p:cNvSpPr>
                <a:spLocks/>
              </p:cNvSpPr>
              <p:nvPr/>
            </p:nvSpPr>
            <p:spPr bwMode="gray">
              <a:xfrm>
                <a:off x="1845" y="2451"/>
                <a:ext cx="137" cy="242"/>
              </a:xfrm>
              <a:custGeom>
                <a:avLst/>
                <a:gdLst>
                  <a:gd name="T0" fmla="*/ 5926 w 94"/>
                  <a:gd name="T1" fmla="*/ 21961 h 147"/>
                  <a:gd name="T2" fmla="*/ 0 w 94"/>
                  <a:gd name="T3" fmla="*/ 0 h 147"/>
                  <a:gd name="T4" fmla="*/ 2848 w 94"/>
                  <a:gd name="T5" fmla="*/ 35332 h 147"/>
                  <a:gd name="T6" fmla="*/ 5926 w 94"/>
                  <a:gd name="T7" fmla="*/ 21961 h 147"/>
                  <a:gd name="T8" fmla="*/ 0 60000 65536"/>
                  <a:gd name="T9" fmla="*/ 0 60000 65536"/>
                  <a:gd name="T10" fmla="*/ 0 60000 65536"/>
                  <a:gd name="T11" fmla="*/ 0 60000 65536"/>
                  <a:gd name="T12" fmla="*/ 0 w 94"/>
                  <a:gd name="T13" fmla="*/ 0 h 147"/>
                  <a:gd name="T14" fmla="*/ 94 w 94"/>
                  <a:gd name="T15" fmla="*/ 147 h 147"/>
                </a:gdLst>
                <a:ahLst/>
                <a:cxnLst>
                  <a:cxn ang="T8">
                    <a:pos x="T0" y="T1"/>
                  </a:cxn>
                  <a:cxn ang="T9">
                    <a:pos x="T2" y="T3"/>
                  </a:cxn>
                  <a:cxn ang="T10">
                    <a:pos x="T4" y="T5"/>
                  </a:cxn>
                  <a:cxn ang="T11">
                    <a:pos x="T6" y="T7"/>
                  </a:cxn>
                </a:cxnLst>
                <a:rect l="T12" t="T13" r="T14" b="T15"/>
                <a:pathLst>
                  <a:path w="94" h="147">
                    <a:moveTo>
                      <a:pt x="94" y="91"/>
                    </a:moveTo>
                    <a:lnTo>
                      <a:pt x="0" y="0"/>
                    </a:lnTo>
                    <a:lnTo>
                      <a:pt x="45" y="147"/>
                    </a:lnTo>
                    <a:lnTo>
                      <a:pt x="94" y="9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38" name="Freeform 496"/>
              <p:cNvSpPr>
                <a:spLocks/>
              </p:cNvSpPr>
              <p:nvPr/>
            </p:nvSpPr>
            <p:spPr bwMode="gray">
              <a:xfrm>
                <a:off x="1429" y="2443"/>
                <a:ext cx="136" cy="166"/>
              </a:xfrm>
              <a:custGeom>
                <a:avLst/>
                <a:gdLst>
                  <a:gd name="T0" fmla="*/ 3214 w 93"/>
                  <a:gd name="T1" fmla="*/ 0 h 101"/>
                  <a:gd name="T2" fmla="*/ 6092 w 93"/>
                  <a:gd name="T3" fmla="*/ 21746 h 101"/>
                  <a:gd name="T4" fmla="*/ 0 w 93"/>
                  <a:gd name="T5" fmla="*/ 23912 h 101"/>
                  <a:gd name="T6" fmla="*/ 3214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49" y="0"/>
                    </a:moveTo>
                    <a:lnTo>
                      <a:pt x="93" y="92"/>
                    </a:lnTo>
                    <a:lnTo>
                      <a:pt x="0" y="101"/>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39" name="Freeform 497"/>
              <p:cNvSpPr>
                <a:spLocks/>
              </p:cNvSpPr>
              <p:nvPr/>
            </p:nvSpPr>
            <p:spPr bwMode="gray">
              <a:xfrm>
                <a:off x="1501" y="2443"/>
                <a:ext cx="136" cy="152"/>
              </a:xfrm>
              <a:custGeom>
                <a:avLst/>
                <a:gdLst>
                  <a:gd name="T0" fmla="*/ 6092 w 93"/>
                  <a:gd name="T1" fmla="*/ 1188 h 92"/>
                  <a:gd name="T2" fmla="*/ 0 w 93"/>
                  <a:gd name="T3" fmla="*/ 0 h 92"/>
                  <a:gd name="T4" fmla="*/ 2855 w 93"/>
                  <a:gd name="T5" fmla="*/ 23046 h 92"/>
                  <a:gd name="T6" fmla="*/ 6092 w 93"/>
                  <a:gd name="T7" fmla="*/ 1188 h 92"/>
                  <a:gd name="T8" fmla="*/ 0 60000 65536"/>
                  <a:gd name="T9" fmla="*/ 0 60000 65536"/>
                  <a:gd name="T10" fmla="*/ 0 60000 65536"/>
                  <a:gd name="T11" fmla="*/ 0 60000 65536"/>
                  <a:gd name="T12" fmla="*/ 0 w 93"/>
                  <a:gd name="T13" fmla="*/ 0 h 92"/>
                  <a:gd name="T14" fmla="*/ 93 w 93"/>
                  <a:gd name="T15" fmla="*/ 92 h 92"/>
                </a:gdLst>
                <a:ahLst/>
                <a:cxnLst>
                  <a:cxn ang="T8">
                    <a:pos x="T0" y="T1"/>
                  </a:cxn>
                  <a:cxn ang="T9">
                    <a:pos x="T2" y="T3"/>
                  </a:cxn>
                  <a:cxn ang="T10">
                    <a:pos x="T4" y="T5"/>
                  </a:cxn>
                  <a:cxn ang="T11">
                    <a:pos x="T6" y="T7"/>
                  </a:cxn>
                </a:cxnLst>
                <a:rect l="T12" t="T13" r="T14" b="T15"/>
                <a:pathLst>
                  <a:path w="93" h="92">
                    <a:moveTo>
                      <a:pt x="93" y="5"/>
                    </a:moveTo>
                    <a:lnTo>
                      <a:pt x="0" y="0"/>
                    </a:lnTo>
                    <a:lnTo>
                      <a:pt x="44" y="92"/>
                    </a:lnTo>
                    <a:lnTo>
                      <a:pt x="93" y="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40" name="Line 498"/>
              <p:cNvSpPr>
                <a:spLocks noChangeShapeType="1"/>
              </p:cNvSpPr>
              <p:nvPr/>
            </p:nvSpPr>
            <p:spPr bwMode="gray">
              <a:xfrm flipH="1" flipV="1">
                <a:off x="1845" y="2451"/>
                <a:ext cx="137" cy="15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41" name="Line 499"/>
              <p:cNvSpPr>
                <a:spLocks noChangeShapeType="1"/>
              </p:cNvSpPr>
              <p:nvPr/>
            </p:nvSpPr>
            <p:spPr bwMode="gray">
              <a:xfrm flipV="1">
                <a:off x="1774" y="2451"/>
                <a:ext cx="71" cy="8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42" name="Line 500"/>
              <p:cNvSpPr>
                <a:spLocks noChangeShapeType="1"/>
              </p:cNvSpPr>
              <p:nvPr/>
            </p:nvSpPr>
            <p:spPr bwMode="gray">
              <a:xfrm flipH="1" flipV="1">
                <a:off x="1501" y="2443"/>
                <a:ext cx="136" cy="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43" name="Freeform 501"/>
              <p:cNvSpPr>
                <a:spLocks/>
              </p:cNvSpPr>
              <p:nvPr/>
            </p:nvSpPr>
            <p:spPr bwMode="gray">
              <a:xfrm>
                <a:off x="1221" y="2639"/>
                <a:ext cx="143" cy="175"/>
              </a:xfrm>
              <a:custGeom>
                <a:avLst/>
                <a:gdLst>
                  <a:gd name="T0" fmla="*/ 3139 w 98"/>
                  <a:gd name="T1" fmla="*/ 0 h 106"/>
                  <a:gd name="T2" fmla="*/ 6266 w 98"/>
                  <a:gd name="T3" fmla="*/ 24077 h 106"/>
                  <a:gd name="T4" fmla="*/ 0 w 98"/>
                  <a:gd name="T5" fmla="*/ 26304 h 106"/>
                  <a:gd name="T6" fmla="*/ 3139 w 98"/>
                  <a:gd name="T7" fmla="*/ 0 h 106"/>
                  <a:gd name="T8" fmla="*/ 0 60000 65536"/>
                  <a:gd name="T9" fmla="*/ 0 60000 65536"/>
                  <a:gd name="T10" fmla="*/ 0 60000 65536"/>
                  <a:gd name="T11" fmla="*/ 0 60000 65536"/>
                  <a:gd name="T12" fmla="*/ 0 w 98"/>
                  <a:gd name="T13" fmla="*/ 0 h 106"/>
                  <a:gd name="T14" fmla="*/ 98 w 98"/>
                  <a:gd name="T15" fmla="*/ 106 h 106"/>
                </a:gdLst>
                <a:ahLst/>
                <a:cxnLst>
                  <a:cxn ang="T8">
                    <a:pos x="T0" y="T1"/>
                  </a:cxn>
                  <a:cxn ang="T9">
                    <a:pos x="T2" y="T3"/>
                  </a:cxn>
                  <a:cxn ang="T10">
                    <a:pos x="T4" y="T5"/>
                  </a:cxn>
                  <a:cxn ang="T11">
                    <a:pos x="T6" y="T7"/>
                  </a:cxn>
                </a:cxnLst>
                <a:rect l="T12" t="T13" r="T14" b="T15"/>
                <a:pathLst>
                  <a:path w="98" h="106">
                    <a:moveTo>
                      <a:pt x="49" y="0"/>
                    </a:moveTo>
                    <a:lnTo>
                      <a:pt x="98" y="97"/>
                    </a:lnTo>
                    <a:lnTo>
                      <a:pt x="0" y="10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44" name="Freeform 502"/>
              <p:cNvSpPr>
                <a:spLocks/>
              </p:cNvSpPr>
              <p:nvPr/>
            </p:nvSpPr>
            <p:spPr bwMode="gray">
              <a:xfrm>
                <a:off x="1292" y="2609"/>
                <a:ext cx="137" cy="190"/>
              </a:xfrm>
              <a:custGeom>
                <a:avLst/>
                <a:gdLst>
                  <a:gd name="T0" fmla="*/ 5926 w 94"/>
                  <a:gd name="T1" fmla="*/ 0 h 115"/>
                  <a:gd name="T2" fmla="*/ 0 w 94"/>
                  <a:gd name="T3" fmla="*/ 4591 h 115"/>
                  <a:gd name="T4" fmla="*/ 3059 w 94"/>
                  <a:gd name="T5" fmla="*/ 28789 h 115"/>
                  <a:gd name="T6" fmla="*/ 5926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94" y="0"/>
                    </a:moveTo>
                    <a:lnTo>
                      <a:pt x="0" y="18"/>
                    </a:lnTo>
                    <a:lnTo>
                      <a:pt x="49" y="115"/>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45" name="Freeform 503"/>
              <p:cNvSpPr>
                <a:spLocks/>
              </p:cNvSpPr>
              <p:nvPr/>
            </p:nvSpPr>
            <p:spPr bwMode="gray">
              <a:xfrm>
                <a:off x="1911" y="2601"/>
                <a:ext cx="136" cy="250"/>
              </a:xfrm>
              <a:custGeom>
                <a:avLst/>
                <a:gdLst>
                  <a:gd name="T0" fmla="*/ 3214 w 93"/>
                  <a:gd name="T1" fmla="*/ 0 h 152"/>
                  <a:gd name="T2" fmla="*/ 6092 w 93"/>
                  <a:gd name="T3" fmla="*/ 36204 h 152"/>
                  <a:gd name="T4" fmla="*/ 0 w 93"/>
                  <a:gd name="T5" fmla="*/ 13291 h 152"/>
                  <a:gd name="T6" fmla="*/ 3214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9" y="0"/>
                    </a:moveTo>
                    <a:lnTo>
                      <a:pt x="93" y="152"/>
                    </a:lnTo>
                    <a:lnTo>
                      <a:pt x="0" y="5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46" name="Freeform 504"/>
              <p:cNvSpPr>
                <a:spLocks/>
              </p:cNvSpPr>
              <p:nvPr/>
            </p:nvSpPr>
            <p:spPr bwMode="gray">
              <a:xfrm>
                <a:off x="1982" y="2601"/>
                <a:ext cx="136" cy="250"/>
              </a:xfrm>
              <a:custGeom>
                <a:avLst/>
                <a:gdLst>
                  <a:gd name="T0" fmla="*/ 6092 w 93"/>
                  <a:gd name="T1" fmla="*/ 20944 h 152"/>
                  <a:gd name="T2" fmla="*/ 0 w 93"/>
                  <a:gd name="T3" fmla="*/ 0 h 152"/>
                  <a:gd name="T4" fmla="*/ 2855 w 93"/>
                  <a:gd name="T5" fmla="*/ 36204 h 152"/>
                  <a:gd name="T6" fmla="*/ 6092 w 93"/>
                  <a:gd name="T7" fmla="*/ 20944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93" y="88"/>
                    </a:moveTo>
                    <a:lnTo>
                      <a:pt x="0" y="0"/>
                    </a:lnTo>
                    <a:lnTo>
                      <a:pt x="44" y="152"/>
                    </a:lnTo>
                    <a:lnTo>
                      <a:pt x="93" y="8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47" name="Line 505"/>
              <p:cNvSpPr>
                <a:spLocks noChangeShapeType="1"/>
              </p:cNvSpPr>
              <p:nvPr/>
            </p:nvSpPr>
            <p:spPr bwMode="gray">
              <a:xfrm flipV="1">
                <a:off x="1221" y="2639"/>
                <a:ext cx="71" cy="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48" name="Line 506"/>
              <p:cNvSpPr>
                <a:spLocks noChangeShapeType="1"/>
              </p:cNvSpPr>
              <p:nvPr/>
            </p:nvSpPr>
            <p:spPr bwMode="gray">
              <a:xfrm flipH="1" flipV="1">
                <a:off x="1982" y="2601"/>
                <a:ext cx="136" cy="14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49" name="Line 507"/>
              <p:cNvSpPr>
                <a:spLocks noChangeShapeType="1"/>
              </p:cNvSpPr>
              <p:nvPr/>
            </p:nvSpPr>
            <p:spPr bwMode="gray">
              <a:xfrm flipV="1">
                <a:off x="1911" y="2601"/>
                <a:ext cx="71" cy="9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50" name="Freeform 508"/>
              <p:cNvSpPr>
                <a:spLocks/>
              </p:cNvSpPr>
              <p:nvPr/>
            </p:nvSpPr>
            <p:spPr bwMode="gray">
              <a:xfrm>
                <a:off x="811" y="3184"/>
                <a:ext cx="137" cy="61"/>
              </a:xfrm>
              <a:custGeom>
                <a:avLst/>
                <a:gdLst>
                  <a:gd name="T0" fmla="*/ 2848 w 94"/>
                  <a:gd name="T1" fmla="*/ 0 h 37"/>
                  <a:gd name="T2" fmla="*/ 5926 w 94"/>
                  <a:gd name="T3" fmla="*/ 9101 h 37"/>
                  <a:gd name="T4" fmla="*/ 0 w 94"/>
                  <a:gd name="T5" fmla="*/ 5670 h 37"/>
                  <a:gd name="T6" fmla="*/ 2848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5" y="0"/>
                    </a:moveTo>
                    <a:lnTo>
                      <a:pt x="94" y="37"/>
                    </a:lnTo>
                    <a:lnTo>
                      <a:pt x="0" y="23"/>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51" name="Freeform 509"/>
              <p:cNvSpPr>
                <a:spLocks/>
              </p:cNvSpPr>
              <p:nvPr/>
            </p:nvSpPr>
            <p:spPr bwMode="gray">
              <a:xfrm>
                <a:off x="876" y="3184"/>
                <a:ext cx="143" cy="61"/>
              </a:xfrm>
              <a:custGeom>
                <a:avLst/>
                <a:gdLst>
                  <a:gd name="T0" fmla="*/ 6266 w 98"/>
                  <a:gd name="T1" fmla="*/ 3439 h 37"/>
                  <a:gd name="T2" fmla="*/ 0 w 98"/>
                  <a:gd name="T3" fmla="*/ 0 h 37"/>
                  <a:gd name="T4" fmla="*/ 3139 w 98"/>
                  <a:gd name="T5" fmla="*/ 9101 h 37"/>
                  <a:gd name="T6" fmla="*/ 6266 w 98"/>
                  <a:gd name="T7" fmla="*/ 3439 h 37"/>
                  <a:gd name="T8" fmla="*/ 0 60000 65536"/>
                  <a:gd name="T9" fmla="*/ 0 60000 65536"/>
                  <a:gd name="T10" fmla="*/ 0 60000 65536"/>
                  <a:gd name="T11" fmla="*/ 0 60000 65536"/>
                  <a:gd name="T12" fmla="*/ 0 w 98"/>
                  <a:gd name="T13" fmla="*/ 0 h 37"/>
                  <a:gd name="T14" fmla="*/ 98 w 98"/>
                  <a:gd name="T15" fmla="*/ 37 h 37"/>
                </a:gdLst>
                <a:ahLst/>
                <a:cxnLst>
                  <a:cxn ang="T8">
                    <a:pos x="T0" y="T1"/>
                  </a:cxn>
                  <a:cxn ang="T9">
                    <a:pos x="T2" y="T3"/>
                  </a:cxn>
                  <a:cxn ang="T10">
                    <a:pos x="T4" y="T5"/>
                  </a:cxn>
                  <a:cxn ang="T11">
                    <a:pos x="T6" y="T7"/>
                  </a:cxn>
                </a:cxnLst>
                <a:rect l="T12" t="T13" r="T14" b="T15"/>
                <a:pathLst>
                  <a:path w="98" h="37">
                    <a:moveTo>
                      <a:pt x="98" y="14"/>
                    </a:moveTo>
                    <a:lnTo>
                      <a:pt x="0" y="0"/>
                    </a:lnTo>
                    <a:lnTo>
                      <a:pt x="49" y="37"/>
                    </a:lnTo>
                    <a:lnTo>
                      <a:pt x="98"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52" name="Freeform 510"/>
              <p:cNvSpPr>
                <a:spLocks/>
              </p:cNvSpPr>
              <p:nvPr/>
            </p:nvSpPr>
            <p:spPr bwMode="gray">
              <a:xfrm>
                <a:off x="1019" y="2822"/>
                <a:ext cx="138" cy="385"/>
              </a:xfrm>
              <a:custGeom>
                <a:avLst/>
                <a:gdLst>
                  <a:gd name="T0" fmla="*/ 3057 w 94"/>
                  <a:gd name="T1" fmla="*/ 0 h 234"/>
                  <a:gd name="T2" fmla="*/ 6429 w 94"/>
                  <a:gd name="T3" fmla="*/ 13093 h 234"/>
                  <a:gd name="T4" fmla="*/ 0 w 94"/>
                  <a:gd name="T5" fmla="*/ 55897 h 234"/>
                  <a:gd name="T6" fmla="*/ 3057 w 94"/>
                  <a:gd name="T7" fmla="*/ 0 h 234"/>
                  <a:gd name="T8" fmla="*/ 0 60000 65536"/>
                  <a:gd name="T9" fmla="*/ 0 60000 65536"/>
                  <a:gd name="T10" fmla="*/ 0 60000 65536"/>
                  <a:gd name="T11" fmla="*/ 0 60000 65536"/>
                  <a:gd name="T12" fmla="*/ 0 w 94"/>
                  <a:gd name="T13" fmla="*/ 0 h 234"/>
                  <a:gd name="T14" fmla="*/ 94 w 94"/>
                  <a:gd name="T15" fmla="*/ 234 h 234"/>
                </a:gdLst>
                <a:ahLst/>
                <a:cxnLst>
                  <a:cxn ang="T8">
                    <a:pos x="T0" y="T1"/>
                  </a:cxn>
                  <a:cxn ang="T9">
                    <a:pos x="T2" y="T3"/>
                  </a:cxn>
                  <a:cxn ang="T10">
                    <a:pos x="T4" y="T5"/>
                  </a:cxn>
                  <a:cxn ang="T11">
                    <a:pos x="T6" y="T7"/>
                  </a:cxn>
                </a:cxnLst>
                <a:rect l="T12" t="T13" r="T14" b="T15"/>
                <a:pathLst>
                  <a:path w="94" h="234">
                    <a:moveTo>
                      <a:pt x="45" y="0"/>
                    </a:moveTo>
                    <a:lnTo>
                      <a:pt x="94" y="55"/>
                    </a:lnTo>
                    <a:lnTo>
                      <a:pt x="0" y="234"/>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53" name="Freeform 511"/>
              <p:cNvSpPr>
                <a:spLocks/>
              </p:cNvSpPr>
              <p:nvPr/>
            </p:nvSpPr>
            <p:spPr bwMode="gray">
              <a:xfrm>
                <a:off x="1085" y="2814"/>
                <a:ext cx="136" cy="98"/>
              </a:xfrm>
              <a:custGeom>
                <a:avLst/>
                <a:gdLst>
                  <a:gd name="T0" fmla="*/ 6092 w 93"/>
                  <a:gd name="T1" fmla="*/ 0 h 60"/>
                  <a:gd name="T2" fmla="*/ 0 w 93"/>
                  <a:gd name="T3" fmla="*/ 1058 h 60"/>
                  <a:gd name="T4" fmla="*/ 3214 w 93"/>
                  <a:gd name="T5" fmla="*/ 13217 h 60"/>
                  <a:gd name="T6" fmla="*/ 6092 w 93"/>
                  <a:gd name="T7" fmla="*/ 0 h 60"/>
                  <a:gd name="T8" fmla="*/ 0 60000 65536"/>
                  <a:gd name="T9" fmla="*/ 0 60000 65536"/>
                  <a:gd name="T10" fmla="*/ 0 60000 65536"/>
                  <a:gd name="T11" fmla="*/ 0 60000 65536"/>
                  <a:gd name="T12" fmla="*/ 0 w 93"/>
                  <a:gd name="T13" fmla="*/ 0 h 60"/>
                  <a:gd name="T14" fmla="*/ 93 w 93"/>
                  <a:gd name="T15" fmla="*/ 60 h 60"/>
                </a:gdLst>
                <a:ahLst/>
                <a:cxnLst>
                  <a:cxn ang="T8">
                    <a:pos x="T0" y="T1"/>
                  </a:cxn>
                  <a:cxn ang="T9">
                    <a:pos x="T2" y="T3"/>
                  </a:cxn>
                  <a:cxn ang="T10">
                    <a:pos x="T4" y="T5"/>
                  </a:cxn>
                  <a:cxn ang="T11">
                    <a:pos x="T6" y="T7"/>
                  </a:cxn>
                </a:cxnLst>
                <a:rect l="T12" t="T13" r="T14" b="T15"/>
                <a:pathLst>
                  <a:path w="93" h="60">
                    <a:moveTo>
                      <a:pt x="93" y="0"/>
                    </a:moveTo>
                    <a:lnTo>
                      <a:pt x="0" y="5"/>
                    </a:lnTo>
                    <a:lnTo>
                      <a:pt x="49" y="60"/>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54" name="Line 512"/>
              <p:cNvSpPr>
                <a:spLocks noChangeShapeType="1"/>
              </p:cNvSpPr>
              <p:nvPr/>
            </p:nvSpPr>
            <p:spPr bwMode="gray">
              <a:xfrm flipH="1" flipV="1">
                <a:off x="876" y="3184"/>
                <a:ext cx="143"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55" name="Line 513"/>
              <p:cNvSpPr>
                <a:spLocks noChangeShapeType="1"/>
              </p:cNvSpPr>
              <p:nvPr/>
            </p:nvSpPr>
            <p:spPr bwMode="gray">
              <a:xfrm flipV="1">
                <a:off x="811" y="3184"/>
                <a:ext cx="65"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56" name="Line 514"/>
              <p:cNvSpPr>
                <a:spLocks noChangeShapeType="1"/>
              </p:cNvSpPr>
              <p:nvPr/>
            </p:nvSpPr>
            <p:spPr bwMode="gray">
              <a:xfrm flipH="1" flipV="1">
                <a:off x="532" y="3184"/>
                <a:ext cx="143"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57" name="Line 515"/>
              <p:cNvSpPr>
                <a:spLocks noChangeShapeType="1"/>
              </p:cNvSpPr>
              <p:nvPr/>
            </p:nvSpPr>
            <p:spPr bwMode="gray">
              <a:xfrm flipV="1">
                <a:off x="2535" y="3184"/>
                <a:ext cx="65"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58" name="Freeform 516"/>
              <p:cNvSpPr>
                <a:spLocks/>
              </p:cNvSpPr>
              <p:nvPr/>
            </p:nvSpPr>
            <p:spPr bwMode="gray">
              <a:xfrm>
                <a:off x="1565" y="2451"/>
                <a:ext cx="137" cy="211"/>
              </a:xfrm>
              <a:custGeom>
                <a:avLst/>
                <a:gdLst>
                  <a:gd name="T0" fmla="*/ 3059 w 94"/>
                  <a:gd name="T1" fmla="*/ 0 h 128"/>
                  <a:gd name="T2" fmla="*/ 5926 w 94"/>
                  <a:gd name="T3" fmla="*/ 31279 h 128"/>
                  <a:gd name="T4" fmla="*/ 0 w 94"/>
                  <a:gd name="T5" fmla="*/ 21205 h 128"/>
                  <a:gd name="T6" fmla="*/ 3059 w 94"/>
                  <a:gd name="T7" fmla="*/ 0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49" y="0"/>
                    </a:moveTo>
                    <a:lnTo>
                      <a:pt x="94" y="128"/>
                    </a:lnTo>
                    <a:lnTo>
                      <a:pt x="0" y="8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59" name="Freeform 517"/>
              <p:cNvSpPr>
                <a:spLocks/>
              </p:cNvSpPr>
              <p:nvPr/>
            </p:nvSpPr>
            <p:spPr bwMode="gray">
              <a:xfrm>
                <a:off x="1637" y="2451"/>
                <a:ext cx="137" cy="211"/>
              </a:xfrm>
              <a:custGeom>
                <a:avLst/>
                <a:gdLst>
                  <a:gd name="T0" fmla="*/ 5926 w 94"/>
                  <a:gd name="T1" fmla="*/ 12185 h 128"/>
                  <a:gd name="T2" fmla="*/ 0 w 94"/>
                  <a:gd name="T3" fmla="*/ 0 h 128"/>
                  <a:gd name="T4" fmla="*/ 2848 w 94"/>
                  <a:gd name="T5" fmla="*/ 31279 h 128"/>
                  <a:gd name="T6" fmla="*/ 5926 w 94"/>
                  <a:gd name="T7" fmla="*/ 12185 h 128"/>
                  <a:gd name="T8" fmla="*/ 0 60000 65536"/>
                  <a:gd name="T9" fmla="*/ 0 60000 65536"/>
                  <a:gd name="T10" fmla="*/ 0 60000 65536"/>
                  <a:gd name="T11" fmla="*/ 0 60000 65536"/>
                  <a:gd name="T12" fmla="*/ 0 w 94"/>
                  <a:gd name="T13" fmla="*/ 0 h 128"/>
                  <a:gd name="T14" fmla="*/ 94 w 94"/>
                  <a:gd name="T15" fmla="*/ 128 h 128"/>
                </a:gdLst>
                <a:ahLst/>
                <a:cxnLst>
                  <a:cxn ang="T8">
                    <a:pos x="T0" y="T1"/>
                  </a:cxn>
                  <a:cxn ang="T9">
                    <a:pos x="T2" y="T3"/>
                  </a:cxn>
                  <a:cxn ang="T10">
                    <a:pos x="T4" y="T5"/>
                  </a:cxn>
                  <a:cxn ang="T11">
                    <a:pos x="T6" y="T7"/>
                  </a:cxn>
                </a:cxnLst>
                <a:rect l="T12" t="T13" r="T14" b="T15"/>
                <a:pathLst>
                  <a:path w="94" h="128">
                    <a:moveTo>
                      <a:pt x="94" y="50"/>
                    </a:moveTo>
                    <a:lnTo>
                      <a:pt x="0" y="0"/>
                    </a:lnTo>
                    <a:lnTo>
                      <a:pt x="45" y="128"/>
                    </a:lnTo>
                    <a:lnTo>
                      <a:pt x="94" y="5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60" name="Line 518"/>
              <p:cNvSpPr>
                <a:spLocks noChangeShapeType="1"/>
              </p:cNvSpPr>
              <p:nvPr/>
            </p:nvSpPr>
            <p:spPr bwMode="gray">
              <a:xfrm flipV="1">
                <a:off x="1019" y="2822"/>
                <a:ext cx="66" cy="385"/>
              </a:xfrm>
              <a:prstGeom prst="line">
                <a:avLst/>
              </a:prstGeom>
              <a:noFill/>
              <a:ln w="3810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61" name="Line 519"/>
              <p:cNvSpPr>
                <a:spLocks noChangeShapeType="1"/>
              </p:cNvSpPr>
              <p:nvPr/>
            </p:nvSpPr>
            <p:spPr bwMode="gray">
              <a:xfrm flipH="1">
                <a:off x="1085" y="2814"/>
                <a:ext cx="136" cy="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62" name="Freeform 520"/>
              <p:cNvSpPr>
                <a:spLocks/>
              </p:cNvSpPr>
              <p:nvPr/>
            </p:nvSpPr>
            <p:spPr bwMode="gray">
              <a:xfrm>
                <a:off x="2047" y="2746"/>
                <a:ext cx="143" cy="257"/>
              </a:xfrm>
              <a:custGeom>
                <a:avLst/>
                <a:gdLst>
                  <a:gd name="T0" fmla="*/ 3139 w 98"/>
                  <a:gd name="T1" fmla="*/ 0 h 156"/>
                  <a:gd name="T2" fmla="*/ 6266 w 98"/>
                  <a:gd name="T3" fmla="*/ 37804 h 156"/>
                  <a:gd name="T4" fmla="*/ 0 w 98"/>
                  <a:gd name="T5" fmla="*/ 15469 h 156"/>
                  <a:gd name="T6" fmla="*/ 3139 w 98"/>
                  <a:gd name="T7" fmla="*/ 0 h 156"/>
                  <a:gd name="T8" fmla="*/ 0 60000 65536"/>
                  <a:gd name="T9" fmla="*/ 0 60000 65536"/>
                  <a:gd name="T10" fmla="*/ 0 60000 65536"/>
                  <a:gd name="T11" fmla="*/ 0 60000 65536"/>
                  <a:gd name="T12" fmla="*/ 0 w 98"/>
                  <a:gd name="T13" fmla="*/ 0 h 156"/>
                  <a:gd name="T14" fmla="*/ 98 w 98"/>
                  <a:gd name="T15" fmla="*/ 156 h 156"/>
                </a:gdLst>
                <a:ahLst/>
                <a:cxnLst>
                  <a:cxn ang="T8">
                    <a:pos x="T0" y="T1"/>
                  </a:cxn>
                  <a:cxn ang="T9">
                    <a:pos x="T2" y="T3"/>
                  </a:cxn>
                  <a:cxn ang="T10">
                    <a:pos x="T4" y="T5"/>
                  </a:cxn>
                  <a:cxn ang="T11">
                    <a:pos x="T6" y="T7"/>
                  </a:cxn>
                </a:cxnLst>
                <a:rect l="T12" t="T13" r="T14" b="T15"/>
                <a:pathLst>
                  <a:path w="98" h="156">
                    <a:moveTo>
                      <a:pt x="49" y="0"/>
                    </a:moveTo>
                    <a:lnTo>
                      <a:pt x="98" y="156"/>
                    </a:lnTo>
                    <a:lnTo>
                      <a:pt x="0" y="6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63" name="Freeform 521"/>
              <p:cNvSpPr>
                <a:spLocks/>
              </p:cNvSpPr>
              <p:nvPr/>
            </p:nvSpPr>
            <p:spPr bwMode="gray">
              <a:xfrm>
                <a:off x="2118" y="2746"/>
                <a:ext cx="137" cy="257"/>
              </a:xfrm>
              <a:custGeom>
                <a:avLst/>
                <a:gdLst>
                  <a:gd name="T0" fmla="*/ 5926 w 94"/>
                  <a:gd name="T1" fmla="*/ 23219 h 156"/>
                  <a:gd name="T2" fmla="*/ 0 w 94"/>
                  <a:gd name="T3" fmla="*/ 0 h 156"/>
                  <a:gd name="T4" fmla="*/ 3059 w 94"/>
                  <a:gd name="T5" fmla="*/ 37804 h 156"/>
                  <a:gd name="T6" fmla="*/ 5926 w 94"/>
                  <a:gd name="T7" fmla="*/ 23219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96"/>
                    </a:moveTo>
                    <a:lnTo>
                      <a:pt x="0" y="0"/>
                    </a:lnTo>
                    <a:lnTo>
                      <a:pt x="49" y="156"/>
                    </a:lnTo>
                    <a:lnTo>
                      <a:pt x="94" y="9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64" name="Line 522"/>
              <p:cNvSpPr>
                <a:spLocks noChangeShapeType="1"/>
              </p:cNvSpPr>
              <p:nvPr/>
            </p:nvSpPr>
            <p:spPr bwMode="gray">
              <a:xfrm flipH="1" flipV="1">
                <a:off x="1637" y="2451"/>
                <a:ext cx="137" cy="8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65" name="Line 523"/>
              <p:cNvSpPr>
                <a:spLocks noChangeShapeType="1"/>
              </p:cNvSpPr>
              <p:nvPr/>
            </p:nvSpPr>
            <p:spPr bwMode="gray">
              <a:xfrm flipV="1">
                <a:off x="1565" y="2451"/>
                <a:ext cx="72" cy="144"/>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66" name="Line 524"/>
              <p:cNvSpPr>
                <a:spLocks noChangeShapeType="1"/>
              </p:cNvSpPr>
              <p:nvPr/>
            </p:nvSpPr>
            <p:spPr bwMode="gray">
              <a:xfrm flipH="1" flipV="1">
                <a:off x="2118" y="2746"/>
                <a:ext cx="137" cy="15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67" name="Line 525"/>
              <p:cNvSpPr>
                <a:spLocks noChangeShapeType="1"/>
              </p:cNvSpPr>
              <p:nvPr/>
            </p:nvSpPr>
            <p:spPr bwMode="gray">
              <a:xfrm flipV="1">
                <a:off x="2047" y="2746"/>
                <a:ext cx="71" cy="10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68" name="Freeform 526"/>
              <p:cNvSpPr>
                <a:spLocks/>
              </p:cNvSpPr>
              <p:nvPr/>
            </p:nvSpPr>
            <p:spPr bwMode="gray">
              <a:xfrm>
                <a:off x="1364" y="2609"/>
                <a:ext cx="137" cy="190"/>
              </a:xfrm>
              <a:custGeom>
                <a:avLst/>
                <a:gdLst>
                  <a:gd name="T0" fmla="*/ 2848 w 94"/>
                  <a:gd name="T1" fmla="*/ 0 h 115"/>
                  <a:gd name="T2" fmla="*/ 5926 w 94"/>
                  <a:gd name="T3" fmla="*/ 23046 h 115"/>
                  <a:gd name="T4" fmla="*/ 0 w 94"/>
                  <a:gd name="T5" fmla="*/ 28789 h 115"/>
                  <a:gd name="T6" fmla="*/ 2848 w 94"/>
                  <a:gd name="T7" fmla="*/ 0 h 115"/>
                  <a:gd name="T8" fmla="*/ 0 60000 65536"/>
                  <a:gd name="T9" fmla="*/ 0 60000 65536"/>
                  <a:gd name="T10" fmla="*/ 0 60000 65536"/>
                  <a:gd name="T11" fmla="*/ 0 60000 65536"/>
                  <a:gd name="T12" fmla="*/ 0 w 94"/>
                  <a:gd name="T13" fmla="*/ 0 h 115"/>
                  <a:gd name="T14" fmla="*/ 94 w 94"/>
                  <a:gd name="T15" fmla="*/ 115 h 115"/>
                </a:gdLst>
                <a:ahLst/>
                <a:cxnLst>
                  <a:cxn ang="T8">
                    <a:pos x="T0" y="T1"/>
                  </a:cxn>
                  <a:cxn ang="T9">
                    <a:pos x="T2" y="T3"/>
                  </a:cxn>
                  <a:cxn ang="T10">
                    <a:pos x="T4" y="T5"/>
                  </a:cxn>
                  <a:cxn ang="T11">
                    <a:pos x="T6" y="T7"/>
                  </a:cxn>
                </a:cxnLst>
                <a:rect l="T12" t="T13" r="T14" b="T15"/>
                <a:pathLst>
                  <a:path w="94" h="115">
                    <a:moveTo>
                      <a:pt x="45" y="0"/>
                    </a:moveTo>
                    <a:lnTo>
                      <a:pt x="94" y="92"/>
                    </a:lnTo>
                    <a:lnTo>
                      <a:pt x="0" y="115"/>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69" name="Freeform 527"/>
              <p:cNvSpPr>
                <a:spLocks/>
              </p:cNvSpPr>
              <p:nvPr/>
            </p:nvSpPr>
            <p:spPr bwMode="gray">
              <a:xfrm>
                <a:off x="1429" y="2595"/>
                <a:ext cx="136" cy="166"/>
              </a:xfrm>
              <a:custGeom>
                <a:avLst/>
                <a:gdLst>
                  <a:gd name="T0" fmla="*/ 6092 w 93"/>
                  <a:gd name="T1" fmla="*/ 0 h 101"/>
                  <a:gd name="T2" fmla="*/ 0 w 93"/>
                  <a:gd name="T3" fmla="*/ 2166 h 101"/>
                  <a:gd name="T4" fmla="*/ 3214 w 93"/>
                  <a:gd name="T5" fmla="*/ 23912 h 101"/>
                  <a:gd name="T6" fmla="*/ 6092 w 93"/>
                  <a:gd name="T7" fmla="*/ 0 h 101"/>
                  <a:gd name="T8" fmla="*/ 0 60000 65536"/>
                  <a:gd name="T9" fmla="*/ 0 60000 65536"/>
                  <a:gd name="T10" fmla="*/ 0 60000 65536"/>
                  <a:gd name="T11" fmla="*/ 0 60000 65536"/>
                  <a:gd name="T12" fmla="*/ 0 w 93"/>
                  <a:gd name="T13" fmla="*/ 0 h 101"/>
                  <a:gd name="T14" fmla="*/ 93 w 93"/>
                  <a:gd name="T15" fmla="*/ 101 h 101"/>
                </a:gdLst>
                <a:ahLst/>
                <a:cxnLst>
                  <a:cxn ang="T8">
                    <a:pos x="T0" y="T1"/>
                  </a:cxn>
                  <a:cxn ang="T9">
                    <a:pos x="T2" y="T3"/>
                  </a:cxn>
                  <a:cxn ang="T10">
                    <a:pos x="T4" y="T5"/>
                  </a:cxn>
                  <a:cxn ang="T11">
                    <a:pos x="T6" y="T7"/>
                  </a:cxn>
                </a:cxnLst>
                <a:rect l="T12" t="T13" r="T14" b="T15"/>
                <a:pathLst>
                  <a:path w="93" h="101">
                    <a:moveTo>
                      <a:pt x="93" y="0"/>
                    </a:moveTo>
                    <a:lnTo>
                      <a:pt x="0" y="9"/>
                    </a:lnTo>
                    <a:lnTo>
                      <a:pt x="49" y="101"/>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70" name="Freeform 528"/>
              <p:cNvSpPr>
                <a:spLocks/>
              </p:cNvSpPr>
              <p:nvPr/>
            </p:nvSpPr>
            <p:spPr bwMode="gray">
              <a:xfrm>
                <a:off x="2190" y="2904"/>
                <a:ext cx="137" cy="227"/>
              </a:xfrm>
              <a:custGeom>
                <a:avLst/>
                <a:gdLst>
                  <a:gd name="T0" fmla="*/ 2848 w 94"/>
                  <a:gd name="T1" fmla="*/ 0 h 138"/>
                  <a:gd name="T2" fmla="*/ 5926 w 94"/>
                  <a:gd name="T3" fmla="*/ 32900 h 138"/>
                  <a:gd name="T4" fmla="*/ 0 w 94"/>
                  <a:gd name="T5" fmla="*/ 14362 h 138"/>
                  <a:gd name="T6" fmla="*/ 2848 w 94"/>
                  <a:gd name="T7" fmla="*/ 0 h 138"/>
                  <a:gd name="T8" fmla="*/ 0 60000 65536"/>
                  <a:gd name="T9" fmla="*/ 0 60000 65536"/>
                  <a:gd name="T10" fmla="*/ 0 60000 65536"/>
                  <a:gd name="T11" fmla="*/ 0 60000 65536"/>
                  <a:gd name="T12" fmla="*/ 0 w 94"/>
                  <a:gd name="T13" fmla="*/ 0 h 138"/>
                  <a:gd name="T14" fmla="*/ 94 w 94"/>
                  <a:gd name="T15" fmla="*/ 138 h 138"/>
                </a:gdLst>
                <a:ahLst/>
                <a:cxnLst>
                  <a:cxn ang="T8">
                    <a:pos x="T0" y="T1"/>
                  </a:cxn>
                  <a:cxn ang="T9">
                    <a:pos x="T2" y="T3"/>
                  </a:cxn>
                  <a:cxn ang="T10">
                    <a:pos x="T4" y="T5"/>
                  </a:cxn>
                  <a:cxn ang="T11">
                    <a:pos x="T6" y="T7"/>
                  </a:cxn>
                </a:cxnLst>
                <a:rect l="T12" t="T13" r="T14" b="T15"/>
                <a:pathLst>
                  <a:path w="94" h="138">
                    <a:moveTo>
                      <a:pt x="45" y="0"/>
                    </a:moveTo>
                    <a:lnTo>
                      <a:pt x="94" y="138"/>
                    </a:lnTo>
                    <a:lnTo>
                      <a:pt x="0" y="60"/>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71" name="Freeform 529"/>
              <p:cNvSpPr>
                <a:spLocks/>
              </p:cNvSpPr>
              <p:nvPr/>
            </p:nvSpPr>
            <p:spPr bwMode="gray">
              <a:xfrm>
                <a:off x="2255" y="2904"/>
                <a:ext cx="136" cy="227"/>
              </a:xfrm>
              <a:custGeom>
                <a:avLst/>
                <a:gdLst>
                  <a:gd name="T0" fmla="*/ 6092 w 93"/>
                  <a:gd name="T1" fmla="*/ 25190 h 138"/>
                  <a:gd name="T2" fmla="*/ 0 w 93"/>
                  <a:gd name="T3" fmla="*/ 0 h 138"/>
                  <a:gd name="T4" fmla="*/ 3214 w 93"/>
                  <a:gd name="T5" fmla="*/ 32900 h 138"/>
                  <a:gd name="T6" fmla="*/ 6092 w 93"/>
                  <a:gd name="T7" fmla="*/ 25190 h 138"/>
                  <a:gd name="T8" fmla="*/ 0 60000 65536"/>
                  <a:gd name="T9" fmla="*/ 0 60000 65536"/>
                  <a:gd name="T10" fmla="*/ 0 60000 65536"/>
                  <a:gd name="T11" fmla="*/ 0 60000 65536"/>
                  <a:gd name="T12" fmla="*/ 0 w 93"/>
                  <a:gd name="T13" fmla="*/ 0 h 138"/>
                  <a:gd name="T14" fmla="*/ 93 w 93"/>
                  <a:gd name="T15" fmla="*/ 138 h 138"/>
                </a:gdLst>
                <a:ahLst/>
                <a:cxnLst>
                  <a:cxn ang="T8">
                    <a:pos x="T0" y="T1"/>
                  </a:cxn>
                  <a:cxn ang="T9">
                    <a:pos x="T2" y="T3"/>
                  </a:cxn>
                  <a:cxn ang="T10">
                    <a:pos x="T4" y="T5"/>
                  </a:cxn>
                  <a:cxn ang="T11">
                    <a:pos x="T6" y="T7"/>
                  </a:cxn>
                </a:cxnLst>
                <a:rect l="T12" t="T13" r="T14" b="T15"/>
                <a:pathLst>
                  <a:path w="93" h="138">
                    <a:moveTo>
                      <a:pt x="93" y="106"/>
                    </a:moveTo>
                    <a:lnTo>
                      <a:pt x="0" y="0"/>
                    </a:lnTo>
                    <a:lnTo>
                      <a:pt x="49" y="138"/>
                    </a:lnTo>
                    <a:lnTo>
                      <a:pt x="93" y="10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72" name="Freeform 530"/>
              <p:cNvSpPr>
                <a:spLocks/>
              </p:cNvSpPr>
              <p:nvPr/>
            </p:nvSpPr>
            <p:spPr bwMode="gray">
              <a:xfrm>
                <a:off x="948" y="3207"/>
                <a:ext cx="137" cy="61"/>
              </a:xfrm>
              <a:custGeom>
                <a:avLst/>
                <a:gdLst>
                  <a:gd name="T0" fmla="*/ 3059 w 94"/>
                  <a:gd name="T1" fmla="*/ 0 h 37"/>
                  <a:gd name="T2" fmla="*/ 5926 w 94"/>
                  <a:gd name="T3" fmla="*/ 9101 h 37"/>
                  <a:gd name="T4" fmla="*/ 0 w 94"/>
                  <a:gd name="T5" fmla="*/ 5670 h 37"/>
                  <a:gd name="T6" fmla="*/ 3059 w 94"/>
                  <a:gd name="T7" fmla="*/ 0 h 37"/>
                  <a:gd name="T8" fmla="*/ 0 60000 65536"/>
                  <a:gd name="T9" fmla="*/ 0 60000 65536"/>
                  <a:gd name="T10" fmla="*/ 0 60000 65536"/>
                  <a:gd name="T11" fmla="*/ 0 60000 65536"/>
                  <a:gd name="T12" fmla="*/ 0 w 94"/>
                  <a:gd name="T13" fmla="*/ 0 h 37"/>
                  <a:gd name="T14" fmla="*/ 94 w 94"/>
                  <a:gd name="T15" fmla="*/ 37 h 37"/>
                </a:gdLst>
                <a:ahLst/>
                <a:cxnLst>
                  <a:cxn ang="T8">
                    <a:pos x="T0" y="T1"/>
                  </a:cxn>
                  <a:cxn ang="T9">
                    <a:pos x="T2" y="T3"/>
                  </a:cxn>
                  <a:cxn ang="T10">
                    <a:pos x="T4" y="T5"/>
                  </a:cxn>
                  <a:cxn ang="T11">
                    <a:pos x="T6" y="T7"/>
                  </a:cxn>
                </a:cxnLst>
                <a:rect l="T12" t="T13" r="T14" b="T15"/>
                <a:pathLst>
                  <a:path w="94" h="37">
                    <a:moveTo>
                      <a:pt x="49" y="0"/>
                    </a:moveTo>
                    <a:lnTo>
                      <a:pt x="94" y="37"/>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73" name="Freeform 531"/>
              <p:cNvSpPr>
                <a:spLocks/>
              </p:cNvSpPr>
              <p:nvPr/>
            </p:nvSpPr>
            <p:spPr bwMode="gray">
              <a:xfrm>
                <a:off x="1019" y="2912"/>
                <a:ext cx="138" cy="356"/>
              </a:xfrm>
              <a:custGeom>
                <a:avLst/>
                <a:gdLst>
                  <a:gd name="T0" fmla="*/ 6429 w 94"/>
                  <a:gd name="T1" fmla="*/ 0 h 216"/>
                  <a:gd name="T2" fmla="*/ 0 w 94"/>
                  <a:gd name="T3" fmla="*/ 43612 h 216"/>
                  <a:gd name="T4" fmla="*/ 3057 w 94"/>
                  <a:gd name="T5" fmla="*/ 52655 h 216"/>
                  <a:gd name="T6" fmla="*/ 6429 w 94"/>
                  <a:gd name="T7" fmla="*/ 0 h 216"/>
                  <a:gd name="T8" fmla="*/ 0 60000 65536"/>
                  <a:gd name="T9" fmla="*/ 0 60000 65536"/>
                  <a:gd name="T10" fmla="*/ 0 60000 65536"/>
                  <a:gd name="T11" fmla="*/ 0 60000 65536"/>
                  <a:gd name="T12" fmla="*/ 0 w 94"/>
                  <a:gd name="T13" fmla="*/ 0 h 216"/>
                  <a:gd name="T14" fmla="*/ 94 w 94"/>
                  <a:gd name="T15" fmla="*/ 216 h 216"/>
                </a:gdLst>
                <a:ahLst/>
                <a:cxnLst>
                  <a:cxn ang="T8">
                    <a:pos x="T0" y="T1"/>
                  </a:cxn>
                  <a:cxn ang="T9">
                    <a:pos x="T2" y="T3"/>
                  </a:cxn>
                  <a:cxn ang="T10">
                    <a:pos x="T4" y="T5"/>
                  </a:cxn>
                  <a:cxn ang="T11">
                    <a:pos x="T6" y="T7"/>
                  </a:cxn>
                </a:cxnLst>
                <a:rect l="T12" t="T13" r="T14" b="T15"/>
                <a:pathLst>
                  <a:path w="94" h="216">
                    <a:moveTo>
                      <a:pt x="94" y="0"/>
                    </a:moveTo>
                    <a:lnTo>
                      <a:pt x="0" y="179"/>
                    </a:lnTo>
                    <a:lnTo>
                      <a:pt x="45" y="21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74" name="Freeform 532"/>
              <p:cNvSpPr>
                <a:spLocks/>
              </p:cNvSpPr>
              <p:nvPr/>
            </p:nvSpPr>
            <p:spPr bwMode="gray">
              <a:xfrm>
                <a:off x="1702" y="2534"/>
                <a:ext cx="143" cy="288"/>
              </a:xfrm>
              <a:custGeom>
                <a:avLst/>
                <a:gdLst>
                  <a:gd name="T0" fmla="*/ 3139 w 98"/>
                  <a:gd name="T1" fmla="*/ 0 h 175"/>
                  <a:gd name="T2" fmla="*/ 6266 w 98"/>
                  <a:gd name="T3" fmla="*/ 41974 h 175"/>
                  <a:gd name="T4" fmla="*/ 0 w 98"/>
                  <a:gd name="T5" fmla="*/ 18677 h 175"/>
                  <a:gd name="T6" fmla="*/ 3139 w 98"/>
                  <a:gd name="T7" fmla="*/ 0 h 175"/>
                  <a:gd name="T8" fmla="*/ 0 60000 65536"/>
                  <a:gd name="T9" fmla="*/ 0 60000 65536"/>
                  <a:gd name="T10" fmla="*/ 0 60000 65536"/>
                  <a:gd name="T11" fmla="*/ 0 60000 65536"/>
                  <a:gd name="T12" fmla="*/ 0 w 98"/>
                  <a:gd name="T13" fmla="*/ 0 h 175"/>
                  <a:gd name="T14" fmla="*/ 98 w 98"/>
                  <a:gd name="T15" fmla="*/ 175 h 175"/>
                </a:gdLst>
                <a:ahLst/>
                <a:cxnLst>
                  <a:cxn ang="T8">
                    <a:pos x="T0" y="T1"/>
                  </a:cxn>
                  <a:cxn ang="T9">
                    <a:pos x="T2" y="T3"/>
                  </a:cxn>
                  <a:cxn ang="T10">
                    <a:pos x="T4" y="T5"/>
                  </a:cxn>
                  <a:cxn ang="T11">
                    <a:pos x="T6" y="T7"/>
                  </a:cxn>
                </a:cxnLst>
                <a:rect l="T12" t="T13" r="T14" b="T15"/>
                <a:pathLst>
                  <a:path w="98" h="175">
                    <a:moveTo>
                      <a:pt x="49" y="0"/>
                    </a:moveTo>
                    <a:lnTo>
                      <a:pt x="98" y="175"/>
                    </a:lnTo>
                    <a:lnTo>
                      <a:pt x="0" y="78"/>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75" name="Freeform 533"/>
              <p:cNvSpPr>
                <a:spLocks/>
              </p:cNvSpPr>
              <p:nvPr/>
            </p:nvSpPr>
            <p:spPr bwMode="gray">
              <a:xfrm>
                <a:off x="1774" y="2534"/>
                <a:ext cx="137" cy="288"/>
              </a:xfrm>
              <a:custGeom>
                <a:avLst/>
                <a:gdLst>
                  <a:gd name="T0" fmla="*/ 5926 w 94"/>
                  <a:gd name="T1" fmla="*/ 23297 h 175"/>
                  <a:gd name="T2" fmla="*/ 0 w 94"/>
                  <a:gd name="T3" fmla="*/ 0 h 175"/>
                  <a:gd name="T4" fmla="*/ 3059 w 94"/>
                  <a:gd name="T5" fmla="*/ 41974 h 175"/>
                  <a:gd name="T6" fmla="*/ 5926 w 94"/>
                  <a:gd name="T7" fmla="*/ 23297 h 175"/>
                  <a:gd name="T8" fmla="*/ 0 60000 65536"/>
                  <a:gd name="T9" fmla="*/ 0 60000 65536"/>
                  <a:gd name="T10" fmla="*/ 0 60000 65536"/>
                  <a:gd name="T11" fmla="*/ 0 60000 65536"/>
                  <a:gd name="T12" fmla="*/ 0 w 94"/>
                  <a:gd name="T13" fmla="*/ 0 h 175"/>
                  <a:gd name="T14" fmla="*/ 94 w 94"/>
                  <a:gd name="T15" fmla="*/ 175 h 175"/>
                </a:gdLst>
                <a:ahLst/>
                <a:cxnLst>
                  <a:cxn ang="T8">
                    <a:pos x="T0" y="T1"/>
                  </a:cxn>
                  <a:cxn ang="T9">
                    <a:pos x="T2" y="T3"/>
                  </a:cxn>
                  <a:cxn ang="T10">
                    <a:pos x="T4" y="T5"/>
                  </a:cxn>
                  <a:cxn ang="T11">
                    <a:pos x="T6" y="T7"/>
                  </a:cxn>
                </a:cxnLst>
                <a:rect l="T12" t="T13" r="T14" b="T15"/>
                <a:pathLst>
                  <a:path w="94" h="175">
                    <a:moveTo>
                      <a:pt x="94" y="97"/>
                    </a:moveTo>
                    <a:lnTo>
                      <a:pt x="0" y="0"/>
                    </a:lnTo>
                    <a:lnTo>
                      <a:pt x="49" y="175"/>
                    </a:lnTo>
                    <a:lnTo>
                      <a:pt x="94"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76" name="Line 534"/>
              <p:cNvSpPr>
                <a:spLocks noChangeShapeType="1"/>
              </p:cNvSpPr>
              <p:nvPr/>
            </p:nvSpPr>
            <p:spPr bwMode="gray">
              <a:xfrm flipH="1" flipV="1">
                <a:off x="2255" y="2904"/>
                <a:ext cx="136" cy="17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77" name="Line 535"/>
              <p:cNvSpPr>
                <a:spLocks noChangeShapeType="1"/>
              </p:cNvSpPr>
              <p:nvPr/>
            </p:nvSpPr>
            <p:spPr bwMode="gray">
              <a:xfrm flipV="1">
                <a:off x="2190" y="2904"/>
                <a:ext cx="65" cy="99"/>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78" name="Line 536"/>
              <p:cNvSpPr>
                <a:spLocks noChangeShapeType="1"/>
              </p:cNvSpPr>
              <p:nvPr/>
            </p:nvSpPr>
            <p:spPr bwMode="gray">
              <a:xfrm flipV="1">
                <a:off x="948" y="3207"/>
                <a:ext cx="71"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79" name="Line 537"/>
              <p:cNvSpPr>
                <a:spLocks noChangeShapeType="1"/>
              </p:cNvSpPr>
              <p:nvPr/>
            </p:nvSpPr>
            <p:spPr bwMode="gray">
              <a:xfrm flipH="1">
                <a:off x="1019" y="2912"/>
                <a:ext cx="138" cy="29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80" name="Line 538"/>
              <p:cNvSpPr>
                <a:spLocks noChangeShapeType="1"/>
              </p:cNvSpPr>
              <p:nvPr/>
            </p:nvSpPr>
            <p:spPr bwMode="gray">
              <a:xfrm flipH="1" flipV="1">
                <a:off x="675" y="3207"/>
                <a:ext cx="136" cy="1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81" name="Freeform 539"/>
              <p:cNvSpPr>
                <a:spLocks/>
              </p:cNvSpPr>
              <p:nvPr/>
            </p:nvSpPr>
            <p:spPr bwMode="gray">
              <a:xfrm>
                <a:off x="1157" y="2814"/>
                <a:ext cx="135" cy="98"/>
              </a:xfrm>
              <a:custGeom>
                <a:avLst/>
                <a:gdLst>
                  <a:gd name="T0" fmla="*/ 2668 w 93"/>
                  <a:gd name="T1" fmla="*/ 0 h 60"/>
                  <a:gd name="T2" fmla="*/ 5622 w 93"/>
                  <a:gd name="T3" fmla="*/ 13217 h 60"/>
                  <a:gd name="T4" fmla="*/ 0 w 93"/>
                  <a:gd name="T5" fmla="*/ 13217 h 60"/>
                  <a:gd name="T6" fmla="*/ 2668 w 93"/>
                  <a:gd name="T7" fmla="*/ 0 h 60"/>
                  <a:gd name="T8" fmla="*/ 0 60000 65536"/>
                  <a:gd name="T9" fmla="*/ 0 60000 65536"/>
                  <a:gd name="T10" fmla="*/ 0 60000 65536"/>
                  <a:gd name="T11" fmla="*/ 0 60000 65536"/>
                  <a:gd name="T12" fmla="*/ 0 w 93"/>
                  <a:gd name="T13" fmla="*/ 0 h 60"/>
                  <a:gd name="T14" fmla="*/ 93 w 93"/>
                  <a:gd name="T15" fmla="*/ 60 h 60"/>
                </a:gdLst>
                <a:ahLst/>
                <a:cxnLst>
                  <a:cxn ang="T8">
                    <a:pos x="T0" y="T1"/>
                  </a:cxn>
                  <a:cxn ang="T9">
                    <a:pos x="T2" y="T3"/>
                  </a:cxn>
                  <a:cxn ang="T10">
                    <a:pos x="T4" y="T5"/>
                  </a:cxn>
                  <a:cxn ang="T11">
                    <a:pos x="T6" y="T7"/>
                  </a:cxn>
                </a:cxnLst>
                <a:rect l="T12" t="T13" r="T14" b="T15"/>
                <a:pathLst>
                  <a:path w="93" h="60">
                    <a:moveTo>
                      <a:pt x="44" y="0"/>
                    </a:moveTo>
                    <a:lnTo>
                      <a:pt x="93" y="60"/>
                    </a:lnTo>
                    <a:lnTo>
                      <a:pt x="0" y="60"/>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82" name="Freeform 540"/>
              <p:cNvSpPr>
                <a:spLocks/>
              </p:cNvSpPr>
              <p:nvPr/>
            </p:nvSpPr>
            <p:spPr bwMode="gray">
              <a:xfrm>
                <a:off x="1221" y="2799"/>
                <a:ext cx="143" cy="113"/>
              </a:xfrm>
              <a:custGeom>
                <a:avLst/>
                <a:gdLst>
                  <a:gd name="T0" fmla="*/ 6266 w 98"/>
                  <a:gd name="T1" fmla="*/ 0 h 69"/>
                  <a:gd name="T2" fmla="*/ 0 w 98"/>
                  <a:gd name="T3" fmla="*/ 2121 h 69"/>
                  <a:gd name="T4" fmla="*/ 3139 w 98"/>
                  <a:gd name="T5" fmla="*/ 15668 h 69"/>
                  <a:gd name="T6" fmla="*/ 6266 w 98"/>
                  <a:gd name="T7" fmla="*/ 0 h 69"/>
                  <a:gd name="T8" fmla="*/ 0 60000 65536"/>
                  <a:gd name="T9" fmla="*/ 0 60000 65536"/>
                  <a:gd name="T10" fmla="*/ 0 60000 65536"/>
                  <a:gd name="T11" fmla="*/ 0 60000 65536"/>
                  <a:gd name="T12" fmla="*/ 0 w 98"/>
                  <a:gd name="T13" fmla="*/ 0 h 69"/>
                  <a:gd name="T14" fmla="*/ 98 w 98"/>
                  <a:gd name="T15" fmla="*/ 69 h 69"/>
                </a:gdLst>
                <a:ahLst/>
                <a:cxnLst>
                  <a:cxn ang="T8">
                    <a:pos x="T0" y="T1"/>
                  </a:cxn>
                  <a:cxn ang="T9">
                    <a:pos x="T2" y="T3"/>
                  </a:cxn>
                  <a:cxn ang="T10">
                    <a:pos x="T4" y="T5"/>
                  </a:cxn>
                  <a:cxn ang="T11">
                    <a:pos x="T6" y="T7"/>
                  </a:cxn>
                </a:cxnLst>
                <a:rect l="T12" t="T13" r="T14" b="T15"/>
                <a:pathLst>
                  <a:path w="98" h="69">
                    <a:moveTo>
                      <a:pt x="98" y="0"/>
                    </a:moveTo>
                    <a:lnTo>
                      <a:pt x="0" y="9"/>
                    </a:lnTo>
                    <a:lnTo>
                      <a:pt x="49" y="69"/>
                    </a:lnTo>
                    <a:lnTo>
                      <a:pt x="98"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83" name="Line 541"/>
              <p:cNvSpPr>
                <a:spLocks noChangeShapeType="1"/>
              </p:cNvSpPr>
              <p:nvPr/>
            </p:nvSpPr>
            <p:spPr bwMode="gray">
              <a:xfrm flipH="1" flipV="1">
                <a:off x="1774" y="2534"/>
                <a:ext cx="137" cy="159"/>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84" name="Line 542"/>
              <p:cNvSpPr>
                <a:spLocks noChangeShapeType="1"/>
              </p:cNvSpPr>
              <p:nvPr/>
            </p:nvSpPr>
            <p:spPr bwMode="gray">
              <a:xfrm flipV="1">
                <a:off x="1702" y="2534"/>
                <a:ext cx="72" cy="12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85" name="Line 543"/>
              <p:cNvSpPr>
                <a:spLocks noChangeShapeType="1"/>
              </p:cNvSpPr>
              <p:nvPr/>
            </p:nvSpPr>
            <p:spPr bwMode="gray">
              <a:xfrm flipH="1">
                <a:off x="1221" y="2799"/>
                <a:ext cx="143" cy="1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86" name="Line 544"/>
              <p:cNvSpPr>
                <a:spLocks noChangeShapeType="1"/>
              </p:cNvSpPr>
              <p:nvPr/>
            </p:nvSpPr>
            <p:spPr bwMode="gray">
              <a:xfrm flipV="1">
                <a:off x="1157" y="2814"/>
                <a:ext cx="64" cy="9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87" name="Freeform 545"/>
              <p:cNvSpPr>
                <a:spLocks/>
              </p:cNvSpPr>
              <p:nvPr/>
            </p:nvSpPr>
            <p:spPr bwMode="gray">
              <a:xfrm>
                <a:off x="2327" y="3079"/>
                <a:ext cx="135" cy="189"/>
              </a:xfrm>
              <a:custGeom>
                <a:avLst/>
                <a:gdLst>
                  <a:gd name="T0" fmla="*/ 2668 w 93"/>
                  <a:gd name="T1" fmla="*/ 0 h 115"/>
                  <a:gd name="T2" fmla="*/ 5622 w 93"/>
                  <a:gd name="T3" fmla="*/ 27221 h 115"/>
                  <a:gd name="T4" fmla="*/ 0 w 93"/>
                  <a:gd name="T5" fmla="*/ 7603 h 115"/>
                  <a:gd name="T6" fmla="*/ 2668 w 93"/>
                  <a:gd name="T7" fmla="*/ 0 h 115"/>
                  <a:gd name="T8" fmla="*/ 0 60000 65536"/>
                  <a:gd name="T9" fmla="*/ 0 60000 65536"/>
                  <a:gd name="T10" fmla="*/ 0 60000 65536"/>
                  <a:gd name="T11" fmla="*/ 0 60000 65536"/>
                  <a:gd name="T12" fmla="*/ 0 w 93"/>
                  <a:gd name="T13" fmla="*/ 0 h 115"/>
                  <a:gd name="T14" fmla="*/ 93 w 93"/>
                  <a:gd name="T15" fmla="*/ 115 h 115"/>
                </a:gdLst>
                <a:ahLst/>
                <a:cxnLst>
                  <a:cxn ang="T8">
                    <a:pos x="T0" y="T1"/>
                  </a:cxn>
                  <a:cxn ang="T9">
                    <a:pos x="T2" y="T3"/>
                  </a:cxn>
                  <a:cxn ang="T10">
                    <a:pos x="T4" y="T5"/>
                  </a:cxn>
                  <a:cxn ang="T11">
                    <a:pos x="T6" y="T7"/>
                  </a:cxn>
                </a:cxnLst>
                <a:rect l="T12" t="T13" r="T14" b="T15"/>
                <a:pathLst>
                  <a:path w="93" h="115">
                    <a:moveTo>
                      <a:pt x="44" y="0"/>
                    </a:moveTo>
                    <a:lnTo>
                      <a:pt x="93" y="115"/>
                    </a:lnTo>
                    <a:lnTo>
                      <a:pt x="0" y="32"/>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88" name="Freeform 546"/>
              <p:cNvSpPr>
                <a:spLocks/>
              </p:cNvSpPr>
              <p:nvPr/>
            </p:nvSpPr>
            <p:spPr bwMode="gray">
              <a:xfrm>
                <a:off x="2391" y="3079"/>
                <a:ext cx="144" cy="189"/>
              </a:xfrm>
              <a:custGeom>
                <a:avLst/>
                <a:gdLst>
                  <a:gd name="T0" fmla="*/ 6087 w 99"/>
                  <a:gd name="T1" fmla="*/ 20535 h 115"/>
                  <a:gd name="T2" fmla="*/ 0 w 99"/>
                  <a:gd name="T3" fmla="*/ 0 h 115"/>
                  <a:gd name="T4" fmla="*/ 3004 w 99"/>
                  <a:gd name="T5" fmla="*/ 27221 h 115"/>
                  <a:gd name="T6" fmla="*/ 6087 w 99"/>
                  <a:gd name="T7" fmla="*/ 20535 h 115"/>
                  <a:gd name="T8" fmla="*/ 0 60000 65536"/>
                  <a:gd name="T9" fmla="*/ 0 60000 65536"/>
                  <a:gd name="T10" fmla="*/ 0 60000 65536"/>
                  <a:gd name="T11" fmla="*/ 0 60000 65536"/>
                  <a:gd name="T12" fmla="*/ 0 w 99"/>
                  <a:gd name="T13" fmla="*/ 0 h 115"/>
                  <a:gd name="T14" fmla="*/ 99 w 99"/>
                  <a:gd name="T15" fmla="*/ 115 h 115"/>
                </a:gdLst>
                <a:ahLst/>
                <a:cxnLst>
                  <a:cxn ang="T8">
                    <a:pos x="T0" y="T1"/>
                  </a:cxn>
                  <a:cxn ang="T9">
                    <a:pos x="T2" y="T3"/>
                  </a:cxn>
                  <a:cxn ang="T10">
                    <a:pos x="T4" y="T5"/>
                  </a:cxn>
                  <a:cxn ang="T11">
                    <a:pos x="T6" y="T7"/>
                  </a:cxn>
                </a:cxnLst>
                <a:rect l="T12" t="T13" r="T14" b="T15"/>
                <a:pathLst>
                  <a:path w="99" h="115">
                    <a:moveTo>
                      <a:pt x="99" y="87"/>
                    </a:moveTo>
                    <a:lnTo>
                      <a:pt x="0" y="0"/>
                    </a:lnTo>
                    <a:lnTo>
                      <a:pt x="49" y="115"/>
                    </a:lnTo>
                    <a:lnTo>
                      <a:pt x="99" y="8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89" name="Line 547"/>
              <p:cNvSpPr>
                <a:spLocks noChangeShapeType="1"/>
              </p:cNvSpPr>
              <p:nvPr/>
            </p:nvSpPr>
            <p:spPr bwMode="gray">
              <a:xfrm>
                <a:off x="2391" y="3079"/>
                <a:ext cx="7" cy="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90" name="Line 548"/>
              <p:cNvSpPr>
                <a:spLocks noChangeShapeType="1"/>
              </p:cNvSpPr>
              <p:nvPr/>
            </p:nvSpPr>
            <p:spPr bwMode="gray">
              <a:xfrm flipH="1" flipV="1">
                <a:off x="2391" y="3079"/>
                <a:ext cx="144" cy="14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91" name="Line 549"/>
              <p:cNvSpPr>
                <a:spLocks noChangeShapeType="1"/>
              </p:cNvSpPr>
              <p:nvPr/>
            </p:nvSpPr>
            <p:spPr bwMode="gray">
              <a:xfrm flipH="1">
                <a:off x="2327" y="3079"/>
                <a:ext cx="64" cy="5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92" name="Freeform 550"/>
              <p:cNvSpPr>
                <a:spLocks/>
              </p:cNvSpPr>
              <p:nvPr/>
            </p:nvSpPr>
            <p:spPr bwMode="gray">
              <a:xfrm>
                <a:off x="1845" y="2693"/>
                <a:ext cx="137" cy="272"/>
              </a:xfrm>
              <a:custGeom>
                <a:avLst/>
                <a:gdLst>
                  <a:gd name="T0" fmla="*/ 2848 w 94"/>
                  <a:gd name="T1" fmla="*/ 0 h 165"/>
                  <a:gd name="T2" fmla="*/ 5926 w 94"/>
                  <a:gd name="T3" fmla="*/ 40289 h 165"/>
                  <a:gd name="T4" fmla="*/ 0 w 94"/>
                  <a:gd name="T5" fmla="*/ 19150 h 165"/>
                  <a:gd name="T6" fmla="*/ 2848 w 94"/>
                  <a:gd name="T7" fmla="*/ 0 h 165"/>
                  <a:gd name="T8" fmla="*/ 0 60000 65536"/>
                  <a:gd name="T9" fmla="*/ 0 60000 65536"/>
                  <a:gd name="T10" fmla="*/ 0 60000 65536"/>
                  <a:gd name="T11" fmla="*/ 0 60000 65536"/>
                  <a:gd name="T12" fmla="*/ 0 w 94"/>
                  <a:gd name="T13" fmla="*/ 0 h 165"/>
                  <a:gd name="T14" fmla="*/ 94 w 94"/>
                  <a:gd name="T15" fmla="*/ 165 h 165"/>
                </a:gdLst>
                <a:ahLst/>
                <a:cxnLst>
                  <a:cxn ang="T8">
                    <a:pos x="T0" y="T1"/>
                  </a:cxn>
                  <a:cxn ang="T9">
                    <a:pos x="T2" y="T3"/>
                  </a:cxn>
                  <a:cxn ang="T10">
                    <a:pos x="T4" y="T5"/>
                  </a:cxn>
                  <a:cxn ang="T11">
                    <a:pos x="T6" y="T7"/>
                  </a:cxn>
                </a:cxnLst>
                <a:rect l="T12" t="T13" r="T14" b="T15"/>
                <a:pathLst>
                  <a:path w="94" h="165">
                    <a:moveTo>
                      <a:pt x="45" y="0"/>
                    </a:moveTo>
                    <a:lnTo>
                      <a:pt x="94" y="165"/>
                    </a:lnTo>
                    <a:lnTo>
                      <a:pt x="0" y="78"/>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93" name="Freeform 551"/>
              <p:cNvSpPr>
                <a:spLocks/>
              </p:cNvSpPr>
              <p:nvPr/>
            </p:nvSpPr>
            <p:spPr bwMode="gray">
              <a:xfrm>
                <a:off x="1911" y="2693"/>
                <a:ext cx="136" cy="272"/>
              </a:xfrm>
              <a:custGeom>
                <a:avLst/>
                <a:gdLst>
                  <a:gd name="T0" fmla="*/ 6092 w 93"/>
                  <a:gd name="T1" fmla="*/ 23371 h 165"/>
                  <a:gd name="T2" fmla="*/ 0 w 93"/>
                  <a:gd name="T3" fmla="*/ 0 h 165"/>
                  <a:gd name="T4" fmla="*/ 3214 w 93"/>
                  <a:gd name="T5" fmla="*/ 40289 h 165"/>
                  <a:gd name="T6" fmla="*/ 6092 w 93"/>
                  <a:gd name="T7" fmla="*/ 23371 h 165"/>
                  <a:gd name="T8" fmla="*/ 0 60000 65536"/>
                  <a:gd name="T9" fmla="*/ 0 60000 65536"/>
                  <a:gd name="T10" fmla="*/ 0 60000 65536"/>
                  <a:gd name="T11" fmla="*/ 0 60000 65536"/>
                  <a:gd name="T12" fmla="*/ 0 w 93"/>
                  <a:gd name="T13" fmla="*/ 0 h 165"/>
                  <a:gd name="T14" fmla="*/ 93 w 93"/>
                  <a:gd name="T15" fmla="*/ 165 h 165"/>
                </a:gdLst>
                <a:ahLst/>
                <a:cxnLst>
                  <a:cxn ang="T8">
                    <a:pos x="T0" y="T1"/>
                  </a:cxn>
                  <a:cxn ang="T9">
                    <a:pos x="T2" y="T3"/>
                  </a:cxn>
                  <a:cxn ang="T10">
                    <a:pos x="T4" y="T5"/>
                  </a:cxn>
                  <a:cxn ang="T11">
                    <a:pos x="T6" y="T7"/>
                  </a:cxn>
                </a:cxnLst>
                <a:rect l="T12" t="T13" r="T14" b="T15"/>
                <a:pathLst>
                  <a:path w="93" h="165">
                    <a:moveTo>
                      <a:pt x="93" y="96"/>
                    </a:moveTo>
                    <a:lnTo>
                      <a:pt x="0" y="0"/>
                    </a:lnTo>
                    <a:lnTo>
                      <a:pt x="49" y="165"/>
                    </a:lnTo>
                    <a:lnTo>
                      <a:pt x="93" y="9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94" name="Line 552"/>
              <p:cNvSpPr>
                <a:spLocks noChangeShapeType="1"/>
              </p:cNvSpPr>
              <p:nvPr/>
            </p:nvSpPr>
            <p:spPr bwMode="gray">
              <a:xfrm flipH="1" flipV="1">
                <a:off x="1911" y="2693"/>
                <a:ext cx="136" cy="15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95" name="Line 553"/>
              <p:cNvSpPr>
                <a:spLocks noChangeShapeType="1"/>
              </p:cNvSpPr>
              <p:nvPr/>
            </p:nvSpPr>
            <p:spPr bwMode="gray">
              <a:xfrm flipV="1">
                <a:off x="1845" y="2693"/>
                <a:ext cx="66" cy="129"/>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96" name="Freeform 554"/>
              <p:cNvSpPr>
                <a:spLocks/>
              </p:cNvSpPr>
              <p:nvPr/>
            </p:nvSpPr>
            <p:spPr bwMode="gray">
              <a:xfrm>
                <a:off x="1501" y="2595"/>
                <a:ext cx="136" cy="233"/>
              </a:xfrm>
              <a:custGeom>
                <a:avLst/>
                <a:gdLst>
                  <a:gd name="T0" fmla="*/ 2855 w 93"/>
                  <a:gd name="T1" fmla="*/ 0 h 142"/>
                  <a:gd name="T2" fmla="*/ 6092 w 93"/>
                  <a:gd name="T3" fmla="*/ 32947 h 142"/>
                  <a:gd name="T4" fmla="*/ 0 w 93"/>
                  <a:gd name="T5" fmla="*/ 23439 h 142"/>
                  <a:gd name="T6" fmla="*/ 2855 w 93"/>
                  <a:gd name="T7" fmla="*/ 0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44" y="0"/>
                    </a:moveTo>
                    <a:lnTo>
                      <a:pt x="93" y="142"/>
                    </a:lnTo>
                    <a:lnTo>
                      <a:pt x="0" y="101"/>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97" name="Freeform 555"/>
              <p:cNvSpPr>
                <a:spLocks/>
              </p:cNvSpPr>
              <p:nvPr/>
            </p:nvSpPr>
            <p:spPr bwMode="gray">
              <a:xfrm>
                <a:off x="1565" y="2595"/>
                <a:ext cx="137" cy="233"/>
              </a:xfrm>
              <a:custGeom>
                <a:avLst/>
                <a:gdLst>
                  <a:gd name="T0" fmla="*/ 5926 w 94"/>
                  <a:gd name="T1" fmla="*/ 9445 h 142"/>
                  <a:gd name="T2" fmla="*/ 0 w 94"/>
                  <a:gd name="T3" fmla="*/ 0 h 142"/>
                  <a:gd name="T4" fmla="*/ 3059 w 94"/>
                  <a:gd name="T5" fmla="*/ 32947 h 142"/>
                  <a:gd name="T6" fmla="*/ 5926 w 94"/>
                  <a:gd name="T7" fmla="*/ 9445 h 142"/>
                  <a:gd name="T8" fmla="*/ 0 60000 65536"/>
                  <a:gd name="T9" fmla="*/ 0 60000 65536"/>
                  <a:gd name="T10" fmla="*/ 0 60000 65536"/>
                  <a:gd name="T11" fmla="*/ 0 60000 65536"/>
                  <a:gd name="T12" fmla="*/ 0 w 94"/>
                  <a:gd name="T13" fmla="*/ 0 h 142"/>
                  <a:gd name="T14" fmla="*/ 94 w 94"/>
                  <a:gd name="T15" fmla="*/ 142 h 142"/>
                </a:gdLst>
                <a:ahLst/>
                <a:cxnLst>
                  <a:cxn ang="T8">
                    <a:pos x="T0" y="T1"/>
                  </a:cxn>
                  <a:cxn ang="T9">
                    <a:pos x="T2" y="T3"/>
                  </a:cxn>
                  <a:cxn ang="T10">
                    <a:pos x="T4" y="T5"/>
                  </a:cxn>
                  <a:cxn ang="T11">
                    <a:pos x="T6" y="T7"/>
                  </a:cxn>
                </a:cxnLst>
                <a:rect l="T12" t="T13" r="T14" b="T15"/>
                <a:pathLst>
                  <a:path w="94" h="142">
                    <a:moveTo>
                      <a:pt x="94" y="41"/>
                    </a:moveTo>
                    <a:lnTo>
                      <a:pt x="0" y="0"/>
                    </a:lnTo>
                    <a:lnTo>
                      <a:pt x="49" y="142"/>
                    </a:lnTo>
                    <a:lnTo>
                      <a:pt x="94"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3998" name="Line 556"/>
              <p:cNvSpPr>
                <a:spLocks noChangeShapeType="1"/>
              </p:cNvSpPr>
              <p:nvPr/>
            </p:nvSpPr>
            <p:spPr bwMode="gray">
              <a:xfrm flipV="1">
                <a:off x="1501" y="2595"/>
                <a:ext cx="64" cy="16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999" name="Line 557"/>
              <p:cNvSpPr>
                <a:spLocks noChangeShapeType="1"/>
              </p:cNvSpPr>
              <p:nvPr/>
            </p:nvSpPr>
            <p:spPr bwMode="gray">
              <a:xfrm flipH="1" flipV="1">
                <a:off x="811" y="3222"/>
                <a:ext cx="137"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00" name="Line 558"/>
              <p:cNvSpPr>
                <a:spLocks noChangeShapeType="1"/>
              </p:cNvSpPr>
              <p:nvPr/>
            </p:nvSpPr>
            <p:spPr bwMode="gray">
              <a:xfrm flipV="1">
                <a:off x="2462" y="3222"/>
                <a:ext cx="73" cy="4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01" name="Freeform 559"/>
              <p:cNvSpPr>
                <a:spLocks/>
              </p:cNvSpPr>
              <p:nvPr/>
            </p:nvSpPr>
            <p:spPr bwMode="gray">
              <a:xfrm>
                <a:off x="1982" y="2851"/>
                <a:ext cx="136" cy="251"/>
              </a:xfrm>
              <a:custGeom>
                <a:avLst/>
                <a:gdLst>
                  <a:gd name="T0" fmla="*/ 2855 w 93"/>
                  <a:gd name="T1" fmla="*/ 0 h 152"/>
                  <a:gd name="T2" fmla="*/ 6092 w 93"/>
                  <a:gd name="T3" fmla="*/ 37797 h 152"/>
                  <a:gd name="T4" fmla="*/ 0 w 93"/>
                  <a:gd name="T5" fmla="*/ 17132 h 152"/>
                  <a:gd name="T6" fmla="*/ 2855 w 93"/>
                  <a:gd name="T7" fmla="*/ 0 h 152"/>
                  <a:gd name="T8" fmla="*/ 0 60000 65536"/>
                  <a:gd name="T9" fmla="*/ 0 60000 65536"/>
                  <a:gd name="T10" fmla="*/ 0 60000 65536"/>
                  <a:gd name="T11" fmla="*/ 0 60000 65536"/>
                  <a:gd name="T12" fmla="*/ 0 w 93"/>
                  <a:gd name="T13" fmla="*/ 0 h 152"/>
                  <a:gd name="T14" fmla="*/ 93 w 93"/>
                  <a:gd name="T15" fmla="*/ 152 h 152"/>
                </a:gdLst>
                <a:ahLst/>
                <a:cxnLst>
                  <a:cxn ang="T8">
                    <a:pos x="T0" y="T1"/>
                  </a:cxn>
                  <a:cxn ang="T9">
                    <a:pos x="T2" y="T3"/>
                  </a:cxn>
                  <a:cxn ang="T10">
                    <a:pos x="T4" y="T5"/>
                  </a:cxn>
                  <a:cxn ang="T11">
                    <a:pos x="T6" y="T7"/>
                  </a:cxn>
                </a:cxnLst>
                <a:rect l="T12" t="T13" r="T14" b="T15"/>
                <a:pathLst>
                  <a:path w="93" h="152">
                    <a:moveTo>
                      <a:pt x="44" y="0"/>
                    </a:moveTo>
                    <a:lnTo>
                      <a:pt x="93" y="152"/>
                    </a:lnTo>
                    <a:lnTo>
                      <a:pt x="0" y="69"/>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02" name="Freeform 560"/>
              <p:cNvSpPr>
                <a:spLocks/>
              </p:cNvSpPr>
              <p:nvPr/>
            </p:nvSpPr>
            <p:spPr bwMode="gray">
              <a:xfrm>
                <a:off x="2047" y="2851"/>
                <a:ext cx="143" cy="251"/>
              </a:xfrm>
              <a:custGeom>
                <a:avLst/>
                <a:gdLst>
                  <a:gd name="T0" fmla="*/ 6266 w 98"/>
                  <a:gd name="T1" fmla="*/ 22889 h 152"/>
                  <a:gd name="T2" fmla="*/ 0 w 98"/>
                  <a:gd name="T3" fmla="*/ 0 h 152"/>
                  <a:gd name="T4" fmla="*/ 3139 w 98"/>
                  <a:gd name="T5" fmla="*/ 37797 h 152"/>
                  <a:gd name="T6" fmla="*/ 6266 w 98"/>
                  <a:gd name="T7" fmla="*/ 22889 h 152"/>
                  <a:gd name="T8" fmla="*/ 0 60000 65536"/>
                  <a:gd name="T9" fmla="*/ 0 60000 65536"/>
                  <a:gd name="T10" fmla="*/ 0 60000 65536"/>
                  <a:gd name="T11" fmla="*/ 0 60000 65536"/>
                  <a:gd name="T12" fmla="*/ 0 w 98"/>
                  <a:gd name="T13" fmla="*/ 0 h 152"/>
                  <a:gd name="T14" fmla="*/ 98 w 98"/>
                  <a:gd name="T15" fmla="*/ 152 h 152"/>
                </a:gdLst>
                <a:ahLst/>
                <a:cxnLst>
                  <a:cxn ang="T8">
                    <a:pos x="T0" y="T1"/>
                  </a:cxn>
                  <a:cxn ang="T9">
                    <a:pos x="T2" y="T3"/>
                  </a:cxn>
                  <a:cxn ang="T10">
                    <a:pos x="T4" y="T5"/>
                  </a:cxn>
                  <a:cxn ang="T11">
                    <a:pos x="T6" y="T7"/>
                  </a:cxn>
                </a:cxnLst>
                <a:rect l="T12" t="T13" r="T14" b="T15"/>
                <a:pathLst>
                  <a:path w="98" h="152">
                    <a:moveTo>
                      <a:pt x="98" y="92"/>
                    </a:moveTo>
                    <a:lnTo>
                      <a:pt x="0" y="0"/>
                    </a:lnTo>
                    <a:lnTo>
                      <a:pt x="49" y="152"/>
                    </a:lnTo>
                    <a:lnTo>
                      <a:pt x="98" y="92"/>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03" name="Line 561"/>
              <p:cNvSpPr>
                <a:spLocks noChangeShapeType="1"/>
              </p:cNvSpPr>
              <p:nvPr/>
            </p:nvSpPr>
            <p:spPr bwMode="gray">
              <a:xfrm flipH="1" flipV="1">
                <a:off x="2047" y="2851"/>
                <a:ext cx="143" cy="15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04" name="Line 562"/>
              <p:cNvSpPr>
                <a:spLocks noChangeShapeType="1"/>
              </p:cNvSpPr>
              <p:nvPr/>
            </p:nvSpPr>
            <p:spPr bwMode="gray">
              <a:xfrm flipV="1">
                <a:off x="1982" y="2851"/>
                <a:ext cx="65" cy="114"/>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05" name="Freeform 563"/>
              <p:cNvSpPr>
                <a:spLocks/>
              </p:cNvSpPr>
              <p:nvPr/>
            </p:nvSpPr>
            <p:spPr bwMode="gray">
              <a:xfrm>
                <a:off x="1292" y="2799"/>
                <a:ext cx="137" cy="136"/>
              </a:xfrm>
              <a:custGeom>
                <a:avLst/>
                <a:gdLst>
                  <a:gd name="T0" fmla="*/ 3059 w 94"/>
                  <a:gd name="T1" fmla="*/ 0 h 83"/>
                  <a:gd name="T2" fmla="*/ 5926 w 94"/>
                  <a:gd name="T3" fmla="*/ 18974 h 83"/>
                  <a:gd name="T4" fmla="*/ 0 w 94"/>
                  <a:gd name="T5" fmla="*/ 15737 h 83"/>
                  <a:gd name="T6" fmla="*/ 3059 w 94"/>
                  <a:gd name="T7" fmla="*/ 0 h 83"/>
                  <a:gd name="T8" fmla="*/ 0 60000 65536"/>
                  <a:gd name="T9" fmla="*/ 0 60000 65536"/>
                  <a:gd name="T10" fmla="*/ 0 60000 65536"/>
                  <a:gd name="T11" fmla="*/ 0 60000 65536"/>
                  <a:gd name="T12" fmla="*/ 0 w 94"/>
                  <a:gd name="T13" fmla="*/ 0 h 83"/>
                  <a:gd name="T14" fmla="*/ 94 w 94"/>
                  <a:gd name="T15" fmla="*/ 83 h 83"/>
                </a:gdLst>
                <a:ahLst/>
                <a:cxnLst>
                  <a:cxn ang="T8">
                    <a:pos x="T0" y="T1"/>
                  </a:cxn>
                  <a:cxn ang="T9">
                    <a:pos x="T2" y="T3"/>
                  </a:cxn>
                  <a:cxn ang="T10">
                    <a:pos x="T4" y="T5"/>
                  </a:cxn>
                  <a:cxn ang="T11">
                    <a:pos x="T6" y="T7"/>
                  </a:cxn>
                </a:cxnLst>
                <a:rect l="T12" t="T13" r="T14" b="T15"/>
                <a:pathLst>
                  <a:path w="94" h="83">
                    <a:moveTo>
                      <a:pt x="49" y="0"/>
                    </a:moveTo>
                    <a:lnTo>
                      <a:pt x="94" y="83"/>
                    </a:lnTo>
                    <a:lnTo>
                      <a:pt x="0" y="69"/>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06" name="Freeform 564"/>
              <p:cNvSpPr>
                <a:spLocks/>
              </p:cNvSpPr>
              <p:nvPr/>
            </p:nvSpPr>
            <p:spPr bwMode="gray">
              <a:xfrm>
                <a:off x="1364" y="2761"/>
                <a:ext cx="137" cy="174"/>
              </a:xfrm>
              <a:custGeom>
                <a:avLst/>
                <a:gdLst>
                  <a:gd name="T0" fmla="*/ 5926 w 94"/>
                  <a:gd name="T1" fmla="*/ 0 h 106"/>
                  <a:gd name="T2" fmla="*/ 0 w 94"/>
                  <a:gd name="T3" fmla="*/ 5364 h 106"/>
                  <a:gd name="T4" fmla="*/ 2848 w 94"/>
                  <a:gd name="T5" fmla="*/ 24731 h 106"/>
                  <a:gd name="T6" fmla="*/ 5926 w 94"/>
                  <a:gd name="T7" fmla="*/ 0 h 106"/>
                  <a:gd name="T8" fmla="*/ 0 60000 65536"/>
                  <a:gd name="T9" fmla="*/ 0 60000 65536"/>
                  <a:gd name="T10" fmla="*/ 0 60000 65536"/>
                  <a:gd name="T11" fmla="*/ 0 60000 65536"/>
                  <a:gd name="T12" fmla="*/ 0 w 94"/>
                  <a:gd name="T13" fmla="*/ 0 h 106"/>
                  <a:gd name="T14" fmla="*/ 94 w 94"/>
                  <a:gd name="T15" fmla="*/ 106 h 106"/>
                </a:gdLst>
                <a:ahLst/>
                <a:cxnLst>
                  <a:cxn ang="T8">
                    <a:pos x="T0" y="T1"/>
                  </a:cxn>
                  <a:cxn ang="T9">
                    <a:pos x="T2" y="T3"/>
                  </a:cxn>
                  <a:cxn ang="T10">
                    <a:pos x="T4" y="T5"/>
                  </a:cxn>
                  <a:cxn ang="T11">
                    <a:pos x="T6" y="T7"/>
                  </a:cxn>
                </a:cxnLst>
                <a:rect l="T12" t="T13" r="T14" b="T15"/>
                <a:pathLst>
                  <a:path w="94" h="106">
                    <a:moveTo>
                      <a:pt x="94" y="0"/>
                    </a:moveTo>
                    <a:lnTo>
                      <a:pt x="0" y="23"/>
                    </a:lnTo>
                    <a:lnTo>
                      <a:pt x="45" y="106"/>
                    </a:lnTo>
                    <a:lnTo>
                      <a:pt x="9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07" name="Line 565"/>
              <p:cNvSpPr>
                <a:spLocks noChangeShapeType="1"/>
              </p:cNvSpPr>
              <p:nvPr/>
            </p:nvSpPr>
            <p:spPr bwMode="gray">
              <a:xfrm flipH="1">
                <a:off x="1364" y="2761"/>
                <a:ext cx="137"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08" name="Freeform 566"/>
              <p:cNvSpPr>
                <a:spLocks/>
              </p:cNvSpPr>
              <p:nvPr/>
            </p:nvSpPr>
            <p:spPr bwMode="gray">
              <a:xfrm>
                <a:off x="2118" y="3003"/>
                <a:ext cx="137" cy="196"/>
              </a:xfrm>
              <a:custGeom>
                <a:avLst/>
                <a:gdLst>
                  <a:gd name="T0" fmla="*/ 3059 w 94"/>
                  <a:gd name="T1" fmla="*/ 0 h 119"/>
                  <a:gd name="T2" fmla="*/ 5926 w 94"/>
                  <a:gd name="T3" fmla="*/ 28810 h 119"/>
                  <a:gd name="T4" fmla="*/ 0 w 94"/>
                  <a:gd name="T5" fmla="*/ 14501 h 119"/>
                  <a:gd name="T6" fmla="*/ 3059 w 94"/>
                  <a:gd name="T7" fmla="*/ 0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49" y="0"/>
                    </a:moveTo>
                    <a:lnTo>
                      <a:pt x="94" y="119"/>
                    </a:lnTo>
                    <a:lnTo>
                      <a:pt x="0" y="60"/>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09" name="Freeform 567"/>
              <p:cNvSpPr>
                <a:spLocks/>
              </p:cNvSpPr>
              <p:nvPr/>
            </p:nvSpPr>
            <p:spPr bwMode="gray">
              <a:xfrm>
                <a:off x="2190" y="3003"/>
                <a:ext cx="137" cy="196"/>
              </a:xfrm>
              <a:custGeom>
                <a:avLst/>
                <a:gdLst>
                  <a:gd name="T0" fmla="*/ 5926 w 94"/>
                  <a:gd name="T1" fmla="*/ 18846 h 119"/>
                  <a:gd name="T2" fmla="*/ 0 w 94"/>
                  <a:gd name="T3" fmla="*/ 0 h 119"/>
                  <a:gd name="T4" fmla="*/ 2848 w 94"/>
                  <a:gd name="T5" fmla="*/ 28810 h 119"/>
                  <a:gd name="T6" fmla="*/ 5926 w 94"/>
                  <a:gd name="T7" fmla="*/ 18846 h 119"/>
                  <a:gd name="T8" fmla="*/ 0 60000 65536"/>
                  <a:gd name="T9" fmla="*/ 0 60000 65536"/>
                  <a:gd name="T10" fmla="*/ 0 60000 65536"/>
                  <a:gd name="T11" fmla="*/ 0 60000 65536"/>
                  <a:gd name="T12" fmla="*/ 0 w 94"/>
                  <a:gd name="T13" fmla="*/ 0 h 119"/>
                  <a:gd name="T14" fmla="*/ 94 w 94"/>
                  <a:gd name="T15" fmla="*/ 119 h 119"/>
                </a:gdLst>
                <a:ahLst/>
                <a:cxnLst>
                  <a:cxn ang="T8">
                    <a:pos x="T0" y="T1"/>
                  </a:cxn>
                  <a:cxn ang="T9">
                    <a:pos x="T2" y="T3"/>
                  </a:cxn>
                  <a:cxn ang="T10">
                    <a:pos x="T4" y="T5"/>
                  </a:cxn>
                  <a:cxn ang="T11">
                    <a:pos x="T6" y="T7"/>
                  </a:cxn>
                </a:cxnLst>
                <a:rect l="T12" t="T13" r="T14" b="T15"/>
                <a:pathLst>
                  <a:path w="94" h="119">
                    <a:moveTo>
                      <a:pt x="94" y="78"/>
                    </a:moveTo>
                    <a:lnTo>
                      <a:pt x="0" y="0"/>
                    </a:lnTo>
                    <a:lnTo>
                      <a:pt x="45" y="119"/>
                    </a:lnTo>
                    <a:lnTo>
                      <a:pt x="94" y="7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10" name="Freeform 568"/>
              <p:cNvSpPr>
                <a:spLocks/>
              </p:cNvSpPr>
              <p:nvPr/>
            </p:nvSpPr>
            <p:spPr bwMode="gray">
              <a:xfrm>
                <a:off x="1637" y="2662"/>
                <a:ext cx="137" cy="303"/>
              </a:xfrm>
              <a:custGeom>
                <a:avLst/>
                <a:gdLst>
                  <a:gd name="T0" fmla="*/ 2848 w 94"/>
                  <a:gd name="T1" fmla="*/ 0 h 184"/>
                  <a:gd name="T2" fmla="*/ 5926 w 94"/>
                  <a:gd name="T3" fmla="*/ 44467 h 184"/>
                  <a:gd name="T4" fmla="*/ 0 w 94"/>
                  <a:gd name="T5" fmla="*/ 24324 h 184"/>
                  <a:gd name="T6" fmla="*/ 2848 w 94"/>
                  <a:gd name="T7" fmla="*/ 0 h 184"/>
                  <a:gd name="T8" fmla="*/ 0 60000 65536"/>
                  <a:gd name="T9" fmla="*/ 0 60000 65536"/>
                  <a:gd name="T10" fmla="*/ 0 60000 65536"/>
                  <a:gd name="T11" fmla="*/ 0 60000 65536"/>
                  <a:gd name="T12" fmla="*/ 0 w 94"/>
                  <a:gd name="T13" fmla="*/ 0 h 184"/>
                  <a:gd name="T14" fmla="*/ 94 w 94"/>
                  <a:gd name="T15" fmla="*/ 184 h 184"/>
                </a:gdLst>
                <a:ahLst/>
                <a:cxnLst>
                  <a:cxn ang="T8">
                    <a:pos x="T0" y="T1"/>
                  </a:cxn>
                  <a:cxn ang="T9">
                    <a:pos x="T2" y="T3"/>
                  </a:cxn>
                  <a:cxn ang="T10">
                    <a:pos x="T4" y="T5"/>
                  </a:cxn>
                  <a:cxn ang="T11">
                    <a:pos x="T6" y="T7"/>
                  </a:cxn>
                </a:cxnLst>
                <a:rect l="T12" t="T13" r="T14" b="T15"/>
                <a:pathLst>
                  <a:path w="94" h="184">
                    <a:moveTo>
                      <a:pt x="45" y="0"/>
                    </a:moveTo>
                    <a:lnTo>
                      <a:pt x="94" y="184"/>
                    </a:lnTo>
                    <a:lnTo>
                      <a:pt x="0" y="101"/>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11" name="Freeform 569"/>
              <p:cNvSpPr>
                <a:spLocks/>
              </p:cNvSpPr>
              <p:nvPr/>
            </p:nvSpPr>
            <p:spPr bwMode="gray">
              <a:xfrm>
                <a:off x="1702" y="2662"/>
                <a:ext cx="143" cy="303"/>
              </a:xfrm>
              <a:custGeom>
                <a:avLst/>
                <a:gdLst>
                  <a:gd name="T0" fmla="*/ 6266 w 98"/>
                  <a:gd name="T1" fmla="*/ 23408 h 184"/>
                  <a:gd name="T2" fmla="*/ 0 w 98"/>
                  <a:gd name="T3" fmla="*/ 0 h 184"/>
                  <a:gd name="T4" fmla="*/ 3139 w 98"/>
                  <a:gd name="T5" fmla="*/ 44467 h 184"/>
                  <a:gd name="T6" fmla="*/ 6266 w 98"/>
                  <a:gd name="T7" fmla="*/ 23408 h 184"/>
                  <a:gd name="T8" fmla="*/ 0 60000 65536"/>
                  <a:gd name="T9" fmla="*/ 0 60000 65536"/>
                  <a:gd name="T10" fmla="*/ 0 60000 65536"/>
                  <a:gd name="T11" fmla="*/ 0 60000 65536"/>
                  <a:gd name="T12" fmla="*/ 0 w 98"/>
                  <a:gd name="T13" fmla="*/ 0 h 184"/>
                  <a:gd name="T14" fmla="*/ 98 w 98"/>
                  <a:gd name="T15" fmla="*/ 184 h 184"/>
                </a:gdLst>
                <a:ahLst/>
                <a:cxnLst>
                  <a:cxn ang="T8">
                    <a:pos x="T0" y="T1"/>
                  </a:cxn>
                  <a:cxn ang="T9">
                    <a:pos x="T2" y="T3"/>
                  </a:cxn>
                  <a:cxn ang="T10">
                    <a:pos x="T4" y="T5"/>
                  </a:cxn>
                  <a:cxn ang="T11">
                    <a:pos x="T6" y="T7"/>
                  </a:cxn>
                </a:cxnLst>
                <a:rect l="T12" t="T13" r="T14" b="T15"/>
                <a:pathLst>
                  <a:path w="98" h="184">
                    <a:moveTo>
                      <a:pt x="98" y="97"/>
                    </a:moveTo>
                    <a:lnTo>
                      <a:pt x="0" y="0"/>
                    </a:lnTo>
                    <a:lnTo>
                      <a:pt x="49" y="184"/>
                    </a:lnTo>
                    <a:lnTo>
                      <a:pt x="98" y="9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12" name="Line 570"/>
              <p:cNvSpPr>
                <a:spLocks noChangeShapeType="1"/>
              </p:cNvSpPr>
              <p:nvPr/>
            </p:nvSpPr>
            <p:spPr bwMode="gray">
              <a:xfrm flipH="1" flipV="1">
                <a:off x="2190" y="3003"/>
                <a:ext cx="137" cy="12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13" name="Line 571"/>
              <p:cNvSpPr>
                <a:spLocks noChangeShapeType="1"/>
              </p:cNvSpPr>
              <p:nvPr/>
            </p:nvSpPr>
            <p:spPr bwMode="gray">
              <a:xfrm flipV="1">
                <a:off x="2118" y="3003"/>
                <a:ext cx="72" cy="99"/>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14" name="Line 572"/>
              <p:cNvSpPr>
                <a:spLocks noChangeShapeType="1"/>
              </p:cNvSpPr>
              <p:nvPr/>
            </p:nvSpPr>
            <p:spPr bwMode="gray">
              <a:xfrm flipV="1">
                <a:off x="1637" y="2662"/>
                <a:ext cx="65" cy="16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15" name="Freeform 573"/>
              <p:cNvSpPr>
                <a:spLocks/>
              </p:cNvSpPr>
              <p:nvPr/>
            </p:nvSpPr>
            <p:spPr bwMode="gray">
              <a:xfrm>
                <a:off x="1085" y="2912"/>
                <a:ext cx="136" cy="371"/>
              </a:xfrm>
              <a:custGeom>
                <a:avLst/>
                <a:gdLst>
                  <a:gd name="T0" fmla="*/ 3214 w 93"/>
                  <a:gd name="T1" fmla="*/ 0 h 225"/>
                  <a:gd name="T2" fmla="*/ 6092 w 93"/>
                  <a:gd name="T3" fmla="*/ 55152 h 225"/>
                  <a:gd name="T4" fmla="*/ 0 w 93"/>
                  <a:gd name="T5" fmla="*/ 52895 h 225"/>
                  <a:gd name="T6" fmla="*/ 3214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49" y="0"/>
                    </a:moveTo>
                    <a:lnTo>
                      <a:pt x="93" y="225"/>
                    </a:lnTo>
                    <a:lnTo>
                      <a:pt x="0" y="21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16" name="Freeform 574"/>
              <p:cNvSpPr>
                <a:spLocks/>
              </p:cNvSpPr>
              <p:nvPr/>
            </p:nvSpPr>
            <p:spPr bwMode="gray">
              <a:xfrm>
                <a:off x="1157" y="2912"/>
                <a:ext cx="135" cy="371"/>
              </a:xfrm>
              <a:custGeom>
                <a:avLst/>
                <a:gdLst>
                  <a:gd name="T0" fmla="*/ 5622 w 93"/>
                  <a:gd name="T1" fmla="*/ 0 h 225"/>
                  <a:gd name="T2" fmla="*/ 0 w 93"/>
                  <a:gd name="T3" fmla="*/ 0 h 225"/>
                  <a:gd name="T4" fmla="*/ 2668 w 93"/>
                  <a:gd name="T5" fmla="*/ 55152 h 225"/>
                  <a:gd name="T6" fmla="*/ 5622 w 93"/>
                  <a:gd name="T7" fmla="*/ 0 h 225"/>
                  <a:gd name="T8" fmla="*/ 0 60000 65536"/>
                  <a:gd name="T9" fmla="*/ 0 60000 65536"/>
                  <a:gd name="T10" fmla="*/ 0 60000 65536"/>
                  <a:gd name="T11" fmla="*/ 0 60000 65536"/>
                  <a:gd name="T12" fmla="*/ 0 w 93"/>
                  <a:gd name="T13" fmla="*/ 0 h 225"/>
                  <a:gd name="T14" fmla="*/ 93 w 93"/>
                  <a:gd name="T15" fmla="*/ 225 h 225"/>
                </a:gdLst>
                <a:ahLst/>
                <a:cxnLst>
                  <a:cxn ang="T8">
                    <a:pos x="T0" y="T1"/>
                  </a:cxn>
                  <a:cxn ang="T9">
                    <a:pos x="T2" y="T3"/>
                  </a:cxn>
                  <a:cxn ang="T10">
                    <a:pos x="T4" y="T5"/>
                  </a:cxn>
                  <a:cxn ang="T11">
                    <a:pos x="T6" y="T7"/>
                  </a:cxn>
                </a:cxnLst>
                <a:rect l="T12" t="T13" r="T14" b="T15"/>
                <a:pathLst>
                  <a:path w="93" h="225">
                    <a:moveTo>
                      <a:pt x="93" y="0"/>
                    </a:moveTo>
                    <a:lnTo>
                      <a:pt x="0" y="0"/>
                    </a:lnTo>
                    <a:lnTo>
                      <a:pt x="44" y="225"/>
                    </a:lnTo>
                    <a:lnTo>
                      <a:pt x="93"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17" name="Line 575"/>
              <p:cNvSpPr>
                <a:spLocks noChangeShapeType="1"/>
              </p:cNvSpPr>
              <p:nvPr/>
            </p:nvSpPr>
            <p:spPr bwMode="gray">
              <a:xfrm flipH="1" flipV="1">
                <a:off x="948" y="3245"/>
                <a:ext cx="137"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18" name="Line 576"/>
              <p:cNvSpPr>
                <a:spLocks noChangeShapeType="1"/>
              </p:cNvSpPr>
              <p:nvPr/>
            </p:nvSpPr>
            <p:spPr bwMode="gray">
              <a:xfrm flipH="1" flipV="1">
                <a:off x="1157" y="2912"/>
                <a:ext cx="6" cy="356"/>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19" name="Line 577"/>
              <p:cNvSpPr>
                <a:spLocks noChangeShapeType="1"/>
              </p:cNvSpPr>
              <p:nvPr/>
            </p:nvSpPr>
            <p:spPr bwMode="gray">
              <a:xfrm flipH="1">
                <a:off x="1157" y="2912"/>
                <a:ext cx="135" cy="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20" name="Freeform 578"/>
              <p:cNvSpPr>
                <a:spLocks/>
              </p:cNvSpPr>
              <p:nvPr/>
            </p:nvSpPr>
            <p:spPr bwMode="gray">
              <a:xfrm>
                <a:off x="1774" y="2822"/>
                <a:ext cx="137" cy="257"/>
              </a:xfrm>
              <a:custGeom>
                <a:avLst/>
                <a:gdLst>
                  <a:gd name="T0" fmla="*/ 3059 w 94"/>
                  <a:gd name="T1" fmla="*/ 0 h 156"/>
                  <a:gd name="T2" fmla="*/ 5926 w 94"/>
                  <a:gd name="T3" fmla="*/ 37804 h 156"/>
                  <a:gd name="T4" fmla="*/ 0 w 94"/>
                  <a:gd name="T5" fmla="*/ 21118 h 156"/>
                  <a:gd name="T6" fmla="*/ 3059 w 94"/>
                  <a:gd name="T7" fmla="*/ 0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49" y="0"/>
                    </a:moveTo>
                    <a:lnTo>
                      <a:pt x="94" y="156"/>
                    </a:lnTo>
                    <a:lnTo>
                      <a:pt x="0" y="87"/>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21" name="Freeform 579"/>
              <p:cNvSpPr>
                <a:spLocks/>
              </p:cNvSpPr>
              <p:nvPr/>
            </p:nvSpPr>
            <p:spPr bwMode="gray">
              <a:xfrm>
                <a:off x="1845" y="2822"/>
                <a:ext cx="137" cy="257"/>
              </a:xfrm>
              <a:custGeom>
                <a:avLst/>
                <a:gdLst>
                  <a:gd name="T0" fmla="*/ 5926 w 94"/>
                  <a:gd name="T1" fmla="*/ 21118 h 156"/>
                  <a:gd name="T2" fmla="*/ 0 w 94"/>
                  <a:gd name="T3" fmla="*/ 0 h 156"/>
                  <a:gd name="T4" fmla="*/ 2848 w 94"/>
                  <a:gd name="T5" fmla="*/ 37804 h 156"/>
                  <a:gd name="T6" fmla="*/ 5926 w 94"/>
                  <a:gd name="T7" fmla="*/ 21118 h 156"/>
                  <a:gd name="T8" fmla="*/ 0 60000 65536"/>
                  <a:gd name="T9" fmla="*/ 0 60000 65536"/>
                  <a:gd name="T10" fmla="*/ 0 60000 65536"/>
                  <a:gd name="T11" fmla="*/ 0 60000 65536"/>
                  <a:gd name="T12" fmla="*/ 0 w 94"/>
                  <a:gd name="T13" fmla="*/ 0 h 156"/>
                  <a:gd name="T14" fmla="*/ 94 w 94"/>
                  <a:gd name="T15" fmla="*/ 156 h 156"/>
                </a:gdLst>
                <a:ahLst/>
                <a:cxnLst>
                  <a:cxn ang="T8">
                    <a:pos x="T0" y="T1"/>
                  </a:cxn>
                  <a:cxn ang="T9">
                    <a:pos x="T2" y="T3"/>
                  </a:cxn>
                  <a:cxn ang="T10">
                    <a:pos x="T4" y="T5"/>
                  </a:cxn>
                  <a:cxn ang="T11">
                    <a:pos x="T6" y="T7"/>
                  </a:cxn>
                </a:cxnLst>
                <a:rect l="T12" t="T13" r="T14" b="T15"/>
                <a:pathLst>
                  <a:path w="94" h="156">
                    <a:moveTo>
                      <a:pt x="94" y="87"/>
                    </a:moveTo>
                    <a:lnTo>
                      <a:pt x="0" y="0"/>
                    </a:lnTo>
                    <a:lnTo>
                      <a:pt x="45" y="156"/>
                    </a:lnTo>
                    <a:lnTo>
                      <a:pt x="94" y="87"/>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22" name="Freeform 580"/>
              <p:cNvSpPr>
                <a:spLocks/>
              </p:cNvSpPr>
              <p:nvPr/>
            </p:nvSpPr>
            <p:spPr bwMode="gray">
              <a:xfrm>
                <a:off x="2255" y="3131"/>
                <a:ext cx="136" cy="175"/>
              </a:xfrm>
              <a:custGeom>
                <a:avLst/>
                <a:gdLst>
                  <a:gd name="T0" fmla="*/ 3214 w 93"/>
                  <a:gd name="T1" fmla="*/ 0 h 106"/>
                  <a:gd name="T2" fmla="*/ 6092 w 93"/>
                  <a:gd name="T3" fmla="*/ 26304 h 106"/>
                  <a:gd name="T4" fmla="*/ 0 w 93"/>
                  <a:gd name="T5" fmla="*/ 10204 h 106"/>
                  <a:gd name="T6" fmla="*/ 3214 w 93"/>
                  <a:gd name="T7" fmla="*/ 0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49" y="0"/>
                    </a:moveTo>
                    <a:lnTo>
                      <a:pt x="93" y="106"/>
                    </a:lnTo>
                    <a:lnTo>
                      <a:pt x="0" y="41"/>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23" name="Freeform 581"/>
              <p:cNvSpPr>
                <a:spLocks/>
              </p:cNvSpPr>
              <p:nvPr/>
            </p:nvSpPr>
            <p:spPr bwMode="gray">
              <a:xfrm>
                <a:off x="2327" y="3131"/>
                <a:ext cx="135" cy="175"/>
              </a:xfrm>
              <a:custGeom>
                <a:avLst/>
                <a:gdLst>
                  <a:gd name="T0" fmla="*/ 5622 w 93"/>
                  <a:gd name="T1" fmla="*/ 20592 h 106"/>
                  <a:gd name="T2" fmla="*/ 0 w 93"/>
                  <a:gd name="T3" fmla="*/ 0 h 106"/>
                  <a:gd name="T4" fmla="*/ 2668 w 93"/>
                  <a:gd name="T5" fmla="*/ 26304 h 106"/>
                  <a:gd name="T6" fmla="*/ 5622 w 93"/>
                  <a:gd name="T7" fmla="*/ 20592 h 106"/>
                  <a:gd name="T8" fmla="*/ 0 60000 65536"/>
                  <a:gd name="T9" fmla="*/ 0 60000 65536"/>
                  <a:gd name="T10" fmla="*/ 0 60000 65536"/>
                  <a:gd name="T11" fmla="*/ 0 60000 65536"/>
                  <a:gd name="T12" fmla="*/ 0 w 93"/>
                  <a:gd name="T13" fmla="*/ 0 h 106"/>
                  <a:gd name="T14" fmla="*/ 93 w 93"/>
                  <a:gd name="T15" fmla="*/ 106 h 106"/>
                </a:gdLst>
                <a:ahLst/>
                <a:cxnLst>
                  <a:cxn ang="T8">
                    <a:pos x="T0" y="T1"/>
                  </a:cxn>
                  <a:cxn ang="T9">
                    <a:pos x="T2" y="T3"/>
                  </a:cxn>
                  <a:cxn ang="T10">
                    <a:pos x="T4" y="T5"/>
                  </a:cxn>
                  <a:cxn ang="T11">
                    <a:pos x="T6" y="T7"/>
                  </a:cxn>
                </a:cxnLst>
                <a:rect l="T12" t="T13" r="T14" b="T15"/>
                <a:pathLst>
                  <a:path w="93" h="106">
                    <a:moveTo>
                      <a:pt x="93" y="83"/>
                    </a:moveTo>
                    <a:lnTo>
                      <a:pt x="0" y="0"/>
                    </a:lnTo>
                    <a:lnTo>
                      <a:pt x="44" y="106"/>
                    </a:lnTo>
                    <a:lnTo>
                      <a:pt x="93" y="8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24" name="Line 582"/>
              <p:cNvSpPr>
                <a:spLocks noChangeShapeType="1"/>
              </p:cNvSpPr>
              <p:nvPr/>
            </p:nvSpPr>
            <p:spPr bwMode="gray">
              <a:xfrm flipV="1">
                <a:off x="1774" y="2822"/>
                <a:ext cx="71" cy="14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25" name="Freeform 583"/>
              <p:cNvSpPr>
                <a:spLocks/>
              </p:cNvSpPr>
              <p:nvPr/>
            </p:nvSpPr>
            <p:spPr bwMode="gray">
              <a:xfrm>
                <a:off x="1429" y="2761"/>
                <a:ext cx="136" cy="234"/>
              </a:xfrm>
              <a:custGeom>
                <a:avLst/>
                <a:gdLst>
                  <a:gd name="T0" fmla="*/ 3214 w 93"/>
                  <a:gd name="T1" fmla="*/ 0 h 142"/>
                  <a:gd name="T2" fmla="*/ 6092 w 93"/>
                  <a:gd name="T3" fmla="*/ 34588 h 142"/>
                  <a:gd name="T4" fmla="*/ 0 w 93"/>
                  <a:gd name="T5" fmla="*/ 25832 h 142"/>
                  <a:gd name="T6" fmla="*/ 3214 w 93"/>
                  <a:gd name="T7" fmla="*/ 0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49" y="0"/>
                    </a:moveTo>
                    <a:lnTo>
                      <a:pt x="93" y="142"/>
                    </a:lnTo>
                    <a:lnTo>
                      <a:pt x="0" y="106"/>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26" name="Freeform 584"/>
              <p:cNvSpPr>
                <a:spLocks/>
              </p:cNvSpPr>
              <p:nvPr/>
            </p:nvSpPr>
            <p:spPr bwMode="gray">
              <a:xfrm>
                <a:off x="1501" y="2761"/>
                <a:ext cx="136" cy="234"/>
              </a:xfrm>
              <a:custGeom>
                <a:avLst/>
                <a:gdLst>
                  <a:gd name="T0" fmla="*/ 6092 w 93"/>
                  <a:gd name="T1" fmla="*/ 10072 h 142"/>
                  <a:gd name="T2" fmla="*/ 0 w 93"/>
                  <a:gd name="T3" fmla="*/ 0 h 142"/>
                  <a:gd name="T4" fmla="*/ 2855 w 93"/>
                  <a:gd name="T5" fmla="*/ 34588 h 142"/>
                  <a:gd name="T6" fmla="*/ 6092 w 93"/>
                  <a:gd name="T7" fmla="*/ 10072 h 142"/>
                  <a:gd name="T8" fmla="*/ 0 60000 65536"/>
                  <a:gd name="T9" fmla="*/ 0 60000 65536"/>
                  <a:gd name="T10" fmla="*/ 0 60000 65536"/>
                  <a:gd name="T11" fmla="*/ 0 60000 65536"/>
                  <a:gd name="T12" fmla="*/ 0 w 93"/>
                  <a:gd name="T13" fmla="*/ 0 h 142"/>
                  <a:gd name="T14" fmla="*/ 93 w 93"/>
                  <a:gd name="T15" fmla="*/ 142 h 142"/>
                </a:gdLst>
                <a:ahLst/>
                <a:cxnLst>
                  <a:cxn ang="T8">
                    <a:pos x="T0" y="T1"/>
                  </a:cxn>
                  <a:cxn ang="T9">
                    <a:pos x="T2" y="T3"/>
                  </a:cxn>
                  <a:cxn ang="T10">
                    <a:pos x="T4" y="T5"/>
                  </a:cxn>
                  <a:cxn ang="T11">
                    <a:pos x="T6" y="T7"/>
                  </a:cxn>
                </a:cxnLst>
                <a:rect l="T12" t="T13" r="T14" b="T15"/>
                <a:pathLst>
                  <a:path w="93" h="142">
                    <a:moveTo>
                      <a:pt x="93" y="41"/>
                    </a:moveTo>
                    <a:lnTo>
                      <a:pt x="0" y="0"/>
                    </a:lnTo>
                    <a:lnTo>
                      <a:pt x="44" y="142"/>
                    </a:lnTo>
                    <a:lnTo>
                      <a:pt x="93" y="4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27" name="Line 585"/>
              <p:cNvSpPr>
                <a:spLocks noChangeShapeType="1"/>
              </p:cNvSpPr>
              <p:nvPr/>
            </p:nvSpPr>
            <p:spPr bwMode="gray">
              <a:xfrm flipH="1" flipV="1">
                <a:off x="2327" y="3131"/>
                <a:ext cx="135" cy="1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28" name="Line 586"/>
              <p:cNvSpPr>
                <a:spLocks noChangeShapeType="1"/>
              </p:cNvSpPr>
              <p:nvPr/>
            </p:nvSpPr>
            <p:spPr bwMode="gray">
              <a:xfrm flipH="1">
                <a:off x="2255" y="3131"/>
                <a:ext cx="72" cy="6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29" name="Line 587"/>
              <p:cNvSpPr>
                <a:spLocks noChangeShapeType="1"/>
              </p:cNvSpPr>
              <p:nvPr/>
            </p:nvSpPr>
            <p:spPr bwMode="gray">
              <a:xfrm flipH="1" flipV="1">
                <a:off x="1501" y="2761"/>
                <a:ext cx="136" cy="6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30" name="Line 588"/>
              <p:cNvSpPr>
                <a:spLocks noChangeShapeType="1"/>
              </p:cNvSpPr>
              <p:nvPr/>
            </p:nvSpPr>
            <p:spPr bwMode="gray">
              <a:xfrm flipV="1">
                <a:off x="1429" y="2761"/>
                <a:ext cx="72" cy="174"/>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31" name="Freeform 589"/>
              <p:cNvSpPr>
                <a:spLocks/>
              </p:cNvSpPr>
              <p:nvPr/>
            </p:nvSpPr>
            <p:spPr bwMode="gray">
              <a:xfrm>
                <a:off x="1911" y="2965"/>
                <a:ext cx="136" cy="341"/>
              </a:xfrm>
              <a:custGeom>
                <a:avLst/>
                <a:gdLst>
                  <a:gd name="T0" fmla="*/ 3214 w 93"/>
                  <a:gd name="T1" fmla="*/ 0 h 207"/>
                  <a:gd name="T2" fmla="*/ 6092 w 93"/>
                  <a:gd name="T3" fmla="*/ 50204 h 207"/>
                  <a:gd name="T4" fmla="*/ 0 w 93"/>
                  <a:gd name="T5" fmla="*/ 16828 h 207"/>
                  <a:gd name="T6" fmla="*/ 3214 w 93"/>
                  <a:gd name="T7" fmla="*/ 0 h 207"/>
                  <a:gd name="T8" fmla="*/ 0 60000 65536"/>
                  <a:gd name="T9" fmla="*/ 0 60000 65536"/>
                  <a:gd name="T10" fmla="*/ 0 60000 65536"/>
                  <a:gd name="T11" fmla="*/ 0 60000 65536"/>
                  <a:gd name="T12" fmla="*/ 0 w 93"/>
                  <a:gd name="T13" fmla="*/ 0 h 207"/>
                  <a:gd name="T14" fmla="*/ 93 w 93"/>
                  <a:gd name="T15" fmla="*/ 207 h 207"/>
                </a:gdLst>
                <a:ahLst/>
                <a:cxnLst>
                  <a:cxn ang="T8">
                    <a:pos x="T0" y="T1"/>
                  </a:cxn>
                  <a:cxn ang="T9">
                    <a:pos x="T2" y="T3"/>
                  </a:cxn>
                  <a:cxn ang="T10">
                    <a:pos x="T4" y="T5"/>
                  </a:cxn>
                  <a:cxn ang="T11">
                    <a:pos x="T6" y="T7"/>
                  </a:cxn>
                </a:cxnLst>
                <a:rect l="T12" t="T13" r="T14" b="T15"/>
                <a:pathLst>
                  <a:path w="93" h="207">
                    <a:moveTo>
                      <a:pt x="49" y="0"/>
                    </a:moveTo>
                    <a:lnTo>
                      <a:pt x="93" y="207"/>
                    </a:lnTo>
                    <a:lnTo>
                      <a:pt x="0" y="69"/>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32" name="Freeform 590"/>
              <p:cNvSpPr>
                <a:spLocks/>
              </p:cNvSpPr>
              <p:nvPr/>
            </p:nvSpPr>
            <p:spPr bwMode="gray">
              <a:xfrm>
                <a:off x="1982" y="2965"/>
                <a:ext cx="136" cy="341"/>
              </a:xfrm>
              <a:custGeom>
                <a:avLst/>
                <a:gdLst>
                  <a:gd name="T0" fmla="*/ 6092 w 93"/>
                  <a:gd name="T1" fmla="*/ 20185 h 207"/>
                  <a:gd name="T2" fmla="*/ 0 w 93"/>
                  <a:gd name="T3" fmla="*/ 0 h 207"/>
                  <a:gd name="T4" fmla="*/ 2855 w 93"/>
                  <a:gd name="T5" fmla="*/ 50204 h 207"/>
                  <a:gd name="T6" fmla="*/ 6092 w 93"/>
                  <a:gd name="T7" fmla="*/ 20185 h 207"/>
                  <a:gd name="T8" fmla="*/ 0 60000 65536"/>
                  <a:gd name="T9" fmla="*/ 0 60000 65536"/>
                  <a:gd name="T10" fmla="*/ 0 60000 65536"/>
                  <a:gd name="T11" fmla="*/ 0 60000 65536"/>
                  <a:gd name="T12" fmla="*/ 0 w 93"/>
                  <a:gd name="T13" fmla="*/ 0 h 207"/>
                  <a:gd name="T14" fmla="*/ 93 w 93"/>
                  <a:gd name="T15" fmla="*/ 207 h 207"/>
                </a:gdLst>
                <a:ahLst/>
                <a:cxnLst>
                  <a:cxn ang="T8">
                    <a:pos x="T0" y="T1"/>
                  </a:cxn>
                  <a:cxn ang="T9">
                    <a:pos x="T2" y="T3"/>
                  </a:cxn>
                  <a:cxn ang="T10">
                    <a:pos x="T4" y="T5"/>
                  </a:cxn>
                  <a:cxn ang="T11">
                    <a:pos x="T6" y="T7"/>
                  </a:cxn>
                </a:cxnLst>
                <a:rect l="T12" t="T13" r="T14" b="T15"/>
                <a:pathLst>
                  <a:path w="93" h="207">
                    <a:moveTo>
                      <a:pt x="93" y="83"/>
                    </a:moveTo>
                    <a:lnTo>
                      <a:pt x="0" y="0"/>
                    </a:lnTo>
                    <a:lnTo>
                      <a:pt x="44" y="207"/>
                    </a:lnTo>
                    <a:lnTo>
                      <a:pt x="93" y="8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33" name="Line 591"/>
              <p:cNvSpPr>
                <a:spLocks noChangeShapeType="1"/>
              </p:cNvSpPr>
              <p:nvPr/>
            </p:nvSpPr>
            <p:spPr bwMode="gray">
              <a:xfrm flipV="1">
                <a:off x="1911" y="2965"/>
                <a:ext cx="71" cy="114"/>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34" name="Freeform 592"/>
              <p:cNvSpPr>
                <a:spLocks/>
              </p:cNvSpPr>
              <p:nvPr/>
            </p:nvSpPr>
            <p:spPr bwMode="gray">
              <a:xfrm>
                <a:off x="1221" y="2912"/>
                <a:ext cx="143" cy="394"/>
              </a:xfrm>
              <a:custGeom>
                <a:avLst/>
                <a:gdLst>
                  <a:gd name="T0" fmla="*/ 3139 w 98"/>
                  <a:gd name="T1" fmla="*/ 0 h 239"/>
                  <a:gd name="T2" fmla="*/ 6266 w 98"/>
                  <a:gd name="T3" fmla="*/ 58465 h 239"/>
                  <a:gd name="T4" fmla="*/ 0 w 98"/>
                  <a:gd name="T5" fmla="*/ 55030 h 239"/>
                  <a:gd name="T6" fmla="*/ 3139 w 98"/>
                  <a:gd name="T7" fmla="*/ 0 h 239"/>
                  <a:gd name="T8" fmla="*/ 0 60000 65536"/>
                  <a:gd name="T9" fmla="*/ 0 60000 65536"/>
                  <a:gd name="T10" fmla="*/ 0 60000 65536"/>
                  <a:gd name="T11" fmla="*/ 0 60000 65536"/>
                  <a:gd name="T12" fmla="*/ 0 w 98"/>
                  <a:gd name="T13" fmla="*/ 0 h 239"/>
                  <a:gd name="T14" fmla="*/ 98 w 98"/>
                  <a:gd name="T15" fmla="*/ 239 h 239"/>
                </a:gdLst>
                <a:ahLst/>
                <a:cxnLst>
                  <a:cxn ang="T8">
                    <a:pos x="T0" y="T1"/>
                  </a:cxn>
                  <a:cxn ang="T9">
                    <a:pos x="T2" y="T3"/>
                  </a:cxn>
                  <a:cxn ang="T10">
                    <a:pos x="T4" y="T5"/>
                  </a:cxn>
                  <a:cxn ang="T11">
                    <a:pos x="T6" y="T7"/>
                  </a:cxn>
                </a:cxnLst>
                <a:rect l="T12" t="T13" r="T14" b="T15"/>
                <a:pathLst>
                  <a:path w="98" h="239">
                    <a:moveTo>
                      <a:pt x="49" y="0"/>
                    </a:moveTo>
                    <a:lnTo>
                      <a:pt x="98" y="239"/>
                    </a:lnTo>
                    <a:lnTo>
                      <a:pt x="0" y="225"/>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35" name="Freeform 593"/>
              <p:cNvSpPr>
                <a:spLocks/>
              </p:cNvSpPr>
              <p:nvPr/>
            </p:nvSpPr>
            <p:spPr bwMode="gray">
              <a:xfrm>
                <a:off x="1292" y="2912"/>
                <a:ext cx="137" cy="394"/>
              </a:xfrm>
              <a:custGeom>
                <a:avLst/>
                <a:gdLst>
                  <a:gd name="T0" fmla="*/ 5926 w 94"/>
                  <a:gd name="T1" fmla="*/ 3436 h 239"/>
                  <a:gd name="T2" fmla="*/ 0 w 94"/>
                  <a:gd name="T3" fmla="*/ 0 h 239"/>
                  <a:gd name="T4" fmla="*/ 3059 w 94"/>
                  <a:gd name="T5" fmla="*/ 58465 h 239"/>
                  <a:gd name="T6" fmla="*/ 5926 w 94"/>
                  <a:gd name="T7" fmla="*/ 3436 h 239"/>
                  <a:gd name="T8" fmla="*/ 0 60000 65536"/>
                  <a:gd name="T9" fmla="*/ 0 60000 65536"/>
                  <a:gd name="T10" fmla="*/ 0 60000 65536"/>
                  <a:gd name="T11" fmla="*/ 0 60000 65536"/>
                  <a:gd name="T12" fmla="*/ 0 w 94"/>
                  <a:gd name="T13" fmla="*/ 0 h 239"/>
                  <a:gd name="T14" fmla="*/ 94 w 94"/>
                  <a:gd name="T15" fmla="*/ 239 h 239"/>
                </a:gdLst>
                <a:ahLst/>
                <a:cxnLst>
                  <a:cxn ang="T8">
                    <a:pos x="T0" y="T1"/>
                  </a:cxn>
                  <a:cxn ang="T9">
                    <a:pos x="T2" y="T3"/>
                  </a:cxn>
                  <a:cxn ang="T10">
                    <a:pos x="T4" y="T5"/>
                  </a:cxn>
                  <a:cxn ang="T11">
                    <a:pos x="T6" y="T7"/>
                  </a:cxn>
                </a:cxnLst>
                <a:rect l="T12" t="T13" r="T14" b="T15"/>
                <a:pathLst>
                  <a:path w="94" h="239">
                    <a:moveTo>
                      <a:pt x="94" y="14"/>
                    </a:moveTo>
                    <a:lnTo>
                      <a:pt x="0" y="0"/>
                    </a:lnTo>
                    <a:lnTo>
                      <a:pt x="49" y="239"/>
                    </a:lnTo>
                    <a:lnTo>
                      <a:pt x="94" y="1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36" name="Line 594"/>
              <p:cNvSpPr>
                <a:spLocks noChangeShapeType="1"/>
              </p:cNvSpPr>
              <p:nvPr/>
            </p:nvSpPr>
            <p:spPr bwMode="gray">
              <a:xfrm flipH="1" flipV="1">
                <a:off x="1085" y="3268"/>
                <a:ext cx="136" cy="1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37" name="Line 595"/>
              <p:cNvSpPr>
                <a:spLocks noChangeShapeType="1"/>
              </p:cNvSpPr>
              <p:nvPr/>
            </p:nvSpPr>
            <p:spPr bwMode="gray">
              <a:xfrm flipV="1">
                <a:off x="2391" y="3268"/>
                <a:ext cx="71"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38" name="Line 596"/>
              <p:cNvSpPr>
                <a:spLocks noChangeShapeType="1"/>
              </p:cNvSpPr>
              <p:nvPr/>
            </p:nvSpPr>
            <p:spPr bwMode="gray">
              <a:xfrm flipH="1" flipV="1">
                <a:off x="1292" y="2912"/>
                <a:ext cx="137"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39" name="Freeform 597"/>
              <p:cNvSpPr>
                <a:spLocks/>
              </p:cNvSpPr>
              <p:nvPr/>
            </p:nvSpPr>
            <p:spPr bwMode="gray">
              <a:xfrm>
                <a:off x="1565" y="2828"/>
                <a:ext cx="145" cy="251"/>
              </a:xfrm>
              <a:custGeom>
                <a:avLst/>
                <a:gdLst>
                  <a:gd name="T0" fmla="*/ 3268 w 99"/>
                  <a:gd name="T1" fmla="*/ 0 h 152"/>
                  <a:gd name="T2" fmla="*/ 6588 w 99"/>
                  <a:gd name="T3" fmla="*/ 37797 h 152"/>
                  <a:gd name="T4" fmla="*/ 0 w 99"/>
                  <a:gd name="T5" fmla="*/ 25207 h 152"/>
                  <a:gd name="T6" fmla="*/ 3268 w 99"/>
                  <a:gd name="T7" fmla="*/ 0 h 152"/>
                  <a:gd name="T8" fmla="*/ 0 60000 65536"/>
                  <a:gd name="T9" fmla="*/ 0 60000 65536"/>
                  <a:gd name="T10" fmla="*/ 0 60000 65536"/>
                  <a:gd name="T11" fmla="*/ 0 60000 65536"/>
                  <a:gd name="T12" fmla="*/ 0 w 99"/>
                  <a:gd name="T13" fmla="*/ 0 h 152"/>
                  <a:gd name="T14" fmla="*/ 99 w 99"/>
                  <a:gd name="T15" fmla="*/ 152 h 152"/>
                </a:gdLst>
                <a:ahLst/>
                <a:cxnLst>
                  <a:cxn ang="T8">
                    <a:pos x="T0" y="T1"/>
                  </a:cxn>
                  <a:cxn ang="T9">
                    <a:pos x="T2" y="T3"/>
                  </a:cxn>
                  <a:cxn ang="T10">
                    <a:pos x="T4" y="T5"/>
                  </a:cxn>
                  <a:cxn ang="T11">
                    <a:pos x="T6" y="T7"/>
                  </a:cxn>
                </a:cxnLst>
                <a:rect l="T12" t="T13" r="T14" b="T15"/>
                <a:pathLst>
                  <a:path w="99" h="152">
                    <a:moveTo>
                      <a:pt x="49" y="0"/>
                    </a:moveTo>
                    <a:lnTo>
                      <a:pt x="99" y="152"/>
                    </a:lnTo>
                    <a:lnTo>
                      <a:pt x="0" y="101"/>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40" name="Freeform 598"/>
              <p:cNvSpPr>
                <a:spLocks/>
              </p:cNvSpPr>
              <p:nvPr/>
            </p:nvSpPr>
            <p:spPr bwMode="gray">
              <a:xfrm>
                <a:off x="1637" y="2828"/>
                <a:ext cx="137" cy="251"/>
              </a:xfrm>
              <a:custGeom>
                <a:avLst/>
                <a:gdLst>
                  <a:gd name="T0" fmla="*/ 5926 w 94"/>
                  <a:gd name="T1" fmla="*/ 20618 h 152"/>
                  <a:gd name="T2" fmla="*/ 0 w 94"/>
                  <a:gd name="T3" fmla="*/ 0 h 152"/>
                  <a:gd name="T4" fmla="*/ 3125 w 94"/>
                  <a:gd name="T5" fmla="*/ 37797 h 152"/>
                  <a:gd name="T6" fmla="*/ 5926 w 94"/>
                  <a:gd name="T7" fmla="*/ 20618 h 152"/>
                  <a:gd name="T8" fmla="*/ 0 60000 65536"/>
                  <a:gd name="T9" fmla="*/ 0 60000 65536"/>
                  <a:gd name="T10" fmla="*/ 0 60000 65536"/>
                  <a:gd name="T11" fmla="*/ 0 60000 65536"/>
                  <a:gd name="T12" fmla="*/ 0 w 94"/>
                  <a:gd name="T13" fmla="*/ 0 h 152"/>
                  <a:gd name="T14" fmla="*/ 94 w 94"/>
                  <a:gd name="T15" fmla="*/ 152 h 152"/>
                </a:gdLst>
                <a:ahLst/>
                <a:cxnLst>
                  <a:cxn ang="T8">
                    <a:pos x="T0" y="T1"/>
                  </a:cxn>
                  <a:cxn ang="T9">
                    <a:pos x="T2" y="T3"/>
                  </a:cxn>
                  <a:cxn ang="T10">
                    <a:pos x="T4" y="T5"/>
                  </a:cxn>
                  <a:cxn ang="T11">
                    <a:pos x="T6" y="T7"/>
                  </a:cxn>
                </a:cxnLst>
                <a:rect l="T12" t="T13" r="T14" b="T15"/>
                <a:pathLst>
                  <a:path w="94" h="152">
                    <a:moveTo>
                      <a:pt x="94" y="83"/>
                    </a:moveTo>
                    <a:lnTo>
                      <a:pt x="0" y="0"/>
                    </a:lnTo>
                    <a:lnTo>
                      <a:pt x="50" y="152"/>
                    </a:lnTo>
                    <a:lnTo>
                      <a:pt x="94" y="8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41" name="Freeform 599"/>
              <p:cNvSpPr>
                <a:spLocks/>
              </p:cNvSpPr>
              <p:nvPr/>
            </p:nvSpPr>
            <p:spPr bwMode="gray">
              <a:xfrm>
                <a:off x="2047" y="3102"/>
                <a:ext cx="143" cy="225"/>
              </a:xfrm>
              <a:custGeom>
                <a:avLst/>
                <a:gdLst>
                  <a:gd name="T0" fmla="*/ 3139 w 98"/>
                  <a:gd name="T1" fmla="*/ 0 h 137"/>
                  <a:gd name="T2" fmla="*/ 6266 w 98"/>
                  <a:gd name="T3" fmla="*/ 32200 h 137"/>
                  <a:gd name="T4" fmla="*/ 0 w 98"/>
                  <a:gd name="T5" fmla="*/ 29109 h 137"/>
                  <a:gd name="T6" fmla="*/ 3139 w 98"/>
                  <a:gd name="T7" fmla="*/ 0 h 137"/>
                  <a:gd name="T8" fmla="*/ 0 60000 65536"/>
                  <a:gd name="T9" fmla="*/ 0 60000 65536"/>
                  <a:gd name="T10" fmla="*/ 0 60000 65536"/>
                  <a:gd name="T11" fmla="*/ 0 60000 65536"/>
                  <a:gd name="T12" fmla="*/ 0 w 98"/>
                  <a:gd name="T13" fmla="*/ 0 h 137"/>
                  <a:gd name="T14" fmla="*/ 98 w 98"/>
                  <a:gd name="T15" fmla="*/ 137 h 137"/>
                </a:gdLst>
                <a:ahLst/>
                <a:cxnLst>
                  <a:cxn ang="T8">
                    <a:pos x="T0" y="T1"/>
                  </a:cxn>
                  <a:cxn ang="T9">
                    <a:pos x="T2" y="T3"/>
                  </a:cxn>
                  <a:cxn ang="T10">
                    <a:pos x="T4" y="T5"/>
                  </a:cxn>
                  <a:cxn ang="T11">
                    <a:pos x="T6" y="T7"/>
                  </a:cxn>
                </a:cxnLst>
                <a:rect l="T12" t="T13" r="T14" b="T15"/>
                <a:pathLst>
                  <a:path w="98" h="137">
                    <a:moveTo>
                      <a:pt x="49" y="0"/>
                    </a:moveTo>
                    <a:lnTo>
                      <a:pt x="98" y="137"/>
                    </a:lnTo>
                    <a:lnTo>
                      <a:pt x="0" y="124"/>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42" name="Freeform 600"/>
              <p:cNvSpPr>
                <a:spLocks/>
              </p:cNvSpPr>
              <p:nvPr/>
            </p:nvSpPr>
            <p:spPr bwMode="gray">
              <a:xfrm>
                <a:off x="2118" y="3102"/>
                <a:ext cx="137" cy="225"/>
              </a:xfrm>
              <a:custGeom>
                <a:avLst/>
                <a:gdLst>
                  <a:gd name="T0" fmla="*/ 5926 w 94"/>
                  <a:gd name="T1" fmla="*/ 13840 h 137"/>
                  <a:gd name="T2" fmla="*/ 0 w 94"/>
                  <a:gd name="T3" fmla="*/ 0 h 137"/>
                  <a:gd name="T4" fmla="*/ 3059 w 94"/>
                  <a:gd name="T5" fmla="*/ 32200 h 137"/>
                  <a:gd name="T6" fmla="*/ 5926 w 94"/>
                  <a:gd name="T7" fmla="*/ 13840 h 137"/>
                  <a:gd name="T8" fmla="*/ 0 60000 65536"/>
                  <a:gd name="T9" fmla="*/ 0 60000 65536"/>
                  <a:gd name="T10" fmla="*/ 0 60000 65536"/>
                  <a:gd name="T11" fmla="*/ 0 60000 65536"/>
                  <a:gd name="T12" fmla="*/ 0 w 94"/>
                  <a:gd name="T13" fmla="*/ 0 h 137"/>
                  <a:gd name="T14" fmla="*/ 94 w 94"/>
                  <a:gd name="T15" fmla="*/ 137 h 137"/>
                </a:gdLst>
                <a:ahLst/>
                <a:cxnLst>
                  <a:cxn ang="T8">
                    <a:pos x="T0" y="T1"/>
                  </a:cxn>
                  <a:cxn ang="T9">
                    <a:pos x="T2" y="T3"/>
                  </a:cxn>
                  <a:cxn ang="T10">
                    <a:pos x="T4" y="T5"/>
                  </a:cxn>
                  <a:cxn ang="T11">
                    <a:pos x="T6" y="T7"/>
                  </a:cxn>
                </a:cxnLst>
                <a:rect l="T12" t="T13" r="T14" b="T15"/>
                <a:pathLst>
                  <a:path w="94" h="137">
                    <a:moveTo>
                      <a:pt x="94" y="59"/>
                    </a:moveTo>
                    <a:lnTo>
                      <a:pt x="0" y="0"/>
                    </a:lnTo>
                    <a:lnTo>
                      <a:pt x="49" y="137"/>
                    </a:lnTo>
                    <a:lnTo>
                      <a:pt x="94" y="5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43" name="Line 601"/>
              <p:cNvSpPr>
                <a:spLocks noChangeShapeType="1"/>
              </p:cNvSpPr>
              <p:nvPr/>
            </p:nvSpPr>
            <p:spPr bwMode="gray">
              <a:xfrm flipH="1" flipV="1">
                <a:off x="1637" y="2828"/>
                <a:ext cx="137" cy="13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44" name="Line 602"/>
              <p:cNvSpPr>
                <a:spLocks noChangeShapeType="1"/>
              </p:cNvSpPr>
              <p:nvPr/>
            </p:nvSpPr>
            <p:spPr bwMode="gray">
              <a:xfrm flipV="1">
                <a:off x="1565" y="2828"/>
                <a:ext cx="72" cy="16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45" name="Line 603"/>
              <p:cNvSpPr>
                <a:spLocks noChangeShapeType="1"/>
              </p:cNvSpPr>
              <p:nvPr/>
            </p:nvSpPr>
            <p:spPr bwMode="gray">
              <a:xfrm flipV="1">
                <a:off x="2047" y="3102"/>
                <a:ext cx="71" cy="204"/>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46" name="Freeform 604"/>
              <p:cNvSpPr>
                <a:spLocks/>
              </p:cNvSpPr>
              <p:nvPr/>
            </p:nvSpPr>
            <p:spPr bwMode="gray">
              <a:xfrm>
                <a:off x="1710" y="2965"/>
                <a:ext cx="135" cy="362"/>
              </a:xfrm>
              <a:custGeom>
                <a:avLst/>
                <a:gdLst>
                  <a:gd name="T0" fmla="*/ 2668 w 93"/>
                  <a:gd name="T1" fmla="*/ 0 h 220"/>
                  <a:gd name="T2" fmla="*/ 5622 w 93"/>
                  <a:gd name="T3" fmla="*/ 52712 h 220"/>
                  <a:gd name="T4" fmla="*/ 0 w 93"/>
                  <a:gd name="T5" fmla="*/ 16594 h 220"/>
                  <a:gd name="T6" fmla="*/ 2668 w 93"/>
                  <a:gd name="T7" fmla="*/ 0 h 220"/>
                  <a:gd name="T8" fmla="*/ 0 60000 65536"/>
                  <a:gd name="T9" fmla="*/ 0 60000 65536"/>
                  <a:gd name="T10" fmla="*/ 0 60000 65536"/>
                  <a:gd name="T11" fmla="*/ 0 60000 65536"/>
                  <a:gd name="T12" fmla="*/ 0 w 93"/>
                  <a:gd name="T13" fmla="*/ 0 h 220"/>
                  <a:gd name="T14" fmla="*/ 93 w 93"/>
                  <a:gd name="T15" fmla="*/ 220 h 220"/>
                </a:gdLst>
                <a:ahLst/>
                <a:cxnLst>
                  <a:cxn ang="T8">
                    <a:pos x="T0" y="T1"/>
                  </a:cxn>
                  <a:cxn ang="T9">
                    <a:pos x="T2" y="T3"/>
                  </a:cxn>
                  <a:cxn ang="T10">
                    <a:pos x="T4" y="T5"/>
                  </a:cxn>
                  <a:cxn ang="T11">
                    <a:pos x="T6" y="T7"/>
                  </a:cxn>
                </a:cxnLst>
                <a:rect l="T12" t="T13" r="T14" b="T15"/>
                <a:pathLst>
                  <a:path w="93" h="220">
                    <a:moveTo>
                      <a:pt x="44" y="0"/>
                    </a:moveTo>
                    <a:lnTo>
                      <a:pt x="93" y="220"/>
                    </a:lnTo>
                    <a:lnTo>
                      <a:pt x="0" y="69"/>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47" name="Freeform 605"/>
              <p:cNvSpPr>
                <a:spLocks/>
              </p:cNvSpPr>
              <p:nvPr/>
            </p:nvSpPr>
            <p:spPr bwMode="gray">
              <a:xfrm>
                <a:off x="1774" y="2965"/>
                <a:ext cx="137" cy="362"/>
              </a:xfrm>
              <a:custGeom>
                <a:avLst/>
                <a:gdLst>
                  <a:gd name="T0" fmla="*/ 5926 w 94"/>
                  <a:gd name="T1" fmla="*/ 16594 h 220"/>
                  <a:gd name="T2" fmla="*/ 0 w 94"/>
                  <a:gd name="T3" fmla="*/ 0 h 220"/>
                  <a:gd name="T4" fmla="*/ 3059 w 94"/>
                  <a:gd name="T5" fmla="*/ 52712 h 220"/>
                  <a:gd name="T6" fmla="*/ 5926 w 94"/>
                  <a:gd name="T7" fmla="*/ 16594 h 220"/>
                  <a:gd name="T8" fmla="*/ 0 60000 65536"/>
                  <a:gd name="T9" fmla="*/ 0 60000 65536"/>
                  <a:gd name="T10" fmla="*/ 0 60000 65536"/>
                  <a:gd name="T11" fmla="*/ 0 60000 65536"/>
                  <a:gd name="T12" fmla="*/ 0 w 94"/>
                  <a:gd name="T13" fmla="*/ 0 h 220"/>
                  <a:gd name="T14" fmla="*/ 94 w 94"/>
                  <a:gd name="T15" fmla="*/ 220 h 220"/>
                </a:gdLst>
                <a:ahLst/>
                <a:cxnLst>
                  <a:cxn ang="T8">
                    <a:pos x="T0" y="T1"/>
                  </a:cxn>
                  <a:cxn ang="T9">
                    <a:pos x="T2" y="T3"/>
                  </a:cxn>
                  <a:cxn ang="T10">
                    <a:pos x="T4" y="T5"/>
                  </a:cxn>
                  <a:cxn ang="T11">
                    <a:pos x="T6" y="T7"/>
                  </a:cxn>
                </a:cxnLst>
                <a:rect l="T12" t="T13" r="T14" b="T15"/>
                <a:pathLst>
                  <a:path w="94" h="220">
                    <a:moveTo>
                      <a:pt x="94" y="69"/>
                    </a:moveTo>
                    <a:lnTo>
                      <a:pt x="0" y="0"/>
                    </a:lnTo>
                    <a:lnTo>
                      <a:pt x="49" y="220"/>
                    </a:lnTo>
                    <a:lnTo>
                      <a:pt x="94" y="69"/>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48" name="Freeform 606"/>
              <p:cNvSpPr>
                <a:spLocks/>
              </p:cNvSpPr>
              <p:nvPr/>
            </p:nvSpPr>
            <p:spPr bwMode="gray">
              <a:xfrm>
                <a:off x="1364" y="2935"/>
                <a:ext cx="137" cy="392"/>
              </a:xfrm>
              <a:custGeom>
                <a:avLst/>
                <a:gdLst>
                  <a:gd name="T0" fmla="*/ 2848 w 94"/>
                  <a:gd name="T1" fmla="*/ 0 h 238"/>
                  <a:gd name="T2" fmla="*/ 5926 w 94"/>
                  <a:gd name="T3" fmla="*/ 57609 h 238"/>
                  <a:gd name="T4" fmla="*/ 0 w 94"/>
                  <a:gd name="T5" fmla="*/ 54490 h 238"/>
                  <a:gd name="T6" fmla="*/ 2848 w 94"/>
                  <a:gd name="T7" fmla="*/ 0 h 238"/>
                  <a:gd name="T8" fmla="*/ 0 60000 65536"/>
                  <a:gd name="T9" fmla="*/ 0 60000 65536"/>
                  <a:gd name="T10" fmla="*/ 0 60000 65536"/>
                  <a:gd name="T11" fmla="*/ 0 60000 65536"/>
                  <a:gd name="T12" fmla="*/ 0 w 94"/>
                  <a:gd name="T13" fmla="*/ 0 h 238"/>
                  <a:gd name="T14" fmla="*/ 94 w 94"/>
                  <a:gd name="T15" fmla="*/ 238 h 238"/>
                </a:gdLst>
                <a:ahLst/>
                <a:cxnLst>
                  <a:cxn ang="T8">
                    <a:pos x="T0" y="T1"/>
                  </a:cxn>
                  <a:cxn ang="T9">
                    <a:pos x="T2" y="T3"/>
                  </a:cxn>
                  <a:cxn ang="T10">
                    <a:pos x="T4" y="T5"/>
                  </a:cxn>
                  <a:cxn ang="T11">
                    <a:pos x="T6" y="T7"/>
                  </a:cxn>
                </a:cxnLst>
                <a:rect l="T12" t="T13" r="T14" b="T15"/>
                <a:pathLst>
                  <a:path w="94" h="238">
                    <a:moveTo>
                      <a:pt x="45" y="0"/>
                    </a:moveTo>
                    <a:lnTo>
                      <a:pt x="94" y="238"/>
                    </a:lnTo>
                    <a:lnTo>
                      <a:pt x="0" y="225"/>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49" name="Freeform 607"/>
              <p:cNvSpPr>
                <a:spLocks/>
              </p:cNvSpPr>
              <p:nvPr/>
            </p:nvSpPr>
            <p:spPr bwMode="gray">
              <a:xfrm>
                <a:off x="1429" y="2935"/>
                <a:ext cx="136" cy="392"/>
              </a:xfrm>
              <a:custGeom>
                <a:avLst/>
                <a:gdLst>
                  <a:gd name="T0" fmla="*/ 6092 w 93"/>
                  <a:gd name="T1" fmla="*/ 8678 h 238"/>
                  <a:gd name="T2" fmla="*/ 0 w 93"/>
                  <a:gd name="T3" fmla="*/ 0 h 238"/>
                  <a:gd name="T4" fmla="*/ 3214 w 93"/>
                  <a:gd name="T5" fmla="*/ 57609 h 238"/>
                  <a:gd name="T6" fmla="*/ 6092 w 93"/>
                  <a:gd name="T7" fmla="*/ 8678 h 238"/>
                  <a:gd name="T8" fmla="*/ 0 60000 65536"/>
                  <a:gd name="T9" fmla="*/ 0 60000 65536"/>
                  <a:gd name="T10" fmla="*/ 0 60000 65536"/>
                  <a:gd name="T11" fmla="*/ 0 60000 65536"/>
                  <a:gd name="T12" fmla="*/ 0 w 93"/>
                  <a:gd name="T13" fmla="*/ 0 h 238"/>
                  <a:gd name="T14" fmla="*/ 93 w 93"/>
                  <a:gd name="T15" fmla="*/ 238 h 238"/>
                </a:gdLst>
                <a:ahLst/>
                <a:cxnLst>
                  <a:cxn ang="T8">
                    <a:pos x="T0" y="T1"/>
                  </a:cxn>
                  <a:cxn ang="T9">
                    <a:pos x="T2" y="T3"/>
                  </a:cxn>
                  <a:cxn ang="T10">
                    <a:pos x="T4" y="T5"/>
                  </a:cxn>
                  <a:cxn ang="T11">
                    <a:pos x="T6" y="T7"/>
                  </a:cxn>
                </a:cxnLst>
                <a:rect l="T12" t="T13" r="T14" b="T15"/>
                <a:pathLst>
                  <a:path w="93" h="238">
                    <a:moveTo>
                      <a:pt x="93" y="36"/>
                    </a:moveTo>
                    <a:lnTo>
                      <a:pt x="0" y="0"/>
                    </a:lnTo>
                    <a:lnTo>
                      <a:pt x="49" y="238"/>
                    </a:lnTo>
                    <a:lnTo>
                      <a:pt x="93" y="36"/>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50" name="Line 608"/>
              <p:cNvSpPr>
                <a:spLocks noChangeShapeType="1"/>
              </p:cNvSpPr>
              <p:nvPr/>
            </p:nvSpPr>
            <p:spPr bwMode="gray">
              <a:xfrm flipH="1" flipV="1">
                <a:off x="1774" y="2965"/>
                <a:ext cx="137" cy="114"/>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51" name="Line 609"/>
              <p:cNvSpPr>
                <a:spLocks noChangeShapeType="1"/>
              </p:cNvSpPr>
              <p:nvPr/>
            </p:nvSpPr>
            <p:spPr bwMode="gray">
              <a:xfrm flipV="1">
                <a:off x="1710" y="2965"/>
                <a:ext cx="64" cy="114"/>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52" name="Line 610"/>
              <p:cNvSpPr>
                <a:spLocks noChangeShapeType="1"/>
              </p:cNvSpPr>
              <p:nvPr/>
            </p:nvSpPr>
            <p:spPr bwMode="gray">
              <a:xfrm flipH="1" flipV="1">
                <a:off x="1221" y="3283"/>
                <a:ext cx="143" cy="23"/>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53" name="Line 611"/>
              <p:cNvSpPr>
                <a:spLocks noChangeShapeType="1"/>
              </p:cNvSpPr>
              <p:nvPr/>
            </p:nvSpPr>
            <p:spPr bwMode="gray">
              <a:xfrm flipH="1" flipV="1">
                <a:off x="1429" y="2935"/>
                <a:ext cx="136" cy="60"/>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54" name="Line 612"/>
              <p:cNvSpPr>
                <a:spLocks noChangeShapeType="1"/>
              </p:cNvSpPr>
              <p:nvPr/>
            </p:nvSpPr>
            <p:spPr bwMode="gray">
              <a:xfrm flipV="1">
                <a:off x="1364" y="2935"/>
                <a:ext cx="65" cy="37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55" name="Freeform 613"/>
              <p:cNvSpPr>
                <a:spLocks/>
              </p:cNvSpPr>
              <p:nvPr/>
            </p:nvSpPr>
            <p:spPr bwMode="gray">
              <a:xfrm>
                <a:off x="2190" y="3199"/>
                <a:ext cx="137" cy="145"/>
              </a:xfrm>
              <a:custGeom>
                <a:avLst/>
                <a:gdLst>
                  <a:gd name="T0" fmla="*/ 2848 w 94"/>
                  <a:gd name="T1" fmla="*/ 0 h 88"/>
                  <a:gd name="T2" fmla="*/ 5926 w 94"/>
                  <a:gd name="T3" fmla="*/ 21391 h 88"/>
                  <a:gd name="T4" fmla="*/ 0 w 94"/>
                  <a:gd name="T5" fmla="*/ 19054 h 88"/>
                  <a:gd name="T6" fmla="*/ 2848 w 94"/>
                  <a:gd name="T7" fmla="*/ 0 h 88"/>
                  <a:gd name="T8" fmla="*/ 0 60000 65536"/>
                  <a:gd name="T9" fmla="*/ 0 60000 65536"/>
                  <a:gd name="T10" fmla="*/ 0 60000 65536"/>
                  <a:gd name="T11" fmla="*/ 0 60000 65536"/>
                  <a:gd name="T12" fmla="*/ 0 w 94"/>
                  <a:gd name="T13" fmla="*/ 0 h 88"/>
                  <a:gd name="T14" fmla="*/ 94 w 94"/>
                  <a:gd name="T15" fmla="*/ 88 h 88"/>
                </a:gdLst>
                <a:ahLst/>
                <a:cxnLst>
                  <a:cxn ang="T8">
                    <a:pos x="T0" y="T1"/>
                  </a:cxn>
                  <a:cxn ang="T9">
                    <a:pos x="T2" y="T3"/>
                  </a:cxn>
                  <a:cxn ang="T10">
                    <a:pos x="T4" y="T5"/>
                  </a:cxn>
                  <a:cxn ang="T11">
                    <a:pos x="T6" y="T7"/>
                  </a:cxn>
                </a:cxnLst>
                <a:rect l="T12" t="T13" r="T14" b="T15"/>
                <a:pathLst>
                  <a:path w="94" h="88">
                    <a:moveTo>
                      <a:pt x="45" y="0"/>
                    </a:moveTo>
                    <a:lnTo>
                      <a:pt x="94" y="88"/>
                    </a:lnTo>
                    <a:lnTo>
                      <a:pt x="0" y="78"/>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56" name="Freeform 614"/>
              <p:cNvSpPr>
                <a:spLocks/>
              </p:cNvSpPr>
              <p:nvPr/>
            </p:nvSpPr>
            <p:spPr bwMode="gray">
              <a:xfrm>
                <a:off x="2255" y="3199"/>
                <a:ext cx="136" cy="145"/>
              </a:xfrm>
              <a:custGeom>
                <a:avLst/>
                <a:gdLst>
                  <a:gd name="T0" fmla="*/ 6092 w 93"/>
                  <a:gd name="T1" fmla="*/ 15765 h 88"/>
                  <a:gd name="T2" fmla="*/ 0 w 93"/>
                  <a:gd name="T3" fmla="*/ 0 h 88"/>
                  <a:gd name="T4" fmla="*/ 3214 w 93"/>
                  <a:gd name="T5" fmla="*/ 21391 h 88"/>
                  <a:gd name="T6" fmla="*/ 6092 w 93"/>
                  <a:gd name="T7" fmla="*/ 15765 h 88"/>
                  <a:gd name="T8" fmla="*/ 0 60000 65536"/>
                  <a:gd name="T9" fmla="*/ 0 60000 65536"/>
                  <a:gd name="T10" fmla="*/ 0 60000 65536"/>
                  <a:gd name="T11" fmla="*/ 0 60000 65536"/>
                  <a:gd name="T12" fmla="*/ 0 w 93"/>
                  <a:gd name="T13" fmla="*/ 0 h 88"/>
                  <a:gd name="T14" fmla="*/ 93 w 93"/>
                  <a:gd name="T15" fmla="*/ 88 h 88"/>
                </a:gdLst>
                <a:ahLst/>
                <a:cxnLst>
                  <a:cxn ang="T8">
                    <a:pos x="T0" y="T1"/>
                  </a:cxn>
                  <a:cxn ang="T9">
                    <a:pos x="T2" y="T3"/>
                  </a:cxn>
                  <a:cxn ang="T10">
                    <a:pos x="T4" y="T5"/>
                  </a:cxn>
                  <a:cxn ang="T11">
                    <a:pos x="T6" y="T7"/>
                  </a:cxn>
                </a:cxnLst>
                <a:rect l="T12" t="T13" r="T14" b="T15"/>
                <a:pathLst>
                  <a:path w="93" h="88">
                    <a:moveTo>
                      <a:pt x="93" y="65"/>
                    </a:moveTo>
                    <a:lnTo>
                      <a:pt x="0" y="0"/>
                    </a:lnTo>
                    <a:lnTo>
                      <a:pt x="49" y="88"/>
                    </a:lnTo>
                    <a:lnTo>
                      <a:pt x="93" y="65"/>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57" name="Line 615"/>
              <p:cNvSpPr>
                <a:spLocks noChangeShapeType="1"/>
              </p:cNvSpPr>
              <p:nvPr/>
            </p:nvSpPr>
            <p:spPr bwMode="gray">
              <a:xfrm flipH="1">
                <a:off x="2190" y="3199"/>
                <a:ext cx="65" cy="12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58" name="Freeform 616"/>
              <p:cNvSpPr>
                <a:spLocks/>
              </p:cNvSpPr>
              <p:nvPr/>
            </p:nvSpPr>
            <p:spPr bwMode="gray">
              <a:xfrm>
                <a:off x="1845" y="3079"/>
                <a:ext cx="137" cy="265"/>
              </a:xfrm>
              <a:custGeom>
                <a:avLst/>
                <a:gdLst>
                  <a:gd name="T0" fmla="*/ 2848 w 94"/>
                  <a:gd name="T1" fmla="*/ 0 h 161"/>
                  <a:gd name="T2" fmla="*/ 5926 w 94"/>
                  <a:gd name="T3" fmla="*/ 38698 h 161"/>
                  <a:gd name="T4" fmla="*/ 0 w 94"/>
                  <a:gd name="T5" fmla="*/ 36359 h 161"/>
                  <a:gd name="T6" fmla="*/ 2848 w 94"/>
                  <a:gd name="T7" fmla="*/ 0 h 161"/>
                  <a:gd name="T8" fmla="*/ 0 60000 65536"/>
                  <a:gd name="T9" fmla="*/ 0 60000 65536"/>
                  <a:gd name="T10" fmla="*/ 0 60000 65536"/>
                  <a:gd name="T11" fmla="*/ 0 60000 65536"/>
                  <a:gd name="T12" fmla="*/ 0 w 94"/>
                  <a:gd name="T13" fmla="*/ 0 h 161"/>
                  <a:gd name="T14" fmla="*/ 94 w 94"/>
                  <a:gd name="T15" fmla="*/ 161 h 161"/>
                </a:gdLst>
                <a:ahLst/>
                <a:cxnLst>
                  <a:cxn ang="T8">
                    <a:pos x="T0" y="T1"/>
                  </a:cxn>
                  <a:cxn ang="T9">
                    <a:pos x="T2" y="T3"/>
                  </a:cxn>
                  <a:cxn ang="T10">
                    <a:pos x="T4" y="T5"/>
                  </a:cxn>
                  <a:cxn ang="T11">
                    <a:pos x="T6" y="T7"/>
                  </a:cxn>
                </a:cxnLst>
                <a:rect l="T12" t="T13" r="T14" b="T15"/>
                <a:pathLst>
                  <a:path w="94" h="161">
                    <a:moveTo>
                      <a:pt x="45" y="0"/>
                    </a:moveTo>
                    <a:lnTo>
                      <a:pt x="94" y="161"/>
                    </a:lnTo>
                    <a:lnTo>
                      <a:pt x="0" y="151"/>
                    </a:lnTo>
                    <a:lnTo>
                      <a:pt x="45"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59" name="Freeform 617"/>
              <p:cNvSpPr>
                <a:spLocks/>
              </p:cNvSpPr>
              <p:nvPr/>
            </p:nvSpPr>
            <p:spPr bwMode="gray">
              <a:xfrm>
                <a:off x="1911" y="3079"/>
                <a:ext cx="136" cy="265"/>
              </a:xfrm>
              <a:custGeom>
                <a:avLst/>
                <a:gdLst>
                  <a:gd name="T0" fmla="*/ 6092 w 93"/>
                  <a:gd name="T1" fmla="*/ 33183 h 161"/>
                  <a:gd name="T2" fmla="*/ 0 w 93"/>
                  <a:gd name="T3" fmla="*/ 0 h 161"/>
                  <a:gd name="T4" fmla="*/ 3214 w 93"/>
                  <a:gd name="T5" fmla="*/ 38698 h 161"/>
                  <a:gd name="T6" fmla="*/ 6092 w 93"/>
                  <a:gd name="T7" fmla="*/ 33183 h 161"/>
                  <a:gd name="T8" fmla="*/ 0 60000 65536"/>
                  <a:gd name="T9" fmla="*/ 0 60000 65536"/>
                  <a:gd name="T10" fmla="*/ 0 60000 65536"/>
                  <a:gd name="T11" fmla="*/ 0 60000 65536"/>
                  <a:gd name="T12" fmla="*/ 0 w 93"/>
                  <a:gd name="T13" fmla="*/ 0 h 161"/>
                  <a:gd name="T14" fmla="*/ 93 w 93"/>
                  <a:gd name="T15" fmla="*/ 161 h 161"/>
                </a:gdLst>
                <a:ahLst/>
                <a:cxnLst>
                  <a:cxn ang="T8">
                    <a:pos x="T0" y="T1"/>
                  </a:cxn>
                  <a:cxn ang="T9">
                    <a:pos x="T2" y="T3"/>
                  </a:cxn>
                  <a:cxn ang="T10">
                    <a:pos x="T4" y="T5"/>
                  </a:cxn>
                  <a:cxn ang="T11">
                    <a:pos x="T6" y="T7"/>
                  </a:cxn>
                </a:cxnLst>
                <a:rect l="T12" t="T13" r="T14" b="T15"/>
                <a:pathLst>
                  <a:path w="93" h="161">
                    <a:moveTo>
                      <a:pt x="93" y="138"/>
                    </a:moveTo>
                    <a:lnTo>
                      <a:pt x="0" y="0"/>
                    </a:lnTo>
                    <a:lnTo>
                      <a:pt x="49" y="161"/>
                    </a:lnTo>
                    <a:lnTo>
                      <a:pt x="93" y="138"/>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60" name="Line 618"/>
              <p:cNvSpPr>
                <a:spLocks noChangeShapeType="1"/>
              </p:cNvSpPr>
              <p:nvPr/>
            </p:nvSpPr>
            <p:spPr bwMode="gray">
              <a:xfrm flipH="1" flipV="1">
                <a:off x="1911" y="3079"/>
                <a:ext cx="136" cy="22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61" name="Line 619"/>
              <p:cNvSpPr>
                <a:spLocks noChangeShapeType="1"/>
              </p:cNvSpPr>
              <p:nvPr/>
            </p:nvSpPr>
            <p:spPr bwMode="gray">
              <a:xfrm flipV="1">
                <a:off x="1845" y="3079"/>
                <a:ext cx="66" cy="24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62" name="Freeform 620"/>
              <p:cNvSpPr>
                <a:spLocks/>
              </p:cNvSpPr>
              <p:nvPr/>
            </p:nvSpPr>
            <p:spPr bwMode="gray">
              <a:xfrm>
                <a:off x="1501" y="2995"/>
                <a:ext cx="136" cy="349"/>
              </a:xfrm>
              <a:custGeom>
                <a:avLst/>
                <a:gdLst>
                  <a:gd name="T0" fmla="*/ 2855 w 93"/>
                  <a:gd name="T1" fmla="*/ 0 h 212"/>
                  <a:gd name="T2" fmla="*/ 6092 w 93"/>
                  <a:gd name="T3" fmla="*/ 51074 h 212"/>
                  <a:gd name="T4" fmla="*/ 0 w 93"/>
                  <a:gd name="T5" fmla="*/ 48664 h 212"/>
                  <a:gd name="T6" fmla="*/ 2855 w 93"/>
                  <a:gd name="T7" fmla="*/ 0 h 212"/>
                  <a:gd name="T8" fmla="*/ 0 60000 65536"/>
                  <a:gd name="T9" fmla="*/ 0 60000 65536"/>
                  <a:gd name="T10" fmla="*/ 0 60000 65536"/>
                  <a:gd name="T11" fmla="*/ 0 60000 65536"/>
                  <a:gd name="T12" fmla="*/ 0 w 93"/>
                  <a:gd name="T13" fmla="*/ 0 h 212"/>
                  <a:gd name="T14" fmla="*/ 93 w 93"/>
                  <a:gd name="T15" fmla="*/ 212 h 212"/>
                </a:gdLst>
                <a:ahLst/>
                <a:cxnLst>
                  <a:cxn ang="T8">
                    <a:pos x="T0" y="T1"/>
                  </a:cxn>
                  <a:cxn ang="T9">
                    <a:pos x="T2" y="T3"/>
                  </a:cxn>
                  <a:cxn ang="T10">
                    <a:pos x="T4" y="T5"/>
                  </a:cxn>
                  <a:cxn ang="T11">
                    <a:pos x="T6" y="T7"/>
                  </a:cxn>
                </a:cxnLst>
                <a:rect l="T12" t="T13" r="T14" b="T15"/>
                <a:pathLst>
                  <a:path w="93" h="212">
                    <a:moveTo>
                      <a:pt x="44" y="0"/>
                    </a:moveTo>
                    <a:lnTo>
                      <a:pt x="93" y="212"/>
                    </a:lnTo>
                    <a:lnTo>
                      <a:pt x="0" y="202"/>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63" name="Freeform 621"/>
              <p:cNvSpPr>
                <a:spLocks/>
              </p:cNvSpPr>
              <p:nvPr/>
            </p:nvSpPr>
            <p:spPr bwMode="gray">
              <a:xfrm>
                <a:off x="1565" y="2995"/>
                <a:ext cx="145" cy="349"/>
              </a:xfrm>
              <a:custGeom>
                <a:avLst/>
                <a:gdLst>
                  <a:gd name="T0" fmla="*/ 6588 w 99"/>
                  <a:gd name="T1" fmla="*/ 12261 h 212"/>
                  <a:gd name="T2" fmla="*/ 0 w 99"/>
                  <a:gd name="T3" fmla="*/ 0 h 212"/>
                  <a:gd name="T4" fmla="*/ 3268 w 99"/>
                  <a:gd name="T5" fmla="*/ 51074 h 212"/>
                  <a:gd name="T6" fmla="*/ 6588 w 99"/>
                  <a:gd name="T7" fmla="*/ 12261 h 212"/>
                  <a:gd name="T8" fmla="*/ 0 60000 65536"/>
                  <a:gd name="T9" fmla="*/ 0 60000 65536"/>
                  <a:gd name="T10" fmla="*/ 0 60000 65536"/>
                  <a:gd name="T11" fmla="*/ 0 60000 65536"/>
                  <a:gd name="T12" fmla="*/ 0 w 99"/>
                  <a:gd name="T13" fmla="*/ 0 h 212"/>
                  <a:gd name="T14" fmla="*/ 99 w 99"/>
                  <a:gd name="T15" fmla="*/ 212 h 212"/>
                </a:gdLst>
                <a:ahLst/>
                <a:cxnLst>
                  <a:cxn ang="T8">
                    <a:pos x="T0" y="T1"/>
                  </a:cxn>
                  <a:cxn ang="T9">
                    <a:pos x="T2" y="T3"/>
                  </a:cxn>
                  <a:cxn ang="T10">
                    <a:pos x="T4" y="T5"/>
                  </a:cxn>
                  <a:cxn ang="T11">
                    <a:pos x="T6" y="T7"/>
                  </a:cxn>
                </a:cxnLst>
                <a:rect l="T12" t="T13" r="T14" b="T15"/>
                <a:pathLst>
                  <a:path w="99" h="212">
                    <a:moveTo>
                      <a:pt x="99" y="51"/>
                    </a:moveTo>
                    <a:lnTo>
                      <a:pt x="0" y="0"/>
                    </a:lnTo>
                    <a:lnTo>
                      <a:pt x="49" y="212"/>
                    </a:lnTo>
                    <a:lnTo>
                      <a:pt x="99" y="5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64" name="Freeform 622"/>
              <p:cNvSpPr>
                <a:spLocks/>
              </p:cNvSpPr>
              <p:nvPr/>
            </p:nvSpPr>
            <p:spPr bwMode="gray">
              <a:xfrm>
                <a:off x="1982" y="3306"/>
                <a:ext cx="136" cy="59"/>
              </a:xfrm>
              <a:custGeom>
                <a:avLst/>
                <a:gdLst>
                  <a:gd name="T0" fmla="*/ 2855 w 93"/>
                  <a:gd name="T1" fmla="*/ 0 h 36"/>
                  <a:gd name="T2" fmla="*/ 6092 w 93"/>
                  <a:gd name="T3" fmla="*/ 8289 h 36"/>
                  <a:gd name="T4" fmla="*/ 0 w 93"/>
                  <a:gd name="T5" fmla="*/ 5307 h 36"/>
                  <a:gd name="T6" fmla="*/ 2855 w 93"/>
                  <a:gd name="T7" fmla="*/ 0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44" y="0"/>
                    </a:moveTo>
                    <a:lnTo>
                      <a:pt x="93" y="36"/>
                    </a:lnTo>
                    <a:lnTo>
                      <a:pt x="0" y="23"/>
                    </a:lnTo>
                    <a:lnTo>
                      <a:pt x="44"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65" name="Freeform 623"/>
              <p:cNvSpPr>
                <a:spLocks/>
              </p:cNvSpPr>
              <p:nvPr/>
            </p:nvSpPr>
            <p:spPr bwMode="gray">
              <a:xfrm>
                <a:off x="2047" y="3306"/>
                <a:ext cx="143" cy="59"/>
              </a:xfrm>
              <a:custGeom>
                <a:avLst/>
                <a:gdLst>
                  <a:gd name="T0" fmla="*/ 6266 w 98"/>
                  <a:gd name="T1" fmla="*/ 2922 h 36"/>
                  <a:gd name="T2" fmla="*/ 0 w 98"/>
                  <a:gd name="T3" fmla="*/ 0 h 36"/>
                  <a:gd name="T4" fmla="*/ 3139 w 98"/>
                  <a:gd name="T5" fmla="*/ 8289 h 36"/>
                  <a:gd name="T6" fmla="*/ 6266 w 98"/>
                  <a:gd name="T7" fmla="*/ 2922 h 36"/>
                  <a:gd name="T8" fmla="*/ 0 60000 65536"/>
                  <a:gd name="T9" fmla="*/ 0 60000 65536"/>
                  <a:gd name="T10" fmla="*/ 0 60000 65536"/>
                  <a:gd name="T11" fmla="*/ 0 60000 65536"/>
                  <a:gd name="T12" fmla="*/ 0 w 98"/>
                  <a:gd name="T13" fmla="*/ 0 h 36"/>
                  <a:gd name="T14" fmla="*/ 98 w 98"/>
                  <a:gd name="T15" fmla="*/ 36 h 36"/>
                </a:gdLst>
                <a:ahLst/>
                <a:cxnLst>
                  <a:cxn ang="T8">
                    <a:pos x="T0" y="T1"/>
                  </a:cxn>
                  <a:cxn ang="T9">
                    <a:pos x="T2" y="T3"/>
                  </a:cxn>
                  <a:cxn ang="T10">
                    <a:pos x="T4" y="T5"/>
                  </a:cxn>
                  <a:cxn ang="T11">
                    <a:pos x="T6" y="T7"/>
                  </a:cxn>
                </a:cxnLst>
                <a:rect l="T12" t="T13" r="T14" b="T15"/>
                <a:pathLst>
                  <a:path w="98" h="36">
                    <a:moveTo>
                      <a:pt x="98" y="13"/>
                    </a:moveTo>
                    <a:lnTo>
                      <a:pt x="0" y="0"/>
                    </a:lnTo>
                    <a:lnTo>
                      <a:pt x="49" y="36"/>
                    </a:lnTo>
                    <a:lnTo>
                      <a:pt x="98"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66" name="Line 624"/>
              <p:cNvSpPr>
                <a:spLocks noChangeShapeType="1"/>
              </p:cNvSpPr>
              <p:nvPr/>
            </p:nvSpPr>
            <p:spPr bwMode="gray">
              <a:xfrm flipH="1" flipV="1">
                <a:off x="1565" y="2995"/>
                <a:ext cx="145" cy="84"/>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67" name="Line 625"/>
              <p:cNvSpPr>
                <a:spLocks noChangeShapeType="1"/>
              </p:cNvSpPr>
              <p:nvPr/>
            </p:nvSpPr>
            <p:spPr bwMode="gray">
              <a:xfrm flipV="1">
                <a:off x="1501" y="2995"/>
                <a:ext cx="64" cy="332"/>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68" name="Line 626"/>
              <p:cNvSpPr>
                <a:spLocks noChangeShapeType="1"/>
              </p:cNvSpPr>
              <p:nvPr/>
            </p:nvSpPr>
            <p:spPr bwMode="gray">
              <a:xfrm flipH="1" flipV="1">
                <a:off x="2047" y="3306"/>
                <a:ext cx="143" cy="2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69" name="Line 627"/>
              <p:cNvSpPr>
                <a:spLocks noChangeShapeType="1"/>
              </p:cNvSpPr>
              <p:nvPr/>
            </p:nvSpPr>
            <p:spPr bwMode="gray">
              <a:xfrm flipV="1">
                <a:off x="1982" y="3306"/>
                <a:ext cx="65"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70" name="Line 628"/>
              <p:cNvSpPr>
                <a:spLocks noChangeShapeType="1"/>
              </p:cNvSpPr>
              <p:nvPr/>
            </p:nvSpPr>
            <p:spPr bwMode="gray">
              <a:xfrm flipH="1" flipV="1">
                <a:off x="1364" y="3306"/>
                <a:ext cx="137" cy="2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71" name="Line 629"/>
              <p:cNvSpPr>
                <a:spLocks noChangeShapeType="1"/>
              </p:cNvSpPr>
              <p:nvPr/>
            </p:nvSpPr>
            <p:spPr bwMode="gray">
              <a:xfrm flipV="1">
                <a:off x="2327" y="3306"/>
                <a:ext cx="64"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72" name="Freeform 630"/>
              <p:cNvSpPr>
                <a:spLocks/>
              </p:cNvSpPr>
              <p:nvPr/>
            </p:nvSpPr>
            <p:spPr bwMode="gray">
              <a:xfrm>
                <a:off x="1637" y="3079"/>
                <a:ext cx="137" cy="286"/>
              </a:xfrm>
              <a:custGeom>
                <a:avLst/>
                <a:gdLst>
                  <a:gd name="T0" fmla="*/ 3125 w 94"/>
                  <a:gd name="T1" fmla="*/ 0 h 174"/>
                  <a:gd name="T2" fmla="*/ 5926 w 94"/>
                  <a:gd name="T3" fmla="*/ 41196 h 174"/>
                  <a:gd name="T4" fmla="*/ 0 w 94"/>
                  <a:gd name="T5" fmla="*/ 38212 h 174"/>
                  <a:gd name="T6" fmla="*/ 3125 w 94"/>
                  <a:gd name="T7" fmla="*/ 0 h 174"/>
                  <a:gd name="T8" fmla="*/ 0 60000 65536"/>
                  <a:gd name="T9" fmla="*/ 0 60000 65536"/>
                  <a:gd name="T10" fmla="*/ 0 60000 65536"/>
                  <a:gd name="T11" fmla="*/ 0 60000 65536"/>
                  <a:gd name="T12" fmla="*/ 0 w 94"/>
                  <a:gd name="T13" fmla="*/ 0 h 174"/>
                  <a:gd name="T14" fmla="*/ 94 w 94"/>
                  <a:gd name="T15" fmla="*/ 174 h 174"/>
                </a:gdLst>
                <a:ahLst/>
                <a:cxnLst>
                  <a:cxn ang="T8">
                    <a:pos x="T0" y="T1"/>
                  </a:cxn>
                  <a:cxn ang="T9">
                    <a:pos x="T2" y="T3"/>
                  </a:cxn>
                  <a:cxn ang="T10">
                    <a:pos x="T4" y="T5"/>
                  </a:cxn>
                  <a:cxn ang="T11">
                    <a:pos x="T6" y="T7"/>
                  </a:cxn>
                </a:cxnLst>
                <a:rect l="T12" t="T13" r="T14" b="T15"/>
                <a:pathLst>
                  <a:path w="94" h="174">
                    <a:moveTo>
                      <a:pt x="50" y="0"/>
                    </a:moveTo>
                    <a:lnTo>
                      <a:pt x="94" y="174"/>
                    </a:lnTo>
                    <a:lnTo>
                      <a:pt x="0" y="161"/>
                    </a:lnTo>
                    <a:lnTo>
                      <a:pt x="50"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73" name="Freeform 631"/>
              <p:cNvSpPr>
                <a:spLocks/>
              </p:cNvSpPr>
              <p:nvPr/>
            </p:nvSpPr>
            <p:spPr bwMode="gray">
              <a:xfrm>
                <a:off x="1710" y="3079"/>
                <a:ext cx="135" cy="286"/>
              </a:xfrm>
              <a:custGeom>
                <a:avLst/>
                <a:gdLst>
                  <a:gd name="T0" fmla="*/ 5622 w 93"/>
                  <a:gd name="T1" fmla="*/ 35752 h 174"/>
                  <a:gd name="T2" fmla="*/ 0 w 93"/>
                  <a:gd name="T3" fmla="*/ 0 h 174"/>
                  <a:gd name="T4" fmla="*/ 2668 w 93"/>
                  <a:gd name="T5" fmla="*/ 41196 h 174"/>
                  <a:gd name="T6" fmla="*/ 5622 w 93"/>
                  <a:gd name="T7" fmla="*/ 35752 h 174"/>
                  <a:gd name="T8" fmla="*/ 0 60000 65536"/>
                  <a:gd name="T9" fmla="*/ 0 60000 65536"/>
                  <a:gd name="T10" fmla="*/ 0 60000 65536"/>
                  <a:gd name="T11" fmla="*/ 0 60000 65536"/>
                  <a:gd name="T12" fmla="*/ 0 w 93"/>
                  <a:gd name="T13" fmla="*/ 0 h 174"/>
                  <a:gd name="T14" fmla="*/ 93 w 93"/>
                  <a:gd name="T15" fmla="*/ 174 h 174"/>
                </a:gdLst>
                <a:ahLst/>
                <a:cxnLst>
                  <a:cxn ang="T8">
                    <a:pos x="T0" y="T1"/>
                  </a:cxn>
                  <a:cxn ang="T9">
                    <a:pos x="T2" y="T3"/>
                  </a:cxn>
                  <a:cxn ang="T10">
                    <a:pos x="T4" y="T5"/>
                  </a:cxn>
                  <a:cxn ang="T11">
                    <a:pos x="T6" y="T7"/>
                  </a:cxn>
                </a:cxnLst>
                <a:rect l="T12" t="T13" r="T14" b="T15"/>
                <a:pathLst>
                  <a:path w="93" h="174">
                    <a:moveTo>
                      <a:pt x="93" y="151"/>
                    </a:moveTo>
                    <a:lnTo>
                      <a:pt x="0" y="0"/>
                    </a:lnTo>
                    <a:lnTo>
                      <a:pt x="44" y="174"/>
                    </a:lnTo>
                    <a:lnTo>
                      <a:pt x="93" y="151"/>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74" name="Line 632"/>
              <p:cNvSpPr>
                <a:spLocks noChangeShapeType="1"/>
              </p:cNvSpPr>
              <p:nvPr/>
            </p:nvSpPr>
            <p:spPr bwMode="gray">
              <a:xfrm flipH="1" flipV="1">
                <a:off x="1710" y="3079"/>
                <a:ext cx="135" cy="24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75" name="Line 633"/>
              <p:cNvSpPr>
                <a:spLocks noChangeShapeType="1"/>
              </p:cNvSpPr>
              <p:nvPr/>
            </p:nvSpPr>
            <p:spPr bwMode="gray">
              <a:xfrm flipV="1">
                <a:off x="1637" y="3079"/>
                <a:ext cx="73" cy="265"/>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76" name="Freeform 634"/>
              <p:cNvSpPr>
                <a:spLocks/>
              </p:cNvSpPr>
              <p:nvPr/>
            </p:nvSpPr>
            <p:spPr bwMode="gray">
              <a:xfrm>
                <a:off x="2118" y="3327"/>
                <a:ext cx="137" cy="55"/>
              </a:xfrm>
              <a:custGeom>
                <a:avLst/>
                <a:gdLst>
                  <a:gd name="T0" fmla="*/ 3059 w 94"/>
                  <a:gd name="T1" fmla="*/ 0 h 33"/>
                  <a:gd name="T2" fmla="*/ 5926 w 94"/>
                  <a:gd name="T3" fmla="*/ 9105 h 33"/>
                  <a:gd name="T4" fmla="*/ 0 w 94"/>
                  <a:gd name="T5" fmla="*/ 6263 h 33"/>
                  <a:gd name="T6" fmla="*/ 3059 w 94"/>
                  <a:gd name="T7" fmla="*/ 0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49" y="0"/>
                    </a:moveTo>
                    <a:lnTo>
                      <a:pt x="94" y="33"/>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77" name="Freeform 635"/>
              <p:cNvSpPr>
                <a:spLocks/>
              </p:cNvSpPr>
              <p:nvPr/>
            </p:nvSpPr>
            <p:spPr bwMode="gray">
              <a:xfrm>
                <a:off x="2190" y="3327"/>
                <a:ext cx="137" cy="55"/>
              </a:xfrm>
              <a:custGeom>
                <a:avLst/>
                <a:gdLst>
                  <a:gd name="T0" fmla="*/ 5926 w 94"/>
                  <a:gd name="T1" fmla="*/ 2792 h 33"/>
                  <a:gd name="T2" fmla="*/ 0 w 94"/>
                  <a:gd name="T3" fmla="*/ 0 h 33"/>
                  <a:gd name="T4" fmla="*/ 2848 w 94"/>
                  <a:gd name="T5" fmla="*/ 9105 h 33"/>
                  <a:gd name="T6" fmla="*/ 5926 w 94"/>
                  <a:gd name="T7" fmla="*/ 2792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94" y="10"/>
                    </a:moveTo>
                    <a:lnTo>
                      <a:pt x="0" y="0"/>
                    </a:lnTo>
                    <a:lnTo>
                      <a:pt x="45" y="33"/>
                    </a:lnTo>
                    <a:lnTo>
                      <a:pt x="94" y="1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78" name="Freeform 636"/>
              <p:cNvSpPr>
                <a:spLocks/>
              </p:cNvSpPr>
              <p:nvPr/>
            </p:nvSpPr>
            <p:spPr bwMode="gray">
              <a:xfrm>
                <a:off x="1774" y="3327"/>
                <a:ext cx="137" cy="55"/>
              </a:xfrm>
              <a:custGeom>
                <a:avLst/>
                <a:gdLst>
                  <a:gd name="T0" fmla="*/ 3059 w 94"/>
                  <a:gd name="T1" fmla="*/ 0 h 33"/>
                  <a:gd name="T2" fmla="*/ 5926 w 94"/>
                  <a:gd name="T3" fmla="*/ 9105 h 33"/>
                  <a:gd name="T4" fmla="*/ 0 w 94"/>
                  <a:gd name="T5" fmla="*/ 6263 h 33"/>
                  <a:gd name="T6" fmla="*/ 3059 w 94"/>
                  <a:gd name="T7" fmla="*/ 0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49" y="0"/>
                    </a:moveTo>
                    <a:lnTo>
                      <a:pt x="94" y="33"/>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79" name="Freeform 637"/>
              <p:cNvSpPr>
                <a:spLocks/>
              </p:cNvSpPr>
              <p:nvPr/>
            </p:nvSpPr>
            <p:spPr bwMode="gray">
              <a:xfrm>
                <a:off x="1845" y="3327"/>
                <a:ext cx="137" cy="55"/>
              </a:xfrm>
              <a:custGeom>
                <a:avLst/>
                <a:gdLst>
                  <a:gd name="T0" fmla="*/ 5926 w 94"/>
                  <a:gd name="T1" fmla="*/ 2792 h 33"/>
                  <a:gd name="T2" fmla="*/ 0 w 94"/>
                  <a:gd name="T3" fmla="*/ 0 h 33"/>
                  <a:gd name="T4" fmla="*/ 2848 w 94"/>
                  <a:gd name="T5" fmla="*/ 9105 h 33"/>
                  <a:gd name="T6" fmla="*/ 5926 w 94"/>
                  <a:gd name="T7" fmla="*/ 2792 h 33"/>
                  <a:gd name="T8" fmla="*/ 0 60000 65536"/>
                  <a:gd name="T9" fmla="*/ 0 60000 65536"/>
                  <a:gd name="T10" fmla="*/ 0 60000 65536"/>
                  <a:gd name="T11" fmla="*/ 0 60000 65536"/>
                  <a:gd name="T12" fmla="*/ 0 w 94"/>
                  <a:gd name="T13" fmla="*/ 0 h 33"/>
                  <a:gd name="T14" fmla="*/ 94 w 94"/>
                  <a:gd name="T15" fmla="*/ 33 h 33"/>
                </a:gdLst>
                <a:ahLst/>
                <a:cxnLst>
                  <a:cxn ang="T8">
                    <a:pos x="T0" y="T1"/>
                  </a:cxn>
                  <a:cxn ang="T9">
                    <a:pos x="T2" y="T3"/>
                  </a:cxn>
                  <a:cxn ang="T10">
                    <a:pos x="T4" y="T5"/>
                  </a:cxn>
                  <a:cxn ang="T11">
                    <a:pos x="T6" y="T7"/>
                  </a:cxn>
                </a:cxnLst>
                <a:rect l="T12" t="T13" r="T14" b="T15"/>
                <a:pathLst>
                  <a:path w="94" h="33">
                    <a:moveTo>
                      <a:pt x="94" y="10"/>
                    </a:moveTo>
                    <a:lnTo>
                      <a:pt x="0" y="0"/>
                    </a:lnTo>
                    <a:lnTo>
                      <a:pt x="45" y="33"/>
                    </a:lnTo>
                    <a:lnTo>
                      <a:pt x="94" y="1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80" name="Line 638"/>
              <p:cNvSpPr>
                <a:spLocks noChangeShapeType="1"/>
              </p:cNvSpPr>
              <p:nvPr/>
            </p:nvSpPr>
            <p:spPr bwMode="gray">
              <a:xfrm flipH="1" flipV="1">
                <a:off x="2190" y="3327"/>
                <a:ext cx="137" cy="1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81" name="Line 639"/>
              <p:cNvSpPr>
                <a:spLocks noChangeShapeType="1"/>
              </p:cNvSpPr>
              <p:nvPr/>
            </p:nvSpPr>
            <p:spPr bwMode="gray">
              <a:xfrm flipH="1">
                <a:off x="2118" y="3327"/>
                <a:ext cx="72"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82" name="Line 640"/>
              <p:cNvSpPr>
                <a:spLocks noChangeShapeType="1"/>
              </p:cNvSpPr>
              <p:nvPr/>
            </p:nvSpPr>
            <p:spPr bwMode="gray">
              <a:xfrm flipH="1" flipV="1">
                <a:off x="1845" y="3327"/>
                <a:ext cx="137" cy="1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83" name="Line 641"/>
              <p:cNvSpPr>
                <a:spLocks noChangeShapeType="1"/>
              </p:cNvSpPr>
              <p:nvPr/>
            </p:nvSpPr>
            <p:spPr bwMode="gray">
              <a:xfrm flipH="1" flipV="1">
                <a:off x="1501" y="3327"/>
                <a:ext cx="136" cy="1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84" name="Line 642"/>
              <p:cNvSpPr>
                <a:spLocks noChangeShapeType="1"/>
              </p:cNvSpPr>
              <p:nvPr/>
            </p:nvSpPr>
            <p:spPr bwMode="gray">
              <a:xfrm flipV="1">
                <a:off x="1774" y="3327"/>
                <a:ext cx="71"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85" name="Freeform 643"/>
              <p:cNvSpPr>
                <a:spLocks/>
              </p:cNvSpPr>
              <p:nvPr/>
            </p:nvSpPr>
            <p:spPr bwMode="gray">
              <a:xfrm>
                <a:off x="1911" y="3344"/>
                <a:ext cx="136" cy="59"/>
              </a:xfrm>
              <a:custGeom>
                <a:avLst/>
                <a:gdLst>
                  <a:gd name="T0" fmla="*/ 3214 w 93"/>
                  <a:gd name="T1" fmla="*/ 0 h 36"/>
                  <a:gd name="T2" fmla="*/ 6092 w 93"/>
                  <a:gd name="T3" fmla="*/ 8289 h 36"/>
                  <a:gd name="T4" fmla="*/ 0 w 93"/>
                  <a:gd name="T5" fmla="*/ 5307 h 36"/>
                  <a:gd name="T6" fmla="*/ 3214 w 93"/>
                  <a:gd name="T7" fmla="*/ 0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49" y="0"/>
                    </a:moveTo>
                    <a:lnTo>
                      <a:pt x="93" y="36"/>
                    </a:lnTo>
                    <a:lnTo>
                      <a:pt x="0" y="23"/>
                    </a:lnTo>
                    <a:lnTo>
                      <a:pt x="49" y="0"/>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86" name="Freeform 644"/>
              <p:cNvSpPr>
                <a:spLocks/>
              </p:cNvSpPr>
              <p:nvPr/>
            </p:nvSpPr>
            <p:spPr bwMode="gray">
              <a:xfrm>
                <a:off x="1982" y="3344"/>
                <a:ext cx="136" cy="59"/>
              </a:xfrm>
              <a:custGeom>
                <a:avLst/>
                <a:gdLst>
                  <a:gd name="T0" fmla="*/ 6092 w 93"/>
                  <a:gd name="T1" fmla="*/ 2922 h 36"/>
                  <a:gd name="T2" fmla="*/ 0 w 93"/>
                  <a:gd name="T3" fmla="*/ 0 h 36"/>
                  <a:gd name="T4" fmla="*/ 2855 w 93"/>
                  <a:gd name="T5" fmla="*/ 8289 h 36"/>
                  <a:gd name="T6" fmla="*/ 6092 w 93"/>
                  <a:gd name="T7" fmla="*/ 2922 h 36"/>
                  <a:gd name="T8" fmla="*/ 0 60000 65536"/>
                  <a:gd name="T9" fmla="*/ 0 60000 65536"/>
                  <a:gd name="T10" fmla="*/ 0 60000 65536"/>
                  <a:gd name="T11" fmla="*/ 0 60000 65536"/>
                  <a:gd name="T12" fmla="*/ 0 w 93"/>
                  <a:gd name="T13" fmla="*/ 0 h 36"/>
                  <a:gd name="T14" fmla="*/ 93 w 93"/>
                  <a:gd name="T15" fmla="*/ 36 h 36"/>
                </a:gdLst>
                <a:ahLst/>
                <a:cxnLst>
                  <a:cxn ang="T8">
                    <a:pos x="T0" y="T1"/>
                  </a:cxn>
                  <a:cxn ang="T9">
                    <a:pos x="T2" y="T3"/>
                  </a:cxn>
                  <a:cxn ang="T10">
                    <a:pos x="T4" y="T5"/>
                  </a:cxn>
                  <a:cxn ang="T11">
                    <a:pos x="T6" y="T7"/>
                  </a:cxn>
                </a:cxnLst>
                <a:rect l="T12" t="T13" r="T14" b="T15"/>
                <a:pathLst>
                  <a:path w="93" h="36">
                    <a:moveTo>
                      <a:pt x="93" y="13"/>
                    </a:moveTo>
                    <a:lnTo>
                      <a:pt x="0" y="0"/>
                    </a:lnTo>
                    <a:lnTo>
                      <a:pt x="44" y="36"/>
                    </a:lnTo>
                    <a:lnTo>
                      <a:pt x="93" y="1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104087" name="Line 645"/>
              <p:cNvSpPr>
                <a:spLocks noChangeShapeType="1"/>
              </p:cNvSpPr>
              <p:nvPr/>
            </p:nvSpPr>
            <p:spPr bwMode="gray">
              <a:xfrm flipH="1" flipV="1">
                <a:off x="1982" y="3344"/>
                <a:ext cx="136" cy="2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88" name="Line 646"/>
              <p:cNvSpPr>
                <a:spLocks noChangeShapeType="1"/>
              </p:cNvSpPr>
              <p:nvPr/>
            </p:nvSpPr>
            <p:spPr bwMode="gray">
              <a:xfrm flipV="1">
                <a:off x="2255" y="3344"/>
                <a:ext cx="72"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89" name="Line 647"/>
              <p:cNvSpPr>
                <a:spLocks noChangeShapeType="1"/>
              </p:cNvSpPr>
              <p:nvPr/>
            </p:nvSpPr>
            <p:spPr bwMode="gray">
              <a:xfrm flipV="1">
                <a:off x="1911" y="3344"/>
                <a:ext cx="71"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90" name="Line 648"/>
              <p:cNvSpPr>
                <a:spLocks noChangeShapeType="1"/>
              </p:cNvSpPr>
              <p:nvPr/>
            </p:nvSpPr>
            <p:spPr bwMode="gray">
              <a:xfrm flipH="1" flipV="1">
                <a:off x="1637" y="3344"/>
                <a:ext cx="137" cy="2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91" name="Line 649"/>
              <p:cNvSpPr>
                <a:spLocks noChangeShapeType="1"/>
              </p:cNvSpPr>
              <p:nvPr/>
            </p:nvSpPr>
            <p:spPr bwMode="gray">
              <a:xfrm flipH="1" flipV="1">
                <a:off x="2118" y="3365"/>
                <a:ext cx="137" cy="1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92" name="Line 650"/>
              <p:cNvSpPr>
                <a:spLocks noChangeShapeType="1"/>
              </p:cNvSpPr>
              <p:nvPr/>
            </p:nvSpPr>
            <p:spPr bwMode="gray">
              <a:xfrm flipH="1">
                <a:off x="2047" y="3365"/>
                <a:ext cx="71" cy="38"/>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93" name="Line 651"/>
              <p:cNvSpPr>
                <a:spLocks noChangeShapeType="1"/>
              </p:cNvSpPr>
              <p:nvPr/>
            </p:nvSpPr>
            <p:spPr bwMode="gray">
              <a:xfrm flipH="1" flipV="1">
                <a:off x="1774" y="3365"/>
                <a:ext cx="137" cy="17"/>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94" name="Line 652"/>
              <p:cNvSpPr>
                <a:spLocks noChangeShapeType="1"/>
              </p:cNvSpPr>
              <p:nvPr/>
            </p:nvSpPr>
            <p:spPr bwMode="gray">
              <a:xfrm flipH="1" flipV="1">
                <a:off x="1911" y="3382"/>
                <a:ext cx="136" cy="2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95" name="Line 653"/>
              <p:cNvSpPr>
                <a:spLocks noChangeShapeType="1"/>
              </p:cNvSpPr>
              <p:nvPr/>
            </p:nvSpPr>
            <p:spPr bwMode="gray">
              <a:xfrm>
                <a:off x="1464" y="1781"/>
                <a:ext cx="352" cy="188"/>
              </a:xfrm>
              <a:prstGeom prst="line">
                <a:avLst/>
              </a:prstGeom>
              <a:noFill/>
              <a:ln w="6350">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96" name="Line 654"/>
              <p:cNvSpPr>
                <a:spLocks noChangeShapeType="1"/>
              </p:cNvSpPr>
              <p:nvPr/>
            </p:nvSpPr>
            <p:spPr bwMode="gray">
              <a:xfrm flipV="1">
                <a:off x="1609" y="1969"/>
                <a:ext cx="200" cy="16"/>
              </a:xfrm>
              <a:prstGeom prst="line">
                <a:avLst/>
              </a:prstGeom>
              <a:noFill/>
              <a:ln w="6350">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97" name="Line 655"/>
              <p:cNvSpPr>
                <a:spLocks noChangeShapeType="1"/>
              </p:cNvSpPr>
              <p:nvPr/>
            </p:nvSpPr>
            <p:spPr bwMode="gray">
              <a:xfrm>
                <a:off x="1720" y="1979"/>
                <a:ext cx="64" cy="49"/>
              </a:xfrm>
              <a:prstGeom prst="line">
                <a:avLst/>
              </a:prstGeom>
              <a:noFill/>
              <a:ln w="12700">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98" name="Line 656"/>
              <p:cNvSpPr>
                <a:spLocks noChangeShapeType="1"/>
              </p:cNvSpPr>
              <p:nvPr/>
            </p:nvSpPr>
            <p:spPr bwMode="gray">
              <a:xfrm>
                <a:off x="1790" y="1969"/>
                <a:ext cx="61" cy="82"/>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099" name="Line 657"/>
              <p:cNvSpPr>
                <a:spLocks noChangeShapeType="1"/>
              </p:cNvSpPr>
              <p:nvPr/>
            </p:nvSpPr>
            <p:spPr bwMode="gray">
              <a:xfrm flipV="1">
                <a:off x="1243" y="1416"/>
                <a:ext cx="111" cy="39"/>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100" name="Line 658"/>
              <p:cNvSpPr>
                <a:spLocks noChangeShapeType="1"/>
              </p:cNvSpPr>
              <p:nvPr/>
            </p:nvSpPr>
            <p:spPr bwMode="gray">
              <a:xfrm flipV="1">
                <a:off x="1208" y="1778"/>
                <a:ext cx="261" cy="72"/>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101" name="Line 659"/>
              <p:cNvSpPr>
                <a:spLocks noChangeShapeType="1"/>
              </p:cNvSpPr>
              <p:nvPr/>
            </p:nvSpPr>
            <p:spPr bwMode="gray">
              <a:xfrm flipH="1" flipV="1">
                <a:off x="1479" y="1910"/>
                <a:ext cx="142" cy="70"/>
              </a:xfrm>
              <a:prstGeom prst="line">
                <a:avLst/>
              </a:prstGeom>
              <a:noFill/>
              <a:ln w="38100">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102" name="Line 660"/>
              <p:cNvSpPr>
                <a:spLocks noChangeShapeType="1"/>
              </p:cNvSpPr>
              <p:nvPr/>
            </p:nvSpPr>
            <p:spPr bwMode="gray">
              <a:xfrm flipH="1" flipV="1">
                <a:off x="1436" y="1790"/>
                <a:ext cx="284" cy="184"/>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103" name="Line 661"/>
              <p:cNvSpPr>
                <a:spLocks noChangeShapeType="1"/>
              </p:cNvSpPr>
              <p:nvPr/>
            </p:nvSpPr>
            <p:spPr bwMode="gray">
              <a:xfrm flipH="1" flipV="1">
                <a:off x="1268" y="1446"/>
                <a:ext cx="60" cy="368"/>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104" name="Line 662"/>
              <p:cNvSpPr>
                <a:spLocks noChangeShapeType="1"/>
              </p:cNvSpPr>
              <p:nvPr/>
            </p:nvSpPr>
            <p:spPr bwMode="gray">
              <a:xfrm flipH="1" flipV="1">
                <a:off x="1316" y="1426"/>
                <a:ext cx="116" cy="36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105" name="Line 663"/>
              <p:cNvSpPr>
                <a:spLocks noChangeShapeType="1"/>
              </p:cNvSpPr>
              <p:nvPr/>
            </p:nvSpPr>
            <p:spPr bwMode="gray">
              <a:xfrm flipH="1" flipV="1">
                <a:off x="1224" y="1230"/>
                <a:ext cx="44" cy="212"/>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106" name="Line 664"/>
              <p:cNvSpPr>
                <a:spLocks noChangeShapeType="1"/>
              </p:cNvSpPr>
              <p:nvPr/>
            </p:nvSpPr>
            <p:spPr bwMode="gray">
              <a:xfrm flipH="1" flipV="1">
                <a:off x="1224" y="1230"/>
                <a:ext cx="92" cy="208"/>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107" name="Line 665"/>
              <p:cNvSpPr>
                <a:spLocks noChangeShapeType="1"/>
              </p:cNvSpPr>
              <p:nvPr/>
            </p:nvSpPr>
            <p:spPr bwMode="gray">
              <a:xfrm>
                <a:off x="2324" y="2706"/>
                <a:ext cx="52" cy="128"/>
              </a:xfrm>
              <a:prstGeom prst="line">
                <a:avLst/>
              </a:prstGeom>
              <a:noFill/>
              <a:ln w="38100">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108" name="Line 666"/>
              <p:cNvSpPr>
                <a:spLocks noChangeShapeType="1"/>
              </p:cNvSpPr>
              <p:nvPr/>
            </p:nvSpPr>
            <p:spPr bwMode="gray">
              <a:xfrm flipV="1">
                <a:off x="1104" y="1377"/>
                <a:ext cx="52" cy="104"/>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109" name="Line 667"/>
              <p:cNvSpPr>
                <a:spLocks noChangeShapeType="1"/>
              </p:cNvSpPr>
              <p:nvPr/>
            </p:nvSpPr>
            <p:spPr bwMode="gray">
              <a:xfrm flipV="1">
                <a:off x="1334" y="1914"/>
                <a:ext cx="150" cy="29"/>
              </a:xfrm>
              <a:prstGeom prst="line">
                <a:avLst/>
              </a:prstGeom>
              <a:noFill/>
              <a:ln w="38100">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4110" name="Line 668"/>
              <p:cNvSpPr>
                <a:spLocks noChangeShapeType="1"/>
              </p:cNvSpPr>
              <p:nvPr/>
            </p:nvSpPr>
            <p:spPr bwMode="gray">
              <a:xfrm flipH="1" flipV="1">
                <a:off x="1334" y="1819"/>
                <a:ext cx="161" cy="99"/>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grpSp>
        <p:sp>
          <p:nvSpPr>
            <p:cNvPr id="103447" name="Line 669"/>
            <p:cNvSpPr>
              <a:spLocks noChangeShapeType="1"/>
            </p:cNvSpPr>
            <p:nvPr/>
          </p:nvSpPr>
          <p:spPr bwMode="gray">
            <a:xfrm flipH="1" flipV="1">
              <a:off x="1228" y="1214"/>
              <a:ext cx="120" cy="181"/>
            </a:xfrm>
            <a:prstGeom prst="line">
              <a:avLst/>
            </a:prstGeom>
            <a:noFill/>
            <a:ln w="6350">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48" name="Line 670"/>
            <p:cNvSpPr>
              <a:spLocks noChangeShapeType="1"/>
            </p:cNvSpPr>
            <p:nvPr/>
          </p:nvSpPr>
          <p:spPr bwMode="gray">
            <a:xfrm flipV="1">
              <a:off x="1157" y="1252"/>
              <a:ext cx="64" cy="159"/>
            </a:xfrm>
            <a:prstGeom prst="line">
              <a:avLst/>
            </a:prstGeom>
            <a:noFill/>
            <a:ln w="9525">
              <a:solidFill>
                <a:srgbClr val="000000"/>
              </a:solidFill>
              <a:round/>
              <a:headEnd/>
              <a:tailEnd/>
            </a:ln>
            <a:extLst>
              <a:ext uri="{909E8E84-426E-40dd-AFC4-6F175D3DCCD1}">
                <a14:hiddenFill xmlns="" xmlns:a14="http://schemas.microsoft.com/office/drawing/2010/main">
                  <a:noFill/>
                </a14:hiddenFill>
              </a:ext>
            </a:extLst>
          </p:spPr>
          <p:txBody>
            <a:bodyPr/>
            <a:lstStyle/>
            <a:p>
              <a:endParaRPr lang="en-US" sz="1800" dirty="0"/>
            </a:p>
          </p:txBody>
        </p:sp>
      </p:grpSp>
      <p:grpSp>
        <p:nvGrpSpPr>
          <p:cNvPr id="103432" name="Group 671"/>
          <p:cNvGrpSpPr>
            <a:grpSpLocks/>
          </p:cNvGrpSpPr>
          <p:nvPr/>
        </p:nvGrpSpPr>
        <p:grpSpPr bwMode="auto">
          <a:xfrm>
            <a:off x="1717282" y="4878552"/>
            <a:ext cx="2742420" cy="584497"/>
            <a:chOff x="1232" y="3247"/>
            <a:chExt cx="1448" cy="346"/>
          </a:xfrm>
        </p:grpSpPr>
        <p:sp>
          <p:nvSpPr>
            <p:cNvPr id="103443" name="Line 672"/>
            <p:cNvSpPr>
              <a:spLocks noChangeShapeType="1"/>
            </p:cNvSpPr>
            <p:nvPr/>
          </p:nvSpPr>
          <p:spPr bwMode="gray">
            <a:xfrm flipH="1">
              <a:off x="1982" y="3321"/>
              <a:ext cx="573" cy="131"/>
            </a:xfrm>
            <a:prstGeom prst="line">
              <a:avLst/>
            </a:prstGeom>
            <a:noFill/>
            <a:ln w="19050">
              <a:solidFill>
                <a:schemeClr val="tx1"/>
              </a:solidFill>
              <a:round/>
              <a:headEnd type="triangle" w="med" len="med"/>
              <a:tailEnd/>
            </a:ln>
            <a:extLst>
              <a:ext uri="{909E8E84-426E-40dd-AFC4-6F175D3DCCD1}">
                <a14:hiddenFill xmlns="" xmlns:a14="http://schemas.microsoft.com/office/drawing/2010/main">
                  <a:noFill/>
                </a14:hiddenFill>
              </a:ext>
            </a:extLst>
          </p:spPr>
          <p:txBody>
            <a:bodyPr/>
            <a:lstStyle/>
            <a:p>
              <a:endParaRPr lang="en-US" sz="1800" dirty="0"/>
            </a:p>
          </p:txBody>
        </p:sp>
        <p:sp>
          <p:nvSpPr>
            <p:cNvPr id="103444" name="Oval 673"/>
            <p:cNvSpPr>
              <a:spLocks noChangeArrowheads="1"/>
            </p:cNvSpPr>
            <p:nvPr/>
          </p:nvSpPr>
          <p:spPr bwMode="gray">
            <a:xfrm>
              <a:off x="2558" y="3247"/>
              <a:ext cx="122" cy="122"/>
            </a:xfrm>
            <a:prstGeom prst="ellipse">
              <a:avLst/>
            </a:prstGeom>
            <a:solidFill>
              <a:srgbClr val="FFCC66"/>
            </a:solidFill>
            <a:ln w="9525">
              <a:solidFill>
                <a:schemeClr val="tx1"/>
              </a:solidFill>
              <a:round/>
              <a:headEnd/>
              <a:tailEnd/>
            </a:ln>
          </p:spPr>
          <p:txBody>
            <a:bodyPr wrap="none" anchor="ctr"/>
            <a:lstStyle/>
            <a:p>
              <a:pPr algn="ctr"/>
              <a:endParaRPr lang="en-US" sz="2400" dirty="0">
                <a:latin typeface="Times New Roman" charset="0"/>
              </a:endParaRPr>
            </a:p>
          </p:txBody>
        </p:sp>
        <p:sp>
          <p:nvSpPr>
            <p:cNvPr id="103445" name="Text Box 674"/>
            <p:cNvSpPr txBox="1">
              <a:spLocks noChangeArrowheads="1"/>
            </p:cNvSpPr>
            <p:nvPr/>
          </p:nvSpPr>
          <p:spPr bwMode="gray">
            <a:xfrm>
              <a:off x="1232" y="3247"/>
              <a:ext cx="960" cy="34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sz="1600" dirty="0"/>
                <a:t>New Nominal Value for X</a:t>
              </a:r>
              <a:r>
                <a:rPr lang="en-GB" sz="1600" baseline="-25000" dirty="0"/>
                <a:t>1</a:t>
              </a:r>
            </a:p>
          </p:txBody>
        </p:sp>
      </p:grpSp>
      <p:sp>
        <p:nvSpPr>
          <p:cNvPr id="103433" name="Line 675"/>
          <p:cNvSpPr>
            <a:spLocks noChangeShapeType="1"/>
          </p:cNvSpPr>
          <p:nvPr/>
        </p:nvSpPr>
        <p:spPr bwMode="gray">
          <a:xfrm flipV="1">
            <a:off x="7483477" y="4033838"/>
            <a:ext cx="744538" cy="615950"/>
          </a:xfrm>
          <a:prstGeom prst="line">
            <a:avLst/>
          </a:prstGeom>
          <a:noFill/>
          <a:ln w="19050">
            <a:solidFill>
              <a:schemeClr val="tx1"/>
            </a:solidFill>
            <a:round/>
            <a:headEnd type="triangle" w="med" len="me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434" name="Oval 676"/>
          <p:cNvSpPr>
            <a:spLocks noChangeArrowheads="1"/>
          </p:cNvSpPr>
          <p:nvPr/>
        </p:nvSpPr>
        <p:spPr bwMode="gray">
          <a:xfrm>
            <a:off x="7246943" y="4622822"/>
            <a:ext cx="231775" cy="206375"/>
          </a:xfrm>
          <a:prstGeom prst="ellipse">
            <a:avLst/>
          </a:prstGeom>
          <a:solidFill>
            <a:srgbClr val="FFCC66"/>
          </a:solidFill>
          <a:ln w="9525">
            <a:solidFill>
              <a:schemeClr val="tx1"/>
            </a:solidFill>
            <a:round/>
            <a:headEnd/>
            <a:tailEnd/>
          </a:ln>
        </p:spPr>
        <p:txBody>
          <a:bodyPr wrap="none" lIns="91429" tIns="45715" rIns="91429" bIns="45715" anchor="ctr"/>
          <a:lstStyle/>
          <a:p>
            <a:pPr algn="ctr"/>
            <a:endParaRPr lang="en-US" sz="2400" dirty="0">
              <a:latin typeface="Times New Roman" charset="0"/>
            </a:endParaRPr>
          </a:p>
        </p:txBody>
      </p:sp>
      <p:sp>
        <p:nvSpPr>
          <p:cNvPr id="103435" name="Text Box 677"/>
          <p:cNvSpPr txBox="1">
            <a:spLocks noChangeArrowheads="1"/>
          </p:cNvSpPr>
          <p:nvPr/>
        </p:nvSpPr>
        <p:spPr bwMode="gray">
          <a:xfrm>
            <a:off x="8064500" y="3738569"/>
            <a:ext cx="1817688" cy="5810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91429" tIns="45715" rIns="91429" bIns="45715">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sz="1600" dirty="0"/>
              <a:t>New Nominal Value for X</a:t>
            </a:r>
            <a:r>
              <a:rPr lang="en-GB" sz="1600" baseline="-25000" dirty="0"/>
              <a:t>2</a:t>
            </a:r>
          </a:p>
        </p:txBody>
      </p:sp>
      <p:sp>
        <p:nvSpPr>
          <p:cNvPr id="103436" name="Line 678"/>
          <p:cNvSpPr>
            <a:spLocks noChangeShapeType="1"/>
          </p:cNvSpPr>
          <p:nvPr/>
        </p:nvSpPr>
        <p:spPr bwMode="gray">
          <a:xfrm>
            <a:off x="3889584" y="5135142"/>
            <a:ext cx="776288" cy="142875"/>
          </a:xfrm>
          <a:prstGeom prst="line">
            <a:avLst/>
          </a:prstGeom>
          <a:noFill/>
          <a:ln w="38100">
            <a:solidFill>
              <a:schemeClr val="tx1"/>
            </a:solidFill>
            <a:round/>
            <a:headEnd type="triangle" w="med" len="med"/>
            <a:tailEnd type="triangle" w="med" len="me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437" name="Line 679"/>
          <p:cNvSpPr>
            <a:spLocks noChangeShapeType="1"/>
          </p:cNvSpPr>
          <p:nvPr/>
        </p:nvSpPr>
        <p:spPr bwMode="gray">
          <a:xfrm flipV="1">
            <a:off x="7348539" y="4684735"/>
            <a:ext cx="514350" cy="319087"/>
          </a:xfrm>
          <a:prstGeom prst="line">
            <a:avLst/>
          </a:prstGeom>
          <a:noFill/>
          <a:ln w="38100">
            <a:solidFill>
              <a:schemeClr val="tx1"/>
            </a:solidFill>
            <a:round/>
            <a:headEnd type="triangle" w="med" len="med"/>
            <a:tailEnd type="triangle" w="med" len="me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438" name="Freeform 682"/>
          <p:cNvSpPr>
            <a:spLocks/>
          </p:cNvSpPr>
          <p:nvPr/>
        </p:nvSpPr>
        <p:spPr bwMode="gray">
          <a:xfrm>
            <a:off x="4743462" y="2525713"/>
            <a:ext cx="1230313" cy="500062"/>
          </a:xfrm>
          <a:custGeom>
            <a:avLst/>
            <a:gdLst>
              <a:gd name="T0" fmla="*/ 2147483647 w 651"/>
              <a:gd name="T1" fmla="*/ 0 h 297"/>
              <a:gd name="T2" fmla="*/ 0 w 651"/>
              <a:gd name="T3" fmla="*/ 2147483647 h 297"/>
              <a:gd name="T4" fmla="*/ 2147483647 w 651"/>
              <a:gd name="T5" fmla="*/ 2147483647 h 297"/>
              <a:gd name="T6" fmla="*/ 2147483647 w 651"/>
              <a:gd name="T7" fmla="*/ 2147483647 h 297"/>
              <a:gd name="T8" fmla="*/ 2147483647 w 651"/>
              <a:gd name="T9" fmla="*/ 2147483647 h 297"/>
              <a:gd name="T10" fmla="*/ 2147483647 w 651"/>
              <a:gd name="T11" fmla="*/ 2147483647 h 297"/>
              <a:gd name="T12" fmla="*/ 2147483647 w 651"/>
              <a:gd name="T13" fmla="*/ 2147483647 h 297"/>
              <a:gd name="T14" fmla="*/ 2147483647 w 651"/>
              <a:gd name="T15" fmla="*/ 2147483647 h 297"/>
              <a:gd name="T16" fmla="*/ 2147483647 w 651"/>
              <a:gd name="T17" fmla="*/ 0 h 29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51"/>
              <a:gd name="T28" fmla="*/ 0 h 297"/>
              <a:gd name="T29" fmla="*/ 651 w 651"/>
              <a:gd name="T30" fmla="*/ 297 h 29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51" h="297">
                <a:moveTo>
                  <a:pt x="258" y="0"/>
                </a:moveTo>
                <a:lnTo>
                  <a:pt x="0" y="66"/>
                </a:lnTo>
                <a:lnTo>
                  <a:pt x="150" y="180"/>
                </a:lnTo>
                <a:lnTo>
                  <a:pt x="303" y="255"/>
                </a:lnTo>
                <a:lnTo>
                  <a:pt x="345" y="297"/>
                </a:lnTo>
                <a:lnTo>
                  <a:pt x="474" y="258"/>
                </a:lnTo>
                <a:lnTo>
                  <a:pt x="651" y="249"/>
                </a:lnTo>
                <a:lnTo>
                  <a:pt x="603" y="189"/>
                </a:lnTo>
                <a:lnTo>
                  <a:pt x="258" y="0"/>
                </a:lnTo>
                <a:close/>
              </a:path>
            </a:pathLst>
          </a:custGeom>
          <a:solidFill>
            <a:srgbClr val="FF0000">
              <a:alpha val="45882"/>
            </a:srgbClr>
          </a:solidFill>
          <a:ln>
            <a:noFill/>
          </a:ln>
          <a:extLst>
            <a:ext uri="{91240B29-F687-4f45-9708-019B960494DF}">
              <a14:hiddenLine xmlns="" xmlns:a14="http://schemas.microsoft.com/office/drawing/2010/main" w="9525">
                <a:solidFill>
                  <a:srgbClr val="000000"/>
                </a:solidFill>
                <a:round/>
                <a:headEnd/>
                <a:tailEnd/>
              </a14:hiddenLine>
            </a:ext>
          </a:extLst>
        </p:spPr>
        <p:txBody>
          <a:bodyPr lIns="91429" tIns="45715" rIns="91429" bIns="45715"/>
          <a:lstStyle/>
          <a:p>
            <a:endParaRPr lang="en-US" sz="1800" dirty="0"/>
          </a:p>
        </p:txBody>
      </p:sp>
      <p:sp>
        <p:nvSpPr>
          <p:cNvPr id="103439" name="Line 685"/>
          <p:cNvSpPr>
            <a:spLocks noChangeShapeType="1"/>
          </p:cNvSpPr>
          <p:nvPr/>
        </p:nvSpPr>
        <p:spPr bwMode="gray">
          <a:xfrm flipV="1">
            <a:off x="3844925" y="2319338"/>
            <a:ext cx="0" cy="514350"/>
          </a:xfrm>
          <a:prstGeom prst="line">
            <a:avLst/>
          </a:prstGeom>
          <a:noFill/>
          <a:ln w="38100">
            <a:solidFill>
              <a:srgbClr val="FF0000"/>
            </a:solidFill>
            <a:round/>
            <a:headEnd type="triangle" w="med" len="med"/>
            <a:tailEnd type="triangle" w="med" len="me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103440" name="Text Box 686"/>
          <p:cNvSpPr txBox="1">
            <a:spLocks noChangeArrowheads="1"/>
          </p:cNvSpPr>
          <p:nvPr/>
        </p:nvSpPr>
        <p:spPr bwMode="gray">
          <a:xfrm>
            <a:off x="2317805" y="2308235"/>
            <a:ext cx="1549347" cy="58477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91429" tIns="45715" rIns="91429" bIns="45715">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spcBef>
                <a:spcPct val="50000"/>
              </a:spcBef>
            </a:pPr>
            <a:r>
              <a:rPr lang="en-GB" sz="1600" b="1" dirty="0"/>
              <a:t>Variation in Performance </a:t>
            </a:r>
          </a:p>
        </p:txBody>
      </p:sp>
      <p:sp>
        <p:nvSpPr>
          <p:cNvPr id="103441" name="Freeform 687"/>
          <p:cNvSpPr>
            <a:spLocks/>
          </p:cNvSpPr>
          <p:nvPr/>
        </p:nvSpPr>
        <p:spPr bwMode="auto">
          <a:xfrm>
            <a:off x="2500313" y="2760663"/>
            <a:ext cx="6634162" cy="1420812"/>
          </a:xfrm>
          <a:custGeom>
            <a:avLst/>
            <a:gdLst>
              <a:gd name="T0" fmla="*/ 2147483647 w 3492"/>
              <a:gd name="T1" fmla="*/ 2147483647 h 776"/>
              <a:gd name="T2" fmla="*/ 0 w 3492"/>
              <a:gd name="T3" fmla="*/ 2147483647 h 776"/>
              <a:gd name="T4" fmla="*/ 2147483647 w 3492"/>
              <a:gd name="T5" fmla="*/ 2147483647 h 776"/>
              <a:gd name="T6" fmla="*/ 2147483647 w 3492"/>
              <a:gd name="T7" fmla="*/ 2147483647 h 776"/>
              <a:gd name="T8" fmla="*/ 2147483647 w 3492"/>
              <a:gd name="T9" fmla="*/ 0 h 776"/>
              <a:gd name="T10" fmla="*/ 2147483647 w 3492"/>
              <a:gd name="T11" fmla="*/ 2147483647 h 776"/>
              <a:gd name="T12" fmla="*/ 2147483647 w 3492"/>
              <a:gd name="T13" fmla="*/ 2147483647 h 776"/>
              <a:gd name="T14" fmla="*/ 2147483647 w 3492"/>
              <a:gd name="T15" fmla="*/ 2147483647 h 776"/>
              <a:gd name="T16" fmla="*/ 2147483647 w 3492"/>
              <a:gd name="T17" fmla="*/ 2147483647 h 776"/>
              <a:gd name="T18" fmla="*/ 2147483647 w 3492"/>
              <a:gd name="T19" fmla="*/ 2147483647 h 776"/>
              <a:gd name="T20" fmla="*/ 2147483647 w 3492"/>
              <a:gd name="T21" fmla="*/ 2147483647 h 776"/>
              <a:gd name="T22" fmla="*/ 2147483647 w 3492"/>
              <a:gd name="T23" fmla="*/ 2147483647 h 776"/>
              <a:gd name="T24" fmla="*/ 2147483647 w 3492"/>
              <a:gd name="T25" fmla="*/ 2147483647 h 776"/>
              <a:gd name="T26" fmla="*/ 2147483647 w 3492"/>
              <a:gd name="T27" fmla="*/ 2147483647 h 776"/>
              <a:gd name="T28" fmla="*/ 2147483647 w 3492"/>
              <a:gd name="T29" fmla="*/ 2147483647 h 776"/>
              <a:gd name="T30" fmla="*/ 2147483647 w 3492"/>
              <a:gd name="T31" fmla="*/ 2147483647 h 77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3492"/>
              <a:gd name="T49" fmla="*/ 0 h 776"/>
              <a:gd name="T50" fmla="*/ 3492 w 3492"/>
              <a:gd name="T51" fmla="*/ 776 h 77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3492" h="776">
                <a:moveTo>
                  <a:pt x="900" y="44"/>
                </a:moveTo>
                <a:lnTo>
                  <a:pt x="0" y="480"/>
                </a:lnTo>
                <a:lnTo>
                  <a:pt x="2320" y="776"/>
                </a:lnTo>
                <a:lnTo>
                  <a:pt x="3492" y="244"/>
                </a:lnTo>
                <a:lnTo>
                  <a:pt x="1700" y="0"/>
                </a:lnTo>
                <a:lnTo>
                  <a:pt x="1788" y="40"/>
                </a:lnTo>
                <a:lnTo>
                  <a:pt x="1948" y="228"/>
                </a:lnTo>
                <a:lnTo>
                  <a:pt x="1896" y="248"/>
                </a:lnTo>
                <a:lnTo>
                  <a:pt x="1808" y="268"/>
                </a:lnTo>
                <a:lnTo>
                  <a:pt x="1668" y="284"/>
                </a:lnTo>
                <a:lnTo>
                  <a:pt x="1428" y="264"/>
                </a:lnTo>
                <a:lnTo>
                  <a:pt x="1272" y="228"/>
                </a:lnTo>
                <a:lnTo>
                  <a:pt x="1132" y="144"/>
                </a:lnTo>
                <a:lnTo>
                  <a:pt x="992" y="152"/>
                </a:lnTo>
                <a:lnTo>
                  <a:pt x="928" y="108"/>
                </a:lnTo>
                <a:lnTo>
                  <a:pt x="900" y="44"/>
                </a:lnTo>
                <a:close/>
              </a:path>
            </a:pathLst>
          </a:custGeom>
          <a:solidFill>
            <a:srgbClr val="99FF99">
              <a:alpha val="50195"/>
            </a:srgbClr>
          </a:solidFill>
          <a:ln w="9525">
            <a:solidFill>
              <a:schemeClr val="tx1"/>
            </a:solidFill>
            <a:round/>
            <a:headEnd/>
            <a:tailEnd/>
          </a:ln>
        </p:spPr>
        <p:txBody>
          <a:bodyPr lIns="91429" tIns="45715" rIns="91429" bIns="45715"/>
          <a:lstStyle/>
          <a:p>
            <a:endParaRPr lang="en-US" sz="1800" dirty="0"/>
          </a:p>
        </p:txBody>
      </p:sp>
      <p:sp>
        <p:nvSpPr>
          <p:cNvPr id="688" name="Text Box 687"/>
          <p:cNvSpPr txBox="1">
            <a:spLocks noChangeArrowheads="1"/>
          </p:cNvSpPr>
          <p:nvPr/>
        </p:nvSpPr>
        <p:spPr bwMode="auto">
          <a:xfrm>
            <a:off x="2117726" y="5603511"/>
            <a:ext cx="7993063" cy="646321"/>
          </a:xfrm>
          <a:prstGeom prst="rect">
            <a:avLst/>
          </a:prstGeom>
          <a:ln>
            <a:headEnd/>
            <a:tailEnd/>
          </a:ln>
        </p:spPr>
        <p:style>
          <a:lnRef idx="1">
            <a:schemeClr val="accent3"/>
          </a:lnRef>
          <a:fillRef idx="2">
            <a:schemeClr val="accent3"/>
          </a:fillRef>
          <a:effectRef idx="1">
            <a:schemeClr val="accent3"/>
          </a:effectRef>
          <a:fontRef idx="minor">
            <a:schemeClr val="dk1"/>
          </a:fontRef>
        </p:style>
        <p:txBody>
          <a:bodyPr wrap="square" lIns="91429" tIns="45715" rIns="91429" bIns="45715">
            <a:spAutoFit/>
          </a:bodyPr>
          <a:lstStyle/>
          <a:p>
            <a:pPr algn="ctr">
              <a:defRPr/>
            </a:pPr>
            <a:r>
              <a:rPr lang="en-GB" sz="1800" b="1" dirty="0">
                <a:solidFill>
                  <a:schemeClr val="dk1"/>
                </a:solidFill>
                <a:latin typeface="+mn-lt"/>
                <a:ea typeface="+mn-ea"/>
              </a:rPr>
              <a:t>This design is less sensitive to variation and will consistently meet the customers expectation</a:t>
            </a:r>
            <a:endParaRPr lang="en-US" sz="1800" b="1" dirty="0">
              <a:solidFill>
                <a:schemeClr val="dk1"/>
              </a:solidFill>
              <a:latin typeface="+mn-lt"/>
              <a:ea typeface="+mn-ea"/>
            </a:endParaRPr>
          </a:p>
        </p:txBody>
      </p:sp>
    </p:spTree>
    <p:extLst>
      <p:ext uri="{BB962C8B-B14F-4D97-AF65-F5344CB8AC3E}">
        <p14:creationId xmlns:p14="http://schemas.microsoft.com/office/powerpoint/2010/main" val="150126703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8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8"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25828" y="192516"/>
            <a:ext cx="8621712" cy="546100"/>
          </a:xfrm>
        </p:spPr>
        <p:txBody>
          <a:bodyPr/>
          <a:lstStyle/>
          <a:p>
            <a:r>
              <a:rPr lang="en-GB" sz="2585" dirty="0"/>
              <a:t>Designing System and Specifying Sub-systems (D)</a:t>
            </a:r>
            <a:endParaRPr lang="en-US" sz="2585" dirty="0"/>
          </a:p>
        </p:txBody>
      </p:sp>
      <p:cxnSp>
        <p:nvCxnSpPr>
          <p:cNvPr id="5" name="Curved Connector 4"/>
          <p:cNvCxnSpPr>
            <a:stCxn id="7" idx="3"/>
          </p:cNvCxnSpPr>
          <p:nvPr/>
        </p:nvCxnSpPr>
        <p:spPr>
          <a:xfrm flipV="1">
            <a:off x="3121519" y="1245093"/>
            <a:ext cx="1620390" cy="194150"/>
          </a:xfrm>
          <a:prstGeom prst="curvedConnector3">
            <a:avLst/>
          </a:prstGeom>
          <a:ln w="76200" cmpd="sng">
            <a:tailEnd type="triangle" w="med" len="lg"/>
          </a:ln>
        </p:spPr>
        <p:style>
          <a:lnRef idx="3">
            <a:schemeClr val="accent2"/>
          </a:lnRef>
          <a:fillRef idx="0">
            <a:schemeClr val="accent2"/>
          </a:fillRef>
          <a:effectRef idx="2">
            <a:schemeClr val="accent2"/>
          </a:effectRef>
          <a:fontRef idx="minor">
            <a:schemeClr val="tx1"/>
          </a:fontRef>
        </p:style>
      </p:cxnSp>
      <p:sp>
        <p:nvSpPr>
          <p:cNvPr id="7" name="TextBox 6"/>
          <p:cNvSpPr txBox="1"/>
          <p:nvPr/>
        </p:nvSpPr>
        <p:spPr>
          <a:xfrm>
            <a:off x="1972237" y="1137333"/>
            <a:ext cx="1149283" cy="603820"/>
          </a:xfrm>
          <a:prstGeom prst="rect">
            <a:avLst/>
          </a:prstGeom>
          <a:noFill/>
        </p:spPr>
        <p:txBody>
          <a:bodyPr wrap="square" rtlCol="0">
            <a:spAutoFit/>
          </a:bodyPr>
          <a:lstStyle/>
          <a:p>
            <a:r>
              <a:rPr lang="en-US" sz="1108" dirty="0">
                <a:latin typeface="Calibri"/>
                <a:cs typeface="Calibri"/>
              </a:rPr>
              <a:t>From Function Means Analysis and Pugh Matrix</a:t>
            </a:r>
          </a:p>
        </p:txBody>
      </p:sp>
      <p:cxnSp>
        <p:nvCxnSpPr>
          <p:cNvPr id="12" name="Curved Connector 11"/>
          <p:cNvCxnSpPr>
            <a:stCxn id="15" idx="3"/>
          </p:cNvCxnSpPr>
          <p:nvPr/>
        </p:nvCxnSpPr>
        <p:spPr>
          <a:xfrm flipV="1">
            <a:off x="3135774" y="2116463"/>
            <a:ext cx="933526" cy="635872"/>
          </a:xfrm>
          <a:prstGeom prst="curvedConnector3">
            <a:avLst/>
          </a:prstGeom>
          <a:ln w="76200" cmpd="sng">
            <a:tailEnd type="triangle" w="med" len="lg"/>
          </a:ln>
        </p:spPr>
        <p:style>
          <a:lnRef idx="3">
            <a:schemeClr val="accent2"/>
          </a:lnRef>
          <a:fillRef idx="0">
            <a:schemeClr val="accent2"/>
          </a:fillRef>
          <a:effectRef idx="2">
            <a:schemeClr val="accent2"/>
          </a:effectRef>
          <a:fontRef idx="minor">
            <a:schemeClr val="tx1"/>
          </a:fontRef>
        </p:style>
      </p:cxnSp>
      <p:sp>
        <p:nvSpPr>
          <p:cNvPr id="15" name="TextBox 14"/>
          <p:cNvSpPr txBox="1"/>
          <p:nvPr/>
        </p:nvSpPr>
        <p:spPr>
          <a:xfrm>
            <a:off x="1986492" y="2450425"/>
            <a:ext cx="1149283" cy="603820"/>
          </a:xfrm>
          <a:prstGeom prst="rect">
            <a:avLst/>
          </a:prstGeom>
          <a:noFill/>
        </p:spPr>
        <p:txBody>
          <a:bodyPr wrap="square" rtlCol="0">
            <a:spAutoFit/>
          </a:bodyPr>
          <a:lstStyle/>
          <a:p>
            <a:r>
              <a:rPr lang="en-US" sz="1108" dirty="0">
                <a:latin typeface="Calibri"/>
                <a:cs typeface="Calibri"/>
              </a:rPr>
              <a:t>From QFD 1 or Function Means Analysis</a:t>
            </a:r>
          </a:p>
        </p:txBody>
      </p:sp>
      <p:sp>
        <p:nvSpPr>
          <p:cNvPr id="17" name="TextBox 16"/>
          <p:cNvSpPr txBox="1"/>
          <p:nvPr/>
        </p:nvSpPr>
        <p:spPr>
          <a:xfrm>
            <a:off x="6140305" y="826636"/>
            <a:ext cx="1958751" cy="603820"/>
          </a:xfrm>
          <a:prstGeom prst="rect">
            <a:avLst/>
          </a:prstGeom>
          <a:ln/>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US" sz="1108" dirty="0"/>
              <a:t>Verify System Solution concept against Design Requirements</a:t>
            </a:r>
          </a:p>
        </p:txBody>
      </p:sp>
      <p:sp>
        <p:nvSpPr>
          <p:cNvPr id="18" name="TextBox 17"/>
          <p:cNvSpPr txBox="1"/>
          <p:nvPr/>
        </p:nvSpPr>
        <p:spPr>
          <a:xfrm>
            <a:off x="6052496" y="2776747"/>
            <a:ext cx="1059572" cy="603820"/>
          </a:xfrm>
          <a:prstGeom prst="rect">
            <a:avLst/>
          </a:prstGeom>
          <a:noFill/>
        </p:spPr>
        <p:txBody>
          <a:bodyPr wrap="square" rtlCol="0">
            <a:spAutoFit/>
          </a:bodyPr>
          <a:lstStyle/>
          <a:p>
            <a:r>
              <a:rPr lang="en-US" sz="1108" dirty="0">
                <a:latin typeface="Calibri"/>
                <a:cs typeface="Calibri"/>
              </a:rPr>
              <a:t>Quality Function Deployment 2</a:t>
            </a:r>
          </a:p>
        </p:txBody>
      </p:sp>
      <p:pic>
        <p:nvPicPr>
          <p:cNvPr id="19" name="Picture 18"/>
          <p:cNvPicPr>
            <a:picLocks noChangeAspect="1"/>
          </p:cNvPicPr>
          <p:nvPr/>
        </p:nvPicPr>
        <p:blipFill>
          <a:blip r:embed="rId2"/>
          <a:stretch>
            <a:fillRect/>
          </a:stretch>
        </p:blipFill>
        <p:spPr>
          <a:xfrm>
            <a:off x="2585592" y="3120821"/>
            <a:ext cx="1920245" cy="1430306"/>
          </a:xfrm>
          <a:prstGeom prst="rect">
            <a:avLst/>
          </a:prstGeom>
        </p:spPr>
      </p:pic>
      <p:pic>
        <p:nvPicPr>
          <p:cNvPr id="21" name="Picture 20"/>
          <p:cNvPicPr>
            <a:picLocks noChangeAspect="1"/>
          </p:cNvPicPr>
          <p:nvPr/>
        </p:nvPicPr>
        <p:blipFill>
          <a:blip r:embed="rId3"/>
          <a:stretch>
            <a:fillRect/>
          </a:stretch>
        </p:blipFill>
        <p:spPr>
          <a:xfrm>
            <a:off x="7295868" y="3295894"/>
            <a:ext cx="3107858" cy="1209438"/>
          </a:xfrm>
          <a:prstGeom prst="rect">
            <a:avLst/>
          </a:prstGeom>
        </p:spPr>
      </p:pic>
      <p:sp>
        <p:nvSpPr>
          <p:cNvPr id="24" name="TextBox 23"/>
          <p:cNvSpPr txBox="1"/>
          <p:nvPr/>
        </p:nvSpPr>
        <p:spPr>
          <a:xfrm>
            <a:off x="2317552" y="3140081"/>
            <a:ext cx="1059572" cy="262829"/>
          </a:xfrm>
          <a:prstGeom prst="rect">
            <a:avLst/>
          </a:prstGeom>
          <a:noFill/>
        </p:spPr>
        <p:txBody>
          <a:bodyPr wrap="square" rtlCol="0">
            <a:spAutoFit/>
          </a:bodyPr>
          <a:lstStyle/>
          <a:p>
            <a:r>
              <a:rPr lang="en-US" sz="1108" dirty="0">
                <a:latin typeface="Calibri"/>
                <a:cs typeface="Calibri"/>
              </a:rPr>
              <a:t>P-Diagram</a:t>
            </a:r>
          </a:p>
        </p:txBody>
      </p:sp>
      <p:sp>
        <p:nvSpPr>
          <p:cNvPr id="25" name="TextBox 24"/>
          <p:cNvSpPr txBox="1"/>
          <p:nvPr/>
        </p:nvSpPr>
        <p:spPr>
          <a:xfrm>
            <a:off x="1277738" y="4286248"/>
            <a:ext cx="1716789" cy="433324"/>
          </a:xfrm>
          <a:prstGeom prst="rect">
            <a:avLst/>
          </a:prstGeom>
          <a:ln/>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US" sz="1108" dirty="0"/>
              <a:t>Identify Design and Noise Parameters</a:t>
            </a:r>
          </a:p>
        </p:txBody>
      </p:sp>
      <p:sp>
        <p:nvSpPr>
          <p:cNvPr id="26" name="TextBox 25"/>
          <p:cNvSpPr txBox="1"/>
          <p:nvPr/>
        </p:nvSpPr>
        <p:spPr>
          <a:xfrm>
            <a:off x="8801753" y="4587847"/>
            <a:ext cx="1716585" cy="603820"/>
          </a:xfrm>
          <a:prstGeom prst="rect">
            <a:avLst/>
          </a:prstGeom>
          <a:ln/>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US" sz="1108" dirty="0"/>
              <a:t>Determine Critical  Design and Noise Parameters</a:t>
            </a:r>
          </a:p>
        </p:txBody>
      </p:sp>
      <p:sp>
        <p:nvSpPr>
          <p:cNvPr id="27" name="TextBox 26"/>
          <p:cNvSpPr txBox="1"/>
          <p:nvPr/>
        </p:nvSpPr>
        <p:spPr>
          <a:xfrm>
            <a:off x="7569254" y="4625588"/>
            <a:ext cx="1281232" cy="262829"/>
          </a:xfrm>
          <a:prstGeom prst="rect">
            <a:avLst/>
          </a:prstGeom>
          <a:noFill/>
        </p:spPr>
        <p:txBody>
          <a:bodyPr wrap="square" rtlCol="0">
            <a:spAutoFit/>
          </a:bodyPr>
          <a:lstStyle/>
          <a:p>
            <a:r>
              <a:rPr lang="en-US" sz="1108" dirty="0">
                <a:latin typeface="Calibri"/>
                <a:cs typeface="Calibri"/>
              </a:rPr>
              <a:t>What-Why Table</a:t>
            </a:r>
          </a:p>
        </p:txBody>
      </p:sp>
      <p:cxnSp>
        <p:nvCxnSpPr>
          <p:cNvPr id="28" name="Curved Connector 27"/>
          <p:cNvCxnSpPr/>
          <p:nvPr/>
        </p:nvCxnSpPr>
        <p:spPr>
          <a:xfrm flipV="1">
            <a:off x="6621726" y="5749222"/>
            <a:ext cx="1150983" cy="356359"/>
          </a:xfrm>
          <a:prstGeom prst="curvedConnector3">
            <a:avLst/>
          </a:prstGeom>
          <a:ln w="76200" cmpd="sng">
            <a:tailEnd type="triangle" w="med" len="lg"/>
          </a:ln>
        </p:spPr>
        <p:style>
          <a:lnRef idx="3">
            <a:schemeClr val="accent2"/>
          </a:lnRef>
          <a:fillRef idx="0">
            <a:schemeClr val="accent2"/>
          </a:fillRef>
          <a:effectRef idx="2">
            <a:schemeClr val="accent2"/>
          </a:effectRef>
          <a:fontRef idx="minor">
            <a:schemeClr val="tx1"/>
          </a:fontRef>
        </p:style>
      </p:cxnSp>
      <p:pic>
        <p:nvPicPr>
          <p:cNvPr id="29" name="Picture 28"/>
          <p:cNvPicPr>
            <a:picLocks noChangeAspect="1"/>
          </p:cNvPicPr>
          <p:nvPr/>
        </p:nvPicPr>
        <p:blipFill>
          <a:blip r:embed="rId4"/>
          <a:stretch>
            <a:fillRect/>
          </a:stretch>
        </p:blipFill>
        <p:spPr>
          <a:xfrm>
            <a:off x="9367039" y="5362586"/>
            <a:ext cx="949569" cy="1008185"/>
          </a:xfrm>
          <a:prstGeom prst="rect">
            <a:avLst/>
          </a:prstGeom>
        </p:spPr>
      </p:pic>
      <p:pic>
        <p:nvPicPr>
          <p:cNvPr id="31" name="Picture 30"/>
          <p:cNvPicPr>
            <a:picLocks noChangeAspect="1"/>
          </p:cNvPicPr>
          <p:nvPr/>
        </p:nvPicPr>
        <p:blipFill>
          <a:blip r:embed="rId5"/>
          <a:stretch>
            <a:fillRect/>
          </a:stretch>
        </p:blipFill>
        <p:spPr>
          <a:xfrm>
            <a:off x="4098399" y="1027513"/>
            <a:ext cx="2413498" cy="2131683"/>
          </a:xfrm>
          <a:prstGeom prst="rect">
            <a:avLst/>
          </a:prstGeom>
        </p:spPr>
      </p:pic>
      <p:cxnSp>
        <p:nvCxnSpPr>
          <p:cNvPr id="32" name="Curved Connector 31"/>
          <p:cNvCxnSpPr/>
          <p:nvPr/>
        </p:nvCxnSpPr>
        <p:spPr>
          <a:xfrm rot="5400000">
            <a:off x="4482821" y="2705820"/>
            <a:ext cx="449403" cy="1356157"/>
          </a:xfrm>
          <a:prstGeom prst="curvedConnector2">
            <a:avLst/>
          </a:prstGeom>
          <a:ln w="76200" cmpd="sng">
            <a:tailEnd type="triangle" w="med" len="lg"/>
          </a:ln>
        </p:spPr>
        <p:style>
          <a:lnRef idx="3">
            <a:schemeClr val="accent2"/>
          </a:lnRef>
          <a:fillRef idx="0">
            <a:schemeClr val="accent2"/>
          </a:fillRef>
          <a:effectRef idx="2">
            <a:schemeClr val="accent2"/>
          </a:effectRef>
          <a:fontRef idx="minor">
            <a:schemeClr val="tx1"/>
          </a:fontRef>
        </p:style>
      </p:cxnSp>
      <p:cxnSp>
        <p:nvCxnSpPr>
          <p:cNvPr id="35" name="Curved Connector 34"/>
          <p:cNvCxnSpPr/>
          <p:nvPr/>
        </p:nvCxnSpPr>
        <p:spPr>
          <a:xfrm rot="16200000" flipH="1">
            <a:off x="5758505" y="2797781"/>
            <a:ext cx="771242" cy="1494070"/>
          </a:xfrm>
          <a:prstGeom prst="curvedConnector2">
            <a:avLst/>
          </a:prstGeom>
          <a:ln w="76200" cmpd="sng">
            <a:tailEnd type="triangle" w="med" len="lg"/>
          </a:ln>
        </p:spPr>
        <p:style>
          <a:lnRef idx="3">
            <a:schemeClr val="accent2"/>
          </a:lnRef>
          <a:fillRef idx="0">
            <a:schemeClr val="accent2"/>
          </a:fillRef>
          <a:effectRef idx="2">
            <a:schemeClr val="accent2"/>
          </a:effectRef>
          <a:fontRef idx="minor">
            <a:schemeClr val="tx1"/>
          </a:fontRef>
        </p:style>
      </p:cxnSp>
      <p:sp>
        <p:nvSpPr>
          <p:cNvPr id="41" name="TextBox 40"/>
          <p:cNvSpPr txBox="1"/>
          <p:nvPr/>
        </p:nvSpPr>
        <p:spPr>
          <a:xfrm>
            <a:off x="4744777" y="3668816"/>
            <a:ext cx="1149283" cy="433324"/>
          </a:xfrm>
          <a:prstGeom prst="rect">
            <a:avLst/>
          </a:prstGeom>
          <a:noFill/>
        </p:spPr>
        <p:txBody>
          <a:bodyPr wrap="square" rtlCol="0">
            <a:spAutoFit/>
          </a:bodyPr>
          <a:lstStyle/>
          <a:p>
            <a:r>
              <a:rPr lang="en-US" sz="1108" dirty="0">
                <a:latin typeface="Calibri"/>
                <a:cs typeface="Calibri"/>
              </a:rPr>
              <a:t>Critical Solution Elements</a:t>
            </a:r>
          </a:p>
        </p:txBody>
      </p:sp>
      <p:cxnSp>
        <p:nvCxnSpPr>
          <p:cNvPr id="42" name="Curved Connector 41"/>
          <p:cNvCxnSpPr>
            <a:stCxn id="19" idx="2"/>
          </p:cNvCxnSpPr>
          <p:nvPr/>
        </p:nvCxnSpPr>
        <p:spPr>
          <a:xfrm rot="16200000" flipH="1">
            <a:off x="3936976" y="4159867"/>
            <a:ext cx="172413" cy="954935"/>
          </a:xfrm>
          <a:prstGeom prst="curvedConnector2">
            <a:avLst/>
          </a:prstGeom>
          <a:ln w="76200" cmpd="sng">
            <a:tailEnd type="triangle" w="med" len="lg"/>
          </a:ln>
        </p:spPr>
        <p:style>
          <a:lnRef idx="3">
            <a:schemeClr val="accent2"/>
          </a:lnRef>
          <a:fillRef idx="0">
            <a:schemeClr val="accent2"/>
          </a:fillRef>
          <a:effectRef idx="2">
            <a:schemeClr val="accent2"/>
          </a:effectRef>
          <a:fontRef idx="minor">
            <a:schemeClr val="tx1"/>
          </a:fontRef>
        </p:style>
      </p:cxnSp>
      <p:pic>
        <p:nvPicPr>
          <p:cNvPr id="46" name="Picture 45"/>
          <p:cNvPicPr>
            <a:picLocks noChangeAspect="1"/>
          </p:cNvPicPr>
          <p:nvPr/>
        </p:nvPicPr>
        <p:blipFill>
          <a:blip r:embed="rId6"/>
          <a:stretch>
            <a:fillRect/>
          </a:stretch>
        </p:blipFill>
        <p:spPr>
          <a:xfrm>
            <a:off x="3905784" y="4385027"/>
            <a:ext cx="2413498" cy="2131683"/>
          </a:xfrm>
          <a:prstGeom prst="rect">
            <a:avLst/>
          </a:prstGeom>
        </p:spPr>
      </p:pic>
      <p:cxnSp>
        <p:nvCxnSpPr>
          <p:cNvPr id="47" name="Curved Connector 46"/>
          <p:cNvCxnSpPr/>
          <p:nvPr/>
        </p:nvCxnSpPr>
        <p:spPr>
          <a:xfrm rot="5400000">
            <a:off x="6864604" y="4524660"/>
            <a:ext cx="449403" cy="1356157"/>
          </a:xfrm>
          <a:prstGeom prst="curvedConnector2">
            <a:avLst/>
          </a:prstGeom>
          <a:ln w="76200" cmpd="sng">
            <a:tailEnd type="triangle" w="med" len="lg"/>
          </a:ln>
        </p:spPr>
        <p:style>
          <a:lnRef idx="3">
            <a:schemeClr val="accent2"/>
          </a:lnRef>
          <a:fillRef idx="0">
            <a:schemeClr val="accent2"/>
          </a:fillRef>
          <a:effectRef idx="2">
            <a:schemeClr val="accent2"/>
          </a:effectRef>
          <a:fontRef idx="minor">
            <a:schemeClr val="tx1"/>
          </a:fontRef>
        </p:style>
      </p:cxnSp>
      <p:sp>
        <p:nvSpPr>
          <p:cNvPr id="48" name="TextBox 47"/>
          <p:cNvSpPr txBox="1"/>
          <p:nvPr/>
        </p:nvSpPr>
        <p:spPr>
          <a:xfrm>
            <a:off x="5836403" y="6161725"/>
            <a:ext cx="1149283" cy="262829"/>
          </a:xfrm>
          <a:prstGeom prst="rect">
            <a:avLst/>
          </a:prstGeom>
          <a:noFill/>
        </p:spPr>
        <p:txBody>
          <a:bodyPr wrap="square" rtlCol="0">
            <a:spAutoFit/>
          </a:bodyPr>
          <a:lstStyle/>
          <a:p>
            <a:r>
              <a:rPr lang="en-US" sz="1108" dirty="0">
                <a:latin typeface="Calibri"/>
                <a:cs typeface="Calibri"/>
              </a:rPr>
              <a:t>Update QFD 2</a:t>
            </a:r>
          </a:p>
        </p:txBody>
      </p:sp>
      <p:pic>
        <p:nvPicPr>
          <p:cNvPr id="33" name="Picture 32"/>
          <p:cNvPicPr>
            <a:picLocks noChangeAspect="1"/>
          </p:cNvPicPr>
          <p:nvPr/>
        </p:nvPicPr>
        <p:blipFill>
          <a:blip r:embed="rId7"/>
          <a:stretch>
            <a:fillRect/>
          </a:stretch>
        </p:blipFill>
        <p:spPr>
          <a:xfrm>
            <a:off x="7709537" y="5232324"/>
            <a:ext cx="1137138" cy="1043354"/>
          </a:xfrm>
          <a:prstGeom prst="rect">
            <a:avLst/>
          </a:prstGeom>
        </p:spPr>
      </p:pic>
      <p:sp>
        <p:nvSpPr>
          <p:cNvPr id="36" name="Right Arrow 35"/>
          <p:cNvSpPr/>
          <p:nvPr/>
        </p:nvSpPr>
        <p:spPr>
          <a:xfrm>
            <a:off x="8887115" y="5662534"/>
            <a:ext cx="439485" cy="425287"/>
          </a:xfrm>
          <a:prstGeom prst="rightArrow">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en-US" sz="1662" dirty="0"/>
          </a:p>
        </p:txBody>
      </p:sp>
      <p:pic>
        <p:nvPicPr>
          <p:cNvPr id="4" name="Picture 3"/>
          <p:cNvPicPr>
            <a:picLocks noChangeAspect="1"/>
          </p:cNvPicPr>
          <p:nvPr/>
        </p:nvPicPr>
        <p:blipFill>
          <a:blip r:embed="rId8"/>
          <a:stretch>
            <a:fillRect/>
          </a:stretch>
        </p:blipFill>
        <p:spPr>
          <a:xfrm>
            <a:off x="7431544" y="1573888"/>
            <a:ext cx="2787607" cy="1181704"/>
          </a:xfrm>
          <a:prstGeom prst="rect">
            <a:avLst/>
          </a:prstGeom>
        </p:spPr>
      </p:pic>
      <p:sp>
        <p:nvSpPr>
          <p:cNvPr id="34" name="TextBox 33"/>
          <p:cNvSpPr txBox="1"/>
          <p:nvPr/>
        </p:nvSpPr>
        <p:spPr>
          <a:xfrm>
            <a:off x="8813202" y="2771457"/>
            <a:ext cx="1989859" cy="433324"/>
          </a:xfrm>
          <a:prstGeom prst="rect">
            <a:avLst/>
          </a:prstGeom>
          <a:ln/>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US" sz="1108" dirty="0"/>
              <a:t>Determine Critical  Failures and Causes</a:t>
            </a:r>
          </a:p>
        </p:txBody>
      </p:sp>
      <p:sp>
        <p:nvSpPr>
          <p:cNvPr id="37" name="TextBox 36"/>
          <p:cNvSpPr txBox="1"/>
          <p:nvPr/>
        </p:nvSpPr>
        <p:spPr>
          <a:xfrm>
            <a:off x="7580703" y="2809199"/>
            <a:ext cx="1281232" cy="262829"/>
          </a:xfrm>
          <a:prstGeom prst="rect">
            <a:avLst/>
          </a:prstGeom>
          <a:noFill/>
        </p:spPr>
        <p:txBody>
          <a:bodyPr wrap="square" rtlCol="0">
            <a:spAutoFit/>
          </a:bodyPr>
          <a:lstStyle/>
          <a:p>
            <a:r>
              <a:rPr lang="en-US" sz="1108" dirty="0">
                <a:latin typeface="Calibri"/>
                <a:cs typeface="Calibri"/>
              </a:rPr>
              <a:t>Design FMEA</a:t>
            </a:r>
          </a:p>
        </p:txBody>
      </p:sp>
      <p:sp>
        <p:nvSpPr>
          <p:cNvPr id="3" name="Rectangle 2">
            <a:extLst>
              <a:ext uri="{FF2B5EF4-FFF2-40B4-BE49-F238E27FC236}">
                <a16:creationId xmlns:a16="http://schemas.microsoft.com/office/drawing/2014/main" id="{897358C1-E466-C940-9B6A-1AD6F0BDC888}"/>
              </a:ext>
            </a:extLst>
          </p:cNvPr>
          <p:cNvSpPr/>
          <p:nvPr/>
        </p:nvSpPr>
        <p:spPr>
          <a:xfrm>
            <a:off x="1277738" y="4923267"/>
            <a:ext cx="2177311" cy="1719726"/>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400" dirty="0">
                <a:solidFill>
                  <a:srgbClr val="FF0000"/>
                </a:solidFill>
              </a:rPr>
              <a:t>There is another activity, not included on this diagram, to search the design space to find the best nominal values  </a:t>
            </a:r>
          </a:p>
        </p:txBody>
      </p:sp>
    </p:spTree>
    <p:extLst>
      <p:ext uri="{BB962C8B-B14F-4D97-AF65-F5344CB8AC3E}">
        <p14:creationId xmlns:p14="http://schemas.microsoft.com/office/powerpoint/2010/main" val="36121895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Title 1"/>
          <p:cNvSpPr>
            <a:spLocks noGrp="1"/>
          </p:cNvSpPr>
          <p:nvPr>
            <p:ph type="title"/>
          </p:nvPr>
        </p:nvSpPr>
        <p:spPr/>
        <p:txBody>
          <a:bodyPr/>
          <a:lstStyle/>
          <a:p>
            <a:r>
              <a:rPr lang="en-US" dirty="0"/>
              <a:t>Determine Critical Design Parameters and Noise Variables</a:t>
            </a:r>
          </a:p>
        </p:txBody>
      </p:sp>
      <p:sp>
        <p:nvSpPr>
          <p:cNvPr id="104451" name="Content Placeholder 2"/>
          <p:cNvSpPr>
            <a:spLocks noGrp="1"/>
          </p:cNvSpPr>
          <p:nvPr>
            <p:ph idx="1"/>
          </p:nvPr>
        </p:nvSpPr>
        <p:spPr>
          <a:xfrm>
            <a:off x="1041599" y="2405917"/>
            <a:ext cx="10133423" cy="2754600"/>
          </a:xfrm>
        </p:spPr>
        <p:txBody>
          <a:bodyPr>
            <a:normAutofit lnSpcReduction="10000"/>
          </a:bodyPr>
          <a:lstStyle/>
          <a:p>
            <a:r>
              <a:rPr lang="en-GB" sz="2000" dirty="0"/>
              <a:t>We need to find out which design parameters are sensitive to which noise factors</a:t>
            </a:r>
          </a:p>
          <a:p>
            <a:r>
              <a:rPr lang="en-GB" sz="2000" dirty="0"/>
              <a:t>To achieve this we need to identify:</a:t>
            </a:r>
          </a:p>
          <a:p>
            <a:pPr lvl="1"/>
            <a:r>
              <a:rPr lang="en-GB" sz="2000" dirty="0"/>
              <a:t>the system response that relates to the critical customer requirements  </a:t>
            </a:r>
          </a:p>
          <a:p>
            <a:pPr lvl="1"/>
            <a:r>
              <a:rPr lang="en-GB" sz="2000" dirty="0"/>
              <a:t>the design parameters</a:t>
            </a:r>
          </a:p>
          <a:p>
            <a:pPr lvl="1"/>
            <a:r>
              <a:rPr lang="en-GB" sz="2000" dirty="0"/>
              <a:t>the noise parameters</a:t>
            </a:r>
          </a:p>
          <a:p>
            <a:r>
              <a:rPr lang="en-GB" sz="2000" dirty="0"/>
              <a:t>We use a Parameter Diagram</a:t>
            </a:r>
          </a:p>
        </p:txBody>
      </p:sp>
    </p:spTree>
    <p:extLst>
      <p:ext uri="{BB962C8B-B14F-4D97-AF65-F5344CB8AC3E}">
        <p14:creationId xmlns:p14="http://schemas.microsoft.com/office/powerpoint/2010/main" val="873465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A17F9174-4822-E143-8E48-DE8D18200C0B}"/>
              </a:ext>
            </a:extLst>
          </p:cNvPr>
          <p:cNvSpPr>
            <a:spLocks noGrp="1" noChangeArrowheads="1"/>
          </p:cNvSpPr>
          <p:nvPr>
            <p:ph type="title"/>
          </p:nvPr>
        </p:nvSpPr>
        <p:spPr>
          <a:xfrm>
            <a:off x="24949" y="31181"/>
            <a:ext cx="11010600" cy="664797"/>
          </a:xfrm>
        </p:spPr>
        <p:txBody>
          <a:bodyPr/>
          <a:lstStyle/>
          <a:p>
            <a:r>
              <a:rPr lang="en-GB" altLang="en-US" sz="2800" dirty="0"/>
              <a:t>Qualitative Robustness and Critical Parameter Analysis</a:t>
            </a:r>
            <a:endParaRPr lang="en-US" altLang="en-US" sz="2800" dirty="0"/>
          </a:p>
        </p:txBody>
      </p:sp>
      <p:sp>
        <p:nvSpPr>
          <p:cNvPr id="2" name="Content Placeholder 1">
            <a:extLst>
              <a:ext uri="{FF2B5EF4-FFF2-40B4-BE49-F238E27FC236}">
                <a16:creationId xmlns:a16="http://schemas.microsoft.com/office/drawing/2014/main" id="{B6045418-37FF-DD46-A993-07BEF10E4420}"/>
              </a:ext>
            </a:extLst>
          </p:cNvPr>
          <p:cNvSpPr>
            <a:spLocks noGrp="1"/>
          </p:cNvSpPr>
          <p:nvPr>
            <p:ph type="body" sz="quarter" idx="16"/>
          </p:nvPr>
        </p:nvSpPr>
        <p:spPr/>
        <p:txBody>
          <a:bodyPr/>
          <a:lstStyle/>
          <a:p>
            <a:pPr marL="0" indent="0">
              <a:buNone/>
            </a:pPr>
            <a:r>
              <a:rPr lang="en-GB" altLang="en-US" dirty="0"/>
              <a:t>Purpose:</a:t>
            </a:r>
          </a:p>
          <a:p>
            <a:r>
              <a:rPr lang="en-GB" altLang="en-US" sz="1600" dirty="0"/>
              <a:t>To identify the critical design parameters and the dominant sources of variation (Noise) that could result in a non-robust design.</a:t>
            </a:r>
          </a:p>
          <a:p>
            <a:pPr marL="0" indent="0">
              <a:buNone/>
            </a:pPr>
            <a:r>
              <a:rPr lang="en-GB" altLang="en-US" dirty="0"/>
              <a:t>Approach</a:t>
            </a:r>
          </a:p>
          <a:p>
            <a:r>
              <a:rPr lang="en-GB" altLang="en-US" sz="1600" dirty="0"/>
              <a:t>It is important to approach this activity in a disciplined and structured way. This can be achieved through using:</a:t>
            </a:r>
          </a:p>
          <a:p>
            <a:pPr lvl="1"/>
            <a:r>
              <a:rPr lang="en-GB" altLang="en-US" sz="1400" b="1" dirty="0">
                <a:solidFill>
                  <a:schemeClr val="accent3">
                    <a:lumMod val="60000"/>
                    <a:lumOff val="40000"/>
                  </a:schemeClr>
                </a:solidFill>
              </a:rPr>
              <a:t>The P-Diagram to identify, categorise and document those factors that affect the performance of system outputs</a:t>
            </a:r>
          </a:p>
          <a:p>
            <a:pPr lvl="1"/>
            <a:r>
              <a:rPr lang="en-GB" altLang="en-US" sz="1400" b="1" dirty="0">
                <a:solidFill>
                  <a:schemeClr val="accent3">
                    <a:lumMod val="60000"/>
                    <a:lumOff val="40000"/>
                  </a:schemeClr>
                </a:solidFill>
              </a:rPr>
              <a:t>The What Why Table to prioritise the identified factors for quantitative analysis</a:t>
            </a:r>
          </a:p>
          <a:p>
            <a:pPr lvl="1"/>
            <a:r>
              <a:rPr lang="en-GB" altLang="en-US" sz="1400" b="1" dirty="0">
                <a:solidFill>
                  <a:schemeClr val="accent3">
                    <a:lumMod val="60000"/>
                    <a:lumOff val="40000"/>
                  </a:schemeClr>
                </a:solidFill>
              </a:rPr>
              <a:t>The Design FMEA to identify, document and prioritise potential failure modes, effects and causes</a:t>
            </a:r>
          </a:p>
          <a:p>
            <a:endParaRPr lang="en-US" dirty="0"/>
          </a:p>
        </p:txBody>
      </p:sp>
      <p:pic>
        <p:nvPicPr>
          <p:cNvPr id="5" name="Picture 4">
            <a:extLst>
              <a:ext uri="{FF2B5EF4-FFF2-40B4-BE49-F238E27FC236}">
                <a16:creationId xmlns:a16="http://schemas.microsoft.com/office/drawing/2014/main" id="{E19090DD-CA1E-8D48-A673-94453F5F7CAE}"/>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3088525" y="2225954"/>
            <a:ext cx="1994087" cy="1313593"/>
          </a:xfrm>
          <a:prstGeom prst="rect">
            <a:avLst/>
          </a:prstGeom>
        </p:spPr>
      </p:pic>
      <p:pic>
        <p:nvPicPr>
          <p:cNvPr id="6" name="Picture 5">
            <a:extLst>
              <a:ext uri="{FF2B5EF4-FFF2-40B4-BE49-F238E27FC236}">
                <a16:creationId xmlns:a16="http://schemas.microsoft.com/office/drawing/2014/main" id="{8B50345F-40BD-E14F-9278-FB30BD724A53}"/>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4527844" y="4791671"/>
            <a:ext cx="1878923" cy="848334"/>
          </a:xfrm>
          <a:prstGeom prst="rect">
            <a:avLst/>
          </a:prstGeom>
        </p:spPr>
      </p:pic>
      <p:sp>
        <p:nvSpPr>
          <p:cNvPr id="7" name="TextBox 6">
            <a:extLst>
              <a:ext uri="{FF2B5EF4-FFF2-40B4-BE49-F238E27FC236}">
                <a16:creationId xmlns:a16="http://schemas.microsoft.com/office/drawing/2014/main" id="{1FB83DAB-DDC9-1648-BF8A-F93EEC1800DB}"/>
              </a:ext>
            </a:extLst>
          </p:cNvPr>
          <p:cNvSpPr txBox="1"/>
          <p:nvPr/>
        </p:nvSpPr>
        <p:spPr>
          <a:xfrm>
            <a:off x="4899322" y="5791728"/>
            <a:ext cx="1419879" cy="205705"/>
          </a:xfrm>
          <a:prstGeom prst="rect">
            <a:avLst/>
          </a:prstGeom>
          <a:noFill/>
        </p:spPr>
        <p:txBody>
          <a:bodyPr wrap="square" lIns="51316" tIns="25658" rIns="51316" bIns="25658" rtlCol="0">
            <a:spAutoFit/>
          </a:bodyPr>
          <a:lstStyle/>
          <a:p>
            <a:r>
              <a:rPr lang="en-US" sz="1000" b="1" dirty="0">
                <a:latin typeface="GE Inspira Pitch Regular" charset="0"/>
              </a:rPr>
              <a:t>What Why Table</a:t>
            </a:r>
          </a:p>
        </p:txBody>
      </p:sp>
      <p:sp>
        <p:nvSpPr>
          <p:cNvPr id="8" name="TextBox 7">
            <a:extLst>
              <a:ext uri="{FF2B5EF4-FFF2-40B4-BE49-F238E27FC236}">
                <a16:creationId xmlns:a16="http://schemas.microsoft.com/office/drawing/2014/main" id="{84ABD437-4EF1-644C-8236-BD07F18A707D}"/>
              </a:ext>
            </a:extLst>
          </p:cNvPr>
          <p:cNvSpPr txBox="1"/>
          <p:nvPr/>
        </p:nvSpPr>
        <p:spPr>
          <a:xfrm>
            <a:off x="3326201" y="1827397"/>
            <a:ext cx="1201642" cy="205705"/>
          </a:xfrm>
          <a:prstGeom prst="rect">
            <a:avLst/>
          </a:prstGeom>
          <a:noFill/>
        </p:spPr>
        <p:txBody>
          <a:bodyPr wrap="square" lIns="51316" tIns="25658" rIns="51316" bIns="25658" rtlCol="0">
            <a:spAutoFit/>
          </a:bodyPr>
          <a:lstStyle/>
          <a:p>
            <a:r>
              <a:rPr lang="en-US" sz="1000" b="1" dirty="0">
                <a:latin typeface="GE Inspira Pitch Regular" charset="0"/>
              </a:rPr>
              <a:t>Parameter Diagram </a:t>
            </a:r>
          </a:p>
        </p:txBody>
      </p:sp>
      <p:pic>
        <p:nvPicPr>
          <p:cNvPr id="9" name="Picture 8">
            <a:extLst>
              <a:ext uri="{FF2B5EF4-FFF2-40B4-BE49-F238E27FC236}">
                <a16:creationId xmlns:a16="http://schemas.microsoft.com/office/drawing/2014/main" id="{FCD049E1-BE4E-B24F-BFEA-8F9EC372F5DB}"/>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1668664" y="4791671"/>
            <a:ext cx="1895810" cy="838804"/>
          </a:xfrm>
          <a:prstGeom prst="rect">
            <a:avLst/>
          </a:prstGeom>
        </p:spPr>
      </p:pic>
      <p:sp>
        <p:nvSpPr>
          <p:cNvPr id="10" name="TextBox 9">
            <a:extLst>
              <a:ext uri="{FF2B5EF4-FFF2-40B4-BE49-F238E27FC236}">
                <a16:creationId xmlns:a16="http://schemas.microsoft.com/office/drawing/2014/main" id="{46EF6E0A-9E13-6B49-987B-48D1F072F012}"/>
              </a:ext>
            </a:extLst>
          </p:cNvPr>
          <p:cNvSpPr txBox="1"/>
          <p:nvPr/>
        </p:nvSpPr>
        <p:spPr>
          <a:xfrm>
            <a:off x="1708467" y="5757391"/>
            <a:ext cx="1503892" cy="359594"/>
          </a:xfrm>
          <a:prstGeom prst="rect">
            <a:avLst/>
          </a:prstGeom>
          <a:noFill/>
        </p:spPr>
        <p:txBody>
          <a:bodyPr wrap="square" lIns="51316" tIns="25658" rIns="51316" bIns="25658" rtlCol="0">
            <a:spAutoFit/>
          </a:bodyPr>
          <a:lstStyle/>
          <a:p>
            <a:pPr algn="ctr"/>
            <a:r>
              <a:rPr lang="en-US" sz="1000" b="1" dirty="0">
                <a:latin typeface="GE Inspira Pitch Regular" charset="0"/>
              </a:rPr>
              <a:t>Design Failure Mode and </a:t>
            </a:r>
          </a:p>
          <a:p>
            <a:pPr algn="ctr"/>
            <a:r>
              <a:rPr lang="en-US" sz="1000" b="1" dirty="0">
                <a:latin typeface="GE Inspira Pitch Regular" charset="0"/>
              </a:rPr>
              <a:t>Effects Analysis</a:t>
            </a:r>
          </a:p>
        </p:txBody>
      </p:sp>
      <p:sp>
        <p:nvSpPr>
          <p:cNvPr id="3" name="Up-Down Arrow 2">
            <a:extLst>
              <a:ext uri="{FF2B5EF4-FFF2-40B4-BE49-F238E27FC236}">
                <a16:creationId xmlns:a16="http://schemas.microsoft.com/office/drawing/2014/main" id="{AEAD2C92-236A-2945-B6C2-07799CE7F087}"/>
              </a:ext>
            </a:extLst>
          </p:cNvPr>
          <p:cNvSpPr/>
          <p:nvPr/>
        </p:nvSpPr>
        <p:spPr bwMode="auto">
          <a:xfrm rot="19626657">
            <a:off x="4788834" y="3366382"/>
            <a:ext cx="415417" cy="1323312"/>
          </a:xfrm>
          <a:prstGeom prst="upDownArrow">
            <a:avLst/>
          </a:prstGeom>
          <a:ln>
            <a:headEnd type="none" w="med" len="med"/>
            <a:tailEnd type="none" w="med" len="med"/>
          </a:ln>
        </p:spPr>
        <p:style>
          <a:lnRef idx="0">
            <a:schemeClr val="dk1"/>
          </a:lnRef>
          <a:fillRef idx="3">
            <a:schemeClr val="dk1"/>
          </a:fillRef>
          <a:effectRef idx="3">
            <a:schemeClr val="dk1"/>
          </a:effectRef>
          <a:fontRef idx="minor">
            <a:schemeClr val="lt1"/>
          </a:fontRef>
        </p:style>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600" b="0" i="0" u="none" strike="noStrike" cap="none" normalizeH="0" baseline="0" dirty="0">
              <a:ln>
                <a:noFill/>
              </a:ln>
              <a:solidFill>
                <a:schemeClr val="tx1"/>
              </a:solidFill>
              <a:effectLst/>
              <a:latin typeface="Verdana" pitchFamily="34" charset="0"/>
            </a:endParaRPr>
          </a:p>
        </p:txBody>
      </p:sp>
      <p:sp>
        <p:nvSpPr>
          <p:cNvPr id="13" name="Up-Down Arrow 12">
            <a:extLst>
              <a:ext uri="{FF2B5EF4-FFF2-40B4-BE49-F238E27FC236}">
                <a16:creationId xmlns:a16="http://schemas.microsoft.com/office/drawing/2014/main" id="{32682C99-3C63-D64B-8698-43481DB63664}"/>
              </a:ext>
            </a:extLst>
          </p:cNvPr>
          <p:cNvSpPr/>
          <p:nvPr/>
        </p:nvSpPr>
        <p:spPr bwMode="auto">
          <a:xfrm rot="1973343" flipH="1">
            <a:off x="2673107" y="3328690"/>
            <a:ext cx="415417" cy="1323312"/>
          </a:xfrm>
          <a:prstGeom prst="upDownArrow">
            <a:avLst/>
          </a:prstGeom>
          <a:ln>
            <a:headEnd type="none" w="med" len="med"/>
            <a:tailEnd type="none" w="med" len="med"/>
          </a:ln>
        </p:spPr>
        <p:style>
          <a:lnRef idx="0">
            <a:schemeClr val="dk1"/>
          </a:lnRef>
          <a:fillRef idx="3">
            <a:schemeClr val="dk1"/>
          </a:fillRef>
          <a:effectRef idx="3">
            <a:schemeClr val="dk1"/>
          </a:effectRef>
          <a:fontRef idx="minor">
            <a:schemeClr val="lt1"/>
          </a:fontRef>
        </p:style>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600" b="0" i="0" u="none" strike="noStrike" cap="none" normalizeH="0" baseline="0" dirty="0">
              <a:ln>
                <a:noFill/>
              </a:ln>
              <a:solidFill>
                <a:schemeClr val="tx1"/>
              </a:solidFill>
              <a:effectLst/>
              <a:latin typeface="Verdana" pitchFamily="34" charset="0"/>
            </a:endParaRPr>
          </a:p>
        </p:txBody>
      </p:sp>
      <p:sp>
        <p:nvSpPr>
          <p:cNvPr id="15" name="Up-Down Arrow 14">
            <a:extLst>
              <a:ext uri="{FF2B5EF4-FFF2-40B4-BE49-F238E27FC236}">
                <a16:creationId xmlns:a16="http://schemas.microsoft.com/office/drawing/2014/main" id="{1D9E0D4A-8AC7-1846-94E0-D5012F6A987A}"/>
              </a:ext>
            </a:extLst>
          </p:cNvPr>
          <p:cNvSpPr/>
          <p:nvPr/>
        </p:nvSpPr>
        <p:spPr bwMode="auto">
          <a:xfrm rot="16200000">
            <a:off x="3811146" y="4835984"/>
            <a:ext cx="415417" cy="750179"/>
          </a:xfrm>
          <a:prstGeom prst="upDownArrow">
            <a:avLst/>
          </a:prstGeom>
          <a:ln>
            <a:headEnd type="none" w="med" len="med"/>
            <a:tailEnd type="none" w="med" len="med"/>
          </a:ln>
        </p:spPr>
        <p:style>
          <a:lnRef idx="0">
            <a:schemeClr val="dk1"/>
          </a:lnRef>
          <a:fillRef idx="3">
            <a:schemeClr val="dk1"/>
          </a:fillRef>
          <a:effectRef idx="3">
            <a:schemeClr val="dk1"/>
          </a:effectRef>
          <a:fontRef idx="minor">
            <a:schemeClr val="lt1"/>
          </a:fontRef>
        </p:style>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600" b="0" i="0" u="none" strike="noStrike" cap="none" normalizeH="0" baseline="0" dirty="0">
              <a:ln>
                <a:noFill/>
              </a:ln>
              <a:solidFill>
                <a:schemeClr val="tx1"/>
              </a:solidFill>
              <a:effectLst/>
              <a:latin typeface="Verdana" pitchFamily="34" charset="0"/>
            </a:endParaRPr>
          </a:p>
        </p:txBody>
      </p:sp>
    </p:spTree>
    <p:extLst>
      <p:ext uri="{BB962C8B-B14F-4D97-AF65-F5344CB8AC3E}">
        <p14:creationId xmlns:p14="http://schemas.microsoft.com/office/powerpoint/2010/main" val="4009838391"/>
      </p:ext>
    </p:extLst>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2"/>
          <p:cNvSpPr>
            <a:spLocks noGrp="1" noChangeArrowheads="1"/>
          </p:cNvSpPr>
          <p:nvPr>
            <p:ph type="title"/>
          </p:nvPr>
        </p:nvSpPr>
        <p:spPr>
          <a:xfrm>
            <a:off x="0" y="67089"/>
            <a:ext cx="11010600" cy="664797"/>
          </a:xfrm>
        </p:spPr>
        <p:txBody>
          <a:bodyPr/>
          <a:lstStyle/>
          <a:p>
            <a:r>
              <a:rPr lang="en-GB" dirty="0"/>
              <a:t>The P (Parameter) Diagram</a:t>
            </a:r>
          </a:p>
        </p:txBody>
      </p:sp>
      <p:sp>
        <p:nvSpPr>
          <p:cNvPr id="105475" name="Rectangle 3"/>
          <p:cNvSpPr>
            <a:spLocks noGrp="1" noChangeArrowheads="1"/>
          </p:cNvSpPr>
          <p:nvPr>
            <p:ph type="body" sz="quarter" idx="16"/>
          </p:nvPr>
        </p:nvSpPr>
        <p:spPr>
          <a:xfrm>
            <a:off x="6474819" y="1050692"/>
            <a:ext cx="4127889" cy="5078631"/>
          </a:xfrm>
        </p:spPr>
        <p:txBody>
          <a:bodyPr>
            <a:normAutofit fontScale="92500" lnSpcReduction="20000"/>
          </a:bodyPr>
          <a:lstStyle/>
          <a:p>
            <a:pPr marL="0" indent="0">
              <a:buNone/>
            </a:pPr>
            <a:r>
              <a:rPr lang="en-GB" dirty="0"/>
              <a:t>What is it?</a:t>
            </a:r>
          </a:p>
          <a:p>
            <a:r>
              <a:rPr lang="en-GB" sz="1800" dirty="0"/>
              <a:t>A simple diagrammatic tool that allows a team to identify and capture the  various factors (parameters) that influence the performance of a system output – in particular </a:t>
            </a:r>
            <a:r>
              <a:rPr lang="en-US" sz="1800" dirty="0">
                <a:latin typeface="Arial"/>
                <a:cs typeface="Arial"/>
              </a:rPr>
              <a:t>the factors that influence robustness. </a:t>
            </a:r>
          </a:p>
          <a:p>
            <a:endParaRPr lang="en-GB" sz="1800" dirty="0"/>
          </a:p>
          <a:p>
            <a:pPr marL="0" indent="0">
              <a:buNone/>
            </a:pPr>
            <a:r>
              <a:rPr lang="en-GB" dirty="0"/>
              <a:t>Why do it? </a:t>
            </a:r>
          </a:p>
          <a:p>
            <a:r>
              <a:rPr lang="en-GB" sz="1800" dirty="0"/>
              <a:t>Sensitive “cliff-edge” designs are unacceptable to customers and users</a:t>
            </a:r>
          </a:p>
          <a:p>
            <a:pPr lvl="1"/>
            <a:r>
              <a:rPr lang="en-GB" sz="1700" dirty="0"/>
              <a:t>they are a classic example of one of the three types of undesirable emergent behaviour.</a:t>
            </a:r>
          </a:p>
          <a:p>
            <a:pPr marL="457200" lvl="1" indent="0">
              <a:buNone/>
            </a:pPr>
            <a:endParaRPr lang="en-GB" sz="1700" dirty="0"/>
          </a:p>
          <a:p>
            <a:r>
              <a:rPr lang="en-GB" sz="1800" dirty="0"/>
              <a:t>However, all variation is caused and by consideration of the causes and their contribution can provide information to iterate the design and make it robust against the variation. </a:t>
            </a:r>
          </a:p>
        </p:txBody>
      </p:sp>
      <p:pic>
        <p:nvPicPr>
          <p:cNvPr id="8" name="Picture 7">
            <a:extLst>
              <a:ext uri="{FF2B5EF4-FFF2-40B4-BE49-F238E27FC236}">
                <a16:creationId xmlns:a16="http://schemas.microsoft.com/office/drawing/2014/main" id="{27D07782-F025-D94C-B7D2-D3E2298FECBD}"/>
              </a:ext>
            </a:extLst>
          </p:cNvPr>
          <p:cNvPicPr>
            <a:picLocks noChangeAspect="1"/>
          </p:cNvPicPr>
          <p:nvPr/>
        </p:nvPicPr>
        <p:blipFill>
          <a:blip r:embed="rId2"/>
          <a:stretch>
            <a:fillRect/>
          </a:stretch>
        </p:blipFill>
        <p:spPr>
          <a:xfrm>
            <a:off x="1661570" y="1658255"/>
            <a:ext cx="4498605" cy="3710190"/>
          </a:xfrm>
          <a:prstGeom prst="rect">
            <a:avLst/>
          </a:prstGeom>
        </p:spPr>
      </p:pic>
    </p:spTree>
    <p:extLst>
      <p:ext uri="{BB962C8B-B14F-4D97-AF65-F5344CB8AC3E}">
        <p14:creationId xmlns:p14="http://schemas.microsoft.com/office/powerpoint/2010/main" val="3592736487"/>
      </p:ext>
    </p:extLst>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8" name="Straight Arrow Connector 17"/>
          <p:cNvCxnSpPr/>
          <p:nvPr/>
        </p:nvCxnSpPr>
        <p:spPr>
          <a:xfrm>
            <a:off x="6745593" y="4132770"/>
            <a:ext cx="639067" cy="449599"/>
          </a:xfrm>
          <a:prstGeom prst="straightConnector1">
            <a:avLst/>
          </a:prstGeom>
          <a:ln w="38100">
            <a:solidFill>
              <a:srgbClr val="FC4C02"/>
            </a:solidFill>
            <a:tailEnd type="triangle"/>
          </a:ln>
        </p:spPr>
        <p:style>
          <a:lnRef idx="3">
            <a:schemeClr val="dk1"/>
          </a:lnRef>
          <a:fillRef idx="0">
            <a:schemeClr val="dk1"/>
          </a:fillRef>
          <a:effectRef idx="2">
            <a:schemeClr val="dk1"/>
          </a:effectRef>
          <a:fontRef idx="minor">
            <a:schemeClr val="tx1"/>
          </a:fontRef>
        </p:style>
      </p:cxnSp>
      <p:sp>
        <p:nvSpPr>
          <p:cNvPr id="106498" name="Rectangle 2"/>
          <p:cNvSpPr>
            <a:spLocks noGrp="1" noChangeArrowheads="1"/>
          </p:cNvSpPr>
          <p:nvPr>
            <p:ph type="title"/>
          </p:nvPr>
        </p:nvSpPr>
        <p:spPr>
          <a:xfrm>
            <a:off x="-1" y="104249"/>
            <a:ext cx="8892129" cy="589237"/>
          </a:xfrm>
        </p:spPr>
        <p:txBody>
          <a:bodyPr/>
          <a:lstStyle/>
          <a:p>
            <a:pPr defTabSz="761909" eaLnBrk="1" hangingPunct="1"/>
            <a:r>
              <a:rPr lang="en-GB" sz="3600" dirty="0">
                <a:latin typeface="Arial" charset="0"/>
              </a:rPr>
              <a:t>Parameter Diagram: The Factors</a:t>
            </a:r>
          </a:p>
        </p:txBody>
      </p:sp>
      <p:sp>
        <p:nvSpPr>
          <p:cNvPr id="106499" name="Text Box 5"/>
          <p:cNvSpPr txBox="1">
            <a:spLocks noChangeArrowheads="1"/>
          </p:cNvSpPr>
          <p:nvPr/>
        </p:nvSpPr>
        <p:spPr bwMode="auto">
          <a:xfrm flipH="1">
            <a:off x="7762903" y="3590895"/>
            <a:ext cx="1274708" cy="40011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rnd">
                <a:solidFill>
                  <a:srgbClr val="000000"/>
                </a:solidFill>
                <a:miter lim="800000"/>
                <a:headEnd/>
                <a:tailEnd/>
              </a14:hiddenLine>
            </a:ext>
          </a:extLst>
        </p:spPr>
        <p:txBody>
          <a:bodyPr wrap="square" lIns="91429" tIns="45715" rIns="91429" bIns="45715" anchor="ct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2000" b="1" dirty="0"/>
              <a:t>Output Y</a:t>
            </a:r>
          </a:p>
        </p:txBody>
      </p:sp>
      <p:sp>
        <p:nvSpPr>
          <p:cNvPr id="106500" name="Text Box 6"/>
          <p:cNvSpPr txBox="1">
            <a:spLocks noChangeArrowheads="1"/>
          </p:cNvSpPr>
          <p:nvPr/>
        </p:nvSpPr>
        <p:spPr bwMode="auto">
          <a:xfrm flipH="1">
            <a:off x="3078108" y="3151357"/>
            <a:ext cx="968509" cy="10156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rnd">
                <a:solidFill>
                  <a:srgbClr val="000000"/>
                </a:solidFill>
                <a:miter lim="800000"/>
                <a:headEnd/>
                <a:tailEnd/>
              </a14:hiddenLine>
            </a:ext>
          </a:extLst>
        </p:spPr>
        <p:txBody>
          <a:bodyPr wrap="square" lIns="91429" tIns="45715" rIns="91429" bIns="45715" anchor="ct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2000" b="1" dirty="0"/>
              <a:t>M</a:t>
            </a:r>
          </a:p>
          <a:p>
            <a:pPr algn="ctr"/>
            <a:r>
              <a:rPr lang="en-GB" sz="2000" b="1" dirty="0"/>
              <a:t>Signal</a:t>
            </a:r>
          </a:p>
          <a:p>
            <a:pPr algn="ctr"/>
            <a:r>
              <a:rPr lang="en-GB" sz="2000" b="1" dirty="0"/>
              <a:t>Factor</a:t>
            </a:r>
          </a:p>
        </p:txBody>
      </p:sp>
      <p:sp>
        <p:nvSpPr>
          <p:cNvPr id="106501" name="Text Box 11"/>
          <p:cNvSpPr txBox="1">
            <a:spLocks noChangeArrowheads="1"/>
          </p:cNvSpPr>
          <p:nvPr/>
        </p:nvSpPr>
        <p:spPr bwMode="auto">
          <a:xfrm flipH="1">
            <a:off x="5594295" y="1325734"/>
            <a:ext cx="968509" cy="10156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rnd">
                <a:solidFill>
                  <a:srgbClr val="000000"/>
                </a:solidFill>
                <a:miter lim="800000"/>
                <a:headEnd/>
                <a:tailEnd/>
              </a14:hiddenLine>
            </a:ext>
          </a:extLst>
        </p:spPr>
        <p:txBody>
          <a:bodyPr wrap="square" lIns="91429" tIns="45715" rIns="91429" bIns="45715" anchor="ct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2000" b="1" dirty="0"/>
              <a:t>N</a:t>
            </a:r>
          </a:p>
          <a:p>
            <a:pPr algn="ctr"/>
            <a:r>
              <a:rPr lang="en-GB" sz="2000" b="1" dirty="0"/>
              <a:t>Noise</a:t>
            </a:r>
          </a:p>
          <a:p>
            <a:pPr algn="ctr"/>
            <a:r>
              <a:rPr lang="en-GB" sz="2000" b="1" dirty="0"/>
              <a:t>Factor</a:t>
            </a:r>
          </a:p>
        </p:txBody>
      </p:sp>
      <p:sp>
        <p:nvSpPr>
          <p:cNvPr id="106502" name="Text Box 12"/>
          <p:cNvSpPr txBox="1">
            <a:spLocks noChangeArrowheads="1"/>
          </p:cNvSpPr>
          <p:nvPr/>
        </p:nvSpPr>
        <p:spPr bwMode="auto">
          <a:xfrm flipH="1">
            <a:off x="5466430" y="5250052"/>
            <a:ext cx="1096374" cy="10156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rnd">
                <a:solidFill>
                  <a:srgbClr val="000000"/>
                </a:solidFill>
                <a:miter lim="800000"/>
                <a:headEnd/>
                <a:tailEnd/>
              </a14:hiddenLine>
            </a:ext>
          </a:extLst>
        </p:spPr>
        <p:txBody>
          <a:bodyPr wrap="square" lIns="91429" tIns="45715" rIns="91429" bIns="45715" anchor="ct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2000" b="1" dirty="0"/>
              <a:t>Z</a:t>
            </a:r>
          </a:p>
          <a:p>
            <a:pPr algn="ctr"/>
            <a:r>
              <a:rPr lang="en-GB" sz="2000" b="1" dirty="0"/>
              <a:t>Control</a:t>
            </a:r>
          </a:p>
          <a:p>
            <a:pPr algn="ctr"/>
            <a:r>
              <a:rPr lang="en-GB" sz="2000" b="1" dirty="0"/>
              <a:t>Factor</a:t>
            </a:r>
          </a:p>
        </p:txBody>
      </p:sp>
      <p:sp>
        <p:nvSpPr>
          <p:cNvPr id="365585" name="Rectangle 17"/>
          <p:cNvSpPr>
            <a:spLocks noChangeArrowheads="1"/>
          </p:cNvSpPr>
          <p:nvPr/>
        </p:nvSpPr>
        <p:spPr bwMode="auto">
          <a:xfrm>
            <a:off x="6792945" y="809647"/>
            <a:ext cx="3401242" cy="1001813"/>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wrap="square" lIns="90477" tIns="44445" rIns="90477" bIns="44445">
            <a:spAutoFit/>
          </a:bodyPr>
          <a:lstStyle/>
          <a:p>
            <a:pPr marL="471431" indent="-471431" algn="ctr" defTabSz="903179" eaLnBrk="0" hangingPunct="0">
              <a:lnSpc>
                <a:spcPct val="90000"/>
              </a:lnSpc>
              <a:spcBef>
                <a:spcPct val="30000"/>
              </a:spcBef>
              <a:defRPr/>
            </a:pPr>
            <a:r>
              <a:rPr lang="en-GB" sz="2800" b="1" dirty="0">
                <a:solidFill>
                  <a:schemeClr val="bg1"/>
                </a:solidFill>
                <a:latin typeface="+mn-lt"/>
                <a:ea typeface="+mn-ea"/>
              </a:rPr>
              <a:t> </a:t>
            </a:r>
            <a:r>
              <a:rPr lang="en-GB" sz="2800" dirty="0">
                <a:solidFill>
                  <a:schemeClr val="bg1"/>
                </a:solidFill>
                <a:latin typeface="+mn-lt"/>
                <a:ea typeface="+mn-ea"/>
              </a:rPr>
              <a:t>Transfer Function</a:t>
            </a:r>
          </a:p>
          <a:p>
            <a:pPr marL="471431" indent="-471431" algn="ctr" defTabSz="903179" eaLnBrk="0" hangingPunct="0">
              <a:lnSpc>
                <a:spcPct val="90000"/>
              </a:lnSpc>
              <a:spcBef>
                <a:spcPct val="30000"/>
              </a:spcBef>
              <a:defRPr/>
            </a:pPr>
            <a:r>
              <a:rPr lang="en-GB" sz="2800" b="1" dirty="0">
                <a:solidFill>
                  <a:schemeClr val="bg1"/>
                </a:solidFill>
                <a:ea typeface="+mn-ea"/>
              </a:rPr>
              <a:t>Y = f (Ms, Ns, Zs) </a:t>
            </a:r>
            <a:endParaRPr lang="en-GB" sz="2800" b="1" dirty="0">
              <a:solidFill>
                <a:schemeClr val="bg1"/>
              </a:solidFill>
              <a:effectLst>
                <a:outerShdw blurRad="38100" dist="38100" dir="2700000" algn="tl">
                  <a:srgbClr val="C0C0C0"/>
                </a:outerShdw>
              </a:effectLst>
              <a:latin typeface="Helvetica" pitchFamily="34" charset="0"/>
              <a:ea typeface="+mn-ea"/>
            </a:endParaRPr>
          </a:p>
        </p:txBody>
      </p:sp>
      <p:sp>
        <p:nvSpPr>
          <p:cNvPr id="19" name="Rounded Rectangular Callout 18"/>
          <p:cNvSpPr/>
          <p:nvPr/>
        </p:nvSpPr>
        <p:spPr>
          <a:xfrm>
            <a:off x="1854291" y="1006359"/>
            <a:ext cx="2609850" cy="2014537"/>
          </a:xfrm>
          <a:prstGeom prst="wedgeRoundRectCallout">
            <a:avLst>
              <a:gd name="adj1" fmla="val 93318"/>
              <a:gd name="adj2" fmla="val -309"/>
              <a:gd name="adj3" fmla="val 16667"/>
            </a:avLst>
          </a:prstGeom>
          <a:ln/>
        </p:spPr>
        <p:style>
          <a:lnRef idx="1">
            <a:schemeClr val="accent3"/>
          </a:lnRef>
          <a:fillRef idx="2">
            <a:schemeClr val="accent3"/>
          </a:fillRef>
          <a:effectRef idx="1">
            <a:schemeClr val="accent3"/>
          </a:effectRef>
          <a:fontRef idx="minor">
            <a:schemeClr val="dk1"/>
          </a:fontRef>
        </p:style>
        <p:txBody>
          <a:bodyPr lIns="91429" tIns="45715" rIns="91429" bIns="45715" anchor="ctr"/>
          <a:lstStyle/>
          <a:p>
            <a:pPr>
              <a:defRPr/>
            </a:pPr>
            <a:r>
              <a:rPr lang="en-GB" sz="1600" dirty="0"/>
              <a:t>Parameters that cannot be, or chosen not to be, controlled by the designer. They cause the response Y to deviate from the target specified by the Signal Factor M</a:t>
            </a:r>
            <a:endParaRPr lang="en-US" sz="1600" dirty="0"/>
          </a:p>
        </p:txBody>
      </p:sp>
      <p:sp>
        <p:nvSpPr>
          <p:cNvPr id="20" name="Rounded Rectangular Callout 19"/>
          <p:cNvSpPr/>
          <p:nvPr/>
        </p:nvSpPr>
        <p:spPr>
          <a:xfrm>
            <a:off x="7455162" y="2167498"/>
            <a:ext cx="3216488" cy="871537"/>
          </a:xfrm>
          <a:prstGeom prst="wedgeRoundRectCallout">
            <a:avLst>
              <a:gd name="adj1" fmla="val 1341"/>
              <a:gd name="adj2" fmla="val 107717"/>
              <a:gd name="adj3" fmla="val 16667"/>
            </a:avLst>
          </a:prstGeom>
          <a:ln/>
        </p:spPr>
        <p:style>
          <a:lnRef idx="1">
            <a:schemeClr val="accent3"/>
          </a:lnRef>
          <a:fillRef idx="2">
            <a:schemeClr val="accent3"/>
          </a:fillRef>
          <a:effectRef idx="1">
            <a:schemeClr val="accent3"/>
          </a:effectRef>
          <a:fontRef idx="minor">
            <a:schemeClr val="dk1"/>
          </a:fontRef>
        </p:style>
        <p:txBody>
          <a:bodyPr lIns="91429" tIns="45715" rIns="91429" bIns="45715" anchor="ctr"/>
          <a:lstStyle/>
          <a:p>
            <a:pPr>
              <a:defRPr/>
            </a:pPr>
            <a:r>
              <a:rPr lang="en-GB" sz="1600" dirty="0"/>
              <a:t>The required performance characteristics of the system?</a:t>
            </a:r>
            <a:endParaRPr lang="en-US" sz="1600" dirty="0"/>
          </a:p>
        </p:txBody>
      </p:sp>
      <p:sp>
        <p:nvSpPr>
          <p:cNvPr id="21" name="Rounded Rectangular Callout 20"/>
          <p:cNvSpPr/>
          <p:nvPr/>
        </p:nvSpPr>
        <p:spPr>
          <a:xfrm>
            <a:off x="7230210" y="5224303"/>
            <a:ext cx="3884952" cy="1015663"/>
          </a:xfrm>
          <a:prstGeom prst="wedgeRoundRectCallout">
            <a:avLst>
              <a:gd name="adj1" fmla="val -67870"/>
              <a:gd name="adj2" fmla="val 9557"/>
              <a:gd name="adj3" fmla="val 16667"/>
            </a:avLst>
          </a:prstGeom>
          <a:ln/>
        </p:spPr>
        <p:style>
          <a:lnRef idx="1">
            <a:schemeClr val="accent3"/>
          </a:lnRef>
          <a:fillRef idx="2">
            <a:schemeClr val="accent3"/>
          </a:fillRef>
          <a:effectRef idx="1">
            <a:schemeClr val="accent3"/>
          </a:effectRef>
          <a:fontRef idx="minor">
            <a:schemeClr val="dk1"/>
          </a:fontRef>
        </p:style>
        <p:txBody>
          <a:bodyPr lIns="91429" tIns="45715" rIns="91429" bIns="45715" anchor="ct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600" dirty="0">
                <a:solidFill>
                  <a:schemeClr val="bg1"/>
                </a:solidFill>
              </a:rPr>
              <a:t>Parameters that can be freely specified by the designer. </a:t>
            </a:r>
          </a:p>
          <a:p>
            <a:pPr eaLnBrk="1" hangingPunct="1"/>
            <a:r>
              <a:rPr lang="en-GB" sz="1600" dirty="0">
                <a:solidFill>
                  <a:schemeClr val="bg1"/>
                </a:solidFill>
              </a:rPr>
              <a:t>In fact it is the designer’s responsibility to determine the best values</a:t>
            </a:r>
            <a:endParaRPr lang="en-US" sz="1600" dirty="0">
              <a:solidFill>
                <a:schemeClr val="bg1"/>
              </a:solidFill>
            </a:endParaRPr>
          </a:p>
        </p:txBody>
      </p:sp>
      <p:sp>
        <p:nvSpPr>
          <p:cNvPr id="22" name="Rounded Rectangular Callout 21"/>
          <p:cNvSpPr/>
          <p:nvPr/>
        </p:nvSpPr>
        <p:spPr>
          <a:xfrm>
            <a:off x="1954736" y="4613308"/>
            <a:ext cx="2852232" cy="1050925"/>
          </a:xfrm>
          <a:prstGeom prst="wedgeRoundRectCallout">
            <a:avLst>
              <a:gd name="adj1" fmla="val -833"/>
              <a:gd name="adj2" fmla="val -88095"/>
              <a:gd name="adj3" fmla="val 16667"/>
            </a:avLst>
          </a:prstGeom>
          <a:ln/>
        </p:spPr>
        <p:style>
          <a:lnRef idx="1">
            <a:schemeClr val="accent3"/>
          </a:lnRef>
          <a:fillRef idx="2">
            <a:schemeClr val="accent3"/>
          </a:fillRef>
          <a:effectRef idx="1">
            <a:schemeClr val="accent3"/>
          </a:effectRef>
          <a:fontRef idx="minor">
            <a:schemeClr val="dk1"/>
          </a:fontRef>
        </p:style>
        <p:txBody>
          <a:bodyPr lIns="91429" tIns="45715" rIns="91429" bIns="45715" anchor="ctr"/>
          <a:lstStyle/>
          <a:p>
            <a:pPr eaLnBrk="0" hangingPunct="0">
              <a:lnSpc>
                <a:spcPct val="80000"/>
              </a:lnSpc>
              <a:spcBef>
                <a:spcPct val="75000"/>
              </a:spcBef>
              <a:buClr>
                <a:schemeClr val="tx1"/>
              </a:buClr>
              <a:buFont typeface="Wingdings" pitchFamily="2" charset="2"/>
              <a:buNone/>
              <a:defRPr/>
            </a:pPr>
            <a:r>
              <a:rPr lang="en-GB" sz="1600" dirty="0"/>
              <a:t>Parameters set by the user to set or command the intended value for the output of the system</a:t>
            </a:r>
          </a:p>
        </p:txBody>
      </p:sp>
      <p:sp>
        <p:nvSpPr>
          <p:cNvPr id="23" name="Rectangle 142"/>
          <p:cNvSpPr>
            <a:spLocks noChangeArrowheads="1"/>
          </p:cNvSpPr>
          <p:nvPr/>
        </p:nvSpPr>
        <p:spPr bwMode="auto">
          <a:xfrm>
            <a:off x="5236042" y="3346560"/>
            <a:ext cx="1570379" cy="833437"/>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91429" tIns="45715" rIns="91429" bIns="45715" anchor="ctr"/>
          <a:lstStyle/>
          <a:p>
            <a:pPr algn="ctr">
              <a:defRPr/>
            </a:pPr>
            <a:r>
              <a:rPr lang="en-US" sz="2400" b="1" dirty="0">
                <a:ea typeface="+mn-ea"/>
              </a:rPr>
              <a:t>System</a:t>
            </a:r>
          </a:p>
        </p:txBody>
      </p:sp>
      <p:sp>
        <p:nvSpPr>
          <p:cNvPr id="24" name="Right Arrow 23"/>
          <p:cNvSpPr/>
          <p:nvPr/>
        </p:nvSpPr>
        <p:spPr>
          <a:xfrm>
            <a:off x="4269549" y="3653372"/>
            <a:ext cx="956603" cy="209127"/>
          </a:xfrm>
          <a:prstGeom prst="rightArrow">
            <a:avLst>
              <a:gd name="adj1" fmla="val 37854"/>
              <a:gd name="adj2" fmla="val 77792"/>
            </a:avLst>
          </a:prstGeom>
        </p:spPr>
        <p:style>
          <a:lnRef idx="0">
            <a:schemeClr val="accent2"/>
          </a:lnRef>
          <a:fillRef idx="3">
            <a:schemeClr val="accent2"/>
          </a:fillRef>
          <a:effectRef idx="3">
            <a:schemeClr val="accent2"/>
          </a:effectRef>
          <a:fontRef idx="minor">
            <a:schemeClr val="lt1"/>
          </a:fontRef>
        </p:style>
        <p:txBody>
          <a:bodyPr lIns="91429" tIns="45715" rIns="91429" bIns="45715" anchor="ctr"/>
          <a:lstStyle/>
          <a:p>
            <a:pPr algn="ctr">
              <a:defRPr/>
            </a:pPr>
            <a:endParaRPr lang="en-GB" sz="1800" dirty="0"/>
          </a:p>
        </p:txBody>
      </p:sp>
      <p:sp>
        <p:nvSpPr>
          <p:cNvPr id="25" name="Right Arrow 24"/>
          <p:cNvSpPr/>
          <p:nvPr/>
        </p:nvSpPr>
        <p:spPr>
          <a:xfrm>
            <a:off x="6792945" y="3662897"/>
            <a:ext cx="956603" cy="209127"/>
          </a:xfrm>
          <a:prstGeom prst="rightArrow">
            <a:avLst>
              <a:gd name="adj1" fmla="val 37854"/>
              <a:gd name="adj2" fmla="val 77792"/>
            </a:avLst>
          </a:prstGeom>
        </p:spPr>
        <p:style>
          <a:lnRef idx="0">
            <a:schemeClr val="accent2"/>
          </a:lnRef>
          <a:fillRef idx="3">
            <a:schemeClr val="accent2"/>
          </a:fillRef>
          <a:effectRef idx="3">
            <a:schemeClr val="accent2"/>
          </a:effectRef>
          <a:fontRef idx="minor">
            <a:schemeClr val="lt1"/>
          </a:fontRef>
        </p:style>
        <p:txBody>
          <a:bodyPr lIns="91429" tIns="45715" rIns="91429" bIns="45715" anchor="ctr"/>
          <a:lstStyle/>
          <a:p>
            <a:pPr algn="ctr">
              <a:defRPr/>
            </a:pPr>
            <a:endParaRPr lang="en-GB" sz="1800" dirty="0"/>
          </a:p>
        </p:txBody>
      </p:sp>
      <p:sp>
        <p:nvSpPr>
          <p:cNvPr id="26" name="Right Arrow 25"/>
          <p:cNvSpPr/>
          <p:nvPr/>
        </p:nvSpPr>
        <p:spPr>
          <a:xfrm rot="5400000">
            <a:off x="5513364" y="2708923"/>
            <a:ext cx="1036320" cy="193040"/>
          </a:xfrm>
          <a:prstGeom prst="rightArrow">
            <a:avLst>
              <a:gd name="adj1" fmla="val 37854"/>
              <a:gd name="adj2" fmla="val 77792"/>
            </a:avLst>
          </a:prstGeom>
        </p:spPr>
        <p:style>
          <a:lnRef idx="0">
            <a:schemeClr val="accent2"/>
          </a:lnRef>
          <a:fillRef idx="3">
            <a:schemeClr val="accent2"/>
          </a:fillRef>
          <a:effectRef idx="3">
            <a:schemeClr val="accent2"/>
          </a:effectRef>
          <a:fontRef idx="minor">
            <a:schemeClr val="lt1"/>
          </a:fontRef>
        </p:style>
        <p:txBody>
          <a:bodyPr lIns="91429" tIns="45715" rIns="91429" bIns="45715" anchor="ctr"/>
          <a:lstStyle/>
          <a:p>
            <a:pPr algn="ctr">
              <a:defRPr/>
            </a:pPr>
            <a:endParaRPr lang="en-GB" sz="1800" dirty="0"/>
          </a:p>
        </p:txBody>
      </p:sp>
      <p:sp>
        <p:nvSpPr>
          <p:cNvPr id="27" name="Right Arrow 26"/>
          <p:cNvSpPr/>
          <p:nvPr/>
        </p:nvSpPr>
        <p:spPr>
          <a:xfrm rot="16200000" flipV="1">
            <a:off x="5504571" y="4585349"/>
            <a:ext cx="1036320" cy="193040"/>
          </a:xfrm>
          <a:prstGeom prst="rightArrow">
            <a:avLst>
              <a:gd name="adj1" fmla="val 37854"/>
              <a:gd name="adj2" fmla="val 77792"/>
            </a:avLst>
          </a:prstGeom>
        </p:spPr>
        <p:style>
          <a:lnRef idx="0">
            <a:schemeClr val="accent2"/>
          </a:lnRef>
          <a:fillRef idx="3">
            <a:schemeClr val="accent2"/>
          </a:fillRef>
          <a:effectRef idx="3">
            <a:schemeClr val="accent2"/>
          </a:effectRef>
          <a:fontRef idx="minor">
            <a:schemeClr val="lt1"/>
          </a:fontRef>
        </p:style>
        <p:txBody>
          <a:bodyPr lIns="91429" tIns="45715" rIns="91429" bIns="45715" anchor="ctr"/>
          <a:lstStyle/>
          <a:p>
            <a:pPr algn="ctr">
              <a:defRPr/>
            </a:pPr>
            <a:endParaRPr lang="en-GB" sz="1800" dirty="0"/>
          </a:p>
        </p:txBody>
      </p:sp>
      <p:sp>
        <p:nvSpPr>
          <p:cNvPr id="28" name="Text Box 12"/>
          <p:cNvSpPr txBox="1">
            <a:spLocks noChangeArrowheads="1"/>
          </p:cNvSpPr>
          <p:nvPr/>
        </p:nvSpPr>
        <p:spPr bwMode="auto">
          <a:xfrm flipH="1">
            <a:off x="7455161" y="4465139"/>
            <a:ext cx="1651392" cy="40009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cap="rnd">
                <a:solidFill>
                  <a:srgbClr val="000000"/>
                </a:solidFill>
                <a:miter lim="800000"/>
                <a:headEnd/>
                <a:tailEnd/>
              </a14:hiddenLine>
            </a:ext>
          </a:extLst>
        </p:spPr>
        <p:txBody>
          <a:bodyPr wrap="square" lIns="91429" tIns="45715" rIns="91429" bIns="45715" anchor="ct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2000" b="1" dirty="0"/>
              <a:t>Side Effects</a:t>
            </a:r>
          </a:p>
        </p:txBody>
      </p:sp>
      <p:sp>
        <p:nvSpPr>
          <p:cNvPr id="29" name="Rounded Rectangular Callout 28"/>
          <p:cNvSpPr/>
          <p:nvPr/>
        </p:nvSpPr>
        <p:spPr>
          <a:xfrm>
            <a:off x="9222417" y="3653372"/>
            <a:ext cx="2111763" cy="581296"/>
          </a:xfrm>
          <a:prstGeom prst="wedgeRoundRectCallout">
            <a:avLst>
              <a:gd name="adj1" fmla="val -57247"/>
              <a:gd name="adj2" fmla="val 114167"/>
              <a:gd name="adj3" fmla="val 16667"/>
            </a:avLst>
          </a:prstGeom>
          <a:ln/>
        </p:spPr>
        <p:style>
          <a:lnRef idx="1">
            <a:schemeClr val="accent3"/>
          </a:lnRef>
          <a:fillRef idx="2">
            <a:schemeClr val="accent3"/>
          </a:fillRef>
          <a:effectRef idx="1">
            <a:schemeClr val="accent3"/>
          </a:effectRef>
          <a:fontRef idx="minor">
            <a:schemeClr val="dk1"/>
          </a:fontRef>
        </p:style>
        <p:txBody>
          <a:bodyPr lIns="91429" tIns="45715" rIns="91429" bIns="45715" anchor="ctr"/>
          <a:lstStyle/>
          <a:p>
            <a:pPr>
              <a:defRPr/>
            </a:pPr>
            <a:r>
              <a:rPr lang="en-GB" sz="1400" dirty="0">
                <a:solidFill>
                  <a:schemeClr val="bg1"/>
                </a:solidFill>
              </a:rPr>
              <a:t>Any potential unwanted behaviour</a:t>
            </a:r>
            <a:endParaRPr lang="en-US" sz="1400" dirty="0">
              <a:solidFill>
                <a:schemeClr val="bg1"/>
              </a:solidFill>
            </a:endParaRPr>
          </a:p>
        </p:txBody>
      </p:sp>
    </p:spTree>
    <p:extLst>
      <p:ext uri="{BB962C8B-B14F-4D97-AF65-F5344CB8AC3E}">
        <p14:creationId xmlns:p14="http://schemas.microsoft.com/office/powerpoint/2010/main" val="3847635745"/>
      </p:ext>
    </p:extLst>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2"/>
          <p:cNvSpPr>
            <a:spLocks noGrp="1" noChangeArrowheads="1"/>
          </p:cNvSpPr>
          <p:nvPr>
            <p:ph type="title"/>
          </p:nvPr>
        </p:nvSpPr>
        <p:spPr>
          <a:xfrm>
            <a:off x="104059" y="98498"/>
            <a:ext cx="6489700" cy="389815"/>
          </a:xfrm>
        </p:spPr>
        <p:txBody>
          <a:bodyPr/>
          <a:lstStyle/>
          <a:p>
            <a:r>
              <a:rPr lang="en-GB" dirty="0">
                <a:latin typeface="Arial" charset="0"/>
              </a:rPr>
              <a:t>P-Diagram Process</a:t>
            </a:r>
            <a:endParaRPr lang="en-US" dirty="0">
              <a:latin typeface="Arial" charset="0"/>
            </a:endParaRPr>
          </a:p>
        </p:txBody>
      </p:sp>
      <p:sp>
        <p:nvSpPr>
          <p:cNvPr id="262148" name="Rectangle 4"/>
          <p:cNvSpPr>
            <a:spLocks noChangeArrowheads="1"/>
          </p:cNvSpPr>
          <p:nvPr/>
        </p:nvSpPr>
        <p:spPr bwMode="auto">
          <a:xfrm>
            <a:off x="1828801" y="1693826"/>
            <a:ext cx="2854778" cy="703263"/>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89989" tIns="43195" rIns="89989" bIns="43195" anchor="ctr"/>
          <a:lstStyle/>
          <a:p>
            <a:pPr algn="ctr" eaLnBrk="0" hangingPunct="0">
              <a:lnSpc>
                <a:spcPct val="90000"/>
              </a:lnSpc>
              <a:buSzPct val="100000"/>
              <a:defRPr/>
            </a:pPr>
            <a:r>
              <a:rPr lang="en-GB" sz="1800" dirty="0">
                <a:solidFill>
                  <a:schemeClr val="bg1"/>
                </a:solidFill>
              </a:rPr>
              <a:t>Step 1: Identify the output (Y) of the system</a:t>
            </a:r>
            <a:endParaRPr lang="en-US" sz="1800" dirty="0">
              <a:solidFill>
                <a:schemeClr val="bg1"/>
              </a:solidFill>
            </a:endParaRPr>
          </a:p>
        </p:txBody>
      </p:sp>
      <p:sp>
        <p:nvSpPr>
          <p:cNvPr id="262149" name="Rectangle 5"/>
          <p:cNvSpPr>
            <a:spLocks noChangeArrowheads="1"/>
          </p:cNvSpPr>
          <p:nvPr/>
        </p:nvSpPr>
        <p:spPr bwMode="auto">
          <a:xfrm>
            <a:off x="3348909" y="2567037"/>
            <a:ext cx="2505075" cy="703263"/>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89989" tIns="43195" rIns="89989" bIns="43195" anchor="ctr"/>
          <a:lstStyle/>
          <a:p>
            <a:pPr algn="ctr" eaLnBrk="0" hangingPunct="0">
              <a:lnSpc>
                <a:spcPct val="90000"/>
              </a:lnSpc>
              <a:buSzPct val="100000"/>
              <a:defRPr/>
            </a:pPr>
            <a:r>
              <a:rPr lang="en-GB" sz="1800" dirty="0">
                <a:solidFill>
                  <a:schemeClr val="bg1"/>
                </a:solidFill>
              </a:rPr>
              <a:t>Step 2: Identify the Signal Factors (M)</a:t>
            </a:r>
            <a:endParaRPr lang="en-US" sz="1800" dirty="0">
              <a:solidFill>
                <a:schemeClr val="bg1"/>
              </a:solidFill>
            </a:endParaRPr>
          </a:p>
        </p:txBody>
      </p:sp>
      <p:sp>
        <p:nvSpPr>
          <p:cNvPr id="262150" name="Rectangle 6"/>
          <p:cNvSpPr>
            <a:spLocks noChangeArrowheads="1"/>
          </p:cNvSpPr>
          <p:nvPr/>
        </p:nvSpPr>
        <p:spPr bwMode="auto">
          <a:xfrm>
            <a:off x="4525330" y="3440248"/>
            <a:ext cx="2505075" cy="703263"/>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89989" tIns="43195" rIns="89989" bIns="43195" anchor="ctr"/>
          <a:lstStyle/>
          <a:p>
            <a:pPr algn="ctr" eaLnBrk="0" hangingPunct="0">
              <a:lnSpc>
                <a:spcPct val="90000"/>
              </a:lnSpc>
              <a:buSzPct val="100000"/>
              <a:defRPr/>
            </a:pPr>
            <a:r>
              <a:rPr lang="en-GB" sz="1800" dirty="0">
                <a:solidFill>
                  <a:schemeClr val="bg1"/>
                </a:solidFill>
              </a:rPr>
              <a:t>Step 3: Identify the Control Factors (Z)</a:t>
            </a:r>
            <a:endParaRPr lang="en-US" sz="1800" dirty="0">
              <a:solidFill>
                <a:schemeClr val="bg1"/>
              </a:solidFill>
            </a:endParaRPr>
          </a:p>
        </p:txBody>
      </p:sp>
      <p:sp>
        <p:nvSpPr>
          <p:cNvPr id="262151" name="Rectangle 7"/>
          <p:cNvSpPr>
            <a:spLocks noChangeArrowheads="1"/>
          </p:cNvSpPr>
          <p:nvPr/>
        </p:nvSpPr>
        <p:spPr bwMode="auto">
          <a:xfrm>
            <a:off x="5785395" y="4313459"/>
            <a:ext cx="2505075" cy="703263"/>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89989" tIns="43195" rIns="89989" bIns="43195" anchor="ctr"/>
          <a:lstStyle/>
          <a:p>
            <a:pPr algn="ctr" eaLnBrk="0" hangingPunct="0">
              <a:lnSpc>
                <a:spcPct val="90000"/>
              </a:lnSpc>
              <a:buSzPct val="100000"/>
              <a:defRPr/>
            </a:pPr>
            <a:r>
              <a:rPr lang="en-GB" sz="1800" dirty="0">
                <a:solidFill>
                  <a:schemeClr val="bg1"/>
                </a:solidFill>
              </a:rPr>
              <a:t>Step 4: Identify the Noise Factors (N)</a:t>
            </a:r>
            <a:endParaRPr lang="en-US" sz="1800" dirty="0">
              <a:solidFill>
                <a:schemeClr val="bg1"/>
              </a:solidFill>
            </a:endParaRPr>
          </a:p>
        </p:txBody>
      </p:sp>
      <p:sp>
        <p:nvSpPr>
          <p:cNvPr id="262152" name="Rectangle 8"/>
          <p:cNvSpPr>
            <a:spLocks noChangeArrowheads="1"/>
          </p:cNvSpPr>
          <p:nvPr/>
        </p:nvSpPr>
        <p:spPr bwMode="auto">
          <a:xfrm>
            <a:off x="7854830" y="5173478"/>
            <a:ext cx="2505075" cy="703263"/>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89989" tIns="43195" rIns="89989" bIns="43195" anchor="ctr"/>
          <a:lstStyle/>
          <a:p>
            <a:pPr algn="ctr" eaLnBrk="0" hangingPunct="0">
              <a:lnSpc>
                <a:spcPct val="90000"/>
              </a:lnSpc>
              <a:buSzPct val="100000"/>
              <a:defRPr/>
            </a:pPr>
            <a:r>
              <a:rPr lang="en-GB" sz="1800" dirty="0">
                <a:solidFill>
                  <a:schemeClr val="bg1"/>
                </a:solidFill>
              </a:rPr>
              <a:t>Step 5: Identify side effects</a:t>
            </a:r>
            <a:endParaRPr lang="en-US" sz="1800" dirty="0">
              <a:solidFill>
                <a:schemeClr val="bg1"/>
              </a:solidFill>
            </a:endParaRPr>
          </a:p>
        </p:txBody>
      </p:sp>
      <p:sp>
        <p:nvSpPr>
          <p:cNvPr id="107542" name="Text Box 16"/>
          <p:cNvSpPr txBox="1">
            <a:spLocks noChangeArrowheads="1"/>
          </p:cNvSpPr>
          <p:nvPr/>
        </p:nvSpPr>
        <p:spPr bwMode="auto">
          <a:xfrm>
            <a:off x="7804629" y="5928515"/>
            <a:ext cx="2605476" cy="36423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lIns="89989" tIns="43195" rIns="89989" bIns="43195">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800" dirty="0"/>
              <a:t>Optional but very useful</a:t>
            </a:r>
            <a:endParaRPr lang="en-US" sz="1800" dirty="0"/>
          </a:p>
        </p:txBody>
      </p:sp>
      <p:sp>
        <p:nvSpPr>
          <p:cNvPr id="16" name="AutoShape 9"/>
          <p:cNvSpPr>
            <a:spLocks noChangeArrowheads="1"/>
          </p:cNvSpPr>
          <p:nvPr/>
        </p:nvSpPr>
        <p:spPr bwMode="auto">
          <a:xfrm>
            <a:off x="4577083" y="1917865"/>
            <a:ext cx="650631" cy="640374"/>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662" dirty="0"/>
          </a:p>
        </p:txBody>
      </p:sp>
      <p:sp>
        <p:nvSpPr>
          <p:cNvPr id="20" name="AutoShape 9"/>
          <p:cNvSpPr>
            <a:spLocks noChangeArrowheads="1"/>
          </p:cNvSpPr>
          <p:nvPr/>
        </p:nvSpPr>
        <p:spPr bwMode="auto">
          <a:xfrm>
            <a:off x="5777867" y="2799873"/>
            <a:ext cx="650631" cy="640374"/>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662" dirty="0"/>
          </a:p>
        </p:txBody>
      </p:sp>
      <p:sp>
        <p:nvSpPr>
          <p:cNvPr id="21" name="AutoShape 9"/>
          <p:cNvSpPr>
            <a:spLocks noChangeArrowheads="1"/>
          </p:cNvSpPr>
          <p:nvPr/>
        </p:nvSpPr>
        <p:spPr bwMode="auto">
          <a:xfrm>
            <a:off x="6976753" y="3674392"/>
            <a:ext cx="650631" cy="640374"/>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662" dirty="0"/>
          </a:p>
        </p:txBody>
      </p:sp>
      <p:sp>
        <p:nvSpPr>
          <p:cNvPr id="22" name="AutoShape 9"/>
          <p:cNvSpPr>
            <a:spLocks noChangeArrowheads="1"/>
          </p:cNvSpPr>
          <p:nvPr/>
        </p:nvSpPr>
        <p:spPr bwMode="auto">
          <a:xfrm>
            <a:off x="8179881" y="4546295"/>
            <a:ext cx="650631" cy="640374"/>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662" dirty="0"/>
          </a:p>
        </p:txBody>
      </p:sp>
    </p:spTree>
    <p:extLst>
      <p:ext uri="{BB962C8B-B14F-4D97-AF65-F5344CB8AC3E}">
        <p14:creationId xmlns:p14="http://schemas.microsoft.com/office/powerpoint/2010/main" val="276618585"/>
      </p:ext>
    </p:extLst>
  </p:cSld>
  <p:clrMapOvr>
    <a:masterClrMapping/>
  </p:clrMapOvr>
  <p:transition>
    <p:wipe dir="r"/>
  </p:transition>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344962" y="140131"/>
            <a:ext cx="9404723" cy="1400530"/>
          </a:xfrm>
        </p:spPr>
        <p:txBody>
          <a:bodyPr/>
          <a:lstStyle/>
          <a:p>
            <a:r>
              <a:rPr lang="en-GB" sz="3200" dirty="0"/>
              <a:t>P-Diagram – Example for Vehicle Braking</a:t>
            </a:r>
          </a:p>
        </p:txBody>
      </p:sp>
      <p:sp>
        <p:nvSpPr>
          <p:cNvPr id="33793" name="Rectangle 3"/>
          <p:cNvSpPr>
            <a:spLocks noGrp="1" noChangeArrowheads="1"/>
          </p:cNvSpPr>
          <p:nvPr>
            <p:ph idx="1"/>
          </p:nvPr>
        </p:nvSpPr>
        <p:spPr>
          <a:xfrm>
            <a:off x="1172424" y="1517853"/>
            <a:ext cx="8281108" cy="1461939"/>
          </a:xfrm>
        </p:spPr>
        <p:txBody>
          <a:bodyPr>
            <a:normAutofit fontScale="92500" lnSpcReduction="20000"/>
          </a:bodyPr>
          <a:lstStyle/>
          <a:p>
            <a:r>
              <a:rPr lang="en-GB" sz="2000" dirty="0"/>
              <a:t>Step 1: Identify the output (Y) of the system</a:t>
            </a:r>
          </a:p>
          <a:p>
            <a:pPr lvl="1"/>
            <a:r>
              <a:rPr lang="en-GB" sz="2000" dirty="0"/>
              <a:t>The output is defined in terms of the ideal function of the system, subsystem, component or feature. It is a measurable characteristic of the function – that often relates to what the user requires and may be expressed in those terms.</a:t>
            </a:r>
          </a:p>
        </p:txBody>
      </p:sp>
      <p:sp>
        <p:nvSpPr>
          <p:cNvPr id="15369" name="Rectangle 142"/>
          <p:cNvSpPr>
            <a:spLocks noChangeArrowheads="1"/>
          </p:cNvSpPr>
          <p:nvPr/>
        </p:nvSpPr>
        <p:spPr bwMode="auto">
          <a:xfrm>
            <a:off x="5322108" y="4191000"/>
            <a:ext cx="1449581" cy="769326"/>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84396" tIns="42198" rIns="84396" bIns="42198" anchor="ctr"/>
          <a:lstStyle/>
          <a:p>
            <a:pPr algn="ctr">
              <a:defRPr/>
            </a:pPr>
            <a:r>
              <a:rPr lang="en-US" sz="1477" dirty="0">
                <a:solidFill>
                  <a:schemeClr val="bg1"/>
                </a:solidFill>
                <a:ea typeface="+mn-ea"/>
              </a:rPr>
              <a:t>Braking System</a:t>
            </a:r>
          </a:p>
        </p:txBody>
      </p:sp>
      <p:sp>
        <p:nvSpPr>
          <p:cNvPr id="15382" name="Text Box 155"/>
          <p:cNvSpPr txBox="1">
            <a:spLocks noChangeArrowheads="1"/>
          </p:cNvSpPr>
          <p:nvPr/>
        </p:nvSpPr>
        <p:spPr bwMode="auto">
          <a:xfrm>
            <a:off x="1697039" y="5157503"/>
            <a:ext cx="3735647" cy="1157741"/>
          </a:xfrm>
          <a:prstGeom prst="rect">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63500" dist="20000" dir="5400000" rotWithShape="0">
              <a:srgbClr val="000000">
                <a:alpha val="37999"/>
              </a:srgbClr>
            </a:outerShdw>
          </a:effectLst>
        </p:spPr>
        <p:txBody>
          <a:bodyPr wrap="square" lIns="83067" tIns="39872" rIns="83067" bIns="39872">
            <a:spAutoFit/>
          </a:bodyPr>
          <a:lstStyle/>
          <a:p>
            <a:pPr>
              <a:defRPr/>
            </a:pPr>
            <a:r>
              <a:rPr lang="en-GB" sz="1400" dirty="0">
                <a:solidFill>
                  <a:schemeClr val="dk1"/>
                </a:solidFill>
                <a:latin typeface="+mn-lt"/>
                <a:ea typeface="+mn-ea"/>
              </a:rPr>
              <a:t>Note: If we have several outputs for a system we should consider constructing a P-Diagram for each output. These should be compared to identify whether they can be combined.</a:t>
            </a:r>
            <a:endParaRPr lang="en-US" sz="1400" dirty="0">
              <a:solidFill>
                <a:schemeClr val="dk1"/>
              </a:solidFill>
              <a:latin typeface="+mn-lt"/>
              <a:ea typeface="+mn-ea"/>
            </a:endParaRPr>
          </a:p>
        </p:txBody>
      </p:sp>
      <p:sp>
        <p:nvSpPr>
          <p:cNvPr id="160" name="Right Arrow 159"/>
          <p:cNvSpPr/>
          <p:nvPr/>
        </p:nvSpPr>
        <p:spPr>
          <a:xfrm>
            <a:off x="4429960" y="4482023"/>
            <a:ext cx="883018" cy="193040"/>
          </a:xfrm>
          <a:prstGeom prst="rightArrow">
            <a:avLst>
              <a:gd name="adj1" fmla="val 37854"/>
              <a:gd name="adj2" fmla="val 77792"/>
            </a:avLst>
          </a:prstGeom>
          <a:solidFill>
            <a:schemeClr val="bg1">
              <a:lumMod val="50000"/>
            </a:schemeClr>
          </a:solidFill>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161" name="Right Arrow 160"/>
          <p:cNvSpPr/>
          <p:nvPr/>
        </p:nvSpPr>
        <p:spPr>
          <a:xfrm>
            <a:off x="6759246" y="4490819"/>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162" name="Right Arrow 161"/>
          <p:cNvSpPr/>
          <p:nvPr/>
        </p:nvSpPr>
        <p:spPr>
          <a:xfrm rot="5400000">
            <a:off x="5578098" y="3610218"/>
            <a:ext cx="956603" cy="178191"/>
          </a:xfrm>
          <a:prstGeom prst="rightArrow">
            <a:avLst>
              <a:gd name="adj1" fmla="val 37854"/>
              <a:gd name="adj2" fmla="val 77792"/>
            </a:avLst>
          </a:prstGeom>
          <a:solidFill>
            <a:schemeClr val="bg1">
              <a:lumMod val="50000"/>
            </a:schemeClr>
          </a:solidFill>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163" name="Right Arrow 162"/>
          <p:cNvSpPr/>
          <p:nvPr/>
        </p:nvSpPr>
        <p:spPr>
          <a:xfrm rot="16200000" flipV="1">
            <a:off x="5569982" y="5342304"/>
            <a:ext cx="956603" cy="178191"/>
          </a:xfrm>
          <a:prstGeom prst="rightArrow">
            <a:avLst>
              <a:gd name="adj1" fmla="val 37854"/>
              <a:gd name="adj2" fmla="val 77792"/>
            </a:avLst>
          </a:prstGeom>
          <a:solidFill>
            <a:schemeClr val="bg1">
              <a:lumMod val="50000"/>
            </a:schemeClr>
          </a:solidFill>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33811" name="TextBox 163"/>
          <p:cNvSpPr txBox="1">
            <a:spLocks noChangeArrowheads="1"/>
          </p:cNvSpPr>
          <p:nvPr/>
        </p:nvSpPr>
        <p:spPr bwMode="auto">
          <a:xfrm>
            <a:off x="6794374" y="3907591"/>
            <a:ext cx="1710927" cy="539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dirty="0"/>
              <a:t>Output Y</a:t>
            </a:r>
          </a:p>
          <a:p>
            <a:pPr algn="ctr" eaLnBrk="1" hangingPunct="1"/>
            <a:r>
              <a:rPr lang="en-GB" sz="1477" dirty="0"/>
              <a:t>Stopping Distance</a:t>
            </a:r>
          </a:p>
        </p:txBody>
      </p:sp>
      <p:sp>
        <p:nvSpPr>
          <p:cNvPr id="3" name="Rounded Rectangular Callout 2">
            <a:extLst>
              <a:ext uri="{FF2B5EF4-FFF2-40B4-BE49-F238E27FC236}">
                <a16:creationId xmlns:a16="http://schemas.microsoft.com/office/drawing/2014/main" id="{E06AD8F7-D30F-E641-AA01-7D60C3C173D2}"/>
              </a:ext>
            </a:extLst>
          </p:cNvPr>
          <p:cNvSpPr/>
          <p:nvPr/>
        </p:nvSpPr>
        <p:spPr>
          <a:xfrm>
            <a:off x="6994554" y="5107992"/>
            <a:ext cx="4301297" cy="959430"/>
          </a:xfrm>
          <a:prstGeom prst="wedgeRoundRectCallout">
            <a:avLst>
              <a:gd name="adj1" fmla="val -26966"/>
              <a:gd name="adj2" fmla="val -125791"/>
              <a:gd name="adj3" fmla="val 16667"/>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US" sz="1800" dirty="0"/>
              <a:t>Notice the output here relates to the whole system (the car) and what’s important to the user </a:t>
            </a:r>
          </a:p>
        </p:txBody>
      </p:sp>
    </p:spTree>
    <p:extLst>
      <p:ext uri="{BB962C8B-B14F-4D97-AF65-F5344CB8AC3E}">
        <p14:creationId xmlns:p14="http://schemas.microsoft.com/office/powerpoint/2010/main" val="1240657200"/>
      </p:ext>
    </p:extLst>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5842" name="Rectangle 3"/>
          <p:cNvSpPr>
            <a:spLocks noGrp="1" noChangeArrowheads="1"/>
          </p:cNvSpPr>
          <p:nvPr>
            <p:ph type="title"/>
          </p:nvPr>
        </p:nvSpPr>
        <p:spPr>
          <a:xfrm>
            <a:off x="43811" y="59898"/>
            <a:ext cx="9404723" cy="1400530"/>
          </a:xfrm>
        </p:spPr>
        <p:txBody>
          <a:bodyPr/>
          <a:lstStyle/>
          <a:p>
            <a:r>
              <a:rPr lang="en-GB" sz="3600" dirty="0"/>
              <a:t>Example for Vehicle Braking</a:t>
            </a:r>
          </a:p>
        </p:txBody>
      </p:sp>
      <p:sp>
        <p:nvSpPr>
          <p:cNvPr id="35841" name="Rectangle 4"/>
          <p:cNvSpPr>
            <a:spLocks noGrp="1" noChangeArrowheads="1"/>
          </p:cNvSpPr>
          <p:nvPr>
            <p:ph idx="1"/>
          </p:nvPr>
        </p:nvSpPr>
        <p:spPr>
          <a:xfrm>
            <a:off x="1915842" y="1475271"/>
            <a:ext cx="8281108" cy="1538883"/>
          </a:xfrm>
        </p:spPr>
        <p:txBody>
          <a:bodyPr>
            <a:normAutofit fontScale="92500"/>
          </a:bodyPr>
          <a:lstStyle/>
          <a:p>
            <a:r>
              <a:rPr lang="en-GB" sz="2000" dirty="0"/>
              <a:t>Step 2: Identify signal factors (M)</a:t>
            </a:r>
          </a:p>
          <a:p>
            <a:pPr lvl="1"/>
            <a:r>
              <a:rPr lang="en-GB" sz="2000" dirty="0"/>
              <a:t>How does the user instruct the system to command the intended value for the output of the system. They are susceptible to the effects of one or more of the noise factors.</a:t>
            </a:r>
          </a:p>
          <a:p>
            <a:pPr lvl="1"/>
            <a:endParaRPr lang="en-GB" sz="2000" dirty="0"/>
          </a:p>
        </p:txBody>
      </p:sp>
      <p:grpSp>
        <p:nvGrpSpPr>
          <p:cNvPr id="35843" name="Group 9"/>
          <p:cNvGrpSpPr>
            <a:grpSpLocks/>
          </p:cNvGrpSpPr>
          <p:nvPr/>
        </p:nvGrpSpPr>
        <p:grpSpPr bwMode="auto">
          <a:xfrm>
            <a:off x="2509716" y="4023356"/>
            <a:ext cx="1191696" cy="1821473"/>
            <a:chOff x="436" y="2281"/>
            <a:chExt cx="881" cy="1243"/>
          </a:xfrm>
        </p:grpSpPr>
        <p:sp>
          <p:nvSpPr>
            <p:cNvPr id="35861" name="Line 10"/>
            <p:cNvSpPr>
              <a:spLocks noChangeShapeType="1"/>
            </p:cNvSpPr>
            <p:nvPr/>
          </p:nvSpPr>
          <p:spPr bwMode="auto">
            <a:xfrm flipH="1">
              <a:off x="782" y="2937"/>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5862" name="Line 11"/>
            <p:cNvSpPr>
              <a:spLocks noChangeShapeType="1"/>
            </p:cNvSpPr>
            <p:nvPr/>
          </p:nvSpPr>
          <p:spPr bwMode="auto">
            <a:xfrm>
              <a:off x="845" y="2796"/>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5863" name="Line 12"/>
            <p:cNvSpPr>
              <a:spLocks noChangeShapeType="1"/>
            </p:cNvSpPr>
            <p:nvPr/>
          </p:nvSpPr>
          <p:spPr bwMode="auto">
            <a:xfrm flipH="1">
              <a:off x="845" y="2796"/>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5864" name="Line 13"/>
            <p:cNvSpPr>
              <a:spLocks noChangeShapeType="1"/>
            </p:cNvSpPr>
            <p:nvPr/>
          </p:nvSpPr>
          <p:spPr bwMode="auto">
            <a:xfrm flipV="1">
              <a:off x="554" y="3045"/>
              <a:ext cx="0"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5865" name="Line 14"/>
            <p:cNvSpPr>
              <a:spLocks noChangeShapeType="1"/>
            </p:cNvSpPr>
            <p:nvPr/>
          </p:nvSpPr>
          <p:spPr bwMode="auto">
            <a:xfrm>
              <a:off x="598" y="3069"/>
              <a:ext cx="0"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5866" name="Line 15"/>
            <p:cNvSpPr>
              <a:spLocks noChangeShapeType="1"/>
            </p:cNvSpPr>
            <p:nvPr/>
          </p:nvSpPr>
          <p:spPr bwMode="auto">
            <a:xfrm flipV="1">
              <a:off x="544" y="3015"/>
              <a:ext cx="0"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5867" name="Line 16"/>
            <p:cNvSpPr>
              <a:spLocks noChangeShapeType="1"/>
            </p:cNvSpPr>
            <p:nvPr/>
          </p:nvSpPr>
          <p:spPr bwMode="auto">
            <a:xfrm>
              <a:off x="685" y="2874"/>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5868" name="Line 17"/>
            <p:cNvSpPr>
              <a:spLocks noChangeShapeType="1"/>
            </p:cNvSpPr>
            <p:nvPr/>
          </p:nvSpPr>
          <p:spPr bwMode="auto">
            <a:xfrm flipH="1" flipV="1">
              <a:off x="744" y="2978"/>
              <a:ext cx="1"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5869" name="Freeform 18"/>
            <p:cNvSpPr>
              <a:spLocks/>
            </p:cNvSpPr>
            <p:nvPr/>
          </p:nvSpPr>
          <p:spPr bwMode="auto">
            <a:xfrm>
              <a:off x="436" y="2281"/>
              <a:ext cx="498" cy="344"/>
            </a:xfrm>
            <a:custGeom>
              <a:avLst/>
              <a:gdLst>
                <a:gd name="T0" fmla="*/ 312 w 460"/>
                <a:gd name="T1" fmla="*/ 267 h 344"/>
                <a:gd name="T2" fmla="*/ 90 w 460"/>
                <a:gd name="T3" fmla="*/ 320 h 344"/>
                <a:gd name="T4" fmla="*/ 62 w 460"/>
                <a:gd name="T5" fmla="*/ 313 h 344"/>
                <a:gd name="T6" fmla="*/ 40 w 460"/>
                <a:gd name="T7" fmla="*/ 302 h 344"/>
                <a:gd name="T8" fmla="*/ 21 w 460"/>
                <a:gd name="T9" fmla="*/ 290 h 344"/>
                <a:gd name="T10" fmla="*/ 13 w 460"/>
                <a:gd name="T11" fmla="*/ 276 h 344"/>
                <a:gd name="T12" fmla="*/ 2 w 460"/>
                <a:gd name="T13" fmla="*/ 258 h 344"/>
                <a:gd name="T14" fmla="*/ 0 w 460"/>
                <a:gd name="T15" fmla="*/ 238 h 344"/>
                <a:gd name="T16" fmla="*/ 2 w 460"/>
                <a:gd name="T17" fmla="*/ 216 h 344"/>
                <a:gd name="T18" fmla="*/ 13 w 460"/>
                <a:gd name="T19" fmla="*/ 191 h 344"/>
                <a:gd name="T20" fmla="*/ 74 w 460"/>
                <a:gd name="T21" fmla="*/ 184 h 344"/>
                <a:gd name="T22" fmla="*/ 126 w 460"/>
                <a:gd name="T23" fmla="*/ 177 h 344"/>
                <a:gd name="T24" fmla="*/ 169 w 460"/>
                <a:gd name="T25" fmla="*/ 167 h 344"/>
                <a:gd name="T26" fmla="*/ 202 w 460"/>
                <a:gd name="T27" fmla="*/ 158 h 344"/>
                <a:gd name="T28" fmla="*/ 230 w 460"/>
                <a:gd name="T29" fmla="*/ 145 h 344"/>
                <a:gd name="T30" fmla="*/ 243 w 460"/>
                <a:gd name="T31" fmla="*/ 130 h 344"/>
                <a:gd name="T32" fmla="*/ 250 w 460"/>
                <a:gd name="T33" fmla="*/ 115 h 344"/>
                <a:gd name="T34" fmla="*/ 249 w 460"/>
                <a:gd name="T35" fmla="*/ 98 h 344"/>
                <a:gd name="T36" fmla="*/ 312 w 460"/>
                <a:gd name="T37" fmla="*/ 91 h 344"/>
                <a:gd name="T38" fmla="*/ 371 w 460"/>
                <a:gd name="T39" fmla="*/ 83 h 344"/>
                <a:gd name="T40" fmla="*/ 427 w 460"/>
                <a:gd name="T41" fmla="*/ 74 h 344"/>
                <a:gd name="T42" fmla="*/ 472 w 460"/>
                <a:gd name="T43" fmla="*/ 65 h 344"/>
                <a:gd name="T44" fmla="*/ 510 w 460"/>
                <a:gd name="T45" fmla="*/ 52 h 344"/>
                <a:gd name="T46" fmla="*/ 542 w 460"/>
                <a:gd name="T47" fmla="*/ 39 h 344"/>
                <a:gd name="T48" fmla="*/ 569 w 460"/>
                <a:gd name="T49" fmla="*/ 25 h 344"/>
                <a:gd name="T50" fmla="*/ 598 w 460"/>
                <a:gd name="T51" fmla="*/ 16 h 344"/>
                <a:gd name="T52" fmla="*/ 625 w 460"/>
                <a:gd name="T53" fmla="*/ 8 h 344"/>
                <a:gd name="T54" fmla="*/ 647 w 460"/>
                <a:gd name="T55" fmla="*/ 3 h 344"/>
                <a:gd name="T56" fmla="*/ 667 w 460"/>
                <a:gd name="T57" fmla="*/ 0 h 344"/>
                <a:gd name="T58" fmla="*/ 687 w 460"/>
                <a:gd name="T59" fmla="*/ 2 h 344"/>
                <a:gd name="T60" fmla="*/ 705 w 460"/>
                <a:gd name="T61" fmla="*/ 5 h 344"/>
                <a:gd name="T62" fmla="*/ 719 w 460"/>
                <a:gd name="T63" fmla="*/ 12 h 344"/>
                <a:gd name="T64" fmla="*/ 728 w 460"/>
                <a:gd name="T65" fmla="*/ 23 h 344"/>
                <a:gd name="T66" fmla="*/ 738 w 460"/>
                <a:gd name="T67" fmla="*/ 36 h 344"/>
                <a:gd name="T68" fmla="*/ 704 w 460"/>
                <a:gd name="T69" fmla="*/ 75 h 344"/>
                <a:gd name="T70" fmla="*/ 664 w 460"/>
                <a:gd name="T71" fmla="*/ 110 h 344"/>
                <a:gd name="T72" fmla="*/ 615 w 460"/>
                <a:gd name="T73" fmla="*/ 141 h 344"/>
                <a:gd name="T74" fmla="*/ 564 w 460"/>
                <a:gd name="T75" fmla="*/ 170 h 344"/>
                <a:gd name="T76" fmla="*/ 504 w 460"/>
                <a:gd name="T77" fmla="*/ 193 h 344"/>
                <a:gd name="T78" fmla="*/ 436 w 460"/>
                <a:gd name="T79" fmla="*/ 213 h 344"/>
                <a:gd name="T80" fmla="*/ 366 w 460"/>
                <a:gd name="T81" fmla="*/ 230 h 344"/>
                <a:gd name="T82" fmla="*/ 289 w 460"/>
                <a:gd name="T83" fmla="*/ 243 h 344"/>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460"/>
                <a:gd name="T127" fmla="*/ 0 h 344"/>
                <a:gd name="T128" fmla="*/ 460 w 460"/>
                <a:gd name="T129" fmla="*/ 344 h 344"/>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460" h="344">
                  <a:moveTo>
                    <a:pt x="180" y="243"/>
                  </a:moveTo>
                  <a:lnTo>
                    <a:pt x="194" y="267"/>
                  </a:lnTo>
                  <a:lnTo>
                    <a:pt x="71" y="343"/>
                  </a:lnTo>
                  <a:lnTo>
                    <a:pt x="56" y="320"/>
                  </a:lnTo>
                  <a:lnTo>
                    <a:pt x="47" y="317"/>
                  </a:lnTo>
                  <a:lnTo>
                    <a:pt x="39" y="313"/>
                  </a:lnTo>
                  <a:lnTo>
                    <a:pt x="31" y="307"/>
                  </a:lnTo>
                  <a:lnTo>
                    <a:pt x="25" y="302"/>
                  </a:lnTo>
                  <a:lnTo>
                    <a:pt x="20" y="297"/>
                  </a:lnTo>
                  <a:lnTo>
                    <a:pt x="14" y="290"/>
                  </a:lnTo>
                  <a:lnTo>
                    <a:pt x="10" y="283"/>
                  </a:lnTo>
                  <a:lnTo>
                    <a:pt x="7" y="276"/>
                  </a:lnTo>
                  <a:lnTo>
                    <a:pt x="4" y="267"/>
                  </a:lnTo>
                  <a:lnTo>
                    <a:pt x="2" y="258"/>
                  </a:lnTo>
                  <a:lnTo>
                    <a:pt x="1" y="248"/>
                  </a:lnTo>
                  <a:lnTo>
                    <a:pt x="0" y="238"/>
                  </a:lnTo>
                  <a:lnTo>
                    <a:pt x="1" y="226"/>
                  </a:lnTo>
                  <a:lnTo>
                    <a:pt x="2" y="216"/>
                  </a:lnTo>
                  <a:lnTo>
                    <a:pt x="4" y="203"/>
                  </a:lnTo>
                  <a:lnTo>
                    <a:pt x="7" y="191"/>
                  </a:lnTo>
                  <a:lnTo>
                    <a:pt x="26" y="187"/>
                  </a:lnTo>
                  <a:lnTo>
                    <a:pt x="46" y="184"/>
                  </a:lnTo>
                  <a:lnTo>
                    <a:pt x="62" y="181"/>
                  </a:lnTo>
                  <a:lnTo>
                    <a:pt x="78" y="177"/>
                  </a:lnTo>
                  <a:lnTo>
                    <a:pt x="92" y="172"/>
                  </a:lnTo>
                  <a:lnTo>
                    <a:pt x="105" y="167"/>
                  </a:lnTo>
                  <a:lnTo>
                    <a:pt x="117" y="163"/>
                  </a:lnTo>
                  <a:lnTo>
                    <a:pt x="127" y="158"/>
                  </a:lnTo>
                  <a:lnTo>
                    <a:pt x="135" y="151"/>
                  </a:lnTo>
                  <a:lnTo>
                    <a:pt x="142" y="145"/>
                  </a:lnTo>
                  <a:lnTo>
                    <a:pt x="148" y="138"/>
                  </a:lnTo>
                  <a:lnTo>
                    <a:pt x="151" y="130"/>
                  </a:lnTo>
                  <a:lnTo>
                    <a:pt x="155" y="123"/>
                  </a:lnTo>
                  <a:lnTo>
                    <a:pt x="155" y="115"/>
                  </a:lnTo>
                  <a:lnTo>
                    <a:pt x="155" y="107"/>
                  </a:lnTo>
                  <a:lnTo>
                    <a:pt x="154" y="98"/>
                  </a:lnTo>
                  <a:lnTo>
                    <a:pt x="174" y="94"/>
                  </a:lnTo>
                  <a:lnTo>
                    <a:pt x="194" y="91"/>
                  </a:lnTo>
                  <a:lnTo>
                    <a:pt x="213" y="87"/>
                  </a:lnTo>
                  <a:lnTo>
                    <a:pt x="231" y="83"/>
                  </a:lnTo>
                  <a:lnTo>
                    <a:pt x="248" y="79"/>
                  </a:lnTo>
                  <a:lnTo>
                    <a:pt x="264" y="74"/>
                  </a:lnTo>
                  <a:lnTo>
                    <a:pt x="280" y="69"/>
                  </a:lnTo>
                  <a:lnTo>
                    <a:pt x="294" y="65"/>
                  </a:lnTo>
                  <a:lnTo>
                    <a:pt x="306" y="58"/>
                  </a:lnTo>
                  <a:lnTo>
                    <a:pt x="317" y="52"/>
                  </a:lnTo>
                  <a:lnTo>
                    <a:pt x="327" y="45"/>
                  </a:lnTo>
                  <a:lnTo>
                    <a:pt x="337" y="39"/>
                  </a:lnTo>
                  <a:lnTo>
                    <a:pt x="345" y="31"/>
                  </a:lnTo>
                  <a:lnTo>
                    <a:pt x="354" y="25"/>
                  </a:lnTo>
                  <a:lnTo>
                    <a:pt x="361" y="20"/>
                  </a:lnTo>
                  <a:lnTo>
                    <a:pt x="371" y="16"/>
                  </a:lnTo>
                  <a:lnTo>
                    <a:pt x="378" y="11"/>
                  </a:lnTo>
                  <a:lnTo>
                    <a:pt x="387" y="8"/>
                  </a:lnTo>
                  <a:lnTo>
                    <a:pt x="394" y="5"/>
                  </a:lnTo>
                  <a:lnTo>
                    <a:pt x="402" y="3"/>
                  </a:lnTo>
                  <a:lnTo>
                    <a:pt x="408" y="1"/>
                  </a:lnTo>
                  <a:lnTo>
                    <a:pt x="415" y="0"/>
                  </a:lnTo>
                  <a:lnTo>
                    <a:pt x="421" y="0"/>
                  </a:lnTo>
                  <a:lnTo>
                    <a:pt x="428" y="2"/>
                  </a:lnTo>
                  <a:lnTo>
                    <a:pt x="433" y="3"/>
                  </a:lnTo>
                  <a:lnTo>
                    <a:pt x="438" y="5"/>
                  </a:lnTo>
                  <a:lnTo>
                    <a:pt x="442" y="8"/>
                  </a:lnTo>
                  <a:lnTo>
                    <a:pt x="446" y="12"/>
                  </a:lnTo>
                  <a:lnTo>
                    <a:pt x="449" y="17"/>
                  </a:lnTo>
                  <a:lnTo>
                    <a:pt x="453" y="23"/>
                  </a:lnTo>
                  <a:lnTo>
                    <a:pt x="456" y="28"/>
                  </a:lnTo>
                  <a:lnTo>
                    <a:pt x="459" y="36"/>
                  </a:lnTo>
                  <a:lnTo>
                    <a:pt x="448" y="56"/>
                  </a:lnTo>
                  <a:lnTo>
                    <a:pt x="437" y="75"/>
                  </a:lnTo>
                  <a:lnTo>
                    <a:pt x="424" y="92"/>
                  </a:lnTo>
                  <a:lnTo>
                    <a:pt x="412" y="110"/>
                  </a:lnTo>
                  <a:lnTo>
                    <a:pt x="398" y="126"/>
                  </a:lnTo>
                  <a:lnTo>
                    <a:pt x="382" y="141"/>
                  </a:lnTo>
                  <a:lnTo>
                    <a:pt x="366" y="156"/>
                  </a:lnTo>
                  <a:lnTo>
                    <a:pt x="350" y="170"/>
                  </a:lnTo>
                  <a:lnTo>
                    <a:pt x="331" y="181"/>
                  </a:lnTo>
                  <a:lnTo>
                    <a:pt x="313" y="193"/>
                  </a:lnTo>
                  <a:lnTo>
                    <a:pt x="293" y="204"/>
                  </a:lnTo>
                  <a:lnTo>
                    <a:pt x="272" y="213"/>
                  </a:lnTo>
                  <a:lnTo>
                    <a:pt x="250" y="222"/>
                  </a:lnTo>
                  <a:lnTo>
                    <a:pt x="227" y="230"/>
                  </a:lnTo>
                  <a:lnTo>
                    <a:pt x="204" y="237"/>
                  </a:lnTo>
                  <a:lnTo>
                    <a:pt x="180" y="243"/>
                  </a:lnTo>
                </a:path>
              </a:pathLst>
            </a:custGeom>
            <a:solidFill>
              <a:srgbClr val="000000"/>
            </a:solidFill>
            <a:ln w="12700" cap="rnd" cmpd="sng">
              <a:solidFill>
                <a:srgbClr val="000000"/>
              </a:solidFill>
              <a:prstDash val="solid"/>
              <a:round/>
              <a:headEnd type="none" w="med" len="med"/>
              <a:tailEnd type="none" w="med" len="med"/>
            </a:ln>
          </p:spPr>
          <p:txBody>
            <a:bodyPr/>
            <a:lstStyle/>
            <a:p>
              <a:endParaRPr lang="en-US" sz="1477" dirty="0"/>
            </a:p>
          </p:txBody>
        </p:sp>
        <p:sp>
          <p:nvSpPr>
            <p:cNvPr id="35870" name="Freeform 19"/>
            <p:cNvSpPr>
              <a:spLocks/>
            </p:cNvSpPr>
            <p:nvPr/>
          </p:nvSpPr>
          <p:spPr bwMode="auto">
            <a:xfrm>
              <a:off x="436" y="2281"/>
              <a:ext cx="498" cy="344"/>
            </a:xfrm>
            <a:custGeom>
              <a:avLst/>
              <a:gdLst>
                <a:gd name="T0" fmla="*/ 312 w 460"/>
                <a:gd name="T1" fmla="*/ 267 h 344"/>
                <a:gd name="T2" fmla="*/ 90 w 460"/>
                <a:gd name="T3" fmla="*/ 320 h 344"/>
                <a:gd name="T4" fmla="*/ 62 w 460"/>
                <a:gd name="T5" fmla="*/ 313 h 344"/>
                <a:gd name="T6" fmla="*/ 40 w 460"/>
                <a:gd name="T7" fmla="*/ 302 h 344"/>
                <a:gd name="T8" fmla="*/ 21 w 460"/>
                <a:gd name="T9" fmla="*/ 290 h 344"/>
                <a:gd name="T10" fmla="*/ 13 w 460"/>
                <a:gd name="T11" fmla="*/ 276 h 344"/>
                <a:gd name="T12" fmla="*/ 2 w 460"/>
                <a:gd name="T13" fmla="*/ 258 h 344"/>
                <a:gd name="T14" fmla="*/ 0 w 460"/>
                <a:gd name="T15" fmla="*/ 238 h 344"/>
                <a:gd name="T16" fmla="*/ 2 w 460"/>
                <a:gd name="T17" fmla="*/ 216 h 344"/>
                <a:gd name="T18" fmla="*/ 13 w 460"/>
                <a:gd name="T19" fmla="*/ 191 h 344"/>
                <a:gd name="T20" fmla="*/ 74 w 460"/>
                <a:gd name="T21" fmla="*/ 184 h 344"/>
                <a:gd name="T22" fmla="*/ 126 w 460"/>
                <a:gd name="T23" fmla="*/ 177 h 344"/>
                <a:gd name="T24" fmla="*/ 169 w 460"/>
                <a:gd name="T25" fmla="*/ 167 h 344"/>
                <a:gd name="T26" fmla="*/ 202 w 460"/>
                <a:gd name="T27" fmla="*/ 158 h 344"/>
                <a:gd name="T28" fmla="*/ 230 w 460"/>
                <a:gd name="T29" fmla="*/ 145 h 344"/>
                <a:gd name="T30" fmla="*/ 243 w 460"/>
                <a:gd name="T31" fmla="*/ 130 h 344"/>
                <a:gd name="T32" fmla="*/ 250 w 460"/>
                <a:gd name="T33" fmla="*/ 115 h 344"/>
                <a:gd name="T34" fmla="*/ 249 w 460"/>
                <a:gd name="T35" fmla="*/ 98 h 344"/>
                <a:gd name="T36" fmla="*/ 312 w 460"/>
                <a:gd name="T37" fmla="*/ 91 h 344"/>
                <a:gd name="T38" fmla="*/ 371 w 460"/>
                <a:gd name="T39" fmla="*/ 83 h 344"/>
                <a:gd name="T40" fmla="*/ 427 w 460"/>
                <a:gd name="T41" fmla="*/ 74 h 344"/>
                <a:gd name="T42" fmla="*/ 472 w 460"/>
                <a:gd name="T43" fmla="*/ 65 h 344"/>
                <a:gd name="T44" fmla="*/ 510 w 460"/>
                <a:gd name="T45" fmla="*/ 52 h 344"/>
                <a:gd name="T46" fmla="*/ 542 w 460"/>
                <a:gd name="T47" fmla="*/ 39 h 344"/>
                <a:gd name="T48" fmla="*/ 569 w 460"/>
                <a:gd name="T49" fmla="*/ 25 h 344"/>
                <a:gd name="T50" fmla="*/ 598 w 460"/>
                <a:gd name="T51" fmla="*/ 16 h 344"/>
                <a:gd name="T52" fmla="*/ 625 w 460"/>
                <a:gd name="T53" fmla="*/ 8 h 344"/>
                <a:gd name="T54" fmla="*/ 647 w 460"/>
                <a:gd name="T55" fmla="*/ 3 h 344"/>
                <a:gd name="T56" fmla="*/ 667 w 460"/>
                <a:gd name="T57" fmla="*/ 0 h 344"/>
                <a:gd name="T58" fmla="*/ 687 w 460"/>
                <a:gd name="T59" fmla="*/ 2 h 344"/>
                <a:gd name="T60" fmla="*/ 705 w 460"/>
                <a:gd name="T61" fmla="*/ 5 h 344"/>
                <a:gd name="T62" fmla="*/ 719 w 460"/>
                <a:gd name="T63" fmla="*/ 12 h 344"/>
                <a:gd name="T64" fmla="*/ 728 w 460"/>
                <a:gd name="T65" fmla="*/ 23 h 344"/>
                <a:gd name="T66" fmla="*/ 738 w 460"/>
                <a:gd name="T67" fmla="*/ 36 h 344"/>
                <a:gd name="T68" fmla="*/ 704 w 460"/>
                <a:gd name="T69" fmla="*/ 75 h 344"/>
                <a:gd name="T70" fmla="*/ 664 w 460"/>
                <a:gd name="T71" fmla="*/ 110 h 344"/>
                <a:gd name="T72" fmla="*/ 615 w 460"/>
                <a:gd name="T73" fmla="*/ 141 h 344"/>
                <a:gd name="T74" fmla="*/ 564 w 460"/>
                <a:gd name="T75" fmla="*/ 170 h 344"/>
                <a:gd name="T76" fmla="*/ 504 w 460"/>
                <a:gd name="T77" fmla="*/ 193 h 344"/>
                <a:gd name="T78" fmla="*/ 436 w 460"/>
                <a:gd name="T79" fmla="*/ 213 h 344"/>
                <a:gd name="T80" fmla="*/ 366 w 460"/>
                <a:gd name="T81" fmla="*/ 230 h 344"/>
                <a:gd name="T82" fmla="*/ 289 w 460"/>
                <a:gd name="T83" fmla="*/ 243 h 344"/>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460"/>
                <a:gd name="T127" fmla="*/ 0 h 344"/>
                <a:gd name="T128" fmla="*/ 460 w 460"/>
                <a:gd name="T129" fmla="*/ 344 h 344"/>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460" h="344">
                  <a:moveTo>
                    <a:pt x="180" y="243"/>
                  </a:moveTo>
                  <a:lnTo>
                    <a:pt x="194" y="267"/>
                  </a:lnTo>
                  <a:lnTo>
                    <a:pt x="71" y="343"/>
                  </a:lnTo>
                  <a:lnTo>
                    <a:pt x="56" y="320"/>
                  </a:lnTo>
                  <a:lnTo>
                    <a:pt x="47" y="317"/>
                  </a:lnTo>
                  <a:lnTo>
                    <a:pt x="39" y="313"/>
                  </a:lnTo>
                  <a:lnTo>
                    <a:pt x="31" y="307"/>
                  </a:lnTo>
                  <a:lnTo>
                    <a:pt x="25" y="302"/>
                  </a:lnTo>
                  <a:lnTo>
                    <a:pt x="20" y="297"/>
                  </a:lnTo>
                  <a:lnTo>
                    <a:pt x="14" y="290"/>
                  </a:lnTo>
                  <a:lnTo>
                    <a:pt x="10" y="283"/>
                  </a:lnTo>
                  <a:lnTo>
                    <a:pt x="7" y="276"/>
                  </a:lnTo>
                  <a:lnTo>
                    <a:pt x="4" y="267"/>
                  </a:lnTo>
                  <a:lnTo>
                    <a:pt x="2" y="258"/>
                  </a:lnTo>
                  <a:lnTo>
                    <a:pt x="1" y="248"/>
                  </a:lnTo>
                  <a:lnTo>
                    <a:pt x="0" y="238"/>
                  </a:lnTo>
                  <a:lnTo>
                    <a:pt x="1" y="226"/>
                  </a:lnTo>
                  <a:lnTo>
                    <a:pt x="2" y="216"/>
                  </a:lnTo>
                  <a:lnTo>
                    <a:pt x="4" y="203"/>
                  </a:lnTo>
                  <a:lnTo>
                    <a:pt x="7" y="191"/>
                  </a:lnTo>
                  <a:lnTo>
                    <a:pt x="26" y="187"/>
                  </a:lnTo>
                  <a:lnTo>
                    <a:pt x="46" y="184"/>
                  </a:lnTo>
                  <a:lnTo>
                    <a:pt x="62" y="181"/>
                  </a:lnTo>
                  <a:lnTo>
                    <a:pt x="78" y="177"/>
                  </a:lnTo>
                  <a:lnTo>
                    <a:pt x="92" y="172"/>
                  </a:lnTo>
                  <a:lnTo>
                    <a:pt x="105" y="167"/>
                  </a:lnTo>
                  <a:lnTo>
                    <a:pt x="117" y="163"/>
                  </a:lnTo>
                  <a:lnTo>
                    <a:pt x="127" y="158"/>
                  </a:lnTo>
                  <a:lnTo>
                    <a:pt x="135" y="151"/>
                  </a:lnTo>
                  <a:lnTo>
                    <a:pt x="142" y="145"/>
                  </a:lnTo>
                  <a:lnTo>
                    <a:pt x="148" y="138"/>
                  </a:lnTo>
                  <a:lnTo>
                    <a:pt x="151" y="130"/>
                  </a:lnTo>
                  <a:lnTo>
                    <a:pt x="155" y="123"/>
                  </a:lnTo>
                  <a:lnTo>
                    <a:pt x="155" y="115"/>
                  </a:lnTo>
                  <a:lnTo>
                    <a:pt x="155" y="107"/>
                  </a:lnTo>
                  <a:lnTo>
                    <a:pt x="154" y="98"/>
                  </a:lnTo>
                  <a:lnTo>
                    <a:pt x="174" y="94"/>
                  </a:lnTo>
                  <a:lnTo>
                    <a:pt x="194" y="91"/>
                  </a:lnTo>
                  <a:lnTo>
                    <a:pt x="213" y="87"/>
                  </a:lnTo>
                  <a:lnTo>
                    <a:pt x="231" y="83"/>
                  </a:lnTo>
                  <a:lnTo>
                    <a:pt x="248" y="79"/>
                  </a:lnTo>
                  <a:lnTo>
                    <a:pt x="264" y="74"/>
                  </a:lnTo>
                  <a:lnTo>
                    <a:pt x="280" y="69"/>
                  </a:lnTo>
                  <a:lnTo>
                    <a:pt x="294" y="65"/>
                  </a:lnTo>
                  <a:lnTo>
                    <a:pt x="306" y="58"/>
                  </a:lnTo>
                  <a:lnTo>
                    <a:pt x="317" y="52"/>
                  </a:lnTo>
                  <a:lnTo>
                    <a:pt x="327" y="45"/>
                  </a:lnTo>
                  <a:lnTo>
                    <a:pt x="337" y="39"/>
                  </a:lnTo>
                  <a:lnTo>
                    <a:pt x="345" y="31"/>
                  </a:lnTo>
                  <a:lnTo>
                    <a:pt x="354" y="25"/>
                  </a:lnTo>
                  <a:lnTo>
                    <a:pt x="361" y="20"/>
                  </a:lnTo>
                  <a:lnTo>
                    <a:pt x="371" y="16"/>
                  </a:lnTo>
                  <a:lnTo>
                    <a:pt x="378" y="11"/>
                  </a:lnTo>
                  <a:lnTo>
                    <a:pt x="387" y="8"/>
                  </a:lnTo>
                  <a:lnTo>
                    <a:pt x="394" y="5"/>
                  </a:lnTo>
                  <a:lnTo>
                    <a:pt x="402" y="3"/>
                  </a:lnTo>
                  <a:lnTo>
                    <a:pt x="408" y="1"/>
                  </a:lnTo>
                  <a:lnTo>
                    <a:pt x="415" y="0"/>
                  </a:lnTo>
                  <a:lnTo>
                    <a:pt x="421" y="0"/>
                  </a:lnTo>
                  <a:lnTo>
                    <a:pt x="428" y="2"/>
                  </a:lnTo>
                  <a:lnTo>
                    <a:pt x="433" y="3"/>
                  </a:lnTo>
                  <a:lnTo>
                    <a:pt x="438" y="5"/>
                  </a:lnTo>
                  <a:lnTo>
                    <a:pt x="442" y="8"/>
                  </a:lnTo>
                  <a:lnTo>
                    <a:pt x="446" y="12"/>
                  </a:lnTo>
                  <a:lnTo>
                    <a:pt x="449" y="17"/>
                  </a:lnTo>
                  <a:lnTo>
                    <a:pt x="453" y="23"/>
                  </a:lnTo>
                  <a:lnTo>
                    <a:pt x="456" y="28"/>
                  </a:lnTo>
                  <a:lnTo>
                    <a:pt x="459" y="36"/>
                  </a:lnTo>
                  <a:lnTo>
                    <a:pt x="448" y="56"/>
                  </a:lnTo>
                  <a:lnTo>
                    <a:pt x="437" y="75"/>
                  </a:lnTo>
                  <a:lnTo>
                    <a:pt x="424" y="92"/>
                  </a:lnTo>
                  <a:lnTo>
                    <a:pt x="412" y="110"/>
                  </a:lnTo>
                  <a:lnTo>
                    <a:pt x="398" y="126"/>
                  </a:lnTo>
                  <a:lnTo>
                    <a:pt x="382" y="141"/>
                  </a:lnTo>
                  <a:lnTo>
                    <a:pt x="366" y="156"/>
                  </a:lnTo>
                  <a:lnTo>
                    <a:pt x="350" y="170"/>
                  </a:lnTo>
                  <a:lnTo>
                    <a:pt x="331" y="181"/>
                  </a:lnTo>
                  <a:lnTo>
                    <a:pt x="313" y="193"/>
                  </a:lnTo>
                  <a:lnTo>
                    <a:pt x="293" y="204"/>
                  </a:lnTo>
                  <a:lnTo>
                    <a:pt x="272" y="213"/>
                  </a:lnTo>
                  <a:lnTo>
                    <a:pt x="250" y="222"/>
                  </a:lnTo>
                  <a:lnTo>
                    <a:pt x="227" y="230"/>
                  </a:lnTo>
                  <a:lnTo>
                    <a:pt x="204" y="237"/>
                  </a:lnTo>
                  <a:lnTo>
                    <a:pt x="180" y="243"/>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871" name="Line 20"/>
            <p:cNvSpPr>
              <a:spLocks noChangeShapeType="1"/>
            </p:cNvSpPr>
            <p:nvPr/>
          </p:nvSpPr>
          <p:spPr bwMode="auto">
            <a:xfrm flipV="1">
              <a:off x="497" y="2524"/>
              <a:ext cx="134" cy="77"/>
            </a:xfrm>
            <a:prstGeom prst="line">
              <a:avLst/>
            </a:prstGeom>
            <a:noFill/>
            <a:ln w="12700">
              <a:solidFill>
                <a:srgbClr val="FFFFFF"/>
              </a:solidFill>
              <a:round/>
              <a:headEnd/>
              <a:tailEnd/>
            </a:ln>
            <a:extLst>
              <a:ext uri="{909E8E84-426E-40DD-AFC4-6F175D3DCCD1}">
                <a14:hiddenFill xmlns:a14="http://schemas.microsoft.com/office/drawing/2010/main">
                  <a:noFill/>
                </a14:hiddenFill>
              </a:ext>
            </a:extLst>
          </p:spPr>
          <p:txBody>
            <a:bodyPr/>
            <a:lstStyle/>
            <a:p>
              <a:endParaRPr lang="en-US" sz="1477" dirty="0"/>
            </a:p>
          </p:txBody>
        </p:sp>
        <p:sp>
          <p:nvSpPr>
            <p:cNvPr id="35872" name="Freeform 21"/>
            <p:cNvSpPr>
              <a:spLocks/>
            </p:cNvSpPr>
            <p:nvPr/>
          </p:nvSpPr>
          <p:spPr bwMode="auto">
            <a:xfrm>
              <a:off x="690" y="2370"/>
              <a:ext cx="117" cy="117"/>
            </a:xfrm>
            <a:custGeom>
              <a:avLst/>
              <a:gdLst>
                <a:gd name="T0" fmla="*/ 14 w 108"/>
                <a:gd name="T1" fmla="*/ 116 h 117"/>
                <a:gd name="T2" fmla="*/ 4 w 108"/>
                <a:gd name="T3" fmla="*/ 108 h 117"/>
                <a:gd name="T4" fmla="*/ 1 w 108"/>
                <a:gd name="T5" fmla="*/ 100 h 117"/>
                <a:gd name="T6" fmla="*/ 0 w 108"/>
                <a:gd name="T7" fmla="*/ 94 h 117"/>
                <a:gd name="T8" fmla="*/ 0 w 108"/>
                <a:gd name="T9" fmla="*/ 86 h 117"/>
                <a:gd name="T10" fmla="*/ 1 w 108"/>
                <a:gd name="T11" fmla="*/ 78 h 117"/>
                <a:gd name="T12" fmla="*/ 4 w 108"/>
                <a:gd name="T13" fmla="*/ 72 h 117"/>
                <a:gd name="T14" fmla="*/ 15 w 108"/>
                <a:gd name="T15" fmla="*/ 65 h 117"/>
                <a:gd name="T16" fmla="*/ 22 w 108"/>
                <a:gd name="T17" fmla="*/ 58 h 117"/>
                <a:gd name="T18" fmla="*/ 34 w 108"/>
                <a:gd name="T19" fmla="*/ 50 h 117"/>
                <a:gd name="T20" fmla="*/ 48 w 108"/>
                <a:gd name="T21" fmla="*/ 43 h 117"/>
                <a:gd name="T22" fmla="*/ 63 w 108"/>
                <a:gd name="T23" fmla="*/ 36 h 117"/>
                <a:gd name="T24" fmla="*/ 81 w 108"/>
                <a:gd name="T25" fmla="*/ 28 h 117"/>
                <a:gd name="T26" fmla="*/ 101 w 108"/>
                <a:gd name="T27" fmla="*/ 21 h 117"/>
                <a:gd name="T28" fmla="*/ 122 w 108"/>
                <a:gd name="T29" fmla="*/ 14 h 117"/>
                <a:gd name="T30" fmla="*/ 146 w 108"/>
                <a:gd name="T31" fmla="*/ 7 h 117"/>
                <a:gd name="T32" fmla="*/ 173 w 108"/>
                <a:gd name="T33" fmla="*/ 0 h 117"/>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08"/>
                <a:gd name="T52" fmla="*/ 0 h 117"/>
                <a:gd name="T53" fmla="*/ 108 w 108"/>
                <a:gd name="T54" fmla="*/ 117 h 117"/>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08" h="117">
                  <a:moveTo>
                    <a:pt x="8" y="116"/>
                  </a:moveTo>
                  <a:lnTo>
                    <a:pt x="4" y="108"/>
                  </a:lnTo>
                  <a:lnTo>
                    <a:pt x="1" y="100"/>
                  </a:lnTo>
                  <a:lnTo>
                    <a:pt x="0" y="94"/>
                  </a:lnTo>
                  <a:lnTo>
                    <a:pt x="0" y="86"/>
                  </a:lnTo>
                  <a:lnTo>
                    <a:pt x="1" y="78"/>
                  </a:lnTo>
                  <a:lnTo>
                    <a:pt x="4" y="72"/>
                  </a:lnTo>
                  <a:lnTo>
                    <a:pt x="9" y="65"/>
                  </a:lnTo>
                  <a:lnTo>
                    <a:pt x="14" y="58"/>
                  </a:lnTo>
                  <a:lnTo>
                    <a:pt x="21" y="50"/>
                  </a:lnTo>
                  <a:lnTo>
                    <a:pt x="30" y="43"/>
                  </a:lnTo>
                  <a:lnTo>
                    <a:pt x="39" y="36"/>
                  </a:lnTo>
                  <a:lnTo>
                    <a:pt x="50" y="28"/>
                  </a:lnTo>
                  <a:lnTo>
                    <a:pt x="62" y="21"/>
                  </a:lnTo>
                  <a:lnTo>
                    <a:pt x="76" y="14"/>
                  </a:lnTo>
                  <a:lnTo>
                    <a:pt x="90" y="7"/>
                  </a:lnTo>
                  <a:lnTo>
                    <a:pt x="107"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873" name="Line 22"/>
            <p:cNvSpPr>
              <a:spLocks noChangeShapeType="1"/>
            </p:cNvSpPr>
            <p:nvPr/>
          </p:nvSpPr>
          <p:spPr bwMode="auto">
            <a:xfrm flipH="1">
              <a:off x="697" y="2948"/>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5874" name="Line 23"/>
            <p:cNvSpPr>
              <a:spLocks noChangeShapeType="1"/>
            </p:cNvSpPr>
            <p:nvPr/>
          </p:nvSpPr>
          <p:spPr bwMode="auto">
            <a:xfrm>
              <a:off x="805" y="2831"/>
              <a:ext cx="0" cy="2"/>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5875" name="Freeform 24"/>
            <p:cNvSpPr>
              <a:spLocks/>
            </p:cNvSpPr>
            <p:nvPr/>
          </p:nvSpPr>
          <p:spPr bwMode="auto">
            <a:xfrm>
              <a:off x="779" y="2330"/>
              <a:ext cx="28" cy="41"/>
            </a:xfrm>
            <a:custGeom>
              <a:avLst/>
              <a:gdLst>
                <a:gd name="T0" fmla="*/ 48 w 25"/>
                <a:gd name="T1" fmla="*/ 40 h 41"/>
                <a:gd name="T2" fmla="*/ 45 w 25"/>
                <a:gd name="T3" fmla="*/ 35 h 41"/>
                <a:gd name="T4" fmla="*/ 45 w 25"/>
                <a:gd name="T5" fmla="*/ 30 h 41"/>
                <a:gd name="T6" fmla="*/ 45 w 25"/>
                <a:gd name="T7" fmla="*/ 26 h 41"/>
                <a:gd name="T8" fmla="*/ 44 w 25"/>
                <a:gd name="T9" fmla="*/ 23 h 41"/>
                <a:gd name="T10" fmla="*/ 43 w 25"/>
                <a:gd name="T11" fmla="*/ 20 h 41"/>
                <a:gd name="T12" fmla="*/ 39 w 25"/>
                <a:gd name="T13" fmla="*/ 17 h 41"/>
                <a:gd name="T14" fmla="*/ 38 w 25"/>
                <a:gd name="T15" fmla="*/ 14 h 41"/>
                <a:gd name="T16" fmla="*/ 35 w 25"/>
                <a:gd name="T17" fmla="*/ 12 h 41"/>
                <a:gd name="T18" fmla="*/ 31 w 25"/>
                <a:gd name="T19" fmla="*/ 9 h 41"/>
                <a:gd name="T20" fmla="*/ 28 w 25"/>
                <a:gd name="T21" fmla="*/ 7 h 41"/>
                <a:gd name="T22" fmla="*/ 24 w 25"/>
                <a:gd name="T23" fmla="*/ 5 h 41"/>
                <a:gd name="T24" fmla="*/ 19 w 25"/>
                <a:gd name="T25" fmla="*/ 3 h 41"/>
                <a:gd name="T26" fmla="*/ 13 w 25"/>
                <a:gd name="T27" fmla="*/ 3 h 41"/>
                <a:gd name="T28" fmla="*/ 11 w 25"/>
                <a:gd name="T29" fmla="*/ 1 h 41"/>
                <a:gd name="T30" fmla="*/ 3 w 25"/>
                <a:gd name="T31" fmla="*/ 0 h 41"/>
                <a:gd name="T32" fmla="*/ 0 w 25"/>
                <a:gd name="T33" fmla="*/ 0 h 4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25"/>
                <a:gd name="T52" fmla="*/ 0 h 41"/>
                <a:gd name="T53" fmla="*/ 25 w 25"/>
                <a:gd name="T54" fmla="*/ 41 h 4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25" h="41">
                  <a:moveTo>
                    <a:pt x="24" y="40"/>
                  </a:moveTo>
                  <a:lnTo>
                    <a:pt x="23" y="35"/>
                  </a:lnTo>
                  <a:lnTo>
                    <a:pt x="23" y="30"/>
                  </a:lnTo>
                  <a:lnTo>
                    <a:pt x="23" y="26"/>
                  </a:lnTo>
                  <a:lnTo>
                    <a:pt x="22" y="23"/>
                  </a:lnTo>
                  <a:lnTo>
                    <a:pt x="21" y="20"/>
                  </a:lnTo>
                  <a:lnTo>
                    <a:pt x="20" y="17"/>
                  </a:lnTo>
                  <a:lnTo>
                    <a:pt x="19" y="14"/>
                  </a:lnTo>
                  <a:lnTo>
                    <a:pt x="18" y="12"/>
                  </a:lnTo>
                  <a:lnTo>
                    <a:pt x="16" y="9"/>
                  </a:lnTo>
                  <a:lnTo>
                    <a:pt x="14" y="7"/>
                  </a:lnTo>
                  <a:lnTo>
                    <a:pt x="12" y="5"/>
                  </a:lnTo>
                  <a:lnTo>
                    <a:pt x="10" y="3"/>
                  </a:lnTo>
                  <a:lnTo>
                    <a:pt x="7" y="3"/>
                  </a:lnTo>
                  <a:lnTo>
                    <a:pt x="5" y="1"/>
                  </a:lnTo>
                  <a:lnTo>
                    <a:pt x="3" y="0"/>
                  </a:lnTo>
                  <a:lnTo>
                    <a:pt x="0"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876" name="Line 25"/>
            <p:cNvSpPr>
              <a:spLocks noChangeShapeType="1"/>
            </p:cNvSpPr>
            <p:nvPr/>
          </p:nvSpPr>
          <p:spPr bwMode="auto">
            <a:xfrm flipH="1">
              <a:off x="804" y="2832"/>
              <a:ext cx="4"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5877" name="Line 26"/>
            <p:cNvSpPr>
              <a:spLocks noChangeShapeType="1"/>
            </p:cNvSpPr>
            <p:nvPr/>
          </p:nvSpPr>
          <p:spPr bwMode="auto">
            <a:xfrm flipV="1">
              <a:off x="779" y="2792"/>
              <a:ext cx="0"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5878" name="Freeform 27"/>
            <p:cNvSpPr>
              <a:spLocks/>
            </p:cNvSpPr>
            <p:nvPr/>
          </p:nvSpPr>
          <p:spPr bwMode="auto">
            <a:xfrm>
              <a:off x="445" y="2524"/>
              <a:ext cx="34" cy="35"/>
            </a:xfrm>
            <a:custGeom>
              <a:avLst/>
              <a:gdLst>
                <a:gd name="T0" fmla="*/ 0 w 32"/>
                <a:gd name="T1" fmla="*/ 0 h 35"/>
                <a:gd name="T2" fmla="*/ 1 w 32"/>
                <a:gd name="T3" fmla="*/ 3 h 35"/>
                <a:gd name="T4" fmla="*/ 3 w 32"/>
                <a:gd name="T5" fmla="*/ 7 h 35"/>
                <a:gd name="T6" fmla="*/ 5 w 32"/>
                <a:gd name="T7" fmla="*/ 10 h 35"/>
                <a:gd name="T8" fmla="*/ 6 w 32"/>
                <a:gd name="T9" fmla="*/ 12 h 35"/>
                <a:gd name="T10" fmla="*/ 15 w 32"/>
                <a:gd name="T11" fmla="*/ 16 h 35"/>
                <a:gd name="T12" fmla="*/ 16 w 32"/>
                <a:gd name="T13" fmla="*/ 19 h 35"/>
                <a:gd name="T14" fmla="*/ 19 w 32"/>
                <a:gd name="T15" fmla="*/ 21 h 35"/>
                <a:gd name="T16" fmla="*/ 21 w 32"/>
                <a:gd name="T17" fmla="*/ 24 h 35"/>
                <a:gd name="T18" fmla="*/ 23 w 32"/>
                <a:gd name="T19" fmla="*/ 25 h 35"/>
                <a:gd name="T20" fmla="*/ 24 w 32"/>
                <a:gd name="T21" fmla="*/ 27 h 35"/>
                <a:gd name="T22" fmla="*/ 30 w 32"/>
                <a:gd name="T23" fmla="*/ 29 h 35"/>
                <a:gd name="T24" fmla="*/ 32 w 32"/>
                <a:gd name="T25" fmla="*/ 30 h 35"/>
                <a:gd name="T26" fmla="*/ 37 w 32"/>
                <a:gd name="T27" fmla="*/ 31 h 35"/>
                <a:gd name="T28" fmla="*/ 38 w 32"/>
                <a:gd name="T29" fmla="*/ 33 h 35"/>
                <a:gd name="T30" fmla="*/ 41 w 32"/>
                <a:gd name="T31" fmla="*/ 33 h 35"/>
                <a:gd name="T32" fmla="*/ 44 w 32"/>
                <a:gd name="T33" fmla="*/ 34 h 3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2"/>
                <a:gd name="T52" fmla="*/ 0 h 35"/>
                <a:gd name="T53" fmla="*/ 32 w 32"/>
                <a:gd name="T54" fmla="*/ 35 h 35"/>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2" h="35">
                  <a:moveTo>
                    <a:pt x="0" y="0"/>
                  </a:moveTo>
                  <a:lnTo>
                    <a:pt x="1" y="3"/>
                  </a:lnTo>
                  <a:lnTo>
                    <a:pt x="3" y="7"/>
                  </a:lnTo>
                  <a:lnTo>
                    <a:pt x="5" y="10"/>
                  </a:lnTo>
                  <a:lnTo>
                    <a:pt x="6" y="12"/>
                  </a:lnTo>
                  <a:lnTo>
                    <a:pt x="9" y="16"/>
                  </a:lnTo>
                  <a:lnTo>
                    <a:pt x="10" y="19"/>
                  </a:lnTo>
                  <a:lnTo>
                    <a:pt x="13" y="21"/>
                  </a:lnTo>
                  <a:lnTo>
                    <a:pt x="15" y="24"/>
                  </a:lnTo>
                  <a:lnTo>
                    <a:pt x="17" y="25"/>
                  </a:lnTo>
                  <a:lnTo>
                    <a:pt x="18" y="27"/>
                  </a:lnTo>
                  <a:lnTo>
                    <a:pt x="21" y="29"/>
                  </a:lnTo>
                  <a:lnTo>
                    <a:pt x="22" y="30"/>
                  </a:lnTo>
                  <a:lnTo>
                    <a:pt x="25" y="31"/>
                  </a:lnTo>
                  <a:lnTo>
                    <a:pt x="26" y="33"/>
                  </a:lnTo>
                  <a:lnTo>
                    <a:pt x="29" y="33"/>
                  </a:lnTo>
                  <a:lnTo>
                    <a:pt x="31" y="3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879" name="Line 28"/>
            <p:cNvSpPr>
              <a:spLocks noChangeShapeType="1"/>
            </p:cNvSpPr>
            <p:nvPr/>
          </p:nvSpPr>
          <p:spPr bwMode="auto">
            <a:xfrm>
              <a:off x="444" y="2986"/>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5880" name="Line 29"/>
            <p:cNvSpPr>
              <a:spLocks noChangeShapeType="1"/>
            </p:cNvSpPr>
            <p:nvPr/>
          </p:nvSpPr>
          <p:spPr bwMode="auto">
            <a:xfrm>
              <a:off x="478" y="3019"/>
              <a:ext cx="0" cy="3"/>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5881" name="Freeform 30"/>
            <p:cNvSpPr>
              <a:spLocks/>
            </p:cNvSpPr>
            <p:nvPr/>
          </p:nvSpPr>
          <p:spPr bwMode="auto">
            <a:xfrm>
              <a:off x="446" y="2397"/>
              <a:ext cx="182" cy="95"/>
            </a:xfrm>
            <a:custGeom>
              <a:avLst/>
              <a:gdLst>
                <a:gd name="T0" fmla="*/ 0 w 168"/>
                <a:gd name="T1" fmla="*/ 94 h 95"/>
                <a:gd name="T2" fmla="*/ 22 w 168"/>
                <a:gd name="T3" fmla="*/ 93 h 95"/>
                <a:gd name="T4" fmla="*/ 44 w 168"/>
                <a:gd name="T5" fmla="*/ 91 h 95"/>
                <a:gd name="T6" fmla="*/ 65 w 168"/>
                <a:gd name="T7" fmla="*/ 89 h 95"/>
                <a:gd name="T8" fmla="*/ 86 w 168"/>
                <a:gd name="T9" fmla="*/ 87 h 95"/>
                <a:gd name="T10" fmla="*/ 103 w 168"/>
                <a:gd name="T11" fmla="*/ 85 h 95"/>
                <a:gd name="T12" fmla="*/ 121 w 168"/>
                <a:gd name="T13" fmla="*/ 83 h 95"/>
                <a:gd name="T14" fmla="*/ 139 w 168"/>
                <a:gd name="T15" fmla="*/ 79 h 95"/>
                <a:gd name="T16" fmla="*/ 155 w 168"/>
                <a:gd name="T17" fmla="*/ 77 h 95"/>
                <a:gd name="T18" fmla="*/ 168 w 168"/>
                <a:gd name="T19" fmla="*/ 72 h 95"/>
                <a:gd name="T20" fmla="*/ 182 w 168"/>
                <a:gd name="T21" fmla="*/ 69 h 95"/>
                <a:gd name="T22" fmla="*/ 196 w 168"/>
                <a:gd name="T23" fmla="*/ 65 h 95"/>
                <a:gd name="T24" fmla="*/ 209 w 168"/>
                <a:gd name="T25" fmla="*/ 61 h 95"/>
                <a:gd name="T26" fmla="*/ 216 w 168"/>
                <a:gd name="T27" fmla="*/ 56 h 95"/>
                <a:gd name="T28" fmla="*/ 226 w 168"/>
                <a:gd name="T29" fmla="*/ 52 h 95"/>
                <a:gd name="T30" fmla="*/ 235 w 168"/>
                <a:gd name="T31" fmla="*/ 47 h 95"/>
                <a:gd name="T32" fmla="*/ 245 w 168"/>
                <a:gd name="T33" fmla="*/ 43 h 95"/>
                <a:gd name="T34" fmla="*/ 249 w 168"/>
                <a:gd name="T35" fmla="*/ 38 h 95"/>
                <a:gd name="T36" fmla="*/ 255 w 168"/>
                <a:gd name="T37" fmla="*/ 33 h 95"/>
                <a:gd name="T38" fmla="*/ 258 w 168"/>
                <a:gd name="T39" fmla="*/ 28 h 95"/>
                <a:gd name="T40" fmla="*/ 264 w 168"/>
                <a:gd name="T41" fmla="*/ 22 h 95"/>
                <a:gd name="T42" fmla="*/ 267 w 168"/>
                <a:gd name="T43" fmla="*/ 17 h 95"/>
                <a:gd name="T44" fmla="*/ 270 w 168"/>
                <a:gd name="T45" fmla="*/ 12 h 95"/>
                <a:gd name="T46" fmla="*/ 270 w 168"/>
                <a:gd name="T47" fmla="*/ 5 h 95"/>
                <a:gd name="T48" fmla="*/ 270 w 168"/>
                <a:gd name="T49" fmla="*/ 0 h 95"/>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68"/>
                <a:gd name="T76" fmla="*/ 0 h 95"/>
                <a:gd name="T77" fmla="*/ 168 w 168"/>
                <a:gd name="T78" fmla="*/ 95 h 95"/>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68" h="95">
                  <a:moveTo>
                    <a:pt x="0" y="94"/>
                  </a:moveTo>
                  <a:lnTo>
                    <a:pt x="14" y="93"/>
                  </a:lnTo>
                  <a:lnTo>
                    <a:pt x="28" y="91"/>
                  </a:lnTo>
                  <a:lnTo>
                    <a:pt x="40" y="89"/>
                  </a:lnTo>
                  <a:lnTo>
                    <a:pt x="53" y="87"/>
                  </a:lnTo>
                  <a:lnTo>
                    <a:pt x="64" y="85"/>
                  </a:lnTo>
                  <a:lnTo>
                    <a:pt x="75" y="83"/>
                  </a:lnTo>
                  <a:lnTo>
                    <a:pt x="86" y="79"/>
                  </a:lnTo>
                  <a:lnTo>
                    <a:pt x="96" y="77"/>
                  </a:lnTo>
                  <a:lnTo>
                    <a:pt x="104" y="72"/>
                  </a:lnTo>
                  <a:lnTo>
                    <a:pt x="113" y="69"/>
                  </a:lnTo>
                  <a:lnTo>
                    <a:pt x="121" y="65"/>
                  </a:lnTo>
                  <a:lnTo>
                    <a:pt x="128" y="61"/>
                  </a:lnTo>
                  <a:lnTo>
                    <a:pt x="134" y="56"/>
                  </a:lnTo>
                  <a:lnTo>
                    <a:pt x="139" y="52"/>
                  </a:lnTo>
                  <a:lnTo>
                    <a:pt x="146" y="47"/>
                  </a:lnTo>
                  <a:lnTo>
                    <a:pt x="151" y="43"/>
                  </a:lnTo>
                  <a:lnTo>
                    <a:pt x="154" y="38"/>
                  </a:lnTo>
                  <a:lnTo>
                    <a:pt x="158" y="33"/>
                  </a:lnTo>
                  <a:lnTo>
                    <a:pt x="160" y="28"/>
                  </a:lnTo>
                  <a:lnTo>
                    <a:pt x="163" y="22"/>
                  </a:lnTo>
                  <a:lnTo>
                    <a:pt x="165" y="17"/>
                  </a:lnTo>
                  <a:lnTo>
                    <a:pt x="167" y="12"/>
                  </a:lnTo>
                  <a:lnTo>
                    <a:pt x="167" y="5"/>
                  </a:lnTo>
                  <a:lnTo>
                    <a:pt x="167"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882" name="Line 31"/>
            <p:cNvSpPr>
              <a:spLocks noChangeShapeType="1"/>
            </p:cNvSpPr>
            <p:nvPr/>
          </p:nvSpPr>
          <p:spPr bwMode="auto">
            <a:xfrm flipV="1">
              <a:off x="446" y="2952"/>
              <a:ext cx="0" cy="2"/>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5883" name="Line 32"/>
            <p:cNvSpPr>
              <a:spLocks noChangeShapeType="1"/>
            </p:cNvSpPr>
            <p:nvPr/>
          </p:nvSpPr>
          <p:spPr bwMode="auto">
            <a:xfrm>
              <a:off x="627" y="2859"/>
              <a:ext cx="1"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5884" name="Freeform 33"/>
            <p:cNvSpPr>
              <a:spLocks/>
            </p:cNvSpPr>
            <p:nvPr/>
          </p:nvSpPr>
          <p:spPr bwMode="auto">
            <a:xfrm>
              <a:off x="648" y="2314"/>
              <a:ext cx="273" cy="201"/>
            </a:xfrm>
            <a:custGeom>
              <a:avLst/>
              <a:gdLst>
                <a:gd name="T0" fmla="*/ 407 w 252"/>
                <a:gd name="T1" fmla="*/ 0 h 201"/>
                <a:gd name="T2" fmla="*/ 398 w 252"/>
                <a:gd name="T3" fmla="*/ 10 h 201"/>
                <a:gd name="T4" fmla="*/ 390 w 252"/>
                <a:gd name="T5" fmla="*/ 19 h 201"/>
                <a:gd name="T6" fmla="*/ 380 w 252"/>
                <a:gd name="T7" fmla="*/ 28 h 201"/>
                <a:gd name="T8" fmla="*/ 368 w 252"/>
                <a:gd name="T9" fmla="*/ 37 h 201"/>
                <a:gd name="T10" fmla="*/ 362 w 252"/>
                <a:gd name="T11" fmla="*/ 46 h 201"/>
                <a:gd name="T12" fmla="*/ 348 w 252"/>
                <a:gd name="T13" fmla="*/ 56 h 201"/>
                <a:gd name="T14" fmla="*/ 336 w 252"/>
                <a:gd name="T15" fmla="*/ 65 h 201"/>
                <a:gd name="T16" fmla="*/ 325 w 252"/>
                <a:gd name="T17" fmla="*/ 74 h 201"/>
                <a:gd name="T18" fmla="*/ 311 w 252"/>
                <a:gd name="T19" fmla="*/ 83 h 201"/>
                <a:gd name="T20" fmla="*/ 297 w 252"/>
                <a:gd name="T21" fmla="*/ 92 h 201"/>
                <a:gd name="T22" fmla="*/ 285 w 252"/>
                <a:gd name="T23" fmla="*/ 100 h 201"/>
                <a:gd name="T24" fmla="*/ 271 w 252"/>
                <a:gd name="T25" fmla="*/ 109 h 201"/>
                <a:gd name="T26" fmla="*/ 253 w 252"/>
                <a:gd name="T27" fmla="*/ 117 h 201"/>
                <a:gd name="T28" fmla="*/ 238 w 252"/>
                <a:gd name="T29" fmla="*/ 126 h 201"/>
                <a:gd name="T30" fmla="*/ 219 w 252"/>
                <a:gd name="T31" fmla="*/ 134 h 201"/>
                <a:gd name="T32" fmla="*/ 203 w 252"/>
                <a:gd name="T33" fmla="*/ 143 h 201"/>
                <a:gd name="T34" fmla="*/ 181 w 252"/>
                <a:gd name="T35" fmla="*/ 151 h 201"/>
                <a:gd name="T36" fmla="*/ 158 w 252"/>
                <a:gd name="T37" fmla="*/ 158 h 201"/>
                <a:gd name="T38" fmla="*/ 137 w 252"/>
                <a:gd name="T39" fmla="*/ 166 h 201"/>
                <a:gd name="T40" fmla="*/ 110 w 252"/>
                <a:gd name="T41" fmla="*/ 172 h 201"/>
                <a:gd name="T42" fmla="*/ 85 w 252"/>
                <a:gd name="T43" fmla="*/ 180 h 201"/>
                <a:gd name="T44" fmla="*/ 58 w 252"/>
                <a:gd name="T45" fmla="*/ 187 h 201"/>
                <a:gd name="T46" fmla="*/ 30 w 252"/>
                <a:gd name="T47" fmla="*/ 193 h 201"/>
                <a:gd name="T48" fmla="*/ 0 w 252"/>
                <a:gd name="T49" fmla="*/ 200 h 201"/>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252"/>
                <a:gd name="T76" fmla="*/ 0 h 201"/>
                <a:gd name="T77" fmla="*/ 252 w 252"/>
                <a:gd name="T78" fmla="*/ 201 h 201"/>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252" h="201">
                  <a:moveTo>
                    <a:pt x="251" y="0"/>
                  </a:moveTo>
                  <a:lnTo>
                    <a:pt x="246" y="10"/>
                  </a:lnTo>
                  <a:lnTo>
                    <a:pt x="240" y="19"/>
                  </a:lnTo>
                  <a:lnTo>
                    <a:pt x="235" y="28"/>
                  </a:lnTo>
                  <a:lnTo>
                    <a:pt x="228" y="37"/>
                  </a:lnTo>
                  <a:lnTo>
                    <a:pt x="223" y="46"/>
                  </a:lnTo>
                  <a:lnTo>
                    <a:pt x="215" y="56"/>
                  </a:lnTo>
                  <a:lnTo>
                    <a:pt x="208" y="65"/>
                  </a:lnTo>
                  <a:lnTo>
                    <a:pt x="201" y="74"/>
                  </a:lnTo>
                  <a:lnTo>
                    <a:pt x="193" y="83"/>
                  </a:lnTo>
                  <a:lnTo>
                    <a:pt x="184" y="92"/>
                  </a:lnTo>
                  <a:lnTo>
                    <a:pt x="176" y="100"/>
                  </a:lnTo>
                  <a:lnTo>
                    <a:pt x="168" y="109"/>
                  </a:lnTo>
                  <a:lnTo>
                    <a:pt x="157" y="117"/>
                  </a:lnTo>
                  <a:lnTo>
                    <a:pt x="148" y="126"/>
                  </a:lnTo>
                  <a:lnTo>
                    <a:pt x="136" y="134"/>
                  </a:lnTo>
                  <a:lnTo>
                    <a:pt x="126" y="143"/>
                  </a:lnTo>
                  <a:lnTo>
                    <a:pt x="112" y="151"/>
                  </a:lnTo>
                  <a:lnTo>
                    <a:pt x="98" y="158"/>
                  </a:lnTo>
                  <a:lnTo>
                    <a:pt x="84" y="166"/>
                  </a:lnTo>
                  <a:lnTo>
                    <a:pt x="68" y="172"/>
                  </a:lnTo>
                  <a:lnTo>
                    <a:pt x="52" y="180"/>
                  </a:lnTo>
                  <a:lnTo>
                    <a:pt x="36" y="187"/>
                  </a:lnTo>
                  <a:lnTo>
                    <a:pt x="18" y="193"/>
                  </a:lnTo>
                  <a:lnTo>
                    <a:pt x="0" y="20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885" name="Line 34"/>
            <p:cNvSpPr>
              <a:spLocks noChangeShapeType="1"/>
            </p:cNvSpPr>
            <p:nvPr/>
          </p:nvSpPr>
          <p:spPr bwMode="auto">
            <a:xfrm>
              <a:off x="919" y="2776"/>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5886" name="Line 35"/>
            <p:cNvSpPr>
              <a:spLocks noChangeShapeType="1"/>
            </p:cNvSpPr>
            <p:nvPr/>
          </p:nvSpPr>
          <p:spPr bwMode="auto">
            <a:xfrm flipV="1">
              <a:off x="648" y="2975"/>
              <a:ext cx="0" cy="2"/>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5887" name="Freeform 36"/>
            <p:cNvSpPr>
              <a:spLocks/>
            </p:cNvSpPr>
            <p:nvPr/>
          </p:nvSpPr>
          <p:spPr bwMode="auto">
            <a:xfrm>
              <a:off x="662" y="2374"/>
              <a:ext cx="15" cy="13"/>
            </a:xfrm>
            <a:custGeom>
              <a:avLst/>
              <a:gdLst>
                <a:gd name="T0" fmla="*/ 28 w 13"/>
                <a:gd name="T1" fmla="*/ 6 h 13"/>
                <a:gd name="T2" fmla="*/ 27 w 13"/>
                <a:gd name="T3" fmla="*/ 10 h 13"/>
                <a:gd name="T4" fmla="*/ 21 w 13"/>
                <a:gd name="T5" fmla="*/ 11 h 13"/>
                <a:gd name="T6" fmla="*/ 14 w 13"/>
                <a:gd name="T7" fmla="*/ 12 h 13"/>
                <a:gd name="T8" fmla="*/ 2 w 13"/>
                <a:gd name="T9" fmla="*/ 11 h 13"/>
                <a:gd name="T10" fmla="*/ 1 w 13"/>
                <a:gd name="T11" fmla="*/ 10 h 13"/>
                <a:gd name="T12" fmla="*/ 0 w 13"/>
                <a:gd name="T13" fmla="*/ 6 h 13"/>
                <a:gd name="T14" fmla="*/ 1 w 13"/>
                <a:gd name="T15" fmla="*/ 3 h 13"/>
                <a:gd name="T16" fmla="*/ 2 w 13"/>
                <a:gd name="T17" fmla="*/ 1 h 13"/>
                <a:gd name="T18" fmla="*/ 14 w 13"/>
                <a:gd name="T19" fmla="*/ 0 h 13"/>
                <a:gd name="T20" fmla="*/ 21 w 13"/>
                <a:gd name="T21" fmla="*/ 1 h 13"/>
                <a:gd name="T22" fmla="*/ 27 w 13"/>
                <a:gd name="T23" fmla="*/ 3 h 13"/>
                <a:gd name="T24" fmla="*/ 2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1" y="10"/>
                  </a:lnTo>
                  <a:lnTo>
                    <a:pt x="9" y="11"/>
                  </a:lnTo>
                  <a:lnTo>
                    <a:pt x="6" y="12"/>
                  </a:lnTo>
                  <a:lnTo>
                    <a:pt x="2" y="11"/>
                  </a:lnTo>
                  <a:lnTo>
                    <a:pt x="1" y="10"/>
                  </a:lnTo>
                  <a:lnTo>
                    <a:pt x="0" y="6"/>
                  </a:lnTo>
                  <a:lnTo>
                    <a:pt x="1" y="3"/>
                  </a:lnTo>
                  <a:lnTo>
                    <a:pt x="2" y="1"/>
                  </a:lnTo>
                  <a:lnTo>
                    <a:pt x="6" y="0"/>
                  </a:lnTo>
                  <a:lnTo>
                    <a:pt x="9" y="1"/>
                  </a:lnTo>
                  <a:lnTo>
                    <a:pt x="11" y="3"/>
                  </a:lnTo>
                  <a:lnTo>
                    <a:pt x="12" y="6"/>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888" name="Freeform 37"/>
            <p:cNvSpPr>
              <a:spLocks/>
            </p:cNvSpPr>
            <p:nvPr/>
          </p:nvSpPr>
          <p:spPr bwMode="auto">
            <a:xfrm>
              <a:off x="662" y="2374"/>
              <a:ext cx="15" cy="13"/>
            </a:xfrm>
            <a:custGeom>
              <a:avLst/>
              <a:gdLst>
                <a:gd name="T0" fmla="*/ 28 w 13"/>
                <a:gd name="T1" fmla="*/ 6 h 13"/>
                <a:gd name="T2" fmla="*/ 27 w 13"/>
                <a:gd name="T3" fmla="*/ 10 h 13"/>
                <a:gd name="T4" fmla="*/ 21 w 13"/>
                <a:gd name="T5" fmla="*/ 11 h 13"/>
                <a:gd name="T6" fmla="*/ 14 w 13"/>
                <a:gd name="T7" fmla="*/ 12 h 13"/>
                <a:gd name="T8" fmla="*/ 2 w 13"/>
                <a:gd name="T9" fmla="*/ 11 h 13"/>
                <a:gd name="T10" fmla="*/ 1 w 13"/>
                <a:gd name="T11" fmla="*/ 10 h 13"/>
                <a:gd name="T12" fmla="*/ 0 w 13"/>
                <a:gd name="T13" fmla="*/ 6 h 13"/>
                <a:gd name="T14" fmla="*/ 1 w 13"/>
                <a:gd name="T15" fmla="*/ 3 h 13"/>
                <a:gd name="T16" fmla="*/ 2 w 13"/>
                <a:gd name="T17" fmla="*/ 1 h 13"/>
                <a:gd name="T18" fmla="*/ 14 w 13"/>
                <a:gd name="T19" fmla="*/ 0 h 13"/>
                <a:gd name="T20" fmla="*/ 21 w 13"/>
                <a:gd name="T21" fmla="*/ 1 h 13"/>
                <a:gd name="T22" fmla="*/ 27 w 13"/>
                <a:gd name="T23" fmla="*/ 3 h 13"/>
                <a:gd name="T24" fmla="*/ 2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1" y="10"/>
                  </a:lnTo>
                  <a:lnTo>
                    <a:pt x="9" y="11"/>
                  </a:lnTo>
                  <a:lnTo>
                    <a:pt x="6" y="12"/>
                  </a:lnTo>
                  <a:lnTo>
                    <a:pt x="2" y="11"/>
                  </a:lnTo>
                  <a:lnTo>
                    <a:pt x="1" y="10"/>
                  </a:lnTo>
                  <a:lnTo>
                    <a:pt x="0" y="6"/>
                  </a:lnTo>
                  <a:lnTo>
                    <a:pt x="1" y="3"/>
                  </a:lnTo>
                  <a:lnTo>
                    <a:pt x="2" y="1"/>
                  </a:lnTo>
                  <a:lnTo>
                    <a:pt x="6" y="0"/>
                  </a:lnTo>
                  <a:lnTo>
                    <a:pt x="9" y="1"/>
                  </a:lnTo>
                  <a:lnTo>
                    <a:pt x="11" y="3"/>
                  </a:lnTo>
                  <a:lnTo>
                    <a:pt x="12" y="6"/>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889" name="Freeform 38"/>
            <p:cNvSpPr>
              <a:spLocks/>
            </p:cNvSpPr>
            <p:nvPr/>
          </p:nvSpPr>
          <p:spPr bwMode="auto">
            <a:xfrm>
              <a:off x="631" y="2378"/>
              <a:ext cx="14" cy="13"/>
            </a:xfrm>
            <a:custGeom>
              <a:avLst/>
              <a:gdLst>
                <a:gd name="T0" fmla="*/ 18 w 13"/>
                <a:gd name="T1" fmla="*/ 6 h 13"/>
                <a:gd name="T2" fmla="*/ 16 w 13"/>
                <a:gd name="T3" fmla="*/ 10 h 13"/>
                <a:gd name="T4" fmla="*/ 15 w 13"/>
                <a:gd name="T5" fmla="*/ 11 h 13"/>
                <a:gd name="T6" fmla="*/ 5 w 13"/>
                <a:gd name="T7" fmla="*/ 12 h 13"/>
                <a:gd name="T8" fmla="*/ 2 w 13"/>
                <a:gd name="T9" fmla="*/ 11 h 13"/>
                <a:gd name="T10" fmla="*/ 1 w 13"/>
                <a:gd name="T11" fmla="*/ 10 h 13"/>
                <a:gd name="T12" fmla="*/ 0 w 13"/>
                <a:gd name="T13" fmla="*/ 6 h 13"/>
                <a:gd name="T14" fmla="*/ 1 w 13"/>
                <a:gd name="T15" fmla="*/ 3 h 13"/>
                <a:gd name="T16" fmla="*/ 2 w 13"/>
                <a:gd name="T17" fmla="*/ 1 h 13"/>
                <a:gd name="T18" fmla="*/ 5 w 13"/>
                <a:gd name="T19" fmla="*/ 0 h 13"/>
                <a:gd name="T20" fmla="*/ 15 w 13"/>
                <a:gd name="T21" fmla="*/ 1 h 13"/>
                <a:gd name="T22" fmla="*/ 16 w 13"/>
                <a:gd name="T23" fmla="*/ 3 h 13"/>
                <a:gd name="T24" fmla="*/ 1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0" y="10"/>
                  </a:lnTo>
                  <a:lnTo>
                    <a:pt x="9" y="11"/>
                  </a:lnTo>
                  <a:lnTo>
                    <a:pt x="5" y="12"/>
                  </a:lnTo>
                  <a:lnTo>
                    <a:pt x="2" y="11"/>
                  </a:lnTo>
                  <a:lnTo>
                    <a:pt x="1" y="10"/>
                  </a:lnTo>
                  <a:lnTo>
                    <a:pt x="0" y="6"/>
                  </a:lnTo>
                  <a:lnTo>
                    <a:pt x="1" y="3"/>
                  </a:lnTo>
                  <a:lnTo>
                    <a:pt x="2" y="1"/>
                  </a:lnTo>
                  <a:lnTo>
                    <a:pt x="5" y="0"/>
                  </a:lnTo>
                  <a:lnTo>
                    <a:pt x="9" y="1"/>
                  </a:lnTo>
                  <a:lnTo>
                    <a:pt x="10" y="3"/>
                  </a:lnTo>
                  <a:lnTo>
                    <a:pt x="12" y="6"/>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890" name="Freeform 39"/>
            <p:cNvSpPr>
              <a:spLocks/>
            </p:cNvSpPr>
            <p:nvPr/>
          </p:nvSpPr>
          <p:spPr bwMode="auto">
            <a:xfrm>
              <a:off x="631" y="2378"/>
              <a:ext cx="14" cy="13"/>
            </a:xfrm>
            <a:custGeom>
              <a:avLst/>
              <a:gdLst>
                <a:gd name="T0" fmla="*/ 18 w 13"/>
                <a:gd name="T1" fmla="*/ 6 h 13"/>
                <a:gd name="T2" fmla="*/ 16 w 13"/>
                <a:gd name="T3" fmla="*/ 10 h 13"/>
                <a:gd name="T4" fmla="*/ 15 w 13"/>
                <a:gd name="T5" fmla="*/ 11 h 13"/>
                <a:gd name="T6" fmla="*/ 5 w 13"/>
                <a:gd name="T7" fmla="*/ 12 h 13"/>
                <a:gd name="T8" fmla="*/ 2 w 13"/>
                <a:gd name="T9" fmla="*/ 11 h 13"/>
                <a:gd name="T10" fmla="*/ 1 w 13"/>
                <a:gd name="T11" fmla="*/ 10 h 13"/>
                <a:gd name="T12" fmla="*/ 0 w 13"/>
                <a:gd name="T13" fmla="*/ 6 h 13"/>
                <a:gd name="T14" fmla="*/ 1 w 13"/>
                <a:gd name="T15" fmla="*/ 3 h 13"/>
                <a:gd name="T16" fmla="*/ 2 w 13"/>
                <a:gd name="T17" fmla="*/ 1 h 13"/>
                <a:gd name="T18" fmla="*/ 5 w 13"/>
                <a:gd name="T19" fmla="*/ 0 h 13"/>
                <a:gd name="T20" fmla="*/ 15 w 13"/>
                <a:gd name="T21" fmla="*/ 1 h 13"/>
                <a:gd name="T22" fmla="*/ 16 w 13"/>
                <a:gd name="T23" fmla="*/ 3 h 13"/>
                <a:gd name="T24" fmla="*/ 1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0" y="10"/>
                  </a:lnTo>
                  <a:lnTo>
                    <a:pt x="9" y="11"/>
                  </a:lnTo>
                  <a:lnTo>
                    <a:pt x="5" y="12"/>
                  </a:lnTo>
                  <a:lnTo>
                    <a:pt x="2" y="11"/>
                  </a:lnTo>
                  <a:lnTo>
                    <a:pt x="1" y="10"/>
                  </a:lnTo>
                  <a:lnTo>
                    <a:pt x="0" y="6"/>
                  </a:lnTo>
                  <a:lnTo>
                    <a:pt x="1" y="3"/>
                  </a:lnTo>
                  <a:lnTo>
                    <a:pt x="2" y="1"/>
                  </a:lnTo>
                  <a:lnTo>
                    <a:pt x="5" y="0"/>
                  </a:lnTo>
                  <a:lnTo>
                    <a:pt x="9" y="1"/>
                  </a:lnTo>
                  <a:lnTo>
                    <a:pt x="10" y="3"/>
                  </a:lnTo>
                  <a:lnTo>
                    <a:pt x="12" y="6"/>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891" name="Freeform 40"/>
            <p:cNvSpPr>
              <a:spLocks/>
            </p:cNvSpPr>
            <p:nvPr/>
          </p:nvSpPr>
          <p:spPr bwMode="auto">
            <a:xfrm>
              <a:off x="450" y="2477"/>
              <a:ext cx="4" cy="6"/>
            </a:xfrm>
            <a:custGeom>
              <a:avLst/>
              <a:gdLst>
                <a:gd name="T0" fmla="*/ 3 w 4"/>
                <a:gd name="T1" fmla="*/ 3 h 6"/>
                <a:gd name="T2" fmla="*/ 3 w 4"/>
                <a:gd name="T3" fmla="*/ 4 h 6"/>
                <a:gd name="T4" fmla="*/ 1 w 4"/>
                <a:gd name="T5" fmla="*/ 5 h 6"/>
                <a:gd name="T6" fmla="*/ 1 w 4"/>
                <a:gd name="T7" fmla="*/ 4 h 6"/>
                <a:gd name="T8" fmla="*/ 0 w 4"/>
                <a:gd name="T9" fmla="*/ 3 h 6"/>
                <a:gd name="T10" fmla="*/ 0 w 4"/>
                <a:gd name="T11" fmla="*/ 1 h 6"/>
                <a:gd name="T12" fmla="*/ 1 w 4"/>
                <a:gd name="T13" fmla="*/ 0 h 6"/>
                <a:gd name="T14" fmla="*/ 3 w 4"/>
                <a:gd name="T15" fmla="*/ 1 h 6"/>
                <a:gd name="T16" fmla="*/ 3 w 4"/>
                <a:gd name="T17" fmla="*/ 3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
                <a:gd name="T28" fmla="*/ 0 h 6"/>
                <a:gd name="T29" fmla="*/ 4 w 4"/>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 h="6">
                  <a:moveTo>
                    <a:pt x="3" y="3"/>
                  </a:moveTo>
                  <a:lnTo>
                    <a:pt x="3" y="4"/>
                  </a:lnTo>
                  <a:lnTo>
                    <a:pt x="1" y="5"/>
                  </a:lnTo>
                  <a:lnTo>
                    <a:pt x="1" y="4"/>
                  </a:lnTo>
                  <a:lnTo>
                    <a:pt x="0" y="3"/>
                  </a:lnTo>
                  <a:lnTo>
                    <a:pt x="0" y="1"/>
                  </a:lnTo>
                  <a:lnTo>
                    <a:pt x="1" y="0"/>
                  </a:lnTo>
                  <a:lnTo>
                    <a:pt x="3" y="1"/>
                  </a:lnTo>
                  <a:lnTo>
                    <a:pt x="3"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892" name="Freeform 41"/>
            <p:cNvSpPr>
              <a:spLocks/>
            </p:cNvSpPr>
            <p:nvPr/>
          </p:nvSpPr>
          <p:spPr bwMode="auto">
            <a:xfrm>
              <a:off x="450" y="2477"/>
              <a:ext cx="4" cy="6"/>
            </a:xfrm>
            <a:custGeom>
              <a:avLst/>
              <a:gdLst>
                <a:gd name="T0" fmla="*/ 3 w 4"/>
                <a:gd name="T1" fmla="*/ 3 h 6"/>
                <a:gd name="T2" fmla="*/ 3 w 4"/>
                <a:gd name="T3" fmla="*/ 4 h 6"/>
                <a:gd name="T4" fmla="*/ 1 w 4"/>
                <a:gd name="T5" fmla="*/ 5 h 6"/>
                <a:gd name="T6" fmla="*/ 1 w 4"/>
                <a:gd name="T7" fmla="*/ 4 h 6"/>
                <a:gd name="T8" fmla="*/ 0 w 4"/>
                <a:gd name="T9" fmla="*/ 3 h 6"/>
                <a:gd name="T10" fmla="*/ 0 w 4"/>
                <a:gd name="T11" fmla="*/ 1 h 6"/>
                <a:gd name="T12" fmla="*/ 1 w 4"/>
                <a:gd name="T13" fmla="*/ 0 h 6"/>
                <a:gd name="T14" fmla="*/ 3 w 4"/>
                <a:gd name="T15" fmla="*/ 1 h 6"/>
                <a:gd name="T16" fmla="*/ 3 w 4"/>
                <a:gd name="T17" fmla="*/ 3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
                <a:gd name="T28" fmla="*/ 0 h 6"/>
                <a:gd name="T29" fmla="*/ 4 w 4"/>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 h="6">
                  <a:moveTo>
                    <a:pt x="3" y="3"/>
                  </a:moveTo>
                  <a:lnTo>
                    <a:pt x="3" y="4"/>
                  </a:lnTo>
                  <a:lnTo>
                    <a:pt x="1" y="5"/>
                  </a:lnTo>
                  <a:lnTo>
                    <a:pt x="1" y="4"/>
                  </a:lnTo>
                  <a:lnTo>
                    <a:pt x="0" y="3"/>
                  </a:lnTo>
                  <a:lnTo>
                    <a:pt x="0" y="1"/>
                  </a:lnTo>
                  <a:lnTo>
                    <a:pt x="1" y="0"/>
                  </a:lnTo>
                  <a:lnTo>
                    <a:pt x="3" y="1"/>
                  </a:lnTo>
                  <a:lnTo>
                    <a:pt x="3"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893" name="Freeform 42"/>
            <p:cNvSpPr>
              <a:spLocks/>
            </p:cNvSpPr>
            <p:nvPr/>
          </p:nvSpPr>
          <p:spPr bwMode="auto">
            <a:xfrm>
              <a:off x="464" y="2476"/>
              <a:ext cx="9" cy="6"/>
            </a:xfrm>
            <a:custGeom>
              <a:avLst/>
              <a:gdLst>
                <a:gd name="T0" fmla="*/ 14 w 8"/>
                <a:gd name="T1" fmla="*/ 2 h 6"/>
                <a:gd name="T2" fmla="*/ 11 w 8"/>
                <a:gd name="T3" fmla="*/ 4 h 6"/>
                <a:gd name="T4" fmla="*/ 3 w 8"/>
                <a:gd name="T5" fmla="*/ 5 h 6"/>
                <a:gd name="T6" fmla="*/ 1 w 8"/>
                <a:gd name="T7" fmla="*/ 4 h 6"/>
                <a:gd name="T8" fmla="*/ 0 w 8"/>
                <a:gd name="T9" fmla="*/ 2 h 6"/>
                <a:gd name="T10" fmla="*/ 2 w 8"/>
                <a:gd name="T11" fmla="*/ 0 h 6"/>
                <a:gd name="T12" fmla="*/ 10 w 8"/>
                <a:gd name="T13" fmla="*/ 0 h 6"/>
                <a:gd name="T14" fmla="*/ 12 w 8"/>
                <a:gd name="T15" fmla="*/ 0 h 6"/>
                <a:gd name="T16" fmla="*/ 14 w 8"/>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6"/>
                <a:gd name="T29" fmla="*/ 8 w 8"/>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6">
                  <a:moveTo>
                    <a:pt x="7" y="2"/>
                  </a:moveTo>
                  <a:lnTo>
                    <a:pt x="5" y="4"/>
                  </a:lnTo>
                  <a:lnTo>
                    <a:pt x="3" y="5"/>
                  </a:lnTo>
                  <a:lnTo>
                    <a:pt x="1" y="4"/>
                  </a:lnTo>
                  <a:lnTo>
                    <a:pt x="0" y="2"/>
                  </a:lnTo>
                  <a:lnTo>
                    <a:pt x="2" y="0"/>
                  </a:lnTo>
                  <a:lnTo>
                    <a:pt x="4" y="0"/>
                  </a:lnTo>
                  <a:lnTo>
                    <a:pt x="6" y="0"/>
                  </a:lnTo>
                  <a:lnTo>
                    <a:pt x="7"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894" name="Freeform 43"/>
            <p:cNvSpPr>
              <a:spLocks/>
            </p:cNvSpPr>
            <p:nvPr/>
          </p:nvSpPr>
          <p:spPr bwMode="auto">
            <a:xfrm>
              <a:off x="464" y="2476"/>
              <a:ext cx="9" cy="6"/>
            </a:xfrm>
            <a:custGeom>
              <a:avLst/>
              <a:gdLst>
                <a:gd name="T0" fmla="*/ 14 w 8"/>
                <a:gd name="T1" fmla="*/ 2 h 6"/>
                <a:gd name="T2" fmla="*/ 11 w 8"/>
                <a:gd name="T3" fmla="*/ 4 h 6"/>
                <a:gd name="T4" fmla="*/ 3 w 8"/>
                <a:gd name="T5" fmla="*/ 5 h 6"/>
                <a:gd name="T6" fmla="*/ 1 w 8"/>
                <a:gd name="T7" fmla="*/ 4 h 6"/>
                <a:gd name="T8" fmla="*/ 0 w 8"/>
                <a:gd name="T9" fmla="*/ 2 h 6"/>
                <a:gd name="T10" fmla="*/ 2 w 8"/>
                <a:gd name="T11" fmla="*/ 0 h 6"/>
                <a:gd name="T12" fmla="*/ 10 w 8"/>
                <a:gd name="T13" fmla="*/ 0 h 6"/>
                <a:gd name="T14" fmla="*/ 12 w 8"/>
                <a:gd name="T15" fmla="*/ 0 h 6"/>
                <a:gd name="T16" fmla="*/ 14 w 8"/>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6"/>
                <a:gd name="T29" fmla="*/ 8 w 8"/>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6">
                  <a:moveTo>
                    <a:pt x="7" y="2"/>
                  </a:moveTo>
                  <a:lnTo>
                    <a:pt x="5" y="4"/>
                  </a:lnTo>
                  <a:lnTo>
                    <a:pt x="3" y="5"/>
                  </a:lnTo>
                  <a:lnTo>
                    <a:pt x="1" y="4"/>
                  </a:lnTo>
                  <a:lnTo>
                    <a:pt x="0" y="2"/>
                  </a:lnTo>
                  <a:lnTo>
                    <a:pt x="2" y="0"/>
                  </a:lnTo>
                  <a:lnTo>
                    <a:pt x="4" y="0"/>
                  </a:lnTo>
                  <a:lnTo>
                    <a:pt x="6" y="0"/>
                  </a:lnTo>
                  <a:lnTo>
                    <a:pt x="7"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895" name="Freeform 44"/>
            <p:cNvSpPr>
              <a:spLocks/>
            </p:cNvSpPr>
            <p:nvPr/>
          </p:nvSpPr>
          <p:spPr bwMode="auto">
            <a:xfrm>
              <a:off x="480" y="2473"/>
              <a:ext cx="9" cy="8"/>
            </a:xfrm>
            <a:custGeom>
              <a:avLst/>
              <a:gdLst>
                <a:gd name="T0" fmla="*/ 14 w 8"/>
                <a:gd name="T1" fmla="*/ 3 h 8"/>
                <a:gd name="T2" fmla="*/ 12 w 8"/>
                <a:gd name="T3" fmla="*/ 6 h 8"/>
                <a:gd name="T4" fmla="*/ 10 w 8"/>
                <a:gd name="T5" fmla="*/ 7 h 8"/>
                <a:gd name="T6" fmla="*/ 1 w 8"/>
                <a:gd name="T7" fmla="*/ 6 h 8"/>
                <a:gd name="T8" fmla="*/ 0 w 8"/>
                <a:gd name="T9" fmla="*/ 3 h 8"/>
                <a:gd name="T10" fmla="*/ 1 w 8"/>
                <a:gd name="T11" fmla="*/ 1 h 8"/>
                <a:gd name="T12" fmla="*/ 10 w 8"/>
                <a:gd name="T13" fmla="*/ 0 h 8"/>
                <a:gd name="T14" fmla="*/ 12 w 8"/>
                <a:gd name="T15" fmla="*/ 1 h 8"/>
                <a:gd name="T16" fmla="*/ 14 w 8"/>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8"/>
                <a:gd name="T29" fmla="*/ 8 w 8"/>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8">
                  <a:moveTo>
                    <a:pt x="7" y="3"/>
                  </a:moveTo>
                  <a:lnTo>
                    <a:pt x="6" y="6"/>
                  </a:lnTo>
                  <a:lnTo>
                    <a:pt x="4" y="7"/>
                  </a:lnTo>
                  <a:lnTo>
                    <a:pt x="1" y="6"/>
                  </a:lnTo>
                  <a:lnTo>
                    <a:pt x="0" y="3"/>
                  </a:lnTo>
                  <a:lnTo>
                    <a:pt x="1" y="1"/>
                  </a:lnTo>
                  <a:lnTo>
                    <a:pt x="4" y="0"/>
                  </a:lnTo>
                  <a:lnTo>
                    <a:pt x="6" y="1"/>
                  </a:lnTo>
                  <a:lnTo>
                    <a:pt x="7"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896" name="Freeform 45"/>
            <p:cNvSpPr>
              <a:spLocks/>
            </p:cNvSpPr>
            <p:nvPr/>
          </p:nvSpPr>
          <p:spPr bwMode="auto">
            <a:xfrm>
              <a:off x="480" y="2473"/>
              <a:ext cx="9" cy="8"/>
            </a:xfrm>
            <a:custGeom>
              <a:avLst/>
              <a:gdLst>
                <a:gd name="T0" fmla="*/ 14 w 8"/>
                <a:gd name="T1" fmla="*/ 3 h 8"/>
                <a:gd name="T2" fmla="*/ 12 w 8"/>
                <a:gd name="T3" fmla="*/ 6 h 8"/>
                <a:gd name="T4" fmla="*/ 10 w 8"/>
                <a:gd name="T5" fmla="*/ 7 h 8"/>
                <a:gd name="T6" fmla="*/ 1 w 8"/>
                <a:gd name="T7" fmla="*/ 6 h 8"/>
                <a:gd name="T8" fmla="*/ 0 w 8"/>
                <a:gd name="T9" fmla="*/ 3 h 8"/>
                <a:gd name="T10" fmla="*/ 1 w 8"/>
                <a:gd name="T11" fmla="*/ 1 h 8"/>
                <a:gd name="T12" fmla="*/ 10 w 8"/>
                <a:gd name="T13" fmla="*/ 0 h 8"/>
                <a:gd name="T14" fmla="*/ 12 w 8"/>
                <a:gd name="T15" fmla="*/ 1 h 8"/>
                <a:gd name="T16" fmla="*/ 14 w 8"/>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8"/>
                <a:gd name="T29" fmla="*/ 8 w 8"/>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8">
                  <a:moveTo>
                    <a:pt x="7" y="3"/>
                  </a:moveTo>
                  <a:lnTo>
                    <a:pt x="6" y="6"/>
                  </a:lnTo>
                  <a:lnTo>
                    <a:pt x="4" y="7"/>
                  </a:lnTo>
                  <a:lnTo>
                    <a:pt x="1" y="6"/>
                  </a:lnTo>
                  <a:lnTo>
                    <a:pt x="0" y="3"/>
                  </a:lnTo>
                  <a:lnTo>
                    <a:pt x="1" y="1"/>
                  </a:lnTo>
                  <a:lnTo>
                    <a:pt x="4" y="0"/>
                  </a:lnTo>
                  <a:lnTo>
                    <a:pt x="6" y="1"/>
                  </a:lnTo>
                  <a:lnTo>
                    <a:pt x="7"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897" name="Freeform 46"/>
            <p:cNvSpPr>
              <a:spLocks/>
            </p:cNvSpPr>
            <p:nvPr/>
          </p:nvSpPr>
          <p:spPr bwMode="auto">
            <a:xfrm>
              <a:off x="499" y="2472"/>
              <a:ext cx="9" cy="7"/>
            </a:xfrm>
            <a:custGeom>
              <a:avLst/>
              <a:gdLst>
                <a:gd name="T0" fmla="*/ 14 w 8"/>
                <a:gd name="T1" fmla="*/ 2 h 7"/>
                <a:gd name="T2" fmla="*/ 12 w 8"/>
                <a:gd name="T3" fmla="*/ 5 h 7"/>
                <a:gd name="T4" fmla="*/ 10 w 8"/>
                <a:gd name="T5" fmla="*/ 6 h 7"/>
                <a:gd name="T6" fmla="*/ 1 w 8"/>
                <a:gd name="T7" fmla="*/ 5 h 7"/>
                <a:gd name="T8" fmla="*/ 0 w 8"/>
                <a:gd name="T9" fmla="*/ 2 h 7"/>
                <a:gd name="T10" fmla="*/ 1 w 8"/>
                <a:gd name="T11" fmla="*/ 0 h 7"/>
                <a:gd name="T12" fmla="*/ 10 w 8"/>
                <a:gd name="T13" fmla="*/ 0 h 7"/>
                <a:gd name="T14" fmla="*/ 12 w 8"/>
                <a:gd name="T15" fmla="*/ 0 h 7"/>
                <a:gd name="T16" fmla="*/ 14 w 8"/>
                <a:gd name="T17" fmla="*/ 2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7"/>
                <a:gd name="T29" fmla="*/ 8 w 8"/>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7">
                  <a:moveTo>
                    <a:pt x="7" y="2"/>
                  </a:moveTo>
                  <a:lnTo>
                    <a:pt x="6" y="5"/>
                  </a:lnTo>
                  <a:lnTo>
                    <a:pt x="4" y="6"/>
                  </a:lnTo>
                  <a:lnTo>
                    <a:pt x="1" y="5"/>
                  </a:lnTo>
                  <a:lnTo>
                    <a:pt x="0" y="2"/>
                  </a:lnTo>
                  <a:lnTo>
                    <a:pt x="1" y="0"/>
                  </a:lnTo>
                  <a:lnTo>
                    <a:pt x="4" y="0"/>
                  </a:lnTo>
                  <a:lnTo>
                    <a:pt x="6" y="0"/>
                  </a:lnTo>
                  <a:lnTo>
                    <a:pt x="7"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898" name="Freeform 47"/>
            <p:cNvSpPr>
              <a:spLocks/>
            </p:cNvSpPr>
            <p:nvPr/>
          </p:nvSpPr>
          <p:spPr bwMode="auto">
            <a:xfrm>
              <a:off x="499" y="2472"/>
              <a:ext cx="9" cy="7"/>
            </a:xfrm>
            <a:custGeom>
              <a:avLst/>
              <a:gdLst>
                <a:gd name="T0" fmla="*/ 14 w 8"/>
                <a:gd name="T1" fmla="*/ 2 h 7"/>
                <a:gd name="T2" fmla="*/ 12 w 8"/>
                <a:gd name="T3" fmla="*/ 5 h 7"/>
                <a:gd name="T4" fmla="*/ 10 w 8"/>
                <a:gd name="T5" fmla="*/ 6 h 7"/>
                <a:gd name="T6" fmla="*/ 1 w 8"/>
                <a:gd name="T7" fmla="*/ 5 h 7"/>
                <a:gd name="T8" fmla="*/ 0 w 8"/>
                <a:gd name="T9" fmla="*/ 2 h 7"/>
                <a:gd name="T10" fmla="*/ 1 w 8"/>
                <a:gd name="T11" fmla="*/ 0 h 7"/>
                <a:gd name="T12" fmla="*/ 10 w 8"/>
                <a:gd name="T13" fmla="*/ 0 h 7"/>
                <a:gd name="T14" fmla="*/ 12 w 8"/>
                <a:gd name="T15" fmla="*/ 0 h 7"/>
                <a:gd name="T16" fmla="*/ 14 w 8"/>
                <a:gd name="T17" fmla="*/ 2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7"/>
                <a:gd name="T29" fmla="*/ 8 w 8"/>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7">
                  <a:moveTo>
                    <a:pt x="7" y="2"/>
                  </a:moveTo>
                  <a:lnTo>
                    <a:pt x="6" y="5"/>
                  </a:lnTo>
                  <a:lnTo>
                    <a:pt x="4" y="6"/>
                  </a:lnTo>
                  <a:lnTo>
                    <a:pt x="1" y="5"/>
                  </a:lnTo>
                  <a:lnTo>
                    <a:pt x="0" y="2"/>
                  </a:lnTo>
                  <a:lnTo>
                    <a:pt x="1" y="0"/>
                  </a:lnTo>
                  <a:lnTo>
                    <a:pt x="4" y="0"/>
                  </a:lnTo>
                  <a:lnTo>
                    <a:pt x="6" y="0"/>
                  </a:lnTo>
                  <a:lnTo>
                    <a:pt x="7"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899" name="Freeform 48"/>
            <p:cNvSpPr>
              <a:spLocks/>
            </p:cNvSpPr>
            <p:nvPr/>
          </p:nvSpPr>
          <p:spPr bwMode="auto">
            <a:xfrm>
              <a:off x="518" y="2467"/>
              <a:ext cx="7" cy="8"/>
            </a:xfrm>
            <a:custGeom>
              <a:avLst/>
              <a:gdLst>
                <a:gd name="T0" fmla="*/ 13 w 6"/>
                <a:gd name="T1" fmla="*/ 3 h 8"/>
                <a:gd name="T2" fmla="*/ 13 w 6"/>
                <a:gd name="T3" fmla="*/ 6 h 8"/>
                <a:gd name="T4" fmla="*/ 11 w 6"/>
                <a:gd name="T5" fmla="*/ 7 h 8"/>
                <a:gd name="T6" fmla="*/ 1 w 6"/>
                <a:gd name="T7" fmla="*/ 6 h 8"/>
                <a:gd name="T8" fmla="*/ 0 w 6"/>
                <a:gd name="T9" fmla="*/ 3 h 8"/>
                <a:gd name="T10" fmla="*/ 1 w 6"/>
                <a:gd name="T11" fmla="*/ 1 h 8"/>
                <a:gd name="T12" fmla="*/ 2 w 6"/>
                <a:gd name="T13" fmla="*/ 0 h 8"/>
                <a:gd name="T14" fmla="*/ 13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5" y="6"/>
                  </a:lnTo>
                  <a:lnTo>
                    <a:pt x="4" y="7"/>
                  </a:lnTo>
                  <a:lnTo>
                    <a:pt x="1" y="6"/>
                  </a:lnTo>
                  <a:lnTo>
                    <a:pt x="0" y="3"/>
                  </a:lnTo>
                  <a:lnTo>
                    <a:pt x="1" y="1"/>
                  </a:lnTo>
                  <a:lnTo>
                    <a:pt x="2" y="0"/>
                  </a:lnTo>
                  <a:lnTo>
                    <a:pt x="5"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00" name="Freeform 49"/>
            <p:cNvSpPr>
              <a:spLocks/>
            </p:cNvSpPr>
            <p:nvPr/>
          </p:nvSpPr>
          <p:spPr bwMode="auto">
            <a:xfrm>
              <a:off x="518" y="2467"/>
              <a:ext cx="7" cy="8"/>
            </a:xfrm>
            <a:custGeom>
              <a:avLst/>
              <a:gdLst>
                <a:gd name="T0" fmla="*/ 13 w 6"/>
                <a:gd name="T1" fmla="*/ 3 h 8"/>
                <a:gd name="T2" fmla="*/ 13 w 6"/>
                <a:gd name="T3" fmla="*/ 6 h 8"/>
                <a:gd name="T4" fmla="*/ 11 w 6"/>
                <a:gd name="T5" fmla="*/ 7 h 8"/>
                <a:gd name="T6" fmla="*/ 1 w 6"/>
                <a:gd name="T7" fmla="*/ 6 h 8"/>
                <a:gd name="T8" fmla="*/ 0 w 6"/>
                <a:gd name="T9" fmla="*/ 3 h 8"/>
                <a:gd name="T10" fmla="*/ 1 w 6"/>
                <a:gd name="T11" fmla="*/ 1 h 8"/>
                <a:gd name="T12" fmla="*/ 2 w 6"/>
                <a:gd name="T13" fmla="*/ 0 h 8"/>
                <a:gd name="T14" fmla="*/ 13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5" y="6"/>
                  </a:lnTo>
                  <a:lnTo>
                    <a:pt x="4" y="7"/>
                  </a:lnTo>
                  <a:lnTo>
                    <a:pt x="1" y="6"/>
                  </a:lnTo>
                  <a:lnTo>
                    <a:pt x="0" y="3"/>
                  </a:lnTo>
                  <a:lnTo>
                    <a:pt x="1" y="1"/>
                  </a:lnTo>
                  <a:lnTo>
                    <a:pt x="2" y="0"/>
                  </a:lnTo>
                  <a:lnTo>
                    <a:pt x="5"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01" name="Freeform 50"/>
            <p:cNvSpPr>
              <a:spLocks/>
            </p:cNvSpPr>
            <p:nvPr/>
          </p:nvSpPr>
          <p:spPr bwMode="auto">
            <a:xfrm>
              <a:off x="539" y="2463"/>
              <a:ext cx="6" cy="6"/>
            </a:xfrm>
            <a:custGeom>
              <a:avLst/>
              <a:gdLst>
                <a:gd name="T0" fmla="*/ 5 w 6"/>
                <a:gd name="T1" fmla="*/ 2 h 6"/>
                <a:gd name="T2" fmla="*/ 3 w 6"/>
                <a:gd name="T3" fmla="*/ 4 h 6"/>
                <a:gd name="T4" fmla="*/ 2 w 6"/>
                <a:gd name="T5" fmla="*/ 5 h 6"/>
                <a:gd name="T6" fmla="*/ 0 w 6"/>
                <a:gd name="T7" fmla="*/ 4 h 6"/>
                <a:gd name="T8" fmla="*/ 0 w 6"/>
                <a:gd name="T9" fmla="*/ 2 h 6"/>
                <a:gd name="T10" fmla="*/ 2 w 6"/>
                <a:gd name="T11" fmla="*/ 1 h 6"/>
                <a:gd name="T12" fmla="*/ 3 w 6"/>
                <a:gd name="T13" fmla="*/ 0 h 6"/>
                <a:gd name="T14" fmla="*/ 5 w 6"/>
                <a:gd name="T15" fmla="*/ 1 h 6"/>
                <a:gd name="T16" fmla="*/ 5 w 6"/>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2"/>
                  </a:moveTo>
                  <a:lnTo>
                    <a:pt x="3" y="4"/>
                  </a:lnTo>
                  <a:lnTo>
                    <a:pt x="2" y="5"/>
                  </a:lnTo>
                  <a:lnTo>
                    <a:pt x="0" y="4"/>
                  </a:lnTo>
                  <a:lnTo>
                    <a:pt x="0" y="2"/>
                  </a:lnTo>
                  <a:lnTo>
                    <a:pt x="2" y="1"/>
                  </a:lnTo>
                  <a:lnTo>
                    <a:pt x="3" y="0"/>
                  </a:lnTo>
                  <a:lnTo>
                    <a:pt x="5" y="1"/>
                  </a:lnTo>
                  <a:lnTo>
                    <a:pt x="5"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02" name="Freeform 51"/>
            <p:cNvSpPr>
              <a:spLocks/>
            </p:cNvSpPr>
            <p:nvPr/>
          </p:nvSpPr>
          <p:spPr bwMode="auto">
            <a:xfrm>
              <a:off x="539" y="2463"/>
              <a:ext cx="6" cy="6"/>
            </a:xfrm>
            <a:custGeom>
              <a:avLst/>
              <a:gdLst>
                <a:gd name="T0" fmla="*/ 5 w 6"/>
                <a:gd name="T1" fmla="*/ 2 h 6"/>
                <a:gd name="T2" fmla="*/ 3 w 6"/>
                <a:gd name="T3" fmla="*/ 4 h 6"/>
                <a:gd name="T4" fmla="*/ 2 w 6"/>
                <a:gd name="T5" fmla="*/ 5 h 6"/>
                <a:gd name="T6" fmla="*/ 0 w 6"/>
                <a:gd name="T7" fmla="*/ 4 h 6"/>
                <a:gd name="T8" fmla="*/ 0 w 6"/>
                <a:gd name="T9" fmla="*/ 2 h 6"/>
                <a:gd name="T10" fmla="*/ 2 w 6"/>
                <a:gd name="T11" fmla="*/ 1 h 6"/>
                <a:gd name="T12" fmla="*/ 3 w 6"/>
                <a:gd name="T13" fmla="*/ 0 h 6"/>
                <a:gd name="T14" fmla="*/ 5 w 6"/>
                <a:gd name="T15" fmla="*/ 1 h 6"/>
                <a:gd name="T16" fmla="*/ 5 w 6"/>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2"/>
                  </a:moveTo>
                  <a:lnTo>
                    <a:pt x="3" y="4"/>
                  </a:lnTo>
                  <a:lnTo>
                    <a:pt x="2" y="5"/>
                  </a:lnTo>
                  <a:lnTo>
                    <a:pt x="0" y="4"/>
                  </a:lnTo>
                  <a:lnTo>
                    <a:pt x="0" y="2"/>
                  </a:lnTo>
                  <a:lnTo>
                    <a:pt x="2" y="1"/>
                  </a:lnTo>
                  <a:lnTo>
                    <a:pt x="3" y="0"/>
                  </a:lnTo>
                  <a:lnTo>
                    <a:pt x="5" y="1"/>
                  </a:lnTo>
                  <a:lnTo>
                    <a:pt x="5"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03" name="Freeform 52"/>
            <p:cNvSpPr>
              <a:spLocks/>
            </p:cNvSpPr>
            <p:nvPr/>
          </p:nvSpPr>
          <p:spPr bwMode="auto">
            <a:xfrm>
              <a:off x="558" y="2455"/>
              <a:ext cx="7" cy="6"/>
            </a:xfrm>
            <a:custGeom>
              <a:avLst/>
              <a:gdLst>
                <a:gd name="T0" fmla="*/ 13 w 6"/>
                <a:gd name="T1" fmla="*/ 2 h 6"/>
                <a:gd name="T2" fmla="*/ 13 w 6"/>
                <a:gd name="T3" fmla="*/ 4 h 6"/>
                <a:gd name="T4" fmla="*/ 13 w 6"/>
                <a:gd name="T5" fmla="*/ 5 h 6"/>
                <a:gd name="T6" fmla="*/ 2 w 6"/>
                <a:gd name="T7" fmla="*/ 5 h 6"/>
                <a:gd name="T8" fmla="*/ 0 w 6"/>
                <a:gd name="T9" fmla="*/ 3 h 6"/>
                <a:gd name="T10" fmla="*/ 0 w 6"/>
                <a:gd name="T11" fmla="*/ 1 h 6"/>
                <a:gd name="T12" fmla="*/ 0 w 6"/>
                <a:gd name="T13" fmla="*/ 0 h 6"/>
                <a:gd name="T14" fmla="*/ 9 w 6"/>
                <a:gd name="T15" fmla="*/ 0 h 6"/>
                <a:gd name="T16" fmla="*/ 13 w 6"/>
                <a:gd name="T17" fmla="*/ 0 h 6"/>
                <a:gd name="T18" fmla="*/ 13 w 6"/>
                <a:gd name="T19" fmla="*/ 2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
                <a:gd name="T31" fmla="*/ 0 h 6"/>
                <a:gd name="T32" fmla="*/ 6 w 6"/>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 h="6">
                  <a:moveTo>
                    <a:pt x="5" y="2"/>
                  </a:moveTo>
                  <a:lnTo>
                    <a:pt x="5" y="4"/>
                  </a:lnTo>
                  <a:lnTo>
                    <a:pt x="5" y="5"/>
                  </a:lnTo>
                  <a:lnTo>
                    <a:pt x="2" y="5"/>
                  </a:lnTo>
                  <a:lnTo>
                    <a:pt x="0" y="3"/>
                  </a:lnTo>
                  <a:lnTo>
                    <a:pt x="0" y="1"/>
                  </a:lnTo>
                  <a:lnTo>
                    <a:pt x="0" y="0"/>
                  </a:lnTo>
                  <a:lnTo>
                    <a:pt x="3" y="0"/>
                  </a:lnTo>
                  <a:lnTo>
                    <a:pt x="5" y="0"/>
                  </a:lnTo>
                  <a:lnTo>
                    <a:pt x="5"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04" name="Freeform 53"/>
            <p:cNvSpPr>
              <a:spLocks/>
            </p:cNvSpPr>
            <p:nvPr/>
          </p:nvSpPr>
          <p:spPr bwMode="auto">
            <a:xfrm>
              <a:off x="558" y="2455"/>
              <a:ext cx="7" cy="6"/>
            </a:xfrm>
            <a:custGeom>
              <a:avLst/>
              <a:gdLst>
                <a:gd name="T0" fmla="*/ 13 w 6"/>
                <a:gd name="T1" fmla="*/ 2 h 6"/>
                <a:gd name="T2" fmla="*/ 13 w 6"/>
                <a:gd name="T3" fmla="*/ 4 h 6"/>
                <a:gd name="T4" fmla="*/ 13 w 6"/>
                <a:gd name="T5" fmla="*/ 5 h 6"/>
                <a:gd name="T6" fmla="*/ 2 w 6"/>
                <a:gd name="T7" fmla="*/ 5 h 6"/>
                <a:gd name="T8" fmla="*/ 0 w 6"/>
                <a:gd name="T9" fmla="*/ 3 h 6"/>
                <a:gd name="T10" fmla="*/ 0 w 6"/>
                <a:gd name="T11" fmla="*/ 1 h 6"/>
                <a:gd name="T12" fmla="*/ 0 w 6"/>
                <a:gd name="T13" fmla="*/ 0 h 6"/>
                <a:gd name="T14" fmla="*/ 9 w 6"/>
                <a:gd name="T15" fmla="*/ 0 h 6"/>
                <a:gd name="T16" fmla="*/ 13 w 6"/>
                <a:gd name="T17" fmla="*/ 0 h 6"/>
                <a:gd name="T18" fmla="*/ 13 w 6"/>
                <a:gd name="T19" fmla="*/ 2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
                <a:gd name="T31" fmla="*/ 0 h 6"/>
                <a:gd name="T32" fmla="*/ 6 w 6"/>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 h="6">
                  <a:moveTo>
                    <a:pt x="5" y="2"/>
                  </a:moveTo>
                  <a:lnTo>
                    <a:pt x="5" y="4"/>
                  </a:lnTo>
                  <a:lnTo>
                    <a:pt x="5" y="5"/>
                  </a:lnTo>
                  <a:lnTo>
                    <a:pt x="2" y="5"/>
                  </a:lnTo>
                  <a:lnTo>
                    <a:pt x="0" y="3"/>
                  </a:lnTo>
                  <a:lnTo>
                    <a:pt x="0" y="1"/>
                  </a:lnTo>
                  <a:lnTo>
                    <a:pt x="0" y="0"/>
                  </a:lnTo>
                  <a:lnTo>
                    <a:pt x="3" y="0"/>
                  </a:lnTo>
                  <a:lnTo>
                    <a:pt x="5" y="0"/>
                  </a:lnTo>
                  <a:lnTo>
                    <a:pt x="5"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05" name="Freeform 54"/>
            <p:cNvSpPr>
              <a:spLocks/>
            </p:cNvSpPr>
            <p:nvPr/>
          </p:nvSpPr>
          <p:spPr bwMode="auto">
            <a:xfrm>
              <a:off x="577" y="2445"/>
              <a:ext cx="7" cy="7"/>
            </a:xfrm>
            <a:custGeom>
              <a:avLst/>
              <a:gdLst>
                <a:gd name="T0" fmla="*/ 6 w 7"/>
                <a:gd name="T1" fmla="*/ 3 h 7"/>
                <a:gd name="T2" fmla="*/ 6 w 7"/>
                <a:gd name="T3" fmla="*/ 4 h 7"/>
                <a:gd name="T4" fmla="*/ 5 w 7"/>
                <a:gd name="T5" fmla="*/ 6 h 7"/>
                <a:gd name="T6" fmla="*/ 3 w 7"/>
                <a:gd name="T7" fmla="*/ 6 h 7"/>
                <a:gd name="T8" fmla="*/ 1 w 7"/>
                <a:gd name="T9" fmla="*/ 3 h 7"/>
                <a:gd name="T10" fmla="*/ 0 w 7"/>
                <a:gd name="T11" fmla="*/ 2 h 7"/>
                <a:gd name="T12" fmla="*/ 1 w 7"/>
                <a:gd name="T13" fmla="*/ 0 h 7"/>
                <a:gd name="T14" fmla="*/ 4 w 7"/>
                <a:gd name="T15" fmla="*/ 0 h 7"/>
                <a:gd name="T16" fmla="*/ 5 w 7"/>
                <a:gd name="T17" fmla="*/ 1 h 7"/>
                <a:gd name="T18" fmla="*/ 6 w 7"/>
                <a:gd name="T19" fmla="*/ 3 h 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7"/>
                <a:gd name="T32" fmla="*/ 7 w 7"/>
                <a:gd name="T33" fmla="*/ 7 h 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7">
                  <a:moveTo>
                    <a:pt x="6" y="3"/>
                  </a:moveTo>
                  <a:lnTo>
                    <a:pt x="6" y="4"/>
                  </a:lnTo>
                  <a:lnTo>
                    <a:pt x="5" y="6"/>
                  </a:lnTo>
                  <a:lnTo>
                    <a:pt x="3" y="6"/>
                  </a:lnTo>
                  <a:lnTo>
                    <a:pt x="1" y="3"/>
                  </a:lnTo>
                  <a:lnTo>
                    <a:pt x="0" y="2"/>
                  </a:lnTo>
                  <a:lnTo>
                    <a:pt x="1" y="0"/>
                  </a:lnTo>
                  <a:lnTo>
                    <a:pt x="4" y="0"/>
                  </a:lnTo>
                  <a:lnTo>
                    <a:pt x="5" y="1"/>
                  </a:lnTo>
                  <a:lnTo>
                    <a:pt x="6"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06" name="Freeform 55"/>
            <p:cNvSpPr>
              <a:spLocks/>
            </p:cNvSpPr>
            <p:nvPr/>
          </p:nvSpPr>
          <p:spPr bwMode="auto">
            <a:xfrm>
              <a:off x="577" y="2445"/>
              <a:ext cx="7" cy="7"/>
            </a:xfrm>
            <a:custGeom>
              <a:avLst/>
              <a:gdLst>
                <a:gd name="T0" fmla="*/ 6 w 7"/>
                <a:gd name="T1" fmla="*/ 3 h 7"/>
                <a:gd name="T2" fmla="*/ 6 w 7"/>
                <a:gd name="T3" fmla="*/ 4 h 7"/>
                <a:gd name="T4" fmla="*/ 5 w 7"/>
                <a:gd name="T5" fmla="*/ 6 h 7"/>
                <a:gd name="T6" fmla="*/ 3 w 7"/>
                <a:gd name="T7" fmla="*/ 6 h 7"/>
                <a:gd name="T8" fmla="*/ 1 w 7"/>
                <a:gd name="T9" fmla="*/ 3 h 7"/>
                <a:gd name="T10" fmla="*/ 0 w 7"/>
                <a:gd name="T11" fmla="*/ 2 h 7"/>
                <a:gd name="T12" fmla="*/ 1 w 7"/>
                <a:gd name="T13" fmla="*/ 0 h 7"/>
                <a:gd name="T14" fmla="*/ 4 w 7"/>
                <a:gd name="T15" fmla="*/ 0 h 7"/>
                <a:gd name="T16" fmla="*/ 5 w 7"/>
                <a:gd name="T17" fmla="*/ 1 h 7"/>
                <a:gd name="T18" fmla="*/ 6 w 7"/>
                <a:gd name="T19" fmla="*/ 3 h 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7"/>
                <a:gd name="T32" fmla="*/ 7 w 7"/>
                <a:gd name="T33" fmla="*/ 7 h 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7">
                  <a:moveTo>
                    <a:pt x="6" y="3"/>
                  </a:moveTo>
                  <a:lnTo>
                    <a:pt x="6" y="4"/>
                  </a:lnTo>
                  <a:lnTo>
                    <a:pt x="5" y="6"/>
                  </a:lnTo>
                  <a:lnTo>
                    <a:pt x="3" y="6"/>
                  </a:lnTo>
                  <a:lnTo>
                    <a:pt x="1" y="3"/>
                  </a:lnTo>
                  <a:lnTo>
                    <a:pt x="0" y="2"/>
                  </a:lnTo>
                  <a:lnTo>
                    <a:pt x="1" y="0"/>
                  </a:lnTo>
                  <a:lnTo>
                    <a:pt x="4" y="0"/>
                  </a:lnTo>
                  <a:lnTo>
                    <a:pt x="5" y="1"/>
                  </a:lnTo>
                  <a:lnTo>
                    <a:pt x="6"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07" name="Freeform 56"/>
            <p:cNvSpPr>
              <a:spLocks/>
            </p:cNvSpPr>
            <p:nvPr/>
          </p:nvSpPr>
          <p:spPr bwMode="auto">
            <a:xfrm>
              <a:off x="591" y="2435"/>
              <a:ext cx="9" cy="6"/>
            </a:xfrm>
            <a:custGeom>
              <a:avLst/>
              <a:gdLst>
                <a:gd name="T0" fmla="*/ 14 w 8"/>
                <a:gd name="T1" fmla="*/ 3 h 6"/>
                <a:gd name="T2" fmla="*/ 14 w 8"/>
                <a:gd name="T3" fmla="*/ 4 h 6"/>
                <a:gd name="T4" fmla="*/ 11 w 8"/>
                <a:gd name="T5" fmla="*/ 5 h 6"/>
                <a:gd name="T6" fmla="*/ 3 w 8"/>
                <a:gd name="T7" fmla="*/ 5 h 6"/>
                <a:gd name="T8" fmla="*/ 1 w 8"/>
                <a:gd name="T9" fmla="*/ 4 h 6"/>
                <a:gd name="T10" fmla="*/ 0 w 8"/>
                <a:gd name="T11" fmla="*/ 2 h 6"/>
                <a:gd name="T12" fmla="*/ 1 w 8"/>
                <a:gd name="T13" fmla="*/ 0 h 6"/>
                <a:gd name="T14" fmla="*/ 10 w 8"/>
                <a:gd name="T15" fmla="*/ 0 h 6"/>
                <a:gd name="T16" fmla="*/ 11 w 8"/>
                <a:gd name="T17" fmla="*/ 1 h 6"/>
                <a:gd name="T18" fmla="*/ 14 w 8"/>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8"/>
                <a:gd name="T31" fmla="*/ 0 h 6"/>
                <a:gd name="T32" fmla="*/ 8 w 8"/>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8" h="6">
                  <a:moveTo>
                    <a:pt x="7" y="3"/>
                  </a:moveTo>
                  <a:lnTo>
                    <a:pt x="7" y="4"/>
                  </a:lnTo>
                  <a:lnTo>
                    <a:pt x="5" y="5"/>
                  </a:lnTo>
                  <a:lnTo>
                    <a:pt x="3" y="5"/>
                  </a:lnTo>
                  <a:lnTo>
                    <a:pt x="1" y="4"/>
                  </a:lnTo>
                  <a:lnTo>
                    <a:pt x="0" y="2"/>
                  </a:lnTo>
                  <a:lnTo>
                    <a:pt x="1" y="0"/>
                  </a:lnTo>
                  <a:lnTo>
                    <a:pt x="4" y="0"/>
                  </a:lnTo>
                  <a:lnTo>
                    <a:pt x="5" y="1"/>
                  </a:lnTo>
                  <a:lnTo>
                    <a:pt x="7"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08" name="Freeform 57"/>
            <p:cNvSpPr>
              <a:spLocks/>
            </p:cNvSpPr>
            <p:nvPr/>
          </p:nvSpPr>
          <p:spPr bwMode="auto">
            <a:xfrm>
              <a:off x="591" y="2435"/>
              <a:ext cx="9" cy="6"/>
            </a:xfrm>
            <a:custGeom>
              <a:avLst/>
              <a:gdLst>
                <a:gd name="T0" fmla="*/ 14 w 8"/>
                <a:gd name="T1" fmla="*/ 3 h 6"/>
                <a:gd name="T2" fmla="*/ 14 w 8"/>
                <a:gd name="T3" fmla="*/ 4 h 6"/>
                <a:gd name="T4" fmla="*/ 11 w 8"/>
                <a:gd name="T5" fmla="*/ 5 h 6"/>
                <a:gd name="T6" fmla="*/ 3 w 8"/>
                <a:gd name="T7" fmla="*/ 5 h 6"/>
                <a:gd name="T8" fmla="*/ 1 w 8"/>
                <a:gd name="T9" fmla="*/ 4 h 6"/>
                <a:gd name="T10" fmla="*/ 0 w 8"/>
                <a:gd name="T11" fmla="*/ 2 h 6"/>
                <a:gd name="T12" fmla="*/ 1 w 8"/>
                <a:gd name="T13" fmla="*/ 0 h 6"/>
                <a:gd name="T14" fmla="*/ 10 w 8"/>
                <a:gd name="T15" fmla="*/ 0 h 6"/>
                <a:gd name="T16" fmla="*/ 11 w 8"/>
                <a:gd name="T17" fmla="*/ 1 h 6"/>
                <a:gd name="T18" fmla="*/ 14 w 8"/>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8"/>
                <a:gd name="T31" fmla="*/ 0 h 6"/>
                <a:gd name="T32" fmla="*/ 8 w 8"/>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8" h="6">
                  <a:moveTo>
                    <a:pt x="7" y="3"/>
                  </a:moveTo>
                  <a:lnTo>
                    <a:pt x="7" y="4"/>
                  </a:lnTo>
                  <a:lnTo>
                    <a:pt x="5" y="5"/>
                  </a:lnTo>
                  <a:lnTo>
                    <a:pt x="3" y="5"/>
                  </a:lnTo>
                  <a:lnTo>
                    <a:pt x="1" y="4"/>
                  </a:lnTo>
                  <a:lnTo>
                    <a:pt x="0" y="2"/>
                  </a:lnTo>
                  <a:lnTo>
                    <a:pt x="1" y="0"/>
                  </a:lnTo>
                  <a:lnTo>
                    <a:pt x="4" y="0"/>
                  </a:lnTo>
                  <a:lnTo>
                    <a:pt x="5" y="1"/>
                  </a:lnTo>
                  <a:lnTo>
                    <a:pt x="7"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09" name="Freeform 58"/>
            <p:cNvSpPr>
              <a:spLocks/>
            </p:cNvSpPr>
            <p:nvPr/>
          </p:nvSpPr>
          <p:spPr bwMode="auto">
            <a:xfrm>
              <a:off x="604" y="2421"/>
              <a:ext cx="8" cy="6"/>
            </a:xfrm>
            <a:custGeom>
              <a:avLst/>
              <a:gdLst>
                <a:gd name="T0" fmla="*/ 13 w 7"/>
                <a:gd name="T1" fmla="*/ 2 h 6"/>
                <a:gd name="T2" fmla="*/ 11 w 7"/>
                <a:gd name="T3" fmla="*/ 4 h 6"/>
                <a:gd name="T4" fmla="*/ 2 w 7"/>
                <a:gd name="T5" fmla="*/ 5 h 6"/>
                <a:gd name="T6" fmla="*/ 0 w 7"/>
                <a:gd name="T7" fmla="*/ 4 h 6"/>
                <a:gd name="T8" fmla="*/ 0 w 7"/>
                <a:gd name="T9" fmla="*/ 2 h 6"/>
                <a:gd name="T10" fmla="*/ 1 w 7"/>
                <a:gd name="T11" fmla="*/ 1 h 6"/>
                <a:gd name="T12" fmla="*/ 10 w 7"/>
                <a:gd name="T13" fmla="*/ 0 h 6"/>
                <a:gd name="T14" fmla="*/ 11 w 7"/>
                <a:gd name="T15" fmla="*/ 1 h 6"/>
                <a:gd name="T16" fmla="*/ 13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5" y="4"/>
                  </a:lnTo>
                  <a:lnTo>
                    <a:pt x="2" y="5"/>
                  </a:lnTo>
                  <a:lnTo>
                    <a:pt x="0" y="4"/>
                  </a:lnTo>
                  <a:lnTo>
                    <a:pt x="0" y="2"/>
                  </a:lnTo>
                  <a:lnTo>
                    <a:pt x="1" y="1"/>
                  </a:lnTo>
                  <a:lnTo>
                    <a:pt x="4" y="0"/>
                  </a:lnTo>
                  <a:lnTo>
                    <a:pt x="5" y="1"/>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10" name="Freeform 59"/>
            <p:cNvSpPr>
              <a:spLocks/>
            </p:cNvSpPr>
            <p:nvPr/>
          </p:nvSpPr>
          <p:spPr bwMode="auto">
            <a:xfrm>
              <a:off x="604" y="2421"/>
              <a:ext cx="8" cy="6"/>
            </a:xfrm>
            <a:custGeom>
              <a:avLst/>
              <a:gdLst>
                <a:gd name="T0" fmla="*/ 13 w 7"/>
                <a:gd name="T1" fmla="*/ 2 h 6"/>
                <a:gd name="T2" fmla="*/ 11 w 7"/>
                <a:gd name="T3" fmla="*/ 4 h 6"/>
                <a:gd name="T4" fmla="*/ 2 w 7"/>
                <a:gd name="T5" fmla="*/ 5 h 6"/>
                <a:gd name="T6" fmla="*/ 0 w 7"/>
                <a:gd name="T7" fmla="*/ 4 h 6"/>
                <a:gd name="T8" fmla="*/ 0 w 7"/>
                <a:gd name="T9" fmla="*/ 2 h 6"/>
                <a:gd name="T10" fmla="*/ 1 w 7"/>
                <a:gd name="T11" fmla="*/ 1 h 6"/>
                <a:gd name="T12" fmla="*/ 10 w 7"/>
                <a:gd name="T13" fmla="*/ 0 h 6"/>
                <a:gd name="T14" fmla="*/ 11 w 7"/>
                <a:gd name="T15" fmla="*/ 1 h 6"/>
                <a:gd name="T16" fmla="*/ 13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5" y="4"/>
                  </a:lnTo>
                  <a:lnTo>
                    <a:pt x="2" y="5"/>
                  </a:lnTo>
                  <a:lnTo>
                    <a:pt x="0" y="4"/>
                  </a:lnTo>
                  <a:lnTo>
                    <a:pt x="0" y="2"/>
                  </a:lnTo>
                  <a:lnTo>
                    <a:pt x="1" y="1"/>
                  </a:lnTo>
                  <a:lnTo>
                    <a:pt x="4" y="0"/>
                  </a:lnTo>
                  <a:lnTo>
                    <a:pt x="5" y="1"/>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11" name="Freeform 60"/>
            <p:cNvSpPr>
              <a:spLocks/>
            </p:cNvSpPr>
            <p:nvPr/>
          </p:nvSpPr>
          <p:spPr bwMode="auto">
            <a:xfrm>
              <a:off x="612" y="2407"/>
              <a:ext cx="7" cy="5"/>
            </a:xfrm>
            <a:custGeom>
              <a:avLst/>
              <a:gdLst>
                <a:gd name="T0" fmla="*/ 6 w 7"/>
                <a:gd name="T1" fmla="*/ 2 h 5"/>
                <a:gd name="T2" fmla="*/ 6 w 7"/>
                <a:gd name="T3" fmla="*/ 4 h 5"/>
                <a:gd name="T4" fmla="*/ 5 w 7"/>
                <a:gd name="T5" fmla="*/ 4 h 5"/>
                <a:gd name="T6" fmla="*/ 2 w 7"/>
                <a:gd name="T7" fmla="*/ 4 h 5"/>
                <a:gd name="T8" fmla="*/ 1 w 7"/>
                <a:gd name="T9" fmla="*/ 3 h 5"/>
                <a:gd name="T10" fmla="*/ 0 w 7"/>
                <a:gd name="T11" fmla="*/ 2 h 5"/>
                <a:gd name="T12" fmla="*/ 1 w 7"/>
                <a:gd name="T13" fmla="*/ 0 h 5"/>
                <a:gd name="T14" fmla="*/ 3 w 7"/>
                <a:gd name="T15" fmla="*/ 0 h 5"/>
                <a:gd name="T16" fmla="*/ 5 w 7"/>
                <a:gd name="T17" fmla="*/ 0 h 5"/>
                <a:gd name="T18" fmla="*/ 6 w 7"/>
                <a:gd name="T19" fmla="*/ 2 h 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5"/>
                <a:gd name="T32" fmla="*/ 7 w 7"/>
                <a:gd name="T33" fmla="*/ 5 h 5"/>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5">
                  <a:moveTo>
                    <a:pt x="6" y="2"/>
                  </a:moveTo>
                  <a:lnTo>
                    <a:pt x="6" y="4"/>
                  </a:lnTo>
                  <a:lnTo>
                    <a:pt x="5" y="4"/>
                  </a:lnTo>
                  <a:lnTo>
                    <a:pt x="2" y="4"/>
                  </a:lnTo>
                  <a:lnTo>
                    <a:pt x="1" y="3"/>
                  </a:lnTo>
                  <a:lnTo>
                    <a:pt x="0" y="2"/>
                  </a:lnTo>
                  <a:lnTo>
                    <a:pt x="1" y="0"/>
                  </a:lnTo>
                  <a:lnTo>
                    <a:pt x="3" y="0"/>
                  </a:lnTo>
                  <a:lnTo>
                    <a:pt x="5" y="0"/>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12" name="Freeform 61"/>
            <p:cNvSpPr>
              <a:spLocks/>
            </p:cNvSpPr>
            <p:nvPr/>
          </p:nvSpPr>
          <p:spPr bwMode="auto">
            <a:xfrm>
              <a:off x="612" y="2407"/>
              <a:ext cx="7" cy="5"/>
            </a:xfrm>
            <a:custGeom>
              <a:avLst/>
              <a:gdLst>
                <a:gd name="T0" fmla="*/ 6 w 7"/>
                <a:gd name="T1" fmla="*/ 2 h 5"/>
                <a:gd name="T2" fmla="*/ 6 w 7"/>
                <a:gd name="T3" fmla="*/ 4 h 5"/>
                <a:gd name="T4" fmla="*/ 5 w 7"/>
                <a:gd name="T5" fmla="*/ 4 h 5"/>
                <a:gd name="T6" fmla="*/ 2 w 7"/>
                <a:gd name="T7" fmla="*/ 4 h 5"/>
                <a:gd name="T8" fmla="*/ 1 w 7"/>
                <a:gd name="T9" fmla="*/ 3 h 5"/>
                <a:gd name="T10" fmla="*/ 0 w 7"/>
                <a:gd name="T11" fmla="*/ 2 h 5"/>
                <a:gd name="T12" fmla="*/ 1 w 7"/>
                <a:gd name="T13" fmla="*/ 0 h 5"/>
                <a:gd name="T14" fmla="*/ 3 w 7"/>
                <a:gd name="T15" fmla="*/ 0 h 5"/>
                <a:gd name="T16" fmla="*/ 5 w 7"/>
                <a:gd name="T17" fmla="*/ 0 h 5"/>
                <a:gd name="T18" fmla="*/ 6 w 7"/>
                <a:gd name="T19" fmla="*/ 2 h 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5"/>
                <a:gd name="T32" fmla="*/ 7 w 7"/>
                <a:gd name="T33" fmla="*/ 5 h 5"/>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5">
                  <a:moveTo>
                    <a:pt x="6" y="2"/>
                  </a:moveTo>
                  <a:lnTo>
                    <a:pt x="6" y="4"/>
                  </a:lnTo>
                  <a:lnTo>
                    <a:pt x="5" y="4"/>
                  </a:lnTo>
                  <a:lnTo>
                    <a:pt x="2" y="4"/>
                  </a:lnTo>
                  <a:lnTo>
                    <a:pt x="1" y="3"/>
                  </a:lnTo>
                  <a:lnTo>
                    <a:pt x="0" y="2"/>
                  </a:lnTo>
                  <a:lnTo>
                    <a:pt x="1" y="0"/>
                  </a:lnTo>
                  <a:lnTo>
                    <a:pt x="3" y="0"/>
                  </a:lnTo>
                  <a:lnTo>
                    <a:pt x="5" y="0"/>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13" name="Freeform 62"/>
            <p:cNvSpPr>
              <a:spLocks/>
            </p:cNvSpPr>
            <p:nvPr/>
          </p:nvSpPr>
          <p:spPr bwMode="auto">
            <a:xfrm>
              <a:off x="703" y="2477"/>
              <a:ext cx="7" cy="6"/>
            </a:xfrm>
            <a:custGeom>
              <a:avLst/>
              <a:gdLst>
                <a:gd name="T0" fmla="*/ 6 w 7"/>
                <a:gd name="T1" fmla="*/ 3 h 6"/>
                <a:gd name="T2" fmla="*/ 6 w 7"/>
                <a:gd name="T3" fmla="*/ 4 h 6"/>
                <a:gd name="T4" fmla="*/ 5 w 7"/>
                <a:gd name="T5" fmla="*/ 5 h 6"/>
                <a:gd name="T6" fmla="*/ 2 w 7"/>
                <a:gd name="T7" fmla="*/ 5 h 6"/>
                <a:gd name="T8" fmla="*/ 1 w 7"/>
                <a:gd name="T9" fmla="*/ 4 h 6"/>
                <a:gd name="T10" fmla="*/ 0 w 7"/>
                <a:gd name="T11" fmla="*/ 2 h 6"/>
                <a:gd name="T12" fmla="*/ 1 w 7"/>
                <a:gd name="T13" fmla="*/ 0 h 6"/>
                <a:gd name="T14" fmla="*/ 3 w 7"/>
                <a:gd name="T15" fmla="*/ 0 h 6"/>
                <a:gd name="T16" fmla="*/ 5 w 7"/>
                <a:gd name="T17" fmla="*/ 1 h 6"/>
                <a:gd name="T18" fmla="*/ 6 w 7"/>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3"/>
                  </a:moveTo>
                  <a:lnTo>
                    <a:pt x="6" y="4"/>
                  </a:lnTo>
                  <a:lnTo>
                    <a:pt x="5" y="5"/>
                  </a:lnTo>
                  <a:lnTo>
                    <a:pt x="2" y="5"/>
                  </a:lnTo>
                  <a:lnTo>
                    <a:pt x="1" y="4"/>
                  </a:lnTo>
                  <a:lnTo>
                    <a:pt x="0" y="2"/>
                  </a:lnTo>
                  <a:lnTo>
                    <a:pt x="1" y="0"/>
                  </a:lnTo>
                  <a:lnTo>
                    <a:pt x="3" y="0"/>
                  </a:lnTo>
                  <a:lnTo>
                    <a:pt x="5" y="1"/>
                  </a:lnTo>
                  <a:lnTo>
                    <a:pt x="6"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14" name="Freeform 63"/>
            <p:cNvSpPr>
              <a:spLocks/>
            </p:cNvSpPr>
            <p:nvPr/>
          </p:nvSpPr>
          <p:spPr bwMode="auto">
            <a:xfrm>
              <a:off x="703" y="2477"/>
              <a:ext cx="7" cy="6"/>
            </a:xfrm>
            <a:custGeom>
              <a:avLst/>
              <a:gdLst>
                <a:gd name="T0" fmla="*/ 6 w 7"/>
                <a:gd name="T1" fmla="*/ 3 h 6"/>
                <a:gd name="T2" fmla="*/ 6 w 7"/>
                <a:gd name="T3" fmla="*/ 4 h 6"/>
                <a:gd name="T4" fmla="*/ 5 w 7"/>
                <a:gd name="T5" fmla="*/ 5 h 6"/>
                <a:gd name="T6" fmla="*/ 2 w 7"/>
                <a:gd name="T7" fmla="*/ 5 h 6"/>
                <a:gd name="T8" fmla="*/ 1 w 7"/>
                <a:gd name="T9" fmla="*/ 4 h 6"/>
                <a:gd name="T10" fmla="*/ 0 w 7"/>
                <a:gd name="T11" fmla="*/ 2 h 6"/>
                <a:gd name="T12" fmla="*/ 1 w 7"/>
                <a:gd name="T13" fmla="*/ 0 h 6"/>
                <a:gd name="T14" fmla="*/ 3 w 7"/>
                <a:gd name="T15" fmla="*/ 0 h 6"/>
                <a:gd name="T16" fmla="*/ 5 w 7"/>
                <a:gd name="T17" fmla="*/ 1 h 6"/>
                <a:gd name="T18" fmla="*/ 6 w 7"/>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3"/>
                  </a:moveTo>
                  <a:lnTo>
                    <a:pt x="6" y="4"/>
                  </a:lnTo>
                  <a:lnTo>
                    <a:pt x="5" y="5"/>
                  </a:lnTo>
                  <a:lnTo>
                    <a:pt x="2" y="5"/>
                  </a:lnTo>
                  <a:lnTo>
                    <a:pt x="1" y="4"/>
                  </a:lnTo>
                  <a:lnTo>
                    <a:pt x="0" y="2"/>
                  </a:lnTo>
                  <a:lnTo>
                    <a:pt x="1" y="0"/>
                  </a:lnTo>
                  <a:lnTo>
                    <a:pt x="3" y="0"/>
                  </a:lnTo>
                  <a:lnTo>
                    <a:pt x="5" y="1"/>
                  </a:lnTo>
                  <a:lnTo>
                    <a:pt x="6"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15" name="Freeform 64"/>
            <p:cNvSpPr>
              <a:spLocks/>
            </p:cNvSpPr>
            <p:nvPr/>
          </p:nvSpPr>
          <p:spPr bwMode="auto">
            <a:xfrm>
              <a:off x="697" y="2463"/>
              <a:ext cx="9" cy="6"/>
            </a:xfrm>
            <a:custGeom>
              <a:avLst/>
              <a:gdLst>
                <a:gd name="T0" fmla="*/ 14 w 8"/>
                <a:gd name="T1" fmla="*/ 2 h 6"/>
                <a:gd name="T2" fmla="*/ 11 w 8"/>
                <a:gd name="T3" fmla="*/ 4 h 6"/>
                <a:gd name="T4" fmla="*/ 2 w 8"/>
                <a:gd name="T5" fmla="*/ 5 h 6"/>
                <a:gd name="T6" fmla="*/ 1 w 8"/>
                <a:gd name="T7" fmla="*/ 4 h 6"/>
                <a:gd name="T8" fmla="*/ 0 w 8"/>
                <a:gd name="T9" fmla="*/ 2 h 6"/>
                <a:gd name="T10" fmla="*/ 2 w 8"/>
                <a:gd name="T11" fmla="*/ 1 h 6"/>
                <a:gd name="T12" fmla="*/ 10 w 8"/>
                <a:gd name="T13" fmla="*/ 0 h 6"/>
                <a:gd name="T14" fmla="*/ 12 w 8"/>
                <a:gd name="T15" fmla="*/ 1 h 6"/>
                <a:gd name="T16" fmla="*/ 14 w 8"/>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6"/>
                <a:gd name="T29" fmla="*/ 8 w 8"/>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6">
                  <a:moveTo>
                    <a:pt x="7" y="2"/>
                  </a:moveTo>
                  <a:lnTo>
                    <a:pt x="5" y="4"/>
                  </a:lnTo>
                  <a:lnTo>
                    <a:pt x="2" y="5"/>
                  </a:lnTo>
                  <a:lnTo>
                    <a:pt x="1" y="4"/>
                  </a:lnTo>
                  <a:lnTo>
                    <a:pt x="0" y="2"/>
                  </a:lnTo>
                  <a:lnTo>
                    <a:pt x="2" y="1"/>
                  </a:lnTo>
                  <a:lnTo>
                    <a:pt x="4" y="0"/>
                  </a:lnTo>
                  <a:lnTo>
                    <a:pt x="6" y="1"/>
                  </a:lnTo>
                  <a:lnTo>
                    <a:pt x="7"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16" name="Freeform 65"/>
            <p:cNvSpPr>
              <a:spLocks/>
            </p:cNvSpPr>
            <p:nvPr/>
          </p:nvSpPr>
          <p:spPr bwMode="auto">
            <a:xfrm>
              <a:off x="697" y="2463"/>
              <a:ext cx="9" cy="6"/>
            </a:xfrm>
            <a:custGeom>
              <a:avLst/>
              <a:gdLst>
                <a:gd name="T0" fmla="*/ 14 w 8"/>
                <a:gd name="T1" fmla="*/ 2 h 6"/>
                <a:gd name="T2" fmla="*/ 11 w 8"/>
                <a:gd name="T3" fmla="*/ 4 h 6"/>
                <a:gd name="T4" fmla="*/ 2 w 8"/>
                <a:gd name="T5" fmla="*/ 5 h 6"/>
                <a:gd name="T6" fmla="*/ 1 w 8"/>
                <a:gd name="T7" fmla="*/ 4 h 6"/>
                <a:gd name="T8" fmla="*/ 0 w 8"/>
                <a:gd name="T9" fmla="*/ 2 h 6"/>
                <a:gd name="T10" fmla="*/ 2 w 8"/>
                <a:gd name="T11" fmla="*/ 1 h 6"/>
                <a:gd name="T12" fmla="*/ 10 w 8"/>
                <a:gd name="T13" fmla="*/ 0 h 6"/>
                <a:gd name="T14" fmla="*/ 12 w 8"/>
                <a:gd name="T15" fmla="*/ 1 h 6"/>
                <a:gd name="T16" fmla="*/ 14 w 8"/>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6"/>
                <a:gd name="T29" fmla="*/ 8 w 8"/>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6">
                  <a:moveTo>
                    <a:pt x="7" y="2"/>
                  </a:moveTo>
                  <a:lnTo>
                    <a:pt x="5" y="4"/>
                  </a:lnTo>
                  <a:lnTo>
                    <a:pt x="2" y="5"/>
                  </a:lnTo>
                  <a:lnTo>
                    <a:pt x="1" y="4"/>
                  </a:lnTo>
                  <a:lnTo>
                    <a:pt x="0" y="2"/>
                  </a:lnTo>
                  <a:lnTo>
                    <a:pt x="2" y="1"/>
                  </a:lnTo>
                  <a:lnTo>
                    <a:pt x="4" y="0"/>
                  </a:lnTo>
                  <a:lnTo>
                    <a:pt x="6" y="1"/>
                  </a:lnTo>
                  <a:lnTo>
                    <a:pt x="7"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17" name="Freeform 66"/>
            <p:cNvSpPr>
              <a:spLocks/>
            </p:cNvSpPr>
            <p:nvPr/>
          </p:nvSpPr>
          <p:spPr bwMode="auto">
            <a:xfrm>
              <a:off x="699" y="2446"/>
              <a:ext cx="7" cy="8"/>
            </a:xfrm>
            <a:custGeom>
              <a:avLst/>
              <a:gdLst>
                <a:gd name="T0" fmla="*/ 13 w 6"/>
                <a:gd name="T1" fmla="*/ 3 h 8"/>
                <a:gd name="T2" fmla="*/ 11 w 6"/>
                <a:gd name="T3" fmla="*/ 6 h 8"/>
                <a:gd name="T4" fmla="*/ 9 w 6"/>
                <a:gd name="T5" fmla="*/ 7 h 8"/>
                <a:gd name="T6" fmla="*/ 0 w 6"/>
                <a:gd name="T7" fmla="*/ 6 h 8"/>
                <a:gd name="T8" fmla="*/ 0 w 6"/>
                <a:gd name="T9" fmla="*/ 3 h 8"/>
                <a:gd name="T10" fmla="*/ 0 w 6"/>
                <a:gd name="T11" fmla="*/ 1 h 8"/>
                <a:gd name="T12" fmla="*/ 1 w 6"/>
                <a:gd name="T13" fmla="*/ 0 h 8"/>
                <a:gd name="T14" fmla="*/ 11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3" y="7"/>
                  </a:lnTo>
                  <a:lnTo>
                    <a:pt x="0" y="6"/>
                  </a:lnTo>
                  <a:lnTo>
                    <a:pt x="0" y="3"/>
                  </a:lnTo>
                  <a:lnTo>
                    <a:pt x="0" y="1"/>
                  </a:lnTo>
                  <a:lnTo>
                    <a:pt x="1"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18" name="Freeform 67"/>
            <p:cNvSpPr>
              <a:spLocks/>
            </p:cNvSpPr>
            <p:nvPr/>
          </p:nvSpPr>
          <p:spPr bwMode="auto">
            <a:xfrm>
              <a:off x="699" y="2446"/>
              <a:ext cx="7" cy="8"/>
            </a:xfrm>
            <a:custGeom>
              <a:avLst/>
              <a:gdLst>
                <a:gd name="T0" fmla="*/ 13 w 6"/>
                <a:gd name="T1" fmla="*/ 3 h 8"/>
                <a:gd name="T2" fmla="*/ 11 w 6"/>
                <a:gd name="T3" fmla="*/ 6 h 8"/>
                <a:gd name="T4" fmla="*/ 9 w 6"/>
                <a:gd name="T5" fmla="*/ 7 h 8"/>
                <a:gd name="T6" fmla="*/ 0 w 6"/>
                <a:gd name="T7" fmla="*/ 6 h 8"/>
                <a:gd name="T8" fmla="*/ 0 w 6"/>
                <a:gd name="T9" fmla="*/ 3 h 8"/>
                <a:gd name="T10" fmla="*/ 0 w 6"/>
                <a:gd name="T11" fmla="*/ 1 h 8"/>
                <a:gd name="T12" fmla="*/ 1 w 6"/>
                <a:gd name="T13" fmla="*/ 0 h 8"/>
                <a:gd name="T14" fmla="*/ 11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3" y="7"/>
                  </a:lnTo>
                  <a:lnTo>
                    <a:pt x="0" y="6"/>
                  </a:lnTo>
                  <a:lnTo>
                    <a:pt x="0" y="3"/>
                  </a:lnTo>
                  <a:lnTo>
                    <a:pt x="0" y="1"/>
                  </a:lnTo>
                  <a:lnTo>
                    <a:pt x="1"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19" name="Freeform 68"/>
            <p:cNvSpPr>
              <a:spLocks/>
            </p:cNvSpPr>
            <p:nvPr/>
          </p:nvSpPr>
          <p:spPr bwMode="auto">
            <a:xfrm>
              <a:off x="708" y="2434"/>
              <a:ext cx="8" cy="6"/>
            </a:xfrm>
            <a:custGeom>
              <a:avLst/>
              <a:gdLst>
                <a:gd name="T0" fmla="*/ 13 w 7"/>
                <a:gd name="T1" fmla="*/ 2 h 6"/>
                <a:gd name="T2" fmla="*/ 13 w 7"/>
                <a:gd name="T3" fmla="*/ 4 h 6"/>
                <a:gd name="T4" fmla="*/ 11 w 7"/>
                <a:gd name="T5" fmla="*/ 5 h 6"/>
                <a:gd name="T6" fmla="*/ 2 w 7"/>
                <a:gd name="T7" fmla="*/ 5 h 6"/>
                <a:gd name="T8" fmla="*/ 1 w 7"/>
                <a:gd name="T9" fmla="*/ 3 h 6"/>
                <a:gd name="T10" fmla="*/ 0 w 7"/>
                <a:gd name="T11" fmla="*/ 1 h 6"/>
                <a:gd name="T12" fmla="*/ 1 w 7"/>
                <a:gd name="T13" fmla="*/ 0 h 6"/>
                <a:gd name="T14" fmla="*/ 10 w 7"/>
                <a:gd name="T15" fmla="*/ 0 h 6"/>
                <a:gd name="T16" fmla="*/ 11 w 7"/>
                <a:gd name="T17" fmla="*/ 1 h 6"/>
                <a:gd name="T18" fmla="*/ 13 w 7"/>
                <a:gd name="T19" fmla="*/ 2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2"/>
                  </a:moveTo>
                  <a:lnTo>
                    <a:pt x="6" y="4"/>
                  </a:lnTo>
                  <a:lnTo>
                    <a:pt x="5" y="5"/>
                  </a:lnTo>
                  <a:lnTo>
                    <a:pt x="2" y="5"/>
                  </a:lnTo>
                  <a:lnTo>
                    <a:pt x="1" y="3"/>
                  </a:lnTo>
                  <a:lnTo>
                    <a:pt x="0" y="1"/>
                  </a:lnTo>
                  <a:lnTo>
                    <a:pt x="1" y="0"/>
                  </a:lnTo>
                  <a:lnTo>
                    <a:pt x="4" y="0"/>
                  </a:lnTo>
                  <a:lnTo>
                    <a:pt x="5" y="1"/>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20" name="Freeform 69"/>
            <p:cNvSpPr>
              <a:spLocks/>
            </p:cNvSpPr>
            <p:nvPr/>
          </p:nvSpPr>
          <p:spPr bwMode="auto">
            <a:xfrm>
              <a:off x="708" y="2434"/>
              <a:ext cx="8" cy="6"/>
            </a:xfrm>
            <a:custGeom>
              <a:avLst/>
              <a:gdLst>
                <a:gd name="T0" fmla="*/ 13 w 7"/>
                <a:gd name="T1" fmla="*/ 2 h 6"/>
                <a:gd name="T2" fmla="*/ 13 w 7"/>
                <a:gd name="T3" fmla="*/ 4 h 6"/>
                <a:gd name="T4" fmla="*/ 11 w 7"/>
                <a:gd name="T5" fmla="*/ 5 h 6"/>
                <a:gd name="T6" fmla="*/ 2 w 7"/>
                <a:gd name="T7" fmla="*/ 5 h 6"/>
                <a:gd name="T8" fmla="*/ 1 w 7"/>
                <a:gd name="T9" fmla="*/ 3 h 6"/>
                <a:gd name="T10" fmla="*/ 0 w 7"/>
                <a:gd name="T11" fmla="*/ 1 h 6"/>
                <a:gd name="T12" fmla="*/ 1 w 7"/>
                <a:gd name="T13" fmla="*/ 0 h 6"/>
                <a:gd name="T14" fmla="*/ 10 w 7"/>
                <a:gd name="T15" fmla="*/ 0 h 6"/>
                <a:gd name="T16" fmla="*/ 11 w 7"/>
                <a:gd name="T17" fmla="*/ 1 h 6"/>
                <a:gd name="T18" fmla="*/ 13 w 7"/>
                <a:gd name="T19" fmla="*/ 2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2"/>
                  </a:moveTo>
                  <a:lnTo>
                    <a:pt x="6" y="4"/>
                  </a:lnTo>
                  <a:lnTo>
                    <a:pt x="5" y="5"/>
                  </a:lnTo>
                  <a:lnTo>
                    <a:pt x="2" y="5"/>
                  </a:lnTo>
                  <a:lnTo>
                    <a:pt x="1" y="3"/>
                  </a:lnTo>
                  <a:lnTo>
                    <a:pt x="0" y="1"/>
                  </a:lnTo>
                  <a:lnTo>
                    <a:pt x="1" y="0"/>
                  </a:lnTo>
                  <a:lnTo>
                    <a:pt x="4" y="0"/>
                  </a:lnTo>
                  <a:lnTo>
                    <a:pt x="5" y="1"/>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21" name="Freeform 70"/>
            <p:cNvSpPr>
              <a:spLocks/>
            </p:cNvSpPr>
            <p:nvPr/>
          </p:nvSpPr>
          <p:spPr bwMode="auto">
            <a:xfrm>
              <a:off x="722" y="2420"/>
              <a:ext cx="7" cy="8"/>
            </a:xfrm>
            <a:custGeom>
              <a:avLst/>
              <a:gdLst>
                <a:gd name="T0" fmla="*/ 13 w 6"/>
                <a:gd name="T1" fmla="*/ 3 h 8"/>
                <a:gd name="T2" fmla="*/ 11 w 6"/>
                <a:gd name="T3" fmla="*/ 5 h 8"/>
                <a:gd name="T4" fmla="*/ 2 w 6"/>
                <a:gd name="T5" fmla="*/ 7 h 8"/>
                <a:gd name="T6" fmla="*/ 0 w 6"/>
                <a:gd name="T7" fmla="*/ 6 h 8"/>
                <a:gd name="T8" fmla="*/ 0 w 6"/>
                <a:gd name="T9" fmla="*/ 4 h 8"/>
                <a:gd name="T10" fmla="*/ 0 w 6"/>
                <a:gd name="T11" fmla="*/ 3 h 8"/>
                <a:gd name="T12" fmla="*/ 1 w 6"/>
                <a:gd name="T13" fmla="*/ 1 h 8"/>
                <a:gd name="T14" fmla="*/ 9 w 6"/>
                <a:gd name="T15" fmla="*/ 0 h 8"/>
                <a:gd name="T16" fmla="*/ 13 w 6"/>
                <a:gd name="T17" fmla="*/ 2 h 8"/>
                <a:gd name="T18" fmla="*/ 13 w 6"/>
                <a:gd name="T19" fmla="*/ 3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
                <a:gd name="T31" fmla="*/ 0 h 8"/>
                <a:gd name="T32" fmla="*/ 6 w 6"/>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 h="8">
                  <a:moveTo>
                    <a:pt x="5" y="3"/>
                  </a:moveTo>
                  <a:lnTo>
                    <a:pt x="4" y="5"/>
                  </a:lnTo>
                  <a:lnTo>
                    <a:pt x="2" y="7"/>
                  </a:lnTo>
                  <a:lnTo>
                    <a:pt x="0" y="6"/>
                  </a:lnTo>
                  <a:lnTo>
                    <a:pt x="0" y="4"/>
                  </a:lnTo>
                  <a:lnTo>
                    <a:pt x="0" y="3"/>
                  </a:lnTo>
                  <a:lnTo>
                    <a:pt x="1" y="1"/>
                  </a:lnTo>
                  <a:lnTo>
                    <a:pt x="3" y="0"/>
                  </a:lnTo>
                  <a:lnTo>
                    <a:pt x="5" y="2"/>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22" name="Freeform 71"/>
            <p:cNvSpPr>
              <a:spLocks/>
            </p:cNvSpPr>
            <p:nvPr/>
          </p:nvSpPr>
          <p:spPr bwMode="auto">
            <a:xfrm>
              <a:off x="722" y="2420"/>
              <a:ext cx="7" cy="8"/>
            </a:xfrm>
            <a:custGeom>
              <a:avLst/>
              <a:gdLst>
                <a:gd name="T0" fmla="*/ 13 w 6"/>
                <a:gd name="T1" fmla="*/ 3 h 8"/>
                <a:gd name="T2" fmla="*/ 11 w 6"/>
                <a:gd name="T3" fmla="*/ 5 h 8"/>
                <a:gd name="T4" fmla="*/ 2 w 6"/>
                <a:gd name="T5" fmla="*/ 7 h 8"/>
                <a:gd name="T6" fmla="*/ 0 w 6"/>
                <a:gd name="T7" fmla="*/ 6 h 8"/>
                <a:gd name="T8" fmla="*/ 0 w 6"/>
                <a:gd name="T9" fmla="*/ 4 h 8"/>
                <a:gd name="T10" fmla="*/ 0 w 6"/>
                <a:gd name="T11" fmla="*/ 3 h 8"/>
                <a:gd name="T12" fmla="*/ 1 w 6"/>
                <a:gd name="T13" fmla="*/ 1 h 8"/>
                <a:gd name="T14" fmla="*/ 9 w 6"/>
                <a:gd name="T15" fmla="*/ 0 h 8"/>
                <a:gd name="T16" fmla="*/ 13 w 6"/>
                <a:gd name="T17" fmla="*/ 2 h 8"/>
                <a:gd name="T18" fmla="*/ 13 w 6"/>
                <a:gd name="T19" fmla="*/ 3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
                <a:gd name="T31" fmla="*/ 0 h 8"/>
                <a:gd name="T32" fmla="*/ 6 w 6"/>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 h="8">
                  <a:moveTo>
                    <a:pt x="5" y="3"/>
                  </a:moveTo>
                  <a:lnTo>
                    <a:pt x="4" y="5"/>
                  </a:lnTo>
                  <a:lnTo>
                    <a:pt x="2" y="7"/>
                  </a:lnTo>
                  <a:lnTo>
                    <a:pt x="0" y="6"/>
                  </a:lnTo>
                  <a:lnTo>
                    <a:pt x="0" y="4"/>
                  </a:lnTo>
                  <a:lnTo>
                    <a:pt x="0" y="3"/>
                  </a:lnTo>
                  <a:lnTo>
                    <a:pt x="1" y="1"/>
                  </a:lnTo>
                  <a:lnTo>
                    <a:pt x="3" y="0"/>
                  </a:lnTo>
                  <a:lnTo>
                    <a:pt x="5" y="2"/>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23" name="Freeform 72"/>
            <p:cNvSpPr>
              <a:spLocks/>
            </p:cNvSpPr>
            <p:nvPr/>
          </p:nvSpPr>
          <p:spPr bwMode="auto">
            <a:xfrm>
              <a:off x="735" y="2411"/>
              <a:ext cx="8" cy="6"/>
            </a:xfrm>
            <a:custGeom>
              <a:avLst/>
              <a:gdLst>
                <a:gd name="T0" fmla="*/ 13 w 7"/>
                <a:gd name="T1" fmla="*/ 3 h 6"/>
                <a:gd name="T2" fmla="*/ 13 w 7"/>
                <a:gd name="T3" fmla="*/ 4 h 6"/>
                <a:gd name="T4" fmla="*/ 11 w 7"/>
                <a:gd name="T5" fmla="*/ 5 h 6"/>
                <a:gd name="T6" fmla="*/ 2 w 7"/>
                <a:gd name="T7" fmla="*/ 5 h 6"/>
                <a:gd name="T8" fmla="*/ 1 w 7"/>
                <a:gd name="T9" fmla="*/ 3 h 6"/>
                <a:gd name="T10" fmla="*/ 0 w 7"/>
                <a:gd name="T11" fmla="*/ 2 h 6"/>
                <a:gd name="T12" fmla="*/ 1 w 7"/>
                <a:gd name="T13" fmla="*/ 0 h 6"/>
                <a:gd name="T14" fmla="*/ 10 w 7"/>
                <a:gd name="T15" fmla="*/ 0 h 6"/>
                <a:gd name="T16" fmla="*/ 11 w 7"/>
                <a:gd name="T17" fmla="*/ 0 h 6"/>
                <a:gd name="T18" fmla="*/ 13 w 7"/>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3"/>
                  </a:moveTo>
                  <a:lnTo>
                    <a:pt x="6" y="4"/>
                  </a:lnTo>
                  <a:lnTo>
                    <a:pt x="5" y="5"/>
                  </a:lnTo>
                  <a:lnTo>
                    <a:pt x="2" y="5"/>
                  </a:lnTo>
                  <a:lnTo>
                    <a:pt x="1" y="3"/>
                  </a:lnTo>
                  <a:lnTo>
                    <a:pt x="0" y="2"/>
                  </a:lnTo>
                  <a:lnTo>
                    <a:pt x="1" y="0"/>
                  </a:lnTo>
                  <a:lnTo>
                    <a:pt x="4" y="0"/>
                  </a:lnTo>
                  <a:lnTo>
                    <a:pt x="5" y="0"/>
                  </a:lnTo>
                  <a:lnTo>
                    <a:pt x="6"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24" name="Freeform 73"/>
            <p:cNvSpPr>
              <a:spLocks/>
            </p:cNvSpPr>
            <p:nvPr/>
          </p:nvSpPr>
          <p:spPr bwMode="auto">
            <a:xfrm>
              <a:off x="735" y="2411"/>
              <a:ext cx="8" cy="6"/>
            </a:xfrm>
            <a:custGeom>
              <a:avLst/>
              <a:gdLst>
                <a:gd name="T0" fmla="*/ 13 w 7"/>
                <a:gd name="T1" fmla="*/ 3 h 6"/>
                <a:gd name="T2" fmla="*/ 13 w 7"/>
                <a:gd name="T3" fmla="*/ 4 h 6"/>
                <a:gd name="T4" fmla="*/ 11 w 7"/>
                <a:gd name="T5" fmla="*/ 5 h 6"/>
                <a:gd name="T6" fmla="*/ 2 w 7"/>
                <a:gd name="T7" fmla="*/ 5 h 6"/>
                <a:gd name="T8" fmla="*/ 1 w 7"/>
                <a:gd name="T9" fmla="*/ 3 h 6"/>
                <a:gd name="T10" fmla="*/ 0 w 7"/>
                <a:gd name="T11" fmla="*/ 2 h 6"/>
                <a:gd name="T12" fmla="*/ 1 w 7"/>
                <a:gd name="T13" fmla="*/ 0 h 6"/>
                <a:gd name="T14" fmla="*/ 10 w 7"/>
                <a:gd name="T15" fmla="*/ 0 h 6"/>
                <a:gd name="T16" fmla="*/ 11 w 7"/>
                <a:gd name="T17" fmla="*/ 0 h 6"/>
                <a:gd name="T18" fmla="*/ 13 w 7"/>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3"/>
                  </a:moveTo>
                  <a:lnTo>
                    <a:pt x="6" y="4"/>
                  </a:lnTo>
                  <a:lnTo>
                    <a:pt x="5" y="5"/>
                  </a:lnTo>
                  <a:lnTo>
                    <a:pt x="2" y="5"/>
                  </a:lnTo>
                  <a:lnTo>
                    <a:pt x="1" y="3"/>
                  </a:lnTo>
                  <a:lnTo>
                    <a:pt x="0" y="2"/>
                  </a:lnTo>
                  <a:lnTo>
                    <a:pt x="1" y="0"/>
                  </a:lnTo>
                  <a:lnTo>
                    <a:pt x="4" y="0"/>
                  </a:lnTo>
                  <a:lnTo>
                    <a:pt x="5" y="0"/>
                  </a:lnTo>
                  <a:lnTo>
                    <a:pt x="6"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25" name="Freeform 74"/>
            <p:cNvSpPr>
              <a:spLocks/>
            </p:cNvSpPr>
            <p:nvPr/>
          </p:nvSpPr>
          <p:spPr bwMode="auto">
            <a:xfrm>
              <a:off x="752" y="2401"/>
              <a:ext cx="5" cy="6"/>
            </a:xfrm>
            <a:custGeom>
              <a:avLst/>
              <a:gdLst>
                <a:gd name="T0" fmla="*/ 13 w 4"/>
                <a:gd name="T1" fmla="*/ 2 h 6"/>
                <a:gd name="T2" fmla="*/ 10 w 4"/>
                <a:gd name="T3" fmla="*/ 4 h 6"/>
                <a:gd name="T4" fmla="*/ 1 w 4"/>
                <a:gd name="T5" fmla="*/ 5 h 6"/>
                <a:gd name="T6" fmla="*/ 0 w 4"/>
                <a:gd name="T7" fmla="*/ 4 h 6"/>
                <a:gd name="T8" fmla="*/ 0 w 4"/>
                <a:gd name="T9" fmla="*/ 2 h 6"/>
                <a:gd name="T10" fmla="*/ 1 w 4"/>
                <a:gd name="T11" fmla="*/ 1 h 6"/>
                <a:gd name="T12" fmla="*/ 10 w 4"/>
                <a:gd name="T13" fmla="*/ 0 h 6"/>
                <a:gd name="T14" fmla="*/ 13 w 4"/>
                <a:gd name="T15" fmla="*/ 1 h 6"/>
                <a:gd name="T16" fmla="*/ 13 w 4"/>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
                <a:gd name="T28" fmla="*/ 0 h 6"/>
                <a:gd name="T29" fmla="*/ 4 w 4"/>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 h="6">
                  <a:moveTo>
                    <a:pt x="3" y="2"/>
                  </a:moveTo>
                  <a:lnTo>
                    <a:pt x="2" y="4"/>
                  </a:lnTo>
                  <a:lnTo>
                    <a:pt x="1" y="5"/>
                  </a:lnTo>
                  <a:lnTo>
                    <a:pt x="0" y="4"/>
                  </a:lnTo>
                  <a:lnTo>
                    <a:pt x="0" y="2"/>
                  </a:lnTo>
                  <a:lnTo>
                    <a:pt x="1" y="1"/>
                  </a:lnTo>
                  <a:lnTo>
                    <a:pt x="2" y="0"/>
                  </a:lnTo>
                  <a:lnTo>
                    <a:pt x="3" y="1"/>
                  </a:lnTo>
                  <a:lnTo>
                    <a:pt x="3"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26" name="Freeform 75"/>
            <p:cNvSpPr>
              <a:spLocks/>
            </p:cNvSpPr>
            <p:nvPr/>
          </p:nvSpPr>
          <p:spPr bwMode="auto">
            <a:xfrm>
              <a:off x="752" y="2401"/>
              <a:ext cx="5" cy="6"/>
            </a:xfrm>
            <a:custGeom>
              <a:avLst/>
              <a:gdLst>
                <a:gd name="T0" fmla="*/ 13 w 4"/>
                <a:gd name="T1" fmla="*/ 2 h 6"/>
                <a:gd name="T2" fmla="*/ 10 w 4"/>
                <a:gd name="T3" fmla="*/ 4 h 6"/>
                <a:gd name="T4" fmla="*/ 1 w 4"/>
                <a:gd name="T5" fmla="*/ 5 h 6"/>
                <a:gd name="T6" fmla="*/ 0 w 4"/>
                <a:gd name="T7" fmla="*/ 4 h 6"/>
                <a:gd name="T8" fmla="*/ 0 w 4"/>
                <a:gd name="T9" fmla="*/ 2 h 6"/>
                <a:gd name="T10" fmla="*/ 1 w 4"/>
                <a:gd name="T11" fmla="*/ 1 h 6"/>
                <a:gd name="T12" fmla="*/ 10 w 4"/>
                <a:gd name="T13" fmla="*/ 0 h 6"/>
                <a:gd name="T14" fmla="*/ 13 w 4"/>
                <a:gd name="T15" fmla="*/ 1 h 6"/>
                <a:gd name="T16" fmla="*/ 13 w 4"/>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
                <a:gd name="T28" fmla="*/ 0 h 6"/>
                <a:gd name="T29" fmla="*/ 4 w 4"/>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 h="6">
                  <a:moveTo>
                    <a:pt x="3" y="2"/>
                  </a:moveTo>
                  <a:lnTo>
                    <a:pt x="2" y="4"/>
                  </a:lnTo>
                  <a:lnTo>
                    <a:pt x="1" y="5"/>
                  </a:lnTo>
                  <a:lnTo>
                    <a:pt x="0" y="4"/>
                  </a:lnTo>
                  <a:lnTo>
                    <a:pt x="0" y="2"/>
                  </a:lnTo>
                  <a:lnTo>
                    <a:pt x="1" y="1"/>
                  </a:lnTo>
                  <a:lnTo>
                    <a:pt x="2" y="0"/>
                  </a:lnTo>
                  <a:lnTo>
                    <a:pt x="3" y="1"/>
                  </a:lnTo>
                  <a:lnTo>
                    <a:pt x="3"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27" name="Freeform 76"/>
            <p:cNvSpPr>
              <a:spLocks/>
            </p:cNvSpPr>
            <p:nvPr/>
          </p:nvSpPr>
          <p:spPr bwMode="auto">
            <a:xfrm>
              <a:off x="770" y="2393"/>
              <a:ext cx="6" cy="7"/>
            </a:xfrm>
            <a:custGeom>
              <a:avLst/>
              <a:gdLst>
                <a:gd name="T0" fmla="*/ 5 w 6"/>
                <a:gd name="T1" fmla="*/ 3 h 7"/>
                <a:gd name="T2" fmla="*/ 4 w 6"/>
                <a:gd name="T3" fmla="*/ 5 h 7"/>
                <a:gd name="T4" fmla="*/ 3 w 6"/>
                <a:gd name="T5" fmla="*/ 6 h 7"/>
                <a:gd name="T6" fmla="*/ 1 w 6"/>
                <a:gd name="T7" fmla="*/ 5 h 7"/>
                <a:gd name="T8" fmla="*/ 0 w 6"/>
                <a:gd name="T9" fmla="*/ 3 h 7"/>
                <a:gd name="T10" fmla="*/ 1 w 6"/>
                <a:gd name="T11" fmla="*/ 0 h 7"/>
                <a:gd name="T12" fmla="*/ 2 w 6"/>
                <a:gd name="T13" fmla="*/ 0 h 7"/>
                <a:gd name="T14" fmla="*/ 4 w 6"/>
                <a:gd name="T15" fmla="*/ 0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3" y="6"/>
                  </a:lnTo>
                  <a:lnTo>
                    <a:pt x="1" y="5"/>
                  </a:lnTo>
                  <a:lnTo>
                    <a:pt x="0" y="3"/>
                  </a:lnTo>
                  <a:lnTo>
                    <a:pt x="1" y="0"/>
                  </a:lnTo>
                  <a:lnTo>
                    <a:pt x="2" y="0"/>
                  </a:lnTo>
                  <a:lnTo>
                    <a:pt x="4" y="0"/>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28" name="Freeform 77"/>
            <p:cNvSpPr>
              <a:spLocks/>
            </p:cNvSpPr>
            <p:nvPr/>
          </p:nvSpPr>
          <p:spPr bwMode="auto">
            <a:xfrm>
              <a:off x="770" y="2393"/>
              <a:ext cx="6" cy="7"/>
            </a:xfrm>
            <a:custGeom>
              <a:avLst/>
              <a:gdLst>
                <a:gd name="T0" fmla="*/ 5 w 6"/>
                <a:gd name="T1" fmla="*/ 3 h 7"/>
                <a:gd name="T2" fmla="*/ 4 w 6"/>
                <a:gd name="T3" fmla="*/ 5 h 7"/>
                <a:gd name="T4" fmla="*/ 3 w 6"/>
                <a:gd name="T5" fmla="*/ 6 h 7"/>
                <a:gd name="T6" fmla="*/ 1 w 6"/>
                <a:gd name="T7" fmla="*/ 5 h 7"/>
                <a:gd name="T8" fmla="*/ 0 w 6"/>
                <a:gd name="T9" fmla="*/ 3 h 7"/>
                <a:gd name="T10" fmla="*/ 1 w 6"/>
                <a:gd name="T11" fmla="*/ 0 h 7"/>
                <a:gd name="T12" fmla="*/ 2 w 6"/>
                <a:gd name="T13" fmla="*/ 0 h 7"/>
                <a:gd name="T14" fmla="*/ 4 w 6"/>
                <a:gd name="T15" fmla="*/ 0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3" y="6"/>
                  </a:lnTo>
                  <a:lnTo>
                    <a:pt x="1" y="5"/>
                  </a:lnTo>
                  <a:lnTo>
                    <a:pt x="0" y="3"/>
                  </a:lnTo>
                  <a:lnTo>
                    <a:pt x="1" y="0"/>
                  </a:lnTo>
                  <a:lnTo>
                    <a:pt x="2" y="0"/>
                  </a:lnTo>
                  <a:lnTo>
                    <a:pt x="4" y="0"/>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29" name="Freeform 78"/>
            <p:cNvSpPr>
              <a:spLocks/>
            </p:cNvSpPr>
            <p:nvPr/>
          </p:nvSpPr>
          <p:spPr bwMode="auto">
            <a:xfrm>
              <a:off x="714" y="2373"/>
              <a:ext cx="285" cy="190"/>
            </a:xfrm>
            <a:custGeom>
              <a:avLst/>
              <a:gdLst>
                <a:gd name="T0" fmla="*/ 375 w 263"/>
                <a:gd name="T1" fmla="*/ 0 h 190"/>
                <a:gd name="T2" fmla="*/ 0 w 263"/>
                <a:gd name="T3" fmla="*/ 138 h 190"/>
                <a:gd name="T4" fmla="*/ 50 w 263"/>
                <a:gd name="T5" fmla="*/ 189 h 190"/>
                <a:gd name="T6" fmla="*/ 425 w 263"/>
                <a:gd name="T7" fmla="*/ 50 h 190"/>
                <a:gd name="T8" fmla="*/ 375 w 263"/>
                <a:gd name="T9" fmla="*/ 0 h 190"/>
                <a:gd name="T10" fmla="*/ 0 60000 65536"/>
                <a:gd name="T11" fmla="*/ 0 60000 65536"/>
                <a:gd name="T12" fmla="*/ 0 60000 65536"/>
                <a:gd name="T13" fmla="*/ 0 60000 65536"/>
                <a:gd name="T14" fmla="*/ 0 60000 65536"/>
                <a:gd name="T15" fmla="*/ 0 w 263"/>
                <a:gd name="T16" fmla="*/ 0 h 190"/>
                <a:gd name="T17" fmla="*/ 263 w 263"/>
                <a:gd name="T18" fmla="*/ 190 h 190"/>
              </a:gdLst>
              <a:ahLst/>
              <a:cxnLst>
                <a:cxn ang="T10">
                  <a:pos x="T0" y="T1"/>
                </a:cxn>
                <a:cxn ang="T11">
                  <a:pos x="T2" y="T3"/>
                </a:cxn>
                <a:cxn ang="T12">
                  <a:pos x="T4" y="T5"/>
                </a:cxn>
                <a:cxn ang="T13">
                  <a:pos x="T6" y="T7"/>
                </a:cxn>
                <a:cxn ang="T14">
                  <a:pos x="T8" y="T9"/>
                </a:cxn>
              </a:cxnLst>
              <a:rect l="T15" t="T16" r="T17" b="T18"/>
              <a:pathLst>
                <a:path w="263" h="190">
                  <a:moveTo>
                    <a:pt x="231" y="0"/>
                  </a:moveTo>
                  <a:lnTo>
                    <a:pt x="0" y="138"/>
                  </a:lnTo>
                  <a:lnTo>
                    <a:pt x="30" y="189"/>
                  </a:lnTo>
                  <a:lnTo>
                    <a:pt x="262" y="50"/>
                  </a:lnTo>
                  <a:lnTo>
                    <a:pt x="231" y="0"/>
                  </a:lnTo>
                </a:path>
              </a:pathLst>
            </a:custGeom>
            <a:solidFill>
              <a:srgbClr val="808080"/>
            </a:solidFill>
            <a:ln w="12700" cap="rnd" cmpd="sng">
              <a:solidFill>
                <a:srgbClr val="000000"/>
              </a:solidFill>
              <a:prstDash val="solid"/>
              <a:round/>
              <a:headEnd type="none" w="med" len="med"/>
              <a:tailEnd type="none" w="med" len="med"/>
            </a:ln>
          </p:spPr>
          <p:txBody>
            <a:bodyPr/>
            <a:lstStyle/>
            <a:p>
              <a:endParaRPr lang="en-US" sz="1477" dirty="0"/>
            </a:p>
          </p:txBody>
        </p:sp>
        <p:sp>
          <p:nvSpPr>
            <p:cNvPr id="35930" name="Freeform 79"/>
            <p:cNvSpPr>
              <a:spLocks/>
            </p:cNvSpPr>
            <p:nvPr/>
          </p:nvSpPr>
          <p:spPr bwMode="auto">
            <a:xfrm>
              <a:off x="714" y="2373"/>
              <a:ext cx="285" cy="190"/>
            </a:xfrm>
            <a:custGeom>
              <a:avLst/>
              <a:gdLst>
                <a:gd name="T0" fmla="*/ 375 w 263"/>
                <a:gd name="T1" fmla="*/ 0 h 190"/>
                <a:gd name="T2" fmla="*/ 0 w 263"/>
                <a:gd name="T3" fmla="*/ 138 h 190"/>
                <a:gd name="T4" fmla="*/ 50 w 263"/>
                <a:gd name="T5" fmla="*/ 189 h 190"/>
                <a:gd name="T6" fmla="*/ 425 w 263"/>
                <a:gd name="T7" fmla="*/ 50 h 190"/>
                <a:gd name="T8" fmla="*/ 375 w 263"/>
                <a:gd name="T9" fmla="*/ 0 h 190"/>
                <a:gd name="T10" fmla="*/ 0 60000 65536"/>
                <a:gd name="T11" fmla="*/ 0 60000 65536"/>
                <a:gd name="T12" fmla="*/ 0 60000 65536"/>
                <a:gd name="T13" fmla="*/ 0 60000 65536"/>
                <a:gd name="T14" fmla="*/ 0 60000 65536"/>
                <a:gd name="T15" fmla="*/ 0 w 263"/>
                <a:gd name="T16" fmla="*/ 0 h 190"/>
                <a:gd name="T17" fmla="*/ 263 w 263"/>
                <a:gd name="T18" fmla="*/ 190 h 190"/>
              </a:gdLst>
              <a:ahLst/>
              <a:cxnLst>
                <a:cxn ang="T10">
                  <a:pos x="T0" y="T1"/>
                </a:cxn>
                <a:cxn ang="T11">
                  <a:pos x="T2" y="T3"/>
                </a:cxn>
                <a:cxn ang="T12">
                  <a:pos x="T4" y="T5"/>
                </a:cxn>
                <a:cxn ang="T13">
                  <a:pos x="T6" y="T7"/>
                </a:cxn>
                <a:cxn ang="T14">
                  <a:pos x="T8" y="T9"/>
                </a:cxn>
              </a:cxnLst>
              <a:rect l="T15" t="T16" r="T17" b="T18"/>
              <a:pathLst>
                <a:path w="263" h="190">
                  <a:moveTo>
                    <a:pt x="231" y="0"/>
                  </a:moveTo>
                  <a:lnTo>
                    <a:pt x="0" y="138"/>
                  </a:lnTo>
                  <a:lnTo>
                    <a:pt x="30" y="189"/>
                  </a:lnTo>
                  <a:lnTo>
                    <a:pt x="262" y="50"/>
                  </a:lnTo>
                  <a:lnTo>
                    <a:pt x="231" y="0"/>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31" name="Freeform 80"/>
            <p:cNvSpPr>
              <a:spLocks/>
            </p:cNvSpPr>
            <p:nvPr/>
          </p:nvSpPr>
          <p:spPr bwMode="auto">
            <a:xfrm>
              <a:off x="880" y="2320"/>
              <a:ext cx="430" cy="241"/>
            </a:xfrm>
            <a:custGeom>
              <a:avLst/>
              <a:gdLst>
                <a:gd name="T0" fmla="*/ 0 w 397"/>
                <a:gd name="T1" fmla="*/ 182 h 241"/>
                <a:gd name="T2" fmla="*/ 60 w 397"/>
                <a:gd name="T3" fmla="*/ 204 h 241"/>
                <a:gd name="T4" fmla="*/ 116 w 397"/>
                <a:gd name="T5" fmla="*/ 221 h 241"/>
                <a:gd name="T6" fmla="*/ 167 w 397"/>
                <a:gd name="T7" fmla="*/ 233 h 241"/>
                <a:gd name="T8" fmla="*/ 213 w 397"/>
                <a:gd name="T9" fmla="*/ 238 h 241"/>
                <a:gd name="T10" fmla="*/ 255 w 397"/>
                <a:gd name="T11" fmla="*/ 240 h 241"/>
                <a:gd name="T12" fmla="*/ 294 w 397"/>
                <a:gd name="T13" fmla="*/ 236 h 241"/>
                <a:gd name="T14" fmla="*/ 330 w 397"/>
                <a:gd name="T15" fmla="*/ 227 h 241"/>
                <a:gd name="T16" fmla="*/ 365 w 397"/>
                <a:gd name="T17" fmla="*/ 214 h 241"/>
                <a:gd name="T18" fmla="*/ 396 w 397"/>
                <a:gd name="T19" fmla="*/ 198 h 241"/>
                <a:gd name="T20" fmla="*/ 428 w 397"/>
                <a:gd name="T21" fmla="*/ 177 h 241"/>
                <a:gd name="T22" fmla="*/ 461 w 397"/>
                <a:gd name="T23" fmla="*/ 154 h 241"/>
                <a:gd name="T24" fmla="*/ 494 w 397"/>
                <a:gd name="T25" fmla="*/ 128 h 241"/>
                <a:gd name="T26" fmla="*/ 524 w 397"/>
                <a:gd name="T27" fmla="*/ 98 h 241"/>
                <a:gd name="T28" fmla="*/ 562 w 397"/>
                <a:gd name="T29" fmla="*/ 68 h 241"/>
                <a:gd name="T30" fmla="*/ 598 w 397"/>
                <a:gd name="T31" fmla="*/ 34 h 241"/>
                <a:gd name="T32" fmla="*/ 640 w 397"/>
                <a:gd name="T33" fmla="*/ 0 h 24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97"/>
                <a:gd name="T52" fmla="*/ 0 h 241"/>
                <a:gd name="T53" fmla="*/ 397 w 397"/>
                <a:gd name="T54" fmla="*/ 241 h 24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97" h="241">
                  <a:moveTo>
                    <a:pt x="0" y="182"/>
                  </a:moveTo>
                  <a:lnTo>
                    <a:pt x="37" y="204"/>
                  </a:lnTo>
                  <a:lnTo>
                    <a:pt x="72" y="221"/>
                  </a:lnTo>
                  <a:lnTo>
                    <a:pt x="103" y="233"/>
                  </a:lnTo>
                  <a:lnTo>
                    <a:pt x="132" y="238"/>
                  </a:lnTo>
                  <a:lnTo>
                    <a:pt x="158" y="240"/>
                  </a:lnTo>
                  <a:lnTo>
                    <a:pt x="182" y="236"/>
                  </a:lnTo>
                  <a:lnTo>
                    <a:pt x="205" y="227"/>
                  </a:lnTo>
                  <a:lnTo>
                    <a:pt x="226" y="214"/>
                  </a:lnTo>
                  <a:lnTo>
                    <a:pt x="246" y="198"/>
                  </a:lnTo>
                  <a:lnTo>
                    <a:pt x="265" y="177"/>
                  </a:lnTo>
                  <a:lnTo>
                    <a:pt x="285" y="154"/>
                  </a:lnTo>
                  <a:lnTo>
                    <a:pt x="306" y="128"/>
                  </a:lnTo>
                  <a:lnTo>
                    <a:pt x="325" y="98"/>
                  </a:lnTo>
                  <a:lnTo>
                    <a:pt x="348" y="68"/>
                  </a:lnTo>
                  <a:lnTo>
                    <a:pt x="371" y="34"/>
                  </a:lnTo>
                  <a:lnTo>
                    <a:pt x="396" y="0"/>
                  </a:lnTo>
                </a:path>
              </a:pathLst>
            </a:custGeom>
            <a:noFill/>
            <a:ln w="508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32" name="Freeform 81"/>
            <p:cNvSpPr>
              <a:spLocks/>
            </p:cNvSpPr>
            <p:nvPr/>
          </p:nvSpPr>
          <p:spPr bwMode="auto">
            <a:xfrm>
              <a:off x="867" y="2490"/>
              <a:ext cx="14" cy="16"/>
            </a:xfrm>
            <a:custGeom>
              <a:avLst/>
              <a:gdLst>
                <a:gd name="T0" fmla="*/ 3 w 13"/>
                <a:gd name="T1" fmla="*/ 15 h 16"/>
                <a:gd name="T2" fmla="*/ 2 w 13"/>
                <a:gd name="T3" fmla="*/ 14 h 16"/>
                <a:gd name="T4" fmla="*/ 1 w 13"/>
                <a:gd name="T5" fmla="*/ 13 h 16"/>
                <a:gd name="T6" fmla="*/ 0 w 13"/>
                <a:gd name="T7" fmla="*/ 11 h 16"/>
                <a:gd name="T8" fmla="*/ 0 w 13"/>
                <a:gd name="T9" fmla="*/ 11 h 16"/>
                <a:gd name="T10" fmla="*/ 0 w 13"/>
                <a:gd name="T11" fmla="*/ 9 h 16"/>
                <a:gd name="T12" fmla="*/ 0 w 13"/>
                <a:gd name="T13" fmla="*/ 6 h 16"/>
                <a:gd name="T14" fmla="*/ 0 w 13"/>
                <a:gd name="T15" fmla="*/ 5 h 16"/>
                <a:gd name="T16" fmla="*/ 1 w 13"/>
                <a:gd name="T17" fmla="*/ 4 h 16"/>
                <a:gd name="T18" fmla="*/ 2 w 13"/>
                <a:gd name="T19" fmla="*/ 2 h 16"/>
                <a:gd name="T20" fmla="*/ 3 w 13"/>
                <a:gd name="T21" fmla="*/ 1 h 16"/>
                <a:gd name="T22" fmla="*/ 4 w 13"/>
                <a:gd name="T23" fmla="*/ 0 h 16"/>
                <a:gd name="T24" fmla="*/ 5 w 13"/>
                <a:gd name="T25" fmla="*/ 0 h 16"/>
                <a:gd name="T26" fmla="*/ 13 w 13"/>
                <a:gd name="T27" fmla="*/ 0 h 16"/>
                <a:gd name="T28" fmla="*/ 14 w 13"/>
                <a:gd name="T29" fmla="*/ 0 h 16"/>
                <a:gd name="T30" fmla="*/ 15 w 13"/>
                <a:gd name="T31" fmla="*/ 0 h 16"/>
                <a:gd name="T32" fmla="*/ 17 w 13"/>
                <a:gd name="T33" fmla="*/ 0 h 16"/>
                <a:gd name="T34" fmla="*/ 18 w 13"/>
                <a:gd name="T35" fmla="*/ 1 h 16"/>
                <a:gd name="T36" fmla="*/ 3 w 13"/>
                <a:gd name="T37" fmla="*/ 15 h 1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3"/>
                <a:gd name="T58" fmla="*/ 0 h 16"/>
                <a:gd name="T59" fmla="*/ 13 w 13"/>
                <a:gd name="T60" fmla="*/ 16 h 1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3" h="16">
                  <a:moveTo>
                    <a:pt x="3" y="15"/>
                  </a:moveTo>
                  <a:lnTo>
                    <a:pt x="2" y="14"/>
                  </a:lnTo>
                  <a:lnTo>
                    <a:pt x="1" y="13"/>
                  </a:lnTo>
                  <a:lnTo>
                    <a:pt x="0" y="11"/>
                  </a:lnTo>
                  <a:lnTo>
                    <a:pt x="0" y="9"/>
                  </a:lnTo>
                  <a:lnTo>
                    <a:pt x="0" y="6"/>
                  </a:lnTo>
                  <a:lnTo>
                    <a:pt x="0" y="5"/>
                  </a:lnTo>
                  <a:lnTo>
                    <a:pt x="1" y="4"/>
                  </a:lnTo>
                  <a:lnTo>
                    <a:pt x="2" y="2"/>
                  </a:lnTo>
                  <a:lnTo>
                    <a:pt x="3" y="1"/>
                  </a:lnTo>
                  <a:lnTo>
                    <a:pt x="4" y="0"/>
                  </a:lnTo>
                  <a:lnTo>
                    <a:pt x="5" y="0"/>
                  </a:lnTo>
                  <a:lnTo>
                    <a:pt x="7" y="0"/>
                  </a:lnTo>
                  <a:lnTo>
                    <a:pt x="8" y="0"/>
                  </a:lnTo>
                  <a:lnTo>
                    <a:pt x="9" y="0"/>
                  </a:lnTo>
                  <a:lnTo>
                    <a:pt x="11" y="0"/>
                  </a:lnTo>
                  <a:lnTo>
                    <a:pt x="12" y="1"/>
                  </a:lnTo>
                  <a:lnTo>
                    <a:pt x="3" y="15"/>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sz="1477" dirty="0"/>
            </a:p>
          </p:txBody>
        </p:sp>
        <p:sp>
          <p:nvSpPr>
            <p:cNvPr id="35933" name="Freeform 82"/>
            <p:cNvSpPr>
              <a:spLocks/>
            </p:cNvSpPr>
            <p:nvPr/>
          </p:nvSpPr>
          <p:spPr bwMode="auto">
            <a:xfrm>
              <a:off x="1299" y="2308"/>
              <a:ext cx="18" cy="13"/>
            </a:xfrm>
            <a:custGeom>
              <a:avLst/>
              <a:gdLst>
                <a:gd name="T0" fmla="*/ 0 w 16"/>
                <a:gd name="T1" fmla="*/ 3 h 13"/>
                <a:gd name="T2" fmla="*/ 1 w 16"/>
                <a:gd name="T3" fmla="*/ 3 h 13"/>
                <a:gd name="T4" fmla="*/ 2 w 16"/>
                <a:gd name="T5" fmla="*/ 1 h 13"/>
                <a:gd name="T6" fmla="*/ 10 w 16"/>
                <a:gd name="T7" fmla="*/ 1 h 13"/>
                <a:gd name="T8" fmla="*/ 11 w 16"/>
                <a:gd name="T9" fmla="*/ 0 h 13"/>
                <a:gd name="T10" fmla="*/ 12 w 16"/>
                <a:gd name="T11" fmla="*/ 0 h 13"/>
                <a:gd name="T12" fmla="*/ 16 w 16"/>
                <a:gd name="T13" fmla="*/ 0 h 13"/>
                <a:gd name="T14" fmla="*/ 18 w 16"/>
                <a:gd name="T15" fmla="*/ 0 h 13"/>
                <a:gd name="T16" fmla="*/ 21 w 16"/>
                <a:gd name="T17" fmla="*/ 1 h 13"/>
                <a:gd name="T18" fmla="*/ 21 w 16"/>
                <a:gd name="T19" fmla="*/ 1 h 13"/>
                <a:gd name="T20" fmla="*/ 27 w 16"/>
                <a:gd name="T21" fmla="*/ 3 h 13"/>
                <a:gd name="T22" fmla="*/ 29 w 16"/>
                <a:gd name="T23" fmla="*/ 3 h 13"/>
                <a:gd name="T24" fmla="*/ 30 w 16"/>
                <a:gd name="T25" fmla="*/ 5 h 13"/>
                <a:gd name="T26" fmla="*/ 30 w 16"/>
                <a:gd name="T27" fmla="*/ 6 h 13"/>
                <a:gd name="T28" fmla="*/ 30 w 16"/>
                <a:gd name="T29" fmla="*/ 8 h 13"/>
                <a:gd name="T30" fmla="*/ 30 w 16"/>
                <a:gd name="T31" fmla="*/ 9 h 13"/>
                <a:gd name="T32" fmla="*/ 30 w 16"/>
                <a:gd name="T33" fmla="*/ 10 h 13"/>
                <a:gd name="T34" fmla="*/ 30 w 16"/>
                <a:gd name="T35" fmla="*/ 11 h 13"/>
                <a:gd name="T36" fmla="*/ 29 w 16"/>
                <a:gd name="T37" fmla="*/ 12 h 13"/>
                <a:gd name="T38" fmla="*/ 0 w 16"/>
                <a:gd name="T39" fmla="*/ 3 h 13"/>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6"/>
                <a:gd name="T61" fmla="*/ 0 h 13"/>
                <a:gd name="T62" fmla="*/ 16 w 16"/>
                <a:gd name="T63" fmla="*/ 13 h 13"/>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6" h="13">
                  <a:moveTo>
                    <a:pt x="0" y="3"/>
                  </a:moveTo>
                  <a:lnTo>
                    <a:pt x="1" y="3"/>
                  </a:lnTo>
                  <a:lnTo>
                    <a:pt x="2" y="1"/>
                  </a:lnTo>
                  <a:lnTo>
                    <a:pt x="4" y="1"/>
                  </a:lnTo>
                  <a:lnTo>
                    <a:pt x="5" y="0"/>
                  </a:lnTo>
                  <a:lnTo>
                    <a:pt x="6" y="0"/>
                  </a:lnTo>
                  <a:lnTo>
                    <a:pt x="8" y="0"/>
                  </a:lnTo>
                  <a:lnTo>
                    <a:pt x="9" y="0"/>
                  </a:lnTo>
                  <a:lnTo>
                    <a:pt x="11" y="1"/>
                  </a:lnTo>
                  <a:lnTo>
                    <a:pt x="13" y="3"/>
                  </a:lnTo>
                  <a:lnTo>
                    <a:pt x="14" y="3"/>
                  </a:lnTo>
                  <a:lnTo>
                    <a:pt x="15" y="5"/>
                  </a:lnTo>
                  <a:lnTo>
                    <a:pt x="15" y="6"/>
                  </a:lnTo>
                  <a:lnTo>
                    <a:pt x="15" y="8"/>
                  </a:lnTo>
                  <a:lnTo>
                    <a:pt x="15" y="9"/>
                  </a:lnTo>
                  <a:lnTo>
                    <a:pt x="15" y="10"/>
                  </a:lnTo>
                  <a:lnTo>
                    <a:pt x="15" y="11"/>
                  </a:lnTo>
                  <a:lnTo>
                    <a:pt x="14" y="12"/>
                  </a:lnTo>
                  <a:lnTo>
                    <a:pt x="0" y="3"/>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sz="1477" dirty="0"/>
            </a:p>
          </p:txBody>
        </p:sp>
        <p:sp>
          <p:nvSpPr>
            <p:cNvPr id="35934" name="Freeform 83"/>
            <p:cNvSpPr>
              <a:spLocks/>
            </p:cNvSpPr>
            <p:nvPr/>
          </p:nvSpPr>
          <p:spPr bwMode="auto">
            <a:xfrm>
              <a:off x="536" y="2981"/>
              <a:ext cx="416" cy="437"/>
            </a:xfrm>
            <a:custGeom>
              <a:avLst/>
              <a:gdLst>
                <a:gd name="T0" fmla="*/ 326 w 384"/>
                <a:gd name="T1" fmla="*/ 324 h 437"/>
                <a:gd name="T2" fmla="*/ 142 w 384"/>
                <a:gd name="T3" fmla="*/ 417 h 437"/>
                <a:gd name="T4" fmla="*/ 112 w 384"/>
                <a:gd name="T5" fmla="*/ 416 h 437"/>
                <a:gd name="T6" fmla="*/ 87 w 384"/>
                <a:gd name="T7" fmla="*/ 410 h 437"/>
                <a:gd name="T8" fmla="*/ 63 w 384"/>
                <a:gd name="T9" fmla="*/ 402 h 437"/>
                <a:gd name="T10" fmla="*/ 43 w 384"/>
                <a:gd name="T11" fmla="*/ 391 h 437"/>
                <a:gd name="T12" fmla="*/ 28 w 384"/>
                <a:gd name="T13" fmla="*/ 375 h 437"/>
                <a:gd name="T14" fmla="*/ 16 w 384"/>
                <a:gd name="T15" fmla="*/ 357 h 437"/>
                <a:gd name="T16" fmla="*/ 4 w 384"/>
                <a:gd name="T17" fmla="*/ 334 h 437"/>
                <a:gd name="T18" fmla="*/ 0 w 384"/>
                <a:gd name="T19" fmla="*/ 309 h 437"/>
                <a:gd name="T20" fmla="*/ 56 w 384"/>
                <a:gd name="T21" fmla="*/ 292 h 437"/>
                <a:gd name="T22" fmla="*/ 103 w 384"/>
                <a:gd name="T23" fmla="*/ 275 h 437"/>
                <a:gd name="T24" fmla="*/ 140 w 384"/>
                <a:gd name="T25" fmla="*/ 257 h 437"/>
                <a:gd name="T26" fmla="*/ 169 w 384"/>
                <a:gd name="T27" fmla="*/ 241 h 437"/>
                <a:gd name="T28" fmla="*/ 185 w 384"/>
                <a:gd name="T29" fmla="*/ 225 h 437"/>
                <a:gd name="T30" fmla="*/ 194 w 384"/>
                <a:gd name="T31" fmla="*/ 209 h 437"/>
                <a:gd name="T32" fmla="*/ 194 w 384"/>
                <a:gd name="T33" fmla="*/ 192 h 437"/>
                <a:gd name="T34" fmla="*/ 181 w 384"/>
                <a:gd name="T35" fmla="*/ 177 h 437"/>
                <a:gd name="T36" fmla="*/ 238 w 384"/>
                <a:gd name="T37" fmla="*/ 157 h 437"/>
                <a:gd name="T38" fmla="*/ 293 w 384"/>
                <a:gd name="T39" fmla="*/ 138 h 437"/>
                <a:gd name="T40" fmla="*/ 337 w 384"/>
                <a:gd name="T41" fmla="*/ 119 h 437"/>
                <a:gd name="T42" fmla="*/ 380 w 384"/>
                <a:gd name="T43" fmla="*/ 101 h 437"/>
                <a:gd name="T44" fmla="*/ 410 w 384"/>
                <a:gd name="T45" fmla="*/ 81 h 437"/>
                <a:gd name="T46" fmla="*/ 432 w 384"/>
                <a:gd name="T47" fmla="*/ 63 h 437"/>
                <a:gd name="T48" fmla="*/ 452 w 384"/>
                <a:gd name="T49" fmla="*/ 46 h 437"/>
                <a:gd name="T50" fmla="*/ 473 w 384"/>
                <a:gd name="T51" fmla="*/ 31 h 437"/>
                <a:gd name="T52" fmla="*/ 495 w 384"/>
                <a:gd name="T53" fmla="*/ 19 h 437"/>
                <a:gd name="T54" fmla="*/ 516 w 384"/>
                <a:gd name="T55" fmla="*/ 9 h 437"/>
                <a:gd name="T56" fmla="*/ 535 w 384"/>
                <a:gd name="T57" fmla="*/ 3 h 437"/>
                <a:gd name="T58" fmla="*/ 555 w 384"/>
                <a:gd name="T59" fmla="*/ 0 h 437"/>
                <a:gd name="T60" fmla="*/ 569 w 384"/>
                <a:gd name="T61" fmla="*/ 0 h 437"/>
                <a:gd name="T62" fmla="*/ 589 w 384"/>
                <a:gd name="T63" fmla="*/ 5 h 437"/>
                <a:gd name="T64" fmla="*/ 606 w 384"/>
                <a:gd name="T65" fmla="*/ 12 h 437"/>
                <a:gd name="T66" fmla="*/ 620 w 384"/>
                <a:gd name="T67" fmla="*/ 23 h 437"/>
                <a:gd name="T68" fmla="*/ 606 w 384"/>
                <a:gd name="T69" fmla="*/ 67 h 437"/>
                <a:gd name="T70" fmla="*/ 581 w 384"/>
                <a:gd name="T71" fmla="*/ 109 h 437"/>
                <a:gd name="T72" fmla="*/ 555 w 384"/>
                <a:gd name="T73" fmla="*/ 147 h 437"/>
                <a:gd name="T74" fmla="*/ 518 w 384"/>
                <a:gd name="T75" fmla="*/ 184 h 437"/>
                <a:gd name="T76" fmla="*/ 473 w 384"/>
                <a:gd name="T77" fmla="*/ 217 h 437"/>
                <a:gd name="T78" fmla="*/ 422 w 384"/>
                <a:gd name="T79" fmla="*/ 249 h 437"/>
                <a:gd name="T80" fmla="*/ 362 w 384"/>
                <a:gd name="T81" fmla="*/ 278 h 437"/>
                <a:gd name="T82" fmla="*/ 293 w 384"/>
                <a:gd name="T83" fmla="*/ 306 h 437"/>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384"/>
                <a:gd name="T127" fmla="*/ 0 h 437"/>
                <a:gd name="T128" fmla="*/ 384 w 384"/>
                <a:gd name="T129" fmla="*/ 437 h 437"/>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384" h="437">
                  <a:moveTo>
                    <a:pt x="181" y="306"/>
                  </a:moveTo>
                  <a:lnTo>
                    <a:pt x="202" y="324"/>
                  </a:lnTo>
                  <a:lnTo>
                    <a:pt x="109" y="436"/>
                  </a:lnTo>
                  <a:lnTo>
                    <a:pt x="88" y="417"/>
                  </a:lnTo>
                  <a:lnTo>
                    <a:pt x="77" y="417"/>
                  </a:lnTo>
                  <a:lnTo>
                    <a:pt x="69" y="416"/>
                  </a:lnTo>
                  <a:lnTo>
                    <a:pt x="61" y="413"/>
                  </a:lnTo>
                  <a:lnTo>
                    <a:pt x="54" y="410"/>
                  </a:lnTo>
                  <a:lnTo>
                    <a:pt x="46" y="406"/>
                  </a:lnTo>
                  <a:lnTo>
                    <a:pt x="39" y="402"/>
                  </a:lnTo>
                  <a:lnTo>
                    <a:pt x="33" y="396"/>
                  </a:lnTo>
                  <a:lnTo>
                    <a:pt x="27" y="391"/>
                  </a:lnTo>
                  <a:lnTo>
                    <a:pt x="21" y="383"/>
                  </a:lnTo>
                  <a:lnTo>
                    <a:pt x="17" y="375"/>
                  </a:lnTo>
                  <a:lnTo>
                    <a:pt x="13" y="366"/>
                  </a:lnTo>
                  <a:lnTo>
                    <a:pt x="10" y="357"/>
                  </a:lnTo>
                  <a:lnTo>
                    <a:pt x="6" y="345"/>
                  </a:lnTo>
                  <a:lnTo>
                    <a:pt x="4" y="334"/>
                  </a:lnTo>
                  <a:lnTo>
                    <a:pt x="1" y="322"/>
                  </a:lnTo>
                  <a:lnTo>
                    <a:pt x="0" y="309"/>
                  </a:lnTo>
                  <a:lnTo>
                    <a:pt x="18" y="300"/>
                  </a:lnTo>
                  <a:lnTo>
                    <a:pt x="35" y="292"/>
                  </a:lnTo>
                  <a:lnTo>
                    <a:pt x="50" y="283"/>
                  </a:lnTo>
                  <a:lnTo>
                    <a:pt x="64" y="275"/>
                  </a:lnTo>
                  <a:lnTo>
                    <a:pt x="76" y="266"/>
                  </a:lnTo>
                  <a:lnTo>
                    <a:pt x="87" y="257"/>
                  </a:lnTo>
                  <a:lnTo>
                    <a:pt x="96" y="249"/>
                  </a:lnTo>
                  <a:lnTo>
                    <a:pt x="105" y="241"/>
                  </a:lnTo>
                  <a:lnTo>
                    <a:pt x="110" y="233"/>
                  </a:lnTo>
                  <a:lnTo>
                    <a:pt x="115" y="225"/>
                  </a:lnTo>
                  <a:lnTo>
                    <a:pt x="118" y="216"/>
                  </a:lnTo>
                  <a:lnTo>
                    <a:pt x="119" y="209"/>
                  </a:lnTo>
                  <a:lnTo>
                    <a:pt x="121" y="200"/>
                  </a:lnTo>
                  <a:lnTo>
                    <a:pt x="119" y="192"/>
                  </a:lnTo>
                  <a:lnTo>
                    <a:pt x="116" y="185"/>
                  </a:lnTo>
                  <a:lnTo>
                    <a:pt x="112" y="177"/>
                  </a:lnTo>
                  <a:lnTo>
                    <a:pt x="130" y="167"/>
                  </a:lnTo>
                  <a:lnTo>
                    <a:pt x="148" y="157"/>
                  </a:lnTo>
                  <a:lnTo>
                    <a:pt x="165" y="147"/>
                  </a:lnTo>
                  <a:lnTo>
                    <a:pt x="181" y="138"/>
                  </a:lnTo>
                  <a:lnTo>
                    <a:pt x="196" y="128"/>
                  </a:lnTo>
                  <a:lnTo>
                    <a:pt x="209" y="119"/>
                  </a:lnTo>
                  <a:lnTo>
                    <a:pt x="222" y="109"/>
                  </a:lnTo>
                  <a:lnTo>
                    <a:pt x="235" y="101"/>
                  </a:lnTo>
                  <a:lnTo>
                    <a:pt x="244" y="91"/>
                  </a:lnTo>
                  <a:lnTo>
                    <a:pt x="253" y="81"/>
                  </a:lnTo>
                  <a:lnTo>
                    <a:pt x="261" y="72"/>
                  </a:lnTo>
                  <a:lnTo>
                    <a:pt x="268" y="63"/>
                  </a:lnTo>
                  <a:lnTo>
                    <a:pt x="274" y="53"/>
                  </a:lnTo>
                  <a:lnTo>
                    <a:pt x="280" y="46"/>
                  </a:lnTo>
                  <a:lnTo>
                    <a:pt x="286" y="37"/>
                  </a:lnTo>
                  <a:lnTo>
                    <a:pt x="293" y="31"/>
                  </a:lnTo>
                  <a:lnTo>
                    <a:pt x="299" y="23"/>
                  </a:lnTo>
                  <a:lnTo>
                    <a:pt x="306" y="19"/>
                  </a:lnTo>
                  <a:lnTo>
                    <a:pt x="312" y="14"/>
                  </a:lnTo>
                  <a:lnTo>
                    <a:pt x="318" y="9"/>
                  </a:lnTo>
                  <a:lnTo>
                    <a:pt x="325" y="5"/>
                  </a:lnTo>
                  <a:lnTo>
                    <a:pt x="331" y="3"/>
                  </a:lnTo>
                  <a:lnTo>
                    <a:pt x="337" y="1"/>
                  </a:lnTo>
                  <a:lnTo>
                    <a:pt x="343" y="0"/>
                  </a:lnTo>
                  <a:lnTo>
                    <a:pt x="348" y="0"/>
                  </a:lnTo>
                  <a:lnTo>
                    <a:pt x="353" y="0"/>
                  </a:lnTo>
                  <a:lnTo>
                    <a:pt x="358" y="2"/>
                  </a:lnTo>
                  <a:lnTo>
                    <a:pt x="364" y="5"/>
                  </a:lnTo>
                  <a:lnTo>
                    <a:pt x="369" y="8"/>
                  </a:lnTo>
                  <a:lnTo>
                    <a:pt x="374" y="12"/>
                  </a:lnTo>
                  <a:lnTo>
                    <a:pt x="378" y="17"/>
                  </a:lnTo>
                  <a:lnTo>
                    <a:pt x="383" y="23"/>
                  </a:lnTo>
                  <a:lnTo>
                    <a:pt x="378" y="46"/>
                  </a:lnTo>
                  <a:lnTo>
                    <a:pt x="374" y="67"/>
                  </a:lnTo>
                  <a:lnTo>
                    <a:pt x="368" y="88"/>
                  </a:lnTo>
                  <a:lnTo>
                    <a:pt x="360" y="109"/>
                  </a:lnTo>
                  <a:lnTo>
                    <a:pt x="352" y="128"/>
                  </a:lnTo>
                  <a:lnTo>
                    <a:pt x="343" y="147"/>
                  </a:lnTo>
                  <a:lnTo>
                    <a:pt x="332" y="165"/>
                  </a:lnTo>
                  <a:lnTo>
                    <a:pt x="320" y="184"/>
                  </a:lnTo>
                  <a:lnTo>
                    <a:pt x="306" y="200"/>
                  </a:lnTo>
                  <a:lnTo>
                    <a:pt x="293" y="217"/>
                  </a:lnTo>
                  <a:lnTo>
                    <a:pt x="276" y="234"/>
                  </a:lnTo>
                  <a:lnTo>
                    <a:pt x="260" y="249"/>
                  </a:lnTo>
                  <a:lnTo>
                    <a:pt x="242" y="264"/>
                  </a:lnTo>
                  <a:lnTo>
                    <a:pt x="223" y="278"/>
                  </a:lnTo>
                  <a:lnTo>
                    <a:pt x="202" y="292"/>
                  </a:lnTo>
                  <a:lnTo>
                    <a:pt x="181" y="306"/>
                  </a:lnTo>
                </a:path>
              </a:pathLst>
            </a:custGeom>
            <a:solidFill>
              <a:srgbClr val="000000"/>
            </a:solidFill>
            <a:ln w="12700" cap="rnd" cmpd="sng">
              <a:solidFill>
                <a:srgbClr val="000000"/>
              </a:solidFill>
              <a:prstDash val="solid"/>
              <a:round/>
              <a:headEnd type="none" w="med" len="med"/>
              <a:tailEnd type="none" w="med" len="med"/>
            </a:ln>
          </p:spPr>
          <p:txBody>
            <a:bodyPr/>
            <a:lstStyle/>
            <a:p>
              <a:endParaRPr lang="en-US" sz="1477" dirty="0"/>
            </a:p>
          </p:txBody>
        </p:sp>
        <p:sp>
          <p:nvSpPr>
            <p:cNvPr id="35935" name="Freeform 84"/>
            <p:cNvSpPr>
              <a:spLocks/>
            </p:cNvSpPr>
            <p:nvPr/>
          </p:nvSpPr>
          <p:spPr bwMode="auto">
            <a:xfrm>
              <a:off x="536" y="2981"/>
              <a:ext cx="416" cy="437"/>
            </a:xfrm>
            <a:custGeom>
              <a:avLst/>
              <a:gdLst>
                <a:gd name="T0" fmla="*/ 326 w 384"/>
                <a:gd name="T1" fmla="*/ 324 h 437"/>
                <a:gd name="T2" fmla="*/ 142 w 384"/>
                <a:gd name="T3" fmla="*/ 417 h 437"/>
                <a:gd name="T4" fmla="*/ 112 w 384"/>
                <a:gd name="T5" fmla="*/ 416 h 437"/>
                <a:gd name="T6" fmla="*/ 87 w 384"/>
                <a:gd name="T7" fmla="*/ 410 h 437"/>
                <a:gd name="T8" fmla="*/ 63 w 384"/>
                <a:gd name="T9" fmla="*/ 402 h 437"/>
                <a:gd name="T10" fmla="*/ 43 w 384"/>
                <a:gd name="T11" fmla="*/ 391 h 437"/>
                <a:gd name="T12" fmla="*/ 28 w 384"/>
                <a:gd name="T13" fmla="*/ 375 h 437"/>
                <a:gd name="T14" fmla="*/ 16 w 384"/>
                <a:gd name="T15" fmla="*/ 357 h 437"/>
                <a:gd name="T16" fmla="*/ 4 w 384"/>
                <a:gd name="T17" fmla="*/ 334 h 437"/>
                <a:gd name="T18" fmla="*/ 0 w 384"/>
                <a:gd name="T19" fmla="*/ 309 h 437"/>
                <a:gd name="T20" fmla="*/ 56 w 384"/>
                <a:gd name="T21" fmla="*/ 292 h 437"/>
                <a:gd name="T22" fmla="*/ 103 w 384"/>
                <a:gd name="T23" fmla="*/ 275 h 437"/>
                <a:gd name="T24" fmla="*/ 140 w 384"/>
                <a:gd name="T25" fmla="*/ 257 h 437"/>
                <a:gd name="T26" fmla="*/ 169 w 384"/>
                <a:gd name="T27" fmla="*/ 241 h 437"/>
                <a:gd name="T28" fmla="*/ 185 w 384"/>
                <a:gd name="T29" fmla="*/ 225 h 437"/>
                <a:gd name="T30" fmla="*/ 194 w 384"/>
                <a:gd name="T31" fmla="*/ 209 h 437"/>
                <a:gd name="T32" fmla="*/ 194 w 384"/>
                <a:gd name="T33" fmla="*/ 192 h 437"/>
                <a:gd name="T34" fmla="*/ 181 w 384"/>
                <a:gd name="T35" fmla="*/ 177 h 437"/>
                <a:gd name="T36" fmla="*/ 238 w 384"/>
                <a:gd name="T37" fmla="*/ 157 h 437"/>
                <a:gd name="T38" fmla="*/ 293 w 384"/>
                <a:gd name="T39" fmla="*/ 138 h 437"/>
                <a:gd name="T40" fmla="*/ 337 w 384"/>
                <a:gd name="T41" fmla="*/ 119 h 437"/>
                <a:gd name="T42" fmla="*/ 380 w 384"/>
                <a:gd name="T43" fmla="*/ 101 h 437"/>
                <a:gd name="T44" fmla="*/ 410 w 384"/>
                <a:gd name="T45" fmla="*/ 81 h 437"/>
                <a:gd name="T46" fmla="*/ 432 w 384"/>
                <a:gd name="T47" fmla="*/ 63 h 437"/>
                <a:gd name="T48" fmla="*/ 452 w 384"/>
                <a:gd name="T49" fmla="*/ 46 h 437"/>
                <a:gd name="T50" fmla="*/ 473 w 384"/>
                <a:gd name="T51" fmla="*/ 31 h 437"/>
                <a:gd name="T52" fmla="*/ 495 w 384"/>
                <a:gd name="T53" fmla="*/ 19 h 437"/>
                <a:gd name="T54" fmla="*/ 516 w 384"/>
                <a:gd name="T55" fmla="*/ 9 h 437"/>
                <a:gd name="T56" fmla="*/ 535 w 384"/>
                <a:gd name="T57" fmla="*/ 3 h 437"/>
                <a:gd name="T58" fmla="*/ 555 w 384"/>
                <a:gd name="T59" fmla="*/ 0 h 437"/>
                <a:gd name="T60" fmla="*/ 569 w 384"/>
                <a:gd name="T61" fmla="*/ 0 h 437"/>
                <a:gd name="T62" fmla="*/ 589 w 384"/>
                <a:gd name="T63" fmla="*/ 5 h 437"/>
                <a:gd name="T64" fmla="*/ 606 w 384"/>
                <a:gd name="T65" fmla="*/ 12 h 437"/>
                <a:gd name="T66" fmla="*/ 620 w 384"/>
                <a:gd name="T67" fmla="*/ 23 h 437"/>
                <a:gd name="T68" fmla="*/ 606 w 384"/>
                <a:gd name="T69" fmla="*/ 67 h 437"/>
                <a:gd name="T70" fmla="*/ 581 w 384"/>
                <a:gd name="T71" fmla="*/ 109 h 437"/>
                <a:gd name="T72" fmla="*/ 555 w 384"/>
                <a:gd name="T73" fmla="*/ 147 h 437"/>
                <a:gd name="T74" fmla="*/ 518 w 384"/>
                <a:gd name="T75" fmla="*/ 184 h 437"/>
                <a:gd name="T76" fmla="*/ 473 w 384"/>
                <a:gd name="T77" fmla="*/ 217 h 437"/>
                <a:gd name="T78" fmla="*/ 422 w 384"/>
                <a:gd name="T79" fmla="*/ 249 h 437"/>
                <a:gd name="T80" fmla="*/ 362 w 384"/>
                <a:gd name="T81" fmla="*/ 278 h 437"/>
                <a:gd name="T82" fmla="*/ 293 w 384"/>
                <a:gd name="T83" fmla="*/ 306 h 437"/>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384"/>
                <a:gd name="T127" fmla="*/ 0 h 437"/>
                <a:gd name="T128" fmla="*/ 384 w 384"/>
                <a:gd name="T129" fmla="*/ 437 h 437"/>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384" h="437">
                  <a:moveTo>
                    <a:pt x="181" y="306"/>
                  </a:moveTo>
                  <a:lnTo>
                    <a:pt x="202" y="324"/>
                  </a:lnTo>
                  <a:lnTo>
                    <a:pt x="109" y="436"/>
                  </a:lnTo>
                  <a:lnTo>
                    <a:pt x="88" y="417"/>
                  </a:lnTo>
                  <a:lnTo>
                    <a:pt x="77" y="417"/>
                  </a:lnTo>
                  <a:lnTo>
                    <a:pt x="69" y="416"/>
                  </a:lnTo>
                  <a:lnTo>
                    <a:pt x="61" y="413"/>
                  </a:lnTo>
                  <a:lnTo>
                    <a:pt x="54" y="410"/>
                  </a:lnTo>
                  <a:lnTo>
                    <a:pt x="46" y="406"/>
                  </a:lnTo>
                  <a:lnTo>
                    <a:pt x="39" y="402"/>
                  </a:lnTo>
                  <a:lnTo>
                    <a:pt x="33" y="396"/>
                  </a:lnTo>
                  <a:lnTo>
                    <a:pt x="27" y="391"/>
                  </a:lnTo>
                  <a:lnTo>
                    <a:pt x="21" y="383"/>
                  </a:lnTo>
                  <a:lnTo>
                    <a:pt x="17" y="375"/>
                  </a:lnTo>
                  <a:lnTo>
                    <a:pt x="13" y="366"/>
                  </a:lnTo>
                  <a:lnTo>
                    <a:pt x="10" y="357"/>
                  </a:lnTo>
                  <a:lnTo>
                    <a:pt x="6" y="345"/>
                  </a:lnTo>
                  <a:lnTo>
                    <a:pt x="4" y="334"/>
                  </a:lnTo>
                  <a:lnTo>
                    <a:pt x="1" y="322"/>
                  </a:lnTo>
                  <a:lnTo>
                    <a:pt x="0" y="309"/>
                  </a:lnTo>
                  <a:lnTo>
                    <a:pt x="18" y="300"/>
                  </a:lnTo>
                  <a:lnTo>
                    <a:pt x="35" y="292"/>
                  </a:lnTo>
                  <a:lnTo>
                    <a:pt x="50" y="283"/>
                  </a:lnTo>
                  <a:lnTo>
                    <a:pt x="64" y="275"/>
                  </a:lnTo>
                  <a:lnTo>
                    <a:pt x="76" y="266"/>
                  </a:lnTo>
                  <a:lnTo>
                    <a:pt x="87" y="257"/>
                  </a:lnTo>
                  <a:lnTo>
                    <a:pt x="96" y="249"/>
                  </a:lnTo>
                  <a:lnTo>
                    <a:pt x="105" y="241"/>
                  </a:lnTo>
                  <a:lnTo>
                    <a:pt x="110" y="233"/>
                  </a:lnTo>
                  <a:lnTo>
                    <a:pt x="115" y="225"/>
                  </a:lnTo>
                  <a:lnTo>
                    <a:pt x="118" y="216"/>
                  </a:lnTo>
                  <a:lnTo>
                    <a:pt x="119" y="209"/>
                  </a:lnTo>
                  <a:lnTo>
                    <a:pt x="121" y="200"/>
                  </a:lnTo>
                  <a:lnTo>
                    <a:pt x="119" y="192"/>
                  </a:lnTo>
                  <a:lnTo>
                    <a:pt x="116" y="185"/>
                  </a:lnTo>
                  <a:lnTo>
                    <a:pt x="112" y="177"/>
                  </a:lnTo>
                  <a:lnTo>
                    <a:pt x="130" y="167"/>
                  </a:lnTo>
                  <a:lnTo>
                    <a:pt x="148" y="157"/>
                  </a:lnTo>
                  <a:lnTo>
                    <a:pt x="165" y="147"/>
                  </a:lnTo>
                  <a:lnTo>
                    <a:pt x="181" y="138"/>
                  </a:lnTo>
                  <a:lnTo>
                    <a:pt x="196" y="128"/>
                  </a:lnTo>
                  <a:lnTo>
                    <a:pt x="209" y="119"/>
                  </a:lnTo>
                  <a:lnTo>
                    <a:pt x="222" y="109"/>
                  </a:lnTo>
                  <a:lnTo>
                    <a:pt x="235" y="101"/>
                  </a:lnTo>
                  <a:lnTo>
                    <a:pt x="244" y="91"/>
                  </a:lnTo>
                  <a:lnTo>
                    <a:pt x="253" y="81"/>
                  </a:lnTo>
                  <a:lnTo>
                    <a:pt x="261" y="72"/>
                  </a:lnTo>
                  <a:lnTo>
                    <a:pt x="268" y="63"/>
                  </a:lnTo>
                  <a:lnTo>
                    <a:pt x="274" y="53"/>
                  </a:lnTo>
                  <a:lnTo>
                    <a:pt x="280" y="46"/>
                  </a:lnTo>
                  <a:lnTo>
                    <a:pt x="286" y="37"/>
                  </a:lnTo>
                  <a:lnTo>
                    <a:pt x="293" y="31"/>
                  </a:lnTo>
                  <a:lnTo>
                    <a:pt x="299" y="23"/>
                  </a:lnTo>
                  <a:lnTo>
                    <a:pt x="306" y="19"/>
                  </a:lnTo>
                  <a:lnTo>
                    <a:pt x="312" y="14"/>
                  </a:lnTo>
                  <a:lnTo>
                    <a:pt x="318" y="9"/>
                  </a:lnTo>
                  <a:lnTo>
                    <a:pt x="325" y="5"/>
                  </a:lnTo>
                  <a:lnTo>
                    <a:pt x="331" y="3"/>
                  </a:lnTo>
                  <a:lnTo>
                    <a:pt x="337" y="1"/>
                  </a:lnTo>
                  <a:lnTo>
                    <a:pt x="343" y="0"/>
                  </a:lnTo>
                  <a:lnTo>
                    <a:pt x="348" y="0"/>
                  </a:lnTo>
                  <a:lnTo>
                    <a:pt x="353" y="0"/>
                  </a:lnTo>
                  <a:lnTo>
                    <a:pt x="358" y="2"/>
                  </a:lnTo>
                  <a:lnTo>
                    <a:pt x="364" y="5"/>
                  </a:lnTo>
                  <a:lnTo>
                    <a:pt x="369" y="8"/>
                  </a:lnTo>
                  <a:lnTo>
                    <a:pt x="374" y="12"/>
                  </a:lnTo>
                  <a:lnTo>
                    <a:pt x="378" y="17"/>
                  </a:lnTo>
                  <a:lnTo>
                    <a:pt x="383" y="23"/>
                  </a:lnTo>
                  <a:lnTo>
                    <a:pt x="378" y="46"/>
                  </a:lnTo>
                  <a:lnTo>
                    <a:pt x="374" y="67"/>
                  </a:lnTo>
                  <a:lnTo>
                    <a:pt x="368" y="88"/>
                  </a:lnTo>
                  <a:lnTo>
                    <a:pt x="360" y="109"/>
                  </a:lnTo>
                  <a:lnTo>
                    <a:pt x="352" y="128"/>
                  </a:lnTo>
                  <a:lnTo>
                    <a:pt x="343" y="147"/>
                  </a:lnTo>
                  <a:lnTo>
                    <a:pt x="332" y="165"/>
                  </a:lnTo>
                  <a:lnTo>
                    <a:pt x="320" y="184"/>
                  </a:lnTo>
                  <a:lnTo>
                    <a:pt x="306" y="200"/>
                  </a:lnTo>
                  <a:lnTo>
                    <a:pt x="293" y="217"/>
                  </a:lnTo>
                  <a:lnTo>
                    <a:pt x="276" y="234"/>
                  </a:lnTo>
                  <a:lnTo>
                    <a:pt x="260" y="249"/>
                  </a:lnTo>
                  <a:lnTo>
                    <a:pt x="242" y="264"/>
                  </a:lnTo>
                  <a:lnTo>
                    <a:pt x="223" y="278"/>
                  </a:lnTo>
                  <a:lnTo>
                    <a:pt x="202" y="292"/>
                  </a:lnTo>
                  <a:lnTo>
                    <a:pt x="181" y="306"/>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36" name="Line 85"/>
            <p:cNvSpPr>
              <a:spLocks noChangeShapeType="1"/>
            </p:cNvSpPr>
            <p:nvPr/>
          </p:nvSpPr>
          <p:spPr bwMode="auto">
            <a:xfrm flipV="1">
              <a:off x="631" y="3287"/>
              <a:ext cx="101" cy="111"/>
            </a:xfrm>
            <a:prstGeom prst="line">
              <a:avLst/>
            </a:prstGeom>
            <a:noFill/>
            <a:ln w="12700">
              <a:solidFill>
                <a:srgbClr val="FFFFFF"/>
              </a:solidFill>
              <a:round/>
              <a:headEnd/>
              <a:tailEnd/>
            </a:ln>
            <a:extLst>
              <a:ext uri="{909E8E84-426E-40DD-AFC4-6F175D3DCCD1}">
                <a14:hiddenFill xmlns:a14="http://schemas.microsoft.com/office/drawing/2010/main">
                  <a:noFill/>
                </a14:hiddenFill>
              </a:ext>
            </a:extLst>
          </p:spPr>
          <p:txBody>
            <a:bodyPr/>
            <a:lstStyle/>
            <a:p>
              <a:endParaRPr lang="en-US" sz="1477" dirty="0"/>
            </a:p>
          </p:txBody>
        </p:sp>
        <p:sp>
          <p:nvSpPr>
            <p:cNvPr id="35937" name="Freeform 86"/>
            <p:cNvSpPr>
              <a:spLocks/>
            </p:cNvSpPr>
            <p:nvPr/>
          </p:nvSpPr>
          <p:spPr bwMode="auto">
            <a:xfrm>
              <a:off x="764" y="3090"/>
              <a:ext cx="84" cy="142"/>
            </a:xfrm>
            <a:custGeom>
              <a:avLst/>
              <a:gdLst>
                <a:gd name="T0" fmla="*/ 29 w 77"/>
                <a:gd name="T1" fmla="*/ 141 h 142"/>
                <a:gd name="T2" fmla="*/ 17 w 77"/>
                <a:gd name="T3" fmla="*/ 135 h 142"/>
                <a:gd name="T4" fmla="*/ 13 w 77"/>
                <a:gd name="T5" fmla="*/ 129 h 142"/>
                <a:gd name="T6" fmla="*/ 3 w 77"/>
                <a:gd name="T7" fmla="*/ 123 h 142"/>
                <a:gd name="T8" fmla="*/ 0 w 77"/>
                <a:gd name="T9" fmla="*/ 116 h 142"/>
                <a:gd name="T10" fmla="*/ 0 w 77"/>
                <a:gd name="T11" fmla="*/ 109 h 142"/>
                <a:gd name="T12" fmla="*/ 0 w 77"/>
                <a:gd name="T13" fmla="*/ 101 h 142"/>
                <a:gd name="T14" fmla="*/ 3 w 77"/>
                <a:gd name="T15" fmla="*/ 93 h 142"/>
                <a:gd name="T16" fmla="*/ 12 w 77"/>
                <a:gd name="T17" fmla="*/ 85 h 142"/>
                <a:gd name="T18" fmla="*/ 16 w 77"/>
                <a:gd name="T19" fmla="*/ 76 h 142"/>
                <a:gd name="T20" fmla="*/ 25 w 77"/>
                <a:gd name="T21" fmla="*/ 65 h 142"/>
                <a:gd name="T22" fmla="*/ 38 w 77"/>
                <a:gd name="T23" fmla="*/ 56 h 142"/>
                <a:gd name="T24" fmla="*/ 51 w 77"/>
                <a:gd name="T25" fmla="*/ 46 h 142"/>
                <a:gd name="T26" fmla="*/ 68 w 77"/>
                <a:gd name="T27" fmla="*/ 35 h 142"/>
                <a:gd name="T28" fmla="*/ 84 w 77"/>
                <a:gd name="T29" fmla="*/ 23 h 142"/>
                <a:gd name="T30" fmla="*/ 106 w 77"/>
                <a:gd name="T31" fmla="*/ 12 h 142"/>
                <a:gd name="T32" fmla="*/ 129 w 77"/>
                <a:gd name="T33" fmla="*/ 0 h 14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77"/>
                <a:gd name="T52" fmla="*/ 0 h 142"/>
                <a:gd name="T53" fmla="*/ 77 w 77"/>
                <a:gd name="T54" fmla="*/ 142 h 142"/>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77" h="142">
                  <a:moveTo>
                    <a:pt x="17" y="141"/>
                  </a:moveTo>
                  <a:lnTo>
                    <a:pt x="11" y="135"/>
                  </a:lnTo>
                  <a:lnTo>
                    <a:pt x="7" y="129"/>
                  </a:lnTo>
                  <a:lnTo>
                    <a:pt x="3" y="123"/>
                  </a:lnTo>
                  <a:lnTo>
                    <a:pt x="0" y="116"/>
                  </a:lnTo>
                  <a:lnTo>
                    <a:pt x="0" y="109"/>
                  </a:lnTo>
                  <a:lnTo>
                    <a:pt x="0" y="101"/>
                  </a:lnTo>
                  <a:lnTo>
                    <a:pt x="3" y="93"/>
                  </a:lnTo>
                  <a:lnTo>
                    <a:pt x="6" y="85"/>
                  </a:lnTo>
                  <a:lnTo>
                    <a:pt x="10" y="76"/>
                  </a:lnTo>
                  <a:lnTo>
                    <a:pt x="15" y="65"/>
                  </a:lnTo>
                  <a:lnTo>
                    <a:pt x="23" y="56"/>
                  </a:lnTo>
                  <a:lnTo>
                    <a:pt x="30" y="46"/>
                  </a:lnTo>
                  <a:lnTo>
                    <a:pt x="40" y="35"/>
                  </a:lnTo>
                  <a:lnTo>
                    <a:pt x="50" y="23"/>
                  </a:lnTo>
                  <a:lnTo>
                    <a:pt x="63" y="12"/>
                  </a:lnTo>
                  <a:lnTo>
                    <a:pt x="76"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38" name="Freeform 87"/>
            <p:cNvSpPr>
              <a:spLocks/>
            </p:cNvSpPr>
            <p:nvPr/>
          </p:nvSpPr>
          <p:spPr bwMode="auto">
            <a:xfrm>
              <a:off x="809" y="3060"/>
              <a:ext cx="39" cy="31"/>
            </a:xfrm>
            <a:custGeom>
              <a:avLst/>
              <a:gdLst>
                <a:gd name="T0" fmla="*/ 56 w 36"/>
                <a:gd name="T1" fmla="*/ 30 h 31"/>
                <a:gd name="T2" fmla="*/ 55 w 36"/>
                <a:gd name="T3" fmla="*/ 26 h 31"/>
                <a:gd name="T4" fmla="*/ 52 w 36"/>
                <a:gd name="T5" fmla="*/ 22 h 31"/>
                <a:gd name="T6" fmla="*/ 47 w 36"/>
                <a:gd name="T7" fmla="*/ 18 h 31"/>
                <a:gd name="T8" fmla="*/ 44 w 36"/>
                <a:gd name="T9" fmla="*/ 15 h 31"/>
                <a:gd name="T10" fmla="*/ 42 w 36"/>
                <a:gd name="T11" fmla="*/ 13 h 31"/>
                <a:gd name="T12" fmla="*/ 39 w 36"/>
                <a:gd name="T13" fmla="*/ 10 h 31"/>
                <a:gd name="T14" fmla="*/ 36 w 36"/>
                <a:gd name="T15" fmla="*/ 7 h 31"/>
                <a:gd name="T16" fmla="*/ 33 w 36"/>
                <a:gd name="T17" fmla="*/ 6 h 31"/>
                <a:gd name="T18" fmla="*/ 28 w 36"/>
                <a:gd name="T19" fmla="*/ 3 h 31"/>
                <a:gd name="T20" fmla="*/ 24 w 36"/>
                <a:gd name="T21" fmla="*/ 2 h 31"/>
                <a:gd name="T22" fmla="*/ 20 w 36"/>
                <a:gd name="T23" fmla="*/ 2 h 31"/>
                <a:gd name="T24" fmla="*/ 16 w 36"/>
                <a:gd name="T25" fmla="*/ 1 h 31"/>
                <a:gd name="T26" fmla="*/ 14 w 36"/>
                <a:gd name="T27" fmla="*/ 0 h 31"/>
                <a:gd name="T28" fmla="*/ 5 w 36"/>
                <a:gd name="T29" fmla="*/ 0 h 31"/>
                <a:gd name="T30" fmla="*/ 3 w 36"/>
                <a:gd name="T31" fmla="*/ 0 h 31"/>
                <a:gd name="T32" fmla="*/ 0 w 36"/>
                <a:gd name="T33" fmla="*/ 1 h 3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6"/>
                <a:gd name="T52" fmla="*/ 0 h 31"/>
                <a:gd name="T53" fmla="*/ 36 w 36"/>
                <a:gd name="T54" fmla="*/ 31 h 3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6" h="31">
                  <a:moveTo>
                    <a:pt x="35" y="30"/>
                  </a:moveTo>
                  <a:lnTo>
                    <a:pt x="34" y="26"/>
                  </a:lnTo>
                  <a:lnTo>
                    <a:pt x="32" y="22"/>
                  </a:lnTo>
                  <a:lnTo>
                    <a:pt x="29" y="18"/>
                  </a:lnTo>
                  <a:lnTo>
                    <a:pt x="28" y="15"/>
                  </a:lnTo>
                  <a:lnTo>
                    <a:pt x="26" y="13"/>
                  </a:lnTo>
                  <a:lnTo>
                    <a:pt x="24" y="10"/>
                  </a:lnTo>
                  <a:lnTo>
                    <a:pt x="22" y="7"/>
                  </a:lnTo>
                  <a:lnTo>
                    <a:pt x="20" y="6"/>
                  </a:lnTo>
                  <a:lnTo>
                    <a:pt x="17" y="3"/>
                  </a:lnTo>
                  <a:lnTo>
                    <a:pt x="15" y="2"/>
                  </a:lnTo>
                  <a:lnTo>
                    <a:pt x="13" y="2"/>
                  </a:lnTo>
                  <a:lnTo>
                    <a:pt x="10" y="1"/>
                  </a:lnTo>
                  <a:lnTo>
                    <a:pt x="8" y="0"/>
                  </a:lnTo>
                  <a:lnTo>
                    <a:pt x="5" y="0"/>
                  </a:lnTo>
                  <a:lnTo>
                    <a:pt x="3" y="0"/>
                  </a:lnTo>
                  <a:lnTo>
                    <a:pt x="0" y="1"/>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39" name="Line 88"/>
            <p:cNvSpPr>
              <a:spLocks noChangeShapeType="1"/>
            </p:cNvSpPr>
            <p:nvPr/>
          </p:nvSpPr>
          <p:spPr bwMode="auto">
            <a:xfrm flipV="1">
              <a:off x="809" y="3522"/>
              <a:ext cx="0" cy="2"/>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5940" name="Freeform 89"/>
            <p:cNvSpPr>
              <a:spLocks/>
            </p:cNvSpPr>
            <p:nvPr/>
          </p:nvSpPr>
          <p:spPr bwMode="auto">
            <a:xfrm>
              <a:off x="554" y="3340"/>
              <a:ext cx="46" cy="24"/>
            </a:xfrm>
            <a:custGeom>
              <a:avLst/>
              <a:gdLst>
                <a:gd name="T0" fmla="*/ 0 w 42"/>
                <a:gd name="T1" fmla="*/ 0 h 24"/>
                <a:gd name="T2" fmla="*/ 3 w 42"/>
                <a:gd name="T3" fmla="*/ 3 h 24"/>
                <a:gd name="T4" fmla="*/ 5 w 42"/>
                <a:gd name="T5" fmla="*/ 6 h 24"/>
                <a:gd name="T6" fmla="*/ 15 w 42"/>
                <a:gd name="T7" fmla="*/ 8 h 24"/>
                <a:gd name="T8" fmla="*/ 18 w 42"/>
                <a:gd name="T9" fmla="*/ 11 h 24"/>
                <a:gd name="T10" fmla="*/ 24 w 42"/>
                <a:gd name="T11" fmla="*/ 12 h 24"/>
                <a:gd name="T12" fmla="*/ 28 w 42"/>
                <a:gd name="T13" fmla="*/ 15 h 24"/>
                <a:gd name="T14" fmla="*/ 31 w 42"/>
                <a:gd name="T15" fmla="*/ 16 h 24"/>
                <a:gd name="T16" fmla="*/ 37 w 42"/>
                <a:gd name="T17" fmla="*/ 19 h 24"/>
                <a:gd name="T18" fmla="*/ 43 w 42"/>
                <a:gd name="T19" fmla="*/ 19 h 24"/>
                <a:gd name="T20" fmla="*/ 47 w 42"/>
                <a:gd name="T21" fmla="*/ 21 h 24"/>
                <a:gd name="T22" fmla="*/ 50 w 42"/>
                <a:gd name="T23" fmla="*/ 21 h 24"/>
                <a:gd name="T24" fmla="*/ 54 w 42"/>
                <a:gd name="T25" fmla="*/ 23 h 24"/>
                <a:gd name="T26" fmla="*/ 59 w 42"/>
                <a:gd name="T27" fmla="*/ 23 h 24"/>
                <a:gd name="T28" fmla="*/ 65 w 42"/>
                <a:gd name="T29" fmla="*/ 23 h 24"/>
                <a:gd name="T30" fmla="*/ 67 w 42"/>
                <a:gd name="T31" fmla="*/ 23 h 24"/>
                <a:gd name="T32" fmla="*/ 71 w 42"/>
                <a:gd name="T33" fmla="*/ 23 h 24"/>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42"/>
                <a:gd name="T52" fmla="*/ 0 h 24"/>
                <a:gd name="T53" fmla="*/ 42 w 42"/>
                <a:gd name="T54" fmla="*/ 24 h 24"/>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42" h="24">
                  <a:moveTo>
                    <a:pt x="0" y="0"/>
                  </a:moveTo>
                  <a:lnTo>
                    <a:pt x="3" y="3"/>
                  </a:lnTo>
                  <a:lnTo>
                    <a:pt x="5" y="6"/>
                  </a:lnTo>
                  <a:lnTo>
                    <a:pt x="9" y="8"/>
                  </a:lnTo>
                  <a:lnTo>
                    <a:pt x="11" y="11"/>
                  </a:lnTo>
                  <a:lnTo>
                    <a:pt x="14" y="12"/>
                  </a:lnTo>
                  <a:lnTo>
                    <a:pt x="16" y="15"/>
                  </a:lnTo>
                  <a:lnTo>
                    <a:pt x="18" y="16"/>
                  </a:lnTo>
                  <a:lnTo>
                    <a:pt x="22" y="19"/>
                  </a:lnTo>
                  <a:lnTo>
                    <a:pt x="25" y="19"/>
                  </a:lnTo>
                  <a:lnTo>
                    <a:pt x="27" y="21"/>
                  </a:lnTo>
                  <a:lnTo>
                    <a:pt x="29" y="21"/>
                  </a:lnTo>
                  <a:lnTo>
                    <a:pt x="31" y="23"/>
                  </a:lnTo>
                  <a:lnTo>
                    <a:pt x="34" y="23"/>
                  </a:lnTo>
                  <a:lnTo>
                    <a:pt x="37" y="23"/>
                  </a:lnTo>
                  <a:lnTo>
                    <a:pt x="39" y="23"/>
                  </a:lnTo>
                  <a:lnTo>
                    <a:pt x="41" y="2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41" name="Freeform 90"/>
            <p:cNvSpPr>
              <a:spLocks/>
            </p:cNvSpPr>
            <p:nvPr/>
          </p:nvSpPr>
          <p:spPr bwMode="auto">
            <a:xfrm>
              <a:off x="544" y="3168"/>
              <a:ext cx="147" cy="143"/>
            </a:xfrm>
            <a:custGeom>
              <a:avLst/>
              <a:gdLst>
                <a:gd name="T0" fmla="*/ 0 w 135"/>
                <a:gd name="T1" fmla="*/ 142 h 143"/>
                <a:gd name="T2" fmla="*/ 21 w 135"/>
                <a:gd name="T3" fmla="*/ 136 h 143"/>
                <a:gd name="T4" fmla="*/ 41 w 135"/>
                <a:gd name="T5" fmla="*/ 130 h 143"/>
                <a:gd name="T6" fmla="*/ 62 w 135"/>
                <a:gd name="T7" fmla="*/ 124 h 143"/>
                <a:gd name="T8" fmla="*/ 81 w 135"/>
                <a:gd name="T9" fmla="*/ 118 h 143"/>
                <a:gd name="T10" fmla="*/ 98 w 135"/>
                <a:gd name="T11" fmla="*/ 112 h 143"/>
                <a:gd name="T12" fmla="*/ 115 w 135"/>
                <a:gd name="T13" fmla="*/ 107 h 143"/>
                <a:gd name="T14" fmla="*/ 131 w 135"/>
                <a:gd name="T15" fmla="*/ 100 h 143"/>
                <a:gd name="T16" fmla="*/ 144 w 135"/>
                <a:gd name="T17" fmla="*/ 95 h 143"/>
                <a:gd name="T18" fmla="*/ 156 w 135"/>
                <a:gd name="T19" fmla="*/ 88 h 143"/>
                <a:gd name="T20" fmla="*/ 169 w 135"/>
                <a:gd name="T21" fmla="*/ 82 h 143"/>
                <a:gd name="T22" fmla="*/ 175 w 135"/>
                <a:gd name="T23" fmla="*/ 75 h 143"/>
                <a:gd name="T24" fmla="*/ 186 w 135"/>
                <a:gd name="T25" fmla="*/ 70 h 143"/>
                <a:gd name="T26" fmla="*/ 191 w 135"/>
                <a:gd name="T27" fmla="*/ 63 h 143"/>
                <a:gd name="T28" fmla="*/ 201 w 135"/>
                <a:gd name="T29" fmla="*/ 58 h 143"/>
                <a:gd name="T30" fmla="*/ 206 w 135"/>
                <a:gd name="T31" fmla="*/ 52 h 143"/>
                <a:gd name="T32" fmla="*/ 210 w 135"/>
                <a:gd name="T33" fmla="*/ 46 h 143"/>
                <a:gd name="T34" fmla="*/ 215 w 135"/>
                <a:gd name="T35" fmla="*/ 40 h 143"/>
                <a:gd name="T36" fmla="*/ 221 w 135"/>
                <a:gd name="T37" fmla="*/ 33 h 143"/>
                <a:gd name="T38" fmla="*/ 221 w 135"/>
                <a:gd name="T39" fmla="*/ 29 h 143"/>
                <a:gd name="T40" fmla="*/ 223 w 135"/>
                <a:gd name="T41" fmla="*/ 23 h 143"/>
                <a:gd name="T42" fmla="*/ 223 w 135"/>
                <a:gd name="T43" fmla="*/ 17 h 143"/>
                <a:gd name="T44" fmla="*/ 223 w 135"/>
                <a:gd name="T45" fmla="*/ 11 h 143"/>
                <a:gd name="T46" fmla="*/ 221 w 135"/>
                <a:gd name="T47" fmla="*/ 5 h 143"/>
                <a:gd name="T48" fmla="*/ 219 w 135"/>
                <a:gd name="T49" fmla="*/ 0 h 143"/>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35"/>
                <a:gd name="T76" fmla="*/ 0 h 143"/>
                <a:gd name="T77" fmla="*/ 135 w 135"/>
                <a:gd name="T78" fmla="*/ 143 h 143"/>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35" h="143">
                  <a:moveTo>
                    <a:pt x="0" y="142"/>
                  </a:moveTo>
                  <a:lnTo>
                    <a:pt x="13" y="136"/>
                  </a:lnTo>
                  <a:lnTo>
                    <a:pt x="25" y="130"/>
                  </a:lnTo>
                  <a:lnTo>
                    <a:pt x="37" y="124"/>
                  </a:lnTo>
                  <a:lnTo>
                    <a:pt x="48" y="118"/>
                  </a:lnTo>
                  <a:lnTo>
                    <a:pt x="59" y="112"/>
                  </a:lnTo>
                  <a:lnTo>
                    <a:pt x="69" y="107"/>
                  </a:lnTo>
                  <a:lnTo>
                    <a:pt x="78" y="100"/>
                  </a:lnTo>
                  <a:lnTo>
                    <a:pt x="86" y="95"/>
                  </a:lnTo>
                  <a:lnTo>
                    <a:pt x="93" y="88"/>
                  </a:lnTo>
                  <a:lnTo>
                    <a:pt x="100" y="82"/>
                  </a:lnTo>
                  <a:lnTo>
                    <a:pt x="106" y="75"/>
                  </a:lnTo>
                  <a:lnTo>
                    <a:pt x="111" y="70"/>
                  </a:lnTo>
                  <a:lnTo>
                    <a:pt x="115" y="63"/>
                  </a:lnTo>
                  <a:lnTo>
                    <a:pt x="120" y="58"/>
                  </a:lnTo>
                  <a:lnTo>
                    <a:pt x="124" y="52"/>
                  </a:lnTo>
                  <a:lnTo>
                    <a:pt x="127" y="46"/>
                  </a:lnTo>
                  <a:lnTo>
                    <a:pt x="129" y="40"/>
                  </a:lnTo>
                  <a:lnTo>
                    <a:pt x="132" y="33"/>
                  </a:lnTo>
                  <a:lnTo>
                    <a:pt x="132" y="29"/>
                  </a:lnTo>
                  <a:lnTo>
                    <a:pt x="134" y="23"/>
                  </a:lnTo>
                  <a:lnTo>
                    <a:pt x="134" y="17"/>
                  </a:lnTo>
                  <a:lnTo>
                    <a:pt x="134" y="11"/>
                  </a:lnTo>
                  <a:lnTo>
                    <a:pt x="132" y="5"/>
                  </a:lnTo>
                  <a:lnTo>
                    <a:pt x="131"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42" name="Freeform 91"/>
            <p:cNvSpPr>
              <a:spLocks/>
            </p:cNvSpPr>
            <p:nvPr/>
          </p:nvSpPr>
          <p:spPr bwMode="auto">
            <a:xfrm>
              <a:off x="745" y="3006"/>
              <a:ext cx="194" cy="268"/>
            </a:xfrm>
            <a:custGeom>
              <a:avLst/>
              <a:gdLst>
                <a:gd name="T0" fmla="*/ 289 w 179"/>
                <a:gd name="T1" fmla="*/ 0 h 268"/>
                <a:gd name="T2" fmla="*/ 285 w 179"/>
                <a:gd name="T3" fmla="*/ 10 h 268"/>
                <a:gd name="T4" fmla="*/ 283 w 179"/>
                <a:gd name="T5" fmla="*/ 21 h 268"/>
                <a:gd name="T6" fmla="*/ 277 w 179"/>
                <a:gd name="T7" fmla="*/ 31 h 268"/>
                <a:gd name="T8" fmla="*/ 272 w 179"/>
                <a:gd name="T9" fmla="*/ 42 h 268"/>
                <a:gd name="T10" fmla="*/ 267 w 179"/>
                <a:gd name="T11" fmla="*/ 52 h 268"/>
                <a:gd name="T12" fmla="*/ 261 w 179"/>
                <a:gd name="T13" fmla="*/ 63 h 268"/>
                <a:gd name="T14" fmla="*/ 254 w 179"/>
                <a:gd name="T15" fmla="*/ 73 h 268"/>
                <a:gd name="T16" fmla="*/ 248 w 179"/>
                <a:gd name="T17" fmla="*/ 85 h 268"/>
                <a:gd name="T18" fmla="*/ 238 w 179"/>
                <a:gd name="T19" fmla="*/ 96 h 268"/>
                <a:gd name="T20" fmla="*/ 230 w 179"/>
                <a:gd name="T21" fmla="*/ 107 h 268"/>
                <a:gd name="T22" fmla="*/ 225 w 179"/>
                <a:gd name="T23" fmla="*/ 118 h 268"/>
                <a:gd name="T24" fmla="*/ 214 w 179"/>
                <a:gd name="T25" fmla="*/ 128 h 268"/>
                <a:gd name="T26" fmla="*/ 201 w 179"/>
                <a:gd name="T27" fmla="*/ 140 h 268"/>
                <a:gd name="T28" fmla="*/ 193 w 179"/>
                <a:gd name="T29" fmla="*/ 151 h 268"/>
                <a:gd name="T30" fmla="*/ 179 w 179"/>
                <a:gd name="T31" fmla="*/ 163 h 268"/>
                <a:gd name="T32" fmla="*/ 166 w 179"/>
                <a:gd name="T33" fmla="*/ 174 h 268"/>
                <a:gd name="T34" fmla="*/ 151 w 179"/>
                <a:gd name="T35" fmla="*/ 186 h 268"/>
                <a:gd name="T36" fmla="*/ 131 w 179"/>
                <a:gd name="T37" fmla="*/ 198 h 268"/>
                <a:gd name="T38" fmla="*/ 113 w 179"/>
                <a:gd name="T39" fmla="*/ 208 h 268"/>
                <a:gd name="T40" fmla="*/ 94 w 179"/>
                <a:gd name="T41" fmla="*/ 220 h 268"/>
                <a:gd name="T42" fmla="*/ 73 w 179"/>
                <a:gd name="T43" fmla="*/ 232 h 268"/>
                <a:gd name="T44" fmla="*/ 50 w 179"/>
                <a:gd name="T45" fmla="*/ 244 h 268"/>
                <a:gd name="T46" fmla="*/ 26 w 179"/>
                <a:gd name="T47" fmla="*/ 255 h 268"/>
                <a:gd name="T48" fmla="*/ 0 w 179"/>
                <a:gd name="T49" fmla="*/ 267 h 268"/>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79"/>
                <a:gd name="T76" fmla="*/ 0 h 268"/>
                <a:gd name="T77" fmla="*/ 179 w 179"/>
                <a:gd name="T78" fmla="*/ 268 h 268"/>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79" h="268">
                  <a:moveTo>
                    <a:pt x="178" y="0"/>
                  </a:moveTo>
                  <a:lnTo>
                    <a:pt x="176" y="10"/>
                  </a:lnTo>
                  <a:lnTo>
                    <a:pt x="174" y="21"/>
                  </a:lnTo>
                  <a:lnTo>
                    <a:pt x="171" y="31"/>
                  </a:lnTo>
                  <a:lnTo>
                    <a:pt x="168" y="42"/>
                  </a:lnTo>
                  <a:lnTo>
                    <a:pt x="164" y="52"/>
                  </a:lnTo>
                  <a:lnTo>
                    <a:pt x="161" y="63"/>
                  </a:lnTo>
                  <a:lnTo>
                    <a:pt x="157" y="73"/>
                  </a:lnTo>
                  <a:lnTo>
                    <a:pt x="153" y="85"/>
                  </a:lnTo>
                  <a:lnTo>
                    <a:pt x="148" y="96"/>
                  </a:lnTo>
                  <a:lnTo>
                    <a:pt x="142" y="107"/>
                  </a:lnTo>
                  <a:lnTo>
                    <a:pt x="138" y="118"/>
                  </a:lnTo>
                  <a:lnTo>
                    <a:pt x="132" y="128"/>
                  </a:lnTo>
                  <a:lnTo>
                    <a:pt x="125" y="140"/>
                  </a:lnTo>
                  <a:lnTo>
                    <a:pt x="118" y="151"/>
                  </a:lnTo>
                  <a:lnTo>
                    <a:pt x="110" y="163"/>
                  </a:lnTo>
                  <a:lnTo>
                    <a:pt x="102" y="174"/>
                  </a:lnTo>
                  <a:lnTo>
                    <a:pt x="93" y="186"/>
                  </a:lnTo>
                  <a:lnTo>
                    <a:pt x="81" y="198"/>
                  </a:lnTo>
                  <a:lnTo>
                    <a:pt x="70" y="208"/>
                  </a:lnTo>
                  <a:lnTo>
                    <a:pt x="58" y="220"/>
                  </a:lnTo>
                  <a:lnTo>
                    <a:pt x="45" y="232"/>
                  </a:lnTo>
                  <a:lnTo>
                    <a:pt x="30" y="244"/>
                  </a:lnTo>
                  <a:lnTo>
                    <a:pt x="16" y="255"/>
                  </a:lnTo>
                  <a:lnTo>
                    <a:pt x="0" y="267"/>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43" name="Line 92"/>
            <p:cNvSpPr>
              <a:spLocks noChangeShapeType="1"/>
            </p:cNvSpPr>
            <p:nvPr/>
          </p:nvSpPr>
          <p:spPr bwMode="auto">
            <a:xfrm>
              <a:off x="937" y="3468"/>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5944" name="Freeform 93"/>
            <p:cNvSpPr>
              <a:spLocks/>
            </p:cNvSpPr>
            <p:nvPr/>
          </p:nvSpPr>
          <p:spPr bwMode="auto">
            <a:xfrm>
              <a:off x="713" y="3134"/>
              <a:ext cx="14" cy="13"/>
            </a:xfrm>
            <a:custGeom>
              <a:avLst/>
              <a:gdLst>
                <a:gd name="T0" fmla="*/ 18 w 13"/>
                <a:gd name="T1" fmla="*/ 6 h 13"/>
                <a:gd name="T2" fmla="*/ 17 w 13"/>
                <a:gd name="T3" fmla="*/ 9 h 13"/>
                <a:gd name="T4" fmla="*/ 15 w 13"/>
                <a:gd name="T5" fmla="*/ 11 h 13"/>
                <a:gd name="T6" fmla="*/ 6 w 13"/>
                <a:gd name="T7" fmla="*/ 12 h 13"/>
                <a:gd name="T8" fmla="*/ 3 w 13"/>
                <a:gd name="T9" fmla="*/ 11 h 13"/>
                <a:gd name="T10" fmla="*/ 1 w 13"/>
                <a:gd name="T11" fmla="*/ 9 h 13"/>
                <a:gd name="T12" fmla="*/ 0 w 13"/>
                <a:gd name="T13" fmla="*/ 6 h 13"/>
                <a:gd name="T14" fmla="*/ 1 w 13"/>
                <a:gd name="T15" fmla="*/ 2 h 13"/>
                <a:gd name="T16" fmla="*/ 3 w 13"/>
                <a:gd name="T17" fmla="*/ 0 h 13"/>
                <a:gd name="T18" fmla="*/ 6 w 13"/>
                <a:gd name="T19" fmla="*/ 0 h 13"/>
                <a:gd name="T20" fmla="*/ 15 w 13"/>
                <a:gd name="T21" fmla="*/ 0 h 13"/>
                <a:gd name="T22" fmla="*/ 17 w 13"/>
                <a:gd name="T23" fmla="*/ 2 h 13"/>
                <a:gd name="T24" fmla="*/ 1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1" y="9"/>
                  </a:lnTo>
                  <a:lnTo>
                    <a:pt x="9" y="11"/>
                  </a:lnTo>
                  <a:lnTo>
                    <a:pt x="6" y="12"/>
                  </a:lnTo>
                  <a:lnTo>
                    <a:pt x="3" y="11"/>
                  </a:lnTo>
                  <a:lnTo>
                    <a:pt x="1" y="9"/>
                  </a:lnTo>
                  <a:lnTo>
                    <a:pt x="0" y="6"/>
                  </a:lnTo>
                  <a:lnTo>
                    <a:pt x="1" y="2"/>
                  </a:lnTo>
                  <a:lnTo>
                    <a:pt x="3" y="0"/>
                  </a:lnTo>
                  <a:lnTo>
                    <a:pt x="6" y="0"/>
                  </a:lnTo>
                  <a:lnTo>
                    <a:pt x="9" y="0"/>
                  </a:lnTo>
                  <a:lnTo>
                    <a:pt x="11" y="2"/>
                  </a:lnTo>
                  <a:lnTo>
                    <a:pt x="12" y="6"/>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45" name="Freeform 94"/>
            <p:cNvSpPr>
              <a:spLocks/>
            </p:cNvSpPr>
            <p:nvPr/>
          </p:nvSpPr>
          <p:spPr bwMode="auto">
            <a:xfrm>
              <a:off x="713" y="3134"/>
              <a:ext cx="14" cy="13"/>
            </a:xfrm>
            <a:custGeom>
              <a:avLst/>
              <a:gdLst>
                <a:gd name="T0" fmla="*/ 18 w 13"/>
                <a:gd name="T1" fmla="*/ 6 h 13"/>
                <a:gd name="T2" fmla="*/ 17 w 13"/>
                <a:gd name="T3" fmla="*/ 9 h 13"/>
                <a:gd name="T4" fmla="*/ 15 w 13"/>
                <a:gd name="T5" fmla="*/ 11 h 13"/>
                <a:gd name="T6" fmla="*/ 6 w 13"/>
                <a:gd name="T7" fmla="*/ 12 h 13"/>
                <a:gd name="T8" fmla="*/ 3 w 13"/>
                <a:gd name="T9" fmla="*/ 11 h 13"/>
                <a:gd name="T10" fmla="*/ 1 w 13"/>
                <a:gd name="T11" fmla="*/ 9 h 13"/>
                <a:gd name="T12" fmla="*/ 0 w 13"/>
                <a:gd name="T13" fmla="*/ 6 h 13"/>
                <a:gd name="T14" fmla="*/ 1 w 13"/>
                <a:gd name="T15" fmla="*/ 2 h 13"/>
                <a:gd name="T16" fmla="*/ 3 w 13"/>
                <a:gd name="T17" fmla="*/ 0 h 13"/>
                <a:gd name="T18" fmla="*/ 6 w 13"/>
                <a:gd name="T19" fmla="*/ 0 h 13"/>
                <a:gd name="T20" fmla="*/ 15 w 13"/>
                <a:gd name="T21" fmla="*/ 0 h 13"/>
                <a:gd name="T22" fmla="*/ 17 w 13"/>
                <a:gd name="T23" fmla="*/ 2 h 13"/>
                <a:gd name="T24" fmla="*/ 1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1" y="9"/>
                  </a:lnTo>
                  <a:lnTo>
                    <a:pt x="9" y="11"/>
                  </a:lnTo>
                  <a:lnTo>
                    <a:pt x="6" y="12"/>
                  </a:lnTo>
                  <a:lnTo>
                    <a:pt x="3" y="11"/>
                  </a:lnTo>
                  <a:lnTo>
                    <a:pt x="1" y="9"/>
                  </a:lnTo>
                  <a:lnTo>
                    <a:pt x="0" y="6"/>
                  </a:lnTo>
                  <a:lnTo>
                    <a:pt x="1" y="2"/>
                  </a:lnTo>
                  <a:lnTo>
                    <a:pt x="3" y="0"/>
                  </a:lnTo>
                  <a:lnTo>
                    <a:pt x="6" y="0"/>
                  </a:lnTo>
                  <a:lnTo>
                    <a:pt x="9" y="0"/>
                  </a:lnTo>
                  <a:lnTo>
                    <a:pt x="11" y="2"/>
                  </a:lnTo>
                  <a:lnTo>
                    <a:pt x="12" y="6"/>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46" name="Freeform 95"/>
            <p:cNvSpPr>
              <a:spLocks/>
            </p:cNvSpPr>
            <p:nvPr/>
          </p:nvSpPr>
          <p:spPr bwMode="auto">
            <a:xfrm>
              <a:off x="684" y="3146"/>
              <a:ext cx="16" cy="13"/>
            </a:xfrm>
            <a:custGeom>
              <a:avLst/>
              <a:gdLst>
                <a:gd name="T0" fmla="*/ 20 w 15"/>
                <a:gd name="T1" fmla="*/ 7 h 13"/>
                <a:gd name="T2" fmla="*/ 18 w 15"/>
                <a:gd name="T3" fmla="*/ 9 h 13"/>
                <a:gd name="T4" fmla="*/ 16 w 15"/>
                <a:gd name="T5" fmla="*/ 11 h 13"/>
                <a:gd name="T6" fmla="*/ 7 w 15"/>
                <a:gd name="T7" fmla="*/ 12 h 13"/>
                <a:gd name="T8" fmla="*/ 3 w 15"/>
                <a:gd name="T9" fmla="*/ 12 h 13"/>
                <a:gd name="T10" fmla="*/ 2 w 15"/>
                <a:gd name="T11" fmla="*/ 11 h 13"/>
                <a:gd name="T12" fmla="*/ 0 w 15"/>
                <a:gd name="T13" fmla="*/ 8 h 13"/>
                <a:gd name="T14" fmla="*/ 1 w 15"/>
                <a:gd name="T15" fmla="*/ 4 h 13"/>
                <a:gd name="T16" fmla="*/ 3 w 15"/>
                <a:gd name="T17" fmla="*/ 2 h 13"/>
                <a:gd name="T18" fmla="*/ 5 w 15"/>
                <a:gd name="T19" fmla="*/ 0 h 13"/>
                <a:gd name="T20" fmla="*/ 15 w 15"/>
                <a:gd name="T21" fmla="*/ 0 h 13"/>
                <a:gd name="T22" fmla="*/ 17 w 15"/>
                <a:gd name="T23" fmla="*/ 1 h 13"/>
                <a:gd name="T24" fmla="*/ 19 w 15"/>
                <a:gd name="T25" fmla="*/ 4 h 13"/>
                <a:gd name="T26" fmla="*/ 20 w 15"/>
                <a:gd name="T27" fmla="*/ 7 h 13"/>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15"/>
                <a:gd name="T43" fmla="*/ 0 h 13"/>
                <a:gd name="T44" fmla="*/ 15 w 15"/>
                <a:gd name="T45" fmla="*/ 13 h 13"/>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15" h="13">
                  <a:moveTo>
                    <a:pt x="14" y="7"/>
                  </a:moveTo>
                  <a:lnTo>
                    <a:pt x="12" y="9"/>
                  </a:lnTo>
                  <a:lnTo>
                    <a:pt x="10" y="11"/>
                  </a:lnTo>
                  <a:lnTo>
                    <a:pt x="7" y="12"/>
                  </a:lnTo>
                  <a:lnTo>
                    <a:pt x="3" y="12"/>
                  </a:lnTo>
                  <a:lnTo>
                    <a:pt x="2" y="11"/>
                  </a:lnTo>
                  <a:lnTo>
                    <a:pt x="0" y="8"/>
                  </a:lnTo>
                  <a:lnTo>
                    <a:pt x="1" y="4"/>
                  </a:lnTo>
                  <a:lnTo>
                    <a:pt x="3" y="2"/>
                  </a:lnTo>
                  <a:lnTo>
                    <a:pt x="5" y="0"/>
                  </a:lnTo>
                  <a:lnTo>
                    <a:pt x="9" y="0"/>
                  </a:lnTo>
                  <a:lnTo>
                    <a:pt x="11" y="1"/>
                  </a:lnTo>
                  <a:lnTo>
                    <a:pt x="13" y="4"/>
                  </a:lnTo>
                  <a:lnTo>
                    <a:pt x="14" y="7"/>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47" name="Freeform 96"/>
            <p:cNvSpPr>
              <a:spLocks/>
            </p:cNvSpPr>
            <p:nvPr/>
          </p:nvSpPr>
          <p:spPr bwMode="auto">
            <a:xfrm>
              <a:off x="684" y="3146"/>
              <a:ext cx="16" cy="13"/>
            </a:xfrm>
            <a:custGeom>
              <a:avLst/>
              <a:gdLst>
                <a:gd name="T0" fmla="*/ 20 w 15"/>
                <a:gd name="T1" fmla="*/ 7 h 13"/>
                <a:gd name="T2" fmla="*/ 18 w 15"/>
                <a:gd name="T3" fmla="*/ 9 h 13"/>
                <a:gd name="T4" fmla="*/ 16 w 15"/>
                <a:gd name="T5" fmla="*/ 11 h 13"/>
                <a:gd name="T6" fmla="*/ 7 w 15"/>
                <a:gd name="T7" fmla="*/ 12 h 13"/>
                <a:gd name="T8" fmla="*/ 3 w 15"/>
                <a:gd name="T9" fmla="*/ 12 h 13"/>
                <a:gd name="T10" fmla="*/ 2 w 15"/>
                <a:gd name="T11" fmla="*/ 11 h 13"/>
                <a:gd name="T12" fmla="*/ 0 w 15"/>
                <a:gd name="T13" fmla="*/ 8 h 13"/>
                <a:gd name="T14" fmla="*/ 1 w 15"/>
                <a:gd name="T15" fmla="*/ 4 h 13"/>
                <a:gd name="T16" fmla="*/ 3 w 15"/>
                <a:gd name="T17" fmla="*/ 2 h 13"/>
                <a:gd name="T18" fmla="*/ 5 w 15"/>
                <a:gd name="T19" fmla="*/ 0 h 13"/>
                <a:gd name="T20" fmla="*/ 15 w 15"/>
                <a:gd name="T21" fmla="*/ 0 h 13"/>
                <a:gd name="T22" fmla="*/ 17 w 15"/>
                <a:gd name="T23" fmla="*/ 1 h 13"/>
                <a:gd name="T24" fmla="*/ 19 w 15"/>
                <a:gd name="T25" fmla="*/ 4 h 13"/>
                <a:gd name="T26" fmla="*/ 20 w 15"/>
                <a:gd name="T27" fmla="*/ 7 h 13"/>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15"/>
                <a:gd name="T43" fmla="*/ 0 h 13"/>
                <a:gd name="T44" fmla="*/ 15 w 15"/>
                <a:gd name="T45" fmla="*/ 13 h 13"/>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15" h="13">
                  <a:moveTo>
                    <a:pt x="14" y="7"/>
                  </a:moveTo>
                  <a:lnTo>
                    <a:pt x="12" y="9"/>
                  </a:lnTo>
                  <a:lnTo>
                    <a:pt x="10" y="11"/>
                  </a:lnTo>
                  <a:lnTo>
                    <a:pt x="7" y="12"/>
                  </a:lnTo>
                  <a:lnTo>
                    <a:pt x="3" y="12"/>
                  </a:lnTo>
                  <a:lnTo>
                    <a:pt x="2" y="11"/>
                  </a:lnTo>
                  <a:lnTo>
                    <a:pt x="0" y="8"/>
                  </a:lnTo>
                  <a:lnTo>
                    <a:pt x="1" y="4"/>
                  </a:lnTo>
                  <a:lnTo>
                    <a:pt x="3" y="2"/>
                  </a:lnTo>
                  <a:lnTo>
                    <a:pt x="5" y="0"/>
                  </a:lnTo>
                  <a:lnTo>
                    <a:pt x="9" y="0"/>
                  </a:lnTo>
                  <a:lnTo>
                    <a:pt x="11" y="1"/>
                  </a:lnTo>
                  <a:lnTo>
                    <a:pt x="13" y="4"/>
                  </a:lnTo>
                  <a:lnTo>
                    <a:pt x="14" y="7"/>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48" name="Freeform 97"/>
            <p:cNvSpPr>
              <a:spLocks/>
            </p:cNvSpPr>
            <p:nvPr/>
          </p:nvSpPr>
          <p:spPr bwMode="auto">
            <a:xfrm>
              <a:off x="544" y="3293"/>
              <a:ext cx="7" cy="6"/>
            </a:xfrm>
            <a:custGeom>
              <a:avLst/>
              <a:gdLst>
                <a:gd name="T0" fmla="*/ 13 w 6"/>
                <a:gd name="T1" fmla="*/ 3 h 6"/>
                <a:gd name="T2" fmla="*/ 11 w 6"/>
                <a:gd name="T3" fmla="*/ 4 h 6"/>
                <a:gd name="T4" fmla="*/ 2 w 6"/>
                <a:gd name="T5" fmla="*/ 5 h 6"/>
                <a:gd name="T6" fmla="*/ 0 w 6"/>
                <a:gd name="T7" fmla="*/ 4 h 6"/>
                <a:gd name="T8" fmla="*/ 0 w 6"/>
                <a:gd name="T9" fmla="*/ 3 h 6"/>
                <a:gd name="T10" fmla="*/ 2 w 6"/>
                <a:gd name="T11" fmla="*/ 1 h 6"/>
                <a:gd name="T12" fmla="*/ 11 w 6"/>
                <a:gd name="T13" fmla="*/ 0 h 6"/>
                <a:gd name="T14" fmla="*/ 13 w 6"/>
                <a:gd name="T15" fmla="*/ 1 h 6"/>
                <a:gd name="T16" fmla="*/ 13 w 6"/>
                <a:gd name="T17" fmla="*/ 3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3"/>
                  </a:moveTo>
                  <a:lnTo>
                    <a:pt x="4" y="4"/>
                  </a:lnTo>
                  <a:lnTo>
                    <a:pt x="2" y="5"/>
                  </a:lnTo>
                  <a:lnTo>
                    <a:pt x="0" y="4"/>
                  </a:lnTo>
                  <a:lnTo>
                    <a:pt x="0" y="3"/>
                  </a:lnTo>
                  <a:lnTo>
                    <a:pt x="2" y="1"/>
                  </a:lnTo>
                  <a:lnTo>
                    <a:pt x="4" y="0"/>
                  </a:lnTo>
                  <a:lnTo>
                    <a:pt x="5"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49" name="Freeform 98"/>
            <p:cNvSpPr>
              <a:spLocks/>
            </p:cNvSpPr>
            <p:nvPr/>
          </p:nvSpPr>
          <p:spPr bwMode="auto">
            <a:xfrm>
              <a:off x="544" y="3293"/>
              <a:ext cx="7" cy="6"/>
            </a:xfrm>
            <a:custGeom>
              <a:avLst/>
              <a:gdLst>
                <a:gd name="T0" fmla="*/ 13 w 6"/>
                <a:gd name="T1" fmla="*/ 3 h 6"/>
                <a:gd name="T2" fmla="*/ 11 w 6"/>
                <a:gd name="T3" fmla="*/ 4 h 6"/>
                <a:gd name="T4" fmla="*/ 2 w 6"/>
                <a:gd name="T5" fmla="*/ 5 h 6"/>
                <a:gd name="T6" fmla="*/ 0 w 6"/>
                <a:gd name="T7" fmla="*/ 4 h 6"/>
                <a:gd name="T8" fmla="*/ 0 w 6"/>
                <a:gd name="T9" fmla="*/ 3 h 6"/>
                <a:gd name="T10" fmla="*/ 2 w 6"/>
                <a:gd name="T11" fmla="*/ 1 h 6"/>
                <a:gd name="T12" fmla="*/ 11 w 6"/>
                <a:gd name="T13" fmla="*/ 0 h 6"/>
                <a:gd name="T14" fmla="*/ 13 w 6"/>
                <a:gd name="T15" fmla="*/ 1 h 6"/>
                <a:gd name="T16" fmla="*/ 13 w 6"/>
                <a:gd name="T17" fmla="*/ 3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3"/>
                  </a:moveTo>
                  <a:lnTo>
                    <a:pt x="4" y="4"/>
                  </a:lnTo>
                  <a:lnTo>
                    <a:pt x="2" y="5"/>
                  </a:lnTo>
                  <a:lnTo>
                    <a:pt x="0" y="4"/>
                  </a:lnTo>
                  <a:lnTo>
                    <a:pt x="0" y="3"/>
                  </a:lnTo>
                  <a:lnTo>
                    <a:pt x="2" y="1"/>
                  </a:lnTo>
                  <a:lnTo>
                    <a:pt x="4" y="0"/>
                  </a:lnTo>
                  <a:lnTo>
                    <a:pt x="5"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50" name="Freeform 99"/>
            <p:cNvSpPr>
              <a:spLocks/>
            </p:cNvSpPr>
            <p:nvPr/>
          </p:nvSpPr>
          <p:spPr bwMode="auto">
            <a:xfrm>
              <a:off x="558" y="3287"/>
              <a:ext cx="7" cy="8"/>
            </a:xfrm>
            <a:custGeom>
              <a:avLst/>
              <a:gdLst>
                <a:gd name="T0" fmla="*/ 13 w 6"/>
                <a:gd name="T1" fmla="*/ 3 h 8"/>
                <a:gd name="T2" fmla="*/ 13 w 6"/>
                <a:gd name="T3" fmla="*/ 6 h 8"/>
                <a:gd name="T4" fmla="*/ 2 w 6"/>
                <a:gd name="T5" fmla="*/ 7 h 8"/>
                <a:gd name="T6" fmla="*/ 1 w 6"/>
                <a:gd name="T7" fmla="*/ 6 h 8"/>
                <a:gd name="T8" fmla="*/ 0 w 6"/>
                <a:gd name="T9" fmla="*/ 3 h 8"/>
                <a:gd name="T10" fmla="*/ 1 w 6"/>
                <a:gd name="T11" fmla="*/ 1 h 8"/>
                <a:gd name="T12" fmla="*/ 11 w 6"/>
                <a:gd name="T13" fmla="*/ 0 h 8"/>
                <a:gd name="T14" fmla="*/ 13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5" y="6"/>
                  </a:lnTo>
                  <a:lnTo>
                    <a:pt x="2" y="7"/>
                  </a:lnTo>
                  <a:lnTo>
                    <a:pt x="1" y="6"/>
                  </a:lnTo>
                  <a:lnTo>
                    <a:pt x="0" y="3"/>
                  </a:lnTo>
                  <a:lnTo>
                    <a:pt x="1" y="1"/>
                  </a:lnTo>
                  <a:lnTo>
                    <a:pt x="4" y="0"/>
                  </a:lnTo>
                  <a:lnTo>
                    <a:pt x="5"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51" name="Freeform 100"/>
            <p:cNvSpPr>
              <a:spLocks/>
            </p:cNvSpPr>
            <p:nvPr/>
          </p:nvSpPr>
          <p:spPr bwMode="auto">
            <a:xfrm>
              <a:off x="558" y="3287"/>
              <a:ext cx="7" cy="8"/>
            </a:xfrm>
            <a:custGeom>
              <a:avLst/>
              <a:gdLst>
                <a:gd name="T0" fmla="*/ 13 w 6"/>
                <a:gd name="T1" fmla="*/ 3 h 8"/>
                <a:gd name="T2" fmla="*/ 13 w 6"/>
                <a:gd name="T3" fmla="*/ 6 h 8"/>
                <a:gd name="T4" fmla="*/ 2 w 6"/>
                <a:gd name="T5" fmla="*/ 7 h 8"/>
                <a:gd name="T6" fmla="*/ 1 w 6"/>
                <a:gd name="T7" fmla="*/ 6 h 8"/>
                <a:gd name="T8" fmla="*/ 0 w 6"/>
                <a:gd name="T9" fmla="*/ 3 h 8"/>
                <a:gd name="T10" fmla="*/ 1 w 6"/>
                <a:gd name="T11" fmla="*/ 1 h 8"/>
                <a:gd name="T12" fmla="*/ 11 w 6"/>
                <a:gd name="T13" fmla="*/ 0 h 8"/>
                <a:gd name="T14" fmla="*/ 13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5" y="6"/>
                  </a:lnTo>
                  <a:lnTo>
                    <a:pt x="2" y="7"/>
                  </a:lnTo>
                  <a:lnTo>
                    <a:pt x="1" y="6"/>
                  </a:lnTo>
                  <a:lnTo>
                    <a:pt x="0" y="3"/>
                  </a:lnTo>
                  <a:lnTo>
                    <a:pt x="1" y="1"/>
                  </a:lnTo>
                  <a:lnTo>
                    <a:pt x="4" y="0"/>
                  </a:lnTo>
                  <a:lnTo>
                    <a:pt x="5"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52" name="Freeform 101"/>
            <p:cNvSpPr>
              <a:spLocks/>
            </p:cNvSpPr>
            <p:nvPr/>
          </p:nvSpPr>
          <p:spPr bwMode="auto">
            <a:xfrm>
              <a:off x="574" y="3281"/>
              <a:ext cx="6" cy="6"/>
            </a:xfrm>
            <a:custGeom>
              <a:avLst/>
              <a:gdLst>
                <a:gd name="T0" fmla="*/ 5 w 6"/>
                <a:gd name="T1" fmla="*/ 3 h 6"/>
                <a:gd name="T2" fmla="*/ 4 w 6"/>
                <a:gd name="T3" fmla="*/ 4 h 6"/>
                <a:gd name="T4" fmla="*/ 2 w 6"/>
                <a:gd name="T5" fmla="*/ 5 h 6"/>
                <a:gd name="T6" fmla="*/ 0 w 6"/>
                <a:gd name="T7" fmla="*/ 4 h 6"/>
                <a:gd name="T8" fmla="*/ 0 w 6"/>
                <a:gd name="T9" fmla="*/ 2 h 6"/>
                <a:gd name="T10" fmla="*/ 2 w 6"/>
                <a:gd name="T11" fmla="*/ 0 h 6"/>
                <a:gd name="T12" fmla="*/ 4 w 6"/>
                <a:gd name="T13" fmla="*/ 1 h 6"/>
                <a:gd name="T14" fmla="*/ 5 w 6"/>
                <a:gd name="T15" fmla="*/ 3 h 6"/>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6"/>
                <a:gd name="T26" fmla="*/ 6 w 6"/>
                <a:gd name="T27" fmla="*/ 6 h 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6">
                  <a:moveTo>
                    <a:pt x="5" y="3"/>
                  </a:moveTo>
                  <a:lnTo>
                    <a:pt x="4" y="4"/>
                  </a:lnTo>
                  <a:lnTo>
                    <a:pt x="2" y="5"/>
                  </a:lnTo>
                  <a:lnTo>
                    <a:pt x="0" y="4"/>
                  </a:lnTo>
                  <a:lnTo>
                    <a:pt x="0" y="2"/>
                  </a:lnTo>
                  <a:lnTo>
                    <a:pt x="2"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53" name="Freeform 102"/>
            <p:cNvSpPr>
              <a:spLocks/>
            </p:cNvSpPr>
            <p:nvPr/>
          </p:nvSpPr>
          <p:spPr bwMode="auto">
            <a:xfrm>
              <a:off x="574" y="3281"/>
              <a:ext cx="6" cy="6"/>
            </a:xfrm>
            <a:custGeom>
              <a:avLst/>
              <a:gdLst>
                <a:gd name="T0" fmla="*/ 5 w 6"/>
                <a:gd name="T1" fmla="*/ 3 h 6"/>
                <a:gd name="T2" fmla="*/ 4 w 6"/>
                <a:gd name="T3" fmla="*/ 4 h 6"/>
                <a:gd name="T4" fmla="*/ 2 w 6"/>
                <a:gd name="T5" fmla="*/ 5 h 6"/>
                <a:gd name="T6" fmla="*/ 0 w 6"/>
                <a:gd name="T7" fmla="*/ 4 h 6"/>
                <a:gd name="T8" fmla="*/ 0 w 6"/>
                <a:gd name="T9" fmla="*/ 2 h 6"/>
                <a:gd name="T10" fmla="*/ 2 w 6"/>
                <a:gd name="T11" fmla="*/ 0 h 6"/>
                <a:gd name="T12" fmla="*/ 4 w 6"/>
                <a:gd name="T13" fmla="*/ 1 h 6"/>
                <a:gd name="T14" fmla="*/ 5 w 6"/>
                <a:gd name="T15" fmla="*/ 3 h 6"/>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6"/>
                <a:gd name="T26" fmla="*/ 6 w 6"/>
                <a:gd name="T27" fmla="*/ 6 h 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6">
                  <a:moveTo>
                    <a:pt x="5" y="3"/>
                  </a:moveTo>
                  <a:lnTo>
                    <a:pt x="4" y="4"/>
                  </a:lnTo>
                  <a:lnTo>
                    <a:pt x="2" y="5"/>
                  </a:lnTo>
                  <a:lnTo>
                    <a:pt x="0" y="4"/>
                  </a:lnTo>
                  <a:lnTo>
                    <a:pt x="0" y="2"/>
                  </a:lnTo>
                  <a:lnTo>
                    <a:pt x="2"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54" name="Freeform 103"/>
            <p:cNvSpPr>
              <a:spLocks/>
            </p:cNvSpPr>
            <p:nvPr/>
          </p:nvSpPr>
          <p:spPr bwMode="auto">
            <a:xfrm>
              <a:off x="590" y="3275"/>
              <a:ext cx="7" cy="6"/>
            </a:xfrm>
            <a:custGeom>
              <a:avLst/>
              <a:gdLst>
                <a:gd name="T0" fmla="*/ 6 w 7"/>
                <a:gd name="T1" fmla="*/ 2 h 6"/>
                <a:gd name="T2" fmla="*/ 6 w 7"/>
                <a:gd name="T3" fmla="*/ 4 h 6"/>
                <a:gd name="T4" fmla="*/ 4 w 7"/>
                <a:gd name="T5" fmla="*/ 5 h 6"/>
                <a:gd name="T6" fmla="*/ 1 w 7"/>
                <a:gd name="T7" fmla="*/ 4 h 6"/>
                <a:gd name="T8" fmla="*/ 0 w 7"/>
                <a:gd name="T9" fmla="*/ 2 h 6"/>
                <a:gd name="T10" fmla="*/ 1 w 7"/>
                <a:gd name="T11" fmla="*/ 0 h 6"/>
                <a:gd name="T12" fmla="*/ 2 w 7"/>
                <a:gd name="T13" fmla="*/ 0 h 6"/>
                <a:gd name="T14" fmla="*/ 5 w 7"/>
                <a:gd name="T15" fmla="*/ 0 h 6"/>
                <a:gd name="T16" fmla="*/ 6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6" y="4"/>
                  </a:lnTo>
                  <a:lnTo>
                    <a:pt x="4" y="5"/>
                  </a:lnTo>
                  <a:lnTo>
                    <a:pt x="1" y="4"/>
                  </a:lnTo>
                  <a:lnTo>
                    <a:pt x="0" y="2"/>
                  </a:lnTo>
                  <a:lnTo>
                    <a:pt x="1" y="0"/>
                  </a:lnTo>
                  <a:lnTo>
                    <a:pt x="2" y="0"/>
                  </a:lnTo>
                  <a:lnTo>
                    <a:pt x="5" y="0"/>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55" name="Freeform 104"/>
            <p:cNvSpPr>
              <a:spLocks/>
            </p:cNvSpPr>
            <p:nvPr/>
          </p:nvSpPr>
          <p:spPr bwMode="auto">
            <a:xfrm>
              <a:off x="590" y="3275"/>
              <a:ext cx="7" cy="6"/>
            </a:xfrm>
            <a:custGeom>
              <a:avLst/>
              <a:gdLst>
                <a:gd name="T0" fmla="*/ 6 w 7"/>
                <a:gd name="T1" fmla="*/ 2 h 6"/>
                <a:gd name="T2" fmla="*/ 6 w 7"/>
                <a:gd name="T3" fmla="*/ 4 h 6"/>
                <a:gd name="T4" fmla="*/ 4 w 7"/>
                <a:gd name="T5" fmla="*/ 5 h 6"/>
                <a:gd name="T6" fmla="*/ 1 w 7"/>
                <a:gd name="T7" fmla="*/ 4 h 6"/>
                <a:gd name="T8" fmla="*/ 0 w 7"/>
                <a:gd name="T9" fmla="*/ 2 h 6"/>
                <a:gd name="T10" fmla="*/ 1 w 7"/>
                <a:gd name="T11" fmla="*/ 0 h 6"/>
                <a:gd name="T12" fmla="*/ 2 w 7"/>
                <a:gd name="T13" fmla="*/ 0 h 6"/>
                <a:gd name="T14" fmla="*/ 5 w 7"/>
                <a:gd name="T15" fmla="*/ 0 h 6"/>
                <a:gd name="T16" fmla="*/ 6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6" y="4"/>
                  </a:lnTo>
                  <a:lnTo>
                    <a:pt x="4" y="5"/>
                  </a:lnTo>
                  <a:lnTo>
                    <a:pt x="1" y="4"/>
                  </a:lnTo>
                  <a:lnTo>
                    <a:pt x="0" y="2"/>
                  </a:lnTo>
                  <a:lnTo>
                    <a:pt x="1" y="0"/>
                  </a:lnTo>
                  <a:lnTo>
                    <a:pt x="2" y="0"/>
                  </a:lnTo>
                  <a:lnTo>
                    <a:pt x="5" y="0"/>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56" name="Freeform 105"/>
            <p:cNvSpPr>
              <a:spLocks/>
            </p:cNvSpPr>
            <p:nvPr/>
          </p:nvSpPr>
          <p:spPr bwMode="auto">
            <a:xfrm>
              <a:off x="607" y="3264"/>
              <a:ext cx="8" cy="8"/>
            </a:xfrm>
            <a:custGeom>
              <a:avLst/>
              <a:gdLst>
                <a:gd name="T0" fmla="*/ 13 w 7"/>
                <a:gd name="T1" fmla="*/ 4 h 8"/>
                <a:gd name="T2" fmla="*/ 13 w 7"/>
                <a:gd name="T3" fmla="*/ 5 h 8"/>
                <a:gd name="T4" fmla="*/ 11 w 7"/>
                <a:gd name="T5" fmla="*/ 7 h 8"/>
                <a:gd name="T6" fmla="*/ 3 w 7"/>
                <a:gd name="T7" fmla="*/ 7 h 8"/>
                <a:gd name="T8" fmla="*/ 1 w 7"/>
                <a:gd name="T9" fmla="*/ 4 h 8"/>
                <a:gd name="T10" fmla="*/ 0 w 7"/>
                <a:gd name="T11" fmla="*/ 3 h 8"/>
                <a:gd name="T12" fmla="*/ 1 w 7"/>
                <a:gd name="T13" fmla="*/ 1 h 8"/>
                <a:gd name="T14" fmla="*/ 2 w 7"/>
                <a:gd name="T15" fmla="*/ 0 h 8"/>
                <a:gd name="T16" fmla="*/ 11 w 7"/>
                <a:gd name="T17" fmla="*/ 2 h 8"/>
                <a:gd name="T18" fmla="*/ 13 w 7"/>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8"/>
                <a:gd name="T32" fmla="*/ 7 w 7"/>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8">
                  <a:moveTo>
                    <a:pt x="6" y="4"/>
                  </a:moveTo>
                  <a:lnTo>
                    <a:pt x="6" y="5"/>
                  </a:lnTo>
                  <a:lnTo>
                    <a:pt x="5" y="7"/>
                  </a:lnTo>
                  <a:lnTo>
                    <a:pt x="3" y="7"/>
                  </a:lnTo>
                  <a:lnTo>
                    <a:pt x="1" y="4"/>
                  </a:lnTo>
                  <a:lnTo>
                    <a:pt x="0" y="3"/>
                  </a:lnTo>
                  <a:lnTo>
                    <a:pt x="1" y="1"/>
                  </a:lnTo>
                  <a:lnTo>
                    <a:pt x="2" y="0"/>
                  </a:lnTo>
                  <a:lnTo>
                    <a:pt x="5" y="2"/>
                  </a:lnTo>
                  <a:lnTo>
                    <a:pt x="6"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57" name="Freeform 106"/>
            <p:cNvSpPr>
              <a:spLocks/>
            </p:cNvSpPr>
            <p:nvPr/>
          </p:nvSpPr>
          <p:spPr bwMode="auto">
            <a:xfrm>
              <a:off x="607" y="3264"/>
              <a:ext cx="8" cy="8"/>
            </a:xfrm>
            <a:custGeom>
              <a:avLst/>
              <a:gdLst>
                <a:gd name="T0" fmla="*/ 13 w 7"/>
                <a:gd name="T1" fmla="*/ 4 h 8"/>
                <a:gd name="T2" fmla="*/ 13 w 7"/>
                <a:gd name="T3" fmla="*/ 5 h 8"/>
                <a:gd name="T4" fmla="*/ 11 w 7"/>
                <a:gd name="T5" fmla="*/ 7 h 8"/>
                <a:gd name="T6" fmla="*/ 3 w 7"/>
                <a:gd name="T7" fmla="*/ 7 h 8"/>
                <a:gd name="T8" fmla="*/ 1 w 7"/>
                <a:gd name="T9" fmla="*/ 4 h 8"/>
                <a:gd name="T10" fmla="*/ 0 w 7"/>
                <a:gd name="T11" fmla="*/ 3 h 8"/>
                <a:gd name="T12" fmla="*/ 1 w 7"/>
                <a:gd name="T13" fmla="*/ 1 h 8"/>
                <a:gd name="T14" fmla="*/ 2 w 7"/>
                <a:gd name="T15" fmla="*/ 0 h 8"/>
                <a:gd name="T16" fmla="*/ 11 w 7"/>
                <a:gd name="T17" fmla="*/ 2 h 8"/>
                <a:gd name="T18" fmla="*/ 13 w 7"/>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8"/>
                <a:gd name="T32" fmla="*/ 7 w 7"/>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8">
                  <a:moveTo>
                    <a:pt x="6" y="4"/>
                  </a:moveTo>
                  <a:lnTo>
                    <a:pt x="6" y="5"/>
                  </a:lnTo>
                  <a:lnTo>
                    <a:pt x="5" y="7"/>
                  </a:lnTo>
                  <a:lnTo>
                    <a:pt x="3" y="7"/>
                  </a:lnTo>
                  <a:lnTo>
                    <a:pt x="1" y="4"/>
                  </a:lnTo>
                  <a:lnTo>
                    <a:pt x="0" y="3"/>
                  </a:lnTo>
                  <a:lnTo>
                    <a:pt x="1" y="1"/>
                  </a:lnTo>
                  <a:lnTo>
                    <a:pt x="2" y="0"/>
                  </a:lnTo>
                  <a:lnTo>
                    <a:pt x="5" y="2"/>
                  </a:lnTo>
                  <a:lnTo>
                    <a:pt x="6"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58" name="Freeform 107"/>
            <p:cNvSpPr>
              <a:spLocks/>
            </p:cNvSpPr>
            <p:nvPr/>
          </p:nvSpPr>
          <p:spPr bwMode="auto">
            <a:xfrm>
              <a:off x="625" y="3254"/>
              <a:ext cx="6" cy="7"/>
            </a:xfrm>
            <a:custGeom>
              <a:avLst/>
              <a:gdLst>
                <a:gd name="T0" fmla="*/ 5 w 6"/>
                <a:gd name="T1" fmla="*/ 3 h 7"/>
                <a:gd name="T2" fmla="*/ 4 w 6"/>
                <a:gd name="T3" fmla="*/ 5 h 7"/>
                <a:gd name="T4" fmla="*/ 2 w 6"/>
                <a:gd name="T5" fmla="*/ 6 h 7"/>
                <a:gd name="T6" fmla="*/ 1 w 6"/>
                <a:gd name="T7" fmla="*/ 5 h 7"/>
                <a:gd name="T8" fmla="*/ 0 w 6"/>
                <a:gd name="T9" fmla="*/ 3 h 7"/>
                <a:gd name="T10" fmla="*/ 1 w 6"/>
                <a:gd name="T11" fmla="*/ 1 h 7"/>
                <a:gd name="T12" fmla="*/ 3 w 6"/>
                <a:gd name="T13" fmla="*/ 0 h 7"/>
                <a:gd name="T14" fmla="*/ 4 w 6"/>
                <a:gd name="T15" fmla="*/ 1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2" y="6"/>
                  </a:lnTo>
                  <a:lnTo>
                    <a:pt x="1" y="5"/>
                  </a:lnTo>
                  <a:lnTo>
                    <a:pt x="0" y="3"/>
                  </a:lnTo>
                  <a:lnTo>
                    <a:pt x="1" y="1"/>
                  </a:lnTo>
                  <a:lnTo>
                    <a:pt x="3"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59" name="Freeform 108"/>
            <p:cNvSpPr>
              <a:spLocks/>
            </p:cNvSpPr>
            <p:nvPr/>
          </p:nvSpPr>
          <p:spPr bwMode="auto">
            <a:xfrm>
              <a:off x="625" y="3254"/>
              <a:ext cx="6" cy="7"/>
            </a:xfrm>
            <a:custGeom>
              <a:avLst/>
              <a:gdLst>
                <a:gd name="T0" fmla="*/ 5 w 6"/>
                <a:gd name="T1" fmla="*/ 3 h 7"/>
                <a:gd name="T2" fmla="*/ 4 w 6"/>
                <a:gd name="T3" fmla="*/ 5 h 7"/>
                <a:gd name="T4" fmla="*/ 2 w 6"/>
                <a:gd name="T5" fmla="*/ 6 h 7"/>
                <a:gd name="T6" fmla="*/ 1 w 6"/>
                <a:gd name="T7" fmla="*/ 5 h 7"/>
                <a:gd name="T8" fmla="*/ 0 w 6"/>
                <a:gd name="T9" fmla="*/ 3 h 7"/>
                <a:gd name="T10" fmla="*/ 1 w 6"/>
                <a:gd name="T11" fmla="*/ 1 h 7"/>
                <a:gd name="T12" fmla="*/ 3 w 6"/>
                <a:gd name="T13" fmla="*/ 0 h 7"/>
                <a:gd name="T14" fmla="*/ 4 w 6"/>
                <a:gd name="T15" fmla="*/ 1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2" y="6"/>
                  </a:lnTo>
                  <a:lnTo>
                    <a:pt x="1" y="5"/>
                  </a:lnTo>
                  <a:lnTo>
                    <a:pt x="0" y="3"/>
                  </a:lnTo>
                  <a:lnTo>
                    <a:pt x="1" y="1"/>
                  </a:lnTo>
                  <a:lnTo>
                    <a:pt x="3"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60" name="Freeform 109"/>
            <p:cNvSpPr>
              <a:spLocks/>
            </p:cNvSpPr>
            <p:nvPr/>
          </p:nvSpPr>
          <p:spPr bwMode="auto">
            <a:xfrm>
              <a:off x="641" y="3240"/>
              <a:ext cx="6" cy="8"/>
            </a:xfrm>
            <a:custGeom>
              <a:avLst/>
              <a:gdLst>
                <a:gd name="T0" fmla="*/ 5 w 6"/>
                <a:gd name="T1" fmla="*/ 3 h 8"/>
                <a:gd name="T2" fmla="*/ 4 w 6"/>
                <a:gd name="T3" fmla="*/ 6 h 8"/>
                <a:gd name="T4" fmla="*/ 1 w 6"/>
                <a:gd name="T5" fmla="*/ 7 h 8"/>
                <a:gd name="T6" fmla="*/ 1 w 6"/>
                <a:gd name="T7" fmla="*/ 6 h 8"/>
                <a:gd name="T8" fmla="*/ 0 w 6"/>
                <a:gd name="T9" fmla="*/ 3 h 8"/>
                <a:gd name="T10" fmla="*/ 1 w 6"/>
                <a:gd name="T11" fmla="*/ 1 h 8"/>
                <a:gd name="T12" fmla="*/ 3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1" y="6"/>
                  </a:lnTo>
                  <a:lnTo>
                    <a:pt x="0" y="3"/>
                  </a:lnTo>
                  <a:lnTo>
                    <a:pt x="1" y="1"/>
                  </a:lnTo>
                  <a:lnTo>
                    <a:pt x="3"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61" name="Freeform 110"/>
            <p:cNvSpPr>
              <a:spLocks/>
            </p:cNvSpPr>
            <p:nvPr/>
          </p:nvSpPr>
          <p:spPr bwMode="auto">
            <a:xfrm>
              <a:off x="641" y="3240"/>
              <a:ext cx="6" cy="8"/>
            </a:xfrm>
            <a:custGeom>
              <a:avLst/>
              <a:gdLst>
                <a:gd name="T0" fmla="*/ 5 w 6"/>
                <a:gd name="T1" fmla="*/ 3 h 8"/>
                <a:gd name="T2" fmla="*/ 4 w 6"/>
                <a:gd name="T3" fmla="*/ 6 h 8"/>
                <a:gd name="T4" fmla="*/ 1 w 6"/>
                <a:gd name="T5" fmla="*/ 7 h 8"/>
                <a:gd name="T6" fmla="*/ 1 w 6"/>
                <a:gd name="T7" fmla="*/ 6 h 8"/>
                <a:gd name="T8" fmla="*/ 0 w 6"/>
                <a:gd name="T9" fmla="*/ 3 h 8"/>
                <a:gd name="T10" fmla="*/ 1 w 6"/>
                <a:gd name="T11" fmla="*/ 1 h 8"/>
                <a:gd name="T12" fmla="*/ 3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1" y="6"/>
                  </a:lnTo>
                  <a:lnTo>
                    <a:pt x="0" y="3"/>
                  </a:lnTo>
                  <a:lnTo>
                    <a:pt x="1" y="1"/>
                  </a:lnTo>
                  <a:lnTo>
                    <a:pt x="3"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62" name="Freeform 111"/>
            <p:cNvSpPr>
              <a:spLocks/>
            </p:cNvSpPr>
            <p:nvPr/>
          </p:nvSpPr>
          <p:spPr bwMode="auto">
            <a:xfrm>
              <a:off x="656" y="3227"/>
              <a:ext cx="6" cy="5"/>
            </a:xfrm>
            <a:custGeom>
              <a:avLst/>
              <a:gdLst>
                <a:gd name="T0" fmla="*/ 5 w 6"/>
                <a:gd name="T1" fmla="*/ 2 h 5"/>
                <a:gd name="T2" fmla="*/ 4 w 6"/>
                <a:gd name="T3" fmla="*/ 4 h 5"/>
                <a:gd name="T4" fmla="*/ 2 w 6"/>
                <a:gd name="T5" fmla="*/ 4 h 5"/>
                <a:gd name="T6" fmla="*/ 0 w 6"/>
                <a:gd name="T7" fmla="*/ 3 h 5"/>
                <a:gd name="T8" fmla="*/ 0 w 6"/>
                <a:gd name="T9" fmla="*/ 2 h 5"/>
                <a:gd name="T10" fmla="*/ 2 w 6"/>
                <a:gd name="T11" fmla="*/ 0 h 5"/>
                <a:gd name="T12" fmla="*/ 4 w 6"/>
                <a:gd name="T13" fmla="*/ 0 h 5"/>
                <a:gd name="T14" fmla="*/ 5 w 6"/>
                <a:gd name="T15" fmla="*/ 2 h 5"/>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5"/>
                <a:gd name="T26" fmla="*/ 6 w 6"/>
                <a:gd name="T27" fmla="*/ 5 h 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5">
                  <a:moveTo>
                    <a:pt x="5" y="2"/>
                  </a:moveTo>
                  <a:lnTo>
                    <a:pt x="4" y="4"/>
                  </a:lnTo>
                  <a:lnTo>
                    <a:pt x="2" y="4"/>
                  </a:lnTo>
                  <a:lnTo>
                    <a:pt x="0" y="3"/>
                  </a:lnTo>
                  <a:lnTo>
                    <a:pt x="0" y="2"/>
                  </a:lnTo>
                  <a:lnTo>
                    <a:pt x="2" y="0"/>
                  </a:lnTo>
                  <a:lnTo>
                    <a:pt x="4" y="0"/>
                  </a:lnTo>
                  <a:lnTo>
                    <a:pt x="5"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63" name="Freeform 112"/>
            <p:cNvSpPr>
              <a:spLocks/>
            </p:cNvSpPr>
            <p:nvPr/>
          </p:nvSpPr>
          <p:spPr bwMode="auto">
            <a:xfrm>
              <a:off x="656" y="3227"/>
              <a:ext cx="6" cy="5"/>
            </a:xfrm>
            <a:custGeom>
              <a:avLst/>
              <a:gdLst>
                <a:gd name="T0" fmla="*/ 5 w 6"/>
                <a:gd name="T1" fmla="*/ 2 h 5"/>
                <a:gd name="T2" fmla="*/ 4 w 6"/>
                <a:gd name="T3" fmla="*/ 4 h 5"/>
                <a:gd name="T4" fmla="*/ 2 w 6"/>
                <a:gd name="T5" fmla="*/ 4 h 5"/>
                <a:gd name="T6" fmla="*/ 0 w 6"/>
                <a:gd name="T7" fmla="*/ 3 h 5"/>
                <a:gd name="T8" fmla="*/ 0 w 6"/>
                <a:gd name="T9" fmla="*/ 2 h 5"/>
                <a:gd name="T10" fmla="*/ 2 w 6"/>
                <a:gd name="T11" fmla="*/ 0 h 5"/>
                <a:gd name="T12" fmla="*/ 4 w 6"/>
                <a:gd name="T13" fmla="*/ 0 h 5"/>
                <a:gd name="T14" fmla="*/ 5 w 6"/>
                <a:gd name="T15" fmla="*/ 2 h 5"/>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5"/>
                <a:gd name="T26" fmla="*/ 6 w 6"/>
                <a:gd name="T27" fmla="*/ 5 h 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5">
                  <a:moveTo>
                    <a:pt x="5" y="2"/>
                  </a:moveTo>
                  <a:lnTo>
                    <a:pt x="4" y="4"/>
                  </a:lnTo>
                  <a:lnTo>
                    <a:pt x="2" y="4"/>
                  </a:lnTo>
                  <a:lnTo>
                    <a:pt x="0" y="3"/>
                  </a:lnTo>
                  <a:lnTo>
                    <a:pt x="0" y="2"/>
                  </a:lnTo>
                  <a:lnTo>
                    <a:pt x="2" y="0"/>
                  </a:lnTo>
                  <a:lnTo>
                    <a:pt x="4" y="0"/>
                  </a:lnTo>
                  <a:lnTo>
                    <a:pt x="5"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64" name="Freeform 113"/>
            <p:cNvSpPr>
              <a:spLocks/>
            </p:cNvSpPr>
            <p:nvPr/>
          </p:nvSpPr>
          <p:spPr bwMode="auto">
            <a:xfrm>
              <a:off x="667" y="3212"/>
              <a:ext cx="6" cy="7"/>
            </a:xfrm>
            <a:custGeom>
              <a:avLst/>
              <a:gdLst>
                <a:gd name="T0" fmla="*/ 5 w 6"/>
                <a:gd name="T1" fmla="*/ 3 h 7"/>
                <a:gd name="T2" fmla="*/ 4 w 6"/>
                <a:gd name="T3" fmla="*/ 5 h 7"/>
                <a:gd name="T4" fmla="*/ 1 w 6"/>
                <a:gd name="T5" fmla="*/ 6 h 7"/>
                <a:gd name="T6" fmla="*/ 0 w 6"/>
                <a:gd name="T7" fmla="*/ 5 h 7"/>
                <a:gd name="T8" fmla="*/ 0 w 6"/>
                <a:gd name="T9" fmla="*/ 3 h 7"/>
                <a:gd name="T10" fmla="*/ 0 w 6"/>
                <a:gd name="T11" fmla="*/ 1 h 7"/>
                <a:gd name="T12" fmla="*/ 2 w 6"/>
                <a:gd name="T13" fmla="*/ 0 h 7"/>
                <a:gd name="T14" fmla="*/ 4 w 6"/>
                <a:gd name="T15" fmla="*/ 1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1" y="6"/>
                  </a:lnTo>
                  <a:lnTo>
                    <a:pt x="0" y="5"/>
                  </a:lnTo>
                  <a:lnTo>
                    <a:pt x="0" y="3"/>
                  </a:lnTo>
                  <a:lnTo>
                    <a:pt x="0" y="1"/>
                  </a:lnTo>
                  <a:lnTo>
                    <a:pt x="2"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65" name="Freeform 114"/>
            <p:cNvSpPr>
              <a:spLocks/>
            </p:cNvSpPr>
            <p:nvPr/>
          </p:nvSpPr>
          <p:spPr bwMode="auto">
            <a:xfrm>
              <a:off x="667" y="3212"/>
              <a:ext cx="6" cy="7"/>
            </a:xfrm>
            <a:custGeom>
              <a:avLst/>
              <a:gdLst>
                <a:gd name="T0" fmla="*/ 5 w 6"/>
                <a:gd name="T1" fmla="*/ 3 h 7"/>
                <a:gd name="T2" fmla="*/ 4 w 6"/>
                <a:gd name="T3" fmla="*/ 5 h 7"/>
                <a:gd name="T4" fmla="*/ 1 w 6"/>
                <a:gd name="T5" fmla="*/ 6 h 7"/>
                <a:gd name="T6" fmla="*/ 0 w 6"/>
                <a:gd name="T7" fmla="*/ 5 h 7"/>
                <a:gd name="T8" fmla="*/ 0 w 6"/>
                <a:gd name="T9" fmla="*/ 3 h 7"/>
                <a:gd name="T10" fmla="*/ 0 w 6"/>
                <a:gd name="T11" fmla="*/ 1 h 7"/>
                <a:gd name="T12" fmla="*/ 2 w 6"/>
                <a:gd name="T13" fmla="*/ 0 h 7"/>
                <a:gd name="T14" fmla="*/ 4 w 6"/>
                <a:gd name="T15" fmla="*/ 1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1" y="6"/>
                  </a:lnTo>
                  <a:lnTo>
                    <a:pt x="0" y="5"/>
                  </a:lnTo>
                  <a:lnTo>
                    <a:pt x="0" y="3"/>
                  </a:lnTo>
                  <a:lnTo>
                    <a:pt x="0" y="1"/>
                  </a:lnTo>
                  <a:lnTo>
                    <a:pt x="2"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66" name="Freeform 115"/>
            <p:cNvSpPr>
              <a:spLocks/>
            </p:cNvSpPr>
            <p:nvPr/>
          </p:nvSpPr>
          <p:spPr bwMode="auto">
            <a:xfrm>
              <a:off x="673" y="3196"/>
              <a:ext cx="7" cy="6"/>
            </a:xfrm>
            <a:custGeom>
              <a:avLst/>
              <a:gdLst>
                <a:gd name="T0" fmla="*/ 13 w 6"/>
                <a:gd name="T1" fmla="*/ 2 h 6"/>
                <a:gd name="T2" fmla="*/ 9 w 6"/>
                <a:gd name="T3" fmla="*/ 4 h 6"/>
                <a:gd name="T4" fmla="*/ 2 w 6"/>
                <a:gd name="T5" fmla="*/ 5 h 6"/>
                <a:gd name="T6" fmla="*/ 0 w 6"/>
                <a:gd name="T7" fmla="*/ 4 h 6"/>
                <a:gd name="T8" fmla="*/ 0 w 6"/>
                <a:gd name="T9" fmla="*/ 2 h 6"/>
                <a:gd name="T10" fmla="*/ 2 w 6"/>
                <a:gd name="T11" fmla="*/ 1 h 6"/>
                <a:gd name="T12" fmla="*/ 9 w 6"/>
                <a:gd name="T13" fmla="*/ 0 h 6"/>
                <a:gd name="T14" fmla="*/ 13 w 6"/>
                <a:gd name="T15" fmla="*/ 1 h 6"/>
                <a:gd name="T16" fmla="*/ 13 w 6"/>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2"/>
                  </a:moveTo>
                  <a:lnTo>
                    <a:pt x="3" y="4"/>
                  </a:lnTo>
                  <a:lnTo>
                    <a:pt x="2" y="5"/>
                  </a:lnTo>
                  <a:lnTo>
                    <a:pt x="0" y="4"/>
                  </a:lnTo>
                  <a:lnTo>
                    <a:pt x="0" y="2"/>
                  </a:lnTo>
                  <a:lnTo>
                    <a:pt x="2" y="1"/>
                  </a:lnTo>
                  <a:lnTo>
                    <a:pt x="3" y="0"/>
                  </a:lnTo>
                  <a:lnTo>
                    <a:pt x="5" y="1"/>
                  </a:lnTo>
                  <a:lnTo>
                    <a:pt x="5"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67" name="Freeform 116"/>
            <p:cNvSpPr>
              <a:spLocks/>
            </p:cNvSpPr>
            <p:nvPr/>
          </p:nvSpPr>
          <p:spPr bwMode="auto">
            <a:xfrm>
              <a:off x="673" y="3196"/>
              <a:ext cx="7" cy="6"/>
            </a:xfrm>
            <a:custGeom>
              <a:avLst/>
              <a:gdLst>
                <a:gd name="T0" fmla="*/ 13 w 6"/>
                <a:gd name="T1" fmla="*/ 2 h 6"/>
                <a:gd name="T2" fmla="*/ 9 w 6"/>
                <a:gd name="T3" fmla="*/ 4 h 6"/>
                <a:gd name="T4" fmla="*/ 2 w 6"/>
                <a:gd name="T5" fmla="*/ 5 h 6"/>
                <a:gd name="T6" fmla="*/ 0 w 6"/>
                <a:gd name="T7" fmla="*/ 4 h 6"/>
                <a:gd name="T8" fmla="*/ 0 w 6"/>
                <a:gd name="T9" fmla="*/ 2 h 6"/>
                <a:gd name="T10" fmla="*/ 2 w 6"/>
                <a:gd name="T11" fmla="*/ 1 h 6"/>
                <a:gd name="T12" fmla="*/ 9 w 6"/>
                <a:gd name="T13" fmla="*/ 0 h 6"/>
                <a:gd name="T14" fmla="*/ 13 w 6"/>
                <a:gd name="T15" fmla="*/ 1 h 6"/>
                <a:gd name="T16" fmla="*/ 13 w 6"/>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2"/>
                  </a:moveTo>
                  <a:lnTo>
                    <a:pt x="3" y="4"/>
                  </a:lnTo>
                  <a:lnTo>
                    <a:pt x="2" y="5"/>
                  </a:lnTo>
                  <a:lnTo>
                    <a:pt x="0" y="4"/>
                  </a:lnTo>
                  <a:lnTo>
                    <a:pt x="0" y="2"/>
                  </a:lnTo>
                  <a:lnTo>
                    <a:pt x="2" y="1"/>
                  </a:lnTo>
                  <a:lnTo>
                    <a:pt x="3" y="0"/>
                  </a:lnTo>
                  <a:lnTo>
                    <a:pt x="5" y="1"/>
                  </a:lnTo>
                  <a:lnTo>
                    <a:pt x="5"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68" name="Freeform 117"/>
            <p:cNvSpPr>
              <a:spLocks/>
            </p:cNvSpPr>
            <p:nvPr/>
          </p:nvSpPr>
          <p:spPr bwMode="auto">
            <a:xfrm>
              <a:off x="677" y="3179"/>
              <a:ext cx="6" cy="7"/>
            </a:xfrm>
            <a:custGeom>
              <a:avLst/>
              <a:gdLst>
                <a:gd name="T0" fmla="*/ 5 w 6"/>
                <a:gd name="T1" fmla="*/ 4 h 7"/>
                <a:gd name="T2" fmla="*/ 4 w 6"/>
                <a:gd name="T3" fmla="*/ 6 h 7"/>
                <a:gd name="T4" fmla="*/ 1 w 6"/>
                <a:gd name="T5" fmla="*/ 6 h 7"/>
                <a:gd name="T6" fmla="*/ 0 w 6"/>
                <a:gd name="T7" fmla="*/ 6 h 7"/>
                <a:gd name="T8" fmla="*/ 0 w 6"/>
                <a:gd name="T9" fmla="*/ 4 h 7"/>
                <a:gd name="T10" fmla="*/ 0 w 6"/>
                <a:gd name="T11" fmla="*/ 1 h 7"/>
                <a:gd name="T12" fmla="*/ 3 w 6"/>
                <a:gd name="T13" fmla="*/ 0 h 7"/>
                <a:gd name="T14" fmla="*/ 4 w 6"/>
                <a:gd name="T15" fmla="*/ 1 h 7"/>
                <a:gd name="T16" fmla="*/ 5 w 6"/>
                <a:gd name="T17" fmla="*/ 4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4"/>
                  </a:moveTo>
                  <a:lnTo>
                    <a:pt x="4" y="6"/>
                  </a:lnTo>
                  <a:lnTo>
                    <a:pt x="1" y="6"/>
                  </a:lnTo>
                  <a:lnTo>
                    <a:pt x="0" y="6"/>
                  </a:lnTo>
                  <a:lnTo>
                    <a:pt x="0" y="4"/>
                  </a:lnTo>
                  <a:lnTo>
                    <a:pt x="0" y="1"/>
                  </a:lnTo>
                  <a:lnTo>
                    <a:pt x="3" y="0"/>
                  </a:lnTo>
                  <a:lnTo>
                    <a:pt x="4" y="1"/>
                  </a:lnTo>
                  <a:lnTo>
                    <a:pt x="5"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69" name="Freeform 118"/>
            <p:cNvSpPr>
              <a:spLocks/>
            </p:cNvSpPr>
            <p:nvPr/>
          </p:nvSpPr>
          <p:spPr bwMode="auto">
            <a:xfrm>
              <a:off x="677" y="3179"/>
              <a:ext cx="6" cy="7"/>
            </a:xfrm>
            <a:custGeom>
              <a:avLst/>
              <a:gdLst>
                <a:gd name="T0" fmla="*/ 5 w 6"/>
                <a:gd name="T1" fmla="*/ 4 h 7"/>
                <a:gd name="T2" fmla="*/ 4 w 6"/>
                <a:gd name="T3" fmla="*/ 6 h 7"/>
                <a:gd name="T4" fmla="*/ 1 w 6"/>
                <a:gd name="T5" fmla="*/ 6 h 7"/>
                <a:gd name="T6" fmla="*/ 0 w 6"/>
                <a:gd name="T7" fmla="*/ 6 h 7"/>
                <a:gd name="T8" fmla="*/ 0 w 6"/>
                <a:gd name="T9" fmla="*/ 4 h 7"/>
                <a:gd name="T10" fmla="*/ 0 w 6"/>
                <a:gd name="T11" fmla="*/ 1 h 7"/>
                <a:gd name="T12" fmla="*/ 3 w 6"/>
                <a:gd name="T13" fmla="*/ 0 h 7"/>
                <a:gd name="T14" fmla="*/ 4 w 6"/>
                <a:gd name="T15" fmla="*/ 1 h 7"/>
                <a:gd name="T16" fmla="*/ 5 w 6"/>
                <a:gd name="T17" fmla="*/ 4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4"/>
                  </a:moveTo>
                  <a:lnTo>
                    <a:pt x="4" y="6"/>
                  </a:lnTo>
                  <a:lnTo>
                    <a:pt x="1" y="6"/>
                  </a:lnTo>
                  <a:lnTo>
                    <a:pt x="0" y="6"/>
                  </a:lnTo>
                  <a:lnTo>
                    <a:pt x="0" y="4"/>
                  </a:lnTo>
                  <a:lnTo>
                    <a:pt x="0" y="1"/>
                  </a:lnTo>
                  <a:lnTo>
                    <a:pt x="3" y="0"/>
                  </a:lnTo>
                  <a:lnTo>
                    <a:pt x="4" y="1"/>
                  </a:lnTo>
                  <a:lnTo>
                    <a:pt x="5"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70" name="Freeform 119"/>
            <p:cNvSpPr>
              <a:spLocks/>
            </p:cNvSpPr>
            <p:nvPr/>
          </p:nvSpPr>
          <p:spPr bwMode="auto">
            <a:xfrm>
              <a:off x="786" y="3220"/>
              <a:ext cx="6" cy="8"/>
            </a:xfrm>
            <a:custGeom>
              <a:avLst/>
              <a:gdLst>
                <a:gd name="T0" fmla="*/ 5 w 6"/>
                <a:gd name="T1" fmla="*/ 3 h 8"/>
                <a:gd name="T2" fmla="*/ 4 w 6"/>
                <a:gd name="T3" fmla="*/ 6 h 8"/>
                <a:gd name="T4" fmla="*/ 1 w 6"/>
                <a:gd name="T5" fmla="*/ 7 h 8"/>
                <a:gd name="T6" fmla="*/ 1 w 6"/>
                <a:gd name="T7" fmla="*/ 6 h 8"/>
                <a:gd name="T8" fmla="*/ 0 w 6"/>
                <a:gd name="T9" fmla="*/ 3 h 8"/>
                <a:gd name="T10" fmla="*/ 1 w 6"/>
                <a:gd name="T11" fmla="*/ 1 h 8"/>
                <a:gd name="T12" fmla="*/ 4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1" y="6"/>
                  </a:lnTo>
                  <a:lnTo>
                    <a:pt x="0" y="3"/>
                  </a:lnTo>
                  <a:lnTo>
                    <a:pt x="1" y="1"/>
                  </a:lnTo>
                  <a:lnTo>
                    <a:pt x="4"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71" name="Freeform 120"/>
            <p:cNvSpPr>
              <a:spLocks/>
            </p:cNvSpPr>
            <p:nvPr/>
          </p:nvSpPr>
          <p:spPr bwMode="auto">
            <a:xfrm>
              <a:off x="786" y="3220"/>
              <a:ext cx="6" cy="8"/>
            </a:xfrm>
            <a:custGeom>
              <a:avLst/>
              <a:gdLst>
                <a:gd name="T0" fmla="*/ 5 w 6"/>
                <a:gd name="T1" fmla="*/ 3 h 8"/>
                <a:gd name="T2" fmla="*/ 4 w 6"/>
                <a:gd name="T3" fmla="*/ 6 h 8"/>
                <a:gd name="T4" fmla="*/ 1 w 6"/>
                <a:gd name="T5" fmla="*/ 7 h 8"/>
                <a:gd name="T6" fmla="*/ 1 w 6"/>
                <a:gd name="T7" fmla="*/ 6 h 8"/>
                <a:gd name="T8" fmla="*/ 0 w 6"/>
                <a:gd name="T9" fmla="*/ 3 h 8"/>
                <a:gd name="T10" fmla="*/ 1 w 6"/>
                <a:gd name="T11" fmla="*/ 1 h 8"/>
                <a:gd name="T12" fmla="*/ 4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1" y="6"/>
                  </a:lnTo>
                  <a:lnTo>
                    <a:pt x="0" y="3"/>
                  </a:lnTo>
                  <a:lnTo>
                    <a:pt x="1" y="1"/>
                  </a:lnTo>
                  <a:lnTo>
                    <a:pt x="4"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72" name="Freeform 121"/>
            <p:cNvSpPr>
              <a:spLocks/>
            </p:cNvSpPr>
            <p:nvPr/>
          </p:nvSpPr>
          <p:spPr bwMode="auto">
            <a:xfrm>
              <a:off x="776" y="3210"/>
              <a:ext cx="7" cy="6"/>
            </a:xfrm>
            <a:custGeom>
              <a:avLst/>
              <a:gdLst>
                <a:gd name="T0" fmla="*/ 13 w 6"/>
                <a:gd name="T1" fmla="*/ 3 h 6"/>
                <a:gd name="T2" fmla="*/ 11 w 6"/>
                <a:gd name="T3" fmla="*/ 4 h 6"/>
                <a:gd name="T4" fmla="*/ 1 w 6"/>
                <a:gd name="T5" fmla="*/ 5 h 6"/>
                <a:gd name="T6" fmla="*/ 0 w 6"/>
                <a:gd name="T7" fmla="*/ 3 h 6"/>
                <a:gd name="T8" fmla="*/ 0 w 6"/>
                <a:gd name="T9" fmla="*/ 2 h 6"/>
                <a:gd name="T10" fmla="*/ 1 w 6"/>
                <a:gd name="T11" fmla="*/ 0 h 6"/>
                <a:gd name="T12" fmla="*/ 11 w 6"/>
                <a:gd name="T13" fmla="*/ 1 h 6"/>
                <a:gd name="T14" fmla="*/ 13 w 6"/>
                <a:gd name="T15" fmla="*/ 3 h 6"/>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6"/>
                <a:gd name="T26" fmla="*/ 6 w 6"/>
                <a:gd name="T27" fmla="*/ 6 h 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6">
                  <a:moveTo>
                    <a:pt x="5" y="3"/>
                  </a:moveTo>
                  <a:lnTo>
                    <a:pt x="4" y="4"/>
                  </a:lnTo>
                  <a:lnTo>
                    <a:pt x="1" y="5"/>
                  </a:lnTo>
                  <a:lnTo>
                    <a:pt x="0" y="3"/>
                  </a:lnTo>
                  <a:lnTo>
                    <a:pt x="0" y="2"/>
                  </a:lnTo>
                  <a:lnTo>
                    <a:pt x="1"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73" name="Freeform 122"/>
            <p:cNvSpPr>
              <a:spLocks/>
            </p:cNvSpPr>
            <p:nvPr/>
          </p:nvSpPr>
          <p:spPr bwMode="auto">
            <a:xfrm>
              <a:off x="776" y="3210"/>
              <a:ext cx="7" cy="6"/>
            </a:xfrm>
            <a:custGeom>
              <a:avLst/>
              <a:gdLst>
                <a:gd name="T0" fmla="*/ 13 w 6"/>
                <a:gd name="T1" fmla="*/ 3 h 6"/>
                <a:gd name="T2" fmla="*/ 11 w 6"/>
                <a:gd name="T3" fmla="*/ 4 h 6"/>
                <a:gd name="T4" fmla="*/ 1 w 6"/>
                <a:gd name="T5" fmla="*/ 5 h 6"/>
                <a:gd name="T6" fmla="*/ 0 w 6"/>
                <a:gd name="T7" fmla="*/ 3 h 6"/>
                <a:gd name="T8" fmla="*/ 0 w 6"/>
                <a:gd name="T9" fmla="*/ 2 h 6"/>
                <a:gd name="T10" fmla="*/ 1 w 6"/>
                <a:gd name="T11" fmla="*/ 0 h 6"/>
                <a:gd name="T12" fmla="*/ 11 w 6"/>
                <a:gd name="T13" fmla="*/ 1 h 6"/>
                <a:gd name="T14" fmla="*/ 13 w 6"/>
                <a:gd name="T15" fmla="*/ 3 h 6"/>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6"/>
                <a:gd name="T26" fmla="*/ 6 w 6"/>
                <a:gd name="T27" fmla="*/ 6 h 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6">
                  <a:moveTo>
                    <a:pt x="5" y="3"/>
                  </a:moveTo>
                  <a:lnTo>
                    <a:pt x="4" y="4"/>
                  </a:lnTo>
                  <a:lnTo>
                    <a:pt x="1" y="5"/>
                  </a:lnTo>
                  <a:lnTo>
                    <a:pt x="0" y="3"/>
                  </a:lnTo>
                  <a:lnTo>
                    <a:pt x="0" y="2"/>
                  </a:lnTo>
                  <a:lnTo>
                    <a:pt x="1"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74" name="Freeform 123"/>
            <p:cNvSpPr>
              <a:spLocks/>
            </p:cNvSpPr>
            <p:nvPr/>
          </p:nvSpPr>
          <p:spPr bwMode="auto">
            <a:xfrm>
              <a:off x="772" y="3193"/>
              <a:ext cx="5" cy="8"/>
            </a:xfrm>
            <a:custGeom>
              <a:avLst/>
              <a:gdLst>
                <a:gd name="T0" fmla="*/ 4 w 5"/>
                <a:gd name="T1" fmla="*/ 4 h 8"/>
                <a:gd name="T2" fmla="*/ 4 w 5"/>
                <a:gd name="T3" fmla="*/ 5 h 8"/>
                <a:gd name="T4" fmla="*/ 3 w 5"/>
                <a:gd name="T5" fmla="*/ 7 h 8"/>
                <a:gd name="T6" fmla="*/ 2 w 5"/>
                <a:gd name="T7" fmla="*/ 6 h 8"/>
                <a:gd name="T8" fmla="*/ 1 w 5"/>
                <a:gd name="T9" fmla="*/ 4 h 8"/>
                <a:gd name="T10" fmla="*/ 0 w 5"/>
                <a:gd name="T11" fmla="*/ 3 h 8"/>
                <a:gd name="T12" fmla="*/ 0 w 5"/>
                <a:gd name="T13" fmla="*/ 1 h 8"/>
                <a:gd name="T14" fmla="*/ 1 w 5"/>
                <a:gd name="T15" fmla="*/ 0 h 8"/>
                <a:gd name="T16" fmla="*/ 3 w 5"/>
                <a:gd name="T17" fmla="*/ 2 h 8"/>
                <a:gd name="T18" fmla="*/ 4 w 5"/>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5"/>
                <a:gd name="T31" fmla="*/ 0 h 8"/>
                <a:gd name="T32" fmla="*/ 5 w 5"/>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5" h="8">
                  <a:moveTo>
                    <a:pt x="4" y="4"/>
                  </a:moveTo>
                  <a:lnTo>
                    <a:pt x="4" y="5"/>
                  </a:lnTo>
                  <a:lnTo>
                    <a:pt x="3" y="7"/>
                  </a:lnTo>
                  <a:lnTo>
                    <a:pt x="2" y="6"/>
                  </a:lnTo>
                  <a:lnTo>
                    <a:pt x="1" y="4"/>
                  </a:lnTo>
                  <a:lnTo>
                    <a:pt x="0" y="3"/>
                  </a:lnTo>
                  <a:lnTo>
                    <a:pt x="0" y="1"/>
                  </a:lnTo>
                  <a:lnTo>
                    <a:pt x="1" y="0"/>
                  </a:lnTo>
                  <a:lnTo>
                    <a:pt x="3" y="2"/>
                  </a:lnTo>
                  <a:lnTo>
                    <a:pt x="4"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75" name="Freeform 124"/>
            <p:cNvSpPr>
              <a:spLocks/>
            </p:cNvSpPr>
            <p:nvPr/>
          </p:nvSpPr>
          <p:spPr bwMode="auto">
            <a:xfrm>
              <a:off x="772" y="3193"/>
              <a:ext cx="5" cy="8"/>
            </a:xfrm>
            <a:custGeom>
              <a:avLst/>
              <a:gdLst>
                <a:gd name="T0" fmla="*/ 4 w 5"/>
                <a:gd name="T1" fmla="*/ 4 h 8"/>
                <a:gd name="T2" fmla="*/ 4 w 5"/>
                <a:gd name="T3" fmla="*/ 5 h 8"/>
                <a:gd name="T4" fmla="*/ 3 w 5"/>
                <a:gd name="T5" fmla="*/ 7 h 8"/>
                <a:gd name="T6" fmla="*/ 2 w 5"/>
                <a:gd name="T7" fmla="*/ 6 h 8"/>
                <a:gd name="T8" fmla="*/ 1 w 5"/>
                <a:gd name="T9" fmla="*/ 4 h 8"/>
                <a:gd name="T10" fmla="*/ 0 w 5"/>
                <a:gd name="T11" fmla="*/ 3 h 8"/>
                <a:gd name="T12" fmla="*/ 0 w 5"/>
                <a:gd name="T13" fmla="*/ 1 h 8"/>
                <a:gd name="T14" fmla="*/ 1 w 5"/>
                <a:gd name="T15" fmla="*/ 0 h 8"/>
                <a:gd name="T16" fmla="*/ 3 w 5"/>
                <a:gd name="T17" fmla="*/ 2 h 8"/>
                <a:gd name="T18" fmla="*/ 4 w 5"/>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5"/>
                <a:gd name="T31" fmla="*/ 0 h 8"/>
                <a:gd name="T32" fmla="*/ 5 w 5"/>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5" h="8">
                  <a:moveTo>
                    <a:pt x="4" y="4"/>
                  </a:moveTo>
                  <a:lnTo>
                    <a:pt x="4" y="5"/>
                  </a:lnTo>
                  <a:lnTo>
                    <a:pt x="3" y="7"/>
                  </a:lnTo>
                  <a:lnTo>
                    <a:pt x="2" y="6"/>
                  </a:lnTo>
                  <a:lnTo>
                    <a:pt x="1" y="4"/>
                  </a:lnTo>
                  <a:lnTo>
                    <a:pt x="0" y="3"/>
                  </a:lnTo>
                  <a:lnTo>
                    <a:pt x="0" y="1"/>
                  </a:lnTo>
                  <a:lnTo>
                    <a:pt x="1" y="0"/>
                  </a:lnTo>
                  <a:lnTo>
                    <a:pt x="3" y="2"/>
                  </a:lnTo>
                  <a:lnTo>
                    <a:pt x="4"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76" name="Freeform 125"/>
            <p:cNvSpPr>
              <a:spLocks/>
            </p:cNvSpPr>
            <p:nvPr/>
          </p:nvSpPr>
          <p:spPr bwMode="auto">
            <a:xfrm>
              <a:off x="776" y="3177"/>
              <a:ext cx="8" cy="7"/>
            </a:xfrm>
            <a:custGeom>
              <a:avLst/>
              <a:gdLst>
                <a:gd name="T0" fmla="*/ 13 w 7"/>
                <a:gd name="T1" fmla="*/ 3 h 7"/>
                <a:gd name="T2" fmla="*/ 11 w 7"/>
                <a:gd name="T3" fmla="*/ 4 h 7"/>
                <a:gd name="T4" fmla="*/ 3 w 7"/>
                <a:gd name="T5" fmla="*/ 6 h 7"/>
                <a:gd name="T6" fmla="*/ 1 w 7"/>
                <a:gd name="T7" fmla="*/ 6 h 7"/>
                <a:gd name="T8" fmla="*/ 0 w 7"/>
                <a:gd name="T9" fmla="*/ 3 h 7"/>
                <a:gd name="T10" fmla="*/ 1 w 7"/>
                <a:gd name="T11" fmla="*/ 2 h 7"/>
                <a:gd name="T12" fmla="*/ 2 w 7"/>
                <a:gd name="T13" fmla="*/ 0 h 7"/>
                <a:gd name="T14" fmla="*/ 11 w 7"/>
                <a:gd name="T15" fmla="*/ 0 h 7"/>
                <a:gd name="T16" fmla="*/ 13 w 7"/>
                <a:gd name="T17" fmla="*/ 1 h 7"/>
                <a:gd name="T18" fmla="*/ 13 w 7"/>
                <a:gd name="T19" fmla="*/ 3 h 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7"/>
                <a:gd name="T32" fmla="*/ 7 w 7"/>
                <a:gd name="T33" fmla="*/ 7 h 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7">
                  <a:moveTo>
                    <a:pt x="6" y="3"/>
                  </a:moveTo>
                  <a:lnTo>
                    <a:pt x="5" y="4"/>
                  </a:lnTo>
                  <a:lnTo>
                    <a:pt x="3" y="6"/>
                  </a:lnTo>
                  <a:lnTo>
                    <a:pt x="1" y="6"/>
                  </a:lnTo>
                  <a:lnTo>
                    <a:pt x="0" y="3"/>
                  </a:lnTo>
                  <a:lnTo>
                    <a:pt x="1" y="2"/>
                  </a:lnTo>
                  <a:lnTo>
                    <a:pt x="2" y="0"/>
                  </a:lnTo>
                  <a:lnTo>
                    <a:pt x="5" y="0"/>
                  </a:lnTo>
                  <a:lnTo>
                    <a:pt x="6" y="1"/>
                  </a:lnTo>
                  <a:lnTo>
                    <a:pt x="6"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77" name="Freeform 126"/>
            <p:cNvSpPr>
              <a:spLocks/>
            </p:cNvSpPr>
            <p:nvPr/>
          </p:nvSpPr>
          <p:spPr bwMode="auto">
            <a:xfrm>
              <a:off x="776" y="3177"/>
              <a:ext cx="8" cy="7"/>
            </a:xfrm>
            <a:custGeom>
              <a:avLst/>
              <a:gdLst>
                <a:gd name="T0" fmla="*/ 13 w 7"/>
                <a:gd name="T1" fmla="*/ 3 h 7"/>
                <a:gd name="T2" fmla="*/ 11 w 7"/>
                <a:gd name="T3" fmla="*/ 4 h 7"/>
                <a:gd name="T4" fmla="*/ 3 w 7"/>
                <a:gd name="T5" fmla="*/ 6 h 7"/>
                <a:gd name="T6" fmla="*/ 1 w 7"/>
                <a:gd name="T7" fmla="*/ 6 h 7"/>
                <a:gd name="T8" fmla="*/ 0 w 7"/>
                <a:gd name="T9" fmla="*/ 3 h 7"/>
                <a:gd name="T10" fmla="*/ 1 w 7"/>
                <a:gd name="T11" fmla="*/ 2 h 7"/>
                <a:gd name="T12" fmla="*/ 2 w 7"/>
                <a:gd name="T13" fmla="*/ 0 h 7"/>
                <a:gd name="T14" fmla="*/ 11 w 7"/>
                <a:gd name="T15" fmla="*/ 0 h 7"/>
                <a:gd name="T16" fmla="*/ 13 w 7"/>
                <a:gd name="T17" fmla="*/ 1 h 7"/>
                <a:gd name="T18" fmla="*/ 13 w 7"/>
                <a:gd name="T19" fmla="*/ 3 h 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7"/>
                <a:gd name="T32" fmla="*/ 7 w 7"/>
                <a:gd name="T33" fmla="*/ 7 h 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7">
                  <a:moveTo>
                    <a:pt x="6" y="3"/>
                  </a:moveTo>
                  <a:lnTo>
                    <a:pt x="5" y="4"/>
                  </a:lnTo>
                  <a:lnTo>
                    <a:pt x="3" y="6"/>
                  </a:lnTo>
                  <a:lnTo>
                    <a:pt x="1" y="6"/>
                  </a:lnTo>
                  <a:lnTo>
                    <a:pt x="0" y="3"/>
                  </a:lnTo>
                  <a:lnTo>
                    <a:pt x="1" y="2"/>
                  </a:lnTo>
                  <a:lnTo>
                    <a:pt x="2" y="0"/>
                  </a:lnTo>
                  <a:lnTo>
                    <a:pt x="5" y="0"/>
                  </a:lnTo>
                  <a:lnTo>
                    <a:pt x="6" y="1"/>
                  </a:lnTo>
                  <a:lnTo>
                    <a:pt x="6"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78" name="Freeform 127"/>
            <p:cNvSpPr>
              <a:spLocks/>
            </p:cNvSpPr>
            <p:nvPr/>
          </p:nvSpPr>
          <p:spPr bwMode="auto">
            <a:xfrm>
              <a:off x="785" y="3162"/>
              <a:ext cx="7" cy="8"/>
            </a:xfrm>
            <a:custGeom>
              <a:avLst/>
              <a:gdLst>
                <a:gd name="T0" fmla="*/ 6 w 7"/>
                <a:gd name="T1" fmla="*/ 4 h 8"/>
                <a:gd name="T2" fmla="*/ 6 w 7"/>
                <a:gd name="T3" fmla="*/ 5 h 8"/>
                <a:gd name="T4" fmla="*/ 5 w 7"/>
                <a:gd name="T5" fmla="*/ 7 h 8"/>
                <a:gd name="T6" fmla="*/ 2 w 7"/>
                <a:gd name="T7" fmla="*/ 6 h 8"/>
                <a:gd name="T8" fmla="*/ 0 w 7"/>
                <a:gd name="T9" fmla="*/ 5 h 8"/>
                <a:gd name="T10" fmla="*/ 0 w 7"/>
                <a:gd name="T11" fmla="*/ 3 h 8"/>
                <a:gd name="T12" fmla="*/ 0 w 7"/>
                <a:gd name="T13" fmla="*/ 1 h 8"/>
                <a:gd name="T14" fmla="*/ 2 w 7"/>
                <a:gd name="T15" fmla="*/ 0 h 8"/>
                <a:gd name="T16" fmla="*/ 5 w 7"/>
                <a:gd name="T17" fmla="*/ 2 h 8"/>
                <a:gd name="T18" fmla="*/ 6 w 7"/>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8"/>
                <a:gd name="T32" fmla="*/ 7 w 7"/>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8">
                  <a:moveTo>
                    <a:pt x="6" y="4"/>
                  </a:moveTo>
                  <a:lnTo>
                    <a:pt x="6" y="5"/>
                  </a:lnTo>
                  <a:lnTo>
                    <a:pt x="5" y="7"/>
                  </a:lnTo>
                  <a:lnTo>
                    <a:pt x="2" y="6"/>
                  </a:lnTo>
                  <a:lnTo>
                    <a:pt x="0" y="5"/>
                  </a:lnTo>
                  <a:lnTo>
                    <a:pt x="0" y="3"/>
                  </a:lnTo>
                  <a:lnTo>
                    <a:pt x="0" y="1"/>
                  </a:lnTo>
                  <a:lnTo>
                    <a:pt x="2" y="0"/>
                  </a:lnTo>
                  <a:lnTo>
                    <a:pt x="5" y="2"/>
                  </a:lnTo>
                  <a:lnTo>
                    <a:pt x="6"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79" name="Freeform 128"/>
            <p:cNvSpPr>
              <a:spLocks/>
            </p:cNvSpPr>
            <p:nvPr/>
          </p:nvSpPr>
          <p:spPr bwMode="auto">
            <a:xfrm>
              <a:off x="785" y="3162"/>
              <a:ext cx="7" cy="8"/>
            </a:xfrm>
            <a:custGeom>
              <a:avLst/>
              <a:gdLst>
                <a:gd name="T0" fmla="*/ 6 w 7"/>
                <a:gd name="T1" fmla="*/ 4 h 8"/>
                <a:gd name="T2" fmla="*/ 6 w 7"/>
                <a:gd name="T3" fmla="*/ 5 h 8"/>
                <a:gd name="T4" fmla="*/ 5 w 7"/>
                <a:gd name="T5" fmla="*/ 7 h 8"/>
                <a:gd name="T6" fmla="*/ 2 w 7"/>
                <a:gd name="T7" fmla="*/ 6 h 8"/>
                <a:gd name="T8" fmla="*/ 0 w 7"/>
                <a:gd name="T9" fmla="*/ 5 h 8"/>
                <a:gd name="T10" fmla="*/ 0 w 7"/>
                <a:gd name="T11" fmla="*/ 3 h 8"/>
                <a:gd name="T12" fmla="*/ 0 w 7"/>
                <a:gd name="T13" fmla="*/ 1 h 8"/>
                <a:gd name="T14" fmla="*/ 2 w 7"/>
                <a:gd name="T15" fmla="*/ 0 h 8"/>
                <a:gd name="T16" fmla="*/ 5 w 7"/>
                <a:gd name="T17" fmla="*/ 2 h 8"/>
                <a:gd name="T18" fmla="*/ 6 w 7"/>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8"/>
                <a:gd name="T32" fmla="*/ 7 w 7"/>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8">
                  <a:moveTo>
                    <a:pt x="6" y="4"/>
                  </a:moveTo>
                  <a:lnTo>
                    <a:pt x="6" y="5"/>
                  </a:lnTo>
                  <a:lnTo>
                    <a:pt x="5" y="7"/>
                  </a:lnTo>
                  <a:lnTo>
                    <a:pt x="2" y="6"/>
                  </a:lnTo>
                  <a:lnTo>
                    <a:pt x="0" y="5"/>
                  </a:lnTo>
                  <a:lnTo>
                    <a:pt x="0" y="3"/>
                  </a:lnTo>
                  <a:lnTo>
                    <a:pt x="0" y="1"/>
                  </a:lnTo>
                  <a:lnTo>
                    <a:pt x="2" y="0"/>
                  </a:lnTo>
                  <a:lnTo>
                    <a:pt x="5" y="2"/>
                  </a:lnTo>
                  <a:lnTo>
                    <a:pt x="6"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80" name="Freeform 129"/>
            <p:cNvSpPr>
              <a:spLocks/>
            </p:cNvSpPr>
            <p:nvPr/>
          </p:nvSpPr>
          <p:spPr bwMode="auto">
            <a:xfrm>
              <a:off x="795" y="3148"/>
              <a:ext cx="6" cy="8"/>
            </a:xfrm>
            <a:custGeom>
              <a:avLst/>
              <a:gdLst>
                <a:gd name="T0" fmla="*/ 5 w 6"/>
                <a:gd name="T1" fmla="*/ 3 h 8"/>
                <a:gd name="T2" fmla="*/ 4 w 6"/>
                <a:gd name="T3" fmla="*/ 6 h 8"/>
                <a:gd name="T4" fmla="*/ 1 w 6"/>
                <a:gd name="T5" fmla="*/ 7 h 8"/>
                <a:gd name="T6" fmla="*/ 0 w 6"/>
                <a:gd name="T7" fmla="*/ 6 h 8"/>
                <a:gd name="T8" fmla="*/ 0 w 6"/>
                <a:gd name="T9" fmla="*/ 3 h 8"/>
                <a:gd name="T10" fmla="*/ 0 w 6"/>
                <a:gd name="T11" fmla="*/ 1 h 8"/>
                <a:gd name="T12" fmla="*/ 3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0" y="6"/>
                  </a:lnTo>
                  <a:lnTo>
                    <a:pt x="0" y="3"/>
                  </a:lnTo>
                  <a:lnTo>
                    <a:pt x="0" y="1"/>
                  </a:lnTo>
                  <a:lnTo>
                    <a:pt x="3"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81" name="Freeform 130"/>
            <p:cNvSpPr>
              <a:spLocks/>
            </p:cNvSpPr>
            <p:nvPr/>
          </p:nvSpPr>
          <p:spPr bwMode="auto">
            <a:xfrm>
              <a:off x="795" y="3148"/>
              <a:ext cx="6" cy="8"/>
            </a:xfrm>
            <a:custGeom>
              <a:avLst/>
              <a:gdLst>
                <a:gd name="T0" fmla="*/ 5 w 6"/>
                <a:gd name="T1" fmla="*/ 3 h 8"/>
                <a:gd name="T2" fmla="*/ 4 w 6"/>
                <a:gd name="T3" fmla="*/ 6 h 8"/>
                <a:gd name="T4" fmla="*/ 1 w 6"/>
                <a:gd name="T5" fmla="*/ 7 h 8"/>
                <a:gd name="T6" fmla="*/ 0 w 6"/>
                <a:gd name="T7" fmla="*/ 6 h 8"/>
                <a:gd name="T8" fmla="*/ 0 w 6"/>
                <a:gd name="T9" fmla="*/ 3 h 8"/>
                <a:gd name="T10" fmla="*/ 0 w 6"/>
                <a:gd name="T11" fmla="*/ 1 h 8"/>
                <a:gd name="T12" fmla="*/ 3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0" y="6"/>
                  </a:lnTo>
                  <a:lnTo>
                    <a:pt x="0" y="3"/>
                  </a:lnTo>
                  <a:lnTo>
                    <a:pt x="0" y="1"/>
                  </a:lnTo>
                  <a:lnTo>
                    <a:pt x="3"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82" name="Freeform 131"/>
            <p:cNvSpPr>
              <a:spLocks/>
            </p:cNvSpPr>
            <p:nvPr/>
          </p:nvSpPr>
          <p:spPr bwMode="auto">
            <a:xfrm>
              <a:off x="808" y="3134"/>
              <a:ext cx="5" cy="8"/>
            </a:xfrm>
            <a:custGeom>
              <a:avLst/>
              <a:gdLst>
                <a:gd name="T0" fmla="*/ 4 w 5"/>
                <a:gd name="T1" fmla="*/ 4 h 8"/>
                <a:gd name="T2" fmla="*/ 4 w 5"/>
                <a:gd name="T3" fmla="*/ 7 h 8"/>
                <a:gd name="T4" fmla="*/ 1 w 5"/>
                <a:gd name="T5" fmla="*/ 7 h 8"/>
                <a:gd name="T6" fmla="*/ 0 w 5"/>
                <a:gd name="T7" fmla="*/ 7 h 8"/>
                <a:gd name="T8" fmla="*/ 0 w 5"/>
                <a:gd name="T9" fmla="*/ 4 h 8"/>
                <a:gd name="T10" fmla="*/ 0 w 5"/>
                <a:gd name="T11" fmla="*/ 2 h 8"/>
                <a:gd name="T12" fmla="*/ 2 w 5"/>
                <a:gd name="T13" fmla="*/ 0 h 8"/>
                <a:gd name="T14" fmla="*/ 4 w 5"/>
                <a:gd name="T15" fmla="*/ 2 h 8"/>
                <a:gd name="T16" fmla="*/ 4 w 5"/>
                <a:gd name="T17" fmla="*/ 4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
                <a:gd name="T28" fmla="*/ 0 h 8"/>
                <a:gd name="T29" fmla="*/ 5 w 5"/>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 h="8">
                  <a:moveTo>
                    <a:pt x="4" y="4"/>
                  </a:moveTo>
                  <a:lnTo>
                    <a:pt x="4" y="7"/>
                  </a:lnTo>
                  <a:lnTo>
                    <a:pt x="1" y="7"/>
                  </a:lnTo>
                  <a:lnTo>
                    <a:pt x="0" y="7"/>
                  </a:lnTo>
                  <a:lnTo>
                    <a:pt x="0" y="4"/>
                  </a:lnTo>
                  <a:lnTo>
                    <a:pt x="0" y="2"/>
                  </a:lnTo>
                  <a:lnTo>
                    <a:pt x="2" y="0"/>
                  </a:lnTo>
                  <a:lnTo>
                    <a:pt x="4" y="2"/>
                  </a:lnTo>
                  <a:lnTo>
                    <a:pt x="4"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83" name="Freeform 132"/>
            <p:cNvSpPr>
              <a:spLocks/>
            </p:cNvSpPr>
            <p:nvPr/>
          </p:nvSpPr>
          <p:spPr bwMode="auto">
            <a:xfrm>
              <a:off x="808" y="3134"/>
              <a:ext cx="5" cy="8"/>
            </a:xfrm>
            <a:custGeom>
              <a:avLst/>
              <a:gdLst>
                <a:gd name="T0" fmla="*/ 4 w 5"/>
                <a:gd name="T1" fmla="*/ 4 h 8"/>
                <a:gd name="T2" fmla="*/ 4 w 5"/>
                <a:gd name="T3" fmla="*/ 7 h 8"/>
                <a:gd name="T4" fmla="*/ 1 w 5"/>
                <a:gd name="T5" fmla="*/ 7 h 8"/>
                <a:gd name="T6" fmla="*/ 0 w 5"/>
                <a:gd name="T7" fmla="*/ 7 h 8"/>
                <a:gd name="T8" fmla="*/ 0 w 5"/>
                <a:gd name="T9" fmla="*/ 4 h 8"/>
                <a:gd name="T10" fmla="*/ 0 w 5"/>
                <a:gd name="T11" fmla="*/ 2 h 8"/>
                <a:gd name="T12" fmla="*/ 2 w 5"/>
                <a:gd name="T13" fmla="*/ 0 h 8"/>
                <a:gd name="T14" fmla="*/ 4 w 5"/>
                <a:gd name="T15" fmla="*/ 2 h 8"/>
                <a:gd name="T16" fmla="*/ 4 w 5"/>
                <a:gd name="T17" fmla="*/ 4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
                <a:gd name="T28" fmla="*/ 0 h 8"/>
                <a:gd name="T29" fmla="*/ 5 w 5"/>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 h="8">
                  <a:moveTo>
                    <a:pt x="4" y="4"/>
                  </a:moveTo>
                  <a:lnTo>
                    <a:pt x="4" y="7"/>
                  </a:lnTo>
                  <a:lnTo>
                    <a:pt x="1" y="7"/>
                  </a:lnTo>
                  <a:lnTo>
                    <a:pt x="0" y="7"/>
                  </a:lnTo>
                  <a:lnTo>
                    <a:pt x="0" y="4"/>
                  </a:lnTo>
                  <a:lnTo>
                    <a:pt x="0" y="2"/>
                  </a:lnTo>
                  <a:lnTo>
                    <a:pt x="2" y="0"/>
                  </a:lnTo>
                  <a:lnTo>
                    <a:pt x="4" y="2"/>
                  </a:lnTo>
                  <a:lnTo>
                    <a:pt x="4"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84" name="Freeform 133"/>
            <p:cNvSpPr>
              <a:spLocks/>
            </p:cNvSpPr>
            <p:nvPr/>
          </p:nvSpPr>
          <p:spPr bwMode="auto">
            <a:xfrm>
              <a:off x="821" y="3123"/>
              <a:ext cx="7" cy="6"/>
            </a:xfrm>
            <a:custGeom>
              <a:avLst/>
              <a:gdLst>
                <a:gd name="T0" fmla="*/ 6 w 7"/>
                <a:gd name="T1" fmla="*/ 2 h 6"/>
                <a:gd name="T2" fmla="*/ 6 w 7"/>
                <a:gd name="T3" fmla="*/ 4 h 6"/>
                <a:gd name="T4" fmla="*/ 4 w 7"/>
                <a:gd name="T5" fmla="*/ 5 h 6"/>
                <a:gd name="T6" fmla="*/ 2 w 7"/>
                <a:gd name="T7" fmla="*/ 4 h 6"/>
                <a:gd name="T8" fmla="*/ 0 w 7"/>
                <a:gd name="T9" fmla="*/ 2 h 6"/>
                <a:gd name="T10" fmla="*/ 1 w 7"/>
                <a:gd name="T11" fmla="*/ 1 h 6"/>
                <a:gd name="T12" fmla="*/ 2 w 7"/>
                <a:gd name="T13" fmla="*/ 0 h 6"/>
                <a:gd name="T14" fmla="*/ 5 w 7"/>
                <a:gd name="T15" fmla="*/ 1 h 6"/>
                <a:gd name="T16" fmla="*/ 6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6" y="4"/>
                  </a:lnTo>
                  <a:lnTo>
                    <a:pt x="4" y="5"/>
                  </a:lnTo>
                  <a:lnTo>
                    <a:pt x="2" y="4"/>
                  </a:lnTo>
                  <a:lnTo>
                    <a:pt x="0" y="2"/>
                  </a:lnTo>
                  <a:lnTo>
                    <a:pt x="1" y="1"/>
                  </a:lnTo>
                  <a:lnTo>
                    <a:pt x="2" y="0"/>
                  </a:lnTo>
                  <a:lnTo>
                    <a:pt x="5" y="1"/>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5985" name="Freeform 134"/>
            <p:cNvSpPr>
              <a:spLocks/>
            </p:cNvSpPr>
            <p:nvPr/>
          </p:nvSpPr>
          <p:spPr bwMode="auto">
            <a:xfrm>
              <a:off x="821" y="3123"/>
              <a:ext cx="7" cy="6"/>
            </a:xfrm>
            <a:custGeom>
              <a:avLst/>
              <a:gdLst>
                <a:gd name="T0" fmla="*/ 6 w 7"/>
                <a:gd name="T1" fmla="*/ 2 h 6"/>
                <a:gd name="T2" fmla="*/ 6 w 7"/>
                <a:gd name="T3" fmla="*/ 4 h 6"/>
                <a:gd name="T4" fmla="*/ 4 w 7"/>
                <a:gd name="T5" fmla="*/ 5 h 6"/>
                <a:gd name="T6" fmla="*/ 2 w 7"/>
                <a:gd name="T7" fmla="*/ 4 h 6"/>
                <a:gd name="T8" fmla="*/ 0 w 7"/>
                <a:gd name="T9" fmla="*/ 2 h 6"/>
                <a:gd name="T10" fmla="*/ 1 w 7"/>
                <a:gd name="T11" fmla="*/ 1 h 6"/>
                <a:gd name="T12" fmla="*/ 2 w 7"/>
                <a:gd name="T13" fmla="*/ 0 h 6"/>
                <a:gd name="T14" fmla="*/ 5 w 7"/>
                <a:gd name="T15" fmla="*/ 1 h 6"/>
                <a:gd name="T16" fmla="*/ 6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6" y="4"/>
                  </a:lnTo>
                  <a:lnTo>
                    <a:pt x="4" y="5"/>
                  </a:lnTo>
                  <a:lnTo>
                    <a:pt x="2" y="4"/>
                  </a:lnTo>
                  <a:lnTo>
                    <a:pt x="0" y="2"/>
                  </a:lnTo>
                  <a:lnTo>
                    <a:pt x="1" y="1"/>
                  </a:lnTo>
                  <a:lnTo>
                    <a:pt x="2" y="0"/>
                  </a:lnTo>
                  <a:lnTo>
                    <a:pt x="5" y="1"/>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86" name="Freeform 135"/>
            <p:cNvSpPr>
              <a:spLocks/>
            </p:cNvSpPr>
            <p:nvPr/>
          </p:nvSpPr>
          <p:spPr bwMode="auto">
            <a:xfrm>
              <a:off x="959" y="2889"/>
              <a:ext cx="350" cy="313"/>
            </a:xfrm>
            <a:custGeom>
              <a:avLst/>
              <a:gdLst>
                <a:gd name="T0" fmla="*/ 0 w 323"/>
                <a:gd name="T1" fmla="*/ 296 h 313"/>
                <a:gd name="T2" fmla="*/ 72 w 323"/>
                <a:gd name="T3" fmla="*/ 306 h 313"/>
                <a:gd name="T4" fmla="*/ 132 w 323"/>
                <a:gd name="T5" fmla="*/ 312 h 313"/>
                <a:gd name="T6" fmla="*/ 185 w 323"/>
                <a:gd name="T7" fmla="*/ 312 h 313"/>
                <a:gd name="T8" fmla="*/ 234 w 323"/>
                <a:gd name="T9" fmla="*/ 309 h 313"/>
                <a:gd name="T10" fmla="*/ 275 w 323"/>
                <a:gd name="T11" fmla="*/ 302 h 313"/>
                <a:gd name="T12" fmla="*/ 309 w 323"/>
                <a:gd name="T13" fmla="*/ 291 h 313"/>
                <a:gd name="T14" fmla="*/ 340 w 323"/>
                <a:gd name="T15" fmla="*/ 276 h 313"/>
                <a:gd name="T16" fmla="*/ 365 w 323"/>
                <a:gd name="T17" fmla="*/ 257 h 313"/>
                <a:gd name="T18" fmla="*/ 390 w 323"/>
                <a:gd name="T19" fmla="*/ 236 h 313"/>
                <a:gd name="T20" fmla="*/ 409 w 323"/>
                <a:gd name="T21" fmla="*/ 210 h 313"/>
                <a:gd name="T22" fmla="*/ 426 w 323"/>
                <a:gd name="T23" fmla="*/ 181 h 313"/>
                <a:gd name="T24" fmla="*/ 445 w 323"/>
                <a:gd name="T25" fmla="*/ 150 h 313"/>
                <a:gd name="T26" fmla="*/ 462 w 323"/>
                <a:gd name="T27" fmla="*/ 117 h 313"/>
                <a:gd name="T28" fmla="*/ 480 w 323"/>
                <a:gd name="T29" fmla="*/ 80 h 313"/>
                <a:gd name="T30" fmla="*/ 501 w 323"/>
                <a:gd name="T31" fmla="*/ 41 h 313"/>
                <a:gd name="T32" fmla="*/ 521 w 323"/>
                <a:gd name="T33" fmla="*/ 0 h 313"/>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23"/>
                <a:gd name="T52" fmla="*/ 0 h 313"/>
                <a:gd name="T53" fmla="*/ 323 w 323"/>
                <a:gd name="T54" fmla="*/ 313 h 313"/>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23" h="313">
                  <a:moveTo>
                    <a:pt x="0" y="296"/>
                  </a:moveTo>
                  <a:lnTo>
                    <a:pt x="44" y="306"/>
                  </a:lnTo>
                  <a:lnTo>
                    <a:pt x="82" y="312"/>
                  </a:lnTo>
                  <a:lnTo>
                    <a:pt x="115" y="312"/>
                  </a:lnTo>
                  <a:lnTo>
                    <a:pt x="145" y="309"/>
                  </a:lnTo>
                  <a:lnTo>
                    <a:pt x="170" y="302"/>
                  </a:lnTo>
                  <a:lnTo>
                    <a:pt x="191" y="291"/>
                  </a:lnTo>
                  <a:lnTo>
                    <a:pt x="210" y="276"/>
                  </a:lnTo>
                  <a:lnTo>
                    <a:pt x="226" y="257"/>
                  </a:lnTo>
                  <a:lnTo>
                    <a:pt x="240" y="236"/>
                  </a:lnTo>
                  <a:lnTo>
                    <a:pt x="252" y="210"/>
                  </a:lnTo>
                  <a:lnTo>
                    <a:pt x="263" y="181"/>
                  </a:lnTo>
                  <a:lnTo>
                    <a:pt x="275" y="150"/>
                  </a:lnTo>
                  <a:lnTo>
                    <a:pt x="285" y="117"/>
                  </a:lnTo>
                  <a:lnTo>
                    <a:pt x="296" y="80"/>
                  </a:lnTo>
                  <a:lnTo>
                    <a:pt x="309" y="41"/>
                  </a:lnTo>
                  <a:lnTo>
                    <a:pt x="322" y="0"/>
                  </a:lnTo>
                </a:path>
              </a:pathLst>
            </a:custGeom>
            <a:noFill/>
            <a:ln w="508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5987" name="Freeform 136"/>
            <p:cNvSpPr>
              <a:spLocks/>
            </p:cNvSpPr>
            <p:nvPr/>
          </p:nvSpPr>
          <p:spPr bwMode="auto">
            <a:xfrm>
              <a:off x="946" y="3173"/>
              <a:ext cx="11" cy="19"/>
            </a:xfrm>
            <a:custGeom>
              <a:avLst/>
              <a:gdLst>
                <a:gd name="T0" fmla="*/ 12 w 10"/>
                <a:gd name="T1" fmla="*/ 18 h 19"/>
                <a:gd name="T2" fmla="*/ 4 w 10"/>
                <a:gd name="T3" fmla="*/ 17 h 19"/>
                <a:gd name="T4" fmla="*/ 4 w 10"/>
                <a:gd name="T5" fmla="*/ 17 h 19"/>
                <a:gd name="T6" fmla="*/ 2 w 10"/>
                <a:gd name="T7" fmla="*/ 15 h 19"/>
                <a:gd name="T8" fmla="*/ 1 w 10"/>
                <a:gd name="T9" fmla="*/ 14 h 19"/>
                <a:gd name="T10" fmla="*/ 1 w 10"/>
                <a:gd name="T11" fmla="*/ 13 h 19"/>
                <a:gd name="T12" fmla="*/ 0 w 10"/>
                <a:gd name="T13" fmla="*/ 11 h 19"/>
                <a:gd name="T14" fmla="*/ 0 w 10"/>
                <a:gd name="T15" fmla="*/ 9 h 19"/>
                <a:gd name="T16" fmla="*/ 0 w 10"/>
                <a:gd name="T17" fmla="*/ 8 h 19"/>
                <a:gd name="T18" fmla="*/ 0 w 10"/>
                <a:gd name="T19" fmla="*/ 8 h 19"/>
                <a:gd name="T20" fmla="*/ 1 w 10"/>
                <a:gd name="T21" fmla="*/ 5 h 19"/>
                <a:gd name="T22" fmla="*/ 1 w 10"/>
                <a:gd name="T23" fmla="*/ 4 h 19"/>
                <a:gd name="T24" fmla="*/ 2 w 10"/>
                <a:gd name="T25" fmla="*/ 2 h 19"/>
                <a:gd name="T26" fmla="*/ 4 w 10"/>
                <a:gd name="T27" fmla="*/ 2 h 19"/>
                <a:gd name="T28" fmla="*/ 4 w 10"/>
                <a:gd name="T29" fmla="*/ 1 h 19"/>
                <a:gd name="T30" fmla="*/ 12 w 10"/>
                <a:gd name="T31" fmla="*/ 0 h 19"/>
                <a:gd name="T32" fmla="*/ 13 w 10"/>
                <a:gd name="T33" fmla="*/ 0 h 19"/>
                <a:gd name="T34" fmla="*/ 14 w 10"/>
                <a:gd name="T35" fmla="*/ 0 h 19"/>
                <a:gd name="T36" fmla="*/ 15 w 10"/>
                <a:gd name="T37" fmla="*/ 0 h 19"/>
                <a:gd name="T38" fmla="*/ 12 w 10"/>
                <a:gd name="T39" fmla="*/ 18 h 19"/>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0"/>
                <a:gd name="T61" fmla="*/ 0 h 19"/>
                <a:gd name="T62" fmla="*/ 10 w 10"/>
                <a:gd name="T63" fmla="*/ 19 h 19"/>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0" h="19">
                  <a:moveTo>
                    <a:pt x="6" y="18"/>
                  </a:moveTo>
                  <a:lnTo>
                    <a:pt x="4" y="17"/>
                  </a:lnTo>
                  <a:lnTo>
                    <a:pt x="2" y="15"/>
                  </a:lnTo>
                  <a:lnTo>
                    <a:pt x="1" y="14"/>
                  </a:lnTo>
                  <a:lnTo>
                    <a:pt x="1" y="13"/>
                  </a:lnTo>
                  <a:lnTo>
                    <a:pt x="0" y="11"/>
                  </a:lnTo>
                  <a:lnTo>
                    <a:pt x="0" y="9"/>
                  </a:lnTo>
                  <a:lnTo>
                    <a:pt x="0" y="8"/>
                  </a:lnTo>
                  <a:lnTo>
                    <a:pt x="1" y="5"/>
                  </a:lnTo>
                  <a:lnTo>
                    <a:pt x="1" y="4"/>
                  </a:lnTo>
                  <a:lnTo>
                    <a:pt x="2" y="2"/>
                  </a:lnTo>
                  <a:lnTo>
                    <a:pt x="4" y="2"/>
                  </a:lnTo>
                  <a:lnTo>
                    <a:pt x="4" y="1"/>
                  </a:lnTo>
                  <a:lnTo>
                    <a:pt x="6" y="0"/>
                  </a:lnTo>
                  <a:lnTo>
                    <a:pt x="7" y="0"/>
                  </a:lnTo>
                  <a:lnTo>
                    <a:pt x="8" y="0"/>
                  </a:lnTo>
                  <a:lnTo>
                    <a:pt x="9" y="0"/>
                  </a:lnTo>
                  <a:lnTo>
                    <a:pt x="6" y="18"/>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sz="1477" dirty="0"/>
            </a:p>
          </p:txBody>
        </p:sp>
        <p:sp>
          <p:nvSpPr>
            <p:cNvPr id="35988" name="Freeform 137"/>
            <p:cNvSpPr>
              <a:spLocks/>
            </p:cNvSpPr>
            <p:nvPr/>
          </p:nvSpPr>
          <p:spPr bwMode="auto">
            <a:xfrm>
              <a:off x="1295" y="2877"/>
              <a:ext cx="21" cy="11"/>
            </a:xfrm>
            <a:custGeom>
              <a:avLst/>
              <a:gdLst>
                <a:gd name="T0" fmla="*/ 0 w 19"/>
                <a:gd name="T1" fmla="*/ 6 h 11"/>
                <a:gd name="T2" fmla="*/ 1 w 19"/>
                <a:gd name="T3" fmla="*/ 4 h 11"/>
                <a:gd name="T4" fmla="*/ 2 w 19"/>
                <a:gd name="T5" fmla="*/ 3 h 11"/>
                <a:gd name="T6" fmla="*/ 3 w 19"/>
                <a:gd name="T7" fmla="*/ 2 h 11"/>
                <a:gd name="T8" fmla="*/ 11 w 19"/>
                <a:gd name="T9" fmla="*/ 1 h 11"/>
                <a:gd name="T10" fmla="*/ 12 w 19"/>
                <a:gd name="T11" fmla="*/ 1 h 11"/>
                <a:gd name="T12" fmla="*/ 14 w 19"/>
                <a:gd name="T13" fmla="*/ 0 h 11"/>
                <a:gd name="T14" fmla="*/ 15 w 19"/>
                <a:gd name="T15" fmla="*/ 0 h 11"/>
                <a:gd name="T16" fmla="*/ 17 w 19"/>
                <a:gd name="T17" fmla="*/ 0 h 11"/>
                <a:gd name="T18" fmla="*/ 21 w 19"/>
                <a:gd name="T19" fmla="*/ 0 h 11"/>
                <a:gd name="T20" fmla="*/ 25 w 19"/>
                <a:gd name="T21" fmla="*/ 1 h 11"/>
                <a:gd name="T22" fmla="*/ 28 w 19"/>
                <a:gd name="T23" fmla="*/ 2 h 11"/>
                <a:gd name="T24" fmla="*/ 30 w 19"/>
                <a:gd name="T25" fmla="*/ 3 h 11"/>
                <a:gd name="T26" fmla="*/ 31 w 19"/>
                <a:gd name="T27" fmla="*/ 4 h 11"/>
                <a:gd name="T28" fmla="*/ 31 w 19"/>
                <a:gd name="T29" fmla="*/ 5 h 11"/>
                <a:gd name="T30" fmla="*/ 33 w 19"/>
                <a:gd name="T31" fmla="*/ 7 h 11"/>
                <a:gd name="T32" fmla="*/ 33 w 19"/>
                <a:gd name="T33" fmla="*/ 8 h 11"/>
                <a:gd name="T34" fmla="*/ 33 w 19"/>
                <a:gd name="T35" fmla="*/ 9 h 11"/>
                <a:gd name="T36" fmla="*/ 33 w 19"/>
                <a:gd name="T37" fmla="*/ 10 h 11"/>
                <a:gd name="T38" fmla="*/ 0 w 19"/>
                <a:gd name="T39" fmla="*/ 6 h 11"/>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9"/>
                <a:gd name="T61" fmla="*/ 0 h 11"/>
                <a:gd name="T62" fmla="*/ 19 w 19"/>
                <a:gd name="T63" fmla="*/ 11 h 11"/>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9" h="11">
                  <a:moveTo>
                    <a:pt x="0" y="6"/>
                  </a:moveTo>
                  <a:lnTo>
                    <a:pt x="1" y="4"/>
                  </a:lnTo>
                  <a:lnTo>
                    <a:pt x="2" y="3"/>
                  </a:lnTo>
                  <a:lnTo>
                    <a:pt x="3" y="2"/>
                  </a:lnTo>
                  <a:lnTo>
                    <a:pt x="5" y="1"/>
                  </a:lnTo>
                  <a:lnTo>
                    <a:pt x="6" y="1"/>
                  </a:lnTo>
                  <a:lnTo>
                    <a:pt x="8" y="0"/>
                  </a:lnTo>
                  <a:lnTo>
                    <a:pt x="9" y="0"/>
                  </a:lnTo>
                  <a:lnTo>
                    <a:pt x="10" y="0"/>
                  </a:lnTo>
                  <a:lnTo>
                    <a:pt x="12" y="0"/>
                  </a:lnTo>
                  <a:lnTo>
                    <a:pt x="14" y="1"/>
                  </a:lnTo>
                  <a:lnTo>
                    <a:pt x="15" y="2"/>
                  </a:lnTo>
                  <a:lnTo>
                    <a:pt x="16" y="3"/>
                  </a:lnTo>
                  <a:lnTo>
                    <a:pt x="17" y="4"/>
                  </a:lnTo>
                  <a:lnTo>
                    <a:pt x="17" y="5"/>
                  </a:lnTo>
                  <a:lnTo>
                    <a:pt x="18" y="7"/>
                  </a:lnTo>
                  <a:lnTo>
                    <a:pt x="18" y="8"/>
                  </a:lnTo>
                  <a:lnTo>
                    <a:pt x="18" y="9"/>
                  </a:lnTo>
                  <a:lnTo>
                    <a:pt x="18" y="10"/>
                  </a:lnTo>
                  <a:lnTo>
                    <a:pt x="0" y="6"/>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sz="1477" dirty="0"/>
            </a:p>
          </p:txBody>
        </p:sp>
        <p:sp>
          <p:nvSpPr>
            <p:cNvPr id="35989" name="Freeform 138"/>
            <p:cNvSpPr>
              <a:spLocks/>
            </p:cNvSpPr>
            <p:nvPr/>
          </p:nvSpPr>
          <p:spPr bwMode="auto">
            <a:xfrm>
              <a:off x="808" y="3051"/>
              <a:ext cx="229" cy="249"/>
            </a:xfrm>
            <a:custGeom>
              <a:avLst/>
              <a:gdLst>
                <a:gd name="T0" fmla="*/ 262 w 212"/>
                <a:gd name="T1" fmla="*/ 0 h 249"/>
                <a:gd name="T2" fmla="*/ 0 w 212"/>
                <a:gd name="T3" fmla="*/ 213 h 249"/>
                <a:gd name="T4" fmla="*/ 73 w 212"/>
                <a:gd name="T5" fmla="*/ 248 h 249"/>
                <a:gd name="T6" fmla="*/ 335 w 212"/>
                <a:gd name="T7" fmla="*/ 35 h 249"/>
                <a:gd name="T8" fmla="*/ 262 w 212"/>
                <a:gd name="T9" fmla="*/ 0 h 249"/>
                <a:gd name="T10" fmla="*/ 0 60000 65536"/>
                <a:gd name="T11" fmla="*/ 0 60000 65536"/>
                <a:gd name="T12" fmla="*/ 0 60000 65536"/>
                <a:gd name="T13" fmla="*/ 0 60000 65536"/>
                <a:gd name="T14" fmla="*/ 0 60000 65536"/>
                <a:gd name="T15" fmla="*/ 0 w 212"/>
                <a:gd name="T16" fmla="*/ 0 h 249"/>
                <a:gd name="T17" fmla="*/ 212 w 212"/>
                <a:gd name="T18" fmla="*/ 249 h 249"/>
              </a:gdLst>
              <a:ahLst/>
              <a:cxnLst>
                <a:cxn ang="T10">
                  <a:pos x="T0" y="T1"/>
                </a:cxn>
                <a:cxn ang="T11">
                  <a:pos x="T2" y="T3"/>
                </a:cxn>
                <a:cxn ang="T12">
                  <a:pos x="T4" y="T5"/>
                </a:cxn>
                <a:cxn ang="T13">
                  <a:pos x="T6" y="T7"/>
                </a:cxn>
                <a:cxn ang="T14">
                  <a:pos x="T8" y="T9"/>
                </a:cxn>
              </a:cxnLst>
              <a:rect l="T15" t="T16" r="T17" b="T18"/>
              <a:pathLst>
                <a:path w="212" h="249">
                  <a:moveTo>
                    <a:pt x="166" y="0"/>
                  </a:moveTo>
                  <a:lnTo>
                    <a:pt x="0" y="213"/>
                  </a:lnTo>
                  <a:lnTo>
                    <a:pt x="46" y="248"/>
                  </a:lnTo>
                  <a:lnTo>
                    <a:pt x="211" y="35"/>
                  </a:lnTo>
                  <a:lnTo>
                    <a:pt x="166" y="0"/>
                  </a:lnTo>
                </a:path>
              </a:pathLst>
            </a:custGeom>
            <a:solidFill>
              <a:srgbClr val="808080"/>
            </a:solidFill>
            <a:ln w="12700" cap="rnd" cmpd="sng">
              <a:solidFill>
                <a:srgbClr val="000000"/>
              </a:solidFill>
              <a:prstDash val="solid"/>
              <a:round/>
              <a:headEnd type="none" w="med" len="med"/>
              <a:tailEnd type="none" w="med" len="med"/>
            </a:ln>
          </p:spPr>
          <p:txBody>
            <a:bodyPr/>
            <a:lstStyle/>
            <a:p>
              <a:endParaRPr lang="en-US" sz="1477" dirty="0"/>
            </a:p>
          </p:txBody>
        </p:sp>
        <p:sp>
          <p:nvSpPr>
            <p:cNvPr id="35990" name="Freeform 139"/>
            <p:cNvSpPr>
              <a:spLocks/>
            </p:cNvSpPr>
            <p:nvPr/>
          </p:nvSpPr>
          <p:spPr bwMode="auto">
            <a:xfrm>
              <a:off x="808" y="3051"/>
              <a:ext cx="229" cy="249"/>
            </a:xfrm>
            <a:custGeom>
              <a:avLst/>
              <a:gdLst>
                <a:gd name="T0" fmla="*/ 262 w 212"/>
                <a:gd name="T1" fmla="*/ 0 h 249"/>
                <a:gd name="T2" fmla="*/ 0 w 212"/>
                <a:gd name="T3" fmla="*/ 213 h 249"/>
                <a:gd name="T4" fmla="*/ 73 w 212"/>
                <a:gd name="T5" fmla="*/ 248 h 249"/>
                <a:gd name="T6" fmla="*/ 335 w 212"/>
                <a:gd name="T7" fmla="*/ 35 h 249"/>
                <a:gd name="T8" fmla="*/ 262 w 212"/>
                <a:gd name="T9" fmla="*/ 0 h 249"/>
                <a:gd name="T10" fmla="*/ 0 60000 65536"/>
                <a:gd name="T11" fmla="*/ 0 60000 65536"/>
                <a:gd name="T12" fmla="*/ 0 60000 65536"/>
                <a:gd name="T13" fmla="*/ 0 60000 65536"/>
                <a:gd name="T14" fmla="*/ 0 60000 65536"/>
                <a:gd name="T15" fmla="*/ 0 w 212"/>
                <a:gd name="T16" fmla="*/ 0 h 249"/>
                <a:gd name="T17" fmla="*/ 212 w 212"/>
                <a:gd name="T18" fmla="*/ 249 h 249"/>
              </a:gdLst>
              <a:ahLst/>
              <a:cxnLst>
                <a:cxn ang="T10">
                  <a:pos x="T0" y="T1"/>
                </a:cxn>
                <a:cxn ang="T11">
                  <a:pos x="T2" y="T3"/>
                </a:cxn>
                <a:cxn ang="T12">
                  <a:pos x="T4" y="T5"/>
                </a:cxn>
                <a:cxn ang="T13">
                  <a:pos x="T6" y="T7"/>
                </a:cxn>
                <a:cxn ang="T14">
                  <a:pos x="T8" y="T9"/>
                </a:cxn>
              </a:cxnLst>
              <a:rect l="T15" t="T16" r="T17" b="T18"/>
              <a:pathLst>
                <a:path w="212" h="249">
                  <a:moveTo>
                    <a:pt x="166" y="0"/>
                  </a:moveTo>
                  <a:lnTo>
                    <a:pt x="0" y="213"/>
                  </a:lnTo>
                  <a:lnTo>
                    <a:pt x="46" y="248"/>
                  </a:lnTo>
                  <a:lnTo>
                    <a:pt x="211" y="35"/>
                  </a:lnTo>
                  <a:lnTo>
                    <a:pt x="166" y="0"/>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grpSp>
      <p:sp>
        <p:nvSpPr>
          <p:cNvPr id="164" name="Rectangle 142"/>
          <p:cNvSpPr>
            <a:spLocks noChangeArrowheads="1"/>
          </p:cNvSpPr>
          <p:nvPr/>
        </p:nvSpPr>
        <p:spPr bwMode="auto">
          <a:xfrm>
            <a:off x="5322108" y="4191000"/>
            <a:ext cx="1449581" cy="769326"/>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84396" tIns="42198" rIns="84396" bIns="42198" anchor="ctr"/>
          <a:lstStyle/>
          <a:p>
            <a:pPr algn="ctr">
              <a:defRPr/>
            </a:pPr>
            <a:r>
              <a:rPr lang="en-US" sz="1477" dirty="0">
                <a:solidFill>
                  <a:schemeClr val="bg1"/>
                </a:solidFill>
                <a:ea typeface="+mn-ea"/>
              </a:rPr>
              <a:t>Braking System</a:t>
            </a:r>
          </a:p>
        </p:txBody>
      </p:sp>
      <p:sp>
        <p:nvSpPr>
          <p:cNvPr id="165" name="Right Arrow 164"/>
          <p:cNvSpPr/>
          <p:nvPr/>
        </p:nvSpPr>
        <p:spPr>
          <a:xfrm>
            <a:off x="4429960" y="4482025"/>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166" name="Right Arrow 165"/>
          <p:cNvSpPr/>
          <p:nvPr/>
        </p:nvSpPr>
        <p:spPr>
          <a:xfrm>
            <a:off x="6794372" y="4479143"/>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167" name="Right Arrow 166"/>
          <p:cNvSpPr/>
          <p:nvPr/>
        </p:nvSpPr>
        <p:spPr>
          <a:xfrm rot="5400000">
            <a:off x="5578096" y="3610217"/>
            <a:ext cx="956603" cy="178191"/>
          </a:xfrm>
          <a:prstGeom prst="rightArrow">
            <a:avLst>
              <a:gd name="adj1" fmla="val 37854"/>
              <a:gd name="adj2" fmla="val 77792"/>
            </a:avLst>
          </a:prstGeom>
          <a:solidFill>
            <a:schemeClr val="bg1">
              <a:lumMod val="50000"/>
            </a:schemeClr>
          </a:solidFill>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168" name="Right Arrow 167"/>
          <p:cNvSpPr/>
          <p:nvPr/>
        </p:nvSpPr>
        <p:spPr>
          <a:xfrm rot="16200000" flipV="1">
            <a:off x="5569981" y="5342303"/>
            <a:ext cx="956603" cy="178191"/>
          </a:xfrm>
          <a:prstGeom prst="rightArrow">
            <a:avLst>
              <a:gd name="adj1" fmla="val 37854"/>
              <a:gd name="adj2" fmla="val 77792"/>
            </a:avLst>
          </a:prstGeom>
          <a:solidFill>
            <a:schemeClr val="bg1">
              <a:lumMod val="50000"/>
            </a:schemeClr>
          </a:solidFill>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35859" name="TextBox 168"/>
          <p:cNvSpPr txBox="1">
            <a:spLocks noChangeArrowheads="1"/>
          </p:cNvSpPr>
          <p:nvPr/>
        </p:nvSpPr>
        <p:spPr bwMode="auto">
          <a:xfrm>
            <a:off x="6794372" y="3907590"/>
            <a:ext cx="1710927" cy="539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dirty="0"/>
              <a:t>Output Y</a:t>
            </a:r>
          </a:p>
          <a:p>
            <a:pPr algn="ctr" eaLnBrk="1" hangingPunct="1"/>
            <a:r>
              <a:rPr lang="en-GB" sz="1477" dirty="0"/>
              <a:t>Stopping Distance</a:t>
            </a:r>
          </a:p>
        </p:txBody>
      </p:sp>
      <p:sp>
        <p:nvSpPr>
          <p:cNvPr id="35860" name="TextBox 169"/>
          <p:cNvSpPr txBox="1">
            <a:spLocks noChangeArrowheads="1"/>
          </p:cNvSpPr>
          <p:nvPr/>
        </p:nvSpPr>
        <p:spPr bwMode="auto">
          <a:xfrm>
            <a:off x="3775222" y="3678992"/>
            <a:ext cx="1581084" cy="767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dirty="0"/>
              <a:t>Signal Factor M</a:t>
            </a:r>
          </a:p>
          <a:p>
            <a:pPr algn="ctr" eaLnBrk="1" hangingPunct="1"/>
            <a:r>
              <a:rPr lang="en-GB" sz="1477" dirty="0"/>
              <a:t>Force on the</a:t>
            </a:r>
          </a:p>
          <a:p>
            <a:pPr algn="ctr" eaLnBrk="1" hangingPunct="1"/>
            <a:r>
              <a:rPr lang="en-GB" sz="1477" dirty="0"/>
              <a:t> break pedal</a:t>
            </a:r>
          </a:p>
        </p:txBody>
      </p:sp>
    </p:spTree>
    <p:extLst>
      <p:ext uri="{BB962C8B-B14F-4D97-AF65-F5344CB8AC3E}">
        <p14:creationId xmlns:p14="http://schemas.microsoft.com/office/powerpoint/2010/main" val="3758005364"/>
      </p:ext>
    </p:extLst>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7889" name="Rectangle 3"/>
          <p:cNvSpPr>
            <a:spLocks noGrp="1" noChangeArrowheads="1"/>
          </p:cNvSpPr>
          <p:nvPr>
            <p:ph type="title"/>
          </p:nvPr>
        </p:nvSpPr>
        <p:spPr>
          <a:xfrm>
            <a:off x="0" y="36672"/>
            <a:ext cx="9404723" cy="1400530"/>
          </a:xfrm>
        </p:spPr>
        <p:txBody>
          <a:bodyPr/>
          <a:lstStyle/>
          <a:p>
            <a:r>
              <a:rPr lang="en-GB" sz="3200" dirty="0"/>
              <a:t>Example for Vehicle Braking</a:t>
            </a:r>
          </a:p>
        </p:txBody>
      </p:sp>
      <p:sp>
        <p:nvSpPr>
          <p:cNvPr id="37890" name="Rectangle 4"/>
          <p:cNvSpPr>
            <a:spLocks noGrp="1" noChangeArrowheads="1"/>
          </p:cNvSpPr>
          <p:nvPr>
            <p:ph idx="1"/>
          </p:nvPr>
        </p:nvSpPr>
        <p:spPr>
          <a:xfrm>
            <a:off x="1429731" y="1196882"/>
            <a:ext cx="8281108" cy="1338828"/>
          </a:xfrm>
        </p:spPr>
        <p:txBody>
          <a:bodyPr/>
          <a:lstStyle/>
          <a:p>
            <a:r>
              <a:rPr lang="en-GB" sz="2000" dirty="0"/>
              <a:t>Step 3: Identify the control factors (Z)</a:t>
            </a:r>
          </a:p>
          <a:p>
            <a:pPr lvl="1"/>
            <a:r>
              <a:rPr lang="en-GB" sz="2000" dirty="0"/>
              <a:t>What are the parameters that the designer has CONTROL over that will cause the output (Y) to vary?</a:t>
            </a:r>
          </a:p>
          <a:p>
            <a:endParaRPr lang="en-GB" sz="2000" dirty="0"/>
          </a:p>
        </p:txBody>
      </p:sp>
      <p:grpSp>
        <p:nvGrpSpPr>
          <p:cNvPr id="37891" name="Group 9"/>
          <p:cNvGrpSpPr>
            <a:grpSpLocks/>
          </p:cNvGrpSpPr>
          <p:nvPr/>
        </p:nvGrpSpPr>
        <p:grpSpPr bwMode="auto">
          <a:xfrm>
            <a:off x="2554729" y="3219451"/>
            <a:ext cx="1191696" cy="1821473"/>
            <a:chOff x="436" y="2281"/>
            <a:chExt cx="881" cy="1243"/>
          </a:xfrm>
        </p:grpSpPr>
        <p:sp>
          <p:nvSpPr>
            <p:cNvPr id="37912" name="Line 10"/>
            <p:cNvSpPr>
              <a:spLocks noChangeShapeType="1"/>
            </p:cNvSpPr>
            <p:nvPr/>
          </p:nvSpPr>
          <p:spPr bwMode="auto">
            <a:xfrm flipH="1">
              <a:off x="782" y="2937"/>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7913" name="Line 11"/>
            <p:cNvSpPr>
              <a:spLocks noChangeShapeType="1"/>
            </p:cNvSpPr>
            <p:nvPr/>
          </p:nvSpPr>
          <p:spPr bwMode="auto">
            <a:xfrm>
              <a:off x="845" y="2796"/>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7914" name="Line 12"/>
            <p:cNvSpPr>
              <a:spLocks noChangeShapeType="1"/>
            </p:cNvSpPr>
            <p:nvPr/>
          </p:nvSpPr>
          <p:spPr bwMode="auto">
            <a:xfrm flipH="1">
              <a:off x="845" y="2796"/>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7915" name="Line 13"/>
            <p:cNvSpPr>
              <a:spLocks noChangeShapeType="1"/>
            </p:cNvSpPr>
            <p:nvPr/>
          </p:nvSpPr>
          <p:spPr bwMode="auto">
            <a:xfrm flipV="1">
              <a:off x="554" y="3045"/>
              <a:ext cx="0"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7916" name="Line 14"/>
            <p:cNvSpPr>
              <a:spLocks noChangeShapeType="1"/>
            </p:cNvSpPr>
            <p:nvPr/>
          </p:nvSpPr>
          <p:spPr bwMode="auto">
            <a:xfrm>
              <a:off x="598" y="3069"/>
              <a:ext cx="0"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7917" name="Line 15"/>
            <p:cNvSpPr>
              <a:spLocks noChangeShapeType="1"/>
            </p:cNvSpPr>
            <p:nvPr/>
          </p:nvSpPr>
          <p:spPr bwMode="auto">
            <a:xfrm flipV="1">
              <a:off x="544" y="3015"/>
              <a:ext cx="0"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7918" name="Line 16"/>
            <p:cNvSpPr>
              <a:spLocks noChangeShapeType="1"/>
            </p:cNvSpPr>
            <p:nvPr/>
          </p:nvSpPr>
          <p:spPr bwMode="auto">
            <a:xfrm>
              <a:off x="685" y="2874"/>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7919" name="Line 17"/>
            <p:cNvSpPr>
              <a:spLocks noChangeShapeType="1"/>
            </p:cNvSpPr>
            <p:nvPr/>
          </p:nvSpPr>
          <p:spPr bwMode="auto">
            <a:xfrm flipH="1" flipV="1">
              <a:off x="744" y="2978"/>
              <a:ext cx="1"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7920" name="Freeform 18"/>
            <p:cNvSpPr>
              <a:spLocks/>
            </p:cNvSpPr>
            <p:nvPr/>
          </p:nvSpPr>
          <p:spPr bwMode="auto">
            <a:xfrm>
              <a:off x="436" y="2281"/>
              <a:ext cx="498" cy="344"/>
            </a:xfrm>
            <a:custGeom>
              <a:avLst/>
              <a:gdLst>
                <a:gd name="T0" fmla="*/ 312 w 460"/>
                <a:gd name="T1" fmla="*/ 267 h 344"/>
                <a:gd name="T2" fmla="*/ 90 w 460"/>
                <a:gd name="T3" fmla="*/ 320 h 344"/>
                <a:gd name="T4" fmla="*/ 62 w 460"/>
                <a:gd name="T5" fmla="*/ 313 h 344"/>
                <a:gd name="T6" fmla="*/ 40 w 460"/>
                <a:gd name="T7" fmla="*/ 302 h 344"/>
                <a:gd name="T8" fmla="*/ 21 w 460"/>
                <a:gd name="T9" fmla="*/ 290 h 344"/>
                <a:gd name="T10" fmla="*/ 13 w 460"/>
                <a:gd name="T11" fmla="*/ 276 h 344"/>
                <a:gd name="T12" fmla="*/ 2 w 460"/>
                <a:gd name="T13" fmla="*/ 258 h 344"/>
                <a:gd name="T14" fmla="*/ 0 w 460"/>
                <a:gd name="T15" fmla="*/ 238 h 344"/>
                <a:gd name="T16" fmla="*/ 2 w 460"/>
                <a:gd name="T17" fmla="*/ 216 h 344"/>
                <a:gd name="T18" fmla="*/ 13 w 460"/>
                <a:gd name="T19" fmla="*/ 191 h 344"/>
                <a:gd name="T20" fmla="*/ 74 w 460"/>
                <a:gd name="T21" fmla="*/ 184 h 344"/>
                <a:gd name="T22" fmla="*/ 126 w 460"/>
                <a:gd name="T23" fmla="*/ 177 h 344"/>
                <a:gd name="T24" fmla="*/ 169 w 460"/>
                <a:gd name="T25" fmla="*/ 167 h 344"/>
                <a:gd name="T26" fmla="*/ 202 w 460"/>
                <a:gd name="T27" fmla="*/ 158 h 344"/>
                <a:gd name="T28" fmla="*/ 230 w 460"/>
                <a:gd name="T29" fmla="*/ 145 h 344"/>
                <a:gd name="T30" fmla="*/ 243 w 460"/>
                <a:gd name="T31" fmla="*/ 130 h 344"/>
                <a:gd name="T32" fmla="*/ 250 w 460"/>
                <a:gd name="T33" fmla="*/ 115 h 344"/>
                <a:gd name="T34" fmla="*/ 249 w 460"/>
                <a:gd name="T35" fmla="*/ 98 h 344"/>
                <a:gd name="T36" fmla="*/ 312 w 460"/>
                <a:gd name="T37" fmla="*/ 91 h 344"/>
                <a:gd name="T38" fmla="*/ 371 w 460"/>
                <a:gd name="T39" fmla="*/ 83 h 344"/>
                <a:gd name="T40" fmla="*/ 427 w 460"/>
                <a:gd name="T41" fmla="*/ 74 h 344"/>
                <a:gd name="T42" fmla="*/ 472 w 460"/>
                <a:gd name="T43" fmla="*/ 65 h 344"/>
                <a:gd name="T44" fmla="*/ 510 w 460"/>
                <a:gd name="T45" fmla="*/ 52 h 344"/>
                <a:gd name="T46" fmla="*/ 542 w 460"/>
                <a:gd name="T47" fmla="*/ 39 h 344"/>
                <a:gd name="T48" fmla="*/ 569 w 460"/>
                <a:gd name="T49" fmla="*/ 25 h 344"/>
                <a:gd name="T50" fmla="*/ 598 w 460"/>
                <a:gd name="T51" fmla="*/ 16 h 344"/>
                <a:gd name="T52" fmla="*/ 625 w 460"/>
                <a:gd name="T53" fmla="*/ 8 h 344"/>
                <a:gd name="T54" fmla="*/ 647 w 460"/>
                <a:gd name="T55" fmla="*/ 3 h 344"/>
                <a:gd name="T56" fmla="*/ 667 w 460"/>
                <a:gd name="T57" fmla="*/ 0 h 344"/>
                <a:gd name="T58" fmla="*/ 687 w 460"/>
                <a:gd name="T59" fmla="*/ 2 h 344"/>
                <a:gd name="T60" fmla="*/ 705 w 460"/>
                <a:gd name="T61" fmla="*/ 5 h 344"/>
                <a:gd name="T62" fmla="*/ 719 w 460"/>
                <a:gd name="T63" fmla="*/ 12 h 344"/>
                <a:gd name="T64" fmla="*/ 728 w 460"/>
                <a:gd name="T65" fmla="*/ 23 h 344"/>
                <a:gd name="T66" fmla="*/ 738 w 460"/>
                <a:gd name="T67" fmla="*/ 36 h 344"/>
                <a:gd name="T68" fmla="*/ 704 w 460"/>
                <a:gd name="T69" fmla="*/ 75 h 344"/>
                <a:gd name="T70" fmla="*/ 664 w 460"/>
                <a:gd name="T71" fmla="*/ 110 h 344"/>
                <a:gd name="T72" fmla="*/ 615 w 460"/>
                <a:gd name="T73" fmla="*/ 141 h 344"/>
                <a:gd name="T74" fmla="*/ 564 w 460"/>
                <a:gd name="T75" fmla="*/ 170 h 344"/>
                <a:gd name="T76" fmla="*/ 504 w 460"/>
                <a:gd name="T77" fmla="*/ 193 h 344"/>
                <a:gd name="T78" fmla="*/ 436 w 460"/>
                <a:gd name="T79" fmla="*/ 213 h 344"/>
                <a:gd name="T80" fmla="*/ 366 w 460"/>
                <a:gd name="T81" fmla="*/ 230 h 344"/>
                <a:gd name="T82" fmla="*/ 289 w 460"/>
                <a:gd name="T83" fmla="*/ 243 h 344"/>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460"/>
                <a:gd name="T127" fmla="*/ 0 h 344"/>
                <a:gd name="T128" fmla="*/ 460 w 460"/>
                <a:gd name="T129" fmla="*/ 344 h 344"/>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460" h="344">
                  <a:moveTo>
                    <a:pt x="180" y="243"/>
                  </a:moveTo>
                  <a:lnTo>
                    <a:pt x="194" y="267"/>
                  </a:lnTo>
                  <a:lnTo>
                    <a:pt x="71" y="343"/>
                  </a:lnTo>
                  <a:lnTo>
                    <a:pt x="56" y="320"/>
                  </a:lnTo>
                  <a:lnTo>
                    <a:pt x="47" y="317"/>
                  </a:lnTo>
                  <a:lnTo>
                    <a:pt x="39" y="313"/>
                  </a:lnTo>
                  <a:lnTo>
                    <a:pt x="31" y="307"/>
                  </a:lnTo>
                  <a:lnTo>
                    <a:pt x="25" y="302"/>
                  </a:lnTo>
                  <a:lnTo>
                    <a:pt x="20" y="297"/>
                  </a:lnTo>
                  <a:lnTo>
                    <a:pt x="14" y="290"/>
                  </a:lnTo>
                  <a:lnTo>
                    <a:pt x="10" y="283"/>
                  </a:lnTo>
                  <a:lnTo>
                    <a:pt x="7" y="276"/>
                  </a:lnTo>
                  <a:lnTo>
                    <a:pt x="4" y="267"/>
                  </a:lnTo>
                  <a:lnTo>
                    <a:pt x="2" y="258"/>
                  </a:lnTo>
                  <a:lnTo>
                    <a:pt x="1" y="248"/>
                  </a:lnTo>
                  <a:lnTo>
                    <a:pt x="0" y="238"/>
                  </a:lnTo>
                  <a:lnTo>
                    <a:pt x="1" y="226"/>
                  </a:lnTo>
                  <a:lnTo>
                    <a:pt x="2" y="216"/>
                  </a:lnTo>
                  <a:lnTo>
                    <a:pt x="4" y="203"/>
                  </a:lnTo>
                  <a:lnTo>
                    <a:pt x="7" y="191"/>
                  </a:lnTo>
                  <a:lnTo>
                    <a:pt x="26" y="187"/>
                  </a:lnTo>
                  <a:lnTo>
                    <a:pt x="46" y="184"/>
                  </a:lnTo>
                  <a:lnTo>
                    <a:pt x="62" y="181"/>
                  </a:lnTo>
                  <a:lnTo>
                    <a:pt x="78" y="177"/>
                  </a:lnTo>
                  <a:lnTo>
                    <a:pt x="92" y="172"/>
                  </a:lnTo>
                  <a:lnTo>
                    <a:pt x="105" y="167"/>
                  </a:lnTo>
                  <a:lnTo>
                    <a:pt x="117" y="163"/>
                  </a:lnTo>
                  <a:lnTo>
                    <a:pt x="127" y="158"/>
                  </a:lnTo>
                  <a:lnTo>
                    <a:pt x="135" y="151"/>
                  </a:lnTo>
                  <a:lnTo>
                    <a:pt x="142" y="145"/>
                  </a:lnTo>
                  <a:lnTo>
                    <a:pt x="148" y="138"/>
                  </a:lnTo>
                  <a:lnTo>
                    <a:pt x="151" y="130"/>
                  </a:lnTo>
                  <a:lnTo>
                    <a:pt x="155" y="123"/>
                  </a:lnTo>
                  <a:lnTo>
                    <a:pt x="155" y="115"/>
                  </a:lnTo>
                  <a:lnTo>
                    <a:pt x="155" y="107"/>
                  </a:lnTo>
                  <a:lnTo>
                    <a:pt x="154" y="98"/>
                  </a:lnTo>
                  <a:lnTo>
                    <a:pt x="174" y="94"/>
                  </a:lnTo>
                  <a:lnTo>
                    <a:pt x="194" y="91"/>
                  </a:lnTo>
                  <a:lnTo>
                    <a:pt x="213" y="87"/>
                  </a:lnTo>
                  <a:lnTo>
                    <a:pt x="231" y="83"/>
                  </a:lnTo>
                  <a:lnTo>
                    <a:pt x="248" y="79"/>
                  </a:lnTo>
                  <a:lnTo>
                    <a:pt x="264" y="74"/>
                  </a:lnTo>
                  <a:lnTo>
                    <a:pt x="280" y="69"/>
                  </a:lnTo>
                  <a:lnTo>
                    <a:pt x="294" y="65"/>
                  </a:lnTo>
                  <a:lnTo>
                    <a:pt x="306" y="58"/>
                  </a:lnTo>
                  <a:lnTo>
                    <a:pt x="317" y="52"/>
                  </a:lnTo>
                  <a:lnTo>
                    <a:pt x="327" y="45"/>
                  </a:lnTo>
                  <a:lnTo>
                    <a:pt x="337" y="39"/>
                  </a:lnTo>
                  <a:lnTo>
                    <a:pt x="345" y="31"/>
                  </a:lnTo>
                  <a:lnTo>
                    <a:pt x="354" y="25"/>
                  </a:lnTo>
                  <a:lnTo>
                    <a:pt x="361" y="20"/>
                  </a:lnTo>
                  <a:lnTo>
                    <a:pt x="371" y="16"/>
                  </a:lnTo>
                  <a:lnTo>
                    <a:pt x="378" y="11"/>
                  </a:lnTo>
                  <a:lnTo>
                    <a:pt x="387" y="8"/>
                  </a:lnTo>
                  <a:lnTo>
                    <a:pt x="394" y="5"/>
                  </a:lnTo>
                  <a:lnTo>
                    <a:pt x="402" y="3"/>
                  </a:lnTo>
                  <a:lnTo>
                    <a:pt x="408" y="1"/>
                  </a:lnTo>
                  <a:lnTo>
                    <a:pt x="415" y="0"/>
                  </a:lnTo>
                  <a:lnTo>
                    <a:pt x="421" y="0"/>
                  </a:lnTo>
                  <a:lnTo>
                    <a:pt x="428" y="2"/>
                  </a:lnTo>
                  <a:lnTo>
                    <a:pt x="433" y="3"/>
                  </a:lnTo>
                  <a:lnTo>
                    <a:pt x="438" y="5"/>
                  </a:lnTo>
                  <a:lnTo>
                    <a:pt x="442" y="8"/>
                  </a:lnTo>
                  <a:lnTo>
                    <a:pt x="446" y="12"/>
                  </a:lnTo>
                  <a:lnTo>
                    <a:pt x="449" y="17"/>
                  </a:lnTo>
                  <a:lnTo>
                    <a:pt x="453" y="23"/>
                  </a:lnTo>
                  <a:lnTo>
                    <a:pt x="456" y="28"/>
                  </a:lnTo>
                  <a:lnTo>
                    <a:pt x="459" y="36"/>
                  </a:lnTo>
                  <a:lnTo>
                    <a:pt x="448" y="56"/>
                  </a:lnTo>
                  <a:lnTo>
                    <a:pt x="437" y="75"/>
                  </a:lnTo>
                  <a:lnTo>
                    <a:pt x="424" y="92"/>
                  </a:lnTo>
                  <a:lnTo>
                    <a:pt x="412" y="110"/>
                  </a:lnTo>
                  <a:lnTo>
                    <a:pt x="398" y="126"/>
                  </a:lnTo>
                  <a:lnTo>
                    <a:pt x="382" y="141"/>
                  </a:lnTo>
                  <a:lnTo>
                    <a:pt x="366" y="156"/>
                  </a:lnTo>
                  <a:lnTo>
                    <a:pt x="350" y="170"/>
                  </a:lnTo>
                  <a:lnTo>
                    <a:pt x="331" y="181"/>
                  </a:lnTo>
                  <a:lnTo>
                    <a:pt x="313" y="193"/>
                  </a:lnTo>
                  <a:lnTo>
                    <a:pt x="293" y="204"/>
                  </a:lnTo>
                  <a:lnTo>
                    <a:pt x="272" y="213"/>
                  </a:lnTo>
                  <a:lnTo>
                    <a:pt x="250" y="222"/>
                  </a:lnTo>
                  <a:lnTo>
                    <a:pt x="227" y="230"/>
                  </a:lnTo>
                  <a:lnTo>
                    <a:pt x="204" y="237"/>
                  </a:lnTo>
                  <a:lnTo>
                    <a:pt x="180" y="243"/>
                  </a:lnTo>
                </a:path>
              </a:pathLst>
            </a:custGeom>
            <a:solidFill>
              <a:srgbClr val="000000"/>
            </a:solidFill>
            <a:ln w="12700" cap="rnd" cmpd="sng">
              <a:solidFill>
                <a:srgbClr val="000000"/>
              </a:solidFill>
              <a:prstDash val="solid"/>
              <a:round/>
              <a:headEnd type="none" w="med" len="med"/>
              <a:tailEnd type="none" w="med" len="med"/>
            </a:ln>
          </p:spPr>
          <p:txBody>
            <a:bodyPr/>
            <a:lstStyle/>
            <a:p>
              <a:endParaRPr lang="en-US" sz="1477" dirty="0"/>
            </a:p>
          </p:txBody>
        </p:sp>
        <p:sp>
          <p:nvSpPr>
            <p:cNvPr id="37921" name="Freeform 19"/>
            <p:cNvSpPr>
              <a:spLocks/>
            </p:cNvSpPr>
            <p:nvPr/>
          </p:nvSpPr>
          <p:spPr bwMode="auto">
            <a:xfrm>
              <a:off x="436" y="2281"/>
              <a:ext cx="498" cy="344"/>
            </a:xfrm>
            <a:custGeom>
              <a:avLst/>
              <a:gdLst>
                <a:gd name="T0" fmla="*/ 312 w 460"/>
                <a:gd name="T1" fmla="*/ 267 h 344"/>
                <a:gd name="T2" fmla="*/ 90 w 460"/>
                <a:gd name="T3" fmla="*/ 320 h 344"/>
                <a:gd name="T4" fmla="*/ 62 w 460"/>
                <a:gd name="T5" fmla="*/ 313 h 344"/>
                <a:gd name="T6" fmla="*/ 40 w 460"/>
                <a:gd name="T7" fmla="*/ 302 h 344"/>
                <a:gd name="T8" fmla="*/ 21 w 460"/>
                <a:gd name="T9" fmla="*/ 290 h 344"/>
                <a:gd name="T10" fmla="*/ 13 w 460"/>
                <a:gd name="T11" fmla="*/ 276 h 344"/>
                <a:gd name="T12" fmla="*/ 2 w 460"/>
                <a:gd name="T13" fmla="*/ 258 h 344"/>
                <a:gd name="T14" fmla="*/ 0 w 460"/>
                <a:gd name="T15" fmla="*/ 238 h 344"/>
                <a:gd name="T16" fmla="*/ 2 w 460"/>
                <a:gd name="T17" fmla="*/ 216 h 344"/>
                <a:gd name="T18" fmla="*/ 13 w 460"/>
                <a:gd name="T19" fmla="*/ 191 h 344"/>
                <a:gd name="T20" fmla="*/ 74 w 460"/>
                <a:gd name="T21" fmla="*/ 184 h 344"/>
                <a:gd name="T22" fmla="*/ 126 w 460"/>
                <a:gd name="T23" fmla="*/ 177 h 344"/>
                <a:gd name="T24" fmla="*/ 169 w 460"/>
                <a:gd name="T25" fmla="*/ 167 h 344"/>
                <a:gd name="T26" fmla="*/ 202 w 460"/>
                <a:gd name="T27" fmla="*/ 158 h 344"/>
                <a:gd name="T28" fmla="*/ 230 w 460"/>
                <a:gd name="T29" fmla="*/ 145 h 344"/>
                <a:gd name="T30" fmla="*/ 243 w 460"/>
                <a:gd name="T31" fmla="*/ 130 h 344"/>
                <a:gd name="T32" fmla="*/ 250 w 460"/>
                <a:gd name="T33" fmla="*/ 115 h 344"/>
                <a:gd name="T34" fmla="*/ 249 w 460"/>
                <a:gd name="T35" fmla="*/ 98 h 344"/>
                <a:gd name="T36" fmla="*/ 312 w 460"/>
                <a:gd name="T37" fmla="*/ 91 h 344"/>
                <a:gd name="T38" fmla="*/ 371 w 460"/>
                <a:gd name="T39" fmla="*/ 83 h 344"/>
                <a:gd name="T40" fmla="*/ 427 w 460"/>
                <a:gd name="T41" fmla="*/ 74 h 344"/>
                <a:gd name="T42" fmla="*/ 472 w 460"/>
                <a:gd name="T43" fmla="*/ 65 h 344"/>
                <a:gd name="T44" fmla="*/ 510 w 460"/>
                <a:gd name="T45" fmla="*/ 52 h 344"/>
                <a:gd name="T46" fmla="*/ 542 w 460"/>
                <a:gd name="T47" fmla="*/ 39 h 344"/>
                <a:gd name="T48" fmla="*/ 569 w 460"/>
                <a:gd name="T49" fmla="*/ 25 h 344"/>
                <a:gd name="T50" fmla="*/ 598 w 460"/>
                <a:gd name="T51" fmla="*/ 16 h 344"/>
                <a:gd name="T52" fmla="*/ 625 w 460"/>
                <a:gd name="T53" fmla="*/ 8 h 344"/>
                <a:gd name="T54" fmla="*/ 647 w 460"/>
                <a:gd name="T55" fmla="*/ 3 h 344"/>
                <a:gd name="T56" fmla="*/ 667 w 460"/>
                <a:gd name="T57" fmla="*/ 0 h 344"/>
                <a:gd name="T58" fmla="*/ 687 w 460"/>
                <a:gd name="T59" fmla="*/ 2 h 344"/>
                <a:gd name="T60" fmla="*/ 705 w 460"/>
                <a:gd name="T61" fmla="*/ 5 h 344"/>
                <a:gd name="T62" fmla="*/ 719 w 460"/>
                <a:gd name="T63" fmla="*/ 12 h 344"/>
                <a:gd name="T64" fmla="*/ 728 w 460"/>
                <a:gd name="T65" fmla="*/ 23 h 344"/>
                <a:gd name="T66" fmla="*/ 738 w 460"/>
                <a:gd name="T67" fmla="*/ 36 h 344"/>
                <a:gd name="T68" fmla="*/ 704 w 460"/>
                <a:gd name="T69" fmla="*/ 75 h 344"/>
                <a:gd name="T70" fmla="*/ 664 w 460"/>
                <a:gd name="T71" fmla="*/ 110 h 344"/>
                <a:gd name="T72" fmla="*/ 615 w 460"/>
                <a:gd name="T73" fmla="*/ 141 h 344"/>
                <a:gd name="T74" fmla="*/ 564 w 460"/>
                <a:gd name="T75" fmla="*/ 170 h 344"/>
                <a:gd name="T76" fmla="*/ 504 w 460"/>
                <a:gd name="T77" fmla="*/ 193 h 344"/>
                <a:gd name="T78" fmla="*/ 436 w 460"/>
                <a:gd name="T79" fmla="*/ 213 h 344"/>
                <a:gd name="T80" fmla="*/ 366 w 460"/>
                <a:gd name="T81" fmla="*/ 230 h 344"/>
                <a:gd name="T82" fmla="*/ 289 w 460"/>
                <a:gd name="T83" fmla="*/ 243 h 344"/>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460"/>
                <a:gd name="T127" fmla="*/ 0 h 344"/>
                <a:gd name="T128" fmla="*/ 460 w 460"/>
                <a:gd name="T129" fmla="*/ 344 h 344"/>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460" h="344">
                  <a:moveTo>
                    <a:pt x="180" y="243"/>
                  </a:moveTo>
                  <a:lnTo>
                    <a:pt x="194" y="267"/>
                  </a:lnTo>
                  <a:lnTo>
                    <a:pt x="71" y="343"/>
                  </a:lnTo>
                  <a:lnTo>
                    <a:pt x="56" y="320"/>
                  </a:lnTo>
                  <a:lnTo>
                    <a:pt x="47" y="317"/>
                  </a:lnTo>
                  <a:lnTo>
                    <a:pt x="39" y="313"/>
                  </a:lnTo>
                  <a:lnTo>
                    <a:pt x="31" y="307"/>
                  </a:lnTo>
                  <a:lnTo>
                    <a:pt x="25" y="302"/>
                  </a:lnTo>
                  <a:lnTo>
                    <a:pt x="20" y="297"/>
                  </a:lnTo>
                  <a:lnTo>
                    <a:pt x="14" y="290"/>
                  </a:lnTo>
                  <a:lnTo>
                    <a:pt x="10" y="283"/>
                  </a:lnTo>
                  <a:lnTo>
                    <a:pt x="7" y="276"/>
                  </a:lnTo>
                  <a:lnTo>
                    <a:pt x="4" y="267"/>
                  </a:lnTo>
                  <a:lnTo>
                    <a:pt x="2" y="258"/>
                  </a:lnTo>
                  <a:lnTo>
                    <a:pt x="1" y="248"/>
                  </a:lnTo>
                  <a:lnTo>
                    <a:pt x="0" y="238"/>
                  </a:lnTo>
                  <a:lnTo>
                    <a:pt x="1" y="226"/>
                  </a:lnTo>
                  <a:lnTo>
                    <a:pt x="2" y="216"/>
                  </a:lnTo>
                  <a:lnTo>
                    <a:pt x="4" y="203"/>
                  </a:lnTo>
                  <a:lnTo>
                    <a:pt x="7" y="191"/>
                  </a:lnTo>
                  <a:lnTo>
                    <a:pt x="26" y="187"/>
                  </a:lnTo>
                  <a:lnTo>
                    <a:pt x="46" y="184"/>
                  </a:lnTo>
                  <a:lnTo>
                    <a:pt x="62" y="181"/>
                  </a:lnTo>
                  <a:lnTo>
                    <a:pt x="78" y="177"/>
                  </a:lnTo>
                  <a:lnTo>
                    <a:pt x="92" y="172"/>
                  </a:lnTo>
                  <a:lnTo>
                    <a:pt x="105" y="167"/>
                  </a:lnTo>
                  <a:lnTo>
                    <a:pt x="117" y="163"/>
                  </a:lnTo>
                  <a:lnTo>
                    <a:pt x="127" y="158"/>
                  </a:lnTo>
                  <a:lnTo>
                    <a:pt x="135" y="151"/>
                  </a:lnTo>
                  <a:lnTo>
                    <a:pt x="142" y="145"/>
                  </a:lnTo>
                  <a:lnTo>
                    <a:pt x="148" y="138"/>
                  </a:lnTo>
                  <a:lnTo>
                    <a:pt x="151" y="130"/>
                  </a:lnTo>
                  <a:lnTo>
                    <a:pt x="155" y="123"/>
                  </a:lnTo>
                  <a:lnTo>
                    <a:pt x="155" y="115"/>
                  </a:lnTo>
                  <a:lnTo>
                    <a:pt x="155" y="107"/>
                  </a:lnTo>
                  <a:lnTo>
                    <a:pt x="154" y="98"/>
                  </a:lnTo>
                  <a:lnTo>
                    <a:pt x="174" y="94"/>
                  </a:lnTo>
                  <a:lnTo>
                    <a:pt x="194" y="91"/>
                  </a:lnTo>
                  <a:lnTo>
                    <a:pt x="213" y="87"/>
                  </a:lnTo>
                  <a:lnTo>
                    <a:pt x="231" y="83"/>
                  </a:lnTo>
                  <a:lnTo>
                    <a:pt x="248" y="79"/>
                  </a:lnTo>
                  <a:lnTo>
                    <a:pt x="264" y="74"/>
                  </a:lnTo>
                  <a:lnTo>
                    <a:pt x="280" y="69"/>
                  </a:lnTo>
                  <a:lnTo>
                    <a:pt x="294" y="65"/>
                  </a:lnTo>
                  <a:lnTo>
                    <a:pt x="306" y="58"/>
                  </a:lnTo>
                  <a:lnTo>
                    <a:pt x="317" y="52"/>
                  </a:lnTo>
                  <a:lnTo>
                    <a:pt x="327" y="45"/>
                  </a:lnTo>
                  <a:lnTo>
                    <a:pt x="337" y="39"/>
                  </a:lnTo>
                  <a:lnTo>
                    <a:pt x="345" y="31"/>
                  </a:lnTo>
                  <a:lnTo>
                    <a:pt x="354" y="25"/>
                  </a:lnTo>
                  <a:lnTo>
                    <a:pt x="361" y="20"/>
                  </a:lnTo>
                  <a:lnTo>
                    <a:pt x="371" y="16"/>
                  </a:lnTo>
                  <a:lnTo>
                    <a:pt x="378" y="11"/>
                  </a:lnTo>
                  <a:lnTo>
                    <a:pt x="387" y="8"/>
                  </a:lnTo>
                  <a:lnTo>
                    <a:pt x="394" y="5"/>
                  </a:lnTo>
                  <a:lnTo>
                    <a:pt x="402" y="3"/>
                  </a:lnTo>
                  <a:lnTo>
                    <a:pt x="408" y="1"/>
                  </a:lnTo>
                  <a:lnTo>
                    <a:pt x="415" y="0"/>
                  </a:lnTo>
                  <a:lnTo>
                    <a:pt x="421" y="0"/>
                  </a:lnTo>
                  <a:lnTo>
                    <a:pt x="428" y="2"/>
                  </a:lnTo>
                  <a:lnTo>
                    <a:pt x="433" y="3"/>
                  </a:lnTo>
                  <a:lnTo>
                    <a:pt x="438" y="5"/>
                  </a:lnTo>
                  <a:lnTo>
                    <a:pt x="442" y="8"/>
                  </a:lnTo>
                  <a:lnTo>
                    <a:pt x="446" y="12"/>
                  </a:lnTo>
                  <a:lnTo>
                    <a:pt x="449" y="17"/>
                  </a:lnTo>
                  <a:lnTo>
                    <a:pt x="453" y="23"/>
                  </a:lnTo>
                  <a:lnTo>
                    <a:pt x="456" y="28"/>
                  </a:lnTo>
                  <a:lnTo>
                    <a:pt x="459" y="36"/>
                  </a:lnTo>
                  <a:lnTo>
                    <a:pt x="448" y="56"/>
                  </a:lnTo>
                  <a:lnTo>
                    <a:pt x="437" y="75"/>
                  </a:lnTo>
                  <a:lnTo>
                    <a:pt x="424" y="92"/>
                  </a:lnTo>
                  <a:lnTo>
                    <a:pt x="412" y="110"/>
                  </a:lnTo>
                  <a:lnTo>
                    <a:pt x="398" y="126"/>
                  </a:lnTo>
                  <a:lnTo>
                    <a:pt x="382" y="141"/>
                  </a:lnTo>
                  <a:lnTo>
                    <a:pt x="366" y="156"/>
                  </a:lnTo>
                  <a:lnTo>
                    <a:pt x="350" y="170"/>
                  </a:lnTo>
                  <a:lnTo>
                    <a:pt x="331" y="181"/>
                  </a:lnTo>
                  <a:lnTo>
                    <a:pt x="313" y="193"/>
                  </a:lnTo>
                  <a:lnTo>
                    <a:pt x="293" y="204"/>
                  </a:lnTo>
                  <a:lnTo>
                    <a:pt x="272" y="213"/>
                  </a:lnTo>
                  <a:lnTo>
                    <a:pt x="250" y="222"/>
                  </a:lnTo>
                  <a:lnTo>
                    <a:pt x="227" y="230"/>
                  </a:lnTo>
                  <a:lnTo>
                    <a:pt x="204" y="237"/>
                  </a:lnTo>
                  <a:lnTo>
                    <a:pt x="180" y="243"/>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22" name="Line 20"/>
            <p:cNvSpPr>
              <a:spLocks noChangeShapeType="1"/>
            </p:cNvSpPr>
            <p:nvPr/>
          </p:nvSpPr>
          <p:spPr bwMode="auto">
            <a:xfrm flipV="1">
              <a:off x="497" y="2524"/>
              <a:ext cx="134" cy="77"/>
            </a:xfrm>
            <a:prstGeom prst="line">
              <a:avLst/>
            </a:prstGeom>
            <a:noFill/>
            <a:ln w="12700">
              <a:solidFill>
                <a:srgbClr val="FFFFFF"/>
              </a:solidFill>
              <a:round/>
              <a:headEnd/>
              <a:tailEnd/>
            </a:ln>
            <a:extLst>
              <a:ext uri="{909E8E84-426E-40DD-AFC4-6F175D3DCCD1}">
                <a14:hiddenFill xmlns:a14="http://schemas.microsoft.com/office/drawing/2010/main">
                  <a:noFill/>
                </a14:hiddenFill>
              </a:ext>
            </a:extLst>
          </p:spPr>
          <p:txBody>
            <a:bodyPr/>
            <a:lstStyle/>
            <a:p>
              <a:endParaRPr lang="en-US" sz="1477" dirty="0"/>
            </a:p>
          </p:txBody>
        </p:sp>
        <p:sp>
          <p:nvSpPr>
            <p:cNvPr id="37923" name="Freeform 21"/>
            <p:cNvSpPr>
              <a:spLocks/>
            </p:cNvSpPr>
            <p:nvPr/>
          </p:nvSpPr>
          <p:spPr bwMode="auto">
            <a:xfrm>
              <a:off x="690" y="2370"/>
              <a:ext cx="117" cy="117"/>
            </a:xfrm>
            <a:custGeom>
              <a:avLst/>
              <a:gdLst>
                <a:gd name="T0" fmla="*/ 14 w 108"/>
                <a:gd name="T1" fmla="*/ 116 h 117"/>
                <a:gd name="T2" fmla="*/ 4 w 108"/>
                <a:gd name="T3" fmla="*/ 108 h 117"/>
                <a:gd name="T4" fmla="*/ 1 w 108"/>
                <a:gd name="T5" fmla="*/ 100 h 117"/>
                <a:gd name="T6" fmla="*/ 0 w 108"/>
                <a:gd name="T7" fmla="*/ 94 h 117"/>
                <a:gd name="T8" fmla="*/ 0 w 108"/>
                <a:gd name="T9" fmla="*/ 86 h 117"/>
                <a:gd name="T10" fmla="*/ 1 w 108"/>
                <a:gd name="T11" fmla="*/ 78 h 117"/>
                <a:gd name="T12" fmla="*/ 4 w 108"/>
                <a:gd name="T13" fmla="*/ 72 h 117"/>
                <a:gd name="T14" fmla="*/ 15 w 108"/>
                <a:gd name="T15" fmla="*/ 65 h 117"/>
                <a:gd name="T16" fmla="*/ 22 w 108"/>
                <a:gd name="T17" fmla="*/ 58 h 117"/>
                <a:gd name="T18" fmla="*/ 34 w 108"/>
                <a:gd name="T19" fmla="*/ 50 h 117"/>
                <a:gd name="T20" fmla="*/ 48 w 108"/>
                <a:gd name="T21" fmla="*/ 43 h 117"/>
                <a:gd name="T22" fmla="*/ 63 w 108"/>
                <a:gd name="T23" fmla="*/ 36 h 117"/>
                <a:gd name="T24" fmla="*/ 81 w 108"/>
                <a:gd name="T25" fmla="*/ 28 h 117"/>
                <a:gd name="T26" fmla="*/ 101 w 108"/>
                <a:gd name="T27" fmla="*/ 21 h 117"/>
                <a:gd name="T28" fmla="*/ 122 w 108"/>
                <a:gd name="T29" fmla="*/ 14 h 117"/>
                <a:gd name="T30" fmla="*/ 146 w 108"/>
                <a:gd name="T31" fmla="*/ 7 h 117"/>
                <a:gd name="T32" fmla="*/ 173 w 108"/>
                <a:gd name="T33" fmla="*/ 0 h 117"/>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08"/>
                <a:gd name="T52" fmla="*/ 0 h 117"/>
                <a:gd name="T53" fmla="*/ 108 w 108"/>
                <a:gd name="T54" fmla="*/ 117 h 117"/>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08" h="117">
                  <a:moveTo>
                    <a:pt x="8" y="116"/>
                  </a:moveTo>
                  <a:lnTo>
                    <a:pt x="4" y="108"/>
                  </a:lnTo>
                  <a:lnTo>
                    <a:pt x="1" y="100"/>
                  </a:lnTo>
                  <a:lnTo>
                    <a:pt x="0" y="94"/>
                  </a:lnTo>
                  <a:lnTo>
                    <a:pt x="0" y="86"/>
                  </a:lnTo>
                  <a:lnTo>
                    <a:pt x="1" y="78"/>
                  </a:lnTo>
                  <a:lnTo>
                    <a:pt x="4" y="72"/>
                  </a:lnTo>
                  <a:lnTo>
                    <a:pt x="9" y="65"/>
                  </a:lnTo>
                  <a:lnTo>
                    <a:pt x="14" y="58"/>
                  </a:lnTo>
                  <a:lnTo>
                    <a:pt x="21" y="50"/>
                  </a:lnTo>
                  <a:lnTo>
                    <a:pt x="30" y="43"/>
                  </a:lnTo>
                  <a:lnTo>
                    <a:pt x="39" y="36"/>
                  </a:lnTo>
                  <a:lnTo>
                    <a:pt x="50" y="28"/>
                  </a:lnTo>
                  <a:lnTo>
                    <a:pt x="62" y="21"/>
                  </a:lnTo>
                  <a:lnTo>
                    <a:pt x="76" y="14"/>
                  </a:lnTo>
                  <a:lnTo>
                    <a:pt x="90" y="7"/>
                  </a:lnTo>
                  <a:lnTo>
                    <a:pt x="107"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24" name="Line 22"/>
            <p:cNvSpPr>
              <a:spLocks noChangeShapeType="1"/>
            </p:cNvSpPr>
            <p:nvPr/>
          </p:nvSpPr>
          <p:spPr bwMode="auto">
            <a:xfrm flipH="1">
              <a:off x="697" y="2948"/>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7925" name="Line 23"/>
            <p:cNvSpPr>
              <a:spLocks noChangeShapeType="1"/>
            </p:cNvSpPr>
            <p:nvPr/>
          </p:nvSpPr>
          <p:spPr bwMode="auto">
            <a:xfrm>
              <a:off x="805" y="2831"/>
              <a:ext cx="0" cy="2"/>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7926" name="Freeform 24"/>
            <p:cNvSpPr>
              <a:spLocks/>
            </p:cNvSpPr>
            <p:nvPr/>
          </p:nvSpPr>
          <p:spPr bwMode="auto">
            <a:xfrm>
              <a:off x="779" y="2330"/>
              <a:ext cx="28" cy="41"/>
            </a:xfrm>
            <a:custGeom>
              <a:avLst/>
              <a:gdLst>
                <a:gd name="T0" fmla="*/ 48 w 25"/>
                <a:gd name="T1" fmla="*/ 40 h 41"/>
                <a:gd name="T2" fmla="*/ 45 w 25"/>
                <a:gd name="T3" fmla="*/ 35 h 41"/>
                <a:gd name="T4" fmla="*/ 45 w 25"/>
                <a:gd name="T5" fmla="*/ 30 h 41"/>
                <a:gd name="T6" fmla="*/ 45 w 25"/>
                <a:gd name="T7" fmla="*/ 26 h 41"/>
                <a:gd name="T8" fmla="*/ 44 w 25"/>
                <a:gd name="T9" fmla="*/ 23 h 41"/>
                <a:gd name="T10" fmla="*/ 43 w 25"/>
                <a:gd name="T11" fmla="*/ 20 h 41"/>
                <a:gd name="T12" fmla="*/ 39 w 25"/>
                <a:gd name="T13" fmla="*/ 17 h 41"/>
                <a:gd name="T14" fmla="*/ 38 w 25"/>
                <a:gd name="T15" fmla="*/ 14 h 41"/>
                <a:gd name="T16" fmla="*/ 35 w 25"/>
                <a:gd name="T17" fmla="*/ 12 h 41"/>
                <a:gd name="T18" fmla="*/ 31 w 25"/>
                <a:gd name="T19" fmla="*/ 9 h 41"/>
                <a:gd name="T20" fmla="*/ 28 w 25"/>
                <a:gd name="T21" fmla="*/ 7 h 41"/>
                <a:gd name="T22" fmla="*/ 24 w 25"/>
                <a:gd name="T23" fmla="*/ 5 h 41"/>
                <a:gd name="T24" fmla="*/ 19 w 25"/>
                <a:gd name="T25" fmla="*/ 3 h 41"/>
                <a:gd name="T26" fmla="*/ 13 w 25"/>
                <a:gd name="T27" fmla="*/ 3 h 41"/>
                <a:gd name="T28" fmla="*/ 11 w 25"/>
                <a:gd name="T29" fmla="*/ 1 h 41"/>
                <a:gd name="T30" fmla="*/ 3 w 25"/>
                <a:gd name="T31" fmla="*/ 0 h 41"/>
                <a:gd name="T32" fmla="*/ 0 w 25"/>
                <a:gd name="T33" fmla="*/ 0 h 4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25"/>
                <a:gd name="T52" fmla="*/ 0 h 41"/>
                <a:gd name="T53" fmla="*/ 25 w 25"/>
                <a:gd name="T54" fmla="*/ 41 h 4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25" h="41">
                  <a:moveTo>
                    <a:pt x="24" y="40"/>
                  </a:moveTo>
                  <a:lnTo>
                    <a:pt x="23" y="35"/>
                  </a:lnTo>
                  <a:lnTo>
                    <a:pt x="23" y="30"/>
                  </a:lnTo>
                  <a:lnTo>
                    <a:pt x="23" y="26"/>
                  </a:lnTo>
                  <a:lnTo>
                    <a:pt x="22" y="23"/>
                  </a:lnTo>
                  <a:lnTo>
                    <a:pt x="21" y="20"/>
                  </a:lnTo>
                  <a:lnTo>
                    <a:pt x="20" y="17"/>
                  </a:lnTo>
                  <a:lnTo>
                    <a:pt x="19" y="14"/>
                  </a:lnTo>
                  <a:lnTo>
                    <a:pt x="18" y="12"/>
                  </a:lnTo>
                  <a:lnTo>
                    <a:pt x="16" y="9"/>
                  </a:lnTo>
                  <a:lnTo>
                    <a:pt x="14" y="7"/>
                  </a:lnTo>
                  <a:lnTo>
                    <a:pt x="12" y="5"/>
                  </a:lnTo>
                  <a:lnTo>
                    <a:pt x="10" y="3"/>
                  </a:lnTo>
                  <a:lnTo>
                    <a:pt x="7" y="3"/>
                  </a:lnTo>
                  <a:lnTo>
                    <a:pt x="5" y="1"/>
                  </a:lnTo>
                  <a:lnTo>
                    <a:pt x="3" y="0"/>
                  </a:lnTo>
                  <a:lnTo>
                    <a:pt x="0"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27" name="Line 25"/>
            <p:cNvSpPr>
              <a:spLocks noChangeShapeType="1"/>
            </p:cNvSpPr>
            <p:nvPr/>
          </p:nvSpPr>
          <p:spPr bwMode="auto">
            <a:xfrm flipH="1">
              <a:off x="804" y="2832"/>
              <a:ext cx="4"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7928" name="Line 26"/>
            <p:cNvSpPr>
              <a:spLocks noChangeShapeType="1"/>
            </p:cNvSpPr>
            <p:nvPr/>
          </p:nvSpPr>
          <p:spPr bwMode="auto">
            <a:xfrm flipV="1">
              <a:off x="779" y="2792"/>
              <a:ext cx="0"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7929" name="Freeform 27"/>
            <p:cNvSpPr>
              <a:spLocks/>
            </p:cNvSpPr>
            <p:nvPr/>
          </p:nvSpPr>
          <p:spPr bwMode="auto">
            <a:xfrm>
              <a:off x="445" y="2524"/>
              <a:ext cx="34" cy="35"/>
            </a:xfrm>
            <a:custGeom>
              <a:avLst/>
              <a:gdLst>
                <a:gd name="T0" fmla="*/ 0 w 32"/>
                <a:gd name="T1" fmla="*/ 0 h 35"/>
                <a:gd name="T2" fmla="*/ 1 w 32"/>
                <a:gd name="T3" fmla="*/ 3 h 35"/>
                <a:gd name="T4" fmla="*/ 3 w 32"/>
                <a:gd name="T5" fmla="*/ 7 h 35"/>
                <a:gd name="T6" fmla="*/ 5 w 32"/>
                <a:gd name="T7" fmla="*/ 10 h 35"/>
                <a:gd name="T8" fmla="*/ 6 w 32"/>
                <a:gd name="T9" fmla="*/ 12 h 35"/>
                <a:gd name="T10" fmla="*/ 15 w 32"/>
                <a:gd name="T11" fmla="*/ 16 h 35"/>
                <a:gd name="T12" fmla="*/ 16 w 32"/>
                <a:gd name="T13" fmla="*/ 19 h 35"/>
                <a:gd name="T14" fmla="*/ 19 w 32"/>
                <a:gd name="T15" fmla="*/ 21 h 35"/>
                <a:gd name="T16" fmla="*/ 21 w 32"/>
                <a:gd name="T17" fmla="*/ 24 h 35"/>
                <a:gd name="T18" fmla="*/ 23 w 32"/>
                <a:gd name="T19" fmla="*/ 25 h 35"/>
                <a:gd name="T20" fmla="*/ 24 w 32"/>
                <a:gd name="T21" fmla="*/ 27 h 35"/>
                <a:gd name="T22" fmla="*/ 30 w 32"/>
                <a:gd name="T23" fmla="*/ 29 h 35"/>
                <a:gd name="T24" fmla="*/ 32 w 32"/>
                <a:gd name="T25" fmla="*/ 30 h 35"/>
                <a:gd name="T26" fmla="*/ 37 w 32"/>
                <a:gd name="T27" fmla="*/ 31 h 35"/>
                <a:gd name="T28" fmla="*/ 38 w 32"/>
                <a:gd name="T29" fmla="*/ 33 h 35"/>
                <a:gd name="T30" fmla="*/ 41 w 32"/>
                <a:gd name="T31" fmla="*/ 33 h 35"/>
                <a:gd name="T32" fmla="*/ 44 w 32"/>
                <a:gd name="T33" fmla="*/ 34 h 3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2"/>
                <a:gd name="T52" fmla="*/ 0 h 35"/>
                <a:gd name="T53" fmla="*/ 32 w 32"/>
                <a:gd name="T54" fmla="*/ 35 h 35"/>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2" h="35">
                  <a:moveTo>
                    <a:pt x="0" y="0"/>
                  </a:moveTo>
                  <a:lnTo>
                    <a:pt x="1" y="3"/>
                  </a:lnTo>
                  <a:lnTo>
                    <a:pt x="3" y="7"/>
                  </a:lnTo>
                  <a:lnTo>
                    <a:pt x="5" y="10"/>
                  </a:lnTo>
                  <a:lnTo>
                    <a:pt x="6" y="12"/>
                  </a:lnTo>
                  <a:lnTo>
                    <a:pt x="9" y="16"/>
                  </a:lnTo>
                  <a:lnTo>
                    <a:pt x="10" y="19"/>
                  </a:lnTo>
                  <a:lnTo>
                    <a:pt x="13" y="21"/>
                  </a:lnTo>
                  <a:lnTo>
                    <a:pt x="15" y="24"/>
                  </a:lnTo>
                  <a:lnTo>
                    <a:pt x="17" y="25"/>
                  </a:lnTo>
                  <a:lnTo>
                    <a:pt x="18" y="27"/>
                  </a:lnTo>
                  <a:lnTo>
                    <a:pt x="21" y="29"/>
                  </a:lnTo>
                  <a:lnTo>
                    <a:pt x="22" y="30"/>
                  </a:lnTo>
                  <a:lnTo>
                    <a:pt x="25" y="31"/>
                  </a:lnTo>
                  <a:lnTo>
                    <a:pt x="26" y="33"/>
                  </a:lnTo>
                  <a:lnTo>
                    <a:pt x="29" y="33"/>
                  </a:lnTo>
                  <a:lnTo>
                    <a:pt x="31" y="3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30" name="Line 28"/>
            <p:cNvSpPr>
              <a:spLocks noChangeShapeType="1"/>
            </p:cNvSpPr>
            <p:nvPr/>
          </p:nvSpPr>
          <p:spPr bwMode="auto">
            <a:xfrm>
              <a:off x="444" y="2986"/>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7931" name="Line 29"/>
            <p:cNvSpPr>
              <a:spLocks noChangeShapeType="1"/>
            </p:cNvSpPr>
            <p:nvPr/>
          </p:nvSpPr>
          <p:spPr bwMode="auto">
            <a:xfrm>
              <a:off x="478" y="3019"/>
              <a:ext cx="0" cy="3"/>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7932" name="Freeform 30"/>
            <p:cNvSpPr>
              <a:spLocks/>
            </p:cNvSpPr>
            <p:nvPr/>
          </p:nvSpPr>
          <p:spPr bwMode="auto">
            <a:xfrm>
              <a:off x="446" y="2397"/>
              <a:ext cx="182" cy="95"/>
            </a:xfrm>
            <a:custGeom>
              <a:avLst/>
              <a:gdLst>
                <a:gd name="T0" fmla="*/ 0 w 168"/>
                <a:gd name="T1" fmla="*/ 94 h 95"/>
                <a:gd name="T2" fmla="*/ 22 w 168"/>
                <a:gd name="T3" fmla="*/ 93 h 95"/>
                <a:gd name="T4" fmla="*/ 44 w 168"/>
                <a:gd name="T5" fmla="*/ 91 h 95"/>
                <a:gd name="T6" fmla="*/ 65 w 168"/>
                <a:gd name="T7" fmla="*/ 89 h 95"/>
                <a:gd name="T8" fmla="*/ 86 w 168"/>
                <a:gd name="T9" fmla="*/ 87 h 95"/>
                <a:gd name="T10" fmla="*/ 103 w 168"/>
                <a:gd name="T11" fmla="*/ 85 h 95"/>
                <a:gd name="T12" fmla="*/ 121 w 168"/>
                <a:gd name="T13" fmla="*/ 83 h 95"/>
                <a:gd name="T14" fmla="*/ 139 w 168"/>
                <a:gd name="T15" fmla="*/ 79 h 95"/>
                <a:gd name="T16" fmla="*/ 155 w 168"/>
                <a:gd name="T17" fmla="*/ 77 h 95"/>
                <a:gd name="T18" fmla="*/ 168 w 168"/>
                <a:gd name="T19" fmla="*/ 72 h 95"/>
                <a:gd name="T20" fmla="*/ 182 w 168"/>
                <a:gd name="T21" fmla="*/ 69 h 95"/>
                <a:gd name="T22" fmla="*/ 196 w 168"/>
                <a:gd name="T23" fmla="*/ 65 h 95"/>
                <a:gd name="T24" fmla="*/ 209 w 168"/>
                <a:gd name="T25" fmla="*/ 61 h 95"/>
                <a:gd name="T26" fmla="*/ 216 w 168"/>
                <a:gd name="T27" fmla="*/ 56 h 95"/>
                <a:gd name="T28" fmla="*/ 226 w 168"/>
                <a:gd name="T29" fmla="*/ 52 h 95"/>
                <a:gd name="T30" fmla="*/ 235 w 168"/>
                <a:gd name="T31" fmla="*/ 47 h 95"/>
                <a:gd name="T32" fmla="*/ 245 w 168"/>
                <a:gd name="T33" fmla="*/ 43 h 95"/>
                <a:gd name="T34" fmla="*/ 249 w 168"/>
                <a:gd name="T35" fmla="*/ 38 h 95"/>
                <a:gd name="T36" fmla="*/ 255 w 168"/>
                <a:gd name="T37" fmla="*/ 33 h 95"/>
                <a:gd name="T38" fmla="*/ 258 w 168"/>
                <a:gd name="T39" fmla="*/ 28 h 95"/>
                <a:gd name="T40" fmla="*/ 264 w 168"/>
                <a:gd name="T41" fmla="*/ 22 h 95"/>
                <a:gd name="T42" fmla="*/ 267 w 168"/>
                <a:gd name="T43" fmla="*/ 17 h 95"/>
                <a:gd name="T44" fmla="*/ 270 w 168"/>
                <a:gd name="T45" fmla="*/ 12 h 95"/>
                <a:gd name="T46" fmla="*/ 270 w 168"/>
                <a:gd name="T47" fmla="*/ 5 h 95"/>
                <a:gd name="T48" fmla="*/ 270 w 168"/>
                <a:gd name="T49" fmla="*/ 0 h 95"/>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68"/>
                <a:gd name="T76" fmla="*/ 0 h 95"/>
                <a:gd name="T77" fmla="*/ 168 w 168"/>
                <a:gd name="T78" fmla="*/ 95 h 95"/>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68" h="95">
                  <a:moveTo>
                    <a:pt x="0" y="94"/>
                  </a:moveTo>
                  <a:lnTo>
                    <a:pt x="14" y="93"/>
                  </a:lnTo>
                  <a:lnTo>
                    <a:pt x="28" y="91"/>
                  </a:lnTo>
                  <a:lnTo>
                    <a:pt x="40" y="89"/>
                  </a:lnTo>
                  <a:lnTo>
                    <a:pt x="53" y="87"/>
                  </a:lnTo>
                  <a:lnTo>
                    <a:pt x="64" y="85"/>
                  </a:lnTo>
                  <a:lnTo>
                    <a:pt x="75" y="83"/>
                  </a:lnTo>
                  <a:lnTo>
                    <a:pt x="86" y="79"/>
                  </a:lnTo>
                  <a:lnTo>
                    <a:pt x="96" y="77"/>
                  </a:lnTo>
                  <a:lnTo>
                    <a:pt x="104" y="72"/>
                  </a:lnTo>
                  <a:lnTo>
                    <a:pt x="113" y="69"/>
                  </a:lnTo>
                  <a:lnTo>
                    <a:pt x="121" y="65"/>
                  </a:lnTo>
                  <a:lnTo>
                    <a:pt x="128" y="61"/>
                  </a:lnTo>
                  <a:lnTo>
                    <a:pt x="134" y="56"/>
                  </a:lnTo>
                  <a:lnTo>
                    <a:pt x="139" y="52"/>
                  </a:lnTo>
                  <a:lnTo>
                    <a:pt x="146" y="47"/>
                  </a:lnTo>
                  <a:lnTo>
                    <a:pt x="151" y="43"/>
                  </a:lnTo>
                  <a:lnTo>
                    <a:pt x="154" y="38"/>
                  </a:lnTo>
                  <a:lnTo>
                    <a:pt x="158" y="33"/>
                  </a:lnTo>
                  <a:lnTo>
                    <a:pt x="160" y="28"/>
                  </a:lnTo>
                  <a:lnTo>
                    <a:pt x="163" y="22"/>
                  </a:lnTo>
                  <a:lnTo>
                    <a:pt x="165" y="17"/>
                  </a:lnTo>
                  <a:lnTo>
                    <a:pt x="167" y="12"/>
                  </a:lnTo>
                  <a:lnTo>
                    <a:pt x="167" y="5"/>
                  </a:lnTo>
                  <a:lnTo>
                    <a:pt x="167"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33" name="Line 31"/>
            <p:cNvSpPr>
              <a:spLocks noChangeShapeType="1"/>
            </p:cNvSpPr>
            <p:nvPr/>
          </p:nvSpPr>
          <p:spPr bwMode="auto">
            <a:xfrm flipV="1">
              <a:off x="446" y="2952"/>
              <a:ext cx="0" cy="2"/>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7934" name="Line 32"/>
            <p:cNvSpPr>
              <a:spLocks noChangeShapeType="1"/>
            </p:cNvSpPr>
            <p:nvPr/>
          </p:nvSpPr>
          <p:spPr bwMode="auto">
            <a:xfrm>
              <a:off x="627" y="2859"/>
              <a:ext cx="1"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7935" name="Freeform 33"/>
            <p:cNvSpPr>
              <a:spLocks/>
            </p:cNvSpPr>
            <p:nvPr/>
          </p:nvSpPr>
          <p:spPr bwMode="auto">
            <a:xfrm>
              <a:off x="648" y="2314"/>
              <a:ext cx="273" cy="201"/>
            </a:xfrm>
            <a:custGeom>
              <a:avLst/>
              <a:gdLst>
                <a:gd name="T0" fmla="*/ 407 w 252"/>
                <a:gd name="T1" fmla="*/ 0 h 201"/>
                <a:gd name="T2" fmla="*/ 398 w 252"/>
                <a:gd name="T3" fmla="*/ 10 h 201"/>
                <a:gd name="T4" fmla="*/ 390 w 252"/>
                <a:gd name="T5" fmla="*/ 19 h 201"/>
                <a:gd name="T6" fmla="*/ 380 w 252"/>
                <a:gd name="T7" fmla="*/ 28 h 201"/>
                <a:gd name="T8" fmla="*/ 368 w 252"/>
                <a:gd name="T9" fmla="*/ 37 h 201"/>
                <a:gd name="T10" fmla="*/ 362 w 252"/>
                <a:gd name="T11" fmla="*/ 46 h 201"/>
                <a:gd name="T12" fmla="*/ 348 w 252"/>
                <a:gd name="T13" fmla="*/ 56 h 201"/>
                <a:gd name="T14" fmla="*/ 336 w 252"/>
                <a:gd name="T15" fmla="*/ 65 h 201"/>
                <a:gd name="T16" fmla="*/ 325 w 252"/>
                <a:gd name="T17" fmla="*/ 74 h 201"/>
                <a:gd name="T18" fmla="*/ 311 w 252"/>
                <a:gd name="T19" fmla="*/ 83 h 201"/>
                <a:gd name="T20" fmla="*/ 297 w 252"/>
                <a:gd name="T21" fmla="*/ 92 h 201"/>
                <a:gd name="T22" fmla="*/ 285 w 252"/>
                <a:gd name="T23" fmla="*/ 100 h 201"/>
                <a:gd name="T24" fmla="*/ 271 w 252"/>
                <a:gd name="T25" fmla="*/ 109 h 201"/>
                <a:gd name="T26" fmla="*/ 253 w 252"/>
                <a:gd name="T27" fmla="*/ 117 h 201"/>
                <a:gd name="T28" fmla="*/ 238 w 252"/>
                <a:gd name="T29" fmla="*/ 126 h 201"/>
                <a:gd name="T30" fmla="*/ 219 w 252"/>
                <a:gd name="T31" fmla="*/ 134 h 201"/>
                <a:gd name="T32" fmla="*/ 203 w 252"/>
                <a:gd name="T33" fmla="*/ 143 h 201"/>
                <a:gd name="T34" fmla="*/ 181 w 252"/>
                <a:gd name="T35" fmla="*/ 151 h 201"/>
                <a:gd name="T36" fmla="*/ 158 w 252"/>
                <a:gd name="T37" fmla="*/ 158 h 201"/>
                <a:gd name="T38" fmla="*/ 137 w 252"/>
                <a:gd name="T39" fmla="*/ 166 h 201"/>
                <a:gd name="T40" fmla="*/ 110 w 252"/>
                <a:gd name="T41" fmla="*/ 172 h 201"/>
                <a:gd name="T42" fmla="*/ 85 w 252"/>
                <a:gd name="T43" fmla="*/ 180 h 201"/>
                <a:gd name="T44" fmla="*/ 58 w 252"/>
                <a:gd name="T45" fmla="*/ 187 h 201"/>
                <a:gd name="T46" fmla="*/ 30 w 252"/>
                <a:gd name="T47" fmla="*/ 193 h 201"/>
                <a:gd name="T48" fmla="*/ 0 w 252"/>
                <a:gd name="T49" fmla="*/ 200 h 201"/>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252"/>
                <a:gd name="T76" fmla="*/ 0 h 201"/>
                <a:gd name="T77" fmla="*/ 252 w 252"/>
                <a:gd name="T78" fmla="*/ 201 h 201"/>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252" h="201">
                  <a:moveTo>
                    <a:pt x="251" y="0"/>
                  </a:moveTo>
                  <a:lnTo>
                    <a:pt x="246" y="10"/>
                  </a:lnTo>
                  <a:lnTo>
                    <a:pt x="240" y="19"/>
                  </a:lnTo>
                  <a:lnTo>
                    <a:pt x="235" y="28"/>
                  </a:lnTo>
                  <a:lnTo>
                    <a:pt x="228" y="37"/>
                  </a:lnTo>
                  <a:lnTo>
                    <a:pt x="223" y="46"/>
                  </a:lnTo>
                  <a:lnTo>
                    <a:pt x="215" y="56"/>
                  </a:lnTo>
                  <a:lnTo>
                    <a:pt x="208" y="65"/>
                  </a:lnTo>
                  <a:lnTo>
                    <a:pt x="201" y="74"/>
                  </a:lnTo>
                  <a:lnTo>
                    <a:pt x="193" y="83"/>
                  </a:lnTo>
                  <a:lnTo>
                    <a:pt x="184" y="92"/>
                  </a:lnTo>
                  <a:lnTo>
                    <a:pt x="176" y="100"/>
                  </a:lnTo>
                  <a:lnTo>
                    <a:pt x="168" y="109"/>
                  </a:lnTo>
                  <a:lnTo>
                    <a:pt x="157" y="117"/>
                  </a:lnTo>
                  <a:lnTo>
                    <a:pt x="148" y="126"/>
                  </a:lnTo>
                  <a:lnTo>
                    <a:pt x="136" y="134"/>
                  </a:lnTo>
                  <a:lnTo>
                    <a:pt x="126" y="143"/>
                  </a:lnTo>
                  <a:lnTo>
                    <a:pt x="112" y="151"/>
                  </a:lnTo>
                  <a:lnTo>
                    <a:pt x="98" y="158"/>
                  </a:lnTo>
                  <a:lnTo>
                    <a:pt x="84" y="166"/>
                  </a:lnTo>
                  <a:lnTo>
                    <a:pt x="68" y="172"/>
                  </a:lnTo>
                  <a:lnTo>
                    <a:pt x="52" y="180"/>
                  </a:lnTo>
                  <a:lnTo>
                    <a:pt x="36" y="187"/>
                  </a:lnTo>
                  <a:lnTo>
                    <a:pt x="18" y="193"/>
                  </a:lnTo>
                  <a:lnTo>
                    <a:pt x="0" y="20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36" name="Line 34"/>
            <p:cNvSpPr>
              <a:spLocks noChangeShapeType="1"/>
            </p:cNvSpPr>
            <p:nvPr/>
          </p:nvSpPr>
          <p:spPr bwMode="auto">
            <a:xfrm>
              <a:off x="919" y="2776"/>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7937" name="Line 35"/>
            <p:cNvSpPr>
              <a:spLocks noChangeShapeType="1"/>
            </p:cNvSpPr>
            <p:nvPr/>
          </p:nvSpPr>
          <p:spPr bwMode="auto">
            <a:xfrm flipV="1">
              <a:off x="648" y="2975"/>
              <a:ext cx="0" cy="2"/>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7938" name="Freeform 36"/>
            <p:cNvSpPr>
              <a:spLocks/>
            </p:cNvSpPr>
            <p:nvPr/>
          </p:nvSpPr>
          <p:spPr bwMode="auto">
            <a:xfrm>
              <a:off x="662" y="2374"/>
              <a:ext cx="15" cy="13"/>
            </a:xfrm>
            <a:custGeom>
              <a:avLst/>
              <a:gdLst>
                <a:gd name="T0" fmla="*/ 28 w 13"/>
                <a:gd name="T1" fmla="*/ 6 h 13"/>
                <a:gd name="T2" fmla="*/ 27 w 13"/>
                <a:gd name="T3" fmla="*/ 10 h 13"/>
                <a:gd name="T4" fmla="*/ 21 w 13"/>
                <a:gd name="T5" fmla="*/ 11 h 13"/>
                <a:gd name="T6" fmla="*/ 14 w 13"/>
                <a:gd name="T7" fmla="*/ 12 h 13"/>
                <a:gd name="T8" fmla="*/ 2 w 13"/>
                <a:gd name="T9" fmla="*/ 11 h 13"/>
                <a:gd name="T10" fmla="*/ 1 w 13"/>
                <a:gd name="T11" fmla="*/ 10 h 13"/>
                <a:gd name="T12" fmla="*/ 0 w 13"/>
                <a:gd name="T13" fmla="*/ 6 h 13"/>
                <a:gd name="T14" fmla="*/ 1 w 13"/>
                <a:gd name="T15" fmla="*/ 3 h 13"/>
                <a:gd name="T16" fmla="*/ 2 w 13"/>
                <a:gd name="T17" fmla="*/ 1 h 13"/>
                <a:gd name="T18" fmla="*/ 14 w 13"/>
                <a:gd name="T19" fmla="*/ 0 h 13"/>
                <a:gd name="T20" fmla="*/ 21 w 13"/>
                <a:gd name="T21" fmla="*/ 1 h 13"/>
                <a:gd name="T22" fmla="*/ 27 w 13"/>
                <a:gd name="T23" fmla="*/ 3 h 13"/>
                <a:gd name="T24" fmla="*/ 2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1" y="10"/>
                  </a:lnTo>
                  <a:lnTo>
                    <a:pt x="9" y="11"/>
                  </a:lnTo>
                  <a:lnTo>
                    <a:pt x="6" y="12"/>
                  </a:lnTo>
                  <a:lnTo>
                    <a:pt x="2" y="11"/>
                  </a:lnTo>
                  <a:lnTo>
                    <a:pt x="1" y="10"/>
                  </a:lnTo>
                  <a:lnTo>
                    <a:pt x="0" y="6"/>
                  </a:lnTo>
                  <a:lnTo>
                    <a:pt x="1" y="3"/>
                  </a:lnTo>
                  <a:lnTo>
                    <a:pt x="2" y="1"/>
                  </a:lnTo>
                  <a:lnTo>
                    <a:pt x="6" y="0"/>
                  </a:lnTo>
                  <a:lnTo>
                    <a:pt x="9" y="1"/>
                  </a:lnTo>
                  <a:lnTo>
                    <a:pt x="11" y="3"/>
                  </a:lnTo>
                  <a:lnTo>
                    <a:pt x="12" y="6"/>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39" name="Freeform 37"/>
            <p:cNvSpPr>
              <a:spLocks/>
            </p:cNvSpPr>
            <p:nvPr/>
          </p:nvSpPr>
          <p:spPr bwMode="auto">
            <a:xfrm>
              <a:off x="662" y="2374"/>
              <a:ext cx="15" cy="13"/>
            </a:xfrm>
            <a:custGeom>
              <a:avLst/>
              <a:gdLst>
                <a:gd name="T0" fmla="*/ 28 w 13"/>
                <a:gd name="T1" fmla="*/ 6 h 13"/>
                <a:gd name="T2" fmla="*/ 27 w 13"/>
                <a:gd name="T3" fmla="*/ 10 h 13"/>
                <a:gd name="T4" fmla="*/ 21 w 13"/>
                <a:gd name="T5" fmla="*/ 11 h 13"/>
                <a:gd name="T6" fmla="*/ 14 w 13"/>
                <a:gd name="T7" fmla="*/ 12 h 13"/>
                <a:gd name="T8" fmla="*/ 2 w 13"/>
                <a:gd name="T9" fmla="*/ 11 h 13"/>
                <a:gd name="T10" fmla="*/ 1 w 13"/>
                <a:gd name="T11" fmla="*/ 10 h 13"/>
                <a:gd name="T12" fmla="*/ 0 w 13"/>
                <a:gd name="T13" fmla="*/ 6 h 13"/>
                <a:gd name="T14" fmla="*/ 1 w 13"/>
                <a:gd name="T15" fmla="*/ 3 h 13"/>
                <a:gd name="T16" fmla="*/ 2 w 13"/>
                <a:gd name="T17" fmla="*/ 1 h 13"/>
                <a:gd name="T18" fmla="*/ 14 w 13"/>
                <a:gd name="T19" fmla="*/ 0 h 13"/>
                <a:gd name="T20" fmla="*/ 21 w 13"/>
                <a:gd name="T21" fmla="*/ 1 h 13"/>
                <a:gd name="T22" fmla="*/ 27 w 13"/>
                <a:gd name="T23" fmla="*/ 3 h 13"/>
                <a:gd name="T24" fmla="*/ 2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1" y="10"/>
                  </a:lnTo>
                  <a:lnTo>
                    <a:pt x="9" y="11"/>
                  </a:lnTo>
                  <a:lnTo>
                    <a:pt x="6" y="12"/>
                  </a:lnTo>
                  <a:lnTo>
                    <a:pt x="2" y="11"/>
                  </a:lnTo>
                  <a:lnTo>
                    <a:pt x="1" y="10"/>
                  </a:lnTo>
                  <a:lnTo>
                    <a:pt x="0" y="6"/>
                  </a:lnTo>
                  <a:lnTo>
                    <a:pt x="1" y="3"/>
                  </a:lnTo>
                  <a:lnTo>
                    <a:pt x="2" y="1"/>
                  </a:lnTo>
                  <a:lnTo>
                    <a:pt x="6" y="0"/>
                  </a:lnTo>
                  <a:lnTo>
                    <a:pt x="9" y="1"/>
                  </a:lnTo>
                  <a:lnTo>
                    <a:pt x="11" y="3"/>
                  </a:lnTo>
                  <a:lnTo>
                    <a:pt x="12" y="6"/>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40" name="Freeform 38"/>
            <p:cNvSpPr>
              <a:spLocks/>
            </p:cNvSpPr>
            <p:nvPr/>
          </p:nvSpPr>
          <p:spPr bwMode="auto">
            <a:xfrm>
              <a:off x="631" y="2378"/>
              <a:ext cx="14" cy="13"/>
            </a:xfrm>
            <a:custGeom>
              <a:avLst/>
              <a:gdLst>
                <a:gd name="T0" fmla="*/ 18 w 13"/>
                <a:gd name="T1" fmla="*/ 6 h 13"/>
                <a:gd name="T2" fmla="*/ 16 w 13"/>
                <a:gd name="T3" fmla="*/ 10 h 13"/>
                <a:gd name="T4" fmla="*/ 15 w 13"/>
                <a:gd name="T5" fmla="*/ 11 h 13"/>
                <a:gd name="T6" fmla="*/ 5 w 13"/>
                <a:gd name="T7" fmla="*/ 12 h 13"/>
                <a:gd name="T8" fmla="*/ 2 w 13"/>
                <a:gd name="T9" fmla="*/ 11 h 13"/>
                <a:gd name="T10" fmla="*/ 1 w 13"/>
                <a:gd name="T11" fmla="*/ 10 h 13"/>
                <a:gd name="T12" fmla="*/ 0 w 13"/>
                <a:gd name="T13" fmla="*/ 6 h 13"/>
                <a:gd name="T14" fmla="*/ 1 w 13"/>
                <a:gd name="T15" fmla="*/ 3 h 13"/>
                <a:gd name="T16" fmla="*/ 2 w 13"/>
                <a:gd name="T17" fmla="*/ 1 h 13"/>
                <a:gd name="T18" fmla="*/ 5 w 13"/>
                <a:gd name="T19" fmla="*/ 0 h 13"/>
                <a:gd name="T20" fmla="*/ 15 w 13"/>
                <a:gd name="T21" fmla="*/ 1 h 13"/>
                <a:gd name="T22" fmla="*/ 16 w 13"/>
                <a:gd name="T23" fmla="*/ 3 h 13"/>
                <a:gd name="T24" fmla="*/ 1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0" y="10"/>
                  </a:lnTo>
                  <a:lnTo>
                    <a:pt x="9" y="11"/>
                  </a:lnTo>
                  <a:lnTo>
                    <a:pt x="5" y="12"/>
                  </a:lnTo>
                  <a:lnTo>
                    <a:pt x="2" y="11"/>
                  </a:lnTo>
                  <a:lnTo>
                    <a:pt x="1" y="10"/>
                  </a:lnTo>
                  <a:lnTo>
                    <a:pt x="0" y="6"/>
                  </a:lnTo>
                  <a:lnTo>
                    <a:pt x="1" y="3"/>
                  </a:lnTo>
                  <a:lnTo>
                    <a:pt x="2" y="1"/>
                  </a:lnTo>
                  <a:lnTo>
                    <a:pt x="5" y="0"/>
                  </a:lnTo>
                  <a:lnTo>
                    <a:pt x="9" y="1"/>
                  </a:lnTo>
                  <a:lnTo>
                    <a:pt x="10" y="3"/>
                  </a:lnTo>
                  <a:lnTo>
                    <a:pt x="12" y="6"/>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41" name="Freeform 39"/>
            <p:cNvSpPr>
              <a:spLocks/>
            </p:cNvSpPr>
            <p:nvPr/>
          </p:nvSpPr>
          <p:spPr bwMode="auto">
            <a:xfrm>
              <a:off x="631" y="2378"/>
              <a:ext cx="14" cy="13"/>
            </a:xfrm>
            <a:custGeom>
              <a:avLst/>
              <a:gdLst>
                <a:gd name="T0" fmla="*/ 18 w 13"/>
                <a:gd name="T1" fmla="*/ 6 h 13"/>
                <a:gd name="T2" fmla="*/ 16 w 13"/>
                <a:gd name="T3" fmla="*/ 10 h 13"/>
                <a:gd name="T4" fmla="*/ 15 w 13"/>
                <a:gd name="T5" fmla="*/ 11 h 13"/>
                <a:gd name="T6" fmla="*/ 5 w 13"/>
                <a:gd name="T7" fmla="*/ 12 h 13"/>
                <a:gd name="T8" fmla="*/ 2 w 13"/>
                <a:gd name="T9" fmla="*/ 11 h 13"/>
                <a:gd name="T10" fmla="*/ 1 w 13"/>
                <a:gd name="T11" fmla="*/ 10 h 13"/>
                <a:gd name="T12" fmla="*/ 0 w 13"/>
                <a:gd name="T13" fmla="*/ 6 h 13"/>
                <a:gd name="T14" fmla="*/ 1 w 13"/>
                <a:gd name="T15" fmla="*/ 3 h 13"/>
                <a:gd name="T16" fmla="*/ 2 w 13"/>
                <a:gd name="T17" fmla="*/ 1 h 13"/>
                <a:gd name="T18" fmla="*/ 5 w 13"/>
                <a:gd name="T19" fmla="*/ 0 h 13"/>
                <a:gd name="T20" fmla="*/ 15 w 13"/>
                <a:gd name="T21" fmla="*/ 1 h 13"/>
                <a:gd name="T22" fmla="*/ 16 w 13"/>
                <a:gd name="T23" fmla="*/ 3 h 13"/>
                <a:gd name="T24" fmla="*/ 1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0" y="10"/>
                  </a:lnTo>
                  <a:lnTo>
                    <a:pt x="9" y="11"/>
                  </a:lnTo>
                  <a:lnTo>
                    <a:pt x="5" y="12"/>
                  </a:lnTo>
                  <a:lnTo>
                    <a:pt x="2" y="11"/>
                  </a:lnTo>
                  <a:lnTo>
                    <a:pt x="1" y="10"/>
                  </a:lnTo>
                  <a:lnTo>
                    <a:pt x="0" y="6"/>
                  </a:lnTo>
                  <a:lnTo>
                    <a:pt x="1" y="3"/>
                  </a:lnTo>
                  <a:lnTo>
                    <a:pt x="2" y="1"/>
                  </a:lnTo>
                  <a:lnTo>
                    <a:pt x="5" y="0"/>
                  </a:lnTo>
                  <a:lnTo>
                    <a:pt x="9" y="1"/>
                  </a:lnTo>
                  <a:lnTo>
                    <a:pt x="10" y="3"/>
                  </a:lnTo>
                  <a:lnTo>
                    <a:pt x="12" y="6"/>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42" name="Freeform 40"/>
            <p:cNvSpPr>
              <a:spLocks/>
            </p:cNvSpPr>
            <p:nvPr/>
          </p:nvSpPr>
          <p:spPr bwMode="auto">
            <a:xfrm>
              <a:off x="450" y="2477"/>
              <a:ext cx="4" cy="6"/>
            </a:xfrm>
            <a:custGeom>
              <a:avLst/>
              <a:gdLst>
                <a:gd name="T0" fmla="*/ 3 w 4"/>
                <a:gd name="T1" fmla="*/ 3 h 6"/>
                <a:gd name="T2" fmla="*/ 3 w 4"/>
                <a:gd name="T3" fmla="*/ 4 h 6"/>
                <a:gd name="T4" fmla="*/ 1 w 4"/>
                <a:gd name="T5" fmla="*/ 5 h 6"/>
                <a:gd name="T6" fmla="*/ 1 w 4"/>
                <a:gd name="T7" fmla="*/ 4 h 6"/>
                <a:gd name="T8" fmla="*/ 0 w 4"/>
                <a:gd name="T9" fmla="*/ 3 h 6"/>
                <a:gd name="T10" fmla="*/ 0 w 4"/>
                <a:gd name="T11" fmla="*/ 1 h 6"/>
                <a:gd name="T12" fmla="*/ 1 w 4"/>
                <a:gd name="T13" fmla="*/ 0 h 6"/>
                <a:gd name="T14" fmla="*/ 3 w 4"/>
                <a:gd name="T15" fmla="*/ 1 h 6"/>
                <a:gd name="T16" fmla="*/ 3 w 4"/>
                <a:gd name="T17" fmla="*/ 3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
                <a:gd name="T28" fmla="*/ 0 h 6"/>
                <a:gd name="T29" fmla="*/ 4 w 4"/>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 h="6">
                  <a:moveTo>
                    <a:pt x="3" y="3"/>
                  </a:moveTo>
                  <a:lnTo>
                    <a:pt x="3" y="4"/>
                  </a:lnTo>
                  <a:lnTo>
                    <a:pt x="1" y="5"/>
                  </a:lnTo>
                  <a:lnTo>
                    <a:pt x="1" y="4"/>
                  </a:lnTo>
                  <a:lnTo>
                    <a:pt x="0" y="3"/>
                  </a:lnTo>
                  <a:lnTo>
                    <a:pt x="0" y="1"/>
                  </a:lnTo>
                  <a:lnTo>
                    <a:pt x="1" y="0"/>
                  </a:lnTo>
                  <a:lnTo>
                    <a:pt x="3" y="1"/>
                  </a:lnTo>
                  <a:lnTo>
                    <a:pt x="3"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43" name="Freeform 41"/>
            <p:cNvSpPr>
              <a:spLocks/>
            </p:cNvSpPr>
            <p:nvPr/>
          </p:nvSpPr>
          <p:spPr bwMode="auto">
            <a:xfrm>
              <a:off x="450" y="2477"/>
              <a:ext cx="4" cy="6"/>
            </a:xfrm>
            <a:custGeom>
              <a:avLst/>
              <a:gdLst>
                <a:gd name="T0" fmla="*/ 3 w 4"/>
                <a:gd name="T1" fmla="*/ 3 h 6"/>
                <a:gd name="T2" fmla="*/ 3 w 4"/>
                <a:gd name="T3" fmla="*/ 4 h 6"/>
                <a:gd name="T4" fmla="*/ 1 w 4"/>
                <a:gd name="T5" fmla="*/ 5 h 6"/>
                <a:gd name="T6" fmla="*/ 1 w 4"/>
                <a:gd name="T7" fmla="*/ 4 h 6"/>
                <a:gd name="T8" fmla="*/ 0 w 4"/>
                <a:gd name="T9" fmla="*/ 3 h 6"/>
                <a:gd name="T10" fmla="*/ 0 w 4"/>
                <a:gd name="T11" fmla="*/ 1 h 6"/>
                <a:gd name="T12" fmla="*/ 1 w 4"/>
                <a:gd name="T13" fmla="*/ 0 h 6"/>
                <a:gd name="T14" fmla="*/ 3 w 4"/>
                <a:gd name="T15" fmla="*/ 1 h 6"/>
                <a:gd name="T16" fmla="*/ 3 w 4"/>
                <a:gd name="T17" fmla="*/ 3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
                <a:gd name="T28" fmla="*/ 0 h 6"/>
                <a:gd name="T29" fmla="*/ 4 w 4"/>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 h="6">
                  <a:moveTo>
                    <a:pt x="3" y="3"/>
                  </a:moveTo>
                  <a:lnTo>
                    <a:pt x="3" y="4"/>
                  </a:lnTo>
                  <a:lnTo>
                    <a:pt x="1" y="5"/>
                  </a:lnTo>
                  <a:lnTo>
                    <a:pt x="1" y="4"/>
                  </a:lnTo>
                  <a:lnTo>
                    <a:pt x="0" y="3"/>
                  </a:lnTo>
                  <a:lnTo>
                    <a:pt x="0" y="1"/>
                  </a:lnTo>
                  <a:lnTo>
                    <a:pt x="1" y="0"/>
                  </a:lnTo>
                  <a:lnTo>
                    <a:pt x="3" y="1"/>
                  </a:lnTo>
                  <a:lnTo>
                    <a:pt x="3"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44" name="Freeform 42"/>
            <p:cNvSpPr>
              <a:spLocks/>
            </p:cNvSpPr>
            <p:nvPr/>
          </p:nvSpPr>
          <p:spPr bwMode="auto">
            <a:xfrm>
              <a:off x="464" y="2476"/>
              <a:ext cx="9" cy="6"/>
            </a:xfrm>
            <a:custGeom>
              <a:avLst/>
              <a:gdLst>
                <a:gd name="T0" fmla="*/ 14 w 8"/>
                <a:gd name="T1" fmla="*/ 2 h 6"/>
                <a:gd name="T2" fmla="*/ 11 w 8"/>
                <a:gd name="T3" fmla="*/ 4 h 6"/>
                <a:gd name="T4" fmla="*/ 3 w 8"/>
                <a:gd name="T5" fmla="*/ 5 h 6"/>
                <a:gd name="T6" fmla="*/ 1 w 8"/>
                <a:gd name="T7" fmla="*/ 4 h 6"/>
                <a:gd name="T8" fmla="*/ 0 w 8"/>
                <a:gd name="T9" fmla="*/ 2 h 6"/>
                <a:gd name="T10" fmla="*/ 2 w 8"/>
                <a:gd name="T11" fmla="*/ 0 h 6"/>
                <a:gd name="T12" fmla="*/ 10 w 8"/>
                <a:gd name="T13" fmla="*/ 0 h 6"/>
                <a:gd name="T14" fmla="*/ 12 w 8"/>
                <a:gd name="T15" fmla="*/ 0 h 6"/>
                <a:gd name="T16" fmla="*/ 14 w 8"/>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6"/>
                <a:gd name="T29" fmla="*/ 8 w 8"/>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6">
                  <a:moveTo>
                    <a:pt x="7" y="2"/>
                  </a:moveTo>
                  <a:lnTo>
                    <a:pt x="5" y="4"/>
                  </a:lnTo>
                  <a:lnTo>
                    <a:pt x="3" y="5"/>
                  </a:lnTo>
                  <a:lnTo>
                    <a:pt x="1" y="4"/>
                  </a:lnTo>
                  <a:lnTo>
                    <a:pt x="0" y="2"/>
                  </a:lnTo>
                  <a:lnTo>
                    <a:pt x="2" y="0"/>
                  </a:lnTo>
                  <a:lnTo>
                    <a:pt x="4" y="0"/>
                  </a:lnTo>
                  <a:lnTo>
                    <a:pt x="6" y="0"/>
                  </a:lnTo>
                  <a:lnTo>
                    <a:pt x="7"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45" name="Freeform 43"/>
            <p:cNvSpPr>
              <a:spLocks/>
            </p:cNvSpPr>
            <p:nvPr/>
          </p:nvSpPr>
          <p:spPr bwMode="auto">
            <a:xfrm>
              <a:off x="464" y="2476"/>
              <a:ext cx="9" cy="6"/>
            </a:xfrm>
            <a:custGeom>
              <a:avLst/>
              <a:gdLst>
                <a:gd name="T0" fmla="*/ 14 w 8"/>
                <a:gd name="T1" fmla="*/ 2 h 6"/>
                <a:gd name="T2" fmla="*/ 11 w 8"/>
                <a:gd name="T3" fmla="*/ 4 h 6"/>
                <a:gd name="T4" fmla="*/ 3 w 8"/>
                <a:gd name="T5" fmla="*/ 5 h 6"/>
                <a:gd name="T6" fmla="*/ 1 w 8"/>
                <a:gd name="T7" fmla="*/ 4 h 6"/>
                <a:gd name="T8" fmla="*/ 0 w 8"/>
                <a:gd name="T9" fmla="*/ 2 h 6"/>
                <a:gd name="T10" fmla="*/ 2 w 8"/>
                <a:gd name="T11" fmla="*/ 0 h 6"/>
                <a:gd name="T12" fmla="*/ 10 w 8"/>
                <a:gd name="T13" fmla="*/ 0 h 6"/>
                <a:gd name="T14" fmla="*/ 12 w 8"/>
                <a:gd name="T15" fmla="*/ 0 h 6"/>
                <a:gd name="T16" fmla="*/ 14 w 8"/>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6"/>
                <a:gd name="T29" fmla="*/ 8 w 8"/>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6">
                  <a:moveTo>
                    <a:pt x="7" y="2"/>
                  </a:moveTo>
                  <a:lnTo>
                    <a:pt x="5" y="4"/>
                  </a:lnTo>
                  <a:lnTo>
                    <a:pt x="3" y="5"/>
                  </a:lnTo>
                  <a:lnTo>
                    <a:pt x="1" y="4"/>
                  </a:lnTo>
                  <a:lnTo>
                    <a:pt x="0" y="2"/>
                  </a:lnTo>
                  <a:lnTo>
                    <a:pt x="2" y="0"/>
                  </a:lnTo>
                  <a:lnTo>
                    <a:pt x="4" y="0"/>
                  </a:lnTo>
                  <a:lnTo>
                    <a:pt x="6" y="0"/>
                  </a:lnTo>
                  <a:lnTo>
                    <a:pt x="7"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46" name="Freeform 44"/>
            <p:cNvSpPr>
              <a:spLocks/>
            </p:cNvSpPr>
            <p:nvPr/>
          </p:nvSpPr>
          <p:spPr bwMode="auto">
            <a:xfrm>
              <a:off x="480" y="2473"/>
              <a:ext cx="9" cy="8"/>
            </a:xfrm>
            <a:custGeom>
              <a:avLst/>
              <a:gdLst>
                <a:gd name="T0" fmla="*/ 14 w 8"/>
                <a:gd name="T1" fmla="*/ 3 h 8"/>
                <a:gd name="T2" fmla="*/ 12 w 8"/>
                <a:gd name="T3" fmla="*/ 6 h 8"/>
                <a:gd name="T4" fmla="*/ 10 w 8"/>
                <a:gd name="T5" fmla="*/ 7 h 8"/>
                <a:gd name="T6" fmla="*/ 1 w 8"/>
                <a:gd name="T7" fmla="*/ 6 h 8"/>
                <a:gd name="T8" fmla="*/ 0 w 8"/>
                <a:gd name="T9" fmla="*/ 3 h 8"/>
                <a:gd name="T10" fmla="*/ 1 w 8"/>
                <a:gd name="T11" fmla="*/ 1 h 8"/>
                <a:gd name="T12" fmla="*/ 10 w 8"/>
                <a:gd name="T13" fmla="*/ 0 h 8"/>
                <a:gd name="T14" fmla="*/ 12 w 8"/>
                <a:gd name="T15" fmla="*/ 1 h 8"/>
                <a:gd name="T16" fmla="*/ 14 w 8"/>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8"/>
                <a:gd name="T29" fmla="*/ 8 w 8"/>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8">
                  <a:moveTo>
                    <a:pt x="7" y="3"/>
                  </a:moveTo>
                  <a:lnTo>
                    <a:pt x="6" y="6"/>
                  </a:lnTo>
                  <a:lnTo>
                    <a:pt x="4" y="7"/>
                  </a:lnTo>
                  <a:lnTo>
                    <a:pt x="1" y="6"/>
                  </a:lnTo>
                  <a:lnTo>
                    <a:pt x="0" y="3"/>
                  </a:lnTo>
                  <a:lnTo>
                    <a:pt x="1" y="1"/>
                  </a:lnTo>
                  <a:lnTo>
                    <a:pt x="4" y="0"/>
                  </a:lnTo>
                  <a:lnTo>
                    <a:pt x="6" y="1"/>
                  </a:lnTo>
                  <a:lnTo>
                    <a:pt x="7"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47" name="Freeform 45"/>
            <p:cNvSpPr>
              <a:spLocks/>
            </p:cNvSpPr>
            <p:nvPr/>
          </p:nvSpPr>
          <p:spPr bwMode="auto">
            <a:xfrm>
              <a:off x="480" y="2473"/>
              <a:ext cx="9" cy="8"/>
            </a:xfrm>
            <a:custGeom>
              <a:avLst/>
              <a:gdLst>
                <a:gd name="T0" fmla="*/ 14 w 8"/>
                <a:gd name="T1" fmla="*/ 3 h 8"/>
                <a:gd name="T2" fmla="*/ 12 w 8"/>
                <a:gd name="T3" fmla="*/ 6 h 8"/>
                <a:gd name="T4" fmla="*/ 10 w 8"/>
                <a:gd name="T5" fmla="*/ 7 h 8"/>
                <a:gd name="T6" fmla="*/ 1 w 8"/>
                <a:gd name="T7" fmla="*/ 6 h 8"/>
                <a:gd name="T8" fmla="*/ 0 w 8"/>
                <a:gd name="T9" fmla="*/ 3 h 8"/>
                <a:gd name="T10" fmla="*/ 1 w 8"/>
                <a:gd name="T11" fmla="*/ 1 h 8"/>
                <a:gd name="T12" fmla="*/ 10 w 8"/>
                <a:gd name="T13" fmla="*/ 0 h 8"/>
                <a:gd name="T14" fmla="*/ 12 w 8"/>
                <a:gd name="T15" fmla="*/ 1 h 8"/>
                <a:gd name="T16" fmla="*/ 14 w 8"/>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8"/>
                <a:gd name="T29" fmla="*/ 8 w 8"/>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8">
                  <a:moveTo>
                    <a:pt x="7" y="3"/>
                  </a:moveTo>
                  <a:lnTo>
                    <a:pt x="6" y="6"/>
                  </a:lnTo>
                  <a:lnTo>
                    <a:pt x="4" y="7"/>
                  </a:lnTo>
                  <a:lnTo>
                    <a:pt x="1" y="6"/>
                  </a:lnTo>
                  <a:lnTo>
                    <a:pt x="0" y="3"/>
                  </a:lnTo>
                  <a:lnTo>
                    <a:pt x="1" y="1"/>
                  </a:lnTo>
                  <a:lnTo>
                    <a:pt x="4" y="0"/>
                  </a:lnTo>
                  <a:lnTo>
                    <a:pt x="6" y="1"/>
                  </a:lnTo>
                  <a:lnTo>
                    <a:pt x="7"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48" name="Freeform 46"/>
            <p:cNvSpPr>
              <a:spLocks/>
            </p:cNvSpPr>
            <p:nvPr/>
          </p:nvSpPr>
          <p:spPr bwMode="auto">
            <a:xfrm>
              <a:off x="499" y="2472"/>
              <a:ext cx="9" cy="7"/>
            </a:xfrm>
            <a:custGeom>
              <a:avLst/>
              <a:gdLst>
                <a:gd name="T0" fmla="*/ 14 w 8"/>
                <a:gd name="T1" fmla="*/ 2 h 7"/>
                <a:gd name="T2" fmla="*/ 12 w 8"/>
                <a:gd name="T3" fmla="*/ 5 h 7"/>
                <a:gd name="T4" fmla="*/ 10 w 8"/>
                <a:gd name="T5" fmla="*/ 6 h 7"/>
                <a:gd name="T6" fmla="*/ 1 w 8"/>
                <a:gd name="T7" fmla="*/ 5 h 7"/>
                <a:gd name="T8" fmla="*/ 0 w 8"/>
                <a:gd name="T9" fmla="*/ 2 h 7"/>
                <a:gd name="T10" fmla="*/ 1 w 8"/>
                <a:gd name="T11" fmla="*/ 0 h 7"/>
                <a:gd name="T12" fmla="*/ 10 w 8"/>
                <a:gd name="T13" fmla="*/ 0 h 7"/>
                <a:gd name="T14" fmla="*/ 12 w 8"/>
                <a:gd name="T15" fmla="*/ 0 h 7"/>
                <a:gd name="T16" fmla="*/ 14 w 8"/>
                <a:gd name="T17" fmla="*/ 2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7"/>
                <a:gd name="T29" fmla="*/ 8 w 8"/>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7">
                  <a:moveTo>
                    <a:pt x="7" y="2"/>
                  </a:moveTo>
                  <a:lnTo>
                    <a:pt x="6" y="5"/>
                  </a:lnTo>
                  <a:lnTo>
                    <a:pt x="4" y="6"/>
                  </a:lnTo>
                  <a:lnTo>
                    <a:pt x="1" y="5"/>
                  </a:lnTo>
                  <a:lnTo>
                    <a:pt x="0" y="2"/>
                  </a:lnTo>
                  <a:lnTo>
                    <a:pt x="1" y="0"/>
                  </a:lnTo>
                  <a:lnTo>
                    <a:pt x="4" y="0"/>
                  </a:lnTo>
                  <a:lnTo>
                    <a:pt x="6" y="0"/>
                  </a:lnTo>
                  <a:lnTo>
                    <a:pt x="7"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49" name="Freeform 47"/>
            <p:cNvSpPr>
              <a:spLocks/>
            </p:cNvSpPr>
            <p:nvPr/>
          </p:nvSpPr>
          <p:spPr bwMode="auto">
            <a:xfrm>
              <a:off x="499" y="2472"/>
              <a:ext cx="9" cy="7"/>
            </a:xfrm>
            <a:custGeom>
              <a:avLst/>
              <a:gdLst>
                <a:gd name="T0" fmla="*/ 14 w 8"/>
                <a:gd name="T1" fmla="*/ 2 h 7"/>
                <a:gd name="T2" fmla="*/ 12 w 8"/>
                <a:gd name="T3" fmla="*/ 5 h 7"/>
                <a:gd name="T4" fmla="*/ 10 w 8"/>
                <a:gd name="T5" fmla="*/ 6 h 7"/>
                <a:gd name="T6" fmla="*/ 1 w 8"/>
                <a:gd name="T7" fmla="*/ 5 h 7"/>
                <a:gd name="T8" fmla="*/ 0 w 8"/>
                <a:gd name="T9" fmla="*/ 2 h 7"/>
                <a:gd name="T10" fmla="*/ 1 w 8"/>
                <a:gd name="T11" fmla="*/ 0 h 7"/>
                <a:gd name="T12" fmla="*/ 10 w 8"/>
                <a:gd name="T13" fmla="*/ 0 h 7"/>
                <a:gd name="T14" fmla="*/ 12 w 8"/>
                <a:gd name="T15" fmla="*/ 0 h 7"/>
                <a:gd name="T16" fmla="*/ 14 w 8"/>
                <a:gd name="T17" fmla="*/ 2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7"/>
                <a:gd name="T29" fmla="*/ 8 w 8"/>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7">
                  <a:moveTo>
                    <a:pt x="7" y="2"/>
                  </a:moveTo>
                  <a:lnTo>
                    <a:pt x="6" y="5"/>
                  </a:lnTo>
                  <a:lnTo>
                    <a:pt x="4" y="6"/>
                  </a:lnTo>
                  <a:lnTo>
                    <a:pt x="1" y="5"/>
                  </a:lnTo>
                  <a:lnTo>
                    <a:pt x="0" y="2"/>
                  </a:lnTo>
                  <a:lnTo>
                    <a:pt x="1" y="0"/>
                  </a:lnTo>
                  <a:lnTo>
                    <a:pt x="4" y="0"/>
                  </a:lnTo>
                  <a:lnTo>
                    <a:pt x="6" y="0"/>
                  </a:lnTo>
                  <a:lnTo>
                    <a:pt x="7"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50" name="Freeform 48"/>
            <p:cNvSpPr>
              <a:spLocks/>
            </p:cNvSpPr>
            <p:nvPr/>
          </p:nvSpPr>
          <p:spPr bwMode="auto">
            <a:xfrm>
              <a:off x="518" y="2467"/>
              <a:ext cx="7" cy="8"/>
            </a:xfrm>
            <a:custGeom>
              <a:avLst/>
              <a:gdLst>
                <a:gd name="T0" fmla="*/ 13 w 6"/>
                <a:gd name="T1" fmla="*/ 3 h 8"/>
                <a:gd name="T2" fmla="*/ 13 w 6"/>
                <a:gd name="T3" fmla="*/ 6 h 8"/>
                <a:gd name="T4" fmla="*/ 11 w 6"/>
                <a:gd name="T5" fmla="*/ 7 h 8"/>
                <a:gd name="T6" fmla="*/ 1 w 6"/>
                <a:gd name="T7" fmla="*/ 6 h 8"/>
                <a:gd name="T8" fmla="*/ 0 w 6"/>
                <a:gd name="T9" fmla="*/ 3 h 8"/>
                <a:gd name="T10" fmla="*/ 1 w 6"/>
                <a:gd name="T11" fmla="*/ 1 h 8"/>
                <a:gd name="T12" fmla="*/ 2 w 6"/>
                <a:gd name="T13" fmla="*/ 0 h 8"/>
                <a:gd name="T14" fmla="*/ 13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5" y="6"/>
                  </a:lnTo>
                  <a:lnTo>
                    <a:pt x="4" y="7"/>
                  </a:lnTo>
                  <a:lnTo>
                    <a:pt x="1" y="6"/>
                  </a:lnTo>
                  <a:lnTo>
                    <a:pt x="0" y="3"/>
                  </a:lnTo>
                  <a:lnTo>
                    <a:pt x="1" y="1"/>
                  </a:lnTo>
                  <a:lnTo>
                    <a:pt x="2" y="0"/>
                  </a:lnTo>
                  <a:lnTo>
                    <a:pt x="5"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51" name="Freeform 49"/>
            <p:cNvSpPr>
              <a:spLocks/>
            </p:cNvSpPr>
            <p:nvPr/>
          </p:nvSpPr>
          <p:spPr bwMode="auto">
            <a:xfrm>
              <a:off x="518" y="2467"/>
              <a:ext cx="7" cy="8"/>
            </a:xfrm>
            <a:custGeom>
              <a:avLst/>
              <a:gdLst>
                <a:gd name="T0" fmla="*/ 13 w 6"/>
                <a:gd name="T1" fmla="*/ 3 h 8"/>
                <a:gd name="T2" fmla="*/ 13 w 6"/>
                <a:gd name="T3" fmla="*/ 6 h 8"/>
                <a:gd name="T4" fmla="*/ 11 w 6"/>
                <a:gd name="T5" fmla="*/ 7 h 8"/>
                <a:gd name="T6" fmla="*/ 1 w 6"/>
                <a:gd name="T7" fmla="*/ 6 h 8"/>
                <a:gd name="T8" fmla="*/ 0 w 6"/>
                <a:gd name="T9" fmla="*/ 3 h 8"/>
                <a:gd name="T10" fmla="*/ 1 w 6"/>
                <a:gd name="T11" fmla="*/ 1 h 8"/>
                <a:gd name="T12" fmla="*/ 2 w 6"/>
                <a:gd name="T13" fmla="*/ 0 h 8"/>
                <a:gd name="T14" fmla="*/ 13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5" y="6"/>
                  </a:lnTo>
                  <a:lnTo>
                    <a:pt x="4" y="7"/>
                  </a:lnTo>
                  <a:lnTo>
                    <a:pt x="1" y="6"/>
                  </a:lnTo>
                  <a:lnTo>
                    <a:pt x="0" y="3"/>
                  </a:lnTo>
                  <a:lnTo>
                    <a:pt x="1" y="1"/>
                  </a:lnTo>
                  <a:lnTo>
                    <a:pt x="2" y="0"/>
                  </a:lnTo>
                  <a:lnTo>
                    <a:pt x="5"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52" name="Freeform 50"/>
            <p:cNvSpPr>
              <a:spLocks/>
            </p:cNvSpPr>
            <p:nvPr/>
          </p:nvSpPr>
          <p:spPr bwMode="auto">
            <a:xfrm>
              <a:off x="539" y="2463"/>
              <a:ext cx="6" cy="6"/>
            </a:xfrm>
            <a:custGeom>
              <a:avLst/>
              <a:gdLst>
                <a:gd name="T0" fmla="*/ 5 w 6"/>
                <a:gd name="T1" fmla="*/ 2 h 6"/>
                <a:gd name="T2" fmla="*/ 3 w 6"/>
                <a:gd name="T3" fmla="*/ 4 h 6"/>
                <a:gd name="T4" fmla="*/ 2 w 6"/>
                <a:gd name="T5" fmla="*/ 5 h 6"/>
                <a:gd name="T6" fmla="*/ 0 w 6"/>
                <a:gd name="T7" fmla="*/ 4 h 6"/>
                <a:gd name="T8" fmla="*/ 0 w 6"/>
                <a:gd name="T9" fmla="*/ 2 h 6"/>
                <a:gd name="T10" fmla="*/ 2 w 6"/>
                <a:gd name="T11" fmla="*/ 1 h 6"/>
                <a:gd name="T12" fmla="*/ 3 w 6"/>
                <a:gd name="T13" fmla="*/ 0 h 6"/>
                <a:gd name="T14" fmla="*/ 5 w 6"/>
                <a:gd name="T15" fmla="*/ 1 h 6"/>
                <a:gd name="T16" fmla="*/ 5 w 6"/>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2"/>
                  </a:moveTo>
                  <a:lnTo>
                    <a:pt x="3" y="4"/>
                  </a:lnTo>
                  <a:lnTo>
                    <a:pt x="2" y="5"/>
                  </a:lnTo>
                  <a:lnTo>
                    <a:pt x="0" y="4"/>
                  </a:lnTo>
                  <a:lnTo>
                    <a:pt x="0" y="2"/>
                  </a:lnTo>
                  <a:lnTo>
                    <a:pt x="2" y="1"/>
                  </a:lnTo>
                  <a:lnTo>
                    <a:pt x="3" y="0"/>
                  </a:lnTo>
                  <a:lnTo>
                    <a:pt x="5" y="1"/>
                  </a:lnTo>
                  <a:lnTo>
                    <a:pt x="5"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53" name="Freeform 51"/>
            <p:cNvSpPr>
              <a:spLocks/>
            </p:cNvSpPr>
            <p:nvPr/>
          </p:nvSpPr>
          <p:spPr bwMode="auto">
            <a:xfrm>
              <a:off x="539" y="2463"/>
              <a:ext cx="6" cy="6"/>
            </a:xfrm>
            <a:custGeom>
              <a:avLst/>
              <a:gdLst>
                <a:gd name="T0" fmla="*/ 5 w 6"/>
                <a:gd name="T1" fmla="*/ 2 h 6"/>
                <a:gd name="T2" fmla="*/ 3 w 6"/>
                <a:gd name="T3" fmla="*/ 4 h 6"/>
                <a:gd name="T4" fmla="*/ 2 w 6"/>
                <a:gd name="T5" fmla="*/ 5 h 6"/>
                <a:gd name="T6" fmla="*/ 0 w 6"/>
                <a:gd name="T7" fmla="*/ 4 h 6"/>
                <a:gd name="T8" fmla="*/ 0 w 6"/>
                <a:gd name="T9" fmla="*/ 2 h 6"/>
                <a:gd name="T10" fmla="*/ 2 w 6"/>
                <a:gd name="T11" fmla="*/ 1 h 6"/>
                <a:gd name="T12" fmla="*/ 3 w 6"/>
                <a:gd name="T13" fmla="*/ 0 h 6"/>
                <a:gd name="T14" fmla="*/ 5 w 6"/>
                <a:gd name="T15" fmla="*/ 1 h 6"/>
                <a:gd name="T16" fmla="*/ 5 w 6"/>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2"/>
                  </a:moveTo>
                  <a:lnTo>
                    <a:pt x="3" y="4"/>
                  </a:lnTo>
                  <a:lnTo>
                    <a:pt x="2" y="5"/>
                  </a:lnTo>
                  <a:lnTo>
                    <a:pt x="0" y="4"/>
                  </a:lnTo>
                  <a:lnTo>
                    <a:pt x="0" y="2"/>
                  </a:lnTo>
                  <a:lnTo>
                    <a:pt x="2" y="1"/>
                  </a:lnTo>
                  <a:lnTo>
                    <a:pt x="3" y="0"/>
                  </a:lnTo>
                  <a:lnTo>
                    <a:pt x="5" y="1"/>
                  </a:lnTo>
                  <a:lnTo>
                    <a:pt x="5"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54" name="Freeform 52"/>
            <p:cNvSpPr>
              <a:spLocks/>
            </p:cNvSpPr>
            <p:nvPr/>
          </p:nvSpPr>
          <p:spPr bwMode="auto">
            <a:xfrm>
              <a:off x="558" y="2455"/>
              <a:ext cx="7" cy="6"/>
            </a:xfrm>
            <a:custGeom>
              <a:avLst/>
              <a:gdLst>
                <a:gd name="T0" fmla="*/ 13 w 6"/>
                <a:gd name="T1" fmla="*/ 2 h 6"/>
                <a:gd name="T2" fmla="*/ 13 w 6"/>
                <a:gd name="T3" fmla="*/ 4 h 6"/>
                <a:gd name="T4" fmla="*/ 13 w 6"/>
                <a:gd name="T5" fmla="*/ 5 h 6"/>
                <a:gd name="T6" fmla="*/ 2 w 6"/>
                <a:gd name="T7" fmla="*/ 5 h 6"/>
                <a:gd name="T8" fmla="*/ 0 w 6"/>
                <a:gd name="T9" fmla="*/ 3 h 6"/>
                <a:gd name="T10" fmla="*/ 0 w 6"/>
                <a:gd name="T11" fmla="*/ 1 h 6"/>
                <a:gd name="T12" fmla="*/ 0 w 6"/>
                <a:gd name="T13" fmla="*/ 0 h 6"/>
                <a:gd name="T14" fmla="*/ 9 w 6"/>
                <a:gd name="T15" fmla="*/ 0 h 6"/>
                <a:gd name="T16" fmla="*/ 13 w 6"/>
                <a:gd name="T17" fmla="*/ 0 h 6"/>
                <a:gd name="T18" fmla="*/ 13 w 6"/>
                <a:gd name="T19" fmla="*/ 2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
                <a:gd name="T31" fmla="*/ 0 h 6"/>
                <a:gd name="T32" fmla="*/ 6 w 6"/>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 h="6">
                  <a:moveTo>
                    <a:pt x="5" y="2"/>
                  </a:moveTo>
                  <a:lnTo>
                    <a:pt x="5" y="4"/>
                  </a:lnTo>
                  <a:lnTo>
                    <a:pt x="5" y="5"/>
                  </a:lnTo>
                  <a:lnTo>
                    <a:pt x="2" y="5"/>
                  </a:lnTo>
                  <a:lnTo>
                    <a:pt x="0" y="3"/>
                  </a:lnTo>
                  <a:lnTo>
                    <a:pt x="0" y="1"/>
                  </a:lnTo>
                  <a:lnTo>
                    <a:pt x="0" y="0"/>
                  </a:lnTo>
                  <a:lnTo>
                    <a:pt x="3" y="0"/>
                  </a:lnTo>
                  <a:lnTo>
                    <a:pt x="5" y="0"/>
                  </a:lnTo>
                  <a:lnTo>
                    <a:pt x="5"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55" name="Freeform 53"/>
            <p:cNvSpPr>
              <a:spLocks/>
            </p:cNvSpPr>
            <p:nvPr/>
          </p:nvSpPr>
          <p:spPr bwMode="auto">
            <a:xfrm>
              <a:off x="558" y="2455"/>
              <a:ext cx="7" cy="6"/>
            </a:xfrm>
            <a:custGeom>
              <a:avLst/>
              <a:gdLst>
                <a:gd name="T0" fmla="*/ 13 w 6"/>
                <a:gd name="T1" fmla="*/ 2 h 6"/>
                <a:gd name="T2" fmla="*/ 13 w 6"/>
                <a:gd name="T3" fmla="*/ 4 h 6"/>
                <a:gd name="T4" fmla="*/ 13 w 6"/>
                <a:gd name="T5" fmla="*/ 5 h 6"/>
                <a:gd name="T6" fmla="*/ 2 w 6"/>
                <a:gd name="T7" fmla="*/ 5 h 6"/>
                <a:gd name="T8" fmla="*/ 0 w 6"/>
                <a:gd name="T9" fmla="*/ 3 h 6"/>
                <a:gd name="T10" fmla="*/ 0 w 6"/>
                <a:gd name="T11" fmla="*/ 1 h 6"/>
                <a:gd name="T12" fmla="*/ 0 w 6"/>
                <a:gd name="T13" fmla="*/ 0 h 6"/>
                <a:gd name="T14" fmla="*/ 9 w 6"/>
                <a:gd name="T15" fmla="*/ 0 h 6"/>
                <a:gd name="T16" fmla="*/ 13 w 6"/>
                <a:gd name="T17" fmla="*/ 0 h 6"/>
                <a:gd name="T18" fmla="*/ 13 w 6"/>
                <a:gd name="T19" fmla="*/ 2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
                <a:gd name="T31" fmla="*/ 0 h 6"/>
                <a:gd name="T32" fmla="*/ 6 w 6"/>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 h="6">
                  <a:moveTo>
                    <a:pt x="5" y="2"/>
                  </a:moveTo>
                  <a:lnTo>
                    <a:pt x="5" y="4"/>
                  </a:lnTo>
                  <a:lnTo>
                    <a:pt x="5" y="5"/>
                  </a:lnTo>
                  <a:lnTo>
                    <a:pt x="2" y="5"/>
                  </a:lnTo>
                  <a:lnTo>
                    <a:pt x="0" y="3"/>
                  </a:lnTo>
                  <a:lnTo>
                    <a:pt x="0" y="1"/>
                  </a:lnTo>
                  <a:lnTo>
                    <a:pt x="0" y="0"/>
                  </a:lnTo>
                  <a:lnTo>
                    <a:pt x="3" y="0"/>
                  </a:lnTo>
                  <a:lnTo>
                    <a:pt x="5" y="0"/>
                  </a:lnTo>
                  <a:lnTo>
                    <a:pt x="5"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56" name="Freeform 54"/>
            <p:cNvSpPr>
              <a:spLocks/>
            </p:cNvSpPr>
            <p:nvPr/>
          </p:nvSpPr>
          <p:spPr bwMode="auto">
            <a:xfrm>
              <a:off x="577" y="2445"/>
              <a:ext cx="7" cy="7"/>
            </a:xfrm>
            <a:custGeom>
              <a:avLst/>
              <a:gdLst>
                <a:gd name="T0" fmla="*/ 6 w 7"/>
                <a:gd name="T1" fmla="*/ 3 h 7"/>
                <a:gd name="T2" fmla="*/ 6 w 7"/>
                <a:gd name="T3" fmla="*/ 4 h 7"/>
                <a:gd name="T4" fmla="*/ 5 w 7"/>
                <a:gd name="T5" fmla="*/ 6 h 7"/>
                <a:gd name="T6" fmla="*/ 3 w 7"/>
                <a:gd name="T7" fmla="*/ 6 h 7"/>
                <a:gd name="T8" fmla="*/ 1 w 7"/>
                <a:gd name="T9" fmla="*/ 3 h 7"/>
                <a:gd name="T10" fmla="*/ 0 w 7"/>
                <a:gd name="T11" fmla="*/ 2 h 7"/>
                <a:gd name="T12" fmla="*/ 1 w 7"/>
                <a:gd name="T13" fmla="*/ 0 h 7"/>
                <a:gd name="T14" fmla="*/ 4 w 7"/>
                <a:gd name="T15" fmla="*/ 0 h 7"/>
                <a:gd name="T16" fmla="*/ 5 w 7"/>
                <a:gd name="T17" fmla="*/ 1 h 7"/>
                <a:gd name="T18" fmla="*/ 6 w 7"/>
                <a:gd name="T19" fmla="*/ 3 h 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7"/>
                <a:gd name="T32" fmla="*/ 7 w 7"/>
                <a:gd name="T33" fmla="*/ 7 h 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7">
                  <a:moveTo>
                    <a:pt x="6" y="3"/>
                  </a:moveTo>
                  <a:lnTo>
                    <a:pt x="6" y="4"/>
                  </a:lnTo>
                  <a:lnTo>
                    <a:pt x="5" y="6"/>
                  </a:lnTo>
                  <a:lnTo>
                    <a:pt x="3" y="6"/>
                  </a:lnTo>
                  <a:lnTo>
                    <a:pt x="1" y="3"/>
                  </a:lnTo>
                  <a:lnTo>
                    <a:pt x="0" y="2"/>
                  </a:lnTo>
                  <a:lnTo>
                    <a:pt x="1" y="0"/>
                  </a:lnTo>
                  <a:lnTo>
                    <a:pt x="4" y="0"/>
                  </a:lnTo>
                  <a:lnTo>
                    <a:pt x="5" y="1"/>
                  </a:lnTo>
                  <a:lnTo>
                    <a:pt x="6"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57" name="Freeform 55"/>
            <p:cNvSpPr>
              <a:spLocks/>
            </p:cNvSpPr>
            <p:nvPr/>
          </p:nvSpPr>
          <p:spPr bwMode="auto">
            <a:xfrm>
              <a:off x="577" y="2445"/>
              <a:ext cx="7" cy="7"/>
            </a:xfrm>
            <a:custGeom>
              <a:avLst/>
              <a:gdLst>
                <a:gd name="T0" fmla="*/ 6 w 7"/>
                <a:gd name="T1" fmla="*/ 3 h 7"/>
                <a:gd name="T2" fmla="*/ 6 w 7"/>
                <a:gd name="T3" fmla="*/ 4 h 7"/>
                <a:gd name="T4" fmla="*/ 5 w 7"/>
                <a:gd name="T5" fmla="*/ 6 h 7"/>
                <a:gd name="T6" fmla="*/ 3 w 7"/>
                <a:gd name="T7" fmla="*/ 6 h 7"/>
                <a:gd name="T8" fmla="*/ 1 w 7"/>
                <a:gd name="T9" fmla="*/ 3 h 7"/>
                <a:gd name="T10" fmla="*/ 0 w 7"/>
                <a:gd name="T11" fmla="*/ 2 h 7"/>
                <a:gd name="T12" fmla="*/ 1 w 7"/>
                <a:gd name="T13" fmla="*/ 0 h 7"/>
                <a:gd name="T14" fmla="*/ 4 w 7"/>
                <a:gd name="T15" fmla="*/ 0 h 7"/>
                <a:gd name="T16" fmla="*/ 5 w 7"/>
                <a:gd name="T17" fmla="*/ 1 h 7"/>
                <a:gd name="T18" fmla="*/ 6 w 7"/>
                <a:gd name="T19" fmla="*/ 3 h 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7"/>
                <a:gd name="T32" fmla="*/ 7 w 7"/>
                <a:gd name="T33" fmla="*/ 7 h 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7">
                  <a:moveTo>
                    <a:pt x="6" y="3"/>
                  </a:moveTo>
                  <a:lnTo>
                    <a:pt x="6" y="4"/>
                  </a:lnTo>
                  <a:lnTo>
                    <a:pt x="5" y="6"/>
                  </a:lnTo>
                  <a:lnTo>
                    <a:pt x="3" y="6"/>
                  </a:lnTo>
                  <a:lnTo>
                    <a:pt x="1" y="3"/>
                  </a:lnTo>
                  <a:lnTo>
                    <a:pt x="0" y="2"/>
                  </a:lnTo>
                  <a:lnTo>
                    <a:pt x="1" y="0"/>
                  </a:lnTo>
                  <a:lnTo>
                    <a:pt x="4" y="0"/>
                  </a:lnTo>
                  <a:lnTo>
                    <a:pt x="5" y="1"/>
                  </a:lnTo>
                  <a:lnTo>
                    <a:pt x="6"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58" name="Freeform 56"/>
            <p:cNvSpPr>
              <a:spLocks/>
            </p:cNvSpPr>
            <p:nvPr/>
          </p:nvSpPr>
          <p:spPr bwMode="auto">
            <a:xfrm>
              <a:off x="591" y="2435"/>
              <a:ext cx="9" cy="6"/>
            </a:xfrm>
            <a:custGeom>
              <a:avLst/>
              <a:gdLst>
                <a:gd name="T0" fmla="*/ 14 w 8"/>
                <a:gd name="T1" fmla="*/ 3 h 6"/>
                <a:gd name="T2" fmla="*/ 14 w 8"/>
                <a:gd name="T3" fmla="*/ 4 h 6"/>
                <a:gd name="T4" fmla="*/ 11 w 8"/>
                <a:gd name="T5" fmla="*/ 5 h 6"/>
                <a:gd name="T6" fmla="*/ 3 w 8"/>
                <a:gd name="T7" fmla="*/ 5 h 6"/>
                <a:gd name="T8" fmla="*/ 1 w 8"/>
                <a:gd name="T9" fmla="*/ 4 h 6"/>
                <a:gd name="T10" fmla="*/ 0 w 8"/>
                <a:gd name="T11" fmla="*/ 2 h 6"/>
                <a:gd name="T12" fmla="*/ 1 w 8"/>
                <a:gd name="T13" fmla="*/ 0 h 6"/>
                <a:gd name="T14" fmla="*/ 10 w 8"/>
                <a:gd name="T15" fmla="*/ 0 h 6"/>
                <a:gd name="T16" fmla="*/ 11 w 8"/>
                <a:gd name="T17" fmla="*/ 1 h 6"/>
                <a:gd name="T18" fmla="*/ 14 w 8"/>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8"/>
                <a:gd name="T31" fmla="*/ 0 h 6"/>
                <a:gd name="T32" fmla="*/ 8 w 8"/>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8" h="6">
                  <a:moveTo>
                    <a:pt x="7" y="3"/>
                  </a:moveTo>
                  <a:lnTo>
                    <a:pt x="7" y="4"/>
                  </a:lnTo>
                  <a:lnTo>
                    <a:pt x="5" y="5"/>
                  </a:lnTo>
                  <a:lnTo>
                    <a:pt x="3" y="5"/>
                  </a:lnTo>
                  <a:lnTo>
                    <a:pt x="1" y="4"/>
                  </a:lnTo>
                  <a:lnTo>
                    <a:pt x="0" y="2"/>
                  </a:lnTo>
                  <a:lnTo>
                    <a:pt x="1" y="0"/>
                  </a:lnTo>
                  <a:lnTo>
                    <a:pt x="4" y="0"/>
                  </a:lnTo>
                  <a:lnTo>
                    <a:pt x="5" y="1"/>
                  </a:lnTo>
                  <a:lnTo>
                    <a:pt x="7"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59" name="Freeform 57"/>
            <p:cNvSpPr>
              <a:spLocks/>
            </p:cNvSpPr>
            <p:nvPr/>
          </p:nvSpPr>
          <p:spPr bwMode="auto">
            <a:xfrm>
              <a:off x="591" y="2435"/>
              <a:ext cx="9" cy="6"/>
            </a:xfrm>
            <a:custGeom>
              <a:avLst/>
              <a:gdLst>
                <a:gd name="T0" fmla="*/ 14 w 8"/>
                <a:gd name="T1" fmla="*/ 3 h 6"/>
                <a:gd name="T2" fmla="*/ 14 w 8"/>
                <a:gd name="T3" fmla="*/ 4 h 6"/>
                <a:gd name="T4" fmla="*/ 11 w 8"/>
                <a:gd name="T5" fmla="*/ 5 h 6"/>
                <a:gd name="T6" fmla="*/ 3 w 8"/>
                <a:gd name="T7" fmla="*/ 5 h 6"/>
                <a:gd name="T8" fmla="*/ 1 w 8"/>
                <a:gd name="T9" fmla="*/ 4 h 6"/>
                <a:gd name="T10" fmla="*/ 0 w 8"/>
                <a:gd name="T11" fmla="*/ 2 h 6"/>
                <a:gd name="T12" fmla="*/ 1 w 8"/>
                <a:gd name="T13" fmla="*/ 0 h 6"/>
                <a:gd name="T14" fmla="*/ 10 w 8"/>
                <a:gd name="T15" fmla="*/ 0 h 6"/>
                <a:gd name="T16" fmla="*/ 11 w 8"/>
                <a:gd name="T17" fmla="*/ 1 h 6"/>
                <a:gd name="T18" fmla="*/ 14 w 8"/>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8"/>
                <a:gd name="T31" fmla="*/ 0 h 6"/>
                <a:gd name="T32" fmla="*/ 8 w 8"/>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8" h="6">
                  <a:moveTo>
                    <a:pt x="7" y="3"/>
                  </a:moveTo>
                  <a:lnTo>
                    <a:pt x="7" y="4"/>
                  </a:lnTo>
                  <a:lnTo>
                    <a:pt x="5" y="5"/>
                  </a:lnTo>
                  <a:lnTo>
                    <a:pt x="3" y="5"/>
                  </a:lnTo>
                  <a:lnTo>
                    <a:pt x="1" y="4"/>
                  </a:lnTo>
                  <a:lnTo>
                    <a:pt x="0" y="2"/>
                  </a:lnTo>
                  <a:lnTo>
                    <a:pt x="1" y="0"/>
                  </a:lnTo>
                  <a:lnTo>
                    <a:pt x="4" y="0"/>
                  </a:lnTo>
                  <a:lnTo>
                    <a:pt x="5" y="1"/>
                  </a:lnTo>
                  <a:lnTo>
                    <a:pt x="7"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60" name="Freeform 58"/>
            <p:cNvSpPr>
              <a:spLocks/>
            </p:cNvSpPr>
            <p:nvPr/>
          </p:nvSpPr>
          <p:spPr bwMode="auto">
            <a:xfrm>
              <a:off x="604" y="2421"/>
              <a:ext cx="8" cy="6"/>
            </a:xfrm>
            <a:custGeom>
              <a:avLst/>
              <a:gdLst>
                <a:gd name="T0" fmla="*/ 13 w 7"/>
                <a:gd name="T1" fmla="*/ 2 h 6"/>
                <a:gd name="T2" fmla="*/ 11 w 7"/>
                <a:gd name="T3" fmla="*/ 4 h 6"/>
                <a:gd name="T4" fmla="*/ 2 w 7"/>
                <a:gd name="T5" fmla="*/ 5 h 6"/>
                <a:gd name="T6" fmla="*/ 0 w 7"/>
                <a:gd name="T7" fmla="*/ 4 h 6"/>
                <a:gd name="T8" fmla="*/ 0 w 7"/>
                <a:gd name="T9" fmla="*/ 2 h 6"/>
                <a:gd name="T10" fmla="*/ 1 w 7"/>
                <a:gd name="T11" fmla="*/ 1 h 6"/>
                <a:gd name="T12" fmla="*/ 10 w 7"/>
                <a:gd name="T13" fmla="*/ 0 h 6"/>
                <a:gd name="T14" fmla="*/ 11 w 7"/>
                <a:gd name="T15" fmla="*/ 1 h 6"/>
                <a:gd name="T16" fmla="*/ 13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5" y="4"/>
                  </a:lnTo>
                  <a:lnTo>
                    <a:pt x="2" y="5"/>
                  </a:lnTo>
                  <a:lnTo>
                    <a:pt x="0" y="4"/>
                  </a:lnTo>
                  <a:lnTo>
                    <a:pt x="0" y="2"/>
                  </a:lnTo>
                  <a:lnTo>
                    <a:pt x="1" y="1"/>
                  </a:lnTo>
                  <a:lnTo>
                    <a:pt x="4" y="0"/>
                  </a:lnTo>
                  <a:lnTo>
                    <a:pt x="5" y="1"/>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61" name="Freeform 59"/>
            <p:cNvSpPr>
              <a:spLocks/>
            </p:cNvSpPr>
            <p:nvPr/>
          </p:nvSpPr>
          <p:spPr bwMode="auto">
            <a:xfrm>
              <a:off x="604" y="2421"/>
              <a:ext cx="8" cy="6"/>
            </a:xfrm>
            <a:custGeom>
              <a:avLst/>
              <a:gdLst>
                <a:gd name="T0" fmla="*/ 13 w 7"/>
                <a:gd name="T1" fmla="*/ 2 h 6"/>
                <a:gd name="T2" fmla="*/ 11 w 7"/>
                <a:gd name="T3" fmla="*/ 4 h 6"/>
                <a:gd name="T4" fmla="*/ 2 w 7"/>
                <a:gd name="T5" fmla="*/ 5 h 6"/>
                <a:gd name="T6" fmla="*/ 0 w 7"/>
                <a:gd name="T7" fmla="*/ 4 h 6"/>
                <a:gd name="T8" fmla="*/ 0 w 7"/>
                <a:gd name="T9" fmla="*/ 2 h 6"/>
                <a:gd name="T10" fmla="*/ 1 w 7"/>
                <a:gd name="T11" fmla="*/ 1 h 6"/>
                <a:gd name="T12" fmla="*/ 10 w 7"/>
                <a:gd name="T13" fmla="*/ 0 h 6"/>
                <a:gd name="T14" fmla="*/ 11 w 7"/>
                <a:gd name="T15" fmla="*/ 1 h 6"/>
                <a:gd name="T16" fmla="*/ 13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5" y="4"/>
                  </a:lnTo>
                  <a:lnTo>
                    <a:pt x="2" y="5"/>
                  </a:lnTo>
                  <a:lnTo>
                    <a:pt x="0" y="4"/>
                  </a:lnTo>
                  <a:lnTo>
                    <a:pt x="0" y="2"/>
                  </a:lnTo>
                  <a:lnTo>
                    <a:pt x="1" y="1"/>
                  </a:lnTo>
                  <a:lnTo>
                    <a:pt x="4" y="0"/>
                  </a:lnTo>
                  <a:lnTo>
                    <a:pt x="5" y="1"/>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62" name="Freeform 60"/>
            <p:cNvSpPr>
              <a:spLocks/>
            </p:cNvSpPr>
            <p:nvPr/>
          </p:nvSpPr>
          <p:spPr bwMode="auto">
            <a:xfrm>
              <a:off x="612" y="2407"/>
              <a:ext cx="7" cy="5"/>
            </a:xfrm>
            <a:custGeom>
              <a:avLst/>
              <a:gdLst>
                <a:gd name="T0" fmla="*/ 6 w 7"/>
                <a:gd name="T1" fmla="*/ 2 h 5"/>
                <a:gd name="T2" fmla="*/ 6 w 7"/>
                <a:gd name="T3" fmla="*/ 4 h 5"/>
                <a:gd name="T4" fmla="*/ 5 w 7"/>
                <a:gd name="T5" fmla="*/ 4 h 5"/>
                <a:gd name="T6" fmla="*/ 2 w 7"/>
                <a:gd name="T7" fmla="*/ 4 h 5"/>
                <a:gd name="T8" fmla="*/ 1 w 7"/>
                <a:gd name="T9" fmla="*/ 3 h 5"/>
                <a:gd name="T10" fmla="*/ 0 w 7"/>
                <a:gd name="T11" fmla="*/ 2 h 5"/>
                <a:gd name="T12" fmla="*/ 1 w 7"/>
                <a:gd name="T13" fmla="*/ 0 h 5"/>
                <a:gd name="T14" fmla="*/ 3 w 7"/>
                <a:gd name="T15" fmla="*/ 0 h 5"/>
                <a:gd name="T16" fmla="*/ 5 w 7"/>
                <a:gd name="T17" fmla="*/ 0 h 5"/>
                <a:gd name="T18" fmla="*/ 6 w 7"/>
                <a:gd name="T19" fmla="*/ 2 h 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5"/>
                <a:gd name="T32" fmla="*/ 7 w 7"/>
                <a:gd name="T33" fmla="*/ 5 h 5"/>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5">
                  <a:moveTo>
                    <a:pt x="6" y="2"/>
                  </a:moveTo>
                  <a:lnTo>
                    <a:pt x="6" y="4"/>
                  </a:lnTo>
                  <a:lnTo>
                    <a:pt x="5" y="4"/>
                  </a:lnTo>
                  <a:lnTo>
                    <a:pt x="2" y="4"/>
                  </a:lnTo>
                  <a:lnTo>
                    <a:pt x="1" y="3"/>
                  </a:lnTo>
                  <a:lnTo>
                    <a:pt x="0" y="2"/>
                  </a:lnTo>
                  <a:lnTo>
                    <a:pt x="1" y="0"/>
                  </a:lnTo>
                  <a:lnTo>
                    <a:pt x="3" y="0"/>
                  </a:lnTo>
                  <a:lnTo>
                    <a:pt x="5" y="0"/>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63" name="Freeform 61"/>
            <p:cNvSpPr>
              <a:spLocks/>
            </p:cNvSpPr>
            <p:nvPr/>
          </p:nvSpPr>
          <p:spPr bwMode="auto">
            <a:xfrm>
              <a:off x="612" y="2407"/>
              <a:ext cx="7" cy="5"/>
            </a:xfrm>
            <a:custGeom>
              <a:avLst/>
              <a:gdLst>
                <a:gd name="T0" fmla="*/ 6 w 7"/>
                <a:gd name="T1" fmla="*/ 2 h 5"/>
                <a:gd name="T2" fmla="*/ 6 w 7"/>
                <a:gd name="T3" fmla="*/ 4 h 5"/>
                <a:gd name="T4" fmla="*/ 5 w 7"/>
                <a:gd name="T5" fmla="*/ 4 h 5"/>
                <a:gd name="T6" fmla="*/ 2 w 7"/>
                <a:gd name="T7" fmla="*/ 4 h 5"/>
                <a:gd name="T8" fmla="*/ 1 w 7"/>
                <a:gd name="T9" fmla="*/ 3 h 5"/>
                <a:gd name="T10" fmla="*/ 0 w 7"/>
                <a:gd name="T11" fmla="*/ 2 h 5"/>
                <a:gd name="T12" fmla="*/ 1 w 7"/>
                <a:gd name="T13" fmla="*/ 0 h 5"/>
                <a:gd name="T14" fmla="*/ 3 w 7"/>
                <a:gd name="T15" fmla="*/ 0 h 5"/>
                <a:gd name="T16" fmla="*/ 5 w 7"/>
                <a:gd name="T17" fmla="*/ 0 h 5"/>
                <a:gd name="T18" fmla="*/ 6 w 7"/>
                <a:gd name="T19" fmla="*/ 2 h 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5"/>
                <a:gd name="T32" fmla="*/ 7 w 7"/>
                <a:gd name="T33" fmla="*/ 5 h 5"/>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5">
                  <a:moveTo>
                    <a:pt x="6" y="2"/>
                  </a:moveTo>
                  <a:lnTo>
                    <a:pt x="6" y="4"/>
                  </a:lnTo>
                  <a:lnTo>
                    <a:pt x="5" y="4"/>
                  </a:lnTo>
                  <a:lnTo>
                    <a:pt x="2" y="4"/>
                  </a:lnTo>
                  <a:lnTo>
                    <a:pt x="1" y="3"/>
                  </a:lnTo>
                  <a:lnTo>
                    <a:pt x="0" y="2"/>
                  </a:lnTo>
                  <a:lnTo>
                    <a:pt x="1" y="0"/>
                  </a:lnTo>
                  <a:lnTo>
                    <a:pt x="3" y="0"/>
                  </a:lnTo>
                  <a:lnTo>
                    <a:pt x="5" y="0"/>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64" name="Freeform 62"/>
            <p:cNvSpPr>
              <a:spLocks/>
            </p:cNvSpPr>
            <p:nvPr/>
          </p:nvSpPr>
          <p:spPr bwMode="auto">
            <a:xfrm>
              <a:off x="703" y="2477"/>
              <a:ext cx="7" cy="6"/>
            </a:xfrm>
            <a:custGeom>
              <a:avLst/>
              <a:gdLst>
                <a:gd name="T0" fmla="*/ 6 w 7"/>
                <a:gd name="T1" fmla="*/ 3 h 6"/>
                <a:gd name="T2" fmla="*/ 6 w 7"/>
                <a:gd name="T3" fmla="*/ 4 h 6"/>
                <a:gd name="T4" fmla="*/ 5 w 7"/>
                <a:gd name="T5" fmla="*/ 5 h 6"/>
                <a:gd name="T6" fmla="*/ 2 w 7"/>
                <a:gd name="T7" fmla="*/ 5 h 6"/>
                <a:gd name="T8" fmla="*/ 1 w 7"/>
                <a:gd name="T9" fmla="*/ 4 h 6"/>
                <a:gd name="T10" fmla="*/ 0 w 7"/>
                <a:gd name="T11" fmla="*/ 2 h 6"/>
                <a:gd name="T12" fmla="*/ 1 w 7"/>
                <a:gd name="T13" fmla="*/ 0 h 6"/>
                <a:gd name="T14" fmla="*/ 3 w 7"/>
                <a:gd name="T15" fmla="*/ 0 h 6"/>
                <a:gd name="T16" fmla="*/ 5 w 7"/>
                <a:gd name="T17" fmla="*/ 1 h 6"/>
                <a:gd name="T18" fmla="*/ 6 w 7"/>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3"/>
                  </a:moveTo>
                  <a:lnTo>
                    <a:pt x="6" y="4"/>
                  </a:lnTo>
                  <a:lnTo>
                    <a:pt x="5" y="5"/>
                  </a:lnTo>
                  <a:lnTo>
                    <a:pt x="2" y="5"/>
                  </a:lnTo>
                  <a:lnTo>
                    <a:pt x="1" y="4"/>
                  </a:lnTo>
                  <a:lnTo>
                    <a:pt x="0" y="2"/>
                  </a:lnTo>
                  <a:lnTo>
                    <a:pt x="1" y="0"/>
                  </a:lnTo>
                  <a:lnTo>
                    <a:pt x="3" y="0"/>
                  </a:lnTo>
                  <a:lnTo>
                    <a:pt x="5" y="1"/>
                  </a:lnTo>
                  <a:lnTo>
                    <a:pt x="6"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65" name="Freeform 63"/>
            <p:cNvSpPr>
              <a:spLocks/>
            </p:cNvSpPr>
            <p:nvPr/>
          </p:nvSpPr>
          <p:spPr bwMode="auto">
            <a:xfrm>
              <a:off x="703" y="2477"/>
              <a:ext cx="7" cy="6"/>
            </a:xfrm>
            <a:custGeom>
              <a:avLst/>
              <a:gdLst>
                <a:gd name="T0" fmla="*/ 6 w 7"/>
                <a:gd name="T1" fmla="*/ 3 h 6"/>
                <a:gd name="T2" fmla="*/ 6 w 7"/>
                <a:gd name="T3" fmla="*/ 4 h 6"/>
                <a:gd name="T4" fmla="*/ 5 w 7"/>
                <a:gd name="T5" fmla="*/ 5 h 6"/>
                <a:gd name="T6" fmla="*/ 2 w 7"/>
                <a:gd name="T7" fmla="*/ 5 h 6"/>
                <a:gd name="T8" fmla="*/ 1 w 7"/>
                <a:gd name="T9" fmla="*/ 4 h 6"/>
                <a:gd name="T10" fmla="*/ 0 w 7"/>
                <a:gd name="T11" fmla="*/ 2 h 6"/>
                <a:gd name="T12" fmla="*/ 1 w 7"/>
                <a:gd name="T13" fmla="*/ 0 h 6"/>
                <a:gd name="T14" fmla="*/ 3 w 7"/>
                <a:gd name="T15" fmla="*/ 0 h 6"/>
                <a:gd name="T16" fmla="*/ 5 w 7"/>
                <a:gd name="T17" fmla="*/ 1 h 6"/>
                <a:gd name="T18" fmla="*/ 6 w 7"/>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3"/>
                  </a:moveTo>
                  <a:lnTo>
                    <a:pt x="6" y="4"/>
                  </a:lnTo>
                  <a:lnTo>
                    <a:pt x="5" y="5"/>
                  </a:lnTo>
                  <a:lnTo>
                    <a:pt x="2" y="5"/>
                  </a:lnTo>
                  <a:lnTo>
                    <a:pt x="1" y="4"/>
                  </a:lnTo>
                  <a:lnTo>
                    <a:pt x="0" y="2"/>
                  </a:lnTo>
                  <a:lnTo>
                    <a:pt x="1" y="0"/>
                  </a:lnTo>
                  <a:lnTo>
                    <a:pt x="3" y="0"/>
                  </a:lnTo>
                  <a:lnTo>
                    <a:pt x="5" y="1"/>
                  </a:lnTo>
                  <a:lnTo>
                    <a:pt x="6"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66" name="Freeform 64"/>
            <p:cNvSpPr>
              <a:spLocks/>
            </p:cNvSpPr>
            <p:nvPr/>
          </p:nvSpPr>
          <p:spPr bwMode="auto">
            <a:xfrm>
              <a:off x="697" y="2463"/>
              <a:ext cx="9" cy="6"/>
            </a:xfrm>
            <a:custGeom>
              <a:avLst/>
              <a:gdLst>
                <a:gd name="T0" fmla="*/ 14 w 8"/>
                <a:gd name="T1" fmla="*/ 2 h 6"/>
                <a:gd name="T2" fmla="*/ 11 w 8"/>
                <a:gd name="T3" fmla="*/ 4 h 6"/>
                <a:gd name="T4" fmla="*/ 2 w 8"/>
                <a:gd name="T5" fmla="*/ 5 h 6"/>
                <a:gd name="T6" fmla="*/ 1 w 8"/>
                <a:gd name="T7" fmla="*/ 4 h 6"/>
                <a:gd name="T8" fmla="*/ 0 w 8"/>
                <a:gd name="T9" fmla="*/ 2 h 6"/>
                <a:gd name="T10" fmla="*/ 2 w 8"/>
                <a:gd name="T11" fmla="*/ 1 h 6"/>
                <a:gd name="T12" fmla="*/ 10 w 8"/>
                <a:gd name="T13" fmla="*/ 0 h 6"/>
                <a:gd name="T14" fmla="*/ 12 w 8"/>
                <a:gd name="T15" fmla="*/ 1 h 6"/>
                <a:gd name="T16" fmla="*/ 14 w 8"/>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6"/>
                <a:gd name="T29" fmla="*/ 8 w 8"/>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6">
                  <a:moveTo>
                    <a:pt x="7" y="2"/>
                  </a:moveTo>
                  <a:lnTo>
                    <a:pt x="5" y="4"/>
                  </a:lnTo>
                  <a:lnTo>
                    <a:pt x="2" y="5"/>
                  </a:lnTo>
                  <a:lnTo>
                    <a:pt x="1" y="4"/>
                  </a:lnTo>
                  <a:lnTo>
                    <a:pt x="0" y="2"/>
                  </a:lnTo>
                  <a:lnTo>
                    <a:pt x="2" y="1"/>
                  </a:lnTo>
                  <a:lnTo>
                    <a:pt x="4" y="0"/>
                  </a:lnTo>
                  <a:lnTo>
                    <a:pt x="6" y="1"/>
                  </a:lnTo>
                  <a:lnTo>
                    <a:pt x="7"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67" name="Freeform 65"/>
            <p:cNvSpPr>
              <a:spLocks/>
            </p:cNvSpPr>
            <p:nvPr/>
          </p:nvSpPr>
          <p:spPr bwMode="auto">
            <a:xfrm>
              <a:off x="697" y="2463"/>
              <a:ext cx="9" cy="6"/>
            </a:xfrm>
            <a:custGeom>
              <a:avLst/>
              <a:gdLst>
                <a:gd name="T0" fmla="*/ 14 w 8"/>
                <a:gd name="T1" fmla="*/ 2 h 6"/>
                <a:gd name="T2" fmla="*/ 11 w 8"/>
                <a:gd name="T3" fmla="*/ 4 h 6"/>
                <a:gd name="T4" fmla="*/ 2 w 8"/>
                <a:gd name="T5" fmla="*/ 5 h 6"/>
                <a:gd name="T6" fmla="*/ 1 w 8"/>
                <a:gd name="T7" fmla="*/ 4 h 6"/>
                <a:gd name="T8" fmla="*/ 0 w 8"/>
                <a:gd name="T9" fmla="*/ 2 h 6"/>
                <a:gd name="T10" fmla="*/ 2 w 8"/>
                <a:gd name="T11" fmla="*/ 1 h 6"/>
                <a:gd name="T12" fmla="*/ 10 w 8"/>
                <a:gd name="T13" fmla="*/ 0 h 6"/>
                <a:gd name="T14" fmla="*/ 12 w 8"/>
                <a:gd name="T15" fmla="*/ 1 h 6"/>
                <a:gd name="T16" fmla="*/ 14 w 8"/>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6"/>
                <a:gd name="T29" fmla="*/ 8 w 8"/>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6">
                  <a:moveTo>
                    <a:pt x="7" y="2"/>
                  </a:moveTo>
                  <a:lnTo>
                    <a:pt x="5" y="4"/>
                  </a:lnTo>
                  <a:lnTo>
                    <a:pt x="2" y="5"/>
                  </a:lnTo>
                  <a:lnTo>
                    <a:pt x="1" y="4"/>
                  </a:lnTo>
                  <a:lnTo>
                    <a:pt x="0" y="2"/>
                  </a:lnTo>
                  <a:lnTo>
                    <a:pt x="2" y="1"/>
                  </a:lnTo>
                  <a:lnTo>
                    <a:pt x="4" y="0"/>
                  </a:lnTo>
                  <a:lnTo>
                    <a:pt x="6" y="1"/>
                  </a:lnTo>
                  <a:lnTo>
                    <a:pt x="7"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68" name="Freeform 66"/>
            <p:cNvSpPr>
              <a:spLocks/>
            </p:cNvSpPr>
            <p:nvPr/>
          </p:nvSpPr>
          <p:spPr bwMode="auto">
            <a:xfrm>
              <a:off x="699" y="2446"/>
              <a:ext cx="7" cy="8"/>
            </a:xfrm>
            <a:custGeom>
              <a:avLst/>
              <a:gdLst>
                <a:gd name="T0" fmla="*/ 13 w 6"/>
                <a:gd name="T1" fmla="*/ 3 h 8"/>
                <a:gd name="T2" fmla="*/ 11 w 6"/>
                <a:gd name="T3" fmla="*/ 6 h 8"/>
                <a:gd name="T4" fmla="*/ 9 w 6"/>
                <a:gd name="T5" fmla="*/ 7 h 8"/>
                <a:gd name="T6" fmla="*/ 0 w 6"/>
                <a:gd name="T7" fmla="*/ 6 h 8"/>
                <a:gd name="T8" fmla="*/ 0 w 6"/>
                <a:gd name="T9" fmla="*/ 3 h 8"/>
                <a:gd name="T10" fmla="*/ 0 w 6"/>
                <a:gd name="T11" fmla="*/ 1 h 8"/>
                <a:gd name="T12" fmla="*/ 1 w 6"/>
                <a:gd name="T13" fmla="*/ 0 h 8"/>
                <a:gd name="T14" fmla="*/ 11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3" y="7"/>
                  </a:lnTo>
                  <a:lnTo>
                    <a:pt x="0" y="6"/>
                  </a:lnTo>
                  <a:lnTo>
                    <a:pt x="0" y="3"/>
                  </a:lnTo>
                  <a:lnTo>
                    <a:pt x="0" y="1"/>
                  </a:lnTo>
                  <a:lnTo>
                    <a:pt x="1"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69" name="Freeform 67"/>
            <p:cNvSpPr>
              <a:spLocks/>
            </p:cNvSpPr>
            <p:nvPr/>
          </p:nvSpPr>
          <p:spPr bwMode="auto">
            <a:xfrm>
              <a:off x="699" y="2446"/>
              <a:ext cx="7" cy="8"/>
            </a:xfrm>
            <a:custGeom>
              <a:avLst/>
              <a:gdLst>
                <a:gd name="T0" fmla="*/ 13 w 6"/>
                <a:gd name="T1" fmla="*/ 3 h 8"/>
                <a:gd name="T2" fmla="*/ 11 w 6"/>
                <a:gd name="T3" fmla="*/ 6 h 8"/>
                <a:gd name="T4" fmla="*/ 9 w 6"/>
                <a:gd name="T5" fmla="*/ 7 h 8"/>
                <a:gd name="T6" fmla="*/ 0 w 6"/>
                <a:gd name="T7" fmla="*/ 6 h 8"/>
                <a:gd name="T8" fmla="*/ 0 w 6"/>
                <a:gd name="T9" fmla="*/ 3 h 8"/>
                <a:gd name="T10" fmla="*/ 0 w 6"/>
                <a:gd name="T11" fmla="*/ 1 h 8"/>
                <a:gd name="T12" fmla="*/ 1 w 6"/>
                <a:gd name="T13" fmla="*/ 0 h 8"/>
                <a:gd name="T14" fmla="*/ 11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3" y="7"/>
                  </a:lnTo>
                  <a:lnTo>
                    <a:pt x="0" y="6"/>
                  </a:lnTo>
                  <a:lnTo>
                    <a:pt x="0" y="3"/>
                  </a:lnTo>
                  <a:lnTo>
                    <a:pt x="0" y="1"/>
                  </a:lnTo>
                  <a:lnTo>
                    <a:pt x="1"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70" name="Freeform 68"/>
            <p:cNvSpPr>
              <a:spLocks/>
            </p:cNvSpPr>
            <p:nvPr/>
          </p:nvSpPr>
          <p:spPr bwMode="auto">
            <a:xfrm>
              <a:off x="708" y="2434"/>
              <a:ext cx="8" cy="6"/>
            </a:xfrm>
            <a:custGeom>
              <a:avLst/>
              <a:gdLst>
                <a:gd name="T0" fmla="*/ 13 w 7"/>
                <a:gd name="T1" fmla="*/ 2 h 6"/>
                <a:gd name="T2" fmla="*/ 13 w 7"/>
                <a:gd name="T3" fmla="*/ 4 h 6"/>
                <a:gd name="T4" fmla="*/ 11 w 7"/>
                <a:gd name="T5" fmla="*/ 5 h 6"/>
                <a:gd name="T6" fmla="*/ 2 w 7"/>
                <a:gd name="T7" fmla="*/ 5 h 6"/>
                <a:gd name="T8" fmla="*/ 1 w 7"/>
                <a:gd name="T9" fmla="*/ 3 h 6"/>
                <a:gd name="T10" fmla="*/ 0 w 7"/>
                <a:gd name="T11" fmla="*/ 1 h 6"/>
                <a:gd name="T12" fmla="*/ 1 w 7"/>
                <a:gd name="T13" fmla="*/ 0 h 6"/>
                <a:gd name="T14" fmla="*/ 10 w 7"/>
                <a:gd name="T15" fmla="*/ 0 h 6"/>
                <a:gd name="T16" fmla="*/ 11 w 7"/>
                <a:gd name="T17" fmla="*/ 1 h 6"/>
                <a:gd name="T18" fmla="*/ 13 w 7"/>
                <a:gd name="T19" fmla="*/ 2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2"/>
                  </a:moveTo>
                  <a:lnTo>
                    <a:pt x="6" y="4"/>
                  </a:lnTo>
                  <a:lnTo>
                    <a:pt x="5" y="5"/>
                  </a:lnTo>
                  <a:lnTo>
                    <a:pt x="2" y="5"/>
                  </a:lnTo>
                  <a:lnTo>
                    <a:pt x="1" y="3"/>
                  </a:lnTo>
                  <a:lnTo>
                    <a:pt x="0" y="1"/>
                  </a:lnTo>
                  <a:lnTo>
                    <a:pt x="1" y="0"/>
                  </a:lnTo>
                  <a:lnTo>
                    <a:pt x="4" y="0"/>
                  </a:lnTo>
                  <a:lnTo>
                    <a:pt x="5" y="1"/>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71" name="Freeform 69"/>
            <p:cNvSpPr>
              <a:spLocks/>
            </p:cNvSpPr>
            <p:nvPr/>
          </p:nvSpPr>
          <p:spPr bwMode="auto">
            <a:xfrm>
              <a:off x="708" y="2434"/>
              <a:ext cx="8" cy="6"/>
            </a:xfrm>
            <a:custGeom>
              <a:avLst/>
              <a:gdLst>
                <a:gd name="T0" fmla="*/ 13 w 7"/>
                <a:gd name="T1" fmla="*/ 2 h 6"/>
                <a:gd name="T2" fmla="*/ 13 w 7"/>
                <a:gd name="T3" fmla="*/ 4 h 6"/>
                <a:gd name="T4" fmla="*/ 11 w 7"/>
                <a:gd name="T5" fmla="*/ 5 h 6"/>
                <a:gd name="T6" fmla="*/ 2 w 7"/>
                <a:gd name="T7" fmla="*/ 5 h 6"/>
                <a:gd name="T8" fmla="*/ 1 w 7"/>
                <a:gd name="T9" fmla="*/ 3 h 6"/>
                <a:gd name="T10" fmla="*/ 0 w 7"/>
                <a:gd name="T11" fmla="*/ 1 h 6"/>
                <a:gd name="T12" fmla="*/ 1 w 7"/>
                <a:gd name="T13" fmla="*/ 0 h 6"/>
                <a:gd name="T14" fmla="*/ 10 w 7"/>
                <a:gd name="T15" fmla="*/ 0 h 6"/>
                <a:gd name="T16" fmla="*/ 11 w 7"/>
                <a:gd name="T17" fmla="*/ 1 h 6"/>
                <a:gd name="T18" fmla="*/ 13 w 7"/>
                <a:gd name="T19" fmla="*/ 2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2"/>
                  </a:moveTo>
                  <a:lnTo>
                    <a:pt x="6" y="4"/>
                  </a:lnTo>
                  <a:lnTo>
                    <a:pt x="5" y="5"/>
                  </a:lnTo>
                  <a:lnTo>
                    <a:pt x="2" y="5"/>
                  </a:lnTo>
                  <a:lnTo>
                    <a:pt x="1" y="3"/>
                  </a:lnTo>
                  <a:lnTo>
                    <a:pt x="0" y="1"/>
                  </a:lnTo>
                  <a:lnTo>
                    <a:pt x="1" y="0"/>
                  </a:lnTo>
                  <a:lnTo>
                    <a:pt x="4" y="0"/>
                  </a:lnTo>
                  <a:lnTo>
                    <a:pt x="5" y="1"/>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72" name="Freeform 70"/>
            <p:cNvSpPr>
              <a:spLocks/>
            </p:cNvSpPr>
            <p:nvPr/>
          </p:nvSpPr>
          <p:spPr bwMode="auto">
            <a:xfrm>
              <a:off x="722" y="2420"/>
              <a:ext cx="7" cy="8"/>
            </a:xfrm>
            <a:custGeom>
              <a:avLst/>
              <a:gdLst>
                <a:gd name="T0" fmla="*/ 13 w 6"/>
                <a:gd name="T1" fmla="*/ 3 h 8"/>
                <a:gd name="T2" fmla="*/ 11 w 6"/>
                <a:gd name="T3" fmla="*/ 5 h 8"/>
                <a:gd name="T4" fmla="*/ 2 w 6"/>
                <a:gd name="T5" fmla="*/ 7 h 8"/>
                <a:gd name="T6" fmla="*/ 0 w 6"/>
                <a:gd name="T7" fmla="*/ 6 h 8"/>
                <a:gd name="T8" fmla="*/ 0 w 6"/>
                <a:gd name="T9" fmla="*/ 4 h 8"/>
                <a:gd name="T10" fmla="*/ 0 w 6"/>
                <a:gd name="T11" fmla="*/ 3 h 8"/>
                <a:gd name="T12" fmla="*/ 1 w 6"/>
                <a:gd name="T13" fmla="*/ 1 h 8"/>
                <a:gd name="T14" fmla="*/ 9 w 6"/>
                <a:gd name="T15" fmla="*/ 0 h 8"/>
                <a:gd name="T16" fmla="*/ 13 w 6"/>
                <a:gd name="T17" fmla="*/ 2 h 8"/>
                <a:gd name="T18" fmla="*/ 13 w 6"/>
                <a:gd name="T19" fmla="*/ 3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
                <a:gd name="T31" fmla="*/ 0 h 8"/>
                <a:gd name="T32" fmla="*/ 6 w 6"/>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 h="8">
                  <a:moveTo>
                    <a:pt x="5" y="3"/>
                  </a:moveTo>
                  <a:lnTo>
                    <a:pt x="4" y="5"/>
                  </a:lnTo>
                  <a:lnTo>
                    <a:pt x="2" y="7"/>
                  </a:lnTo>
                  <a:lnTo>
                    <a:pt x="0" y="6"/>
                  </a:lnTo>
                  <a:lnTo>
                    <a:pt x="0" y="4"/>
                  </a:lnTo>
                  <a:lnTo>
                    <a:pt x="0" y="3"/>
                  </a:lnTo>
                  <a:lnTo>
                    <a:pt x="1" y="1"/>
                  </a:lnTo>
                  <a:lnTo>
                    <a:pt x="3" y="0"/>
                  </a:lnTo>
                  <a:lnTo>
                    <a:pt x="5" y="2"/>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73" name="Freeform 71"/>
            <p:cNvSpPr>
              <a:spLocks/>
            </p:cNvSpPr>
            <p:nvPr/>
          </p:nvSpPr>
          <p:spPr bwMode="auto">
            <a:xfrm>
              <a:off x="722" y="2420"/>
              <a:ext cx="7" cy="8"/>
            </a:xfrm>
            <a:custGeom>
              <a:avLst/>
              <a:gdLst>
                <a:gd name="T0" fmla="*/ 13 w 6"/>
                <a:gd name="T1" fmla="*/ 3 h 8"/>
                <a:gd name="T2" fmla="*/ 11 w 6"/>
                <a:gd name="T3" fmla="*/ 5 h 8"/>
                <a:gd name="T4" fmla="*/ 2 w 6"/>
                <a:gd name="T5" fmla="*/ 7 h 8"/>
                <a:gd name="T6" fmla="*/ 0 w 6"/>
                <a:gd name="T7" fmla="*/ 6 h 8"/>
                <a:gd name="T8" fmla="*/ 0 w 6"/>
                <a:gd name="T9" fmla="*/ 4 h 8"/>
                <a:gd name="T10" fmla="*/ 0 w 6"/>
                <a:gd name="T11" fmla="*/ 3 h 8"/>
                <a:gd name="T12" fmla="*/ 1 w 6"/>
                <a:gd name="T13" fmla="*/ 1 h 8"/>
                <a:gd name="T14" fmla="*/ 9 w 6"/>
                <a:gd name="T15" fmla="*/ 0 h 8"/>
                <a:gd name="T16" fmla="*/ 13 w 6"/>
                <a:gd name="T17" fmla="*/ 2 h 8"/>
                <a:gd name="T18" fmla="*/ 13 w 6"/>
                <a:gd name="T19" fmla="*/ 3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
                <a:gd name="T31" fmla="*/ 0 h 8"/>
                <a:gd name="T32" fmla="*/ 6 w 6"/>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 h="8">
                  <a:moveTo>
                    <a:pt x="5" y="3"/>
                  </a:moveTo>
                  <a:lnTo>
                    <a:pt x="4" y="5"/>
                  </a:lnTo>
                  <a:lnTo>
                    <a:pt x="2" y="7"/>
                  </a:lnTo>
                  <a:lnTo>
                    <a:pt x="0" y="6"/>
                  </a:lnTo>
                  <a:lnTo>
                    <a:pt x="0" y="4"/>
                  </a:lnTo>
                  <a:lnTo>
                    <a:pt x="0" y="3"/>
                  </a:lnTo>
                  <a:lnTo>
                    <a:pt x="1" y="1"/>
                  </a:lnTo>
                  <a:lnTo>
                    <a:pt x="3" y="0"/>
                  </a:lnTo>
                  <a:lnTo>
                    <a:pt x="5" y="2"/>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74" name="Freeform 72"/>
            <p:cNvSpPr>
              <a:spLocks/>
            </p:cNvSpPr>
            <p:nvPr/>
          </p:nvSpPr>
          <p:spPr bwMode="auto">
            <a:xfrm>
              <a:off x="735" y="2411"/>
              <a:ext cx="8" cy="6"/>
            </a:xfrm>
            <a:custGeom>
              <a:avLst/>
              <a:gdLst>
                <a:gd name="T0" fmla="*/ 13 w 7"/>
                <a:gd name="T1" fmla="*/ 3 h 6"/>
                <a:gd name="T2" fmla="*/ 13 w 7"/>
                <a:gd name="T3" fmla="*/ 4 h 6"/>
                <a:gd name="T4" fmla="*/ 11 w 7"/>
                <a:gd name="T5" fmla="*/ 5 h 6"/>
                <a:gd name="T6" fmla="*/ 2 w 7"/>
                <a:gd name="T7" fmla="*/ 5 h 6"/>
                <a:gd name="T8" fmla="*/ 1 w 7"/>
                <a:gd name="T9" fmla="*/ 3 h 6"/>
                <a:gd name="T10" fmla="*/ 0 w 7"/>
                <a:gd name="T11" fmla="*/ 2 h 6"/>
                <a:gd name="T12" fmla="*/ 1 w 7"/>
                <a:gd name="T13" fmla="*/ 0 h 6"/>
                <a:gd name="T14" fmla="*/ 10 w 7"/>
                <a:gd name="T15" fmla="*/ 0 h 6"/>
                <a:gd name="T16" fmla="*/ 11 w 7"/>
                <a:gd name="T17" fmla="*/ 0 h 6"/>
                <a:gd name="T18" fmla="*/ 13 w 7"/>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3"/>
                  </a:moveTo>
                  <a:lnTo>
                    <a:pt x="6" y="4"/>
                  </a:lnTo>
                  <a:lnTo>
                    <a:pt x="5" y="5"/>
                  </a:lnTo>
                  <a:lnTo>
                    <a:pt x="2" y="5"/>
                  </a:lnTo>
                  <a:lnTo>
                    <a:pt x="1" y="3"/>
                  </a:lnTo>
                  <a:lnTo>
                    <a:pt x="0" y="2"/>
                  </a:lnTo>
                  <a:lnTo>
                    <a:pt x="1" y="0"/>
                  </a:lnTo>
                  <a:lnTo>
                    <a:pt x="4" y="0"/>
                  </a:lnTo>
                  <a:lnTo>
                    <a:pt x="5" y="0"/>
                  </a:lnTo>
                  <a:lnTo>
                    <a:pt x="6"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75" name="Freeform 73"/>
            <p:cNvSpPr>
              <a:spLocks/>
            </p:cNvSpPr>
            <p:nvPr/>
          </p:nvSpPr>
          <p:spPr bwMode="auto">
            <a:xfrm>
              <a:off x="735" y="2411"/>
              <a:ext cx="8" cy="6"/>
            </a:xfrm>
            <a:custGeom>
              <a:avLst/>
              <a:gdLst>
                <a:gd name="T0" fmla="*/ 13 w 7"/>
                <a:gd name="T1" fmla="*/ 3 h 6"/>
                <a:gd name="T2" fmla="*/ 13 w 7"/>
                <a:gd name="T3" fmla="*/ 4 h 6"/>
                <a:gd name="T4" fmla="*/ 11 w 7"/>
                <a:gd name="T5" fmla="*/ 5 h 6"/>
                <a:gd name="T6" fmla="*/ 2 w 7"/>
                <a:gd name="T7" fmla="*/ 5 h 6"/>
                <a:gd name="T8" fmla="*/ 1 w 7"/>
                <a:gd name="T9" fmla="*/ 3 h 6"/>
                <a:gd name="T10" fmla="*/ 0 w 7"/>
                <a:gd name="T11" fmla="*/ 2 h 6"/>
                <a:gd name="T12" fmla="*/ 1 w 7"/>
                <a:gd name="T13" fmla="*/ 0 h 6"/>
                <a:gd name="T14" fmla="*/ 10 w 7"/>
                <a:gd name="T15" fmla="*/ 0 h 6"/>
                <a:gd name="T16" fmla="*/ 11 w 7"/>
                <a:gd name="T17" fmla="*/ 0 h 6"/>
                <a:gd name="T18" fmla="*/ 13 w 7"/>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3"/>
                  </a:moveTo>
                  <a:lnTo>
                    <a:pt x="6" y="4"/>
                  </a:lnTo>
                  <a:lnTo>
                    <a:pt x="5" y="5"/>
                  </a:lnTo>
                  <a:lnTo>
                    <a:pt x="2" y="5"/>
                  </a:lnTo>
                  <a:lnTo>
                    <a:pt x="1" y="3"/>
                  </a:lnTo>
                  <a:lnTo>
                    <a:pt x="0" y="2"/>
                  </a:lnTo>
                  <a:lnTo>
                    <a:pt x="1" y="0"/>
                  </a:lnTo>
                  <a:lnTo>
                    <a:pt x="4" y="0"/>
                  </a:lnTo>
                  <a:lnTo>
                    <a:pt x="5" y="0"/>
                  </a:lnTo>
                  <a:lnTo>
                    <a:pt x="6"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76" name="Freeform 74"/>
            <p:cNvSpPr>
              <a:spLocks/>
            </p:cNvSpPr>
            <p:nvPr/>
          </p:nvSpPr>
          <p:spPr bwMode="auto">
            <a:xfrm>
              <a:off x="752" y="2401"/>
              <a:ext cx="5" cy="6"/>
            </a:xfrm>
            <a:custGeom>
              <a:avLst/>
              <a:gdLst>
                <a:gd name="T0" fmla="*/ 13 w 4"/>
                <a:gd name="T1" fmla="*/ 2 h 6"/>
                <a:gd name="T2" fmla="*/ 10 w 4"/>
                <a:gd name="T3" fmla="*/ 4 h 6"/>
                <a:gd name="T4" fmla="*/ 1 w 4"/>
                <a:gd name="T5" fmla="*/ 5 h 6"/>
                <a:gd name="T6" fmla="*/ 0 w 4"/>
                <a:gd name="T7" fmla="*/ 4 h 6"/>
                <a:gd name="T8" fmla="*/ 0 w 4"/>
                <a:gd name="T9" fmla="*/ 2 h 6"/>
                <a:gd name="T10" fmla="*/ 1 w 4"/>
                <a:gd name="T11" fmla="*/ 1 h 6"/>
                <a:gd name="T12" fmla="*/ 10 w 4"/>
                <a:gd name="T13" fmla="*/ 0 h 6"/>
                <a:gd name="T14" fmla="*/ 13 w 4"/>
                <a:gd name="T15" fmla="*/ 1 h 6"/>
                <a:gd name="T16" fmla="*/ 13 w 4"/>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
                <a:gd name="T28" fmla="*/ 0 h 6"/>
                <a:gd name="T29" fmla="*/ 4 w 4"/>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 h="6">
                  <a:moveTo>
                    <a:pt x="3" y="2"/>
                  </a:moveTo>
                  <a:lnTo>
                    <a:pt x="2" y="4"/>
                  </a:lnTo>
                  <a:lnTo>
                    <a:pt x="1" y="5"/>
                  </a:lnTo>
                  <a:lnTo>
                    <a:pt x="0" y="4"/>
                  </a:lnTo>
                  <a:lnTo>
                    <a:pt x="0" y="2"/>
                  </a:lnTo>
                  <a:lnTo>
                    <a:pt x="1" y="1"/>
                  </a:lnTo>
                  <a:lnTo>
                    <a:pt x="2" y="0"/>
                  </a:lnTo>
                  <a:lnTo>
                    <a:pt x="3" y="1"/>
                  </a:lnTo>
                  <a:lnTo>
                    <a:pt x="3"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77" name="Freeform 75"/>
            <p:cNvSpPr>
              <a:spLocks/>
            </p:cNvSpPr>
            <p:nvPr/>
          </p:nvSpPr>
          <p:spPr bwMode="auto">
            <a:xfrm>
              <a:off x="752" y="2401"/>
              <a:ext cx="5" cy="6"/>
            </a:xfrm>
            <a:custGeom>
              <a:avLst/>
              <a:gdLst>
                <a:gd name="T0" fmla="*/ 13 w 4"/>
                <a:gd name="T1" fmla="*/ 2 h 6"/>
                <a:gd name="T2" fmla="*/ 10 w 4"/>
                <a:gd name="T3" fmla="*/ 4 h 6"/>
                <a:gd name="T4" fmla="*/ 1 w 4"/>
                <a:gd name="T5" fmla="*/ 5 h 6"/>
                <a:gd name="T6" fmla="*/ 0 w 4"/>
                <a:gd name="T7" fmla="*/ 4 h 6"/>
                <a:gd name="T8" fmla="*/ 0 w 4"/>
                <a:gd name="T9" fmla="*/ 2 h 6"/>
                <a:gd name="T10" fmla="*/ 1 w 4"/>
                <a:gd name="T11" fmla="*/ 1 h 6"/>
                <a:gd name="T12" fmla="*/ 10 w 4"/>
                <a:gd name="T13" fmla="*/ 0 h 6"/>
                <a:gd name="T14" fmla="*/ 13 w 4"/>
                <a:gd name="T15" fmla="*/ 1 h 6"/>
                <a:gd name="T16" fmla="*/ 13 w 4"/>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
                <a:gd name="T28" fmla="*/ 0 h 6"/>
                <a:gd name="T29" fmla="*/ 4 w 4"/>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 h="6">
                  <a:moveTo>
                    <a:pt x="3" y="2"/>
                  </a:moveTo>
                  <a:lnTo>
                    <a:pt x="2" y="4"/>
                  </a:lnTo>
                  <a:lnTo>
                    <a:pt x="1" y="5"/>
                  </a:lnTo>
                  <a:lnTo>
                    <a:pt x="0" y="4"/>
                  </a:lnTo>
                  <a:lnTo>
                    <a:pt x="0" y="2"/>
                  </a:lnTo>
                  <a:lnTo>
                    <a:pt x="1" y="1"/>
                  </a:lnTo>
                  <a:lnTo>
                    <a:pt x="2" y="0"/>
                  </a:lnTo>
                  <a:lnTo>
                    <a:pt x="3" y="1"/>
                  </a:lnTo>
                  <a:lnTo>
                    <a:pt x="3"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78" name="Freeform 76"/>
            <p:cNvSpPr>
              <a:spLocks/>
            </p:cNvSpPr>
            <p:nvPr/>
          </p:nvSpPr>
          <p:spPr bwMode="auto">
            <a:xfrm>
              <a:off x="770" y="2393"/>
              <a:ext cx="6" cy="7"/>
            </a:xfrm>
            <a:custGeom>
              <a:avLst/>
              <a:gdLst>
                <a:gd name="T0" fmla="*/ 5 w 6"/>
                <a:gd name="T1" fmla="*/ 3 h 7"/>
                <a:gd name="T2" fmla="*/ 4 w 6"/>
                <a:gd name="T3" fmla="*/ 5 h 7"/>
                <a:gd name="T4" fmla="*/ 3 w 6"/>
                <a:gd name="T5" fmla="*/ 6 h 7"/>
                <a:gd name="T6" fmla="*/ 1 w 6"/>
                <a:gd name="T7" fmla="*/ 5 h 7"/>
                <a:gd name="T8" fmla="*/ 0 w 6"/>
                <a:gd name="T9" fmla="*/ 3 h 7"/>
                <a:gd name="T10" fmla="*/ 1 w 6"/>
                <a:gd name="T11" fmla="*/ 0 h 7"/>
                <a:gd name="T12" fmla="*/ 2 w 6"/>
                <a:gd name="T13" fmla="*/ 0 h 7"/>
                <a:gd name="T14" fmla="*/ 4 w 6"/>
                <a:gd name="T15" fmla="*/ 0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3" y="6"/>
                  </a:lnTo>
                  <a:lnTo>
                    <a:pt x="1" y="5"/>
                  </a:lnTo>
                  <a:lnTo>
                    <a:pt x="0" y="3"/>
                  </a:lnTo>
                  <a:lnTo>
                    <a:pt x="1" y="0"/>
                  </a:lnTo>
                  <a:lnTo>
                    <a:pt x="2" y="0"/>
                  </a:lnTo>
                  <a:lnTo>
                    <a:pt x="4" y="0"/>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79" name="Freeform 77"/>
            <p:cNvSpPr>
              <a:spLocks/>
            </p:cNvSpPr>
            <p:nvPr/>
          </p:nvSpPr>
          <p:spPr bwMode="auto">
            <a:xfrm>
              <a:off x="770" y="2393"/>
              <a:ext cx="6" cy="7"/>
            </a:xfrm>
            <a:custGeom>
              <a:avLst/>
              <a:gdLst>
                <a:gd name="T0" fmla="*/ 5 w 6"/>
                <a:gd name="T1" fmla="*/ 3 h 7"/>
                <a:gd name="T2" fmla="*/ 4 w 6"/>
                <a:gd name="T3" fmla="*/ 5 h 7"/>
                <a:gd name="T4" fmla="*/ 3 w 6"/>
                <a:gd name="T5" fmla="*/ 6 h 7"/>
                <a:gd name="T6" fmla="*/ 1 w 6"/>
                <a:gd name="T7" fmla="*/ 5 h 7"/>
                <a:gd name="T8" fmla="*/ 0 w 6"/>
                <a:gd name="T9" fmla="*/ 3 h 7"/>
                <a:gd name="T10" fmla="*/ 1 w 6"/>
                <a:gd name="T11" fmla="*/ 0 h 7"/>
                <a:gd name="T12" fmla="*/ 2 w 6"/>
                <a:gd name="T13" fmla="*/ 0 h 7"/>
                <a:gd name="T14" fmla="*/ 4 w 6"/>
                <a:gd name="T15" fmla="*/ 0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3" y="6"/>
                  </a:lnTo>
                  <a:lnTo>
                    <a:pt x="1" y="5"/>
                  </a:lnTo>
                  <a:lnTo>
                    <a:pt x="0" y="3"/>
                  </a:lnTo>
                  <a:lnTo>
                    <a:pt x="1" y="0"/>
                  </a:lnTo>
                  <a:lnTo>
                    <a:pt x="2" y="0"/>
                  </a:lnTo>
                  <a:lnTo>
                    <a:pt x="4" y="0"/>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80" name="Freeform 78"/>
            <p:cNvSpPr>
              <a:spLocks/>
            </p:cNvSpPr>
            <p:nvPr/>
          </p:nvSpPr>
          <p:spPr bwMode="auto">
            <a:xfrm>
              <a:off x="714" y="2373"/>
              <a:ext cx="285" cy="190"/>
            </a:xfrm>
            <a:custGeom>
              <a:avLst/>
              <a:gdLst>
                <a:gd name="T0" fmla="*/ 375 w 263"/>
                <a:gd name="T1" fmla="*/ 0 h 190"/>
                <a:gd name="T2" fmla="*/ 0 w 263"/>
                <a:gd name="T3" fmla="*/ 138 h 190"/>
                <a:gd name="T4" fmla="*/ 50 w 263"/>
                <a:gd name="T5" fmla="*/ 189 h 190"/>
                <a:gd name="T6" fmla="*/ 425 w 263"/>
                <a:gd name="T7" fmla="*/ 50 h 190"/>
                <a:gd name="T8" fmla="*/ 375 w 263"/>
                <a:gd name="T9" fmla="*/ 0 h 190"/>
                <a:gd name="T10" fmla="*/ 0 60000 65536"/>
                <a:gd name="T11" fmla="*/ 0 60000 65536"/>
                <a:gd name="T12" fmla="*/ 0 60000 65536"/>
                <a:gd name="T13" fmla="*/ 0 60000 65536"/>
                <a:gd name="T14" fmla="*/ 0 60000 65536"/>
                <a:gd name="T15" fmla="*/ 0 w 263"/>
                <a:gd name="T16" fmla="*/ 0 h 190"/>
                <a:gd name="T17" fmla="*/ 263 w 263"/>
                <a:gd name="T18" fmla="*/ 190 h 190"/>
              </a:gdLst>
              <a:ahLst/>
              <a:cxnLst>
                <a:cxn ang="T10">
                  <a:pos x="T0" y="T1"/>
                </a:cxn>
                <a:cxn ang="T11">
                  <a:pos x="T2" y="T3"/>
                </a:cxn>
                <a:cxn ang="T12">
                  <a:pos x="T4" y="T5"/>
                </a:cxn>
                <a:cxn ang="T13">
                  <a:pos x="T6" y="T7"/>
                </a:cxn>
                <a:cxn ang="T14">
                  <a:pos x="T8" y="T9"/>
                </a:cxn>
              </a:cxnLst>
              <a:rect l="T15" t="T16" r="T17" b="T18"/>
              <a:pathLst>
                <a:path w="263" h="190">
                  <a:moveTo>
                    <a:pt x="231" y="0"/>
                  </a:moveTo>
                  <a:lnTo>
                    <a:pt x="0" y="138"/>
                  </a:lnTo>
                  <a:lnTo>
                    <a:pt x="30" y="189"/>
                  </a:lnTo>
                  <a:lnTo>
                    <a:pt x="262" y="50"/>
                  </a:lnTo>
                  <a:lnTo>
                    <a:pt x="231" y="0"/>
                  </a:lnTo>
                </a:path>
              </a:pathLst>
            </a:custGeom>
            <a:solidFill>
              <a:srgbClr val="808080"/>
            </a:solidFill>
            <a:ln w="12700" cap="rnd" cmpd="sng">
              <a:solidFill>
                <a:srgbClr val="000000"/>
              </a:solidFill>
              <a:prstDash val="solid"/>
              <a:round/>
              <a:headEnd type="none" w="med" len="med"/>
              <a:tailEnd type="none" w="med" len="med"/>
            </a:ln>
          </p:spPr>
          <p:txBody>
            <a:bodyPr/>
            <a:lstStyle/>
            <a:p>
              <a:endParaRPr lang="en-US" sz="1477" dirty="0"/>
            </a:p>
          </p:txBody>
        </p:sp>
        <p:sp>
          <p:nvSpPr>
            <p:cNvPr id="37981" name="Freeform 79"/>
            <p:cNvSpPr>
              <a:spLocks/>
            </p:cNvSpPr>
            <p:nvPr/>
          </p:nvSpPr>
          <p:spPr bwMode="auto">
            <a:xfrm>
              <a:off x="714" y="2373"/>
              <a:ext cx="285" cy="190"/>
            </a:xfrm>
            <a:custGeom>
              <a:avLst/>
              <a:gdLst>
                <a:gd name="T0" fmla="*/ 375 w 263"/>
                <a:gd name="T1" fmla="*/ 0 h 190"/>
                <a:gd name="T2" fmla="*/ 0 w 263"/>
                <a:gd name="T3" fmla="*/ 138 h 190"/>
                <a:gd name="T4" fmla="*/ 50 w 263"/>
                <a:gd name="T5" fmla="*/ 189 h 190"/>
                <a:gd name="T6" fmla="*/ 425 w 263"/>
                <a:gd name="T7" fmla="*/ 50 h 190"/>
                <a:gd name="T8" fmla="*/ 375 w 263"/>
                <a:gd name="T9" fmla="*/ 0 h 190"/>
                <a:gd name="T10" fmla="*/ 0 60000 65536"/>
                <a:gd name="T11" fmla="*/ 0 60000 65536"/>
                <a:gd name="T12" fmla="*/ 0 60000 65536"/>
                <a:gd name="T13" fmla="*/ 0 60000 65536"/>
                <a:gd name="T14" fmla="*/ 0 60000 65536"/>
                <a:gd name="T15" fmla="*/ 0 w 263"/>
                <a:gd name="T16" fmla="*/ 0 h 190"/>
                <a:gd name="T17" fmla="*/ 263 w 263"/>
                <a:gd name="T18" fmla="*/ 190 h 190"/>
              </a:gdLst>
              <a:ahLst/>
              <a:cxnLst>
                <a:cxn ang="T10">
                  <a:pos x="T0" y="T1"/>
                </a:cxn>
                <a:cxn ang="T11">
                  <a:pos x="T2" y="T3"/>
                </a:cxn>
                <a:cxn ang="T12">
                  <a:pos x="T4" y="T5"/>
                </a:cxn>
                <a:cxn ang="T13">
                  <a:pos x="T6" y="T7"/>
                </a:cxn>
                <a:cxn ang="T14">
                  <a:pos x="T8" y="T9"/>
                </a:cxn>
              </a:cxnLst>
              <a:rect l="T15" t="T16" r="T17" b="T18"/>
              <a:pathLst>
                <a:path w="263" h="190">
                  <a:moveTo>
                    <a:pt x="231" y="0"/>
                  </a:moveTo>
                  <a:lnTo>
                    <a:pt x="0" y="138"/>
                  </a:lnTo>
                  <a:lnTo>
                    <a:pt x="30" y="189"/>
                  </a:lnTo>
                  <a:lnTo>
                    <a:pt x="262" y="50"/>
                  </a:lnTo>
                  <a:lnTo>
                    <a:pt x="231" y="0"/>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82" name="Freeform 80"/>
            <p:cNvSpPr>
              <a:spLocks/>
            </p:cNvSpPr>
            <p:nvPr/>
          </p:nvSpPr>
          <p:spPr bwMode="auto">
            <a:xfrm>
              <a:off x="880" y="2320"/>
              <a:ext cx="430" cy="241"/>
            </a:xfrm>
            <a:custGeom>
              <a:avLst/>
              <a:gdLst>
                <a:gd name="T0" fmla="*/ 0 w 397"/>
                <a:gd name="T1" fmla="*/ 182 h 241"/>
                <a:gd name="T2" fmla="*/ 60 w 397"/>
                <a:gd name="T3" fmla="*/ 204 h 241"/>
                <a:gd name="T4" fmla="*/ 116 w 397"/>
                <a:gd name="T5" fmla="*/ 221 h 241"/>
                <a:gd name="T6" fmla="*/ 167 w 397"/>
                <a:gd name="T7" fmla="*/ 233 h 241"/>
                <a:gd name="T8" fmla="*/ 213 w 397"/>
                <a:gd name="T9" fmla="*/ 238 h 241"/>
                <a:gd name="T10" fmla="*/ 255 w 397"/>
                <a:gd name="T11" fmla="*/ 240 h 241"/>
                <a:gd name="T12" fmla="*/ 294 w 397"/>
                <a:gd name="T13" fmla="*/ 236 h 241"/>
                <a:gd name="T14" fmla="*/ 330 w 397"/>
                <a:gd name="T15" fmla="*/ 227 h 241"/>
                <a:gd name="T16" fmla="*/ 365 w 397"/>
                <a:gd name="T17" fmla="*/ 214 h 241"/>
                <a:gd name="T18" fmla="*/ 396 w 397"/>
                <a:gd name="T19" fmla="*/ 198 h 241"/>
                <a:gd name="T20" fmla="*/ 428 w 397"/>
                <a:gd name="T21" fmla="*/ 177 h 241"/>
                <a:gd name="T22" fmla="*/ 461 w 397"/>
                <a:gd name="T23" fmla="*/ 154 h 241"/>
                <a:gd name="T24" fmla="*/ 494 w 397"/>
                <a:gd name="T25" fmla="*/ 128 h 241"/>
                <a:gd name="T26" fmla="*/ 524 w 397"/>
                <a:gd name="T27" fmla="*/ 98 h 241"/>
                <a:gd name="T28" fmla="*/ 562 w 397"/>
                <a:gd name="T29" fmla="*/ 68 h 241"/>
                <a:gd name="T30" fmla="*/ 598 w 397"/>
                <a:gd name="T31" fmla="*/ 34 h 241"/>
                <a:gd name="T32" fmla="*/ 640 w 397"/>
                <a:gd name="T33" fmla="*/ 0 h 24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97"/>
                <a:gd name="T52" fmla="*/ 0 h 241"/>
                <a:gd name="T53" fmla="*/ 397 w 397"/>
                <a:gd name="T54" fmla="*/ 241 h 24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97" h="241">
                  <a:moveTo>
                    <a:pt x="0" y="182"/>
                  </a:moveTo>
                  <a:lnTo>
                    <a:pt x="37" y="204"/>
                  </a:lnTo>
                  <a:lnTo>
                    <a:pt x="72" y="221"/>
                  </a:lnTo>
                  <a:lnTo>
                    <a:pt x="103" y="233"/>
                  </a:lnTo>
                  <a:lnTo>
                    <a:pt x="132" y="238"/>
                  </a:lnTo>
                  <a:lnTo>
                    <a:pt x="158" y="240"/>
                  </a:lnTo>
                  <a:lnTo>
                    <a:pt x="182" y="236"/>
                  </a:lnTo>
                  <a:lnTo>
                    <a:pt x="205" y="227"/>
                  </a:lnTo>
                  <a:lnTo>
                    <a:pt x="226" y="214"/>
                  </a:lnTo>
                  <a:lnTo>
                    <a:pt x="246" y="198"/>
                  </a:lnTo>
                  <a:lnTo>
                    <a:pt x="265" y="177"/>
                  </a:lnTo>
                  <a:lnTo>
                    <a:pt x="285" y="154"/>
                  </a:lnTo>
                  <a:lnTo>
                    <a:pt x="306" y="128"/>
                  </a:lnTo>
                  <a:lnTo>
                    <a:pt x="325" y="98"/>
                  </a:lnTo>
                  <a:lnTo>
                    <a:pt x="348" y="68"/>
                  </a:lnTo>
                  <a:lnTo>
                    <a:pt x="371" y="34"/>
                  </a:lnTo>
                  <a:lnTo>
                    <a:pt x="396" y="0"/>
                  </a:lnTo>
                </a:path>
              </a:pathLst>
            </a:custGeom>
            <a:noFill/>
            <a:ln w="508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83" name="Freeform 81"/>
            <p:cNvSpPr>
              <a:spLocks/>
            </p:cNvSpPr>
            <p:nvPr/>
          </p:nvSpPr>
          <p:spPr bwMode="auto">
            <a:xfrm>
              <a:off x="867" y="2490"/>
              <a:ext cx="14" cy="16"/>
            </a:xfrm>
            <a:custGeom>
              <a:avLst/>
              <a:gdLst>
                <a:gd name="T0" fmla="*/ 3 w 13"/>
                <a:gd name="T1" fmla="*/ 15 h 16"/>
                <a:gd name="T2" fmla="*/ 2 w 13"/>
                <a:gd name="T3" fmla="*/ 14 h 16"/>
                <a:gd name="T4" fmla="*/ 1 w 13"/>
                <a:gd name="T5" fmla="*/ 13 h 16"/>
                <a:gd name="T6" fmla="*/ 0 w 13"/>
                <a:gd name="T7" fmla="*/ 11 h 16"/>
                <a:gd name="T8" fmla="*/ 0 w 13"/>
                <a:gd name="T9" fmla="*/ 11 h 16"/>
                <a:gd name="T10" fmla="*/ 0 w 13"/>
                <a:gd name="T11" fmla="*/ 9 h 16"/>
                <a:gd name="T12" fmla="*/ 0 w 13"/>
                <a:gd name="T13" fmla="*/ 6 h 16"/>
                <a:gd name="T14" fmla="*/ 0 w 13"/>
                <a:gd name="T15" fmla="*/ 5 h 16"/>
                <a:gd name="T16" fmla="*/ 1 w 13"/>
                <a:gd name="T17" fmla="*/ 4 h 16"/>
                <a:gd name="T18" fmla="*/ 2 w 13"/>
                <a:gd name="T19" fmla="*/ 2 h 16"/>
                <a:gd name="T20" fmla="*/ 3 w 13"/>
                <a:gd name="T21" fmla="*/ 1 h 16"/>
                <a:gd name="T22" fmla="*/ 4 w 13"/>
                <a:gd name="T23" fmla="*/ 0 h 16"/>
                <a:gd name="T24" fmla="*/ 5 w 13"/>
                <a:gd name="T25" fmla="*/ 0 h 16"/>
                <a:gd name="T26" fmla="*/ 13 w 13"/>
                <a:gd name="T27" fmla="*/ 0 h 16"/>
                <a:gd name="T28" fmla="*/ 14 w 13"/>
                <a:gd name="T29" fmla="*/ 0 h 16"/>
                <a:gd name="T30" fmla="*/ 15 w 13"/>
                <a:gd name="T31" fmla="*/ 0 h 16"/>
                <a:gd name="T32" fmla="*/ 17 w 13"/>
                <a:gd name="T33" fmla="*/ 0 h 16"/>
                <a:gd name="T34" fmla="*/ 18 w 13"/>
                <a:gd name="T35" fmla="*/ 1 h 16"/>
                <a:gd name="T36" fmla="*/ 3 w 13"/>
                <a:gd name="T37" fmla="*/ 15 h 1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3"/>
                <a:gd name="T58" fmla="*/ 0 h 16"/>
                <a:gd name="T59" fmla="*/ 13 w 13"/>
                <a:gd name="T60" fmla="*/ 16 h 1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3" h="16">
                  <a:moveTo>
                    <a:pt x="3" y="15"/>
                  </a:moveTo>
                  <a:lnTo>
                    <a:pt x="2" y="14"/>
                  </a:lnTo>
                  <a:lnTo>
                    <a:pt x="1" y="13"/>
                  </a:lnTo>
                  <a:lnTo>
                    <a:pt x="0" y="11"/>
                  </a:lnTo>
                  <a:lnTo>
                    <a:pt x="0" y="9"/>
                  </a:lnTo>
                  <a:lnTo>
                    <a:pt x="0" y="6"/>
                  </a:lnTo>
                  <a:lnTo>
                    <a:pt x="0" y="5"/>
                  </a:lnTo>
                  <a:lnTo>
                    <a:pt x="1" y="4"/>
                  </a:lnTo>
                  <a:lnTo>
                    <a:pt x="2" y="2"/>
                  </a:lnTo>
                  <a:lnTo>
                    <a:pt x="3" y="1"/>
                  </a:lnTo>
                  <a:lnTo>
                    <a:pt x="4" y="0"/>
                  </a:lnTo>
                  <a:lnTo>
                    <a:pt x="5" y="0"/>
                  </a:lnTo>
                  <a:lnTo>
                    <a:pt x="7" y="0"/>
                  </a:lnTo>
                  <a:lnTo>
                    <a:pt x="8" y="0"/>
                  </a:lnTo>
                  <a:lnTo>
                    <a:pt x="9" y="0"/>
                  </a:lnTo>
                  <a:lnTo>
                    <a:pt x="11" y="0"/>
                  </a:lnTo>
                  <a:lnTo>
                    <a:pt x="12" y="1"/>
                  </a:lnTo>
                  <a:lnTo>
                    <a:pt x="3" y="15"/>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sz="1477" dirty="0"/>
            </a:p>
          </p:txBody>
        </p:sp>
        <p:sp>
          <p:nvSpPr>
            <p:cNvPr id="37984" name="Freeform 82"/>
            <p:cNvSpPr>
              <a:spLocks/>
            </p:cNvSpPr>
            <p:nvPr/>
          </p:nvSpPr>
          <p:spPr bwMode="auto">
            <a:xfrm>
              <a:off x="1299" y="2308"/>
              <a:ext cx="18" cy="13"/>
            </a:xfrm>
            <a:custGeom>
              <a:avLst/>
              <a:gdLst>
                <a:gd name="T0" fmla="*/ 0 w 16"/>
                <a:gd name="T1" fmla="*/ 3 h 13"/>
                <a:gd name="T2" fmla="*/ 1 w 16"/>
                <a:gd name="T3" fmla="*/ 3 h 13"/>
                <a:gd name="T4" fmla="*/ 2 w 16"/>
                <a:gd name="T5" fmla="*/ 1 h 13"/>
                <a:gd name="T6" fmla="*/ 10 w 16"/>
                <a:gd name="T7" fmla="*/ 1 h 13"/>
                <a:gd name="T8" fmla="*/ 11 w 16"/>
                <a:gd name="T9" fmla="*/ 0 h 13"/>
                <a:gd name="T10" fmla="*/ 12 w 16"/>
                <a:gd name="T11" fmla="*/ 0 h 13"/>
                <a:gd name="T12" fmla="*/ 16 w 16"/>
                <a:gd name="T13" fmla="*/ 0 h 13"/>
                <a:gd name="T14" fmla="*/ 18 w 16"/>
                <a:gd name="T15" fmla="*/ 0 h 13"/>
                <a:gd name="T16" fmla="*/ 21 w 16"/>
                <a:gd name="T17" fmla="*/ 1 h 13"/>
                <a:gd name="T18" fmla="*/ 21 w 16"/>
                <a:gd name="T19" fmla="*/ 1 h 13"/>
                <a:gd name="T20" fmla="*/ 27 w 16"/>
                <a:gd name="T21" fmla="*/ 3 h 13"/>
                <a:gd name="T22" fmla="*/ 29 w 16"/>
                <a:gd name="T23" fmla="*/ 3 h 13"/>
                <a:gd name="T24" fmla="*/ 30 w 16"/>
                <a:gd name="T25" fmla="*/ 5 h 13"/>
                <a:gd name="T26" fmla="*/ 30 w 16"/>
                <a:gd name="T27" fmla="*/ 6 h 13"/>
                <a:gd name="T28" fmla="*/ 30 w 16"/>
                <a:gd name="T29" fmla="*/ 8 h 13"/>
                <a:gd name="T30" fmla="*/ 30 w 16"/>
                <a:gd name="T31" fmla="*/ 9 h 13"/>
                <a:gd name="T32" fmla="*/ 30 w 16"/>
                <a:gd name="T33" fmla="*/ 10 h 13"/>
                <a:gd name="T34" fmla="*/ 30 w 16"/>
                <a:gd name="T35" fmla="*/ 11 h 13"/>
                <a:gd name="T36" fmla="*/ 29 w 16"/>
                <a:gd name="T37" fmla="*/ 12 h 13"/>
                <a:gd name="T38" fmla="*/ 0 w 16"/>
                <a:gd name="T39" fmla="*/ 3 h 13"/>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6"/>
                <a:gd name="T61" fmla="*/ 0 h 13"/>
                <a:gd name="T62" fmla="*/ 16 w 16"/>
                <a:gd name="T63" fmla="*/ 13 h 13"/>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6" h="13">
                  <a:moveTo>
                    <a:pt x="0" y="3"/>
                  </a:moveTo>
                  <a:lnTo>
                    <a:pt x="1" y="3"/>
                  </a:lnTo>
                  <a:lnTo>
                    <a:pt x="2" y="1"/>
                  </a:lnTo>
                  <a:lnTo>
                    <a:pt x="4" y="1"/>
                  </a:lnTo>
                  <a:lnTo>
                    <a:pt x="5" y="0"/>
                  </a:lnTo>
                  <a:lnTo>
                    <a:pt x="6" y="0"/>
                  </a:lnTo>
                  <a:lnTo>
                    <a:pt x="8" y="0"/>
                  </a:lnTo>
                  <a:lnTo>
                    <a:pt x="9" y="0"/>
                  </a:lnTo>
                  <a:lnTo>
                    <a:pt x="11" y="1"/>
                  </a:lnTo>
                  <a:lnTo>
                    <a:pt x="13" y="3"/>
                  </a:lnTo>
                  <a:lnTo>
                    <a:pt x="14" y="3"/>
                  </a:lnTo>
                  <a:lnTo>
                    <a:pt x="15" y="5"/>
                  </a:lnTo>
                  <a:lnTo>
                    <a:pt x="15" y="6"/>
                  </a:lnTo>
                  <a:lnTo>
                    <a:pt x="15" y="8"/>
                  </a:lnTo>
                  <a:lnTo>
                    <a:pt x="15" y="9"/>
                  </a:lnTo>
                  <a:lnTo>
                    <a:pt x="15" y="10"/>
                  </a:lnTo>
                  <a:lnTo>
                    <a:pt x="15" y="11"/>
                  </a:lnTo>
                  <a:lnTo>
                    <a:pt x="14" y="12"/>
                  </a:lnTo>
                  <a:lnTo>
                    <a:pt x="0" y="3"/>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sz="1477" dirty="0"/>
            </a:p>
          </p:txBody>
        </p:sp>
        <p:sp>
          <p:nvSpPr>
            <p:cNvPr id="37985" name="Freeform 83"/>
            <p:cNvSpPr>
              <a:spLocks/>
            </p:cNvSpPr>
            <p:nvPr/>
          </p:nvSpPr>
          <p:spPr bwMode="auto">
            <a:xfrm>
              <a:off x="536" y="2981"/>
              <a:ext cx="416" cy="437"/>
            </a:xfrm>
            <a:custGeom>
              <a:avLst/>
              <a:gdLst>
                <a:gd name="T0" fmla="*/ 326 w 384"/>
                <a:gd name="T1" fmla="*/ 324 h 437"/>
                <a:gd name="T2" fmla="*/ 142 w 384"/>
                <a:gd name="T3" fmla="*/ 417 h 437"/>
                <a:gd name="T4" fmla="*/ 112 w 384"/>
                <a:gd name="T5" fmla="*/ 416 h 437"/>
                <a:gd name="T6" fmla="*/ 87 w 384"/>
                <a:gd name="T7" fmla="*/ 410 h 437"/>
                <a:gd name="T8" fmla="*/ 63 w 384"/>
                <a:gd name="T9" fmla="*/ 402 h 437"/>
                <a:gd name="T10" fmla="*/ 43 w 384"/>
                <a:gd name="T11" fmla="*/ 391 h 437"/>
                <a:gd name="T12" fmla="*/ 28 w 384"/>
                <a:gd name="T13" fmla="*/ 375 h 437"/>
                <a:gd name="T14" fmla="*/ 16 w 384"/>
                <a:gd name="T15" fmla="*/ 357 h 437"/>
                <a:gd name="T16" fmla="*/ 4 w 384"/>
                <a:gd name="T17" fmla="*/ 334 h 437"/>
                <a:gd name="T18" fmla="*/ 0 w 384"/>
                <a:gd name="T19" fmla="*/ 309 h 437"/>
                <a:gd name="T20" fmla="*/ 56 w 384"/>
                <a:gd name="T21" fmla="*/ 292 h 437"/>
                <a:gd name="T22" fmla="*/ 103 w 384"/>
                <a:gd name="T23" fmla="*/ 275 h 437"/>
                <a:gd name="T24" fmla="*/ 140 w 384"/>
                <a:gd name="T25" fmla="*/ 257 h 437"/>
                <a:gd name="T26" fmla="*/ 169 w 384"/>
                <a:gd name="T27" fmla="*/ 241 h 437"/>
                <a:gd name="T28" fmla="*/ 185 w 384"/>
                <a:gd name="T29" fmla="*/ 225 h 437"/>
                <a:gd name="T30" fmla="*/ 194 w 384"/>
                <a:gd name="T31" fmla="*/ 209 h 437"/>
                <a:gd name="T32" fmla="*/ 194 w 384"/>
                <a:gd name="T33" fmla="*/ 192 h 437"/>
                <a:gd name="T34" fmla="*/ 181 w 384"/>
                <a:gd name="T35" fmla="*/ 177 h 437"/>
                <a:gd name="T36" fmla="*/ 238 w 384"/>
                <a:gd name="T37" fmla="*/ 157 h 437"/>
                <a:gd name="T38" fmla="*/ 293 w 384"/>
                <a:gd name="T39" fmla="*/ 138 h 437"/>
                <a:gd name="T40" fmla="*/ 337 w 384"/>
                <a:gd name="T41" fmla="*/ 119 h 437"/>
                <a:gd name="T42" fmla="*/ 380 w 384"/>
                <a:gd name="T43" fmla="*/ 101 h 437"/>
                <a:gd name="T44" fmla="*/ 410 w 384"/>
                <a:gd name="T45" fmla="*/ 81 h 437"/>
                <a:gd name="T46" fmla="*/ 432 w 384"/>
                <a:gd name="T47" fmla="*/ 63 h 437"/>
                <a:gd name="T48" fmla="*/ 452 w 384"/>
                <a:gd name="T49" fmla="*/ 46 h 437"/>
                <a:gd name="T50" fmla="*/ 473 w 384"/>
                <a:gd name="T51" fmla="*/ 31 h 437"/>
                <a:gd name="T52" fmla="*/ 495 w 384"/>
                <a:gd name="T53" fmla="*/ 19 h 437"/>
                <a:gd name="T54" fmla="*/ 516 w 384"/>
                <a:gd name="T55" fmla="*/ 9 h 437"/>
                <a:gd name="T56" fmla="*/ 535 w 384"/>
                <a:gd name="T57" fmla="*/ 3 h 437"/>
                <a:gd name="T58" fmla="*/ 555 w 384"/>
                <a:gd name="T59" fmla="*/ 0 h 437"/>
                <a:gd name="T60" fmla="*/ 569 w 384"/>
                <a:gd name="T61" fmla="*/ 0 h 437"/>
                <a:gd name="T62" fmla="*/ 589 w 384"/>
                <a:gd name="T63" fmla="*/ 5 h 437"/>
                <a:gd name="T64" fmla="*/ 606 w 384"/>
                <a:gd name="T65" fmla="*/ 12 h 437"/>
                <a:gd name="T66" fmla="*/ 620 w 384"/>
                <a:gd name="T67" fmla="*/ 23 h 437"/>
                <a:gd name="T68" fmla="*/ 606 w 384"/>
                <a:gd name="T69" fmla="*/ 67 h 437"/>
                <a:gd name="T70" fmla="*/ 581 w 384"/>
                <a:gd name="T71" fmla="*/ 109 h 437"/>
                <a:gd name="T72" fmla="*/ 555 w 384"/>
                <a:gd name="T73" fmla="*/ 147 h 437"/>
                <a:gd name="T74" fmla="*/ 518 w 384"/>
                <a:gd name="T75" fmla="*/ 184 h 437"/>
                <a:gd name="T76" fmla="*/ 473 w 384"/>
                <a:gd name="T77" fmla="*/ 217 h 437"/>
                <a:gd name="T78" fmla="*/ 422 w 384"/>
                <a:gd name="T79" fmla="*/ 249 h 437"/>
                <a:gd name="T80" fmla="*/ 362 w 384"/>
                <a:gd name="T81" fmla="*/ 278 h 437"/>
                <a:gd name="T82" fmla="*/ 293 w 384"/>
                <a:gd name="T83" fmla="*/ 306 h 437"/>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384"/>
                <a:gd name="T127" fmla="*/ 0 h 437"/>
                <a:gd name="T128" fmla="*/ 384 w 384"/>
                <a:gd name="T129" fmla="*/ 437 h 437"/>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384" h="437">
                  <a:moveTo>
                    <a:pt x="181" y="306"/>
                  </a:moveTo>
                  <a:lnTo>
                    <a:pt x="202" y="324"/>
                  </a:lnTo>
                  <a:lnTo>
                    <a:pt x="109" y="436"/>
                  </a:lnTo>
                  <a:lnTo>
                    <a:pt x="88" y="417"/>
                  </a:lnTo>
                  <a:lnTo>
                    <a:pt x="77" y="417"/>
                  </a:lnTo>
                  <a:lnTo>
                    <a:pt x="69" y="416"/>
                  </a:lnTo>
                  <a:lnTo>
                    <a:pt x="61" y="413"/>
                  </a:lnTo>
                  <a:lnTo>
                    <a:pt x="54" y="410"/>
                  </a:lnTo>
                  <a:lnTo>
                    <a:pt x="46" y="406"/>
                  </a:lnTo>
                  <a:lnTo>
                    <a:pt x="39" y="402"/>
                  </a:lnTo>
                  <a:lnTo>
                    <a:pt x="33" y="396"/>
                  </a:lnTo>
                  <a:lnTo>
                    <a:pt x="27" y="391"/>
                  </a:lnTo>
                  <a:lnTo>
                    <a:pt x="21" y="383"/>
                  </a:lnTo>
                  <a:lnTo>
                    <a:pt x="17" y="375"/>
                  </a:lnTo>
                  <a:lnTo>
                    <a:pt x="13" y="366"/>
                  </a:lnTo>
                  <a:lnTo>
                    <a:pt x="10" y="357"/>
                  </a:lnTo>
                  <a:lnTo>
                    <a:pt x="6" y="345"/>
                  </a:lnTo>
                  <a:lnTo>
                    <a:pt x="4" y="334"/>
                  </a:lnTo>
                  <a:lnTo>
                    <a:pt x="1" y="322"/>
                  </a:lnTo>
                  <a:lnTo>
                    <a:pt x="0" y="309"/>
                  </a:lnTo>
                  <a:lnTo>
                    <a:pt x="18" y="300"/>
                  </a:lnTo>
                  <a:lnTo>
                    <a:pt x="35" y="292"/>
                  </a:lnTo>
                  <a:lnTo>
                    <a:pt x="50" y="283"/>
                  </a:lnTo>
                  <a:lnTo>
                    <a:pt x="64" y="275"/>
                  </a:lnTo>
                  <a:lnTo>
                    <a:pt x="76" y="266"/>
                  </a:lnTo>
                  <a:lnTo>
                    <a:pt x="87" y="257"/>
                  </a:lnTo>
                  <a:lnTo>
                    <a:pt x="96" y="249"/>
                  </a:lnTo>
                  <a:lnTo>
                    <a:pt x="105" y="241"/>
                  </a:lnTo>
                  <a:lnTo>
                    <a:pt x="110" y="233"/>
                  </a:lnTo>
                  <a:lnTo>
                    <a:pt x="115" y="225"/>
                  </a:lnTo>
                  <a:lnTo>
                    <a:pt x="118" y="216"/>
                  </a:lnTo>
                  <a:lnTo>
                    <a:pt x="119" y="209"/>
                  </a:lnTo>
                  <a:lnTo>
                    <a:pt x="121" y="200"/>
                  </a:lnTo>
                  <a:lnTo>
                    <a:pt x="119" y="192"/>
                  </a:lnTo>
                  <a:lnTo>
                    <a:pt x="116" y="185"/>
                  </a:lnTo>
                  <a:lnTo>
                    <a:pt x="112" y="177"/>
                  </a:lnTo>
                  <a:lnTo>
                    <a:pt x="130" y="167"/>
                  </a:lnTo>
                  <a:lnTo>
                    <a:pt x="148" y="157"/>
                  </a:lnTo>
                  <a:lnTo>
                    <a:pt x="165" y="147"/>
                  </a:lnTo>
                  <a:lnTo>
                    <a:pt x="181" y="138"/>
                  </a:lnTo>
                  <a:lnTo>
                    <a:pt x="196" y="128"/>
                  </a:lnTo>
                  <a:lnTo>
                    <a:pt x="209" y="119"/>
                  </a:lnTo>
                  <a:lnTo>
                    <a:pt x="222" y="109"/>
                  </a:lnTo>
                  <a:lnTo>
                    <a:pt x="235" y="101"/>
                  </a:lnTo>
                  <a:lnTo>
                    <a:pt x="244" y="91"/>
                  </a:lnTo>
                  <a:lnTo>
                    <a:pt x="253" y="81"/>
                  </a:lnTo>
                  <a:lnTo>
                    <a:pt x="261" y="72"/>
                  </a:lnTo>
                  <a:lnTo>
                    <a:pt x="268" y="63"/>
                  </a:lnTo>
                  <a:lnTo>
                    <a:pt x="274" y="53"/>
                  </a:lnTo>
                  <a:lnTo>
                    <a:pt x="280" y="46"/>
                  </a:lnTo>
                  <a:lnTo>
                    <a:pt x="286" y="37"/>
                  </a:lnTo>
                  <a:lnTo>
                    <a:pt x="293" y="31"/>
                  </a:lnTo>
                  <a:lnTo>
                    <a:pt x="299" y="23"/>
                  </a:lnTo>
                  <a:lnTo>
                    <a:pt x="306" y="19"/>
                  </a:lnTo>
                  <a:lnTo>
                    <a:pt x="312" y="14"/>
                  </a:lnTo>
                  <a:lnTo>
                    <a:pt x="318" y="9"/>
                  </a:lnTo>
                  <a:lnTo>
                    <a:pt x="325" y="5"/>
                  </a:lnTo>
                  <a:lnTo>
                    <a:pt x="331" y="3"/>
                  </a:lnTo>
                  <a:lnTo>
                    <a:pt x="337" y="1"/>
                  </a:lnTo>
                  <a:lnTo>
                    <a:pt x="343" y="0"/>
                  </a:lnTo>
                  <a:lnTo>
                    <a:pt x="348" y="0"/>
                  </a:lnTo>
                  <a:lnTo>
                    <a:pt x="353" y="0"/>
                  </a:lnTo>
                  <a:lnTo>
                    <a:pt x="358" y="2"/>
                  </a:lnTo>
                  <a:lnTo>
                    <a:pt x="364" y="5"/>
                  </a:lnTo>
                  <a:lnTo>
                    <a:pt x="369" y="8"/>
                  </a:lnTo>
                  <a:lnTo>
                    <a:pt x="374" y="12"/>
                  </a:lnTo>
                  <a:lnTo>
                    <a:pt x="378" y="17"/>
                  </a:lnTo>
                  <a:lnTo>
                    <a:pt x="383" y="23"/>
                  </a:lnTo>
                  <a:lnTo>
                    <a:pt x="378" y="46"/>
                  </a:lnTo>
                  <a:lnTo>
                    <a:pt x="374" y="67"/>
                  </a:lnTo>
                  <a:lnTo>
                    <a:pt x="368" y="88"/>
                  </a:lnTo>
                  <a:lnTo>
                    <a:pt x="360" y="109"/>
                  </a:lnTo>
                  <a:lnTo>
                    <a:pt x="352" y="128"/>
                  </a:lnTo>
                  <a:lnTo>
                    <a:pt x="343" y="147"/>
                  </a:lnTo>
                  <a:lnTo>
                    <a:pt x="332" y="165"/>
                  </a:lnTo>
                  <a:lnTo>
                    <a:pt x="320" y="184"/>
                  </a:lnTo>
                  <a:lnTo>
                    <a:pt x="306" y="200"/>
                  </a:lnTo>
                  <a:lnTo>
                    <a:pt x="293" y="217"/>
                  </a:lnTo>
                  <a:lnTo>
                    <a:pt x="276" y="234"/>
                  </a:lnTo>
                  <a:lnTo>
                    <a:pt x="260" y="249"/>
                  </a:lnTo>
                  <a:lnTo>
                    <a:pt x="242" y="264"/>
                  </a:lnTo>
                  <a:lnTo>
                    <a:pt x="223" y="278"/>
                  </a:lnTo>
                  <a:lnTo>
                    <a:pt x="202" y="292"/>
                  </a:lnTo>
                  <a:lnTo>
                    <a:pt x="181" y="306"/>
                  </a:lnTo>
                </a:path>
              </a:pathLst>
            </a:custGeom>
            <a:solidFill>
              <a:srgbClr val="000000"/>
            </a:solidFill>
            <a:ln w="12700" cap="rnd" cmpd="sng">
              <a:solidFill>
                <a:srgbClr val="000000"/>
              </a:solidFill>
              <a:prstDash val="solid"/>
              <a:round/>
              <a:headEnd type="none" w="med" len="med"/>
              <a:tailEnd type="none" w="med" len="med"/>
            </a:ln>
          </p:spPr>
          <p:txBody>
            <a:bodyPr/>
            <a:lstStyle/>
            <a:p>
              <a:endParaRPr lang="en-US" sz="1477" dirty="0"/>
            </a:p>
          </p:txBody>
        </p:sp>
        <p:sp>
          <p:nvSpPr>
            <p:cNvPr id="37986" name="Freeform 84"/>
            <p:cNvSpPr>
              <a:spLocks/>
            </p:cNvSpPr>
            <p:nvPr/>
          </p:nvSpPr>
          <p:spPr bwMode="auto">
            <a:xfrm>
              <a:off x="536" y="2981"/>
              <a:ext cx="416" cy="437"/>
            </a:xfrm>
            <a:custGeom>
              <a:avLst/>
              <a:gdLst>
                <a:gd name="T0" fmla="*/ 326 w 384"/>
                <a:gd name="T1" fmla="*/ 324 h 437"/>
                <a:gd name="T2" fmla="*/ 142 w 384"/>
                <a:gd name="T3" fmla="*/ 417 h 437"/>
                <a:gd name="T4" fmla="*/ 112 w 384"/>
                <a:gd name="T5" fmla="*/ 416 h 437"/>
                <a:gd name="T6" fmla="*/ 87 w 384"/>
                <a:gd name="T7" fmla="*/ 410 h 437"/>
                <a:gd name="T8" fmla="*/ 63 w 384"/>
                <a:gd name="T9" fmla="*/ 402 h 437"/>
                <a:gd name="T10" fmla="*/ 43 w 384"/>
                <a:gd name="T11" fmla="*/ 391 h 437"/>
                <a:gd name="T12" fmla="*/ 28 w 384"/>
                <a:gd name="T13" fmla="*/ 375 h 437"/>
                <a:gd name="T14" fmla="*/ 16 w 384"/>
                <a:gd name="T15" fmla="*/ 357 h 437"/>
                <a:gd name="T16" fmla="*/ 4 w 384"/>
                <a:gd name="T17" fmla="*/ 334 h 437"/>
                <a:gd name="T18" fmla="*/ 0 w 384"/>
                <a:gd name="T19" fmla="*/ 309 h 437"/>
                <a:gd name="T20" fmla="*/ 56 w 384"/>
                <a:gd name="T21" fmla="*/ 292 h 437"/>
                <a:gd name="T22" fmla="*/ 103 w 384"/>
                <a:gd name="T23" fmla="*/ 275 h 437"/>
                <a:gd name="T24" fmla="*/ 140 w 384"/>
                <a:gd name="T25" fmla="*/ 257 h 437"/>
                <a:gd name="T26" fmla="*/ 169 w 384"/>
                <a:gd name="T27" fmla="*/ 241 h 437"/>
                <a:gd name="T28" fmla="*/ 185 w 384"/>
                <a:gd name="T29" fmla="*/ 225 h 437"/>
                <a:gd name="T30" fmla="*/ 194 w 384"/>
                <a:gd name="T31" fmla="*/ 209 h 437"/>
                <a:gd name="T32" fmla="*/ 194 w 384"/>
                <a:gd name="T33" fmla="*/ 192 h 437"/>
                <a:gd name="T34" fmla="*/ 181 w 384"/>
                <a:gd name="T35" fmla="*/ 177 h 437"/>
                <a:gd name="T36" fmla="*/ 238 w 384"/>
                <a:gd name="T37" fmla="*/ 157 h 437"/>
                <a:gd name="T38" fmla="*/ 293 w 384"/>
                <a:gd name="T39" fmla="*/ 138 h 437"/>
                <a:gd name="T40" fmla="*/ 337 w 384"/>
                <a:gd name="T41" fmla="*/ 119 h 437"/>
                <a:gd name="T42" fmla="*/ 380 w 384"/>
                <a:gd name="T43" fmla="*/ 101 h 437"/>
                <a:gd name="T44" fmla="*/ 410 w 384"/>
                <a:gd name="T45" fmla="*/ 81 h 437"/>
                <a:gd name="T46" fmla="*/ 432 w 384"/>
                <a:gd name="T47" fmla="*/ 63 h 437"/>
                <a:gd name="T48" fmla="*/ 452 w 384"/>
                <a:gd name="T49" fmla="*/ 46 h 437"/>
                <a:gd name="T50" fmla="*/ 473 w 384"/>
                <a:gd name="T51" fmla="*/ 31 h 437"/>
                <a:gd name="T52" fmla="*/ 495 w 384"/>
                <a:gd name="T53" fmla="*/ 19 h 437"/>
                <a:gd name="T54" fmla="*/ 516 w 384"/>
                <a:gd name="T55" fmla="*/ 9 h 437"/>
                <a:gd name="T56" fmla="*/ 535 w 384"/>
                <a:gd name="T57" fmla="*/ 3 h 437"/>
                <a:gd name="T58" fmla="*/ 555 w 384"/>
                <a:gd name="T59" fmla="*/ 0 h 437"/>
                <a:gd name="T60" fmla="*/ 569 w 384"/>
                <a:gd name="T61" fmla="*/ 0 h 437"/>
                <a:gd name="T62" fmla="*/ 589 w 384"/>
                <a:gd name="T63" fmla="*/ 5 h 437"/>
                <a:gd name="T64" fmla="*/ 606 w 384"/>
                <a:gd name="T65" fmla="*/ 12 h 437"/>
                <a:gd name="T66" fmla="*/ 620 w 384"/>
                <a:gd name="T67" fmla="*/ 23 h 437"/>
                <a:gd name="T68" fmla="*/ 606 w 384"/>
                <a:gd name="T69" fmla="*/ 67 h 437"/>
                <a:gd name="T70" fmla="*/ 581 w 384"/>
                <a:gd name="T71" fmla="*/ 109 h 437"/>
                <a:gd name="T72" fmla="*/ 555 w 384"/>
                <a:gd name="T73" fmla="*/ 147 h 437"/>
                <a:gd name="T74" fmla="*/ 518 w 384"/>
                <a:gd name="T75" fmla="*/ 184 h 437"/>
                <a:gd name="T76" fmla="*/ 473 w 384"/>
                <a:gd name="T77" fmla="*/ 217 h 437"/>
                <a:gd name="T78" fmla="*/ 422 w 384"/>
                <a:gd name="T79" fmla="*/ 249 h 437"/>
                <a:gd name="T80" fmla="*/ 362 w 384"/>
                <a:gd name="T81" fmla="*/ 278 h 437"/>
                <a:gd name="T82" fmla="*/ 293 w 384"/>
                <a:gd name="T83" fmla="*/ 306 h 437"/>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384"/>
                <a:gd name="T127" fmla="*/ 0 h 437"/>
                <a:gd name="T128" fmla="*/ 384 w 384"/>
                <a:gd name="T129" fmla="*/ 437 h 437"/>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384" h="437">
                  <a:moveTo>
                    <a:pt x="181" y="306"/>
                  </a:moveTo>
                  <a:lnTo>
                    <a:pt x="202" y="324"/>
                  </a:lnTo>
                  <a:lnTo>
                    <a:pt x="109" y="436"/>
                  </a:lnTo>
                  <a:lnTo>
                    <a:pt x="88" y="417"/>
                  </a:lnTo>
                  <a:lnTo>
                    <a:pt x="77" y="417"/>
                  </a:lnTo>
                  <a:lnTo>
                    <a:pt x="69" y="416"/>
                  </a:lnTo>
                  <a:lnTo>
                    <a:pt x="61" y="413"/>
                  </a:lnTo>
                  <a:lnTo>
                    <a:pt x="54" y="410"/>
                  </a:lnTo>
                  <a:lnTo>
                    <a:pt x="46" y="406"/>
                  </a:lnTo>
                  <a:lnTo>
                    <a:pt x="39" y="402"/>
                  </a:lnTo>
                  <a:lnTo>
                    <a:pt x="33" y="396"/>
                  </a:lnTo>
                  <a:lnTo>
                    <a:pt x="27" y="391"/>
                  </a:lnTo>
                  <a:lnTo>
                    <a:pt x="21" y="383"/>
                  </a:lnTo>
                  <a:lnTo>
                    <a:pt x="17" y="375"/>
                  </a:lnTo>
                  <a:lnTo>
                    <a:pt x="13" y="366"/>
                  </a:lnTo>
                  <a:lnTo>
                    <a:pt x="10" y="357"/>
                  </a:lnTo>
                  <a:lnTo>
                    <a:pt x="6" y="345"/>
                  </a:lnTo>
                  <a:lnTo>
                    <a:pt x="4" y="334"/>
                  </a:lnTo>
                  <a:lnTo>
                    <a:pt x="1" y="322"/>
                  </a:lnTo>
                  <a:lnTo>
                    <a:pt x="0" y="309"/>
                  </a:lnTo>
                  <a:lnTo>
                    <a:pt x="18" y="300"/>
                  </a:lnTo>
                  <a:lnTo>
                    <a:pt x="35" y="292"/>
                  </a:lnTo>
                  <a:lnTo>
                    <a:pt x="50" y="283"/>
                  </a:lnTo>
                  <a:lnTo>
                    <a:pt x="64" y="275"/>
                  </a:lnTo>
                  <a:lnTo>
                    <a:pt x="76" y="266"/>
                  </a:lnTo>
                  <a:lnTo>
                    <a:pt x="87" y="257"/>
                  </a:lnTo>
                  <a:lnTo>
                    <a:pt x="96" y="249"/>
                  </a:lnTo>
                  <a:lnTo>
                    <a:pt x="105" y="241"/>
                  </a:lnTo>
                  <a:lnTo>
                    <a:pt x="110" y="233"/>
                  </a:lnTo>
                  <a:lnTo>
                    <a:pt x="115" y="225"/>
                  </a:lnTo>
                  <a:lnTo>
                    <a:pt x="118" y="216"/>
                  </a:lnTo>
                  <a:lnTo>
                    <a:pt x="119" y="209"/>
                  </a:lnTo>
                  <a:lnTo>
                    <a:pt x="121" y="200"/>
                  </a:lnTo>
                  <a:lnTo>
                    <a:pt x="119" y="192"/>
                  </a:lnTo>
                  <a:lnTo>
                    <a:pt x="116" y="185"/>
                  </a:lnTo>
                  <a:lnTo>
                    <a:pt x="112" y="177"/>
                  </a:lnTo>
                  <a:lnTo>
                    <a:pt x="130" y="167"/>
                  </a:lnTo>
                  <a:lnTo>
                    <a:pt x="148" y="157"/>
                  </a:lnTo>
                  <a:lnTo>
                    <a:pt x="165" y="147"/>
                  </a:lnTo>
                  <a:lnTo>
                    <a:pt x="181" y="138"/>
                  </a:lnTo>
                  <a:lnTo>
                    <a:pt x="196" y="128"/>
                  </a:lnTo>
                  <a:lnTo>
                    <a:pt x="209" y="119"/>
                  </a:lnTo>
                  <a:lnTo>
                    <a:pt x="222" y="109"/>
                  </a:lnTo>
                  <a:lnTo>
                    <a:pt x="235" y="101"/>
                  </a:lnTo>
                  <a:lnTo>
                    <a:pt x="244" y="91"/>
                  </a:lnTo>
                  <a:lnTo>
                    <a:pt x="253" y="81"/>
                  </a:lnTo>
                  <a:lnTo>
                    <a:pt x="261" y="72"/>
                  </a:lnTo>
                  <a:lnTo>
                    <a:pt x="268" y="63"/>
                  </a:lnTo>
                  <a:lnTo>
                    <a:pt x="274" y="53"/>
                  </a:lnTo>
                  <a:lnTo>
                    <a:pt x="280" y="46"/>
                  </a:lnTo>
                  <a:lnTo>
                    <a:pt x="286" y="37"/>
                  </a:lnTo>
                  <a:lnTo>
                    <a:pt x="293" y="31"/>
                  </a:lnTo>
                  <a:lnTo>
                    <a:pt x="299" y="23"/>
                  </a:lnTo>
                  <a:lnTo>
                    <a:pt x="306" y="19"/>
                  </a:lnTo>
                  <a:lnTo>
                    <a:pt x="312" y="14"/>
                  </a:lnTo>
                  <a:lnTo>
                    <a:pt x="318" y="9"/>
                  </a:lnTo>
                  <a:lnTo>
                    <a:pt x="325" y="5"/>
                  </a:lnTo>
                  <a:lnTo>
                    <a:pt x="331" y="3"/>
                  </a:lnTo>
                  <a:lnTo>
                    <a:pt x="337" y="1"/>
                  </a:lnTo>
                  <a:lnTo>
                    <a:pt x="343" y="0"/>
                  </a:lnTo>
                  <a:lnTo>
                    <a:pt x="348" y="0"/>
                  </a:lnTo>
                  <a:lnTo>
                    <a:pt x="353" y="0"/>
                  </a:lnTo>
                  <a:lnTo>
                    <a:pt x="358" y="2"/>
                  </a:lnTo>
                  <a:lnTo>
                    <a:pt x="364" y="5"/>
                  </a:lnTo>
                  <a:lnTo>
                    <a:pt x="369" y="8"/>
                  </a:lnTo>
                  <a:lnTo>
                    <a:pt x="374" y="12"/>
                  </a:lnTo>
                  <a:lnTo>
                    <a:pt x="378" y="17"/>
                  </a:lnTo>
                  <a:lnTo>
                    <a:pt x="383" y="23"/>
                  </a:lnTo>
                  <a:lnTo>
                    <a:pt x="378" y="46"/>
                  </a:lnTo>
                  <a:lnTo>
                    <a:pt x="374" y="67"/>
                  </a:lnTo>
                  <a:lnTo>
                    <a:pt x="368" y="88"/>
                  </a:lnTo>
                  <a:lnTo>
                    <a:pt x="360" y="109"/>
                  </a:lnTo>
                  <a:lnTo>
                    <a:pt x="352" y="128"/>
                  </a:lnTo>
                  <a:lnTo>
                    <a:pt x="343" y="147"/>
                  </a:lnTo>
                  <a:lnTo>
                    <a:pt x="332" y="165"/>
                  </a:lnTo>
                  <a:lnTo>
                    <a:pt x="320" y="184"/>
                  </a:lnTo>
                  <a:lnTo>
                    <a:pt x="306" y="200"/>
                  </a:lnTo>
                  <a:lnTo>
                    <a:pt x="293" y="217"/>
                  </a:lnTo>
                  <a:lnTo>
                    <a:pt x="276" y="234"/>
                  </a:lnTo>
                  <a:lnTo>
                    <a:pt x="260" y="249"/>
                  </a:lnTo>
                  <a:lnTo>
                    <a:pt x="242" y="264"/>
                  </a:lnTo>
                  <a:lnTo>
                    <a:pt x="223" y="278"/>
                  </a:lnTo>
                  <a:lnTo>
                    <a:pt x="202" y="292"/>
                  </a:lnTo>
                  <a:lnTo>
                    <a:pt x="181" y="306"/>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87" name="Line 85"/>
            <p:cNvSpPr>
              <a:spLocks noChangeShapeType="1"/>
            </p:cNvSpPr>
            <p:nvPr/>
          </p:nvSpPr>
          <p:spPr bwMode="auto">
            <a:xfrm flipV="1">
              <a:off x="631" y="3287"/>
              <a:ext cx="101" cy="111"/>
            </a:xfrm>
            <a:prstGeom prst="line">
              <a:avLst/>
            </a:prstGeom>
            <a:noFill/>
            <a:ln w="12700">
              <a:solidFill>
                <a:srgbClr val="FFFFFF"/>
              </a:solidFill>
              <a:round/>
              <a:headEnd/>
              <a:tailEnd/>
            </a:ln>
            <a:extLst>
              <a:ext uri="{909E8E84-426E-40DD-AFC4-6F175D3DCCD1}">
                <a14:hiddenFill xmlns:a14="http://schemas.microsoft.com/office/drawing/2010/main">
                  <a:noFill/>
                </a14:hiddenFill>
              </a:ext>
            </a:extLst>
          </p:spPr>
          <p:txBody>
            <a:bodyPr/>
            <a:lstStyle/>
            <a:p>
              <a:endParaRPr lang="en-US" sz="1477" dirty="0"/>
            </a:p>
          </p:txBody>
        </p:sp>
        <p:sp>
          <p:nvSpPr>
            <p:cNvPr id="37988" name="Freeform 86"/>
            <p:cNvSpPr>
              <a:spLocks/>
            </p:cNvSpPr>
            <p:nvPr/>
          </p:nvSpPr>
          <p:spPr bwMode="auto">
            <a:xfrm>
              <a:off x="764" y="3090"/>
              <a:ext cx="84" cy="142"/>
            </a:xfrm>
            <a:custGeom>
              <a:avLst/>
              <a:gdLst>
                <a:gd name="T0" fmla="*/ 29 w 77"/>
                <a:gd name="T1" fmla="*/ 141 h 142"/>
                <a:gd name="T2" fmla="*/ 17 w 77"/>
                <a:gd name="T3" fmla="*/ 135 h 142"/>
                <a:gd name="T4" fmla="*/ 13 w 77"/>
                <a:gd name="T5" fmla="*/ 129 h 142"/>
                <a:gd name="T6" fmla="*/ 3 w 77"/>
                <a:gd name="T7" fmla="*/ 123 h 142"/>
                <a:gd name="T8" fmla="*/ 0 w 77"/>
                <a:gd name="T9" fmla="*/ 116 h 142"/>
                <a:gd name="T10" fmla="*/ 0 w 77"/>
                <a:gd name="T11" fmla="*/ 109 h 142"/>
                <a:gd name="T12" fmla="*/ 0 w 77"/>
                <a:gd name="T13" fmla="*/ 101 h 142"/>
                <a:gd name="T14" fmla="*/ 3 w 77"/>
                <a:gd name="T15" fmla="*/ 93 h 142"/>
                <a:gd name="T16" fmla="*/ 12 w 77"/>
                <a:gd name="T17" fmla="*/ 85 h 142"/>
                <a:gd name="T18" fmla="*/ 16 w 77"/>
                <a:gd name="T19" fmla="*/ 76 h 142"/>
                <a:gd name="T20" fmla="*/ 25 w 77"/>
                <a:gd name="T21" fmla="*/ 65 h 142"/>
                <a:gd name="T22" fmla="*/ 38 w 77"/>
                <a:gd name="T23" fmla="*/ 56 h 142"/>
                <a:gd name="T24" fmla="*/ 51 w 77"/>
                <a:gd name="T25" fmla="*/ 46 h 142"/>
                <a:gd name="T26" fmla="*/ 68 w 77"/>
                <a:gd name="T27" fmla="*/ 35 h 142"/>
                <a:gd name="T28" fmla="*/ 84 w 77"/>
                <a:gd name="T29" fmla="*/ 23 h 142"/>
                <a:gd name="T30" fmla="*/ 106 w 77"/>
                <a:gd name="T31" fmla="*/ 12 h 142"/>
                <a:gd name="T32" fmla="*/ 129 w 77"/>
                <a:gd name="T33" fmla="*/ 0 h 14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77"/>
                <a:gd name="T52" fmla="*/ 0 h 142"/>
                <a:gd name="T53" fmla="*/ 77 w 77"/>
                <a:gd name="T54" fmla="*/ 142 h 142"/>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77" h="142">
                  <a:moveTo>
                    <a:pt x="17" y="141"/>
                  </a:moveTo>
                  <a:lnTo>
                    <a:pt x="11" y="135"/>
                  </a:lnTo>
                  <a:lnTo>
                    <a:pt x="7" y="129"/>
                  </a:lnTo>
                  <a:lnTo>
                    <a:pt x="3" y="123"/>
                  </a:lnTo>
                  <a:lnTo>
                    <a:pt x="0" y="116"/>
                  </a:lnTo>
                  <a:lnTo>
                    <a:pt x="0" y="109"/>
                  </a:lnTo>
                  <a:lnTo>
                    <a:pt x="0" y="101"/>
                  </a:lnTo>
                  <a:lnTo>
                    <a:pt x="3" y="93"/>
                  </a:lnTo>
                  <a:lnTo>
                    <a:pt x="6" y="85"/>
                  </a:lnTo>
                  <a:lnTo>
                    <a:pt x="10" y="76"/>
                  </a:lnTo>
                  <a:lnTo>
                    <a:pt x="15" y="65"/>
                  </a:lnTo>
                  <a:lnTo>
                    <a:pt x="23" y="56"/>
                  </a:lnTo>
                  <a:lnTo>
                    <a:pt x="30" y="46"/>
                  </a:lnTo>
                  <a:lnTo>
                    <a:pt x="40" y="35"/>
                  </a:lnTo>
                  <a:lnTo>
                    <a:pt x="50" y="23"/>
                  </a:lnTo>
                  <a:lnTo>
                    <a:pt x="63" y="12"/>
                  </a:lnTo>
                  <a:lnTo>
                    <a:pt x="76"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89" name="Freeform 87"/>
            <p:cNvSpPr>
              <a:spLocks/>
            </p:cNvSpPr>
            <p:nvPr/>
          </p:nvSpPr>
          <p:spPr bwMode="auto">
            <a:xfrm>
              <a:off x="809" y="3060"/>
              <a:ext cx="39" cy="31"/>
            </a:xfrm>
            <a:custGeom>
              <a:avLst/>
              <a:gdLst>
                <a:gd name="T0" fmla="*/ 56 w 36"/>
                <a:gd name="T1" fmla="*/ 30 h 31"/>
                <a:gd name="T2" fmla="*/ 55 w 36"/>
                <a:gd name="T3" fmla="*/ 26 h 31"/>
                <a:gd name="T4" fmla="*/ 52 w 36"/>
                <a:gd name="T5" fmla="*/ 22 h 31"/>
                <a:gd name="T6" fmla="*/ 47 w 36"/>
                <a:gd name="T7" fmla="*/ 18 h 31"/>
                <a:gd name="T8" fmla="*/ 44 w 36"/>
                <a:gd name="T9" fmla="*/ 15 h 31"/>
                <a:gd name="T10" fmla="*/ 42 w 36"/>
                <a:gd name="T11" fmla="*/ 13 h 31"/>
                <a:gd name="T12" fmla="*/ 39 w 36"/>
                <a:gd name="T13" fmla="*/ 10 h 31"/>
                <a:gd name="T14" fmla="*/ 36 w 36"/>
                <a:gd name="T15" fmla="*/ 7 h 31"/>
                <a:gd name="T16" fmla="*/ 33 w 36"/>
                <a:gd name="T17" fmla="*/ 6 h 31"/>
                <a:gd name="T18" fmla="*/ 28 w 36"/>
                <a:gd name="T19" fmla="*/ 3 h 31"/>
                <a:gd name="T20" fmla="*/ 24 w 36"/>
                <a:gd name="T21" fmla="*/ 2 h 31"/>
                <a:gd name="T22" fmla="*/ 20 w 36"/>
                <a:gd name="T23" fmla="*/ 2 h 31"/>
                <a:gd name="T24" fmla="*/ 16 w 36"/>
                <a:gd name="T25" fmla="*/ 1 h 31"/>
                <a:gd name="T26" fmla="*/ 14 w 36"/>
                <a:gd name="T27" fmla="*/ 0 h 31"/>
                <a:gd name="T28" fmla="*/ 5 w 36"/>
                <a:gd name="T29" fmla="*/ 0 h 31"/>
                <a:gd name="T30" fmla="*/ 3 w 36"/>
                <a:gd name="T31" fmla="*/ 0 h 31"/>
                <a:gd name="T32" fmla="*/ 0 w 36"/>
                <a:gd name="T33" fmla="*/ 1 h 3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6"/>
                <a:gd name="T52" fmla="*/ 0 h 31"/>
                <a:gd name="T53" fmla="*/ 36 w 36"/>
                <a:gd name="T54" fmla="*/ 31 h 3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6" h="31">
                  <a:moveTo>
                    <a:pt x="35" y="30"/>
                  </a:moveTo>
                  <a:lnTo>
                    <a:pt x="34" y="26"/>
                  </a:lnTo>
                  <a:lnTo>
                    <a:pt x="32" y="22"/>
                  </a:lnTo>
                  <a:lnTo>
                    <a:pt x="29" y="18"/>
                  </a:lnTo>
                  <a:lnTo>
                    <a:pt x="28" y="15"/>
                  </a:lnTo>
                  <a:lnTo>
                    <a:pt x="26" y="13"/>
                  </a:lnTo>
                  <a:lnTo>
                    <a:pt x="24" y="10"/>
                  </a:lnTo>
                  <a:lnTo>
                    <a:pt x="22" y="7"/>
                  </a:lnTo>
                  <a:lnTo>
                    <a:pt x="20" y="6"/>
                  </a:lnTo>
                  <a:lnTo>
                    <a:pt x="17" y="3"/>
                  </a:lnTo>
                  <a:lnTo>
                    <a:pt x="15" y="2"/>
                  </a:lnTo>
                  <a:lnTo>
                    <a:pt x="13" y="2"/>
                  </a:lnTo>
                  <a:lnTo>
                    <a:pt x="10" y="1"/>
                  </a:lnTo>
                  <a:lnTo>
                    <a:pt x="8" y="0"/>
                  </a:lnTo>
                  <a:lnTo>
                    <a:pt x="5" y="0"/>
                  </a:lnTo>
                  <a:lnTo>
                    <a:pt x="3" y="0"/>
                  </a:lnTo>
                  <a:lnTo>
                    <a:pt x="0" y="1"/>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90" name="Line 88"/>
            <p:cNvSpPr>
              <a:spLocks noChangeShapeType="1"/>
            </p:cNvSpPr>
            <p:nvPr/>
          </p:nvSpPr>
          <p:spPr bwMode="auto">
            <a:xfrm flipV="1">
              <a:off x="809" y="3522"/>
              <a:ext cx="0" cy="2"/>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7991" name="Freeform 89"/>
            <p:cNvSpPr>
              <a:spLocks/>
            </p:cNvSpPr>
            <p:nvPr/>
          </p:nvSpPr>
          <p:spPr bwMode="auto">
            <a:xfrm>
              <a:off x="554" y="3340"/>
              <a:ext cx="46" cy="24"/>
            </a:xfrm>
            <a:custGeom>
              <a:avLst/>
              <a:gdLst>
                <a:gd name="T0" fmla="*/ 0 w 42"/>
                <a:gd name="T1" fmla="*/ 0 h 24"/>
                <a:gd name="T2" fmla="*/ 3 w 42"/>
                <a:gd name="T3" fmla="*/ 3 h 24"/>
                <a:gd name="T4" fmla="*/ 5 w 42"/>
                <a:gd name="T5" fmla="*/ 6 h 24"/>
                <a:gd name="T6" fmla="*/ 15 w 42"/>
                <a:gd name="T7" fmla="*/ 8 h 24"/>
                <a:gd name="T8" fmla="*/ 18 w 42"/>
                <a:gd name="T9" fmla="*/ 11 h 24"/>
                <a:gd name="T10" fmla="*/ 24 w 42"/>
                <a:gd name="T11" fmla="*/ 12 h 24"/>
                <a:gd name="T12" fmla="*/ 28 w 42"/>
                <a:gd name="T13" fmla="*/ 15 h 24"/>
                <a:gd name="T14" fmla="*/ 31 w 42"/>
                <a:gd name="T15" fmla="*/ 16 h 24"/>
                <a:gd name="T16" fmla="*/ 37 w 42"/>
                <a:gd name="T17" fmla="*/ 19 h 24"/>
                <a:gd name="T18" fmla="*/ 43 w 42"/>
                <a:gd name="T19" fmla="*/ 19 h 24"/>
                <a:gd name="T20" fmla="*/ 47 w 42"/>
                <a:gd name="T21" fmla="*/ 21 h 24"/>
                <a:gd name="T22" fmla="*/ 50 w 42"/>
                <a:gd name="T23" fmla="*/ 21 h 24"/>
                <a:gd name="T24" fmla="*/ 54 w 42"/>
                <a:gd name="T25" fmla="*/ 23 h 24"/>
                <a:gd name="T26" fmla="*/ 59 w 42"/>
                <a:gd name="T27" fmla="*/ 23 h 24"/>
                <a:gd name="T28" fmla="*/ 65 w 42"/>
                <a:gd name="T29" fmla="*/ 23 h 24"/>
                <a:gd name="T30" fmla="*/ 67 w 42"/>
                <a:gd name="T31" fmla="*/ 23 h 24"/>
                <a:gd name="T32" fmla="*/ 71 w 42"/>
                <a:gd name="T33" fmla="*/ 23 h 24"/>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42"/>
                <a:gd name="T52" fmla="*/ 0 h 24"/>
                <a:gd name="T53" fmla="*/ 42 w 42"/>
                <a:gd name="T54" fmla="*/ 24 h 24"/>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42" h="24">
                  <a:moveTo>
                    <a:pt x="0" y="0"/>
                  </a:moveTo>
                  <a:lnTo>
                    <a:pt x="3" y="3"/>
                  </a:lnTo>
                  <a:lnTo>
                    <a:pt x="5" y="6"/>
                  </a:lnTo>
                  <a:lnTo>
                    <a:pt x="9" y="8"/>
                  </a:lnTo>
                  <a:lnTo>
                    <a:pt x="11" y="11"/>
                  </a:lnTo>
                  <a:lnTo>
                    <a:pt x="14" y="12"/>
                  </a:lnTo>
                  <a:lnTo>
                    <a:pt x="16" y="15"/>
                  </a:lnTo>
                  <a:lnTo>
                    <a:pt x="18" y="16"/>
                  </a:lnTo>
                  <a:lnTo>
                    <a:pt x="22" y="19"/>
                  </a:lnTo>
                  <a:lnTo>
                    <a:pt x="25" y="19"/>
                  </a:lnTo>
                  <a:lnTo>
                    <a:pt x="27" y="21"/>
                  </a:lnTo>
                  <a:lnTo>
                    <a:pt x="29" y="21"/>
                  </a:lnTo>
                  <a:lnTo>
                    <a:pt x="31" y="23"/>
                  </a:lnTo>
                  <a:lnTo>
                    <a:pt x="34" y="23"/>
                  </a:lnTo>
                  <a:lnTo>
                    <a:pt x="37" y="23"/>
                  </a:lnTo>
                  <a:lnTo>
                    <a:pt x="39" y="23"/>
                  </a:lnTo>
                  <a:lnTo>
                    <a:pt x="41" y="2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92" name="Freeform 90"/>
            <p:cNvSpPr>
              <a:spLocks/>
            </p:cNvSpPr>
            <p:nvPr/>
          </p:nvSpPr>
          <p:spPr bwMode="auto">
            <a:xfrm>
              <a:off x="544" y="3168"/>
              <a:ext cx="147" cy="143"/>
            </a:xfrm>
            <a:custGeom>
              <a:avLst/>
              <a:gdLst>
                <a:gd name="T0" fmla="*/ 0 w 135"/>
                <a:gd name="T1" fmla="*/ 142 h 143"/>
                <a:gd name="T2" fmla="*/ 21 w 135"/>
                <a:gd name="T3" fmla="*/ 136 h 143"/>
                <a:gd name="T4" fmla="*/ 41 w 135"/>
                <a:gd name="T5" fmla="*/ 130 h 143"/>
                <a:gd name="T6" fmla="*/ 62 w 135"/>
                <a:gd name="T7" fmla="*/ 124 h 143"/>
                <a:gd name="T8" fmla="*/ 81 w 135"/>
                <a:gd name="T9" fmla="*/ 118 h 143"/>
                <a:gd name="T10" fmla="*/ 98 w 135"/>
                <a:gd name="T11" fmla="*/ 112 h 143"/>
                <a:gd name="T12" fmla="*/ 115 w 135"/>
                <a:gd name="T13" fmla="*/ 107 h 143"/>
                <a:gd name="T14" fmla="*/ 131 w 135"/>
                <a:gd name="T15" fmla="*/ 100 h 143"/>
                <a:gd name="T16" fmla="*/ 144 w 135"/>
                <a:gd name="T17" fmla="*/ 95 h 143"/>
                <a:gd name="T18" fmla="*/ 156 w 135"/>
                <a:gd name="T19" fmla="*/ 88 h 143"/>
                <a:gd name="T20" fmla="*/ 169 w 135"/>
                <a:gd name="T21" fmla="*/ 82 h 143"/>
                <a:gd name="T22" fmla="*/ 175 w 135"/>
                <a:gd name="T23" fmla="*/ 75 h 143"/>
                <a:gd name="T24" fmla="*/ 186 w 135"/>
                <a:gd name="T25" fmla="*/ 70 h 143"/>
                <a:gd name="T26" fmla="*/ 191 w 135"/>
                <a:gd name="T27" fmla="*/ 63 h 143"/>
                <a:gd name="T28" fmla="*/ 201 w 135"/>
                <a:gd name="T29" fmla="*/ 58 h 143"/>
                <a:gd name="T30" fmla="*/ 206 w 135"/>
                <a:gd name="T31" fmla="*/ 52 h 143"/>
                <a:gd name="T32" fmla="*/ 210 w 135"/>
                <a:gd name="T33" fmla="*/ 46 h 143"/>
                <a:gd name="T34" fmla="*/ 215 w 135"/>
                <a:gd name="T35" fmla="*/ 40 h 143"/>
                <a:gd name="T36" fmla="*/ 221 w 135"/>
                <a:gd name="T37" fmla="*/ 33 h 143"/>
                <a:gd name="T38" fmla="*/ 221 w 135"/>
                <a:gd name="T39" fmla="*/ 29 h 143"/>
                <a:gd name="T40" fmla="*/ 223 w 135"/>
                <a:gd name="T41" fmla="*/ 23 h 143"/>
                <a:gd name="T42" fmla="*/ 223 w 135"/>
                <a:gd name="T43" fmla="*/ 17 h 143"/>
                <a:gd name="T44" fmla="*/ 223 w 135"/>
                <a:gd name="T45" fmla="*/ 11 h 143"/>
                <a:gd name="T46" fmla="*/ 221 w 135"/>
                <a:gd name="T47" fmla="*/ 5 h 143"/>
                <a:gd name="T48" fmla="*/ 219 w 135"/>
                <a:gd name="T49" fmla="*/ 0 h 143"/>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35"/>
                <a:gd name="T76" fmla="*/ 0 h 143"/>
                <a:gd name="T77" fmla="*/ 135 w 135"/>
                <a:gd name="T78" fmla="*/ 143 h 143"/>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35" h="143">
                  <a:moveTo>
                    <a:pt x="0" y="142"/>
                  </a:moveTo>
                  <a:lnTo>
                    <a:pt x="13" y="136"/>
                  </a:lnTo>
                  <a:lnTo>
                    <a:pt x="25" y="130"/>
                  </a:lnTo>
                  <a:lnTo>
                    <a:pt x="37" y="124"/>
                  </a:lnTo>
                  <a:lnTo>
                    <a:pt x="48" y="118"/>
                  </a:lnTo>
                  <a:lnTo>
                    <a:pt x="59" y="112"/>
                  </a:lnTo>
                  <a:lnTo>
                    <a:pt x="69" y="107"/>
                  </a:lnTo>
                  <a:lnTo>
                    <a:pt x="78" y="100"/>
                  </a:lnTo>
                  <a:lnTo>
                    <a:pt x="86" y="95"/>
                  </a:lnTo>
                  <a:lnTo>
                    <a:pt x="93" y="88"/>
                  </a:lnTo>
                  <a:lnTo>
                    <a:pt x="100" y="82"/>
                  </a:lnTo>
                  <a:lnTo>
                    <a:pt x="106" y="75"/>
                  </a:lnTo>
                  <a:lnTo>
                    <a:pt x="111" y="70"/>
                  </a:lnTo>
                  <a:lnTo>
                    <a:pt x="115" y="63"/>
                  </a:lnTo>
                  <a:lnTo>
                    <a:pt x="120" y="58"/>
                  </a:lnTo>
                  <a:lnTo>
                    <a:pt x="124" y="52"/>
                  </a:lnTo>
                  <a:lnTo>
                    <a:pt x="127" y="46"/>
                  </a:lnTo>
                  <a:lnTo>
                    <a:pt x="129" y="40"/>
                  </a:lnTo>
                  <a:lnTo>
                    <a:pt x="132" y="33"/>
                  </a:lnTo>
                  <a:lnTo>
                    <a:pt x="132" y="29"/>
                  </a:lnTo>
                  <a:lnTo>
                    <a:pt x="134" y="23"/>
                  </a:lnTo>
                  <a:lnTo>
                    <a:pt x="134" y="17"/>
                  </a:lnTo>
                  <a:lnTo>
                    <a:pt x="134" y="11"/>
                  </a:lnTo>
                  <a:lnTo>
                    <a:pt x="132" y="5"/>
                  </a:lnTo>
                  <a:lnTo>
                    <a:pt x="131"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93" name="Freeform 91"/>
            <p:cNvSpPr>
              <a:spLocks/>
            </p:cNvSpPr>
            <p:nvPr/>
          </p:nvSpPr>
          <p:spPr bwMode="auto">
            <a:xfrm>
              <a:off x="745" y="3006"/>
              <a:ext cx="194" cy="268"/>
            </a:xfrm>
            <a:custGeom>
              <a:avLst/>
              <a:gdLst>
                <a:gd name="T0" fmla="*/ 289 w 179"/>
                <a:gd name="T1" fmla="*/ 0 h 268"/>
                <a:gd name="T2" fmla="*/ 285 w 179"/>
                <a:gd name="T3" fmla="*/ 10 h 268"/>
                <a:gd name="T4" fmla="*/ 283 w 179"/>
                <a:gd name="T5" fmla="*/ 21 h 268"/>
                <a:gd name="T6" fmla="*/ 277 w 179"/>
                <a:gd name="T7" fmla="*/ 31 h 268"/>
                <a:gd name="T8" fmla="*/ 272 w 179"/>
                <a:gd name="T9" fmla="*/ 42 h 268"/>
                <a:gd name="T10" fmla="*/ 267 w 179"/>
                <a:gd name="T11" fmla="*/ 52 h 268"/>
                <a:gd name="T12" fmla="*/ 261 w 179"/>
                <a:gd name="T13" fmla="*/ 63 h 268"/>
                <a:gd name="T14" fmla="*/ 254 w 179"/>
                <a:gd name="T15" fmla="*/ 73 h 268"/>
                <a:gd name="T16" fmla="*/ 248 w 179"/>
                <a:gd name="T17" fmla="*/ 85 h 268"/>
                <a:gd name="T18" fmla="*/ 238 w 179"/>
                <a:gd name="T19" fmla="*/ 96 h 268"/>
                <a:gd name="T20" fmla="*/ 230 w 179"/>
                <a:gd name="T21" fmla="*/ 107 h 268"/>
                <a:gd name="T22" fmla="*/ 225 w 179"/>
                <a:gd name="T23" fmla="*/ 118 h 268"/>
                <a:gd name="T24" fmla="*/ 214 w 179"/>
                <a:gd name="T25" fmla="*/ 128 h 268"/>
                <a:gd name="T26" fmla="*/ 201 w 179"/>
                <a:gd name="T27" fmla="*/ 140 h 268"/>
                <a:gd name="T28" fmla="*/ 193 w 179"/>
                <a:gd name="T29" fmla="*/ 151 h 268"/>
                <a:gd name="T30" fmla="*/ 179 w 179"/>
                <a:gd name="T31" fmla="*/ 163 h 268"/>
                <a:gd name="T32" fmla="*/ 166 w 179"/>
                <a:gd name="T33" fmla="*/ 174 h 268"/>
                <a:gd name="T34" fmla="*/ 151 w 179"/>
                <a:gd name="T35" fmla="*/ 186 h 268"/>
                <a:gd name="T36" fmla="*/ 131 w 179"/>
                <a:gd name="T37" fmla="*/ 198 h 268"/>
                <a:gd name="T38" fmla="*/ 113 w 179"/>
                <a:gd name="T39" fmla="*/ 208 h 268"/>
                <a:gd name="T40" fmla="*/ 94 w 179"/>
                <a:gd name="T41" fmla="*/ 220 h 268"/>
                <a:gd name="T42" fmla="*/ 73 w 179"/>
                <a:gd name="T43" fmla="*/ 232 h 268"/>
                <a:gd name="T44" fmla="*/ 50 w 179"/>
                <a:gd name="T45" fmla="*/ 244 h 268"/>
                <a:gd name="T46" fmla="*/ 26 w 179"/>
                <a:gd name="T47" fmla="*/ 255 h 268"/>
                <a:gd name="T48" fmla="*/ 0 w 179"/>
                <a:gd name="T49" fmla="*/ 267 h 268"/>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79"/>
                <a:gd name="T76" fmla="*/ 0 h 268"/>
                <a:gd name="T77" fmla="*/ 179 w 179"/>
                <a:gd name="T78" fmla="*/ 268 h 268"/>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79" h="268">
                  <a:moveTo>
                    <a:pt x="178" y="0"/>
                  </a:moveTo>
                  <a:lnTo>
                    <a:pt x="176" y="10"/>
                  </a:lnTo>
                  <a:lnTo>
                    <a:pt x="174" y="21"/>
                  </a:lnTo>
                  <a:lnTo>
                    <a:pt x="171" y="31"/>
                  </a:lnTo>
                  <a:lnTo>
                    <a:pt x="168" y="42"/>
                  </a:lnTo>
                  <a:lnTo>
                    <a:pt x="164" y="52"/>
                  </a:lnTo>
                  <a:lnTo>
                    <a:pt x="161" y="63"/>
                  </a:lnTo>
                  <a:lnTo>
                    <a:pt x="157" y="73"/>
                  </a:lnTo>
                  <a:lnTo>
                    <a:pt x="153" y="85"/>
                  </a:lnTo>
                  <a:lnTo>
                    <a:pt x="148" y="96"/>
                  </a:lnTo>
                  <a:lnTo>
                    <a:pt x="142" y="107"/>
                  </a:lnTo>
                  <a:lnTo>
                    <a:pt x="138" y="118"/>
                  </a:lnTo>
                  <a:lnTo>
                    <a:pt x="132" y="128"/>
                  </a:lnTo>
                  <a:lnTo>
                    <a:pt x="125" y="140"/>
                  </a:lnTo>
                  <a:lnTo>
                    <a:pt x="118" y="151"/>
                  </a:lnTo>
                  <a:lnTo>
                    <a:pt x="110" y="163"/>
                  </a:lnTo>
                  <a:lnTo>
                    <a:pt x="102" y="174"/>
                  </a:lnTo>
                  <a:lnTo>
                    <a:pt x="93" y="186"/>
                  </a:lnTo>
                  <a:lnTo>
                    <a:pt x="81" y="198"/>
                  </a:lnTo>
                  <a:lnTo>
                    <a:pt x="70" y="208"/>
                  </a:lnTo>
                  <a:lnTo>
                    <a:pt x="58" y="220"/>
                  </a:lnTo>
                  <a:lnTo>
                    <a:pt x="45" y="232"/>
                  </a:lnTo>
                  <a:lnTo>
                    <a:pt x="30" y="244"/>
                  </a:lnTo>
                  <a:lnTo>
                    <a:pt x="16" y="255"/>
                  </a:lnTo>
                  <a:lnTo>
                    <a:pt x="0" y="267"/>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94" name="Line 92"/>
            <p:cNvSpPr>
              <a:spLocks noChangeShapeType="1"/>
            </p:cNvSpPr>
            <p:nvPr/>
          </p:nvSpPr>
          <p:spPr bwMode="auto">
            <a:xfrm>
              <a:off x="937" y="3468"/>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7995" name="Freeform 93"/>
            <p:cNvSpPr>
              <a:spLocks/>
            </p:cNvSpPr>
            <p:nvPr/>
          </p:nvSpPr>
          <p:spPr bwMode="auto">
            <a:xfrm>
              <a:off x="713" y="3134"/>
              <a:ext cx="14" cy="13"/>
            </a:xfrm>
            <a:custGeom>
              <a:avLst/>
              <a:gdLst>
                <a:gd name="T0" fmla="*/ 18 w 13"/>
                <a:gd name="T1" fmla="*/ 6 h 13"/>
                <a:gd name="T2" fmla="*/ 17 w 13"/>
                <a:gd name="T3" fmla="*/ 9 h 13"/>
                <a:gd name="T4" fmla="*/ 15 w 13"/>
                <a:gd name="T5" fmla="*/ 11 h 13"/>
                <a:gd name="T6" fmla="*/ 6 w 13"/>
                <a:gd name="T7" fmla="*/ 12 h 13"/>
                <a:gd name="T8" fmla="*/ 3 w 13"/>
                <a:gd name="T9" fmla="*/ 11 h 13"/>
                <a:gd name="T10" fmla="*/ 1 w 13"/>
                <a:gd name="T11" fmla="*/ 9 h 13"/>
                <a:gd name="T12" fmla="*/ 0 w 13"/>
                <a:gd name="T13" fmla="*/ 6 h 13"/>
                <a:gd name="T14" fmla="*/ 1 w 13"/>
                <a:gd name="T15" fmla="*/ 2 h 13"/>
                <a:gd name="T16" fmla="*/ 3 w 13"/>
                <a:gd name="T17" fmla="*/ 0 h 13"/>
                <a:gd name="T18" fmla="*/ 6 w 13"/>
                <a:gd name="T19" fmla="*/ 0 h 13"/>
                <a:gd name="T20" fmla="*/ 15 w 13"/>
                <a:gd name="T21" fmla="*/ 0 h 13"/>
                <a:gd name="T22" fmla="*/ 17 w 13"/>
                <a:gd name="T23" fmla="*/ 2 h 13"/>
                <a:gd name="T24" fmla="*/ 1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1" y="9"/>
                  </a:lnTo>
                  <a:lnTo>
                    <a:pt x="9" y="11"/>
                  </a:lnTo>
                  <a:lnTo>
                    <a:pt x="6" y="12"/>
                  </a:lnTo>
                  <a:lnTo>
                    <a:pt x="3" y="11"/>
                  </a:lnTo>
                  <a:lnTo>
                    <a:pt x="1" y="9"/>
                  </a:lnTo>
                  <a:lnTo>
                    <a:pt x="0" y="6"/>
                  </a:lnTo>
                  <a:lnTo>
                    <a:pt x="1" y="2"/>
                  </a:lnTo>
                  <a:lnTo>
                    <a:pt x="3" y="0"/>
                  </a:lnTo>
                  <a:lnTo>
                    <a:pt x="6" y="0"/>
                  </a:lnTo>
                  <a:lnTo>
                    <a:pt x="9" y="0"/>
                  </a:lnTo>
                  <a:lnTo>
                    <a:pt x="11" y="2"/>
                  </a:lnTo>
                  <a:lnTo>
                    <a:pt x="12" y="6"/>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96" name="Freeform 94"/>
            <p:cNvSpPr>
              <a:spLocks/>
            </p:cNvSpPr>
            <p:nvPr/>
          </p:nvSpPr>
          <p:spPr bwMode="auto">
            <a:xfrm>
              <a:off x="713" y="3134"/>
              <a:ext cx="14" cy="13"/>
            </a:xfrm>
            <a:custGeom>
              <a:avLst/>
              <a:gdLst>
                <a:gd name="T0" fmla="*/ 18 w 13"/>
                <a:gd name="T1" fmla="*/ 6 h 13"/>
                <a:gd name="T2" fmla="*/ 17 w 13"/>
                <a:gd name="T3" fmla="*/ 9 h 13"/>
                <a:gd name="T4" fmla="*/ 15 w 13"/>
                <a:gd name="T5" fmla="*/ 11 h 13"/>
                <a:gd name="T6" fmla="*/ 6 w 13"/>
                <a:gd name="T7" fmla="*/ 12 h 13"/>
                <a:gd name="T8" fmla="*/ 3 w 13"/>
                <a:gd name="T9" fmla="*/ 11 h 13"/>
                <a:gd name="T10" fmla="*/ 1 w 13"/>
                <a:gd name="T11" fmla="*/ 9 h 13"/>
                <a:gd name="T12" fmla="*/ 0 w 13"/>
                <a:gd name="T13" fmla="*/ 6 h 13"/>
                <a:gd name="T14" fmla="*/ 1 w 13"/>
                <a:gd name="T15" fmla="*/ 2 h 13"/>
                <a:gd name="T16" fmla="*/ 3 w 13"/>
                <a:gd name="T17" fmla="*/ 0 h 13"/>
                <a:gd name="T18" fmla="*/ 6 w 13"/>
                <a:gd name="T19" fmla="*/ 0 h 13"/>
                <a:gd name="T20" fmla="*/ 15 w 13"/>
                <a:gd name="T21" fmla="*/ 0 h 13"/>
                <a:gd name="T22" fmla="*/ 17 w 13"/>
                <a:gd name="T23" fmla="*/ 2 h 13"/>
                <a:gd name="T24" fmla="*/ 1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1" y="9"/>
                  </a:lnTo>
                  <a:lnTo>
                    <a:pt x="9" y="11"/>
                  </a:lnTo>
                  <a:lnTo>
                    <a:pt x="6" y="12"/>
                  </a:lnTo>
                  <a:lnTo>
                    <a:pt x="3" y="11"/>
                  </a:lnTo>
                  <a:lnTo>
                    <a:pt x="1" y="9"/>
                  </a:lnTo>
                  <a:lnTo>
                    <a:pt x="0" y="6"/>
                  </a:lnTo>
                  <a:lnTo>
                    <a:pt x="1" y="2"/>
                  </a:lnTo>
                  <a:lnTo>
                    <a:pt x="3" y="0"/>
                  </a:lnTo>
                  <a:lnTo>
                    <a:pt x="6" y="0"/>
                  </a:lnTo>
                  <a:lnTo>
                    <a:pt x="9" y="0"/>
                  </a:lnTo>
                  <a:lnTo>
                    <a:pt x="11" y="2"/>
                  </a:lnTo>
                  <a:lnTo>
                    <a:pt x="12" y="6"/>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97" name="Freeform 95"/>
            <p:cNvSpPr>
              <a:spLocks/>
            </p:cNvSpPr>
            <p:nvPr/>
          </p:nvSpPr>
          <p:spPr bwMode="auto">
            <a:xfrm>
              <a:off x="684" y="3146"/>
              <a:ext cx="16" cy="13"/>
            </a:xfrm>
            <a:custGeom>
              <a:avLst/>
              <a:gdLst>
                <a:gd name="T0" fmla="*/ 20 w 15"/>
                <a:gd name="T1" fmla="*/ 7 h 13"/>
                <a:gd name="T2" fmla="*/ 18 w 15"/>
                <a:gd name="T3" fmla="*/ 9 h 13"/>
                <a:gd name="T4" fmla="*/ 16 w 15"/>
                <a:gd name="T5" fmla="*/ 11 h 13"/>
                <a:gd name="T6" fmla="*/ 7 w 15"/>
                <a:gd name="T7" fmla="*/ 12 h 13"/>
                <a:gd name="T8" fmla="*/ 3 w 15"/>
                <a:gd name="T9" fmla="*/ 12 h 13"/>
                <a:gd name="T10" fmla="*/ 2 w 15"/>
                <a:gd name="T11" fmla="*/ 11 h 13"/>
                <a:gd name="T12" fmla="*/ 0 w 15"/>
                <a:gd name="T13" fmla="*/ 8 h 13"/>
                <a:gd name="T14" fmla="*/ 1 w 15"/>
                <a:gd name="T15" fmla="*/ 4 h 13"/>
                <a:gd name="T16" fmla="*/ 3 w 15"/>
                <a:gd name="T17" fmla="*/ 2 h 13"/>
                <a:gd name="T18" fmla="*/ 5 w 15"/>
                <a:gd name="T19" fmla="*/ 0 h 13"/>
                <a:gd name="T20" fmla="*/ 15 w 15"/>
                <a:gd name="T21" fmla="*/ 0 h 13"/>
                <a:gd name="T22" fmla="*/ 17 w 15"/>
                <a:gd name="T23" fmla="*/ 1 h 13"/>
                <a:gd name="T24" fmla="*/ 19 w 15"/>
                <a:gd name="T25" fmla="*/ 4 h 13"/>
                <a:gd name="T26" fmla="*/ 20 w 15"/>
                <a:gd name="T27" fmla="*/ 7 h 13"/>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15"/>
                <a:gd name="T43" fmla="*/ 0 h 13"/>
                <a:gd name="T44" fmla="*/ 15 w 15"/>
                <a:gd name="T45" fmla="*/ 13 h 13"/>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15" h="13">
                  <a:moveTo>
                    <a:pt x="14" y="7"/>
                  </a:moveTo>
                  <a:lnTo>
                    <a:pt x="12" y="9"/>
                  </a:lnTo>
                  <a:lnTo>
                    <a:pt x="10" y="11"/>
                  </a:lnTo>
                  <a:lnTo>
                    <a:pt x="7" y="12"/>
                  </a:lnTo>
                  <a:lnTo>
                    <a:pt x="3" y="12"/>
                  </a:lnTo>
                  <a:lnTo>
                    <a:pt x="2" y="11"/>
                  </a:lnTo>
                  <a:lnTo>
                    <a:pt x="0" y="8"/>
                  </a:lnTo>
                  <a:lnTo>
                    <a:pt x="1" y="4"/>
                  </a:lnTo>
                  <a:lnTo>
                    <a:pt x="3" y="2"/>
                  </a:lnTo>
                  <a:lnTo>
                    <a:pt x="5" y="0"/>
                  </a:lnTo>
                  <a:lnTo>
                    <a:pt x="9" y="0"/>
                  </a:lnTo>
                  <a:lnTo>
                    <a:pt x="11" y="1"/>
                  </a:lnTo>
                  <a:lnTo>
                    <a:pt x="13" y="4"/>
                  </a:lnTo>
                  <a:lnTo>
                    <a:pt x="14" y="7"/>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7998" name="Freeform 96"/>
            <p:cNvSpPr>
              <a:spLocks/>
            </p:cNvSpPr>
            <p:nvPr/>
          </p:nvSpPr>
          <p:spPr bwMode="auto">
            <a:xfrm>
              <a:off x="684" y="3146"/>
              <a:ext cx="16" cy="13"/>
            </a:xfrm>
            <a:custGeom>
              <a:avLst/>
              <a:gdLst>
                <a:gd name="T0" fmla="*/ 20 w 15"/>
                <a:gd name="T1" fmla="*/ 7 h 13"/>
                <a:gd name="T2" fmla="*/ 18 w 15"/>
                <a:gd name="T3" fmla="*/ 9 h 13"/>
                <a:gd name="T4" fmla="*/ 16 w 15"/>
                <a:gd name="T5" fmla="*/ 11 h 13"/>
                <a:gd name="T6" fmla="*/ 7 w 15"/>
                <a:gd name="T7" fmla="*/ 12 h 13"/>
                <a:gd name="T8" fmla="*/ 3 w 15"/>
                <a:gd name="T9" fmla="*/ 12 h 13"/>
                <a:gd name="T10" fmla="*/ 2 w 15"/>
                <a:gd name="T11" fmla="*/ 11 h 13"/>
                <a:gd name="T12" fmla="*/ 0 w 15"/>
                <a:gd name="T13" fmla="*/ 8 h 13"/>
                <a:gd name="T14" fmla="*/ 1 w 15"/>
                <a:gd name="T15" fmla="*/ 4 h 13"/>
                <a:gd name="T16" fmla="*/ 3 w 15"/>
                <a:gd name="T17" fmla="*/ 2 h 13"/>
                <a:gd name="T18" fmla="*/ 5 w 15"/>
                <a:gd name="T19" fmla="*/ 0 h 13"/>
                <a:gd name="T20" fmla="*/ 15 w 15"/>
                <a:gd name="T21" fmla="*/ 0 h 13"/>
                <a:gd name="T22" fmla="*/ 17 w 15"/>
                <a:gd name="T23" fmla="*/ 1 h 13"/>
                <a:gd name="T24" fmla="*/ 19 w 15"/>
                <a:gd name="T25" fmla="*/ 4 h 13"/>
                <a:gd name="T26" fmla="*/ 20 w 15"/>
                <a:gd name="T27" fmla="*/ 7 h 13"/>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15"/>
                <a:gd name="T43" fmla="*/ 0 h 13"/>
                <a:gd name="T44" fmla="*/ 15 w 15"/>
                <a:gd name="T45" fmla="*/ 13 h 13"/>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15" h="13">
                  <a:moveTo>
                    <a:pt x="14" y="7"/>
                  </a:moveTo>
                  <a:lnTo>
                    <a:pt x="12" y="9"/>
                  </a:lnTo>
                  <a:lnTo>
                    <a:pt x="10" y="11"/>
                  </a:lnTo>
                  <a:lnTo>
                    <a:pt x="7" y="12"/>
                  </a:lnTo>
                  <a:lnTo>
                    <a:pt x="3" y="12"/>
                  </a:lnTo>
                  <a:lnTo>
                    <a:pt x="2" y="11"/>
                  </a:lnTo>
                  <a:lnTo>
                    <a:pt x="0" y="8"/>
                  </a:lnTo>
                  <a:lnTo>
                    <a:pt x="1" y="4"/>
                  </a:lnTo>
                  <a:lnTo>
                    <a:pt x="3" y="2"/>
                  </a:lnTo>
                  <a:lnTo>
                    <a:pt x="5" y="0"/>
                  </a:lnTo>
                  <a:lnTo>
                    <a:pt x="9" y="0"/>
                  </a:lnTo>
                  <a:lnTo>
                    <a:pt x="11" y="1"/>
                  </a:lnTo>
                  <a:lnTo>
                    <a:pt x="13" y="4"/>
                  </a:lnTo>
                  <a:lnTo>
                    <a:pt x="14" y="7"/>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7999" name="Freeform 97"/>
            <p:cNvSpPr>
              <a:spLocks/>
            </p:cNvSpPr>
            <p:nvPr/>
          </p:nvSpPr>
          <p:spPr bwMode="auto">
            <a:xfrm>
              <a:off x="544" y="3293"/>
              <a:ext cx="7" cy="6"/>
            </a:xfrm>
            <a:custGeom>
              <a:avLst/>
              <a:gdLst>
                <a:gd name="T0" fmla="*/ 13 w 6"/>
                <a:gd name="T1" fmla="*/ 3 h 6"/>
                <a:gd name="T2" fmla="*/ 11 w 6"/>
                <a:gd name="T3" fmla="*/ 4 h 6"/>
                <a:gd name="T4" fmla="*/ 2 w 6"/>
                <a:gd name="T5" fmla="*/ 5 h 6"/>
                <a:gd name="T6" fmla="*/ 0 w 6"/>
                <a:gd name="T7" fmla="*/ 4 h 6"/>
                <a:gd name="T8" fmla="*/ 0 w 6"/>
                <a:gd name="T9" fmla="*/ 3 h 6"/>
                <a:gd name="T10" fmla="*/ 2 w 6"/>
                <a:gd name="T11" fmla="*/ 1 h 6"/>
                <a:gd name="T12" fmla="*/ 11 w 6"/>
                <a:gd name="T13" fmla="*/ 0 h 6"/>
                <a:gd name="T14" fmla="*/ 13 w 6"/>
                <a:gd name="T15" fmla="*/ 1 h 6"/>
                <a:gd name="T16" fmla="*/ 13 w 6"/>
                <a:gd name="T17" fmla="*/ 3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3"/>
                  </a:moveTo>
                  <a:lnTo>
                    <a:pt x="4" y="4"/>
                  </a:lnTo>
                  <a:lnTo>
                    <a:pt x="2" y="5"/>
                  </a:lnTo>
                  <a:lnTo>
                    <a:pt x="0" y="4"/>
                  </a:lnTo>
                  <a:lnTo>
                    <a:pt x="0" y="3"/>
                  </a:lnTo>
                  <a:lnTo>
                    <a:pt x="2" y="1"/>
                  </a:lnTo>
                  <a:lnTo>
                    <a:pt x="4" y="0"/>
                  </a:lnTo>
                  <a:lnTo>
                    <a:pt x="5"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8000" name="Freeform 98"/>
            <p:cNvSpPr>
              <a:spLocks/>
            </p:cNvSpPr>
            <p:nvPr/>
          </p:nvSpPr>
          <p:spPr bwMode="auto">
            <a:xfrm>
              <a:off x="544" y="3293"/>
              <a:ext cx="7" cy="6"/>
            </a:xfrm>
            <a:custGeom>
              <a:avLst/>
              <a:gdLst>
                <a:gd name="T0" fmla="*/ 13 w 6"/>
                <a:gd name="T1" fmla="*/ 3 h 6"/>
                <a:gd name="T2" fmla="*/ 11 w 6"/>
                <a:gd name="T3" fmla="*/ 4 h 6"/>
                <a:gd name="T4" fmla="*/ 2 w 6"/>
                <a:gd name="T5" fmla="*/ 5 h 6"/>
                <a:gd name="T6" fmla="*/ 0 w 6"/>
                <a:gd name="T7" fmla="*/ 4 h 6"/>
                <a:gd name="T8" fmla="*/ 0 w 6"/>
                <a:gd name="T9" fmla="*/ 3 h 6"/>
                <a:gd name="T10" fmla="*/ 2 w 6"/>
                <a:gd name="T11" fmla="*/ 1 h 6"/>
                <a:gd name="T12" fmla="*/ 11 w 6"/>
                <a:gd name="T13" fmla="*/ 0 h 6"/>
                <a:gd name="T14" fmla="*/ 13 w 6"/>
                <a:gd name="T15" fmla="*/ 1 h 6"/>
                <a:gd name="T16" fmla="*/ 13 w 6"/>
                <a:gd name="T17" fmla="*/ 3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3"/>
                  </a:moveTo>
                  <a:lnTo>
                    <a:pt x="4" y="4"/>
                  </a:lnTo>
                  <a:lnTo>
                    <a:pt x="2" y="5"/>
                  </a:lnTo>
                  <a:lnTo>
                    <a:pt x="0" y="4"/>
                  </a:lnTo>
                  <a:lnTo>
                    <a:pt x="0" y="3"/>
                  </a:lnTo>
                  <a:lnTo>
                    <a:pt x="2" y="1"/>
                  </a:lnTo>
                  <a:lnTo>
                    <a:pt x="4" y="0"/>
                  </a:lnTo>
                  <a:lnTo>
                    <a:pt x="5"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8001" name="Freeform 99"/>
            <p:cNvSpPr>
              <a:spLocks/>
            </p:cNvSpPr>
            <p:nvPr/>
          </p:nvSpPr>
          <p:spPr bwMode="auto">
            <a:xfrm>
              <a:off x="558" y="3287"/>
              <a:ext cx="7" cy="8"/>
            </a:xfrm>
            <a:custGeom>
              <a:avLst/>
              <a:gdLst>
                <a:gd name="T0" fmla="*/ 13 w 6"/>
                <a:gd name="T1" fmla="*/ 3 h 8"/>
                <a:gd name="T2" fmla="*/ 13 w 6"/>
                <a:gd name="T3" fmla="*/ 6 h 8"/>
                <a:gd name="T4" fmla="*/ 2 w 6"/>
                <a:gd name="T5" fmla="*/ 7 h 8"/>
                <a:gd name="T6" fmla="*/ 1 w 6"/>
                <a:gd name="T7" fmla="*/ 6 h 8"/>
                <a:gd name="T8" fmla="*/ 0 w 6"/>
                <a:gd name="T9" fmla="*/ 3 h 8"/>
                <a:gd name="T10" fmla="*/ 1 w 6"/>
                <a:gd name="T11" fmla="*/ 1 h 8"/>
                <a:gd name="T12" fmla="*/ 11 w 6"/>
                <a:gd name="T13" fmla="*/ 0 h 8"/>
                <a:gd name="T14" fmla="*/ 13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5" y="6"/>
                  </a:lnTo>
                  <a:lnTo>
                    <a:pt x="2" y="7"/>
                  </a:lnTo>
                  <a:lnTo>
                    <a:pt x="1" y="6"/>
                  </a:lnTo>
                  <a:lnTo>
                    <a:pt x="0" y="3"/>
                  </a:lnTo>
                  <a:lnTo>
                    <a:pt x="1" y="1"/>
                  </a:lnTo>
                  <a:lnTo>
                    <a:pt x="4" y="0"/>
                  </a:lnTo>
                  <a:lnTo>
                    <a:pt x="5"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8002" name="Freeform 100"/>
            <p:cNvSpPr>
              <a:spLocks/>
            </p:cNvSpPr>
            <p:nvPr/>
          </p:nvSpPr>
          <p:spPr bwMode="auto">
            <a:xfrm>
              <a:off x="558" y="3287"/>
              <a:ext cx="7" cy="8"/>
            </a:xfrm>
            <a:custGeom>
              <a:avLst/>
              <a:gdLst>
                <a:gd name="T0" fmla="*/ 13 w 6"/>
                <a:gd name="T1" fmla="*/ 3 h 8"/>
                <a:gd name="T2" fmla="*/ 13 w 6"/>
                <a:gd name="T3" fmla="*/ 6 h 8"/>
                <a:gd name="T4" fmla="*/ 2 w 6"/>
                <a:gd name="T5" fmla="*/ 7 h 8"/>
                <a:gd name="T6" fmla="*/ 1 w 6"/>
                <a:gd name="T7" fmla="*/ 6 h 8"/>
                <a:gd name="T8" fmla="*/ 0 w 6"/>
                <a:gd name="T9" fmla="*/ 3 h 8"/>
                <a:gd name="T10" fmla="*/ 1 w 6"/>
                <a:gd name="T11" fmla="*/ 1 h 8"/>
                <a:gd name="T12" fmla="*/ 11 w 6"/>
                <a:gd name="T13" fmla="*/ 0 h 8"/>
                <a:gd name="T14" fmla="*/ 13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5" y="6"/>
                  </a:lnTo>
                  <a:lnTo>
                    <a:pt x="2" y="7"/>
                  </a:lnTo>
                  <a:lnTo>
                    <a:pt x="1" y="6"/>
                  </a:lnTo>
                  <a:lnTo>
                    <a:pt x="0" y="3"/>
                  </a:lnTo>
                  <a:lnTo>
                    <a:pt x="1" y="1"/>
                  </a:lnTo>
                  <a:lnTo>
                    <a:pt x="4" y="0"/>
                  </a:lnTo>
                  <a:lnTo>
                    <a:pt x="5"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8003" name="Freeform 101"/>
            <p:cNvSpPr>
              <a:spLocks/>
            </p:cNvSpPr>
            <p:nvPr/>
          </p:nvSpPr>
          <p:spPr bwMode="auto">
            <a:xfrm>
              <a:off x="574" y="3281"/>
              <a:ext cx="6" cy="6"/>
            </a:xfrm>
            <a:custGeom>
              <a:avLst/>
              <a:gdLst>
                <a:gd name="T0" fmla="*/ 5 w 6"/>
                <a:gd name="T1" fmla="*/ 3 h 6"/>
                <a:gd name="T2" fmla="*/ 4 w 6"/>
                <a:gd name="T3" fmla="*/ 4 h 6"/>
                <a:gd name="T4" fmla="*/ 2 w 6"/>
                <a:gd name="T5" fmla="*/ 5 h 6"/>
                <a:gd name="T6" fmla="*/ 0 w 6"/>
                <a:gd name="T7" fmla="*/ 4 h 6"/>
                <a:gd name="T8" fmla="*/ 0 w 6"/>
                <a:gd name="T9" fmla="*/ 2 h 6"/>
                <a:gd name="T10" fmla="*/ 2 w 6"/>
                <a:gd name="T11" fmla="*/ 0 h 6"/>
                <a:gd name="T12" fmla="*/ 4 w 6"/>
                <a:gd name="T13" fmla="*/ 1 h 6"/>
                <a:gd name="T14" fmla="*/ 5 w 6"/>
                <a:gd name="T15" fmla="*/ 3 h 6"/>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6"/>
                <a:gd name="T26" fmla="*/ 6 w 6"/>
                <a:gd name="T27" fmla="*/ 6 h 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6">
                  <a:moveTo>
                    <a:pt x="5" y="3"/>
                  </a:moveTo>
                  <a:lnTo>
                    <a:pt x="4" y="4"/>
                  </a:lnTo>
                  <a:lnTo>
                    <a:pt x="2" y="5"/>
                  </a:lnTo>
                  <a:lnTo>
                    <a:pt x="0" y="4"/>
                  </a:lnTo>
                  <a:lnTo>
                    <a:pt x="0" y="2"/>
                  </a:lnTo>
                  <a:lnTo>
                    <a:pt x="2"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8004" name="Freeform 102"/>
            <p:cNvSpPr>
              <a:spLocks/>
            </p:cNvSpPr>
            <p:nvPr/>
          </p:nvSpPr>
          <p:spPr bwMode="auto">
            <a:xfrm>
              <a:off x="574" y="3281"/>
              <a:ext cx="6" cy="6"/>
            </a:xfrm>
            <a:custGeom>
              <a:avLst/>
              <a:gdLst>
                <a:gd name="T0" fmla="*/ 5 w 6"/>
                <a:gd name="T1" fmla="*/ 3 h 6"/>
                <a:gd name="T2" fmla="*/ 4 w 6"/>
                <a:gd name="T3" fmla="*/ 4 h 6"/>
                <a:gd name="T4" fmla="*/ 2 w 6"/>
                <a:gd name="T5" fmla="*/ 5 h 6"/>
                <a:gd name="T6" fmla="*/ 0 w 6"/>
                <a:gd name="T7" fmla="*/ 4 h 6"/>
                <a:gd name="T8" fmla="*/ 0 w 6"/>
                <a:gd name="T9" fmla="*/ 2 h 6"/>
                <a:gd name="T10" fmla="*/ 2 w 6"/>
                <a:gd name="T11" fmla="*/ 0 h 6"/>
                <a:gd name="T12" fmla="*/ 4 w 6"/>
                <a:gd name="T13" fmla="*/ 1 h 6"/>
                <a:gd name="T14" fmla="*/ 5 w 6"/>
                <a:gd name="T15" fmla="*/ 3 h 6"/>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6"/>
                <a:gd name="T26" fmla="*/ 6 w 6"/>
                <a:gd name="T27" fmla="*/ 6 h 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6">
                  <a:moveTo>
                    <a:pt x="5" y="3"/>
                  </a:moveTo>
                  <a:lnTo>
                    <a:pt x="4" y="4"/>
                  </a:lnTo>
                  <a:lnTo>
                    <a:pt x="2" y="5"/>
                  </a:lnTo>
                  <a:lnTo>
                    <a:pt x="0" y="4"/>
                  </a:lnTo>
                  <a:lnTo>
                    <a:pt x="0" y="2"/>
                  </a:lnTo>
                  <a:lnTo>
                    <a:pt x="2"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8005" name="Freeform 103"/>
            <p:cNvSpPr>
              <a:spLocks/>
            </p:cNvSpPr>
            <p:nvPr/>
          </p:nvSpPr>
          <p:spPr bwMode="auto">
            <a:xfrm>
              <a:off x="590" y="3275"/>
              <a:ext cx="7" cy="6"/>
            </a:xfrm>
            <a:custGeom>
              <a:avLst/>
              <a:gdLst>
                <a:gd name="T0" fmla="*/ 6 w 7"/>
                <a:gd name="T1" fmla="*/ 2 h 6"/>
                <a:gd name="T2" fmla="*/ 6 w 7"/>
                <a:gd name="T3" fmla="*/ 4 h 6"/>
                <a:gd name="T4" fmla="*/ 4 w 7"/>
                <a:gd name="T5" fmla="*/ 5 h 6"/>
                <a:gd name="T6" fmla="*/ 1 w 7"/>
                <a:gd name="T7" fmla="*/ 4 h 6"/>
                <a:gd name="T8" fmla="*/ 0 w 7"/>
                <a:gd name="T9" fmla="*/ 2 h 6"/>
                <a:gd name="T10" fmla="*/ 1 w 7"/>
                <a:gd name="T11" fmla="*/ 0 h 6"/>
                <a:gd name="T12" fmla="*/ 2 w 7"/>
                <a:gd name="T13" fmla="*/ 0 h 6"/>
                <a:gd name="T14" fmla="*/ 5 w 7"/>
                <a:gd name="T15" fmla="*/ 0 h 6"/>
                <a:gd name="T16" fmla="*/ 6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6" y="4"/>
                  </a:lnTo>
                  <a:lnTo>
                    <a:pt x="4" y="5"/>
                  </a:lnTo>
                  <a:lnTo>
                    <a:pt x="1" y="4"/>
                  </a:lnTo>
                  <a:lnTo>
                    <a:pt x="0" y="2"/>
                  </a:lnTo>
                  <a:lnTo>
                    <a:pt x="1" y="0"/>
                  </a:lnTo>
                  <a:lnTo>
                    <a:pt x="2" y="0"/>
                  </a:lnTo>
                  <a:lnTo>
                    <a:pt x="5" y="0"/>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8006" name="Freeform 104"/>
            <p:cNvSpPr>
              <a:spLocks/>
            </p:cNvSpPr>
            <p:nvPr/>
          </p:nvSpPr>
          <p:spPr bwMode="auto">
            <a:xfrm>
              <a:off x="590" y="3275"/>
              <a:ext cx="7" cy="6"/>
            </a:xfrm>
            <a:custGeom>
              <a:avLst/>
              <a:gdLst>
                <a:gd name="T0" fmla="*/ 6 w 7"/>
                <a:gd name="T1" fmla="*/ 2 h 6"/>
                <a:gd name="T2" fmla="*/ 6 w 7"/>
                <a:gd name="T3" fmla="*/ 4 h 6"/>
                <a:gd name="T4" fmla="*/ 4 w 7"/>
                <a:gd name="T5" fmla="*/ 5 h 6"/>
                <a:gd name="T6" fmla="*/ 1 w 7"/>
                <a:gd name="T7" fmla="*/ 4 h 6"/>
                <a:gd name="T8" fmla="*/ 0 w 7"/>
                <a:gd name="T9" fmla="*/ 2 h 6"/>
                <a:gd name="T10" fmla="*/ 1 w 7"/>
                <a:gd name="T11" fmla="*/ 0 h 6"/>
                <a:gd name="T12" fmla="*/ 2 w 7"/>
                <a:gd name="T13" fmla="*/ 0 h 6"/>
                <a:gd name="T14" fmla="*/ 5 w 7"/>
                <a:gd name="T15" fmla="*/ 0 h 6"/>
                <a:gd name="T16" fmla="*/ 6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6" y="4"/>
                  </a:lnTo>
                  <a:lnTo>
                    <a:pt x="4" y="5"/>
                  </a:lnTo>
                  <a:lnTo>
                    <a:pt x="1" y="4"/>
                  </a:lnTo>
                  <a:lnTo>
                    <a:pt x="0" y="2"/>
                  </a:lnTo>
                  <a:lnTo>
                    <a:pt x="1" y="0"/>
                  </a:lnTo>
                  <a:lnTo>
                    <a:pt x="2" y="0"/>
                  </a:lnTo>
                  <a:lnTo>
                    <a:pt x="5" y="0"/>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8007" name="Freeform 105"/>
            <p:cNvSpPr>
              <a:spLocks/>
            </p:cNvSpPr>
            <p:nvPr/>
          </p:nvSpPr>
          <p:spPr bwMode="auto">
            <a:xfrm>
              <a:off x="607" y="3264"/>
              <a:ext cx="8" cy="8"/>
            </a:xfrm>
            <a:custGeom>
              <a:avLst/>
              <a:gdLst>
                <a:gd name="T0" fmla="*/ 13 w 7"/>
                <a:gd name="T1" fmla="*/ 4 h 8"/>
                <a:gd name="T2" fmla="*/ 13 w 7"/>
                <a:gd name="T3" fmla="*/ 5 h 8"/>
                <a:gd name="T4" fmla="*/ 11 w 7"/>
                <a:gd name="T5" fmla="*/ 7 h 8"/>
                <a:gd name="T6" fmla="*/ 3 w 7"/>
                <a:gd name="T7" fmla="*/ 7 h 8"/>
                <a:gd name="T8" fmla="*/ 1 w 7"/>
                <a:gd name="T9" fmla="*/ 4 h 8"/>
                <a:gd name="T10" fmla="*/ 0 w 7"/>
                <a:gd name="T11" fmla="*/ 3 h 8"/>
                <a:gd name="T12" fmla="*/ 1 w 7"/>
                <a:gd name="T13" fmla="*/ 1 h 8"/>
                <a:gd name="T14" fmla="*/ 2 w 7"/>
                <a:gd name="T15" fmla="*/ 0 h 8"/>
                <a:gd name="T16" fmla="*/ 11 w 7"/>
                <a:gd name="T17" fmla="*/ 2 h 8"/>
                <a:gd name="T18" fmla="*/ 13 w 7"/>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8"/>
                <a:gd name="T32" fmla="*/ 7 w 7"/>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8">
                  <a:moveTo>
                    <a:pt x="6" y="4"/>
                  </a:moveTo>
                  <a:lnTo>
                    <a:pt x="6" y="5"/>
                  </a:lnTo>
                  <a:lnTo>
                    <a:pt x="5" y="7"/>
                  </a:lnTo>
                  <a:lnTo>
                    <a:pt x="3" y="7"/>
                  </a:lnTo>
                  <a:lnTo>
                    <a:pt x="1" y="4"/>
                  </a:lnTo>
                  <a:lnTo>
                    <a:pt x="0" y="3"/>
                  </a:lnTo>
                  <a:lnTo>
                    <a:pt x="1" y="1"/>
                  </a:lnTo>
                  <a:lnTo>
                    <a:pt x="2" y="0"/>
                  </a:lnTo>
                  <a:lnTo>
                    <a:pt x="5" y="2"/>
                  </a:lnTo>
                  <a:lnTo>
                    <a:pt x="6"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8008" name="Freeform 106"/>
            <p:cNvSpPr>
              <a:spLocks/>
            </p:cNvSpPr>
            <p:nvPr/>
          </p:nvSpPr>
          <p:spPr bwMode="auto">
            <a:xfrm>
              <a:off x="607" y="3264"/>
              <a:ext cx="8" cy="8"/>
            </a:xfrm>
            <a:custGeom>
              <a:avLst/>
              <a:gdLst>
                <a:gd name="T0" fmla="*/ 13 w 7"/>
                <a:gd name="T1" fmla="*/ 4 h 8"/>
                <a:gd name="T2" fmla="*/ 13 w 7"/>
                <a:gd name="T3" fmla="*/ 5 h 8"/>
                <a:gd name="T4" fmla="*/ 11 w 7"/>
                <a:gd name="T5" fmla="*/ 7 h 8"/>
                <a:gd name="T6" fmla="*/ 3 w 7"/>
                <a:gd name="T7" fmla="*/ 7 h 8"/>
                <a:gd name="T8" fmla="*/ 1 w 7"/>
                <a:gd name="T9" fmla="*/ 4 h 8"/>
                <a:gd name="T10" fmla="*/ 0 w 7"/>
                <a:gd name="T11" fmla="*/ 3 h 8"/>
                <a:gd name="T12" fmla="*/ 1 w 7"/>
                <a:gd name="T13" fmla="*/ 1 h 8"/>
                <a:gd name="T14" fmla="*/ 2 w 7"/>
                <a:gd name="T15" fmla="*/ 0 h 8"/>
                <a:gd name="T16" fmla="*/ 11 w 7"/>
                <a:gd name="T17" fmla="*/ 2 h 8"/>
                <a:gd name="T18" fmla="*/ 13 w 7"/>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8"/>
                <a:gd name="T32" fmla="*/ 7 w 7"/>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8">
                  <a:moveTo>
                    <a:pt x="6" y="4"/>
                  </a:moveTo>
                  <a:lnTo>
                    <a:pt x="6" y="5"/>
                  </a:lnTo>
                  <a:lnTo>
                    <a:pt x="5" y="7"/>
                  </a:lnTo>
                  <a:lnTo>
                    <a:pt x="3" y="7"/>
                  </a:lnTo>
                  <a:lnTo>
                    <a:pt x="1" y="4"/>
                  </a:lnTo>
                  <a:lnTo>
                    <a:pt x="0" y="3"/>
                  </a:lnTo>
                  <a:lnTo>
                    <a:pt x="1" y="1"/>
                  </a:lnTo>
                  <a:lnTo>
                    <a:pt x="2" y="0"/>
                  </a:lnTo>
                  <a:lnTo>
                    <a:pt x="5" y="2"/>
                  </a:lnTo>
                  <a:lnTo>
                    <a:pt x="6"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8009" name="Freeform 107"/>
            <p:cNvSpPr>
              <a:spLocks/>
            </p:cNvSpPr>
            <p:nvPr/>
          </p:nvSpPr>
          <p:spPr bwMode="auto">
            <a:xfrm>
              <a:off x="625" y="3254"/>
              <a:ext cx="6" cy="7"/>
            </a:xfrm>
            <a:custGeom>
              <a:avLst/>
              <a:gdLst>
                <a:gd name="T0" fmla="*/ 5 w 6"/>
                <a:gd name="T1" fmla="*/ 3 h 7"/>
                <a:gd name="T2" fmla="*/ 4 w 6"/>
                <a:gd name="T3" fmla="*/ 5 h 7"/>
                <a:gd name="T4" fmla="*/ 2 w 6"/>
                <a:gd name="T5" fmla="*/ 6 h 7"/>
                <a:gd name="T6" fmla="*/ 1 w 6"/>
                <a:gd name="T7" fmla="*/ 5 h 7"/>
                <a:gd name="T8" fmla="*/ 0 w 6"/>
                <a:gd name="T9" fmla="*/ 3 h 7"/>
                <a:gd name="T10" fmla="*/ 1 w 6"/>
                <a:gd name="T11" fmla="*/ 1 h 7"/>
                <a:gd name="T12" fmla="*/ 3 w 6"/>
                <a:gd name="T13" fmla="*/ 0 h 7"/>
                <a:gd name="T14" fmla="*/ 4 w 6"/>
                <a:gd name="T15" fmla="*/ 1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2" y="6"/>
                  </a:lnTo>
                  <a:lnTo>
                    <a:pt x="1" y="5"/>
                  </a:lnTo>
                  <a:lnTo>
                    <a:pt x="0" y="3"/>
                  </a:lnTo>
                  <a:lnTo>
                    <a:pt x="1" y="1"/>
                  </a:lnTo>
                  <a:lnTo>
                    <a:pt x="3"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8010" name="Freeform 108"/>
            <p:cNvSpPr>
              <a:spLocks/>
            </p:cNvSpPr>
            <p:nvPr/>
          </p:nvSpPr>
          <p:spPr bwMode="auto">
            <a:xfrm>
              <a:off x="625" y="3254"/>
              <a:ext cx="6" cy="7"/>
            </a:xfrm>
            <a:custGeom>
              <a:avLst/>
              <a:gdLst>
                <a:gd name="T0" fmla="*/ 5 w 6"/>
                <a:gd name="T1" fmla="*/ 3 h 7"/>
                <a:gd name="T2" fmla="*/ 4 w 6"/>
                <a:gd name="T3" fmla="*/ 5 h 7"/>
                <a:gd name="T4" fmla="*/ 2 w 6"/>
                <a:gd name="T5" fmla="*/ 6 h 7"/>
                <a:gd name="T6" fmla="*/ 1 w 6"/>
                <a:gd name="T7" fmla="*/ 5 h 7"/>
                <a:gd name="T8" fmla="*/ 0 w 6"/>
                <a:gd name="T9" fmla="*/ 3 h 7"/>
                <a:gd name="T10" fmla="*/ 1 w 6"/>
                <a:gd name="T11" fmla="*/ 1 h 7"/>
                <a:gd name="T12" fmla="*/ 3 w 6"/>
                <a:gd name="T13" fmla="*/ 0 h 7"/>
                <a:gd name="T14" fmla="*/ 4 w 6"/>
                <a:gd name="T15" fmla="*/ 1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2" y="6"/>
                  </a:lnTo>
                  <a:lnTo>
                    <a:pt x="1" y="5"/>
                  </a:lnTo>
                  <a:lnTo>
                    <a:pt x="0" y="3"/>
                  </a:lnTo>
                  <a:lnTo>
                    <a:pt x="1" y="1"/>
                  </a:lnTo>
                  <a:lnTo>
                    <a:pt x="3"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8011" name="Freeform 109"/>
            <p:cNvSpPr>
              <a:spLocks/>
            </p:cNvSpPr>
            <p:nvPr/>
          </p:nvSpPr>
          <p:spPr bwMode="auto">
            <a:xfrm>
              <a:off x="641" y="3240"/>
              <a:ext cx="6" cy="8"/>
            </a:xfrm>
            <a:custGeom>
              <a:avLst/>
              <a:gdLst>
                <a:gd name="T0" fmla="*/ 5 w 6"/>
                <a:gd name="T1" fmla="*/ 3 h 8"/>
                <a:gd name="T2" fmla="*/ 4 w 6"/>
                <a:gd name="T3" fmla="*/ 6 h 8"/>
                <a:gd name="T4" fmla="*/ 1 w 6"/>
                <a:gd name="T5" fmla="*/ 7 h 8"/>
                <a:gd name="T6" fmla="*/ 1 w 6"/>
                <a:gd name="T7" fmla="*/ 6 h 8"/>
                <a:gd name="T8" fmla="*/ 0 w 6"/>
                <a:gd name="T9" fmla="*/ 3 h 8"/>
                <a:gd name="T10" fmla="*/ 1 w 6"/>
                <a:gd name="T11" fmla="*/ 1 h 8"/>
                <a:gd name="T12" fmla="*/ 3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1" y="6"/>
                  </a:lnTo>
                  <a:lnTo>
                    <a:pt x="0" y="3"/>
                  </a:lnTo>
                  <a:lnTo>
                    <a:pt x="1" y="1"/>
                  </a:lnTo>
                  <a:lnTo>
                    <a:pt x="3"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8012" name="Freeform 110"/>
            <p:cNvSpPr>
              <a:spLocks/>
            </p:cNvSpPr>
            <p:nvPr/>
          </p:nvSpPr>
          <p:spPr bwMode="auto">
            <a:xfrm>
              <a:off x="641" y="3240"/>
              <a:ext cx="6" cy="8"/>
            </a:xfrm>
            <a:custGeom>
              <a:avLst/>
              <a:gdLst>
                <a:gd name="T0" fmla="*/ 5 w 6"/>
                <a:gd name="T1" fmla="*/ 3 h 8"/>
                <a:gd name="T2" fmla="*/ 4 w 6"/>
                <a:gd name="T3" fmla="*/ 6 h 8"/>
                <a:gd name="T4" fmla="*/ 1 w 6"/>
                <a:gd name="T5" fmla="*/ 7 h 8"/>
                <a:gd name="T6" fmla="*/ 1 w 6"/>
                <a:gd name="T7" fmla="*/ 6 h 8"/>
                <a:gd name="T8" fmla="*/ 0 w 6"/>
                <a:gd name="T9" fmla="*/ 3 h 8"/>
                <a:gd name="T10" fmla="*/ 1 w 6"/>
                <a:gd name="T11" fmla="*/ 1 h 8"/>
                <a:gd name="T12" fmla="*/ 3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1" y="6"/>
                  </a:lnTo>
                  <a:lnTo>
                    <a:pt x="0" y="3"/>
                  </a:lnTo>
                  <a:lnTo>
                    <a:pt x="1" y="1"/>
                  </a:lnTo>
                  <a:lnTo>
                    <a:pt x="3"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8013" name="Freeform 111"/>
            <p:cNvSpPr>
              <a:spLocks/>
            </p:cNvSpPr>
            <p:nvPr/>
          </p:nvSpPr>
          <p:spPr bwMode="auto">
            <a:xfrm>
              <a:off x="656" y="3227"/>
              <a:ext cx="6" cy="5"/>
            </a:xfrm>
            <a:custGeom>
              <a:avLst/>
              <a:gdLst>
                <a:gd name="T0" fmla="*/ 5 w 6"/>
                <a:gd name="T1" fmla="*/ 2 h 5"/>
                <a:gd name="T2" fmla="*/ 4 w 6"/>
                <a:gd name="T3" fmla="*/ 4 h 5"/>
                <a:gd name="T4" fmla="*/ 2 w 6"/>
                <a:gd name="T5" fmla="*/ 4 h 5"/>
                <a:gd name="T6" fmla="*/ 0 w 6"/>
                <a:gd name="T7" fmla="*/ 3 h 5"/>
                <a:gd name="T8" fmla="*/ 0 w 6"/>
                <a:gd name="T9" fmla="*/ 2 h 5"/>
                <a:gd name="T10" fmla="*/ 2 w 6"/>
                <a:gd name="T11" fmla="*/ 0 h 5"/>
                <a:gd name="T12" fmla="*/ 4 w 6"/>
                <a:gd name="T13" fmla="*/ 0 h 5"/>
                <a:gd name="T14" fmla="*/ 5 w 6"/>
                <a:gd name="T15" fmla="*/ 2 h 5"/>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5"/>
                <a:gd name="T26" fmla="*/ 6 w 6"/>
                <a:gd name="T27" fmla="*/ 5 h 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5">
                  <a:moveTo>
                    <a:pt x="5" y="2"/>
                  </a:moveTo>
                  <a:lnTo>
                    <a:pt x="4" y="4"/>
                  </a:lnTo>
                  <a:lnTo>
                    <a:pt x="2" y="4"/>
                  </a:lnTo>
                  <a:lnTo>
                    <a:pt x="0" y="3"/>
                  </a:lnTo>
                  <a:lnTo>
                    <a:pt x="0" y="2"/>
                  </a:lnTo>
                  <a:lnTo>
                    <a:pt x="2" y="0"/>
                  </a:lnTo>
                  <a:lnTo>
                    <a:pt x="4" y="0"/>
                  </a:lnTo>
                  <a:lnTo>
                    <a:pt x="5"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8014" name="Freeform 112"/>
            <p:cNvSpPr>
              <a:spLocks/>
            </p:cNvSpPr>
            <p:nvPr/>
          </p:nvSpPr>
          <p:spPr bwMode="auto">
            <a:xfrm>
              <a:off x="656" y="3227"/>
              <a:ext cx="6" cy="5"/>
            </a:xfrm>
            <a:custGeom>
              <a:avLst/>
              <a:gdLst>
                <a:gd name="T0" fmla="*/ 5 w 6"/>
                <a:gd name="T1" fmla="*/ 2 h 5"/>
                <a:gd name="T2" fmla="*/ 4 w 6"/>
                <a:gd name="T3" fmla="*/ 4 h 5"/>
                <a:gd name="T4" fmla="*/ 2 w 6"/>
                <a:gd name="T5" fmla="*/ 4 h 5"/>
                <a:gd name="T6" fmla="*/ 0 w 6"/>
                <a:gd name="T7" fmla="*/ 3 h 5"/>
                <a:gd name="T8" fmla="*/ 0 w 6"/>
                <a:gd name="T9" fmla="*/ 2 h 5"/>
                <a:gd name="T10" fmla="*/ 2 w 6"/>
                <a:gd name="T11" fmla="*/ 0 h 5"/>
                <a:gd name="T12" fmla="*/ 4 w 6"/>
                <a:gd name="T13" fmla="*/ 0 h 5"/>
                <a:gd name="T14" fmla="*/ 5 w 6"/>
                <a:gd name="T15" fmla="*/ 2 h 5"/>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5"/>
                <a:gd name="T26" fmla="*/ 6 w 6"/>
                <a:gd name="T27" fmla="*/ 5 h 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5">
                  <a:moveTo>
                    <a:pt x="5" y="2"/>
                  </a:moveTo>
                  <a:lnTo>
                    <a:pt x="4" y="4"/>
                  </a:lnTo>
                  <a:lnTo>
                    <a:pt x="2" y="4"/>
                  </a:lnTo>
                  <a:lnTo>
                    <a:pt x="0" y="3"/>
                  </a:lnTo>
                  <a:lnTo>
                    <a:pt x="0" y="2"/>
                  </a:lnTo>
                  <a:lnTo>
                    <a:pt x="2" y="0"/>
                  </a:lnTo>
                  <a:lnTo>
                    <a:pt x="4" y="0"/>
                  </a:lnTo>
                  <a:lnTo>
                    <a:pt x="5"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8015" name="Freeform 113"/>
            <p:cNvSpPr>
              <a:spLocks/>
            </p:cNvSpPr>
            <p:nvPr/>
          </p:nvSpPr>
          <p:spPr bwMode="auto">
            <a:xfrm>
              <a:off x="667" y="3212"/>
              <a:ext cx="6" cy="7"/>
            </a:xfrm>
            <a:custGeom>
              <a:avLst/>
              <a:gdLst>
                <a:gd name="T0" fmla="*/ 5 w 6"/>
                <a:gd name="T1" fmla="*/ 3 h 7"/>
                <a:gd name="T2" fmla="*/ 4 w 6"/>
                <a:gd name="T3" fmla="*/ 5 h 7"/>
                <a:gd name="T4" fmla="*/ 1 w 6"/>
                <a:gd name="T5" fmla="*/ 6 h 7"/>
                <a:gd name="T6" fmla="*/ 0 w 6"/>
                <a:gd name="T7" fmla="*/ 5 h 7"/>
                <a:gd name="T8" fmla="*/ 0 w 6"/>
                <a:gd name="T9" fmla="*/ 3 h 7"/>
                <a:gd name="T10" fmla="*/ 0 w 6"/>
                <a:gd name="T11" fmla="*/ 1 h 7"/>
                <a:gd name="T12" fmla="*/ 2 w 6"/>
                <a:gd name="T13" fmla="*/ 0 h 7"/>
                <a:gd name="T14" fmla="*/ 4 w 6"/>
                <a:gd name="T15" fmla="*/ 1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1" y="6"/>
                  </a:lnTo>
                  <a:lnTo>
                    <a:pt x="0" y="5"/>
                  </a:lnTo>
                  <a:lnTo>
                    <a:pt x="0" y="3"/>
                  </a:lnTo>
                  <a:lnTo>
                    <a:pt x="0" y="1"/>
                  </a:lnTo>
                  <a:lnTo>
                    <a:pt x="2"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8016" name="Freeform 114"/>
            <p:cNvSpPr>
              <a:spLocks/>
            </p:cNvSpPr>
            <p:nvPr/>
          </p:nvSpPr>
          <p:spPr bwMode="auto">
            <a:xfrm>
              <a:off x="667" y="3212"/>
              <a:ext cx="6" cy="7"/>
            </a:xfrm>
            <a:custGeom>
              <a:avLst/>
              <a:gdLst>
                <a:gd name="T0" fmla="*/ 5 w 6"/>
                <a:gd name="T1" fmla="*/ 3 h 7"/>
                <a:gd name="T2" fmla="*/ 4 w 6"/>
                <a:gd name="T3" fmla="*/ 5 h 7"/>
                <a:gd name="T4" fmla="*/ 1 w 6"/>
                <a:gd name="T5" fmla="*/ 6 h 7"/>
                <a:gd name="T6" fmla="*/ 0 w 6"/>
                <a:gd name="T7" fmla="*/ 5 h 7"/>
                <a:gd name="T8" fmla="*/ 0 w 6"/>
                <a:gd name="T9" fmla="*/ 3 h 7"/>
                <a:gd name="T10" fmla="*/ 0 w 6"/>
                <a:gd name="T11" fmla="*/ 1 h 7"/>
                <a:gd name="T12" fmla="*/ 2 w 6"/>
                <a:gd name="T13" fmla="*/ 0 h 7"/>
                <a:gd name="T14" fmla="*/ 4 w 6"/>
                <a:gd name="T15" fmla="*/ 1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1" y="6"/>
                  </a:lnTo>
                  <a:lnTo>
                    <a:pt x="0" y="5"/>
                  </a:lnTo>
                  <a:lnTo>
                    <a:pt x="0" y="3"/>
                  </a:lnTo>
                  <a:lnTo>
                    <a:pt x="0" y="1"/>
                  </a:lnTo>
                  <a:lnTo>
                    <a:pt x="2"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8017" name="Freeform 115"/>
            <p:cNvSpPr>
              <a:spLocks/>
            </p:cNvSpPr>
            <p:nvPr/>
          </p:nvSpPr>
          <p:spPr bwMode="auto">
            <a:xfrm>
              <a:off x="673" y="3196"/>
              <a:ext cx="7" cy="6"/>
            </a:xfrm>
            <a:custGeom>
              <a:avLst/>
              <a:gdLst>
                <a:gd name="T0" fmla="*/ 13 w 6"/>
                <a:gd name="T1" fmla="*/ 2 h 6"/>
                <a:gd name="T2" fmla="*/ 9 w 6"/>
                <a:gd name="T3" fmla="*/ 4 h 6"/>
                <a:gd name="T4" fmla="*/ 2 w 6"/>
                <a:gd name="T5" fmla="*/ 5 h 6"/>
                <a:gd name="T6" fmla="*/ 0 w 6"/>
                <a:gd name="T7" fmla="*/ 4 h 6"/>
                <a:gd name="T8" fmla="*/ 0 w 6"/>
                <a:gd name="T9" fmla="*/ 2 h 6"/>
                <a:gd name="T10" fmla="*/ 2 w 6"/>
                <a:gd name="T11" fmla="*/ 1 h 6"/>
                <a:gd name="T12" fmla="*/ 9 w 6"/>
                <a:gd name="T13" fmla="*/ 0 h 6"/>
                <a:gd name="T14" fmla="*/ 13 w 6"/>
                <a:gd name="T15" fmla="*/ 1 h 6"/>
                <a:gd name="T16" fmla="*/ 13 w 6"/>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2"/>
                  </a:moveTo>
                  <a:lnTo>
                    <a:pt x="3" y="4"/>
                  </a:lnTo>
                  <a:lnTo>
                    <a:pt x="2" y="5"/>
                  </a:lnTo>
                  <a:lnTo>
                    <a:pt x="0" y="4"/>
                  </a:lnTo>
                  <a:lnTo>
                    <a:pt x="0" y="2"/>
                  </a:lnTo>
                  <a:lnTo>
                    <a:pt x="2" y="1"/>
                  </a:lnTo>
                  <a:lnTo>
                    <a:pt x="3" y="0"/>
                  </a:lnTo>
                  <a:lnTo>
                    <a:pt x="5" y="1"/>
                  </a:lnTo>
                  <a:lnTo>
                    <a:pt x="5"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8018" name="Freeform 116"/>
            <p:cNvSpPr>
              <a:spLocks/>
            </p:cNvSpPr>
            <p:nvPr/>
          </p:nvSpPr>
          <p:spPr bwMode="auto">
            <a:xfrm>
              <a:off x="673" y="3196"/>
              <a:ext cx="7" cy="6"/>
            </a:xfrm>
            <a:custGeom>
              <a:avLst/>
              <a:gdLst>
                <a:gd name="T0" fmla="*/ 13 w 6"/>
                <a:gd name="T1" fmla="*/ 2 h 6"/>
                <a:gd name="T2" fmla="*/ 9 w 6"/>
                <a:gd name="T3" fmla="*/ 4 h 6"/>
                <a:gd name="T4" fmla="*/ 2 w 6"/>
                <a:gd name="T5" fmla="*/ 5 h 6"/>
                <a:gd name="T6" fmla="*/ 0 w 6"/>
                <a:gd name="T7" fmla="*/ 4 h 6"/>
                <a:gd name="T8" fmla="*/ 0 w 6"/>
                <a:gd name="T9" fmla="*/ 2 h 6"/>
                <a:gd name="T10" fmla="*/ 2 w 6"/>
                <a:gd name="T11" fmla="*/ 1 h 6"/>
                <a:gd name="T12" fmla="*/ 9 w 6"/>
                <a:gd name="T13" fmla="*/ 0 h 6"/>
                <a:gd name="T14" fmla="*/ 13 w 6"/>
                <a:gd name="T15" fmla="*/ 1 h 6"/>
                <a:gd name="T16" fmla="*/ 13 w 6"/>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2"/>
                  </a:moveTo>
                  <a:lnTo>
                    <a:pt x="3" y="4"/>
                  </a:lnTo>
                  <a:lnTo>
                    <a:pt x="2" y="5"/>
                  </a:lnTo>
                  <a:lnTo>
                    <a:pt x="0" y="4"/>
                  </a:lnTo>
                  <a:lnTo>
                    <a:pt x="0" y="2"/>
                  </a:lnTo>
                  <a:lnTo>
                    <a:pt x="2" y="1"/>
                  </a:lnTo>
                  <a:lnTo>
                    <a:pt x="3" y="0"/>
                  </a:lnTo>
                  <a:lnTo>
                    <a:pt x="5" y="1"/>
                  </a:lnTo>
                  <a:lnTo>
                    <a:pt x="5"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8019" name="Freeform 117"/>
            <p:cNvSpPr>
              <a:spLocks/>
            </p:cNvSpPr>
            <p:nvPr/>
          </p:nvSpPr>
          <p:spPr bwMode="auto">
            <a:xfrm>
              <a:off x="677" y="3179"/>
              <a:ext cx="6" cy="7"/>
            </a:xfrm>
            <a:custGeom>
              <a:avLst/>
              <a:gdLst>
                <a:gd name="T0" fmla="*/ 5 w 6"/>
                <a:gd name="T1" fmla="*/ 4 h 7"/>
                <a:gd name="T2" fmla="*/ 4 w 6"/>
                <a:gd name="T3" fmla="*/ 6 h 7"/>
                <a:gd name="T4" fmla="*/ 1 w 6"/>
                <a:gd name="T5" fmla="*/ 6 h 7"/>
                <a:gd name="T6" fmla="*/ 0 w 6"/>
                <a:gd name="T7" fmla="*/ 6 h 7"/>
                <a:gd name="T8" fmla="*/ 0 w 6"/>
                <a:gd name="T9" fmla="*/ 4 h 7"/>
                <a:gd name="T10" fmla="*/ 0 w 6"/>
                <a:gd name="T11" fmla="*/ 1 h 7"/>
                <a:gd name="T12" fmla="*/ 3 w 6"/>
                <a:gd name="T13" fmla="*/ 0 h 7"/>
                <a:gd name="T14" fmla="*/ 4 w 6"/>
                <a:gd name="T15" fmla="*/ 1 h 7"/>
                <a:gd name="T16" fmla="*/ 5 w 6"/>
                <a:gd name="T17" fmla="*/ 4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4"/>
                  </a:moveTo>
                  <a:lnTo>
                    <a:pt x="4" y="6"/>
                  </a:lnTo>
                  <a:lnTo>
                    <a:pt x="1" y="6"/>
                  </a:lnTo>
                  <a:lnTo>
                    <a:pt x="0" y="6"/>
                  </a:lnTo>
                  <a:lnTo>
                    <a:pt x="0" y="4"/>
                  </a:lnTo>
                  <a:lnTo>
                    <a:pt x="0" y="1"/>
                  </a:lnTo>
                  <a:lnTo>
                    <a:pt x="3" y="0"/>
                  </a:lnTo>
                  <a:lnTo>
                    <a:pt x="4" y="1"/>
                  </a:lnTo>
                  <a:lnTo>
                    <a:pt x="5"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8020" name="Freeform 118"/>
            <p:cNvSpPr>
              <a:spLocks/>
            </p:cNvSpPr>
            <p:nvPr/>
          </p:nvSpPr>
          <p:spPr bwMode="auto">
            <a:xfrm>
              <a:off x="677" y="3179"/>
              <a:ext cx="6" cy="7"/>
            </a:xfrm>
            <a:custGeom>
              <a:avLst/>
              <a:gdLst>
                <a:gd name="T0" fmla="*/ 5 w 6"/>
                <a:gd name="T1" fmla="*/ 4 h 7"/>
                <a:gd name="T2" fmla="*/ 4 w 6"/>
                <a:gd name="T3" fmla="*/ 6 h 7"/>
                <a:gd name="T4" fmla="*/ 1 w 6"/>
                <a:gd name="T5" fmla="*/ 6 h 7"/>
                <a:gd name="T6" fmla="*/ 0 w 6"/>
                <a:gd name="T7" fmla="*/ 6 h 7"/>
                <a:gd name="T8" fmla="*/ 0 w 6"/>
                <a:gd name="T9" fmla="*/ 4 h 7"/>
                <a:gd name="T10" fmla="*/ 0 w 6"/>
                <a:gd name="T11" fmla="*/ 1 h 7"/>
                <a:gd name="T12" fmla="*/ 3 w 6"/>
                <a:gd name="T13" fmla="*/ 0 h 7"/>
                <a:gd name="T14" fmla="*/ 4 w 6"/>
                <a:gd name="T15" fmla="*/ 1 h 7"/>
                <a:gd name="T16" fmla="*/ 5 w 6"/>
                <a:gd name="T17" fmla="*/ 4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4"/>
                  </a:moveTo>
                  <a:lnTo>
                    <a:pt x="4" y="6"/>
                  </a:lnTo>
                  <a:lnTo>
                    <a:pt x="1" y="6"/>
                  </a:lnTo>
                  <a:lnTo>
                    <a:pt x="0" y="6"/>
                  </a:lnTo>
                  <a:lnTo>
                    <a:pt x="0" y="4"/>
                  </a:lnTo>
                  <a:lnTo>
                    <a:pt x="0" y="1"/>
                  </a:lnTo>
                  <a:lnTo>
                    <a:pt x="3" y="0"/>
                  </a:lnTo>
                  <a:lnTo>
                    <a:pt x="4" y="1"/>
                  </a:lnTo>
                  <a:lnTo>
                    <a:pt x="5"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8021" name="Freeform 119"/>
            <p:cNvSpPr>
              <a:spLocks/>
            </p:cNvSpPr>
            <p:nvPr/>
          </p:nvSpPr>
          <p:spPr bwMode="auto">
            <a:xfrm>
              <a:off x="786" y="3220"/>
              <a:ext cx="6" cy="8"/>
            </a:xfrm>
            <a:custGeom>
              <a:avLst/>
              <a:gdLst>
                <a:gd name="T0" fmla="*/ 5 w 6"/>
                <a:gd name="T1" fmla="*/ 3 h 8"/>
                <a:gd name="T2" fmla="*/ 4 w 6"/>
                <a:gd name="T3" fmla="*/ 6 h 8"/>
                <a:gd name="T4" fmla="*/ 1 w 6"/>
                <a:gd name="T5" fmla="*/ 7 h 8"/>
                <a:gd name="T6" fmla="*/ 1 w 6"/>
                <a:gd name="T7" fmla="*/ 6 h 8"/>
                <a:gd name="T8" fmla="*/ 0 w 6"/>
                <a:gd name="T9" fmla="*/ 3 h 8"/>
                <a:gd name="T10" fmla="*/ 1 w 6"/>
                <a:gd name="T11" fmla="*/ 1 h 8"/>
                <a:gd name="T12" fmla="*/ 4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1" y="6"/>
                  </a:lnTo>
                  <a:lnTo>
                    <a:pt x="0" y="3"/>
                  </a:lnTo>
                  <a:lnTo>
                    <a:pt x="1" y="1"/>
                  </a:lnTo>
                  <a:lnTo>
                    <a:pt x="4"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8022" name="Freeform 120"/>
            <p:cNvSpPr>
              <a:spLocks/>
            </p:cNvSpPr>
            <p:nvPr/>
          </p:nvSpPr>
          <p:spPr bwMode="auto">
            <a:xfrm>
              <a:off x="786" y="3220"/>
              <a:ext cx="6" cy="8"/>
            </a:xfrm>
            <a:custGeom>
              <a:avLst/>
              <a:gdLst>
                <a:gd name="T0" fmla="*/ 5 w 6"/>
                <a:gd name="T1" fmla="*/ 3 h 8"/>
                <a:gd name="T2" fmla="*/ 4 w 6"/>
                <a:gd name="T3" fmla="*/ 6 h 8"/>
                <a:gd name="T4" fmla="*/ 1 w 6"/>
                <a:gd name="T5" fmla="*/ 7 h 8"/>
                <a:gd name="T6" fmla="*/ 1 w 6"/>
                <a:gd name="T7" fmla="*/ 6 h 8"/>
                <a:gd name="T8" fmla="*/ 0 w 6"/>
                <a:gd name="T9" fmla="*/ 3 h 8"/>
                <a:gd name="T10" fmla="*/ 1 w 6"/>
                <a:gd name="T11" fmla="*/ 1 h 8"/>
                <a:gd name="T12" fmla="*/ 4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1" y="6"/>
                  </a:lnTo>
                  <a:lnTo>
                    <a:pt x="0" y="3"/>
                  </a:lnTo>
                  <a:lnTo>
                    <a:pt x="1" y="1"/>
                  </a:lnTo>
                  <a:lnTo>
                    <a:pt x="4"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8023" name="Freeform 121"/>
            <p:cNvSpPr>
              <a:spLocks/>
            </p:cNvSpPr>
            <p:nvPr/>
          </p:nvSpPr>
          <p:spPr bwMode="auto">
            <a:xfrm>
              <a:off x="776" y="3210"/>
              <a:ext cx="7" cy="6"/>
            </a:xfrm>
            <a:custGeom>
              <a:avLst/>
              <a:gdLst>
                <a:gd name="T0" fmla="*/ 13 w 6"/>
                <a:gd name="T1" fmla="*/ 3 h 6"/>
                <a:gd name="T2" fmla="*/ 11 w 6"/>
                <a:gd name="T3" fmla="*/ 4 h 6"/>
                <a:gd name="T4" fmla="*/ 1 w 6"/>
                <a:gd name="T5" fmla="*/ 5 h 6"/>
                <a:gd name="T6" fmla="*/ 0 w 6"/>
                <a:gd name="T7" fmla="*/ 3 h 6"/>
                <a:gd name="T8" fmla="*/ 0 w 6"/>
                <a:gd name="T9" fmla="*/ 2 h 6"/>
                <a:gd name="T10" fmla="*/ 1 w 6"/>
                <a:gd name="T11" fmla="*/ 0 h 6"/>
                <a:gd name="T12" fmla="*/ 11 w 6"/>
                <a:gd name="T13" fmla="*/ 1 h 6"/>
                <a:gd name="T14" fmla="*/ 13 w 6"/>
                <a:gd name="T15" fmla="*/ 3 h 6"/>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6"/>
                <a:gd name="T26" fmla="*/ 6 w 6"/>
                <a:gd name="T27" fmla="*/ 6 h 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6">
                  <a:moveTo>
                    <a:pt x="5" y="3"/>
                  </a:moveTo>
                  <a:lnTo>
                    <a:pt x="4" y="4"/>
                  </a:lnTo>
                  <a:lnTo>
                    <a:pt x="1" y="5"/>
                  </a:lnTo>
                  <a:lnTo>
                    <a:pt x="0" y="3"/>
                  </a:lnTo>
                  <a:lnTo>
                    <a:pt x="0" y="2"/>
                  </a:lnTo>
                  <a:lnTo>
                    <a:pt x="1"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8024" name="Freeform 122"/>
            <p:cNvSpPr>
              <a:spLocks/>
            </p:cNvSpPr>
            <p:nvPr/>
          </p:nvSpPr>
          <p:spPr bwMode="auto">
            <a:xfrm>
              <a:off x="776" y="3210"/>
              <a:ext cx="7" cy="6"/>
            </a:xfrm>
            <a:custGeom>
              <a:avLst/>
              <a:gdLst>
                <a:gd name="T0" fmla="*/ 13 w 6"/>
                <a:gd name="T1" fmla="*/ 3 h 6"/>
                <a:gd name="T2" fmla="*/ 11 w 6"/>
                <a:gd name="T3" fmla="*/ 4 h 6"/>
                <a:gd name="T4" fmla="*/ 1 w 6"/>
                <a:gd name="T5" fmla="*/ 5 h 6"/>
                <a:gd name="T6" fmla="*/ 0 w 6"/>
                <a:gd name="T7" fmla="*/ 3 h 6"/>
                <a:gd name="T8" fmla="*/ 0 w 6"/>
                <a:gd name="T9" fmla="*/ 2 h 6"/>
                <a:gd name="T10" fmla="*/ 1 w 6"/>
                <a:gd name="T11" fmla="*/ 0 h 6"/>
                <a:gd name="T12" fmla="*/ 11 w 6"/>
                <a:gd name="T13" fmla="*/ 1 h 6"/>
                <a:gd name="T14" fmla="*/ 13 w 6"/>
                <a:gd name="T15" fmla="*/ 3 h 6"/>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6"/>
                <a:gd name="T26" fmla="*/ 6 w 6"/>
                <a:gd name="T27" fmla="*/ 6 h 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6">
                  <a:moveTo>
                    <a:pt x="5" y="3"/>
                  </a:moveTo>
                  <a:lnTo>
                    <a:pt x="4" y="4"/>
                  </a:lnTo>
                  <a:lnTo>
                    <a:pt x="1" y="5"/>
                  </a:lnTo>
                  <a:lnTo>
                    <a:pt x="0" y="3"/>
                  </a:lnTo>
                  <a:lnTo>
                    <a:pt x="0" y="2"/>
                  </a:lnTo>
                  <a:lnTo>
                    <a:pt x="1"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8025" name="Freeform 123"/>
            <p:cNvSpPr>
              <a:spLocks/>
            </p:cNvSpPr>
            <p:nvPr/>
          </p:nvSpPr>
          <p:spPr bwMode="auto">
            <a:xfrm>
              <a:off x="772" y="3193"/>
              <a:ext cx="5" cy="8"/>
            </a:xfrm>
            <a:custGeom>
              <a:avLst/>
              <a:gdLst>
                <a:gd name="T0" fmla="*/ 4 w 5"/>
                <a:gd name="T1" fmla="*/ 4 h 8"/>
                <a:gd name="T2" fmla="*/ 4 w 5"/>
                <a:gd name="T3" fmla="*/ 5 h 8"/>
                <a:gd name="T4" fmla="*/ 3 w 5"/>
                <a:gd name="T5" fmla="*/ 7 h 8"/>
                <a:gd name="T6" fmla="*/ 2 w 5"/>
                <a:gd name="T7" fmla="*/ 6 h 8"/>
                <a:gd name="T8" fmla="*/ 1 w 5"/>
                <a:gd name="T9" fmla="*/ 4 h 8"/>
                <a:gd name="T10" fmla="*/ 0 w 5"/>
                <a:gd name="T11" fmla="*/ 3 h 8"/>
                <a:gd name="T12" fmla="*/ 0 w 5"/>
                <a:gd name="T13" fmla="*/ 1 h 8"/>
                <a:gd name="T14" fmla="*/ 1 w 5"/>
                <a:gd name="T15" fmla="*/ 0 h 8"/>
                <a:gd name="T16" fmla="*/ 3 w 5"/>
                <a:gd name="T17" fmla="*/ 2 h 8"/>
                <a:gd name="T18" fmla="*/ 4 w 5"/>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5"/>
                <a:gd name="T31" fmla="*/ 0 h 8"/>
                <a:gd name="T32" fmla="*/ 5 w 5"/>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5" h="8">
                  <a:moveTo>
                    <a:pt x="4" y="4"/>
                  </a:moveTo>
                  <a:lnTo>
                    <a:pt x="4" y="5"/>
                  </a:lnTo>
                  <a:lnTo>
                    <a:pt x="3" y="7"/>
                  </a:lnTo>
                  <a:lnTo>
                    <a:pt x="2" y="6"/>
                  </a:lnTo>
                  <a:lnTo>
                    <a:pt x="1" y="4"/>
                  </a:lnTo>
                  <a:lnTo>
                    <a:pt x="0" y="3"/>
                  </a:lnTo>
                  <a:lnTo>
                    <a:pt x="0" y="1"/>
                  </a:lnTo>
                  <a:lnTo>
                    <a:pt x="1" y="0"/>
                  </a:lnTo>
                  <a:lnTo>
                    <a:pt x="3" y="2"/>
                  </a:lnTo>
                  <a:lnTo>
                    <a:pt x="4"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8026" name="Freeform 124"/>
            <p:cNvSpPr>
              <a:spLocks/>
            </p:cNvSpPr>
            <p:nvPr/>
          </p:nvSpPr>
          <p:spPr bwMode="auto">
            <a:xfrm>
              <a:off x="772" y="3193"/>
              <a:ext cx="5" cy="8"/>
            </a:xfrm>
            <a:custGeom>
              <a:avLst/>
              <a:gdLst>
                <a:gd name="T0" fmla="*/ 4 w 5"/>
                <a:gd name="T1" fmla="*/ 4 h 8"/>
                <a:gd name="T2" fmla="*/ 4 w 5"/>
                <a:gd name="T3" fmla="*/ 5 h 8"/>
                <a:gd name="T4" fmla="*/ 3 w 5"/>
                <a:gd name="T5" fmla="*/ 7 h 8"/>
                <a:gd name="T6" fmla="*/ 2 w 5"/>
                <a:gd name="T7" fmla="*/ 6 h 8"/>
                <a:gd name="T8" fmla="*/ 1 w 5"/>
                <a:gd name="T9" fmla="*/ 4 h 8"/>
                <a:gd name="T10" fmla="*/ 0 w 5"/>
                <a:gd name="T11" fmla="*/ 3 h 8"/>
                <a:gd name="T12" fmla="*/ 0 w 5"/>
                <a:gd name="T13" fmla="*/ 1 h 8"/>
                <a:gd name="T14" fmla="*/ 1 w 5"/>
                <a:gd name="T15" fmla="*/ 0 h 8"/>
                <a:gd name="T16" fmla="*/ 3 w 5"/>
                <a:gd name="T17" fmla="*/ 2 h 8"/>
                <a:gd name="T18" fmla="*/ 4 w 5"/>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5"/>
                <a:gd name="T31" fmla="*/ 0 h 8"/>
                <a:gd name="T32" fmla="*/ 5 w 5"/>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5" h="8">
                  <a:moveTo>
                    <a:pt x="4" y="4"/>
                  </a:moveTo>
                  <a:lnTo>
                    <a:pt x="4" y="5"/>
                  </a:lnTo>
                  <a:lnTo>
                    <a:pt x="3" y="7"/>
                  </a:lnTo>
                  <a:lnTo>
                    <a:pt x="2" y="6"/>
                  </a:lnTo>
                  <a:lnTo>
                    <a:pt x="1" y="4"/>
                  </a:lnTo>
                  <a:lnTo>
                    <a:pt x="0" y="3"/>
                  </a:lnTo>
                  <a:lnTo>
                    <a:pt x="0" y="1"/>
                  </a:lnTo>
                  <a:lnTo>
                    <a:pt x="1" y="0"/>
                  </a:lnTo>
                  <a:lnTo>
                    <a:pt x="3" y="2"/>
                  </a:lnTo>
                  <a:lnTo>
                    <a:pt x="4"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8027" name="Freeform 125"/>
            <p:cNvSpPr>
              <a:spLocks/>
            </p:cNvSpPr>
            <p:nvPr/>
          </p:nvSpPr>
          <p:spPr bwMode="auto">
            <a:xfrm>
              <a:off x="776" y="3177"/>
              <a:ext cx="8" cy="7"/>
            </a:xfrm>
            <a:custGeom>
              <a:avLst/>
              <a:gdLst>
                <a:gd name="T0" fmla="*/ 13 w 7"/>
                <a:gd name="T1" fmla="*/ 3 h 7"/>
                <a:gd name="T2" fmla="*/ 11 w 7"/>
                <a:gd name="T3" fmla="*/ 4 h 7"/>
                <a:gd name="T4" fmla="*/ 3 w 7"/>
                <a:gd name="T5" fmla="*/ 6 h 7"/>
                <a:gd name="T6" fmla="*/ 1 w 7"/>
                <a:gd name="T7" fmla="*/ 6 h 7"/>
                <a:gd name="T8" fmla="*/ 0 w 7"/>
                <a:gd name="T9" fmla="*/ 3 h 7"/>
                <a:gd name="T10" fmla="*/ 1 w 7"/>
                <a:gd name="T11" fmla="*/ 2 h 7"/>
                <a:gd name="T12" fmla="*/ 2 w 7"/>
                <a:gd name="T13" fmla="*/ 0 h 7"/>
                <a:gd name="T14" fmla="*/ 11 w 7"/>
                <a:gd name="T15" fmla="*/ 0 h 7"/>
                <a:gd name="T16" fmla="*/ 13 w 7"/>
                <a:gd name="T17" fmla="*/ 1 h 7"/>
                <a:gd name="T18" fmla="*/ 13 w 7"/>
                <a:gd name="T19" fmla="*/ 3 h 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7"/>
                <a:gd name="T32" fmla="*/ 7 w 7"/>
                <a:gd name="T33" fmla="*/ 7 h 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7">
                  <a:moveTo>
                    <a:pt x="6" y="3"/>
                  </a:moveTo>
                  <a:lnTo>
                    <a:pt x="5" y="4"/>
                  </a:lnTo>
                  <a:lnTo>
                    <a:pt x="3" y="6"/>
                  </a:lnTo>
                  <a:lnTo>
                    <a:pt x="1" y="6"/>
                  </a:lnTo>
                  <a:lnTo>
                    <a:pt x="0" y="3"/>
                  </a:lnTo>
                  <a:lnTo>
                    <a:pt x="1" y="2"/>
                  </a:lnTo>
                  <a:lnTo>
                    <a:pt x="2" y="0"/>
                  </a:lnTo>
                  <a:lnTo>
                    <a:pt x="5" y="0"/>
                  </a:lnTo>
                  <a:lnTo>
                    <a:pt x="6" y="1"/>
                  </a:lnTo>
                  <a:lnTo>
                    <a:pt x="6"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8028" name="Freeform 126"/>
            <p:cNvSpPr>
              <a:spLocks/>
            </p:cNvSpPr>
            <p:nvPr/>
          </p:nvSpPr>
          <p:spPr bwMode="auto">
            <a:xfrm>
              <a:off x="776" y="3177"/>
              <a:ext cx="8" cy="7"/>
            </a:xfrm>
            <a:custGeom>
              <a:avLst/>
              <a:gdLst>
                <a:gd name="T0" fmla="*/ 13 w 7"/>
                <a:gd name="T1" fmla="*/ 3 h 7"/>
                <a:gd name="T2" fmla="*/ 11 w 7"/>
                <a:gd name="T3" fmla="*/ 4 h 7"/>
                <a:gd name="T4" fmla="*/ 3 w 7"/>
                <a:gd name="T5" fmla="*/ 6 h 7"/>
                <a:gd name="T6" fmla="*/ 1 w 7"/>
                <a:gd name="T7" fmla="*/ 6 h 7"/>
                <a:gd name="T8" fmla="*/ 0 w 7"/>
                <a:gd name="T9" fmla="*/ 3 h 7"/>
                <a:gd name="T10" fmla="*/ 1 w 7"/>
                <a:gd name="T11" fmla="*/ 2 h 7"/>
                <a:gd name="T12" fmla="*/ 2 w 7"/>
                <a:gd name="T13" fmla="*/ 0 h 7"/>
                <a:gd name="T14" fmla="*/ 11 w 7"/>
                <a:gd name="T15" fmla="*/ 0 h 7"/>
                <a:gd name="T16" fmla="*/ 13 w 7"/>
                <a:gd name="T17" fmla="*/ 1 h 7"/>
                <a:gd name="T18" fmla="*/ 13 w 7"/>
                <a:gd name="T19" fmla="*/ 3 h 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7"/>
                <a:gd name="T32" fmla="*/ 7 w 7"/>
                <a:gd name="T33" fmla="*/ 7 h 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7">
                  <a:moveTo>
                    <a:pt x="6" y="3"/>
                  </a:moveTo>
                  <a:lnTo>
                    <a:pt x="5" y="4"/>
                  </a:lnTo>
                  <a:lnTo>
                    <a:pt x="3" y="6"/>
                  </a:lnTo>
                  <a:lnTo>
                    <a:pt x="1" y="6"/>
                  </a:lnTo>
                  <a:lnTo>
                    <a:pt x="0" y="3"/>
                  </a:lnTo>
                  <a:lnTo>
                    <a:pt x="1" y="2"/>
                  </a:lnTo>
                  <a:lnTo>
                    <a:pt x="2" y="0"/>
                  </a:lnTo>
                  <a:lnTo>
                    <a:pt x="5" y="0"/>
                  </a:lnTo>
                  <a:lnTo>
                    <a:pt x="6" y="1"/>
                  </a:lnTo>
                  <a:lnTo>
                    <a:pt x="6"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8029" name="Freeform 127"/>
            <p:cNvSpPr>
              <a:spLocks/>
            </p:cNvSpPr>
            <p:nvPr/>
          </p:nvSpPr>
          <p:spPr bwMode="auto">
            <a:xfrm>
              <a:off x="785" y="3162"/>
              <a:ext cx="7" cy="8"/>
            </a:xfrm>
            <a:custGeom>
              <a:avLst/>
              <a:gdLst>
                <a:gd name="T0" fmla="*/ 6 w 7"/>
                <a:gd name="T1" fmla="*/ 4 h 8"/>
                <a:gd name="T2" fmla="*/ 6 w 7"/>
                <a:gd name="T3" fmla="*/ 5 h 8"/>
                <a:gd name="T4" fmla="*/ 5 w 7"/>
                <a:gd name="T5" fmla="*/ 7 h 8"/>
                <a:gd name="T6" fmla="*/ 2 w 7"/>
                <a:gd name="T7" fmla="*/ 6 h 8"/>
                <a:gd name="T8" fmla="*/ 0 w 7"/>
                <a:gd name="T9" fmla="*/ 5 h 8"/>
                <a:gd name="T10" fmla="*/ 0 w 7"/>
                <a:gd name="T11" fmla="*/ 3 h 8"/>
                <a:gd name="T12" fmla="*/ 0 w 7"/>
                <a:gd name="T13" fmla="*/ 1 h 8"/>
                <a:gd name="T14" fmla="*/ 2 w 7"/>
                <a:gd name="T15" fmla="*/ 0 h 8"/>
                <a:gd name="T16" fmla="*/ 5 w 7"/>
                <a:gd name="T17" fmla="*/ 2 h 8"/>
                <a:gd name="T18" fmla="*/ 6 w 7"/>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8"/>
                <a:gd name="T32" fmla="*/ 7 w 7"/>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8">
                  <a:moveTo>
                    <a:pt x="6" y="4"/>
                  </a:moveTo>
                  <a:lnTo>
                    <a:pt x="6" y="5"/>
                  </a:lnTo>
                  <a:lnTo>
                    <a:pt x="5" y="7"/>
                  </a:lnTo>
                  <a:lnTo>
                    <a:pt x="2" y="6"/>
                  </a:lnTo>
                  <a:lnTo>
                    <a:pt x="0" y="5"/>
                  </a:lnTo>
                  <a:lnTo>
                    <a:pt x="0" y="3"/>
                  </a:lnTo>
                  <a:lnTo>
                    <a:pt x="0" y="1"/>
                  </a:lnTo>
                  <a:lnTo>
                    <a:pt x="2" y="0"/>
                  </a:lnTo>
                  <a:lnTo>
                    <a:pt x="5" y="2"/>
                  </a:lnTo>
                  <a:lnTo>
                    <a:pt x="6"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8030" name="Freeform 128"/>
            <p:cNvSpPr>
              <a:spLocks/>
            </p:cNvSpPr>
            <p:nvPr/>
          </p:nvSpPr>
          <p:spPr bwMode="auto">
            <a:xfrm>
              <a:off x="785" y="3162"/>
              <a:ext cx="7" cy="8"/>
            </a:xfrm>
            <a:custGeom>
              <a:avLst/>
              <a:gdLst>
                <a:gd name="T0" fmla="*/ 6 w 7"/>
                <a:gd name="T1" fmla="*/ 4 h 8"/>
                <a:gd name="T2" fmla="*/ 6 w 7"/>
                <a:gd name="T3" fmla="*/ 5 h 8"/>
                <a:gd name="T4" fmla="*/ 5 w 7"/>
                <a:gd name="T5" fmla="*/ 7 h 8"/>
                <a:gd name="T6" fmla="*/ 2 w 7"/>
                <a:gd name="T7" fmla="*/ 6 h 8"/>
                <a:gd name="T8" fmla="*/ 0 w 7"/>
                <a:gd name="T9" fmla="*/ 5 h 8"/>
                <a:gd name="T10" fmla="*/ 0 w 7"/>
                <a:gd name="T11" fmla="*/ 3 h 8"/>
                <a:gd name="T12" fmla="*/ 0 w 7"/>
                <a:gd name="T13" fmla="*/ 1 h 8"/>
                <a:gd name="T14" fmla="*/ 2 w 7"/>
                <a:gd name="T15" fmla="*/ 0 h 8"/>
                <a:gd name="T16" fmla="*/ 5 w 7"/>
                <a:gd name="T17" fmla="*/ 2 h 8"/>
                <a:gd name="T18" fmla="*/ 6 w 7"/>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8"/>
                <a:gd name="T32" fmla="*/ 7 w 7"/>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8">
                  <a:moveTo>
                    <a:pt x="6" y="4"/>
                  </a:moveTo>
                  <a:lnTo>
                    <a:pt x="6" y="5"/>
                  </a:lnTo>
                  <a:lnTo>
                    <a:pt x="5" y="7"/>
                  </a:lnTo>
                  <a:lnTo>
                    <a:pt x="2" y="6"/>
                  </a:lnTo>
                  <a:lnTo>
                    <a:pt x="0" y="5"/>
                  </a:lnTo>
                  <a:lnTo>
                    <a:pt x="0" y="3"/>
                  </a:lnTo>
                  <a:lnTo>
                    <a:pt x="0" y="1"/>
                  </a:lnTo>
                  <a:lnTo>
                    <a:pt x="2" y="0"/>
                  </a:lnTo>
                  <a:lnTo>
                    <a:pt x="5" y="2"/>
                  </a:lnTo>
                  <a:lnTo>
                    <a:pt x="6"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8031" name="Freeform 129"/>
            <p:cNvSpPr>
              <a:spLocks/>
            </p:cNvSpPr>
            <p:nvPr/>
          </p:nvSpPr>
          <p:spPr bwMode="auto">
            <a:xfrm>
              <a:off x="795" y="3148"/>
              <a:ext cx="6" cy="8"/>
            </a:xfrm>
            <a:custGeom>
              <a:avLst/>
              <a:gdLst>
                <a:gd name="T0" fmla="*/ 5 w 6"/>
                <a:gd name="T1" fmla="*/ 3 h 8"/>
                <a:gd name="T2" fmla="*/ 4 w 6"/>
                <a:gd name="T3" fmla="*/ 6 h 8"/>
                <a:gd name="T4" fmla="*/ 1 w 6"/>
                <a:gd name="T5" fmla="*/ 7 h 8"/>
                <a:gd name="T6" fmla="*/ 0 w 6"/>
                <a:gd name="T7" fmla="*/ 6 h 8"/>
                <a:gd name="T8" fmla="*/ 0 w 6"/>
                <a:gd name="T9" fmla="*/ 3 h 8"/>
                <a:gd name="T10" fmla="*/ 0 w 6"/>
                <a:gd name="T11" fmla="*/ 1 h 8"/>
                <a:gd name="T12" fmla="*/ 3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0" y="6"/>
                  </a:lnTo>
                  <a:lnTo>
                    <a:pt x="0" y="3"/>
                  </a:lnTo>
                  <a:lnTo>
                    <a:pt x="0" y="1"/>
                  </a:lnTo>
                  <a:lnTo>
                    <a:pt x="3"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8032" name="Freeform 130"/>
            <p:cNvSpPr>
              <a:spLocks/>
            </p:cNvSpPr>
            <p:nvPr/>
          </p:nvSpPr>
          <p:spPr bwMode="auto">
            <a:xfrm>
              <a:off x="795" y="3148"/>
              <a:ext cx="6" cy="8"/>
            </a:xfrm>
            <a:custGeom>
              <a:avLst/>
              <a:gdLst>
                <a:gd name="T0" fmla="*/ 5 w 6"/>
                <a:gd name="T1" fmla="*/ 3 h 8"/>
                <a:gd name="T2" fmla="*/ 4 w 6"/>
                <a:gd name="T3" fmla="*/ 6 h 8"/>
                <a:gd name="T4" fmla="*/ 1 w 6"/>
                <a:gd name="T5" fmla="*/ 7 h 8"/>
                <a:gd name="T6" fmla="*/ 0 w 6"/>
                <a:gd name="T7" fmla="*/ 6 h 8"/>
                <a:gd name="T8" fmla="*/ 0 w 6"/>
                <a:gd name="T9" fmla="*/ 3 h 8"/>
                <a:gd name="T10" fmla="*/ 0 w 6"/>
                <a:gd name="T11" fmla="*/ 1 h 8"/>
                <a:gd name="T12" fmla="*/ 3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0" y="6"/>
                  </a:lnTo>
                  <a:lnTo>
                    <a:pt x="0" y="3"/>
                  </a:lnTo>
                  <a:lnTo>
                    <a:pt x="0" y="1"/>
                  </a:lnTo>
                  <a:lnTo>
                    <a:pt x="3"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8033" name="Freeform 131"/>
            <p:cNvSpPr>
              <a:spLocks/>
            </p:cNvSpPr>
            <p:nvPr/>
          </p:nvSpPr>
          <p:spPr bwMode="auto">
            <a:xfrm>
              <a:off x="808" y="3134"/>
              <a:ext cx="5" cy="8"/>
            </a:xfrm>
            <a:custGeom>
              <a:avLst/>
              <a:gdLst>
                <a:gd name="T0" fmla="*/ 4 w 5"/>
                <a:gd name="T1" fmla="*/ 4 h 8"/>
                <a:gd name="T2" fmla="*/ 4 w 5"/>
                <a:gd name="T3" fmla="*/ 7 h 8"/>
                <a:gd name="T4" fmla="*/ 1 w 5"/>
                <a:gd name="T5" fmla="*/ 7 h 8"/>
                <a:gd name="T6" fmla="*/ 0 w 5"/>
                <a:gd name="T7" fmla="*/ 7 h 8"/>
                <a:gd name="T8" fmla="*/ 0 w 5"/>
                <a:gd name="T9" fmla="*/ 4 h 8"/>
                <a:gd name="T10" fmla="*/ 0 w 5"/>
                <a:gd name="T11" fmla="*/ 2 h 8"/>
                <a:gd name="T12" fmla="*/ 2 w 5"/>
                <a:gd name="T13" fmla="*/ 0 h 8"/>
                <a:gd name="T14" fmla="*/ 4 w 5"/>
                <a:gd name="T15" fmla="*/ 2 h 8"/>
                <a:gd name="T16" fmla="*/ 4 w 5"/>
                <a:gd name="T17" fmla="*/ 4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
                <a:gd name="T28" fmla="*/ 0 h 8"/>
                <a:gd name="T29" fmla="*/ 5 w 5"/>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 h="8">
                  <a:moveTo>
                    <a:pt x="4" y="4"/>
                  </a:moveTo>
                  <a:lnTo>
                    <a:pt x="4" y="7"/>
                  </a:lnTo>
                  <a:lnTo>
                    <a:pt x="1" y="7"/>
                  </a:lnTo>
                  <a:lnTo>
                    <a:pt x="0" y="7"/>
                  </a:lnTo>
                  <a:lnTo>
                    <a:pt x="0" y="4"/>
                  </a:lnTo>
                  <a:lnTo>
                    <a:pt x="0" y="2"/>
                  </a:lnTo>
                  <a:lnTo>
                    <a:pt x="2" y="0"/>
                  </a:lnTo>
                  <a:lnTo>
                    <a:pt x="4" y="2"/>
                  </a:lnTo>
                  <a:lnTo>
                    <a:pt x="4"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8034" name="Freeform 132"/>
            <p:cNvSpPr>
              <a:spLocks/>
            </p:cNvSpPr>
            <p:nvPr/>
          </p:nvSpPr>
          <p:spPr bwMode="auto">
            <a:xfrm>
              <a:off x="808" y="3134"/>
              <a:ext cx="5" cy="8"/>
            </a:xfrm>
            <a:custGeom>
              <a:avLst/>
              <a:gdLst>
                <a:gd name="T0" fmla="*/ 4 w 5"/>
                <a:gd name="T1" fmla="*/ 4 h 8"/>
                <a:gd name="T2" fmla="*/ 4 w 5"/>
                <a:gd name="T3" fmla="*/ 7 h 8"/>
                <a:gd name="T4" fmla="*/ 1 w 5"/>
                <a:gd name="T5" fmla="*/ 7 h 8"/>
                <a:gd name="T6" fmla="*/ 0 w 5"/>
                <a:gd name="T7" fmla="*/ 7 h 8"/>
                <a:gd name="T8" fmla="*/ 0 w 5"/>
                <a:gd name="T9" fmla="*/ 4 h 8"/>
                <a:gd name="T10" fmla="*/ 0 w 5"/>
                <a:gd name="T11" fmla="*/ 2 h 8"/>
                <a:gd name="T12" fmla="*/ 2 w 5"/>
                <a:gd name="T13" fmla="*/ 0 h 8"/>
                <a:gd name="T14" fmla="*/ 4 w 5"/>
                <a:gd name="T15" fmla="*/ 2 h 8"/>
                <a:gd name="T16" fmla="*/ 4 w 5"/>
                <a:gd name="T17" fmla="*/ 4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
                <a:gd name="T28" fmla="*/ 0 h 8"/>
                <a:gd name="T29" fmla="*/ 5 w 5"/>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 h="8">
                  <a:moveTo>
                    <a:pt x="4" y="4"/>
                  </a:moveTo>
                  <a:lnTo>
                    <a:pt x="4" y="7"/>
                  </a:lnTo>
                  <a:lnTo>
                    <a:pt x="1" y="7"/>
                  </a:lnTo>
                  <a:lnTo>
                    <a:pt x="0" y="7"/>
                  </a:lnTo>
                  <a:lnTo>
                    <a:pt x="0" y="4"/>
                  </a:lnTo>
                  <a:lnTo>
                    <a:pt x="0" y="2"/>
                  </a:lnTo>
                  <a:lnTo>
                    <a:pt x="2" y="0"/>
                  </a:lnTo>
                  <a:lnTo>
                    <a:pt x="4" y="2"/>
                  </a:lnTo>
                  <a:lnTo>
                    <a:pt x="4"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8035" name="Freeform 133"/>
            <p:cNvSpPr>
              <a:spLocks/>
            </p:cNvSpPr>
            <p:nvPr/>
          </p:nvSpPr>
          <p:spPr bwMode="auto">
            <a:xfrm>
              <a:off x="821" y="3123"/>
              <a:ext cx="7" cy="6"/>
            </a:xfrm>
            <a:custGeom>
              <a:avLst/>
              <a:gdLst>
                <a:gd name="T0" fmla="*/ 6 w 7"/>
                <a:gd name="T1" fmla="*/ 2 h 6"/>
                <a:gd name="T2" fmla="*/ 6 w 7"/>
                <a:gd name="T3" fmla="*/ 4 h 6"/>
                <a:gd name="T4" fmla="*/ 4 w 7"/>
                <a:gd name="T5" fmla="*/ 5 h 6"/>
                <a:gd name="T6" fmla="*/ 2 w 7"/>
                <a:gd name="T7" fmla="*/ 4 h 6"/>
                <a:gd name="T8" fmla="*/ 0 w 7"/>
                <a:gd name="T9" fmla="*/ 2 h 6"/>
                <a:gd name="T10" fmla="*/ 1 w 7"/>
                <a:gd name="T11" fmla="*/ 1 h 6"/>
                <a:gd name="T12" fmla="*/ 2 w 7"/>
                <a:gd name="T13" fmla="*/ 0 h 6"/>
                <a:gd name="T14" fmla="*/ 5 w 7"/>
                <a:gd name="T15" fmla="*/ 1 h 6"/>
                <a:gd name="T16" fmla="*/ 6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6" y="4"/>
                  </a:lnTo>
                  <a:lnTo>
                    <a:pt x="4" y="5"/>
                  </a:lnTo>
                  <a:lnTo>
                    <a:pt x="2" y="4"/>
                  </a:lnTo>
                  <a:lnTo>
                    <a:pt x="0" y="2"/>
                  </a:lnTo>
                  <a:lnTo>
                    <a:pt x="1" y="1"/>
                  </a:lnTo>
                  <a:lnTo>
                    <a:pt x="2" y="0"/>
                  </a:lnTo>
                  <a:lnTo>
                    <a:pt x="5" y="1"/>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8036" name="Freeform 134"/>
            <p:cNvSpPr>
              <a:spLocks/>
            </p:cNvSpPr>
            <p:nvPr/>
          </p:nvSpPr>
          <p:spPr bwMode="auto">
            <a:xfrm>
              <a:off x="821" y="3123"/>
              <a:ext cx="7" cy="6"/>
            </a:xfrm>
            <a:custGeom>
              <a:avLst/>
              <a:gdLst>
                <a:gd name="T0" fmla="*/ 6 w 7"/>
                <a:gd name="T1" fmla="*/ 2 h 6"/>
                <a:gd name="T2" fmla="*/ 6 w 7"/>
                <a:gd name="T3" fmla="*/ 4 h 6"/>
                <a:gd name="T4" fmla="*/ 4 w 7"/>
                <a:gd name="T5" fmla="*/ 5 h 6"/>
                <a:gd name="T6" fmla="*/ 2 w 7"/>
                <a:gd name="T7" fmla="*/ 4 h 6"/>
                <a:gd name="T8" fmla="*/ 0 w 7"/>
                <a:gd name="T9" fmla="*/ 2 h 6"/>
                <a:gd name="T10" fmla="*/ 1 w 7"/>
                <a:gd name="T11" fmla="*/ 1 h 6"/>
                <a:gd name="T12" fmla="*/ 2 w 7"/>
                <a:gd name="T13" fmla="*/ 0 h 6"/>
                <a:gd name="T14" fmla="*/ 5 w 7"/>
                <a:gd name="T15" fmla="*/ 1 h 6"/>
                <a:gd name="T16" fmla="*/ 6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6" y="4"/>
                  </a:lnTo>
                  <a:lnTo>
                    <a:pt x="4" y="5"/>
                  </a:lnTo>
                  <a:lnTo>
                    <a:pt x="2" y="4"/>
                  </a:lnTo>
                  <a:lnTo>
                    <a:pt x="0" y="2"/>
                  </a:lnTo>
                  <a:lnTo>
                    <a:pt x="1" y="1"/>
                  </a:lnTo>
                  <a:lnTo>
                    <a:pt x="2" y="0"/>
                  </a:lnTo>
                  <a:lnTo>
                    <a:pt x="5" y="1"/>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8037" name="Freeform 135"/>
            <p:cNvSpPr>
              <a:spLocks/>
            </p:cNvSpPr>
            <p:nvPr/>
          </p:nvSpPr>
          <p:spPr bwMode="auto">
            <a:xfrm>
              <a:off x="959" y="2889"/>
              <a:ext cx="350" cy="313"/>
            </a:xfrm>
            <a:custGeom>
              <a:avLst/>
              <a:gdLst>
                <a:gd name="T0" fmla="*/ 0 w 323"/>
                <a:gd name="T1" fmla="*/ 296 h 313"/>
                <a:gd name="T2" fmla="*/ 72 w 323"/>
                <a:gd name="T3" fmla="*/ 306 h 313"/>
                <a:gd name="T4" fmla="*/ 132 w 323"/>
                <a:gd name="T5" fmla="*/ 312 h 313"/>
                <a:gd name="T6" fmla="*/ 185 w 323"/>
                <a:gd name="T7" fmla="*/ 312 h 313"/>
                <a:gd name="T8" fmla="*/ 234 w 323"/>
                <a:gd name="T9" fmla="*/ 309 h 313"/>
                <a:gd name="T10" fmla="*/ 275 w 323"/>
                <a:gd name="T11" fmla="*/ 302 h 313"/>
                <a:gd name="T12" fmla="*/ 309 w 323"/>
                <a:gd name="T13" fmla="*/ 291 h 313"/>
                <a:gd name="T14" fmla="*/ 340 w 323"/>
                <a:gd name="T15" fmla="*/ 276 h 313"/>
                <a:gd name="T16" fmla="*/ 365 w 323"/>
                <a:gd name="T17" fmla="*/ 257 h 313"/>
                <a:gd name="T18" fmla="*/ 390 w 323"/>
                <a:gd name="T19" fmla="*/ 236 h 313"/>
                <a:gd name="T20" fmla="*/ 409 w 323"/>
                <a:gd name="T21" fmla="*/ 210 h 313"/>
                <a:gd name="T22" fmla="*/ 426 w 323"/>
                <a:gd name="T23" fmla="*/ 181 h 313"/>
                <a:gd name="T24" fmla="*/ 445 w 323"/>
                <a:gd name="T25" fmla="*/ 150 h 313"/>
                <a:gd name="T26" fmla="*/ 462 w 323"/>
                <a:gd name="T27" fmla="*/ 117 h 313"/>
                <a:gd name="T28" fmla="*/ 480 w 323"/>
                <a:gd name="T29" fmla="*/ 80 h 313"/>
                <a:gd name="T30" fmla="*/ 501 w 323"/>
                <a:gd name="T31" fmla="*/ 41 h 313"/>
                <a:gd name="T32" fmla="*/ 521 w 323"/>
                <a:gd name="T33" fmla="*/ 0 h 313"/>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23"/>
                <a:gd name="T52" fmla="*/ 0 h 313"/>
                <a:gd name="T53" fmla="*/ 323 w 323"/>
                <a:gd name="T54" fmla="*/ 313 h 313"/>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23" h="313">
                  <a:moveTo>
                    <a:pt x="0" y="296"/>
                  </a:moveTo>
                  <a:lnTo>
                    <a:pt x="44" y="306"/>
                  </a:lnTo>
                  <a:lnTo>
                    <a:pt x="82" y="312"/>
                  </a:lnTo>
                  <a:lnTo>
                    <a:pt x="115" y="312"/>
                  </a:lnTo>
                  <a:lnTo>
                    <a:pt x="145" y="309"/>
                  </a:lnTo>
                  <a:lnTo>
                    <a:pt x="170" y="302"/>
                  </a:lnTo>
                  <a:lnTo>
                    <a:pt x="191" y="291"/>
                  </a:lnTo>
                  <a:lnTo>
                    <a:pt x="210" y="276"/>
                  </a:lnTo>
                  <a:lnTo>
                    <a:pt x="226" y="257"/>
                  </a:lnTo>
                  <a:lnTo>
                    <a:pt x="240" y="236"/>
                  </a:lnTo>
                  <a:lnTo>
                    <a:pt x="252" y="210"/>
                  </a:lnTo>
                  <a:lnTo>
                    <a:pt x="263" y="181"/>
                  </a:lnTo>
                  <a:lnTo>
                    <a:pt x="275" y="150"/>
                  </a:lnTo>
                  <a:lnTo>
                    <a:pt x="285" y="117"/>
                  </a:lnTo>
                  <a:lnTo>
                    <a:pt x="296" y="80"/>
                  </a:lnTo>
                  <a:lnTo>
                    <a:pt x="309" y="41"/>
                  </a:lnTo>
                  <a:lnTo>
                    <a:pt x="322" y="0"/>
                  </a:lnTo>
                </a:path>
              </a:pathLst>
            </a:custGeom>
            <a:noFill/>
            <a:ln w="508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8038" name="Freeform 136"/>
            <p:cNvSpPr>
              <a:spLocks/>
            </p:cNvSpPr>
            <p:nvPr/>
          </p:nvSpPr>
          <p:spPr bwMode="auto">
            <a:xfrm>
              <a:off x="946" y="3173"/>
              <a:ext cx="11" cy="19"/>
            </a:xfrm>
            <a:custGeom>
              <a:avLst/>
              <a:gdLst>
                <a:gd name="T0" fmla="*/ 12 w 10"/>
                <a:gd name="T1" fmla="*/ 18 h 19"/>
                <a:gd name="T2" fmla="*/ 4 w 10"/>
                <a:gd name="T3" fmla="*/ 17 h 19"/>
                <a:gd name="T4" fmla="*/ 4 w 10"/>
                <a:gd name="T5" fmla="*/ 17 h 19"/>
                <a:gd name="T6" fmla="*/ 2 w 10"/>
                <a:gd name="T7" fmla="*/ 15 h 19"/>
                <a:gd name="T8" fmla="*/ 1 w 10"/>
                <a:gd name="T9" fmla="*/ 14 h 19"/>
                <a:gd name="T10" fmla="*/ 1 w 10"/>
                <a:gd name="T11" fmla="*/ 13 h 19"/>
                <a:gd name="T12" fmla="*/ 0 w 10"/>
                <a:gd name="T13" fmla="*/ 11 h 19"/>
                <a:gd name="T14" fmla="*/ 0 w 10"/>
                <a:gd name="T15" fmla="*/ 9 h 19"/>
                <a:gd name="T16" fmla="*/ 0 w 10"/>
                <a:gd name="T17" fmla="*/ 8 h 19"/>
                <a:gd name="T18" fmla="*/ 0 w 10"/>
                <a:gd name="T19" fmla="*/ 8 h 19"/>
                <a:gd name="T20" fmla="*/ 1 w 10"/>
                <a:gd name="T21" fmla="*/ 5 h 19"/>
                <a:gd name="T22" fmla="*/ 1 w 10"/>
                <a:gd name="T23" fmla="*/ 4 h 19"/>
                <a:gd name="T24" fmla="*/ 2 w 10"/>
                <a:gd name="T25" fmla="*/ 2 h 19"/>
                <a:gd name="T26" fmla="*/ 4 w 10"/>
                <a:gd name="T27" fmla="*/ 2 h 19"/>
                <a:gd name="T28" fmla="*/ 4 w 10"/>
                <a:gd name="T29" fmla="*/ 1 h 19"/>
                <a:gd name="T30" fmla="*/ 12 w 10"/>
                <a:gd name="T31" fmla="*/ 0 h 19"/>
                <a:gd name="T32" fmla="*/ 13 w 10"/>
                <a:gd name="T33" fmla="*/ 0 h 19"/>
                <a:gd name="T34" fmla="*/ 14 w 10"/>
                <a:gd name="T35" fmla="*/ 0 h 19"/>
                <a:gd name="T36" fmla="*/ 15 w 10"/>
                <a:gd name="T37" fmla="*/ 0 h 19"/>
                <a:gd name="T38" fmla="*/ 12 w 10"/>
                <a:gd name="T39" fmla="*/ 18 h 19"/>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0"/>
                <a:gd name="T61" fmla="*/ 0 h 19"/>
                <a:gd name="T62" fmla="*/ 10 w 10"/>
                <a:gd name="T63" fmla="*/ 19 h 19"/>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0" h="19">
                  <a:moveTo>
                    <a:pt x="6" y="18"/>
                  </a:moveTo>
                  <a:lnTo>
                    <a:pt x="4" y="17"/>
                  </a:lnTo>
                  <a:lnTo>
                    <a:pt x="2" y="15"/>
                  </a:lnTo>
                  <a:lnTo>
                    <a:pt x="1" y="14"/>
                  </a:lnTo>
                  <a:lnTo>
                    <a:pt x="1" y="13"/>
                  </a:lnTo>
                  <a:lnTo>
                    <a:pt x="0" y="11"/>
                  </a:lnTo>
                  <a:lnTo>
                    <a:pt x="0" y="9"/>
                  </a:lnTo>
                  <a:lnTo>
                    <a:pt x="0" y="8"/>
                  </a:lnTo>
                  <a:lnTo>
                    <a:pt x="1" y="5"/>
                  </a:lnTo>
                  <a:lnTo>
                    <a:pt x="1" y="4"/>
                  </a:lnTo>
                  <a:lnTo>
                    <a:pt x="2" y="2"/>
                  </a:lnTo>
                  <a:lnTo>
                    <a:pt x="4" y="2"/>
                  </a:lnTo>
                  <a:lnTo>
                    <a:pt x="4" y="1"/>
                  </a:lnTo>
                  <a:lnTo>
                    <a:pt x="6" y="0"/>
                  </a:lnTo>
                  <a:lnTo>
                    <a:pt x="7" y="0"/>
                  </a:lnTo>
                  <a:lnTo>
                    <a:pt x="8" y="0"/>
                  </a:lnTo>
                  <a:lnTo>
                    <a:pt x="9" y="0"/>
                  </a:lnTo>
                  <a:lnTo>
                    <a:pt x="6" y="18"/>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sz="1477" dirty="0"/>
            </a:p>
          </p:txBody>
        </p:sp>
        <p:sp>
          <p:nvSpPr>
            <p:cNvPr id="38039" name="Freeform 137"/>
            <p:cNvSpPr>
              <a:spLocks/>
            </p:cNvSpPr>
            <p:nvPr/>
          </p:nvSpPr>
          <p:spPr bwMode="auto">
            <a:xfrm>
              <a:off x="1295" y="2877"/>
              <a:ext cx="21" cy="11"/>
            </a:xfrm>
            <a:custGeom>
              <a:avLst/>
              <a:gdLst>
                <a:gd name="T0" fmla="*/ 0 w 19"/>
                <a:gd name="T1" fmla="*/ 6 h 11"/>
                <a:gd name="T2" fmla="*/ 1 w 19"/>
                <a:gd name="T3" fmla="*/ 4 h 11"/>
                <a:gd name="T4" fmla="*/ 2 w 19"/>
                <a:gd name="T5" fmla="*/ 3 h 11"/>
                <a:gd name="T6" fmla="*/ 3 w 19"/>
                <a:gd name="T7" fmla="*/ 2 h 11"/>
                <a:gd name="T8" fmla="*/ 11 w 19"/>
                <a:gd name="T9" fmla="*/ 1 h 11"/>
                <a:gd name="T10" fmla="*/ 12 w 19"/>
                <a:gd name="T11" fmla="*/ 1 h 11"/>
                <a:gd name="T12" fmla="*/ 14 w 19"/>
                <a:gd name="T13" fmla="*/ 0 h 11"/>
                <a:gd name="T14" fmla="*/ 15 w 19"/>
                <a:gd name="T15" fmla="*/ 0 h 11"/>
                <a:gd name="T16" fmla="*/ 17 w 19"/>
                <a:gd name="T17" fmla="*/ 0 h 11"/>
                <a:gd name="T18" fmla="*/ 21 w 19"/>
                <a:gd name="T19" fmla="*/ 0 h 11"/>
                <a:gd name="T20" fmla="*/ 25 w 19"/>
                <a:gd name="T21" fmla="*/ 1 h 11"/>
                <a:gd name="T22" fmla="*/ 28 w 19"/>
                <a:gd name="T23" fmla="*/ 2 h 11"/>
                <a:gd name="T24" fmla="*/ 30 w 19"/>
                <a:gd name="T25" fmla="*/ 3 h 11"/>
                <a:gd name="T26" fmla="*/ 31 w 19"/>
                <a:gd name="T27" fmla="*/ 4 h 11"/>
                <a:gd name="T28" fmla="*/ 31 w 19"/>
                <a:gd name="T29" fmla="*/ 5 h 11"/>
                <a:gd name="T30" fmla="*/ 33 w 19"/>
                <a:gd name="T31" fmla="*/ 7 h 11"/>
                <a:gd name="T32" fmla="*/ 33 w 19"/>
                <a:gd name="T33" fmla="*/ 8 h 11"/>
                <a:gd name="T34" fmla="*/ 33 w 19"/>
                <a:gd name="T35" fmla="*/ 9 h 11"/>
                <a:gd name="T36" fmla="*/ 33 w 19"/>
                <a:gd name="T37" fmla="*/ 10 h 11"/>
                <a:gd name="T38" fmla="*/ 0 w 19"/>
                <a:gd name="T39" fmla="*/ 6 h 11"/>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9"/>
                <a:gd name="T61" fmla="*/ 0 h 11"/>
                <a:gd name="T62" fmla="*/ 19 w 19"/>
                <a:gd name="T63" fmla="*/ 11 h 11"/>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9" h="11">
                  <a:moveTo>
                    <a:pt x="0" y="6"/>
                  </a:moveTo>
                  <a:lnTo>
                    <a:pt x="1" y="4"/>
                  </a:lnTo>
                  <a:lnTo>
                    <a:pt x="2" y="3"/>
                  </a:lnTo>
                  <a:lnTo>
                    <a:pt x="3" y="2"/>
                  </a:lnTo>
                  <a:lnTo>
                    <a:pt x="5" y="1"/>
                  </a:lnTo>
                  <a:lnTo>
                    <a:pt x="6" y="1"/>
                  </a:lnTo>
                  <a:lnTo>
                    <a:pt x="8" y="0"/>
                  </a:lnTo>
                  <a:lnTo>
                    <a:pt x="9" y="0"/>
                  </a:lnTo>
                  <a:lnTo>
                    <a:pt x="10" y="0"/>
                  </a:lnTo>
                  <a:lnTo>
                    <a:pt x="12" y="0"/>
                  </a:lnTo>
                  <a:lnTo>
                    <a:pt x="14" y="1"/>
                  </a:lnTo>
                  <a:lnTo>
                    <a:pt x="15" y="2"/>
                  </a:lnTo>
                  <a:lnTo>
                    <a:pt x="16" y="3"/>
                  </a:lnTo>
                  <a:lnTo>
                    <a:pt x="17" y="4"/>
                  </a:lnTo>
                  <a:lnTo>
                    <a:pt x="17" y="5"/>
                  </a:lnTo>
                  <a:lnTo>
                    <a:pt x="18" y="7"/>
                  </a:lnTo>
                  <a:lnTo>
                    <a:pt x="18" y="8"/>
                  </a:lnTo>
                  <a:lnTo>
                    <a:pt x="18" y="9"/>
                  </a:lnTo>
                  <a:lnTo>
                    <a:pt x="18" y="10"/>
                  </a:lnTo>
                  <a:lnTo>
                    <a:pt x="0" y="6"/>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sz="1477" dirty="0"/>
            </a:p>
          </p:txBody>
        </p:sp>
        <p:sp>
          <p:nvSpPr>
            <p:cNvPr id="38040" name="Freeform 138"/>
            <p:cNvSpPr>
              <a:spLocks/>
            </p:cNvSpPr>
            <p:nvPr/>
          </p:nvSpPr>
          <p:spPr bwMode="auto">
            <a:xfrm>
              <a:off x="808" y="3051"/>
              <a:ext cx="229" cy="249"/>
            </a:xfrm>
            <a:custGeom>
              <a:avLst/>
              <a:gdLst>
                <a:gd name="T0" fmla="*/ 262 w 212"/>
                <a:gd name="T1" fmla="*/ 0 h 249"/>
                <a:gd name="T2" fmla="*/ 0 w 212"/>
                <a:gd name="T3" fmla="*/ 213 h 249"/>
                <a:gd name="T4" fmla="*/ 73 w 212"/>
                <a:gd name="T5" fmla="*/ 248 h 249"/>
                <a:gd name="T6" fmla="*/ 335 w 212"/>
                <a:gd name="T7" fmla="*/ 35 h 249"/>
                <a:gd name="T8" fmla="*/ 262 w 212"/>
                <a:gd name="T9" fmla="*/ 0 h 249"/>
                <a:gd name="T10" fmla="*/ 0 60000 65536"/>
                <a:gd name="T11" fmla="*/ 0 60000 65536"/>
                <a:gd name="T12" fmla="*/ 0 60000 65536"/>
                <a:gd name="T13" fmla="*/ 0 60000 65536"/>
                <a:gd name="T14" fmla="*/ 0 60000 65536"/>
                <a:gd name="T15" fmla="*/ 0 w 212"/>
                <a:gd name="T16" fmla="*/ 0 h 249"/>
                <a:gd name="T17" fmla="*/ 212 w 212"/>
                <a:gd name="T18" fmla="*/ 249 h 249"/>
              </a:gdLst>
              <a:ahLst/>
              <a:cxnLst>
                <a:cxn ang="T10">
                  <a:pos x="T0" y="T1"/>
                </a:cxn>
                <a:cxn ang="T11">
                  <a:pos x="T2" y="T3"/>
                </a:cxn>
                <a:cxn ang="T12">
                  <a:pos x="T4" y="T5"/>
                </a:cxn>
                <a:cxn ang="T13">
                  <a:pos x="T6" y="T7"/>
                </a:cxn>
                <a:cxn ang="T14">
                  <a:pos x="T8" y="T9"/>
                </a:cxn>
              </a:cxnLst>
              <a:rect l="T15" t="T16" r="T17" b="T18"/>
              <a:pathLst>
                <a:path w="212" h="249">
                  <a:moveTo>
                    <a:pt x="166" y="0"/>
                  </a:moveTo>
                  <a:lnTo>
                    <a:pt x="0" y="213"/>
                  </a:lnTo>
                  <a:lnTo>
                    <a:pt x="46" y="248"/>
                  </a:lnTo>
                  <a:lnTo>
                    <a:pt x="211" y="35"/>
                  </a:lnTo>
                  <a:lnTo>
                    <a:pt x="166" y="0"/>
                  </a:lnTo>
                </a:path>
              </a:pathLst>
            </a:custGeom>
            <a:solidFill>
              <a:srgbClr val="808080"/>
            </a:solidFill>
            <a:ln w="12700" cap="rnd" cmpd="sng">
              <a:solidFill>
                <a:srgbClr val="000000"/>
              </a:solidFill>
              <a:prstDash val="solid"/>
              <a:round/>
              <a:headEnd type="none" w="med" len="med"/>
              <a:tailEnd type="none" w="med" len="med"/>
            </a:ln>
          </p:spPr>
          <p:txBody>
            <a:bodyPr/>
            <a:lstStyle/>
            <a:p>
              <a:endParaRPr lang="en-US" sz="1477" dirty="0"/>
            </a:p>
          </p:txBody>
        </p:sp>
        <p:sp>
          <p:nvSpPr>
            <p:cNvPr id="38041" name="Freeform 139"/>
            <p:cNvSpPr>
              <a:spLocks/>
            </p:cNvSpPr>
            <p:nvPr/>
          </p:nvSpPr>
          <p:spPr bwMode="auto">
            <a:xfrm>
              <a:off x="808" y="3051"/>
              <a:ext cx="229" cy="249"/>
            </a:xfrm>
            <a:custGeom>
              <a:avLst/>
              <a:gdLst>
                <a:gd name="T0" fmla="*/ 262 w 212"/>
                <a:gd name="T1" fmla="*/ 0 h 249"/>
                <a:gd name="T2" fmla="*/ 0 w 212"/>
                <a:gd name="T3" fmla="*/ 213 h 249"/>
                <a:gd name="T4" fmla="*/ 73 w 212"/>
                <a:gd name="T5" fmla="*/ 248 h 249"/>
                <a:gd name="T6" fmla="*/ 335 w 212"/>
                <a:gd name="T7" fmla="*/ 35 h 249"/>
                <a:gd name="T8" fmla="*/ 262 w 212"/>
                <a:gd name="T9" fmla="*/ 0 h 249"/>
                <a:gd name="T10" fmla="*/ 0 60000 65536"/>
                <a:gd name="T11" fmla="*/ 0 60000 65536"/>
                <a:gd name="T12" fmla="*/ 0 60000 65536"/>
                <a:gd name="T13" fmla="*/ 0 60000 65536"/>
                <a:gd name="T14" fmla="*/ 0 60000 65536"/>
                <a:gd name="T15" fmla="*/ 0 w 212"/>
                <a:gd name="T16" fmla="*/ 0 h 249"/>
                <a:gd name="T17" fmla="*/ 212 w 212"/>
                <a:gd name="T18" fmla="*/ 249 h 249"/>
              </a:gdLst>
              <a:ahLst/>
              <a:cxnLst>
                <a:cxn ang="T10">
                  <a:pos x="T0" y="T1"/>
                </a:cxn>
                <a:cxn ang="T11">
                  <a:pos x="T2" y="T3"/>
                </a:cxn>
                <a:cxn ang="T12">
                  <a:pos x="T4" y="T5"/>
                </a:cxn>
                <a:cxn ang="T13">
                  <a:pos x="T6" y="T7"/>
                </a:cxn>
                <a:cxn ang="T14">
                  <a:pos x="T8" y="T9"/>
                </a:cxn>
              </a:cxnLst>
              <a:rect l="T15" t="T16" r="T17" b="T18"/>
              <a:pathLst>
                <a:path w="212" h="249">
                  <a:moveTo>
                    <a:pt x="166" y="0"/>
                  </a:moveTo>
                  <a:lnTo>
                    <a:pt x="0" y="213"/>
                  </a:lnTo>
                  <a:lnTo>
                    <a:pt x="46" y="248"/>
                  </a:lnTo>
                  <a:lnTo>
                    <a:pt x="211" y="35"/>
                  </a:lnTo>
                  <a:lnTo>
                    <a:pt x="166" y="0"/>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grpSp>
      <p:sp>
        <p:nvSpPr>
          <p:cNvPr id="304" name="Rectangle 142"/>
          <p:cNvSpPr>
            <a:spLocks noChangeArrowheads="1"/>
          </p:cNvSpPr>
          <p:nvPr/>
        </p:nvSpPr>
        <p:spPr bwMode="auto">
          <a:xfrm>
            <a:off x="5367123" y="3387096"/>
            <a:ext cx="1449581" cy="769326"/>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84396" tIns="42198" rIns="84396" bIns="42198" anchor="ctr"/>
          <a:lstStyle/>
          <a:p>
            <a:pPr algn="ctr">
              <a:defRPr/>
            </a:pPr>
            <a:r>
              <a:rPr lang="en-US" sz="1477" dirty="0">
                <a:ea typeface="+mn-ea"/>
              </a:rPr>
              <a:t>Braking System</a:t>
            </a:r>
          </a:p>
        </p:txBody>
      </p:sp>
      <p:sp>
        <p:nvSpPr>
          <p:cNvPr id="305" name="Right Arrow 304"/>
          <p:cNvSpPr/>
          <p:nvPr/>
        </p:nvSpPr>
        <p:spPr>
          <a:xfrm>
            <a:off x="4474971" y="3678121"/>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306" name="Right Arrow 305"/>
          <p:cNvSpPr/>
          <p:nvPr/>
        </p:nvSpPr>
        <p:spPr>
          <a:xfrm>
            <a:off x="6839386" y="3675239"/>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307" name="Right Arrow 306"/>
          <p:cNvSpPr/>
          <p:nvPr/>
        </p:nvSpPr>
        <p:spPr>
          <a:xfrm rot="5400000">
            <a:off x="5623111" y="2806313"/>
            <a:ext cx="956603" cy="178191"/>
          </a:xfrm>
          <a:prstGeom prst="rightArrow">
            <a:avLst>
              <a:gd name="adj1" fmla="val 37854"/>
              <a:gd name="adj2" fmla="val 77792"/>
            </a:avLst>
          </a:prstGeom>
          <a:solidFill>
            <a:schemeClr val="bg1">
              <a:lumMod val="50000"/>
            </a:schemeClr>
          </a:solidFill>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308" name="Right Arrow 307"/>
          <p:cNvSpPr/>
          <p:nvPr/>
        </p:nvSpPr>
        <p:spPr>
          <a:xfrm rot="16200000" flipV="1">
            <a:off x="5614994" y="4538398"/>
            <a:ext cx="956603" cy="178191"/>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37907" name="TextBox 308"/>
          <p:cNvSpPr txBox="1">
            <a:spLocks noChangeArrowheads="1"/>
          </p:cNvSpPr>
          <p:nvPr/>
        </p:nvSpPr>
        <p:spPr bwMode="auto">
          <a:xfrm>
            <a:off x="6839386" y="3103685"/>
            <a:ext cx="1710927" cy="539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dirty="0"/>
              <a:t>Output Y</a:t>
            </a:r>
          </a:p>
          <a:p>
            <a:pPr algn="ctr" eaLnBrk="1" hangingPunct="1"/>
            <a:r>
              <a:rPr lang="en-GB" sz="1477" dirty="0"/>
              <a:t>Stopping Distance</a:t>
            </a:r>
          </a:p>
        </p:txBody>
      </p:sp>
      <p:sp>
        <p:nvSpPr>
          <p:cNvPr id="37908" name="TextBox 309"/>
          <p:cNvSpPr txBox="1">
            <a:spLocks noChangeArrowheads="1"/>
          </p:cNvSpPr>
          <p:nvPr/>
        </p:nvSpPr>
        <p:spPr bwMode="auto">
          <a:xfrm>
            <a:off x="3820236" y="2875090"/>
            <a:ext cx="1581084" cy="767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dirty="0"/>
              <a:t>Signal Factor M</a:t>
            </a:r>
          </a:p>
          <a:p>
            <a:pPr algn="ctr" eaLnBrk="1" hangingPunct="1"/>
            <a:r>
              <a:rPr lang="en-GB" sz="1477" dirty="0"/>
              <a:t>Force on the</a:t>
            </a:r>
          </a:p>
          <a:p>
            <a:pPr algn="ctr" eaLnBrk="1" hangingPunct="1"/>
            <a:r>
              <a:rPr lang="en-GB" sz="1477" dirty="0"/>
              <a:t> break pedal</a:t>
            </a:r>
          </a:p>
        </p:txBody>
      </p:sp>
      <p:sp>
        <p:nvSpPr>
          <p:cNvPr id="37909" name="TextBox 310"/>
          <p:cNvSpPr txBox="1">
            <a:spLocks noChangeArrowheads="1"/>
          </p:cNvSpPr>
          <p:nvPr/>
        </p:nvSpPr>
        <p:spPr bwMode="auto">
          <a:xfrm>
            <a:off x="6228488" y="4290651"/>
            <a:ext cx="1747796" cy="1903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dirty="0"/>
              <a:t>Control Factors Z</a:t>
            </a:r>
          </a:p>
          <a:p>
            <a:pPr algn="ctr" eaLnBrk="1" hangingPunct="1"/>
            <a:r>
              <a:rPr lang="en-GB" sz="1292" dirty="0"/>
              <a:t>Pad material</a:t>
            </a:r>
          </a:p>
          <a:p>
            <a:pPr algn="ctr" eaLnBrk="1" hangingPunct="1"/>
            <a:r>
              <a:rPr lang="en-GB" sz="1292" dirty="0"/>
              <a:t>Pad area</a:t>
            </a:r>
          </a:p>
          <a:p>
            <a:pPr algn="ctr" eaLnBrk="1" hangingPunct="1"/>
            <a:r>
              <a:rPr lang="en-GB" sz="1292" dirty="0"/>
              <a:t>Applied pad force</a:t>
            </a:r>
          </a:p>
          <a:p>
            <a:pPr algn="ctr" eaLnBrk="1" hangingPunct="1"/>
            <a:r>
              <a:rPr lang="en-GB" sz="1292" dirty="0"/>
              <a:t>Calliper type</a:t>
            </a:r>
          </a:p>
          <a:p>
            <a:pPr algn="ctr" eaLnBrk="1" hangingPunct="1"/>
            <a:r>
              <a:rPr lang="en-GB" sz="1292" dirty="0"/>
              <a:t>Disk thickness </a:t>
            </a:r>
          </a:p>
          <a:p>
            <a:pPr algn="ctr" eaLnBrk="1" hangingPunct="1"/>
            <a:r>
              <a:rPr lang="en-GB" sz="1292" dirty="0"/>
              <a:t>Disk material</a:t>
            </a:r>
          </a:p>
          <a:p>
            <a:pPr algn="ctr" eaLnBrk="1" hangingPunct="1"/>
            <a:r>
              <a:rPr lang="en-GB" sz="1292" dirty="0"/>
              <a:t>Disk surface finish</a:t>
            </a:r>
          </a:p>
          <a:p>
            <a:pPr algn="ctr" eaLnBrk="1" hangingPunct="1"/>
            <a:r>
              <a:rPr lang="en-GB" sz="1292" dirty="0"/>
              <a:t>etc</a:t>
            </a:r>
            <a:endParaRPr lang="en-GB" sz="1477" dirty="0"/>
          </a:p>
        </p:txBody>
      </p:sp>
      <p:sp>
        <p:nvSpPr>
          <p:cNvPr id="312" name="Rounded Rectangular Callout 311"/>
          <p:cNvSpPr>
            <a:spLocks noChangeArrowheads="1"/>
          </p:cNvSpPr>
          <p:nvPr/>
        </p:nvSpPr>
        <p:spPr bwMode="auto">
          <a:xfrm>
            <a:off x="2223032" y="5367130"/>
            <a:ext cx="3347253" cy="1337640"/>
          </a:xfrm>
          <a:prstGeom prst="wedgeRoundRectCallout">
            <a:avLst>
              <a:gd name="adj1" fmla="val 62308"/>
              <a:gd name="adj2" fmla="val -74216"/>
              <a:gd name="adj3" fmla="val 16667"/>
            </a:avLst>
          </a:prstGeom>
          <a:ln>
            <a:headEnd/>
            <a:tailEnd/>
          </a:ln>
        </p:spPr>
        <p:style>
          <a:lnRef idx="1">
            <a:schemeClr val="accent2"/>
          </a:lnRef>
          <a:fillRef idx="2">
            <a:schemeClr val="accent2"/>
          </a:fillRef>
          <a:effectRef idx="1">
            <a:schemeClr val="accent2"/>
          </a:effectRef>
          <a:fontRef idx="minor">
            <a:schemeClr val="dk1"/>
          </a:fontRef>
        </p:style>
        <p:txBody>
          <a:bodyPr lIns="84396" tIns="42198" rIns="84396" bIns="42198" anchor="ctr"/>
          <a:lstStyle/>
          <a:p>
            <a:pPr algn="ctr">
              <a:defRPr/>
            </a:pPr>
            <a:r>
              <a:rPr lang="en-GB" sz="1100" dirty="0">
                <a:solidFill>
                  <a:srgbClr val="000000"/>
                </a:solidFill>
              </a:rPr>
              <a:t>It is important to understand the scope of the system of interest to determine which design parameters are to included as Control Factors and which are not since this influences the classification of parameters as design parameters or noise parameters, and indeed which type of noise</a:t>
            </a:r>
          </a:p>
        </p:txBody>
      </p:sp>
      <p:sp>
        <p:nvSpPr>
          <p:cNvPr id="314" name="Rounded Rectangular Callout 313"/>
          <p:cNvSpPr>
            <a:spLocks noChangeArrowheads="1"/>
          </p:cNvSpPr>
          <p:nvPr/>
        </p:nvSpPr>
        <p:spPr bwMode="auto">
          <a:xfrm>
            <a:off x="8431953" y="4469424"/>
            <a:ext cx="3459494" cy="1591404"/>
          </a:xfrm>
          <a:prstGeom prst="wedgeRoundRectCallout">
            <a:avLst>
              <a:gd name="adj1" fmla="val -68009"/>
              <a:gd name="adj2" fmla="val 9491"/>
              <a:gd name="adj3" fmla="val 16667"/>
            </a:avLst>
          </a:prstGeom>
          <a:ln>
            <a:headEnd/>
            <a:tailEnd/>
          </a:ln>
        </p:spPr>
        <p:style>
          <a:lnRef idx="1">
            <a:schemeClr val="accent3"/>
          </a:lnRef>
          <a:fillRef idx="2">
            <a:schemeClr val="accent3"/>
          </a:fillRef>
          <a:effectRef idx="1">
            <a:schemeClr val="accent3"/>
          </a:effectRef>
          <a:fontRef idx="minor">
            <a:schemeClr val="dk1"/>
          </a:fontRef>
        </p:style>
        <p:txBody>
          <a:bodyPr lIns="84396" tIns="42198" rIns="84396" bIns="42198" anchor="ctr"/>
          <a:lstStyle/>
          <a:p>
            <a:pPr algn="ctr">
              <a:defRPr/>
            </a:pPr>
            <a:r>
              <a:rPr lang="en-GB" sz="1100" dirty="0">
                <a:solidFill>
                  <a:srgbClr val="000000"/>
                </a:solidFill>
              </a:rPr>
              <a:t>Design Parameters that could be Control Factors but are chosen by the designer not to be become Noise Factors. That is, you may not be able, or wish, to change the nominal value of a design parameter, but you may nevertheless wish to include VARIATION in the parameter in a robustness assessment.</a:t>
            </a:r>
          </a:p>
        </p:txBody>
      </p:sp>
    </p:spTree>
    <p:extLst>
      <p:ext uri="{BB962C8B-B14F-4D97-AF65-F5344CB8AC3E}">
        <p14:creationId xmlns:p14="http://schemas.microsoft.com/office/powerpoint/2010/main" val="3831481554"/>
      </p:ext>
    </p:extLst>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9937" name="Rectangle 179"/>
          <p:cNvSpPr>
            <a:spLocks noGrp="1" noChangeArrowheads="1"/>
          </p:cNvSpPr>
          <p:nvPr>
            <p:ph type="title"/>
          </p:nvPr>
        </p:nvSpPr>
        <p:spPr>
          <a:xfrm>
            <a:off x="0" y="17554"/>
            <a:ext cx="9404723" cy="1400530"/>
          </a:xfrm>
        </p:spPr>
        <p:txBody>
          <a:bodyPr/>
          <a:lstStyle/>
          <a:p>
            <a:r>
              <a:rPr lang="en-GB" sz="3600" dirty="0"/>
              <a:t>Example for Vehicle Braking</a:t>
            </a:r>
            <a:endParaRPr lang="en-US" sz="3600" dirty="0"/>
          </a:p>
        </p:txBody>
      </p:sp>
      <p:sp>
        <p:nvSpPr>
          <p:cNvPr id="3" name="Content Placeholder 2"/>
          <p:cNvSpPr>
            <a:spLocks noGrp="1"/>
          </p:cNvSpPr>
          <p:nvPr>
            <p:ph idx="1"/>
          </p:nvPr>
        </p:nvSpPr>
        <p:spPr>
          <a:xfrm>
            <a:off x="1386176" y="1154711"/>
            <a:ext cx="8281108" cy="1074140"/>
          </a:xfrm>
        </p:spPr>
        <p:txBody>
          <a:bodyPr>
            <a:normAutofit fontScale="92500" lnSpcReduction="20000"/>
          </a:bodyPr>
          <a:lstStyle/>
          <a:p>
            <a:r>
              <a:rPr lang="en-GB" sz="1800" dirty="0"/>
              <a:t>Step 4: Identify the Noise Factors (N)</a:t>
            </a:r>
          </a:p>
          <a:p>
            <a:pPr lvl="1"/>
            <a:r>
              <a:rPr lang="en-GB" sz="1800" dirty="0"/>
              <a:t>What are the parameters that cannot be, (or chosen not to be), controlled by the designer but will affect the ability of the control factors to achieve the required output.</a:t>
            </a:r>
          </a:p>
        </p:txBody>
      </p:sp>
      <p:sp>
        <p:nvSpPr>
          <p:cNvPr id="39938" name="Rectangle 175"/>
          <p:cNvSpPr>
            <a:spLocks noChangeArrowheads="1"/>
          </p:cNvSpPr>
          <p:nvPr/>
        </p:nvSpPr>
        <p:spPr bwMode="auto">
          <a:xfrm>
            <a:off x="6353898" y="2169869"/>
            <a:ext cx="2952348" cy="2071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lIns="83517" tIns="41026" rIns="83517" bIns="41026">
            <a:spAutoFit/>
          </a:bodyPr>
          <a:lstStyle/>
          <a:p>
            <a:pPr algn="ctr" eaLnBrk="0" hangingPunct="0"/>
            <a:r>
              <a:rPr lang="en-GB" sz="1292" b="1" dirty="0">
                <a:solidFill>
                  <a:schemeClr val="accent3">
                    <a:lumMod val="60000"/>
                    <a:lumOff val="40000"/>
                  </a:schemeClr>
                </a:solidFill>
              </a:rPr>
              <a:t>Noise Factors</a:t>
            </a:r>
          </a:p>
          <a:p>
            <a:pPr algn="ctr" eaLnBrk="0" hangingPunct="0"/>
            <a:r>
              <a:rPr lang="en-GB" sz="1292" dirty="0">
                <a:solidFill>
                  <a:schemeClr val="accent3">
                    <a:lumMod val="60000"/>
                    <a:lumOff val="40000"/>
                  </a:schemeClr>
                </a:solidFill>
              </a:rPr>
              <a:t>Manuf. Variation</a:t>
            </a:r>
          </a:p>
          <a:p>
            <a:pPr algn="ctr" eaLnBrk="0" hangingPunct="0"/>
            <a:r>
              <a:rPr lang="en-GB" sz="1292" dirty="0">
                <a:solidFill>
                  <a:schemeClr val="accent3">
                    <a:lumMod val="60000"/>
                    <a:lumOff val="40000"/>
                  </a:schemeClr>
                </a:solidFill>
              </a:rPr>
              <a:t>Assembly Variation</a:t>
            </a:r>
            <a:br>
              <a:rPr lang="en-GB" sz="1292" dirty="0">
                <a:solidFill>
                  <a:schemeClr val="accent3">
                    <a:lumMod val="60000"/>
                    <a:lumOff val="40000"/>
                  </a:schemeClr>
                </a:solidFill>
              </a:rPr>
            </a:br>
            <a:r>
              <a:rPr lang="en-GB" sz="1292" dirty="0">
                <a:solidFill>
                  <a:schemeClr val="accent3">
                    <a:lumMod val="60000"/>
                    <a:lumOff val="40000"/>
                  </a:schemeClr>
                </a:solidFill>
              </a:rPr>
              <a:t>Variation in friction coefficient</a:t>
            </a:r>
            <a:br>
              <a:rPr lang="en-GB" sz="1292" dirty="0">
                <a:solidFill>
                  <a:schemeClr val="accent3">
                    <a:lumMod val="60000"/>
                    <a:lumOff val="40000"/>
                  </a:schemeClr>
                </a:solidFill>
              </a:rPr>
            </a:br>
            <a:r>
              <a:rPr lang="en-GB" sz="1292" dirty="0">
                <a:solidFill>
                  <a:schemeClr val="accent3">
                    <a:lumMod val="60000"/>
                    <a:lumOff val="40000"/>
                  </a:schemeClr>
                </a:solidFill>
              </a:rPr>
              <a:t>Road Surface Condition</a:t>
            </a:r>
            <a:br>
              <a:rPr lang="en-GB" sz="1292" dirty="0">
                <a:solidFill>
                  <a:schemeClr val="accent3">
                    <a:lumMod val="60000"/>
                    <a:lumOff val="40000"/>
                  </a:schemeClr>
                </a:solidFill>
              </a:rPr>
            </a:br>
            <a:r>
              <a:rPr lang="en-GB" sz="1292" dirty="0">
                <a:solidFill>
                  <a:schemeClr val="accent3">
                    <a:lumMod val="60000"/>
                    <a:lumOff val="40000"/>
                  </a:schemeClr>
                </a:solidFill>
              </a:rPr>
              <a:t>Vehicle Loading</a:t>
            </a:r>
            <a:br>
              <a:rPr lang="en-GB" sz="1292" dirty="0">
                <a:solidFill>
                  <a:schemeClr val="accent3">
                    <a:lumMod val="60000"/>
                    <a:lumOff val="40000"/>
                  </a:schemeClr>
                </a:solidFill>
              </a:rPr>
            </a:br>
            <a:r>
              <a:rPr lang="en-GB" sz="1292" dirty="0">
                <a:solidFill>
                  <a:schemeClr val="accent3">
                    <a:lumMod val="60000"/>
                    <a:lumOff val="40000"/>
                  </a:schemeClr>
                </a:solidFill>
              </a:rPr>
              <a:t>Ambient Temperature</a:t>
            </a:r>
            <a:br>
              <a:rPr lang="en-GB" sz="1292" dirty="0">
                <a:solidFill>
                  <a:schemeClr val="accent3">
                    <a:lumMod val="60000"/>
                    <a:lumOff val="40000"/>
                  </a:schemeClr>
                </a:solidFill>
              </a:rPr>
            </a:br>
            <a:r>
              <a:rPr lang="en-GB" sz="1292" dirty="0">
                <a:solidFill>
                  <a:schemeClr val="accent3">
                    <a:lumMod val="60000"/>
                    <a:lumOff val="40000"/>
                  </a:schemeClr>
                </a:solidFill>
              </a:rPr>
              <a:t>Wear of pad over time</a:t>
            </a:r>
            <a:br>
              <a:rPr lang="en-GB" sz="1292" dirty="0">
                <a:solidFill>
                  <a:schemeClr val="accent3">
                    <a:lumMod val="60000"/>
                    <a:lumOff val="40000"/>
                  </a:schemeClr>
                </a:solidFill>
              </a:rPr>
            </a:br>
            <a:r>
              <a:rPr lang="en-GB" sz="1292" dirty="0">
                <a:solidFill>
                  <a:schemeClr val="accent3">
                    <a:lumMod val="60000"/>
                    <a:lumOff val="40000"/>
                  </a:schemeClr>
                </a:solidFill>
              </a:rPr>
              <a:t>Vehicle speed</a:t>
            </a:r>
          </a:p>
          <a:p>
            <a:pPr algn="ctr" eaLnBrk="0" hangingPunct="0"/>
            <a:r>
              <a:rPr lang="en-GB" sz="1292" dirty="0">
                <a:solidFill>
                  <a:schemeClr val="accent3">
                    <a:lumMod val="60000"/>
                    <a:lumOff val="40000"/>
                  </a:schemeClr>
                </a:solidFill>
              </a:rPr>
              <a:t>etc.</a:t>
            </a:r>
            <a:endParaRPr lang="en-US" sz="1292" dirty="0">
              <a:solidFill>
                <a:schemeClr val="accent3">
                  <a:lumMod val="60000"/>
                  <a:lumOff val="40000"/>
                </a:schemeClr>
              </a:solidFill>
            </a:endParaRPr>
          </a:p>
        </p:txBody>
      </p:sp>
      <p:grpSp>
        <p:nvGrpSpPr>
          <p:cNvPr id="39940" name="Group 9"/>
          <p:cNvGrpSpPr>
            <a:grpSpLocks/>
          </p:cNvGrpSpPr>
          <p:nvPr/>
        </p:nvGrpSpPr>
        <p:grpSpPr bwMode="auto">
          <a:xfrm>
            <a:off x="2509714" y="3726469"/>
            <a:ext cx="1191696" cy="1821473"/>
            <a:chOff x="436" y="2281"/>
            <a:chExt cx="881" cy="1243"/>
          </a:xfrm>
        </p:grpSpPr>
        <p:sp>
          <p:nvSpPr>
            <p:cNvPr id="39959" name="Line 10"/>
            <p:cNvSpPr>
              <a:spLocks noChangeShapeType="1"/>
            </p:cNvSpPr>
            <p:nvPr/>
          </p:nvSpPr>
          <p:spPr bwMode="auto">
            <a:xfrm flipH="1">
              <a:off x="782" y="2937"/>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9960" name="Line 11"/>
            <p:cNvSpPr>
              <a:spLocks noChangeShapeType="1"/>
            </p:cNvSpPr>
            <p:nvPr/>
          </p:nvSpPr>
          <p:spPr bwMode="auto">
            <a:xfrm>
              <a:off x="845" y="2796"/>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9961" name="Line 12"/>
            <p:cNvSpPr>
              <a:spLocks noChangeShapeType="1"/>
            </p:cNvSpPr>
            <p:nvPr/>
          </p:nvSpPr>
          <p:spPr bwMode="auto">
            <a:xfrm flipH="1">
              <a:off x="845" y="2796"/>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9962" name="Line 13"/>
            <p:cNvSpPr>
              <a:spLocks noChangeShapeType="1"/>
            </p:cNvSpPr>
            <p:nvPr/>
          </p:nvSpPr>
          <p:spPr bwMode="auto">
            <a:xfrm flipV="1">
              <a:off x="554" y="3045"/>
              <a:ext cx="0"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9963" name="Line 14"/>
            <p:cNvSpPr>
              <a:spLocks noChangeShapeType="1"/>
            </p:cNvSpPr>
            <p:nvPr/>
          </p:nvSpPr>
          <p:spPr bwMode="auto">
            <a:xfrm>
              <a:off x="598" y="3069"/>
              <a:ext cx="0"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9964" name="Line 15"/>
            <p:cNvSpPr>
              <a:spLocks noChangeShapeType="1"/>
            </p:cNvSpPr>
            <p:nvPr/>
          </p:nvSpPr>
          <p:spPr bwMode="auto">
            <a:xfrm flipV="1">
              <a:off x="544" y="3015"/>
              <a:ext cx="0"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9965" name="Line 16"/>
            <p:cNvSpPr>
              <a:spLocks noChangeShapeType="1"/>
            </p:cNvSpPr>
            <p:nvPr/>
          </p:nvSpPr>
          <p:spPr bwMode="auto">
            <a:xfrm>
              <a:off x="685" y="2874"/>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9966" name="Line 17"/>
            <p:cNvSpPr>
              <a:spLocks noChangeShapeType="1"/>
            </p:cNvSpPr>
            <p:nvPr/>
          </p:nvSpPr>
          <p:spPr bwMode="auto">
            <a:xfrm flipH="1" flipV="1">
              <a:off x="744" y="2978"/>
              <a:ext cx="1"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9967" name="Freeform 18"/>
            <p:cNvSpPr>
              <a:spLocks/>
            </p:cNvSpPr>
            <p:nvPr/>
          </p:nvSpPr>
          <p:spPr bwMode="auto">
            <a:xfrm>
              <a:off x="436" y="2281"/>
              <a:ext cx="498" cy="344"/>
            </a:xfrm>
            <a:custGeom>
              <a:avLst/>
              <a:gdLst>
                <a:gd name="T0" fmla="*/ 312 w 460"/>
                <a:gd name="T1" fmla="*/ 267 h 344"/>
                <a:gd name="T2" fmla="*/ 90 w 460"/>
                <a:gd name="T3" fmla="*/ 320 h 344"/>
                <a:gd name="T4" fmla="*/ 62 w 460"/>
                <a:gd name="T5" fmla="*/ 313 h 344"/>
                <a:gd name="T6" fmla="*/ 40 w 460"/>
                <a:gd name="T7" fmla="*/ 302 h 344"/>
                <a:gd name="T8" fmla="*/ 21 w 460"/>
                <a:gd name="T9" fmla="*/ 290 h 344"/>
                <a:gd name="T10" fmla="*/ 13 w 460"/>
                <a:gd name="T11" fmla="*/ 276 h 344"/>
                <a:gd name="T12" fmla="*/ 2 w 460"/>
                <a:gd name="T13" fmla="*/ 258 h 344"/>
                <a:gd name="T14" fmla="*/ 0 w 460"/>
                <a:gd name="T15" fmla="*/ 238 h 344"/>
                <a:gd name="T16" fmla="*/ 2 w 460"/>
                <a:gd name="T17" fmla="*/ 216 h 344"/>
                <a:gd name="T18" fmla="*/ 13 w 460"/>
                <a:gd name="T19" fmla="*/ 191 h 344"/>
                <a:gd name="T20" fmla="*/ 74 w 460"/>
                <a:gd name="T21" fmla="*/ 184 h 344"/>
                <a:gd name="T22" fmla="*/ 126 w 460"/>
                <a:gd name="T23" fmla="*/ 177 h 344"/>
                <a:gd name="T24" fmla="*/ 169 w 460"/>
                <a:gd name="T25" fmla="*/ 167 h 344"/>
                <a:gd name="T26" fmla="*/ 202 w 460"/>
                <a:gd name="T27" fmla="*/ 158 h 344"/>
                <a:gd name="T28" fmla="*/ 230 w 460"/>
                <a:gd name="T29" fmla="*/ 145 h 344"/>
                <a:gd name="T30" fmla="*/ 243 w 460"/>
                <a:gd name="T31" fmla="*/ 130 h 344"/>
                <a:gd name="T32" fmla="*/ 250 w 460"/>
                <a:gd name="T33" fmla="*/ 115 h 344"/>
                <a:gd name="T34" fmla="*/ 249 w 460"/>
                <a:gd name="T35" fmla="*/ 98 h 344"/>
                <a:gd name="T36" fmla="*/ 312 w 460"/>
                <a:gd name="T37" fmla="*/ 91 h 344"/>
                <a:gd name="T38" fmla="*/ 371 w 460"/>
                <a:gd name="T39" fmla="*/ 83 h 344"/>
                <a:gd name="T40" fmla="*/ 427 w 460"/>
                <a:gd name="T41" fmla="*/ 74 h 344"/>
                <a:gd name="T42" fmla="*/ 472 w 460"/>
                <a:gd name="T43" fmla="*/ 65 h 344"/>
                <a:gd name="T44" fmla="*/ 510 w 460"/>
                <a:gd name="T45" fmla="*/ 52 h 344"/>
                <a:gd name="T46" fmla="*/ 542 w 460"/>
                <a:gd name="T47" fmla="*/ 39 h 344"/>
                <a:gd name="T48" fmla="*/ 569 w 460"/>
                <a:gd name="T49" fmla="*/ 25 h 344"/>
                <a:gd name="T50" fmla="*/ 598 w 460"/>
                <a:gd name="T51" fmla="*/ 16 h 344"/>
                <a:gd name="T52" fmla="*/ 625 w 460"/>
                <a:gd name="T53" fmla="*/ 8 h 344"/>
                <a:gd name="T54" fmla="*/ 647 w 460"/>
                <a:gd name="T55" fmla="*/ 3 h 344"/>
                <a:gd name="T56" fmla="*/ 667 w 460"/>
                <a:gd name="T57" fmla="*/ 0 h 344"/>
                <a:gd name="T58" fmla="*/ 687 w 460"/>
                <a:gd name="T59" fmla="*/ 2 h 344"/>
                <a:gd name="T60" fmla="*/ 705 w 460"/>
                <a:gd name="T61" fmla="*/ 5 h 344"/>
                <a:gd name="T62" fmla="*/ 719 w 460"/>
                <a:gd name="T63" fmla="*/ 12 h 344"/>
                <a:gd name="T64" fmla="*/ 728 w 460"/>
                <a:gd name="T65" fmla="*/ 23 h 344"/>
                <a:gd name="T66" fmla="*/ 738 w 460"/>
                <a:gd name="T67" fmla="*/ 36 h 344"/>
                <a:gd name="T68" fmla="*/ 704 w 460"/>
                <a:gd name="T69" fmla="*/ 75 h 344"/>
                <a:gd name="T70" fmla="*/ 664 w 460"/>
                <a:gd name="T71" fmla="*/ 110 h 344"/>
                <a:gd name="T72" fmla="*/ 615 w 460"/>
                <a:gd name="T73" fmla="*/ 141 h 344"/>
                <a:gd name="T74" fmla="*/ 564 w 460"/>
                <a:gd name="T75" fmla="*/ 170 h 344"/>
                <a:gd name="T76" fmla="*/ 504 w 460"/>
                <a:gd name="T77" fmla="*/ 193 h 344"/>
                <a:gd name="T78" fmla="*/ 436 w 460"/>
                <a:gd name="T79" fmla="*/ 213 h 344"/>
                <a:gd name="T80" fmla="*/ 366 w 460"/>
                <a:gd name="T81" fmla="*/ 230 h 344"/>
                <a:gd name="T82" fmla="*/ 289 w 460"/>
                <a:gd name="T83" fmla="*/ 243 h 344"/>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460"/>
                <a:gd name="T127" fmla="*/ 0 h 344"/>
                <a:gd name="T128" fmla="*/ 460 w 460"/>
                <a:gd name="T129" fmla="*/ 344 h 344"/>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460" h="344">
                  <a:moveTo>
                    <a:pt x="180" y="243"/>
                  </a:moveTo>
                  <a:lnTo>
                    <a:pt x="194" y="267"/>
                  </a:lnTo>
                  <a:lnTo>
                    <a:pt x="71" y="343"/>
                  </a:lnTo>
                  <a:lnTo>
                    <a:pt x="56" y="320"/>
                  </a:lnTo>
                  <a:lnTo>
                    <a:pt x="47" y="317"/>
                  </a:lnTo>
                  <a:lnTo>
                    <a:pt x="39" y="313"/>
                  </a:lnTo>
                  <a:lnTo>
                    <a:pt x="31" y="307"/>
                  </a:lnTo>
                  <a:lnTo>
                    <a:pt x="25" y="302"/>
                  </a:lnTo>
                  <a:lnTo>
                    <a:pt x="20" y="297"/>
                  </a:lnTo>
                  <a:lnTo>
                    <a:pt x="14" y="290"/>
                  </a:lnTo>
                  <a:lnTo>
                    <a:pt x="10" y="283"/>
                  </a:lnTo>
                  <a:lnTo>
                    <a:pt x="7" y="276"/>
                  </a:lnTo>
                  <a:lnTo>
                    <a:pt x="4" y="267"/>
                  </a:lnTo>
                  <a:lnTo>
                    <a:pt x="2" y="258"/>
                  </a:lnTo>
                  <a:lnTo>
                    <a:pt x="1" y="248"/>
                  </a:lnTo>
                  <a:lnTo>
                    <a:pt x="0" y="238"/>
                  </a:lnTo>
                  <a:lnTo>
                    <a:pt x="1" y="226"/>
                  </a:lnTo>
                  <a:lnTo>
                    <a:pt x="2" y="216"/>
                  </a:lnTo>
                  <a:lnTo>
                    <a:pt x="4" y="203"/>
                  </a:lnTo>
                  <a:lnTo>
                    <a:pt x="7" y="191"/>
                  </a:lnTo>
                  <a:lnTo>
                    <a:pt x="26" y="187"/>
                  </a:lnTo>
                  <a:lnTo>
                    <a:pt x="46" y="184"/>
                  </a:lnTo>
                  <a:lnTo>
                    <a:pt x="62" y="181"/>
                  </a:lnTo>
                  <a:lnTo>
                    <a:pt x="78" y="177"/>
                  </a:lnTo>
                  <a:lnTo>
                    <a:pt x="92" y="172"/>
                  </a:lnTo>
                  <a:lnTo>
                    <a:pt x="105" y="167"/>
                  </a:lnTo>
                  <a:lnTo>
                    <a:pt x="117" y="163"/>
                  </a:lnTo>
                  <a:lnTo>
                    <a:pt x="127" y="158"/>
                  </a:lnTo>
                  <a:lnTo>
                    <a:pt x="135" y="151"/>
                  </a:lnTo>
                  <a:lnTo>
                    <a:pt x="142" y="145"/>
                  </a:lnTo>
                  <a:lnTo>
                    <a:pt x="148" y="138"/>
                  </a:lnTo>
                  <a:lnTo>
                    <a:pt x="151" y="130"/>
                  </a:lnTo>
                  <a:lnTo>
                    <a:pt x="155" y="123"/>
                  </a:lnTo>
                  <a:lnTo>
                    <a:pt x="155" y="115"/>
                  </a:lnTo>
                  <a:lnTo>
                    <a:pt x="155" y="107"/>
                  </a:lnTo>
                  <a:lnTo>
                    <a:pt x="154" y="98"/>
                  </a:lnTo>
                  <a:lnTo>
                    <a:pt x="174" y="94"/>
                  </a:lnTo>
                  <a:lnTo>
                    <a:pt x="194" y="91"/>
                  </a:lnTo>
                  <a:lnTo>
                    <a:pt x="213" y="87"/>
                  </a:lnTo>
                  <a:lnTo>
                    <a:pt x="231" y="83"/>
                  </a:lnTo>
                  <a:lnTo>
                    <a:pt x="248" y="79"/>
                  </a:lnTo>
                  <a:lnTo>
                    <a:pt x="264" y="74"/>
                  </a:lnTo>
                  <a:lnTo>
                    <a:pt x="280" y="69"/>
                  </a:lnTo>
                  <a:lnTo>
                    <a:pt x="294" y="65"/>
                  </a:lnTo>
                  <a:lnTo>
                    <a:pt x="306" y="58"/>
                  </a:lnTo>
                  <a:lnTo>
                    <a:pt x="317" y="52"/>
                  </a:lnTo>
                  <a:lnTo>
                    <a:pt x="327" y="45"/>
                  </a:lnTo>
                  <a:lnTo>
                    <a:pt x="337" y="39"/>
                  </a:lnTo>
                  <a:lnTo>
                    <a:pt x="345" y="31"/>
                  </a:lnTo>
                  <a:lnTo>
                    <a:pt x="354" y="25"/>
                  </a:lnTo>
                  <a:lnTo>
                    <a:pt x="361" y="20"/>
                  </a:lnTo>
                  <a:lnTo>
                    <a:pt x="371" y="16"/>
                  </a:lnTo>
                  <a:lnTo>
                    <a:pt x="378" y="11"/>
                  </a:lnTo>
                  <a:lnTo>
                    <a:pt x="387" y="8"/>
                  </a:lnTo>
                  <a:lnTo>
                    <a:pt x="394" y="5"/>
                  </a:lnTo>
                  <a:lnTo>
                    <a:pt x="402" y="3"/>
                  </a:lnTo>
                  <a:lnTo>
                    <a:pt x="408" y="1"/>
                  </a:lnTo>
                  <a:lnTo>
                    <a:pt x="415" y="0"/>
                  </a:lnTo>
                  <a:lnTo>
                    <a:pt x="421" y="0"/>
                  </a:lnTo>
                  <a:lnTo>
                    <a:pt x="428" y="2"/>
                  </a:lnTo>
                  <a:lnTo>
                    <a:pt x="433" y="3"/>
                  </a:lnTo>
                  <a:lnTo>
                    <a:pt x="438" y="5"/>
                  </a:lnTo>
                  <a:lnTo>
                    <a:pt x="442" y="8"/>
                  </a:lnTo>
                  <a:lnTo>
                    <a:pt x="446" y="12"/>
                  </a:lnTo>
                  <a:lnTo>
                    <a:pt x="449" y="17"/>
                  </a:lnTo>
                  <a:lnTo>
                    <a:pt x="453" y="23"/>
                  </a:lnTo>
                  <a:lnTo>
                    <a:pt x="456" y="28"/>
                  </a:lnTo>
                  <a:lnTo>
                    <a:pt x="459" y="36"/>
                  </a:lnTo>
                  <a:lnTo>
                    <a:pt x="448" y="56"/>
                  </a:lnTo>
                  <a:lnTo>
                    <a:pt x="437" y="75"/>
                  </a:lnTo>
                  <a:lnTo>
                    <a:pt x="424" y="92"/>
                  </a:lnTo>
                  <a:lnTo>
                    <a:pt x="412" y="110"/>
                  </a:lnTo>
                  <a:lnTo>
                    <a:pt x="398" y="126"/>
                  </a:lnTo>
                  <a:lnTo>
                    <a:pt x="382" y="141"/>
                  </a:lnTo>
                  <a:lnTo>
                    <a:pt x="366" y="156"/>
                  </a:lnTo>
                  <a:lnTo>
                    <a:pt x="350" y="170"/>
                  </a:lnTo>
                  <a:lnTo>
                    <a:pt x="331" y="181"/>
                  </a:lnTo>
                  <a:lnTo>
                    <a:pt x="313" y="193"/>
                  </a:lnTo>
                  <a:lnTo>
                    <a:pt x="293" y="204"/>
                  </a:lnTo>
                  <a:lnTo>
                    <a:pt x="272" y="213"/>
                  </a:lnTo>
                  <a:lnTo>
                    <a:pt x="250" y="222"/>
                  </a:lnTo>
                  <a:lnTo>
                    <a:pt x="227" y="230"/>
                  </a:lnTo>
                  <a:lnTo>
                    <a:pt x="204" y="237"/>
                  </a:lnTo>
                  <a:lnTo>
                    <a:pt x="180" y="243"/>
                  </a:lnTo>
                </a:path>
              </a:pathLst>
            </a:custGeom>
            <a:solidFill>
              <a:srgbClr val="000000"/>
            </a:solidFill>
            <a:ln w="12700" cap="rnd" cmpd="sng">
              <a:solidFill>
                <a:srgbClr val="000000"/>
              </a:solidFill>
              <a:prstDash val="solid"/>
              <a:round/>
              <a:headEnd type="none" w="med" len="med"/>
              <a:tailEnd type="none" w="med" len="med"/>
            </a:ln>
          </p:spPr>
          <p:txBody>
            <a:bodyPr/>
            <a:lstStyle/>
            <a:p>
              <a:endParaRPr lang="en-US" sz="1477" dirty="0"/>
            </a:p>
          </p:txBody>
        </p:sp>
        <p:sp>
          <p:nvSpPr>
            <p:cNvPr id="39968" name="Freeform 19"/>
            <p:cNvSpPr>
              <a:spLocks/>
            </p:cNvSpPr>
            <p:nvPr/>
          </p:nvSpPr>
          <p:spPr bwMode="auto">
            <a:xfrm>
              <a:off x="436" y="2281"/>
              <a:ext cx="498" cy="344"/>
            </a:xfrm>
            <a:custGeom>
              <a:avLst/>
              <a:gdLst>
                <a:gd name="T0" fmla="*/ 312 w 460"/>
                <a:gd name="T1" fmla="*/ 267 h 344"/>
                <a:gd name="T2" fmla="*/ 90 w 460"/>
                <a:gd name="T3" fmla="*/ 320 h 344"/>
                <a:gd name="T4" fmla="*/ 62 w 460"/>
                <a:gd name="T5" fmla="*/ 313 h 344"/>
                <a:gd name="T6" fmla="*/ 40 w 460"/>
                <a:gd name="T7" fmla="*/ 302 h 344"/>
                <a:gd name="T8" fmla="*/ 21 w 460"/>
                <a:gd name="T9" fmla="*/ 290 h 344"/>
                <a:gd name="T10" fmla="*/ 13 w 460"/>
                <a:gd name="T11" fmla="*/ 276 h 344"/>
                <a:gd name="T12" fmla="*/ 2 w 460"/>
                <a:gd name="T13" fmla="*/ 258 h 344"/>
                <a:gd name="T14" fmla="*/ 0 w 460"/>
                <a:gd name="T15" fmla="*/ 238 h 344"/>
                <a:gd name="T16" fmla="*/ 2 w 460"/>
                <a:gd name="T17" fmla="*/ 216 h 344"/>
                <a:gd name="T18" fmla="*/ 13 w 460"/>
                <a:gd name="T19" fmla="*/ 191 h 344"/>
                <a:gd name="T20" fmla="*/ 74 w 460"/>
                <a:gd name="T21" fmla="*/ 184 h 344"/>
                <a:gd name="T22" fmla="*/ 126 w 460"/>
                <a:gd name="T23" fmla="*/ 177 h 344"/>
                <a:gd name="T24" fmla="*/ 169 w 460"/>
                <a:gd name="T25" fmla="*/ 167 h 344"/>
                <a:gd name="T26" fmla="*/ 202 w 460"/>
                <a:gd name="T27" fmla="*/ 158 h 344"/>
                <a:gd name="T28" fmla="*/ 230 w 460"/>
                <a:gd name="T29" fmla="*/ 145 h 344"/>
                <a:gd name="T30" fmla="*/ 243 w 460"/>
                <a:gd name="T31" fmla="*/ 130 h 344"/>
                <a:gd name="T32" fmla="*/ 250 w 460"/>
                <a:gd name="T33" fmla="*/ 115 h 344"/>
                <a:gd name="T34" fmla="*/ 249 w 460"/>
                <a:gd name="T35" fmla="*/ 98 h 344"/>
                <a:gd name="T36" fmla="*/ 312 w 460"/>
                <a:gd name="T37" fmla="*/ 91 h 344"/>
                <a:gd name="T38" fmla="*/ 371 w 460"/>
                <a:gd name="T39" fmla="*/ 83 h 344"/>
                <a:gd name="T40" fmla="*/ 427 w 460"/>
                <a:gd name="T41" fmla="*/ 74 h 344"/>
                <a:gd name="T42" fmla="*/ 472 w 460"/>
                <a:gd name="T43" fmla="*/ 65 h 344"/>
                <a:gd name="T44" fmla="*/ 510 w 460"/>
                <a:gd name="T45" fmla="*/ 52 h 344"/>
                <a:gd name="T46" fmla="*/ 542 w 460"/>
                <a:gd name="T47" fmla="*/ 39 h 344"/>
                <a:gd name="T48" fmla="*/ 569 w 460"/>
                <a:gd name="T49" fmla="*/ 25 h 344"/>
                <a:gd name="T50" fmla="*/ 598 w 460"/>
                <a:gd name="T51" fmla="*/ 16 h 344"/>
                <a:gd name="T52" fmla="*/ 625 w 460"/>
                <a:gd name="T53" fmla="*/ 8 h 344"/>
                <a:gd name="T54" fmla="*/ 647 w 460"/>
                <a:gd name="T55" fmla="*/ 3 h 344"/>
                <a:gd name="T56" fmla="*/ 667 w 460"/>
                <a:gd name="T57" fmla="*/ 0 h 344"/>
                <a:gd name="T58" fmla="*/ 687 w 460"/>
                <a:gd name="T59" fmla="*/ 2 h 344"/>
                <a:gd name="T60" fmla="*/ 705 w 460"/>
                <a:gd name="T61" fmla="*/ 5 h 344"/>
                <a:gd name="T62" fmla="*/ 719 w 460"/>
                <a:gd name="T63" fmla="*/ 12 h 344"/>
                <a:gd name="T64" fmla="*/ 728 w 460"/>
                <a:gd name="T65" fmla="*/ 23 h 344"/>
                <a:gd name="T66" fmla="*/ 738 w 460"/>
                <a:gd name="T67" fmla="*/ 36 h 344"/>
                <a:gd name="T68" fmla="*/ 704 w 460"/>
                <a:gd name="T69" fmla="*/ 75 h 344"/>
                <a:gd name="T70" fmla="*/ 664 w 460"/>
                <a:gd name="T71" fmla="*/ 110 h 344"/>
                <a:gd name="T72" fmla="*/ 615 w 460"/>
                <a:gd name="T73" fmla="*/ 141 h 344"/>
                <a:gd name="T74" fmla="*/ 564 w 460"/>
                <a:gd name="T75" fmla="*/ 170 h 344"/>
                <a:gd name="T76" fmla="*/ 504 w 460"/>
                <a:gd name="T77" fmla="*/ 193 h 344"/>
                <a:gd name="T78" fmla="*/ 436 w 460"/>
                <a:gd name="T79" fmla="*/ 213 h 344"/>
                <a:gd name="T80" fmla="*/ 366 w 460"/>
                <a:gd name="T81" fmla="*/ 230 h 344"/>
                <a:gd name="T82" fmla="*/ 289 w 460"/>
                <a:gd name="T83" fmla="*/ 243 h 344"/>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460"/>
                <a:gd name="T127" fmla="*/ 0 h 344"/>
                <a:gd name="T128" fmla="*/ 460 w 460"/>
                <a:gd name="T129" fmla="*/ 344 h 344"/>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460" h="344">
                  <a:moveTo>
                    <a:pt x="180" y="243"/>
                  </a:moveTo>
                  <a:lnTo>
                    <a:pt x="194" y="267"/>
                  </a:lnTo>
                  <a:lnTo>
                    <a:pt x="71" y="343"/>
                  </a:lnTo>
                  <a:lnTo>
                    <a:pt x="56" y="320"/>
                  </a:lnTo>
                  <a:lnTo>
                    <a:pt x="47" y="317"/>
                  </a:lnTo>
                  <a:lnTo>
                    <a:pt x="39" y="313"/>
                  </a:lnTo>
                  <a:lnTo>
                    <a:pt x="31" y="307"/>
                  </a:lnTo>
                  <a:lnTo>
                    <a:pt x="25" y="302"/>
                  </a:lnTo>
                  <a:lnTo>
                    <a:pt x="20" y="297"/>
                  </a:lnTo>
                  <a:lnTo>
                    <a:pt x="14" y="290"/>
                  </a:lnTo>
                  <a:lnTo>
                    <a:pt x="10" y="283"/>
                  </a:lnTo>
                  <a:lnTo>
                    <a:pt x="7" y="276"/>
                  </a:lnTo>
                  <a:lnTo>
                    <a:pt x="4" y="267"/>
                  </a:lnTo>
                  <a:lnTo>
                    <a:pt x="2" y="258"/>
                  </a:lnTo>
                  <a:lnTo>
                    <a:pt x="1" y="248"/>
                  </a:lnTo>
                  <a:lnTo>
                    <a:pt x="0" y="238"/>
                  </a:lnTo>
                  <a:lnTo>
                    <a:pt x="1" y="226"/>
                  </a:lnTo>
                  <a:lnTo>
                    <a:pt x="2" y="216"/>
                  </a:lnTo>
                  <a:lnTo>
                    <a:pt x="4" y="203"/>
                  </a:lnTo>
                  <a:lnTo>
                    <a:pt x="7" y="191"/>
                  </a:lnTo>
                  <a:lnTo>
                    <a:pt x="26" y="187"/>
                  </a:lnTo>
                  <a:lnTo>
                    <a:pt x="46" y="184"/>
                  </a:lnTo>
                  <a:lnTo>
                    <a:pt x="62" y="181"/>
                  </a:lnTo>
                  <a:lnTo>
                    <a:pt x="78" y="177"/>
                  </a:lnTo>
                  <a:lnTo>
                    <a:pt x="92" y="172"/>
                  </a:lnTo>
                  <a:lnTo>
                    <a:pt x="105" y="167"/>
                  </a:lnTo>
                  <a:lnTo>
                    <a:pt x="117" y="163"/>
                  </a:lnTo>
                  <a:lnTo>
                    <a:pt x="127" y="158"/>
                  </a:lnTo>
                  <a:lnTo>
                    <a:pt x="135" y="151"/>
                  </a:lnTo>
                  <a:lnTo>
                    <a:pt x="142" y="145"/>
                  </a:lnTo>
                  <a:lnTo>
                    <a:pt x="148" y="138"/>
                  </a:lnTo>
                  <a:lnTo>
                    <a:pt x="151" y="130"/>
                  </a:lnTo>
                  <a:lnTo>
                    <a:pt x="155" y="123"/>
                  </a:lnTo>
                  <a:lnTo>
                    <a:pt x="155" y="115"/>
                  </a:lnTo>
                  <a:lnTo>
                    <a:pt x="155" y="107"/>
                  </a:lnTo>
                  <a:lnTo>
                    <a:pt x="154" y="98"/>
                  </a:lnTo>
                  <a:lnTo>
                    <a:pt x="174" y="94"/>
                  </a:lnTo>
                  <a:lnTo>
                    <a:pt x="194" y="91"/>
                  </a:lnTo>
                  <a:lnTo>
                    <a:pt x="213" y="87"/>
                  </a:lnTo>
                  <a:lnTo>
                    <a:pt x="231" y="83"/>
                  </a:lnTo>
                  <a:lnTo>
                    <a:pt x="248" y="79"/>
                  </a:lnTo>
                  <a:lnTo>
                    <a:pt x="264" y="74"/>
                  </a:lnTo>
                  <a:lnTo>
                    <a:pt x="280" y="69"/>
                  </a:lnTo>
                  <a:lnTo>
                    <a:pt x="294" y="65"/>
                  </a:lnTo>
                  <a:lnTo>
                    <a:pt x="306" y="58"/>
                  </a:lnTo>
                  <a:lnTo>
                    <a:pt x="317" y="52"/>
                  </a:lnTo>
                  <a:lnTo>
                    <a:pt x="327" y="45"/>
                  </a:lnTo>
                  <a:lnTo>
                    <a:pt x="337" y="39"/>
                  </a:lnTo>
                  <a:lnTo>
                    <a:pt x="345" y="31"/>
                  </a:lnTo>
                  <a:lnTo>
                    <a:pt x="354" y="25"/>
                  </a:lnTo>
                  <a:lnTo>
                    <a:pt x="361" y="20"/>
                  </a:lnTo>
                  <a:lnTo>
                    <a:pt x="371" y="16"/>
                  </a:lnTo>
                  <a:lnTo>
                    <a:pt x="378" y="11"/>
                  </a:lnTo>
                  <a:lnTo>
                    <a:pt x="387" y="8"/>
                  </a:lnTo>
                  <a:lnTo>
                    <a:pt x="394" y="5"/>
                  </a:lnTo>
                  <a:lnTo>
                    <a:pt x="402" y="3"/>
                  </a:lnTo>
                  <a:lnTo>
                    <a:pt x="408" y="1"/>
                  </a:lnTo>
                  <a:lnTo>
                    <a:pt x="415" y="0"/>
                  </a:lnTo>
                  <a:lnTo>
                    <a:pt x="421" y="0"/>
                  </a:lnTo>
                  <a:lnTo>
                    <a:pt x="428" y="2"/>
                  </a:lnTo>
                  <a:lnTo>
                    <a:pt x="433" y="3"/>
                  </a:lnTo>
                  <a:lnTo>
                    <a:pt x="438" y="5"/>
                  </a:lnTo>
                  <a:lnTo>
                    <a:pt x="442" y="8"/>
                  </a:lnTo>
                  <a:lnTo>
                    <a:pt x="446" y="12"/>
                  </a:lnTo>
                  <a:lnTo>
                    <a:pt x="449" y="17"/>
                  </a:lnTo>
                  <a:lnTo>
                    <a:pt x="453" y="23"/>
                  </a:lnTo>
                  <a:lnTo>
                    <a:pt x="456" y="28"/>
                  </a:lnTo>
                  <a:lnTo>
                    <a:pt x="459" y="36"/>
                  </a:lnTo>
                  <a:lnTo>
                    <a:pt x="448" y="56"/>
                  </a:lnTo>
                  <a:lnTo>
                    <a:pt x="437" y="75"/>
                  </a:lnTo>
                  <a:lnTo>
                    <a:pt x="424" y="92"/>
                  </a:lnTo>
                  <a:lnTo>
                    <a:pt x="412" y="110"/>
                  </a:lnTo>
                  <a:lnTo>
                    <a:pt x="398" y="126"/>
                  </a:lnTo>
                  <a:lnTo>
                    <a:pt x="382" y="141"/>
                  </a:lnTo>
                  <a:lnTo>
                    <a:pt x="366" y="156"/>
                  </a:lnTo>
                  <a:lnTo>
                    <a:pt x="350" y="170"/>
                  </a:lnTo>
                  <a:lnTo>
                    <a:pt x="331" y="181"/>
                  </a:lnTo>
                  <a:lnTo>
                    <a:pt x="313" y="193"/>
                  </a:lnTo>
                  <a:lnTo>
                    <a:pt x="293" y="204"/>
                  </a:lnTo>
                  <a:lnTo>
                    <a:pt x="272" y="213"/>
                  </a:lnTo>
                  <a:lnTo>
                    <a:pt x="250" y="222"/>
                  </a:lnTo>
                  <a:lnTo>
                    <a:pt x="227" y="230"/>
                  </a:lnTo>
                  <a:lnTo>
                    <a:pt x="204" y="237"/>
                  </a:lnTo>
                  <a:lnTo>
                    <a:pt x="180" y="243"/>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9969" name="Line 20"/>
            <p:cNvSpPr>
              <a:spLocks noChangeShapeType="1"/>
            </p:cNvSpPr>
            <p:nvPr/>
          </p:nvSpPr>
          <p:spPr bwMode="auto">
            <a:xfrm flipV="1">
              <a:off x="497" y="2524"/>
              <a:ext cx="134" cy="77"/>
            </a:xfrm>
            <a:prstGeom prst="line">
              <a:avLst/>
            </a:prstGeom>
            <a:noFill/>
            <a:ln w="12700">
              <a:solidFill>
                <a:srgbClr val="FFFFFF"/>
              </a:solidFill>
              <a:round/>
              <a:headEnd/>
              <a:tailEnd/>
            </a:ln>
            <a:extLst>
              <a:ext uri="{909E8E84-426E-40DD-AFC4-6F175D3DCCD1}">
                <a14:hiddenFill xmlns:a14="http://schemas.microsoft.com/office/drawing/2010/main">
                  <a:noFill/>
                </a14:hiddenFill>
              </a:ext>
            </a:extLst>
          </p:spPr>
          <p:txBody>
            <a:bodyPr/>
            <a:lstStyle/>
            <a:p>
              <a:endParaRPr lang="en-US" sz="1477" dirty="0"/>
            </a:p>
          </p:txBody>
        </p:sp>
        <p:sp>
          <p:nvSpPr>
            <p:cNvPr id="39970" name="Freeform 21"/>
            <p:cNvSpPr>
              <a:spLocks/>
            </p:cNvSpPr>
            <p:nvPr/>
          </p:nvSpPr>
          <p:spPr bwMode="auto">
            <a:xfrm>
              <a:off x="690" y="2370"/>
              <a:ext cx="117" cy="117"/>
            </a:xfrm>
            <a:custGeom>
              <a:avLst/>
              <a:gdLst>
                <a:gd name="T0" fmla="*/ 14 w 108"/>
                <a:gd name="T1" fmla="*/ 116 h 117"/>
                <a:gd name="T2" fmla="*/ 4 w 108"/>
                <a:gd name="T3" fmla="*/ 108 h 117"/>
                <a:gd name="T4" fmla="*/ 1 w 108"/>
                <a:gd name="T5" fmla="*/ 100 h 117"/>
                <a:gd name="T6" fmla="*/ 0 w 108"/>
                <a:gd name="T7" fmla="*/ 94 h 117"/>
                <a:gd name="T8" fmla="*/ 0 w 108"/>
                <a:gd name="T9" fmla="*/ 86 h 117"/>
                <a:gd name="T10" fmla="*/ 1 w 108"/>
                <a:gd name="T11" fmla="*/ 78 h 117"/>
                <a:gd name="T12" fmla="*/ 4 w 108"/>
                <a:gd name="T13" fmla="*/ 72 h 117"/>
                <a:gd name="T14" fmla="*/ 15 w 108"/>
                <a:gd name="T15" fmla="*/ 65 h 117"/>
                <a:gd name="T16" fmla="*/ 22 w 108"/>
                <a:gd name="T17" fmla="*/ 58 h 117"/>
                <a:gd name="T18" fmla="*/ 34 w 108"/>
                <a:gd name="T19" fmla="*/ 50 h 117"/>
                <a:gd name="T20" fmla="*/ 48 w 108"/>
                <a:gd name="T21" fmla="*/ 43 h 117"/>
                <a:gd name="T22" fmla="*/ 63 w 108"/>
                <a:gd name="T23" fmla="*/ 36 h 117"/>
                <a:gd name="T24" fmla="*/ 81 w 108"/>
                <a:gd name="T25" fmla="*/ 28 h 117"/>
                <a:gd name="T26" fmla="*/ 101 w 108"/>
                <a:gd name="T27" fmla="*/ 21 h 117"/>
                <a:gd name="T28" fmla="*/ 122 w 108"/>
                <a:gd name="T29" fmla="*/ 14 h 117"/>
                <a:gd name="T30" fmla="*/ 146 w 108"/>
                <a:gd name="T31" fmla="*/ 7 h 117"/>
                <a:gd name="T32" fmla="*/ 173 w 108"/>
                <a:gd name="T33" fmla="*/ 0 h 117"/>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08"/>
                <a:gd name="T52" fmla="*/ 0 h 117"/>
                <a:gd name="T53" fmla="*/ 108 w 108"/>
                <a:gd name="T54" fmla="*/ 117 h 117"/>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08" h="117">
                  <a:moveTo>
                    <a:pt x="8" y="116"/>
                  </a:moveTo>
                  <a:lnTo>
                    <a:pt x="4" y="108"/>
                  </a:lnTo>
                  <a:lnTo>
                    <a:pt x="1" y="100"/>
                  </a:lnTo>
                  <a:lnTo>
                    <a:pt x="0" y="94"/>
                  </a:lnTo>
                  <a:lnTo>
                    <a:pt x="0" y="86"/>
                  </a:lnTo>
                  <a:lnTo>
                    <a:pt x="1" y="78"/>
                  </a:lnTo>
                  <a:lnTo>
                    <a:pt x="4" y="72"/>
                  </a:lnTo>
                  <a:lnTo>
                    <a:pt x="9" y="65"/>
                  </a:lnTo>
                  <a:lnTo>
                    <a:pt x="14" y="58"/>
                  </a:lnTo>
                  <a:lnTo>
                    <a:pt x="21" y="50"/>
                  </a:lnTo>
                  <a:lnTo>
                    <a:pt x="30" y="43"/>
                  </a:lnTo>
                  <a:lnTo>
                    <a:pt x="39" y="36"/>
                  </a:lnTo>
                  <a:lnTo>
                    <a:pt x="50" y="28"/>
                  </a:lnTo>
                  <a:lnTo>
                    <a:pt x="62" y="21"/>
                  </a:lnTo>
                  <a:lnTo>
                    <a:pt x="76" y="14"/>
                  </a:lnTo>
                  <a:lnTo>
                    <a:pt x="90" y="7"/>
                  </a:lnTo>
                  <a:lnTo>
                    <a:pt x="107"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9971" name="Line 22"/>
            <p:cNvSpPr>
              <a:spLocks noChangeShapeType="1"/>
            </p:cNvSpPr>
            <p:nvPr/>
          </p:nvSpPr>
          <p:spPr bwMode="auto">
            <a:xfrm flipH="1">
              <a:off x="697" y="2948"/>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9972" name="Line 23"/>
            <p:cNvSpPr>
              <a:spLocks noChangeShapeType="1"/>
            </p:cNvSpPr>
            <p:nvPr/>
          </p:nvSpPr>
          <p:spPr bwMode="auto">
            <a:xfrm>
              <a:off x="805" y="2831"/>
              <a:ext cx="0" cy="2"/>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9973" name="Freeform 24"/>
            <p:cNvSpPr>
              <a:spLocks/>
            </p:cNvSpPr>
            <p:nvPr/>
          </p:nvSpPr>
          <p:spPr bwMode="auto">
            <a:xfrm>
              <a:off x="779" y="2330"/>
              <a:ext cx="28" cy="41"/>
            </a:xfrm>
            <a:custGeom>
              <a:avLst/>
              <a:gdLst>
                <a:gd name="T0" fmla="*/ 48 w 25"/>
                <a:gd name="T1" fmla="*/ 40 h 41"/>
                <a:gd name="T2" fmla="*/ 45 w 25"/>
                <a:gd name="T3" fmla="*/ 35 h 41"/>
                <a:gd name="T4" fmla="*/ 45 w 25"/>
                <a:gd name="T5" fmla="*/ 30 h 41"/>
                <a:gd name="T6" fmla="*/ 45 w 25"/>
                <a:gd name="T7" fmla="*/ 26 h 41"/>
                <a:gd name="T8" fmla="*/ 44 w 25"/>
                <a:gd name="T9" fmla="*/ 23 h 41"/>
                <a:gd name="T10" fmla="*/ 43 w 25"/>
                <a:gd name="T11" fmla="*/ 20 h 41"/>
                <a:gd name="T12" fmla="*/ 39 w 25"/>
                <a:gd name="T13" fmla="*/ 17 h 41"/>
                <a:gd name="T14" fmla="*/ 38 w 25"/>
                <a:gd name="T15" fmla="*/ 14 h 41"/>
                <a:gd name="T16" fmla="*/ 35 w 25"/>
                <a:gd name="T17" fmla="*/ 12 h 41"/>
                <a:gd name="T18" fmla="*/ 31 w 25"/>
                <a:gd name="T19" fmla="*/ 9 h 41"/>
                <a:gd name="T20" fmla="*/ 28 w 25"/>
                <a:gd name="T21" fmla="*/ 7 h 41"/>
                <a:gd name="T22" fmla="*/ 24 w 25"/>
                <a:gd name="T23" fmla="*/ 5 h 41"/>
                <a:gd name="T24" fmla="*/ 19 w 25"/>
                <a:gd name="T25" fmla="*/ 3 h 41"/>
                <a:gd name="T26" fmla="*/ 13 w 25"/>
                <a:gd name="T27" fmla="*/ 3 h 41"/>
                <a:gd name="T28" fmla="*/ 11 w 25"/>
                <a:gd name="T29" fmla="*/ 1 h 41"/>
                <a:gd name="T30" fmla="*/ 3 w 25"/>
                <a:gd name="T31" fmla="*/ 0 h 41"/>
                <a:gd name="T32" fmla="*/ 0 w 25"/>
                <a:gd name="T33" fmla="*/ 0 h 4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25"/>
                <a:gd name="T52" fmla="*/ 0 h 41"/>
                <a:gd name="T53" fmla="*/ 25 w 25"/>
                <a:gd name="T54" fmla="*/ 41 h 4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25" h="41">
                  <a:moveTo>
                    <a:pt x="24" y="40"/>
                  </a:moveTo>
                  <a:lnTo>
                    <a:pt x="23" y="35"/>
                  </a:lnTo>
                  <a:lnTo>
                    <a:pt x="23" y="30"/>
                  </a:lnTo>
                  <a:lnTo>
                    <a:pt x="23" y="26"/>
                  </a:lnTo>
                  <a:lnTo>
                    <a:pt x="22" y="23"/>
                  </a:lnTo>
                  <a:lnTo>
                    <a:pt x="21" y="20"/>
                  </a:lnTo>
                  <a:lnTo>
                    <a:pt x="20" y="17"/>
                  </a:lnTo>
                  <a:lnTo>
                    <a:pt x="19" y="14"/>
                  </a:lnTo>
                  <a:lnTo>
                    <a:pt x="18" y="12"/>
                  </a:lnTo>
                  <a:lnTo>
                    <a:pt x="16" y="9"/>
                  </a:lnTo>
                  <a:lnTo>
                    <a:pt x="14" y="7"/>
                  </a:lnTo>
                  <a:lnTo>
                    <a:pt x="12" y="5"/>
                  </a:lnTo>
                  <a:lnTo>
                    <a:pt x="10" y="3"/>
                  </a:lnTo>
                  <a:lnTo>
                    <a:pt x="7" y="3"/>
                  </a:lnTo>
                  <a:lnTo>
                    <a:pt x="5" y="1"/>
                  </a:lnTo>
                  <a:lnTo>
                    <a:pt x="3" y="0"/>
                  </a:lnTo>
                  <a:lnTo>
                    <a:pt x="0"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9974" name="Line 25"/>
            <p:cNvSpPr>
              <a:spLocks noChangeShapeType="1"/>
            </p:cNvSpPr>
            <p:nvPr/>
          </p:nvSpPr>
          <p:spPr bwMode="auto">
            <a:xfrm flipH="1">
              <a:off x="804" y="2832"/>
              <a:ext cx="4"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9975" name="Line 26"/>
            <p:cNvSpPr>
              <a:spLocks noChangeShapeType="1"/>
            </p:cNvSpPr>
            <p:nvPr/>
          </p:nvSpPr>
          <p:spPr bwMode="auto">
            <a:xfrm flipV="1">
              <a:off x="779" y="2792"/>
              <a:ext cx="0"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9976" name="Freeform 27"/>
            <p:cNvSpPr>
              <a:spLocks/>
            </p:cNvSpPr>
            <p:nvPr/>
          </p:nvSpPr>
          <p:spPr bwMode="auto">
            <a:xfrm>
              <a:off x="445" y="2524"/>
              <a:ext cx="34" cy="35"/>
            </a:xfrm>
            <a:custGeom>
              <a:avLst/>
              <a:gdLst>
                <a:gd name="T0" fmla="*/ 0 w 32"/>
                <a:gd name="T1" fmla="*/ 0 h 35"/>
                <a:gd name="T2" fmla="*/ 1 w 32"/>
                <a:gd name="T3" fmla="*/ 3 h 35"/>
                <a:gd name="T4" fmla="*/ 3 w 32"/>
                <a:gd name="T5" fmla="*/ 7 h 35"/>
                <a:gd name="T6" fmla="*/ 5 w 32"/>
                <a:gd name="T7" fmla="*/ 10 h 35"/>
                <a:gd name="T8" fmla="*/ 6 w 32"/>
                <a:gd name="T9" fmla="*/ 12 h 35"/>
                <a:gd name="T10" fmla="*/ 15 w 32"/>
                <a:gd name="T11" fmla="*/ 16 h 35"/>
                <a:gd name="T12" fmla="*/ 16 w 32"/>
                <a:gd name="T13" fmla="*/ 19 h 35"/>
                <a:gd name="T14" fmla="*/ 19 w 32"/>
                <a:gd name="T15" fmla="*/ 21 h 35"/>
                <a:gd name="T16" fmla="*/ 21 w 32"/>
                <a:gd name="T17" fmla="*/ 24 h 35"/>
                <a:gd name="T18" fmla="*/ 23 w 32"/>
                <a:gd name="T19" fmla="*/ 25 h 35"/>
                <a:gd name="T20" fmla="*/ 24 w 32"/>
                <a:gd name="T21" fmla="*/ 27 h 35"/>
                <a:gd name="T22" fmla="*/ 30 w 32"/>
                <a:gd name="T23" fmla="*/ 29 h 35"/>
                <a:gd name="T24" fmla="*/ 32 w 32"/>
                <a:gd name="T25" fmla="*/ 30 h 35"/>
                <a:gd name="T26" fmla="*/ 37 w 32"/>
                <a:gd name="T27" fmla="*/ 31 h 35"/>
                <a:gd name="T28" fmla="*/ 38 w 32"/>
                <a:gd name="T29" fmla="*/ 33 h 35"/>
                <a:gd name="T30" fmla="*/ 41 w 32"/>
                <a:gd name="T31" fmla="*/ 33 h 35"/>
                <a:gd name="T32" fmla="*/ 44 w 32"/>
                <a:gd name="T33" fmla="*/ 34 h 3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2"/>
                <a:gd name="T52" fmla="*/ 0 h 35"/>
                <a:gd name="T53" fmla="*/ 32 w 32"/>
                <a:gd name="T54" fmla="*/ 35 h 35"/>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2" h="35">
                  <a:moveTo>
                    <a:pt x="0" y="0"/>
                  </a:moveTo>
                  <a:lnTo>
                    <a:pt x="1" y="3"/>
                  </a:lnTo>
                  <a:lnTo>
                    <a:pt x="3" y="7"/>
                  </a:lnTo>
                  <a:lnTo>
                    <a:pt x="5" y="10"/>
                  </a:lnTo>
                  <a:lnTo>
                    <a:pt x="6" y="12"/>
                  </a:lnTo>
                  <a:lnTo>
                    <a:pt x="9" y="16"/>
                  </a:lnTo>
                  <a:lnTo>
                    <a:pt x="10" y="19"/>
                  </a:lnTo>
                  <a:lnTo>
                    <a:pt x="13" y="21"/>
                  </a:lnTo>
                  <a:lnTo>
                    <a:pt x="15" y="24"/>
                  </a:lnTo>
                  <a:lnTo>
                    <a:pt x="17" y="25"/>
                  </a:lnTo>
                  <a:lnTo>
                    <a:pt x="18" y="27"/>
                  </a:lnTo>
                  <a:lnTo>
                    <a:pt x="21" y="29"/>
                  </a:lnTo>
                  <a:lnTo>
                    <a:pt x="22" y="30"/>
                  </a:lnTo>
                  <a:lnTo>
                    <a:pt x="25" y="31"/>
                  </a:lnTo>
                  <a:lnTo>
                    <a:pt x="26" y="33"/>
                  </a:lnTo>
                  <a:lnTo>
                    <a:pt x="29" y="33"/>
                  </a:lnTo>
                  <a:lnTo>
                    <a:pt x="31" y="3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9977" name="Line 28"/>
            <p:cNvSpPr>
              <a:spLocks noChangeShapeType="1"/>
            </p:cNvSpPr>
            <p:nvPr/>
          </p:nvSpPr>
          <p:spPr bwMode="auto">
            <a:xfrm>
              <a:off x="444" y="2986"/>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9978" name="Line 29"/>
            <p:cNvSpPr>
              <a:spLocks noChangeShapeType="1"/>
            </p:cNvSpPr>
            <p:nvPr/>
          </p:nvSpPr>
          <p:spPr bwMode="auto">
            <a:xfrm>
              <a:off x="478" y="3019"/>
              <a:ext cx="0" cy="3"/>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9979" name="Freeform 30"/>
            <p:cNvSpPr>
              <a:spLocks/>
            </p:cNvSpPr>
            <p:nvPr/>
          </p:nvSpPr>
          <p:spPr bwMode="auto">
            <a:xfrm>
              <a:off x="446" y="2397"/>
              <a:ext cx="182" cy="95"/>
            </a:xfrm>
            <a:custGeom>
              <a:avLst/>
              <a:gdLst>
                <a:gd name="T0" fmla="*/ 0 w 168"/>
                <a:gd name="T1" fmla="*/ 94 h 95"/>
                <a:gd name="T2" fmla="*/ 22 w 168"/>
                <a:gd name="T3" fmla="*/ 93 h 95"/>
                <a:gd name="T4" fmla="*/ 44 w 168"/>
                <a:gd name="T5" fmla="*/ 91 h 95"/>
                <a:gd name="T6" fmla="*/ 65 w 168"/>
                <a:gd name="T7" fmla="*/ 89 h 95"/>
                <a:gd name="T8" fmla="*/ 86 w 168"/>
                <a:gd name="T9" fmla="*/ 87 h 95"/>
                <a:gd name="T10" fmla="*/ 103 w 168"/>
                <a:gd name="T11" fmla="*/ 85 h 95"/>
                <a:gd name="T12" fmla="*/ 121 w 168"/>
                <a:gd name="T13" fmla="*/ 83 h 95"/>
                <a:gd name="T14" fmla="*/ 139 w 168"/>
                <a:gd name="T15" fmla="*/ 79 h 95"/>
                <a:gd name="T16" fmla="*/ 155 w 168"/>
                <a:gd name="T17" fmla="*/ 77 h 95"/>
                <a:gd name="T18" fmla="*/ 168 w 168"/>
                <a:gd name="T19" fmla="*/ 72 h 95"/>
                <a:gd name="T20" fmla="*/ 182 w 168"/>
                <a:gd name="T21" fmla="*/ 69 h 95"/>
                <a:gd name="T22" fmla="*/ 196 w 168"/>
                <a:gd name="T23" fmla="*/ 65 h 95"/>
                <a:gd name="T24" fmla="*/ 209 w 168"/>
                <a:gd name="T25" fmla="*/ 61 h 95"/>
                <a:gd name="T26" fmla="*/ 216 w 168"/>
                <a:gd name="T27" fmla="*/ 56 h 95"/>
                <a:gd name="T28" fmla="*/ 226 w 168"/>
                <a:gd name="T29" fmla="*/ 52 h 95"/>
                <a:gd name="T30" fmla="*/ 235 w 168"/>
                <a:gd name="T31" fmla="*/ 47 h 95"/>
                <a:gd name="T32" fmla="*/ 245 w 168"/>
                <a:gd name="T33" fmla="*/ 43 h 95"/>
                <a:gd name="T34" fmla="*/ 249 w 168"/>
                <a:gd name="T35" fmla="*/ 38 h 95"/>
                <a:gd name="T36" fmla="*/ 255 w 168"/>
                <a:gd name="T37" fmla="*/ 33 h 95"/>
                <a:gd name="T38" fmla="*/ 258 w 168"/>
                <a:gd name="T39" fmla="*/ 28 h 95"/>
                <a:gd name="T40" fmla="*/ 264 w 168"/>
                <a:gd name="T41" fmla="*/ 22 h 95"/>
                <a:gd name="T42" fmla="*/ 267 w 168"/>
                <a:gd name="T43" fmla="*/ 17 h 95"/>
                <a:gd name="T44" fmla="*/ 270 w 168"/>
                <a:gd name="T45" fmla="*/ 12 h 95"/>
                <a:gd name="T46" fmla="*/ 270 w 168"/>
                <a:gd name="T47" fmla="*/ 5 h 95"/>
                <a:gd name="T48" fmla="*/ 270 w 168"/>
                <a:gd name="T49" fmla="*/ 0 h 95"/>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68"/>
                <a:gd name="T76" fmla="*/ 0 h 95"/>
                <a:gd name="T77" fmla="*/ 168 w 168"/>
                <a:gd name="T78" fmla="*/ 95 h 95"/>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68" h="95">
                  <a:moveTo>
                    <a:pt x="0" y="94"/>
                  </a:moveTo>
                  <a:lnTo>
                    <a:pt x="14" y="93"/>
                  </a:lnTo>
                  <a:lnTo>
                    <a:pt x="28" y="91"/>
                  </a:lnTo>
                  <a:lnTo>
                    <a:pt x="40" y="89"/>
                  </a:lnTo>
                  <a:lnTo>
                    <a:pt x="53" y="87"/>
                  </a:lnTo>
                  <a:lnTo>
                    <a:pt x="64" y="85"/>
                  </a:lnTo>
                  <a:lnTo>
                    <a:pt x="75" y="83"/>
                  </a:lnTo>
                  <a:lnTo>
                    <a:pt x="86" y="79"/>
                  </a:lnTo>
                  <a:lnTo>
                    <a:pt x="96" y="77"/>
                  </a:lnTo>
                  <a:lnTo>
                    <a:pt x="104" y="72"/>
                  </a:lnTo>
                  <a:lnTo>
                    <a:pt x="113" y="69"/>
                  </a:lnTo>
                  <a:lnTo>
                    <a:pt x="121" y="65"/>
                  </a:lnTo>
                  <a:lnTo>
                    <a:pt x="128" y="61"/>
                  </a:lnTo>
                  <a:lnTo>
                    <a:pt x="134" y="56"/>
                  </a:lnTo>
                  <a:lnTo>
                    <a:pt x="139" y="52"/>
                  </a:lnTo>
                  <a:lnTo>
                    <a:pt x="146" y="47"/>
                  </a:lnTo>
                  <a:lnTo>
                    <a:pt x="151" y="43"/>
                  </a:lnTo>
                  <a:lnTo>
                    <a:pt x="154" y="38"/>
                  </a:lnTo>
                  <a:lnTo>
                    <a:pt x="158" y="33"/>
                  </a:lnTo>
                  <a:lnTo>
                    <a:pt x="160" y="28"/>
                  </a:lnTo>
                  <a:lnTo>
                    <a:pt x="163" y="22"/>
                  </a:lnTo>
                  <a:lnTo>
                    <a:pt x="165" y="17"/>
                  </a:lnTo>
                  <a:lnTo>
                    <a:pt x="167" y="12"/>
                  </a:lnTo>
                  <a:lnTo>
                    <a:pt x="167" y="5"/>
                  </a:lnTo>
                  <a:lnTo>
                    <a:pt x="167"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9980" name="Line 31"/>
            <p:cNvSpPr>
              <a:spLocks noChangeShapeType="1"/>
            </p:cNvSpPr>
            <p:nvPr/>
          </p:nvSpPr>
          <p:spPr bwMode="auto">
            <a:xfrm flipV="1">
              <a:off x="446" y="2952"/>
              <a:ext cx="0" cy="2"/>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9981" name="Line 32"/>
            <p:cNvSpPr>
              <a:spLocks noChangeShapeType="1"/>
            </p:cNvSpPr>
            <p:nvPr/>
          </p:nvSpPr>
          <p:spPr bwMode="auto">
            <a:xfrm>
              <a:off x="627" y="2859"/>
              <a:ext cx="1"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9982" name="Freeform 33"/>
            <p:cNvSpPr>
              <a:spLocks/>
            </p:cNvSpPr>
            <p:nvPr/>
          </p:nvSpPr>
          <p:spPr bwMode="auto">
            <a:xfrm>
              <a:off x="648" y="2314"/>
              <a:ext cx="273" cy="201"/>
            </a:xfrm>
            <a:custGeom>
              <a:avLst/>
              <a:gdLst>
                <a:gd name="T0" fmla="*/ 407 w 252"/>
                <a:gd name="T1" fmla="*/ 0 h 201"/>
                <a:gd name="T2" fmla="*/ 398 w 252"/>
                <a:gd name="T3" fmla="*/ 10 h 201"/>
                <a:gd name="T4" fmla="*/ 390 w 252"/>
                <a:gd name="T5" fmla="*/ 19 h 201"/>
                <a:gd name="T6" fmla="*/ 380 w 252"/>
                <a:gd name="T7" fmla="*/ 28 h 201"/>
                <a:gd name="T8" fmla="*/ 368 w 252"/>
                <a:gd name="T9" fmla="*/ 37 h 201"/>
                <a:gd name="T10" fmla="*/ 362 w 252"/>
                <a:gd name="T11" fmla="*/ 46 h 201"/>
                <a:gd name="T12" fmla="*/ 348 w 252"/>
                <a:gd name="T13" fmla="*/ 56 h 201"/>
                <a:gd name="T14" fmla="*/ 336 w 252"/>
                <a:gd name="T15" fmla="*/ 65 h 201"/>
                <a:gd name="T16" fmla="*/ 325 w 252"/>
                <a:gd name="T17" fmla="*/ 74 h 201"/>
                <a:gd name="T18" fmla="*/ 311 w 252"/>
                <a:gd name="T19" fmla="*/ 83 h 201"/>
                <a:gd name="T20" fmla="*/ 297 w 252"/>
                <a:gd name="T21" fmla="*/ 92 h 201"/>
                <a:gd name="T22" fmla="*/ 285 w 252"/>
                <a:gd name="T23" fmla="*/ 100 h 201"/>
                <a:gd name="T24" fmla="*/ 271 w 252"/>
                <a:gd name="T25" fmla="*/ 109 h 201"/>
                <a:gd name="T26" fmla="*/ 253 w 252"/>
                <a:gd name="T27" fmla="*/ 117 h 201"/>
                <a:gd name="T28" fmla="*/ 238 w 252"/>
                <a:gd name="T29" fmla="*/ 126 h 201"/>
                <a:gd name="T30" fmla="*/ 219 w 252"/>
                <a:gd name="T31" fmla="*/ 134 h 201"/>
                <a:gd name="T32" fmla="*/ 203 w 252"/>
                <a:gd name="T33" fmla="*/ 143 h 201"/>
                <a:gd name="T34" fmla="*/ 181 w 252"/>
                <a:gd name="T35" fmla="*/ 151 h 201"/>
                <a:gd name="T36" fmla="*/ 158 w 252"/>
                <a:gd name="T37" fmla="*/ 158 h 201"/>
                <a:gd name="T38" fmla="*/ 137 w 252"/>
                <a:gd name="T39" fmla="*/ 166 h 201"/>
                <a:gd name="T40" fmla="*/ 110 w 252"/>
                <a:gd name="T41" fmla="*/ 172 h 201"/>
                <a:gd name="T42" fmla="*/ 85 w 252"/>
                <a:gd name="T43" fmla="*/ 180 h 201"/>
                <a:gd name="T44" fmla="*/ 58 w 252"/>
                <a:gd name="T45" fmla="*/ 187 h 201"/>
                <a:gd name="T46" fmla="*/ 30 w 252"/>
                <a:gd name="T47" fmla="*/ 193 h 201"/>
                <a:gd name="T48" fmla="*/ 0 w 252"/>
                <a:gd name="T49" fmla="*/ 200 h 201"/>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252"/>
                <a:gd name="T76" fmla="*/ 0 h 201"/>
                <a:gd name="T77" fmla="*/ 252 w 252"/>
                <a:gd name="T78" fmla="*/ 201 h 201"/>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252" h="201">
                  <a:moveTo>
                    <a:pt x="251" y="0"/>
                  </a:moveTo>
                  <a:lnTo>
                    <a:pt x="246" y="10"/>
                  </a:lnTo>
                  <a:lnTo>
                    <a:pt x="240" y="19"/>
                  </a:lnTo>
                  <a:lnTo>
                    <a:pt x="235" y="28"/>
                  </a:lnTo>
                  <a:lnTo>
                    <a:pt x="228" y="37"/>
                  </a:lnTo>
                  <a:lnTo>
                    <a:pt x="223" y="46"/>
                  </a:lnTo>
                  <a:lnTo>
                    <a:pt x="215" y="56"/>
                  </a:lnTo>
                  <a:lnTo>
                    <a:pt x="208" y="65"/>
                  </a:lnTo>
                  <a:lnTo>
                    <a:pt x="201" y="74"/>
                  </a:lnTo>
                  <a:lnTo>
                    <a:pt x="193" y="83"/>
                  </a:lnTo>
                  <a:lnTo>
                    <a:pt x="184" y="92"/>
                  </a:lnTo>
                  <a:lnTo>
                    <a:pt x="176" y="100"/>
                  </a:lnTo>
                  <a:lnTo>
                    <a:pt x="168" y="109"/>
                  </a:lnTo>
                  <a:lnTo>
                    <a:pt x="157" y="117"/>
                  </a:lnTo>
                  <a:lnTo>
                    <a:pt x="148" y="126"/>
                  </a:lnTo>
                  <a:lnTo>
                    <a:pt x="136" y="134"/>
                  </a:lnTo>
                  <a:lnTo>
                    <a:pt x="126" y="143"/>
                  </a:lnTo>
                  <a:lnTo>
                    <a:pt x="112" y="151"/>
                  </a:lnTo>
                  <a:lnTo>
                    <a:pt x="98" y="158"/>
                  </a:lnTo>
                  <a:lnTo>
                    <a:pt x="84" y="166"/>
                  </a:lnTo>
                  <a:lnTo>
                    <a:pt x="68" y="172"/>
                  </a:lnTo>
                  <a:lnTo>
                    <a:pt x="52" y="180"/>
                  </a:lnTo>
                  <a:lnTo>
                    <a:pt x="36" y="187"/>
                  </a:lnTo>
                  <a:lnTo>
                    <a:pt x="18" y="193"/>
                  </a:lnTo>
                  <a:lnTo>
                    <a:pt x="0" y="20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9983" name="Line 34"/>
            <p:cNvSpPr>
              <a:spLocks noChangeShapeType="1"/>
            </p:cNvSpPr>
            <p:nvPr/>
          </p:nvSpPr>
          <p:spPr bwMode="auto">
            <a:xfrm>
              <a:off x="919" y="2776"/>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9984" name="Line 35"/>
            <p:cNvSpPr>
              <a:spLocks noChangeShapeType="1"/>
            </p:cNvSpPr>
            <p:nvPr/>
          </p:nvSpPr>
          <p:spPr bwMode="auto">
            <a:xfrm flipV="1">
              <a:off x="648" y="2975"/>
              <a:ext cx="0" cy="2"/>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39985" name="Freeform 36"/>
            <p:cNvSpPr>
              <a:spLocks/>
            </p:cNvSpPr>
            <p:nvPr/>
          </p:nvSpPr>
          <p:spPr bwMode="auto">
            <a:xfrm>
              <a:off x="662" y="2374"/>
              <a:ext cx="15" cy="13"/>
            </a:xfrm>
            <a:custGeom>
              <a:avLst/>
              <a:gdLst>
                <a:gd name="T0" fmla="*/ 28 w 13"/>
                <a:gd name="T1" fmla="*/ 6 h 13"/>
                <a:gd name="T2" fmla="*/ 27 w 13"/>
                <a:gd name="T3" fmla="*/ 10 h 13"/>
                <a:gd name="T4" fmla="*/ 21 w 13"/>
                <a:gd name="T5" fmla="*/ 11 h 13"/>
                <a:gd name="T6" fmla="*/ 14 w 13"/>
                <a:gd name="T7" fmla="*/ 12 h 13"/>
                <a:gd name="T8" fmla="*/ 2 w 13"/>
                <a:gd name="T9" fmla="*/ 11 h 13"/>
                <a:gd name="T10" fmla="*/ 1 w 13"/>
                <a:gd name="T11" fmla="*/ 10 h 13"/>
                <a:gd name="T12" fmla="*/ 0 w 13"/>
                <a:gd name="T13" fmla="*/ 6 h 13"/>
                <a:gd name="T14" fmla="*/ 1 w 13"/>
                <a:gd name="T15" fmla="*/ 3 h 13"/>
                <a:gd name="T16" fmla="*/ 2 w 13"/>
                <a:gd name="T17" fmla="*/ 1 h 13"/>
                <a:gd name="T18" fmla="*/ 14 w 13"/>
                <a:gd name="T19" fmla="*/ 0 h 13"/>
                <a:gd name="T20" fmla="*/ 21 w 13"/>
                <a:gd name="T21" fmla="*/ 1 h 13"/>
                <a:gd name="T22" fmla="*/ 27 w 13"/>
                <a:gd name="T23" fmla="*/ 3 h 13"/>
                <a:gd name="T24" fmla="*/ 2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1" y="10"/>
                  </a:lnTo>
                  <a:lnTo>
                    <a:pt x="9" y="11"/>
                  </a:lnTo>
                  <a:lnTo>
                    <a:pt x="6" y="12"/>
                  </a:lnTo>
                  <a:lnTo>
                    <a:pt x="2" y="11"/>
                  </a:lnTo>
                  <a:lnTo>
                    <a:pt x="1" y="10"/>
                  </a:lnTo>
                  <a:lnTo>
                    <a:pt x="0" y="6"/>
                  </a:lnTo>
                  <a:lnTo>
                    <a:pt x="1" y="3"/>
                  </a:lnTo>
                  <a:lnTo>
                    <a:pt x="2" y="1"/>
                  </a:lnTo>
                  <a:lnTo>
                    <a:pt x="6" y="0"/>
                  </a:lnTo>
                  <a:lnTo>
                    <a:pt x="9" y="1"/>
                  </a:lnTo>
                  <a:lnTo>
                    <a:pt x="11" y="3"/>
                  </a:lnTo>
                  <a:lnTo>
                    <a:pt x="12" y="6"/>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9986" name="Freeform 37"/>
            <p:cNvSpPr>
              <a:spLocks/>
            </p:cNvSpPr>
            <p:nvPr/>
          </p:nvSpPr>
          <p:spPr bwMode="auto">
            <a:xfrm>
              <a:off x="662" y="2374"/>
              <a:ext cx="15" cy="13"/>
            </a:xfrm>
            <a:custGeom>
              <a:avLst/>
              <a:gdLst>
                <a:gd name="T0" fmla="*/ 28 w 13"/>
                <a:gd name="T1" fmla="*/ 6 h 13"/>
                <a:gd name="T2" fmla="*/ 27 w 13"/>
                <a:gd name="T3" fmla="*/ 10 h 13"/>
                <a:gd name="T4" fmla="*/ 21 w 13"/>
                <a:gd name="T5" fmla="*/ 11 h 13"/>
                <a:gd name="T6" fmla="*/ 14 w 13"/>
                <a:gd name="T7" fmla="*/ 12 h 13"/>
                <a:gd name="T8" fmla="*/ 2 w 13"/>
                <a:gd name="T9" fmla="*/ 11 h 13"/>
                <a:gd name="T10" fmla="*/ 1 w 13"/>
                <a:gd name="T11" fmla="*/ 10 h 13"/>
                <a:gd name="T12" fmla="*/ 0 w 13"/>
                <a:gd name="T13" fmla="*/ 6 h 13"/>
                <a:gd name="T14" fmla="*/ 1 w 13"/>
                <a:gd name="T15" fmla="*/ 3 h 13"/>
                <a:gd name="T16" fmla="*/ 2 w 13"/>
                <a:gd name="T17" fmla="*/ 1 h 13"/>
                <a:gd name="T18" fmla="*/ 14 w 13"/>
                <a:gd name="T19" fmla="*/ 0 h 13"/>
                <a:gd name="T20" fmla="*/ 21 w 13"/>
                <a:gd name="T21" fmla="*/ 1 h 13"/>
                <a:gd name="T22" fmla="*/ 27 w 13"/>
                <a:gd name="T23" fmla="*/ 3 h 13"/>
                <a:gd name="T24" fmla="*/ 2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1" y="10"/>
                  </a:lnTo>
                  <a:lnTo>
                    <a:pt x="9" y="11"/>
                  </a:lnTo>
                  <a:lnTo>
                    <a:pt x="6" y="12"/>
                  </a:lnTo>
                  <a:lnTo>
                    <a:pt x="2" y="11"/>
                  </a:lnTo>
                  <a:lnTo>
                    <a:pt x="1" y="10"/>
                  </a:lnTo>
                  <a:lnTo>
                    <a:pt x="0" y="6"/>
                  </a:lnTo>
                  <a:lnTo>
                    <a:pt x="1" y="3"/>
                  </a:lnTo>
                  <a:lnTo>
                    <a:pt x="2" y="1"/>
                  </a:lnTo>
                  <a:lnTo>
                    <a:pt x="6" y="0"/>
                  </a:lnTo>
                  <a:lnTo>
                    <a:pt x="9" y="1"/>
                  </a:lnTo>
                  <a:lnTo>
                    <a:pt x="11" y="3"/>
                  </a:lnTo>
                  <a:lnTo>
                    <a:pt x="12" y="6"/>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9987" name="Freeform 38"/>
            <p:cNvSpPr>
              <a:spLocks/>
            </p:cNvSpPr>
            <p:nvPr/>
          </p:nvSpPr>
          <p:spPr bwMode="auto">
            <a:xfrm>
              <a:off x="631" y="2378"/>
              <a:ext cx="14" cy="13"/>
            </a:xfrm>
            <a:custGeom>
              <a:avLst/>
              <a:gdLst>
                <a:gd name="T0" fmla="*/ 18 w 13"/>
                <a:gd name="T1" fmla="*/ 6 h 13"/>
                <a:gd name="T2" fmla="*/ 16 w 13"/>
                <a:gd name="T3" fmla="*/ 10 h 13"/>
                <a:gd name="T4" fmla="*/ 15 w 13"/>
                <a:gd name="T5" fmla="*/ 11 h 13"/>
                <a:gd name="T6" fmla="*/ 5 w 13"/>
                <a:gd name="T7" fmla="*/ 12 h 13"/>
                <a:gd name="T8" fmla="*/ 2 w 13"/>
                <a:gd name="T9" fmla="*/ 11 h 13"/>
                <a:gd name="T10" fmla="*/ 1 w 13"/>
                <a:gd name="T11" fmla="*/ 10 h 13"/>
                <a:gd name="T12" fmla="*/ 0 w 13"/>
                <a:gd name="T13" fmla="*/ 6 h 13"/>
                <a:gd name="T14" fmla="*/ 1 w 13"/>
                <a:gd name="T15" fmla="*/ 3 h 13"/>
                <a:gd name="T16" fmla="*/ 2 w 13"/>
                <a:gd name="T17" fmla="*/ 1 h 13"/>
                <a:gd name="T18" fmla="*/ 5 w 13"/>
                <a:gd name="T19" fmla="*/ 0 h 13"/>
                <a:gd name="T20" fmla="*/ 15 w 13"/>
                <a:gd name="T21" fmla="*/ 1 h 13"/>
                <a:gd name="T22" fmla="*/ 16 w 13"/>
                <a:gd name="T23" fmla="*/ 3 h 13"/>
                <a:gd name="T24" fmla="*/ 1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0" y="10"/>
                  </a:lnTo>
                  <a:lnTo>
                    <a:pt x="9" y="11"/>
                  </a:lnTo>
                  <a:lnTo>
                    <a:pt x="5" y="12"/>
                  </a:lnTo>
                  <a:lnTo>
                    <a:pt x="2" y="11"/>
                  </a:lnTo>
                  <a:lnTo>
                    <a:pt x="1" y="10"/>
                  </a:lnTo>
                  <a:lnTo>
                    <a:pt x="0" y="6"/>
                  </a:lnTo>
                  <a:lnTo>
                    <a:pt x="1" y="3"/>
                  </a:lnTo>
                  <a:lnTo>
                    <a:pt x="2" y="1"/>
                  </a:lnTo>
                  <a:lnTo>
                    <a:pt x="5" y="0"/>
                  </a:lnTo>
                  <a:lnTo>
                    <a:pt x="9" y="1"/>
                  </a:lnTo>
                  <a:lnTo>
                    <a:pt x="10" y="3"/>
                  </a:lnTo>
                  <a:lnTo>
                    <a:pt x="12" y="6"/>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9988" name="Freeform 39"/>
            <p:cNvSpPr>
              <a:spLocks/>
            </p:cNvSpPr>
            <p:nvPr/>
          </p:nvSpPr>
          <p:spPr bwMode="auto">
            <a:xfrm>
              <a:off x="631" y="2378"/>
              <a:ext cx="14" cy="13"/>
            </a:xfrm>
            <a:custGeom>
              <a:avLst/>
              <a:gdLst>
                <a:gd name="T0" fmla="*/ 18 w 13"/>
                <a:gd name="T1" fmla="*/ 6 h 13"/>
                <a:gd name="T2" fmla="*/ 16 w 13"/>
                <a:gd name="T3" fmla="*/ 10 h 13"/>
                <a:gd name="T4" fmla="*/ 15 w 13"/>
                <a:gd name="T5" fmla="*/ 11 h 13"/>
                <a:gd name="T6" fmla="*/ 5 w 13"/>
                <a:gd name="T7" fmla="*/ 12 h 13"/>
                <a:gd name="T8" fmla="*/ 2 w 13"/>
                <a:gd name="T9" fmla="*/ 11 h 13"/>
                <a:gd name="T10" fmla="*/ 1 w 13"/>
                <a:gd name="T11" fmla="*/ 10 h 13"/>
                <a:gd name="T12" fmla="*/ 0 w 13"/>
                <a:gd name="T13" fmla="*/ 6 h 13"/>
                <a:gd name="T14" fmla="*/ 1 w 13"/>
                <a:gd name="T15" fmla="*/ 3 h 13"/>
                <a:gd name="T16" fmla="*/ 2 w 13"/>
                <a:gd name="T17" fmla="*/ 1 h 13"/>
                <a:gd name="T18" fmla="*/ 5 w 13"/>
                <a:gd name="T19" fmla="*/ 0 h 13"/>
                <a:gd name="T20" fmla="*/ 15 w 13"/>
                <a:gd name="T21" fmla="*/ 1 h 13"/>
                <a:gd name="T22" fmla="*/ 16 w 13"/>
                <a:gd name="T23" fmla="*/ 3 h 13"/>
                <a:gd name="T24" fmla="*/ 1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0" y="10"/>
                  </a:lnTo>
                  <a:lnTo>
                    <a:pt x="9" y="11"/>
                  </a:lnTo>
                  <a:lnTo>
                    <a:pt x="5" y="12"/>
                  </a:lnTo>
                  <a:lnTo>
                    <a:pt x="2" y="11"/>
                  </a:lnTo>
                  <a:lnTo>
                    <a:pt x="1" y="10"/>
                  </a:lnTo>
                  <a:lnTo>
                    <a:pt x="0" y="6"/>
                  </a:lnTo>
                  <a:lnTo>
                    <a:pt x="1" y="3"/>
                  </a:lnTo>
                  <a:lnTo>
                    <a:pt x="2" y="1"/>
                  </a:lnTo>
                  <a:lnTo>
                    <a:pt x="5" y="0"/>
                  </a:lnTo>
                  <a:lnTo>
                    <a:pt x="9" y="1"/>
                  </a:lnTo>
                  <a:lnTo>
                    <a:pt x="10" y="3"/>
                  </a:lnTo>
                  <a:lnTo>
                    <a:pt x="12" y="6"/>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9989" name="Freeform 40"/>
            <p:cNvSpPr>
              <a:spLocks/>
            </p:cNvSpPr>
            <p:nvPr/>
          </p:nvSpPr>
          <p:spPr bwMode="auto">
            <a:xfrm>
              <a:off x="450" y="2477"/>
              <a:ext cx="4" cy="6"/>
            </a:xfrm>
            <a:custGeom>
              <a:avLst/>
              <a:gdLst>
                <a:gd name="T0" fmla="*/ 3 w 4"/>
                <a:gd name="T1" fmla="*/ 3 h 6"/>
                <a:gd name="T2" fmla="*/ 3 w 4"/>
                <a:gd name="T3" fmla="*/ 4 h 6"/>
                <a:gd name="T4" fmla="*/ 1 w 4"/>
                <a:gd name="T5" fmla="*/ 5 h 6"/>
                <a:gd name="T6" fmla="*/ 1 w 4"/>
                <a:gd name="T7" fmla="*/ 4 h 6"/>
                <a:gd name="T8" fmla="*/ 0 w 4"/>
                <a:gd name="T9" fmla="*/ 3 h 6"/>
                <a:gd name="T10" fmla="*/ 0 w 4"/>
                <a:gd name="T11" fmla="*/ 1 h 6"/>
                <a:gd name="T12" fmla="*/ 1 w 4"/>
                <a:gd name="T13" fmla="*/ 0 h 6"/>
                <a:gd name="T14" fmla="*/ 3 w 4"/>
                <a:gd name="T15" fmla="*/ 1 h 6"/>
                <a:gd name="T16" fmla="*/ 3 w 4"/>
                <a:gd name="T17" fmla="*/ 3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
                <a:gd name="T28" fmla="*/ 0 h 6"/>
                <a:gd name="T29" fmla="*/ 4 w 4"/>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 h="6">
                  <a:moveTo>
                    <a:pt x="3" y="3"/>
                  </a:moveTo>
                  <a:lnTo>
                    <a:pt x="3" y="4"/>
                  </a:lnTo>
                  <a:lnTo>
                    <a:pt x="1" y="5"/>
                  </a:lnTo>
                  <a:lnTo>
                    <a:pt x="1" y="4"/>
                  </a:lnTo>
                  <a:lnTo>
                    <a:pt x="0" y="3"/>
                  </a:lnTo>
                  <a:lnTo>
                    <a:pt x="0" y="1"/>
                  </a:lnTo>
                  <a:lnTo>
                    <a:pt x="1" y="0"/>
                  </a:lnTo>
                  <a:lnTo>
                    <a:pt x="3" y="1"/>
                  </a:lnTo>
                  <a:lnTo>
                    <a:pt x="3"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9990" name="Freeform 41"/>
            <p:cNvSpPr>
              <a:spLocks/>
            </p:cNvSpPr>
            <p:nvPr/>
          </p:nvSpPr>
          <p:spPr bwMode="auto">
            <a:xfrm>
              <a:off x="450" y="2477"/>
              <a:ext cx="4" cy="6"/>
            </a:xfrm>
            <a:custGeom>
              <a:avLst/>
              <a:gdLst>
                <a:gd name="T0" fmla="*/ 3 w 4"/>
                <a:gd name="T1" fmla="*/ 3 h 6"/>
                <a:gd name="T2" fmla="*/ 3 w 4"/>
                <a:gd name="T3" fmla="*/ 4 h 6"/>
                <a:gd name="T4" fmla="*/ 1 w 4"/>
                <a:gd name="T5" fmla="*/ 5 h 6"/>
                <a:gd name="T6" fmla="*/ 1 w 4"/>
                <a:gd name="T7" fmla="*/ 4 h 6"/>
                <a:gd name="T8" fmla="*/ 0 w 4"/>
                <a:gd name="T9" fmla="*/ 3 h 6"/>
                <a:gd name="T10" fmla="*/ 0 w 4"/>
                <a:gd name="T11" fmla="*/ 1 h 6"/>
                <a:gd name="T12" fmla="*/ 1 w 4"/>
                <a:gd name="T13" fmla="*/ 0 h 6"/>
                <a:gd name="T14" fmla="*/ 3 w 4"/>
                <a:gd name="T15" fmla="*/ 1 h 6"/>
                <a:gd name="T16" fmla="*/ 3 w 4"/>
                <a:gd name="T17" fmla="*/ 3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
                <a:gd name="T28" fmla="*/ 0 h 6"/>
                <a:gd name="T29" fmla="*/ 4 w 4"/>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 h="6">
                  <a:moveTo>
                    <a:pt x="3" y="3"/>
                  </a:moveTo>
                  <a:lnTo>
                    <a:pt x="3" y="4"/>
                  </a:lnTo>
                  <a:lnTo>
                    <a:pt x="1" y="5"/>
                  </a:lnTo>
                  <a:lnTo>
                    <a:pt x="1" y="4"/>
                  </a:lnTo>
                  <a:lnTo>
                    <a:pt x="0" y="3"/>
                  </a:lnTo>
                  <a:lnTo>
                    <a:pt x="0" y="1"/>
                  </a:lnTo>
                  <a:lnTo>
                    <a:pt x="1" y="0"/>
                  </a:lnTo>
                  <a:lnTo>
                    <a:pt x="3" y="1"/>
                  </a:lnTo>
                  <a:lnTo>
                    <a:pt x="3"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9991" name="Freeform 42"/>
            <p:cNvSpPr>
              <a:spLocks/>
            </p:cNvSpPr>
            <p:nvPr/>
          </p:nvSpPr>
          <p:spPr bwMode="auto">
            <a:xfrm>
              <a:off x="464" y="2476"/>
              <a:ext cx="9" cy="6"/>
            </a:xfrm>
            <a:custGeom>
              <a:avLst/>
              <a:gdLst>
                <a:gd name="T0" fmla="*/ 14 w 8"/>
                <a:gd name="T1" fmla="*/ 2 h 6"/>
                <a:gd name="T2" fmla="*/ 11 w 8"/>
                <a:gd name="T3" fmla="*/ 4 h 6"/>
                <a:gd name="T4" fmla="*/ 3 w 8"/>
                <a:gd name="T5" fmla="*/ 5 h 6"/>
                <a:gd name="T6" fmla="*/ 1 w 8"/>
                <a:gd name="T7" fmla="*/ 4 h 6"/>
                <a:gd name="T8" fmla="*/ 0 w 8"/>
                <a:gd name="T9" fmla="*/ 2 h 6"/>
                <a:gd name="T10" fmla="*/ 2 w 8"/>
                <a:gd name="T11" fmla="*/ 0 h 6"/>
                <a:gd name="T12" fmla="*/ 10 w 8"/>
                <a:gd name="T13" fmla="*/ 0 h 6"/>
                <a:gd name="T14" fmla="*/ 12 w 8"/>
                <a:gd name="T15" fmla="*/ 0 h 6"/>
                <a:gd name="T16" fmla="*/ 14 w 8"/>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6"/>
                <a:gd name="T29" fmla="*/ 8 w 8"/>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6">
                  <a:moveTo>
                    <a:pt x="7" y="2"/>
                  </a:moveTo>
                  <a:lnTo>
                    <a:pt x="5" y="4"/>
                  </a:lnTo>
                  <a:lnTo>
                    <a:pt x="3" y="5"/>
                  </a:lnTo>
                  <a:lnTo>
                    <a:pt x="1" y="4"/>
                  </a:lnTo>
                  <a:lnTo>
                    <a:pt x="0" y="2"/>
                  </a:lnTo>
                  <a:lnTo>
                    <a:pt x="2" y="0"/>
                  </a:lnTo>
                  <a:lnTo>
                    <a:pt x="4" y="0"/>
                  </a:lnTo>
                  <a:lnTo>
                    <a:pt x="6" y="0"/>
                  </a:lnTo>
                  <a:lnTo>
                    <a:pt x="7"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9992" name="Freeform 43"/>
            <p:cNvSpPr>
              <a:spLocks/>
            </p:cNvSpPr>
            <p:nvPr/>
          </p:nvSpPr>
          <p:spPr bwMode="auto">
            <a:xfrm>
              <a:off x="464" y="2476"/>
              <a:ext cx="9" cy="6"/>
            </a:xfrm>
            <a:custGeom>
              <a:avLst/>
              <a:gdLst>
                <a:gd name="T0" fmla="*/ 14 w 8"/>
                <a:gd name="T1" fmla="*/ 2 h 6"/>
                <a:gd name="T2" fmla="*/ 11 w 8"/>
                <a:gd name="T3" fmla="*/ 4 h 6"/>
                <a:gd name="T4" fmla="*/ 3 w 8"/>
                <a:gd name="T5" fmla="*/ 5 h 6"/>
                <a:gd name="T6" fmla="*/ 1 w 8"/>
                <a:gd name="T7" fmla="*/ 4 h 6"/>
                <a:gd name="T8" fmla="*/ 0 w 8"/>
                <a:gd name="T9" fmla="*/ 2 h 6"/>
                <a:gd name="T10" fmla="*/ 2 w 8"/>
                <a:gd name="T11" fmla="*/ 0 h 6"/>
                <a:gd name="T12" fmla="*/ 10 w 8"/>
                <a:gd name="T13" fmla="*/ 0 h 6"/>
                <a:gd name="T14" fmla="*/ 12 w 8"/>
                <a:gd name="T15" fmla="*/ 0 h 6"/>
                <a:gd name="T16" fmla="*/ 14 w 8"/>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6"/>
                <a:gd name="T29" fmla="*/ 8 w 8"/>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6">
                  <a:moveTo>
                    <a:pt x="7" y="2"/>
                  </a:moveTo>
                  <a:lnTo>
                    <a:pt x="5" y="4"/>
                  </a:lnTo>
                  <a:lnTo>
                    <a:pt x="3" y="5"/>
                  </a:lnTo>
                  <a:lnTo>
                    <a:pt x="1" y="4"/>
                  </a:lnTo>
                  <a:lnTo>
                    <a:pt x="0" y="2"/>
                  </a:lnTo>
                  <a:lnTo>
                    <a:pt x="2" y="0"/>
                  </a:lnTo>
                  <a:lnTo>
                    <a:pt x="4" y="0"/>
                  </a:lnTo>
                  <a:lnTo>
                    <a:pt x="6" y="0"/>
                  </a:lnTo>
                  <a:lnTo>
                    <a:pt x="7"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9993" name="Freeform 44"/>
            <p:cNvSpPr>
              <a:spLocks/>
            </p:cNvSpPr>
            <p:nvPr/>
          </p:nvSpPr>
          <p:spPr bwMode="auto">
            <a:xfrm>
              <a:off x="480" y="2473"/>
              <a:ext cx="9" cy="8"/>
            </a:xfrm>
            <a:custGeom>
              <a:avLst/>
              <a:gdLst>
                <a:gd name="T0" fmla="*/ 14 w 8"/>
                <a:gd name="T1" fmla="*/ 3 h 8"/>
                <a:gd name="T2" fmla="*/ 12 w 8"/>
                <a:gd name="T3" fmla="*/ 6 h 8"/>
                <a:gd name="T4" fmla="*/ 10 w 8"/>
                <a:gd name="T5" fmla="*/ 7 h 8"/>
                <a:gd name="T6" fmla="*/ 1 w 8"/>
                <a:gd name="T7" fmla="*/ 6 h 8"/>
                <a:gd name="T8" fmla="*/ 0 w 8"/>
                <a:gd name="T9" fmla="*/ 3 h 8"/>
                <a:gd name="T10" fmla="*/ 1 w 8"/>
                <a:gd name="T11" fmla="*/ 1 h 8"/>
                <a:gd name="T12" fmla="*/ 10 w 8"/>
                <a:gd name="T13" fmla="*/ 0 h 8"/>
                <a:gd name="T14" fmla="*/ 12 w 8"/>
                <a:gd name="T15" fmla="*/ 1 h 8"/>
                <a:gd name="T16" fmla="*/ 14 w 8"/>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8"/>
                <a:gd name="T29" fmla="*/ 8 w 8"/>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8">
                  <a:moveTo>
                    <a:pt x="7" y="3"/>
                  </a:moveTo>
                  <a:lnTo>
                    <a:pt x="6" y="6"/>
                  </a:lnTo>
                  <a:lnTo>
                    <a:pt x="4" y="7"/>
                  </a:lnTo>
                  <a:lnTo>
                    <a:pt x="1" y="6"/>
                  </a:lnTo>
                  <a:lnTo>
                    <a:pt x="0" y="3"/>
                  </a:lnTo>
                  <a:lnTo>
                    <a:pt x="1" y="1"/>
                  </a:lnTo>
                  <a:lnTo>
                    <a:pt x="4" y="0"/>
                  </a:lnTo>
                  <a:lnTo>
                    <a:pt x="6" y="1"/>
                  </a:lnTo>
                  <a:lnTo>
                    <a:pt x="7"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9994" name="Freeform 45"/>
            <p:cNvSpPr>
              <a:spLocks/>
            </p:cNvSpPr>
            <p:nvPr/>
          </p:nvSpPr>
          <p:spPr bwMode="auto">
            <a:xfrm>
              <a:off x="480" y="2473"/>
              <a:ext cx="9" cy="8"/>
            </a:xfrm>
            <a:custGeom>
              <a:avLst/>
              <a:gdLst>
                <a:gd name="T0" fmla="*/ 14 w 8"/>
                <a:gd name="T1" fmla="*/ 3 h 8"/>
                <a:gd name="T2" fmla="*/ 12 w 8"/>
                <a:gd name="T3" fmla="*/ 6 h 8"/>
                <a:gd name="T4" fmla="*/ 10 w 8"/>
                <a:gd name="T5" fmla="*/ 7 h 8"/>
                <a:gd name="T6" fmla="*/ 1 w 8"/>
                <a:gd name="T7" fmla="*/ 6 h 8"/>
                <a:gd name="T8" fmla="*/ 0 w 8"/>
                <a:gd name="T9" fmla="*/ 3 h 8"/>
                <a:gd name="T10" fmla="*/ 1 w 8"/>
                <a:gd name="T11" fmla="*/ 1 h 8"/>
                <a:gd name="T12" fmla="*/ 10 w 8"/>
                <a:gd name="T13" fmla="*/ 0 h 8"/>
                <a:gd name="T14" fmla="*/ 12 w 8"/>
                <a:gd name="T15" fmla="*/ 1 h 8"/>
                <a:gd name="T16" fmla="*/ 14 w 8"/>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8"/>
                <a:gd name="T29" fmla="*/ 8 w 8"/>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8">
                  <a:moveTo>
                    <a:pt x="7" y="3"/>
                  </a:moveTo>
                  <a:lnTo>
                    <a:pt x="6" y="6"/>
                  </a:lnTo>
                  <a:lnTo>
                    <a:pt x="4" y="7"/>
                  </a:lnTo>
                  <a:lnTo>
                    <a:pt x="1" y="6"/>
                  </a:lnTo>
                  <a:lnTo>
                    <a:pt x="0" y="3"/>
                  </a:lnTo>
                  <a:lnTo>
                    <a:pt x="1" y="1"/>
                  </a:lnTo>
                  <a:lnTo>
                    <a:pt x="4" y="0"/>
                  </a:lnTo>
                  <a:lnTo>
                    <a:pt x="6" y="1"/>
                  </a:lnTo>
                  <a:lnTo>
                    <a:pt x="7"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9995" name="Freeform 46"/>
            <p:cNvSpPr>
              <a:spLocks/>
            </p:cNvSpPr>
            <p:nvPr/>
          </p:nvSpPr>
          <p:spPr bwMode="auto">
            <a:xfrm>
              <a:off x="499" y="2472"/>
              <a:ext cx="9" cy="7"/>
            </a:xfrm>
            <a:custGeom>
              <a:avLst/>
              <a:gdLst>
                <a:gd name="T0" fmla="*/ 14 w 8"/>
                <a:gd name="T1" fmla="*/ 2 h 7"/>
                <a:gd name="T2" fmla="*/ 12 w 8"/>
                <a:gd name="T3" fmla="*/ 5 h 7"/>
                <a:gd name="T4" fmla="*/ 10 w 8"/>
                <a:gd name="T5" fmla="*/ 6 h 7"/>
                <a:gd name="T6" fmla="*/ 1 w 8"/>
                <a:gd name="T7" fmla="*/ 5 h 7"/>
                <a:gd name="T8" fmla="*/ 0 w 8"/>
                <a:gd name="T9" fmla="*/ 2 h 7"/>
                <a:gd name="T10" fmla="*/ 1 w 8"/>
                <a:gd name="T11" fmla="*/ 0 h 7"/>
                <a:gd name="T12" fmla="*/ 10 w 8"/>
                <a:gd name="T13" fmla="*/ 0 h 7"/>
                <a:gd name="T14" fmla="*/ 12 w 8"/>
                <a:gd name="T15" fmla="*/ 0 h 7"/>
                <a:gd name="T16" fmla="*/ 14 w 8"/>
                <a:gd name="T17" fmla="*/ 2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7"/>
                <a:gd name="T29" fmla="*/ 8 w 8"/>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7">
                  <a:moveTo>
                    <a:pt x="7" y="2"/>
                  </a:moveTo>
                  <a:lnTo>
                    <a:pt x="6" y="5"/>
                  </a:lnTo>
                  <a:lnTo>
                    <a:pt x="4" y="6"/>
                  </a:lnTo>
                  <a:lnTo>
                    <a:pt x="1" y="5"/>
                  </a:lnTo>
                  <a:lnTo>
                    <a:pt x="0" y="2"/>
                  </a:lnTo>
                  <a:lnTo>
                    <a:pt x="1" y="0"/>
                  </a:lnTo>
                  <a:lnTo>
                    <a:pt x="4" y="0"/>
                  </a:lnTo>
                  <a:lnTo>
                    <a:pt x="6" y="0"/>
                  </a:lnTo>
                  <a:lnTo>
                    <a:pt x="7"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9996" name="Freeform 47"/>
            <p:cNvSpPr>
              <a:spLocks/>
            </p:cNvSpPr>
            <p:nvPr/>
          </p:nvSpPr>
          <p:spPr bwMode="auto">
            <a:xfrm>
              <a:off x="499" y="2472"/>
              <a:ext cx="9" cy="7"/>
            </a:xfrm>
            <a:custGeom>
              <a:avLst/>
              <a:gdLst>
                <a:gd name="T0" fmla="*/ 14 w 8"/>
                <a:gd name="T1" fmla="*/ 2 h 7"/>
                <a:gd name="T2" fmla="*/ 12 w 8"/>
                <a:gd name="T3" fmla="*/ 5 h 7"/>
                <a:gd name="T4" fmla="*/ 10 w 8"/>
                <a:gd name="T5" fmla="*/ 6 h 7"/>
                <a:gd name="T6" fmla="*/ 1 w 8"/>
                <a:gd name="T7" fmla="*/ 5 h 7"/>
                <a:gd name="T8" fmla="*/ 0 w 8"/>
                <a:gd name="T9" fmla="*/ 2 h 7"/>
                <a:gd name="T10" fmla="*/ 1 w 8"/>
                <a:gd name="T11" fmla="*/ 0 h 7"/>
                <a:gd name="T12" fmla="*/ 10 w 8"/>
                <a:gd name="T13" fmla="*/ 0 h 7"/>
                <a:gd name="T14" fmla="*/ 12 w 8"/>
                <a:gd name="T15" fmla="*/ 0 h 7"/>
                <a:gd name="T16" fmla="*/ 14 w 8"/>
                <a:gd name="T17" fmla="*/ 2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7"/>
                <a:gd name="T29" fmla="*/ 8 w 8"/>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7">
                  <a:moveTo>
                    <a:pt x="7" y="2"/>
                  </a:moveTo>
                  <a:lnTo>
                    <a:pt x="6" y="5"/>
                  </a:lnTo>
                  <a:lnTo>
                    <a:pt x="4" y="6"/>
                  </a:lnTo>
                  <a:lnTo>
                    <a:pt x="1" y="5"/>
                  </a:lnTo>
                  <a:lnTo>
                    <a:pt x="0" y="2"/>
                  </a:lnTo>
                  <a:lnTo>
                    <a:pt x="1" y="0"/>
                  </a:lnTo>
                  <a:lnTo>
                    <a:pt x="4" y="0"/>
                  </a:lnTo>
                  <a:lnTo>
                    <a:pt x="6" y="0"/>
                  </a:lnTo>
                  <a:lnTo>
                    <a:pt x="7"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9997" name="Freeform 48"/>
            <p:cNvSpPr>
              <a:spLocks/>
            </p:cNvSpPr>
            <p:nvPr/>
          </p:nvSpPr>
          <p:spPr bwMode="auto">
            <a:xfrm>
              <a:off x="518" y="2467"/>
              <a:ext cx="7" cy="8"/>
            </a:xfrm>
            <a:custGeom>
              <a:avLst/>
              <a:gdLst>
                <a:gd name="T0" fmla="*/ 13 w 6"/>
                <a:gd name="T1" fmla="*/ 3 h 8"/>
                <a:gd name="T2" fmla="*/ 13 w 6"/>
                <a:gd name="T3" fmla="*/ 6 h 8"/>
                <a:gd name="T4" fmla="*/ 11 w 6"/>
                <a:gd name="T5" fmla="*/ 7 h 8"/>
                <a:gd name="T6" fmla="*/ 1 w 6"/>
                <a:gd name="T7" fmla="*/ 6 h 8"/>
                <a:gd name="T8" fmla="*/ 0 w 6"/>
                <a:gd name="T9" fmla="*/ 3 h 8"/>
                <a:gd name="T10" fmla="*/ 1 w 6"/>
                <a:gd name="T11" fmla="*/ 1 h 8"/>
                <a:gd name="T12" fmla="*/ 2 w 6"/>
                <a:gd name="T13" fmla="*/ 0 h 8"/>
                <a:gd name="T14" fmla="*/ 13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5" y="6"/>
                  </a:lnTo>
                  <a:lnTo>
                    <a:pt x="4" y="7"/>
                  </a:lnTo>
                  <a:lnTo>
                    <a:pt x="1" y="6"/>
                  </a:lnTo>
                  <a:lnTo>
                    <a:pt x="0" y="3"/>
                  </a:lnTo>
                  <a:lnTo>
                    <a:pt x="1" y="1"/>
                  </a:lnTo>
                  <a:lnTo>
                    <a:pt x="2" y="0"/>
                  </a:lnTo>
                  <a:lnTo>
                    <a:pt x="5"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39998" name="Freeform 49"/>
            <p:cNvSpPr>
              <a:spLocks/>
            </p:cNvSpPr>
            <p:nvPr/>
          </p:nvSpPr>
          <p:spPr bwMode="auto">
            <a:xfrm>
              <a:off x="518" y="2467"/>
              <a:ext cx="7" cy="8"/>
            </a:xfrm>
            <a:custGeom>
              <a:avLst/>
              <a:gdLst>
                <a:gd name="T0" fmla="*/ 13 w 6"/>
                <a:gd name="T1" fmla="*/ 3 h 8"/>
                <a:gd name="T2" fmla="*/ 13 w 6"/>
                <a:gd name="T3" fmla="*/ 6 h 8"/>
                <a:gd name="T4" fmla="*/ 11 w 6"/>
                <a:gd name="T5" fmla="*/ 7 h 8"/>
                <a:gd name="T6" fmla="*/ 1 w 6"/>
                <a:gd name="T7" fmla="*/ 6 h 8"/>
                <a:gd name="T8" fmla="*/ 0 w 6"/>
                <a:gd name="T9" fmla="*/ 3 h 8"/>
                <a:gd name="T10" fmla="*/ 1 w 6"/>
                <a:gd name="T11" fmla="*/ 1 h 8"/>
                <a:gd name="T12" fmla="*/ 2 w 6"/>
                <a:gd name="T13" fmla="*/ 0 h 8"/>
                <a:gd name="T14" fmla="*/ 13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5" y="6"/>
                  </a:lnTo>
                  <a:lnTo>
                    <a:pt x="4" y="7"/>
                  </a:lnTo>
                  <a:lnTo>
                    <a:pt x="1" y="6"/>
                  </a:lnTo>
                  <a:lnTo>
                    <a:pt x="0" y="3"/>
                  </a:lnTo>
                  <a:lnTo>
                    <a:pt x="1" y="1"/>
                  </a:lnTo>
                  <a:lnTo>
                    <a:pt x="2" y="0"/>
                  </a:lnTo>
                  <a:lnTo>
                    <a:pt x="5"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39999" name="Freeform 50"/>
            <p:cNvSpPr>
              <a:spLocks/>
            </p:cNvSpPr>
            <p:nvPr/>
          </p:nvSpPr>
          <p:spPr bwMode="auto">
            <a:xfrm>
              <a:off x="539" y="2463"/>
              <a:ext cx="6" cy="6"/>
            </a:xfrm>
            <a:custGeom>
              <a:avLst/>
              <a:gdLst>
                <a:gd name="T0" fmla="*/ 5 w 6"/>
                <a:gd name="T1" fmla="*/ 2 h 6"/>
                <a:gd name="T2" fmla="*/ 3 w 6"/>
                <a:gd name="T3" fmla="*/ 4 h 6"/>
                <a:gd name="T4" fmla="*/ 2 w 6"/>
                <a:gd name="T5" fmla="*/ 5 h 6"/>
                <a:gd name="T6" fmla="*/ 0 w 6"/>
                <a:gd name="T7" fmla="*/ 4 h 6"/>
                <a:gd name="T8" fmla="*/ 0 w 6"/>
                <a:gd name="T9" fmla="*/ 2 h 6"/>
                <a:gd name="T10" fmla="*/ 2 w 6"/>
                <a:gd name="T11" fmla="*/ 1 h 6"/>
                <a:gd name="T12" fmla="*/ 3 w 6"/>
                <a:gd name="T13" fmla="*/ 0 h 6"/>
                <a:gd name="T14" fmla="*/ 5 w 6"/>
                <a:gd name="T15" fmla="*/ 1 h 6"/>
                <a:gd name="T16" fmla="*/ 5 w 6"/>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2"/>
                  </a:moveTo>
                  <a:lnTo>
                    <a:pt x="3" y="4"/>
                  </a:lnTo>
                  <a:lnTo>
                    <a:pt x="2" y="5"/>
                  </a:lnTo>
                  <a:lnTo>
                    <a:pt x="0" y="4"/>
                  </a:lnTo>
                  <a:lnTo>
                    <a:pt x="0" y="2"/>
                  </a:lnTo>
                  <a:lnTo>
                    <a:pt x="2" y="1"/>
                  </a:lnTo>
                  <a:lnTo>
                    <a:pt x="3" y="0"/>
                  </a:lnTo>
                  <a:lnTo>
                    <a:pt x="5" y="1"/>
                  </a:lnTo>
                  <a:lnTo>
                    <a:pt x="5"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00" name="Freeform 51"/>
            <p:cNvSpPr>
              <a:spLocks/>
            </p:cNvSpPr>
            <p:nvPr/>
          </p:nvSpPr>
          <p:spPr bwMode="auto">
            <a:xfrm>
              <a:off x="539" y="2463"/>
              <a:ext cx="6" cy="6"/>
            </a:xfrm>
            <a:custGeom>
              <a:avLst/>
              <a:gdLst>
                <a:gd name="T0" fmla="*/ 5 w 6"/>
                <a:gd name="T1" fmla="*/ 2 h 6"/>
                <a:gd name="T2" fmla="*/ 3 w 6"/>
                <a:gd name="T3" fmla="*/ 4 h 6"/>
                <a:gd name="T4" fmla="*/ 2 w 6"/>
                <a:gd name="T5" fmla="*/ 5 h 6"/>
                <a:gd name="T6" fmla="*/ 0 w 6"/>
                <a:gd name="T7" fmla="*/ 4 h 6"/>
                <a:gd name="T8" fmla="*/ 0 w 6"/>
                <a:gd name="T9" fmla="*/ 2 h 6"/>
                <a:gd name="T10" fmla="*/ 2 w 6"/>
                <a:gd name="T11" fmla="*/ 1 h 6"/>
                <a:gd name="T12" fmla="*/ 3 w 6"/>
                <a:gd name="T13" fmla="*/ 0 h 6"/>
                <a:gd name="T14" fmla="*/ 5 w 6"/>
                <a:gd name="T15" fmla="*/ 1 h 6"/>
                <a:gd name="T16" fmla="*/ 5 w 6"/>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2"/>
                  </a:moveTo>
                  <a:lnTo>
                    <a:pt x="3" y="4"/>
                  </a:lnTo>
                  <a:lnTo>
                    <a:pt x="2" y="5"/>
                  </a:lnTo>
                  <a:lnTo>
                    <a:pt x="0" y="4"/>
                  </a:lnTo>
                  <a:lnTo>
                    <a:pt x="0" y="2"/>
                  </a:lnTo>
                  <a:lnTo>
                    <a:pt x="2" y="1"/>
                  </a:lnTo>
                  <a:lnTo>
                    <a:pt x="3" y="0"/>
                  </a:lnTo>
                  <a:lnTo>
                    <a:pt x="5" y="1"/>
                  </a:lnTo>
                  <a:lnTo>
                    <a:pt x="5"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01" name="Freeform 52"/>
            <p:cNvSpPr>
              <a:spLocks/>
            </p:cNvSpPr>
            <p:nvPr/>
          </p:nvSpPr>
          <p:spPr bwMode="auto">
            <a:xfrm>
              <a:off x="558" y="2455"/>
              <a:ext cx="7" cy="6"/>
            </a:xfrm>
            <a:custGeom>
              <a:avLst/>
              <a:gdLst>
                <a:gd name="T0" fmla="*/ 13 w 6"/>
                <a:gd name="T1" fmla="*/ 2 h 6"/>
                <a:gd name="T2" fmla="*/ 13 w 6"/>
                <a:gd name="T3" fmla="*/ 4 h 6"/>
                <a:gd name="T4" fmla="*/ 13 w 6"/>
                <a:gd name="T5" fmla="*/ 5 h 6"/>
                <a:gd name="T6" fmla="*/ 2 w 6"/>
                <a:gd name="T7" fmla="*/ 5 h 6"/>
                <a:gd name="T8" fmla="*/ 0 w 6"/>
                <a:gd name="T9" fmla="*/ 3 h 6"/>
                <a:gd name="T10" fmla="*/ 0 w 6"/>
                <a:gd name="T11" fmla="*/ 1 h 6"/>
                <a:gd name="T12" fmla="*/ 0 w 6"/>
                <a:gd name="T13" fmla="*/ 0 h 6"/>
                <a:gd name="T14" fmla="*/ 9 w 6"/>
                <a:gd name="T15" fmla="*/ 0 h 6"/>
                <a:gd name="T16" fmla="*/ 13 w 6"/>
                <a:gd name="T17" fmla="*/ 0 h 6"/>
                <a:gd name="T18" fmla="*/ 13 w 6"/>
                <a:gd name="T19" fmla="*/ 2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
                <a:gd name="T31" fmla="*/ 0 h 6"/>
                <a:gd name="T32" fmla="*/ 6 w 6"/>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 h="6">
                  <a:moveTo>
                    <a:pt x="5" y="2"/>
                  </a:moveTo>
                  <a:lnTo>
                    <a:pt x="5" y="4"/>
                  </a:lnTo>
                  <a:lnTo>
                    <a:pt x="5" y="5"/>
                  </a:lnTo>
                  <a:lnTo>
                    <a:pt x="2" y="5"/>
                  </a:lnTo>
                  <a:lnTo>
                    <a:pt x="0" y="3"/>
                  </a:lnTo>
                  <a:lnTo>
                    <a:pt x="0" y="1"/>
                  </a:lnTo>
                  <a:lnTo>
                    <a:pt x="0" y="0"/>
                  </a:lnTo>
                  <a:lnTo>
                    <a:pt x="3" y="0"/>
                  </a:lnTo>
                  <a:lnTo>
                    <a:pt x="5" y="0"/>
                  </a:lnTo>
                  <a:lnTo>
                    <a:pt x="5"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02" name="Freeform 53"/>
            <p:cNvSpPr>
              <a:spLocks/>
            </p:cNvSpPr>
            <p:nvPr/>
          </p:nvSpPr>
          <p:spPr bwMode="auto">
            <a:xfrm>
              <a:off x="558" y="2455"/>
              <a:ext cx="7" cy="6"/>
            </a:xfrm>
            <a:custGeom>
              <a:avLst/>
              <a:gdLst>
                <a:gd name="T0" fmla="*/ 13 w 6"/>
                <a:gd name="T1" fmla="*/ 2 h 6"/>
                <a:gd name="T2" fmla="*/ 13 w 6"/>
                <a:gd name="T3" fmla="*/ 4 h 6"/>
                <a:gd name="T4" fmla="*/ 13 w 6"/>
                <a:gd name="T5" fmla="*/ 5 h 6"/>
                <a:gd name="T6" fmla="*/ 2 w 6"/>
                <a:gd name="T7" fmla="*/ 5 h 6"/>
                <a:gd name="T8" fmla="*/ 0 w 6"/>
                <a:gd name="T9" fmla="*/ 3 h 6"/>
                <a:gd name="T10" fmla="*/ 0 w 6"/>
                <a:gd name="T11" fmla="*/ 1 h 6"/>
                <a:gd name="T12" fmla="*/ 0 w 6"/>
                <a:gd name="T13" fmla="*/ 0 h 6"/>
                <a:gd name="T14" fmla="*/ 9 w 6"/>
                <a:gd name="T15" fmla="*/ 0 h 6"/>
                <a:gd name="T16" fmla="*/ 13 w 6"/>
                <a:gd name="T17" fmla="*/ 0 h 6"/>
                <a:gd name="T18" fmla="*/ 13 w 6"/>
                <a:gd name="T19" fmla="*/ 2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
                <a:gd name="T31" fmla="*/ 0 h 6"/>
                <a:gd name="T32" fmla="*/ 6 w 6"/>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 h="6">
                  <a:moveTo>
                    <a:pt x="5" y="2"/>
                  </a:moveTo>
                  <a:lnTo>
                    <a:pt x="5" y="4"/>
                  </a:lnTo>
                  <a:lnTo>
                    <a:pt x="5" y="5"/>
                  </a:lnTo>
                  <a:lnTo>
                    <a:pt x="2" y="5"/>
                  </a:lnTo>
                  <a:lnTo>
                    <a:pt x="0" y="3"/>
                  </a:lnTo>
                  <a:lnTo>
                    <a:pt x="0" y="1"/>
                  </a:lnTo>
                  <a:lnTo>
                    <a:pt x="0" y="0"/>
                  </a:lnTo>
                  <a:lnTo>
                    <a:pt x="3" y="0"/>
                  </a:lnTo>
                  <a:lnTo>
                    <a:pt x="5" y="0"/>
                  </a:lnTo>
                  <a:lnTo>
                    <a:pt x="5"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03" name="Freeform 54"/>
            <p:cNvSpPr>
              <a:spLocks/>
            </p:cNvSpPr>
            <p:nvPr/>
          </p:nvSpPr>
          <p:spPr bwMode="auto">
            <a:xfrm>
              <a:off x="577" y="2445"/>
              <a:ext cx="7" cy="7"/>
            </a:xfrm>
            <a:custGeom>
              <a:avLst/>
              <a:gdLst>
                <a:gd name="T0" fmla="*/ 6 w 7"/>
                <a:gd name="T1" fmla="*/ 3 h 7"/>
                <a:gd name="T2" fmla="*/ 6 w 7"/>
                <a:gd name="T3" fmla="*/ 4 h 7"/>
                <a:gd name="T4" fmla="*/ 5 w 7"/>
                <a:gd name="T5" fmla="*/ 6 h 7"/>
                <a:gd name="T6" fmla="*/ 3 w 7"/>
                <a:gd name="T7" fmla="*/ 6 h 7"/>
                <a:gd name="T8" fmla="*/ 1 w 7"/>
                <a:gd name="T9" fmla="*/ 3 h 7"/>
                <a:gd name="T10" fmla="*/ 0 w 7"/>
                <a:gd name="T11" fmla="*/ 2 h 7"/>
                <a:gd name="T12" fmla="*/ 1 w 7"/>
                <a:gd name="T13" fmla="*/ 0 h 7"/>
                <a:gd name="T14" fmla="*/ 4 w 7"/>
                <a:gd name="T15" fmla="*/ 0 h 7"/>
                <a:gd name="T16" fmla="*/ 5 w 7"/>
                <a:gd name="T17" fmla="*/ 1 h 7"/>
                <a:gd name="T18" fmla="*/ 6 w 7"/>
                <a:gd name="T19" fmla="*/ 3 h 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7"/>
                <a:gd name="T32" fmla="*/ 7 w 7"/>
                <a:gd name="T33" fmla="*/ 7 h 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7">
                  <a:moveTo>
                    <a:pt x="6" y="3"/>
                  </a:moveTo>
                  <a:lnTo>
                    <a:pt x="6" y="4"/>
                  </a:lnTo>
                  <a:lnTo>
                    <a:pt x="5" y="6"/>
                  </a:lnTo>
                  <a:lnTo>
                    <a:pt x="3" y="6"/>
                  </a:lnTo>
                  <a:lnTo>
                    <a:pt x="1" y="3"/>
                  </a:lnTo>
                  <a:lnTo>
                    <a:pt x="0" y="2"/>
                  </a:lnTo>
                  <a:lnTo>
                    <a:pt x="1" y="0"/>
                  </a:lnTo>
                  <a:lnTo>
                    <a:pt x="4" y="0"/>
                  </a:lnTo>
                  <a:lnTo>
                    <a:pt x="5" y="1"/>
                  </a:lnTo>
                  <a:lnTo>
                    <a:pt x="6"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04" name="Freeform 55"/>
            <p:cNvSpPr>
              <a:spLocks/>
            </p:cNvSpPr>
            <p:nvPr/>
          </p:nvSpPr>
          <p:spPr bwMode="auto">
            <a:xfrm>
              <a:off x="577" y="2445"/>
              <a:ext cx="7" cy="7"/>
            </a:xfrm>
            <a:custGeom>
              <a:avLst/>
              <a:gdLst>
                <a:gd name="T0" fmla="*/ 6 w 7"/>
                <a:gd name="T1" fmla="*/ 3 h 7"/>
                <a:gd name="T2" fmla="*/ 6 w 7"/>
                <a:gd name="T3" fmla="*/ 4 h 7"/>
                <a:gd name="T4" fmla="*/ 5 w 7"/>
                <a:gd name="T5" fmla="*/ 6 h 7"/>
                <a:gd name="T6" fmla="*/ 3 w 7"/>
                <a:gd name="T7" fmla="*/ 6 h 7"/>
                <a:gd name="T8" fmla="*/ 1 w 7"/>
                <a:gd name="T9" fmla="*/ 3 h 7"/>
                <a:gd name="T10" fmla="*/ 0 w 7"/>
                <a:gd name="T11" fmla="*/ 2 h 7"/>
                <a:gd name="T12" fmla="*/ 1 w 7"/>
                <a:gd name="T13" fmla="*/ 0 h 7"/>
                <a:gd name="T14" fmla="*/ 4 w 7"/>
                <a:gd name="T15" fmla="*/ 0 h 7"/>
                <a:gd name="T16" fmla="*/ 5 w 7"/>
                <a:gd name="T17" fmla="*/ 1 h 7"/>
                <a:gd name="T18" fmla="*/ 6 w 7"/>
                <a:gd name="T19" fmla="*/ 3 h 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7"/>
                <a:gd name="T32" fmla="*/ 7 w 7"/>
                <a:gd name="T33" fmla="*/ 7 h 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7">
                  <a:moveTo>
                    <a:pt x="6" y="3"/>
                  </a:moveTo>
                  <a:lnTo>
                    <a:pt x="6" y="4"/>
                  </a:lnTo>
                  <a:lnTo>
                    <a:pt x="5" y="6"/>
                  </a:lnTo>
                  <a:lnTo>
                    <a:pt x="3" y="6"/>
                  </a:lnTo>
                  <a:lnTo>
                    <a:pt x="1" y="3"/>
                  </a:lnTo>
                  <a:lnTo>
                    <a:pt x="0" y="2"/>
                  </a:lnTo>
                  <a:lnTo>
                    <a:pt x="1" y="0"/>
                  </a:lnTo>
                  <a:lnTo>
                    <a:pt x="4" y="0"/>
                  </a:lnTo>
                  <a:lnTo>
                    <a:pt x="5" y="1"/>
                  </a:lnTo>
                  <a:lnTo>
                    <a:pt x="6"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05" name="Freeform 56"/>
            <p:cNvSpPr>
              <a:spLocks/>
            </p:cNvSpPr>
            <p:nvPr/>
          </p:nvSpPr>
          <p:spPr bwMode="auto">
            <a:xfrm>
              <a:off x="591" y="2435"/>
              <a:ext cx="9" cy="6"/>
            </a:xfrm>
            <a:custGeom>
              <a:avLst/>
              <a:gdLst>
                <a:gd name="T0" fmla="*/ 14 w 8"/>
                <a:gd name="T1" fmla="*/ 3 h 6"/>
                <a:gd name="T2" fmla="*/ 14 w 8"/>
                <a:gd name="T3" fmla="*/ 4 h 6"/>
                <a:gd name="T4" fmla="*/ 11 w 8"/>
                <a:gd name="T5" fmla="*/ 5 h 6"/>
                <a:gd name="T6" fmla="*/ 3 w 8"/>
                <a:gd name="T7" fmla="*/ 5 h 6"/>
                <a:gd name="T8" fmla="*/ 1 w 8"/>
                <a:gd name="T9" fmla="*/ 4 h 6"/>
                <a:gd name="T10" fmla="*/ 0 w 8"/>
                <a:gd name="T11" fmla="*/ 2 h 6"/>
                <a:gd name="T12" fmla="*/ 1 w 8"/>
                <a:gd name="T13" fmla="*/ 0 h 6"/>
                <a:gd name="T14" fmla="*/ 10 w 8"/>
                <a:gd name="T15" fmla="*/ 0 h 6"/>
                <a:gd name="T16" fmla="*/ 11 w 8"/>
                <a:gd name="T17" fmla="*/ 1 h 6"/>
                <a:gd name="T18" fmla="*/ 14 w 8"/>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8"/>
                <a:gd name="T31" fmla="*/ 0 h 6"/>
                <a:gd name="T32" fmla="*/ 8 w 8"/>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8" h="6">
                  <a:moveTo>
                    <a:pt x="7" y="3"/>
                  </a:moveTo>
                  <a:lnTo>
                    <a:pt x="7" y="4"/>
                  </a:lnTo>
                  <a:lnTo>
                    <a:pt x="5" y="5"/>
                  </a:lnTo>
                  <a:lnTo>
                    <a:pt x="3" y="5"/>
                  </a:lnTo>
                  <a:lnTo>
                    <a:pt x="1" y="4"/>
                  </a:lnTo>
                  <a:lnTo>
                    <a:pt x="0" y="2"/>
                  </a:lnTo>
                  <a:lnTo>
                    <a:pt x="1" y="0"/>
                  </a:lnTo>
                  <a:lnTo>
                    <a:pt x="4" y="0"/>
                  </a:lnTo>
                  <a:lnTo>
                    <a:pt x="5" y="1"/>
                  </a:lnTo>
                  <a:lnTo>
                    <a:pt x="7"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06" name="Freeform 57"/>
            <p:cNvSpPr>
              <a:spLocks/>
            </p:cNvSpPr>
            <p:nvPr/>
          </p:nvSpPr>
          <p:spPr bwMode="auto">
            <a:xfrm>
              <a:off x="591" y="2435"/>
              <a:ext cx="9" cy="6"/>
            </a:xfrm>
            <a:custGeom>
              <a:avLst/>
              <a:gdLst>
                <a:gd name="T0" fmla="*/ 14 w 8"/>
                <a:gd name="T1" fmla="*/ 3 h 6"/>
                <a:gd name="T2" fmla="*/ 14 w 8"/>
                <a:gd name="T3" fmla="*/ 4 h 6"/>
                <a:gd name="T4" fmla="*/ 11 w 8"/>
                <a:gd name="T5" fmla="*/ 5 h 6"/>
                <a:gd name="T6" fmla="*/ 3 w 8"/>
                <a:gd name="T7" fmla="*/ 5 h 6"/>
                <a:gd name="T8" fmla="*/ 1 w 8"/>
                <a:gd name="T9" fmla="*/ 4 h 6"/>
                <a:gd name="T10" fmla="*/ 0 w 8"/>
                <a:gd name="T11" fmla="*/ 2 h 6"/>
                <a:gd name="T12" fmla="*/ 1 w 8"/>
                <a:gd name="T13" fmla="*/ 0 h 6"/>
                <a:gd name="T14" fmla="*/ 10 w 8"/>
                <a:gd name="T15" fmla="*/ 0 h 6"/>
                <a:gd name="T16" fmla="*/ 11 w 8"/>
                <a:gd name="T17" fmla="*/ 1 h 6"/>
                <a:gd name="T18" fmla="*/ 14 w 8"/>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8"/>
                <a:gd name="T31" fmla="*/ 0 h 6"/>
                <a:gd name="T32" fmla="*/ 8 w 8"/>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8" h="6">
                  <a:moveTo>
                    <a:pt x="7" y="3"/>
                  </a:moveTo>
                  <a:lnTo>
                    <a:pt x="7" y="4"/>
                  </a:lnTo>
                  <a:lnTo>
                    <a:pt x="5" y="5"/>
                  </a:lnTo>
                  <a:lnTo>
                    <a:pt x="3" y="5"/>
                  </a:lnTo>
                  <a:lnTo>
                    <a:pt x="1" y="4"/>
                  </a:lnTo>
                  <a:lnTo>
                    <a:pt x="0" y="2"/>
                  </a:lnTo>
                  <a:lnTo>
                    <a:pt x="1" y="0"/>
                  </a:lnTo>
                  <a:lnTo>
                    <a:pt x="4" y="0"/>
                  </a:lnTo>
                  <a:lnTo>
                    <a:pt x="5" y="1"/>
                  </a:lnTo>
                  <a:lnTo>
                    <a:pt x="7"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07" name="Freeform 58"/>
            <p:cNvSpPr>
              <a:spLocks/>
            </p:cNvSpPr>
            <p:nvPr/>
          </p:nvSpPr>
          <p:spPr bwMode="auto">
            <a:xfrm>
              <a:off x="604" y="2421"/>
              <a:ext cx="8" cy="6"/>
            </a:xfrm>
            <a:custGeom>
              <a:avLst/>
              <a:gdLst>
                <a:gd name="T0" fmla="*/ 13 w 7"/>
                <a:gd name="T1" fmla="*/ 2 h 6"/>
                <a:gd name="T2" fmla="*/ 11 w 7"/>
                <a:gd name="T3" fmla="*/ 4 h 6"/>
                <a:gd name="T4" fmla="*/ 2 w 7"/>
                <a:gd name="T5" fmla="*/ 5 h 6"/>
                <a:gd name="T6" fmla="*/ 0 w 7"/>
                <a:gd name="T7" fmla="*/ 4 h 6"/>
                <a:gd name="T8" fmla="*/ 0 w 7"/>
                <a:gd name="T9" fmla="*/ 2 h 6"/>
                <a:gd name="T10" fmla="*/ 1 w 7"/>
                <a:gd name="T11" fmla="*/ 1 h 6"/>
                <a:gd name="T12" fmla="*/ 10 w 7"/>
                <a:gd name="T13" fmla="*/ 0 h 6"/>
                <a:gd name="T14" fmla="*/ 11 w 7"/>
                <a:gd name="T15" fmla="*/ 1 h 6"/>
                <a:gd name="T16" fmla="*/ 13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5" y="4"/>
                  </a:lnTo>
                  <a:lnTo>
                    <a:pt x="2" y="5"/>
                  </a:lnTo>
                  <a:lnTo>
                    <a:pt x="0" y="4"/>
                  </a:lnTo>
                  <a:lnTo>
                    <a:pt x="0" y="2"/>
                  </a:lnTo>
                  <a:lnTo>
                    <a:pt x="1" y="1"/>
                  </a:lnTo>
                  <a:lnTo>
                    <a:pt x="4" y="0"/>
                  </a:lnTo>
                  <a:lnTo>
                    <a:pt x="5" y="1"/>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08" name="Freeform 59"/>
            <p:cNvSpPr>
              <a:spLocks/>
            </p:cNvSpPr>
            <p:nvPr/>
          </p:nvSpPr>
          <p:spPr bwMode="auto">
            <a:xfrm>
              <a:off x="604" y="2421"/>
              <a:ext cx="8" cy="6"/>
            </a:xfrm>
            <a:custGeom>
              <a:avLst/>
              <a:gdLst>
                <a:gd name="T0" fmla="*/ 13 w 7"/>
                <a:gd name="T1" fmla="*/ 2 h 6"/>
                <a:gd name="T2" fmla="*/ 11 w 7"/>
                <a:gd name="T3" fmla="*/ 4 h 6"/>
                <a:gd name="T4" fmla="*/ 2 w 7"/>
                <a:gd name="T5" fmla="*/ 5 h 6"/>
                <a:gd name="T6" fmla="*/ 0 w 7"/>
                <a:gd name="T7" fmla="*/ 4 h 6"/>
                <a:gd name="T8" fmla="*/ 0 w 7"/>
                <a:gd name="T9" fmla="*/ 2 h 6"/>
                <a:gd name="T10" fmla="*/ 1 w 7"/>
                <a:gd name="T11" fmla="*/ 1 h 6"/>
                <a:gd name="T12" fmla="*/ 10 w 7"/>
                <a:gd name="T13" fmla="*/ 0 h 6"/>
                <a:gd name="T14" fmla="*/ 11 w 7"/>
                <a:gd name="T15" fmla="*/ 1 h 6"/>
                <a:gd name="T16" fmla="*/ 13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5" y="4"/>
                  </a:lnTo>
                  <a:lnTo>
                    <a:pt x="2" y="5"/>
                  </a:lnTo>
                  <a:lnTo>
                    <a:pt x="0" y="4"/>
                  </a:lnTo>
                  <a:lnTo>
                    <a:pt x="0" y="2"/>
                  </a:lnTo>
                  <a:lnTo>
                    <a:pt x="1" y="1"/>
                  </a:lnTo>
                  <a:lnTo>
                    <a:pt x="4" y="0"/>
                  </a:lnTo>
                  <a:lnTo>
                    <a:pt x="5" y="1"/>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09" name="Freeform 60"/>
            <p:cNvSpPr>
              <a:spLocks/>
            </p:cNvSpPr>
            <p:nvPr/>
          </p:nvSpPr>
          <p:spPr bwMode="auto">
            <a:xfrm>
              <a:off x="612" y="2407"/>
              <a:ext cx="7" cy="5"/>
            </a:xfrm>
            <a:custGeom>
              <a:avLst/>
              <a:gdLst>
                <a:gd name="T0" fmla="*/ 6 w 7"/>
                <a:gd name="T1" fmla="*/ 2 h 5"/>
                <a:gd name="T2" fmla="*/ 6 w 7"/>
                <a:gd name="T3" fmla="*/ 4 h 5"/>
                <a:gd name="T4" fmla="*/ 5 w 7"/>
                <a:gd name="T5" fmla="*/ 4 h 5"/>
                <a:gd name="T6" fmla="*/ 2 w 7"/>
                <a:gd name="T7" fmla="*/ 4 h 5"/>
                <a:gd name="T8" fmla="*/ 1 w 7"/>
                <a:gd name="T9" fmla="*/ 3 h 5"/>
                <a:gd name="T10" fmla="*/ 0 w 7"/>
                <a:gd name="T11" fmla="*/ 2 h 5"/>
                <a:gd name="T12" fmla="*/ 1 w 7"/>
                <a:gd name="T13" fmla="*/ 0 h 5"/>
                <a:gd name="T14" fmla="*/ 3 w 7"/>
                <a:gd name="T15" fmla="*/ 0 h 5"/>
                <a:gd name="T16" fmla="*/ 5 w 7"/>
                <a:gd name="T17" fmla="*/ 0 h 5"/>
                <a:gd name="T18" fmla="*/ 6 w 7"/>
                <a:gd name="T19" fmla="*/ 2 h 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5"/>
                <a:gd name="T32" fmla="*/ 7 w 7"/>
                <a:gd name="T33" fmla="*/ 5 h 5"/>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5">
                  <a:moveTo>
                    <a:pt x="6" y="2"/>
                  </a:moveTo>
                  <a:lnTo>
                    <a:pt x="6" y="4"/>
                  </a:lnTo>
                  <a:lnTo>
                    <a:pt x="5" y="4"/>
                  </a:lnTo>
                  <a:lnTo>
                    <a:pt x="2" y="4"/>
                  </a:lnTo>
                  <a:lnTo>
                    <a:pt x="1" y="3"/>
                  </a:lnTo>
                  <a:lnTo>
                    <a:pt x="0" y="2"/>
                  </a:lnTo>
                  <a:lnTo>
                    <a:pt x="1" y="0"/>
                  </a:lnTo>
                  <a:lnTo>
                    <a:pt x="3" y="0"/>
                  </a:lnTo>
                  <a:lnTo>
                    <a:pt x="5" y="0"/>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10" name="Freeform 61"/>
            <p:cNvSpPr>
              <a:spLocks/>
            </p:cNvSpPr>
            <p:nvPr/>
          </p:nvSpPr>
          <p:spPr bwMode="auto">
            <a:xfrm>
              <a:off x="612" y="2407"/>
              <a:ext cx="7" cy="5"/>
            </a:xfrm>
            <a:custGeom>
              <a:avLst/>
              <a:gdLst>
                <a:gd name="T0" fmla="*/ 6 w 7"/>
                <a:gd name="T1" fmla="*/ 2 h 5"/>
                <a:gd name="T2" fmla="*/ 6 w 7"/>
                <a:gd name="T3" fmla="*/ 4 h 5"/>
                <a:gd name="T4" fmla="*/ 5 w 7"/>
                <a:gd name="T5" fmla="*/ 4 h 5"/>
                <a:gd name="T6" fmla="*/ 2 w 7"/>
                <a:gd name="T7" fmla="*/ 4 h 5"/>
                <a:gd name="T8" fmla="*/ 1 w 7"/>
                <a:gd name="T9" fmla="*/ 3 h 5"/>
                <a:gd name="T10" fmla="*/ 0 w 7"/>
                <a:gd name="T11" fmla="*/ 2 h 5"/>
                <a:gd name="T12" fmla="*/ 1 w 7"/>
                <a:gd name="T13" fmla="*/ 0 h 5"/>
                <a:gd name="T14" fmla="*/ 3 w 7"/>
                <a:gd name="T15" fmla="*/ 0 h 5"/>
                <a:gd name="T16" fmla="*/ 5 w 7"/>
                <a:gd name="T17" fmla="*/ 0 h 5"/>
                <a:gd name="T18" fmla="*/ 6 w 7"/>
                <a:gd name="T19" fmla="*/ 2 h 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5"/>
                <a:gd name="T32" fmla="*/ 7 w 7"/>
                <a:gd name="T33" fmla="*/ 5 h 5"/>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5">
                  <a:moveTo>
                    <a:pt x="6" y="2"/>
                  </a:moveTo>
                  <a:lnTo>
                    <a:pt x="6" y="4"/>
                  </a:lnTo>
                  <a:lnTo>
                    <a:pt x="5" y="4"/>
                  </a:lnTo>
                  <a:lnTo>
                    <a:pt x="2" y="4"/>
                  </a:lnTo>
                  <a:lnTo>
                    <a:pt x="1" y="3"/>
                  </a:lnTo>
                  <a:lnTo>
                    <a:pt x="0" y="2"/>
                  </a:lnTo>
                  <a:lnTo>
                    <a:pt x="1" y="0"/>
                  </a:lnTo>
                  <a:lnTo>
                    <a:pt x="3" y="0"/>
                  </a:lnTo>
                  <a:lnTo>
                    <a:pt x="5" y="0"/>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11" name="Freeform 62"/>
            <p:cNvSpPr>
              <a:spLocks/>
            </p:cNvSpPr>
            <p:nvPr/>
          </p:nvSpPr>
          <p:spPr bwMode="auto">
            <a:xfrm>
              <a:off x="703" y="2477"/>
              <a:ext cx="7" cy="6"/>
            </a:xfrm>
            <a:custGeom>
              <a:avLst/>
              <a:gdLst>
                <a:gd name="T0" fmla="*/ 6 w 7"/>
                <a:gd name="T1" fmla="*/ 3 h 6"/>
                <a:gd name="T2" fmla="*/ 6 w 7"/>
                <a:gd name="T3" fmla="*/ 4 h 6"/>
                <a:gd name="T4" fmla="*/ 5 w 7"/>
                <a:gd name="T5" fmla="*/ 5 h 6"/>
                <a:gd name="T6" fmla="*/ 2 w 7"/>
                <a:gd name="T7" fmla="*/ 5 h 6"/>
                <a:gd name="T8" fmla="*/ 1 w 7"/>
                <a:gd name="T9" fmla="*/ 4 h 6"/>
                <a:gd name="T10" fmla="*/ 0 w 7"/>
                <a:gd name="T11" fmla="*/ 2 h 6"/>
                <a:gd name="T12" fmla="*/ 1 w 7"/>
                <a:gd name="T13" fmla="*/ 0 h 6"/>
                <a:gd name="T14" fmla="*/ 3 w 7"/>
                <a:gd name="T15" fmla="*/ 0 h 6"/>
                <a:gd name="T16" fmla="*/ 5 w 7"/>
                <a:gd name="T17" fmla="*/ 1 h 6"/>
                <a:gd name="T18" fmla="*/ 6 w 7"/>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3"/>
                  </a:moveTo>
                  <a:lnTo>
                    <a:pt x="6" y="4"/>
                  </a:lnTo>
                  <a:lnTo>
                    <a:pt x="5" y="5"/>
                  </a:lnTo>
                  <a:lnTo>
                    <a:pt x="2" y="5"/>
                  </a:lnTo>
                  <a:lnTo>
                    <a:pt x="1" y="4"/>
                  </a:lnTo>
                  <a:lnTo>
                    <a:pt x="0" y="2"/>
                  </a:lnTo>
                  <a:lnTo>
                    <a:pt x="1" y="0"/>
                  </a:lnTo>
                  <a:lnTo>
                    <a:pt x="3" y="0"/>
                  </a:lnTo>
                  <a:lnTo>
                    <a:pt x="5" y="1"/>
                  </a:lnTo>
                  <a:lnTo>
                    <a:pt x="6"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12" name="Freeform 63"/>
            <p:cNvSpPr>
              <a:spLocks/>
            </p:cNvSpPr>
            <p:nvPr/>
          </p:nvSpPr>
          <p:spPr bwMode="auto">
            <a:xfrm>
              <a:off x="703" y="2477"/>
              <a:ext cx="7" cy="6"/>
            </a:xfrm>
            <a:custGeom>
              <a:avLst/>
              <a:gdLst>
                <a:gd name="T0" fmla="*/ 6 w 7"/>
                <a:gd name="T1" fmla="*/ 3 h 6"/>
                <a:gd name="T2" fmla="*/ 6 w 7"/>
                <a:gd name="T3" fmla="*/ 4 h 6"/>
                <a:gd name="T4" fmla="*/ 5 w 7"/>
                <a:gd name="T5" fmla="*/ 5 h 6"/>
                <a:gd name="T6" fmla="*/ 2 w 7"/>
                <a:gd name="T7" fmla="*/ 5 h 6"/>
                <a:gd name="T8" fmla="*/ 1 w 7"/>
                <a:gd name="T9" fmla="*/ 4 h 6"/>
                <a:gd name="T10" fmla="*/ 0 w 7"/>
                <a:gd name="T11" fmla="*/ 2 h 6"/>
                <a:gd name="T12" fmla="*/ 1 w 7"/>
                <a:gd name="T13" fmla="*/ 0 h 6"/>
                <a:gd name="T14" fmla="*/ 3 w 7"/>
                <a:gd name="T15" fmla="*/ 0 h 6"/>
                <a:gd name="T16" fmla="*/ 5 w 7"/>
                <a:gd name="T17" fmla="*/ 1 h 6"/>
                <a:gd name="T18" fmla="*/ 6 w 7"/>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3"/>
                  </a:moveTo>
                  <a:lnTo>
                    <a:pt x="6" y="4"/>
                  </a:lnTo>
                  <a:lnTo>
                    <a:pt x="5" y="5"/>
                  </a:lnTo>
                  <a:lnTo>
                    <a:pt x="2" y="5"/>
                  </a:lnTo>
                  <a:lnTo>
                    <a:pt x="1" y="4"/>
                  </a:lnTo>
                  <a:lnTo>
                    <a:pt x="0" y="2"/>
                  </a:lnTo>
                  <a:lnTo>
                    <a:pt x="1" y="0"/>
                  </a:lnTo>
                  <a:lnTo>
                    <a:pt x="3" y="0"/>
                  </a:lnTo>
                  <a:lnTo>
                    <a:pt x="5" y="1"/>
                  </a:lnTo>
                  <a:lnTo>
                    <a:pt x="6"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13" name="Freeform 64"/>
            <p:cNvSpPr>
              <a:spLocks/>
            </p:cNvSpPr>
            <p:nvPr/>
          </p:nvSpPr>
          <p:spPr bwMode="auto">
            <a:xfrm>
              <a:off x="697" y="2463"/>
              <a:ext cx="9" cy="6"/>
            </a:xfrm>
            <a:custGeom>
              <a:avLst/>
              <a:gdLst>
                <a:gd name="T0" fmla="*/ 14 w 8"/>
                <a:gd name="T1" fmla="*/ 2 h 6"/>
                <a:gd name="T2" fmla="*/ 11 w 8"/>
                <a:gd name="T3" fmla="*/ 4 h 6"/>
                <a:gd name="T4" fmla="*/ 2 w 8"/>
                <a:gd name="T5" fmla="*/ 5 h 6"/>
                <a:gd name="T6" fmla="*/ 1 w 8"/>
                <a:gd name="T7" fmla="*/ 4 h 6"/>
                <a:gd name="T8" fmla="*/ 0 w 8"/>
                <a:gd name="T9" fmla="*/ 2 h 6"/>
                <a:gd name="T10" fmla="*/ 2 w 8"/>
                <a:gd name="T11" fmla="*/ 1 h 6"/>
                <a:gd name="T12" fmla="*/ 10 w 8"/>
                <a:gd name="T13" fmla="*/ 0 h 6"/>
                <a:gd name="T14" fmla="*/ 12 w 8"/>
                <a:gd name="T15" fmla="*/ 1 h 6"/>
                <a:gd name="T16" fmla="*/ 14 w 8"/>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6"/>
                <a:gd name="T29" fmla="*/ 8 w 8"/>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6">
                  <a:moveTo>
                    <a:pt x="7" y="2"/>
                  </a:moveTo>
                  <a:lnTo>
                    <a:pt x="5" y="4"/>
                  </a:lnTo>
                  <a:lnTo>
                    <a:pt x="2" y="5"/>
                  </a:lnTo>
                  <a:lnTo>
                    <a:pt x="1" y="4"/>
                  </a:lnTo>
                  <a:lnTo>
                    <a:pt x="0" y="2"/>
                  </a:lnTo>
                  <a:lnTo>
                    <a:pt x="2" y="1"/>
                  </a:lnTo>
                  <a:lnTo>
                    <a:pt x="4" y="0"/>
                  </a:lnTo>
                  <a:lnTo>
                    <a:pt x="6" y="1"/>
                  </a:lnTo>
                  <a:lnTo>
                    <a:pt x="7"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14" name="Freeform 65"/>
            <p:cNvSpPr>
              <a:spLocks/>
            </p:cNvSpPr>
            <p:nvPr/>
          </p:nvSpPr>
          <p:spPr bwMode="auto">
            <a:xfrm>
              <a:off x="697" y="2463"/>
              <a:ext cx="9" cy="6"/>
            </a:xfrm>
            <a:custGeom>
              <a:avLst/>
              <a:gdLst>
                <a:gd name="T0" fmla="*/ 14 w 8"/>
                <a:gd name="T1" fmla="*/ 2 h 6"/>
                <a:gd name="T2" fmla="*/ 11 w 8"/>
                <a:gd name="T3" fmla="*/ 4 h 6"/>
                <a:gd name="T4" fmla="*/ 2 w 8"/>
                <a:gd name="T5" fmla="*/ 5 h 6"/>
                <a:gd name="T6" fmla="*/ 1 w 8"/>
                <a:gd name="T7" fmla="*/ 4 h 6"/>
                <a:gd name="T8" fmla="*/ 0 w 8"/>
                <a:gd name="T9" fmla="*/ 2 h 6"/>
                <a:gd name="T10" fmla="*/ 2 w 8"/>
                <a:gd name="T11" fmla="*/ 1 h 6"/>
                <a:gd name="T12" fmla="*/ 10 w 8"/>
                <a:gd name="T13" fmla="*/ 0 h 6"/>
                <a:gd name="T14" fmla="*/ 12 w 8"/>
                <a:gd name="T15" fmla="*/ 1 h 6"/>
                <a:gd name="T16" fmla="*/ 14 w 8"/>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6"/>
                <a:gd name="T29" fmla="*/ 8 w 8"/>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6">
                  <a:moveTo>
                    <a:pt x="7" y="2"/>
                  </a:moveTo>
                  <a:lnTo>
                    <a:pt x="5" y="4"/>
                  </a:lnTo>
                  <a:lnTo>
                    <a:pt x="2" y="5"/>
                  </a:lnTo>
                  <a:lnTo>
                    <a:pt x="1" y="4"/>
                  </a:lnTo>
                  <a:lnTo>
                    <a:pt x="0" y="2"/>
                  </a:lnTo>
                  <a:lnTo>
                    <a:pt x="2" y="1"/>
                  </a:lnTo>
                  <a:lnTo>
                    <a:pt x="4" y="0"/>
                  </a:lnTo>
                  <a:lnTo>
                    <a:pt x="6" y="1"/>
                  </a:lnTo>
                  <a:lnTo>
                    <a:pt x="7"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15" name="Freeform 66"/>
            <p:cNvSpPr>
              <a:spLocks/>
            </p:cNvSpPr>
            <p:nvPr/>
          </p:nvSpPr>
          <p:spPr bwMode="auto">
            <a:xfrm>
              <a:off x="699" y="2446"/>
              <a:ext cx="7" cy="8"/>
            </a:xfrm>
            <a:custGeom>
              <a:avLst/>
              <a:gdLst>
                <a:gd name="T0" fmla="*/ 13 w 6"/>
                <a:gd name="T1" fmla="*/ 3 h 8"/>
                <a:gd name="T2" fmla="*/ 11 w 6"/>
                <a:gd name="T3" fmla="*/ 6 h 8"/>
                <a:gd name="T4" fmla="*/ 9 w 6"/>
                <a:gd name="T5" fmla="*/ 7 h 8"/>
                <a:gd name="T6" fmla="*/ 0 w 6"/>
                <a:gd name="T7" fmla="*/ 6 h 8"/>
                <a:gd name="T8" fmla="*/ 0 w 6"/>
                <a:gd name="T9" fmla="*/ 3 h 8"/>
                <a:gd name="T10" fmla="*/ 0 w 6"/>
                <a:gd name="T11" fmla="*/ 1 h 8"/>
                <a:gd name="T12" fmla="*/ 1 w 6"/>
                <a:gd name="T13" fmla="*/ 0 h 8"/>
                <a:gd name="T14" fmla="*/ 11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3" y="7"/>
                  </a:lnTo>
                  <a:lnTo>
                    <a:pt x="0" y="6"/>
                  </a:lnTo>
                  <a:lnTo>
                    <a:pt x="0" y="3"/>
                  </a:lnTo>
                  <a:lnTo>
                    <a:pt x="0" y="1"/>
                  </a:lnTo>
                  <a:lnTo>
                    <a:pt x="1"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16" name="Freeform 67"/>
            <p:cNvSpPr>
              <a:spLocks/>
            </p:cNvSpPr>
            <p:nvPr/>
          </p:nvSpPr>
          <p:spPr bwMode="auto">
            <a:xfrm>
              <a:off x="699" y="2446"/>
              <a:ext cx="7" cy="8"/>
            </a:xfrm>
            <a:custGeom>
              <a:avLst/>
              <a:gdLst>
                <a:gd name="T0" fmla="*/ 13 w 6"/>
                <a:gd name="T1" fmla="*/ 3 h 8"/>
                <a:gd name="T2" fmla="*/ 11 w 6"/>
                <a:gd name="T3" fmla="*/ 6 h 8"/>
                <a:gd name="T4" fmla="*/ 9 w 6"/>
                <a:gd name="T5" fmla="*/ 7 h 8"/>
                <a:gd name="T6" fmla="*/ 0 w 6"/>
                <a:gd name="T7" fmla="*/ 6 h 8"/>
                <a:gd name="T8" fmla="*/ 0 w 6"/>
                <a:gd name="T9" fmla="*/ 3 h 8"/>
                <a:gd name="T10" fmla="*/ 0 w 6"/>
                <a:gd name="T11" fmla="*/ 1 h 8"/>
                <a:gd name="T12" fmla="*/ 1 w 6"/>
                <a:gd name="T13" fmla="*/ 0 h 8"/>
                <a:gd name="T14" fmla="*/ 11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3" y="7"/>
                  </a:lnTo>
                  <a:lnTo>
                    <a:pt x="0" y="6"/>
                  </a:lnTo>
                  <a:lnTo>
                    <a:pt x="0" y="3"/>
                  </a:lnTo>
                  <a:lnTo>
                    <a:pt x="0" y="1"/>
                  </a:lnTo>
                  <a:lnTo>
                    <a:pt x="1"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17" name="Freeform 68"/>
            <p:cNvSpPr>
              <a:spLocks/>
            </p:cNvSpPr>
            <p:nvPr/>
          </p:nvSpPr>
          <p:spPr bwMode="auto">
            <a:xfrm>
              <a:off x="708" y="2434"/>
              <a:ext cx="8" cy="6"/>
            </a:xfrm>
            <a:custGeom>
              <a:avLst/>
              <a:gdLst>
                <a:gd name="T0" fmla="*/ 13 w 7"/>
                <a:gd name="T1" fmla="*/ 2 h 6"/>
                <a:gd name="T2" fmla="*/ 13 w 7"/>
                <a:gd name="T3" fmla="*/ 4 h 6"/>
                <a:gd name="T4" fmla="*/ 11 w 7"/>
                <a:gd name="T5" fmla="*/ 5 h 6"/>
                <a:gd name="T6" fmla="*/ 2 w 7"/>
                <a:gd name="T7" fmla="*/ 5 h 6"/>
                <a:gd name="T8" fmla="*/ 1 w 7"/>
                <a:gd name="T9" fmla="*/ 3 h 6"/>
                <a:gd name="T10" fmla="*/ 0 w 7"/>
                <a:gd name="T11" fmla="*/ 1 h 6"/>
                <a:gd name="T12" fmla="*/ 1 w 7"/>
                <a:gd name="T13" fmla="*/ 0 h 6"/>
                <a:gd name="T14" fmla="*/ 10 w 7"/>
                <a:gd name="T15" fmla="*/ 0 h 6"/>
                <a:gd name="T16" fmla="*/ 11 w 7"/>
                <a:gd name="T17" fmla="*/ 1 h 6"/>
                <a:gd name="T18" fmla="*/ 13 w 7"/>
                <a:gd name="T19" fmla="*/ 2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2"/>
                  </a:moveTo>
                  <a:lnTo>
                    <a:pt x="6" y="4"/>
                  </a:lnTo>
                  <a:lnTo>
                    <a:pt x="5" y="5"/>
                  </a:lnTo>
                  <a:lnTo>
                    <a:pt x="2" y="5"/>
                  </a:lnTo>
                  <a:lnTo>
                    <a:pt x="1" y="3"/>
                  </a:lnTo>
                  <a:lnTo>
                    <a:pt x="0" y="1"/>
                  </a:lnTo>
                  <a:lnTo>
                    <a:pt x="1" y="0"/>
                  </a:lnTo>
                  <a:lnTo>
                    <a:pt x="4" y="0"/>
                  </a:lnTo>
                  <a:lnTo>
                    <a:pt x="5" y="1"/>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18" name="Freeform 69"/>
            <p:cNvSpPr>
              <a:spLocks/>
            </p:cNvSpPr>
            <p:nvPr/>
          </p:nvSpPr>
          <p:spPr bwMode="auto">
            <a:xfrm>
              <a:off x="708" y="2434"/>
              <a:ext cx="8" cy="6"/>
            </a:xfrm>
            <a:custGeom>
              <a:avLst/>
              <a:gdLst>
                <a:gd name="T0" fmla="*/ 13 w 7"/>
                <a:gd name="T1" fmla="*/ 2 h 6"/>
                <a:gd name="T2" fmla="*/ 13 w 7"/>
                <a:gd name="T3" fmla="*/ 4 h 6"/>
                <a:gd name="T4" fmla="*/ 11 w 7"/>
                <a:gd name="T5" fmla="*/ 5 h 6"/>
                <a:gd name="T6" fmla="*/ 2 w 7"/>
                <a:gd name="T7" fmla="*/ 5 h 6"/>
                <a:gd name="T8" fmla="*/ 1 w 7"/>
                <a:gd name="T9" fmla="*/ 3 h 6"/>
                <a:gd name="T10" fmla="*/ 0 w 7"/>
                <a:gd name="T11" fmla="*/ 1 h 6"/>
                <a:gd name="T12" fmla="*/ 1 w 7"/>
                <a:gd name="T13" fmla="*/ 0 h 6"/>
                <a:gd name="T14" fmla="*/ 10 w 7"/>
                <a:gd name="T15" fmla="*/ 0 h 6"/>
                <a:gd name="T16" fmla="*/ 11 w 7"/>
                <a:gd name="T17" fmla="*/ 1 h 6"/>
                <a:gd name="T18" fmla="*/ 13 w 7"/>
                <a:gd name="T19" fmla="*/ 2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2"/>
                  </a:moveTo>
                  <a:lnTo>
                    <a:pt x="6" y="4"/>
                  </a:lnTo>
                  <a:lnTo>
                    <a:pt x="5" y="5"/>
                  </a:lnTo>
                  <a:lnTo>
                    <a:pt x="2" y="5"/>
                  </a:lnTo>
                  <a:lnTo>
                    <a:pt x="1" y="3"/>
                  </a:lnTo>
                  <a:lnTo>
                    <a:pt x="0" y="1"/>
                  </a:lnTo>
                  <a:lnTo>
                    <a:pt x="1" y="0"/>
                  </a:lnTo>
                  <a:lnTo>
                    <a:pt x="4" y="0"/>
                  </a:lnTo>
                  <a:lnTo>
                    <a:pt x="5" y="1"/>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19" name="Freeform 70"/>
            <p:cNvSpPr>
              <a:spLocks/>
            </p:cNvSpPr>
            <p:nvPr/>
          </p:nvSpPr>
          <p:spPr bwMode="auto">
            <a:xfrm>
              <a:off x="722" y="2420"/>
              <a:ext cx="7" cy="8"/>
            </a:xfrm>
            <a:custGeom>
              <a:avLst/>
              <a:gdLst>
                <a:gd name="T0" fmla="*/ 13 w 6"/>
                <a:gd name="T1" fmla="*/ 3 h 8"/>
                <a:gd name="T2" fmla="*/ 11 w 6"/>
                <a:gd name="T3" fmla="*/ 5 h 8"/>
                <a:gd name="T4" fmla="*/ 2 w 6"/>
                <a:gd name="T5" fmla="*/ 7 h 8"/>
                <a:gd name="T6" fmla="*/ 0 w 6"/>
                <a:gd name="T7" fmla="*/ 6 h 8"/>
                <a:gd name="T8" fmla="*/ 0 w 6"/>
                <a:gd name="T9" fmla="*/ 4 h 8"/>
                <a:gd name="T10" fmla="*/ 0 w 6"/>
                <a:gd name="T11" fmla="*/ 3 h 8"/>
                <a:gd name="T12" fmla="*/ 1 w 6"/>
                <a:gd name="T13" fmla="*/ 1 h 8"/>
                <a:gd name="T14" fmla="*/ 9 w 6"/>
                <a:gd name="T15" fmla="*/ 0 h 8"/>
                <a:gd name="T16" fmla="*/ 13 w 6"/>
                <a:gd name="T17" fmla="*/ 2 h 8"/>
                <a:gd name="T18" fmla="*/ 13 w 6"/>
                <a:gd name="T19" fmla="*/ 3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
                <a:gd name="T31" fmla="*/ 0 h 8"/>
                <a:gd name="T32" fmla="*/ 6 w 6"/>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 h="8">
                  <a:moveTo>
                    <a:pt x="5" y="3"/>
                  </a:moveTo>
                  <a:lnTo>
                    <a:pt x="4" y="5"/>
                  </a:lnTo>
                  <a:lnTo>
                    <a:pt x="2" y="7"/>
                  </a:lnTo>
                  <a:lnTo>
                    <a:pt x="0" y="6"/>
                  </a:lnTo>
                  <a:lnTo>
                    <a:pt x="0" y="4"/>
                  </a:lnTo>
                  <a:lnTo>
                    <a:pt x="0" y="3"/>
                  </a:lnTo>
                  <a:lnTo>
                    <a:pt x="1" y="1"/>
                  </a:lnTo>
                  <a:lnTo>
                    <a:pt x="3" y="0"/>
                  </a:lnTo>
                  <a:lnTo>
                    <a:pt x="5" y="2"/>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20" name="Freeform 71"/>
            <p:cNvSpPr>
              <a:spLocks/>
            </p:cNvSpPr>
            <p:nvPr/>
          </p:nvSpPr>
          <p:spPr bwMode="auto">
            <a:xfrm>
              <a:off x="722" y="2420"/>
              <a:ext cx="7" cy="8"/>
            </a:xfrm>
            <a:custGeom>
              <a:avLst/>
              <a:gdLst>
                <a:gd name="T0" fmla="*/ 13 w 6"/>
                <a:gd name="T1" fmla="*/ 3 h 8"/>
                <a:gd name="T2" fmla="*/ 11 w 6"/>
                <a:gd name="T3" fmla="*/ 5 h 8"/>
                <a:gd name="T4" fmla="*/ 2 w 6"/>
                <a:gd name="T5" fmla="*/ 7 h 8"/>
                <a:gd name="T6" fmla="*/ 0 w 6"/>
                <a:gd name="T7" fmla="*/ 6 h 8"/>
                <a:gd name="T8" fmla="*/ 0 w 6"/>
                <a:gd name="T9" fmla="*/ 4 h 8"/>
                <a:gd name="T10" fmla="*/ 0 w 6"/>
                <a:gd name="T11" fmla="*/ 3 h 8"/>
                <a:gd name="T12" fmla="*/ 1 w 6"/>
                <a:gd name="T13" fmla="*/ 1 h 8"/>
                <a:gd name="T14" fmla="*/ 9 w 6"/>
                <a:gd name="T15" fmla="*/ 0 h 8"/>
                <a:gd name="T16" fmla="*/ 13 w 6"/>
                <a:gd name="T17" fmla="*/ 2 h 8"/>
                <a:gd name="T18" fmla="*/ 13 w 6"/>
                <a:gd name="T19" fmla="*/ 3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
                <a:gd name="T31" fmla="*/ 0 h 8"/>
                <a:gd name="T32" fmla="*/ 6 w 6"/>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 h="8">
                  <a:moveTo>
                    <a:pt x="5" y="3"/>
                  </a:moveTo>
                  <a:lnTo>
                    <a:pt x="4" y="5"/>
                  </a:lnTo>
                  <a:lnTo>
                    <a:pt x="2" y="7"/>
                  </a:lnTo>
                  <a:lnTo>
                    <a:pt x="0" y="6"/>
                  </a:lnTo>
                  <a:lnTo>
                    <a:pt x="0" y="4"/>
                  </a:lnTo>
                  <a:lnTo>
                    <a:pt x="0" y="3"/>
                  </a:lnTo>
                  <a:lnTo>
                    <a:pt x="1" y="1"/>
                  </a:lnTo>
                  <a:lnTo>
                    <a:pt x="3" y="0"/>
                  </a:lnTo>
                  <a:lnTo>
                    <a:pt x="5" y="2"/>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21" name="Freeform 72"/>
            <p:cNvSpPr>
              <a:spLocks/>
            </p:cNvSpPr>
            <p:nvPr/>
          </p:nvSpPr>
          <p:spPr bwMode="auto">
            <a:xfrm>
              <a:off x="735" y="2411"/>
              <a:ext cx="8" cy="6"/>
            </a:xfrm>
            <a:custGeom>
              <a:avLst/>
              <a:gdLst>
                <a:gd name="T0" fmla="*/ 13 w 7"/>
                <a:gd name="T1" fmla="*/ 3 h 6"/>
                <a:gd name="T2" fmla="*/ 13 w 7"/>
                <a:gd name="T3" fmla="*/ 4 h 6"/>
                <a:gd name="T4" fmla="*/ 11 w 7"/>
                <a:gd name="T5" fmla="*/ 5 h 6"/>
                <a:gd name="T6" fmla="*/ 2 w 7"/>
                <a:gd name="T7" fmla="*/ 5 h 6"/>
                <a:gd name="T8" fmla="*/ 1 w 7"/>
                <a:gd name="T9" fmla="*/ 3 h 6"/>
                <a:gd name="T10" fmla="*/ 0 w 7"/>
                <a:gd name="T11" fmla="*/ 2 h 6"/>
                <a:gd name="T12" fmla="*/ 1 w 7"/>
                <a:gd name="T13" fmla="*/ 0 h 6"/>
                <a:gd name="T14" fmla="*/ 10 w 7"/>
                <a:gd name="T15" fmla="*/ 0 h 6"/>
                <a:gd name="T16" fmla="*/ 11 w 7"/>
                <a:gd name="T17" fmla="*/ 0 h 6"/>
                <a:gd name="T18" fmla="*/ 13 w 7"/>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3"/>
                  </a:moveTo>
                  <a:lnTo>
                    <a:pt x="6" y="4"/>
                  </a:lnTo>
                  <a:lnTo>
                    <a:pt x="5" y="5"/>
                  </a:lnTo>
                  <a:lnTo>
                    <a:pt x="2" y="5"/>
                  </a:lnTo>
                  <a:lnTo>
                    <a:pt x="1" y="3"/>
                  </a:lnTo>
                  <a:lnTo>
                    <a:pt x="0" y="2"/>
                  </a:lnTo>
                  <a:lnTo>
                    <a:pt x="1" y="0"/>
                  </a:lnTo>
                  <a:lnTo>
                    <a:pt x="4" y="0"/>
                  </a:lnTo>
                  <a:lnTo>
                    <a:pt x="5" y="0"/>
                  </a:lnTo>
                  <a:lnTo>
                    <a:pt x="6"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22" name="Freeform 73"/>
            <p:cNvSpPr>
              <a:spLocks/>
            </p:cNvSpPr>
            <p:nvPr/>
          </p:nvSpPr>
          <p:spPr bwMode="auto">
            <a:xfrm>
              <a:off x="735" y="2411"/>
              <a:ext cx="8" cy="6"/>
            </a:xfrm>
            <a:custGeom>
              <a:avLst/>
              <a:gdLst>
                <a:gd name="T0" fmla="*/ 13 w 7"/>
                <a:gd name="T1" fmla="*/ 3 h 6"/>
                <a:gd name="T2" fmla="*/ 13 w 7"/>
                <a:gd name="T3" fmla="*/ 4 h 6"/>
                <a:gd name="T4" fmla="*/ 11 w 7"/>
                <a:gd name="T5" fmla="*/ 5 h 6"/>
                <a:gd name="T6" fmla="*/ 2 w 7"/>
                <a:gd name="T7" fmla="*/ 5 h 6"/>
                <a:gd name="T8" fmla="*/ 1 w 7"/>
                <a:gd name="T9" fmla="*/ 3 h 6"/>
                <a:gd name="T10" fmla="*/ 0 w 7"/>
                <a:gd name="T11" fmla="*/ 2 h 6"/>
                <a:gd name="T12" fmla="*/ 1 w 7"/>
                <a:gd name="T13" fmla="*/ 0 h 6"/>
                <a:gd name="T14" fmla="*/ 10 w 7"/>
                <a:gd name="T15" fmla="*/ 0 h 6"/>
                <a:gd name="T16" fmla="*/ 11 w 7"/>
                <a:gd name="T17" fmla="*/ 0 h 6"/>
                <a:gd name="T18" fmla="*/ 13 w 7"/>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3"/>
                  </a:moveTo>
                  <a:lnTo>
                    <a:pt x="6" y="4"/>
                  </a:lnTo>
                  <a:lnTo>
                    <a:pt x="5" y="5"/>
                  </a:lnTo>
                  <a:lnTo>
                    <a:pt x="2" y="5"/>
                  </a:lnTo>
                  <a:lnTo>
                    <a:pt x="1" y="3"/>
                  </a:lnTo>
                  <a:lnTo>
                    <a:pt x="0" y="2"/>
                  </a:lnTo>
                  <a:lnTo>
                    <a:pt x="1" y="0"/>
                  </a:lnTo>
                  <a:lnTo>
                    <a:pt x="4" y="0"/>
                  </a:lnTo>
                  <a:lnTo>
                    <a:pt x="5" y="0"/>
                  </a:lnTo>
                  <a:lnTo>
                    <a:pt x="6"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23" name="Freeform 74"/>
            <p:cNvSpPr>
              <a:spLocks/>
            </p:cNvSpPr>
            <p:nvPr/>
          </p:nvSpPr>
          <p:spPr bwMode="auto">
            <a:xfrm>
              <a:off x="752" y="2401"/>
              <a:ext cx="5" cy="6"/>
            </a:xfrm>
            <a:custGeom>
              <a:avLst/>
              <a:gdLst>
                <a:gd name="T0" fmla="*/ 13 w 4"/>
                <a:gd name="T1" fmla="*/ 2 h 6"/>
                <a:gd name="T2" fmla="*/ 10 w 4"/>
                <a:gd name="T3" fmla="*/ 4 h 6"/>
                <a:gd name="T4" fmla="*/ 1 w 4"/>
                <a:gd name="T5" fmla="*/ 5 h 6"/>
                <a:gd name="T6" fmla="*/ 0 w 4"/>
                <a:gd name="T7" fmla="*/ 4 h 6"/>
                <a:gd name="T8" fmla="*/ 0 w 4"/>
                <a:gd name="T9" fmla="*/ 2 h 6"/>
                <a:gd name="T10" fmla="*/ 1 w 4"/>
                <a:gd name="T11" fmla="*/ 1 h 6"/>
                <a:gd name="T12" fmla="*/ 10 w 4"/>
                <a:gd name="T13" fmla="*/ 0 h 6"/>
                <a:gd name="T14" fmla="*/ 13 w 4"/>
                <a:gd name="T15" fmla="*/ 1 h 6"/>
                <a:gd name="T16" fmla="*/ 13 w 4"/>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
                <a:gd name="T28" fmla="*/ 0 h 6"/>
                <a:gd name="T29" fmla="*/ 4 w 4"/>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 h="6">
                  <a:moveTo>
                    <a:pt x="3" y="2"/>
                  </a:moveTo>
                  <a:lnTo>
                    <a:pt x="2" y="4"/>
                  </a:lnTo>
                  <a:lnTo>
                    <a:pt x="1" y="5"/>
                  </a:lnTo>
                  <a:lnTo>
                    <a:pt x="0" y="4"/>
                  </a:lnTo>
                  <a:lnTo>
                    <a:pt x="0" y="2"/>
                  </a:lnTo>
                  <a:lnTo>
                    <a:pt x="1" y="1"/>
                  </a:lnTo>
                  <a:lnTo>
                    <a:pt x="2" y="0"/>
                  </a:lnTo>
                  <a:lnTo>
                    <a:pt x="3" y="1"/>
                  </a:lnTo>
                  <a:lnTo>
                    <a:pt x="3"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24" name="Freeform 75"/>
            <p:cNvSpPr>
              <a:spLocks/>
            </p:cNvSpPr>
            <p:nvPr/>
          </p:nvSpPr>
          <p:spPr bwMode="auto">
            <a:xfrm>
              <a:off x="752" y="2401"/>
              <a:ext cx="5" cy="6"/>
            </a:xfrm>
            <a:custGeom>
              <a:avLst/>
              <a:gdLst>
                <a:gd name="T0" fmla="*/ 13 w 4"/>
                <a:gd name="T1" fmla="*/ 2 h 6"/>
                <a:gd name="T2" fmla="*/ 10 w 4"/>
                <a:gd name="T3" fmla="*/ 4 h 6"/>
                <a:gd name="T4" fmla="*/ 1 w 4"/>
                <a:gd name="T5" fmla="*/ 5 h 6"/>
                <a:gd name="T6" fmla="*/ 0 w 4"/>
                <a:gd name="T7" fmla="*/ 4 h 6"/>
                <a:gd name="T8" fmla="*/ 0 w 4"/>
                <a:gd name="T9" fmla="*/ 2 h 6"/>
                <a:gd name="T10" fmla="*/ 1 w 4"/>
                <a:gd name="T11" fmla="*/ 1 h 6"/>
                <a:gd name="T12" fmla="*/ 10 w 4"/>
                <a:gd name="T13" fmla="*/ 0 h 6"/>
                <a:gd name="T14" fmla="*/ 13 w 4"/>
                <a:gd name="T15" fmla="*/ 1 h 6"/>
                <a:gd name="T16" fmla="*/ 13 w 4"/>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
                <a:gd name="T28" fmla="*/ 0 h 6"/>
                <a:gd name="T29" fmla="*/ 4 w 4"/>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 h="6">
                  <a:moveTo>
                    <a:pt x="3" y="2"/>
                  </a:moveTo>
                  <a:lnTo>
                    <a:pt x="2" y="4"/>
                  </a:lnTo>
                  <a:lnTo>
                    <a:pt x="1" y="5"/>
                  </a:lnTo>
                  <a:lnTo>
                    <a:pt x="0" y="4"/>
                  </a:lnTo>
                  <a:lnTo>
                    <a:pt x="0" y="2"/>
                  </a:lnTo>
                  <a:lnTo>
                    <a:pt x="1" y="1"/>
                  </a:lnTo>
                  <a:lnTo>
                    <a:pt x="2" y="0"/>
                  </a:lnTo>
                  <a:lnTo>
                    <a:pt x="3" y="1"/>
                  </a:lnTo>
                  <a:lnTo>
                    <a:pt x="3"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25" name="Freeform 76"/>
            <p:cNvSpPr>
              <a:spLocks/>
            </p:cNvSpPr>
            <p:nvPr/>
          </p:nvSpPr>
          <p:spPr bwMode="auto">
            <a:xfrm>
              <a:off x="770" y="2393"/>
              <a:ext cx="6" cy="7"/>
            </a:xfrm>
            <a:custGeom>
              <a:avLst/>
              <a:gdLst>
                <a:gd name="T0" fmla="*/ 5 w 6"/>
                <a:gd name="T1" fmla="*/ 3 h 7"/>
                <a:gd name="T2" fmla="*/ 4 w 6"/>
                <a:gd name="T3" fmla="*/ 5 h 7"/>
                <a:gd name="T4" fmla="*/ 3 w 6"/>
                <a:gd name="T5" fmla="*/ 6 h 7"/>
                <a:gd name="T6" fmla="*/ 1 w 6"/>
                <a:gd name="T7" fmla="*/ 5 h 7"/>
                <a:gd name="T8" fmla="*/ 0 w 6"/>
                <a:gd name="T9" fmla="*/ 3 h 7"/>
                <a:gd name="T10" fmla="*/ 1 w 6"/>
                <a:gd name="T11" fmla="*/ 0 h 7"/>
                <a:gd name="T12" fmla="*/ 2 w 6"/>
                <a:gd name="T13" fmla="*/ 0 h 7"/>
                <a:gd name="T14" fmla="*/ 4 w 6"/>
                <a:gd name="T15" fmla="*/ 0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3" y="6"/>
                  </a:lnTo>
                  <a:lnTo>
                    <a:pt x="1" y="5"/>
                  </a:lnTo>
                  <a:lnTo>
                    <a:pt x="0" y="3"/>
                  </a:lnTo>
                  <a:lnTo>
                    <a:pt x="1" y="0"/>
                  </a:lnTo>
                  <a:lnTo>
                    <a:pt x="2" y="0"/>
                  </a:lnTo>
                  <a:lnTo>
                    <a:pt x="4" y="0"/>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26" name="Freeform 77"/>
            <p:cNvSpPr>
              <a:spLocks/>
            </p:cNvSpPr>
            <p:nvPr/>
          </p:nvSpPr>
          <p:spPr bwMode="auto">
            <a:xfrm>
              <a:off x="770" y="2393"/>
              <a:ext cx="6" cy="7"/>
            </a:xfrm>
            <a:custGeom>
              <a:avLst/>
              <a:gdLst>
                <a:gd name="T0" fmla="*/ 5 w 6"/>
                <a:gd name="T1" fmla="*/ 3 h 7"/>
                <a:gd name="T2" fmla="*/ 4 w 6"/>
                <a:gd name="T3" fmla="*/ 5 h 7"/>
                <a:gd name="T4" fmla="*/ 3 w 6"/>
                <a:gd name="T5" fmla="*/ 6 h 7"/>
                <a:gd name="T6" fmla="*/ 1 w 6"/>
                <a:gd name="T7" fmla="*/ 5 h 7"/>
                <a:gd name="T8" fmla="*/ 0 w 6"/>
                <a:gd name="T9" fmla="*/ 3 h 7"/>
                <a:gd name="T10" fmla="*/ 1 w 6"/>
                <a:gd name="T11" fmla="*/ 0 h 7"/>
                <a:gd name="T12" fmla="*/ 2 w 6"/>
                <a:gd name="T13" fmla="*/ 0 h 7"/>
                <a:gd name="T14" fmla="*/ 4 w 6"/>
                <a:gd name="T15" fmla="*/ 0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3" y="6"/>
                  </a:lnTo>
                  <a:lnTo>
                    <a:pt x="1" y="5"/>
                  </a:lnTo>
                  <a:lnTo>
                    <a:pt x="0" y="3"/>
                  </a:lnTo>
                  <a:lnTo>
                    <a:pt x="1" y="0"/>
                  </a:lnTo>
                  <a:lnTo>
                    <a:pt x="2" y="0"/>
                  </a:lnTo>
                  <a:lnTo>
                    <a:pt x="4" y="0"/>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27" name="Freeform 78"/>
            <p:cNvSpPr>
              <a:spLocks/>
            </p:cNvSpPr>
            <p:nvPr/>
          </p:nvSpPr>
          <p:spPr bwMode="auto">
            <a:xfrm>
              <a:off x="714" y="2373"/>
              <a:ext cx="285" cy="190"/>
            </a:xfrm>
            <a:custGeom>
              <a:avLst/>
              <a:gdLst>
                <a:gd name="T0" fmla="*/ 375 w 263"/>
                <a:gd name="T1" fmla="*/ 0 h 190"/>
                <a:gd name="T2" fmla="*/ 0 w 263"/>
                <a:gd name="T3" fmla="*/ 138 h 190"/>
                <a:gd name="T4" fmla="*/ 50 w 263"/>
                <a:gd name="T5" fmla="*/ 189 h 190"/>
                <a:gd name="T6" fmla="*/ 425 w 263"/>
                <a:gd name="T7" fmla="*/ 50 h 190"/>
                <a:gd name="T8" fmla="*/ 375 w 263"/>
                <a:gd name="T9" fmla="*/ 0 h 190"/>
                <a:gd name="T10" fmla="*/ 0 60000 65536"/>
                <a:gd name="T11" fmla="*/ 0 60000 65536"/>
                <a:gd name="T12" fmla="*/ 0 60000 65536"/>
                <a:gd name="T13" fmla="*/ 0 60000 65536"/>
                <a:gd name="T14" fmla="*/ 0 60000 65536"/>
                <a:gd name="T15" fmla="*/ 0 w 263"/>
                <a:gd name="T16" fmla="*/ 0 h 190"/>
                <a:gd name="T17" fmla="*/ 263 w 263"/>
                <a:gd name="T18" fmla="*/ 190 h 190"/>
              </a:gdLst>
              <a:ahLst/>
              <a:cxnLst>
                <a:cxn ang="T10">
                  <a:pos x="T0" y="T1"/>
                </a:cxn>
                <a:cxn ang="T11">
                  <a:pos x="T2" y="T3"/>
                </a:cxn>
                <a:cxn ang="T12">
                  <a:pos x="T4" y="T5"/>
                </a:cxn>
                <a:cxn ang="T13">
                  <a:pos x="T6" y="T7"/>
                </a:cxn>
                <a:cxn ang="T14">
                  <a:pos x="T8" y="T9"/>
                </a:cxn>
              </a:cxnLst>
              <a:rect l="T15" t="T16" r="T17" b="T18"/>
              <a:pathLst>
                <a:path w="263" h="190">
                  <a:moveTo>
                    <a:pt x="231" y="0"/>
                  </a:moveTo>
                  <a:lnTo>
                    <a:pt x="0" y="138"/>
                  </a:lnTo>
                  <a:lnTo>
                    <a:pt x="30" y="189"/>
                  </a:lnTo>
                  <a:lnTo>
                    <a:pt x="262" y="50"/>
                  </a:lnTo>
                  <a:lnTo>
                    <a:pt x="231" y="0"/>
                  </a:lnTo>
                </a:path>
              </a:pathLst>
            </a:custGeom>
            <a:solidFill>
              <a:srgbClr val="808080"/>
            </a:solidFill>
            <a:ln w="12700" cap="rnd" cmpd="sng">
              <a:solidFill>
                <a:srgbClr val="000000"/>
              </a:solidFill>
              <a:prstDash val="solid"/>
              <a:round/>
              <a:headEnd type="none" w="med" len="med"/>
              <a:tailEnd type="none" w="med" len="med"/>
            </a:ln>
          </p:spPr>
          <p:txBody>
            <a:bodyPr/>
            <a:lstStyle/>
            <a:p>
              <a:endParaRPr lang="en-US" sz="1477" dirty="0"/>
            </a:p>
          </p:txBody>
        </p:sp>
        <p:sp>
          <p:nvSpPr>
            <p:cNvPr id="40028" name="Freeform 79"/>
            <p:cNvSpPr>
              <a:spLocks/>
            </p:cNvSpPr>
            <p:nvPr/>
          </p:nvSpPr>
          <p:spPr bwMode="auto">
            <a:xfrm>
              <a:off x="714" y="2373"/>
              <a:ext cx="285" cy="190"/>
            </a:xfrm>
            <a:custGeom>
              <a:avLst/>
              <a:gdLst>
                <a:gd name="T0" fmla="*/ 375 w 263"/>
                <a:gd name="T1" fmla="*/ 0 h 190"/>
                <a:gd name="T2" fmla="*/ 0 w 263"/>
                <a:gd name="T3" fmla="*/ 138 h 190"/>
                <a:gd name="T4" fmla="*/ 50 w 263"/>
                <a:gd name="T5" fmla="*/ 189 h 190"/>
                <a:gd name="T6" fmla="*/ 425 w 263"/>
                <a:gd name="T7" fmla="*/ 50 h 190"/>
                <a:gd name="T8" fmla="*/ 375 w 263"/>
                <a:gd name="T9" fmla="*/ 0 h 190"/>
                <a:gd name="T10" fmla="*/ 0 60000 65536"/>
                <a:gd name="T11" fmla="*/ 0 60000 65536"/>
                <a:gd name="T12" fmla="*/ 0 60000 65536"/>
                <a:gd name="T13" fmla="*/ 0 60000 65536"/>
                <a:gd name="T14" fmla="*/ 0 60000 65536"/>
                <a:gd name="T15" fmla="*/ 0 w 263"/>
                <a:gd name="T16" fmla="*/ 0 h 190"/>
                <a:gd name="T17" fmla="*/ 263 w 263"/>
                <a:gd name="T18" fmla="*/ 190 h 190"/>
              </a:gdLst>
              <a:ahLst/>
              <a:cxnLst>
                <a:cxn ang="T10">
                  <a:pos x="T0" y="T1"/>
                </a:cxn>
                <a:cxn ang="T11">
                  <a:pos x="T2" y="T3"/>
                </a:cxn>
                <a:cxn ang="T12">
                  <a:pos x="T4" y="T5"/>
                </a:cxn>
                <a:cxn ang="T13">
                  <a:pos x="T6" y="T7"/>
                </a:cxn>
                <a:cxn ang="T14">
                  <a:pos x="T8" y="T9"/>
                </a:cxn>
              </a:cxnLst>
              <a:rect l="T15" t="T16" r="T17" b="T18"/>
              <a:pathLst>
                <a:path w="263" h="190">
                  <a:moveTo>
                    <a:pt x="231" y="0"/>
                  </a:moveTo>
                  <a:lnTo>
                    <a:pt x="0" y="138"/>
                  </a:lnTo>
                  <a:lnTo>
                    <a:pt x="30" y="189"/>
                  </a:lnTo>
                  <a:lnTo>
                    <a:pt x="262" y="50"/>
                  </a:lnTo>
                  <a:lnTo>
                    <a:pt x="231" y="0"/>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29" name="Freeform 80"/>
            <p:cNvSpPr>
              <a:spLocks/>
            </p:cNvSpPr>
            <p:nvPr/>
          </p:nvSpPr>
          <p:spPr bwMode="auto">
            <a:xfrm>
              <a:off x="880" y="2326"/>
              <a:ext cx="430" cy="241"/>
            </a:xfrm>
            <a:custGeom>
              <a:avLst/>
              <a:gdLst>
                <a:gd name="T0" fmla="*/ 0 w 397"/>
                <a:gd name="T1" fmla="*/ 182 h 241"/>
                <a:gd name="T2" fmla="*/ 60 w 397"/>
                <a:gd name="T3" fmla="*/ 204 h 241"/>
                <a:gd name="T4" fmla="*/ 116 w 397"/>
                <a:gd name="T5" fmla="*/ 221 h 241"/>
                <a:gd name="T6" fmla="*/ 167 w 397"/>
                <a:gd name="T7" fmla="*/ 233 h 241"/>
                <a:gd name="T8" fmla="*/ 213 w 397"/>
                <a:gd name="T9" fmla="*/ 238 h 241"/>
                <a:gd name="T10" fmla="*/ 255 w 397"/>
                <a:gd name="T11" fmla="*/ 240 h 241"/>
                <a:gd name="T12" fmla="*/ 294 w 397"/>
                <a:gd name="T13" fmla="*/ 236 h 241"/>
                <a:gd name="T14" fmla="*/ 330 w 397"/>
                <a:gd name="T15" fmla="*/ 227 h 241"/>
                <a:gd name="T16" fmla="*/ 365 w 397"/>
                <a:gd name="T17" fmla="*/ 214 h 241"/>
                <a:gd name="T18" fmla="*/ 396 w 397"/>
                <a:gd name="T19" fmla="*/ 198 h 241"/>
                <a:gd name="T20" fmla="*/ 428 w 397"/>
                <a:gd name="T21" fmla="*/ 177 h 241"/>
                <a:gd name="T22" fmla="*/ 461 w 397"/>
                <a:gd name="T23" fmla="*/ 154 h 241"/>
                <a:gd name="T24" fmla="*/ 494 w 397"/>
                <a:gd name="T25" fmla="*/ 128 h 241"/>
                <a:gd name="T26" fmla="*/ 524 w 397"/>
                <a:gd name="T27" fmla="*/ 98 h 241"/>
                <a:gd name="T28" fmla="*/ 562 w 397"/>
                <a:gd name="T29" fmla="*/ 68 h 241"/>
                <a:gd name="T30" fmla="*/ 598 w 397"/>
                <a:gd name="T31" fmla="*/ 34 h 241"/>
                <a:gd name="T32" fmla="*/ 640 w 397"/>
                <a:gd name="T33" fmla="*/ 0 h 24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97"/>
                <a:gd name="T52" fmla="*/ 0 h 241"/>
                <a:gd name="T53" fmla="*/ 397 w 397"/>
                <a:gd name="T54" fmla="*/ 241 h 24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97" h="241">
                  <a:moveTo>
                    <a:pt x="0" y="182"/>
                  </a:moveTo>
                  <a:lnTo>
                    <a:pt x="37" y="204"/>
                  </a:lnTo>
                  <a:lnTo>
                    <a:pt x="72" y="221"/>
                  </a:lnTo>
                  <a:lnTo>
                    <a:pt x="103" y="233"/>
                  </a:lnTo>
                  <a:lnTo>
                    <a:pt x="132" y="238"/>
                  </a:lnTo>
                  <a:lnTo>
                    <a:pt x="158" y="240"/>
                  </a:lnTo>
                  <a:lnTo>
                    <a:pt x="182" y="236"/>
                  </a:lnTo>
                  <a:lnTo>
                    <a:pt x="205" y="227"/>
                  </a:lnTo>
                  <a:lnTo>
                    <a:pt x="226" y="214"/>
                  </a:lnTo>
                  <a:lnTo>
                    <a:pt x="246" y="198"/>
                  </a:lnTo>
                  <a:lnTo>
                    <a:pt x="265" y="177"/>
                  </a:lnTo>
                  <a:lnTo>
                    <a:pt x="285" y="154"/>
                  </a:lnTo>
                  <a:lnTo>
                    <a:pt x="306" y="128"/>
                  </a:lnTo>
                  <a:lnTo>
                    <a:pt x="325" y="98"/>
                  </a:lnTo>
                  <a:lnTo>
                    <a:pt x="348" y="68"/>
                  </a:lnTo>
                  <a:lnTo>
                    <a:pt x="371" y="34"/>
                  </a:lnTo>
                  <a:lnTo>
                    <a:pt x="396" y="0"/>
                  </a:lnTo>
                </a:path>
              </a:pathLst>
            </a:custGeom>
            <a:noFill/>
            <a:ln w="508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30" name="Freeform 81"/>
            <p:cNvSpPr>
              <a:spLocks/>
            </p:cNvSpPr>
            <p:nvPr/>
          </p:nvSpPr>
          <p:spPr bwMode="auto">
            <a:xfrm>
              <a:off x="867" y="2490"/>
              <a:ext cx="14" cy="16"/>
            </a:xfrm>
            <a:custGeom>
              <a:avLst/>
              <a:gdLst>
                <a:gd name="T0" fmla="*/ 3 w 13"/>
                <a:gd name="T1" fmla="*/ 15 h 16"/>
                <a:gd name="T2" fmla="*/ 2 w 13"/>
                <a:gd name="T3" fmla="*/ 14 h 16"/>
                <a:gd name="T4" fmla="*/ 1 w 13"/>
                <a:gd name="T5" fmla="*/ 13 h 16"/>
                <a:gd name="T6" fmla="*/ 0 w 13"/>
                <a:gd name="T7" fmla="*/ 11 h 16"/>
                <a:gd name="T8" fmla="*/ 0 w 13"/>
                <a:gd name="T9" fmla="*/ 11 h 16"/>
                <a:gd name="T10" fmla="*/ 0 w 13"/>
                <a:gd name="T11" fmla="*/ 9 h 16"/>
                <a:gd name="T12" fmla="*/ 0 w 13"/>
                <a:gd name="T13" fmla="*/ 6 h 16"/>
                <a:gd name="T14" fmla="*/ 0 w 13"/>
                <a:gd name="T15" fmla="*/ 5 h 16"/>
                <a:gd name="T16" fmla="*/ 1 w 13"/>
                <a:gd name="T17" fmla="*/ 4 h 16"/>
                <a:gd name="T18" fmla="*/ 2 w 13"/>
                <a:gd name="T19" fmla="*/ 2 h 16"/>
                <a:gd name="T20" fmla="*/ 3 w 13"/>
                <a:gd name="T21" fmla="*/ 1 h 16"/>
                <a:gd name="T22" fmla="*/ 4 w 13"/>
                <a:gd name="T23" fmla="*/ 0 h 16"/>
                <a:gd name="T24" fmla="*/ 5 w 13"/>
                <a:gd name="T25" fmla="*/ 0 h 16"/>
                <a:gd name="T26" fmla="*/ 13 w 13"/>
                <a:gd name="T27" fmla="*/ 0 h 16"/>
                <a:gd name="T28" fmla="*/ 14 w 13"/>
                <a:gd name="T29" fmla="*/ 0 h 16"/>
                <a:gd name="T30" fmla="*/ 15 w 13"/>
                <a:gd name="T31" fmla="*/ 0 h 16"/>
                <a:gd name="T32" fmla="*/ 17 w 13"/>
                <a:gd name="T33" fmla="*/ 0 h 16"/>
                <a:gd name="T34" fmla="*/ 18 w 13"/>
                <a:gd name="T35" fmla="*/ 1 h 16"/>
                <a:gd name="T36" fmla="*/ 3 w 13"/>
                <a:gd name="T37" fmla="*/ 15 h 1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3"/>
                <a:gd name="T58" fmla="*/ 0 h 16"/>
                <a:gd name="T59" fmla="*/ 13 w 13"/>
                <a:gd name="T60" fmla="*/ 16 h 1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3" h="16">
                  <a:moveTo>
                    <a:pt x="3" y="15"/>
                  </a:moveTo>
                  <a:lnTo>
                    <a:pt x="2" y="14"/>
                  </a:lnTo>
                  <a:lnTo>
                    <a:pt x="1" y="13"/>
                  </a:lnTo>
                  <a:lnTo>
                    <a:pt x="0" y="11"/>
                  </a:lnTo>
                  <a:lnTo>
                    <a:pt x="0" y="9"/>
                  </a:lnTo>
                  <a:lnTo>
                    <a:pt x="0" y="6"/>
                  </a:lnTo>
                  <a:lnTo>
                    <a:pt x="0" y="5"/>
                  </a:lnTo>
                  <a:lnTo>
                    <a:pt x="1" y="4"/>
                  </a:lnTo>
                  <a:lnTo>
                    <a:pt x="2" y="2"/>
                  </a:lnTo>
                  <a:lnTo>
                    <a:pt x="3" y="1"/>
                  </a:lnTo>
                  <a:lnTo>
                    <a:pt x="4" y="0"/>
                  </a:lnTo>
                  <a:lnTo>
                    <a:pt x="5" y="0"/>
                  </a:lnTo>
                  <a:lnTo>
                    <a:pt x="7" y="0"/>
                  </a:lnTo>
                  <a:lnTo>
                    <a:pt x="8" y="0"/>
                  </a:lnTo>
                  <a:lnTo>
                    <a:pt x="9" y="0"/>
                  </a:lnTo>
                  <a:lnTo>
                    <a:pt x="11" y="0"/>
                  </a:lnTo>
                  <a:lnTo>
                    <a:pt x="12" y="1"/>
                  </a:lnTo>
                  <a:lnTo>
                    <a:pt x="3" y="15"/>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sz="1477" dirty="0"/>
            </a:p>
          </p:txBody>
        </p:sp>
        <p:sp>
          <p:nvSpPr>
            <p:cNvPr id="40031" name="Freeform 82"/>
            <p:cNvSpPr>
              <a:spLocks/>
            </p:cNvSpPr>
            <p:nvPr/>
          </p:nvSpPr>
          <p:spPr bwMode="auto">
            <a:xfrm>
              <a:off x="1299" y="2308"/>
              <a:ext cx="18" cy="13"/>
            </a:xfrm>
            <a:custGeom>
              <a:avLst/>
              <a:gdLst>
                <a:gd name="T0" fmla="*/ 0 w 16"/>
                <a:gd name="T1" fmla="*/ 3 h 13"/>
                <a:gd name="T2" fmla="*/ 1 w 16"/>
                <a:gd name="T3" fmla="*/ 3 h 13"/>
                <a:gd name="T4" fmla="*/ 2 w 16"/>
                <a:gd name="T5" fmla="*/ 1 h 13"/>
                <a:gd name="T6" fmla="*/ 10 w 16"/>
                <a:gd name="T7" fmla="*/ 1 h 13"/>
                <a:gd name="T8" fmla="*/ 11 w 16"/>
                <a:gd name="T9" fmla="*/ 0 h 13"/>
                <a:gd name="T10" fmla="*/ 12 w 16"/>
                <a:gd name="T11" fmla="*/ 0 h 13"/>
                <a:gd name="T12" fmla="*/ 16 w 16"/>
                <a:gd name="T13" fmla="*/ 0 h 13"/>
                <a:gd name="T14" fmla="*/ 18 w 16"/>
                <a:gd name="T15" fmla="*/ 0 h 13"/>
                <a:gd name="T16" fmla="*/ 21 w 16"/>
                <a:gd name="T17" fmla="*/ 1 h 13"/>
                <a:gd name="T18" fmla="*/ 21 w 16"/>
                <a:gd name="T19" fmla="*/ 1 h 13"/>
                <a:gd name="T20" fmla="*/ 27 w 16"/>
                <a:gd name="T21" fmla="*/ 3 h 13"/>
                <a:gd name="T22" fmla="*/ 29 w 16"/>
                <a:gd name="T23" fmla="*/ 3 h 13"/>
                <a:gd name="T24" fmla="*/ 30 w 16"/>
                <a:gd name="T25" fmla="*/ 5 h 13"/>
                <a:gd name="T26" fmla="*/ 30 w 16"/>
                <a:gd name="T27" fmla="*/ 6 h 13"/>
                <a:gd name="T28" fmla="*/ 30 w 16"/>
                <a:gd name="T29" fmla="*/ 8 h 13"/>
                <a:gd name="T30" fmla="*/ 30 w 16"/>
                <a:gd name="T31" fmla="*/ 9 h 13"/>
                <a:gd name="T32" fmla="*/ 30 w 16"/>
                <a:gd name="T33" fmla="*/ 10 h 13"/>
                <a:gd name="T34" fmla="*/ 30 w 16"/>
                <a:gd name="T35" fmla="*/ 11 h 13"/>
                <a:gd name="T36" fmla="*/ 29 w 16"/>
                <a:gd name="T37" fmla="*/ 12 h 13"/>
                <a:gd name="T38" fmla="*/ 0 w 16"/>
                <a:gd name="T39" fmla="*/ 3 h 13"/>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6"/>
                <a:gd name="T61" fmla="*/ 0 h 13"/>
                <a:gd name="T62" fmla="*/ 16 w 16"/>
                <a:gd name="T63" fmla="*/ 13 h 13"/>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6" h="13">
                  <a:moveTo>
                    <a:pt x="0" y="3"/>
                  </a:moveTo>
                  <a:lnTo>
                    <a:pt x="1" y="3"/>
                  </a:lnTo>
                  <a:lnTo>
                    <a:pt x="2" y="1"/>
                  </a:lnTo>
                  <a:lnTo>
                    <a:pt x="4" y="1"/>
                  </a:lnTo>
                  <a:lnTo>
                    <a:pt x="5" y="0"/>
                  </a:lnTo>
                  <a:lnTo>
                    <a:pt x="6" y="0"/>
                  </a:lnTo>
                  <a:lnTo>
                    <a:pt x="8" y="0"/>
                  </a:lnTo>
                  <a:lnTo>
                    <a:pt x="9" y="0"/>
                  </a:lnTo>
                  <a:lnTo>
                    <a:pt x="11" y="1"/>
                  </a:lnTo>
                  <a:lnTo>
                    <a:pt x="13" y="3"/>
                  </a:lnTo>
                  <a:lnTo>
                    <a:pt x="14" y="3"/>
                  </a:lnTo>
                  <a:lnTo>
                    <a:pt x="15" y="5"/>
                  </a:lnTo>
                  <a:lnTo>
                    <a:pt x="15" y="6"/>
                  </a:lnTo>
                  <a:lnTo>
                    <a:pt x="15" y="8"/>
                  </a:lnTo>
                  <a:lnTo>
                    <a:pt x="15" y="9"/>
                  </a:lnTo>
                  <a:lnTo>
                    <a:pt x="15" y="10"/>
                  </a:lnTo>
                  <a:lnTo>
                    <a:pt x="15" y="11"/>
                  </a:lnTo>
                  <a:lnTo>
                    <a:pt x="14" y="12"/>
                  </a:lnTo>
                  <a:lnTo>
                    <a:pt x="0" y="3"/>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sz="1477" dirty="0"/>
            </a:p>
          </p:txBody>
        </p:sp>
        <p:sp>
          <p:nvSpPr>
            <p:cNvPr id="40032" name="Freeform 83"/>
            <p:cNvSpPr>
              <a:spLocks/>
            </p:cNvSpPr>
            <p:nvPr/>
          </p:nvSpPr>
          <p:spPr bwMode="auto">
            <a:xfrm>
              <a:off x="536" y="2981"/>
              <a:ext cx="416" cy="437"/>
            </a:xfrm>
            <a:custGeom>
              <a:avLst/>
              <a:gdLst>
                <a:gd name="T0" fmla="*/ 326 w 384"/>
                <a:gd name="T1" fmla="*/ 324 h 437"/>
                <a:gd name="T2" fmla="*/ 142 w 384"/>
                <a:gd name="T3" fmla="*/ 417 h 437"/>
                <a:gd name="T4" fmla="*/ 112 w 384"/>
                <a:gd name="T5" fmla="*/ 416 h 437"/>
                <a:gd name="T6" fmla="*/ 87 w 384"/>
                <a:gd name="T7" fmla="*/ 410 h 437"/>
                <a:gd name="T8" fmla="*/ 63 w 384"/>
                <a:gd name="T9" fmla="*/ 402 h 437"/>
                <a:gd name="T10" fmla="*/ 43 w 384"/>
                <a:gd name="T11" fmla="*/ 391 h 437"/>
                <a:gd name="T12" fmla="*/ 28 w 384"/>
                <a:gd name="T13" fmla="*/ 375 h 437"/>
                <a:gd name="T14" fmla="*/ 16 w 384"/>
                <a:gd name="T15" fmla="*/ 357 h 437"/>
                <a:gd name="T16" fmla="*/ 4 w 384"/>
                <a:gd name="T17" fmla="*/ 334 h 437"/>
                <a:gd name="T18" fmla="*/ 0 w 384"/>
                <a:gd name="T19" fmla="*/ 309 h 437"/>
                <a:gd name="T20" fmla="*/ 56 w 384"/>
                <a:gd name="T21" fmla="*/ 292 h 437"/>
                <a:gd name="T22" fmla="*/ 103 w 384"/>
                <a:gd name="T23" fmla="*/ 275 h 437"/>
                <a:gd name="T24" fmla="*/ 140 w 384"/>
                <a:gd name="T25" fmla="*/ 257 h 437"/>
                <a:gd name="T26" fmla="*/ 169 w 384"/>
                <a:gd name="T27" fmla="*/ 241 h 437"/>
                <a:gd name="T28" fmla="*/ 185 w 384"/>
                <a:gd name="T29" fmla="*/ 225 h 437"/>
                <a:gd name="T30" fmla="*/ 194 w 384"/>
                <a:gd name="T31" fmla="*/ 209 h 437"/>
                <a:gd name="T32" fmla="*/ 194 w 384"/>
                <a:gd name="T33" fmla="*/ 192 h 437"/>
                <a:gd name="T34" fmla="*/ 181 w 384"/>
                <a:gd name="T35" fmla="*/ 177 h 437"/>
                <a:gd name="T36" fmla="*/ 238 w 384"/>
                <a:gd name="T37" fmla="*/ 157 h 437"/>
                <a:gd name="T38" fmla="*/ 293 w 384"/>
                <a:gd name="T39" fmla="*/ 138 h 437"/>
                <a:gd name="T40" fmla="*/ 337 w 384"/>
                <a:gd name="T41" fmla="*/ 119 h 437"/>
                <a:gd name="T42" fmla="*/ 380 w 384"/>
                <a:gd name="T43" fmla="*/ 101 h 437"/>
                <a:gd name="T44" fmla="*/ 410 w 384"/>
                <a:gd name="T45" fmla="*/ 81 h 437"/>
                <a:gd name="T46" fmla="*/ 432 w 384"/>
                <a:gd name="T47" fmla="*/ 63 h 437"/>
                <a:gd name="T48" fmla="*/ 452 w 384"/>
                <a:gd name="T49" fmla="*/ 46 h 437"/>
                <a:gd name="T50" fmla="*/ 473 w 384"/>
                <a:gd name="T51" fmla="*/ 31 h 437"/>
                <a:gd name="T52" fmla="*/ 495 w 384"/>
                <a:gd name="T53" fmla="*/ 19 h 437"/>
                <a:gd name="T54" fmla="*/ 516 w 384"/>
                <a:gd name="T55" fmla="*/ 9 h 437"/>
                <a:gd name="T56" fmla="*/ 535 w 384"/>
                <a:gd name="T57" fmla="*/ 3 h 437"/>
                <a:gd name="T58" fmla="*/ 555 w 384"/>
                <a:gd name="T59" fmla="*/ 0 h 437"/>
                <a:gd name="T60" fmla="*/ 569 w 384"/>
                <a:gd name="T61" fmla="*/ 0 h 437"/>
                <a:gd name="T62" fmla="*/ 589 w 384"/>
                <a:gd name="T63" fmla="*/ 5 h 437"/>
                <a:gd name="T64" fmla="*/ 606 w 384"/>
                <a:gd name="T65" fmla="*/ 12 h 437"/>
                <a:gd name="T66" fmla="*/ 620 w 384"/>
                <a:gd name="T67" fmla="*/ 23 h 437"/>
                <a:gd name="T68" fmla="*/ 606 w 384"/>
                <a:gd name="T69" fmla="*/ 67 h 437"/>
                <a:gd name="T70" fmla="*/ 581 w 384"/>
                <a:gd name="T71" fmla="*/ 109 h 437"/>
                <a:gd name="T72" fmla="*/ 555 w 384"/>
                <a:gd name="T73" fmla="*/ 147 h 437"/>
                <a:gd name="T74" fmla="*/ 518 w 384"/>
                <a:gd name="T75" fmla="*/ 184 h 437"/>
                <a:gd name="T76" fmla="*/ 473 w 384"/>
                <a:gd name="T77" fmla="*/ 217 h 437"/>
                <a:gd name="T78" fmla="*/ 422 w 384"/>
                <a:gd name="T79" fmla="*/ 249 h 437"/>
                <a:gd name="T80" fmla="*/ 362 w 384"/>
                <a:gd name="T81" fmla="*/ 278 h 437"/>
                <a:gd name="T82" fmla="*/ 293 w 384"/>
                <a:gd name="T83" fmla="*/ 306 h 437"/>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384"/>
                <a:gd name="T127" fmla="*/ 0 h 437"/>
                <a:gd name="T128" fmla="*/ 384 w 384"/>
                <a:gd name="T129" fmla="*/ 437 h 437"/>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384" h="437">
                  <a:moveTo>
                    <a:pt x="181" y="306"/>
                  </a:moveTo>
                  <a:lnTo>
                    <a:pt x="202" y="324"/>
                  </a:lnTo>
                  <a:lnTo>
                    <a:pt x="109" y="436"/>
                  </a:lnTo>
                  <a:lnTo>
                    <a:pt x="88" y="417"/>
                  </a:lnTo>
                  <a:lnTo>
                    <a:pt x="77" y="417"/>
                  </a:lnTo>
                  <a:lnTo>
                    <a:pt x="69" y="416"/>
                  </a:lnTo>
                  <a:lnTo>
                    <a:pt x="61" y="413"/>
                  </a:lnTo>
                  <a:lnTo>
                    <a:pt x="54" y="410"/>
                  </a:lnTo>
                  <a:lnTo>
                    <a:pt x="46" y="406"/>
                  </a:lnTo>
                  <a:lnTo>
                    <a:pt x="39" y="402"/>
                  </a:lnTo>
                  <a:lnTo>
                    <a:pt x="33" y="396"/>
                  </a:lnTo>
                  <a:lnTo>
                    <a:pt x="27" y="391"/>
                  </a:lnTo>
                  <a:lnTo>
                    <a:pt x="21" y="383"/>
                  </a:lnTo>
                  <a:lnTo>
                    <a:pt x="17" y="375"/>
                  </a:lnTo>
                  <a:lnTo>
                    <a:pt x="13" y="366"/>
                  </a:lnTo>
                  <a:lnTo>
                    <a:pt x="10" y="357"/>
                  </a:lnTo>
                  <a:lnTo>
                    <a:pt x="6" y="345"/>
                  </a:lnTo>
                  <a:lnTo>
                    <a:pt x="4" y="334"/>
                  </a:lnTo>
                  <a:lnTo>
                    <a:pt x="1" y="322"/>
                  </a:lnTo>
                  <a:lnTo>
                    <a:pt x="0" y="309"/>
                  </a:lnTo>
                  <a:lnTo>
                    <a:pt x="18" y="300"/>
                  </a:lnTo>
                  <a:lnTo>
                    <a:pt x="35" y="292"/>
                  </a:lnTo>
                  <a:lnTo>
                    <a:pt x="50" y="283"/>
                  </a:lnTo>
                  <a:lnTo>
                    <a:pt x="64" y="275"/>
                  </a:lnTo>
                  <a:lnTo>
                    <a:pt x="76" y="266"/>
                  </a:lnTo>
                  <a:lnTo>
                    <a:pt x="87" y="257"/>
                  </a:lnTo>
                  <a:lnTo>
                    <a:pt x="96" y="249"/>
                  </a:lnTo>
                  <a:lnTo>
                    <a:pt x="105" y="241"/>
                  </a:lnTo>
                  <a:lnTo>
                    <a:pt x="110" y="233"/>
                  </a:lnTo>
                  <a:lnTo>
                    <a:pt x="115" y="225"/>
                  </a:lnTo>
                  <a:lnTo>
                    <a:pt x="118" y="216"/>
                  </a:lnTo>
                  <a:lnTo>
                    <a:pt x="119" y="209"/>
                  </a:lnTo>
                  <a:lnTo>
                    <a:pt x="121" y="200"/>
                  </a:lnTo>
                  <a:lnTo>
                    <a:pt x="119" y="192"/>
                  </a:lnTo>
                  <a:lnTo>
                    <a:pt x="116" y="185"/>
                  </a:lnTo>
                  <a:lnTo>
                    <a:pt x="112" y="177"/>
                  </a:lnTo>
                  <a:lnTo>
                    <a:pt x="130" y="167"/>
                  </a:lnTo>
                  <a:lnTo>
                    <a:pt x="148" y="157"/>
                  </a:lnTo>
                  <a:lnTo>
                    <a:pt x="165" y="147"/>
                  </a:lnTo>
                  <a:lnTo>
                    <a:pt x="181" y="138"/>
                  </a:lnTo>
                  <a:lnTo>
                    <a:pt x="196" y="128"/>
                  </a:lnTo>
                  <a:lnTo>
                    <a:pt x="209" y="119"/>
                  </a:lnTo>
                  <a:lnTo>
                    <a:pt x="222" y="109"/>
                  </a:lnTo>
                  <a:lnTo>
                    <a:pt x="235" y="101"/>
                  </a:lnTo>
                  <a:lnTo>
                    <a:pt x="244" y="91"/>
                  </a:lnTo>
                  <a:lnTo>
                    <a:pt x="253" y="81"/>
                  </a:lnTo>
                  <a:lnTo>
                    <a:pt x="261" y="72"/>
                  </a:lnTo>
                  <a:lnTo>
                    <a:pt x="268" y="63"/>
                  </a:lnTo>
                  <a:lnTo>
                    <a:pt x="274" y="53"/>
                  </a:lnTo>
                  <a:lnTo>
                    <a:pt x="280" y="46"/>
                  </a:lnTo>
                  <a:lnTo>
                    <a:pt x="286" y="37"/>
                  </a:lnTo>
                  <a:lnTo>
                    <a:pt x="293" y="31"/>
                  </a:lnTo>
                  <a:lnTo>
                    <a:pt x="299" y="23"/>
                  </a:lnTo>
                  <a:lnTo>
                    <a:pt x="306" y="19"/>
                  </a:lnTo>
                  <a:lnTo>
                    <a:pt x="312" y="14"/>
                  </a:lnTo>
                  <a:lnTo>
                    <a:pt x="318" y="9"/>
                  </a:lnTo>
                  <a:lnTo>
                    <a:pt x="325" y="5"/>
                  </a:lnTo>
                  <a:lnTo>
                    <a:pt x="331" y="3"/>
                  </a:lnTo>
                  <a:lnTo>
                    <a:pt x="337" y="1"/>
                  </a:lnTo>
                  <a:lnTo>
                    <a:pt x="343" y="0"/>
                  </a:lnTo>
                  <a:lnTo>
                    <a:pt x="348" y="0"/>
                  </a:lnTo>
                  <a:lnTo>
                    <a:pt x="353" y="0"/>
                  </a:lnTo>
                  <a:lnTo>
                    <a:pt x="358" y="2"/>
                  </a:lnTo>
                  <a:lnTo>
                    <a:pt x="364" y="5"/>
                  </a:lnTo>
                  <a:lnTo>
                    <a:pt x="369" y="8"/>
                  </a:lnTo>
                  <a:lnTo>
                    <a:pt x="374" y="12"/>
                  </a:lnTo>
                  <a:lnTo>
                    <a:pt x="378" y="17"/>
                  </a:lnTo>
                  <a:lnTo>
                    <a:pt x="383" y="23"/>
                  </a:lnTo>
                  <a:lnTo>
                    <a:pt x="378" y="46"/>
                  </a:lnTo>
                  <a:lnTo>
                    <a:pt x="374" y="67"/>
                  </a:lnTo>
                  <a:lnTo>
                    <a:pt x="368" y="88"/>
                  </a:lnTo>
                  <a:lnTo>
                    <a:pt x="360" y="109"/>
                  </a:lnTo>
                  <a:lnTo>
                    <a:pt x="352" y="128"/>
                  </a:lnTo>
                  <a:lnTo>
                    <a:pt x="343" y="147"/>
                  </a:lnTo>
                  <a:lnTo>
                    <a:pt x="332" y="165"/>
                  </a:lnTo>
                  <a:lnTo>
                    <a:pt x="320" y="184"/>
                  </a:lnTo>
                  <a:lnTo>
                    <a:pt x="306" y="200"/>
                  </a:lnTo>
                  <a:lnTo>
                    <a:pt x="293" y="217"/>
                  </a:lnTo>
                  <a:lnTo>
                    <a:pt x="276" y="234"/>
                  </a:lnTo>
                  <a:lnTo>
                    <a:pt x="260" y="249"/>
                  </a:lnTo>
                  <a:lnTo>
                    <a:pt x="242" y="264"/>
                  </a:lnTo>
                  <a:lnTo>
                    <a:pt x="223" y="278"/>
                  </a:lnTo>
                  <a:lnTo>
                    <a:pt x="202" y="292"/>
                  </a:lnTo>
                  <a:lnTo>
                    <a:pt x="181" y="306"/>
                  </a:lnTo>
                </a:path>
              </a:pathLst>
            </a:custGeom>
            <a:solidFill>
              <a:srgbClr val="000000"/>
            </a:solidFill>
            <a:ln w="12700" cap="rnd" cmpd="sng">
              <a:solidFill>
                <a:srgbClr val="000000"/>
              </a:solidFill>
              <a:prstDash val="solid"/>
              <a:round/>
              <a:headEnd type="none" w="med" len="med"/>
              <a:tailEnd type="none" w="med" len="med"/>
            </a:ln>
          </p:spPr>
          <p:txBody>
            <a:bodyPr/>
            <a:lstStyle/>
            <a:p>
              <a:endParaRPr lang="en-US" sz="1477" dirty="0"/>
            </a:p>
          </p:txBody>
        </p:sp>
        <p:sp>
          <p:nvSpPr>
            <p:cNvPr id="40033" name="Freeform 84"/>
            <p:cNvSpPr>
              <a:spLocks/>
            </p:cNvSpPr>
            <p:nvPr/>
          </p:nvSpPr>
          <p:spPr bwMode="auto">
            <a:xfrm>
              <a:off x="536" y="2981"/>
              <a:ext cx="416" cy="437"/>
            </a:xfrm>
            <a:custGeom>
              <a:avLst/>
              <a:gdLst>
                <a:gd name="T0" fmla="*/ 326 w 384"/>
                <a:gd name="T1" fmla="*/ 324 h 437"/>
                <a:gd name="T2" fmla="*/ 142 w 384"/>
                <a:gd name="T3" fmla="*/ 417 h 437"/>
                <a:gd name="T4" fmla="*/ 112 w 384"/>
                <a:gd name="T5" fmla="*/ 416 h 437"/>
                <a:gd name="T6" fmla="*/ 87 w 384"/>
                <a:gd name="T7" fmla="*/ 410 h 437"/>
                <a:gd name="T8" fmla="*/ 63 w 384"/>
                <a:gd name="T9" fmla="*/ 402 h 437"/>
                <a:gd name="T10" fmla="*/ 43 w 384"/>
                <a:gd name="T11" fmla="*/ 391 h 437"/>
                <a:gd name="T12" fmla="*/ 28 w 384"/>
                <a:gd name="T13" fmla="*/ 375 h 437"/>
                <a:gd name="T14" fmla="*/ 16 w 384"/>
                <a:gd name="T15" fmla="*/ 357 h 437"/>
                <a:gd name="T16" fmla="*/ 4 w 384"/>
                <a:gd name="T17" fmla="*/ 334 h 437"/>
                <a:gd name="T18" fmla="*/ 0 w 384"/>
                <a:gd name="T19" fmla="*/ 309 h 437"/>
                <a:gd name="T20" fmla="*/ 56 w 384"/>
                <a:gd name="T21" fmla="*/ 292 h 437"/>
                <a:gd name="T22" fmla="*/ 103 w 384"/>
                <a:gd name="T23" fmla="*/ 275 h 437"/>
                <a:gd name="T24" fmla="*/ 140 w 384"/>
                <a:gd name="T25" fmla="*/ 257 h 437"/>
                <a:gd name="T26" fmla="*/ 169 w 384"/>
                <a:gd name="T27" fmla="*/ 241 h 437"/>
                <a:gd name="T28" fmla="*/ 185 w 384"/>
                <a:gd name="T29" fmla="*/ 225 h 437"/>
                <a:gd name="T30" fmla="*/ 194 w 384"/>
                <a:gd name="T31" fmla="*/ 209 h 437"/>
                <a:gd name="T32" fmla="*/ 194 w 384"/>
                <a:gd name="T33" fmla="*/ 192 h 437"/>
                <a:gd name="T34" fmla="*/ 181 w 384"/>
                <a:gd name="T35" fmla="*/ 177 h 437"/>
                <a:gd name="T36" fmla="*/ 238 w 384"/>
                <a:gd name="T37" fmla="*/ 157 h 437"/>
                <a:gd name="T38" fmla="*/ 293 w 384"/>
                <a:gd name="T39" fmla="*/ 138 h 437"/>
                <a:gd name="T40" fmla="*/ 337 w 384"/>
                <a:gd name="T41" fmla="*/ 119 h 437"/>
                <a:gd name="T42" fmla="*/ 380 w 384"/>
                <a:gd name="T43" fmla="*/ 101 h 437"/>
                <a:gd name="T44" fmla="*/ 410 w 384"/>
                <a:gd name="T45" fmla="*/ 81 h 437"/>
                <a:gd name="T46" fmla="*/ 432 w 384"/>
                <a:gd name="T47" fmla="*/ 63 h 437"/>
                <a:gd name="T48" fmla="*/ 452 w 384"/>
                <a:gd name="T49" fmla="*/ 46 h 437"/>
                <a:gd name="T50" fmla="*/ 473 w 384"/>
                <a:gd name="T51" fmla="*/ 31 h 437"/>
                <a:gd name="T52" fmla="*/ 495 w 384"/>
                <a:gd name="T53" fmla="*/ 19 h 437"/>
                <a:gd name="T54" fmla="*/ 516 w 384"/>
                <a:gd name="T55" fmla="*/ 9 h 437"/>
                <a:gd name="T56" fmla="*/ 535 w 384"/>
                <a:gd name="T57" fmla="*/ 3 h 437"/>
                <a:gd name="T58" fmla="*/ 555 w 384"/>
                <a:gd name="T59" fmla="*/ 0 h 437"/>
                <a:gd name="T60" fmla="*/ 569 w 384"/>
                <a:gd name="T61" fmla="*/ 0 h 437"/>
                <a:gd name="T62" fmla="*/ 589 w 384"/>
                <a:gd name="T63" fmla="*/ 5 h 437"/>
                <a:gd name="T64" fmla="*/ 606 w 384"/>
                <a:gd name="T65" fmla="*/ 12 h 437"/>
                <a:gd name="T66" fmla="*/ 620 w 384"/>
                <a:gd name="T67" fmla="*/ 23 h 437"/>
                <a:gd name="T68" fmla="*/ 606 w 384"/>
                <a:gd name="T69" fmla="*/ 67 h 437"/>
                <a:gd name="T70" fmla="*/ 581 w 384"/>
                <a:gd name="T71" fmla="*/ 109 h 437"/>
                <a:gd name="T72" fmla="*/ 555 w 384"/>
                <a:gd name="T73" fmla="*/ 147 h 437"/>
                <a:gd name="T74" fmla="*/ 518 w 384"/>
                <a:gd name="T75" fmla="*/ 184 h 437"/>
                <a:gd name="T76" fmla="*/ 473 w 384"/>
                <a:gd name="T77" fmla="*/ 217 h 437"/>
                <a:gd name="T78" fmla="*/ 422 w 384"/>
                <a:gd name="T79" fmla="*/ 249 h 437"/>
                <a:gd name="T80" fmla="*/ 362 w 384"/>
                <a:gd name="T81" fmla="*/ 278 h 437"/>
                <a:gd name="T82" fmla="*/ 293 w 384"/>
                <a:gd name="T83" fmla="*/ 306 h 437"/>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384"/>
                <a:gd name="T127" fmla="*/ 0 h 437"/>
                <a:gd name="T128" fmla="*/ 384 w 384"/>
                <a:gd name="T129" fmla="*/ 437 h 437"/>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384" h="437">
                  <a:moveTo>
                    <a:pt x="181" y="306"/>
                  </a:moveTo>
                  <a:lnTo>
                    <a:pt x="202" y="324"/>
                  </a:lnTo>
                  <a:lnTo>
                    <a:pt x="109" y="436"/>
                  </a:lnTo>
                  <a:lnTo>
                    <a:pt x="88" y="417"/>
                  </a:lnTo>
                  <a:lnTo>
                    <a:pt x="77" y="417"/>
                  </a:lnTo>
                  <a:lnTo>
                    <a:pt x="69" y="416"/>
                  </a:lnTo>
                  <a:lnTo>
                    <a:pt x="61" y="413"/>
                  </a:lnTo>
                  <a:lnTo>
                    <a:pt x="54" y="410"/>
                  </a:lnTo>
                  <a:lnTo>
                    <a:pt x="46" y="406"/>
                  </a:lnTo>
                  <a:lnTo>
                    <a:pt x="39" y="402"/>
                  </a:lnTo>
                  <a:lnTo>
                    <a:pt x="33" y="396"/>
                  </a:lnTo>
                  <a:lnTo>
                    <a:pt x="27" y="391"/>
                  </a:lnTo>
                  <a:lnTo>
                    <a:pt x="21" y="383"/>
                  </a:lnTo>
                  <a:lnTo>
                    <a:pt x="17" y="375"/>
                  </a:lnTo>
                  <a:lnTo>
                    <a:pt x="13" y="366"/>
                  </a:lnTo>
                  <a:lnTo>
                    <a:pt x="10" y="357"/>
                  </a:lnTo>
                  <a:lnTo>
                    <a:pt x="6" y="345"/>
                  </a:lnTo>
                  <a:lnTo>
                    <a:pt x="4" y="334"/>
                  </a:lnTo>
                  <a:lnTo>
                    <a:pt x="1" y="322"/>
                  </a:lnTo>
                  <a:lnTo>
                    <a:pt x="0" y="309"/>
                  </a:lnTo>
                  <a:lnTo>
                    <a:pt x="18" y="300"/>
                  </a:lnTo>
                  <a:lnTo>
                    <a:pt x="35" y="292"/>
                  </a:lnTo>
                  <a:lnTo>
                    <a:pt x="50" y="283"/>
                  </a:lnTo>
                  <a:lnTo>
                    <a:pt x="64" y="275"/>
                  </a:lnTo>
                  <a:lnTo>
                    <a:pt x="76" y="266"/>
                  </a:lnTo>
                  <a:lnTo>
                    <a:pt x="87" y="257"/>
                  </a:lnTo>
                  <a:lnTo>
                    <a:pt x="96" y="249"/>
                  </a:lnTo>
                  <a:lnTo>
                    <a:pt x="105" y="241"/>
                  </a:lnTo>
                  <a:lnTo>
                    <a:pt x="110" y="233"/>
                  </a:lnTo>
                  <a:lnTo>
                    <a:pt x="115" y="225"/>
                  </a:lnTo>
                  <a:lnTo>
                    <a:pt x="118" y="216"/>
                  </a:lnTo>
                  <a:lnTo>
                    <a:pt x="119" y="209"/>
                  </a:lnTo>
                  <a:lnTo>
                    <a:pt x="121" y="200"/>
                  </a:lnTo>
                  <a:lnTo>
                    <a:pt x="119" y="192"/>
                  </a:lnTo>
                  <a:lnTo>
                    <a:pt x="116" y="185"/>
                  </a:lnTo>
                  <a:lnTo>
                    <a:pt x="112" y="177"/>
                  </a:lnTo>
                  <a:lnTo>
                    <a:pt x="130" y="167"/>
                  </a:lnTo>
                  <a:lnTo>
                    <a:pt x="148" y="157"/>
                  </a:lnTo>
                  <a:lnTo>
                    <a:pt x="165" y="147"/>
                  </a:lnTo>
                  <a:lnTo>
                    <a:pt x="181" y="138"/>
                  </a:lnTo>
                  <a:lnTo>
                    <a:pt x="196" y="128"/>
                  </a:lnTo>
                  <a:lnTo>
                    <a:pt x="209" y="119"/>
                  </a:lnTo>
                  <a:lnTo>
                    <a:pt x="222" y="109"/>
                  </a:lnTo>
                  <a:lnTo>
                    <a:pt x="235" y="101"/>
                  </a:lnTo>
                  <a:lnTo>
                    <a:pt x="244" y="91"/>
                  </a:lnTo>
                  <a:lnTo>
                    <a:pt x="253" y="81"/>
                  </a:lnTo>
                  <a:lnTo>
                    <a:pt x="261" y="72"/>
                  </a:lnTo>
                  <a:lnTo>
                    <a:pt x="268" y="63"/>
                  </a:lnTo>
                  <a:lnTo>
                    <a:pt x="274" y="53"/>
                  </a:lnTo>
                  <a:lnTo>
                    <a:pt x="280" y="46"/>
                  </a:lnTo>
                  <a:lnTo>
                    <a:pt x="286" y="37"/>
                  </a:lnTo>
                  <a:lnTo>
                    <a:pt x="293" y="31"/>
                  </a:lnTo>
                  <a:lnTo>
                    <a:pt x="299" y="23"/>
                  </a:lnTo>
                  <a:lnTo>
                    <a:pt x="306" y="19"/>
                  </a:lnTo>
                  <a:lnTo>
                    <a:pt x="312" y="14"/>
                  </a:lnTo>
                  <a:lnTo>
                    <a:pt x="318" y="9"/>
                  </a:lnTo>
                  <a:lnTo>
                    <a:pt x="325" y="5"/>
                  </a:lnTo>
                  <a:lnTo>
                    <a:pt x="331" y="3"/>
                  </a:lnTo>
                  <a:lnTo>
                    <a:pt x="337" y="1"/>
                  </a:lnTo>
                  <a:lnTo>
                    <a:pt x="343" y="0"/>
                  </a:lnTo>
                  <a:lnTo>
                    <a:pt x="348" y="0"/>
                  </a:lnTo>
                  <a:lnTo>
                    <a:pt x="353" y="0"/>
                  </a:lnTo>
                  <a:lnTo>
                    <a:pt x="358" y="2"/>
                  </a:lnTo>
                  <a:lnTo>
                    <a:pt x="364" y="5"/>
                  </a:lnTo>
                  <a:lnTo>
                    <a:pt x="369" y="8"/>
                  </a:lnTo>
                  <a:lnTo>
                    <a:pt x="374" y="12"/>
                  </a:lnTo>
                  <a:lnTo>
                    <a:pt x="378" y="17"/>
                  </a:lnTo>
                  <a:lnTo>
                    <a:pt x="383" y="23"/>
                  </a:lnTo>
                  <a:lnTo>
                    <a:pt x="378" y="46"/>
                  </a:lnTo>
                  <a:lnTo>
                    <a:pt x="374" y="67"/>
                  </a:lnTo>
                  <a:lnTo>
                    <a:pt x="368" y="88"/>
                  </a:lnTo>
                  <a:lnTo>
                    <a:pt x="360" y="109"/>
                  </a:lnTo>
                  <a:lnTo>
                    <a:pt x="352" y="128"/>
                  </a:lnTo>
                  <a:lnTo>
                    <a:pt x="343" y="147"/>
                  </a:lnTo>
                  <a:lnTo>
                    <a:pt x="332" y="165"/>
                  </a:lnTo>
                  <a:lnTo>
                    <a:pt x="320" y="184"/>
                  </a:lnTo>
                  <a:lnTo>
                    <a:pt x="306" y="200"/>
                  </a:lnTo>
                  <a:lnTo>
                    <a:pt x="293" y="217"/>
                  </a:lnTo>
                  <a:lnTo>
                    <a:pt x="276" y="234"/>
                  </a:lnTo>
                  <a:lnTo>
                    <a:pt x="260" y="249"/>
                  </a:lnTo>
                  <a:lnTo>
                    <a:pt x="242" y="264"/>
                  </a:lnTo>
                  <a:lnTo>
                    <a:pt x="223" y="278"/>
                  </a:lnTo>
                  <a:lnTo>
                    <a:pt x="202" y="292"/>
                  </a:lnTo>
                  <a:lnTo>
                    <a:pt x="181" y="306"/>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34" name="Line 85"/>
            <p:cNvSpPr>
              <a:spLocks noChangeShapeType="1"/>
            </p:cNvSpPr>
            <p:nvPr/>
          </p:nvSpPr>
          <p:spPr bwMode="auto">
            <a:xfrm flipV="1">
              <a:off x="631" y="3287"/>
              <a:ext cx="101" cy="111"/>
            </a:xfrm>
            <a:prstGeom prst="line">
              <a:avLst/>
            </a:prstGeom>
            <a:noFill/>
            <a:ln w="12700">
              <a:solidFill>
                <a:srgbClr val="FFFFFF"/>
              </a:solidFill>
              <a:round/>
              <a:headEnd/>
              <a:tailEnd/>
            </a:ln>
            <a:extLst>
              <a:ext uri="{909E8E84-426E-40DD-AFC4-6F175D3DCCD1}">
                <a14:hiddenFill xmlns:a14="http://schemas.microsoft.com/office/drawing/2010/main">
                  <a:noFill/>
                </a14:hiddenFill>
              </a:ext>
            </a:extLst>
          </p:spPr>
          <p:txBody>
            <a:bodyPr/>
            <a:lstStyle/>
            <a:p>
              <a:endParaRPr lang="en-US" sz="1477" dirty="0"/>
            </a:p>
          </p:txBody>
        </p:sp>
        <p:sp>
          <p:nvSpPr>
            <p:cNvPr id="40035" name="Freeform 86"/>
            <p:cNvSpPr>
              <a:spLocks/>
            </p:cNvSpPr>
            <p:nvPr/>
          </p:nvSpPr>
          <p:spPr bwMode="auto">
            <a:xfrm>
              <a:off x="764" y="3090"/>
              <a:ext cx="84" cy="142"/>
            </a:xfrm>
            <a:custGeom>
              <a:avLst/>
              <a:gdLst>
                <a:gd name="T0" fmla="*/ 29 w 77"/>
                <a:gd name="T1" fmla="*/ 141 h 142"/>
                <a:gd name="T2" fmla="*/ 17 w 77"/>
                <a:gd name="T3" fmla="*/ 135 h 142"/>
                <a:gd name="T4" fmla="*/ 13 w 77"/>
                <a:gd name="T5" fmla="*/ 129 h 142"/>
                <a:gd name="T6" fmla="*/ 3 w 77"/>
                <a:gd name="T7" fmla="*/ 123 h 142"/>
                <a:gd name="T8" fmla="*/ 0 w 77"/>
                <a:gd name="T9" fmla="*/ 116 h 142"/>
                <a:gd name="T10" fmla="*/ 0 w 77"/>
                <a:gd name="T11" fmla="*/ 109 h 142"/>
                <a:gd name="T12" fmla="*/ 0 w 77"/>
                <a:gd name="T13" fmla="*/ 101 h 142"/>
                <a:gd name="T14" fmla="*/ 3 w 77"/>
                <a:gd name="T15" fmla="*/ 93 h 142"/>
                <a:gd name="T16" fmla="*/ 12 w 77"/>
                <a:gd name="T17" fmla="*/ 85 h 142"/>
                <a:gd name="T18" fmla="*/ 16 w 77"/>
                <a:gd name="T19" fmla="*/ 76 h 142"/>
                <a:gd name="T20" fmla="*/ 25 w 77"/>
                <a:gd name="T21" fmla="*/ 65 h 142"/>
                <a:gd name="T22" fmla="*/ 38 w 77"/>
                <a:gd name="T23" fmla="*/ 56 h 142"/>
                <a:gd name="T24" fmla="*/ 51 w 77"/>
                <a:gd name="T25" fmla="*/ 46 h 142"/>
                <a:gd name="T26" fmla="*/ 68 w 77"/>
                <a:gd name="T27" fmla="*/ 35 h 142"/>
                <a:gd name="T28" fmla="*/ 84 w 77"/>
                <a:gd name="T29" fmla="*/ 23 h 142"/>
                <a:gd name="T30" fmla="*/ 106 w 77"/>
                <a:gd name="T31" fmla="*/ 12 h 142"/>
                <a:gd name="T32" fmla="*/ 129 w 77"/>
                <a:gd name="T33" fmla="*/ 0 h 14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77"/>
                <a:gd name="T52" fmla="*/ 0 h 142"/>
                <a:gd name="T53" fmla="*/ 77 w 77"/>
                <a:gd name="T54" fmla="*/ 142 h 142"/>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77" h="142">
                  <a:moveTo>
                    <a:pt x="17" y="141"/>
                  </a:moveTo>
                  <a:lnTo>
                    <a:pt x="11" y="135"/>
                  </a:lnTo>
                  <a:lnTo>
                    <a:pt x="7" y="129"/>
                  </a:lnTo>
                  <a:lnTo>
                    <a:pt x="3" y="123"/>
                  </a:lnTo>
                  <a:lnTo>
                    <a:pt x="0" y="116"/>
                  </a:lnTo>
                  <a:lnTo>
                    <a:pt x="0" y="109"/>
                  </a:lnTo>
                  <a:lnTo>
                    <a:pt x="0" y="101"/>
                  </a:lnTo>
                  <a:lnTo>
                    <a:pt x="3" y="93"/>
                  </a:lnTo>
                  <a:lnTo>
                    <a:pt x="6" y="85"/>
                  </a:lnTo>
                  <a:lnTo>
                    <a:pt x="10" y="76"/>
                  </a:lnTo>
                  <a:lnTo>
                    <a:pt x="15" y="65"/>
                  </a:lnTo>
                  <a:lnTo>
                    <a:pt x="23" y="56"/>
                  </a:lnTo>
                  <a:lnTo>
                    <a:pt x="30" y="46"/>
                  </a:lnTo>
                  <a:lnTo>
                    <a:pt x="40" y="35"/>
                  </a:lnTo>
                  <a:lnTo>
                    <a:pt x="50" y="23"/>
                  </a:lnTo>
                  <a:lnTo>
                    <a:pt x="63" y="12"/>
                  </a:lnTo>
                  <a:lnTo>
                    <a:pt x="76"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36" name="Freeform 87"/>
            <p:cNvSpPr>
              <a:spLocks/>
            </p:cNvSpPr>
            <p:nvPr/>
          </p:nvSpPr>
          <p:spPr bwMode="auto">
            <a:xfrm>
              <a:off x="809" y="3060"/>
              <a:ext cx="39" cy="31"/>
            </a:xfrm>
            <a:custGeom>
              <a:avLst/>
              <a:gdLst>
                <a:gd name="T0" fmla="*/ 56 w 36"/>
                <a:gd name="T1" fmla="*/ 30 h 31"/>
                <a:gd name="T2" fmla="*/ 55 w 36"/>
                <a:gd name="T3" fmla="*/ 26 h 31"/>
                <a:gd name="T4" fmla="*/ 52 w 36"/>
                <a:gd name="T5" fmla="*/ 22 h 31"/>
                <a:gd name="T6" fmla="*/ 47 w 36"/>
                <a:gd name="T7" fmla="*/ 18 h 31"/>
                <a:gd name="T8" fmla="*/ 44 w 36"/>
                <a:gd name="T9" fmla="*/ 15 h 31"/>
                <a:gd name="T10" fmla="*/ 42 w 36"/>
                <a:gd name="T11" fmla="*/ 13 h 31"/>
                <a:gd name="T12" fmla="*/ 39 w 36"/>
                <a:gd name="T13" fmla="*/ 10 h 31"/>
                <a:gd name="T14" fmla="*/ 36 w 36"/>
                <a:gd name="T15" fmla="*/ 7 h 31"/>
                <a:gd name="T16" fmla="*/ 33 w 36"/>
                <a:gd name="T17" fmla="*/ 6 h 31"/>
                <a:gd name="T18" fmla="*/ 28 w 36"/>
                <a:gd name="T19" fmla="*/ 3 h 31"/>
                <a:gd name="T20" fmla="*/ 24 w 36"/>
                <a:gd name="T21" fmla="*/ 2 h 31"/>
                <a:gd name="T22" fmla="*/ 20 w 36"/>
                <a:gd name="T23" fmla="*/ 2 h 31"/>
                <a:gd name="T24" fmla="*/ 16 w 36"/>
                <a:gd name="T25" fmla="*/ 1 h 31"/>
                <a:gd name="T26" fmla="*/ 14 w 36"/>
                <a:gd name="T27" fmla="*/ 0 h 31"/>
                <a:gd name="T28" fmla="*/ 5 w 36"/>
                <a:gd name="T29" fmla="*/ 0 h 31"/>
                <a:gd name="T30" fmla="*/ 3 w 36"/>
                <a:gd name="T31" fmla="*/ 0 h 31"/>
                <a:gd name="T32" fmla="*/ 0 w 36"/>
                <a:gd name="T33" fmla="*/ 1 h 3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6"/>
                <a:gd name="T52" fmla="*/ 0 h 31"/>
                <a:gd name="T53" fmla="*/ 36 w 36"/>
                <a:gd name="T54" fmla="*/ 31 h 3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6" h="31">
                  <a:moveTo>
                    <a:pt x="35" y="30"/>
                  </a:moveTo>
                  <a:lnTo>
                    <a:pt x="34" y="26"/>
                  </a:lnTo>
                  <a:lnTo>
                    <a:pt x="32" y="22"/>
                  </a:lnTo>
                  <a:lnTo>
                    <a:pt x="29" y="18"/>
                  </a:lnTo>
                  <a:lnTo>
                    <a:pt x="28" y="15"/>
                  </a:lnTo>
                  <a:lnTo>
                    <a:pt x="26" y="13"/>
                  </a:lnTo>
                  <a:lnTo>
                    <a:pt x="24" y="10"/>
                  </a:lnTo>
                  <a:lnTo>
                    <a:pt x="22" y="7"/>
                  </a:lnTo>
                  <a:lnTo>
                    <a:pt x="20" y="6"/>
                  </a:lnTo>
                  <a:lnTo>
                    <a:pt x="17" y="3"/>
                  </a:lnTo>
                  <a:lnTo>
                    <a:pt x="15" y="2"/>
                  </a:lnTo>
                  <a:lnTo>
                    <a:pt x="13" y="2"/>
                  </a:lnTo>
                  <a:lnTo>
                    <a:pt x="10" y="1"/>
                  </a:lnTo>
                  <a:lnTo>
                    <a:pt x="8" y="0"/>
                  </a:lnTo>
                  <a:lnTo>
                    <a:pt x="5" y="0"/>
                  </a:lnTo>
                  <a:lnTo>
                    <a:pt x="3" y="0"/>
                  </a:lnTo>
                  <a:lnTo>
                    <a:pt x="0" y="1"/>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37" name="Line 88"/>
            <p:cNvSpPr>
              <a:spLocks noChangeShapeType="1"/>
            </p:cNvSpPr>
            <p:nvPr/>
          </p:nvSpPr>
          <p:spPr bwMode="auto">
            <a:xfrm flipV="1">
              <a:off x="809" y="3522"/>
              <a:ext cx="0" cy="2"/>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0038" name="Freeform 89"/>
            <p:cNvSpPr>
              <a:spLocks/>
            </p:cNvSpPr>
            <p:nvPr/>
          </p:nvSpPr>
          <p:spPr bwMode="auto">
            <a:xfrm>
              <a:off x="554" y="3340"/>
              <a:ext cx="46" cy="24"/>
            </a:xfrm>
            <a:custGeom>
              <a:avLst/>
              <a:gdLst>
                <a:gd name="T0" fmla="*/ 0 w 42"/>
                <a:gd name="T1" fmla="*/ 0 h 24"/>
                <a:gd name="T2" fmla="*/ 3 w 42"/>
                <a:gd name="T3" fmla="*/ 3 h 24"/>
                <a:gd name="T4" fmla="*/ 5 w 42"/>
                <a:gd name="T5" fmla="*/ 6 h 24"/>
                <a:gd name="T6" fmla="*/ 15 w 42"/>
                <a:gd name="T7" fmla="*/ 8 h 24"/>
                <a:gd name="T8" fmla="*/ 18 w 42"/>
                <a:gd name="T9" fmla="*/ 11 h 24"/>
                <a:gd name="T10" fmla="*/ 24 w 42"/>
                <a:gd name="T11" fmla="*/ 12 h 24"/>
                <a:gd name="T12" fmla="*/ 28 w 42"/>
                <a:gd name="T13" fmla="*/ 15 h 24"/>
                <a:gd name="T14" fmla="*/ 31 w 42"/>
                <a:gd name="T15" fmla="*/ 16 h 24"/>
                <a:gd name="T16" fmla="*/ 37 w 42"/>
                <a:gd name="T17" fmla="*/ 19 h 24"/>
                <a:gd name="T18" fmla="*/ 43 w 42"/>
                <a:gd name="T19" fmla="*/ 19 h 24"/>
                <a:gd name="T20" fmla="*/ 47 w 42"/>
                <a:gd name="T21" fmla="*/ 21 h 24"/>
                <a:gd name="T22" fmla="*/ 50 w 42"/>
                <a:gd name="T23" fmla="*/ 21 h 24"/>
                <a:gd name="T24" fmla="*/ 54 w 42"/>
                <a:gd name="T25" fmla="*/ 23 h 24"/>
                <a:gd name="T26" fmla="*/ 59 w 42"/>
                <a:gd name="T27" fmla="*/ 23 h 24"/>
                <a:gd name="T28" fmla="*/ 65 w 42"/>
                <a:gd name="T29" fmla="*/ 23 h 24"/>
                <a:gd name="T30" fmla="*/ 67 w 42"/>
                <a:gd name="T31" fmla="*/ 23 h 24"/>
                <a:gd name="T32" fmla="*/ 71 w 42"/>
                <a:gd name="T33" fmla="*/ 23 h 24"/>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42"/>
                <a:gd name="T52" fmla="*/ 0 h 24"/>
                <a:gd name="T53" fmla="*/ 42 w 42"/>
                <a:gd name="T54" fmla="*/ 24 h 24"/>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42" h="24">
                  <a:moveTo>
                    <a:pt x="0" y="0"/>
                  </a:moveTo>
                  <a:lnTo>
                    <a:pt x="3" y="3"/>
                  </a:lnTo>
                  <a:lnTo>
                    <a:pt x="5" y="6"/>
                  </a:lnTo>
                  <a:lnTo>
                    <a:pt x="9" y="8"/>
                  </a:lnTo>
                  <a:lnTo>
                    <a:pt x="11" y="11"/>
                  </a:lnTo>
                  <a:lnTo>
                    <a:pt x="14" y="12"/>
                  </a:lnTo>
                  <a:lnTo>
                    <a:pt x="16" y="15"/>
                  </a:lnTo>
                  <a:lnTo>
                    <a:pt x="18" y="16"/>
                  </a:lnTo>
                  <a:lnTo>
                    <a:pt x="22" y="19"/>
                  </a:lnTo>
                  <a:lnTo>
                    <a:pt x="25" y="19"/>
                  </a:lnTo>
                  <a:lnTo>
                    <a:pt x="27" y="21"/>
                  </a:lnTo>
                  <a:lnTo>
                    <a:pt x="29" y="21"/>
                  </a:lnTo>
                  <a:lnTo>
                    <a:pt x="31" y="23"/>
                  </a:lnTo>
                  <a:lnTo>
                    <a:pt x="34" y="23"/>
                  </a:lnTo>
                  <a:lnTo>
                    <a:pt x="37" y="23"/>
                  </a:lnTo>
                  <a:lnTo>
                    <a:pt x="39" y="23"/>
                  </a:lnTo>
                  <a:lnTo>
                    <a:pt x="41" y="2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39" name="Freeform 90"/>
            <p:cNvSpPr>
              <a:spLocks/>
            </p:cNvSpPr>
            <p:nvPr/>
          </p:nvSpPr>
          <p:spPr bwMode="auto">
            <a:xfrm>
              <a:off x="544" y="3168"/>
              <a:ext cx="147" cy="143"/>
            </a:xfrm>
            <a:custGeom>
              <a:avLst/>
              <a:gdLst>
                <a:gd name="T0" fmla="*/ 0 w 135"/>
                <a:gd name="T1" fmla="*/ 142 h 143"/>
                <a:gd name="T2" fmla="*/ 21 w 135"/>
                <a:gd name="T3" fmla="*/ 136 h 143"/>
                <a:gd name="T4" fmla="*/ 41 w 135"/>
                <a:gd name="T5" fmla="*/ 130 h 143"/>
                <a:gd name="T6" fmla="*/ 62 w 135"/>
                <a:gd name="T7" fmla="*/ 124 h 143"/>
                <a:gd name="T8" fmla="*/ 81 w 135"/>
                <a:gd name="T9" fmla="*/ 118 h 143"/>
                <a:gd name="T10" fmla="*/ 98 w 135"/>
                <a:gd name="T11" fmla="*/ 112 h 143"/>
                <a:gd name="T12" fmla="*/ 115 w 135"/>
                <a:gd name="T13" fmla="*/ 107 h 143"/>
                <a:gd name="T14" fmla="*/ 131 w 135"/>
                <a:gd name="T15" fmla="*/ 100 h 143"/>
                <a:gd name="T16" fmla="*/ 144 w 135"/>
                <a:gd name="T17" fmla="*/ 95 h 143"/>
                <a:gd name="T18" fmla="*/ 156 w 135"/>
                <a:gd name="T19" fmla="*/ 88 h 143"/>
                <a:gd name="T20" fmla="*/ 169 w 135"/>
                <a:gd name="T21" fmla="*/ 82 h 143"/>
                <a:gd name="T22" fmla="*/ 175 w 135"/>
                <a:gd name="T23" fmla="*/ 75 h 143"/>
                <a:gd name="T24" fmla="*/ 186 w 135"/>
                <a:gd name="T25" fmla="*/ 70 h 143"/>
                <a:gd name="T26" fmla="*/ 191 w 135"/>
                <a:gd name="T27" fmla="*/ 63 h 143"/>
                <a:gd name="T28" fmla="*/ 201 w 135"/>
                <a:gd name="T29" fmla="*/ 58 h 143"/>
                <a:gd name="T30" fmla="*/ 206 w 135"/>
                <a:gd name="T31" fmla="*/ 52 h 143"/>
                <a:gd name="T32" fmla="*/ 210 w 135"/>
                <a:gd name="T33" fmla="*/ 46 h 143"/>
                <a:gd name="T34" fmla="*/ 215 w 135"/>
                <a:gd name="T35" fmla="*/ 40 h 143"/>
                <a:gd name="T36" fmla="*/ 221 w 135"/>
                <a:gd name="T37" fmla="*/ 33 h 143"/>
                <a:gd name="T38" fmla="*/ 221 w 135"/>
                <a:gd name="T39" fmla="*/ 29 h 143"/>
                <a:gd name="T40" fmla="*/ 223 w 135"/>
                <a:gd name="T41" fmla="*/ 23 h 143"/>
                <a:gd name="T42" fmla="*/ 223 w 135"/>
                <a:gd name="T43" fmla="*/ 17 h 143"/>
                <a:gd name="T44" fmla="*/ 223 w 135"/>
                <a:gd name="T45" fmla="*/ 11 h 143"/>
                <a:gd name="T46" fmla="*/ 221 w 135"/>
                <a:gd name="T47" fmla="*/ 5 h 143"/>
                <a:gd name="T48" fmla="*/ 219 w 135"/>
                <a:gd name="T49" fmla="*/ 0 h 143"/>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35"/>
                <a:gd name="T76" fmla="*/ 0 h 143"/>
                <a:gd name="T77" fmla="*/ 135 w 135"/>
                <a:gd name="T78" fmla="*/ 143 h 143"/>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35" h="143">
                  <a:moveTo>
                    <a:pt x="0" y="142"/>
                  </a:moveTo>
                  <a:lnTo>
                    <a:pt x="13" y="136"/>
                  </a:lnTo>
                  <a:lnTo>
                    <a:pt x="25" y="130"/>
                  </a:lnTo>
                  <a:lnTo>
                    <a:pt x="37" y="124"/>
                  </a:lnTo>
                  <a:lnTo>
                    <a:pt x="48" y="118"/>
                  </a:lnTo>
                  <a:lnTo>
                    <a:pt x="59" y="112"/>
                  </a:lnTo>
                  <a:lnTo>
                    <a:pt x="69" y="107"/>
                  </a:lnTo>
                  <a:lnTo>
                    <a:pt x="78" y="100"/>
                  </a:lnTo>
                  <a:lnTo>
                    <a:pt x="86" y="95"/>
                  </a:lnTo>
                  <a:lnTo>
                    <a:pt x="93" y="88"/>
                  </a:lnTo>
                  <a:lnTo>
                    <a:pt x="100" y="82"/>
                  </a:lnTo>
                  <a:lnTo>
                    <a:pt x="106" y="75"/>
                  </a:lnTo>
                  <a:lnTo>
                    <a:pt x="111" y="70"/>
                  </a:lnTo>
                  <a:lnTo>
                    <a:pt x="115" y="63"/>
                  </a:lnTo>
                  <a:lnTo>
                    <a:pt x="120" y="58"/>
                  </a:lnTo>
                  <a:lnTo>
                    <a:pt x="124" y="52"/>
                  </a:lnTo>
                  <a:lnTo>
                    <a:pt x="127" y="46"/>
                  </a:lnTo>
                  <a:lnTo>
                    <a:pt x="129" y="40"/>
                  </a:lnTo>
                  <a:lnTo>
                    <a:pt x="132" y="33"/>
                  </a:lnTo>
                  <a:lnTo>
                    <a:pt x="132" y="29"/>
                  </a:lnTo>
                  <a:lnTo>
                    <a:pt x="134" y="23"/>
                  </a:lnTo>
                  <a:lnTo>
                    <a:pt x="134" y="17"/>
                  </a:lnTo>
                  <a:lnTo>
                    <a:pt x="134" y="11"/>
                  </a:lnTo>
                  <a:lnTo>
                    <a:pt x="132" y="5"/>
                  </a:lnTo>
                  <a:lnTo>
                    <a:pt x="131"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40" name="Freeform 91"/>
            <p:cNvSpPr>
              <a:spLocks/>
            </p:cNvSpPr>
            <p:nvPr/>
          </p:nvSpPr>
          <p:spPr bwMode="auto">
            <a:xfrm>
              <a:off x="745" y="3006"/>
              <a:ext cx="194" cy="268"/>
            </a:xfrm>
            <a:custGeom>
              <a:avLst/>
              <a:gdLst>
                <a:gd name="T0" fmla="*/ 289 w 179"/>
                <a:gd name="T1" fmla="*/ 0 h 268"/>
                <a:gd name="T2" fmla="*/ 285 w 179"/>
                <a:gd name="T3" fmla="*/ 10 h 268"/>
                <a:gd name="T4" fmla="*/ 283 w 179"/>
                <a:gd name="T5" fmla="*/ 21 h 268"/>
                <a:gd name="T6" fmla="*/ 277 w 179"/>
                <a:gd name="T7" fmla="*/ 31 h 268"/>
                <a:gd name="T8" fmla="*/ 272 w 179"/>
                <a:gd name="T9" fmla="*/ 42 h 268"/>
                <a:gd name="T10" fmla="*/ 267 w 179"/>
                <a:gd name="T11" fmla="*/ 52 h 268"/>
                <a:gd name="T12" fmla="*/ 261 w 179"/>
                <a:gd name="T13" fmla="*/ 63 h 268"/>
                <a:gd name="T14" fmla="*/ 254 w 179"/>
                <a:gd name="T15" fmla="*/ 73 h 268"/>
                <a:gd name="T16" fmla="*/ 248 w 179"/>
                <a:gd name="T17" fmla="*/ 85 h 268"/>
                <a:gd name="T18" fmla="*/ 238 w 179"/>
                <a:gd name="T19" fmla="*/ 96 h 268"/>
                <a:gd name="T20" fmla="*/ 230 w 179"/>
                <a:gd name="T21" fmla="*/ 107 h 268"/>
                <a:gd name="T22" fmla="*/ 225 w 179"/>
                <a:gd name="T23" fmla="*/ 118 h 268"/>
                <a:gd name="T24" fmla="*/ 214 w 179"/>
                <a:gd name="T25" fmla="*/ 128 h 268"/>
                <a:gd name="T26" fmla="*/ 201 w 179"/>
                <a:gd name="T27" fmla="*/ 140 h 268"/>
                <a:gd name="T28" fmla="*/ 193 w 179"/>
                <a:gd name="T29" fmla="*/ 151 h 268"/>
                <a:gd name="T30" fmla="*/ 179 w 179"/>
                <a:gd name="T31" fmla="*/ 163 h 268"/>
                <a:gd name="T32" fmla="*/ 166 w 179"/>
                <a:gd name="T33" fmla="*/ 174 h 268"/>
                <a:gd name="T34" fmla="*/ 151 w 179"/>
                <a:gd name="T35" fmla="*/ 186 h 268"/>
                <a:gd name="T36" fmla="*/ 131 w 179"/>
                <a:gd name="T37" fmla="*/ 198 h 268"/>
                <a:gd name="T38" fmla="*/ 113 w 179"/>
                <a:gd name="T39" fmla="*/ 208 h 268"/>
                <a:gd name="T40" fmla="*/ 94 w 179"/>
                <a:gd name="T41" fmla="*/ 220 h 268"/>
                <a:gd name="T42" fmla="*/ 73 w 179"/>
                <a:gd name="T43" fmla="*/ 232 h 268"/>
                <a:gd name="T44" fmla="*/ 50 w 179"/>
                <a:gd name="T45" fmla="*/ 244 h 268"/>
                <a:gd name="T46" fmla="*/ 26 w 179"/>
                <a:gd name="T47" fmla="*/ 255 h 268"/>
                <a:gd name="T48" fmla="*/ 0 w 179"/>
                <a:gd name="T49" fmla="*/ 267 h 268"/>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79"/>
                <a:gd name="T76" fmla="*/ 0 h 268"/>
                <a:gd name="T77" fmla="*/ 179 w 179"/>
                <a:gd name="T78" fmla="*/ 268 h 268"/>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79" h="268">
                  <a:moveTo>
                    <a:pt x="178" y="0"/>
                  </a:moveTo>
                  <a:lnTo>
                    <a:pt x="176" y="10"/>
                  </a:lnTo>
                  <a:lnTo>
                    <a:pt x="174" y="21"/>
                  </a:lnTo>
                  <a:lnTo>
                    <a:pt x="171" y="31"/>
                  </a:lnTo>
                  <a:lnTo>
                    <a:pt x="168" y="42"/>
                  </a:lnTo>
                  <a:lnTo>
                    <a:pt x="164" y="52"/>
                  </a:lnTo>
                  <a:lnTo>
                    <a:pt x="161" y="63"/>
                  </a:lnTo>
                  <a:lnTo>
                    <a:pt x="157" y="73"/>
                  </a:lnTo>
                  <a:lnTo>
                    <a:pt x="153" y="85"/>
                  </a:lnTo>
                  <a:lnTo>
                    <a:pt x="148" y="96"/>
                  </a:lnTo>
                  <a:lnTo>
                    <a:pt x="142" y="107"/>
                  </a:lnTo>
                  <a:lnTo>
                    <a:pt x="138" y="118"/>
                  </a:lnTo>
                  <a:lnTo>
                    <a:pt x="132" y="128"/>
                  </a:lnTo>
                  <a:lnTo>
                    <a:pt x="125" y="140"/>
                  </a:lnTo>
                  <a:lnTo>
                    <a:pt x="118" y="151"/>
                  </a:lnTo>
                  <a:lnTo>
                    <a:pt x="110" y="163"/>
                  </a:lnTo>
                  <a:lnTo>
                    <a:pt x="102" y="174"/>
                  </a:lnTo>
                  <a:lnTo>
                    <a:pt x="93" y="186"/>
                  </a:lnTo>
                  <a:lnTo>
                    <a:pt x="81" y="198"/>
                  </a:lnTo>
                  <a:lnTo>
                    <a:pt x="70" y="208"/>
                  </a:lnTo>
                  <a:lnTo>
                    <a:pt x="58" y="220"/>
                  </a:lnTo>
                  <a:lnTo>
                    <a:pt x="45" y="232"/>
                  </a:lnTo>
                  <a:lnTo>
                    <a:pt x="30" y="244"/>
                  </a:lnTo>
                  <a:lnTo>
                    <a:pt x="16" y="255"/>
                  </a:lnTo>
                  <a:lnTo>
                    <a:pt x="0" y="267"/>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41" name="Line 92"/>
            <p:cNvSpPr>
              <a:spLocks noChangeShapeType="1"/>
            </p:cNvSpPr>
            <p:nvPr/>
          </p:nvSpPr>
          <p:spPr bwMode="auto">
            <a:xfrm>
              <a:off x="937" y="3468"/>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0042" name="Freeform 93"/>
            <p:cNvSpPr>
              <a:spLocks/>
            </p:cNvSpPr>
            <p:nvPr/>
          </p:nvSpPr>
          <p:spPr bwMode="auto">
            <a:xfrm>
              <a:off x="713" y="3134"/>
              <a:ext cx="14" cy="13"/>
            </a:xfrm>
            <a:custGeom>
              <a:avLst/>
              <a:gdLst>
                <a:gd name="T0" fmla="*/ 18 w 13"/>
                <a:gd name="T1" fmla="*/ 6 h 13"/>
                <a:gd name="T2" fmla="*/ 17 w 13"/>
                <a:gd name="T3" fmla="*/ 9 h 13"/>
                <a:gd name="T4" fmla="*/ 15 w 13"/>
                <a:gd name="T5" fmla="*/ 11 h 13"/>
                <a:gd name="T6" fmla="*/ 6 w 13"/>
                <a:gd name="T7" fmla="*/ 12 h 13"/>
                <a:gd name="T8" fmla="*/ 3 w 13"/>
                <a:gd name="T9" fmla="*/ 11 h 13"/>
                <a:gd name="T10" fmla="*/ 1 w 13"/>
                <a:gd name="T11" fmla="*/ 9 h 13"/>
                <a:gd name="T12" fmla="*/ 0 w 13"/>
                <a:gd name="T13" fmla="*/ 6 h 13"/>
                <a:gd name="T14" fmla="*/ 1 w 13"/>
                <a:gd name="T15" fmla="*/ 2 h 13"/>
                <a:gd name="T16" fmla="*/ 3 w 13"/>
                <a:gd name="T17" fmla="*/ 0 h 13"/>
                <a:gd name="T18" fmla="*/ 6 w 13"/>
                <a:gd name="T19" fmla="*/ 0 h 13"/>
                <a:gd name="T20" fmla="*/ 15 w 13"/>
                <a:gd name="T21" fmla="*/ 0 h 13"/>
                <a:gd name="T22" fmla="*/ 17 w 13"/>
                <a:gd name="T23" fmla="*/ 2 h 13"/>
                <a:gd name="T24" fmla="*/ 1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1" y="9"/>
                  </a:lnTo>
                  <a:lnTo>
                    <a:pt x="9" y="11"/>
                  </a:lnTo>
                  <a:lnTo>
                    <a:pt x="6" y="12"/>
                  </a:lnTo>
                  <a:lnTo>
                    <a:pt x="3" y="11"/>
                  </a:lnTo>
                  <a:lnTo>
                    <a:pt x="1" y="9"/>
                  </a:lnTo>
                  <a:lnTo>
                    <a:pt x="0" y="6"/>
                  </a:lnTo>
                  <a:lnTo>
                    <a:pt x="1" y="2"/>
                  </a:lnTo>
                  <a:lnTo>
                    <a:pt x="3" y="0"/>
                  </a:lnTo>
                  <a:lnTo>
                    <a:pt x="6" y="0"/>
                  </a:lnTo>
                  <a:lnTo>
                    <a:pt x="9" y="0"/>
                  </a:lnTo>
                  <a:lnTo>
                    <a:pt x="11" y="2"/>
                  </a:lnTo>
                  <a:lnTo>
                    <a:pt x="12" y="6"/>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43" name="Freeform 94"/>
            <p:cNvSpPr>
              <a:spLocks/>
            </p:cNvSpPr>
            <p:nvPr/>
          </p:nvSpPr>
          <p:spPr bwMode="auto">
            <a:xfrm>
              <a:off x="713" y="3134"/>
              <a:ext cx="14" cy="13"/>
            </a:xfrm>
            <a:custGeom>
              <a:avLst/>
              <a:gdLst>
                <a:gd name="T0" fmla="*/ 18 w 13"/>
                <a:gd name="T1" fmla="*/ 6 h 13"/>
                <a:gd name="T2" fmla="*/ 17 w 13"/>
                <a:gd name="T3" fmla="*/ 9 h 13"/>
                <a:gd name="T4" fmla="*/ 15 w 13"/>
                <a:gd name="T5" fmla="*/ 11 h 13"/>
                <a:gd name="T6" fmla="*/ 6 w 13"/>
                <a:gd name="T7" fmla="*/ 12 h 13"/>
                <a:gd name="T8" fmla="*/ 3 w 13"/>
                <a:gd name="T9" fmla="*/ 11 h 13"/>
                <a:gd name="T10" fmla="*/ 1 w 13"/>
                <a:gd name="T11" fmla="*/ 9 h 13"/>
                <a:gd name="T12" fmla="*/ 0 w 13"/>
                <a:gd name="T13" fmla="*/ 6 h 13"/>
                <a:gd name="T14" fmla="*/ 1 w 13"/>
                <a:gd name="T15" fmla="*/ 2 h 13"/>
                <a:gd name="T16" fmla="*/ 3 w 13"/>
                <a:gd name="T17" fmla="*/ 0 h 13"/>
                <a:gd name="T18" fmla="*/ 6 w 13"/>
                <a:gd name="T19" fmla="*/ 0 h 13"/>
                <a:gd name="T20" fmla="*/ 15 w 13"/>
                <a:gd name="T21" fmla="*/ 0 h 13"/>
                <a:gd name="T22" fmla="*/ 17 w 13"/>
                <a:gd name="T23" fmla="*/ 2 h 13"/>
                <a:gd name="T24" fmla="*/ 1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1" y="9"/>
                  </a:lnTo>
                  <a:lnTo>
                    <a:pt x="9" y="11"/>
                  </a:lnTo>
                  <a:lnTo>
                    <a:pt x="6" y="12"/>
                  </a:lnTo>
                  <a:lnTo>
                    <a:pt x="3" y="11"/>
                  </a:lnTo>
                  <a:lnTo>
                    <a:pt x="1" y="9"/>
                  </a:lnTo>
                  <a:lnTo>
                    <a:pt x="0" y="6"/>
                  </a:lnTo>
                  <a:lnTo>
                    <a:pt x="1" y="2"/>
                  </a:lnTo>
                  <a:lnTo>
                    <a:pt x="3" y="0"/>
                  </a:lnTo>
                  <a:lnTo>
                    <a:pt x="6" y="0"/>
                  </a:lnTo>
                  <a:lnTo>
                    <a:pt x="9" y="0"/>
                  </a:lnTo>
                  <a:lnTo>
                    <a:pt x="11" y="2"/>
                  </a:lnTo>
                  <a:lnTo>
                    <a:pt x="12" y="6"/>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44" name="Freeform 95"/>
            <p:cNvSpPr>
              <a:spLocks/>
            </p:cNvSpPr>
            <p:nvPr/>
          </p:nvSpPr>
          <p:spPr bwMode="auto">
            <a:xfrm>
              <a:off x="684" y="3146"/>
              <a:ext cx="16" cy="13"/>
            </a:xfrm>
            <a:custGeom>
              <a:avLst/>
              <a:gdLst>
                <a:gd name="T0" fmla="*/ 20 w 15"/>
                <a:gd name="T1" fmla="*/ 7 h 13"/>
                <a:gd name="T2" fmla="*/ 18 w 15"/>
                <a:gd name="T3" fmla="*/ 9 h 13"/>
                <a:gd name="T4" fmla="*/ 16 w 15"/>
                <a:gd name="T5" fmla="*/ 11 h 13"/>
                <a:gd name="T6" fmla="*/ 7 w 15"/>
                <a:gd name="T7" fmla="*/ 12 h 13"/>
                <a:gd name="T8" fmla="*/ 3 w 15"/>
                <a:gd name="T9" fmla="*/ 12 h 13"/>
                <a:gd name="T10" fmla="*/ 2 w 15"/>
                <a:gd name="T11" fmla="*/ 11 h 13"/>
                <a:gd name="T12" fmla="*/ 0 w 15"/>
                <a:gd name="T13" fmla="*/ 8 h 13"/>
                <a:gd name="T14" fmla="*/ 1 w 15"/>
                <a:gd name="T15" fmla="*/ 4 h 13"/>
                <a:gd name="T16" fmla="*/ 3 w 15"/>
                <a:gd name="T17" fmla="*/ 2 h 13"/>
                <a:gd name="T18" fmla="*/ 5 w 15"/>
                <a:gd name="T19" fmla="*/ 0 h 13"/>
                <a:gd name="T20" fmla="*/ 15 w 15"/>
                <a:gd name="T21" fmla="*/ 0 h 13"/>
                <a:gd name="T22" fmla="*/ 17 w 15"/>
                <a:gd name="T23" fmla="*/ 1 h 13"/>
                <a:gd name="T24" fmla="*/ 19 w 15"/>
                <a:gd name="T25" fmla="*/ 4 h 13"/>
                <a:gd name="T26" fmla="*/ 20 w 15"/>
                <a:gd name="T27" fmla="*/ 7 h 13"/>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15"/>
                <a:gd name="T43" fmla="*/ 0 h 13"/>
                <a:gd name="T44" fmla="*/ 15 w 15"/>
                <a:gd name="T45" fmla="*/ 13 h 13"/>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15" h="13">
                  <a:moveTo>
                    <a:pt x="14" y="7"/>
                  </a:moveTo>
                  <a:lnTo>
                    <a:pt x="12" y="9"/>
                  </a:lnTo>
                  <a:lnTo>
                    <a:pt x="10" y="11"/>
                  </a:lnTo>
                  <a:lnTo>
                    <a:pt x="7" y="12"/>
                  </a:lnTo>
                  <a:lnTo>
                    <a:pt x="3" y="12"/>
                  </a:lnTo>
                  <a:lnTo>
                    <a:pt x="2" y="11"/>
                  </a:lnTo>
                  <a:lnTo>
                    <a:pt x="0" y="8"/>
                  </a:lnTo>
                  <a:lnTo>
                    <a:pt x="1" y="4"/>
                  </a:lnTo>
                  <a:lnTo>
                    <a:pt x="3" y="2"/>
                  </a:lnTo>
                  <a:lnTo>
                    <a:pt x="5" y="0"/>
                  </a:lnTo>
                  <a:lnTo>
                    <a:pt x="9" y="0"/>
                  </a:lnTo>
                  <a:lnTo>
                    <a:pt x="11" y="1"/>
                  </a:lnTo>
                  <a:lnTo>
                    <a:pt x="13" y="4"/>
                  </a:lnTo>
                  <a:lnTo>
                    <a:pt x="14" y="7"/>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45" name="Freeform 96"/>
            <p:cNvSpPr>
              <a:spLocks/>
            </p:cNvSpPr>
            <p:nvPr/>
          </p:nvSpPr>
          <p:spPr bwMode="auto">
            <a:xfrm>
              <a:off x="684" y="3146"/>
              <a:ext cx="16" cy="13"/>
            </a:xfrm>
            <a:custGeom>
              <a:avLst/>
              <a:gdLst>
                <a:gd name="T0" fmla="*/ 20 w 15"/>
                <a:gd name="T1" fmla="*/ 7 h 13"/>
                <a:gd name="T2" fmla="*/ 18 w 15"/>
                <a:gd name="T3" fmla="*/ 9 h 13"/>
                <a:gd name="T4" fmla="*/ 16 w 15"/>
                <a:gd name="T5" fmla="*/ 11 h 13"/>
                <a:gd name="T6" fmla="*/ 7 w 15"/>
                <a:gd name="T7" fmla="*/ 12 h 13"/>
                <a:gd name="T8" fmla="*/ 3 w 15"/>
                <a:gd name="T9" fmla="*/ 12 h 13"/>
                <a:gd name="T10" fmla="*/ 2 w 15"/>
                <a:gd name="T11" fmla="*/ 11 h 13"/>
                <a:gd name="T12" fmla="*/ 0 w 15"/>
                <a:gd name="T13" fmla="*/ 8 h 13"/>
                <a:gd name="T14" fmla="*/ 1 w 15"/>
                <a:gd name="T15" fmla="*/ 4 h 13"/>
                <a:gd name="T16" fmla="*/ 3 w 15"/>
                <a:gd name="T17" fmla="*/ 2 h 13"/>
                <a:gd name="T18" fmla="*/ 5 w 15"/>
                <a:gd name="T19" fmla="*/ 0 h 13"/>
                <a:gd name="T20" fmla="*/ 15 w 15"/>
                <a:gd name="T21" fmla="*/ 0 h 13"/>
                <a:gd name="T22" fmla="*/ 17 w 15"/>
                <a:gd name="T23" fmla="*/ 1 h 13"/>
                <a:gd name="T24" fmla="*/ 19 w 15"/>
                <a:gd name="T25" fmla="*/ 4 h 13"/>
                <a:gd name="T26" fmla="*/ 20 w 15"/>
                <a:gd name="T27" fmla="*/ 7 h 13"/>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15"/>
                <a:gd name="T43" fmla="*/ 0 h 13"/>
                <a:gd name="T44" fmla="*/ 15 w 15"/>
                <a:gd name="T45" fmla="*/ 13 h 13"/>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15" h="13">
                  <a:moveTo>
                    <a:pt x="14" y="7"/>
                  </a:moveTo>
                  <a:lnTo>
                    <a:pt x="12" y="9"/>
                  </a:lnTo>
                  <a:lnTo>
                    <a:pt x="10" y="11"/>
                  </a:lnTo>
                  <a:lnTo>
                    <a:pt x="7" y="12"/>
                  </a:lnTo>
                  <a:lnTo>
                    <a:pt x="3" y="12"/>
                  </a:lnTo>
                  <a:lnTo>
                    <a:pt x="2" y="11"/>
                  </a:lnTo>
                  <a:lnTo>
                    <a:pt x="0" y="8"/>
                  </a:lnTo>
                  <a:lnTo>
                    <a:pt x="1" y="4"/>
                  </a:lnTo>
                  <a:lnTo>
                    <a:pt x="3" y="2"/>
                  </a:lnTo>
                  <a:lnTo>
                    <a:pt x="5" y="0"/>
                  </a:lnTo>
                  <a:lnTo>
                    <a:pt x="9" y="0"/>
                  </a:lnTo>
                  <a:lnTo>
                    <a:pt x="11" y="1"/>
                  </a:lnTo>
                  <a:lnTo>
                    <a:pt x="13" y="4"/>
                  </a:lnTo>
                  <a:lnTo>
                    <a:pt x="14" y="7"/>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46" name="Freeform 97"/>
            <p:cNvSpPr>
              <a:spLocks/>
            </p:cNvSpPr>
            <p:nvPr/>
          </p:nvSpPr>
          <p:spPr bwMode="auto">
            <a:xfrm>
              <a:off x="544" y="3293"/>
              <a:ext cx="7" cy="6"/>
            </a:xfrm>
            <a:custGeom>
              <a:avLst/>
              <a:gdLst>
                <a:gd name="T0" fmla="*/ 13 w 6"/>
                <a:gd name="T1" fmla="*/ 3 h 6"/>
                <a:gd name="T2" fmla="*/ 11 w 6"/>
                <a:gd name="T3" fmla="*/ 4 h 6"/>
                <a:gd name="T4" fmla="*/ 2 w 6"/>
                <a:gd name="T5" fmla="*/ 5 h 6"/>
                <a:gd name="T6" fmla="*/ 0 w 6"/>
                <a:gd name="T7" fmla="*/ 4 h 6"/>
                <a:gd name="T8" fmla="*/ 0 w 6"/>
                <a:gd name="T9" fmla="*/ 3 h 6"/>
                <a:gd name="T10" fmla="*/ 2 w 6"/>
                <a:gd name="T11" fmla="*/ 1 h 6"/>
                <a:gd name="T12" fmla="*/ 11 w 6"/>
                <a:gd name="T13" fmla="*/ 0 h 6"/>
                <a:gd name="T14" fmla="*/ 13 w 6"/>
                <a:gd name="T15" fmla="*/ 1 h 6"/>
                <a:gd name="T16" fmla="*/ 13 w 6"/>
                <a:gd name="T17" fmla="*/ 3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3"/>
                  </a:moveTo>
                  <a:lnTo>
                    <a:pt x="4" y="4"/>
                  </a:lnTo>
                  <a:lnTo>
                    <a:pt x="2" y="5"/>
                  </a:lnTo>
                  <a:lnTo>
                    <a:pt x="0" y="4"/>
                  </a:lnTo>
                  <a:lnTo>
                    <a:pt x="0" y="3"/>
                  </a:lnTo>
                  <a:lnTo>
                    <a:pt x="2" y="1"/>
                  </a:lnTo>
                  <a:lnTo>
                    <a:pt x="4" y="0"/>
                  </a:lnTo>
                  <a:lnTo>
                    <a:pt x="5"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47" name="Freeform 98"/>
            <p:cNvSpPr>
              <a:spLocks/>
            </p:cNvSpPr>
            <p:nvPr/>
          </p:nvSpPr>
          <p:spPr bwMode="auto">
            <a:xfrm>
              <a:off x="544" y="3293"/>
              <a:ext cx="7" cy="6"/>
            </a:xfrm>
            <a:custGeom>
              <a:avLst/>
              <a:gdLst>
                <a:gd name="T0" fmla="*/ 13 w 6"/>
                <a:gd name="T1" fmla="*/ 3 h 6"/>
                <a:gd name="T2" fmla="*/ 11 w 6"/>
                <a:gd name="T3" fmla="*/ 4 h 6"/>
                <a:gd name="T4" fmla="*/ 2 w 6"/>
                <a:gd name="T5" fmla="*/ 5 h 6"/>
                <a:gd name="T6" fmla="*/ 0 w 6"/>
                <a:gd name="T7" fmla="*/ 4 h 6"/>
                <a:gd name="T8" fmla="*/ 0 w 6"/>
                <a:gd name="T9" fmla="*/ 3 h 6"/>
                <a:gd name="T10" fmla="*/ 2 w 6"/>
                <a:gd name="T11" fmla="*/ 1 h 6"/>
                <a:gd name="T12" fmla="*/ 11 w 6"/>
                <a:gd name="T13" fmla="*/ 0 h 6"/>
                <a:gd name="T14" fmla="*/ 13 w 6"/>
                <a:gd name="T15" fmla="*/ 1 h 6"/>
                <a:gd name="T16" fmla="*/ 13 w 6"/>
                <a:gd name="T17" fmla="*/ 3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3"/>
                  </a:moveTo>
                  <a:lnTo>
                    <a:pt x="4" y="4"/>
                  </a:lnTo>
                  <a:lnTo>
                    <a:pt x="2" y="5"/>
                  </a:lnTo>
                  <a:lnTo>
                    <a:pt x="0" y="4"/>
                  </a:lnTo>
                  <a:lnTo>
                    <a:pt x="0" y="3"/>
                  </a:lnTo>
                  <a:lnTo>
                    <a:pt x="2" y="1"/>
                  </a:lnTo>
                  <a:lnTo>
                    <a:pt x="4" y="0"/>
                  </a:lnTo>
                  <a:lnTo>
                    <a:pt x="5"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48" name="Freeform 99"/>
            <p:cNvSpPr>
              <a:spLocks/>
            </p:cNvSpPr>
            <p:nvPr/>
          </p:nvSpPr>
          <p:spPr bwMode="auto">
            <a:xfrm>
              <a:off x="558" y="3287"/>
              <a:ext cx="7" cy="8"/>
            </a:xfrm>
            <a:custGeom>
              <a:avLst/>
              <a:gdLst>
                <a:gd name="T0" fmla="*/ 13 w 6"/>
                <a:gd name="T1" fmla="*/ 3 h 8"/>
                <a:gd name="T2" fmla="*/ 13 w 6"/>
                <a:gd name="T3" fmla="*/ 6 h 8"/>
                <a:gd name="T4" fmla="*/ 2 w 6"/>
                <a:gd name="T5" fmla="*/ 7 h 8"/>
                <a:gd name="T6" fmla="*/ 1 w 6"/>
                <a:gd name="T7" fmla="*/ 6 h 8"/>
                <a:gd name="T8" fmla="*/ 0 w 6"/>
                <a:gd name="T9" fmla="*/ 3 h 8"/>
                <a:gd name="T10" fmla="*/ 1 w 6"/>
                <a:gd name="T11" fmla="*/ 1 h 8"/>
                <a:gd name="T12" fmla="*/ 11 w 6"/>
                <a:gd name="T13" fmla="*/ 0 h 8"/>
                <a:gd name="T14" fmla="*/ 13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5" y="6"/>
                  </a:lnTo>
                  <a:lnTo>
                    <a:pt x="2" y="7"/>
                  </a:lnTo>
                  <a:lnTo>
                    <a:pt x="1" y="6"/>
                  </a:lnTo>
                  <a:lnTo>
                    <a:pt x="0" y="3"/>
                  </a:lnTo>
                  <a:lnTo>
                    <a:pt x="1" y="1"/>
                  </a:lnTo>
                  <a:lnTo>
                    <a:pt x="4" y="0"/>
                  </a:lnTo>
                  <a:lnTo>
                    <a:pt x="5"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49" name="Freeform 100"/>
            <p:cNvSpPr>
              <a:spLocks/>
            </p:cNvSpPr>
            <p:nvPr/>
          </p:nvSpPr>
          <p:spPr bwMode="auto">
            <a:xfrm>
              <a:off x="558" y="3287"/>
              <a:ext cx="7" cy="8"/>
            </a:xfrm>
            <a:custGeom>
              <a:avLst/>
              <a:gdLst>
                <a:gd name="T0" fmla="*/ 13 w 6"/>
                <a:gd name="T1" fmla="*/ 3 h 8"/>
                <a:gd name="T2" fmla="*/ 13 w 6"/>
                <a:gd name="T3" fmla="*/ 6 h 8"/>
                <a:gd name="T4" fmla="*/ 2 w 6"/>
                <a:gd name="T5" fmla="*/ 7 h 8"/>
                <a:gd name="T6" fmla="*/ 1 w 6"/>
                <a:gd name="T7" fmla="*/ 6 h 8"/>
                <a:gd name="T8" fmla="*/ 0 w 6"/>
                <a:gd name="T9" fmla="*/ 3 h 8"/>
                <a:gd name="T10" fmla="*/ 1 w 6"/>
                <a:gd name="T11" fmla="*/ 1 h 8"/>
                <a:gd name="T12" fmla="*/ 11 w 6"/>
                <a:gd name="T13" fmla="*/ 0 h 8"/>
                <a:gd name="T14" fmla="*/ 13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5" y="6"/>
                  </a:lnTo>
                  <a:lnTo>
                    <a:pt x="2" y="7"/>
                  </a:lnTo>
                  <a:lnTo>
                    <a:pt x="1" y="6"/>
                  </a:lnTo>
                  <a:lnTo>
                    <a:pt x="0" y="3"/>
                  </a:lnTo>
                  <a:lnTo>
                    <a:pt x="1" y="1"/>
                  </a:lnTo>
                  <a:lnTo>
                    <a:pt x="4" y="0"/>
                  </a:lnTo>
                  <a:lnTo>
                    <a:pt x="5"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50" name="Freeform 101"/>
            <p:cNvSpPr>
              <a:spLocks/>
            </p:cNvSpPr>
            <p:nvPr/>
          </p:nvSpPr>
          <p:spPr bwMode="auto">
            <a:xfrm>
              <a:off x="574" y="3281"/>
              <a:ext cx="6" cy="6"/>
            </a:xfrm>
            <a:custGeom>
              <a:avLst/>
              <a:gdLst>
                <a:gd name="T0" fmla="*/ 5 w 6"/>
                <a:gd name="T1" fmla="*/ 3 h 6"/>
                <a:gd name="T2" fmla="*/ 4 w 6"/>
                <a:gd name="T3" fmla="*/ 4 h 6"/>
                <a:gd name="T4" fmla="*/ 2 w 6"/>
                <a:gd name="T5" fmla="*/ 5 h 6"/>
                <a:gd name="T6" fmla="*/ 0 w 6"/>
                <a:gd name="T7" fmla="*/ 4 h 6"/>
                <a:gd name="T8" fmla="*/ 0 w 6"/>
                <a:gd name="T9" fmla="*/ 2 h 6"/>
                <a:gd name="T10" fmla="*/ 2 w 6"/>
                <a:gd name="T11" fmla="*/ 0 h 6"/>
                <a:gd name="T12" fmla="*/ 4 w 6"/>
                <a:gd name="T13" fmla="*/ 1 h 6"/>
                <a:gd name="T14" fmla="*/ 5 w 6"/>
                <a:gd name="T15" fmla="*/ 3 h 6"/>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6"/>
                <a:gd name="T26" fmla="*/ 6 w 6"/>
                <a:gd name="T27" fmla="*/ 6 h 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6">
                  <a:moveTo>
                    <a:pt x="5" y="3"/>
                  </a:moveTo>
                  <a:lnTo>
                    <a:pt x="4" y="4"/>
                  </a:lnTo>
                  <a:lnTo>
                    <a:pt x="2" y="5"/>
                  </a:lnTo>
                  <a:lnTo>
                    <a:pt x="0" y="4"/>
                  </a:lnTo>
                  <a:lnTo>
                    <a:pt x="0" y="2"/>
                  </a:lnTo>
                  <a:lnTo>
                    <a:pt x="2"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51" name="Freeform 102"/>
            <p:cNvSpPr>
              <a:spLocks/>
            </p:cNvSpPr>
            <p:nvPr/>
          </p:nvSpPr>
          <p:spPr bwMode="auto">
            <a:xfrm>
              <a:off x="574" y="3281"/>
              <a:ext cx="6" cy="6"/>
            </a:xfrm>
            <a:custGeom>
              <a:avLst/>
              <a:gdLst>
                <a:gd name="T0" fmla="*/ 5 w 6"/>
                <a:gd name="T1" fmla="*/ 3 h 6"/>
                <a:gd name="T2" fmla="*/ 4 w 6"/>
                <a:gd name="T3" fmla="*/ 4 h 6"/>
                <a:gd name="T4" fmla="*/ 2 w 6"/>
                <a:gd name="T5" fmla="*/ 5 h 6"/>
                <a:gd name="T6" fmla="*/ 0 w 6"/>
                <a:gd name="T7" fmla="*/ 4 h 6"/>
                <a:gd name="T8" fmla="*/ 0 w 6"/>
                <a:gd name="T9" fmla="*/ 2 h 6"/>
                <a:gd name="T10" fmla="*/ 2 w 6"/>
                <a:gd name="T11" fmla="*/ 0 h 6"/>
                <a:gd name="T12" fmla="*/ 4 w 6"/>
                <a:gd name="T13" fmla="*/ 1 h 6"/>
                <a:gd name="T14" fmla="*/ 5 w 6"/>
                <a:gd name="T15" fmla="*/ 3 h 6"/>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6"/>
                <a:gd name="T26" fmla="*/ 6 w 6"/>
                <a:gd name="T27" fmla="*/ 6 h 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6">
                  <a:moveTo>
                    <a:pt x="5" y="3"/>
                  </a:moveTo>
                  <a:lnTo>
                    <a:pt x="4" y="4"/>
                  </a:lnTo>
                  <a:lnTo>
                    <a:pt x="2" y="5"/>
                  </a:lnTo>
                  <a:lnTo>
                    <a:pt x="0" y="4"/>
                  </a:lnTo>
                  <a:lnTo>
                    <a:pt x="0" y="2"/>
                  </a:lnTo>
                  <a:lnTo>
                    <a:pt x="2"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52" name="Freeform 103"/>
            <p:cNvSpPr>
              <a:spLocks/>
            </p:cNvSpPr>
            <p:nvPr/>
          </p:nvSpPr>
          <p:spPr bwMode="auto">
            <a:xfrm>
              <a:off x="590" y="3275"/>
              <a:ext cx="7" cy="6"/>
            </a:xfrm>
            <a:custGeom>
              <a:avLst/>
              <a:gdLst>
                <a:gd name="T0" fmla="*/ 6 w 7"/>
                <a:gd name="T1" fmla="*/ 2 h 6"/>
                <a:gd name="T2" fmla="*/ 6 w 7"/>
                <a:gd name="T3" fmla="*/ 4 h 6"/>
                <a:gd name="T4" fmla="*/ 4 w 7"/>
                <a:gd name="T5" fmla="*/ 5 h 6"/>
                <a:gd name="T6" fmla="*/ 1 w 7"/>
                <a:gd name="T7" fmla="*/ 4 h 6"/>
                <a:gd name="T8" fmla="*/ 0 w 7"/>
                <a:gd name="T9" fmla="*/ 2 h 6"/>
                <a:gd name="T10" fmla="*/ 1 w 7"/>
                <a:gd name="T11" fmla="*/ 0 h 6"/>
                <a:gd name="T12" fmla="*/ 2 w 7"/>
                <a:gd name="T13" fmla="*/ 0 h 6"/>
                <a:gd name="T14" fmla="*/ 5 w 7"/>
                <a:gd name="T15" fmla="*/ 0 h 6"/>
                <a:gd name="T16" fmla="*/ 6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6" y="4"/>
                  </a:lnTo>
                  <a:lnTo>
                    <a:pt x="4" y="5"/>
                  </a:lnTo>
                  <a:lnTo>
                    <a:pt x="1" y="4"/>
                  </a:lnTo>
                  <a:lnTo>
                    <a:pt x="0" y="2"/>
                  </a:lnTo>
                  <a:lnTo>
                    <a:pt x="1" y="0"/>
                  </a:lnTo>
                  <a:lnTo>
                    <a:pt x="2" y="0"/>
                  </a:lnTo>
                  <a:lnTo>
                    <a:pt x="5" y="0"/>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53" name="Freeform 104"/>
            <p:cNvSpPr>
              <a:spLocks/>
            </p:cNvSpPr>
            <p:nvPr/>
          </p:nvSpPr>
          <p:spPr bwMode="auto">
            <a:xfrm>
              <a:off x="590" y="3275"/>
              <a:ext cx="7" cy="6"/>
            </a:xfrm>
            <a:custGeom>
              <a:avLst/>
              <a:gdLst>
                <a:gd name="T0" fmla="*/ 6 w 7"/>
                <a:gd name="T1" fmla="*/ 2 h 6"/>
                <a:gd name="T2" fmla="*/ 6 w 7"/>
                <a:gd name="T3" fmla="*/ 4 h 6"/>
                <a:gd name="T4" fmla="*/ 4 w 7"/>
                <a:gd name="T5" fmla="*/ 5 h 6"/>
                <a:gd name="T6" fmla="*/ 1 w 7"/>
                <a:gd name="T7" fmla="*/ 4 h 6"/>
                <a:gd name="T8" fmla="*/ 0 w 7"/>
                <a:gd name="T9" fmla="*/ 2 h 6"/>
                <a:gd name="T10" fmla="*/ 1 w 7"/>
                <a:gd name="T11" fmla="*/ 0 h 6"/>
                <a:gd name="T12" fmla="*/ 2 w 7"/>
                <a:gd name="T13" fmla="*/ 0 h 6"/>
                <a:gd name="T14" fmla="*/ 5 w 7"/>
                <a:gd name="T15" fmla="*/ 0 h 6"/>
                <a:gd name="T16" fmla="*/ 6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6" y="4"/>
                  </a:lnTo>
                  <a:lnTo>
                    <a:pt x="4" y="5"/>
                  </a:lnTo>
                  <a:lnTo>
                    <a:pt x="1" y="4"/>
                  </a:lnTo>
                  <a:lnTo>
                    <a:pt x="0" y="2"/>
                  </a:lnTo>
                  <a:lnTo>
                    <a:pt x="1" y="0"/>
                  </a:lnTo>
                  <a:lnTo>
                    <a:pt x="2" y="0"/>
                  </a:lnTo>
                  <a:lnTo>
                    <a:pt x="5" y="0"/>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54" name="Freeform 105"/>
            <p:cNvSpPr>
              <a:spLocks/>
            </p:cNvSpPr>
            <p:nvPr/>
          </p:nvSpPr>
          <p:spPr bwMode="auto">
            <a:xfrm>
              <a:off x="607" y="3264"/>
              <a:ext cx="8" cy="8"/>
            </a:xfrm>
            <a:custGeom>
              <a:avLst/>
              <a:gdLst>
                <a:gd name="T0" fmla="*/ 13 w 7"/>
                <a:gd name="T1" fmla="*/ 4 h 8"/>
                <a:gd name="T2" fmla="*/ 13 w 7"/>
                <a:gd name="T3" fmla="*/ 5 h 8"/>
                <a:gd name="T4" fmla="*/ 11 w 7"/>
                <a:gd name="T5" fmla="*/ 7 h 8"/>
                <a:gd name="T6" fmla="*/ 3 w 7"/>
                <a:gd name="T7" fmla="*/ 7 h 8"/>
                <a:gd name="T8" fmla="*/ 1 w 7"/>
                <a:gd name="T9" fmla="*/ 4 h 8"/>
                <a:gd name="T10" fmla="*/ 0 w 7"/>
                <a:gd name="T11" fmla="*/ 3 h 8"/>
                <a:gd name="T12" fmla="*/ 1 w 7"/>
                <a:gd name="T13" fmla="*/ 1 h 8"/>
                <a:gd name="T14" fmla="*/ 2 w 7"/>
                <a:gd name="T15" fmla="*/ 0 h 8"/>
                <a:gd name="T16" fmla="*/ 11 w 7"/>
                <a:gd name="T17" fmla="*/ 2 h 8"/>
                <a:gd name="T18" fmla="*/ 13 w 7"/>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8"/>
                <a:gd name="T32" fmla="*/ 7 w 7"/>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8">
                  <a:moveTo>
                    <a:pt x="6" y="4"/>
                  </a:moveTo>
                  <a:lnTo>
                    <a:pt x="6" y="5"/>
                  </a:lnTo>
                  <a:lnTo>
                    <a:pt x="5" y="7"/>
                  </a:lnTo>
                  <a:lnTo>
                    <a:pt x="3" y="7"/>
                  </a:lnTo>
                  <a:lnTo>
                    <a:pt x="1" y="4"/>
                  </a:lnTo>
                  <a:lnTo>
                    <a:pt x="0" y="3"/>
                  </a:lnTo>
                  <a:lnTo>
                    <a:pt x="1" y="1"/>
                  </a:lnTo>
                  <a:lnTo>
                    <a:pt x="2" y="0"/>
                  </a:lnTo>
                  <a:lnTo>
                    <a:pt x="5" y="2"/>
                  </a:lnTo>
                  <a:lnTo>
                    <a:pt x="6"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55" name="Freeform 106"/>
            <p:cNvSpPr>
              <a:spLocks/>
            </p:cNvSpPr>
            <p:nvPr/>
          </p:nvSpPr>
          <p:spPr bwMode="auto">
            <a:xfrm>
              <a:off x="607" y="3264"/>
              <a:ext cx="8" cy="8"/>
            </a:xfrm>
            <a:custGeom>
              <a:avLst/>
              <a:gdLst>
                <a:gd name="T0" fmla="*/ 13 w 7"/>
                <a:gd name="T1" fmla="*/ 4 h 8"/>
                <a:gd name="T2" fmla="*/ 13 w 7"/>
                <a:gd name="T3" fmla="*/ 5 h 8"/>
                <a:gd name="T4" fmla="*/ 11 w 7"/>
                <a:gd name="T5" fmla="*/ 7 h 8"/>
                <a:gd name="T6" fmla="*/ 3 w 7"/>
                <a:gd name="T7" fmla="*/ 7 h 8"/>
                <a:gd name="T8" fmla="*/ 1 w 7"/>
                <a:gd name="T9" fmla="*/ 4 h 8"/>
                <a:gd name="T10" fmla="*/ 0 w 7"/>
                <a:gd name="T11" fmla="*/ 3 h 8"/>
                <a:gd name="T12" fmla="*/ 1 w 7"/>
                <a:gd name="T13" fmla="*/ 1 h 8"/>
                <a:gd name="T14" fmla="*/ 2 w 7"/>
                <a:gd name="T15" fmla="*/ 0 h 8"/>
                <a:gd name="T16" fmla="*/ 11 w 7"/>
                <a:gd name="T17" fmla="*/ 2 h 8"/>
                <a:gd name="T18" fmla="*/ 13 w 7"/>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8"/>
                <a:gd name="T32" fmla="*/ 7 w 7"/>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8">
                  <a:moveTo>
                    <a:pt x="6" y="4"/>
                  </a:moveTo>
                  <a:lnTo>
                    <a:pt x="6" y="5"/>
                  </a:lnTo>
                  <a:lnTo>
                    <a:pt x="5" y="7"/>
                  </a:lnTo>
                  <a:lnTo>
                    <a:pt x="3" y="7"/>
                  </a:lnTo>
                  <a:lnTo>
                    <a:pt x="1" y="4"/>
                  </a:lnTo>
                  <a:lnTo>
                    <a:pt x="0" y="3"/>
                  </a:lnTo>
                  <a:lnTo>
                    <a:pt x="1" y="1"/>
                  </a:lnTo>
                  <a:lnTo>
                    <a:pt x="2" y="0"/>
                  </a:lnTo>
                  <a:lnTo>
                    <a:pt x="5" y="2"/>
                  </a:lnTo>
                  <a:lnTo>
                    <a:pt x="6"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56" name="Freeform 107"/>
            <p:cNvSpPr>
              <a:spLocks/>
            </p:cNvSpPr>
            <p:nvPr/>
          </p:nvSpPr>
          <p:spPr bwMode="auto">
            <a:xfrm>
              <a:off x="625" y="3254"/>
              <a:ext cx="6" cy="7"/>
            </a:xfrm>
            <a:custGeom>
              <a:avLst/>
              <a:gdLst>
                <a:gd name="T0" fmla="*/ 5 w 6"/>
                <a:gd name="T1" fmla="*/ 3 h 7"/>
                <a:gd name="T2" fmla="*/ 4 w 6"/>
                <a:gd name="T3" fmla="*/ 5 h 7"/>
                <a:gd name="T4" fmla="*/ 2 w 6"/>
                <a:gd name="T5" fmla="*/ 6 h 7"/>
                <a:gd name="T6" fmla="*/ 1 w 6"/>
                <a:gd name="T7" fmla="*/ 5 h 7"/>
                <a:gd name="T8" fmla="*/ 0 w 6"/>
                <a:gd name="T9" fmla="*/ 3 h 7"/>
                <a:gd name="T10" fmla="*/ 1 w 6"/>
                <a:gd name="T11" fmla="*/ 1 h 7"/>
                <a:gd name="T12" fmla="*/ 3 w 6"/>
                <a:gd name="T13" fmla="*/ 0 h 7"/>
                <a:gd name="T14" fmla="*/ 4 w 6"/>
                <a:gd name="T15" fmla="*/ 1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2" y="6"/>
                  </a:lnTo>
                  <a:lnTo>
                    <a:pt x="1" y="5"/>
                  </a:lnTo>
                  <a:lnTo>
                    <a:pt x="0" y="3"/>
                  </a:lnTo>
                  <a:lnTo>
                    <a:pt x="1" y="1"/>
                  </a:lnTo>
                  <a:lnTo>
                    <a:pt x="3"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57" name="Freeform 108"/>
            <p:cNvSpPr>
              <a:spLocks/>
            </p:cNvSpPr>
            <p:nvPr/>
          </p:nvSpPr>
          <p:spPr bwMode="auto">
            <a:xfrm>
              <a:off x="625" y="3254"/>
              <a:ext cx="6" cy="7"/>
            </a:xfrm>
            <a:custGeom>
              <a:avLst/>
              <a:gdLst>
                <a:gd name="T0" fmla="*/ 5 w 6"/>
                <a:gd name="T1" fmla="*/ 3 h 7"/>
                <a:gd name="T2" fmla="*/ 4 w 6"/>
                <a:gd name="T3" fmla="*/ 5 h 7"/>
                <a:gd name="T4" fmla="*/ 2 w 6"/>
                <a:gd name="T5" fmla="*/ 6 h 7"/>
                <a:gd name="T6" fmla="*/ 1 w 6"/>
                <a:gd name="T7" fmla="*/ 5 h 7"/>
                <a:gd name="T8" fmla="*/ 0 w 6"/>
                <a:gd name="T9" fmla="*/ 3 h 7"/>
                <a:gd name="T10" fmla="*/ 1 w 6"/>
                <a:gd name="T11" fmla="*/ 1 h 7"/>
                <a:gd name="T12" fmla="*/ 3 w 6"/>
                <a:gd name="T13" fmla="*/ 0 h 7"/>
                <a:gd name="T14" fmla="*/ 4 w 6"/>
                <a:gd name="T15" fmla="*/ 1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2" y="6"/>
                  </a:lnTo>
                  <a:lnTo>
                    <a:pt x="1" y="5"/>
                  </a:lnTo>
                  <a:lnTo>
                    <a:pt x="0" y="3"/>
                  </a:lnTo>
                  <a:lnTo>
                    <a:pt x="1" y="1"/>
                  </a:lnTo>
                  <a:lnTo>
                    <a:pt x="3"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58" name="Freeform 109"/>
            <p:cNvSpPr>
              <a:spLocks/>
            </p:cNvSpPr>
            <p:nvPr/>
          </p:nvSpPr>
          <p:spPr bwMode="auto">
            <a:xfrm>
              <a:off x="641" y="3240"/>
              <a:ext cx="6" cy="8"/>
            </a:xfrm>
            <a:custGeom>
              <a:avLst/>
              <a:gdLst>
                <a:gd name="T0" fmla="*/ 5 w 6"/>
                <a:gd name="T1" fmla="*/ 3 h 8"/>
                <a:gd name="T2" fmla="*/ 4 w 6"/>
                <a:gd name="T3" fmla="*/ 6 h 8"/>
                <a:gd name="T4" fmla="*/ 1 w 6"/>
                <a:gd name="T5" fmla="*/ 7 h 8"/>
                <a:gd name="T6" fmla="*/ 1 w 6"/>
                <a:gd name="T7" fmla="*/ 6 h 8"/>
                <a:gd name="T8" fmla="*/ 0 w 6"/>
                <a:gd name="T9" fmla="*/ 3 h 8"/>
                <a:gd name="T10" fmla="*/ 1 w 6"/>
                <a:gd name="T11" fmla="*/ 1 h 8"/>
                <a:gd name="T12" fmla="*/ 3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1" y="6"/>
                  </a:lnTo>
                  <a:lnTo>
                    <a:pt x="0" y="3"/>
                  </a:lnTo>
                  <a:lnTo>
                    <a:pt x="1" y="1"/>
                  </a:lnTo>
                  <a:lnTo>
                    <a:pt x="3"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59" name="Freeform 110"/>
            <p:cNvSpPr>
              <a:spLocks/>
            </p:cNvSpPr>
            <p:nvPr/>
          </p:nvSpPr>
          <p:spPr bwMode="auto">
            <a:xfrm>
              <a:off x="641" y="3240"/>
              <a:ext cx="6" cy="8"/>
            </a:xfrm>
            <a:custGeom>
              <a:avLst/>
              <a:gdLst>
                <a:gd name="T0" fmla="*/ 5 w 6"/>
                <a:gd name="T1" fmla="*/ 3 h 8"/>
                <a:gd name="T2" fmla="*/ 4 w 6"/>
                <a:gd name="T3" fmla="*/ 6 h 8"/>
                <a:gd name="T4" fmla="*/ 1 w 6"/>
                <a:gd name="T5" fmla="*/ 7 h 8"/>
                <a:gd name="T6" fmla="*/ 1 w 6"/>
                <a:gd name="T7" fmla="*/ 6 h 8"/>
                <a:gd name="T8" fmla="*/ 0 w 6"/>
                <a:gd name="T9" fmla="*/ 3 h 8"/>
                <a:gd name="T10" fmla="*/ 1 w 6"/>
                <a:gd name="T11" fmla="*/ 1 h 8"/>
                <a:gd name="T12" fmla="*/ 3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1" y="6"/>
                  </a:lnTo>
                  <a:lnTo>
                    <a:pt x="0" y="3"/>
                  </a:lnTo>
                  <a:lnTo>
                    <a:pt x="1" y="1"/>
                  </a:lnTo>
                  <a:lnTo>
                    <a:pt x="3"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60" name="Freeform 111"/>
            <p:cNvSpPr>
              <a:spLocks/>
            </p:cNvSpPr>
            <p:nvPr/>
          </p:nvSpPr>
          <p:spPr bwMode="auto">
            <a:xfrm>
              <a:off x="656" y="3227"/>
              <a:ext cx="6" cy="5"/>
            </a:xfrm>
            <a:custGeom>
              <a:avLst/>
              <a:gdLst>
                <a:gd name="T0" fmla="*/ 5 w 6"/>
                <a:gd name="T1" fmla="*/ 2 h 5"/>
                <a:gd name="T2" fmla="*/ 4 w 6"/>
                <a:gd name="T3" fmla="*/ 4 h 5"/>
                <a:gd name="T4" fmla="*/ 2 w 6"/>
                <a:gd name="T5" fmla="*/ 4 h 5"/>
                <a:gd name="T6" fmla="*/ 0 w 6"/>
                <a:gd name="T7" fmla="*/ 3 h 5"/>
                <a:gd name="T8" fmla="*/ 0 w 6"/>
                <a:gd name="T9" fmla="*/ 2 h 5"/>
                <a:gd name="T10" fmla="*/ 2 w 6"/>
                <a:gd name="T11" fmla="*/ 0 h 5"/>
                <a:gd name="T12" fmla="*/ 4 w 6"/>
                <a:gd name="T13" fmla="*/ 0 h 5"/>
                <a:gd name="T14" fmla="*/ 5 w 6"/>
                <a:gd name="T15" fmla="*/ 2 h 5"/>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5"/>
                <a:gd name="T26" fmla="*/ 6 w 6"/>
                <a:gd name="T27" fmla="*/ 5 h 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5">
                  <a:moveTo>
                    <a:pt x="5" y="2"/>
                  </a:moveTo>
                  <a:lnTo>
                    <a:pt x="4" y="4"/>
                  </a:lnTo>
                  <a:lnTo>
                    <a:pt x="2" y="4"/>
                  </a:lnTo>
                  <a:lnTo>
                    <a:pt x="0" y="3"/>
                  </a:lnTo>
                  <a:lnTo>
                    <a:pt x="0" y="2"/>
                  </a:lnTo>
                  <a:lnTo>
                    <a:pt x="2" y="0"/>
                  </a:lnTo>
                  <a:lnTo>
                    <a:pt x="4" y="0"/>
                  </a:lnTo>
                  <a:lnTo>
                    <a:pt x="5"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61" name="Freeform 112"/>
            <p:cNvSpPr>
              <a:spLocks/>
            </p:cNvSpPr>
            <p:nvPr/>
          </p:nvSpPr>
          <p:spPr bwMode="auto">
            <a:xfrm>
              <a:off x="656" y="3227"/>
              <a:ext cx="6" cy="5"/>
            </a:xfrm>
            <a:custGeom>
              <a:avLst/>
              <a:gdLst>
                <a:gd name="T0" fmla="*/ 5 w 6"/>
                <a:gd name="T1" fmla="*/ 2 h 5"/>
                <a:gd name="T2" fmla="*/ 4 w 6"/>
                <a:gd name="T3" fmla="*/ 4 h 5"/>
                <a:gd name="T4" fmla="*/ 2 w 6"/>
                <a:gd name="T5" fmla="*/ 4 h 5"/>
                <a:gd name="T6" fmla="*/ 0 w 6"/>
                <a:gd name="T7" fmla="*/ 3 h 5"/>
                <a:gd name="T8" fmla="*/ 0 w 6"/>
                <a:gd name="T9" fmla="*/ 2 h 5"/>
                <a:gd name="T10" fmla="*/ 2 w 6"/>
                <a:gd name="T11" fmla="*/ 0 h 5"/>
                <a:gd name="T12" fmla="*/ 4 w 6"/>
                <a:gd name="T13" fmla="*/ 0 h 5"/>
                <a:gd name="T14" fmla="*/ 5 w 6"/>
                <a:gd name="T15" fmla="*/ 2 h 5"/>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5"/>
                <a:gd name="T26" fmla="*/ 6 w 6"/>
                <a:gd name="T27" fmla="*/ 5 h 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5">
                  <a:moveTo>
                    <a:pt x="5" y="2"/>
                  </a:moveTo>
                  <a:lnTo>
                    <a:pt x="4" y="4"/>
                  </a:lnTo>
                  <a:lnTo>
                    <a:pt x="2" y="4"/>
                  </a:lnTo>
                  <a:lnTo>
                    <a:pt x="0" y="3"/>
                  </a:lnTo>
                  <a:lnTo>
                    <a:pt x="0" y="2"/>
                  </a:lnTo>
                  <a:lnTo>
                    <a:pt x="2" y="0"/>
                  </a:lnTo>
                  <a:lnTo>
                    <a:pt x="4" y="0"/>
                  </a:lnTo>
                  <a:lnTo>
                    <a:pt x="5"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62" name="Freeform 113"/>
            <p:cNvSpPr>
              <a:spLocks/>
            </p:cNvSpPr>
            <p:nvPr/>
          </p:nvSpPr>
          <p:spPr bwMode="auto">
            <a:xfrm>
              <a:off x="667" y="3212"/>
              <a:ext cx="6" cy="7"/>
            </a:xfrm>
            <a:custGeom>
              <a:avLst/>
              <a:gdLst>
                <a:gd name="T0" fmla="*/ 5 w 6"/>
                <a:gd name="T1" fmla="*/ 3 h 7"/>
                <a:gd name="T2" fmla="*/ 4 w 6"/>
                <a:gd name="T3" fmla="*/ 5 h 7"/>
                <a:gd name="T4" fmla="*/ 1 w 6"/>
                <a:gd name="T5" fmla="*/ 6 h 7"/>
                <a:gd name="T6" fmla="*/ 0 w 6"/>
                <a:gd name="T7" fmla="*/ 5 h 7"/>
                <a:gd name="T8" fmla="*/ 0 w 6"/>
                <a:gd name="T9" fmla="*/ 3 h 7"/>
                <a:gd name="T10" fmla="*/ 0 w 6"/>
                <a:gd name="T11" fmla="*/ 1 h 7"/>
                <a:gd name="T12" fmla="*/ 2 w 6"/>
                <a:gd name="T13" fmla="*/ 0 h 7"/>
                <a:gd name="T14" fmla="*/ 4 w 6"/>
                <a:gd name="T15" fmla="*/ 1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1" y="6"/>
                  </a:lnTo>
                  <a:lnTo>
                    <a:pt x="0" y="5"/>
                  </a:lnTo>
                  <a:lnTo>
                    <a:pt x="0" y="3"/>
                  </a:lnTo>
                  <a:lnTo>
                    <a:pt x="0" y="1"/>
                  </a:lnTo>
                  <a:lnTo>
                    <a:pt x="2"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63" name="Freeform 114"/>
            <p:cNvSpPr>
              <a:spLocks/>
            </p:cNvSpPr>
            <p:nvPr/>
          </p:nvSpPr>
          <p:spPr bwMode="auto">
            <a:xfrm>
              <a:off x="667" y="3212"/>
              <a:ext cx="6" cy="7"/>
            </a:xfrm>
            <a:custGeom>
              <a:avLst/>
              <a:gdLst>
                <a:gd name="T0" fmla="*/ 5 w 6"/>
                <a:gd name="T1" fmla="*/ 3 h 7"/>
                <a:gd name="T2" fmla="*/ 4 w 6"/>
                <a:gd name="T3" fmla="*/ 5 h 7"/>
                <a:gd name="T4" fmla="*/ 1 w 6"/>
                <a:gd name="T5" fmla="*/ 6 h 7"/>
                <a:gd name="T6" fmla="*/ 0 w 6"/>
                <a:gd name="T7" fmla="*/ 5 h 7"/>
                <a:gd name="T8" fmla="*/ 0 w 6"/>
                <a:gd name="T9" fmla="*/ 3 h 7"/>
                <a:gd name="T10" fmla="*/ 0 w 6"/>
                <a:gd name="T11" fmla="*/ 1 h 7"/>
                <a:gd name="T12" fmla="*/ 2 w 6"/>
                <a:gd name="T13" fmla="*/ 0 h 7"/>
                <a:gd name="T14" fmla="*/ 4 w 6"/>
                <a:gd name="T15" fmla="*/ 1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1" y="6"/>
                  </a:lnTo>
                  <a:lnTo>
                    <a:pt x="0" y="5"/>
                  </a:lnTo>
                  <a:lnTo>
                    <a:pt x="0" y="3"/>
                  </a:lnTo>
                  <a:lnTo>
                    <a:pt x="0" y="1"/>
                  </a:lnTo>
                  <a:lnTo>
                    <a:pt x="2"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64" name="Freeform 115"/>
            <p:cNvSpPr>
              <a:spLocks/>
            </p:cNvSpPr>
            <p:nvPr/>
          </p:nvSpPr>
          <p:spPr bwMode="auto">
            <a:xfrm>
              <a:off x="673" y="3196"/>
              <a:ext cx="7" cy="6"/>
            </a:xfrm>
            <a:custGeom>
              <a:avLst/>
              <a:gdLst>
                <a:gd name="T0" fmla="*/ 13 w 6"/>
                <a:gd name="T1" fmla="*/ 2 h 6"/>
                <a:gd name="T2" fmla="*/ 9 w 6"/>
                <a:gd name="T3" fmla="*/ 4 h 6"/>
                <a:gd name="T4" fmla="*/ 2 w 6"/>
                <a:gd name="T5" fmla="*/ 5 h 6"/>
                <a:gd name="T6" fmla="*/ 0 w 6"/>
                <a:gd name="T7" fmla="*/ 4 h 6"/>
                <a:gd name="T8" fmla="*/ 0 w 6"/>
                <a:gd name="T9" fmla="*/ 2 h 6"/>
                <a:gd name="T10" fmla="*/ 2 w 6"/>
                <a:gd name="T11" fmla="*/ 1 h 6"/>
                <a:gd name="T12" fmla="*/ 9 w 6"/>
                <a:gd name="T13" fmla="*/ 0 h 6"/>
                <a:gd name="T14" fmla="*/ 13 w 6"/>
                <a:gd name="T15" fmla="*/ 1 h 6"/>
                <a:gd name="T16" fmla="*/ 13 w 6"/>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2"/>
                  </a:moveTo>
                  <a:lnTo>
                    <a:pt x="3" y="4"/>
                  </a:lnTo>
                  <a:lnTo>
                    <a:pt x="2" y="5"/>
                  </a:lnTo>
                  <a:lnTo>
                    <a:pt x="0" y="4"/>
                  </a:lnTo>
                  <a:lnTo>
                    <a:pt x="0" y="2"/>
                  </a:lnTo>
                  <a:lnTo>
                    <a:pt x="2" y="1"/>
                  </a:lnTo>
                  <a:lnTo>
                    <a:pt x="3" y="0"/>
                  </a:lnTo>
                  <a:lnTo>
                    <a:pt x="5" y="1"/>
                  </a:lnTo>
                  <a:lnTo>
                    <a:pt x="5"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65" name="Freeform 116"/>
            <p:cNvSpPr>
              <a:spLocks/>
            </p:cNvSpPr>
            <p:nvPr/>
          </p:nvSpPr>
          <p:spPr bwMode="auto">
            <a:xfrm>
              <a:off x="673" y="3196"/>
              <a:ext cx="7" cy="6"/>
            </a:xfrm>
            <a:custGeom>
              <a:avLst/>
              <a:gdLst>
                <a:gd name="T0" fmla="*/ 13 w 6"/>
                <a:gd name="T1" fmla="*/ 2 h 6"/>
                <a:gd name="T2" fmla="*/ 9 w 6"/>
                <a:gd name="T3" fmla="*/ 4 h 6"/>
                <a:gd name="T4" fmla="*/ 2 w 6"/>
                <a:gd name="T5" fmla="*/ 5 h 6"/>
                <a:gd name="T6" fmla="*/ 0 w 6"/>
                <a:gd name="T7" fmla="*/ 4 h 6"/>
                <a:gd name="T8" fmla="*/ 0 w 6"/>
                <a:gd name="T9" fmla="*/ 2 h 6"/>
                <a:gd name="T10" fmla="*/ 2 w 6"/>
                <a:gd name="T11" fmla="*/ 1 h 6"/>
                <a:gd name="T12" fmla="*/ 9 w 6"/>
                <a:gd name="T13" fmla="*/ 0 h 6"/>
                <a:gd name="T14" fmla="*/ 13 w 6"/>
                <a:gd name="T15" fmla="*/ 1 h 6"/>
                <a:gd name="T16" fmla="*/ 13 w 6"/>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2"/>
                  </a:moveTo>
                  <a:lnTo>
                    <a:pt x="3" y="4"/>
                  </a:lnTo>
                  <a:lnTo>
                    <a:pt x="2" y="5"/>
                  </a:lnTo>
                  <a:lnTo>
                    <a:pt x="0" y="4"/>
                  </a:lnTo>
                  <a:lnTo>
                    <a:pt x="0" y="2"/>
                  </a:lnTo>
                  <a:lnTo>
                    <a:pt x="2" y="1"/>
                  </a:lnTo>
                  <a:lnTo>
                    <a:pt x="3" y="0"/>
                  </a:lnTo>
                  <a:lnTo>
                    <a:pt x="5" y="1"/>
                  </a:lnTo>
                  <a:lnTo>
                    <a:pt x="5"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66" name="Freeform 117"/>
            <p:cNvSpPr>
              <a:spLocks/>
            </p:cNvSpPr>
            <p:nvPr/>
          </p:nvSpPr>
          <p:spPr bwMode="auto">
            <a:xfrm>
              <a:off x="677" y="3179"/>
              <a:ext cx="6" cy="7"/>
            </a:xfrm>
            <a:custGeom>
              <a:avLst/>
              <a:gdLst>
                <a:gd name="T0" fmla="*/ 5 w 6"/>
                <a:gd name="T1" fmla="*/ 4 h 7"/>
                <a:gd name="T2" fmla="*/ 4 w 6"/>
                <a:gd name="T3" fmla="*/ 6 h 7"/>
                <a:gd name="T4" fmla="*/ 1 w 6"/>
                <a:gd name="T5" fmla="*/ 6 h 7"/>
                <a:gd name="T6" fmla="*/ 0 w 6"/>
                <a:gd name="T7" fmla="*/ 6 h 7"/>
                <a:gd name="T8" fmla="*/ 0 w 6"/>
                <a:gd name="T9" fmla="*/ 4 h 7"/>
                <a:gd name="T10" fmla="*/ 0 w 6"/>
                <a:gd name="T11" fmla="*/ 1 h 7"/>
                <a:gd name="T12" fmla="*/ 3 w 6"/>
                <a:gd name="T13" fmla="*/ 0 h 7"/>
                <a:gd name="T14" fmla="*/ 4 w 6"/>
                <a:gd name="T15" fmla="*/ 1 h 7"/>
                <a:gd name="T16" fmla="*/ 5 w 6"/>
                <a:gd name="T17" fmla="*/ 4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4"/>
                  </a:moveTo>
                  <a:lnTo>
                    <a:pt x="4" y="6"/>
                  </a:lnTo>
                  <a:lnTo>
                    <a:pt x="1" y="6"/>
                  </a:lnTo>
                  <a:lnTo>
                    <a:pt x="0" y="6"/>
                  </a:lnTo>
                  <a:lnTo>
                    <a:pt x="0" y="4"/>
                  </a:lnTo>
                  <a:lnTo>
                    <a:pt x="0" y="1"/>
                  </a:lnTo>
                  <a:lnTo>
                    <a:pt x="3" y="0"/>
                  </a:lnTo>
                  <a:lnTo>
                    <a:pt x="4" y="1"/>
                  </a:lnTo>
                  <a:lnTo>
                    <a:pt x="5"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67" name="Freeform 118"/>
            <p:cNvSpPr>
              <a:spLocks/>
            </p:cNvSpPr>
            <p:nvPr/>
          </p:nvSpPr>
          <p:spPr bwMode="auto">
            <a:xfrm>
              <a:off x="677" y="3179"/>
              <a:ext cx="6" cy="7"/>
            </a:xfrm>
            <a:custGeom>
              <a:avLst/>
              <a:gdLst>
                <a:gd name="T0" fmla="*/ 5 w 6"/>
                <a:gd name="T1" fmla="*/ 4 h 7"/>
                <a:gd name="T2" fmla="*/ 4 w 6"/>
                <a:gd name="T3" fmla="*/ 6 h 7"/>
                <a:gd name="T4" fmla="*/ 1 w 6"/>
                <a:gd name="T5" fmla="*/ 6 h 7"/>
                <a:gd name="T6" fmla="*/ 0 w 6"/>
                <a:gd name="T7" fmla="*/ 6 h 7"/>
                <a:gd name="T8" fmla="*/ 0 w 6"/>
                <a:gd name="T9" fmla="*/ 4 h 7"/>
                <a:gd name="T10" fmla="*/ 0 w 6"/>
                <a:gd name="T11" fmla="*/ 1 h 7"/>
                <a:gd name="T12" fmla="*/ 3 w 6"/>
                <a:gd name="T13" fmla="*/ 0 h 7"/>
                <a:gd name="T14" fmla="*/ 4 w 6"/>
                <a:gd name="T15" fmla="*/ 1 h 7"/>
                <a:gd name="T16" fmla="*/ 5 w 6"/>
                <a:gd name="T17" fmla="*/ 4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4"/>
                  </a:moveTo>
                  <a:lnTo>
                    <a:pt x="4" y="6"/>
                  </a:lnTo>
                  <a:lnTo>
                    <a:pt x="1" y="6"/>
                  </a:lnTo>
                  <a:lnTo>
                    <a:pt x="0" y="6"/>
                  </a:lnTo>
                  <a:lnTo>
                    <a:pt x="0" y="4"/>
                  </a:lnTo>
                  <a:lnTo>
                    <a:pt x="0" y="1"/>
                  </a:lnTo>
                  <a:lnTo>
                    <a:pt x="3" y="0"/>
                  </a:lnTo>
                  <a:lnTo>
                    <a:pt x="4" y="1"/>
                  </a:lnTo>
                  <a:lnTo>
                    <a:pt x="5"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68" name="Freeform 119"/>
            <p:cNvSpPr>
              <a:spLocks/>
            </p:cNvSpPr>
            <p:nvPr/>
          </p:nvSpPr>
          <p:spPr bwMode="auto">
            <a:xfrm>
              <a:off x="786" y="3220"/>
              <a:ext cx="6" cy="8"/>
            </a:xfrm>
            <a:custGeom>
              <a:avLst/>
              <a:gdLst>
                <a:gd name="T0" fmla="*/ 5 w 6"/>
                <a:gd name="T1" fmla="*/ 3 h 8"/>
                <a:gd name="T2" fmla="*/ 4 w 6"/>
                <a:gd name="T3" fmla="*/ 6 h 8"/>
                <a:gd name="T4" fmla="*/ 1 w 6"/>
                <a:gd name="T5" fmla="*/ 7 h 8"/>
                <a:gd name="T6" fmla="*/ 1 w 6"/>
                <a:gd name="T7" fmla="*/ 6 h 8"/>
                <a:gd name="T8" fmla="*/ 0 w 6"/>
                <a:gd name="T9" fmla="*/ 3 h 8"/>
                <a:gd name="T10" fmla="*/ 1 w 6"/>
                <a:gd name="T11" fmla="*/ 1 h 8"/>
                <a:gd name="T12" fmla="*/ 4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1" y="6"/>
                  </a:lnTo>
                  <a:lnTo>
                    <a:pt x="0" y="3"/>
                  </a:lnTo>
                  <a:lnTo>
                    <a:pt x="1" y="1"/>
                  </a:lnTo>
                  <a:lnTo>
                    <a:pt x="4"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69" name="Freeform 120"/>
            <p:cNvSpPr>
              <a:spLocks/>
            </p:cNvSpPr>
            <p:nvPr/>
          </p:nvSpPr>
          <p:spPr bwMode="auto">
            <a:xfrm>
              <a:off x="786" y="3220"/>
              <a:ext cx="6" cy="8"/>
            </a:xfrm>
            <a:custGeom>
              <a:avLst/>
              <a:gdLst>
                <a:gd name="T0" fmla="*/ 5 w 6"/>
                <a:gd name="T1" fmla="*/ 3 h 8"/>
                <a:gd name="T2" fmla="*/ 4 w 6"/>
                <a:gd name="T3" fmla="*/ 6 h 8"/>
                <a:gd name="T4" fmla="*/ 1 w 6"/>
                <a:gd name="T5" fmla="*/ 7 h 8"/>
                <a:gd name="T6" fmla="*/ 1 w 6"/>
                <a:gd name="T7" fmla="*/ 6 h 8"/>
                <a:gd name="T8" fmla="*/ 0 w 6"/>
                <a:gd name="T9" fmla="*/ 3 h 8"/>
                <a:gd name="T10" fmla="*/ 1 w 6"/>
                <a:gd name="T11" fmla="*/ 1 h 8"/>
                <a:gd name="T12" fmla="*/ 4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1" y="6"/>
                  </a:lnTo>
                  <a:lnTo>
                    <a:pt x="0" y="3"/>
                  </a:lnTo>
                  <a:lnTo>
                    <a:pt x="1" y="1"/>
                  </a:lnTo>
                  <a:lnTo>
                    <a:pt x="4"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70" name="Freeform 121"/>
            <p:cNvSpPr>
              <a:spLocks/>
            </p:cNvSpPr>
            <p:nvPr/>
          </p:nvSpPr>
          <p:spPr bwMode="auto">
            <a:xfrm>
              <a:off x="776" y="3210"/>
              <a:ext cx="7" cy="6"/>
            </a:xfrm>
            <a:custGeom>
              <a:avLst/>
              <a:gdLst>
                <a:gd name="T0" fmla="*/ 13 w 6"/>
                <a:gd name="T1" fmla="*/ 3 h 6"/>
                <a:gd name="T2" fmla="*/ 11 w 6"/>
                <a:gd name="T3" fmla="*/ 4 h 6"/>
                <a:gd name="T4" fmla="*/ 1 w 6"/>
                <a:gd name="T5" fmla="*/ 5 h 6"/>
                <a:gd name="T6" fmla="*/ 0 w 6"/>
                <a:gd name="T7" fmla="*/ 3 h 6"/>
                <a:gd name="T8" fmla="*/ 0 w 6"/>
                <a:gd name="T9" fmla="*/ 2 h 6"/>
                <a:gd name="T10" fmla="*/ 1 w 6"/>
                <a:gd name="T11" fmla="*/ 0 h 6"/>
                <a:gd name="T12" fmla="*/ 11 w 6"/>
                <a:gd name="T13" fmla="*/ 1 h 6"/>
                <a:gd name="T14" fmla="*/ 13 w 6"/>
                <a:gd name="T15" fmla="*/ 3 h 6"/>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6"/>
                <a:gd name="T26" fmla="*/ 6 w 6"/>
                <a:gd name="T27" fmla="*/ 6 h 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6">
                  <a:moveTo>
                    <a:pt x="5" y="3"/>
                  </a:moveTo>
                  <a:lnTo>
                    <a:pt x="4" y="4"/>
                  </a:lnTo>
                  <a:lnTo>
                    <a:pt x="1" y="5"/>
                  </a:lnTo>
                  <a:lnTo>
                    <a:pt x="0" y="3"/>
                  </a:lnTo>
                  <a:lnTo>
                    <a:pt x="0" y="2"/>
                  </a:lnTo>
                  <a:lnTo>
                    <a:pt x="1"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71" name="Freeform 122"/>
            <p:cNvSpPr>
              <a:spLocks/>
            </p:cNvSpPr>
            <p:nvPr/>
          </p:nvSpPr>
          <p:spPr bwMode="auto">
            <a:xfrm>
              <a:off x="776" y="3210"/>
              <a:ext cx="7" cy="6"/>
            </a:xfrm>
            <a:custGeom>
              <a:avLst/>
              <a:gdLst>
                <a:gd name="T0" fmla="*/ 13 w 6"/>
                <a:gd name="T1" fmla="*/ 3 h 6"/>
                <a:gd name="T2" fmla="*/ 11 w 6"/>
                <a:gd name="T3" fmla="*/ 4 h 6"/>
                <a:gd name="T4" fmla="*/ 1 w 6"/>
                <a:gd name="T5" fmla="*/ 5 h 6"/>
                <a:gd name="T6" fmla="*/ 0 w 6"/>
                <a:gd name="T7" fmla="*/ 3 h 6"/>
                <a:gd name="T8" fmla="*/ 0 w 6"/>
                <a:gd name="T9" fmla="*/ 2 h 6"/>
                <a:gd name="T10" fmla="*/ 1 w 6"/>
                <a:gd name="T11" fmla="*/ 0 h 6"/>
                <a:gd name="T12" fmla="*/ 11 w 6"/>
                <a:gd name="T13" fmla="*/ 1 h 6"/>
                <a:gd name="T14" fmla="*/ 13 w 6"/>
                <a:gd name="T15" fmla="*/ 3 h 6"/>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6"/>
                <a:gd name="T26" fmla="*/ 6 w 6"/>
                <a:gd name="T27" fmla="*/ 6 h 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6">
                  <a:moveTo>
                    <a:pt x="5" y="3"/>
                  </a:moveTo>
                  <a:lnTo>
                    <a:pt x="4" y="4"/>
                  </a:lnTo>
                  <a:lnTo>
                    <a:pt x="1" y="5"/>
                  </a:lnTo>
                  <a:lnTo>
                    <a:pt x="0" y="3"/>
                  </a:lnTo>
                  <a:lnTo>
                    <a:pt x="0" y="2"/>
                  </a:lnTo>
                  <a:lnTo>
                    <a:pt x="1"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72" name="Freeform 123"/>
            <p:cNvSpPr>
              <a:spLocks/>
            </p:cNvSpPr>
            <p:nvPr/>
          </p:nvSpPr>
          <p:spPr bwMode="auto">
            <a:xfrm>
              <a:off x="772" y="3193"/>
              <a:ext cx="5" cy="8"/>
            </a:xfrm>
            <a:custGeom>
              <a:avLst/>
              <a:gdLst>
                <a:gd name="T0" fmla="*/ 4 w 5"/>
                <a:gd name="T1" fmla="*/ 4 h 8"/>
                <a:gd name="T2" fmla="*/ 4 w 5"/>
                <a:gd name="T3" fmla="*/ 5 h 8"/>
                <a:gd name="T4" fmla="*/ 3 w 5"/>
                <a:gd name="T5" fmla="*/ 7 h 8"/>
                <a:gd name="T6" fmla="*/ 2 w 5"/>
                <a:gd name="T7" fmla="*/ 6 h 8"/>
                <a:gd name="T8" fmla="*/ 1 w 5"/>
                <a:gd name="T9" fmla="*/ 4 h 8"/>
                <a:gd name="T10" fmla="*/ 0 w 5"/>
                <a:gd name="T11" fmla="*/ 3 h 8"/>
                <a:gd name="T12" fmla="*/ 0 w 5"/>
                <a:gd name="T13" fmla="*/ 1 h 8"/>
                <a:gd name="T14" fmla="*/ 1 w 5"/>
                <a:gd name="T15" fmla="*/ 0 h 8"/>
                <a:gd name="T16" fmla="*/ 3 w 5"/>
                <a:gd name="T17" fmla="*/ 2 h 8"/>
                <a:gd name="T18" fmla="*/ 4 w 5"/>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5"/>
                <a:gd name="T31" fmla="*/ 0 h 8"/>
                <a:gd name="T32" fmla="*/ 5 w 5"/>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5" h="8">
                  <a:moveTo>
                    <a:pt x="4" y="4"/>
                  </a:moveTo>
                  <a:lnTo>
                    <a:pt x="4" y="5"/>
                  </a:lnTo>
                  <a:lnTo>
                    <a:pt x="3" y="7"/>
                  </a:lnTo>
                  <a:lnTo>
                    <a:pt x="2" y="6"/>
                  </a:lnTo>
                  <a:lnTo>
                    <a:pt x="1" y="4"/>
                  </a:lnTo>
                  <a:lnTo>
                    <a:pt x="0" y="3"/>
                  </a:lnTo>
                  <a:lnTo>
                    <a:pt x="0" y="1"/>
                  </a:lnTo>
                  <a:lnTo>
                    <a:pt x="1" y="0"/>
                  </a:lnTo>
                  <a:lnTo>
                    <a:pt x="3" y="2"/>
                  </a:lnTo>
                  <a:lnTo>
                    <a:pt x="4"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73" name="Freeform 124"/>
            <p:cNvSpPr>
              <a:spLocks/>
            </p:cNvSpPr>
            <p:nvPr/>
          </p:nvSpPr>
          <p:spPr bwMode="auto">
            <a:xfrm>
              <a:off x="772" y="3193"/>
              <a:ext cx="5" cy="8"/>
            </a:xfrm>
            <a:custGeom>
              <a:avLst/>
              <a:gdLst>
                <a:gd name="T0" fmla="*/ 4 w 5"/>
                <a:gd name="T1" fmla="*/ 4 h 8"/>
                <a:gd name="T2" fmla="*/ 4 w 5"/>
                <a:gd name="T3" fmla="*/ 5 h 8"/>
                <a:gd name="T4" fmla="*/ 3 w 5"/>
                <a:gd name="T5" fmla="*/ 7 h 8"/>
                <a:gd name="T6" fmla="*/ 2 w 5"/>
                <a:gd name="T7" fmla="*/ 6 h 8"/>
                <a:gd name="T8" fmla="*/ 1 w 5"/>
                <a:gd name="T9" fmla="*/ 4 h 8"/>
                <a:gd name="T10" fmla="*/ 0 w 5"/>
                <a:gd name="T11" fmla="*/ 3 h 8"/>
                <a:gd name="T12" fmla="*/ 0 w 5"/>
                <a:gd name="T13" fmla="*/ 1 h 8"/>
                <a:gd name="T14" fmla="*/ 1 w 5"/>
                <a:gd name="T15" fmla="*/ 0 h 8"/>
                <a:gd name="T16" fmla="*/ 3 w 5"/>
                <a:gd name="T17" fmla="*/ 2 h 8"/>
                <a:gd name="T18" fmla="*/ 4 w 5"/>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5"/>
                <a:gd name="T31" fmla="*/ 0 h 8"/>
                <a:gd name="T32" fmla="*/ 5 w 5"/>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5" h="8">
                  <a:moveTo>
                    <a:pt x="4" y="4"/>
                  </a:moveTo>
                  <a:lnTo>
                    <a:pt x="4" y="5"/>
                  </a:lnTo>
                  <a:lnTo>
                    <a:pt x="3" y="7"/>
                  </a:lnTo>
                  <a:lnTo>
                    <a:pt x="2" y="6"/>
                  </a:lnTo>
                  <a:lnTo>
                    <a:pt x="1" y="4"/>
                  </a:lnTo>
                  <a:lnTo>
                    <a:pt x="0" y="3"/>
                  </a:lnTo>
                  <a:lnTo>
                    <a:pt x="0" y="1"/>
                  </a:lnTo>
                  <a:lnTo>
                    <a:pt x="1" y="0"/>
                  </a:lnTo>
                  <a:lnTo>
                    <a:pt x="3" y="2"/>
                  </a:lnTo>
                  <a:lnTo>
                    <a:pt x="4"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74" name="Freeform 125"/>
            <p:cNvSpPr>
              <a:spLocks/>
            </p:cNvSpPr>
            <p:nvPr/>
          </p:nvSpPr>
          <p:spPr bwMode="auto">
            <a:xfrm>
              <a:off x="776" y="3177"/>
              <a:ext cx="8" cy="7"/>
            </a:xfrm>
            <a:custGeom>
              <a:avLst/>
              <a:gdLst>
                <a:gd name="T0" fmla="*/ 13 w 7"/>
                <a:gd name="T1" fmla="*/ 3 h 7"/>
                <a:gd name="T2" fmla="*/ 11 w 7"/>
                <a:gd name="T3" fmla="*/ 4 h 7"/>
                <a:gd name="T4" fmla="*/ 3 w 7"/>
                <a:gd name="T5" fmla="*/ 6 h 7"/>
                <a:gd name="T6" fmla="*/ 1 w 7"/>
                <a:gd name="T7" fmla="*/ 6 h 7"/>
                <a:gd name="T8" fmla="*/ 0 w 7"/>
                <a:gd name="T9" fmla="*/ 3 h 7"/>
                <a:gd name="T10" fmla="*/ 1 w 7"/>
                <a:gd name="T11" fmla="*/ 2 h 7"/>
                <a:gd name="T12" fmla="*/ 2 w 7"/>
                <a:gd name="T13" fmla="*/ 0 h 7"/>
                <a:gd name="T14" fmla="*/ 11 w 7"/>
                <a:gd name="T15" fmla="*/ 0 h 7"/>
                <a:gd name="T16" fmla="*/ 13 w 7"/>
                <a:gd name="T17" fmla="*/ 1 h 7"/>
                <a:gd name="T18" fmla="*/ 13 w 7"/>
                <a:gd name="T19" fmla="*/ 3 h 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7"/>
                <a:gd name="T32" fmla="*/ 7 w 7"/>
                <a:gd name="T33" fmla="*/ 7 h 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7">
                  <a:moveTo>
                    <a:pt x="6" y="3"/>
                  </a:moveTo>
                  <a:lnTo>
                    <a:pt x="5" y="4"/>
                  </a:lnTo>
                  <a:lnTo>
                    <a:pt x="3" y="6"/>
                  </a:lnTo>
                  <a:lnTo>
                    <a:pt x="1" y="6"/>
                  </a:lnTo>
                  <a:lnTo>
                    <a:pt x="0" y="3"/>
                  </a:lnTo>
                  <a:lnTo>
                    <a:pt x="1" y="2"/>
                  </a:lnTo>
                  <a:lnTo>
                    <a:pt x="2" y="0"/>
                  </a:lnTo>
                  <a:lnTo>
                    <a:pt x="5" y="0"/>
                  </a:lnTo>
                  <a:lnTo>
                    <a:pt x="6" y="1"/>
                  </a:lnTo>
                  <a:lnTo>
                    <a:pt x="6"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75" name="Freeform 126"/>
            <p:cNvSpPr>
              <a:spLocks/>
            </p:cNvSpPr>
            <p:nvPr/>
          </p:nvSpPr>
          <p:spPr bwMode="auto">
            <a:xfrm>
              <a:off x="776" y="3177"/>
              <a:ext cx="8" cy="7"/>
            </a:xfrm>
            <a:custGeom>
              <a:avLst/>
              <a:gdLst>
                <a:gd name="T0" fmla="*/ 13 w 7"/>
                <a:gd name="T1" fmla="*/ 3 h 7"/>
                <a:gd name="T2" fmla="*/ 11 w 7"/>
                <a:gd name="T3" fmla="*/ 4 h 7"/>
                <a:gd name="T4" fmla="*/ 3 w 7"/>
                <a:gd name="T5" fmla="*/ 6 h 7"/>
                <a:gd name="T6" fmla="*/ 1 w 7"/>
                <a:gd name="T7" fmla="*/ 6 h 7"/>
                <a:gd name="T8" fmla="*/ 0 w 7"/>
                <a:gd name="T9" fmla="*/ 3 h 7"/>
                <a:gd name="T10" fmla="*/ 1 w 7"/>
                <a:gd name="T11" fmla="*/ 2 h 7"/>
                <a:gd name="T12" fmla="*/ 2 w 7"/>
                <a:gd name="T13" fmla="*/ 0 h 7"/>
                <a:gd name="T14" fmla="*/ 11 w 7"/>
                <a:gd name="T15" fmla="*/ 0 h 7"/>
                <a:gd name="T16" fmla="*/ 13 w 7"/>
                <a:gd name="T17" fmla="*/ 1 h 7"/>
                <a:gd name="T18" fmla="*/ 13 w 7"/>
                <a:gd name="T19" fmla="*/ 3 h 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7"/>
                <a:gd name="T32" fmla="*/ 7 w 7"/>
                <a:gd name="T33" fmla="*/ 7 h 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7">
                  <a:moveTo>
                    <a:pt x="6" y="3"/>
                  </a:moveTo>
                  <a:lnTo>
                    <a:pt x="5" y="4"/>
                  </a:lnTo>
                  <a:lnTo>
                    <a:pt x="3" y="6"/>
                  </a:lnTo>
                  <a:lnTo>
                    <a:pt x="1" y="6"/>
                  </a:lnTo>
                  <a:lnTo>
                    <a:pt x="0" y="3"/>
                  </a:lnTo>
                  <a:lnTo>
                    <a:pt x="1" y="2"/>
                  </a:lnTo>
                  <a:lnTo>
                    <a:pt x="2" y="0"/>
                  </a:lnTo>
                  <a:lnTo>
                    <a:pt x="5" y="0"/>
                  </a:lnTo>
                  <a:lnTo>
                    <a:pt x="6" y="1"/>
                  </a:lnTo>
                  <a:lnTo>
                    <a:pt x="6"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76" name="Freeform 127"/>
            <p:cNvSpPr>
              <a:spLocks/>
            </p:cNvSpPr>
            <p:nvPr/>
          </p:nvSpPr>
          <p:spPr bwMode="auto">
            <a:xfrm>
              <a:off x="785" y="3162"/>
              <a:ext cx="7" cy="8"/>
            </a:xfrm>
            <a:custGeom>
              <a:avLst/>
              <a:gdLst>
                <a:gd name="T0" fmla="*/ 6 w 7"/>
                <a:gd name="T1" fmla="*/ 4 h 8"/>
                <a:gd name="T2" fmla="*/ 6 w 7"/>
                <a:gd name="T3" fmla="*/ 5 h 8"/>
                <a:gd name="T4" fmla="*/ 5 w 7"/>
                <a:gd name="T5" fmla="*/ 7 h 8"/>
                <a:gd name="T6" fmla="*/ 2 w 7"/>
                <a:gd name="T7" fmla="*/ 6 h 8"/>
                <a:gd name="T8" fmla="*/ 0 w 7"/>
                <a:gd name="T9" fmla="*/ 5 h 8"/>
                <a:gd name="T10" fmla="*/ 0 w 7"/>
                <a:gd name="T11" fmla="*/ 3 h 8"/>
                <a:gd name="T12" fmla="*/ 0 w 7"/>
                <a:gd name="T13" fmla="*/ 1 h 8"/>
                <a:gd name="T14" fmla="*/ 2 w 7"/>
                <a:gd name="T15" fmla="*/ 0 h 8"/>
                <a:gd name="T16" fmla="*/ 5 w 7"/>
                <a:gd name="T17" fmla="*/ 2 h 8"/>
                <a:gd name="T18" fmla="*/ 6 w 7"/>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8"/>
                <a:gd name="T32" fmla="*/ 7 w 7"/>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8">
                  <a:moveTo>
                    <a:pt x="6" y="4"/>
                  </a:moveTo>
                  <a:lnTo>
                    <a:pt x="6" y="5"/>
                  </a:lnTo>
                  <a:lnTo>
                    <a:pt x="5" y="7"/>
                  </a:lnTo>
                  <a:lnTo>
                    <a:pt x="2" y="6"/>
                  </a:lnTo>
                  <a:lnTo>
                    <a:pt x="0" y="5"/>
                  </a:lnTo>
                  <a:lnTo>
                    <a:pt x="0" y="3"/>
                  </a:lnTo>
                  <a:lnTo>
                    <a:pt x="0" y="1"/>
                  </a:lnTo>
                  <a:lnTo>
                    <a:pt x="2" y="0"/>
                  </a:lnTo>
                  <a:lnTo>
                    <a:pt x="5" y="2"/>
                  </a:lnTo>
                  <a:lnTo>
                    <a:pt x="6"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77" name="Freeform 128"/>
            <p:cNvSpPr>
              <a:spLocks/>
            </p:cNvSpPr>
            <p:nvPr/>
          </p:nvSpPr>
          <p:spPr bwMode="auto">
            <a:xfrm>
              <a:off x="785" y="3162"/>
              <a:ext cx="7" cy="8"/>
            </a:xfrm>
            <a:custGeom>
              <a:avLst/>
              <a:gdLst>
                <a:gd name="T0" fmla="*/ 6 w 7"/>
                <a:gd name="T1" fmla="*/ 4 h 8"/>
                <a:gd name="T2" fmla="*/ 6 w 7"/>
                <a:gd name="T3" fmla="*/ 5 h 8"/>
                <a:gd name="T4" fmla="*/ 5 w 7"/>
                <a:gd name="T5" fmla="*/ 7 h 8"/>
                <a:gd name="T6" fmla="*/ 2 w 7"/>
                <a:gd name="T7" fmla="*/ 6 h 8"/>
                <a:gd name="T8" fmla="*/ 0 w 7"/>
                <a:gd name="T9" fmla="*/ 5 h 8"/>
                <a:gd name="T10" fmla="*/ 0 w 7"/>
                <a:gd name="T11" fmla="*/ 3 h 8"/>
                <a:gd name="T12" fmla="*/ 0 w 7"/>
                <a:gd name="T13" fmla="*/ 1 h 8"/>
                <a:gd name="T14" fmla="*/ 2 w 7"/>
                <a:gd name="T15" fmla="*/ 0 h 8"/>
                <a:gd name="T16" fmla="*/ 5 w 7"/>
                <a:gd name="T17" fmla="*/ 2 h 8"/>
                <a:gd name="T18" fmla="*/ 6 w 7"/>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8"/>
                <a:gd name="T32" fmla="*/ 7 w 7"/>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8">
                  <a:moveTo>
                    <a:pt x="6" y="4"/>
                  </a:moveTo>
                  <a:lnTo>
                    <a:pt x="6" y="5"/>
                  </a:lnTo>
                  <a:lnTo>
                    <a:pt x="5" y="7"/>
                  </a:lnTo>
                  <a:lnTo>
                    <a:pt x="2" y="6"/>
                  </a:lnTo>
                  <a:lnTo>
                    <a:pt x="0" y="5"/>
                  </a:lnTo>
                  <a:lnTo>
                    <a:pt x="0" y="3"/>
                  </a:lnTo>
                  <a:lnTo>
                    <a:pt x="0" y="1"/>
                  </a:lnTo>
                  <a:lnTo>
                    <a:pt x="2" y="0"/>
                  </a:lnTo>
                  <a:lnTo>
                    <a:pt x="5" y="2"/>
                  </a:lnTo>
                  <a:lnTo>
                    <a:pt x="6"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78" name="Freeform 129"/>
            <p:cNvSpPr>
              <a:spLocks/>
            </p:cNvSpPr>
            <p:nvPr/>
          </p:nvSpPr>
          <p:spPr bwMode="auto">
            <a:xfrm>
              <a:off x="795" y="3148"/>
              <a:ext cx="6" cy="8"/>
            </a:xfrm>
            <a:custGeom>
              <a:avLst/>
              <a:gdLst>
                <a:gd name="T0" fmla="*/ 5 w 6"/>
                <a:gd name="T1" fmla="*/ 3 h 8"/>
                <a:gd name="T2" fmla="*/ 4 w 6"/>
                <a:gd name="T3" fmla="*/ 6 h 8"/>
                <a:gd name="T4" fmla="*/ 1 w 6"/>
                <a:gd name="T5" fmla="*/ 7 h 8"/>
                <a:gd name="T6" fmla="*/ 0 w 6"/>
                <a:gd name="T7" fmla="*/ 6 h 8"/>
                <a:gd name="T8" fmla="*/ 0 w 6"/>
                <a:gd name="T9" fmla="*/ 3 h 8"/>
                <a:gd name="T10" fmla="*/ 0 w 6"/>
                <a:gd name="T11" fmla="*/ 1 h 8"/>
                <a:gd name="T12" fmla="*/ 3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0" y="6"/>
                  </a:lnTo>
                  <a:lnTo>
                    <a:pt x="0" y="3"/>
                  </a:lnTo>
                  <a:lnTo>
                    <a:pt x="0" y="1"/>
                  </a:lnTo>
                  <a:lnTo>
                    <a:pt x="3"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79" name="Freeform 130"/>
            <p:cNvSpPr>
              <a:spLocks/>
            </p:cNvSpPr>
            <p:nvPr/>
          </p:nvSpPr>
          <p:spPr bwMode="auto">
            <a:xfrm>
              <a:off x="795" y="3148"/>
              <a:ext cx="6" cy="8"/>
            </a:xfrm>
            <a:custGeom>
              <a:avLst/>
              <a:gdLst>
                <a:gd name="T0" fmla="*/ 5 w 6"/>
                <a:gd name="T1" fmla="*/ 3 h 8"/>
                <a:gd name="T2" fmla="*/ 4 w 6"/>
                <a:gd name="T3" fmla="*/ 6 h 8"/>
                <a:gd name="T4" fmla="*/ 1 w 6"/>
                <a:gd name="T5" fmla="*/ 7 h 8"/>
                <a:gd name="T6" fmla="*/ 0 w 6"/>
                <a:gd name="T7" fmla="*/ 6 h 8"/>
                <a:gd name="T8" fmla="*/ 0 w 6"/>
                <a:gd name="T9" fmla="*/ 3 h 8"/>
                <a:gd name="T10" fmla="*/ 0 w 6"/>
                <a:gd name="T11" fmla="*/ 1 h 8"/>
                <a:gd name="T12" fmla="*/ 3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0" y="6"/>
                  </a:lnTo>
                  <a:lnTo>
                    <a:pt x="0" y="3"/>
                  </a:lnTo>
                  <a:lnTo>
                    <a:pt x="0" y="1"/>
                  </a:lnTo>
                  <a:lnTo>
                    <a:pt x="3"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80" name="Freeform 131"/>
            <p:cNvSpPr>
              <a:spLocks/>
            </p:cNvSpPr>
            <p:nvPr/>
          </p:nvSpPr>
          <p:spPr bwMode="auto">
            <a:xfrm>
              <a:off x="808" y="3134"/>
              <a:ext cx="5" cy="8"/>
            </a:xfrm>
            <a:custGeom>
              <a:avLst/>
              <a:gdLst>
                <a:gd name="T0" fmla="*/ 4 w 5"/>
                <a:gd name="T1" fmla="*/ 4 h 8"/>
                <a:gd name="T2" fmla="*/ 4 w 5"/>
                <a:gd name="T3" fmla="*/ 7 h 8"/>
                <a:gd name="T4" fmla="*/ 1 w 5"/>
                <a:gd name="T5" fmla="*/ 7 h 8"/>
                <a:gd name="T6" fmla="*/ 0 w 5"/>
                <a:gd name="T7" fmla="*/ 7 h 8"/>
                <a:gd name="T8" fmla="*/ 0 w 5"/>
                <a:gd name="T9" fmla="*/ 4 h 8"/>
                <a:gd name="T10" fmla="*/ 0 w 5"/>
                <a:gd name="T11" fmla="*/ 2 h 8"/>
                <a:gd name="T12" fmla="*/ 2 w 5"/>
                <a:gd name="T13" fmla="*/ 0 h 8"/>
                <a:gd name="T14" fmla="*/ 4 w 5"/>
                <a:gd name="T15" fmla="*/ 2 h 8"/>
                <a:gd name="T16" fmla="*/ 4 w 5"/>
                <a:gd name="T17" fmla="*/ 4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
                <a:gd name="T28" fmla="*/ 0 h 8"/>
                <a:gd name="T29" fmla="*/ 5 w 5"/>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 h="8">
                  <a:moveTo>
                    <a:pt x="4" y="4"/>
                  </a:moveTo>
                  <a:lnTo>
                    <a:pt x="4" y="7"/>
                  </a:lnTo>
                  <a:lnTo>
                    <a:pt x="1" y="7"/>
                  </a:lnTo>
                  <a:lnTo>
                    <a:pt x="0" y="7"/>
                  </a:lnTo>
                  <a:lnTo>
                    <a:pt x="0" y="4"/>
                  </a:lnTo>
                  <a:lnTo>
                    <a:pt x="0" y="2"/>
                  </a:lnTo>
                  <a:lnTo>
                    <a:pt x="2" y="0"/>
                  </a:lnTo>
                  <a:lnTo>
                    <a:pt x="4" y="2"/>
                  </a:lnTo>
                  <a:lnTo>
                    <a:pt x="4"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81" name="Freeform 132"/>
            <p:cNvSpPr>
              <a:spLocks/>
            </p:cNvSpPr>
            <p:nvPr/>
          </p:nvSpPr>
          <p:spPr bwMode="auto">
            <a:xfrm>
              <a:off x="808" y="3134"/>
              <a:ext cx="5" cy="8"/>
            </a:xfrm>
            <a:custGeom>
              <a:avLst/>
              <a:gdLst>
                <a:gd name="T0" fmla="*/ 4 w 5"/>
                <a:gd name="T1" fmla="*/ 4 h 8"/>
                <a:gd name="T2" fmla="*/ 4 w 5"/>
                <a:gd name="T3" fmla="*/ 7 h 8"/>
                <a:gd name="T4" fmla="*/ 1 w 5"/>
                <a:gd name="T5" fmla="*/ 7 h 8"/>
                <a:gd name="T6" fmla="*/ 0 w 5"/>
                <a:gd name="T7" fmla="*/ 7 h 8"/>
                <a:gd name="T8" fmla="*/ 0 w 5"/>
                <a:gd name="T9" fmla="*/ 4 h 8"/>
                <a:gd name="T10" fmla="*/ 0 w 5"/>
                <a:gd name="T11" fmla="*/ 2 h 8"/>
                <a:gd name="T12" fmla="*/ 2 w 5"/>
                <a:gd name="T13" fmla="*/ 0 h 8"/>
                <a:gd name="T14" fmla="*/ 4 w 5"/>
                <a:gd name="T15" fmla="*/ 2 h 8"/>
                <a:gd name="T16" fmla="*/ 4 w 5"/>
                <a:gd name="T17" fmla="*/ 4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
                <a:gd name="T28" fmla="*/ 0 h 8"/>
                <a:gd name="T29" fmla="*/ 5 w 5"/>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 h="8">
                  <a:moveTo>
                    <a:pt x="4" y="4"/>
                  </a:moveTo>
                  <a:lnTo>
                    <a:pt x="4" y="7"/>
                  </a:lnTo>
                  <a:lnTo>
                    <a:pt x="1" y="7"/>
                  </a:lnTo>
                  <a:lnTo>
                    <a:pt x="0" y="7"/>
                  </a:lnTo>
                  <a:lnTo>
                    <a:pt x="0" y="4"/>
                  </a:lnTo>
                  <a:lnTo>
                    <a:pt x="0" y="2"/>
                  </a:lnTo>
                  <a:lnTo>
                    <a:pt x="2" y="0"/>
                  </a:lnTo>
                  <a:lnTo>
                    <a:pt x="4" y="2"/>
                  </a:lnTo>
                  <a:lnTo>
                    <a:pt x="4"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82" name="Freeform 133"/>
            <p:cNvSpPr>
              <a:spLocks/>
            </p:cNvSpPr>
            <p:nvPr/>
          </p:nvSpPr>
          <p:spPr bwMode="auto">
            <a:xfrm>
              <a:off x="821" y="3123"/>
              <a:ext cx="7" cy="6"/>
            </a:xfrm>
            <a:custGeom>
              <a:avLst/>
              <a:gdLst>
                <a:gd name="T0" fmla="*/ 6 w 7"/>
                <a:gd name="T1" fmla="*/ 2 h 6"/>
                <a:gd name="T2" fmla="*/ 6 w 7"/>
                <a:gd name="T3" fmla="*/ 4 h 6"/>
                <a:gd name="T4" fmla="*/ 4 w 7"/>
                <a:gd name="T5" fmla="*/ 5 h 6"/>
                <a:gd name="T6" fmla="*/ 2 w 7"/>
                <a:gd name="T7" fmla="*/ 4 h 6"/>
                <a:gd name="T8" fmla="*/ 0 w 7"/>
                <a:gd name="T9" fmla="*/ 2 h 6"/>
                <a:gd name="T10" fmla="*/ 1 w 7"/>
                <a:gd name="T11" fmla="*/ 1 h 6"/>
                <a:gd name="T12" fmla="*/ 2 w 7"/>
                <a:gd name="T13" fmla="*/ 0 h 6"/>
                <a:gd name="T14" fmla="*/ 5 w 7"/>
                <a:gd name="T15" fmla="*/ 1 h 6"/>
                <a:gd name="T16" fmla="*/ 6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6" y="4"/>
                  </a:lnTo>
                  <a:lnTo>
                    <a:pt x="4" y="5"/>
                  </a:lnTo>
                  <a:lnTo>
                    <a:pt x="2" y="4"/>
                  </a:lnTo>
                  <a:lnTo>
                    <a:pt x="0" y="2"/>
                  </a:lnTo>
                  <a:lnTo>
                    <a:pt x="1" y="1"/>
                  </a:lnTo>
                  <a:lnTo>
                    <a:pt x="2" y="0"/>
                  </a:lnTo>
                  <a:lnTo>
                    <a:pt x="5" y="1"/>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0083" name="Freeform 134"/>
            <p:cNvSpPr>
              <a:spLocks/>
            </p:cNvSpPr>
            <p:nvPr/>
          </p:nvSpPr>
          <p:spPr bwMode="auto">
            <a:xfrm>
              <a:off x="821" y="3123"/>
              <a:ext cx="7" cy="6"/>
            </a:xfrm>
            <a:custGeom>
              <a:avLst/>
              <a:gdLst>
                <a:gd name="T0" fmla="*/ 6 w 7"/>
                <a:gd name="T1" fmla="*/ 2 h 6"/>
                <a:gd name="T2" fmla="*/ 6 w 7"/>
                <a:gd name="T3" fmla="*/ 4 h 6"/>
                <a:gd name="T4" fmla="*/ 4 w 7"/>
                <a:gd name="T5" fmla="*/ 5 h 6"/>
                <a:gd name="T6" fmla="*/ 2 w 7"/>
                <a:gd name="T7" fmla="*/ 4 h 6"/>
                <a:gd name="T8" fmla="*/ 0 w 7"/>
                <a:gd name="T9" fmla="*/ 2 h 6"/>
                <a:gd name="T10" fmla="*/ 1 w 7"/>
                <a:gd name="T11" fmla="*/ 1 h 6"/>
                <a:gd name="T12" fmla="*/ 2 w 7"/>
                <a:gd name="T13" fmla="*/ 0 h 6"/>
                <a:gd name="T14" fmla="*/ 5 w 7"/>
                <a:gd name="T15" fmla="*/ 1 h 6"/>
                <a:gd name="T16" fmla="*/ 6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6" y="4"/>
                  </a:lnTo>
                  <a:lnTo>
                    <a:pt x="4" y="5"/>
                  </a:lnTo>
                  <a:lnTo>
                    <a:pt x="2" y="4"/>
                  </a:lnTo>
                  <a:lnTo>
                    <a:pt x="0" y="2"/>
                  </a:lnTo>
                  <a:lnTo>
                    <a:pt x="1" y="1"/>
                  </a:lnTo>
                  <a:lnTo>
                    <a:pt x="2" y="0"/>
                  </a:lnTo>
                  <a:lnTo>
                    <a:pt x="5" y="1"/>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84" name="Freeform 135"/>
            <p:cNvSpPr>
              <a:spLocks/>
            </p:cNvSpPr>
            <p:nvPr/>
          </p:nvSpPr>
          <p:spPr bwMode="auto">
            <a:xfrm>
              <a:off x="959" y="2889"/>
              <a:ext cx="350" cy="313"/>
            </a:xfrm>
            <a:custGeom>
              <a:avLst/>
              <a:gdLst>
                <a:gd name="T0" fmla="*/ 0 w 323"/>
                <a:gd name="T1" fmla="*/ 296 h 313"/>
                <a:gd name="T2" fmla="*/ 72 w 323"/>
                <a:gd name="T3" fmla="*/ 306 h 313"/>
                <a:gd name="T4" fmla="*/ 132 w 323"/>
                <a:gd name="T5" fmla="*/ 312 h 313"/>
                <a:gd name="T6" fmla="*/ 185 w 323"/>
                <a:gd name="T7" fmla="*/ 312 h 313"/>
                <a:gd name="T8" fmla="*/ 234 w 323"/>
                <a:gd name="T9" fmla="*/ 309 h 313"/>
                <a:gd name="T10" fmla="*/ 275 w 323"/>
                <a:gd name="T11" fmla="*/ 302 h 313"/>
                <a:gd name="T12" fmla="*/ 309 w 323"/>
                <a:gd name="T13" fmla="*/ 291 h 313"/>
                <a:gd name="T14" fmla="*/ 340 w 323"/>
                <a:gd name="T15" fmla="*/ 276 h 313"/>
                <a:gd name="T16" fmla="*/ 365 w 323"/>
                <a:gd name="T17" fmla="*/ 257 h 313"/>
                <a:gd name="T18" fmla="*/ 390 w 323"/>
                <a:gd name="T19" fmla="*/ 236 h 313"/>
                <a:gd name="T20" fmla="*/ 409 w 323"/>
                <a:gd name="T21" fmla="*/ 210 h 313"/>
                <a:gd name="T22" fmla="*/ 426 w 323"/>
                <a:gd name="T23" fmla="*/ 181 h 313"/>
                <a:gd name="T24" fmla="*/ 445 w 323"/>
                <a:gd name="T25" fmla="*/ 150 h 313"/>
                <a:gd name="T26" fmla="*/ 462 w 323"/>
                <a:gd name="T27" fmla="*/ 117 h 313"/>
                <a:gd name="T28" fmla="*/ 480 w 323"/>
                <a:gd name="T29" fmla="*/ 80 h 313"/>
                <a:gd name="T30" fmla="*/ 501 w 323"/>
                <a:gd name="T31" fmla="*/ 41 h 313"/>
                <a:gd name="T32" fmla="*/ 521 w 323"/>
                <a:gd name="T33" fmla="*/ 0 h 313"/>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23"/>
                <a:gd name="T52" fmla="*/ 0 h 313"/>
                <a:gd name="T53" fmla="*/ 323 w 323"/>
                <a:gd name="T54" fmla="*/ 313 h 313"/>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23" h="313">
                  <a:moveTo>
                    <a:pt x="0" y="296"/>
                  </a:moveTo>
                  <a:lnTo>
                    <a:pt x="44" y="306"/>
                  </a:lnTo>
                  <a:lnTo>
                    <a:pt x="82" y="312"/>
                  </a:lnTo>
                  <a:lnTo>
                    <a:pt x="115" y="312"/>
                  </a:lnTo>
                  <a:lnTo>
                    <a:pt x="145" y="309"/>
                  </a:lnTo>
                  <a:lnTo>
                    <a:pt x="170" y="302"/>
                  </a:lnTo>
                  <a:lnTo>
                    <a:pt x="191" y="291"/>
                  </a:lnTo>
                  <a:lnTo>
                    <a:pt x="210" y="276"/>
                  </a:lnTo>
                  <a:lnTo>
                    <a:pt x="226" y="257"/>
                  </a:lnTo>
                  <a:lnTo>
                    <a:pt x="240" y="236"/>
                  </a:lnTo>
                  <a:lnTo>
                    <a:pt x="252" y="210"/>
                  </a:lnTo>
                  <a:lnTo>
                    <a:pt x="263" y="181"/>
                  </a:lnTo>
                  <a:lnTo>
                    <a:pt x="275" y="150"/>
                  </a:lnTo>
                  <a:lnTo>
                    <a:pt x="285" y="117"/>
                  </a:lnTo>
                  <a:lnTo>
                    <a:pt x="296" y="80"/>
                  </a:lnTo>
                  <a:lnTo>
                    <a:pt x="309" y="41"/>
                  </a:lnTo>
                  <a:lnTo>
                    <a:pt x="322" y="0"/>
                  </a:lnTo>
                </a:path>
              </a:pathLst>
            </a:custGeom>
            <a:noFill/>
            <a:ln w="508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0085" name="Freeform 136"/>
            <p:cNvSpPr>
              <a:spLocks/>
            </p:cNvSpPr>
            <p:nvPr/>
          </p:nvSpPr>
          <p:spPr bwMode="auto">
            <a:xfrm>
              <a:off x="946" y="3173"/>
              <a:ext cx="11" cy="19"/>
            </a:xfrm>
            <a:custGeom>
              <a:avLst/>
              <a:gdLst>
                <a:gd name="T0" fmla="*/ 12 w 10"/>
                <a:gd name="T1" fmla="*/ 18 h 19"/>
                <a:gd name="T2" fmla="*/ 4 w 10"/>
                <a:gd name="T3" fmla="*/ 17 h 19"/>
                <a:gd name="T4" fmla="*/ 4 w 10"/>
                <a:gd name="T5" fmla="*/ 17 h 19"/>
                <a:gd name="T6" fmla="*/ 2 w 10"/>
                <a:gd name="T7" fmla="*/ 15 h 19"/>
                <a:gd name="T8" fmla="*/ 1 w 10"/>
                <a:gd name="T9" fmla="*/ 14 h 19"/>
                <a:gd name="T10" fmla="*/ 1 w 10"/>
                <a:gd name="T11" fmla="*/ 13 h 19"/>
                <a:gd name="T12" fmla="*/ 0 w 10"/>
                <a:gd name="T13" fmla="*/ 11 h 19"/>
                <a:gd name="T14" fmla="*/ 0 w 10"/>
                <a:gd name="T15" fmla="*/ 9 h 19"/>
                <a:gd name="T16" fmla="*/ 0 w 10"/>
                <a:gd name="T17" fmla="*/ 8 h 19"/>
                <a:gd name="T18" fmla="*/ 0 w 10"/>
                <a:gd name="T19" fmla="*/ 8 h 19"/>
                <a:gd name="T20" fmla="*/ 1 w 10"/>
                <a:gd name="T21" fmla="*/ 5 h 19"/>
                <a:gd name="T22" fmla="*/ 1 w 10"/>
                <a:gd name="T23" fmla="*/ 4 h 19"/>
                <a:gd name="T24" fmla="*/ 2 w 10"/>
                <a:gd name="T25" fmla="*/ 2 h 19"/>
                <a:gd name="T26" fmla="*/ 4 w 10"/>
                <a:gd name="T27" fmla="*/ 2 h 19"/>
                <a:gd name="T28" fmla="*/ 4 w 10"/>
                <a:gd name="T29" fmla="*/ 1 h 19"/>
                <a:gd name="T30" fmla="*/ 12 w 10"/>
                <a:gd name="T31" fmla="*/ 0 h 19"/>
                <a:gd name="T32" fmla="*/ 13 w 10"/>
                <a:gd name="T33" fmla="*/ 0 h 19"/>
                <a:gd name="T34" fmla="*/ 14 w 10"/>
                <a:gd name="T35" fmla="*/ 0 h 19"/>
                <a:gd name="T36" fmla="*/ 15 w 10"/>
                <a:gd name="T37" fmla="*/ 0 h 19"/>
                <a:gd name="T38" fmla="*/ 12 w 10"/>
                <a:gd name="T39" fmla="*/ 18 h 19"/>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0"/>
                <a:gd name="T61" fmla="*/ 0 h 19"/>
                <a:gd name="T62" fmla="*/ 10 w 10"/>
                <a:gd name="T63" fmla="*/ 19 h 19"/>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0" h="19">
                  <a:moveTo>
                    <a:pt x="6" y="18"/>
                  </a:moveTo>
                  <a:lnTo>
                    <a:pt x="4" y="17"/>
                  </a:lnTo>
                  <a:lnTo>
                    <a:pt x="2" y="15"/>
                  </a:lnTo>
                  <a:lnTo>
                    <a:pt x="1" y="14"/>
                  </a:lnTo>
                  <a:lnTo>
                    <a:pt x="1" y="13"/>
                  </a:lnTo>
                  <a:lnTo>
                    <a:pt x="0" y="11"/>
                  </a:lnTo>
                  <a:lnTo>
                    <a:pt x="0" y="9"/>
                  </a:lnTo>
                  <a:lnTo>
                    <a:pt x="0" y="8"/>
                  </a:lnTo>
                  <a:lnTo>
                    <a:pt x="1" y="5"/>
                  </a:lnTo>
                  <a:lnTo>
                    <a:pt x="1" y="4"/>
                  </a:lnTo>
                  <a:lnTo>
                    <a:pt x="2" y="2"/>
                  </a:lnTo>
                  <a:lnTo>
                    <a:pt x="4" y="2"/>
                  </a:lnTo>
                  <a:lnTo>
                    <a:pt x="4" y="1"/>
                  </a:lnTo>
                  <a:lnTo>
                    <a:pt x="6" y="0"/>
                  </a:lnTo>
                  <a:lnTo>
                    <a:pt x="7" y="0"/>
                  </a:lnTo>
                  <a:lnTo>
                    <a:pt x="8" y="0"/>
                  </a:lnTo>
                  <a:lnTo>
                    <a:pt x="9" y="0"/>
                  </a:lnTo>
                  <a:lnTo>
                    <a:pt x="6" y="18"/>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sz="1477" dirty="0"/>
            </a:p>
          </p:txBody>
        </p:sp>
        <p:sp>
          <p:nvSpPr>
            <p:cNvPr id="40086" name="Freeform 137"/>
            <p:cNvSpPr>
              <a:spLocks/>
            </p:cNvSpPr>
            <p:nvPr/>
          </p:nvSpPr>
          <p:spPr bwMode="auto">
            <a:xfrm>
              <a:off x="1295" y="2877"/>
              <a:ext cx="21" cy="11"/>
            </a:xfrm>
            <a:custGeom>
              <a:avLst/>
              <a:gdLst>
                <a:gd name="T0" fmla="*/ 0 w 19"/>
                <a:gd name="T1" fmla="*/ 6 h 11"/>
                <a:gd name="T2" fmla="*/ 1 w 19"/>
                <a:gd name="T3" fmla="*/ 4 h 11"/>
                <a:gd name="T4" fmla="*/ 2 w 19"/>
                <a:gd name="T5" fmla="*/ 3 h 11"/>
                <a:gd name="T6" fmla="*/ 3 w 19"/>
                <a:gd name="T7" fmla="*/ 2 h 11"/>
                <a:gd name="T8" fmla="*/ 11 w 19"/>
                <a:gd name="T9" fmla="*/ 1 h 11"/>
                <a:gd name="T10" fmla="*/ 12 w 19"/>
                <a:gd name="T11" fmla="*/ 1 h 11"/>
                <a:gd name="T12" fmla="*/ 14 w 19"/>
                <a:gd name="T13" fmla="*/ 0 h 11"/>
                <a:gd name="T14" fmla="*/ 15 w 19"/>
                <a:gd name="T15" fmla="*/ 0 h 11"/>
                <a:gd name="T16" fmla="*/ 17 w 19"/>
                <a:gd name="T17" fmla="*/ 0 h 11"/>
                <a:gd name="T18" fmla="*/ 21 w 19"/>
                <a:gd name="T19" fmla="*/ 0 h 11"/>
                <a:gd name="T20" fmla="*/ 25 w 19"/>
                <a:gd name="T21" fmla="*/ 1 h 11"/>
                <a:gd name="T22" fmla="*/ 28 w 19"/>
                <a:gd name="T23" fmla="*/ 2 h 11"/>
                <a:gd name="T24" fmla="*/ 30 w 19"/>
                <a:gd name="T25" fmla="*/ 3 h 11"/>
                <a:gd name="T26" fmla="*/ 31 w 19"/>
                <a:gd name="T27" fmla="*/ 4 h 11"/>
                <a:gd name="T28" fmla="*/ 31 w 19"/>
                <a:gd name="T29" fmla="*/ 5 h 11"/>
                <a:gd name="T30" fmla="*/ 33 w 19"/>
                <a:gd name="T31" fmla="*/ 7 h 11"/>
                <a:gd name="T32" fmla="*/ 33 w 19"/>
                <a:gd name="T33" fmla="*/ 8 h 11"/>
                <a:gd name="T34" fmla="*/ 33 w 19"/>
                <a:gd name="T35" fmla="*/ 9 h 11"/>
                <a:gd name="T36" fmla="*/ 33 w 19"/>
                <a:gd name="T37" fmla="*/ 10 h 11"/>
                <a:gd name="T38" fmla="*/ 0 w 19"/>
                <a:gd name="T39" fmla="*/ 6 h 11"/>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9"/>
                <a:gd name="T61" fmla="*/ 0 h 11"/>
                <a:gd name="T62" fmla="*/ 19 w 19"/>
                <a:gd name="T63" fmla="*/ 11 h 11"/>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9" h="11">
                  <a:moveTo>
                    <a:pt x="0" y="6"/>
                  </a:moveTo>
                  <a:lnTo>
                    <a:pt x="1" y="4"/>
                  </a:lnTo>
                  <a:lnTo>
                    <a:pt x="2" y="3"/>
                  </a:lnTo>
                  <a:lnTo>
                    <a:pt x="3" y="2"/>
                  </a:lnTo>
                  <a:lnTo>
                    <a:pt x="5" y="1"/>
                  </a:lnTo>
                  <a:lnTo>
                    <a:pt x="6" y="1"/>
                  </a:lnTo>
                  <a:lnTo>
                    <a:pt x="8" y="0"/>
                  </a:lnTo>
                  <a:lnTo>
                    <a:pt x="9" y="0"/>
                  </a:lnTo>
                  <a:lnTo>
                    <a:pt x="10" y="0"/>
                  </a:lnTo>
                  <a:lnTo>
                    <a:pt x="12" y="0"/>
                  </a:lnTo>
                  <a:lnTo>
                    <a:pt x="14" y="1"/>
                  </a:lnTo>
                  <a:lnTo>
                    <a:pt x="15" y="2"/>
                  </a:lnTo>
                  <a:lnTo>
                    <a:pt x="16" y="3"/>
                  </a:lnTo>
                  <a:lnTo>
                    <a:pt x="17" y="4"/>
                  </a:lnTo>
                  <a:lnTo>
                    <a:pt x="17" y="5"/>
                  </a:lnTo>
                  <a:lnTo>
                    <a:pt x="18" y="7"/>
                  </a:lnTo>
                  <a:lnTo>
                    <a:pt x="18" y="8"/>
                  </a:lnTo>
                  <a:lnTo>
                    <a:pt x="18" y="9"/>
                  </a:lnTo>
                  <a:lnTo>
                    <a:pt x="18" y="10"/>
                  </a:lnTo>
                  <a:lnTo>
                    <a:pt x="0" y="6"/>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sz="1477" dirty="0"/>
            </a:p>
          </p:txBody>
        </p:sp>
        <p:sp>
          <p:nvSpPr>
            <p:cNvPr id="40087" name="Freeform 138"/>
            <p:cNvSpPr>
              <a:spLocks/>
            </p:cNvSpPr>
            <p:nvPr/>
          </p:nvSpPr>
          <p:spPr bwMode="auto">
            <a:xfrm>
              <a:off x="808" y="3051"/>
              <a:ext cx="229" cy="249"/>
            </a:xfrm>
            <a:custGeom>
              <a:avLst/>
              <a:gdLst>
                <a:gd name="T0" fmla="*/ 262 w 212"/>
                <a:gd name="T1" fmla="*/ 0 h 249"/>
                <a:gd name="T2" fmla="*/ 0 w 212"/>
                <a:gd name="T3" fmla="*/ 213 h 249"/>
                <a:gd name="T4" fmla="*/ 73 w 212"/>
                <a:gd name="T5" fmla="*/ 248 h 249"/>
                <a:gd name="T6" fmla="*/ 335 w 212"/>
                <a:gd name="T7" fmla="*/ 35 h 249"/>
                <a:gd name="T8" fmla="*/ 262 w 212"/>
                <a:gd name="T9" fmla="*/ 0 h 249"/>
                <a:gd name="T10" fmla="*/ 0 60000 65536"/>
                <a:gd name="T11" fmla="*/ 0 60000 65536"/>
                <a:gd name="T12" fmla="*/ 0 60000 65536"/>
                <a:gd name="T13" fmla="*/ 0 60000 65536"/>
                <a:gd name="T14" fmla="*/ 0 60000 65536"/>
                <a:gd name="T15" fmla="*/ 0 w 212"/>
                <a:gd name="T16" fmla="*/ 0 h 249"/>
                <a:gd name="T17" fmla="*/ 212 w 212"/>
                <a:gd name="T18" fmla="*/ 249 h 249"/>
              </a:gdLst>
              <a:ahLst/>
              <a:cxnLst>
                <a:cxn ang="T10">
                  <a:pos x="T0" y="T1"/>
                </a:cxn>
                <a:cxn ang="T11">
                  <a:pos x="T2" y="T3"/>
                </a:cxn>
                <a:cxn ang="T12">
                  <a:pos x="T4" y="T5"/>
                </a:cxn>
                <a:cxn ang="T13">
                  <a:pos x="T6" y="T7"/>
                </a:cxn>
                <a:cxn ang="T14">
                  <a:pos x="T8" y="T9"/>
                </a:cxn>
              </a:cxnLst>
              <a:rect l="T15" t="T16" r="T17" b="T18"/>
              <a:pathLst>
                <a:path w="212" h="249">
                  <a:moveTo>
                    <a:pt x="166" y="0"/>
                  </a:moveTo>
                  <a:lnTo>
                    <a:pt x="0" y="213"/>
                  </a:lnTo>
                  <a:lnTo>
                    <a:pt x="46" y="248"/>
                  </a:lnTo>
                  <a:lnTo>
                    <a:pt x="211" y="35"/>
                  </a:lnTo>
                  <a:lnTo>
                    <a:pt x="166" y="0"/>
                  </a:lnTo>
                </a:path>
              </a:pathLst>
            </a:custGeom>
            <a:solidFill>
              <a:srgbClr val="808080"/>
            </a:solidFill>
            <a:ln w="12700" cap="rnd" cmpd="sng">
              <a:solidFill>
                <a:srgbClr val="000000"/>
              </a:solidFill>
              <a:prstDash val="solid"/>
              <a:round/>
              <a:headEnd type="none" w="med" len="med"/>
              <a:tailEnd type="none" w="med" len="med"/>
            </a:ln>
          </p:spPr>
          <p:txBody>
            <a:bodyPr/>
            <a:lstStyle/>
            <a:p>
              <a:endParaRPr lang="en-US" sz="1477" dirty="0"/>
            </a:p>
          </p:txBody>
        </p:sp>
        <p:sp>
          <p:nvSpPr>
            <p:cNvPr id="40088" name="Freeform 139"/>
            <p:cNvSpPr>
              <a:spLocks/>
            </p:cNvSpPr>
            <p:nvPr/>
          </p:nvSpPr>
          <p:spPr bwMode="auto">
            <a:xfrm>
              <a:off x="808" y="3051"/>
              <a:ext cx="229" cy="249"/>
            </a:xfrm>
            <a:custGeom>
              <a:avLst/>
              <a:gdLst>
                <a:gd name="T0" fmla="*/ 262 w 212"/>
                <a:gd name="T1" fmla="*/ 0 h 249"/>
                <a:gd name="T2" fmla="*/ 0 w 212"/>
                <a:gd name="T3" fmla="*/ 213 h 249"/>
                <a:gd name="T4" fmla="*/ 73 w 212"/>
                <a:gd name="T5" fmla="*/ 248 h 249"/>
                <a:gd name="T6" fmla="*/ 335 w 212"/>
                <a:gd name="T7" fmla="*/ 35 h 249"/>
                <a:gd name="T8" fmla="*/ 262 w 212"/>
                <a:gd name="T9" fmla="*/ 0 h 249"/>
                <a:gd name="T10" fmla="*/ 0 60000 65536"/>
                <a:gd name="T11" fmla="*/ 0 60000 65536"/>
                <a:gd name="T12" fmla="*/ 0 60000 65536"/>
                <a:gd name="T13" fmla="*/ 0 60000 65536"/>
                <a:gd name="T14" fmla="*/ 0 60000 65536"/>
                <a:gd name="T15" fmla="*/ 0 w 212"/>
                <a:gd name="T16" fmla="*/ 0 h 249"/>
                <a:gd name="T17" fmla="*/ 212 w 212"/>
                <a:gd name="T18" fmla="*/ 249 h 249"/>
              </a:gdLst>
              <a:ahLst/>
              <a:cxnLst>
                <a:cxn ang="T10">
                  <a:pos x="T0" y="T1"/>
                </a:cxn>
                <a:cxn ang="T11">
                  <a:pos x="T2" y="T3"/>
                </a:cxn>
                <a:cxn ang="T12">
                  <a:pos x="T4" y="T5"/>
                </a:cxn>
                <a:cxn ang="T13">
                  <a:pos x="T6" y="T7"/>
                </a:cxn>
                <a:cxn ang="T14">
                  <a:pos x="T8" y="T9"/>
                </a:cxn>
              </a:cxnLst>
              <a:rect l="T15" t="T16" r="T17" b="T18"/>
              <a:pathLst>
                <a:path w="212" h="249">
                  <a:moveTo>
                    <a:pt x="166" y="0"/>
                  </a:moveTo>
                  <a:lnTo>
                    <a:pt x="0" y="213"/>
                  </a:lnTo>
                  <a:lnTo>
                    <a:pt x="46" y="248"/>
                  </a:lnTo>
                  <a:lnTo>
                    <a:pt x="211" y="35"/>
                  </a:lnTo>
                  <a:lnTo>
                    <a:pt x="166" y="0"/>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grpSp>
      <p:sp>
        <p:nvSpPr>
          <p:cNvPr id="312" name="Rectangle 142"/>
          <p:cNvSpPr>
            <a:spLocks noChangeArrowheads="1"/>
          </p:cNvSpPr>
          <p:nvPr/>
        </p:nvSpPr>
        <p:spPr bwMode="auto">
          <a:xfrm>
            <a:off x="5322108" y="4175464"/>
            <a:ext cx="1449581" cy="769326"/>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84396" tIns="42198" rIns="84396" bIns="42198" anchor="ctr"/>
          <a:lstStyle/>
          <a:p>
            <a:pPr algn="ctr">
              <a:defRPr/>
            </a:pPr>
            <a:r>
              <a:rPr lang="en-US" sz="1477" dirty="0">
                <a:ea typeface="+mn-ea"/>
              </a:rPr>
              <a:t>Braking System</a:t>
            </a:r>
          </a:p>
        </p:txBody>
      </p:sp>
      <p:sp>
        <p:nvSpPr>
          <p:cNvPr id="313" name="Right Arrow 312"/>
          <p:cNvSpPr/>
          <p:nvPr/>
        </p:nvSpPr>
        <p:spPr>
          <a:xfrm>
            <a:off x="4429956" y="4466492"/>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314" name="Right Arrow 313"/>
          <p:cNvSpPr/>
          <p:nvPr/>
        </p:nvSpPr>
        <p:spPr>
          <a:xfrm>
            <a:off x="6859861" y="4469082"/>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315" name="Right Arrow 314"/>
          <p:cNvSpPr/>
          <p:nvPr/>
        </p:nvSpPr>
        <p:spPr>
          <a:xfrm rot="5400000">
            <a:off x="5578096" y="3594684"/>
            <a:ext cx="956603" cy="178191"/>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316" name="Right Arrow 315"/>
          <p:cNvSpPr/>
          <p:nvPr/>
        </p:nvSpPr>
        <p:spPr>
          <a:xfrm rot="16200000" flipV="1">
            <a:off x="5569979" y="5326770"/>
            <a:ext cx="956603" cy="178191"/>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39956" name="TextBox 316"/>
          <p:cNvSpPr txBox="1">
            <a:spLocks noChangeArrowheads="1"/>
          </p:cNvSpPr>
          <p:nvPr/>
        </p:nvSpPr>
        <p:spPr bwMode="auto">
          <a:xfrm>
            <a:off x="8117275" y="4190995"/>
            <a:ext cx="1710927" cy="539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dirty="0"/>
              <a:t>Output Y</a:t>
            </a:r>
          </a:p>
          <a:p>
            <a:pPr algn="ctr" eaLnBrk="1" hangingPunct="1"/>
            <a:r>
              <a:rPr lang="en-GB" sz="1477" dirty="0"/>
              <a:t>Stopping Distance</a:t>
            </a:r>
          </a:p>
        </p:txBody>
      </p:sp>
      <p:sp>
        <p:nvSpPr>
          <p:cNvPr id="39957" name="TextBox 317"/>
          <p:cNvSpPr txBox="1">
            <a:spLocks noChangeArrowheads="1"/>
          </p:cNvSpPr>
          <p:nvPr/>
        </p:nvSpPr>
        <p:spPr bwMode="auto">
          <a:xfrm>
            <a:off x="3775221" y="3663461"/>
            <a:ext cx="1581084" cy="767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dirty="0"/>
              <a:t>Signal Factor M</a:t>
            </a:r>
          </a:p>
          <a:p>
            <a:pPr algn="ctr" eaLnBrk="1" hangingPunct="1"/>
            <a:r>
              <a:rPr lang="en-GB" sz="1477" dirty="0"/>
              <a:t>Force on the</a:t>
            </a:r>
          </a:p>
          <a:p>
            <a:pPr algn="ctr" eaLnBrk="1" hangingPunct="1"/>
            <a:r>
              <a:rPr lang="en-GB" sz="1477" dirty="0"/>
              <a:t> break pedal</a:t>
            </a:r>
          </a:p>
        </p:txBody>
      </p:sp>
      <p:sp>
        <p:nvSpPr>
          <p:cNvPr id="39958" name="TextBox 318"/>
          <p:cNvSpPr txBox="1">
            <a:spLocks noChangeArrowheads="1"/>
          </p:cNvSpPr>
          <p:nvPr/>
        </p:nvSpPr>
        <p:spPr bwMode="auto">
          <a:xfrm>
            <a:off x="6326852" y="4967679"/>
            <a:ext cx="1747796" cy="1903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dirty="0"/>
              <a:t>Control Factors Z</a:t>
            </a:r>
          </a:p>
          <a:p>
            <a:pPr algn="ctr" eaLnBrk="1" hangingPunct="1"/>
            <a:r>
              <a:rPr lang="en-GB" sz="1292" dirty="0"/>
              <a:t>Pad material</a:t>
            </a:r>
          </a:p>
          <a:p>
            <a:pPr algn="ctr" eaLnBrk="1" hangingPunct="1"/>
            <a:r>
              <a:rPr lang="en-GB" sz="1292" dirty="0"/>
              <a:t>Pad area</a:t>
            </a:r>
          </a:p>
          <a:p>
            <a:pPr algn="ctr" eaLnBrk="1" hangingPunct="1"/>
            <a:r>
              <a:rPr lang="en-GB" sz="1292" dirty="0"/>
              <a:t>Applied pad force</a:t>
            </a:r>
          </a:p>
          <a:p>
            <a:pPr algn="ctr" eaLnBrk="1" hangingPunct="1"/>
            <a:r>
              <a:rPr lang="en-GB" sz="1292" dirty="0"/>
              <a:t>Calliper type</a:t>
            </a:r>
          </a:p>
          <a:p>
            <a:pPr algn="ctr" eaLnBrk="1" hangingPunct="1"/>
            <a:r>
              <a:rPr lang="en-GB" sz="1292" dirty="0"/>
              <a:t>Disk thickness </a:t>
            </a:r>
          </a:p>
          <a:p>
            <a:pPr algn="ctr" eaLnBrk="1" hangingPunct="1"/>
            <a:r>
              <a:rPr lang="en-GB" sz="1292" dirty="0"/>
              <a:t>Disk material</a:t>
            </a:r>
          </a:p>
          <a:p>
            <a:pPr algn="ctr" eaLnBrk="1" hangingPunct="1"/>
            <a:r>
              <a:rPr lang="en-GB" sz="1292" dirty="0"/>
              <a:t>Disk surface finish</a:t>
            </a:r>
          </a:p>
          <a:p>
            <a:pPr algn="ctr" eaLnBrk="1" hangingPunct="1"/>
            <a:r>
              <a:rPr lang="en-GB" sz="1292" dirty="0"/>
              <a:t>Etc.</a:t>
            </a:r>
            <a:endParaRPr lang="en-GB" sz="1477" dirty="0"/>
          </a:p>
        </p:txBody>
      </p:sp>
    </p:spTree>
    <p:extLst>
      <p:ext uri="{BB962C8B-B14F-4D97-AF65-F5344CB8AC3E}">
        <p14:creationId xmlns:p14="http://schemas.microsoft.com/office/powerpoint/2010/main" val="2020012945"/>
      </p:ext>
    </p:extLst>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4" name="Right Arrow 143"/>
          <p:cNvSpPr/>
          <p:nvPr/>
        </p:nvSpPr>
        <p:spPr>
          <a:xfrm rot="2641473">
            <a:off x="6648491" y="4812361"/>
            <a:ext cx="883018" cy="193040"/>
          </a:xfrm>
          <a:prstGeom prst="rightArrow">
            <a:avLst>
              <a:gd name="adj1" fmla="val 37854"/>
              <a:gd name="adj2" fmla="val 77792"/>
            </a:avLst>
          </a:prstGeom>
          <a:solidFill>
            <a:schemeClr val="accent2"/>
          </a:solidFill>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41988" name="Rectangle 179"/>
          <p:cNvSpPr>
            <a:spLocks noGrp="1" noChangeArrowheads="1"/>
          </p:cNvSpPr>
          <p:nvPr>
            <p:ph type="title"/>
          </p:nvPr>
        </p:nvSpPr>
        <p:spPr>
          <a:xfrm>
            <a:off x="38336" y="63179"/>
            <a:ext cx="9404723" cy="1400530"/>
          </a:xfrm>
        </p:spPr>
        <p:txBody>
          <a:bodyPr/>
          <a:lstStyle/>
          <a:p>
            <a:r>
              <a:rPr lang="en-GB" sz="3200" dirty="0"/>
              <a:t>Example for Vehicle Braking</a:t>
            </a:r>
            <a:endParaRPr lang="en-US" sz="3200" dirty="0"/>
          </a:p>
        </p:txBody>
      </p:sp>
      <p:sp>
        <p:nvSpPr>
          <p:cNvPr id="3" name="Content Placeholder 2"/>
          <p:cNvSpPr>
            <a:spLocks noGrp="1"/>
          </p:cNvSpPr>
          <p:nvPr>
            <p:ph idx="1"/>
          </p:nvPr>
        </p:nvSpPr>
        <p:spPr>
          <a:xfrm>
            <a:off x="1112672" y="974627"/>
            <a:ext cx="8281108" cy="1477328"/>
          </a:xfrm>
        </p:spPr>
        <p:txBody>
          <a:bodyPr>
            <a:normAutofit lnSpcReduction="10000"/>
          </a:bodyPr>
          <a:lstStyle/>
          <a:p>
            <a:r>
              <a:rPr lang="en-GB" sz="1800" dirty="0"/>
              <a:t>Step 5: Identify side effects</a:t>
            </a:r>
          </a:p>
          <a:p>
            <a:pPr lvl="1"/>
            <a:r>
              <a:rPr lang="en-GB" sz="1800" dirty="0"/>
              <a:t>What are the </a:t>
            </a:r>
            <a:r>
              <a:rPr lang="ja-JP" altLang="en-GB" sz="1800" dirty="0"/>
              <a:t>“</a:t>
            </a:r>
            <a:r>
              <a:rPr lang="en-GB" altLang="ja-JP" sz="1800" dirty="0"/>
              <a:t>side effects</a:t>
            </a:r>
            <a:r>
              <a:rPr lang="ja-JP" altLang="en-GB" sz="1800" dirty="0"/>
              <a:t>”</a:t>
            </a:r>
            <a:r>
              <a:rPr lang="en-GB" altLang="ja-JP" sz="1800" dirty="0"/>
              <a:t> that might be experienced by the user?. These are often undesirable emergent behaviour, that relates to the specific technology chosen to fulfil the function of the system.</a:t>
            </a:r>
          </a:p>
          <a:p>
            <a:endParaRPr lang="en-GB" sz="1800" dirty="0"/>
          </a:p>
        </p:txBody>
      </p:sp>
      <p:sp>
        <p:nvSpPr>
          <p:cNvPr id="41989" name="Rectangle 175"/>
          <p:cNvSpPr>
            <a:spLocks noChangeArrowheads="1"/>
          </p:cNvSpPr>
          <p:nvPr/>
        </p:nvSpPr>
        <p:spPr bwMode="auto">
          <a:xfrm>
            <a:off x="6351779" y="2247356"/>
            <a:ext cx="2345543" cy="2071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lIns="83517" tIns="41026" rIns="83517" bIns="41026">
            <a:spAutoFit/>
          </a:bodyPr>
          <a:lstStyle/>
          <a:p>
            <a:pPr algn="ctr" eaLnBrk="0" hangingPunct="0"/>
            <a:r>
              <a:rPr lang="en-GB" sz="1292" b="1" dirty="0">
                <a:solidFill>
                  <a:srgbClr val="000000"/>
                </a:solidFill>
              </a:rPr>
              <a:t>Noise Factors</a:t>
            </a:r>
          </a:p>
          <a:p>
            <a:pPr algn="ctr" eaLnBrk="0" hangingPunct="0"/>
            <a:r>
              <a:rPr lang="en-GB" sz="1292" dirty="0">
                <a:solidFill>
                  <a:srgbClr val="000000"/>
                </a:solidFill>
              </a:rPr>
              <a:t>Manuf. Variation</a:t>
            </a:r>
          </a:p>
          <a:p>
            <a:pPr algn="ctr" eaLnBrk="0" hangingPunct="0"/>
            <a:r>
              <a:rPr lang="en-GB" sz="1292" dirty="0">
                <a:solidFill>
                  <a:srgbClr val="000000"/>
                </a:solidFill>
              </a:rPr>
              <a:t>Assembly Variation</a:t>
            </a:r>
            <a:br>
              <a:rPr lang="en-GB" sz="1292" dirty="0">
                <a:solidFill>
                  <a:srgbClr val="000000"/>
                </a:solidFill>
              </a:rPr>
            </a:br>
            <a:r>
              <a:rPr lang="en-GB" sz="1292" dirty="0">
                <a:solidFill>
                  <a:srgbClr val="000000"/>
                </a:solidFill>
              </a:rPr>
              <a:t>Variation in friction coefficient</a:t>
            </a:r>
            <a:br>
              <a:rPr lang="en-GB" sz="1292" dirty="0">
                <a:solidFill>
                  <a:srgbClr val="000000"/>
                </a:solidFill>
              </a:rPr>
            </a:br>
            <a:r>
              <a:rPr lang="en-GB" sz="1292" dirty="0">
                <a:solidFill>
                  <a:srgbClr val="000000"/>
                </a:solidFill>
              </a:rPr>
              <a:t>Road Surface Condition</a:t>
            </a:r>
            <a:br>
              <a:rPr lang="en-GB" sz="1292" dirty="0">
                <a:solidFill>
                  <a:srgbClr val="000000"/>
                </a:solidFill>
              </a:rPr>
            </a:br>
            <a:r>
              <a:rPr lang="en-GB" sz="1292" dirty="0">
                <a:solidFill>
                  <a:srgbClr val="000000"/>
                </a:solidFill>
              </a:rPr>
              <a:t>Vehicle Loading</a:t>
            </a:r>
            <a:br>
              <a:rPr lang="en-GB" sz="1292" dirty="0">
                <a:solidFill>
                  <a:srgbClr val="000000"/>
                </a:solidFill>
              </a:rPr>
            </a:br>
            <a:r>
              <a:rPr lang="en-GB" sz="1292" dirty="0">
                <a:solidFill>
                  <a:srgbClr val="000000"/>
                </a:solidFill>
              </a:rPr>
              <a:t>Ambient Temperature</a:t>
            </a:r>
            <a:br>
              <a:rPr lang="en-GB" sz="1292" dirty="0">
                <a:solidFill>
                  <a:srgbClr val="000000"/>
                </a:solidFill>
              </a:rPr>
            </a:br>
            <a:r>
              <a:rPr lang="en-GB" sz="1292" dirty="0">
                <a:solidFill>
                  <a:srgbClr val="000000"/>
                </a:solidFill>
              </a:rPr>
              <a:t>Wear of pad over time</a:t>
            </a:r>
            <a:br>
              <a:rPr lang="en-GB" sz="1292" dirty="0">
                <a:solidFill>
                  <a:srgbClr val="000000"/>
                </a:solidFill>
              </a:rPr>
            </a:br>
            <a:r>
              <a:rPr lang="en-GB" sz="1292" dirty="0">
                <a:solidFill>
                  <a:srgbClr val="000000"/>
                </a:solidFill>
              </a:rPr>
              <a:t>Vehicle speed</a:t>
            </a:r>
          </a:p>
          <a:p>
            <a:pPr algn="ctr" eaLnBrk="0" hangingPunct="0"/>
            <a:r>
              <a:rPr lang="en-GB" sz="1292" dirty="0">
                <a:solidFill>
                  <a:srgbClr val="000000"/>
                </a:solidFill>
              </a:rPr>
              <a:t>etc.</a:t>
            </a:r>
            <a:endParaRPr lang="en-US" sz="1292" dirty="0">
              <a:solidFill>
                <a:srgbClr val="000000"/>
              </a:solidFill>
            </a:endParaRPr>
          </a:p>
        </p:txBody>
      </p:sp>
      <p:grpSp>
        <p:nvGrpSpPr>
          <p:cNvPr id="41991" name="Group 9"/>
          <p:cNvGrpSpPr>
            <a:grpSpLocks/>
          </p:cNvGrpSpPr>
          <p:nvPr/>
        </p:nvGrpSpPr>
        <p:grpSpPr bwMode="auto">
          <a:xfrm>
            <a:off x="2521607" y="3719669"/>
            <a:ext cx="1191696" cy="1821473"/>
            <a:chOff x="436" y="2281"/>
            <a:chExt cx="881" cy="1243"/>
          </a:xfrm>
        </p:grpSpPr>
        <p:sp>
          <p:nvSpPr>
            <p:cNvPr id="42011" name="Line 10"/>
            <p:cNvSpPr>
              <a:spLocks noChangeShapeType="1"/>
            </p:cNvSpPr>
            <p:nvPr/>
          </p:nvSpPr>
          <p:spPr bwMode="auto">
            <a:xfrm flipH="1">
              <a:off x="782" y="2937"/>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2012" name="Line 11"/>
            <p:cNvSpPr>
              <a:spLocks noChangeShapeType="1"/>
            </p:cNvSpPr>
            <p:nvPr/>
          </p:nvSpPr>
          <p:spPr bwMode="auto">
            <a:xfrm>
              <a:off x="845" y="2796"/>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2013" name="Line 12"/>
            <p:cNvSpPr>
              <a:spLocks noChangeShapeType="1"/>
            </p:cNvSpPr>
            <p:nvPr/>
          </p:nvSpPr>
          <p:spPr bwMode="auto">
            <a:xfrm flipH="1">
              <a:off x="845" y="2796"/>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2014" name="Line 13"/>
            <p:cNvSpPr>
              <a:spLocks noChangeShapeType="1"/>
            </p:cNvSpPr>
            <p:nvPr/>
          </p:nvSpPr>
          <p:spPr bwMode="auto">
            <a:xfrm flipV="1">
              <a:off x="554" y="3045"/>
              <a:ext cx="0"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2015" name="Line 14"/>
            <p:cNvSpPr>
              <a:spLocks noChangeShapeType="1"/>
            </p:cNvSpPr>
            <p:nvPr/>
          </p:nvSpPr>
          <p:spPr bwMode="auto">
            <a:xfrm>
              <a:off x="598" y="3069"/>
              <a:ext cx="0"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2016" name="Line 15"/>
            <p:cNvSpPr>
              <a:spLocks noChangeShapeType="1"/>
            </p:cNvSpPr>
            <p:nvPr/>
          </p:nvSpPr>
          <p:spPr bwMode="auto">
            <a:xfrm flipV="1">
              <a:off x="544" y="3015"/>
              <a:ext cx="0"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2017" name="Line 16"/>
            <p:cNvSpPr>
              <a:spLocks noChangeShapeType="1"/>
            </p:cNvSpPr>
            <p:nvPr/>
          </p:nvSpPr>
          <p:spPr bwMode="auto">
            <a:xfrm>
              <a:off x="685" y="2874"/>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2018" name="Line 17"/>
            <p:cNvSpPr>
              <a:spLocks noChangeShapeType="1"/>
            </p:cNvSpPr>
            <p:nvPr/>
          </p:nvSpPr>
          <p:spPr bwMode="auto">
            <a:xfrm flipH="1" flipV="1">
              <a:off x="744" y="2978"/>
              <a:ext cx="1"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2019" name="Freeform 18"/>
            <p:cNvSpPr>
              <a:spLocks/>
            </p:cNvSpPr>
            <p:nvPr/>
          </p:nvSpPr>
          <p:spPr bwMode="auto">
            <a:xfrm>
              <a:off x="436" y="2281"/>
              <a:ext cx="498" cy="344"/>
            </a:xfrm>
            <a:custGeom>
              <a:avLst/>
              <a:gdLst>
                <a:gd name="T0" fmla="*/ 312 w 460"/>
                <a:gd name="T1" fmla="*/ 267 h 344"/>
                <a:gd name="T2" fmla="*/ 90 w 460"/>
                <a:gd name="T3" fmla="*/ 320 h 344"/>
                <a:gd name="T4" fmla="*/ 62 w 460"/>
                <a:gd name="T5" fmla="*/ 313 h 344"/>
                <a:gd name="T6" fmla="*/ 40 w 460"/>
                <a:gd name="T7" fmla="*/ 302 h 344"/>
                <a:gd name="T8" fmla="*/ 21 w 460"/>
                <a:gd name="T9" fmla="*/ 290 h 344"/>
                <a:gd name="T10" fmla="*/ 13 w 460"/>
                <a:gd name="T11" fmla="*/ 276 h 344"/>
                <a:gd name="T12" fmla="*/ 2 w 460"/>
                <a:gd name="T13" fmla="*/ 258 h 344"/>
                <a:gd name="T14" fmla="*/ 0 w 460"/>
                <a:gd name="T15" fmla="*/ 238 h 344"/>
                <a:gd name="T16" fmla="*/ 2 w 460"/>
                <a:gd name="T17" fmla="*/ 216 h 344"/>
                <a:gd name="T18" fmla="*/ 13 w 460"/>
                <a:gd name="T19" fmla="*/ 191 h 344"/>
                <a:gd name="T20" fmla="*/ 74 w 460"/>
                <a:gd name="T21" fmla="*/ 184 h 344"/>
                <a:gd name="T22" fmla="*/ 126 w 460"/>
                <a:gd name="T23" fmla="*/ 177 h 344"/>
                <a:gd name="T24" fmla="*/ 169 w 460"/>
                <a:gd name="T25" fmla="*/ 167 h 344"/>
                <a:gd name="T26" fmla="*/ 202 w 460"/>
                <a:gd name="T27" fmla="*/ 158 h 344"/>
                <a:gd name="T28" fmla="*/ 230 w 460"/>
                <a:gd name="T29" fmla="*/ 145 h 344"/>
                <a:gd name="T30" fmla="*/ 243 w 460"/>
                <a:gd name="T31" fmla="*/ 130 h 344"/>
                <a:gd name="T32" fmla="*/ 250 w 460"/>
                <a:gd name="T33" fmla="*/ 115 h 344"/>
                <a:gd name="T34" fmla="*/ 249 w 460"/>
                <a:gd name="T35" fmla="*/ 98 h 344"/>
                <a:gd name="T36" fmla="*/ 312 w 460"/>
                <a:gd name="T37" fmla="*/ 91 h 344"/>
                <a:gd name="T38" fmla="*/ 371 w 460"/>
                <a:gd name="T39" fmla="*/ 83 h 344"/>
                <a:gd name="T40" fmla="*/ 427 w 460"/>
                <a:gd name="T41" fmla="*/ 74 h 344"/>
                <a:gd name="T42" fmla="*/ 472 w 460"/>
                <a:gd name="T43" fmla="*/ 65 h 344"/>
                <a:gd name="T44" fmla="*/ 510 w 460"/>
                <a:gd name="T45" fmla="*/ 52 h 344"/>
                <a:gd name="T46" fmla="*/ 542 w 460"/>
                <a:gd name="T47" fmla="*/ 39 h 344"/>
                <a:gd name="T48" fmla="*/ 569 w 460"/>
                <a:gd name="T49" fmla="*/ 25 h 344"/>
                <a:gd name="T50" fmla="*/ 598 w 460"/>
                <a:gd name="T51" fmla="*/ 16 h 344"/>
                <a:gd name="T52" fmla="*/ 625 w 460"/>
                <a:gd name="T53" fmla="*/ 8 h 344"/>
                <a:gd name="T54" fmla="*/ 647 w 460"/>
                <a:gd name="T55" fmla="*/ 3 h 344"/>
                <a:gd name="T56" fmla="*/ 667 w 460"/>
                <a:gd name="T57" fmla="*/ 0 h 344"/>
                <a:gd name="T58" fmla="*/ 687 w 460"/>
                <a:gd name="T59" fmla="*/ 2 h 344"/>
                <a:gd name="T60" fmla="*/ 705 w 460"/>
                <a:gd name="T61" fmla="*/ 5 h 344"/>
                <a:gd name="T62" fmla="*/ 719 w 460"/>
                <a:gd name="T63" fmla="*/ 12 h 344"/>
                <a:gd name="T64" fmla="*/ 728 w 460"/>
                <a:gd name="T65" fmla="*/ 23 h 344"/>
                <a:gd name="T66" fmla="*/ 738 w 460"/>
                <a:gd name="T67" fmla="*/ 36 h 344"/>
                <a:gd name="T68" fmla="*/ 704 w 460"/>
                <a:gd name="T69" fmla="*/ 75 h 344"/>
                <a:gd name="T70" fmla="*/ 664 w 460"/>
                <a:gd name="T71" fmla="*/ 110 h 344"/>
                <a:gd name="T72" fmla="*/ 615 w 460"/>
                <a:gd name="T73" fmla="*/ 141 h 344"/>
                <a:gd name="T74" fmla="*/ 564 w 460"/>
                <a:gd name="T75" fmla="*/ 170 h 344"/>
                <a:gd name="T76" fmla="*/ 504 w 460"/>
                <a:gd name="T77" fmla="*/ 193 h 344"/>
                <a:gd name="T78" fmla="*/ 436 w 460"/>
                <a:gd name="T79" fmla="*/ 213 h 344"/>
                <a:gd name="T80" fmla="*/ 366 w 460"/>
                <a:gd name="T81" fmla="*/ 230 h 344"/>
                <a:gd name="T82" fmla="*/ 289 w 460"/>
                <a:gd name="T83" fmla="*/ 243 h 344"/>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460"/>
                <a:gd name="T127" fmla="*/ 0 h 344"/>
                <a:gd name="T128" fmla="*/ 460 w 460"/>
                <a:gd name="T129" fmla="*/ 344 h 344"/>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460" h="344">
                  <a:moveTo>
                    <a:pt x="180" y="243"/>
                  </a:moveTo>
                  <a:lnTo>
                    <a:pt x="194" y="267"/>
                  </a:lnTo>
                  <a:lnTo>
                    <a:pt x="71" y="343"/>
                  </a:lnTo>
                  <a:lnTo>
                    <a:pt x="56" y="320"/>
                  </a:lnTo>
                  <a:lnTo>
                    <a:pt x="47" y="317"/>
                  </a:lnTo>
                  <a:lnTo>
                    <a:pt x="39" y="313"/>
                  </a:lnTo>
                  <a:lnTo>
                    <a:pt x="31" y="307"/>
                  </a:lnTo>
                  <a:lnTo>
                    <a:pt x="25" y="302"/>
                  </a:lnTo>
                  <a:lnTo>
                    <a:pt x="20" y="297"/>
                  </a:lnTo>
                  <a:lnTo>
                    <a:pt x="14" y="290"/>
                  </a:lnTo>
                  <a:lnTo>
                    <a:pt x="10" y="283"/>
                  </a:lnTo>
                  <a:lnTo>
                    <a:pt x="7" y="276"/>
                  </a:lnTo>
                  <a:lnTo>
                    <a:pt x="4" y="267"/>
                  </a:lnTo>
                  <a:lnTo>
                    <a:pt x="2" y="258"/>
                  </a:lnTo>
                  <a:lnTo>
                    <a:pt x="1" y="248"/>
                  </a:lnTo>
                  <a:lnTo>
                    <a:pt x="0" y="238"/>
                  </a:lnTo>
                  <a:lnTo>
                    <a:pt x="1" y="226"/>
                  </a:lnTo>
                  <a:lnTo>
                    <a:pt x="2" y="216"/>
                  </a:lnTo>
                  <a:lnTo>
                    <a:pt x="4" y="203"/>
                  </a:lnTo>
                  <a:lnTo>
                    <a:pt x="7" y="191"/>
                  </a:lnTo>
                  <a:lnTo>
                    <a:pt x="26" y="187"/>
                  </a:lnTo>
                  <a:lnTo>
                    <a:pt x="46" y="184"/>
                  </a:lnTo>
                  <a:lnTo>
                    <a:pt x="62" y="181"/>
                  </a:lnTo>
                  <a:lnTo>
                    <a:pt x="78" y="177"/>
                  </a:lnTo>
                  <a:lnTo>
                    <a:pt x="92" y="172"/>
                  </a:lnTo>
                  <a:lnTo>
                    <a:pt x="105" y="167"/>
                  </a:lnTo>
                  <a:lnTo>
                    <a:pt x="117" y="163"/>
                  </a:lnTo>
                  <a:lnTo>
                    <a:pt x="127" y="158"/>
                  </a:lnTo>
                  <a:lnTo>
                    <a:pt x="135" y="151"/>
                  </a:lnTo>
                  <a:lnTo>
                    <a:pt x="142" y="145"/>
                  </a:lnTo>
                  <a:lnTo>
                    <a:pt x="148" y="138"/>
                  </a:lnTo>
                  <a:lnTo>
                    <a:pt x="151" y="130"/>
                  </a:lnTo>
                  <a:lnTo>
                    <a:pt x="155" y="123"/>
                  </a:lnTo>
                  <a:lnTo>
                    <a:pt x="155" y="115"/>
                  </a:lnTo>
                  <a:lnTo>
                    <a:pt x="155" y="107"/>
                  </a:lnTo>
                  <a:lnTo>
                    <a:pt x="154" y="98"/>
                  </a:lnTo>
                  <a:lnTo>
                    <a:pt x="174" y="94"/>
                  </a:lnTo>
                  <a:lnTo>
                    <a:pt x="194" y="91"/>
                  </a:lnTo>
                  <a:lnTo>
                    <a:pt x="213" y="87"/>
                  </a:lnTo>
                  <a:lnTo>
                    <a:pt x="231" y="83"/>
                  </a:lnTo>
                  <a:lnTo>
                    <a:pt x="248" y="79"/>
                  </a:lnTo>
                  <a:lnTo>
                    <a:pt x="264" y="74"/>
                  </a:lnTo>
                  <a:lnTo>
                    <a:pt x="280" y="69"/>
                  </a:lnTo>
                  <a:lnTo>
                    <a:pt x="294" y="65"/>
                  </a:lnTo>
                  <a:lnTo>
                    <a:pt x="306" y="58"/>
                  </a:lnTo>
                  <a:lnTo>
                    <a:pt x="317" y="52"/>
                  </a:lnTo>
                  <a:lnTo>
                    <a:pt x="327" y="45"/>
                  </a:lnTo>
                  <a:lnTo>
                    <a:pt x="337" y="39"/>
                  </a:lnTo>
                  <a:lnTo>
                    <a:pt x="345" y="31"/>
                  </a:lnTo>
                  <a:lnTo>
                    <a:pt x="354" y="25"/>
                  </a:lnTo>
                  <a:lnTo>
                    <a:pt x="361" y="20"/>
                  </a:lnTo>
                  <a:lnTo>
                    <a:pt x="371" y="16"/>
                  </a:lnTo>
                  <a:lnTo>
                    <a:pt x="378" y="11"/>
                  </a:lnTo>
                  <a:lnTo>
                    <a:pt x="387" y="8"/>
                  </a:lnTo>
                  <a:lnTo>
                    <a:pt x="394" y="5"/>
                  </a:lnTo>
                  <a:lnTo>
                    <a:pt x="402" y="3"/>
                  </a:lnTo>
                  <a:lnTo>
                    <a:pt x="408" y="1"/>
                  </a:lnTo>
                  <a:lnTo>
                    <a:pt x="415" y="0"/>
                  </a:lnTo>
                  <a:lnTo>
                    <a:pt x="421" y="0"/>
                  </a:lnTo>
                  <a:lnTo>
                    <a:pt x="428" y="2"/>
                  </a:lnTo>
                  <a:lnTo>
                    <a:pt x="433" y="3"/>
                  </a:lnTo>
                  <a:lnTo>
                    <a:pt x="438" y="5"/>
                  </a:lnTo>
                  <a:lnTo>
                    <a:pt x="442" y="8"/>
                  </a:lnTo>
                  <a:lnTo>
                    <a:pt x="446" y="12"/>
                  </a:lnTo>
                  <a:lnTo>
                    <a:pt x="449" y="17"/>
                  </a:lnTo>
                  <a:lnTo>
                    <a:pt x="453" y="23"/>
                  </a:lnTo>
                  <a:lnTo>
                    <a:pt x="456" y="28"/>
                  </a:lnTo>
                  <a:lnTo>
                    <a:pt x="459" y="36"/>
                  </a:lnTo>
                  <a:lnTo>
                    <a:pt x="448" y="56"/>
                  </a:lnTo>
                  <a:lnTo>
                    <a:pt x="437" y="75"/>
                  </a:lnTo>
                  <a:lnTo>
                    <a:pt x="424" y="92"/>
                  </a:lnTo>
                  <a:lnTo>
                    <a:pt x="412" y="110"/>
                  </a:lnTo>
                  <a:lnTo>
                    <a:pt x="398" y="126"/>
                  </a:lnTo>
                  <a:lnTo>
                    <a:pt x="382" y="141"/>
                  </a:lnTo>
                  <a:lnTo>
                    <a:pt x="366" y="156"/>
                  </a:lnTo>
                  <a:lnTo>
                    <a:pt x="350" y="170"/>
                  </a:lnTo>
                  <a:lnTo>
                    <a:pt x="331" y="181"/>
                  </a:lnTo>
                  <a:lnTo>
                    <a:pt x="313" y="193"/>
                  </a:lnTo>
                  <a:lnTo>
                    <a:pt x="293" y="204"/>
                  </a:lnTo>
                  <a:lnTo>
                    <a:pt x="272" y="213"/>
                  </a:lnTo>
                  <a:lnTo>
                    <a:pt x="250" y="222"/>
                  </a:lnTo>
                  <a:lnTo>
                    <a:pt x="227" y="230"/>
                  </a:lnTo>
                  <a:lnTo>
                    <a:pt x="204" y="237"/>
                  </a:lnTo>
                  <a:lnTo>
                    <a:pt x="180" y="243"/>
                  </a:lnTo>
                </a:path>
              </a:pathLst>
            </a:custGeom>
            <a:solidFill>
              <a:srgbClr val="000000"/>
            </a:solidFill>
            <a:ln w="12700" cap="rnd" cmpd="sng">
              <a:solidFill>
                <a:srgbClr val="000000"/>
              </a:solidFill>
              <a:prstDash val="solid"/>
              <a:round/>
              <a:headEnd type="none" w="med" len="med"/>
              <a:tailEnd type="none" w="med" len="med"/>
            </a:ln>
          </p:spPr>
          <p:txBody>
            <a:bodyPr/>
            <a:lstStyle/>
            <a:p>
              <a:endParaRPr lang="en-US" sz="1477" dirty="0"/>
            </a:p>
          </p:txBody>
        </p:sp>
        <p:sp>
          <p:nvSpPr>
            <p:cNvPr id="42020" name="Freeform 19"/>
            <p:cNvSpPr>
              <a:spLocks/>
            </p:cNvSpPr>
            <p:nvPr/>
          </p:nvSpPr>
          <p:spPr bwMode="auto">
            <a:xfrm>
              <a:off x="436" y="2281"/>
              <a:ext cx="498" cy="344"/>
            </a:xfrm>
            <a:custGeom>
              <a:avLst/>
              <a:gdLst>
                <a:gd name="T0" fmla="*/ 312 w 460"/>
                <a:gd name="T1" fmla="*/ 267 h 344"/>
                <a:gd name="T2" fmla="*/ 90 w 460"/>
                <a:gd name="T3" fmla="*/ 320 h 344"/>
                <a:gd name="T4" fmla="*/ 62 w 460"/>
                <a:gd name="T5" fmla="*/ 313 h 344"/>
                <a:gd name="T6" fmla="*/ 40 w 460"/>
                <a:gd name="T7" fmla="*/ 302 h 344"/>
                <a:gd name="T8" fmla="*/ 21 w 460"/>
                <a:gd name="T9" fmla="*/ 290 h 344"/>
                <a:gd name="T10" fmla="*/ 13 w 460"/>
                <a:gd name="T11" fmla="*/ 276 h 344"/>
                <a:gd name="T12" fmla="*/ 2 w 460"/>
                <a:gd name="T13" fmla="*/ 258 h 344"/>
                <a:gd name="T14" fmla="*/ 0 w 460"/>
                <a:gd name="T15" fmla="*/ 238 h 344"/>
                <a:gd name="T16" fmla="*/ 2 w 460"/>
                <a:gd name="T17" fmla="*/ 216 h 344"/>
                <a:gd name="T18" fmla="*/ 13 w 460"/>
                <a:gd name="T19" fmla="*/ 191 h 344"/>
                <a:gd name="T20" fmla="*/ 74 w 460"/>
                <a:gd name="T21" fmla="*/ 184 h 344"/>
                <a:gd name="T22" fmla="*/ 126 w 460"/>
                <a:gd name="T23" fmla="*/ 177 h 344"/>
                <a:gd name="T24" fmla="*/ 169 w 460"/>
                <a:gd name="T25" fmla="*/ 167 h 344"/>
                <a:gd name="T26" fmla="*/ 202 w 460"/>
                <a:gd name="T27" fmla="*/ 158 h 344"/>
                <a:gd name="T28" fmla="*/ 230 w 460"/>
                <a:gd name="T29" fmla="*/ 145 h 344"/>
                <a:gd name="T30" fmla="*/ 243 w 460"/>
                <a:gd name="T31" fmla="*/ 130 h 344"/>
                <a:gd name="T32" fmla="*/ 250 w 460"/>
                <a:gd name="T33" fmla="*/ 115 h 344"/>
                <a:gd name="T34" fmla="*/ 249 w 460"/>
                <a:gd name="T35" fmla="*/ 98 h 344"/>
                <a:gd name="T36" fmla="*/ 312 w 460"/>
                <a:gd name="T37" fmla="*/ 91 h 344"/>
                <a:gd name="T38" fmla="*/ 371 w 460"/>
                <a:gd name="T39" fmla="*/ 83 h 344"/>
                <a:gd name="T40" fmla="*/ 427 w 460"/>
                <a:gd name="T41" fmla="*/ 74 h 344"/>
                <a:gd name="T42" fmla="*/ 472 w 460"/>
                <a:gd name="T43" fmla="*/ 65 h 344"/>
                <a:gd name="T44" fmla="*/ 510 w 460"/>
                <a:gd name="T45" fmla="*/ 52 h 344"/>
                <a:gd name="T46" fmla="*/ 542 w 460"/>
                <a:gd name="T47" fmla="*/ 39 h 344"/>
                <a:gd name="T48" fmla="*/ 569 w 460"/>
                <a:gd name="T49" fmla="*/ 25 h 344"/>
                <a:gd name="T50" fmla="*/ 598 w 460"/>
                <a:gd name="T51" fmla="*/ 16 h 344"/>
                <a:gd name="T52" fmla="*/ 625 w 460"/>
                <a:gd name="T53" fmla="*/ 8 h 344"/>
                <a:gd name="T54" fmla="*/ 647 w 460"/>
                <a:gd name="T55" fmla="*/ 3 h 344"/>
                <a:gd name="T56" fmla="*/ 667 w 460"/>
                <a:gd name="T57" fmla="*/ 0 h 344"/>
                <a:gd name="T58" fmla="*/ 687 w 460"/>
                <a:gd name="T59" fmla="*/ 2 h 344"/>
                <a:gd name="T60" fmla="*/ 705 w 460"/>
                <a:gd name="T61" fmla="*/ 5 h 344"/>
                <a:gd name="T62" fmla="*/ 719 w 460"/>
                <a:gd name="T63" fmla="*/ 12 h 344"/>
                <a:gd name="T64" fmla="*/ 728 w 460"/>
                <a:gd name="T65" fmla="*/ 23 h 344"/>
                <a:gd name="T66" fmla="*/ 738 w 460"/>
                <a:gd name="T67" fmla="*/ 36 h 344"/>
                <a:gd name="T68" fmla="*/ 704 w 460"/>
                <a:gd name="T69" fmla="*/ 75 h 344"/>
                <a:gd name="T70" fmla="*/ 664 w 460"/>
                <a:gd name="T71" fmla="*/ 110 h 344"/>
                <a:gd name="T72" fmla="*/ 615 w 460"/>
                <a:gd name="T73" fmla="*/ 141 h 344"/>
                <a:gd name="T74" fmla="*/ 564 w 460"/>
                <a:gd name="T75" fmla="*/ 170 h 344"/>
                <a:gd name="T76" fmla="*/ 504 w 460"/>
                <a:gd name="T77" fmla="*/ 193 h 344"/>
                <a:gd name="T78" fmla="*/ 436 w 460"/>
                <a:gd name="T79" fmla="*/ 213 h 344"/>
                <a:gd name="T80" fmla="*/ 366 w 460"/>
                <a:gd name="T81" fmla="*/ 230 h 344"/>
                <a:gd name="T82" fmla="*/ 289 w 460"/>
                <a:gd name="T83" fmla="*/ 243 h 344"/>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460"/>
                <a:gd name="T127" fmla="*/ 0 h 344"/>
                <a:gd name="T128" fmla="*/ 460 w 460"/>
                <a:gd name="T129" fmla="*/ 344 h 344"/>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460" h="344">
                  <a:moveTo>
                    <a:pt x="180" y="243"/>
                  </a:moveTo>
                  <a:lnTo>
                    <a:pt x="194" y="267"/>
                  </a:lnTo>
                  <a:lnTo>
                    <a:pt x="71" y="343"/>
                  </a:lnTo>
                  <a:lnTo>
                    <a:pt x="56" y="320"/>
                  </a:lnTo>
                  <a:lnTo>
                    <a:pt x="47" y="317"/>
                  </a:lnTo>
                  <a:lnTo>
                    <a:pt x="39" y="313"/>
                  </a:lnTo>
                  <a:lnTo>
                    <a:pt x="31" y="307"/>
                  </a:lnTo>
                  <a:lnTo>
                    <a:pt x="25" y="302"/>
                  </a:lnTo>
                  <a:lnTo>
                    <a:pt x="20" y="297"/>
                  </a:lnTo>
                  <a:lnTo>
                    <a:pt x="14" y="290"/>
                  </a:lnTo>
                  <a:lnTo>
                    <a:pt x="10" y="283"/>
                  </a:lnTo>
                  <a:lnTo>
                    <a:pt x="7" y="276"/>
                  </a:lnTo>
                  <a:lnTo>
                    <a:pt x="4" y="267"/>
                  </a:lnTo>
                  <a:lnTo>
                    <a:pt x="2" y="258"/>
                  </a:lnTo>
                  <a:lnTo>
                    <a:pt x="1" y="248"/>
                  </a:lnTo>
                  <a:lnTo>
                    <a:pt x="0" y="238"/>
                  </a:lnTo>
                  <a:lnTo>
                    <a:pt x="1" y="226"/>
                  </a:lnTo>
                  <a:lnTo>
                    <a:pt x="2" y="216"/>
                  </a:lnTo>
                  <a:lnTo>
                    <a:pt x="4" y="203"/>
                  </a:lnTo>
                  <a:lnTo>
                    <a:pt x="7" y="191"/>
                  </a:lnTo>
                  <a:lnTo>
                    <a:pt x="26" y="187"/>
                  </a:lnTo>
                  <a:lnTo>
                    <a:pt x="46" y="184"/>
                  </a:lnTo>
                  <a:lnTo>
                    <a:pt x="62" y="181"/>
                  </a:lnTo>
                  <a:lnTo>
                    <a:pt x="78" y="177"/>
                  </a:lnTo>
                  <a:lnTo>
                    <a:pt x="92" y="172"/>
                  </a:lnTo>
                  <a:lnTo>
                    <a:pt x="105" y="167"/>
                  </a:lnTo>
                  <a:lnTo>
                    <a:pt x="117" y="163"/>
                  </a:lnTo>
                  <a:lnTo>
                    <a:pt x="127" y="158"/>
                  </a:lnTo>
                  <a:lnTo>
                    <a:pt x="135" y="151"/>
                  </a:lnTo>
                  <a:lnTo>
                    <a:pt x="142" y="145"/>
                  </a:lnTo>
                  <a:lnTo>
                    <a:pt x="148" y="138"/>
                  </a:lnTo>
                  <a:lnTo>
                    <a:pt x="151" y="130"/>
                  </a:lnTo>
                  <a:lnTo>
                    <a:pt x="155" y="123"/>
                  </a:lnTo>
                  <a:lnTo>
                    <a:pt x="155" y="115"/>
                  </a:lnTo>
                  <a:lnTo>
                    <a:pt x="155" y="107"/>
                  </a:lnTo>
                  <a:lnTo>
                    <a:pt x="154" y="98"/>
                  </a:lnTo>
                  <a:lnTo>
                    <a:pt x="174" y="94"/>
                  </a:lnTo>
                  <a:lnTo>
                    <a:pt x="194" y="91"/>
                  </a:lnTo>
                  <a:lnTo>
                    <a:pt x="213" y="87"/>
                  </a:lnTo>
                  <a:lnTo>
                    <a:pt x="231" y="83"/>
                  </a:lnTo>
                  <a:lnTo>
                    <a:pt x="248" y="79"/>
                  </a:lnTo>
                  <a:lnTo>
                    <a:pt x="264" y="74"/>
                  </a:lnTo>
                  <a:lnTo>
                    <a:pt x="280" y="69"/>
                  </a:lnTo>
                  <a:lnTo>
                    <a:pt x="294" y="65"/>
                  </a:lnTo>
                  <a:lnTo>
                    <a:pt x="306" y="58"/>
                  </a:lnTo>
                  <a:lnTo>
                    <a:pt x="317" y="52"/>
                  </a:lnTo>
                  <a:lnTo>
                    <a:pt x="327" y="45"/>
                  </a:lnTo>
                  <a:lnTo>
                    <a:pt x="337" y="39"/>
                  </a:lnTo>
                  <a:lnTo>
                    <a:pt x="345" y="31"/>
                  </a:lnTo>
                  <a:lnTo>
                    <a:pt x="354" y="25"/>
                  </a:lnTo>
                  <a:lnTo>
                    <a:pt x="361" y="20"/>
                  </a:lnTo>
                  <a:lnTo>
                    <a:pt x="371" y="16"/>
                  </a:lnTo>
                  <a:lnTo>
                    <a:pt x="378" y="11"/>
                  </a:lnTo>
                  <a:lnTo>
                    <a:pt x="387" y="8"/>
                  </a:lnTo>
                  <a:lnTo>
                    <a:pt x="394" y="5"/>
                  </a:lnTo>
                  <a:lnTo>
                    <a:pt x="402" y="3"/>
                  </a:lnTo>
                  <a:lnTo>
                    <a:pt x="408" y="1"/>
                  </a:lnTo>
                  <a:lnTo>
                    <a:pt x="415" y="0"/>
                  </a:lnTo>
                  <a:lnTo>
                    <a:pt x="421" y="0"/>
                  </a:lnTo>
                  <a:lnTo>
                    <a:pt x="428" y="2"/>
                  </a:lnTo>
                  <a:lnTo>
                    <a:pt x="433" y="3"/>
                  </a:lnTo>
                  <a:lnTo>
                    <a:pt x="438" y="5"/>
                  </a:lnTo>
                  <a:lnTo>
                    <a:pt x="442" y="8"/>
                  </a:lnTo>
                  <a:lnTo>
                    <a:pt x="446" y="12"/>
                  </a:lnTo>
                  <a:lnTo>
                    <a:pt x="449" y="17"/>
                  </a:lnTo>
                  <a:lnTo>
                    <a:pt x="453" y="23"/>
                  </a:lnTo>
                  <a:lnTo>
                    <a:pt x="456" y="28"/>
                  </a:lnTo>
                  <a:lnTo>
                    <a:pt x="459" y="36"/>
                  </a:lnTo>
                  <a:lnTo>
                    <a:pt x="448" y="56"/>
                  </a:lnTo>
                  <a:lnTo>
                    <a:pt x="437" y="75"/>
                  </a:lnTo>
                  <a:lnTo>
                    <a:pt x="424" y="92"/>
                  </a:lnTo>
                  <a:lnTo>
                    <a:pt x="412" y="110"/>
                  </a:lnTo>
                  <a:lnTo>
                    <a:pt x="398" y="126"/>
                  </a:lnTo>
                  <a:lnTo>
                    <a:pt x="382" y="141"/>
                  </a:lnTo>
                  <a:lnTo>
                    <a:pt x="366" y="156"/>
                  </a:lnTo>
                  <a:lnTo>
                    <a:pt x="350" y="170"/>
                  </a:lnTo>
                  <a:lnTo>
                    <a:pt x="331" y="181"/>
                  </a:lnTo>
                  <a:lnTo>
                    <a:pt x="313" y="193"/>
                  </a:lnTo>
                  <a:lnTo>
                    <a:pt x="293" y="204"/>
                  </a:lnTo>
                  <a:lnTo>
                    <a:pt x="272" y="213"/>
                  </a:lnTo>
                  <a:lnTo>
                    <a:pt x="250" y="222"/>
                  </a:lnTo>
                  <a:lnTo>
                    <a:pt x="227" y="230"/>
                  </a:lnTo>
                  <a:lnTo>
                    <a:pt x="204" y="237"/>
                  </a:lnTo>
                  <a:lnTo>
                    <a:pt x="180" y="243"/>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21" name="Line 20"/>
            <p:cNvSpPr>
              <a:spLocks noChangeShapeType="1"/>
            </p:cNvSpPr>
            <p:nvPr/>
          </p:nvSpPr>
          <p:spPr bwMode="auto">
            <a:xfrm flipV="1">
              <a:off x="497" y="2524"/>
              <a:ext cx="134" cy="77"/>
            </a:xfrm>
            <a:prstGeom prst="line">
              <a:avLst/>
            </a:prstGeom>
            <a:noFill/>
            <a:ln w="12700">
              <a:solidFill>
                <a:srgbClr val="FFFFFF"/>
              </a:solidFill>
              <a:round/>
              <a:headEnd/>
              <a:tailEnd/>
            </a:ln>
            <a:extLst>
              <a:ext uri="{909E8E84-426E-40DD-AFC4-6F175D3DCCD1}">
                <a14:hiddenFill xmlns:a14="http://schemas.microsoft.com/office/drawing/2010/main">
                  <a:noFill/>
                </a14:hiddenFill>
              </a:ext>
            </a:extLst>
          </p:spPr>
          <p:txBody>
            <a:bodyPr/>
            <a:lstStyle/>
            <a:p>
              <a:endParaRPr lang="en-US" sz="1477" dirty="0"/>
            </a:p>
          </p:txBody>
        </p:sp>
        <p:sp>
          <p:nvSpPr>
            <p:cNvPr id="42022" name="Freeform 21"/>
            <p:cNvSpPr>
              <a:spLocks/>
            </p:cNvSpPr>
            <p:nvPr/>
          </p:nvSpPr>
          <p:spPr bwMode="auto">
            <a:xfrm>
              <a:off x="690" y="2370"/>
              <a:ext cx="117" cy="117"/>
            </a:xfrm>
            <a:custGeom>
              <a:avLst/>
              <a:gdLst>
                <a:gd name="T0" fmla="*/ 14 w 108"/>
                <a:gd name="T1" fmla="*/ 116 h 117"/>
                <a:gd name="T2" fmla="*/ 4 w 108"/>
                <a:gd name="T3" fmla="*/ 108 h 117"/>
                <a:gd name="T4" fmla="*/ 1 w 108"/>
                <a:gd name="T5" fmla="*/ 100 h 117"/>
                <a:gd name="T6" fmla="*/ 0 w 108"/>
                <a:gd name="T7" fmla="*/ 94 h 117"/>
                <a:gd name="T8" fmla="*/ 0 w 108"/>
                <a:gd name="T9" fmla="*/ 86 h 117"/>
                <a:gd name="T10" fmla="*/ 1 w 108"/>
                <a:gd name="T11" fmla="*/ 78 h 117"/>
                <a:gd name="T12" fmla="*/ 4 w 108"/>
                <a:gd name="T13" fmla="*/ 72 h 117"/>
                <a:gd name="T14" fmla="*/ 15 w 108"/>
                <a:gd name="T15" fmla="*/ 65 h 117"/>
                <a:gd name="T16" fmla="*/ 22 w 108"/>
                <a:gd name="T17" fmla="*/ 58 h 117"/>
                <a:gd name="T18" fmla="*/ 34 w 108"/>
                <a:gd name="T19" fmla="*/ 50 h 117"/>
                <a:gd name="T20" fmla="*/ 48 w 108"/>
                <a:gd name="T21" fmla="*/ 43 h 117"/>
                <a:gd name="T22" fmla="*/ 63 w 108"/>
                <a:gd name="T23" fmla="*/ 36 h 117"/>
                <a:gd name="T24" fmla="*/ 81 w 108"/>
                <a:gd name="T25" fmla="*/ 28 h 117"/>
                <a:gd name="T26" fmla="*/ 101 w 108"/>
                <a:gd name="T27" fmla="*/ 21 h 117"/>
                <a:gd name="T28" fmla="*/ 122 w 108"/>
                <a:gd name="T29" fmla="*/ 14 h 117"/>
                <a:gd name="T30" fmla="*/ 146 w 108"/>
                <a:gd name="T31" fmla="*/ 7 h 117"/>
                <a:gd name="T32" fmla="*/ 173 w 108"/>
                <a:gd name="T33" fmla="*/ 0 h 117"/>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08"/>
                <a:gd name="T52" fmla="*/ 0 h 117"/>
                <a:gd name="T53" fmla="*/ 108 w 108"/>
                <a:gd name="T54" fmla="*/ 117 h 117"/>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08" h="117">
                  <a:moveTo>
                    <a:pt x="8" y="116"/>
                  </a:moveTo>
                  <a:lnTo>
                    <a:pt x="4" y="108"/>
                  </a:lnTo>
                  <a:lnTo>
                    <a:pt x="1" y="100"/>
                  </a:lnTo>
                  <a:lnTo>
                    <a:pt x="0" y="94"/>
                  </a:lnTo>
                  <a:lnTo>
                    <a:pt x="0" y="86"/>
                  </a:lnTo>
                  <a:lnTo>
                    <a:pt x="1" y="78"/>
                  </a:lnTo>
                  <a:lnTo>
                    <a:pt x="4" y="72"/>
                  </a:lnTo>
                  <a:lnTo>
                    <a:pt x="9" y="65"/>
                  </a:lnTo>
                  <a:lnTo>
                    <a:pt x="14" y="58"/>
                  </a:lnTo>
                  <a:lnTo>
                    <a:pt x="21" y="50"/>
                  </a:lnTo>
                  <a:lnTo>
                    <a:pt x="30" y="43"/>
                  </a:lnTo>
                  <a:lnTo>
                    <a:pt x="39" y="36"/>
                  </a:lnTo>
                  <a:lnTo>
                    <a:pt x="50" y="28"/>
                  </a:lnTo>
                  <a:lnTo>
                    <a:pt x="62" y="21"/>
                  </a:lnTo>
                  <a:lnTo>
                    <a:pt x="76" y="14"/>
                  </a:lnTo>
                  <a:lnTo>
                    <a:pt x="90" y="7"/>
                  </a:lnTo>
                  <a:lnTo>
                    <a:pt x="107"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23" name="Line 22"/>
            <p:cNvSpPr>
              <a:spLocks noChangeShapeType="1"/>
            </p:cNvSpPr>
            <p:nvPr/>
          </p:nvSpPr>
          <p:spPr bwMode="auto">
            <a:xfrm flipH="1">
              <a:off x="697" y="2948"/>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2024" name="Line 23"/>
            <p:cNvSpPr>
              <a:spLocks noChangeShapeType="1"/>
            </p:cNvSpPr>
            <p:nvPr/>
          </p:nvSpPr>
          <p:spPr bwMode="auto">
            <a:xfrm>
              <a:off x="805" y="2831"/>
              <a:ext cx="0" cy="2"/>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2025" name="Freeform 24"/>
            <p:cNvSpPr>
              <a:spLocks/>
            </p:cNvSpPr>
            <p:nvPr/>
          </p:nvSpPr>
          <p:spPr bwMode="auto">
            <a:xfrm>
              <a:off x="779" y="2330"/>
              <a:ext cx="28" cy="41"/>
            </a:xfrm>
            <a:custGeom>
              <a:avLst/>
              <a:gdLst>
                <a:gd name="T0" fmla="*/ 48 w 25"/>
                <a:gd name="T1" fmla="*/ 40 h 41"/>
                <a:gd name="T2" fmla="*/ 45 w 25"/>
                <a:gd name="T3" fmla="*/ 35 h 41"/>
                <a:gd name="T4" fmla="*/ 45 w 25"/>
                <a:gd name="T5" fmla="*/ 30 h 41"/>
                <a:gd name="T6" fmla="*/ 45 w 25"/>
                <a:gd name="T7" fmla="*/ 26 h 41"/>
                <a:gd name="T8" fmla="*/ 44 w 25"/>
                <a:gd name="T9" fmla="*/ 23 h 41"/>
                <a:gd name="T10" fmla="*/ 43 w 25"/>
                <a:gd name="T11" fmla="*/ 20 h 41"/>
                <a:gd name="T12" fmla="*/ 39 w 25"/>
                <a:gd name="T13" fmla="*/ 17 h 41"/>
                <a:gd name="T14" fmla="*/ 38 w 25"/>
                <a:gd name="T15" fmla="*/ 14 h 41"/>
                <a:gd name="T16" fmla="*/ 35 w 25"/>
                <a:gd name="T17" fmla="*/ 12 h 41"/>
                <a:gd name="T18" fmla="*/ 31 w 25"/>
                <a:gd name="T19" fmla="*/ 9 h 41"/>
                <a:gd name="T20" fmla="*/ 28 w 25"/>
                <a:gd name="T21" fmla="*/ 7 h 41"/>
                <a:gd name="T22" fmla="*/ 24 w 25"/>
                <a:gd name="T23" fmla="*/ 5 h 41"/>
                <a:gd name="T24" fmla="*/ 19 w 25"/>
                <a:gd name="T25" fmla="*/ 3 h 41"/>
                <a:gd name="T26" fmla="*/ 13 w 25"/>
                <a:gd name="T27" fmla="*/ 3 h 41"/>
                <a:gd name="T28" fmla="*/ 11 w 25"/>
                <a:gd name="T29" fmla="*/ 1 h 41"/>
                <a:gd name="T30" fmla="*/ 3 w 25"/>
                <a:gd name="T31" fmla="*/ 0 h 41"/>
                <a:gd name="T32" fmla="*/ 0 w 25"/>
                <a:gd name="T33" fmla="*/ 0 h 4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25"/>
                <a:gd name="T52" fmla="*/ 0 h 41"/>
                <a:gd name="T53" fmla="*/ 25 w 25"/>
                <a:gd name="T54" fmla="*/ 41 h 4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25" h="41">
                  <a:moveTo>
                    <a:pt x="24" y="40"/>
                  </a:moveTo>
                  <a:lnTo>
                    <a:pt x="23" y="35"/>
                  </a:lnTo>
                  <a:lnTo>
                    <a:pt x="23" y="30"/>
                  </a:lnTo>
                  <a:lnTo>
                    <a:pt x="23" y="26"/>
                  </a:lnTo>
                  <a:lnTo>
                    <a:pt x="22" y="23"/>
                  </a:lnTo>
                  <a:lnTo>
                    <a:pt x="21" y="20"/>
                  </a:lnTo>
                  <a:lnTo>
                    <a:pt x="20" y="17"/>
                  </a:lnTo>
                  <a:lnTo>
                    <a:pt x="19" y="14"/>
                  </a:lnTo>
                  <a:lnTo>
                    <a:pt x="18" y="12"/>
                  </a:lnTo>
                  <a:lnTo>
                    <a:pt x="16" y="9"/>
                  </a:lnTo>
                  <a:lnTo>
                    <a:pt x="14" y="7"/>
                  </a:lnTo>
                  <a:lnTo>
                    <a:pt x="12" y="5"/>
                  </a:lnTo>
                  <a:lnTo>
                    <a:pt x="10" y="3"/>
                  </a:lnTo>
                  <a:lnTo>
                    <a:pt x="7" y="3"/>
                  </a:lnTo>
                  <a:lnTo>
                    <a:pt x="5" y="1"/>
                  </a:lnTo>
                  <a:lnTo>
                    <a:pt x="3" y="0"/>
                  </a:lnTo>
                  <a:lnTo>
                    <a:pt x="0"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26" name="Line 25"/>
            <p:cNvSpPr>
              <a:spLocks noChangeShapeType="1"/>
            </p:cNvSpPr>
            <p:nvPr/>
          </p:nvSpPr>
          <p:spPr bwMode="auto">
            <a:xfrm flipH="1">
              <a:off x="804" y="2832"/>
              <a:ext cx="4"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2027" name="Line 26"/>
            <p:cNvSpPr>
              <a:spLocks noChangeShapeType="1"/>
            </p:cNvSpPr>
            <p:nvPr/>
          </p:nvSpPr>
          <p:spPr bwMode="auto">
            <a:xfrm flipV="1">
              <a:off x="779" y="2792"/>
              <a:ext cx="0" cy="1"/>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2028" name="Freeform 27"/>
            <p:cNvSpPr>
              <a:spLocks/>
            </p:cNvSpPr>
            <p:nvPr/>
          </p:nvSpPr>
          <p:spPr bwMode="auto">
            <a:xfrm>
              <a:off x="445" y="2524"/>
              <a:ext cx="34" cy="35"/>
            </a:xfrm>
            <a:custGeom>
              <a:avLst/>
              <a:gdLst>
                <a:gd name="T0" fmla="*/ 0 w 32"/>
                <a:gd name="T1" fmla="*/ 0 h 35"/>
                <a:gd name="T2" fmla="*/ 1 w 32"/>
                <a:gd name="T3" fmla="*/ 3 h 35"/>
                <a:gd name="T4" fmla="*/ 3 w 32"/>
                <a:gd name="T5" fmla="*/ 7 h 35"/>
                <a:gd name="T6" fmla="*/ 5 w 32"/>
                <a:gd name="T7" fmla="*/ 10 h 35"/>
                <a:gd name="T8" fmla="*/ 6 w 32"/>
                <a:gd name="T9" fmla="*/ 12 h 35"/>
                <a:gd name="T10" fmla="*/ 15 w 32"/>
                <a:gd name="T11" fmla="*/ 16 h 35"/>
                <a:gd name="T12" fmla="*/ 16 w 32"/>
                <a:gd name="T13" fmla="*/ 19 h 35"/>
                <a:gd name="T14" fmla="*/ 19 w 32"/>
                <a:gd name="T15" fmla="*/ 21 h 35"/>
                <a:gd name="T16" fmla="*/ 21 w 32"/>
                <a:gd name="T17" fmla="*/ 24 h 35"/>
                <a:gd name="T18" fmla="*/ 23 w 32"/>
                <a:gd name="T19" fmla="*/ 25 h 35"/>
                <a:gd name="T20" fmla="*/ 24 w 32"/>
                <a:gd name="T21" fmla="*/ 27 h 35"/>
                <a:gd name="T22" fmla="*/ 30 w 32"/>
                <a:gd name="T23" fmla="*/ 29 h 35"/>
                <a:gd name="T24" fmla="*/ 32 w 32"/>
                <a:gd name="T25" fmla="*/ 30 h 35"/>
                <a:gd name="T26" fmla="*/ 37 w 32"/>
                <a:gd name="T27" fmla="*/ 31 h 35"/>
                <a:gd name="T28" fmla="*/ 38 w 32"/>
                <a:gd name="T29" fmla="*/ 33 h 35"/>
                <a:gd name="T30" fmla="*/ 41 w 32"/>
                <a:gd name="T31" fmla="*/ 33 h 35"/>
                <a:gd name="T32" fmla="*/ 44 w 32"/>
                <a:gd name="T33" fmla="*/ 34 h 3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2"/>
                <a:gd name="T52" fmla="*/ 0 h 35"/>
                <a:gd name="T53" fmla="*/ 32 w 32"/>
                <a:gd name="T54" fmla="*/ 35 h 35"/>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2" h="35">
                  <a:moveTo>
                    <a:pt x="0" y="0"/>
                  </a:moveTo>
                  <a:lnTo>
                    <a:pt x="1" y="3"/>
                  </a:lnTo>
                  <a:lnTo>
                    <a:pt x="3" y="7"/>
                  </a:lnTo>
                  <a:lnTo>
                    <a:pt x="5" y="10"/>
                  </a:lnTo>
                  <a:lnTo>
                    <a:pt x="6" y="12"/>
                  </a:lnTo>
                  <a:lnTo>
                    <a:pt x="9" y="16"/>
                  </a:lnTo>
                  <a:lnTo>
                    <a:pt x="10" y="19"/>
                  </a:lnTo>
                  <a:lnTo>
                    <a:pt x="13" y="21"/>
                  </a:lnTo>
                  <a:lnTo>
                    <a:pt x="15" y="24"/>
                  </a:lnTo>
                  <a:lnTo>
                    <a:pt x="17" y="25"/>
                  </a:lnTo>
                  <a:lnTo>
                    <a:pt x="18" y="27"/>
                  </a:lnTo>
                  <a:lnTo>
                    <a:pt x="21" y="29"/>
                  </a:lnTo>
                  <a:lnTo>
                    <a:pt x="22" y="30"/>
                  </a:lnTo>
                  <a:lnTo>
                    <a:pt x="25" y="31"/>
                  </a:lnTo>
                  <a:lnTo>
                    <a:pt x="26" y="33"/>
                  </a:lnTo>
                  <a:lnTo>
                    <a:pt x="29" y="33"/>
                  </a:lnTo>
                  <a:lnTo>
                    <a:pt x="31" y="3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29" name="Line 28"/>
            <p:cNvSpPr>
              <a:spLocks noChangeShapeType="1"/>
            </p:cNvSpPr>
            <p:nvPr/>
          </p:nvSpPr>
          <p:spPr bwMode="auto">
            <a:xfrm>
              <a:off x="444" y="2986"/>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2030" name="Line 29"/>
            <p:cNvSpPr>
              <a:spLocks noChangeShapeType="1"/>
            </p:cNvSpPr>
            <p:nvPr/>
          </p:nvSpPr>
          <p:spPr bwMode="auto">
            <a:xfrm>
              <a:off x="478" y="3019"/>
              <a:ext cx="0" cy="3"/>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2031" name="Freeform 30"/>
            <p:cNvSpPr>
              <a:spLocks/>
            </p:cNvSpPr>
            <p:nvPr/>
          </p:nvSpPr>
          <p:spPr bwMode="auto">
            <a:xfrm>
              <a:off x="446" y="2397"/>
              <a:ext cx="182" cy="95"/>
            </a:xfrm>
            <a:custGeom>
              <a:avLst/>
              <a:gdLst>
                <a:gd name="T0" fmla="*/ 0 w 168"/>
                <a:gd name="T1" fmla="*/ 94 h 95"/>
                <a:gd name="T2" fmla="*/ 22 w 168"/>
                <a:gd name="T3" fmla="*/ 93 h 95"/>
                <a:gd name="T4" fmla="*/ 44 w 168"/>
                <a:gd name="T5" fmla="*/ 91 h 95"/>
                <a:gd name="T6" fmla="*/ 65 w 168"/>
                <a:gd name="T7" fmla="*/ 89 h 95"/>
                <a:gd name="T8" fmla="*/ 86 w 168"/>
                <a:gd name="T9" fmla="*/ 87 h 95"/>
                <a:gd name="T10" fmla="*/ 103 w 168"/>
                <a:gd name="T11" fmla="*/ 85 h 95"/>
                <a:gd name="T12" fmla="*/ 121 w 168"/>
                <a:gd name="T13" fmla="*/ 83 h 95"/>
                <a:gd name="T14" fmla="*/ 139 w 168"/>
                <a:gd name="T15" fmla="*/ 79 h 95"/>
                <a:gd name="T16" fmla="*/ 155 w 168"/>
                <a:gd name="T17" fmla="*/ 77 h 95"/>
                <a:gd name="T18" fmla="*/ 168 w 168"/>
                <a:gd name="T19" fmla="*/ 72 h 95"/>
                <a:gd name="T20" fmla="*/ 182 w 168"/>
                <a:gd name="T21" fmla="*/ 69 h 95"/>
                <a:gd name="T22" fmla="*/ 196 w 168"/>
                <a:gd name="T23" fmla="*/ 65 h 95"/>
                <a:gd name="T24" fmla="*/ 209 w 168"/>
                <a:gd name="T25" fmla="*/ 61 h 95"/>
                <a:gd name="T26" fmla="*/ 216 w 168"/>
                <a:gd name="T27" fmla="*/ 56 h 95"/>
                <a:gd name="T28" fmla="*/ 226 w 168"/>
                <a:gd name="T29" fmla="*/ 52 h 95"/>
                <a:gd name="T30" fmla="*/ 235 w 168"/>
                <a:gd name="T31" fmla="*/ 47 h 95"/>
                <a:gd name="T32" fmla="*/ 245 w 168"/>
                <a:gd name="T33" fmla="*/ 43 h 95"/>
                <a:gd name="T34" fmla="*/ 249 w 168"/>
                <a:gd name="T35" fmla="*/ 38 h 95"/>
                <a:gd name="T36" fmla="*/ 255 w 168"/>
                <a:gd name="T37" fmla="*/ 33 h 95"/>
                <a:gd name="T38" fmla="*/ 258 w 168"/>
                <a:gd name="T39" fmla="*/ 28 h 95"/>
                <a:gd name="T40" fmla="*/ 264 w 168"/>
                <a:gd name="T41" fmla="*/ 22 h 95"/>
                <a:gd name="T42" fmla="*/ 267 w 168"/>
                <a:gd name="T43" fmla="*/ 17 h 95"/>
                <a:gd name="T44" fmla="*/ 270 w 168"/>
                <a:gd name="T45" fmla="*/ 12 h 95"/>
                <a:gd name="T46" fmla="*/ 270 w 168"/>
                <a:gd name="T47" fmla="*/ 5 h 95"/>
                <a:gd name="T48" fmla="*/ 270 w 168"/>
                <a:gd name="T49" fmla="*/ 0 h 95"/>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68"/>
                <a:gd name="T76" fmla="*/ 0 h 95"/>
                <a:gd name="T77" fmla="*/ 168 w 168"/>
                <a:gd name="T78" fmla="*/ 95 h 95"/>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68" h="95">
                  <a:moveTo>
                    <a:pt x="0" y="94"/>
                  </a:moveTo>
                  <a:lnTo>
                    <a:pt x="14" y="93"/>
                  </a:lnTo>
                  <a:lnTo>
                    <a:pt x="28" y="91"/>
                  </a:lnTo>
                  <a:lnTo>
                    <a:pt x="40" y="89"/>
                  </a:lnTo>
                  <a:lnTo>
                    <a:pt x="53" y="87"/>
                  </a:lnTo>
                  <a:lnTo>
                    <a:pt x="64" y="85"/>
                  </a:lnTo>
                  <a:lnTo>
                    <a:pt x="75" y="83"/>
                  </a:lnTo>
                  <a:lnTo>
                    <a:pt x="86" y="79"/>
                  </a:lnTo>
                  <a:lnTo>
                    <a:pt x="96" y="77"/>
                  </a:lnTo>
                  <a:lnTo>
                    <a:pt x="104" y="72"/>
                  </a:lnTo>
                  <a:lnTo>
                    <a:pt x="113" y="69"/>
                  </a:lnTo>
                  <a:lnTo>
                    <a:pt x="121" y="65"/>
                  </a:lnTo>
                  <a:lnTo>
                    <a:pt x="128" y="61"/>
                  </a:lnTo>
                  <a:lnTo>
                    <a:pt x="134" y="56"/>
                  </a:lnTo>
                  <a:lnTo>
                    <a:pt x="139" y="52"/>
                  </a:lnTo>
                  <a:lnTo>
                    <a:pt x="146" y="47"/>
                  </a:lnTo>
                  <a:lnTo>
                    <a:pt x="151" y="43"/>
                  </a:lnTo>
                  <a:lnTo>
                    <a:pt x="154" y="38"/>
                  </a:lnTo>
                  <a:lnTo>
                    <a:pt x="158" y="33"/>
                  </a:lnTo>
                  <a:lnTo>
                    <a:pt x="160" y="28"/>
                  </a:lnTo>
                  <a:lnTo>
                    <a:pt x="163" y="22"/>
                  </a:lnTo>
                  <a:lnTo>
                    <a:pt x="165" y="17"/>
                  </a:lnTo>
                  <a:lnTo>
                    <a:pt x="167" y="12"/>
                  </a:lnTo>
                  <a:lnTo>
                    <a:pt x="167" y="5"/>
                  </a:lnTo>
                  <a:lnTo>
                    <a:pt x="167"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32" name="Line 31"/>
            <p:cNvSpPr>
              <a:spLocks noChangeShapeType="1"/>
            </p:cNvSpPr>
            <p:nvPr/>
          </p:nvSpPr>
          <p:spPr bwMode="auto">
            <a:xfrm flipV="1">
              <a:off x="446" y="2952"/>
              <a:ext cx="0" cy="2"/>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2033" name="Line 32"/>
            <p:cNvSpPr>
              <a:spLocks noChangeShapeType="1"/>
            </p:cNvSpPr>
            <p:nvPr/>
          </p:nvSpPr>
          <p:spPr bwMode="auto">
            <a:xfrm>
              <a:off x="627" y="2859"/>
              <a:ext cx="1"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2034" name="Freeform 33"/>
            <p:cNvSpPr>
              <a:spLocks/>
            </p:cNvSpPr>
            <p:nvPr/>
          </p:nvSpPr>
          <p:spPr bwMode="auto">
            <a:xfrm>
              <a:off x="648" y="2314"/>
              <a:ext cx="273" cy="201"/>
            </a:xfrm>
            <a:custGeom>
              <a:avLst/>
              <a:gdLst>
                <a:gd name="T0" fmla="*/ 407 w 252"/>
                <a:gd name="T1" fmla="*/ 0 h 201"/>
                <a:gd name="T2" fmla="*/ 398 w 252"/>
                <a:gd name="T3" fmla="*/ 10 h 201"/>
                <a:gd name="T4" fmla="*/ 390 w 252"/>
                <a:gd name="T5" fmla="*/ 19 h 201"/>
                <a:gd name="T6" fmla="*/ 380 w 252"/>
                <a:gd name="T7" fmla="*/ 28 h 201"/>
                <a:gd name="T8" fmla="*/ 368 w 252"/>
                <a:gd name="T9" fmla="*/ 37 h 201"/>
                <a:gd name="T10" fmla="*/ 362 w 252"/>
                <a:gd name="T11" fmla="*/ 46 h 201"/>
                <a:gd name="T12" fmla="*/ 348 w 252"/>
                <a:gd name="T13" fmla="*/ 56 h 201"/>
                <a:gd name="T14" fmla="*/ 336 w 252"/>
                <a:gd name="T15" fmla="*/ 65 h 201"/>
                <a:gd name="T16" fmla="*/ 325 w 252"/>
                <a:gd name="T17" fmla="*/ 74 h 201"/>
                <a:gd name="T18" fmla="*/ 311 w 252"/>
                <a:gd name="T19" fmla="*/ 83 h 201"/>
                <a:gd name="T20" fmla="*/ 297 w 252"/>
                <a:gd name="T21" fmla="*/ 92 h 201"/>
                <a:gd name="T22" fmla="*/ 285 w 252"/>
                <a:gd name="T23" fmla="*/ 100 h 201"/>
                <a:gd name="T24" fmla="*/ 271 w 252"/>
                <a:gd name="T25" fmla="*/ 109 h 201"/>
                <a:gd name="T26" fmla="*/ 253 w 252"/>
                <a:gd name="T27" fmla="*/ 117 h 201"/>
                <a:gd name="T28" fmla="*/ 238 w 252"/>
                <a:gd name="T29" fmla="*/ 126 h 201"/>
                <a:gd name="T30" fmla="*/ 219 w 252"/>
                <a:gd name="T31" fmla="*/ 134 h 201"/>
                <a:gd name="T32" fmla="*/ 203 w 252"/>
                <a:gd name="T33" fmla="*/ 143 h 201"/>
                <a:gd name="T34" fmla="*/ 181 w 252"/>
                <a:gd name="T35" fmla="*/ 151 h 201"/>
                <a:gd name="T36" fmla="*/ 158 w 252"/>
                <a:gd name="T37" fmla="*/ 158 h 201"/>
                <a:gd name="T38" fmla="*/ 137 w 252"/>
                <a:gd name="T39" fmla="*/ 166 h 201"/>
                <a:gd name="T40" fmla="*/ 110 w 252"/>
                <a:gd name="T41" fmla="*/ 172 h 201"/>
                <a:gd name="T42" fmla="*/ 85 w 252"/>
                <a:gd name="T43" fmla="*/ 180 h 201"/>
                <a:gd name="T44" fmla="*/ 58 w 252"/>
                <a:gd name="T45" fmla="*/ 187 h 201"/>
                <a:gd name="T46" fmla="*/ 30 w 252"/>
                <a:gd name="T47" fmla="*/ 193 h 201"/>
                <a:gd name="T48" fmla="*/ 0 w 252"/>
                <a:gd name="T49" fmla="*/ 200 h 201"/>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252"/>
                <a:gd name="T76" fmla="*/ 0 h 201"/>
                <a:gd name="T77" fmla="*/ 252 w 252"/>
                <a:gd name="T78" fmla="*/ 201 h 201"/>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252" h="201">
                  <a:moveTo>
                    <a:pt x="251" y="0"/>
                  </a:moveTo>
                  <a:lnTo>
                    <a:pt x="246" y="10"/>
                  </a:lnTo>
                  <a:lnTo>
                    <a:pt x="240" y="19"/>
                  </a:lnTo>
                  <a:lnTo>
                    <a:pt x="235" y="28"/>
                  </a:lnTo>
                  <a:lnTo>
                    <a:pt x="228" y="37"/>
                  </a:lnTo>
                  <a:lnTo>
                    <a:pt x="223" y="46"/>
                  </a:lnTo>
                  <a:lnTo>
                    <a:pt x="215" y="56"/>
                  </a:lnTo>
                  <a:lnTo>
                    <a:pt x="208" y="65"/>
                  </a:lnTo>
                  <a:lnTo>
                    <a:pt x="201" y="74"/>
                  </a:lnTo>
                  <a:lnTo>
                    <a:pt x="193" y="83"/>
                  </a:lnTo>
                  <a:lnTo>
                    <a:pt x="184" y="92"/>
                  </a:lnTo>
                  <a:lnTo>
                    <a:pt x="176" y="100"/>
                  </a:lnTo>
                  <a:lnTo>
                    <a:pt x="168" y="109"/>
                  </a:lnTo>
                  <a:lnTo>
                    <a:pt x="157" y="117"/>
                  </a:lnTo>
                  <a:lnTo>
                    <a:pt x="148" y="126"/>
                  </a:lnTo>
                  <a:lnTo>
                    <a:pt x="136" y="134"/>
                  </a:lnTo>
                  <a:lnTo>
                    <a:pt x="126" y="143"/>
                  </a:lnTo>
                  <a:lnTo>
                    <a:pt x="112" y="151"/>
                  </a:lnTo>
                  <a:lnTo>
                    <a:pt x="98" y="158"/>
                  </a:lnTo>
                  <a:lnTo>
                    <a:pt x="84" y="166"/>
                  </a:lnTo>
                  <a:lnTo>
                    <a:pt x="68" y="172"/>
                  </a:lnTo>
                  <a:lnTo>
                    <a:pt x="52" y="180"/>
                  </a:lnTo>
                  <a:lnTo>
                    <a:pt x="36" y="187"/>
                  </a:lnTo>
                  <a:lnTo>
                    <a:pt x="18" y="193"/>
                  </a:lnTo>
                  <a:lnTo>
                    <a:pt x="0" y="20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35" name="Line 34"/>
            <p:cNvSpPr>
              <a:spLocks noChangeShapeType="1"/>
            </p:cNvSpPr>
            <p:nvPr/>
          </p:nvSpPr>
          <p:spPr bwMode="auto">
            <a:xfrm>
              <a:off x="919" y="2776"/>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2036" name="Line 35"/>
            <p:cNvSpPr>
              <a:spLocks noChangeShapeType="1"/>
            </p:cNvSpPr>
            <p:nvPr/>
          </p:nvSpPr>
          <p:spPr bwMode="auto">
            <a:xfrm flipV="1">
              <a:off x="648" y="2975"/>
              <a:ext cx="0" cy="2"/>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2037" name="Freeform 36"/>
            <p:cNvSpPr>
              <a:spLocks/>
            </p:cNvSpPr>
            <p:nvPr/>
          </p:nvSpPr>
          <p:spPr bwMode="auto">
            <a:xfrm>
              <a:off x="662" y="2374"/>
              <a:ext cx="15" cy="13"/>
            </a:xfrm>
            <a:custGeom>
              <a:avLst/>
              <a:gdLst>
                <a:gd name="T0" fmla="*/ 28 w 13"/>
                <a:gd name="T1" fmla="*/ 6 h 13"/>
                <a:gd name="T2" fmla="*/ 27 w 13"/>
                <a:gd name="T3" fmla="*/ 10 h 13"/>
                <a:gd name="T4" fmla="*/ 21 w 13"/>
                <a:gd name="T5" fmla="*/ 11 h 13"/>
                <a:gd name="T6" fmla="*/ 14 w 13"/>
                <a:gd name="T7" fmla="*/ 12 h 13"/>
                <a:gd name="T8" fmla="*/ 2 w 13"/>
                <a:gd name="T9" fmla="*/ 11 h 13"/>
                <a:gd name="T10" fmla="*/ 1 w 13"/>
                <a:gd name="T11" fmla="*/ 10 h 13"/>
                <a:gd name="T12" fmla="*/ 0 w 13"/>
                <a:gd name="T13" fmla="*/ 6 h 13"/>
                <a:gd name="T14" fmla="*/ 1 w 13"/>
                <a:gd name="T15" fmla="*/ 3 h 13"/>
                <a:gd name="T16" fmla="*/ 2 w 13"/>
                <a:gd name="T17" fmla="*/ 1 h 13"/>
                <a:gd name="T18" fmla="*/ 14 w 13"/>
                <a:gd name="T19" fmla="*/ 0 h 13"/>
                <a:gd name="T20" fmla="*/ 21 w 13"/>
                <a:gd name="T21" fmla="*/ 1 h 13"/>
                <a:gd name="T22" fmla="*/ 27 w 13"/>
                <a:gd name="T23" fmla="*/ 3 h 13"/>
                <a:gd name="T24" fmla="*/ 2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1" y="10"/>
                  </a:lnTo>
                  <a:lnTo>
                    <a:pt x="9" y="11"/>
                  </a:lnTo>
                  <a:lnTo>
                    <a:pt x="6" y="12"/>
                  </a:lnTo>
                  <a:lnTo>
                    <a:pt x="2" y="11"/>
                  </a:lnTo>
                  <a:lnTo>
                    <a:pt x="1" y="10"/>
                  </a:lnTo>
                  <a:lnTo>
                    <a:pt x="0" y="6"/>
                  </a:lnTo>
                  <a:lnTo>
                    <a:pt x="1" y="3"/>
                  </a:lnTo>
                  <a:lnTo>
                    <a:pt x="2" y="1"/>
                  </a:lnTo>
                  <a:lnTo>
                    <a:pt x="6" y="0"/>
                  </a:lnTo>
                  <a:lnTo>
                    <a:pt x="9" y="1"/>
                  </a:lnTo>
                  <a:lnTo>
                    <a:pt x="11" y="3"/>
                  </a:lnTo>
                  <a:lnTo>
                    <a:pt x="12" y="6"/>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38" name="Freeform 37"/>
            <p:cNvSpPr>
              <a:spLocks/>
            </p:cNvSpPr>
            <p:nvPr/>
          </p:nvSpPr>
          <p:spPr bwMode="auto">
            <a:xfrm>
              <a:off x="662" y="2374"/>
              <a:ext cx="15" cy="13"/>
            </a:xfrm>
            <a:custGeom>
              <a:avLst/>
              <a:gdLst>
                <a:gd name="T0" fmla="*/ 28 w 13"/>
                <a:gd name="T1" fmla="*/ 6 h 13"/>
                <a:gd name="T2" fmla="*/ 27 w 13"/>
                <a:gd name="T3" fmla="*/ 10 h 13"/>
                <a:gd name="T4" fmla="*/ 21 w 13"/>
                <a:gd name="T5" fmla="*/ 11 h 13"/>
                <a:gd name="T6" fmla="*/ 14 w 13"/>
                <a:gd name="T7" fmla="*/ 12 h 13"/>
                <a:gd name="T8" fmla="*/ 2 w 13"/>
                <a:gd name="T9" fmla="*/ 11 h 13"/>
                <a:gd name="T10" fmla="*/ 1 w 13"/>
                <a:gd name="T11" fmla="*/ 10 h 13"/>
                <a:gd name="T12" fmla="*/ 0 w 13"/>
                <a:gd name="T13" fmla="*/ 6 h 13"/>
                <a:gd name="T14" fmla="*/ 1 w 13"/>
                <a:gd name="T15" fmla="*/ 3 h 13"/>
                <a:gd name="T16" fmla="*/ 2 w 13"/>
                <a:gd name="T17" fmla="*/ 1 h 13"/>
                <a:gd name="T18" fmla="*/ 14 w 13"/>
                <a:gd name="T19" fmla="*/ 0 h 13"/>
                <a:gd name="T20" fmla="*/ 21 w 13"/>
                <a:gd name="T21" fmla="*/ 1 h 13"/>
                <a:gd name="T22" fmla="*/ 27 w 13"/>
                <a:gd name="T23" fmla="*/ 3 h 13"/>
                <a:gd name="T24" fmla="*/ 2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1" y="10"/>
                  </a:lnTo>
                  <a:lnTo>
                    <a:pt x="9" y="11"/>
                  </a:lnTo>
                  <a:lnTo>
                    <a:pt x="6" y="12"/>
                  </a:lnTo>
                  <a:lnTo>
                    <a:pt x="2" y="11"/>
                  </a:lnTo>
                  <a:lnTo>
                    <a:pt x="1" y="10"/>
                  </a:lnTo>
                  <a:lnTo>
                    <a:pt x="0" y="6"/>
                  </a:lnTo>
                  <a:lnTo>
                    <a:pt x="1" y="3"/>
                  </a:lnTo>
                  <a:lnTo>
                    <a:pt x="2" y="1"/>
                  </a:lnTo>
                  <a:lnTo>
                    <a:pt x="6" y="0"/>
                  </a:lnTo>
                  <a:lnTo>
                    <a:pt x="9" y="1"/>
                  </a:lnTo>
                  <a:lnTo>
                    <a:pt x="11" y="3"/>
                  </a:lnTo>
                  <a:lnTo>
                    <a:pt x="12" y="6"/>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39" name="Freeform 38"/>
            <p:cNvSpPr>
              <a:spLocks/>
            </p:cNvSpPr>
            <p:nvPr/>
          </p:nvSpPr>
          <p:spPr bwMode="auto">
            <a:xfrm>
              <a:off x="631" y="2378"/>
              <a:ext cx="14" cy="13"/>
            </a:xfrm>
            <a:custGeom>
              <a:avLst/>
              <a:gdLst>
                <a:gd name="T0" fmla="*/ 18 w 13"/>
                <a:gd name="T1" fmla="*/ 6 h 13"/>
                <a:gd name="T2" fmla="*/ 16 w 13"/>
                <a:gd name="T3" fmla="*/ 10 h 13"/>
                <a:gd name="T4" fmla="*/ 15 w 13"/>
                <a:gd name="T5" fmla="*/ 11 h 13"/>
                <a:gd name="T6" fmla="*/ 5 w 13"/>
                <a:gd name="T7" fmla="*/ 12 h 13"/>
                <a:gd name="T8" fmla="*/ 2 w 13"/>
                <a:gd name="T9" fmla="*/ 11 h 13"/>
                <a:gd name="T10" fmla="*/ 1 w 13"/>
                <a:gd name="T11" fmla="*/ 10 h 13"/>
                <a:gd name="T12" fmla="*/ 0 w 13"/>
                <a:gd name="T13" fmla="*/ 6 h 13"/>
                <a:gd name="T14" fmla="*/ 1 w 13"/>
                <a:gd name="T15" fmla="*/ 3 h 13"/>
                <a:gd name="T16" fmla="*/ 2 w 13"/>
                <a:gd name="T17" fmla="*/ 1 h 13"/>
                <a:gd name="T18" fmla="*/ 5 w 13"/>
                <a:gd name="T19" fmla="*/ 0 h 13"/>
                <a:gd name="T20" fmla="*/ 15 w 13"/>
                <a:gd name="T21" fmla="*/ 1 h 13"/>
                <a:gd name="T22" fmla="*/ 16 w 13"/>
                <a:gd name="T23" fmla="*/ 3 h 13"/>
                <a:gd name="T24" fmla="*/ 1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0" y="10"/>
                  </a:lnTo>
                  <a:lnTo>
                    <a:pt x="9" y="11"/>
                  </a:lnTo>
                  <a:lnTo>
                    <a:pt x="5" y="12"/>
                  </a:lnTo>
                  <a:lnTo>
                    <a:pt x="2" y="11"/>
                  </a:lnTo>
                  <a:lnTo>
                    <a:pt x="1" y="10"/>
                  </a:lnTo>
                  <a:lnTo>
                    <a:pt x="0" y="6"/>
                  </a:lnTo>
                  <a:lnTo>
                    <a:pt x="1" y="3"/>
                  </a:lnTo>
                  <a:lnTo>
                    <a:pt x="2" y="1"/>
                  </a:lnTo>
                  <a:lnTo>
                    <a:pt x="5" y="0"/>
                  </a:lnTo>
                  <a:lnTo>
                    <a:pt x="9" y="1"/>
                  </a:lnTo>
                  <a:lnTo>
                    <a:pt x="10" y="3"/>
                  </a:lnTo>
                  <a:lnTo>
                    <a:pt x="12" y="6"/>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40" name="Freeform 39"/>
            <p:cNvSpPr>
              <a:spLocks/>
            </p:cNvSpPr>
            <p:nvPr/>
          </p:nvSpPr>
          <p:spPr bwMode="auto">
            <a:xfrm>
              <a:off x="631" y="2378"/>
              <a:ext cx="14" cy="13"/>
            </a:xfrm>
            <a:custGeom>
              <a:avLst/>
              <a:gdLst>
                <a:gd name="T0" fmla="*/ 18 w 13"/>
                <a:gd name="T1" fmla="*/ 6 h 13"/>
                <a:gd name="T2" fmla="*/ 16 w 13"/>
                <a:gd name="T3" fmla="*/ 10 h 13"/>
                <a:gd name="T4" fmla="*/ 15 w 13"/>
                <a:gd name="T5" fmla="*/ 11 h 13"/>
                <a:gd name="T6" fmla="*/ 5 w 13"/>
                <a:gd name="T7" fmla="*/ 12 h 13"/>
                <a:gd name="T8" fmla="*/ 2 w 13"/>
                <a:gd name="T9" fmla="*/ 11 h 13"/>
                <a:gd name="T10" fmla="*/ 1 w 13"/>
                <a:gd name="T11" fmla="*/ 10 h 13"/>
                <a:gd name="T12" fmla="*/ 0 w 13"/>
                <a:gd name="T13" fmla="*/ 6 h 13"/>
                <a:gd name="T14" fmla="*/ 1 w 13"/>
                <a:gd name="T15" fmla="*/ 3 h 13"/>
                <a:gd name="T16" fmla="*/ 2 w 13"/>
                <a:gd name="T17" fmla="*/ 1 h 13"/>
                <a:gd name="T18" fmla="*/ 5 w 13"/>
                <a:gd name="T19" fmla="*/ 0 h 13"/>
                <a:gd name="T20" fmla="*/ 15 w 13"/>
                <a:gd name="T21" fmla="*/ 1 h 13"/>
                <a:gd name="T22" fmla="*/ 16 w 13"/>
                <a:gd name="T23" fmla="*/ 3 h 13"/>
                <a:gd name="T24" fmla="*/ 1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0" y="10"/>
                  </a:lnTo>
                  <a:lnTo>
                    <a:pt x="9" y="11"/>
                  </a:lnTo>
                  <a:lnTo>
                    <a:pt x="5" y="12"/>
                  </a:lnTo>
                  <a:lnTo>
                    <a:pt x="2" y="11"/>
                  </a:lnTo>
                  <a:lnTo>
                    <a:pt x="1" y="10"/>
                  </a:lnTo>
                  <a:lnTo>
                    <a:pt x="0" y="6"/>
                  </a:lnTo>
                  <a:lnTo>
                    <a:pt x="1" y="3"/>
                  </a:lnTo>
                  <a:lnTo>
                    <a:pt x="2" y="1"/>
                  </a:lnTo>
                  <a:lnTo>
                    <a:pt x="5" y="0"/>
                  </a:lnTo>
                  <a:lnTo>
                    <a:pt x="9" y="1"/>
                  </a:lnTo>
                  <a:lnTo>
                    <a:pt x="10" y="3"/>
                  </a:lnTo>
                  <a:lnTo>
                    <a:pt x="12" y="6"/>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41" name="Freeform 40"/>
            <p:cNvSpPr>
              <a:spLocks/>
            </p:cNvSpPr>
            <p:nvPr/>
          </p:nvSpPr>
          <p:spPr bwMode="auto">
            <a:xfrm>
              <a:off x="450" y="2477"/>
              <a:ext cx="4" cy="6"/>
            </a:xfrm>
            <a:custGeom>
              <a:avLst/>
              <a:gdLst>
                <a:gd name="T0" fmla="*/ 3 w 4"/>
                <a:gd name="T1" fmla="*/ 3 h 6"/>
                <a:gd name="T2" fmla="*/ 3 w 4"/>
                <a:gd name="T3" fmla="*/ 4 h 6"/>
                <a:gd name="T4" fmla="*/ 1 w 4"/>
                <a:gd name="T5" fmla="*/ 5 h 6"/>
                <a:gd name="T6" fmla="*/ 1 w 4"/>
                <a:gd name="T7" fmla="*/ 4 h 6"/>
                <a:gd name="T8" fmla="*/ 0 w 4"/>
                <a:gd name="T9" fmla="*/ 3 h 6"/>
                <a:gd name="T10" fmla="*/ 0 w 4"/>
                <a:gd name="T11" fmla="*/ 1 h 6"/>
                <a:gd name="T12" fmla="*/ 1 w 4"/>
                <a:gd name="T13" fmla="*/ 0 h 6"/>
                <a:gd name="T14" fmla="*/ 3 w 4"/>
                <a:gd name="T15" fmla="*/ 1 h 6"/>
                <a:gd name="T16" fmla="*/ 3 w 4"/>
                <a:gd name="T17" fmla="*/ 3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
                <a:gd name="T28" fmla="*/ 0 h 6"/>
                <a:gd name="T29" fmla="*/ 4 w 4"/>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 h="6">
                  <a:moveTo>
                    <a:pt x="3" y="3"/>
                  </a:moveTo>
                  <a:lnTo>
                    <a:pt x="3" y="4"/>
                  </a:lnTo>
                  <a:lnTo>
                    <a:pt x="1" y="5"/>
                  </a:lnTo>
                  <a:lnTo>
                    <a:pt x="1" y="4"/>
                  </a:lnTo>
                  <a:lnTo>
                    <a:pt x="0" y="3"/>
                  </a:lnTo>
                  <a:lnTo>
                    <a:pt x="0" y="1"/>
                  </a:lnTo>
                  <a:lnTo>
                    <a:pt x="1" y="0"/>
                  </a:lnTo>
                  <a:lnTo>
                    <a:pt x="3" y="1"/>
                  </a:lnTo>
                  <a:lnTo>
                    <a:pt x="3"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42" name="Freeform 41"/>
            <p:cNvSpPr>
              <a:spLocks/>
            </p:cNvSpPr>
            <p:nvPr/>
          </p:nvSpPr>
          <p:spPr bwMode="auto">
            <a:xfrm>
              <a:off x="450" y="2477"/>
              <a:ext cx="4" cy="6"/>
            </a:xfrm>
            <a:custGeom>
              <a:avLst/>
              <a:gdLst>
                <a:gd name="T0" fmla="*/ 3 w 4"/>
                <a:gd name="T1" fmla="*/ 3 h 6"/>
                <a:gd name="T2" fmla="*/ 3 w 4"/>
                <a:gd name="T3" fmla="*/ 4 h 6"/>
                <a:gd name="T4" fmla="*/ 1 w 4"/>
                <a:gd name="T5" fmla="*/ 5 h 6"/>
                <a:gd name="T6" fmla="*/ 1 w 4"/>
                <a:gd name="T7" fmla="*/ 4 h 6"/>
                <a:gd name="T8" fmla="*/ 0 w 4"/>
                <a:gd name="T9" fmla="*/ 3 h 6"/>
                <a:gd name="T10" fmla="*/ 0 w 4"/>
                <a:gd name="T11" fmla="*/ 1 h 6"/>
                <a:gd name="T12" fmla="*/ 1 w 4"/>
                <a:gd name="T13" fmla="*/ 0 h 6"/>
                <a:gd name="T14" fmla="*/ 3 w 4"/>
                <a:gd name="T15" fmla="*/ 1 h 6"/>
                <a:gd name="T16" fmla="*/ 3 w 4"/>
                <a:gd name="T17" fmla="*/ 3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
                <a:gd name="T28" fmla="*/ 0 h 6"/>
                <a:gd name="T29" fmla="*/ 4 w 4"/>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 h="6">
                  <a:moveTo>
                    <a:pt x="3" y="3"/>
                  </a:moveTo>
                  <a:lnTo>
                    <a:pt x="3" y="4"/>
                  </a:lnTo>
                  <a:lnTo>
                    <a:pt x="1" y="5"/>
                  </a:lnTo>
                  <a:lnTo>
                    <a:pt x="1" y="4"/>
                  </a:lnTo>
                  <a:lnTo>
                    <a:pt x="0" y="3"/>
                  </a:lnTo>
                  <a:lnTo>
                    <a:pt x="0" y="1"/>
                  </a:lnTo>
                  <a:lnTo>
                    <a:pt x="1" y="0"/>
                  </a:lnTo>
                  <a:lnTo>
                    <a:pt x="3" y="1"/>
                  </a:lnTo>
                  <a:lnTo>
                    <a:pt x="3"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43" name="Freeform 42"/>
            <p:cNvSpPr>
              <a:spLocks/>
            </p:cNvSpPr>
            <p:nvPr/>
          </p:nvSpPr>
          <p:spPr bwMode="auto">
            <a:xfrm>
              <a:off x="464" y="2476"/>
              <a:ext cx="9" cy="6"/>
            </a:xfrm>
            <a:custGeom>
              <a:avLst/>
              <a:gdLst>
                <a:gd name="T0" fmla="*/ 14 w 8"/>
                <a:gd name="T1" fmla="*/ 2 h 6"/>
                <a:gd name="T2" fmla="*/ 11 w 8"/>
                <a:gd name="T3" fmla="*/ 4 h 6"/>
                <a:gd name="T4" fmla="*/ 3 w 8"/>
                <a:gd name="T5" fmla="*/ 5 h 6"/>
                <a:gd name="T6" fmla="*/ 1 w 8"/>
                <a:gd name="T7" fmla="*/ 4 h 6"/>
                <a:gd name="T8" fmla="*/ 0 w 8"/>
                <a:gd name="T9" fmla="*/ 2 h 6"/>
                <a:gd name="T10" fmla="*/ 2 w 8"/>
                <a:gd name="T11" fmla="*/ 0 h 6"/>
                <a:gd name="T12" fmla="*/ 10 w 8"/>
                <a:gd name="T13" fmla="*/ 0 h 6"/>
                <a:gd name="T14" fmla="*/ 12 w 8"/>
                <a:gd name="T15" fmla="*/ 0 h 6"/>
                <a:gd name="T16" fmla="*/ 14 w 8"/>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6"/>
                <a:gd name="T29" fmla="*/ 8 w 8"/>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6">
                  <a:moveTo>
                    <a:pt x="7" y="2"/>
                  </a:moveTo>
                  <a:lnTo>
                    <a:pt x="5" y="4"/>
                  </a:lnTo>
                  <a:lnTo>
                    <a:pt x="3" y="5"/>
                  </a:lnTo>
                  <a:lnTo>
                    <a:pt x="1" y="4"/>
                  </a:lnTo>
                  <a:lnTo>
                    <a:pt x="0" y="2"/>
                  </a:lnTo>
                  <a:lnTo>
                    <a:pt x="2" y="0"/>
                  </a:lnTo>
                  <a:lnTo>
                    <a:pt x="4" y="0"/>
                  </a:lnTo>
                  <a:lnTo>
                    <a:pt x="6" y="0"/>
                  </a:lnTo>
                  <a:lnTo>
                    <a:pt x="7"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44" name="Freeform 43"/>
            <p:cNvSpPr>
              <a:spLocks/>
            </p:cNvSpPr>
            <p:nvPr/>
          </p:nvSpPr>
          <p:spPr bwMode="auto">
            <a:xfrm>
              <a:off x="464" y="2476"/>
              <a:ext cx="9" cy="6"/>
            </a:xfrm>
            <a:custGeom>
              <a:avLst/>
              <a:gdLst>
                <a:gd name="T0" fmla="*/ 14 w 8"/>
                <a:gd name="T1" fmla="*/ 2 h 6"/>
                <a:gd name="T2" fmla="*/ 11 w 8"/>
                <a:gd name="T3" fmla="*/ 4 h 6"/>
                <a:gd name="T4" fmla="*/ 3 w 8"/>
                <a:gd name="T5" fmla="*/ 5 h 6"/>
                <a:gd name="T6" fmla="*/ 1 w 8"/>
                <a:gd name="T7" fmla="*/ 4 h 6"/>
                <a:gd name="T8" fmla="*/ 0 w 8"/>
                <a:gd name="T9" fmla="*/ 2 h 6"/>
                <a:gd name="T10" fmla="*/ 2 w 8"/>
                <a:gd name="T11" fmla="*/ 0 h 6"/>
                <a:gd name="T12" fmla="*/ 10 w 8"/>
                <a:gd name="T13" fmla="*/ 0 h 6"/>
                <a:gd name="T14" fmla="*/ 12 w 8"/>
                <a:gd name="T15" fmla="*/ 0 h 6"/>
                <a:gd name="T16" fmla="*/ 14 w 8"/>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6"/>
                <a:gd name="T29" fmla="*/ 8 w 8"/>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6">
                  <a:moveTo>
                    <a:pt x="7" y="2"/>
                  </a:moveTo>
                  <a:lnTo>
                    <a:pt x="5" y="4"/>
                  </a:lnTo>
                  <a:lnTo>
                    <a:pt x="3" y="5"/>
                  </a:lnTo>
                  <a:lnTo>
                    <a:pt x="1" y="4"/>
                  </a:lnTo>
                  <a:lnTo>
                    <a:pt x="0" y="2"/>
                  </a:lnTo>
                  <a:lnTo>
                    <a:pt x="2" y="0"/>
                  </a:lnTo>
                  <a:lnTo>
                    <a:pt x="4" y="0"/>
                  </a:lnTo>
                  <a:lnTo>
                    <a:pt x="6" y="0"/>
                  </a:lnTo>
                  <a:lnTo>
                    <a:pt x="7"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45" name="Freeform 44"/>
            <p:cNvSpPr>
              <a:spLocks/>
            </p:cNvSpPr>
            <p:nvPr/>
          </p:nvSpPr>
          <p:spPr bwMode="auto">
            <a:xfrm>
              <a:off x="480" y="2473"/>
              <a:ext cx="9" cy="8"/>
            </a:xfrm>
            <a:custGeom>
              <a:avLst/>
              <a:gdLst>
                <a:gd name="T0" fmla="*/ 14 w 8"/>
                <a:gd name="T1" fmla="*/ 3 h 8"/>
                <a:gd name="T2" fmla="*/ 12 w 8"/>
                <a:gd name="T3" fmla="*/ 6 h 8"/>
                <a:gd name="T4" fmla="*/ 10 w 8"/>
                <a:gd name="T5" fmla="*/ 7 h 8"/>
                <a:gd name="T6" fmla="*/ 1 w 8"/>
                <a:gd name="T7" fmla="*/ 6 h 8"/>
                <a:gd name="T8" fmla="*/ 0 w 8"/>
                <a:gd name="T9" fmla="*/ 3 h 8"/>
                <a:gd name="T10" fmla="*/ 1 w 8"/>
                <a:gd name="T11" fmla="*/ 1 h 8"/>
                <a:gd name="T12" fmla="*/ 10 w 8"/>
                <a:gd name="T13" fmla="*/ 0 h 8"/>
                <a:gd name="T14" fmla="*/ 12 w 8"/>
                <a:gd name="T15" fmla="*/ 1 h 8"/>
                <a:gd name="T16" fmla="*/ 14 w 8"/>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8"/>
                <a:gd name="T29" fmla="*/ 8 w 8"/>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8">
                  <a:moveTo>
                    <a:pt x="7" y="3"/>
                  </a:moveTo>
                  <a:lnTo>
                    <a:pt x="6" y="6"/>
                  </a:lnTo>
                  <a:lnTo>
                    <a:pt x="4" y="7"/>
                  </a:lnTo>
                  <a:lnTo>
                    <a:pt x="1" y="6"/>
                  </a:lnTo>
                  <a:lnTo>
                    <a:pt x="0" y="3"/>
                  </a:lnTo>
                  <a:lnTo>
                    <a:pt x="1" y="1"/>
                  </a:lnTo>
                  <a:lnTo>
                    <a:pt x="4" y="0"/>
                  </a:lnTo>
                  <a:lnTo>
                    <a:pt x="6" y="1"/>
                  </a:lnTo>
                  <a:lnTo>
                    <a:pt x="7"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46" name="Freeform 45"/>
            <p:cNvSpPr>
              <a:spLocks/>
            </p:cNvSpPr>
            <p:nvPr/>
          </p:nvSpPr>
          <p:spPr bwMode="auto">
            <a:xfrm>
              <a:off x="480" y="2473"/>
              <a:ext cx="9" cy="8"/>
            </a:xfrm>
            <a:custGeom>
              <a:avLst/>
              <a:gdLst>
                <a:gd name="T0" fmla="*/ 14 w 8"/>
                <a:gd name="T1" fmla="*/ 3 h 8"/>
                <a:gd name="T2" fmla="*/ 12 w 8"/>
                <a:gd name="T3" fmla="*/ 6 h 8"/>
                <a:gd name="T4" fmla="*/ 10 w 8"/>
                <a:gd name="T5" fmla="*/ 7 h 8"/>
                <a:gd name="T6" fmla="*/ 1 w 8"/>
                <a:gd name="T7" fmla="*/ 6 h 8"/>
                <a:gd name="T8" fmla="*/ 0 w 8"/>
                <a:gd name="T9" fmla="*/ 3 h 8"/>
                <a:gd name="T10" fmla="*/ 1 w 8"/>
                <a:gd name="T11" fmla="*/ 1 h 8"/>
                <a:gd name="T12" fmla="*/ 10 w 8"/>
                <a:gd name="T13" fmla="*/ 0 h 8"/>
                <a:gd name="T14" fmla="*/ 12 w 8"/>
                <a:gd name="T15" fmla="*/ 1 h 8"/>
                <a:gd name="T16" fmla="*/ 14 w 8"/>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8"/>
                <a:gd name="T29" fmla="*/ 8 w 8"/>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8">
                  <a:moveTo>
                    <a:pt x="7" y="3"/>
                  </a:moveTo>
                  <a:lnTo>
                    <a:pt x="6" y="6"/>
                  </a:lnTo>
                  <a:lnTo>
                    <a:pt x="4" y="7"/>
                  </a:lnTo>
                  <a:lnTo>
                    <a:pt x="1" y="6"/>
                  </a:lnTo>
                  <a:lnTo>
                    <a:pt x="0" y="3"/>
                  </a:lnTo>
                  <a:lnTo>
                    <a:pt x="1" y="1"/>
                  </a:lnTo>
                  <a:lnTo>
                    <a:pt x="4" y="0"/>
                  </a:lnTo>
                  <a:lnTo>
                    <a:pt x="6" y="1"/>
                  </a:lnTo>
                  <a:lnTo>
                    <a:pt x="7"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47" name="Freeform 46"/>
            <p:cNvSpPr>
              <a:spLocks/>
            </p:cNvSpPr>
            <p:nvPr/>
          </p:nvSpPr>
          <p:spPr bwMode="auto">
            <a:xfrm>
              <a:off x="499" y="2472"/>
              <a:ext cx="9" cy="7"/>
            </a:xfrm>
            <a:custGeom>
              <a:avLst/>
              <a:gdLst>
                <a:gd name="T0" fmla="*/ 14 w 8"/>
                <a:gd name="T1" fmla="*/ 2 h 7"/>
                <a:gd name="T2" fmla="*/ 12 w 8"/>
                <a:gd name="T3" fmla="*/ 5 h 7"/>
                <a:gd name="T4" fmla="*/ 10 w 8"/>
                <a:gd name="T5" fmla="*/ 6 h 7"/>
                <a:gd name="T6" fmla="*/ 1 w 8"/>
                <a:gd name="T7" fmla="*/ 5 h 7"/>
                <a:gd name="T8" fmla="*/ 0 w 8"/>
                <a:gd name="T9" fmla="*/ 2 h 7"/>
                <a:gd name="T10" fmla="*/ 1 w 8"/>
                <a:gd name="T11" fmla="*/ 0 h 7"/>
                <a:gd name="T12" fmla="*/ 10 w 8"/>
                <a:gd name="T13" fmla="*/ 0 h 7"/>
                <a:gd name="T14" fmla="*/ 12 w 8"/>
                <a:gd name="T15" fmla="*/ 0 h 7"/>
                <a:gd name="T16" fmla="*/ 14 w 8"/>
                <a:gd name="T17" fmla="*/ 2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7"/>
                <a:gd name="T29" fmla="*/ 8 w 8"/>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7">
                  <a:moveTo>
                    <a:pt x="7" y="2"/>
                  </a:moveTo>
                  <a:lnTo>
                    <a:pt x="6" y="5"/>
                  </a:lnTo>
                  <a:lnTo>
                    <a:pt x="4" y="6"/>
                  </a:lnTo>
                  <a:lnTo>
                    <a:pt x="1" y="5"/>
                  </a:lnTo>
                  <a:lnTo>
                    <a:pt x="0" y="2"/>
                  </a:lnTo>
                  <a:lnTo>
                    <a:pt x="1" y="0"/>
                  </a:lnTo>
                  <a:lnTo>
                    <a:pt x="4" y="0"/>
                  </a:lnTo>
                  <a:lnTo>
                    <a:pt x="6" y="0"/>
                  </a:lnTo>
                  <a:lnTo>
                    <a:pt x="7"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48" name="Freeform 47"/>
            <p:cNvSpPr>
              <a:spLocks/>
            </p:cNvSpPr>
            <p:nvPr/>
          </p:nvSpPr>
          <p:spPr bwMode="auto">
            <a:xfrm>
              <a:off x="499" y="2472"/>
              <a:ext cx="9" cy="7"/>
            </a:xfrm>
            <a:custGeom>
              <a:avLst/>
              <a:gdLst>
                <a:gd name="T0" fmla="*/ 14 w 8"/>
                <a:gd name="T1" fmla="*/ 2 h 7"/>
                <a:gd name="T2" fmla="*/ 12 w 8"/>
                <a:gd name="T3" fmla="*/ 5 h 7"/>
                <a:gd name="T4" fmla="*/ 10 w 8"/>
                <a:gd name="T5" fmla="*/ 6 h 7"/>
                <a:gd name="T6" fmla="*/ 1 w 8"/>
                <a:gd name="T7" fmla="*/ 5 h 7"/>
                <a:gd name="T8" fmla="*/ 0 w 8"/>
                <a:gd name="T9" fmla="*/ 2 h 7"/>
                <a:gd name="T10" fmla="*/ 1 w 8"/>
                <a:gd name="T11" fmla="*/ 0 h 7"/>
                <a:gd name="T12" fmla="*/ 10 w 8"/>
                <a:gd name="T13" fmla="*/ 0 h 7"/>
                <a:gd name="T14" fmla="*/ 12 w 8"/>
                <a:gd name="T15" fmla="*/ 0 h 7"/>
                <a:gd name="T16" fmla="*/ 14 w 8"/>
                <a:gd name="T17" fmla="*/ 2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7"/>
                <a:gd name="T29" fmla="*/ 8 w 8"/>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7">
                  <a:moveTo>
                    <a:pt x="7" y="2"/>
                  </a:moveTo>
                  <a:lnTo>
                    <a:pt x="6" y="5"/>
                  </a:lnTo>
                  <a:lnTo>
                    <a:pt x="4" y="6"/>
                  </a:lnTo>
                  <a:lnTo>
                    <a:pt x="1" y="5"/>
                  </a:lnTo>
                  <a:lnTo>
                    <a:pt x="0" y="2"/>
                  </a:lnTo>
                  <a:lnTo>
                    <a:pt x="1" y="0"/>
                  </a:lnTo>
                  <a:lnTo>
                    <a:pt x="4" y="0"/>
                  </a:lnTo>
                  <a:lnTo>
                    <a:pt x="6" y="0"/>
                  </a:lnTo>
                  <a:lnTo>
                    <a:pt x="7"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49" name="Freeform 48"/>
            <p:cNvSpPr>
              <a:spLocks/>
            </p:cNvSpPr>
            <p:nvPr/>
          </p:nvSpPr>
          <p:spPr bwMode="auto">
            <a:xfrm>
              <a:off x="518" y="2467"/>
              <a:ext cx="7" cy="8"/>
            </a:xfrm>
            <a:custGeom>
              <a:avLst/>
              <a:gdLst>
                <a:gd name="T0" fmla="*/ 13 w 6"/>
                <a:gd name="T1" fmla="*/ 3 h 8"/>
                <a:gd name="T2" fmla="*/ 13 w 6"/>
                <a:gd name="T3" fmla="*/ 6 h 8"/>
                <a:gd name="T4" fmla="*/ 11 w 6"/>
                <a:gd name="T5" fmla="*/ 7 h 8"/>
                <a:gd name="T6" fmla="*/ 1 w 6"/>
                <a:gd name="T7" fmla="*/ 6 h 8"/>
                <a:gd name="T8" fmla="*/ 0 w 6"/>
                <a:gd name="T9" fmla="*/ 3 h 8"/>
                <a:gd name="T10" fmla="*/ 1 w 6"/>
                <a:gd name="T11" fmla="*/ 1 h 8"/>
                <a:gd name="T12" fmla="*/ 2 w 6"/>
                <a:gd name="T13" fmla="*/ 0 h 8"/>
                <a:gd name="T14" fmla="*/ 13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5" y="6"/>
                  </a:lnTo>
                  <a:lnTo>
                    <a:pt x="4" y="7"/>
                  </a:lnTo>
                  <a:lnTo>
                    <a:pt x="1" y="6"/>
                  </a:lnTo>
                  <a:lnTo>
                    <a:pt x="0" y="3"/>
                  </a:lnTo>
                  <a:lnTo>
                    <a:pt x="1" y="1"/>
                  </a:lnTo>
                  <a:lnTo>
                    <a:pt x="2" y="0"/>
                  </a:lnTo>
                  <a:lnTo>
                    <a:pt x="5"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50" name="Freeform 49"/>
            <p:cNvSpPr>
              <a:spLocks/>
            </p:cNvSpPr>
            <p:nvPr/>
          </p:nvSpPr>
          <p:spPr bwMode="auto">
            <a:xfrm>
              <a:off x="518" y="2467"/>
              <a:ext cx="7" cy="8"/>
            </a:xfrm>
            <a:custGeom>
              <a:avLst/>
              <a:gdLst>
                <a:gd name="T0" fmla="*/ 13 w 6"/>
                <a:gd name="T1" fmla="*/ 3 h 8"/>
                <a:gd name="T2" fmla="*/ 13 w 6"/>
                <a:gd name="T3" fmla="*/ 6 h 8"/>
                <a:gd name="T4" fmla="*/ 11 w 6"/>
                <a:gd name="T5" fmla="*/ 7 h 8"/>
                <a:gd name="T6" fmla="*/ 1 w 6"/>
                <a:gd name="T7" fmla="*/ 6 h 8"/>
                <a:gd name="T8" fmla="*/ 0 w 6"/>
                <a:gd name="T9" fmla="*/ 3 h 8"/>
                <a:gd name="T10" fmla="*/ 1 w 6"/>
                <a:gd name="T11" fmla="*/ 1 h 8"/>
                <a:gd name="T12" fmla="*/ 2 w 6"/>
                <a:gd name="T13" fmla="*/ 0 h 8"/>
                <a:gd name="T14" fmla="*/ 13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5" y="6"/>
                  </a:lnTo>
                  <a:lnTo>
                    <a:pt x="4" y="7"/>
                  </a:lnTo>
                  <a:lnTo>
                    <a:pt x="1" y="6"/>
                  </a:lnTo>
                  <a:lnTo>
                    <a:pt x="0" y="3"/>
                  </a:lnTo>
                  <a:lnTo>
                    <a:pt x="1" y="1"/>
                  </a:lnTo>
                  <a:lnTo>
                    <a:pt x="2" y="0"/>
                  </a:lnTo>
                  <a:lnTo>
                    <a:pt x="5"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51" name="Freeform 50"/>
            <p:cNvSpPr>
              <a:spLocks/>
            </p:cNvSpPr>
            <p:nvPr/>
          </p:nvSpPr>
          <p:spPr bwMode="auto">
            <a:xfrm>
              <a:off x="539" y="2463"/>
              <a:ext cx="6" cy="6"/>
            </a:xfrm>
            <a:custGeom>
              <a:avLst/>
              <a:gdLst>
                <a:gd name="T0" fmla="*/ 5 w 6"/>
                <a:gd name="T1" fmla="*/ 2 h 6"/>
                <a:gd name="T2" fmla="*/ 3 w 6"/>
                <a:gd name="T3" fmla="*/ 4 h 6"/>
                <a:gd name="T4" fmla="*/ 2 w 6"/>
                <a:gd name="T5" fmla="*/ 5 h 6"/>
                <a:gd name="T6" fmla="*/ 0 w 6"/>
                <a:gd name="T7" fmla="*/ 4 h 6"/>
                <a:gd name="T8" fmla="*/ 0 w 6"/>
                <a:gd name="T9" fmla="*/ 2 h 6"/>
                <a:gd name="T10" fmla="*/ 2 w 6"/>
                <a:gd name="T11" fmla="*/ 1 h 6"/>
                <a:gd name="T12" fmla="*/ 3 w 6"/>
                <a:gd name="T13" fmla="*/ 0 h 6"/>
                <a:gd name="T14" fmla="*/ 5 w 6"/>
                <a:gd name="T15" fmla="*/ 1 h 6"/>
                <a:gd name="T16" fmla="*/ 5 w 6"/>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2"/>
                  </a:moveTo>
                  <a:lnTo>
                    <a:pt x="3" y="4"/>
                  </a:lnTo>
                  <a:lnTo>
                    <a:pt x="2" y="5"/>
                  </a:lnTo>
                  <a:lnTo>
                    <a:pt x="0" y="4"/>
                  </a:lnTo>
                  <a:lnTo>
                    <a:pt x="0" y="2"/>
                  </a:lnTo>
                  <a:lnTo>
                    <a:pt x="2" y="1"/>
                  </a:lnTo>
                  <a:lnTo>
                    <a:pt x="3" y="0"/>
                  </a:lnTo>
                  <a:lnTo>
                    <a:pt x="5" y="1"/>
                  </a:lnTo>
                  <a:lnTo>
                    <a:pt x="5"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52" name="Freeform 51"/>
            <p:cNvSpPr>
              <a:spLocks/>
            </p:cNvSpPr>
            <p:nvPr/>
          </p:nvSpPr>
          <p:spPr bwMode="auto">
            <a:xfrm>
              <a:off x="539" y="2463"/>
              <a:ext cx="6" cy="6"/>
            </a:xfrm>
            <a:custGeom>
              <a:avLst/>
              <a:gdLst>
                <a:gd name="T0" fmla="*/ 5 w 6"/>
                <a:gd name="T1" fmla="*/ 2 h 6"/>
                <a:gd name="T2" fmla="*/ 3 w 6"/>
                <a:gd name="T3" fmla="*/ 4 h 6"/>
                <a:gd name="T4" fmla="*/ 2 w 6"/>
                <a:gd name="T5" fmla="*/ 5 h 6"/>
                <a:gd name="T6" fmla="*/ 0 w 6"/>
                <a:gd name="T7" fmla="*/ 4 h 6"/>
                <a:gd name="T8" fmla="*/ 0 w 6"/>
                <a:gd name="T9" fmla="*/ 2 h 6"/>
                <a:gd name="T10" fmla="*/ 2 w 6"/>
                <a:gd name="T11" fmla="*/ 1 h 6"/>
                <a:gd name="T12" fmla="*/ 3 w 6"/>
                <a:gd name="T13" fmla="*/ 0 h 6"/>
                <a:gd name="T14" fmla="*/ 5 w 6"/>
                <a:gd name="T15" fmla="*/ 1 h 6"/>
                <a:gd name="T16" fmla="*/ 5 w 6"/>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2"/>
                  </a:moveTo>
                  <a:lnTo>
                    <a:pt x="3" y="4"/>
                  </a:lnTo>
                  <a:lnTo>
                    <a:pt x="2" y="5"/>
                  </a:lnTo>
                  <a:lnTo>
                    <a:pt x="0" y="4"/>
                  </a:lnTo>
                  <a:lnTo>
                    <a:pt x="0" y="2"/>
                  </a:lnTo>
                  <a:lnTo>
                    <a:pt x="2" y="1"/>
                  </a:lnTo>
                  <a:lnTo>
                    <a:pt x="3" y="0"/>
                  </a:lnTo>
                  <a:lnTo>
                    <a:pt x="5" y="1"/>
                  </a:lnTo>
                  <a:lnTo>
                    <a:pt x="5"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53" name="Freeform 52"/>
            <p:cNvSpPr>
              <a:spLocks/>
            </p:cNvSpPr>
            <p:nvPr/>
          </p:nvSpPr>
          <p:spPr bwMode="auto">
            <a:xfrm>
              <a:off x="558" y="2455"/>
              <a:ext cx="7" cy="6"/>
            </a:xfrm>
            <a:custGeom>
              <a:avLst/>
              <a:gdLst>
                <a:gd name="T0" fmla="*/ 13 w 6"/>
                <a:gd name="T1" fmla="*/ 2 h 6"/>
                <a:gd name="T2" fmla="*/ 13 w 6"/>
                <a:gd name="T3" fmla="*/ 4 h 6"/>
                <a:gd name="T4" fmla="*/ 13 w 6"/>
                <a:gd name="T5" fmla="*/ 5 h 6"/>
                <a:gd name="T6" fmla="*/ 2 w 6"/>
                <a:gd name="T7" fmla="*/ 5 h 6"/>
                <a:gd name="T8" fmla="*/ 0 w 6"/>
                <a:gd name="T9" fmla="*/ 3 h 6"/>
                <a:gd name="T10" fmla="*/ 0 w 6"/>
                <a:gd name="T11" fmla="*/ 1 h 6"/>
                <a:gd name="T12" fmla="*/ 0 w 6"/>
                <a:gd name="T13" fmla="*/ 0 h 6"/>
                <a:gd name="T14" fmla="*/ 9 w 6"/>
                <a:gd name="T15" fmla="*/ 0 h 6"/>
                <a:gd name="T16" fmla="*/ 13 w 6"/>
                <a:gd name="T17" fmla="*/ 0 h 6"/>
                <a:gd name="T18" fmla="*/ 13 w 6"/>
                <a:gd name="T19" fmla="*/ 2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
                <a:gd name="T31" fmla="*/ 0 h 6"/>
                <a:gd name="T32" fmla="*/ 6 w 6"/>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 h="6">
                  <a:moveTo>
                    <a:pt x="5" y="2"/>
                  </a:moveTo>
                  <a:lnTo>
                    <a:pt x="5" y="4"/>
                  </a:lnTo>
                  <a:lnTo>
                    <a:pt x="5" y="5"/>
                  </a:lnTo>
                  <a:lnTo>
                    <a:pt x="2" y="5"/>
                  </a:lnTo>
                  <a:lnTo>
                    <a:pt x="0" y="3"/>
                  </a:lnTo>
                  <a:lnTo>
                    <a:pt x="0" y="1"/>
                  </a:lnTo>
                  <a:lnTo>
                    <a:pt x="0" y="0"/>
                  </a:lnTo>
                  <a:lnTo>
                    <a:pt x="3" y="0"/>
                  </a:lnTo>
                  <a:lnTo>
                    <a:pt x="5" y="0"/>
                  </a:lnTo>
                  <a:lnTo>
                    <a:pt x="5"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54" name="Freeform 53"/>
            <p:cNvSpPr>
              <a:spLocks/>
            </p:cNvSpPr>
            <p:nvPr/>
          </p:nvSpPr>
          <p:spPr bwMode="auto">
            <a:xfrm>
              <a:off x="558" y="2455"/>
              <a:ext cx="7" cy="6"/>
            </a:xfrm>
            <a:custGeom>
              <a:avLst/>
              <a:gdLst>
                <a:gd name="T0" fmla="*/ 13 w 6"/>
                <a:gd name="T1" fmla="*/ 2 h 6"/>
                <a:gd name="T2" fmla="*/ 13 w 6"/>
                <a:gd name="T3" fmla="*/ 4 h 6"/>
                <a:gd name="T4" fmla="*/ 13 w 6"/>
                <a:gd name="T5" fmla="*/ 5 h 6"/>
                <a:gd name="T6" fmla="*/ 2 w 6"/>
                <a:gd name="T7" fmla="*/ 5 h 6"/>
                <a:gd name="T8" fmla="*/ 0 w 6"/>
                <a:gd name="T9" fmla="*/ 3 h 6"/>
                <a:gd name="T10" fmla="*/ 0 w 6"/>
                <a:gd name="T11" fmla="*/ 1 h 6"/>
                <a:gd name="T12" fmla="*/ 0 w 6"/>
                <a:gd name="T13" fmla="*/ 0 h 6"/>
                <a:gd name="T14" fmla="*/ 9 w 6"/>
                <a:gd name="T15" fmla="*/ 0 h 6"/>
                <a:gd name="T16" fmla="*/ 13 w 6"/>
                <a:gd name="T17" fmla="*/ 0 h 6"/>
                <a:gd name="T18" fmla="*/ 13 w 6"/>
                <a:gd name="T19" fmla="*/ 2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
                <a:gd name="T31" fmla="*/ 0 h 6"/>
                <a:gd name="T32" fmla="*/ 6 w 6"/>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 h="6">
                  <a:moveTo>
                    <a:pt x="5" y="2"/>
                  </a:moveTo>
                  <a:lnTo>
                    <a:pt x="5" y="4"/>
                  </a:lnTo>
                  <a:lnTo>
                    <a:pt x="5" y="5"/>
                  </a:lnTo>
                  <a:lnTo>
                    <a:pt x="2" y="5"/>
                  </a:lnTo>
                  <a:lnTo>
                    <a:pt x="0" y="3"/>
                  </a:lnTo>
                  <a:lnTo>
                    <a:pt x="0" y="1"/>
                  </a:lnTo>
                  <a:lnTo>
                    <a:pt x="0" y="0"/>
                  </a:lnTo>
                  <a:lnTo>
                    <a:pt x="3" y="0"/>
                  </a:lnTo>
                  <a:lnTo>
                    <a:pt x="5" y="0"/>
                  </a:lnTo>
                  <a:lnTo>
                    <a:pt x="5"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55" name="Freeform 54"/>
            <p:cNvSpPr>
              <a:spLocks/>
            </p:cNvSpPr>
            <p:nvPr/>
          </p:nvSpPr>
          <p:spPr bwMode="auto">
            <a:xfrm>
              <a:off x="577" y="2445"/>
              <a:ext cx="7" cy="7"/>
            </a:xfrm>
            <a:custGeom>
              <a:avLst/>
              <a:gdLst>
                <a:gd name="T0" fmla="*/ 6 w 7"/>
                <a:gd name="T1" fmla="*/ 3 h 7"/>
                <a:gd name="T2" fmla="*/ 6 w 7"/>
                <a:gd name="T3" fmla="*/ 4 h 7"/>
                <a:gd name="T4" fmla="*/ 5 w 7"/>
                <a:gd name="T5" fmla="*/ 6 h 7"/>
                <a:gd name="T6" fmla="*/ 3 w 7"/>
                <a:gd name="T7" fmla="*/ 6 h 7"/>
                <a:gd name="T8" fmla="*/ 1 w 7"/>
                <a:gd name="T9" fmla="*/ 3 h 7"/>
                <a:gd name="T10" fmla="*/ 0 w 7"/>
                <a:gd name="T11" fmla="*/ 2 h 7"/>
                <a:gd name="T12" fmla="*/ 1 w 7"/>
                <a:gd name="T13" fmla="*/ 0 h 7"/>
                <a:gd name="T14" fmla="*/ 4 w 7"/>
                <a:gd name="T15" fmla="*/ 0 h 7"/>
                <a:gd name="T16" fmla="*/ 5 w 7"/>
                <a:gd name="T17" fmla="*/ 1 h 7"/>
                <a:gd name="T18" fmla="*/ 6 w 7"/>
                <a:gd name="T19" fmla="*/ 3 h 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7"/>
                <a:gd name="T32" fmla="*/ 7 w 7"/>
                <a:gd name="T33" fmla="*/ 7 h 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7">
                  <a:moveTo>
                    <a:pt x="6" y="3"/>
                  </a:moveTo>
                  <a:lnTo>
                    <a:pt x="6" y="4"/>
                  </a:lnTo>
                  <a:lnTo>
                    <a:pt x="5" y="6"/>
                  </a:lnTo>
                  <a:lnTo>
                    <a:pt x="3" y="6"/>
                  </a:lnTo>
                  <a:lnTo>
                    <a:pt x="1" y="3"/>
                  </a:lnTo>
                  <a:lnTo>
                    <a:pt x="0" y="2"/>
                  </a:lnTo>
                  <a:lnTo>
                    <a:pt x="1" y="0"/>
                  </a:lnTo>
                  <a:lnTo>
                    <a:pt x="4" y="0"/>
                  </a:lnTo>
                  <a:lnTo>
                    <a:pt x="5" y="1"/>
                  </a:lnTo>
                  <a:lnTo>
                    <a:pt x="6"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56" name="Freeform 55"/>
            <p:cNvSpPr>
              <a:spLocks/>
            </p:cNvSpPr>
            <p:nvPr/>
          </p:nvSpPr>
          <p:spPr bwMode="auto">
            <a:xfrm>
              <a:off x="577" y="2445"/>
              <a:ext cx="7" cy="7"/>
            </a:xfrm>
            <a:custGeom>
              <a:avLst/>
              <a:gdLst>
                <a:gd name="T0" fmla="*/ 6 w 7"/>
                <a:gd name="T1" fmla="*/ 3 h 7"/>
                <a:gd name="T2" fmla="*/ 6 w 7"/>
                <a:gd name="T3" fmla="*/ 4 h 7"/>
                <a:gd name="T4" fmla="*/ 5 w 7"/>
                <a:gd name="T5" fmla="*/ 6 h 7"/>
                <a:gd name="T6" fmla="*/ 3 w 7"/>
                <a:gd name="T7" fmla="*/ 6 h 7"/>
                <a:gd name="T8" fmla="*/ 1 w 7"/>
                <a:gd name="T9" fmla="*/ 3 h 7"/>
                <a:gd name="T10" fmla="*/ 0 w 7"/>
                <a:gd name="T11" fmla="*/ 2 h 7"/>
                <a:gd name="T12" fmla="*/ 1 w 7"/>
                <a:gd name="T13" fmla="*/ 0 h 7"/>
                <a:gd name="T14" fmla="*/ 4 w 7"/>
                <a:gd name="T15" fmla="*/ 0 h 7"/>
                <a:gd name="T16" fmla="*/ 5 w 7"/>
                <a:gd name="T17" fmla="*/ 1 h 7"/>
                <a:gd name="T18" fmla="*/ 6 w 7"/>
                <a:gd name="T19" fmla="*/ 3 h 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7"/>
                <a:gd name="T32" fmla="*/ 7 w 7"/>
                <a:gd name="T33" fmla="*/ 7 h 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7">
                  <a:moveTo>
                    <a:pt x="6" y="3"/>
                  </a:moveTo>
                  <a:lnTo>
                    <a:pt x="6" y="4"/>
                  </a:lnTo>
                  <a:lnTo>
                    <a:pt x="5" y="6"/>
                  </a:lnTo>
                  <a:lnTo>
                    <a:pt x="3" y="6"/>
                  </a:lnTo>
                  <a:lnTo>
                    <a:pt x="1" y="3"/>
                  </a:lnTo>
                  <a:lnTo>
                    <a:pt x="0" y="2"/>
                  </a:lnTo>
                  <a:lnTo>
                    <a:pt x="1" y="0"/>
                  </a:lnTo>
                  <a:lnTo>
                    <a:pt x="4" y="0"/>
                  </a:lnTo>
                  <a:lnTo>
                    <a:pt x="5" y="1"/>
                  </a:lnTo>
                  <a:lnTo>
                    <a:pt x="6"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57" name="Freeform 56"/>
            <p:cNvSpPr>
              <a:spLocks/>
            </p:cNvSpPr>
            <p:nvPr/>
          </p:nvSpPr>
          <p:spPr bwMode="auto">
            <a:xfrm>
              <a:off x="591" y="2435"/>
              <a:ext cx="9" cy="6"/>
            </a:xfrm>
            <a:custGeom>
              <a:avLst/>
              <a:gdLst>
                <a:gd name="T0" fmla="*/ 14 w 8"/>
                <a:gd name="T1" fmla="*/ 3 h 6"/>
                <a:gd name="T2" fmla="*/ 14 w 8"/>
                <a:gd name="T3" fmla="*/ 4 h 6"/>
                <a:gd name="T4" fmla="*/ 11 w 8"/>
                <a:gd name="T5" fmla="*/ 5 h 6"/>
                <a:gd name="T6" fmla="*/ 3 w 8"/>
                <a:gd name="T7" fmla="*/ 5 h 6"/>
                <a:gd name="T8" fmla="*/ 1 w 8"/>
                <a:gd name="T9" fmla="*/ 4 h 6"/>
                <a:gd name="T10" fmla="*/ 0 w 8"/>
                <a:gd name="T11" fmla="*/ 2 h 6"/>
                <a:gd name="T12" fmla="*/ 1 w 8"/>
                <a:gd name="T13" fmla="*/ 0 h 6"/>
                <a:gd name="T14" fmla="*/ 10 w 8"/>
                <a:gd name="T15" fmla="*/ 0 h 6"/>
                <a:gd name="T16" fmla="*/ 11 w 8"/>
                <a:gd name="T17" fmla="*/ 1 h 6"/>
                <a:gd name="T18" fmla="*/ 14 w 8"/>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8"/>
                <a:gd name="T31" fmla="*/ 0 h 6"/>
                <a:gd name="T32" fmla="*/ 8 w 8"/>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8" h="6">
                  <a:moveTo>
                    <a:pt x="7" y="3"/>
                  </a:moveTo>
                  <a:lnTo>
                    <a:pt x="7" y="4"/>
                  </a:lnTo>
                  <a:lnTo>
                    <a:pt x="5" y="5"/>
                  </a:lnTo>
                  <a:lnTo>
                    <a:pt x="3" y="5"/>
                  </a:lnTo>
                  <a:lnTo>
                    <a:pt x="1" y="4"/>
                  </a:lnTo>
                  <a:lnTo>
                    <a:pt x="0" y="2"/>
                  </a:lnTo>
                  <a:lnTo>
                    <a:pt x="1" y="0"/>
                  </a:lnTo>
                  <a:lnTo>
                    <a:pt x="4" y="0"/>
                  </a:lnTo>
                  <a:lnTo>
                    <a:pt x="5" y="1"/>
                  </a:lnTo>
                  <a:lnTo>
                    <a:pt x="7"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58" name="Freeform 57"/>
            <p:cNvSpPr>
              <a:spLocks/>
            </p:cNvSpPr>
            <p:nvPr/>
          </p:nvSpPr>
          <p:spPr bwMode="auto">
            <a:xfrm>
              <a:off x="591" y="2435"/>
              <a:ext cx="9" cy="6"/>
            </a:xfrm>
            <a:custGeom>
              <a:avLst/>
              <a:gdLst>
                <a:gd name="T0" fmla="*/ 14 w 8"/>
                <a:gd name="T1" fmla="*/ 3 h 6"/>
                <a:gd name="T2" fmla="*/ 14 w 8"/>
                <a:gd name="T3" fmla="*/ 4 h 6"/>
                <a:gd name="T4" fmla="*/ 11 w 8"/>
                <a:gd name="T5" fmla="*/ 5 h 6"/>
                <a:gd name="T6" fmla="*/ 3 w 8"/>
                <a:gd name="T7" fmla="*/ 5 h 6"/>
                <a:gd name="T8" fmla="*/ 1 w 8"/>
                <a:gd name="T9" fmla="*/ 4 h 6"/>
                <a:gd name="T10" fmla="*/ 0 w 8"/>
                <a:gd name="T11" fmla="*/ 2 h 6"/>
                <a:gd name="T12" fmla="*/ 1 w 8"/>
                <a:gd name="T13" fmla="*/ 0 h 6"/>
                <a:gd name="T14" fmla="*/ 10 w 8"/>
                <a:gd name="T15" fmla="*/ 0 h 6"/>
                <a:gd name="T16" fmla="*/ 11 w 8"/>
                <a:gd name="T17" fmla="*/ 1 h 6"/>
                <a:gd name="T18" fmla="*/ 14 w 8"/>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8"/>
                <a:gd name="T31" fmla="*/ 0 h 6"/>
                <a:gd name="T32" fmla="*/ 8 w 8"/>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8" h="6">
                  <a:moveTo>
                    <a:pt x="7" y="3"/>
                  </a:moveTo>
                  <a:lnTo>
                    <a:pt x="7" y="4"/>
                  </a:lnTo>
                  <a:lnTo>
                    <a:pt x="5" y="5"/>
                  </a:lnTo>
                  <a:lnTo>
                    <a:pt x="3" y="5"/>
                  </a:lnTo>
                  <a:lnTo>
                    <a:pt x="1" y="4"/>
                  </a:lnTo>
                  <a:lnTo>
                    <a:pt x="0" y="2"/>
                  </a:lnTo>
                  <a:lnTo>
                    <a:pt x="1" y="0"/>
                  </a:lnTo>
                  <a:lnTo>
                    <a:pt x="4" y="0"/>
                  </a:lnTo>
                  <a:lnTo>
                    <a:pt x="5" y="1"/>
                  </a:lnTo>
                  <a:lnTo>
                    <a:pt x="7"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59" name="Freeform 58"/>
            <p:cNvSpPr>
              <a:spLocks/>
            </p:cNvSpPr>
            <p:nvPr/>
          </p:nvSpPr>
          <p:spPr bwMode="auto">
            <a:xfrm>
              <a:off x="604" y="2421"/>
              <a:ext cx="8" cy="6"/>
            </a:xfrm>
            <a:custGeom>
              <a:avLst/>
              <a:gdLst>
                <a:gd name="T0" fmla="*/ 13 w 7"/>
                <a:gd name="T1" fmla="*/ 2 h 6"/>
                <a:gd name="T2" fmla="*/ 11 w 7"/>
                <a:gd name="T3" fmla="*/ 4 h 6"/>
                <a:gd name="T4" fmla="*/ 2 w 7"/>
                <a:gd name="T5" fmla="*/ 5 h 6"/>
                <a:gd name="T6" fmla="*/ 0 w 7"/>
                <a:gd name="T7" fmla="*/ 4 h 6"/>
                <a:gd name="T8" fmla="*/ 0 w 7"/>
                <a:gd name="T9" fmla="*/ 2 h 6"/>
                <a:gd name="T10" fmla="*/ 1 w 7"/>
                <a:gd name="T11" fmla="*/ 1 h 6"/>
                <a:gd name="T12" fmla="*/ 10 w 7"/>
                <a:gd name="T13" fmla="*/ 0 h 6"/>
                <a:gd name="T14" fmla="*/ 11 w 7"/>
                <a:gd name="T15" fmla="*/ 1 h 6"/>
                <a:gd name="T16" fmla="*/ 13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5" y="4"/>
                  </a:lnTo>
                  <a:lnTo>
                    <a:pt x="2" y="5"/>
                  </a:lnTo>
                  <a:lnTo>
                    <a:pt x="0" y="4"/>
                  </a:lnTo>
                  <a:lnTo>
                    <a:pt x="0" y="2"/>
                  </a:lnTo>
                  <a:lnTo>
                    <a:pt x="1" y="1"/>
                  </a:lnTo>
                  <a:lnTo>
                    <a:pt x="4" y="0"/>
                  </a:lnTo>
                  <a:lnTo>
                    <a:pt x="5" y="1"/>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60" name="Freeform 59"/>
            <p:cNvSpPr>
              <a:spLocks/>
            </p:cNvSpPr>
            <p:nvPr/>
          </p:nvSpPr>
          <p:spPr bwMode="auto">
            <a:xfrm>
              <a:off x="604" y="2421"/>
              <a:ext cx="8" cy="6"/>
            </a:xfrm>
            <a:custGeom>
              <a:avLst/>
              <a:gdLst>
                <a:gd name="T0" fmla="*/ 13 w 7"/>
                <a:gd name="T1" fmla="*/ 2 h 6"/>
                <a:gd name="T2" fmla="*/ 11 w 7"/>
                <a:gd name="T3" fmla="*/ 4 h 6"/>
                <a:gd name="T4" fmla="*/ 2 w 7"/>
                <a:gd name="T5" fmla="*/ 5 h 6"/>
                <a:gd name="T6" fmla="*/ 0 w 7"/>
                <a:gd name="T7" fmla="*/ 4 h 6"/>
                <a:gd name="T8" fmla="*/ 0 w 7"/>
                <a:gd name="T9" fmla="*/ 2 h 6"/>
                <a:gd name="T10" fmla="*/ 1 w 7"/>
                <a:gd name="T11" fmla="*/ 1 h 6"/>
                <a:gd name="T12" fmla="*/ 10 w 7"/>
                <a:gd name="T13" fmla="*/ 0 h 6"/>
                <a:gd name="T14" fmla="*/ 11 w 7"/>
                <a:gd name="T15" fmla="*/ 1 h 6"/>
                <a:gd name="T16" fmla="*/ 13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5" y="4"/>
                  </a:lnTo>
                  <a:lnTo>
                    <a:pt x="2" y="5"/>
                  </a:lnTo>
                  <a:lnTo>
                    <a:pt x="0" y="4"/>
                  </a:lnTo>
                  <a:lnTo>
                    <a:pt x="0" y="2"/>
                  </a:lnTo>
                  <a:lnTo>
                    <a:pt x="1" y="1"/>
                  </a:lnTo>
                  <a:lnTo>
                    <a:pt x="4" y="0"/>
                  </a:lnTo>
                  <a:lnTo>
                    <a:pt x="5" y="1"/>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61" name="Freeform 60"/>
            <p:cNvSpPr>
              <a:spLocks/>
            </p:cNvSpPr>
            <p:nvPr/>
          </p:nvSpPr>
          <p:spPr bwMode="auto">
            <a:xfrm>
              <a:off x="612" y="2407"/>
              <a:ext cx="7" cy="5"/>
            </a:xfrm>
            <a:custGeom>
              <a:avLst/>
              <a:gdLst>
                <a:gd name="T0" fmla="*/ 6 w 7"/>
                <a:gd name="T1" fmla="*/ 2 h 5"/>
                <a:gd name="T2" fmla="*/ 6 w 7"/>
                <a:gd name="T3" fmla="*/ 4 h 5"/>
                <a:gd name="T4" fmla="*/ 5 w 7"/>
                <a:gd name="T5" fmla="*/ 4 h 5"/>
                <a:gd name="T6" fmla="*/ 2 w 7"/>
                <a:gd name="T7" fmla="*/ 4 h 5"/>
                <a:gd name="T8" fmla="*/ 1 w 7"/>
                <a:gd name="T9" fmla="*/ 3 h 5"/>
                <a:gd name="T10" fmla="*/ 0 w 7"/>
                <a:gd name="T11" fmla="*/ 2 h 5"/>
                <a:gd name="T12" fmla="*/ 1 w 7"/>
                <a:gd name="T13" fmla="*/ 0 h 5"/>
                <a:gd name="T14" fmla="*/ 3 w 7"/>
                <a:gd name="T15" fmla="*/ 0 h 5"/>
                <a:gd name="T16" fmla="*/ 5 w 7"/>
                <a:gd name="T17" fmla="*/ 0 h 5"/>
                <a:gd name="T18" fmla="*/ 6 w 7"/>
                <a:gd name="T19" fmla="*/ 2 h 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5"/>
                <a:gd name="T32" fmla="*/ 7 w 7"/>
                <a:gd name="T33" fmla="*/ 5 h 5"/>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5">
                  <a:moveTo>
                    <a:pt x="6" y="2"/>
                  </a:moveTo>
                  <a:lnTo>
                    <a:pt x="6" y="4"/>
                  </a:lnTo>
                  <a:lnTo>
                    <a:pt x="5" y="4"/>
                  </a:lnTo>
                  <a:lnTo>
                    <a:pt x="2" y="4"/>
                  </a:lnTo>
                  <a:lnTo>
                    <a:pt x="1" y="3"/>
                  </a:lnTo>
                  <a:lnTo>
                    <a:pt x="0" y="2"/>
                  </a:lnTo>
                  <a:lnTo>
                    <a:pt x="1" y="0"/>
                  </a:lnTo>
                  <a:lnTo>
                    <a:pt x="3" y="0"/>
                  </a:lnTo>
                  <a:lnTo>
                    <a:pt x="5" y="0"/>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62" name="Freeform 61"/>
            <p:cNvSpPr>
              <a:spLocks/>
            </p:cNvSpPr>
            <p:nvPr/>
          </p:nvSpPr>
          <p:spPr bwMode="auto">
            <a:xfrm>
              <a:off x="612" y="2407"/>
              <a:ext cx="7" cy="5"/>
            </a:xfrm>
            <a:custGeom>
              <a:avLst/>
              <a:gdLst>
                <a:gd name="T0" fmla="*/ 6 w 7"/>
                <a:gd name="T1" fmla="*/ 2 h 5"/>
                <a:gd name="T2" fmla="*/ 6 w 7"/>
                <a:gd name="T3" fmla="*/ 4 h 5"/>
                <a:gd name="T4" fmla="*/ 5 w 7"/>
                <a:gd name="T5" fmla="*/ 4 h 5"/>
                <a:gd name="T6" fmla="*/ 2 w 7"/>
                <a:gd name="T7" fmla="*/ 4 h 5"/>
                <a:gd name="T8" fmla="*/ 1 w 7"/>
                <a:gd name="T9" fmla="*/ 3 h 5"/>
                <a:gd name="T10" fmla="*/ 0 w 7"/>
                <a:gd name="T11" fmla="*/ 2 h 5"/>
                <a:gd name="T12" fmla="*/ 1 w 7"/>
                <a:gd name="T13" fmla="*/ 0 h 5"/>
                <a:gd name="T14" fmla="*/ 3 w 7"/>
                <a:gd name="T15" fmla="*/ 0 h 5"/>
                <a:gd name="T16" fmla="*/ 5 w 7"/>
                <a:gd name="T17" fmla="*/ 0 h 5"/>
                <a:gd name="T18" fmla="*/ 6 w 7"/>
                <a:gd name="T19" fmla="*/ 2 h 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5"/>
                <a:gd name="T32" fmla="*/ 7 w 7"/>
                <a:gd name="T33" fmla="*/ 5 h 5"/>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5">
                  <a:moveTo>
                    <a:pt x="6" y="2"/>
                  </a:moveTo>
                  <a:lnTo>
                    <a:pt x="6" y="4"/>
                  </a:lnTo>
                  <a:lnTo>
                    <a:pt x="5" y="4"/>
                  </a:lnTo>
                  <a:lnTo>
                    <a:pt x="2" y="4"/>
                  </a:lnTo>
                  <a:lnTo>
                    <a:pt x="1" y="3"/>
                  </a:lnTo>
                  <a:lnTo>
                    <a:pt x="0" y="2"/>
                  </a:lnTo>
                  <a:lnTo>
                    <a:pt x="1" y="0"/>
                  </a:lnTo>
                  <a:lnTo>
                    <a:pt x="3" y="0"/>
                  </a:lnTo>
                  <a:lnTo>
                    <a:pt x="5" y="0"/>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63" name="Freeform 62"/>
            <p:cNvSpPr>
              <a:spLocks/>
            </p:cNvSpPr>
            <p:nvPr/>
          </p:nvSpPr>
          <p:spPr bwMode="auto">
            <a:xfrm>
              <a:off x="703" y="2477"/>
              <a:ext cx="7" cy="6"/>
            </a:xfrm>
            <a:custGeom>
              <a:avLst/>
              <a:gdLst>
                <a:gd name="T0" fmla="*/ 6 w 7"/>
                <a:gd name="T1" fmla="*/ 3 h 6"/>
                <a:gd name="T2" fmla="*/ 6 w 7"/>
                <a:gd name="T3" fmla="*/ 4 h 6"/>
                <a:gd name="T4" fmla="*/ 5 w 7"/>
                <a:gd name="T5" fmla="*/ 5 h 6"/>
                <a:gd name="T6" fmla="*/ 2 w 7"/>
                <a:gd name="T7" fmla="*/ 5 h 6"/>
                <a:gd name="T8" fmla="*/ 1 w 7"/>
                <a:gd name="T9" fmla="*/ 4 h 6"/>
                <a:gd name="T10" fmla="*/ 0 w 7"/>
                <a:gd name="T11" fmla="*/ 2 h 6"/>
                <a:gd name="T12" fmla="*/ 1 w 7"/>
                <a:gd name="T13" fmla="*/ 0 h 6"/>
                <a:gd name="T14" fmla="*/ 3 w 7"/>
                <a:gd name="T15" fmla="*/ 0 h 6"/>
                <a:gd name="T16" fmla="*/ 5 w 7"/>
                <a:gd name="T17" fmla="*/ 1 h 6"/>
                <a:gd name="T18" fmla="*/ 6 w 7"/>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3"/>
                  </a:moveTo>
                  <a:lnTo>
                    <a:pt x="6" y="4"/>
                  </a:lnTo>
                  <a:lnTo>
                    <a:pt x="5" y="5"/>
                  </a:lnTo>
                  <a:lnTo>
                    <a:pt x="2" y="5"/>
                  </a:lnTo>
                  <a:lnTo>
                    <a:pt x="1" y="4"/>
                  </a:lnTo>
                  <a:lnTo>
                    <a:pt x="0" y="2"/>
                  </a:lnTo>
                  <a:lnTo>
                    <a:pt x="1" y="0"/>
                  </a:lnTo>
                  <a:lnTo>
                    <a:pt x="3" y="0"/>
                  </a:lnTo>
                  <a:lnTo>
                    <a:pt x="5" y="1"/>
                  </a:lnTo>
                  <a:lnTo>
                    <a:pt x="6"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64" name="Freeform 63"/>
            <p:cNvSpPr>
              <a:spLocks/>
            </p:cNvSpPr>
            <p:nvPr/>
          </p:nvSpPr>
          <p:spPr bwMode="auto">
            <a:xfrm>
              <a:off x="703" y="2477"/>
              <a:ext cx="7" cy="6"/>
            </a:xfrm>
            <a:custGeom>
              <a:avLst/>
              <a:gdLst>
                <a:gd name="T0" fmla="*/ 6 w 7"/>
                <a:gd name="T1" fmla="*/ 3 h 6"/>
                <a:gd name="T2" fmla="*/ 6 w 7"/>
                <a:gd name="T3" fmla="*/ 4 h 6"/>
                <a:gd name="T4" fmla="*/ 5 w 7"/>
                <a:gd name="T5" fmla="*/ 5 h 6"/>
                <a:gd name="T6" fmla="*/ 2 w 7"/>
                <a:gd name="T7" fmla="*/ 5 h 6"/>
                <a:gd name="T8" fmla="*/ 1 w 7"/>
                <a:gd name="T9" fmla="*/ 4 h 6"/>
                <a:gd name="T10" fmla="*/ 0 w 7"/>
                <a:gd name="T11" fmla="*/ 2 h 6"/>
                <a:gd name="T12" fmla="*/ 1 w 7"/>
                <a:gd name="T13" fmla="*/ 0 h 6"/>
                <a:gd name="T14" fmla="*/ 3 w 7"/>
                <a:gd name="T15" fmla="*/ 0 h 6"/>
                <a:gd name="T16" fmla="*/ 5 w 7"/>
                <a:gd name="T17" fmla="*/ 1 h 6"/>
                <a:gd name="T18" fmla="*/ 6 w 7"/>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3"/>
                  </a:moveTo>
                  <a:lnTo>
                    <a:pt x="6" y="4"/>
                  </a:lnTo>
                  <a:lnTo>
                    <a:pt x="5" y="5"/>
                  </a:lnTo>
                  <a:lnTo>
                    <a:pt x="2" y="5"/>
                  </a:lnTo>
                  <a:lnTo>
                    <a:pt x="1" y="4"/>
                  </a:lnTo>
                  <a:lnTo>
                    <a:pt x="0" y="2"/>
                  </a:lnTo>
                  <a:lnTo>
                    <a:pt x="1" y="0"/>
                  </a:lnTo>
                  <a:lnTo>
                    <a:pt x="3" y="0"/>
                  </a:lnTo>
                  <a:lnTo>
                    <a:pt x="5" y="1"/>
                  </a:lnTo>
                  <a:lnTo>
                    <a:pt x="6"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65" name="Freeform 64"/>
            <p:cNvSpPr>
              <a:spLocks/>
            </p:cNvSpPr>
            <p:nvPr/>
          </p:nvSpPr>
          <p:spPr bwMode="auto">
            <a:xfrm>
              <a:off x="697" y="2463"/>
              <a:ext cx="9" cy="6"/>
            </a:xfrm>
            <a:custGeom>
              <a:avLst/>
              <a:gdLst>
                <a:gd name="T0" fmla="*/ 14 w 8"/>
                <a:gd name="T1" fmla="*/ 2 h 6"/>
                <a:gd name="T2" fmla="*/ 11 w 8"/>
                <a:gd name="T3" fmla="*/ 4 h 6"/>
                <a:gd name="T4" fmla="*/ 2 w 8"/>
                <a:gd name="T5" fmla="*/ 5 h 6"/>
                <a:gd name="T6" fmla="*/ 1 w 8"/>
                <a:gd name="T7" fmla="*/ 4 h 6"/>
                <a:gd name="T8" fmla="*/ 0 w 8"/>
                <a:gd name="T9" fmla="*/ 2 h 6"/>
                <a:gd name="T10" fmla="*/ 2 w 8"/>
                <a:gd name="T11" fmla="*/ 1 h 6"/>
                <a:gd name="T12" fmla="*/ 10 w 8"/>
                <a:gd name="T13" fmla="*/ 0 h 6"/>
                <a:gd name="T14" fmla="*/ 12 w 8"/>
                <a:gd name="T15" fmla="*/ 1 h 6"/>
                <a:gd name="T16" fmla="*/ 14 w 8"/>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6"/>
                <a:gd name="T29" fmla="*/ 8 w 8"/>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6">
                  <a:moveTo>
                    <a:pt x="7" y="2"/>
                  </a:moveTo>
                  <a:lnTo>
                    <a:pt x="5" y="4"/>
                  </a:lnTo>
                  <a:lnTo>
                    <a:pt x="2" y="5"/>
                  </a:lnTo>
                  <a:lnTo>
                    <a:pt x="1" y="4"/>
                  </a:lnTo>
                  <a:lnTo>
                    <a:pt x="0" y="2"/>
                  </a:lnTo>
                  <a:lnTo>
                    <a:pt x="2" y="1"/>
                  </a:lnTo>
                  <a:lnTo>
                    <a:pt x="4" y="0"/>
                  </a:lnTo>
                  <a:lnTo>
                    <a:pt x="6" y="1"/>
                  </a:lnTo>
                  <a:lnTo>
                    <a:pt x="7"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66" name="Freeform 65"/>
            <p:cNvSpPr>
              <a:spLocks/>
            </p:cNvSpPr>
            <p:nvPr/>
          </p:nvSpPr>
          <p:spPr bwMode="auto">
            <a:xfrm>
              <a:off x="697" y="2463"/>
              <a:ext cx="9" cy="6"/>
            </a:xfrm>
            <a:custGeom>
              <a:avLst/>
              <a:gdLst>
                <a:gd name="T0" fmla="*/ 14 w 8"/>
                <a:gd name="T1" fmla="*/ 2 h 6"/>
                <a:gd name="T2" fmla="*/ 11 w 8"/>
                <a:gd name="T3" fmla="*/ 4 h 6"/>
                <a:gd name="T4" fmla="*/ 2 w 8"/>
                <a:gd name="T5" fmla="*/ 5 h 6"/>
                <a:gd name="T6" fmla="*/ 1 w 8"/>
                <a:gd name="T7" fmla="*/ 4 h 6"/>
                <a:gd name="T8" fmla="*/ 0 w 8"/>
                <a:gd name="T9" fmla="*/ 2 h 6"/>
                <a:gd name="T10" fmla="*/ 2 w 8"/>
                <a:gd name="T11" fmla="*/ 1 h 6"/>
                <a:gd name="T12" fmla="*/ 10 w 8"/>
                <a:gd name="T13" fmla="*/ 0 h 6"/>
                <a:gd name="T14" fmla="*/ 12 w 8"/>
                <a:gd name="T15" fmla="*/ 1 h 6"/>
                <a:gd name="T16" fmla="*/ 14 w 8"/>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
                <a:gd name="T28" fmla="*/ 0 h 6"/>
                <a:gd name="T29" fmla="*/ 8 w 8"/>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 h="6">
                  <a:moveTo>
                    <a:pt x="7" y="2"/>
                  </a:moveTo>
                  <a:lnTo>
                    <a:pt x="5" y="4"/>
                  </a:lnTo>
                  <a:lnTo>
                    <a:pt x="2" y="5"/>
                  </a:lnTo>
                  <a:lnTo>
                    <a:pt x="1" y="4"/>
                  </a:lnTo>
                  <a:lnTo>
                    <a:pt x="0" y="2"/>
                  </a:lnTo>
                  <a:lnTo>
                    <a:pt x="2" y="1"/>
                  </a:lnTo>
                  <a:lnTo>
                    <a:pt x="4" y="0"/>
                  </a:lnTo>
                  <a:lnTo>
                    <a:pt x="6" y="1"/>
                  </a:lnTo>
                  <a:lnTo>
                    <a:pt x="7"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67" name="Freeform 66"/>
            <p:cNvSpPr>
              <a:spLocks/>
            </p:cNvSpPr>
            <p:nvPr/>
          </p:nvSpPr>
          <p:spPr bwMode="auto">
            <a:xfrm>
              <a:off x="699" y="2446"/>
              <a:ext cx="7" cy="8"/>
            </a:xfrm>
            <a:custGeom>
              <a:avLst/>
              <a:gdLst>
                <a:gd name="T0" fmla="*/ 13 w 6"/>
                <a:gd name="T1" fmla="*/ 3 h 8"/>
                <a:gd name="T2" fmla="*/ 11 w 6"/>
                <a:gd name="T3" fmla="*/ 6 h 8"/>
                <a:gd name="T4" fmla="*/ 9 w 6"/>
                <a:gd name="T5" fmla="*/ 7 h 8"/>
                <a:gd name="T6" fmla="*/ 0 w 6"/>
                <a:gd name="T7" fmla="*/ 6 h 8"/>
                <a:gd name="T8" fmla="*/ 0 w 6"/>
                <a:gd name="T9" fmla="*/ 3 h 8"/>
                <a:gd name="T10" fmla="*/ 0 w 6"/>
                <a:gd name="T11" fmla="*/ 1 h 8"/>
                <a:gd name="T12" fmla="*/ 1 w 6"/>
                <a:gd name="T13" fmla="*/ 0 h 8"/>
                <a:gd name="T14" fmla="*/ 11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3" y="7"/>
                  </a:lnTo>
                  <a:lnTo>
                    <a:pt x="0" y="6"/>
                  </a:lnTo>
                  <a:lnTo>
                    <a:pt x="0" y="3"/>
                  </a:lnTo>
                  <a:lnTo>
                    <a:pt x="0" y="1"/>
                  </a:lnTo>
                  <a:lnTo>
                    <a:pt x="1"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68" name="Freeform 67"/>
            <p:cNvSpPr>
              <a:spLocks/>
            </p:cNvSpPr>
            <p:nvPr/>
          </p:nvSpPr>
          <p:spPr bwMode="auto">
            <a:xfrm>
              <a:off x="699" y="2446"/>
              <a:ext cx="7" cy="8"/>
            </a:xfrm>
            <a:custGeom>
              <a:avLst/>
              <a:gdLst>
                <a:gd name="T0" fmla="*/ 13 w 6"/>
                <a:gd name="T1" fmla="*/ 3 h 8"/>
                <a:gd name="T2" fmla="*/ 11 w 6"/>
                <a:gd name="T3" fmla="*/ 6 h 8"/>
                <a:gd name="T4" fmla="*/ 9 w 6"/>
                <a:gd name="T5" fmla="*/ 7 h 8"/>
                <a:gd name="T6" fmla="*/ 0 w 6"/>
                <a:gd name="T7" fmla="*/ 6 h 8"/>
                <a:gd name="T8" fmla="*/ 0 w 6"/>
                <a:gd name="T9" fmla="*/ 3 h 8"/>
                <a:gd name="T10" fmla="*/ 0 w 6"/>
                <a:gd name="T11" fmla="*/ 1 h 8"/>
                <a:gd name="T12" fmla="*/ 1 w 6"/>
                <a:gd name="T13" fmla="*/ 0 h 8"/>
                <a:gd name="T14" fmla="*/ 11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3" y="7"/>
                  </a:lnTo>
                  <a:lnTo>
                    <a:pt x="0" y="6"/>
                  </a:lnTo>
                  <a:lnTo>
                    <a:pt x="0" y="3"/>
                  </a:lnTo>
                  <a:lnTo>
                    <a:pt x="0" y="1"/>
                  </a:lnTo>
                  <a:lnTo>
                    <a:pt x="1"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69" name="Freeform 68"/>
            <p:cNvSpPr>
              <a:spLocks/>
            </p:cNvSpPr>
            <p:nvPr/>
          </p:nvSpPr>
          <p:spPr bwMode="auto">
            <a:xfrm>
              <a:off x="708" y="2434"/>
              <a:ext cx="8" cy="6"/>
            </a:xfrm>
            <a:custGeom>
              <a:avLst/>
              <a:gdLst>
                <a:gd name="T0" fmla="*/ 13 w 7"/>
                <a:gd name="T1" fmla="*/ 2 h 6"/>
                <a:gd name="T2" fmla="*/ 13 w 7"/>
                <a:gd name="T3" fmla="*/ 4 h 6"/>
                <a:gd name="T4" fmla="*/ 11 w 7"/>
                <a:gd name="T5" fmla="*/ 5 h 6"/>
                <a:gd name="T6" fmla="*/ 2 w 7"/>
                <a:gd name="T7" fmla="*/ 5 h 6"/>
                <a:gd name="T8" fmla="*/ 1 w 7"/>
                <a:gd name="T9" fmla="*/ 3 h 6"/>
                <a:gd name="T10" fmla="*/ 0 w 7"/>
                <a:gd name="T11" fmla="*/ 1 h 6"/>
                <a:gd name="T12" fmla="*/ 1 w 7"/>
                <a:gd name="T13" fmla="*/ 0 h 6"/>
                <a:gd name="T14" fmla="*/ 10 w 7"/>
                <a:gd name="T15" fmla="*/ 0 h 6"/>
                <a:gd name="T16" fmla="*/ 11 w 7"/>
                <a:gd name="T17" fmla="*/ 1 h 6"/>
                <a:gd name="T18" fmla="*/ 13 w 7"/>
                <a:gd name="T19" fmla="*/ 2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2"/>
                  </a:moveTo>
                  <a:lnTo>
                    <a:pt x="6" y="4"/>
                  </a:lnTo>
                  <a:lnTo>
                    <a:pt x="5" y="5"/>
                  </a:lnTo>
                  <a:lnTo>
                    <a:pt x="2" y="5"/>
                  </a:lnTo>
                  <a:lnTo>
                    <a:pt x="1" y="3"/>
                  </a:lnTo>
                  <a:lnTo>
                    <a:pt x="0" y="1"/>
                  </a:lnTo>
                  <a:lnTo>
                    <a:pt x="1" y="0"/>
                  </a:lnTo>
                  <a:lnTo>
                    <a:pt x="4" y="0"/>
                  </a:lnTo>
                  <a:lnTo>
                    <a:pt x="5" y="1"/>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70" name="Freeform 69"/>
            <p:cNvSpPr>
              <a:spLocks/>
            </p:cNvSpPr>
            <p:nvPr/>
          </p:nvSpPr>
          <p:spPr bwMode="auto">
            <a:xfrm>
              <a:off x="708" y="2434"/>
              <a:ext cx="8" cy="6"/>
            </a:xfrm>
            <a:custGeom>
              <a:avLst/>
              <a:gdLst>
                <a:gd name="T0" fmla="*/ 13 w 7"/>
                <a:gd name="T1" fmla="*/ 2 h 6"/>
                <a:gd name="T2" fmla="*/ 13 w 7"/>
                <a:gd name="T3" fmla="*/ 4 h 6"/>
                <a:gd name="T4" fmla="*/ 11 w 7"/>
                <a:gd name="T5" fmla="*/ 5 h 6"/>
                <a:gd name="T6" fmla="*/ 2 w 7"/>
                <a:gd name="T7" fmla="*/ 5 h 6"/>
                <a:gd name="T8" fmla="*/ 1 w 7"/>
                <a:gd name="T9" fmla="*/ 3 h 6"/>
                <a:gd name="T10" fmla="*/ 0 w 7"/>
                <a:gd name="T11" fmla="*/ 1 h 6"/>
                <a:gd name="T12" fmla="*/ 1 w 7"/>
                <a:gd name="T13" fmla="*/ 0 h 6"/>
                <a:gd name="T14" fmla="*/ 10 w 7"/>
                <a:gd name="T15" fmla="*/ 0 h 6"/>
                <a:gd name="T16" fmla="*/ 11 w 7"/>
                <a:gd name="T17" fmla="*/ 1 h 6"/>
                <a:gd name="T18" fmla="*/ 13 w 7"/>
                <a:gd name="T19" fmla="*/ 2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2"/>
                  </a:moveTo>
                  <a:lnTo>
                    <a:pt x="6" y="4"/>
                  </a:lnTo>
                  <a:lnTo>
                    <a:pt x="5" y="5"/>
                  </a:lnTo>
                  <a:lnTo>
                    <a:pt x="2" y="5"/>
                  </a:lnTo>
                  <a:lnTo>
                    <a:pt x="1" y="3"/>
                  </a:lnTo>
                  <a:lnTo>
                    <a:pt x="0" y="1"/>
                  </a:lnTo>
                  <a:lnTo>
                    <a:pt x="1" y="0"/>
                  </a:lnTo>
                  <a:lnTo>
                    <a:pt x="4" y="0"/>
                  </a:lnTo>
                  <a:lnTo>
                    <a:pt x="5" y="1"/>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71" name="Freeform 70"/>
            <p:cNvSpPr>
              <a:spLocks/>
            </p:cNvSpPr>
            <p:nvPr/>
          </p:nvSpPr>
          <p:spPr bwMode="auto">
            <a:xfrm>
              <a:off x="722" y="2420"/>
              <a:ext cx="7" cy="8"/>
            </a:xfrm>
            <a:custGeom>
              <a:avLst/>
              <a:gdLst>
                <a:gd name="T0" fmla="*/ 13 w 6"/>
                <a:gd name="T1" fmla="*/ 3 h 8"/>
                <a:gd name="T2" fmla="*/ 11 w 6"/>
                <a:gd name="T3" fmla="*/ 5 h 8"/>
                <a:gd name="T4" fmla="*/ 2 w 6"/>
                <a:gd name="T5" fmla="*/ 7 h 8"/>
                <a:gd name="T6" fmla="*/ 0 w 6"/>
                <a:gd name="T7" fmla="*/ 6 h 8"/>
                <a:gd name="T8" fmla="*/ 0 w 6"/>
                <a:gd name="T9" fmla="*/ 4 h 8"/>
                <a:gd name="T10" fmla="*/ 0 w 6"/>
                <a:gd name="T11" fmla="*/ 3 h 8"/>
                <a:gd name="T12" fmla="*/ 1 w 6"/>
                <a:gd name="T13" fmla="*/ 1 h 8"/>
                <a:gd name="T14" fmla="*/ 9 w 6"/>
                <a:gd name="T15" fmla="*/ 0 h 8"/>
                <a:gd name="T16" fmla="*/ 13 w 6"/>
                <a:gd name="T17" fmla="*/ 2 h 8"/>
                <a:gd name="T18" fmla="*/ 13 w 6"/>
                <a:gd name="T19" fmla="*/ 3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
                <a:gd name="T31" fmla="*/ 0 h 8"/>
                <a:gd name="T32" fmla="*/ 6 w 6"/>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 h="8">
                  <a:moveTo>
                    <a:pt x="5" y="3"/>
                  </a:moveTo>
                  <a:lnTo>
                    <a:pt x="4" y="5"/>
                  </a:lnTo>
                  <a:lnTo>
                    <a:pt x="2" y="7"/>
                  </a:lnTo>
                  <a:lnTo>
                    <a:pt x="0" y="6"/>
                  </a:lnTo>
                  <a:lnTo>
                    <a:pt x="0" y="4"/>
                  </a:lnTo>
                  <a:lnTo>
                    <a:pt x="0" y="3"/>
                  </a:lnTo>
                  <a:lnTo>
                    <a:pt x="1" y="1"/>
                  </a:lnTo>
                  <a:lnTo>
                    <a:pt x="3" y="0"/>
                  </a:lnTo>
                  <a:lnTo>
                    <a:pt x="5" y="2"/>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72" name="Freeform 71"/>
            <p:cNvSpPr>
              <a:spLocks/>
            </p:cNvSpPr>
            <p:nvPr/>
          </p:nvSpPr>
          <p:spPr bwMode="auto">
            <a:xfrm>
              <a:off x="722" y="2420"/>
              <a:ext cx="7" cy="8"/>
            </a:xfrm>
            <a:custGeom>
              <a:avLst/>
              <a:gdLst>
                <a:gd name="T0" fmla="*/ 13 w 6"/>
                <a:gd name="T1" fmla="*/ 3 h 8"/>
                <a:gd name="T2" fmla="*/ 11 w 6"/>
                <a:gd name="T3" fmla="*/ 5 h 8"/>
                <a:gd name="T4" fmla="*/ 2 w 6"/>
                <a:gd name="T5" fmla="*/ 7 h 8"/>
                <a:gd name="T6" fmla="*/ 0 w 6"/>
                <a:gd name="T7" fmla="*/ 6 h 8"/>
                <a:gd name="T8" fmla="*/ 0 w 6"/>
                <a:gd name="T9" fmla="*/ 4 h 8"/>
                <a:gd name="T10" fmla="*/ 0 w 6"/>
                <a:gd name="T11" fmla="*/ 3 h 8"/>
                <a:gd name="T12" fmla="*/ 1 w 6"/>
                <a:gd name="T13" fmla="*/ 1 h 8"/>
                <a:gd name="T14" fmla="*/ 9 w 6"/>
                <a:gd name="T15" fmla="*/ 0 h 8"/>
                <a:gd name="T16" fmla="*/ 13 w 6"/>
                <a:gd name="T17" fmla="*/ 2 h 8"/>
                <a:gd name="T18" fmla="*/ 13 w 6"/>
                <a:gd name="T19" fmla="*/ 3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
                <a:gd name="T31" fmla="*/ 0 h 8"/>
                <a:gd name="T32" fmla="*/ 6 w 6"/>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 h="8">
                  <a:moveTo>
                    <a:pt x="5" y="3"/>
                  </a:moveTo>
                  <a:lnTo>
                    <a:pt x="4" y="5"/>
                  </a:lnTo>
                  <a:lnTo>
                    <a:pt x="2" y="7"/>
                  </a:lnTo>
                  <a:lnTo>
                    <a:pt x="0" y="6"/>
                  </a:lnTo>
                  <a:lnTo>
                    <a:pt x="0" y="4"/>
                  </a:lnTo>
                  <a:lnTo>
                    <a:pt x="0" y="3"/>
                  </a:lnTo>
                  <a:lnTo>
                    <a:pt x="1" y="1"/>
                  </a:lnTo>
                  <a:lnTo>
                    <a:pt x="3" y="0"/>
                  </a:lnTo>
                  <a:lnTo>
                    <a:pt x="5" y="2"/>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73" name="Freeform 72"/>
            <p:cNvSpPr>
              <a:spLocks/>
            </p:cNvSpPr>
            <p:nvPr/>
          </p:nvSpPr>
          <p:spPr bwMode="auto">
            <a:xfrm>
              <a:off x="735" y="2411"/>
              <a:ext cx="8" cy="6"/>
            </a:xfrm>
            <a:custGeom>
              <a:avLst/>
              <a:gdLst>
                <a:gd name="T0" fmla="*/ 13 w 7"/>
                <a:gd name="T1" fmla="*/ 3 h 6"/>
                <a:gd name="T2" fmla="*/ 13 w 7"/>
                <a:gd name="T3" fmla="*/ 4 h 6"/>
                <a:gd name="T4" fmla="*/ 11 w 7"/>
                <a:gd name="T5" fmla="*/ 5 h 6"/>
                <a:gd name="T6" fmla="*/ 2 w 7"/>
                <a:gd name="T7" fmla="*/ 5 h 6"/>
                <a:gd name="T8" fmla="*/ 1 w 7"/>
                <a:gd name="T9" fmla="*/ 3 h 6"/>
                <a:gd name="T10" fmla="*/ 0 w 7"/>
                <a:gd name="T11" fmla="*/ 2 h 6"/>
                <a:gd name="T12" fmla="*/ 1 w 7"/>
                <a:gd name="T13" fmla="*/ 0 h 6"/>
                <a:gd name="T14" fmla="*/ 10 w 7"/>
                <a:gd name="T15" fmla="*/ 0 h 6"/>
                <a:gd name="T16" fmla="*/ 11 w 7"/>
                <a:gd name="T17" fmla="*/ 0 h 6"/>
                <a:gd name="T18" fmla="*/ 13 w 7"/>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3"/>
                  </a:moveTo>
                  <a:lnTo>
                    <a:pt x="6" y="4"/>
                  </a:lnTo>
                  <a:lnTo>
                    <a:pt x="5" y="5"/>
                  </a:lnTo>
                  <a:lnTo>
                    <a:pt x="2" y="5"/>
                  </a:lnTo>
                  <a:lnTo>
                    <a:pt x="1" y="3"/>
                  </a:lnTo>
                  <a:lnTo>
                    <a:pt x="0" y="2"/>
                  </a:lnTo>
                  <a:lnTo>
                    <a:pt x="1" y="0"/>
                  </a:lnTo>
                  <a:lnTo>
                    <a:pt x="4" y="0"/>
                  </a:lnTo>
                  <a:lnTo>
                    <a:pt x="5" y="0"/>
                  </a:lnTo>
                  <a:lnTo>
                    <a:pt x="6"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74" name="Freeform 73"/>
            <p:cNvSpPr>
              <a:spLocks/>
            </p:cNvSpPr>
            <p:nvPr/>
          </p:nvSpPr>
          <p:spPr bwMode="auto">
            <a:xfrm>
              <a:off x="735" y="2411"/>
              <a:ext cx="8" cy="6"/>
            </a:xfrm>
            <a:custGeom>
              <a:avLst/>
              <a:gdLst>
                <a:gd name="T0" fmla="*/ 13 w 7"/>
                <a:gd name="T1" fmla="*/ 3 h 6"/>
                <a:gd name="T2" fmla="*/ 13 w 7"/>
                <a:gd name="T3" fmla="*/ 4 h 6"/>
                <a:gd name="T4" fmla="*/ 11 w 7"/>
                <a:gd name="T5" fmla="*/ 5 h 6"/>
                <a:gd name="T6" fmla="*/ 2 w 7"/>
                <a:gd name="T7" fmla="*/ 5 h 6"/>
                <a:gd name="T8" fmla="*/ 1 w 7"/>
                <a:gd name="T9" fmla="*/ 3 h 6"/>
                <a:gd name="T10" fmla="*/ 0 w 7"/>
                <a:gd name="T11" fmla="*/ 2 h 6"/>
                <a:gd name="T12" fmla="*/ 1 w 7"/>
                <a:gd name="T13" fmla="*/ 0 h 6"/>
                <a:gd name="T14" fmla="*/ 10 w 7"/>
                <a:gd name="T15" fmla="*/ 0 h 6"/>
                <a:gd name="T16" fmla="*/ 11 w 7"/>
                <a:gd name="T17" fmla="*/ 0 h 6"/>
                <a:gd name="T18" fmla="*/ 13 w 7"/>
                <a:gd name="T19" fmla="*/ 3 h 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6"/>
                <a:gd name="T32" fmla="*/ 7 w 7"/>
                <a:gd name="T33" fmla="*/ 6 h 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6">
                  <a:moveTo>
                    <a:pt x="6" y="3"/>
                  </a:moveTo>
                  <a:lnTo>
                    <a:pt x="6" y="4"/>
                  </a:lnTo>
                  <a:lnTo>
                    <a:pt x="5" y="5"/>
                  </a:lnTo>
                  <a:lnTo>
                    <a:pt x="2" y="5"/>
                  </a:lnTo>
                  <a:lnTo>
                    <a:pt x="1" y="3"/>
                  </a:lnTo>
                  <a:lnTo>
                    <a:pt x="0" y="2"/>
                  </a:lnTo>
                  <a:lnTo>
                    <a:pt x="1" y="0"/>
                  </a:lnTo>
                  <a:lnTo>
                    <a:pt x="4" y="0"/>
                  </a:lnTo>
                  <a:lnTo>
                    <a:pt x="5" y="0"/>
                  </a:lnTo>
                  <a:lnTo>
                    <a:pt x="6"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75" name="Freeform 74"/>
            <p:cNvSpPr>
              <a:spLocks/>
            </p:cNvSpPr>
            <p:nvPr/>
          </p:nvSpPr>
          <p:spPr bwMode="auto">
            <a:xfrm>
              <a:off x="752" y="2401"/>
              <a:ext cx="5" cy="6"/>
            </a:xfrm>
            <a:custGeom>
              <a:avLst/>
              <a:gdLst>
                <a:gd name="T0" fmla="*/ 13 w 4"/>
                <a:gd name="T1" fmla="*/ 2 h 6"/>
                <a:gd name="T2" fmla="*/ 10 w 4"/>
                <a:gd name="T3" fmla="*/ 4 h 6"/>
                <a:gd name="T4" fmla="*/ 1 w 4"/>
                <a:gd name="T5" fmla="*/ 5 h 6"/>
                <a:gd name="T6" fmla="*/ 0 w 4"/>
                <a:gd name="T7" fmla="*/ 4 h 6"/>
                <a:gd name="T8" fmla="*/ 0 w 4"/>
                <a:gd name="T9" fmla="*/ 2 h 6"/>
                <a:gd name="T10" fmla="*/ 1 w 4"/>
                <a:gd name="T11" fmla="*/ 1 h 6"/>
                <a:gd name="T12" fmla="*/ 10 w 4"/>
                <a:gd name="T13" fmla="*/ 0 h 6"/>
                <a:gd name="T14" fmla="*/ 13 w 4"/>
                <a:gd name="T15" fmla="*/ 1 h 6"/>
                <a:gd name="T16" fmla="*/ 13 w 4"/>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
                <a:gd name="T28" fmla="*/ 0 h 6"/>
                <a:gd name="T29" fmla="*/ 4 w 4"/>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 h="6">
                  <a:moveTo>
                    <a:pt x="3" y="2"/>
                  </a:moveTo>
                  <a:lnTo>
                    <a:pt x="2" y="4"/>
                  </a:lnTo>
                  <a:lnTo>
                    <a:pt x="1" y="5"/>
                  </a:lnTo>
                  <a:lnTo>
                    <a:pt x="0" y="4"/>
                  </a:lnTo>
                  <a:lnTo>
                    <a:pt x="0" y="2"/>
                  </a:lnTo>
                  <a:lnTo>
                    <a:pt x="1" y="1"/>
                  </a:lnTo>
                  <a:lnTo>
                    <a:pt x="2" y="0"/>
                  </a:lnTo>
                  <a:lnTo>
                    <a:pt x="3" y="1"/>
                  </a:lnTo>
                  <a:lnTo>
                    <a:pt x="3"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76" name="Freeform 75"/>
            <p:cNvSpPr>
              <a:spLocks/>
            </p:cNvSpPr>
            <p:nvPr/>
          </p:nvSpPr>
          <p:spPr bwMode="auto">
            <a:xfrm>
              <a:off x="752" y="2401"/>
              <a:ext cx="5" cy="6"/>
            </a:xfrm>
            <a:custGeom>
              <a:avLst/>
              <a:gdLst>
                <a:gd name="T0" fmla="*/ 13 w 4"/>
                <a:gd name="T1" fmla="*/ 2 h 6"/>
                <a:gd name="T2" fmla="*/ 10 w 4"/>
                <a:gd name="T3" fmla="*/ 4 h 6"/>
                <a:gd name="T4" fmla="*/ 1 w 4"/>
                <a:gd name="T5" fmla="*/ 5 h 6"/>
                <a:gd name="T6" fmla="*/ 0 w 4"/>
                <a:gd name="T7" fmla="*/ 4 h 6"/>
                <a:gd name="T8" fmla="*/ 0 w 4"/>
                <a:gd name="T9" fmla="*/ 2 h 6"/>
                <a:gd name="T10" fmla="*/ 1 w 4"/>
                <a:gd name="T11" fmla="*/ 1 h 6"/>
                <a:gd name="T12" fmla="*/ 10 w 4"/>
                <a:gd name="T13" fmla="*/ 0 h 6"/>
                <a:gd name="T14" fmla="*/ 13 w 4"/>
                <a:gd name="T15" fmla="*/ 1 h 6"/>
                <a:gd name="T16" fmla="*/ 13 w 4"/>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
                <a:gd name="T28" fmla="*/ 0 h 6"/>
                <a:gd name="T29" fmla="*/ 4 w 4"/>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 h="6">
                  <a:moveTo>
                    <a:pt x="3" y="2"/>
                  </a:moveTo>
                  <a:lnTo>
                    <a:pt x="2" y="4"/>
                  </a:lnTo>
                  <a:lnTo>
                    <a:pt x="1" y="5"/>
                  </a:lnTo>
                  <a:lnTo>
                    <a:pt x="0" y="4"/>
                  </a:lnTo>
                  <a:lnTo>
                    <a:pt x="0" y="2"/>
                  </a:lnTo>
                  <a:lnTo>
                    <a:pt x="1" y="1"/>
                  </a:lnTo>
                  <a:lnTo>
                    <a:pt x="2" y="0"/>
                  </a:lnTo>
                  <a:lnTo>
                    <a:pt x="3" y="1"/>
                  </a:lnTo>
                  <a:lnTo>
                    <a:pt x="3"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77" name="Freeform 76"/>
            <p:cNvSpPr>
              <a:spLocks/>
            </p:cNvSpPr>
            <p:nvPr/>
          </p:nvSpPr>
          <p:spPr bwMode="auto">
            <a:xfrm>
              <a:off x="770" y="2393"/>
              <a:ext cx="6" cy="7"/>
            </a:xfrm>
            <a:custGeom>
              <a:avLst/>
              <a:gdLst>
                <a:gd name="T0" fmla="*/ 5 w 6"/>
                <a:gd name="T1" fmla="*/ 3 h 7"/>
                <a:gd name="T2" fmla="*/ 4 w 6"/>
                <a:gd name="T3" fmla="*/ 5 h 7"/>
                <a:gd name="T4" fmla="*/ 3 w 6"/>
                <a:gd name="T5" fmla="*/ 6 h 7"/>
                <a:gd name="T6" fmla="*/ 1 w 6"/>
                <a:gd name="T7" fmla="*/ 5 h 7"/>
                <a:gd name="T8" fmla="*/ 0 w 6"/>
                <a:gd name="T9" fmla="*/ 3 h 7"/>
                <a:gd name="T10" fmla="*/ 1 w 6"/>
                <a:gd name="T11" fmla="*/ 0 h 7"/>
                <a:gd name="T12" fmla="*/ 2 w 6"/>
                <a:gd name="T13" fmla="*/ 0 h 7"/>
                <a:gd name="T14" fmla="*/ 4 w 6"/>
                <a:gd name="T15" fmla="*/ 0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3" y="6"/>
                  </a:lnTo>
                  <a:lnTo>
                    <a:pt x="1" y="5"/>
                  </a:lnTo>
                  <a:lnTo>
                    <a:pt x="0" y="3"/>
                  </a:lnTo>
                  <a:lnTo>
                    <a:pt x="1" y="0"/>
                  </a:lnTo>
                  <a:lnTo>
                    <a:pt x="2" y="0"/>
                  </a:lnTo>
                  <a:lnTo>
                    <a:pt x="4" y="0"/>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78" name="Freeform 77"/>
            <p:cNvSpPr>
              <a:spLocks/>
            </p:cNvSpPr>
            <p:nvPr/>
          </p:nvSpPr>
          <p:spPr bwMode="auto">
            <a:xfrm>
              <a:off x="770" y="2393"/>
              <a:ext cx="6" cy="7"/>
            </a:xfrm>
            <a:custGeom>
              <a:avLst/>
              <a:gdLst>
                <a:gd name="T0" fmla="*/ 5 w 6"/>
                <a:gd name="T1" fmla="*/ 3 h 7"/>
                <a:gd name="T2" fmla="*/ 4 w 6"/>
                <a:gd name="T3" fmla="*/ 5 h 7"/>
                <a:gd name="T4" fmla="*/ 3 w 6"/>
                <a:gd name="T5" fmla="*/ 6 h 7"/>
                <a:gd name="T6" fmla="*/ 1 w 6"/>
                <a:gd name="T7" fmla="*/ 5 h 7"/>
                <a:gd name="T8" fmla="*/ 0 w 6"/>
                <a:gd name="T9" fmla="*/ 3 h 7"/>
                <a:gd name="T10" fmla="*/ 1 w 6"/>
                <a:gd name="T11" fmla="*/ 0 h 7"/>
                <a:gd name="T12" fmla="*/ 2 w 6"/>
                <a:gd name="T13" fmla="*/ 0 h 7"/>
                <a:gd name="T14" fmla="*/ 4 w 6"/>
                <a:gd name="T15" fmla="*/ 0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3" y="6"/>
                  </a:lnTo>
                  <a:lnTo>
                    <a:pt x="1" y="5"/>
                  </a:lnTo>
                  <a:lnTo>
                    <a:pt x="0" y="3"/>
                  </a:lnTo>
                  <a:lnTo>
                    <a:pt x="1" y="0"/>
                  </a:lnTo>
                  <a:lnTo>
                    <a:pt x="2" y="0"/>
                  </a:lnTo>
                  <a:lnTo>
                    <a:pt x="4" y="0"/>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79" name="Freeform 78"/>
            <p:cNvSpPr>
              <a:spLocks/>
            </p:cNvSpPr>
            <p:nvPr/>
          </p:nvSpPr>
          <p:spPr bwMode="auto">
            <a:xfrm>
              <a:off x="714" y="2373"/>
              <a:ext cx="285" cy="190"/>
            </a:xfrm>
            <a:custGeom>
              <a:avLst/>
              <a:gdLst>
                <a:gd name="T0" fmla="*/ 375 w 263"/>
                <a:gd name="T1" fmla="*/ 0 h 190"/>
                <a:gd name="T2" fmla="*/ 0 w 263"/>
                <a:gd name="T3" fmla="*/ 138 h 190"/>
                <a:gd name="T4" fmla="*/ 50 w 263"/>
                <a:gd name="T5" fmla="*/ 189 h 190"/>
                <a:gd name="T6" fmla="*/ 425 w 263"/>
                <a:gd name="T7" fmla="*/ 50 h 190"/>
                <a:gd name="T8" fmla="*/ 375 w 263"/>
                <a:gd name="T9" fmla="*/ 0 h 190"/>
                <a:gd name="T10" fmla="*/ 0 60000 65536"/>
                <a:gd name="T11" fmla="*/ 0 60000 65536"/>
                <a:gd name="T12" fmla="*/ 0 60000 65536"/>
                <a:gd name="T13" fmla="*/ 0 60000 65536"/>
                <a:gd name="T14" fmla="*/ 0 60000 65536"/>
                <a:gd name="T15" fmla="*/ 0 w 263"/>
                <a:gd name="T16" fmla="*/ 0 h 190"/>
                <a:gd name="T17" fmla="*/ 263 w 263"/>
                <a:gd name="T18" fmla="*/ 190 h 190"/>
              </a:gdLst>
              <a:ahLst/>
              <a:cxnLst>
                <a:cxn ang="T10">
                  <a:pos x="T0" y="T1"/>
                </a:cxn>
                <a:cxn ang="T11">
                  <a:pos x="T2" y="T3"/>
                </a:cxn>
                <a:cxn ang="T12">
                  <a:pos x="T4" y="T5"/>
                </a:cxn>
                <a:cxn ang="T13">
                  <a:pos x="T6" y="T7"/>
                </a:cxn>
                <a:cxn ang="T14">
                  <a:pos x="T8" y="T9"/>
                </a:cxn>
              </a:cxnLst>
              <a:rect l="T15" t="T16" r="T17" b="T18"/>
              <a:pathLst>
                <a:path w="263" h="190">
                  <a:moveTo>
                    <a:pt x="231" y="0"/>
                  </a:moveTo>
                  <a:lnTo>
                    <a:pt x="0" y="138"/>
                  </a:lnTo>
                  <a:lnTo>
                    <a:pt x="30" y="189"/>
                  </a:lnTo>
                  <a:lnTo>
                    <a:pt x="262" y="50"/>
                  </a:lnTo>
                  <a:lnTo>
                    <a:pt x="231" y="0"/>
                  </a:lnTo>
                </a:path>
              </a:pathLst>
            </a:custGeom>
            <a:solidFill>
              <a:srgbClr val="808080"/>
            </a:solidFill>
            <a:ln w="12700" cap="rnd" cmpd="sng">
              <a:solidFill>
                <a:srgbClr val="000000"/>
              </a:solidFill>
              <a:prstDash val="solid"/>
              <a:round/>
              <a:headEnd type="none" w="med" len="med"/>
              <a:tailEnd type="none" w="med" len="med"/>
            </a:ln>
          </p:spPr>
          <p:txBody>
            <a:bodyPr/>
            <a:lstStyle/>
            <a:p>
              <a:endParaRPr lang="en-US" sz="1477" dirty="0"/>
            </a:p>
          </p:txBody>
        </p:sp>
        <p:sp>
          <p:nvSpPr>
            <p:cNvPr id="42080" name="Freeform 79"/>
            <p:cNvSpPr>
              <a:spLocks/>
            </p:cNvSpPr>
            <p:nvPr/>
          </p:nvSpPr>
          <p:spPr bwMode="auto">
            <a:xfrm>
              <a:off x="714" y="2373"/>
              <a:ext cx="285" cy="190"/>
            </a:xfrm>
            <a:custGeom>
              <a:avLst/>
              <a:gdLst>
                <a:gd name="T0" fmla="*/ 375 w 263"/>
                <a:gd name="T1" fmla="*/ 0 h 190"/>
                <a:gd name="T2" fmla="*/ 0 w 263"/>
                <a:gd name="T3" fmla="*/ 138 h 190"/>
                <a:gd name="T4" fmla="*/ 50 w 263"/>
                <a:gd name="T5" fmla="*/ 189 h 190"/>
                <a:gd name="T6" fmla="*/ 425 w 263"/>
                <a:gd name="T7" fmla="*/ 50 h 190"/>
                <a:gd name="T8" fmla="*/ 375 w 263"/>
                <a:gd name="T9" fmla="*/ 0 h 190"/>
                <a:gd name="T10" fmla="*/ 0 60000 65536"/>
                <a:gd name="T11" fmla="*/ 0 60000 65536"/>
                <a:gd name="T12" fmla="*/ 0 60000 65536"/>
                <a:gd name="T13" fmla="*/ 0 60000 65536"/>
                <a:gd name="T14" fmla="*/ 0 60000 65536"/>
                <a:gd name="T15" fmla="*/ 0 w 263"/>
                <a:gd name="T16" fmla="*/ 0 h 190"/>
                <a:gd name="T17" fmla="*/ 263 w 263"/>
                <a:gd name="T18" fmla="*/ 190 h 190"/>
              </a:gdLst>
              <a:ahLst/>
              <a:cxnLst>
                <a:cxn ang="T10">
                  <a:pos x="T0" y="T1"/>
                </a:cxn>
                <a:cxn ang="T11">
                  <a:pos x="T2" y="T3"/>
                </a:cxn>
                <a:cxn ang="T12">
                  <a:pos x="T4" y="T5"/>
                </a:cxn>
                <a:cxn ang="T13">
                  <a:pos x="T6" y="T7"/>
                </a:cxn>
                <a:cxn ang="T14">
                  <a:pos x="T8" y="T9"/>
                </a:cxn>
              </a:cxnLst>
              <a:rect l="T15" t="T16" r="T17" b="T18"/>
              <a:pathLst>
                <a:path w="263" h="190">
                  <a:moveTo>
                    <a:pt x="231" y="0"/>
                  </a:moveTo>
                  <a:lnTo>
                    <a:pt x="0" y="138"/>
                  </a:lnTo>
                  <a:lnTo>
                    <a:pt x="30" y="189"/>
                  </a:lnTo>
                  <a:lnTo>
                    <a:pt x="262" y="50"/>
                  </a:lnTo>
                  <a:lnTo>
                    <a:pt x="231" y="0"/>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81" name="Freeform 80"/>
            <p:cNvSpPr>
              <a:spLocks/>
            </p:cNvSpPr>
            <p:nvPr/>
          </p:nvSpPr>
          <p:spPr bwMode="auto">
            <a:xfrm>
              <a:off x="880" y="2326"/>
              <a:ext cx="430" cy="241"/>
            </a:xfrm>
            <a:custGeom>
              <a:avLst/>
              <a:gdLst>
                <a:gd name="T0" fmla="*/ 0 w 397"/>
                <a:gd name="T1" fmla="*/ 182 h 241"/>
                <a:gd name="T2" fmla="*/ 60 w 397"/>
                <a:gd name="T3" fmla="*/ 204 h 241"/>
                <a:gd name="T4" fmla="*/ 116 w 397"/>
                <a:gd name="T5" fmla="*/ 221 h 241"/>
                <a:gd name="T6" fmla="*/ 167 w 397"/>
                <a:gd name="T7" fmla="*/ 233 h 241"/>
                <a:gd name="T8" fmla="*/ 213 w 397"/>
                <a:gd name="T9" fmla="*/ 238 h 241"/>
                <a:gd name="T10" fmla="*/ 255 w 397"/>
                <a:gd name="T11" fmla="*/ 240 h 241"/>
                <a:gd name="T12" fmla="*/ 294 w 397"/>
                <a:gd name="T13" fmla="*/ 236 h 241"/>
                <a:gd name="T14" fmla="*/ 330 w 397"/>
                <a:gd name="T15" fmla="*/ 227 h 241"/>
                <a:gd name="T16" fmla="*/ 365 w 397"/>
                <a:gd name="T17" fmla="*/ 214 h 241"/>
                <a:gd name="T18" fmla="*/ 396 w 397"/>
                <a:gd name="T19" fmla="*/ 198 h 241"/>
                <a:gd name="T20" fmla="*/ 428 w 397"/>
                <a:gd name="T21" fmla="*/ 177 h 241"/>
                <a:gd name="T22" fmla="*/ 461 w 397"/>
                <a:gd name="T23" fmla="*/ 154 h 241"/>
                <a:gd name="T24" fmla="*/ 494 w 397"/>
                <a:gd name="T25" fmla="*/ 128 h 241"/>
                <a:gd name="T26" fmla="*/ 524 w 397"/>
                <a:gd name="T27" fmla="*/ 98 h 241"/>
                <a:gd name="T28" fmla="*/ 562 w 397"/>
                <a:gd name="T29" fmla="*/ 68 h 241"/>
                <a:gd name="T30" fmla="*/ 598 w 397"/>
                <a:gd name="T31" fmla="*/ 34 h 241"/>
                <a:gd name="T32" fmla="*/ 640 w 397"/>
                <a:gd name="T33" fmla="*/ 0 h 24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97"/>
                <a:gd name="T52" fmla="*/ 0 h 241"/>
                <a:gd name="T53" fmla="*/ 397 w 397"/>
                <a:gd name="T54" fmla="*/ 241 h 24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97" h="241">
                  <a:moveTo>
                    <a:pt x="0" y="182"/>
                  </a:moveTo>
                  <a:lnTo>
                    <a:pt x="37" y="204"/>
                  </a:lnTo>
                  <a:lnTo>
                    <a:pt x="72" y="221"/>
                  </a:lnTo>
                  <a:lnTo>
                    <a:pt x="103" y="233"/>
                  </a:lnTo>
                  <a:lnTo>
                    <a:pt x="132" y="238"/>
                  </a:lnTo>
                  <a:lnTo>
                    <a:pt x="158" y="240"/>
                  </a:lnTo>
                  <a:lnTo>
                    <a:pt x="182" y="236"/>
                  </a:lnTo>
                  <a:lnTo>
                    <a:pt x="205" y="227"/>
                  </a:lnTo>
                  <a:lnTo>
                    <a:pt x="226" y="214"/>
                  </a:lnTo>
                  <a:lnTo>
                    <a:pt x="246" y="198"/>
                  </a:lnTo>
                  <a:lnTo>
                    <a:pt x="265" y="177"/>
                  </a:lnTo>
                  <a:lnTo>
                    <a:pt x="285" y="154"/>
                  </a:lnTo>
                  <a:lnTo>
                    <a:pt x="306" y="128"/>
                  </a:lnTo>
                  <a:lnTo>
                    <a:pt x="325" y="98"/>
                  </a:lnTo>
                  <a:lnTo>
                    <a:pt x="348" y="68"/>
                  </a:lnTo>
                  <a:lnTo>
                    <a:pt x="371" y="34"/>
                  </a:lnTo>
                  <a:lnTo>
                    <a:pt x="396" y="0"/>
                  </a:lnTo>
                </a:path>
              </a:pathLst>
            </a:custGeom>
            <a:noFill/>
            <a:ln w="508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82" name="Freeform 81"/>
            <p:cNvSpPr>
              <a:spLocks/>
            </p:cNvSpPr>
            <p:nvPr/>
          </p:nvSpPr>
          <p:spPr bwMode="auto">
            <a:xfrm>
              <a:off x="867" y="2490"/>
              <a:ext cx="14" cy="16"/>
            </a:xfrm>
            <a:custGeom>
              <a:avLst/>
              <a:gdLst>
                <a:gd name="T0" fmla="*/ 3 w 13"/>
                <a:gd name="T1" fmla="*/ 15 h 16"/>
                <a:gd name="T2" fmla="*/ 2 w 13"/>
                <a:gd name="T3" fmla="*/ 14 h 16"/>
                <a:gd name="T4" fmla="*/ 1 w 13"/>
                <a:gd name="T5" fmla="*/ 13 h 16"/>
                <a:gd name="T6" fmla="*/ 0 w 13"/>
                <a:gd name="T7" fmla="*/ 11 h 16"/>
                <a:gd name="T8" fmla="*/ 0 w 13"/>
                <a:gd name="T9" fmla="*/ 11 h 16"/>
                <a:gd name="T10" fmla="*/ 0 w 13"/>
                <a:gd name="T11" fmla="*/ 9 h 16"/>
                <a:gd name="T12" fmla="*/ 0 w 13"/>
                <a:gd name="T13" fmla="*/ 6 h 16"/>
                <a:gd name="T14" fmla="*/ 0 w 13"/>
                <a:gd name="T15" fmla="*/ 5 h 16"/>
                <a:gd name="T16" fmla="*/ 1 w 13"/>
                <a:gd name="T17" fmla="*/ 4 h 16"/>
                <a:gd name="T18" fmla="*/ 2 w 13"/>
                <a:gd name="T19" fmla="*/ 2 h 16"/>
                <a:gd name="T20" fmla="*/ 3 w 13"/>
                <a:gd name="T21" fmla="*/ 1 h 16"/>
                <a:gd name="T22" fmla="*/ 4 w 13"/>
                <a:gd name="T23" fmla="*/ 0 h 16"/>
                <a:gd name="T24" fmla="*/ 5 w 13"/>
                <a:gd name="T25" fmla="*/ 0 h 16"/>
                <a:gd name="T26" fmla="*/ 13 w 13"/>
                <a:gd name="T27" fmla="*/ 0 h 16"/>
                <a:gd name="T28" fmla="*/ 14 w 13"/>
                <a:gd name="T29" fmla="*/ 0 h 16"/>
                <a:gd name="T30" fmla="*/ 15 w 13"/>
                <a:gd name="T31" fmla="*/ 0 h 16"/>
                <a:gd name="T32" fmla="*/ 17 w 13"/>
                <a:gd name="T33" fmla="*/ 0 h 16"/>
                <a:gd name="T34" fmla="*/ 18 w 13"/>
                <a:gd name="T35" fmla="*/ 1 h 16"/>
                <a:gd name="T36" fmla="*/ 3 w 13"/>
                <a:gd name="T37" fmla="*/ 15 h 1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3"/>
                <a:gd name="T58" fmla="*/ 0 h 16"/>
                <a:gd name="T59" fmla="*/ 13 w 13"/>
                <a:gd name="T60" fmla="*/ 16 h 1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3" h="16">
                  <a:moveTo>
                    <a:pt x="3" y="15"/>
                  </a:moveTo>
                  <a:lnTo>
                    <a:pt x="2" y="14"/>
                  </a:lnTo>
                  <a:lnTo>
                    <a:pt x="1" y="13"/>
                  </a:lnTo>
                  <a:lnTo>
                    <a:pt x="0" y="11"/>
                  </a:lnTo>
                  <a:lnTo>
                    <a:pt x="0" y="9"/>
                  </a:lnTo>
                  <a:lnTo>
                    <a:pt x="0" y="6"/>
                  </a:lnTo>
                  <a:lnTo>
                    <a:pt x="0" y="5"/>
                  </a:lnTo>
                  <a:lnTo>
                    <a:pt x="1" y="4"/>
                  </a:lnTo>
                  <a:lnTo>
                    <a:pt x="2" y="2"/>
                  </a:lnTo>
                  <a:lnTo>
                    <a:pt x="3" y="1"/>
                  </a:lnTo>
                  <a:lnTo>
                    <a:pt x="4" y="0"/>
                  </a:lnTo>
                  <a:lnTo>
                    <a:pt x="5" y="0"/>
                  </a:lnTo>
                  <a:lnTo>
                    <a:pt x="7" y="0"/>
                  </a:lnTo>
                  <a:lnTo>
                    <a:pt x="8" y="0"/>
                  </a:lnTo>
                  <a:lnTo>
                    <a:pt x="9" y="0"/>
                  </a:lnTo>
                  <a:lnTo>
                    <a:pt x="11" y="0"/>
                  </a:lnTo>
                  <a:lnTo>
                    <a:pt x="12" y="1"/>
                  </a:lnTo>
                  <a:lnTo>
                    <a:pt x="3" y="15"/>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sz="1477" dirty="0"/>
            </a:p>
          </p:txBody>
        </p:sp>
        <p:sp>
          <p:nvSpPr>
            <p:cNvPr id="42083" name="Freeform 82"/>
            <p:cNvSpPr>
              <a:spLocks/>
            </p:cNvSpPr>
            <p:nvPr/>
          </p:nvSpPr>
          <p:spPr bwMode="auto">
            <a:xfrm>
              <a:off x="1299" y="2308"/>
              <a:ext cx="18" cy="13"/>
            </a:xfrm>
            <a:custGeom>
              <a:avLst/>
              <a:gdLst>
                <a:gd name="T0" fmla="*/ 0 w 16"/>
                <a:gd name="T1" fmla="*/ 3 h 13"/>
                <a:gd name="T2" fmla="*/ 1 w 16"/>
                <a:gd name="T3" fmla="*/ 3 h 13"/>
                <a:gd name="T4" fmla="*/ 2 w 16"/>
                <a:gd name="T5" fmla="*/ 1 h 13"/>
                <a:gd name="T6" fmla="*/ 10 w 16"/>
                <a:gd name="T7" fmla="*/ 1 h 13"/>
                <a:gd name="T8" fmla="*/ 11 w 16"/>
                <a:gd name="T9" fmla="*/ 0 h 13"/>
                <a:gd name="T10" fmla="*/ 12 w 16"/>
                <a:gd name="T11" fmla="*/ 0 h 13"/>
                <a:gd name="T12" fmla="*/ 16 w 16"/>
                <a:gd name="T13" fmla="*/ 0 h 13"/>
                <a:gd name="T14" fmla="*/ 18 w 16"/>
                <a:gd name="T15" fmla="*/ 0 h 13"/>
                <a:gd name="T16" fmla="*/ 21 w 16"/>
                <a:gd name="T17" fmla="*/ 1 h 13"/>
                <a:gd name="T18" fmla="*/ 21 w 16"/>
                <a:gd name="T19" fmla="*/ 1 h 13"/>
                <a:gd name="T20" fmla="*/ 27 w 16"/>
                <a:gd name="T21" fmla="*/ 3 h 13"/>
                <a:gd name="T22" fmla="*/ 29 w 16"/>
                <a:gd name="T23" fmla="*/ 3 h 13"/>
                <a:gd name="T24" fmla="*/ 30 w 16"/>
                <a:gd name="T25" fmla="*/ 5 h 13"/>
                <a:gd name="T26" fmla="*/ 30 w 16"/>
                <a:gd name="T27" fmla="*/ 6 h 13"/>
                <a:gd name="T28" fmla="*/ 30 w 16"/>
                <a:gd name="T29" fmla="*/ 8 h 13"/>
                <a:gd name="T30" fmla="*/ 30 w 16"/>
                <a:gd name="T31" fmla="*/ 9 h 13"/>
                <a:gd name="T32" fmla="*/ 30 w 16"/>
                <a:gd name="T33" fmla="*/ 10 h 13"/>
                <a:gd name="T34" fmla="*/ 30 w 16"/>
                <a:gd name="T35" fmla="*/ 11 h 13"/>
                <a:gd name="T36" fmla="*/ 29 w 16"/>
                <a:gd name="T37" fmla="*/ 12 h 13"/>
                <a:gd name="T38" fmla="*/ 0 w 16"/>
                <a:gd name="T39" fmla="*/ 3 h 13"/>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6"/>
                <a:gd name="T61" fmla="*/ 0 h 13"/>
                <a:gd name="T62" fmla="*/ 16 w 16"/>
                <a:gd name="T63" fmla="*/ 13 h 13"/>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6" h="13">
                  <a:moveTo>
                    <a:pt x="0" y="3"/>
                  </a:moveTo>
                  <a:lnTo>
                    <a:pt x="1" y="3"/>
                  </a:lnTo>
                  <a:lnTo>
                    <a:pt x="2" y="1"/>
                  </a:lnTo>
                  <a:lnTo>
                    <a:pt x="4" y="1"/>
                  </a:lnTo>
                  <a:lnTo>
                    <a:pt x="5" y="0"/>
                  </a:lnTo>
                  <a:lnTo>
                    <a:pt x="6" y="0"/>
                  </a:lnTo>
                  <a:lnTo>
                    <a:pt x="8" y="0"/>
                  </a:lnTo>
                  <a:lnTo>
                    <a:pt x="9" y="0"/>
                  </a:lnTo>
                  <a:lnTo>
                    <a:pt x="11" y="1"/>
                  </a:lnTo>
                  <a:lnTo>
                    <a:pt x="13" y="3"/>
                  </a:lnTo>
                  <a:lnTo>
                    <a:pt x="14" y="3"/>
                  </a:lnTo>
                  <a:lnTo>
                    <a:pt x="15" y="5"/>
                  </a:lnTo>
                  <a:lnTo>
                    <a:pt x="15" y="6"/>
                  </a:lnTo>
                  <a:lnTo>
                    <a:pt x="15" y="8"/>
                  </a:lnTo>
                  <a:lnTo>
                    <a:pt x="15" y="9"/>
                  </a:lnTo>
                  <a:lnTo>
                    <a:pt x="15" y="10"/>
                  </a:lnTo>
                  <a:lnTo>
                    <a:pt x="15" y="11"/>
                  </a:lnTo>
                  <a:lnTo>
                    <a:pt x="14" y="12"/>
                  </a:lnTo>
                  <a:lnTo>
                    <a:pt x="0" y="3"/>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sz="1477" dirty="0"/>
            </a:p>
          </p:txBody>
        </p:sp>
        <p:sp>
          <p:nvSpPr>
            <p:cNvPr id="42084" name="Freeform 83"/>
            <p:cNvSpPr>
              <a:spLocks/>
            </p:cNvSpPr>
            <p:nvPr/>
          </p:nvSpPr>
          <p:spPr bwMode="auto">
            <a:xfrm>
              <a:off x="536" y="2981"/>
              <a:ext cx="416" cy="437"/>
            </a:xfrm>
            <a:custGeom>
              <a:avLst/>
              <a:gdLst>
                <a:gd name="T0" fmla="*/ 326 w 384"/>
                <a:gd name="T1" fmla="*/ 324 h 437"/>
                <a:gd name="T2" fmla="*/ 142 w 384"/>
                <a:gd name="T3" fmla="*/ 417 h 437"/>
                <a:gd name="T4" fmla="*/ 112 w 384"/>
                <a:gd name="T5" fmla="*/ 416 h 437"/>
                <a:gd name="T6" fmla="*/ 87 w 384"/>
                <a:gd name="T7" fmla="*/ 410 h 437"/>
                <a:gd name="T8" fmla="*/ 63 w 384"/>
                <a:gd name="T9" fmla="*/ 402 h 437"/>
                <a:gd name="T10" fmla="*/ 43 w 384"/>
                <a:gd name="T11" fmla="*/ 391 h 437"/>
                <a:gd name="T12" fmla="*/ 28 w 384"/>
                <a:gd name="T13" fmla="*/ 375 h 437"/>
                <a:gd name="T14" fmla="*/ 16 w 384"/>
                <a:gd name="T15" fmla="*/ 357 h 437"/>
                <a:gd name="T16" fmla="*/ 4 w 384"/>
                <a:gd name="T17" fmla="*/ 334 h 437"/>
                <a:gd name="T18" fmla="*/ 0 w 384"/>
                <a:gd name="T19" fmla="*/ 309 h 437"/>
                <a:gd name="T20" fmla="*/ 56 w 384"/>
                <a:gd name="T21" fmla="*/ 292 h 437"/>
                <a:gd name="T22" fmla="*/ 103 w 384"/>
                <a:gd name="T23" fmla="*/ 275 h 437"/>
                <a:gd name="T24" fmla="*/ 140 w 384"/>
                <a:gd name="T25" fmla="*/ 257 h 437"/>
                <a:gd name="T26" fmla="*/ 169 w 384"/>
                <a:gd name="T27" fmla="*/ 241 h 437"/>
                <a:gd name="T28" fmla="*/ 185 w 384"/>
                <a:gd name="T29" fmla="*/ 225 h 437"/>
                <a:gd name="T30" fmla="*/ 194 w 384"/>
                <a:gd name="T31" fmla="*/ 209 h 437"/>
                <a:gd name="T32" fmla="*/ 194 w 384"/>
                <a:gd name="T33" fmla="*/ 192 h 437"/>
                <a:gd name="T34" fmla="*/ 181 w 384"/>
                <a:gd name="T35" fmla="*/ 177 h 437"/>
                <a:gd name="T36" fmla="*/ 238 w 384"/>
                <a:gd name="T37" fmla="*/ 157 h 437"/>
                <a:gd name="T38" fmla="*/ 293 w 384"/>
                <a:gd name="T39" fmla="*/ 138 h 437"/>
                <a:gd name="T40" fmla="*/ 337 w 384"/>
                <a:gd name="T41" fmla="*/ 119 h 437"/>
                <a:gd name="T42" fmla="*/ 380 w 384"/>
                <a:gd name="T43" fmla="*/ 101 h 437"/>
                <a:gd name="T44" fmla="*/ 410 w 384"/>
                <a:gd name="T45" fmla="*/ 81 h 437"/>
                <a:gd name="T46" fmla="*/ 432 w 384"/>
                <a:gd name="T47" fmla="*/ 63 h 437"/>
                <a:gd name="T48" fmla="*/ 452 w 384"/>
                <a:gd name="T49" fmla="*/ 46 h 437"/>
                <a:gd name="T50" fmla="*/ 473 w 384"/>
                <a:gd name="T51" fmla="*/ 31 h 437"/>
                <a:gd name="T52" fmla="*/ 495 w 384"/>
                <a:gd name="T53" fmla="*/ 19 h 437"/>
                <a:gd name="T54" fmla="*/ 516 w 384"/>
                <a:gd name="T55" fmla="*/ 9 h 437"/>
                <a:gd name="T56" fmla="*/ 535 w 384"/>
                <a:gd name="T57" fmla="*/ 3 h 437"/>
                <a:gd name="T58" fmla="*/ 555 w 384"/>
                <a:gd name="T59" fmla="*/ 0 h 437"/>
                <a:gd name="T60" fmla="*/ 569 w 384"/>
                <a:gd name="T61" fmla="*/ 0 h 437"/>
                <a:gd name="T62" fmla="*/ 589 w 384"/>
                <a:gd name="T63" fmla="*/ 5 h 437"/>
                <a:gd name="T64" fmla="*/ 606 w 384"/>
                <a:gd name="T65" fmla="*/ 12 h 437"/>
                <a:gd name="T66" fmla="*/ 620 w 384"/>
                <a:gd name="T67" fmla="*/ 23 h 437"/>
                <a:gd name="T68" fmla="*/ 606 w 384"/>
                <a:gd name="T69" fmla="*/ 67 h 437"/>
                <a:gd name="T70" fmla="*/ 581 w 384"/>
                <a:gd name="T71" fmla="*/ 109 h 437"/>
                <a:gd name="T72" fmla="*/ 555 w 384"/>
                <a:gd name="T73" fmla="*/ 147 h 437"/>
                <a:gd name="T74" fmla="*/ 518 w 384"/>
                <a:gd name="T75" fmla="*/ 184 h 437"/>
                <a:gd name="T76" fmla="*/ 473 w 384"/>
                <a:gd name="T77" fmla="*/ 217 h 437"/>
                <a:gd name="T78" fmla="*/ 422 w 384"/>
                <a:gd name="T79" fmla="*/ 249 h 437"/>
                <a:gd name="T80" fmla="*/ 362 w 384"/>
                <a:gd name="T81" fmla="*/ 278 h 437"/>
                <a:gd name="T82" fmla="*/ 293 w 384"/>
                <a:gd name="T83" fmla="*/ 306 h 437"/>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384"/>
                <a:gd name="T127" fmla="*/ 0 h 437"/>
                <a:gd name="T128" fmla="*/ 384 w 384"/>
                <a:gd name="T129" fmla="*/ 437 h 437"/>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384" h="437">
                  <a:moveTo>
                    <a:pt x="181" y="306"/>
                  </a:moveTo>
                  <a:lnTo>
                    <a:pt x="202" y="324"/>
                  </a:lnTo>
                  <a:lnTo>
                    <a:pt x="109" y="436"/>
                  </a:lnTo>
                  <a:lnTo>
                    <a:pt x="88" y="417"/>
                  </a:lnTo>
                  <a:lnTo>
                    <a:pt x="77" y="417"/>
                  </a:lnTo>
                  <a:lnTo>
                    <a:pt x="69" y="416"/>
                  </a:lnTo>
                  <a:lnTo>
                    <a:pt x="61" y="413"/>
                  </a:lnTo>
                  <a:lnTo>
                    <a:pt x="54" y="410"/>
                  </a:lnTo>
                  <a:lnTo>
                    <a:pt x="46" y="406"/>
                  </a:lnTo>
                  <a:lnTo>
                    <a:pt x="39" y="402"/>
                  </a:lnTo>
                  <a:lnTo>
                    <a:pt x="33" y="396"/>
                  </a:lnTo>
                  <a:lnTo>
                    <a:pt x="27" y="391"/>
                  </a:lnTo>
                  <a:lnTo>
                    <a:pt x="21" y="383"/>
                  </a:lnTo>
                  <a:lnTo>
                    <a:pt x="17" y="375"/>
                  </a:lnTo>
                  <a:lnTo>
                    <a:pt x="13" y="366"/>
                  </a:lnTo>
                  <a:lnTo>
                    <a:pt x="10" y="357"/>
                  </a:lnTo>
                  <a:lnTo>
                    <a:pt x="6" y="345"/>
                  </a:lnTo>
                  <a:lnTo>
                    <a:pt x="4" y="334"/>
                  </a:lnTo>
                  <a:lnTo>
                    <a:pt x="1" y="322"/>
                  </a:lnTo>
                  <a:lnTo>
                    <a:pt x="0" y="309"/>
                  </a:lnTo>
                  <a:lnTo>
                    <a:pt x="18" y="300"/>
                  </a:lnTo>
                  <a:lnTo>
                    <a:pt x="35" y="292"/>
                  </a:lnTo>
                  <a:lnTo>
                    <a:pt x="50" y="283"/>
                  </a:lnTo>
                  <a:lnTo>
                    <a:pt x="64" y="275"/>
                  </a:lnTo>
                  <a:lnTo>
                    <a:pt x="76" y="266"/>
                  </a:lnTo>
                  <a:lnTo>
                    <a:pt x="87" y="257"/>
                  </a:lnTo>
                  <a:lnTo>
                    <a:pt x="96" y="249"/>
                  </a:lnTo>
                  <a:lnTo>
                    <a:pt x="105" y="241"/>
                  </a:lnTo>
                  <a:lnTo>
                    <a:pt x="110" y="233"/>
                  </a:lnTo>
                  <a:lnTo>
                    <a:pt x="115" y="225"/>
                  </a:lnTo>
                  <a:lnTo>
                    <a:pt x="118" y="216"/>
                  </a:lnTo>
                  <a:lnTo>
                    <a:pt x="119" y="209"/>
                  </a:lnTo>
                  <a:lnTo>
                    <a:pt x="121" y="200"/>
                  </a:lnTo>
                  <a:lnTo>
                    <a:pt x="119" y="192"/>
                  </a:lnTo>
                  <a:lnTo>
                    <a:pt x="116" y="185"/>
                  </a:lnTo>
                  <a:lnTo>
                    <a:pt x="112" y="177"/>
                  </a:lnTo>
                  <a:lnTo>
                    <a:pt x="130" y="167"/>
                  </a:lnTo>
                  <a:lnTo>
                    <a:pt x="148" y="157"/>
                  </a:lnTo>
                  <a:lnTo>
                    <a:pt x="165" y="147"/>
                  </a:lnTo>
                  <a:lnTo>
                    <a:pt x="181" y="138"/>
                  </a:lnTo>
                  <a:lnTo>
                    <a:pt x="196" y="128"/>
                  </a:lnTo>
                  <a:lnTo>
                    <a:pt x="209" y="119"/>
                  </a:lnTo>
                  <a:lnTo>
                    <a:pt x="222" y="109"/>
                  </a:lnTo>
                  <a:lnTo>
                    <a:pt x="235" y="101"/>
                  </a:lnTo>
                  <a:lnTo>
                    <a:pt x="244" y="91"/>
                  </a:lnTo>
                  <a:lnTo>
                    <a:pt x="253" y="81"/>
                  </a:lnTo>
                  <a:lnTo>
                    <a:pt x="261" y="72"/>
                  </a:lnTo>
                  <a:lnTo>
                    <a:pt x="268" y="63"/>
                  </a:lnTo>
                  <a:lnTo>
                    <a:pt x="274" y="53"/>
                  </a:lnTo>
                  <a:lnTo>
                    <a:pt x="280" y="46"/>
                  </a:lnTo>
                  <a:lnTo>
                    <a:pt x="286" y="37"/>
                  </a:lnTo>
                  <a:lnTo>
                    <a:pt x="293" y="31"/>
                  </a:lnTo>
                  <a:lnTo>
                    <a:pt x="299" y="23"/>
                  </a:lnTo>
                  <a:lnTo>
                    <a:pt x="306" y="19"/>
                  </a:lnTo>
                  <a:lnTo>
                    <a:pt x="312" y="14"/>
                  </a:lnTo>
                  <a:lnTo>
                    <a:pt x="318" y="9"/>
                  </a:lnTo>
                  <a:lnTo>
                    <a:pt x="325" y="5"/>
                  </a:lnTo>
                  <a:lnTo>
                    <a:pt x="331" y="3"/>
                  </a:lnTo>
                  <a:lnTo>
                    <a:pt x="337" y="1"/>
                  </a:lnTo>
                  <a:lnTo>
                    <a:pt x="343" y="0"/>
                  </a:lnTo>
                  <a:lnTo>
                    <a:pt x="348" y="0"/>
                  </a:lnTo>
                  <a:lnTo>
                    <a:pt x="353" y="0"/>
                  </a:lnTo>
                  <a:lnTo>
                    <a:pt x="358" y="2"/>
                  </a:lnTo>
                  <a:lnTo>
                    <a:pt x="364" y="5"/>
                  </a:lnTo>
                  <a:lnTo>
                    <a:pt x="369" y="8"/>
                  </a:lnTo>
                  <a:lnTo>
                    <a:pt x="374" y="12"/>
                  </a:lnTo>
                  <a:lnTo>
                    <a:pt x="378" y="17"/>
                  </a:lnTo>
                  <a:lnTo>
                    <a:pt x="383" y="23"/>
                  </a:lnTo>
                  <a:lnTo>
                    <a:pt x="378" y="46"/>
                  </a:lnTo>
                  <a:lnTo>
                    <a:pt x="374" y="67"/>
                  </a:lnTo>
                  <a:lnTo>
                    <a:pt x="368" y="88"/>
                  </a:lnTo>
                  <a:lnTo>
                    <a:pt x="360" y="109"/>
                  </a:lnTo>
                  <a:lnTo>
                    <a:pt x="352" y="128"/>
                  </a:lnTo>
                  <a:lnTo>
                    <a:pt x="343" y="147"/>
                  </a:lnTo>
                  <a:lnTo>
                    <a:pt x="332" y="165"/>
                  </a:lnTo>
                  <a:lnTo>
                    <a:pt x="320" y="184"/>
                  </a:lnTo>
                  <a:lnTo>
                    <a:pt x="306" y="200"/>
                  </a:lnTo>
                  <a:lnTo>
                    <a:pt x="293" y="217"/>
                  </a:lnTo>
                  <a:lnTo>
                    <a:pt x="276" y="234"/>
                  </a:lnTo>
                  <a:lnTo>
                    <a:pt x="260" y="249"/>
                  </a:lnTo>
                  <a:lnTo>
                    <a:pt x="242" y="264"/>
                  </a:lnTo>
                  <a:lnTo>
                    <a:pt x="223" y="278"/>
                  </a:lnTo>
                  <a:lnTo>
                    <a:pt x="202" y="292"/>
                  </a:lnTo>
                  <a:lnTo>
                    <a:pt x="181" y="306"/>
                  </a:lnTo>
                </a:path>
              </a:pathLst>
            </a:custGeom>
            <a:solidFill>
              <a:srgbClr val="000000"/>
            </a:solidFill>
            <a:ln w="12700" cap="rnd" cmpd="sng">
              <a:solidFill>
                <a:srgbClr val="000000"/>
              </a:solidFill>
              <a:prstDash val="solid"/>
              <a:round/>
              <a:headEnd type="none" w="med" len="med"/>
              <a:tailEnd type="none" w="med" len="med"/>
            </a:ln>
          </p:spPr>
          <p:txBody>
            <a:bodyPr/>
            <a:lstStyle/>
            <a:p>
              <a:endParaRPr lang="en-US" sz="1477" dirty="0"/>
            </a:p>
          </p:txBody>
        </p:sp>
        <p:sp>
          <p:nvSpPr>
            <p:cNvPr id="42085" name="Freeform 84"/>
            <p:cNvSpPr>
              <a:spLocks/>
            </p:cNvSpPr>
            <p:nvPr/>
          </p:nvSpPr>
          <p:spPr bwMode="auto">
            <a:xfrm>
              <a:off x="536" y="2981"/>
              <a:ext cx="416" cy="437"/>
            </a:xfrm>
            <a:custGeom>
              <a:avLst/>
              <a:gdLst>
                <a:gd name="T0" fmla="*/ 326 w 384"/>
                <a:gd name="T1" fmla="*/ 324 h 437"/>
                <a:gd name="T2" fmla="*/ 142 w 384"/>
                <a:gd name="T3" fmla="*/ 417 h 437"/>
                <a:gd name="T4" fmla="*/ 112 w 384"/>
                <a:gd name="T5" fmla="*/ 416 h 437"/>
                <a:gd name="T6" fmla="*/ 87 w 384"/>
                <a:gd name="T7" fmla="*/ 410 h 437"/>
                <a:gd name="T8" fmla="*/ 63 w 384"/>
                <a:gd name="T9" fmla="*/ 402 h 437"/>
                <a:gd name="T10" fmla="*/ 43 w 384"/>
                <a:gd name="T11" fmla="*/ 391 h 437"/>
                <a:gd name="T12" fmla="*/ 28 w 384"/>
                <a:gd name="T13" fmla="*/ 375 h 437"/>
                <a:gd name="T14" fmla="*/ 16 w 384"/>
                <a:gd name="T15" fmla="*/ 357 h 437"/>
                <a:gd name="T16" fmla="*/ 4 w 384"/>
                <a:gd name="T17" fmla="*/ 334 h 437"/>
                <a:gd name="T18" fmla="*/ 0 w 384"/>
                <a:gd name="T19" fmla="*/ 309 h 437"/>
                <a:gd name="T20" fmla="*/ 56 w 384"/>
                <a:gd name="T21" fmla="*/ 292 h 437"/>
                <a:gd name="T22" fmla="*/ 103 w 384"/>
                <a:gd name="T23" fmla="*/ 275 h 437"/>
                <a:gd name="T24" fmla="*/ 140 w 384"/>
                <a:gd name="T25" fmla="*/ 257 h 437"/>
                <a:gd name="T26" fmla="*/ 169 w 384"/>
                <a:gd name="T27" fmla="*/ 241 h 437"/>
                <a:gd name="T28" fmla="*/ 185 w 384"/>
                <a:gd name="T29" fmla="*/ 225 h 437"/>
                <a:gd name="T30" fmla="*/ 194 w 384"/>
                <a:gd name="T31" fmla="*/ 209 h 437"/>
                <a:gd name="T32" fmla="*/ 194 w 384"/>
                <a:gd name="T33" fmla="*/ 192 h 437"/>
                <a:gd name="T34" fmla="*/ 181 w 384"/>
                <a:gd name="T35" fmla="*/ 177 h 437"/>
                <a:gd name="T36" fmla="*/ 238 w 384"/>
                <a:gd name="T37" fmla="*/ 157 h 437"/>
                <a:gd name="T38" fmla="*/ 293 w 384"/>
                <a:gd name="T39" fmla="*/ 138 h 437"/>
                <a:gd name="T40" fmla="*/ 337 w 384"/>
                <a:gd name="T41" fmla="*/ 119 h 437"/>
                <a:gd name="T42" fmla="*/ 380 w 384"/>
                <a:gd name="T43" fmla="*/ 101 h 437"/>
                <a:gd name="T44" fmla="*/ 410 w 384"/>
                <a:gd name="T45" fmla="*/ 81 h 437"/>
                <a:gd name="T46" fmla="*/ 432 w 384"/>
                <a:gd name="T47" fmla="*/ 63 h 437"/>
                <a:gd name="T48" fmla="*/ 452 w 384"/>
                <a:gd name="T49" fmla="*/ 46 h 437"/>
                <a:gd name="T50" fmla="*/ 473 w 384"/>
                <a:gd name="T51" fmla="*/ 31 h 437"/>
                <a:gd name="T52" fmla="*/ 495 w 384"/>
                <a:gd name="T53" fmla="*/ 19 h 437"/>
                <a:gd name="T54" fmla="*/ 516 w 384"/>
                <a:gd name="T55" fmla="*/ 9 h 437"/>
                <a:gd name="T56" fmla="*/ 535 w 384"/>
                <a:gd name="T57" fmla="*/ 3 h 437"/>
                <a:gd name="T58" fmla="*/ 555 w 384"/>
                <a:gd name="T59" fmla="*/ 0 h 437"/>
                <a:gd name="T60" fmla="*/ 569 w 384"/>
                <a:gd name="T61" fmla="*/ 0 h 437"/>
                <a:gd name="T62" fmla="*/ 589 w 384"/>
                <a:gd name="T63" fmla="*/ 5 h 437"/>
                <a:gd name="T64" fmla="*/ 606 w 384"/>
                <a:gd name="T65" fmla="*/ 12 h 437"/>
                <a:gd name="T66" fmla="*/ 620 w 384"/>
                <a:gd name="T67" fmla="*/ 23 h 437"/>
                <a:gd name="T68" fmla="*/ 606 w 384"/>
                <a:gd name="T69" fmla="*/ 67 h 437"/>
                <a:gd name="T70" fmla="*/ 581 w 384"/>
                <a:gd name="T71" fmla="*/ 109 h 437"/>
                <a:gd name="T72" fmla="*/ 555 w 384"/>
                <a:gd name="T73" fmla="*/ 147 h 437"/>
                <a:gd name="T74" fmla="*/ 518 w 384"/>
                <a:gd name="T75" fmla="*/ 184 h 437"/>
                <a:gd name="T76" fmla="*/ 473 w 384"/>
                <a:gd name="T77" fmla="*/ 217 h 437"/>
                <a:gd name="T78" fmla="*/ 422 w 384"/>
                <a:gd name="T79" fmla="*/ 249 h 437"/>
                <a:gd name="T80" fmla="*/ 362 w 384"/>
                <a:gd name="T81" fmla="*/ 278 h 437"/>
                <a:gd name="T82" fmla="*/ 293 w 384"/>
                <a:gd name="T83" fmla="*/ 306 h 437"/>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384"/>
                <a:gd name="T127" fmla="*/ 0 h 437"/>
                <a:gd name="T128" fmla="*/ 384 w 384"/>
                <a:gd name="T129" fmla="*/ 437 h 437"/>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384" h="437">
                  <a:moveTo>
                    <a:pt x="181" y="306"/>
                  </a:moveTo>
                  <a:lnTo>
                    <a:pt x="202" y="324"/>
                  </a:lnTo>
                  <a:lnTo>
                    <a:pt x="109" y="436"/>
                  </a:lnTo>
                  <a:lnTo>
                    <a:pt x="88" y="417"/>
                  </a:lnTo>
                  <a:lnTo>
                    <a:pt x="77" y="417"/>
                  </a:lnTo>
                  <a:lnTo>
                    <a:pt x="69" y="416"/>
                  </a:lnTo>
                  <a:lnTo>
                    <a:pt x="61" y="413"/>
                  </a:lnTo>
                  <a:lnTo>
                    <a:pt x="54" y="410"/>
                  </a:lnTo>
                  <a:lnTo>
                    <a:pt x="46" y="406"/>
                  </a:lnTo>
                  <a:lnTo>
                    <a:pt x="39" y="402"/>
                  </a:lnTo>
                  <a:lnTo>
                    <a:pt x="33" y="396"/>
                  </a:lnTo>
                  <a:lnTo>
                    <a:pt x="27" y="391"/>
                  </a:lnTo>
                  <a:lnTo>
                    <a:pt x="21" y="383"/>
                  </a:lnTo>
                  <a:lnTo>
                    <a:pt x="17" y="375"/>
                  </a:lnTo>
                  <a:lnTo>
                    <a:pt x="13" y="366"/>
                  </a:lnTo>
                  <a:lnTo>
                    <a:pt x="10" y="357"/>
                  </a:lnTo>
                  <a:lnTo>
                    <a:pt x="6" y="345"/>
                  </a:lnTo>
                  <a:lnTo>
                    <a:pt x="4" y="334"/>
                  </a:lnTo>
                  <a:lnTo>
                    <a:pt x="1" y="322"/>
                  </a:lnTo>
                  <a:lnTo>
                    <a:pt x="0" y="309"/>
                  </a:lnTo>
                  <a:lnTo>
                    <a:pt x="18" y="300"/>
                  </a:lnTo>
                  <a:lnTo>
                    <a:pt x="35" y="292"/>
                  </a:lnTo>
                  <a:lnTo>
                    <a:pt x="50" y="283"/>
                  </a:lnTo>
                  <a:lnTo>
                    <a:pt x="64" y="275"/>
                  </a:lnTo>
                  <a:lnTo>
                    <a:pt x="76" y="266"/>
                  </a:lnTo>
                  <a:lnTo>
                    <a:pt x="87" y="257"/>
                  </a:lnTo>
                  <a:lnTo>
                    <a:pt x="96" y="249"/>
                  </a:lnTo>
                  <a:lnTo>
                    <a:pt x="105" y="241"/>
                  </a:lnTo>
                  <a:lnTo>
                    <a:pt x="110" y="233"/>
                  </a:lnTo>
                  <a:lnTo>
                    <a:pt x="115" y="225"/>
                  </a:lnTo>
                  <a:lnTo>
                    <a:pt x="118" y="216"/>
                  </a:lnTo>
                  <a:lnTo>
                    <a:pt x="119" y="209"/>
                  </a:lnTo>
                  <a:lnTo>
                    <a:pt x="121" y="200"/>
                  </a:lnTo>
                  <a:lnTo>
                    <a:pt x="119" y="192"/>
                  </a:lnTo>
                  <a:lnTo>
                    <a:pt x="116" y="185"/>
                  </a:lnTo>
                  <a:lnTo>
                    <a:pt x="112" y="177"/>
                  </a:lnTo>
                  <a:lnTo>
                    <a:pt x="130" y="167"/>
                  </a:lnTo>
                  <a:lnTo>
                    <a:pt x="148" y="157"/>
                  </a:lnTo>
                  <a:lnTo>
                    <a:pt x="165" y="147"/>
                  </a:lnTo>
                  <a:lnTo>
                    <a:pt x="181" y="138"/>
                  </a:lnTo>
                  <a:lnTo>
                    <a:pt x="196" y="128"/>
                  </a:lnTo>
                  <a:lnTo>
                    <a:pt x="209" y="119"/>
                  </a:lnTo>
                  <a:lnTo>
                    <a:pt x="222" y="109"/>
                  </a:lnTo>
                  <a:lnTo>
                    <a:pt x="235" y="101"/>
                  </a:lnTo>
                  <a:lnTo>
                    <a:pt x="244" y="91"/>
                  </a:lnTo>
                  <a:lnTo>
                    <a:pt x="253" y="81"/>
                  </a:lnTo>
                  <a:lnTo>
                    <a:pt x="261" y="72"/>
                  </a:lnTo>
                  <a:lnTo>
                    <a:pt x="268" y="63"/>
                  </a:lnTo>
                  <a:lnTo>
                    <a:pt x="274" y="53"/>
                  </a:lnTo>
                  <a:lnTo>
                    <a:pt x="280" y="46"/>
                  </a:lnTo>
                  <a:lnTo>
                    <a:pt x="286" y="37"/>
                  </a:lnTo>
                  <a:lnTo>
                    <a:pt x="293" y="31"/>
                  </a:lnTo>
                  <a:lnTo>
                    <a:pt x="299" y="23"/>
                  </a:lnTo>
                  <a:lnTo>
                    <a:pt x="306" y="19"/>
                  </a:lnTo>
                  <a:lnTo>
                    <a:pt x="312" y="14"/>
                  </a:lnTo>
                  <a:lnTo>
                    <a:pt x="318" y="9"/>
                  </a:lnTo>
                  <a:lnTo>
                    <a:pt x="325" y="5"/>
                  </a:lnTo>
                  <a:lnTo>
                    <a:pt x="331" y="3"/>
                  </a:lnTo>
                  <a:lnTo>
                    <a:pt x="337" y="1"/>
                  </a:lnTo>
                  <a:lnTo>
                    <a:pt x="343" y="0"/>
                  </a:lnTo>
                  <a:lnTo>
                    <a:pt x="348" y="0"/>
                  </a:lnTo>
                  <a:lnTo>
                    <a:pt x="353" y="0"/>
                  </a:lnTo>
                  <a:lnTo>
                    <a:pt x="358" y="2"/>
                  </a:lnTo>
                  <a:lnTo>
                    <a:pt x="364" y="5"/>
                  </a:lnTo>
                  <a:lnTo>
                    <a:pt x="369" y="8"/>
                  </a:lnTo>
                  <a:lnTo>
                    <a:pt x="374" y="12"/>
                  </a:lnTo>
                  <a:lnTo>
                    <a:pt x="378" y="17"/>
                  </a:lnTo>
                  <a:lnTo>
                    <a:pt x="383" y="23"/>
                  </a:lnTo>
                  <a:lnTo>
                    <a:pt x="378" y="46"/>
                  </a:lnTo>
                  <a:lnTo>
                    <a:pt x="374" y="67"/>
                  </a:lnTo>
                  <a:lnTo>
                    <a:pt x="368" y="88"/>
                  </a:lnTo>
                  <a:lnTo>
                    <a:pt x="360" y="109"/>
                  </a:lnTo>
                  <a:lnTo>
                    <a:pt x="352" y="128"/>
                  </a:lnTo>
                  <a:lnTo>
                    <a:pt x="343" y="147"/>
                  </a:lnTo>
                  <a:lnTo>
                    <a:pt x="332" y="165"/>
                  </a:lnTo>
                  <a:lnTo>
                    <a:pt x="320" y="184"/>
                  </a:lnTo>
                  <a:lnTo>
                    <a:pt x="306" y="200"/>
                  </a:lnTo>
                  <a:lnTo>
                    <a:pt x="293" y="217"/>
                  </a:lnTo>
                  <a:lnTo>
                    <a:pt x="276" y="234"/>
                  </a:lnTo>
                  <a:lnTo>
                    <a:pt x="260" y="249"/>
                  </a:lnTo>
                  <a:lnTo>
                    <a:pt x="242" y="264"/>
                  </a:lnTo>
                  <a:lnTo>
                    <a:pt x="223" y="278"/>
                  </a:lnTo>
                  <a:lnTo>
                    <a:pt x="202" y="292"/>
                  </a:lnTo>
                  <a:lnTo>
                    <a:pt x="181" y="306"/>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86" name="Line 85"/>
            <p:cNvSpPr>
              <a:spLocks noChangeShapeType="1"/>
            </p:cNvSpPr>
            <p:nvPr/>
          </p:nvSpPr>
          <p:spPr bwMode="auto">
            <a:xfrm flipV="1">
              <a:off x="631" y="3287"/>
              <a:ext cx="101" cy="111"/>
            </a:xfrm>
            <a:prstGeom prst="line">
              <a:avLst/>
            </a:prstGeom>
            <a:noFill/>
            <a:ln w="12700">
              <a:solidFill>
                <a:srgbClr val="FFFFFF"/>
              </a:solidFill>
              <a:round/>
              <a:headEnd/>
              <a:tailEnd/>
            </a:ln>
            <a:extLst>
              <a:ext uri="{909E8E84-426E-40DD-AFC4-6F175D3DCCD1}">
                <a14:hiddenFill xmlns:a14="http://schemas.microsoft.com/office/drawing/2010/main">
                  <a:noFill/>
                </a14:hiddenFill>
              </a:ext>
            </a:extLst>
          </p:spPr>
          <p:txBody>
            <a:bodyPr/>
            <a:lstStyle/>
            <a:p>
              <a:endParaRPr lang="en-US" sz="1477" dirty="0"/>
            </a:p>
          </p:txBody>
        </p:sp>
        <p:sp>
          <p:nvSpPr>
            <p:cNvPr id="42087" name="Freeform 86"/>
            <p:cNvSpPr>
              <a:spLocks/>
            </p:cNvSpPr>
            <p:nvPr/>
          </p:nvSpPr>
          <p:spPr bwMode="auto">
            <a:xfrm>
              <a:off x="764" y="3090"/>
              <a:ext cx="84" cy="142"/>
            </a:xfrm>
            <a:custGeom>
              <a:avLst/>
              <a:gdLst>
                <a:gd name="T0" fmla="*/ 29 w 77"/>
                <a:gd name="T1" fmla="*/ 141 h 142"/>
                <a:gd name="T2" fmla="*/ 17 w 77"/>
                <a:gd name="T3" fmla="*/ 135 h 142"/>
                <a:gd name="T4" fmla="*/ 13 w 77"/>
                <a:gd name="T5" fmla="*/ 129 h 142"/>
                <a:gd name="T6" fmla="*/ 3 w 77"/>
                <a:gd name="T7" fmla="*/ 123 h 142"/>
                <a:gd name="T8" fmla="*/ 0 w 77"/>
                <a:gd name="T9" fmla="*/ 116 h 142"/>
                <a:gd name="T10" fmla="*/ 0 w 77"/>
                <a:gd name="T11" fmla="*/ 109 h 142"/>
                <a:gd name="T12" fmla="*/ 0 w 77"/>
                <a:gd name="T13" fmla="*/ 101 h 142"/>
                <a:gd name="T14" fmla="*/ 3 w 77"/>
                <a:gd name="T15" fmla="*/ 93 h 142"/>
                <a:gd name="T16" fmla="*/ 12 w 77"/>
                <a:gd name="T17" fmla="*/ 85 h 142"/>
                <a:gd name="T18" fmla="*/ 16 w 77"/>
                <a:gd name="T19" fmla="*/ 76 h 142"/>
                <a:gd name="T20" fmla="*/ 25 w 77"/>
                <a:gd name="T21" fmla="*/ 65 h 142"/>
                <a:gd name="T22" fmla="*/ 38 w 77"/>
                <a:gd name="T23" fmla="*/ 56 h 142"/>
                <a:gd name="T24" fmla="*/ 51 w 77"/>
                <a:gd name="T25" fmla="*/ 46 h 142"/>
                <a:gd name="T26" fmla="*/ 68 w 77"/>
                <a:gd name="T27" fmla="*/ 35 h 142"/>
                <a:gd name="T28" fmla="*/ 84 w 77"/>
                <a:gd name="T29" fmla="*/ 23 h 142"/>
                <a:gd name="T30" fmla="*/ 106 w 77"/>
                <a:gd name="T31" fmla="*/ 12 h 142"/>
                <a:gd name="T32" fmla="*/ 129 w 77"/>
                <a:gd name="T33" fmla="*/ 0 h 14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77"/>
                <a:gd name="T52" fmla="*/ 0 h 142"/>
                <a:gd name="T53" fmla="*/ 77 w 77"/>
                <a:gd name="T54" fmla="*/ 142 h 142"/>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77" h="142">
                  <a:moveTo>
                    <a:pt x="17" y="141"/>
                  </a:moveTo>
                  <a:lnTo>
                    <a:pt x="11" y="135"/>
                  </a:lnTo>
                  <a:lnTo>
                    <a:pt x="7" y="129"/>
                  </a:lnTo>
                  <a:lnTo>
                    <a:pt x="3" y="123"/>
                  </a:lnTo>
                  <a:lnTo>
                    <a:pt x="0" y="116"/>
                  </a:lnTo>
                  <a:lnTo>
                    <a:pt x="0" y="109"/>
                  </a:lnTo>
                  <a:lnTo>
                    <a:pt x="0" y="101"/>
                  </a:lnTo>
                  <a:lnTo>
                    <a:pt x="3" y="93"/>
                  </a:lnTo>
                  <a:lnTo>
                    <a:pt x="6" y="85"/>
                  </a:lnTo>
                  <a:lnTo>
                    <a:pt x="10" y="76"/>
                  </a:lnTo>
                  <a:lnTo>
                    <a:pt x="15" y="65"/>
                  </a:lnTo>
                  <a:lnTo>
                    <a:pt x="23" y="56"/>
                  </a:lnTo>
                  <a:lnTo>
                    <a:pt x="30" y="46"/>
                  </a:lnTo>
                  <a:lnTo>
                    <a:pt x="40" y="35"/>
                  </a:lnTo>
                  <a:lnTo>
                    <a:pt x="50" y="23"/>
                  </a:lnTo>
                  <a:lnTo>
                    <a:pt x="63" y="12"/>
                  </a:lnTo>
                  <a:lnTo>
                    <a:pt x="76"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88" name="Freeform 87"/>
            <p:cNvSpPr>
              <a:spLocks/>
            </p:cNvSpPr>
            <p:nvPr/>
          </p:nvSpPr>
          <p:spPr bwMode="auto">
            <a:xfrm>
              <a:off x="809" y="3060"/>
              <a:ext cx="39" cy="31"/>
            </a:xfrm>
            <a:custGeom>
              <a:avLst/>
              <a:gdLst>
                <a:gd name="T0" fmla="*/ 56 w 36"/>
                <a:gd name="T1" fmla="*/ 30 h 31"/>
                <a:gd name="T2" fmla="*/ 55 w 36"/>
                <a:gd name="T3" fmla="*/ 26 h 31"/>
                <a:gd name="T4" fmla="*/ 52 w 36"/>
                <a:gd name="T5" fmla="*/ 22 h 31"/>
                <a:gd name="T6" fmla="*/ 47 w 36"/>
                <a:gd name="T7" fmla="*/ 18 h 31"/>
                <a:gd name="T8" fmla="*/ 44 w 36"/>
                <a:gd name="T9" fmla="*/ 15 h 31"/>
                <a:gd name="T10" fmla="*/ 42 w 36"/>
                <a:gd name="T11" fmla="*/ 13 h 31"/>
                <a:gd name="T12" fmla="*/ 39 w 36"/>
                <a:gd name="T13" fmla="*/ 10 h 31"/>
                <a:gd name="T14" fmla="*/ 36 w 36"/>
                <a:gd name="T15" fmla="*/ 7 h 31"/>
                <a:gd name="T16" fmla="*/ 33 w 36"/>
                <a:gd name="T17" fmla="*/ 6 h 31"/>
                <a:gd name="T18" fmla="*/ 28 w 36"/>
                <a:gd name="T19" fmla="*/ 3 h 31"/>
                <a:gd name="T20" fmla="*/ 24 w 36"/>
                <a:gd name="T21" fmla="*/ 2 h 31"/>
                <a:gd name="T22" fmla="*/ 20 w 36"/>
                <a:gd name="T23" fmla="*/ 2 h 31"/>
                <a:gd name="T24" fmla="*/ 16 w 36"/>
                <a:gd name="T25" fmla="*/ 1 h 31"/>
                <a:gd name="T26" fmla="*/ 14 w 36"/>
                <a:gd name="T27" fmla="*/ 0 h 31"/>
                <a:gd name="T28" fmla="*/ 5 w 36"/>
                <a:gd name="T29" fmla="*/ 0 h 31"/>
                <a:gd name="T30" fmla="*/ 3 w 36"/>
                <a:gd name="T31" fmla="*/ 0 h 31"/>
                <a:gd name="T32" fmla="*/ 0 w 36"/>
                <a:gd name="T33" fmla="*/ 1 h 3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6"/>
                <a:gd name="T52" fmla="*/ 0 h 31"/>
                <a:gd name="T53" fmla="*/ 36 w 36"/>
                <a:gd name="T54" fmla="*/ 31 h 3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6" h="31">
                  <a:moveTo>
                    <a:pt x="35" y="30"/>
                  </a:moveTo>
                  <a:lnTo>
                    <a:pt x="34" y="26"/>
                  </a:lnTo>
                  <a:lnTo>
                    <a:pt x="32" y="22"/>
                  </a:lnTo>
                  <a:lnTo>
                    <a:pt x="29" y="18"/>
                  </a:lnTo>
                  <a:lnTo>
                    <a:pt x="28" y="15"/>
                  </a:lnTo>
                  <a:lnTo>
                    <a:pt x="26" y="13"/>
                  </a:lnTo>
                  <a:lnTo>
                    <a:pt x="24" y="10"/>
                  </a:lnTo>
                  <a:lnTo>
                    <a:pt x="22" y="7"/>
                  </a:lnTo>
                  <a:lnTo>
                    <a:pt x="20" y="6"/>
                  </a:lnTo>
                  <a:lnTo>
                    <a:pt x="17" y="3"/>
                  </a:lnTo>
                  <a:lnTo>
                    <a:pt x="15" y="2"/>
                  </a:lnTo>
                  <a:lnTo>
                    <a:pt x="13" y="2"/>
                  </a:lnTo>
                  <a:lnTo>
                    <a:pt x="10" y="1"/>
                  </a:lnTo>
                  <a:lnTo>
                    <a:pt x="8" y="0"/>
                  </a:lnTo>
                  <a:lnTo>
                    <a:pt x="5" y="0"/>
                  </a:lnTo>
                  <a:lnTo>
                    <a:pt x="3" y="0"/>
                  </a:lnTo>
                  <a:lnTo>
                    <a:pt x="0" y="1"/>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89" name="Line 88"/>
            <p:cNvSpPr>
              <a:spLocks noChangeShapeType="1"/>
            </p:cNvSpPr>
            <p:nvPr/>
          </p:nvSpPr>
          <p:spPr bwMode="auto">
            <a:xfrm flipV="1">
              <a:off x="809" y="3522"/>
              <a:ext cx="0" cy="2"/>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2090" name="Freeform 89"/>
            <p:cNvSpPr>
              <a:spLocks/>
            </p:cNvSpPr>
            <p:nvPr/>
          </p:nvSpPr>
          <p:spPr bwMode="auto">
            <a:xfrm>
              <a:off x="554" y="3340"/>
              <a:ext cx="46" cy="24"/>
            </a:xfrm>
            <a:custGeom>
              <a:avLst/>
              <a:gdLst>
                <a:gd name="T0" fmla="*/ 0 w 42"/>
                <a:gd name="T1" fmla="*/ 0 h 24"/>
                <a:gd name="T2" fmla="*/ 3 w 42"/>
                <a:gd name="T3" fmla="*/ 3 h 24"/>
                <a:gd name="T4" fmla="*/ 5 w 42"/>
                <a:gd name="T5" fmla="*/ 6 h 24"/>
                <a:gd name="T6" fmla="*/ 15 w 42"/>
                <a:gd name="T7" fmla="*/ 8 h 24"/>
                <a:gd name="T8" fmla="*/ 18 w 42"/>
                <a:gd name="T9" fmla="*/ 11 h 24"/>
                <a:gd name="T10" fmla="*/ 24 w 42"/>
                <a:gd name="T11" fmla="*/ 12 h 24"/>
                <a:gd name="T12" fmla="*/ 28 w 42"/>
                <a:gd name="T13" fmla="*/ 15 h 24"/>
                <a:gd name="T14" fmla="*/ 31 w 42"/>
                <a:gd name="T15" fmla="*/ 16 h 24"/>
                <a:gd name="T16" fmla="*/ 37 w 42"/>
                <a:gd name="T17" fmla="*/ 19 h 24"/>
                <a:gd name="T18" fmla="*/ 43 w 42"/>
                <a:gd name="T19" fmla="*/ 19 h 24"/>
                <a:gd name="T20" fmla="*/ 47 w 42"/>
                <a:gd name="T21" fmla="*/ 21 h 24"/>
                <a:gd name="T22" fmla="*/ 50 w 42"/>
                <a:gd name="T23" fmla="*/ 21 h 24"/>
                <a:gd name="T24" fmla="*/ 54 w 42"/>
                <a:gd name="T25" fmla="*/ 23 h 24"/>
                <a:gd name="T26" fmla="*/ 59 w 42"/>
                <a:gd name="T27" fmla="*/ 23 h 24"/>
                <a:gd name="T28" fmla="*/ 65 w 42"/>
                <a:gd name="T29" fmla="*/ 23 h 24"/>
                <a:gd name="T30" fmla="*/ 67 w 42"/>
                <a:gd name="T31" fmla="*/ 23 h 24"/>
                <a:gd name="T32" fmla="*/ 71 w 42"/>
                <a:gd name="T33" fmla="*/ 23 h 24"/>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42"/>
                <a:gd name="T52" fmla="*/ 0 h 24"/>
                <a:gd name="T53" fmla="*/ 42 w 42"/>
                <a:gd name="T54" fmla="*/ 24 h 24"/>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42" h="24">
                  <a:moveTo>
                    <a:pt x="0" y="0"/>
                  </a:moveTo>
                  <a:lnTo>
                    <a:pt x="3" y="3"/>
                  </a:lnTo>
                  <a:lnTo>
                    <a:pt x="5" y="6"/>
                  </a:lnTo>
                  <a:lnTo>
                    <a:pt x="9" y="8"/>
                  </a:lnTo>
                  <a:lnTo>
                    <a:pt x="11" y="11"/>
                  </a:lnTo>
                  <a:lnTo>
                    <a:pt x="14" y="12"/>
                  </a:lnTo>
                  <a:lnTo>
                    <a:pt x="16" y="15"/>
                  </a:lnTo>
                  <a:lnTo>
                    <a:pt x="18" y="16"/>
                  </a:lnTo>
                  <a:lnTo>
                    <a:pt x="22" y="19"/>
                  </a:lnTo>
                  <a:lnTo>
                    <a:pt x="25" y="19"/>
                  </a:lnTo>
                  <a:lnTo>
                    <a:pt x="27" y="21"/>
                  </a:lnTo>
                  <a:lnTo>
                    <a:pt x="29" y="21"/>
                  </a:lnTo>
                  <a:lnTo>
                    <a:pt x="31" y="23"/>
                  </a:lnTo>
                  <a:lnTo>
                    <a:pt x="34" y="23"/>
                  </a:lnTo>
                  <a:lnTo>
                    <a:pt x="37" y="23"/>
                  </a:lnTo>
                  <a:lnTo>
                    <a:pt x="39" y="23"/>
                  </a:lnTo>
                  <a:lnTo>
                    <a:pt x="41" y="2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91" name="Freeform 90"/>
            <p:cNvSpPr>
              <a:spLocks/>
            </p:cNvSpPr>
            <p:nvPr/>
          </p:nvSpPr>
          <p:spPr bwMode="auto">
            <a:xfrm>
              <a:off x="544" y="3168"/>
              <a:ext cx="147" cy="143"/>
            </a:xfrm>
            <a:custGeom>
              <a:avLst/>
              <a:gdLst>
                <a:gd name="T0" fmla="*/ 0 w 135"/>
                <a:gd name="T1" fmla="*/ 142 h 143"/>
                <a:gd name="T2" fmla="*/ 21 w 135"/>
                <a:gd name="T3" fmla="*/ 136 h 143"/>
                <a:gd name="T4" fmla="*/ 41 w 135"/>
                <a:gd name="T5" fmla="*/ 130 h 143"/>
                <a:gd name="T6" fmla="*/ 62 w 135"/>
                <a:gd name="T7" fmla="*/ 124 h 143"/>
                <a:gd name="T8" fmla="*/ 81 w 135"/>
                <a:gd name="T9" fmla="*/ 118 h 143"/>
                <a:gd name="T10" fmla="*/ 98 w 135"/>
                <a:gd name="T11" fmla="*/ 112 h 143"/>
                <a:gd name="T12" fmla="*/ 115 w 135"/>
                <a:gd name="T13" fmla="*/ 107 h 143"/>
                <a:gd name="T14" fmla="*/ 131 w 135"/>
                <a:gd name="T15" fmla="*/ 100 h 143"/>
                <a:gd name="T16" fmla="*/ 144 w 135"/>
                <a:gd name="T17" fmla="*/ 95 h 143"/>
                <a:gd name="T18" fmla="*/ 156 w 135"/>
                <a:gd name="T19" fmla="*/ 88 h 143"/>
                <a:gd name="T20" fmla="*/ 169 w 135"/>
                <a:gd name="T21" fmla="*/ 82 h 143"/>
                <a:gd name="T22" fmla="*/ 175 w 135"/>
                <a:gd name="T23" fmla="*/ 75 h 143"/>
                <a:gd name="T24" fmla="*/ 186 w 135"/>
                <a:gd name="T25" fmla="*/ 70 h 143"/>
                <a:gd name="T26" fmla="*/ 191 w 135"/>
                <a:gd name="T27" fmla="*/ 63 h 143"/>
                <a:gd name="T28" fmla="*/ 201 w 135"/>
                <a:gd name="T29" fmla="*/ 58 h 143"/>
                <a:gd name="T30" fmla="*/ 206 w 135"/>
                <a:gd name="T31" fmla="*/ 52 h 143"/>
                <a:gd name="T32" fmla="*/ 210 w 135"/>
                <a:gd name="T33" fmla="*/ 46 h 143"/>
                <a:gd name="T34" fmla="*/ 215 w 135"/>
                <a:gd name="T35" fmla="*/ 40 h 143"/>
                <a:gd name="T36" fmla="*/ 221 w 135"/>
                <a:gd name="T37" fmla="*/ 33 h 143"/>
                <a:gd name="T38" fmla="*/ 221 w 135"/>
                <a:gd name="T39" fmla="*/ 29 h 143"/>
                <a:gd name="T40" fmla="*/ 223 w 135"/>
                <a:gd name="T41" fmla="*/ 23 h 143"/>
                <a:gd name="T42" fmla="*/ 223 w 135"/>
                <a:gd name="T43" fmla="*/ 17 h 143"/>
                <a:gd name="T44" fmla="*/ 223 w 135"/>
                <a:gd name="T45" fmla="*/ 11 h 143"/>
                <a:gd name="T46" fmla="*/ 221 w 135"/>
                <a:gd name="T47" fmla="*/ 5 h 143"/>
                <a:gd name="T48" fmla="*/ 219 w 135"/>
                <a:gd name="T49" fmla="*/ 0 h 143"/>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35"/>
                <a:gd name="T76" fmla="*/ 0 h 143"/>
                <a:gd name="T77" fmla="*/ 135 w 135"/>
                <a:gd name="T78" fmla="*/ 143 h 143"/>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35" h="143">
                  <a:moveTo>
                    <a:pt x="0" y="142"/>
                  </a:moveTo>
                  <a:lnTo>
                    <a:pt x="13" y="136"/>
                  </a:lnTo>
                  <a:lnTo>
                    <a:pt x="25" y="130"/>
                  </a:lnTo>
                  <a:lnTo>
                    <a:pt x="37" y="124"/>
                  </a:lnTo>
                  <a:lnTo>
                    <a:pt x="48" y="118"/>
                  </a:lnTo>
                  <a:lnTo>
                    <a:pt x="59" y="112"/>
                  </a:lnTo>
                  <a:lnTo>
                    <a:pt x="69" y="107"/>
                  </a:lnTo>
                  <a:lnTo>
                    <a:pt x="78" y="100"/>
                  </a:lnTo>
                  <a:lnTo>
                    <a:pt x="86" y="95"/>
                  </a:lnTo>
                  <a:lnTo>
                    <a:pt x="93" y="88"/>
                  </a:lnTo>
                  <a:lnTo>
                    <a:pt x="100" y="82"/>
                  </a:lnTo>
                  <a:lnTo>
                    <a:pt x="106" y="75"/>
                  </a:lnTo>
                  <a:lnTo>
                    <a:pt x="111" y="70"/>
                  </a:lnTo>
                  <a:lnTo>
                    <a:pt x="115" y="63"/>
                  </a:lnTo>
                  <a:lnTo>
                    <a:pt x="120" y="58"/>
                  </a:lnTo>
                  <a:lnTo>
                    <a:pt x="124" y="52"/>
                  </a:lnTo>
                  <a:lnTo>
                    <a:pt x="127" y="46"/>
                  </a:lnTo>
                  <a:lnTo>
                    <a:pt x="129" y="40"/>
                  </a:lnTo>
                  <a:lnTo>
                    <a:pt x="132" y="33"/>
                  </a:lnTo>
                  <a:lnTo>
                    <a:pt x="132" y="29"/>
                  </a:lnTo>
                  <a:lnTo>
                    <a:pt x="134" y="23"/>
                  </a:lnTo>
                  <a:lnTo>
                    <a:pt x="134" y="17"/>
                  </a:lnTo>
                  <a:lnTo>
                    <a:pt x="134" y="11"/>
                  </a:lnTo>
                  <a:lnTo>
                    <a:pt x="132" y="5"/>
                  </a:lnTo>
                  <a:lnTo>
                    <a:pt x="131" y="0"/>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92" name="Freeform 91"/>
            <p:cNvSpPr>
              <a:spLocks/>
            </p:cNvSpPr>
            <p:nvPr/>
          </p:nvSpPr>
          <p:spPr bwMode="auto">
            <a:xfrm>
              <a:off x="745" y="3006"/>
              <a:ext cx="194" cy="268"/>
            </a:xfrm>
            <a:custGeom>
              <a:avLst/>
              <a:gdLst>
                <a:gd name="T0" fmla="*/ 289 w 179"/>
                <a:gd name="T1" fmla="*/ 0 h 268"/>
                <a:gd name="T2" fmla="*/ 285 w 179"/>
                <a:gd name="T3" fmla="*/ 10 h 268"/>
                <a:gd name="T4" fmla="*/ 283 w 179"/>
                <a:gd name="T5" fmla="*/ 21 h 268"/>
                <a:gd name="T6" fmla="*/ 277 w 179"/>
                <a:gd name="T7" fmla="*/ 31 h 268"/>
                <a:gd name="T8" fmla="*/ 272 w 179"/>
                <a:gd name="T9" fmla="*/ 42 h 268"/>
                <a:gd name="T10" fmla="*/ 267 w 179"/>
                <a:gd name="T11" fmla="*/ 52 h 268"/>
                <a:gd name="T12" fmla="*/ 261 w 179"/>
                <a:gd name="T13" fmla="*/ 63 h 268"/>
                <a:gd name="T14" fmla="*/ 254 w 179"/>
                <a:gd name="T15" fmla="*/ 73 h 268"/>
                <a:gd name="T16" fmla="*/ 248 w 179"/>
                <a:gd name="T17" fmla="*/ 85 h 268"/>
                <a:gd name="T18" fmla="*/ 238 w 179"/>
                <a:gd name="T19" fmla="*/ 96 h 268"/>
                <a:gd name="T20" fmla="*/ 230 w 179"/>
                <a:gd name="T21" fmla="*/ 107 h 268"/>
                <a:gd name="T22" fmla="*/ 225 w 179"/>
                <a:gd name="T23" fmla="*/ 118 h 268"/>
                <a:gd name="T24" fmla="*/ 214 w 179"/>
                <a:gd name="T25" fmla="*/ 128 h 268"/>
                <a:gd name="T26" fmla="*/ 201 w 179"/>
                <a:gd name="T27" fmla="*/ 140 h 268"/>
                <a:gd name="T28" fmla="*/ 193 w 179"/>
                <a:gd name="T29" fmla="*/ 151 h 268"/>
                <a:gd name="T30" fmla="*/ 179 w 179"/>
                <a:gd name="T31" fmla="*/ 163 h 268"/>
                <a:gd name="T32" fmla="*/ 166 w 179"/>
                <a:gd name="T33" fmla="*/ 174 h 268"/>
                <a:gd name="T34" fmla="*/ 151 w 179"/>
                <a:gd name="T35" fmla="*/ 186 h 268"/>
                <a:gd name="T36" fmla="*/ 131 w 179"/>
                <a:gd name="T37" fmla="*/ 198 h 268"/>
                <a:gd name="T38" fmla="*/ 113 w 179"/>
                <a:gd name="T39" fmla="*/ 208 h 268"/>
                <a:gd name="T40" fmla="*/ 94 w 179"/>
                <a:gd name="T41" fmla="*/ 220 h 268"/>
                <a:gd name="T42" fmla="*/ 73 w 179"/>
                <a:gd name="T43" fmla="*/ 232 h 268"/>
                <a:gd name="T44" fmla="*/ 50 w 179"/>
                <a:gd name="T45" fmla="*/ 244 h 268"/>
                <a:gd name="T46" fmla="*/ 26 w 179"/>
                <a:gd name="T47" fmla="*/ 255 h 268"/>
                <a:gd name="T48" fmla="*/ 0 w 179"/>
                <a:gd name="T49" fmla="*/ 267 h 268"/>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79"/>
                <a:gd name="T76" fmla="*/ 0 h 268"/>
                <a:gd name="T77" fmla="*/ 179 w 179"/>
                <a:gd name="T78" fmla="*/ 268 h 268"/>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79" h="268">
                  <a:moveTo>
                    <a:pt x="178" y="0"/>
                  </a:moveTo>
                  <a:lnTo>
                    <a:pt x="176" y="10"/>
                  </a:lnTo>
                  <a:lnTo>
                    <a:pt x="174" y="21"/>
                  </a:lnTo>
                  <a:lnTo>
                    <a:pt x="171" y="31"/>
                  </a:lnTo>
                  <a:lnTo>
                    <a:pt x="168" y="42"/>
                  </a:lnTo>
                  <a:lnTo>
                    <a:pt x="164" y="52"/>
                  </a:lnTo>
                  <a:lnTo>
                    <a:pt x="161" y="63"/>
                  </a:lnTo>
                  <a:lnTo>
                    <a:pt x="157" y="73"/>
                  </a:lnTo>
                  <a:lnTo>
                    <a:pt x="153" y="85"/>
                  </a:lnTo>
                  <a:lnTo>
                    <a:pt x="148" y="96"/>
                  </a:lnTo>
                  <a:lnTo>
                    <a:pt x="142" y="107"/>
                  </a:lnTo>
                  <a:lnTo>
                    <a:pt x="138" y="118"/>
                  </a:lnTo>
                  <a:lnTo>
                    <a:pt x="132" y="128"/>
                  </a:lnTo>
                  <a:lnTo>
                    <a:pt x="125" y="140"/>
                  </a:lnTo>
                  <a:lnTo>
                    <a:pt x="118" y="151"/>
                  </a:lnTo>
                  <a:lnTo>
                    <a:pt x="110" y="163"/>
                  </a:lnTo>
                  <a:lnTo>
                    <a:pt x="102" y="174"/>
                  </a:lnTo>
                  <a:lnTo>
                    <a:pt x="93" y="186"/>
                  </a:lnTo>
                  <a:lnTo>
                    <a:pt x="81" y="198"/>
                  </a:lnTo>
                  <a:lnTo>
                    <a:pt x="70" y="208"/>
                  </a:lnTo>
                  <a:lnTo>
                    <a:pt x="58" y="220"/>
                  </a:lnTo>
                  <a:lnTo>
                    <a:pt x="45" y="232"/>
                  </a:lnTo>
                  <a:lnTo>
                    <a:pt x="30" y="244"/>
                  </a:lnTo>
                  <a:lnTo>
                    <a:pt x="16" y="255"/>
                  </a:lnTo>
                  <a:lnTo>
                    <a:pt x="0" y="267"/>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93" name="Line 92"/>
            <p:cNvSpPr>
              <a:spLocks noChangeShapeType="1"/>
            </p:cNvSpPr>
            <p:nvPr/>
          </p:nvSpPr>
          <p:spPr bwMode="auto">
            <a:xfrm>
              <a:off x="937" y="3468"/>
              <a:ext cx="2"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12700">
                  <a:solidFill>
                    <a:srgbClr val="000000"/>
                  </a:solidFill>
                  <a:round/>
                  <a:headEnd/>
                  <a:tailEnd/>
                </a14:hiddenLine>
              </a:ext>
            </a:extLst>
          </p:spPr>
          <p:txBody>
            <a:bodyPr/>
            <a:lstStyle/>
            <a:p>
              <a:endParaRPr lang="en-US" sz="1477" dirty="0"/>
            </a:p>
          </p:txBody>
        </p:sp>
        <p:sp>
          <p:nvSpPr>
            <p:cNvPr id="42094" name="Freeform 93"/>
            <p:cNvSpPr>
              <a:spLocks/>
            </p:cNvSpPr>
            <p:nvPr/>
          </p:nvSpPr>
          <p:spPr bwMode="auto">
            <a:xfrm>
              <a:off x="713" y="3134"/>
              <a:ext cx="14" cy="13"/>
            </a:xfrm>
            <a:custGeom>
              <a:avLst/>
              <a:gdLst>
                <a:gd name="T0" fmla="*/ 18 w 13"/>
                <a:gd name="T1" fmla="*/ 6 h 13"/>
                <a:gd name="T2" fmla="*/ 17 w 13"/>
                <a:gd name="T3" fmla="*/ 9 h 13"/>
                <a:gd name="T4" fmla="*/ 15 w 13"/>
                <a:gd name="T5" fmla="*/ 11 h 13"/>
                <a:gd name="T6" fmla="*/ 6 w 13"/>
                <a:gd name="T7" fmla="*/ 12 h 13"/>
                <a:gd name="T8" fmla="*/ 3 w 13"/>
                <a:gd name="T9" fmla="*/ 11 h 13"/>
                <a:gd name="T10" fmla="*/ 1 w 13"/>
                <a:gd name="T11" fmla="*/ 9 h 13"/>
                <a:gd name="T12" fmla="*/ 0 w 13"/>
                <a:gd name="T13" fmla="*/ 6 h 13"/>
                <a:gd name="T14" fmla="*/ 1 w 13"/>
                <a:gd name="T15" fmla="*/ 2 h 13"/>
                <a:gd name="T16" fmla="*/ 3 w 13"/>
                <a:gd name="T17" fmla="*/ 0 h 13"/>
                <a:gd name="T18" fmla="*/ 6 w 13"/>
                <a:gd name="T19" fmla="*/ 0 h 13"/>
                <a:gd name="T20" fmla="*/ 15 w 13"/>
                <a:gd name="T21" fmla="*/ 0 h 13"/>
                <a:gd name="T22" fmla="*/ 17 w 13"/>
                <a:gd name="T23" fmla="*/ 2 h 13"/>
                <a:gd name="T24" fmla="*/ 1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1" y="9"/>
                  </a:lnTo>
                  <a:lnTo>
                    <a:pt x="9" y="11"/>
                  </a:lnTo>
                  <a:lnTo>
                    <a:pt x="6" y="12"/>
                  </a:lnTo>
                  <a:lnTo>
                    <a:pt x="3" y="11"/>
                  </a:lnTo>
                  <a:lnTo>
                    <a:pt x="1" y="9"/>
                  </a:lnTo>
                  <a:lnTo>
                    <a:pt x="0" y="6"/>
                  </a:lnTo>
                  <a:lnTo>
                    <a:pt x="1" y="2"/>
                  </a:lnTo>
                  <a:lnTo>
                    <a:pt x="3" y="0"/>
                  </a:lnTo>
                  <a:lnTo>
                    <a:pt x="6" y="0"/>
                  </a:lnTo>
                  <a:lnTo>
                    <a:pt x="9" y="0"/>
                  </a:lnTo>
                  <a:lnTo>
                    <a:pt x="11" y="2"/>
                  </a:lnTo>
                  <a:lnTo>
                    <a:pt x="12" y="6"/>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95" name="Freeform 94"/>
            <p:cNvSpPr>
              <a:spLocks/>
            </p:cNvSpPr>
            <p:nvPr/>
          </p:nvSpPr>
          <p:spPr bwMode="auto">
            <a:xfrm>
              <a:off x="713" y="3134"/>
              <a:ext cx="14" cy="13"/>
            </a:xfrm>
            <a:custGeom>
              <a:avLst/>
              <a:gdLst>
                <a:gd name="T0" fmla="*/ 18 w 13"/>
                <a:gd name="T1" fmla="*/ 6 h 13"/>
                <a:gd name="T2" fmla="*/ 17 w 13"/>
                <a:gd name="T3" fmla="*/ 9 h 13"/>
                <a:gd name="T4" fmla="*/ 15 w 13"/>
                <a:gd name="T5" fmla="*/ 11 h 13"/>
                <a:gd name="T6" fmla="*/ 6 w 13"/>
                <a:gd name="T7" fmla="*/ 12 h 13"/>
                <a:gd name="T8" fmla="*/ 3 w 13"/>
                <a:gd name="T9" fmla="*/ 11 h 13"/>
                <a:gd name="T10" fmla="*/ 1 w 13"/>
                <a:gd name="T11" fmla="*/ 9 h 13"/>
                <a:gd name="T12" fmla="*/ 0 w 13"/>
                <a:gd name="T13" fmla="*/ 6 h 13"/>
                <a:gd name="T14" fmla="*/ 1 w 13"/>
                <a:gd name="T15" fmla="*/ 2 h 13"/>
                <a:gd name="T16" fmla="*/ 3 w 13"/>
                <a:gd name="T17" fmla="*/ 0 h 13"/>
                <a:gd name="T18" fmla="*/ 6 w 13"/>
                <a:gd name="T19" fmla="*/ 0 h 13"/>
                <a:gd name="T20" fmla="*/ 15 w 13"/>
                <a:gd name="T21" fmla="*/ 0 h 13"/>
                <a:gd name="T22" fmla="*/ 17 w 13"/>
                <a:gd name="T23" fmla="*/ 2 h 13"/>
                <a:gd name="T24" fmla="*/ 18 w 13"/>
                <a:gd name="T25" fmla="*/ 6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3"/>
                <a:gd name="T40" fmla="*/ 0 h 13"/>
                <a:gd name="T41" fmla="*/ 13 w 13"/>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3" h="13">
                  <a:moveTo>
                    <a:pt x="12" y="6"/>
                  </a:moveTo>
                  <a:lnTo>
                    <a:pt x="11" y="9"/>
                  </a:lnTo>
                  <a:lnTo>
                    <a:pt x="9" y="11"/>
                  </a:lnTo>
                  <a:lnTo>
                    <a:pt x="6" y="12"/>
                  </a:lnTo>
                  <a:lnTo>
                    <a:pt x="3" y="11"/>
                  </a:lnTo>
                  <a:lnTo>
                    <a:pt x="1" y="9"/>
                  </a:lnTo>
                  <a:lnTo>
                    <a:pt x="0" y="6"/>
                  </a:lnTo>
                  <a:lnTo>
                    <a:pt x="1" y="2"/>
                  </a:lnTo>
                  <a:lnTo>
                    <a:pt x="3" y="0"/>
                  </a:lnTo>
                  <a:lnTo>
                    <a:pt x="6" y="0"/>
                  </a:lnTo>
                  <a:lnTo>
                    <a:pt x="9" y="0"/>
                  </a:lnTo>
                  <a:lnTo>
                    <a:pt x="11" y="2"/>
                  </a:lnTo>
                  <a:lnTo>
                    <a:pt x="12" y="6"/>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96" name="Freeform 95"/>
            <p:cNvSpPr>
              <a:spLocks/>
            </p:cNvSpPr>
            <p:nvPr/>
          </p:nvSpPr>
          <p:spPr bwMode="auto">
            <a:xfrm>
              <a:off x="684" y="3146"/>
              <a:ext cx="16" cy="13"/>
            </a:xfrm>
            <a:custGeom>
              <a:avLst/>
              <a:gdLst>
                <a:gd name="T0" fmla="*/ 20 w 15"/>
                <a:gd name="T1" fmla="*/ 7 h 13"/>
                <a:gd name="T2" fmla="*/ 18 w 15"/>
                <a:gd name="T3" fmla="*/ 9 h 13"/>
                <a:gd name="T4" fmla="*/ 16 w 15"/>
                <a:gd name="T5" fmla="*/ 11 h 13"/>
                <a:gd name="T6" fmla="*/ 7 w 15"/>
                <a:gd name="T7" fmla="*/ 12 h 13"/>
                <a:gd name="T8" fmla="*/ 3 w 15"/>
                <a:gd name="T9" fmla="*/ 12 h 13"/>
                <a:gd name="T10" fmla="*/ 2 w 15"/>
                <a:gd name="T11" fmla="*/ 11 h 13"/>
                <a:gd name="T12" fmla="*/ 0 w 15"/>
                <a:gd name="T13" fmla="*/ 8 h 13"/>
                <a:gd name="T14" fmla="*/ 1 w 15"/>
                <a:gd name="T15" fmla="*/ 4 h 13"/>
                <a:gd name="T16" fmla="*/ 3 w 15"/>
                <a:gd name="T17" fmla="*/ 2 h 13"/>
                <a:gd name="T18" fmla="*/ 5 w 15"/>
                <a:gd name="T19" fmla="*/ 0 h 13"/>
                <a:gd name="T20" fmla="*/ 15 w 15"/>
                <a:gd name="T21" fmla="*/ 0 h 13"/>
                <a:gd name="T22" fmla="*/ 17 w 15"/>
                <a:gd name="T23" fmla="*/ 1 h 13"/>
                <a:gd name="T24" fmla="*/ 19 w 15"/>
                <a:gd name="T25" fmla="*/ 4 h 13"/>
                <a:gd name="T26" fmla="*/ 20 w 15"/>
                <a:gd name="T27" fmla="*/ 7 h 13"/>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15"/>
                <a:gd name="T43" fmla="*/ 0 h 13"/>
                <a:gd name="T44" fmla="*/ 15 w 15"/>
                <a:gd name="T45" fmla="*/ 13 h 13"/>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15" h="13">
                  <a:moveTo>
                    <a:pt x="14" y="7"/>
                  </a:moveTo>
                  <a:lnTo>
                    <a:pt x="12" y="9"/>
                  </a:lnTo>
                  <a:lnTo>
                    <a:pt x="10" y="11"/>
                  </a:lnTo>
                  <a:lnTo>
                    <a:pt x="7" y="12"/>
                  </a:lnTo>
                  <a:lnTo>
                    <a:pt x="3" y="12"/>
                  </a:lnTo>
                  <a:lnTo>
                    <a:pt x="2" y="11"/>
                  </a:lnTo>
                  <a:lnTo>
                    <a:pt x="0" y="8"/>
                  </a:lnTo>
                  <a:lnTo>
                    <a:pt x="1" y="4"/>
                  </a:lnTo>
                  <a:lnTo>
                    <a:pt x="3" y="2"/>
                  </a:lnTo>
                  <a:lnTo>
                    <a:pt x="5" y="0"/>
                  </a:lnTo>
                  <a:lnTo>
                    <a:pt x="9" y="0"/>
                  </a:lnTo>
                  <a:lnTo>
                    <a:pt x="11" y="1"/>
                  </a:lnTo>
                  <a:lnTo>
                    <a:pt x="13" y="4"/>
                  </a:lnTo>
                  <a:lnTo>
                    <a:pt x="14" y="7"/>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97" name="Freeform 96"/>
            <p:cNvSpPr>
              <a:spLocks/>
            </p:cNvSpPr>
            <p:nvPr/>
          </p:nvSpPr>
          <p:spPr bwMode="auto">
            <a:xfrm>
              <a:off x="684" y="3146"/>
              <a:ext cx="16" cy="13"/>
            </a:xfrm>
            <a:custGeom>
              <a:avLst/>
              <a:gdLst>
                <a:gd name="T0" fmla="*/ 20 w 15"/>
                <a:gd name="T1" fmla="*/ 7 h 13"/>
                <a:gd name="T2" fmla="*/ 18 w 15"/>
                <a:gd name="T3" fmla="*/ 9 h 13"/>
                <a:gd name="T4" fmla="*/ 16 w 15"/>
                <a:gd name="T5" fmla="*/ 11 h 13"/>
                <a:gd name="T6" fmla="*/ 7 w 15"/>
                <a:gd name="T7" fmla="*/ 12 h 13"/>
                <a:gd name="T8" fmla="*/ 3 w 15"/>
                <a:gd name="T9" fmla="*/ 12 h 13"/>
                <a:gd name="T10" fmla="*/ 2 w 15"/>
                <a:gd name="T11" fmla="*/ 11 h 13"/>
                <a:gd name="T12" fmla="*/ 0 w 15"/>
                <a:gd name="T13" fmla="*/ 8 h 13"/>
                <a:gd name="T14" fmla="*/ 1 w 15"/>
                <a:gd name="T15" fmla="*/ 4 h 13"/>
                <a:gd name="T16" fmla="*/ 3 w 15"/>
                <a:gd name="T17" fmla="*/ 2 h 13"/>
                <a:gd name="T18" fmla="*/ 5 w 15"/>
                <a:gd name="T19" fmla="*/ 0 h 13"/>
                <a:gd name="T20" fmla="*/ 15 w 15"/>
                <a:gd name="T21" fmla="*/ 0 h 13"/>
                <a:gd name="T22" fmla="*/ 17 w 15"/>
                <a:gd name="T23" fmla="*/ 1 h 13"/>
                <a:gd name="T24" fmla="*/ 19 w 15"/>
                <a:gd name="T25" fmla="*/ 4 h 13"/>
                <a:gd name="T26" fmla="*/ 20 w 15"/>
                <a:gd name="T27" fmla="*/ 7 h 13"/>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15"/>
                <a:gd name="T43" fmla="*/ 0 h 13"/>
                <a:gd name="T44" fmla="*/ 15 w 15"/>
                <a:gd name="T45" fmla="*/ 13 h 13"/>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15" h="13">
                  <a:moveTo>
                    <a:pt x="14" y="7"/>
                  </a:moveTo>
                  <a:lnTo>
                    <a:pt x="12" y="9"/>
                  </a:lnTo>
                  <a:lnTo>
                    <a:pt x="10" y="11"/>
                  </a:lnTo>
                  <a:lnTo>
                    <a:pt x="7" y="12"/>
                  </a:lnTo>
                  <a:lnTo>
                    <a:pt x="3" y="12"/>
                  </a:lnTo>
                  <a:lnTo>
                    <a:pt x="2" y="11"/>
                  </a:lnTo>
                  <a:lnTo>
                    <a:pt x="0" y="8"/>
                  </a:lnTo>
                  <a:lnTo>
                    <a:pt x="1" y="4"/>
                  </a:lnTo>
                  <a:lnTo>
                    <a:pt x="3" y="2"/>
                  </a:lnTo>
                  <a:lnTo>
                    <a:pt x="5" y="0"/>
                  </a:lnTo>
                  <a:lnTo>
                    <a:pt x="9" y="0"/>
                  </a:lnTo>
                  <a:lnTo>
                    <a:pt x="11" y="1"/>
                  </a:lnTo>
                  <a:lnTo>
                    <a:pt x="13" y="4"/>
                  </a:lnTo>
                  <a:lnTo>
                    <a:pt x="14" y="7"/>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098" name="Freeform 97"/>
            <p:cNvSpPr>
              <a:spLocks/>
            </p:cNvSpPr>
            <p:nvPr/>
          </p:nvSpPr>
          <p:spPr bwMode="auto">
            <a:xfrm>
              <a:off x="544" y="3293"/>
              <a:ext cx="7" cy="6"/>
            </a:xfrm>
            <a:custGeom>
              <a:avLst/>
              <a:gdLst>
                <a:gd name="T0" fmla="*/ 13 w 6"/>
                <a:gd name="T1" fmla="*/ 3 h 6"/>
                <a:gd name="T2" fmla="*/ 11 w 6"/>
                <a:gd name="T3" fmla="*/ 4 h 6"/>
                <a:gd name="T4" fmla="*/ 2 w 6"/>
                <a:gd name="T5" fmla="*/ 5 h 6"/>
                <a:gd name="T6" fmla="*/ 0 w 6"/>
                <a:gd name="T7" fmla="*/ 4 h 6"/>
                <a:gd name="T8" fmla="*/ 0 w 6"/>
                <a:gd name="T9" fmla="*/ 3 h 6"/>
                <a:gd name="T10" fmla="*/ 2 w 6"/>
                <a:gd name="T11" fmla="*/ 1 h 6"/>
                <a:gd name="T12" fmla="*/ 11 w 6"/>
                <a:gd name="T13" fmla="*/ 0 h 6"/>
                <a:gd name="T14" fmla="*/ 13 w 6"/>
                <a:gd name="T15" fmla="*/ 1 h 6"/>
                <a:gd name="T16" fmla="*/ 13 w 6"/>
                <a:gd name="T17" fmla="*/ 3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3"/>
                  </a:moveTo>
                  <a:lnTo>
                    <a:pt x="4" y="4"/>
                  </a:lnTo>
                  <a:lnTo>
                    <a:pt x="2" y="5"/>
                  </a:lnTo>
                  <a:lnTo>
                    <a:pt x="0" y="4"/>
                  </a:lnTo>
                  <a:lnTo>
                    <a:pt x="0" y="3"/>
                  </a:lnTo>
                  <a:lnTo>
                    <a:pt x="2" y="1"/>
                  </a:lnTo>
                  <a:lnTo>
                    <a:pt x="4" y="0"/>
                  </a:lnTo>
                  <a:lnTo>
                    <a:pt x="5"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099" name="Freeform 98"/>
            <p:cNvSpPr>
              <a:spLocks/>
            </p:cNvSpPr>
            <p:nvPr/>
          </p:nvSpPr>
          <p:spPr bwMode="auto">
            <a:xfrm>
              <a:off x="544" y="3293"/>
              <a:ext cx="7" cy="6"/>
            </a:xfrm>
            <a:custGeom>
              <a:avLst/>
              <a:gdLst>
                <a:gd name="T0" fmla="*/ 13 w 6"/>
                <a:gd name="T1" fmla="*/ 3 h 6"/>
                <a:gd name="T2" fmla="*/ 11 w 6"/>
                <a:gd name="T3" fmla="*/ 4 h 6"/>
                <a:gd name="T4" fmla="*/ 2 w 6"/>
                <a:gd name="T5" fmla="*/ 5 h 6"/>
                <a:gd name="T6" fmla="*/ 0 w 6"/>
                <a:gd name="T7" fmla="*/ 4 h 6"/>
                <a:gd name="T8" fmla="*/ 0 w 6"/>
                <a:gd name="T9" fmla="*/ 3 h 6"/>
                <a:gd name="T10" fmla="*/ 2 w 6"/>
                <a:gd name="T11" fmla="*/ 1 h 6"/>
                <a:gd name="T12" fmla="*/ 11 w 6"/>
                <a:gd name="T13" fmla="*/ 0 h 6"/>
                <a:gd name="T14" fmla="*/ 13 w 6"/>
                <a:gd name="T15" fmla="*/ 1 h 6"/>
                <a:gd name="T16" fmla="*/ 13 w 6"/>
                <a:gd name="T17" fmla="*/ 3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3"/>
                  </a:moveTo>
                  <a:lnTo>
                    <a:pt x="4" y="4"/>
                  </a:lnTo>
                  <a:lnTo>
                    <a:pt x="2" y="5"/>
                  </a:lnTo>
                  <a:lnTo>
                    <a:pt x="0" y="4"/>
                  </a:lnTo>
                  <a:lnTo>
                    <a:pt x="0" y="3"/>
                  </a:lnTo>
                  <a:lnTo>
                    <a:pt x="2" y="1"/>
                  </a:lnTo>
                  <a:lnTo>
                    <a:pt x="4" y="0"/>
                  </a:lnTo>
                  <a:lnTo>
                    <a:pt x="5"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100" name="Freeform 99"/>
            <p:cNvSpPr>
              <a:spLocks/>
            </p:cNvSpPr>
            <p:nvPr/>
          </p:nvSpPr>
          <p:spPr bwMode="auto">
            <a:xfrm>
              <a:off x="558" y="3287"/>
              <a:ext cx="7" cy="8"/>
            </a:xfrm>
            <a:custGeom>
              <a:avLst/>
              <a:gdLst>
                <a:gd name="T0" fmla="*/ 13 w 6"/>
                <a:gd name="T1" fmla="*/ 3 h 8"/>
                <a:gd name="T2" fmla="*/ 13 w 6"/>
                <a:gd name="T3" fmla="*/ 6 h 8"/>
                <a:gd name="T4" fmla="*/ 2 w 6"/>
                <a:gd name="T5" fmla="*/ 7 h 8"/>
                <a:gd name="T6" fmla="*/ 1 w 6"/>
                <a:gd name="T7" fmla="*/ 6 h 8"/>
                <a:gd name="T8" fmla="*/ 0 w 6"/>
                <a:gd name="T9" fmla="*/ 3 h 8"/>
                <a:gd name="T10" fmla="*/ 1 w 6"/>
                <a:gd name="T11" fmla="*/ 1 h 8"/>
                <a:gd name="T12" fmla="*/ 11 w 6"/>
                <a:gd name="T13" fmla="*/ 0 h 8"/>
                <a:gd name="T14" fmla="*/ 13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5" y="6"/>
                  </a:lnTo>
                  <a:lnTo>
                    <a:pt x="2" y="7"/>
                  </a:lnTo>
                  <a:lnTo>
                    <a:pt x="1" y="6"/>
                  </a:lnTo>
                  <a:lnTo>
                    <a:pt x="0" y="3"/>
                  </a:lnTo>
                  <a:lnTo>
                    <a:pt x="1" y="1"/>
                  </a:lnTo>
                  <a:lnTo>
                    <a:pt x="4" y="0"/>
                  </a:lnTo>
                  <a:lnTo>
                    <a:pt x="5"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101" name="Freeform 100"/>
            <p:cNvSpPr>
              <a:spLocks/>
            </p:cNvSpPr>
            <p:nvPr/>
          </p:nvSpPr>
          <p:spPr bwMode="auto">
            <a:xfrm>
              <a:off x="558" y="3287"/>
              <a:ext cx="7" cy="8"/>
            </a:xfrm>
            <a:custGeom>
              <a:avLst/>
              <a:gdLst>
                <a:gd name="T0" fmla="*/ 13 w 6"/>
                <a:gd name="T1" fmla="*/ 3 h 8"/>
                <a:gd name="T2" fmla="*/ 13 w 6"/>
                <a:gd name="T3" fmla="*/ 6 h 8"/>
                <a:gd name="T4" fmla="*/ 2 w 6"/>
                <a:gd name="T5" fmla="*/ 7 h 8"/>
                <a:gd name="T6" fmla="*/ 1 w 6"/>
                <a:gd name="T7" fmla="*/ 6 h 8"/>
                <a:gd name="T8" fmla="*/ 0 w 6"/>
                <a:gd name="T9" fmla="*/ 3 h 8"/>
                <a:gd name="T10" fmla="*/ 1 w 6"/>
                <a:gd name="T11" fmla="*/ 1 h 8"/>
                <a:gd name="T12" fmla="*/ 11 w 6"/>
                <a:gd name="T13" fmla="*/ 0 h 8"/>
                <a:gd name="T14" fmla="*/ 13 w 6"/>
                <a:gd name="T15" fmla="*/ 1 h 8"/>
                <a:gd name="T16" fmla="*/ 13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5" y="6"/>
                  </a:lnTo>
                  <a:lnTo>
                    <a:pt x="2" y="7"/>
                  </a:lnTo>
                  <a:lnTo>
                    <a:pt x="1" y="6"/>
                  </a:lnTo>
                  <a:lnTo>
                    <a:pt x="0" y="3"/>
                  </a:lnTo>
                  <a:lnTo>
                    <a:pt x="1" y="1"/>
                  </a:lnTo>
                  <a:lnTo>
                    <a:pt x="4" y="0"/>
                  </a:lnTo>
                  <a:lnTo>
                    <a:pt x="5"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102" name="Freeform 101"/>
            <p:cNvSpPr>
              <a:spLocks/>
            </p:cNvSpPr>
            <p:nvPr/>
          </p:nvSpPr>
          <p:spPr bwMode="auto">
            <a:xfrm>
              <a:off x="574" y="3281"/>
              <a:ext cx="6" cy="6"/>
            </a:xfrm>
            <a:custGeom>
              <a:avLst/>
              <a:gdLst>
                <a:gd name="T0" fmla="*/ 5 w 6"/>
                <a:gd name="T1" fmla="*/ 3 h 6"/>
                <a:gd name="T2" fmla="*/ 4 w 6"/>
                <a:gd name="T3" fmla="*/ 4 h 6"/>
                <a:gd name="T4" fmla="*/ 2 w 6"/>
                <a:gd name="T5" fmla="*/ 5 h 6"/>
                <a:gd name="T6" fmla="*/ 0 w 6"/>
                <a:gd name="T7" fmla="*/ 4 h 6"/>
                <a:gd name="T8" fmla="*/ 0 w 6"/>
                <a:gd name="T9" fmla="*/ 2 h 6"/>
                <a:gd name="T10" fmla="*/ 2 w 6"/>
                <a:gd name="T11" fmla="*/ 0 h 6"/>
                <a:gd name="T12" fmla="*/ 4 w 6"/>
                <a:gd name="T13" fmla="*/ 1 h 6"/>
                <a:gd name="T14" fmla="*/ 5 w 6"/>
                <a:gd name="T15" fmla="*/ 3 h 6"/>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6"/>
                <a:gd name="T26" fmla="*/ 6 w 6"/>
                <a:gd name="T27" fmla="*/ 6 h 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6">
                  <a:moveTo>
                    <a:pt x="5" y="3"/>
                  </a:moveTo>
                  <a:lnTo>
                    <a:pt x="4" y="4"/>
                  </a:lnTo>
                  <a:lnTo>
                    <a:pt x="2" y="5"/>
                  </a:lnTo>
                  <a:lnTo>
                    <a:pt x="0" y="4"/>
                  </a:lnTo>
                  <a:lnTo>
                    <a:pt x="0" y="2"/>
                  </a:lnTo>
                  <a:lnTo>
                    <a:pt x="2"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103" name="Freeform 102"/>
            <p:cNvSpPr>
              <a:spLocks/>
            </p:cNvSpPr>
            <p:nvPr/>
          </p:nvSpPr>
          <p:spPr bwMode="auto">
            <a:xfrm>
              <a:off x="574" y="3281"/>
              <a:ext cx="6" cy="6"/>
            </a:xfrm>
            <a:custGeom>
              <a:avLst/>
              <a:gdLst>
                <a:gd name="T0" fmla="*/ 5 w 6"/>
                <a:gd name="T1" fmla="*/ 3 h 6"/>
                <a:gd name="T2" fmla="*/ 4 w 6"/>
                <a:gd name="T3" fmla="*/ 4 h 6"/>
                <a:gd name="T4" fmla="*/ 2 w 6"/>
                <a:gd name="T5" fmla="*/ 5 h 6"/>
                <a:gd name="T6" fmla="*/ 0 w 6"/>
                <a:gd name="T7" fmla="*/ 4 h 6"/>
                <a:gd name="T8" fmla="*/ 0 w 6"/>
                <a:gd name="T9" fmla="*/ 2 h 6"/>
                <a:gd name="T10" fmla="*/ 2 w 6"/>
                <a:gd name="T11" fmla="*/ 0 h 6"/>
                <a:gd name="T12" fmla="*/ 4 w 6"/>
                <a:gd name="T13" fmla="*/ 1 h 6"/>
                <a:gd name="T14" fmla="*/ 5 w 6"/>
                <a:gd name="T15" fmla="*/ 3 h 6"/>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6"/>
                <a:gd name="T26" fmla="*/ 6 w 6"/>
                <a:gd name="T27" fmla="*/ 6 h 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6">
                  <a:moveTo>
                    <a:pt x="5" y="3"/>
                  </a:moveTo>
                  <a:lnTo>
                    <a:pt x="4" y="4"/>
                  </a:lnTo>
                  <a:lnTo>
                    <a:pt x="2" y="5"/>
                  </a:lnTo>
                  <a:lnTo>
                    <a:pt x="0" y="4"/>
                  </a:lnTo>
                  <a:lnTo>
                    <a:pt x="0" y="2"/>
                  </a:lnTo>
                  <a:lnTo>
                    <a:pt x="2"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104" name="Freeform 103"/>
            <p:cNvSpPr>
              <a:spLocks/>
            </p:cNvSpPr>
            <p:nvPr/>
          </p:nvSpPr>
          <p:spPr bwMode="auto">
            <a:xfrm>
              <a:off x="590" y="3275"/>
              <a:ext cx="7" cy="6"/>
            </a:xfrm>
            <a:custGeom>
              <a:avLst/>
              <a:gdLst>
                <a:gd name="T0" fmla="*/ 6 w 7"/>
                <a:gd name="T1" fmla="*/ 2 h 6"/>
                <a:gd name="T2" fmla="*/ 6 w 7"/>
                <a:gd name="T3" fmla="*/ 4 h 6"/>
                <a:gd name="T4" fmla="*/ 4 w 7"/>
                <a:gd name="T5" fmla="*/ 5 h 6"/>
                <a:gd name="T6" fmla="*/ 1 w 7"/>
                <a:gd name="T7" fmla="*/ 4 h 6"/>
                <a:gd name="T8" fmla="*/ 0 w 7"/>
                <a:gd name="T9" fmla="*/ 2 h 6"/>
                <a:gd name="T10" fmla="*/ 1 w 7"/>
                <a:gd name="T11" fmla="*/ 0 h 6"/>
                <a:gd name="T12" fmla="*/ 2 w 7"/>
                <a:gd name="T13" fmla="*/ 0 h 6"/>
                <a:gd name="T14" fmla="*/ 5 w 7"/>
                <a:gd name="T15" fmla="*/ 0 h 6"/>
                <a:gd name="T16" fmla="*/ 6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6" y="4"/>
                  </a:lnTo>
                  <a:lnTo>
                    <a:pt x="4" y="5"/>
                  </a:lnTo>
                  <a:lnTo>
                    <a:pt x="1" y="4"/>
                  </a:lnTo>
                  <a:lnTo>
                    <a:pt x="0" y="2"/>
                  </a:lnTo>
                  <a:lnTo>
                    <a:pt x="1" y="0"/>
                  </a:lnTo>
                  <a:lnTo>
                    <a:pt x="2" y="0"/>
                  </a:lnTo>
                  <a:lnTo>
                    <a:pt x="5" y="0"/>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105" name="Freeform 104"/>
            <p:cNvSpPr>
              <a:spLocks/>
            </p:cNvSpPr>
            <p:nvPr/>
          </p:nvSpPr>
          <p:spPr bwMode="auto">
            <a:xfrm>
              <a:off x="590" y="3275"/>
              <a:ext cx="7" cy="6"/>
            </a:xfrm>
            <a:custGeom>
              <a:avLst/>
              <a:gdLst>
                <a:gd name="T0" fmla="*/ 6 w 7"/>
                <a:gd name="T1" fmla="*/ 2 h 6"/>
                <a:gd name="T2" fmla="*/ 6 w 7"/>
                <a:gd name="T3" fmla="*/ 4 h 6"/>
                <a:gd name="T4" fmla="*/ 4 w 7"/>
                <a:gd name="T5" fmla="*/ 5 h 6"/>
                <a:gd name="T6" fmla="*/ 1 w 7"/>
                <a:gd name="T7" fmla="*/ 4 h 6"/>
                <a:gd name="T8" fmla="*/ 0 w 7"/>
                <a:gd name="T9" fmla="*/ 2 h 6"/>
                <a:gd name="T10" fmla="*/ 1 w 7"/>
                <a:gd name="T11" fmla="*/ 0 h 6"/>
                <a:gd name="T12" fmla="*/ 2 w 7"/>
                <a:gd name="T13" fmla="*/ 0 h 6"/>
                <a:gd name="T14" fmla="*/ 5 w 7"/>
                <a:gd name="T15" fmla="*/ 0 h 6"/>
                <a:gd name="T16" fmla="*/ 6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6" y="4"/>
                  </a:lnTo>
                  <a:lnTo>
                    <a:pt x="4" y="5"/>
                  </a:lnTo>
                  <a:lnTo>
                    <a:pt x="1" y="4"/>
                  </a:lnTo>
                  <a:lnTo>
                    <a:pt x="0" y="2"/>
                  </a:lnTo>
                  <a:lnTo>
                    <a:pt x="1" y="0"/>
                  </a:lnTo>
                  <a:lnTo>
                    <a:pt x="2" y="0"/>
                  </a:lnTo>
                  <a:lnTo>
                    <a:pt x="5" y="0"/>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106" name="Freeform 105"/>
            <p:cNvSpPr>
              <a:spLocks/>
            </p:cNvSpPr>
            <p:nvPr/>
          </p:nvSpPr>
          <p:spPr bwMode="auto">
            <a:xfrm>
              <a:off x="607" y="3264"/>
              <a:ext cx="8" cy="8"/>
            </a:xfrm>
            <a:custGeom>
              <a:avLst/>
              <a:gdLst>
                <a:gd name="T0" fmla="*/ 13 w 7"/>
                <a:gd name="T1" fmla="*/ 4 h 8"/>
                <a:gd name="T2" fmla="*/ 13 w 7"/>
                <a:gd name="T3" fmla="*/ 5 h 8"/>
                <a:gd name="T4" fmla="*/ 11 w 7"/>
                <a:gd name="T5" fmla="*/ 7 h 8"/>
                <a:gd name="T6" fmla="*/ 3 w 7"/>
                <a:gd name="T7" fmla="*/ 7 h 8"/>
                <a:gd name="T8" fmla="*/ 1 w 7"/>
                <a:gd name="T9" fmla="*/ 4 h 8"/>
                <a:gd name="T10" fmla="*/ 0 w 7"/>
                <a:gd name="T11" fmla="*/ 3 h 8"/>
                <a:gd name="T12" fmla="*/ 1 w 7"/>
                <a:gd name="T13" fmla="*/ 1 h 8"/>
                <a:gd name="T14" fmla="*/ 2 w 7"/>
                <a:gd name="T15" fmla="*/ 0 h 8"/>
                <a:gd name="T16" fmla="*/ 11 w 7"/>
                <a:gd name="T17" fmla="*/ 2 h 8"/>
                <a:gd name="T18" fmla="*/ 13 w 7"/>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8"/>
                <a:gd name="T32" fmla="*/ 7 w 7"/>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8">
                  <a:moveTo>
                    <a:pt x="6" y="4"/>
                  </a:moveTo>
                  <a:lnTo>
                    <a:pt x="6" y="5"/>
                  </a:lnTo>
                  <a:lnTo>
                    <a:pt x="5" y="7"/>
                  </a:lnTo>
                  <a:lnTo>
                    <a:pt x="3" y="7"/>
                  </a:lnTo>
                  <a:lnTo>
                    <a:pt x="1" y="4"/>
                  </a:lnTo>
                  <a:lnTo>
                    <a:pt x="0" y="3"/>
                  </a:lnTo>
                  <a:lnTo>
                    <a:pt x="1" y="1"/>
                  </a:lnTo>
                  <a:lnTo>
                    <a:pt x="2" y="0"/>
                  </a:lnTo>
                  <a:lnTo>
                    <a:pt x="5" y="2"/>
                  </a:lnTo>
                  <a:lnTo>
                    <a:pt x="6"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107" name="Freeform 106"/>
            <p:cNvSpPr>
              <a:spLocks/>
            </p:cNvSpPr>
            <p:nvPr/>
          </p:nvSpPr>
          <p:spPr bwMode="auto">
            <a:xfrm>
              <a:off x="607" y="3264"/>
              <a:ext cx="8" cy="8"/>
            </a:xfrm>
            <a:custGeom>
              <a:avLst/>
              <a:gdLst>
                <a:gd name="T0" fmla="*/ 13 w 7"/>
                <a:gd name="T1" fmla="*/ 4 h 8"/>
                <a:gd name="T2" fmla="*/ 13 w 7"/>
                <a:gd name="T3" fmla="*/ 5 h 8"/>
                <a:gd name="T4" fmla="*/ 11 w 7"/>
                <a:gd name="T5" fmla="*/ 7 h 8"/>
                <a:gd name="T6" fmla="*/ 3 w 7"/>
                <a:gd name="T7" fmla="*/ 7 h 8"/>
                <a:gd name="T8" fmla="*/ 1 w 7"/>
                <a:gd name="T9" fmla="*/ 4 h 8"/>
                <a:gd name="T10" fmla="*/ 0 w 7"/>
                <a:gd name="T11" fmla="*/ 3 h 8"/>
                <a:gd name="T12" fmla="*/ 1 w 7"/>
                <a:gd name="T13" fmla="*/ 1 h 8"/>
                <a:gd name="T14" fmla="*/ 2 w 7"/>
                <a:gd name="T15" fmla="*/ 0 h 8"/>
                <a:gd name="T16" fmla="*/ 11 w 7"/>
                <a:gd name="T17" fmla="*/ 2 h 8"/>
                <a:gd name="T18" fmla="*/ 13 w 7"/>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8"/>
                <a:gd name="T32" fmla="*/ 7 w 7"/>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8">
                  <a:moveTo>
                    <a:pt x="6" y="4"/>
                  </a:moveTo>
                  <a:lnTo>
                    <a:pt x="6" y="5"/>
                  </a:lnTo>
                  <a:lnTo>
                    <a:pt x="5" y="7"/>
                  </a:lnTo>
                  <a:lnTo>
                    <a:pt x="3" y="7"/>
                  </a:lnTo>
                  <a:lnTo>
                    <a:pt x="1" y="4"/>
                  </a:lnTo>
                  <a:lnTo>
                    <a:pt x="0" y="3"/>
                  </a:lnTo>
                  <a:lnTo>
                    <a:pt x="1" y="1"/>
                  </a:lnTo>
                  <a:lnTo>
                    <a:pt x="2" y="0"/>
                  </a:lnTo>
                  <a:lnTo>
                    <a:pt x="5" y="2"/>
                  </a:lnTo>
                  <a:lnTo>
                    <a:pt x="6"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108" name="Freeform 107"/>
            <p:cNvSpPr>
              <a:spLocks/>
            </p:cNvSpPr>
            <p:nvPr/>
          </p:nvSpPr>
          <p:spPr bwMode="auto">
            <a:xfrm>
              <a:off x="625" y="3254"/>
              <a:ext cx="6" cy="7"/>
            </a:xfrm>
            <a:custGeom>
              <a:avLst/>
              <a:gdLst>
                <a:gd name="T0" fmla="*/ 5 w 6"/>
                <a:gd name="T1" fmla="*/ 3 h 7"/>
                <a:gd name="T2" fmla="*/ 4 w 6"/>
                <a:gd name="T3" fmla="*/ 5 h 7"/>
                <a:gd name="T4" fmla="*/ 2 w 6"/>
                <a:gd name="T5" fmla="*/ 6 h 7"/>
                <a:gd name="T6" fmla="*/ 1 w 6"/>
                <a:gd name="T7" fmla="*/ 5 h 7"/>
                <a:gd name="T8" fmla="*/ 0 w 6"/>
                <a:gd name="T9" fmla="*/ 3 h 7"/>
                <a:gd name="T10" fmla="*/ 1 w 6"/>
                <a:gd name="T11" fmla="*/ 1 h 7"/>
                <a:gd name="T12" fmla="*/ 3 w 6"/>
                <a:gd name="T13" fmla="*/ 0 h 7"/>
                <a:gd name="T14" fmla="*/ 4 w 6"/>
                <a:gd name="T15" fmla="*/ 1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2" y="6"/>
                  </a:lnTo>
                  <a:lnTo>
                    <a:pt x="1" y="5"/>
                  </a:lnTo>
                  <a:lnTo>
                    <a:pt x="0" y="3"/>
                  </a:lnTo>
                  <a:lnTo>
                    <a:pt x="1" y="1"/>
                  </a:lnTo>
                  <a:lnTo>
                    <a:pt x="3"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109" name="Freeform 108"/>
            <p:cNvSpPr>
              <a:spLocks/>
            </p:cNvSpPr>
            <p:nvPr/>
          </p:nvSpPr>
          <p:spPr bwMode="auto">
            <a:xfrm>
              <a:off x="625" y="3254"/>
              <a:ext cx="6" cy="7"/>
            </a:xfrm>
            <a:custGeom>
              <a:avLst/>
              <a:gdLst>
                <a:gd name="T0" fmla="*/ 5 w 6"/>
                <a:gd name="T1" fmla="*/ 3 h 7"/>
                <a:gd name="T2" fmla="*/ 4 w 6"/>
                <a:gd name="T3" fmla="*/ 5 h 7"/>
                <a:gd name="T4" fmla="*/ 2 w 6"/>
                <a:gd name="T5" fmla="*/ 6 h 7"/>
                <a:gd name="T6" fmla="*/ 1 w 6"/>
                <a:gd name="T7" fmla="*/ 5 h 7"/>
                <a:gd name="T8" fmla="*/ 0 w 6"/>
                <a:gd name="T9" fmla="*/ 3 h 7"/>
                <a:gd name="T10" fmla="*/ 1 w 6"/>
                <a:gd name="T11" fmla="*/ 1 h 7"/>
                <a:gd name="T12" fmla="*/ 3 w 6"/>
                <a:gd name="T13" fmla="*/ 0 h 7"/>
                <a:gd name="T14" fmla="*/ 4 w 6"/>
                <a:gd name="T15" fmla="*/ 1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2" y="6"/>
                  </a:lnTo>
                  <a:lnTo>
                    <a:pt x="1" y="5"/>
                  </a:lnTo>
                  <a:lnTo>
                    <a:pt x="0" y="3"/>
                  </a:lnTo>
                  <a:lnTo>
                    <a:pt x="1" y="1"/>
                  </a:lnTo>
                  <a:lnTo>
                    <a:pt x="3"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110" name="Freeform 109"/>
            <p:cNvSpPr>
              <a:spLocks/>
            </p:cNvSpPr>
            <p:nvPr/>
          </p:nvSpPr>
          <p:spPr bwMode="auto">
            <a:xfrm>
              <a:off x="641" y="3240"/>
              <a:ext cx="6" cy="8"/>
            </a:xfrm>
            <a:custGeom>
              <a:avLst/>
              <a:gdLst>
                <a:gd name="T0" fmla="*/ 5 w 6"/>
                <a:gd name="T1" fmla="*/ 3 h 8"/>
                <a:gd name="T2" fmla="*/ 4 w 6"/>
                <a:gd name="T3" fmla="*/ 6 h 8"/>
                <a:gd name="T4" fmla="*/ 1 w 6"/>
                <a:gd name="T5" fmla="*/ 7 h 8"/>
                <a:gd name="T6" fmla="*/ 1 w 6"/>
                <a:gd name="T7" fmla="*/ 6 h 8"/>
                <a:gd name="T8" fmla="*/ 0 w 6"/>
                <a:gd name="T9" fmla="*/ 3 h 8"/>
                <a:gd name="T10" fmla="*/ 1 w 6"/>
                <a:gd name="T11" fmla="*/ 1 h 8"/>
                <a:gd name="T12" fmla="*/ 3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1" y="6"/>
                  </a:lnTo>
                  <a:lnTo>
                    <a:pt x="0" y="3"/>
                  </a:lnTo>
                  <a:lnTo>
                    <a:pt x="1" y="1"/>
                  </a:lnTo>
                  <a:lnTo>
                    <a:pt x="3"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111" name="Freeform 110"/>
            <p:cNvSpPr>
              <a:spLocks/>
            </p:cNvSpPr>
            <p:nvPr/>
          </p:nvSpPr>
          <p:spPr bwMode="auto">
            <a:xfrm>
              <a:off x="641" y="3240"/>
              <a:ext cx="6" cy="8"/>
            </a:xfrm>
            <a:custGeom>
              <a:avLst/>
              <a:gdLst>
                <a:gd name="T0" fmla="*/ 5 w 6"/>
                <a:gd name="T1" fmla="*/ 3 h 8"/>
                <a:gd name="T2" fmla="*/ 4 w 6"/>
                <a:gd name="T3" fmla="*/ 6 h 8"/>
                <a:gd name="T4" fmla="*/ 1 w 6"/>
                <a:gd name="T5" fmla="*/ 7 h 8"/>
                <a:gd name="T6" fmla="*/ 1 w 6"/>
                <a:gd name="T7" fmla="*/ 6 h 8"/>
                <a:gd name="T8" fmla="*/ 0 w 6"/>
                <a:gd name="T9" fmla="*/ 3 h 8"/>
                <a:gd name="T10" fmla="*/ 1 w 6"/>
                <a:gd name="T11" fmla="*/ 1 h 8"/>
                <a:gd name="T12" fmla="*/ 3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1" y="6"/>
                  </a:lnTo>
                  <a:lnTo>
                    <a:pt x="0" y="3"/>
                  </a:lnTo>
                  <a:lnTo>
                    <a:pt x="1" y="1"/>
                  </a:lnTo>
                  <a:lnTo>
                    <a:pt x="3"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112" name="Freeform 111"/>
            <p:cNvSpPr>
              <a:spLocks/>
            </p:cNvSpPr>
            <p:nvPr/>
          </p:nvSpPr>
          <p:spPr bwMode="auto">
            <a:xfrm>
              <a:off x="656" y="3227"/>
              <a:ext cx="6" cy="5"/>
            </a:xfrm>
            <a:custGeom>
              <a:avLst/>
              <a:gdLst>
                <a:gd name="T0" fmla="*/ 5 w 6"/>
                <a:gd name="T1" fmla="*/ 2 h 5"/>
                <a:gd name="T2" fmla="*/ 4 w 6"/>
                <a:gd name="T3" fmla="*/ 4 h 5"/>
                <a:gd name="T4" fmla="*/ 2 w 6"/>
                <a:gd name="T5" fmla="*/ 4 h 5"/>
                <a:gd name="T6" fmla="*/ 0 w 6"/>
                <a:gd name="T7" fmla="*/ 3 h 5"/>
                <a:gd name="T8" fmla="*/ 0 w 6"/>
                <a:gd name="T9" fmla="*/ 2 h 5"/>
                <a:gd name="T10" fmla="*/ 2 w 6"/>
                <a:gd name="T11" fmla="*/ 0 h 5"/>
                <a:gd name="T12" fmla="*/ 4 w 6"/>
                <a:gd name="T13" fmla="*/ 0 h 5"/>
                <a:gd name="T14" fmla="*/ 5 w 6"/>
                <a:gd name="T15" fmla="*/ 2 h 5"/>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5"/>
                <a:gd name="T26" fmla="*/ 6 w 6"/>
                <a:gd name="T27" fmla="*/ 5 h 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5">
                  <a:moveTo>
                    <a:pt x="5" y="2"/>
                  </a:moveTo>
                  <a:lnTo>
                    <a:pt x="4" y="4"/>
                  </a:lnTo>
                  <a:lnTo>
                    <a:pt x="2" y="4"/>
                  </a:lnTo>
                  <a:lnTo>
                    <a:pt x="0" y="3"/>
                  </a:lnTo>
                  <a:lnTo>
                    <a:pt x="0" y="2"/>
                  </a:lnTo>
                  <a:lnTo>
                    <a:pt x="2" y="0"/>
                  </a:lnTo>
                  <a:lnTo>
                    <a:pt x="4" y="0"/>
                  </a:lnTo>
                  <a:lnTo>
                    <a:pt x="5"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113" name="Freeform 112"/>
            <p:cNvSpPr>
              <a:spLocks/>
            </p:cNvSpPr>
            <p:nvPr/>
          </p:nvSpPr>
          <p:spPr bwMode="auto">
            <a:xfrm>
              <a:off x="656" y="3227"/>
              <a:ext cx="6" cy="5"/>
            </a:xfrm>
            <a:custGeom>
              <a:avLst/>
              <a:gdLst>
                <a:gd name="T0" fmla="*/ 5 w 6"/>
                <a:gd name="T1" fmla="*/ 2 h 5"/>
                <a:gd name="T2" fmla="*/ 4 w 6"/>
                <a:gd name="T3" fmla="*/ 4 h 5"/>
                <a:gd name="T4" fmla="*/ 2 w 6"/>
                <a:gd name="T5" fmla="*/ 4 h 5"/>
                <a:gd name="T6" fmla="*/ 0 w 6"/>
                <a:gd name="T7" fmla="*/ 3 h 5"/>
                <a:gd name="T8" fmla="*/ 0 w 6"/>
                <a:gd name="T9" fmla="*/ 2 h 5"/>
                <a:gd name="T10" fmla="*/ 2 w 6"/>
                <a:gd name="T11" fmla="*/ 0 h 5"/>
                <a:gd name="T12" fmla="*/ 4 w 6"/>
                <a:gd name="T13" fmla="*/ 0 h 5"/>
                <a:gd name="T14" fmla="*/ 5 w 6"/>
                <a:gd name="T15" fmla="*/ 2 h 5"/>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5"/>
                <a:gd name="T26" fmla="*/ 6 w 6"/>
                <a:gd name="T27" fmla="*/ 5 h 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5">
                  <a:moveTo>
                    <a:pt x="5" y="2"/>
                  </a:moveTo>
                  <a:lnTo>
                    <a:pt x="4" y="4"/>
                  </a:lnTo>
                  <a:lnTo>
                    <a:pt x="2" y="4"/>
                  </a:lnTo>
                  <a:lnTo>
                    <a:pt x="0" y="3"/>
                  </a:lnTo>
                  <a:lnTo>
                    <a:pt x="0" y="2"/>
                  </a:lnTo>
                  <a:lnTo>
                    <a:pt x="2" y="0"/>
                  </a:lnTo>
                  <a:lnTo>
                    <a:pt x="4" y="0"/>
                  </a:lnTo>
                  <a:lnTo>
                    <a:pt x="5"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114" name="Freeform 113"/>
            <p:cNvSpPr>
              <a:spLocks/>
            </p:cNvSpPr>
            <p:nvPr/>
          </p:nvSpPr>
          <p:spPr bwMode="auto">
            <a:xfrm>
              <a:off x="667" y="3212"/>
              <a:ext cx="6" cy="7"/>
            </a:xfrm>
            <a:custGeom>
              <a:avLst/>
              <a:gdLst>
                <a:gd name="T0" fmla="*/ 5 w 6"/>
                <a:gd name="T1" fmla="*/ 3 h 7"/>
                <a:gd name="T2" fmla="*/ 4 w 6"/>
                <a:gd name="T3" fmla="*/ 5 h 7"/>
                <a:gd name="T4" fmla="*/ 1 w 6"/>
                <a:gd name="T5" fmla="*/ 6 h 7"/>
                <a:gd name="T6" fmla="*/ 0 w 6"/>
                <a:gd name="T7" fmla="*/ 5 h 7"/>
                <a:gd name="T8" fmla="*/ 0 w 6"/>
                <a:gd name="T9" fmla="*/ 3 h 7"/>
                <a:gd name="T10" fmla="*/ 0 w 6"/>
                <a:gd name="T11" fmla="*/ 1 h 7"/>
                <a:gd name="T12" fmla="*/ 2 w 6"/>
                <a:gd name="T13" fmla="*/ 0 h 7"/>
                <a:gd name="T14" fmla="*/ 4 w 6"/>
                <a:gd name="T15" fmla="*/ 1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1" y="6"/>
                  </a:lnTo>
                  <a:lnTo>
                    <a:pt x="0" y="5"/>
                  </a:lnTo>
                  <a:lnTo>
                    <a:pt x="0" y="3"/>
                  </a:lnTo>
                  <a:lnTo>
                    <a:pt x="0" y="1"/>
                  </a:lnTo>
                  <a:lnTo>
                    <a:pt x="2"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115" name="Freeform 114"/>
            <p:cNvSpPr>
              <a:spLocks/>
            </p:cNvSpPr>
            <p:nvPr/>
          </p:nvSpPr>
          <p:spPr bwMode="auto">
            <a:xfrm>
              <a:off x="667" y="3212"/>
              <a:ext cx="6" cy="7"/>
            </a:xfrm>
            <a:custGeom>
              <a:avLst/>
              <a:gdLst>
                <a:gd name="T0" fmla="*/ 5 w 6"/>
                <a:gd name="T1" fmla="*/ 3 h 7"/>
                <a:gd name="T2" fmla="*/ 4 w 6"/>
                <a:gd name="T3" fmla="*/ 5 h 7"/>
                <a:gd name="T4" fmla="*/ 1 w 6"/>
                <a:gd name="T5" fmla="*/ 6 h 7"/>
                <a:gd name="T6" fmla="*/ 0 w 6"/>
                <a:gd name="T7" fmla="*/ 5 h 7"/>
                <a:gd name="T8" fmla="*/ 0 w 6"/>
                <a:gd name="T9" fmla="*/ 3 h 7"/>
                <a:gd name="T10" fmla="*/ 0 w 6"/>
                <a:gd name="T11" fmla="*/ 1 h 7"/>
                <a:gd name="T12" fmla="*/ 2 w 6"/>
                <a:gd name="T13" fmla="*/ 0 h 7"/>
                <a:gd name="T14" fmla="*/ 4 w 6"/>
                <a:gd name="T15" fmla="*/ 1 h 7"/>
                <a:gd name="T16" fmla="*/ 5 w 6"/>
                <a:gd name="T17" fmla="*/ 3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3"/>
                  </a:moveTo>
                  <a:lnTo>
                    <a:pt x="4" y="5"/>
                  </a:lnTo>
                  <a:lnTo>
                    <a:pt x="1" y="6"/>
                  </a:lnTo>
                  <a:lnTo>
                    <a:pt x="0" y="5"/>
                  </a:lnTo>
                  <a:lnTo>
                    <a:pt x="0" y="3"/>
                  </a:lnTo>
                  <a:lnTo>
                    <a:pt x="0" y="1"/>
                  </a:lnTo>
                  <a:lnTo>
                    <a:pt x="2"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116" name="Freeform 115"/>
            <p:cNvSpPr>
              <a:spLocks/>
            </p:cNvSpPr>
            <p:nvPr/>
          </p:nvSpPr>
          <p:spPr bwMode="auto">
            <a:xfrm>
              <a:off x="673" y="3196"/>
              <a:ext cx="7" cy="6"/>
            </a:xfrm>
            <a:custGeom>
              <a:avLst/>
              <a:gdLst>
                <a:gd name="T0" fmla="*/ 13 w 6"/>
                <a:gd name="T1" fmla="*/ 2 h 6"/>
                <a:gd name="T2" fmla="*/ 9 w 6"/>
                <a:gd name="T3" fmla="*/ 4 h 6"/>
                <a:gd name="T4" fmla="*/ 2 w 6"/>
                <a:gd name="T5" fmla="*/ 5 h 6"/>
                <a:gd name="T6" fmla="*/ 0 w 6"/>
                <a:gd name="T7" fmla="*/ 4 h 6"/>
                <a:gd name="T8" fmla="*/ 0 w 6"/>
                <a:gd name="T9" fmla="*/ 2 h 6"/>
                <a:gd name="T10" fmla="*/ 2 w 6"/>
                <a:gd name="T11" fmla="*/ 1 h 6"/>
                <a:gd name="T12" fmla="*/ 9 w 6"/>
                <a:gd name="T13" fmla="*/ 0 h 6"/>
                <a:gd name="T14" fmla="*/ 13 w 6"/>
                <a:gd name="T15" fmla="*/ 1 h 6"/>
                <a:gd name="T16" fmla="*/ 13 w 6"/>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2"/>
                  </a:moveTo>
                  <a:lnTo>
                    <a:pt x="3" y="4"/>
                  </a:lnTo>
                  <a:lnTo>
                    <a:pt x="2" y="5"/>
                  </a:lnTo>
                  <a:lnTo>
                    <a:pt x="0" y="4"/>
                  </a:lnTo>
                  <a:lnTo>
                    <a:pt x="0" y="2"/>
                  </a:lnTo>
                  <a:lnTo>
                    <a:pt x="2" y="1"/>
                  </a:lnTo>
                  <a:lnTo>
                    <a:pt x="3" y="0"/>
                  </a:lnTo>
                  <a:lnTo>
                    <a:pt x="5" y="1"/>
                  </a:lnTo>
                  <a:lnTo>
                    <a:pt x="5"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117" name="Freeform 116"/>
            <p:cNvSpPr>
              <a:spLocks/>
            </p:cNvSpPr>
            <p:nvPr/>
          </p:nvSpPr>
          <p:spPr bwMode="auto">
            <a:xfrm>
              <a:off x="673" y="3196"/>
              <a:ext cx="7" cy="6"/>
            </a:xfrm>
            <a:custGeom>
              <a:avLst/>
              <a:gdLst>
                <a:gd name="T0" fmla="*/ 13 w 6"/>
                <a:gd name="T1" fmla="*/ 2 h 6"/>
                <a:gd name="T2" fmla="*/ 9 w 6"/>
                <a:gd name="T3" fmla="*/ 4 h 6"/>
                <a:gd name="T4" fmla="*/ 2 w 6"/>
                <a:gd name="T5" fmla="*/ 5 h 6"/>
                <a:gd name="T6" fmla="*/ 0 w 6"/>
                <a:gd name="T7" fmla="*/ 4 h 6"/>
                <a:gd name="T8" fmla="*/ 0 w 6"/>
                <a:gd name="T9" fmla="*/ 2 h 6"/>
                <a:gd name="T10" fmla="*/ 2 w 6"/>
                <a:gd name="T11" fmla="*/ 1 h 6"/>
                <a:gd name="T12" fmla="*/ 9 w 6"/>
                <a:gd name="T13" fmla="*/ 0 h 6"/>
                <a:gd name="T14" fmla="*/ 13 w 6"/>
                <a:gd name="T15" fmla="*/ 1 h 6"/>
                <a:gd name="T16" fmla="*/ 13 w 6"/>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6"/>
                <a:gd name="T29" fmla="*/ 6 w 6"/>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6">
                  <a:moveTo>
                    <a:pt x="5" y="2"/>
                  </a:moveTo>
                  <a:lnTo>
                    <a:pt x="3" y="4"/>
                  </a:lnTo>
                  <a:lnTo>
                    <a:pt x="2" y="5"/>
                  </a:lnTo>
                  <a:lnTo>
                    <a:pt x="0" y="4"/>
                  </a:lnTo>
                  <a:lnTo>
                    <a:pt x="0" y="2"/>
                  </a:lnTo>
                  <a:lnTo>
                    <a:pt x="2" y="1"/>
                  </a:lnTo>
                  <a:lnTo>
                    <a:pt x="3" y="0"/>
                  </a:lnTo>
                  <a:lnTo>
                    <a:pt x="5" y="1"/>
                  </a:lnTo>
                  <a:lnTo>
                    <a:pt x="5"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118" name="Freeform 117"/>
            <p:cNvSpPr>
              <a:spLocks/>
            </p:cNvSpPr>
            <p:nvPr/>
          </p:nvSpPr>
          <p:spPr bwMode="auto">
            <a:xfrm>
              <a:off x="677" y="3179"/>
              <a:ext cx="6" cy="7"/>
            </a:xfrm>
            <a:custGeom>
              <a:avLst/>
              <a:gdLst>
                <a:gd name="T0" fmla="*/ 5 w 6"/>
                <a:gd name="T1" fmla="*/ 4 h 7"/>
                <a:gd name="T2" fmla="*/ 4 w 6"/>
                <a:gd name="T3" fmla="*/ 6 h 7"/>
                <a:gd name="T4" fmla="*/ 1 w 6"/>
                <a:gd name="T5" fmla="*/ 6 h 7"/>
                <a:gd name="T6" fmla="*/ 0 w 6"/>
                <a:gd name="T7" fmla="*/ 6 h 7"/>
                <a:gd name="T8" fmla="*/ 0 w 6"/>
                <a:gd name="T9" fmla="*/ 4 h 7"/>
                <a:gd name="T10" fmla="*/ 0 w 6"/>
                <a:gd name="T11" fmla="*/ 1 h 7"/>
                <a:gd name="T12" fmla="*/ 3 w 6"/>
                <a:gd name="T13" fmla="*/ 0 h 7"/>
                <a:gd name="T14" fmla="*/ 4 w 6"/>
                <a:gd name="T15" fmla="*/ 1 h 7"/>
                <a:gd name="T16" fmla="*/ 5 w 6"/>
                <a:gd name="T17" fmla="*/ 4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4"/>
                  </a:moveTo>
                  <a:lnTo>
                    <a:pt x="4" y="6"/>
                  </a:lnTo>
                  <a:lnTo>
                    <a:pt x="1" y="6"/>
                  </a:lnTo>
                  <a:lnTo>
                    <a:pt x="0" y="6"/>
                  </a:lnTo>
                  <a:lnTo>
                    <a:pt x="0" y="4"/>
                  </a:lnTo>
                  <a:lnTo>
                    <a:pt x="0" y="1"/>
                  </a:lnTo>
                  <a:lnTo>
                    <a:pt x="3" y="0"/>
                  </a:lnTo>
                  <a:lnTo>
                    <a:pt x="4" y="1"/>
                  </a:lnTo>
                  <a:lnTo>
                    <a:pt x="5"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119" name="Freeform 118"/>
            <p:cNvSpPr>
              <a:spLocks/>
            </p:cNvSpPr>
            <p:nvPr/>
          </p:nvSpPr>
          <p:spPr bwMode="auto">
            <a:xfrm>
              <a:off x="677" y="3179"/>
              <a:ext cx="6" cy="7"/>
            </a:xfrm>
            <a:custGeom>
              <a:avLst/>
              <a:gdLst>
                <a:gd name="T0" fmla="*/ 5 w 6"/>
                <a:gd name="T1" fmla="*/ 4 h 7"/>
                <a:gd name="T2" fmla="*/ 4 w 6"/>
                <a:gd name="T3" fmla="*/ 6 h 7"/>
                <a:gd name="T4" fmla="*/ 1 w 6"/>
                <a:gd name="T5" fmla="*/ 6 h 7"/>
                <a:gd name="T6" fmla="*/ 0 w 6"/>
                <a:gd name="T7" fmla="*/ 6 h 7"/>
                <a:gd name="T8" fmla="*/ 0 w 6"/>
                <a:gd name="T9" fmla="*/ 4 h 7"/>
                <a:gd name="T10" fmla="*/ 0 w 6"/>
                <a:gd name="T11" fmla="*/ 1 h 7"/>
                <a:gd name="T12" fmla="*/ 3 w 6"/>
                <a:gd name="T13" fmla="*/ 0 h 7"/>
                <a:gd name="T14" fmla="*/ 4 w 6"/>
                <a:gd name="T15" fmla="*/ 1 h 7"/>
                <a:gd name="T16" fmla="*/ 5 w 6"/>
                <a:gd name="T17" fmla="*/ 4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7"/>
                <a:gd name="T29" fmla="*/ 6 w 6"/>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7">
                  <a:moveTo>
                    <a:pt x="5" y="4"/>
                  </a:moveTo>
                  <a:lnTo>
                    <a:pt x="4" y="6"/>
                  </a:lnTo>
                  <a:lnTo>
                    <a:pt x="1" y="6"/>
                  </a:lnTo>
                  <a:lnTo>
                    <a:pt x="0" y="6"/>
                  </a:lnTo>
                  <a:lnTo>
                    <a:pt x="0" y="4"/>
                  </a:lnTo>
                  <a:lnTo>
                    <a:pt x="0" y="1"/>
                  </a:lnTo>
                  <a:lnTo>
                    <a:pt x="3" y="0"/>
                  </a:lnTo>
                  <a:lnTo>
                    <a:pt x="4" y="1"/>
                  </a:lnTo>
                  <a:lnTo>
                    <a:pt x="5"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120" name="Freeform 119"/>
            <p:cNvSpPr>
              <a:spLocks/>
            </p:cNvSpPr>
            <p:nvPr/>
          </p:nvSpPr>
          <p:spPr bwMode="auto">
            <a:xfrm>
              <a:off x="786" y="3220"/>
              <a:ext cx="6" cy="8"/>
            </a:xfrm>
            <a:custGeom>
              <a:avLst/>
              <a:gdLst>
                <a:gd name="T0" fmla="*/ 5 w 6"/>
                <a:gd name="T1" fmla="*/ 3 h 8"/>
                <a:gd name="T2" fmla="*/ 4 w 6"/>
                <a:gd name="T3" fmla="*/ 6 h 8"/>
                <a:gd name="T4" fmla="*/ 1 w 6"/>
                <a:gd name="T5" fmla="*/ 7 h 8"/>
                <a:gd name="T6" fmla="*/ 1 w 6"/>
                <a:gd name="T7" fmla="*/ 6 h 8"/>
                <a:gd name="T8" fmla="*/ 0 w 6"/>
                <a:gd name="T9" fmla="*/ 3 h 8"/>
                <a:gd name="T10" fmla="*/ 1 w 6"/>
                <a:gd name="T11" fmla="*/ 1 h 8"/>
                <a:gd name="T12" fmla="*/ 4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1" y="6"/>
                  </a:lnTo>
                  <a:lnTo>
                    <a:pt x="0" y="3"/>
                  </a:lnTo>
                  <a:lnTo>
                    <a:pt x="1" y="1"/>
                  </a:lnTo>
                  <a:lnTo>
                    <a:pt x="4"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121" name="Freeform 120"/>
            <p:cNvSpPr>
              <a:spLocks/>
            </p:cNvSpPr>
            <p:nvPr/>
          </p:nvSpPr>
          <p:spPr bwMode="auto">
            <a:xfrm>
              <a:off x="786" y="3220"/>
              <a:ext cx="6" cy="8"/>
            </a:xfrm>
            <a:custGeom>
              <a:avLst/>
              <a:gdLst>
                <a:gd name="T0" fmla="*/ 5 w 6"/>
                <a:gd name="T1" fmla="*/ 3 h 8"/>
                <a:gd name="T2" fmla="*/ 4 w 6"/>
                <a:gd name="T3" fmla="*/ 6 h 8"/>
                <a:gd name="T4" fmla="*/ 1 w 6"/>
                <a:gd name="T5" fmla="*/ 7 h 8"/>
                <a:gd name="T6" fmla="*/ 1 w 6"/>
                <a:gd name="T7" fmla="*/ 6 h 8"/>
                <a:gd name="T8" fmla="*/ 0 w 6"/>
                <a:gd name="T9" fmla="*/ 3 h 8"/>
                <a:gd name="T10" fmla="*/ 1 w 6"/>
                <a:gd name="T11" fmla="*/ 1 h 8"/>
                <a:gd name="T12" fmla="*/ 4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1" y="6"/>
                  </a:lnTo>
                  <a:lnTo>
                    <a:pt x="0" y="3"/>
                  </a:lnTo>
                  <a:lnTo>
                    <a:pt x="1" y="1"/>
                  </a:lnTo>
                  <a:lnTo>
                    <a:pt x="4"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122" name="Freeform 121"/>
            <p:cNvSpPr>
              <a:spLocks/>
            </p:cNvSpPr>
            <p:nvPr/>
          </p:nvSpPr>
          <p:spPr bwMode="auto">
            <a:xfrm>
              <a:off x="776" y="3210"/>
              <a:ext cx="7" cy="6"/>
            </a:xfrm>
            <a:custGeom>
              <a:avLst/>
              <a:gdLst>
                <a:gd name="T0" fmla="*/ 13 w 6"/>
                <a:gd name="T1" fmla="*/ 3 h 6"/>
                <a:gd name="T2" fmla="*/ 11 w 6"/>
                <a:gd name="T3" fmla="*/ 4 h 6"/>
                <a:gd name="T4" fmla="*/ 1 w 6"/>
                <a:gd name="T5" fmla="*/ 5 h 6"/>
                <a:gd name="T6" fmla="*/ 0 w 6"/>
                <a:gd name="T7" fmla="*/ 3 h 6"/>
                <a:gd name="T8" fmla="*/ 0 w 6"/>
                <a:gd name="T9" fmla="*/ 2 h 6"/>
                <a:gd name="T10" fmla="*/ 1 w 6"/>
                <a:gd name="T11" fmla="*/ 0 h 6"/>
                <a:gd name="T12" fmla="*/ 11 w 6"/>
                <a:gd name="T13" fmla="*/ 1 h 6"/>
                <a:gd name="T14" fmla="*/ 13 w 6"/>
                <a:gd name="T15" fmla="*/ 3 h 6"/>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6"/>
                <a:gd name="T26" fmla="*/ 6 w 6"/>
                <a:gd name="T27" fmla="*/ 6 h 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6">
                  <a:moveTo>
                    <a:pt x="5" y="3"/>
                  </a:moveTo>
                  <a:lnTo>
                    <a:pt x="4" y="4"/>
                  </a:lnTo>
                  <a:lnTo>
                    <a:pt x="1" y="5"/>
                  </a:lnTo>
                  <a:lnTo>
                    <a:pt x="0" y="3"/>
                  </a:lnTo>
                  <a:lnTo>
                    <a:pt x="0" y="2"/>
                  </a:lnTo>
                  <a:lnTo>
                    <a:pt x="1"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123" name="Freeform 122"/>
            <p:cNvSpPr>
              <a:spLocks/>
            </p:cNvSpPr>
            <p:nvPr/>
          </p:nvSpPr>
          <p:spPr bwMode="auto">
            <a:xfrm>
              <a:off x="776" y="3210"/>
              <a:ext cx="7" cy="6"/>
            </a:xfrm>
            <a:custGeom>
              <a:avLst/>
              <a:gdLst>
                <a:gd name="T0" fmla="*/ 13 w 6"/>
                <a:gd name="T1" fmla="*/ 3 h 6"/>
                <a:gd name="T2" fmla="*/ 11 w 6"/>
                <a:gd name="T3" fmla="*/ 4 h 6"/>
                <a:gd name="T4" fmla="*/ 1 w 6"/>
                <a:gd name="T5" fmla="*/ 5 h 6"/>
                <a:gd name="T6" fmla="*/ 0 w 6"/>
                <a:gd name="T7" fmla="*/ 3 h 6"/>
                <a:gd name="T8" fmla="*/ 0 w 6"/>
                <a:gd name="T9" fmla="*/ 2 h 6"/>
                <a:gd name="T10" fmla="*/ 1 w 6"/>
                <a:gd name="T11" fmla="*/ 0 h 6"/>
                <a:gd name="T12" fmla="*/ 11 w 6"/>
                <a:gd name="T13" fmla="*/ 1 h 6"/>
                <a:gd name="T14" fmla="*/ 13 w 6"/>
                <a:gd name="T15" fmla="*/ 3 h 6"/>
                <a:gd name="T16" fmla="*/ 0 60000 65536"/>
                <a:gd name="T17" fmla="*/ 0 60000 65536"/>
                <a:gd name="T18" fmla="*/ 0 60000 65536"/>
                <a:gd name="T19" fmla="*/ 0 60000 65536"/>
                <a:gd name="T20" fmla="*/ 0 60000 65536"/>
                <a:gd name="T21" fmla="*/ 0 60000 65536"/>
                <a:gd name="T22" fmla="*/ 0 60000 65536"/>
                <a:gd name="T23" fmla="*/ 0 60000 65536"/>
                <a:gd name="T24" fmla="*/ 0 w 6"/>
                <a:gd name="T25" fmla="*/ 0 h 6"/>
                <a:gd name="T26" fmla="*/ 6 w 6"/>
                <a:gd name="T27" fmla="*/ 6 h 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 h="6">
                  <a:moveTo>
                    <a:pt x="5" y="3"/>
                  </a:moveTo>
                  <a:lnTo>
                    <a:pt x="4" y="4"/>
                  </a:lnTo>
                  <a:lnTo>
                    <a:pt x="1" y="5"/>
                  </a:lnTo>
                  <a:lnTo>
                    <a:pt x="0" y="3"/>
                  </a:lnTo>
                  <a:lnTo>
                    <a:pt x="0" y="2"/>
                  </a:lnTo>
                  <a:lnTo>
                    <a:pt x="1"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124" name="Freeform 123"/>
            <p:cNvSpPr>
              <a:spLocks/>
            </p:cNvSpPr>
            <p:nvPr/>
          </p:nvSpPr>
          <p:spPr bwMode="auto">
            <a:xfrm>
              <a:off x="772" y="3193"/>
              <a:ext cx="5" cy="8"/>
            </a:xfrm>
            <a:custGeom>
              <a:avLst/>
              <a:gdLst>
                <a:gd name="T0" fmla="*/ 4 w 5"/>
                <a:gd name="T1" fmla="*/ 4 h 8"/>
                <a:gd name="T2" fmla="*/ 4 w 5"/>
                <a:gd name="T3" fmla="*/ 5 h 8"/>
                <a:gd name="T4" fmla="*/ 3 w 5"/>
                <a:gd name="T5" fmla="*/ 7 h 8"/>
                <a:gd name="T6" fmla="*/ 2 w 5"/>
                <a:gd name="T7" fmla="*/ 6 h 8"/>
                <a:gd name="T8" fmla="*/ 1 w 5"/>
                <a:gd name="T9" fmla="*/ 4 h 8"/>
                <a:gd name="T10" fmla="*/ 0 w 5"/>
                <a:gd name="T11" fmla="*/ 3 h 8"/>
                <a:gd name="T12" fmla="*/ 0 w 5"/>
                <a:gd name="T13" fmla="*/ 1 h 8"/>
                <a:gd name="T14" fmla="*/ 1 w 5"/>
                <a:gd name="T15" fmla="*/ 0 h 8"/>
                <a:gd name="T16" fmla="*/ 3 w 5"/>
                <a:gd name="T17" fmla="*/ 2 h 8"/>
                <a:gd name="T18" fmla="*/ 4 w 5"/>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5"/>
                <a:gd name="T31" fmla="*/ 0 h 8"/>
                <a:gd name="T32" fmla="*/ 5 w 5"/>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5" h="8">
                  <a:moveTo>
                    <a:pt x="4" y="4"/>
                  </a:moveTo>
                  <a:lnTo>
                    <a:pt x="4" y="5"/>
                  </a:lnTo>
                  <a:lnTo>
                    <a:pt x="3" y="7"/>
                  </a:lnTo>
                  <a:lnTo>
                    <a:pt x="2" y="6"/>
                  </a:lnTo>
                  <a:lnTo>
                    <a:pt x="1" y="4"/>
                  </a:lnTo>
                  <a:lnTo>
                    <a:pt x="0" y="3"/>
                  </a:lnTo>
                  <a:lnTo>
                    <a:pt x="0" y="1"/>
                  </a:lnTo>
                  <a:lnTo>
                    <a:pt x="1" y="0"/>
                  </a:lnTo>
                  <a:lnTo>
                    <a:pt x="3" y="2"/>
                  </a:lnTo>
                  <a:lnTo>
                    <a:pt x="4"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125" name="Freeform 124"/>
            <p:cNvSpPr>
              <a:spLocks/>
            </p:cNvSpPr>
            <p:nvPr/>
          </p:nvSpPr>
          <p:spPr bwMode="auto">
            <a:xfrm>
              <a:off x="772" y="3193"/>
              <a:ext cx="5" cy="8"/>
            </a:xfrm>
            <a:custGeom>
              <a:avLst/>
              <a:gdLst>
                <a:gd name="T0" fmla="*/ 4 w 5"/>
                <a:gd name="T1" fmla="*/ 4 h 8"/>
                <a:gd name="T2" fmla="*/ 4 w 5"/>
                <a:gd name="T3" fmla="*/ 5 h 8"/>
                <a:gd name="T4" fmla="*/ 3 w 5"/>
                <a:gd name="T5" fmla="*/ 7 h 8"/>
                <a:gd name="T6" fmla="*/ 2 w 5"/>
                <a:gd name="T7" fmla="*/ 6 h 8"/>
                <a:gd name="T8" fmla="*/ 1 w 5"/>
                <a:gd name="T9" fmla="*/ 4 h 8"/>
                <a:gd name="T10" fmla="*/ 0 w 5"/>
                <a:gd name="T11" fmla="*/ 3 h 8"/>
                <a:gd name="T12" fmla="*/ 0 w 5"/>
                <a:gd name="T13" fmla="*/ 1 h 8"/>
                <a:gd name="T14" fmla="*/ 1 w 5"/>
                <a:gd name="T15" fmla="*/ 0 h 8"/>
                <a:gd name="T16" fmla="*/ 3 w 5"/>
                <a:gd name="T17" fmla="*/ 2 h 8"/>
                <a:gd name="T18" fmla="*/ 4 w 5"/>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5"/>
                <a:gd name="T31" fmla="*/ 0 h 8"/>
                <a:gd name="T32" fmla="*/ 5 w 5"/>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5" h="8">
                  <a:moveTo>
                    <a:pt x="4" y="4"/>
                  </a:moveTo>
                  <a:lnTo>
                    <a:pt x="4" y="5"/>
                  </a:lnTo>
                  <a:lnTo>
                    <a:pt x="3" y="7"/>
                  </a:lnTo>
                  <a:lnTo>
                    <a:pt x="2" y="6"/>
                  </a:lnTo>
                  <a:lnTo>
                    <a:pt x="1" y="4"/>
                  </a:lnTo>
                  <a:lnTo>
                    <a:pt x="0" y="3"/>
                  </a:lnTo>
                  <a:lnTo>
                    <a:pt x="0" y="1"/>
                  </a:lnTo>
                  <a:lnTo>
                    <a:pt x="1" y="0"/>
                  </a:lnTo>
                  <a:lnTo>
                    <a:pt x="3" y="2"/>
                  </a:lnTo>
                  <a:lnTo>
                    <a:pt x="4"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126" name="Freeform 125"/>
            <p:cNvSpPr>
              <a:spLocks/>
            </p:cNvSpPr>
            <p:nvPr/>
          </p:nvSpPr>
          <p:spPr bwMode="auto">
            <a:xfrm>
              <a:off x="776" y="3177"/>
              <a:ext cx="8" cy="7"/>
            </a:xfrm>
            <a:custGeom>
              <a:avLst/>
              <a:gdLst>
                <a:gd name="T0" fmla="*/ 13 w 7"/>
                <a:gd name="T1" fmla="*/ 3 h 7"/>
                <a:gd name="T2" fmla="*/ 11 w 7"/>
                <a:gd name="T3" fmla="*/ 4 h 7"/>
                <a:gd name="T4" fmla="*/ 3 w 7"/>
                <a:gd name="T5" fmla="*/ 6 h 7"/>
                <a:gd name="T6" fmla="*/ 1 w 7"/>
                <a:gd name="T7" fmla="*/ 6 h 7"/>
                <a:gd name="T8" fmla="*/ 0 w 7"/>
                <a:gd name="T9" fmla="*/ 3 h 7"/>
                <a:gd name="T10" fmla="*/ 1 w 7"/>
                <a:gd name="T11" fmla="*/ 2 h 7"/>
                <a:gd name="T12" fmla="*/ 2 w 7"/>
                <a:gd name="T13" fmla="*/ 0 h 7"/>
                <a:gd name="T14" fmla="*/ 11 w 7"/>
                <a:gd name="T15" fmla="*/ 0 h 7"/>
                <a:gd name="T16" fmla="*/ 13 w 7"/>
                <a:gd name="T17" fmla="*/ 1 h 7"/>
                <a:gd name="T18" fmla="*/ 13 w 7"/>
                <a:gd name="T19" fmla="*/ 3 h 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7"/>
                <a:gd name="T32" fmla="*/ 7 w 7"/>
                <a:gd name="T33" fmla="*/ 7 h 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7">
                  <a:moveTo>
                    <a:pt x="6" y="3"/>
                  </a:moveTo>
                  <a:lnTo>
                    <a:pt x="5" y="4"/>
                  </a:lnTo>
                  <a:lnTo>
                    <a:pt x="3" y="6"/>
                  </a:lnTo>
                  <a:lnTo>
                    <a:pt x="1" y="6"/>
                  </a:lnTo>
                  <a:lnTo>
                    <a:pt x="0" y="3"/>
                  </a:lnTo>
                  <a:lnTo>
                    <a:pt x="1" y="2"/>
                  </a:lnTo>
                  <a:lnTo>
                    <a:pt x="2" y="0"/>
                  </a:lnTo>
                  <a:lnTo>
                    <a:pt x="5" y="0"/>
                  </a:lnTo>
                  <a:lnTo>
                    <a:pt x="6" y="1"/>
                  </a:lnTo>
                  <a:lnTo>
                    <a:pt x="6"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127" name="Freeform 126"/>
            <p:cNvSpPr>
              <a:spLocks/>
            </p:cNvSpPr>
            <p:nvPr/>
          </p:nvSpPr>
          <p:spPr bwMode="auto">
            <a:xfrm>
              <a:off x="776" y="3177"/>
              <a:ext cx="8" cy="7"/>
            </a:xfrm>
            <a:custGeom>
              <a:avLst/>
              <a:gdLst>
                <a:gd name="T0" fmla="*/ 13 w 7"/>
                <a:gd name="T1" fmla="*/ 3 h 7"/>
                <a:gd name="T2" fmla="*/ 11 w 7"/>
                <a:gd name="T3" fmla="*/ 4 h 7"/>
                <a:gd name="T4" fmla="*/ 3 w 7"/>
                <a:gd name="T5" fmla="*/ 6 h 7"/>
                <a:gd name="T6" fmla="*/ 1 w 7"/>
                <a:gd name="T7" fmla="*/ 6 h 7"/>
                <a:gd name="T8" fmla="*/ 0 w 7"/>
                <a:gd name="T9" fmla="*/ 3 h 7"/>
                <a:gd name="T10" fmla="*/ 1 w 7"/>
                <a:gd name="T11" fmla="*/ 2 h 7"/>
                <a:gd name="T12" fmla="*/ 2 w 7"/>
                <a:gd name="T13" fmla="*/ 0 h 7"/>
                <a:gd name="T14" fmla="*/ 11 w 7"/>
                <a:gd name="T15" fmla="*/ 0 h 7"/>
                <a:gd name="T16" fmla="*/ 13 w 7"/>
                <a:gd name="T17" fmla="*/ 1 h 7"/>
                <a:gd name="T18" fmla="*/ 13 w 7"/>
                <a:gd name="T19" fmla="*/ 3 h 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7"/>
                <a:gd name="T32" fmla="*/ 7 w 7"/>
                <a:gd name="T33" fmla="*/ 7 h 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7">
                  <a:moveTo>
                    <a:pt x="6" y="3"/>
                  </a:moveTo>
                  <a:lnTo>
                    <a:pt x="5" y="4"/>
                  </a:lnTo>
                  <a:lnTo>
                    <a:pt x="3" y="6"/>
                  </a:lnTo>
                  <a:lnTo>
                    <a:pt x="1" y="6"/>
                  </a:lnTo>
                  <a:lnTo>
                    <a:pt x="0" y="3"/>
                  </a:lnTo>
                  <a:lnTo>
                    <a:pt x="1" y="2"/>
                  </a:lnTo>
                  <a:lnTo>
                    <a:pt x="2" y="0"/>
                  </a:lnTo>
                  <a:lnTo>
                    <a:pt x="5" y="0"/>
                  </a:lnTo>
                  <a:lnTo>
                    <a:pt x="6" y="1"/>
                  </a:lnTo>
                  <a:lnTo>
                    <a:pt x="6"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128" name="Freeform 127"/>
            <p:cNvSpPr>
              <a:spLocks/>
            </p:cNvSpPr>
            <p:nvPr/>
          </p:nvSpPr>
          <p:spPr bwMode="auto">
            <a:xfrm>
              <a:off x="785" y="3162"/>
              <a:ext cx="7" cy="8"/>
            </a:xfrm>
            <a:custGeom>
              <a:avLst/>
              <a:gdLst>
                <a:gd name="T0" fmla="*/ 6 w 7"/>
                <a:gd name="T1" fmla="*/ 4 h 8"/>
                <a:gd name="T2" fmla="*/ 6 w 7"/>
                <a:gd name="T3" fmla="*/ 5 h 8"/>
                <a:gd name="T4" fmla="*/ 5 w 7"/>
                <a:gd name="T5" fmla="*/ 7 h 8"/>
                <a:gd name="T6" fmla="*/ 2 w 7"/>
                <a:gd name="T7" fmla="*/ 6 h 8"/>
                <a:gd name="T8" fmla="*/ 0 w 7"/>
                <a:gd name="T9" fmla="*/ 5 h 8"/>
                <a:gd name="T10" fmla="*/ 0 w 7"/>
                <a:gd name="T11" fmla="*/ 3 h 8"/>
                <a:gd name="T12" fmla="*/ 0 w 7"/>
                <a:gd name="T13" fmla="*/ 1 h 8"/>
                <a:gd name="T14" fmla="*/ 2 w 7"/>
                <a:gd name="T15" fmla="*/ 0 h 8"/>
                <a:gd name="T16" fmla="*/ 5 w 7"/>
                <a:gd name="T17" fmla="*/ 2 h 8"/>
                <a:gd name="T18" fmla="*/ 6 w 7"/>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8"/>
                <a:gd name="T32" fmla="*/ 7 w 7"/>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8">
                  <a:moveTo>
                    <a:pt x="6" y="4"/>
                  </a:moveTo>
                  <a:lnTo>
                    <a:pt x="6" y="5"/>
                  </a:lnTo>
                  <a:lnTo>
                    <a:pt x="5" y="7"/>
                  </a:lnTo>
                  <a:lnTo>
                    <a:pt x="2" y="6"/>
                  </a:lnTo>
                  <a:lnTo>
                    <a:pt x="0" y="5"/>
                  </a:lnTo>
                  <a:lnTo>
                    <a:pt x="0" y="3"/>
                  </a:lnTo>
                  <a:lnTo>
                    <a:pt x="0" y="1"/>
                  </a:lnTo>
                  <a:lnTo>
                    <a:pt x="2" y="0"/>
                  </a:lnTo>
                  <a:lnTo>
                    <a:pt x="5" y="2"/>
                  </a:lnTo>
                  <a:lnTo>
                    <a:pt x="6"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129" name="Freeform 128"/>
            <p:cNvSpPr>
              <a:spLocks/>
            </p:cNvSpPr>
            <p:nvPr/>
          </p:nvSpPr>
          <p:spPr bwMode="auto">
            <a:xfrm>
              <a:off x="785" y="3162"/>
              <a:ext cx="7" cy="8"/>
            </a:xfrm>
            <a:custGeom>
              <a:avLst/>
              <a:gdLst>
                <a:gd name="T0" fmla="*/ 6 w 7"/>
                <a:gd name="T1" fmla="*/ 4 h 8"/>
                <a:gd name="T2" fmla="*/ 6 w 7"/>
                <a:gd name="T3" fmla="*/ 5 h 8"/>
                <a:gd name="T4" fmla="*/ 5 w 7"/>
                <a:gd name="T5" fmla="*/ 7 h 8"/>
                <a:gd name="T6" fmla="*/ 2 w 7"/>
                <a:gd name="T7" fmla="*/ 6 h 8"/>
                <a:gd name="T8" fmla="*/ 0 w 7"/>
                <a:gd name="T9" fmla="*/ 5 h 8"/>
                <a:gd name="T10" fmla="*/ 0 w 7"/>
                <a:gd name="T11" fmla="*/ 3 h 8"/>
                <a:gd name="T12" fmla="*/ 0 w 7"/>
                <a:gd name="T13" fmla="*/ 1 h 8"/>
                <a:gd name="T14" fmla="*/ 2 w 7"/>
                <a:gd name="T15" fmla="*/ 0 h 8"/>
                <a:gd name="T16" fmla="*/ 5 w 7"/>
                <a:gd name="T17" fmla="*/ 2 h 8"/>
                <a:gd name="T18" fmla="*/ 6 w 7"/>
                <a:gd name="T19" fmla="*/ 4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
                <a:gd name="T31" fmla="*/ 0 h 8"/>
                <a:gd name="T32" fmla="*/ 7 w 7"/>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 h="8">
                  <a:moveTo>
                    <a:pt x="6" y="4"/>
                  </a:moveTo>
                  <a:lnTo>
                    <a:pt x="6" y="5"/>
                  </a:lnTo>
                  <a:lnTo>
                    <a:pt x="5" y="7"/>
                  </a:lnTo>
                  <a:lnTo>
                    <a:pt x="2" y="6"/>
                  </a:lnTo>
                  <a:lnTo>
                    <a:pt x="0" y="5"/>
                  </a:lnTo>
                  <a:lnTo>
                    <a:pt x="0" y="3"/>
                  </a:lnTo>
                  <a:lnTo>
                    <a:pt x="0" y="1"/>
                  </a:lnTo>
                  <a:lnTo>
                    <a:pt x="2" y="0"/>
                  </a:lnTo>
                  <a:lnTo>
                    <a:pt x="5" y="2"/>
                  </a:lnTo>
                  <a:lnTo>
                    <a:pt x="6"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130" name="Freeform 129"/>
            <p:cNvSpPr>
              <a:spLocks/>
            </p:cNvSpPr>
            <p:nvPr/>
          </p:nvSpPr>
          <p:spPr bwMode="auto">
            <a:xfrm>
              <a:off x="795" y="3148"/>
              <a:ext cx="6" cy="8"/>
            </a:xfrm>
            <a:custGeom>
              <a:avLst/>
              <a:gdLst>
                <a:gd name="T0" fmla="*/ 5 w 6"/>
                <a:gd name="T1" fmla="*/ 3 h 8"/>
                <a:gd name="T2" fmla="*/ 4 w 6"/>
                <a:gd name="T3" fmla="*/ 6 h 8"/>
                <a:gd name="T4" fmla="*/ 1 w 6"/>
                <a:gd name="T5" fmla="*/ 7 h 8"/>
                <a:gd name="T6" fmla="*/ 0 w 6"/>
                <a:gd name="T7" fmla="*/ 6 h 8"/>
                <a:gd name="T8" fmla="*/ 0 w 6"/>
                <a:gd name="T9" fmla="*/ 3 h 8"/>
                <a:gd name="T10" fmla="*/ 0 w 6"/>
                <a:gd name="T11" fmla="*/ 1 h 8"/>
                <a:gd name="T12" fmla="*/ 3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0" y="6"/>
                  </a:lnTo>
                  <a:lnTo>
                    <a:pt x="0" y="3"/>
                  </a:lnTo>
                  <a:lnTo>
                    <a:pt x="0" y="1"/>
                  </a:lnTo>
                  <a:lnTo>
                    <a:pt x="3" y="0"/>
                  </a:lnTo>
                  <a:lnTo>
                    <a:pt x="4" y="1"/>
                  </a:lnTo>
                  <a:lnTo>
                    <a:pt x="5" y="3"/>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131" name="Freeform 130"/>
            <p:cNvSpPr>
              <a:spLocks/>
            </p:cNvSpPr>
            <p:nvPr/>
          </p:nvSpPr>
          <p:spPr bwMode="auto">
            <a:xfrm>
              <a:off x="795" y="3148"/>
              <a:ext cx="6" cy="8"/>
            </a:xfrm>
            <a:custGeom>
              <a:avLst/>
              <a:gdLst>
                <a:gd name="T0" fmla="*/ 5 w 6"/>
                <a:gd name="T1" fmla="*/ 3 h 8"/>
                <a:gd name="T2" fmla="*/ 4 w 6"/>
                <a:gd name="T3" fmla="*/ 6 h 8"/>
                <a:gd name="T4" fmla="*/ 1 w 6"/>
                <a:gd name="T5" fmla="*/ 7 h 8"/>
                <a:gd name="T6" fmla="*/ 0 w 6"/>
                <a:gd name="T7" fmla="*/ 6 h 8"/>
                <a:gd name="T8" fmla="*/ 0 w 6"/>
                <a:gd name="T9" fmla="*/ 3 h 8"/>
                <a:gd name="T10" fmla="*/ 0 w 6"/>
                <a:gd name="T11" fmla="*/ 1 h 8"/>
                <a:gd name="T12" fmla="*/ 3 w 6"/>
                <a:gd name="T13" fmla="*/ 0 h 8"/>
                <a:gd name="T14" fmla="*/ 4 w 6"/>
                <a:gd name="T15" fmla="*/ 1 h 8"/>
                <a:gd name="T16" fmla="*/ 5 w 6"/>
                <a:gd name="T17" fmla="*/ 3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6"/>
                <a:gd name="T28" fmla="*/ 0 h 8"/>
                <a:gd name="T29" fmla="*/ 6 w 6"/>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6" h="8">
                  <a:moveTo>
                    <a:pt x="5" y="3"/>
                  </a:moveTo>
                  <a:lnTo>
                    <a:pt x="4" y="6"/>
                  </a:lnTo>
                  <a:lnTo>
                    <a:pt x="1" y="7"/>
                  </a:lnTo>
                  <a:lnTo>
                    <a:pt x="0" y="6"/>
                  </a:lnTo>
                  <a:lnTo>
                    <a:pt x="0" y="3"/>
                  </a:lnTo>
                  <a:lnTo>
                    <a:pt x="0" y="1"/>
                  </a:lnTo>
                  <a:lnTo>
                    <a:pt x="3" y="0"/>
                  </a:lnTo>
                  <a:lnTo>
                    <a:pt x="4" y="1"/>
                  </a:lnTo>
                  <a:lnTo>
                    <a:pt x="5" y="3"/>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132" name="Freeform 131"/>
            <p:cNvSpPr>
              <a:spLocks/>
            </p:cNvSpPr>
            <p:nvPr/>
          </p:nvSpPr>
          <p:spPr bwMode="auto">
            <a:xfrm>
              <a:off x="808" y="3134"/>
              <a:ext cx="5" cy="8"/>
            </a:xfrm>
            <a:custGeom>
              <a:avLst/>
              <a:gdLst>
                <a:gd name="T0" fmla="*/ 4 w 5"/>
                <a:gd name="T1" fmla="*/ 4 h 8"/>
                <a:gd name="T2" fmla="*/ 4 w 5"/>
                <a:gd name="T3" fmla="*/ 7 h 8"/>
                <a:gd name="T4" fmla="*/ 1 w 5"/>
                <a:gd name="T5" fmla="*/ 7 h 8"/>
                <a:gd name="T6" fmla="*/ 0 w 5"/>
                <a:gd name="T7" fmla="*/ 7 h 8"/>
                <a:gd name="T8" fmla="*/ 0 w 5"/>
                <a:gd name="T9" fmla="*/ 4 h 8"/>
                <a:gd name="T10" fmla="*/ 0 w 5"/>
                <a:gd name="T11" fmla="*/ 2 h 8"/>
                <a:gd name="T12" fmla="*/ 2 w 5"/>
                <a:gd name="T13" fmla="*/ 0 h 8"/>
                <a:gd name="T14" fmla="*/ 4 w 5"/>
                <a:gd name="T15" fmla="*/ 2 h 8"/>
                <a:gd name="T16" fmla="*/ 4 w 5"/>
                <a:gd name="T17" fmla="*/ 4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
                <a:gd name="T28" fmla="*/ 0 h 8"/>
                <a:gd name="T29" fmla="*/ 5 w 5"/>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 h="8">
                  <a:moveTo>
                    <a:pt x="4" y="4"/>
                  </a:moveTo>
                  <a:lnTo>
                    <a:pt x="4" y="7"/>
                  </a:lnTo>
                  <a:lnTo>
                    <a:pt x="1" y="7"/>
                  </a:lnTo>
                  <a:lnTo>
                    <a:pt x="0" y="7"/>
                  </a:lnTo>
                  <a:lnTo>
                    <a:pt x="0" y="4"/>
                  </a:lnTo>
                  <a:lnTo>
                    <a:pt x="0" y="2"/>
                  </a:lnTo>
                  <a:lnTo>
                    <a:pt x="2" y="0"/>
                  </a:lnTo>
                  <a:lnTo>
                    <a:pt x="4" y="2"/>
                  </a:lnTo>
                  <a:lnTo>
                    <a:pt x="4" y="4"/>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133" name="Freeform 132"/>
            <p:cNvSpPr>
              <a:spLocks/>
            </p:cNvSpPr>
            <p:nvPr/>
          </p:nvSpPr>
          <p:spPr bwMode="auto">
            <a:xfrm>
              <a:off x="808" y="3134"/>
              <a:ext cx="5" cy="8"/>
            </a:xfrm>
            <a:custGeom>
              <a:avLst/>
              <a:gdLst>
                <a:gd name="T0" fmla="*/ 4 w 5"/>
                <a:gd name="T1" fmla="*/ 4 h 8"/>
                <a:gd name="T2" fmla="*/ 4 w 5"/>
                <a:gd name="T3" fmla="*/ 7 h 8"/>
                <a:gd name="T4" fmla="*/ 1 w 5"/>
                <a:gd name="T5" fmla="*/ 7 h 8"/>
                <a:gd name="T6" fmla="*/ 0 w 5"/>
                <a:gd name="T7" fmla="*/ 7 h 8"/>
                <a:gd name="T8" fmla="*/ 0 w 5"/>
                <a:gd name="T9" fmla="*/ 4 h 8"/>
                <a:gd name="T10" fmla="*/ 0 w 5"/>
                <a:gd name="T11" fmla="*/ 2 h 8"/>
                <a:gd name="T12" fmla="*/ 2 w 5"/>
                <a:gd name="T13" fmla="*/ 0 h 8"/>
                <a:gd name="T14" fmla="*/ 4 w 5"/>
                <a:gd name="T15" fmla="*/ 2 h 8"/>
                <a:gd name="T16" fmla="*/ 4 w 5"/>
                <a:gd name="T17" fmla="*/ 4 h 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
                <a:gd name="T28" fmla="*/ 0 h 8"/>
                <a:gd name="T29" fmla="*/ 5 w 5"/>
                <a:gd name="T30" fmla="*/ 8 h 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 h="8">
                  <a:moveTo>
                    <a:pt x="4" y="4"/>
                  </a:moveTo>
                  <a:lnTo>
                    <a:pt x="4" y="7"/>
                  </a:lnTo>
                  <a:lnTo>
                    <a:pt x="1" y="7"/>
                  </a:lnTo>
                  <a:lnTo>
                    <a:pt x="0" y="7"/>
                  </a:lnTo>
                  <a:lnTo>
                    <a:pt x="0" y="4"/>
                  </a:lnTo>
                  <a:lnTo>
                    <a:pt x="0" y="2"/>
                  </a:lnTo>
                  <a:lnTo>
                    <a:pt x="2" y="0"/>
                  </a:lnTo>
                  <a:lnTo>
                    <a:pt x="4" y="2"/>
                  </a:lnTo>
                  <a:lnTo>
                    <a:pt x="4" y="4"/>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134" name="Freeform 133"/>
            <p:cNvSpPr>
              <a:spLocks/>
            </p:cNvSpPr>
            <p:nvPr/>
          </p:nvSpPr>
          <p:spPr bwMode="auto">
            <a:xfrm>
              <a:off x="821" y="3123"/>
              <a:ext cx="7" cy="6"/>
            </a:xfrm>
            <a:custGeom>
              <a:avLst/>
              <a:gdLst>
                <a:gd name="T0" fmla="*/ 6 w 7"/>
                <a:gd name="T1" fmla="*/ 2 h 6"/>
                <a:gd name="T2" fmla="*/ 6 w 7"/>
                <a:gd name="T3" fmla="*/ 4 h 6"/>
                <a:gd name="T4" fmla="*/ 4 w 7"/>
                <a:gd name="T5" fmla="*/ 5 h 6"/>
                <a:gd name="T6" fmla="*/ 2 w 7"/>
                <a:gd name="T7" fmla="*/ 4 h 6"/>
                <a:gd name="T8" fmla="*/ 0 w 7"/>
                <a:gd name="T9" fmla="*/ 2 h 6"/>
                <a:gd name="T10" fmla="*/ 1 w 7"/>
                <a:gd name="T11" fmla="*/ 1 h 6"/>
                <a:gd name="T12" fmla="*/ 2 w 7"/>
                <a:gd name="T13" fmla="*/ 0 h 6"/>
                <a:gd name="T14" fmla="*/ 5 w 7"/>
                <a:gd name="T15" fmla="*/ 1 h 6"/>
                <a:gd name="T16" fmla="*/ 6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6" y="4"/>
                  </a:lnTo>
                  <a:lnTo>
                    <a:pt x="4" y="5"/>
                  </a:lnTo>
                  <a:lnTo>
                    <a:pt x="2" y="4"/>
                  </a:lnTo>
                  <a:lnTo>
                    <a:pt x="0" y="2"/>
                  </a:lnTo>
                  <a:lnTo>
                    <a:pt x="1" y="1"/>
                  </a:lnTo>
                  <a:lnTo>
                    <a:pt x="2" y="0"/>
                  </a:lnTo>
                  <a:lnTo>
                    <a:pt x="5" y="1"/>
                  </a:lnTo>
                  <a:lnTo>
                    <a:pt x="6" y="2"/>
                  </a:lnTo>
                </a:path>
              </a:pathLst>
            </a:custGeom>
            <a:solidFill>
              <a:srgbClr val="000000"/>
            </a:solidFill>
            <a:ln w="12700" cap="rnd" cmpd="sng">
              <a:solidFill>
                <a:srgbClr val="FFFFFF"/>
              </a:solidFill>
              <a:prstDash val="solid"/>
              <a:round/>
              <a:headEnd type="none" w="med" len="med"/>
              <a:tailEnd type="none" w="med" len="med"/>
            </a:ln>
          </p:spPr>
          <p:txBody>
            <a:bodyPr/>
            <a:lstStyle/>
            <a:p>
              <a:endParaRPr lang="en-US" sz="1477" dirty="0"/>
            </a:p>
          </p:txBody>
        </p:sp>
        <p:sp>
          <p:nvSpPr>
            <p:cNvPr id="42135" name="Freeform 134"/>
            <p:cNvSpPr>
              <a:spLocks/>
            </p:cNvSpPr>
            <p:nvPr/>
          </p:nvSpPr>
          <p:spPr bwMode="auto">
            <a:xfrm>
              <a:off x="821" y="3123"/>
              <a:ext cx="7" cy="6"/>
            </a:xfrm>
            <a:custGeom>
              <a:avLst/>
              <a:gdLst>
                <a:gd name="T0" fmla="*/ 6 w 7"/>
                <a:gd name="T1" fmla="*/ 2 h 6"/>
                <a:gd name="T2" fmla="*/ 6 w 7"/>
                <a:gd name="T3" fmla="*/ 4 h 6"/>
                <a:gd name="T4" fmla="*/ 4 w 7"/>
                <a:gd name="T5" fmla="*/ 5 h 6"/>
                <a:gd name="T6" fmla="*/ 2 w 7"/>
                <a:gd name="T7" fmla="*/ 4 h 6"/>
                <a:gd name="T8" fmla="*/ 0 w 7"/>
                <a:gd name="T9" fmla="*/ 2 h 6"/>
                <a:gd name="T10" fmla="*/ 1 w 7"/>
                <a:gd name="T11" fmla="*/ 1 h 6"/>
                <a:gd name="T12" fmla="*/ 2 w 7"/>
                <a:gd name="T13" fmla="*/ 0 h 6"/>
                <a:gd name="T14" fmla="*/ 5 w 7"/>
                <a:gd name="T15" fmla="*/ 1 h 6"/>
                <a:gd name="T16" fmla="*/ 6 w 7"/>
                <a:gd name="T17" fmla="*/ 2 h 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
                <a:gd name="T28" fmla="*/ 0 h 6"/>
                <a:gd name="T29" fmla="*/ 7 w 7"/>
                <a:gd name="T30" fmla="*/ 6 h 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 h="6">
                  <a:moveTo>
                    <a:pt x="6" y="2"/>
                  </a:moveTo>
                  <a:lnTo>
                    <a:pt x="6" y="4"/>
                  </a:lnTo>
                  <a:lnTo>
                    <a:pt x="4" y="5"/>
                  </a:lnTo>
                  <a:lnTo>
                    <a:pt x="2" y="4"/>
                  </a:lnTo>
                  <a:lnTo>
                    <a:pt x="0" y="2"/>
                  </a:lnTo>
                  <a:lnTo>
                    <a:pt x="1" y="1"/>
                  </a:lnTo>
                  <a:lnTo>
                    <a:pt x="2" y="0"/>
                  </a:lnTo>
                  <a:lnTo>
                    <a:pt x="5" y="1"/>
                  </a:lnTo>
                  <a:lnTo>
                    <a:pt x="6" y="2"/>
                  </a:lnTo>
                </a:path>
              </a:pathLst>
            </a:custGeom>
            <a:noFill/>
            <a:ln w="12700" cap="rnd" cmpd="sng">
              <a:solidFill>
                <a:srgbClr val="FFFFFF"/>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136" name="Freeform 135"/>
            <p:cNvSpPr>
              <a:spLocks/>
            </p:cNvSpPr>
            <p:nvPr/>
          </p:nvSpPr>
          <p:spPr bwMode="auto">
            <a:xfrm>
              <a:off x="959" y="2889"/>
              <a:ext cx="350" cy="313"/>
            </a:xfrm>
            <a:custGeom>
              <a:avLst/>
              <a:gdLst>
                <a:gd name="T0" fmla="*/ 0 w 323"/>
                <a:gd name="T1" fmla="*/ 296 h 313"/>
                <a:gd name="T2" fmla="*/ 72 w 323"/>
                <a:gd name="T3" fmla="*/ 306 h 313"/>
                <a:gd name="T4" fmla="*/ 132 w 323"/>
                <a:gd name="T5" fmla="*/ 312 h 313"/>
                <a:gd name="T6" fmla="*/ 185 w 323"/>
                <a:gd name="T7" fmla="*/ 312 h 313"/>
                <a:gd name="T8" fmla="*/ 234 w 323"/>
                <a:gd name="T9" fmla="*/ 309 h 313"/>
                <a:gd name="T10" fmla="*/ 275 w 323"/>
                <a:gd name="T11" fmla="*/ 302 h 313"/>
                <a:gd name="T12" fmla="*/ 309 w 323"/>
                <a:gd name="T13" fmla="*/ 291 h 313"/>
                <a:gd name="T14" fmla="*/ 340 w 323"/>
                <a:gd name="T15" fmla="*/ 276 h 313"/>
                <a:gd name="T16" fmla="*/ 365 w 323"/>
                <a:gd name="T17" fmla="*/ 257 h 313"/>
                <a:gd name="T18" fmla="*/ 390 w 323"/>
                <a:gd name="T19" fmla="*/ 236 h 313"/>
                <a:gd name="T20" fmla="*/ 409 w 323"/>
                <a:gd name="T21" fmla="*/ 210 h 313"/>
                <a:gd name="T22" fmla="*/ 426 w 323"/>
                <a:gd name="T23" fmla="*/ 181 h 313"/>
                <a:gd name="T24" fmla="*/ 445 w 323"/>
                <a:gd name="T25" fmla="*/ 150 h 313"/>
                <a:gd name="T26" fmla="*/ 462 w 323"/>
                <a:gd name="T27" fmla="*/ 117 h 313"/>
                <a:gd name="T28" fmla="*/ 480 w 323"/>
                <a:gd name="T29" fmla="*/ 80 h 313"/>
                <a:gd name="T30" fmla="*/ 501 w 323"/>
                <a:gd name="T31" fmla="*/ 41 h 313"/>
                <a:gd name="T32" fmla="*/ 521 w 323"/>
                <a:gd name="T33" fmla="*/ 0 h 313"/>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23"/>
                <a:gd name="T52" fmla="*/ 0 h 313"/>
                <a:gd name="T53" fmla="*/ 323 w 323"/>
                <a:gd name="T54" fmla="*/ 313 h 313"/>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23" h="313">
                  <a:moveTo>
                    <a:pt x="0" y="296"/>
                  </a:moveTo>
                  <a:lnTo>
                    <a:pt x="44" y="306"/>
                  </a:lnTo>
                  <a:lnTo>
                    <a:pt x="82" y="312"/>
                  </a:lnTo>
                  <a:lnTo>
                    <a:pt x="115" y="312"/>
                  </a:lnTo>
                  <a:lnTo>
                    <a:pt x="145" y="309"/>
                  </a:lnTo>
                  <a:lnTo>
                    <a:pt x="170" y="302"/>
                  </a:lnTo>
                  <a:lnTo>
                    <a:pt x="191" y="291"/>
                  </a:lnTo>
                  <a:lnTo>
                    <a:pt x="210" y="276"/>
                  </a:lnTo>
                  <a:lnTo>
                    <a:pt x="226" y="257"/>
                  </a:lnTo>
                  <a:lnTo>
                    <a:pt x="240" y="236"/>
                  </a:lnTo>
                  <a:lnTo>
                    <a:pt x="252" y="210"/>
                  </a:lnTo>
                  <a:lnTo>
                    <a:pt x="263" y="181"/>
                  </a:lnTo>
                  <a:lnTo>
                    <a:pt x="275" y="150"/>
                  </a:lnTo>
                  <a:lnTo>
                    <a:pt x="285" y="117"/>
                  </a:lnTo>
                  <a:lnTo>
                    <a:pt x="296" y="80"/>
                  </a:lnTo>
                  <a:lnTo>
                    <a:pt x="309" y="41"/>
                  </a:lnTo>
                  <a:lnTo>
                    <a:pt x="322" y="0"/>
                  </a:lnTo>
                </a:path>
              </a:pathLst>
            </a:custGeom>
            <a:noFill/>
            <a:ln w="508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sp>
          <p:nvSpPr>
            <p:cNvPr id="42137" name="Freeform 136"/>
            <p:cNvSpPr>
              <a:spLocks/>
            </p:cNvSpPr>
            <p:nvPr/>
          </p:nvSpPr>
          <p:spPr bwMode="auto">
            <a:xfrm>
              <a:off x="946" y="3173"/>
              <a:ext cx="11" cy="19"/>
            </a:xfrm>
            <a:custGeom>
              <a:avLst/>
              <a:gdLst>
                <a:gd name="T0" fmla="*/ 12 w 10"/>
                <a:gd name="T1" fmla="*/ 18 h 19"/>
                <a:gd name="T2" fmla="*/ 4 w 10"/>
                <a:gd name="T3" fmla="*/ 17 h 19"/>
                <a:gd name="T4" fmla="*/ 4 w 10"/>
                <a:gd name="T5" fmla="*/ 17 h 19"/>
                <a:gd name="T6" fmla="*/ 2 w 10"/>
                <a:gd name="T7" fmla="*/ 15 h 19"/>
                <a:gd name="T8" fmla="*/ 1 w 10"/>
                <a:gd name="T9" fmla="*/ 14 h 19"/>
                <a:gd name="T10" fmla="*/ 1 w 10"/>
                <a:gd name="T11" fmla="*/ 13 h 19"/>
                <a:gd name="T12" fmla="*/ 0 w 10"/>
                <a:gd name="T13" fmla="*/ 11 h 19"/>
                <a:gd name="T14" fmla="*/ 0 w 10"/>
                <a:gd name="T15" fmla="*/ 9 h 19"/>
                <a:gd name="T16" fmla="*/ 0 w 10"/>
                <a:gd name="T17" fmla="*/ 8 h 19"/>
                <a:gd name="T18" fmla="*/ 0 w 10"/>
                <a:gd name="T19" fmla="*/ 8 h 19"/>
                <a:gd name="T20" fmla="*/ 1 w 10"/>
                <a:gd name="T21" fmla="*/ 5 h 19"/>
                <a:gd name="T22" fmla="*/ 1 w 10"/>
                <a:gd name="T23" fmla="*/ 4 h 19"/>
                <a:gd name="T24" fmla="*/ 2 w 10"/>
                <a:gd name="T25" fmla="*/ 2 h 19"/>
                <a:gd name="T26" fmla="*/ 4 w 10"/>
                <a:gd name="T27" fmla="*/ 2 h 19"/>
                <a:gd name="T28" fmla="*/ 4 w 10"/>
                <a:gd name="T29" fmla="*/ 1 h 19"/>
                <a:gd name="T30" fmla="*/ 12 w 10"/>
                <a:gd name="T31" fmla="*/ 0 h 19"/>
                <a:gd name="T32" fmla="*/ 13 w 10"/>
                <a:gd name="T33" fmla="*/ 0 h 19"/>
                <a:gd name="T34" fmla="*/ 14 w 10"/>
                <a:gd name="T35" fmla="*/ 0 h 19"/>
                <a:gd name="T36" fmla="*/ 15 w 10"/>
                <a:gd name="T37" fmla="*/ 0 h 19"/>
                <a:gd name="T38" fmla="*/ 12 w 10"/>
                <a:gd name="T39" fmla="*/ 18 h 19"/>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0"/>
                <a:gd name="T61" fmla="*/ 0 h 19"/>
                <a:gd name="T62" fmla="*/ 10 w 10"/>
                <a:gd name="T63" fmla="*/ 19 h 19"/>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0" h="19">
                  <a:moveTo>
                    <a:pt x="6" y="18"/>
                  </a:moveTo>
                  <a:lnTo>
                    <a:pt x="4" y="17"/>
                  </a:lnTo>
                  <a:lnTo>
                    <a:pt x="2" y="15"/>
                  </a:lnTo>
                  <a:lnTo>
                    <a:pt x="1" y="14"/>
                  </a:lnTo>
                  <a:lnTo>
                    <a:pt x="1" y="13"/>
                  </a:lnTo>
                  <a:lnTo>
                    <a:pt x="0" y="11"/>
                  </a:lnTo>
                  <a:lnTo>
                    <a:pt x="0" y="9"/>
                  </a:lnTo>
                  <a:lnTo>
                    <a:pt x="0" y="8"/>
                  </a:lnTo>
                  <a:lnTo>
                    <a:pt x="1" y="5"/>
                  </a:lnTo>
                  <a:lnTo>
                    <a:pt x="1" y="4"/>
                  </a:lnTo>
                  <a:lnTo>
                    <a:pt x="2" y="2"/>
                  </a:lnTo>
                  <a:lnTo>
                    <a:pt x="4" y="2"/>
                  </a:lnTo>
                  <a:lnTo>
                    <a:pt x="4" y="1"/>
                  </a:lnTo>
                  <a:lnTo>
                    <a:pt x="6" y="0"/>
                  </a:lnTo>
                  <a:lnTo>
                    <a:pt x="7" y="0"/>
                  </a:lnTo>
                  <a:lnTo>
                    <a:pt x="8" y="0"/>
                  </a:lnTo>
                  <a:lnTo>
                    <a:pt x="9" y="0"/>
                  </a:lnTo>
                  <a:lnTo>
                    <a:pt x="6" y="18"/>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sz="1477" dirty="0"/>
            </a:p>
          </p:txBody>
        </p:sp>
        <p:sp>
          <p:nvSpPr>
            <p:cNvPr id="42138" name="Freeform 137"/>
            <p:cNvSpPr>
              <a:spLocks/>
            </p:cNvSpPr>
            <p:nvPr/>
          </p:nvSpPr>
          <p:spPr bwMode="auto">
            <a:xfrm>
              <a:off x="1295" y="2877"/>
              <a:ext cx="21" cy="11"/>
            </a:xfrm>
            <a:custGeom>
              <a:avLst/>
              <a:gdLst>
                <a:gd name="T0" fmla="*/ 0 w 19"/>
                <a:gd name="T1" fmla="*/ 6 h 11"/>
                <a:gd name="T2" fmla="*/ 1 w 19"/>
                <a:gd name="T3" fmla="*/ 4 h 11"/>
                <a:gd name="T4" fmla="*/ 2 w 19"/>
                <a:gd name="T5" fmla="*/ 3 h 11"/>
                <a:gd name="T6" fmla="*/ 3 w 19"/>
                <a:gd name="T7" fmla="*/ 2 h 11"/>
                <a:gd name="T8" fmla="*/ 11 w 19"/>
                <a:gd name="T9" fmla="*/ 1 h 11"/>
                <a:gd name="T10" fmla="*/ 12 w 19"/>
                <a:gd name="T11" fmla="*/ 1 h 11"/>
                <a:gd name="T12" fmla="*/ 14 w 19"/>
                <a:gd name="T13" fmla="*/ 0 h 11"/>
                <a:gd name="T14" fmla="*/ 15 w 19"/>
                <a:gd name="T15" fmla="*/ 0 h 11"/>
                <a:gd name="T16" fmla="*/ 17 w 19"/>
                <a:gd name="T17" fmla="*/ 0 h 11"/>
                <a:gd name="T18" fmla="*/ 21 w 19"/>
                <a:gd name="T19" fmla="*/ 0 h 11"/>
                <a:gd name="T20" fmla="*/ 25 w 19"/>
                <a:gd name="T21" fmla="*/ 1 h 11"/>
                <a:gd name="T22" fmla="*/ 28 w 19"/>
                <a:gd name="T23" fmla="*/ 2 h 11"/>
                <a:gd name="T24" fmla="*/ 30 w 19"/>
                <a:gd name="T25" fmla="*/ 3 h 11"/>
                <a:gd name="T26" fmla="*/ 31 w 19"/>
                <a:gd name="T27" fmla="*/ 4 h 11"/>
                <a:gd name="T28" fmla="*/ 31 w 19"/>
                <a:gd name="T29" fmla="*/ 5 h 11"/>
                <a:gd name="T30" fmla="*/ 33 w 19"/>
                <a:gd name="T31" fmla="*/ 7 h 11"/>
                <a:gd name="T32" fmla="*/ 33 w 19"/>
                <a:gd name="T33" fmla="*/ 8 h 11"/>
                <a:gd name="T34" fmla="*/ 33 w 19"/>
                <a:gd name="T35" fmla="*/ 9 h 11"/>
                <a:gd name="T36" fmla="*/ 33 w 19"/>
                <a:gd name="T37" fmla="*/ 10 h 11"/>
                <a:gd name="T38" fmla="*/ 0 w 19"/>
                <a:gd name="T39" fmla="*/ 6 h 11"/>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9"/>
                <a:gd name="T61" fmla="*/ 0 h 11"/>
                <a:gd name="T62" fmla="*/ 19 w 19"/>
                <a:gd name="T63" fmla="*/ 11 h 11"/>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9" h="11">
                  <a:moveTo>
                    <a:pt x="0" y="6"/>
                  </a:moveTo>
                  <a:lnTo>
                    <a:pt x="1" y="4"/>
                  </a:lnTo>
                  <a:lnTo>
                    <a:pt x="2" y="3"/>
                  </a:lnTo>
                  <a:lnTo>
                    <a:pt x="3" y="2"/>
                  </a:lnTo>
                  <a:lnTo>
                    <a:pt x="5" y="1"/>
                  </a:lnTo>
                  <a:lnTo>
                    <a:pt x="6" y="1"/>
                  </a:lnTo>
                  <a:lnTo>
                    <a:pt x="8" y="0"/>
                  </a:lnTo>
                  <a:lnTo>
                    <a:pt x="9" y="0"/>
                  </a:lnTo>
                  <a:lnTo>
                    <a:pt x="10" y="0"/>
                  </a:lnTo>
                  <a:lnTo>
                    <a:pt x="12" y="0"/>
                  </a:lnTo>
                  <a:lnTo>
                    <a:pt x="14" y="1"/>
                  </a:lnTo>
                  <a:lnTo>
                    <a:pt x="15" y="2"/>
                  </a:lnTo>
                  <a:lnTo>
                    <a:pt x="16" y="3"/>
                  </a:lnTo>
                  <a:lnTo>
                    <a:pt x="17" y="4"/>
                  </a:lnTo>
                  <a:lnTo>
                    <a:pt x="17" y="5"/>
                  </a:lnTo>
                  <a:lnTo>
                    <a:pt x="18" y="7"/>
                  </a:lnTo>
                  <a:lnTo>
                    <a:pt x="18" y="8"/>
                  </a:lnTo>
                  <a:lnTo>
                    <a:pt x="18" y="9"/>
                  </a:lnTo>
                  <a:lnTo>
                    <a:pt x="18" y="10"/>
                  </a:lnTo>
                  <a:lnTo>
                    <a:pt x="0" y="6"/>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sz="1477" dirty="0"/>
            </a:p>
          </p:txBody>
        </p:sp>
        <p:sp>
          <p:nvSpPr>
            <p:cNvPr id="42139" name="Freeform 138"/>
            <p:cNvSpPr>
              <a:spLocks/>
            </p:cNvSpPr>
            <p:nvPr/>
          </p:nvSpPr>
          <p:spPr bwMode="auto">
            <a:xfrm>
              <a:off x="808" y="3051"/>
              <a:ext cx="229" cy="249"/>
            </a:xfrm>
            <a:custGeom>
              <a:avLst/>
              <a:gdLst>
                <a:gd name="T0" fmla="*/ 262 w 212"/>
                <a:gd name="T1" fmla="*/ 0 h 249"/>
                <a:gd name="T2" fmla="*/ 0 w 212"/>
                <a:gd name="T3" fmla="*/ 213 h 249"/>
                <a:gd name="T4" fmla="*/ 73 w 212"/>
                <a:gd name="T5" fmla="*/ 248 h 249"/>
                <a:gd name="T6" fmla="*/ 335 w 212"/>
                <a:gd name="T7" fmla="*/ 35 h 249"/>
                <a:gd name="T8" fmla="*/ 262 w 212"/>
                <a:gd name="T9" fmla="*/ 0 h 249"/>
                <a:gd name="T10" fmla="*/ 0 60000 65536"/>
                <a:gd name="T11" fmla="*/ 0 60000 65536"/>
                <a:gd name="T12" fmla="*/ 0 60000 65536"/>
                <a:gd name="T13" fmla="*/ 0 60000 65536"/>
                <a:gd name="T14" fmla="*/ 0 60000 65536"/>
                <a:gd name="T15" fmla="*/ 0 w 212"/>
                <a:gd name="T16" fmla="*/ 0 h 249"/>
                <a:gd name="T17" fmla="*/ 212 w 212"/>
                <a:gd name="T18" fmla="*/ 249 h 249"/>
              </a:gdLst>
              <a:ahLst/>
              <a:cxnLst>
                <a:cxn ang="T10">
                  <a:pos x="T0" y="T1"/>
                </a:cxn>
                <a:cxn ang="T11">
                  <a:pos x="T2" y="T3"/>
                </a:cxn>
                <a:cxn ang="T12">
                  <a:pos x="T4" y="T5"/>
                </a:cxn>
                <a:cxn ang="T13">
                  <a:pos x="T6" y="T7"/>
                </a:cxn>
                <a:cxn ang="T14">
                  <a:pos x="T8" y="T9"/>
                </a:cxn>
              </a:cxnLst>
              <a:rect l="T15" t="T16" r="T17" b="T18"/>
              <a:pathLst>
                <a:path w="212" h="249">
                  <a:moveTo>
                    <a:pt x="166" y="0"/>
                  </a:moveTo>
                  <a:lnTo>
                    <a:pt x="0" y="213"/>
                  </a:lnTo>
                  <a:lnTo>
                    <a:pt x="46" y="248"/>
                  </a:lnTo>
                  <a:lnTo>
                    <a:pt x="211" y="35"/>
                  </a:lnTo>
                  <a:lnTo>
                    <a:pt x="166" y="0"/>
                  </a:lnTo>
                </a:path>
              </a:pathLst>
            </a:custGeom>
            <a:solidFill>
              <a:srgbClr val="808080"/>
            </a:solidFill>
            <a:ln w="12700" cap="rnd" cmpd="sng">
              <a:solidFill>
                <a:srgbClr val="000000"/>
              </a:solidFill>
              <a:prstDash val="solid"/>
              <a:round/>
              <a:headEnd type="none" w="med" len="med"/>
              <a:tailEnd type="none" w="med" len="med"/>
            </a:ln>
          </p:spPr>
          <p:txBody>
            <a:bodyPr/>
            <a:lstStyle/>
            <a:p>
              <a:endParaRPr lang="en-US" sz="1477" dirty="0"/>
            </a:p>
          </p:txBody>
        </p:sp>
        <p:sp>
          <p:nvSpPr>
            <p:cNvPr id="42140" name="Freeform 139"/>
            <p:cNvSpPr>
              <a:spLocks/>
            </p:cNvSpPr>
            <p:nvPr/>
          </p:nvSpPr>
          <p:spPr bwMode="auto">
            <a:xfrm>
              <a:off x="808" y="3051"/>
              <a:ext cx="229" cy="249"/>
            </a:xfrm>
            <a:custGeom>
              <a:avLst/>
              <a:gdLst>
                <a:gd name="T0" fmla="*/ 262 w 212"/>
                <a:gd name="T1" fmla="*/ 0 h 249"/>
                <a:gd name="T2" fmla="*/ 0 w 212"/>
                <a:gd name="T3" fmla="*/ 213 h 249"/>
                <a:gd name="T4" fmla="*/ 73 w 212"/>
                <a:gd name="T5" fmla="*/ 248 h 249"/>
                <a:gd name="T6" fmla="*/ 335 w 212"/>
                <a:gd name="T7" fmla="*/ 35 h 249"/>
                <a:gd name="T8" fmla="*/ 262 w 212"/>
                <a:gd name="T9" fmla="*/ 0 h 249"/>
                <a:gd name="T10" fmla="*/ 0 60000 65536"/>
                <a:gd name="T11" fmla="*/ 0 60000 65536"/>
                <a:gd name="T12" fmla="*/ 0 60000 65536"/>
                <a:gd name="T13" fmla="*/ 0 60000 65536"/>
                <a:gd name="T14" fmla="*/ 0 60000 65536"/>
                <a:gd name="T15" fmla="*/ 0 w 212"/>
                <a:gd name="T16" fmla="*/ 0 h 249"/>
                <a:gd name="T17" fmla="*/ 212 w 212"/>
                <a:gd name="T18" fmla="*/ 249 h 249"/>
              </a:gdLst>
              <a:ahLst/>
              <a:cxnLst>
                <a:cxn ang="T10">
                  <a:pos x="T0" y="T1"/>
                </a:cxn>
                <a:cxn ang="T11">
                  <a:pos x="T2" y="T3"/>
                </a:cxn>
                <a:cxn ang="T12">
                  <a:pos x="T4" y="T5"/>
                </a:cxn>
                <a:cxn ang="T13">
                  <a:pos x="T6" y="T7"/>
                </a:cxn>
                <a:cxn ang="T14">
                  <a:pos x="T8" y="T9"/>
                </a:cxn>
              </a:cxnLst>
              <a:rect l="T15" t="T16" r="T17" b="T18"/>
              <a:pathLst>
                <a:path w="212" h="249">
                  <a:moveTo>
                    <a:pt x="166" y="0"/>
                  </a:moveTo>
                  <a:lnTo>
                    <a:pt x="0" y="213"/>
                  </a:lnTo>
                  <a:lnTo>
                    <a:pt x="46" y="248"/>
                  </a:lnTo>
                  <a:lnTo>
                    <a:pt x="211" y="35"/>
                  </a:lnTo>
                  <a:lnTo>
                    <a:pt x="166" y="0"/>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sz="1477" dirty="0"/>
            </a:p>
          </p:txBody>
        </p:sp>
      </p:grpSp>
      <p:sp>
        <p:nvSpPr>
          <p:cNvPr id="312" name="Rectangle 142"/>
          <p:cNvSpPr>
            <a:spLocks noChangeArrowheads="1"/>
          </p:cNvSpPr>
          <p:nvPr/>
        </p:nvSpPr>
        <p:spPr bwMode="auto">
          <a:xfrm>
            <a:off x="5334001" y="4168664"/>
            <a:ext cx="1449581" cy="769326"/>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84396" tIns="42198" rIns="84396" bIns="42198" anchor="ctr"/>
          <a:lstStyle/>
          <a:p>
            <a:pPr algn="ctr">
              <a:defRPr/>
            </a:pPr>
            <a:r>
              <a:rPr lang="en-US" sz="1477" dirty="0">
                <a:ea typeface="+mn-ea"/>
              </a:rPr>
              <a:t>Braking System</a:t>
            </a:r>
          </a:p>
        </p:txBody>
      </p:sp>
      <p:sp>
        <p:nvSpPr>
          <p:cNvPr id="313" name="Right Arrow 312"/>
          <p:cNvSpPr/>
          <p:nvPr/>
        </p:nvSpPr>
        <p:spPr>
          <a:xfrm>
            <a:off x="4441849" y="4459692"/>
            <a:ext cx="883018" cy="193040"/>
          </a:xfrm>
          <a:prstGeom prst="rightArrow">
            <a:avLst>
              <a:gd name="adj1" fmla="val 37854"/>
              <a:gd name="adj2" fmla="val 77792"/>
            </a:avLst>
          </a:prstGeom>
          <a:solidFill>
            <a:schemeClr val="accent2"/>
          </a:solidFill>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314" name="Right Arrow 313"/>
          <p:cNvSpPr/>
          <p:nvPr/>
        </p:nvSpPr>
        <p:spPr>
          <a:xfrm>
            <a:off x="6771134" y="4468484"/>
            <a:ext cx="883018" cy="193040"/>
          </a:xfrm>
          <a:prstGeom prst="rightArrow">
            <a:avLst>
              <a:gd name="adj1" fmla="val 37854"/>
              <a:gd name="adj2" fmla="val 77792"/>
            </a:avLst>
          </a:prstGeom>
          <a:solidFill>
            <a:schemeClr val="accent2"/>
          </a:solidFill>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315" name="Right Arrow 314"/>
          <p:cNvSpPr/>
          <p:nvPr/>
        </p:nvSpPr>
        <p:spPr>
          <a:xfrm rot="5400000">
            <a:off x="5589989" y="3587884"/>
            <a:ext cx="956603" cy="178191"/>
          </a:xfrm>
          <a:prstGeom prst="rightArrow">
            <a:avLst>
              <a:gd name="adj1" fmla="val 37854"/>
              <a:gd name="adj2" fmla="val 77792"/>
            </a:avLst>
          </a:prstGeom>
          <a:solidFill>
            <a:schemeClr val="accent2"/>
          </a:solidFill>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316" name="Right Arrow 315"/>
          <p:cNvSpPr/>
          <p:nvPr/>
        </p:nvSpPr>
        <p:spPr>
          <a:xfrm rot="16200000" flipV="1">
            <a:off x="5581872" y="5319970"/>
            <a:ext cx="956603" cy="178191"/>
          </a:xfrm>
          <a:prstGeom prst="rightArrow">
            <a:avLst>
              <a:gd name="adj1" fmla="val 37854"/>
              <a:gd name="adj2" fmla="val 77792"/>
            </a:avLst>
          </a:prstGeom>
          <a:solidFill>
            <a:schemeClr val="accent2"/>
          </a:solidFill>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42007" name="TextBox 316"/>
          <p:cNvSpPr txBox="1">
            <a:spLocks noChangeArrowheads="1"/>
          </p:cNvSpPr>
          <p:nvPr/>
        </p:nvSpPr>
        <p:spPr bwMode="auto">
          <a:xfrm>
            <a:off x="8129168" y="4184195"/>
            <a:ext cx="1710927" cy="539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dirty="0"/>
              <a:t>Output Y</a:t>
            </a:r>
          </a:p>
          <a:p>
            <a:pPr algn="ctr" eaLnBrk="1" hangingPunct="1"/>
            <a:r>
              <a:rPr lang="en-GB" sz="1477" dirty="0"/>
              <a:t>Stopping Distance</a:t>
            </a:r>
          </a:p>
        </p:txBody>
      </p:sp>
      <p:sp>
        <p:nvSpPr>
          <p:cNvPr id="42008" name="TextBox 317"/>
          <p:cNvSpPr txBox="1">
            <a:spLocks noChangeArrowheads="1"/>
          </p:cNvSpPr>
          <p:nvPr/>
        </p:nvSpPr>
        <p:spPr bwMode="auto">
          <a:xfrm>
            <a:off x="3787114" y="3656661"/>
            <a:ext cx="1581084" cy="767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dirty="0"/>
              <a:t>Signal Factor M</a:t>
            </a:r>
          </a:p>
          <a:p>
            <a:pPr algn="ctr" eaLnBrk="1" hangingPunct="1"/>
            <a:r>
              <a:rPr lang="en-GB" sz="1477" dirty="0"/>
              <a:t>Force on the</a:t>
            </a:r>
          </a:p>
          <a:p>
            <a:pPr algn="ctr" eaLnBrk="1" hangingPunct="1"/>
            <a:r>
              <a:rPr lang="en-GB" sz="1477" dirty="0"/>
              <a:t> break pedal</a:t>
            </a:r>
          </a:p>
        </p:txBody>
      </p:sp>
      <p:sp>
        <p:nvSpPr>
          <p:cNvPr id="42009" name="TextBox 318"/>
          <p:cNvSpPr txBox="1">
            <a:spLocks noChangeArrowheads="1"/>
          </p:cNvSpPr>
          <p:nvPr/>
        </p:nvSpPr>
        <p:spPr bwMode="auto">
          <a:xfrm>
            <a:off x="3988414" y="4933011"/>
            <a:ext cx="1747796" cy="1903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dirty="0"/>
              <a:t>Control Factors Z</a:t>
            </a:r>
          </a:p>
          <a:p>
            <a:pPr algn="ctr" eaLnBrk="1" hangingPunct="1"/>
            <a:r>
              <a:rPr lang="en-GB" sz="1292" dirty="0"/>
              <a:t>Pad material</a:t>
            </a:r>
          </a:p>
          <a:p>
            <a:pPr algn="ctr" eaLnBrk="1" hangingPunct="1"/>
            <a:r>
              <a:rPr lang="en-GB" sz="1292" dirty="0"/>
              <a:t>Pad area</a:t>
            </a:r>
          </a:p>
          <a:p>
            <a:pPr algn="ctr" eaLnBrk="1" hangingPunct="1"/>
            <a:r>
              <a:rPr lang="en-GB" sz="1292" dirty="0"/>
              <a:t>Applied pad force</a:t>
            </a:r>
          </a:p>
          <a:p>
            <a:pPr algn="ctr" eaLnBrk="1" hangingPunct="1"/>
            <a:r>
              <a:rPr lang="en-GB" sz="1292" dirty="0"/>
              <a:t>Calliper type</a:t>
            </a:r>
          </a:p>
          <a:p>
            <a:pPr algn="ctr" eaLnBrk="1" hangingPunct="1"/>
            <a:r>
              <a:rPr lang="en-GB" sz="1292" dirty="0"/>
              <a:t>Disk thickness </a:t>
            </a:r>
          </a:p>
          <a:p>
            <a:pPr algn="ctr" eaLnBrk="1" hangingPunct="1"/>
            <a:r>
              <a:rPr lang="en-GB" sz="1292" dirty="0"/>
              <a:t>Disk material</a:t>
            </a:r>
          </a:p>
          <a:p>
            <a:pPr algn="ctr" eaLnBrk="1" hangingPunct="1"/>
            <a:r>
              <a:rPr lang="en-GB" sz="1292" dirty="0"/>
              <a:t>Disk surface finish</a:t>
            </a:r>
          </a:p>
          <a:p>
            <a:pPr algn="ctr" eaLnBrk="1" hangingPunct="1"/>
            <a:r>
              <a:rPr lang="en-GB" sz="1292" dirty="0"/>
              <a:t>etc</a:t>
            </a:r>
            <a:endParaRPr lang="en-GB" sz="1477" dirty="0"/>
          </a:p>
        </p:txBody>
      </p:sp>
      <p:sp>
        <p:nvSpPr>
          <p:cNvPr id="42010" name="TextBox 316"/>
          <p:cNvSpPr txBox="1">
            <a:spLocks noChangeArrowheads="1"/>
          </p:cNvSpPr>
          <p:nvPr/>
        </p:nvSpPr>
        <p:spPr bwMode="auto">
          <a:xfrm>
            <a:off x="7414375" y="5199708"/>
            <a:ext cx="1467270" cy="16763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dirty="0"/>
              <a:t>Side Effects</a:t>
            </a:r>
          </a:p>
          <a:p>
            <a:pPr algn="ctr" eaLnBrk="1" hangingPunct="1"/>
            <a:r>
              <a:rPr lang="en-GB" sz="1477" dirty="0"/>
              <a:t>Brake dust</a:t>
            </a:r>
          </a:p>
          <a:p>
            <a:pPr algn="ctr" eaLnBrk="1" hangingPunct="1"/>
            <a:r>
              <a:rPr lang="en-GB" sz="1477" dirty="0"/>
              <a:t>Brake </a:t>
            </a:r>
            <a:r>
              <a:rPr lang="ja-JP" altLang="en-GB" sz="1477"/>
              <a:t>“</a:t>
            </a:r>
            <a:r>
              <a:rPr lang="en-GB" altLang="ja-JP" sz="1477" dirty="0"/>
              <a:t>squeal</a:t>
            </a:r>
            <a:r>
              <a:rPr lang="ja-JP" altLang="en-GB" sz="1477"/>
              <a:t>”</a:t>
            </a:r>
            <a:endParaRPr lang="en-GB" altLang="ja-JP" sz="1477" dirty="0"/>
          </a:p>
          <a:p>
            <a:pPr algn="ctr" eaLnBrk="1" hangingPunct="1"/>
            <a:r>
              <a:rPr lang="en-GB" sz="1477" dirty="0"/>
              <a:t>Brake </a:t>
            </a:r>
            <a:r>
              <a:rPr lang="ja-JP" altLang="en-GB" sz="1477"/>
              <a:t>“</a:t>
            </a:r>
            <a:r>
              <a:rPr lang="en-GB" altLang="ja-JP" sz="1477" dirty="0"/>
              <a:t>judder</a:t>
            </a:r>
            <a:r>
              <a:rPr lang="ja-JP" altLang="en-GB" sz="1477"/>
              <a:t>”</a:t>
            </a:r>
            <a:endParaRPr lang="en-GB" altLang="ja-JP" sz="1477" dirty="0"/>
          </a:p>
          <a:p>
            <a:pPr algn="ctr" eaLnBrk="1" hangingPunct="1"/>
            <a:r>
              <a:rPr lang="en-GB" sz="1477" dirty="0"/>
              <a:t>Skidding</a:t>
            </a:r>
          </a:p>
          <a:p>
            <a:pPr algn="ctr" eaLnBrk="1" hangingPunct="1"/>
            <a:r>
              <a:rPr lang="en-GB" sz="1477" dirty="0"/>
              <a:t>Heat</a:t>
            </a:r>
          </a:p>
          <a:p>
            <a:pPr algn="ctr" eaLnBrk="1" hangingPunct="1"/>
            <a:endParaRPr lang="en-GB" sz="1477" dirty="0"/>
          </a:p>
        </p:txBody>
      </p:sp>
    </p:spTree>
    <p:extLst>
      <p:ext uri="{BB962C8B-B14F-4D97-AF65-F5344CB8AC3E}">
        <p14:creationId xmlns:p14="http://schemas.microsoft.com/office/powerpoint/2010/main" val="1460232641"/>
      </p:ext>
    </p:extLst>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6" name="Rectangle 2"/>
          <p:cNvSpPr>
            <a:spLocks noGrp="1" noChangeArrowheads="1"/>
          </p:cNvSpPr>
          <p:nvPr>
            <p:ph type="title"/>
          </p:nvPr>
        </p:nvSpPr>
        <p:spPr>
          <a:xfrm>
            <a:off x="98567" y="0"/>
            <a:ext cx="9404723" cy="1400530"/>
          </a:xfrm>
        </p:spPr>
        <p:txBody>
          <a:bodyPr/>
          <a:lstStyle/>
          <a:p>
            <a:r>
              <a:rPr lang="en-GB" sz="3600" dirty="0"/>
              <a:t>Noise the Causes of Variation</a:t>
            </a:r>
          </a:p>
        </p:txBody>
      </p:sp>
      <p:sp>
        <p:nvSpPr>
          <p:cNvPr id="113667" name="Rectangle 3"/>
          <p:cNvSpPr>
            <a:spLocks noGrp="1" noChangeArrowheads="1"/>
          </p:cNvSpPr>
          <p:nvPr>
            <p:ph idx="1"/>
          </p:nvPr>
        </p:nvSpPr>
        <p:spPr>
          <a:xfrm>
            <a:off x="1642635" y="1352436"/>
            <a:ext cx="8594473" cy="5172937"/>
          </a:xfrm>
        </p:spPr>
        <p:txBody>
          <a:bodyPr>
            <a:normAutofit fontScale="92500" lnSpcReduction="20000"/>
          </a:bodyPr>
          <a:lstStyle/>
          <a:p>
            <a:pPr marL="0" indent="0">
              <a:buNone/>
            </a:pPr>
            <a:r>
              <a:rPr lang="en-US" dirty="0"/>
              <a:t>Although there are many causes of variation they can be put into three groups:</a:t>
            </a:r>
          </a:p>
          <a:p>
            <a:r>
              <a:rPr lang="en-US" dirty="0"/>
              <a:t>External: </a:t>
            </a:r>
            <a:r>
              <a:rPr lang="en-GB" dirty="0"/>
              <a:t>The environment and the load under which a system must function are the two main external sources of variation</a:t>
            </a:r>
            <a:endParaRPr lang="en-US" dirty="0"/>
          </a:p>
          <a:p>
            <a:pPr lvl="2"/>
            <a:r>
              <a:rPr lang="en-US" dirty="0"/>
              <a:t>Temperature, humidity, vibration</a:t>
            </a:r>
          </a:p>
          <a:p>
            <a:pPr lvl="2"/>
            <a:r>
              <a:rPr lang="en-US" dirty="0"/>
              <a:t>Operator usage</a:t>
            </a:r>
          </a:p>
          <a:p>
            <a:r>
              <a:rPr lang="en-US" dirty="0"/>
              <a:t>Unit-to-Unit Variation: </a:t>
            </a:r>
            <a:r>
              <a:rPr lang="en-GB" dirty="0"/>
              <a:t>The variation in a manufacturing process leads to variation in the system from unit-to-unit</a:t>
            </a:r>
            <a:endParaRPr lang="en-US" dirty="0"/>
          </a:p>
          <a:p>
            <a:pPr lvl="2"/>
            <a:r>
              <a:rPr lang="en-US" dirty="0"/>
              <a:t>Manufacturing Variation</a:t>
            </a:r>
          </a:p>
          <a:p>
            <a:pPr lvl="3"/>
            <a:r>
              <a:rPr lang="en-US" dirty="0"/>
              <a:t>Differences in torque on a fastener</a:t>
            </a:r>
          </a:p>
          <a:p>
            <a:pPr lvl="3"/>
            <a:r>
              <a:rPr lang="en-US" dirty="0"/>
              <a:t>Differences in diameter from machining</a:t>
            </a:r>
          </a:p>
          <a:p>
            <a:pPr lvl="3"/>
            <a:r>
              <a:rPr lang="en-US" dirty="0"/>
              <a:t>Raw material variation</a:t>
            </a:r>
          </a:p>
          <a:p>
            <a:pPr lvl="2"/>
            <a:r>
              <a:rPr lang="en-US" dirty="0"/>
              <a:t>Measurement System Variation</a:t>
            </a:r>
          </a:p>
          <a:p>
            <a:pPr lvl="3"/>
            <a:r>
              <a:rPr lang="en-US" dirty="0"/>
              <a:t>Calibration</a:t>
            </a:r>
          </a:p>
          <a:p>
            <a:pPr lvl="3"/>
            <a:r>
              <a:rPr lang="en-US" dirty="0"/>
              <a:t>Gauge Repeatability &amp; Reproducibility</a:t>
            </a:r>
          </a:p>
          <a:p>
            <a:r>
              <a:rPr lang="en-US" dirty="0"/>
              <a:t>Deterioration: </a:t>
            </a:r>
            <a:r>
              <a:rPr lang="en-GB" dirty="0"/>
              <a:t>As time passes the system characteristics can change leading to a deterioration in performance</a:t>
            </a:r>
          </a:p>
        </p:txBody>
      </p:sp>
      <p:sp>
        <p:nvSpPr>
          <p:cNvPr id="4" name="Rectangle 3"/>
          <p:cNvSpPr/>
          <p:nvPr/>
        </p:nvSpPr>
        <p:spPr>
          <a:xfrm>
            <a:off x="7563305" y="4060517"/>
            <a:ext cx="2564295" cy="1107621"/>
          </a:xfrm>
          <a:prstGeom prst="rect">
            <a:avLst/>
          </a:prstGeom>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r>
              <a:rPr lang="en-GB" sz="1477" dirty="0"/>
              <a:t>Noise can also be categorised in terms of how it affects the output. It can either be direct or indirect</a:t>
            </a:r>
          </a:p>
        </p:txBody>
      </p:sp>
    </p:spTree>
    <p:extLst>
      <p:ext uri="{BB962C8B-B14F-4D97-AF65-F5344CB8AC3E}">
        <p14:creationId xmlns:p14="http://schemas.microsoft.com/office/powerpoint/2010/main" val="76523649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Rectangle 2">
            <a:extLst>
              <a:ext uri="{FF2B5EF4-FFF2-40B4-BE49-F238E27FC236}">
                <a16:creationId xmlns:a16="http://schemas.microsoft.com/office/drawing/2014/main" id="{2E2B76BA-CA01-F141-8E77-C6533F36FA08}"/>
              </a:ext>
            </a:extLst>
          </p:cNvPr>
          <p:cNvSpPr>
            <a:spLocks noGrp="1" noChangeArrowheads="1"/>
          </p:cNvSpPr>
          <p:nvPr>
            <p:ph type="title"/>
          </p:nvPr>
        </p:nvSpPr>
        <p:spPr>
          <a:xfrm>
            <a:off x="60238" y="17422"/>
            <a:ext cx="9404723" cy="1400530"/>
          </a:xfrm>
        </p:spPr>
        <p:txBody>
          <a:bodyPr/>
          <a:lstStyle/>
          <a:p>
            <a:pPr eaLnBrk="1" hangingPunct="1"/>
            <a:r>
              <a:rPr lang="en-GB" altLang="en-US" sz="3600" dirty="0">
                <a:ea typeface="ＭＳ Ｐゴシック" panose="020B0600070205080204" pitchFamily="34" charset="-128"/>
              </a:rPr>
              <a:t>Indirect and Direct Noise Factors</a:t>
            </a:r>
          </a:p>
        </p:txBody>
      </p:sp>
      <p:sp>
        <p:nvSpPr>
          <p:cNvPr id="36866" name="Rectangle 3">
            <a:extLst>
              <a:ext uri="{FF2B5EF4-FFF2-40B4-BE49-F238E27FC236}">
                <a16:creationId xmlns:a16="http://schemas.microsoft.com/office/drawing/2014/main" id="{72E212FF-706F-CA4C-8500-27BBBB250AA9}"/>
              </a:ext>
            </a:extLst>
          </p:cNvPr>
          <p:cNvSpPr>
            <a:spLocks noGrp="1" noChangeArrowheads="1"/>
          </p:cNvSpPr>
          <p:nvPr>
            <p:ph idx="1"/>
          </p:nvPr>
        </p:nvSpPr>
        <p:spPr>
          <a:xfrm>
            <a:off x="1903286" y="1268414"/>
            <a:ext cx="8229600" cy="3293209"/>
          </a:xfrm>
        </p:spPr>
        <p:txBody>
          <a:bodyPr>
            <a:normAutofit lnSpcReduction="10000"/>
          </a:bodyPr>
          <a:lstStyle/>
          <a:p>
            <a:pPr eaLnBrk="1" hangingPunct="1">
              <a:lnSpc>
                <a:spcPct val="100000"/>
              </a:lnSpc>
              <a:spcBef>
                <a:spcPts val="0"/>
              </a:spcBef>
            </a:pPr>
            <a:r>
              <a:rPr lang="en-GB" altLang="en-US" sz="2000" dirty="0">
                <a:ea typeface="ＭＳ Ｐゴシック" panose="020B0600070205080204" pitchFamily="34" charset="-128"/>
              </a:rPr>
              <a:t>Some noise factors are simply variation in the design parameters.  They are indirect factors noise factors</a:t>
            </a:r>
          </a:p>
          <a:p>
            <a:pPr eaLnBrk="1" hangingPunct="1"/>
            <a:r>
              <a:rPr lang="en-GB" altLang="en-US" sz="2000" dirty="0">
                <a:ea typeface="ＭＳ Ｐゴシック" panose="020B0600070205080204" pitchFamily="34" charset="-128"/>
              </a:rPr>
              <a:t>Other noise factors do not influence the design parameters directly, but influence the output in their own right – they are called direct noise factors</a:t>
            </a:r>
          </a:p>
          <a:p>
            <a:pPr eaLnBrk="1" hangingPunct="1"/>
            <a:r>
              <a:rPr lang="en-GB" altLang="en-US" sz="2000" dirty="0">
                <a:ea typeface="ＭＳ Ｐゴシック" panose="020B0600070205080204" pitchFamily="34" charset="-128"/>
              </a:rPr>
              <a:t>Since indirect noise factors are simply variation in design parameters it is relatively easy to assess their impact via simulation or hardware experimentation</a:t>
            </a:r>
          </a:p>
          <a:p>
            <a:pPr eaLnBrk="1" hangingPunct="1"/>
            <a:r>
              <a:rPr lang="en-GB" altLang="en-US" sz="2000" dirty="0">
                <a:ea typeface="ＭＳ Ｐゴシック" panose="020B0600070205080204" pitchFamily="34" charset="-128"/>
              </a:rPr>
              <a:t>It is also important to assess the impact of variation* in direct noise factors on performance.</a:t>
            </a:r>
          </a:p>
        </p:txBody>
      </p:sp>
      <p:sp>
        <p:nvSpPr>
          <p:cNvPr id="92164" name="Text Box 4">
            <a:extLst>
              <a:ext uri="{FF2B5EF4-FFF2-40B4-BE49-F238E27FC236}">
                <a16:creationId xmlns:a16="http://schemas.microsoft.com/office/drawing/2014/main" id="{97ED4286-EA3B-BF40-B595-A8C02EE5BFA6}"/>
              </a:ext>
            </a:extLst>
          </p:cNvPr>
          <p:cNvSpPr txBox="1">
            <a:spLocks noChangeArrowheads="1"/>
          </p:cNvSpPr>
          <p:nvPr/>
        </p:nvSpPr>
        <p:spPr bwMode="auto">
          <a:xfrm>
            <a:off x="1903287" y="4816338"/>
            <a:ext cx="8499475" cy="1323975"/>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wrap="square">
            <a:spAutoFit/>
          </a:bodyPr>
          <a:lstStyle/>
          <a:p>
            <a:pPr algn="ctr" eaLnBrk="1" hangingPunct="1">
              <a:spcBef>
                <a:spcPct val="50000"/>
              </a:spcBef>
              <a:defRPr/>
            </a:pPr>
            <a:r>
              <a:rPr lang="en-GB" sz="2000" dirty="0">
                <a:latin typeface="+mn-lt"/>
                <a:ea typeface="+mn-ea"/>
              </a:rPr>
              <a:t>*  In defining a nominal design, account should (must) be taken of the expected level of direct noise factors. For example the mean vehicle loading for a braking system design and the variation around that expected value.</a:t>
            </a:r>
            <a:endParaRPr lang="en-US" sz="2000" dirty="0">
              <a:latin typeface="+mn-lt"/>
              <a:ea typeface="+mn-ea"/>
            </a:endParaRPr>
          </a:p>
        </p:txBody>
      </p:sp>
    </p:spTree>
    <p:extLst>
      <p:ext uri="{BB962C8B-B14F-4D97-AF65-F5344CB8AC3E}">
        <p14:creationId xmlns:p14="http://schemas.microsoft.com/office/powerpoint/2010/main" val="3550829419"/>
      </p:ext>
    </p:extLst>
  </p:cSld>
  <p:clrMapOvr>
    <a:masterClrMapping/>
  </p:clrMapOv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6" name="TextBox 19"/>
          <p:cNvSpPr txBox="1">
            <a:spLocks noChangeArrowheads="1"/>
          </p:cNvSpPr>
          <p:nvPr/>
        </p:nvSpPr>
        <p:spPr bwMode="auto">
          <a:xfrm>
            <a:off x="4337446" y="4923976"/>
            <a:ext cx="2484842" cy="731551"/>
          </a:xfrm>
          <a:prstGeom prst="rect">
            <a:avLst/>
          </a:prstGeom>
          <a:ln>
            <a:headEnd/>
            <a:tailEnd/>
          </a:ln>
        </p:spPr>
        <p:style>
          <a:lnRef idx="1">
            <a:schemeClr val="accent5"/>
          </a:lnRef>
          <a:fillRef idx="2">
            <a:schemeClr val="accent5"/>
          </a:fillRef>
          <a:effectRef idx="1">
            <a:schemeClr val="accent5"/>
          </a:effectRef>
          <a:fontRef idx="minor">
            <a:schemeClr val="dk1"/>
          </a:fontRef>
        </p:style>
        <p:txBody>
          <a:bodyPr wrap="square" lIns="84396" tIns="42198" rIns="84396" bIns="42198">
            <a:spAutoFit/>
          </a:bodyPr>
          <a:lstStyle/>
          <a:p>
            <a:pPr>
              <a:defRPr/>
            </a:pPr>
            <a:r>
              <a:rPr lang="en-GB" sz="1400" dirty="0">
                <a:solidFill>
                  <a:schemeClr val="dk1"/>
                </a:solidFill>
                <a:latin typeface="+mn-lt"/>
                <a:ea typeface="+mn-ea"/>
              </a:rPr>
              <a:t>... the control factors to deviate from their design set point, resulting in ...</a:t>
            </a:r>
          </a:p>
        </p:txBody>
      </p:sp>
      <p:sp>
        <p:nvSpPr>
          <p:cNvPr id="45058" name="Rectangle 2"/>
          <p:cNvSpPr>
            <a:spLocks noGrp="1" noChangeArrowheads="1"/>
          </p:cNvSpPr>
          <p:nvPr>
            <p:ph type="title"/>
          </p:nvPr>
        </p:nvSpPr>
        <p:spPr>
          <a:xfrm>
            <a:off x="54762" y="41919"/>
            <a:ext cx="9404723" cy="1400530"/>
          </a:xfrm>
        </p:spPr>
        <p:txBody>
          <a:bodyPr/>
          <a:lstStyle/>
          <a:p>
            <a:r>
              <a:rPr lang="en-GB" sz="3600" dirty="0"/>
              <a:t>Indirect Noise Factors</a:t>
            </a:r>
          </a:p>
        </p:txBody>
      </p:sp>
      <p:sp>
        <p:nvSpPr>
          <p:cNvPr id="25605" name="TextBox 18"/>
          <p:cNvSpPr txBox="1">
            <a:spLocks noChangeArrowheads="1"/>
          </p:cNvSpPr>
          <p:nvPr/>
        </p:nvSpPr>
        <p:spPr bwMode="auto">
          <a:xfrm>
            <a:off x="1463945" y="1338105"/>
            <a:ext cx="2215662" cy="731551"/>
          </a:xfrm>
          <a:prstGeom prst="rect">
            <a:avLst/>
          </a:prstGeom>
          <a:ln>
            <a:headEnd/>
            <a:tailEnd/>
          </a:ln>
        </p:spPr>
        <p:style>
          <a:lnRef idx="1">
            <a:schemeClr val="accent5"/>
          </a:lnRef>
          <a:fillRef idx="2">
            <a:schemeClr val="accent5"/>
          </a:fillRef>
          <a:effectRef idx="1">
            <a:schemeClr val="accent5"/>
          </a:effectRef>
          <a:fontRef idx="minor">
            <a:schemeClr val="dk1"/>
          </a:fontRef>
        </p:style>
        <p:txBody>
          <a:bodyPr wrap="square" lIns="84396" tIns="42198" rIns="84396" bIns="42198">
            <a:spAutoFit/>
          </a:bodyPr>
          <a:lstStyle/>
          <a:p>
            <a:pPr>
              <a:defRPr/>
            </a:pPr>
            <a:r>
              <a:rPr lang="en-GB" sz="1400" dirty="0">
                <a:solidFill>
                  <a:schemeClr val="dk1"/>
                </a:solidFill>
                <a:latin typeface="+mn-lt"/>
                <a:ea typeface="+mn-ea"/>
              </a:rPr>
              <a:t>Some noise factors impact on the system  to cause ...</a:t>
            </a:r>
          </a:p>
        </p:txBody>
      </p:sp>
      <p:sp>
        <p:nvSpPr>
          <p:cNvPr id="35" name="Curved Right Arrow 34"/>
          <p:cNvSpPr/>
          <p:nvPr/>
        </p:nvSpPr>
        <p:spPr>
          <a:xfrm>
            <a:off x="3003818" y="1863975"/>
            <a:ext cx="2120975" cy="2875085"/>
          </a:xfrm>
          <a:prstGeom prst="curvedRightArrow">
            <a:avLst>
              <a:gd name="adj1" fmla="val 9447"/>
              <a:gd name="adj2" fmla="val 20702"/>
              <a:gd name="adj3" fmla="val 20408"/>
            </a:avLst>
          </a:prstGeom>
        </p:spPr>
        <p:style>
          <a:lnRef idx="1">
            <a:schemeClr val="accent3"/>
          </a:lnRef>
          <a:fillRef idx="2">
            <a:schemeClr val="accent3"/>
          </a:fillRef>
          <a:effectRef idx="1">
            <a:schemeClr val="accent3"/>
          </a:effectRef>
          <a:fontRef idx="minor">
            <a:schemeClr val="dk1"/>
          </a:fontRef>
        </p:style>
        <p:txBody>
          <a:bodyPr lIns="84396" tIns="42198" rIns="84396" bIns="42198" anchor="ctr"/>
          <a:lstStyle/>
          <a:p>
            <a:pPr algn="ctr">
              <a:defRPr/>
            </a:pPr>
            <a:endParaRPr lang="en-GB" sz="1477" dirty="0">
              <a:solidFill>
                <a:schemeClr val="tx1"/>
              </a:solidFill>
            </a:endParaRPr>
          </a:p>
        </p:txBody>
      </p:sp>
      <p:sp>
        <p:nvSpPr>
          <p:cNvPr id="37" name="Curved Right Arrow 36"/>
          <p:cNvSpPr/>
          <p:nvPr/>
        </p:nvSpPr>
        <p:spPr>
          <a:xfrm rot="12905091">
            <a:off x="6722343" y="3055954"/>
            <a:ext cx="1019908" cy="1934308"/>
          </a:xfrm>
          <a:prstGeom prst="curvedRightArrow">
            <a:avLst>
              <a:gd name="adj1" fmla="val 19640"/>
              <a:gd name="adj2" fmla="val 45606"/>
              <a:gd name="adj3" fmla="val 32920"/>
            </a:avLst>
          </a:prstGeom>
        </p:spPr>
        <p:style>
          <a:lnRef idx="2">
            <a:schemeClr val="accent1">
              <a:shade val="50000"/>
            </a:schemeClr>
          </a:lnRef>
          <a:fillRef idx="1">
            <a:schemeClr val="accent1"/>
          </a:fillRef>
          <a:effectRef idx="0">
            <a:schemeClr val="accent1"/>
          </a:effectRef>
          <a:fontRef idx="minor">
            <a:schemeClr val="lt1"/>
          </a:fontRef>
        </p:style>
        <p:txBody>
          <a:bodyPr lIns="84396" tIns="42198" rIns="84396" bIns="42198" anchor="ctr"/>
          <a:lstStyle/>
          <a:p>
            <a:pPr algn="ctr">
              <a:defRPr/>
            </a:pPr>
            <a:endParaRPr lang="en-GB" sz="1477" dirty="0">
              <a:solidFill>
                <a:schemeClr val="tx1"/>
              </a:solidFill>
            </a:endParaRPr>
          </a:p>
        </p:txBody>
      </p:sp>
      <p:sp>
        <p:nvSpPr>
          <p:cNvPr id="25608" name="TextBox 20"/>
          <p:cNvSpPr txBox="1">
            <a:spLocks noChangeArrowheads="1"/>
          </p:cNvSpPr>
          <p:nvPr/>
        </p:nvSpPr>
        <p:spPr bwMode="auto">
          <a:xfrm>
            <a:off x="7946044" y="2910150"/>
            <a:ext cx="3169118" cy="1021788"/>
          </a:xfrm>
          <a:prstGeom prst="rect">
            <a:avLst/>
          </a:prstGeom>
          <a:ln>
            <a:headEnd/>
            <a:tailEnd/>
          </a:ln>
        </p:spPr>
        <p:style>
          <a:lnRef idx="0">
            <a:schemeClr val="dk1"/>
          </a:lnRef>
          <a:fillRef idx="3">
            <a:schemeClr val="dk1"/>
          </a:fillRef>
          <a:effectRef idx="3">
            <a:schemeClr val="dk1"/>
          </a:effectRef>
          <a:fontRef idx="minor">
            <a:schemeClr val="lt1"/>
          </a:fontRef>
        </p:style>
        <p:txBody>
          <a:bodyPr lIns="84396" tIns="42198" rIns="84396" bIns="42198">
            <a:noAutofit/>
          </a:bodyPr>
          <a:lstStyle/>
          <a:p>
            <a:pPr algn="r">
              <a:defRPr/>
            </a:pPr>
            <a:r>
              <a:rPr lang="en-GB" sz="1800" dirty="0">
                <a:solidFill>
                  <a:schemeClr val="tx1"/>
                </a:solidFill>
              </a:rPr>
              <a:t>... Undesirable variation in system performance</a:t>
            </a:r>
          </a:p>
        </p:txBody>
      </p:sp>
      <p:sp>
        <p:nvSpPr>
          <p:cNvPr id="45065" name="Rectangle 175"/>
          <p:cNvSpPr>
            <a:spLocks noChangeArrowheads="1"/>
          </p:cNvSpPr>
          <p:nvPr/>
        </p:nvSpPr>
        <p:spPr bwMode="auto">
          <a:xfrm>
            <a:off x="5364537" y="1968016"/>
            <a:ext cx="1024669" cy="4805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lIns="83517" tIns="41026" rIns="83517" bIns="41026">
            <a:spAutoFit/>
          </a:bodyPr>
          <a:lstStyle/>
          <a:p>
            <a:pPr algn="ctr" eaLnBrk="0" hangingPunct="0"/>
            <a:r>
              <a:rPr lang="en-GB" sz="1292" b="1" dirty="0">
                <a:solidFill>
                  <a:srgbClr val="000000"/>
                </a:solidFill>
              </a:rPr>
              <a:t>Noise </a:t>
            </a:r>
          </a:p>
          <a:p>
            <a:pPr algn="ctr" eaLnBrk="0" hangingPunct="0"/>
            <a:r>
              <a:rPr lang="en-GB" sz="1292" b="1" dirty="0">
                <a:solidFill>
                  <a:srgbClr val="000000"/>
                </a:solidFill>
              </a:rPr>
              <a:t>Factors Z</a:t>
            </a:r>
          </a:p>
        </p:txBody>
      </p:sp>
      <p:sp>
        <p:nvSpPr>
          <p:cNvPr id="153" name="Rectangle 142"/>
          <p:cNvSpPr>
            <a:spLocks noChangeArrowheads="1"/>
          </p:cNvSpPr>
          <p:nvPr/>
        </p:nvSpPr>
        <p:spPr bwMode="auto">
          <a:xfrm>
            <a:off x="4571758" y="2868350"/>
            <a:ext cx="1449581" cy="769326"/>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84396" tIns="42198" rIns="84396" bIns="42198" anchor="ctr"/>
          <a:lstStyle/>
          <a:p>
            <a:pPr algn="ctr">
              <a:defRPr/>
            </a:pPr>
            <a:r>
              <a:rPr lang="en-US" sz="1477" dirty="0">
                <a:ea typeface="+mn-ea"/>
              </a:rPr>
              <a:t>Braking System</a:t>
            </a:r>
          </a:p>
        </p:txBody>
      </p:sp>
      <p:sp>
        <p:nvSpPr>
          <p:cNvPr id="154" name="Right Arrow 153"/>
          <p:cNvSpPr/>
          <p:nvPr/>
        </p:nvSpPr>
        <p:spPr>
          <a:xfrm>
            <a:off x="3679607" y="3159374"/>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155" name="Right Arrow 154"/>
          <p:cNvSpPr/>
          <p:nvPr/>
        </p:nvSpPr>
        <p:spPr>
          <a:xfrm>
            <a:off x="6008890" y="3168167"/>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156" name="Right Arrow 155"/>
          <p:cNvSpPr/>
          <p:nvPr/>
        </p:nvSpPr>
        <p:spPr>
          <a:xfrm rot="5400000">
            <a:off x="4827744" y="2287566"/>
            <a:ext cx="956603" cy="178191"/>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157" name="Right Arrow 156"/>
          <p:cNvSpPr/>
          <p:nvPr/>
        </p:nvSpPr>
        <p:spPr>
          <a:xfrm rot="16200000" flipV="1">
            <a:off x="4819628" y="4019652"/>
            <a:ext cx="956603" cy="178191"/>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45081" name="TextBox 157"/>
          <p:cNvSpPr txBox="1">
            <a:spLocks noChangeArrowheads="1"/>
          </p:cNvSpPr>
          <p:nvPr/>
        </p:nvSpPr>
        <p:spPr bwMode="auto">
          <a:xfrm>
            <a:off x="6449277" y="2699240"/>
            <a:ext cx="965338" cy="3125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dirty="0"/>
              <a:t>Output Y</a:t>
            </a:r>
          </a:p>
        </p:txBody>
      </p:sp>
      <p:sp>
        <p:nvSpPr>
          <p:cNvPr id="45082" name="TextBox 158"/>
          <p:cNvSpPr txBox="1">
            <a:spLocks noChangeArrowheads="1"/>
          </p:cNvSpPr>
          <p:nvPr/>
        </p:nvSpPr>
        <p:spPr bwMode="auto">
          <a:xfrm>
            <a:off x="3563098" y="2664070"/>
            <a:ext cx="959118" cy="539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dirty="0"/>
              <a:t>Signal </a:t>
            </a:r>
          </a:p>
          <a:p>
            <a:pPr algn="ctr" eaLnBrk="1" hangingPunct="1"/>
            <a:r>
              <a:rPr lang="en-GB" sz="1477" b="1" dirty="0"/>
              <a:t>Factor M</a:t>
            </a:r>
          </a:p>
        </p:txBody>
      </p:sp>
      <p:sp>
        <p:nvSpPr>
          <p:cNvPr id="45083" name="TextBox 159"/>
          <p:cNvSpPr txBox="1">
            <a:spLocks noChangeArrowheads="1"/>
          </p:cNvSpPr>
          <p:nvPr/>
        </p:nvSpPr>
        <p:spPr bwMode="auto">
          <a:xfrm>
            <a:off x="5340903" y="3877408"/>
            <a:ext cx="1023238" cy="539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dirty="0"/>
              <a:t>Control</a:t>
            </a:r>
          </a:p>
          <a:p>
            <a:pPr algn="ctr" eaLnBrk="1" hangingPunct="1"/>
            <a:r>
              <a:rPr lang="en-GB" sz="1477" b="1" dirty="0"/>
              <a:t>Factors Z</a:t>
            </a:r>
          </a:p>
        </p:txBody>
      </p:sp>
      <p:sp>
        <p:nvSpPr>
          <p:cNvPr id="162" name="TextBox 161"/>
          <p:cNvSpPr txBox="1"/>
          <p:nvPr/>
        </p:nvSpPr>
        <p:spPr>
          <a:xfrm>
            <a:off x="7865569" y="4577883"/>
            <a:ext cx="3731432" cy="1193216"/>
          </a:xfrm>
          <a:prstGeom prst="rect">
            <a:avLst/>
          </a:prstGeom>
        </p:spPr>
        <p:style>
          <a:lnRef idx="0">
            <a:schemeClr val="accent2"/>
          </a:lnRef>
          <a:fillRef idx="3">
            <a:schemeClr val="accent2"/>
          </a:fillRef>
          <a:effectRef idx="3">
            <a:schemeClr val="accent2"/>
          </a:effectRef>
          <a:fontRef idx="minor">
            <a:schemeClr val="lt1"/>
          </a:fontRef>
        </p:style>
        <p:txBody>
          <a:bodyPr wrap="square" lIns="84396" tIns="42198" rIns="84396" bIns="42198">
            <a:spAutoFit/>
          </a:bodyPr>
          <a:lstStyle/>
          <a:p>
            <a:pPr>
              <a:defRPr/>
            </a:pPr>
            <a:r>
              <a:rPr lang="en-GB" sz="1800" dirty="0"/>
              <a:t>The effect of Indirect Noise Factors can be determined by varying the design parameters. Their inclusion is implicit</a:t>
            </a:r>
          </a:p>
        </p:txBody>
      </p:sp>
    </p:spTree>
    <p:extLst>
      <p:ext uri="{BB962C8B-B14F-4D97-AF65-F5344CB8AC3E}">
        <p14:creationId xmlns:p14="http://schemas.microsoft.com/office/powerpoint/2010/main" val="49293578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60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560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560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6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6" grpId="0" animBg="1"/>
      <p:bldP spid="25605" grpId="0" animBg="1"/>
      <p:bldP spid="35" grpId="0" animBg="1"/>
      <p:bldP spid="37" grpId="0" animBg="1"/>
      <p:bldP spid="25608" grpId="0" animBg="1"/>
      <p:bldP spid="162"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Rectangle 2"/>
          <p:cNvSpPr>
            <a:spLocks noGrp="1" noChangeArrowheads="1"/>
          </p:cNvSpPr>
          <p:nvPr>
            <p:ph type="title"/>
          </p:nvPr>
        </p:nvSpPr>
        <p:spPr>
          <a:xfrm>
            <a:off x="0" y="0"/>
            <a:ext cx="6489700" cy="389830"/>
          </a:xfrm>
        </p:spPr>
        <p:txBody>
          <a:bodyPr/>
          <a:lstStyle/>
          <a:p>
            <a:r>
              <a:rPr lang="en-GB" sz="3600" dirty="0"/>
              <a:t>Direct Noise Factors</a:t>
            </a:r>
          </a:p>
        </p:txBody>
      </p:sp>
      <p:sp>
        <p:nvSpPr>
          <p:cNvPr id="25605" name="TextBox 18"/>
          <p:cNvSpPr txBox="1">
            <a:spLocks noChangeArrowheads="1"/>
          </p:cNvSpPr>
          <p:nvPr/>
        </p:nvSpPr>
        <p:spPr bwMode="auto">
          <a:xfrm>
            <a:off x="3044394" y="1301267"/>
            <a:ext cx="2215662" cy="731551"/>
          </a:xfrm>
          <a:prstGeom prst="rect">
            <a:avLst/>
          </a:prstGeom>
          <a:ln>
            <a:headEnd/>
            <a:tailEnd/>
          </a:ln>
        </p:spPr>
        <p:style>
          <a:lnRef idx="1">
            <a:schemeClr val="accent5"/>
          </a:lnRef>
          <a:fillRef idx="2">
            <a:schemeClr val="accent5"/>
          </a:fillRef>
          <a:effectRef idx="1">
            <a:schemeClr val="accent5"/>
          </a:effectRef>
          <a:fontRef idx="minor">
            <a:schemeClr val="dk1"/>
          </a:fontRef>
        </p:style>
        <p:txBody>
          <a:bodyPr wrap="square" lIns="84396" tIns="42198" rIns="84396" bIns="42198">
            <a:spAutoFit/>
          </a:bodyPr>
          <a:lstStyle/>
          <a:p>
            <a:pPr>
              <a:defRPr/>
            </a:pPr>
            <a:r>
              <a:rPr lang="en-GB" sz="1400" dirty="0">
                <a:solidFill>
                  <a:schemeClr val="dk1"/>
                </a:solidFill>
                <a:latin typeface="+mn-lt"/>
                <a:ea typeface="+mn-ea"/>
              </a:rPr>
              <a:t>Some noise factors impact on the system  to directly cause ...</a:t>
            </a:r>
          </a:p>
        </p:txBody>
      </p:sp>
      <p:sp>
        <p:nvSpPr>
          <p:cNvPr id="37" name="Curved Right Arrow 36"/>
          <p:cNvSpPr/>
          <p:nvPr/>
        </p:nvSpPr>
        <p:spPr>
          <a:xfrm rot="7585725" flipV="1">
            <a:off x="6021225" y="1348914"/>
            <a:ext cx="1103435" cy="1662422"/>
          </a:xfrm>
          <a:prstGeom prst="curvedRightArrow">
            <a:avLst>
              <a:gd name="adj1" fmla="val 19640"/>
              <a:gd name="adj2" fmla="val 45606"/>
              <a:gd name="adj3" fmla="val 32920"/>
            </a:avLst>
          </a:prstGeom>
        </p:spPr>
        <p:style>
          <a:lnRef idx="1">
            <a:schemeClr val="accent3"/>
          </a:lnRef>
          <a:fillRef idx="2">
            <a:schemeClr val="accent3"/>
          </a:fillRef>
          <a:effectRef idx="1">
            <a:schemeClr val="accent3"/>
          </a:effectRef>
          <a:fontRef idx="minor">
            <a:schemeClr val="dk1"/>
          </a:fontRef>
        </p:style>
        <p:txBody>
          <a:bodyPr lIns="84396" tIns="42198" rIns="84396" bIns="42198" anchor="ctr"/>
          <a:lstStyle/>
          <a:p>
            <a:pPr algn="ctr">
              <a:defRPr/>
            </a:pPr>
            <a:endParaRPr lang="en-GB" sz="1477" dirty="0">
              <a:solidFill>
                <a:schemeClr val="tx1"/>
              </a:solidFill>
            </a:endParaRPr>
          </a:p>
        </p:txBody>
      </p:sp>
      <p:sp>
        <p:nvSpPr>
          <p:cNvPr id="46087" name="Rectangle 175"/>
          <p:cNvSpPr>
            <a:spLocks noChangeArrowheads="1"/>
          </p:cNvSpPr>
          <p:nvPr/>
        </p:nvSpPr>
        <p:spPr bwMode="auto">
          <a:xfrm>
            <a:off x="4901928" y="2346086"/>
            <a:ext cx="1024669" cy="4805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lIns="83517" tIns="41026" rIns="83517" bIns="41026">
            <a:spAutoFit/>
          </a:bodyPr>
          <a:lstStyle/>
          <a:p>
            <a:pPr algn="ctr" eaLnBrk="0" hangingPunct="0"/>
            <a:r>
              <a:rPr lang="en-GB" sz="1292" b="1" dirty="0">
                <a:solidFill>
                  <a:srgbClr val="000000"/>
                </a:solidFill>
              </a:rPr>
              <a:t>Noise </a:t>
            </a:r>
          </a:p>
          <a:p>
            <a:pPr algn="ctr" eaLnBrk="0" hangingPunct="0"/>
            <a:r>
              <a:rPr lang="en-GB" sz="1292" b="1" dirty="0">
                <a:solidFill>
                  <a:srgbClr val="000000"/>
                </a:solidFill>
              </a:rPr>
              <a:t>Factors Z</a:t>
            </a:r>
          </a:p>
        </p:txBody>
      </p:sp>
      <p:sp>
        <p:nvSpPr>
          <p:cNvPr id="153" name="Rectangle 142"/>
          <p:cNvSpPr>
            <a:spLocks noChangeArrowheads="1"/>
          </p:cNvSpPr>
          <p:nvPr/>
        </p:nvSpPr>
        <p:spPr bwMode="auto">
          <a:xfrm>
            <a:off x="4109145" y="3246419"/>
            <a:ext cx="1449581" cy="769326"/>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84396" tIns="42198" rIns="84396" bIns="42198" anchor="ctr"/>
          <a:lstStyle/>
          <a:p>
            <a:pPr algn="ctr">
              <a:defRPr/>
            </a:pPr>
            <a:r>
              <a:rPr lang="en-US" sz="1477" dirty="0">
                <a:ea typeface="+mn-ea"/>
              </a:rPr>
              <a:t>Braking System</a:t>
            </a:r>
          </a:p>
        </p:txBody>
      </p:sp>
      <p:sp>
        <p:nvSpPr>
          <p:cNvPr id="154" name="Right Arrow 153"/>
          <p:cNvSpPr/>
          <p:nvPr/>
        </p:nvSpPr>
        <p:spPr>
          <a:xfrm>
            <a:off x="3216995" y="3537441"/>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155" name="Right Arrow 154"/>
          <p:cNvSpPr/>
          <p:nvPr/>
        </p:nvSpPr>
        <p:spPr>
          <a:xfrm>
            <a:off x="5546282" y="3546233"/>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156" name="Right Arrow 155"/>
          <p:cNvSpPr/>
          <p:nvPr/>
        </p:nvSpPr>
        <p:spPr>
          <a:xfrm rot="5400000">
            <a:off x="4365134" y="2665636"/>
            <a:ext cx="956603" cy="178191"/>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157" name="Right Arrow 156"/>
          <p:cNvSpPr/>
          <p:nvPr/>
        </p:nvSpPr>
        <p:spPr>
          <a:xfrm rot="16200000" flipV="1">
            <a:off x="4357018" y="4397721"/>
            <a:ext cx="956603" cy="178191"/>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46103" name="TextBox 157"/>
          <p:cNvSpPr txBox="1">
            <a:spLocks noChangeArrowheads="1"/>
          </p:cNvSpPr>
          <p:nvPr/>
        </p:nvSpPr>
        <p:spPr bwMode="auto">
          <a:xfrm>
            <a:off x="5986667" y="3077309"/>
            <a:ext cx="965338" cy="3125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dirty="0"/>
              <a:t>Output Y</a:t>
            </a:r>
          </a:p>
        </p:txBody>
      </p:sp>
      <p:sp>
        <p:nvSpPr>
          <p:cNvPr id="46104" name="TextBox 158"/>
          <p:cNvSpPr txBox="1">
            <a:spLocks noChangeArrowheads="1"/>
          </p:cNvSpPr>
          <p:nvPr/>
        </p:nvSpPr>
        <p:spPr bwMode="auto">
          <a:xfrm>
            <a:off x="3100490" y="3042139"/>
            <a:ext cx="959118" cy="539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dirty="0"/>
              <a:t>Signal </a:t>
            </a:r>
          </a:p>
          <a:p>
            <a:pPr algn="ctr" eaLnBrk="1" hangingPunct="1"/>
            <a:r>
              <a:rPr lang="en-GB" sz="1477" b="1" dirty="0"/>
              <a:t>Factor M</a:t>
            </a:r>
          </a:p>
        </p:txBody>
      </p:sp>
      <p:sp>
        <p:nvSpPr>
          <p:cNvPr id="46105" name="TextBox 159"/>
          <p:cNvSpPr txBox="1">
            <a:spLocks noChangeArrowheads="1"/>
          </p:cNvSpPr>
          <p:nvPr/>
        </p:nvSpPr>
        <p:spPr bwMode="auto">
          <a:xfrm>
            <a:off x="4878292" y="4255477"/>
            <a:ext cx="1023238" cy="539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84396" tIns="42198" rIns="84396" bIns="42198">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1477" b="1" dirty="0"/>
              <a:t>Control</a:t>
            </a:r>
          </a:p>
          <a:p>
            <a:pPr algn="ctr" eaLnBrk="1" hangingPunct="1"/>
            <a:r>
              <a:rPr lang="en-GB" sz="1477" b="1" dirty="0"/>
              <a:t>Factors Z</a:t>
            </a:r>
          </a:p>
        </p:txBody>
      </p:sp>
      <p:sp>
        <p:nvSpPr>
          <p:cNvPr id="162" name="TextBox 161"/>
          <p:cNvSpPr txBox="1"/>
          <p:nvPr/>
        </p:nvSpPr>
        <p:spPr>
          <a:xfrm>
            <a:off x="7267587" y="4672399"/>
            <a:ext cx="3668749" cy="1193216"/>
          </a:xfrm>
          <a:prstGeom prst="rect">
            <a:avLst/>
          </a:prstGeom>
        </p:spPr>
        <p:style>
          <a:lnRef idx="0">
            <a:schemeClr val="accent2"/>
          </a:lnRef>
          <a:fillRef idx="3">
            <a:schemeClr val="accent2"/>
          </a:fillRef>
          <a:effectRef idx="3">
            <a:schemeClr val="accent2"/>
          </a:effectRef>
          <a:fontRef idx="minor">
            <a:schemeClr val="lt1"/>
          </a:fontRef>
        </p:style>
        <p:txBody>
          <a:bodyPr wrap="square" lIns="84396" tIns="42198" rIns="84396" bIns="42198">
            <a:spAutoFit/>
          </a:bodyPr>
          <a:lstStyle/>
          <a:p>
            <a:pPr>
              <a:defRPr/>
            </a:pPr>
            <a:r>
              <a:rPr lang="en-GB" sz="1800" dirty="0"/>
              <a:t>The affect of Direct Noise Factors can only be determined by including them explicitly in the analysis </a:t>
            </a:r>
          </a:p>
        </p:txBody>
      </p:sp>
      <p:sp>
        <p:nvSpPr>
          <p:cNvPr id="16" name="TextBox 20">
            <a:extLst>
              <a:ext uri="{FF2B5EF4-FFF2-40B4-BE49-F238E27FC236}">
                <a16:creationId xmlns:a16="http://schemas.microsoft.com/office/drawing/2014/main" id="{FC207704-67A3-7D46-988E-6AA0193DCEF8}"/>
              </a:ext>
            </a:extLst>
          </p:cNvPr>
          <p:cNvSpPr txBox="1">
            <a:spLocks noChangeArrowheads="1"/>
          </p:cNvSpPr>
          <p:nvPr/>
        </p:nvSpPr>
        <p:spPr bwMode="auto">
          <a:xfrm>
            <a:off x="7268480" y="3077308"/>
            <a:ext cx="3342940" cy="1021788"/>
          </a:xfrm>
          <a:prstGeom prst="rect">
            <a:avLst/>
          </a:prstGeom>
          <a:ln>
            <a:headEnd/>
            <a:tailEnd/>
          </a:ln>
        </p:spPr>
        <p:style>
          <a:lnRef idx="0">
            <a:schemeClr val="dk1"/>
          </a:lnRef>
          <a:fillRef idx="3">
            <a:schemeClr val="dk1"/>
          </a:fillRef>
          <a:effectRef idx="3">
            <a:schemeClr val="dk1"/>
          </a:effectRef>
          <a:fontRef idx="minor">
            <a:schemeClr val="lt1"/>
          </a:fontRef>
        </p:style>
        <p:txBody>
          <a:bodyPr lIns="84396" tIns="42198" rIns="84396" bIns="42198">
            <a:noAutofit/>
          </a:bodyPr>
          <a:lstStyle/>
          <a:p>
            <a:pPr algn="r">
              <a:defRPr/>
            </a:pPr>
            <a:r>
              <a:rPr lang="en-GB" sz="1800" dirty="0">
                <a:solidFill>
                  <a:schemeClr val="tx1"/>
                </a:solidFill>
              </a:rPr>
              <a:t>... Undesirable variation in system performance</a:t>
            </a:r>
          </a:p>
        </p:txBody>
      </p:sp>
    </p:spTree>
    <p:extLst>
      <p:ext uri="{BB962C8B-B14F-4D97-AF65-F5344CB8AC3E}">
        <p14:creationId xmlns:p14="http://schemas.microsoft.com/office/powerpoint/2010/main" val="19540774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60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6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5" grpId="0" animBg="1"/>
      <p:bldP spid="37" grpId="0" animBg="1"/>
      <p:bldP spid="162" grpId="0" animBg="1"/>
      <p:bldP spid="16"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ight Arrow 10">
            <a:extLst>
              <a:ext uri="{FF2B5EF4-FFF2-40B4-BE49-F238E27FC236}">
                <a16:creationId xmlns:a16="http://schemas.microsoft.com/office/drawing/2014/main" id="{36E543D9-E419-6740-ACC0-8DC52E28936C}"/>
              </a:ext>
            </a:extLst>
          </p:cNvPr>
          <p:cNvSpPr/>
          <p:nvPr/>
        </p:nvSpPr>
        <p:spPr>
          <a:xfrm rot="2542151">
            <a:off x="3403389" y="2489470"/>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2" name="Title 1">
            <a:extLst>
              <a:ext uri="{FF2B5EF4-FFF2-40B4-BE49-F238E27FC236}">
                <a16:creationId xmlns:a16="http://schemas.microsoft.com/office/drawing/2014/main" id="{1DB8D214-82F5-BB4C-9A42-B3D3936E51F9}"/>
              </a:ext>
            </a:extLst>
          </p:cNvPr>
          <p:cNvSpPr>
            <a:spLocks noGrp="1"/>
          </p:cNvSpPr>
          <p:nvPr>
            <p:ph type="title"/>
          </p:nvPr>
        </p:nvSpPr>
        <p:spPr>
          <a:xfrm>
            <a:off x="36399" y="56615"/>
            <a:ext cx="6489700" cy="416831"/>
          </a:xfrm>
        </p:spPr>
        <p:txBody>
          <a:bodyPr/>
          <a:lstStyle/>
          <a:p>
            <a:r>
              <a:rPr lang="en-US" sz="3600" dirty="0"/>
              <a:t>Cascading P-Diagrams</a:t>
            </a:r>
          </a:p>
        </p:txBody>
      </p:sp>
      <p:sp>
        <p:nvSpPr>
          <p:cNvPr id="4" name="Rectangle 142">
            <a:extLst>
              <a:ext uri="{FF2B5EF4-FFF2-40B4-BE49-F238E27FC236}">
                <a16:creationId xmlns:a16="http://schemas.microsoft.com/office/drawing/2014/main" id="{DA15C608-5C97-4C41-9D1C-12885E6134B7}"/>
              </a:ext>
            </a:extLst>
          </p:cNvPr>
          <p:cNvSpPr>
            <a:spLocks noChangeArrowheads="1"/>
          </p:cNvSpPr>
          <p:nvPr/>
        </p:nvSpPr>
        <p:spPr bwMode="auto">
          <a:xfrm>
            <a:off x="2079080" y="1907383"/>
            <a:ext cx="1449581" cy="769326"/>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84396" tIns="42198" rIns="84396" bIns="42198" anchor="ctr"/>
          <a:lstStyle/>
          <a:p>
            <a:pPr algn="ctr">
              <a:defRPr/>
            </a:pPr>
            <a:r>
              <a:rPr lang="en-US" sz="1477" dirty="0">
                <a:ea typeface="+mn-ea"/>
              </a:rPr>
              <a:t>Braking System</a:t>
            </a:r>
          </a:p>
        </p:txBody>
      </p:sp>
      <p:sp>
        <p:nvSpPr>
          <p:cNvPr id="5" name="Right Arrow 4">
            <a:extLst>
              <a:ext uri="{FF2B5EF4-FFF2-40B4-BE49-F238E27FC236}">
                <a16:creationId xmlns:a16="http://schemas.microsoft.com/office/drawing/2014/main" id="{F0F3D85E-CFED-424D-A1FE-AA35F0B04E09}"/>
              </a:ext>
            </a:extLst>
          </p:cNvPr>
          <p:cNvSpPr/>
          <p:nvPr/>
        </p:nvSpPr>
        <p:spPr>
          <a:xfrm>
            <a:off x="1371600" y="2198405"/>
            <a:ext cx="698348" cy="201832"/>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6" name="Right Arrow 5">
            <a:extLst>
              <a:ext uri="{FF2B5EF4-FFF2-40B4-BE49-F238E27FC236}">
                <a16:creationId xmlns:a16="http://schemas.microsoft.com/office/drawing/2014/main" id="{1650693D-4B31-8045-ABCB-E6BFC4DEC5B2}"/>
              </a:ext>
            </a:extLst>
          </p:cNvPr>
          <p:cNvSpPr/>
          <p:nvPr/>
        </p:nvSpPr>
        <p:spPr>
          <a:xfrm>
            <a:off x="3537793" y="2181911"/>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7" name="Right Arrow 6">
            <a:extLst>
              <a:ext uri="{FF2B5EF4-FFF2-40B4-BE49-F238E27FC236}">
                <a16:creationId xmlns:a16="http://schemas.microsoft.com/office/drawing/2014/main" id="{FCBB2F42-2A1F-F647-8955-6CAE8ECF8D97}"/>
              </a:ext>
            </a:extLst>
          </p:cNvPr>
          <p:cNvSpPr/>
          <p:nvPr/>
        </p:nvSpPr>
        <p:spPr>
          <a:xfrm rot="5400000">
            <a:off x="2488195" y="1487843"/>
            <a:ext cx="642232" cy="170075"/>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8" name="Right Arrow 7">
            <a:extLst>
              <a:ext uri="{FF2B5EF4-FFF2-40B4-BE49-F238E27FC236}">
                <a16:creationId xmlns:a16="http://schemas.microsoft.com/office/drawing/2014/main" id="{99DFB578-4888-8A40-A647-552C99EC9962}"/>
              </a:ext>
            </a:extLst>
          </p:cNvPr>
          <p:cNvSpPr/>
          <p:nvPr/>
        </p:nvSpPr>
        <p:spPr>
          <a:xfrm rot="16200000" flipV="1">
            <a:off x="2523510" y="2862126"/>
            <a:ext cx="563486" cy="178191"/>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13" name="TextBox 12">
            <a:extLst>
              <a:ext uri="{FF2B5EF4-FFF2-40B4-BE49-F238E27FC236}">
                <a16:creationId xmlns:a16="http://schemas.microsoft.com/office/drawing/2014/main" id="{D88D3AFE-BCD0-D64C-990B-1D8E2855CCFE}"/>
              </a:ext>
            </a:extLst>
          </p:cNvPr>
          <p:cNvSpPr txBox="1"/>
          <p:nvPr/>
        </p:nvSpPr>
        <p:spPr>
          <a:xfrm>
            <a:off x="3532286" y="2921294"/>
            <a:ext cx="1002647" cy="830997"/>
          </a:xfrm>
          <a:prstGeom prst="rect">
            <a:avLst/>
          </a:prstGeom>
          <a:noFill/>
        </p:spPr>
        <p:txBody>
          <a:bodyPr wrap="square" rtlCol="0">
            <a:spAutoFit/>
          </a:bodyPr>
          <a:lstStyle/>
          <a:p>
            <a:r>
              <a:rPr lang="en-US" sz="1200" dirty="0">
                <a:latin typeface="Arial"/>
                <a:cs typeface="Arial"/>
              </a:rPr>
              <a:t>Side Effects</a:t>
            </a:r>
          </a:p>
          <a:p>
            <a:r>
              <a:rPr lang="en-US" sz="1200" dirty="0">
                <a:latin typeface="Arial"/>
                <a:cs typeface="Arial"/>
              </a:rPr>
              <a:t>Brake Dust</a:t>
            </a:r>
          </a:p>
          <a:p>
            <a:r>
              <a:rPr lang="en-US" sz="1200" dirty="0">
                <a:latin typeface="Arial"/>
                <a:cs typeface="Arial"/>
              </a:rPr>
              <a:t>Heat</a:t>
            </a:r>
          </a:p>
          <a:p>
            <a:r>
              <a:rPr lang="en-US" sz="1200" dirty="0">
                <a:latin typeface="Arial"/>
                <a:cs typeface="Arial"/>
              </a:rPr>
              <a:t>Vibration</a:t>
            </a:r>
          </a:p>
        </p:txBody>
      </p:sp>
      <p:sp>
        <p:nvSpPr>
          <p:cNvPr id="14" name="Right Arrow 13">
            <a:extLst>
              <a:ext uri="{FF2B5EF4-FFF2-40B4-BE49-F238E27FC236}">
                <a16:creationId xmlns:a16="http://schemas.microsoft.com/office/drawing/2014/main" id="{02C4D524-E3FE-E042-8F90-50849708A6E1}"/>
              </a:ext>
            </a:extLst>
          </p:cNvPr>
          <p:cNvSpPr/>
          <p:nvPr/>
        </p:nvSpPr>
        <p:spPr>
          <a:xfrm rot="2542151">
            <a:off x="5971762" y="5094615"/>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15" name="Rectangle 142">
            <a:extLst>
              <a:ext uri="{FF2B5EF4-FFF2-40B4-BE49-F238E27FC236}">
                <a16:creationId xmlns:a16="http://schemas.microsoft.com/office/drawing/2014/main" id="{D2ABA858-36FC-3441-A54D-A13DB6FA0B4C}"/>
              </a:ext>
            </a:extLst>
          </p:cNvPr>
          <p:cNvSpPr>
            <a:spLocks noChangeArrowheads="1"/>
          </p:cNvSpPr>
          <p:nvPr/>
        </p:nvSpPr>
        <p:spPr bwMode="auto">
          <a:xfrm>
            <a:off x="4647453" y="4512528"/>
            <a:ext cx="1449581" cy="769326"/>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84396" tIns="42198" rIns="84396" bIns="42198" anchor="ctr"/>
          <a:lstStyle/>
          <a:p>
            <a:pPr algn="ctr">
              <a:defRPr/>
            </a:pPr>
            <a:r>
              <a:rPr lang="en-US" sz="1477" dirty="0">
                <a:ea typeface="+mn-ea"/>
              </a:rPr>
              <a:t> Caliper Piston System</a:t>
            </a:r>
          </a:p>
        </p:txBody>
      </p:sp>
      <p:sp>
        <p:nvSpPr>
          <p:cNvPr id="16" name="Right Arrow 15">
            <a:extLst>
              <a:ext uri="{FF2B5EF4-FFF2-40B4-BE49-F238E27FC236}">
                <a16:creationId xmlns:a16="http://schemas.microsoft.com/office/drawing/2014/main" id="{3A842D2B-C6BF-2249-BB4E-14F5E3947EE6}"/>
              </a:ext>
            </a:extLst>
          </p:cNvPr>
          <p:cNvSpPr/>
          <p:nvPr/>
        </p:nvSpPr>
        <p:spPr>
          <a:xfrm>
            <a:off x="3755303" y="4803550"/>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17" name="Right Arrow 16">
            <a:extLst>
              <a:ext uri="{FF2B5EF4-FFF2-40B4-BE49-F238E27FC236}">
                <a16:creationId xmlns:a16="http://schemas.microsoft.com/office/drawing/2014/main" id="{0491034C-5DB0-9C46-A157-51C76C2A0F28}"/>
              </a:ext>
            </a:extLst>
          </p:cNvPr>
          <p:cNvSpPr/>
          <p:nvPr/>
        </p:nvSpPr>
        <p:spPr>
          <a:xfrm>
            <a:off x="6084590" y="4812342"/>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18" name="Right Arrow 17">
            <a:extLst>
              <a:ext uri="{FF2B5EF4-FFF2-40B4-BE49-F238E27FC236}">
                <a16:creationId xmlns:a16="http://schemas.microsoft.com/office/drawing/2014/main" id="{2C3F6DE3-5EBD-6143-B4F8-6E3F43399D5F}"/>
              </a:ext>
            </a:extLst>
          </p:cNvPr>
          <p:cNvSpPr/>
          <p:nvPr/>
        </p:nvSpPr>
        <p:spPr>
          <a:xfrm rot="5400000">
            <a:off x="5056568" y="4092988"/>
            <a:ext cx="642232" cy="170075"/>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19" name="Right Arrow 18">
            <a:extLst>
              <a:ext uri="{FF2B5EF4-FFF2-40B4-BE49-F238E27FC236}">
                <a16:creationId xmlns:a16="http://schemas.microsoft.com/office/drawing/2014/main" id="{71BC0185-08D8-2E4E-B51A-A66E561E0FDA}"/>
              </a:ext>
            </a:extLst>
          </p:cNvPr>
          <p:cNvSpPr/>
          <p:nvPr/>
        </p:nvSpPr>
        <p:spPr>
          <a:xfrm rot="16200000" flipV="1">
            <a:off x="5091883" y="5467271"/>
            <a:ext cx="563486" cy="178191"/>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20" name="TextBox 19">
            <a:extLst>
              <a:ext uri="{FF2B5EF4-FFF2-40B4-BE49-F238E27FC236}">
                <a16:creationId xmlns:a16="http://schemas.microsoft.com/office/drawing/2014/main" id="{13EBCA57-1A5F-7B4D-8F64-373CCFB8AF08}"/>
              </a:ext>
            </a:extLst>
          </p:cNvPr>
          <p:cNvSpPr txBox="1"/>
          <p:nvPr/>
        </p:nvSpPr>
        <p:spPr>
          <a:xfrm>
            <a:off x="6248162" y="5556404"/>
            <a:ext cx="1726755" cy="461665"/>
          </a:xfrm>
          <a:prstGeom prst="rect">
            <a:avLst/>
          </a:prstGeom>
          <a:noFill/>
        </p:spPr>
        <p:txBody>
          <a:bodyPr wrap="square" rtlCol="0">
            <a:spAutoFit/>
          </a:bodyPr>
          <a:lstStyle/>
          <a:p>
            <a:r>
              <a:rPr lang="en-US" sz="1200" dirty="0">
                <a:latin typeface="Arial"/>
                <a:cs typeface="Arial"/>
              </a:rPr>
              <a:t>Side Effects</a:t>
            </a:r>
          </a:p>
          <a:p>
            <a:r>
              <a:rPr lang="en-US" sz="1200" dirty="0">
                <a:latin typeface="Arial"/>
                <a:cs typeface="Arial"/>
              </a:rPr>
              <a:t>Leakage of brake fluid</a:t>
            </a:r>
          </a:p>
        </p:txBody>
      </p:sp>
      <p:sp>
        <p:nvSpPr>
          <p:cNvPr id="35" name="Bent Arrow 34">
            <a:extLst>
              <a:ext uri="{FF2B5EF4-FFF2-40B4-BE49-F238E27FC236}">
                <a16:creationId xmlns:a16="http://schemas.microsoft.com/office/drawing/2014/main" id="{0C109429-BBFC-054A-A5C7-33C1CF783252}"/>
              </a:ext>
            </a:extLst>
          </p:cNvPr>
          <p:cNvSpPr/>
          <p:nvPr/>
        </p:nvSpPr>
        <p:spPr bwMode="auto">
          <a:xfrm rot="5400000">
            <a:off x="4686193" y="2872159"/>
            <a:ext cx="695967" cy="981440"/>
          </a:xfrm>
          <a:prstGeom prst="bentArrow">
            <a:avLst/>
          </a:prstGeom>
          <a:solidFill>
            <a:schemeClr val="accent3">
              <a:lumMod val="20000"/>
              <a:lumOff val="80000"/>
            </a:schemeClr>
          </a:solidFill>
          <a:ln>
            <a:headEnd type="none" w="med" len="med"/>
            <a:tailEnd type="none" w="med" len="med"/>
          </a:ln>
        </p:spPr>
        <p:style>
          <a:lnRef idx="2">
            <a:schemeClr val="dk1">
              <a:shade val="50000"/>
            </a:schemeClr>
          </a:lnRef>
          <a:fillRef idx="1">
            <a:schemeClr val="dk1"/>
          </a:fillRef>
          <a:effectRef idx="0">
            <a:schemeClr val="dk1"/>
          </a:effectRef>
          <a:fontRef idx="minor">
            <a:schemeClr val="lt1"/>
          </a:fontRef>
        </p:style>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600" b="0" i="0" u="none" strike="noStrike" cap="none" normalizeH="0" baseline="0" dirty="0">
              <a:ln>
                <a:noFill/>
              </a:ln>
              <a:solidFill>
                <a:schemeClr val="tx1"/>
              </a:solidFill>
              <a:effectLst/>
              <a:latin typeface="Verdana" pitchFamily="34" charset="0"/>
            </a:endParaRPr>
          </a:p>
        </p:txBody>
      </p:sp>
      <p:sp>
        <p:nvSpPr>
          <p:cNvPr id="37" name="Rounded Rectangular Callout 36">
            <a:extLst>
              <a:ext uri="{FF2B5EF4-FFF2-40B4-BE49-F238E27FC236}">
                <a16:creationId xmlns:a16="http://schemas.microsoft.com/office/drawing/2014/main" id="{76684DB1-8ACD-8F4A-8EAD-8FD97832B18D}"/>
              </a:ext>
            </a:extLst>
          </p:cNvPr>
          <p:cNvSpPr/>
          <p:nvPr/>
        </p:nvSpPr>
        <p:spPr bwMode="auto">
          <a:xfrm>
            <a:off x="4955655" y="1000141"/>
            <a:ext cx="2257869" cy="1145477"/>
          </a:xfrm>
          <a:prstGeom prst="wedgeRoundRectCallout">
            <a:avLst>
              <a:gd name="adj1" fmla="val -56467"/>
              <a:gd name="adj2" fmla="val 124054"/>
              <a:gd name="adj3" fmla="val 16667"/>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vert="horz" wrap="square" lIns="91440" tIns="45720" rIns="91440" bIns="45720" numCol="1" rtlCol="0" anchor="t" anchorCtr="0" compatLnSpc="1">
            <a:prstTxWarp prst="textNoShape">
              <a:avLst/>
            </a:prstTxWarp>
          </a:bodyPr>
          <a:lstStyle/>
          <a:p>
            <a:r>
              <a:rPr lang="en-US" sz="1600" dirty="0">
                <a:latin typeface="Arial"/>
                <a:cs typeface="Arial"/>
              </a:rPr>
              <a:t>Side effects can feedback and become sources of noise to subsystem</a:t>
            </a:r>
          </a:p>
        </p:txBody>
      </p:sp>
      <p:sp>
        <p:nvSpPr>
          <p:cNvPr id="38" name="Bent Arrow 37">
            <a:extLst>
              <a:ext uri="{FF2B5EF4-FFF2-40B4-BE49-F238E27FC236}">
                <a16:creationId xmlns:a16="http://schemas.microsoft.com/office/drawing/2014/main" id="{E2587D31-3A32-B44F-8337-5084BD0FE5E9}"/>
              </a:ext>
            </a:extLst>
          </p:cNvPr>
          <p:cNvSpPr/>
          <p:nvPr/>
        </p:nvSpPr>
        <p:spPr bwMode="auto">
          <a:xfrm rot="5400000">
            <a:off x="8412631" y="2899893"/>
            <a:ext cx="695967" cy="981440"/>
          </a:xfrm>
          <a:prstGeom prst="bentArrow">
            <a:avLst/>
          </a:prstGeom>
          <a:solidFill>
            <a:schemeClr val="accent3">
              <a:lumMod val="20000"/>
              <a:lumOff val="80000"/>
            </a:schemeClr>
          </a:solidFill>
          <a:ln>
            <a:headEnd type="none" w="med" len="med"/>
            <a:tailEnd type="none" w="med" len="med"/>
          </a:ln>
        </p:spPr>
        <p:style>
          <a:lnRef idx="2">
            <a:schemeClr val="dk1">
              <a:shade val="50000"/>
            </a:schemeClr>
          </a:lnRef>
          <a:fillRef idx="1">
            <a:schemeClr val="dk1"/>
          </a:fillRef>
          <a:effectRef idx="0">
            <a:schemeClr val="dk1"/>
          </a:effectRef>
          <a:fontRef idx="minor">
            <a:schemeClr val="lt1"/>
          </a:fontRef>
        </p:style>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600" b="0" i="0" u="none" strike="noStrike" cap="none" normalizeH="0" baseline="0" dirty="0">
              <a:ln>
                <a:noFill/>
              </a:ln>
              <a:solidFill>
                <a:schemeClr val="tx1"/>
              </a:solidFill>
              <a:effectLst/>
              <a:latin typeface="Verdana" pitchFamily="34" charset="0"/>
            </a:endParaRPr>
          </a:p>
        </p:txBody>
      </p:sp>
      <p:sp>
        <p:nvSpPr>
          <p:cNvPr id="39" name="Right Arrow 38">
            <a:extLst>
              <a:ext uri="{FF2B5EF4-FFF2-40B4-BE49-F238E27FC236}">
                <a16:creationId xmlns:a16="http://schemas.microsoft.com/office/drawing/2014/main" id="{3FD82A7D-65CC-D943-98B8-F66E7C39804C}"/>
              </a:ext>
            </a:extLst>
          </p:cNvPr>
          <p:cNvSpPr/>
          <p:nvPr/>
        </p:nvSpPr>
        <p:spPr>
          <a:xfrm rot="2542151">
            <a:off x="9672154" y="5081228"/>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40" name="Rectangle 142">
            <a:extLst>
              <a:ext uri="{FF2B5EF4-FFF2-40B4-BE49-F238E27FC236}">
                <a16:creationId xmlns:a16="http://schemas.microsoft.com/office/drawing/2014/main" id="{AABAB6C9-89AA-9F4A-AD61-BA66CC18D2F6}"/>
              </a:ext>
            </a:extLst>
          </p:cNvPr>
          <p:cNvSpPr>
            <a:spLocks noChangeArrowheads="1"/>
          </p:cNvSpPr>
          <p:nvPr/>
        </p:nvSpPr>
        <p:spPr bwMode="auto">
          <a:xfrm>
            <a:off x="8347845" y="4499141"/>
            <a:ext cx="1449581" cy="769326"/>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84396" tIns="42198" rIns="84396" bIns="42198" anchor="ctr"/>
          <a:lstStyle/>
          <a:p>
            <a:pPr algn="ctr">
              <a:defRPr/>
            </a:pPr>
            <a:r>
              <a:rPr lang="en-US" sz="1477" dirty="0">
                <a:ea typeface="+mn-ea"/>
              </a:rPr>
              <a:t> Other System</a:t>
            </a:r>
          </a:p>
        </p:txBody>
      </p:sp>
      <p:sp>
        <p:nvSpPr>
          <p:cNvPr id="41" name="Right Arrow 40">
            <a:extLst>
              <a:ext uri="{FF2B5EF4-FFF2-40B4-BE49-F238E27FC236}">
                <a16:creationId xmlns:a16="http://schemas.microsoft.com/office/drawing/2014/main" id="{7B2BD1E0-D9B7-1643-A20F-775595251228}"/>
              </a:ext>
            </a:extLst>
          </p:cNvPr>
          <p:cNvSpPr/>
          <p:nvPr/>
        </p:nvSpPr>
        <p:spPr>
          <a:xfrm>
            <a:off x="7455695" y="4790163"/>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42" name="Right Arrow 41">
            <a:extLst>
              <a:ext uri="{FF2B5EF4-FFF2-40B4-BE49-F238E27FC236}">
                <a16:creationId xmlns:a16="http://schemas.microsoft.com/office/drawing/2014/main" id="{D55CF0C6-529C-8345-B7AD-64D7EC426921}"/>
              </a:ext>
            </a:extLst>
          </p:cNvPr>
          <p:cNvSpPr/>
          <p:nvPr/>
        </p:nvSpPr>
        <p:spPr>
          <a:xfrm>
            <a:off x="9784982" y="4798955"/>
            <a:ext cx="883018" cy="193040"/>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43" name="Right Arrow 42">
            <a:extLst>
              <a:ext uri="{FF2B5EF4-FFF2-40B4-BE49-F238E27FC236}">
                <a16:creationId xmlns:a16="http://schemas.microsoft.com/office/drawing/2014/main" id="{7B20A022-9587-9548-8D14-16541BEEDB46}"/>
              </a:ext>
            </a:extLst>
          </p:cNvPr>
          <p:cNvSpPr/>
          <p:nvPr/>
        </p:nvSpPr>
        <p:spPr>
          <a:xfrm rot="5400000">
            <a:off x="8756960" y="4079601"/>
            <a:ext cx="642232" cy="170075"/>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44" name="Right Arrow 43">
            <a:extLst>
              <a:ext uri="{FF2B5EF4-FFF2-40B4-BE49-F238E27FC236}">
                <a16:creationId xmlns:a16="http://schemas.microsoft.com/office/drawing/2014/main" id="{6D2D2187-67B0-F640-92A1-FDA5338C5BB1}"/>
              </a:ext>
            </a:extLst>
          </p:cNvPr>
          <p:cNvSpPr/>
          <p:nvPr/>
        </p:nvSpPr>
        <p:spPr>
          <a:xfrm rot="16200000" flipV="1">
            <a:off x="8792275" y="5453884"/>
            <a:ext cx="563486" cy="178191"/>
          </a:xfrm>
          <a:prstGeom prst="rightArrow">
            <a:avLst>
              <a:gd name="adj1" fmla="val 37854"/>
              <a:gd name="adj2" fmla="val 77792"/>
            </a:avLst>
          </a:prstGeom>
          <a:solidFill>
            <a:schemeClr val="accent2"/>
          </a:solidFill>
          <a:ln>
            <a:solidFill>
              <a:srgbClr val="FC4C02"/>
            </a:solidFill>
          </a:ln>
          <a:scene3d>
            <a:camera prst="orthographicFront">
              <a:rot lat="0" lon="0" rev="0"/>
            </a:camera>
            <a:lightRig rig="threePt" dir="t">
              <a:rot lat="0" lon="0" rev="1200000"/>
            </a:lightRig>
          </a:scene3d>
          <a:sp3d/>
        </p:spPr>
        <p:style>
          <a:lnRef idx="0">
            <a:schemeClr val="accent2"/>
          </a:lnRef>
          <a:fillRef idx="3">
            <a:schemeClr val="accent2"/>
          </a:fillRef>
          <a:effectRef idx="3">
            <a:schemeClr val="accent2"/>
          </a:effectRef>
          <a:fontRef idx="minor">
            <a:schemeClr val="lt1"/>
          </a:fontRef>
        </p:style>
        <p:txBody>
          <a:bodyPr lIns="84396" tIns="42198" rIns="84396" bIns="42198" anchor="ctr"/>
          <a:lstStyle/>
          <a:p>
            <a:pPr algn="ctr">
              <a:defRPr/>
            </a:pPr>
            <a:endParaRPr lang="en-GB" sz="1477" dirty="0"/>
          </a:p>
        </p:txBody>
      </p:sp>
      <p:sp>
        <p:nvSpPr>
          <p:cNvPr id="46" name="Bent Arrow 45">
            <a:extLst>
              <a:ext uri="{FF2B5EF4-FFF2-40B4-BE49-F238E27FC236}">
                <a16:creationId xmlns:a16="http://schemas.microsoft.com/office/drawing/2014/main" id="{8E7E9739-AE4B-4143-BFFA-D8FD31AA52A2}"/>
              </a:ext>
            </a:extLst>
          </p:cNvPr>
          <p:cNvSpPr/>
          <p:nvPr/>
        </p:nvSpPr>
        <p:spPr bwMode="auto">
          <a:xfrm rot="5400000">
            <a:off x="8128040" y="5571783"/>
            <a:ext cx="695967" cy="981440"/>
          </a:xfrm>
          <a:prstGeom prst="bentArrow">
            <a:avLst/>
          </a:prstGeom>
          <a:solidFill>
            <a:schemeClr val="accent3">
              <a:lumMod val="20000"/>
              <a:lumOff val="80000"/>
            </a:schemeClr>
          </a:solidFill>
          <a:ln>
            <a:headEnd type="none" w="med" len="med"/>
            <a:tailEnd type="none" w="med" len="med"/>
          </a:ln>
        </p:spPr>
        <p:style>
          <a:lnRef idx="2">
            <a:schemeClr val="dk1">
              <a:shade val="50000"/>
            </a:schemeClr>
          </a:lnRef>
          <a:fillRef idx="1">
            <a:schemeClr val="dk1"/>
          </a:fillRef>
          <a:effectRef idx="0">
            <a:schemeClr val="dk1"/>
          </a:effectRef>
          <a:fontRef idx="minor">
            <a:schemeClr val="lt1"/>
          </a:fontRef>
        </p:style>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600" b="0" i="0" u="none" strike="noStrike" cap="none" normalizeH="0" baseline="0" dirty="0">
              <a:ln>
                <a:noFill/>
              </a:ln>
              <a:solidFill>
                <a:schemeClr val="tx1"/>
              </a:solidFill>
              <a:effectLst/>
              <a:latin typeface="Verdana" pitchFamily="34" charset="0"/>
            </a:endParaRPr>
          </a:p>
        </p:txBody>
      </p:sp>
      <p:sp>
        <p:nvSpPr>
          <p:cNvPr id="47" name="Rounded Rectangular Callout 46">
            <a:extLst>
              <a:ext uri="{FF2B5EF4-FFF2-40B4-BE49-F238E27FC236}">
                <a16:creationId xmlns:a16="http://schemas.microsoft.com/office/drawing/2014/main" id="{5F81976E-B967-A243-B716-D9B3ECFD7DE1}"/>
              </a:ext>
            </a:extLst>
          </p:cNvPr>
          <p:cNvSpPr/>
          <p:nvPr/>
        </p:nvSpPr>
        <p:spPr bwMode="auto">
          <a:xfrm>
            <a:off x="7327561" y="1008303"/>
            <a:ext cx="3278365" cy="1391934"/>
          </a:xfrm>
          <a:prstGeom prst="wedgeRoundRectCallout">
            <a:avLst>
              <a:gd name="adj1" fmla="val -11557"/>
              <a:gd name="adj2" fmla="val 88588"/>
              <a:gd name="adj3" fmla="val 16667"/>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vert="horz" wrap="square" lIns="91440" tIns="45720" rIns="91440" bIns="45720" numCol="1" rtlCol="0" anchor="t" anchorCtr="0" compatLnSpc="1">
            <a:prstTxWarp prst="textNoShape">
              <a:avLst/>
            </a:prstTxWarp>
          </a:bodyPr>
          <a:lstStyle/>
          <a:p>
            <a:r>
              <a:rPr lang="en-US" sz="1600" dirty="0">
                <a:latin typeface="Arial"/>
                <a:cs typeface="Arial"/>
              </a:rPr>
              <a:t>Side effects can interact with other systems. Systems Engineering tools like Function Flow Diagrams, QFD and FMEA can help find them</a:t>
            </a:r>
          </a:p>
        </p:txBody>
      </p:sp>
      <p:sp>
        <p:nvSpPr>
          <p:cNvPr id="48" name="Rectangle 47">
            <a:extLst>
              <a:ext uri="{FF2B5EF4-FFF2-40B4-BE49-F238E27FC236}">
                <a16:creationId xmlns:a16="http://schemas.microsoft.com/office/drawing/2014/main" id="{809B2587-37A4-C642-BFE5-5D3A4D97ACA8}"/>
              </a:ext>
            </a:extLst>
          </p:cNvPr>
          <p:cNvSpPr/>
          <p:nvPr/>
        </p:nvSpPr>
        <p:spPr bwMode="auto">
          <a:xfrm>
            <a:off x="5643880" y="3042629"/>
            <a:ext cx="2626014" cy="165308"/>
          </a:xfrm>
          <a:prstGeom prst="rect">
            <a:avLst/>
          </a:prstGeom>
          <a:solidFill>
            <a:schemeClr val="accent3">
              <a:lumMod val="20000"/>
              <a:lumOff val="80000"/>
            </a:schemeClr>
          </a:solidFill>
          <a:ln>
            <a:headEnd type="none" w="med" len="med"/>
            <a:tailEnd type="none" w="med" len="med"/>
          </a:ln>
        </p:spPr>
        <p:style>
          <a:lnRef idx="2">
            <a:schemeClr val="dk1">
              <a:shade val="50000"/>
            </a:schemeClr>
          </a:lnRef>
          <a:fillRef idx="1">
            <a:schemeClr val="dk1"/>
          </a:fillRef>
          <a:effectRef idx="0">
            <a:schemeClr val="dk1"/>
          </a:effectRef>
          <a:fontRef idx="minor">
            <a:schemeClr val="lt1"/>
          </a:fontRef>
        </p:style>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US" sz="1600" b="0" i="0" u="none" strike="noStrike" cap="none" normalizeH="0" baseline="0" dirty="0">
              <a:ln>
                <a:noFill/>
              </a:ln>
              <a:solidFill>
                <a:schemeClr val="tx1"/>
              </a:solidFill>
              <a:effectLst/>
              <a:latin typeface="Verdana" pitchFamily="34" charset="0"/>
            </a:endParaRPr>
          </a:p>
        </p:txBody>
      </p:sp>
    </p:spTree>
    <p:extLst>
      <p:ext uri="{BB962C8B-B14F-4D97-AF65-F5344CB8AC3E}">
        <p14:creationId xmlns:p14="http://schemas.microsoft.com/office/powerpoint/2010/main" val="324845172"/>
      </p:ext>
    </p:extLst>
  </p:cSld>
  <p:clrMapOvr>
    <a:masterClrMapping/>
  </p:clrMapOvr>
  <p:transition>
    <p:wipe dir="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246F9C5-486B-4F1B-A913-85B54494FF4B}"/>
              </a:ext>
            </a:extLst>
          </p:cNvPr>
          <p:cNvSpPr/>
          <p:nvPr/>
        </p:nvSpPr>
        <p:spPr>
          <a:xfrm>
            <a:off x="246395" y="862080"/>
            <a:ext cx="8996163" cy="5944466"/>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291" name="Rectangle 2"/>
          <p:cNvSpPr>
            <a:spLocks noGrp="1" noChangeArrowheads="1"/>
          </p:cNvSpPr>
          <p:nvPr>
            <p:ph type="title"/>
          </p:nvPr>
        </p:nvSpPr>
        <p:spPr>
          <a:xfrm>
            <a:off x="61462" y="51454"/>
            <a:ext cx="12789417" cy="429570"/>
          </a:xfrm>
        </p:spPr>
        <p:txBody>
          <a:bodyPr/>
          <a:lstStyle/>
          <a:p>
            <a:pPr eaLnBrk="1" hangingPunct="1"/>
            <a:r>
              <a:rPr lang="en-GB" sz="3200" dirty="0">
                <a:latin typeface="Arial" charset="0"/>
              </a:rPr>
              <a:t>Example: Consistent Light: Robust to Variation?</a:t>
            </a:r>
            <a:endParaRPr lang="en-US" sz="3200" dirty="0">
              <a:latin typeface="Arial" charset="0"/>
            </a:endParaRPr>
          </a:p>
        </p:txBody>
      </p:sp>
      <p:graphicFrame>
        <p:nvGraphicFramePr>
          <p:cNvPr id="12290" name="Object 8"/>
          <p:cNvGraphicFramePr>
            <a:graphicFrameLocks noGrp="1" noChangeAspect="1"/>
          </p:cNvGraphicFramePr>
          <p:nvPr>
            <p:ph idx="4294967295"/>
            <p:extLst>
              <p:ext uri="{D42A27DB-BD31-4B8C-83A1-F6EECF244321}">
                <p14:modId xmlns:p14="http://schemas.microsoft.com/office/powerpoint/2010/main" val="4064206737"/>
              </p:ext>
            </p:extLst>
          </p:nvPr>
        </p:nvGraphicFramePr>
        <p:xfrm>
          <a:off x="432559" y="862080"/>
          <a:ext cx="8497801" cy="5856296"/>
        </p:xfrm>
        <a:graphic>
          <a:graphicData uri="http://schemas.openxmlformats.org/presentationml/2006/ole">
            <mc:AlternateContent xmlns:mc="http://schemas.openxmlformats.org/markup-compatibility/2006">
              <mc:Choice xmlns:v="urn:schemas-microsoft-com:vml" Requires="v">
                <p:oleObj name="Worksheet" r:id="rId2" imgW="14126016" imgH="9730763" progId="Excel.Sheet.8">
                  <p:embed/>
                </p:oleObj>
              </mc:Choice>
              <mc:Fallback>
                <p:oleObj name="Worksheet" r:id="rId2" imgW="14126016" imgH="9730763" progId="Excel.Sheet.8">
                  <p:embed/>
                  <p:pic>
                    <p:nvPicPr>
                      <p:cNvPr id="12290" name="Object 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2559" y="862080"/>
                        <a:ext cx="8497801" cy="5856296"/>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pic>
                </p:oleObj>
              </mc:Fallback>
            </mc:AlternateContent>
          </a:graphicData>
        </a:graphic>
      </p:graphicFrame>
    </p:spTree>
    <p:extLst>
      <p:ext uri="{BB962C8B-B14F-4D97-AF65-F5344CB8AC3E}">
        <p14:creationId xmlns:p14="http://schemas.microsoft.com/office/powerpoint/2010/main" val="4015448958"/>
      </p:ext>
    </p:extLst>
  </p:cSld>
  <p:clrMapOvr>
    <a:masterClrMapping/>
  </p:clrMapOvr>
  <p:transition>
    <p:wipe dir="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Rectangle 2"/>
          <p:cNvSpPr>
            <a:spLocks noGrp="1" noChangeArrowheads="1"/>
          </p:cNvSpPr>
          <p:nvPr>
            <p:ph type="title"/>
          </p:nvPr>
        </p:nvSpPr>
        <p:spPr>
          <a:xfrm>
            <a:off x="263242" y="306228"/>
            <a:ext cx="11010600" cy="664797"/>
          </a:xfrm>
        </p:spPr>
        <p:txBody>
          <a:bodyPr/>
          <a:lstStyle/>
          <a:p>
            <a:pPr defTabSz="761909" eaLnBrk="1" hangingPunct="1"/>
            <a:r>
              <a:rPr lang="en-GB" sz="3200" dirty="0">
                <a:latin typeface="Arial" charset="0"/>
              </a:rPr>
              <a:t>Exercise: P-Diagram</a:t>
            </a:r>
            <a:r>
              <a:rPr lang="en-GB" sz="3200" dirty="0">
                <a:latin typeface="Symbol" charset="0"/>
              </a:rPr>
              <a:t> </a:t>
            </a:r>
            <a:endParaRPr lang="en-GB" sz="3200" dirty="0">
              <a:latin typeface="Arial" charset="0"/>
            </a:endParaRPr>
          </a:p>
        </p:txBody>
      </p:sp>
      <p:sp>
        <p:nvSpPr>
          <p:cNvPr id="117763" name="Rectangle 3"/>
          <p:cNvSpPr>
            <a:spLocks noGrp="1" noChangeArrowheads="1"/>
          </p:cNvSpPr>
          <p:nvPr>
            <p:ph type="body" sz="quarter" idx="16"/>
          </p:nvPr>
        </p:nvSpPr>
        <p:spPr/>
        <p:txBody>
          <a:bodyPr/>
          <a:lstStyle/>
          <a:p>
            <a:pPr defTabSz="761909" eaLnBrk="1" hangingPunct="1">
              <a:buNone/>
            </a:pPr>
            <a:r>
              <a:rPr lang="en-GB" sz="2400" b="1" dirty="0">
                <a:latin typeface="Arial" charset="0"/>
              </a:rPr>
              <a:t>In Small teams</a:t>
            </a:r>
          </a:p>
          <a:p>
            <a:pPr defTabSz="761909" eaLnBrk="1" hangingPunct="1">
              <a:buNone/>
            </a:pPr>
            <a:endParaRPr lang="en-GB" b="1" dirty="0">
              <a:latin typeface="Arial" charset="0"/>
            </a:endParaRPr>
          </a:p>
          <a:p>
            <a:pPr defTabSz="761909" eaLnBrk="1" hangingPunct="1"/>
            <a:r>
              <a:rPr lang="en-GB" sz="2000" dirty="0">
                <a:latin typeface="Arial" charset="0"/>
              </a:rPr>
              <a:t>Consider your Munition</a:t>
            </a:r>
            <a:r>
              <a:rPr lang="en-GB" dirty="0">
                <a:latin typeface="Arial" charset="0"/>
              </a:rPr>
              <a:t> </a:t>
            </a:r>
            <a:r>
              <a:rPr lang="en-GB" sz="2000" dirty="0">
                <a:latin typeface="Arial" charset="0"/>
              </a:rPr>
              <a:t> Concept </a:t>
            </a:r>
          </a:p>
          <a:p>
            <a:pPr defTabSz="761909" eaLnBrk="1" hangingPunct="1"/>
            <a:r>
              <a:rPr lang="en-GB" sz="2000" dirty="0">
                <a:latin typeface="Arial" charset="0"/>
              </a:rPr>
              <a:t>Construct a P-Diagram for the output of Precision and Accuracy</a:t>
            </a:r>
          </a:p>
          <a:p>
            <a:pPr defTabSz="761909" eaLnBrk="1" hangingPunct="1"/>
            <a:endParaRPr lang="en-GB" sz="1600" dirty="0">
              <a:latin typeface="Arial" charset="0"/>
            </a:endParaRPr>
          </a:p>
          <a:p>
            <a:pPr defTabSz="761909" eaLnBrk="1" hangingPunct="1">
              <a:buNone/>
            </a:pPr>
            <a:r>
              <a:rPr lang="en-GB" sz="2400" b="1" dirty="0">
                <a:latin typeface="Arial" charset="0"/>
              </a:rPr>
              <a:t>Time: 30 Minutes</a:t>
            </a:r>
          </a:p>
          <a:p>
            <a:pPr lvl="1" defTabSz="761909" eaLnBrk="1" hangingPunct="1"/>
            <a:endParaRPr lang="en-GB" dirty="0">
              <a:latin typeface="Arial" charset="0"/>
            </a:endParaRPr>
          </a:p>
          <a:p>
            <a:pPr defTabSz="761909" eaLnBrk="1" hangingPunct="1"/>
            <a:endParaRPr lang="en-GB" sz="1600" dirty="0">
              <a:latin typeface="Arial" charset="0"/>
            </a:endParaRPr>
          </a:p>
          <a:p>
            <a:pPr defTabSz="761909" eaLnBrk="1" hangingPunct="1"/>
            <a:endParaRPr lang="en-GB" sz="1600" dirty="0">
              <a:latin typeface="Arial" charset="0"/>
            </a:endParaRPr>
          </a:p>
        </p:txBody>
      </p:sp>
      <p:pic>
        <p:nvPicPr>
          <p:cNvPr id="34" name="Picture 33">
            <a:extLst>
              <a:ext uri="{FF2B5EF4-FFF2-40B4-BE49-F238E27FC236}">
                <a16:creationId xmlns:a16="http://schemas.microsoft.com/office/drawing/2014/main" id="{ED6A749C-0E5E-1747-A3B5-FD6E3765527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80304" y="1838026"/>
            <a:ext cx="4588238" cy="3450070"/>
          </a:xfrm>
          <a:prstGeom prst="rect">
            <a:avLst/>
          </a:prstGeom>
        </p:spPr>
      </p:pic>
    </p:spTree>
    <p:extLst>
      <p:ext uri="{BB962C8B-B14F-4D97-AF65-F5344CB8AC3E}">
        <p14:creationId xmlns:p14="http://schemas.microsoft.com/office/powerpoint/2010/main" val="172212712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2F815344-E717-5B48-A7D9-481AE7E414B4}"/>
              </a:ext>
            </a:extLst>
          </p:cNvPr>
          <p:cNvSpPr>
            <a:spLocks noGrp="1"/>
          </p:cNvSpPr>
          <p:nvPr>
            <p:ph type="title"/>
          </p:nvPr>
        </p:nvSpPr>
        <p:spPr>
          <a:xfrm>
            <a:off x="266917" y="51454"/>
            <a:ext cx="6489700" cy="419170"/>
          </a:xfrm>
        </p:spPr>
        <p:txBody>
          <a:bodyPr/>
          <a:lstStyle/>
          <a:p>
            <a:r>
              <a:rPr lang="en-US" sz="3200" dirty="0"/>
              <a:t>Case Study Example P-Diagram</a:t>
            </a:r>
          </a:p>
        </p:txBody>
      </p:sp>
      <p:pic>
        <p:nvPicPr>
          <p:cNvPr id="5" name="Picture 4" descr="A picture containing graphical user interface&#10;&#10;Description automatically generated">
            <a:extLst>
              <a:ext uri="{FF2B5EF4-FFF2-40B4-BE49-F238E27FC236}">
                <a16:creationId xmlns:a16="http://schemas.microsoft.com/office/drawing/2014/main" id="{E9960523-532A-4273-8EFE-102F1FFAE7D6}"/>
              </a:ext>
            </a:extLst>
          </p:cNvPr>
          <p:cNvPicPr>
            <a:picLocks noChangeAspect="1"/>
          </p:cNvPicPr>
          <p:nvPr/>
        </p:nvPicPr>
        <p:blipFill rotWithShape="1">
          <a:blip r:embed="rId2">
            <a:extLst>
              <a:ext uri="{28A0092B-C50C-407E-A947-70E740481C1C}">
                <a14:useLocalDpi xmlns:a14="http://schemas.microsoft.com/office/drawing/2010/main" val="0"/>
              </a:ext>
            </a:extLst>
          </a:blip>
          <a:srcRect t="15449" r="42831" b="20864"/>
          <a:stretch/>
        </p:blipFill>
        <p:spPr>
          <a:xfrm>
            <a:off x="399672" y="830423"/>
            <a:ext cx="9997843" cy="5976123"/>
          </a:xfrm>
          <a:prstGeom prst="rect">
            <a:avLst/>
          </a:prstGeom>
        </p:spPr>
      </p:pic>
    </p:spTree>
    <p:extLst>
      <p:ext uri="{BB962C8B-B14F-4D97-AF65-F5344CB8AC3E}">
        <p14:creationId xmlns:p14="http://schemas.microsoft.com/office/powerpoint/2010/main" val="1324403997"/>
      </p:ext>
    </p:extLst>
  </p:cSld>
  <p:clrMapOvr>
    <a:masterClrMapping/>
  </p:clrMapOvr>
  <p:transition>
    <p:wipe dir="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70788"/>
            <a:ext cx="11010600" cy="664797"/>
          </a:xfrm>
        </p:spPr>
        <p:txBody>
          <a:bodyPr/>
          <a:lstStyle/>
          <a:p>
            <a:r>
              <a:rPr lang="en-US" sz="3600" dirty="0"/>
              <a:t>P - Diagram - Summary</a:t>
            </a:r>
          </a:p>
        </p:txBody>
      </p:sp>
      <p:sp>
        <p:nvSpPr>
          <p:cNvPr id="3" name="Content Placeholder 2"/>
          <p:cNvSpPr>
            <a:spLocks noGrp="1"/>
          </p:cNvSpPr>
          <p:nvPr>
            <p:ph type="body" sz="quarter" idx="16"/>
          </p:nvPr>
        </p:nvSpPr>
        <p:spPr>
          <a:xfrm>
            <a:off x="643683" y="1314646"/>
            <a:ext cx="2718704" cy="4359060"/>
          </a:xfrm>
        </p:spPr>
        <p:txBody>
          <a:bodyPr/>
          <a:lstStyle/>
          <a:p>
            <a:pPr marL="0" indent="0">
              <a:buNone/>
            </a:pPr>
            <a:r>
              <a:rPr lang="en-US" sz="2400" b="1" dirty="0"/>
              <a:t>Pros</a:t>
            </a:r>
          </a:p>
          <a:p>
            <a:r>
              <a:rPr lang="en-GB" dirty="0"/>
              <a:t>Straightforward to use</a:t>
            </a:r>
          </a:p>
          <a:p>
            <a:r>
              <a:rPr lang="en-GB" dirty="0"/>
              <a:t>Promotes discussion</a:t>
            </a:r>
          </a:p>
          <a:p>
            <a:r>
              <a:rPr lang="en-GB" dirty="0"/>
              <a:t>Captures external sources of Noise that can directly or indirectly affect system behaviour </a:t>
            </a:r>
          </a:p>
          <a:p>
            <a:r>
              <a:rPr lang="en-GB" dirty="0"/>
              <a:t>Identifies potential “side effects” – unwanted behaviours</a:t>
            </a:r>
          </a:p>
          <a:p>
            <a:pPr lvl="1"/>
            <a:endParaRPr lang="en-GB" sz="1800" dirty="0"/>
          </a:p>
        </p:txBody>
      </p:sp>
      <p:sp>
        <p:nvSpPr>
          <p:cNvPr id="4" name="Content Placeholder 3"/>
          <p:cNvSpPr>
            <a:spLocks noGrp="1"/>
          </p:cNvSpPr>
          <p:nvPr>
            <p:ph type="body" sz="quarter" idx="17"/>
          </p:nvPr>
        </p:nvSpPr>
        <p:spPr>
          <a:xfrm>
            <a:off x="3933097" y="1314646"/>
            <a:ext cx="2775026" cy="4359060"/>
          </a:xfrm>
        </p:spPr>
        <p:txBody>
          <a:bodyPr/>
          <a:lstStyle/>
          <a:p>
            <a:pPr marL="0" indent="0">
              <a:buNone/>
            </a:pPr>
            <a:r>
              <a:rPr lang="en-US" sz="2400" b="1" dirty="0"/>
              <a:t>Cons</a:t>
            </a:r>
          </a:p>
          <a:p>
            <a:r>
              <a:rPr lang="en-US" dirty="0"/>
              <a:t>Often results in many factors – but it is what it is!</a:t>
            </a:r>
          </a:p>
          <a:p>
            <a:r>
              <a:rPr lang="en-US" dirty="0"/>
              <a:t>Difficultly in bounding the “situation”</a:t>
            </a:r>
          </a:p>
        </p:txBody>
      </p:sp>
      <p:sp>
        <p:nvSpPr>
          <p:cNvPr id="6" name="Content Placeholder 3">
            <a:extLst>
              <a:ext uri="{FF2B5EF4-FFF2-40B4-BE49-F238E27FC236}">
                <a16:creationId xmlns:a16="http://schemas.microsoft.com/office/drawing/2014/main" id="{F2B02268-9BCC-0845-B3B5-083D5FD27DCF}"/>
              </a:ext>
            </a:extLst>
          </p:cNvPr>
          <p:cNvSpPr txBox="1">
            <a:spLocks/>
          </p:cNvSpPr>
          <p:nvPr/>
        </p:nvSpPr>
        <p:spPr bwMode="gray">
          <a:xfrm>
            <a:off x="7371422" y="1314646"/>
            <a:ext cx="2775026" cy="4359060"/>
          </a:xfrm>
          <a:prstGeom prst="rect">
            <a:avLst/>
          </a:prstGeom>
        </p:spPr>
        <p:txBody>
          <a:bodyPr vert="horz" wrap="square" lIns="0" tIns="0" rIns="0" bIns="0" rtlCol="0">
            <a:noAutofit/>
          </a:bodyPr>
          <a:lstStyle>
            <a:lvl1pPr marL="285750" indent="-285750" algn="l" defTabSz="1073084" rtl="0" eaLnBrk="1" latinLnBrk="0" hangingPunct="1">
              <a:lnSpc>
                <a:spcPct val="100000"/>
              </a:lnSpc>
              <a:spcBef>
                <a:spcPts val="0"/>
              </a:spcBef>
              <a:buClr>
                <a:schemeClr val="accent2"/>
              </a:buClr>
              <a:buFont typeface="Arial" panose="020B0604020202020204" pitchFamily="34" charset="0"/>
              <a:buChar char="•"/>
              <a:defRPr sz="20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8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pPr marL="0" indent="0">
              <a:buNone/>
            </a:pPr>
            <a:r>
              <a:rPr lang="en-US" sz="2400" b="1" dirty="0"/>
              <a:t>Tips</a:t>
            </a:r>
          </a:p>
          <a:p>
            <a:r>
              <a:rPr lang="en-US" sz="2000" kern="0" dirty="0"/>
              <a:t>Use a team to identify the various factors</a:t>
            </a:r>
          </a:p>
          <a:p>
            <a:r>
              <a:rPr lang="en-US" sz="2000" kern="0" dirty="0"/>
              <a:t>Take time to decide what’s in and what’s out of scope</a:t>
            </a:r>
          </a:p>
          <a:p>
            <a:r>
              <a:rPr lang="en-US" sz="2000" kern="0" dirty="0"/>
              <a:t>Clearly Define the output</a:t>
            </a:r>
          </a:p>
          <a:p>
            <a:r>
              <a:rPr lang="en-US" sz="2000" kern="0" dirty="0"/>
              <a:t>Be detailed and specific when defining the Noise and Control Factors</a:t>
            </a:r>
          </a:p>
        </p:txBody>
      </p:sp>
    </p:spTree>
    <p:extLst>
      <p:ext uri="{BB962C8B-B14F-4D97-AF65-F5344CB8AC3E}">
        <p14:creationId xmlns:p14="http://schemas.microsoft.com/office/powerpoint/2010/main" val="409767075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Rectangle 2"/>
          <p:cNvSpPr>
            <a:spLocks noGrp="1" noChangeArrowheads="1"/>
          </p:cNvSpPr>
          <p:nvPr>
            <p:ph type="title"/>
          </p:nvPr>
        </p:nvSpPr>
        <p:spPr>
          <a:xfrm>
            <a:off x="0" y="0"/>
            <a:ext cx="9404723" cy="1400530"/>
          </a:xfrm>
        </p:spPr>
        <p:txBody>
          <a:bodyPr/>
          <a:lstStyle/>
          <a:p>
            <a:pPr eaLnBrk="1" hangingPunct="1"/>
            <a:r>
              <a:rPr lang="en-GB" sz="3600" dirty="0">
                <a:latin typeface="Arial" charset="0"/>
              </a:rPr>
              <a:t>Prioritising Control and Noise Factors</a:t>
            </a:r>
          </a:p>
        </p:txBody>
      </p:sp>
      <p:sp>
        <p:nvSpPr>
          <p:cNvPr id="118787" name="Rectangle 3"/>
          <p:cNvSpPr>
            <a:spLocks noGrp="1" noChangeArrowheads="1"/>
          </p:cNvSpPr>
          <p:nvPr>
            <p:ph idx="1"/>
          </p:nvPr>
        </p:nvSpPr>
        <p:spPr>
          <a:xfrm>
            <a:off x="1424098" y="2305615"/>
            <a:ext cx="9343804" cy="2246769"/>
          </a:xfrm>
        </p:spPr>
        <p:txBody>
          <a:bodyPr>
            <a:normAutofit/>
          </a:bodyPr>
          <a:lstStyle/>
          <a:p>
            <a:pPr eaLnBrk="1" hangingPunct="1"/>
            <a:r>
              <a:rPr lang="en-GB" sz="2000" dirty="0">
                <a:latin typeface="Arial" charset="0"/>
              </a:rPr>
              <a:t>It is not uncommon for a P-Diagram to identify 50-100 noise factors and 20-50 control factors (design parameters)</a:t>
            </a:r>
          </a:p>
          <a:p>
            <a:pPr eaLnBrk="1" hangingPunct="1"/>
            <a:r>
              <a:rPr lang="en-GB" sz="2000" dirty="0">
                <a:latin typeface="Arial" charset="0"/>
              </a:rPr>
              <a:t>It is not possible to study all of these, nor is it necessary as the Pareto principle often applies (80% of the variation is due to 20% of the Noise factors)</a:t>
            </a:r>
          </a:p>
          <a:p>
            <a:pPr eaLnBrk="1" hangingPunct="1"/>
            <a:r>
              <a:rPr lang="en-GB" sz="2000" dirty="0">
                <a:latin typeface="Arial" charset="0"/>
              </a:rPr>
              <a:t>Our task is therefore to determine which of the identified noise factors are the most likely – this can be achieved using a What-Why Table </a:t>
            </a:r>
          </a:p>
        </p:txBody>
      </p:sp>
    </p:spTree>
    <p:extLst>
      <p:ext uri="{BB962C8B-B14F-4D97-AF65-F5344CB8AC3E}">
        <p14:creationId xmlns:p14="http://schemas.microsoft.com/office/powerpoint/2010/main" val="362379278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ED529636-DED3-4A1E-B1BA-7DA337CE299F}"/>
              </a:ext>
            </a:extLst>
          </p:cNvPr>
          <p:cNvSpPr/>
          <p:nvPr/>
        </p:nvSpPr>
        <p:spPr>
          <a:xfrm>
            <a:off x="567088" y="1477574"/>
            <a:ext cx="4235026" cy="1737965"/>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105" name="Rectangle 2"/>
          <p:cNvSpPr>
            <a:spLocks noGrp="1" noChangeArrowheads="1"/>
          </p:cNvSpPr>
          <p:nvPr>
            <p:ph type="title"/>
          </p:nvPr>
        </p:nvSpPr>
        <p:spPr>
          <a:xfrm>
            <a:off x="103660" y="15735"/>
            <a:ext cx="11010600" cy="664797"/>
          </a:xfrm>
        </p:spPr>
        <p:txBody>
          <a:bodyPr/>
          <a:lstStyle/>
          <a:p>
            <a:r>
              <a:rPr lang="en-GB" altLang="en-US" dirty="0"/>
              <a:t>What-Why Table</a:t>
            </a:r>
          </a:p>
        </p:txBody>
      </p:sp>
      <p:sp>
        <p:nvSpPr>
          <p:cNvPr id="47106" name="Rectangle 3"/>
          <p:cNvSpPr>
            <a:spLocks noGrp="1" noChangeArrowheads="1"/>
          </p:cNvSpPr>
          <p:nvPr>
            <p:ph type="body" sz="quarter" idx="16"/>
          </p:nvPr>
        </p:nvSpPr>
        <p:spPr>
          <a:xfrm>
            <a:off x="7526840" y="1194105"/>
            <a:ext cx="4098072" cy="5448984"/>
          </a:xfrm>
        </p:spPr>
        <p:txBody>
          <a:bodyPr/>
          <a:lstStyle/>
          <a:p>
            <a:pPr marL="0" indent="0">
              <a:buNone/>
            </a:pPr>
            <a:r>
              <a:rPr lang="en-GB" altLang="en-US" dirty="0"/>
              <a:t>What is it? </a:t>
            </a:r>
          </a:p>
          <a:p>
            <a:r>
              <a:rPr lang="en-GB" altLang="en-US" sz="1600" dirty="0"/>
              <a:t>The What-Why table allows a design team to assess which factors are most likely to influence the robustness of a nominal design </a:t>
            </a:r>
          </a:p>
          <a:p>
            <a:r>
              <a:rPr lang="en-GB" altLang="en-US" sz="1600" dirty="0"/>
              <a:t>Certain indirect noise factors will only influence certain design parameters (control factors). This relationship is not evident in a P-diagram but can be captured through the construction of a What-Why table</a:t>
            </a:r>
            <a:endParaRPr lang="en-GB" altLang="ja-JP" sz="1600" dirty="0"/>
          </a:p>
          <a:p>
            <a:pPr marL="0" indent="0">
              <a:buNone/>
            </a:pPr>
            <a:r>
              <a:rPr lang="en-GB" altLang="en-US" dirty="0"/>
              <a:t>How to do it</a:t>
            </a:r>
          </a:p>
          <a:p>
            <a:r>
              <a:rPr lang="en-GB" altLang="en-US" sz="1600" dirty="0"/>
              <a:t>Each noise factor is assessed as to how much variation it might cause around the nominal value of each design parameter (control factor)</a:t>
            </a:r>
          </a:p>
          <a:p>
            <a:r>
              <a:rPr lang="en-GB" altLang="en-US" sz="1600" dirty="0"/>
              <a:t>Noise factors with no relationship to any design parameter (control factors) are direct noise factors and are dealt with separately.</a:t>
            </a:r>
          </a:p>
        </p:txBody>
      </p:sp>
      <p:pic>
        <p:nvPicPr>
          <p:cNvPr id="3" name="Picture 2">
            <a:extLst>
              <a:ext uri="{FF2B5EF4-FFF2-40B4-BE49-F238E27FC236}">
                <a16:creationId xmlns:a16="http://schemas.microsoft.com/office/drawing/2014/main" id="{E4DD6E31-36A6-1347-B1C3-E3D7AEDA435C}"/>
              </a:ext>
            </a:extLst>
          </p:cNvPr>
          <p:cNvPicPr>
            <a:picLocks noChangeAspect="1"/>
          </p:cNvPicPr>
          <p:nvPr/>
        </p:nvPicPr>
        <p:blipFill>
          <a:blip r:embed="rId3"/>
          <a:stretch>
            <a:fillRect/>
          </a:stretch>
        </p:blipFill>
        <p:spPr>
          <a:xfrm>
            <a:off x="645208" y="1547329"/>
            <a:ext cx="4081670" cy="1563332"/>
          </a:xfrm>
          <a:prstGeom prst="rect">
            <a:avLst/>
          </a:prstGeom>
        </p:spPr>
      </p:pic>
      <p:pic>
        <p:nvPicPr>
          <p:cNvPr id="4" name="Picture 3" descr="Table&#10;&#10;Description automatically generated with low confidence">
            <a:extLst>
              <a:ext uri="{FF2B5EF4-FFF2-40B4-BE49-F238E27FC236}">
                <a16:creationId xmlns:a16="http://schemas.microsoft.com/office/drawing/2014/main" id="{1D4BEF88-8F0B-45F1-AC9E-B61561C14A94}"/>
              </a:ext>
            </a:extLst>
          </p:cNvPr>
          <p:cNvPicPr>
            <a:picLocks noChangeAspect="1"/>
          </p:cNvPicPr>
          <p:nvPr/>
        </p:nvPicPr>
        <p:blipFill rotWithShape="1">
          <a:blip r:embed="rId4">
            <a:extLst>
              <a:ext uri="{28A0092B-C50C-407E-A947-70E740481C1C}">
                <a14:useLocalDpi xmlns:a14="http://schemas.microsoft.com/office/drawing/2010/main" val="0"/>
              </a:ext>
            </a:extLst>
          </a:blip>
          <a:srcRect l="-19371" t="15188" r="19371" b="30306"/>
          <a:stretch/>
        </p:blipFill>
        <p:spPr>
          <a:xfrm>
            <a:off x="-756953" y="4056177"/>
            <a:ext cx="7920762" cy="2316471"/>
          </a:xfrm>
          <a:prstGeom prst="rect">
            <a:avLst/>
          </a:prstGeom>
        </p:spPr>
      </p:pic>
      <p:sp>
        <p:nvSpPr>
          <p:cNvPr id="6" name="Arrow: Bent 5">
            <a:extLst>
              <a:ext uri="{FF2B5EF4-FFF2-40B4-BE49-F238E27FC236}">
                <a16:creationId xmlns:a16="http://schemas.microsoft.com/office/drawing/2014/main" id="{41141C06-6847-4A74-8254-6286FBAF6E0E}"/>
              </a:ext>
            </a:extLst>
          </p:cNvPr>
          <p:cNvSpPr/>
          <p:nvPr/>
        </p:nvSpPr>
        <p:spPr>
          <a:xfrm rot="5400000">
            <a:off x="4984798" y="2901988"/>
            <a:ext cx="813816" cy="868680"/>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3414026358"/>
      </p:ext>
    </p:extLst>
  </p:cSld>
  <p:clrMapOvr>
    <a:masterClrMapping/>
  </p:clrMapOvr>
  <p:transition/>
</p:sld>
</file>

<file path=ppt/slides/slide3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9153" name="Rectangle 2"/>
          <p:cNvSpPr>
            <a:spLocks noGrp="1" noChangeArrowheads="1"/>
          </p:cNvSpPr>
          <p:nvPr>
            <p:ph type="title"/>
          </p:nvPr>
        </p:nvSpPr>
        <p:spPr>
          <a:xfrm>
            <a:off x="131418" y="129666"/>
            <a:ext cx="10079382" cy="1400530"/>
          </a:xfrm>
        </p:spPr>
        <p:txBody>
          <a:bodyPr/>
          <a:lstStyle/>
          <a:p>
            <a:r>
              <a:rPr lang="en-GB" altLang="en-US" sz="3200" dirty="0"/>
              <a:t>Process for Constructing a What-Why Table</a:t>
            </a:r>
          </a:p>
        </p:txBody>
      </p:sp>
      <p:sp>
        <p:nvSpPr>
          <p:cNvPr id="49154" name="Rectangle 3"/>
          <p:cNvSpPr>
            <a:spLocks noGrp="1" noChangeArrowheads="1"/>
          </p:cNvSpPr>
          <p:nvPr>
            <p:ph idx="1"/>
          </p:nvPr>
        </p:nvSpPr>
        <p:spPr>
          <a:xfrm>
            <a:off x="1718378" y="1356059"/>
            <a:ext cx="8229600" cy="4914894"/>
          </a:xfrm>
        </p:spPr>
        <p:txBody>
          <a:bodyPr>
            <a:normAutofit fontScale="70000" lnSpcReduction="20000"/>
          </a:bodyPr>
          <a:lstStyle/>
          <a:p>
            <a:pPr marL="0" indent="0">
              <a:lnSpc>
                <a:spcPct val="120000"/>
              </a:lnSpc>
              <a:spcBef>
                <a:spcPts val="0"/>
              </a:spcBef>
              <a:buNone/>
            </a:pPr>
            <a:r>
              <a:rPr lang="en-GB" altLang="en-US" sz="1700" b="1" dirty="0"/>
              <a:t>Step 1:	</a:t>
            </a:r>
          </a:p>
          <a:p>
            <a:pPr>
              <a:lnSpc>
                <a:spcPct val="120000"/>
              </a:lnSpc>
              <a:spcBef>
                <a:spcPts val="0"/>
              </a:spcBef>
            </a:pPr>
            <a:r>
              <a:rPr lang="en-GB" altLang="en-US" dirty="0"/>
              <a:t>Using the P-diagram, the Design Parameters (Control Factors) are listed down the left hand side of the table and all Noise Factors are listed across the top</a:t>
            </a:r>
          </a:p>
          <a:p>
            <a:pPr marL="0" indent="0">
              <a:lnSpc>
                <a:spcPct val="120000"/>
              </a:lnSpc>
              <a:spcBef>
                <a:spcPts val="0"/>
              </a:spcBef>
              <a:buNone/>
            </a:pPr>
            <a:r>
              <a:rPr lang="en-GB" altLang="en-US" sz="1700" b="1" dirty="0"/>
              <a:t>Step 2:</a:t>
            </a:r>
          </a:p>
          <a:p>
            <a:pPr>
              <a:lnSpc>
                <a:spcPct val="120000"/>
              </a:lnSpc>
              <a:spcBef>
                <a:spcPts val="0"/>
              </a:spcBef>
            </a:pPr>
            <a:r>
              <a:rPr lang="en-GB" altLang="en-US" dirty="0"/>
              <a:t>Each Design Parameter (Control Factor) is given a weighing in terms of the strength of it’</a:t>
            </a:r>
            <a:r>
              <a:rPr lang="en-GB" altLang="ja-JP" dirty="0"/>
              <a:t>s potential EFFECT on the selected output Y.  In other words:</a:t>
            </a:r>
          </a:p>
          <a:p>
            <a:pPr lvl="1">
              <a:lnSpc>
                <a:spcPct val="120000"/>
              </a:lnSpc>
              <a:spcBef>
                <a:spcPts val="0"/>
              </a:spcBef>
            </a:pPr>
            <a:r>
              <a:rPr lang="en-GB" altLang="en-US" dirty="0"/>
              <a:t>How sensitive do we think the output is to variation in this design parameter ? -</a:t>
            </a:r>
            <a:br>
              <a:rPr lang="en-GB" altLang="en-US" dirty="0"/>
            </a:br>
            <a:r>
              <a:rPr lang="en-GB" altLang="en-US" dirty="0"/>
              <a:t>If the design parameter varies, within its expected range, will we see a little or a lot of variation in the output?</a:t>
            </a:r>
          </a:p>
          <a:p>
            <a:pPr lvl="1">
              <a:lnSpc>
                <a:spcPct val="120000"/>
              </a:lnSpc>
              <a:spcBef>
                <a:spcPts val="0"/>
              </a:spcBef>
            </a:pPr>
            <a:r>
              <a:rPr lang="en-GB" altLang="en-US" dirty="0"/>
              <a:t>Typically a 1,3,9 scale is used (blank=no effect,1 = little effect, 3 =moderate 9 = strong effect)</a:t>
            </a:r>
          </a:p>
          <a:p>
            <a:pPr marL="0" indent="0">
              <a:lnSpc>
                <a:spcPct val="120000"/>
              </a:lnSpc>
              <a:spcBef>
                <a:spcPts val="0"/>
              </a:spcBef>
              <a:buNone/>
            </a:pPr>
            <a:r>
              <a:rPr lang="en-GB" altLang="en-US" sz="1700" b="1" dirty="0"/>
              <a:t>Step 3:</a:t>
            </a:r>
          </a:p>
          <a:p>
            <a:pPr>
              <a:lnSpc>
                <a:spcPct val="120000"/>
              </a:lnSpc>
              <a:spcBef>
                <a:spcPts val="0"/>
              </a:spcBef>
            </a:pPr>
            <a:r>
              <a:rPr lang="en-GB" altLang="en-US" dirty="0"/>
              <a:t>The body of the table is populated by rating how the expected variation in each Noise Factor will change the value of the Design Parameter and thereby affect its ability to achieve the required target output. The question is: “Does the variation in the Noise Factor cause variation in the Design Parameter?” If yes – by how much?</a:t>
            </a:r>
          </a:p>
          <a:p>
            <a:pPr lvl="1">
              <a:lnSpc>
                <a:spcPct val="120000"/>
              </a:lnSpc>
              <a:spcBef>
                <a:spcPts val="0"/>
              </a:spcBef>
            </a:pPr>
            <a:r>
              <a:rPr lang="en-GB" altLang="en-US" dirty="0"/>
              <a:t>Typically a 1,3,9 scale is used (blank=no effect,1 = little effect, 3 =moderate 9 = strong effect)</a:t>
            </a:r>
          </a:p>
          <a:p>
            <a:pPr marL="0" indent="0">
              <a:lnSpc>
                <a:spcPct val="120000"/>
              </a:lnSpc>
              <a:spcBef>
                <a:spcPts val="0"/>
              </a:spcBef>
              <a:buNone/>
            </a:pPr>
            <a:r>
              <a:rPr lang="en-GB" altLang="en-US" sz="1700" b="1" dirty="0"/>
              <a:t>Step 4:</a:t>
            </a:r>
          </a:p>
          <a:p>
            <a:pPr>
              <a:lnSpc>
                <a:spcPct val="120000"/>
              </a:lnSpc>
              <a:spcBef>
                <a:spcPts val="0"/>
              </a:spcBef>
            </a:pPr>
            <a:r>
              <a:rPr lang="en-GB" altLang="en-US" dirty="0"/>
              <a:t>The values from step 3 and 4 are multiplied together and summed by row and column to enable prioritisation. </a:t>
            </a:r>
          </a:p>
          <a:p>
            <a:endParaRPr lang="en-GB" altLang="en-US" dirty="0"/>
          </a:p>
        </p:txBody>
      </p:sp>
    </p:spTree>
    <p:extLst>
      <p:ext uri="{BB962C8B-B14F-4D97-AF65-F5344CB8AC3E}">
        <p14:creationId xmlns:p14="http://schemas.microsoft.com/office/powerpoint/2010/main" val="395293760"/>
      </p:ext>
    </p:extLst>
  </p:cSld>
  <p:clrMapOvr>
    <a:masterClrMapping/>
  </p:clrMapOv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41"/>
          <p:cNvSpPr>
            <a:spLocks noGrp="1"/>
          </p:cNvSpPr>
          <p:nvPr>
            <p:ph type="title"/>
          </p:nvPr>
        </p:nvSpPr>
        <p:spPr>
          <a:xfrm>
            <a:off x="164308" y="81760"/>
            <a:ext cx="9260682" cy="1041400"/>
          </a:xfrm>
        </p:spPr>
        <p:txBody>
          <a:bodyPr/>
          <a:lstStyle/>
          <a:p>
            <a:r>
              <a:rPr lang="en-GB" sz="2800" dirty="0">
                <a:latin typeface="Arial" charset="0"/>
              </a:rPr>
              <a:t>Extract from a What and Why table for a Braking System</a:t>
            </a:r>
          </a:p>
        </p:txBody>
      </p:sp>
      <p:sp>
        <p:nvSpPr>
          <p:cNvPr id="9" name="Rectangle 14"/>
          <p:cNvSpPr>
            <a:spLocks noChangeArrowheads="1"/>
          </p:cNvSpPr>
          <p:nvPr/>
        </p:nvSpPr>
        <p:spPr bwMode="auto">
          <a:xfrm>
            <a:off x="3257552" y="2025652"/>
            <a:ext cx="620713" cy="1236663"/>
          </a:xfrm>
          <a:prstGeom prst="rect">
            <a:avLst/>
          </a:prstGeom>
          <a:solidFill>
            <a:schemeClr val="accent6">
              <a:lumMod val="20000"/>
              <a:lumOff val="80000"/>
            </a:schemeClr>
          </a:solidFill>
          <a:ln w="9525">
            <a:noFill/>
            <a:miter lim="800000"/>
            <a:headEnd/>
            <a:tailEnd/>
          </a:ln>
        </p:spPr>
        <p:txBody>
          <a:bodyPr lIns="91429" tIns="45715" rIns="91429" bIns="45715"/>
          <a:lstStyle/>
          <a:p>
            <a:pPr>
              <a:defRPr/>
            </a:pPr>
            <a:endParaRPr lang="en-US" sz="1800" dirty="0">
              <a:ea typeface="+mn-ea"/>
            </a:endParaRPr>
          </a:p>
        </p:txBody>
      </p:sp>
      <p:sp>
        <p:nvSpPr>
          <p:cNvPr id="10" name="Rectangle 15"/>
          <p:cNvSpPr>
            <a:spLocks noChangeArrowheads="1"/>
          </p:cNvSpPr>
          <p:nvPr/>
        </p:nvSpPr>
        <p:spPr bwMode="auto">
          <a:xfrm>
            <a:off x="3876675" y="2025652"/>
            <a:ext cx="5543550" cy="1236663"/>
          </a:xfrm>
          <a:prstGeom prst="rect">
            <a:avLst/>
          </a:prstGeom>
          <a:solidFill>
            <a:schemeClr val="accent6">
              <a:lumMod val="20000"/>
              <a:lumOff val="80000"/>
            </a:schemeClr>
          </a:solidFill>
          <a:ln w="9525">
            <a:noFill/>
            <a:miter lim="800000"/>
            <a:headEnd/>
            <a:tailEnd/>
          </a:ln>
        </p:spPr>
        <p:txBody>
          <a:bodyPr lIns="91429" tIns="45715" rIns="91429" bIns="45715"/>
          <a:lstStyle/>
          <a:p>
            <a:pPr>
              <a:defRPr/>
            </a:pPr>
            <a:endParaRPr lang="en-US" sz="1800" dirty="0">
              <a:ea typeface="+mn-ea"/>
            </a:endParaRPr>
          </a:p>
        </p:txBody>
      </p:sp>
      <p:sp>
        <p:nvSpPr>
          <p:cNvPr id="27654" name="Rectangle 16"/>
          <p:cNvSpPr>
            <a:spLocks noChangeArrowheads="1"/>
          </p:cNvSpPr>
          <p:nvPr/>
        </p:nvSpPr>
        <p:spPr bwMode="auto">
          <a:xfrm>
            <a:off x="1999019" y="3203575"/>
            <a:ext cx="1266825" cy="1568450"/>
          </a:xfrm>
          <a:prstGeom prst="rect">
            <a:avLst/>
          </a:prstGeom>
          <a:solidFill>
            <a:srgbClr val="FF9999"/>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12" name="Rectangle 17"/>
          <p:cNvSpPr>
            <a:spLocks noChangeArrowheads="1"/>
          </p:cNvSpPr>
          <p:nvPr/>
        </p:nvSpPr>
        <p:spPr bwMode="auto">
          <a:xfrm>
            <a:off x="3257552" y="3260725"/>
            <a:ext cx="620713" cy="1512888"/>
          </a:xfrm>
          <a:prstGeom prst="rect">
            <a:avLst/>
          </a:prstGeom>
          <a:solidFill>
            <a:schemeClr val="accent6">
              <a:lumMod val="20000"/>
              <a:lumOff val="80000"/>
            </a:schemeClr>
          </a:solidFill>
          <a:ln w="9525">
            <a:noFill/>
            <a:miter lim="800000"/>
            <a:headEnd/>
            <a:tailEnd/>
          </a:ln>
        </p:spPr>
        <p:txBody>
          <a:bodyPr lIns="91429" tIns="45715" rIns="91429" bIns="45715"/>
          <a:lstStyle/>
          <a:p>
            <a:pPr>
              <a:defRPr/>
            </a:pPr>
            <a:endParaRPr lang="en-US" sz="1800" dirty="0">
              <a:ea typeface="+mn-ea"/>
            </a:endParaRPr>
          </a:p>
        </p:txBody>
      </p:sp>
      <p:sp>
        <p:nvSpPr>
          <p:cNvPr id="27656" name="Rectangle 18"/>
          <p:cNvSpPr>
            <a:spLocks noChangeArrowheads="1"/>
          </p:cNvSpPr>
          <p:nvPr/>
        </p:nvSpPr>
        <p:spPr bwMode="auto">
          <a:xfrm>
            <a:off x="9418640" y="3260725"/>
            <a:ext cx="427037" cy="1512888"/>
          </a:xfrm>
          <a:prstGeom prst="rect">
            <a:avLst/>
          </a:prstGeom>
          <a:solidFill>
            <a:srgbClr val="FFC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7657" name="Rectangle 19"/>
          <p:cNvSpPr>
            <a:spLocks noChangeArrowheads="1"/>
          </p:cNvSpPr>
          <p:nvPr/>
        </p:nvSpPr>
        <p:spPr bwMode="auto">
          <a:xfrm>
            <a:off x="3876675" y="4772025"/>
            <a:ext cx="5543550" cy="241300"/>
          </a:xfrm>
          <a:prstGeom prst="rect">
            <a:avLst/>
          </a:prstGeom>
          <a:solidFill>
            <a:srgbClr val="FFC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7658" name="Rectangle 20"/>
          <p:cNvSpPr>
            <a:spLocks noChangeArrowheads="1"/>
          </p:cNvSpPr>
          <p:nvPr/>
        </p:nvSpPr>
        <p:spPr bwMode="auto">
          <a:xfrm>
            <a:off x="5567363" y="2070101"/>
            <a:ext cx="525410" cy="1428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900" b="1" i="1" dirty="0">
                <a:solidFill>
                  <a:srgbClr val="000000"/>
                </a:solidFill>
              </a:rPr>
              <a:t>Deterior- </a:t>
            </a:r>
            <a:endParaRPr lang="en-US" sz="2000" dirty="0"/>
          </a:p>
        </p:txBody>
      </p:sp>
      <p:sp>
        <p:nvSpPr>
          <p:cNvPr id="27659" name="Rectangle 21"/>
          <p:cNvSpPr>
            <a:spLocks noChangeArrowheads="1"/>
          </p:cNvSpPr>
          <p:nvPr/>
        </p:nvSpPr>
        <p:spPr bwMode="auto">
          <a:xfrm>
            <a:off x="5672140" y="2228851"/>
            <a:ext cx="290273" cy="27699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900" b="1" i="1" dirty="0">
                <a:solidFill>
                  <a:srgbClr val="000000"/>
                </a:solidFill>
              </a:rPr>
              <a:t>ation</a:t>
            </a:r>
            <a:endParaRPr lang="en-US" sz="2000" dirty="0"/>
          </a:p>
        </p:txBody>
      </p:sp>
      <p:sp>
        <p:nvSpPr>
          <p:cNvPr id="27660" name="Rectangle 22"/>
          <p:cNvSpPr>
            <a:spLocks noChangeArrowheads="1"/>
          </p:cNvSpPr>
          <p:nvPr/>
        </p:nvSpPr>
        <p:spPr bwMode="auto">
          <a:xfrm>
            <a:off x="6207129" y="2992537"/>
            <a:ext cx="347657"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Temp</a:t>
            </a:r>
            <a:endParaRPr lang="en-US" sz="2400" dirty="0"/>
          </a:p>
        </p:txBody>
      </p:sp>
      <p:sp>
        <p:nvSpPr>
          <p:cNvPr id="27661" name="Rectangle 23"/>
          <p:cNvSpPr>
            <a:spLocks noChangeArrowheads="1"/>
          </p:cNvSpPr>
          <p:nvPr/>
        </p:nvSpPr>
        <p:spPr bwMode="auto">
          <a:xfrm>
            <a:off x="6730737" y="2991695"/>
            <a:ext cx="433387" cy="15478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Water</a:t>
            </a:r>
            <a:endParaRPr lang="en-US" sz="2400" dirty="0"/>
          </a:p>
        </p:txBody>
      </p:sp>
      <p:sp>
        <p:nvSpPr>
          <p:cNvPr id="27662" name="Rectangle 24"/>
          <p:cNvSpPr>
            <a:spLocks noChangeArrowheads="1"/>
          </p:cNvSpPr>
          <p:nvPr/>
        </p:nvSpPr>
        <p:spPr bwMode="auto">
          <a:xfrm>
            <a:off x="7230473" y="2980739"/>
            <a:ext cx="540930" cy="3077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Contam.</a:t>
            </a:r>
            <a:endParaRPr lang="en-US" sz="2400" dirty="0"/>
          </a:p>
        </p:txBody>
      </p:sp>
      <p:sp>
        <p:nvSpPr>
          <p:cNvPr id="27663" name="Rectangle 25"/>
          <p:cNvSpPr>
            <a:spLocks noChangeArrowheads="1"/>
          </p:cNvSpPr>
          <p:nvPr/>
        </p:nvSpPr>
        <p:spPr bwMode="auto">
          <a:xfrm>
            <a:off x="7808527" y="2925763"/>
            <a:ext cx="517524"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Vehicle </a:t>
            </a:r>
            <a:endParaRPr lang="en-US" sz="2400" dirty="0"/>
          </a:p>
        </p:txBody>
      </p:sp>
      <p:sp>
        <p:nvSpPr>
          <p:cNvPr id="27664" name="Rectangle 26"/>
          <p:cNvSpPr>
            <a:spLocks noChangeArrowheads="1"/>
          </p:cNvSpPr>
          <p:nvPr/>
        </p:nvSpPr>
        <p:spPr bwMode="auto">
          <a:xfrm>
            <a:off x="7907867" y="3073399"/>
            <a:ext cx="334963" cy="15875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load</a:t>
            </a:r>
            <a:endParaRPr lang="en-US" sz="2400" dirty="0"/>
          </a:p>
        </p:txBody>
      </p:sp>
      <p:sp>
        <p:nvSpPr>
          <p:cNvPr id="27665" name="Rectangle 27"/>
          <p:cNvSpPr>
            <a:spLocks noChangeArrowheads="1"/>
          </p:cNvSpPr>
          <p:nvPr/>
        </p:nvSpPr>
        <p:spPr bwMode="auto">
          <a:xfrm>
            <a:off x="8336499" y="2942382"/>
            <a:ext cx="489464"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Vehicle </a:t>
            </a:r>
            <a:endParaRPr lang="en-US" sz="2400" dirty="0"/>
          </a:p>
        </p:txBody>
      </p:sp>
      <p:sp>
        <p:nvSpPr>
          <p:cNvPr id="27666" name="Rectangle 28"/>
          <p:cNvSpPr>
            <a:spLocks noChangeArrowheads="1"/>
          </p:cNvSpPr>
          <p:nvPr/>
        </p:nvSpPr>
        <p:spPr bwMode="auto">
          <a:xfrm>
            <a:off x="8379620" y="3078581"/>
            <a:ext cx="411159"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speed</a:t>
            </a:r>
            <a:endParaRPr lang="en-US" sz="2400" dirty="0"/>
          </a:p>
        </p:txBody>
      </p:sp>
      <p:sp>
        <p:nvSpPr>
          <p:cNvPr id="27667" name="Rectangle 29"/>
          <p:cNvSpPr>
            <a:spLocks noChangeArrowheads="1"/>
          </p:cNvSpPr>
          <p:nvPr/>
        </p:nvSpPr>
        <p:spPr bwMode="auto">
          <a:xfrm>
            <a:off x="9009064" y="2948803"/>
            <a:ext cx="358236" cy="13849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900" dirty="0">
                <a:solidFill>
                  <a:srgbClr val="000000"/>
                </a:solidFill>
              </a:rPr>
              <a:t>Road </a:t>
            </a:r>
            <a:endParaRPr lang="en-US" sz="2000" dirty="0"/>
          </a:p>
        </p:txBody>
      </p:sp>
      <p:sp>
        <p:nvSpPr>
          <p:cNvPr id="27668" name="Rectangle 30"/>
          <p:cNvSpPr>
            <a:spLocks noChangeArrowheads="1"/>
          </p:cNvSpPr>
          <p:nvPr/>
        </p:nvSpPr>
        <p:spPr bwMode="auto">
          <a:xfrm>
            <a:off x="8875178" y="3098609"/>
            <a:ext cx="538699" cy="13849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900" dirty="0">
                <a:solidFill>
                  <a:srgbClr val="000000"/>
                </a:solidFill>
              </a:rPr>
              <a:t>condition</a:t>
            </a:r>
            <a:endParaRPr lang="en-US" sz="2000" dirty="0"/>
          </a:p>
        </p:txBody>
      </p:sp>
      <p:sp>
        <p:nvSpPr>
          <p:cNvPr id="27669" name="Rectangle 31"/>
          <p:cNvSpPr>
            <a:spLocks noChangeArrowheads="1"/>
          </p:cNvSpPr>
          <p:nvPr/>
        </p:nvSpPr>
        <p:spPr bwMode="auto">
          <a:xfrm>
            <a:off x="2757488" y="3281361"/>
            <a:ext cx="374577"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Rotor </a:t>
            </a:r>
            <a:endParaRPr lang="en-US" sz="2400" dirty="0"/>
          </a:p>
        </p:txBody>
      </p:sp>
      <p:sp>
        <p:nvSpPr>
          <p:cNvPr id="27670" name="Rectangle 32"/>
          <p:cNvSpPr>
            <a:spLocks noChangeArrowheads="1"/>
          </p:cNvSpPr>
          <p:nvPr/>
        </p:nvSpPr>
        <p:spPr bwMode="auto">
          <a:xfrm>
            <a:off x="2673036" y="3423825"/>
            <a:ext cx="626104"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thickness</a:t>
            </a:r>
            <a:endParaRPr lang="en-US" sz="2400" dirty="0"/>
          </a:p>
        </p:txBody>
      </p:sp>
      <p:sp>
        <p:nvSpPr>
          <p:cNvPr id="27671" name="Rectangle 33"/>
          <p:cNvSpPr>
            <a:spLocks noChangeArrowheads="1"/>
          </p:cNvSpPr>
          <p:nvPr/>
        </p:nvSpPr>
        <p:spPr bwMode="auto">
          <a:xfrm>
            <a:off x="3540125" y="3378200"/>
            <a:ext cx="81754"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dirty="0">
                <a:solidFill>
                  <a:srgbClr val="000000"/>
                </a:solidFill>
              </a:rPr>
              <a:t>3</a:t>
            </a:r>
            <a:endParaRPr lang="en-US" sz="2400" dirty="0"/>
          </a:p>
        </p:txBody>
      </p:sp>
      <p:sp>
        <p:nvSpPr>
          <p:cNvPr id="27672" name="Rectangle 34"/>
          <p:cNvSpPr>
            <a:spLocks noChangeArrowheads="1"/>
          </p:cNvSpPr>
          <p:nvPr/>
        </p:nvSpPr>
        <p:spPr bwMode="auto">
          <a:xfrm>
            <a:off x="4679950" y="3381375"/>
            <a:ext cx="71438" cy="1539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9</a:t>
            </a:r>
            <a:endParaRPr lang="en-US" sz="2400" dirty="0"/>
          </a:p>
        </p:txBody>
      </p:sp>
      <p:sp>
        <p:nvSpPr>
          <p:cNvPr id="27673" name="Rectangle 35"/>
          <p:cNvSpPr>
            <a:spLocks noChangeArrowheads="1"/>
          </p:cNvSpPr>
          <p:nvPr/>
        </p:nvSpPr>
        <p:spPr bwMode="auto">
          <a:xfrm>
            <a:off x="5789615" y="3381375"/>
            <a:ext cx="71437" cy="1539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9</a:t>
            </a:r>
            <a:endParaRPr lang="en-US" sz="2400" dirty="0"/>
          </a:p>
        </p:txBody>
      </p:sp>
      <p:sp>
        <p:nvSpPr>
          <p:cNvPr id="27674" name="Rectangle 36"/>
          <p:cNvSpPr>
            <a:spLocks noChangeArrowheads="1"/>
          </p:cNvSpPr>
          <p:nvPr/>
        </p:nvSpPr>
        <p:spPr bwMode="auto">
          <a:xfrm>
            <a:off x="6342064" y="3381375"/>
            <a:ext cx="70532"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3</a:t>
            </a:r>
            <a:endParaRPr lang="en-US" sz="2400" dirty="0"/>
          </a:p>
        </p:txBody>
      </p:sp>
      <p:sp>
        <p:nvSpPr>
          <p:cNvPr id="27675" name="Rectangle 37"/>
          <p:cNvSpPr>
            <a:spLocks noChangeArrowheads="1"/>
          </p:cNvSpPr>
          <p:nvPr/>
        </p:nvSpPr>
        <p:spPr bwMode="auto">
          <a:xfrm>
            <a:off x="9561514" y="3379788"/>
            <a:ext cx="163506"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63</a:t>
            </a:r>
            <a:endParaRPr lang="en-US" sz="2400" dirty="0"/>
          </a:p>
        </p:txBody>
      </p:sp>
      <p:sp>
        <p:nvSpPr>
          <p:cNvPr id="27676" name="Rectangle 38"/>
          <p:cNvSpPr>
            <a:spLocks noChangeArrowheads="1"/>
          </p:cNvSpPr>
          <p:nvPr/>
        </p:nvSpPr>
        <p:spPr bwMode="auto">
          <a:xfrm>
            <a:off x="2808288" y="3671844"/>
            <a:ext cx="517525" cy="1539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Pad area</a:t>
            </a:r>
            <a:endParaRPr lang="en-US" sz="2400" dirty="0"/>
          </a:p>
        </p:txBody>
      </p:sp>
      <p:sp>
        <p:nvSpPr>
          <p:cNvPr id="27677" name="Rectangle 39"/>
          <p:cNvSpPr>
            <a:spLocks noChangeArrowheads="1"/>
          </p:cNvSpPr>
          <p:nvPr/>
        </p:nvSpPr>
        <p:spPr bwMode="auto">
          <a:xfrm>
            <a:off x="3540125" y="3756025"/>
            <a:ext cx="71438" cy="1539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dirty="0">
                <a:solidFill>
                  <a:srgbClr val="000000"/>
                </a:solidFill>
              </a:rPr>
              <a:t>9</a:t>
            </a:r>
            <a:endParaRPr lang="en-US" sz="2400" dirty="0"/>
          </a:p>
        </p:txBody>
      </p:sp>
      <p:sp>
        <p:nvSpPr>
          <p:cNvPr id="27678" name="Rectangle 40"/>
          <p:cNvSpPr>
            <a:spLocks noChangeArrowheads="1"/>
          </p:cNvSpPr>
          <p:nvPr/>
        </p:nvSpPr>
        <p:spPr bwMode="auto">
          <a:xfrm>
            <a:off x="4679950" y="3759200"/>
            <a:ext cx="71438" cy="1539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9</a:t>
            </a:r>
            <a:endParaRPr lang="en-US" sz="2400" dirty="0"/>
          </a:p>
        </p:txBody>
      </p:sp>
      <p:sp>
        <p:nvSpPr>
          <p:cNvPr id="27679" name="Rectangle 41"/>
          <p:cNvSpPr>
            <a:spLocks noChangeArrowheads="1"/>
          </p:cNvSpPr>
          <p:nvPr/>
        </p:nvSpPr>
        <p:spPr bwMode="auto">
          <a:xfrm>
            <a:off x="5789614" y="3759200"/>
            <a:ext cx="70532"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3</a:t>
            </a:r>
            <a:endParaRPr lang="en-US" sz="2400" dirty="0"/>
          </a:p>
        </p:txBody>
      </p:sp>
      <p:sp>
        <p:nvSpPr>
          <p:cNvPr id="27680" name="Rectangle 42"/>
          <p:cNvSpPr>
            <a:spLocks noChangeArrowheads="1"/>
          </p:cNvSpPr>
          <p:nvPr/>
        </p:nvSpPr>
        <p:spPr bwMode="auto">
          <a:xfrm>
            <a:off x="6342065" y="3759200"/>
            <a:ext cx="71437" cy="1539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1</a:t>
            </a:r>
            <a:endParaRPr lang="en-US" sz="2400" dirty="0"/>
          </a:p>
        </p:txBody>
      </p:sp>
      <p:sp>
        <p:nvSpPr>
          <p:cNvPr id="27681" name="Rectangle 43"/>
          <p:cNvSpPr>
            <a:spLocks noChangeArrowheads="1"/>
          </p:cNvSpPr>
          <p:nvPr/>
        </p:nvSpPr>
        <p:spPr bwMode="auto">
          <a:xfrm>
            <a:off x="9528176" y="3757613"/>
            <a:ext cx="245260"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109</a:t>
            </a:r>
            <a:endParaRPr lang="en-US" sz="2400" dirty="0"/>
          </a:p>
        </p:txBody>
      </p:sp>
      <p:sp>
        <p:nvSpPr>
          <p:cNvPr id="27682" name="Rectangle 44"/>
          <p:cNvSpPr>
            <a:spLocks noChangeArrowheads="1"/>
          </p:cNvSpPr>
          <p:nvPr/>
        </p:nvSpPr>
        <p:spPr bwMode="auto">
          <a:xfrm>
            <a:off x="2725536" y="4032252"/>
            <a:ext cx="534985"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Caliper </a:t>
            </a:r>
            <a:endParaRPr lang="en-US" sz="2400" dirty="0"/>
          </a:p>
        </p:txBody>
      </p:sp>
      <p:sp>
        <p:nvSpPr>
          <p:cNvPr id="27683" name="Rectangle 45"/>
          <p:cNvSpPr>
            <a:spLocks noChangeArrowheads="1"/>
          </p:cNvSpPr>
          <p:nvPr/>
        </p:nvSpPr>
        <p:spPr bwMode="auto">
          <a:xfrm>
            <a:off x="2733011" y="4196455"/>
            <a:ext cx="433385"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Length</a:t>
            </a:r>
            <a:endParaRPr lang="en-US" sz="2400" dirty="0"/>
          </a:p>
        </p:txBody>
      </p:sp>
      <p:sp>
        <p:nvSpPr>
          <p:cNvPr id="27684" name="Rectangle 46"/>
          <p:cNvSpPr>
            <a:spLocks noChangeArrowheads="1"/>
          </p:cNvSpPr>
          <p:nvPr/>
        </p:nvSpPr>
        <p:spPr bwMode="auto">
          <a:xfrm>
            <a:off x="3540125" y="4133850"/>
            <a:ext cx="81754"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dirty="0">
                <a:solidFill>
                  <a:srgbClr val="000000"/>
                </a:solidFill>
              </a:rPr>
              <a:t>3</a:t>
            </a:r>
            <a:endParaRPr lang="en-US" sz="2400" dirty="0"/>
          </a:p>
        </p:txBody>
      </p:sp>
      <p:sp>
        <p:nvSpPr>
          <p:cNvPr id="27685" name="Rectangle 47"/>
          <p:cNvSpPr>
            <a:spLocks noChangeArrowheads="1"/>
          </p:cNvSpPr>
          <p:nvPr/>
        </p:nvSpPr>
        <p:spPr bwMode="auto">
          <a:xfrm>
            <a:off x="4679950" y="4137025"/>
            <a:ext cx="70532"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3</a:t>
            </a:r>
            <a:endParaRPr lang="en-US" sz="2400" dirty="0"/>
          </a:p>
        </p:txBody>
      </p:sp>
      <p:sp>
        <p:nvSpPr>
          <p:cNvPr id="27686" name="Rectangle 48"/>
          <p:cNvSpPr>
            <a:spLocks noChangeArrowheads="1"/>
          </p:cNvSpPr>
          <p:nvPr/>
        </p:nvSpPr>
        <p:spPr bwMode="auto">
          <a:xfrm>
            <a:off x="5233989" y="4137025"/>
            <a:ext cx="70532"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3</a:t>
            </a:r>
            <a:endParaRPr lang="en-US" sz="2400" dirty="0"/>
          </a:p>
        </p:txBody>
      </p:sp>
      <p:sp>
        <p:nvSpPr>
          <p:cNvPr id="27687" name="Rectangle 49"/>
          <p:cNvSpPr>
            <a:spLocks noChangeArrowheads="1"/>
          </p:cNvSpPr>
          <p:nvPr/>
        </p:nvSpPr>
        <p:spPr bwMode="auto">
          <a:xfrm>
            <a:off x="6342065" y="4137025"/>
            <a:ext cx="71437" cy="1539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1</a:t>
            </a:r>
            <a:endParaRPr lang="en-US" sz="2400" dirty="0"/>
          </a:p>
        </p:txBody>
      </p:sp>
      <p:sp>
        <p:nvSpPr>
          <p:cNvPr id="27688" name="Rectangle 50"/>
          <p:cNvSpPr>
            <a:spLocks noChangeArrowheads="1"/>
          </p:cNvSpPr>
          <p:nvPr/>
        </p:nvSpPr>
        <p:spPr bwMode="auto">
          <a:xfrm>
            <a:off x="9561514" y="4135438"/>
            <a:ext cx="163506"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19</a:t>
            </a:r>
            <a:endParaRPr lang="en-US" sz="2400" dirty="0"/>
          </a:p>
        </p:txBody>
      </p:sp>
      <p:sp>
        <p:nvSpPr>
          <p:cNvPr id="27689" name="Rectangle 51"/>
          <p:cNvSpPr>
            <a:spLocks noChangeArrowheads="1"/>
          </p:cNvSpPr>
          <p:nvPr/>
        </p:nvSpPr>
        <p:spPr bwMode="auto">
          <a:xfrm>
            <a:off x="2092327" y="4433888"/>
            <a:ext cx="479185" cy="1428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900" b="1" i="1" dirty="0">
                <a:solidFill>
                  <a:srgbClr val="000000"/>
                </a:solidFill>
              </a:rPr>
              <a:t>Material </a:t>
            </a:r>
            <a:endParaRPr lang="en-US" sz="2000" dirty="0"/>
          </a:p>
        </p:txBody>
      </p:sp>
      <p:sp>
        <p:nvSpPr>
          <p:cNvPr id="27690" name="Rectangle 52"/>
          <p:cNvSpPr>
            <a:spLocks noChangeArrowheads="1"/>
          </p:cNvSpPr>
          <p:nvPr/>
        </p:nvSpPr>
        <p:spPr bwMode="auto">
          <a:xfrm>
            <a:off x="2020888" y="4594226"/>
            <a:ext cx="594834" cy="1428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900" b="1" i="1" dirty="0">
                <a:solidFill>
                  <a:srgbClr val="000000"/>
                </a:solidFill>
              </a:rPr>
              <a:t>Properties</a:t>
            </a:r>
            <a:endParaRPr lang="en-US" sz="2000" dirty="0"/>
          </a:p>
        </p:txBody>
      </p:sp>
      <p:sp>
        <p:nvSpPr>
          <p:cNvPr id="27691" name="Rectangle 53"/>
          <p:cNvSpPr>
            <a:spLocks noChangeArrowheads="1"/>
          </p:cNvSpPr>
          <p:nvPr/>
        </p:nvSpPr>
        <p:spPr bwMode="auto">
          <a:xfrm>
            <a:off x="2724632" y="4437164"/>
            <a:ext cx="477356"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Surface </a:t>
            </a:r>
            <a:endParaRPr lang="en-US" sz="2400" dirty="0"/>
          </a:p>
        </p:txBody>
      </p:sp>
      <p:sp>
        <p:nvSpPr>
          <p:cNvPr id="27692" name="Rectangle 54"/>
          <p:cNvSpPr>
            <a:spLocks noChangeArrowheads="1"/>
          </p:cNvSpPr>
          <p:nvPr/>
        </p:nvSpPr>
        <p:spPr bwMode="auto">
          <a:xfrm>
            <a:off x="2798763" y="4594225"/>
            <a:ext cx="341312" cy="1539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Finish</a:t>
            </a:r>
            <a:endParaRPr lang="en-US" sz="2400" dirty="0"/>
          </a:p>
        </p:txBody>
      </p:sp>
      <p:sp>
        <p:nvSpPr>
          <p:cNvPr id="27693" name="Rectangle 55"/>
          <p:cNvSpPr>
            <a:spLocks noChangeArrowheads="1"/>
          </p:cNvSpPr>
          <p:nvPr/>
        </p:nvSpPr>
        <p:spPr bwMode="auto">
          <a:xfrm>
            <a:off x="3540125" y="4511675"/>
            <a:ext cx="71438" cy="1539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dirty="0">
                <a:solidFill>
                  <a:srgbClr val="000000"/>
                </a:solidFill>
              </a:rPr>
              <a:t>9</a:t>
            </a:r>
            <a:endParaRPr lang="en-US" sz="2400" dirty="0"/>
          </a:p>
        </p:txBody>
      </p:sp>
      <p:sp>
        <p:nvSpPr>
          <p:cNvPr id="27694" name="Rectangle 56"/>
          <p:cNvSpPr>
            <a:spLocks noChangeArrowheads="1"/>
          </p:cNvSpPr>
          <p:nvPr/>
        </p:nvSpPr>
        <p:spPr bwMode="auto">
          <a:xfrm>
            <a:off x="4125915" y="4514850"/>
            <a:ext cx="71437" cy="1539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9</a:t>
            </a:r>
            <a:endParaRPr lang="en-US" sz="2400" dirty="0"/>
          </a:p>
        </p:txBody>
      </p:sp>
      <p:sp>
        <p:nvSpPr>
          <p:cNvPr id="27695" name="Rectangle 57"/>
          <p:cNvSpPr>
            <a:spLocks noChangeArrowheads="1"/>
          </p:cNvSpPr>
          <p:nvPr/>
        </p:nvSpPr>
        <p:spPr bwMode="auto">
          <a:xfrm>
            <a:off x="6342064" y="4514850"/>
            <a:ext cx="70532"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3</a:t>
            </a:r>
            <a:endParaRPr lang="en-US" sz="2400" dirty="0"/>
          </a:p>
        </p:txBody>
      </p:sp>
      <p:sp>
        <p:nvSpPr>
          <p:cNvPr id="27696" name="Rectangle 58"/>
          <p:cNvSpPr>
            <a:spLocks noChangeArrowheads="1"/>
          </p:cNvSpPr>
          <p:nvPr/>
        </p:nvSpPr>
        <p:spPr bwMode="auto">
          <a:xfrm>
            <a:off x="6896100" y="4514850"/>
            <a:ext cx="71438" cy="1539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9</a:t>
            </a:r>
            <a:endParaRPr lang="en-US" sz="2400" dirty="0"/>
          </a:p>
        </p:txBody>
      </p:sp>
      <p:sp>
        <p:nvSpPr>
          <p:cNvPr id="27697" name="Rectangle 59"/>
          <p:cNvSpPr>
            <a:spLocks noChangeArrowheads="1"/>
          </p:cNvSpPr>
          <p:nvPr/>
        </p:nvSpPr>
        <p:spPr bwMode="auto">
          <a:xfrm>
            <a:off x="7450140" y="4514850"/>
            <a:ext cx="71437" cy="1539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9</a:t>
            </a:r>
            <a:endParaRPr lang="en-US" sz="2400" dirty="0"/>
          </a:p>
        </p:txBody>
      </p:sp>
      <p:sp>
        <p:nvSpPr>
          <p:cNvPr id="27698" name="Rectangle 60"/>
          <p:cNvSpPr>
            <a:spLocks noChangeArrowheads="1"/>
          </p:cNvSpPr>
          <p:nvPr/>
        </p:nvSpPr>
        <p:spPr bwMode="auto">
          <a:xfrm>
            <a:off x="9528176" y="4513263"/>
            <a:ext cx="245260"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270</a:t>
            </a:r>
            <a:endParaRPr lang="en-US" sz="2400" dirty="0"/>
          </a:p>
        </p:txBody>
      </p:sp>
      <p:sp>
        <p:nvSpPr>
          <p:cNvPr id="27699" name="Rectangle 61"/>
          <p:cNvSpPr>
            <a:spLocks noChangeArrowheads="1"/>
          </p:cNvSpPr>
          <p:nvPr/>
        </p:nvSpPr>
        <p:spPr bwMode="auto">
          <a:xfrm>
            <a:off x="4083052" y="4822826"/>
            <a:ext cx="152389" cy="3077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81</a:t>
            </a:r>
            <a:endParaRPr lang="en-US" sz="2400" dirty="0"/>
          </a:p>
        </p:txBody>
      </p:sp>
      <p:sp>
        <p:nvSpPr>
          <p:cNvPr id="27700" name="Rectangle 62"/>
          <p:cNvSpPr>
            <a:spLocks noChangeArrowheads="1"/>
          </p:cNvSpPr>
          <p:nvPr/>
        </p:nvSpPr>
        <p:spPr bwMode="auto">
          <a:xfrm>
            <a:off x="4605339" y="4822825"/>
            <a:ext cx="245260"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117</a:t>
            </a:r>
            <a:endParaRPr lang="en-US" sz="2400" dirty="0"/>
          </a:p>
        </p:txBody>
      </p:sp>
      <p:sp>
        <p:nvSpPr>
          <p:cNvPr id="27701" name="Rectangle 63"/>
          <p:cNvSpPr>
            <a:spLocks noChangeArrowheads="1"/>
          </p:cNvSpPr>
          <p:nvPr/>
        </p:nvSpPr>
        <p:spPr bwMode="auto">
          <a:xfrm>
            <a:off x="5192714" y="4822825"/>
            <a:ext cx="81754"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9</a:t>
            </a:r>
            <a:endParaRPr lang="en-US" sz="2400" dirty="0"/>
          </a:p>
        </p:txBody>
      </p:sp>
      <p:sp>
        <p:nvSpPr>
          <p:cNvPr id="27702" name="Rectangle 64"/>
          <p:cNvSpPr>
            <a:spLocks noChangeArrowheads="1"/>
          </p:cNvSpPr>
          <p:nvPr/>
        </p:nvSpPr>
        <p:spPr bwMode="auto">
          <a:xfrm>
            <a:off x="5746751" y="4822825"/>
            <a:ext cx="163506"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54</a:t>
            </a:r>
            <a:endParaRPr lang="en-US" sz="2400" dirty="0"/>
          </a:p>
        </p:txBody>
      </p:sp>
      <p:sp>
        <p:nvSpPr>
          <p:cNvPr id="27703" name="Rectangle 65"/>
          <p:cNvSpPr>
            <a:spLocks noChangeArrowheads="1"/>
          </p:cNvSpPr>
          <p:nvPr/>
        </p:nvSpPr>
        <p:spPr bwMode="auto">
          <a:xfrm>
            <a:off x="6300789" y="4822825"/>
            <a:ext cx="163506"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48</a:t>
            </a:r>
            <a:endParaRPr lang="en-US" sz="2400" dirty="0"/>
          </a:p>
        </p:txBody>
      </p:sp>
      <p:sp>
        <p:nvSpPr>
          <p:cNvPr id="27704" name="Rectangle 66"/>
          <p:cNvSpPr>
            <a:spLocks noChangeArrowheads="1"/>
          </p:cNvSpPr>
          <p:nvPr/>
        </p:nvSpPr>
        <p:spPr bwMode="auto">
          <a:xfrm>
            <a:off x="6854827" y="4822826"/>
            <a:ext cx="152389" cy="3077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81</a:t>
            </a:r>
            <a:endParaRPr lang="en-US" sz="2400" dirty="0"/>
          </a:p>
        </p:txBody>
      </p:sp>
      <p:sp>
        <p:nvSpPr>
          <p:cNvPr id="27705" name="Rectangle 67"/>
          <p:cNvSpPr>
            <a:spLocks noChangeArrowheads="1"/>
          </p:cNvSpPr>
          <p:nvPr/>
        </p:nvSpPr>
        <p:spPr bwMode="auto">
          <a:xfrm>
            <a:off x="7408865" y="4822826"/>
            <a:ext cx="152389" cy="3077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81</a:t>
            </a:r>
            <a:endParaRPr lang="en-US" sz="2400" dirty="0"/>
          </a:p>
        </p:txBody>
      </p:sp>
      <p:sp>
        <p:nvSpPr>
          <p:cNvPr id="27706" name="Rectangle 68"/>
          <p:cNvSpPr>
            <a:spLocks noChangeArrowheads="1"/>
          </p:cNvSpPr>
          <p:nvPr/>
        </p:nvSpPr>
        <p:spPr bwMode="auto">
          <a:xfrm>
            <a:off x="7996240" y="4822826"/>
            <a:ext cx="79109" cy="15388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0</a:t>
            </a:r>
            <a:endParaRPr lang="en-US" sz="2400" dirty="0"/>
          </a:p>
        </p:txBody>
      </p:sp>
      <p:sp>
        <p:nvSpPr>
          <p:cNvPr id="27707" name="Rectangle 69"/>
          <p:cNvSpPr>
            <a:spLocks noChangeArrowheads="1"/>
          </p:cNvSpPr>
          <p:nvPr/>
        </p:nvSpPr>
        <p:spPr bwMode="auto">
          <a:xfrm>
            <a:off x="8550277" y="4822826"/>
            <a:ext cx="79109" cy="15388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0</a:t>
            </a:r>
            <a:endParaRPr lang="en-US" sz="2400" dirty="0"/>
          </a:p>
        </p:txBody>
      </p:sp>
      <p:sp>
        <p:nvSpPr>
          <p:cNvPr id="27708" name="Rectangle 70"/>
          <p:cNvSpPr>
            <a:spLocks noChangeArrowheads="1"/>
          </p:cNvSpPr>
          <p:nvPr/>
        </p:nvSpPr>
        <p:spPr bwMode="auto">
          <a:xfrm>
            <a:off x="9104315" y="4822826"/>
            <a:ext cx="79109" cy="15388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0</a:t>
            </a:r>
            <a:endParaRPr lang="en-US" sz="2400" dirty="0"/>
          </a:p>
        </p:txBody>
      </p:sp>
      <p:sp>
        <p:nvSpPr>
          <p:cNvPr id="27709" name="Rectangle 71"/>
          <p:cNvSpPr>
            <a:spLocks noChangeArrowheads="1"/>
          </p:cNvSpPr>
          <p:nvPr/>
        </p:nvSpPr>
        <p:spPr bwMode="auto">
          <a:xfrm>
            <a:off x="2111375" y="3671890"/>
            <a:ext cx="469900" cy="1539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Dimen- </a:t>
            </a:r>
            <a:endParaRPr lang="en-US" sz="2400" dirty="0"/>
          </a:p>
        </p:txBody>
      </p:sp>
      <p:sp>
        <p:nvSpPr>
          <p:cNvPr id="27710" name="Rectangle 72"/>
          <p:cNvSpPr>
            <a:spLocks noChangeArrowheads="1"/>
          </p:cNvSpPr>
          <p:nvPr/>
        </p:nvSpPr>
        <p:spPr bwMode="auto">
          <a:xfrm>
            <a:off x="2141539" y="3832225"/>
            <a:ext cx="376010" cy="3077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sional</a:t>
            </a:r>
            <a:endParaRPr lang="en-US" sz="2400" dirty="0"/>
          </a:p>
        </p:txBody>
      </p:sp>
      <p:sp>
        <p:nvSpPr>
          <p:cNvPr id="27711" name="Rectangle 73"/>
          <p:cNvSpPr>
            <a:spLocks noChangeArrowheads="1"/>
          </p:cNvSpPr>
          <p:nvPr/>
        </p:nvSpPr>
        <p:spPr bwMode="auto">
          <a:xfrm>
            <a:off x="2014538" y="3108325"/>
            <a:ext cx="0"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endParaRPr lang="en-US" sz="2400" dirty="0"/>
          </a:p>
        </p:txBody>
      </p:sp>
      <p:sp>
        <p:nvSpPr>
          <p:cNvPr id="27712" name="Rectangle 74"/>
          <p:cNvSpPr>
            <a:spLocks noChangeArrowheads="1"/>
          </p:cNvSpPr>
          <p:nvPr/>
        </p:nvSpPr>
        <p:spPr bwMode="auto">
          <a:xfrm>
            <a:off x="3980188" y="2677330"/>
            <a:ext cx="518999" cy="1428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900" dirty="0">
                <a:solidFill>
                  <a:srgbClr val="000000"/>
                </a:solidFill>
              </a:rPr>
              <a:t>Raw Mat'l</a:t>
            </a:r>
            <a:endParaRPr lang="en-US" sz="2000" dirty="0"/>
          </a:p>
        </p:txBody>
      </p:sp>
      <p:sp>
        <p:nvSpPr>
          <p:cNvPr id="27713" name="Rectangle 75"/>
          <p:cNvSpPr>
            <a:spLocks noChangeArrowheads="1"/>
          </p:cNvSpPr>
          <p:nvPr/>
        </p:nvSpPr>
        <p:spPr bwMode="auto">
          <a:xfrm>
            <a:off x="4614863" y="2794001"/>
            <a:ext cx="292100" cy="13849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900" dirty="0">
                <a:solidFill>
                  <a:srgbClr val="000000"/>
                </a:solidFill>
              </a:rPr>
              <a:t>Mfg</a:t>
            </a:r>
            <a:endParaRPr lang="en-US" sz="2000" dirty="0"/>
          </a:p>
        </p:txBody>
      </p:sp>
      <p:sp>
        <p:nvSpPr>
          <p:cNvPr id="27714" name="Rectangle 76"/>
          <p:cNvSpPr>
            <a:spLocks noChangeArrowheads="1"/>
          </p:cNvSpPr>
          <p:nvPr/>
        </p:nvSpPr>
        <p:spPr bwMode="auto">
          <a:xfrm>
            <a:off x="4119563" y="2143125"/>
            <a:ext cx="1274762" cy="3077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Unit to Unit Variation</a:t>
            </a:r>
            <a:endParaRPr lang="en-US" sz="2400" dirty="0"/>
          </a:p>
        </p:txBody>
      </p:sp>
      <p:sp>
        <p:nvSpPr>
          <p:cNvPr id="27715" name="Rectangle 77"/>
          <p:cNvSpPr>
            <a:spLocks noChangeArrowheads="1"/>
          </p:cNvSpPr>
          <p:nvPr/>
        </p:nvSpPr>
        <p:spPr bwMode="auto">
          <a:xfrm>
            <a:off x="3314700" y="2484438"/>
            <a:ext cx="522720" cy="27699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900" b="1" dirty="0">
                <a:solidFill>
                  <a:srgbClr val="000000"/>
                </a:solidFill>
              </a:rPr>
              <a:t>Influence </a:t>
            </a:r>
            <a:endParaRPr lang="en-US" sz="2000" dirty="0"/>
          </a:p>
        </p:txBody>
      </p:sp>
      <p:sp>
        <p:nvSpPr>
          <p:cNvPr id="27716" name="Rectangle 78"/>
          <p:cNvSpPr>
            <a:spLocks noChangeArrowheads="1"/>
          </p:cNvSpPr>
          <p:nvPr/>
        </p:nvSpPr>
        <p:spPr bwMode="auto">
          <a:xfrm>
            <a:off x="3292476" y="2646363"/>
            <a:ext cx="568713" cy="27699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900" b="1" dirty="0">
                <a:solidFill>
                  <a:srgbClr val="000000"/>
                </a:solidFill>
              </a:rPr>
              <a:t>on Output </a:t>
            </a:r>
            <a:endParaRPr lang="en-US" sz="2000" dirty="0"/>
          </a:p>
        </p:txBody>
      </p:sp>
      <p:sp>
        <p:nvSpPr>
          <p:cNvPr id="27717" name="Rectangle 79"/>
          <p:cNvSpPr>
            <a:spLocks noChangeArrowheads="1"/>
          </p:cNvSpPr>
          <p:nvPr/>
        </p:nvSpPr>
        <p:spPr bwMode="auto">
          <a:xfrm>
            <a:off x="6602412" y="2532066"/>
            <a:ext cx="806449"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Environment</a:t>
            </a:r>
            <a:endParaRPr lang="en-US" sz="2400" dirty="0"/>
          </a:p>
        </p:txBody>
      </p:sp>
      <p:sp>
        <p:nvSpPr>
          <p:cNvPr id="27718" name="Rectangle 80"/>
          <p:cNvSpPr>
            <a:spLocks noChangeArrowheads="1"/>
          </p:cNvSpPr>
          <p:nvPr/>
        </p:nvSpPr>
        <p:spPr bwMode="auto">
          <a:xfrm>
            <a:off x="8153401" y="2523714"/>
            <a:ext cx="958850" cy="1539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Customer Usage</a:t>
            </a:r>
            <a:endParaRPr lang="en-US" sz="2400" dirty="0"/>
          </a:p>
        </p:txBody>
      </p:sp>
      <p:sp>
        <p:nvSpPr>
          <p:cNvPr id="27719" name="Rectangle 81"/>
          <p:cNvSpPr>
            <a:spLocks noChangeArrowheads="1"/>
          </p:cNvSpPr>
          <p:nvPr/>
        </p:nvSpPr>
        <p:spPr bwMode="auto">
          <a:xfrm>
            <a:off x="7519988" y="2143125"/>
            <a:ext cx="1085850" cy="3077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External Variation</a:t>
            </a:r>
            <a:endParaRPr lang="en-US" sz="2400" dirty="0"/>
          </a:p>
        </p:txBody>
      </p:sp>
      <p:sp>
        <p:nvSpPr>
          <p:cNvPr id="27720" name="Rectangle 82"/>
          <p:cNvSpPr>
            <a:spLocks noChangeArrowheads="1"/>
          </p:cNvSpPr>
          <p:nvPr/>
        </p:nvSpPr>
        <p:spPr bwMode="auto">
          <a:xfrm>
            <a:off x="5141913" y="2762251"/>
            <a:ext cx="258046" cy="1428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900" dirty="0">
                <a:solidFill>
                  <a:srgbClr val="000000"/>
                </a:solidFill>
              </a:rPr>
              <a:t>Assy</a:t>
            </a:r>
            <a:endParaRPr lang="en-US" sz="2000" dirty="0"/>
          </a:p>
        </p:txBody>
      </p:sp>
      <p:sp>
        <p:nvSpPr>
          <p:cNvPr id="27721" name="Rectangle 83"/>
          <p:cNvSpPr>
            <a:spLocks noChangeArrowheads="1"/>
          </p:cNvSpPr>
          <p:nvPr/>
        </p:nvSpPr>
        <p:spPr bwMode="auto">
          <a:xfrm>
            <a:off x="5640391" y="2568575"/>
            <a:ext cx="377824" cy="15476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Wear </a:t>
            </a:r>
            <a:endParaRPr lang="en-US" sz="2400" dirty="0"/>
          </a:p>
        </p:txBody>
      </p:sp>
      <p:sp>
        <p:nvSpPr>
          <p:cNvPr id="27722" name="Rectangle 84"/>
          <p:cNvSpPr>
            <a:spLocks noChangeArrowheads="1"/>
          </p:cNvSpPr>
          <p:nvPr/>
        </p:nvSpPr>
        <p:spPr bwMode="auto">
          <a:xfrm>
            <a:off x="5659275" y="2728171"/>
            <a:ext cx="331368"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over </a:t>
            </a:r>
            <a:endParaRPr lang="en-US" sz="2400" dirty="0"/>
          </a:p>
        </p:txBody>
      </p:sp>
      <p:sp>
        <p:nvSpPr>
          <p:cNvPr id="27723" name="Rectangle 85"/>
          <p:cNvSpPr>
            <a:spLocks noChangeArrowheads="1"/>
          </p:cNvSpPr>
          <p:nvPr/>
        </p:nvSpPr>
        <p:spPr bwMode="auto">
          <a:xfrm>
            <a:off x="5667374" y="2920834"/>
            <a:ext cx="285750" cy="1539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Time</a:t>
            </a:r>
            <a:endParaRPr lang="en-US" sz="2400" dirty="0"/>
          </a:p>
        </p:txBody>
      </p:sp>
      <p:sp>
        <p:nvSpPr>
          <p:cNvPr id="27724" name="Line 86"/>
          <p:cNvSpPr>
            <a:spLocks noChangeShapeType="1"/>
          </p:cNvSpPr>
          <p:nvPr/>
        </p:nvSpPr>
        <p:spPr bwMode="auto">
          <a:xfrm>
            <a:off x="1985965" y="2019302"/>
            <a:ext cx="1587" cy="2759075"/>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7725" name="Rectangle 87"/>
          <p:cNvSpPr>
            <a:spLocks noChangeArrowheads="1"/>
          </p:cNvSpPr>
          <p:nvPr/>
        </p:nvSpPr>
        <p:spPr bwMode="auto">
          <a:xfrm>
            <a:off x="1985963" y="2019302"/>
            <a:ext cx="12700" cy="2759075"/>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7726" name="Line 88"/>
          <p:cNvSpPr>
            <a:spLocks noChangeShapeType="1"/>
          </p:cNvSpPr>
          <p:nvPr/>
        </p:nvSpPr>
        <p:spPr bwMode="auto">
          <a:xfrm>
            <a:off x="3252790" y="2032002"/>
            <a:ext cx="1587" cy="2746375"/>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7727" name="Rectangle 89"/>
          <p:cNvSpPr>
            <a:spLocks noChangeArrowheads="1"/>
          </p:cNvSpPr>
          <p:nvPr/>
        </p:nvSpPr>
        <p:spPr bwMode="auto">
          <a:xfrm>
            <a:off x="3252788" y="2032002"/>
            <a:ext cx="11112" cy="2746375"/>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7728" name="Line 90"/>
          <p:cNvSpPr>
            <a:spLocks noChangeShapeType="1"/>
          </p:cNvSpPr>
          <p:nvPr/>
        </p:nvSpPr>
        <p:spPr bwMode="auto">
          <a:xfrm>
            <a:off x="3870325" y="2032000"/>
            <a:ext cx="1588" cy="2986088"/>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7729" name="Rectangle 91"/>
          <p:cNvSpPr>
            <a:spLocks noChangeArrowheads="1"/>
          </p:cNvSpPr>
          <p:nvPr/>
        </p:nvSpPr>
        <p:spPr bwMode="auto">
          <a:xfrm>
            <a:off x="3870325" y="2032000"/>
            <a:ext cx="12700" cy="2986088"/>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7730" name="Line 92"/>
          <p:cNvSpPr>
            <a:spLocks noChangeShapeType="1"/>
          </p:cNvSpPr>
          <p:nvPr/>
        </p:nvSpPr>
        <p:spPr bwMode="auto">
          <a:xfrm>
            <a:off x="5534025" y="2032000"/>
            <a:ext cx="1588" cy="2986088"/>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7731" name="Rectangle 93"/>
          <p:cNvSpPr>
            <a:spLocks noChangeArrowheads="1"/>
          </p:cNvSpPr>
          <p:nvPr/>
        </p:nvSpPr>
        <p:spPr bwMode="auto">
          <a:xfrm>
            <a:off x="5534027" y="2032000"/>
            <a:ext cx="11113" cy="2986088"/>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7732" name="Line 94"/>
          <p:cNvSpPr>
            <a:spLocks noChangeShapeType="1"/>
          </p:cNvSpPr>
          <p:nvPr/>
        </p:nvSpPr>
        <p:spPr bwMode="auto">
          <a:xfrm>
            <a:off x="6088065" y="2032000"/>
            <a:ext cx="1587" cy="2986088"/>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7733" name="Rectangle 95"/>
          <p:cNvSpPr>
            <a:spLocks noChangeArrowheads="1"/>
          </p:cNvSpPr>
          <p:nvPr/>
        </p:nvSpPr>
        <p:spPr bwMode="auto">
          <a:xfrm>
            <a:off x="6088063" y="2032000"/>
            <a:ext cx="11112" cy="2986088"/>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7734" name="Line 96"/>
          <p:cNvSpPr>
            <a:spLocks noChangeShapeType="1"/>
          </p:cNvSpPr>
          <p:nvPr/>
        </p:nvSpPr>
        <p:spPr bwMode="auto">
          <a:xfrm>
            <a:off x="9412290" y="2032000"/>
            <a:ext cx="1587" cy="2986088"/>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7735" name="Rectangle 97"/>
          <p:cNvSpPr>
            <a:spLocks noChangeArrowheads="1"/>
          </p:cNvSpPr>
          <p:nvPr/>
        </p:nvSpPr>
        <p:spPr bwMode="auto">
          <a:xfrm>
            <a:off x="9412288" y="2032000"/>
            <a:ext cx="12700" cy="2986088"/>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7736" name="Line 98"/>
          <p:cNvSpPr>
            <a:spLocks noChangeShapeType="1"/>
          </p:cNvSpPr>
          <p:nvPr/>
        </p:nvSpPr>
        <p:spPr bwMode="auto">
          <a:xfrm>
            <a:off x="4425950" y="2417765"/>
            <a:ext cx="1588" cy="2600325"/>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7737" name="Rectangle 99"/>
          <p:cNvSpPr>
            <a:spLocks noChangeArrowheads="1"/>
          </p:cNvSpPr>
          <p:nvPr/>
        </p:nvSpPr>
        <p:spPr bwMode="auto">
          <a:xfrm>
            <a:off x="4425952" y="2417765"/>
            <a:ext cx="11113" cy="2600325"/>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7738" name="Line 100"/>
          <p:cNvSpPr>
            <a:spLocks noChangeShapeType="1"/>
          </p:cNvSpPr>
          <p:nvPr/>
        </p:nvSpPr>
        <p:spPr bwMode="auto">
          <a:xfrm>
            <a:off x="4979990" y="2417765"/>
            <a:ext cx="1587" cy="2600325"/>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7739" name="Rectangle 101"/>
          <p:cNvSpPr>
            <a:spLocks noChangeArrowheads="1"/>
          </p:cNvSpPr>
          <p:nvPr/>
        </p:nvSpPr>
        <p:spPr bwMode="auto">
          <a:xfrm>
            <a:off x="4979990" y="2417765"/>
            <a:ext cx="9525" cy="2600325"/>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7740" name="Line 102"/>
          <p:cNvSpPr>
            <a:spLocks noChangeShapeType="1"/>
          </p:cNvSpPr>
          <p:nvPr/>
        </p:nvSpPr>
        <p:spPr bwMode="auto">
          <a:xfrm>
            <a:off x="7751763" y="2417765"/>
            <a:ext cx="0" cy="2600325"/>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7741" name="Rectangle 103"/>
          <p:cNvSpPr>
            <a:spLocks noChangeArrowheads="1"/>
          </p:cNvSpPr>
          <p:nvPr/>
        </p:nvSpPr>
        <p:spPr bwMode="auto">
          <a:xfrm>
            <a:off x="7751765" y="2417765"/>
            <a:ext cx="9525" cy="2600325"/>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7742" name="Line 104"/>
          <p:cNvSpPr>
            <a:spLocks noChangeShapeType="1"/>
          </p:cNvSpPr>
          <p:nvPr/>
        </p:nvSpPr>
        <p:spPr bwMode="auto">
          <a:xfrm>
            <a:off x="6642100" y="2889250"/>
            <a:ext cx="1588" cy="2128838"/>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7743" name="Rectangle 105"/>
          <p:cNvSpPr>
            <a:spLocks noChangeArrowheads="1"/>
          </p:cNvSpPr>
          <p:nvPr/>
        </p:nvSpPr>
        <p:spPr bwMode="auto">
          <a:xfrm>
            <a:off x="6642102" y="2889250"/>
            <a:ext cx="11113" cy="2128838"/>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7744" name="Line 106"/>
          <p:cNvSpPr>
            <a:spLocks noChangeShapeType="1"/>
          </p:cNvSpPr>
          <p:nvPr/>
        </p:nvSpPr>
        <p:spPr bwMode="auto">
          <a:xfrm>
            <a:off x="7197725" y="2889250"/>
            <a:ext cx="1588" cy="2128838"/>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7745" name="Rectangle 107"/>
          <p:cNvSpPr>
            <a:spLocks noChangeArrowheads="1"/>
          </p:cNvSpPr>
          <p:nvPr/>
        </p:nvSpPr>
        <p:spPr bwMode="auto">
          <a:xfrm>
            <a:off x="7197727" y="2889250"/>
            <a:ext cx="9525" cy="2128838"/>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7746" name="Line 108"/>
          <p:cNvSpPr>
            <a:spLocks noChangeShapeType="1"/>
          </p:cNvSpPr>
          <p:nvPr/>
        </p:nvSpPr>
        <p:spPr bwMode="auto">
          <a:xfrm>
            <a:off x="8304215" y="2889250"/>
            <a:ext cx="1587" cy="2128838"/>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7747" name="Rectangle 109"/>
          <p:cNvSpPr>
            <a:spLocks noChangeArrowheads="1"/>
          </p:cNvSpPr>
          <p:nvPr/>
        </p:nvSpPr>
        <p:spPr bwMode="auto">
          <a:xfrm>
            <a:off x="8304213" y="2889250"/>
            <a:ext cx="12700" cy="2128838"/>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7748" name="Line 110"/>
          <p:cNvSpPr>
            <a:spLocks noChangeShapeType="1"/>
          </p:cNvSpPr>
          <p:nvPr/>
        </p:nvSpPr>
        <p:spPr bwMode="auto">
          <a:xfrm>
            <a:off x="8858250" y="2889250"/>
            <a:ext cx="1588" cy="2128838"/>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7749" name="Rectangle 111"/>
          <p:cNvSpPr>
            <a:spLocks noChangeArrowheads="1"/>
          </p:cNvSpPr>
          <p:nvPr/>
        </p:nvSpPr>
        <p:spPr bwMode="auto">
          <a:xfrm>
            <a:off x="8858250" y="2889250"/>
            <a:ext cx="12700" cy="2128838"/>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7750" name="Line 112"/>
          <p:cNvSpPr>
            <a:spLocks noChangeShapeType="1"/>
          </p:cNvSpPr>
          <p:nvPr/>
        </p:nvSpPr>
        <p:spPr bwMode="auto">
          <a:xfrm>
            <a:off x="2633665" y="3267075"/>
            <a:ext cx="1587" cy="1511300"/>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7751" name="Rectangle 113"/>
          <p:cNvSpPr>
            <a:spLocks noChangeArrowheads="1"/>
          </p:cNvSpPr>
          <p:nvPr/>
        </p:nvSpPr>
        <p:spPr bwMode="auto">
          <a:xfrm>
            <a:off x="2633663" y="3267075"/>
            <a:ext cx="11112" cy="1511300"/>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7752" name="Line 114"/>
          <p:cNvSpPr>
            <a:spLocks noChangeShapeType="1"/>
          </p:cNvSpPr>
          <p:nvPr/>
        </p:nvSpPr>
        <p:spPr bwMode="auto">
          <a:xfrm>
            <a:off x="9837740" y="3267075"/>
            <a:ext cx="1587" cy="1511300"/>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7753" name="Rectangle 115"/>
          <p:cNvSpPr>
            <a:spLocks noChangeArrowheads="1"/>
          </p:cNvSpPr>
          <p:nvPr/>
        </p:nvSpPr>
        <p:spPr bwMode="auto">
          <a:xfrm>
            <a:off x="9837738" y="3267075"/>
            <a:ext cx="11112" cy="1511300"/>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7754" name="Line 116"/>
          <p:cNvSpPr>
            <a:spLocks noChangeShapeType="1"/>
          </p:cNvSpPr>
          <p:nvPr/>
        </p:nvSpPr>
        <p:spPr bwMode="auto">
          <a:xfrm>
            <a:off x="1998665" y="2019300"/>
            <a:ext cx="7426325" cy="1588"/>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7755" name="Rectangle 117"/>
          <p:cNvSpPr>
            <a:spLocks noChangeArrowheads="1"/>
          </p:cNvSpPr>
          <p:nvPr/>
        </p:nvSpPr>
        <p:spPr bwMode="auto">
          <a:xfrm>
            <a:off x="1998665" y="2019300"/>
            <a:ext cx="7426325" cy="12700"/>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7756" name="Line 118"/>
          <p:cNvSpPr>
            <a:spLocks noChangeShapeType="1"/>
          </p:cNvSpPr>
          <p:nvPr/>
        </p:nvSpPr>
        <p:spPr bwMode="auto">
          <a:xfrm>
            <a:off x="3883027" y="2406650"/>
            <a:ext cx="5541963" cy="1588"/>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7757" name="Rectangle 119"/>
          <p:cNvSpPr>
            <a:spLocks noChangeArrowheads="1"/>
          </p:cNvSpPr>
          <p:nvPr/>
        </p:nvSpPr>
        <p:spPr bwMode="auto">
          <a:xfrm>
            <a:off x="3883027" y="2406652"/>
            <a:ext cx="5541963" cy="11113"/>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7758" name="Line 120"/>
          <p:cNvSpPr>
            <a:spLocks noChangeShapeType="1"/>
          </p:cNvSpPr>
          <p:nvPr/>
        </p:nvSpPr>
        <p:spPr bwMode="auto">
          <a:xfrm>
            <a:off x="6099177" y="2876550"/>
            <a:ext cx="3325813" cy="1588"/>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7759" name="Rectangle 121"/>
          <p:cNvSpPr>
            <a:spLocks noChangeArrowheads="1"/>
          </p:cNvSpPr>
          <p:nvPr/>
        </p:nvSpPr>
        <p:spPr bwMode="auto">
          <a:xfrm>
            <a:off x="6099177" y="2876550"/>
            <a:ext cx="3325813" cy="12700"/>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7760" name="Line 122"/>
          <p:cNvSpPr>
            <a:spLocks noChangeShapeType="1"/>
          </p:cNvSpPr>
          <p:nvPr/>
        </p:nvSpPr>
        <p:spPr bwMode="auto">
          <a:xfrm>
            <a:off x="1998665" y="3254375"/>
            <a:ext cx="7850187" cy="1588"/>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7761" name="Rectangle 123"/>
          <p:cNvSpPr>
            <a:spLocks noChangeArrowheads="1"/>
          </p:cNvSpPr>
          <p:nvPr/>
        </p:nvSpPr>
        <p:spPr bwMode="auto">
          <a:xfrm>
            <a:off x="2000088" y="3254777"/>
            <a:ext cx="7850187" cy="12700"/>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7762" name="Line 124"/>
          <p:cNvSpPr>
            <a:spLocks noChangeShapeType="1"/>
          </p:cNvSpPr>
          <p:nvPr/>
        </p:nvSpPr>
        <p:spPr bwMode="auto">
          <a:xfrm>
            <a:off x="2644777" y="3632200"/>
            <a:ext cx="7204075" cy="1588"/>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7763" name="Rectangle 125"/>
          <p:cNvSpPr>
            <a:spLocks noChangeArrowheads="1"/>
          </p:cNvSpPr>
          <p:nvPr/>
        </p:nvSpPr>
        <p:spPr bwMode="auto">
          <a:xfrm>
            <a:off x="2644777" y="3632200"/>
            <a:ext cx="7204075" cy="12700"/>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7764" name="Line 126"/>
          <p:cNvSpPr>
            <a:spLocks noChangeShapeType="1"/>
          </p:cNvSpPr>
          <p:nvPr/>
        </p:nvSpPr>
        <p:spPr bwMode="auto">
          <a:xfrm>
            <a:off x="2644777" y="4011615"/>
            <a:ext cx="7204075" cy="1587"/>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7765" name="Rectangle 127"/>
          <p:cNvSpPr>
            <a:spLocks noChangeArrowheads="1"/>
          </p:cNvSpPr>
          <p:nvPr/>
        </p:nvSpPr>
        <p:spPr bwMode="auto">
          <a:xfrm>
            <a:off x="2644777" y="4011613"/>
            <a:ext cx="7204075" cy="11112"/>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7766" name="Line 128"/>
          <p:cNvSpPr>
            <a:spLocks noChangeShapeType="1"/>
          </p:cNvSpPr>
          <p:nvPr/>
        </p:nvSpPr>
        <p:spPr bwMode="auto">
          <a:xfrm>
            <a:off x="1998665" y="4389440"/>
            <a:ext cx="7850187" cy="1587"/>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7767" name="Rectangle 129"/>
          <p:cNvSpPr>
            <a:spLocks noChangeArrowheads="1"/>
          </p:cNvSpPr>
          <p:nvPr/>
        </p:nvSpPr>
        <p:spPr bwMode="auto">
          <a:xfrm>
            <a:off x="1998665" y="4389438"/>
            <a:ext cx="7850187" cy="11112"/>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7768" name="Line 130"/>
          <p:cNvSpPr>
            <a:spLocks noChangeShapeType="1"/>
          </p:cNvSpPr>
          <p:nvPr/>
        </p:nvSpPr>
        <p:spPr bwMode="auto">
          <a:xfrm>
            <a:off x="1998665" y="4767265"/>
            <a:ext cx="7850187" cy="1587"/>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7769" name="Rectangle 131"/>
          <p:cNvSpPr>
            <a:spLocks noChangeArrowheads="1"/>
          </p:cNvSpPr>
          <p:nvPr/>
        </p:nvSpPr>
        <p:spPr bwMode="auto">
          <a:xfrm>
            <a:off x="1998665" y="4767263"/>
            <a:ext cx="7850187" cy="11112"/>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7770" name="Line 132"/>
          <p:cNvSpPr>
            <a:spLocks noChangeShapeType="1"/>
          </p:cNvSpPr>
          <p:nvPr/>
        </p:nvSpPr>
        <p:spPr bwMode="auto">
          <a:xfrm>
            <a:off x="3883027" y="5005390"/>
            <a:ext cx="5541963" cy="1587"/>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7771" name="Rectangle 133"/>
          <p:cNvSpPr>
            <a:spLocks noChangeArrowheads="1"/>
          </p:cNvSpPr>
          <p:nvPr/>
        </p:nvSpPr>
        <p:spPr bwMode="auto">
          <a:xfrm>
            <a:off x="3883027" y="5005388"/>
            <a:ext cx="5541963" cy="12700"/>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grpSp>
        <p:nvGrpSpPr>
          <p:cNvPr id="27772" name="Group 134"/>
          <p:cNvGrpSpPr>
            <a:grpSpLocks/>
          </p:cNvGrpSpPr>
          <p:nvPr/>
        </p:nvGrpSpPr>
        <p:grpSpPr bwMode="auto">
          <a:xfrm>
            <a:off x="1985965" y="2019302"/>
            <a:ext cx="1265237" cy="1235075"/>
            <a:chOff x="154" y="1062"/>
            <a:chExt cx="863" cy="778"/>
          </a:xfrm>
        </p:grpSpPr>
        <p:sp>
          <p:nvSpPr>
            <p:cNvPr id="27783" name="Freeform 135"/>
            <p:cNvSpPr>
              <a:spLocks/>
            </p:cNvSpPr>
            <p:nvPr/>
          </p:nvSpPr>
          <p:spPr bwMode="auto">
            <a:xfrm>
              <a:off x="154" y="1062"/>
              <a:ext cx="863" cy="778"/>
            </a:xfrm>
            <a:custGeom>
              <a:avLst/>
              <a:gdLst>
                <a:gd name="T0" fmla="*/ 0 w 863"/>
                <a:gd name="T1" fmla="*/ 0 h 778"/>
                <a:gd name="T2" fmla="*/ 0 w 863"/>
                <a:gd name="T3" fmla="*/ 778 h 778"/>
                <a:gd name="T4" fmla="*/ 863 w 863"/>
                <a:gd name="T5" fmla="*/ 778 h 778"/>
                <a:gd name="T6" fmla="*/ 0 w 863"/>
                <a:gd name="T7" fmla="*/ 0 h 778"/>
                <a:gd name="T8" fmla="*/ 0 60000 65536"/>
                <a:gd name="T9" fmla="*/ 0 60000 65536"/>
                <a:gd name="T10" fmla="*/ 0 60000 65536"/>
                <a:gd name="T11" fmla="*/ 0 60000 65536"/>
                <a:gd name="T12" fmla="*/ 0 w 863"/>
                <a:gd name="T13" fmla="*/ 0 h 778"/>
                <a:gd name="T14" fmla="*/ 863 w 863"/>
                <a:gd name="T15" fmla="*/ 778 h 778"/>
              </a:gdLst>
              <a:ahLst/>
              <a:cxnLst>
                <a:cxn ang="T8">
                  <a:pos x="T0" y="T1"/>
                </a:cxn>
                <a:cxn ang="T9">
                  <a:pos x="T2" y="T3"/>
                </a:cxn>
                <a:cxn ang="T10">
                  <a:pos x="T4" y="T5"/>
                </a:cxn>
                <a:cxn ang="T11">
                  <a:pos x="T6" y="T7"/>
                </a:cxn>
              </a:cxnLst>
              <a:rect l="T12" t="T13" r="T14" b="T15"/>
              <a:pathLst>
                <a:path w="863" h="778">
                  <a:moveTo>
                    <a:pt x="0" y="0"/>
                  </a:moveTo>
                  <a:lnTo>
                    <a:pt x="0" y="778"/>
                  </a:lnTo>
                  <a:lnTo>
                    <a:pt x="863" y="778"/>
                  </a:lnTo>
                  <a:lnTo>
                    <a:pt x="0" y="0"/>
                  </a:lnTo>
                  <a:close/>
                </a:path>
              </a:pathLst>
            </a:custGeom>
            <a:solidFill>
              <a:srgbClr val="FFFF99"/>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27784" name="Freeform 136"/>
            <p:cNvSpPr>
              <a:spLocks/>
            </p:cNvSpPr>
            <p:nvPr/>
          </p:nvSpPr>
          <p:spPr bwMode="auto">
            <a:xfrm>
              <a:off x="154" y="1062"/>
              <a:ext cx="863" cy="778"/>
            </a:xfrm>
            <a:custGeom>
              <a:avLst/>
              <a:gdLst>
                <a:gd name="T0" fmla="*/ 0 w 863"/>
                <a:gd name="T1" fmla="*/ 0 h 778"/>
                <a:gd name="T2" fmla="*/ 0 w 863"/>
                <a:gd name="T3" fmla="*/ 778 h 778"/>
                <a:gd name="T4" fmla="*/ 863 w 863"/>
                <a:gd name="T5" fmla="*/ 778 h 778"/>
                <a:gd name="T6" fmla="*/ 0 w 863"/>
                <a:gd name="T7" fmla="*/ 0 h 778"/>
                <a:gd name="T8" fmla="*/ 0 60000 65536"/>
                <a:gd name="T9" fmla="*/ 0 60000 65536"/>
                <a:gd name="T10" fmla="*/ 0 60000 65536"/>
                <a:gd name="T11" fmla="*/ 0 60000 65536"/>
                <a:gd name="T12" fmla="*/ 0 w 863"/>
                <a:gd name="T13" fmla="*/ 0 h 778"/>
                <a:gd name="T14" fmla="*/ 863 w 863"/>
                <a:gd name="T15" fmla="*/ 778 h 778"/>
              </a:gdLst>
              <a:ahLst/>
              <a:cxnLst>
                <a:cxn ang="T8">
                  <a:pos x="T0" y="T1"/>
                </a:cxn>
                <a:cxn ang="T9">
                  <a:pos x="T2" y="T3"/>
                </a:cxn>
                <a:cxn ang="T10">
                  <a:pos x="T4" y="T5"/>
                </a:cxn>
                <a:cxn ang="T11">
                  <a:pos x="T6" y="T7"/>
                </a:cxn>
              </a:cxnLst>
              <a:rect l="T12" t="T13" r="T14" b="T15"/>
              <a:pathLst>
                <a:path w="863" h="778">
                  <a:moveTo>
                    <a:pt x="0" y="0"/>
                  </a:moveTo>
                  <a:lnTo>
                    <a:pt x="0" y="778"/>
                  </a:lnTo>
                  <a:lnTo>
                    <a:pt x="863" y="778"/>
                  </a:lnTo>
                  <a:lnTo>
                    <a:pt x="0" y="0"/>
                  </a:lnTo>
                  <a:close/>
                </a:path>
              </a:pathLst>
            </a:custGeom>
            <a:solidFill>
              <a:srgbClr val="FF9999"/>
            </a:solidFill>
            <a:ln w="9525" cap="rnd">
              <a:solidFill>
                <a:srgbClr val="000000"/>
              </a:solidFill>
              <a:prstDash val="solid"/>
              <a:round/>
              <a:headEnd/>
              <a:tailEnd/>
            </a:ln>
          </p:spPr>
          <p:txBody>
            <a:bodyPr/>
            <a:lstStyle/>
            <a:p>
              <a:endParaRPr lang="en-US" sz="1800" dirty="0"/>
            </a:p>
          </p:txBody>
        </p:sp>
      </p:grpSp>
      <p:sp>
        <p:nvSpPr>
          <p:cNvPr id="27773" name="Rectangle 137"/>
          <p:cNvSpPr>
            <a:spLocks noChangeArrowheads="1"/>
          </p:cNvSpPr>
          <p:nvPr/>
        </p:nvSpPr>
        <p:spPr bwMode="auto">
          <a:xfrm>
            <a:off x="2114550" y="2744788"/>
            <a:ext cx="590454" cy="18686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200" b="1" i="1" dirty="0">
                <a:solidFill>
                  <a:srgbClr val="000000"/>
                </a:solidFill>
              </a:rPr>
              <a:t>Control </a:t>
            </a:r>
            <a:endParaRPr lang="en-US" sz="2400" dirty="0"/>
          </a:p>
        </p:txBody>
      </p:sp>
      <p:sp>
        <p:nvSpPr>
          <p:cNvPr id="27774" name="Rectangle 138"/>
          <p:cNvSpPr>
            <a:spLocks noChangeArrowheads="1"/>
          </p:cNvSpPr>
          <p:nvPr/>
        </p:nvSpPr>
        <p:spPr bwMode="auto">
          <a:xfrm>
            <a:off x="2114552" y="2935288"/>
            <a:ext cx="570281" cy="18686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200" b="1" i="1" dirty="0">
                <a:solidFill>
                  <a:srgbClr val="000000"/>
                </a:solidFill>
              </a:rPr>
              <a:t>Factors</a:t>
            </a:r>
            <a:endParaRPr lang="en-US" sz="2400" dirty="0"/>
          </a:p>
        </p:txBody>
      </p:sp>
      <p:grpSp>
        <p:nvGrpSpPr>
          <p:cNvPr id="27775" name="Group 139"/>
          <p:cNvGrpSpPr>
            <a:grpSpLocks/>
          </p:cNvGrpSpPr>
          <p:nvPr/>
        </p:nvGrpSpPr>
        <p:grpSpPr bwMode="auto">
          <a:xfrm>
            <a:off x="1985965" y="2027238"/>
            <a:ext cx="1265237" cy="1236662"/>
            <a:chOff x="154" y="1067"/>
            <a:chExt cx="863" cy="779"/>
          </a:xfrm>
        </p:grpSpPr>
        <p:sp>
          <p:nvSpPr>
            <p:cNvPr id="135" name="Freeform 140"/>
            <p:cNvSpPr>
              <a:spLocks/>
            </p:cNvSpPr>
            <p:nvPr/>
          </p:nvSpPr>
          <p:spPr bwMode="auto">
            <a:xfrm>
              <a:off x="154" y="1067"/>
              <a:ext cx="863" cy="779"/>
            </a:xfrm>
            <a:custGeom>
              <a:avLst/>
              <a:gdLst>
                <a:gd name="T0" fmla="*/ 863 w 863"/>
                <a:gd name="T1" fmla="*/ 779 h 779"/>
                <a:gd name="T2" fmla="*/ 863 w 863"/>
                <a:gd name="T3" fmla="*/ 0 h 779"/>
                <a:gd name="T4" fmla="*/ 0 w 863"/>
                <a:gd name="T5" fmla="*/ 0 h 779"/>
                <a:gd name="T6" fmla="*/ 863 w 863"/>
                <a:gd name="T7" fmla="*/ 779 h 779"/>
                <a:gd name="T8" fmla="*/ 0 60000 65536"/>
                <a:gd name="T9" fmla="*/ 0 60000 65536"/>
                <a:gd name="T10" fmla="*/ 0 60000 65536"/>
                <a:gd name="T11" fmla="*/ 0 60000 65536"/>
                <a:gd name="T12" fmla="*/ 0 w 863"/>
                <a:gd name="T13" fmla="*/ 0 h 779"/>
                <a:gd name="T14" fmla="*/ 863 w 863"/>
                <a:gd name="T15" fmla="*/ 779 h 779"/>
              </a:gdLst>
              <a:ahLst/>
              <a:cxnLst>
                <a:cxn ang="T8">
                  <a:pos x="T0" y="T1"/>
                </a:cxn>
                <a:cxn ang="T9">
                  <a:pos x="T2" y="T3"/>
                </a:cxn>
                <a:cxn ang="T10">
                  <a:pos x="T4" y="T5"/>
                </a:cxn>
                <a:cxn ang="T11">
                  <a:pos x="T6" y="T7"/>
                </a:cxn>
              </a:cxnLst>
              <a:rect l="T12" t="T13" r="T14" b="T15"/>
              <a:pathLst>
                <a:path w="863" h="779">
                  <a:moveTo>
                    <a:pt x="863" y="779"/>
                  </a:moveTo>
                  <a:lnTo>
                    <a:pt x="863" y="0"/>
                  </a:lnTo>
                  <a:lnTo>
                    <a:pt x="0" y="0"/>
                  </a:lnTo>
                  <a:lnTo>
                    <a:pt x="863" y="779"/>
                  </a:lnTo>
                  <a:close/>
                </a:path>
              </a:pathLst>
            </a:custGeom>
            <a:solidFill>
              <a:schemeClr val="accent6">
                <a:lumMod val="20000"/>
                <a:lumOff val="80000"/>
              </a:schemeClr>
            </a:solidFill>
            <a:ln w="9525">
              <a:noFill/>
              <a:round/>
              <a:headEnd/>
              <a:tailEnd/>
            </a:ln>
          </p:spPr>
          <p:txBody>
            <a:bodyPr/>
            <a:lstStyle/>
            <a:p>
              <a:pPr>
                <a:defRPr/>
              </a:pPr>
              <a:endParaRPr lang="en-GB" sz="1800" dirty="0">
                <a:ea typeface="+mn-ea"/>
              </a:endParaRPr>
            </a:p>
          </p:txBody>
        </p:sp>
        <p:sp>
          <p:nvSpPr>
            <p:cNvPr id="27782" name="Freeform 141"/>
            <p:cNvSpPr>
              <a:spLocks/>
            </p:cNvSpPr>
            <p:nvPr/>
          </p:nvSpPr>
          <p:spPr bwMode="auto">
            <a:xfrm>
              <a:off x="154" y="1067"/>
              <a:ext cx="863" cy="779"/>
            </a:xfrm>
            <a:custGeom>
              <a:avLst/>
              <a:gdLst>
                <a:gd name="T0" fmla="*/ 863 w 863"/>
                <a:gd name="T1" fmla="*/ 779 h 779"/>
                <a:gd name="T2" fmla="*/ 863 w 863"/>
                <a:gd name="T3" fmla="*/ 0 h 779"/>
                <a:gd name="T4" fmla="*/ 0 w 863"/>
                <a:gd name="T5" fmla="*/ 0 h 779"/>
                <a:gd name="T6" fmla="*/ 863 w 863"/>
                <a:gd name="T7" fmla="*/ 779 h 779"/>
                <a:gd name="T8" fmla="*/ 0 60000 65536"/>
                <a:gd name="T9" fmla="*/ 0 60000 65536"/>
                <a:gd name="T10" fmla="*/ 0 60000 65536"/>
                <a:gd name="T11" fmla="*/ 0 60000 65536"/>
                <a:gd name="T12" fmla="*/ 0 w 863"/>
                <a:gd name="T13" fmla="*/ 0 h 779"/>
                <a:gd name="T14" fmla="*/ 863 w 863"/>
                <a:gd name="T15" fmla="*/ 779 h 779"/>
              </a:gdLst>
              <a:ahLst/>
              <a:cxnLst>
                <a:cxn ang="T8">
                  <a:pos x="T0" y="T1"/>
                </a:cxn>
                <a:cxn ang="T9">
                  <a:pos x="T2" y="T3"/>
                </a:cxn>
                <a:cxn ang="T10">
                  <a:pos x="T4" y="T5"/>
                </a:cxn>
                <a:cxn ang="T11">
                  <a:pos x="T6" y="T7"/>
                </a:cxn>
              </a:cxnLst>
              <a:rect l="T12" t="T13" r="T14" b="T15"/>
              <a:pathLst>
                <a:path w="863" h="779">
                  <a:moveTo>
                    <a:pt x="863" y="779"/>
                  </a:moveTo>
                  <a:lnTo>
                    <a:pt x="863" y="0"/>
                  </a:lnTo>
                  <a:lnTo>
                    <a:pt x="0" y="0"/>
                  </a:lnTo>
                  <a:lnTo>
                    <a:pt x="863" y="779"/>
                  </a:lnTo>
                  <a:close/>
                </a:path>
              </a:pathLst>
            </a:custGeom>
            <a:noFill/>
            <a:ln w="9525" cap="rnd">
              <a:solidFill>
                <a:srgbClr val="000000"/>
              </a:solidFill>
              <a:prstDash val="solid"/>
              <a:round/>
              <a:headEnd/>
              <a:tailEnd/>
            </a:ln>
            <a:extLst>
              <a:ext uri="{909E8E84-426E-40dd-AFC4-6F175D3DCCD1}">
                <a14:hiddenFill xmlns="" xmlns:a14="http://schemas.microsoft.com/office/drawing/2010/main">
                  <a:solidFill>
                    <a:srgbClr val="FFFFFF"/>
                  </a:solidFill>
                </a14:hiddenFill>
              </a:ext>
            </a:extLst>
          </p:spPr>
          <p:txBody>
            <a:bodyPr/>
            <a:lstStyle/>
            <a:p>
              <a:endParaRPr lang="en-US" sz="1800" dirty="0"/>
            </a:p>
          </p:txBody>
        </p:sp>
      </p:grpSp>
      <p:sp>
        <p:nvSpPr>
          <p:cNvPr id="27776" name="Rectangle 142"/>
          <p:cNvSpPr>
            <a:spLocks noChangeArrowheads="1"/>
          </p:cNvSpPr>
          <p:nvPr/>
        </p:nvSpPr>
        <p:spPr bwMode="auto">
          <a:xfrm>
            <a:off x="2532063" y="2141538"/>
            <a:ext cx="460966" cy="18686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200" b="1" i="1" dirty="0">
                <a:solidFill>
                  <a:srgbClr val="000000"/>
                </a:solidFill>
              </a:rPr>
              <a:t>Noise </a:t>
            </a:r>
            <a:endParaRPr lang="en-US" sz="2400" dirty="0"/>
          </a:p>
        </p:txBody>
      </p:sp>
      <p:sp>
        <p:nvSpPr>
          <p:cNvPr id="27777" name="Rectangle 143"/>
          <p:cNvSpPr>
            <a:spLocks noChangeArrowheads="1"/>
          </p:cNvSpPr>
          <p:nvPr/>
        </p:nvSpPr>
        <p:spPr bwMode="auto">
          <a:xfrm>
            <a:off x="2532065" y="2332038"/>
            <a:ext cx="570281" cy="18686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200" b="1" i="1" dirty="0">
                <a:solidFill>
                  <a:srgbClr val="000000"/>
                </a:solidFill>
              </a:rPr>
              <a:t>Factors</a:t>
            </a:r>
            <a:endParaRPr lang="en-US" sz="2400" dirty="0"/>
          </a:p>
        </p:txBody>
      </p:sp>
      <p:sp>
        <p:nvSpPr>
          <p:cNvPr id="139" name="Rounded Rectangular Callout 138"/>
          <p:cNvSpPr>
            <a:spLocks noChangeArrowheads="1"/>
          </p:cNvSpPr>
          <p:nvPr/>
        </p:nvSpPr>
        <p:spPr bwMode="auto">
          <a:xfrm>
            <a:off x="8434390" y="954085"/>
            <a:ext cx="2666296" cy="1318421"/>
          </a:xfrm>
          <a:prstGeom prst="wedgeRoundRectCallout">
            <a:avLst>
              <a:gd name="adj1" fmla="val 3287"/>
              <a:gd name="adj2" fmla="val 125495"/>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lIns="91429" tIns="45715" rIns="91429" bIns="45715" anchor="ctr"/>
          <a:lstStyle/>
          <a:p>
            <a:pPr algn="ctr">
              <a:defRPr/>
            </a:pPr>
            <a:r>
              <a:rPr lang="en-GB" sz="1800" dirty="0">
                <a:solidFill>
                  <a:schemeClr val="bg2"/>
                </a:solidFill>
                <a:latin typeface="+mn-lt"/>
                <a:ea typeface="+mn-ea"/>
              </a:rPr>
              <a:t>Highlights those control factors most susceptible to sources of variation</a:t>
            </a:r>
          </a:p>
        </p:txBody>
      </p:sp>
      <p:sp>
        <p:nvSpPr>
          <p:cNvPr id="140" name="Rounded Rectangular Callout 139"/>
          <p:cNvSpPr>
            <a:spLocks noChangeArrowheads="1"/>
          </p:cNvSpPr>
          <p:nvPr/>
        </p:nvSpPr>
        <p:spPr bwMode="auto">
          <a:xfrm>
            <a:off x="4414037" y="5757376"/>
            <a:ext cx="3338264" cy="815975"/>
          </a:xfrm>
          <a:prstGeom prst="wedgeRoundRectCallout">
            <a:avLst>
              <a:gd name="adj1" fmla="val -37966"/>
              <a:gd name="adj2" fmla="val -152141"/>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lIns="91429" tIns="45715" rIns="91429" bIns="45715" anchor="ctr"/>
          <a:lstStyle/>
          <a:p>
            <a:pPr algn="ctr">
              <a:defRPr/>
            </a:pPr>
            <a:r>
              <a:rPr lang="en-GB" sz="1600" dirty="0">
                <a:solidFill>
                  <a:schemeClr val="bg2"/>
                </a:solidFill>
                <a:latin typeface="+mn-lt"/>
                <a:ea typeface="+mn-ea"/>
              </a:rPr>
              <a:t>Identifies sources of variation with most influence over the performance of the design</a:t>
            </a:r>
          </a:p>
        </p:txBody>
      </p:sp>
      <p:sp>
        <p:nvSpPr>
          <p:cNvPr id="141" name="Rounded Rectangular Callout 140"/>
          <p:cNvSpPr>
            <a:spLocks noChangeArrowheads="1"/>
          </p:cNvSpPr>
          <p:nvPr/>
        </p:nvSpPr>
        <p:spPr bwMode="auto">
          <a:xfrm>
            <a:off x="1231977" y="5189538"/>
            <a:ext cx="2966532" cy="1383812"/>
          </a:xfrm>
          <a:prstGeom prst="wedgeRoundRectCallout">
            <a:avLst>
              <a:gd name="adj1" fmla="val 23369"/>
              <a:gd name="adj2" fmla="val -86333"/>
              <a:gd name="adj3" fmla="val 16667"/>
            </a:avLst>
          </a:prstGeom>
          <a:ln>
            <a:headEnd/>
            <a:tailEnd/>
          </a:ln>
        </p:spPr>
        <p:style>
          <a:lnRef idx="1">
            <a:schemeClr val="accent5"/>
          </a:lnRef>
          <a:fillRef idx="2">
            <a:schemeClr val="accent5"/>
          </a:fillRef>
          <a:effectRef idx="1">
            <a:schemeClr val="accent5"/>
          </a:effectRef>
          <a:fontRef idx="minor">
            <a:schemeClr val="dk1"/>
          </a:fontRef>
        </p:style>
        <p:txBody>
          <a:bodyPr lIns="91429" tIns="45715" rIns="91429" bIns="45715" anchor="ctr"/>
          <a:lstStyle/>
          <a:p>
            <a:pPr algn="ctr">
              <a:defRPr/>
            </a:pPr>
            <a:r>
              <a:rPr lang="en-GB" sz="1400" dirty="0">
                <a:solidFill>
                  <a:schemeClr val="dk1"/>
                </a:solidFill>
                <a:latin typeface="+mn-lt"/>
                <a:ea typeface="+mn-ea"/>
              </a:rPr>
              <a:t>Allows prioritisation of influential control parameters. If this is team judgement only – may wish to perform trials to quantify influence </a:t>
            </a:r>
          </a:p>
        </p:txBody>
      </p:sp>
      <p:sp>
        <p:nvSpPr>
          <p:cNvPr id="2" name="Rounded Rectangular Callout 1"/>
          <p:cNvSpPr/>
          <p:nvPr/>
        </p:nvSpPr>
        <p:spPr>
          <a:xfrm>
            <a:off x="3011184" y="885742"/>
            <a:ext cx="2735567" cy="751057"/>
          </a:xfrm>
          <a:prstGeom prst="wedgeRoundRectCallout">
            <a:avLst>
              <a:gd name="adj1" fmla="val 8233"/>
              <a:gd name="adj2" fmla="val 295993"/>
              <a:gd name="adj3" fmla="val 16667"/>
            </a:avLst>
          </a:prstGeom>
        </p:spPr>
        <p:style>
          <a:lnRef idx="1">
            <a:schemeClr val="accent3"/>
          </a:lnRef>
          <a:fillRef idx="2">
            <a:schemeClr val="accent3"/>
          </a:fillRef>
          <a:effectRef idx="1">
            <a:schemeClr val="accent3"/>
          </a:effectRef>
          <a:fontRef idx="minor">
            <a:schemeClr val="dk1"/>
          </a:fontRef>
        </p:style>
        <p:txBody>
          <a:bodyPr lIns="91429" tIns="45715" rIns="91429" bIns="45715" rtlCol="0" anchor="ctr"/>
          <a:lstStyle/>
          <a:p>
            <a:pPr algn="ctr"/>
            <a:r>
              <a:rPr lang="en-GB" sz="1400" dirty="0">
                <a:latin typeface="Arial" charset="0"/>
              </a:rPr>
              <a:t>The expected manufacturing variation will have a strong effect on the Rotor Thickness  </a:t>
            </a:r>
            <a:endParaRPr lang="en-US" sz="1400" dirty="0"/>
          </a:p>
        </p:txBody>
      </p:sp>
      <p:sp>
        <p:nvSpPr>
          <p:cNvPr id="3" name="Rounded Rectangular Callout 2"/>
          <p:cNvSpPr/>
          <p:nvPr/>
        </p:nvSpPr>
        <p:spPr>
          <a:xfrm>
            <a:off x="8035794" y="5129214"/>
            <a:ext cx="2966532" cy="1079499"/>
          </a:xfrm>
          <a:prstGeom prst="wedgeRoundRectCallout">
            <a:avLst>
              <a:gd name="adj1" fmla="val -26564"/>
              <a:gd name="adj2" fmla="val -110648"/>
              <a:gd name="adj3" fmla="val 16667"/>
            </a:avLst>
          </a:prstGeom>
          <a:ln/>
        </p:spPr>
        <p:style>
          <a:lnRef idx="0">
            <a:schemeClr val="accent4"/>
          </a:lnRef>
          <a:fillRef idx="3">
            <a:schemeClr val="accent4"/>
          </a:fillRef>
          <a:effectRef idx="3">
            <a:schemeClr val="accent4"/>
          </a:effectRef>
          <a:fontRef idx="minor">
            <a:schemeClr val="lt1"/>
          </a:fontRef>
        </p:style>
        <p:txBody>
          <a:bodyPr lIns="91429" tIns="45715" rIns="91429" bIns="45715" rtlCol="0" anchor="ctr"/>
          <a:lstStyle/>
          <a:p>
            <a:pPr algn="ctr"/>
            <a:r>
              <a:rPr lang="en-US" sz="1600" dirty="0"/>
              <a:t>Noise Factors that have no impact on the Control Factors are likely to be DIRECT</a:t>
            </a:r>
          </a:p>
        </p:txBody>
      </p:sp>
    </p:spTree>
    <p:extLst>
      <p:ext uri="{BB962C8B-B14F-4D97-AF65-F5344CB8AC3E}">
        <p14:creationId xmlns:p14="http://schemas.microsoft.com/office/powerpoint/2010/main" val="435122724"/>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grpId="1" nodeType="clickEffect">
                                  <p:stCondLst>
                                    <p:cond delay="0"/>
                                  </p:stCondLst>
                                  <p:childTnLst>
                                    <p:set>
                                      <p:cBhvr>
                                        <p:cTn id="10" dur="1" fill="hold">
                                          <p:stCondLst>
                                            <p:cond delay="0"/>
                                          </p:stCondLst>
                                        </p:cTn>
                                        <p:tgtEl>
                                          <p:spTgt spid="141"/>
                                        </p:tgtEl>
                                        <p:attrNameLst>
                                          <p:attrName>style.visibility</p:attrName>
                                        </p:attrNameLst>
                                      </p:cBhvr>
                                      <p:to>
                                        <p:strVal val="hidden"/>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xit" presetSubtype="0" fill="hold" grpId="1" nodeType="clickEffect">
                                  <p:stCondLst>
                                    <p:cond delay="0"/>
                                  </p:stCondLst>
                                  <p:childTnLst>
                                    <p:set>
                                      <p:cBhvr>
                                        <p:cTn id="18" dur="1" fill="hold">
                                          <p:stCondLst>
                                            <p:cond delay="0"/>
                                          </p:stCondLst>
                                        </p:cTn>
                                        <p:tgtEl>
                                          <p:spTgt spid="2"/>
                                        </p:tgtEl>
                                        <p:attrNameLst>
                                          <p:attrName>style.visibility</p:attrName>
                                        </p:attrNameLst>
                                      </p:cBhvr>
                                      <p:to>
                                        <p:strVal val="hidden"/>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xit" presetSubtype="0" fill="hold" grpId="1" nodeType="clickEffect">
                                  <p:stCondLst>
                                    <p:cond delay="0"/>
                                  </p:stCondLst>
                                  <p:childTnLst>
                                    <p:set>
                                      <p:cBhvr>
                                        <p:cTn id="26" dur="1" fill="hold">
                                          <p:stCondLst>
                                            <p:cond delay="0"/>
                                          </p:stCondLst>
                                        </p:cTn>
                                        <p:tgtEl>
                                          <p:spTgt spid="3"/>
                                        </p:tgtEl>
                                        <p:attrNameLst>
                                          <p:attrName>style.visibility</p:attrName>
                                        </p:attrNameLst>
                                      </p:cBhvr>
                                      <p:to>
                                        <p:strVal val="hidden"/>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39"/>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xit" presetSubtype="0" fill="hold" grpId="1" nodeType="clickEffect">
                                  <p:stCondLst>
                                    <p:cond delay="0"/>
                                  </p:stCondLst>
                                  <p:childTnLst>
                                    <p:set>
                                      <p:cBhvr>
                                        <p:cTn id="34" dur="1" fill="hold">
                                          <p:stCondLst>
                                            <p:cond delay="0"/>
                                          </p:stCondLst>
                                        </p:cTn>
                                        <p:tgtEl>
                                          <p:spTgt spid="139"/>
                                        </p:tgtEl>
                                        <p:attrNameLst>
                                          <p:attrName>style.visibility</p:attrName>
                                        </p:attrNameLst>
                                      </p:cBhvr>
                                      <p:to>
                                        <p:strVal val="hidden"/>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40"/>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xit" presetSubtype="0" fill="hold" grpId="1" nodeType="clickEffect">
                                  <p:stCondLst>
                                    <p:cond delay="0"/>
                                  </p:stCondLst>
                                  <p:childTnLst>
                                    <p:set>
                                      <p:cBhvr>
                                        <p:cTn id="42" dur="1" fill="hold">
                                          <p:stCondLst>
                                            <p:cond delay="0"/>
                                          </p:stCondLst>
                                        </p:cTn>
                                        <p:tgtEl>
                                          <p:spTgt spid="140"/>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9" grpId="0" animBg="1"/>
      <p:bldP spid="139" grpId="1" animBg="1"/>
      <p:bldP spid="140" grpId="0" animBg="1"/>
      <p:bldP spid="140" grpId="1" animBg="1"/>
      <p:bldP spid="141" grpId="0" animBg="1"/>
      <p:bldP spid="141" grpId="1" animBg="1"/>
      <p:bldP spid="2" grpId="0" animBg="1"/>
      <p:bldP spid="2" grpId="1" animBg="1"/>
      <p:bldP spid="3" grpId="0" animBg="1"/>
      <p:bldP spid="3" grpId="1" animBg="1"/>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DE09995F-1980-4F91-8B97-31E2F23F5DF7}"/>
              </a:ext>
            </a:extLst>
          </p:cNvPr>
          <p:cNvSpPr/>
          <p:nvPr/>
        </p:nvSpPr>
        <p:spPr>
          <a:xfrm>
            <a:off x="718457" y="1379538"/>
            <a:ext cx="9850582" cy="5163766"/>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Picture 4">
            <a:extLst>
              <a:ext uri="{FF2B5EF4-FFF2-40B4-BE49-F238E27FC236}">
                <a16:creationId xmlns:a16="http://schemas.microsoft.com/office/drawing/2014/main" id="{278A22D3-9163-46D7-956A-7F7C1E1B3DE9}"/>
              </a:ext>
            </a:extLst>
          </p:cNvPr>
          <p:cNvPicPr>
            <a:picLocks noChangeAspect="1"/>
          </p:cNvPicPr>
          <p:nvPr/>
        </p:nvPicPr>
        <p:blipFill>
          <a:blip r:embed="rId2"/>
          <a:stretch>
            <a:fillRect/>
          </a:stretch>
        </p:blipFill>
        <p:spPr>
          <a:xfrm>
            <a:off x="730333" y="1424618"/>
            <a:ext cx="9851949" cy="5132948"/>
          </a:xfrm>
          <a:prstGeom prst="rect">
            <a:avLst/>
          </a:prstGeom>
        </p:spPr>
      </p:pic>
      <p:sp>
        <p:nvSpPr>
          <p:cNvPr id="35842" name="Rectangle 2"/>
          <p:cNvSpPr>
            <a:spLocks noGrp="1" noChangeArrowheads="1"/>
          </p:cNvSpPr>
          <p:nvPr>
            <p:ph type="title"/>
          </p:nvPr>
        </p:nvSpPr>
        <p:spPr>
          <a:xfrm>
            <a:off x="-64850" y="7145"/>
            <a:ext cx="7957224" cy="427038"/>
          </a:xfrm>
        </p:spPr>
        <p:txBody>
          <a:bodyPr/>
          <a:lstStyle/>
          <a:p>
            <a:r>
              <a:rPr lang="en-GB" altLang="en-US" sz="3200" dirty="0"/>
              <a:t>What-Why Table (Spreadsheet version)</a:t>
            </a:r>
            <a:endParaRPr lang="en-US" altLang="en-US" sz="3200" dirty="0"/>
          </a:p>
        </p:txBody>
      </p:sp>
      <p:sp>
        <p:nvSpPr>
          <p:cNvPr id="35844" name="AutoShape 4"/>
          <p:cNvSpPr>
            <a:spLocks noChangeArrowheads="1"/>
          </p:cNvSpPr>
          <p:nvPr/>
        </p:nvSpPr>
        <p:spPr bwMode="auto">
          <a:xfrm>
            <a:off x="859188" y="2678000"/>
            <a:ext cx="1828800" cy="623888"/>
          </a:xfrm>
          <a:prstGeom prst="wedgeRoundRectCallout">
            <a:avLst>
              <a:gd name="adj1" fmla="val 21088"/>
              <a:gd name="adj2" fmla="val 348284"/>
              <a:gd name="adj3" fmla="val 16667"/>
            </a:avLst>
          </a:prstGeom>
          <a:solidFill>
            <a:schemeClr val="accent2"/>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800">
                <a:solidFill>
                  <a:schemeClr val="bg1"/>
                </a:solidFill>
              </a:rPr>
              <a:t>Control </a:t>
            </a:r>
          </a:p>
          <a:p>
            <a:pPr algn="ctr" eaLnBrk="1" hangingPunct="1">
              <a:spcBef>
                <a:spcPct val="0"/>
              </a:spcBef>
              <a:buFontTx/>
              <a:buNone/>
            </a:pPr>
            <a:r>
              <a:rPr lang="en-GB" altLang="en-US" sz="1800">
                <a:solidFill>
                  <a:schemeClr val="bg1"/>
                </a:solidFill>
              </a:rPr>
              <a:t>Factors</a:t>
            </a:r>
            <a:endParaRPr lang="en-US" altLang="en-US" sz="1800">
              <a:solidFill>
                <a:schemeClr val="bg1"/>
              </a:solidFill>
            </a:endParaRPr>
          </a:p>
        </p:txBody>
      </p:sp>
      <p:sp>
        <p:nvSpPr>
          <p:cNvPr id="35845" name="AutoShape 5"/>
          <p:cNvSpPr>
            <a:spLocks noChangeArrowheads="1"/>
          </p:cNvSpPr>
          <p:nvPr/>
        </p:nvSpPr>
        <p:spPr bwMode="auto">
          <a:xfrm>
            <a:off x="3990501" y="733111"/>
            <a:ext cx="1828800" cy="623887"/>
          </a:xfrm>
          <a:prstGeom prst="wedgeRoundRectCallout">
            <a:avLst>
              <a:gd name="adj1" fmla="val 31983"/>
              <a:gd name="adj2" fmla="val 361961"/>
              <a:gd name="adj3" fmla="val 16667"/>
            </a:avLst>
          </a:prstGeom>
          <a:solidFill>
            <a:schemeClr val="accent2"/>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800">
                <a:solidFill>
                  <a:schemeClr val="bg1"/>
                </a:solidFill>
              </a:rPr>
              <a:t>Noise</a:t>
            </a:r>
          </a:p>
          <a:p>
            <a:pPr algn="ctr" eaLnBrk="1" hangingPunct="1">
              <a:spcBef>
                <a:spcPct val="0"/>
              </a:spcBef>
              <a:buFontTx/>
              <a:buNone/>
            </a:pPr>
            <a:r>
              <a:rPr lang="en-GB" altLang="en-US" sz="1800">
                <a:solidFill>
                  <a:schemeClr val="bg1"/>
                </a:solidFill>
              </a:rPr>
              <a:t>Factors</a:t>
            </a:r>
            <a:endParaRPr lang="en-US" altLang="en-US" sz="1800">
              <a:solidFill>
                <a:schemeClr val="bg1"/>
              </a:solidFill>
            </a:endParaRPr>
          </a:p>
        </p:txBody>
      </p:sp>
      <p:sp>
        <p:nvSpPr>
          <p:cNvPr id="35846" name="AutoShape 6"/>
          <p:cNvSpPr>
            <a:spLocks noChangeArrowheads="1"/>
          </p:cNvSpPr>
          <p:nvPr/>
        </p:nvSpPr>
        <p:spPr bwMode="auto">
          <a:xfrm>
            <a:off x="924256" y="5879649"/>
            <a:ext cx="2917825" cy="623887"/>
          </a:xfrm>
          <a:prstGeom prst="wedgeRoundRectCallout">
            <a:avLst>
              <a:gd name="adj1" fmla="val 76232"/>
              <a:gd name="adj2" fmla="val 23948"/>
              <a:gd name="adj3" fmla="val 16667"/>
            </a:avLst>
          </a:prstGeom>
          <a:solidFill>
            <a:schemeClr val="accent2"/>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800">
                <a:solidFill>
                  <a:schemeClr val="bg1"/>
                </a:solidFill>
              </a:rPr>
              <a:t>Critical Noise Parameters</a:t>
            </a:r>
            <a:endParaRPr lang="en-US" altLang="en-US" sz="1800">
              <a:solidFill>
                <a:schemeClr val="bg1"/>
              </a:solidFill>
            </a:endParaRPr>
          </a:p>
        </p:txBody>
      </p:sp>
      <p:sp>
        <p:nvSpPr>
          <p:cNvPr id="35848" name="AutoShape 8"/>
          <p:cNvSpPr>
            <a:spLocks noChangeArrowheads="1"/>
          </p:cNvSpPr>
          <p:nvPr/>
        </p:nvSpPr>
        <p:spPr bwMode="auto">
          <a:xfrm>
            <a:off x="9783494" y="2778347"/>
            <a:ext cx="1828800" cy="1189037"/>
          </a:xfrm>
          <a:prstGeom prst="wedgeRoundRectCallout">
            <a:avLst>
              <a:gd name="adj1" fmla="val -59634"/>
              <a:gd name="adj2" fmla="val 125301"/>
              <a:gd name="adj3" fmla="val 16667"/>
            </a:avLst>
          </a:prstGeom>
          <a:solidFill>
            <a:schemeClr val="accent2"/>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800">
                <a:solidFill>
                  <a:schemeClr val="bg1"/>
                </a:solidFill>
              </a:rPr>
              <a:t>Critical</a:t>
            </a:r>
          </a:p>
          <a:p>
            <a:pPr algn="ctr" eaLnBrk="1" hangingPunct="1">
              <a:spcBef>
                <a:spcPct val="0"/>
              </a:spcBef>
              <a:buFontTx/>
              <a:buNone/>
            </a:pPr>
            <a:r>
              <a:rPr lang="en-GB" altLang="en-US" sz="1800">
                <a:solidFill>
                  <a:schemeClr val="bg1"/>
                </a:solidFill>
              </a:rPr>
              <a:t>Control </a:t>
            </a:r>
          </a:p>
          <a:p>
            <a:pPr algn="ctr" eaLnBrk="1" hangingPunct="1">
              <a:spcBef>
                <a:spcPct val="0"/>
              </a:spcBef>
              <a:buFontTx/>
              <a:buNone/>
            </a:pPr>
            <a:r>
              <a:rPr lang="en-GB" altLang="en-US" sz="1800">
                <a:solidFill>
                  <a:schemeClr val="bg1"/>
                </a:solidFill>
              </a:rPr>
              <a:t>Factors</a:t>
            </a:r>
            <a:endParaRPr lang="en-US" altLang="en-US" sz="1800">
              <a:solidFill>
                <a:schemeClr val="bg1"/>
              </a:solidFill>
            </a:endParaRPr>
          </a:p>
        </p:txBody>
      </p:sp>
      <p:sp>
        <p:nvSpPr>
          <p:cNvPr id="14" name="AutoShape 4">
            <a:extLst>
              <a:ext uri="{FF2B5EF4-FFF2-40B4-BE49-F238E27FC236}">
                <a16:creationId xmlns:a16="http://schemas.microsoft.com/office/drawing/2014/main" id="{B7BB1DF6-0CFB-4727-9026-A07B4B1DD791}"/>
              </a:ext>
            </a:extLst>
          </p:cNvPr>
          <p:cNvSpPr>
            <a:spLocks noChangeArrowheads="1"/>
          </p:cNvSpPr>
          <p:nvPr/>
        </p:nvSpPr>
        <p:spPr bwMode="auto">
          <a:xfrm>
            <a:off x="2288185" y="2357253"/>
            <a:ext cx="1828800" cy="989716"/>
          </a:xfrm>
          <a:prstGeom prst="wedgeRoundRectCallout">
            <a:avLst>
              <a:gd name="adj1" fmla="val 29205"/>
              <a:gd name="adj2" fmla="val 268801"/>
              <a:gd name="adj3" fmla="val 16667"/>
            </a:avLst>
          </a:prstGeom>
          <a:solidFill>
            <a:schemeClr val="accent2"/>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800" dirty="0">
                <a:solidFill>
                  <a:schemeClr val="bg1"/>
                </a:solidFill>
              </a:rPr>
              <a:t>Control </a:t>
            </a:r>
          </a:p>
          <a:p>
            <a:pPr algn="ctr" eaLnBrk="1" hangingPunct="1">
              <a:spcBef>
                <a:spcPct val="0"/>
              </a:spcBef>
              <a:buFontTx/>
              <a:buNone/>
            </a:pPr>
            <a:r>
              <a:rPr lang="en-GB" altLang="en-US" sz="1800" dirty="0">
                <a:solidFill>
                  <a:schemeClr val="bg1"/>
                </a:solidFill>
              </a:rPr>
              <a:t>Factors Importance</a:t>
            </a:r>
            <a:endParaRPr lang="en-US" altLang="en-US" sz="1800" dirty="0">
              <a:solidFill>
                <a:schemeClr val="bg1"/>
              </a:solidFill>
            </a:endParaRPr>
          </a:p>
        </p:txBody>
      </p:sp>
      <p:sp>
        <p:nvSpPr>
          <p:cNvPr id="15" name="AutoShape 5">
            <a:extLst>
              <a:ext uri="{FF2B5EF4-FFF2-40B4-BE49-F238E27FC236}">
                <a16:creationId xmlns:a16="http://schemas.microsoft.com/office/drawing/2014/main" id="{246C7D11-F9E7-4FB8-B103-0C0A986FC0C0}"/>
              </a:ext>
            </a:extLst>
          </p:cNvPr>
          <p:cNvSpPr>
            <a:spLocks noChangeArrowheads="1"/>
          </p:cNvSpPr>
          <p:nvPr/>
        </p:nvSpPr>
        <p:spPr bwMode="auto">
          <a:xfrm>
            <a:off x="6161706" y="1497090"/>
            <a:ext cx="1828800" cy="765159"/>
          </a:xfrm>
          <a:prstGeom prst="wedgeRoundRectCallout">
            <a:avLst>
              <a:gd name="adj1" fmla="val -83926"/>
              <a:gd name="adj2" fmla="val 492715"/>
              <a:gd name="adj3" fmla="val 16667"/>
            </a:avLst>
          </a:prstGeom>
          <a:solidFill>
            <a:schemeClr val="accent2"/>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l" eaLnBrk="0" hangingPunct="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1pPr>
            <a:lvl2pPr marL="742950" indent="-285750" algn="l" eaLnBrk="0" hangingPunct="0">
              <a:spcBef>
                <a:spcPct val="20000"/>
              </a:spcBef>
              <a:buFont typeface="Arial" panose="020B0604020202020204" pitchFamily="34" charset="0"/>
              <a:buChar char="•"/>
              <a:defRPr sz="2200">
                <a:solidFill>
                  <a:schemeClr val="tx1"/>
                </a:solidFill>
                <a:latin typeface="Arial" panose="020B0604020202020204" pitchFamily="34" charset="0"/>
                <a:cs typeface="Arial" panose="020B0604020202020204" pitchFamily="34" charset="0"/>
              </a:defRPr>
            </a:lvl2pPr>
            <a:lvl3pPr marL="11430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lgn="l" eaLnBrk="0" hangingPunct="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lgn="l" eaLnBrk="0" hangingPunct="0">
              <a:spcBef>
                <a:spcPct val="20000"/>
              </a:spcBef>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16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800" dirty="0">
                <a:solidFill>
                  <a:schemeClr val="bg1"/>
                </a:solidFill>
              </a:rPr>
              <a:t>Effect of noise on control</a:t>
            </a:r>
            <a:endParaRPr lang="en-US" altLang="en-US" sz="1800" dirty="0">
              <a:solidFill>
                <a:schemeClr val="bg1"/>
              </a:solidFill>
            </a:endParaRPr>
          </a:p>
        </p:txBody>
      </p:sp>
    </p:spTree>
    <p:extLst>
      <p:ext uri="{BB962C8B-B14F-4D97-AF65-F5344CB8AC3E}">
        <p14:creationId xmlns:p14="http://schemas.microsoft.com/office/powerpoint/2010/main" val="13566313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584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grpId="1" nodeType="clickEffect">
                                  <p:stCondLst>
                                    <p:cond delay="0"/>
                                  </p:stCondLst>
                                  <p:childTnLst>
                                    <p:set>
                                      <p:cBhvr>
                                        <p:cTn id="10" dur="1" fill="hold">
                                          <p:stCondLst>
                                            <p:cond delay="0"/>
                                          </p:stCondLst>
                                        </p:cTn>
                                        <p:tgtEl>
                                          <p:spTgt spid="35844"/>
                                        </p:tgtEl>
                                        <p:attrNameLst>
                                          <p:attrName>style.visibility</p:attrName>
                                        </p:attrNameLst>
                                      </p:cBhvr>
                                      <p:to>
                                        <p:strVal val="hidden"/>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xit" presetSubtype="0" fill="hold" grpId="1" nodeType="clickEffect">
                                  <p:stCondLst>
                                    <p:cond delay="0"/>
                                  </p:stCondLst>
                                  <p:childTnLst>
                                    <p:set>
                                      <p:cBhvr>
                                        <p:cTn id="18" dur="1" fill="hold">
                                          <p:stCondLst>
                                            <p:cond delay="0"/>
                                          </p:stCondLst>
                                        </p:cTn>
                                        <p:tgtEl>
                                          <p:spTgt spid="14"/>
                                        </p:tgtEl>
                                        <p:attrNameLst>
                                          <p:attrName>style.visibility</p:attrName>
                                        </p:attrNameLst>
                                      </p:cBhvr>
                                      <p:to>
                                        <p:strVal val="hidden"/>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584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xit" presetSubtype="0" fill="hold" grpId="1" nodeType="clickEffect">
                                  <p:stCondLst>
                                    <p:cond delay="0"/>
                                  </p:stCondLst>
                                  <p:childTnLst>
                                    <p:set>
                                      <p:cBhvr>
                                        <p:cTn id="26" dur="1" fill="hold">
                                          <p:stCondLst>
                                            <p:cond delay="0"/>
                                          </p:stCondLst>
                                        </p:cTn>
                                        <p:tgtEl>
                                          <p:spTgt spid="35845"/>
                                        </p:tgtEl>
                                        <p:attrNameLst>
                                          <p:attrName>style.visibility</p:attrName>
                                        </p:attrNameLst>
                                      </p:cBhvr>
                                      <p:to>
                                        <p:strVal val="hidden"/>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5"/>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xit" presetSubtype="0" fill="hold" grpId="1" nodeType="clickEffect">
                                  <p:stCondLst>
                                    <p:cond delay="0"/>
                                  </p:stCondLst>
                                  <p:childTnLst>
                                    <p:set>
                                      <p:cBhvr>
                                        <p:cTn id="34" dur="1" fill="hold">
                                          <p:stCondLst>
                                            <p:cond delay="0"/>
                                          </p:stCondLst>
                                        </p:cTn>
                                        <p:tgtEl>
                                          <p:spTgt spid="15"/>
                                        </p:tgtEl>
                                        <p:attrNameLst>
                                          <p:attrName>style.visibility</p:attrName>
                                        </p:attrNameLst>
                                      </p:cBhvr>
                                      <p:to>
                                        <p:strVal val="hidden"/>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5848"/>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xit" presetSubtype="0" fill="hold" grpId="1" nodeType="clickEffect">
                                  <p:stCondLst>
                                    <p:cond delay="0"/>
                                  </p:stCondLst>
                                  <p:childTnLst>
                                    <p:set>
                                      <p:cBhvr>
                                        <p:cTn id="42" dur="1" fill="hold">
                                          <p:stCondLst>
                                            <p:cond delay="0"/>
                                          </p:stCondLst>
                                        </p:cTn>
                                        <p:tgtEl>
                                          <p:spTgt spid="35848"/>
                                        </p:tgtEl>
                                        <p:attrNameLst>
                                          <p:attrName>style.visibility</p:attrName>
                                        </p:attrNameLst>
                                      </p:cBhvr>
                                      <p:to>
                                        <p:strVal val="hidden"/>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5846"/>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xit" presetSubtype="0" fill="hold" grpId="1" nodeType="clickEffect">
                                  <p:stCondLst>
                                    <p:cond delay="0"/>
                                  </p:stCondLst>
                                  <p:childTnLst>
                                    <p:set>
                                      <p:cBhvr>
                                        <p:cTn id="50" dur="1" fill="hold">
                                          <p:stCondLst>
                                            <p:cond delay="0"/>
                                          </p:stCondLst>
                                        </p:cTn>
                                        <p:tgtEl>
                                          <p:spTgt spid="3584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4" grpId="0" animBg="1"/>
      <p:bldP spid="35844" grpId="1" animBg="1"/>
      <p:bldP spid="35845" grpId="0" animBg="1"/>
      <p:bldP spid="35845" grpId="1" animBg="1"/>
      <p:bldP spid="35846" grpId="0" animBg="1"/>
      <p:bldP spid="35846" grpId="1" animBg="1"/>
      <p:bldP spid="35848" grpId="0" animBg="1"/>
      <p:bldP spid="35848" grpId="1" animBg="1"/>
      <p:bldP spid="14" grpId="0" animBg="1"/>
      <p:bldP spid="14" grpId="1" animBg="1"/>
      <p:bldP spid="15" grpId="0" animBg="1"/>
      <p:bldP spid="15" grpId="1" animBg="1"/>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B8725F6C-139D-49E5-80B4-BDFFE0247B61}"/>
              </a:ext>
            </a:extLst>
          </p:cNvPr>
          <p:cNvSpPr>
            <a:spLocks noGrp="1" noChangeArrowheads="1"/>
          </p:cNvSpPr>
          <p:nvPr>
            <p:ph type="title"/>
          </p:nvPr>
        </p:nvSpPr>
        <p:spPr>
          <a:xfrm>
            <a:off x="-90157" y="0"/>
            <a:ext cx="9404350" cy="1400175"/>
          </a:xfrm>
        </p:spPr>
        <p:txBody>
          <a:bodyPr/>
          <a:lstStyle/>
          <a:p>
            <a:r>
              <a:rPr lang="en-GB" altLang="en-US" sz="3200" dirty="0"/>
              <a:t>What-Why Table (Spreadsheet version)</a:t>
            </a:r>
            <a:endParaRPr lang="en-US" altLang="en-US" sz="3200" dirty="0"/>
          </a:p>
        </p:txBody>
      </p:sp>
      <p:graphicFrame>
        <p:nvGraphicFramePr>
          <p:cNvPr id="5" name="Chart 4">
            <a:extLst>
              <a:ext uri="{FF2B5EF4-FFF2-40B4-BE49-F238E27FC236}">
                <a16:creationId xmlns:a16="http://schemas.microsoft.com/office/drawing/2014/main" id="{00000000-0008-0000-2400-000002000000}"/>
              </a:ext>
            </a:extLst>
          </p:cNvPr>
          <p:cNvGraphicFramePr>
            <a:graphicFrameLocks noGrp="1"/>
          </p:cNvGraphicFramePr>
          <p:nvPr>
            <p:extLst>
              <p:ext uri="{D42A27DB-BD31-4B8C-83A1-F6EECF244321}">
                <p14:modId xmlns:p14="http://schemas.microsoft.com/office/powerpoint/2010/main" val="1477821003"/>
              </p:ext>
            </p:extLst>
          </p:nvPr>
        </p:nvGraphicFramePr>
        <p:xfrm>
          <a:off x="275539" y="700087"/>
          <a:ext cx="7870940" cy="5066633"/>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6" name="Chart 5">
            <a:extLst>
              <a:ext uri="{FF2B5EF4-FFF2-40B4-BE49-F238E27FC236}">
                <a16:creationId xmlns:a16="http://schemas.microsoft.com/office/drawing/2014/main" id="{00000000-0008-0000-2500-000002000000}"/>
              </a:ext>
            </a:extLst>
          </p:cNvPr>
          <p:cNvGraphicFramePr>
            <a:graphicFrameLocks noGrp="1"/>
          </p:cNvGraphicFramePr>
          <p:nvPr>
            <p:extLst>
              <p:ext uri="{D42A27DB-BD31-4B8C-83A1-F6EECF244321}">
                <p14:modId xmlns:p14="http://schemas.microsoft.com/office/powerpoint/2010/main" val="3756230698"/>
              </p:ext>
            </p:extLst>
          </p:nvPr>
        </p:nvGraphicFramePr>
        <p:xfrm>
          <a:off x="3645243" y="1649628"/>
          <a:ext cx="8184720" cy="5132278"/>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74385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Graphic spid="6" grpId="0">
        <p:bldAsOne/>
      </p:bldGraphic>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Rectangle 2"/>
          <p:cNvSpPr>
            <a:spLocks noGrp="1" noChangeArrowheads="1"/>
          </p:cNvSpPr>
          <p:nvPr>
            <p:ph type="title"/>
          </p:nvPr>
        </p:nvSpPr>
        <p:spPr/>
        <p:txBody>
          <a:bodyPr/>
          <a:lstStyle/>
          <a:p>
            <a:pPr defTabSz="761909" eaLnBrk="1" hangingPunct="1"/>
            <a:r>
              <a:rPr lang="en-GB" sz="3200" dirty="0">
                <a:latin typeface="Arial" charset="0"/>
              </a:rPr>
              <a:t>Exercise: What-Why</a:t>
            </a:r>
          </a:p>
        </p:txBody>
      </p:sp>
      <p:sp>
        <p:nvSpPr>
          <p:cNvPr id="117763" name="Rectangle 3"/>
          <p:cNvSpPr>
            <a:spLocks noGrp="1" noChangeArrowheads="1"/>
          </p:cNvSpPr>
          <p:nvPr>
            <p:ph type="body" sz="quarter" idx="16"/>
          </p:nvPr>
        </p:nvSpPr>
        <p:spPr/>
        <p:txBody>
          <a:bodyPr/>
          <a:lstStyle/>
          <a:p>
            <a:pPr defTabSz="761909" eaLnBrk="1" hangingPunct="1">
              <a:buNone/>
            </a:pPr>
            <a:r>
              <a:rPr lang="en-GB" dirty="0">
                <a:latin typeface="Arial" charset="0"/>
              </a:rPr>
              <a:t>In small teams</a:t>
            </a:r>
          </a:p>
          <a:p>
            <a:pPr defTabSz="761909" eaLnBrk="1" hangingPunct="1"/>
            <a:endParaRPr lang="en-GB" sz="1600" dirty="0">
              <a:latin typeface="Arial" charset="0"/>
            </a:endParaRPr>
          </a:p>
          <a:p>
            <a:pPr defTabSz="761909" eaLnBrk="1" hangingPunct="1"/>
            <a:r>
              <a:rPr lang="en-GB" sz="2000" dirty="0">
                <a:latin typeface="Arial" charset="0"/>
              </a:rPr>
              <a:t>Construct a What-Why Table to determine the critical Munition Design Parameters and Noise Factors</a:t>
            </a:r>
          </a:p>
          <a:p>
            <a:pPr marL="0" indent="0" defTabSz="761909" eaLnBrk="1" hangingPunct="1">
              <a:buNone/>
            </a:pPr>
            <a:endParaRPr lang="en-GB" sz="2000" dirty="0">
              <a:latin typeface="Arial" charset="0"/>
            </a:endParaRPr>
          </a:p>
          <a:p>
            <a:pPr marL="0" indent="0" defTabSz="761909" eaLnBrk="1" hangingPunct="1">
              <a:buNone/>
            </a:pPr>
            <a:r>
              <a:rPr lang="en-GB" sz="2000" dirty="0">
                <a:latin typeface="Arial" charset="0"/>
              </a:rPr>
              <a:t>Time: 20 Minutes</a:t>
            </a:r>
          </a:p>
          <a:p>
            <a:pPr lvl="1" defTabSz="761909" eaLnBrk="1" hangingPunct="1"/>
            <a:endParaRPr lang="en-GB" dirty="0">
              <a:latin typeface="Arial" charset="0"/>
            </a:endParaRPr>
          </a:p>
          <a:p>
            <a:pPr defTabSz="761909" eaLnBrk="1" hangingPunct="1"/>
            <a:endParaRPr lang="en-GB" sz="1600" dirty="0">
              <a:latin typeface="Arial" charset="0"/>
            </a:endParaRPr>
          </a:p>
          <a:p>
            <a:pPr defTabSz="761909" eaLnBrk="1" hangingPunct="1"/>
            <a:endParaRPr lang="en-GB" sz="1600" dirty="0">
              <a:latin typeface="Arial" charset="0"/>
            </a:endParaRPr>
          </a:p>
        </p:txBody>
      </p:sp>
      <p:pic>
        <p:nvPicPr>
          <p:cNvPr id="33" name="Picture 32">
            <a:extLst>
              <a:ext uri="{FF2B5EF4-FFF2-40B4-BE49-F238E27FC236}">
                <a16:creationId xmlns:a16="http://schemas.microsoft.com/office/drawing/2014/main" id="{3B5D7652-4B79-B244-BCB4-7F563E3E960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85066" y="2146499"/>
            <a:ext cx="3678426" cy="2765948"/>
          </a:xfrm>
          <a:prstGeom prst="rect">
            <a:avLst/>
          </a:prstGeom>
        </p:spPr>
      </p:pic>
    </p:spTree>
    <p:extLst>
      <p:ext uri="{BB962C8B-B14F-4D97-AF65-F5344CB8AC3E}">
        <p14:creationId xmlns:p14="http://schemas.microsoft.com/office/powerpoint/2010/main" val="317121451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3CB3343-C3FD-BA4F-8EC2-5335531CA104}"/>
              </a:ext>
            </a:extLst>
          </p:cNvPr>
          <p:cNvPicPr>
            <a:picLocks noChangeAspect="1"/>
          </p:cNvPicPr>
          <p:nvPr/>
        </p:nvPicPr>
        <p:blipFill rotWithShape="1">
          <a:blip r:embed="rId3"/>
          <a:srcRect l="65426"/>
          <a:stretch/>
        </p:blipFill>
        <p:spPr>
          <a:xfrm>
            <a:off x="5613515" y="2206488"/>
            <a:ext cx="1921773" cy="2128977"/>
          </a:xfrm>
          <a:prstGeom prst="rect">
            <a:avLst/>
          </a:prstGeom>
        </p:spPr>
      </p:pic>
      <p:sp>
        <p:nvSpPr>
          <p:cNvPr id="52225" name="Rectangle 3"/>
          <p:cNvSpPr>
            <a:spLocks noGrp="1" noChangeArrowheads="1"/>
          </p:cNvSpPr>
          <p:nvPr>
            <p:ph type="title"/>
          </p:nvPr>
        </p:nvSpPr>
        <p:spPr>
          <a:xfrm>
            <a:off x="0" y="21258"/>
            <a:ext cx="9404723" cy="1400530"/>
          </a:xfrm>
        </p:spPr>
        <p:txBody>
          <a:bodyPr/>
          <a:lstStyle/>
          <a:p>
            <a:r>
              <a:rPr lang="en-GB" altLang="en-US" sz="3600" dirty="0"/>
              <a:t>Dealing with Direct Noise Factors</a:t>
            </a:r>
          </a:p>
        </p:txBody>
      </p:sp>
      <p:sp>
        <p:nvSpPr>
          <p:cNvPr id="52226" name="Content Placeholder 3"/>
          <p:cNvSpPr>
            <a:spLocks noGrp="1"/>
          </p:cNvSpPr>
          <p:nvPr>
            <p:ph idx="1"/>
          </p:nvPr>
        </p:nvSpPr>
        <p:spPr>
          <a:xfrm>
            <a:off x="1867340" y="1319673"/>
            <a:ext cx="8281108" cy="5053691"/>
          </a:xfrm>
        </p:spPr>
        <p:txBody>
          <a:bodyPr>
            <a:normAutofit fontScale="92500" lnSpcReduction="10000"/>
          </a:bodyPr>
          <a:lstStyle/>
          <a:p>
            <a:r>
              <a:rPr lang="en-GB" altLang="en-US" sz="1800" dirty="0"/>
              <a:t>The noise factors </a:t>
            </a:r>
            <a:r>
              <a:rPr lang="ja-JP" altLang="en-GB" sz="1800"/>
              <a:t>‘</a:t>
            </a:r>
            <a:r>
              <a:rPr lang="en-GB" altLang="ja-JP" sz="1800" dirty="0"/>
              <a:t>vehicle load’, </a:t>
            </a:r>
            <a:r>
              <a:rPr lang="ja-JP" altLang="en-GB" sz="1800"/>
              <a:t>‘</a:t>
            </a:r>
            <a:r>
              <a:rPr lang="en-GB" altLang="ja-JP" sz="1800" dirty="0"/>
              <a:t>vehicle speed</a:t>
            </a:r>
            <a:r>
              <a:rPr lang="ja-JP" altLang="en-GB" sz="1800"/>
              <a:t>’</a:t>
            </a:r>
            <a:r>
              <a:rPr lang="en-GB" altLang="ja-JP" sz="1800" dirty="0"/>
              <a:t> and </a:t>
            </a:r>
            <a:r>
              <a:rPr lang="ja-JP" altLang="en-GB" sz="1800"/>
              <a:t>‘</a:t>
            </a:r>
            <a:r>
              <a:rPr lang="en-GB" altLang="ja-JP" sz="1800" dirty="0"/>
              <a:t>road conditions</a:t>
            </a:r>
            <a:r>
              <a:rPr lang="ja-JP" altLang="en-GB" sz="1800"/>
              <a:t>’</a:t>
            </a:r>
            <a:r>
              <a:rPr lang="en-GB" altLang="ja-JP" sz="1800" dirty="0"/>
              <a:t> do not affect the Design Parameters but do influence its ability to meet stopping distance specifications consistently</a:t>
            </a:r>
          </a:p>
          <a:p>
            <a:endParaRPr lang="en-GB" altLang="ja-JP" dirty="0"/>
          </a:p>
          <a:p>
            <a:endParaRPr lang="en-GB" altLang="ja-JP" dirty="0"/>
          </a:p>
          <a:p>
            <a:endParaRPr lang="en-GB" altLang="ja-JP" dirty="0"/>
          </a:p>
          <a:p>
            <a:endParaRPr lang="en-GB" altLang="ja-JP" dirty="0"/>
          </a:p>
          <a:p>
            <a:endParaRPr lang="en-GB" altLang="ja-JP" dirty="0"/>
          </a:p>
          <a:p>
            <a:pPr marL="0" indent="0">
              <a:buNone/>
            </a:pPr>
            <a:endParaRPr lang="en-GB" altLang="en-US" dirty="0"/>
          </a:p>
          <a:p>
            <a:r>
              <a:rPr lang="en-GB" altLang="en-US" sz="1800" dirty="0"/>
              <a:t>If we were creating a nominal design we could consider these direct Noise Factors in our engineering analysis. For example, to find the right pad area to deal with the expected values of the direct noise factors, and then do a robustness assessment to appreciate what happens to stopping distance when these factors vary.</a:t>
            </a:r>
          </a:p>
          <a:p>
            <a:r>
              <a:rPr lang="en-GB" altLang="en-US" sz="1800" dirty="0"/>
              <a:t>To do the latter we use a table to qualitatively assess the importance of variation in the noise factors in affecting variation in the output(s)</a:t>
            </a:r>
            <a:endParaRPr lang="en-US" altLang="en-US" sz="1800" dirty="0"/>
          </a:p>
        </p:txBody>
      </p:sp>
      <p:sp>
        <p:nvSpPr>
          <p:cNvPr id="52228" name="TextBox 1"/>
          <p:cNvSpPr txBox="1">
            <a:spLocks noChangeArrowheads="1"/>
          </p:cNvSpPr>
          <p:nvPr/>
        </p:nvSpPr>
        <p:spPr bwMode="auto">
          <a:xfrm>
            <a:off x="1867341" y="2521798"/>
            <a:ext cx="3144837" cy="14773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285750" indent="-285750">
              <a:spcBef>
                <a:spcPct val="20000"/>
              </a:spcBef>
              <a:buChar char="•"/>
              <a:defRPr sz="2400">
                <a:solidFill>
                  <a:schemeClr val="tx1"/>
                </a:solidFill>
                <a:latin typeface="Arial" charset="0"/>
                <a:ea typeface="ＭＳ Ｐゴシック" charset="-128"/>
              </a:defRPr>
            </a:lvl1pPr>
            <a:lvl2pPr marL="742950" indent="-285750">
              <a:spcBef>
                <a:spcPct val="20000"/>
              </a:spcBef>
              <a:buChar char="–"/>
              <a:defRPr sz="2000">
                <a:solidFill>
                  <a:schemeClr val="tx1"/>
                </a:solidFill>
                <a:latin typeface="Arial" charset="0"/>
                <a:ea typeface="ＭＳ Ｐゴシック" charset="-128"/>
              </a:defRPr>
            </a:lvl2pPr>
            <a:lvl3pPr marL="1143000" indent="-228600">
              <a:spcBef>
                <a:spcPct val="20000"/>
              </a:spcBef>
              <a:buChar char="•"/>
              <a:defRPr>
                <a:solidFill>
                  <a:schemeClr val="tx1"/>
                </a:solidFill>
                <a:latin typeface="Arial" charset="0"/>
                <a:ea typeface="ＭＳ Ｐゴシック" charset="-128"/>
              </a:defRPr>
            </a:lvl3pPr>
            <a:lvl4pPr marL="1600200" indent="-228600">
              <a:spcBef>
                <a:spcPct val="20000"/>
              </a:spcBef>
              <a:buChar char="–"/>
              <a:defRPr sz="1600">
                <a:solidFill>
                  <a:schemeClr val="tx1"/>
                </a:solidFill>
                <a:latin typeface="Arial" charset="0"/>
                <a:ea typeface="ＭＳ Ｐゴシック" charset="-128"/>
              </a:defRPr>
            </a:lvl4pPr>
            <a:lvl5pPr marL="2057400" indent="-228600">
              <a:spcBef>
                <a:spcPct val="20000"/>
              </a:spcBef>
              <a:buChar char="»"/>
              <a:defRPr sz="14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sz="14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sz="14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sz="14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sz="1400">
                <a:solidFill>
                  <a:schemeClr val="tx1"/>
                </a:solidFill>
                <a:latin typeface="Arial" charset="0"/>
                <a:ea typeface="ＭＳ Ｐゴシック" charset="-128"/>
              </a:defRPr>
            </a:lvl9pPr>
          </a:lstStyle>
          <a:p>
            <a:pPr eaLnBrk="1" hangingPunct="1">
              <a:spcBef>
                <a:spcPct val="0"/>
              </a:spcBef>
              <a:buClr>
                <a:srgbClr val="FC4C02"/>
              </a:buClr>
            </a:pPr>
            <a:r>
              <a:rPr lang="en-GB" altLang="ja-JP" sz="1800" dirty="0">
                <a:latin typeface="+mn-ea"/>
                <a:ea typeface="+mn-ea"/>
              </a:rPr>
              <a:t>We identify these from the What-Why Table as the Noise Factors that have empty cells</a:t>
            </a:r>
          </a:p>
          <a:p>
            <a:pPr eaLnBrk="1" hangingPunct="1">
              <a:spcBef>
                <a:spcPct val="0"/>
              </a:spcBef>
            </a:pPr>
            <a:endParaRPr lang="en-US" altLang="en-US" sz="1800" dirty="0">
              <a:latin typeface="+mj-ea"/>
              <a:ea typeface="+mj-ea"/>
            </a:endParaRPr>
          </a:p>
        </p:txBody>
      </p:sp>
      <p:sp>
        <p:nvSpPr>
          <p:cNvPr id="6" name="Rounded Rectangular Callout 5"/>
          <p:cNvSpPr/>
          <p:nvPr/>
        </p:nvSpPr>
        <p:spPr>
          <a:xfrm>
            <a:off x="7920267" y="2630449"/>
            <a:ext cx="1957136" cy="1155032"/>
          </a:xfrm>
          <a:prstGeom prst="wedgeRoundRectCallout">
            <a:avLst>
              <a:gd name="adj1" fmla="val -124112"/>
              <a:gd name="adj2" fmla="val 27778"/>
              <a:gd name="adj3" fmla="val 16667"/>
            </a:avLst>
          </a:prstGeom>
        </p:spPr>
        <p:style>
          <a:lnRef idx="0">
            <a:schemeClr val="accent2"/>
          </a:lnRef>
          <a:fillRef idx="3">
            <a:schemeClr val="accent2"/>
          </a:fillRef>
          <a:effectRef idx="3">
            <a:schemeClr val="accent2"/>
          </a:effectRef>
          <a:fontRef idx="minor">
            <a:schemeClr val="lt1"/>
          </a:fontRef>
        </p:style>
        <p:txBody>
          <a:bodyPr anchor="ctr"/>
          <a:lstStyle/>
          <a:p>
            <a:pPr algn="ctr" eaLnBrk="1" hangingPunct="1">
              <a:defRPr/>
            </a:pPr>
            <a:r>
              <a:rPr lang="en-US" sz="1800" dirty="0"/>
              <a:t>Empty cells – potential Direct Noise Factor</a:t>
            </a:r>
          </a:p>
        </p:txBody>
      </p:sp>
    </p:spTree>
    <p:extLst>
      <p:ext uri="{BB962C8B-B14F-4D97-AF65-F5344CB8AC3E}">
        <p14:creationId xmlns:p14="http://schemas.microsoft.com/office/powerpoint/2010/main" val="182039194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Title 4"/>
          <p:cNvSpPr>
            <a:spLocks noGrp="1"/>
          </p:cNvSpPr>
          <p:nvPr>
            <p:ph type="title"/>
          </p:nvPr>
        </p:nvSpPr>
        <p:spPr>
          <a:xfrm>
            <a:off x="155679" y="113668"/>
            <a:ext cx="8382839" cy="419632"/>
          </a:xfrm>
        </p:spPr>
        <p:txBody>
          <a:bodyPr/>
          <a:lstStyle/>
          <a:p>
            <a:r>
              <a:rPr lang="en-US" altLang="en-US" dirty="0">
                <a:ea typeface="ＭＳ Ｐゴシック" charset="-128"/>
              </a:rPr>
              <a:t>Dealing Direct Noise Factors</a:t>
            </a:r>
          </a:p>
        </p:txBody>
      </p:sp>
      <p:graphicFrame>
        <p:nvGraphicFramePr>
          <p:cNvPr id="6" name="Group 2"/>
          <p:cNvGraphicFramePr>
            <a:graphicFrameLocks noGrp="1"/>
          </p:cNvGraphicFramePr>
          <p:nvPr>
            <p:extLst>
              <p:ext uri="{D42A27DB-BD31-4B8C-83A1-F6EECF244321}">
                <p14:modId xmlns:p14="http://schemas.microsoft.com/office/powerpoint/2010/main" val="1854306419"/>
              </p:ext>
            </p:extLst>
          </p:nvPr>
        </p:nvGraphicFramePr>
        <p:xfrm>
          <a:off x="2173288" y="1539875"/>
          <a:ext cx="7427912" cy="2333664"/>
        </p:xfrm>
        <a:graphic>
          <a:graphicData uri="http://schemas.openxmlformats.org/drawingml/2006/table">
            <a:tbl>
              <a:tblPr/>
              <a:tblGrid>
                <a:gridCol w="1857375">
                  <a:extLst>
                    <a:ext uri="{9D8B030D-6E8A-4147-A177-3AD203B41FA5}">
                      <a16:colId xmlns:a16="http://schemas.microsoft.com/office/drawing/2014/main" val="20000"/>
                    </a:ext>
                  </a:extLst>
                </a:gridCol>
                <a:gridCol w="1858962">
                  <a:extLst>
                    <a:ext uri="{9D8B030D-6E8A-4147-A177-3AD203B41FA5}">
                      <a16:colId xmlns:a16="http://schemas.microsoft.com/office/drawing/2014/main" val="20001"/>
                    </a:ext>
                  </a:extLst>
                </a:gridCol>
                <a:gridCol w="1854200">
                  <a:extLst>
                    <a:ext uri="{9D8B030D-6E8A-4147-A177-3AD203B41FA5}">
                      <a16:colId xmlns:a16="http://schemas.microsoft.com/office/drawing/2014/main" val="20002"/>
                    </a:ext>
                  </a:extLst>
                </a:gridCol>
                <a:gridCol w="1857375">
                  <a:extLst>
                    <a:ext uri="{9D8B030D-6E8A-4147-A177-3AD203B41FA5}">
                      <a16:colId xmlns:a16="http://schemas.microsoft.com/office/drawing/2014/main" val="20003"/>
                    </a:ext>
                  </a:extLst>
                </a:gridCol>
              </a:tblGrid>
              <a:tr h="372127">
                <a:tc>
                  <a:txBody>
                    <a:bodyPr/>
                    <a:lstStyle/>
                    <a:p>
                      <a:pPr marL="0" marR="0" lvl="0" indent="0" algn="ctr" defTabSz="914400" rtl="0" eaLnBrk="0" fontAlgn="base" latinLnBrk="0" hangingPunct="0">
                        <a:lnSpc>
                          <a:spcPct val="90000"/>
                        </a:lnSpc>
                        <a:spcBef>
                          <a:spcPct val="30000"/>
                        </a:spcBef>
                        <a:spcAft>
                          <a:spcPct val="0"/>
                        </a:spcAft>
                        <a:buClr>
                          <a:schemeClr val="tx1"/>
                        </a:buClr>
                        <a:buSzPct val="100000"/>
                        <a:buFont typeface="Wingdings" charset="2"/>
                        <a:buNone/>
                        <a:tabLst/>
                      </a:pPr>
                      <a:endParaRPr kumimoji="0" lang="en-US" altLang="en-US" sz="1800" b="0" i="0" u="none" strike="noStrike" cap="none" normalizeH="0" baseline="0" dirty="0">
                        <a:ln>
                          <a:noFill/>
                        </a:ln>
                        <a:solidFill>
                          <a:schemeClr val="tx1"/>
                        </a:solidFill>
                        <a:effectLst/>
                        <a:latin typeface="Arial" charset="0"/>
                        <a:ea typeface="ＭＳ Ｐゴシック" charset="-128"/>
                      </a:endParaRPr>
                    </a:p>
                  </a:txBody>
                  <a:tcPr marT="45726" marB="45726" anchor="ctr" horzOverflow="overflow">
                    <a:lnL w="28575" cap="flat" cmpd="sng" algn="ctr">
                      <a:no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noFill/>
                  </a:tcPr>
                </a:tc>
                <a:tc gridSpan="3">
                  <a:txBody>
                    <a:bodyPr/>
                    <a:lstStyle/>
                    <a:p>
                      <a:pPr marL="0" marR="0" lvl="0" indent="0" algn="ctr" defTabSz="914400" rtl="0" eaLnBrk="0" fontAlgn="base" latinLnBrk="0" hangingPunct="0">
                        <a:lnSpc>
                          <a:spcPct val="90000"/>
                        </a:lnSpc>
                        <a:spcBef>
                          <a:spcPct val="30000"/>
                        </a:spcBef>
                        <a:spcAft>
                          <a:spcPct val="0"/>
                        </a:spcAft>
                        <a:buClr>
                          <a:schemeClr val="tx1"/>
                        </a:buClr>
                        <a:buSzPct val="100000"/>
                        <a:buFont typeface="Wingdings" charset="2"/>
                        <a:buNone/>
                        <a:tabLst/>
                      </a:pPr>
                      <a:r>
                        <a:rPr kumimoji="0" lang="en-US" altLang="en-US" sz="1800" b="0" i="0" u="none" strike="noStrike" cap="none" normalizeH="0" baseline="0" dirty="0">
                          <a:ln>
                            <a:noFill/>
                          </a:ln>
                          <a:solidFill>
                            <a:schemeClr val="bg2"/>
                          </a:solidFill>
                          <a:effectLst/>
                          <a:latin typeface="Arial" charset="0"/>
                          <a:ea typeface="ＭＳ Ｐゴシック" charset="-128"/>
                        </a:rPr>
                        <a:t>Direct Noise Factors</a:t>
                      </a:r>
                    </a:p>
                  </a:txBody>
                  <a:tcPr marT="45726" marB="45726" anchor="ctr"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6">
                        <a:lumMod val="20000"/>
                        <a:lumOff val="80000"/>
                      </a:schemeClr>
                    </a:solidFill>
                  </a:tcPr>
                </a:tc>
                <a:tc hMerge="1">
                  <a:txBody>
                    <a:bodyPr/>
                    <a:lstStyle/>
                    <a:p>
                      <a:pPr marL="0" marR="0" lvl="0" indent="0" algn="ctr" defTabSz="914400" rtl="0" eaLnBrk="0" fontAlgn="base" latinLnBrk="0" hangingPunct="0">
                        <a:lnSpc>
                          <a:spcPct val="90000"/>
                        </a:lnSpc>
                        <a:spcBef>
                          <a:spcPct val="30000"/>
                        </a:spcBef>
                        <a:spcAft>
                          <a:spcPct val="0"/>
                        </a:spcAft>
                        <a:buClr>
                          <a:schemeClr val="tx1"/>
                        </a:buClr>
                        <a:buSzPct val="100000"/>
                        <a:buFont typeface="Wingdings" charset="2"/>
                        <a:buNone/>
                        <a:tabLst/>
                      </a:pPr>
                      <a:endParaRPr kumimoji="0" lang="en-US" altLang="en-US" sz="1800" b="0" i="0" u="none" strike="noStrike" cap="none" normalizeH="0" baseline="0" dirty="0">
                        <a:ln>
                          <a:noFill/>
                        </a:ln>
                        <a:solidFill>
                          <a:schemeClr val="tx1"/>
                        </a:solidFill>
                        <a:effectLst/>
                        <a:latin typeface="Arial" charset="0"/>
                        <a:ea typeface="ＭＳ Ｐゴシック" charset="-128"/>
                      </a:endParaRPr>
                    </a:p>
                  </a:txBody>
                  <a:tcPr marT="45732" marB="4573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pPr marL="0" marR="0" lvl="0" indent="0" algn="ctr" defTabSz="914400" rtl="0" eaLnBrk="0" fontAlgn="base" latinLnBrk="0" hangingPunct="0">
                        <a:lnSpc>
                          <a:spcPct val="90000"/>
                        </a:lnSpc>
                        <a:spcBef>
                          <a:spcPct val="30000"/>
                        </a:spcBef>
                        <a:spcAft>
                          <a:spcPct val="0"/>
                        </a:spcAft>
                        <a:buClr>
                          <a:schemeClr val="tx1"/>
                        </a:buClr>
                        <a:buSzPct val="100000"/>
                        <a:buFont typeface="Wingdings" charset="2"/>
                        <a:buNone/>
                        <a:tabLst/>
                      </a:pPr>
                      <a:endParaRPr kumimoji="0" lang="en-US" altLang="en-US" sz="1800" b="0" i="0" u="none" strike="noStrike" cap="none" normalizeH="0" baseline="0" dirty="0">
                        <a:ln>
                          <a:noFill/>
                        </a:ln>
                        <a:solidFill>
                          <a:schemeClr val="tx1"/>
                        </a:solidFill>
                        <a:effectLst/>
                        <a:latin typeface="Arial" charset="0"/>
                        <a:ea typeface="ＭＳ Ｐゴシック" charset="-128"/>
                      </a:endParaRPr>
                    </a:p>
                  </a:txBody>
                  <a:tcPr marT="45732" marB="4573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078965">
                <a:tc>
                  <a:txBody>
                    <a:bodyPr/>
                    <a:lstStyle>
                      <a:lvl1pPr eaLnBrk="0" hangingPunct="0">
                        <a:spcBef>
                          <a:spcPct val="20000"/>
                        </a:spcBef>
                        <a:defRPr sz="2000">
                          <a:solidFill>
                            <a:schemeClr val="tx1"/>
                          </a:solidFill>
                          <a:latin typeface="Arial" charset="0"/>
                          <a:ea typeface="ＭＳ Ｐゴシック" charset="-128"/>
                        </a:defRPr>
                      </a:lvl1pPr>
                      <a:lvl2pPr marL="742950" indent="-285750" eaLnBrk="0" hangingPunct="0">
                        <a:spcBef>
                          <a:spcPct val="20000"/>
                        </a:spcBef>
                        <a:defRPr>
                          <a:solidFill>
                            <a:schemeClr val="tx1"/>
                          </a:solidFill>
                          <a:latin typeface="Arial" charset="0"/>
                          <a:ea typeface="ＭＳ Ｐゴシック" charset="-128"/>
                        </a:defRPr>
                      </a:lvl2pPr>
                      <a:lvl3pPr marL="1143000" indent="-228600" eaLnBrk="0" hangingPunct="0">
                        <a:spcBef>
                          <a:spcPct val="20000"/>
                        </a:spcBef>
                        <a:defRPr sz="1600">
                          <a:solidFill>
                            <a:schemeClr val="tx1"/>
                          </a:solidFill>
                          <a:latin typeface="Arial" charset="0"/>
                          <a:ea typeface="ＭＳ Ｐゴシック" charset="-128"/>
                        </a:defRPr>
                      </a:lvl3pPr>
                      <a:lvl4pPr marL="1600200" indent="-228600" eaLnBrk="0" hangingPunct="0">
                        <a:spcBef>
                          <a:spcPct val="20000"/>
                        </a:spcBef>
                        <a:defRPr sz="1400">
                          <a:solidFill>
                            <a:schemeClr val="tx1"/>
                          </a:solidFill>
                          <a:latin typeface="Arial" charset="0"/>
                          <a:ea typeface="ＭＳ Ｐゴシック" charset="-128"/>
                        </a:defRPr>
                      </a:lvl4pPr>
                      <a:lvl5pPr marL="2057400" indent="-228600" eaLnBrk="0" hangingPunct="0">
                        <a:spcBef>
                          <a:spcPct val="20000"/>
                        </a:spcBef>
                        <a:defRPr sz="1200">
                          <a:solidFill>
                            <a:schemeClr val="tx1"/>
                          </a:solidFill>
                          <a:latin typeface="Arial" charset="0"/>
                          <a:ea typeface="ＭＳ Ｐゴシック" charset="-128"/>
                        </a:defRPr>
                      </a:lvl5pPr>
                      <a:lvl6pPr marL="2514600" indent="-228600" eaLnBrk="0" fontAlgn="base" hangingPunct="0">
                        <a:spcBef>
                          <a:spcPct val="20000"/>
                        </a:spcBef>
                        <a:spcAft>
                          <a:spcPct val="0"/>
                        </a:spcAft>
                        <a:defRPr sz="1200">
                          <a:solidFill>
                            <a:schemeClr val="tx1"/>
                          </a:solidFill>
                          <a:latin typeface="Arial" charset="0"/>
                          <a:ea typeface="ＭＳ Ｐゴシック" charset="-128"/>
                        </a:defRPr>
                      </a:lvl6pPr>
                      <a:lvl7pPr marL="2971800" indent="-228600" eaLnBrk="0" fontAlgn="base" hangingPunct="0">
                        <a:spcBef>
                          <a:spcPct val="20000"/>
                        </a:spcBef>
                        <a:spcAft>
                          <a:spcPct val="0"/>
                        </a:spcAft>
                        <a:defRPr sz="1200">
                          <a:solidFill>
                            <a:schemeClr val="tx1"/>
                          </a:solidFill>
                          <a:latin typeface="Arial" charset="0"/>
                          <a:ea typeface="ＭＳ Ｐゴシック" charset="-128"/>
                        </a:defRPr>
                      </a:lvl7pPr>
                      <a:lvl8pPr marL="3429000" indent="-228600" eaLnBrk="0" fontAlgn="base" hangingPunct="0">
                        <a:spcBef>
                          <a:spcPct val="20000"/>
                        </a:spcBef>
                        <a:spcAft>
                          <a:spcPct val="0"/>
                        </a:spcAft>
                        <a:defRPr sz="1200">
                          <a:solidFill>
                            <a:schemeClr val="tx1"/>
                          </a:solidFill>
                          <a:latin typeface="Arial" charset="0"/>
                          <a:ea typeface="ＭＳ Ｐゴシック" charset="-128"/>
                        </a:defRPr>
                      </a:lvl8pPr>
                      <a:lvl9pPr marL="3886200" indent="-228600" eaLnBrk="0" fontAlgn="base" hangingPunct="0">
                        <a:spcBef>
                          <a:spcPct val="20000"/>
                        </a:spcBef>
                        <a:spcAft>
                          <a:spcPct val="0"/>
                        </a:spcAft>
                        <a:defRPr sz="1200">
                          <a:solidFill>
                            <a:schemeClr val="tx1"/>
                          </a:solidFill>
                          <a:latin typeface="Arial" charset="0"/>
                          <a:ea typeface="ＭＳ Ｐゴシック" charset="-128"/>
                        </a:defRPr>
                      </a:lvl9pPr>
                    </a:lstStyle>
                    <a:p>
                      <a:pPr marL="0" marR="0" lvl="0" indent="0" algn="ctr" defTabSz="914400" rtl="0" eaLnBrk="0" fontAlgn="base" latinLnBrk="0" hangingPunct="0">
                        <a:lnSpc>
                          <a:spcPct val="90000"/>
                        </a:lnSpc>
                        <a:spcBef>
                          <a:spcPct val="30000"/>
                        </a:spcBef>
                        <a:spcAft>
                          <a:spcPct val="0"/>
                        </a:spcAft>
                        <a:buClr>
                          <a:schemeClr val="tx1"/>
                        </a:buClr>
                        <a:buSzPct val="100000"/>
                        <a:buFont typeface="Wingdings" charset="2"/>
                        <a:buNone/>
                        <a:tabLst/>
                      </a:pPr>
                      <a:endParaRPr kumimoji="0" lang="en-US" altLang="en-US" sz="1800" b="0" i="0" u="none" strike="noStrike" cap="none" normalizeH="0" baseline="0" dirty="0">
                        <a:ln>
                          <a:noFill/>
                        </a:ln>
                        <a:solidFill>
                          <a:schemeClr val="tx1"/>
                        </a:solidFill>
                        <a:effectLst/>
                        <a:latin typeface="Arial" charset="0"/>
                        <a:ea typeface="ＭＳ Ｐゴシック" charset="-128"/>
                      </a:endParaRPr>
                    </a:p>
                  </a:txBody>
                  <a:tcPr marT="45726" marB="45726" horzOverflow="overflow">
                    <a:lnL w="28575" cap="flat" cmpd="sng" algn="ctr">
                      <a:no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000">
                          <a:solidFill>
                            <a:schemeClr val="tx1"/>
                          </a:solidFill>
                          <a:latin typeface="Arial" charset="0"/>
                          <a:ea typeface="ＭＳ Ｐゴシック" charset="-128"/>
                        </a:defRPr>
                      </a:lvl1pPr>
                      <a:lvl2pPr marL="742950" indent="-285750" eaLnBrk="0" hangingPunct="0">
                        <a:spcBef>
                          <a:spcPct val="20000"/>
                        </a:spcBef>
                        <a:defRPr>
                          <a:solidFill>
                            <a:schemeClr val="tx1"/>
                          </a:solidFill>
                          <a:latin typeface="Arial" charset="0"/>
                          <a:ea typeface="ＭＳ Ｐゴシック" charset="-128"/>
                        </a:defRPr>
                      </a:lvl2pPr>
                      <a:lvl3pPr marL="1143000" indent="-228600" eaLnBrk="0" hangingPunct="0">
                        <a:spcBef>
                          <a:spcPct val="20000"/>
                        </a:spcBef>
                        <a:defRPr sz="1600">
                          <a:solidFill>
                            <a:schemeClr val="tx1"/>
                          </a:solidFill>
                          <a:latin typeface="Arial" charset="0"/>
                          <a:ea typeface="ＭＳ Ｐゴシック" charset="-128"/>
                        </a:defRPr>
                      </a:lvl3pPr>
                      <a:lvl4pPr marL="1600200" indent="-228600" eaLnBrk="0" hangingPunct="0">
                        <a:spcBef>
                          <a:spcPct val="20000"/>
                        </a:spcBef>
                        <a:defRPr sz="1400">
                          <a:solidFill>
                            <a:schemeClr val="tx1"/>
                          </a:solidFill>
                          <a:latin typeface="Arial" charset="0"/>
                          <a:ea typeface="ＭＳ Ｐゴシック" charset="-128"/>
                        </a:defRPr>
                      </a:lvl4pPr>
                      <a:lvl5pPr marL="2057400" indent="-228600" eaLnBrk="0" hangingPunct="0">
                        <a:spcBef>
                          <a:spcPct val="20000"/>
                        </a:spcBef>
                        <a:defRPr sz="1200">
                          <a:solidFill>
                            <a:schemeClr val="tx1"/>
                          </a:solidFill>
                          <a:latin typeface="Arial" charset="0"/>
                          <a:ea typeface="ＭＳ Ｐゴシック" charset="-128"/>
                        </a:defRPr>
                      </a:lvl5pPr>
                      <a:lvl6pPr marL="2514600" indent="-228600" eaLnBrk="0" fontAlgn="base" hangingPunct="0">
                        <a:spcBef>
                          <a:spcPct val="20000"/>
                        </a:spcBef>
                        <a:spcAft>
                          <a:spcPct val="0"/>
                        </a:spcAft>
                        <a:defRPr sz="1200">
                          <a:solidFill>
                            <a:schemeClr val="tx1"/>
                          </a:solidFill>
                          <a:latin typeface="Arial" charset="0"/>
                          <a:ea typeface="ＭＳ Ｐゴシック" charset="-128"/>
                        </a:defRPr>
                      </a:lvl6pPr>
                      <a:lvl7pPr marL="2971800" indent="-228600" eaLnBrk="0" fontAlgn="base" hangingPunct="0">
                        <a:spcBef>
                          <a:spcPct val="20000"/>
                        </a:spcBef>
                        <a:spcAft>
                          <a:spcPct val="0"/>
                        </a:spcAft>
                        <a:defRPr sz="1200">
                          <a:solidFill>
                            <a:schemeClr val="tx1"/>
                          </a:solidFill>
                          <a:latin typeface="Arial" charset="0"/>
                          <a:ea typeface="ＭＳ Ｐゴシック" charset="-128"/>
                        </a:defRPr>
                      </a:lvl7pPr>
                      <a:lvl8pPr marL="3429000" indent="-228600" eaLnBrk="0" fontAlgn="base" hangingPunct="0">
                        <a:spcBef>
                          <a:spcPct val="20000"/>
                        </a:spcBef>
                        <a:spcAft>
                          <a:spcPct val="0"/>
                        </a:spcAft>
                        <a:defRPr sz="1200">
                          <a:solidFill>
                            <a:schemeClr val="tx1"/>
                          </a:solidFill>
                          <a:latin typeface="Arial" charset="0"/>
                          <a:ea typeface="ＭＳ Ｐゴシック" charset="-128"/>
                        </a:defRPr>
                      </a:lvl8pPr>
                      <a:lvl9pPr marL="3886200" indent="-228600" eaLnBrk="0" fontAlgn="base" hangingPunct="0">
                        <a:spcBef>
                          <a:spcPct val="20000"/>
                        </a:spcBef>
                        <a:spcAft>
                          <a:spcPct val="0"/>
                        </a:spcAft>
                        <a:defRPr sz="1200">
                          <a:solidFill>
                            <a:schemeClr val="tx1"/>
                          </a:solidFill>
                          <a:latin typeface="Arial" charset="0"/>
                          <a:ea typeface="ＭＳ Ｐゴシック" charset="-128"/>
                        </a:defRPr>
                      </a:lvl9pPr>
                    </a:lstStyle>
                    <a:p>
                      <a:pPr marL="0" marR="0" lvl="0" indent="0" algn="ctr" defTabSz="914400" rtl="0" eaLnBrk="0" fontAlgn="base" latinLnBrk="0" hangingPunct="0">
                        <a:lnSpc>
                          <a:spcPct val="90000"/>
                        </a:lnSpc>
                        <a:spcBef>
                          <a:spcPct val="30000"/>
                        </a:spcBef>
                        <a:spcAft>
                          <a:spcPct val="0"/>
                        </a:spcAft>
                        <a:buClr>
                          <a:schemeClr val="tx1"/>
                        </a:buClr>
                        <a:buSzPct val="100000"/>
                        <a:buFont typeface="Wingdings" charset="2"/>
                        <a:buNone/>
                        <a:tabLst/>
                      </a:pPr>
                      <a:r>
                        <a:rPr kumimoji="0" lang="en-GB" altLang="en-US" sz="1800" b="0" i="0" u="none" strike="noStrike" cap="none" normalizeH="0" baseline="0" dirty="0">
                          <a:ln>
                            <a:noFill/>
                          </a:ln>
                          <a:solidFill>
                            <a:schemeClr val="bg2"/>
                          </a:solidFill>
                          <a:effectLst/>
                          <a:latin typeface="Arial" charset="0"/>
                          <a:ea typeface="ＭＳ Ｐゴシック" charset="-128"/>
                        </a:rPr>
                        <a:t>Variation in Vehicle Load</a:t>
                      </a:r>
                      <a:endParaRPr kumimoji="0" lang="en-US" altLang="en-US" sz="1800" b="0" i="0" u="none" strike="noStrike" cap="none" normalizeH="0" baseline="0" dirty="0">
                        <a:ln>
                          <a:noFill/>
                        </a:ln>
                        <a:solidFill>
                          <a:schemeClr val="bg2"/>
                        </a:solidFill>
                        <a:effectLst/>
                        <a:latin typeface="Arial" charset="0"/>
                        <a:ea typeface="ＭＳ Ｐゴシック" charset="-128"/>
                      </a:endParaRPr>
                    </a:p>
                  </a:txBody>
                  <a:tcPr marT="45726" marB="45726"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6">
                        <a:lumMod val="20000"/>
                        <a:lumOff val="80000"/>
                      </a:schemeClr>
                    </a:solidFill>
                  </a:tcPr>
                </a:tc>
                <a:tc>
                  <a:txBody>
                    <a:bodyPr/>
                    <a:lstStyle>
                      <a:lvl1pPr eaLnBrk="0" hangingPunct="0">
                        <a:spcBef>
                          <a:spcPct val="20000"/>
                        </a:spcBef>
                        <a:defRPr sz="2000">
                          <a:solidFill>
                            <a:schemeClr val="tx1"/>
                          </a:solidFill>
                          <a:latin typeface="Arial" charset="0"/>
                          <a:ea typeface="ＭＳ Ｐゴシック" charset="-128"/>
                        </a:defRPr>
                      </a:lvl1pPr>
                      <a:lvl2pPr marL="742950" indent="-285750" eaLnBrk="0" hangingPunct="0">
                        <a:spcBef>
                          <a:spcPct val="20000"/>
                        </a:spcBef>
                        <a:defRPr>
                          <a:solidFill>
                            <a:schemeClr val="tx1"/>
                          </a:solidFill>
                          <a:latin typeface="Arial" charset="0"/>
                          <a:ea typeface="ＭＳ Ｐゴシック" charset="-128"/>
                        </a:defRPr>
                      </a:lvl2pPr>
                      <a:lvl3pPr marL="1143000" indent="-228600" eaLnBrk="0" hangingPunct="0">
                        <a:spcBef>
                          <a:spcPct val="20000"/>
                        </a:spcBef>
                        <a:defRPr sz="1600">
                          <a:solidFill>
                            <a:schemeClr val="tx1"/>
                          </a:solidFill>
                          <a:latin typeface="Arial" charset="0"/>
                          <a:ea typeface="ＭＳ Ｐゴシック" charset="-128"/>
                        </a:defRPr>
                      </a:lvl3pPr>
                      <a:lvl4pPr marL="1600200" indent="-228600" eaLnBrk="0" hangingPunct="0">
                        <a:spcBef>
                          <a:spcPct val="20000"/>
                        </a:spcBef>
                        <a:defRPr sz="1400">
                          <a:solidFill>
                            <a:schemeClr val="tx1"/>
                          </a:solidFill>
                          <a:latin typeface="Arial" charset="0"/>
                          <a:ea typeface="ＭＳ Ｐゴシック" charset="-128"/>
                        </a:defRPr>
                      </a:lvl4pPr>
                      <a:lvl5pPr marL="2057400" indent="-228600" eaLnBrk="0" hangingPunct="0">
                        <a:spcBef>
                          <a:spcPct val="20000"/>
                        </a:spcBef>
                        <a:defRPr sz="1200">
                          <a:solidFill>
                            <a:schemeClr val="tx1"/>
                          </a:solidFill>
                          <a:latin typeface="Arial" charset="0"/>
                          <a:ea typeface="ＭＳ Ｐゴシック" charset="-128"/>
                        </a:defRPr>
                      </a:lvl5pPr>
                      <a:lvl6pPr marL="2514600" indent="-228600" eaLnBrk="0" fontAlgn="base" hangingPunct="0">
                        <a:spcBef>
                          <a:spcPct val="20000"/>
                        </a:spcBef>
                        <a:spcAft>
                          <a:spcPct val="0"/>
                        </a:spcAft>
                        <a:defRPr sz="1200">
                          <a:solidFill>
                            <a:schemeClr val="tx1"/>
                          </a:solidFill>
                          <a:latin typeface="Arial" charset="0"/>
                          <a:ea typeface="ＭＳ Ｐゴシック" charset="-128"/>
                        </a:defRPr>
                      </a:lvl6pPr>
                      <a:lvl7pPr marL="2971800" indent="-228600" eaLnBrk="0" fontAlgn="base" hangingPunct="0">
                        <a:spcBef>
                          <a:spcPct val="20000"/>
                        </a:spcBef>
                        <a:spcAft>
                          <a:spcPct val="0"/>
                        </a:spcAft>
                        <a:defRPr sz="1200">
                          <a:solidFill>
                            <a:schemeClr val="tx1"/>
                          </a:solidFill>
                          <a:latin typeface="Arial" charset="0"/>
                          <a:ea typeface="ＭＳ Ｐゴシック" charset="-128"/>
                        </a:defRPr>
                      </a:lvl7pPr>
                      <a:lvl8pPr marL="3429000" indent="-228600" eaLnBrk="0" fontAlgn="base" hangingPunct="0">
                        <a:spcBef>
                          <a:spcPct val="20000"/>
                        </a:spcBef>
                        <a:spcAft>
                          <a:spcPct val="0"/>
                        </a:spcAft>
                        <a:defRPr sz="1200">
                          <a:solidFill>
                            <a:schemeClr val="tx1"/>
                          </a:solidFill>
                          <a:latin typeface="Arial" charset="0"/>
                          <a:ea typeface="ＭＳ Ｐゴシック" charset="-128"/>
                        </a:defRPr>
                      </a:lvl8pPr>
                      <a:lvl9pPr marL="3886200" indent="-228600" eaLnBrk="0" fontAlgn="base" hangingPunct="0">
                        <a:spcBef>
                          <a:spcPct val="20000"/>
                        </a:spcBef>
                        <a:spcAft>
                          <a:spcPct val="0"/>
                        </a:spcAft>
                        <a:defRPr sz="1200">
                          <a:solidFill>
                            <a:schemeClr val="tx1"/>
                          </a:solidFill>
                          <a:latin typeface="Arial" charset="0"/>
                          <a:ea typeface="ＭＳ Ｐゴシック" charset="-128"/>
                        </a:defRPr>
                      </a:lvl9pPr>
                    </a:lstStyle>
                    <a:p>
                      <a:pPr marL="0" marR="0" lvl="0" indent="0" algn="ctr" defTabSz="914400" rtl="0" eaLnBrk="0" fontAlgn="base" latinLnBrk="0" hangingPunct="0">
                        <a:lnSpc>
                          <a:spcPct val="90000"/>
                        </a:lnSpc>
                        <a:spcBef>
                          <a:spcPct val="30000"/>
                        </a:spcBef>
                        <a:spcAft>
                          <a:spcPct val="0"/>
                        </a:spcAft>
                        <a:buClr>
                          <a:schemeClr val="tx1"/>
                        </a:buClr>
                        <a:buSzPct val="100000"/>
                        <a:buFont typeface="Wingdings" charset="2"/>
                        <a:buNone/>
                        <a:tabLst/>
                      </a:pPr>
                      <a:r>
                        <a:rPr kumimoji="0" lang="en-GB" altLang="en-US" sz="1800" b="0" i="0" u="none" strike="noStrike" cap="none" normalizeH="0" baseline="0" dirty="0">
                          <a:ln>
                            <a:noFill/>
                          </a:ln>
                          <a:solidFill>
                            <a:schemeClr val="bg2"/>
                          </a:solidFill>
                          <a:effectLst/>
                          <a:latin typeface="Arial" charset="0"/>
                          <a:ea typeface="ＭＳ Ｐゴシック" charset="-128"/>
                        </a:rPr>
                        <a:t>Variation in vehicle speed around signal factor level</a:t>
                      </a:r>
                      <a:endParaRPr kumimoji="0" lang="en-US" altLang="en-US" sz="1800" b="0" i="0" u="none" strike="noStrike" cap="none" normalizeH="0" baseline="0" dirty="0">
                        <a:ln>
                          <a:noFill/>
                        </a:ln>
                        <a:solidFill>
                          <a:schemeClr val="bg2"/>
                        </a:solidFill>
                        <a:effectLst/>
                        <a:latin typeface="Arial" charset="0"/>
                        <a:ea typeface="ＭＳ Ｐゴシック" charset="-128"/>
                      </a:endParaRPr>
                    </a:p>
                  </a:txBody>
                  <a:tcPr marT="45726" marB="45726"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6">
                        <a:lumMod val="20000"/>
                        <a:lumOff val="80000"/>
                      </a:schemeClr>
                    </a:solidFill>
                  </a:tcPr>
                </a:tc>
                <a:tc>
                  <a:txBody>
                    <a:bodyPr/>
                    <a:lstStyle>
                      <a:lvl1pPr eaLnBrk="0" hangingPunct="0">
                        <a:spcBef>
                          <a:spcPct val="20000"/>
                        </a:spcBef>
                        <a:defRPr sz="2000">
                          <a:solidFill>
                            <a:schemeClr val="tx1"/>
                          </a:solidFill>
                          <a:latin typeface="Arial" charset="0"/>
                          <a:ea typeface="ＭＳ Ｐゴシック" charset="-128"/>
                        </a:defRPr>
                      </a:lvl1pPr>
                      <a:lvl2pPr marL="742950" indent="-285750" eaLnBrk="0" hangingPunct="0">
                        <a:spcBef>
                          <a:spcPct val="20000"/>
                        </a:spcBef>
                        <a:defRPr>
                          <a:solidFill>
                            <a:schemeClr val="tx1"/>
                          </a:solidFill>
                          <a:latin typeface="Arial" charset="0"/>
                          <a:ea typeface="ＭＳ Ｐゴシック" charset="-128"/>
                        </a:defRPr>
                      </a:lvl2pPr>
                      <a:lvl3pPr marL="1143000" indent="-228600" eaLnBrk="0" hangingPunct="0">
                        <a:spcBef>
                          <a:spcPct val="20000"/>
                        </a:spcBef>
                        <a:defRPr sz="1600">
                          <a:solidFill>
                            <a:schemeClr val="tx1"/>
                          </a:solidFill>
                          <a:latin typeface="Arial" charset="0"/>
                          <a:ea typeface="ＭＳ Ｐゴシック" charset="-128"/>
                        </a:defRPr>
                      </a:lvl3pPr>
                      <a:lvl4pPr marL="1600200" indent="-228600" eaLnBrk="0" hangingPunct="0">
                        <a:spcBef>
                          <a:spcPct val="20000"/>
                        </a:spcBef>
                        <a:defRPr sz="1400">
                          <a:solidFill>
                            <a:schemeClr val="tx1"/>
                          </a:solidFill>
                          <a:latin typeface="Arial" charset="0"/>
                          <a:ea typeface="ＭＳ Ｐゴシック" charset="-128"/>
                        </a:defRPr>
                      </a:lvl4pPr>
                      <a:lvl5pPr marL="2057400" indent="-228600" eaLnBrk="0" hangingPunct="0">
                        <a:spcBef>
                          <a:spcPct val="20000"/>
                        </a:spcBef>
                        <a:defRPr sz="1200">
                          <a:solidFill>
                            <a:schemeClr val="tx1"/>
                          </a:solidFill>
                          <a:latin typeface="Arial" charset="0"/>
                          <a:ea typeface="ＭＳ Ｐゴシック" charset="-128"/>
                        </a:defRPr>
                      </a:lvl5pPr>
                      <a:lvl6pPr marL="2514600" indent="-228600" eaLnBrk="0" fontAlgn="base" hangingPunct="0">
                        <a:spcBef>
                          <a:spcPct val="20000"/>
                        </a:spcBef>
                        <a:spcAft>
                          <a:spcPct val="0"/>
                        </a:spcAft>
                        <a:defRPr sz="1200">
                          <a:solidFill>
                            <a:schemeClr val="tx1"/>
                          </a:solidFill>
                          <a:latin typeface="Arial" charset="0"/>
                          <a:ea typeface="ＭＳ Ｐゴシック" charset="-128"/>
                        </a:defRPr>
                      </a:lvl6pPr>
                      <a:lvl7pPr marL="2971800" indent="-228600" eaLnBrk="0" fontAlgn="base" hangingPunct="0">
                        <a:spcBef>
                          <a:spcPct val="20000"/>
                        </a:spcBef>
                        <a:spcAft>
                          <a:spcPct val="0"/>
                        </a:spcAft>
                        <a:defRPr sz="1200">
                          <a:solidFill>
                            <a:schemeClr val="tx1"/>
                          </a:solidFill>
                          <a:latin typeface="Arial" charset="0"/>
                          <a:ea typeface="ＭＳ Ｐゴシック" charset="-128"/>
                        </a:defRPr>
                      </a:lvl7pPr>
                      <a:lvl8pPr marL="3429000" indent="-228600" eaLnBrk="0" fontAlgn="base" hangingPunct="0">
                        <a:spcBef>
                          <a:spcPct val="20000"/>
                        </a:spcBef>
                        <a:spcAft>
                          <a:spcPct val="0"/>
                        </a:spcAft>
                        <a:defRPr sz="1200">
                          <a:solidFill>
                            <a:schemeClr val="tx1"/>
                          </a:solidFill>
                          <a:latin typeface="Arial" charset="0"/>
                          <a:ea typeface="ＭＳ Ｐゴシック" charset="-128"/>
                        </a:defRPr>
                      </a:lvl8pPr>
                      <a:lvl9pPr marL="3886200" indent="-228600" eaLnBrk="0" fontAlgn="base" hangingPunct="0">
                        <a:spcBef>
                          <a:spcPct val="20000"/>
                        </a:spcBef>
                        <a:spcAft>
                          <a:spcPct val="0"/>
                        </a:spcAft>
                        <a:defRPr sz="1200">
                          <a:solidFill>
                            <a:schemeClr val="tx1"/>
                          </a:solidFill>
                          <a:latin typeface="Arial" charset="0"/>
                          <a:ea typeface="ＭＳ Ｐゴシック" charset="-128"/>
                        </a:defRPr>
                      </a:lvl9pPr>
                    </a:lstStyle>
                    <a:p>
                      <a:pPr marL="0" marR="0" lvl="0" indent="0" algn="ctr" defTabSz="914400" rtl="0" eaLnBrk="0" fontAlgn="base" latinLnBrk="0" hangingPunct="0">
                        <a:lnSpc>
                          <a:spcPct val="90000"/>
                        </a:lnSpc>
                        <a:spcBef>
                          <a:spcPct val="30000"/>
                        </a:spcBef>
                        <a:spcAft>
                          <a:spcPct val="0"/>
                        </a:spcAft>
                        <a:buClr>
                          <a:schemeClr val="tx1"/>
                        </a:buClr>
                        <a:buSzPct val="100000"/>
                        <a:buFont typeface="Wingdings" charset="2"/>
                        <a:buNone/>
                        <a:tabLst/>
                      </a:pPr>
                      <a:r>
                        <a:rPr kumimoji="0" lang="en-GB" altLang="en-US" sz="1800" b="0" i="0" u="none" strike="noStrike" cap="none" normalizeH="0" baseline="0" dirty="0">
                          <a:ln>
                            <a:noFill/>
                          </a:ln>
                          <a:solidFill>
                            <a:schemeClr val="bg2"/>
                          </a:solidFill>
                          <a:effectLst/>
                          <a:latin typeface="Arial" charset="0"/>
                          <a:ea typeface="ＭＳ Ｐゴシック" charset="-128"/>
                        </a:rPr>
                        <a:t>Variation in Road conditions</a:t>
                      </a:r>
                      <a:endParaRPr kumimoji="0" lang="en-US" altLang="en-US" sz="1800" b="0" i="0" u="none" strike="noStrike" cap="none" normalizeH="0" baseline="0" dirty="0">
                        <a:ln>
                          <a:noFill/>
                        </a:ln>
                        <a:solidFill>
                          <a:schemeClr val="bg2"/>
                        </a:solidFill>
                        <a:effectLst/>
                        <a:latin typeface="Arial" charset="0"/>
                        <a:ea typeface="ＭＳ Ｐゴシック" charset="-128"/>
                      </a:endParaRPr>
                    </a:p>
                  </a:txBody>
                  <a:tcPr marT="45726" marB="45726"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6">
                        <a:lumMod val="20000"/>
                        <a:lumOff val="80000"/>
                      </a:schemeClr>
                    </a:solidFill>
                  </a:tcPr>
                </a:tc>
                <a:extLst>
                  <a:ext uri="{0D108BD9-81ED-4DB2-BD59-A6C34878D82A}">
                    <a16:rowId xmlns:a16="http://schemas.microsoft.com/office/drawing/2014/main" val="10001"/>
                  </a:ext>
                </a:extLst>
              </a:tr>
              <a:tr h="882533">
                <a:tc>
                  <a:txBody>
                    <a:bodyPr/>
                    <a:lstStyle>
                      <a:lvl1pPr eaLnBrk="0" hangingPunct="0">
                        <a:spcBef>
                          <a:spcPct val="20000"/>
                        </a:spcBef>
                        <a:defRPr sz="2000">
                          <a:solidFill>
                            <a:schemeClr val="tx1"/>
                          </a:solidFill>
                          <a:latin typeface="Arial" charset="0"/>
                          <a:ea typeface="ＭＳ Ｐゴシック" charset="-128"/>
                        </a:defRPr>
                      </a:lvl1pPr>
                      <a:lvl2pPr marL="742950" indent="-285750" eaLnBrk="0" hangingPunct="0">
                        <a:spcBef>
                          <a:spcPct val="20000"/>
                        </a:spcBef>
                        <a:defRPr>
                          <a:solidFill>
                            <a:schemeClr val="tx1"/>
                          </a:solidFill>
                          <a:latin typeface="Arial" charset="0"/>
                          <a:ea typeface="ＭＳ Ｐゴシック" charset="-128"/>
                        </a:defRPr>
                      </a:lvl2pPr>
                      <a:lvl3pPr marL="1143000" indent="-228600" eaLnBrk="0" hangingPunct="0">
                        <a:spcBef>
                          <a:spcPct val="20000"/>
                        </a:spcBef>
                        <a:defRPr sz="1600">
                          <a:solidFill>
                            <a:schemeClr val="tx1"/>
                          </a:solidFill>
                          <a:latin typeface="Arial" charset="0"/>
                          <a:ea typeface="ＭＳ Ｐゴシック" charset="-128"/>
                        </a:defRPr>
                      </a:lvl3pPr>
                      <a:lvl4pPr marL="1600200" indent="-228600" eaLnBrk="0" hangingPunct="0">
                        <a:spcBef>
                          <a:spcPct val="20000"/>
                        </a:spcBef>
                        <a:defRPr sz="1400">
                          <a:solidFill>
                            <a:schemeClr val="tx1"/>
                          </a:solidFill>
                          <a:latin typeface="Arial" charset="0"/>
                          <a:ea typeface="ＭＳ Ｐゴシック" charset="-128"/>
                        </a:defRPr>
                      </a:lvl4pPr>
                      <a:lvl5pPr marL="2057400" indent="-228600" eaLnBrk="0" hangingPunct="0">
                        <a:spcBef>
                          <a:spcPct val="20000"/>
                        </a:spcBef>
                        <a:defRPr sz="1200">
                          <a:solidFill>
                            <a:schemeClr val="tx1"/>
                          </a:solidFill>
                          <a:latin typeface="Arial" charset="0"/>
                          <a:ea typeface="ＭＳ Ｐゴシック" charset="-128"/>
                        </a:defRPr>
                      </a:lvl5pPr>
                      <a:lvl6pPr marL="2514600" indent="-228600" eaLnBrk="0" fontAlgn="base" hangingPunct="0">
                        <a:spcBef>
                          <a:spcPct val="20000"/>
                        </a:spcBef>
                        <a:spcAft>
                          <a:spcPct val="0"/>
                        </a:spcAft>
                        <a:defRPr sz="1200">
                          <a:solidFill>
                            <a:schemeClr val="tx1"/>
                          </a:solidFill>
                          <a:latin typeface="Arial" charset="0"/>
                          <a:ea typeface="ＭＳ Ｐゴシック" charset="-128"/>
                        </a:defRPr>
                      </a:lvl6pPr>
                      <a:lvl7pPr marL="2971800" indent="-228600" eaLnBrk="0" fontAlgn="base" hangingPunct="0">
                        <a:spcBef>
                          <a:spcPct val="20000"/>
                        </a:spcBef>
                        <a:spcAft>
                          <a:spcPct val="0"/>
                        </a:spcAft>
                        <a:defRPr sz="1200">
                          <a:solidFill>
                            <a:schemeClr val="tx1"/>
                          </a:solidFill>
                          <a:latin typeface="Arial" charset="0"/>
                          <a:ea typeface="ＭＳ Ｐゴシック" charset="-128"/>
                        </a:defRPr>
                      </a:lvl7pPr>
                      <a:lvl8pPr marL="3429000" indent="-228600" eaLnBrk="0" fontAlgn="base" hangingPunct="0">
                        <a:spcBef>
                          <a:spcPct val="20000"/>
                        </a:spcBef>
                        <a:spcAft>
                          <a:spcPct val="0"/>
                        </a:spcAft>
                        <a:defRPr sz="1200">
                          <a:solidFill>
                            <a:schemeClr val="tx1"/>
                          </a:solidFill>
                          <a:latin typeface="Arial" charset="0"/>
                          <a:ea typeface="ＭＳ Ｐゴシック" charset="-128"/>
                        </a:defRPr>
                      </a:lvl8pPr>
                      <a:lvl9pPr marL="3886200" indent="-228600" eaLnBrk="0" fontAlgn="base" hangingPunct="0">
                        <a:spcBef>
                          <a:spcPct val="20000"/>
                        </a:spcBef>
                        <a:spcAft>
                          <a:spcPct val="0"/>
                        </a:spcAft>
                        <a:defRPr sz="1200">
                          <a:solidFill>
                            <a:schemeClr val="tx1"/>
                          </a:solidFill>
                          <a:latin typeface="Arial" charset="0"/>
                          <a:ea typeface="ＭＳ Ｐゴシック" charset="-128"/>
                        </a:defRPr>
                      </a:lvl9pPr>
                    </a:lstStyle>
                    <a:p>
                      <a:pPr marL="0" marR="0" lvl="0" indent="0" algn="ctr" defTabSz="914400" rtl="0" eaLnBrk="0" fontAlgn="base" latinLnBrk="0" hangingPunct="0">
                        <a:lnSpc>
                          <a:spcPct val="90000"/>
                        </a:lnSpc>
                        <a:spcBef>
                          <a:spcPct val="30000"/>
                        </a:spcBef>
                        <a:spcAft>
                          <a:spcPct val="0"/>
                        </a:spcAft>
                        <a:buClr>
                          <a:schemeClr val="tx1"/>
                        </a:buClr>
                        <a:buSzPct val="100000"/>
                        <a:buFont typeface="Wingdings" charset="2"/>
                        <a:buNone/>
                        <a:tabLst/>
                      </a:pPr>
                      <a:r>
                        <a:rPr kumimoji="0" lang="en-GB" altLang="en-US" sz="1800" b="0" i="0" u="none" strike="noStrike" cap="none" normalizeH="0" baseline="0" dirty="0">
                          <a:ln>
                            <a:noFill/>
                          </a:ln>
                          <a:solidFill>
                            <a:schemeClr val="bg2"/>
                          </a:solidFill>
                          <a:effectLst/>
                          <a:latin typeface="Arial" charset="0"/>
                          <a:ea typeface="ＭＳ Ｐゴシック" charset="-128"/>
                        </a:rPr>
                        <a:t>Influence on Y=stopping distance</a:t>
                      </a:r>
                      <a:endParaRPr kumimoji="0" lang="en-US" altLang="en-US" sz="1800" b="0" i="0" u="none" strike="noStrike" cap="none" normalizeH="0" baseline="0" dirty="0">
                        <a:ln>
                          <a:noFill/>
                        </a:ln>
                        <a:solidFill>
                          <a:schemeClr val="bg2"/>
                        </a:solidFill>
                        <a:effectLst/>
                        <a:latin typeface="Arial" charset="0"/>
                        <a:ea typeface="ＭＳ Ｐゴシック" charset="-128"/>
                      </a:endParaRPr>
                    </a:p>
                  </a:txBody>
                  <a:tcPr marT="45726" marB="45726"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FF9999"/>
                    </a:solidFill>
                  </a:tcPr>
                </a:tc>
                <a:tc>
                  <a:txBody>
                    <a:bodyPr/>
                    <a:lstStyle>
                      <a:lvl1pPr eaLnBrk="0" hangingPunct="0">
                        <a:spcBef>
                          <a:spcPct val="20000"/>
                        </a:spcBef>
                        <a:defRPr sz="2000">
                          <a:solidFill>
                            <a:schemeClr val="tx1"/>
                          </a:solidFill>
                          <a:latin typeface="Arial" charset="0"/>
                          <a:ea typeface="ＭＳ Ｐゴシック" charset="-128"/>
                        </a:defRPr>
                      </a:lvl1pPr>
                      <a:lvl2pPr marL="742950" indent="-285750" eaLnBrk="0" hangingPunct="0">
                        <a:spcBef>
                          <a:spcPct val="20000"/>
                        </a:spcBef>
                        <a:defRPr>
                          <a:solidFill>
                            <a:schemeClr val="tx1"/>
                          </a:solidFill>
                          <a:latin typeface="Arial" charset="0"/>
                          <a:ea typeface="ＭＳ Ｐゴシック" charset="-128"/>
                        </a:defRPr>
                      </a:lvl2pPr>
                      <a:lvl3pPr marL="1143000" indent="-228600" eaLnBrk="0" hangingPunct="0">
                        <a:spcBef>
                          <a:spcPct val="20000"/>
                        </a:spcBef>
                        <a:defRPr sz="1600">
                          <a:solidFill>
                            <a:schemeClr val="tx1"/>
                          </a:solidFill>
                          <a:latin typeface="Arial" charset="0"/>
                          <a:ea typeface="ＭＳ Ｐゴシック" charset="-128"/>
                        </a:defRPr>
                      </a:lvl3pPr>
                      <a:lvl4pPr marL="1600200" indent="-228600" eaLnBrk="0" hangingPunct="0">
                        <a:spcBef>
                          <a:spcPct val="20000"/>
                        </a:spcBef>
                        <a:defRPr sz="1400">
                          <a:solidFill>
                            <a:schemeClr val="tx1"/>
                          </a:solidFill>
                          <a:latin typeface="Arial" charset="0"/>
                          <a:ea typeface="ＭＳ Ｐゴシック" charset="-128"/>
                        </a:defRPr>
                      </a:lvl4pPr>
                      <a:lvl5pPr marL="2057400" indent="-228600" eaLnBrk="0" hangingPunct="0">
                        <a:spcBef>
                          <a:spcPct val="20000"/>
                        </a:spcBef>
                        <a:defRPr sz="1200">
                          <a:solidFill>
                            <a:schemeClr val="tx1"/>
                          </a:solidFill>
                          <a:latin typeface="Arial" charset="0"/>
                          <a:ea typeface="ＭＳ Ｐゴシック" charset="-128"/>
                        </a:defRPr>
                      </a:lvl5pPr>
                      <a:lvl6pPr marL="2514600" indent="-228600" eaLnBrk="0" fontAlgn="base" hangingPunct="0">
                        <a:spcBef>
                          <a:spcPct val="20000"/>
                        </a:spcBef>
                        <a:spcAft>
                          <a:spcPct val="0"/>
                        </a:spcAft>
                        <a:defRPr sz="1200">
                          <a:solidFill>
                            <a:schemeClr val="tx1"/>
                          </a:solidFill>
                          <a:latin typeface="Arial" charset="0"/>
                          <a:ea typeface="ＭＳ Ｐゴシック" charset="-128"/>
                        </a:defRPr>
                      </a:lvl6pPr>
                      <a:lvl7pPr marL="2971800" indent="-228600" eaLnBrk="0" fontAlgn="base" hangingPunct="0">
                        <a:spcBef>
                          <a:spcPct val="20000"/>
                        </a:spcBef>
                        <a:spcAft>
                          <a:spcPct val="0"/>
                        </a:spcAft>
                        <a:defRPr sz="1200">
                          <a:solidFill>
                            <a:schemeClr val="tx1"/>
                          </a:solidFill>
                          <a:latin typeface="Arial" charset="0"/>
                          <a:ea typeface="ＭＳ Ｐゴシック" charset="-128"/>
                        </a:defRPr>
                      </a:lvl7pPr>
                      <a:lvl8pPr marL="3429000" indent="-228600" eaLnBrk="0" fontAlgn="base" hangingPunct="0">
                        <a:spcBef>
                          <a:spcPct val="20000"/>
                        </a:spcBef>
                        <a:spcAft>
                          <a:spcPct val="0"/>
                        </a:spcAft>
                        <a:defRPr sz="1200">
                          <a:solidFill>
                            <a:schemeClr val="tx1"/>
                          </a:solidFill>
                          <a:latin typeface="Arial" charset="0"/>
                          <a:ea typeface="ＭＳ Ｐゴシック" charset="-128"/>
                        </a:defRPr>
                      </a:lvl8pPr>
                      <a:lvl9pPr marL="3886200" indent="-228600" eaLnBrk="0" fontAlgn="base" hangingPunct="0">
                        <a:spcBef>
                          <a:spcPct val="20000"/>
                        </a:spcBef>
                        <a:spcAft>
                          <a:spcPct val="0"/>
                        </a:spcAft>
                        <a:defRPr sz="1200">
                          <a:solidFill>
                            <a:schemeClr val="tx1"/>
                          </a:solidFill>
                          <a:latin typeface="Arial" charset="0"/>
                          <a:ea typeface="ＭＳ Ｐゴシック" charset="-128"/>
                        </a:defRPr>
                      </a:lvl9pPr>
                    </a:lstStyle>
                    <a:p>
                      <a:pPr marL="0" marR="0" lvl="0" indent="0" algn="ctr" defTabSz="914400" rtl="0" eaLnBrk="0" fontAlgn="base" latinLnBrk="0" hangingPunct="0">
                        <a:lnSpc>
                          <a:spcPct val="90000"/>
                        </a:lnSpc>
                        <a:spcBef>
                          <a:spcPct val="30000"/>
                        </a:spcBef>
                        <a:spcAft>
                          <a:spcPct val="0"/>
                        </a:spcAft>
                        <a:buClr>
                          <a:schemeClr val="tx1"/>
                        </a:buClr>
                        <a:buSzPct val="100000"/>
                        <a:buFont typeface="Wingdings" charset="2"/>
                        <a:buNone/>
                        <a:tabLst/>
                      </a:pPr>
                      <a:r>
                        <a:rPr kumimoji="0" lang="en-GB" altLang="en-US" sz="1800" b="0" i="0" u="none" strike="noStrike" cap="none" normalizeH="0" baseline="0" dirty="0">
                          <a:ln>
                            <a:noFill/>
                          </a:ln>
                          <a:solidFill>
                            <a:schemeClr val="tx1"/>
                          </a:solidFill>
                          <a:effectLst/>
                          <a:latin typeface="Arial" charset="0"/>
                          <a:ea typeface="ＭＳ Ｐゴシック" charset="-128"/>
                        </a:rPr>
                        <a:t>4</a:t>
                      </a:r>
                      <a:endParaRPr kumimoji="0" lang="en-US" altLang="en-US" sz="1800" b="0" i="0" u="none" strike="noStrike" cap="none" normalizeH="0" baseline="0" dirty="0">
                        <a:ln>
                          <a:noFill/>
                        </a:ln>
                        <a:solidFill>
                          <a:schemeClr val="tx1"/>
                        </a:solidFill>
                        <a:effectLst/>
                        <a:latin typeface="Arial" charset="0"/>
                        <a:ea typeface="ＭＳ Ｐゴシック" charset="-128"/>
                      </a:endParaRPr>
                    </a:p>
                  </a:txBody>
                  <a:tcPr marT="45726" marB="4572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000">
                          <a:solidFill>
                            <a:schemeClr val="tx1"/>
                          </a:solidFill>
                          <a:latin typeface="Arial" charset="0"/>
                          <a:ea typeface="ＭＳ Ｐゴシック" charset="-128"/>
                        </a:defRPr>
                      </a:lvl1pPr>
                      <a:lvl2pPr marL="742950" indent="-285750" eaLnBrk="0" hangingPunct="0">
                        <a:spcBef>
                          <a:spcPct val="20000"/>
                        </a:spcBef>
                        <a:defRPr>
                          <a:solidFill>
                            <a:schemeClr val="tx1"/>
                          </a:solidFill>
                          <a:latin typeface="Arial" charset="0"/>
                          <a:ea typeface="ＭＳ Ｐゴシック" charset="-128"/>
                        </a:defRPr>
                      </a:lvl2pPr>
                      <a:lvl3pPr marL="1143000" indent="-228600" eaLnBrk="0" hangingPunct="0">
                        <a:spcBef>
                          <a:spcPct val="20000"/>
                        </a:spcBef>
                        <a:defRPr sz="1600">
                          <a:solidFill>
                            <a:schemeClr val="tx1"/>
                          </a:solidFill>
                          <a:latin typeface="Arial" charset="0"/>
                          <a:ea typeface="ＭＳ Ｐゴシック" charset="-128"/>
                        </a:defRPr>
                      </a:lvl3pPr>
                      <a:lvl4pPr marL="1600200" indent="-228600" eaLnBrk="0" hangingPunct="0">
                        <a:spcBef>
                          <a:spcPct val="20000"/>
                        </a:spcBef>
                        <a:defRPr sz="1400">
                          <a:solidFill>
                            <a:schemeClr val="tx1"/>
                          </a:solidFill>
                          <a:latin typeface="Arial" charset="0"/>
                          <a:ea typeface="ＭＳ Ｐゴシック" charset="-128"/>
                        </a:defRPr>
                      </a:lvl4pPr>
                      <a:lvl5pPr marL="2057400" indent="-228600" eaLnBrk="0" hangingPunct="0">
                        <a:spcBef>
                          <a:spcPct val="20000"/>
                        </a:spcBef>
                        <a:defRPr sz="1200">
                          <a:solidFill>
                            <a:schemeClr val="tx1"/>
                          </a:solidFill>
                          <a:latin typeface="Arial" charset="0"/>
                          <a:ea typeface="ＭＳ Ｐゴシック" charset="-128"/>
                        </a:defRPr>
                      </a:lvl5pPr>
                      <a:lvl6pPr marL="2514600" indent="-228600" eaLnBrk="0" fontAlgn="base" hangingPunct="0">
                        <a:spcBef>
                          <a:spcPct val="20000"/>
                        </a:spcBef>
                        <a:spcAft>
                          <a:spcPct val="0"/>
                        </a:spcAft>
                        <a:defRPr sz="1200">
                          <a:solidFill>
                            <a:schemeClr val="tx1"/>
                          </a:solidFill>
                          <a:latin typeface="Arial" charset="0"/>
                          <a:ea typeface="ＭＳ Ｐゴシック" charset="-128"/>
                        </a:defRPr>
                      </a:lvl6pPr>
                      <a:lvl7pPr marL="2971800" indent="-228600" eaLnBrk="0" fontAlgn="base" hangingPunct="0">
                        <a:spcBef>
                          <a:spcPct val="20000"/>
                        </a:spcBef>
                        <a:spcAft>
                          <a:spcPct val="0"/>
                        </a:spcAft>
                        <a:defRPr sz="1200">
                          <a:solidFill>
                            <a:schemeClr val="tx1"/>
                          </a:solidFill>
                          <a:latin typeface="Arial" charset="0"/>
                          <a:ea typeface="ＭＳ Ｐゴシック" charset="-128"/>
                        </a:defRPr>
                      </a:lvl7pPr>
                      <a:lvl8pPr marL="3429000" indent="-228600" eaLnBrk="0" fontAlgn="base" hangingPunct="0">
                        <a:spcBef>
                          <a:spcPct val="20000"/>
                        </a:spcBef>
                        <a:spcAft>
                          <a:spcPct val="0"/>
                        </a:spcAft>
                        <a:defRPr sz="1200">
                          <a:solidFill>
                            <a:schemeClr val="tx1"/>
                          </a:solidFill>
                          <a:latin typeface="Arial" charset="0"/>
                          <a:ea typeface="ＭＳ Ｐゴシック" charset="-128"/>
                        </a:defRPr>
                      </a:lvl8pPr>
                      <a:lvl9pPr marL="3886200" indent="-228600" eaLnBrk="0" fontAlgn="base" hangingPunct="0">
                        <a:spcBef>
                          <a:spcPct val="20000"/>
                        </a:spcBef>
                        <a:spcAft>
                          <a:spcPct val="0"/>
                        </a:spcAft>
                        <a:defRPr sz="1200">
                          <a:solidFill>
                            <a:schemeClr val="tx1"/>
                          </a:solidFill>
                          <a:latin typeface="Arial" charset="0"/>
                          <a:ea typeface="ＭＳ Ｐゴシック" charset="-128"/>
                        </a:defRPr>
                      </a:lvl9pPr>
                    </a:lstStyle>
                    <a:p>
                      <a:pPr marL="0" marR="0" lvl="0" indent="0" algn="ctr" defTabSz="914400" rtl="0" eaLnBrk="0" fontAlgn="base" latinLnBrk="0" hangingPunct="0">
                        <a:lnSpc>
                          <a:spcPct val="90000"/>
                        </a:lnSpc>
                        <a:spcBef>
                          <a:spcPct val="30000"/>
                        </a:spcBef>
                        <a:spcAft>
                          <a:spcPct val="0"/>
                        </a:spcAft>
                        <a:buClr>
                          <a:schemeClr val="tx1"/>
                        </a:buClr>
                        <a:buSzPct val="100000"/>
                        <a:buFont typeface="Wingdings" charset="2"/>
                        <a:buNone/>
                        <a:tabLst/>
                      </a:pPr>
                      <a:r>
                        <a:rPr kumimoji="0" lang="en-GB" altLang="en-US" sz="1800" b="0" i="0" u="none" strike="noStrike" cap="none" normalizeH="0" baseline="0" dirty="0">
                          <a:ln>
                            <a:noFill/>
                          </a:ln>
                          <a:solidFill>
                            <a:schemeClr val="tx1"/>
                          </a:solidFill>
                          <a:effectLst/>
                          <a:latin typeface="Arial" charset="0"/>
                          <a:ea typeface="ＭＳ Ｐゴシック" charset="-128"/>
                        </a:rPr>
                        <a:t>1</a:t>
                      </a:r>
                      <a:endParaRPr kumimoji="0" lang="en-US" altLang="en-US" sz="1800" b="0" i="0" u="none" strike="noStrike" cap="none" normalizeH="0" baseline="0" dirty="0">
                        <a:ln>
                          <a:noFill/>
                        </a:ln>
                        <a:solidFill>
                          <a:schemeClr val="tx1"/>
                        </a:solidFill>
                        <a:effectLst/>
                        <a:latin typeface="Arial" charset="0"/>
                        <a:ea typeface="ＭＳ Ｐゴシック" charset="-128"/>
                      </a:endParaRPr>
                    </a:p>
                  </a:txBody>
                  <a:tcPr marT="45726" marB="4572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000">
                          <a:solidFill>
                            <a:schemeClr val="tx1"/>
                          </a:solidFill>
                          <a:latin typeface="Arial" charset="0"/>
                          <a:ea typeface="ＭＳ Ｐゴシック" charset="-128"/>
                        </a:defRPr>
                      </a:lvl1pPr>
                      <a:lvl2pPr marL="742950" indent="-285750" eaLnBrk="0" hangingPunct="0">
                        <a:spcBef>
                          <a:spcPct val="20000"/>
                        </a:spcBef>
                        <a:defRPr>
                          <a:solidFill>
                            <a:schemeClr val="tx1"/>
                          </a:solidFill>
                          <a:latin typeface="Arial" charset="0"/>
                          <a:ea typeface="ＭＳ Ｐゴシック" charset="-128"/>
                        </a:defRPr>
                      </a:lvl2pPr>
                      <a:lvl3pPr marL="1143000" indent="-228600" eaLnBrk="0" hangingPunct="0">
                        <a:spcBef>
                          <a:spcPct val="20000"/>
                        </a:spcBef>
                        <a:defRPr sz="1600">
                          <a:solidFill>
                            <a:schemeClr val="tx1"/>
                          </a:solidFill>
                          <a:latin typeface="Arial" charset="0"/>
                          <a:ea typeface="ＭＳ Ｐゴシック" charset="-128"/>
                        </a:defRPr>
                      </a:lvl3pPr>
                      <a:lvl4pPr marL="1600200" indent="-228600" eaLnBrk="0" hangingPunct="0">
                        <a:spcBef>
                          <a:spcPct val="20000"/>
                        </a:spcBef>
                        <a:defRPr sz="1400">
                          <a:solidFill>
                            <a:schemeClr val="tx1"/>
                          </a:solidFill>
                          <a:latin typeface="Arial" charset="0"/>
                          <a:ea typeface="ＭＳ Ｐゴシック" charset="-128"/>
                        </a:defRPr>
                      </a:lvl4pPr>
                      <a:lvl5pPr marL="2057400" indent="-228600" eaLnBrk="0" hangingPunct="0">
                        <a:spcBef>
                          <a:spcPct val="20000"/>
                        </a:spcBef>
                        <a:defRPr sz="1200">
                          <a:solidFill>
                            <a:schemeClr val="tx1"/>
                          </a:solidFill>
                          <a:latin typeface="Arial" charset="0"/>
                          <a:ea typeface="ＭＳ Ｐゴシック" charset="-128"/>
                        </a:defRPr>
                      </a:lvl5pPr>
                      <a:lvl6pPr marL="2514600" indent="-228600" eaLnBrk="0" fontAlgn="base" hangingPunct="0">
                        <a:spcBef>
                          <a:spcPct val="20000"/>
                        </a:spcBef>
                        <a:spcAft>
                          <a:spcPct val="0"/>
                        </a:spcAft>
                        <a:defRPr sz="1200">
                          <a:solidFill>
                            <a:schemeClr val="tx1"/>
                          </a:solidFill>
                          <a:latin typeface="Arial" charset="0"/>
                          <a:ea typeface="ＭＳ Ｐゴシック" charset="-128"/>
                        </a:defRPr>
                      </a:lvl6pPr>
                      <a:lvl7pPr marL="2971800" indent="-228600" eaLnBrk="0" fontAlgn="base" hangingPunct="0">
                        <a:spcBef>
                          <a:spcPct val="20000"/>
                        </a:spcBef>
                        <a:spcAft>
                          <a:spcPct val="0"/>
                        </a:spcAft>
                        <a:defRPr sz="1200">
                          <a:solidFill>
                            <a:schemeClr val="tx1"/>
                          </a:solidFill>
                          <a:latin typeface="Arial" charset="0"/>
                          <a:ea typeface="ＭＳ Ｐゴシック" charset="-128"/>
                        </a:defRPr>
                      </a:lvl7pPr>
                      <a:lvl8pPr marL="3429000" indent="-228600" eaLnBrk="0" fontAlgn="base" hangingPunct="0">
                        <a:spcBef>
                          <a:spcPct val="20000"/>
                        </a:spcBef>
                        <a:spcAft>
                          <a:spcPct val="0"/>
                        </a:spcAft>
                        <a:defRPr sz="1200">
                          <a:solidFill>
                            <a:schemeClr val="tx1"/>
                          </a:solidFill>
                          <a:latin typeface="Arial" charset="0"/>
                          <a:ea typeface="ＭＳ Ｐゴシック" charset="-128"/>
                        </a:defRPr>
                      </a:lvl8pPr>
                      <a:lvl9pPr marL="3886200" indent="-228600" eaLnBrk="0" fontAlgn="base" hangingPunct="0">
                        <a:spcBef>
                          <a:spcPct val="20000"/>
                        </a:spcBef>
                        <a:spcAft>
                          <a:spcPct val="0"/>
                        </a:spcAft>
                        <a:defRPr sz="1200">
                          <a:solidFill>
                            <a:schemeClr val="tx1"/>
                          </a:solidFill>
                          <a:latin typeface="Arial" charset="0"/>
                          <a:ea typeface="ＭＳ Ｐゴシック" charset="-128"/>
                        </a:defRPr>
                      </a:lvl9pPr>
                    </a:lstStyle>
                    <a:p>
                      <a:pPr marL="0" marR="0" lvl="0" indent="0" algn="ctr" defTabSz="914400" rtl="0" eaLnBrk="0" fontAlgn="base" latinLnBrk="0" hangingPunct="0">
                        <a:lnSpc>
                          <a:spcPct val="90000"/>
                        </a:lnSpc>
                        <a:spcBef>
                          <a:spcPct val="30000"/>
                        </a:spcBef>
                        <a:spcAft>
                          <a:spcPct val="0"/>
                        </a:spcAft>
                        <a:buClr>
                          <a:schemeClr val="tx1"/>
                        </a:buClr>
                        <a:buSzPct val="100000"/>
                        <a:buFont typeface="Wingdings" charset="2"/>
                        <a:buNone/>
                        <a:tabLst/>
                      </a:pPr>
                      <a:r>
                        <a:rPr kumimoji="0" lang="en-GB" altLang="en-US" sz="1800" b="0" i="0" u="none" strike="noStrike" cap="none" normalizeH="0" baseline="0" dirty="0">
                          <a:ln>
                            <a:noFill/>
                          </a:ln>
                          <a:solidFill>
                            <a:schemeClr val="tx1"/>
                          </a:solidFill>
                          <a:effectLst/>
                          <a:latin typeface="Arial" charset="0"/>
                          <a:ea typeface="ＭＳ Ｐゴシック" charset="-128"/>
                        </a:rPr>
                        <a:t>9</a:t>
                      </a:r>
                      <a:endParaRPr kumimoji="0" lang="en-US" altLang="en-US" sz="1800" b="0" i="0" u="none" strike="noStrike" cap="none" normalizeH="0" baseline="0" dirty="0">
                        <a:ln>
                          <a:noFill/>
                        </a:ln>
                        <a:solidFill>
                          <a:schemeClr val="tx1"/>
                        </a:solidFill>
                        <a:effectLst/>
                        <a:latin typeface="Arial" charset="0"/>
                        <a:ea typeface="ＭＳ Ｐゴシック" charset="-128"/>
                      </a:endParaRPr>
                    </a:p>
                  </a:txBody>
                  <a:tcPr marT="45726" marB="45726"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bl>
          </a:graphicData>
        </a:graphic>
      </p:graphicFrame>
      <p:sp>
        <p:nvSpPr>
          <p:cNvPr id="140" name="Rounded Rectangular Callout 139"/>
          <p:cNvSpPr/>
          <p:nvPr/>
        </p:nvSpPr>
        <p:spPr>
          <a:xfrm>
            <a:off x="5836722" y="4880114"/>
            <a:ext cx="3320530" cy="757139"/>
          </a:xfrm>
          <a:prstGeom prst="wedgeRoundRectCallout">
            <a:avLst>
              <a:gd name="adj1" fmla="val 31238"/>
              <a:gd name="adj2" fmla="val -193314"/>
              <a:gd name="adj3" fmla="val 16667"/>
            </a:avLst>
          </a:prstGeom>
        </p:spPr>
        <p:style>
          <a:lnRef idx="0">
            <a:schemeClr val="accent2"/>
          </a:lnRef>
          <a:fillRef idx="3">
            <a:schemeClr val="accent2"/>
          </a:fillRef>
          <a:effectRef idx="3">
            <a:schemeClr val="accent2"/>
          </a:effectRef>
          <a:fontRef idx="minor">
            <a:schemeClr val="lt1"/>
          </a:fontRef>
        </p:style>
        <p:txBody>
          <a:bodyPr anchor="ctr"/>
          <a:lstStyle/>
          <a:p>
            <a:pPr algn="ctr" eaLnBrk="1" hangingPunct="1">
              <a:defRPr/>
            </a:pPr>
            <a:r>
              <a:rPr lang="en-US" sz="1800" dirty="0"/>
              <a:t>This can be added to the What Why table</a:t>
            </a:r>
          </a:p>
        </p:txBody>
      </p:sp>
    </p:spTree>
    <p:extLst>
      <p:ext uri="{BB962C8B-B14F-4D97-AF65-F5344CB8AC3E}">
        <p14:creationId xmlns:p14="http://schemas.microsoft.com/office/powerpoint/2010/main" val="2951129019"/>
      </p:ext>
    </p:extLst>
  </p:cSld>
  <p:clrMapOvr>
    <a:masterClrMapping/>
  </p:clrMapOvr>
  <p:transition>
    <p:wipe dir="r"/>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751763" y="5016804"/>
            <a:ext cx="565150" cy="255285"/>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sz="1800" dirty="0"/>
          </a:p>
        </p:txBody>
      </p:sp>
      <p:sp>
        <p:nvSpPr>
          <p:cNvPr id="142" name="Rectangle 141"/>
          <p:cNvSpPr/>
          <p:nvPr/>
        </p:nvSpPr>
        <p:spPr>
          <a:xfrm>
            <a:off x="8301037" y="5016501"/>
            <a:ext cx="573088" cy="249833"/>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sz="1800" dirty="0"/>
          </a:p>
        </p:txBody>
      </p:sp>
      <p:sp>
        <p:nvSpPr>
          <p:cNvPr id="143" name="Rectangle 142"/>
          <p:cNvSpPr/>
          <p:nvPr/>
        </p:nvSpPr>
        <p:spPr>
          <a:xfrm>
            <a:off x="8855075" y="5014914"/>
            <a:ext cx="565150" cy="251420"/>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sz="1800" dirty="0"/>
          </a:p>
        </p:txBody>
      </p:sp>
      <p:sp>
        <p:nvSpPr>
          <p:cNvPr id="55300" name="Title 141"/>
          <p:cNvSpPr>
            <a:spLocks noGrp="1"/>
          </p:cNvSpPr>
          <p:nvPr>
            <p:ph type="title"/>
          </p:nvPr>
        </p:nvSpPr>
        <p:spPr>
          <a:xfrm>
            <a:off x="1665767" y="605623"/>
            <a:ext cx="8445642" cy="430235"/>
          </a:xfrm>
        </p:spPr>
        <p:txBody>
          <a:bodyPr/>
          <a:lstStyle/>
          <a:p>
            <a:r>
              <a:rPr lang="en-GB" altLang="en-US" sz="2800" dirty="0">
                <a:ea typeface="ＭＳ Ｐゴシック" charset="-128"/>
              </a:rPr>
              <a:t> Modified What-Why Table for a Braking System</a:t>
            </a:r>
          </a:p>
        </p:txBody>
      </p:sp>
      <p:sp>
        <p:nvSpPr>
          <p:cNvPr id="55301" name="Slide Number Placeholder 3"/>
          <p:cNvSpPr>
            <a:spLocks noGrp="1"/>
          </p:cNvSpPr>
          <p:nvPr>
            <p:ph type="sldNum" sz="quarter" idx="4"/>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2400">
                <a:solidFill>
                  <a:schemeClr val="tx1"/>
                </a:solidFill>
                <a:latin typeface="Arial" charset="0"/>
                <a:ea typeface="ＭＳ Ｐゴシック" charset="-128"/>
              </a:defRPr>
            </a:lvl1pPr>
            <a:lvl2pPr marL="742950" indent="-285750">
              <a:spcBef>
                <a:spcPct val="20000"/>
              </a:spcBef>
              <a:buChar char="–"/>
              <a:defRPr sz="2000">
                <a:solidFill>
                  <a:schemeClr val="tx1"/>
                </a:solidFill>
                <a:latin typeface="Arial" charset="0"/>
                <a:ea typeface="ＭＳ Ｐゴシック" charset="-128"/>
              </a:defRPr>
            </a:lvl2pPr>
            <a:lvl3pPr marL="1143000" indent="-228600">
              <a:spcBef>
                <a:spcPct val="20000"/>
              </a:spcBef>
              <a:buChar char="•"/>
              <a:defRPr>
                <a:solidFill>
                  <a:schemeClr val="tx1"/>
                </a:solidFill>
                <a:latin typeface="Arial" charset="0"/>
                <a:ea typeface="ＭＳ Ｐゴシック" charset="-128"/>
              </a:defRPr>
            </a:lvl3pPr>
            <a:lvl4pPr marL="1600200" indent="-228600">
              <a:spcBef>
                <a:spcPct val="20000"/>
              </a:spcBef>
              <a:buChar char="–"/>
              <a:defRPr sz="1600">
                <a:solidFill>
                  <a:schemeClr val="tx1"/>
                </a:solidFill>
                <a:latin typeface="Arial" charset="0"/>
                <a:ea typeface="ＭＳ Ｐゴシック" charset="-128"/>
              </a:defRPr>
            </a:lvl4pPr>
            <a:lvl5pPr marL="2057400" indent="-228600">
              <a:spcBef>
                <a:spcPct val="20000"/>
              </a:spcBef>
              <a:buChar char="»"/>
              <a:defRPr sz="14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sz="14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sz="14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sz="14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sz="1400">
                <a:solidFill>
                  <a:schemeClr val="tx1"/>
                </a:solidFill>
                <a:latin typeface="Arial" charset="0"/>
                <a:ea typeface="ＭＳ Ｐゴシック" charset="-128"/>
              </a:defRPr>
            </a:lvl9pPr>
          </a:lstStyle>
          <a:p>
            <a:pPr>
              <a:spcBef>
                <a:spcPct val="0"/>
              </a:spcBef>
              <a:buFontTx/>
              <a:buNone/>
            </a:pPr>
            <a:fld id="{9242A326-E5DB-8249-9FB5-9A16150BA2D2}" type="slidenum">
              <a:rPr lang="en-GB" altLang="en-US" sz="1100"/>
              <a:pPr>
                <a:spcBef>
                  <a:spcPct val="0"/>
                </a:spcBef>
                <a:buFontTx/>
                <a:buNone/>
              </a:pPr>
              <a:t>46</a:t>
            </a:fld>
            <a:endParaRPr lang="en-GB" altLang="en-US" sz="1100" dirty="0"/>
          </a:p>
        </p:txBody>
      </p:sp>
      <p:sp>
        <p:nvSpPr>
          <p:cNvPr id="55384" name="Line 96"/>
          <p:cNvSpPr>
            <a:spLocks noChangeShapeType="1"/>
          </p:cNvSpPr>
          <p:nvPr/>
        </p:nvSpPr>
        <p:spPr bwMode="auto">
          <a:xfrm>
            <a:off x="9412289" y="2032000"/>
            <a:ext cx="0" cy="3247724"/>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a:lstStyle/>
          <a:p>
            <a:endParaRPr lang="en-GB" sz="1800" dirty="0"/>
          </a:p>
        </p:txBody>
      </p:sp>
      <p:sp>
        <p:nvSpPr>
          <p:cNvPr id="55396" name="Line 108"/>
          <p:cNvSpPr>
            <a:spLocks noChangeShapeType="1"/>
          </p:cNvSpPr>
          <p:nvPr/>
        </p:nvSpPr>
        <p:spPr bwMode="auto">
          <a:xfrm>
            <a:off x="8304214" y="2889251"/>
            <a:ext cx="6349" cy="2384425"/>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sz="1800" dirty="0"/>
          </a:p>
        </p:txBody>
      </p:sp>
      <p:sp>
        <p:nvSpPr>
          <p:cNvPr id="55398" name="Line 110"/>
          <p:cNvSpPr>
            <a:spLocks noChangeShapeType="1"/>
          </p:cNvSpPr>
          <p:nvPr/>
        </p:nvSpPr>
        <p:spPr bwMode="auto">
          <a:xfrm>
            <a:off x="8858251" y="2889251"/>
            <a:ext cx="1587" cy="2391171"/>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a:lstStyle/>
          <a:p>
            <a:endParaRPr lang="en-GB" sz="1800" dirty="0"/>
          </a:p>
        </p:txBody>
      </p:sp>
      <p:sp>
        <p:nvSpPr>
          <p:cNvPr id="55428" name="Line 96"/>
          <p:cNvSpPr>
            <a:spLocks noChangeShapeType="1"/>
          </p:cNvSpPr>
          <p:nvPr/>
        </p:nvSpPr>
        <p:spPr bwMode="auto">
          <a:xfrm flipV="1">
            <a:off x="1999849" y="5266334"/>
            <a:ext cx="7406093" cy="9526"/>
          </a:xfrm>
          <a:prstGeom prst="line">
            <a:avLst/>
          </a:prstGeom>
          <a:noFill/>
          <a:ln w="190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sz="1800" dirty="0"/>
          </a:p>
        </p:txBody>
      </p:sp>
      <p:sp>
        <p:nvSpPr>
          <p:cNvPr id="55429" name="TextBox 2"/>
          <p:cNvSpPr txBox="1">
            <a:spLocks noChangeArrowheads="1"/>
          </p:cNvSpPr>
          <p:nvPr/>
        </p:nvSpPr>
        <p:spPr bwMode="auto">
          <a:xfrm>
            <a:off x="7890030" y="5020189"/>
            <a:ext cx="263214" cy="2616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tx1"/>
                </a:solidFill>
                <a:latin typeface="Arial" charset="0"/>
                <a:ea typeface="ＭＳ Ｐゴシック" charset="-128"/>
              </a:defRPr>
            </a:lvl1pPr>
            <a:lvl2pPr marL="742950" indent="-285750">
              <a:spcBef>
                <a:spcPct val="20000"/>
              </a:spcBef>
              <a:buChar char="–"/>
              <a:defRPr sz="2000">
                <a:solidFill>
                  <a:schemeClr val="tx1"/>
                </a:solidFill>
                <a:latin typeface="Arial" charset="0"/>
                <a:ea typeface="ＭＳ Ｐゴシック" charset="-128"/>
              </a:defRPr>
            </a:lvl2pPr>
            <a:lvl3pPr marL="1143000" indent="-228600">
              <a:spcBef>
                <a:spcPct val="20000"/>
              </a:spcBef>
              <a:buChar char="•"/>
              <a:defRPr>
                <a:solidFill>
                  <a:schemeClr val="tx1"/>
                </a:solidFill>
                <a:latin typeface="Arial" charset="0"/>
                <a:ea typeface="ＭＳ Ｐゴシック" charset="-128"/>
              </a:defRPr>
            </a:lvl3pPr>
            <a:lvl4pPr marL="1600200" indent="-228600">
              <a:spcBef>
                <a:spcPct val="20000"/>
              </a:spcBef>
              <a:buChar char="–"/>
              <a:defRPr sz="1600">
                <a:solidFill>
                  <a:schemeClr val="tx1"/>
                </a:solidFill>
                <a:latin typeface="Arial" charset="0"/>
                <a:ea typeface="ＭＳ Ｐゴシック" charset="-128"/>
              </a:defRPr>
            </a:lvl4pPr>
            <a:lvl5pPr marL="2057400" indent="-228600">
              <a:spcBef>
                <a:spcPct val="20000"/>
              </a:spcBef>
              <a:buChar char="»"/>
              <a:defRPr sz="14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sz="14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sz="14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sz="14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sz="1400">
                <a:solidFill>
                  <a:schemeClr val="tx1"/>
                </a:solidFill>
                <a:latin typeface="Arial" charset="0"/>
                <a:ea typeface="ＭＳ Ｐゴシック" charset="-128"/>
              </a:defRPr>
            </a:lvl9pPr>
          </a:lstStyle>
          <a:p>
            <a:pPr eaLnBrk="1" hangingPunct="1">
              <a:spcBef>
                <a:spcPct val="0"/>
              </a:spcBef>
              <a:buFontTx/>
              <a:buNone/>
            </a:pPr>
            <a:r>
              <a:rPr lang="en-US" altLang="en-US" sz="1100" b="1" i="1" dirty="0">
                <a:solidFill>
                  <a:schemeClr val="accent1"/>
                </a:solidFill>
              </a:rPr>
              <a:t>4</a:t>
            </a:r>
          </a:p>
        </p:txBody>
      </p:sp>
      <p:sp>
        <p:nvSpPr>
          <p:cNvPr id="55430" name="TextBox 143"/>
          <p:cNvSpPr txBox="1">
            <a:spLocks noChangeArrowheads="1"/>
          </p:cNvSpPr>
          <p:nvPr/>
        </p:nvSpPr>
        <p:spPr bwMode="auto">
          <a:xfrm>
            <a:off x="8468907" y="4988521"/>
            <a:ext cx="263214" cy="2616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spcBef>
                <a:spcPct val="0"/>
              </a:spcBef>
              <a:buFontTx/>
              <a:buNone/>
              <a:defRPr sz="1100" b="1" i="1">
                <a:solidFill>
                  <a:schemeClr val="accent1"/>
                </a:solidFill>
                <a:latin typeface="Arial" charset="0"/>
                <a:ea typeface="ＭＳ Ｐゴシック" charset="-128"/>
              </a:defRPr>
            </a:lvl1pPr>
            <a:lvl2pPr marL="742950" indent="-285750">
              <a:spcBef>
                <a:spcPct val="20000"/>
              </a:spcBef>
              <a:buChar char="–"/>
              <a:defRPr sz="2000">
                <a:latin typeface="Arial" charset="0"/>
                <a:ea typeface="ＭＳ Ｐゴシック" charset="-128"/>
              </a:defRPr>
            </a:lvl2pPr>
            <a:lvl3pPr marL="1143000" indent="-228600">
              <a:spcBef>
                <a:spcPct val="20000"/>
              </a:spcBef>
              <a:buChar char="•"/>
              <a:defRPr>
                <a:latin typeface="Arial" charset="0"/>
                <a:ea typeface="ＭＳ Ｐゴシック" charset="-128"/>
              </a:defRPr>
            </a:lvl3pPr>
            <a:lvl4pPr marL="1600200" indent="-228600">
              <a:spcBef>
                <a:spcPct val="20000"/>
              </a:spcBef>
              <a:buChar char="–"/>
              <a:defRPr sz="1600">
                <a:latin typeface="Arial" charset="0"/>
                <a:ea typeface="ＭＳ Ｐゴシック" charset="-128"/>
              </a:defRPr>
            </a:lvl4pPr>
            <a:lvl5pPr marL="2057400" indent="-228600">
              <a:spcBef>
                <a:spcPct val="20000"/>
              </a:spcBef>
              <a:buChar char="»"/>
              <a:defRPr sz="1400">
                <a:latin typeface="Arial" charset="0"/>
                <a:ea typeface="ＭＳ Ｐゴシック" charset="-128"/>
              </a:defRPr>
            </a:lvl5pPr>
            <a:lvl6pPr marL="2514600" indent="-228600" eaLnBrk="0" fontAlgn="base" hangingPunct="0">
              <a:spcBef>
                <a:spcPct val="20000"/>
              </a:spcBef>
              <a:spcAft>
                <a:spcPct val="0"/>
              </a:spcAft>
              <a:buChar char="»"/>
              <a:defRPr sz="1400">
                <a:latin typeface="Arial" charset="0"/>
                <a:ea typeface="ＭＳ Ｐゴシック" charset="-128"/>
              </a:defRPr>
            </a:lvl6pPr>
            <a:lvl7pPr marL="2971800" indent="-228600" eaLnBrk="0" fontAlgn="base" hangingPunct="0">
              <a:spcBef>
                <a:spcPct val="20000"/>
              </a:spcBef>
              <a:spcAft>
                <a:spcPct val="0"/>
              </a:spcAft>
              <a:buChar char="»"/>
              <a:defRPr sz="1400">
                <a:latin typeface="Arial" charset="0"/>
                <a:ea typeface="ＭＳ Ｐゴシック" charset="-128"/>
              </a:defRPr>
            </a:lvl7pPr>
            <a:lvl8pPr marL="3429000" indent="-228600" eaLnBrk="0" fontAlgn="base" hangingPunct="0">
              <a:spcBef>
                <a:spcPct val="20000"/>
              </a:spcBef>
              <a:spcAft>
                <a:spcPct val="0"/>
              </a:spcAft>
              <a:buChar char="»"/>
              <a:defRPr sz="1400">
                <a:latin typeface="Arial" charset="0"/>
                <a:ea typeface="ＭＳ Ｐゴシック" charset="-128"/>
              </a:defRPr>
            </a:lvl8pPr>
            <a:lvl9pPr marL="3886200" indent="-228600" eaLnBrk="0" fontAlgn="base" hangingPunct="0">
              <a:spcBef>
                <a:spcPct val="20000"/>
              </a:spcBef>
              <a:spcAft>
                <a:spcPct val="0"/>
              </a:spcAft>
              <a:buChar char="»"/>
              <a:defRPr sz="1400">
                <a:latin typeface="Arial" charset="0"/>
                <a:ea typeface="ＭＳ Ｐゴシック" charset="-128"/>
              </a:defRPr>
            </a:lvl9pPr>
          </a:lstStyle>
          <a:p>
            <a:r>
              <a:rPr lang="en-US" altLang="en-US" dirty="0"/>
              <a:t>1</a:t>
            </a:r>
          </a:p>
        </p:txBody>
      </p:sp>
      <p:sp>
        <p:nvSpPr>
          <p:cNvPr id="55431" name="TextBox 144"/>
          <p:cNvSpPr txBox="1">
            <a:spLocks noChangeArrowheads="1"/>
          </p:cNvSpPr>
          <p:nvPr/>
        </p:nvSpPr>
        <p:spPr bwMode="auto">
          <a:xfrm>
            <a:off x="9020738" y="4997450"/>
            <a:ext cx="280987" cy="2616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spcBef>
                <a:spcPct val="0"/>
              </a:spcBef>
              <a:buFontTx/>
              <a:buNone/>
              <a:defRPr sz="1100" b="1" i="1">
                <a:solidFill>
                  <a:schemeClr val="accent1"/>
                </a:solidFill>
                <a:latin typeface="Arial" charset="0"/>
                <a:ea typeface="ＭＳ Ｐゴシック" charset="-128"/>
              </a:defRPr>
            </a:lvl1pPr>
            <a:lvl2pPr marL="742950" indent="-285750">
              <a:spcBef>
                <a:spcPct val="20000"/>
              </a:spcBef>
              <a:buChar char="–"/>
              <a:defRPr sz="2000">
                <a:latin typeface="Arial" charset="0"/>
                <a:ea typeface="ＭＳ Ｐゴシック" charset="-128"/>
              </a:defRPr>
            </a:lvl2pPr>
            <a:lvl3pPr marL="1143000" indent="-228600">
              <a:spcBef>
                <a:spcPct val="20000"/>
              </a:spcBef>
              <a:buChar char="•"/>
              <a:defRPr>
                <a:latin typeface="Arial" charset="0"/>
                <a:ea typeface="ＭＳ Ｐゴシック" charset="-128"/>
              </a:defRPr>
            </a:lvl3pPr>
            <a:lvl4pPr marL="1600200" indent="-228600">
              <a:spcBef>
                <a:spcPct val="20000"/>
              </a:spcBef>
              <a:buChar char="–"/>
              <a:defRPr sz="1600">
                <a:latin typeface="Arial" charset="0"/>
                <a:ea typeface="ＭＳ Ｐゴシック" charset="-128"/>
              </a:defRPr>
            </a:lvl4pPr>
            <a:lvl5pPr marL="2057400" indent="-228600">
              <a:spcBef>
                <a:spcPct val="20000"/>
              </a:spcBef>
              <a:buChar char="»"/>
              <a:defRPr sz="1400">
                <a:latin typeface="Arial" charset="0"/>
                <a:ea typeface="ＭＳ Ｐゴシック" charset="-128"/>
              </a:defRPr>
            </a:lvl5pPr>
            <a:lvl6pPr marL="2514600" indent="-228600" eaLnBrk="0" fontAlgn="base" hangingPunct="0">
              <a:spcBef>
                <a:spcPct val="20000"/>
              </a:spcBef>
              <a:spcAft>
                <a:spcPct val="0"/>
              </a:spcAft>
              <a:buChar char="»"/>
              <a:defRPr sz="1400">
                <a:latin typeface="Arial" charset="0"/>
                <a:ea typeface="ＭＳ Ｐゴシック" charset="-128"/>
              </a:defRPr>
            </a:lvl6pPr>
            <a:lvl7pPr marL="2971800" indent="-228600" eaLnBrk="0" fontAlgn="base" hangingPunct="0">
              <a:spcBef>
                <a:spcPct val="20000"/>
              </a:spcBef>
              <a:spcAft>
                <a:spcPct val="0"/>
              </a:spcAft>
              <a:buChar char="»"/>
              <a:defRPr sz="1400">
                <a:latin typeface="Arial" charset="0"/>
                <a:ea typeface="ＭＳ Ｐゴシック" charset="-128"/>
              </a:defRPr>
            </a:lvl7pPr>
            <a:lvl8pPr marL="3429000" indent="-228600" eaLnBrk="0" fontAlgn="base" hangingPunct="0">
              <a:spcBef>
                <a:spcPct val="20000"/>
              </a:spcBef>
              <a:spcAft>
                <a:spcPct val="0"/>
              </a:spcAft>
              <a:buChar char="»"/>
              <a:defRPr sz="1400">
                <a:latin typeface="Arial" charset="0"/>
                <a:ea typeface="ＭＳ Ｐゴシック" charset="-128"/>
              </a:defRPr>
            </a:lvl8pPr>
            <a:lvl9pPr marL="3886200" indent="-228600" eaLnBrk="0" fontAlgn="base" hangingPunct="0">
              <a:spcBef>
                <a:spcPct val="20000"/>
              </a:spcBef>
              <a:spcAft>
                <a:spcPct val="0"/>
              </a:spcAft>
              <a:buChar char="»"/>
              <a:defRPr sz="1400">
                <a:latin typeface="Arial" charset="0"/>
                <a:ea typeface="ＭＳ Ｐゴシック" charset="-128"/>
              </a:defRPr>
            </a:lvl9pPr>
          </a:lstStyle>
          <a:p>
            <a:r>
              <a:rPr lang="en-US" altLang="en-US" dirty="0"/>
              <a:t>9</a:t>
            </a:r>
          </a:p>
        </p:txBody>
      </p:sp>
      <p:sp>
        <p:nvSpPr>
          <p:cNvPr id="3" name="Rectangle 2"/>
          <p:cNvSpPr/>
          <p:nvPr/>
        </p:nvSpPr>
        <p:spPr>
          <a:xfrm>
            <a:off x="1994203" y="4772025"/>
            <a:ext cx="1264935" cy="494308"/>
          </a:xfrm>
          <a:prstGeom prst="rect">
            <a:avLst/>
          </a:prstGeom>
          <a:solidFill>
            <a:srgbClr val="FFC000"/>
          </a:solid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dirty="0"/>
          </a:p>
        </p:txBody>
      </p:sp>
      <p:sp>
        <p:nvSpPr>
          <p:cNvPr id="144" name="Rectangle 143"/>
          <p:cNvSpPr/>
          <p:nvPr/>
        </p:nvSpPr>
        <p:spPr>
          <a:xfrm>
            <a:off x="3259138" y="4771628"/>
            <a:ext cx="611583" cy="248047"/>
          </a:xfrm>
          <a:prstGeom prst="rect">
            <a:avLst/>
          </a:prstGeom>
          <a:solidFill>
            <a:srgbClr val="FFC000"/>
          </a:solid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dirty="0"/>
          </a:p>
        </p:txBody>
      </p:sp>
      <p:sp>
        <p:nvSpPr>
          <p:cNvPr id="145" name="Rectangle 144"/>
          <p:cNvSpPr/>
          <p:nvPr/>
        </p:nvSpPr>
        <p:spPr>
          <a:xfrm>
            <a:off x="3261322" y="5018287"/>
            <a:ext cx="611583" cy="248047"/>
          </a:xfrm>
          <a:prstGeom prst="rect">
            <a:avLst/>
          </a:prstGeom>
          <a:solidFill>
            <a:srgbClr val="FFC000"/>
          </a:solid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dirty="0"/>
          </a:p>
        </p:txBody>
      </p:sp>
      <p:sp>
        <p:nvSpPr>
          <p:cNvPr id="146" name="Rectangle 145"/>
          <p:cNvSpPr/>
          <p:nvPr/>
        </p:nvSpPr>
        <p:spPr>
          <a:xfrm>
            <a:off x="3870326" y="5019607"/>
            <a:ext cx="3870325" cy="248047"/>
          </a:xfrm>
          <a:prstGeom prst="rect">
            <a:avLst/>
          </a:prstGeom>
          <a:solidFill>
            <a:srgbClr val="FFC000"/>
          </a:solid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dirty="0"/>
          </a:p>
        </p:txBody>
      </p:sp>
      <p:sp>
        <p:nvSpPr>
          <p:cNvPr id="147" name="Rectangle 54"/>
          <p:cNvSpPr>
            <a:spLocks noChangeArrowheads="1"/>
          </p:cNvSpPr>
          <p:nvPr/>
        </p:nvSpPr>
        <p:spPr bwMode="auto">
          <a:xfrm>
            <a:off x="3349984" y="4808538"/>
            <a:ext cx="461665"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lvl1pPr>
              <a:spcBef>
                <a:spcPct val="20000"/>
              </a:spcBef>
              <a:buChar char="•"/>
              <a:defRPr sz="2400">
                <a:solidFill>
                  <a:schemeClr val="tx1"/>
                </a:solidFill>
                <a:latin typeface="Arial" charset="0"/>
                <a:ea typeface="ＭＳ Ｐゴシック" charset="-128"/>
              </a:defRPr>
            </a:lvl1pPr>
            <a:lvl2pPr marL="742950" indent="-285750">
              <a:spcBef>
                <a:spcPct val="20000"/>
              </a:spcBef>
              <a:buChar char="–"/>
              <a:defRPr sz="2000">
                <a:solidFill>
                  <a:schemeClr val="tx1"/>
                </a:solidFill>
                <a:latin typeface="Arial" charset="0"/>
                <a:ea typeface="ＭＳ Ｐゴシック" charset="-128"/>
              </a:defRPr>
            </a:lvl2pPr>
            <a:lvl3pPr marL="1143000" indent="-228600">
              <a:spcBef>
                <a:spcPct val="20000"/>
              </a:spcBef>
              <a:buChar char="•"/>
              <a:defRPr>
                <a:solidFill>
                  <a:schemeClr val="tx1"/>
                </a:solidFill>
                <a:latin typeface="Arial" charset="0"/>
                <a:ea typeface="ＭＳ Ｐゴシック" charset="-128"/>
              </a:defRPr>
            </a:lvl3pPr>
            <a:lvl4pPr marL="1600200" indent="-228600">
              <a:spcBef>
                <a:spcPct val="20000"/>
              </a:spcBef>
              <a:buChar char="–"/>
              <a:defRPr sz="1600">
                <a:solidFill>
                  <a:schemeClr val="tx1"/>
                </a:solidFill>
                <a:latin typeface="Arial" charset="0"/>
                <a:ea typeface="ＭＳ Ｐゴシック" charset="-128"/>
              </a:defRPr>
            </a:lvl4pPr>
            <a:lvl5pPr marL="2057400" indent="-228600">
              <a:spcBef>
                <a:spcPct val="20000"/>
              </a:spcBef>
              <a:buChar char="»"/>
              <a:defRPr sz="14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sz="14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sz="14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sz="14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sz="1400">
                <a:solidFill>
                  <a:schemeClr val="tx1"/>
                </a:solidFill>
                <a:latin typeface="Arial" charset="0"/>
                <a:ea typeface="ＭＳ Ｐゴシック" charset="-128"/>
              </a:defRPr>
            </a:lvl9pPr>
          </a:lstStyle>
          <a:p>
            <a:pPr eaLnBrk="1" hangingPunct="1">
              <a:spcBef>
                <a:spcPct val="0"/>
              </a:spcBef>
              <a:buFontTx/>
              <a:buNone/>
            </a:pPr>
            <a:r>
              <a:rPr lang="en-US" altLang="en-US" sz="1000" b="1" dirty="0">
                <a:solidFill>
                  <a:srgbClr val="000000"/>
                </a:solidFill>
              </a:rPr>
              <a:t>Indirect</a:t>
            </a:r>
            <a:endParaRPr lang="en-US" altLang="en-US" sz="2400" b="1" dirty="0"/>
          </a:p>
        </p:txBody>
      </p:sp>
      <p:sp>
        <p:nvSpPr>
          <p:cNvPr id="148" name="Rectangle 54"/>
          <p:cNvSpPr>
            <a:spLocks noChangeArrowheads="1"/>
          </p:cNvSpPr>
          <p:nvPr/>
        </p:nvSpPr>
        <p:spPr bwMode="auto">
          <a:xfrm>
            <a:off x="3385288" y="5068947"/>
            <a:ext cx="362279"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lvl1pPr>
              <a:spcBef>
                <a:spcPct val="20000"/>
              </a:spcBef>
              <a:buChar char="•"/>
              <a:defRPr sz="2400">
                <a:solidFill>
                  <a:schemeClr val="tx1"/>
                </a:solidFill>
                <a:latin typeface="Arial" charset="0"/>
                <a:ea typeface="ＭＳ Ｐゴシック" charset="-128"/>
              </a:defRPr>
            </a:lvl1pPr>
            <a:lvl2pPr marL="742950" indent="-285750">
              <a:spcBef>
                <a:spcPct val="20000"/>
              </a:spcBef>
              <a:buChar char="–"/>
              <a:defRPr sz="2000">
                <a:solidFill>
                  <a:schemeClr val="tx1"/>
                </a:solidFill>
                <a:latin typeface="Arial" charset="0"/>
                <a:ea typeface="ＭＳ Ｐゴシック" charset="-128"/>
              </a:defRPr>
            </a:lvl2pPr>
            <a:lvl3pPr marL="1143000" indent="-228600">
              <a:spcBef>
                <a:spcPct val="20000"/>
              </a:spcBef>
              <a:buChar char="•"/>
              <a:defRPr>
                <a:solidFill>
                  <a:schemeClr val="tx1"/>
                </a:solidFill>
                <a:latin typeface="Arial" charset="0"/>
                <a:ea typeface="ＭＳ Ｐゴシック" charset="-128"/>
              </a:defRPr>
            </a:lvl3pPr>
            <a:lvl4pPr marL="1600200" indent="-228600">
              <a:spcBef>
                <a:spcPct val="20000"/>
              </a:spcBef>
              <a:buChar char="–"/>
              <a:defRPr sz="1600">
                <a:solidFill>
                  <a:schemeClr val="tx1"/>
                </a:solidFill>
                <a:latin typeface="Arial" charset="0"/>
                <a:ea typeface="ＭＳ Ｐゴシック" charset="-128"/>
              </a:defRPr>
            </a:lvl4pPr>
            <a:lvl5pPr marL="2057400" indent="-228600">
              <a:spcBef>
                <a:spcPct val="20000"/>
              </a:spcBef>
              <a:buChar char="»"/>
              <a:defRPr sz="14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sz="14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sz="14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sz="14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sz="1400">
                <a:solidFill>
                  <a:schemeClr val="tx1"/>
                </a:solidFill>
                <a:latin typeface="Arial" charset="0"/>
                <a:ea typeface="ＭＳ Ｐゴシック" charset="-128"/>
              </a:defRPr>
            </a:lvl9pPr>
          </a:lstStyle>
          <a:p>
            <a:pPr eaLnBrk="1" hangingPunct="1">
              <a:spcBef>
                <a:spcPct val="0"/>
              </a:spcBef>
              <a:buFontTx/>
              <a:buNone/>
            </a:pPr>
            <a:r>
              <a:rPr lang="en-US" altLang="en-US" sz="1000" b="1" dirty="0">
                <a:solidFill>
                  <a:srgbClr val="000000"/>
                </a:solidFill>
              </a:rPr>
              <a:t>Direct</a:t>
            </a:r>
            <a:endParaRPr lang="en-US" altLang="en-US" sz="2400" b="1" dirty="0"/>
          </a:p>
        </p:txBody>
      </p:sp>
      <p:sp>
        <p:nvSpPr>
          <p:cNvPr id="149" name="Rectangle 54"/>
          <p:cNvSpPr>
            <a:spLocks noChangeArrowheads="1"/>
          </p:cNvSpPr>
          <p:nvPr/>
        </p:nvSpPr>
        <p:spPr bwMode="auto">
          <a:xfrm>
            <a:off x="2149879" y="4852793"/>
            <a:ext cx="910506"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lvl1pPr>
              <a:spcBef>
                <a:spcPct val="20000"/>
              </a:spcBef>
              <a:buChar char="•"/>
              <a:defRPr sz="2400">
                <a:solidFill>
                  <a:schemeClr val="tx1"/>
                </a:solidFill>
                <a:latin typeface="Arial" charset="0"/>
                <a:ea typeface="ＭＳ Ｐゴシック" charset="-128"/>
              </a:defRPr>
            </a:lvl1pPr>
            <a:lvl2pPr marL="742950" indent="-285750">
              <a:spcBef>
                <a:spcPct val="20000"/>
              </a:spcBef>
              <a:buChar char="–"/>
              <a:defRPr sz="2000">
                <a:solidFill>
                  <a:schemeClr val="tx1"/>
                </a:solidFill>
                <a:latin typeface="Arial" charset="0"/>
                <a:ea typeface="ＭＳ Ｐゴシック" charset="-128"/>
              </a:defRPr>
            </a:lvl2pPr>
            <a:lvl3pPr marL="1143000" indent="-228600">
              <a:spcBef>
                <a:spcPct val="20000"/>
              </a:spcBef>
              <a:buChar char="•"/>
              <a:defRPr>
                <a:solidFill>
                  <a:schemeClr val="tx1"/>
                </a:solidFill>
                <a:latin typeface="Arial" charset="0"/>
                <a:ea typeface="ＭＳ Ｐゴシック" charset="-128"/>
              </a:defRPr>
            </a:lvl3pPr>
            <a:lvl4pPr marL="1600200" indent="-228600">
              <a:spcBef>
                <a:spcPct val="20000"/>
              </a:spcBef>
              <a:buChar char="–"/>
              <a:defRPr sz="1600">
                <a:solidFill>
                  <a:schemeClr val="tx1"/>
                </a:solidFill>
                <a:latin typeface="Arial" charset="0"/>
                <a:ea typeface="ＭＳ Ｐゴシック" charset="-128"/>
              </a:defRPr>
            </a:lvl4pPr>
            <a:lvl5pPr marL="2057400" indent="-228600">
              <a:spcBef>
                <a:spcPct val="20000"/>
              </a:spcBef>
              <a:buChar char="»"/>
              <a:defRPr sz="14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sz="14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sz="14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sz="14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sz="1400">
                <a:solidFill>
                  <a:schemeClr val="tx1"/>
                </a:solidFill>
                <a:latin typeface="Arial" charset="0"/>
                <a:ea typeface="ＭＳ Ｐゴシック" charset="-128"/>
              </a:defRPr>
            </a:lvl9pPr>
          </a:lstStyle>
          <a:p>
            <a:pPr eaLnBrk="1" hangingPunct="1">
              <a:spcBef>
                <a:spcPct val="0"/>
              </a:spcBef>
              <a:buFontTx/>
              <a:buNone/>
            </a:pPr>
            <a:r>
              <a:rPr lang="en-US" altLang="en-US" sz="1000" b="1" dirty="0">
                <a:solidFill>
                  <a:srgbClr val="000000"/>
                </a:solidFill>
              </a:rPr>
              <a:t>System Output</a:t>
            </a:r>
          </a:p>
        </p:txBody>
      </p:sp>
      <p:sp>
        <p:nvSpPr>
          <p:cNvPr id="151" name="Rectangle 54"/>
          <p:cNvSpPr>
            <a:spLocks noChangeArrowheads="1"/>
          </p:cNvSpPr>
          <p:nvPr/>
        </p:nvSpPr>
        <p:spPr bwMode="auto">
          <a:xfrm>
            <a:off x="2119978" y="5058619"/>
            <a:ext cx="1011495" cy="15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lvl1pPr>
              <a:spcBef>
                <a:spcPct val="20000"/>
              </a:spcBef>
              <a:buChar char="•"/>
              <a:defRPr sz="2400">
                <a:solidFill>
                  <a:schemeClr val="tx1"/>
                </a:solidFill>
                <a:latin typeface="Arial" charset="0"/>
                <a:ea typeface="ＭＳ Ｐゴシック" charset="-128"/>
              </a:defRPr>
            </a:lvl1pPr>
            <a:lvl2pPr marL="742950" indent="-285750">
              <a:spcBef>
                <a:spcPct val="20000"/>
              </a:spcBef>
              <a:buChar char="–"/>
              <a:defRPr sz="2000">
                <a:solidFill>
                  <a:schemeClr val="tx1"/>
                </a:solidFill>
                <a:latin typeface="Arial" charset="0"/>
                <a:ea typeface="ＭＳ Ｐゴシック" charset="-128"/>
              </a:defRPr>
            </a:lvl2pPr>
            <a:lvl3pPr marL="1143000" indent="-228600">
              <a:spcBef>
                <a:spcPct val="20000"/>
              </a:spcBef>
              <a:buChar char="•"/>
              <a:defRPr>
                <a:solidFill>
                  <a:schemeClr val="tx1"/>
                </a:solidFill>
                <a:latin typeface="Arial" charset="0"/>
                <a:ea typeface="ＭＳ Ｐゴシック" charset="-128"/>
              </a:defRPr>
            </a:lvl3pPr>
            <a:lvl4pPr marL="1600200" indent="-228600">
              <a:spcBef>
                <a:spcPct val="20000"/>
              </a:spcBef>
              <a:buChar char="–"/>
              <a:defRPr sz="1600">
                <a:solidFill>
                  <a:schemeClr val="tx1"/>
                </a:solidFill>
                <a:latin typeface="Arial" charset="0"/>
                <a:ea typeface="ＭＳ Ｐゴシック" charset="-128"/>
              </a:defRPr>
            </a:lvl4pPr>
            <a:lvl5pPr marL="2057400" indent="-228600">
              <a:spcBef>
                <a:spcPct val="20000"/>
              </a:spcBef>
              <a:buChar char="»"/>
              <a:defRPr sz="1400">
                <a:solidFill>
                  <a:schemeClr val="tx1"/>
                </a:solidFill>
                <a:latin typeface="Arial" charset="0"/>
                <a:ea typeface="ＭＳ Ｐゴシック" charset="-128"/>
              </a:defRPr>
            </a:lvl5pPr>
            <a:lvl6pPr marL="2514600" indent="-228600" eaLnBrk="0" fontAlgn="base" hangingPunct="0">
              <a:spcBef>
                <a:spcPct val="20000"/>
              </a:spcBef>
              <a:spcAft>
                <a:spcPct val="0"/>
              </a:spcAft>
              <a:buChar char="»"/>
              <a:defRPr sz="1400">
                <a:solidFill>
                  <a:schemeClr val="tx1"/>
                </a:solidFill>
                <a:latin typeface="Arial" charset="0"/>
                <a:ea typeface="ＭＳ Ｐゴシック" charset="-128"/>
              </a:defRPr>
            </a:lvl6pPr>
            <a:lvl7pPr marL="2971800" indent="-228600" eaLnBrk="0" fontAlgn="base" hangingPunct="0">
              <a:spcBef>
                <a:spcPct val="20000"/>
              </a:spcBef>
              <a:spcAft>
                <a:spcPct val="0"/>
              </a:spcAft>
              <a:buChar char="»"/>
              <a:defRPr sz="1400">
                <a:solidFill>
                  <a:schemeClr val="tx1"/>
                </a:solidFill>
                <a:latin typeface="Arial" charset="0"/>
                <a:ea typeface="ＭＳ Ｐゴシック" charset="-128"/>
              </a:defRPr>
            </a:lvl7pPr>
            <a:lvl8pPr marL="3429000" indent="-228600" eaLnBrk="0" fontAlgn="base" hangingPunct="0">
              <a:spcBef>
                <a:spcPct val="20000"/>
              </a:spcBef>
              <a:spcAft>
                <a:spcPct val="0"/>
              </a:spcAft>
              <a:buChar char="»"/>
              <a:defRPr sz="1400">
                <a:solidFill>
                  <a:schemeClr val="tx1"/>
                </a:solidFill>
                <a:latin typeface="Arial" charset="0"/>
                <a:ea typeface="ＭＳ Ｐゴシック" charset="-128"/>
              </a:defRPr>
            </a:lvl8pPr>
            <a:lvl9pPr marL="3886200" indent="-228600" eaLnBrk="0" fontAlgn="base" hangingPunct="0">
              <a:spcBef>
                <a:spcPct val="20000"/>
              </a:spcBef>
              <a:spcAft>
                <a:spcPct val="0"/>
              </a:spcAft>
              <a:buChar char="»"/>
              <a:defRPr sz="1400">
                <a:solidFill>
                  <a:schemeClr val="tx1"/>
                </a:solidFill>
                <a:latin typeface="Arial" charset="0"/>
                <a:ea typeface="ＭＳ Ｐゴシック" charset="-128"/>
              </a:defRPr>
            </a:lvl9pPr>
          </a:lstStyle>
          <a:p>
            <a:pPr eaLnBrk="1" hangingPunct="1">
              <a:spcBef>
                <a:spcPct val="0"/>
              </a:spcBef>
              <a:buFontTx/>
              <a:buNone/>
            </a:pPr>
            <a:r>
              <a:rPr lang="en-US" altLang="en-US" sz="1000" dirty="0">
                <a:solidFill>
                  <a:srgbClr val="000000"/>
                </a:solidFill>
              </a:rPr>
              <a:t>Stopping distance</a:t>
            </a:r>
          </a:p>
        </p:txBody>
      </p:sp>
      <p:sp>
        <p:nvSpPr>
          <p:cNvPr id="150" name="Rectangle 14">
            <a:extLst>
              <a:ext uri="{FF2B5EF4-FFF2-40B4-BE49-F238E27FC236}">
                <a16:creationId xmlns:a16="http://schemas.microsoft.com/office/drawing/2014/main" id="{FFC267A6-0FE6-5841-B70F-6BBB30204B3D}"/>
              </a:ext>
            </a:extLst>
          </p:cNvPr>
          <p:cNvSpPr>
            <a:spLocks noChangeArrowheads="1"/>
          </p:cNvSpPr>
          <p:nvPr/>
        </p:nvSpPr>
        <p:spPr bwMode="auto">
          <a:xfrm>
            <a:off x="3257552" y="2025652"/>
            <a:ext cx="620713" cy="1236663"/>
          </a:xfrm>
          <a:prstGeom prst="rect">
            <a:avLst/>
          </a:prstGeom>
          <a:solidFill>
            <a:schemeClr val="accent6">
              <a:lumMod val="20000"/>
              <a:lumOff val="80000"/>
            </a:schemeClr>
          </a:solidFill>
          <a:ln w="9525">
            <a:noFill/>
            <a:miter lim="800000"/>
            <a:headEnd/>
            <a:tailEnd/>
          </a:ln>
        </p:spPr>
        <p:txBody>
          <a:bodyPr lIns="91429" tIns="45715" rIns="91429" bIns="45715"/>
          <a:lstStyle/>
          <a:p>
            <a:pPr>
              <a:defRPr/>
            </a:pPr>
            <a:endParaRPr lang="en-US" sz="1800" dirty="0">
              <a:ea typeface="+mn-ea"/>
            </a:endParaRPr>
          </a:p>
        </p:txBody>
      </p:sp>
      <p:sp>
        <p:nvSpPr>
          <p:cNvPr id="152" name="Rectangle 15">
            <a:extLst>
              <a:ext uri="{FF2B5EF4-FFF2-40B4-BE49-F238E27FC236}">
                <a16:creationId xmlns:a16="http://schemas.microsoft.com/office/drawing/2014/main" id="{960F1CBB-9842-E543-9222-CE2B77E534C0}"/>
              </a:ext>
            </a:extLst>
          </p:cNvPr>
          <p:cNvSpPr>
            <a:spLocks noChangeArrowheads="1"/>
          </p:cNvSpPr>
          <p:nvPr/>
        </p:nvSpPr>
        <p:spPr bwMode="auto">
          <a:xfrm>
            <a:off x="3876675" y="2025652"/>
            <a:ext cx="5543550" cy="1236663"/>
          </a:xfrm>
          <a:prstGeom prst="rect">
            <a:avLst/>
          </a:prstGeom>
          <a:solidFill>
            <a:schemeClr val="accent6">
              <a:lumMod val="20000"/>
              <a:lumOff val="80000"/>
            </a:schemeClr>
          </a:solidFill>
          <a:ln w="9525">
            <a:noFill/>
            <a:miter lim="800000"/>
            <a:headEnd/>
            <a:tailEnd/>
          </a:ln>
        </p:spPr>
        <p:txBody>
          <a:bodyPr lIns="91429" tIns="45715" rIns="91429" bIns="45715"/>
          <a:lstStyle/>
          <a:p>
            <a:pPr>
              <a:defRPr/>
            </a:pPr>
            <a:endParaRPr lang="en-US" sz="1800" dirty="0">
              <a:ea typeface="+mn-ea"/>
            </a:endParaRPr>
          </a:p>
        </p:txBody>
      </p:sp>
      <p:sp>
        <p:nvSpPr>
          <p:cNvPr id="153" name="Rectangle 16">
            <a:extLst>
              <a:ext uri="{FF2B5EF4-FFF2-40B4-BE49-F238E27FC236}">
                <a16:creationId xmlns:a16="http://schemas.microsoft.com/office/drawing/2014/main" id="{AB2B3F65-4B17-2246-9346-877EAD847EF0}"/>
              </a:ext>
            </a:extLst>
          </p:cNvPr>
          <p:cNvSpPr>
            <a:spLocks noChangeArrowheads="1"/>
          </p:cNvSpPr>
          <p:nvPr/>
        </p:nvSpPr>
        <p:spPr bwMode="auto">
          <a:xfrm>
            <a:off x="1989138" y="3243263"/>
            <a:ext cx="1266825" cy="1512888"/>
          </a:xfrm>
          <a:prstGeom prst="rect">
            <a:avLst/>
          </a:prstGeom>
          <a:solidFill>
            <a:srgbClr val="FF9999"/>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154" name="Rectangle 17">
            <a:extLst>
              <a:ext uri="{FF2B5EF4-FFF2-40B4-BE49-F238E27FC236}">
                <a16:creationId xmlns:a16="http://schemas.microsoft.com/office/drawing/2014/main" id="{0269693B-B69A-6349-A8BA-32E270100374}"/>
              </a:ext>
            </a:extLst>
          </p:cNvPr>
          <p:cNvSpPr>
            <a:spLocks noChangeArrowheads="1"/>
          </p:cNvSpPr>
          <p:nvPr/>
        </p:nvSpPr>
        <p:spPr bwMode="auto">
          <a:xfrm>
            <a:off x="3257552" y="3260725"/>
            <a:ext cx="620713" cy="1512888"/>
          </a:xfrm>
          <a:prstGeom prst="rect">
            <a:avLst/>
          </a:prstGeom>
          <a:solidFill>
            <a:schemeClr val="accent6">
              <a:lumMod val="20000"/>
              <a:lumOff val="80000"/>
            </a:schemeClr>
          </a:solidFill>
          <a:ln w="9525">
            <a:noFill/>
            <a:miter lim="800000"/>
            <a:headEnd/>
            <a:tailEnd/>
          </a:ln>
        </p:spPr>
        <p:txBody>
          <a:bodyPr lIns="91429" tIns="45715" rIns="91429" bIns="45715"/>
          <a:lstStyle/>
          <a:p>
            <a:pPr>
              <a:defRPr/>
            </a:pPr>
            <a:endParaRPr lang="en-US" sz="1800" dirty="0">
              <a:ea typeface="+mn-ea"/>
            </a:endParaRPr>
          </a:p>
        </p:txBody>
      </p:sp>
      <p:sp>
        <p:nvSpPr>
          <p:cNvPr id="155" name="Rectangle 18">
            <a:extLst>
              <a:ext uri="{FF2B5EF4-FFF2-40B4-BE49-F238E27FC236}">
                <a16:creationId xmlns:a16="http://schemas.microsoft.com/office/drawing/2014/main" id="{692BB2E2-87D8-B744-B6AE-2F8FAFA4AD26}"/>
              </a:ext>
            </a:extLst>
          </p:cNvPr>
          <p:cNvSpPr>
            <a:spLocks noChangeArrowheads="1"/>
          </p:cNvSpPr>
          <p:nvPr/>
        </p:nvSpPr>
        <p:spPr bwMode="auto">
          <a:xfrm>
            <a:off x="9418640" y="3260725"/>
            <a:ext cx="427037" cy="1512888"/>
          </a:xfrm>
          <a:prstGeom prst="rect">
            <a:avLst/>
          </a:prstGeom>
          <a:solidFill>
            <a:srgbClr val="FFC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156" name="Rectangle 19">
            <a:extLst>
              <a:ext uri="{FF2B5EF4-FFF2-40B4-BE49-F238E27FC236}">
                <a16:creationId xmlns:a16="http://schemas.microsoft.com/office/drawing/2014/main" id="{66B3FAED-EDFB-284E-8E60-BE91FA3F4CB6}"/>
              </a:ext>
            </a:extLst>
          </p:cNvPr>
          <p:cNvSpPr>
            <a:spLocks noChangeArrowheads="1"/>
          </p:cNvSpPr>
          <p:nvPr/>
        </p:nvSpPr>
        <p:spPr bwMode="auto">
          <a:xfrm>
            <a:off x="3876675" y="4772025"/>
            <a:ext cx="5543550" cy="241300"/>
          </a:xfrm>
          <a:prstGeom prst="rect">
            <a:avLst/>
          </a:prstGeom>
          <a:solidFill>
            <a:srgbClr val="FFC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157" name="Rectangle 20">
            <a:extLst>
              <a:ext uri="{FF2B5EF4-FFF2-40B4-BE49-F238E27FC236}">
                <a16:creationId xmlns:a16="http://schemas.microsoft.com/office/drawing/2014/main" id="{46E864D2-30D9-5644-9E62-14787616DCEE}"/>
              </a:ext>
            </a:extLst>
          </p:cNvPr>
          <p:cNvSpPr>
            <a:spLocks noChangeArrowheads="1"/>
          </p:cNvSpPr>
          <p:nvPr/>
        </p:nvSpPr>
        <p:spPr bwMode="auto">
          <a:xfrm>
            <a:off x="5567363" y="2070101"/>
            <a:ext cx="525410" cy="1428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900" b="1" i="1" dirty="0">
                <a:solidFill>
                  <a:srgbClr val="000000"/>
                </a:solidFill>
              </a:rPr>
              <a:t>Deterior- </a:t>
            </a:r>
            <a:endParaRPr lang="en-US" sz="2000" dirty="0"/>
          </a:p>
        </p:txBody>
      </p:sp>
      <p:sp>
        <p:nvSpPr>
          <p:cNvPr id="158" name="Rectangle 21">
            <a:extLst>
              <a:ext uri="{FF2B5EF4-FFF2-40B4-BE49-F238E27FC236}">
                <a16:creationId xmlns:a16="http://schemas.microsoft.com/office/drawing/2014/main" id="{C438ED12-06D4-2743-A52D-814FB79B03DE}"/>
              </a:ext>
            </a:extLst>
          </p:cNvPr>
          <p:cNvSpPr>
            <a:spLocks noChangeArrowheads="1"/>
          </p:cNvSpPr>
          <p:nvPr/>
        </p:nvSpPr>
        <p:spPr bwMode="auto">
          <a:xfrm>
            <a:off x="5672140" y="2228851"/>
            <a:ext cx="290273" cy="27699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900" b="1" i="1" dirty="0">
                <a:solidFill>
                  <a:srgbClr val="000000"/>
                </a:solidFill>
              </a:rPr>
              <a:t>ation</a:t>
            </a:r>
            <a:endParaRPr lang="en-US" sz="2000" dirty="0"/>
          </a:p>
        </p:txBody>
      </p:sp>
      <p:sp>
        <p:nvSpPr>
          <p:cNvPr id="159" name="Rectangle 22">
            <a:extLst>
              <a:ext uri="{FF2B5EF4-FFF2-40B4-BE49-F238E27FC236}">
                <a16:creationId xmlns:a16="http://schemas.microsoft.com/office/drawing/2014/main" id="{D98752F4-B628-DF4F-8518-7BAE25BA9550}"/>
              </a:ext>
            </a:extLst>
          </p:cNvPr>
          <p:cNvSpPr>
            <a:spLocks noChangeArrowheads="1"/>
          </p:cNvSpPr>
          <p:nvPr/>
        </p:nvSpPr>
        <p:spPr bwMode="auto">
          <a:xfrm>
            <a:off x="6224590" y="3003551"/>
            <a:ext cx="428623"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Temp</a:t>
            </a:r>
            <a:endParaRPr lang="en-US" sz="2400" dirty="0"/>
          </a:p>
        </p:txBody>
      </p:sp>
      <p:sp>
        <p:nvSpPr>
          <p:cNvPr id="160" name="Rectangle 23">
            <a:extLst>
              <a:ext uri="{FF2B5EF4-FFF2-40B4-BE49-F238E27FC236}">
                <a16:creationId xmlns:a16="http://schemas.microsoft.com/office/drawing/2014/main" id="{7B7ABC51-5BD8-034F-A4C4-4773B0CD05E0}"/>
              </a:ext>
            </a:extLst>
          </p:cNvPr>
          <p:cNvSpPr>
            <a:spLocks noChangeArrowheads="1"/>
          </p:cNvSpPr>
          <p:nvPr/>
        </p:nvSpPr>
        <p:spPr bwMode="auto">
          <a:xfrm>
            <a:off x="6770688" y="3013402"/>
            <a:ext cx="405232"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Water</a:t>
            </a:r>
            <a:endParaRPr lang="en-US" sz="2400" dirty="0"/>
          </a:p>
        </p:txBody>
      </p:sp>
      <p:sp>
        <p:nvSpPr>
          <p:cNvPr id="161" name="Rectangle 24">
            <a:extLst>
              <a:ext uri="{FF2B5EF4-FFF2-40B4-BE49-F238E27FC236}">
                <a16:creationId xmlns:a16="http://schemas.microsoft.com/office/drawing/2014/main" id="{69AF9840-A44E-1244-81E1-B5671E50A5BD}"/>
              </a:ext>
            </a:extLst>
          </p:cNvPr>
          <p:cNvSpPr>
            <a:spLocks noChangeArrowheads="1"/>
          </p:cNvSpPr>
          <p:nvPr/>
        </p:nvSpPr>
        <p:spPr bwMode="auto">
          <a:xfrm>
            <a:off x="7226298" y="3000183"/>
            <a:ext cx="569915"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err="1">
                <a:solidFill>
                  <a:srgbClr val="000000"/>
                </a:solidFill>
              </a:rPr>
              <a:t>Contam</a:t>
            </a:r>
            <a:endParaRPr lang="en-US" sz="2400" dirty="0"/>
          </a:p>
        </p:txBody>
      </p:sp>
      <p:sp>
        <p:nvSpPr>
          <p:cNvPr id="162" name="Rectangle 25">
            <a:extLst>
              <a:ext uri="{FF2B5EF4-FFF2-40B4-BE49-F238E27FC236}">
                <a16:creationId xmlns:a16="http://schemas.microsoft.com/office/drawing/2014/main" id="{C44F5BC5-9F96-234A-B692-93666284A400}"/>
              </a:ext>
            </a:extLst>
          </p:cNvPr>
          <p:cNvSpPr>
            <a:spLocks noChangeArrowheads="1"/>
          </p:cNvSpPr>
          <p:nvPr/>
        </p:nvSpPr>
        <p:spPr bwMode="auto">
          <a:xfrm>
            <a:off x="7793534" y="2925765"/>
            <a:ext cx="561973"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Vehicle </a:t>
            </a:r>
            <a:endParaRPr lang="en-US" sz="2400" dirty="0"/>
          </a:p>
        </p:txBody>
      </p:sp>
      <p:sp>
        <p:nvSpPr>
          <p:cNvPr id="163" name="Rectangle 26">
            <a:extLst>
              <a:ext uri="{FF2B5EF4-FFF2-40B4-BE49-F238E27FC236}">
                <a16:creationId xmlns:a16="http://schemas.microsoft.com/office/drawing/2014/main" id="{A5536579-3946-2549-B597-0729342B4D80}"/>
              </a:ext>
            </a:extLst>
          </p:cNvPr>
          <p:cNvSpPr>
            <a:spLocks noChangeArrowheads="1"/>
          </p:cNvSpPr>
          <p:nvPr/>
        </p:nvSpPr>
        <p:spPr bwMode="auto">
          <a:xfrm>
            <a:off x="7900116" y="3077649"/>
            <a:ext cx="296865"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load</a:t>
            </a:r>
            <a:endParaRPr lang="en-US" sz="2400" dirty="0"/>
          </a:p>
        </p:txBody>
      </p:sp>
      <p:sp>
        <p:nvSpPr>
          <p:cNvPr id="164" name="Rectangle 27">
            <a:extLst>
              <a:ext uri="{FF2B5EF4-FFF2-40B4-BE49-F238E27FC236}">
                <a16:creationId xmlns:a16="http://schemas.microsoft.com/office/drawing/2014/main" id="{BC576B06-95A1-C247-B9FC-673B4B0C1EB7}"/>
              </a:ext>
            </a:extLst>
          </p:cNvPr>
          <p:cNvSpPr>
            <a:spLocks noChangeArrowheads="1"/>
          </p:cNvSpPr>
          <p:nvPr/>
        </p:nvSpPr>
        <p:spPr bwMode="auto">
          <a:xfrm>
            <a:off x="8341120" y="2918026"/>
            <a:ext cx="487386"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Vehicle </a:t>
            </a:r>
            <a:endParaRPr lang="en-US" sz="2400" dirty="0"/>
          </a:p>
        </p:txBody>
      </p:sp>
      <p:sp>
        <p:nvSpPr>
          <p:cNvPr id="165" name="Rectangle 28">
            <a:extLst>
              <a:ext uri="{FF2B5EF4-FFF2-40B4-BE49-F238E27FC236}">
                <a16:creationId xmlns:a16="http://schemas.microsoft.com/office/drawing/2014/main" id="{43C35A87-6C7B-A946-824D-C5F49F8989BC}"/>
              </a:ext>
            </a:extLst>
          </p:cNvPr>
          <p:cNvSpPr>
            <a:spLocks noChangeArrowheads="1"/>
          </p:cNvSpPr>
          <p:nvPr/>
        </p:nvSpPr>
        <p:spPr bwMode="auto">
          <a:xfrm>
            <a:off x="8404263" y="3076188"/>
            <a:ext cx="457618"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speed</a:t>
            </a:r>
            <a:endParaRPr lang="en-US" sz="2400" dirty="0"/>
          </a:p>
        </p:txBody>
      </p:sp>
      <p:sp>
        <p:nvSpPr>
          <p:cNvPr id="166" name="Rectangle 29">
            <a:extLst>
              <a:ext uri="{FF2B5EF4-FFF2-40B4-BE49-F238E27FC236}">
                <a16:creationId xmlns:a16="http://schemas.microsoft.com/office/drawing/2014/main" id="{49E22B04-1D53-6847-BA3C-021A0572F1A6}"/>
              </a:ext>
            </a:extLst>
          </p:cNvPr>
          <p:cNvSpPr>
            <a:spLocks noChangeArrowheads="1"/>
          </p:cNvSpPr>
          <p:nvPr/>
        </p:nvSpPr>
        <p:spPr bwMode="auto">
          <a:xfrm>
            <a:off x="8936036" y="2918430"/>
            <a:ext cx="381419" cy="13849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900" dirty="0">
                <a:solidFill>
                  <a:srgbClr val="000000"/>
                </a:solidFill>
              </a:rPr>
              <a:t>Road </a:t>
            </a:r>
            <a:endParaRPr lang="en-US" sz="2000" dirty="0"/>
          </a:p>
        </p:txBody>
      </p:sp>
      <p:sp>
        <p:nvSpPr>
          <p:cNvPr id="167" name="Rectangle 30">
            <a:extLst>
              <a:ext uri="{FF2B5EF4-FFF2-40B4-BE49-F238E27FC236}">
                <a16:creationId xmlns:a16="http://schemas.microsoft.com/office/drawing/2014/main" id="{0292C486-1522-BC42-8EB6-83AC54B5C963}"/>
              </a:ext>
            </a:extLst>
          </p:cNvPr>
          <p:cNvSpPr>
            <a:spLocks noChangeArrowheads="1"/>
          </p:cNvSpPr>
          <p:nvPr/>
        </p:nvSpPr>
        <p:spPr bwMode="auto">
          <a:xfrm>
            <a:off x="8889793" y="3067916"/>
            <a:ext cx="533816" cy="13849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900" dirty="0">
                <a:solidFill>
                  <a:srgbClr val="000000"/>
                </a:solidFill>
              </a:rPr>
              <a:t>condition</a:t>
            </a:r>
            <a:endParaRPr lang="en-US" sz="2000" dirty="0"/>
          </a:p>
        </p:txBody>
      </p:sp>
      <p:sp>
        <p:nvSpPr>
          <p:cNvPr id="168" name="Rectangle 31">
            <a:extLst>
              <a:ext uri="{FF2B5EF4-FFF2-40B4-BE49-F238E27FC236}">
                <a16:creationId xmlns:a16="http://schemas.microsoft.com/office/drawing/2014/main" id="{1FE891D4-0197-4047-B9E4-2E2EDF643FE4}"/>
              </a:ext>
            </a:extLst>
          </p:cNvPr>
          <p:cNvSpPr>
            <a:spLocks noChangeArrowheads="1"/>
          </p:cNvSpPr>
          <p:nvPr/>
        </p:nvSpPr>
        <p:spPr bwMode="auto">
          <a:xfrm>
            <a:off x="2811464" y="3303589"/>
            <a:ext cx="354011"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Rotor </a:t>
            </a:r>
            <a:endParaRPr lang="en-US" sz="2400" dirty="0"/>
          </a:p>
        </p:txBody>
      </p:sp>
      <p:sp>
        <p:nvSpPr>
          <p:cNvPr id="169" name="Rectangle 32">
            <a:extLst>
              <a:ext uri="{FF2B5EF4-FFF2-40B4-BE49-F238E27FC236}">
                <a16:creationId xmlns:a16="http://schemas.microsoft.com/office/drawing/2014/main" id="{6ECFC809-B14C-B548-A247-54C16AD2F820}"/>
              </a:ext>
            </a:extLst>
          </p:cNvPr>
          <p:cNvSpPr>
            <a:spLocks noChangeArrowheads="1"/>
          </p:cNvSpPr>
          <p:nvPr/>
        </p:nvSpPr>
        <p:spPr bwMode="auto">
          <a:xfrm>
            <a:off x="2683857" y="3455430"/>
            <a:ext cx="614604"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thickness</a:t>
            </a:r>
            <a:endParaRPr lang="en-US" sz="2400" dirty="0"/>
          </a:p>
        </p:txBody>
      </p:sp>
      <p:sp>
        <p:nvSpPr>
          <p:cNvPr id="170" name="Rectangle 33">
            <a:extLst>
              <a:ext uri="{FF2B5EF4-FFF2-40B4-BE49-F238E27FC236}">
                <a16:creationId xmlns:a16="http://schemas.microsoft.com/office/drawing/2014/main" id="{CB3CE11A-7B54-C147-88F5-324F5DAB955E}"/>
              </a:ext>
            </a:extLst>
          </p:cNvPr>
          <p:cNvSpPr>
            <a:spLocks noChangeArrowheads="1"/>
          </p:cNvSpPr>
          <p:nvPr/>
        </p:nvSpPr>
        <p:spPr bwMode="auto">
          <a:xfrm>
            <a:off x="3540125" y="3378200"/>
            <a:ext cx="81754"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dirty="0">
                <a:solidFill>
                  <a:srgbClr val="000000"/>
                </a:solidFill>
              </a:rPr>
              <a:t>3</a:t>
            </a:r>
            <a:endParaRPr lang="en-US" sz="2400" dirty="0"/>
          </a:p>
        </p:txBody>
      </p:sp>
      <p:sp>
        <p:nvSpPr>
          <p:cNvPr id="171" name="Rectangle 34">
            <a:extLst>
              <a:ext uri="{FF2B5EF4-FFF2-40B4-BE49-F238E27FC236}">
                <a16:creationId xmlns:a16="http://schemas.microsoft.com/office/drawing/2014/main" id="{530A595D-AB5F-F54A-B25D-661934480C09}"/>
              </a:ext>
            </a:extLst>
          </p:cNvPr>
          <p:cNvSpPr>
            <a:spLocks noChangeArrowheads="1"/>
          </p:cNvSpPr>
          <p:nvPr/>
        </p:nvSpPr>
        <p:spPr bwMode="auto">
          <a:xfrm>
            <a:off x="4679950" y="3381375"/>
            <a:ext cx="71438" cy="1539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9</a:t>
            </a:r>
            <a:endParaRPr lang="en-US" sz="2400" dirty="0"/>
          </a:p>
        </p:txBody>
      </p:sp>
      <p:sp>
        <p:nvSpPr>
          <p:cNvPr id="172" name="Rectangle 35">
            <a:extLst>
              <a:ext uri="{FF2B5EF4-FFF2-40B4-BE49-F238E27FC236}">
                <a16:creationId xmlns:a16="http://schemas.microsoft.com/office/drawing/2014/main" id="{051794F6-EAE7-E149-A8CE-204C8AF2C74F}"/>
              </a:ext>
            </a:extLst>
          </p:cNvPr>
          <p:cNvSpPr>
            <a:spLocks noChangeArrowheads="1"/>
          </p:cNvSpPr>
          <p:nvPr/>
        </p:nvSpPr>
        <p:spPr bwMode="auto">
          <a:xfrm>
            <a:off x="5789615" y="3381375"/>
            <a:ext cx="71437" cy="1539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9</a:t>
            </a:r>
            <a:endParaRPr lang="en-US" sz="2400" dirty="0"/>
          </a:p>
        </p:txBody>
      </p:sp>
      <p:sp>
        <p:nvSpPr>
          <p:cNvPr id="173" name="Rectangle 36">
            <a:extLst>
              <a:ext uri="{FF2B5EF4-FFF2-40B4-BE49-F238E27FC236}">
                <a16:creationId xmlns:a16="http://schemas.microsoft.com/office/drawing/2014/main" id="{6392C746-DB52-844B-9595-6CB73002A516}"/>
              </a:ext>
            </a:extLst>
          </p:cNvPr>
          <p:cNvSpPr>
            <a:spLocks noChangeArrowheads="1"/>
          </p:cNvSpPr>
          <p:nvPr/>
        </p:nvSpPr>
        <p:spPr bwMode="auto">
          <a:xfrm>
            <a:off x="6342064" y="3381375"/>
            <a:ext cx="70532"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3</a:t>
            </a:r>
            <a:endParaRPr lang="en-US" sz="2400" dirty="0"/>
          </a:p>
        </p:txBody>
      </p:sp>
      <p:sp>
        <p:nvSpPr>
          <p:cNvPr id="174" name="Rectangle 37">
            <a:extLst>
              <a:ext uri="{FF2B5EF4-FFF2-40B4-BE49-F238E27FC236}">
                <a16:creationId xmlns:a16="http://schemas.microsoft.com/office/drawing/2014/main" id="{97B651FE-216B-3F40-A2DB-9F8264642A1A}"/>
              </a:ext>
            </a:extLst>
          </p:cNvPr>
          <p:cNvSpPr>
            <a:spLocks noChangeArrowheads="1"/>
          </p:cNvSpPr>
          <p:nvPr/>
        </p:nvSpPr>
        <p:spPr bwMode="auto">
          <a:xfrm>
            <a:off x="9561514" y="3379788"/>
            <a:ext cx="163506"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63</a:t>
            </a:r>
            <a:endParaRPr lang="en-US" sz="2400" dirty="0"/>
          </a:p>
        </p:txBody>
      </p:sp>
      <p:sp>
        <p:nvSpPr>
          <p:cNvPr id="175" name="Rectangle 38">
            <a:extLst>
              <a:ext uri="{FF2B5EF4-FFF2-40B4-BE49-F238E27FC236}">
                <a16:creationId xmlns:a16="http://schemas.microsoft.com/office/drawing/2014/main" id="{ABDBE74F-DFAE-F640-A362-0416D1CD92F5}"/>
              </a:ext>
            </a:extLst>
          </p:cNvPr>
          <p:cNvSpPr>
            <a:spLocks noChangeArrowheads="1"/>
          </p:cNvSpPr>
          <p:nvPr/>
        </p:nvSpPr>
        <p:spPr bwMode="auto">
          <a:xfrm>
            <a:off x="2786062" y="3664281"/>
            <a:ext cx="517525" cy="1539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Pad area</a:t>
            </a:r>
            <a:endParaRPr lang="en-US" sz="2400" dirty="0"/>
          </a:p>
        </p:txBody>
      </p:sp>
      <p:sp>
        <p:nvSpPr>
          <p:cNvPr id="176" name="Rectangle 39">
            <a:extLst>
              <a:ext uri="{FF2B5EF4-FFF2-40B4-BE49-F238E27FC236}">
                <a16:creationId xmlns:a16="http://schemas.microsoft.com/office/drawing/2014/main" id="{AC886862-D02F-F744-9C57-4A3B6FF58F29}"/>
              </a:ext>
            </a:extLst>
          </p:cNvPr>
          <p:cNvSpPr>
            <a:spLocks noChangeArrowheads="1"/>
          </p:cNvSpPr>
          <p:nvPr/>
        </p:nvSpPr>
        <p:spPr bwMode="auto">
          <a:xfrm>
            <a:off x="3540125" y="3756025"/>
            <a:ext cx="71438" cy="1539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dirty="0">
                <a:solidFill>
                  <a:srgbClr val="000000"/>
                </a:solidFill>
              </a:rPr>
              <a:t>9</a:t>
            </a:r>
            <a:endParaRPr lang="en-US" sz="2400" dirty="0"/>
          </a:p>
        </p:txBody>
      </p:sp>
      <p:sp>
        <p:nvSpPr>
          <p:cNvPr id="177" name="Rectangle 40">
            <a:extLst>
              <a:ext uri="{FF2B5EF4-FFF2-40B4-BE49-F238E27FC236}">
                <a16:creationId xmlns:a16="http://schemas.microsoft.com/office/drawing/2014/main" id="{0733393C-A93D-AB40-83A1-A19724157C12}"/>
              </a:ext>
            </a:extLst>
          </p:cNvPr>
          <p:cNvSpPr>
            <a:spLocks noChangeArrowheads="1"/>
          </p:cNvSpPr>
          <p:nvPr/>
        </p:nvSpPr>
        <p:spPr bwMode="auto">
          <a:xfrm>
            <a:off x="4679950" y="3759200"/>
            <a:ext cx="71438" cy="1539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9</a:t>
            </a:r>
            <a:endParaRPr lang="en-US" sz="2400" dirty="0"/>
          </a:p>
        </p:txBody>
      </p:sp>
      <p:sp>
        <p:nvSpPr>
          <p:cNvPr id="178" name="Rectangle 41">
            <a:extLst>
              <a:ext uri="{FF2B5EF4-FFF2-40B4-BE49-F238E27FC236}">
                <a16:creationId xmlns:a16="http://schemas.microsoft.com/office/drawing/2014/main" id="{42FDE361-12B0-A440-9BBD-6950E5F201EA}"/>
              </a:ext>
            </a:extLst>
          </p:cNvPr>
          <p:cNvSpPr>
            <a:spLocks noChangeArrowheads="1"/>
          </p:cNvSpPr>
          <p:nvPr/>
        </p:nvSpPr>
        <p:spPr bwMode="auto">
          <a:xfrm>
            <a:off x="5789614" y="3759200"/>
            <a:ext cx="70532"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3</a:t>
            </a:r>
            <a:endParaRPr lang="en-US" sz="2400" dirty="0"/>
          </a:p>
        </p:txBody>
      </p:sp>
      <p:sp>
        <p:nvSpPr>
          <p:cNvPr id="179" name="Rectangle 42">
            <a:extLst>
              <a:ext uri="{FF2B5EF4-FFF2-40B4-BE49-F238E27FC236}">
                <a16:creationId xmlns:a16="http://schemas.microsoft.com/office/drawing/2014/main" id="{EC03E46E-0D47-614E-8C32-B11E3C7E1539}"/>
              </a:ext>
            </a:extLst>
          </p:cNvPr>
          <p:cNvSpPr>
            <a:spLocks noChangeArrowheads="1"/>
          </p:cNvSpPr>
          <p:nvPr/>
        </p:nvSpPr>
        <p:spPr bwMode="auto">
          <a:xfrm>
            <a:off x="6342065" y="3759200"/>
            <a:ext cx="71437" cy="1539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1</a:t>
            </a:r>
            <a:endParaRPr lang="en-US" sz="2400" dirty="0"/>
          </a:p>
        </p:txBody>
      </p:sp>
      <p:sp>
        <p:nvSpPr>
          <p:cNvPr id="180" name="Rectangle 43">
            <a:extLst>
              <a:ext uri="{FF2B5EF4-FFF2-40B4-BE49-F238E27FC236}">
                <a16:creationId xmlns:a16="http://schemas.microsoft.com/office/drawing/2014/main" id="{FA595EF2-85C2-5E45-950D-5645109D3BBF}"/>
              </a:ext>
            </a:extLst>
          </p:cNvPr>
          <p:cNvSpPr>
            <a:spLocks noChangeArrowheads="1"/>
          </p:cNvSpPr>
          <p:nvPr/>
        </p:nvSpPr>
        <p:spPr bwMode="auto">
          <a:xfrm>
            <a:off x="9528176" y="3757613"/>
            <a:ext cx="245260"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109</a:t>
            </a:r>
            <a:endParaRPr lang="en-US" sz="2400" dirty="0"/>
          </a:p>
        </p:txBody>
      </p:sp>
      <p:sp>
        <p:nvSpPr>
          <p:cNvPr id="181" name="Rectangle 44">
            <a:extLst>
              <a:ext uri="{FF2B5EF4-FFF2-40B4-BE49-F238E27FC236}">
                <a16:creationId xmlns:a16="http://schemas.microsoft.com/office/drawing/2014/main" id="{96C678E2-2916-9943-8761-1DAAEAE64ED7}"/>
              </a:ext>
            </a:extLst>
          </p:cNvPr>
          <p:cNvSpPr>
            <a:spLocks noChangeArrowheads="1"/>
          </p:cNvSpPr>
          <p:nvPr/>
        </p:nvSpPr>
        <p:spPr bwMode="auto">
          <a:xfrm>
            <a:off x="2726539" y="4029306"/>
            <a:ext cx="482599"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Caliper </a:t>
            </a:r>
            <a:endParaRPr lang="en-US" sz="2400" dirty="0"/>
          </a:p>
        </p:txBody>
      </p:sp>
      <p:sp>
        <p:nvSpPr>
          <p:cNvPr id="182" name="Rectangle 45">
            <a:extLst>
              <a:ext uri="{FF2B5EF4-FFF2-40B4-BE49-F238E27FC236}">
                <a16:creationId xmlns:a16="http://schemas.microsoft.com/office/drawing/2014/main" id="{9C2B57A2-6165-5141-9E13-C45424D1AA15}"/>
              </a:ext>
            </a:extLst>
          </p:cNvPr>
          <p:cNvSpPr>
            <a:spLocks noChangeArrowheads="1"/>
          </p:cNvSpPr>
          <p:nvPr/>
        </p:nvSpPr>
        <p:spPr bwMode="auto">
          <a:xfrm>
            <a:off x="2723083" y="4211080"/>
            <a:ext cx="461961"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Length</a:t>
            </a:r>
            <a:endParaRPr lang="en-US" sz="2400" dirty="0"/>
          </a:p>
        </p:txBody>
      </p:sp>
      <p:sp>
        <p:nvSpPr>
          <p:cNvPr id="183" name="Rectangle 46">
            <a:extLst>
              <a:ext uri="{FF2B5EF4-FFF2-40B4-BE49-F238E27FC236}">
                <a16:creationId xmlns:a16="http://schemas.microsoft.com/office/drawing/2014/main" id="{4219E472-EE17-FD4B-B7E2-8D2A5F8D8826}"/>
              </a:ext>
            </a:extLst>
          </p:cNvPr>
          <p:cNvSpPr>
            <a:spLocks noChangeArrowheads="1"/>
          </p:cNvSpPr>
          <p:nvPr/>
        </p:nvSpPr>
        <p:spPr bwMode="auto">
          <a:xfrm>
            <a:off x="3540125" y="4133850"/>
            <a:ext cx="81754"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dirty="0">
                <a:solidFill>
                  <a:srgbClr val="000000"/>
                </a:solidFill>
              </a:rPr>
              <a:t>3</a:t>
            </a:r>
            <a:endParaRPr lang="en-US" sz="2400" dirty="0"/>
          </a:p>
        </p:txBody>
      </p:sp>
      <p:sp>
        <p:nvSpPr>
          <p:cNvPr id="184" name="Rectangle 47">
            <a:extLst>
              <a:ext uri="{FF2B5EF4-FFF2-40B4-BE49-F238E27FC236}">
                <a16:creationId xmlns:a16="http://schemas.microsoft.com/office/drawing/2014/main" id="{3AC570D1-8076-044B-858D-845E54043518}"/>
              </a:ext>
            </a:extLst>
          </p:cNvPr>
          <p:cNvSpPr>
            <a:spLocks noChangeArrowheads="1"/>
          </p:cNvSpPr>
          <p:nvPr/>
        </p:nvSpPr>
        <p:spPr bwMode="auto">
          <a:xfrm>
            <a:off x="4679950" y="4137025"/>
            <a:ext cx="70532"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3</a:t>
            </a:r>
            <a:endParaRPr lang="en-US" sz="2400" dirty="0"/>
          </a:p>
        </p:txBody>
      </p:sp>
      <p:sp>
        <p:nvSpPr>
          <p:cNvPr id="185" name="Rectangle 48">
            <a:extLst>
              <a:ext uri="{FF2B5EF4-FFF2-40B4-BE49-F238E27FC236}">
                <a16:creationId xmlns:a16="http://schemas.microsoft.com/office/drawing/2014/main" id="{4DB2827A-2ED3-AD49-B2B6-2EBE65E68606}"/>
              </a:ext>
            </a:extLst>
          </p:cNvPr>
          <p:cNvSpPr>
            <a:spLocks noChangeArrowheads="1"/>
          </p:cNvSpPr>
          <p:nvPr/>
        </p:nvSpPr>
        <p:spPr bwMode="auto">
          <a:xfrm>
            <a:off x="5233989" y="4137025"/>
            <a:ext cx="70532"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3</a:t>
            </a:r>
            <a:endParaRPr lang="en-US" sz="2400" dirty="0"/>
          </a:p>
        </p:txBody>
      </p:sp>
      <p:sp>
        <p:nvSpPr>
          <p:cNvPr id="186" name="Rectangle 49">
            <a:extLst>
              <a:ext uri="{FF2B5EF4-FFF2-40B4-BE49-F238E27FC236}">
                <a16:creationId xmlns:a16="http://schemas.microsoft.com/office/drawing/2014/main" id="{4F916863-41D3-7244-BC41-04E28A236A66}"/>
              </a:ext>
            </a:extLst>
          </p:cNvPr>
          <p:cNvSpPr>
            <a:spLocks noChangeArrowheads="1"/>
          </p:cNvSpPr>
          <p:nvPr/>
        </p:nvSpPr>
        <p:spPr bwMode="auto">
          <a:xfrm>
            <a:off x="6342065" y="4137025"/>
            <a:ext cx="71437" cy="1539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1</a:t>
            </a:r>
            <a:endParaRPr lang="en-US" sz="2400" dirty="0"/>
          </a:p>
        </p:txBody>
      </p:sp>
      <p:sp>
        <p:nvSpPr>
          <p:cNvPr id="187" name="Rectangle 50">
            <a:extLst>
              <a:ext uri="{FF2B5EF4-FFF2-40B4-BE49-F238E27FC236}">
                <a16:creationId xmlns:a16="http://schemas.microsoft.com/office/drawing/2014/main" id="{7C2B8A83-F9B9-E240-80C9-B5C610E83F83}"/>
              </a:ext>
            </a:extLst>
          </p:cNvPr>
          <p:cNvSpPr>
            <a:spLocks noChangeArrowheads="1"/>
          </p:cNvSpPr>
          <p:nvPr/>
        </p:nvSpPr>
        <p:spPr bwMode="auto">
          <a:xfrm>
            <a:off x="9561514" y="4135438"/>
            <a:ext cx="163506"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19</a:t>
            </a:r>
            <a:endParaRPr lang="en-US" sz="2400" dirty="0"/>
          </a:p>
        </p:txBody>
      </p:sp>
      <p:sp>
        <p:nvSpPr>
          <p:cNvPr id="188" name="Rectangle 51">
            <a:extLst>
              <a:ext uri="{FF2B5EF4-FFF2-40B4-BE49-F238E27FC236}">
                <a16:creationId xmlns:a16="http://schemas.microsoft.com/office/drawing/2014/main" id="{9E8E077D-B714-4143-B8E8-FDDFBBB2AEA2}"/>
              </a:ext>
            </a:extLst>
          </p:cNvPr>
          <p:cNvSpPr>
            <a:spLocks noChangeArrowheads="1"/>
          </p:cNvSpPr>
          <p:nvPr/>
        </p:nvSpPr>
        <p:spPr bwMode="auto">
          <a:xfrm>
            <a:off x="2092327" y="4433888"/>
            <a:ext cx="479185" cy="1428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900" b="1" i="1" dirty="0">
                <a:solidFill>
                  <a:srgbClr val="000000"/>
                </a:solidFill>
              </a:rPr>
              <a:t>Material </a:t>
            </a:r>
            <a:endParaRPr lang="en-US" sz="2000" dirty="0"/>
          </a:p>
        </p:txBody>
      </p:sp>
      <p:sp>
        <p:nvSpPr>
          <p:cNvPr id="189" name="Rectangle 52">
            <a:extLst>
              <a:ext uri="{FF2B5EF4-FFF2-40B4-BE49-F238E27FC236}">
                <a16:creationId xmlns:a16="http://schemas.microsoft.com/office/drawing/2014/main" id="{DAFD2876-E127-2342-A9F8-96F46F1B3430}"/>
              </a:ext>
            </a:extLst>
          </p:cNvPr>
          <p:cNvSpPr>
            <a:spLocks noChangeArrowheads="1"/>
          </p:cNvSpPr>
          <p:nvPr/>
        </p:nvSpPr>
        <p:spPr bwMode="auto">
          <a:xfrm>
            <a:off x="2020888" y="4594226"/>
            <a:ext cx="594834" cy="1428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900" b="1" i="1" dirty="0">
                <a:solidFill>
                  <a:srgbClr val="000000"/>
                </a:solidFill>
              </a:rPr>
              <a:t>Properties</a:t>
            </a:r>
            <a:endParaRPr lang="en-US" sz="2000" dirty="0"/>
          </a:p>
        </p:txBody>
      </p:sp>
      <p:sp>
        <p:nvSpPr>
          <p:cNvPr id="190" name="Rectangle 53">
            <a:extLst>
              <a:ext uri="{FF2B5EF4-FFF2-40B4-BE49-F238E27FC236}">
                <a16:creationId xmlns:a16="http://schemas.microsoft.com/office/drawing/2014/main" id="{E2843BC0-5919-9742-89ED-FA1FA0461A3A}"/>
              </a:ext>
            </a:extLst>
          </p:cNvPr>
          <p:cNvSpPr>
            <a:spLocks noChangeArrowheads="1"/>
          </p:cNvSpPr>
          <p:nvPr/>
        </p:nvSpPr>
        <p:spPr bwMode="auto">
          <a:xfrm>
            <a:off x="2745807" y="4437164"/>
            <a:ext cx="490535"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Surface </a:t>
            </a:r>
            <a:endParaRPr lang="en-US" sz="2400" dirty="0"/>
          </a:p>
        </p:txBody>
      </p:sp>
      <p:sp>
        <p:nvSpPr>
          <p:cNvPr id="191" name="Rectangle 54">
            <a:extLst>
              <a:ext uri="{FF2B5EF4-FFF2-40B4-BE49-F238E27FC236}">
                <a16:creationId xmlns:a16="http://schemas.microsoft.com/office/drawing/2014/main" id="{8908AB73-C97D-8642-931A-DF515614E40E}"/>
              </a:ext>
            </a:extLst>
          </p:cNvPr>
          <p:cNvSpPr>
            <a:spLocks noChangeArrowheads="1"/>
          </p:cNvSpPr>
          <p:nvPr/>
        </p:nvSpPr>
        <p:spPr bwMode="auto">
          <a:xfrm>
            <a:off x="2798763" y="4594225"/>
            <a:ext cx="341312" cy="1539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Finish</a:t>
            </a:r>
            <a:endParaRPr lang="en-US" sz="2400" dirty="0"/>
          </a:p>
        </p:txBody>
      </p:sp>
      <p:sp>
        <p:nvSpPr>
          <p:cNvPr id="192" name="Rectangle 55">
            <a:extLst>
              <a:ext uri="{FF2B5EF4-FFF2-40B4-BE49-F238E27FC236}">
                <a16:creationId xmlns:a16="http://schemas.microsoft.com/office/drawing/2014/main" id="{F1D6A5CD-9327-5C43-A524-3FDB999BA7F2}"/>
              </a:ext>
            </a:extLst>
          </p:cNvPr>
          <p:cNvSpPr>
            <a:spLocks noChangeArrowheads="1"/>
          </p:cNvSpPr>
          <p:nvPr/>
        </p:nvSpPr>
        <p:spPr bwMode="auto">
          <a:xfrm>
            <a:off x="3540125" y="4511675"/>
            <a:ext cx="71438" cy="1539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dirty="0">
                <a:solidFill>
                  <a:srgbClr val="000000"/>
                </a:solidFill>
              </a:rPr>
              <a:t>9</a:t>
            </a:r>
            <a:endParaRPr lang="en-US" sz="2400" dirty="0"/>
          </a:p>
        </p:txBody>
      </p:sp>
      <p:sp>
        <p:nvSpPr>
          <p:cNvPr id="193" name="Rectangle 56">
            <a:extLst>
              <a:ext uri="{FF2B5EF4-FFF2-40B4-BE49-F238E27FC236}">
                <a16:creationId xmlns:a16="http://schemas.microsoft.com/office/drawing/2014/main" id="{CFAFE0E3-A93F-384C-B55C-7545242CE48A}"/>
              </a:ext>
            </a:extLst>
          </p:cNvPr>
          <p:cNvSpPr>
            <a:spLocks noChangeArrowheads="1"/>
          </p:cNvSpPr>
          <p:nvPr/>
        </p:nvSpPr>
        <p:spPr bwMode="auto">
          <a:xfrm>
            <a:off x="4125915" y="4514850"/>
            <a:ext cx="71437" cy="1539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9</a:t>
            </a:r>
            <a:endParaRPr lang="en-US" sz="2400" dirty="0"/>
          </a:p>
        </p:txBody>
      </p:sp>
      <p:sp>
        <p:nvSpPr>
          <p:cNvPr id="194" name="Rectangle 57">
            <a:extLst>
              <a:ext uri="{FF2B5EF4-FFF2-40B4-BE49-F238E27FC236}">
                <a16:creationId xmlns:a16="http://schemas.microsoft.com/office/drawing/2014/main" id="{A51314E8-E0A8-E448-AEC8-C1D1D22CB29E}"/>
              </a:ext>
            </a:extLst>
          </p:cNvPr>
          <p:cNvSpPr>
            <a:spLocks noChangeArrowheads="1"/>
          </p:cNvSpPr>
          <p:nvPr/>
        </p:nvSpPr>
        <p:spPr bwMode="auto">
          <a:xfrm>
            <a:off x="6342064" y="4514850"/>
            <a:ext cx="70532"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3</a:t>
            </a:r>
            <a:endParaRPr lang="en-US" sz="2400" dirty="0"/>
          </a:p>
        </p:txBody>
      </p:sp>
      <p:sp>
        <p:nvSpPr>
          <p:cNvPr id="195" name="Rectangle 58">
            <a:extLst>
              <a:ext uri="{FF2B5EF4-FFF2-40B4-BE49-F238E27FC236}">
                <a16:creationId xmlns:a16="http://schemas.microsoft.com/office/drawing/2014/main" id="{A01C4666-4799-5A4D-ACF0-BDFA62152188}"/>
              </a:ext>
            </a:extLst>
          </p:cNvPr>
          <p:cNvSpPr>
            <a:spLocks noChangeArrowheads="1"/>
          </p:cNvSpPr>
          <p:nvPr/>
        </p:nvSpPr>
        <p:spPr bwMode="auto">
          <a:xfrm>
            <a:off x="6896100" y="4514850"/>
            <a:ext cx="71438" cy="1539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9</a:t>
            </a:r>
            <a:endParaRPr lang="en-US" sz="2400" dirty="0"/>
          </a:p>
        </p:txBody>
      </p:sp>
      <p:sp>
        <p:nvSpPr>
          <p:cNvPr id="196" name="Rectangle 59">
            <a:extLst>
              <a:ext uri="{FF2B5EF4-FFF2-40B4-BE49-F238E27FC236}">
                <a16:creationId xmlns:a16="http://schemas.microsoft.com/office/drawing/2014/main" id="{7D7B7327-B45A-3B49-9EDF-E15C0A5D689E}"/>
              </a:ext>
            </a:extLst>
          </p:cNvPr>
          <p:cNvSpPr>
            <a:spLocks noChangeArrowheads="1"/>
          </p:cNvSpPr>
          <p:nvPr/>
        </p:nvSpPr>
        <p:spPr bwMode="auto">
          <a:xfrm>
            <a:off x="7450140" y="4514850"/>
            <a:ext cx="71437" cy="1539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9</a:t>
            </a:r>
            <a:endParaRPr lang="en-US" sz="2400" dirty="0"/>
          </a:p>
        </p:txBody>
      </p:sp>
      <p:sp>
        <p:nvSpPr>
          <p:cNvPr id="197" name="Rectangle 60">
            <a:extLst>
              <a:ext uri="{FF2B5EF4-FFF2-40B4-BE49-F238E27FC236}">
                <a16:creationId xmlns:a16="http://schemas.microsoft.com/office/drawing/2014/main" id="{8A280F2D-0D5F-6741-83CB-4F501595A19A}"/>
              </a:ext>
            </a:extLst>
          </p:cNvPr>
          <p:cNvSpPr>
            <a:spLocks noChangeArrowheads="1"/>
          </p:cNvSpPr>
          <p:nvPr/>
        </p:nvSpPr>
        <p:spPr bwMode="auto">
          <a:xfrm>
            <a:off x="9528176" y="4513263"/>
            <a:ext cx="245260"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270</a:t>
            </a:r>
            <a:endParaRPr lang="en-US" sz="2400" dirty="0"/>
          </a:p>
        </p:txBody>
      </p:sp>
      <p:sp>
        <p:nvSpPr>
          <p:cNvPr id="198" name="Rectangle 61">
            <a:extLst>
              <a:ext uri="{FF2B5EF4-FFF2-40B4-BE49-F238E27FC236}">
                <a16:creationId xmlns:a16="http://schemas.microsoft.com/office/drawing/2014/main" id="{AF23ED54-8821-0846-B4D2-B06CD19BAE4B}"/>
              </a:ext>
            </a:extLst>
          </p:cNvPr>
          <p:cNvSpPr>
            <a:spLocks noChangeArrowheads="1"/>
          </p:cNvSpPr>
          <p:nvPr/>
        </p:nvSpPr>
        <p:spPr bwMode="auto">
          <a:xfrm>
            <a:off x="4083052" y="4822826"/>
            <a:ext cx="152389" cy="3077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81</a:t>
            </a:r>
            <a:endParaRPr lang="en-US" sz="2400" dirty="0"/>
          </a:p>
        </p:txBody>
      </p:sp>
      <p:sp>
        <p:nvSpPr>
          <p:cNvPr id="199" name="Rectangle 62">
            <a:extLst>
              <a:ext uri="{FF2B5EF4-FFF2-40B4-BE49-F238E27FC236}">
                <a16:creationId xmlns:a16="http://schemas.microsoft.com/office/drawing/2014/main" id="{1F8BBA47-E949-4A43-8423-95F6C2C41C89}"/>
              </a:ext>
            </a:extLst>
          </p:cNvPr>
          <p:cNvSpPr>
            <a:spLocks noChangeArrowheads="1"/>
          </p:cNvSpPr>
          <p:nvPr/>
        </p:nvSpPr>
        <p:spPr bwMode="auto">
          <a:xfrm>
            <a:off x="4605339" y="4822825"/>
            <a:ext cx="245260"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117</a:t>
            </a:r>
            <a:endParaRPr lang="en-US" sz="2400" dirty="0"/>
          </a:p>
        </p:txBody>
      </p:sp>
      <p:sp>
        <p:nvSpPr>
          <p:cNvPr id="200" name="Rectangle 63">
            <a:extLst>
              <a:ext uri="{FF2B5EF4-FFF2-40B4-BE49-F238E27FC236}">
                <a16:creationId xmlns:a16="http://schemas.microsoft.com/office/drawing/2014/main" id="{A68A60DA-A9B9-204F-8896-E9587B161E67}"/>
              </a:ext>
            </a:extLst>
          </p:cNvPr>
          <p:cNvSpPr>
            <a:spLocks noChangeArrowheads="1"/>
          </p:cNvSpPr>
          <p:nvPr/>
        </p:nvSpPr>
        <p:spPr bwMode="auto">
          <a:xfrm>
            <a:off x="5192714" y="4822825"/>
            <a:ext cx="81754"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9</a:t>
            </a:r>
            <a:endParaRPr lang="en-US" sz="2400" dirty="0"/>
          </a:p>
        </p:txBody>
      </p:sp>
      <p:sp>
        <p:nvSpPr>
          <p:cNvPr id="201" name="Rectangle 64">
            <a:extLst>
              <a:ext uri="{FF2B5EF4-FFF2-40B4-BE49-F238E27FC236}">
                <a16:creationId xmlns:a16="http://schemas.microsoft.com/office/drawing/2014/main" id="{B0CA3379-CB59-C94C-8134-0971EC4987A3}"/>
              </a:ext>
            </a:extLst>
          </p:cNvPr>
          <p:cNvSpPr>
            <a:spLocks noChangeArrowheads="1"/>
          </p:cNvSpPr>
          <p:nvPr/>
        </p:nvSpPr>
        <p:spPr bwMode="auto">
          <a:xfrm>
            <a:off x="5746751" y="4822825"/>
            <a:ext cx="163506"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54</a:t>
            </a:r>
            <a:endParaRPr lang="en-US" sz="2400" dirty="0"/>
          </a:p>
        </p:txBody>
      </p:sp>
      <p:sp>
        <p:nvSpPr>
          <p:cNvPr id="202" name="Rectangle 65">
            <a:extLst>
              <a:ext uri="{FF2B5EF4-FFF2-40B4-BE49-F238E27FC236}">
                <a16:creationId xmlns:a16="http://schemas.microsoft.com/office/drawing/2014/main" id="{BA94C2DD-66FC-354C-B440-6328A15F3924}"/>
              </a:ext>
            </a:extLst>
          </p:cNvPr>
          <p:cNvSpPr>
            <a:spLocks noChangeArrowheads="1"/>
          </p:cNvSpPr>
          <p:nvPr/>
        </p:nvSpPr>
        <p:spPr bwMode="auto">
          <a:xfrm>
            <a:off x="6300789" y="4822825"/>
            <a:ext cx="163506"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48</a:t>
            </a:r>
            <a:endParaRPr lang="en-US" sz="2400" dirty="0"/>
          </a:p>
        </p:txBody>
      </p:sp>
      <p:sp>
        <p:nvSpPr>
          <p:cNvPr id="203" name="Rectangle 66">
            <a:extLst>
              <a:ext uri="{FF2B5EF4-FFF2-40B4-BE49-F238E27FC236}">
                <a16:creationId xmlns:a16="http://schemas.microsoft.com/office/drawing/2014/main" id="{0F8AFDAC-DE91-B24C-A752-3682E07E5B97}"/>
              </a:ext>
            </a:extLst>
          </p:cNvPr>
          <p:cNvSpPr>
            <a:spLocks noChangeArrowheads="1"/>
          </p:cNvSpPr>
          <p:nvPr/>
        </p:nvSpPr>
        <p:spPr bwMode="auto">
          <a:xfrm>
            <a:off x="6854827" y="4822826"/>
            <a:ext cx="152389" cy="3077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81</a:t>
            </a:r>
            <a:endParaRPr lang="en-US" sz="2400" dirty="0"/>
          </a:p>
        </p:txBody>
      </p:sp>
      <p:sp>
        <p:nvSpPr>
          <p:cNvPr id="204" name="Rectangle 67">
            <a:extLst>
              <a:ext uri="{FF2B5EF4-FFF2-40B4-BE49-F238E27FC236}">
                <a16:creationId xmlns:a16="http://schemas.microsoft.com/office/drawing/2014/main" id="{2879BFC3-2B86-9540-AAAA-2CE6C724BBFB}"/>
              </a:ext>
            </a:extLst>
          </p:cNvPr>
          <p:cNvSpPr>
            <a:spLocks noChangeArrowheads="1"/>
          </p:cNvSpPr>
          <p:nvPr/>
        </p:nvSpPr>
        <p:spPr bwMode="auto">
          <a:xfrm>
            <a:off x="7408865" y="4822826"/>
            <a:ext cx="152389" cy="3077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81</a:t>
            </a:r>
            <a:endParaRPr lang="en-US" sz="2400" dirty="0"/>
          </a:p>
        </p:txBody>
      </p:sp>
      <p:sp>
        <p:nvSpPr>
          <p:cNvPr id="205" name="Rectangle 68">
            <a:extLst>
              <a:ext uri="{FF2B5EF4-FFF2-40B4-BE49-F238E27FC236}">
                <a16:creationId xmlns:a16="http://schemas.microsoft.com/office/drawing/2014/main" id="{D0F682C1-FC27-4F43-90F2-68601F44B64E}"/>
              </a:ext>
            </a:extLst>
          </p:cNvPr>
          <p:cNvSpPr>
            <a:spLocks noChangeArrowheads="1"/>
          </p:cNvSpPr>
          <p:nvPr/>
        </p:nvSpPr>
        <p:spPr bwMode="auto">
          <a:xfrm>
            <a:off x="7996240" y="4822826"/>
            <a:ext cx="79109" cy="15388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0</a:t>
            </a:r>
            <a:endParaRPr lang="en-US" sz="2400" dirty="0"/>
          </a:p>
        </p:txBody>
      </p:sp>
      <p:sp>
        <p:nvSpPr>
          <p:cNvPr id="206" name="Rectangle 69">
            <a:extLst>
              <a:ext uri="{FF2B5EF4-FFF2-40B4-BE49-F238E27FC236}">
                <a16:creationId xmlns:a16="http://schemas.microsoft.com/office/drawing/2014/main" id="{CC29C3E8-790F-F849-A0E0-A07CA46C102E}"/>
              </a:ext>
            </a:extLst>
          </p:cNvPr>
          <p:cNvSpPr>
            <a:spLocks noChangeArrowheads="1"/>
          </p:cNvSpPr>
          <p:nvPr/>
        </p:nvSpPr>
        <p:spPr bwMode="auto">
          <a:xfrm>
            <a:off x="8550277" y="4822826"/>
            <a:ext cx="79109" cy="15388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0</a:t>
            </a:r>
            <a:endParaRPr lang="en-US" sz="2400" dirty="0"/>
          </a:p>
        </p:txBody>
      </p:sp>
      <p:sp>
        <p:nvSpPr>
          <p:cNvPr id="207" name="Rectangle 70">
            <a:extLst>
              <a:ext uri="{FF2B5EF4-FFF2-40B4-BE49-F238E27FC236}">
                <a16:creationId xmlns:a16="http://schemas.microsoft.com/office/drawing/2014/main" id="{09C392BF-55AD-F541-A714-9FE34CFF7601}"/>
              </a:ext>
            </a:extLst>
          </p:cNvPr>
          <p:cNvSpPr>
            <a:spLocks noChangeArrowheads="1"/>
          </p:cNvSpPr>
          <p:nvPr/>
        </p:nvSpPr>
        <p:spPr bwMode="auto">
          <a:xfrm>
            <a:off x="9104315" y="4822826"/>
            <a:ext cx="79109" cy="15388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0</a:t>
            </a:r>
            <a:endParaRPr lang="en-US" sz="2400" dirty="0"/>
          </a:p>
        </p:txBody>
      </p:sp>
      <p:sp>
        <p:nvSpPr>
          <p:cNvPr id="208" name="Rectangle 71">
            <a:extLst>
              <a:ext uri="{FF2B5EF4-FFF2-40B4-BE49-F238E27FC236}">
                <a16:creationId xmlns:a16="http://schemas.microsoft.com/office/drawing/2014/main" id="{27204DA4-F6B3-DA4A-8E4C-B689B3E93286}"/>
              </a:ext>
            </a:extLst>
          </p:cNvPr>
          <p:cNvSpPr>
            <a:spLocks noChangeArrowheads="1"/>
          </p:cNvSpPr>
          <p:nvPr/>
        </p:nvSpPr>
        <p:spPr bwMode="auto">
          <a:xfrm>
            <a:off x="2111375" y="3671890"/>
            <a:ext cx="469900" cy="1539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Dimen- </a:t>
            </a:r>
            <a:endParaRPr lang="en-US" sz="2400" dirty="0"/>
          </a:p>
        </p:txBody>
      </p:sp>
      <p:sp>
        <p:nvSpPr>
          <p:cNvPr id="209" name="Rectangle 72">
            <a:extLst>
              <a:ext uri="{FF2B5EF4-FFF2-40B4-BE49-F238E27FC236}">
                <a16:creationId xmlns:a16="http://schemas.microsoft.com/office/drawing/2014/main" id="{70C9E757-C082-D84F-A96C-7749C18B0948}"/>
              </a:ext>
            </a:extLst>
          </p:cNvPr>
          <p:cNvSpPr>
            <a:spLocks noChangeArrowheads="1"/>
          </p:cNvSpPr>
          <p:nvPr/>
        </p:nvSpPr>
        <p:spPr bwMode="auto">
          <a:xfrm>
            <a:off x="2141539" y="3832225"/>
            <a:ext cx="376010" cy="3077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sional</a:t>
            </a:r>
            <a:endParaRPr lang="en-US" sz="2400" dirty="0"/>
          </a:p>
        </p:txBody>
      </p:sp>
      <p:sp>
        <p:nvSpPr>
          <p:cNvPr id="210" name="Rectangle 73">
            <a:extLst>
              <a:ext uri="{FF2B5EF4-FFF2-40B4-BE49-F238E27FC236}">
                <a16:creationId xmlns:a16="http://schemas.microsoft.com/office/drawing/2014/main" id="{4AC2739E-C3B6-3140-A3B0-532967870114}"/>
              </a:ext>
            </a:extLst>
          </p:cNvPr>
          <p:cNvSpPr>
            <a:spLocks noChangeArrowheads="1"/>
          </p:cNvSpPr>
          <p:nvPr/>
        </p:nvSpPr>
        <p:spPr bwMode="auto">
          <a:xfrm>
            <a:off x="2014538" y="3108325"/>
            <a:ext cx="0"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endParaRPr lang="en-US" sz="2400" dirty="0"/>
          </a:p>
        </p:txBody>
      </p:sp>
      <p:sp>
        <p:nvSpPr>
          <p:cNvPr id="211" name="Rectangle 74">
            <a:extLst>
              <a:ext uri="{FF2B5EF4-FFF2-40B4-BE49-F238E27FC236}">
                <a16:creationId xmlns:a16="http://schemas.microsoft.com/office/drawing/2014/main" id="{2EC1F1A7-4A1A-2E4F-9846-302416D44A8B}"/>
              </a:ext>
            </a:extLst>
          </p:cNvPr>
          <p:cNvSpPr>
            <a:spLocks noChangeArrowheads="1"/>
          </p:cNvSpPr>
          <p:nvPr/>
        </p:nvSpPr>
        <p:spPr bwMode="auto">
          <a:xfrm>
            <a:off x="3962257" y="2680073"/>
            <a:ext cx="518999" cy="1428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900" dirty="0">
                <a:solidFill>
                  <a:srgbClr val="000000"/>
                </a:solidFill>
              </a:rPr>
              <a:t>Raw Mat'l</a:t>
            </a:r>
            <a:endParaRPr lang="en-US" sz="2000" dirty="0"/>
          </a:p>
        </p:txBody>
      </p:sp>
      <p:sp>
        <p:nvSpPr>
          <p:cNvPr id="212" name="Rectangle 75">
            <a:extLst>
              <a:ext uri="{FF2B5EF4-FFF2-40B4-BE49-F238E27FC236}">
                <a16:creationId xmlns:a16="http://schemas.microsoft.com/office/drawing/2014/main" id="{9C149DC5-5D8A-BD4F-A565-679A6D841BB7}"/>
              </a:ext>
            </a:extLst>
          </p:cNvPr>
          <p:cNvSpPr>
            <a:spLocks noChangeArrowheads="1"/>
          </p:cNvSpPr>
          <p:nvPr/>
        </p:nvSpPr>
        <p:spPr bwMode="auto">
          <a:xfrm>
            <a:off x="4637314" y="2766951"/>
            <a:ext cx="239487" cy="13849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900" dirty="0">
                <a:solidFill>
                  <a:srgbClr val="000000"/>
                </a:solidFill>
              </a:rPr>
              <a:t>Mfg</a:t>
            </a:r>
            <a:endParaRPr lang="en-US" sz="2000" dirty="0"/>
          </a:p>
        </p:txBody>
      </p:sp>
      <p:sp>
        <p:nvSpPr>
          <p:cNvPr id="213" name="Rectangle 76">
            <a:extLst>
              <a:ext uri="{FF2B5EF4-FFF2-40B4-BE49-F238E27FC236}">
                <a16:creationId xmlns:a16="http://schemas.microsoft.com/office/drawing/2014/main" id="{FEE899AC-67A7-AE4E-9890-06C9DDF4211F}"/>
              </a:ext>
            </a:extLst>
          </p:cNvPr>
          <p:cNvSpPr>
            <a:spLocks noChangeArrowheads="1"/>
          </p:cNvSpPr>
          <p:nvPr/>
        </p:nvSpPr>
        <p:spPr bwMode="auto">
          <a:xfrm>
            <a:off x="4119563" y="2143125"/>
            <a:ext cx="1274762" cy="3077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Unit to Unit Variation</a:t>
            </a:r>
            <a:endParaRPr lang="en-US" sz="2400" dirty="0"/>
          </a:p>
        </p:txBody>
      </p:sp>
      <p:sp>
        <p:nvSpPr>
          <p:cNvPr id="214" name="Rectangle 77">
            <a:extLst>
              <a:ext uri="{FF2B5EF4-FFF2-40B4-BE49-F238E27FC236}">
                <a16:creationId xmlns:a16="http://schemas.microsoft.com/office/drawing/2014/main" id="{D5478719-94EA-114F-BC08-CCDA5440729F}"/>
              </a:ext>
            </a:extLst>
          </p:cNvPr>
          <p:cNvSpPr>
            <a:spLocks noChangeArrowheads="1"/>
          </p:cNvSpPr>
          <p:nvPr/>
        </p:nvSpPr>
        <p:spPr bwMode="auto">
          <a:xfrm>
            <a:off x="3314700" y="2484438"/>
            <a:ext cx="522720" cy="27699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900" b="1" dirty="0">
                <a:solidFill>
                  <a:srgbClr val="000000"/>
                </a:solidFill>
              </a:rPr>
              <a:t>Influence </a:t>
            </a:r>
            <a:endParaRPr lang="en-US" sz="2000" dirty="0"/>
          </a:p>
        </p:txBody>
      </p:sp>
      <p:sp>
        <p:nvSpPr>
          <p:cNvPr id="215" name="Rectangle 78">
            <a:extLst>
              <a:ext uri="{FF2B5EF4-FFF2-40B4-BE49-F238E27FC236}">
                <a16:creationId xmlns:a16="http://schemas.microsoft.com/office/drawing/2014/main" id="{3FD30C86-EBBC-CC42-B54B-5C7F685E9436}"/>
              </a:ext>
            </a:extLst>
          </p:cNvPr>
          <p:cNvSpPr>
            <a:spLocks noChangeArrowheads="1"/>
          </p:cNvSpPr>
          <p:nvPr/>
        </p:nvSpPr>
        <p:spPr bwMode="auto">
          <a:xfrm>
            <a:off x="3292476" y="2646363"/>
            <a:ext cx="568713" cy="27699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900" b="1" dirty="0">
                <a:solidFill>
                  <a:srgbClr val="000000"/>
                </a:solidFill>
              </a:rPr>
              <a:t>on Output </a:t>
            </a:r>
            <a:endParaRPr lang="en-US" sz="2000" dirty="0"/>
          </a:p>
        </p:txBody>
      </p:sp>
      <p:sp>
        <p:nvSpPr>
          <p:cNvPr id="216" name="Rectangle 79">
            <a:extLst>
              <a:ext uri="{FF2B5EF4-FFF2-40B4-BE49-F238E27FC236}">
                <a16:creationId xmlns:a16="http://schemas.microsoft.com/office/drawing/2014/main" id="{38ADB3E4-3AA4-E945-B837-DCC517159B6D}"/>
              </a:ext>
            </a:extLst>
          </p:cNvPr>
          <p:cNvSpPr>
            <a:spLocks noChangeArrowheads="1"/>
          </p:cNvSpPr>
          <p:nvPr/>
        </p:nvSpPr>
        <p:spPr bwMode="auto">
          <a:xfrm>
            <a:off x="6602413" y="2557462"/>
            <a:ext cx="1052512"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Environment</a:t>
            </a:r>
            <a:endParaRPr lang="en-US" sz="2400" dirty="0"/>
          </a:p>
        </p:txBody>
      </p:sp>
      <p:sp>
        <p:nvSpPr>
          <p:cNvPr id="217" name="Rectangle 80">
            <a:extLst>
              <a:ext uri="{FF2B5EF4-FFF2-40B4-BE49-F238E27FC236}">
                <a16:creationId xmlns:a16="http://schemas.microsoft.com/office/drawing/2014/main" id="{5AEA6B17-56FF-CC47-8D8C-33E43451D68D}"/>
              </a:ext>
            </a:extLst>
          </p:cNvPr>
          <p:cNvSpPr>
            <a:spLocks noChangeArrowheads="1"/>
          </p:cNvSpPr>
          <p:nvPr/>
        </p:nvSpPr>
        <p:spPr bwMode="auto">
          <a:xfrm>
            <a:off x="8151812" y="2505076"/>
            <a:ext cx="1123949"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Customer Usage</a:t>
            </a:r>
            <a:endParaRPr lang="en-US" sz="2400" dirty="0"/>
          </a:p>
        </p:txBody>
      </p:sp>
      <p:sp>
        <p:nvSpPr>
          <p:cNvPr id="218" name="Rectangle 81">
            <a:extLst>
              <a:ext uri="{FF2B5EF4-FFF2-40B4-BE49-F238E27FC236}">
                <a16:creationId xmlns:a16="http://schemas.microsoft.com/office/drawing/2014/main" id="{DCAB6C50-35EA-2D4A-859C-766F5FE828F1}"/>
              </a:ext>
            </a:extLst>
          </p:cNvPr>
          <p:cNvSpPr>
            <a:spLocks noChangeArrowheads="1"/>
          </p:cNvSpPr>
          <p:nvPr/>
        </p:nvSpPr>
        <p:spPr bwMode="auto">
          <a:xfrm>
            <a:off x="7519988" y="2143125"/>
            <a:ext cx="1085850" cy="30777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b="1" i="1" dirty="0">
                <a:solidFill>
                  <a:srgbClr val="000000"/>
                </a:solidFill>
              </a:rPr>
              <a:t>External Variation</a:t>
            </a:r>
            <a:endParaRPr lang="en-US" sz="2400" dirty="0"/>
          </a:p>
        </p:txBody>
      </p:sp>
      <p:sp>
        <p:nvSpPr>
          <p:cNvPr id="219" name="Rectangle 82">
            <a:extLst>
              <a:ext uri="{FF2B5EF4-FFF2-40B4-BE49-F238E27FC236}">
                <a16:creationId xmlns:a16="http://schemas.microsoft.com/office/drawing/2014/main" id="{C3226FD8-DA2B-154B-ADBB-40D7BBB75E59}"/>
              </a:ext>
            </a:extLst>
          </p:cNvPr>
          <p:cNvSpPr>
            <a:spLocks noChangeArrowheads="1"/>
          </p:cNvSpPr>
          <p:nvPr/>
        </p:nvSpPr>
        <p:spPr bwMode="auto">
          <a:xfrm>
            <a:off x="5141913" y="2762251"/>
            <a:ext cx="258046" cy="1428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900" dirty="0">
                <a:solidFill>
                  <a:srgbClr val="000000"/>
                </a:solidFill>
              </a:rPr>
              <a:t>Assy</a:t>
            </a:r>
            <a:endParaRPr lang="en-US" sz="2000" dirty="0"/>
          </a:p>
        </p:txBody>
      </p:sp>
      <p:sp>
        <p:nvSpPr>
          <p:cNvPr id="220" name="Rectangle 83">
            <a:extLst>
              <a:ext uri="{FF2B5EF4-FFF2-40B4-BE49-F238E27FC236}">
                <a16:creationId xmlns:a16="http://schemas.microsoft.com/office/drawing/2014/main" id="{24C63101-8665-504E-AABE-3CF16A08693E}"/>
              </a:ext>
            </a:extLst>
          </p:cNvPr>
          <p:cNvSpPr>
            <a:spLocks noChangeArrowheads="1"/>
          </p:cNvSpPr>
          <p:nvPr/>
        </p:nvSpPr>
        <p:spPr bwMode="auto">
          <a:xfrm>
            <a:off x="5678489" y="2587648"/>
            <a:ext cx="360362"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Wear </a:t>
            </a:r>
            <a:endParaRPr lang="en-US" sz="2400" dirty="0"/>
          </a:p>
        </p:txBody>
      </p:sp>
      <p:sp>
        <p:nvSpPr>
          <p:cNvPr id="221" name="Rectangle 84">
            <a:extLst>
              <a:ext uri="{FF2B5EF4-FFF2-40B4-BE49-F238E27FC236}">
                <a16:creationId xmlns:a16="http://schemas.microsoft.com/office/drawing/2014/main" id="{674B0494-0C97-B547-8D42-E64D01611AB8}"/>
              </a:ext>
            </a:extLst>
          </p:cNvPr>
          <p:cNvSpPr>
            <a:spLocks noChangeArrowheads="1"/>
          </p:cNvSpPr>
          <p:nvPr/>
        </p:nvSpPr>
        <p:spPr bwMode="auto">
          <a:xfrm>
            <a:off x="5708652" y="2725739"/>
            <a:ext cx="334960" cy="153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over </a:t>
            </a:r>
            <a:endParaRPr lang="en-US" sz="2400" dirty="0"/>
          </a:p>
        </p:txBody>
      </p:sp>
      <p:sp>
        <p:nvSpPr>
          <p:cNvPr id="222" name="Rectangle 85">
            <a:extLst>
              <a:ext uri="{FF2B5EF4-FFF2-40B4-BE49-F238E27FC236}">
                <a16:creationId xmlns:a16="http://schemas.microsoft.com/office/drawing/2014/main" id="{4FB89A31-4B0C-6B48-A416-5359810E6DDC}"/>
              </a:ext>
            </a:extLst>
          </p:cNvPr>
          <p:cNvSpPr>
            <a:spLocks noChangeArrowheads="1"/>
          </p:cNvSpPr>
          <p:nvPr/>
        </p:nvSpPr>
        <p:spPr bwMode="auto">
          <a:xfrm>
            <a:off x="5689600" y="2919415"/>
            <a:ext cx="285750" cy="1539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000" dirty="0">
                <a:solidFill>
                  <a:srgbClr val="000000"/>
                </a:solidFill>
              </a:rPr>
              <a:t>Time</a:t>
            </a:r>
            <a:endParaRPr lang="en-US" sz="2400" dirty="0"/>
          </a:p>
        </p:txBody>
      </p:sp>
      <p:sp>
        <p:nvSpPr>
          <p:cNvPr id="223" name="Line 86">
            <a:extLst>
              <a:ext uri="{FF2B5EF4-FFF2-40B4-BE49-F238E27FC236}">
                <a16:creationId xmlns:a16="http://schemas.microsoft.com/office/drawing/2014/main" id="{2930F819-4C58-D145-8386-E7E9D358765E}"/>
              </a:ext>
            </a:extLst>
          </p:cNvPr>
          <p:cNvSpPr>
            <a:spLocks noChangeShapeType="1"/>
          </p:cNvSpPr>
          <p:nvPr/>
        </p:nvSpPr>
        <p:spPr bwMode="auto">
          <a:xfrm>
            <a:off x="1985965" y="2019302"/>
            <a:ext cx="1587" cy="2759075"/>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4" name="Rectangle 87">
            <a:extLst>
              <a:ext uri="{FF2B5EF4-FFF2-40B4-BE49-F238E27FC236}">
                <a16:creationId xmlns:a16="http://schemas.microsoft.com/office/drawing/2014/main" id="{690939BC-9AF9-EF4C-B251-7BB65F0B1012}"/>
              </a:ext>
            </a:extLst>
          </p:cNvPr>
          <p:cNvSpPr>
            <a:spLocks noChangeArrowheads="1"/>
          </p:cNvSpPr>
          <p:nvPr/>
        </p:nvSpPr>
        <p:spPr bwMode="auto">
          <a:xfrm>
            <a:off x="1985963" y="2019302"/>
            <a:ext cx="12700" cy="2759075"/>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25" name="Line 88">
            <a:extLst>
              <a:ext uri="{FF2B5EF4-FFF2-40B4-BE49-F238E27FC236}">
                <a16:creationId xmlns:a16="http://schemas.microsoft.com/office/drawing/2014/main" id="{D3EE162A-96BA-914A-B63E-29624FE433A7}"/>
              </a:ext>
            </a:extLst>
          </p:cNvPr>
          <p:cNvSpPr>
            <a:spLocks noChangeShapeType="1"/>
          </p:cNvSpPr>
          <p:nvPr/>
        </p:nvSpPr>
        <p:spPr bwMode="auto">
          <a:xfrm>
            <a:off x="3252790" y="2032002"/>
            <a:ext cx="1587" cy="2746375"/>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6" name="Rectangle 89">
            <a:extLst>
              <a:ext uri="{FF2B5EF4-FFF2-40B4-BE49-F238E27FC236}">
                <a16:creationId xmlns:a16="http://schemas.microsoft.com/office/drawing/2014/main" id="{4189D0C4-6E5C-8C45-8140-35EFC8F3EE6B}"/>
              </a:ext>
            </a:extLst>
          </p:cNvPr>
          <p:cNvSpPr>
            <a:spLocks noChangeArrowheads="1"/>
          </p:cNvSpPr>
          <p:nvPr/>
        </p:nvSpPr>
        <p:spPr bwMode="auto">
          <a:xfrm>
            <a:off x="3252788" y="2032002"/>
            <a:ext cx="11112" cy="2746375"/>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27" name="Line 90">
            <a:extLst>
              <a:ext uri="{FF2B5EF4-FFF2-40B4-BE49-F238E27FC236}">
                <a16:creationId xmlns:a16="http://schemas.microsoft.com/office/drawing/2014/main" id="{00BC6457-DCFB-3C42-9591-9E6A7ADF3296}"/>
              </a:ext>
            </a:extLst>
          </p:cNvPr>
          <p:cNvSpPr>
            <a:spLocks noChangeShapeType="1"/>
          </p:cNvSpPr>
          <p:nvPr/>
        </p:nvSpPr>
        <p:spPr bwMode="auto">
          <a:xfrm>
            <a:off x="3870325" y="2032000"/>
            <a:ext cx="1588" cy="2986088"/>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28" name="Rectangle 91">
            <a:extLst>
              <a:ext uri="{FF2B5EF4-FFF2-40B4-BE49-F238E27FC236}">
                <a16:creationId xmlns:a16="http://schemas.microsoft.com/office/drawing/2014/main" id="{FE28FA8E-DEBD-E346-BD68-20003194B614}"/>
              </a:ext>
            </a:extLst>
          </p:cNvPr>
          <p:cNvSpPr>
            <a:spLocks noChangeArrowheads="1"/>
          </p:cNvSpPr>
          <p:nvPr/>
        </p:nvSpPr>
        <p:spPr bwMode="auto">
          <a:xfrm>
            <a:off x="3870325" y="2032000"/>
            <a:ext cx="12700" cy="2986088"/>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29" name="Line 92">
            <a:extLst>
              <a:ext uri="{FF2B5EF4-FFF2-40B4-BE49-F238E27FC236}">
                <a16:creationId xmlns:a16="http://schemas.microsoft.com/office/drawing/2014/main" id="{0B368F8A-17D0-7A4A-90D4-FEE43F2CDB13}"/>
              </a:ext>
            </a:extLst>
          </p:cNvPr>
          <p:cNvSpPr>
            <a:spLocks noChangeShapeType="1"/>
          </p:cNvSpPr>
          <p:nvPr/>
        </p:nvSpPr>
        <p:spPr bwMode="auto">
          <a:xfrm>
            <a:off x="5534025" y="2032000"/>
            <a:ext cx="1588" cy="2986088"/>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30" name="Rectangle 93">
            <a:extLst>
              <a:ext uri="{FF2B5EF4-FFF2-40B4-BE49-F238E27FC236}">
                <a16:creationId xmlns:a16="http://schemas.microsoft.com/office/drawing/2014/main" id="{9BF3416A-A029-1443-903B-F968AC617E77}"/>
              </a:ext>
            </a:extLst>
          </p:cNvPr>
          <p:cNvSpPr>
            <a:spLocks noChangeArrowheads="1"/>
          </p:cNvSpPr>
          <p:nvPr/>
        </p:nvSpPr>
        <p:spPr bwMode="auto">
          <a:xfrm>
            <a:off x="5534027" y="2032000"/>
            <a:ext cx="11113" cy="2986088"/>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31" name="Line 94">
            <a:extLst>
              <a:ext uri="{FF2B5EF4-FFF2-40B4-BE49-F238E27FC236}">
                <a16:creationId xmlns:a16="http://schemas.microsoft.com/office/drawing/2014/main" id="{551350E6-DACC-744D-A1A5-BDE2BB431300}"/>
              </a:ext>
            </a:extLst>
          </p:cNvPr>
          <p:cNvSpPr>
            <a:spLocks noChangeShapeType="1"/>
          </p:cNvSpPr>
          <p:nvPr/>
        </p:nvSpPr>
        <p:spPr bwMode="auto">
          <a:xfrm>
            <a:off x="6088065" y="2032000"/>
            <a:ext cx="1587" cy="2986088"/>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32" name="Rectangle 95">
            <a:extLst>
              <a:ext uri="{FF2B5EF4-FFF2-40B4-BE49-F238E27FC236}">
                <a16:creationId xmlns:a16="http://schemas.microsoft.com/office/drawing/2014/main" id="{9221709D-D148-DB43-8E47-8C7F56E92745}"/>
              </a:ext>
            </a:extLst>
          </p:cNvPr>
          <p:cNvSpPr>
            <a:spLocks noChangeArrowheads="1"/>
          </p:cNvSpPr>
          <p:nvPr/>
        </p:nvSpPr>
        <p:spPr bwMode="auto">
          <a:xfrm>
            <a:off x="6088063" y="2032000"/>
            <a:ext cx="11112" cy="2986088"/>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33" name="Line 96">
            <a:extLst>
              <a:ext uri="{FF2B5EF4-FFF2-40B4-BE49-F238E27FC236}">
                <a16:creationId xmlns:a16="http://schemas.microsoft.com/office/drawing/2014/main" id="{3F4AE5E7-A7F7-B944-ACF8-32BB16BBE593}"/>
              </a:ext>
            </a:extLst>
          </p:cNvPr>
          <p:cNvSpPr>
            <a:spLocks noChangeShapeType="1"/>
          </p:cNvSpPr>
          <p:nvPr/>
        </p:nvSpPr>
        <p:spPr bwMode="auto">
          <a:xfrm>
            <a:off x="9412290" y="2032000"/>
            <a:ext cx="1587" cy="2986088"/>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34" name="Rectangle 97">
            <a:extLst>
              <a:ext uri="{FF2B5EF4-FFF2-40B4-BE49-F238E27FC236}">
                <a16:creationId xmlns:a16="http://schemas.microsoft.com/office/drawing/2014/main" id="{314882A6-4580-884C-9F22-81758CFB6CA7}"/>
              </a:ext>
            </a:extLst>
          </p:cNvPr>
          <p:cNvSpPr>
            <a:spLocks noChangeArrowheads="1"/>
          </p:cNvSpPr>
          <p:nvPr/>
        </p:nvSpPr>
        <p:spPr bwMode="auto">
          <a:xfrm>
            <a:off x="9412288" y="2032000"/>
            <a:ext cx="12700" cy="2986088"/>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35" name="Line 98">
            <a:extLst>
              <a:ext uri="{FF2B5EF4-FFF2-40B4-BE49-F238E27FC236}">
                <a16:creationId xmlns:a16="http://schemas.microsoft.com/office/drawing/2014/main" id="{EF91E4A1-FF29-F14A-840F-60E4864B43F0}"/>
              </a:ext>
            </a:extLst>
          </p:cNvPr>
          <p:cNvSpPr>
            <a:spLocks noChangeShapeType="1"/>
          </p:cNvSpPr>
          <p:nvPr/>
        </p:nvSpPr>
        <p:spPr bwMode="auto">
          <a:xfrm>
            <a:off x="4425950" y="2417765"/>
            <a:ext cx="1588" cy="2600325"/>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36" name="Rectangle 99">
            <a:extLst>
              <a:ext uri="{FF2B5EF4-FFF2-40B4-BE49-F238E27FC236}">
                <a16:creationId xmlns:a16="http://schemas.microsoft.com/office/drawing/2014/main" id="{90CEEDA8-2099-C14D-A674-B2C31FB5BE2C}"/>
              </a:ext>
            </a:extLst>
          </p:cNvPr>
          <p:cNvSpPr>
            <a:spLocks noChangeArrowheads="1"/>
          </p:cNvSpPr>
          <p:nvPr/>
        </p:nvSpPr>
        <p:spPr bwMode="auto">
          <a:xfrm>
            <a:off x="4425952" y="2417765"/>
            <a:ext cx="11113" cy="2600325"/>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37" name="Line 100">
            <a:extLst>
              <a:ext uri="{FF2B5EF4-FFF2-40B4-BE49-F238E27FC236}">
                <a16:creationId xmlns:a16="http://schemas.microsoft.com/office/drawing/2014/main" id="{E201FF68-0D35-D241-8BF8-9C51CB0F46E4}"/>
              </a:ext>
            </a:extLst>
          </p:cNvPr>
          <p:cNvSpPr>
            <a:spLocks noChangeShapeType="1"/>
          </p:cNvSpPr>
          <p:nvPr/>
        </p:nvSpPr>
        <p:spPr bwMode="auto">
          <a:xfrm>
            <a:off x="4979990" y="2417765"/>
            <a:ext cx="1587" cy="2600325"/>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38" name="Rectangle 101">
            <a:extLst>
              <a:ext uri="{FF2B5EF4-FFF2-40B4-BE49-F238E27FC236}">
                <a16:creationId xmlns:a16="http://schemas.microsoft.com/office/drawing/2014/main" id="{190EDFC7-C545-3140-82B9-5257B6C4AB95}"/>
              </a:ext>
            </a:extLst>
          </p:cNvPr>
          <p:cNvSpPr>
            <a:spLocks noChangeArrowheads="1"/>
          </p:cNvSpPr>
          <p:nvPr/>
        </p:nvSpPr>
        <p:spPr bwMode="auto">
          <a:xfrm>
            <a:off x="4979990" y="2417765"/>
            <a:ext cx="9525" cy="2600325"/>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39" name="Line 102">
            <a:extLst>
              <a:ext uri="{FF2B5EF4-FFF2-40B4-BE49-F238E27FC236}">
                <a16:creationId xmlns:a16="http://schemas.microsoft.com/office/drawing/2014/main" id="{DE6D4C46-4DC9-8B4B-9BBA-3B22A1D65F1E}"/>
              </a:ext>
            </a:extLst>
          </p:cNvPr>
          <p:cNvSpPr>
            <a:spLocks noChangeShapeType="1"/>
          </p:cNvSpPr>
          <p:nvPr/>
        </p:nvSpPr>
        <p:spPr bwMode="auto">
          <a:xfrm>
            <a:off x="7751763" y="2417765"/>
            <a:ext cx="0" cy="2600325"/>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40" name="Rectangle 103">
            <a:extLst>
              <a:ext uri="{FF2B5EF4-FFF2-40B4-BE49-F238E27FC236}">
                <a16:creationId xmlns:a16="http://schemas.microsoft.com/office/drawing/2014/main" id="{84E8A921-7E42-F24F-B581-41F31DDE2269}"/>
              </a:ext>
            </a:extLst>
          </p:cNvPr>
          <p:cNvSpPr>
            <a:spLocks noChangeArrowheads="1"/>
          </p:cNvSpPr>
          <p:nvPr/>
        </p:nvSpPr>
        <p:spPr bwMode="auto">
          <a:xfrm>
            <a:off x="7751765" y="2417765"/>
            <a:ext cx="9525" cy="2600325"/>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41" name="Line 104">
            <a:extLst>
              <a:ext uri="{FF2B5EF4-FFF2-40B4-BE49-F238E27FC236}">
                <a16:creationId xmlns:a16="http://schemas.microsoft.com/office/drawing/2014/main" id="{5A6A3DBF-260E-C749-BD4A-FFF34CA5FF69}"/>
              </a:ext>
            </a:extLst>
          </p:cNvPr>
          <p:cNvSpPr>
            <a:spLocks noChangeShapeType="1"/>
          </p:cNvSpPr>
          <p:nvPr/>
        </p:nvSpPr>
        <p:spPr bwMode="auto">
          <a:xfrm>
            <a:off x="6642100" y="2889250"/>
            <a:ext cx="1588" cy="2128838"/>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42" name="Rectangle 105">
            <a:extLst>
              <a:ext uri="{FF2B5EF4-FFF2-40B4-BE49-F238E27FC236}">
                <a16:creationId xmlns:a16="http://schemas.microsoft.com/office/drawing/2014/main" id="{B66BC507-2A64-EE42-BDCF-84494CBD6CDF}"/>
              </a:ext>
            </a:extLst>
          </p:cNvPr>
          <p:cNvSpPr>
            <a:spLocks noChangeArrowheads="1"/>
          </p:cNvSpPr>
          <p:nvPr/>
        </p:nvSpPr>
        <p:spPr bwMode="auto">
          <a:xfrm>
            <a:off x="6642102" y="2889250"/>
            <a:ext cx="11113" cy="2128838"/>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43" name="Line 106">
            <a:extLst>
              <a:ext uri="{FF2B5EF4-FFF2-40B4-BE49-F238E27FC236}">
                <a16:creationId xmlns:a16="http://schemas.microsoft.com/office/drawing/2014/main" id="{19402D52-DE7C-024A-900D-E7ABEA9BFD54}"/>
              </a:ext>
            </a:extLst>
          </p:cNvPr>
          <p:cNvSpPr>
            <a:spLocks noChangeShapeType="1"/>
          </p:cNvSpPr>
          <p:nvPr/>
        </p:nvSpPr>
        <p:spPr bwMode="auto">
          <a:xfrm>
            <a:off x="7197725" y="2889250"/>
            <a:ext cx="1588" cy="2128838"/>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44" name="Rectangle 107">
            <a:extLst>
              <a:ext uri="{FF2B5EF4-FFF2-40B4-BE49-F238E27FC236}">
                <a16:creationId xmlns:a16="http://schemas.microsoft.com/office/drawing/2014/main" id="{228A6D6A-F584-4B41-A63E-9824C2265B4C}"/>
              </a:ext>
            </a:extLst>
          </p:cNvPr>
          <p:cNvSpPr>
            <a:spLocks noChangeArrowheads="1"/>
          </p:cNvSpPr>
          <p:nvPr/>
        </p:nvSpPr>
        <p:spPr bwMode="auto">
          <a:xfrm>
            <a:off x="7197727" y="2889250"/>
            <a:ext cx="9525" cy="2128838"/>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45" name="Line 108">
            <a:extLst>
              <a:ext uri="{FF2B5EF4-FFF2-40B4-BE49-F238E27FC236}">
                <a16:creationId xmlns:a16="http://schemas.microsoft.com/office/drawing/2014/main" id="{C31E007F-1110-E34F-B49D-A9A848407F5F}"/>
              </a:ext>
            </a:extLst>
          </p:cNvPr>
          <p:cNvSpPr>
            <a:spLocks noChangeShapeType="1"/>
          </p:cNvSpPr>
          <p:nvPr/>
        </p:nvSpPr>
        <p:spPr bwMode="auto">
          <a:xfrm>
            <a:off x="8304215" y="2889250"/>
            <a:ext cx="1587" cy="2128838"/>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46" name="Rectangle 109">
            <a:extLst>
              <a:ext uri="{FF2B5EF4-FFF2-40B4-BE49-F238E27FC236}">
                <a16:creationId xmlns:a16="http://schemas.microsoft.com/office/drawing/2014/main" id="{380669D3-4A1F-0844-BA7B-EA3F4D0A3E27}"/>
              </a:ext>
            </a:extLst>
          </p:cNvPr>
          <p:cNvSpPr>
            <a:spLocks noChangeArrowheads="1"/>
          </p:cNvSpPr>
          <p:nvPr/>
        </p:nvSpPr>
        <p:spPr bwMode="auto">
          <a:xfrm>
            <a:off x="8304213" y="2889250"/>
            <a:ext cx="12700" cy="2128838"/>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47" name="Line 110">
            <a:extLst>
              <a:ext uri="{FF2B5EF4-FFF2-40B4-BE49-F238E27FC236}">
                <a16:creationId xmlns:a16="http://schemas.microsoft.com/office/drawing/2014/main" id="{06E5A5D2-2D4B-224D-99EF-BD112613B12D}"/>
              </a:ext>
            </a:extLst>
          </p:cNvPr>
          <p:cNvSpPr>
            <a:spLocks noChangeShapeType="1"/>
          </p:cNvSpPr>
          <p:nvPr/>
        </p:nvSpPr>
        <p:spPr bwMode="auto">
          <a:xfrm>
            <a:off x="8858250" y="2889250"/>
            <a:ext cx="1588" cy="2128838"/>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48" name="Rectangle 111">
            <a:extLst>
              <a:ext uri="{FF2B5EF4-FFF2-40B4-BE49-F238E27FC236}">
                <a16:creationId xmlns:a16="http://schemas.microsoft.com/office/drawing/2014/main" id="{6EC2567C-B66E-0B4F-B201-D082297E87DC}"/>
              </a:ext>
            </a:extLst>
          </p:cNvPr>
          <p:cNvSpPr>
            <a:spLocks noChangeArrowheads="1"/>
          </p:cNvSpPr>
          <p:nvPr/>
        </p:nvSpPr>
        <p:spPr bwMode="auto">
          <a:xfrm>
            <a:off x="8858250" y="2889250"/>
            <a:ext cx="12700" cy="2128838"/>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49" name="Line 112">
            <a:extLst>
              <a:ext uri="{FF2B5EF4-FFF2-40B4-BE49-F238E27FC236}">
                <a16:creationId xmlns:a16="http://schemas.microsoft.com/office/drawing/2014/main" id="{045EBF09-43AA-144B-9CAA-1FD97537F8C7}"/>
              </a:ext>
            </a:extLst>
          </p:cNvPr>
          <p:cNvSpPr>
            <a:spLocks noChangeShapeType="1"/>
          </p:cNvSpPr>
          <p:nvPr/>
        </p:nvSpPr>
        <p:spPr bwMode="auto">
          <a:xfrm>
            <a:off x="2633665" y="3267075"/>
            <a:ext cx="1587" cy="1511300"/>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50" name="Rectangle 113">
            <a:extLst>
              <a:ext uri="{FF2B5EF4-FFF2-40B4-BE49-F238E27FC236}">
                <a16:creationId xmlns:a16="http://schemas.microsoft.com/office/drawing/2014/main" id="{57D858B3-4FC1-2A49-8ED3-1ACAC84E6801}"/>
              </a:ext>
            </a:extLst>
          </p:cNvPr>
          <p:cNvSpPr>
            <a:spLocks noChangeArrowheads="1"/>
          </p:cNvSpPr>
          <p:nvPr/>
        </p:nvSpPr>
        <p:spPr bwMode="auto">
          <a:xfrm>
            <a:off x="2633663" y="3267075"/>
            <a:ext cx="11112" cy="1511300"/>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51" name="Line 114">
            <a:extLst>
              <a:ext uri="{FF2B5EF4-FFF2-40B4-BE49-F238E27FC236}">
                <a16:creationId xmlns:a16="http://schemas.microsoft.com/office/drawing/2014/main" id="{4E96851F-E813-C746-BAD6-60D8A30C3B24}"/>
              </a:ext>
            </a:extLst>
          </p:cNvPr>
          <p:cNvSpPr>
            <a:spLocks noChangeShapeType="1"/>
          </p:cNvSpPr>
          <p:nvPr/>
        </p:nvSpPr>
        <p:spPr bwMode="auto">
          <a:xfrm>
            <a:off x="9837740" y="3267075"/>
            <a:ext cx="1587" cy="1511300"/>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52" name="Rectangle 115">
            <a:extLst>
              <a:ext uri="{FF2B5EF4-FFF2-40B4-BE49-F238E27FC236}">
                <a16:creationId xmlns:a16="http://schemas.microsoft.com/office/drawing/2014/main" id="{B0E0CE63-8B21-E247-867E-3D42D2573F55}"/>
              </a:ext>
            </a:extLst>
          </p:cNvPr>
          <p:cNvSpPr>
            <a:spLocks noChangeArrowheads="1"/>
          </p:cNvSpPr>
          <p:nvPr/>
        </p:nvSpPr>
        <p:spPr bwMode="auto">
          <a:xfrm>
            <a:off x="9837738" y="3267075"/>
            <a:ext cx="11112" cy="1511300"/>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53" name="Line 116">
            <a:extLst>
              <a:ext uri="{FF2B5EF4-FFF2-40B4-BE49-F238E27FC236}">
                <a16:creationId xmlns:a16="http://schemas.microsoft.com/office/drawing/2014/main" id="{A24D5837-76F3-F74B-A0A5-4A10BCDDEFF5}"/>
              </a:ext>
            </a:extLst>
          </p:cNvPr>
          <p:cNvSpPr>
            <a:spLocks noChangeShapeType="1"/>
          </p:cNvSpPr>
          <p:nvPr/>
        </p:nvSpPr>
        <p:spPr bwMode="auto">
          <a:xfrm>
            <a:off x="1998665" y="2019300"/>
            <a:ext cx="7426325" cy="1588"/>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54" name="Rectangle 117">
            <a:extLst>
              <a:ext uri="{FF2B5EF4-FFF2-40B4-BE49-F238E27FC236}">
                <a16:creationId xmlns:a16="http://schemas.microsoft.com/office/drawing/2014/main" id="{C0130F10-EA0B-B249-9A86-74BEBC5A311D}"/>
              </a:ext>
            </a:extLst>
          </p:cNvPr>
          <p:cNvSpPr>
            <a:spLocks noChangeArrowheads="1"/>
          </p:cNvSpPr>
          <p:nvPr/>
        </p:nvSpPr>
        <p:spPr bwMode="auto">
          <a:xfrm>
            <a:off x="1998665" y="2019300"/>
            <a:ext cx="7426325" cy="12700"/>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55" name="Line 118">
            <a:extLst>
              <a:ext uri="{FF2B5EF4-FFF2-40B4-BE49-F238E27FC236}">
                <a16:creationId xmlns:a16="http://schemas.microsoft.com/office/drawing/2014/main" id="{D9106FEB-18AB-364A-886A-E956ACE32AC5}"/>
              </a:ext>
            </a:extLst>
          </p:cNvPr>
          <p:cNvSpPr>
            <a:spLocks noChangeShapeType="1"/>
          </p:cNvSpPr>
          <p:nvPr/>
        </p:nvSpPr>
        <p:spPr bwMode="auto">
          <a:xfrm>
            <a:off x="3883027" y="2406650"/>
            <a:ext cx="5541963" cy="1588"/>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56" name="Rectangle 119">
            <a:extLst>
              <a:ext uri="{FF2B5EF4-FFF2-40B4-BE49-F238E27FC236}">
                <a16:creationId xmlns:a16="http://schemas.microsoft.com/office/drawing/2014/main" id="{CD1C7702-77C9-8A4A-B4A7-071259A206EC}"/>
              </a:ext>
            </a:extLst>
          </p:cNvPr>
          <p:cNvSpPr>
            <a:spLocks noChangeArrowheads="1"/>
          </p:cNvSpPr>
          <p:nvPr/>
        </p:nvSpPr>
        <p:spPr bwMode="auto">
          <a:xfrm>
            <a:off x="3883027" y="2406652"/>
            <a:ext cx="5541963" cy="11113"/>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57" name="Line 120">
            <a:extLst>
              <a:ext uri="{FF2B5EF4-FFF2-40B4-BE49-F238E27FC236}">
                <a16:creationId xmlns:a16="http://schemas.microsoft.com/office/drawing/2014/main" id="{5AF52A03-897A-5D42-96DA-97D427C3D194}"/>
              </a:ext>
            </a:extLst>
          </p:cNvPr>
          <p:cNvSpPr>
            <a:spLocks noChangeShapeType="1"/>
          </p:cNvSpPr>
          <p:nvPr/>
        </p:nvSpPr>
        <p:spPr bwMode="auto">
          <a:xfrm>
            <a:off x="6099177" y="2876550"/>
            <a:ext cx="3325813" cy="1588"/>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58" name="Rectangle 121">
            <a:extLst>
              <a:ext uri="{FF2B5EF4-FFF2-40B4-BE49-F238E27FC236}">
                <a16:creationId xmlns:a16="http://schemas.microsoft.com/office/drawing/2014/main" id="{0D645ABD-7477-7A4E-8B87-7EF566340E8A}"/>
              </a:ext>
            </a:extLst>
          </p:cNvPr>
          <p:cNvSpPr>
            <a:spLocks noChangeArrowheads="1"/>
          </p:cNvSpPr>
          <p:nvPr/>
        </p:nvSpPr>
        <p:spPr bwMode="auto">
          <a:xfrm>
            <a:off x="6099177" y="2876550"/>
            <a:ext cx="3325813" cy="12700"/>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59" name="Line 122">
            <a:extLst>
              <a:ext uri="{FF2B5EF4-FFF2-40B4-BE49-F238E27FC236}">
                <a16:creationId xmlns:a16="http://schemas.microsoft.com/office/drawing/2014/main" id="{CEA15AC1-BA09-D346-8FD7-A96D4E3C802F}"/>
              </a:ext>
            </a:extLst>
          </p:cNvPr>
          <p:cNvSpPr>
            <a:spLocks noChangeShapeType="1"/>
          </p:cNvSpPr>
          <p:nvPr/>
        </p:nvSpPr>
        <p:spPr bwMode="auto">
          <a:xfrm>
            <a:off x="1998665" y="3254375"/>
            <a:ext cx="7850187" cy="1588"/>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60" name="Rectangle 123">
            <a:extLst>
              <a:ext uri="{FF2B5EF4-FFF2-40B4-BE49-F238E27FC236}">
                <a16:creationId xmlns:a16="http://schemas.microsoft.com/office/drawing/2014/main" id="{BC13A2A3-F45C-714E-92A3-5B4D8AD1C5EA}"/>
              </a:ext>
            </a:extLst>
          </p:cNvPr>
          <p:cNvSpPr>
            <a:spLocks noChangeArrowheads="1"/>
          </p:cNvSpPr>
          <p:nvPr/>
        </p:nvSpPr>
        <p:spPr bwMode="auto">
          <a:xfrm>
            <a:off x="1998665" y="3254375"/>
            <a:ext cx="7850187" cy="12700"/>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61" name="Line 124">
            <a:extLst>
              <a:ext uri="{FF2B5EF4-FFF2-40B4-BE49-F238E27FC236}">
                <a16:creationId xmlns:a16="http://schemas.microsoft.com/office/drawing/2014/main" id="{9A893F46-A482-1A41-84A3-FF45FAA64E80}"/>
              </a:ext>
            </a:extLst>
          </p:cNvPr>
          <p:cNvSpPr>
            <a:spLocks noChangeShapeType="1"/>
          </p:cNvSpPr>
          <p:nvPr/>
        </p:nvSpPr>
        <p:spPr bwMode="auto">
          <a:xfrm>
            <a:off x="2644777" y="3632200"/>
            <a:ext cx="7204075" cy="1588"/>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62" name="Rectangle 125">
            <a:extLst>
              <a:ext uri="{FF2B5EF4-FFF2-40B4-BE49-F238E27FC236}">
                <a16:creationId xmlns:a16="http://schemas.microsoft.com/office/drawing/2014/main" id="{822B63C5-FE15-8D45-A7DD-430732B2E2E3}"/>
              </a:ext>
            </a:extLst>
          </p:cNvPr>
          <p:cNvSpPr>
            <a:spLocks noChangeArrowheads="1"/>
          </p:cNvSpPr>
          <p:nvPr/>
        </p:nvSpPr>
        <p:spPr bwMode="auto">
          <a:xfrm>
            <a:off x="2644777" y="3632200"/>
            <a:ext cx="7204075" cy="12700"/>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63" name="Line 126">
            <a:extLst>
              <a:ext uri="{FF2B5EF4-FFF2-40B4-BE49-F238E27FC236}">
                <a16:creationId xmlns:a16="http://schemas.microsoft.com/office/drawing/2014/main" id="{0893891E-6861-C84B-AF8A-338CA221C1D7}"/>
              </a:ext>
            </a:extLst>
          </p:cNvPr>
          <p:cNvSpPr>
            <a:spLocks noChangeShapeType="1"/>
          </p:cNvSpPr>
          <p:nvPr/>
        </p:nvSpPr>
        <p:spPr bwMode="auto">
          <a:xfrm>
            <a:off x="2644777" y="4011615"/>
            <a:ext cx="7204075" cy="1587"/>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64" name="Rectangle 127">
            <a:extLst>
              <a:ext uri="{FF2B5EF4-FFF2-40B4-BE49-F238E27FC236}">
                <a16:creationId xmlns:a16="http://schemas.microsoft.com/office/drawing/2014/main" id="{76BF40F2-EFB3-C74F-A57C-46C2769F5A4D}"/>
              </a:ext>
            </a:extLst>
          </p:cNvPr>
          <p:cNvSpPr>
            <a:spLocks noChangeArrowheads="1"/>
          </p:cNvSpPr>
          <p:nvPr/>
        </p:nvSpPr>
        <p:spPr bwMode="auto">
          <a:xfrm>
            <a:off x="2644777" y="4011613"/>
            <a:ext cx="7204075" cy="11112"/>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65" name="Line 128">
            <a:extLst>
              <a:ext uri="{FF2B5EF4-FFF2-40B4-BE49-F238E27FC236}">
                <a16:creationId xmlns:a16="http://schemas.microsoft.com/office/drawing/2014/main" id="{8DE0E53C-9D92-EC4B-98FC-1B95813228D9}"/>
              </a:ext>
            </a:extLst>
          </p:cNvPr>
          <p:cNvSpPr>
            <a:spLocks noChangeShapeType="1"/>
          </p:cNvSpPr>
          <p:nvPr/>
        </p:nvSpPr>
        <p:spPr bwMode="auto">
          <a:xfrm>
            <a:off x="1998665" y="4389440"/>
            <a:ext cx="7850187" cy="1587"/>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66" name="Rectangle 129">
            <a:extLst>
              <a:ext uri="{FF2B5EF4-FFF2-40B4-BE49-F238E27FC236}">
                <a16:creationId xmlns:a16="http://schemas.microsoft.com/office/drawing/2014/main" id="{E2075E0E-50CD-E342-A827-E781EC118AFF}"/>
              </a:ext>
            </a:extLst>
          </p:cNvPr>
          <p:cNvSpPr>
            <a:spLocks noChangeArrowheads="1"/>
          </p:cNvSpPr>
          <p:nvPr/>
        </p:nvSpPr>
        <p:spPr bwMode="auto">
          <a:xfrm>
            <a:off x="1998665" y="4389438"/>
            <a:ext cx="7850187" cy="11112"/>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67" name="Line 130">
            <a:extLst>
              <a:ext uri="{FF2B5EF4-FFF2-40B4-BE49-F238E27FC236}">
                <a16:creationId xmlns:a16="http://schemas.microsoft.com/office/drawing/2014/main" id="{86C6BE65-EE67-9B42-9849-6C9120AE6FD5}"/>
              </a:ext>
            </a:extLst>
          </p:cNvPr>
          <p:cNvSpPr>
            <a:spLocks noChangeShapeType="1"/>
          </p:cNvSpPr>
          <p:nvPr/>
        </p:nvSpPr>
        <p:spPr bwMode="auto">
          <a:xfrm>
            <a:off x="1998665" y="4767265"/>
            <a:ext cx="7850187" cy="1587"/>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68" name="Rectangle 131">
            <a:extLst>
              <a:ext uri="{FF2B5EF4-FFF2-40B4-BE49-F238E27FC236}">
                <a16:creationId xmlns:a16="http://schemas.microsoft.com/office/drawing/2014/main" id="{17A76AA4-DEBD-F84D-821F-936C9CC3ECD2}"/>
              </a:ext>
            </a:extLst>
          </p:cNvPr>
          <p:cNvSpPr>
            <a:spLocks noChangeArrowheads="1"/>
          </p:cNvSpPr>
          <p:nvPr/>
        </p:nvSpPr>
        <p:spPr bwMode="auto">
          <a:xfrm>
            <a:off x="1998665" y="4767263"/>
            <a:ext cx="7850187" cy="11112"/>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sp>
        <p:nvSpPr>
          <p:cNvPr id="269" name="Line 132">
            <a:extLst>
              <a:ext uri="{FF2B5EF4-FFF2-40B4-BE49-F238E27FC236}">
                <a16:creationId xmlns:a16="http://schemas.microsoft.com/office/drawing/2014/main" id="{86F69763-9733-6143-86D6-62D9D4CB81F9}"/>
              </a:ext>
            </a:extLst>
          </p:cNvPr>
          <p:cNvSpPr>
            <a:spLocks noChangeShapeType="1"/>
          </p:cNvSpPr>
          <p:nvPr/>
        </p:nvSpPr>
        <p:spPr bwMode="auto">
          <a:xfrm>
            <a:off x="3883027" y="5005390"/>
            <a:ext cx="5541963" cy="1587"/>
          </a:xfrm>
          <a:prstGeom prst="line">
            <a:avLst/>
          </a:prstGeom>
          <a:noFill/>
          <a:ln w="0">
            <a:solidFill>
              <a:srgbClr val="000000"/>
            </a:solidFill>
            <a:round/>
            <a:headEnd/>
            <a:tailEnd/>
          </a:ln>
          <a:extLst>
            <a:ext uri="{909E8E84-426E-40dd-AFC4-6F175D3DCCD1}">
              <a14:hiddenFill xmlns="" xmlns:a14="http://schemas.microsoft.com/office/drawing/2010/main">
                <a:noFill/>
              </a14:hiddenFill>
            </a:ext>
          </a:extLst>
        </p:spPr>
        <p:txBody>
          <a:bodyPr lIns="91429" tIns="45715" rIns="91429" bIns="45715"/>
          <a:lstStyle/>
          <a:p>
            <a:endParaRPr lang="en-US" sz="1800" dirty="0"/>
          </a:p>
        </p:txBody>
      </p:sp>
      <p:sp>
        <p:nvSpPr>
          <p:cNvPr id="270" name="Rectangle 133">
            <a:extLst>
              <a:ext uri="{FF2B5EF4-FFF2-40B4-BE49-F238E27FC236}">
                <a16:creationId xmlns:a16="http://schemas.microsoft.com/office/drawing/2014/main" id="{4088DA67-44BC-B049-A043-65CF211C1944}"/>
              </a:ext>
            </a:extLst>
          </p:cNvPr>
          <p:cNvSpPr>
            <a:spLocks noChangeArrowheads="1"/>
          </p:cNvSpPr>
          <p:nvPr/>
        </p:nvSpPr>
        <p:spPr bwMode="auto">
          <a:xfrm>
            <a:off x="3883027" y="5005388"/>
            <a:ext cx="5541963" cy="12700"/>
          </a:xfrm>
          <a:prstGeom prst="rect">
            <a:avLst/>
          </a:prstGeom>
          <a:solidFill>
            <a:srgbClr val="00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lIns="91429" tIns="45715" rIns="91429" bIns="45715"/>
          <a:lstStyle/>
          <a:p>
            <a:endParaRPr lang="en-US" sz="1800" dirty="0"/>
          </a:p>
        </p:txBody>
      </p:sp>
      <p:grpSp>
        <p:nvGrpSpPr>
          <p:cNvPr id="271" name="Group 134">
            <a:extLst>
              <a:ext uri="{FF2B5EF4-FFF2-40B4-BE49-F238E27FC236}">
                <a16:creationId xmlns:a16="http://schemas.microsoft.com/office/drawing/2014/main" id="{F6B2FD57-666A-6F48-9FB9-1882C0C17176}"/>
              </a:ext>
            </a:extLst>
          </p:cNvPr>
          <p:cNvGrpSpPr>
            <a:grpSpLocks/>
          </p:cNvGrpSpPr>
          <p:nvPr/>
        </p:nvGrpSpPr>
        <p:grpSpPr bwMode="auto">
          <a:xfrm>
            <a:off x="1985965" y="2019302"/>
            <a:ext cx="1265237" cy="1235075"/>
            <a:chOff x="154" y="1062"/>
            <a:chExt cx="863" cy="778"/>
          </a:xfrm>
        </p:grpSpPr>
        <p:sp>
          <p:nvSpPr>
            <p:cNvPr id="272" name="Freeform 135">
              <a:extLst>
                <a:ext uri="{FF2B5EF4-FFF2-40B4-BE49-F238E27FC236}">
                  <a16:creationId xmlns:a16="http://schemas.microsoft.com/office/drawing/2014/main" id="{B587FFBD-16F5-844A-B883-A0C5D6A98FFA}"/>
                </a:ext>
              </a:extLst>
            </p:cNvPr>
            <p:cNvSpPr>
              <a:spLocks/>
            </p:cNvSpPr>
            <p:nvPr/>
          </p:nvSpPr>
          <p:spPr bwMode="auto">
            <a:xfrm>
              <a:off x="154" y="1062"/>
              <a:ext cx="863" cy="778"/>
            </a:xfrm>
            <a:custGeom>
              <a:avLst/>
              <a:gdLst>
                <a:gd name="T0" fmla="*/ 0 w 863"/>
                <a:gd name="T1" fmla="*/ 0 h 778"/>
                <a:gd name="T2" fmla="*/ 0 w 863"/>
                <a:gd name="T3" fmla="*/ 778 h 778"/>
                <a:gd name="T4" fmla="*/ 863 w 863"/>
                <a:gd name="T5" fmla="*/ 778 h 778"/>
                <a:gd name="T6" fmla="*/ 0 w 863"/>
                <a:gd name="T7" fmla="*/ 0 h 778"/>
                <a:gd name="T8" fmla="*/ 0 60000 65536"/>
                <a:gd name="T9" fmla="*/ 0 60000 65536"/>
                <a:gd name="T10" fmla="*/ 0 60000 65536"/>
                <a:gd name="T11" fmla="*/ 0 60000 65536"/>
                <a:gd name="T12" fmla="*/ 0 w 863"/>
                <a:gd name="T13" fmla="*/ 0 h 778"/>
                <a:gd name="T14" fmla="*/ 863 w 863"/>
                <a:gd name="T15" fmla="*/ 778 h 778"/>
              </a:gdLst>
              <a:ahLst/>
              <a:cxnLst>
                <a:cxn ang="T8">
                  <a:pos x="T0" y="T1"/>
                </a:cxn>
                <a:cxn ang="T9">
                  <a:pos x="T2" y="T3"/>
                </a:cxn>
                <a:cxn ang="T10">
                  <a:pos x="T4" y="T5"/>
                </a:cxn>
                <a:cxn ang="T11">
                  <a:pos x="T6" y="T7"/>
                </a:cxn>
              </a:cxnLst>
              <a:rect l="T12" t="T13" r="T14" b="T15"/>
              <a:pathLst>
                <a:path w="863" h="778">
                  <a:moveTo>
                    <a:pt x="0" y="0"/>
                  </a:moveTo>
                  <a:lnTo>
                    <a:pt x="0" y="778"/>
                  </a:lnTo>
                  <a:lnTo>
                    <a:pt x="863" y="778"/>
                  </a:lnTo>
                  <a:lnTo>
                    <a:pt x="0" y="0"/>
                  </a:lnTo>
                  <a:close/>
                </a:path>
              </a:pathLst>
            </a:custGeom>
            <a:solidFill>
              <a:srgbClr val="FFFF99"/>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273" name="Freeform 136">
              <a:extLst>
                <a:ext uri="{FF2B5EF4-FFF2-40B4-BE49-F238E27FC236}">
                  <a16:creationId xmlns:a16="http://schemas.microsoft.com/office/drawing/2014/main" id="{6F3EBADC-BD62-0942-807A-439964F44EEC}"/>
                </a:ext>
              </a:extLst>
            </p:cNvPr>
            <p:cNvSpPr>
              <a:spLocks/>
            </p:cNvSpPr>
            <p:nvPr/>
          </p:nvSpPr>
          <p:spPr bwMode="auto">
            <a:xfrm>
              <a:off x="154" y="1062"/>
              <a:ext cx="863" cy="778"/>
            </a:xfrm>
            <a:custGeom>
              <a:avLst/>
              <a:gdLst>
                <a:gd name="T0" fmla="*/ 0 w 863"/>
                <a:gd name="T1" fmla="*/ 0 h 778"/>
                <a:gd name="T2" fmla="*/ 0 w 863"/>
                <a:gd name="T3" fmla="*/ 778 h 778"/>
                <a:gd name="T4" fmla="*/ 863 w 863"/>
                <a:gd name="T5" fmla="*/ 778 h 778"/>
                <a:gd name="T6" fmla="*/ 0 w 863"/>
                <a:gd name="T7" fmla="*/ 0 h 778"/>
                <a:gd name="T8" fmla="*/ 0 60000 65536"/>
                <a:gd name="T9" fmla="*/ 0 60000 65536"/>
                <a:gd name="T10" fmla="*/ 0 60000 65536"/>
                <a:gd name="T11" fmla="*/ 0 60000 65536"/>
                <a:gd name="T12" fmla="*/ 0 w 863"/>
                <a:gd name="T13" fmla="*/ 0 h 778"/>
                <a:gd name="T14" fmla="*/ 863 w 863"/>
                <a:gd name="T15" fmla="*/ 778 h 778"/>
              </a:gdLst>
              <a:ahLst/>
              <a:cxnLst>
                <a:cxn ang="T8">
                  <a:pos x="T0" y="T1"/>
                </a:cxn>
                <a:cxn ang="T9">
                  <a:pos x="T2" y="T3"/>
                </a:cxn>
                <a:cxn ang="T10">
                  <a:pos x="T4" y="T5"/>
                </a:cxn>
                <a:cxn ang="T11">
                  <a:pos x="T6" y="T7"/>
                </a:cxn>
              </a:cxnLst>
              <a:rect l="T12" t="T13" r="T14" b="T15"/>
              <a:pathLst>
                <a:path w="863" h="778">
                  <a:moveTo>
                    <a:pt x="0" y="0"/>
                  </a:moveTo>
                  <a:lnTo>
                    <a:pt x="0" y="778"/>
                  </a:lnTo>
                  <a:lnTo>
                    <a:pt x="863" y="778"/>
                  </a:lnTo>
                  <a:lnTo>
                    <a:pt x="0" y="0"/>
                  </a:lnTo>
                  <a:close/>
                </a:path>
              </a:pathLst>
            </a:custGeom>
            <a:solidFill>
              <a:srgbClr val="FF9999"/>
            </a:solidFill>
            <a:ln w="9525" cap="rnd">
              <a:solidFill>
                <a:srgbClr val="000000"/>
              </a:solidFill>
              <a:prstDash val="solid"/>
              <a:round/>
              <a:headEnd/>
              <a:tailEnd/>
            </a:ln>
          </p:spPr>
          <p:txBody>
            <a:bodyPr/>
            <a:lstStyle/>
            <a:p>
              <a:endParaRPr lang="en-US" sz="1800" dirty="0"/>
            </a:p>
          </p:txBody>
        </p:sp>
      </p:grpSp>
      <p:sp>
        <p:nvSpPr>
          <p:cNvPr id="274" name="Rectangle 137">
            <a:extLst>
              <a:ext uri="{FF2B5EF4-FFF2-40B4-BE49-F238E27FC236}">
                <a16:creationId xmlns:a16="http://schemas.microsoft.com/office/drawing/2014/main" id="{9339A6CD-8DC3-7F43-BB38-94F2BD94A4B3}"/>
              </a:ext>
            </a:extLst>
          </p:cNvPr>
          <p:cNvSpPr>
            <a:spLocks noChangeArrowheads="1"/>
          </p:cNvSpPr>
          <p:nvPr/>
        </p:nvSpPr>
        <p:spPr bwMode="auto">
          <a:xfrm>
            <a:off x="2114550" y="2744788"/>
            <a:ext cx="590454" cy="18686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200" b="1" i="1" dirty="0">
                <a:solidFill>
                  <a:srgbClr val="000000"/>
                </a:solidFill>
              </a:rPr>
              <a:t>Control </a:t>
            </a:r>
            <a:endParaRPr lang="en-US" sz="2400" dirty="0"/>
          </a:p>
        </p:txBody>
      </p:sp>
      <p:sp>
        <p:nvSpPr>
          <p:cNvPr id="275" name="Rectangle 138">
            <a:extLst>
              <a:ext uri="{FF2B5EF4-FFF2-40B4-BE49-F238E27FC236}">
                <a16:creationId xmlns:a16="http://schemas.microsoft.com/office/drawing/2014/main" id="{824DBB63-EFA2-624F-ACA9-EF2A0F479803}"/>
              </a:ext>
            </a:extLst>
          </p:cNvPr>
          <p:cNvSpPr>
            <a:spLocks noChangeArrowheads="1"/>
          </p:cNvSpPr>
          <p:nvPr/>
        </p:nvSpPr>
        <p:spPr bwMode="auto">
          <a:xfrm>
            <a:off x="2114552" y="2935288"/>
            <a:ext cx="570281" cy="18686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200" b="1" i="1" dirty="0">
                <a:solidFill>
                  <a:srgbClr val="000000"/>
                </a:solidFill>
              </a:rPr>
              <a:t>Factors</a:t>
            </a:r>
            <a:endParaRPr lang="en-US" sz="2400" dirty="0"/>
          </a:p>
        </p:txBody>
      </p:sp>
      <p:grpSp>
        <p:nvGrpSpPr>
          <p:cNvPr id="276" name="Group 139">
            <a:extLst>
              <a:ext uri="{FF2B5EF4-FFF2-40B4-BE49-F238E27FC236}">
                <a16:creationId xmlns:a16="http://schemas.microsoft.com/office/drawing/2014/main" id="{A9BFF3A2-1D73-6840-8505-BDBAC962BB43}"/>
              </a:ext>
            </a:extLst>
          </p:cNvPr>
          <p:cNvGrpSpPr>
            <a:grpSpLocks/>
          </p:cNvGrpSpPr>
          <p:nvPr/>
        </p:nvGrpSpPr>
        <p:grpSpPr bwMode="auto">
          <a:xfrm>
            <a:off x="1985965" y="2027238"/>
            <a:ext cx="1265237" cy="1236662"/>
            <a:chOff x="154" y="1067"/>
            <a:chExt cx="863" cy="779"/>
          </a:xfrm>
        </p:grpSpPr>
        <p:sp>
          <p:nvSpPr>
            <p:cNvPr id="277" name="Freeform 140">
              <a:extLst>
                <a:ext uri="{FF2B5EF4-FFF2-40B4-BE49-F238E27FC236}">
                  <a16:creationId xmlns:a16="http://schemas.microsoft.com/office/drawing/2014/main" id="{A5D254DD-DC91-DA40-8CA4-54C62789353F}"/>
                </a:ext>
              </a:extLst>
            </p:cNvPr>
            <p:cNvSpPr>
              <a:spLocks/>
            </p:cNvSpPr>
            <p:nvPr/>
          </p:nvSpPr>
          <p:spPr bwMode="auto">
            <a:xfrm>
              <a:off x="154" y="1067"/>
              <a:ext cx="863" cy="779"/>
            </a:xfrm>
            <a:custGeom>
              <a:avLst/>
              <a:gdLst>
                <a:gd name="T0" fmla="*/ 863 w 863"/>
                <a:gd name="T1" fmla="*/ 779 h 779"/>
                <a:gd name="T2" fmla="*/ 863 w 863"/>
                <a:gd name="T3" fmla="*/ 0 h 779"/>
                <a:gd name="T4" fmla="*/ 0 w 863"/>
                <a:gd name="T5" fmla="*/ 0 h 779"/>
                <a:gd name="T6" fmla="*/ 863 w 863"/>
                <a:gd name="T7" fmla="*/ 779 h 779"/>
                <a:gd name="T8" fmla="*/ 0 60000 65536"/>
                <a:gd name="T9" fmla="*/ 0 60000 65536"/>
                <a:gd name="T10" fmla="*/ 0 60000 65536"/>
                <a:gd name="T11" fmla="*/ 0 60000 65536"/>
                <a:gd name="T12" fmla="*/ 0 w 863"/>
                <a:gd name="T13" fmla="*/ 0 h 779"/>
                <a:gd name="T14" fmla="*/ 863 w 863"/>
                <a:gd name="T15" fmla="*/ 779 h 779"/>
              </a:gdLst>
              <a:ahLst/>
              <a:cxnLst>
                <a:cxn ang="T8">
                  <a:pos x="T0" y="T1"/>
                </a:cxn>
                <a:cxn ang="T9">
                  <a:pos x="T2" y="T3"/>
                </a:cxn>
                <a:cxn ang="T10">
                  <a:pos x="T4" y="T5"/>
                </a:cxn>
                <a:cxn ang="T11">
                  <a:pos x="T6" y="T7"/>
                </a:cxn>
              </a:cxnLst>
              <a:rect l="T12" t="T13" r="T14" b="T15"/>
              <a:pathLst>
                <a:path w="863" h="779">
                  <a:moveTo>
                    <a:pt x="863" y="779"/>
                  </a:moveTo>
                  <a:lnTo>
                    <a:pt x="863" y="0"/>
                  </a:lnTo>
                  <a:lnTo>
                    <a:pt x="0" y="0"/>
                  </a:lnTo>
                  <a:lnTo>
                    <a:pt x="863" y="779"/>
                  </a:lnTo>
                  <a:close/>
                </a:path>
              </a:pathLst>
            </a:custGeom>
            <a:solidFill>
              <a:schemeClr val="accent6">
                <a:lumMod val="20000"/>
                <a:lumOff val="80000"/>
              </a:schemeClr>
            </a:solidFill>
            <a:ln w="9525">
              <a:noFill/>
              <a:round/>
              <a:headEnd/>
              <a:tailEnd/>
            </a:ln>
          </p:spPr>
          <p:txBody>
            <a:bodyPr/>
            <a:lstStyle/>
            <a:p>
              <a:pPr>
                <a:defRPr/>
              </a:pPr>
              <a:endParaRPr lang="en-GB" sz="1800" dirty="0">
                <a:ea typeface="+mn-ea"/>
              </a:endParaRPr>
            </a:p>
          </p:txBody>
        </p:sp>
        <p:sp>
          <p:nvSpPr>
            <p:cNvPr id="278" name="Freeform 141">
              <a:extLst>
                <a:ext uri="{FF2B5EF4-FFF2-40B4-BE49-F238E27FC236}">
                  <a16:creationId xmlns:a16="http://schemas.microsoft.com/office/drawing/2014/main" id="{51FD1D0E-83A1-D24D-B5F6-BBF71B928D1E}"/>
                </a:ext>
              </a:extLst>
            </p:cNvPr>
            <p:cNvSpPr>
              <a:spLocks/>
            </p:cNvSpPr>
            <p:nvPr/>
          </p:nvSpPr>
          <p:spPr bwMode="auto">
            <a:xfrm>
              <a:off x="154" y="1067"/>
              <a:ext cx="863" cy="779"/>
            </a:xfrm>
            <a:custGeom>
              <a:avLst/>
              <a:gdLst>
                <a:gd name="T0" fmla="*/ 863 w 863"/>
                <a:gd name="T1" fmla="*/ 779 h 779"/>
                <a:gd name="T2" fmla="*/ 863 w 863"/>
                <a:gd name="T3" fmla="*/ 0 h 779"/>
                <a:gd name="T4" fmla="*/ 0 w 863"/>
                <a:gd name="T5" fmla="*/ 0 h 779"/>
                <a:gd name="T6" fmla="*/ 863 w 863"/>
                <a:gd name="T7" fmla="*/ 779 h 779"/>
                <a:gd name="T8" fmla="*/ 0 60000 65536"/>
                <a:gd name="T9" fmla="*/ 0 60000 65536"/>
                <a:gd name="T10" fmla="*/ 0 60000 65536"/>
                <a:gd name="T11" fmla="*/ 0 60000 65536"/>
                <a:gd name="T12" fmla="*/ 0 w 863"/>
                <a:gd name="T13" fmla="*/ 0 h 779"/>
                <a:gd name="T14" fmla="*/ 863 w 863"/>
                <a:gd name="T15" fmla="*/ 779 h 779"/>
              </a:gdLst>
              <a:ahLst/>
              <a:cxnLst>
                <a:cxn ang="T8">
                  <a:pos x="T0" y="T1"/>
                </a:cxn>
                <a:cxn ang="T9">
                  <a:pos x="T2" y="T3"/>
                </a:cxn>
                <a:cxn ang="T10">
                  <a:pos x="T4" y="T5"/>
                </a:cxn>
                <a:cxn ang="T11">
                  <a:pos x="T6" y="T7"/>
                </a:cxn>
              </a:cxnLst>
              <a:rect l="T12" t="T13" r="T14" b="T15"/>
              <a:pathLst>
                <a:path w="863" h="779">
                  <a:moveTo>
                    <a:pt x="863" y="779"/>
                  </a:moveTo>
                  <a:lnTo>
                    <a:pt x="863" y="0"/>
                  </a:lnTo>
                  <a:lnTo>
                    <a:pt x="0" y="0"/>
                  </a:lnTo>
                  <a:lnTo>
                    <a:pt x="863" y="779"/>
                  </a:lnTo>
                  <a:close/>
                </a:path>
              </a:pathLst>
            </a:custGeom>
            <a:noFill/>
            <a:ln w="9525" cap="rnd">
              <a:solidFill>
                <a:srgbClr val="000000"/>
              </a:solidFill>
              <a:prstDash val="solid"/>
              <a:round/>
              <a:headEnd/>
              <a:tailEnd/>
            </a:ln>
            <a:extLst>
              <a:ext uri="{909E8E84-426E-40dd-AFC4-6F175D3DCCD1}">
                <a14:hiddenFill xmlns="" xmlns:a14="http://schemas.microsoft.com/office/drawing/2010/main">
                  <a:solidFill>
                    <a:srgbClr val="FFFFFF"/>
                  </a:solidFill>
                </a14:hiddenFill>
              </a:ext>
            </a:extLst>
          </p:spPr>
          <p:txBody>
            <a:bodyPr/>
            <a:lstStyle/>
            <a:p>
              <a:endParaRPr lang="en-US" sz="1800" dirty="0"/>
            </a:p>
          </p:txBody>
        </p:sp>
      </p:grpSp>
      <p:sp>
        <p:nvSpPr>
          <p:cNvPr id="279" name="Rectangle 142">
            <a:extLst>
              <a:ext uri="{FF2B5EF4-FFF2-40B4-BE49-F238E27FC236}">
                <a16:creationId xmlns:a16="http://schemas.microsoft.com/office/drawing/2014/main" id="{11FFD7A1-E977-6A41-A8D6-A2F61C805D73}"/>
              </a:ext>
            </a:extLst>
          </p:cNvPr>
          <p:cNvSpPr>
            <a:spLocks noChangeArrowheads="1"/>
          </p:cNvSpPr>
          <p:nvPr/>
        </p:nvSpPr>
        <p:spPr bwMode="auto">
          <a:xfrm>
            <a:off x="2532063" y="2141538"/>
            <a:ext cx="460966" cy="18686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200" b="1" i="1" dirty="0">
                <a:solidFill>
                  <a:srgbClr val="000000"/>
                </a:solidFill>
              </a:rPr>
              <a:t>Noise </a:t>
            </a:r>
            <a:endParaRPr lang="en-US" sz="2400" dirty="0"/>
          </a:p>
        </p:txBody>
      </p:sp>
      <p:sp>
        <p:nvSpPr>
          <p:cNvPr id="280" name="Rectangle 143">
            <a:extLst>
              <a:ext uri="{FF2B5EF4-FFF2-40B4-BE49-F238E27FC236}">
                <a16:creationId xmlns:a16="http://schemas.microsoft.com/office/drawing/2014/main" id="{0074842B-9E50-D949-B03F-00D21D0053B6}"/>
              </a:ext>
            </a:extLst>
          </p:cNvPr>
          <p:cNvSpPr>
            <a:spLocks noChangeArrowheads="1"/>
          </p:cNvSpPr>
          <p:nvPr/>
        </p:nvSpPr>
        <p:spPr bwMode="auto">
          <a:xfrm>
            <a:off x="2532065" y="2332038"/>
            <a:ext cx="570281" cy="18686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0" tIns="0" rIns="0" bIns="0">
            <a:spAutoFit/>
          </a:bodyPr>
          <a:lstStyle/>
          <a:p>
            <a:r>
              <a:rPr lang="en-US" sz="1200" b="1" i="1" dirty="0">
                <a:solidFill>
                  <a:srgbClr val="000000"/>
                </a:solidFill>
              </a:rPr>
              <a:t>Factors</a:t>
            </a:r>
            <a:endParaRPr lang="en-US" sz="2400" dirty="0"/>
          </a:p>
        </p:txBody>
      </p:sp>
    </p:spTree>
    <p:extLst>
      <p:ext uri="{BB962C8B-B14F-4D97-AF65-F5344CB8AC3E}">
        <p14:creationId xmlns:p14="http://schemas.microsoft.com/office/powerpoint/2010/main" val="3525439971"/>
      </p:ext>
    </p:extLst>
  </p:cSld>
  <p:clrMapOvr>
    <a:masterClrMapping/>
  </p:clrMapOvr>
  <p:transition>
    <p:wipe dir="r"/>
  </p:transition>
</p:sld>
</file>

<file path=ppt/slides/slide47.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72" name="Picture 71">
            <a:extLst>
              <a:ext uri="{FF2B5EF4-FFF2-40B4-BE49-F238E27FC236}">
                <a16:creationId xmlns:a16="http://schemas.microsoft.com/office/drawing/2014/main" id="{94DDC893-E5EF-4CDE-B040-BA5B53AADD7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4" name="Picture 73">
            <a:extLst>
              <a:ext uri="{FF2B5EF4-FFF2-40B4-BE49-F238E27FC236}">
                <a16:creationId xmlns:a16="http://schemas.microsoft.com/office/drawing/2014/main" id="{85F1A06D-D369-4974-8208-56120C5E7A9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76" name="Oval 75">
            <a:extLst>
              <a:ext uri="{FF2B5EF4-FFF2-40B4-BE49-F238E27FC236}">
                <a16:creationId xmlns:a16="http://schemas.microsoft.com/office/drawing/2014/main" id="{DAD27A50-88D7-4E2A-8488-F2879768AF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78" name="Picture 77">
            <a:extLst>
              <a:ext uri="{FF2B5EF4-FFF2-40B4-BE49-F238E27FC236}">
                <a16:creationId xmlns:a16="http://schemas.microsoft.com/office/drawing/2014/main" id="{A47C6ACD-2325-48C6-B9F3-C21563A05EA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80" name="Picture 79">
            <a:extLst>
              <a:ext uri="{FF2B5EF4-FFF2-40B4-BE49-F238E27FC236}">
                <a16:creationId xmlns:a16="http://schemas.microsoft.com/office/drawing/2014/main" id="{1081DF83-4F35-4560-87E6-0DE8AAAC33D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82" name="Rectangle 81">
            <a:extLst>
              <a:ext uri="{FF2B5EF4-FFF2-40B4-BE49-F238E27FC236}">
                <a16:creationId xmlns:a16="http://schemas.microsoft.com/office/drawing/2014/main" id="{7C704F0F-1CD8-4DC1-AEE9-225958232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17762" name="Rectangle 2"/>
          <p:cNvSpPr>
            <a:spLocks noGrp="1" noChangeArrowheads="1"/>
          </p:cNvSpPr>
          <p:nvPr>
            <p:ph type="title"/>
          </p:nvPr>
        </p:nvSpPr>
        <p:spPr>
          <a:xfrm>
            <a:off x="646111" y="609601"/>
            <a:ext cx="6246093" cy="1675975"/>
          </a:xfrm>
        </p:spPr>
        <p:txBody>
          <a:bodyPr vert="horz" lIns="91440" tIns="45720" rIns="91440" bIns="45720" rtlCol="0" anchor="t">
            <a:normAutofit/>
          </a:bodyPr>
          <a:lstStyle/>
          <a:p>
            <a:r>
              <a:rPr lang="en-US"/>
              <a:t>Exercise: Direct Noise Factors</a:t>
            </a:r>
          </a:p>
        </p:txBody>
      </p:sp>
      <p:pic>
        <p:nvPicPr>
          <p:cNvPr id="6" name="Picture 6" descr="See the source image">
            <a:extLst>
              <a:ext uri="{FF2B5EF4-FFF2-40B4-BE49-F238E27FC236}">
                <a16:creationId xmlns:a16="http://schemas.microsoft.com/office/drawing/2014/main" id="{7C4FEF8F-4FEE-4B6B-99A2-229E8A0D902C}"/>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t="12543" r="-4" b="18127"/>
          <a:stretch/>
        </p:blipFill>
        <p:spPr bwMode="auto">
          <a:xfrm>
            <a:off x="7554138" y="609137"/>
            <a:ext cx="3990161" cy="2766290"/>
          </a:xfrm>
          <a:prstGeom prst="rect">
            <a:avLst/>
          </a:prstGeom>
          <a:noFill/>
          <a:effectLst>
            <a:outerShdw blurRad="50800" dist="38100" dir="5400000" algn="t" rotWithShape="0">
              <a:prstClr val="black">
                <a:alpha val="43000"/>
              </a:prstClr>
            </a:outerShdw>
          </a:effectLst>
          <a:extLst>
            <a:ext uri="{909E8E84-426E-40DD-AFC4-6F175D3DCCD1}">
              <a14:hiddenFill xmlns:a14="http://schemas.microsoft.com/office/drawing/2010/main">
                <a:solidFill>
                  <a:srgbClr val="FFFFFF"/>
                </a:solidFill>
              </a14:hiddenFill>
            </a:ext>
          </a:extLst>
        </p:spPr>
      </p:pic>
      <p:sp>
        <p:nvSpPr>
          <p:cNvPr id="84" name="Rectangle 83">
            <a:extLst>
              <a:ext uri="{FF2B5EF4-FFF2-40B4-BE49-F238E27FC236}">
                <a16:creationId xmlns:a16="http://schemas.microsoft.com/office/drawing/2014/main" id="{78D66203-18BB-40A2-B632-9356FE169D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17763" name="Rectangle 3"/>
          <p:cNvSpPr>
            <a:spLocks noGrp="1" noChangeArrowheads="1"/>
          </p:cNvSpPr>
          <p:nvPr>
            <p:ph type="body" sz="half" idx="4294967295"/>
          </p:nvPr>
        </p:nvSpPr>
        <p:spPr>
          <a:xfrm>
            <a:off x="642175" y="2484544"/>
            <a:ext cx="6253484" cy="3763855"/>
          </a:xfrm>
        </p:spPr>
        <p:txBody>
          <a:bodyPr vert="horz" lIns="91440" tIns="45720" rIns="91440" bIns="45720" rtlCol="0">
            <a:normAutofit/>
          </a:bodyPr>
          <a:lstStyle/>
          <a:p>
            <a:r>
              <a:rPr lang="en-US"/>
              <a:t>In small teams</a:t>
            </a:r>
          </a:p>
          <a:p>
            <a:endParaRPr lang="en-US"/>
          </a:p>
          <a:p>
            <a:r>
              <a:rPr lang="en-US"/>
              <a:t>Identify the direct noise factors and construct a Direct Factor Robustness Assessment Table to determine the critical Noise Factors</a:t>
            </a:r>
          </a:p>
          <a:p>
            <a:pPr marL="0" indent="0"/>
            <a:r>
              <a:rPr lang="en-US"/>
              <a:t>Time: 20 Minutes</a:t>
            </a:r>
          </a:p>
          <a:p>
            <a:pPr lvl="1"/>
            <a:endParaRPr lang="en-US"/>
          </a:p>
          <a:p>
            <a:endParaRPr lang="en-US"/>
          </a:p>
          <a:p>
            <a:endParaRPr lang="en-US"/>
          </a:p>
        </p:txBody>
      </p:sp>
      <p:pic>
        <p:nvPicPr>
          <p:cNvPr id="5" name="Picture 2" descr="See the source image">
            <a:extLst>
              <a:ext uri="{FF2B5EF4-FFF2-40B4-BE49-F238E27FC236}">
                <a16:creationId xmlns:a16="http://schemas.microsoft.com/office/drawing/2014/main" id="{1569619C-FDCD-4E87-94E0-F2F27D62B735}"/>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l="13084" r="5782" b="3"/>
          <a:stretch/>
        </p:blipFill>
        <p:spPr bwMode="auto">
          <a:xfrm>
            <a:off x="7554138" y="3482108"/>
            <a:ext cx="3990161" cy="2766290"/>
          </a:xfrm>
          <a:prstGeom prst="rect">
            <a:avLst/>
          </a:prstGeom>
          <a:noFill/>
          <a:effectLst>
            <a:outerShdw blurRad="50800" dist="38100" dir="5400000" algn="t" rotWithShape="0">
              <a:prstClr val="black">
                <a:alpha val="43000"/>
              </a:prst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979275"/>
      </p:ext>
    </p:extLst>
  </p:cSld>
  <p:clrMapOvr>
    <a:masterClrMapping/>
  </p:clrMapOvr>
  <p:transition>
    <p:wipe dir="r"/>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Rectangle 2"/>
          <p:cNvSpPr>
            <a:spLocks noGrp="1" noChangeArrowheads="1"/>
          </p:cNvSpPr>
          <p:nvPr>
            <p:ph type="title"/>
          </p:nvPr>
        </p:nvSpPr>
        <p:spPr>
          <a:xfrm>
            <a:off x="367990" y="198056"/>
            <a:ext cx="7698267" cy="648232"/>
          </a:xfrm>
        </p:spPr>
        <p:txBody>
          <a:bodyPr/>
          <a:lstStyle/>
          <a:p>
            <a:pPr defTabSz="761909" eaLnBrk="1" hangingPunct="1"/>
            <a:r>
              <a:rPr lang="en-GB" dirty="0">
                <a:latin typeface="Arial" charset="0"/>
              </a:rPr>
              <a:t>Exercise: Direct Noise Factors</a:t>
            </a:r>
          </a:p>
        </p:txBody>
      </p:sp>
      <p:sp>
        <p:nvSpPr>
          <p:cNvPr id="117763" name="Rectangle 3"/>
          <p:cNvSpPr>
            <a:spLocks noGrp="1" noChangeArrowheads="1"/>
          </p:cNvSpPr>
          <p:nvPr>
            <p:ph type="body" sz="half" idx="4294967295"/>
          </p:nvPr>
        </p:nvSpPr>
        <p:spPr>
          <a:xfrm>
            <a:off x="6584054" y="1922050"/>
            <a:ext cx="3606869" cy="3948773"/>
          </a:xfrm>
        </p:spPr>
        <p:txBody>
          <a:bodyPr/>
          <a:lstStyle/>
          <a:p>
            <a:pPr defTabSz="761909" eaLnBrk="1" hangingPunct="1">
              <a:buNone/>
            </a:pPr>
            <a:r>
              <a:rPr lang="en-GB" sz="2000" b="1" dirty="0">
                <a:latin typeface="Arial" charset="0"/>
              </a:rPr>
              <a:t>In small teams</a:t>
            </a:r>
          </a:p>
          <a:p>
            <a:pPr defTabSz="761909" eaLnBrk="1" hangingPunct="1"/>
            <a:endParaRPr lang="en-GB" sz="1600" dirty="0">
              <a:latin typeface="Arial" charset="0"/>
            </a:endParaRPr>
          </a:p>
          <a:p>
            <a:pPr defTabSz="761909" eaLnBrk="1" hangingPunct="1"/>
            <a:r>
              <a:rPr lang="en-GB" sz="2000" dirty="0">
                <a:latin typeface="Arial" charset="0"/>
              </a:rPr>
              <a:t>Identify the direct noise factors and construct a Direct Factor Robustness Assessment Table to determine the critical Noise Factors</a:t>
            </a:r>
          </a:p>
          <a:p>
            <a:pPr marL="0" indent="0" defTabSz="761909" eaLnBrk="1" hangingPunct="1">
              <a:buNone/>
            </a:pPr>
            <a:r>
              <a:rPr lang="en-GB" sz="2000" b="1" dirty="0">
                <a:latin typeface="Arial" charset="0"/>
              </a:rPr>
              <a:t>Time: 20 Minutes</a:t>
            </a:r>
          </a:p>
          <a:p>
            <a:pPr lvl="1" defTabSz="761909" eaLnBrk="1" hangingPunct="1"/>
            <a:endParaRPr lang="en-GB" dirty="0">
              <a:latin typeface="Arial" charset="0"/>
            </a:endParaRPr>
          </a:p>
          <a:p>
            <a:pPr defTabSz="761909" eaLnBrk="1" hangingPunct="1"/>
            <a:endParaRPr lang="en-GB" sz="1600" dirty="0">
              <a:latin typeface="Arial" charset="0"/>
            </a:endParaRPr>
          </a:p>
          <a:p>
            <a:pPr defTabSz="761909" eaLnBrk="1" hangingPunct="1"/>
            <a:endParaRPr lang="en-GB" sz="1600" dirty="0">
              <a:latin typeface="Arial" charset="0"/>
            </a:endParaRPr>
          </a:p>
        </p:txBody>
      </p:sp>
      <p:pic>
        <p:nvPicPr>
          <p:cNvPr id="33" name="Picture 32">
            <a:extLst>
              <a:ext uri="{FF2B5EF4-FFF2-40B4-BE49-F238E27FC236}">
                <a16:creationId xmlns:a16="http://schemas.microsoft.com/office/drawing/2014/main" id="{98621DCF-6064-4A4C-9B7C-DF21363529F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82631" y="2146499"/>
            <a:ext cx="3678426" cy="2765948"/>
          </a:xfrm>
          <a:prstGeom prst="rect">
            <a:avLst/>
          </a:prstGeom>
        </p:spPr>
      </p:pic>
    </p:spTree>
    <p:extLst>
      <p:ext uri="{BB962C8B-B14F-4D97-AF65-F5344CB8AC3E}">
        <p14:creationId xmlns:p14="http://schemas.microsoft.com/office/powerpoint/2010/main" val="1491995916"/>
      </p:ext>
    </p:extLst>
  </p:cSld>
  <p:clrMapOvr>
    <a:masterClrMapping/>
  </p:clrMapOvr>
  <p:transition>
    <p:wipe dir="r"/>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058BA36-B942-0D4F-B283-6127DAA91313}"/>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070965" y="3660616"/>
            <a:ext cx="4278058" cy="2708087"/>
          </a:xfrm>
          <a:prstGeom prst="rect">
            <a:avLst/>
          </a:prstGeom>
        </p:spPr>
      </p:pic>
      <p:sp>
        <p:nvSpPr>
          <p:cNvPr id="2" name="Title 1">
            <a:extLst>
              <a:ext uri="{FF2B5EF4-FFF2-40B4-BE49-F238E27FC236}">
                <a16:creationId xmlns:a16="http://schemas.microsoft.com/office/drawing/2014/main" id="{E8AE4DC9-4341-FF45-A8ED-DDBA98710396}"/>
              </a:ext>
            </a:extLst>
          </p:cNvPr>
          <p:cNvSpPr>
            <a:spLocks noGrp="1"/>
          </p:cNvSpPr>
          <p:nvPr>
            <p:ph type="title"/>
          </p:nvPr>
        </p:nvSpPr>
        <p:spPr>
          <a:xfrm>
            <a:off x="228342" y="121701"/>
            <a:ext cx="7254126" cy="504230"/>
          </a:xfrm>
        </p:spPr>
        <p:txBody>
          <a:bodyPr/>
          <a:lstStyle/>
          <a:p>
            <a:r>
              <a:rPr lang="en-US" sz="2800" dirty="0"/>
              <a:t>Case Study Example What Why Table</a:t>
            </a:r>
          </a:p>
        </p:txBody>
      </p:sp>
      <p:pic>
        <p:nvPicPr>
          <p:cNvPr id="4" name="Picture 3">
            <a:extLst>
              <a:ext uri="{FF2B5EF4-FFF2-40B4-BE49-F238E27FC236}">
                <a16:creationId xmlns:a16="http://schemas.microsoft.com/office/drawing/2014/main" id="{7917A38C-E92A-454C-BAB5-0FDF112F4DC2}"/>
              </a:ext>
            </a:extLst>
          </p:cNvPr>
          <p:cNvPicPr>
            <a:picLocks noChangeAspect="1"/>
          </p:cNvPicPr>
          <p:nvPr/>
        </p:nvPicPr>
        <p:blipFill>
          <a:blip r:embed="rId3"/>
          <a:stretch>
            <a:fillRect/>
          </a:stretch>
        </p:blipFill>
        <p:spPr>
          <a:xfrm>
            <a:off x="1665767" y="879732"/>
            <a:ext cx="8683257" cy="2777511"/>
          </a:xfrm>
          <a:prstGeom prst="rect">
            <a:avLst/>
          </a:prstGeom>
          <a:solidFill>
            <a:schemeClr val="accent3">
              <a:lumMod val="20000"/>
              <a:lumOff val="80000"/>
            </a:schemeClr>
          </a:solidFill>
        </p:spPr>
      </p:pic>
      <p:pic>
        <p:nvPicPr>
          <p:cNvPr id="8" name="Picture 7">
            <a:extLst>
              <a:ext uri="{FF2B5EF4-FFF2-40B4-BE49-F238E27FC236}">
                <a16:creationId xmlns:a16="http://schemas.microsoft.com/office/drawing/2014/main" id="{0E2FB541-DC38-FF42-A08E-76428E715E4B}"/>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665767" y="3660616"/>
            <a:ext cx="4278058" cy="2732437"/>
          </a:xfrm>
          <a:prstGeom prst="rect">
            <a:avLst/>
          </a:prstGeom>
        </p:spPr>
      </p:pic>
    </p:spTree>
    <p:extLst>
      <p:ext uri="{BB962C8B-B14F-4D97-AF65-F5344CB8AC3E}">
        <p14:creationId xmlns:p14="http://schemas.microsoft.com/office/powerpoint/2010/main" val="1598169114"/>
      </p:ext>
    </p:extLst>
  </p:cSld>
  <p:clrMapOvr>
    <a:masterClrMapping/>
  </p:clrMapOvr>
  <p:transition>
    <p:wipe dir="r"/>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13352819-A513-0944-B284-3DB750C9D2AB}"/>
              </a:ext>
            </a:extLst>
          </p:cNvPr>
          <p:cNvSpPr>
            <a:spLocks noGrp="1" noChangeArrowheads="1"/>
          </p:cNvSpPr>
          <p:nvPr>
            <p:ph type="title"/>
          </p:nvPr>
        </p:nvSpPr>
        <p:spPr>
          <a:xfrm>
            <a:off x="201426" y="240126"/>
            <a:ext cx="11010600" cy="664797"/>
          </a:xfrm>
        </p:spPr>
        <p:txBody>
          <a:bodyPr/>
          <a:lstStyle/>
          <a:p>
            <a:r>
              <a:rPr lang="en-GB" altLang="en-US" sz="3200" dirty="0"/>
              <a:t>Summary: What Why Table</a:t>
            </a:r>
          </a:p>
        </p:txBody>
      </p:sp>
      <p:sp>
        <p:nvSpPr>
          <p:cNvPr id="36867" name="Rectangle 3">
            <a:extLst>
              <a:ext uri="{FF2B5EF4-FFF2-40B4-BE49-F238E27FC236}">
                <a16:creationId xmlns:a16="http://schemas.microsoft.com/office/drawing/2014/main" id="{550D947C-13A0-914D-9934-490D6C0D198B}"/>
              </a:ext>
            </a:extLst>
          </p:cNvPr>
          <p:cNvSpPr>
            <a:spLocks noGrp="1" noChangeArrowheads="1"/>
          </p:cNvSpPr>
          <p:nvPr>
            <p:ph type="body" sz="quarter" idx="16"/>
          </p:nvPr>
        </p:nvSpPr>
        <p:spPr>
          <a:xfrm>
            <a:off x="375382" y="1477201"/>
            <a:ext cx="4059920" cy="4359060"/>
          </a:xfrm>
        </p:spPr>
        <p:txBody>
          <a:bodyPr/>
          <a:lstStyle/>
          <a:p>
            <a:pPr marL="0" indent="0">
              <a:buNone/>
            </a:pPr>
            <a:r>
              <a:rPr lang="en-GB" altLang="en-US" sz="2400" b="1" dirty="0"/>
              <a:t>Pros</a:t>
            </a:r>
          </a:p>
          <a:p>
            <a:r>
              <a:rPr lang="en-GB" altLang="en-US" dirty="0"/>
              <a:t>Can help systematically reduce the number of design parameters/noise factors for further consideration</a:t>
            </a:r>
          </a:p>
          <a:p>
            <a:r>
              <a:rPr lang="en-GB" altLang="en-US" dirty="0"/>
              <a:t>Can capture and record design experience</a:t>
            </a:r>
          </a:p>
          <a:p>
            <a:r>
              <a:rPr lang="en-GB" altLang="en-US" dirty="0"/>
              <a:t>Encourages team discussion and consensus decision making</a:t>
            </a:r>
          </a:p>
          <a:p>
            <a:pPr lvl="2"/>
            <a:endParaRPr lang="en-GB" altLang="en-US" dirty="0"/>
          </a:p>
          <a:p>
            <a:pPr lvl="2"/>
            <a:endParaRPr lang="en-GB" altLang="en-US" dirty="0"/>
          </a:p>
          <a:p>
            <a:endParaRPr lang="en-GB" altLang="en-US" dirty="0"/>
          </a:p>
        </p:txBody>
      </p:sp>
      <p:sp>
        <p:nvSpPr>
          <p:cNvPr id="36868" name="Rectangle 4">
            <a:extLst>
              <a:ext uri="{FF2B5EF4-FFF2-40B4-BE49-F238E27FC236}">
                <a16:creationId xmlns:a16="http://schemas.microsoft.com/office/drawing/2014/main" id="{73F27161-FE87-E84B-94D8-252EF6507707}"/>
              </a:ext>
            </a:extLst>
          </p:cNvPr>
          <p:cNvSpPr>
            <a:spLocks noGrp="1" noChangeArrowheads="1"/>
          </p:cNvSpPr>
          <p:nvPr>
            <p:ph type="body" sz="quarter" idx="17"/>
          </p:nvPr>
        </p:nvSpPr>
        <p:spPr>
          <a:xfrm>
            <a:off x="4788652" y="1477201"/>
            <a:ext cx="3187560" cy="4359060"/>
          </a:xfrm>
        </p:spPr>
        <p:txBody>
          <a:bodyPr/>
          <a:lstStyle/>
          <a:p>
            <a:pPr marL="0" indent="0">
              <a:buNone/>
            </a:pPr>
            <a:r>
              <a:rPr lang="en-GB" altLang="en-US" sz="2400" b="1" dirty="0"/>
              <a:t>Cons</a:t>
            </a:r>
          </a:p>
          <a:p>
            <a:r>
              <a:rPr lang="en-GB" altLang="en-US" dirty="0"/>
              <a:t>Objective subjectivity! can select criteria, weightings and scores to obtain any result!</a:t>
            </a:r>
          </a:p>
          <a:p>
            <a:r>
              <a:rPr lang="en-GB" altLang="en-US" dirty="0"/>
              <a:t>Can be treated as a “handle turning” process without thinking</a:t>
            </a:r>
          </a:p>
          <a:p>
            <a:r>
              <a:rPr lang="en-GB" altLang="en-US" dirty="0"/>
              <a:t>Relies on a complete P-Diagram</a:t>
            </a:r>
            <a:endParaRPr lang="en-US" altLang="en-US" dirty="0"/>
          </a:p>
        </p:txBody>
      </p:sp>
      <p:sp>
        <p:nvSpPr>
          <p:cNvPr id="6" name="Rectangle 4">
            <a:extLst>
              <a:ext uri="{FF2B5EF4-FFF2-40B4-BE49-F238E27FC236}">
                <a16:creationId xmlns:a16="http://schemas.microsoft.com/office/drawing/2014/main" id="{6EE61B5B-6364-2148-9C8D-B4D27613840B}"/>
              </a:ext>
            </a:extLst>
          </p:cNvPr>
          <p:cNvSpPr txBox="1">
            <a:spLocks noChangeArrowheads="1"/>
          </p:cNvSpPr>
          <p:nvPr/>
        </p:nvSpPr>
        <p:spPr bwMode="gray">
          <a:xfrm>
            <a:off x="8333326" y="1489159"/>
            <a:ext cx="3575908" cy="4359060"/>
          </a:xfrm>
          <a:prstGeom prst="rect">
            <a:avLst/>
          </a:prstGeom>
        </p:spPr>
        <p:txBody>
          <a:bodyPr vert="horz" wrap="square" lIns="0" tIns="0" rIns="0" bIns="0" rtlCol="0">
            <a:noAutofit/>
          </a:bodyPr>
          <a:lstStyle>
            <a:lvl1pPr marL="285750" indent="-285750" algn="l" defTabSz="1073084" rtl="0" eaLnBrk="1" latinLnBrk="0" hangingPunct="1">
              <a:lnSpc>
                <a:spcPct val="100000"/>
              </a:lnSpc>
              <a:spcBef>
                <a:spcPts val="0"/>
              </a:spcBef>
              <a:buClr>
                <a:schemeClr val="accent2"/>
              </a:buClr>
              <a:buFont typeface="Arial" panose="020B0604020202020204" pitchFamily="34" charset="0"/>
              <a:buChar char="•"/>
              <a:defRPr sz="20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8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pPr marL="0" indent="0">
              <a:buFont typeface="Arial" panose="020B0604020202020204" pitchFamily="34" charset="0"/>
              <a:buNone/>
            </a:pPr>
            <a:r>
              <a:rPr lang="en-GB" altLang="en-US" sz="2400" b="1" dirty="0"/>
              <a:t>Tips</a:t>
            </a:r>
          </a:p>
          <a:p>
            <a:r>
              <a:rPr lang="en-US" sz="2000" kern="0" dirty="0"/>
              <a:t>Use a team to identify the various factors</a:t>
            </a:r>
          </a:p>
          <a:p>
            <a:r>
              <a:rPr lang="en-US" sz="2000" kern="0" dirty="0"/>
              <a:t>Clearly define the:</a:t>
            </a:r>
          </a:p>
          <a:p>
            <a:pPr lvl="1"/>
            <a:r>
              <a:rPr lang="en-US" sz="1600" kern="0" dirty="0"/>
              <a:t>Output</a:t>
            </a:r>
          </a:p>
          <a:p>
            <a:pPr lvl="1"/>
            <a:r>
              <a:rPr lang="en-US" sz="1600" kern="0" dirty="0"/>
              <a:t>Control Factors</a:t>
            </a:r>
          </a:p>
          <a:p>
            <a:pPr lvl="1"/>
            <a:r>
              <a:rPr lang="en-US" sz="1600" kern="0" dirty="0"/>
              <a:t>Noise Factors</a:t>
            </a:r>
          </a:p>
          <a:p>
            <a:r>
              <a:rPr lang="en-US" sz="2000" kern="0" dirty="0"/>
              <a:t>Check the outcome with experience </a:t>
            </a:r>
          </a:p>
        </p:txBody>
      </p:sp>
    </p:spTree>
    <p:extLst>
      <p:ext uri="{BB962C8B-B14F-4D97-AF65-F5344CB8AC3E}">
        <p14:creationId xmlns:p14="http://schemas.microsoft.com/office/powerpoint/2010/main" val="91320205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A02DD1-5A1F-A87B-5980-03701F032830}"/>
              </a:ext>
            </a:extLst>
          </p:cNvPr>
          <p:cNvSpPr>
            <a:spLocks noGrp="1"/>
          </p:cNvSpPr>
          <p:nvPr>
            <p:ph type="title"/>
          </p:nvPr>
        </p:nvSpPr>
        <p:spPr/>
        <p:txBody>
          <a:bodyPr/>
          <a:lstStyle/>
          <a:p>
            <a:r>
              <a:rPr lang="en-GB" dirty="0"/>
              <a:t>Down the Levels</a:t>
            </a:r>
          </a:p>
        </p:txBody>
      </p:sp>
      <p:sp>
        <p:nvSpPr>
          <p:cNvPr id="4" name="Rectangle 3">
            <a:extLst>
              <a:ext uri="{FF2B5EF4-FFF2-40B4-BE49-F238E27FC236}">
                <a16:creationId xmlns:a16="http://schemas.microsoft.com/office/drawing/2014/main" id="{F24D1AA5-87C4-E200-325F-702C45F51AC6}"/>
              </a:ext>
            </a:extLst>
          </p:cNvPr>
          <p:cNvSpPr/>
          <p:nvPr/>
        </p:nvSpPr>
        <p:spPr>
          <a:xfrm>
            <a:off x="373475" y="1643743"/>
            <a:ext cx="3875314" cy="100148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Munition System</a:t>
            </a:r>
          </a:p>
        </p:txBody>
      </p:sp>
      <p:sp>
        <p:nvSpPr>
          <p:cNvPr id="5" name="Rectangle 4">
            <a:extLst>
              <a:ext uri="{FF2B5EF4-FFF2-40B4-BE49-F238E27FC236}">
                <a16:creationId xmlns:a16="http://schemas.microsoft.com/office/drawing/2014/main" id="{A91809B6-CB76-135A-C8D1-481D77B08AA8}"/>
              </a:ext>
            </a:extLst>
          </p:cNvPr>
          <p:cNvSpPr/>
          <p:nvPr/>
        </p:nvSpPr>
        <p:spPr>
          <a:xfrm>
            <a:off x="4674484" y="3162190"/>
            <a:ext cx="3875314" cy="100148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Key Subsystem (Body)</a:t>
            </a:r>
          </a:p>
        </p:txBody>
      </p:sp>
      <p:sp>
        <p:nvSpPr>
          <p:cNvPr id="6" name="Rectangle 5">
            <a:extLst>
              <a:ext uri="{FF2B5EF4-FFF2-40B4-BE49-F238E27FC236}">
                <a16:creationId xmlns:a16="http://schemas.microsoft.com/office/drawing/2014/main" id="{CB03E68E-D97A-AD00-3EF9-04CEB5FA9BBF}"/>
              </a:ext>
            </a:extLst>
          </p:cNvPr>
          <p:cNvSpPr/>
          <p:nvPr/>
        </p:nvSpPr>
        <p:spPr>
          <a:xfrm>
            <a:off x="8216782" y="4799510"/>
            <a:ext cx="3875314" cy="100148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Key Component (Base)</a:t>
            </a:r>
          </a:p>
        </p:txBody>
      </p:sp>
      <p:sp>
        <p:nvSpPr>
          <p:cNvPr id="7" name="Arrow: Right 6">
            <a:extLst>
              <a:ext uri="{FF2B5EF4-FFF2-40B4-BE49-F238E27FC236}">
                <a16:creationId xmlns:a16="http://schemas.microsoft.com/office/drawing/2014/main" id="{7F74A622-7185-4B4A-6517-4D967B9B4223}"/>
              </a:ext>
            </a:extLst>
          </p:cNvPr>
          <p:cNvSpPr/>
          <p:nvPr/>
        </p:nvSpPr>
        <p:spPr>
          <a:xfrm rot="1314898">
            <a:off x="1216427" y="4011284"/>
            <a:ext cx="6212044" cy="175446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Identification Of Criticality</a:t>
            </a:r>
          </a:p>
        </p:txBody>
      </p:sp>
    </p:spTree>
    <p:extLst>
      <p:ext uri="{BB962C8B-B14F-4D97-AF65-F5344CB8AC3E}">
        <p14:creationId xmlns:p14="http://schemas.microsoft.com/office/powerpoint/2010/main" val="1392072371"/>
      </p:ext>
    </p:extLst>
  </p:cSld>
  <p:clrMapOvr>
    <a:masterClrMapping/>
  </p:clrMapOvr>
  <p:transition>
    <p:wipe dir="r"/>
  </p:transition>
</p:sld>
</file>

<file path=ppt/slides/slide5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0" y="-20693"/>
            <a:ext cx="9404723" cy="1400530"/>
          </a:xfrm>
        </p:spPr>
        <p:txBody>
          <a:bodyPr/>
          <a:lstStyle/>
          <a:p>
            <a:r>
              <a:rPr lang="en-GB" sz="3600" dirty="0">
                <a:latin typeface="Arial" charset="0"/>
              </a:rPr>
              <a:t>Recap – What have we done?</a:t>
            </a:r>
          </a:p>
        </p:txBody>
      </p:sp>
      <p:sp>
        <p:nvSpPr>
          <p:cNvPr id="29699" name="Rectangle 3"/>
          <p:cNvSpPr>
            <a:spLocks noGrp="1" noChangeArrowheads="1"/>
          </p:cNvSpPr>
          <p:nvPr>
            <p:ph idx="1"/>
          </p:nvPr>
        </p:nvSpPr>
        <p:spPr>
          <a:xfrm>
            <a:off x="1454436" y="1008921"/>
            <a:ext cx="8281108" cy="3939540"/>
          </a:xfrm>
        </p:spPr>
        <p:txBody>
          <a:bodyPr>
            <a:normAutofit fontScale="92500" lnSpcReduction="20000"/>
          </a:bodyPr>
          <a:lstStyle/>
          <a:p>
            <a:r>
              <a:rPr lang="en-GB" sz="2000" dirty="0">
                <a:latin typeface="Arial" charset="0"/>
              </a:rPr>
              <a:t>Created a P-Diagram to capture all possible sources of variation impacting on the intended performance of the design</a:t>
            </a:r>
          </a:p>
          <a:p>
            <a:pPr lvl="1"/>
            <a:r>
              <a:rPr lang="en-GB" sz="1800" dirty="0">
                <a:latin typeface="Arial" charset="0"/>
              </a:rPr>
              <a:t>Considered </a:t>
            </a:r>
            <a:r>
              <a:rPr lang="ja-JP" altLang="en-GB" sz="1800" dirty="0">
                <a:latin typeface="Arial" charset="0"/>
              </a:rPr>
              <a:t>“</a:t>
            </a:r>
            <a:r>
              <a:rPr lang="en-GB" sz="1800" dirty="0">
                <a:latin typeface="Arial" charset="0"/>
              </a:rPr>
              <a:t>what</a:t>
            </a:r>
            <a:r>
              <a:rPr lang="ja-JP" altLang="en-GB" sz="1800" dirty="0">
                <a:latin typeface="Arial" charset="0"/>
              </a:rPr>
              <a:t>”</a:t>
            </a:r>
            <a:r>
              <a:rPr lang="en-GB" altLang="ja-JP" sz="1800" dirty="0">
                <a:latin typeface="Arial" charset="0"/>
              </a:rPr>
              <a:t> </a:t>
            </a:r>
            <a:r>
              <a:rPr lang="en-GB" sz="1800" dirty="0">
                <a:latin typeface="Arial" charset="0"/>
              </a:rPr>
              <a:t>we have control over in the design (control factors)</a:t>
            </a:r>
          </a:p>
          <a:p>
            <a:pPr lvl="1"/>
            <a:r>
              <a:rPr lang="en-GB" sz="1800" dirty="0">
                <a:latin typeface="Arial" charset="0"/>
              </a:rPr>
              <a:t>Considered </a:t>
            </a:r>
            <a:r>
              <a:rPr lang="ja-JP" altLang="en-GB" sz="1800" dirty="0">
                <a:latin typeface="Arial" charset="0"/>
              </a:rPr>
              <a:t>“</a:t>
            </a:r>
            <a:r>
              <a:rPr lang="en-GB" sz="1800" dirty="0">
                <a:latin typeface="Arial" charset="0"/>
              </a:rPr>
              <a:t>why</a:t>
            </a:r>
            <a:r>
              <a:rPr lang="ja-JP" altLang="en-GB" sz="1800" dirty="0">
                <a:latin typeface="Arial" charset="0"/>
              </a:rPr>
              <a:t>”</a:t>
            </a:r>
            <a:r>
              <a:rPr lang="en-GB" sz="1800" dirty="0">
                <a:latin typeface="Arial" charset="0"/>
              </a:rPr>
              <a:t> the primary output might vary (noise factors). </a:t>
            </a:r>
          </a:p>
          <a:p>
            <a:r>
              <a:rPr lang="en-GB" sz="2000" dirty="0">
                <a:latin typeface="Arial" charset="0"/>
              </a:rPr>
              <a:t>Created a What-Why table to capture the expected influence of indirect noise factors on control factors and to allow prioritisation of subsequent data collection and analysis</a:t>
            </a:r>
          </a:p>
          <a:p>
            <a:r>
              <a:rPr lang="en-GB" sz="2000" dirty="0">
                <a:latin typeface="Arial" charset="0"/>
              </a:rPr>
              <a:t>We have also identified some of the Critical Design Parameters (CDP). These need to given appropriate target values by:</a:t>
            </a:r>
          </a:p>
          <a:p>
            <a:pPr lvl="1"/>
            <a:r>
              <a:rPr lang="en-GB" sz="1600" dirty="0">
                <a:latin typeface="Arial" charset="0"/>
              </a:rPr>
              <a:t>Robust Design – can we find suitable target values for the CDP that make it insensitive to design.</a:t>
            </a:r>
          </a:p>
          <a:p>
            <a:pPr lvl="1"/>
            <a:r>
              <a:rPr lang="en-GB" sz="1600" dirty="0">
                <a:latin typeface="Arial" charset="0"/>
              </a:rPr>
              <a:t>Manufacturing System Design – can we design the Manufacturing System to not  cause variation in the CDP.</a:t>
            </a:r>
          </a:p>
        </p:txBody>
      </p:sp>
      <p:sp>
        <p:nvSpPr>
          <p:cNvPr id="2" name="TextBox 1"/>
          <p:cNvSpPr txBox="1"/>
          <p:nvPr/>
        </p:nvSpPr>
        <p:spPr>
          <a:xfrm>
            <a:off x="2523507" y="5264303"/>
            <a:ext cx="6416607" cy="584776"/>
          </a:xfrm>
          <a:prstGeom prst="rect">
            <a:avLst/>
          </a:prstGeom>
        </p:spPr>
        <p:style>
          <a:lnRef idx="0">
            <a:schemeClr val="accent2"/>
          </a:lnRef>
          <a:fillRef idx="3">
            <a:schemeClr val="accent2"/>
          </a:fillRef>
          <a:effectRef idx="3">
            <a:schemeClr val="accent2"/>
          </a:effectRef>
          <a:fontRef idx="minor">
            <a:schemeClr val="lt1"/>
          </a:fontRef>
        </p:style>
        <p:txBody>
          <a:bodyPr wrap="square" lIns="91429" tIns="45715" rIns="91429" bIns="45715" rtlCol="0">
            <a:spAutoFit/>
          </a:bodyPr>
          <a:lstStyle/>
          <a:p>
            <a:r>
              <a:rPr lang="en-US" sz="3200" dirty="0"/>
              <a:t>We can now update our QFD 2 </a:t>
            </a:r>
          </a:p>
        </p:txBody>
      </p:sp>
    </p:spTree>
    <p:extLst>
      <p:ext uri="{BB962C8B-B14F-4D97-AF65-F5344CB8AC3E}">
        <p14:creationId xmlns:p14="http://schemas.microsoft.com/office/powerpoint/2010/main" val="2064054747"/>
      </p:ext>
    </p:extLst>
  </p:cSld>
  <p:clrMapOvr>
    <a:masterClrMapping/>
  </p:clrMapOvr>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6489700" cy="415459"/>
          </a:xfrm>
        </p:spPr>
        <p:txBody>
          <a:bodyPr/>
          <a:lstStyle/>
          <a:p>
            <a:r>
              <a:rPr lang="en-US" sz="3600" dirty="0"/>
              <a:t>In other words</a:t>
            </a:r>
          </a:p>
        </p:txBody>
      </p:sp>
      <p:sp>
        <p:nvSpPr>
          <p:cNvPr id="3" name="Slide Number Placeholder 2"/>
          <p:cNvSpPr>
            <a:spLocks noGrp="1"/>
          </p:cNvSpPr>
          <p:nvPr>
            <p:ph type="sldNum" sz="quarter" idx="4"/>
          </p:nvPr>
        </p:nvSpPr>
        <p:spPr/>
        <p:txBody>
          <a:bodyPr/>
          <a:lstStyle/>
          <a:p>
            <a:fld id="{714C567D-0E37-3E41-B6D4-8C0AC45026B9}" type="slidenum">
              <a:rPr lang="en-US" smtClean="0"/>
              <a:pPr/>
              <a:t>53</a:t>
            </a:fld>
            <a:endParaRPr lang="en-US" dirty="0"/>
          </a:p>
        </p:txBody>
      </p:sp>
      <p:grpSp>
        <p:nvGrpSpPr>
          <p:cNvPr id="5" name="Group 4"/>
          <p:cNvGrpSpPr>
            <a:grpSpLocks/>
          </p:cNvGrpSpPr>
          <p:nvPr/>
        </p:nvGrpSpPr>
        <p:grpSpPr bwMode="auto">
          <a:xfrm>
            <a:off x="2283036" y="1291833"/>
            <a:ext cx="4600260" cy="4411663"/>
            <a:chOff x="383" y="967"/>
            <a:chExt cx="2949" cy="2903"/>
          </a:xfrm>
        </p:grpSpPr>
        <p:sp>
          <p:nvSpPr>
            <p:cNvPr id="6" name="Rectangle 5"/>
            <p:cNvSpPr>
              <a:spLocks noChangeArrowheads="1"/>
            </p:cNvSpPr>
            <p:nvPr/>
          </p:nvSpPr>
          <p:spPr bwMode="auto">
            <a:xfrm>
              <a:off x="1440" y="1248"/>
              <a:ext cx="192" cy="2304"/>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pPr algn="ctr" eaLnBrk="0" hangingPunct="0"/>
              <a:endParaRPr lang="en-US" sz="1400" dirty="0">
                <a:latin typeface="Times New Roman" charset="0"/>
              </a:endParaRPr>
            </a:p>
          </p:txBody>
        </p:sp>
        <p:sp>
          <p:nvSpPr>
            <p:cNvPr id="7" name="Rectangle 6"/>
            <p:cNvSpPr>
              <a:spLocks noChangeArrowheads="1"/>
            </p:cNvSpPr>
            <p:nvPr/>
          </p:nvSpPr>
          <p:spPr bwMode="auto">
            <a:xfrm>
              <a:off x="1632" y="1248"/>
              <a:ext cx="192" cy="2304"/>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8" name="Rectangle 7"/>
            <p:cNvSpPr>
              <a:spLocks noChangeArrowheads="1"/>
            </p:cNvSpPr>
            <p:nvPr/>
          </p:nvSpPr>
          <p:spPr bwMode="auto">
            <a:xfrm>
              <a:off x="1824" y="1248"/>
              <a:ext cx="192" cy="2304"/>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 name="Rectangle 8"/>
            <p:cNvSpPr>
              <a:spLocks noChangeArrowheads="1"/>
            </p:cNvSpPr>
            <p:nvPr/>
          </p:nvSpPr>
          <p:spPr bwMode="auto">
            <a:xfrm>
              <a:off x="2016" y="1248"/>
              <a:ext cx="192" cy="2304"/>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10" name="Rectangle 9"/>
            <p:cNvSpPr>
              <a:spLocks noChangeArrowheads="1"/>
            </p:cNvSpPr>
            <p:nvPr/>
          </p:nvSpPr>
          <p:spPr bwMode="auto">
            <a:xfrm>
              <a:off x="2208" y="1248"/>
              <a:ext cx="192" cy="2304"/>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11" name="Rectangle 10"/>
            <p:cNvSpPr>
              <a:spLocks noChangeArrowheads="1"/>
            </p:cNvSpPr>
            <p:nvPr/>
          </p:nvSpPr>
          <p:spPr bwMode="auto">
            <a:xfrm>
              <a:off x="2592" y="1248"/>
              <a:ext cx="192" cy="2304"/>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12" name="Rectangle 11"/>
            <p:cNvSpPr>
              <a:spLocks noChangeArrowheads="1"/>
            </p:cNvSpPr>
            <p:nvPr/>
          </p:nvSpPr>
          <p:spPr bwMode="auto">
            <a:xfrm>
              <a:off x="2400" y="1248"/>
              <a:ext cx="192" cy="2304"/>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13" name="Rectangle 12"/>
            <p:cNvSpPr>
              <a:spLocks noChangeArrowheads="1"/>
            </p:cNvSpPr>
            <p:nvPr/>
          </p:nvSpPr>
          <p:spPr bwMode="auto">
            <a:xfrm rot="16200000">
              <a:off x="1762" y="446"/>
              <a:ext cx="192" cy="2949"/>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14" name="Rectangle 13"/>
            <p:cNvSpPr>
              <a:spLocks noChangeArrowheads="1"/>
            </p:cNvSpPr>
            <p:nvPr/>
          </p:nvSpPr>
          <p:spPr bwMode="auto">
            <a:xfrm rot="16200000">
              <a:off x="1762" y="638"/>
              <a:ext cx="192" cy="2949"/>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vert="eaVert" wrap="none" anchor="ctr"/>
            <a:lstStyle/>
            <a:p>
              <a:pPr algn="ctr" eaLnBrk="0" hangingPunct="0"/>
              <a:endParaRPr lang="en-US" sz="2000" dirty="0">
                <a:latin typeface="Times New Roman" charset="0"/>
              </a:endParaRPr>
            </a:p>
          </p:txBody>
        </p:sp>
        <p:sp>
          <p:nvSpPr>
            <p:cNvPr id="15" name="Rectangle 14"/>
            <p:cNvSpPr>
              <a:spLocks noChangeArrowheads="1"/>
            </p:cNvSpPr>
            <p:nvPr/>
          </p:nvSpPr>
          <p:spPr bwMode="auto">
            <a:xfrm rot="16200000">
              <a:off x="1762" y="830"/>
              <a:ext cx="192" cy="2949"/>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16" name="Rectangle 15"/>
            <p:cNvSpPr>
              <a:spLocks noChangeArrowheads="1"/>
            </p:cNvSpPr>
            <p:nvPr/>
          </p:nvSpPr>
          <p:spPr bwMode="auto">
            <a:xfrm rot="16200000">
              <a:off x="1762" y="1022"/>
              <a:ext cx="192" cy="2949"/>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17" name="Rectangle 16"/>
            <p:cNvSpPr>
              <a:spLocks noChangeArrowheads="1"/>
            </p:cNvSpPr>
            <p:nvPr/>
          </p:nvSpPr>
          <p:spPr bwMode="auto">
            <a:xfrm rot="16200000">
              <a:off x="1762" y="1406"/>
              <a:ext cx="192" cy="2949"/>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19" name="Text Box 18"/>
            <p:cNvSpPr txBox="1">
              <a:spLocks noChangeArrowheads="1"/>
            </p:cNvSpPr>
            <p:nvPr/>
          </p:nvSpPr>
          <p:spPr bwMode="auto">
            <a:xfrm>
              <a:off x="470" y="1543"/>
              <a:ext cx="595" cy="2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WHAT</a:t>
              </a:r>
            </a:p>
          </p:txBody>
        </p:sp>
        <p:sp>
          <p:nvSpPr>
            <p:cNvPr id="20" name="Text Box 19"/>
            <p:cNvSpPr txBox="1">
              <a:spLocks noChangeArrowheads="1"/>
            </p:cNvSpPr>
            <p:nvPr/>
          </p:nvSpPr>
          <p:spPr bwMode="auto">
            <a:xfrm>
              <a:off x="1910" y="967"/>
              <a:ext cx="508" cy="2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HOW</a:t>
              </a:r>
            </a:p>
          </p:txBody>
        </p:sp>
        <p:sp>
          <p:nvSpPr>
            <p:cNvPr id="21" name="Rectangle 20"/>
            <p:cNvSpPr>
              <a:spLocks noChangeArrowheads="1"/>
            </p:cNvSpPr>
            <p:nvPr/>
          </p:nvSpPr>
          <p:spPr bwMode="auto">
            <a:xfrm rot="16200000">
              <a:off x="1762" y="1214"/>
              <a:ext cx="192" cy="2949"/>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grpSp>
          <p:nvGrpSpPr>
            <p:cNvPr id="22" name="Group 21"/>
            <p:cNvGrpSpPr>
              <a:grpSpLocks/>
            </p:cNvGrpSpPr>
            <p:nvPr/>
          </p:nvGrpSpPr>
          <p:grpSpPr bwMode="auto">
            <a:xfrm>
              <a:off x="1488" y="1872"/>
              <a:ext cx="96" cy="96"/>
              <a:chOff x="3648" y="2400"/>
              <a:chExt cx="96" cy="96"/>
            </a:xfrm>
          </p:grpSpPr>
          <p:sp>
            <p:nvSpPr>
              <p:cNvPr id="38" name="Oval 22"/>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39" name="Oval 23"/>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grpSp>
        <p:grpSp>
          <p:nvGrpSpPr>
            <p:cNvPr id="23" name="Group 24"/>
            <p:cNvGrpSpPr>
              <a:grpSpLocks/>
            </p:cNvGrpSpPr>
            <p:nvPr/>
          </p:nvGrpSpPr>
          <p:grpSpPr bwMode="auto">
            <a:xfrm>
              <a:off x="2064" y="2640"/>
              <a:ext cx="96" cy="96"/>
              <a:chOff x="3648" y="2400"/>
              <a:chExt cx="96" cy="96"/>
            </a:xfrm>
          </p:grpSpPr>
          <p:sp>
            <p:nvSpPr>
              <p:cNvPr id="36" name="Oval 25"/>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37" name="Oval 26"/>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grpSp>
        <p:grpSp>
          <p:nvGrpSpPr>
            <p:cNvPr id="24" name="Group 27"/>
            <p:cNvGrpSpPr>
              <a:grpSpLocks/>
            </p:cNvGrpSpPr>
            <p:nvPr/>
          </p:nvGrpSpPr>
          <p:grpSpPr bwMode="auto">
            <a:xfrm>
              <a:off x="1680" y="2064"/>
              <a:ext cx="96" cy="96"/>
              <a:chOff x="3648" y="2400"/>
              <a:chExt cx="96" cy="96"/>
            </a:xfrm>
          </p:grpSpPr>
          <p:sp>
            <p:nvSpPr>
              <p:cNvPr id="34" name="Oval 28"/>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35" name="Oval 29"/>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grpSp>
        <p:sp>
          <p:nvSpPr>
            <p:cNvPr id="25" name="Oval 30"/>
            <p:cNvSpPr>
              <a:spLocks noChangeArrowheads="1"/>
            </p:cNvSpPr>
            <p:nvPr/>
          </p:nvSpPr>
          <p:spPr bwMode="auto">
            <a:xfrm>
              <a:off x="1488" y="2256"/>
              <a:ext cx="96" cy="96"/>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26" name="Oval 31"/>
            <p:cNvSpPr>
              <a:spLocks noChangeArrowheads="1"/>
            </p:cNvSpPr>
            <p:nvPr/>
          </p:nvSpPr>
          <p:spPr bwMode="auto">
            <a:xfrm>
              <a:off x="2064" y="1872"/>
              <a:ext cx="96" cy="96"/>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27" name="Oval 32"/>
            <p:cNvSpPr>
              <a:spLocks noChangeArrowheads="1"/>
            </p:cNvSpPr>
            <p:nvPr/>
          </p:nvSpPr>
          <p:spPr bwMode="auto">
            <a:xfrm>
              <a:off x="1488" y="2640"/>
              <a:ext cx="96" cy="96"/>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28" name="AutoShape 34"/>
            <p:cNvSpPr>
              <a:spLocks noChangeArrowheads="1"/>
            </p:cNvSpPr>
            <p:nvPr/>
          </p:nvSpPr>
          <p:spPr bwMode="auto">
            <a:xfrm>
              <a:off x="1680" y="2832"/>
              <a:ext cx="96" cy="96"/>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29" name="AutoShape 35"/>
            <p:cNvSpPr>
              <a:spLocks noChangeArrowheads="1"/>
            </p:cNvSpPr>
            <p:nvPr/>
          </p:nvSpPr>
          <p:spPr bwMode="auto">
            <a:xfrm>
              <a:off x="2448" y="2640"/>
              <a:ext cx="96" cy="96"/>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30" name="AutoShape 36"/>
            <p:cNvSpPr>
              <a:spLocks noChangeArrowheads="1"/>
            </p:cNvSpPr>
            <p:nvPr/>
          </p:nvSpPr>
          <p:spPr bwMode="auto">
            <a:xfrm>
              <a:off x="2640" y="1872"/>
              <a:ext cx="96" cy="96"/>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31" name="AutoShape 37"/>
            <p:cNvSpPr>
              <a:spLocks noChangeArrowheads="1"/>
            </p:cNvSpPr>
            <p:nvPr/>
          </p:nvSpPr>
          <p:spPr bwMode="auto">
            <a:xfrm>
              <a:off x="1488" y="2064"/>
              <a:ext cx="96" cy="96"/>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32" name="Oval 38"/>
            <p:cNvSpPr>
              <a:spLocks noChangeArrowheads="1"/>
            </p:cNvSpPr>
            <p:nvPr/>
          </p:nvSpPr>
          <p:spPr bwMode="auto">
            <a:xfrm>
              <a:off x="2448" y="2256"/>
              <a:ext cx="96" cy="96"/>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33" name="Text Box 39"/>
            <p:cNvSpPr txBox="1">
              <a:spLocks noChangeArrowheads="1"/>
            </p:cNvSpPr>
            <p:nvPr/>
          </p:nvSpPr>
          <p:spPr bwMode="auto">
            <a:xfrm>
              <a:off x="1599" y="3607"/>
              <a:ext cx="1043" cy="2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HOW MUCH</a:t>
              </a:r>
            </a:p>
          </p:txBody>
        </p:sp>
      </p:grpSp>
      <p:sp>
        <p:nvSpPr>
          <p:cNvPr id="40" name="TextBox 39"/>
          <p:cNvSpPr txBox="1"/>
          <p:nvPr/>
        </p:nvSpPr>
        <p:spPr>
          <a:xfrm>
            <a:off x="1678548" y="1060986"/>
            <a:ext cx="184644" cy="369322"/>
          </a:xfrm>
          <a:prstGeom prst="rect">
            <a:avLst/>
          </a:prstGeom>
          <a:noFill/>
        </p:spPr>
        <p:txBody>
          <a:bodyPr wrap="square" lIns="91429" tIns="45715" rIns="91429" bIns="45715" rtlCol="0">
            <a:spAutoFit/>
          </a:bodyPr>
          <a:lstStyle/>
          <a:p>
            <a:endParaRPr lang="en-US" sz="1800" dirty="0"/>
          </a:p>
        </p:txBody>
      </p:sp>
      <p:grpSp>
        <p:nvGrpSpPr>
          <p:cNvPr id="41" name="Group 40"/>
          <p:cNvGrpSpPr/>
          <p:nvPr/>
        </p:nvGrpSpPr>
        <p:grpSpPr>
          <a:xfrm>
            <a:off x="2281160" y="2591047"/>
            <a:ext cx="1658519" cy="1749934"/>
            <a:chOff x="2800914" y="2401258"/>
            <a:chExt cx="1658519" cy="1749934"/>
          </a:xfrm>
        </p:grpSpPr>
        <p:sp>
          <p:nvSpPr>
            <p:cNvPr id="42" name="Rectangle 41"/>
            <p:cNvSpPr/>
            <p:nvPr/>
          </p:nvSpPr>
          <p:spPr>
            <a:xfrm>
              <a:off x="2802655" y="2401258"/>
              <a:ext cx="1656778" cy="291946"/>
            </a:xfrm>
            <a:prstGeom prst="rect">
              <a:avLst/>
            </a:prstGeom>
            <a:solidFill>
              <a:schemeClr val="accent5">
                <a:lumMod val="90000"/>
              </a:schemeClr>
            </a:solidFill>
            <a:ln/>
          </p:spPr>
          <p:style>
            <a:lnRef idx="1">
              <a:schemeClr val="accent6"/>
            </a:lnRef>
            <a:fillRef idx="2">
              <a:schemeClr val="accent6"/>
            </a:fillRef>
            <a:effectRef idx="1">
              <a:schemeClr val="accent6"/>
            </a:effectRef>
            <a:fontRef idx="minor">
              <a:schemeClr val="dk1"/>
            </a:fontRef>
          </p:style>
          <p:txBody>
            <a:bodyPr rtlCol="0" anchor="ctr"/>
            <a:lstStyle/>
            <a:p>
              <a:pPr algn="ctr"/>
              <a:r>
                <a:rPr lang="en-US" sz="1200" dirty="0"/>
                <a:t>Functional RQMT</a:t>
              </a:r>
              <a:r>
                <a:rPr lang="en-US" sz="1200" baseline="-25000" dirty="0"/>
                <a:t>1</a:t>
              </a:r>
              <a:r>
                <a:rPr lang="en-US" sz="1200" dirty="0"/>
                <a:t> </a:t>
              </a:r>
              <a:endParaRPr lang="en-US" sz="900" dirty="0"/>
            </a:p>
          </p:txBody>
        </p:sp>
        <p:sp>
          <p:nvSpPr>
            <p:cNvPr id="43" name="Rectangle 42"/>
            <p:cNvSpPr/>
            <p:nvPr/>
          </p:nvSpPr>
          <p:spPr>
            <a:xfrm>
              <a:off x="2801785" y="2699632"/>
              <a:ext cx="1656778" cy="291946"/>
            </a:xfrm>
            <a:prstGeom prst="rect">
              <a:avLst/>
            </a:prstGeom>
            <a:solidFill>
              <a:srgbClr val="BADDE1"/>
            </a:solidFill>
            <a:ln>
              <a:solidFill>
                <a:srgbClr val="000000"/>
              </a:solidFill>
            </a:ln>
          </p:spPr>
          <p:style>
            <a:lnRef idx="1">
              <a:schemeClr val="accent1"/>
            </a:lnRef>
            <a:fillRef idx="2">
              <a:schemeClr val="accent1"/>
            </a:fillRef>
            <a:effectRef idx="1">
              <a:schemeClr val="accent1"/>
            </a:effectRef>
            <a:fontRef idx="minor">
              <a:schemeClr val="dk1"/>
            </a:fontRef>
          </p:style>
          <p:txBody>
            <a:bodyPr rtlCol="0" anchor="ctr"/>
            <a:lstStyle/>
            <a:p>
              <a:pPr algn="ctr"/>
              <a:r>
                <a:rPr lang="en-US" sz="1200" dirty="0"/>
                <a:t>Functional RQMT</a:t>
              </a:r>
              <a:r>
                <a:rPr lang="en-US" sz="1200" baseline="-25000" dirty="0"/>
                <a:t>2</a:t>
              </a:r>
              <a:r>
                <a:rPr lang="en-US" sz="1200" dirty="0"/>
                <a:t> </a:t>
              </a:r>
              <a:endParaRPr lang="en-US" sz="900" dirty="0"/>
            </a:p>
          </p:txBody>
        </p:sp>
        <p:sp>
          <p:nvSpPr>
            <p:cNvPr id="44" name="Rectangle 43"/>
            <p:cNvSpPr/>
            <p:nvPr/>
          </p:nvSpPr>
          <p:spPr>
            <a:xfrm>
              <a:off x="2800915" y="2990707"/>
              <a:ext cx="1656778" cy="291946"/>
            </a:xfrm>
            <a:prstGeom prst="rect">
              <a:avLst/>
            </a:prstGeom>
            <a:solidFill>
              <a:srgbClr val="BADDE1"/>
            </a:solidFill>
            <a:ln>
              <a:solidFill>
                <a:srgbClr val="000000"/>
              </a:solidFill>
            </a:ln>
          </p:spPr>
          <p:style>
            <a:lnRef idx="1">
              <a:schemeClr val="accent1"/>
            </a:lnRef>
            <a:fillRef idx="2">
              <a:schemeClr val="accent1"/>
            </a:fillRef>
            <a:effectRef idx="1">
              <a:schemeClr val="accent1"/>
            </a:effectRef>
            <a:fontRef idx="minor">
              <a:schemeClr val="dk1"/>
            </a:fontRef>
          </p:style>
          <p:txBody>
            <a:bodyPr rtlCol="0" anchor="ctr"/>
            <a:lstStyle/>
            <a:p>
              <a:pPr algn="ctr"/>
              <a:r>
                <a:rPr lang="en-US" sz="1200" dirty="0"/>
                <a:t>Functional RQMT</a:t>
              </a:r>
              <a:r>
                <a:rPr lang="en-US" sz="1200" baseline="-25000" dirty="0"/>
                <a:t>3</a:t>
              </a:r>
              <a:r>
                <a:rPr lang="en-US" sz="1200" dirty="0"/>
                <a:t> </a:t>
              </a:r>
              <a:endParaRPr lang="en-US" sz="900" dirty="0"/>
            </a:p>
          </p:txBody>
        </p:sp>
        <p:sp>
          <p:nvSpPr>
            <p:cNvPr id="45" name="Rectangle 44"/>
            <p:cNvSpPr/>
            <p:nvPr/>
          </p:nvSpPr>
          <p:spPr>
            <a:xfrm>
              <a:off x="2800915" y="3282653"/>
              <a:ext cx="1656778" cy="291946"/>
            </a:xfrm>
            <a:prstGeom prst="rect">
              <a:avLst/>
            </a:prstGeom>
            <a:solidFill>
              <a:srgbClr val="BADDE1"/>
            </a:solidFill>
            <a:ln>
              <a:solidFill>
                <a:srgbClr val="000000"/>
              </a:solidFill>
            </a:ln>
          </p:spPr>
          <p:style>
            <a:lnRef idx="1">
              <a:schemeClr val="accent1"/>
            </a:lnRef>
            <a:fillRef idx="2">
              <a:schemeClr val="accent1"/>
            </a:fillRef>
            <a:effectRef idx="1">
              <a:schemeClr val="accent1"/>
            </a:effectRef>
            <a:fontRef idx="minor">
              <a:schemeClr val="dk1"/>
            </a:fontRef>
          </p:style>
          <p:txBody>
            <a:bodyPr rtlCol="0" anchor="ctr"/>
            <a:lstStyle/>
            <a:p>
              <a:pPr algn="ctr"/>
              <a:r>
                <a:rPr lang="en-US" sz="1200" dirty="0"/>
                <a:t>Functional RQMT</a:t>
              </a:r>
              <a:r>
                <a:rPr lang="en-US" sz="1200" baseline="-25000" dirty="0"/>
                <a:t>4</a:t>
              </a:r>
              <a:r>
                <a:rPr lang="en-US" sz="1200" dirty="0"/>
                <a:t> </a:t>
              </a:r>
              <a:endParaRPr lang="en-US" sz="900" dirty="0"/>
            </a:p>
          </p:txBody>
        </p:sp>
        <p:sp>
          <p:nvSpPr>
            <p:cNvPr id="46" name="Rectangle 45"/>
            <p:cNvSpPr/>
            <p:nvPr/>
          </p:nvSpPr>
          <p:spPr>
            <a:xfrm>
              <a:off x="2800914" y="3574599"/>
              <a:ext cx="1656778" cy="291946"/>
            </a:xfrm>
            <a:prstGeom prst="rect">
              <a:avLst/>
            </a:prstGeom>
            <a:solidFill>
              <a:srgbClr val="BADDE1"/>
            </a:solidFill>
            <a:ln>
              <a:solidFill>
                <a:srgbClr val="000000"/>
              </a:solidFill>
            </a:ln>
          </p:spPr>
          <p:style>
            <a:lnRef idx="1">
              <a:schemeClr val="accent1"/>
            </a:lnRef>
            <a:fillRef idx="2">
              <a:schemeClr val="accent1"/>
            </a:fillRef>
            <a:effectRef idx="1">
              <a:schemeClr val="accent1"/>
            </a:effectRef>
            <a:fontRef idx="minor">
              <a:schemeClr val="dk1"/>
            </a:fontRef>
          </p:style>
          <p:txBody>
            <a:bodyPr rtlCol="0" anchor="ctr"/>
            <a:lstStyle/>
            <a:p>
              <a:pPr algn="ctr"/>
              <a:r>
                <a:rPr lang="en-US" sz="1200" dirty="0"/>
                <a:t>Functional RQMT</a:t>
              </a:r>
              <a:r>
                <a:rPr lang="en-US" sz="1200" baseline="-25000" dirty="0"/>
                <a:t>5</a:t>
              </a:r>
              <a:r>
                <a:rPr lang="en-US" sz="1200" dirty="0"/>
                <a:t> </a:t>
              </a:r>
              <a:endParaRPr lang="en-US" sz="900" dirty="0"/>
            </a:p>
          </p:txBody>
        </p:sp>
        <p:sp>
          <p:nvSpPr>
            <p:cNvPr id="47" name="Rectangle 46"/>
            <p:cNvSpPr/>
            <p:nvPr/>
          </p:nvSpPr>
          <p:spPr>
            <a:xfrm>
              <a:off x="2800915" y="3859246"/>
              <a:ext cx="1656778" cy="291946"/>
            </a:xfrm>
            <a:prstGeom prst="rect">
              <a:avLst/>
            </a:prstGeom>
            <a:solidFill>
              <a:srgbClr val="BADDE1"/>
            </a:solidFill>
            <a:ln>
              <a:solidFill>
                <a:srgbClr val="000000"/>
              </a:solidFill>
            </a:ln>
          </p:spPr>
          <p:style>
            <a:lnRef idx="1">
              <a:schemeClr val="accent1"/>
            </a:lnRef>
            <a:fillRef idx="2">
              <a:schemeClr val="accent1"/>
            </a:fillRef>
            <a:effectRef idx="1">
              <a:schemeClr val="accent1"/>
            </a:effectRef>
            <a:fontRef idx="minor">
              <a:schemeClr val="dk1"/>
            </a:fontRef>
          </p:style>
          <p:txBody>
            <a:bodyPr rtlCol="0" anchor="ctr"/>
            <a:lstStyle/>
            <a:p>
              <a:pPr algn="ctr"/>
              <a:r>
                <a:rPr lang="en-US" sz="1200" dirty="0"/>
                <a:t>Functional RQMT</a:t>
              </a:r>
              <a:r>
                <a:rPr lang="en-US" sz="1200" baseline="-25000" dirty="0"/>
                <a:t>6</a:t>
              </a:r>
              <a:r>
                <a:rPr lang="en-US" sz="1200" dirty="0"/>
                <a:t> </a:t>
              </a:r>
              <a:endParaRPr lang="en-US" sz="900" dirty="0"/>
            </a:p>
          </p:txBody>
        </p:sp>
      </p:grpSp>
      <p:grpSp>
        <p:nvGrpSpPr>
          <p:cNvPr id="48" name="Group 47"/>
          <p:cNvGrpSpPr/>
          <p:nvPr/>
        </p:nvGrpSpPr>
        <p:grpSpPr>
          <a:xfrm>
            <a:off x="3922861" y="1708989"/>
            <a:ext cx="2117360" cy="886405"/>
            <a:chOff x="4442617" y="1519200"/>
            <a:chExt cx="2117360" cy="886405"/>
          </a:xfrm>
        </p:grpSpPr>
        <p:sp>
          <p:nvSpPr>
            <p:cNvPr id="49" name="Rectangle 48"/>
            <p:cNvSpPr/>
            <p:nvPr/>
          </p:nvSpPr>
          <p:spPr>
            <a:xfrm>
              <a:off x="4442617" y="1519200"/>
              <a:ext cx="317297" cy="886405"/>
            </a:xfrm>
            <a:prstGeom prst="rect">
              <a:avLst/>
            </a:prstGeom>
            <a:solidFill>
              <a:schemeClr val="bg1"/>
            </a:solidFill>
            <a:ln>
              <a:solidFill>
                <a:srgbClr val="000000"/>
              </a:solidFill>
            </a:ln>
          </p:spPr>
          <p:style>
            <a:lnRef idx="1">
              <a:schemeClr val="accent1"/>
            </a:lnRef>
            <a:fillRef idx="3">
              <a:schemeClr val="accent1"/>
            </a:fillRef>
            <a:effectRef idx="2">
              <a:schemeClr val="accent1"/>
            </a:effectRef>
            <a:fontRef idx="minor">
              <a:schemeClr val="lt1"/>
            </a:fontRef>
          </p:style>
          <p:txBody>
            <a:bodyPr vert="vert270" lIns="36000" rIns="36000" anchor="ctr"/>
            <a:lstStyle/>
            <a:p>
              <a:pPr algn="ctr">
                <a:defRPr/>
              </a:pPr>
              <a:r>
                <a:rPr lang="en-US" sz="1200" dirty="0">
                  <a:solidFill>
                    <a:srgbClr val="000000"/>
                  </a:solidFill>
                </a:rPr>
                <a:t>Solution</a:t>
              </a:r>
              <a:r>
                <a:rPr lang="en-US" sz="1200" baseline="-25000" dirty="0">
                  <a:solidFill>
                    <a:srgbClr val="000000"/>
                  </a:solidFill>
                </a:rPr>
                <a:t>1</a:t>
              </a:r>
              <a:endParaRPr lang="en-US" sz="1200" dirty="0">
                <a:solidFill>
                  <a:srgbClr val="000000"/>
                </a:solidFill>
              </a:endParaRPr>
            </a:p>
          </p:txBody>
        </p:sp>
        <p:sp>
          <p:nvSpPr>
            <p:cNvPr id="50" name="Rectangle 49"/>
            <p:cNvSpPr/>
            <p:nvPr/>
          </p:nvSpPr>
          <p:spPr>
            <a:xfrm>
              <a:off x="4743763" y="1528415"/>
              <a:ext cx="317297" cy="873042"/>
            </a:xfrm>
            <a:prstGeom prst="rect">
              <a:avLst/>
            </a:prstGeom>
            <a:solidFill>
              <a:schemeClr val="bg1"/>
            </a:solidFill>
            <a:ln>
              <a:solidFill>
                <a:srgbClr val="000000"/>
              </a:solidFill>
            </a:ln>
          </p:spPr>
          <p:style>
            <a:lnRef idx="1">
              <a:schemeClr val="accent1"/>
            </a:lnRef>
            <a:fillRef idx="3">
              <a:schemeClr val="accent1"/>
            </a:fillRef>
            <a:effectRef idx="2">
              <a:schemeClr val="accent1"/>
            </a:effectRef>
            <a:fontRef idx="minor">
              <a:schemeClr val="lt1"/>
            </a:fontRef>
          </p:style>
          <p:txBody>
            <a:bodyPr vert="vert270" lIns="36000" rIns="36000" anchor="ctr"/>
            <a:lstStyle/>
            <a:p>
              <a:pPr algn="ctr">
                <a:defRPr/>
              </a:pPr>
              <a:r>
                <a:rPr lang="en-US" sz="1200" dirty="0">
                  <a:solidFill>
                    <a:srgbClr val="000000"/>
                  </a:solidFill>
                </a:rPr>
                <a:t>Solution</a:t>
              </a:r>
              <a:r>
                <a:rPr lang="en-US" sz="1200" baseline="-25000" dirty="0">
                  <a:solidFill>
                    <a:srgbClr val="000000"/>
                  </a:solidFill>
                </a:rPr>
                <a:t>2</a:t>
              </a:r>
              <a:endParaRPr lang="en-US" sz="1200" dirty="0">
                <a:solidFill>
                  <a:srgbClr val="000000"/>
                </a:solidFill>
              </a:endParaRPr>
            </a:p>
          </p:txBody>
        </p:sp>
        <p:sp>
          <p:nvSpPr>
            <p:cNvPr id="51" name="Rectangle 50"/>
            <p:cNvSpPr/>
            <p:nvPr/>
          </p:nvSpPr>
          <p:spPr>
            <a:xfrm>
              <a:off x="5041259" y="1528416"/>
              <a:ext cx="317297" cy="873042"/>
            </a:xfrm>
            <a:prstGeom prst="rect">
              <a:avLst/>
            </a:prstGeom>
            <a:solidFill>
              <a:schemeClr val="bg1"/>
            </a:solidFill>
            <a:ln>
              <a:solidFill>
                <a:srgbClr val="000000"/>
              </a:solidFill>
            </a:ln>
          </p:spPr>
          <p:style>
            <a:lnRef idx="1">
              <a:schemeClr val="accent1"/>
            </a:lnRef>
            <a:fillRef idx="3">
              <a:schemeClr val="accent1"/>
            </a:fillRef>
            <a:effectRef idx="2">
              <a:schemeClr val="accent1"/>
            </a:effectRef>
            <a:fontRef idx="minor">
              <a:schemeClr val="lt1"/>
            </a:fontRef>
          </p:style>
          <p:txBody>
            <a:bodyPr vert="vert270" lIns="36000" rIns="36000" anchor="ctr"/>
            <a:lstStyle/>
            <a:p>
              <a:pPr algn="ctr">
                <a:defRPr/>
              </a:pPr>
              <a:r>
                <a:rPr lang="en-US" sz="1200" dirty="0">
                  <a:solidFill>
                    <a:srgbClr val="000000"/>
                  </a:solidFill>
                </a:rPr>
                <a:t>Solution</a:t>
              </a:r>
              <a:r>
                <a:rPr lang="en-US" sz="1200" baseline="-25000" dirty="0">
                  <a:solidFill>
                    <a:srgbClr val="000000"/>
                  </a:solidFill>
                </a:rPr>
                <a:t>3</a:t>
              </a:r>
              <a:endParaRPr lang="en-US" sz="1200" dirty="0">
                <a:solidFill>
                  <a:srgbClr val="000000"/>
                </a:solidFill>
              </a:endParaRPr>
            </a:p>
          </p:txBody>
        </p:sp>
        <p:sp>
          <p:nvSpPr>
            <p:cNvPr id="52" name="Rectangle 51"/>
            <p:cNvSpPr/>
            <p:nvPr/>
          </p:nvSpPr>
          <p:spPr>
            <a:xfrm>
              <a:off x="5350195" y="1528417"/>
              <a:ext cx="317297" cy="873042"/>
            </a:xfrm>
            <a:prstGeom prst="rect">
              <a:avLst/>
            </a:prstGeom>
            <a:solidFill>
              <a:srgbClr val="FFFFFF"/>
            </a:solidFill>
            <a:ln>
              <a:solidFill>
                <a:srgbClr val="000000"/>
              </a:solidFill>
            </a:ln>
          </p:spPr>
          <p:style>
            <a:lnRef idx="1">
              <a:schemeClr val="accent1"/>
            </a:lnRef>
            <a:fillRef idx="3">
              <a:schemeClr val="accent1"/>
            </a:fillRef>
            <a:effectRef idx="2">
              <a:schemeClr val="accent1"/>
            </a:effectRef>
            <a:fontRef idx="minor">
              <a:schemeClr val="lt1"/>
            </a:fontRef>
          </p:style>
          <p:txBody>
            <a:bodyPr vert="vert270" lIns="36000" rIns="36000" anchor="ctr"/>
            <a:lstStyle/>
            <a:p>
              <a:pPr algn="ctr">
                <a:defRPr/>
              </a:pPr>
              <a:r>
                <a:rPr lang="en-US" sz="1200" dirty="0">
                  <a:solidFill>
                    <a:srgbClr val="000000"/>
                  </a:solidFill>
                </a:rPr>
                <a:t>Solution</a:t>
              </a:r>
              <a:r>
                <a:rPr lang="en-US" sz="1200" baseline="-25000" dirty="0">
                  <a:solidFill>
                    <a:srgbClr val="000000"/>
                  </a:solidFill>
                </a:rPr>
                <a:t>4</a:t>
              </a:r>
              <a:endParaRPr lang="en-US" sz="1200" dirty="0">
                <a:solidFill>
                  <a:srgbClr val="000000"/>
                </a:solidFill>
              </a:endParaRPr>
            </a:p>
          </p:txBody>
        </p:sp>
        <p:sp>
          <p:nvSpPr>
            <p:cNvPr id="53" name="Rectangle 52"/>
            <p:cNvSpPr/>
            <p:nvPr/>
          </p:nvSpPr>
          <p:spPr>
            <a:xfrm>
              <a:off x="6242680" y="1526974"/>
              <a:ext cx="317297" cy="873042"/>
            </a:xfrm>
            <a:prstGeom prst="rect">
              <a:avLst/>
            </a:prstGeom>
            <a:solidFill>
              <a:srgbClr val="FFFFFF"/>
            </a:solidFill>
            <a:ln>
              <a:solidFill>
                <a:srgbClr val="000000"/>
              </a:solidFill>
            </a:ln>
          </p:spPr>
          <p:style>
            <a:lnRef idx="1">
              <a:schemeClr val="accent1"/>
            </a:lnRef>
            <a:fillRef idx="3">
              <a:schemeClr val="accent1"/>
            </a:fillRef>
            <a:effectRef idx="2">
              <a:schemeClr val="accent1"/>
            </a:effectRef>
            <a:fontRef idx="minor">
              <a:schemeClr val="lt1"/>
            </a:fontRef>
          </p:style>
          <p:txBody>
            <a:bodyPr vert="vert270" lIns="36000" rIns="36000" anchor="ctr"/>
            <a:lstStyle/>
            <a:p>
              <a:pPr algn="ctr">
                <a:defRPr/>
              </a:pPr>
              <a:r>
                <a:rPr lang="en-US" sz="1200" dirty="0">
                  <a:solidFill>
                    <a:srgbClr val="000000"/>
                  </a:solidFill>
                </a:rPr>
                <a:t>Solution</a:t>
              </a:r>
              <a:r>
                <a:rPr lang="en-US" sz="1200" baseline="-25000" dirty="0">
                  <a:solidFill>
                    <a:srgbClr val="000000"/>
                  </a:solidFill>
                </a:rPr>
                <a:t>7</a:t>
              </a:r>
              <a:endParaRPr lang="en-US" sz="1200" dirty="0">
                <a:solidFill>
                  <a:srgbClr val="000000"/>
                </a:solidFill>
              </a:endParaRPr>
            </a:p>
          </p:txBody>
        </p:sp>
        <p:sp>
          <p:nvSpPr>
            <p:cNvPr id="54" name="Rectangle 53"/>
            <p:cNvSpPr/>
            <p:nvPr/>
          </p:nvSpPr>
          <p:spPr>
            <a:xfrm>
              <a:off x="5925954" y="1525629"/>
              <a:ext cx="317297" cy="873042"/>
            </a:xfrm>
            <a:prstGeom prst="rect">
              <a:avLst/>
            </a:prstGeom>
            <a:solidFill>
              <a:srgbClr val="FFFFFF"/>
            </a:solidFill>
            <a:ln>
              <a:solidFill>
                <a:srgbClr val="000000"/>
              </a:solidFill>
            </a:ln>
          </p:spPr>
          <p:style>
            <a:lnRef idx="1">
              <a:schemeClr val="accent1"/>
            </a:lnRef>
            <a:fillRef idx="3">
              <a:schemeClr val="accent1"/>
            </a:fillRef>
            <a:effectRef idx="2">
              <a:schemeClr val="accent1"/>
            </a:effectRef>
            <a:fontRef idx="minor">
              <a:schemeClr val="lt1"/>
            </a:fontRef>
          </p:style>
          <p:txBody>
            <a:bodyPr vert="vert270" lIns="36000" rIns="36000" anchor="ctr"/>
            <a:lstStyle/>
            <a:p>
              <a:pPr algn="ctr">
                <a:defRPr/>
              </a:pPr>
              <a:r>
                <a:rPr lang="en-US" sz="1200" dirty="0">
                  <a:solidFill>
                    <a:srgbClr val="000000"/>
                  </a:solidFill>
                </a:rPr>
                <a:t>Solution</a:t>
              </a:r>
              <a:r>
                <a:rPr lang="en-US" sz="1200" baseline="-25000" dirty="0">
                  <a:solidFill>
                    <a:srgbClr val="000000"/>
                  </a:solidFill>
                </a:rPr>
                <a:t>6</a:t>
              </a:r>
              <a:endParaRPr lang="en-US" sz="1200" dirty="0">
                <a:solidFill>
                  <a:srgbClr val="000000"/>
                </a:solidFill>
              </a:endParaRPr>
            </a:p>
          </p:txBody>
        </p:sp>
        <p:sp>
          <p:nvSpPr>
            <p:cNvPr id="55" name="Rectangle 54"/>
            <p:cNvSpPr/>
            <p:nvPr/>
          </p:nvSpPr>
          <p:spPr>
            <a:xfrm>
              <a:off x="5643553" y="1529285"/>
              <a:ext cx="317297" cy="873042"/>
            </a:xfrm>
            <a:prstGeom prst="rect">
              <a:avLst/>
            </a:prstGeom>
            <a:solidFill>
              <a:srgbClr val="FF99CC"/>
            </a:solidFill>
            <a:ln>
              <a:solidFill>
                <a:srgbClr val="000000"/>
              </a:solidFill>
            </a:ln>
          </p:spPr>
          <p:style>
            <a:lnRef idx="1">
              <a:schemeClr val="accent1"/>
            </a:lnRef>
            <a:fillRef idx="3">
              <a:schemeClr val="accent1"/>
            </a:fillRef>
            <a:effectRef idx="2">
              <a:schemeClr val="accent1"/>
            </a:effectRef>
            <a:fontRef idx="minor">
              <a:schemeClr val="lt1"/>
            </a:fontRef>
          </p:style>
          <p:txBody>
            <a:bodyPr vert="vert270" lIns="36000" rIns="36000" anchor="ctr"/>
            <a:lstStyle/>
            <a:p>
              <a:pPr algn="ctr">
                <a:defRPr/>
              </a:pPr>
              <a:r>
                <a:rPr lang="en-US" sz="1200" dirty="0">
                  <a:solidFill>
                    <a:srgbClr val="000000"/>
                  </a:solidFill>
                </a:rPr>
                <a:t>Solution</a:t>
              </a:r>
              <a:r>
                <a:rPr lang="en-US" sz="1200" baseline="-25000" dirty="0">
                  <a:solidFill>
                    <a:srgbClr val="000000"/>
                  </a:solidFill>
                </a:rPr>
                <a:t>5</a:t>
              </a:r>
              <a:endParaRPr lang="en-US" sz="1200" dirty="0">
                <a:solidFill>
                  <a:srgbClr val="000000"/>
                </a:solidFill>
              </a:endParaRPr>
            </a:p>
          </p:txBody>
        </p:sp>
      </p:grpSp>
      <p:sp>
        <p:nvSpPr>
          <p:cNvPr id="56" name="Oval 28"/>
          <p:cNvSpPr>
            <a:spLocks noChangeArrowheads="1"/>
          </p:cNvSpPr>
          <p:nvPr/>
        </p:nvSpPr>
        <p:spPr bwMode="auto">
          <a:xfrm>
            <a:off x="4294530" y="3551967"/>
            <a:ext cx="149754" cy="145890"/>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lIns="91429" tIns="45715" rIns="91429" bIns="45715" anchor="ctr"/>
          <a:lstStyle/>
          <a:p>
            <a:endParaRPr lang="en-US" sz="1800" dirty="0"/>
          </a:p>
        </p:txBody>
      </p:sp>
      <p:sp>
        <p:nvSpPr>
          <p:cNvPr id="57" name="Oval 28"/>
          <p:cNvSpPr>
            <a:spLocks noChangeArrowheads="1"/>
          </p:cNvSpPr>
          <p:nvPr/>
        </p:nvSpPr>
        <p:spPr bwMode="auto">
          <a:xfrm>
            <a:off x="4590507" y="3229984"/>
            <a:ext cx="149754" cy="150143"/>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lIns="91429" tIns="45715" rIns="91429" bIns="45715" anchor="ctr"/>
          <a:lstStyle/>
          <a:p>
            <a:endParaRPr lang="en-US" sz="1800" dirty="0"/>
          </a:p>
        </p:txBody>
      </p:sp>
      <p:sp>
        <p:nvSpPr>
          <p:cNvPr id="58" name="Oval 29"/>
          <p:cNvSpPr>
            <a:spLocks noChangeArrowheads="1"/>
          </p:cNvSpPr>
          <p:nvPr/>
        </p:nvSpPr>
        <p:spPr bwMode="auto">
          <a:xfrm>
            <a:off x="4627952" y="3266448"/>
            <a:ext cx="74877" cy="75072"/>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lIns="91429" tIns="45715" rIns="91429" bIns="45715" anchor="ctr"/>
          <a:lstStyle/>
          <a:p>
            <a:endParaRPr lang="en-US" sz="1800" dirty="0"/>
          </a:p>
        </p:txBody>
      </p:sp>
      <p:sp>
        <p:nvSpPr>
          <p:cNvPr id="59" name="Oval 28"/>
          <p:cNvSpPr>
            <a:spLocks noChangeArrowheads="1"/>
          </p:cNvSpPr>
          <p:nvPr/>
        </p:nvSpPr>
        <p:spPr bwMode="auto">
          <a:xfrm>
            <a:off x="5806344" y="4120634"/>
            <a:ext cx="149754" cy="145890"/>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lIns="91429" tIns="45715" rIns="91429" bIns="45715" anchor="ctr"/>
          <a:lstStyle/>
          <a:p>
            <a:endParaRPr lang="en-US" sz="1800" dirty="0"/>
          </a:p>
        </p:txBody>
      </p:sp>
      <p:sp>
        <p:nvSpPr>
          <p:cNvPr id="60" name="Oval 29"/>
          <p:cNvSpPr>
            <a:spLocks noChangeArrowheads="1"/>
          </p:cNvSpPr>
          <p:nvPr/>
        </p:nvSpPr>
        <p:spPr bwMode="auto">
          <a:xfrm>
            <a:off x="5843788" y="4157115"/>
            <a:ext cx="74877" cy="72945"/>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lIns="91429" tIns="45715" rIns="91429" bIns="45715" anchor="ctr"/>
          <a:lstStyle/>
          <a:p>
            <a:endParaRPr lang="en-US" sz="1800" dirty="0"/>
          </a:p>
        </p:txBody>
      </p:sp>
      <p:sp>
        <p:nvSpPr>
          <p:cNvPr id="61" name="Oval 28"/>
          <p:cNvSpPr>
            <a:spLocks noChangeArrowheads="1"/>
          </p:cNvSpPr>
          <p:nvPr/>
        </p:nvSpPr>
        <p:spPr bwMode="auto">
          <a:xfrm>
            <a:off x="5511921" y="4107449"/>
            <a:ext cx="149754" cy="145890"/>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lIns="91429" tIns="45715" rIns="91429" bIns="45715" anchor="ctr"/>
          <a:lstStyle/>
          <a:p>
            <a:endParaRPr lang="en-US" sz="1800" dirty="0"/>
          </a:p>
        </p:txBody>
      </p:sp>
      <p:sp>
        <p:nvSpPr>
          <p:cNvPr id="62" name="Oval 29"/>
          <p:cNvSpPr>
            <a:spLocks noChangeArrowheads="1"/>
          </p:cNvSpPr>
          <p:nvPr/>
        </p:nvSpPr>
        <p:spPr bwMode="auto">
          <a:xfrm>
            <a:off x="5549365" y="4143930"/>
            <a:ext cx="74877" cy="72945"/>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lIns="91429" tIns="45715" rIns="91429" bIns="45715" anchor="ctr"/>
          <a:lstStyle/>
          <a:p>
            <a:endParaRPr lang="en-US" sz="1800" dirty="0"/>
          </a:p>
        </p:txBody>
      </p:sp>
      <p:sp>
        <p:nvSpPr>
          <p:cNvPr id="63" name="Oval 28"/>
          <p:cNvSpPr>
            <a:spLocks noChangeArrowheads="1"/>
          </p:cNvSpPr>
          <p:nvPr/>
        </p:nvSpPr>
        <p:spPr bwMode="auto">
          <a:xfrm>
            <a:off x="5199921" y="3830604"/>
            <a:ext cx="149754" cy="145890"/>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lIns="91429" tIns="45715" rIns="91429" bIns="45715" anchor="ctr"/>
          <a:lstStyle/>
          <a:p>
            <a:endParaRPr lang="en-US" sz="1800" dirty="0"/>
          </a:p>
        </p:txBody>
      </p:sp>
      <p:sp>
        <p:nvSpPr>
          <p:cNvPr id="64" name="Oval 29"/>
          <p:cNvSpPr>
            <a:spLocks noChangeArrowheads="1"/>
          </p:cNvSpPr>
          <p:nvPr/>
        </p:nvSpPr>
        <p:spPr bwMode="auto">
          <a:xfrm>
            <a:off x="5237365" y="3867078"/>
            <a:ext cx="74877" cy="72945"/>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lIns="91429" tIns="45715" rIns="91429" bIns="45715" anchor="ctr"/>
          <a:lstStyle/>
          <a:p>
            <a:endParaRPr lang="en-US" sz="1800" dirty="0"/>
          </a:p>
        </p:txBody>
      </p:sp>
      <p:sp>
        <p:nvSpPr>
          <p:cNvPr id="65" name="Oval 28"/>
          <p:cNvSpPr>
            <a:spLocks noChangeArrowheads="1"/>
          </p:cNvSpPr>
          <p:nvPr/>
        </p:nvSpPr>
        <p:spPr bwMode="auto">
          <a:xfrm>
            <a:off x="4892315" y="3544969"/>
            <a:ext cx="149754" cy="145890"/>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lIns="91429" tIns="45715" rIns="91429" bIns="45715" anchor="ctr"/>
          <a:lstStyle/>
          <a:p>
            <a:endParaRPr lang="en-US" sz="1800" dirty="0"/>
          </a:p>
        </p:txBody>
      </p:sp>
      <p:sp>
        <p:nvSpPr>
          <p:cNvPr id="66" name="Oval 29"/>
          <p:cNvSpPr>
            <a:spLocks noChangeArrowheads="1"/>
          </p:cNvSpPr>
          <p:nvPr/>
        </p:nvSpPr>
        <p:spPr bwMode="auto">
          <a:xfrm>
            <a:off x="4929760" y="3581449"/>
            <a:ext cx="74877" cy="72945"/>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lIns="91429" tIns="45715" rIns="91429" bIns="45715" anchor="ctr"/>
          <a:lstStyle/>
          <a:p>
            <a:endParaRPr lang="en-US" sz="1800" dirty="0"/>
          </a:p>
        </p:txBody>
      </p:sp>
      <p:sp>
        <p:nvSpPr>
          <p:cNvPr id="67" name="Text Box 39"/>
          <p:cNvSpPr txBox="1">
            <a:spLocks noChangeArrowheads="1"/>
          </p:cNvSpPr>
          <p:nvPr/>
        </p:nvSpPr>
        <p:spPr bwMode="auto">
          <a:xfrm>
            <a:off x="5726091" y="1633259"/>
            <a:ext cx="1525742" cy="101565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lIns="91429" tIns="45715" rIns="91429" bIns="45715">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2000" dirty="0">
                <a:latin typeface="Times New Roman" charset="0"/>
              </a:rPr>
              <a:t>WHAT HOW MUCH</a:t>
            </a:r>
          </a:p>
        </p:txBody>
      </p:sp>
      <p:sp>
        <p:nvSpPr>
          <p:cNvPr id="68" name="Rectangle 67"/>
          <p:cNvSpPr/>
          <p:nvPr/>
        </p:nvSpPr>
        <p:spPr>
          <a:xfrm>
            <a:off x="5135250" y="4349693"/>
            <a:ext cx="317297" cy="873042"/>
          </a:xfrm>
          <a:prstGeom prst="rect">
            <a:avLst/>
          </a:prstGeom>
          <a:solidFill>
            <a:srgbClr val="FF99CC"/>
          </a:solidFill>
          <a:ln>
            <a:solidFill>
              <a:srgbClr val="000000"/>
            </a:solidFill>
          </a:ln>
        </p:spPr>
        <p:style>
          <a:lnRef idx="1">
            <a:schemeClr val="accent1"/>
          </a:lnRef>
          <a:fillRef idx="3">
            <a:schemeClr val="accent1"/>
          </a:fillRef>
          <a:effectRef idx="2">
            <a:schemeClr val="accent1"/>
          </a:effectRef>
          <a:fontRef idx="minor">
            <a:schemeClr val="lt1"/>
          </a:fontRef>
        </p:style>
        <p:txBody>
          <a:bodyPr vert="vert270" lIns="35996" tIns="45715" rIns="35996" bIns="45715" anchor="ctr"/>
          <a:lstStyle/>
          <a:p>
            <a:pPr algn="ctr">
              <a:defRPr/>
            </a:pPr>
            <a:r>
              <a:rPr lang="en-US" sz="1200" dirty="0">
                <a:solidFill>
                  <a:srgbClr val="000000"/>
                </a:solidFill>
              </a:rPr>
              <a:t>How Much</a:t>
            </a:r>
          </a:p>
        </p:txBody>
      </p:sp>
      <p:sp>
        <p:nvSpPr>
          <p:cNvPr id="69" name="TextBox 68"/>
          <p:cNvSpPr txBox="1"/>
          <p:nvPr/>
        </p:nvSpPr>
        <p:spPr>
          <a:xfrm>
            <a:off x="6413990" y="1099860"/>
            <a:ext cx="3904760" cy="400110"/>
          </a:xfrm>
          <a:prstGeom prst="rect">
            <a:avLst/>
          </a:prstGeom>
        </p:spPr>
        <p:style>
          <a:lnRef idx="0">
            <a:schemeClr val="accent4"/>
          </a:lnRef>
          <a:fillRef idx="3">
            <a:schemeClr val="accent4"/>
          </a:fillRef>
          <a:effectRef idx="3">
            <a:schemeClr val="accent4"/>
          </a:effectRef>
          <a:fontRef idx="minor">
            <a:schemeClr val="lt1"/>
          </a:fontRef>
        </p:style>
        <p:txBody>
          <a:bodyPr wrap="square" lIns="91429" tIns="45715" rIns="91429" bIns="45715" rtlCol="0">
            <a:spAutoFit/>
          </a:bodyPr>
          <a:lstStyle/>
          <a:p>
            <a:r>
              <a:rPr lang="en-US" sz="2000" dirty="0"/>
              <a:t>This is the QFD 2 for the System</a:t>
            </a:r>
          </a:p>
        </p:txBody>
      </p:sp>
      <p:sp>
        <p:nvSpPr>
          <p:cNvPr id="70" name="Rounded Rectangular Callout 69"/>
          <p:cNvSpPr/>
          <p:nvPr/>
        </p:nvSpPr>
        <p:spPr>
          <a:xfrm>
            <a:off x="7830465" y="3396604"/>
            <a:ext cx="2944627" cy="1289768"/>
          </a:xfrm>
          <a:prstGeom prst="wedgeRoundRectCallout">
            <a:avLst>
              <a:gd name="adj1" fmla="val -138435"/>
              <a:gd name="adj2" fmla="val 30591"/>
              <a:gd name="adj3" fmla="val 16667"/>
            </a:avLst>
          </a:prstGeom>
        </p:spPr>
        <p:style>
          <a:lnRef idx="0">
            <a:schemeClr val="accent2"/>
          </a:lnRef>
          <a:fillRef idx="3">
            <a:schemeClr val="accent2"/>
          </a:fillRef>
          <a:effectRef idx="3">
            <a:schemeClr val="accent2"/>
          </a:effectRef>
          <a:fontRef idx="minor">
            <a:schemeClr val="lt1"/>
          </a:fontRef>
        </p:style>
        <p:txBody>
          <a:bodyPr lIns="91429" tIns="45715" rIns="91429" bIns="45715" rtlCol="0" anchor="ctr"/>
          <a:lstStyle/>
          <a:p>
            <a:pPr algn="ctr"/>
            <a:r>
              <a:rPr lang="en-US" sz="1800" dirty="0"/>
              <a:t>Any Critical Design Parameters should be highlighted</a:t>
            </a:r>
          </a:p>
        </p:txBody>
      </p:sp>
      <p:sp>
        <p:nvSpPr>
          <p:cNvPr id="71" name="Rounded Rectangular Callout 69">
            <a:extLst>
              <a:ext uri="{FF2B5EF4-FFF2-40B4-BE49-F238E27FC236}">
                <a16:creationId xmlns:a16="http://schemas.microsoft.com/office/drawing/2014/main" id="{D8146DD4-8FC6-408E-8DFE-46585722CEF2}"/>
              </a:ext>
            </a:extLst>
          </p:cNvPr>
          <p:cNvSpPr/>
          <p:nvPr/>
        </p:nvSpPr>
        <p:spPr>
          <a:xfrm>
            <a:off x="8668665" y="1815056"/>
            <a:ext cx="2944627" cy="1289768"/>
          </a:xfrm>
          <a:prstGeom prst="wedgeRoundRectCallout">
            <a:avLst>
              <a:gd name="adj1" fmla="val -130042"/>
              <a:gd name="adj2" fmla="val 42567"/>
              <a:gd name="adj3" fmla="val 16667"/>
            </a:avLst>
          </a:prstGeom>
        </p:spPr>
        <p:style>
          <a:lnRef idx="0">
            <a:schemeClr val="accent2"/>
          </a:lnRef>
          <a:fillRef idx="3">
            <a:schemeClr val="accent2"/>
          </a:fillRef>
          <a:effectRef idx="3">
            <a:schemeClr val="accent2"/>
          </a:effectRef>
          <a:fontRef idx="minor">
            <a:schemeClr val="lt1"/>
          </a:fontRef>
        </p:style>
        <p:txBody>
          <a:bodyPr lIns="91429" tIns="45715" rIns="91429" bIns="45715" rtlCol="0" anchor="ctr"/>
          <a:lstStyle/>
          <a:p>
            <a:pPr algn="ctr"/>
            <a:r>
              <a:rPr lang="en-US" sz="1800" dirty="0"/>
              <a:t>Non-Functional Performance Requirements</a:t>
            </a:r>
          </a:p>
        </p:txBody>
      </p:sp>
    </p:spTree>
    <p:extLst>
      <p:ext uri="{BB962C8B-B14F-4D97-AF65-F5344CB8AC3E}">
        <p14:creationId xmlns:p14="http://schemas.microsoft.com/office/powerpoint/2010/main" val="2084152343"/>
      </p:ext>
    </p:extLst>
  </p:cSld>
  <p:clrMapOvr>
    <a:masterClrMapping/>
  </p:clrMapOvr>
  <p:transition>
    <p:wipe dir="r"/>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_rels/theme3.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3.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12</TotalTime>
  <Words>4193</Words>
  <Application>Microsoft Office PowerPoint</Application>
  <PresentationFormat>Widescreen</PresentationFormat>
  <Paragraphs>725</Paragraphs>
  <Slides>53</Slides>
  <Notes>26</Notes>
  <HiddenSlides>0</HiddenSlides>
  <MMClips>0</MMClips>
  <ScaleCrop>false</ScaleCrop>
  <HeadingPairs>
    <vt:vector size="8" baseType="variant">
      <vt:variant>
        <vt:lpstr>Fonts Used</vt:lpstr>
      </vt:variant>
      <vt:variant>
        <vt:i4>13</vt:i4>
      </vt:variant>
      <vt:variant>
        <vt:lpstr>Theme</vt:lpstr>
      </vt:variant>
      <vt:variant>
        <vt:i4>3</vt:i4>
      </vt:variant>
      <vt:variant>
        <vt:lpstr>Embedded OLE Servers</vt:lpstr>
      </vt:variant>
      <vt:variant>
        <vt:i4>1</vt:i4>
      </vt:variant>
      <vt:variant>
        <vt:lpstr>Slide Titles</vt:lpstr>
      </vt:variant>
      <vt:variant>
        <vt:i4>53</vt:i4>
      </vt:variant>
    </vt:vector>
  </HeadingPairs>
  <TitlesOfParts>
    <vt:vector size="70" baseType="lpstr">
      <vt:lpstr>GE Inspira Pitch Regular</vt:lpstr>
      <vt:lpstr>メイリオ</vt:lpstr>
      <vt:lpstr>Arial</vt:lpstr>
      <vt:lpstr>Calibri</vt:lpstr>
      <vt:lpstr>Century Gothic</vt:lpstr>
      <vt:lpstr>Courier New</vt:lpstr>
      <vt:lpstr>Helvetica</vt:lpstr>
      <vt:lpstr>Symbol</vt:lpstr>
      <vt:lpstr>Times New Roman</vt:lpstr>
      <vt:lpstr>Verdana</vt:lpstr>
      <vt:lpstr>Wingdings</vt:lpstr>
      <vt:lpstr>Wingdings 2</vt:lpstr>
      <vt:lpstr>Wingdings 3</vt:lpstr>
      <vt:lpstr>Ion</vt:lpstr>
      <vt:lpstr>Ion</vt:lpstr>
      <vt:lpstr>Ion</vt:lpstr>
      <vt:lpstr>Worksheet</vt:lpstr>
      <vt:lpstr>Systems and Subsystems</vt:lpstr>
      <vt:lpstr>Designing System and Specifying Subsystems </vt:lpstr>
      <vt:lpstr>What Now?</vt:lpstr>
      <vt:lpstr>Where are we? BAE Systems’ Design System Process (RFCD)</vt:lpstr>
      <vt:lpstr>Designing System and Specifying Subsystems (D)</vt:lpstr>
      <vt:lpstr>Where are we? BAE Systems’ Design System Process (RFCD)</vt:lpstr>
      <vt:lpstr>Performing Systems Analysis (A)</vt:lpstr>
      <vt:lpstr>System Design and Optimisation</vt:lpstr>
      <vt:lpstr>System Design and Optimisation</vt:lpstr>
      <vt:lpstr>The Design Space?</vt:lpstr>
      <vt:lpstr>Solution Space and Design Space</vt:lpstr>
      <vt:lpstr>Where is the best Place to be?</vt:lpstr>
      <vt:lpstr>The Best Place – the Global Optimum?</vt:lpstr>
      <vt:lpstr>All Systems are Subject to Noise?</vt:lpstr>
      <vt:lpstr>The Classic Strategy: Tighten Tolerances</vt:lpstr>
      <vt:lpstr>Achieving Design Robustness</vt:lpstr>
      <vt:lpstr>Designing System and Specifying Sub-systems (D)</vt:lpstr>
      <vt:lpstr>Determine Critical Design Parameters and Noise Variables</vt:lpstr>
      <vt:lpstr>Qualitative Robustness and Critical Parameter Analysis</vt:lpstr>
      <vt:lpstr>The P (Parameter) Diagram</vt:lpstr>
      <vt:lpstr>Parameter Diagram: The Factors</vt:lpstr>
      <vt:lpstr>P-Diagram Process</vt:lpstr>
      <vt:lpstr>P-Diagram – Example for Vehicle Braking</vt:lpstr>
      <vt:lpstr>Example for Vehicle Braking</vt:lpstr>
      <vt:lpstr>Example for Vehicle Braking</vt:lpstr>
      <vt:lpstr>Example for Vehicle Braking</vt:lpstr>
      <vt:lpstr>Example for Vehicle Braking</vt:lpstr>
      <vt:lpstr>Noise the Causes of Variation</vt:lpstr>
      <vt:lpstr>Indirect and Direct Noise Factors</vt:lpstr>
      <vt:lpstr>Indirect Noise Factors</vt:lpstr>
      <vt:lpstr>Direct Noise Factors</vt:lpstr>
      <vt:lpstr>Cascading P-Diagrams</vt:lpstr>
      <vt:lpstr>Example: Consistent Light: Robust to Variation?</vt:lpstr>
      <vt:lpstr>Exercise: P-Diagram </vt:lpstr>
      <vt:lpstr>Case Study Example P-Diagram</vt:lpstr>
      <vt:lpstr>P - Diagram - Summary</vt:lpstr>
      <vt:lpstr>Prioritising Control and Noise Factors</vt:lpstr>
      <vt:lpstr>What-Why Table</vt:lpstr>
      <vt:lpstr>Process for Constructing a What-Why Table</vt:lpstr>
      <vt:lpstr>Extract from a What and Why table for a Braking System</vt:lpstr>
      <vt:lpstr>What-Why Table (Spreadsheet version)</vt:lpstr>
      <vt:lpstr>What-Why Table (Spreadsheet version)</vt:lpstr>
      <vt:lpstr>Exercise: What-Why</vt:lpstr>
      <vt:lpstr>Dealing with Direct Noise Factors</vt:lpstr>
      <vt:lpstr>Dealing Direct Noise Factors</vt:lpstr>
      <vt:lpstr> Modified What-Why Table for a Braking System</vt:lpstr>
      <vt:lpstr>Exercise: Direct Noise Factors</vt:lpstr>
      <vt:lpstr>Exercise: Direct Noise Factors</vt:lpstr>
      <vt:lpstr>Case Study Example What Why Table</vt:lpstr>
      <vt:lpstr>Summary: What Why Table</vt:lpstr>
      <vt:lpstr>Down the Levels</vt:lpstr>
      <vt:lpstr>Recap – What have we done?</vt:lpstr>
      <vt:lpstr>In other words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Systems and Subsystems</dc:title>
  <dc:creator>David Holley</dc:creator>
  <cp:lastModifiedBy>David Holley</cp:lastModifiedBy>
  <cp:revision>10</cp:revision>
  <dcterms:created xsi:type="dcterms:W3CDTF">2021-09-15T15:33:44Z</dcterms:created>
  <dcterms:modified xsi:type="dcterms:W3CDTF">2023-07-18T10:27:38Z</dcterms:modified>
</cp:coreProperties>
</file>