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41" r:id="rId1"/>
  </p:sldMasterIdLst>
  <p:notesMasterIdLst>
    <p:notesMasterId r:id="rId13"/>
  </p:notesMasterIdLst>
  <p:sldIdLst>
    <p:sldId id="256" r:id="rId2"/>
    <p:sldId id="258" r:id="rId3"/>
    <p:sldId id="257" r:id="rId4"/>
    <p:sldId id="263" r:id="rId5"/>
    <p:sldId id="261" r:id="rId6"/>
    <p:sldId id="264" r:id="rId7"/>
    <p:sldId id="262" r:id="rId8"/>
    <p:sldId id="259" r:id="rId9"/>
    <p:sldId id="267" r:id="rId10"/>
    <p:sldId id="260" r:id="rId11"/>
    <p:sldId id="266" r:id="rId12"/>
  </p:sldIdLst>
  <p:sldSz cx="12192000" cy="6858000"/>
  <p:notesSz cx="6858000" cy="9144000"/>
  <p:custShowLst>
    <p:custShow name="Custom Show 1" id="0">
      <p:sldLst>
        <p:sld r:id="rId2"/>
        <p:sld r:id="rId3"/>
        <p:sld r:id="rId4"/>
        <p:sld r:id="rId5"/>
        <p:sld r:id="rId6"/>
        <p:sld r:id="rId7"/>
        <p:sld r:id="rId8"/>
        <p:sld r:id="rId9"/>
        <p:sld r:id="rId10"/>
        <p:sld r:id="rId11"/>
        <p:sld r:id="rId12"/>
      </p:sldLst>
    </p:custShow>
  </p:custShow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showAnimation="0">
    <p:present/>
    <p:custShow id="0"/>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99" autoAdjust="0"/>
    <p:restoredTop sz="81206"/>
  </p:normalViewPr>
  <p:slideViewPr>
    <p:cSldViewPr snapToGrid="0">
      <p:cViewPr varScale="1">
        <p:scale>
          <a:sx n="77" d="100"/>
          <a:sy n="77" d="100"/>
        </p:scale>
        <p:origin x="520" y="184"/>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FA4AD6-61AA-4B07-984A-27956AC385F5}" type="datetimeFigureOut">
              <a:rPr lang="en-GB" smtClean="0"/>
              <a:t>04/01/2024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BC38CD-3099-4AA1-803C-E6F45C9F39D5}" type="slidenum">
              <a:rPr lang="en-GB" smtClean="0"/>
              <a:t>‹#›</a:t>
            </a:fld>
            <a:endParaRPr lang="en-GB"/>
          </a:p>
        </p:txBody>
      </p:sp>
    </p:spTree>
    <p:extLst>
      <p:ext uri="{BB962C8B-B14F-4D97-AF65-F5344CB8AC3E}">
        <p14:creationId xmlns:p14="http://schemas.microsoft.com/office/powerpoint/2010/main" val="2121987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My name is Joy James and today I am going to talk about Strategies for resilience and prosperity within the world of business. I shall use the Co-operative Group Ltd as my sample business. I will firstly give a short brief on the nature of the business, I will then look at strategies and discuss their importance in implementing them into a business. I will then explain how Co-op would implement these strategic tools within their decision making process. I will finally recommend three further strategies that may help this organisation move forward in this competitive world of retail business.</a:t>
            </a:r>
          </a:p>
          <a:p>
            <a:endParaRPr lang="en-GB" dirty="0"/>
          </a:p>
        </p:txBody>
      </p:sp>
      <p:sp>
        <p:nvSpPr>
          <p:cNvPr id="4" name="Slide Number Placeholder 3"/>
          <p:cNvSpPr>
            <a:spLocks noGrp="1"/>
          </p:cNvSpPr>
          <p:nvPr>
            <p:ph type="sldNum" sz="quarter" idx="5"/>
          </p:nvPr>
        </p:nvSpPr>
        <p:spPr/>
        <p:txBody>
          <a:bodyPr/>
          <a:lstStyle/>
          <a:p>
            <a:fld id="{A3BC38CD-3099-4AA1-803C-E6F45C9F39D5}" type="slidenum">
              <a:rPr lang="en-GB" smtClean="0"/>
              <a:t>1</a:t>
            </a:fld>
            <a:endParaRPr lang="en-GB" dirty="0"/>
          </a:p>
        </p:txBody>
      </p:sp>
    </p:spTree>
    <p:extLst>
      <p:ext uri="{BB962C8B-B14F-4D97-AF65-F5344CB8AC3E}">
        <p14:creationId xmlns:p14="http://schemas.microsoft.com/office/powerpoint/2010/main" val="920084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itchFamily="2" charset="2"/>
              <a:buNone/>
            </a:pPr>
            <a:r>
              <a:rPr lang="en-US" dirty="0"/>
              <a:t>The Co-operative group’s vision is to to cooperate for a fairer world. </a:t>
            </a:r>
            <a:r>
              <a:rPr lang="en-GB" dirty="0"/>
              <a:t>Co-op is a  large consumer co-operative, and its business includes food, insurance, legal services, funeral care and small shares in Co-op bank.</a:t>
            </a:r>
          </a:p>
          <a:p>
            <a:r>
              <a:rPr lang="en-GB" dirty="0"/>
              <a:t>It currently operates  3762 food stores within the United Kingdom (</a:t>
            </a:r>
            <a:r>
              <a:rPr lang="en-GB" dirty="0" err="1"/>
              <a:t>ScrapeHero</a:t>
            </a:r>
            <a:r>
              <a:rPr lang="en-GB" dirty="0"/>
              <a:t>, 2023).</a:t>
            </a:r>
          </a:p>
          <a:p>
            <a:r>
              <a:rPr lang="en-GB" dirty="0"/>
              <a:t>Co-op is the number one with funeral service and is proud to be one of the major general insurers in the UK. It has recently sold its petrol forecourt units, and this has freed up money to enable them to implement their new business strategy to become the largest retailer in the UK.</a:t>
            </a:r>
          </a:p>
          <a:p>
            <a:r>
              <a:rPr lang="en-GB" dirty="0"/>
              <a:t> </a:t>
            </a:r>
            <a:r>
              <a:rPr lang="en-US" dirty="0"/>
              <a:t>Its mission statement suggests that it holds the customer as a valuable part of the business (</a:t>
            </a:r>
            <a:r>
              <a:rPr lang="en-GB" dirty="0"/>
              <a:t>Co-</a:t>
            </a:r>
            <a:r>
              <a:rPr lang="en-GB" dirty="0" err="1"/>
              <a:t>operative.coop</a:t>
            </a:r>
            <a:r>
              <a:rPr lang="en-GB" dirty="0"/>
              <a:t>, 2022).</a:t>
            </a:r>
          </a:p>
          <a:p>
            <a:r>
              <a:rPr lang="en-GB" dirty="0"/>
              <a:t>The first stage of this strategy therefore is to attack the ‘current cost of living crises ‘ and cut costs on over 100 different food items to help the consumer.</a:t>
            </a:r>
          </a:p>
          <a:p>
            <a:r>
              <a:rPr lang="en-GB" dirty="0"/>
              <a:t>Research suggests that to introduce a new strategy a business must look at the company’s current position before implementing a new one. There are many strategic tools which can be used to determine the company’s position. But first we look at strategy and understand what it is and how we can use  it to make the business more competitive(Co-</a:t>
            </a:r>
            <a:r>
              <a:rPr lang="en-GB" dirty="0" err="1"/>
              <a:t>operative.coop</a:t>
            </a:r>
            <a:r>
              <a:rPr lang="en-GB" dirty="0"/>
              <a:t>, 2022).</a:t>
            </a:r>
          </a:p>
          <a:p>
            <a:endParaRPr lang="en-GB" dirty="0"/>
          </a:p>
        </p:txBody>
      </p:sp>
      <p:sp>
        <p:nvSpPr>
          <p:cNvPr id="4" name="Slide Number Placeholder 3"/>
          <p:cNvSpPr>
            <a:spLocks noGrp="1"/>
          </p:cNvSpPr>
          <p:nvPr>
            <p:ph type="sldNum" sz="quarter" idx="5"/>
          </p:nvPr>
        </p:nvSpPr>
        <p:spPr/>
        <p:txBody>
          <a:bodyPr/>
          <a:lstStyle/>
          <a:p>
            <a:fld id="{A3BC38CD-3099-4AA1-803C-E6F45C9F39D5}" type="slidenum">
              <a:rPr lang="en-GB" smtClean="0"/>
              <a:t>2</a:t>
            </a:fld>
            <a:endParaRPr lang="en-GB"/>
          </a:p>
        </p:txBody>
      </p:sp>
    </p:spTree>
    <p:extLst>
      <p:ext uri="{BB962C8B-B14F-4D97-AF65-F5344CB8AC3E}">
        <p14:creationId xmlns:p14="http://schemas.microsoft.com/office/powerpoint/2010/main" val="3345435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 </a:t>
            </a:r>
          </a:p>
          <a:p>
            <a:r>
              <a:rPr lang="en-GB" dirty="0"/>
              <a:t>Research suggests that a business should analyse its external and internal influences along with its vision and mission statements to understand the position of the business at a given time. Once this position is found it is then possible to understand the market and business environment , this allows the policymaker to develop strategies to enhance the performance of the business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www.mindtools.com</a:t>
            </a:r>
            <a:r>
              <a:rPr lang="en-GB" sz="1200" kern="1200" dirty="0">
                <a:solidFill>
                  <a:schemeClr val="tx1"/>
                </a:solidFill>
                <a:effectLst/>
                <a:latin typeface="+mn-lt"/>
                <a:ea typeface="+mn-ea"/>
                <a:cs typeface="+mn-cs"/>
              </a:rPr>
              <a:t>, 2023).</a:t>
            </a:r>
            <a:endParaRPr lang="en-GB" dirty="0"/>
          </a:p>
        </p:txBody>
      </p:sp>
      <p:sp>
        <p:nvSpPr>
          <p:cNvPr id="4" name="Slide Number Placeholder 3"/>
          <p:cNvSpPr>
            <a:spLocks noGrp="1"/>
          </p:cNvSpPr>
          <p:nvPr>
            <p:ph type="sldNum" sz="quarter" idx="5"/>
          </p:nvPr>
        </p:nvSpPr>
        <p:spPr/>
        <p:txBody>
          <a:bodyPr/>
          <a:lstStyle/>
          <a:p>
            <a:fld id="{A3BC38CD-3099-4AA1-803C-E6F45C9F39D5}" type="slidenum">
              <a:rPr lang="en-GB" smtClean="0"/>
              <a:t>3</a:t>
            </a:fld>
            <a:endParaRPr lang="en-GB"/>
          </a:p>
        </p:txBody>
      </p:sp>
    </p:spTree>
    <p:extLst>
      <p:ext uri="{BB962C8B-B14F-4D97-AF65-F5344CB8AC3E}">
        <p14:creationId xmlns:p14="http://schemas.microsoft.com/office/powerpoint/2010/main" val="3181831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main types of strategy and the first deliberate strategy was introduced by Michael Porter, this strategy involved having a structured, sometimes predetermined strategy which would allow the business to plan for the year ahead and work towards a goal. This type of strategy research suggests, can be comfortable and has been very successful; however it can be somewhat inflexible. Henry </a:t>
            </a:r>
            <a:r>
              <a:rPr lang="en-GB" dirty="0" err="1"/>
              <a:t>Mintzeberg</a:t>
            </a:r>
            <a:r>
              <a:rPr lang="en-GB" dirty="0"/>
              <a:t> although a supporter of Porters 5 P’s , suggests that there is a need to be more flexible in the approach to strategy. He suggests an emergent strategy where the strategy is continuously monitored during the year and responsive to change. It can have the advantage of being an evolving strategy but can lack direction at times (Moore, 2011).</a:t>
            </a:r>
          </a:p>
        </p:txBody>
      </p:sp>
      <p:sp>
        <p:nvSpPr>
          <p:cNvPr id="4" name="Slide Number Placeholder 3"/>
          <p:cNvSpPr>
            <a:spLocks noGrp="1"/>
          </p:cNvSpPr>
          <p:nvPr>
            <p:ph type="sldNum" sz="quarter" idx="5"/>
          </p:nvPr>
        </p:nvSpPr>
        <p:spPr/>
        <p:txBody>
          <a:bodyPr/>
          <a:lstStyle/>
          <a:p>
            <a:fld id="{A3BC38CD-3099-4AA1-803C-E6F45C9F39D5}" type="slidenum">
              <a:rPr lang="en-GB" smtClean="0"/>
              <a:t>4</a:t>
            </a:fld>
            <a:endParaRPr lang="en-GB"/>
          </a:p>
        </p:txBody>
      </p:sp>
    </p:spTree>
    <p:extLst>
      <p:ext uri="{BB962C8B-B14F-4D97-AF65-F5344CB8AC3E}">
        <p14:creationId xmlns:p14="http://schemas.microsoft.com/office/powerpoint/2010/main" val="380775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 stakeholder analysis is a strategic tool used to analyse business stakeholders and how they influence the business. Co-op holds its customers at the heart of its business, and it expresses how important its members are to the business, this is why they are positioned in the top manage closely section of the stakeholder Analysis. The directors and colleagues are also positioned at the top of the stakeholder chart with their power scoring high. The suppliers and fair-trade partners are low on the power and low on the interest but must be monitored pro-actively to assess any changes in costs or sustainable operation. The community is of medium interest but low power on this chart as they will need to be kept informed of what is going on in the area in terms of competition and current trends  </a:t>
            </a:r>
            <a:r>
              <a:rPr lang="en-GB" sz="1200" kern="1200">
                <a:solidFill>
                  <a:schemeClr val="tx1"/>
                </a:solidFill>
                <a:effectLst/>
                <a:latin typeface="+mn-lt"/>
                <a:ea typeface="+mn-ea"/>
                <a:cs typeface="+mn-cs"/>
              </a:rPr>
              <a:t>(Mind Tools Content Team, 2022).</a:t>
            </a:r>
            <a:endParaRPr lang="en-GB"/>
          </a:p>
          <a:p>
            <a:endParaRPr lang="en-GB"/>
          </a:p>
        </p:txBody>
      </p:sp>
      <p:sp>
        <p:nvSpPr>
          <p:cNvPr id="4" name="Slide Number Placeholder 3"/>
          <p:cNvSpPr>
            <a:spLocks noGrp="1"/>
          </p:cNvSpPr>
          <p:nvPr>
            <p:ph type="sldNum" sz="quarter" idx="5"/>
          </p:nvPr>
        </p:nvSpPr>
        <p:spPr/>
        <p:txBody>
          <a:bodyPr/>
          <a:lstStyle/>
          <a:p>
            <a:fld id="{A3BC38CD-3099-4AA1-803C-E6F45C9F39D5}" type="slidenum">
              <a:rPr lang="en-GB" smtClean="0"/>
              <a:t>5</a:t>
            </a:fld>
            <a:endParaRPr lang="en-GB"/>
          </a:p>
        </p:txBody>
      </p:sp>
    </p:spTree>
    <p:extLst>
      <p:ext uri="{BB962C8B-B14F-4D97-AF65-F5344CB8AC3E}">
        <p14:creationId xmlns:p14="http://schemas.microsoft.com/office/powerpoint/2010/main" val="3418443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Michael Porter a well-known strategist  and defines strategy as a position where you need to understand the market and your competitors and your position in that market to determine how you should proceed in the future. The strategy therefore is constructed using his five forces plan which basically looks at the competition by  examining the business in question against its rivals. The first force is </a:t>
            </a:r>
            <a:r>
              <a:rPr lang="en-US" sz="1800" dirty="0"/>
              <a:t>How easily others can enter market?  Secondly How easily you can your company be replaced?. Point 3 looks at How easily suppliers can increase costs? . The fourth force is How easily can bargaining power of customers drive prices down? And the last point is  Who are the rivals?. These questions must be explored to discover the true position of a company in the face of its competitors.</a:t>
            </a:r>
          </a:p>
          <a:p>
            <a:r>
              <a:rPr lang="en-GB" sz="1800" dirty="0">
                <a:effectLst/>
                <a:latin typeface="Times New Roman" panose="02020603050405020304" pitchFamily="18" charset="0"/>
              </a:rPr>
              <a:t>(Moore, 2011)</a:t>
            </a:r>
            <a:endParaRPr lang="en-GB" dirty="0"/>
          </a:p>
        </p:txBody>
      </p:sp>
      <p:sp>
        <p:nvSpPr>
          <p:cNvPr id="4" name="Slide Number Placeholder 3"/>
          <p:cNvSpPr>
            <a:spLocks noGrp="1"/>
          </p:cNvSpPr>
          <p:nvPr>
            <p:ph type="sldNum" sz="quarter" idx="5"/>
          </p:nvPr>
        </p:nvSpPr>
        <p:spPr/>
        <p:txBody>
          <a:bodyPr/>
          <a:lstStyle/>
          <a:p>
            <a:fld id="{A3BC38CD-3099-4AA1-803C-E6F45C9F39D5}" type="slidenum">
              <a:rPr lang="en-GB" smtClean="0"/>
              <a:t>6</a:t>
            </a:fld>
            <a:endParaRPr lang="en-GB"/>
          </a:p>
        </p:txBody>
      </p:sp>
    </p:spTree>
    <p:extLst>
      <p:ext uri="{BB962C8B-B14F-4D97-AF65-F5344CB8AC3E}">
        <p14:creationId xmlns:p14="http://schemas.microsoft.com/office/powerpoint/2010/main" val="2433136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Research suggests that a SWOT analysis is conducted to show the business position in the marketplace and helps encourage strategic thinking which allows us to understand the company’s strengths and weaknesses. The Co-op has many strengths where is at present the fifth largest small grocer, this is because it has the largest network of convenience stores, positioned in strategic positions in the centre of communities. It has a good ethical image and supports many charities. The weaknesses include not capitalising on its strong brand and its loss of most of its banking services which in turn affected its market shares. It has many opportunities to increase business should it chose to rebrand to revive its core values, can become the leader of the convenience store market, and build on e-commerce partnerships to increase trade. Every business experiences threats which could affect the sales such as competition from larger stores, or loss of trust due to drop in shares and loss of banking business. </a:t>
            </a:r>
          </a:p>
          <a:p>
            <a:r>
              <a:rPr lang="en-GB" sz="1800" dirty="0">
                <a:effectLst/>
                <a:latin typeface="Times New Roman" panose="02020603050405020304" pitchFamily="18" charset="0"/>
              </a:rPr>
              <a:t>(</a:t>
            </a:r>
            <a:r>
              <a:rPr lang="en-GB" sz="1800" dirty="0" err="1">
                <a:effectLst/>
                <a:latin typeface="Times New Roman" panose="02020603050405020304" pitchFamily="18" charset="0"/>
              </a:rPr>
              <a:t>Peterdy</a:t>
            </a:r>
            <a:r>
              <a:rPr lang="en-GB" sz="1800" dirty="0">
                <a:effectLst/>
                <a:latin typeface="Times New Roman" panose="02020603050405020304" pitchFamily="18" charset="0"/>
              </a:rPr>
              <a:t>, 2022)</a:t>
            </a:r>
            <a:endParaRPr lang="en-GB" dirty="0"/>
          </a:p>
        </p:txBody>
      </p:sp>
      <p:sp>
        <p:nvSpPr>
          <p:cNvPr id="4" name="Slide Number Placeholder 3"/>
          <p:cNvSpPr>
            <a:spLocks noGrp="1"/>
          </p:cNvSpPr>
          <p:nvPr>
            <p:ph type="sldNum" sz="quarter" idx="5"/>
          </p:nvPr>
        </p:nvSpPr>
        <p:spPr/>
        <p:txBody>
          <a:bodyPr/>
          <a:lstStyle/>
          <a:p>
            <a:fld id="{A3BC38CD-3099-4AA1-803C-E6F45C9F39D5}" type="slidenum">
              <a:rPr lang="en-GB" smtClean="0"/>
              <a:t>7</a:t>
            </a:fld>
            <a:endParaRPr lang="en-GB"/>
          </a:p>
        </p:txBody>
      </p:sp>
    </p:spTree>
    <p:extLst>
      <p:ext uri="{BB962C8B-B14F-4D97-AF65-F5344CB8AC3E}">
        <p14:creationId xmlns:p14="http://schemas.microsoft.com/office/powerpoint/2010/main" val="2349366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Research suggests to introduce a  new strategy it is best to look at the company’s position at that time and examine the current environment to apply a new strategy for the coming period. ‘Which’ carried out a survey which was updated in 2023 and ranked Co-op at the bottom for the third year  </a:t>
            </a:r>
            <a:r>
              <a:rPr lang="en-GB" sz="1800">
                <a:effectLst/>
                <a:latin typeface="Times New Roman" panose="02020603050405020304" pitchFamily="18" charset="0"/>
              </a:rPr>
              <a:t>(Team, 2023). It identified where Co-op were failing to meet its mission to create value for its customers. The fact that they do not offer a home delivery service research shows puts it at a disadvantage and so by increasing its digital profile and ecommerce it should be able to offer this platform. It has a warehouse supplying ‘</a:t>
            </a:r>
            <a:r>
              <a:rPr lang="en-GB" sz="1800" err="1">
                <a:effectLst/>
                <a:latin typeface="Times New Roman" panose="02020603050405020304" pitchFamily="18" charset="0"/>
              </a:rPr>
              <a:t>Nisa</a:t>
            </a:r>
            <a:r>
              <a:rPr lang="en-GB" sz="1800">
                <a:effectLst/>
                <a:latin typeface="Times New Roman" panose="02020603050405020304" pitchFamily="18" charset="0"/>
              </a:rPr>
              <a:t>’ products so should ensure these best value items are available at all retail stores. By being involved with e-commerce they can utilise different suppliers to be more competitive on price. Coop has the advantage of its members being part of the company and so by targeting loyalty by offering membership benefits they could increase sales.</a:t>
            </a:r>
            <a:endParaRPr lang="en-GB"/>
          </a:p>
        </p:txBody>
      </p:sp>
      <p:sp>
        <p:nvSpPr>
          <p:cNvPr id="4" name="Slide Number Placeholder 3"/>
          <p:cNvSpPr>
            <a:spLocks noGrp="1"/>
          </p:cNvSpPr>
          <p:nvPr>
            <p:ph type="sldNum" sz="quarter" idx="5"/>
          </p:nvPr>
        </p:nvSpPr>
        <p:spPr/>
        <p:txBody>
          <a:bodyPr/>
          <a:lstStyle/>
          <a:p>
            <a:fld id="{A3BC38CD-3099-4AA1-803C-E6F45C9F39D5}" type="slidenum">
              <a:rPr lang="en-GB" smtClean="0"/>
              <a:t>8</a:t>
            </a:fld>
            <a:endParaRPr lang="en-GB"/>
          </a:p>
        </p:txBody>
      </p:sp>
    </p:spTree>
    <p:extLst>
      <p:ext uri="{BB962C8B-B14F-4D97-AF65-F5344CB8AC3E}">
        <p14:creationId xmlns:p14="http://schemas.microsoft.com/office/powerpoint/2010/main" val="15897999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aimed to suggest a new strategy for Co-op Group by analyzing the business current strategies and how it fits in with its current environment. This critical analysis was carried out by examining the business using current strategic tools and discovering how Co-op can use these to its advantage in creating a more competitive position within the retail environment and allow sustainable growth for the future. This new strategy would aim at allowing Co-op to be in first position of local convenience stores in the UK. Aim to increase membership and do this by offering better membership deals and benefits. Intend to be more proactive in e commerce and use this to cross sell its other products. Finally raise more awareness by promoting their own brands and offering great value at an affordable price.</a:t>
            </a:r>
          </a:p>
        </p:txBody>
      </p:sp>
      <p:sp>
        <p:nvSpPr>
          <p:cNvPr id="4" name="Slide Number Placeholder 3"/>
          <p:cNvSpPr>
            <a:spLocks noGrp="1"/>
          </p:cNvSpPr>
          <p:nvPr>
            <p:ph type="sldNum" sz="quarter" idx="5"/>
          </p:nvPr>
        </p:nvSpPr>
        <p:spPr/>
        <p:txBody>
          <a:bodyPr/>
          <a:lstStyle/>
          <a:p>
            <a:fld id="{A3BC38CD-3099-4AA1-803C-E6F45C9F39D5}" type="slidenum">
              <a:rPr lang="en-GB" smtClean="0"/>
              <a:t>9</a:t>
            </a:fld>
            <a:endParaRPr lang="en-GB"/>
          </a:p>
        </p:txBody>
      </p:sp>
    </p:spTree>
    <p:extLst>
      <p:ext uri="{BB962C8B-B14F-4D97-AF65-F5344CB8AC3E}">
        <p14:creationId xmlns:p14="http://schemas.microsoft.com/office/powerpoint/2010/main" val="3148102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the  list of references I used for my presentation  – Thank you for listening.</a:t>
            </a:r>
          </a:p>
        </p:txBody>
      </p:sp>
      <p:sp>
        <p:nvSpPr>
          <p:cNvPr id="4" name="Slide Number Placeholder 3"/>
          <p:cNvSpPr>
            <a:spLocks noGrp="1"/>
          </p:cNvSpPr>
          <p:nvPr>
            <p:ph type="sldNum" sz="quarter" idx="5"/>
          </p:nvPr>
        </p:nvSpPr>
        <p:spPr/>
        <p:txBody>
          <a:bodyPr/>
          <a:lstStyle/>
          <a:p>
            <a:fld id="{A3BC38CD-3099-4AA1-803C-E6F45C9F39D5}" type="slidenum">
              <a:rPr lang="en-GB" smtClean="0"/>
              <a:t>10</a:t>
            </a:fld>
            <a:endParaRPr lang="en-GB"/>
          </a:p>
        </p:txBody>
      </p:sp>
    </p:spTree>
    <p:extLst>
      <p:ext uri="{BB962C8B-B14F-4D97-AF65-F5344CB8AC3E}">
        <p14:creationId xmlns:p14="http://schemas.microsoft.com/office/powerpoint/2010/main" val="2419745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1056983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2494291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90111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BB9EEE-30D7-4A5F-9A2B-6BEF874B557F}" type="datetimeFigureOut">
              <a:rPr lang="en-GB" smtClean="0"/>
              <a:t>04/01/2024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307826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BB9EEE-30D7-4A5F-9A2B-6BEF874B557F}" type="datetimeFigureOut">
              <a:rPr lang="en-GB" smtClean="0"/>
              <a:t>04/01/2024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660287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BB9EEE-30D7-4A5F-9A2B-6BEF874B557F}" type="datetimeFigureOut">
              <a:rPr lang="en-GB" smtClean="0"/>
              <a:t>04/01/2024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455705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B9EEE-30D7-4A5F-9A2B-6BEF874B557F}" type="datetimeFigureOut">
              <a:rPr lang="en-GB" smtClean="0"/>
              <a:t>04/01/2024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810185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BB9EEE-30D7-4A5F-9A2B-6BEF874B557F}" type="datetimeFigureOut">
              <a:rPr lang="en-GB" smtClean="0"/>
              <a:t>04/01/2024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60251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BB9EEE-30D7-4A5F-9A2B-6BEF874B557F}" type="datetimeFigureOut">
              <a:rPr lang="en-GB" smtClean="0"/>
              <a:t>04/01/2024</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849889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BB9EEE-30D7-4A5F-9A2B-6BEF874B557F}" type="datetimeFigureOut">
              <a:rPr lang="en-GB" smtClean="0"/>
              <a:t>04/01/2024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635261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5189286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734260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29614907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2776331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2650434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41145261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BB9EEE-30D7-4A5F-9A2B-6BEF874B557F}" type="datetimeFigureOut">
              <a:rPr lang="en-GB" smtClean="0"/>
              <a:t>04/01/2024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1795505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DBB9EEE-30D7-4A5F-9A2B-6BEF874B557F}" type="datetimeFigureOut">
              <a:rPr lang="en-GB" smtClean="0"/>
              <a:t>04/01/2024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6742FB-415B-4A41-AC4E-48C258F9D018}" type="slidenum">
              <a:rPr lang="en-GB" smtClean="0"/>
              <a:t>‹#›</a:t>
            </a:fld>
            <a:endParaRPr lang="en-GB"/>
          </a:p>
        </p:txBody>
      </p:sp>
    </p:spTree>
    <p:extLst>
      <p:ext uri="{BB962C8B-B14F-4D97-AF65-F5344CB8AC3E}">
        <p14:creationId xmlns:p14="http://schemas.microsoft.com/office/powerpoint/2010/main" val="3700635647"/>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hyperlink" Target="https://corporatefinanceinstitute.com/resources/management/swot-analysis/" TargetMode="External"/><Relationship Id="rId3" Type="http://schemas.openxmlformats.org/officeDocument/2006/relationships/slideLayout" Target="../slideLayouts/slideLayout2.xml"/><Relationship Id="rId7" Type="http://schemas.openxmlformats.org/officeDocument/2006/relationships/hyperlink" Target="https://www.mindtools.com/a5aekl4/what-is-strategy"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coursera.org/articles/strategic-management" TargetMode="External"/><Relationship Id="rId5" Type="http://schemas.openxmlformats.org/officeDocument/2006/relationships/hyperlink" Target="https://www.co-operative.coop/media/news-releases/co-op-unveils-new-strategy-with-major-multi-million-pound-price-investment#:~:text=investment%20%2D%20Co%2Dop-" TargetMode="External"/><Relationship Id="rId4" Type="http://schemas.openxmlformats.org/officeDocument/2006/relationships/notesSlide" Target="../notesSlides/notesSlide10.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hyperlink" Target="https://ericksimpson.com/conduct-an-internal-swot-analysis-to-improve-business-operations/" TargetMode="External"/><Relationship Id="rId2" Type="http://schemas.openxmlformats.org/officeDocument/2006/relationships/hyperlink" Target="https://www.scrapehero.com/location-reports/Co-op%20Food-UK/#:~:text=There%20are%203%2C762%20Co%2Dop" TargetMode="External"/><Relationship Id="rId1" Type="http://schemas.openxmlformats.org/officeDocument/2006/relationships/slideLayout" Target="../slideLayouts/slideLayout7.xml"/><Relationship Id="rId5" Type="http://schemas.openxmlformats.org/officeDocument/2006/relationships/hyperlink" Target="https://www.which.co.uk/reviews/supermarkets/article/best-and-worst-supermarkets/supermarkets-compared-aOJjN2J0A10N" TargetMode="External"/><Relationship Id="rId4" Type="http://schemas.openxmlformats.org/officeDocument/2006/relationships/hyperlink" Target="https://www.which.co.uk/reviews/supermarkets/article/best-and-worst-supermarkets/co-op-review-alfxO3K24Qb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A138D-3769-0BC6-B36D-D43918F0FC4B}"/>
              </a:ext>
            </a:extLst>
          </p:cNvPr>
          <p:cNvSpPr>
            <a:spLocks noGrp="1"/>
          </p:cNvSpPr>
          <p:nvPr>
            <p:ph type="ctrTitle"/>
          </p:nvPr>
        </p:nvSpPr>
        <p:spPr>
          <a:xfrm>
            <a:off x="2890496" y="192751"/>
            <a:ext cx="7647297" cy="4175166"/>
          </a:xfrm>
        </p:spPr>
        <p:txBody>
          <a:bodyPr anchor="ctr">
            <a:normAutofit/>
          </a:bodyPr>
          <a:lstStyle/>
          <a:p>
            <a:pPr algn="ctr"/>
            <a:r>
              <a:rPr lang="en-GB" sz="4400" b="1" dirty="0">
                <a:effectLst/>
                <a:latin typeface="Arial" panose="020B0604020202020204" pitchFamily="34" charset="0"/>
                <a:ea typeface="Times New Roman" panose="02020603050405020304" pitchFamily="18" charset="0"/>
              </a:rPr>
              <a:t>Strategies for Resilience</a:t>
            </a:r>
            <a:br>
              <a:rPr lang="en-GB" sz="4400" b="1" dirty="0">
                <a:effectLst/>
                <a:latin typeface="Arial" panose="020B0604020202020204" pitchFamily="34" charset="0"/>
                <a:ea typeface="Times New Roman" panose="02020603050405020304" pitchFamily="18" charset="0"/>
              </a:rPr>
            </a:br>
            <a:r>
              <a:rPr lang="en-GB" sz="4400" b="1" dirty="0">
                <a:effectLst/>
                <a:latin typeface="Arial" panose="020B0604020202020204" pitchFamily="34" charset="0"/>
                <a:ea typeface="Times New Roman" panose="02020603050405020304" pitchFamily="18" charset="0"/>
              </a:rPr>
              <a:t> and Prosperity</a:t>
            </a:r>
            <a:endParaRPr lang="en-GB" sz="4400" dirty="0"/>
          </a:p>
        </p:txBody>
      </p:sp>
      <p:sp>
        <p:nvSpPr>
          <p:cNvPr id="3" name="Subtitle 2">
            <a:extLst>
              <a:ext uri="{FF2B5EF4-FFF2-40B4-BE49-F238E27FC236}">
                <a16:creationId xmlns:a16="http://schemas.microsoft.com/office/drawing/2014/main" id="{CCCAAF90-583F-0970-C4C0-4487FFBA45A2}"/>
              </a:ext>
            </a:extLst>
          </p:cNvPr>
          <p:cNvSpPr>
            <a:spLocks noGrp="1"/>
          </p:cNvSpPr>
          <p:nvPr>
            <p:ph type="subTitle" idx="1"/>
          </p:nvPr>
        </p:nvSpPr>
        <p:spPr>
          <a:xfrm>
            <a:off x="8848404" y="4367917"/>
            <a:ext cx="3086502" cy="1598946"/>
          </a:xfrm>
        </p:spPr>
        <p:txBody>
          <a:bodyPr anchor="ctr">
            <a:normAutofit/>
          </a:bodyPr>
          <a:lstStyle/>
          <a:p>
            <a:pPr algn="l"/>
            <a:r>
              <a:rPr lang="en-GB" sz="2400" dirty="0"/>
              <a:t>Joy James</a:t>
            </a:r>
          </a:p>
          <a:p>
            <a:pPr algn="l"/>
            <a:r>
              <a:rPr lang="en-GB" sz="2400" dirty="0"/>
              <a:t>2114452</a:t>
            </a:r>
          </a:p>
        </p:txBody>
      </p:sp>
      <p:sp>
        <p:nvSpPr>
          <p:cNvPr id="4" name="TextBox 3">
            <a:extLst>
              <a:ext uri="{FF2B5EF4-FFF2-40B4-BE49-F238E27FC236}">
                <a16:creationId xmlns:a16="http://schemas.microsoft.com/office/drawing/2014/main" id="{3CD8989D-F4BE-D9AA-4DF6-CA344A7F1AC4}"/>
              </a:ext>
            </a:extLst>
          </p:cNvPr>
          <p:cNvSpPr txBox="1"/>
          <p:nvPr/>
        </p:nvSpPr>
        <p:spPr>
          <a:xfrm>
            <a:off x="4608576" y="3364992"/>
            <a:ext cx="6007608" cy="523220"/>
          </a:xfrm>
          <a:prstGeom prst="rect">
            <a:avLst/>
          </a:prstGeom>
          <a:noFill/>
        </p:spPr>
        <p:txBody>
          <a:bodyPr wrap="square" rtlCol="0">
            <a:spAutoFit/>
          </a:bodyPr>
          <a:lstStyle/>
          <a:p>
            <a:r>
              <a:rPr lang="en-US" sz="2800" dirty="0"/>
              <a:t>Co-operative Group Limited</a:t>
            </a:r>
            <a:endParaRPr lang="en-GB" sz="2800" dirty="0"/>
          </a:p>
        </p:txBody>
      </p:sp>
      <p:pic>
        <p:nvPicPr>
          <p:cNvPr id="5" name="Audio 4">
            <a:hlinkClick r:id="" action="ppaction://media"/>
            <a:extLst>
              <a:ext uri="{FF2B5EF4-FFF2-40B4-BE49-F238E27FC236}">
                <a16:creationId xmlns:a16="http://schemas.microsoft.com/office/drawing/2014/main" id="{B303BF73-0AA4-9F49-AD6B-17FEBE1405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17376970"/>
      </p:ext>
    </p:extLst>
  </p:cSld>
  <p:clrMapOvr>
    <a:masterClrMapping/>
  </p:clrMapOvr>
  <mc:AlternateContent xmlns:mc="http://schemas.openxmlformats.org/markup-compatibility/2006">
    <mc:Choice xmlns:p14="http://schemas.microsoft.com/office/powerpoint/2010/main" Requires="p14">
      <p:transition spd="slow" p14:dur="2000" advTm="46737"/>
    </mc:Choice>
    <mc:Fallback>
      <p:transition spd="slow" advTm="46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92A47-EE56-8791-7576-035E2D6C67B9}"/>
              </a:ext>
            </a:extLst>
          </p:cNvPr>
          <p:cNvSpPr>
            <a:spLocks noGrp="1"/>
          </p:cNvSpPr>
          <p:nvPr>
            <p:ph type="title"/>
          </p:nvPr>
        </p:nvSpPr>
        <p:spPr>
          <a:xfrm>
            <a:off x="1484311" y="128016"/>
            <a:ext cx="10018713" cy="1188883"/>
          </a:xfrm>
        </p:spPr>
        <p:txBody>
          <a:bodyPr>
            <a:normAutofit/>
          </a:bodyPr>
          <a:lstStyle/>
          <a:p>
            <a:r>
              <a:rPr lang="en-GB" sz="2800" u="sng" dirty="0">
                <a:latin typeface="Arial Black" panose="020B0A04020102020204" pitchFamily="34" charset="0"/>
              </a:rPr>
              <a:t>CO-OPERATIVE GROUP LIMITED</a:t>
            </a:r>
          </a:p>
        </p:txBody>
      </p:sp>
      <p:sp>
        <p:nvSpPr>
          <p:cNvPr id="4" name="TextBox 3">
            <a:extLst>
              <a:ext uri="{FF2B5EF4-FFF2-40B4-BE49-F238E27FC236}">
                <a16:creationId xmlns:a16="http://schemas.microsoft.com/office/drawing/2014/main" id="{377FC778-BDCC-6EA7-0155-E2182D82DF8D}"/>
              </a:ext>
            </a:extLst>
          </p:cNvPr>
          <p:cNvSpPr txBox="1"/>
          <p:nvPr/>
        </p:nvSpPr>
        <p:spPr>
          <a:xfrm>
            <a:off x="2144529" y="4364787"/>
            <a:ext cx="4611689" cy="2092881"/>
          </a:xfrm>
          <a:prstGeom prst="rect">
            <a:avLst/>
          </a:prstGeom>
          <a:noFill/>
        </p:spPr>
        <p:txBody>
          <a:bodyPr wrap="square">
            <a:spAutoFit/>
          </a:bodyPr>
          <a:lstStyle/>
          <a:p>
            <a:r>
              <a:rPr lang="en-US" sz="2800" b="0" i="0" u="sng" dirty="0">
                <a:solidFill>
                  <a:srgbClr val="595959"/>
                </a:solidFill>
                <a:effectLst/>
                <a:latin typeface="Arial" panose="020B0604020202020204" pitchFamily="34" charset="0"/>
                <a:cs typeface="Arial" panose="020B0604020202020204" pitchFamily="34" charset="0"/>
              </a:rPr>
              <a:t>Our vision  </a:t>
            </a:r>
          </a:p>
          <a:p>
            <a:endParaRPr lang="en-US" sz="2800" b="0" i="0" dirty="0">
              <a:solidFill>
                <a:srgbClr val="595959"/>
              </a:solidFill>
              <a:effectLst/>
              <a:latin typeface="Arial" panose="020B0604020202020204" pitchFamily="34" charset="0"/>
              <a:cs typeface="Arial" panose="020B0604020202020204" pitchFamily="34" charset="0"/>
            </a:endParaRPr>
          </a:p>
          <a:p>
            <a:r>
              <a:rPr lang="en-US" sz="2800" b="0" i="0" dirty="0">
                <a:solidFill>
                  <a:srgbClr val="595959"/>
                </a:solidFill>
                <a:effectLst/>
                <a:latin typeface="Arial" panose="020B0604020202020204" pitchFamily="34" charset="0"/>
                <a:cs typeface="Arial" panose="020B0604020202020204" pitchFamily="34" charset="0"/>
              </a:rPr>
              <a:t>'co-operating for a fairer world’.</a:t>
            </a:r>
            <a:endParaRPr lang="en-US" sz="2800" dirty="0">
              <a:solidFill>
                <a:srgbClr val="595959"/>
              </a:solidFill>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66AEEA21-3847-3902-11AF-BFA768D6FCD4}"/>
              </a:ext>
            </a:extLst>
          </p:cNvPr>
          <p:cNvSpPr txBox="1"/>
          <p:nvPr/>
        </p:nvSpPr>
        <p:spPr>
          <a:xfrm>
            <a:off x="6383055" y="1132233"/>
            <a:ext cx="5349240" cy="4401205"/>
          </a:xfrm>
          <a:prstGeom prst="rect">
            <a:avLst/>
          </a:prstGeom>
          <a:noFill/>
        </p:spPr>
        <p:txBody>
          <a:bodyPr wrap="square" rtlCol="0">
            <a:spAutoFit/>
          </a:bodyPr>
          <a:lstStyle/>
          <a:p>
            <a:endParaRPr lang="en-US" sz="2800" u="sng" dirty="0">
              <a:latin typeface="Arial" panose="020B0604020202020204" pitchFamily="34" charset="0"/>
              <a:cs typeface="Arial" panose="020B0604020202020204" pitchFamily="34" charset="0"/>
            </a:endParaRPr>
          </a:p>
          <a:p>
            <a:r>
              <a:rPr lang="en-US" sz="2800" u="sng" dirty="0">
                <a:latin typeface="Arial" panose="020B0604020202020204" pitchFamily="34" charset="0"/>
                <a:cs typeface="Arial" panose="020B0604020202020204" pitchFamily="34" charset="0"/>
              </a:rPr>
              <a:t>Our Mission</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To create value for members and customers by providing high quality products and services and by promoting ethical and sustainable practices and contributing to the well-being of our communities.</a:t>
            </a:r>
            <a:endParaRPr lang="en-GB" sz="28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274CACB-C252-A537-D57E-C83027C23C68}"/>
              </a:ext>
            </a:extLst>
          </p:cNvPr>
          <p:cNvSpPr txBox="1"/>
          <p:nvPr/>
        </p:nvSpPr>
        <p:spPr>
          <a:xfrm>
            <a:off x="10422665" y="947567"/>
            <a:ext cx="4694063" cy="369332"/>
          </a:xfrm>
          <a:prstGeom prst="rect">
            <a:avLst/>
          </a:prstGeom>
          <a:noFill/>
        </p:spPr>
        <p:txBody>
          <a:bodyPr wrap="square" rtlCol="0">
            <a:spAutoFit/>
          </a:bodyPr>
          <a:lstStyle/>
          <a:p>
            <a:r>
              <a:rPr lang="en-GB" dirty="0">
                <a:effectLst/>
              </a:rPr>
              <a:t> </a:t>
            </a:r>
            <a:endParaRPr lang="en-GB" dirty="0"/>
          </a:p>
        </p:txBody>
      </p:sp>
      <p:pic>
        <p:nvPicPr>
          <p:cNvPr id="1026" name="Picture 2">
            <a:extLst>
              <a:ext uri="{FF2B5EF4-FFF2-40B4-BE49-F238E27FC236}">
                <a16:creationId xmlns:a16="http://schemas.microsoft.com/office/drawing/2014/main" id="{5E708B5A-E3D7-61D7-A924-20471BD58F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2533" y="1662216"/>
            <a:ext cx="3303114" cy="188192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2400173-5F18-7248-B156-E4A182693C0B}"/>
              </a:ext>
            </a:extLst>
          </p:cNvPr>
          <p:cNvSpPr txBox="1"/>
          <p:nvPr/>
        </p:nvSpPr>
        <p:spPr>
          <a:xfrm>
            <a:off x="7146643" y="5810887"/>
            <a:ext cx="3822064" cy="369332"/>
          </a:xfrm>
          <a:prstGeom prst="rect">
            <a:avLst/>
          </a:prstGeom>
          <a:noFill/>
        </p:spPr>
        <p:txBody>
          <a:bodyPr wrap="square" rtlCol="0">
            <a:spAutoFit/>
          </a:bodyPr>
          <a:lstStyle/>
          <a:p>
            <a:r>
              <a:rPr lang="en-GB" dirty="0"/>
              <a:t>(Co-</a:t>
            </a:r>
            <a:r>
              <a:rPr lang="en-GB" dirty="0" err="1"/>
              <a:t>operative.coop</a:t>
            </a:r>
            <a:r>
              <a:rPr lang="en-GB" dirty="0"/>
              <a:t>, 2022)</a:t>
            </a:r>
            <a:endParaRPr lang="en-US" dirty="0"/>
          </a:p>
        </p:txBody>
      </p:sp>
      <p:pic>
        <p:nvPicPr>
          <p:cNvPr id="6" name="Audio 5">
            <a:hlinkClick r:id="" action="ppaction://media"/>
            <a:extLst>
              <a:ext uri="{FF2B5EF4-FFF2-40B4-BE49-F238E27FC236}">
                <a16:creationId xmlns:a16="http://schemas.microsoft.com/office/drawing/2014/main" id="{43B14638-CED3-1248-88CA-77B0B0475B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0342304"/>
      </p:ext>
    </p:extLst>
  </p:cSld>
  <p:clrMapOvr>
    <a:masterClrMapping/>
  </p:clrMapOvr>
  <mc:AlternateContent xmlns:mc="http://schemas.openxmlformats.org/markup-compatibility/2006">
    <mc:Choice xmlns:p14="http://schemas.microsoft.com/office/powerpoint/2010/main" Requires="p14">
      <p:transition spd="slow" p14:dur="2000" advTm="88860"/>
    </mc:Choice>
    <mc:Fallback>
      <p:transition spd="slow" advTm="88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1FFB-95B9-EA13-E486-C6FD438AB39C}"/>
              </a:ext>
            </a:extLst>
          </p:cNvPr>
          <p:cNvSpPr>
            <a:spLocks noGrp="1"/>
          </p:cNvSpPr>
          <p:nvPr>
            <p:ph type="title"/>
          </p:nvPr>
        </p:nvSpPr>
        <p:spPr>
          <a:xfrm>
            <a:off x="1484311" y="685801"/>
            <a:ext cx="10018713" cy="1109928"/>
          </a:xfrm>
        </p:spPr>
        <p:txBody>
          <a:bodyPr>
            <a:normAutofit/>
          </a:bodyPr>
          <a:lstStyle/>
          <a:p>
            <a:r>
              <a:rPr lang="en-GB" sz="2800">
                <a:latin typeface="Cooper Black" panose="0208090404030B020404" pitchFamily="18" charset="0"/>
              </a:rPr>
              <a:t>Strategy – What is it ?</a:t>
            </a:r>
          </a:p>
        </p:txBody>
      </p:sp>
      <p:sp>
        <p:nvSpPr>
          <p:cNvPr id="6" name="TextBox 5">
            <a:extLst>
              <a:ext uri="{FF2B5EF4-FFF2-40B4-BE49-F238E27FC236}">
                <a16:creationId xmlns:a16="http://schemas.microsoft.com/office/drawing/2014/main" id="{C699CF03-CBE8-E978-3F5A-AD7AFD60D6C4}"/>
              </a:ext>
            </a:extLst>
          </p:cNvPr>
          <p:cNvSpPr txBox="1"/>
          <p:nvPr/>
        </p:nvSpPr>
        <p:spPr>
          <a:xfrm>
            <a:off x="2696390" y="1894721"/>
            <a:ext cx="8495930" cy="3785652"/>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 strategy should determine how resources are configured to meet the needs of markets and stakeholders </a:t>
            </a:r>
            <a:r>
              <a:rPr lang="en-US" sz="2000">
                <a:effectLst/>
                <a:latin typeface="Arial" panose="020B0604020202020204" pitchFamily="34" charset="0"/>
                <a:cs typeface="Arial" panose="020B0604020202020204" pitchFamily="34" charset="0"/>
              </a:rPr>
              <a:t>(Johnson, Scholes and Whittington, 2008).</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Porter suggests that a strategy defines an organization's position and should determine how skills, resources and competencies within the workforce are combined to create a competitive advantage (</a:t>
            </a:r>
            <a:r>
              <a:rPr lang="en-US" sz="2000" err="1">
                <a:effectLst/>
                <a:latin typeface="Arial" panose="020B0604020202020204" pitchFamily="34" charset="0"/>
                <a:cs typeface="Arial" panose="020B0604020202020204" pitchFamily="34" charset="0"/>
              </a:rPr>
              <a:t>Magretta</a:t>
            </a:r>
            <a:r>
              <a:rPr lang="en-US" sz="2000">
                <a:effectLst/>
                <a:latin typeface="Arial" panose="020B0604020202020204" pitchFamily="34" charset="0"/>
                <a:cs typeface="Arial" panose="020B0604020202020204" pitchFamily="34" charset="0"/>
              </a:rPr>
              <a:t>, J. 2020).</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Mintzberg suggests that strategy is not only planning but responding to the environment, learning from the past and adopting a new vision for the future (admin, 2023).</a:t>
            </a:r>
          </a:p>
        </p:txBody>
      </p:sp>
      <p:pic>
        <p:nvPicPr>
          <p:cNvPr id="3" name="Audio 2">
            <a:hlinkClick r:id="" action="ppaction://media"/>
            <a:extLst>
              <a:ext uri="{FF2B5EF4-FFF2-40B4-BE49-F238E27FC236}">
                <a16:creationId xmlns:a16="http://schemas.microsoft.com/office/drawing/2014/main" id="{C18C993B-58E4-D240-A838-59103263CB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13745043"/>
      </p:ext>
    </p:extLst>
  </p:cSld>
  <p:clrMapOvr>
    <a:masterClrMapping/>
  </p:clrMapOvr>
  <mc:AlternateContent xmlns:mc="http://schemas.openxmlformats.org/markup-compatibility/2006">
    <mc:Choice xmlns:p14="http://schemas.microsoft.com/office/powerpoint/2010/main" Requires="p14">
      <p:transition spd="slow" p14:dur="2000" advTm="69455"/>
    </mc:Choice>
    <mc:Fallback>
      <p:transition spd="slow" advTm="69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DC5FD-CFAB-865E-1522-807E0EDFF4F1}"/>
              </a:ext>
            </a:extLst>
          </p:cNvPr>
          <p:cNvSpPr>
            <a:spLocks noGrp="1"/>
          </p:cNvSpPr>
          <p:nvPr>
            <p:ph type="title"/>
          </p:nvPr>
        </p:nvSpPr>
        <p:spPr>
          <a:xfrm>
            <a:off x="1484311" y="685801"/>
            <a:ext cx="10018713" cy="1010478"/>
          </a:xfrm>
        </p:spPr>
        <p:txBody>
          <a:bodyPr>
            <a:normAutofit fontScale="90000"/>
          </a:bodyPr>
          <a:lstStyle/>
          <a:p>
            <a:r>
              <a:rPr lang="en-US" u="sng">
                <a:latin typeface="Cooper Black" panose="0208090404030B020404" pitchFamily="18" charset="0"/>
              </a:rPr>
              <a:t>Deliberate Strategy / Emergent Strategy</a:t>
            </a:r>
            <a:endParaRPr lang="en-GB" u="sng">
              <a:latin typeface="Cooper Black" panose="0208090404030B020404" pitchFamily="18" charset="0"/>
            </a:endParaRPr>
          </a:p>
        </p:txBody>
      </p:sp>
      <p:sp>
        <p:nvSpPr>
          <p:cNvPr id="3" name="Content Placeholder 2">
            <a:extLst>
              <a:ext uri="{FF2B5EF4-FFF2-40B4-BE49-F238E27FC236}">
                <a16:creationId xmlns:a16="http://schemas.microsoft.com/office/drawing/2014/main" id="{CBC50E47-76F8-84B9-F7E7-F0C48E7C798B}"/>
              </a:ext>
            </a:extLst>
          </p:cNvPr>
          <p:cNvSpPr>
            <a:spLocks noGrp="1"/>
          </p:cNvSpPr>
          <p:nvPr>
            <p:ph idx="1"/>
          </p:nvPr>
        </p:nvSpPr>
        <p:spPr>
          <a:xfrm>
            <a:off x="2364222" y="1696279"/>
            <a:ext cx="9827778" cy="4305301"/>
          </a:xfrm>
        </p:spPr>
        <p:txBody>
          <a:bodyPr anchor="t">
            <a:noAutofit/>
          </a:bodyPr>
          <a:lstStyle/>
          <a:p>
            <a:pPr marL="0" indent="0">
              <a:lnSpc>
                <a:spcPct val="90000"/>
              </a:lnSpc>
              <a:buNone/>
            </a:pPr>
            <a:endParaRPr lang="en-GB"/>
          </a:p>
          <a:p>
            <a:pPr marL="0" indent="0">
              <a:lnSpc>
                <a:spcPct val="90000"/>
              </a:lnSpc>
              <a:buNone/>
            </a:pPr>
            <a:endParaRPr lang="en-GB"/>
          </a:p>
          <a:p>
            <a:pPr marL="0" indent="0">
              <a:lnSpc>
                <a:spcPct val="90000"/>
              </a:lnSpc>
              <a:buNone/>
            </a:pPr>
            <a:endParaRPr lang="en-GB"/>
          </a:p>
          <a:p>
            <a:pPr marL="0" indent="0">
              <a:lnSpc>
                <a:spcPct val="90000"/>
              </a:lnSpc>
              <a:buNone/>
            </a:pPr>
            <a:endParaRPr lang="en-GB"/>
          </a:p>
          <a:p>
            <a:pPr marL="0" indent="0">
              <a:lnSpc>
                <a:spcPct val="90000"/>
              </a:lnSpc>
              <a:buNone/>
            </a:pPr>
            <a:endParaRPr lang="en-GB"/>
          </a:p>
          <a:p>
            <a:pPr marL="0" indent="0">
              <a:lnSpc>
                <a:spcPct val="90000"/>
              </a:lnSpc>
              <a:buNone/>
            </a:pPr>
            <a:endParaRPr lang="en-GB"/>
          </a:p>
          <a:p>
            <a:pPr marL="0" indent="0">
              <a:lnSpc>
                <a:spcPct val="90000"/>
              </a:lnSpc>
              <a:buNone/>
            </a:pPr>
            <a:endParaRPr lang="en-GB"/>
          </a:p>
          <a:p>
            <a:pPr marL="0" indent="0">
              <a:lnSpc>
                <a:spcPct val="90000"/>
              </a:lnSpc>
              <a:buNone/>
            </a:pPr>
            <a:endParaRPr lang="en-GB"/>
          </a:p>
          <a:p>
            <a:pPr marL="0" indent="0">
              <a:lnSpc>
                <a:spcPct val="90000"/>
              </a:lnSpc>
              <a:buNone/>
            </a:pPr>
            <a:endParaRPr lang="en-GB"/>
          </a:p>
          <a:p>
            <a:pPr marL="0" indent="0">
              <a:lnSpc>
                <a:spcPct val="90000"/>
              </a:lnSpc>
              <a:buNone/>
            </a:pPr>
            <a:r>
              <a:rPr lang="en-GB"/>
              <a:t>                                                                                                     (Moore, 2011)</a:t>
            </a:r>
            <a:endParaRPr lang="en-US">
              <a:latin typeface="Cooper Black" panose="0208090404030B020404" pitchFamily="18" charset="0"/>
            </a:endParaRPr>
          </a:p>
        </p:txBody>
      </p:sp>
      <p:graphicFrame>
        <p:nvGraphicFramePr>
          <p:cNvPr id="4" name="Table 3">
            <a:extLst>
              <a:ext uri="{FF2B5EF4-FFF2-40B4-BE49-F238E27FC236}">
                <a16:creationId xmlns:a16="http://schemas.microsoft.com/office/drawing/2014/main" id="{2BE288F0-B9F7-E345-B3FF-FB1CD066B2C3}"/>
              </a:ext>
            </a:extLst>
          </p:cNvPr>
          <p:cNvGraphicFramePr>
            <a:graphicFrameLocks noGrp="1"/>
          </p:cNvGraphicFramePr>
          <p:nvPr>
            <p:extLst>
              <p:ext uri="{D42A27DB-BD31-4B8C-83A1-F6EECF244321}">
                <p14:modId xmlns:p14="http://schemas.microsoft.com/office/powerpoint/2010/main" val="3404121084"/>
              </p:ext>
            </p:extLst>
          </p:nvPr>
        </p:nvGraphicFramePr>
        <p:xfrm>
          <a:off x="2196910" y="1696279"/>
          <a:ext cx="8128000" cy="354284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97415883"/>
                    </a:ext>
                  </a:extLst>
                </a:gridCol>
                <a:gridCol w="4064000">
                  <a:extLst>
                    <a:ext uri="{9D8B030D-6E8A-4147-A177-3AD203B41FA5}">
                      <a16:colId xmlns:a16="http://schemas.microsoft.com/office/drawing/2014/main" val="1612028939"/>
                    </a:ext>
                  </a:extLst>
                </a:gridCol>
              </a:tblGrid>
              <a:tr h="590474">
                <a:tc>
                  <a:txBody>
                    <a:bodyPr/>
                    <a:lstStyle/>
                    <a:p>
                      <a:r>
                        <a:rPr lang="en-US"/>
                        <a:t>Deliberate Strategy ( Michael Porter)</a:t>
                      </a:r>
                    </a:p>
                  </a:txBody>
                  <a:tcPr/>
                </a:tc>
                <a:tc>
                  <a:txBody>
                    <a:bodyPr/>
                    <a:lstStyle/>
                    <a:p>
                      <a:r>
                        <a:rPr lang="en-US"/>
                        <a:t>Emergent Strategy (Henry </a:t>
                      </a:r>
                      <a:r>
                        <a:rPr lang="en-US" err="1"/>
                        <a:t>Mintzeberg</a:t>
                      </a:r>
                      <a:r>
                        <a:rPr lang="en-US"/>
                        <a:t>)</a:t>
                      </a:r>
                    </a:p>
                  </a:txBody>
                  <a:tcPr/>
                </a:tc>
                <a:extLst>
                  <a:ext uri="{0D108BD9-81ED-4DB2-BD59-A6C34878D82A}">
                    <a16:rowId xmlns:a16="http://schemas.microsoft.com/office/drawing/2014/main" val="3958711928"/>
                  </a:ext>
                </a:extLst>
              </a:tr>
              <a:tr h="590474">
                <a:tc>
                  <a:txBody>
                    <a:bodyPr/>
                    <a:lstStyle/>
                    <a:p>
                      <a:r>
                        <a:rPr lang="en-US"/>
                        <a:t>Stable Environment</a:t>
                      </a:r>
                    </a:p>
                  </a:txBody>
                  <a:tcPr/>
                </a:tc>
                <a:tc>
                  <a:txBody>
                    <a:bodyPr/>
                    <a:lstStyle/>
                    <a:p>
                      <a:r>
                        <a:rPr lang="en-US"/>
                        <a:t>Responsive to change</a:t>
                      </a:r>
                    </a:p>
                  </a:txBody>
                  <a:tcPr/>
                </a:tc>
                <a:extLst>
                  <a:ext uri="{0D108BD9-81ED-4DB2-BD59-A6C34878D82A}">
                    <a16:rowId xmlns:a16="http://schemas.microsoft.com/office/drawing/2014/main" val="1170444554"/>
                  </a:ext>
                </a:extLst>
              </a:tr>
              <a:tr h="590474">
                <a:tc>
                  <a:txBody>
                    <a:bodyPr/>
                    <a:lstStyle/>
                    <a:p>
                      <a:r>
                        <a:rPr lang="en-US"/>
                        <a:t>Structured </a:t>
                      </a:r>
                    </a:p>
                  </a:txBody>
                  <a:tcPr/>
                </a:tc>
                <a:tc>
                  <a:txBody>
                    <a:bodyPr/>
                    <a:lstStyle/>
                    <a:p>
                      <a:r>
                        <a:rPr lang="en-US"/>
                        <a:t>Agile/ Flexible</a:t>
                      </a:r>
                    </a:p>
                  </a:txBody>
                  <a:tcPr/>
                </a:tc>
                <a:extLst>
                  <a:ext uri="{0D108BD9-81ED-4DB2-BD59-A6C34878D82A}">
                    <a16:rowId xmlns:a16="http://schemas.microsoft.com/office/drawing/2014/main" val="1563852359"/>
                  </a:ext>
                </a:extLst>
              </a:tr>
              <a:tr h="590474">
                <a:tc>
                  <a:txBody>
                    <a:bodyPr/>
                    <a:lstStyle/>
                    <a:p>
                      <a:r>
                        <a:rPr lang="en-US"/>
                        <a:t>Predetermined</a:t>
                      </a:r>
                    </a:p>
                  </a:txBody>
                  <a:tcPr/>
                </a:tc>
                <a:tc>
                  <a:txBody>
                    <a:bodyPr/>
                    <a:lstStyle/>
                    <a:p>
                      <a:r>
                        <a:rPr lang="en-US"/>
                        <a:t>Pro-active</a:t>
                      </a:r>
                    </a:p>
                  </a:txBody>
                  <a:tcPr/>
                </a:tc>
                <a:extLst>
                  <a:ext uri="{0D108BD9-81ED-4DB2-BD59-A6C34878D82A}">
                    <a16:rowId xmlns:a16="http://schemas.microsoft.com/office/drawing/2014/main" val="2740520277"/>
                  </a:ext>
                </a:extLst>
              </a:tr>
              <a:tr h="590474">
                <a:tc>
                  <a:txBody>
                    <a:bodyPr/>
                    <a:lstStyle/>
                    <a:p>
                      <a:r>
                        <a:rPr lang="en-US"/>
                        <a:t>Advantage/ comfortable</a:t>
                      </a:r>
                    </a:p>
                  </a:txBody>
                  <a:tcPr/>
                </a:tc>
                <a:tc>
                  <a:txBody>
                    <a:bodyPr/>
                    <a:lstStyle/>
                    <a:p>
                      <a:r>
                        <a:rPr lang="en-US"/>
                        <a:t>Advantage/ Evolving</a:t>
                      </a:r>
                    </a:p>
                  </a:txBody>
                  <a:tcPr/>
                </a:tc>
                <a:extLst>
                  <a:ext uri="{0D108BD9-81ED-4DB2-BD59-A6C34878D82A}">
                    <a16:rowId xmlns:a16="http://schemas.microsoft.com/office/drawing/2014/main" val="1455432512"/>
                  </a:ext>
                </a:extLst>
              </a:tr>
              <a:tr h="590474">
                <a:tc>
                  <a:txBody>
                    <a:bodyPr/>
                    <a:lstStyle/>
                    <a:p>
                      <a:r>
                        <a:rPr lang="en-US"/>
                        <a:t>Disadvantage / Inflexible</a:t>
                      </a:r>
                    </a:p>
                  </a:txBody>
                  <a:tcPr/>
                </a:tc>
                <a:tc>
                  <a:txBody>
                    <a:bodyPr/>
                    <a:lstStyle/>
                    <a:p>
                      <a:r>
                        <a:rPr lang="en-US"/>
                        <a:t>Disadvantage/ potential lack direction</a:t>
                      </a:r>
                    </a:p>
                  </a:txBody>
                  <a:tcPr/>
                </a:tc>
                <a:extLst>
                  <a:ext uri="{0D108BD9-81ED-4DB2-BD59-A6C34878D82A}">
                    <a16:rowId xmlns:a16="http://schemas.microsoft.com/office/drawing/2014/main" val="1564604774"/>
                  </a:ext>
                </a:extLst>
              </a:tr>
            </a:tbl>
          </a:graphicData>
        </a:graphic>
      </p:graphicFrame>
      <p:pic>
        <p:nvPicPr>
          <p:cNvPr id="5" name="Audio 4">
            <a:hlinkClick r:id="" action="ppaction://media"/>
            <a:extLst>
              <a:ext uri="{FF2B5EF4-FFF2-40B4-BE49-F238E27FC236}">
                <a16:creationId xmlns:a16="http://schemas.microsoft.com/office/drawing/2014/main" id="{7EA67924-8071-F342-BAC8-30DD500D061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64984973"/>
      </p:ext>
    </p:extLst>
  </p:cSld>
  <p:clrMapOvr>
    <a:masterClrMapping/>
  </p:clrMapOvr>
  <mc:AlternateContent xmlns:mc="http://schemas.openxmlformats.org/markup-compatibility/2006">
    <mc:Choice xmlns:p14="http://schemas.microsoft.com/office/powerpoint/2010/main" Requires="p14">
      <p:transition spd="slow" p14:dur="2000" advTm="53994"/>
    </mc:Choice>
    <mc:Fallback>
      <p:transition spd="slow" advTm="53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ACB51-2FA1-0594-42B0-59CC0A195CCD}"/>
              </a:ext>
            </a:extLst>
          </p:cNvPr>
          <p:cNvSpPr>
            <a:spLocks noGrp="1"/>
          </p:cNvSpPr>
          <p:nvPr>
            <p:ph type="title"/>
          </p:nvPr>
        </p:nvSpPr>
        <p:spPr>
          <a:xfrm>
            <a:off x="4788359" y="414942"/>
            <a:ext cx="2840182" cy="1097823"/>
          </a:xfrm>
        </p:spPr>
        <p:txBody>
          <a:bodyPr vert="horz" lIns="91440" tIns="45720" rIns="91440" bIns="45720" rtlCol="0" anchor="ctr">
            <a:normAutofit/>
          </a:bodyPr>
          <a:lstStyle/>
          <a:p>
            <a:r>
              <a:rPr lang="en-US" sz="2800" u="sng" kern="1200">
                <a:latin typeface="Cooper Black" panose="0208090404030B020404" pitchFamily="18" charset="0"/>
              </a:rPr>
              <a:t>Stakeholder Analysis</a:t>
            </a:r>
          </a:p>
        </p:txBody>
      </p:sp>
      <p:graphicFrame>
        <p:nvGraphicFramePr>
          <p:cNvPr id="7" name="Table 6">
            <a:extLst>
              <a:ext uri="{FF2B5EF4-FFF2-40B4-BE49-F238E27FC236}">
                <a16:creationId xmlns:a16="http://schemas.microsoft.com/office/drawing/2014/main" id="{98AF7BA8-5C6C-3065-4D13-1CCD5534B4B5}"/>
              </a:ext>
            </a:extLst>
          </p:cNvPr>
          <p:cNvGraphicFramePr>
            <a:graphicFrameLocks noGrp="1"/>
          </p:cNvGraphicFramePr>
          <p:nvPr>
            <p:extLst>
              <p:ext uri="{D42A27DB-BD31-4B8C-83A1-F6EECF244321}">
                <p14:modId xmlns:p14="http://schemas.microsoft.com/office/powerpoint/2010/main" val="2031133331"/>
              </p:ext>
            </p:extLst>
          </p:nvPr>
        </p:nvGraphicFramePr>
        <p:xfrm>
          <a:off x="2511393" y="1512765"/>
          <a:ext cx="8488040" cy="4791812"/>
        </p:xfrm>
        <a:graphic>
          <a:graphicData uri="http://schemas.openxmlformats.org/drawingml/2006/table">
            <a:tbl>
              <a:tblPr firstRow="1" bandRow="1">
                <a:tableStyleId>{5C22544A-7EE6-4342-B048-85BDC9FD1C3A}</a:tableStyleId>
              </a:tblPr>
              <a:tblGrid>
                <a:gridCol w="4244020">
                  <a:extLst>
                    <a:ext uri="{9D8B030D-6E8A-4147-A177-3AD203B41FA5}">
                      <a16:colId xmlns:a16="http://schemas.microsoft.com/office/drawing/2014/main" val="3787843435"/>
                    </a:ext>
                  </a:extLst>
                </a:gridCol>
                <a:gridCol w="4244020">
                  <a:extLst>
                    <a:ext uri="{9D8B030D-6E8A-4147-A177-3AD203B41FA5}">
                      <a16:colId xmlns:a16="http://schemas.microsoft.com/office/drawing/2014/main" val="187270187"/>
                    </a:ext>
                  </a:extLst>
                </a:gridCol>
              </a:tblGrid>
              <a:tr h="239590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a:p>
                    <a:p>
                      <a:pPr marL="0" marR="0" lvl="0" indent="0" algn="l" defTabSz="457200" rtl="0" eaLnBrk="1" fontAlgn="auto" latinLnBrk="0" hangingPunct="1">
                        <a:lnSpc>
                          <a:spcPct val="100000"/>
                        </a:lnSpc>
                        <a:spcBef>
                          <a:spcPts val="0"/>
                        </a:spcBef>
                        <a:spcAft>
                          <a:spcPts val="0"/>
                        </a:spcAft>
                        <a:buClrTx/>
                        <a:buSzTx/>
                        <a:buFontTx/>
                        <a:buNone/>
                        <a:tabLst/>
                        <a:defRPr/>
                      </a:pPr>
                      <a:endParaRPr lang="en-US"/>
                    </a:p>
                    <a:p>
                      <a:pPr marL="0" marR="0" lvl="0" indent="0" algn="l" defTabSz="457200" rtl="0" eaLnBrk="1" fontAlgn="auto" latinLnBrk="0" hangingPunct="1">
                        <a:lnSpc>
                          <a:spcPct val="100000"/>
                        </a:lnSpc>
                        <a:spcBef>
                          <a:spcPts val="0"/>
                        </a:spcBef>
                        <a:spcAft>
                          <a:spcPts val="0"/>
                        </a:spcAft>
                        <a:buClrTx/>
                        <a:buSzTx/>
                        <a:buFontTx/>
                        <a:buNone/>
                        <a:tabLst/>
                        <a:defRPr/>
                      </a:pPr>
                      <a:endParaRPr lang="en-US"/>
                    </a:p>
                    <a:p>
                      <a:pPr marL="0" marR="0" lvl="0" indent="0" algn="l" defTabSz="457200" rtl="0" eaLnBrk="1" fontAlgn="auto" latinLnBrk="0" hangingPunct="1">
                        <a:lnSpc>
                          <a:spcPct val="100000"/>
                        </a:lnSpc>
                        <a:spcBef>
                          <a:spcPts val="0"/>
                        </a:spcBef>
                        <a:spcAft>
                          <a:spcPts val="0"/>
                        </a:spcAft>
                        <a:buClrTx/>
                        <a:buSzTx/>
                        <a:buFontTx/>
                        <a:buNone/>
                        <a:tabLst/>
                        <a:defRPr/>
                      </a:pPr>
                      <a:r>
                        <a:rPr lang="en-US"/>
                        <a:t>Directors</a:t>
                      </a:r>
                    </a:p>
                    <a:p>
                      <a:endParaRPr lang="en-GB"/>
                    </a:p>
                  </a:txBody>
                  <a:tcPr/>
                </a:tc>
                <a:tc>
                  <a:txBody>
                    <a:bodyPr/>
                    <a:lstStyle/>
                    <a:p>
                      <a:endParaRPr lang="en-GB"/>
                    </a:p>
                    <a:p>
                      <a:endParaRPr lang="en-GB"/>
                    </a:p>
                    <a:p>
                      <a:endParaRPr lang="en-GB"/>
                    </a:p>
                    <a:p>
                      <a:endParaRPr lang="en-GB"/>
                    </a:p>
                  </a:txBody>
                  <a:tcPr/>
                </a:tc>
                <a:extLst>
                  <a:ext uri="{0D108BD9-81ED-4DB2-BD59-A6C34878D82A}">
                    <a16:rowId xmlns:a16="http://schemas.microsoft.com/office/drawing/2014/main" val="3560626658"/>
                  </a:ext>
                </a:extLst>
              </a:tr>
              <a:tr h="2395906">
                <a:tc>
                  <a:txBody>
                    <a:bodyPr/>
                    <a:lstStyle/>
                    <a:p>
                      <a:endParaRPr lang="en-GB"/>
                    </a:p>
                  </a:txBody>
                  <a:tcPr/>
                </a:tc>
                <a:tc>
                  <a:txBody>
                    <a:bodyPr/>
                    <a:lstStyle/>
                    <a:p>
                      <a:endParaRPr lang="en-GB"/>
                    </a:p>
                    <a:p>
                      <a:endParaRPr lang="en-GB"/>
                    </a:p>
                    <a:p>
                      <a:endParaRPr lang="en-GB"/>
                    </a:p>
                    <a:p>
                      <a:pPr marL="0" marR="0" lvl="0" indent="0" algn="l" defTabSz="457200" rtl="0" eaLnBrk="1" fontAlgn="auto" latinLnBrk="0" hangingPunct="1">
                        <a:lnSpc>
                          <a:spcPct val="100000"/>
                        </a:lnSpc>
                        <a:spcBef>
                          <a:spcPts val="0"/>
                        </a:spcBef>
                        <a:spcAft>
                          <a:spcPts val="0"/>
                        </a:spcAft>
                        <a:buClrTx/>
                        <a:buSzTx/>
                        <a:buFontTx/>
                        <a:buNone/>
                        <a:tabLst/>
                        <a:defRPr/>
                      </a:pPr>
                      <a:r>
                        <a:rPr lang="en-US"/>
                        <a:t>Community</a:t>
                      </a:r>
                    </a:p>
                    <a:p>
                      <a:endParaRPr lang="en-GB"/>
                    </a:p>
                    <a:p>
                      <a:pPr marL="0" marR="0" lvl="0" indent="0" algn="l" defTabSz="457200" rtl="0" eaLnBrk="1" fontAlgn="auto" latinLnBrk="0" hangingPunct="1">
                        <a:lnSpc>
                          <a:spcPct val="100000"/>
                        </a:lnSpc>
                        <a:spcBef>
                          <a:spcPts val="0"/>
                        </a:spcBef>
                        <a:spcAft>
                          <a:spcPts val="0"/>
                        </a:spcAft>
                        <a:buClrTx/>
                        <a:buSzTx/>
                        <a:buFontTx/>
                        <a:buNone/>
                        <a:tabLst/>
                        <a:defRPr/>
                      </a:pPr>
                      <a:r>
                        <a:rPr lang="en-US"/>
                        <a:t>                                             Charities</a:t>
                      </a:r>
                    </a:p>
                    <a:p>
                      <a:endParaRPr lang="en-GB"/>
                    </a:p>
                  </a:txBody>
                  <a:tcPr/>
                </a:tc>
                <a:extLst>
                  <a:ext uri="{0D108BD9-81ED-4DB2-BD59-A6C34878D82A}">
                    <a16:rowId xmlns:a16="http://schemas.microsoft.com/office/drawing/2014/main" val="4102112968"/>
                  </a:ext>
                </a:extLst>
              </a:tr>
            </a:tbl>
          </a:graphicData>
        </a:graphic>
      </p:graphicFrame>
      <p:sp>
        <p:nvSpPr>
          <p:cNvPr id="8" name="TextBox 7">
            <a:extLst>
              <a:ext uri="{FF2B5EF4-FFF2-40B4-BE49-F238E27FC236}">
                <a16:creationId xmlns:a16="http://schemas.microsoft.com/office/drawing/2014/main" id="{74B4FE2F-A7E5-64B6-AC87-BD69A8358511}"/>
              </a:ext>
            </a:extLst>
          </p:cNvPr>
          <p:cNvSpPr txBox="1"/>
          <p:nvPr/>
        </p:nvSpPr>
        <p:spPr>
          <a:xfrm>
            <a:off x="3009530" y="1686757"/>
            <a:ext cx="2698812" cy="369332"/>
          </a:xfrm>
          <a:prstGeom prst="rect">
            <a:avLst/>
          </a:prstGeom>
          <a:noFill/>
        </p:spPr>
        <p:txBody>
          <a:bodyPr wrap="square" rtlCol="0">
            <a:spAutoFit/>
          </a:bodyPr>
          <a:lstStyle/>
          <a:p>
            <a:r>
              <a:rPr lang="en-GB" u="sng"/>
              <a:t>Keep Satisfied</a:t>
            </a:r>
          </a:p>
        </p:txBody>
      </p:sp>
      <p:sp>
        <p:nvSpPr>
          <p:cNvPr id="10" name="TextBox 9">
            <a:extLst>
              <a:ext uri="{FF2B5EF4-FFF2-40B4-BE49-F238E27FC236}">
                <a16:creationId xmlns:a16="http://schemas.microsoft.com/office/drawing/2014/main" id="{4D716C0B-3DC7-9FDE-E5B3-2AE1963E89E5}"/>
              </a:ext>
            </a:extLst>
          </p:cNvPr>
          <p:cNvSpPr txBox="1"/>
          <p:nvPr/>
        </p:nvSpPr>
        <p:spPr>
          <a:xfrm>
            <a:off x="7769441" y="1654491"/>
            <a:ext cx="2698812" cy="369332"/>
          </a:xfrm>
          <a:prstGeom prst="rect">
            <a:avLst/>
          </a:prstGeom>
          <a:noFill/>
        </p:spPr>
        <p:txBody>
          <a:bodyPr wrap="square" rtlCol="0">
            <a:spAutoFit/>
          </a:bodyPr>
          <a:lstStyle/>
          <a:p>
            <a:r>
              <a:rPr lang="en-GB" u="sng"/>
              <a:t>Manage Closely</a:t>
            </a:r>
          </a:p>
        </p:txBody>
      </p:sp>
      <p:sp>
        <p:nvSpPr>
          <p:cNvPr id="11" name="TextBox 10">
            <a:extLst>
              <a:ext uri="{FF2B5EF4-FFF2-40B4-BE49-F238E27FC236}">
                <a16:creationId xmlns:a16="http://schemas.microsoft.com/office/drawing/2014/main" id="{8ECBB49C-E9DA-C414-70B0-01A0630AE9D8}"/>
              </a:ext>
            </a:extLst>
          </p:cNvPr>
          <p:cNvSpPr txBox="1"/>
          <p:nvPr/>
        </p:nvSpPr>
        <p:spPr>
          <a:xfrm>
            <a:off x="3397188" y="4147352"/>
            <a:ext cx="2698812" cy="369332"/>
          </a:xfrm>
          <a:prstGeom prst="rect">
            <a:avLst/>
          </a:prstGeom>
          <a:noFill/>
        </p:spPr>
        <p:txBody>
          <a:bodyPr wrap="square" rtlCol="0">
            <a:spAutoFit/>
          </a:bodyPr>
          <a:lstStyle/>
          <a:p>
            <a:r>
              <a:rPr lang="en-GB" u="sng"/>
              <a:t>Monitor</a:t>
            </a:r>
          </a:p>
        </p:txBody>
      </p:sp>
      <p:sp>
        <p:nvSpPr>
          <p:cNvPr id="12" name="TextBox 11">
            <a:extLst>
              <a:ext uri="{FF2B5EF4-FFF2-40B4-BE49-F238E27FC236}">
                <a16:creationId xmlns:a16="http://schemas.microsoft.com/office/drawing/2014/main" id="{B929CCC9-054C-61DE-DB93-8AE6B32C9BA6}"/>
              </a:ext>
            </a:extLst>
          </p:cNvPr>
          <p:cNvSpPr txBox="1"/>
          <p:nvPr/>
        </p:nvSpPr>
        <p:spPr>
          <a:xfrm>
            <a:off x="7628541" y="4016524"/>
            <a:ext cx="2698812" cy="369332"/>
          </a:xfrm>
          <a:prstGeom prst="rect">
            <a:avLst/>
          </a:prstGeom>
          <a:noFill/>
        </p:spPr>
        <p:txBody>
          <a:bodyPr wrap="square" rtlCol="0">
            <a:spAutoFit/>
          </a:bodyPr>
          <a:lstStyle/>
          <a:p>
            <a:r>
              <a:rPr lang="en-GB" u="sng"/>
              <a:t>Keep Informed</a:t>
            </a:r>
          </a:p>
        </p:txBody>
      </p:sp>
      <p:sp>
        <p:nvSpPr>
          <p:cNvPr id="13" name="Arrow: Down 12">
            <a:extLst>
              <a:ext uri="{FF2B5EF4-FFF2-40B4-BE49-F238E27FC236}">
                <a16:creationId xmlns:a16="http://schemas.microsoft.com/office/drawing/2014/main" id="{AB667161-9E89-00C7-E082-3A97FDFC81A6}"/>
              </a:ext>
            </a:extLst>
          </p:cNvPr>
          <p:cNvSpPr/>
          <p:nvPr/>
        </p:nvSpPr>
        <p:spPr>
          <a:xfrm>
            <a:off x="1997476" y="4147352"/>
            <a:ext cx="337351" cy="1632011"/>
          </a:xfrm>
          <a:prstGeom prst="downArrow">
            <a:avLst>
              <a:gd name="adj1" fmla="val 34210"/>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Up 13">
            <a:extLst>
              <a:ext uri="{FF2B5EF4-FFF2-40B4-BE49-F238E27FC236}">
                <a16:creationId xmlns:a16="http://schemas.microsoft.com/office/drawing/2014/main" id="{A0CC06D9-98E2-A041-E81C-C4941566D2D4}"/>
              </a:ext>
            </a:extLst>
          </p:cNvPr>
          <p:cNvSpPr/>
          <p:nvPr/>
        </p:nvSpPr>
        <p:spPr>
          <a:xfrm>
            <a:off x="2068497" y="1846556"/>
            <a:ext cx="284086" cy="1349406"/>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8A8740B-68DA-52D3-9149-3F1494099F7D}"/>
              </a:ext>
            </a:extLst>
          </p:cNvPr>
          <p:cNvSpPr txBox="1"/>
          <p:nvPr/>
        </p:nvSpPr>
        <p:spPr>
          <a:xfrm>
            <a:off x="1540276" y="3647192"/>
            <a:ext cx="914400" cy="369332"/>
          </a:xfrm>
          <a:prstGeom prst="rect">
            <a:avLst/>
          </a:prstGeom>
          <a:noFill/>
        </p:spPr>
        <p:txBody>
          <a:bodyPr wrap="square" rtlCol="0">
            <a:spAutoFit/>
          </a:bodyPr>
          <a:lstStyle/>
          <a:p>
            <a:r>
              <a:rPr lang="en-GB"/>
              <a:t>Power</a:t>
            </a:r>
          </a:p>
        </p:txBody>
      </p:sp>
      <p:sp>
        <p:nvSpPr>
          <p:cNvPr id="17" name="TextBox 16">
            <a:extLst>
              <a:ext uri="{FF2B5EF4-FFF2-40B4-BE49-F238E27FC236}">
                <a16:creationId xmlns:a16="http://schemas.microsoft.com/office/drawing/2014/main" id="{24D1C3CE-6599-46C9-EAA7-19DFE74C6CD9}"/>
              </a:ext>
            </a:extLst>
          </p:cNvPr>
          <p:cNvSpPr txBox="1"/>
          <p:nvPr/>
        </p:nvSpPr>
        <p:spPr>
          <a:xfrm>
            <a:off x="1811785" y="1404203"/>
            <a:ext cx="797510" cy="369332"/>
          </a:xfrm>
          <a:prstGeom prst="rect">
            <a:avLst/>
          </a:prstGeom>
          <a:noFill/>
        </p:spPr>
        <p:txBody>
          <a:bodyPr wrap="square" rtlCol="0">
            <a:spAutoFit/>
          </a:bodyPr>
          <a:lstStyle/>
          <a:p>
            <a:r>
              <a:rPr lang="en-GB"/>
              <a:t>High</a:t>
            </a:r>
          </a:p>
        </p:txBody>
      </p:sp>
      <p:sp>
        <p:nvSpPr>
          <p:cNvPr id="18" name="Arrow: Right 17">
            <a:extLst>
              <a:ext uri="{FF2B5EF4-FFF2-40B4-BE49-F238E27FC236}">
                <a16:creationId xmlns:a16="http://schemas.microsoft.com/office/drawing/2014/main" id="{BBADDF2F-B779-E748-25CB-EC7E81F22F5B}"/>
              </a:ext>
            </a:extLst>
          </p:cNvPr>
          <p:cNvSpPr/>
          <p:nvPr/>
        </p:nvSpPr>
        <p:spPr>
          <a:xfrm>
            <a:off x="8016536" y="6416425"/>
            <a:ext cx="2246051" cy="22194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Left 18">
            <a:extLst>
              <a:ext uri="{FF2B5EF4-FFF2-40B4-BE49-F238E27FC236}">
                <a16:creationId xmlns:a16="http://schemas.microsoft.com/office/drawing/2014/main" id="{FE430E84-F50B-26F9-36A4-9FF4A086176B}"/>
              </a:ext>
            </a:extLst>
          </p:cNvPr>
          <p:cNvSpPr/>
          <p:nvPr/>
        </p:nvSpPr>
        <p:spPr>
          <a:xfrm>
            <a:off x="3009530" y="6330478"/>
            <a:ext cx="2991775" cy="25675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E4E59018-A23C-F6AD-7F18-91991A1F7ACA}"/>
              </a:ext>
            </a:extLst>
          </p:cNvPr>
          <p:cNvSpPr txBox="1"/>
          <p:nvPr/>
        </p:nvSpPr>
        <p:spPr>
          <a:xfrm>
            <a:off x="6516210" y="6330478"/>
            <a:ext cx="1627236" cy="369332"/>
          </a:xfrm>
          <a:prstGeom prst="rect">
            <a:avLst/>
          </a:prstGeom>
          <a:noFill/>
        </p:spPr>
        <p:txBody>
          <a:bodyPr wrap="square" rtlCol="0">
            <a:spAutoFit/>
          </a:bodyPr>
          <a:lstStyle/>
          <a:p>
            <a:r>
              <a:rPr lang="en-GB"/>
              <a:t>Interest</a:t>
            </a:r>
          </a:p>
        </p:txBody>
      </p:sp>
      <p:sp>
        <p:nvSpPr>
          <p:cNvPr id="21" name="TextBox 20">
            <a:extLst>
              <a:ext uri="{FF2B5EF4-FFF2-40B4-BE49-F238E27FC236}">
                <a16:creationId xmlns:a16="http://schemas.microsoft.com/office/drawing/2014/main" id="{6925369D-DF1E-183E-B334-8C2FEA1A8C47}"/>
              </a:ext>
            </a:extLst>
          </p:cNvPr>
          <p:cNvSpPr txBox="1"/>
          <p:nvPr/>
        </p:nvSpPr>
        <p:spPr>
          <a:xfrm>
            <a:off x="10591800" y="6348234"/>
            <a:ext cx="815265" cy="369332"/>
          </a:xfrm>
          <a:prstGeom prst="rect">
            <a:avLst/>
          </a:prstGeom>
          <a:noFill/>
        </p:spPr>
        <p:txBody>
          <a:bodyPr wrap="square" rtlCol="0">
            <a:spAutoFit/>
          </a:bodyPr>
          <a:lstStyle/>
          <a:p>
            <a:r>
              <a:rPr lang="en-GB"/>
              <a:t>High</a:t>
            </a:r>
          </a:p>
        </p:txBody>
      </p:sp>
      <p:sp>
        <p:nvSpPr>
          <p:cNvPr id="22" name="TextBox 21">
            <a:extLst>
              <a:ext uri="{FF2B5EF4-FFF2-40B4-BE49-F238E27FC236}">
                <a16:creationId xmlns:a16="http://schemas.microsoft.com/office/drawing/2014/main" id="{6860491D-6825-8D34-BAD0-5911495135B6}"/>
              </a:ext>
            </a:extLst>
          </p:cNvPr>
          <p:cNvSpPr txBox="1"/>
          <p:nvPr/>
        </p:nvSpPr>
        <p:spPr>
          <a:xfrm>
            <a:off x="1935331" y="6054571"/>
            <a:ext cx="673963" cy="369332"/>
          </a:xfrm>
          <a:prstGeom prst="rect">
            <a:avLst/>
          </a:prstGeom>
          <a:noFill/>
        </p:spPr>
        <p:txBody>
          <a:bodyPr wrap="square" rtlCol="0">
            <a:spAutoFit/>
          </a:bodyPr>
          <a:lstStyle/>
          <a:p>
            <a:r>
              <a:rPr lang="en-GB"/>
              <a:t>Low</a:t>
            </a:r>
          </a:p>
        </p:txBody>
      </p:sp>
      <p:sp>
        <p:nvSpPr>
          <p:cNvPr id="3" name="TextBox 2">
            <a:extLst>
              <a:ext uri="{FF2B5EF4-FFF2-40B4-BE49-F238E27FC236}">
                <a16:creationId xmlns:a16="http://schemas.microsoft.com/office/drawing/2014/main" id="{3E7D4532-D42D-2446-8863-26F1778A95B4}"/>
              </a:ext>
            </a:extLst>
          </p:cNvPr>
          <p:cNvSpPr txBox="1"/>
          <p:nvPr/>
        </p:nvSpPr>
        <p:spPr>
          <a:xfrm>
            <a:off x="3923607" y="2842953"/>
            <a:ext cx="2172393" cy="369332"/>
          </a:xfrm>
          <a:prstGeom prst="rect">
            <a:avLst/>
          </a:prstGeom>
          <a:noFill/>
        </p:spPr>
        <p:txBody>
          <a:bodyPr wrap="square" rtlCol="0">
            <a:spAutoFit/>
          </a:bodyPr>
          <a:lstStyle/>
          <a:p>
            <a:r>
              <a:rPr lang="en-US"/>
              <a:t>Colleagues</a:t>
            </a:r>
          </a:p>
        </p:txBody>
      </p:sp>
      <p:sp>
        <p:nvSpPr>
          <p:cNvPr id="4" name="TextBox 3">
            <a:extLst>
              <a:ext uri="{FF2B5EF4-FFF2-40B4-BE49-F238E27FC236}">
                <a16:creationId xmlns:a16="http://schemas.microsoft.com/office/drawing/2014/main" id="{3AF41DB7-EF70-6F54-8088-29EEDE3E622E}"/>
              </a:ext>
            </a:extLst>
          </p:cNvPr>
          <p:cNvSpPr txBox="1"/>
          <p:nvPr/>
        </p:nvSpPr>
        <p:spPr>
          <a:xfrm>
            <a:off x="3009530" y="4754880"/>
            <a:ext cx="1961481" cy="369332"/>
          </a:xfrm>
          <a:prstGeom prst="rect">
            <a:avLst/>
          </a:prstGeom>
          <a:noFill/>
        </p:spPr>
        <p:txBody>
          <a:bodyPr wrap="square" rtlCol="0">
            <a:spAutoFit/>
          </a:bodyPr>
          <a:lstStyle/>
          <a:p>
            <a:r>
              <a:rPr lang="en-US"/>
              <a:t>Suppliers</a:t>
            </a:r>
          </a:p>
        </p:txBody>
      </p:sp>
      <p:sp>
        <p:nvSpPr>
          <p:cNvPr id="5" name="TextBox 4">
            <a:extLst>
              <a:ext uri="{FF2B5EF4-FFF2-40B4-BE49-F238E27FC236}">
                <a16:creationId xmlns:a16="http://schemas.microsoft.com/office/drawing/2014/main" id="{677B635B-BFA3-69E3-E430-D2BB384D9F85}"/>
              </a:ext>
            </a:extLst>
          </p:cNvPr>
          <p:cNvSpPr txBox="1"/>
          <p:nvPr/>
        </p:nvSpPr>
        <p:spPr>
          <a:xfrm>
            <a:off x="3746377" y="5353235"/>
            <a:ext cx="2698812" cy="369332"/>
          </a:xfrm>
          <a:prstGeom prst="rect">
            <a:avLst/>
          </a:prstGeom>
          <a:noFill/>
        </p:spPr>
        <p:txBody>
          <a:bodyPr wrap="square" rtlCol="0">
            <a:spAutoFit/>
          </a:bodyPr>
          <a:lstStyle/>
          <a:p>
            <a:r>
              <a:rPr lang="en-US"/>
              <a:t>Fair Trade Partners</a:t>
            </a:r>
          </a:p>
        </p:txBody>
      </p:sp>
      <p:sp>
        <p:nvSpPr>
          <p:cNvPr id="6" name="TextBox 5">
            <a:extLst>
              <a:ext uri="{FF2B5EF4-FFF2-40B4-BE49-F238E27FC236}">
                <a16:creationId xmlns:a16="http://schemas.microsoft.com/office/drawing/2014/main" id="{09AFF477-A525-F9DC-FDB2-2ECC1E460ECC}"/>
              </a:ext>
            </a:extLst>
          </p:cNvPr>
          <p:cNvSpPr txBox="1"/>
          <p:nvPr/>
        </p:nvSpPr>
        <p:spPr>
          <a:xfrm>
            <a:off x="7628541" y="2560320"/>
            <a:ext cx="2197103" cy="369332"/>
          </a:xfrm>
          <a:prstGeom prst="rect">
            <a:avLst/>
          </a:prstGeom>
          <a:noFill/>
        </p:spPr>
        <p:txBody>
          <a:bodyPr wrap="square" rtlCol="0">
            <a:spAutoFit/>
          </a:bodyPr>
          <a:lstStyle/>
          <a:p>
            <a:r>
              <a:rPr lang="en-US"/>
              <a:t>Customers</a:t>
            </a:r>
          </a:p>
        </p:txBody>
      </p:sp>
      <p:sp>
        <p:nvSpPr>
          <p:cNvPr id="9" name="TextBox 8">
            <a:extLst>
              <a:ext uri="{FF2B5EF4-FFF2-40B4-BE49-F238E27FC236}">
                <a16:creationId xmlns:a16="http://schemas.microsoft.com/office/drawing/2014/main" id="{FD8FFCC1-7E39-BF23-7C01-955CC3AA797B}"/>
              </a:ext>
            </a:extLst>
          </p:cNvPr>
          <p:cNvSpPr txBox="1"/>
          <p:nvPr/>
        </p:nvSpPr>
        <p:spPr>
          <a:xfrm>
            <a:off x="7769441" y="3195962"/>
            <a:ext cx="2493146" cy="369332"/>
          </a:xfrm>
          <a:prstGeom prst="rect">
            <a:avLst/>
          </a:prstGeom>
          <a:noFill/>
        </p:spPr>
        <p:txBody>
          <a:bodyPr wrap="square" rtlCol="0">
            <a:spAutoFit/>
          </a:bodyPr>
          <a:lstStyle/>
          <a:p>
            <a:r>
              <a:rPr lang="en-US"/>
              <a:t>                          Members</a:t>
            </a:r>
          </a:p>
        </p:txBody>
      </p:sp>
      <p:sp>
        <p:nvSpPr>
          <p:cNvPr id="15" name="TextBox 14">
            <a:extLst>
              <a:ext uri="{FF2B5EF4-FFF2-40B4-BE49-F238E27FC236}">
                <a16:creationId xmlns:a16="http://schemas.microsoft.com/office/drawing/2014/main" id="{D83A6A9C-5396-534E-9244-7D08067B1A25}"/>
              </a:ext>
            </a:extLst>
          </p:cNvPr>
          <p:cNvSpPr txBox="1"/>
          <p:nvPr/>
        </p:nvSpPr>
        <p:spPr>
          <a:xfrm>
            <a:off x="8820443" y="239151"/>
            <a:ext cx="2982351" cy="646331"/>
          </a:xfrm>
          <a:prstGeom prst="rect">
            <a:avLst/>
          </a:prstGeom>
          <a:noFill/>
        </p:spPr>
        <p:txBody>
          <a:bodyPr wrap="square" rtlCol="0">
            <a:spAutoFit/>
          </a:bodyPr>
          <a:lstStyle/>
          <a:p>
            <a:r>
              <a:rPr lang="en-GB"/>
              <a:t>(Mind Tools Content Team, 2022)</a:t>
            </a:r>
            <a:endParaRPr lang="en-US"/>
          </a:p>
        </p:txBody>
      </p:sp>
      <p:pic>
        <p:nvPicPr>
          <p:cNvPr id="23" name="Audio 22">
            <a:hlinkClick r:id="" action="ppaction://media"/>
            <a:extLst>
              <a:ext uri="{FF2B5EF4-FFF2-40B4-BE49-F238E27FC236}">
                <a16:creationId xmlns:a16="http://schemas.microsoft.com/office/drawing/2014/main" id="{3BF3E554-39A1-5942-9B69-740E512AC5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90018317"/>
      </p:ext>
    </p:extLst>
  </p:cSld>
  <p:clrMapOvr>
    <a:masterClrMapping/>
  </p:clrMapOvr>
  <mc:AlternateContent xmlns:mc="http://schemas.openxmlformats.org/markup-compatibility/2006">
    <mc:Choice xmlns:p14="http://schemas.microsoft.com/office/powerpoint/2010/main" Requires="p14">
      <p:transition spd="slow" p14:dur="2000" advTm="55872"/>
    </mc:Choice>
    <mc:Fallback>
      <p:transition spd="slow" advTm="55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E4C39A5A-6D63-4FAC-B6C2-D37778B97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80E46C4F-3514-46CB-AE42-CB6078352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E5084902-5C24-45E2-B5A3-092541E3C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3" name="Freeform 8">
              <a:extLst>
                <a:ext uri="{FF2B5EF4-FFF2-40B4-BE49-F238E27FC236}">
                  <a16:creationId xmlns:a16="http://schemas.microsoft.com/office/drawing/2014/main" id="{37FA1E91-A8BC-48A2-AC9A-E89FD9612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4" name="Freeform 9">
              <a:extLst>
                <a:ext uri="{FF2B5EF4-FFF2-40B4-BE49-F238E27FC236}">
                  <a16:creationId xmlns:a16="http://schemas.microsoft.com/office/drawing/2014/main" id="{764E3167-8F97-4F74-BF1C-06B09CB712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7008DBEC-8AE7-4A3E-92FB-A56EDF90D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0A04160F-52CD-4394-AAF9-EE7B5A1F4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BFE0585-5465-81DF-6F70-941D354FF856}"/>
              </a:ext>
            </a:extLst>
          </p:cNvPr>
          <p:cNvSpPr>
            <a:spLocks noGrp="1"/>
          </p:cNvSpPr>
          <p:nvPr>
            <p:ph type="title"/>
          </p:nvPr>
        </p:nvSpPr>
        <p:spPr>
          <a:xfrm>
            <a:off x="1753496" y="685800"/>
            <a:ext cx="2543201" cy="1752599"/>
          </a:xfrm>
        </p:spPr>
        <p:txBody>
          <a:bodyPr anchor="b">
            <a:normAutofit/>
          </a:bodyPr>
          <a:lstStyle/>
          <a:p>
            <a:pPr algn="l"/>
            <a:r>
              <a:rPr lang="en-GB" sz="3200" u="sng">
                <a:latin typeface="Cooper Black" panose="0208090404030B020404" pitchFamily="18" charset="0"/>
              </a:rPr>
              <a:t>Porters Five P’s</a:t>
            </a:r>
          </a:p>
        </p:txBody>
      </p:sp>
      <p:sp>
        <p:nvSpPr>
          <p:cNvPr id="3" name="Content Placeholder 2">
            <a:extLst>
              <a:ext uri="{FF2B5EF4-FFF2-40B4-BE49-F238E27FC236}">
                <a16:creationId xmlns:a16="http://schemas.microsoft.com/office/drawing/2014/main" id="{14D54713-84DC-479E-A3CC-4D2EDC61B0F6}"/>
              </a:ext>
            </a:extLst>
          </p:cNvPr>
          <p:cNvSpPr>
            <a:spLocks noGrp="1"/>
          </p:cNvSpPr>
          <p:nvPr>
            <p:ph idx="1"/>
          </p:nvPr>
        </p:nvSpPr>
        <p:spPr>
          <a:xfrm>
            <a:off x="1484310" y="2666999"/>
            <a:ext cx="2812387" cy="3124201"/>
          </a:xfrm>
        </p:spPr>
        <p:txBody>
          <a:bodyPr anchor="t">
            <a:normAutofit/>
          </a:bodyPr>
          <a:lstStyle/>
          <a:p>
            <a:pPr marL="457200" indent="-457200">
              <a:lnSpc>
                <a:spcPct val="90000"/>
              </a:lnSpc>
              <a:buFont typeface="+mj-lt"/>
              <a:buAutoNum type="arabicPeriod"/>
            </a:pPr>
            <a:r>
              <a:rPr lang="en-US" sz="1800">
                <a:latin typeface="Arial Rounded MT Bold" panose="020F0704030504030204" pitchFamily="34" charset="77"/>
              </a:rPr>
              <a:t>Threats of entry</a:t>
            </a:r>
          </a:p>
          <a:p>
            <a:pPr marL="457200" indent="-457200">
              <a:lnSpc>
                <a:spcPct val="90000"/>
              </a:lnSpc>
              <a:buFont typeface="+mj-lt"/>
              <a:buAutoNum type="arabicPeriod"/>
            </a:pPr>
            <a:r>
              <a:rPr lang="en-US" sz="1800">
                <a:latin typeface="Arial Rounded MT Bold" panose="020F0704030504030204" pitchFamily="34" charset="77"/>
              </a:rPr>
              <a:t>Threats of substitution </a:t>
            </a:r>
          </a:p>
          <a:p>
            <a:pPr marL="457200" indent="-457200">
              <a:lnSpc>
                <a:spcPct val="90000"/>
              </a:lnSpc>
              <a:buFont typeface="+mj-lt"/>
              <a:buAutoNum type="arabicPeriod"/>
            </a:pPr>
            <a:r>
              <a:rPr lang="en-US" sz="1800">
                <a:latin typeface="Arial Rounded MT Bold" panose="020F0704030504030204" pitchFamily="34" charset="77"/>
              </a:rPr>
              <a:t>Bargaining power of suppliers</a:t>
            </a:r>
          </a:p>
          <a:p>
            <a:pPr marL="457200" indent="-457200">
              <a:lnSpc>
                <a:spcPct val="90000"/>
              </a:lnSpc>
              <a:buFont typeface="+mj-lt"/>
              <a:buAutoNum type="arabicPeriod"/>
            </a:pPr>
            <a:r>
              <a:rPr lang="en-US" sz="1800">
                <a:latin typeface="Arial Rounded MT Bold" panose="020F0704030504030204" pitchFamily="34" charset="77"/>
              </a:rPr>
              <a:t>Bargaining power of buyers </a:t>
            </a:r>
          </a:p>
          <a:p>
            <a:pPr marL="457200" indent="-457200">
              <a:lnSpc>
                <a:spcPct val="90000"/>
              </a:lnSpc>
              <a:buFont typeface="+mj-lt"/>
              <a:buAutoNum type="arabicPeriod"/>
            </a:pPr>
            <a:r>
              <a:rPr lang="en-US" sz="1800">
                <a:latin typeface="Arial Rounded MT Bold" panose="020F0704030504030204" pitchFamily="34" charset="77"/>
              </a:rPr>
              <a:t>Who are the rival competitors</a:t>
            </a:r>
          </a:p>
          <a:p>
            <a:pPr>
              <a:lnSpc>
                <a:spcPct val="90000"/>
              </a:lnSpc>
            </a:pPr>
            <a:endParaRPr lang="en-GB" sz="1800"/>
          </a:p>
        </p:txBody>
      </p:sp>
      <p:sp>
        <p:nvSpPr>
          <p:cNvPr id="27" name="Rounded Rectangle 16">
            <a:extLst>
              <a:ext uri="{FF2B5EF4-FFF2-40B4-BE49-F238E27FC236}">
                <a16:creationId xmlns:a16="http://schemas.microsoft.com/office/drawing/2014/main" id="{55599FE3-8CCE-4364-9F89-0C11699C4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diagram of a five forces&#10;&#10;Description automatically generated">
            <a:extLst>
              <a:ext uri="{FF2B5EF4-FFF2-40B4-BE49-F238E27FC236}">
                <a16:creationId xmlns:a16="http://schemas.microsoft.com/office/drawing/2014/main" id="{38FCE4A9-FF3D-B38C-8CAA-82F72835328E}"/>
              </a:ext>
            </a:extLst>
          </p:cNvPr>
          <p:cNvPicPr>
            <a:picLocks noChangeAspect="1"/>
          </p:cNvPicPr>
          <p:nvPr/>
        </p:nvPicPr>
        <p:blipFill rotWithShape="1">
          <a:blip r:embed="rId6"/>
          <a:srcRect t="2482" r="-3" b="-3"/>
          <a:stretch/>
        </p:blipFill>
        <p:spPr>
          <a:xfrm>
            <a:off x="4941202" y="1011765"/>
            <a:ext cx="6237359" cy="4546708"/>
          </a:xfrm>
          <a:prstGeom prst="rect">
            <a:avLst/>
          </a:prstGeom>
        </p:spPr>
      </p:pic>
      <p:sp>
        <p:nvSpPr>
          <p:cNvPr id="4" name="TextBox 3">
            <a:extLst>
              <a:ext uri="{FF2B5EF4-FFF2-40B4-BE49-F238E27FC236}">
                <a16:creationId xmlns:a16="http://schemas.microsoft.com/office/drawing/2014/main" id="{DE719A8C-B7B0-154E-B1D1-7CC6772FE9F3}"/>
              </a:ext>
            </a:extLst>
          </p:cNvPr>
          <p:cNvSpPr txBox="1"/>
          <p:nvPr/>
        </p:nvSpPr>
        <p:spPr>
          <a:xfrm>
            <a:off x="8512233" y="6134793"/>
            <a:ext cx="2666328" cy="369332"/>
          </a:xfrm>
          <a:prstGeom prst="rect">
            <a:avLst/>
          </a:prstGeom>
          <a:noFill/>
        </p:spPr>
        <p:txBody>
          <a:bodyPr wrap="square" rtlCol="0">
            <a:spAutoFit/>
          </a:bodyPr>
          <a:lstStyle/>
          <a:p>
            <a:r>
              <a:rPr lang="en-GB"/>
              <a:t>(</a:t>
            </a:r>
            <a:r>
              <a:rPr lang="en-GB" err="1"/>
              <a:t>Bruijl</a:t>
            </a:r>
            <a:r>
              <a:rPr lang="en-GB"/>
              <a:t>, 2018)</a:t>
            </a:r>
            <a:endParaRPr lang="en-US"/>
          </a:p>
        </p:txBody>
      </p:sp>
      <p:pic>
        <p:nvPicPr>
          <p:cNvPr id="5" name="Audio 4">
            <a:hlinkClick r:id="" action="ppaction://media"/>
            <a:extLst>
              <a:ext uri="{FF2B5EF4-FFF2-40B4-BE49-F238E27FC236}">
                <a16:creationId xmlns:a16="http://schemas.microsoft.com/office/drawing/2014/main" id="{93F6EFB0-E43A-704D-B5ED-E987B73EF3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86323297"/>
      </p:ext>
    </p:extLst>
  </p:cSld>
  <p:clrMapOvr>
    <a:masterClrMapping/>
  </p:clrMapOvr>
  <mc:AlternateContent xmlns:mc="http://schemas.openxmlformats.org/markup-compatibility/2006">
    <mc:Choice xmlns:p14="http://schemas.microsoft.com/office/powerpoint/2010/main" Requires="p14">
      <p:transition spd="slow" p14:dur="2000" advTm="62364"/>
    </mc:Choice>
    <mc:Fallback>
      <p:transition spd="slow" advTm="62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5DA34-1596-2029-7D09-6AB1DD99B404}"/>
              </a:ext>
            </a:extLst>
          </p:cNvPr>
          <p:cNvSpPr>
            <a:spLocks noGrp="1"/>
          </p:cNvSpPr>
          <p:nvPr>
            <p:ph type="title"/>
          </p:nvPr>
        </p:nvSpPr>
        <p:spPr>
          <a:xfrm>
            <a:off x="1484311" y="685801"/>
            <a:ext cx="10018713" cy="559904"/>
          </a:xfrm>
        </p:spPr>
        <p:txBody>
          <a:bodyPr>
            <a:normAutofit fontScale="90000"/>
          </a:bodyPr>
          <a:lstStyle/>
          <a:p>
            <a:r>
              <a:rPr lang="en-GB" u="sng">
                <a:latin typeface="Cooper Black" panose="0208090404030B020404" pitchFamily="18" charset="0"/>
              </a:rPr>
              <a:t>SWOT</a:t>
            </a:r>
          </a:p>
        </p:txBody>
      </p:sp>
      <p:sp>
        <p:nvSpPr>
          <p:cNvPr id="3" name="Content Placeholder 2">
            <a:extLst>
              <a:ext uri="{FF2B5EF4-FFF2-40B4-BE49-F238E27FC236}">
                <a16:creationId xmlns:a16="http://schemas.microsoft.com/office/drawing/2014/main" id="{959B268A-0B8D-9674-DCE9-C6698E817C55}"/>
              </a:ext>
            </a:extLst>
          </p:cNvPr>
          <p:cNvSpPr>
            <a:spLocks noGrp="1"/>
          </p:cNvSpPr>
          <p:nvPr>
            <p:ph idx="1"/>
          </p:nvPr>
        </p:nvSpPr>
        <p:spPr>
          <a:xfrm>
            <a:off x="1484311" y="1688380"/>
            <a:ext cx="10018713" cy="4514503"/>
          </a:xfrm>
        </p:spPr>
        <p:txBody>
          <a:bodyPr>
            <a:normAutofit fontScale="70000" lnSpcReduction="20000"/>
          </a:bodyPr>
          <a:lstStyle/>
          <a:p>
            <a:pPr marL="0" indent="0">
              <a:buNone/>
            </a:pPr>
            <a:endParaRPr lang="en-GB" sz="1400"/>
          </a:p>
          <a:p>
            <a:pPr marL="0" indent="0">
              <a:buNone/>
            </a:pPr>
            <a:endParaRPr lang="en-GB" sz="1400"/>
          </a:p>
          <a:p>
            <a:pPr marL="342900" indent="-342900">
              <a:buFont typeface="+mj-lt"/>
              <a:buAutoNum type="arabicPeriod"/>
            </a:pPr>
            <a:endParaRPr lang="en-GB" sz="1400"/>
          </a:p>
          <a:p>
            <a:pPr marL="342900" indent="-342900">
              <a:buFont typeface="+mj-lt"/>
              <a:buAutoNum type="arabicPeriod"/>
            </a:pPr>
            <a:endParaRPr lang="en-GB" sz="1400"/>
          </a:p>
          <a:p>
            <a:pPr marL="342900" indent="-342900">
              <a:buFont typeface="+mj-lt"/>
              <a:buAutoNum type="arabicPeriod"/>
            </a:pPr>
            <a:endParaRPr lang="en-GB" sz="1400"/>
          </a:p>
          <a:p>
            <a:endParaRPr lang="en-GB" sz="1600">
              <a:latin typeface="Arial" panose="020B0604020202020204" pitchFamily="34" charset="0"/>
              <a:cs typeface="Arial" panose="020B0604020202020204" pitchFamily="34" charset="0"/>
            </a:endParaRPr>
          </a:p>
          <a:p>
            <a:pPr>
              <a:buFont typeface="Wingdings" pitchFamily="2" charset="2"/>
              <a:buChar char="§"/>
            </a:pPr>
            <a:r>
              <a:rPr lang="en-GB" sz="1600">
                <a:latin typeface="Arial" panose="020B0604020202020204" pitchFamily="34" charset="0"/>
                <a:cs typeface="Arial" panose="020B0604020202020204" pitchFamily="34" charset="0"/>
              </a:rPr>
              <a:t>Fifth largest grocer</a:t>
            </a:r>
          </a:p>
          <a:p>
            <a:pPr>
              <a:buFont typeface="Wingdings" pitchFamily="2" charset="2"/>
              <a:buChar char="§"/>
            </a:pPr>
            <a:r>
              <a:rPr lang="en-GB" sz="1600">
                <a:latin typeface="Arial" panose="020B0604020202020204" pitchFamily="34" charset="0"/>
                <a:cs typeface="Arial" panose="020B0604020202020204" pitchFamily="34" charset="0"/>
              </a:rPr>
              <a:t>Largest local store network</a:t>
            </a:r>
          </a:p>
          <a:p>
            <a:pPr>
              <a:buFont typeface="Wingdings" pitchFamily="2" charset="2"/>
              <a:buChar char="§"/>
            </a:pPr>
            <a:r>
              <a:rPr lang="en-GB" sz="1600">
                <a:latin typeface="Arial" panose="020B0604020202020204" pitchFamily="34" charset="0"/>
                <a:cs typeface="Arial" panose="020B0604020202020204" pitchFamily="34" charset="0"/>
              </a:rPr>
              <a:t>Good ethical image</a:t>
            </a:r>
          </a:p>
          <a:p>
            <a:pPr>
              <a:buFont typeface="Wingdings" pitchFamily="2" charset="2"/>
              <a:buChar char="§"/>
            </a:pPr>
            <a:r>
              <a:rPr lang="en-GB" sz="1600">
                <a:latin typeface="Arial" panose="020B0604020202020204" pitchFamily="34" charset="0"/>
                <a:cs typeface="Arial" panose="020B0604020202020204" pitchFamily="34" charset="0"/>
              </a:rPr>
              <a:t>Stores positioned in centre of local community</a:t>
            </a:r>
          </a:p>
          <a:p>
            <a:pPr marL="0" indent="0">
              <a:buNone/>
            </a:pPr>
            <a:endParaRPr lang="en-GB" sz="1400"/>
          </a:p>
          <a:p>
            <a:pPr marL="0" indent="0">
              <a:buNone/>
            </a:pPr>
            <a:endParaRPr lang="en-GB" sz="1400"/>
          </a:p>
          <a:p>
            <a:pPr marL="0" indent="0">
              <a:buNone/>
            </a:pPr>
            <a:endParaRPr lang="en-GB" sz="1400"/>
          </a:p>
          <a:p>
            <a:pPr>
              <a:buFont typeface="Wingdings" pitchFamily="2" charset="2"/>
              <a:buChar char="§"/>
            </a:pPr>
            <a:endParaRPr lang="en-GB" sz="1800">
              <a:latin typeface="Arial" panose="020B0604020202020204" pitchFamily="34" charset="0"/>
              <a:cs typeface="Arial" panose="020B0604020202020204" pitchFamily="34" charset="0"/>
            </a:endParaRPr>
          </a:p>
          <a:p>
            <a:pPr>
              <a:buFont typeface="Wingdings" pitchFamily="2" charset="2"/>
              <a:buChar char="§"/>
            </a:pPr>
            <a:r>
              <a:rPr lang="en-GB" sz="1800">
                <a:latin typeface="Arial" panose="020B0604020202020204" pitchFamily="34" charset="0"/>
                <a:cs typeface="Arial" panose="020B0604020202020204" pitchFamily="34" charset="0"/>
              </a:rPr>
              <a:t>Focus on food after selling chemist business</a:t>
            </a:r>
          </a:p>
          <a:p>
            <a:pPr>
              <a:buFont typeface="Wingdings" pitchFamily="2" charset="2"/>
              <a:buChar char="§"/>
            </a:pPr>
            <a:r>
              <a:rPr lang="en-GB" sz="1800">
                <a:latin typeface="Arial" panose="020B0604020202020204" pitchFamily="34" charset="0"/>
                <a:cs typeface="Arial" panose="020B0604020202020204" pitchFamily="34" charset="0"/>
              </a:rPr>
              <a:t>Rebranding to revive core values		 </a:t>
            </a:r>
          </a:p>
          <a:p>
            <a:pPr>
              <a:buFont typeface="Wingdings" pitchFamily="2" charset="2"/>
              <a:buChar char="§"/>
            </a:pPr>
            <a:r>
              <a:rPr lang="en-GB" sz="1800">
                <a:latin typeface="Arial" panose="020B0604020202020204" pitchFamily="34" charset="0"/>
                <a:cs typeface="Arial" panose="020B0604020202020204" pitchFamily="34" charset="0"/>
              </a:rPr>
              <a:t>Opportunity to become leader in community stores</a:t>
            </a:r>
          </a:p>
          <a:p>
            <a:pPr>
              <a:buFont typeface="Wingdings" pitchFamily="2" charset="2"/>
              <a:buChar char="§"/>
            </a:pPr>
            <a:r>
              <a:rPr lang="en-GB" sz="1800">
                <a:latin typeface="Arial" panose="020B0604020202020204" pitchFamily="34" charset="0"/>
                <a:cs typeface="Arial" panose="020B0604020202020204" pitchFamily="34" charset="0"/>
              </a:rPr>
              <a:t>Build on partnerships to enhance e-commerce business</a:t>
            </a:r>
          </a:p>
          <a:p>
            <a:pPr marL="0" indent="0">
              <a:buNone/>
            </a:pPr>
            <a:endParaRPr lang="en-GB" sz="1400"/>
          </a:p>
          <a:p>
            <a:pPr marL="0" indent="0">
              <a:buNone/>
            </a:pPr>
            <a:endParaRPr lang="en-GB" sz="1400"/>
          </a:p>
          <a:p>
            <a:pPr marL="0" indent="0">
              <a:buNone/>
            </a:pPr>
            <a:endParaRPr lang="en-GB" sz="1400"/>
          </a:p>
          <a:p>
            <a:pPr marL="0" indent="0">
              <a:buNone/>
            </a:pPr>
            <a:endParaRPr lang="en-GB" sz="1200">
              <a:latin typeface="Arial Black" panose="020B0A04020102020204" pitchFamily="34" charset="0"/>
            </a:endParaRPr>
          </a:p>
          <a:p>
            <a:pPr marL="0" indent="0">
              <a:buNone/>
            </a:pPr>
            <a:endParaRPr lang="en-GB" sz="1100">
              <a:latin typeface="Arial Black" panose="020B0A04020102020204" pitchFamily="34" charset="0"/>
            </a:endParaRPr>
          </a:p>
          <a:p>
            <a:pPr marL="0" indent="0">
              <a:buNone/>
            </a:pPr>
            <a:endParaRPr lang="en-GB" sz="1400"/>
          </a:p>
          <a:p>
            <a:pPr marL="0" indent="0">
              <a:buNone/>
            </a:pPr>
            <a:endParaRPr lang="en-GB" sz="1400"/>
          </a:p>
          <a:p>
            <a:pPr marL="0" indent="0">
              <a:buNone/>
            </a:pPr>
            <a:endParaRPr lang="en-GB" sz="1400"/>
          </a:p>
          <a:p>
            <a:pPr marL="0" indent="0">
              <a:buNone/>
            </a:pPr>
            <a:endParaRPr lang="en-GB" sz="1200"/>
          </a:p>
        </p:txBody>
      </p:sp>
      <p:cxnSp>
        <p:nvCxnSpPr>
          <p:cNvPr id="8" name="Straight Connector 7">
            <a:extLst>
              <a:ext uri="{FF2B5EF4-FFF2-40B4-BE49-F238E27FC236}">
                <a16:creationId xmlns:a16="http://schemas.microsoft.com/office/drawing/2014/main" id="{66B448CA-C39E-1648-6F21-21EFD6F9091A}"/>
              </a:ext>
            </a:extLst>
          </p:cNvPr>
          <p:cNvCxnSpPr>
            <a:cxnSpLocks/>
            <a:stCxn id="3" idx="0"/>
            <a:endCxn id="3" idx="2"/>
          </p:cNvCxnSpPr>
          <p:nvPr/>
        </p:nvCxnSpPr>
        <p:spPr>
          <a:xfrm>
            <a:off x="6493668" y="1688380"/>
            <a:ext cx="0" cy="4514503"/>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0EC9C09-E383-FBFF-1A83-6E10E3489A1D}"/>
              </a:ext>
            </a:extLst>
          </p:cNvPr>
          <p:cNvCxnSpPr>
            <a:cxnSpLocks/>
          </p:cNvCxnSpPr>
          <p:nvPr/>
        </p:nvCxnSpPr>
        <p:spPr>
          <a:xfrm>
            <a:off x="1247050" y="3579872"/>
            <a:ext cx="10018713"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1761BCCC-49E0-839F-3D22-F89510FE8701}"/>
              </a:ext>
            </a:extLst>
          </p:cNvPr>
          <p:cNvSpPr txBox="1"/>
          <p:nvPr/>
        </p:nvSpPr>
        <p:spPr>
          <a:xfrm>
            <a:off x="7266242" y="4130296"/>
            <a:ext cx="3999521" cy="553998"/>
          </a:xfrm>
          <a:prstGeom prst="rect">
            <a:avLst/>
          </a:prstGeom>
          <a:noFill/>
        </p:spPr>
        <p:txBody>
          <a:bodyPr wrap="square" rtlCol="0">
            <a:spAutoFit/>
          </a:bodyPr>
          <a:lstStyle/>
          <a:p>
            <a:endParaRPr lang="en-GB" sz="1000">
              <a:latin typeface="Arial Black" panose="020B0A04020102020204" pitchFamily="34" charset="0"/>
            </a:endParaRPr>
          </a:p>
          <a:p>
            <a:endParaRPr lang="en-GB" sz="1000">
              <a:latin typeface="Arial Black" panose="020B0A04020102020204" pitchFamily="34" charset="0"/>
            </a:endParaRPr>
          </a:p>
          <a:p>
            <a:endParaRPr lang="en-GB" sz="1000">
              <a:latin typeface="Arial Black" panose="020B0A04020102020204" pitchFamily="34" charset="0"/>
            </a:endParaRPr>
          </a:p>
        </p:txBody>
      </p:sp>
      <p:sp>
        <p:nvSpPr>
          <p:cNvPr id="16" name="TextBox 15">
            <a:extLst>
              <a:ext uri="{FF2B5EF4-FFF2-40B4-BE49-F238E27FC236}">
                <a16:creationId xmlns:a16="http://schemas.microsoft.com/office/drawing/2014/main" id="{9E2EADCB-57FA-BC97-EB21-CF51BB9085CD}"/>
              </a:ext>
            </a:extLst>
          </p:cNvPr>
          <p:cNvSpPr txBox="1"/>
          <p:nvPr/>
        </p:nvSpPr>
        <p:spPr>
          <a:xfrm>
            <a:off x="6962197" y="2055707"/>
            <a:ext cx="4199138" cy="1166088"/>
          </a:xfrm>
          <a:prstGeom prst="rect">
            <a:avLst/>
          </a:prstGeom>
          <a:noFill/>
        </p:spPr>
        <p:txBody>
          <a:bodyPr wrap="square">
            <a:spAutoFit/>
          </a:bodyPr>
          <a:lstStyle/>
          <a:p>
            <a:pPr marL="228600" indent="-228600">
              <a:lnSpc>
                <a:spcPct val="150000"/>
              </a:lnSpc>
              <a:buFont typeface="Wingdings" pitchFamily="2" charset="2"/>
              <a:buChar char="§"/>
            </a:pPr>
            <a:r>
              <a:rPr lang="en-GB" sz="1200">
                <a:latin typeface="Arial" panose="020B0604020202020204" pitchFamily="34" charset="0"/>
                <a:cs typeface="Arial" panose="020B0604020202020204" pitchFamily="34" charset="0"/>
              </a:rPr>
              <a:t>Hasn’t used strong brand to its advantage</a:t>
            </a:r>
          </a:p>
          <a:p>
            <a:pPr marL="228600" indent="-228600">
              <a:lnSpc>
                <a:spcPct val="150000"/>
              </a:lnSpc>
              <a:buFont typeface="Wingdings" pitchFamily="2" charset="2"/>
              <a:buChar char="§"/>
            </a:pPr>
            <a:r>
              <a:rPr lang="en-GB" sz="1200">
                <a:latin typeface="Arial" panose="020B0604020202020204" pitchFamily="34" charset="0"/>
                <a:cs typeface="Arial" panose="020B0604020202020204" pitchFamily="34" charset="0"/>
              </a:rPr>
              <a:t>Problems with supply chain</a:t>
            </a:r>
          </a:p>
          <a:p>
            <a:pPr marL="228600" indent="-228600">
              <a:lnSpc>
                <a:spcPct val="150000"/>
              </a:lnSpc>
              <a:buFont typeface="Wingdings" pitchFamily="2" charset="2"/>
              <a:buChar char="§"/>
            </a:pPr>
            <a:r>
              <a:rPr lang="en-GB" sz="1200">
                <a:latin typeface="Arial" panose="020B0604020202020204" pitchFamily="34" charset="0"/>
                <a:cs typeface="Arial" panose="020B0604020202020204" pitchFamily="34" charset="0"/>
              </a:rPr>
              <a:t>Loss of market share</a:t>
            </a:r>
          </a:p>
          <a:p>
            <a:pPr marL="228600" indent="-228600">
              <a:lnSpc>
                <a:spcPct val="150000"/>
              </a:lnSpc>
              <a:buFont typeface="Wingdings" pitchFamily="2" charset="2"/>
              <a:buChar char="§"/>
            </a:pPr>
            <a:r>
              <a:rPr lang="en-GB" sz="1200">
                <a:latin typeface="Arial" panose="020B0604020202020204" pitchFamily="34" charset="0"/>
                <a:cs typeface="Arial" panose="020B0604020202020204" pitchFamily="34" charset="0"/>
              </a:rPr>
              <a:t>Loss of banking services.</a:t>
            </a:r>
          </a:p>
        </p:txBody>
      </p:sp>
      <p:sp>
        <p:nvSpPr>
          <p:cNvPr id="5" name="TextBox 4">
            <a:extLst>
              <a:ext uri="{FF2B5EF4-FFF2-40B4-BE49-F238E27FC236}">
                <a16:creationId xmlns:a16="http://schemas.microsoft.com/office/drawing/2014/main" id="{F9296F48-1B91-C805-FD30-5DF6143F7F77}"/>
              </a:ext>
            </a:extLst>
          </p:cNvPr>
          <p:cNvSpPr txBox="1"/>
          <p:nvPr/>
        </p:nvSpPr>
        <p:spPr>
          <a:xfrm>
            <a:off x="9429750" y="6018217"/>
            <a:ext cx="1731585" cy="369332"/>
          </a:xfrm>
          <a:prstGeom prst="rect">
            <a:avLst/>
          </a:prstGeom>
          <a:noFill/>
        </p:spPr>
        <p:txBody>
          <a:bodyPr wrap="square">
            <a:spAutoFit/>
          </a:bodyPr>
          <a:lstStyle/>
          <a:p>
            <a:r>
              <a:rPr lang="en-GB"/>
              <a:t>(Grant, 2020)</a:t>
            </a:r>
          </a:p>
        </p:txBody>
      </p:sp>
      <p:sp>
        <p:nvSpPr>
          <p:cNvPr id="7" name="TextBox 6">
            <a:extLst>
              <a:ext uri="{FF2B5EF4-FFF2-40B4-BE49-F238E27FC236}">
                <a16:creationId xmlns:a16="http://schemas.microsoft.com/office/drawing/2014/main" id="{E77DBF75-ABBD-A049-0B0D-0BE4F53DCEFC}"/>
              </a:ext>
            </a:extLst>
          </p:cNvPr>
          <p:cNvSpPr txBox="1"/>
          <p:nvPr/>
        </p:nvSpPr>
        <p:spPr>
          <a:xfrm>
            <a:off x="7028981" y="4227220"/>
            <a:ext cx="3341441" cy="1569660"/>
          </a:xfrm>
          <a:prstGeom prst="rect">
            <a:avLst/>
          </a:prstGeom>
          <a:noFill/>
        </p:spPr>
        <p:txBody>
          <a:bodyPr wrap="square" rtlCol="0">
            <a:spAutoFit/>
          </a:bodyPr>
          <a:lstStyle/>
          <a:p>
            <a:pPr marL="228600" indent="-228600">
              <a:lnSpc>
                <a:spcPct val="150000"/>
              </a:lnSpc>
              <a:buFont typeface="Arial" panose="020B0604020202020204" pitchFamily="34" charset="0"/>
              <a:buChar char="•"/>
            </a:pPr>
            <a:r>
              <a:rPr lang="en-GB" sz="1400">
                <a:latin typeface="Arial" panose="020B0604020202020204" pitchFamily="34" charset="0"/>
                <a:cs typeface="Arial" panose="020B0604020202020204" pitchFamily="34" charset="0"/>
              </a:rPr>
              <a:t>Need to gain customer trust after selling banking services.</a:t>
            </a:r>
          </a:p>
          <a:p>
            <a:pPr marL="228600" indent="-228600">
              <a:lnSpc>
                <a:spcPct val="150000"/>
              </a:lnSpc>
              <a:buFont typeface="Arial" panose="020B0604020202020204" pitchFamily="34" charset="0"/>
              <a:buChar char="•"/>
            </a:pPr>
            <a:r>
              <a:rPr lang="en-GB" sz="1400">
                <a:latin typeface="Arial" panose="020B0604020202020204" pitchFamily="34" charset="0"/>
                <a:cs typeface="Arial" panose="020B0604020202020204" pitchFamily="34" charset="0"/>
              </a:rPr>
              <a:t>Behind on the on-line markets</a:t>
            </a:r>
          </a:p>
          <a:p>
            <a:pPr marL="228600" indent="-228600">
              <a:lnSpc>
                <a:spcPct val="150000"/>
              </a:lnSpc>
              <a:buFont typeface="Arial" panose="020B0604020202020204" pitchFamily="34" charset="0"/>
              <a:buChar char="•"/>
            </a:pPr>
            <a:r>
              <a:rPr lang="en-GB" sz="1400">
                <a:latin typeface="Arial" panose="020B0604020202020204" pitchFamily="34" charset="0"/>
                <a:cs typeface="Arial" panose="020B0604020202020204" pitchFamily="34" charset="0"/>
              </a:rPr>
              <a:t>Competition from larger retailers</a:t>
            </a:r>
          </a:p>
          <a:p>
            <a:endParaRPr lang="en-GB" sz="1200"/>
          </a:p>
        </p:txBody>
      </p:sp>
      <p:pic>
        <p:nvPicPr>
          <p:cNvPr id="4" name="Audio 3">
            <a:hlinkClick r:id="" action="ppaction://media"/>
            <a:extLst>
              <a:ext uri="{FF2B5EF4-FFF2-40B4-BE49-F238E27FC236}">
                <a16:creationId xmlns:a16="http://schemas.microsoft.com/office/drawing/2014/main" id="{FCA3D7EF-D584-0C40-90CC-0F6DC127CA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28081113"/>
      </p:ext>
    </p:extLst>
  </p:cSld>
  <p:clrMapOvr>
    <a:masterClrMapping/>
  </p:clrMapOvr>
  <mc:AlternateContent xmlns:mc="http://schemas.openxmlformats.org/markup-compatibility/2006">
    <mc:Choice xmlns:p14="http://schemas.microsoft.com/office/powerpoint/2010/main" Requires="p14">
      <p:transition spd="slow" p14:dur="2000" advTm="71841"/>
    </mc:Choice>
    <mc:Fallback>
      <p:transition spd="slow" advTm="71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2D3CF-35D7-2696-1BAF-F892FF53C39E}"/>
              </a:ext>
            </a:extLst>
          </p:cNvPr>
          <p:cNvSpPr>
            <a:spLocks noGrp="1"/>
          </p:cNvSpPr>
          <p:nvPr>
            <p:ph type="title"/>
          </p:nvPr>
        </p:nvSpPr>
        <p:spPr>
          <a:xfrm>
            <a:off x="1671858" y="298175"/>
            <a:ext cx="10018713" cy="768625"/>
          </a:xfrm>
        </p:spPr>
        <p:txBody>
          <a:bodyPr/>
          <a:lstStyle/>
          <a:p>
            <a:r>
              <a:rPr lang="en-GB" u="sng">
                <a:latin typeface="Cooper Black" panose="0208090404030B020404" pitchFamily="18" charset="0"/>
              </a:rPr>
              <a:t>Recommendations</a:t>
            </a:r>
          </a:p>
        </p:txBody>
      </p:sp>
      <p:sp>
        <p:nvSpPr>
          <p:cNvPr id="3" name="Content Placeholder 2">
            <a:extLst>
              <a:ext uri="{FF2B5EF4-FFF2-40B4-BE49-F238E27FC236}">
                <a16:creationId xmlns:a16="http://schemas.microsoft.com/office/drawing/2014/main" id="{2A22F56C-283A-ED57-C178-6C9F1DF75A52}"/>
              </a:ext>
            </a:extLst>
          </p:cNvPr>
          <p:cNvSpPr>
            <a:spLocks noGrp="1"/>
          </p:cNvSpPr>
          <p:nvPr>
            <p:ph idx="1"/>
          </p:nvPr>
        </p:nvSpPr>
        <p:spPr>
          <a:xfrm>
            <a:off x="1502066" y="1936398"/>
            <a:ext cx="10018713" cy="3925824"/>
          </a:xfrm>
        </p:spPr>
        <p:txBody>
          <a:bodyPr>
            <a:normAutofit fontScale="92500" lnSpcReduction="20000"/>
          </a:bodyPr>
          <a:lstStyle/>
          <a:p>
            <a:pPr>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dirty="0">
                <a:latin typeface="Arial" panose="020B0604020202020204" pitchFamily="34" charset="0"/>
                <a:cs typeface="Arial" panose="020B0604020202020204" pitchFamily="34" charset="0"/>
              </a:rPr>
              <a:t>Improve e-commerce. (Offer Home delivery service).</a:t>
            </a:r>
          </a:p>
          <a:p>
            <a:pPr>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dirty="0">
                <a:latin typeface="Arial" panose="020B0604020202020204" pitchFamily="34" charset="0"/>
                <a:cs typeface="Arial" panose="020B0604020202020204" pitchFamily="34" charset="0"/>
              </a:rPr>
              <a:t>Offer cheaper  but good quality products.</a:t>
            </a:r>
          </a:p>
          <a:p>
            <a:pPr>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dirty="0">
                <a:latin typeface="Arial" panose="020B0604020202020204" pitchFamily="34" charset="0"/>
                <a:cs typeface="Arial" panose="020B0604020202020204" pitchFamily="34" charset="0"/>
              </a:rPr>
              <a:t>Target Customer Loyalty  (Membership benefits).</a:t>
            </a:r>
          </a:p>
          <a:p>
            <a:pPr>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dirty="0">
                <a:latin typeface="Arial" panose="020B0604020202020204" pitchFamily="34" charset="0"/>
                <a:cs typeface="Arial" panose="020B0604020202020204" pitchFamily="34" charset="0"/>
              </a:rPr>
              <a:t>Boost reputation by promoting brand products.</a:t>
            </a:r>
          </a:p>
          <a:p>
            <a:pPr>
              <a:buFont typeface="Wingdings" panose="05000000000000000000" pitchFamily="2" charset="2"/>
              <a:buChar char="§"/>
            </a:pPr>
            <a:endParaRPr lang="en-US" dirty="0"/>
          </a:p>
          <a:p>
            <a:pPr>
              <a:buFont typeface="Wingdings" panose="05000000000000000000" pitchFamily="2" charset="2"/>
              <a:buChar char="§"/>
            </a:pPr>
            <a:endParaRPr lang="en-US" dirty="0"/>
          </a:p>
          <a:p>
            <a:pPr marL="0" indent="0">
              <a:buNone/>
            </a:pPr>
            <a:endParaRPr lang="en-US" dirty="0"/>
          </a:p>
        </p:txBody>
      </p:sp>
      <p:pic>
        <p:nvPicPr>
          <p:cNvPr id="4" name="Audio 3">
            <a:hlinkClick r:id="" action="ppaction://media"/>
            <a:extLst>
              <a:ext uri="{FF2B5EF4-FFF2-40B4-BE49-F238E27FC236}">
                <a16:creationId xmlns:a16="http://schemas.microsoft.com/office/drawing/2014/main" id="{4BA4F02D-3B4E-044A-9AF6-425BAAF16A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34931481"/>
      </p:ext>
    </p:extLst>
  </p:cSld>
  <p:clrMapOvr>
    <a:masterClrMapping/>
  </p:clrMapOvr>
  <mc:AlternateContent xmlns:mc="http://schemas.openxmlformats.org/markup-compatibility/2006">
    <mc:Choice xmlns:p14="http://schemas.microsoft.com/office/powerpoint/2010/main" Requires="p14">
      <p:transition spd="slow" p14:dur="2000" advTm="69469"/>
    </mc:Choice>
    <mc:Fallback>
      <p:transition spd="slow" advTm="69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2157-539A-5845-9095-4839A5ABEAD0}"/>
              </a:ext>
            </a:extLst>
          </p:cNvPr>
          <p:cNvSpPr>
            <a:spLocks noGrp="1"/>
          </p:cNvSpPr>
          <p:nvPr>
            <p:ph type="title"/>
          </p:nvPr>
        </p:nvSpPr>
        <p:spPr>
          <a:xfrm>
            <a:off x="2173287" y="1217814"/>
            <a:ext cx="10018713" cy="594361"/>
          </a:xfrm>
        </p:spPr>
        <p:txBody>
          <a:bodyPr>
            <a:normAutofit fontScale="90000"/>
          </a:bodyPr>
          <a:lstStyle/>
          <a:p>
            <a:r>
              <a:rPr lang="en-US" u="sng"/>
              <a:t>New Strategy </a:t>
            </a:r>
          </a:p>
        </p:txBody>
      </p:sp>
      <p:sp>
        <p:nvSpPr>
          <p:cNvPr id="3" name="Content Placeholder 2">
            <a:extLst>
              <a:ext uri="{FF2B5EF4-FFF2-40B4-BE49-F238E27FC236}">
                <a16:creationId xmlns:a16="http://schemas.microsoft.com/office/drawing/2014/main" id="{CA267DD5-CF2A-A74E-A19E-A3A9A91C6EF7}"/>
              </a:ext>
            </a:extLst>
          </p:cNvPr>
          <p:cNvSpPr>
            <a:spLocks noGrp="1"/>
          </p:cNvSpPr>
          <p:nvPr>
            <p:ph idx="1"/>
          </p:nvPr>
        </p:nvSpPr>
        <p:spPr>
          <a:xfrm>
            <a:off x="1484310" y="1961804"/>
            <a:ext cx="10018713" cy="4256115"/>
          </a:xfrm>
        </p:spPr>
        <p:txBody>
          <a:bodyPr>
            <a:normAutofit fontScale="85000" lnSpcReduction="20000"/>
          </a:bodyPr>
          <a:lstStyle/>
          <a:p>
            <a:pPr marL="0" indent="0" algn="ctr">
              <a:buNone/>
            </a:pPr>
            <a:endParaRPr lang="en-US" sz="4400" u="sng" dirty="0">
              <a:latin typeface="Arial" panose="020B0604020202020204" pitchFamily="34" charset="0"/>
              <a:cs typeface="Arial" panose="020B0604020202020204" pitchFamily="34" charset="0"/>
            </a:endParaRPr>
          </a:p>
          <a:p>
            <a:pPr marL="0" indent="0" algn="ctr">
              <a:lnSpc>
                <a:spcPct val="170000"/>
              </a:lnSpc>
              <a:buNone/>
            </a:pPr>
            <a:endParaRPr lang="en-US" sz="2900" dirty="0">
              <a:latin typeface="Arial" panose="020B0604020202020204" pitchFamily="34" charset="0"/>
              <a:cs typeface="Arial" panose="020B0604020202020204" pitchFamily="34" charset="0"/>
            </a:endParaRPr>
          </a:p>
          <a:p>
            <a:pPr marL="0" indent="0" algn="ctr">
              <a:lnSpc>
                <a:spcPct val="170000"/>
              </a:lnSpc>
              <a:buNone/>
            </a:pPr>
            <a:r>
              <a:rPr lang="en-US" sz="2900" dirty="0">
                <a:latin typeface="Arial" panose="020B0604020202020204" pitchFamily="34" charset="0"/>
                <a:cs typeface="Arial" panose="020B0604020202020204" pitchFamily="34" charset="0"/>
              </a:rPr>
              <a:t>To be first position in 2024.</a:t>
            </a:r>
          </a:p>
          <a:p>
            <a:pPr marL="0" indent="0" algn="ctr">
              <a:lnSpc>
                <a:spcPct val="170000"/>
              </a:lnSpc>
              <a:buNone/>
            </a:pPr>
            <a:r>
              <a:rPr lang="en-US" sz="2900" dirty="0">
                <a:latin typeface="Arial" panose="020B0604020202020204" pitchFamily="34" charset="0"/>
                <a:cs typeface="Arial" panose="020B0604020202020204" pitchFamily="34" charset="0"/>
              </a:rPr>
              <a:t>To Increase Membership. </a:t>
            </a:r>
          </a:p>
          <a:p>
            <a:pPr marL="0" indent="0" algn="ctr">
              <a:lnSpc>
                <a:spcPct val="170000"/>
              </a:lnSpc>
              <a:buNone/>
            </a:pPr>
            <a:r>
              <a:rPr lang="en-US" sz="2900" dirty="0">
                <a:latin typeface="Arial" panose="020B0604020202020204" pitchFamily="34" charset="0"/>
                <a:cs typeface="Arial" panose="020B0604020202020204" pitchFamily="34" charset="0"/>
              </a:rPr>
              <a:t>Proactive in e-commerce.</a:t>
            </a:r>
          </a:p>
          <a:p>
            <a:pPr marL="0" indent="0" algn="ctr">
              <a:lnSpc>
                <a:spcPct val="170000"/>
              </a:lnSpc>
              <a:buNone/>
            </a:pPr>
            <a:r>
              <a:rPr lang="en-US" sz="2900" dirty="0">
                <a:latin typeface="Arial" panose="020B0604020202020204" pitchFamily="34" charset="0"/>
                <a:cs typeface="Arial" panose="020B0604020202020204" pitchFamily="34" charset="0"/>
              </a:rPr>
              <a:t>Promote own brands .</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4" name="Audio 3">
            <a:hlinkClick r:id="" action="ppaction://media"/>
            <a:extLst>
              <a:ext uri="{FF2B5EF4-FFF2-40B4-BE49-F238E27FC236}">
                <a16:creationId xmlns:a16="http://schemas.microsoft.com/office/drawing/2014/main" id="{16F93646-0D53-F443-A169-156FAD49A7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17110652"/>
      </p:ext>
    </p:extLst>
  </p:cSld>
  <p:clrMapOvr>
    <a:masterClrMapping/>
  </p:clrMapOvr>
  <mc:AlternateContent xmlns:mc="http://schemas.openxmlformats.org/markup-compatibility/2006">
    <mc:Choice xmlns:p14="http://schemas.microsoft.com/office/powerpoint/2010/main" Requires="p14">
      <p:transition spd="slow" p14:dur="2000" advTm="65164"/>
    </mc:Choice>
    <mc:Fallback>
      <p:transition spd="slow" advTm="65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246852-F326-C89B-0E88-46BA2E5715BE}"/>
              </a:ext>
            </a:extLst>
          </p:cNvPr>
          <p:cNvSpPr>
            <a:spLocks noGrp="1"/>
          </p:cNvSpPr>
          <p:nvPr>
            <p:ph idx="1"/>
          </p:nvPr>
        </p:nvSpPr>
        <p:spPr>
          <a:xfrm>
            <a:off x="1999696" y="583916"/>
            <a:ext cx="10018713" cy="6502894"/>
          </a:xfrm>
        </p:spPr>
        <p:txBody>
          <a:bodyPr>
            <a:normAutofit fontScale="85000" lnSpcReduction="20000"/>
          </a:bodyPr>
          <a:lstStyle/>
          <a:p>
            <a:pPr marL="0" indent="0" algn="ctr">
              <a:lnSpc>
                <a:spcPct val="150000"/>
              </a:lnSpc>
              <a:buNone/>
            </a:pPr>
            <a:r>
              <a:rPr lang="en-GB" sz="2100" u="sng" dirty="0">
                <a:latin typeface="Arial" panose="020B0604020202020204" pitchFamily="34" charset="0"/>
                <a:cs typeface="Arial" panose="020B0604020202020204" pitchFamily="34" charset="0"/>
              </a:rPr>
              <a:t>REFERENCES</a:t>
            </a:r>
          </a:p>
          <a:p>
            <a:pPr marL="0" indent="0">
              <a:lnSpc>
                <a:spcPct val="150000"/>
              </a:lnSpc>
              <a:buNone/>
            </a:pPr>
            <a:endParaRPr lang="en-GB" sz="1500" dirty="0">
              <a:latin typeface="Arial" panose="020B0604020202020204" pitchFamily="34" charset="0"/>
              <a:cs typeface="Arial" panose="020B0604020202020204" pitchFamily="34" charset="0"/>
            </a:endParaRPr>
          </a:p>
          <a:p>
            <a:pPr marL="0" indent="0">
              <a:lnSpc>
                <a:spcPct val="150000"/>
              </a:lnSpc>
              <a:buNone/>
            </a:pPr>
            <a:endParaRPr lang="en-GB" sz="1500" dirty="0">
              <a:latin typeface="Arial" panose="020B0604020202020204" pitchFamily="34" charset="0"/>
              <a:cs typeface="Arial" panose="020B0604020202020204" pitchFamily="34" charset="0"/>
            </a:endParaRPr>
          </a:p>
          <a:p>
            <a:pPr marL="0" indent="0">
              <a:lnSpc>
                <a:spcPct val="150000"/>
              </a:lnSpc>
              <a:buNone/>
            </a:pPr>
            <a:r>
              <a:rPr lang="en-GB" sz="1500" dirty="0" err="1">
                <a:latin typeface="Arial" panose="020B0604020202020204" pitchFamily="34" charset="0"/>
                <a:cs typeface="Arial" panose="020B0604020202020204" pitchFamily="34" charset="0"/>
              </a:rPr>
              <a:t>Bruijl</a:t>
            </a:r>
            <a:r>
              <a:rPr lang="en-GB" sz="1500" dirty="0">
                <a:latin typeface="Arial" panose="020B0604020202020204" pitchFamily="34" charset="0"/>
                <a:cs typeface="Arial" panose="020B0604020202020204" pitchFamily="34" charset="0"/>
              </a:rPr>
              <a:t>, G. (2018). </a:t>
            </a:r>
            <a:r>
              <a:rPr lang="en-GB" sz="1500" i="1" dirty="0">
                <a:latin typeface="Arial" panose="020B0604020202020204" pitchFamily="34" charset="0"/>
                <a:cs typeface="Arial" panose="020B0604020202020204" pitchFamily="34" charset="0"/>
              </a:rPr>
              <a:t>The Relevance of Porter’s Five Forces in Today’s Innovative and Changing Business Environment</a:t>
            </a:r>
            <a:r>
              <a:rPr lang="en-GB" sz="1500" dirty="0">
                <a:latin typeface="Arial" panose="020B0604020202020204" pitchFamily="34" charset="0"/>
                <a:cs typeface="Arial" panose="020B0604020202020204" pitchFamily="34" charset="0"/>
              </a:rPr>
              <a:t>. [online] ResearchGate. Available at: https://</a:t>
            </a:r>
            <a:r>
              <a:rPr lang="en-GB" sz="1500" dirty="0" err="1">
                <a:latin typeface="Arial" panose="020B0604020202020204" pitchFamily="34" charset="0"/>
                <a:cs typeface="Arial" panose="020B0604020202020204" pitchFamily="34" charset="0"/>
              </a:rPr>
              <a:t>www.researchgate.net</a:t>
            </a:r>
            <a:r>
              <a:rPr lang="en-GB" sz="1500" dirty="0">
                <a:latin typeface="Arial" panose="020B0604020202020204" pitchFamily="34" charset="0"/>
                <a:cs typeface="Arial" panose="020B0604020202020204" pitchFamily="34" charset="0"/>
              </a:rPr>
              <a:t>/publication/326026986_The_Relevance_of_Porter.</a:t>
            </a:r>
          </a:p>
          <a:p>
            <a:pPr marL="0" indent="0">
              <a:lnSpc>
                <a:spcPct val="150000"/>
              </a:lnSpc>
              <a:buNone/>
            </a:pPr>
            <a:r>
              <a:rPr lang="en-GB" sz="1400" dirty="0">
                <a:latin typeface="Arial" panose="020B0604020202020204" pitchFamily="34" charset="0"/>
                <a:cs typeface="Arial" panose="020B0604020202020204" pitchFamily="34" charset="0"/>
              </a:rPr>
              <a:t>Co-</a:t>
            </a:r>
            <a:r>
              <a:rPr lang="en-GB" sz="1400" dirty="0" err="1">
                <a:latin typeface="Arial" panose="020B0604020202020204" pitchFamily="34" charset="0"/>
                <a:cs typeface="Arial" panose="020B0604020202020204" pitchFamily="34" charset="0"/>
              </a:rPr>
              <a:t>operative.coop</a:t>
            </a:r>
            <a:r>
              <a:rPr lang="en-GB" sz="1400" dirty="0">
                <a:latin typeface="Arial" panose="020B0604020202020204" pitchFamily="34" charset="0"/>
                <a:cs typeface="Arial" panose="020B0604020202020204" pitchFamily="34" charset="0"/>
              </a:rPr>
              <a:t>. (2022). </a:t>
            </a:r>
            <a:r>
              <a:rPr lang="en-GB" sz="1400" i="1" dirty="0">
                <a:latin typeface="Arial" panose="020B0604020202020204" pitchFamily="34" charset="0"/>
                <a:cs typeface="Arial" panose="020B0604020202020204" pitchFamily="34" charset="0"/>
              </a:rPr>
              <a:t>Co-op unveils new strategy with major multi-million pound price investment</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5"/>
              </a:rPr>
              <a:t>https://www.co-operative.coop/media/news-releases/co-op-unveils-new-strategy-with-major-multi-million-pound-price-investment#:~:text=investment%20%2D%20Co%2Dop-</a:t>
            </a:r>
            <a:r>
              <a:rPr lang="en-GB" sz="1400" dirty="0">
                <a:latin typeface="Arial" panose="020B0604020202020204" pitchFamily="34" charset="0"/>
                <a:cs typeface="Arial" panose="020B0604020202020204" pitchFamily="34" charset="0"/>
              </a:rPr>
              <a:t>.</a:t>
            </a:r>
          </a:p>
          <a:p>
            <a:pPr marL="0" indent="0">
              <a:lnSpc>
                <a:spcPct val="150000"/>
              </a:lnSpc>
              <a:buNone/>
            </a:pPr>
            <a:r>
              <a:rPr lang="en-GB" sz="1400" dirty="0">
                <a:latin typeface="Arial" panose="020B0604020202020204" pitchFamily="34" charset="0"/>
                <a:cs typeface="Arial" panose="020B0604020202020204" pitchFamily="34" charset="0"/>
              </a:rPr>
              <a:t>Coursera (2023). </a:t>
            </a:r>
            <a:r>
              <a:rPr lang="en-GB" sz="1400" i="1" dirty="0">
                <a:latin typeface="Arial" panose="020B0604020202020204" pitchFamily="34" charset="0"/>
                <a:cs typeface="Arial" panose="020B0604020202020204" pitchFamily="34" charset="0"/>
              </a:rPr>
              <a:t>What Is Strategic Management? Benefits, Process, and Careers</a:t>
            </a:r>
            <a:r>
              <a:rPr lang="en-GB" sz="1400" dirty="0">
                <a:latin typeface="Arial" panose="020B0604020202020204" pitchFamily="34" charset="0"/>
                <a:cs typeface="Arial" panose="020B0604020202020204" pitchFamily="34" charset="0"/>
              </a:rPr>
              <a:t>. [online] Coursera. Available at: </a:t>
            </a:r>
            <a:r>
              <a:rPr lang="en-GB" sz="1400" dirty="0">
                <a:latin typeface="Arial" panose="020B0604020202020204" pitchFamily="34" charset="0"/>
                <a:cs typeface="Arial" panose="020B0604020202020204" pitchFamily="34" charset="0"/>
                <a:hlinkClick r:id="rId6"/>
              </a:rPr>
              <a:t>https://www.coursera.org/articles/strategic-management</a:t>
            </a:r>
            <a:r>
              <a:rPr lang="en-GB" sz="1400" dirty="0">
                <a:latin typeface="Arial" panose="020B0604020202020204" pitchFamily="34" charset="0"/>
                <a:cs typeface="Arial" panose="020B0604020202020204" pitchFamily="34" charset="0"/>
              </a:rPr>
              <a:t>.</a:t>
            </a:r>
          </a:p>
          <a:p>
            <a:pPr marL="0" indent="0">
              <a:lnSpc>
                <a:spcPct val="150000"/>
              </a:lnSpc>
              <a:buNone/>
            </a:pPr>
            <a:r>
              <a:rPr lang="en-US" sz="1400" dirty="0">
                <a:latin typeface="Arial" panose="020B0604020202020204" pitchFamily="34" charset="0"/>
                <a:cs typeface="Arial" panose="020B0604020202020204" pitchFamily="34" charset="0"/>
              </a:rPr>
              <a:t>Johnson, G., Scholes, K. and Whittington, R. (2008). </a:t>
            </a:r>
            <a:r>
              <a:rPr lang="en-US" sz="1400" i="1" dirty="0">
                <a:latin typeface="Arial" panose="020B0604020202020204" pitchFamily="34" charset="0"/>
                <a:cs typeface="Arial" panose="020B0604020202020204" pitchFamily="34" charset="0"/>
              </a:rPr>
              <a:t>Exploring corporate strategy text &amp; cases.</a:t>
            </a:r>
            <a:r>
              <a:rPr lang="en-US" sz="1400" dirty="0">
                <a:latin typeface="Arial" panose="020B0604020202020204" pitchFamily="34" charset="0"/>
                <a:cs typeface="Arial" panose="020B0604020202020204" pitchFamily="34" charset="0"/>
              </a:rPr>
              <a:t> Harlow [Etc.] Pearson Education.</a:t>
            </a:r>
          </a:p>
          <a:p>
            <a:pPr marL="0" indent="0">
              <a:lnSpc>
                <a:spcPct val="150000"/>
              </a:lnSpc>
              <a:buNone/>
            </a:pPr>
            <a:r>
              <a:rPr lang="en-US" sz="1400" dirty="0">
                <a:effectLst/>
                <a:latin typeface="Arial" panose="020B0604020202020204" pitchFamily="34" charset="0"/>
                <a:cs typeface="Arial" panose="020B0604020202020204" pitchFamily="34" charset="0"/>
              </a:rPr>
              <a:t> </a:t>
            </a:r>
            <a:r>
              <a:rPr lang="en-US" sz="1400" dirty="0" err="1">
                <a:effectLst/>
                <a:latin typeface="Arial" panose="020B0604020202020204" pitchFamily="34" charset="0"/>
                <a:cs typeface="Arial" panose="020B0604020202020204" pitchFamily="34" charset="0"/>
              </a:rPr>
              <a:t>Magretta</a:t>
            </a:r>
            <a:r>
              <a:rPr lang="en-US" sz="1400" dirty="0">
                <a:effectLst/>
                <a:latin typeface="Arial" panose="020B0604020202020204" pitchFamily="34" charset="0"/>
                <a:cs typeface="Arial" panose="020B0604020202020204" pitchFamily="34" charset="0"/>
              </a:rPr>
              <a:t>, J. (2020). </a:t>
            </a:r>
            <a:r>
              <a:rPr lang="en-US" sz="1400" i="1" dirty="0">
                <a:effectLst/>
                <a:latin typeface="Arial" panose="020B0604020202020204" pitchFamily="34" charset="0"/>
                <a:cs typeface="Arial" panose="020B0604020202020204" pitchFamily="34" charset="0"/>
              </a:rPr>
              <a:t>Understanding Michael Porter: The essential guide to competition and strategy</a:t>
            </a:r>
            <a:r>
              <a:rPr lang="en-US" sz="1400" dirty="0">
                <a:effectLst/>
                <a:latin typeface="Arial" panose="020B0604020202020204" pitchFamily="34" charset="0"/>
                <a:cs typeface="Arial" panose="020B0604020202020204" pitchFamily="34" charset="0"/>
              </a:rPr>
              <a:t>. Boston: Harvard     Business Review Press.</a:t>
            </a:r>
            <a:endParaRPr lang="en-GB" sz="1400" i="1" dirty="0">
              <a:latin typeface="Arial" panose="020B0604020202020204" pitchFamily="34" charset="0"/>
              <a:cs typeface="Arial" panose="020B0604020202020204" pitchFamily="34" charset="0"/>
            </a:endParaRPr>
          </a:p>
          <a:p>
            <a:pPr marL="0" indent="0">
              <a:lnSpc>
                <a:spcPct val="150000"/>
              </a:lnSpc>
              <a:buNone/>
            </a:pPr>
            <a:r>
              <a:rPr lang="en-GB" sz="1400" i="1" dirty="0">
                <a:effectLst/>
                <a:latin typeface="Arial" panose="020B0604020202020204" pitchFamily="34" charset="0"/>
                <a:cs typeface="Arial" panose="020B0604020202020204" pitchFamily="34" charset="0"/>
              </a:rPr>
              <a:t>MindTools | Home</a:t>
            </a:r>
            <a:r>
              <a:rPr lang="en-GB" sz="1400" dirty="0">
                <a:effectLst/>
                <a:latin typeface="Arial" panose="020B0604020202020204" pitchFamily="34" charset="0"/>
                <a:cs typeface="Arial" panose="020B0604020202020204" pitchFamily="34" charset="0"/>
              </a:rPr>
              <a:t>. (2023). </a:t>
            </a:r>
            <a:r>
              <a:rPr lang="en-GB" sz="1400" dirty="0" err="1">
                <a:effectLst/>
                <a:latin typeface="Arial" panose="020B0604020202020204" pitchFamily="34" charset="0"/>
                <a:cs typeface="Arial" panose="020B0604020202020204" pitchFamily="34" charset="0"/>
              </a:rPr>
              <a:t>Www.mindtools.com</a:t>
            </a:r>
            <a:r>
              <a:rPr lang="en-GB" sz="1400" dirty="0">
                <a:effectLst/>
                <a:latin typeface="Arial" panose="020B0604020202020204" pitchFamily="34" charset="0"/>
                <a:cs typeface="Arial" panose="020B0604020202020204" pitchFamily="34" charset="0"/>
              </a:rPr>
              <a:t>. </a:t>
            </a:r>
            <a:r>
              <a:rPr lang="en-GB" sz="1400" dirty="0">
                <a:effectLst/>
                <a:latin typeface="Arial" panose="020B0604020202020204" pitchFamily="34" charset="0"/>
                <a:cs typeface="Arial" panose="020B0604020202020204" pitchFamily="34" charset="0"/>
                <a:hlinkClick r:id="rId7"/>
              </a:rPr>
              <a:t>https://www.mindtools.com/a5aekl4/what-is-strategy</a:t>
            </a:r>
            <a:endParaRPr lang="en-GB" sz="1400" dirty="0">
              <a:effectLst/>
              <a:latin typeface="Arial" panose="020B0604020202020204" pitchFamily="34" charset="0"/>
              <a:cs typeface="Arial" panose="020B0604020202020204" pitchFamily="34" charset="0"/>
            </a:endParaRPr>
          </a:p>
          <a:p>
            <a:pPr marL="0" indent="0">
              <a:lnSpc>
                <a:spcPct val="150000"/>
              </a:lnSpc>
              <a:buNone/>
            </a:pPr>
            <a:r>
              <a:rPr lang="en-US" sz="1400" dirty="0">
                <a:latin typeface="Arial" panose="020B0604020202020204" pitchFamily="34" charset="0"/>
                <a:cs typeface="Arial" panose="020B0604020202020204" pitchFamily="34" charset="0"/>
              </a:rPr>
              <a:t>Moore, K. (2011). </a:t>
            </a:r>
            <a:r>
              <a:rPr lang="en-US" sz="1400" i="1" dirty="0">
                <a:latin typeface="Arial" panose="020B0604020202020204" pitchFamily="34" charset="0"/>
                <a:cs typeface="Arial" panose="020B0604020202020204" pitchFamily="34" charset="0"/>
              </a:rPr>
              <a:t>Porter or Mintzberg: Whose View of Strategy Is the Most Relevant Today?</a:t>
            </a:r>
            <a:r>
              <a:rPr lang="en-US" sz="1400" dirty="0">
                <a:latin typeface="Arial" panose="020B0604020202020204" pitchFamily="34" charset="0"/>
                <a:cs typeface="Arial" panose="020B0604020202020204" pitchFamily="34" charset="0"/>
              </a:rPr>
              <a:t> [online] Forbes. Available at: https://</a:t>
            </a:r>
            <a:r>
              <a:rPr lang="en-US" sz="1400" dirty="0" err="1">
                <a:latin typeface="Arial" panose="020B0604020202020204" pitchFamily="34" charset="0"/>
                <a:cs typeface="Arial" panose="020B0604020202020204" pitchFamily="34" charset="0"/>
              </a:rPr>
              <a:t>www.forbes.com</a:t>
            </a:r>
            <a:r>
              <a:rPr lang="en-US" sz="1400" dirty="0">
                <a:latin typeface="Arial" panose="020B0604020202020204" pitchFamily="34" charset="0"/>
                <a:cs typeface="Arial" panose="020B0604020202020204" pitchFamily="34" charset="0"/>
              </a:rPr>
              <a:t>/sites/</a:t>
            </a:r>
            <a:r>
              <a:rPr lang="en-US" sz="1400" dirty="0" err="1">
                <a:latin typeface="Arial" panose="020B0604020202020204" pitchFamily="34" charset="0"/>
                <a:cs typeface="Arial" panose="020B0604020202020204" pitchFamily="34" charset="0"/>
              </a:rPr>
              <a:t>karlmoore</a:t>
            </a:r>
            <a:r>
              <a:rPr lang="en-US" sz="1400" dirty="0">
                <a:latin typeface="Arial" panose="020B0604020202020204" pitchFamily="34" charset="0"/>
                <a:cs typeface="Arial" panose="020B0604020202020204" pitchFamily="34" charset="0"/>
              </a:rPr>
              <a:t>/2011/03/28/porter-or-mintzberg-whose-view-of-strategy-is-the-most-relevant-today/?</a:t>
            </a:r>
            <a:r>
              <a:rPr lang="en-US" sz="1400" dirty="0" err="1">
                <a:latin typeface="Arial" panose="020B0604020202020204" pitchFamily="34" charset="0"/>
                <a:cs typeface="Arial" panose="020B0604020202020204" pitchFamily="34" charset="0"/>
              </a:rPr>
              <a:t>sh</a:t>
            </a:r>
            <a:r>
              <a:rPr lang="en-US" sz="1400" dirty="0">
                <a:latin typeface="Arial" panose="020B0604020202020204" pitchFamily="34" charset="0"/>
                <a:cs typeface="Arial" panose="020B0604020202020204" pitchFamily="34" charset="0"/>
              </a:rPr>
              <a:t>=3137302c58ba [Accessed 2 Jan. 2024].</a:t>
            </a:r>
          </a:p>
          <a:p>
            <a:pPr marL="0" indent="0">
              <a:lnSpc>
                <a:spcPct val="150000"/>
              </a:lnSpc>
              <a:buNone/>
            </a:pPr>
            <a:r>
              <a:rPr lang="en-GB" sz="1400" dirty="0" err="1">
                <a:latin typeface="Arial" panose="020B0604020202020204" pitchFamily="34" charset="0"/>
                <a:cs typeface="Arial" panose="020B0604020202020204" pitchFamily="34" charset="0"/>
              </a:rPr>
              <a:t>Peterdy</a:t>
            </a:r>
            <a:r>
              <a:rPr lang="en-GB" sz="1400" dirty="0">
                <a:latin typeface="Arial" panose="020B0604020202020204" pitchFamily="34" charset="0"/>
                <a:cs typeface="Arial" panose="020B0604020202020204" pitchFamily="34" charset="0"/>
              </a:rPr>
              <a:t>, K. (2022). </a:t>
            </a:r>
            <a:r>
              <a:rPr lang="en-GB" sz="1400" i="1" dirty="0">
                <a:latin typeface="Arial" panose="020B0604020202020204" pitchFamily="34" charset="0"/>
                <a:cs typeface="Arial" panose="020B0604020202020204" pitchFamily="34" charset="0"/>
              </a:rPr>
              <a:t>SWOT analysis</a:t>
            </a:r>
            <a:r>
              <a:rPr lang="en-GB" sz="1400" dirty="0">
                <a:latin typeface="Arial" panose="020B0604020202020204" pitchFamily="34" charset="0"/>
                <a:cs typeface="Arial" panose="020B0604020202020204" pitchFamily="34" charset="0"/>
              </a:rPr>
              <a:t>. [online] Corporate Finance Institute. Available at: </a:t>
            </a:r>
            <a:r>
              <a:rPr lang="en-GB" sz="1400" dirty="0">
                <a:latin typeface="Arial" panose="020B0604020202020204" pitchFamily="34" charset="0"/>
                <a:cs typeface="Arial" panose="020B0604020202020204" pitchFamily="34" charset="0"/>
                <a:hlinkClick r:id="rId8"/>
              </a:rPr>
              <a:t>https://corporatefinanceinstitute.com/resources/management/swot-analysis/</a:t>
            </a:r>
            <a:r>
              <a:rPr lang="en-GB" sz="1400" dirty="0">
                <a:latin typeface="Arial" panose="020B0604020202020204" pitchFamily="34" charset="0"/>
                <a:cs typeface="Arial" panose="020B0604020202020204" pitchFamily="34" charset="0"/>
              </a:rPr>
              <a:t>.</a:t>
            </a:r>
          </a:p>
          <a:p>
            <a:pPr marL="0" indent="0">
              <a:lnSpc>
                <a:spcPct val="150000"/>
              </a:lnSpc>
              <a:buNone/>
            </a:pPr>
            <a:r>
              <a:rPr lang="en-GB" sz="1400" dirty="0">
                <a:latin typeface="Arial" panose="020B0604020202020204" pitchFamily="34" charset="0"/>
                <a:cs typeface="Arial" panose="020B0604020202020204" pitchFamily="34" charset="0"/>
              </a:rPr>
              <a:t>Pramod, R. (2020). </a:t>
            </a:r>
            <a:r>
              <a:rPr lang="en-GB" sz="1400" i="1" dirty="0">
                <a:latin typeface="Arial" panose="020B0604020202020204" pitchFamily="34" charset="0"/>
                <a:cs typeface="Arial" panose="020B0604020202020204" pitchFamily="34" charset="0"/>
              </a:rPr>
              <a:t>Defining Strategy</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www.linkedin.com</a:t>
            </a:r>
            <a:r>
              <a:rPr lang="en-GB" sz="1400" dirty="0">
                <a:latin typeface="Arial" panose="020B0604020202020204" pitchFamily="34" charset="0"/>
                <a:cs typeface="Arial" panose="020B0604020202020204" pitchFamily="34" charset="0"/>
              </a:rPr>
              <a:t>. Available at: https://</a:t>
            </a:r>
            <a:r>
              <a:rPr lang="en-GB" sz="1400" dirty="0" err="1">
                <a:latin typeface="Arial" panose="020B0604020202020204" pitchFamily="34" charset="0"/>
                <a:cs typeface="Arial" panose="020B0604020202020204" pitchFamily="34" charset="0"/>
              </a:rPr>
              <a:t>www.linkedin.com</a:t>
            </a:r>
            <a:r>
              <a:rPr lang="en-GB" sz="1400" dirty="0">
                <a:latin typeface="Arial" panose="020B0604020202020204" pitchFamily="34" charset="0"/>
                <a:cs typeface="Arial" panose="020B0604020202020204" pitchFamily="34" charset="0"/>
              </a:rPr>
              <a:t>/pulse/defining-strategy-</a:t>
            </a:r>
            <a:r>
              <a:rPr lang="en-GB" sz="1400" dirty="0" err="1">
                <a:latin typeface="Arial" panose="020B0604020202020204" pitchFamily="34" charset="0"/>
                <a:cs typeface="Arial" panose="020B0604020202020204" pitchFamily="34" charset="0"/>
              </a:rPr>
              <a:t>pramod</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rao</a:t>
            </a:r>
            <a:r>
              <a:rPr lang="en-GB" sz="1400" dirty="0">
                <a:latin typeface="Arial" panose="020B0604020202020204" pitchFamily="34" charset="0"/>
                <a:cs typeface="Arial" panose="020B0604020202020204" pitchFamily="34" charset="0"/>
              </a:rPr>
              <a:t>/ [Accessed 31 Dec. 2023].</a:t>
            </a:r>
          </a:p>
          <a:p>
            <a:pPr marL="0" indent="0">
              <a:lnSpc>
                <a:spcPct val="150000"/>
              </a:lnSpc>
              <a:buNone/>
            </a:pPr>
            <a:endParaRPr lang="en-GB" sz="1400" dirty="0">
              <a:latin typeface="Arial" panose="020B0604020202020204" pitchFamily="34" charset="0"/>
              <a:cs typeface="Arial" panose="020B0604020202020204" pitchFamily="34" charset="0"/>
            </a:endParaRPr>
          </a:p>
          <a:p>
            <a:pPr marL="342900" indent="-342900">
              <a:buFont typeface="+mj-lt"/>
              <a:buAutoNum type="arabicPeriod"/>
            </a:pPr>
            <a:endParaRPr lang="en-GB" sz="1600" dirty="0">
              <a:effectLst/>
              <a:latin typeface="Arial" panose="020B0604020202020204" pitchFamily="34" charset="0"/>
              <a:cs typeface="Arial" panose="020B0604020202020204" pitchFamily="34" charset="0"/>
            </a:endParaRPr>
          </a:p>
          <a:p>
            <a:pPr marL="457200" indent="-457200">
              <a:buFont typeface="+mj-lt"/>
              <a:buAutoNum type="arabicPeriod"/>
            </a:pPr>
            <a:endParaRPr lang="en-GB" dirty="0"/>
          </a:p>
        </p:txBody>
      </p:sp>
      <p:pic>
        <p:nvPicPr>
          <p:cNvPr id="2" name="Audio 1">
            <a:hlinkClick r:id="" action="ppaction://media"/>
            <a:extLst>
              <a:ext uri="{FF2B5EF4-FFF2-40B4-BE49-F238E27FC236}">
                <a16:creationId xmlns:a16="http://schemas.microsoft.com/office/drawing/2014/main" id="{3EBC3B17-D759-D749-ACE2-E7764C10D60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26451242"/>
      </p:ext>
    </p:extLst>
  </p:cSld>
  <p:clrMapOvr>
    <a:masterClrMapping/>
  </p:clrMapOvr>
  <mc:AlternateContent xmlns:mc="http://schemas.openxmlformats.org/markup-compatibility/2006">
    <mc:Choice xmlns:p14="http://schemas.microsoft.com/office/powerpoint/2010/main" Requires="p14">
      <p:transition spd="slow" p14:dur="2000" advTm="12394"/>
    </mc:Choice>
    <mc:Fallback>
      <p:transition spd="slow" advTm="12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5A9129-4614-8453-E22B-5A48A9A6459C}"/>
              </a:ext>
            </a:extLst>
          </p:cNvPr>
          <p:cNvSpPr txBox="1"/>
          <p:nvPr/>
        </p:nvSpPr>
        <p:spPr>
          <a:xfrm>
            <a:off x="1759997" y="688951"/>
            <a:ext cx="8973105" cy="6515694"/>
          </a:xfrm>
          <a:prstGeom prst="rect">
            <a:avLst/>
          </a:prstGeom>
          <a:noFill/>
        </p:spPr>
        <p:txBody>
          <a:bodyPr wrap="square">
            <a:spAutoFit/>
          </a:bodyPr>
          <a:lstStyle/>
          <a:p>
            <a:pPr>
              <a:lnSpc>
                <a:spcPct val="150000"/>
              </a:lnSpc>
            </a:pPr>
            <a:r>
              <a:rPr lang="en-GB" sz="1400"/>
              <a:t>Porter, M. (1979). How competitive forces shape strategy. Harvard Business Review, March Issues. Retrieved from https://</a:t>
            </a:r>
            <a:r>
              <a:rPr lang="en-GB" sz="1400" err="1"/>
              <a:t>hbr.org</a:t>
            </a:r>
            <a:r>
              <a:rPr lang="en-GB" sz="1400"/>
              <a:t>/1979/03/how-</a:t>
            </a:r>
            <a:r>
              <a:rPr lang="en-GB" sz="1400" err="1"/>
              <a:t>competitiveforces</a:t>
            </a:r>
            <a:r>
              <a:rPr lang="en-GB" sz="1400"/>
              <a:t>-shape-strategy </a:t>
            </a:r>
          </a:p>
          <a:p>
            <a:pPr>
              <a:lnSpc>
                <a:spcPct val="150000"/>
              </a:lnSpc>
            </a:pPr>
            <a:r>
              <a:rPr lang="en-GB" sz="1400"/>
              <a:t>Porter, M. (1980). Competitive strategy: Techniques for </a:t>
            </a:r>
            <a:r>
              <a:rPr lang="en-GB" sz="1400" err="1"/>
              <a:t>analyzing</a:t>
            </a:r>
            <a:r>
              <a:rPr lang="en-GB" sz="1400"/>
              <a:t> industries and competitors. New York, NY: The Free Press. .</a:t>
            </a:r>
          </a:p>
          <a:p>
            <a:pPr>
              <a:lnSpc>
                <a:spcPct val="150000"/>
              </a:lnSpc>
            </a:pPr>
            <a:r>
              <a:rPr lang="en-GB" sz="1400"/>
              <a:t>Porter, M. (1985). On competition. Updated and Expanded Edition. Boston, MA: Harvard Business School Publishing.</a:t>
            </a:r>
            <a:endParaRPr lang="en-GB" sz="1400">
              <a:latin typeface="Arial" panose="020B0604020202020204" pitchFamily="34" charset="0"/>
              <a:cs typeface="Arial" panose="020B0604020202020204" pitchFamily="34" charset="0"/>
            </a:endParaRPr>
          </a:p>
          <a:p>
            <a:pPr>
              <a:lnSpc>
                <a:spcPct val="150000"/>
              </a:lnSpc>
            </a:pPr>
            <a:r>
              <a:rPr lang="en-GB" sz="1400" err="1">
                <a:latin typeface="Arial" panose="020B0604020202020204" pitchFamily="34" charset="0"/>
                <a:cs typeface="Arial" panose="020B0604020202020204" pitchFamily="34" charset="0"/>
              </a:rPr>
              <a:t>ScrapeHero</a:t>
            </a:r>
            <a:r>
              <a:rPr lang="en-GB" sz="1400">
                <a:latin typeface="Arial" panose="020B0604020202020204" pitchFamily="34" charset="0"/>
                <a:cs typeface="Arial" panose="020B0604020202020204" pitchFamily="34" charset="0"/>
              </a:rPr>
              <a:t>. (2023). </a:t>
            </a:r>
            <a:r>
              <a:rPr lang="en-GB" sz="1400" i="1">
                <a:latin typeface="Arial" panose="020B0604020202020204" pitchFamily="34" charset="0"/>
                <a:cs typeface="Arial" panose="020B0604020202020204" pitchFamily="34" charset="0"/>
              </a:rPr>
              <a:t>Number of Co-op Food locations in the UK in 2023</a:t>
            </a:r>
            <a:r>
              <a:rPr lang="en-GB" sz="1400">
                <a:latin typeface="Arial" panose="020B0604020202020204" pitchFamily="34" charset="0"/>
                <a:cs typeface="Arial" panose="020B0604020202020204" pitchFamily="34" charset="0"/>
              </a:rPr>
              <a:t>. [online] Available at: </a:t>
            </a:r>
            <a:r>
              <a:rPr lang="en-GB" sz="1400">
                <a:latin typeface="Arial" panose="020B0604020202020204" pitchFamily="34" charset="0"/>
                <a:cs typeface="Arial" panose="020B0604020202020204" pitchFamily="34" charset="0"/>
                <a:hlinkClick r:id="rId2"/>
              </a:rPr>
              <a:t>https://www.scrapehero.com/location-reports/Co-op%20Food-UK/#:~:text=There%20are%203%2C762%20Co%2Dop</a:t>
            </a:r>
            <a:endParaRPr lang="en-GB" sz="1400">
              <a:latin typeface="Arial" panose="020B0604020202020204" pitchFamily="34" charset="0"/>
              <a:cs typeface="Arial" panose="020B0604020202020204" pitchFamily="34" charset="0"/>
            </a:endParaRPr>
          </a:p>
          <a:p>
            <a:pPr>
              <a:lnSpc>
                <a:spcPct val="150000"/>
              </a:lnSpc>
            </a:pPr>
            <a:r>
              <a:rPr lang="en-US" sz="1400">
                <a:latin typeface="Arial" panose="020B0604020202020204" pitchFamily="34" charset="0"/>
                <a:cs typeface="Arial" panose="020B0604020202020204" pitchFamily="34" charset="0"/>
              </a:rPr>
              <a:t>Simpson, E. (2020). </a:t>
            </a:r>
            <a:r>
              <a:rPr lang="en-US" sz="1400" i="1">
                <a:latin typeface="Arial" panose="020B0604020202020204" pitchFamily="34" charset="0"/>
                <a:cs typeface="Arial" panose="020B0604020202020204" pitchFamily="34" charset="0"/>
              </a:rPr>
              <a:t>Conduct an Internal SWOT Analysis to Improve Business Operations</a:t>
            </a:r>
            <a:r>
              <a:rPr lang="en-US" sz="1400">
                <a:latin typeface="Arial" panose="020B0604020202020204" pitchFamily="34" charset="0"/>
                <a:cs typeface="Arial" panose="020B0604020202020204" pitchFamily="34" charset="0"/>
              </a:rPr>
              <a:t>. [online] Erick Simpson. Available at: </a:t>
            </a:r>
            <a:r>
              <a:rPr lang="en-US" sz="1400">
                <a:latin typeface="Arial" panose="020B0604020202020204" pitchFamily="34" charset="0"/>
                <a:cs typeface="Arial" panose="020B0604020202020204" pitchFamily="34" charset="0"/>
                <a:hlinkClick r:id="rId3"/>
              </a:rPr>
              <a:t>https://ericksimpson.com/conduct-an-internal-swot-analysis-to-improve-business-operations/</a:t>
            </a:r>
            <a:r>
              <a:rPr lang="en-US" sz="1400">
                <a:latin typeface="Arial" panose="020B0604020202020204" pitchFamily="34" charset="0"/>
                <a:cs typeface="Arial" panose="020B0604020202020204" pitchFamily="34" charset="0"/>
              </a:rPr>
              <a:t>.</a:t>
            </a:r>
          </a:p>
          <a:p>
            <a:pPr>
              <a:lnSpc>
                <a:spcPct val="150000"/>
              </a:lnSpc>
            </a:pPr>
            <a:r>
              <a:rPr lang="en-US" sz="1400">
                <a:latin typeface="Arial" panose="020B0604020202020204" pitchFamily="34" charset="0"/>
                <a:cs typeface="Arial" panose="020B0604020202020204" pitchFamily="34" charset="0"/>
              </a:rPr>
              <a:t>Team, W. (2023). </a:t>
            </a:r>
            <a:r>
              <a:rPr lang="en-US" sz="1400" i="1">
                <a:latin typeface="Arial" panose="020B0604020202020204" pitchFamily="34" charset="0"/>
                <a:cs typeface="Arial" panose="020B0604020202020204" pitchFamily="34" charset="0"/>
              </a:rPr>
              <a:t>Co-op Review: Is The Co-op Any Good For Grocery Shopping?</a:t>
            </a:r>
            <a:r>
              <a:rPr lang="en-US" sz="1400">
                <a:latin typeface="Arial" panose="020B0604020202020204" pitchFamily="34" charset="0"/>
                <a:cs typeface="Arial" panose="020B0604020202020204" pitchFamily="34" charset="0"/>
              </a:rPr>
              <a:t> [online] Which? Available at: </a:t>
            </a:r>
            <a:r>
              <a:rPr lang="en-US" sz="1400">
                <a:latin typeface="Arial" panose="020B0604020202020204" pitchFamily="34" charset="0"/>
                <a:cs typeface="Arial" panose="020B0604020202020204" pitchFamily="34" charset="0"/>
                <a:hlinkClick r:id="rId4"/>
              </a:rPr>
              <a:t>https://www.which.co.uk/reviews/supermarkets/article/best-and-worst-supermarkets/co-op-review-alfxO3K24QbW</a:t>
            </a:r>
            <a:r>
              <a:rPr lang="en-US" sz="1400">
                <a:latin typeface="Arial" panose="020B0604020202020204" pitchFamily="34" charset="0"/>
                <a:cs typeface="Arial" panose="020B0604020202020204" pitchFamily="34" charset="0"/>
              </a:rPr>
              <a:t>.</a:t>
            </a:r>
          </a:p>
          <a:p>
            <a:pPr>
              <a:lnSpc>
                <a:spcPct val="150000"/>
              </a:lnSpc>
            </a:pPr>
            <a:r>
              <a:rPr lang="en-GB" sz="1400" err="1">
                <a:latin typeface="Arial" panose="020B0604020202020204" pitchFamily="34" charset="0"/>
                <a:cs typeface="Arial" panose="020B0604020202020204" pitchFamily="34" charset="0"/>
              </a:rPr>
              <a:t>www.ukessays.com</a:t>
            </a:r>
            <a:r>
              <a:rPr lang="en-GB" sz="1400">
                <a:latin typeface="Arial" panose="020B0604020202020204" pitchFamily="34" charset="0"/>
                <a:cs typeface="Arial" panose="020B0604020202020204" pitchFamily="34" charset="0"/>
              </a:rPr>
              <a:t>. (n.d.). </a:t>
            </a:r>
            <a:r>
              <a:rPr lang="en-GB" sz="1400" i="1">
                <a:latin typeface="Arial" panose="020B0604020202020204" pitchFamily="34" charset="0"/>
                <a:cs typeface="Arial" panose="020B0604020202020204" pitchFamily="34" charset="0"/>
              </a:rPr>
              <a:t>Intended/Deliberate and Emergent School for Strategy</a:t>
            </a:r>
            <a:r>
              <a:rPr lang="en-GB" sz="1400">
                <a:latin typeface="Arial" panose="020B0604020202020204" pitchFamily="34" charset="0"/>
                <a:cs typeface="Arial" panose="020B0604020202020204" pitchFamily="34" charset="0"/>
              </a:rPr>
              <a:t>. [online] Available at: https://</a:t>
            </a:r>
            <a:r>
              <a:rPr lang="en-GB" sz="1400" err="1">
                <a:latin typeface="Arial" panose="020B0604020202020204" pitchFamily="34" charset="0"/>
                <a:cs typeface="Arial" panose="020B0604020202020204" pitchFamily="34" charset="0"/>
              </a:rPr>
              <a:t>www.ukessays.com</a:t>
            </a:r>
            <a:r>
              <a:rPr lang="en-GB" sz="1400">
                <a:latin typeface="Arial" panose="020B0604020202020204" pitchFamily="34" charset="0"/>
                <a:cs typeface="Arial" panose="020B0604020202020204" pitchFamily="34" charset="0"/>
              </a:rPr>
              <a:t>/essays/business-strategy/intended-deliberate-and-emergent-school-for-</a:t>
            </a:r>
            <a:r>
              <a:rPr lang="en-GB" sz="1400" err="1">
                <a:latin typeface="Arial" panose="020B0604020202020204" pitchFamily="34" charset="0"/>
                <a:cs typeface="Arial" panose="020B0604020202020204" pitchFamily="34" charset="0"/>
              </a:rPr>
              <a:t>strategy.php</a:t>
            </a:r>
            <a:r>
              <a:rPr lang="en-GB" sz="1400">
                <a:latin typeface="Arial" panose="020B0604020202020204" pitchFamily="34" charset="0"/>
                <a:cs typeface="Arial" panose="020B0604020202020204" pitchFamily="34" charset="0"/>
              </a:rPr>
              <a:t>.</a:t>
            </a:r>
          </a:p>
          <a:p>
            <a:pPr>
              <a:lnSpc>
                <a:spcPct val="150000"/>
              </a:lnSpc>
            </a:pPr>
            <a:r>
              <a:rPr lang="en-GB" sz="1400">
                <a:latin typeface="Arial" panose="020B0604020202020204" pitchFamily="34" charset="0"/>
                <a:cs typeface="Arial" panose="020B0604020202020204" pitchFamily="34" charset="0"/>
              </a:rPr>
              <a:t>Which? (2022). </a:t>
            </a:r>
            <a:r>
              <a:rPr lang="en-GB" sz="1400" i="1">
                <a:latin typeface="Arial" panose="020B0604020202020204" pitchFamily="34" charset="0"/>
                <a:cs typeface="Arial" panose="020B0604020202020204" pitchFamily="34" charset="0"/>
              </a:rPr>
              <a:t>Supermarkets compared</a:t>
            </a:r>
            <a:r>
              <a:rPr lang="en-GB" sz="1400">
                <a:latin typeface="Arial" panose="020B0604020202020204" pitchFamily="34" charset="0"/>
                <a:cs typeface="Arial" panose="020B0604020202020204" pitchFamily="34" charset="0"/>
              </a:rPr>
              <a:t>. [online] Which? Available at:   </a:t>
            </a:r>
            <a:r>
              <a:rPr lang="en-GB" sz="1400">
                <a:latin typeface="Arial" panose="020B0604020202020204" pitchFamily="34" charset="0"/>
                <a:cs typeface="Arial" panose="020B0604020202020204" pitchFamily="34" charset="0"/>
                <a:hlinkClick r:id="rId5"/>
              </a:rPr>
              <a:t>https://www.which.co.uk/reviews/supermarkets/article/best-and-worst-supermarkets/supermarkets-compared-aOJjN2J0A10N</a:t>
            </a:r>
            <a:r>
              <a:rPr lang="en-GB" sz="1400">
                <a:latin typeface="Arial" panose="020B0604020202020204" pitchFamily="34" charset="0"/>
                <a:cs typeface="Arial" panose="020B0604020202020204" pitchFamily="34" charset="0"/>
              </a:rPr>
              <a:t>.</a:t>
            </a:r>
          </a:p>
          <a:p>
            <a:pPr marL="342900" indent="-342900">
              <a:lnSpc>
                <a:spcPct val="150000"/>
              </a:lnSpc>
              <a:buFont typeface="+mj-lt"/>
              <a:buAutoNum type="arabicPeriod"/>
            </a:pP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76089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2359</TotalTime>
  <Words>2417</Words>
  <Application>Microsoft Macintosh PowerPoint</Application>
  <PresentationFormat>Widescreen</PresentationFormat>
  <Paragraphs>182</Paragraphs>
  <Slides>11</Slides>
  <Notes>10</Notes>
  <HiddenSlides>0</HiddenSlides>
  <MMClips>10</MMClips>
  <ScaleCrop>false</ScaleCrop>
  <HeadingPairs>
    <vt:vector size="8" baseType="variant">
      <vt:variant>
        <vt:lpstr>Fonts Used</vt:lpstr>
      </vt:variant>
      <vt:variant>
        <vt:i4>8</vt:i4>
      </vt:variant>
      <vt:variant>
        <vt:lpstr>Theme</vt:lpstr>
      </vt:variant>
      <vt:variant>
        <vt:i4>1</vt:i4>
      </vt:variant>
      <vt:variant>
        <vt:lpstr>Slide Titles</vt:lpstr>
      </vt:variant>
      <vt:variant>
        <vt:i4>11</vt:i4>
      </vt:variant>
      <vt:variant>
        <vt:lpstr>Custom Shows</vt:lpstr>
      </vt:variant>
      <vt:variant>
        <vt:i4>1</vt:i4>
      </vt:variant>
    </vt:vector>
  </HeadingPairs>
  <TitlesOfParts>
    <vt:vector size="21" baseType="lpstr">
      <vt:lpstr>Arial</vt:lpstr>
      <vt:lpstr>Arial Black</vt:lpstr>
      <vt:lpstr>Arial Rounded MT Bold</vt:lpstr>
      <vt:lpstr>Calibri</vt:lpstr>
      <vt:lpstr>Cooper Black</vt:lpstr>
      <vt:lpstr>Corbel</vt:lpstr>
      <vt:lpstr>Times New Roman</vt:lpstr>
      <vt:lpstr>Wingdings</vt:lpstr>
      <vt:lpstr>Parallax</vt:lpstr>
      <vt:lpstr>Strategies for Resilience  and Prosperity</vt:lpstr>
      <vt:lpstr>CO-OPERATIVE GROUP LIMITED</vt:lpstr>
      <vt:lpstr>Strategy – What is it ?</vt:lpstr>
      <vt:lpstr>Deliberate Strategy / Emergent Strategy</vt:lpstr>
      <vt:lpstr>Stakeholder Analysis</vt:lpstr>
      <vt:lpstr>Porters Five P’s</vt:lpstr>
      <vt:lpstr>SWOT</vt:lpstr>
      <vt:lpstr>Recommendations</vt:lpstr>
      <vt:lpstr>New Strategy </vt:lpstr>
      <vt:lpstr>PowerPoint Presentation</vt:lpstr>
      <vt:lpstr>PowerPoint Presentation</vt:lpstr>
      <vt:lpstr>Custom Show 1</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Personal Brand</dc:title>
  <dc:creator>Joy James</dc:creator>
  <cp:lastModifiedBy>Joy James (2114452)</cp:lastModifiedBy>
  <cp:revision>33</cp:revision>
  <cp:lastPrinted>2024-01-02T12:46:22Z</cp:lastPrinted>
  <dcterms:created xsi:type="dcterms:W3CDTF">2023-03-21T12:16:10Z</dcterms:created>
  <dcterms:modified xsi:type="dcterms:W3CDTF">2024-01-04T23:49:07Z</dcterms:modified>
</cp:coreProperties>
</file>