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301" r:id="rId8"/>
    <p:sldId id="302" r:id="rId9"/>
    <p:sldId id="770" r:id="rId10"/>
    <p:sldId id="810" r:id="rId11"/>
    <p:sldId id="812" r:id="rId12"/>
    <p:sldId id="811" r:id="rId13"/>
    <p:sldId id="816" r:id="rId14"/>
    <p:sldId id="817" r:id="rId15"/>
    <p:sldId id="813" r:id="rId16"/>
    <p:sldId id="815" r:id="rId17"/>
    <p:sldId id="818" r:id="rId18"/>
    <p:sldId id="819" r:id="rId19"/>
    <p:sldId id="821" r:id="rId20"/>
    <p:sldId id="822" r:id="rId21"/>
    <p:sldId id="820" r:id="rId22"/>
    <p:sldId id="823" r:id="rId23"/>
    <p:sldId id="824" r:id="rId24"/>
    <p:sldId id="825" r:id="rId25"/>
    <p:sldId id="826" r:id="rId26"/>
    <p:sldId id="827" r:id="rId27"/>
    <p:sldId id="828" r:id="rId28"/>
    <p:sldId id="829" r:id="rId29"/>
    <p:sldId id="747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1449A3-9794-4C63-8247-319069F2AEB4}" v="9" dt="2025-11-18T09:43:04.420"/>
    <p1510:client id="{2E582781-18D4-41E3-B20C-898E68C5D448}" v="144" dt="2025-11-18T00:09:30.2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253"/>
  </p:normalViewPr>
  <p:slideViewPr>
    <p:cSldViewPr snapToGrid="0">
      <p:cViewPr varScale="1">
        <p:scale>
          <a:sx n="76" d="100"/>
          <a:sy n="76" d="100"/>
        </p:scale>
        <p:origin x="75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modSld">
      <pc:chgData name="Stalin Jacob Wilson Packia Dhas" userId="050d7d71-3621-4503-95e8-1c9a9d962492" providerId="ADAL" clId="{93DF969B-C49E-41BE-AC2E-9A5FC7F0D4BF}" dt="2025-11-18T09:43:06.151" v="382" actId="1076"/>
      <pc:docMkLst>
        <pc:docMk/>
      </pc:docMkLst>
      <pc:sldChg chg="modSp mod">
        <pc:chgData name="Stalin Jacob Wilson Packia Dhas" userId="050d7d71-3621-4503-95e8-1c9a9d962492" providerId="ADAL" clId="{93DF969B-C49E-41BE-AC2E-9A5FC7F0D4BF}" dt="2025-10-27T15:55:50.702" v="3" actId="404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93DF969B-C49E-41BE-AC2E-9A5FC7F0D4BF}" dt="2025-10-27T15:55:50.702" v="3" actId="404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0-27T15:55:44.723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0-27T15:55:44.723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add mod">
        <pc:chgData name="Stalin Jacob Wilson Packia Dhas" userId="050d7d71-3621-4503-95e8-1c9a9d962492" providerId="ADAL" clId="{93DF969B-C49E-41BE-AC2E-9A5FC7F0D4BF}" dt="2025-11-18T09:33:06.159" v="379" actId="20577"/>
        <pc:sldMkLst>
          <pc:docMk/>
          <pc:sldMk cId="4282769191" sldId="747"/>
        </pc:sldMkLst>
        <pc:spChg chg="mod">
          <ac:chgData name="Stalin Jacob Wilson Packia Dhas" userId="050d7d71-3621-4503-95e8-1c9a9d962492" providerId="ADAL" clId="{93DF969B-C49E-41BE-AC2E-9A5FC7F0D4BF}" dt="2025-11-18T09:33:06.159" v="379" actId="20577"/>
          <ac:spMkLst>
            <pc:docMk/>
            <pc:sldMk cId="4282769191" sldId="747"/>
            <ac:spMk id="4" creationId="{E6CD9E1A-9F11-733F-03D1-AFAA853677E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0-27T15:55:54.651" v="5" actId="20577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93DF969B-C49E-41BE-AC2E-9A5FC7F0D4BF}" dt="2025-10-27T15:55:54.651" v="5" actId="20577"/>
          <ac:spMkLst>
            <pc:docMk/>
            <pc:sldMk cId="2873749700" sldId="770"/>
            <ac:spMk id="4" creationId="{00000000-0000-0000-0000-000000000000}"/>
          </ac:spMkLst>
        </pc:spChg>
      </pc:sldChg>
      <pc:sldChg chg="modSp">
        <pc:chgData name="Stalin Jacob Wilson Packia Dhas" userId="050d7d71-3621-4503-95e8-1c9a9d962492" providerId="ADAL" clId="{93DF969B-C49E-41BE-AC2E-9A5FC7F0D4BF}" dt="2025-10-27T16:06:29.164" v="36" actId="20577"/>
        <pc:sldMkLst>
          <pc:docMk/>
          <pc:sldMk cId="1338048227" sldId="810"/>
        </pc:sldMkLst>
        <pc:spChg chg="mod">
          <ac:chgData name="Stalin Jacob Wilson Packia Dhas" userId="050d7d71-3621-4503-95e8-1c9a9d962492" providerId="ADAL" clId="{93DF969B-C49E-41BE-AC2E-9A5FC7F0D4BF}" dt="2025-10-27T16:06:29.164" v="36" actId="20577"/>
          <ac:spMkLst>
            <pc:docMk/>
            <pc:sldMk cId="1338048227" sldId="810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17T20:34:38.552" v="210" actId="1076"/>
        <pc:sldMkLst>
          <pc:docMk/>
          <pc:sldMk cId="2269988860" sldId="812"/>
        </pc:sldMkLst>
        <pc:spChg chg="mod">
          <ac:chgData name="Stalin Jacob Wilson Packia Dhas" userId="050d7d71-3621-4503-95e8-1c9a9d962492" providerId="ADAL" clId="{93DF969B-C49E-41BE-AC2E-9A5FC7F0D4BF}" dt="2025-10-27T16:07:36.019" v="44" actId="20577"/>
          <ac:spMkLst>
            <pc:docMk/>
            <pc:sldMk cId="2269988860" sldId="812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93DF969B-C49E-41BE-AC2E-9A5FC7F0D4BF}" dt="2025-10-27T16:07:17.480" v="40" actId="1076"/>
          <ac:picMkLst>
            <pc:docMk/>
            <pc:sldMk cId="2269988860" sldId="812"/>
            <ac:picMk id="7" creationId="{08F66B87-C98B-09B7-342C-F0DC0A12A7FD}"/>
          </ac:picMkLst>
        </pc:picChg>
        <pc:picChg chg="mod">
          <ac:chgData name="Stalin Jacob Wilson Packia Dhas" userId="050d7d71-3621-4503-95e8-1c9a9d962492" providerId="ADAL" clId="{93DF969B-C49E-41BE-AC2E-9A5FC7F0D4BF}" dt="2025-11-17T20:34:38.552" v="210" actId="1076"/>
          <ac:picMkLst>
            <pc:docMk/>
            <pc:sldMk cId="2269988860" sldId="812"/>
            <ac:picMk id="9" creationId="{C24FCDDF-1A42-1AEC-5510-72B1B2F7AA1B}"/>
          </ac:picMkLst>
        </pc:picChg>
      </pc:sldChg>
      <pc:sldChg chg="modSp mod">
        <pc:chgData name="Stalin Jacob Wilson Packia Dhas" userId="050d7d71-3621-4503-95e8-1c9a9d962492" providerId="ADAL" clId="{93DF969B-C49E-41BE-AC2E-9A5FC7F0D4BF}" dt="2025-11-17T22:29:03.554" v="263" actId="20577"/>
        <pc:sldMkLst>
          <pc:docMk/>
          <pc:sldMk cId="635434362" sldId="815"/>
        </pc:sldMkLst>
        <pc:spChg chg="mod">
          <ac:chgData name="Stalin Jacob Wilson Packia Dhas" userId="050d7d71-3621-4503-95e8-1c9a9d962492" providerId="ADAL" clId="{93DF969B-C49E-41BE-AC2E-9A5FC7F0D4BF}" dt="2025-11-17T22:29:03.554" v="263" actId="20577"/>
          <ac:spMkLst>
            <pc:docMk/>
            <pc:sldMk cId="635434362" sldId="81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0-27T16:15:57.449" v="97" actId="20577"/>
        <pc:sldMkLst>
          <pc:docMk/>
          <pc:sldMk cId="967800871" sldId="817"/>
        </pc:sldMkLst>
        <pc:spChg chg="mod">
          <ac:chgData name="Stalin Jacob Wilson Packia Dhas" userId="050d7d71-3621-4503-95e8-1c9a9d962492" providerId="ADAL" clId="{93DF969B-C49E-41BE-AC2E-9A5FC7F0D4BF}" dt="2025-10-27T16:15:57.449" v="97" actId="20577"/>
          <ac:spMkLst>
            <pc:docMk/>
            <pc:sldMk cId="967800871" sldId="817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1-18T09:24:50.339" v="372" actId="6549"/>
        <pc:sldMkLst>
          <pc:docMk/>
          <pc:sldMk cId="2469301656" sldId="819"/>
        </pc:sldMkLst>
      </pc:sldChg>
      <pc:sldChg chg="modSp mod modNotesTx">
        <pc:chgData name="Stalin Jacob Wilson Packia Dhas" userId="050d7d71-3621-4503-95e8-1c9a9d962492" providerId="ADAL" clId="{93DF969B-C49E-41BE-AC2E-9A5FC7F0D4BF}" dt="2025-11-17T22:56:59.086" v="331" actId="20577"/>
        <pc:sldMkLst>
          <pc:docMk/>
          <pc:sldMk cId="1398397864" sldId="820"/>
        </pc:sldMkLst>
        <pc:spChg chg="mod">
          <ac:chgData name="Stalin Jacob Wilson Packia Dhas" userId="050d7d71-3621-4503-95e8-1c9a9d962492" providerId="ADAL" clId="{93DF969B-C49E-41BE-AC2E-9A5FC7F0D4BF}" dt="2025-11-17T22:39:42.239" v="269" actId="20577"/>
          <ac:spMkLst>
            <pc:docMk/>
            <pc:sldMk cId="1398397864" sldId="820"/>
            <ac:spMk id="3" creationId="{00000000-0000-0000-0000-000000000000}"/>
          </ac:spMkLst>
        </pc:spChg>
      </pc:sldChg>
      <pc:sldChg chg="modSp">
        <pc:chgData name="Stalin Jacob Wilson Packia Dhas" userId="050d7d71-3621-4503-95e8-1c9a9d962492" providerId="ADAL" clId="{93DF969B-C49E-41BE-AC2E-9A5FC7F0D4BF}" dt="2025-11-17T22:16:22.853" v="213" actId="20577"/>
        <pc:sldMkLst>
          <pc:docMk/>
          <pc:sldMk cId="532987419" sldId="821"/>
        </pc:sldMkLst>
        <pc:spChg chg="mod">
          <ac:chgData name="Stalin Jacob Wilson Packia Dhas" userId="050d7d71-3621-4503-95e8-1c9a9d962492" providerId="ADAL" clId="{93DF969B-C49E-41BE-AC2E-9A5FC7F0D4BF}" dt="2025-11-17T22:16:22.853" v="213" actId="20577"/>
          <ac:spMkLst>
            <pc:docMk/>
            <pc:sldMk cId="532987419" sldId="82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17T22:17:51.981" v="232" actId="1076"/>
        <pc:sldMkLst>
          <pc:docMk/>
          <pc:sldMk cId="3637851686" sldId="822"/>
        </pc:sldMkLst>
        <pc:spChg chg="mod">
          <ac:chgData name="Stalin Jacob Wilson Packia Dhas" userId="050d7d71-3621-4503-95e8-1c9a9d962492" providerId="ADAL" clId="{93DF969B-C49E-41BE-AC2E-9A5FC7F0D4BF}" dt="2025-11-17T22:17:49.162" v="231" actId="6549"/>
          <ac:spMkLst>
            <pc:docMk/>
            <pc:sldMk cId="3637851686" sldId="822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93DF969B-C49E-41BE-AC2E-9A5FC7F0D4BF}" dt="2025-11-17T22:17:51.981" v="232" actId="1076"/>
          <ac:picMkLst>
            <pc:docMk/>
            <pc:sldMk cId="3637851686" sldId="822"/>
            <ac:picMk id="7" creationId="{78826B9C-5948-3011-B616-006F2909E0BC}"/>
          </ac:picMkLst>
        </pc:picChg>
      </pc:sldChg>
      <pc:sldChg chg="addSp delSp modSp mod">
        <pc:chgData name="Stalin Jacob Wilson Packia Dhas" userId="050d7d71-3621-4503-95e8-1c9a9d962492" providerId="ADAL" clId="{93DF969B-C49E-41BE-AC2E-9A5FC7F0D4BF}" dt="2025-11-18T09:43:06.151" v="382" actId="1076"/>
        <pc:sldMkLst>
          <pc:docMk/>
          <pc:sldMk cId="967637144" sldId="825"/>
        </pc:sldMkLst>
        <pc:spChg chg="mod">
          <ac:chgData name="Stalin Jacob Wilson Packia Dhas" userId="050d7d71-3621-4503-95e8-1c9a9d962492" providerId="ADAL" clId="{93DF969B-C49E-41BE-AC2E-9A5FC7F0D4BF}" dt="2025-11-17T23:58:47.053" v="363" actId="20577"/>
          <ac:spMkLst>
            <pc:docMk/>
            <pc:sldMk cId="967637144" sldId="82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93DF969B-C49E-41BE-AC2E-9A5FC7F0D4BF}" dt="2025-11-18T09:43:06.151" v="382" actId="1076"/>
          <ac:picMkLst>
            <pc:docMk/>
            <pc:sldMk cId="967637144" sldId="825"/>
            <ac:picMk id="6" creationId="{4EE898D0-0603-4246-93A9-8E51D1BE7D0C}"/>
          </ac:picMkLst>
        </pc:picChg>
        <pc:picChg chg="add del mod">
          <ac:chgData name="Stalin Jacob Wilson Packia Dhas" userId="050d7d71-3621-4503-95e8-1c9a9d962492" providerId="ADAL" clId="{93DF969B-C49E-41BE-AC2E-9A5FC7F0D4BF}" dt="2025-11-18T09:43:04.120" v="380" actId="478"/>
          <ac:picMkLst>
            <pc:docMk/>
            <pc:sldMk cId="967637144" sldId="825"/>
            <ac:picMk id="7" creationId="{02558BF4-06E6-5C9F-31B0-DE83767ED684}"/>
          </ac:picMkLst>
        </pc:picChg>
        <pc:picChg chg="add del mod">
          <ac:chgData name="Stalin Jacob Wilson Packia Dhas" userId="050d7d71-3621-4503-95e8-1c9a9d962492" providerId="ADAL" clId="{93DF969B-C49E-41BE-AC2E-9A5FC7F0D4BF}" dt="2025-11-17T23:59:26.246" v="365" actId="478"/>
          <ac:picMkLst>
            <pc:docMk/>
            <pc:sldMk cId="967637144" sldId="825"/>
            <ac:picMk id="13" creationId="{50CF09E5-B010-1305-5270-04531226E8E7}"/>
          </ac:picMkLst>
        </pc:picChg>
      </pc:sldChg>
      <pc:sldChg chg="modNotesTx">
        <pc:chgData name="Stalin Jacob Wilson Packia Dhas" userId="050d7d71-3621-4503-95e8-1c9a9d962492" providerId="ADAL" clId="{93DF969B-C49E-41BE-AC2E-9A5FC7F0D4BF}" dt="2025-11-18T09:25:15.997" v="373" actId="6549"/>
        <pc:sldMkLst>
          <pc:docMk/>
          <pc:sldMk cId="3237734848" sldId="826"/>
        </pc:sldMkLst>
      </pc:sldChg>
      <pc:sldChg chg="modNotesTx">
        <pc:chgData name="Stalin Jacob Wilson Packia Dhas" userId="050d7d71-3621-4503-95e8-1c9a9d962492" providerId="ADAL" clId="{93DF969B-C49E-41BE-AC2E-9A5FC7F0D4BF}" dt="2025-11-18T09:25:25.276" v="374" actId="6549"/>
        <pc:sldMkLst>
          <pc:docMk/>
          <pc:sldMk cId="1306621037" sldId="828"/>
        </pc:sldMkLst>
      </pc:sldChg>
      <pc:sldChg chg="addSp modSp mod modNotesTx">
        <pc:chgData name="Stalin Jacob Wilson Packia Dhas" userId="050d7d71-3621-4503-95e8-1c9a9d962492" providerId="ADAL" clId="{93DF969B-C49E-41BE-AC2E-9A5FC7F0D4BF}" dt="2025-11-18T09:32:54.509" v="376"/>
        <pc:sldMkLst>
          <pc:docMk/>
          <pc:sldMk cId="3204934267" sldId="829"/>
        </pc:sldMkLst>
        <pc:spChg chg="mod">
          <ac:chgData name="Stalin Jacob Wilson Packia Dhas" userId="050d7d71-3621-4503-95e8-1c9a9d962492" providerId="ADAL" clId="{93DF969B-C49E-41BE-AC2E-9A5FC7F0D4BF}" dt="2025-11-17T23:03:04.294" v="340" actId="20577"/>
          <ac:spMkLst>
            <pc:docMk/>
            <pc:sldMk cId="3204934267" sldId="829"/>
            <ac:spMk id="3" creationId="{00000000-0000-0000-0000-000000000000}"/>
          </ac:spMkLst>
        </pc:spChg>
        <pc:graphicFrameChg chg="add mod">
          <ac:chgData name="Stalin Jacob Wilson Packia Dhas" userId="050d7d71-3621-4503-95e8-1c9a9d962492" providerId="ADAL" clId="{93DF969B-C49E-41BE-AC2E-9A5FC7F0D4BF}" dt="2025-11-18T09:32:54.509" v="376"/>
          <ac:graphicFrameMkLst>
            <pc:docMk/>
            <pc:sldMk cId="3204934267" sldId="829"/>
            <ac:graphicFrameMk id="9" creationId="{B5B60035-CD2C-8A77-FD16-0492CA6E4FCE}"/>
          </ac:graphicFrameMkLst>
        </pc:graphicFrameChg>
        <pc:picChg chg="add mod">
          <ac:chgData name="Stalin Jacob Wilson Packia Dhas" userId="050d7d71-3621-4503-95e8-1c9a9d962492" providerId="ADAL" clId="{93DF969B-C49E-41BE-AC2E-9A5FC7F0D4BF}" dt="2025-10-28T01:07:55.187" v="200" actId="1076"/>
          <ac:picMkLst>
            <pc:docMk/>
            <pc:sldMk cId="3204934267" sldId="829"/>
            <ac:picMk id="6" creationId="{D6B87C5A-725F-73BF-FB43-0921190112C5}"/>
          </ac:picMkLst>
        </pc:picChg>
        <pc:picChg chg="add mod">
          <ac:chgData name="Stalin Jacob Wilson Packia Dhas" userId="050d7d71-3621-4503-95e8-1c9a9d962492" providerId="ADAL" clId="{93DF969B-C49E-41BE-AC2E-9A5FC7F0D4BF}" dt="2025-10-28T01:03:53.625" v="197" actId="1076"/>
          <ac:picMkLst>
            <pc:docMk/>
            <pc:sldMk cId="3204934267" sldId="829"/>
            <ac:picMk id="7" creationId="{020553BB-6CD1-6631-19FD-519B9BC7527D}"/>
          </ac:picMkLst>
        </pc:picChg>
        <pc:picChg chg="add mod">
          <ac:chgData name="Stalin Jacob Wilson Packia Dhas" userId="050d7d71-3621-4503-95e8-1c9a9d962492" providerId="ADAL" clId="{93DF969B-C49E-41BE-AC2E-9A5FC7F0D4BF}" dt="2025-10-28T01:04:01.568" v="199" actId="1076"/>
          <ac:picMkLst>
            <pc:docMk/>
            <pc:sldMk cId="3204934267" sldId="829"/>
            <ac:picMk id="8" creationId="{AA7E458F-3C18-D2DE-3F57-A2806391A4F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184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𝑆𝑖𝑛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𝜃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𝑂𝑝𝑝𝑜𝑠𝑖𝑡𝑒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𝑠𝑖𝑑𝑒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𝐻𝑦𝑝𝑜𝑡𝑒𝑛𝑢𝑠𝑒</m:t>
                        </m:r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𝐶𝑜𝑠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𝜃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𝐴𝑑𝑗𝑎𝑐𝑒𝑛𝑡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𝑠𝑖𝑑𝑒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𝐻𝑦𝑝𝑜𝑡𝑒𝑛𝑢𝑠𝑒</m:t>
                        </m:r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𝜃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𝑂𝑝𝑝𝑜𝑠𝑖𝑡𝑒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𝑠𝑖𝑑𝑒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𝐴𝑑𝑗𝑎𝑐𝑒𝑛𝑡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𝑠𝑖𝑑𝑒</m:t>
                        </m:r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GB" dirty="0"/>
                  <a:t>So the triangle relations are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rderBox>
                        <m:borderBoxPr>
                          <m:ctrlPr>
                            <a:rPr lang="ar-AE" sz="1200" i="1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borderBoxPr>
                        <m:e>
                          <m:func>
                            <m:funcPr>
                              <m:ctrlP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200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𝜙</m:t>
                              </m:r>
                            </m:e>
                          </m:func>
                          <m:r>
                            <a:rPr lang="ar-AE" sz="1200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=</m:t>
                          </m:r>
                          <m:f>
                            <m:fPr>
                              <m:ctrlP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𝑅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𝐼</m:t>
                              </m:r>
                            </m:den>
                          </m:f>
                        </m:e>
                      </m:borderBox>
                      <m:r>
                        <a:rPr lang="ar-AE" sz="1200" i="0" kern="12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, </m:t>
                      </m:r>
                      <m:borderBox>
                        <m:borderBoxPr>
                          <m:ctrlPr>
                            <a:rPr lang="ar-AE" sz="1200" i="1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borderBoxPr>
                        <m:e>
                          <m:func>
                            <m:funcPr>
                              <m:ctrlP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200" i="0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𝜙</m:t>
                              </m:r>
                            </m:e>
                          </m:func>
                          <m:r>
                            <a:rPr lang="ar-AE" sz="1200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=−</m:t>
                          </m:r>
                          <m:f>
                            <m:fPr>
                              <m:ctrlP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𝐿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𝐼</m:t>
                              </m:r>
                            </m:den>
                          </m:f>
                        </m:e>
                      </m:borderBox>
                      <m:r>
                        <a:rPr lang="ar-AE" sz="1200" i="0" kern="12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, </m:t>
                      </m:r>
                      <m:borderBox>
                        <m:borderBoxPr>
                          <m:ctrlPr>
                            <a:rPr lang="ar-AE" sz="1200" i="1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borderBoxPr>
                        <m:e>
                          <m:func>
                            <m:funcPr>
                              <m:ctrlP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200" i="0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tan</m:t>
                              </m:r>
                            </m:fName>
                            <m:e>
                              <m: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𝜙</m:t>
                              </m:r>
                            </m:e>
                          </m:func>
                          <m:r>
                            <a:rPr lang="ar-AE" sz="1200" i="0" kern="120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=−</m:t>
                          </m:r>
                          <m:f>
                            <m:fPr>
                              <m:ctrlPr>
                                <a:rPr lang="ar-AE" sz="1200" i="1" kern="120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𝐿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ar-AE" sz="1200" i="1" kern="120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𝑅</m:t>
                                  </m:r>
                                </m:sub>
                              </m:sSub>
                            </m:den>
                          </m:f>
                        </m:e>
                      </m:borderBox>
                      <m:r>
                        <a:rPr lang="ar-AE" sz="1200" i="0" kern="120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.</m:t>
                      </m:r>
                    </m:oMath>
                  </m:oMathPara>
                </a14:m>
                <a:endParaRPr lang="ar-AE" dirty="0"/>
              </a:p>
              <a:p>
                <a:r>
                  <a:rPr lang="en-GB" dirty="0"/>
                  <a:t>Some notes/books write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20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sin</m:t>
                        </m:r>
                      </m:fName>
                      <m:e>
                        <m: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𝜙</m:t>
                        </m:r>
                      </m:e>
                    </m:func>
                    <m:r>
                      <a:rPr lang="ar-AE" sz="120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f>
                      <m:fPr>
                        <m:ctrlP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ar-AE" sz="1200" i="1" kern="12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lang="ar-AE" sz="1200" i="1" kern="12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𝐼</m:t>
                            </m:r>
                          </m:e>
                          <m:sub>
                            <m:r>
                              <a:rPr lang="ar-AE" sz="1200" i="1" kern="12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dirty="0"/>
                  <a:t>but there they’re using </a:t>
                </a:r>
                <a14:m>
                  <m:oMath xmlns:m="http://schemas.openxmlformats.org/officeDocument/2006/math">
                    <m:r>
                      <a:rPr lang="en-GB" sz="1200" i="1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𝜙</m:t>
                    </m:r>
                  </m:oMath>
                </a14:m>
                <a:r>
                  <a:rPr lang="en-GB" dirty="0"/>
                  <a:t>as a </a:t>
                </a:r>
                <a:r>
                  <a:rPr lang="en-GB" b="1" dirty="0"/>
                  <a:t>magnitude</a:t>
                </a:r>
                <a:r>
                  <a:rPr lang="en-GB" dirty="0"/>
                  <a:t> (always positive) and then say “lagging.” If you keep </a:t>
                </a:r>
                <a14:m>
                  <m:oMath xmlns:m="http://schemas.openxmlformats.org/officeDocument/2006/math">
                    <m:r>
                      <a:rPr lang="en-GB" sz="1200" i="1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𝜙</m:t>
                    </m:r>
                  </m:oMath>
                </a14:m>
                <a:r>
                  <a:rPr lang="en-GB" b="1" dirty="0"/>
                  <a:t>signed</a:t>
                </a:r>
                <a:r>
                  <a:rPr lang="en-GB" dirty="0"/>
                  <a:t>, include the minus sign.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𝑆𝑖𝑛𝜃=</a:t>
                </a:r>
                <a:r>
                  <a:rPr lang="en-GB" sz="18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𝑠𝑖𝑑𝑒)/𝐻𝑦𝑝𝑜𝑡𝑒𝑛𝑢𝑠𝑒</a:t>
                </a:r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𝐶𝑜𝑠𝜃=</a:t>
                </a:r>
                <a:r>
                  <a:rPr lang="en-GB" sz="18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𝐴𝑑𝑗𝑎𝑐𝑒𝑛𝑡 𝑠𝑖𝑑𝑒)/𝐻𝑦𝑝𝑜𝑡𝑒𝑛𝑢𝑠𝑒</a:t>
                </a:r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𝑡𝑎𝑛𝜃=</a:t>
                </a:r>
                <a:r>
                  <a:rPr lang="en-GB" sz="18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𝑠𝑖𝑑𝑒)/(𝐴𝑑𝑗𝑎𝑐𝑒𝑛𝑡 𝑠𝑖𝑑𝑒)</a:t>
                </a:r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834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388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8251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8131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𝑆𝑖𝑛𝜃=</a:t>
                </a:r>
                <a:r>
                  <a:rPr lang="en-GB" sz="18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𝑠𝑖𝑑𝑒)/𝐻𝑦𝑝𝑜𝑡𝑒𝑛𝑢𝑠𝑒</a:t>
                </a:r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𝐶𝑜𝑠𝜃=</a:t>
                </a:r>
                <a:r>
                  <a:rPr lang="en-GB" sz="18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𝐴𝑑𝑗𝑎𝑐𝑒𝑛𝑡 𝑠𝑖𝑑𝑒)/𝐻𝑦𝑝𝑜𝑡𝑒𝑛𝑢𝑠𝑒</a:t>
                </a:r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𝑡𝑎𝑛𝜃=</a:t>
                </a:r>
                <a:r>
                  <a:rPr lang="en-GB" sz="18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8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𝑠𝑖𝑑𝑒)/(𝐴𝑑𝑗𝑎𝑐𝑒𝑛𝑡 𝑠𝑖𝑑𝑒)</a:t>
                </a:r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326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8892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9586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A </a:t>
                </a:r>
                <a:r>
                  <a:rPr lang="en-GB" b="1" dirty="0"/>
                  <a:t>smaller reactance</a:t>
                </a:r>
                <a:r>
                  <a:rPr lang="en-GB" dirty="0"/>
                  <a:t> → </a:t>
                </a:r>
                <a:r>
                  <a:rPr lang="en-GB" b="1" dirty="0"/>
                  <a:t>larger current</a:t>
                </a:r>
                <a:endParaRPr lang="en-GB" dirty="0"/>
              </a:p>
              <a:p>
                <a:r>
                  <a:rPr lang="en-GB" dirty="0"/>
                  <a:t>A </a:t>
                </a:r>
                <a:r>
                  <a:rPr lang="en-GB" b="1" dirty="0"/>
                  <a:t>larger reactance</a:t>
                </a:r>
                <a:r>
                  <a:rPr lang="en-GB" dirty="0"/>
                  <a:t> → </a:t>
                </a:r>
                <a:r>
                  <a:rPr lang="en-GB" b="1" dirty="0"/>
                  <a:t>smaller current</a:t>
                </a:r>
                <a:endParaRPr lang="en-GB" dirty="0"/>
              </a:p>
              <a:p>
                <a:r>
                  <a:rPr lang="en-GB" dirty="0"/>
                  <a:t>Thus, it’s more natural and meaningful to compare </a:t>
                </a:r>
                <a:r>
                  <a:rPr lang="en-GB" b="1" dirty="0"/>
                  <a:t>currents (I_L, I_C)</a:t>
                </a:r>
                <a:r>
                  <a:rPr lang="en-GB" dirty="0"/>
                  <a:t> instead of </a:t>
                </a:r>
                <a:r>
                  <a:rPr lang="en-GB" b="1" dirty="0" err="1"/>
                  <a:t>reactances</a:t>
                </a:r>
                <a:r>
                  <a:rPr lang="en-GB" b="1" dirty="0"/>
                  <a:t> (X_L, X_C)</a:t>
                </a:r>
                <a:r>
                  <a:rPr lang="en-GB" dirty="0"/>
                  <a:t> in a parallel circuit.</a:t>
                </a:r>
              </a:p>
              <a:p>
                <a:r>
                  <a:rPr lang="en-GB" b="1" dirty="0"/>
                  <a:t>Case 1 –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𝑋_𝐿&gt;𝑋_𝐶</a:t>
                </a:r>
                <a:endParaRPr lang="ar-AE" b="1" dirty="0"/>
              </a:p>
              <a:p>
                <a:r>
                  <a:rPr lang="en-GB" dirty="0"/>
                  <a:t>Larger inductive reactance means </a:t>
                </a:r>
                <a:r>
                  <a:rPr lang="en-GB" b="1" dirty="0"/>
                  <a:t>smaller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</a:t>
                </a:r>
                <a:r>
                  <a:rPr lang="ar-AE" dirty="0"/>
                  <a:t>.</a:t>
                </a:r>
              </a:p>
              <a:p>
                <a:r>
                  <a:rPr lang="en-GB" dirty="0"/>
                  <a:t>So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𝐼_𝐶&gt;𝐼_𝐿</a:t>
                </a:r>
                <a:r>
                  <a:rPr lang="ar-AE" dirty="0"/>
                  <a:t>→ </a:t>
                </a:r>
                <a:r>
                  <a:rPr lang="en-GB" dirty="0"/>
                  <a:t>circuit is </a:t>
                </a:r>
                <a:r>
                  <a:rPr lang="en-GB" b="1" dirty="0"/>
                  <a:t>capacitive</a:t>
                </a:r>
                <a:r>
                  <a:rPr lang="en-GB" dirty="0"/>
                  <a:t> (supply current leads voltage).</a:t>
                </a:r>
              </a:p>
              <a:p>
                <a:r>
                  <a:rPr lang="en-GB" b="1" dirty="0"/>
                  <a:t>Case 2 –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𝑋_𝐿&lt;𝑋_𝐶</a:t>
                </a:r>
                <a:endParaRPr lang="ar-AE" b="1" dirty="0"/>
              </a:p>
              <a:p>
                <a:r>
                  <a:rPr lang="en-GB" dirty="0"/>
                  <a:t>Smaller inductive reactance means </a:t>
                </a:r>
                <a:r>
                  <a:rPr lang="en-GB" b="1" dirty="0"/>
                  <a:t>larger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</a:t>
                </a:r>
                <a:r>
                  <a:rPr lang="ar-AE" dirty="0"/>
                  <a:t>.</a:t>
                </a:r>
              </a:p>
              <a:p>
                <a:r>
                  <a:rPr lang="en-GB" dirty="0"/>
                  <a:t>So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𝐼_𝐿&gt;𝐼_𝐶</a:t>
                </a:r>
                <a:r>
                  <a:rPr lang="ar-AE" dirty="0"/>
                  <a:t>→ </a:t>
                </a:r>
                <a:r>
                  <a:rPr lang="en-GB" dirty="0"/>
                  <a:t>circuit is </a:t>
                </a:r>
                <a:r>
                  <a:rPr lang="en-GB" b="1" dirty="0"/>
                  <a:t>inductive</a:t>
                </a:r>
                <a:r>
                  <a:rPr lang="en-GB" dirty="0"/>
                  <a:t> (supply current lags voltage).</a:t>
                </a:r>
              </a:p>
              <a:p>
                <a:r>
                  <a:rPr lang="en-GB" dirty="0"/>
                  <a:t>That’s why in </a:t>
                </a:r>
                <a:r>
                  <a:rPr lang="en-GB" b="1" dirty="0"/>
                  <a:t>parallel circuits</a:t>
                </a:r>
                <a:r>
                  <a:rPr lang="en-GB" dirty="0"/>
                  <a:t>, we define </a:t>
                </a:r>
                <a:r>
                  <a:rPr lang="en-GB" dirty="0" err="1"/>
                  <a:t>behavior</a:t>
                </a:r>
                <a:r>
                  <a:rPr lang="en-GB" dirty="0"/>
                  <a:t> using </a:t>
                </a:r>
                <a:r>
                  <a:rPr lang="en-GB" b="1" dirty="0"/>
                  <a:t>currents</a:t>
                </a:r>
                <a:r>
                  <a:rPr lang="en-GB" dirty="0"/>
                  <a:t> instead: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𝐼_𝐿&gt;𝐼_𝐶</a:t>
                </a:r>
                <a:r>
                  <a:rPr lang="ar-AE" dirty="0"/>
                  <a:t>→ </a:t>
                </a:r>
                <a:r>
                  <a:rPr lang="en-GB" dirty="0"/>
                  <a:t>inductive circuit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𝐼_𝐶&gt;𝐼_𝐿</a:t>
                </a:r>
                <a:r>
                  <a:rPr lang="ar-AE" dirty="0"/>
                  <a:t>→ </a:t>
                </a:r>
                <a:r>
                  <a:rPr lang="en-GB" dirty="0"/>
                  <a:t>capacitive circuit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𝐼_𝐿=𝐼_𝐶</a:t>
                </a:r>
                <a:r>
                  <a:rPr lang="ar-AE" dirty="0"/>
                  <a:t>→ </a:t>
                </a:r>
                <a:r>
                  <a:rPr lang="en-GB" dirty="0"/>
                  <a:t>resonance (currents cancel)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6492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245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842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IL​ </a:t>
                </a:r>
                <a:r>
                  <a:rPr lang="en-GB" b="1" dirty="0"/>
                  <a:t>lags</a:t>
                </a:r>
                <a:r>
                  <a:rPr lang="en-GB" dirty="0"/>
                  <a:t> the voltage by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90^∘</a:t>
                </a:r>
                <a:endParaRPr lang="ar-AE" dirty="0"/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</a:t>
                </a:r>
                <a:r>
                  <a:rPr lang="en-GB" b="1" dirty="0"/>
                  <a:t>leads</a:t>
                </a:r>
                <a:r>
                  <a:rPr lang="en-GB" dirty="0"/>
                  <a:t> the voltage by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90^∘</a:t>
                </a:r>
                <a:endParaRPr lang="ar-AE" dirty="0"/>
              </a:p>
              <a:p>
                <a:r>
                  <a:rPr lang="en-GB" dirty="0"/>
                  <a:t>Therefore, the angle between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</a:t>
                </a:r>
                <a:r>
                  <a:rPr lang="en-GB" dirty="0"/>
                  <a:t>and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</a:t>
                </a:r>
                <a:r>
                  <a:rPr lang="en-GB" dirty="0"/>
                  <a:t>is </a:t>
                </a:r>
                <a:r>
                  <a:rPr lang="en-GB" b="1" dirty="0"/>
                  <a:t>180°</a:t>
                </a:r>
                <a:r>
                  <a:rPr lang="en-GB" dirty="0"/>
                  <a:t>, not 90°</a:t>
                </a:r>
              </a:p>
              <a:p>
                <a:r>
                  <a:rPr lang="en-GB" dirty="0"/>
                  <a:t>So the currents are </a:t>
                </a:r>
                <a:r>
                  <a:rPr lang="en-GB" b="1" dirty="0"/>
                  <a:t>opposite</a:t>
                </a:r>
                <a:r>
                  <a:rPr lang="en-GB" dirty="0"/>
                  <a:t>, not perpendicular.</a:t>
                </a:r>
                <a:br>
                  <a:rPr lang="en-GB" dirty="0"/>
                </a:br>
                <a:r>
                  <a:rPr lang="en-GB" dirty="0"/>
                  <a:t>This means we </a:t>
                </a:r>
                <a:r>
                  <a:rPr lang="en-GB" b="1" dirty="0"/>
                  <a:t>cannot use Pythagoras</a:t>
                </a:r>
                <a:r>
                  <a:rPr lang="en-GB" dirty="0"/>
                  <a:t>.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i="0" dirty="0">
                    <a:latin typeface="Cambria Math" panose="02040503050406030204" pitchFamily="18" charset="0"/>
                  </a:rPr>
                  <a:t>𝐼 = </a:t>
                </a:r>
                <a:r>
                  <a:rPr lang="en-GB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𝐼_</a:t>
                </a:r>
                <a:r>
                  <a:rPr lang="en-GB" b="0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𝐶−</a:t>
                </a:r>
                <a:r>
                  <a:rPr lang="en-GB" dirty="0"/>
                  <a:t> </a:t>
                </a:r>
                <a:r>
                  <a:rPr lang="en-GB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𝐼_</a:t>
                </a:r>
                <a:r>
                  <a:rPr lang="en-GB" b="0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𝐿</a:t>
                </a:r>
                <a:r>
                  <a:rPr lang="en-GB" dirty="0"/>
                  <a:t>. In some</a:t>
                </a:r>
                <a:r>
                  <a:rPr lang="en-GB" baseline="0" dirty="0"/>
                  <a:t> case not considering phase </a:t>
                </a:r>
                <a:r>
                  <a:rPr lang="en-GB" i="0" dirty="0">
                    <a:latin typeface="Cambria Math" panose="02040503050406030204" pitchFamily="18" charset="0"/>
                  </a:rPr>
                  <a:t>𝐼 = </a:t>
                </a:r>
                <a:r>
                  <a:rPr lang="en-GB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𝐼_</a:t>
                </a:r>
                <a:r>
                  <a:rPr lang="en-GB" b="0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𝐿−</a:t>
                </a:r>
                <a:r>
                  <a:rPr lang="en-GB" dirty="0"/>
                  <a:t> </a:t>
                </a:r>
                <a:r>
                  <a:rPr lang="en-GB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𝐼_</a:t>
                </a:r>
                <a:r>
                  <a:rPr lang="en-GB" b="0" i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𝐶</a:t>
                </a:r>
                <a:endParaRPr lang="en-GB" dirty="0"/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173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3803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876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𝑆𝑖𝑛𝜃=</a:t>
                </a:r>
                <a:r>
                  <a:rPr lang="en-GB" sz="12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𝑠𝑖𝑑𝑒)/𝐻𝑦𝑝𝑜𝑡𝑒𝑛𝑢𝑠𝑒</a:t>
                </a:r>
                <a:r>
                  <a:rPr lang="en-GB" sz="1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𝐶𝑜𝑠𝜃=</a:t>
                </a:r>
                <a:r>
                  <a:rPr lang="en-GB" sz="12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𝐴𝑑𝑗𝑎𝑐𝑒𝑛𝑡 𝑠𝑖𝑑𝑒)/𝐻𝑦𝑝𝑜𝑡𝑒𝑛𝑢𝑠𝑒</a:t>
                </a:r>
                <a:r>
                  <a:rPr lang="en-GB" sz="1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𝑡𝑎𝑛𝜃=</a:t>
                </a:r>
                <a:r>
                  <a:rPr lang="en-GB" sz="12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𝑠𝑖𝑑𝑒)/(𝐴𝑑𝑗𝑎𝑐𝑒𝑛𝑡 𝑠𝑖𝑑𝑒)</a:t>
                </a:r>
                <a:r>
                  <a:rPr lang="en-GB" sz="1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9392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sinϕ1​  represents the portion of 𝐼𝐿𝑅  that is out of phase</a:t>
                </a:r>
              </a:p>
              <a:p>
                <a:endParaRPr lang="en-GB" dirty="0"/>
              </a:p>
              <a:p>
                <a:r>
                  <a:rPr lang="en-GB" dirty="0"/>
                  <a:t>To combine them easily, we </a:t>
                </a:r>
                <a:r>
                  <a:rPr lang="en-GB" b="1" dirty="0"/>
                  <a:t>resolve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𝐼_𝐿𝑅</a:t>
                </a:r>
                <a:r>
                  <a:rPr lang="en-GB" dirty="0"/>
                  <a:t>into two perpendicular components: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■(𝐼_(𝐿𝑅,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"horizontal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)&amp;=𝐼_𝐿𝑅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⁡〖𝜙_1 〗  "(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in phase with voltage)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@𝐼_(𝐿𝑅,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"vertical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)&amp;=𝐼_𝐿𝑅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⁡〖𝜙_1 〗  "(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lagging voltage by 90°)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)</a:t>
                </a:r>
                <a:endParaRPr lang="ar-AE" b="0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033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𝑆𝑖𝑛𝜃=</a:t>
                </a:r>
                <a:r>
                  <a:rPr lang="en-GB" sz="12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𝑠𝑖𝑑𝑒)/𝐻𝑦𝑝𝑜𝑡𝑒𝑛𝑢𝑠𝑒</a:t>
                </a:r>
                <a:r>
                  <a:rPr lang="en-GB" sz="1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 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𝐶𝑜𝑠𝜃=</a:t>
                </a:r>
                <a:r>
                  <a:rPr lang="en-GB" sz="12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𝐴𝑑𝑗𝑎𝑐𝑒𝑛𝑡 𝑠𝑖𝑑𝑒)/𝐻𝑦𝑝𝑜𝑡𝑒𝑛𝑢𝑠𝑒</a:t>
                </a:r>
                <a:r>
                  <a:rPr lang="en-GB" sz="1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𝑡𝑎𝑛𝜃=</a:t>
                </a:r>
                <a:r>
                  <a:rPr lang="en-GB" sz="1200" i="0">
                    <a:effectLst/>
                    <a:latin typeface="Cambria Math" panose="02040503050406030204" pitchFamily="18" charset="0"/>
                    <a:cs typeface="Times New Roman" panose="02020603050405020304" pitchFamily="18" charset="0"/>
                  </a:rPr>
                  <a:t>(</a:t>
                </a:r>
                <a:r>
                  <a:rPr lang="en-GB" sz="1200" i="0">
                    <a:effectLst/>
                    <a:latin typeface="Cambria Math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𝑂𝑝𝑝𝑜𝑠𝑖𝑡𝑒 𝑠𝑖𝑑𝑒)/(𝐴𝑑𝑗𝑎𝑐𝑒𝑛𝑡 𝑠𝑖𝑑𝑒)</a:t>
                </a:r>
                <a:r>
                  <a:rPr lang="en-GB" sz="1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IN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7107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dirty="0"/>
                  <a:t>Horizontal component of total current:</a:t>
                </a:r>
              </a:p>
              <a:p>
                <a:r>
                  <a:rPr lang="en-GB" dirty="0"/>
                  <a:t>Only the LR branch contributes: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"horizontal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=𝐼_𝐿𝑅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⁡〖𝜙_1 〗</a:t>
                </a:r>
                <a:endParaRPr lang="ar-AE" b="0" dirty="0"/>
              </a:p>
              <a:p>
                <a:r>
                  <a:rPr lang="en-GB" b="1" dirty="0"/>
                  <a:t>Vertical component of total current: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"vertical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=𝐼_𝐶−𝐼_𝐿𝑅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⁡〖𝜙_1 〗</a:t>
                </a:r>
                <a:endParaRPr lang="ar-AE" b="0" dirty="0"/>
              </a:p>
              <a:p>
                <a:r>
                  <a:rPr lang="en-GB" dirty="0"/>
                  <a:t>Why “minus”?</a:t>
                </a:r>
              </a:p>
              <a:p>
                <a:r>
                  <a:rPr lang="en-GB" dirty="0"/>
                  <a:t>Capacitor current is </a:t>
                </a:r>
                <a:r>
                  <a:rPr lang="en-GB" b="1" dirty="0"/>
                  <a:t>upwards</a:t>
                </a:r>
                <a:endParaRPr lang="en-GB" dirty="0"/>
              </a:p>
              <a:p>
                <a:r>
                  <a:rPr lang="en-GB" dirty="0"/>
                  <a:t>Inductive part of LR branch is </a:t>
                </a:r>
                <a:r>
                  <a:rPr lang="en-GB" b="1" dirty="0"/>
                  <a:t>downwards</a:t>
                </a:r>
                <a:br>
                  <a:rPr lang="en-GB" dirty="0"/>
                </a:br>
                <a:r>
                  <a:rPr lang="en-GB" dirty="0"/>
                  <a:t>So they oppose each other.</a:t>
                </a:r>
              </a:p>
              <a:p>
                <a:r>
                  <a:rPr lang="en-GB" dirty="0"/>
                  <a:t>This is exactly why resonance occurs when: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𝐼_𝐶=𝐼_𝐿𝑅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⁡〖𝜙_1 〗</a:t>
                </a:r>
                <a:endParaRPr lang="ar-AE" dirty="0"/>
              </a:p>
              <a:p>
                <a:r>
                  <a:rPr lang="ar-AE" dirty="0"/>
                  <a:t>(</a:t>
                </a:r>
                <a:r>
                  <a:rPr lang="en-GB" dirty="0"/>
                  <a:t>vertical parts cancel → purely resistive current)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027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tan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sin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⁡𝜃 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4425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9638-B5C6-4E12-ACCB-8F11A03B7558}" type="datetime1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RL Parallel Circuit</a:t>
            </a:r>
          </a:p>
          <a:p>
            <a:pPr marL="536575" indent="-536575" algn="just"/>
            <a:r>
              <a:rPr lang="en-IN" sz="3000" b="1" dirty="0"/>
              <a:t>RC Parallel Circuit</a:t>
            </a:r>
          </a:p>
          <a:p>
            <a:pPr marL="536575" indent="-536575" algn="just"/>
            <a:r>
              <a:rPr lang="en-IN" sz="3000" b="1" dirty="0"/>
              <a:t>LC Parallel Circuit</a:t>
            </a:r>
          </a:p>
          <a:p>
            <a:pPr marL="536575" indent="-536575" algn="just"/>
            <a:r>
              <a:rPr lang="en-IN" sz="3000" b="1" dirty="0"/>
              <a:t>LR-C Parallel Circuit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6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719138" indent="-630238"/>
            <a:r>
              <a:rPr lang="en-IN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6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765" y="1615261"/>
            <a:ext cx="11122752" cy="190499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400" dirty="0"/>
              <a:t>In RL Parallel circuit the Resistor and Inductor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sz="3400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644835-56C0-43EA-A543-91A08BC0B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167" y="3713480"/>
            <a:ext cx="3250623" cy="233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current through the resistance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, is in-phase with the supply voltage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and the current through the </a:t>
                </a:r>
                <a:r>
                  <a:rPr lang="en-GB" b="1" dirty="0"/>
                  <a:t>inductance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, lags the supply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supply </a:t>
                </a:r>
                <a:r>
                  <a:rPr lang="en-GB" b="1" dirty="0"/>
                  <a:t>current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is the </a:t>
                </a:r>
                <a:r>
                  <a:rPr lang="en-GB" b="1" dirty="0"/>
                  <a:t>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, thus the current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lags the applied voltage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by an angle </a:t>
                </a:r>
                <a:r>
                  <a:rPr lang="el-GR" dirty="0"/>
                  <a:t>φ</a:t>
                </a:r>
                <a:r>
                  <a:rPr lang="en-GB" b="1" dirty="0"/>
                  <a:t> between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dirty="0"/>
                  <a:t> depending on the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048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24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is in phase with </a:t>
                </a:r>
                <a:r>
                  <a:rPr lang="en-GB" sz="24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V;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24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GB" sz="24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lags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o</m:t>
                        </m:r>
                      </m:sup>
                    </m:sSup>
                  </m:oMath>
                </a14:m>
                <a:endParaRPr lang="en-GB" sz="1800" dirty="0"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2000" b="1" i="1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From the current triangle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</a:t>
                </a: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𝐶𝑜𝑠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𝑆𝑖𝑛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20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F66B87-C98B-09B7-342C-F0DC0A12A7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8107" y="1447139"/>
            <a:ext cx="2457450" cy="1485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4FCDDF-1A42-1AEC-5510-72B1B2F7AA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8138" y="3579829"/>
            <a:ext cx="3229409" cy="225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88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0797787" cy="489000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Current across the RL circuit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𝑗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4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𝑍</m:t>
                      </m:r>
                      <m:r>
                        <a:rPr lang="en-GB" sz="24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24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𝑅</m:t>
                      </m:r>
                      <m:r>
                        <a:rPr lang="en-GB" sz="24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𝑗𝑋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en-IN" sz="2400" b="1" i="1" dirty="0"/>
              </a:p>
              <a:p>
                <a:pPr marL="0" indent="0">
                  <a:buNone/>
                </a:pPr>
                <a:endParaRPr lang="en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0797787" cy="4890007"/>
              </a:xfrm>
              <a:blipFill>
                <a:blip r:embed="rId3"/>
                <a:stretch>
                  <a:fillRect l="-1186" t="-21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951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RC Parallel circuit the Resistor and capacitor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FC0149-DE71-0DF7-7A4B-1E16A9632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5667" y="3429000"/>
            <a:ext cx="492442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91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current flowing through the resistance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is in-phase with the supply voltage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and the current flowing through the Capacitor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, leads the supply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supply current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thus the </a:t>
                </a:r>
                <a:r>
                  <a:rPr lang="en-GB" b="1" dirty="0"/>
                  <a:t>current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leads the supply voltage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by an angle </a:t>
                </a:r>
                <a:r>
                  <a:rPr lang="el-GR" dirty="0"/>
                  <a:t>φ </a:t>
                </a:r>
                <a:r>
                  <a:rPr lang="en-GB" dirty="0"/>
                  <a:t> </a:t>
                </a:r>
                <a:r>
                  <a:rPr lang="en-GB" b="1" dirty="0"/>
                  <a:t>between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dirty="0"/>
                  <a:t> depending on the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00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is in phase with </a:t>
                </a:r>
                <a:r>
                  <a:rPr lang="en-GB" sz="20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V;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0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GB" sz="20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leads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o</m:t>
                        </m:r>
                      </m:sup>
                    </m:sSup>
                  </m:oMath>
                </a14:m>
                <a:endParaRPr lang="en-GB" sz="1800" dirty="0"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1800" b="1" i="1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From the current triangle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</a:t>
                </a: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𝐶𝑜𝑠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𝑆𝑖𝑛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𝐶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EFAC6C2-B853-54A9-D77C-8816CF9D7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9059" y="3921911"/>
            <a:ext cx="2933721" cy="20621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B65635-DC8E-7887-9216-A5CB6A741A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5664" y="1653945"/>
            <a:ext cx="2520510" cy="1799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978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magnitude of Current across the RC circuit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𝑗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6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𝑍</m:t>
                      </m:r>
                      <m:r>
                        <a:rPr lang="en-GB" sz="26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26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𝑅</m:t>
                      </m:r>
                      <m:r>
                        <a:rPr lang="en-GB" sz="26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−</m:t>
                      </m:r>
                      <m:r>
                        <a:rPr lang="en-GB" sz="26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𝑗</m:t>
                      </m:r>
                      <m:sSub>
                        <m:sSubPr>
                          <m:ctrlPr>
                            <a:rPr lang="en-GB" sz="26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6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GB" sz="26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𝐶</m:t>
                          </m:r>
                        </m:sub>
                      </m:sSub>
                    </m:oMath>
                  </m:oMathPara>
                </a14:m>
                <a:endParaRPr lang="en-IN" sz="2600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434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LC Parallel circuit the Inductor and capacitor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FB777D-4BA8-6681-C56C-91E1D4307A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6908" y="3808157"/>
            <a:ext cx="3951691" cy="242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92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Theoretically there are three phasor diagrams possible each depending on the relative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571500" indent="-571500">
                  <a:buAutoNum type="romanLcParenBoth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(giving a supply current,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−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lagging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) </a:t>
                </a:r>
              </a:p>
              <a:p>
                <a:pPr marL="571500" indent="-571500">
                  <a:buAutoNum type="romanLcParenBoth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(giving a supply current,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−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leading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) </a:t>
                </a:r>
              </a:p>
              <a:p>
                <a:pPr marL="0" indent="0">
                  <a:buNone/>
                </a:pPr>
                <a:r>
                  <a:rPr lang="en-GB" i="1" dirty="0"/>
                  <a:t>(iii)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(giving a supply current,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IN" dirty="0"/>
                  <a:t>)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  <a:blipFill>
                <a:blip r:embed="rId3"/>
                <a:stretch>
                  <a:fillRect l="-1091" t="-22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301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current flowing through the inductor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lags (V)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and the current through the capacitor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leads (V)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  <a:blipFill>
                <a:blip r:embed="rId3"/>
                <a:stretch>
                  <a:fillRect l="-10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FE36F0-EF04-2DCD-2320-5713778979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6305" y="3161527"/>
            <a:ext cx="6092552" cy="312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987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826B9C-5948-3011-B616-006F2909E0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6499" y="2864181"/>
            <a:ext cx="6831485" cy="2657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851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07113" y="1656761"/>
                <a:ext cx="11177771" cy="45719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sz="2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𝑗𝑋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  <m:r>
                      <a:rPr lang="en-GB" sz="2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𝑗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Total Current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Impedance,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7113" y="1656761"/>
                <a:ext cx="11177771" cy="4571999"/>
              </a:xfrm>
              <a:blipFill>
                <a:blip r:embed="rId3"/>
                <a:stretch>
                  <a:fillRect l="-1091" t="-22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397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876" y="1361662"/>
            <a:ext cx="7826926" cy="457199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LR-C Parallel circuit the Resistor and Inductor are in series which is connected in parallel to the capacitor across a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this circuit, the voltage is common to LR and C branch of the network.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FF6143-BB35-59EE-9E39-EBE5F386FD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02" y="1727200"/>
            <a:ext cx="3903245" cy="348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18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422401"/>
            <a:ext cx="11101571" cy="47498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Phasor Diagram </a:t>
            </a:r>
          </a:p>
          <a:p>
            <a:pPr marL="0" indent="0">
              <a:buNone/>
            </a:pPr>
            <a:r>
              <a:rPr lang="en-GB" dirty="0"/>
              <a:t>For LR Branch,		Branch with Capacitor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E38B419-D874-ECCD-1BF5-0CA3FEA39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93" y="2935282"/>
            <a:ext cx="2428893" cy="17240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CC2C7E-774D-4664-6D1D-FCECEC97F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7824" y="3029896"/>
            <a:ext cx="2314592" cy="17430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F77010D-0D2B-D575-7406-D010D5F522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9981" y="3179122"/>
            <a:ext cx="2324117" cy="270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805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422401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From the Phasor Diagram the following triangle has been drawn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𝑃𝐻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GB" b="0" dirty="0"/>
                  <a:t>PH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  </a:t>
                </a:r>
              </a:p>
              <a:p>
                <a:pPr marL="0" indent="0">
                  <a:buNone/>
                </a:pPr>
                <a:r>
                  <a:rPr lang="en-IN" i="1" dirty="0"/>
                  <a:t>(Vertical component)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𝑂𝑃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𝑂𝑃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IN" i="1" dirty="0"/>
                  <a:t>(The horizontal component)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422401"/>
                <a:ext cx="11101571" cy="4749800"/>
              </a:xfrm>
              <a:blipFill>
                <a:blip r:embed="rId3"/>
                <a:stretch>
                  <a:fillRect l="-1098" b="-30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E898D0-0603-4246-93A9-8E51D1BE7D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8440" y="3081907"/>
            <a:ext cx="3003961" cy="2353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371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It gives a supply current I, Leading by angle </a:t>
                </a:r>
                <a:r>
                  <a:rPr lang="el-GR" dirty="0"/>
                  <a:t>φ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It gives a supply current I, Lagging by angle </a:t>
                </a:r>
                <a:r>
                  <a:rPr lang="el-GR" dirty="0"/>
                  <a:t>φ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7348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dirty="0"/>
                  <a:t>For,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					For,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D3869C-E3C5-618F-B72D-BE0A492B78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912" y="3429000"/>
            <a:ext cx="2066940" cy="26098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D56CD2-24FB-36AC-DE23-A2008638FB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6577" y="3352799"/>
            <a:ext cx="2343167" cy="268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105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The Impedance across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𝑳𝑹</m:t>
                    </m:r>
                  </m:oMath>
                </a14:m>
                <a:r>
                  <a:rPr lang="en-IN" b="1" dirty="0"/>
                  <a:t> Branch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GB" sz="28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 and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𝐿𝑅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8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b="1" dirty="0"/>
                  <a:t>Supply current I =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800" b="1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𝑳𝑹</m:t>
                        </m:r>
                      </m:sub>
                    </m:sSub>
                    <m:r>
                      <a:rPr lang="en-GB" sz="2800" b="1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sz="2800" b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Times New Roman" panose="02020603050405020304" pitchFamily="18" charset="0"/>
                                      </a:rPr>
                                      <m:t>𝐼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Times New Roman" panose="02020603050405020304" pitchFamily="18" charset="0"/>
                                      </a:rPr>
                                      <m:t>𝐿𝑅</m:t>
                                    </m:r>
                                  </m:sub>
                                </m:s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𝐶𝑜𝑠</m:t>
                                </m:r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libri" panose="020F0502020204030204" pitchFamily="34" charset="0"/>
                                        <a:cs typeface="Times New Roman" panose="02020603050405020304" pitchFamily="18" charset="0"/>
                                      </a:rPr>
                                      <m:t>𝜙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libri" panose="020F0502020204030204" pitchFamily="34" charset="0"/>
                                        <a:cs typeface="Times New Roman" panose="020206030504050203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d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(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𝐼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𝐿𝑅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∼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𝐼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where ∼ means ‘the difference between’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8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  <a:blipFill>
                <a:blip r:embed="rId3"/>
                <a:stretch>
                  <a:fillRect l="-823" t="-28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6210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𝑡𝑎𝑛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𝜙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1800" b="0" i="1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18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[From RL series circuit]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𝜙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r>
                  <a:rPr lang="en-GB" sz="18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[From RL series circuit]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𝐶𝑜𝑠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𝜙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𝑅</m:t>
                        </m:r>
                      </m:num>
                      <m:den>
                        <m:sSub>
                          <m:sSub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r>
                  <a:rPr lang="en-GB" sz="18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[From RL series circuit]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l-GR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(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𝑠𝑖𝑛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∼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)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𝐶𝑜𝑠</m:t>
                    </m:r>
                    <m:r>
                      <a:rPr lang="el-GR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)</a:t>
                </a: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B87C5A-725F-73BF-FB43-0921190112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2578" y="3210656"/>
            <a:ext cx="2066940" cy="26098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0553BB-6CD1-6631-19FD-519B9BC752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9900" y="3210656"/>
            <a:ext cx="2343167" cy="26860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7E458F-3C18-D2DE-3F57-A2806391A4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8135" y="3292637"/>
            <a:ext cx="2324117" cy="270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9342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6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1181</Words>
  <Application>Microsoft Office PowerPoint</Application>
  <PresentationFormat>Widescreen</PresentationFormat>
  <Paragraphs>211</Paragraphs>
  <Slides>25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DengXian</vt:lpstr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RL Parallel circuit</vt:lpstr>
      <vt:lpstr>RL Parallel circuit</vt:lpstr>
      <vt:lpstr>RL Parallel circuit</vt:lpstr>
      <vt:lpstr>RL Parallel circuit</vt:lpstr>
      <vt:lpstr>RC Parallel circuit</vt:lpstr>
      <vt:lpstr>RC Parallel circuit</vt:lpstr>
      <vt:lpstr>RC Parallel circuit</vt:lpstr>
      <vt:lpstr>RC Parallel circuit</vt:lpstr>
      <vt:lpstr>L-C Parallel circuit</vt:lpstr>
      <vt:lpstr>L-C Parallel circuit</vt:lpstr>
      <vt:lpstr>L-C Parallel circuit</vt:lpstr>
      <vt:lpstr>L-C Parallel circuit</vt:lpstr>
      <vt:lpstr>L-C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157</cp:revision>
  <dcterms:created xsi:type="dcterms:W3CDTF">2021-03-09T15:35:42Z</dcterms:created>
  <dcterms:modified xsi:type="dcterms:W3CDTF">2025-11-18T09:43:10Z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