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12C3492-8EC1-4DEF-82E1-D22FFF987916}" type="datetimeFigureOut">
              <a:rPr lang="en-US" smtClean="0"/>
              <a:t>3/18/2021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C89B044-E395-487C-8EC4-732D4375AF2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12C3492-8EC1-4DEF-82E1-D22FFF987916}" type="datetimeFigureOut">
              <a:rPr lang="en-US" smtClean="0"/>
              <a:t>3/18/2021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9B044-E395-487C-8EC4-732D4375AF2A}"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12C3492-8EC1-4DEF-82E1-D22FFF987916}" type="datetimeFigureOut">
              <a:rPr lang="en-US" smtClean="0"/>
              <a:t>3/18/2021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9B044-E395-487C-8EC4-732D4375AF2A}"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12C3492-8EC1-4DEF-82E1-D22FFF987916}" type="datetimeFigureOut">
              <a:rPr lang="en-US" smtClean="0"/>
              <a:t>3/18/2021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9B044-E395-487C-8EC4-732D4375AF2A}"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12C3492-8EC1-4DEF-82E1-D22FFF987916}" type="datetimeFigureOut">
              <a:rPr lang="en-US" smtClean="0"/>
              <a:t>3/18/2021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89B044-E395-487C-8EC4-732D4375AF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12C3492-8EC1-4DEF-82E1-D22FFF987916}" type="datetimeFigureOut">
              <a:rPr lang="en-US" smtClean="0"/>
              <a:t>3/18/2021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89B044-E395-487C-8EC4-732D4375AF2A}"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2C3492-8EC1-4DEF-82E1-D22FFF987916}" type="datetimeFigureOut">
              <a:rPr lang="en-US" smtClean="0"/>
              <a:t>3/18/2021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89B044-E395-487C-8EC4-732D4375AF2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612C3492-8EC1-4DEF-82E1-D22FFF987916}" type="datetimeFigureOut">
              <a:rPr lang="en-US" smtClean="0"/>
              <a:t>3/18/2021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9B044-E395-487C-8EC4-732D4375AF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12C3492-8EC1-4DEF-82E1-D22FFF987916}" type="datetimeFigureOut">
              <a:rPr lang="en-US" smtClean="0"/>
              <a:t>3/18/2021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C89B044-E395-487C-8EC4-732D4375AF2A}"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12C3492-8EC1-4DEF-82E1-D22FFF987916}" type="datetimeFigureOut">
              <a:rPr lang="en-US" smtClean="0"/>
              <a:t>3/18/2021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9B044-E395-487C-8EC4-732D4375AF2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12C3492-8EC1-4DEF-82E1-D22FFF987916}" type="datetimeFigureOut">
              <a:rPr lang="en-US" smtClean="0"/>
              <a:t>3/18/2021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9B044-E395-487C-8EC4-732D4375AF2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12C3492-8EC1-4DEF-82E1-D22FFF987916}" type="datetimeFigureOut">
              <a:rPr lang="en-US" smtClean="0"/>
              <a:t>3/18/2021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C89B044-E395-487C-8EC4-732D4375AF2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ndtools.com/pages/article/newLDR_45.htm"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file:///C:\Users\Gabriel\AppData\Local\Temp\Handbook_on_Time_Management_Skills.pdf" TargetMode="External"/><Relationship Id="rId7" Type="http://schemas.openxmlformats.org/officeDocument/2006/relationships/hyperlink" Target="https://www.history.com/topics/industrial-revolution/industrial-revolution" TargetMode="External"/><Relationship Id="rId2" Type="http://schemas.openxmlformats.org/officeDocument/2006/relationships/hyperlink" Target="https://www.everydayhealth.com/wellness/resilience/" TargetMode="External"/><Relationship Id="rId1" Type="http://schemas.openxmlformats.org/officeDocument/2006/relationships/slideLayout" Target="../slideLayouts/slideLayout7.xml"/><Relationship Id="rId6" Type="http://schemas.openxmlformats.org/officeDocument/2006/relationships/hyperlink" Target="https://moodle.uwtsd.ac.uk/mod/forum/discuss.php?d=61775#p104609" TargetMode="External"/><Relationship Id="rId5" Type="http://schemas.openxmlformats.org/officeDocument/2006/relationships/hyperlink" Target="https://www.mindtools.com/pages/article/newLDR_45.htm" TargetMode="External"/><Relationship Id="rId4" Type="http://schemas.openxmlformats.org/officeDocument/2006/relationships/hyperlink" Target="https://citeseerx.ist.psu.edu/viewdoc/download?doi=10.1.1.385.1776&amp;rep=rep1&amp;type=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0"/>
            <a:ext cx="7772400" cy="2057399"/>
          </a:xfrm>
        </p:spPr>
        <p:txBody>
          <a:bodyPr>
            <a:normAutofit/>
          </a:bodyPr>
          <a:lstStyle/>
          <a:p>
            <a:r>
              <a:rPr lang="en-GB" sz="2000" dirty="0">
                <a:latin typeface="Aharoni" panose="02010803020104030203" pitchFamily="2" charset="-79"/>
                <a:cs typeface="Aharoni" panose="02010803020104030203" pitchFamily="2" charset="-79"/>
              </a:rPr>
              <a:t>Academic and Employability Skills</a:t>
            </a: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
            </a: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
            </a: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
            </a: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 </a:t>
            </a:r>
            <a:endParaRPr lang="en-US" sz="2000" dirty="0">
              <a:latin typeface="Aharoni" panose="02010803020104030203" pitchFamily="2" charset="-79"/>
              <a:cs typeface="Aharoni" panose="02010803020104030203" pitchFamily="2" charset="-79"/>
            </a:endParaRPr>
          </a:p>
        </p:txBody>
      </p:sp>
      <p:sp>
        <p:nvSpPr>
          <p:cNvPr id="3" name="Subtitle 2"/>
          <p:cNvSpPr>
            <a:spLocks noGrp="1"/>
          </p:cNvSpPr>
          <p:nvPr>
            <p:ph type="subTitle" idx="1"/>
          </p:nvPr>
        </p:nvSpPr>
        <p:spPr>
          <a:xfrm>
            <a:off x="1371600" y="1676400"/>
            <a:ext cx="6400800" cy="3962400"/>
          </a:xfrm>
        </p:spPr>
        <p:txBody>
          <a:bodyPr/>
          <a:lstStyle/>
          <a:p>
            <a:r>
              <a:rPr lang="en-GB" sz="2000" dirty="0">
                <a:solidFill>
                  <a:schemeClr val="tx1"/>
                </a:solidFill>
                <a:latin typeface="Aharoni" panose="02010803020104030203" pitchFamily="2" charset="-79"/>
                <a:cs typeface="Aharoni" panose="02010803020104030203" pitchFamily="2" charset="-79"/>
              </a:rPr>
              <a:t>Assessment component 2:  report on employability skills</a:t>
            </a:r>
          </a:p>
          <a:p>
            <a:endParaRPr lang="en-GB" sz="2000" dirty="0">
              <a:solidFill>
                <a:schemeClr val="tx1"/>
              </a:solidFill>
              <a:latin typeface="Aharoni" panose="02010803020104030203" pitchFamily="2" charset="-79"/>
              <a:cs typeface="Aharoni" panose="02010803020104030203" pitchFamily="2" charset="-79"/>
            </a:endParaRPr>
          </a:p>
          <a:p>
            <a:r>
              <a:rPr lang="en-GB" dirty="0">
                <a:solidFill>
                  <a:schemeClr val="tx1"/>
                </a:solidFill>
                <a:latin typeface="Arabic Typesetting" panose="03020402040406030203" pitchFamily="66" charset="-78"/>
                <a:cs typeface="Arabic Typesetting" panose="03020402040406030203" pitchFamily="66" charset="-78"/>
              </a:rPr>
              <a:t>Name: Catalina </a:t>
            </a:r>
            <a:r>
              <a:rPr lang="en-GB" dirty="0" err="1">
                <a:solidFill>
                  <a:schemeClr val="tx1"/>
                </a:solidFill>
                <a:latin typeface="Arabic Typesetting" panose="03020402040406030203" pitchFamily="66" charset="-78"/>
                <a:cs typeface="Arabic Typesetting" panose="03020402040406030203" pitchFamily="66" charset="-78"/>
              </a:rPr>
              <a:t>Costin</a:t>
            </a:r>
            <a:r>
              <a:rPr lang="en-GB" dirty="0">
                <a:solidFill>
                  <a:schemeClr val="tx1"/>
                </a:solidFill>
                <a:latin typeface="Arabic Typesetting" panose="03020402040406030203" pitchFamily="66" charset="-78"/>
                <a:cs typeface="Arabic Typesetting" panose="03020402040406030203" pitchFamily="66" charset="-78"/>
              </a:rPr>
              <a:t> </a:t>
            </a:r>
          </a:p>
          <a:p>
            <a:r>
              <a:rPr lang="en-GB" dirty="0">
                <a:solidFill>
                  <a:schemeClr val="tx1"/>
                </a:solidFill>
                <a:latin typeface="Arabic Typesetting" panose="03020402040406030203" pitchFamily="66" charset="-78"/>
                <a:cs typeface="Arabic Typesetting" panose="03020402040406030203" pitchFamily="66" charset="-78"/>
              </a:rPr>
              <a:t>Student Number: 2020586</a:t>
            </a:r>
          </a:p>
          <a:p>
            <a:r>
              <a:rPr lang="en-GB" dirty="0">
                <a:solidFill>
                  <a:schemeClr val="tx1"/>
                </a:solidFill>
                <a:latin typeface="Arabic Typesetting" panose="03020402040406030203" pitchFamily="66" charset="-78"/>
                <a:cs typeface="Arabic Typesetting" panose="03020402040406030203" pitchFamily="66" charset="-78"/>
              </a:rPr>
              <a:t>Supervisor: Laura James</a:t>
            </a:r>
          </a:p>
          <a:p>
            <a:endParaRPr lang="en-US" dirty="0"/>
          </a:p>
        </p:txBody>
      </p:sp>
    </p:spTree>
    <p:extLst>
      <p:ext uri="{BB962C8B-B14F-4D97-AF65-F5344CB8AC3E}">
        <p14:creationId xmlns:p14="http://schemas.microsoft.com/office/powerpoint/2010/main" val="3032335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481328"/>
            <a:ext cx="8229600" cy="4386072"/>
          </a:xfrm>
        </p:spPr>
        <p:txBody>
          <a:bodyPr>
            <a:normAutofit fontScale="92500" lnSpcReduction="20000"/>
          </a:bodyPr>
          <a:lstStyle/>
          <a:p>
            <a:pPr marL="109728" indent="0">
              <a:buNone/>
            </a:pPr>
            <a:r>
              <a:rPr lang="en-US" dirty="0">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What are Employability Skills?</a:t>
            </a:r>
          </a:p>
          <a:p>
            <a:pPr marL="109728" indent="0">
              <a:buNone/>
            </a:pPr>
            <a:r>
              <a:rPr lang="en-US" dirty="0">
                <a:latin typeface="Arabic Typesetting" panose="03020402040406030203" pitchFamily="66" charset="-78"/>
                <a:cs typeface="Arabic Typesetting" panose="03020402040406030203" pitchFamily="66" charset="-78"/>
              </a:rPr>
              <a:t>Employability skills are a series of accomplishments which are significant in order to get a job and succeed in the workplace</a:t>
            </a:r>
            <a:r>
              <a:rPr lang="en-US" dirty="0"/>
              <a:t>.</a:t>
            </a:r>
          </a:p>
          <a:p>
            <a:pPr marL="109728" indent="0">
              <a:buNone/>
            </a:pPr>
            <a:r>
              <a:rPr lang="en-US" dirty="0">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Why are Employability Skills important?</a:t>
            </a:r>
            <a:endParaRPr lang="en-US" dirty="0">
              <a:latin typeface="Arabic Typesetting" panose="03020402040406030203" pitchFamily="66" charset="-78"/>
              <a:cs typeface="Arabic Typesetting" panose="03020402040406030203" pitchFamily="66" charset="-78"/>
            </a:endParaRPr>
          </a:p>
          <a:p>
            <a:pPr marL="109728" indent="0">
              <a:buNone/>
            </a:pPr>
            <a:r>
              <a:rPr lang="en-US" dirty="0">
                <a:latin typeface="Arabic Typesetting" panose="03020402040406030203" pitchFamily="66" charset="-78"/>
                <a:cs typeface="Arabic Typesetting" panose="03020402040406030203" pitchFamily="66" charset="-78"/>
              </a:rPr>
              <a:t>Employability Skills are important in order to get a job. The more and the better employability skills someone has, the easier will be for them to get the desired job and succeed in the workplace. If someone has remarkable employability skills their work will be more effective and qualitative. </a:t>
            </a:r>
          </a:p>
          <a:p>
            <a:pPr marL="109728" indent="0">
              <a:buNone/>
            </a:pPr>
            <a:r>
              <a:rPr lang="en-US" dirty="0">
                <a:latin typeface="Arabic Typesetting" panose="03020402040406030203" pitchFamily="66" charset="-78"/>
                <a:cs typeface="Arabic Typesetting" panose="03020402040406030203" pitchFamily="66" charset="-78"/>
              </a:rPr>
              <a:t>Most of the employers are searching for good employability skills from their potential employees. </a:t>
            </a:r>
          </a:p>
          <a:p>
            <a:pPr marL="109728" indent="0">
              <a:buNone/>
            </a:pPr>
            <a:r>
              <a:rPr lang="en-US" dirty="0">
                <a:latin typeface="Arabic Typesetting" panose="03020402040406030203" pitchFamily="66" charset="-78"/>
                <a:cs typeface="Arabic Typesetting" panose="03020402040406030203" pitchFamily="66" charset="-78"/>
              </a:rPr>
              <a:t>Why? Because they want workers who can offer good services, they are looking for effectiveness at the workplace in order for their business/company to succeed.</a:t>
            </a:r>
          </a:p>
          <a:p>
            <a:pPr marL="109728" indent="0">
              <a:buNone/>
            </a:pPr>
            <a:endParaRPr lang="en-US" dirty="0">
              <a:latin typeface="Arabic Typesetting" panose="03020402040406030203" pitchFamily="66" charset="-78"/>
              <a:cs typeface="Arabic Typesetting" panose="03020402040406030203" pitchFamily="66" charset="-78"/>
            </a:endParaRPr>
          </a:p>
          <a:p>
            <a:pPr marL="109728" indent="0">
              <a:buNone/>
            </a:pPr>
            <a:endParaRPr lang="en-US" dirty="0">
              <a:latin typeface="Arabic Typesetting" panose="03020402040406030203" pitchFamily="66" charset="-78"/>
              <a:cs typeface="Arabic Typesetting" panose="03020402040406030203" pitchFamily="66" charset="-78"/>
            </a:endParaRPr>
          </a:p>
          <a:p>
            <a:pPr marL="109728" indent="0">
              <a:buNone/>
            </a:pPr>
            <a:endParaRPr lang="en-US" dirty="0">
              <a:latin typeface="Arabic Typesetting" panose="03020402040406030203" pitchFamily="66" charset="-78"/>
              <a:cs typeface="Arabic Typesetting" panose="03020402040406030203" pitchFamily="66" charset="-78"/>
            </a:endParaRPr>
          </a:p>
          <a:p>
            <a:pPr marL="109728" indent="0">
              <a:buNone/>
            </a:pPr>
            <a:endParaRPr lang="en-US" dirty="0">
              <a:latin typeface="Arabic Typesetting" panose="03020402040406030203" pitchFamily="66" charset="-78"/>
              <a:cs typeface="Arabic Typesetting" panose="03020402040406030203" pitchFamily="66" charset="-78"/>
            </a:endParaRPr>
          </a:p>
          <a:p>
            <a:pPr marL="109728" indent="0">
              <a:buNone/>
            </a:pPr>
            <a:endParaRPr lang="en-US" dirty="0">
              <a:latin typeface="Arabic Typesetting" panose="03020402040406030203" pitchFamily="66" charset="-78"/>
              <a:cs typeface="Arabic Typesetting" panose="03020402040406030203" pitchFamily="66" charset="-78"/>
            </a:endParaRPr>
          </a:p>
          <a:p>
            <a:pPr marL="109728" indent="0">
              <a:buNone/>
            </a:pPr>
            <a:endParaRPr lang="en-US" dirty="0"/>
          </a:p>
        </p:txBody>
      </p:sp>
      <p:sp>
        <p:nvSpPr>
          <p:cNvPr id="3" name="Title 2"/>
          <p:cNvSpPr>
            <a:spLocks noGrp="1"/>
          </p:cNvSpPr>
          <p:nvPr>
            <p:ph type="title"/>
          </p:nvPr>
        </p:nvSpPr>
        <p:spPr/>
        <p:txBody>
          <a:bodyPr/>
          <a:lstStyle/>
          <a:p>
            <a:r>
              <a:rPr lang="en-US" u="sng" dirty="0">
                <a:latin typeface="Andalus" panose="02020603050405020304" pitchFamily="18" charset="-78"/>
                <a:cs typeface="Andalus" panose="02020603050405020304" pitchFamily="18" charset="-78"/>
              </a:rPr>
              <a:t>Employability Skills</a:t>
            </a:r>
          </a:p>
        </p:txBody>
      </p:sp>
    </p:spTree>
    <p:extLst>
      <p:ext uri="{BB962C8B-B14F-4D97-AF65-F5344CB8AC3E}">
        <p14:creationId xmlns:p14="http://schemas.microsoft.com/office/powerpoint/2010/main" val="2038843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609600"/>
            <a:ext cx="8153400" cy="4247317"/>
          </a:xfrm>
          <a:prstGeom prst="rect">
            <a:avLst/>
          </a:prstGeom>
        </p:spPr>
        <p:txBody>
          <a:bodyPr wrap="square">
            <a:spAutoFit/>
          </a:bodyPr>
          <a:lstStyle/>
          <a:p>
            <a:r>
              <a:rPr lang="en-US" u="sng" dirty="0">
                <a:latin typeface="Aharoni" panose="02010803020104030203" pitchFamily="2" charset="-79"/>
                <a:cs typeface="Aharoni" panose="02010803020104030203" pitchFamily="2" charset="-79"/>
              </a:rPr>
              <a:t>Types of Employability Skills</a:t>
            </a:r>
            <a:r>
              <a:rPr lang="en-US" dirty="0"/>
              <a:t>:</a:t>
            </a:r>
          </a:p>
          <a:p>
            <a:r>
              <a:rPr lang="en-US" dirty="0"/>
              <a:t> </a:t>
            </a:r>
          </a:p>
          <a:p>
            <a:r>
              <a:rPr lang="en-US" dirty="0"/>
              <a:t> - soft skills (skills that someone can acquire throughout their life)</a:t>
            </a:r>
          </a:p>
          <a:p>
            <a:r>
              <a:rPr lang="en-US" dirty="0"/>
              <a:t> -hard skills ( skills that someone gets through studying, reading or </a:t>
            </a:r>
            <a:r>
              <a:rPr lang="en-US" dirty="0" err="1"/>
              <a:t>practising</a:t>
            </a:r>
            <a:r>
              <a:rPr lang="en-US" dirty="0"/>
              <a:t>)</a:t>
            </a:r>
          </a:p>
          <a:p>
            <a:r>
              <a:rPr lang="en-US" dirty="0"/>
              <a:t> </a:t>
            </a:r>
          </a:p>
          <a:p>
            <a:r>
              <a:rPr lang="en-US" dirty="0"/>
              <a:t>  </a:t>
            </a:r>
            <a:r>
              <a:rPr lang="en-US" u="sng" dirty="0">
                <a:latin typeface="Aharoni" panose="02010803020104030203" pitchFamily="2" charset="-79"/>
                <a:cs typeface="Aharoni" panose="02010803020104030203" pitchFamily="2" charset="-79"/>
              </a:rPr>
              <a:t>Soft skills examples</a:t>
            </a:r>
            <a:r>
              <a:rPr lang="en-US" dirty="0"/>
              <a:t>:</a:t>
            </a:r>
          </a:p>
          <a:p>
            <a:r>
              <a:rPr lang="en-US" dirty="0"/>
              <a:t>  </a:t>
            </a:r>
          </a:p>
          <a:p>
            <a:r>
              <a:rPr lang="en-US" dirty="0"/>
              <a:t>-Communication skills (one of the most important soft skills)</a:t>
            </a:r>
          </a:p>
          <a:p>
            <a:r>
              <a:rPr lang="en-US" dirty="0"/>
              <a:t>-Self motivation </a:t>
            </a:r>
          </a:p>
          <a:p>
            <a:r>
              <a:rPr lang="en-US" dirty="0"/>
              <a:t>-Leadership</a:t>
            </a:r>
          </a:p>
          <a:p>
            <a:r>
              <a:rPr lang="en-US" dirty="0"/>
              <a:t>-Problem Solving</a:t>
            </a:r>
          </a:p>
          <a:p>
            <a:r>
              <a:rPr lang="en-US" dirty="0"/>
              <a:t>-Decision Making</a:t>
            </a:r>
          </a:p>
          <a:p>
            <a:r>
              <a:rPr lang="en-US" dirty="0"/>
              <a:t>-Adaptability.</a:t>
            </a:r>
          </a:p>
          <a:p>
            <a:endParaRPr lang="en-US" dirty="0"/>
          </a:p>
        </p:txBody>
      </p:sp>
    </p:spTree>
    <p:extLst>
      <p:ext uri="{BB962C8B-B14F-4D97-AF65-F5344CB8AC3E}">
        <p14:creationId xmlns:p14="http://schemas.microsoft.com/office/powerpoint/2010/main" val="2503022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66678"/>
            <a:ext cx="7620000" cy="9787295"/>
          </a:xfrm>
          <a:prstGeom prst="rect">
            <a:avLst/>
          </a:prstGeom>
        </p:spPr>
        <p:txBody>
          <a:bodyPr wrap="square">
            <a:spAutoFit/>
          </a:bodyPr>
          <a:lstStyle/>
          <a:p>
            <a:r>
              <a:rPr lang="en-US" u="sng" dirty="0">
                <a:latin typeface="Aharoni" panose="02010803020104030203" pitchFamily="2" charset="-79"/>
                <a:cs typeface="Aharoni" panose="02010803020104030203" pitchFamily="2" charset="-79"/>
              </a:rPr>
              <a:t>Hard skills examples :</a:t>
            </a:r>
          </a:p>
          <a:p>
            <a:endParaRPr lang="en-US" dirty="0">
              <a:latin typeface="Andalus" panose="02020603050405020304" pitchFamily="18" charset="-78"/>
              <a:cs typeface="Andalus" panose="02020603050405020304" pitchFamily="18" charset="-78"/>
            </a:endParaRPr>
          </a:p>
          <a:p>
            <a:pPr marL="285750" indent="-285750">
              <a:buFontTx/>
              <a:buChar char="-"/>
            </a:pPr>
            <a:r>
              <a:rPr lang="en-US" dirty="0">
                <a:latin typeface="+mj-lt"/>
                <a:cs typeface="Andalus" panose="02020603050405020304" pitchFamily="18" charset="-78"/>
              </a:rPr>
              <a:t>A degree</a:t>
            </a:r>
          </a:p>
          <a:p>
            <a:pPr marL="285750" indent="-285750">
              <a:buFontTx/>
              <a:buChar char="-"/>
            </a:pPr>
            <a:r>
              <a:rPr lang="en-US" dirty="0">
                <a:latin typeface="+mj-lt"/>
                <a:cs typeface="Andalus" panose="02020603050405020304" pitchFamily="18" charset="-78"/>
              </a:rPr>
              <a:t>Foreign language skills</a:t>
            </a:r>
          </a:p>
          <a:p>
            <a:pPr marL="285750" indent="-285750">
              <a:buFontTx/>
              <a:buChar char="-"/>
            </a:pPr>
            <a:r>
              <a:rPr lang="en-US" dirty="0">
                <a:latin typeface="+mj-lt"/>
                <a:cs typeface="Andalus" panose="02020603050405020304" pitchFamily="18" charset="-78"/>
              </a:rPr>
              <a:t>Computer skills.</a:t>
            </a:r>
          </a:p>
          <a:p>
            <a:r>
              <a:rPr lang="en-US" dirty="0">
                <a:latin typeface="Aharoni" panose="02010803020104030203" pitchFamily="2" charset="-79"/>
                <a:cs typeface="Aharoni" panose="02010803020104030203" pitchFamily="2" charset="-79"/>
              </a:rPr>
              <a:t> </a:t>
            </a:r>
          </a:p>
          <a:p>
            <a:r>
              <a:rPr lang="en-US" u="sng" dirty="0">
                <a:latin typeface="Aharoni" panose="02010803020104030203" pitchFamily="2" charset="-79"/>
                <a:cs typeface="Aharoni" panose="02010803020104030203" pitchFamily="2" charset="-79"/>
              </a:rPr>
              <a:t>Other Employability Skills:</a:t>
            </a:r>
          </a:p>
          <a:p>
            <a:r>
              <a:rPr lang="en-US" dirty="0">
                <a:latin typeface="+mj-lt"/>
                <a:cs typeface="Aharoni" panose="02010803020104030203" pitchFamily="2" charset="-79"/>
              </a:rPr>
              <a:t> </a:t>
            </a:r>
          </a:p>
          <a:p>
            <a:pPr marL="285750" indent="-285750">
              <a:buFontTx/>
              <a:buChar char="-"/>
            </a:pPr>
            <a:r>
              <a:rPr lang="en-US" dirty="0">
                <a:latin typeface="+mj-lt"/>
                <a:cs typeface="Aharoni" panose="02010803020104030203" pitchFamily="2" charset="-79"/>
              </a:rPr>
              <a:t>Motivation</a:t>
            </a:r>
          </a:p>
          <a:p>
            <a:pPr marL="285750" indent="-285750">
              <a:buFontTx/>
              <a:buChar char="-"/>
            </a:pPr>
            <a:r>
              <a:rPr lang="en-US" dirty="0" err="1">
                <a:latin typeface="+mj-lt"/>
                <a:cs typeface="Aharoni" panose="02010803020104030203" pitchFamily="2" charset="-79"/>
              </a:rPr>
              <a:t>Organisation</a:t>
            </a:r>
            <a:endParaRPr lang="en-US" dirty="0">
              <a:latin typeface="+mj-lt"/>
              <a:cs typeface="Aharoni" panose="02010803020104030203" pitchFamily="2" charset="-79"/>
            </a:endParaRPr>
          </a:p>
          <a:p>
            <a:pPr marL="285750" indent="-285750">
              <a:buFontTx/>
              <a:buChar char="-"/>
            </a:pPr>
            <a:r>
              <a:rPr lang="en-US" dirty="0">
                <a:latin typeface="+mj-lt"/>
                <a:cs typeface="Aharoni" panose="02010803020104030203" pitchFamily="2" charset="-79"/>
              </a:rPr>
              <a:t>Efficiency </a:t>
            </a:r>
          </a:p>
          <a:p>
            <a:pPr marL="285750" indent="-285750">
              <a:buFontTx/>
              <a:buChar char="-"/>
            </a:pPr>
            <a:r>
              <a:rPr lang="en-US" dirty="0">
                <a:latin typeface="+mj-lt"/>
                <a:cs typeface="Aharoni" panose="02010803020104030203" pitchFamily="2" charset="-79"/>
              </a:rPr>
              <a:t>Time Management</a:t>
            </a:r>
          </a:p>
          <a:p>
            <a:pPr marL="285750" indent="-285750">
              <a:buFontTx/>
              <a:buChar char="-"/>
            </a:pPr>
            <a:r>
              <a:rPr lang="en-US" dirty="0">
                <a:latin typeface="+mj-lt"/>
                <a:cs typeface="Aharoni" panose="02010803020104030203" pitchFamily="2" charset="-79"/>
              </a:rPr>
              <a:t>Multitasking  </a:t>
            </a:r>
          </a:p>
          <a:p>
            <a:pPr marL="285750" indent="-285750">
              <a:buFontTx/>
              <a:buChar char="-"/>
            </a:pPr>
            <a:endParaRPr lang="en-US" dirty="0">
              <a:latin typeface="+mj-lt"/>
              <a:cs typeface="Aharoni" panose="02010803020104030203" pitchFamily="2" charset="-79"/>
            </a:endParaRPr>
          </a:p>
          <a:p>
            <a:r>
              <a:rPr lang="en-US" dirty="0">
                <a:effectLst>
                  <a:outerShdw blurRad="38100" dist="38100" dir="2700000" algn="tl">
                    <a:srgbClr val="000000">
                      <a:alpha val="43137"/>
                    </a:srgbClr>
                  </a:outerShdw>
                </a:effectLst>
                <a:latin typeface="+mj-lt"/>
                <a:cs typeface="Aharoni" panose="02010803020104030203" pitchFamily="2" charset="-79"/>
              </a:rPr>
              <a:t>Who requires these skills?</a:t>
            </a:r>
          </a:p>
          <a:p>
            <a:r>
              <a:rPr lang="en-US" dirty="0">
                <a:latin typeface="+mj-lt"/>
                <a:cs typeface="Aharoni" panose="02010803020104030203" pitchFamily="2" charset="-79"/>
              </a:rPr>
              <a:t> These skills are required by the ones who recruit employees, but an ambitions person can require all these employability skills from themselves. By requiring these employability skills from themselves, they push their own limits to achieve their goals and keep themselves motivated.</a:t>
            </a:r>
            <a:r>
              <a:rPr lang="en-US" dirty="0">
                <a:effectLst>
                  <a:outerShdw blurRad="38100" dist="38100" dir="2700000" algn="tl">
                    <a:srgbClr val="000000">
                      <a:alpha val="43137"/>
                    </a:srgbClr>
                  </a:outerShdw>
                </a:effectLst>
                <a:latin typeface="+mj-lt"/>
                <a:cs typeface="Aharoni" panose="02010803020104030203" pitchFamily="2" charset="-79"/>
              </a:rPr>
              <a:t> </a:t>
            </a: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a:p>
            <a:endParaRPr lang="en-US" u="sng"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781869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858D8385-7887-45B0-946D-C86814B0A5AD}"/>
              </a:ext>
            </a:extLst>
          </p:cNvPr>
          <p:cNvSpPr/>
          <p:nvPr/>
        </p:nvSpPr>
        <p:spPr>
          <a:xfrm>
            <a:off x="152400" y="457200"/>
            <a:ext cx="4572000" cy="4524315"/>
          </a:xfrm>
          <a:prstGeom prst="rect">
            <a:avLst/>
          </a:prstGeom>
        </p:spPr>
        <p:txBody>
          <a:bodyPr>
            <a:spAutoFit/>
          </a:bodyPr>
          <a:lstStyle/>
          <a:p>
            <a:r>
              <a:rPr lang="en-US" dirty="0">
                <a:latin typeface="Aharoni" panose="02010803020104030203" pitchFamily="2" charset="-79"/>
                <a:cs typeface="Aharoni" panose="02010803020104030203" pitchFamily="2" charset="-79"/>
              </a:rPr>
              <a:t>What employability skills are important in today's workforce?</a:t>
            </a:r>
          </a:p>
          <a:p>
            <a:endParaRPr lang="en-US" dirty="0">
              <a:latin typeface="Aharoni" panose="02010803020104030203" pitchFamily="2" charset="-79"/>
              <a:cs typeface="Aharoni" panose="02010803020104030203" pitchFamily="2" charset="-79"/>
            </a:endParaRPr>
          </a:p>
          <a:p>
            <a:r>
              <a:rPr lang="en-US" dirty="0">
                <a:latin typeface="+mj-lt"/>
                <a:cs typeface="Aharoni" panose="02010803020104030203" pitchFamily="2" charset="-79"/>
              </a:rPr>
              <a:t>Some of the most important skills required in today’s workforce are: </a:t>
            </a:r>
          </a:p>
          <a:p>
            <a:r>
              <a:rPr lang="en-US" dirty="0">
                <a:latin typeface="+mj-lt"/>
                <a:cs typeface="Aharoni" panose="02010803020104030203" pitchFamily="2" charset="-79"/>
              </a:rPr>
              <a:t>-Communication</a:t>
            </a:r>
          </a:p>
          <a:p>
            <a:r>
              <a:rPr lang="en-GB" dirty="0">
                <a:cs typeface="Calibri"/>
              </a:rPr>
              <a:t>- Resilience</a:t>
            </a:r>
          </a:p>
          <a:p>
            <a:r>
              <a:rPr lang="en-GB" dirty="0">
                <a:cs typeface="Calibri"/>
              </a:rPr>
              <a:t>- Time Management</a:t>
            </a:r>
          </a:p>
          <a:p>
            <a:r>
              <a:rPr lang="en-GB" dirty="0">
                <a:cs typeface="Calibri"/>
              </a:rPr>
              <a:t>- Emotional Intelligence</a:t>
            </a:r>
          </a:p>
          <a:p>
            <a:r>
              <a:rPr lang="en-GB" dirty="0">
                <a:cs typeface="Calibri"/>
              </a:rPr>
              <a:t>- Digital Competency</a:t>
            </a:r>
          </a:p>
          <a:p>
            <a:endParaRPr lang="en-US" dirty="0">
              <a:latin typeface="+mj-lt"/>
              <a:cs typeface="Aharoni" panose="02010803020104030203" pitchFamily="2" charset="-79"/>
            </a:endParaRPr>
          </a:p>
          <a:p>
            <a:r>
              <a:rPr lang="en-US" dirty="0">
                <a:latin typeface="+mj-lt"/>
                <a:cs typeface="Aharoni" panose="02010803020104030203" pitchFamily="2" charset="-79"/>
              </a:rPr>
              <a:t>What are these skills important for?</a:t>
            </a:r>
          </a:p>
          <a:p>
            <a:r>
              <a:rPr lang="en-US" dirty="0">
                <a:latin typeface="+mj-lt"/>
                <a:cs typeface="Aharoni" panose="02010803020104030203" pitchFamily="2" charset="-79"/>
              </a:rPr>
              <a:t>Why does an employee need them?</a:t>
            </a:r>
          </a:p>
          <a:p>
            <a:r>
              <a:rPr lang="en-US" dirty="0">
                <a:latin typeface="+mj-lt"/>
                <a:cs typeface="Aharoni" panose="02010803020104030203" pitchFamily="2" charset="-79"/>
              </a:rPr>
              <a:t>Why are they required in today’s workforce?</a:t>
            </a:r>
          </a:p>
          <a:p>
            <a:endParaRPr lang="en-US" dirty="0"/>
          </a:p>
        </p:txBody>
      </p:sp>
    </p:spTree>
    <p:extLst>
      <p:ext uri="{BB962C8B-B14F-4D97-AF65-F5344CB8AC3E}">
        <p14:creationId xmlns:p14="http://schemas.microsoft.com/office/powerpoint/2010/main" val="2612077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ED28B769-1D1B-43B2-8C24-2AF341DD98C3}"/>
              </a:ext>
            </a:extLst>
          </p:cNvPr>
          <p:cNvSpPr/>
          <p:nvPr/>
        </p:nvSpPr>
        <p:spPr>
          <a:xfrm>
            <a:off x="381000" y="762000"/>
            <a:ext cx="8153400" cy="3970318"/>
          </a:xfrm>
          <a:prstGeom prst="rect">
            <a:avLst/>
          </a:prstGeom>
        </p:spPr>
        <p:txBody>
          <a:bodyPr wrap="square">
            <a:spAutoFit/>
          </a:bodyPr>
          <a:lstStyle/>
          <a:p>
            <a:pPr marL="342900" indent="-342900">
              <a:buAutoNum type="arabicPeriod"/>
            </a:pPr>
            <a:r>
              <a:rPr lang="en-US" dirty="0">
                <a:latin typeface="Aharoni" panose="02010803020104030203" pitchFamily="2" charset="-79"/>
                <a:cs typeface="Aharoni" panose="02010803020104030203" pitchFamily="2" charset="-79"/>
              </a:rPr>
              <a:t>Resilience</a:t>
            </a:r>
          </a:p>
          <a:p>
            <a:endParaRPr lang="en-US" dirty="0">
              <a:latin typeface="Aharoni" panose="02010803020104030203" pitchFamily="2" charset="-79"/>
              <a:cs typeface="Aharoni" panose="02010803020104030203" pitchFamily="2" charset="-79"/>
            </a:endParaRPr>
          </a:p>
          <a:p>
            <a:r>
              <a:rPr lang="en-US" dirty="0">
                <a:latin typeface="+mj-lt"/>
                <a:cs typeface="Aharoni" panose="02010803020104030203" pitchFamily="2" charset="-79"/>
              </a:rPr>
              <a:t>Resilience is a skill which people can develop gradually, they don’t get born with it. It requires time, willingness and patience to get it.</a:t>
            </a:r>
          </a:p>
          <a:p>
            <a:endParaRPr lang="en-US" dirty="0">
              <a:latin typeface="+mj-lt"/>
              <a:cs typeface="Aharoni" panose="02010803020104030203" pitchFamily="2" charset="-79"/>
            </a:endParaRPr>
          </a:p>
          <a:p>
            <a:r>
              <a:rPr lang="en-US" dirty="0"/>
              <a:t>“Developing resilience and tenacity is therefore an essential skill. Knowing how to </a:t>
            </a:r>
            <a:r>
              <a:rPr lang="en-US" dirty="0" err="1"/>
              <a:t>recognise</a:t>
            </a:r>
            <a:r>
              <a:rPr lang="en-US" dirty="0"/>
              <a:t> the different stress factors and finding ways to cope with them improves your ability to bounce back after experiencing adversity. It means you will be a happier and more productive employee. Because of this, many employers at the interview stage will ask you questions about how you have coped with stress in the past or how you would deal with a particular hypothetical situation if it ever happened to you.” </a:t>
            </a:r>
          </a:p>
          <a:p>
            <a:r>
              <a:rPr lang="en-US" dirty="0"/>
              <a:t>Rothwell, A. T. (2015). </a:t>
            </a:r>
            <a:r>
              <a:rPr lang="en-US" i="1" dirty="0"/>
              <a:t>Employability.</a:t>
            </a:r>
            <a:endParaRPr lang="en-US"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606572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36C707F8-0E0B-44F2-89BC-FCAF9DA59530}"/>
              </a:ext>
            </a:extLst>
          </p:cNvPr>
          <p:cNvSpPr/>
          <p:nvPr/>
        </p:nvSpPr>
        <p:spPr>
          <a:xfrm>
            <a:off x="685800" y="685800"/>
            <a:ext cx="8229600" cy="1477328"/>
          </a:xfrm>
          <a:prstGeom prst="rect">
            <a:avLst/>
          </a:prstGeom>
        </p:spPr>
        <p:txBody>
          <a:bodyPr wrap="square">
            <a:spAutoFit/>
          </a:bodyPr>
          <a:lstStyle/>
          <a:p>
            <a:r>
              <a:rPr lang="en-US" dirty="0"/>
              <a:t>“It’s your ability to withstand adversity and bounce back and grow despite life’s downturns,” says Amit </a:t>
            </a:r>
            <a:r>
              <a:rPr lang="en-US" dirty="0" err="1"/>
              <a:t>Sood</a:t>
            </a:r>
            <a:r>
              <a:rPr lang="en-US" dirty="0"/>
              <a:t>, MD, the executive director of the Global Center for Resiliency and Well-Being, creator of the Resilient Option program, and former professor of medicine at the Mayo Clinic in Rochester, Minnesota. -Hurley K. (2020), </a:t>
            </a:r>
            <a:r>
              <a:rPr lang="en-US" i="1" dirty="0"/>
              <a:t>Everyday health.</a:t>
            </a:r>
            <a:endParaRPr lang="en-US" dirty="0"/>
          </a:p>
        </p:txBody>
      </p:sp>
    </p:spTree>
    <p:extLst>
      <p:ext uri="{BB962C8B-B14F-4D97-AF65-F5344CB8AC3E}">
        <p14:creationId xmlns:p14="http://schemas.microsoft.com/office/powerpoint/2010/main" val="1127742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E542C731-1C54-4757-861B-4AD91C0C1E1E}"/>
              </a:ext>
            </a:extLst>
          </p:cNvPr>
          <p:cNvSpPr/>
          <p:nvPr/>
        </p:nvSpPr>
        <p:spPr>
          <a:xfrm>
            <a:off x="685800" y="762000"/>
            <a:ext cx="8077200" cy="2585323"/>
          </a:xfrm>
          <a:prstGeom prst="rect">
            <a:avLst/>
          </a:prstGeom>
        </p:spPr>
        <p:txBody>
          <a:bodyPr wrap="square">
            <a:spAutoFit/>
          </a:bodyPr>
          <a:lstStyle/>
          <a:p>
            <a:r>
              <a:rPr lang="en-US" dirty="0">
                <a:latin typeface="Aharoni" panose="02010803020104030203" pitchFamily="2" charset="-79"/>
                <a:cs typeface="Aharoni" panose="02010803020104030203" pitchFamily="2" charset="-79"/>
              </a:rPr>
              <a:t>2. Time Management</a:t>
            </a:r>
          </a:p>
          <a:p>
            <a:r>
              <a:rPr lang="en-US" dirty="0">
                <a:latin typeface="+mj-lt"/>
                <a:cs typeface="Aharoni" panose="02010803020104030203" pitchFamily="2" charset="-79"/>
              </a:rPr>
              <a:t>Time Management is the ability to use the time in the most efficient and productive way, not only in work but also in our private lives.</a:t>
            </a:r>
          </a:p>
          <a:p>
            <a:endParaRPr lang="en-US" dirty="0">
              <a:latin typeface="+mj-lt"/>
              <a:cs typeface="Aharoni" panose="02010803020104030203" pitchFamily="2" charset="-79"/>
            </a:endParaRPr>
          </a:p>
          <a:p>
            <a:r>
              <a:rPr lang="en-US" dirty="0"/>
              <a:t>“Time Management Skills, focuses on how the personnel in the public administration can develop approaches and strategies that will enable them to effectively deal with time management problems in a variety of contexts.” Pradesh A.[,</a:t>
            </a:r>
            <a:r>
              <a:rPr lang="en-US" dirty="0" err="1"/>
              <a:t>n.d</a:t>
            </a:r>
            <a:r>
              <a:rPr lang="en-US" dirty="0"/>
              <a:t>] </a:t>
            </a:r>
            <a:r>
              <a:rPr lang="en-US" i="1" dirty="0"/>
              <a:t>Handbook on Time Management Skills, </a:t>
            </a:r>
            <a:r>
              <a:rPr lang="en-US" dirty="0"/>
              <a:t>Centre for Good Governance, India.</a:t>
            </a:r>
            <a:endParaRPr lang="en-US" dirty="0">
              <a:latin typeface="+mj-lt"/>
              <a:cs typeface="Aharoni" panose="02010803020104030203" pitchFamily="2" charset="-79"/>
            </a:endParaRPr>
          </a:p>
        </p:txBody>
      </p:sp>
    </p:spTree>
    <p:extLst>
      <p:ext uri="{BB962C8B-B14F-4D97-AF65-F5344CB8AC3E}">
        <p14:creationId xmlns:p14="http://schemas.microsoft.com/office/powerpoint/2010/main" val="3906546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6B5B7190-7C53-4224-8673-EF148737BF85}"/>
              </a:ext>
            </a:extLst>
          </p:cNvPr>
          <p:cNvSpPr/>
          <p:nvPr/>
        </p:nvSpPr>
        <p:spPr>
          <a:xfrm>
            <a:off x="838200" y="838200"/>
            <a:ext cx="7315200" cy="5355312"/>
          </a:xfrm>
          <a:prstGeom prst="rect">
            <a:avLst/>
          </a:prstGeom>
        </p:spPr>
        <p:txBody>
          <a:bodyPr wrap="square">
            <a:spAutoFit/>
          </a:bodyPr>
          <a:lstStyle/>
          <a:p>
            <a:r>
              <a:rPr lang="en-US" dirty="0">
                <a:latin typeface="Aharoni" panose="02010803020104030203" pitchFamily="2" charset="-79"/>
                <a:cs typeface="Aharoni" panose="02010803020104030203" pitchFamily="2" charset="-79"/>
              </a:rPr>
              <a:t>3. Emotional Intelligence </a:t>
            </a:r>
          </a:p>
          <a:p>
            <a:endParaRPr lang="en-US" dirty="0">
              <a:latin typeface="+mj-lt"/>
              <a:cs typeface="Aharoni" panose="02010803020104030203" pitchFamily="2" charset="-79"/>
            </a:endParaRPr>
          </a:p>
          <a:p>
            <a:r>
              <a:rPr lang="en-US" dirty="0">
                <a:latin typeface="+mj-lt"/>
                <a:cs typeface="Aharoni" panose="02010803020104030203" pitchFamily="2" charset="-79"/>
              </a:rPr>
              <a:t>Emotional Intelligence is the ability, power to control emotions and use them efficiently and productively. </a:t>
            </a:r>
          </a:p>
          <a:p>
            <a:r>
              <a:rPr lang="en-US" dirty="0">
                <a:latin typeface="+mj-lt"/>
                <a:cs typeface="Aharoni" panose="02010803020104030203" pitchFamily="2" charset="-79"/>
              </a:rPr>
              <a:t>Emotions such stress, pain, anger etc. </a:t>
            </a:r>
          </a:p>
          <a:p>
            <a:endParaRPr lang="en-US" dirty="0">
              <a:latin typeface="+mj-lt"/>
              <a:cs typeface="Aharoni" panose="02010803020104030203" pitchFamily="2" charset="-79"/>
            </a:endParaRPr>
          </a:p>
          <a:p>
            <a:r>
              <a:rPr lang="en-US" dirty="0">
                <a:latin typeface="+mj-lt"/>
                <a:cs typeface="Aharoni" panose="02010803020104030203" pitchFamily="2" charset="-79"/>
              </a:rPr>
              <a:t>John D. Mayer has written in one of his books that Emotional Intelligence (E.I) is “</a:t>
            </a:r>
            <a:r>
              <a:rPr lang="en-US" dirty="0"/>
              <a:t>the ability to perceive and express emotion, assimilate emotion in thought, understand and reason with emotion, and regulate emotion in the self and others”. Mayer J., et al. (2000)</a:t>
            </a:r>
          </a:p>
          <a:p>
            <a:r>
              <a:rPr lang="en-US" b="1" dirty="0">
                <a:latin typeface="+mj-lt"/>
                <a:cs typeface="Aharoni" panose="02010803020104030203" pitchFamily="2" charset="-79"/>
              </a:rPr>
              <a:t>How can someone use Emotional Intelligence in work and why is it an important skill?</a:t>
            </a:r>
          </a:p>
          <a:p>
            <a:r>
              <a:rPr lang="en-US" dirty="0">
                <a:latin typeface="+mj-lt"/>
                <a:cs typeface="Aharoni" panose="02010803020104030203" pitchFamily="2" charset="-79"/>
              </a:rPr>
              <a:t>Emotional Intelligence is one of the most important skills because it can bring many benefits if they are controlled properly. One of the benefits is a good collaboration in the workplace, between employer and employees. A second benefit is a better way of making sensible decisions and solving problems.</a:t>
            </a:r>
          </a:p>
        </p:txBody>
      </p:sp>
    </p:spTree>
    <p:extLst>
      <p:ext uri="{BB962C8B-B14F-4D97-AF65-F5344CB8AC3E}">
        <p14:creationId xmlns:p14="http://schemas.microsoft.com/office/powerpoint/2010/main" val="1959045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2DC36B73-40F5-4D9C-9500-D55CBFA67AE0}"/>
              </a:ext>
            </a:extLst>
          </p:cNvPr>
          <p:cNvSpPr/>
          <p:nvPr/>
        </p:nvSpPr>
        <p:spPr>
          <a:xfrm>
            <a:off x="457200" y="685800"/>
            <a:ext cx="7772400" cy="3139321"/>
          </a:xfrm>
          <a:prstGeom prst="rect">
            <a:avLst/>
          </a:prstGeom>
        </p:spPr>
        <p:txBody>
          <a:bodyPr wrap="square">
            <a:spAutoFit/>
          </a:bodyPr>
          <a:lstStyle/>
          <a:p>
            <a:r>
              <a:rPr lang="en-US" dirty="0"/>
              <a:t>An article that I’ve read says that, Daniel Goleman, an American psychologist who helped to popularize emotional intelligence, there are five key elements to it:</a:t>
            </a:r>
          </a:p>
          <a:p>
            <a:endParaRPr lang="en-US" dirty="0"/>
          </a:p>
          <a:p>
            <a:r>
              <a:rPr lang="en-US" dirty="0"/>
              <a:t>    1.Self-awareness.</a:t>
            </a:r>
          </a:p>
          <a:p>
            <a:r>
              <a:rPr lang="en-US" dirty="0"/>
              <a:t>    2. Self-regulation.</a:t>
            </a:r>
          </a:p>
          <a:p>
            <a:r>
              <a:rPr lang="en-US" dirty="0"/>
              <a:t>    3.Motivation.</a:t>
            </a:r>
          </a:p>
          <a:p>
            <a:r>
              <a:rPr lang="en-US" dirty="0"/>
              <a:t>    4.Empathy.</a:t>
            </a:r>
          </a:p>
          <a:p>
            <a:r>
              <a:rPr lang="en-US" dirty="0"/>
              <a:t>    5.Social skills.</a:t>
            </a:r>
          </a:p>
          <a:p>
            <a:r>
              <a:rPr lang="en-US" dirty="0">
                <a:hlinkClick r:id="rId2"/>
              </a:rPr>
              <a:t>https://www.mindtools.com/pages/article/newLDR_45.htm</a:t>
            </a:r>
            <a:endParaRPr lang="en-US" dirty="0"/>
          </a:p>
          <a:p>
            <a:endParaRPr lang="en-US" dirty="0"/>
          </a:p>
        </p:txBody>
      </p:sp>
    </p:spTree>
    <p:extLst>
      <p:ext uri="{BB962C8B-B14F-4D97-AF65-F5344CB8AC3E}">
        <p14:creationId xmlns:p14="http://schemas.microsoft.com/office/powerpoint/2010/main" val="1525578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83251" y="394692"/>
            <a:ext cx="8382000" cy="6186309"/>
          </a:xfrm>
          <a:prstGeom prst="rect">
            <a:avLst/>
          </a:prstGeom>
        </p:spPr>
        <p:txBody>
          <a:bodyPr wrap="square">
            <a:spAutoFit/>
          </a:bodyPr>
          <a:lstStyle/>
          <a:p>
            <a:r>
              <a:rPr lang="en-US" dirty="0" smtClean="0">
                <a:latin typeface="Aharoni" panose="02010803020104030203" pitchFamily="2" charset="-79"/>
                <a:cs typeface="Aharoni" panose="02010803020104030203" pitchFamily="2" charset="-79"/>
              </a:rPr>
              <a:t>4. Digital Competency</a:t>
            </a:r>
          </a:p>
          <a:p>
            <a:r>
              <a:rPr lang="en-US" dirty="0" smtClean="0">
                <a:latin typeface="+mj-lt"/>
                <a:cs typeface="Aharoni" panose="02010803020104030203" pitchFamily="2" charset="-79"/>
              </a:rPr>
              <a:t>Digital Competency is a skill, a knowledge of using technology.</a:t>
            </a:r>
          </a:p>
          <a:p>
            <a:r>
              <a:rPr lang="en-US" dirty="0" smtClean="0">
                <a:latin typeface="+mj-lt"/>
                <a:cs typeface="Aharoni" panose="02010803020104030203" pitchFamily="2" charset="-79"/>
              </a:rPr>
              <a:t>This skill is very important in today’s workforce. </a:t>
            </a:r>
          </a:p>
          <a:p>
            <a:r>
              <a:rPr lang="en-US" dirty="0" smtClean="0">
                <a:latin typeface="+mj-lt"/>
                <a:cs typeface="Aharoni" panose="02010803020104030203" pitchFamily="2" charset="-79"/>
              </a:rPr>
              <a:t>Digital Competency is important for progressing at the workplace.</a:t>
            </a:r>
          </a:p>
          <a:p>
            <a:r>
              <a:rPr lang="en-US" dirty="0" smtClean="0">
                <a:latin typeface="+mj-lt"/>
                <a:cs typeface="Aharoni" panose="02010803020104030203" pitchFamily="2" charset="-79"/>
              </a:rPr>
              <a:t>Some businesses exist online only, and technology is one of the main “ engines” to keep the business alive.</a:t>
            </a:r>
          </a:p>
          <a:p>
            <a:r>
              <a:rPr lang="en-US" b="1" dirty="0" smtClean="0"/>
              <a:t>What </a:t>
            </a:r>
            <a:r>
              <a:rPr lang="en-US" b="1" dirty="0"/>
              <a:t>is digital competence?</a:t>
            </a:r>
          </a:p>
          <a:p>
            <a:r>
              <a:rPr lang="en-US" dirty="0" smtClean="0"/>
              <a:t>“In </a:t>
            </a:r>
            <a:r>
              <a:rPr lang="en-US" dirty="0"/>
              <a:t>recent years, digital competence has become a key concept in the discussion of what kind of skills and understanding people should have in the knowledge society. It is more or less a political concept, reflecting beliefs and even wishes about future needs, and has its roots in the economical competition in which the new technologies are regarded as an opportunity and a solution (e.g. </a:t>
            </a:r>
            <a:r>
              <a:rPr lang="en-US" dirty="0" err="1"/>
              <a:t>Punie</a:t>
            </a:r>
            <a:r>
              <a:rPr lang="en-US" dirty="0"/>
              <a:t>, 2007, see also </a:t>
            </a:r>
            <a:r>
              <a:rPr lang="en-US" dirty="0" err="1"/>
              <a:t>Sefton</a:t>
            </a:r>
            <a:r>
              <a:rPr lang="en-US" dirty="0"/>
              <a:t>-Green, Nixon &amp; </a:t>
            </a:r>
            <a:r>
              <a:rPr lang="en-US" dirty="0" err="1"/>
              <a:t>Erstad</a:t>
            </a:r>
            <a:r>
              <a:rPr lang="en-US" dirty="0"/>
              <a:t>, 2009; OECD, 2010). In research, the concept is still seldom used. Because of the novelty of the concept, we decided to consider digital competence from two points of view: first, based on research evidence and, second, based on some main policy-related papers. It was also needed to consider the synonyms and the related concepts to cover the entity of digital competence because the technologies are in rapid change, and they change also the practices and the necessary competences</a:t>
            </a:r>
            <a:r>
              <a:rPr lang="en-US" dirty="0" smtClean="0"/>
              <a:t>.”</a:t>
            </a:r>
            <a:endParaRPr lang="en-US" dirty="0"/>
          </a:p>
          <a:p>
            <a:endParaRPr lang="en-US" dirty="0" smtClean="0">
              <a:latin typeface="+mj-lt"/>
              <a:cs typeface="Aharoni" panose="02010803020104030203" pitchFamily="2" charset="-79"/>
            </a:endParaRPr>
          </a:p>
        </p:txBody>
      </p:sp>
    </p:spTree>
    <p:extLst>
      <p:ext uri="{BB962C8B-B14F-4D97-AF65-F5344CB8AC3E}">
        <p14:creationId xmlns:p14="http://schemas.microsoft.com/office/powerpoint/2010/main" val="1970056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533400"/>
            <a:ext cx="8382000" cy="4524315"/>
          </a:xfrm>
          <a:prstGeom prst="rect">
            <a:avLst/>
          </a:prstGeom>
        </p:spPr>
        <p:txBody>
          <a:bodyPr wrap="square">
            <a:spAutoFit/>
          </a:bodyPr>
          <a:lstStyle/>
          <a:p>
            <a:r>
              <a:rPr lang="en-US" dirty="0" smtClean="0">
                <a:latin typeface="Aharoni" panose="02010803020104030203" pitchFamily="2" charset="-79"/>
                <a:cs typeface="Aharoni" panose="02010803020104030203" pitchFamily="2" charset="-79"/>
              </a:rPr>
              <a:t>How have employability skills developed recently?</a:t>
            </a:r>
          </a:p>
          <a:p>
            <a:endParaRPr lang="en-US" dirty="0">
              <a:latin typeface="Aharoni" panose="02010803020104030203" pitchFamily="2" charset="-79"/>
              <a:cs typeface="Aharoni" panose="02010803020104030203" pitchFamily="2" charset="-79"/>
            </a:endParaRPr>
          </a:p>
          <a:p>
            <a:r>
              <a:rPr lang="en-US" dirty="0" smtClean="0">
                <a:cs typeface="Aharoni" panose="02010803020104030203" pitchFamily="2" charset="-79"/>
              </a:rPr>
              <a:t>Employability Skills are changing from time to time. In the past less Employability Skills were required, especially before the Industrial Revolution.</a:t>
            </a:r>
          </a:p>
          <a:p>
            <a:r>
              <a:rPr lang="en-US" dirty="0" smtClean="0">
                <a:cs typeface="Aharoni" panose="02010803020104030203" pitchFamily="2" charset="-79"/>
              </a:rPr>
              <a:t>“</a:t>
            </a:r>
            <a:r>
              <a:rPr lang="en-US" dirty="0"/>
              <a:t>The Industrial Revolution marked a period of development in the latter half of the 18th century that transformed largely rural, agrarian societies in Europe and America into industrialized, urban ones. </a:t>
            </a:r>
            <a:r>
              <a:rPr lang="en-US" dirty="0" smtClean="0"/>
              <a:t>” - says </a:t>
            </a:r>
            <a:r>
              <a:rPr lang="en-US" dirty="0"/>
              <a:t>History.com </a:t>
            </a:r>
            <a:r>
              <a:rPr lang="en-US" dirty="0" smtClean="0"/>
              <a:t>Editors</a:t>
            </a:r>
          </a:p>
          <a:p>
            <a:endParaRPr lang="en-US" dirty="0" smtClean="0">
              <a:cs typeface="Aharoni" panose="02010803020104030203" pitchFamily="2" charset="-79"/>
            </a:endParaRPr>
          </a:p>
          <a:p>
            <a:r>
              <a:rPr lang="en-US" dirty="0" smtClean="0">
                <a:cs typeface="Aharoni" panose="02010803020104030203" pitchFamily="2" charset="-79"/>
              </a:rPr>
              <a:t>The interpersonal skills were not as required as now days. </a:t>
            </a:r>
          </a:p>
          <a:p>
            <a:r>
              <a:rPr lang="en-US" dirty="0" smtClean="0">
                <a:cs typeface="Aharoni" panose="02010803020104030203" pitchFamily="2" charset="-79"/>
              </a:rPr>
              <a:t>Technology influenced the Employability Skills as well. </a:t>
            </a:r>
          </a:p>
          <a:p>
            <a:r>
              <a:rPr lang="en-US" dirty="0" smtClean="0">
                <a:cs typeface="Aharoni" panose="02010803020104030203" pitchFamily="2" charset="-79"/>
              </a:rPr>
              <a:t>In conclusion Employability have been always  very important in order to get a job and succeed at the workplace even though the </a:t>
            </a:r>
            <a:r>
              <a:rPr lang="en-US" dirty="0" err="1" smtClean="0">
                <a:cs typeface="Aharoni" panose="02010803020104030203" pitchFamily="2" charset="-79"/>
              </a:rPr>
              <a:t>requierments</a:t>
            </a:r>
            <a:r>
              <a:rPr lang="en-US" dirty="0" smtClean="0">
                <a:cs typeface="Aharoni" panose="02010803020104030203" pitchFamily="2" charset="-79"/>
              </a:rPr>
              <a:t> have changed from year to year. </a:t>
            </a:r>
            <a:endParaRPr lang="en-US" dirty="0">
              <a:cs typeface="Aharoni" panose="02010803020104030203" pitchFamily="2" charset="-79"/>
            </a:endParaRPr>
          </a:p>
          <a:p>
            <a:endParaRPr lang="en-US" dirty="0">
              <a:cs typeface="Aharoni" panose="02010803020104030203" pitchFamily="2" charset="-79"/>
            </a:endParaRPr>
          </a:p>
        </p:txBody>
      </p:sp>
    </p:spTree>
    <p:extLst>
      <p:ext uri="{BB962C8B-B14F-4D97-AF65-F5344CB8AC3E}">
        <p14:creationId xmlns:p14="http://schemas.microsoft.com/office/powerpoint/2010/main" val="2791318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0774" y="304800"/>
            <a:ext cx="7211226" cy="7294305"/>
          </a:xfrm>
          <a:prstGeom prst="rect">
            <a:avLst/>
          </a:prstGeom>
        </p:spPr>
        <p:txBody>
          <a:bodyPr wrap="square">
            <a:spAutoFit/>
          </a:bodyPr>
          <a:lstStyle/>
          <a:p>
            <a:r>
              <a:rPr lang="en-US" dirty="0" err="1"/>
              <a:t>Rothwell</a:t>
            </a:r>
            <a:r>
              <a:rPr lang="en-US" dirty="0"/>
              <a:t>, A. T. (2015). </a:t>
            </a:r>
            <a:r>
              <a:rPr lang="en-US" i="1" dirty="0"/>
              <a:t>Employability.</a:t>
            </a:r>
            <a:r>
              <a:rPr lang="en-US" dirty="0"/>
              <a:t> In P. J. </a:t>
            </a:r>
            <a:r>
              <a:rPr lang="en-US" dirty="0" err="1"/>
              <a:t>Hartung</a:t>
            </a:r>
            <a:r>
              <a:rPr lang="en-US" dirty="0"/>
              <a:t>, M. L. </a:t>
            </a:r>
            <a:r>
              <a:rPr lang="en-US" dirty="0" err="1"/>
              <a:t>Savickas</a:t>
            </a:r>
            <a:r>
              <a:rPr lang="en-US" dirty="0"/>
              <a:t>, &amp; W. B. Walsh (Eds.), </a:t>
            </a:r>
            <a:r>
              <a:rPr lang="en-US" i="1" dirty="0"/>
              <a:t>APA handbooks in psychology®. APA handbook of career intervention, Vol. 2. Applications</a:t>
            </a:r>
            <a:r>
              <a:rPr lang="en-US" dirty="0"/>
              <a:t> (p. 337–350). American Psychological Association.</a:t>
            </a:r>
          </a:p>
          <a:p>
            <a:r>
              <a:rPr lang="en-US" dirty="0"/>
              <a:t> </a:t>
            </a:r>
          </a:p>
          <a:p>
            <a:r>
              <a:rPr lang="en-US" dirty="0"/>
              <a:t> </a:t>
            </a:r>
          </a:p>
          <a:p>
            <a:r>
              <a:rPr lang="en-US" dirty="0"/>
              <a:t> </a:t>
            </a:r>
          </a:p>
          <a:p>
            <a:r>
              <a:rPr lang="en-US" u="sng" dirty="0">
                <a:hlinkClick r:id="rId2"/>
              </a:rPr>
              <a:t>https://www.everydayhealth.com/wellness/resilience</a:t>
            </a:r>
            <a:r>
              <a:rPr lang="en-US" u="sng" dirty="0" smtClean="0">
                <a:hlinkClick r:id="rId2"/>
              </a:rPr>
              <a:t>/</a:t>
            </a:r>
            <a:r>
              <a:rPr lang="en-US" u="sng" dirty="0" smtClean="0"/>
              <a:t>, accessed on 13</a:t>
            </a:r>
            <a:r>
              <a:rPr lang="en-US" u="sng" baseline="30000" dirty="0" smtClean="0"/>
              <a:t>th</a:t>
            </a:r>
            <a:r>
              <a:rPr lang="en-US" u="sng" dirty="0" smtClean="0"/>
              <a:t> of March</a:t>
            </a:r>
            <a:endParaRPr lang="en-US" dirty="0"/>
          </a:p>
          <a:p>
            <a:r>
              <a:rPr lang="en-US" u="sng" dirty="0">
                <a:hlinkClick r:id="rId3" action="ppaction://hlinkfile"/>
              </a:rPr>
              <a:t>file:///C:/</a:t>
            </a:r>
            <a:r>
              <a:rPr lang="en-US" u="sng" dirty="0" smtClean="0">
                <a:hlinkClick r:id="rId3" action="ppaction://hlinkfile"/>
              </a:rPr>
              <a:t>Users/Gabriel/AppData/Local/Temp/Handbook_on_Time_Management_Skills.pdf</a:t>
            </a:r>
            <a:r>
              <a:rPr lang="en-US" u="sng" dirty="0" smtClean="0"/>
              <a:t>, </a:t>
            </a:r>
            <a:r>
              <a:rPr lang="en-US" u="sng" dirty="0" err="1" smtClean="0"/>
              <a:t>accesed</a:t>
            </a:r>
            <a:r>
              <a:rPr lang="en-US" u="sng" dirty="0" smtClean="0"/>
              <a:t> on 18</a:t>
            </a:r>
            <a:r>
              <a:rPr lang="en-US" u="sng" baseline="30000" dirty="0" smtClean="0"/>
              <a:t>th</a:t>
            </a:r>
            <a:r>
              <a:rPr lang="en-US" u="sng" dirty="0" smtClean="0"/>
              <a:t> of March</a:t>
            </a:r>
            <a:endParaRPr lang="en-US" dirty="0"/>
          </a:p>
          <a:p>
            <a:r>
              <a:rPr lang="en-US" u="sng" dirty="0">
                <a:hlinkClick r:id="rId4"/>
              </a:rPr>
              <a:t>https://</a:t>
            </a:r>
            <a:r>
              <a:rPr lang="en-US" u="sng" dirty="0" smtClean="0">
                <a:hlinkClick r:id="rId4"/>
              </a:rPr>
              <a:t>citeseerx.ist.psu.edu/viewdoc/download?doi=10.1.1.385.1776&amp;rep=rep1&amp;type=pdf</a:t>
            </a:r>
            <a:r>
              <a:rPr lang="en-US" u="sng" dirty="0" smtClean="0"/>
              <a:t>,</a:t>
            </a:r>
            <a:r>
              <a:rPr lang="en-US" u="sng" dirty="0"/>
              <a:t> </a:t>
            </a:r>
            <a:r>
              <a:rPr lang="en-US" u="sng" dirty="0" err="1"/>
              <a:t>accesed</a:t>
            </a:r>
            <a:r>
              <a:rPr lang="en-US" u="sng" dirty="0"/>
              <a:t> on 18</a:t>
            </a:r>
            <a:r>
              <a:rPr lang="en-US" u="sng" baseline="30000" dirty="0"/>
              <a:t>th</a:t>
            </a:r>
            <a:r>
              <a:rPr lang="en-US" u="sng" dirty="0"/>
              <a:t> of March</a:t>
            </a:r>
            <a:endParaRPr lang="en-US" dirty="0"/>
          </a:p>
          <a:p>
            <a:endParaRPr lang="en-US" dirty="0"/>
          </a:p>
          <a:p>
            <a:r>
              <a:rPr lang="en-US" u="sng" dirty="0">
                <a:hlinkClick r:id="rId5"/>
              </a:rPr>
              <a:t>https://</a:t>
            </a:r>
            <a:r>
              <a:rPr lang="en-US" u="sng" dirty="0" smtClean="0">
                <a:hlinkClick r:id="rId5"/>
              </a:rPr>
              <a:t>www.mindtools.com/pages/article/newLDR_45.htm</a:t>
            </a:r>
            <a:r>
              <a:rPr lang="en-US" u="sng" dirty="0" smtClean="0"/>
              <a:t>,</a:t>
            </a:r>
            <a:r>
              <a:rPr lang="en-US" u="sng" dirty="0"/>
              <a:t> </a:t>
            </a:r>
            <a:r>
              <a:rPr lang="en-US" u="sng" dirty="0" err="1"/>
              <a:t>accesed</a:t>
            </a:r>
            <a:r>
              <a:rPr lang="en-US" u="sng" dirty="0"/>
              <a:t> on 18</a:t>
            </a:r>
            <a:r>
              <a:rPr lang="en-US" u="sng" baseline="30000" dirty="0"/>
              <a:t>th</a:t>
            </a:r>
            <a:r>
              <a:rPr lang="en-US" u="sng" dirty="0"/>
              <a:t> of March</a:t>
            </a:r>
            <a:endParaRPr lang="en-US" dirty="0"/>
          </a:p>
          <a:p>
            <a:endParaRPr lang="en-US" dirty="0"/>
          </a:p>
          <a:p>
            <a:r>
              <a:rPr lang="en-US" u="sng" dirty="0">
                <a:hlinkClick r:id="rId6"/>
              </a:rPr>
              <a:t>https://</a:t>
            </a:r>
            <a:r>
              <a:rPr lang="en-US" u="sng" dirty="0" smtClean="0">
                <a:hlinkClick r:id="rId6"/>
              </a:rPr>
              <a:t>moodle.uwtsd.ac.uk/mod/forum/discuss.php?d=61775#p104609</a:t>
            </a:r>
            <a:r>
              <a:rPr lang="en-US" u="sng" dirty="0" smtClean="0"/>
              <a:t>,</a:t>
            </a:r>
            <a:r>
              <a:rPr lang="en-US" u="sng" dirty="0"/>
              <a:t> </a:t>
            </a:r>
            <a:r>
              <a:rPr lang="en-US" u="sng" dirty="0" err="1"/>
              <a:t>accesed</a:t>
            </a:r>
            <a:r>
              <a:rPr lang="en-US" u="sng" dirty="0"/>
              <a:t> on 18</a:t>
            </a:r>
            <a:r>
              <a:rPr lang="en-US" u="sng" baseline="30000" dirty="0"/>
              <a:t>th</a:t>
            </a:r>
            <a:r>
              <a:rPr lang="en-US" u="sng" dirty="0"/>
              <a:t> of March</a:t>
            </a:r>
            <a:endParaRPr lang="en-US" dirty="0"/>
          </a:p>
          <a:p>
            <a:endParaRPr lang="en-US" dirty="0"/>
          </a:p>
          <a:p>
            <a:r>
              <a:rPr lang="en-US" u="sng" dirty="0">
                <a:hlinkClick r:id="rId7"/>
              </a:rPr>
              <a:t>https://</a:t>
            </a:r>
            <a:r>
              <a:rPr lang="en-US" u="sng" dirty="0" smtClean="0">
                <a:hlinkClick r:id="rId7"/>
              </a:rPr>
              <a:t>www.history.com/topics/industrial-revolution/industrial-revolution</a:t>
            </a:r>
            <a:r>
              <a:rPr lang="en-US" u="sng" dirty="0" smtClean="0"/>
              <a:t>,</a:t>
            </a:r>
            <a:r>
              <a:rPr lang="en-US" u="sng" dirty="0"/>
              <a:t> </a:t>
            </a:r>
            <a:r>
              <a:rPr lang="en-US" u="sng" dirty="0" err="1"/>
              <a:t>accesed</a:t>
            </a:r>
            <a:r>
              <a:rPr lang="en-US" u="sng" dirty="0"/>
              <a:t> on 18</a:t>
            </a:r>
            <a:r>
              <a:rPr lang="en-US" u="sng" baseline="30000" dirty="0"/>
              <a:t>th</a:t>
            </a:r>
            <a:r>
              <a:rPr lang="en-US" u="sng" dirty="0"/>
              <a:t> of March</a:t>
            </a:r>
            <a:endParaRPr lang="en-US" dirty="0"/>
          </a:p>
          <a:p>
            <a:endParaRPr lang="en-US" dirty="0"/>
          </a:p>
          <a:p>
            <a:r>
              <a:rPr lang="en-US" dirty="0"/>
              <a:t> </a:t>
            </a:r>
          </a:p>
          <a:p>
            <a:endParaRPr lang="en-US" dirty="0"/>
          </a:p>
        </p:txBody>
      </p:sp>
    </p:spTree>
    <p:extLst>
      <p:ext uri="{BB962C8B-B14F-4D97-AF65-F5344CB8AC3E}">
        <p14:creationId xmlns:p14="http://schemas.microsoft.com/office/powerpoint/2010/main" val="2383588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1600" y="609600"/>
            <a:ext cx="3323346" cy="2585323"/>
          </a:xfrm>
          <a:prstGeom prst="rect">
            <a:avLst/>
          </a:prstGeom>
        </p:spPr>
        <p:txBody>
          <a:bodyPr wrap="none">
            <a:spAutoFit/>
          </a:bodyPr>
          <a:lstStyle/>
          <a:p>
            <a:r>
              <a:rPr lang="en-US" dirty="0" smtClean="0">
                <a:latin typeface="Aharoni" panose="02010803020104030203" pitchFamily="2" charset="-79"/>
                <a:cs typeface="Aharoni" panose="02010803020104030203" pitchFamily="2" charset="-79"/>
              </a:rPr>
              <a:t>MAIN FINDINGS:</a:t>
            </a:r>
          </a:p>
          <a:p>
            <a:endParaRPr lang="en-US" dirty="0">
              <a:latin typeface="Aharoni" panose="02010803020104030203" pitchFamily="2" charset="-79"/>
              <a:cs typeface="Aharoni" panose="02010803020104030203" pitchFamily="2" charset="-79"/>
            </a:endParaRPr>
          </a:p>
          <a:p>
            <a:pPr marL="342900" indent="-342900">
              <a:buAutoNum type="arabicPeriod"/>
            </a:pPr>
            <a:r>
              <a:rPr lang="en-US" dirty="0" smtClean="0">
                <a:latin typeface="Aharoni" panose="02010803020104030203" pitchFamily="2" charset="-79"/>
                <a:cs typeface="Aharoni" panose="02010803020104030203" pitchFamily="2" charset="-79"/>
              </a:rPr>
              <a:t>RESILIENCE</a:t>
            </a:r>
          </a:p>
          <a:p>
            <a:pPr marL="342900" indent="-342900">
              <a:buAutoNum type="arabicPeriod"/>
            </a:pPr>
            <a:r>
              <a:rPr lang="en-US" dirty="0" smtClean="0">
                <a:latin typeface="Aharoni" panose="02010803020104030203" pitchFamily="2" charset="-79"/>
                <a:cs typeface="Aharoni" panose="02010803020104030203" pitchFamily="2" charset="-79"/>
              </a:rPr>
              <a:t>TIME MANGEMENT</a:t>
            </a:r>
          </a:p>
          <a:p>
            <a:pPr marL="342900" indent="-342900">
              <a:buAutoNum type="arabicPeriod"/>
            </a:pPr>
            <a:r>
              <a:rPr lang="en-US" dirty="0" smtClean="0">
                <a:latin typeface="Aharoni" panose="02010803020104030203" pitchFamily="2" charset="-79"/>
                <a:cs typeface="Aharoni" panose="02010803020104030203" pitchFamily="2" charset="-79"/>
              </a:rPr>
              <a:t>EMOTIONAL INTELIGENCE</a:t>
            </a:r>
          </a:p>
          <a:p>
            <a:pPr marL="342900" indent="-342900">
              <a:buAutoNum type="arabicPeriod"/>
            </a:pPr>
            <a:r>
              <a:rPr lang="en-US" dirty="0" smtClean="0">
                <a:latin typeface="Aharoni" panose="02010803020104030203" pitchFamily="2" charset="-79"/>
                <a:cs typeface="Aharoni" panose="02010803020104030203" pitchFamily="2" charset="-79"/>
              </a:rPr>
              <a:t>DIGITAL COMPETENCY</a:t>
            </a:r>
          </a:p>
          <a:p>
            <a:pPr marL="342900" indent="-342900">
              <a:buAutoNum type="arabicPeriod"/>
            </a:pPr>
            <a:endParaRPr lang="en-US" dirty="0" smtClean="0">
              <a:latin typeface="Aharoni" panose="02010803020104030203" pitchFamily="2" charset="-79"/>
              <a:cs typeface="Aharoni" panose="02010803020104030203" pitchFamily="2" charset="-79"/>
            </a:endParaRPr>
          </a:p>
          <a:p>
            <a:endParaRPr lang="en-US" dirty="0">
              <a:latin typeface="Aharoni" panose="02010803020104030203" pitchFamily="2" charset="-79"/>
              <a:cs typeface="Aharoni" panose="02010803020104030203" pitchFamily="2" charset="-79"/>
            </a:endParaRPr>
          </a:p>
          <a:p>
            <a:endParaRPr lang="en-US"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0242905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422</TotalTime>
  <Words>1100</Words>
  <Application>Microsoft Office PowerPoint</Application>
  <PresentationFormat>On-screen Show (4:3)</PresentationFormat>
  <Paragraphs>135</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Concourse</vt:lpstr>
      <vt:lpstr>Academic and Employability Skills     </vt:lpstr>
      <vt:lpstr>Employability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Gabriel</dc:creator>
  <cp:lastModifiedBy>Gabriel</cp:lastModifiedBy>
  <cp:revision>27</cp:revision>
  <dcterms:created xsi:type="dcterms:W3CDTF">2021-03-16T09:01:48Z</dcterms:created>
  <dcterms:modified xsi:type="dcterms:W3CDTF">2021-03-18T20:36:04Z</dcterms:modified>
</cp:coreProperties>
</file>