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a:srgbClr val="CCCC00"/>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613" autoAdjust="0"/>
  </p:normalViewPr>
  <p:slideViewPr>
    <p:cSldViewPr>
      <p:cViewPr varScale="1">
        <p:scale>
          <a:sx n="41" d="100"/>
          <a:sy n="41" d="100"/>
        </p:scale>
        <p:origin x="2292" y="20"/>
      </p:cViewPr>
      <p:guideLst>
        <p:guide orient="horz" pos="312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EE3DD-2E0C-4B87-9AD7-54083F40383D}" type="datetimeFigureOut">
              <a:rPr lang="en-US" smtClean="0"/>
              <a:pPr/>
              <a:t>6/16/2022</a:t>
            </a:fld>
            <a:endParaRPr lang="en-US"/>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11F1E9-D359-4E20-9096-6D4D4C1706A1}" type="slidenum">
              <a:rPr lang="en-US" smtClean="0"/>
              <a:pPr/>
              <a:t>‹#›</a:t>
            </a:fld>
            <a:endParaRPr lang="en-US"/>
          </a:p>
        </p:txBody>
      </p:sp>
    </p:spTree>
    <p:extLst>
      <p:ext uri="{BB962C8B-B14F-4D97-AF65-F5344CB8AC3E}">
        <p14:creationId xmlns:p14="http://schemas.microsoft.com/office/powerpoint/2010/main" val="1047180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11F1E9-D359-4E20-9096-6D4D4C1706A1}" type="slidenum">
              <a:rPr lang="en-US" smtClean="0"/>
              <a:pPr/>
              <a:t>1</a:t>
            </a:fld>
            <a:endParaRPr lang="en-US"/>
          </a:p>
        </p:txBody>
      </p:sp>
    </p:spTree>
    <p:extLst>
      <p:ext uri="{BB962C8B-B14F-4D97-AF65-F5344CB8AC3E}">
        <p14:creationId xmlns:p14="http://schemas.microsoft.com/office/powerpoint/2010/main" val="2554393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11F1E9-D359-4E20-9096-6D4D4C1706A1}" type="slidenum">
              <a:rPr lang="en-US" smtClean="0"/>
              <a:pPr/>
              <a:t>2</a:t>
            </a:fld>
            <a:endParaRPr lang="en-US"/>
          </a:p>
        </p:txBody>
      </p:sp>
    </p:spTree>
    <p:extLst>
      <p:ext uri="{BB962C8B-B14F-4D97-AF65-F5344CB8AC3E}">
        <p14:creationId xmlns:p14="http://schemas.microsoft.com/office/powerpoint/2010/main" val="1079186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4"/>
            <a:ext cx="5829300" cy="1967442"/>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4290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8615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83769" y="2217385"/>
            <a:ext cx="3031332"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3141486"/>
            <a:ext cx="3031332"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2681288" y="394408"/>
            <a:ext cx="3833812"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0" y="2072924"/>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96701"/>
            <a:ext cx="1543050" cy="845220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42900" y="396701"/>
            <a:ext cx="4514850" cy="84522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42900" y="9181397"/>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6/16/2022</a:t>
            </a:fld>
            <a:endParaRPr lang="en-US"/>
          </a:p>
        </p:txBody>
      </p:sp>
      <p:sp>
        <p:nvSpPr>
          <p:cNvPr id="5" name="Footer Placeholder 4"/>
          <p:cNvSpPr>
            <a:spLocks noGrp="1"/>
          </p:cNvSpPr>
          <p:nvPr>
            <p:ph type="ftr" sz="quarter" idx="3"/>
          </p:nvPr>
        </p:nvSpPr>
        <p:spPr>
          <a:xfrm>
            <a:off x="2343150" y="9181397"/>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9181397"/>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7045" y="104612"/>
            <a:ext cx="6512601" cy="685637"/>
          </a:xfrm>
          <a:prstGeom prst="roundRect">
            <a:avLst/>
          </a:prstGeom>
          <a:solidFill>
            <a:srgbClr val="FF66FF"/>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Hotel Trinity Limited Menu Card</a:t>
            </a:r>
          </a:p>
          <a:p>
            <a:pPr algn="ctr"/>
            <a:r>
              <a:rPr lang="en-IN" dirty="0">
                <a:solidFill>
                  <a:schemeClr val="tx1"/>
                </a:solidFill>
                <a:latin typeface="Times New Roman" panose="02020603050405020304" pitchFamily="18" charset="0"/>
                <a:cs typeface="Times New Roman" panose="02020603050405020304" pitchFamily="18" charset="0"/>
              </a:rPr>
              <a:t>Coast in Swansea, South Wales</a:t>
            </a:r>
          </a:p>
        </p:txBody>
      </p:sp>
      <p:sp>
        <p:nvSpPr>
          <p:cNvPr id="4" name="TextBox 3"/>
          <p:cNvSpPr txBox="1"/>
          <p:nvPr/>
        </p:nvSpPr>
        <p:spPr>
          <a:xfrm>
            <a:off x="152400" y="1066800"/>
            <a:ext cx="3124200" cy="4785926"/>
          </a:xfrm>
          <a:prstGeom prst="rect">
            <a:avLst/>
          </a:prstGeom>
          <a:solidFill>
            <a:schemeClr val="accent1">
              <a:lumMod val="40000"/>
              <a:lumOff val="60000"/>
            </a:schemeClr>
          </a:solidFill>
          <a:ln w="38100">
            <a:solidFill>
              <a:schemeClr val="tx1">
                <a:lumMod val="95000"/>
                <a:lumOff val="5000"/>
              </a:schemeClr>
            </a:solidFill>
          </a:ln>
        </p:spPr>
        <p:style>
          <a:lnRef idx="1">
            <a:schemeClr val="accent5"/>
          </a:lnRef>
          <a:fillRef idx="2">
            <a:schemeClr val="accent5"/>
          </a:fillRef>
          <a:effectRef idx="1">
            <a:schemeClr val="accent5"/>
          </a:effectRef>
          <a:fontRef idx="minor">
            <a:schemeClr val="dk1"/>
          </a:fontRef>
        </p:style>
        <p:txBody>
          <a:bodyPr wrap="square" rtlCol="0">
            <a:spAutoFit/>
          </a:bodyPr>
          <a:lstStyle/>
          <a:p>
            <a:pPr>
              <a:lnSpc>
                <a:spcPct val="150000"/>
              </a:lnSpc>
            </a:pPr>
            <a:r>
              <a:rPr lang="en-US" sz="1000" b="1" u="sng" dirty="0">
                <a:latin typeface="Arial" panose="020B0604020202020204" pitchFamily="34" charset="0"/>
                <a:cs typeface="Arial" panose="020B0604020202020204" pitchFamily="34" charset="0"/>
              </a:rPr>
              <a:t>Beverages</a:t>
            </a:r>
            <a:endParaRPr lang="en-US" sz="1000" u="sng"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Espresso shot (250 ml)                               £1.20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concentrated form of coffee, served in strong shots, with a higher caffeine quantity; tastes smooth with the rich creamy flavour </a:t>
            </a:r>
          </a:p>
          <a:p>
            <a:endParaRPr lang="en-US" sz="1000"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English Breakfast (250 ml)                        £1.52</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strong black tea, with a robust and rich blend that goes well with sugar; has a strange combination of sweetness, </a:t>
            </a:r>
            <a:r>
              <a:rPr lang="en-GB" sz="1000" i="1" dirty="0" err="1">
                <a:latin typeface="Arial" panose="020B0604020202020204" pitchFamily="34" charset="0"/>
                <a:cs typeface="Arial" panose="020B0604020202020204" pitchFamily="34" charset="0"/>
              </a:rPr>
              <a:t>maltiness</a:t>
            </a:r>
            <a:r>
              <a:rPr lang="en-GB" sz="1000" i="1" dirty="0">
                <a:latin typeface="Arial" panose="020B0604020202020204" pitchFamily="34" charset="0"/>
                <a:cs typeface="Arial" panose="020B0604020202020204" pitchFamily="34" charset="0"/>
              </a:rPr>
              <a:t>, and bitterness </a:t>
            </a:r>
          </a:p>
          <a:p>
            <a:endParaRPr lang="en-US" sz="1000"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Virgin Margarita (250 ml)                         £2.65</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Adult limeade with lime juice and sugar at the base and tequila and triple sec at the top, giving it a perfectly balanced and sweet taste  </a:t>
            </a:r>
          </a:p>
          <a:p>
            <a:endParaRPr lang="en-US" sz="1000"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Rhubarb cordial (250 ml)                          £2.30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refreshing cordial with a glut of rhubarb, lemon zest, orange zest, along with the fresh ginger root, giving it a tangy punch</a:t>
            </a:r>
          </a:p>
          <a:p>
            <a:r>
              <a:rPr lang="en-GB" sz="1000" i="1" dirty="0">
                <a:latin typeface="Arial" panose="020B0604020202020204" pitchFamily="34" charset="0"/>
                <a:cs typeface="Arial" panose="020B0604020202020204" pitchFamily="34" charset="0"/>
              </a:rPr>
              <a:t>Wines</a:t>
            </a:r>
          </a:p>
          <a:p>
            <a:r>
              <a:rPr lang="en-GB" sz="1000" i="1" dirty="0" err="1">
                <a:latin typeface="Arial" panose="020B0604020202020204" pitchFamily="34" charset="0"/>
                <a:cs typeface="Arial" panose="020B0604020202020204" pitchFamily="34" charset="0"/>
              </a:rPr>
              <a:t>Verdichio</a:t>
            </a:r>
            <a:r>
              <a:rPr lang="en-GB" sz="1000" i="1" dirty="0">
                <a:latin typeface="Arial" panose="020B0604020202020204" pitchFamily="34" charset="0"/>
                <a:cs typeface="Arial" panose="020B0604020202020204" pitchFamily="34" charset="0"/>
              </a:rPr>
              <a:t> 750 ml                                      15.70</a:t>
            </a:r>
          </a:p>
          <a:p>
            <a:endParaRPr lang="en-GB" sz="1000" i="1" dirty="0">
              <a:latin typeface="Arial" panose="020B0604020202020204" pitchFamily="34" charset="0"/>
              <a:cs typeface="Arial" panose="020B0604020202020204" pitchFamily="34" charset="0"/>
            </a:endParaRPr>
          </a:p>
          <a:p>
            <a:endParaRPr lang="en-GB" sz="1000" i="1"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verdichi0</a:t>
            </a:r>
          </a:p>
          <a:p>
            <a:endParaRPr lang="en-GB" sz="1000" i="1" dirty="0">
              <a:latin typeface="Arial" panose="020B0604020202020204" pitchFamily="34" charset="0"/>
              <a:cs typeface="Arial" panose="020B0604020202020204" pitchFamily="34" charset="0"/>
            </a:endParaRPr>
          </a:p>
          <a:p>
            <a:endParaRPr lang="en-GB" sz="1000" i="1" dirty="0">
              <a:latin typeface="Arial" panose="020B0604020202020204" pitchFamily="34" charset="0"/>
              <a:cs typeface="Arial" panose="020B0604020202020204" pitchFamily="34" charset="0"/>
            </a:endParaRPr>
          </a:p>
          <a:p>
            <a:endParaRPr lang="en-GB" sz="1000" i="1" dirty="0">
              <a:latin typeface="Arial" panose="020B0604020202020204" pitchFamily="34" charset="0"/>
              <a:cs typeface="Arial" panose="020B0604020202020204" pitchFamily="34" charset="0"/>
            </a:endParaRPr>
          </a:p>
          <a:p>
            <a:r>
              <a:rPr lang="en-GB" sz="1000" i="1" dirty="0" err="1">
                <a:latin typeface="Arial" panose="020B0604020202020204" pitchFamily="34" charset="0"/>
                <a:cs typeface="Arial" panose="020B0604020202020204" pitchFamily="34" charset="0"/>
              </a:rPr>
              <a:t>Whitw</a:t>
            </a:r>
            <a:r>
              <a:rPr lang="en-GB" sz="1000" i="1" dirty="0">
                <a:latin typeface="Arial" panose="020B0604020202020204" pitchFamily="34" charset="0"/>
                <a:cs typeface="Arial" panose="020B0604020202020204" pitchFamily="34" charset="0"/>
              </a:rPr>
              <a:t> wines </a:t>
            </a:r>
          </a:p>
          <a:p>
            <a:endParaRPr lang="en-US" sz="1000" dirty="0">
              <a:latin typeface="Arial" panose="020B0604020202020204" pitchFamily="34" charset="0"/>
              <a:cs typeface="Arial" panose="020B0604020202020204" pitchFamily="34" charset="0"/>
            </a:endParaRPr>
          </a:p>
        </p:txBody>
      </p:sp>
      <p:sp>
        <p:nvSpPr>
          <p:cNvPr id="3" name="TextBox 2"/>
          <p:cNvSpPr txBox="1"/>
          <p:nvPr/>
        </p:nvSpPr>
        <p:spPr>
          <a:xfrm>
            <a:off x="147046" y="4495799"/>
            <a:ext cx="3132232" cy="5563061"/>
          </a:xfrm>
          <a:prstGeom prst="rect">
            <a:avLst/>
          </a:prstGeom>
          <a:solidFill>
            <a:schemeClr val="accent6">
              <a:lumMod val="40000"/>
              <a:lumOff val="60000"/>
            </a:schemeClr>
          </a:solidFill>
          <a:ln w="38100">
            <a:solidFill>
              <a:schemeClr val="tx1">
                <a:lumMod val="95000"/>
                <a:lumOff val="5000"/>
              </a:schemeClr>
            </a:solidFill>
          </a:ln>
        </p:spPr>
        <p:style>
          <a:lnRef idx="1">
            <a:schemeClr val="accent4"/>
          </a:lnRef>
          <a:fillRef idx="2">
            <a:schemeClr val="accent4"/>
          </a:fillRef>
          <a:effectRef idx="1">
            <a:schemeClr val="accent4"/>
          </a:effectRef>
          <a:fontRef idx="minor">
            <a:schemeClr val="dk1"/>
          </a:fontRef>
        </p:style>
        <p:txBody>
          <a:bodyPr wrap="square" rtlCol="0">
            <a:spAutoFit/>
          </a:bodyPr>
          <a:lstStyle/>
          <a:p>
            <a:pPr>
              <a:lnSpc>
                <a:spcPct val="150000"/>
              </a:lnSpc>
            </a:pPr>
            <a:r>
              <a:rPr lang="en-US" sz="900" b="1" u="sng" dirty="0">
                <a:latin typeface="Arial" panose="020B0604020202020204" pitchFamily="34" charset="0"/>
                <a:cs typeface="Arial" panose="020B0604020202020204" pitchFamily="34" charset="0"/>
              </a:rPr>
              <a:t>Starters</a:t>
            </a:r>
            <a:endParaRPr lang="en-US" sz="900" u="sng" dirty="0">
              <a:latin typeface="Arial" panose="020B0604020202020204" pitchFamily="34" charset="0"/>
              <a:cs typeface="Arial" panose="020B0604020202020204" pitchFamily="34" charset="0"/>
            </a:endParaRPr>
          </a:p>
          <a:p>
            <a:pPr lvl="0"/>
            <a:r>
              <a:rPr lang="en-GB" sz="900" dirty="0">
                <a:latin typeface="Arial" panose="020B0604020202020204" pitchFamily="34" charset="0"/>
                <a:cs typeface="Arial" panose="020B0604020202020204" pitchFamily="34" charset="0"/>
              </a:rPr>
              <a:t>Pepper chicken                                                             £7.10</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The extravagant taste of one-pot chicken, uniquely flavoured with the sprinkles of crushed peppercorns, ginger, garlic, and cardamoms on the skinned pieces of chicken breasts</a:t>
            </a:r>
          </a:p>
          <a:p>
            <a:endParaRPr lang="en-US" sz="900" dirty="0">
              <a:latin typeface="Arial" panose="020B0604020202020204" pitchFamily="34" charset="0"/>
              <a:cs typeface="Arial" panose="020B0604020202020204" pitchFamily="34" charset="0"/>
            </a:endParaRPr>
          </a:p>
          <a:p>
            <a:pPr lvl="0"/>
            <a:r>
              <a:rPr lang="en-GB" sz="900" dirty="0">
                <a:latin typeface="Arial" panose="020B0604020202020204" pitchFamily="34" charset="0"/>
                <a:cs typeface="Arial" panose="020B0604020202020204" pitchFamily="34" charset="0"/>
              </a:rPr>
              <a:t>Sea bass marinated in mustard seeds and turmeric      £7.50</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The spicy taste of marinated sea bass. playfully presented with the robust taste of mustard seeds along with a fantastic tang of turmeric for matching the heat of the spices</a:t>
            </a:r>
          </a:p>
          <a:p>
            <a:endParaRPr lang="en-US" sz="900" dirty="0">
              <a:latin typeface="Arial" panose="020B0604020202020204" pitchFamily="34" charset="0"/>
              <a:cs typeface="Arial" panose="020B0604020202020204" pitchFamily="34" charset="0"/>
            </a:endParaRPr>
          </a:p>
          <a:p>
            <a:pPr lvl="0"/>
            <a:r>
              <a:rPr lang="en-GB" sz="900" dirty="0" err="1">
                <a:latin typeface="Arial" panose="020B0604020202020204" pitchFamily="34" charset="0"/>
                <a:cs typeface="Arial" panose="020B0604020202020204" pitchFamily="34" charset="0"/>
              </a:rPr>
              <a:t>Omlette</a:t>
            </a:r>
            <a:r>
              <a:rPr lang="en-GB" sz="900" dirty="0">
                <a:latin typeface="Arial" panose="020B0604020202020204" pitchFamily="34" charset="0"/>
                <a:cs typeface="Arial" panose="020B0604020202020204" pitchFamily="34" charset="0"/>
              </a:rPr>
              <a:t> Arnold Bennett                                               £5.50</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An open-faced omelette dish made with hollandaise and haddock sauce and lightly beaten eggs that are served with grated chives and cheese</a:t>
            </a:r>
          </a:p>
          <a:p>
            <a:endParaRPr lang="en-US" sz="900" dirty="0">
              <a:latin typeface="Arial" panose="020B0604020202020204" pitchFamily="34" charset="0"/>
              <a:cs typeface="Arial" panose="020B0604020202020204" pitchFamily="34" charset="0"/>
            </a:endParaRPr>
          </a:p>
          <a:p>
            <a:pPr lvl="0"/>
            <a:r>
              <a:rPr lang="en-GB" sz="900" dirty="0" err="1">
                <a:latin typeface="Arial" panose="020B0604020202020204" pitchFamily="34" charset="0"/>
                <a:cs typeface="Arial" panose="020B0604020202020204" pitchFamily="34" charset="0"/>
              </a:rPr>
              <a:t>Arancini</a:t>
            </a:r>
            <a:r>
              <a:rPr lang="en-GB" sz="900" dirty="0">
                <a:latin typeface="Arial" panose="020B0604020202020204" pitchFamily="34" charset="0"/>
                <a:cs typeface="Arial" panose="020B0604020202020204" pitchFamily="34" charset="0"/>
              </a:rPr>
              <a:t> balls                                                               £5.10</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Rice balls that have been prepared with fresh herbs and chopped tomatoes, giving it a punch of the savoury taste </a:t>
            </a:r>
          </a:p>
          <a:p>
            <a:endParaRPr lang="en-US" sz="900" dirty="0">
              <a:latin typeface="Arial" panose="020B0604020202020204" pitchFamily="34" charset="0"/>
              <a:cs typeface="Arial" panose="020B0604020202020204" pitchFamily="34" charset="0"/>
            </a:endParaRPr>
          </a:p>
          <a:p>
            <a:pPr lvl="0"/>
            <a:r>
              <a:rPr lang="en-GB" sz="900" dirty="0">
                <a:latin typeface="Arial" panose="020B0604020202020204" pitchFamily="34" charset="0"/>
                <a:cs typeface="Arial" panose="020B0604020202020204" pitchFamily="34" charset="0"/>
              </a:rPr>
              <a:t>Baked feta with sesame and honey                              £6.20</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Flavours of sesame, sweet honey and salty cheese, come together to create a dish that is both rich and decadent; served with warm pitta</a:t>
            </a:r>
          </a:p>
          <a:p>
            <a:endParaRPr lang="en-US" sz="900" dirty="0">
              <a:latin typeface="Arial" panose="020B0604020202020204" pitchFamily="34" charset="0"/>
              <a:cs typeface="Arial" panose="020B0604020202020204" pitchFamily="34" charset="0"/>
            </a:endParaRPr>
          </a:p>
          <a:p>
            <a:pPr lvl="0"/>
            <a:r>
              <a:rPr lang="en-GB" sz="900" dirty="0">
                <a:latin typeface="Arial" panose="020B0604020202020204" pitchFamily="34" charset="0"/>
                <a:cs typeface="Arial" panose="020B0604020202020204" pitchFamily="34" charset="0"/>
              </a:rPr>
              <a:t>Buffalo cauliflower                                                      £6.00</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Enjoy the American classic with the spicy dish that is made with cauliflower, mixed with grounded cumin, garlic, smoked paprika, plain flour, maple syrup, butter, kefir, and hot sauce</a:t>
            </a:r>
          </a:p>
          <a:p>
            <a:r>
              <a:rPr lang="en-GB" sz="900" i="1" dirty="0">
                <a:latin typeface="Arial" panose="020B0604020202020204" pitchFamily="34" charset="0"/>
                <a:cs typeface="Arial" panose="020B0604020202020204" pitchFamily="34" charset="0"/>
              </a:rPr>
              <a:t>Wines    pinot noir rose 750 ml                                15.00</a:t>
            </a:r>
          </a:p>
          <a:p>
            <a:r>
              <a:rPr lang="en-GB" sz="900" i="1" dirty="0">
                <a:latin typeface="Arial" panose="020B0604020202020204" pitchFamily="34" charset="0"/>
                <a:cs typeface="Arial" panose="020B0604020202020204" pitchFamily="34" charset="0"/>
              </a:rPr>
              <a:t>Sangiovese rose           750 ml                                14.20</a:t>
            </a:r>
            <a:endParaRPr lang="en-US" sz="900" dirty="0">
              <a:latin typeface="Arial" panose="020B0604020202020204" pitchFamily="34" charset="0"/>
              <a:cs typeface="Arial" panose="020B0604020202020204" pitchFamily="34" charset="0"/>
            </a:endParaRPr>
          </a:p>
        </p:txBody>
      </p:sp>
      <p:sp>
        <p:nvSpPr>
          <p:cNvPr id="9" name="TextBox 8"/>
          <p:cNvSpPr txBox="1"/>
          <p:nvPr/>
        </p:nvSpPr>
        <p:spPr>
          <a:xfrm>
            <a:off x="3581400" y="1047145"/>
            <a:ext cx="2994473" cy="2739211"/>
          </a:xfrm>
          <a:prstGeom prst="rect">
            <a:avLst/>
          </a:prstGeom>
          <a:solidFill>
            <a:schemeClr val="accent3">
              <a:lumMod val="40000"/>
              <a:lumOff val="60000"/>
            </a:schemeClr>
          </a:solidFill>
          <a:ln w="38100">
            <a:solidFill>
              <a:schemeClr val="tx1">
                <a:lumMod val="95000"/>
                <a:lumOff val="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nSpc>
                <a:spcPct val="150000"/>
              </a:lnSpc>
            </a:pPr>
            <a:r>
              <a:rPr lang="en-US" sz="800" b="1" u="sng" dirty="0">
                <a:latin typeface="Arial" panose="020B0604020202020204" pitchFamily="34" charset="0"/>
                <a:cs typeface="Arial" panose="020B0604020202020204" pitchFamily="34" charset="0"/>
              </a:rPr>
              <a:t>Main course</a:t>
            </a:r>
            <a:endParaRPr lang="en-US" sz="800" u="sng" dirty="0">
              <a:latin typeface="Arial" panose="020B0604020202020204" pitchFamily="34" charset="0"/>
              <a:cs typeface="Arial" panose="020B0604020202020204" pitchFamily="34" charset="0"/>
            </a:endParaRPr>
          </a:p>
          <a:p>
            <a:pPr lvl="0"/>
            <a:r>
              <a:rPr lang="en-GB" sz="800" dirty="0">
                <a:latin typeface="Arial" panose="020B0604020202020204" pitchFamily="34" charset="0"/>
                <a:cs typeface="Arial" panose="020B0604020202020204" pitchFamily="34" charset="0"/>
              </a:rPr>
              <a:t>Chicken pasta bake served with tortilla                   £14.70</a:t>
            </a:r>
            <a:endParaRPr lang="en-US" sz="800" dirty="0">
              <a:latin typeface="Arial" panose="020B0604020202020204" pitchFamily="34" charset="0"/>
              <a:cs typeface="Arial" panose="020B0604020202020204" pitchFamily="34" charset="0"/>
            </a:endParaRPr>
          </a:p>
          <a:p>
            <a:r>
              <a:rPr lang="en-GB" sz="800" i="1" dirty="0">
                <a:latin typeface="Arial" panose="020B0604020202020204" pitchFamily="34" charset="0"/>
                <a:cs typeface="Arial" panose="020B0604020202020204" pitchFamily="34" charset="0"/>
              </a:rPr>
              <a:t>Enjoy the gooey taste of cheese and chicken pasta bake that is dressed with a green salad; made with sliced chicken breasts, mascarpone, chilli flakes, garlic cloves, onion, penne, and matured cheddar </a:t>
            </a:r>
          </a:p>
          <a:p>
            <a:endParaRPr lang="en-US" sz="800" dirty="0">
              <a:latin typeface="Arial" panose="020B0604020202020204" pitchFamily="34" charset="0"/>
              <a:cs typeface="Arial" panose="020B0604020202020204" pitchFamily="34" charset="0"/>
            </a:endParaRPr>
          </a:p>
          <a:p>
            <a:pPr lvl="0"/>
            <a:r>
              <a:rPr lang="en-GB" sz="800" dirty="0">
                <a:latin typeface="Arial" panose="020B0604020202020204" pitchFamily="34" charset="0"/>
                <a:cs typeface="Arial" panose="020B0604020202020204" pitchFamily="34" charset="0"/>
              </a:rPr>
              <a:t>Smoky hake, beans &amp; greens served with rice        £16.40</a:t>
            </a:r>
            <a:endParaRPr lang="en-US" sz="800" dirty="0">
              <a:latin typeface="Arial" panose="020B0604020202020204" pitchFamily="34" charset="0"/>
              <a:cs typeface="Arial" panose="020B0604020202020204" pitchFamily="34" charset="0"/>
            </a:endParaRPr>
          </a:p>
          <a:p>
            <a:r>
              <a:rPr lang="en-GB" sz="800" i="1" dirty="0">
                <a:latin typeface="Arial" panose="020B0604020202020204" pitchFamily="34" charset="0"/>
                <a:cs typeface="Arial" panose="020B0604020202020204" pitchFamily="34" charset="0"/>
              </a:rPr>
              <a:t>Grilled white fish fillets that are served with spinach and cannellini beans, made with raw chorizo for the smoky and tangy flavour </a:t>
            </a:r>
          </a:p>
          <a:p>
            <a:endParaRPr lang="en-US" sz="800" dirty="0">
              <a:latin typeface="Arial" panose="020B0604020202020204" pitchFamily="34" charset="0"/>
              <a:cs typeface="Arial" panose="020B0604020202020204" pitchFamily="34" charset="0"/>
            </a:endParaRPr>
          </a:p>
          <a:p>
            <a:pPr lvl="0"/>
            <a:r>
              <a:rPr lang="en-GB" sz="800" dirty="0">
                <a:latin typeface="Arial" panose="020B0604020202020204" pitchFamily="34" charset="0"/>
                <a:cs typeface="Arial" panose="020B0604020202020204" pitchFamily="34" charset="0"/>
              </a:rPr>
              <a:t>Mushroom buckwheat risotto served with tortillas  £14.50</a:t>
            </a:r>
            <a:endParaRPr lang="en-US" sz="800" dirty="0">
              <a:latin typeface="Arial" panose="020B0604020202020204" pitchFamily="34" charset="0"/>
              <a:cs typeface="Arial" panose="020B0604020202020204" pitchFamily="34" charset="0"/>
            </a:endParaRPr>
          </a:p>
          <a:p>
            <a:r>
              <a:rPr lang="en-GB" sz="800" i="1" dirty="0">
                <a:latin typeface="Arial" panose="020B0604020202020204" pitchFamily="34" charset="0"/>
                <a:cs typeface="Arial" panose="020B0604020202020204" pitchFamily="34" charset="0"/>
              </a:rPr>
              <a:t>The earthy flavour of the dish comes from porcini mushrooms and buckwheat, making it a rich and flavourful dish</a:t>
            </a:r>
          </a:p>
          <a:p>
            <a:endParaRPr lang="en-US" sz="800" dirty="0">
              <a:latin typeface="Arial" panose="020B0604020202020204" pitchFamily="34" charset="0"/>
              <a:cs typeface="Arial" panose="020B0604020202020204" pitchFamily="34" charset="0"/>
            </a:endParaRPr>
          </a:p>
          <a:p>
            <a:pPr lvl="0"/>
            <a:r>
              <a:rPr lang="en-GB" sz="800" dirty="0">
                <a:latin typeface="Arial" panose="020B0604020202020204" pitchFamily="34" charset="0"/>
                <a:cs typeface="Arial" panose="020B0604020202020204" pitchFamily="34" charset="0"/>
              </a:rPr>
              <a:t>Balsamic lentil pies with vegetable mash </a:t>
            </a:r>
          </a:p>
          <a:p>
            <a:pPr lvl="0"/>
            <a:r>
              <a:rPr lang="en-GB" sz="800" dirty="0">
                <a:latin typeface="Arial" panose="020B0604020202020204" pitchFamily="34" charset="0"/>
                <a:cs typeface="Arial" panose="020B0604020202020204" pitchFamily="34" charset="0"/>
              </a:rPr>
              <a:t>served with plain rice                                              £13.90</a:t>
            </a:r>
            <a:endParaRPr lang="en-US" sz="800" dirty="0">
              <a:latin typeface="Arial" panose="020B0604020202020204" pitchFamily="34" charset="0"/>
              <a:cs typeface="Arial" panose="020B0604020202020204" pitchFamily="34" charset="0"/>
            </a:endParaRPr>
          </a:p>
          <a:p>
            <a:r>
              <a:rPr lang="en-GB" sz="800" i="1" dirty="0">
                <a:latin typeface="Arial" panose="020B0604020202020204" pitchFamily="34" charset="0"/>
                <a:cs typeface="Arial" panose="020B0604020202020204" pitchFamily="34" charset="0"/>
              </a:rPr>
              <a:t>A vegetarian version of comfort food that is prepared with lentils, broccoli, potato, rosemary, onions, spinach, and hard-cheese</a:t>
            </a:r>
            <a:endParaRPr lang="en-US" sz="800" dirty="0">
              <a:latin typeface="Arial" panose="020B0604020202020204" pitchFamily="34" charset="0"/>
              <a:cs typeface="Arial" panose="020B0604020202020204" pitchFamily="34" charset="0"/>
            </a:endParaRPr>
          </a:p>
        </p:txBody>
      </p:sp>
      <p:pic>
        <p:nvPicPr>
          <p:cNvPr id="12" name="Picture 11" descr="Food labelling requirements for declaration of Veg &amp;amp; Non-Veg"/>
          <p:cNvPicPr/>
          <p:nvPr/>
        </p:nvPicPr>
        <p:blipFill>
          <a:blip r:embed="rId3" cstate="print"/>
          <a:srcRect/>
          <a:stretch>
            <a:fillRect/>
          </a:stretch>
        </p:blipFill>
        <p:spPr bwMode="auto">
          <a:xfrm>
            <a:off x="1049941" y="4800600"/>
            <a:ext cx="140473" cy="127612"/>
          </a:xfrm>
          <a:prstGeom prst="rect">
            <a:avLst/>
          </a:prstGeom>
          <a:noFill/>
        </p:spPr>
      </p:pic>
      <p:pic>
        <p:nvPicPr>
          <p:cNvPr id="16" name="Picture 15" descr="Vegetarian Symbol PNG and Vegetarian Symbol Transparent Clipart Free  Download. - CleanPNG / KissPNG"/>
          <p:cNvPicPr/>
          <p:nvPr/>
        </p:nvPicPr>
        <p:blipFill>
          <a:blip r:embed="rId4" cstate="print"/>
          <a:srcRect/>
          <a:stretch>
            <a:fillRect/>
          </a:stretch>
        </p:blipFill>
        <p:spPr bwMode="auto">
          <a:xfrm>
            <a:off x="974058" y="7467600"/>
            <a:ext cx="151765" cy="151765"/>
          </a:xfrm>
          <a:prstGeom prst="rect">
            <a:avLst/>
          </a:prstGeom>
          <a:noFill/>
        </p:spPr>
      </p:pic>
      <p:pic>
        <p:nvPicPr>
          <p:cNvPr id="18" name="Picture 17" descr="Vegetarian Symbol PNG and Vegetarian Symbol Transparent Clipart Free  Download. - CleanPNG / KissPNG"/>
          <p:cNvPicPr/>
          <p:nvPr/>
        </p:nvPicPr>
        <p:blipFill>
          <a:blip r:embed="rId4" cstate="print"/>
          <a:srcRect/>
          <a:stretch>
            <a:fillRect/>
          </a:stretch>
        </p:blipFill>
        <p:spPr bwMode="auto">
          <a:xfrm>
            <a:off x="6281265" y="2599679"/>
            <a:ext cx="151765" cy="151765"/>
          </a:xfrm>
          <a:prstGeom prst="rect">
            <a:avLst/>
          </a:prstGeom>
          <a:noFill/>
        </p:spPr>
      </p:pic>
      <p:pic>
        <p:nvPicPr>
          <p:cNvPr id="21" name="Picture 20" descr="Food labelling requirements for declaration of Veg &amp;amp; Non-Veg"/>
          <p:cNvPicPr/>
          <p:nvPr/>
        </p:nvPicPr>
        <p:blipFill>
          <a:blip r:embed="rId3" cstate="print"/>
          <a:srcRect/>
          <a:stretch>
            <a:fillRect/>
          </a:stretch>
        </p:blipFill>
        <p:spPr bwMode="auto">
          <a:xfrm>
            <a:off x="5791200" y="1981200"/>
            <a:ext cx="152400" cy="152400"/>
          </a:xfrm>
          <a:prstGeom prst="rect">
            <a:avLst/>
          </a:prstGeom>
          <a:noFill/>
        </p:spPr>
      </p:pic>
      <p:pic>
        <p:nvPicPr>
          <p:cNvPr id="22" name="Picture 21" descr="Food labelling requirements for declaration of Veg &amp;amp; Non-Veg"/>
          <p:cNvPicPr/>
          <p:nvPr/>
        </p:nvPicPr>
        <p:blipFill>
          <a:blip r:embed="rId3" cstate="print"/>
          <a:srcRect/>
          <a:stretch>
            <a:fillRect/>
          </a:stretch>
        </p:blipFill>
        <p:spPr bwMode="auto">
          <a:xfrm>
            <a:off x="2895600" y="5791200"/>
            <a:ext cx="140473" cy="127612"/>
          </a:xfrm>
          <a:prstGeom prst="rect">
            <a:avLst/>
          </a:prstGeom>
          <a:noFill/>
        </p:spPr>
      </p:pic>
      <p:pic>
        <p:nvPicPr>
          <p:cNvPr id="23" name="Picture 22" descr="Food labelling requirements for declaration of Veg &amp;amp; Non-Veg"/>
          <p:cNvPicPr/>
          <p:nvPr/>
        </p:nvPicPr>
        <p:blipFill>
          <a:blip r:embed="rId3" cstate="print"/>
          <a:srcRect/>
          <a:stretch>
            <a:fillRect/>
          </a:stretch>
        </p:blipFill>
        <p:spPr bwMode="auto">
          <a:xfrm>
            <a:off x="1524000" y="6678108"/>
            <a:ext cx="140473" cy="127612"/>
          </a:xfrm>
          <a:prstGeom prst="rect">
            <a:avLst/>
          </a:prstGeom>
          <a:noFill/>
        </p:spPr>
      </p:pic>
      <p:pic>
        <p:nvPicPr>
          <p:cNvPr id="24" name="Picture 23" descr="Vegetarian Symbol PNG and Vegetarian Symbol Transparent Clipart Free  Download. - CleanPNG / KissPNG"/>
          <p:cNvPicPr/>
          <p:nvPr/>
        </p:nvPicPr>
        <p:blipFill>
          <a:blip r:embed="rId4" cstate="print"/>
          <a:srcRect/>
          <a:stretch>
            <a:fillRect/>
          </a:stretch>
        </p:blipFill>
        <p:spPr bwMode="auto">
          <a:xfrm>
            <a:off x="2057400" y="8153400"/>
            <a:ext cx="151765" cy="151765"/>
          </a:xfrm>
          <a:prstGeom prst="rect">
            <a:avLst/>
          </a:prstGeom>
          <a:noFill/>
        </p:spPr>
      </p:pic>
      <p:pic>
        <p:nvPicPr>
          <p:cNvPr id="25" name="Picture 24" descr="Vegetarian Symbol PNG and Vegetarian Symbol Transparent Clipart Free  Download. - CleanPNG / KissPNG"/>
          <p:cNvPicPr/>
          <p:nvPr/>
        </p:nvPicPr>
        <p:blipFill>
          <a:blip r:embed="rId4" cstate="print"/>
          <a:srcRect/>
          <a:stretch>
            <a:fillRect/>
          </a:stretch>
        </p:blipFill>
        <p:spPr bwMode="auto">
          <a:xfrm>
            <a:off x="1227200" y="8989801"/>
            <a:ext cx="151765" cy="151765"/>
          </a:xfrm>
          <a:prstGeom prst="rect">
            <a:avLst/>
          </a:prstGeom>
          <a:noFill/>
        </p:spPr>
      </p:pic>
      <p:pic>
        <p:nvPicPr>
          <p:cNvPr id="26" name="Picture 25" descr="Food labelling requirements for declaration of Veg &amp;amp; Non-Veg"/>
          <p:cNvPicPr/>
          <p:nvPr/>
        </p:nvPicPr>
        <p:blipFill>
          <a:blip r:embed="rId3" cstate="print"/>
          <a:srcRect/>
          <a:stretch>
            <a:fillRect/>
          </a:stretch>
        </p:blipFill>
        <p:spPr bwMode="auto">
          <a:xfrm>
            <a:off x="5486400" y="1219200"/>
            <a:ext cx="152399" cy="152400"/>
          </a:xfrm>
          <a:prstGeom prst="rect">
            <a:avLst/>
          </a:prstGeom>
          <a:noFill/>
        </p:spPr>
      </p:pic>
      <p:pic>
        <p:nvPicPr>
          <p:cNvPr id="27" name="Picture 26" descr="Vegetarian Symbol PNG and Vegetarian Symbol Transparent Clipart Free  Download. - CleanPNG / KissPNG"/>
          <p:cNvPicPr/>
          <p:nvPr/>
        </p:nvPicPr>
        <p:blipFill>
          <a:blip r:embed="rId4" cstate="print"/>
          <a:srcRect/>
          <a:stretch>
            <a:fillRect/>
          </a:stretch>
        </p:blipFill>
        <p:spPr bwMode="auto">
          <a:xfrm>
            <a:off x="4724400" y="3200400"/>
            <a:ext cx="151764" cy="176561"/>
          </a:xfrm>
          <a:prstGeom prst="rect">
            <a:avLst/>
          </a:prstGeom>
          <a:noFill/>
        </p:spPr>
      </p:pic>
      <p:pic>
        <p:nvPicPr>
          <p:cNvPr id="2" name="Picture 1"/>
          <p:cNvPicPr>
            <a:picLocks noChangeAspect="1"/>
          </p:cNvPicPr>
          <p:nvPr/>
        </p:nvPicPr>
        <p:blipFill>
          <a:blip r:embed="rId5" cstate="print"/>
          <a:stretch>
            <a:fillRect/>
          </a:stretch>
        </p:blipFill>
        <p:spPr>
          <a:xfrm>
            <a:off x="3886200" y="4705713"/>
            <a:ext cx="2362065" cy="1957552"/>
          </a:xfrm>
          <a:prstGeom prst="rect">
            <a:avLst/>
          </a:prstGeom>
          <a:effectLst>
            <a:softEdge rad="127000"/>
          </a:effectLst>
        </p:spPr>
      </p:pic>
      <p:pic>
        <p:nvPicPr>
          <p:cNvPr id="5" name="Picture 4"/>
          <p:cNvPicPr>
            <a:picLocks noChangeAspect="1"/>
          </p:cNvPicPr>
          <p:nvPr/>
        </p:nvPicPr>
        <p:blipFill>
          <a:blip r:embed="rId6" cstate="print"/>
          <a:stretch>
            <a:fillRect/>
          </a:stretch>
        </p:blipFill>
        <p:spPr>
          <a:xfrm>
            <a:off x="3977255" y="6741914"/>
            <a:ext cx="2273253" cy="2323770"/>
          </a:xfrm>
          <a:prstGeom prst="rect">
            <a:avLst/>
          </a:prstGeom>
          <a:effectLst>
            <a:softEdge rad="1270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62000" y="0"/>
            <a:ext cx="5257800" cy="685800"/>
          </a:xfrm>
          <a:prstGeom prst="roundRect">
            <a:avLst/>
          </a:prstGeom>
          <a:solidFill>
            <a:schemeClr val="accent6"/>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Hotel Trinity Limited Menu Card</a:t>
            </a:r>
          </a:p>
          <a:p>
            <a:pPr algn="ctr"/>
            <a:r>
              <a:rPr lang="en-IN" dirty="0">
                <a:solidFill>
                  <a:schemeClr val="tx1"/>
                </a:solidFill>
                <a:latin typeface="Times New Roman" panose="02020603050405020304" pitchFamily="18" charset="0"/>
                <a:cs typeface="Times New Roman" panose="02020603050405020304" pitchFamily="18" charset="0"/>
              </a:rPr>
              <a:t>Coast in Swansea, South Wales</a:t>
            </a:r>
          </a:p>
        </p:txBody>
      </p:sp>
      <p:sp>
        <p:nvSpPr>
          <p:cNvPr id="6" name="TextBox 5"/>
          <p:cNvSpPr txBox="1"/>
          <p:nvPr/>
        </p:nvSpPr>
        <p:spPr>
          <a:xfrm>
            <a:off x="228600" y="762000"/>
            <a:ext cx="2971800" cy="4335098"/>
          </a:xfrm>
          <a:prstGeom prst="rect">
            <a:avLst/>
          </a:prstGeom>
          <a:solidFill>
            <a:schemeClr val="accent4">
              <a:lumMod val="40000"/>
              <a:lumOff val="60000"/>
            </a:schemeClr>
          </a:solidFill>
          <a:ln w="38100">
            <a:solidFill>
              <a:schemeClr val="tx1">
                <a:lumMod val="95000"/>
                <a:lumOff val="5000"/>
              </a:schemeClr>
            </a:solidFill>
          </a:ln>
        </p:spPr>
        <p:style>
          <a:lnRef idx="1">
            <a:schemeClr val="accent3"/>
          </a:lnRef>
          <a:fillRef idx="2">
            <a:schemeClr val="accent3"/>
          </a:fillRef>
          <a:effectRef idx="1">
            <a:schemeClr val="accent3"/>
          </a:effectRef>
          <a:fontRef idx="minor">
            <a:schemeClr val="dk1"/>
          </a:fontRef>
        </p:style>
        <p:txBody>
          <a:bodyPr wrap="square" rtlCol="0">
            <a:spAutoFit/>
          </a:bodyPr>
          <a:lstStyle/>
          <a:p>
            <a:pPr>
              <a:lnSpc>
                <a:spcPct val="150000"/>
              </a:lnSpc>
            </a:pPr>
            <a:r>
              <a:rPr lang="en-US" sz="1100" b="1" u="sng" dirty="0">
                <a:latin typeface="Arial" panose="020B0604020202020204" pitchFamily="34" charset="0"/>
                <a:cs typeface="Arial" panose="020B0604020202020204" pitchFamily="34" charset="0"/>
              </a:rPr>
              <a:t>Desserts</a:t>
            </a:r>
            <a:endParaRPr lang="en-US" sz="1100" u="sng" dirty="0">
              <a:latin typeface="Arial" panose="020B0604020202020204" pitchFamily="34" charset="0"/>
              <a:cs typeface="Arial" panose="020B0604020202020204" pitchFamily="34" charset="0"/>
            </a:endParaRPr>
          </a:p>
          <a:p>
            <a:pPr lvl="0"/>
            <a:r>
              <a:rPr lang="en-GB" sz="1100" dirty="0">
                <a:latin typeface="Arial" panose="020B0604020202020204" pitchFamily="34" charset="0"/>
                <a:cs typeface="Arial" panose="020B0604020202020204" pitchFamily="34" charset="0"/>
              </a:rPr>
              <a:t>Jam </a:t>
            </a:r>
            <a:r>
              <a:rPr lang="en-GB" sz="1100" dirty="0" err="1">
                <a:latin typeface="Arial" panose="020B0604020202020204" pitchFamily="34" charset="0"/>
                <a:cs typeface="Arial" panose="020B0604020202020204" pitchFamily="34" charset="0"/>
              </a:rPr>
              <a:t>Roly</a:t>
            </a:r>
            <a:r>
              <a:rPr lang="en-GB" sz="1100" dirty="0">
                <a:latin typeface="Arial" panose="020B0604020202020204" pitchFamily="34" charset="0"/>
                <a:cs typeface="Arial" panose="020B0604020202020204" pitchFamily="34" charset="0"/>
              </a:rPr>
              <a:t> Poly                                    £7.40</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The classic version of a suet-based sponge, which is rolled out and slathered with mixed fruit jam; slowly baked over a warm water bath for the steam to heat over the dish </a:t>
            </a:r>
          </a:p>
          <a:p>
            <a:endParaRPr lang="en-US" sz="1100" dirty="0">
              <a:latin typeface="Arial" panose="020B0604020202020204" pitchFamily="34" charset="0"/>
              <a:cs typeface="Arial" panose="020B0604020202020204" pitchFamily="34" charset="0"/>
            </a:endParaRPr>
          </a:p>
          <a:p>
            <a:pPr lvl="0"/>
            <a:r>
              <a:rPr lang="en-GB" sz="1100" dirty="0">
                <a:latin typeface="Arial" panose="020B0604020202020204" pitchFamily="34" charset="0"/>
                <a:cs typeface="Arial" panose="020B0604020202020204" pitchFamily="34" charset="0"/>
              </a:rPr>
              <a:t>Syllabub                                             £7.52</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A mixture of both dairy and alcohol for a pleasant flavour, punched together for better appetising along with a layer of cottage cheese-like layer floating on top of it</a:t>
            </a:r>
          </a:p>
          <a:p>
            <a:endParaRPr lang="en-US" sz="1100" dirty="0">
              <a:latin typeface="Arial" panose="020B0604020202020204" pitchFamily="34" charset="0"/>
              <a:cs typeface="Arial" panose="020B0604020202020204" pitchFamily="34" charset="0"/>
            </a:endParaRPr>
          </a:p>
          <a:p>
            <a:pPr lvl="0"/>
            <a:r>
              <a:rPr lang="en-GB" sz="1100" dirty="0" err="1">
                <a:latin typeface="Arial" panose="020B0604020202020204" pitchFamily="34" charset="0"/>
                <a:cs typeface="Arial" panose="020B0604020202020204" pitchFamily="34" charset="0"/>
              </a:rPr>
              <a:t>Cranachan</a:t>
            </a:r>
            <a:r>
              <a:rPr lang="en-GB" sz="1100" dirty="0">
                <a:latin typeface="Arial" panose="020B0604020202020204" pitchFamily="34" charset="0"/>
                <a:cs typeface="Arial" panose="020B0604020202020204" pitchFamily="34" charset="0"/>
              </a:rPr>
              <a:t> Pie                                    £7.80</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Bringing to you the Scottish classic with a nice layer of toasted oats, giving it a crunchy taste, and whisky for the tipsiness that lies within </a:t>
            </a:r>
          </a:p>
          <a:p>
            <a:endParaRPr lang="en-US" sz="1100" dirty="0">
              <a:latin typeface="Arial" panose="020B0604020202020204" pitchFamily="34" charset="0"/>
              <a:cs typeface="Arial" panose="020B0604020202020204" pitchFamily="34" charset="0"/>
            </a:endParaRPr>
          </a:p>
          <a:p>
            <a:pPr lvl="0"/>
            <a:r>
              <a:rPr lang="en-GB" sz="1100" dirty="0">
                <a:latin typeface="Arial" panose="020B0604020202020204" pitchFamily="34" charset="0"/>
                <a:cs typeface="Arial" panose="020B0604020202020204" pitchFamily="34" charset="0"/>
              </a:rPr>
              <a:t>Traditional Dorset Apple Cake         £6.70</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Our special hand-made, lightly spiced cake is stuffed with dried fruit and apple bites</a:t>
            </a:r>
            <a:endParaRPr lang="en-US" sz="1100" dirty="0">
              <a:latin typeface="Arial" panose="020B0604020202020204" pitchFamily="34" charset="0"/>
              <a:cs typeface="Arial" panose="020B0604020202020204" pitchFamily="34" charset="0"/>
            </a:endParaRPr>
          </a:p>
          <a:p>
            <a:pPr>
              <a:lnSpc>
                <a:spcPct val="150000"/>
              </a:lnSpc>
            </a:pPr>
            <a:r>
              <a:rPr lang="en-GB" sz="1000" i="1" dirty="0">
                <a:latin typeface="Times New Roman" panose="02020603050405020304" pitchFamily="18" charset="0"/>
                <a:cs typeface="Times New Roman" panose="02020603050405020304" pitchFamily="18" charset="0"/>
              </a:rPr>
              <a:t>Wines marsala 750 ml                               14.50</a:t>
            </a:r>
          </a:p>
          <a:p>
            <a:pPr>
              <a:lnSpc>
                <a:spcPct val="150000"/>
              </a:lnSpc>
            </a:pPr>
            <a:r>
              <a:rPr lang="en-GB" sz="1000" i="1" dirty="0">
                <a:latin typeface="Times New Roman" panose="02020603050405020304" pitchFamily="18" charset="0"/>
                <a:cs typeface="Times New Roman" panose="02020603050405020304" pitchFamily="18" charset="0"/>
              </a:rPr>
              <a:t>Sherry             750 ml                                13.80</a:t>
            </a:r>
          </a:p>
        </p:txBody>
      </p:sp>
      <p:sp>
        <p:nvSpPr>
          <p:cNvPr id="9" name="TextBox 8"/>
          <p:cNvSpPr txBox="1"/>
          <p:nvPr/>
        </p:nvSpPr>
        <p:spPr>
          <a:xfrm>
            <a:off x="3352800" y="762000"/>
            <a:ext cx="3131604" cy="2477601"/>
          </a:xfrm>
          <a:prstGeom prst="rect">
            <a:avLst/>
          </a:prstGeom>
          <a:solidFill>
            <a:schemeClr val="accent5">
              <a:lumMod val="20000"/>
              <a:lumOff val="80000"/>
            </a:schemeClr>
          </a:solidFill>
          <a:ln w="38100">
            <a:solidFill>
              <a:schemeClr val="tx1">
                <a:lumMod val="95000"/>
                <a:lumOff val="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nSpc>
                <a:spcPct val="150000"/>
              </a:lnSpc>
            </a:pPr>
            <a:r>
              <a:rPr lang="en-GB" sz="1000" b="1" u="sng" dirty="0">
                <a:latin typeface="Arial" panose="020B0604020202020204" pitchFamily="34" charset="0"/>
                <a:cs typeface="Arial" panose="020B0604020202020204" pitchFamily="34" charset="0"/>
              </a:rPr>
              <a:t>Chef’s special </a:t>
            </a:r>
            <a:endParaRPr lang="en-US" sz="1000" u="sng"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Green mango and prawn salad with</a:t>
            </a:r>
          </a:p>
          <a:p>
            <a:pPr lvl="0"/>
            <a:r>
              <a:rPr lang="en-GB" sz="1000" dirty="0">
                <a:latin typeface="Arial" panose="020B0604020202020204" pitchFamily="34" charset="0"/>
                <a:cs typeface="Arial" panose="020B0604020202020204" pitchFamily="34" charset="0"/>
              </a:rPr>
              <a:t>one bottle of Sauvignon Blanc (White wine)                                                   £20.10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Our special Thai salad is prepared with green mangoes and succulent prawns that have the flavours of mint, roasted salted peanuts, shallots, fish sauce, lime juice, and red chillies</a:t>
            </a:r>
          </a:p>
          <a:p>
            <a:endParaRPr lang="en-US" sz="1000"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Goat’s cheese, herb &amp; lemon patties </a:t>
            </a:r>
          </a:p>
          <a:p>
            <a:pPr lvl="0"/>
            <a:r>
              <a:rPr lang="en-GB" sz="1000" dirty="0">
                <a:latin typeface="Arial" panose="020B0604020202020204" pitchFamily="34" charset="0"/>
                <a:cs typeface="Arial" panose="020B0604020202020204" pitchFamily="34" charset="0"/>
              </a:rPr>
              <a:t>with one bottle of Malbec (Red wine)                                    £19.30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Check out our special medium-bodied red wine with the vegetarian patties that are wrapped up with the freshness of herbs and finely grated lemon zest </a:t>
            </a:r>
            <a:endParaRPr lang="en-US" sz="1000" dirty="0">
              <a:latin typeface="Arial" panose="020B0604020202020204" pitchFamily="34" charset="0"/>
              <a:cs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793413442"/>
              </p:ext>
            </p:extLst>
          </p:nvPr>
        </p:nvGraphicFramePr>
        <p:xfrm>
          <a:off x="228600" y="6019800"/>
          <a:ext cx="6362544" cy="2865120"/>
        </p:xfrm>
        <a:graphic>
          <a:graphicData uri="http://schemas.openxmlformats.org/drawingml/2006/table">
            <a:tbl>
              <a:tblPr firstRow="1" firstCol="1" bandRow="1">
                <a:tableStyleId>{5C22544A-7EE6-4342-B048-85BDC9FD1C3A}</a:tableStyleId>
              </a:tblPr>
              <a:tblGrid>
                <a:gridCol w="6362544">
                  <a:extLst>
                    <a:ext uri="{9D8B030D-6E8A-4147-A177-3AD203B41FA5}">
                      <a16:colId xmlns:a16="http://schemas.microsoft.com/office/drawing/2014/main" val="1524331678"/>
                    </a:ext>
                  </a:extLst>
                </a:gridCol>
              </a:tblGrid>
              <a:tr h="2239068">
                <a:tc>
                  <a:txBody>
                    <a:bodyPr/>
                    <a:lstStyle/>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Location:  </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Coast of Swansea, South Wales</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Allergens Statement: </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Please do note that the food contains specific ingredients and food items that may act as allergens and result in food intolerance. This includes dairy, nuts, seafood, and eggs.</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Food hygiene statement</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 Our food items are well prepared by complying with the Food Safety Act 1990 and audited by the Food Standards Agency. Each of the food items has been prepared by maintaining a high-level hygienic environment. Our staff also maintains their hygiene by properly washing hands, and earning gloves and masks. </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Calories per dish: </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40-350 (3-10 calories for beverages)</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Time availability</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 12:00 to 23:00  </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Contact details</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 We are accepting orders through telephone or mobile app. Please do note that our online orders are delivered via UberEats. You can contact us on XXXXXX5768</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Collection: </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Customers can collect orders from the delivery person for home deliveries. For takeaways, customers are requested to wear masks and use sanitisers before collecting the food parcel.</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Contactless delivery: </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For home delivery, our delivery person will be keeping the order at a safe distance of three-foot; It is mandatory to follow the social distancing rule by keeping a safe distance of one foot.</a:t>
                      </a:r>
                    </a:p>
                    <a:p>
                      <a:pPr marL="0" marR="0" algn="just">
                        <a:lnSpc>
                          <a:spcPct val="150000"/>
                        </a:lnSpc>
                        <a:spcBef>
                          <a:spcPts val="0"/>
                        </a:spcBef>
                        <a:spcAft>
                          <a:spcPts val="0"/>
                        </a:spcAft>
                      </a:pPr>
                      <a:r>
                        <a:rPr lang="en-US" sz="8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Payment options</a:t>
                      </a:r>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a:t>
                      </a:r>
                    </a:p>
                    <a:p>
                      <a:r>
                        <a:rPr lang="en-US" sz="800" b="0" dirty="0">
                          <a:solidFill>
                            <a:schemeClr val="tx1"/>
                          </a:solidFill>
                          <a:effectLst/>
                          <a:latin typeface="Arial" panose="020B0604020202020204" pitchFamily="34" charset="0"/>
                          <a:ea typeface="Calibri" panose="020F0502020204030204" pitchFamily="34" charset="0"/>
                          <a:cs typeface="Arial" panose="020B0604020202020204" pitchFamily="34" charset="0"/>
                        </a:rPr>
                        <a:t>No cash, only digital payments through e-wallets and net banking are accepted </a:t>
                      </a:r>
                    </a:p>
                  </a:txBody>
                  <a:tcPr marL="62859" marR="62859" marT="0" marB="0">
                    <a:solidFill>
                      <a:schemeClr val="bg2">
                        <a:lumMod val="90000"/>
                      </a:schemeClr>
                    </a:solidFill>
                  </a:tcPr>
                </a:tc>
                <a:extLst>
                  <a:ext uri="{0D108BD9-81ED-4DB2-BD59-A6C34878D82A}">
                    <a16:rowId xmlns:a16="http://schemas.microsoft.com/office/drawing/2014/main" val="3003006244"/>
                  </a:ext>
                </a:extLst>
              </a:tr>
            </a:tbl>
          </a:graphicData>
        </a:graphic>
      </p:graphicFrame>
      <p:pic>
        <p:nvPicPr>
          <p:cNvPr id="10" name="Picture 9" descr="Food labelling requirements for declaration of Veg &amp;amp; Non-Veg"/>
          <p:cNvPicPr/>
          <p:nvPr/>
        </p:nvPicPr>
        <p:blipFill>
          <a:blip r:embed="rId3" cstate="print"/>
          <a:srcRect/>
          <a:stretch>
            <a:fillRect/>
          </a:stretch>
        </p:blipFill>
        <p:spPr bwMode="auto">
          <a:xfrm>
            <a:off x="5931852" y="1447800"/>
            <a:ext cx="175895" cy="152400"/>
          </a:xfrm>
          <a:prstGeom prst="rect">
            <a:avLst/>
          </a:prstGeom>
          <a:noFill/>
        </p:spPr>
      </p:pic>
      <p:pic>
        <p:nvPicPr>
          <p:cNvPr id="8" name="Picture 7" descr="Vegetarian Symbol PNG and Vegetarian Symbol Transparent Clipart Free  Download. - CleanPNG / KissPNG"/>
          <p:cNvPicPr/>
          <p:nvPr/>
        </p:nvPicPr>
        <p:blipFill>
          <a:blip r:embed="rId4" cstate="print"/>
          <a:srcRect/>
          <a:stretch>
            <a:fillRect/>
          </a:stretch>
        </p:blipFill>
        <p:spPr bwMode="auto">
          <a:xfrm>
            <a:off x="5576251" y="2590800"/>
            <a:ext cx="162812" cy="172453"/>
          </a:xfrm>
          <a:prstGeom prst="rect">
            <a:avLst/>
          </a:prstGeom>
          <a:noFill/>
        </p:spPr>
      </p:pic>
      <p:sp>
        <p:nvSpPr>
          <p:cNvPr id="11" name="TextBox 10"/>
          <p:cNvSpPr txBox="1"/>
          <p:nvPr/>
        </p:nvSpPr>
        <p:spPr>
          <a:xfrm>
            <a:off x="3352800" y="3352800"/>
            <a:ext cx="3131604" cy="2554545"/>
          </a:xfrm>
          <a:prstGeom prst="rect">
            <a:avLst/>
          </a:prstGeom>
          <a:solidFill>
            <a:schemeClr val="accent1">
              <a:lumMod val="40000"/>
              <a:lumOff val="60000"/>
            </a:schemeClr>
          </a:solidFill>
          <a:ln w="38100">
            <a:solidFill>
              <a:schemeClr val="tx1">
                <a:lumMod val="95000"/>
                <a:lumOff val="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1000" b="1" u="sng" dirty="0">
                <a:latin typeface="Arial" panose="020B0604020202020204" pitchFamily="34" charset="0"/>
                <a:cs typeface="Arial" panose="020B0604020202020204" pitchFamily="34" charset="0"/>
              </a:rPr>
              <a:t>Kid’s special </a:t>
            </a:r>
            <a:endParaRPr lang="en-US" sz="1000" u="sng"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BBQ chicken pizza with Pink lemonade        £19.80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delicious but healthy and low-calorie pizza with main toppings of BBQ chicken that gives off the special smoky flavour; Refreshing pink lemonade that gives off the tangy flavour of orange, lemon, raspberries, and fresh mint. </a:t>
            </a:r>
          </a:p>
          <a:p>
            <a:endParaRPr lang="en-US" sz="1000"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Zucchini and ricotta pizza with Mango and banana smoothie                                                       £18.40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tasty dish made with ricotta and zucchini that has the gooiness of cheese; Cool down the exhaustion with our favourite Mango and banana smoothie that has the fruity and refreshing flavour of summer fruits.  </a:t>
            </a:r>
            <a:endParaRPr lang="en-US" sz="1000" dirty="0">
              <a:latin typeface="Arial" panose="020B0604020202020204" pitchFamily="34" charset="0"/>
              <a:cs typeface="Arial" panose="020B0604020202020204" pitchFamily="34" charset="0"/>
            </a:endParaRPr>
          </a:p>
          <a:p>
            <a:endParaRPr lang="en-US" sz="1000" dirty="0">
              <a:latin typeface="Arial" panose="020B0604020202020204" pitchFamily="34" charset="0"/>
              <a:cs typeface="Arial" panose="020B0604020202020204" pitchFamily="34" charset="0"/>
            </a:endParaRPr>
          </a:p>
        </p:txBody>
      </p:sp>
      <p:pic>
        <p:nvPicPr>
          <p:cNvPr id="12" name="Picture 11" descr="Food labelling requirements for declaration of Veg &amp;amp; Non-Veg"/>
          <p:cNvPicPr/>
          <p:nvPr/>
        </p:nvPicPr>
        <p:blipFill>
          <a:blip r:embed="rId3" cstate="print"/>
          <a:srcRect/>
          <a:stretch>
            <a:fillRect/>
          </a:stretch>
        </p:blipFill>
        <p:spPr bwMode="auto">
          <a:xfrm>
            <a:off x="5715000" y="4038600"/>
            <a:ext cx="175895" cy="152400"/>
          </a:xfrm>
          <a:prstGeom prst="rect">
            <a:avLst/>
          </a:prstGeom>
          <a:noFill/>
        </p:spPr>
      </p:pic>
      <p:pic>
        <p:nvPicPr>
          <p:cNvPr id="13" name="Picture 12" descr="Vegetarian Symbol PNG and Vegetarian Symbol Transparent Clipart Free  Download. - CleanPNG / KissPNG"/>
          <p:cNvPicPr/>
          <p:nvPr/>
        </p:nvPicPr>
        <p:blipFill>
          <a:blip r:embed="rId4" cstate="print"/>
          <a:srcRect/>
          <a:stretch>
            <a:fillRect/>
          </a:stretch>
        </p:blipFill>
        <p:spPr bwMode="auto">
          <a:xfrm>
            <a:off x="4038600" y="5257800"/>
            <a:ext cx="179473" cy="187212"/>
          </a:xfrm>
          <a:prstGeom prst="rect">
            <a:avLst/>
          </a:prstGeom>
          <a:noFill/>
        </p:spPr>
      </p:pic>
      <p:pic>
        <p:nvPicPr>
          <p:cNvPr id="2050" name="Picture 2" descr="The 50 Best American Foods From All 50 States — Eat This Not That"/>
          <p:cNvPicPr>
            <a:picLocks noChangeAspect="1" noChangeArrowheads="1"/>
          </p:cNvPicPr>
          <p:nvPr/>
        </p:nvPicPr>
        <p:blipFill>
          <a:blip r:embed="rId5" cstate="print"/>
          <a:srcRect/>
          <a:stretch>
            <a:fillRect/>
          </a:stretch>
        </p:blipFill>
        <p:spPr bwMode="auto">
          <a:xfrm>
            <a:off x="228600" y="5029200"/>
            <a:ext cx="3016791" cy="914400"/>
          </a:xfrm>
          <a:prstGeom prst="rect">
            <a:avLst/>
          </a:prstGeom>
          <a:ln>
            <a:noFill/>
          </a:ln>
          <a:effectLst>
            <a:softEdge rad="112500"/>
          </a:effectLst>
        </p:spPr>
      </p:pic>
      <p:sp>
        <p:nvSpPr>
          <p:cNvPr id="14" name="TextBox 13"/>
          <p:cNvSpPr txBox="1"/>
          <p:nvPr/>
        </p:nvSpPr>
        <p:spPr>
          <a:xfrm>
            <a:off x="228600" y="8991600"/>
            <a:ext cx="6324600" cy="553998"/>
          </a:xfrm>
          <a:prstGeom prst="rect">
            <a:avLst/>
          </a:prstGeom>
          <a:solidFill>
            <a:schemeClr val="accent1">
              <a:lumMod val="20000"/>
              <a:lumOff val="80000"/>
            </a:schemeClr>
          </a:solidFill>
          <a:ln>
            <a:solidFill>
              <a:schemeClr val="tx1"/>
            </a:solidFill>
          </a:ln>
        </p:spPr>
        <p:txBody>
          <a:bodyPr wrap="square" rtlCol="0">
            <a:spAutoFit/>
          </a:bodyPr>
          <a:lstStyle/>
          <a:p>
            <a:r>
              <a:rPr lang="en-IN" sz="600" dirty="0"/>
              <a:t>Bibliography</a:t>
            </a:r>
          </a:p>
          <a:p>
            <a:r>
              <a:rPr lang="en-IN" sz="600" dirty="0" err="1"/>
              <a:t>Acaai</a:t>
            </a:r>
            <a:r>
              <a:rPr lang="en-IN" sz="600" dirty="0"/>
              <a:t>, (2022)</a:t>
            </a:r>
            <a:r>
              <a:rPr lang="en-IN" sz="600" i="1" dirty="0"/>
              <a:t> Food Allergies | Causes, Symptoms &amp; Treatment | ACAAI Public Website</a:t>
            </a:r>
            <a:r>
              <a:rPr lang="en-IN" sz="600" dirty="0"/>
              <a:t> Available at: https://acaai.org/allergies/allergic-conditions/food/ (Accessed: 14 June 2022).</a:t>
            </a:r>
          </a:p>
          <a:p>
            <a:r>
              <a:rPr lang="en-IN" sz="600" dirty="0"/>
              <a:t>School of wok, (2022)</a:t>
            </a:r>
            <a:r>
              <a:rPr lang="en-IN" sz="600" i="1" dirty="0"/>
              <a:t> Green Mango and Prawn Salad</a:t>
            </a:r>
            <a:r>
              <a:rPr lang="en-IN" sz="600" dirty="0"/>
              <a:t> Available at: https://schoolofwok.co.uk/tips-and-recipes/green-mango-and-prawn-salad (Accessed: 14 June 2022).</a:t>
            </a:r>
          </a:p>
          <a:p>
            <a:r>
              <a:rPr lang="en-IN" sz="600" dirty="0"/>
              <a:t>Serious Eats</a:t>
            </a:r>
            <a:r>
              <a:rPr lang="en-IN" sz="600" i="1" dirty="0"/>
              <a:t> </a:t>
            </a:r>
            <a:r>
              <a:rPr lang="en-IN" sz="600" dirty="0"/>
              <a:t>(2022)</a:t>
            </a:r>
            <a:r>
              <a:rPr lang="en-IN" sz="600" i="1" dirty="0"/>
              <a:t> Chicken Pepper Fry Recipe</a:t>
            </a:r>
            <a:r>
              <a:rPr lang="en-IN" sz="600" dirty="0"/>
              <a:t> Available at: https://www.seriouseats.com/beyond-curry-chicken-pepper-fry-recipe (Accessed: 14 June 2022).</a:t>
            </a:r>
          </a:p>
          <a:p>
            <a:r>
              <a:rPr lang="en-IN" sz="600" dirty="0"/>
              <a:t>Tbsp (2022) </a:t>
            </a:r>
            <a:r>
              <a:rPr lang="en-IN" sz="600" i="1" dirty="0"/>
              <a:t>Mexican Chicken Pasta Bake</a:t>
            </a:r>
            <a:r>
              <a:rPr lang="en-IN" sz="600" dirty="0"/>
              <a:t> Available at: https://www.tablespoon.com/recipes/mexican-chicken-pasta-bake/f6b45196-f850-4a39-82d2-c7c24378e927 (Accessed: 14 June 2022).</a:t>
            </a:r>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1F497D"/>
      </a:dk2>
      <a:lt2>
        <a:srgbClr val="EEECE1"/>
      </a:lt2>
      <a:accent1>
        <a:srgbClr val="4F81BD"/>
      </a:accent1>
      <a:accent2>
        <a:srgbClr val="D99694"/>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TotalTime>
  <Words>1234</Words>
  <Application>Microsoft Office PowerPoint</Application>
  <PresentationFormat>A4 Paper (210x297 mm)</PresentationFormat>
  <Paragraphs>103</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ramona balan</cp:lastModifiedBy>
  <cp:revision>2</cp:revision>
  <dcterms:created xsi:type="dcterms:W3CDTF">2006-08-16T00:00:00Z</dcterms:created>
  <dcterms:modified xsi:type="dcterms:W3CDTF">2022-06-16T11:31:30Z</dcterms:modified>
</cp:coreProperties>
</file>