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4" r:id="rId3"/>
    <p:sldId id="263" r:id="rId4"/>
    <p:sldId id="258" r:id="rId5"/>
    <p:sldId id="259" r:id="rId6"/>
    <p:sldId id="260" r:id="rId7"/>
    <p:sldId id="261" r:id="rId8"/>
    <p:sldId id="262"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man Ali" initials="UA" lastIdx="1" clrIdx="0">
    <p:extLst>
      <p:ext uri="{19B8F6BF-5375-455C-9EA6-DF929625EA0E}">
        <p15:presenceInfo xmlns:p15="http://schemas.microsoft.com/office/powerpoint/2012/main" userId="Usman Ali"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07" autoAdjust="0"/>
    <p:restoredTop sz="93817" autoAdjust="0"/>
  </p:normalViewPr>
  <p:slideViewPr>
    <p:cSldViewPr snapToGrid="0">
      <p:cViewPr>
        <p:scale>
          <a:sx n="70" d="100"/>
          <a:sy n="70" d="100"/>
        </p:scale>
        <p:origin x="43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5-12T11:06:59.671"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183AE9-99C1-4831-BB48-D469A7DDF2F8}" type="datetimeFigureOut">
              <a:rPr lang="en-GB" smtClean="0"/>
              <a:t>12/05/2019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D24189-9C81-4EEC-97A2-CF1FD56AD1E5}" type="slidenum">
              <a:rPr lang="en-GB" smtClean="0"/>
              <a:t>‹#›</a:t>
            </a:fld>
            <a:endParaRPr lang="en-GB"/>
          </a:p>
        </p:txBody>
      </p:sp>
    </p:spTree>
    <p:extLst>
      <p:ext uri="{BB962C8B-B14F-4D97-AF65-F5344CB8AC3E}">
        <p14:creationId xmlns:p14="http://schemas.microsoft.com/office/powerpoint/2010/main" val="3278108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D24189-9C81-4EEC-97A2-CF1FD56AD1E5}" type="slidenum">
              <a:rPr lang="en-GB" smtClean="0"/>
              <a:t>3</a:t>
            </a:fld>
            <a:endParaRPr lang="en-GB"/>
          </a:p>
        </p:txBody>
      </p:sp>
    </p:spTree>
    <p:extLst>
      <p:ext uri="{BB962C8B-B14F-4D97-AF65-F5344CB8AC3E}">
        <p14:creationId xmlns:p14="http://schemas.microsoft.com/office/powerpoint/2010/main" val="182394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D24189-9C81-4EEC-97A2-CF1FD56AD1E5}" type="slidenum">
              <a:rPr lang="en-GB" smtClean="0"/>
              <a:t>4</a:t>
            </a:fld>
            <a:endParaRPr lang="en-GB"/>
          </a:p>
        </p:txBody>
      </p:sp>
    </p:spTree>
    <p:extLst>
      <p:ext uri="{BB962C8B-B14F-4D97-AF65-F5344CB8AC3E}">
        <p14:creationId xmlns:p14="http://schemas.microsoft.com/office/powerpoint/2010/main" val="562348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5/12/2019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2D5AB27-4B81-472D-A0EE-40F772DC85F2}"/>
              </a:ext>
            </a:extLst>
          </p:cNvPr>
          <p:cNvSpPr/>
          <p:nvPr/>
        </p:nvSpPr>
        <p:spPr>
          <a:xfrm>
            <a:off x="2193214" y="1396760"/>
            <a:ext cx="8815235" cy="1862048"/>
          </a:xfrm>
          <a:prstGeom prst="rect">
            <a:avLst/>
          </a:prstGeom>
          <a:noFill/>
        </p:spPr>
        <p:txBody>
          <a:bodyPr wrap="none" lIns="91440" tIns="45720" rIns="91440" bIns="45720">
            <a:spAutoFit/>
          </a:bodyPr>
          <a:lstStyle/>
          <a:p>
            <a:pPr algn="ctr"/>
            <a:r>
              <a:rPr lang="en-US" sz="11500" dirty="0">
                <a:ln w="0"/>
                <a:gradFill>
                  <a:gsLst>
                    <a:gs pos="21000">
                      <a:srgbClr val="53575C"/>
                    </a:gs>
                    <a:gs pos="88000">
                      <a:srgbClr val="C5C7CA"/>
                    </a:gs>
                  </a:gsLst>
                  <a:lin ang="5400000"/>
                </a:gradFill>
                <a:latin typeface="Aharoni" panose="02010803020104030203" pitchFamily="2" charset="-79"/>
                <a:cs typeface="Aharoni" panose="02010803020104030203" pitchFamily="2" charset="-79"/>
              </a:rPr>
              <a:t>LION KINGS</a:t>
            </a:r>
            <a:endParaRPr lang="en-US" sz="11500" b="0" cap="none" spc="0" dirty="0">
              <a:ln w="0"/>
              <a:gradFill>
                <a:gsLst>
                  <a:gs pos="21000">
                    <a:srgbClr val="53575C"/>
                  </a:gs>
                  <a:gs pos="88000">
                    <a:srgbClr val="C5C7CA"/>
                  </a:gs>
                </a:gsLst>
                <a:lin ang="5400000"/>
              </a:gradFill>
              <a:effectLst/>
              <a:latin typeface="Aharoni" panose="02010803020104030203" pitchFamily="2" charset="-79"/>
              <a:cs typeface="Aharoni" panose="02010803020104030203" pitchFamily="2" charset="-79"/>
            </a:endParaRPr>
          </a:p>
        </p:txBody>
      </p:sp>
      <p:sp>
        <p:nvSpPr>
          <p:cNvPr id="9" name="Rectangle 8">
            <a:extLst>
              <a:ext uri="{FF2B5EF4-FFF2-40B4-BE49-F238E27FC236}">
                <a16:creationId xmlns:a16="http://schemas.microsoft.com/office/drawing/2014/main" id="{2816BCEC-541F-4AFE-901C-E5C2E2631D85}"/>
              </a:ext>
            </a:extLst>
          </p:cNvPr>
          <p:cNvSpPr/>
          <p:nvPr/>
        </p:nvSpPr>
        <p:spPr>
          <a:xfrm>
            <a:off x="3757953" y="3543819"/>
            <a:ext cx="1175322" cy="923330"/>
          </a:xfrm>
          <a:prstGeom prst="rect">
            <a:avLst/>
          </a:prstGeom>
          <a:noFill/>
        </p:spPr>
        <p:txBody>
          <a:bodyPr wrap="none" lIns="91440" tIns="45720" rIns="91440" bIns="45720">
            <a:spAutoFit/>
          </a:bodyPr>
          <a:lstStyle/>
          <a:p>
            <a:pPr algn="ctr"/>
            <a:r>
              <a:rPr lang="en-US" sz="5400" dirty="0">
                <a:ln w="0"/>
                <a:gradFill>
                  <a:gsLst>
                    <a:gs pos="21000">
                      <a:srgbClr val="53575C"/>
                    </a:gs>
                    <a:gs pos="88000">
                      <a:srgbClr val="C5C7CA"/>
                    </a:gs>
                  </a:gsLst>
                  <a:lin ang="5400000"/>
                </a:gradFill>
              </a:rPr>
              <a:t>ALI</a:t>
            </a:r>
            <a:endParaRPr lang="en-US" sz="5400" b="0" cap="none" spc="0" dirty="0">
              <a:ln w="0"/>
              <a:gradFill>
                <a:gsLst>
                  <a:gs pos="21000">
                    <a:srgbClr val="53575C"/>
                  </a:gs>
                  <a:gs pos="88000">
                    <a:srgbClr val="C5C7CA"/>
                  </a:gs>
                </a:gsLst>
                <a:lin ang="5400000"/>
              </a:gradFill>
              <a:effectLst/>
            </a:endParaRPr>
          </a:p>
        </p:txBody>
      </p:sp>
      <p:sp>
        <p:nvSpPr>
          <p:cNvPr id="10" name="Rectangle 9">
            <a:extLst>
              <a:ext uri="{FF2B5EF4-FFF2-40B4-BE49-F238E27FC236}">
                <a16:creationId xmlns:a16="http://schemas.microsoft.com/office/drawing/2014/main" id="{1B5D4075-FD16-416C-AC7C-0BF6A9B65B73}"/>
              </a:ext>
            </a:extLst>
          </p:cNvPr>
          <p:cNvSpPr/>
          <p:nvPr/>
        </p:nvSpPr>
        <p:spPr>
          <a:xfrm>
            <a:off x="2869252" y="4576183"/>
            <a:ext cx="2896947"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AMIRAH</a:t>
            </a:r>
          </a:p>
        </p:txBody>
      </p:sp>
      <p:sp>
        <p:nvSpPr>
          <p:cNvPr id="11" name="Rectangle 10">
            <a:extLst>
              <a:ext uri="{FF2B5EF4-FFF2-40B4-BE49-F238E27FC236}">
                <a16:creationId xmlns:a16="http://schemas.microsoft.com/office/drawing/2014/main" id="{DAD15B8F-A101-4316-ADCC-2C233E78C165}"/>
              </a:ext>
            </a:extLst>
          </p:cNvPr>
          <p:cNvSpPr/>
          <p:nvPr/>
        </p:nvSpPr>
        <p:spPr>
          <a:xfrm>
            <a:off x="2909163" y="5717581"/>
            <a:ext cx="2872902"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AMAAN</a:t>
            </a:r>
          </a:p>
        </p:txBody>
      </p:sp>
      <p:sp>
        <p:nvSpPr>
          <p:cNvPr id="12" name="Rectangle 11">
            <a:extLst>
              <a:ext uri="{FF2B5EF4-FFF2-40B4-BE49-F238E27FC236}">
                <a16:creationId xmlns:a16="http://schemas.microsoft.com/office/drawing/2014/main" id="{EF568F23-2B77-404C-AB91-854865C2A586}"/>
              </a:ext>
            </a:extLst>
          </p:cNvPr>
          <p:cNvSpPr/>
          <p:nvPr/>
        </p:nvSpPr>
        <p:spPr>
          <a:xfrm>
            <a:off x="7673017" y="3543819"/>
            <a:ext cx="1970412" cy="923330"/>
          </a:xfrm>
          <a:prstGeom prst="rect">
            <a:avLst/>
          </a:prstGeom>
          <a:noFill/>
        </p:spPr>
        <p:txBody>
          <a:bodyPr wrap="none" lIns="91440" tIns="45720" rIns="91440" bIns="45720">
            <a:spAutoFit/>
          </a:bodyPr>
          <a:lstStyle/>
          <a:p>
            <a:pPr algn="ctr"/>
            <a:r>
              <a:rPr lang="en-US" sz="5400" dirty="0">
                <a:ln w="0"/>
                <a:gradFill>
                  <a:gsLst>
                    <a:gs pos="21000">
                      <a:srgbClr val="53575C"/>
                    </a:gs>
                    <a:gs pos="88000">
                      <a:srgbClr val="C5C7CA"/>
                    </a:gs>
                  </a:gsLst>
                  <a:lin ang="5400000"/>
                </a:gradFill>
              </a:rPr>
              <a:t>BILKIS</a:t>
            </a:r>
            <a:endParaRPr lang="en-US" sz="5400" b="0" cap="none" spc="0" dirty="0">
              <a:ln w="0"/>
              <a:gradFill>
                <a:gsLst>
                  <a:gs pos="21000">
                    <a:srgbClr val="53575C"/>
                  </a:gs>
                  <a:gs pos="88000">
                    <a:srgbClr val="C5C7CA"/>
                  </a:gs>
                </a:gsLst>
                <a:lin ang="5400000"/>
              </a:gradFill>
              <a:effectLst/>
            </a:endParaRPr>
          </a:p>
        </p:txBody>
      </p:sp>
      <p:sp>
        <p:nvSpPr>
          <p:cNvPr id="13" name="Rectangle 12">
            <a:extLst>
              <a:ext uri="{FF2B5EF4-FFF2-40B4-BE49-F238E27FC236}">
                <a16:creationId xmlns:a16="http://schemas.microsoft.com/office/drawing/2014/main" id="{A559912A-9883-44D1-9465-E85BF20D3A4E}"/>
              </a:ext>
            </a:extLst>
          </p:cNvPr>
          <p:cNvSpPr/>
          <p:nvPr/>
        </p:nvSpPr>
        <p:spPr>
          <a:xfrm>
            <a:off x="7603694" y="4576183"/>
            <a:ext cx="1915910" cy="923330"/>
          </a:xfrm>
          <a:prstGeom prst="rect">
            <a:avLst/>
          </a:prstGeom>
          <a:noFill/>
        </p:spPr>
        <p:txBody>
          <a:bodyPr wrap="none" lIns="91440" tIns="45720" rIns="91440" bIns="45720">
            <a:spAutoFit/>
          </a:bodyPr>
          <a:lstStyle/>
          <a:p>
            <a:pPr algn="ctr"/>
            <a:r>
              <a:rPr lang="en-US" sz="5400" dirty="0">
                <a:ln w="0"/>
                <a:gradFill>
                  <a:gsLst>
                    <a:gs pos="21000">
                      <a:srgbClr val="53575C"/>
                    </a:gs>
                    <a:gs pos="88000">
                      <a:srgbClr val="C5C7CA"/>
                    </a:gs>
                  </a:gsLst>
                  <a:lin ang="5400000"/>
                </a:gradFill>
              </a:rPr>
              <a:t>JANE</a:t>
            </a:r>
            <a:endParaRPr lang="en-US" sz="5400" b="0" cap="none" spc="0" dirty="0">
              <a:ln w="0"/>
              <a:gradFill>
                <a:gsLst>
                  <a:gs pos="21000">
                    <a:srgbClr val="53575C"/>
                  </a:gs>
                  <a:gs pos="88000">
                    <a:srgbClr val="C5C7CA"/>
                  </a:gs>
                </a:gsLst>
                <a:lin ang="5400000"/>
              </a:gradFill>
              <a:effectLst/>
            </a:endParaRPr>
          </a:p>
        </p:txBody>
      </p:sp>
      <p:sp>
        <p:nvSpPr>
          <p:cNvPr id="14" name="Rectangle 13">
            <a:extLst>
              <a:ext uri="{FF2B5EF4-FFF2-40B4-BE49-F238E27FC236}">
                <a16:creationId xmlns:a16="http://schemas.microsoft.com/office/drawing/2014/main" id="{ADDD0B6A-DD18-408B-B2A5-82441FB25F8D}"/>
              </a:ext>
            </a:extLst>
          </p:cNvPr>
          <p:cNvSpPr/>
          <p:nvPr/>
        </p:nvSpPr>
        <p:spPr>
          <a:xfrm>
            <a:off x="7352023" y="5717581"/>
            <a:ext cx="2364750" cy="923330"/>
          </a:xfrm>
          <a:prstGeom prst="rect">
            <a:avLst/>
          </a:prstGeom>
          <a:noFill/>
        </p:spPr>
        <p:txBody>
          <a:bodyPr wrap="none" lIns="91440" tIns="45720" rIns="91440" bIns="45720">
            <a:spAutoFit/>
          </a:bodyPr>
          <a:lstStyle/>
          <a:p>
            <a:pPr algn="ctr"/>
            <a:r>
              <a:rPr lang="en-US" sz="5400" dirty="0">
                <a:ln w="0"/>
                <a:gradFill>
                  <a:gsLst>
                    <a:gs pos="21000">
                      <a:srgbClr val="53575C"/>
                    </a:gs>
                    <a:gs pos="88000">
                      <a:srgbClr val="C5C7CA"/>
                    </a:gs>
                  </a:gsLst>
                  <a:lin ang="5400000"/>
                </a:gradFill>
              </a:rPr>
              <a:t>ELISHA</a:t>
            </a:r>
            <a:endParaRPr lang="en-US" sz="5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184043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8"/>
                                        </p:tgtEl>
                                        <p:attrNameLst>
                                          <p:attrName>style.color</p:attrName>
                                        </p:attrNameLst>
                                      </p:cBhvr>
                                      <p:to>
                                        <a:schemeClr val="accent2"/>
                                      </p:to>
                                    </p:animClr>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fltVal val="0"/>
                                          </p:val>
                                        </p:tav>
                                        <p:tav tm="100000">
                                          <p:val>
                                            <p:strVal val="#ppt_h"/>
                                          </p:val>
                                        </p:tav>
                                      </p:tavLst>
                                    </p:anim>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500" fill="hold"/>
                                        <p:tgtEl>
                                          <p:spTgt spid="10"/>
                                        </p:tgtEl>
                                        <p:attrNameLst>
                                          <p:attrName>ppt_w</p:attrName>
                                        </p:attrNameLst>
                                      </p:cBhvr>
                                      <p:tavLst>
                                        <p:tav tm="0">
                                          <p:val>
                                            <p:fltVal val="0"/>
                                          </p:val>
                                        </p:tav>
                                        <p:tav tm="100000">
                                          <p:val>
                                            <p:strVal val="#ppt_w"/>
                                          </p:val>
                                        </p:tav>
                                      </p:tavLst>
                                    </p:anim>
                                    <p:anim calcmode="lin" valueType="num">
                                      <p:cBhvr>
                                        <p:cTn id="19" dur="500" fill="hold"/>
                                        <p:tgtEl>
                                          <p:spTgt spid="10"/>
                                        </p:tgtEl>
                                        <p:attrNameLst>
                                          <p:attrName>ppt_h</p:attrName>
                                        </p:attrNameLst>
                                      </p:cBhvr>
                                      <p:tavLst>
                                        <p:tav tm="0">
                                          <p:val>
                                            <p:fltVal val="0"/>
                                          </p:val>
                                        </p:tav>
                                        <p:tav tm="100000">
                                          <p:val>
                                            <p:strVal val="#ppt_h"/>
                                          </p:val>
                                        </p:tav>
                                      </p:tavLst>
                                    </p:anim>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p:cTn id="25" dur="500" fill="hold"/>
                                        <p:tgtEl>
                                          <p:spTgt spid="11"/>
                                        </p:tgtEl>
                                        <p:attrNameLst>
                                          <p:attrName>ppt_w</p:attrName>
                                        </p:attrNameLst>
                                      </p:cBhvr>
                                      <p:tavLst>
                                        <p:tav tm="0">
                                          <p:val>
                                            <p:fltVal val="0"/>
                                          </p:val>
                                        </p:tav>
                                        <p:tav tm="100000">
                                          <p:val>
                                            <p:strVal val="#ppt_w"/>
                                          </p:val>
                                        </p:tav>
                                      </p:tavLst>
                                    </p:anim>
                                    <p:anim calcmode="lin" valueType="num">
                                      <p:cBhvr>
                                        <p:cTn id="26" dur="500" fill="hold"/>
                                        <p:tgtEl>
                                          <p:spTgt spid="11"/>
                                        </p:tgtEl>
                                        <p:attrNameLst>
                                          <p:attrName>ppt_h</p:attrName>
                                        </p:attrNameLst>
                                      </p:cBhvr>
                                      <p:tavLst>
                                        <p:tav tm="0">
                                          <p:val>
                                            <p:fltVal val="0"/>
                                          </p:val>
                                        </p:tav>
                                        <p:tav tm="100000">
                                          <p:val>
                                            <p:strVal val="#ppt_h"/>
                                          </p:val>
                                        </p:tav>
                                      </p:tavLst>
                                    </p:anim>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 calcmode="lin" valueType="num">
                                      <p:cBhvr>
                                        <p:cTn id="46" dur="500" fill="hold"/>
                                        <p:tgtEl>
                                          <p:spTgt spid="14"/>
                                        </p:tgtEl>
                                        <p:attrNameLst>
                                          <p:attrName>ppt_w</p:attrName>
                                        </p:attrNameLst>
                                      </p:cBhvr>
                                      <p:tavLst>
                                        <p:tav tm="0">
                                          <p:val>
                                            <p:fltVal val="0"/>
                                          </p:val>
                                        </p:tav>
                                        <p:tav tm="100000">
                                          <p:val>
                                            <p:strVal val="#ppt_w"/>
                                          </p:val>
                                        </p:tav>
                                      </p:tavLst>
                                    </p:anim>
                                    <p:anim calcmode="lin" valueType="num">
                                      <p:cBhvr>
                                        <p:cTn id="47" dur="500" fill="hold"/>
                                        <p:tgtEl>
                                          <p:spTgt spid="14"/>
                                        </p:tgtEl>
                                        <p:attrNameLst>
                                          <p:attrName>ppt_h</p:attrName>
                                        </p:attrNameLst>
                                      </p:cBhvr>
                                      <p:tavLst>
                                        <p:tav tm="0">
                                          <p:val>
                                            <p:fltVal val="0"/>
                                          </p:val>
                                        </p:tav>
                                        <p:tav tm="100000">
                                          <p:val>
                                            <p:strVal val="#ppt_h"/>
                                          </p:val>
                                        </p:tav>
                                      </p:tavLst>
                                    </p:anim>
                                    <p:animEffect transition="in" filter="fade">
                                      <p:cBhvr>
                                        <p:cTn id="4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0C70565-19E1-4420-A9E0-AE1516EB4E6C}"/>
              </a:ext>
            </a:extLst>
          </p:cNvPr>
          <p:cNvSpPr/>
          <p:nvPr/>
        </p:nvSpPr>
        <p:spPr>
          <a:xfrm>
            <a:off x="3440221" y="318065"/>
            <a:ext cx="6083718" cy="707886"/>
          </a:xfrm>
          <a:prstGeom prst="rect">
            <a:avLst/>
          </a:prstGeom>
          <a:noFill/>
        </p:spPr>
        <p:txBody>
          <a:bodyPr wrap="none" lIns="91440" tIns="45720" rIns="91440" bIns="45720">
            <a:spAutoFit/>
          </a:bodyPr>
          <a:lstStyle/>
          <a:p>
            <a:pPr algn="ctr"/>
            <a:r>
              <a:rPr lang="en-US" sz="4000" dirty="0">
                <a:ln w="0"/>
                <a:gradFill>
                  <a:gsLst>
                    <a:gs pos="21000">
                      <a:srgbClr val="53575C"/>
                    </a:gs>
                    <a:gs pos="88000">
                      <a:srgbClr val="C5C7CA"/>
                    </a:gs>
                  </a:gsLst>
                  <a:lin ang="5400000"/>
                </a:gradFill>
              </a:rPr>
              <a:t>INTRODUCTION (ELISHA)</a:t>
            </a:r>
            <a:endParaRPr lang="en-US" sz="4000" b="0" cap="none" spc="0" dirty="0">
              <a:ln w="0"/>
              <a:gradFill>
                <a:gsLst>
                  <a:gs pos="21000">
                    <a:srgbClr val="53575C"/>
                  </a:gs>
                  <a:gs pos="88000">
                    <a:srgbClr val="C5C7CA"/>
                  </a:gs>
                </a:gsLst>
                <a:lin ang="5400000"/>
              </a:gradFill>
              <a:effectLst/>
            </a:endParaRPr>
          </a:p>
        </p:txBody>
      </p:sp>
      <p:sp>
        <p:nvSpPr>
          <p:cNvPr id="5" name="Rectangle 4">
            <a:extLst>
              <a:ext uri="{FF2B5EF4-FFF2-40B4-BE49-F238E27FC236}">
                <a16:creationId xmlns:a16="http://schemas.microsoft.com/office/drawing/2014/main" id="{EA358835-990F-4EE2-A5B9-FBA8DD88F043}"/>
              </a:ext>
            </a:extLst>
          </p:cNvPr>
          <p:cNvSpPr/>
          <p:nvPr/>
        </p:nvSpPr>
        <p:spPr>
          <a:xfrm>
            <a:off x="2168923" y="1240650"/>
            <a:ext cx="9012404" cy="707886"/>
          </a:xfrm>
          <a:prstGeom prst="rect">
            <a:avLst/>
          </a:prstGeom>
          <a:noFill/>
        </p:spPr>
        <p:txBody>
          <a:bodyPr wrap="none" lIns="91440" tIns="45720" rIns="91440" bIns="45720">
            <a:spAutoFit/>
          </a:bodyPr>
          <a:lstStyle/>
          <a:p>
            <a:pPr algn="ctr"/>
            <a:r>
              <a:rPr lang="en-US" sz="4000" dirty="0">
                <a:ln w="0"/>
                <a:gradFill>
                  <a:gsLst>
                    <a:gs pos="21000">
                      <a:srgbClr val="53575C"/>
                    </a:gs>
                    <a:gs pos="88000">
                      <a:srgbClr val="C5C7CA"/>
                    </a:gs>
                  </a:gsLst>
                  <a:lin ang="5400000"/>
                </a:gradFill>
              </a:rPr>
              <a:t>BENEFITS OF TEAM WORKING (JANE)</a:t>
            </a:r>
            <a:endParaRPr lang="en-US" sz="4000" b="0" cap="none" spc="0" dirty="0">
              <a:ln w="0"/>
              <a:gradFill>
                <a:gsLst>
                  <a:gs pos="21000">
                    <a:srgbClr val="53575C"/>
                  </a:gs>
                  <a:gs pos="88000">
                    <a:srgbClr val="C5C7CA"/>
                  </a:gs>
                </a:gsLst>
                <a:lin ang="5400000"/>
              </a:gradFill>
              <a:effectLst/>
            </a:endParaRPr>
          </a:p>
        </p:txBody>
      </p:sp>
      <p:sp>
        <p:nvSpPr>
          <p:cNvPr id="6" name="Rectangle 5">
            <a:extLst>
              <a:ext uri="{FF2B5EF4-FFF2-40B4-BE49-F238E27FC236}">
                <a16:creationId xmlns:a16="http://schemas.microsoft.com/office/drawing/2014/main" id="{65A35DD0-55FF-42B1-A69B-667FB56F52BD}"/>
              </a:ext>
            </a:extLst>
          </p:cNvPr>
          <p:cNvSpPr/>
          <p:nvPr/>
        </p:nvSpPr>
        <p:spPr>
          <a:xfrm>
            <a:off x="1413088" y="2081758"/>
            <a:ext cx="10778912" cy="707886"/>
          </a:xfrm>
          <a:prstGeom prst="rect">
            <a:avLst/>
          </a:prstGeom>
          <a:noFill/>
        </p:spPr>
        <p:txBody>
          <a:bodyPr wrap="none" lIns="91440" tIns="45720" rIns="91440" bIns="45720">
            <a:spAutoFit/>
          </a:bodyPr>
          <a:lstStyle/>
          <a:p>
            <a:pPr algn="ctr"/>
            <a:r>
              <a:rPr lang="en-US" sz="4000" dirty="0">
                <a:ln w="0"/>
                <a:gradFill>
                  <a:gsLst>
                    <a:gs pos="21000">
                      <a:srgbClr val="53575C"/>
                    </a:gs>
                    <a:gs pos="88000">
                      <a:srgbClr val="C5C7CA"/>
                    </a:gs>
                  </a:gsLst>
                  <a:lin ang="5400000"/>
                </a:gradFill>
              </a:rPr>
              <a:t>STAGES OF TEAM DEVELOPMENT (AMIRAH) </a:t>
            </a:r>
            <a:endParaRPr lang="en-US" sz="4000" b="0" cap="none" spc="0" dirty="0">
              <a:ln w="0"/>
              <a:gradFill>
                <a:gsLst>
                  <a:gs pos="21000">
                    <a:srgbClr val="53575C"/>
                  </a:gs>
                  <a:gs pos="88000">
                    <a:srgbClr val="C5C7CA"/>
                  </a:gs>
                </a:gsLst>
                <a:lin ang="5400000"/>
              </a:gradFill>
              <a:effectLst/>
            </a:endParaRPr>
          </a:p>
        </p:txBody>
      </p:sp>
      <p:sp>
        <p:nvSpPr>
          <p:cNvPr id="7" name="Rectangle 6">
            <a:extLst>
              <a:ext uri="{FF2B5EF4-FFF2-40B4-BE49-F238E27FC236}">
                <a16:creationId xmlns:a16="http://schemas.microsoft.com/office/drawing/2014/main" id="{7DB542BB-FBA2-4C07-9815-3B31A5605595}"/>
              </a:ext>
            </a:extLst>
          </p:cNvPr>
          <p:cNvSpPr/>
          <p:nvPr/>
        </p:nvSpPr>
        <p:spPr>
          <a:xfrm>
            <a:off x="4256952" y="3006527"/>
            <a:ext cx="4450256" cy="707886"/>
          </a:xfrm>
          <a:prstGeom prst="rect">
            <a:avLst/>
          </a:prstGeom>
          <a:noFill/>
        </p:spPr>
        <p:txBody>
          <a:bodyPr wrap="none" lIns="91440" tIns="45720" rIns="91440" bIns="45720">
            <a:spAutoFit/>
          </a:bodyPr>
          <a:lstStyle/>
          <a:p>
            <a:pPr algn="ctr"/>
            <a:r>
              <a:rPr lang="en-US" sz="4000" b="0" cap="none" spc="0" dirty="0">
                <a:ln w="0"/>
                <a:gradFill>
                  <a:gsLst>
                    <a:gs pos="21000">
                      <a:srgbClr val="53575C"/>
                    </a:gs>
                    <a:gs pos="88000">
                      <a:srgbClr val="C5C7CA"/>
                    </a:gs>
                  </a:gsLst>
                  <a:lin ang="5400000"/>
                </a:gradFill>
                <a:effectLst/>
              </a:rPr>
              <a:t>TEAM ROLES (ALI)</a:t>
            </a:r>
          </a:p>
        </p:txBody>
      </p:sp>
      <p:sp>
        <p:nvSpPr>
          <p:cNvPr id="8" name="Rectangle 7">
            <a:extLst>
              <a:ext uri="{FF2B5EF4-FFF2-40B4-BE49-F238E27FC236}">
                <a16:creationId xmlns:a16="http://schemas.microsoft.com/office/drawing/2014/main" id="{1690E4C1-77E8-40BD-B8D8-1C59CDF2D74B}"/>
              </a:ext>
            </a:extLst>
          </p:cNvPr>
          <p:cNvSpPr/>
          <p:nvPr/>
        </p:nvSpPr>
        <p:spPr>
          <a:xfrm>
            <a:off x="1498848" y="3997907"/>
            <a:ext cx="10607391" cy="707886"/>
          </a:xfrm>
          <a:prstGeom prst="rect">
            <a:avLst/>
          </a:prstGeom>
          <a:noFill/>
        </p:spPr>
        <p:txBody>
          <a:bodyPr wrap="none" lIns="91440" tIns="45720" rIns="91440" bIns="45720">
            <a:spAutoFit/>
          </a:bodyPr>
          <a:lstStyle/>
          <a:p>
            <a:pPr algn="ctr"/>
            <a:r>
              <a:rPr lang="en-US" sz="4000" b="0" cap="none" spc="0" dirty="0">
                <a:ln w="0"/>
                <a:gradFill>
                  <a:gsLst>
                    <a:gs pos="21000">
                      <a:srgbClr val="53575C"/>
                    </a:gs>
                    <a:gs pos="88000">
                      <a:srgbClr val="C5C7CA"/>
                    </a:gs>
                  </a:gsLst>
                  <a:lin ang="5400000"/>
                </a:gradFill>
                <a:effectLst/>
              </a:rPr>
              <a:t>SUCCESSFUL TEAM DEVELOPMENT (ELISHA)</a:t>
            </a:r>
          </a:p>
        </p:txBody>
      </p:sp>
      <p:sp>
        <p:nvSpPr>
          <p:cNvPr id="9" name="Rectangle 8">
            <a:extLst>
              <a:ext uri="{FF2B5EF4-FFF2-40B4-BE49-F238E27FC236}">
                <a16:creationId xmlns:a16="http://schemas.microsoft.com/office/drawing/2014/main" id="{2052D976-3EDA-4EF8-AEEB-9F95CB1D275F}"/>
              </a:ext>
            </a:extLst>
          </p:cNvPr>
          <p:cNvSpPr/>
          <p:nvPr/>
        </p:nvSpPr>
        <p:spPr>
          <a:xfrm>
            <a:off x="1413088" y="4989287"/>
            <a:ext cx="10312438" cy="707886"/>
          </a:xfrm>
          <a:prstGeom prst="rect">
            <a:avLst/>
          </a:prstGeom>
          <a:noFill/>
        </p:spPr>
        <p:txBody>
          <a:bodyPr wrap="none" lIns="91440" tIns="45720" rIns="91440" bIns="45720">
            <a:spAutoFit/>
          </a:bodyPr>
          <a:lstStyle/>
          <a:p>
            <a:pPr algn="ctr"/>
            <a:r>
              <a:rPr lang="en-US" sz="4000" b="0" cap="none" spc="0" dirty="0">
                <a:ln w="0"/>
                <a:gradFill>
                  <a:gsLst>
                    <a:gs pos="21000">
                      <a:srgbClr val="53575C"/>
                    </a:gs>
                    <a:gs pos="88000">
                      <a:srgbClr val="C5C7CA"/>
                    </a:gs>
                  </a:gsLst>
                  <a:lin ang="5400000"/>
                </a:gradFill>
                <a:effectLst/>
              </a:rPr>
              <a:t>MANAGING CONFLICT (BILKIS &amp; AMAAN)</a:t>
            </a:r>
          </a:p>
        </p:txBody>
      </p:sp>
      <p:sp>
        <p:nvSpPr>
          <p:cNvPr id="10" name="Rectangle 9">
            <a:extLst>
              <a:ext uri="{FF2B5EF4-FFF2-40B4-BE49-F238E27FC236}">
                <a16:creationId xmlns:a16="http://schemas.microsoft.com/office/drawing/2014/main" id="{2A30ADE9-FBD0-4839-8AAA-ACAFC29B646C}"/>
              </a:ext>
            </a:extLst>
          </p:cNvPr>
          <p:cNvSpPr/>
          <p:nvPr/>
        </p:nvSpPr>
        <p:spPr>
          <a:xfrm>
            <a:off x="2318786" y="5904832"/>
            <a:ext cx="8501045" cy="707886"/>
          </a:xfrm>
          <a:prstGeom prst="rect">
            <a:avLst/>
          </a:prstGeom>
          <a:noFill/>
        </p:spPr>
        <p:txBody>
          <a:bodyPr wrap="none" lIns="91440" tIns="45720" rIns="91440" bIns="45720">
            <a:spAutoFit/>
          </a:bodyPr>
          <a:lstStyle/>
          <a:p>
            <a:pPr algn="ctr"/>
            <a:r>
              <a:rPr lang="en-US" sz="4000" b="0" cap="none" spc="0" dirty="0">
                <a:ln w="0"/>
                <a:gradFill>
                  <a:gsLst>
                    <a:gs pos="21000">
                      <a:srgbClr val="53575C"/>
                    </a:gs>
                    <a:gs pos="88000">
                      <a:srgbClr val="C5C7CA"/>
                    </a:gs>
                  </a:gsLst>
                  <a:lin ang="5400000"/>
                </a:gradFill>
                <a:effectLst/>
              </a:rPr>
              <a:t>CONCLUSION/SUMMARY (ELISHA)</a:t>
            </a:r>
          </a:p>
        </p:txBody>
      </p:sp>
    </p:spTree>
    <p:extLst>
      <p:ext uri="{BB962C8B-B14F-4D97-AF65-F5344CB8AC3E}">
        <p14:creationId xmlns:p14="http://schemas.microsoft.com/office/powerpoint/2010/main" val="398176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E67F83-16A6-4481-8D9E-9F4C71C7A5D5}"/>
              </a:ext>
            </a:extLst>
          </p:cNvPr>
          <p:cNvSpPr/>
          <p:nvPr/>
        </p:nvSpPr>
        <p:spPr>
          <a:xfrm>
            <a:off x="2326640" y="544097"/>
            <a:ext cx="5267789" cy="923330"/>
          </a:xfrm>
          <a:prstGeom prst="rect">
            <a:avLst/>
          </a:prstGeom>
          <a:noFill/>
        </p:spPr>
        <p:txBody>
          <a:bodyPr wrap="none" lIns="91440" tIns="45720" rIns="91440" bIns="45720">
            <a:spAutoFit/>
          </a:bodyPr>
          <a:lstStyle/>
          <a:p>
            <a:pPr algn="ctr"/>
            <a:r>
              <a:rPr lang="en-US" sz="5400" u="sng" dirty="0">
                <a:ln w="0"/>
                <a:gradFill>
                  <a:gsLst>
                    <a:gs pos="21000">
                      <a:srgbClr val="53575C"/>
                    </a:gs>
                    <a:gs pos="88000">
                      <a:srgbClr val="C5C7CA"/>
                    </a:gs>
                  </a:gsLst>
                  <a:lin ang="5400000"/>
                </a:gradFill>
              </a:rPr>
              <a:t>INTRODUCTION</a:t>
            </a:r>
          </a:p>
        </p:txBody>
      </p:sp>
      <p:sp>
        <p:nvSpPr>
          <p:cNvPr id="10" name="TextBox 9">
            <a:extLst>
              <a:ext uri="{FF2B5EF4-FFF2-40B4-BE49-F238E27FC236}">
                <a16:creationId xmlns:a16="http://schemas.microsoft.com/office/drawing/2014/main" id="{C64B71C8-A746-4215-8C43-D53BBDE7E469}"/>
              </a:ext>
            </a:extLst>
          </p:cNvPr>
          <p:cNvSpPr txBox="1"/>
          <p:nvPr/>
        </p:nvSpPr>
        <p:spPr>
          <a:xfrm>
            <a:off x="1442720" y="1569578"/>
            <a:ext cx="10749280" cy="1477328"/>
          </a:xfrm>
          <a:prstGeom prst="rect">
            <a:avLst/>
          </a:prstGeom>
          <a:noFill/>
        </p:spPr>
        <p:txBody>
          <a:bodyPr wrap="square" rtlCol="0">
            <a:spAutoFit/>
          </a:bodyPr>
          <a:lstStyle/>
          <a:p>
            <a:r>
              <a:rPr lang="en-GB" dirty="0"/>
              <a:t>For the duration of this presentation, my team and I will be discussing the key points of what it means to work effectively together in an organisation. Lion kings offer team development to various companies, also willing to offer solutions to benefit your organisation, followed by excellent training and advice. Our team is ready to help you become one of the most fluent and effective organisation in team working. </a:t>
            </a:r>
          </a:p>
        </p:txBody>
      </p:sp>
      <p:sp>
        <p:nvSpPr>
          <p:cNvPr id="11" name="TextBox 10">
            <a:extLst>
              <a:ext uri="{FF2B5EF4-FFF2-40B4-BE49-F238E27FC236}">
                <a16:creationId xmlns:a16="http://schemas.microsoft.com/office/drawing/2014/main" id="{7A7BB4C3-E120-441D-9F88-CB5C516562B6}"/>
              </a:ext>
            </a:extLst>
          </p:cNvPr>
          <p:cNvSpPr txBox="1"/>
          <p:nvPr/>
        </p:nvSpPr>
        <p:spPr>
          <a:xfrm>
            <a:off x="1513840" y="4198222"/>
            <a:ext cx="9956800" cy="2308324"/>
          </a:xfrm>
          <a:prstGeom prst="rect">
            <a:avLst/>
          </a:prstGeom>
          <a:noFill/>
        </p:spPr>
        <p:txBody>
          <a:bodyPr wrap="square" rtlCol="0">
            <a:spAutoFit/>
          </a:bodyPr>
          <a:lstStyle/>
          <a:p>
            <a:r>
              <a:rPr lang="en-GB" dirty="0"/>
              <a:t>Team work is a group of people coming together in a profession to achieve a common aim. For example, the team got together to put in place an action plan to help their customers. Team work requires each individual to have a purpose that will achieve the ultimate goal for the organisation that the team has put in place. In order for the team to be successful, every member will need to play their part and collaborate with one another for the over all goal to be achieved.  “Teamwork is generally understood as the willingness of a group of people to work together to achieve a common aim.” (The Happy Manager, 2019)</a:t>
            </a:r>
          </a:p>
        </p:txBody>
      </p:sp>
      <p:sp>
        <p:nvSpPr>
          <p:cNvPr id="12" name="Rectangle 11">
            <a:extLst>
              <a:ext uri="{FF2B5EF4-FFF2-40B4-BE49-F238E27FC236}">
                <a16:creationId xmlns:a16="http://schemas.microsoft.com/office/drawing/2014/main" id="{F1E44639-0716-4727-8F98-D0CB65796E2D}"/>
              </a:ext>
            </a:extLst>
          </p:cNvPr>
          <p:cNvSpPr/>
          <p:nvPr/>
        </p:nvSpPr>
        <p:spPr>
          <a:xfrm>
            <a:off x="2255520" y="3429000"/>
            <a:ext cx="4950394" cy="646331"/>
          </a:xfrm>
          <a:prstGeom prst="rect">
            <a:avLst/>
          </a:prstGeom>
          <a:noFill/>
        </p:spPr>
        <p:txBody>
          <a:bodyPr wrap="none" lIns="91440" tIns="45720" rIns="91440" bIns="45720">
            <a:spAutoFit/>
          </a:bodyPr>
          <a:lstStyle/>
          <a:p>
            <a:pPr algn="ctr"/>
            <a:r>
              <a:rPr lang="en-US" sz="3600" dirty="0">
                <a:ln w="0"/>
                <a:gradFill>
                  <a:gsLst>
                    <a:gs pos="21000">
                      <a:srgbClr val="53575C"/>
                    </a:gs>
                    <a:gs pos="88000">
                      <a:srgbClr val="C5C7CA"/>
                    </a:gs>
                  </a:gsLst>
                  <a:lin ang="5400000"/>
                </a:gradFill>
              </a:rPr>
              <a:t>WHAT IS TEAMWORK?</a:t>
            </a:r>
            <a:endParaRPr lang="en-US" sz="36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91497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1514" y="440267"/>
            <a:ext cx="9669635" cy="923330"/>
          </a:xfrm>
          <a:prstGeom prst="rect">
            <a:avLst/>
          </a:prstGeom>
          <a:noFill/>
        </p:spPr>
        <p:txBody>
          <a:bodyPr wrap="none" lIns="91440" tIns="45720" rIns="91440" bIns="45720">
            <a:spAutoFit/>
          </a:bodyPr>
          <a:lstStyle/>
          <a:p>
            <a:pPr algn="ctr"/>
            <a:r>
              <a:rPr lang="en-US" sz="5400" b="0" u="sng" cap="none" spc="0" dirty="0">
                <a:ln w="0"/>
                <a:gradFill>
                  <a:gsLst>
                    <a:gs pos="21000">
                      <a:srgbClr val="53575C"/>
                    </a:gs>
                    <a:gs pos="88000">
                      <a:srgbClr val="C5C7CA"/>
                    </a:gs>
                  </a:gsLst>
                  <a:lin ang="5400000"/>
                </a:gradFill>
                <a:effectLst/>
              </a:rPr>
              <a:t>BENEFITS OF TEAM WORKING</a:t>
            </a:r>
          </a:p>
        </p:txBody>
      </p:sp>
      <p:sp>
        <p:nvSpPr>
          <p:cNvPr id="6" name="TextBox 5">
            <a:extLst>
              <a:ext uri="{FF2B5EF4-FFF2-40B4-BE49-F238E27FC236}">
                <a16:creationId xmlns:a16="http://schemas.microsoft.com/office/drawing/2014/main" id="{4E6B074F-6985-4C0D-805B-4E828670FA59}"/>
              </a:ext>
            </a:extLst>
          </p:cNvPr>
          <p:cNvSpPr txBox="1"/>
          <p:nvPr/>
        </p:nvSpPr>
        <p:spPr>
          <a:xfrm>
            <a:off x="2255520" y="2026646"/>
            <a:ext cx="8178800" cy="646331"/>
          </a:xfrm>
          <a:prstGeom prst="rect">
            <a:avLst/>
          </a:prstGeom>
          <a:noFill/>
        </p:spPr>
        <p:txBody>
          <a:bodyPr wrap="square" rtlCol="0">
            <a:spAutoFit/>
          </a:bodyPr>
          <a:lstStyle/>
          <a:p>
            <a:r>
              <a:rPr lang="en-GB" dirty="0"/>
              <a:t>There are many benefits when it comes to team work, as the saying goes ‘two heads are better than one’. Some of the benefits are:  </a:t>
            </a:r>
          </a:p>
        </p:txBody>
      </p:sp>
      <p:sp>
        <p:nvSpPr>
          <p:cNvPr id="7" name="TextBox 6">
            <a:extLst>
              <a:ext uri="{FF2B5EF4-FFF2-40B4-BE49-F238E27FC236}">
                <a16:creationId xmlns:a16="http://schemas.microsoft.com/office/drawing/2014/main" id="{239EE4F1-7831-4F9F-B0A1-96E83FC469A2}"/>
              </a:ext>
            </a:extLst>
          </p:cNvPr>
          <p:cNvSpPr txBox="1"/>
          <p:nvPr/>
        </p:nvSpPr>
        <p:spPr>
          <a:xfrm>
            <a:off x="2768600" y="3090586"/>
            <a:ext cx="3332480" cy="369332"/>
          </a:xfrm>
          <a:prstGeom prst="rect">
            <a:avLst/>
          </a:prstGeom>
          <a:noFill/>
        </p:spPr>
        <p:txBody>
          <a:bodyPr wrap="square" rtlCol="0">
            <a:spAutoFit/>
          </a:bodyPr>
          <a:lstStyle/>
          <a:p>
            <a:pPr marL="285750" indent="-285750">
              <a:buFont typeface="Arial" panose="020B0604020202020204" pitchFamily="34" charset="0"/>
              <a:buChar char="•"/>
            </a:pPr>
            <a:r>
              <a:rPr lang="en-GB" dirty="0"/>
              <a:t>BETTER OUTCOMES</a:t>
            </a:r>
          </a:p>
        </p:txBody>
      </p:sp>
      <p:sp>
        <p:nvSpPr>
          <p:cNvPr id="8" name="TextBox 7">
            <a:extLst>
              <a:ext uri="{FF2B5EF4-FFF2-40B4-BE49-F238E27FC236}">
                <a16:creationId xmlns:a16="http://schemas.microsoft.com/office/drawing/2014/main" id="{D9CAC0F5-8EE6-4CAA-BD04-E84AE2BC0F91}"/>
              </a:ext>
            </a:extLst>
          </p:cNvPr>
          <p:cNvSpPr txBox="1"/>
          <p:nvPr/>
        </p:nvSpPr>
        <p:spPr>
          <a:xfrm>
            <a:off x="2768600" y="3698400"/>
            <a:ext cx="2794000" cy="369332"/>
          </a:xfrm>
          <a:prstGeom prst="rect">
            <a:avLst/>
          </a:prstGeom>
          <a:noFill/>
        </p:spPr>
        <p:txBody>
          <a:bodyPr wrap="square" rtlCol="0">
            <a:spAutoFit/>
          </a:bodyPr>
          <a:lstStyle/>
          <a:p>
            <a:pPr marL="285750" indent="-285750">
              <a:buFont typeface="Arial" panose="020B0604020202020204" pitchFamily="34" charset="0"/>
              <a:buChar char="•"/>
            </a:pPr>
            <a:r>
              <a:rPr lang="en-GB" dirty="0"/>
              <a:t>MUTUAL SUPPORT</a:t>
            </a:r>
          </a:p>
        </p:txBody>
      </p:sp>
      <p:sp>
        <p:nvSpPr>
          <p:cNvPr id="9" name="TextBox 8">
            <a:extLst>
              <a:ext uri="{FF2B5EF4-FFF2-40B4-BE49-F238E27FC236}">
                <a16:creationId xmlns:a16="http://schemas.microsoft.com/office/drawing/2014/main" id="{C3D59121-2A21-40D1-8655-4273F0FAD4C6}"/>
              </a:ext>
            </a:extLst>
          </p:cNvPr>
          <p:cNvSpPr txBox="1"/>
          <p:nvPr/>
        </p:nvSpPr>
        <p:spPr>
          <a:xfrm>
            <a:off x="2717800" y="4444722"/>
            <a:ext cx="4414520" cy="369332"/>
          </a:xfrm>
          <a:prstGeom prst="rect">
            <a:avLst/>
          </a:prstGeom>
          <a:noFill/>
        </p:spPr>
        <p:txBody>
          <a:bodyPr wrap="square" rtlCol="0">
            <a:spAutoFit/>
          </a:bodyPr>
          <a:lstStyle/>
          <a:p>
            <a:pPr marL="285750" indent="-285750">
              <a:buFont typeface="Arial" panose="020B0604020202020204" pitchFamily="34" charset="0"/>
              <a:buChar char="•"/>
            </a:pPr>
            <a:r>
              <a:rPr lang="en-GB" dirty="0"/>
              <a:t>STRONG RELATIONSHIPS</a:t>
            </a:r>
          </a:p>
        </p:txBody>
      </p:sp>
      <p:sp>
        <p:nvSpPr>
          <p:cNvPr id="10" name="TextBox 9">
            <a:extLst>
              <a:ext uri="{FF2B5EF4-FFF2-40B4-BE49-F238E27FC236}">
                <a16:creationId xmlns:a16="http://schemas.microsoft.com/office/drawing/2014/main" id="{9D9F8B54-AAC1-48BA-B7E9-C0FF5DEDC862}"/>
              </a:ext>
            </a:extLst>
          </p:cNvPr>
          <p:cNvSpPr txBox="1"/>
          <p:nvPr/>
        </p:nvSpPr>
        <p:spPr>
          <a:xfrm>
            <a:off x="7139940" y="3679309"/>
            <a:ext cx="2946400" cy="369332"/>
          </a:xfrm>
          <a:prstGeom prst="rect">
            <a:avLst/>
          </a:prstGeom>
          <a:noFill/>
        </p:spPr>
        <p:txBody>
          <a:bodyPr wrap="square" rtlCol="0">
            <a:spAutoFit/>
          </a:bodyPr>
          <a:lstStyle/>
          <a:p>
            <a:pPr marL="285750" indent="-285750">
              <a:buFont typeface="Arial" panose="020B0604020202020204" pitchFamily="34" charset="0"/>
              <a:buChar char="•"/>
            </a:pPr>
            <a:r>
              <a:rPr lang="en-GB" dirty="0"/>
              <a:t>IMPROVED SERVICE</a:t>
            </a:r>
          </a:p>
        </p:txBody>
      </p:sp>
      <p:sp>
        <p:nvSpPr>
          <p:cNvPr id="11" name="TextBox 10">
            <a:extLst>
              <a:ext uri="{FF2B5EF4-FFF2-40B4-BE49-F238E27FC236}">
                <a16:creationId xmlns:a16="http://schemas.microsoft.com/office/drawing/2014/main" id="{BF6B1747-DEC9-4C49-BE52-93854A55AAD9}"/>
              </a:ext>
            </a:extLst>
          </p:cNvPr>
          <p:cNvSpPr txBox="1"/>
          <p:nvPr/>
        </p:nvSpPr>
        <p:spPr>
          <a:xfrm>
            <a:off x="7139940" y="4444722"/>
            <a:ext cx="3835400" cy="369332"/>
          </a:xfrm>
          <a:prstGeom prst="rect">
            <a:avLst/>
          </a:prstGeom>
          <a:noFill/>
        </p:spPr>
        <p:txBody>
          <a:bodyPr wrap="square" rtlCol="0">
            <a:spAutoFit/>
          </a:bodyPr>
          <a:lstStyle/>
          <a:p>
            <a:pPr marL="285750" indent="-285750">
              <a:buFont typeface="Arial" panose="020B0604020202020204" pitchFamily="34" charset="0"/>
              <a:buChar char="•"/>
            </a:pPr>
            <a:r>
              <a:rPr lang="en-GB" dirty="0"/>
              <a:t>ADVANCES YOUR CAREER </a:t>
            </a:r>
          </a:p>
        </p:txBody>
      </p:sp>
      <p:sp>
        <p:nvSpPr>
          <p:cNvPr id="2" name="TextBox 1">
            <a:extLst>
              <a:ext uri="{FF2B5EF4-FFF2-40B4-BE49-F238E27FC236}">
                <a16:creationId xmlns:a16="http://schemas.microsoft.com/office/drawing/2014/main" id="{D82F1CEA-47F7-47B9-A0F6-83477F832A5D}"/>
              </a:ext>
            </a:extLst>
          </p:cNvPr>
          <p:cNvSpPr txBox="1"/>
          <p:nvPr/>
        </p:nvSpPr>
        <p:spPr>
          <a:xfrm>
            <a:off x="7132320" y="3100754"/>
            <a:ext cx="3302000" cy="369332"/>
          </a:xfrm>
          <a:prstGeom prst="rect">
            <a:avLst/>
          </a:prstGeom>
          <a:noFill/>
        </p:spPr>
        <p:txBody>
          <a:bodyPr wrap="square" rtlCol="0">
            <a:spAutoFit/>
          </a:bodyPr>
          <a:lstStyle/>
          <a:p>
            <a:pPr marL="285750" indent="-285750">
              <a:buFont typeface="Arial" panose="020B0604020202020204" pitchFamily="34" charset="0"/>
              <a:buChar char="•"/>
            </a:pPr>
            <a:r>
              <a:rPr lang="en-GB" dirty="0"/>
              <a:t>BOOSTS PRODUCTIVITY</a:t>
            </a:r>
          </a:p>
        </p:txBody>
      </p:sp>
    </p:spTree>
    <p:extLst>
      <p:ext uri="{BB962C8B-B14F-4D97-AF65-F5344CB8AC3E}">
        <p14:creationId xmlns:p14="http://schemas.microsoft.com/office/powerpoint/2010/main" val="235114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P spid="11"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45766" y="523393"/>
            <a:ext cx="10879901" cy="923330"/>
          </a:xfrm>
          <a:prstGeom prst="rect">
            <a:avLst/>
          </a:prstGeom>
          <a:noFill/>
        </p:spPr>
        <p:txBody>
          <a:bodyPr wrap="none" lIns="91440" tIns="45720" rIns="91440" bIns="45720">
            <a:spAutoFit/>
          </a:bodyPr>
          <a:lstStyle/>
          <a:p>
            <a:pPr algn="ctr"/>
            <a:r>
              <a:rPr lang="en-US" sz="5400" b="0" u="sng" cap="none" spc="0" dirty="0">
                <a:ln w="0"/>
                <a:gradFill>
                  <a:gsLst>
                    <a:gs pos="21000">
                      <a:srgbClr val="53575C"/>
                    </a:gs>
                    <a:gs pos="88000">
                      <a:srgbClr val="C5C7CA"/>
                    </a:gs>
                  </a:gsLst>
                  <a:lin ang="5400000"/>
                </a:gradFill>
                <a:effectLst/>
              </a:rPr>
              <a:t>STAGES OF TEAM DEVELOPMENT</a:t>
            </a:r>
          </a:p>
        </p:txBody>
      </p:sp>
      <p:sp>
        <p:nvSpPr>
          <p:cNvPr id="5" name="Rectangle 4"/>
          <p:cNvSpPr/>
          <p:nvPr/>
        </p:nvSpPr>
        <p:spPr>
          <a:xfrm>
            <a:off x="2076472" y="2213391"/>
            <a:ext cx="6716903" cy="523220"/>
          </a:xfrm>
          <a:prstGeom prst="rect">
            <a:avLst/>
          </a:prstGeom>
          <a:noFill/>
        </p:spPr>
        <p:txBody>
          <a:bodyPr wrap="none" lIns="91440" tIns="45720" rIns="91440" bIns="45720">
            <a:spAutoFit/>
          </a:bodyPr>
          <a:lstStyle/>
          <a:p>
            <a:pPr algn="ctr"/>
            <a:r>
              <a:rPr lang="en-US" sz="2800" b="0" cap="none" spc="0" dirty="0">
                <a:ln w="0"/>
                <a:gradFill>
                  <a:gsLst>
                    <a:gs pos="21000">
                      <a:srgbClr val="53575C"/>
                    </a:gs>
                    <a:gs pos="88000">
                      <a:srgbClr val="C5C7CA"/>
                    </a:gs>
                  </a:gsLst>
                  <a:lin ang="5400000"/>
                </a:gradFill>
                <a:effectLst/>
              </a:rPr>
              <a:t>THE 5 STAGES OF TEAM DEVELOPMENT</a:t>
            </a:r>
          </a:p>
        </p:txBody>
      </p:sp>
      <p:sp>
        <p:nvSpPr>
          <p:cNvPr id="7" name="TextBox 6"/>
          <p:cNvSpPr txBox="1"/>
          <p:nvPr/>
        </p:nvSpPr>
        <p:spPr>
          <a:xfrm>
            <a:off x="2208552" y="3062508"/>
            <a:ext cx="3572488"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FORMING</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STORMING</a:t>
            </a:r>
          </a:p>
          <a:p>
            <a:endParaRPr lang="en-GB" sz="2400" dirty="0"/>
          </a:p>
          <a:p>
            <a:pPr marL="285750" indent="-285750">
              <a:buFont typeface="Arial" panose="020B0604020202020204" pitchFamily="34" charset="0"/>
              <a:buChar char="•"/>
            </a:pPr>
            <a:r>
              <a:rPr lang="en-GB" sz="2400" dirty="0"/>
              <a:t>NORMING</a:t>
            </a:r>
          </a:p>
          <a:p>
            <a:endParaRPr lang="en-GB" sz="2400" dirty="0"/>
          </a:p>
          <a:p>
            <a:pPr marL="285750" indent="-285750">
              <a:buFont typeface="Arial" panose="020B0604020202020204" pitchFamily="34" charset="0"/>
              <a:buChar char="•"/>
            </a:pPr>
            <a:r>
              <a:rPr lang="en-GB" sz="2400" dirty="0"/>
              <a:t>PERFORMING</a:t>
            </a:r>
          </a:p>
          <a:p>
            <a:endParaRPr lang="en-GB" sz="2400" dirty="0"/>
          </a:p>
          <a:p>
            <a:pPr marL="285750" indent="-285750">
              <a:buFont typeface="Arial" panose="020B0604020202020204" pitchFamily="34" charset="0"/>
              <a:buChar char="•"/>
            </a:pPr>
            <a:r>
              <a:rPr lang="en-GB" sz="2400" dirty="0"/>
              <a:t>ADJOURNING</a:t>
            </a:r>
          </a:p>
        </p:txBody>
      </p:sp>
    </p:spTree>
    <p:extLst>
      <p:ext uri="{BB962C8B-B14F-4D97-AF65-F5344CB8AC3E}">
        <p14:creationId xmlns:p14="http://schemas.microsoft.com/office/powerpoint/2010/main" val="1197379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41460" y="481830"/>
            <a:ext cx="4251485" cy="923330"/>
          </a:xfrm>
          <a:prstGeom prst="rect">
            <a:avLst/>
          </a:prstGeom>
          <a:noFill/>
        </p:spPr>
        <p:txBody>
          <a:bodyPr wrap="none" lIns="91440" tIns="45720" rIns="91440" bIns="45720">
            <a:spAutoFit/>
          </a:bodyPr>
          <a:lstStyle/>
          <a:p>
            <a:pPr algn="ctr"/>
            <a:r>
              <a:rPr lang="en-US" sz="5400" b="0" u="sng" cap="none" spc="0" dirty="0">
                <a:ln w="0"/>
                <a:gradFill>
                  <a:gsLst>
                    <a:gs pos="21000">
                      <a:srgbClr val="53575C"/>
                    </a:gs>
                    <a:gs pos="88000">
                      <a:srgbClr val="C5C7CA"/>
                    </a:gs>
                  </a:gsLst>
                  <a:lin ang="5400000"/>
                </a:gradFill>
                <a:effectLst/>
              </a:rPr>
              <a:t>TEAM ROLES</a:t>
            </a:r>
          </a:p>
        </p:txBody>
      </p:sp>
      <p:sp>
        <p:nvSpPr>
          <p:cNvPr id="2" name="TextBox 1">
            <a:extLst>
              <a:ext uri="{FF2B5EF4-FFF2-40B4-BE49-F238E27FC236}">
                <a16:creationId xmlns:a16="http://schemas.microsoft.com/office/drawing/2014/main" id="{17FA34F7-5E3C-47CD-A916-87955E4AE754}"/>
              </a:ext>
            </a:extLst>
          </p:cNvPr>
          <p:cNvSpPr txBox="1"/>
          <p:nvPr/>
        </p:nvSpPr>
        <p:spPr>
          <a:xfrm>
            <a:off x="2214880" y="1828800"/>
            <a:ext cx="8138160" cy="4801314"/>
          </a:xfrm>
          <a:prstGeom prst="rect">
            <a:avLst/>
          </a:prstGeom>
          <a:noFill/>
        </p:spPr>
        <p:txBody>
          <a:bodyPr wrap="square" rtlCol="0">
            <a:spAutoFit/>
          </a:bodyPr>
          <a:lstStyle/>
          <a:p>
            <a:r>
              <a:rPr lang="en-GB" dirty="0"/>
              <a:t>A team role is the individual role of each person in the team. Each member has a role specific to the business need. For example; a business such as a restaurant would generally consist of :</a:t>
            </a:r>
          </a:p>
          <a:p>
            <a:endParaRPr lang="en-GB" dirty="0"/>
          </a:p>
          <a:p>
            <a:pPr marL="285750" indent="-285750">
              <a:buFont typeface="Arial" panose="020B0604020202020204" pitchFamily="34" charset="0"/>
              <a:buChar char="•"/>
            </a:pPr>
            <a:r>
              <a:rPr lang="en-GB" dirty="0"/>
              <a:t>Restaurant manager – set standards of business, hold team meetings, be the first point of contact for any issues held in the restaurant, manage business numbers</a:t>
            </a:r>
          </a:p>
          <a:p>
            <a:pPr marL="285750" indent="-285750">
              <a:buFont typeface="Arial" panose="020B0604020202020204" pitchFamily="34" charset="0"/>
              <a:buChar char="•"/>
            </a:pPr>
            <a:r>
              <a:rPr lang="en-GB" dirty="0"/>
              <a:t>Bar staff – serve drinks, taking drink orders, preparing drinks</a:t>
            </a:r>
          </a:p>
          <a:p>
            <a:pPr marL="285750" indent="-285750">
              <a:buFont typeface="Arial" panose="020B0604020202020204" pitchFamily="34" charset="0"/>
              <a:buChar char="•"/>
            </a:pPr>
            <a:r>
              <a:rPr lang="en-GB" dirty="0"/>
              <a:t>Waiter/waitresses – taking orders, serving the food from the kitchen, first point of contact for customers, ensuring customers are satisfied, being on standby for customers request, ensuring correct orders are placed </a:t>
            </a:r>
          </a:p>
          <a:p>
            <a:pPr marL="285750" indent="-285750">
              <a:buFont typeface="Arial" panose="020B0604020202020204" pitchFamily="34" charset="0"/>
              <a:buChar char="•"/>
            </a:pPr>
            <a:r>
              <a:rPr lang="en-GB" dirty="0"/>
              <a:t>The chef – preparing the food, following orders that have been requesting, managing what orders need to come out with a time scale</a:t>
            </a:r>
          </a:p>
          <a:p>
            <a:pPr marL="285750" indent="-285750">
              <a:buFont typeface="Arial" panose="020B0604020202020204" pitchFamily="34" charset="0"/>
              <a:buChar char="•"/>
            </a:pPr>
            <a:r>
              <a:rPr lang="en-GB" dirty="0"/>
              <a:t>Cleaner – wiping down tables and chairs, ensuring the restaurant is clean for the next batch of customers </a:t>
            </a:r>
          </a:p>
        </p:txBody>
      </p:sp>
    </p:spTree>
    <p:extLst>
      <p:ext uri="{BB962C8B-B14F-4D97-AF65-F5344CB8AC3E}">
        <p14:creationId xmlns:p14="http://schemas.microsoft.com/office/powerpoint/2010/main" val="108979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2751" y="473517"/>
            <a:ext cx="10961816" cy="1754326"/>
          </a:xfrm>
          <a:prstGeom prst="rect">
            <a:avLst/>
          </a:prstGeom>
          <a:noFill/>
        </p:spPr>
        <p:txBody>
          <a:bodyPr wrap="square" lIns="91440" tIns="45720" rIns="91440" bIns="45720">
            <a:spAutoFit/>
          </a:bodyPr>
          <a:lstStyle/>
          <a:p>
            <a:pPr algn="ctr"/>
            <a:r>
              <a:rPr lang="en-US" sz="5400" b="0" u="sng" cap="none" spc="0" dirty="0">
                <a:ln w="0"/>
                <a:gradFill>
                  <a:gsLst>
                    <a:gs pos="21000">
                      <a:srgbClr val="53575C"/>
                    </a:gs>
                    <a:gs pos="88000">
                      <a:srgbClr val="C5C7CA"/>
                    </a:gs>
                  </a:gsLst>
                  <a:lin ang="5400000"/>
                </a:gradFill>
                <a:effectLst/>
              </a:rPr>
              <a:t>SUCCESSFUL TEAM DEVELOPMENT</a:t>
            </a:r>
          </a:p>
        </p:txBody>
      </p:sp>
      <p:sp>
        <p:nvSpPr>
          <p:cNvPr id="5" name="Rectangle 4"/>
          <p:cNvSpPr/>
          <p:nvPr/>
        </p:nvSpPr>
        <p:spPr>
          <a:xfrm>
            <a:off x="2005857" y="2482991"/>
            <a:ext cx="6314550" cy="523220"/>
          </a:xfrm>
          <a:prstGeom prst="rect">
            <a:avLst/>
          </a:prstGeom>
          <a:noFill/>
        </p:spPr>
        <p:txBody>
          <a:bodyPr wrap="none" lIns="91440" tIns="45720" rIns="91440" bIns="45720">
            <a:spAutoFit/>
          </a:bodyPr>
          <a:lstStyle/>
          <a:p>
            <a:pPr algn="ctr"/>
            <a:r>
              <a:rPr lang="en-US" sz="2800" b="0" cap="none" spc="0" dirty="0">
                <a:ln w="0"/>
                <a:gradFill>
                  <a:gsLst>
                    <a:gs pos="21000">
                      <a:srgbClr val="53575C"/>
                    </a:gs>
                    <a:gs pos="88000">
                      <a:srgbClr val="C5C7CA"/>
                    </a:gs>
                  </a:gsLst>
                  <a:lin ang="5400000"/>
                </a:gradFill>
                <a:effectLst/>
              </a:rPr>
              <a:t>WHAT MAKES A SUCCESSFUL TEAM?</a:t>
            </a:r>
          </a:p>
        </p:txBody>
      </p:sp>
      <p:sp>
        <p:nvSpPr>
          <p:cNvPr id="3" name="TextBox 2">
            <a:extLst>
              <a:ext uri="{FF2B5EF4-FFF2-40B4-BE49-F238E27FC236}">
                <a16:creationId xmlns:a16="http://schemas.microsoft.com/office/drawing/2014/main" id="{BEA50593-D7C6-407B-AD40-478A19CE6FC0}"/>
              </a:ext>
            </a:extLst>
          </p:cNvPr>
          <p:cNvSpPr txBox="1"/>
          <p:nvPr/>
        </p:nvSpPr>
        <p:spPr>
          <a:xfrm>
            <a:off x="2306320" y="3261359"/>
            <a:ext cx="5353687"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TRUST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HEALTHY DEBATE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COMMITMENT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ACCOUNTABILITY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FOCUS ON RESULTS</a:t>
            </a:r>
          </a:p>
        </p:txBody>
      </p:sp>
    </p:spTree>
    <p:extLst>
      <p:ext uri="{BB962C8B-B14F-4D97-AF65-F5344CB8AC3E}">
        <p14:creationId xmlns:p14="http://schemas.microsoft.com/office/powerpoint/2010/main" val="162955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73461" y="372910"/>
            <a:ext cx="7778091" cy="923330"/>
          </a:xfrm>
          <a:prstGeom prst="rect">
            <a:avLst/>
          </a:prstGeom>
          <a:noFill/>
        </p:spPr>
        <p:txBody>
          <a:bodyPr wrap="none" lIns="91440" tIns="45720" rIns="91440" bIns="45720">
            <a:spAutoFit/>
          </a:bodyPr>
          <a:lstStyle/>
          <a:p>
            <a:pPr algn="ctr"/>
            <a:r>
              <a:rPr lang="en-US" sz="5400" b="0" u="sng" cap="none" spc="0" dirty="0">
                <a:ln w="0"/>
                <a:gradFill>
                  <a:gsLst>
                    <a:gs pos="21000">
                      <a:srgbClr val="53575C"/>
                    </a:gs>
                    <a:gs pos="88000">
                      <a:srgbClr val="C5C7CA"/>
                    </a:gs>
                  </a:gsLst>
                  <a:lin ang="5400000"/>
                </a:gradFill>
                <a:effectLst/>
              </a:rPr>
              <a:t>MANAGING CONFLICT</a:t>
            </a:r>
          </a:p>
        </p:txBody>
      </p:sp>
      <p:sp>
        <p:nvSpPr>
          <p:cNvPr id="2" name="TextBox 1">
            <a:extLst>
              <a:ext uri="{FF2B5EF4-FFF2-40B4-BE49-F238E27FC236}">
                <a16:creationId xmlns:a16="http://schemas.microsoft.com/office/drawing/2014/main" id="{EBFBEF1A-F317-470E-83E5-A258C520824A}"/>
              </a:ext>
            </a:extLst>
          </p:cNvPr>
          <p:cNvSpPr txBox="1"/>
          <p:nvPr/>
        </p:nvSpPr>
        <p:spPr>
          <a:xfrm>
            <a:off x="975360" y="1592275"/>
            <a:ext cx="10850880" cy="1200329"/>
          </a:xfrm>
          <a:prstGeom prst="rect">
            <a:avLst/>
          </a:prstGeom>
          <a:noFill/>
        </p:spPr>
        <p:txBody>
          <a:bodyPr wrap="square" rtlCol="0">
            <a:spAutoFit/>
          </a:bodyPr>
          <a:lstStyle/>
          <a:p>
            <a:r>
              <a:rPr lang="en-GB" dirty="0"/>
              <a:t>Working in a team can sometimes be difficult when it comes to resolving conflict, this is because each member will have different view points. “</a:t>
            </a:r>
            <a:r>
              <a:rPr lang="en-GB" i="1" dirty="0"/>
              <a:t>Conflict arises from differences between people; the same differences that often make diverse teams more effective than those made up of people with similar experience</a:t>
            </a:r>
            <a:r>
              <a:rPr lang="en-GB" dirty="0"/>
              <a:t>.” (mindtools.com, 2019)</a:t>
            </a:r>
          </a:p>
        </p:txBody>
      </p:sp>
      <p:sp>
        <p:nvSpPr>
          <p:cNvPr id="5" name="TextBox 4">
            <a:extLst>
              <a:ext uri="{FF2B5EF4-FFF2-40B4-BE49-F238E27FC236}">
                <a16:creationId xmlns:a16="http://schemas.microsoft.com/office/drawing/2014/main" id="{B86E2E54-A49F-4414-9C0C-5A221C29A5B6}"/>
              </a:ext>
            </a:extLst>
          </p:cNvPr>
          <p:cNvSpPr txBox="1"/>
          <p:nvPr/>
        </p:nvSpPr>
        <p:spPr>
          <a:xfrm>
            <a:off x="975360" y="3004598"/>
            <a:ext cx="11216640" cy="1477328"/>
          </a:xfrm>
          <a:prstGeom prst="rect">
            <a:avLst/>
          </a:prstGeom>
          <a:noFill/>
        </p:spPr>
        <p:txBody>
          <a:bodyPr wrap="square" rtlCol="0">
            <a:spAutoFit/>
          </a:bodyPr>
          <a:lstStyle/>
          <a:p>
            <a:r>
              <a:rPr lang="en-GB" dirty="0"/>
              <a:t>Resolving and managing conflict in a team requires respect and patience, and as humans it is only nature to allow our emotions to get the better of us. But, working in an organisation it is vital to stay professional and work effectively with team members to overcome any problems/situations together. There is a three stage process that can help team members when it comes to managing conflict: </a:t>
            </a:r>
          </a:p>
        </p:txBody>
      </p:sp>
      <p:sp>
        <p:nvSpPr>
          <p:cNvPr id="6" name="TextBox 5">
            <a:extLst>
              <a:ext uri="{FF2B5EF4-FFF2-40B4-BE49-F238E27FC236}">
                <a16:creationId xmlns:a16="http://schemas.microsoft.com/office/drawing/2014/main" id="{4B3A2654-DB21-4571-8BFD-1D089DA16F17}"/>
              </a:ext>
            </a:extLst>
          </p:cNvPr>
          <p:cNvSpPr txBox="1"/>
          <p:nvPr/>
        </p:nvSpPr>
        <p:spPr>
          <a:xfrm>
            <a:off x="1473200" y="4481926"/>
            <a:ext cx="10718800" cy="2308324"/>
          </a:xfrm>
          <a:prstGeom prst="rect">
            <a:avLst/>
          </a:prstGeom>
          <a:noFill/>
        </p:spPr>
        <p:txBody>
          <a:bodyPr wrap="square" rtlCol="0">
            <a:spAutoFit/>
          </a:bodyPr>
          <a:lstStyle/>
          <a:p>
            <a:r>
              <a:rPr lang="en-GB" dirty="0"/>
              <a:t>STEP 1: Prepare for resolution – acknowledge the impact, discuss the impact, agree to cooperative process, agree to communicate with one another</a:t>
            </a:r>
          </a:p>
          <a:p>
            <a:endParaRPr lang="en-GB" dirty="0"/>
          </a:p>
          <a:p>
            <a:r>
              <a:rPr lang="en-GB" dirty="0"/>
              <a:t>STEP 2: Understand the situation – Clarify and confirm positions, list facts, beliefs and assumptions</a:t>
            </a:r>
          </a:p>
          <a:p>
            <a:endParaRPr lang="en-GB" dirty="0"/>
          </a:p>
          <a:p>
            <a:r>
              <a:rPr lang="en-GB" dirty="0"/>
              <a:t>STEP 3: Reach agreement – all team members understand what they need to do, members should choose the best decision considering all facts and assumptions</a:t>
            </a:r>
          </a:p>
        </p:txBody>
      </p:sp>
    </p:spTree>
    <p:extLst>
      <p:ext uri="{BB962C8B-B14F-4D97-AF65-F5344CB8AC3E}">
        <p14:creationId xmlns:p14="http://schemas.microsoft.com/office/powerpoint/2010/main" val="421918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B66D3E2-76EA-44C0-9F77-18D793EFC5CA}"/>
              </a:ext>
            </a:extLst>
          </p:cNvPr>
          <p:cNvSpPr/>
          <p:nvPr/>
        </p:nvSpPr>
        <p:spPr>
          <a:xfrm>
            <a:off x="2805012" y="549255"/>
            <a:ext cx="4814139" cy="923330"/>
          </a:xfrm>
          <a:prstGeom prst="rect">
            <a:avLst/>
          </a:prstGeom>
          <a:noFill/>
        </p:spPr>
        <p:txBody>
          <a:bodyPr wrap="none" lIns="91440" tIns="45720" rIns="91440" bIns="45720">
            <a:spAutoFit/>
          </a:bodyPr>
          <a:lstStyle/>
          <a:p>
            <a:pPr algn="ctr"/>
            <a:r>
              <a:rPr lang="en-US" sz="5400" u="sng" dirty="0">
                <a:ln w="0"/>
                <a:gradFill>
                  <a:gsLst>
                    <a:gs pos="21000">
                      <a:srgbClr val="53575C"/>
                    </a:gs>
                    <a:gs pos="88000">
                      <a:srgbClr val="C5C7CA"/>
                    </a:gs>
                  </a:gsLst>
                  <a:lin ang="5400000"/>
                </a:gradFill>
              </a:rPr>
              <a:t>CONCLUSION</a:t>
            </a:r>
            <a:endParaRPr lang="en-US" sz="5400" b="0" u="sng" cap="none" spc="0" dirty="0">
              <a:ln w="0"/>
              <a:gradFill>
                <a:gsLst>
                  <a:gs pos="21000">
                    <a:srgbClr val="53575C"/>
                  </a:gs>
                  <a:gs pos="88000">
                    <a:srgbClr val="C5C7CA"/>
                  </a:gs>
                </a:gsLst>
                <a:lin ang="5400000"/>
              </a:gradFill>
              <a:effectLst/>
            </a:endParaRPr>
          </a:p>
        </p:txBody>
      </p:sp>
      <p:sp>
        <p:nvSpPr>
          <p:cNvPr id="5" name="TextBox 4">
            <a:extLst>
              <a:ext uri="{FF2B5EF4-FFF2-40B4-BE49-F238E27FC236}">
                <a16:creationId xmlns:a16="http://schemas.microsoft.com/office/drawing/2014/main" id="{AE5E5027-8A58-4636-AD47-84BC7134427D}"/>
              </a:ext>
            </a:extLst>
          </p:cNvPr>
          <p:cNvSpPr txBox="1"/>
          <p:nvPr/>
        </p:nvSpPr>
        <p:spPr>
          <a:xfrm>
            <a:off x="2356104" y="1984248"/>
            <a:ext cx="8763000" cy="3416320"/>
          </a:xfrm>
          <a:prstGeom prst="rect">
            <a:avLst/>
          </a:prstGeom>
          <a:noFill/>
        </p:spPr>
        <p:txBody>
          <a:bodyPr wrap="square" rtlCol="0">
            <a:spAutoFit/>
          </a:bodyPr>
          <a:lstStyle/>
          <a:p>
            <a:r>
              <a:rPr lang="en-GB" sz="2400" dirty="0"/>
              <a:t>Lion Kings has analysed and showed you the quality key aspects of what it means to work effectively in a team. Everything discussed in this presentation is everything your organisation will need to become one of the best organisation’s through the use of effective team work. Lion Kings believes team work is a two way process, and individuals of an organisation must show commitment to a group effort, only then the best outcomes/goals will be achieved. Remember, team work makes the dream work!</a:t>
            </a:r>
          </a:p>
        </p:txBody>
      </p:sp>
    </p:spTree>
    <p:extLst>
      <p:ext uri="{BB962C8B-B14F-4D97-AF65-F5344CB8AC3E}">
        <p14:creationId xmlns:p14="http://schemas.microsoft.com/office/powerpoint/2010/main" val="229438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C821AD-E489-4276-AF09-1DD927082698}"/>
              </a:ext>
            </a:extLst>
          </p:cNvPr>
          <p:cNvSpPr/>
          <p:nvPr/>
        </p:nvSpPr>
        <p:spPr>
          <a:xfrm>
            <a:off x="1737360" y="3379149"/>
            <a:ext cx="9225280" cy="923330"/>
          </a:xfrm>
          <a:prstGeom prst="rect">
            <a:avLst/>
          </a:prstGeom>
        </p:spPr>
        <p:txBody>
          <a:bodyPr wrap="square">
            <a:spAutoFit/>
          </a:bodyPr>
          <a:lstStyle/>
          <a:p>
            <a:r>
              <a:rPr lang="en-GB" dirty="0">
                <a:solidFill>
                  <a:srgbClr val="000000"/>
                </a:solidFill>
                <a:latin typeface="Open Sans"/>
              </a:rPr>
              <a:t>Mindtools.com. (2019). </a:t>
            </a:r>
            <a:r>
              <a:rPr lang="en-GB" i="1" dirty="0">
                <a:solidFill>
                  <a:srgbClr val="000000"/>
                </a:solidFill>
                <a:latin typeface="Open Sans"/>
              </a:rPr>
              <a:t>Resolving Team </a:t>
            </a:r>
            <a:r>
              <a:rPr lang="en-GB" i="1" dirty="0" err="1">
                <a:solidFill>
                  <a:srgbClr val="000000"/>
                </a:solidFill>
                <a:latin typeface="Open Sans"/>
              </a:rPr>
              <a:t>ConflictBuilding</a:t>
            </a:r>
            <a:r>
              <a:rPr lang="en-GB" i="1" dirty="0">
                <a:solidFill>
                  <a:srgbClr val="000000"/>
                </a:solidFill>
                <a:latin typeface="Open Sans"/>
              </a:rPr>
              <a:t> Stronger Teams by Facing Your Differences</a:t>
            </a:r>
            <a:r>
              <a:rPr lang="en-GB" dirty="0">
                <a:solidFill>
                  <a:srgbClr val="000000"/>
                </a:solidFill>
                <a:latin typeface="Open Sans"/>
              </a:rPr>
              <a:t>. [online] Available at: https://www.mindtools.com/pages/article/newTMM_79.htm [Accessed 12 May 2019].</a:t>
            </a:r>
            <a:endParaRPr lang="en-GB" dirty="0"/>
          </a:p>
        </p:txBody>
      </p:sp>
      <p:sp>
        <p:nvSpPr>
          <p:cNvPr id="5" name="Rectangle 4">
            <a:extLst>
              <a:ext uri="{FF2B5EF4-FFF2-40B4-BE49-F238E27FC236}">
                <a16:creationId xmlns:a16="http://schemas.microsoft.com/office/drawing/2014/main" id="{44CA9975-1808-4CE6-A13E-C64298BD7332}"/>
              </a:ext>
            </a:extLst>
          </p:cNvPr>
          <p:cNvSpPr/>
          <p:nvPr/>
        </p:nvSpPr>
        <p:spPr>
          <a:xfrm>
            <a:off x="1737360" y="5524639"/>
            <a:ext cx="9113520" cy="923330"/>
          </a:xfrm>
          <a:prstGeom prst="rect">
            <a:avLst/>
          </a:prstGeom>
        </p:spPr>
        <p:txBody>
          <a:bodyPr wrap="square">
            <a:spAutoFit/>
          </a:bodyPr>
          <a:lstStyle/>
          <a:p>
            <a:r>
              <a:rPr lang="en-GB" dirty="0">
                <a:solidFill>
                  <a:srgbClr val="000000"/>
                </a:solidFill>
                <a:latin typeface="Open Sans"/>
              </a:rPr>
              <a:t>The Happy Manager. (2019). </a:t>
            </a:r>
            <a:r>
              <a:rPr lang="en-GB" i="1" dirty="0">
                <a:solidFill>
                  <a:srgbClr val="000000"/>
                </a:solidFill>
                <a:latin typeface="Open Sans"/>
              </a:rPr>
              <a:t>Define Teamwork | a teamwork definition that works!</a:t>
            </a:r>
            <a:r>
              <a:rPr lang="en-GB" dirty="0">
                <a:solidFill>
                  <a:srgbClr val="000000"/>
                </a:solidFill>
                <a:latin typeface="Open Sans"/>
              </a:rPr>
              <a:t>. [online] Available at: https://the-happy-manager.com/articles/define-teamwork/ [Accessed 12 May 2019].</a:t>
            </a:r>
            <a:endParaRPr lang="en-GB" dirty="0"/>
          </a:p>
        </p:txBody>
      </p:sp>
      <p:sp>
        <p:nvSpPr>
          <p:cNvPr id="6" name="Rectangle 5">
            <a:extLst>
              <a:ext uri="{FF2B5EF4-FFF2-40B4-BE49-F238E27FC236}">
                <a16:creationId xmlns:a16="http://schemas.microsoft.com/office/drawing/2014/main" id="{9594DD25-D6DF-4D0E-8457-D90869903292}"/>
              </a:ext>
            </a:extLst>
          </p:cNvPr>
          <p:cNvSpPr/>
          <p:nvPr/>
        </p:nvSpPr>
        <p:spPr>
          <a:xfrm>
            <a:off x="1737360" y="4451894"/>
            <a:ext cx="7467600" cy="923330"/>
          </a:xfrm>
          <a:prstGeom prst="rect">
            <a:avLst/>
          </a:prstGeom>
        </p:spPr>
        <p:txBody>
          <a:bodyPr wrap="square">
            <a:spAutoFit/>
          </a:bodyPr>
          <a:lstStyle/>
          <a:p>
            <a:r>
              <a:rPr lang="en-GB" dirty="0">
                <a:solidFill>
                  <a:srgbClr val="000000"/>
                </a:solidFill>
                <a:latin typeface="Open Sans"/>
              </a:rPr>
              <a:t>Open.ac.uk. (2019). </a:t>
            </a:r>
            <a:r>
              <a:rPr lang="en-GB" i="1" dirty="0">
                <a:solidFill>
                  <a:srgbClr val="000000"/>
                </a:solidFill>
                <a:latin typeface="Open Sans"/>
              </a:rPr>
              <a:t>Team working | Unison</a:t>
            </a:r>
            <a:r>
              <a:rPr lang="en-GB" dirty="0">
                <a:solidFill>
                  <a:srgbClr val="000000"/>
                </a:solidFill>
                <a:latin typeface="Open Sans"/>
              </a:rPr>
              <a:t>. [online] Available at: http://www.open.ac.uk/choose/unison/develop/my-skills/team-working [Accessed 12 May 2019].</a:t>
            </a:r>
            <a:endParaRPr lang="en-GB" dirty="0"/>
          </a:p>
        </p:txBody>
      </p:sp>
      <p:sp>
        <p:nvSpPr>
          <p:cNvPr id="7" name="Rectangle 6">
            <a:extLst>
              <a:ext uri="{FF2B5EF4-FFF2-40B4-BE49-F238E27FC236}">
                <a16:creationId xmlns:a16="http://schemas.microsoft.com/office/drawing/2014/main" id="{6FDEBF8B-040D-4593-A904-3464967D685B}"/>
              </a:ext>
            </a:extLst>
          </p:cNvPr>
          <p:cNvSpPr/>
          <p:nvPr/>
        </p:nvSpPr>
        <p:spPr>
          <a:xfrm>
            <a:off x="1737360" y="1510658"/>
            <a:ext cx="8249920" cy="646331"/>
          </a:xfrm>
          <a:prstGeom prst="rect">
            <a:avLst/>
          </a:prstGeom>
        </p:spPr>
        <p:txBody>
          <a:bodyPr wrap="square">
            <a:spAutoFit/>
          </a:bodyPr>
          <a:lstStyle/>
          <a:p>
            <a:r>
              <a:rPr lang="en-GB" dirty="0">
                <a:solidFill>
                  <a:srgbClr val="000000"/>
                </a:solidFill>
                <a:latin typeface="Open Sans"/>
              </a:rPr>
              <a:t>Belbin.com. (2019). </a:t>
            </a:r>
            <a:r>
              <a:rPr lang="en-GB" i="1" dirty="0">
                <a:solidFill>
                  <a:srgbClr val="000000"/>
                </a:solidFill>
                <a:latin typeface="Open Sans"/>
              </a:rPr>
              <a:t>The Nine Belbin Team Roles</a:t>
            </a:r>
            <a:r>
              <a:rPr lang="en-GB" dirty="0">
                <a:solidFill>
                  <a:srgbClr val="000000"/>
                </a:solidFill>
                <a:latin typeface="Open Sans"/>
              </a:rPr>
              <a:t>. [online] Available at: https://www.belbin.com/about/belbin-team-roles/ [Accessed 12 May 2019].</a:t>
            </a:r>
            <a:endParaRPr lang="en-GB" dirty="0"/>
          </a:p>
        </p:txBody>
      </p:sp>
      <p:sp>
        <p:nvSpPr>
          <p:cNvPr id="8" name="Rectangle 7">
            <a:extLst>
              <a:ext uri="{FF2B5EF4-FFF2-40B4-BE49-F238E27FC236}">
                <a16:creationId xmlns:a16="http://schemas.microsoft.com/office/drawing/2014/main" id="{D934778D-8A6B-4200-8729-4A62D3EF8784}"/>
              </a:ext>
            </a:extLst>
          </p:cNvPr>
          <p:cNvSpPr/>
          <p:nvPr/>
        </p:nvSpPr>
        <p:spPr>
          <a:xfrm>
            <a:off x="1737360" y="2306404"/>
            <a:ext cx="8666480" cy="923330"/>
          </a:xfrm>
          <a:prstGeom prst="rect">
            <a:avLst/>
          </a:prstGeom>
        </p:spPr>
        <p:txBody>
          <a:bodyPr wrap="square">
            <a:spAutoFit/>
          </a:bodyPr>
          <a:lstStyle/>
          <a:p>
            <a:r>
              <a:rPr lang="en-GB" dirty="0">
                <a:solidFill>
                  <a:srgbClr val="000000"/>
                </a:solidFill>
                <a:latin typeface="Open Sans"/>
              </a:rPr>
              <a:t>Mindtools.com. (2019). </a:t>
            </a:r>
            <a:r>
              <a:rPr lang="en-GB" i="1" dirty="0">
                <a:solidFill>
                  <a:srgbClr val="000000"/>
                </a:solidFill>
                <a:latin typeface="Open Sans"/>
              </a:rPr>
              <a:t>Forming, Storming, Norming, and </a:t>
            </a:r>
            <a:r>
              <a:rPr lang="en-GB" i="1" dirty="0" err="1">
                <a:solidFill>
                  <a:srgbClr val="000000"/>
                </a:solidFill>
                <a:latin typeface="Open Sans"/>
              </a:rPr>
              <a:t>PerformingUnderstanding</a:t>
            </a:r>
            <a:r>
              <a:rPr lang="en-GB" i="1" dirty="0">
                <a:solidFill>
                  <a:srgbClr val="000000"/>
                </a:solidFill>
                <a:latin typeface="Open Sans"/>
              </a:rPr>
              <a:t> the Stages of Team Formation</a:t>
            </a:r>
            <a:r>
              <a:rPr lang="en-GB" dirty="0">
                <a:solidFill>
                  <a:srgbClr val="000000"/>
                </a:solidFill>
                <a:latin typeface="Open Sans"/>
              </a:rPr>
              <a:t>. [online] Available at: https://www.mindtools.com/pages/article/newLDR_86.htm [Accessed 12 May 2019].</a:t>
            </a:r>
            <a:endParaRPr lang="en-GB" dirty="0"/>
          </a:p>
        </p:txBody>
      </p:sp>
      <p:sp>
        <p:nvSpPr>
          <p:cNvPr id="9" name="TextBox 8">
            <a:extLst>
              <a:ext uri="{FF2B5EF4-FFF2-40B4-BE49-F238E27FC236}">
                <a16:creationId xmlns:a16="http://schemas.microsoft.com/office/drawing/2014/main" id="{F7A50734-070C-4CC8-B5C0-CD871BAC9C04}"/>
              </a:ext>
            </a:extLst>
          </p:cNvPr>
          <p:cNvSpPr txBox="1"/>
          <p:nvPr/>
        </p:nvSpPr>
        <p:spPr>
          <a:xfrm>
            <a:off x="1737360" y="884189"/>
            <a:ext cx="2350008" cy="400110"/>
          </a:xfrm>
          <a:prstGeom prst="rect">
            <a:avLst/>
          </a:prstGeom>
          <a:noFill/>
        </p:spPr>
        <p:txBody>
          <a:bodyPr wrap="square" rtlCol="0">
            <a:spAutoFit/>
          </a:bodyPr>
          <a:lstStyle/>
          <a:p>
            <a:r>
              <a:rPr lang="en-GB" sz="2000" u="sng" dirty="0"/>
              <a:t>REFERENCE LIST</a:t>
            </a:r>
          </a:p>
        </p:txBody>
      </p:sp>
    </p:spTree>
    <p:extLst>
      <p:ext uri="{BB962C8B-B14F-4D97-AF65-F5344CB8AC3E}">
        <p14:creationId xmlns:p14="http://schemas.microsoft.com/office/powerpoint/2010/main" val="172057203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475</TotalTime>
  <Words>837</Words>
  <Application>Microsoft Office PowerPoint</Application>
  <PresentationFormat>Widescreen</PresentationFormat>
  <Paragraphs>74</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Aharoni</vt:lpstr>
      <vt:lpstr>Arial</vt:lpstr>
      <vt:lpstr>Calibri</vt:lpstr>
      <vt:lpstr>Century Gothic</vt:lpstr>
      <vt:lpstr>Open Sans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Elisha Ali (1807430)</dc:creator>
  <cp:lastModifiedBy>Usman Ali</cp:lastModifiedBy>
  <cp:revision>47</cp:revision>
  <dcterms:created xsi:type="dcterms:W3CDTF">2019-05-09T14:33:49Z</dcterms:created>
  <dcterms:modified xsi:type="dcterms:W3CDTF">2019-05-12T11:16:09Z</dcterms:modified>
</cp:coreProperties>
</file>