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B20B9A-C6CB-48A3-BFDE-B8EF71B83399}" v="7084" dt="2021-01-07T22:17:35.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nuta Stefan (1912289)" userId="S::1912289@student.uwtsd.ac.uk::115750c1-8626-400e-bc48-01085d39083d" providerId="AD" clId="Web-{BFB20B9A-C6CB-48A3-BFDE-B8EF71B83399}"/>
    <pc:docChg chg="addSld modSld">
      <pc:chgData name="Lenuta Stefan (1912289)" userId="S::1912289@student.uwtsd.ac.uk::115750c1-8626-400e-bc48-01085d39083d" providerId="AD" clId="Web-{BFB20B9A-C6CB-48A3-BFDE-B8EF71B83399}" dt="2021-01-07T22:17:35.518" v="7083" actId="20577"/>
      <pc:docMkLst>
        <pc:docMk/>
      </pc:docMkLst>
      <pc:sldChg chg="modSp">
        <pc:chgData name="Lenuta Stefan (1912289)" userId="S::1912289@student.uwtsd.ac.uk::115750c1-8626-400e-bc48-01085d39083d" providerId="AD" clId="Web-{BFB20B9A-C6CB-48A3-BFDE-B8EF71B83399}" dt="2021-01-07T16:57:20.669" v="289" actId="20577"/>
        <pc:sldMkLst>
          <pc:docMk/>
          <pc:sldMk cId="109857222" sldId="256"/>
        </pc:sldMkLst>
        <pc:spChg chg="mod">
          <ac:chgData name="Lenuta Stefan (1912289)" userId="S::1912289@student.uwtsd.ac.uk::115750c1-8626-400e-bc48-01085d39083d" providerId="AD" clId="Web-{BFB20B9A-C6CB-48A3-BFDE-B8EF71B83399}" dt="2021-01-07T16:54:56.652" v="66" actId="20577"/>
          <ac:spMkLst>
            <pc:docMk/>
            <pc:sldMk cId="109857222" sldId="256"/>
            <ac:spMk id="2" creationId="{00000000-0000-0000-0000-000000000000}"/>
          </ac:spMkLst>
        </pc:spChg>
        <pc:spChg chg="mod">
          <ac:chgData name="Lenuta Stefan (1912289)" userId="S::1912289@student.uwtsd.ac.uk::115750c1-8626-400e-bc48-01085d39083d" providerId="AD" clId="Web-{BFB20B9A-C6CB-48A3-BFDE-B8EF71B83399}" dt="2021-01-07T16:57:20.669" v="289" actId="20577"/>
          <ac:spMkLst>
            <pc:docMk/>
            <pc:sldMk cId="109857222" sldId="256"/>
            <ac:spMk id="3" creationId="{00000000-0000-0000-0000-000000000000}"/>
          </ac:spMkLst>
        </pc:spChg>
      </pc:sldChg>
      <pc:sldChg chg="modSp new">
        <pc:chgData name="Lenuta Stefan (1912289)" userId="S::1912289@student.uwtsd.ac.uk::115750c1-8626-400e-bc48-01085d39083d" providerId="AD" clId="Web-{BFB20B9A-C6CB-48A3-BFDE-B8EF71B83399}" dt="2021-01-07T17:45:31.392" v="1180" actId="20577"/>
        <pc:sldMkLst>
          <pc:docMk/>
          <pc:sldMk cId="3975314839" sldId="257"/>
        </pc:sldMkLst>
        <pc:spChg chg="mod">
          <ac:chgData name="Lenuta Stefan (1912289)" userId="S::1912289@student.uwtsd.ac.uk::115750c1-8626-400e-bc48-01085d39083d" providerId="AD" clId="Web-{BFB20B9A-C6CB-48A3-BFDE-B8EF71B83399}" dt="2021-01-07T17:07:25.875" v="305" actId="20577"/>
          <ac:spMkLst>
            <pc:docMk/>
            <pc:sldMk cId="3975314839" sldId="257"/>
            <ac:spMk id="2" creationId="{06621030-1207-4607-A785-AC629861DE6E}"/>
          </ac:spMkLst>
        </pc:spChg>
        <pc:spChg chg="mod">
          <ac:chgData name="Lenuta Stefan (1912289)" userId="S::1912289@student.uwtsd.ac.uk::115750c1-8626-400e-bc48-01085d39083d" providerId="AD" clId="Web-{BFB20B9A-C6CB-48A3-BFDE-B8EF71B83399}" dt="2021-01-07T17:45:31.392" v="1180" actId="20577"/>
          <ac:spMkLst>
            <pc:docMk/>
            <pc:sldMk cId="3975314839" sldId="257"/>
            <ac:spMk id="3" creationId="{867C4A49-1862-4A3D-961D-7971F8BF1A25}"/>
          </ac:spMkLst>
        </pc:spChg>
      </pc:sldChg>
      <pc:sldChg chg="modSp new">
        <pc:chgData name="Lenuta Stefan (1912289)" userId="S::1912289@student.uwtsd.ac.uk::115750c1-8626-400e-bc48-01085d39083d" providerId="AD" clId="Web-{BFB20B9A-C6CB-48A3-BFDE-B8EF71B83399}" dt="2021-01-07T19:04:44.419" v="2483" actId="20577"/>
        <pc:sldMkLst>
          <pc:docMk/>
          <pc:sldMk cId="2825732908" sldId="258"/>
        </pc:sldMkLst>
        <pc:spChg chg="mod">
          <ac:chgData name="Lenuta Stefan (1912289)" userId="S::1912289@student.uwtsd.ac.uk::115750c1-8626-400e-bc48-01085d39083d" providerId="AD" clId="Web-{BFB20B9A-C6CB-48A3-BFDE-B8EF71B83399}" dt="2021-01-07T17:57:14.349" v="1208" actId="20577"/>
          <ac:spMkLst>
            <pc:docMk/>
            <pc:sldMk cId="2825732908" sldId="258"/>
            <ac:spMk id="2" creationId="{A14CEB19-AC2C-4137-8926-7875528D880A}"/>
          </ac:spMkLst>
        </pc:spChg>
        <pc:spChg chg="mod">
          <ac:chgData name="Lenuta Stefan (1912289)" userId="S::1912289@student.uwtsd.ac.uk::115750c1-8626-400e-bc48-01085d39083d" providerId="AD" clId="Web-{BFB20B9A-C6CB-48A3-BFDE-B8EF71B83399}" dt="2021-01-07T19:04:44.419" v="2483" actId="20577"/>
          <ac:spMkLst>
            <pc:docMk/>
            <pc:sldMk cId="2825732908" sldId="258"/>
            <ac:spMk id="3" creationId="{7FD97EBE-DF80-48FB-9A3B-0D65F2FE103F}"/>
          </ac:spMkLst>
        </pc:spChg>
      </pc:sldChg>
      <pc:sldChg chg="modSp new">
        <pc:chgData name="Lenuta Stefan (1912289)" userId="S::1912289@student.uwtsd.ac.uk::115750c1-8626-400e-bc48-01085d39083d" providerId="AD" clId="Web-{BFB20B9A-C6CB-48A3-BFDE-B8EF71B83399}" dt="2021-01-07T19:55:39.257" v="3748" actId="20577"/>
        <pc:sldMkLst>
          <pc:docMk/>
          <pc:sldMk cId="3036382593" sldId="259"/>
        </pc:sldMkLst>
        <pc:spChg chg="mod">
          <ac:chgData name="Lenuta Stefan (1912289)" userId="S::1912289@student.uwtsd.ac.uk::115750c1-8626-400e-bc48-01085d39083d" providerId="AD" clId="Web-{BFB20B9A-C6CB-48A3-BFDE-B8EF71B83399}" dt="2021-01-07T19:07:56.028" v="2514" actId="20577"/>
          <ac:spMkLst>
            <pc:docMk/>
            <pc:sldMk cId="3036382593" sldId="259"/>
            <ac:spMk id="2" creationId="{281D2FB1-F2B4-4A80-866E-AE8B87A8A13B}"/>
          </ac:spMkLst>
        </pc:spChg>
        <pc:spChg chg="mod">
          <ac:chgData name="Lenuta Stefan (1912289)" userId="S::1912289@student.uwtsd.ac.uk::115750c1-8626-400e-bc48-01085d39083d" providerId="AD" clId="Web-{BFB20B9A-C6CB-48A3-BFDE-B8EF71B83399}" dt="2021-01-07T19:55:39.257" v="3748" actId="20577"/>
          <ac:spMkLst>
            <pc:docMk/>
            <pc:sldMk cId="3036382593" sldId="259"/>
            <ac:spMk id="3" creationId="{7AF91405-D866-41FF-A793-2738B2FF2E43}"/>
          </ac:spMkLst>
        </pc:spChg>
      </pc:sldChg>
      <pc:sldChg chg="modSp new">
        <pc:chgData name="Lenuta Stefan (1912289)" userId="S::1912289@student.uwtsd.ac.uk::115750c1-8626-400e-bc48-01085d39083d" providerId="AD" clId="Web-{BFB20B9A-C6CB-48A3-BFDE-B8EF71B83399}" dt="2021-01-07T21:02:23.168" v="5265" actId="20577"/>
        <pc:sldMkLst>
          <pc:docMk/>
          <pc:sldMk cId="2410170628" sldId="260"/>
        </pc:sldMkLst>
        <pc:spChg chg="mod">
          <ac:chgData name="Lenuta Stefan (1912289)" userId="S::1912289@student.uwtsd.ac.uk::115750c1-8626-400e-bc48-01085d39083d" providerId="AD" clId="Web-{BFB20B9A-C6CB-48A3-BFDE-B8EF71B83399}" dt="2021-01-07T20:33:43.783" v="4472" actId="20577"/>
          <ac:spMkLst>
            <pc:docMk/>
            <pc:sldMk cId="2410170628" sldId="260"/>
            <ac:spMk id="2" creationId="{B62787B9-03A5-4C99-BA78-C699F6121520}"/>
          </ac:spMkLst>
        </pc:spChg>
        <pc:spChg chg="mod">
          <ac:chgData name="Lenuta Stefan (1912289)" userId="S::1912289@student.uwtsd.ac.uk::115750c1-8626-400e-bc48-01085d39083d" providerId="AD" clId="Web-{BFB20B9A-C6CB-48A3-BFDE-B8EF71B83399}" dt="2021-01-07T21:02:23.168" v="5265" actId="20577"/>
          <ac:spMkLst>
            <pc:docMk/>
            <pc:sldMk cId="2410170628" sldId="260"/>
            <ac:spMk id="3" creationId="{E72226DF-828F-4C28-B564-CA4545D67B86}"/>
          </ac:spMkLst>
        </pc:spChg>
      </pc:sldChg>
      <pc:sldChg chg="modSp new">
        <pc:chgData name="Lenuta Stefan (1912289)" userId="S::1912289@student.uwtsd.ac.uk::115750c1-8626-400e-bc48-01085d39083d" providerId="AD" clId="Web-{BFB20B9A-C6CB-48A3-BFDE-B8EF71B83399}" dt="2021-01-07T21:50:58.729" v="6289" actId="20577"/>
        <pc:sldMkLst>
          <pc:docMk/>
          <pc:sldMk cId="2631105337" sldId="261"/>
        </pc:sldMkLst>
        <pc:spChg chg="mod">
          <ac:chgData name="Lenuta Stefan (1912289)" userId="S::1912289@student.uwtsd.ac.uk::115750c1-8626-400e-bc48-01085d39083d" providerId="AD" clId="Web-{BFB20B9A-C6CB-48A3-BFDE-B8EF71B83399}" dt="2021-01-07T21:06:20.874" v="5294" actId="20577"/>
          <ac:spMkLst>
            <pc:docMk/>
            <pc:sldMk cId="2631105337" sldId="261"/>
            <ac:spMk id="2" creationId="{A69BBC2B-97FA-4197-BB34-E5EF95376C8D}"/>
          </ac:spMkLst>
        </pc:spChg>
        <pc:spChg chg="mod">
          <ac:chgData name="Lenuta Stefan (1912289)" userId="S::1912289@student.uwtsd.ac.uk::115750c1-8626-400e-bc48-01085d39083d" providerId="AD" clId="Web-{BFB20B9A-C6CB-48A3-BFDE-B8EF71B83399}" dt="2021-01-07T21:50:58.729" v="6289" actId="20577"/>
          <ac:spMkLst>
            <pc:docMk/>
            <pc:sldMk cId="2631105337" sldId="261"/>
            <ac:spMk id="3" creationId="{C01D077E-5ABC-4217-8DA0-0D3805BB3415}"/>
          </ac:spMkLst>
        </pc:spChg>
      </pc:sldChg>
      <pc:sldChg chg="modSp new">
        <pc:chgData name="Lenuta Stefan (1912289)" userId="S::1912289@student.uwtsd.ac.uk::115750c1-8626-400e-bc48-01085d39083d" providerId="AD" clId="Web-{BFB20B9A-C6CB-48A3-BFDE-B8EF71B83399}" dt="2021-01-07T22:17:35.518" v="7082" actId="20577"/>
        <pc:sldMkLst>
          <pc:docMk/>
          <pc:sldMk cId="1134364476" sldId="262"/>
        </pc:sldMkLst>
        <pc:spChg chg="mod">
          <ac:chgData name="Lenuta Stefan (1912289)" userId="S::1912289@student.uwtsd.ac.uk::115750c1-8626-400e-bc48-01085d39083d" providerId="AD" clId="Web-{BFB20B9A-C6CB-48A3-BFDE-B8EF71B83399}" dt="2021-01-07T21:58:02.402" v="6307" actId="20577"/>
          <ac:spMkLst>
            <pc:docMk/>
            <pc:sldMk cId="1134364476" sldId="262"/>
            <ac:spMk id="2" creationId="{AEB59DC9-C9F2-4A2C-A57F-F4B91FC6DF60}"/>
          </ac:spMkLst>
        </pc:spChg>
        <pc:spChg chg="mod">
          <ac:chgData name="Lenuta Stefan (1912289)" userId="S::1912289@student.uwtsd.ac.uk::115750c1-8626-400e-bc48-01085d39083d" providerId="AD" clId="Web-{BFB20B9A-C6CB-48A3-BFDE-B8EF71B83399}" dt="2021-01-07T22:17:35.518" v="7082" actId="20577"/>
          <ac:spMkLst>
            <pc:docMk/>
            <pc:sldMk cId="1134364476" sldId="262"/>
            <ac:spMk id="3" creationId="{AD35E090-2064-4BDB-ABDC-6D10060EC7F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BMHP4003  Psichology for Health and Social Care</a:t>
            </a:r>
            <a:endParaRPr lang="en-GB"/>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dirty="0">
                <a:cs typeface="Calibri"/>
              </a:rPr>
              <a:t>Lecturer DYA </a:t>
            </a:r>
            <a:r>
              <a:rPr lang="en-GB">
                <a:cs typeface="Calibri"/>
              </a:rPr>
              <a:t>GANGULY                                                                                                1912289LENUTA STEFAN                                                                                                 ASSESMENT 2  REFLECTIONS  </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1030-1207-4607-A785-AC629861DE6E}"/>
              </a:ext>
            </a:extLst>
          </p:cNvPr>
          <p:cNvSpPr>
            <a:spLocks noGrp="1"/>
          </p:cNvSpPr>
          <p:nvPr>
            <p:ph type="title"/>
          </p:nvPr>
        </p:nvSpPr>
        <p:spPr/>
        <p:txBody>
          <a:bodyPr/>
          <a:lstStyle/>
          <a:p>
            <a:r>
              <a:rPr lang="en-GB">
                <a:cs typeface="Calibri Light"/>
              </a:rPr>
              <a:t>REFFLECTIVE ESSAY</a:t>
            </a:r>
            <a:endParaRPr lang="en-GB"/>
          </a:p>
        </p:txBody>
      </p:sp>
      <p:sp>
        <p:nvSpPr>
          <p:cNvPr id="3" name="Content Placeholder 2">
            <a:extLst>
              <a:ext uri="{FF2B5EF4-FFF2-40B4-BE49-F238E27FC236}">
                <a16:creationId xmlns:a16="http://schemas.microsoft.com/office/drawing/2014/main" id="{867C4A49-1862-4A3D-961D-7971F8BF1A25}"/>
              </a:ext>
            </a:extLst>
          </p:cNvPr>
          <p:cNvSpPr>
            <a:spLocks noGrp="1"/>
          </p:cNvSpPr>
          <p:nvPr>
            <p:ph idx="1"/>
          </p:nvPr>
        </p:nvSpPr>
        <p:spPr/>
        <p:txBody>
          <a:bodyPr vert="horz" lIns="91440" tIns="45720" rIns="91440" bIns="45720" rtlCol="0" anchor="t">
            <a:normAutofit/>
          </a:bodyPr>
          <a:lstStyle/>
          <a:p>
            <a:r>
              <a:rPr lang="en-GB">
                <a:cs typeface="Calibri"/>
              </a:rPr>
              <a:t>INTRODUCTION;The purpose of this refflective essay is to reflect on learning disabilities ,focusing on mental health and psychological wellbeing .It is based on personal experience,cos I,m working as a RGN in a CARE home,and I can related as much as possible how a nurse cope with stress at the work place ,and the way yhat I feel in this time and how to manage different situations.It provides a critical investigation of the assesment process ;formal and informal assesment s;application  of legal process ,ethical ,and socio-political factors to the process ;and the role and function of the nursing profession to the theory and practice of assesment.   </a:t>
            </a:r>
            <a:endParaRPr lang="en-GB"/>
          </a:p>
        </p:txBody>
      </p:sp>
    </p:spTree>
    <p:extLst>
      <p:ext uri="{BB962C8B-B14F-4D97-AF65-F5344CB8AC3E}">
        <p14:creationId xmlns:p14="http://schemas.microsoft.com/office/powerpoint/2010/main" val="3975314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CEB19-AC2C-4137-8926-7875528D880A}"/>
              </a:ext>
            </a:extLst>
          </p:cNvPr>
          <p:cNvSpPr>
            <a:spLocks noGrp="1"/>
          </p:cNvSpPr>
          <p:nvPr>
            <p:ph type="title"/>
          </p:nvPr>
        </p:nvSpPr>
        <p:spPr/>
        <p:txBody>
          <a:bodyPr/>
          <a:lstStyle/>
          <a:p>
            <a:r>
              <a:rPr lang="en-GB">
                <a:cs typeface="Calibri Light"/>
              </a:rPr>
              <a:t>Refflective essay</a:t>
            </a:r>
            <a:endParaRPr lang="en-GB" dirty="0">
              <a:cs typeface="Calibri Light"/>
            </a:endParaRPr>
          </a:p>
        </p:txBody>
      </p:sp>
      <p:sp>
        <p:nvSpPr>
          <p:cNvPr id="3" name="Content Placeholder 2">
            <a:extLst>
              <a:ext uri="{FF2B5EF4-FFF2-40B4-BE49-F238E27FC236}">
                <a16:creationId xmlns:a16="http://schemas.microsoft.com/office/drawing/2014/main" id="{7FD97EBE-DF80-48FB-9A3B-0D65F2FE103F}"/>
              </a:ext>
            </a:extLst>
          </p:cNvPr>
          <p:cNvSpPr>
            <a:spLocks noGrp="1"/>
          </p:cNvSpPr>
          <p:nvPr>
            <p:ph idx="1"/>
          </p:nvPr>
        </p:nvSpPr>
        <p:spPr/>
        <p:txBody>
          <a:bodyPr vert="horz" lIns="91440" tIns="45720" rIns="91440" bIns="45720" rtlCol="0" anchor="t">
            <a:normAutofit fontScale="92500" lnSpcReduction="20000"/>
          </a:bodyPr>
          <a:lstStyle/>
          <a:p>
            <a:r>
              <a:rPr lang="en-GB">
                <a:cs typeface="Calibri"/>
              </a:rPr>
              <a:t>Assesment is the first step to diagnosing mental disorder,ans a mental health assesment is a multifaceted intellectual activity involving the hypotesis formulation of a certain individual ,which serves as the basis for deciding on data to be collected and interpreted ,as well as for drawing conclusions .Mental health nursing mantains its keystone in an accurate  and methodical biopsychosocial and spiritual assesment.The initial process of assesment ascertains wether the individual has a mental health problem;identifies the problem ;the most appropriate treatment ,and coexisting health or social problems ;the most appropriate treatment plan.according to mental professionals ,mental disorders may be classified according to behavioural patterns as well as patterns of thoutght and emotion.By understanding classification systems ,mental health nurses enable professional anf effective communication with other health disciplines and contribute to research and in selecting effective interventions [Elder et al.2013;Basavanthappa2017]. </a:t>
            </a:r>
            <a:endParaRPr lang="en-GB"/>
          </a:p>
        </p:txBody>
      </p:sp>
    </p:spTree>
    <p:extLst>
      <p:ext uri="{BB962C8B-B14F-4D97-AF65-F5344CB8AC3E}">
        <p14:creationId xmlns:p14="http://schemas.microsoft.com/office/powerpoint/2010/main" val="2825732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D2FB1-F2B4-4A80-866E-AE8B87A8A13B}"/>
              </a:ext>
            </a:extLst>
          </p:cNvPr>
          <p:cNvSpPr>
            <a:spLocks noGrp="1"/>
          </p:cNvSpPr>
          <p:nvPr>
            <p:ph type="title"/>
          </p:nvPr>
        </p:nvSpPr>
        <p:spPr/>
        <p:txBody>
          <a:bodyPr/>
          <a:lstStyle/>
          <a:p>
            <a:r>
              <a:rPr lang="en-GB">
                <a:cs typeface="Calibri Light"/>
              </a:rPr>
              <a:t>Refflective essay</a:t>
            </a:r>
            <a:endParaRPr lang="en-GB"/>
          </a:p>
        </p:txBody>
      </p:sp>
      <p:sp>
        <p:nvSpPr>
          <p:cNvPr id="3" name="Content Placeholder 2">
            <a:extLst>
              <a:ext uri="{FF2B5EF4-FFF2-40B4-BE49-F238E27FC236}">
                <a16:creationId xmlns:a16="http://schemas.microsoft.com/office/drawing/2014/main" id="{7AF91405-D866-41FF-A793-2738B2FF2E43}"/>
              </a:ext>
            </a:extLst>
          </p:cNvPr>
          <p:cNvSpPr>
            <a:spLocks noGrp="1"/>
          </p:cNvSpPr>
          <p:nvPr>
            <p:ph idx="1"/>
          </p:nvPr>
        </p:nvSpPr>
        <p:spPr/>
        <p:txBody>
          <a:bodyPr vert="horz" lIns="91440" tIns="45720" rIns="91440" bIns="45720" rtlCol="0" anchor="t">
            <a:normAutofit fontScale="92500" lnSpcReduction="20000"/>
          </a:bodyPr>
          <a:lstStyle/>
          <a:p>
            <a:r>
              <a:rPr lang="en-GB">
                <a:cs typeface="Calibri"/>
              </a:rPr>
              <a:t>Assesment is crucial as  the client must  be assesed holistically ,in which a relevant information about his/her life,behaviour,and feelings must become integrated .Attainment of optimum level of health for the client is the focus of such care [Shives 2008].Hopp and Rittenmeyer [2012]emphasised that it is important to do mental notes when doing an assesment since this would provide some lue as to how the person is feeling .Hence ,one must look at the appearance behaviour ,speech,emotional state ,and thinking of the person being assesed .However ,looking into these areas is not enough since misinterpratation or erroneos assumptions to take place.Rather ,it is necessary to take into account the context ,setting ,social norms ,and believs for the individual being assesed [Pender ,Murdaugh .and Parsons 2006].Needs -led assesment will allow the nurse to place more emphasis on finding solutions [Coffey and Hannigan 2003]. </a:t>
            </a:r>
            <a:endParaRPr lang="en-GB"/>
          </a:p>
        </p:txBody>
      </p:sp>
    </p:spTree>
    <p:extLst>
      <p:ext uri="{BB962C8B-B14F-4D97-AF65-F5344CB8AC3E}">
        <p14:creationId xmlns:p14="http://schemas.microsoft.com/office/powerpoint/2010/main" val="3036382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787B9-03A5-4C99-BA78-C699F6121520}"/>
              </a:ext>
            </a:extLst>
          </p:cNvPr>
          <p:cNvSpPr>
            <a:spLocks noGrp="1"/>
          </p:cNvSpPr>
          <p:nvPr>
            <p:ph type="title"/>
          </p:nvPr>
        </p:nvSpPr>
        <p:spPr>
          <a:xfrm>
            <a:off x="953219" y="379502"/>
            <a:ext cx="10515600" cy="1325563"/>
          </a:xfrm>
        </p:spPr>
        <p:txBody>
          <a:bodyPr/>
          <a:lstStyle/>
          <a:p>
            <a:r>
              <a:rPr lang="en-GB">
                <a:cs typeface="Calibri Light"/>
              </a:rPr>
              <a:t>Spiriyual coping strategies ;a review of the nursing research litterature </a:t>
            </a:r>
            <a:endParaRPr lang="en-GB"/>
          </a:p>
        </p:txBody>
      </p:sp>
      <p:sp>
        <p:nvSpPr>
          <p:cNvPr id="3" name="Content Placeholder 2">
            <a:extLst>
              <a:ext uri="{FF2B5EF4-FFF2-40B4-BE49-F238E27FC236}">
                <a16:creationId xmlns:a16="http://schemas.microsoft.com/office/drawing/2014/main" id="{E72226DF-828F-4C28-B564-CA4545D67B86}"/>
              </a:ext>
            </a:extLst>
          </p:cNvPr>
          <p:cNvSpPr>
            <a:spLocks noGrp="1"/>
          </p:cNvSpPr>
          <p:nvPr>
            <p:ph idx="1"/>
          </p:nvPr>
        </p:nvSpPr>
        <p:spPr/>
        <p:txBody>
          <a:bodyPr vert="horz" lIns="91440" tIns="45720" rIns="91440" bIns="45720" rtlCol="0" anchor="t">
            <a:normAutofit fontScale="92500" lnSpcReduction="10000"/>
          </a:bodyPr>
          <a:lstStyle/>
          <a:p>
            <a:r>
              <a:rPr lang="en-GB">
                <a:cs typeface="Calibri"/>
              </a:rPr>
              <a:t>Aims of the paper .This paper reviews some of the limited nursing research-based literature ,orientated towards the use of spiritual coping strategies used by believers and nonbelievers filowed by implications for holistic nursing care. Literature search .THE CINAHL AND MEDLINE  CD  Rom database were searched ,identifying literature published from 1975 onwards which amounted to187 articles.The majority of the literatuere traced were found anecdotal with only few studies investigating directly spiritual coping strategies.Following scrutiny of the avaiable articles,only few research studies explored directly the spiritual  coping strategies used in various illness ,four of wich were conducted in USA and one in UK.Because of the smoll scale research studies ,generalisation of the finding of this review is limited to the samples used.</a:t>
            </a:r>
            <a:endParaRPr lang="en-GB"/>
          </a:p>
        </p:txBody>
      </p:sp>
    </p:spTree>
    <p:extLst>
      <p:ext uri="{BB962C8B-B14F-4D97-AF65-F5344CB8AC3E}">
        <p14:creationId xmlns:p14="http://schemas.microsoft.com/office/powerpoint/2010/main" val="2410170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BBC2B-97FA-4197-BB34-E5EF95376C8D}"/>
              </a:ext>
            </a:extLst>
          </p:cNvPr>
          <p:cNvSpPr>
            <a:spLocks noGrp="1"/>
          </p:cNvSpPr>
          <p:nvPr>
            <p:ph type="title"/>
          </p:nvPr>
        </p:nvSpPr>
        <p:spPr/>
        <p:txBody>
          <a:bodyPr/>
          <a:lstStyle/>
          <a:p>
            <a:r>
              <a:rPr lang="en-GB">
                <a:cs typeface="Calibri Light"/>
              </a:rPr>
              <a:t>Theorethical background </a:t>
            </a:r>
            <a:endParaRPr lang="en-GB"/>
          </a:p>
        </p:txBody>
      </p:sp>
      <p:sp>
        <p:nvSpPr>
          <p:cNvPr id="3" name="Content Placeholder 2">
            <a:extLst>
              <a:ext uri="{FF2B5EF4-FFF2-40B4-BE49-F238E27FC236}">
                <a16:creationId xmlns:a16="http://schemas.microsoft.com/office/drawing/2014/main" id="{C01D077E-5ABC-4217-8DA0-0D3805BB3415}"/>
              </a:ext>
            </a:extLst>
          </p:cNvPr>
          <p:cNvSpPr>
            <a:spLocks noGrp="1"/>
          </p:cNvSpPr>
          <p:nvPr>
            <p:ph idx="1"/>
          </p:nvPr>
        </p:nvSpPr>
        <p:spPr/>
        <p:txBody>
          <a:bodyPr vert="horz" lIns="91440" tIns="45720" rIns="91440" bIns="45720" rtlCol="0" anchor="t">
            <a:normAutofit lnSpcReduction="10000"/>
          </a:bodyPr>
          <a:lstStyle/>
          <a:p>
            <a:r>
              <a:rPr lang="en-GB">
                <a:cs typeface="Calibri"/>
              </a:rPr>
              <a:t>Research suggested that spiriyusl coping strategies ,involving r relationship with self ,others ,ultimate other/God or nature were found to help individuals to cope with their ailments.This may be because of finding meaning ,purpose  and hope ,which may nurture individuals  in their suffering.Spirituality is oftenly reffered by literature as being synonymous with religiosity.Thus the use of spiritual coping strategies is restricted to individuals who hold religious beliefs .However ,the definition of spirituality indicades that this concept  is broader than religiosity.The theories on stress-coping [Folkman,Lazarus1984]and the numinous experience [Otto 1950]outline the rationale for the use of strategies which are applicable to both the believers and nonbelievers.</a:t>
            </a:r>
            <a:endParaRPr lang="en-GB" dirty="0">
              <a:cs typeface="Calibri"/>
            </a:endParaRPr>
          </a:p>
        </p:txBody>
      </p:sp>
    </p:spTree>
    <p:extLst>
      <p:ext uri="{BB962C8B-B14F-4D97-AF65-F5344CB8AC3E}">
        <p14:creationId xmlns:p14="http://schemas.microsoft.com/office/powerpoint/2010/main" val="2631105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9DC9-C9F2-4A2C-A57F-F4B91FC6DF60}"/>
              </a:ext>
            </a:extLst>
          </p:cNvPr>
          <p:cNvSpPr>
            <a:spLocks noGrp="1"/>
          </p:cNvSpPr>
          <p:nvPr>
            <p:ph type="title"/>
          </p:nvPr>
        </p:nvSpPr>
        <p:spPr/>
        <p:txBody>
          <a:bodyPr/>
          <a:lstStyle/>
          <a:p>
            <a:r>
              <a:rPr lang="en-GB">
                <a:cs typeface="Calibri Light"/>
              </a:rPr>
              <a:t>Implications </a:t>
            </a:r>
            <a:endParaRPr lang="en-GB"/>
          </a:p>
        </p:txBody>
      </p:sp>
      <p:sp>
        <p:nvSpPr>
          <p:cNvPr id="3" name="Content Placeholder 2">
            <a:extLst>
              <a:ext uri="{FF2B5EF4-FFF2-40B4-BE49-F238E27FC236}">
                <a16:creationId xmlns:a16="http://schemas.microsoft.com/office/drawing/2014/main" id="{AD35E090-2064-4BDB-ABDC-6D10060EC7F1}"/>
              </a:ext>
            </a:extLst>
          </p:cNvPr>
          <p:cNvSpPr>
            <a:spLocks noGrp="1"/>
          </p:cNvSpPr>
          <p:nvPr>
            <p:ph idx="1"/>
          </p:nvPr>
        </p:nvSpPr>
        <p:spPr/>
        <p:txBody>
          <a:bodyPr vert="horz" lIns="91440" tIns="45720" rIns="91440" bIns="45720" rtlCol="0" anchor="t">
            <a:normAutofit/>
          </a:bodyPr>
          <a:lstStyle/>
          <a:p>
            <a:r>
              <a:rPr lang="en-GB">
                <a:cs typeface="Calibri"/>
              </a:rPr>
              <a:t>This review suggests that the onset of illness may render the individual ,being a believer or nonbeliever  to realise the lack of control over his/her life .However the use of spiritual coping strategies may enhance self –empowerment ,leading to finding meaning and pourpose in illness.This implies that holistic care incorporates facilitation of various spiritual coping strategies to safeguard the wholeness and integrity of the patients .refference; Donia Baldachino MSc BSc CERT ED RGN,Peter Draper PhD BSc RN RNT. First published ;20 December 2001 https //doi.org/10.1046/j.1365-2648.2001.01814.x Citation 176</a:t>
            </a:r>
            <a:endParaRPr lang="en-GB"/>
          </a:p>
        </p:txBody>
      </p:sp>
    </p:spTree>
    <p:extLst>
      <p:ext uri="{BB962C8B-B14F-4D97-AF65-F5344CB8AC3E}">
        <p14:creationId xmlns:p14="http://schemas.microsoft.com/office/powerpoint/2010/main" val="11343644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BMHP4003  Psichology for Health and Social Care</vt:lpstr>
      <vt:lpstr>REFFLECTIVE ESSAY</vt:lpstr>
      <vt:lpstr>Refflective essay</vt:lpstr>
      <vt:lpstr>Refflective essay</vt:lpstr>
      <vt:lpstr>Spiriyual coping strategies ;a review of the nursing research litterature </vt:lpstr>
      <vt:lpstr>Theorethical background </vt:lpstr>
      <vt:lpstr>Implications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940</cp:revision>
  <dcterms:created xsi:type="dcterms:W3CDTF">2021-01-07T16:25:28Z</dcterms:created>
  <dcterms:modified xsi:type="dcterms:W3CDTF">2021-01-07T22:17:37Z</dcterms:modified>
</cp:coreProperties>
</file>