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8" r:id="rId13"/>
    <p:sldId id="269" r:id="rId14"/>
    <p:sldId id="270" r:id="rId15"/>
    <p:sldId id="271" r:id="rId16"/>
    <p:sldId id="272" r:id="rId17"/>
    <p:sldId id="273" r:id="rId18"/>
    <p:sldId id="27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85" d="100"/>
          <a:sy n="85" d="100"/>
        </p:scale>
        <p:origin x="1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8358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484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6251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485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3887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1019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2098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61093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949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117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888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12/8/2019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0312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8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088/jcp.sh16003su1c.04" TargetMode="External"/><Relationship Id="rId2" Type="http://schemas.openxmlformats.org/officeDocument/2006/relationships/hyperlink" Target="https://www.bbc.co.uk/news/uk-45112792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dx.doi.org/10.1080/17542863.2013.794249(http:/dx.doi.irg/10.1080/17542863.2013.794249)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3998/jmmh.10381607.0011.204" TargetMode="External"/><Relationship Id="rId2" Type="http://schemas.openxmlformats.org/officeDocument/2006/relationships/hyperlink" Target="https://www.healthline.com/health/eating-disorders/binge-eating-disorder-histor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fabric, dress, shirt&#10;&#10;Description automatically generated">
            <a:extLst>
              <a:ext uri="{FF2B5EF4-FFF2-40B4-BE49-F238E27FC236}">
                <a16:creationId xmlns:a16="http://schemas.microsoft.com/office/drawing/2014/main" id="{2E3A25BF-9C0D-4EFA-B849-BF72D0B6941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48" r="1388" b="1"/>
          <a:stretch/>
        </p:blipFill>
        <p:spPr>
          <a:xfrm>
            <a:off x="1" y="10"/>
            <a:ext cx="4637078" cy="6857530"/>
          </a:xfrm>
          <a:prstGeom prst="rect">
            <a:avLst/>
          </a:prstGeom>
        </p:spPr>
      </p:pic>
      <p:pic>
        <p:nvPicPr>
          <p:cNvPr id="4" name="Picture 3" descr="A picture containing surfing&#10;&#10;Description automatically generated">
            <a:extLst>
              <a:ext uri="{FF2B5EF4-FFF2-40B4-BE49-F238E27FC236}">
                <a16:creationId xmlns:a16="http://schemas.microsoft.com/office/drawing/2014/main" id="{7E2616BA-F848-4C9C-9CA3-26876F76E47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5480"/>
          <a:stretch/>
        </p:blipFill>
        <p:spPr>
          <a:xfrm>
            <a:off x="4628829" y="10"/>
            <a:ext cx="7563171" cy="4266944"/>
          </a:xfrm>
          <a:prstGeom prst="rect">
            <a:avLst/>
          </a:prstGeom>
        </p:spPr>
      </p:pic>
      <p:sp>
        <p:nvSpPr>
          <p:cNvPr id="63" name="Rectangle 62">
            <a:extLst>
              <a:ext uri="{FF2B5EF4-FFF2-40B4-BE49-F238E27FC236}">
                <a16:creationId xmlns:a16="http://schemas.microsoft.com/office/drawing/2014/main" id="{457E30F7-3253-4621-AB18-6A383D3A3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498" y="4267831"/>
            <a:ext cx="7552502" cy="2590169"/>
          </a:xfrm>
          <a:prstGeom prst="rect">
            <a:avLst/>
          </a:prstGeom>
          <a:solidFill>
            <a:srgbClr val="465359"/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716245-4B14-42E0-A3CF-C125A618F0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89842" y="4220158"/>
            <a:ext cx="7011847" cy="1616198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7030A0"/>
                </a:solidFill>
                <a:highlight>
                  <a:srgbClr val="FF00FF"/>
                </a:highlight>
                <a:latin typeface="Abadi" panose="020B0604020202020204" pitchFamily="34" charset="0"/>
              </a:rPr>
              <a:t>Eat like you love yourself – </a:t>
            </a:r>
            <a:r>
              <a:rPr lang="en-GB" sz="2200" dirty="0">
                <a:solidFill>
                  <a:srgbClr val="FFFFFF"/>
                </a:solidFill>
                <a:latin typeface="Abadi" panose="020B0604020202020204" pitchFamily="34" charset="0"/>
              </a:rPr>
              <a:t>a case formulation – by DONNA JAMES - 1804666 </a:t>
            </a:r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B305829B-9491-4F93-8853-9BCABA78FD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498" y="4220158"/>
            <a:ext cx="7554921" cy="9144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51F966F2-031A-4EA8-B214-62BED34FFE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1359" y="-460"/>
            <a:ext cx="91440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A2DD2658-79AB-4E60-972F-099ABC155A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73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1DDC3EF6-2EA5-44B3-94C7-9DDA67A12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2" name="Rectangle 136">
            <a:extLst>
              <a:ext uri="{FF2B5EF4-FFF2-40B4-BE49-F238E27FC236}">
                <a16:creationId xmlns:a16="http://schemas.microsoft.com/office/drawing/2014/main" id="{87925A9A-E9FA-496E-9C09-7C2845E006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3" name="Rectangle 138">
            <a:extLst>
              <a:ext uri="{FF2B5EF4-FFF2-40B4-BE49-F238E27FC236}">
                <a16:creationId xmlns:a16="http://schemas.microsoft.com/office/drawing/2014/main" id="{2073ABB4-E164-4CBF-ADFF-25552BB7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587D26DA-9773-4A0E-B213-DDF20A1F1F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mage result for world on a plate">
            <a:extLst>
              <a:ext uri="{FF2B5EF4-FFF2-40B4-BE49-F238E27FC236}">
                <a16:creationId xmlns:a16="http://schemas.microsoft.com/office/drawing/2014/main" id="{05AE58F3-5757-46F8-A86E-94677CAC66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25" b="12978"/>
          <a:stretch/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87247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5" name="Rectangle 134">
            <a:extLst>
              <a:ext uri="{FF2B5EF4-FFF2-40B4-BE49-F238E27FC236}">
                <a16:creationId xmlns:a16="http://schemas.microsoft.com/office/drawing/2014/main" id="{26B4480E-B7FF-4481-890E-043A69AE6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8C2840C6-6494-4E12-A428-2012DA7DD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405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8CF5084D-B617-4011-8406-A93B64723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5583" y="608797"/>
            <a:ext cx="5009388" cy="5781768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DF22E97-F63E-4B32-8EE7-9974009058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1872" y="1204126"/>
            <a:ext cx="4476811" cy="2987525"/>
          </a:xfrm>
        </p:spPr>
        <p:txBody>
          <a:bodyPr>
            <a:normAutofit/>
          </a:bodyPr>
          <a:lstStyle/>
          <a:p>
            <a:pPr algn="ctr"/>
            <a:r>
              <a:rPr lang="en-GB" sz="6000" dirty="0">
                <a:solidFill>
                  <a:srgbClr val="FFFFFF"/>
                </a:solidFill>
              </a:rPr>
              <a:t>Eating disorder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8468A20-0AEE-4FA2-B5BC-5077911508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1872" y="4659086"/>
            <a:ext cx="4476811" cy="1225247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>
                  <a:alpha val="75000"/>
                </a:srgbClr>
              </a:solidFill>
            </a:endParaRPr>
          </a:p>
        </p:txBody>
      </p:sp>
      <p:pic>
        <p:nvPicPr>
          <p:cNvPr id="2050" name="Picture 2" descr="Image result for plate">
            <a:extLst>
              <a:ext uri="{FF2B5EF4-FFF2-40B4-BE49-F238E27FC236}">
                <a16:creationId xmlns:a16="http://schemas.microsoft.com/office/drawing/2014/main" id="{E1BD252D-B014-4AD1-9885-BAB97013EE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5999" y="805846"/>
            <a:ext cx="5433917" cy="538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9874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910015B9-6046-41B8-83BD-71778D2F9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3908232-52E2-4794-A6C1-54300FB98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2B9299F-BED7-44C5-9CC5-E542F9193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D541204-B666-420C-9DF1-C06950D2F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DEFA13-24ED-42F6-9FDD-C6EEE2473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56316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b="0" kern="1200" cap="all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rPr>
              <a:t>Who is sarah?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C0E6C8D-508A-44F8-BB9B-7911B0118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3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84847AE-0FEA-43E8-8AA1-4169A6FDB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487790A-E9D7-438A-90BB-9361BEF14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19A559-21FA-4812-BE46-3C1827503E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3" y="1569156"/>
            <a:ext cx="3424138" cy="5288844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>
              <a:buFont typeface="Wingdings 2" panose="05020102010507070707" pitchFamily="18" charset="2"/>
              <a:buChar char=""/>
            </a:pPr>
            <a:r>
              <a:rPr lang="en-US" sz="9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</a:t>
            </a: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HJABI’ WOMAN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AMERICAN – BORN AND RAISED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HETROSEXUAL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PRACTISING MUSLIM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1</a:t>
            </a:r>
            <a:r>
              <a:rPr lang="en-US" sz="1100" b="1" baseline="30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st</a:t>
            </a: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LANGUAGE ENGLISH – LEARNT ARABIC AT 19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MOVED TO ILLINOIS TO COMPLETE MASTERS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LIVES ALONE ON CAMPUS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NO PHYSICAL DISABILITIES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EXCELS ACADEMICALLY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EMPLOYED PART TIME ON UNIVERSITY CAMPUS – ACTIVELY SEARCHING FOR FULL TIME EMPLOYMENT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US" sz="1100" b="1" dirty="0">
                <a:solidFill>
                  <a:srgbClr val="FF0000"/>
                </a:solidFill>
              </a:rPr>
              <a:t>(Musleh, 2017)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9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endParaRPr lang="en-US" sz="9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C93A818A-DE9F-4950-AF6A-069AA0F127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850" y="1265320"/>
            <a:ext cx="3604409" cy="4501028"/>
          </a:xfrm>
          <a:prstGeom prst="rect">
            <a:avLst/>
          </a:prstGeom>
        </p:spPr>
      </p:pic>
      <p:pic>
        <p:nvPicPr>
          <p:cNvPr id="8" name="Picture 7" descr="A picture containing shirt&#10;&#10;Description automatically generated">
            <a:extLst>
              <a:ext uri="{FF2B5EF4-FFF2-40B4-BE49-F238E27FC236}">
                <a16:creationId xmlns:a16="http://schemas.microsoft.com/office/drawing/2014/main" id="{5D7DA45A-2FBC-4765-A7D9-7C59FB277C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993" y="1218845"/>
            <a:ext cx="3572473" cy="459397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50EFF6D3-0F22-4DBB-8DFF-67A2538D5AAB}"/>
              </a:ext>
            </a:extLst>
          </p:cNvPr>
          <p:cNvSpPr/>
          <p:nvPr/>
        </p:nvSpPr>
        <p:spPr>
          <a:xfrm rot="10800000" flipV="1">
            <a:off x="7270044" y="5353983"/>
            <a:ext cx="2957689" cy="311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BBC (2018)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8072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Rectangle 84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Rectangle 92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Content Placeholder 6" descr="A close up of a tree&#10;&#10;Description automatically generated">
            <a:extLst>
              <a:ext uri="{FF2B5EF4-FFF2-40B4-BE49-F238E27FC236}">
                <a16:creationId xmlns:a16="http://schemas.microsoft.com/office/drawing/2014/main" id="{3A99BBF5-6D2F-49FD-9FC4-725AF29032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956" y="601200"/>
            <a:ext cx="5803014" cy="5694368"/>
          </a:xfrm>
          <a:prstGeom prst="rect">
            <a:avLst/>
          </a:prstGeom>
        </p:spPr>
      </p:pic>
      <p:sp>
        <p:nvSpPr>
          <p:cNvPr id="95" name="Rectangle 94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256CDA-79C2-4BC0-B2DD-FC9C42A0D2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467435"/>
            <a:ext cx="4597758" cy="7066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/>
              <a:t>Sarah’s roots: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EA6A73-AB1B-4EA7-BAB6-C74A02D5DF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67028" y="1478844"/>
            <a:ext cx="5078439" cy="4911721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 algn="ctr"/>
            <a:r>
              <a:rPr lang="en-GB" b="1" u="sng" dirty="0">
                <a:solidFill>
                  <a:srgbClr val="FF0000"/>
                </a:solidFill>
                <a:highlight>
                  <a:srgbClr val="FFFF00"/>
                </a:highlight>
              </a:rPr>
              <a:t>Father – </a:t>
            </a:r>
          </a:p>
          <a:p>
            <a:pPr algn="ctr"/>
            <a:r>
              <a:rPr lang="en-GB" dirty="0"/>
              <a:t>Egyptian Arab Muslim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Immigrated to the US as an adult for work</a:t>
            </a:r>
          </a:p>
          <a:p>
            <a:pPr algn="ctr"/>
            <a:r>
              <a:rPr lang="en-GB" dirty="0"/>
              <a:t>Worked as a physician 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Passed away when Sarah was 15 years old  - His weight was a contributory to his illness at the end of his life</a:t>
            </a:r>
          </a:p>
          <a:p>
            <a:pPr algn="ctr"/>
            <a:r>
              <a:rPr lang="en-GB" dirty="0"/>
              <a:t> </a:t>
            </a:r>
          </a:p>
          <a:p>
            <a:pPr algn="ctr"/>
            <a:r>
              <a:rPr lang="en-GB" b="1" dirty="0">
                <a:solidFill>
                  <a:srgbClr val="FF0000"/>
                </a:solidFill>
                <a:highlight>
                  <a:srgbClr val="FFFF00"/>
                </a:highlight>
              </a:rPr>
              <a:t>Mother –</a:t>
            </a:r>
          </a:p>
          <a:p>
            <a:pPr algn="ctr"/>
            <a:r>
              <a:rPr lang="en-GB" dirty="0"/>
              <a:t>White American Muslim convert</a:t>
            </a:r>
          </a:p>
          <a:p>
            <a:pPr algn="ctr"/>
            <a:r>
              <a:rPr lang="en-GB" dirty="0"/>
              <a:t>Works as a health professional </a:t>
            </a:r>
          </a:p>
          <a:p>
            <a:pPr algn="ctr"/>
            <a:r>
              <a:rPr lang="en-GB" dirty="0"/>
              <a:t> </a:t>
            </a:r>
          </a:p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Siblings (Sarah is the eldest of four) – </a:t>
            </a:r>
          </a:p>
          <a:p>
            <a:pPr algn="ctr"/>
            <a:r>
              <a:rPr lang="en-GB" dirty="0"/>
              <a:t>Two sisters</a:t>
            </a:r>
          </a:p>
          <a:p>
            <a:pPr algn="ctr"/>
            <a:r>
              <a:rPr lang="en-GB" dirty="0"/>
              <a:t>One brother</a:t>
            </a:r>
          </a:p>
          <a:p>
            <a:pPr>
              <a:buFont typeface="Wingdings 2" panose="05020102010507070707" pitchFamily="18" charset="2"/>
              <a:buChar char="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70319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530F7-50C5-42FE-8901-E329F737B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57" y="933451"/>
            <a:ext cx="3031852" cy="838906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  <a:highlight>
                  <a:srgbClr val="008080"/>
                </a:highlight>
              </a:rPr>
              <a:t>Core presenting issues</a:t>
            </a:r>
            <a:r>
              <a:rPr lang="en-GB" dirty="0">
                <a:solidFill>
                  <a:srgbClr val="FF0000"/>
                </a:solidFill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0D9AA5-3707-44F4-987D-D4CAEEB8F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1992349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GB" sz="7200" dirty="0">
                <a:solidFill>
                  <a:srgbClr val="002060"/>
                </a:solidFill>
                <a:highlight>
                  <a:srgbClr val="FF00FF"/>
                </a:highlight>
              </a:rPr>
              <a:t>She wanted to learn to love herself.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B0B236-3DE6-445F-8396-0CA060F672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1556" y="1862667"/>
            <a:ext cx="3680177" cy="4323643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Intense expression of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sadness</a:t>
            </a:r>
            <a:r>
              <a:rPr lang="en-GB" dirty="0"/>
              <a:t> (often tearful)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An </a:t>
            </a:r>
            <a:r>
              <a:rPr lang="en-GB" dirty="0" err="1"/>
              <a:t>overwhleming</a:t>
            </a:r>
            <a:r>
              <a:rPr lang="en-GB" dirty="0"/>
              <a:t> desire to take control of a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eating disorder </a:t>
            </a:r>
            <a:r>
              <a:rPr lang="en-GB" dirty="0"/>
              <a:t>– which has been present for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Insecure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body image.</a:t>
            </a:r>
          </a:p>
          <a:p>
            <a:endParaRPr lang="en-GB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Feelings of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anxiety and stress,</a:t>
            </a:r>
            <a:r>
              <a:rPr lang="en-GB" dirty="0">
                <a:highlight>
                  <a:srgbClr val="FFFF00"/>
                </a:highlight>
              </a:rPr>
              <a:t>, </a:t>
            </a:r>
            <a:r>
              <a:rPr lang="en-GB" dirty="0"/>
              <a:t>which she attributed mostly to financial struggles.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Overwhelming feelings of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guilt</a:t>
            </a:r>
            <a:r>
              <a:rPr lang="en-GB" dirty="0"/>
              <a:t>.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Lack of self compassion.</a:t>
            </a:r>
          </a:p>
        </p:txBody>
      </p:sp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155A0672-8BF1-4F79-A410-908C9C1575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0533" y="3172178"/>
            <a:ext cx="5068711" cy="31383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6561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C05729A4-6F0F-4423-AD0C-EF27345E6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04CB79E-F775-42E6-994C-D5FA8C17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AAB5B94-95EF-4963-859C-1FA406D62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4381848-547C-45E3-8BEB-51D497DC89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53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5C44A1F-EC71-4B3C-83AC-D3B013F4B64D}"/>
              </a:ext>
            </a:extLst>
          </p:cNvPr>
          <p:cNvSpPr/>
          <p:nvPr/>
        </p:nvSpPr>
        <p:spPr>
          <a:xfrm flipH="1">
            <a:off x="10391754" y="6402248"/>
            <a:ext cx="18002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</a:rPr>
              <a:t>(Marcin, 2015). 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2872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19C3D0-3CB6-4F8A-94AD-FC203FA0A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RESEARCH SUGGESTS THAT…..</a:t>
            </a: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BC1403-4E5B-4ADD-9CDF-1EBD1A4E54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906" y="2844800"/>
            <a:ext cx="3568661" cy="3130550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There is a strong correlation between the onset of binge eating disorder and unresolved trauma and even post traumatic stress disorder.</a:t>
            </a:r>
          </a:p>
          <a:p>
            <a:pPr>
              <a:buFont typeface="Wingdings 2" panose="05020102010507070707" pitchFamily="18" charset="2"/>
              <a:buChar char="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          (Palmisano et al, 2016)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1026" name="Picture 2" descr="Image result for research psychology">
            <a:extLst>
              <a:ext uri="{FF2B5EF4-FFF2-40B4-BE49-F238E27FC236}">
                <a16:creationId xmlns:a16="http://schemas.microsoft.com/office/drawing/2014/main" id="{9153671D-3DDF-4389-B38E-1BA331FF36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01823" y="702156"/>
            <a:ext cx="5440218" cy="5273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2917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CA9550-C4A3-47A3-8B7D-294DCDD88D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527527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highlight>
                  <a:srgbClr val="00FFFF"/>
                </a:highlight>
              </a:rPr>
              <a:t>Below </a:t>
            </a:r>
            <a:r>
              <a:rPr lang="en-GB" b="1" dirty="0" err="1">
                <a:solidFill>
                  <a:schemeClr val="tx1"/>
                </a:solidFill>
                <a:highlight>
                  <a:srgbClr val="00FFFF"/>
                </a:highlight>
              </a:rPr>
              <a:t>sarah’s</a:t>
            </a:r>
            <a:r>
              <a:rPr lang="en-GB" b="1" dirty="0">
                <a:solidFill>
                  <a:schemeClr val="tx1"/>
                </a:solidFill>
                <a:highlight>
                  <a:srgbClr val="00FFFF"/>
                </a:highlight>
              </a:rPr>
              <a:t> water level:</a:t>
            </a:r>
            <a:br>
              <a:rPr lang="en-GB" b="1" dirty="0">
                <a:solidFill>
                  <a:schemeClr val="tx1"/>
                </a:solidFill>
                <a:highlight>
                  <a:srgbClr val="00FFFF"/>
                </a:highlight>
              </a:rPr>
            </a:br>
            <a:endParaRPr lang="en-GB" dirty="0"/>
          </a:p>
        </p:txBody>
      </p:sp>
      <p:pic>
        <p:nvPicPr>
          <p:cNvPr id="6" name="Content Placeholder 5" descr="A close up of a map&#10;&#10;Description automatically generated">
            <a:extLst>
              <a:ext uri="{FF2B5EF4-FFF2-40B4-BE49-F238E27FC236}">
                <a16:creationId xmlns:a16="http://schemas.microsoft.com/office/drawing/2014/main" id="{989A11B1-6E64-40A7-9449-972D50CCCF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847851"/>
            <a:ext cx="3691467" cy="3952802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66A954-5EDB-4B3E-BEA8-25BB767A5E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7857" y="2178756"/>
            <a:ext cx="3031852" cy="3952802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en-GB" b="1" dirty="0">
                <a:highlight>
                  <a:srgbClr val="00FFFF"/>
                </a:highlight>
              </a:rPr>
              <a:t> </a:t>
            </a:r>
            <a:endParaRPr lang="en-GB" dirty="0"/>
          </a:p>
          <a:p>
            <a:endParaRPr lang="en-GB" dirty="0"/>
          </a:p>
          <a:p>
            <a:pPr algn="ctr"/>
            <a:r>
              <a:rPr lang="en-GB" sz="2300" b="1" dirty="0"/>
              <a:t>Sadness/depression</a:t>
            </a:r>
            <a:endParaRPr lang="en-GB" sz="2300" dirty="0"/>
          </a:p>
          <a:p>
            <a:pPr algn="ctr"/>
            <a:r>
              <a:rPr lang="en-GB" sz="2300" b="1" dirty="0"/>
              <a:t> </a:t>
            </a:r>
            <a:endParaRPr lang="en-GB" sz="2300" dirty="0"/>
          </a:p>
          <a:p>
            <a:pPr algn="ctr"/>
            <a:r>
              <a:rPr lang="en-GB" sz="2300" b="1" dirty="0"/>
              <a:t>Body image</a:t>
            </a:r>
            <a:endParaRPr lang="en-GB" sz="2300" dirty="0"/>
          </a:p>
          <a:p>
            <a:pPr algn="ctr"/>
            <a:r>
              <a:rPr lang="en-GB" sz="2300" b="1" dirty="0"/>
              <a:t> </a:t>
            </a:r>
            <a:endParaRPr lang="en-GB" sz="2300" dirty="0"/>
          </a:p>
          <a:p>
            <a:pPr algn="ctr"/>
            <a:r>
              <a:rPr lang="en-GB" sz="2300" b="1" dirty="0"/>
              <a:t>Anxiety and stress</a:t>
            </a:r>
            <a:endParaRPr lang="en-GB" sz="2300" dirty="0"/>
          </a:p>
          <a:p>
            <a:pPr algn="ctr"/>
            <a:r>
              <a:rPr lang="en-GB" sz="2300" b="1" dirty="0"/>
              <a:t> </a:t>
            </a:r>
            <a:endParaRPr lang="en-GB" sz="2300" dirty="0"/>
          </a:p>
          <a:p>
            <a:pPr algn="ctr"/>
            <a:r>
              <a:rPr lang="en-GB" sz="2300" b="1" dirty="0"/>
              <a:t>Feelings of guilt</a:t>
            </a:r>
          </a:p>
          <a:p>
            <a:pPr algn="ctr"/>
            <a:endParaRPr lang="en-GB" sz="2300" b="1" dirty="0"/>
          </a:p>
          <a:p>
            <a:pPr algn="ctr"/>
            <a:r>
              <a:rPr lang="en-GB" sz="2300" b="1" dirty="0"/>
              <a:t>Lack of self compassion</a:t>
            </a:r>
          </a:p>
          <a:p>
            <a:pPr algn="ctr"/>
            <a:endParaRPr lang="en-GB" sz="2300" b="1" dirty="0"/>
          </a:p>
          <a:p>
            <a:pPr algn="ctr"/>
            <a:endParaRPr lang="en-GB" sz="1800" b="1" dirty="0">
              <a:solidFill>
                <a:srgbClr val="00B0F0"/>
              </a:solidFill>
            </a:endParaRPr>
          </a:p>
          <a:p>
            <a:pPr algn="ctr"/>
            <a:r>
              <a:rPr lang="en-GB" sz="1800" b="1" dirty="0">
                <a:solidFill>
                  <a:srgbClr val="00B0F0"/>
                </a:solidFill>
              </a:rPr>
              <a:t>Depiction of an iceberg, leaning slightly on Freud’s (1900/1905) topographical model of the mind as outlined in Freuds (1910) lectures.</a:t>
            </a:r>
            <a:endParaRPr lang="en-GB" sz="18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832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9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A5A71-3C92-461A-A2EC-446CA02AD3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863695"/>
            <a:ext cx="3511233" cy="3779995"/>
          </a:xfrm>
        </p:spPr>
        <p:txBody>
          <a:bodyPr anchor="ctr"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Freud coined the term: “catharsis’’</a:t>
            </a:r>
          </a:p>
        </p:txBody>
      </p:sp>
      <p:sp>
        <p:nvSpPr>
          <p:cNvPr id="18" name="Rectangle 13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C8752248-4B4C-4939-8D62-4284A159F7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00" r="-2" b="7442"/>
          <a:stretch/>
        </p:blipFill>
        <p:spPr>
          <a:xfrm>
            <a:off x="4654295" y="457200"/>
            <a:ext cx="7086151" cy="5899650"/>
          </a:xfrm>
          <a:prstGeom prst="rect">
            <a:avLst/>
          </a:prstGeom>
        </p:spPr>
      </p:pic>
      <p:sp>
        <p:nvSpPr>
          <p:cNvPr id="7" name="Subtitle 6">
            <a:extLst>
              <a:ext uri="{FF2B5EF4-FFF2-40B4-BE49-F238E27FC236}">
                <a16:creationId xmlns:a16="http://schemas.microsoft.com/office/drawing/2014/main" id="{2959FF91-6A15-478D-B3C5-264B5BD410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1194" y="5881511"/>
            <a:ext cx="2071695" cy="475339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5F6A4CD-2390-4D1A-AFF1-D8536964B55F}"/>
              </a:ext>
            </a:extLst>
          </p:cNvPr>
          <p:cNvSpPr/>
          <p:nvPr/>
        </p:nvSpPr>
        <p:spPr>
          <a:xfrm flipH="1">
            <a:off x="146755" y="6198984"/>
            <a:ext cx="283351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</a:rPr>
              <a:t>(McLeod, 2013, p.87)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9738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11">
            <a:extLst>
              <a:ext uri="{FF2B5EF4-FFF2-40B4-BE49-F238E27FC236}">
                <a16:creationId xmlns:a16="http://schemas.microsoft.com/office/drawing/2014/main" id="{88C97474-5879-4DB5-B4F3-F0357104B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13">
            <a:extLst>
              <a:ext uri="{FF2B5EF4-FFF2-40B4-BE49-F238E27FC236}">
                <a16:creationId xmlns:a16="http://schemas.microsoft.com/office/drawing/2014/main" id="{9831CBB7-4817-4B54-A7F9-0AE2D0C47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029" y="457200"/>
            <a:ext cx="5010912" cy="9144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close up of a map&#10;&#10;Description automatically generated">
            <a:extLst>
              <a:ext uri="{FF2B5EF4-FFF2-40B4-BE49-F238E27FC236}">
                <a16:creationId xmlns:a16="http://schemas.microsoft.com/office/drawing/2014/main" id="{0368CCC6-D5D2-4150-809A-936494D5CC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636" y="1127517"/>
            <a:ext cx="5476375" cy="4803430"/>
          </a:xfrm>
          <a:prstGeom prst="rect">
            <a:avLst/>
          </a:prstGeom>
        </p:spPr>
      </p:pic>
      <p:sp>
        <p:nvSpPr>
          <p:cNvPr id="27" name="Rectangle 15">
            <a:extLst>
              <a:ext uri="{FF2B5EF4-FFF2-40B4-BE49-F238E27FC236}">
                <a16:creationId xmlns:a16="http://schemas.microsoft.com/office/drawing/2014/main" id="{96BC321D-B05F-4857-8880-97F61B9B7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7791" y="601200"/>
            <a:ext cx="5009388" cy="578936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BB6456-2681-4101-B601-898DA50AA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3606" y="938022"/>
            <a:ext cx="4597758" cy="118872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FFFFFF"/>
                </a:solidFill>
                <a:highlight>
                  <a:srgbClr val="0000FF"/>
                </a:highlight>
              </a:rPr>
              <a:t>Underlying issues surrounding:</a:t>
            </a:r>
            <a:br>
              <a:rPr lang="en-GB" dirty="0">
                <a:solidFill>
                  <a:srgbClr val="FFFFFF"/>
                </a:solidFill>
              </a:rPr>
            </a:b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6B283F7-3A4B-4874-A70B-C4FABBAB465A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800000" flipV="1">
            <a:off x="7223601" y="2619021"/>
            <a:ext cx="3828220" cy="3311925"/>
          </a:xfrm>
        </p:spPr>
        <p:txBody>
          <a:bodyPr>
            <a:normAutofit/>
          </a:bodyPr>
          <a:lstStyle/>
          <a:p>
            <a:pPr algn="ctr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</a:rPr>
              <a:t>Death of her father when she was 15.</a:t>
            </a:r>
          </a:p>
          <a:p>
            <a:pPr marL="0" indent="0" algn="ctr">
              <a:buNone/>
            </a:pPr>
            <a:endParaRPr lang="en-US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84738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DEFA13-24ED-42F6-9FDD-C6EEE2473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5"/>
            <a:ext cx="3424138" cy="56316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</a:rPr>
              <a:t>Cultural identity</a:t>
            </a:r>
            <a:endParaRPr lang="en-US" sz="2800" b="0" kern="1200" cap="all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19A559-21FA-4812-BE46-3C1827503E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3" y="1265320"/>
            <a:ext cx="3424138" cy="55926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buFont typeface="Wingdings 2" panose="05020102010507070707" pitchFamily="18" charset="2"/>
              <a:buChar char=""/>
            </a:pPr>
            <a:r>
              <a:rPr lang="en-US" sz="1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‘</a:t>
            </a:r>
            <a:r>
              <a:rPr lang="en-US" sz="1200" b="1" dirty="0">
                <a:solidFill>
                  <a:schemeClr val="bg1"/>
                </a:solidFill>
              </a:rPr>
              <a:t>Identifies as a ‘</a:t>
            </a:r>
            <a:r>
              <a:rPr lang="en-US" sz="1200" b="1" dirty="0" err="1">
                <a:solidFill>
                  <a:schemeClr val="bg1"/>
                </a:solidFill>
              </a:rPr>
              <a:t>Hijabi</a:t>
            </a:r>
            <a:r>
              <a:rPr lang="en-US" sz="1200" b="1" dirty="0">
                <a:solidFill>
                  <a:schemeClr val="bg1"/>
                </a:solidFill>
              </a:rPr>
              <a:t> woman’.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200" b="1" dirty="0">
              <a:solidFill>
                <a:schemeClr val="bg1"/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200" b="1" dirty="0">
                <a:solidFill>
                  <a:schemeClr val="bg1"/>
                </a:solidFill>
              </a:rPr>
              <a:t>Sarah stated that she identifies more with her Arab culture that with her white American culture.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200" b="1" dirty="0">
              <a:solidFill>
                <a:schemeClr val="bg1"/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200" b="1" dirty="0">
                <a:solidFill>
                  <a:schemeClr val="bg1"/>
                </a:solidFill>
              </a:rPr>
              <a:t>Learnt to speak Arabic at 19 and stated that the language was a form of her connecting with her father.</a:t>
            </a:r>
          </a:p>
          <a:p>
            <a:pPr algn="ctr"/>
            <a:endParaRPr lang="en-US" sz="1200" b="1" dirty="0">
              <a:solidFill>
                <a:schemeClr val="bg1"/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200" b="1" dirty="0">
                <a:solidFill>
                  <a:schemeClr val="bg1"/>
                </a:solidFill>
              </a:rPr>
              <a:t>Blames her ‘White side’ for her eating disorder.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  <a:highlight>
                <a:srgbClr val="FFFF00"/>
              </a:highlight>
            </a:endParaRPr>
          </a:p>
          <a:p>
            <a:pPr algn="ctr">
              <a:buFont typeface="Wingdings 2" panose="05020102010507070707" pitchFamily="18" charset="2"/>
              <a:buChar char=""/>
            </a:pPr>
            <a:r>
              <a:rPr lang="en-US" sz="1100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 </a:t>
            </a:r>
            <a:r>
              <a:rPr lang="en-US" sz="2000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Sarah stated that she was finding ways in which to hold onto to her dad.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endParaRPr lang="en-US" sz="11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/>
            <a:r>
              <a:rPr lang="en-US" sz="1100" b="1" dirty="0">
                <a:solidFill>
                  <a:srgbClr val="FF0000"/>
                </a:solidFill>
              </a:rPr>
              <a:t>(Musleh, 2017)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sz="9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algn="ctr">
              <a:buFont typeface="Wingdings 2" panose="05020102010507070707" pitchFamily="18" charset="2"/>
              <a:buChar char=""/>
            </a:pPr>
            <a:endParaRPr lang="en-US" sz="9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C93A818A-DE9F-4950-AF6A-069AA0F127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178486"/>
            <a:ext cx="3668889" cy="4501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588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DD651B61-325E-4E73-8445-38B0DE8AAA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42E5253-D3AC-4AC2-B766-8B34F13C2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0AE8D57-436A-4073-9A75-15BB5949F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CED7894-4F62-4A6C-8DB5-DB5BE08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2A3DA-A0A1-435B-A7A1-7762850FD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6" y="702155"/>
            <a:ext cx="3568661" cy="126971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The Therapeutic relationship …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536F3B4-50F6-4C52-8F76-4EB121471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CDEFBA-DB6F-4333-93A7-E9DFAD2DB3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906" y="2340864"/>
            <a:ext cx="3568661" cy="3634486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 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highlight>
                <a:srgbClr val="FFFF00"/>
              </a:highlight>
            </a:endParaRPr>
          </a:p>
          <a:p>
            <a:pPr algn="ctr"/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  <a:highlight>
                  <a:srgbClr val="FFFF00"/>
                </a:highlight>
              </a:rPr>
              <a:t>Devoutly Muslim clients would prefer Islamic terminology and concepts being incorporated into their therapy.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US" b="1" dirty="0">
              <a:solidFill>
                <a:schemeClr val="tx1">
                  <a:lumMod val="75000"/>
                  <a:lumOff val="25000"/>
                </a:schemeClr>
              </a:solidFill>
              <a:highlight>
                <a:srgbClr val="FFFF00"/>
              </a:highlight>
            </a:endParaRPr>
          </a:p>
          <a:p>
            <a:pPr algn="ctr"/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(Haque &amp; </a:t>
            </a:r>
            <a:r>
              <a:rPr lang="en-US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Keshavarzi</a:t>
            </a:r>
            <a:r>
              <a:rPr lang="en-US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, 2013).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6" name="Content Placeholder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95404A24-181A-4658-B5E6-1A3DB7D5897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5335" y="702156"/>
            <a:ext cx="5273194" cy="52731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1606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910015B9-6046-41B8-83BD-71778D2F9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3908232-52E2-4794-A6C1-54300FB98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2B9299F-BED7-44C5-9CC5-E542F9193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504BED40-EAF7-4E55-AFF7-2CD840EBD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442C0B-5D99-42B8-95E0-A7F3DB7DA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3" y="702156"/>
            <a:ext cx="6540462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0" kern="1200" cap="all">
                <a:solidFill>
                  <a:schemeClr val="tx2"/>
                </a:solidFill>
                <a:latin typeface="+mj-lt"/>
                <a:ea typeface="+mj-ea"/>
                <a:cs typeface="+mj-cs"/>
              </a:rPr>
              <a:t>Plan of intervention: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F367CCF1-BB1E-41CF-8499-94A870C33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66751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40A06-EAF5-4C3E-B78D-3E943DFDBD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81194" y="1896533"/>
            <a:ext cx="6309003" cy="39622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  <a:highlight>
                <a:srgbClr val="FFFF00"/>
              </a:highlight>
            </a:endParaRPr>
          </a:p>
          <a:p>
            <a:pPr marL="285750" indent="-285750"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2"/>
                </a:solidFill>
                <a:highlight>
                  <a:srgbClr val="FFFF00"/>
                </a:highlight>
              </a:rPr>
              <a:t>Adopt a Humanistic approach to therapy and combine it with some aspects of Dialectical </a:t>
            </a:r>
            <a:r>
              <a:rPr lang="en-US" dirty="0" err="1">
                <a:solidFill>
                  <a:schemeClr val="tx2"/>
                </a:solidFill>
                <a:highlight>
                  <a:srgbClr val="FFFF00"/>
                </a:highlight>
              </a:rPr>
              <a:t>behaviour</a:t>
            </a:r>
            <a:r>
              <a:rPr lang="en-US" dirty="0">
                <a:solidFill>
                  <a:schemeClr val="tx2"/>
                </a:solidFill>
                <a:highlight>
                  <a:srgbClr val="FFFF00"/>
                </a:highlight>
              </a:rPr>
              <a:t> therapy (DBT).</a:t>
            </a:r>
          </a:p>
          <a:p>
            <a:pPr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 err="1">
                <a:solidFill>
                  <a:schemeClr val="tx2"/>
                </a:solidFill>
                <a:highlight>
                  <a:srgbClr val="00FFFF"/>
                </a:highlight>
              </a:rPr>
              <a:t>Grilo</a:t>
            </a:r>
            <a:r>
              <a:rPr lang="en-US" dirty="0">
                <a:solidFill>
                  <a:schemeClr val="tx2"/>
                </a:solidFill>
                <a:highlight>
                  <a:srgbClr val="00FFFF"/>
                </a:highlight>
              </a:rPr>
              <a:t> (2017) states that CBT is one of the most strongly supported interventions for people with binge eating disorder.  So why adopt a more humanistic and DBT approach?...   </a:t>
            </a:r>
          </a:p>
          <a:p>
            <a:pPr>
              <a:buFont typeface="Wingdings 2" panose="05020102010507070707" pitchFamily="18" charset="2"/>
              <a:buChar char=""/>
            </a:pPr>
            <a:endParaRPr lang="en-US" dirty="0">
              <a:solidFill>
                <a:schemeClr val="tx2"/>
              </a:solidFill>
            </a:endParaRPr>
          </a:p>
          <a:p>
            <a:pPr>
              <a:buFont typeface="Wingdings 2" panose="05020102010507070707" pitchFamily="18" charset="2"/>
              <a:buChar char=""/>
            </a:pPr>
            <a:r>
              <a:rPr lang="en-US" dirty="0">
                <a:solidFill>
                  <a:schemeClr val="tx2"/>
                </a:solidFill>
                <a:highlight>
                  <a:srgbClr val="FF00FF"/>
                </a:highlight>
              </a:rPr>
              <a:t>CBT alone could potentially be a ‘quick fix’ method and only tends to work in the short term!  In Sarah’s case it would be simply papering over the cracks and not addressing more deep rooted issues. </a:t>
            </a:r>
          </a:p>
        </p:txBody>
      </p:sp>
      <p:pic>
        <p:nvPicPr>
          <p:cNvPr id="10" name="Picture 9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67DB58C3-06A3-49EC-8C24-C8CB411B925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391" y="659654"/>
            <a:ext cx="3969998" cy="5018517"/>
          </a:xfrm>
          <a:prstGeom prst="rect">
            <a:avLst/>
          </a:prstGeom>
        </p:spPr>
      </p:pic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1ECAC70D-C0E4-4E7A-B0F1-59B86724DA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2147" y="1179829"/>
            <a:ext cx="3509772" cy="465821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70ACF24-E83D-4B1F-98A1-F67EBC745657}"/>
              </a:ext>
            </a:extLst>
          </p:cNvPr>
          <p:cNvSpPr/>
          <p:nvPr/>
        </p:nvSpPr>
        <p:spPr>
          <a:xfrm rot="10800000" flipV="1">
            <a:off x="10858499" y="3087668"/>
            <a:ext cx="1153646" cy="6704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(Linehan, 2015)</a:t>
            </a:r>
            <a:endParaRPr lang="en-GB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834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C8E6EB-4C59-429B-97E4-72A058CFC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B90362-AFCC-46A9-B41C-A257A8C5B3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71EF7F1-38BA-471D-8CD4-2A9AE8E35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Content Placeholder 5" descr="A person with a sunset in the background&#10;&#10;Description automatically generated">
            <a:extLst>
              <a:ext uri="{FF2B5EF4-FFF2-40B4-BE49-F238E27FC236}">
                <a16:creationId xmlns:a16="http://schemas.microsoft.com/office/drawing/2014/main" id="{6DE8464A-D403-4493-9BE8-2897198FBAA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5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883" y="849057"/>
            <a:ext cx="3703320" cy="94997"/>
          </a:xfrm>
          <a:prstGeom prst="rect">
            <a:avLst/>
          </a:prstGeom>
          <a:solidFill>
            <a:schemeClr val="bg1">
              <a:alpha val="9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883" y="1012371"/>
            <a:ext cx="3702134" cy="4202862"/>
          </a:xfrm>
          <a:prstGeom prst="rect">
            <a:avLst/>
          </a:prstGeom>
          <a:solidFill>
            <a:schemeClr val="bg1">
              <a:alpha val="95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C7F27C-A9FC-4C07-B05D-917253FC0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227" y="1153886"/>
            <a:ext cx="3374265" cy="97130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  <a:highlight>
                  <a:srgbClr val="808000"/>
                </a:highlight>
              </a:rPr>
              <a:t>Benefits of meditation…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7CE344-DD87-4B05-A5B8-3EA5BD4335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97226" y="2266683"/>
            <a:ext cx="3374265" cy="27045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b="1" dirty="0"/>
              <a:t>Research has shown that not only does it help in the alleviation of stress and depression, but also has </a:t>
            </a:r>
            <a:r>
              <a:rPr lang="en-GB" b="1" dirty="0">
                <a:highlight>
                  <a:srgbClr val="808000"/>
                </a:highlight>
              </a:rPr>
              <a:t>been proven to be an effective component in the treatment of binge eating disorder. </a:t>
            </a:r>
          </a:p>
          <a:p>
            <a:pPr algn="ctr">
              <a:buFont typeface="Wingdings 2" panose="05020102010507070707" pitchFamily="18" charset="2"/>
              <a:buChar char=""/>
            </a:pPr>
            <a:endParaRPr lang="en-GB" b="1" dirty="0"/>
          </a:p>
          <a:p>
            <a:pPr algn="ctr"/>
            <a:r>
              <a:rPr lang="en-GB" b="1" dirty="0"/>
              <a:t>(</a:t>
            </a:r>
            <a:r>
              <a:rPr lang="en-GB" b="1" dirty="0" err="1"/>
              <a:t>Hallet</a:t>
            </a:r>
            <a:r>
              <a:rPr lang="en-GB" b="1" dirty="0"/>
              <a:t> &amp; Kristeller1999).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694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9B9981-A163-4D3D-BDAF-DD38286EA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857" y="933451"/>
            <a:ext cx="3031852" cy="1493660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>
                <a:highlight>
                  <a:srgbClr val="808000"/>
                </a:highlight>
              </a:rPr>
              <a:t>people are people…</a:t>
            </a:r>
          </a:p>
        </p:txBody>
      </p:sp>
      <p:pic>
        <p:nvPicPr>
          <p:cNvPr id="6" name="Content Placeholder 5" descr="A close up of a person&#10;&#10;Description automatically generated">
            <a:extLst>
              <a:ext uri="{FF2B5EF4-FFF2-40B4-BE49-F238E27FC236}">
                <a16:creationId xmlns:a16="http://schemas.microsoft.com/office/drawing/2014/main" id="{9F16C862-0BA9-4139-8CFC-81E23C15B7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2533" y="1253066"/>
            <a:ext cx="5317068" cy="4584979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C08518-2691-4DA5-AEAE-0803AA05ED3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2800" b="1" dirty="0"/>
              <a:t>And irrespective of race or religion, we all process emotion, albeit from a different frame of reference</a:t>
            </a:r>
            <a:r>
              <a:rPr lang="en-GB" b="1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62335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DEC4473-4214-4D80-815B-8694FF142280}"/>
              </a:ext>
            </a:extLst>
          </p:cNvPr>
          <p:cNvSpPr/>
          <p:nvPr/>
        </p:nvSpPr>
        <p:spPr>
          <a:xfrm>
            <a:off x="128588" y="-1314450"/>
            <a:ext cx="12063412" cy="8826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solidFill>
                  <a:srgbClr val="FF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2800" b="1" u="sng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800" b="1" u="sng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List: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BBC (2018)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Boris Johnson’s burka jibe:  Why do some Muslim women wear the veil? 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https://www.bbc.co.uk/news/uk-45112792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</a:t>
            </a:r>
            <a:r>
              <a:rPr lang="en-GB" sz="16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2019).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Freud, S. (1910)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Five lectures on </a:t>
            </a:r>
            <a:r>
              <a:rPr lang="en-GB" sz="1600" i="1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Pscho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-analysis. 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Harmondsworth:  Penguin.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Grilo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 (2017) ‘Psychological and Behavioural Treatments for Binge Eating Disorder’,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Journal of Clinical Psychiatry,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78 (1), pp. 20-24.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494949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DOI: </a:t>
            </a:r>
            <a:r>
              <a:rPr lang="en-GB" sz="1600" u="sng" dirty="0">
                <a:solidFill>
                  <a:srgbClr val="20699C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10.4088/jcp.sh16003su1c.04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Hallet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C.B &amp; 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Kristeller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J.L. (1999)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 Exploratory Study of a Medications-Based Intervention for Binge Eating Disorder. 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Indiana:  Department of Psychology, Indiana State University.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Haque, A. &amp; </a:t>
            </a: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Keshavarzi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H. (2013).  ‘Integrating indigenous healing methods in therapy:  Muslim beliefs and practices’,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Culture and Mental Health,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7(1), pp. 297-314.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DOI: 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http://dx.doi.org/10.1080/17542863.2013.794249(http://dx.doi.irg/10.1080/17542863.2013.794249)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Linetan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M.M. (2015)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DBT Skills Training Manual.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16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Ed. New York:  The Guilford Press.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8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3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73762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472BD1B-CEFD-4F45-B782-F62CD4FED514}"/>
              </a:ext>
            </a:extLst>
          </p:cNvPr>
          <p:cNvSpPr/>
          <p:nvPr/>
        </p:nvSpPr>
        <p:spPr>
          <a:xfrm>
            <a:off x="1456267" y="293407"/>
            <a:ext cx="9460089" cy="66570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Marcin, A. (2015)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Binge Eating Disorder History:  A Timeline. 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https://www.healthline.com/health/eating-disorders/binge-eating-disorder-history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 4</a:t>
            </a:r>
            <a:r>
              <a:rPr lang="en-GB" sz="1600" baseline="300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2019).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McLeod, J. (2013)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 Introduction to Counselling. 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</a:t>
            </a:r>
            <a:r>
              <a:rPr lang="en-GB" sz="1600" baseline="300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Ed. 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Maindenhead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 Open University Press.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Musleh, S. (2017) ‘Eating Disorder of a Muslim American ‘’</a:t>
            </a:r>
            <a:r>
              <a:rPr lang="en-GB" sz="1600" dirty="0" err="1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Hijabi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’’ Woman:  Case Study and Cultural Formulation’,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Muslim Mental Health,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11 (2).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http://dx.doi.org/10.3998/jmmh.10381607.0011.204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Palmisano, G.L. et al. (2016) ‘Journal of Behavioural Addictions’, </a:t>
            </a:r>
            <a:r>
              <a:rPr lang="en-GB" sz="1600" i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Life adverse experiences in relation with obesity and binge eating disorders:  A systematic review,  </a:t>
            </a: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5 (1), pp. 11-31.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DOI: 10.1556/2006.5.2016.018.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solidFill>
                  <a:srgbClr val="0000FF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dirty="0" err="1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Stunkart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A.J. (1959) ‘Eating patterns and obesity’, </a:t>
            </a:r>
            <a:r>
              <a:rPr lang="en-GB" sz="1600" i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Psychiatric Quarterly, </a:t>
            </a:r>
            <a:r>
              <a:rPr lang="en-GB" sz="1600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33(2), pp. 284-295.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0880494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1036</Words>
  <Application>Microsoft Office PowerPoint</Application>
  <PresentationFormat>Widescreen</PresentationFormat>
  <Paragraphs>148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Abadi</vt:lpstr>
      <vt:lpstr>Arial</vt:lpstr>
      <vt:lpstr>Calibri</vt:lpstr>
      <vt:lpstr>Gill Sans MT</vt:lpstr>
      <vt:lpstr>Times New Roman</vt:lpstr>
      <vt:lpstr>Wingdings 2</vt:lpstr>
      <vt:lpstr>DividendVTI</vt:lpstr>
      <vt:lpstr>Eat like you love yourself – a case formulation – by DONNA JAMES - 1804666 </vt:lpstr>
      <vt:lpstr>PowerPoint Presentation</vt:lpstr>
      <vt:lpstr>Eating disorder</vt:lpstr>
      <vt:lpstr>Who is sarah?</vt:lpstr>
      <vt:lpstr>Sarah’s roots:  </vt:lpstr>
      <vt:lpstr>Core presenting issues:</vt:lpstr>
      <vt:lpstr>PowerPoint Presentation</vt:lpstr>
      <vt:lpstr>RESEARCH SUGGESTS THAT…..</vt:lpstr>
      <vt:lpstr>Below sarah’s water level: </vt:lpstr>
      <vt:lpstr>Freud coined the term: “catharsis’’</vt:lpstr>
      <vt:lpstr>Underlying issues surrounding: </vt:lpstr>
      <vt:lpstr>Cultural identity</vt:lpstr>
      <vt:lpstr>The Therapeutic relationship …</vt:lpstr>
      <vt:lpstr>Plan of intervention:</vt:lpstr>
      <vt:lpstr>Benefits of meditation…</vt:lpstr>
      <vt:lpstr>people are people…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Eat like you love yourself – a case formulation – by DONNA JAMES - 1804666</dc:title>
  <dc:creator>Donna James</dc:creator>
  <cp:lastModifiedBy>Donna James</cp:lastModifiedBy>
  <cp:revision>8</cp:revision>
  <dcterms:created xsi:type="dcterms:W3CDTF">2019-12-08T18:55:13Z</dcterms:created>
  <dcterms:modified xsi:type="dcterms:W3CDTF">2019-12-08T22:04:53Z</dcterms:modified>
</cp:coreProperties>
</file>