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1" r:id="rId4"/>
    <p:sldId id="262" r:id="rId5"/>
    <p:sldId id="263" r:id="rId6"/>
    <p:sldId id="264" r:id="rId7"/>
    <p:sldId id="265" r:id="rId8"/>
    <p:sldId id="266" r:id="rId9"/>
    <p:sldId id="267" r:id="rId10"/>
    <p:sldId id="268" r:id="rId11"/>
    <p:sldId id="269" r:id="rId12"/>
    <p:sldId id="270"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p:scale>
          <a:sx n="78" d="100"/>
          <a:sy n="78" d="100"/>
        </p:scale>
        <p:origin x="1032" y="1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EA8F-624D-4702-A031-815B188CEB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5FB4374-595D-477D-96FB-4211EB6943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A8A1CBD-F151-494F-BC3B-E67230107DEF}"/>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5" name="Footer Placeholder 4">
            <a:extLst>
              <a:ext uri="{FF2B5EF4-FFF2-40B4-BE49-F238E27FC236}">
                <a16:creationId xmlns:a16="http://schemas.microsoft.com/office/drawing/2014/main" id="{BE8181E3-DFB7-4EB0-AE25-ED1EFF5977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D5A6FA-FE5A-41D8-9A47-B021D444DE1B}"/>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290198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9B268-962A-42A6-B02B-7D6ED38CBC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3D185C5-3505-46FF-BC19-E2EA185AB8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40CA81-553B-4E56-BE3F-431A90C37AC2}"/>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5" name="Footer Placeholder 4">
            <a:extLst>
              <a:ext uri="{FF2B5EF4-FFF2-40B4-BE49-F238E27FC236}">
                <a16:creationId xmlns:a16="http://schemas.microsoft.com/office/drawing/2014/main" id="{F1460DDD-A863-4D3A-BD4E-F25E0B9E6F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5C73D7-D213-48DA-98A1-AB14DF82455C}"/>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97222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E11DE-7990-4F47-81FA-842B4C33AC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E5E13AD-5732-4CAC-A3DA-92668D2095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8CE6A0-CAAC-45CA-AA38-09DC8B96B038}"/>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5" name="Footer Placeholder 4">
            <a:extLst>
              <a:ext uri="{FF2B5EF4-FFF2-40B4-BE49-F238E27FC236}">
                <a16:creationId xmlns:a16="http://schemas.microsoft.com/office/drawing/2014/main" id="{9CCCA1FE-3BBD-4ADA-9BCC-A5F6895E7D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66C8C3-91BF-4AB8-9240-47BE1AA493AF}"/>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2006337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62859-B07F-4562-9E40-9649AA88D3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CF09E9A-32E2-4C87-A1C8-E995165D27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5CC7B96-0C16-43BA-810A-2AEEC7A488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A839021-7ECB-4118-B16B-F52DAEDFF59C}"/>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6" name="Footer Placeholder 5">
            <a:extLst>
              <a:ext uri="{FF2B5EF4-FFF2-40B4-BE49-F238E27FC236}">
                <a16:creationId xmlns:a16="http://schemas.microsoft.com/office/drawing/2014/main" id="{68DF83D3-3139-48A4-9CDB-7F948B1251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FB07E3-07A9-4AFF-99A6-66D044638C21}"/>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1338155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544CC-7197-41DE-AFD6-63F0ECE1AF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7310714-0292-45F8-8D62-2870E67797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B8882D-5B9E-48F9-B84C-2600DCE6B4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9DDDAC6-901F-47BA-8577-AEA20EBA46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9502E3-91BA-4BF5-BE09-BB995311D2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C58D87F-5183-4031-9249-6F775059483C}"/>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8" name="Footer Placeholder 7">
            <a:extLst>
              <a:ext uri="{FF2B5EF4-FFF2-40B4-BE49-F238E27FC236}">
                <a16:creationId xmlns:a16="http://schemas.microsoft.com/office/drawing/2014/main" id="{3547C6AD-F7B2-43E7-8D6A-BE2B5A66C8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3200A3-4373-432D-BA89-A4AEAEF147CB}"/>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3352288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6FB3-DA29-487F-970C-4D4C1F2200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BDB70AD-1149-4D06-B966-9581D1C4E306}"/>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4" name="Footer Placeholder 3">
            <a:extLst>
              <a:ext uri="{FF2B5EF4-FFF2-40B4-BE49-F238E27FC236}">
                <a16:creationId xmlns:a16="http://schemas.microsoft.com/office/drawing/2014/main" id="{1EB33DC7-2F1E-4E85-AFA9-25A99F71C4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9E9248-2CD2-4900-944D-612AE646DAFE}"/>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3416935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44CB7A-A36C-4915-A80E-88094EBE21FC}"/>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3" name="Footer Placeholder 2">
            <a:extLst>
              <a:ext uri="{FF2B5EF4-FFF2-40B4-BE49-F238E27FC236}">
                <a16:creationId xmlns:a16="http://schemas.microsoft.com/office/drawing/2014/main" id="{BAD54209-453F-4AC9-A645-814FB30162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B026A66-2D98-46A3-83AA-C26CD75A4198}"/>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2544378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3B02-0E72-49AC-B0C2-451FD5A2F1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3CED994-9535-48FC-B8EF-3C61DF827B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6B676-FBAC-4B7C-B695-9669D1A472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125A51-85B1-404D-BF49-4CD0A6A9892A}"/>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6" name="Footer Placeholder 5">
            <a:extLst>
              <a:ext uri="{FF2B5EF4-FFF2-40B4-BE49-F238E27FC236}">
                <a16:creationId xmlns:a16="http://schemas.microsoft.com/office/drawing/2014/main" id="{3379E813-C2FB-41DD-A83C-4AAC432592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0DE390-9EEC-404D-9DAB-34A2E7E1233B}"/>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547317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FD0A2-36DB-4AC8-9BB4-8933E7DFA1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4A491BE-B092-4EF2-A179-03BF1E7C2B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0B363E1-608D-413D-A27A-501B5BBEB2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A1911C-22C9-4BA5-A1E2-DFB827D17F39}"/>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6" name="Footer Placeholder 5">
            <a:extLst>
              <a:ext uri="{FF2B5EF4-FFF2-40B4-BE49-F238E27FC236}">
                <a16:creationId xmlns:a16="http://schemas.microsoft.com/office/drawing/2014/main" id="{64FA5381-535B-4E75-BDAD-A9DE0ED83B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7F14F7-103A-44C6-908B-83AE189D9773}"/>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2953261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047C-BAE8-4DAB-8358-A86CAAC4BE8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98B791E-6D6F-4FD5-9560-C8236C34A1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DF68F0-63A3-4696-BC8B-ADA0CFEB7F6D}"/>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5" name="Footer Placeholder 4">
            <a:extLst>
              <a:ext uri="{FF2B5EF4-FFF2-40B4-BE49-F238E27FC236}">
                <a16:creationId xmlns:a16="http://schemas.microsoft.com/office/drawing/2014/main" id="{E3BE4383-F803-4439-AA6C-1FA418B39B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B52707-458B-40A5-8509-EAC436A4473A}"/>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3272812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59B420-C26B-411C-B1BE-7CF2597153B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D2B5156-B8E7-41FC-8C1B-1B3A6A89A7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E4128A-4844-4D59-B97D-7C5300AF59C5}"/>
              </a:ext>
            </a:extLst>
          </p:cNvPr>
          <p:cNvSpPr>
            <a:spLocks noGrp="1"/>
          </p:cNvSpPr>
          <p:nvPr>
            <p:ph type="dt" sz="half" idx="10"/>
          </p:nvPr>
        </p:nvSpPr>
        <p:spPr/>
        <p:txBody>
          <a:bodyPr/>
          <a:lstStyle/>
          <a:p>
            <a:fld id="{37915961-EBB1-4534-B7BC-497350C07D14}" type="datetimeFigureOut">
              <a:rPr lang="en-US" smtClean="0"/>
              <a:t>11/9/2025</a:t>
            </a:fld>
            <a:endParaRPr lang="en-US"/>
          </a:p>
        </p:txBody>
      </p:sp>
      <p:sp>
        <p:nvSpPr>
          <p:cNvPr id="5" name="Footer Placeholder 4">
            <a:extLst>
              <a:ext uri="{FF2B5EF4-FFF2-40B4-BE49-F238E27FC236}">
                <a16:creationId xmlns:a16="http://schemas.microsoft.com/office/drawing/2014/main" id="{013B05DD-8AE3-42DE-9933-188B6CAC9E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608AF5-679F-455A-B585-8B82F40F4664}"/>
              </a:ext>
            </a:extLst>
          </p:cNvPr>
          <p:cNvSpPr>
            <a:spLocks noGrp="1"/>
          </p:cNvSpPr>
          <p:nvPr>
            <p:ph type="sldNum" sz="quarter" idx="12"/>
          </p:nvPr>
        </p:nvSpPr>
        <p:spPr/>
        <p:txBody>
          <a:bodyPr/>
          <a:lstStyle/>
          <a:p>
            <a:fld id="{6FC91016-7DF3-4A59-B225-F4277AC54E19}" type="slidenum">
              <a:rPr lang="en-US" smtClean="0"/>
              <a:t>‹#›</a:t>
            </a:fld>
            <a:endParaRPr lang="en-US"/>
          </a:p>
        </p:txBody>
      </p:sp>
    </p:spTree>
    <p:extLst>
      <p:ext uri="{BB962C8B-B14F-4D97-AF65-F5344CB8AC3E}">
        <p14:creationId xmlns:p14="http://schemas.microsoft.com/office/powerpoint/2010/main" val="3454190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E3C9F7-E7DE-4365-9972-B53411475A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20B9CB2-AB96-4B68-9246-390D69C062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1B2787-9829-4C5B-B8D2-246B6E17BD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915961-EBB1-4534-B7BC-497350C07D14}" type="datetimeFigureOut">
              <a:rPr lang="en-US" smtClean="0"/>
              <a:t>11/9/2025</a:t>
            </a:fld>
            <a:endParaRPr lang="en-US"/>
          </a:p>
        </p:txBody>
      </p:sp>
      <p:sp>
        <p:nvSpPr>
          <p:cNvPr id="5" name="Footer Placeholder 4">
            <a:extLst>
              <a:ext uri="{FF2B5EF4-FFF2-40B4-BE49-F238E27FC236}">
                <a16:creationId xmlns:a16="http://schemas.microsoft.com/office/drawing/2014/main" id="{2E6DA517-7C94-429E-8CE9-5A88065189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69365EF-1049-4CDF-BDBB-1CC41C4F4D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91016-7DF3-4A59-B225-F4277AC54E19}" type="slidenum">
              <a:rPr lang="en-US" smtClean="0"/>
              <a:t>‹#›</a:t>
            </a:fld>
            <a:endParaRPr lang="en-US"/>
          </a:p>
        </p:txBody>
      </p:sp>
    </p:spTree>
    <p:extLst>
      <p:ext uri="{BB962C8B-B14F-4D97-AF65-F5344CB8AC3E}">
        <p14:creationId xmlns:p14="http://schemas.microsoft.com/office/powerpoint/2010/main" val="1415003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8" Type="http://schemas.openxmlformats.org/officeDocument/2006/relationships/hyperlink" Target="https://www.nao.org.uk/wp-content/uploads/2019/05/Digital-transformation-in-the-NHS.pdf" TargetMode="External"/><Relationship Id="rId3" Type="http://schemas.openxmlformats.org/officeDocument/2006/relationships/hyperlink" Target="https://www.cqc.org.uk/guidance-providers/adult-social-care/digital-record-systems-adult-social-care-services" TargetMode="External"/><Relationship Id="rId7" Type="http://schemas.openxmlformats.org/officeDocument/2006/relationships/hyperlink" Target="https://mtg.org.uk/wp-content/uploads/2024/04/RationWatch-Report-2024.pdf" TargetMode="External"/><Relationship Id="rId2" Type="http://schemas.openxmlformats.org/officeDocument/2006/relationships/hyperlink" Target="https://www.ageuk.org.uk/latest-press/articles/2024/more-than-1-in-3-over-65s-4.7-million-lack-the-basic-skills-to-use-the-internet-successfully/" TargetMode="External"/><Relationship Id="rId1" Type="http://schemas.openxmlformats.org/officeDocument/2006/relationships/slideLayout" Target="../slideLayouts/slideLayout2.xml"/><Relationship Id="rId6" Type="http://schemas.openxmlformats.org/officeDocument/2006/relationships/hyperlink" Target="https://www.lloydsbankinggroup.com/assets/pdfs/who-we-are/what-we-do/financial-wellbeing/lloyd-essential-digital-skills-2025.pdf" TargetMode="External"/><Relationship Id="rId11" Type="http://schemas.openxmlformats.org/officeDocument/2006/relationships/hyperlink" Target="https://doi.org/10.3310/nihropenres.13994.1" TargetMode="External"/><Relationship Id="rId5" Type="http://schemas.openxmlformats.org/officeDocument/2006/relationships/hyperlink" Target="https://www.kingsfund.org.uk/sites/default/files/2018-06/Digital_change_health_care_Kings_Fund_June_2018.pdf" TargetMode="External"/><Relationship Id="rId10" Type="http://schemas.openxmlformats.org/officeDocument/2006/relationships/hyperlink" Target="https://transform.england.nhs.uk/digitise-connect-transform/digitising-the-frontline/" TargetMode="External"/><Relationship Id="rId4" Type="http://schemas.openxmlformats.org/officeDocument/2006/relationships/hyperlink" Target="https://www.gov.uk/government/publications/people-at-the-heart-of-care-adult-social-care-reform-white-paper" TargetMode="External"/><Relationship Id="rId9" Type="http://schemas.openxmlformats.org/officeDocument/2006/relationships/hyperlink" Target="https://www.england.nhs.uk/long-read/operational-performance-update-oct-2025/"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mtg.org.uk/wp-content/uploads/2024/04/RationWatch-Report-2024.pdf" TargetMode="External"/><Relationship Id="rId3" Type="http://schemas.openxmlformats.org/officeDocument/2006/relationships/hyperlink" Target="https://www.ageuk.org.uk/latest-press/articles/2024/more-than-1-in-3-over-65s-4.7-million-lack-the-basic-skills-to-use-the-internet-successfully/" TargetMode="External"/><Relationship Id="rId7" Type="http://schemas.openxmlformats.org/officeDocument/2006/relationships/hyperlink" Target="https://www.lloydsbankinggroup.com/assets/pdfs/who-we-are/what-we-do/financial-wellbeing/lloyd-essential-digital-skills-2025.pdf" TargetMode="External"/><Relationship Id="rId12" Type="http://schemas.openxmlformats.org/officeDocument/2006/relationships/hyperlink" Target="https://doi.org/10.3310/nihropenres.13994.1" TargetMode="External"/><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hyperlink" Target="https://www.kingsfund.org.uk/sites/default/files/2018-06/Digital_change_health_care_Kings_Fund_June_2018.pdf" TargetMode="External"/><Relationship Id="rId11" Type="http://schemas.openxmlformats.org/officeDocument/2006/relationships/hyperlink" Target="https://transform.england.nhs.uk/digitise-connect-transform/digitising-the-frontline/" TargetMode="External"/><Relationship Id="rId5" Type="http://schemas.openxmlformats.org/officeDocument/2006/relationships/hyperlink" Target="https://www.gov.uk/government/publications/people-at-the-heart-of-care-adult-social-care-reform-white-paper" TargetMode="External"/><Relationship Id="rId10" Type="http://schemas.openxmlformats.org/officeDocument/2006/relationships/hyperlink" Target="https://www.england.nhs.uk/long-read/operational-performance-update-oct-2025/" TargetMode="External"/><Relationship Id="rId4" Type="http://schemas.openxmlformats.org/officeDocument/2006/relationships/hyperlink" Target="https://www.cqc.org.uk/guidance-providers/adult-social-care/digital-record-systems-adult-social-care-services" TargetMode="External"/><Relationship Id="rId9" Type="http://schemas.openxmlformats.org/officeDocument/2006/relationships/hyperlink" Target="https://www.nao.org.uk/wp-content/uploads/2019/05/Digital-transformation-in-the-NH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7000"/>
            <a:lum/>
          </a:blip>
          <a:srcRect/>
          <a:stretch>
            <a:fillRect/>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ADF518E-5E07-4E81-A43B-F7FCEAF2F3D1}"/>
              </a:ext>
            </a:extLst>
          </p:cNvPr>
          <p:cNvGrpSpPr/>
          <p:nvPr/>
        </p:nvGrpSpPr>
        <p:grpSpPr>
          <a:xfrm>
            <a:off x="1101123" y="1720366"/>
            <a:ext cx="10387058" cy="4562447"/>
            <a:chOff x="665825" y="568171"/>
            <a:chExt cx="9099612" cy="3200957"/>
          </a:xfrm>
          <a:solidFill>
            <a:schemeClr val="accent5">
              <a:lumMod val="60000"/>
              <a:lumOff val="40000"/>
            </a:schemeClr>
          </a:solidFill>
        </p:grpSpPr>
        <p:sp>
          <p:nvSpPr>
            <p:cNvPr id="4" name="TextBox 3">
              <a:extLst>
                <a:ext uri="{FF2B5EF4-FFF2-40B4-BE49-F238E27FC236}">
                  <a16:creationId xmlns:a16="http://schemas.microsoft.com/office/drawing/2014/main" id="{94EA48A1-F5C3-40BD-B871-9906C9D3EE7C}"/>
                </a:ext>
              </a:extLst>
            </p:cNvPr>
            <p:cNvSpPr txBox="1"/>
            <p:nvPr/>
          </p:nvSpPr>
          <p:spPr>
            <a:xfrm>
              <a:off x="665825" y="568171"/>
              <a:ext cx="9099612" cy="755763"/>
            </a:xfrm>
            <a:prstGeom prst="rect">
              <a:avLst/>
            </a:prstGeom>
            <a:grpFill/>
          </p:spPr>
          <p:txBody>
            <a:bodyPr wrap="square" rtlCol="0">
              <a:spAutoFit/>
            </a:bodyPr>
            <a:lstStyle/>
            <a:p>
              <a:r>
                <a:rPr lang="en-US" sz="3200" b="1" dirty="0">
                  <a:latin typeface="Times New Roman" panose="02020603050405020304" pitchFamily="18" charset="0"/>
                  <a:cs typeface="Times New Roman" panose="02020603050405020304" pitchFamily="18" charset="0"/>
                </a:rPr>
                <a:t>Student Name/lecturer name Sobia Kauser/Zakiyyah </a:t>
              </a:r>
              <a:r>
                <a:rPr lang="en-US" sz="3200" b="1" dirty="0" err="1">
                  <a:latin typeface="Times New Roman" panose="02020603050405020304" pitchFamily="18" charset="0"/>
                  <a:cs typeface="Times New Roman" panose="02020603050405020304" pitchFamily="18" charset="0"/>
                </a:rPr>
                <a:t>ahmed</a:t>
              </a:r>
              <a:r>
                <a:rPr lang="en-US" sz="3200" b="1" dirty="0">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ABA857B3-CB69-480F-BA95-914BBC6982B4}"/>
                </a:ext>
              </a:extLst>
            </p:cNvPr>
            <p:cNvSpPr txBox="1"/>
            <p:nvPr/>
          </p:nvSpPr>
          <p:spPr>
            <a:xfrm>
              <a:off x="665825" y="1276084"/>
              <a:ext cx="9099612" cy="584775"/>
            </a:xfrm>
            <a:prstGeom prst="rect">
              <a:avLst/>
            </a:prstGeom>
            <a:grpFill/>
          </p:spPr>
          <p:txBody>
            <a:bodyPr wrap="square" rtlCol="0">
              <a:spAutoFit/>
            </a:bodyPr>
            <a:lstStyle/>
            <a:p>
              <a:r>
                <a:rPr lang="en-US" sz="3200" b="1" dirty="0">
                  <a:latin typeface="Times New Roman" panose="02020603050405020304" pitchFamily="18" charset="0"/>
                  <a:cs typeface="Times New Roman" panose="02020603050405020304" pitchFamily="18" charset="0"/>
                </a:rPr>
                <a:t>Student Number:2243574</a:t>
              </a:r>
            </a:p>
          </p:txBody>
        </p:sp>
        <p:sp>
          <p:nvSpPr>
            <p:cNvPr id="7" name="TextBox 6">
              <a:extLst>
                <a:ext uri="{FF2B5EF4-FFF2-40B4-BE49-F238E27FC236}">
                  <a16:creationId xmlns:a16="http://schemas.microsoft.com/office/drawing/2014/main" id="{FB459622-27F9-4D63-AB56-CEE6BB5C1863}"/>
                </a:ext>
              </a:extLst>
            </p:cNvPr>
            <p:cNvSpPr txBox="1"/>
            <p:nvPr/>
          </p:nvSpPr>
          <p:spPr>
            <a:xfrm>
              <a:off x="665825" y="1983997"/>
              <a:ext cx="9099612" cy="584775"/>
            </a:xfrm>
            <a:prstGeom prst="rect">
              <a:avLst/>
            </a:prstGeom>
            <a:grpFill/>
          </p:spPr>
          <p:txBody>
            <a:bodyPr wrap="square" rtlCol="0">
              <a:spAutoFit/>
            </a:bodyPr>
            <a:lstStyle/>
            <a:p>
              <a:r>
                <a:rPr lang="en-US" sz="3200" b="1" dirty="0">
                  <a:latin typeface="Times New Roman" panose="02020603050405020304" pitchFamily="18" charset="0"/>
                  <a:cs typeface="Times New Roman" panose="02020603050405020304" pitchFamily="18" charset="0"/>
                </a:rPr>
                <a:t>BMHP6026 – Component 2 - </a:t>
              </a:r>
              <a:r>
                <a:rPr lang="en-US" sz="3200" dirty="0">
                  <a:latin typeface="Times New Roman" panose="02020603050405020304" pitchFamily="18" charset="0"/>
                  <a:cs typeface="Times New Roman" panose="02020603050405020304" pitchFamily="18" charset="0"/>
                </a:rPr>
                <a:t>Poster Presentation</a:t>
              </a:r>
            </a:p>
          </p:txBody>
        </p:sp>
        <p:sp>
          <p:nvSpPr>
            <p:cNvPr id="8" name="TextBox 7">
              <a:extLst>
                <a:ext uri="{FF2B5EF4-FFF2-40B4-BE49-F238E27FC236}">
                  <a16:creationId xmlns:a16="http://schemas.microsoft.com/office/drawing/2014/main" id="{AC87B0CA-8737-4279-B346-3BD6D66B7A67}"/>
                </a:ext>
              </a:extLst>
            </p:cNvPr>
            <p:cNvSpPr txBox="1"/>
            <p:nvPr/>
          </p:nvSpPr>
          <p:spPr>
            <a:xfrm>
              <a:off x="665825" y="2691910"/>
              <a:ext cx="9099612" cy="1077218"/>
            </a:xfrm>
            <a:prstGeom prst="rect">
              <a:avLst/>
            </a:prstGeom>
            <a:grpFill/>
          </p:spPr>
          <p:txBody>
            <a:bodyPr wrap="square" rtlCol="0">
              <a:spAutoFit/>
            </a:bodyPr>
            <a:lstStyle/>
            <a:p>
              <a:r>
                <a:rPr lang="en-US" sz="3200" b="1" dirty="0">
                  <a:latin typeface="Times New Roman" panose="02020603050405020304" pitchFamily="18" charset="0"/>
                  <a:cs typeface="Times New Roman" panose="02020603050405020304" pitchFamily="18" charset="0"/>
                </a:rPr>
                <a:t>Title of Poster: </a:t>
              </a:r>
              <a:r>
                <a:rPr lang="en-US" sz="3200" dirty="0">
                  <a:latin typeface="Times New Roman" panose="02020603050405020304" pitchFamily="18" charset="0"/>
                  <a:cs typeface="Times New Roman" panose="02020603050405020304" pitchFamily="18" charset="0"/>
                </a:rPr>
                <a:t>From Paper to Digital: Evaluating the Impact of Digital Social Care Records on Care Quality and Equity </a:t>
              </a:r>
            </a:p>
          </p:txBody>
        </p:sp>
      </p:grpSp>
    </p:spTree>
    <p:extLst>
      <p:ext uri="{BB962C8B-B14F-4D97-AF65-F5344CB8AC3E}">
        <p14:creationId xmlns:p14="http://schemas.microsoft.com/office/powerpoint/2010/main" val="2073836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5F578-6423-25DA-C56D-66FC38C8F07C}"/>
              </a:ext>
            </a:extLst>
          </p:cNvPr>
          <p:cNvSpPr>
            <a:spLocks noGrp="1"/>
          </p:cNvSpPr>
          <p:nvPr>
            <p:ph type="title"/>
          </p:nvPr>
        </p:nvSpPr>
        <p:spPr/>
        <p:txBody>
          <a:bodyPr/>
          <a:lstStyle/>
          <a:p>
            <a:r>
              <a:rPr lang="en-US"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br>
              <a:rPr lang="en-US"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96AAF4A-EBC9-9255-9C02-71FFCCF84054}"/>
              </a:ext>
            </a:extLst>
          </p:cNvPr>
          <p:cNvSpPr>
            <a:spLocks noGrp="1"/>
          </p:cNvSpPr>
          <p:nvPr>
            <p:ph idx="1"/>
          </p:nvPr>
        </p:nvSpPr>
        <p:spPr/>
        <p:txBody>
          <a:bodyPr/>
          <a:lstStyle/>
          <a:p>
            <a:r>
              <a:rPr lang="en-US" sz="1800" dirty="0"/>
              <a:t>An </a:t>
            </a:r>
            <a:r>
              <a:rPr lang="en-US" sz="1800" dirty="0" err="1"/>
              <a:t>innovatiin</a:t>
            </a:r>
            <a:r>
              <a:rPr lang="en-US" sz="1800" dirty="0"/>
              <a:t> 2021 in the Department of Health and Social Care (DHSC). They substitute paper paperwork and allow individuals to see real-time, correct and person-</a:t>
            </a:r>
            <a:r>
              <a:rPr lang="en-US" sz="1800" dirty="0" err="1"/>
              <a:t>centred</a:t>
            </a:r>
            <a:r>
              <a:rPr lang="en-US" sz="1800" dirty="0"/>
              <a:t> information on a computer. The change enables professional caregivers to be quicker, collaborate more effectively, and build evidence-based care. It is state that DSCRs enable information to move easily through teams and thus fewer duplicates and faster decisions can be made keeping care uninterrupted (NHS Transformation Directorate, 2025). Besides such advantages, the initiative will address longstanding issues in social care, including inefficient communication and slow access to records, which have been known to undermine the quality and timeliness of care (King's Fund, 2023). DSCRs are meant to make care delivery safer, more equitable, and to inspire confidence in the information governance process. This study is consistent with a white paper by the UK Government, People at the Heart of Care (DHSC, 2025), and aims to assess how DSCR implementation affects the quality of care, its efficiency, and user experience, which helps to clarify the benefits and ongoing concerns in </a:t>
            </a:r>
            <a:r>
              <a:rPr lang="en-US" sz="1800" dirty="0" err="1"/>
              <a:t>practice.on</a:t>
            </a:r>
            <a:r>
              <a:rPr lang="en-US" sz="1800" dirty="0"/>
              <a:t> in the use of computers in adult social care in England is the use of Digital Social Care Records (DSCRs). They have begun</a:t>
            </a:r>
          </a:p>
          <a:p>
            <a:endParaRPr lang="en-GB" dirty="0"/>
          </a:p>
        </p:txBody>
      </p:sp>
      <p:pic>
        <p:nvPicPr>
          <p:cNvPr id="4" name="Picture 3">
            <a:extLst>
              <a:ext uri="{FF2B5EF4-FFF2-40B4-BE49-F238E27FC236}">
                <a16:creationId xmlns:a16="http://schemas.microsoft.com/office/drawing/2014/main" id="{005BD936-3A48-EB4F-C469-4AE588054E18}"/>
              </a:ext>
            </a:extLst>
          </p:cNvPr>
          <p:cNvPicPr>
            <a:picLocks noChangeAspect="1"/>
          </p:cNvPicPr>
          <p:nvPr/>
        </p:nvPicPr>
        <p:blipFill>
          <a:blip r:embed="rId2"/>
          <a:stretch>
            <a:fillRect/>
          </a:stretch>
        </p:blipFill>
        <p:spPr>
          <a:xfrm>
            <a:off x="5920420" y="365125"/>
            <a:ext cx="4833559" cy="765208"/>
          </a:xfrm>
          <a:prstGeom prst="rect">
            <a:avLst/>
          </a:prstGeom>
        </p:spPr>
      </p:pic>
    </p:spTree>
    <p:extLst>
      <p:ext uri="{BB962C8B-B14F-4D97-AF65-F5344CB8AC3E}">
        <p14:creationId xmlns:p14="http://schemas.microsoft.com/office/powerpoint/2010/main" val="535053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5607A1-2B15-7F4B-854F-579C2C719164}"/>
              </a:ext>
            </a:extLst>
          </p:cNvPr>
          <p:cNvPicPr>
            <a:picLocks noChangeAspect="1"/>
          </p:cNvPicPr>
          <p:nvPr/>
        </p:nvPicPr>
        <p:blipFill>
          <a:blip r:embed="rId2"/>
          <a:stretch>
            <a:fillRect/>
          </a:stretch>
        </p:blipFill>
        <p:spPr>
          <a:xfrm>
            <a:off x="9395926" y="1996752"/>
            <a:ext cx="2276670" cy="3009123"/>
          </a:xfrm>
          <a:prstGeom prst="rect">
            <a:avLst/>
          </a:prstGeom>
        </p:spPr>
      </p:pic>
      <p:sp>
        <p:nvSpPr>
          <p:cNvPr id="2" name="Title 1">
            <a:extLst>
              <a:ext uri="{FF2B5EF4-FFF2-40B4-BE49-F238E27FC236}">
                <a16:creationId xmlns:a16="http://schemas.microsoft.com/office/drawing/2014/main" id="{A85A8547-BDEC-80DB-1F55-CC4CEB254F6C}"/>
              </a:ext>
            </a:extLst>
          </p:cNvPr>
          <p:cNvSpPr>
            <a:spLocks noGrp="1"/>
          </p:cNvSpPr>
          <p:nvPr>
            <p:ph type="title"/>
          </p:nvPr>
        </p:nvSpPr>
        <p:spPr>
          <a:xfrm>
            <a:off x="996043" y="167952"/>
            <a:ext cx="11021786" cy="1433028"/>
          </a:xfrm>
        </p:spPr>
        <p:txBody>
          <a:bodyPr>
            <a:normAutofit fontScale="90000"/>
          </a:bodyPr>
          <a:lstStyle/>
          <a:p>
            <a:r>
              <a:rPr lang="en-US" sz="27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DIGITAL SOCIAL CARE RECORDS INCORPORATION</a:t>
            </a:r>
            <a:br>
              <a:rPr lang="en-US" sz="27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solidFill>
                <a:schemeClr val="accent1"/>
              </a:solidFill>
            </a:endParaRPr>
          </a:p>
        </p:txBody>
      </p:sp>
      <p:pic>
        <p:nvPicPr>
          <p:cNvPr id="5" name="Content Placeholder 4">
            <a:extLst>
              <a:ext uri="{FF2B5EF4-FFF2-40B4-BE49-F238E27FC236}">
                <a16:creationId xmlns:a16="http://schemas.microsoft.com/office/drawing/2014/main" id="{CCCE6D78-F718-EACD-630C-6F31575266A9}"/>
              </a:ext>
            </a:extLst>
          </p:cNvPr>
          <p:cNvPicPr>
            <a:picLocks noGrp="1" noChangeAspect="1"/>
          </p:cNvPicPr>
          <p:nvPr>
            <p:ph idx="1"/>
          </p:nvPr>
        </p:nvPicPr>
        <p:blipFill>
          <a:blip r:embed="rId3"/>
          <a:stretch>
            <a:fillRect/>
          </a:stretch>
        </p:blipFill>
        <p:spPr>
          <a:xfrm>
            <a:off x="6728801" y="1996752"/>
            <a:ext cx="2555158" cy="3009122"/>
          </a:xfrm>
          <a:prstGeom prst="rect">
            <a:avLst/>
          </a:prstGeom>
        </p:spPr>
      </p:pic>
      <p:sp>
        <p:nvSpPr>
          <p:cNvPr id="7" name="TextBox 6">
            <a:extLst>
              <a:ext uri="{FF2B5EF4-FFF2-40B4-BE49-F238E27FC236}">
                <a16:creationId xmlns:a16="http://schemas.microsoft.com/office/drawing/2014/main" id="{9C2F7642-EACC-9053-198F-E7A75500679C}"/>
              </a:ext>
            </a:extLst>
          </p:cNvPr>
          <p:cNvSpPr txBox="1"/>
          <p:nvPr/>
        </p:nvSpPr>
        <p:spPr>
          <a:xfrm>
            <a:off x="411714" y="2354788"/>
            <a:ext cx="6097554" cy="3293209"/>
          </a:xfrm>
          <a:prstGeom prst="rect">
            <a:avLst/>
          </a:prstGeom>
          <a:noFill/>
        </p:spPr>
        <p:txBody>
          <a:bodyPr wrap="square">
            <a:spAutoFit/>
          </a:bodyPr>
          <a:lstStyle/>
          <a:p>
            <a:r>
              <a:rPr lang="en-US" sz="1600" dirty="0"/>
              <a:t>The initial introduction of DSCRs will significantly change the planning and provision of adult social care in England. The </a:t>
            </a:r>
            <a:r>
              <a:rPr lang="en-US" sz="1600" dirty="0" err="1"/>
              <a:t>programme</a:t>
            </a:r>
            <a:r>
              <a:rPr lang="en-US" sz="1600" dirty="0"/>
              <a:t> is included in the DHSC strategy of people at the Heart of Care (DHSC, 2025). It provides digital records, which are secure and real-time to substitute the old, the fragmented paper records. The main goal of this reform is to improve the structure of care delivery, but at the same time, increase safety, efficiency, and responsiveness in the industry.</a:t>
            </a:r>
          </a:p>
          <a:p>
            <a:r>
              <a:rPr lang="en-US" sz="1600" dirty="0"/>
              <a:t>However, regardless of the higher level of consolidation and evidence-based nature of the DSCR model, its application has shown that there are still structural and cultural obstacles. In a study by Alotaibi et al. (2025), it was shown that despite the enhanced access to information, digital inequity, a lack of well-defined usability of systems, and insufficient staff readiness hamper the full potential of DSCRs.</a:t>
            </a:r>
          </a:p>
        </p:txBody>
      </p:sp>
    </p:spTree>
    <p:extLst>
      <p:ext uri="{BB962C8B-B14F-4D97-AF65-F5344CB8AC3E}">
        <p14:creationId xmlns:p14="http://schemas.microsoft.com/office/powerpoint/2010/main" val="2726598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E00BD-80D6-5A9C-BABD-CE09AD075850}"/>
              </a:ext>
            </a:extLst>
          </p:cNvPr>
          <p:cNvSpPr>
            <a:spLocks noGrp="1"/>
          </p:cNvSpPr>
          <p:nvPr>
            <p:ph type="title"/>
          </p:nvPr>
        </p:nvSpPr>
        <p:spPr>
          <a:xfrm>
            <a:off x="838200" y="365125"/>
            <a:ext cx="11353800" cy="1325563"/>
          </a:xfrm>
        </p:spPr>
        <p:txBody>
          <a:bodyPr>
            <a:normAutofit fontScale="90000"/>
          </a:bodyPr>
          <a:lstStyle/>
          <a:p>
            <a:r>
              <a:rPr lang="en-US"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OPERATIONAL IMPACT ON CARE DELIVERY</a:t>
            </a:r>
            <a:br>
              <a:rPr lang="en-US"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C15047E-AB73-CBF4-2519-EF50962DC73E}"/>
              </a:ext>
            </a:extLst>
          </p:cNvPr>
          <p:cNvSpPr>
            <a:spLocks noGrp="1"/>
          </p:cNvSpPr>
          <p:nvPr>
            <p:ph idx="1"/>
          </p:nvPr>
        </p:nvSpPr>
        <p:spPr/>
        <p:txBody>
          <a:bodyPr/>
          <a:lstStyle/>
          <a:p>
            <a:r>
              <a:rPr lang="en-US" sz="1600" dirty="0"/>
              <a:t>According to the records of the NHS Transformation Directorate (2025), the </a:t>
            </a:r>
            <a:r>
              <a:rPr lang="en-US" sz="1600" dirty="0" err="1"/>
              <a:t>organisations</a:t>
            </a:r>
            <a:r>
              <a:rPr lang="en-US" sz="1600" dirty="0"/>
              <a:t> using DSCRs have demonstrated a significant improvement in their operations with the shortening of access to individual records and documentation duplication reduction, as well as improvement in provider continuity. These results are consistent with the overall objective of streamlining the operations and providing services in a more systematic way.</a:t>
            </a:r>
          </a:p>
          <a:p>
            <a:r>
              <a:rPr lang="en-US" sz="1600" dirty="0"/>
              <a:t>These findings are supported by quantitative data. As an example, Mog et al. (2025) found that the introduction of DSCR led to a 25% decrease in the amount of administrative work, which allowed the staff to spend more time on direct care interaction. Nevertheless, there is still a debate about the fact that </a:t>
            </a:r>
            <a:r>
              <a:rPr lang="en-US" sz="1600" dirty="0" err="1"/>
              <a:t>digitalisation</a:t>
            </a:r>
            <a:r>
              <a:rPr lang="en-US" sz="1600" dirty="0"/>
              <a:t> inevitably leads to efficiency gains. Bowne et al. (2022) argued that although DSCRs transform the workflows, they tend to create new types of digital bureaucracy that require more data entry and administrative validation. Equally, Brahmbhatt (2025) observed that frontline workers face increased time limitations, as they must maintain their systems strictly, constantly update them, and also respond to audit requirements.</a:t>
            </a:r>
          </a:p>
          <a:p>
            <a:endParaRPr lang="en-GB" dirty="0"/>
          </a:p>
        </p:txBody>
      </p:sp>
      <p:pic>
        <p:nvPicPr>
          <p:cNvPr id="4" name="Picture 3">
            <a:extLst>
              <a:ext uri="{FF2B5EF4-FFF2-40B4-BE49-F238E27FC236}">
                <a16:creationId xmlns:a16="http://schemas.microsoft.com/office/drawing/2014/main" id="{0FB9F64D-E77E-E484-CF7E-17CF9BE8BDD2}"/>
              </a:ext>
            </a:extLst>
          </p:cNvPr>
          <p:cNvPicPr>
            <a:picLocks noChangeAspect="1"/>
          </p:cNvPicPr>
          <p:nvPr/>
        </p:nvPicPr>
        <p:blipFill>
          <a:blip r:embed="rId2"/>
          <a:stretch>
            <a:fillRect/>
          </a:stretch>
        </p:blipFill>
        <p:spPr>
          <a:xfrm>
            <a:off x="7562495" y="734963"/>
            <a:ext cx="3523793" cy="1023193"/>
          </a:xfrm>
          <a:prstGeom prst="rect">
            <a:avLst/>
          </a:prstGeom>
        </p:spPr>
      </p:pic>
    </p:spTree>
    <p:extLst>
      <p:ext uri="{BB962C8B-B14F-4D97-AF65-F5344CB8AC3E}">
        <p14:creationId xmlns:p14="http://schemas.microsoft.com/office/powerpoint/2010/main" val="329285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3C21-D354-5BAE-6472-C57739408FBC}"/>
              </a:ext>
            </a:extLst>
          </p:cNvPr>
          <p:cNvSpPr>
            <a:spLocks noGrp="1"/>
          </p:cNvSpPr>
          <p:nvPr>
            <p:ph type="title"/>
          </p:nvPr>
        </p:nvSpPr>
        <p:spPr/>
        <p:txBody>
          <a:bodyPr>
            <a:normAutofit fontScale="90000"/>
          </a:bodyPr>
          <a:lstStyle/>
          <a:p>
            <a:r>
              <a:rPr lang="en-US"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TRANSFORMATION OF COMMUNICATION AND COORDINATION</a:t>
            </a:r>
            <a:br>
              <a:rPr lang="en-US"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1BB1945-B482-28B4-FEEE-1AF784677279}"/>
              </a:ext>
            </a:extLst>
          </p:cNvPr>
          <p:cNvSpPr>
            <a:spLocks noGrp="1"/>
          </p:cNvSpPr>
          <p:nvPr>
            <p:ph idx="1"/>
          </p:nvPr>
        </p:nvSpPr>
        <p:spPr/>
        <p:txBody>
          <a:bodyPr/>
          <a:lstStyle/>
          <a:p>
            <a:r>
              <a:rPr lang="en-US" sz="1800" dirty="0" err="1"/>
              <a:t>Reconceptualisation</a:t>
            </a:r>
            <a:r>
              <a:rPr lang="en-US" sz="1800" dirty="0"/>
              <a:t> of communication inside and outside care </a:t>
            </a:r>
            <a:r>
              <a:rPr lang="en-US" sz="1800" dirty="0" err="1"/>
              <a:t>organisations</a:t>
            </a:r>
            <a:r>
              <a:rPr lang="en-US" sz="1800" dirty="0"/>
              <a:t> is considered to be one of the most significant results of DSCR implementation. According to the Care Quality Commission (CQC, 2024), DSCRs help in quickening the exchange of information between residential and home-care facilities among NHS partners, thus preventing delays in interventions and medication errors. These findings are consistent with the study by Milano et al. (2022), who discovered that electronic record systems within integrated care environments improve coordination between nurses, general practitioners, and social workers.</a:t>
            </a:r>
          </a:p>
          <a:p>
            <a:r>
              <a:rPr lang="en-US" sz="1800" dirty="0"/>
              <a:t>However, the difference in DSCR adoption still exists in regions. According to the Medical Technology Group (2024), whereas the coverage of DSCR is nearly complete in some of the Integrated Care Boards (ICBs), other ones are lagging because of the lack of IT infrastructure and the digital illiteracy of staff. This has an imbalanced development in which it is evident that digital tools can enhance communication, provided that individuals possess the appropriate equipment and training. Not every person would find DSCRs very convenient, and even the current gaps in the care system might become even larger.</a:t>
            </a:r>
          </a:p>
          <a:p>
            <a:endParaRPr lang="en-GB" dirty="0"/>
          </a:p>
        </p:txBody>
      </p:sp>
    </p:spTree>
    <p:extLst>
      <p:ext uri="{BB962C8B-B14F-4D97-AF65-F5344CB8AC3E}">
        <p14:creationId xmlns:p14="http://schemas.microsoft.com/office/powerpoint/2010/main" val="232187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31284-78C8-81F0-BF61-0E599B7A5A32}"/>
              </a:ext>
            </a:extLst>
          </p:cNvPr>
          <p:cNvSpPr>
            <a:spLocks noGrp="1"/>
          </p:cNvSpPr>
          <p:nvPr>
            <p:ph type="title"/>
          </p:nvPr>
        </p:nvSpPr>
        <p:spPr/>
        <p:txBody>
          <a:bodyPr>
            <a:normAutofit fontScale="90000"/>
          </a:bodyPr>
          <a:lstStyle/>
          <a:p>
            <a:r>
              <a:rPr lang="en-US"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ACCOUNTABILITY, ETHICS, AND DATAFICATION</a:t>
            </a:r>
            <a:br>
              <a:rPr lang="en-US"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C8ECAFC-5A90-2DA4-F4AC-E4EE60BD02F7}"/>
              </a:ext>
            </a:extLst>
          </p:cNvPr>
          <p:cNvSpPr>
            <a:spLocks noGrp="1"/>
          </p:cNvSpPr>
          <p:nvPr>
            <p:ph idx="1"/>
          </p:nvPr>
        </p:nvSpPr>
        <p:spPr/>
        <p:txBody>
          <a:bodyPr/>
          <a:lstStyle/>
          <a:p>
            <a:r>
              <a:rPr lang="en-US" sz="2000" dirty="0"/>
              <a:t>DSCR project has transformed the responsibility accountability and data management within </a:t>
            </a:r>
            <a:r>
              <a:rPr lang="en-US" sz="2000" dirty="0" err="1"/>
              <a:t>organisations</a:t>
            </a:r>
            <a:r>
              <a:rPr lang="en-US" sz="2000" dirty="0"/>
              <a:t> as well. Services and management have become efficient with real-time monitoring of the care indicators, incident rates, and performance measures (King’s Fund, 2023). Nonetheless, the increased amount of information reveals the apprehension of turning care into a numbers game, with the quantifiable results almost dominating the relational and ethical side of </a:t>
            </a:r>
            <a:r>
              <a:rPr lang="en-US" sz="2000" dirty="0" err="1"/>
              <a:t>practise</a:t>
            </a:r>
            <a:r>
              <a:rPr lang="en-US" sz="2000" dirty="0"/>
              <a:t>. Cole et al. (2025) suggest that the increased number of figures might assist in the direction of a person-</a:t>
            </a:r>
            <a:r>
              <a:rPr lang="en-US" sz="2000" dirty="0" err="1"/>
              <a:t>centred</a:t>
            </a:r>
            <a:r>
              <a:rPr lang="en-US" sz="2000" dirty="0"/>
              <a:t> care, but might also diminish the actual caring </a:t>
            </a:r>
            <a:r>
              <a:rPr lang="en-US" sz="2000" dirty="0" err="1"/>
              <a:t>behaviour</a:t>
            </a:r>
            <a:r>
              <a:rPr lang="en-US" sz="2000" dirty="0"/>
              <a:t>, promoting mere compliance in its place. According to NIHR Open Research (2025), care workers are not impressed with the idea of DSCRs as helpful equipment, but rather watch them all the time. All these perceptions indicate that despite the fact that digital systems can enhance accountability, they may also alter power dynamic and limit professional autonomy. This implies that we need to discuss the ethical matters and strategize on how to put these systems into good use.</a:t>
            </a:r>
          </a:p>
          <a:p>
            <a:endParaRPr lang="en-GB" dirty="0"/>
          </a:p>
        </p:txBody>
      </p:sp>
    </p:spTree>
    <p:extLst>
      <p:ext uri="{BB962C8B-B14F-4D97-AF65-F5344CB8AC3E}">
        <p14:creationId xmlns:p14="http://schemas.microsoft.com/office/powerpoint/2010/main" val="2022734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7891-E955-4B3C-8BE2-6AA7B3F85742}"/>
              </a:ext>
            </a:extLst>
          </p:cNvPr>
          <p:cNvSpPr>
            <a:spLocks noGrp="1"/>
          </p:cNvSpPr>
          <p:nvPr>
            <p:ph type="title"/>
          </p:nvPr>
        </p:nvSpPr>
        <p:spPr/>
        <p:txBody>
          <a:bodyPr>
            <a:normAutofit fontScale="90000"/>
          </a:bodyPr>
          <a:lstStyle/>
          <a:p>
            <a:r>
              <a:rPr lang="en-US"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FINANCIAL, INFRASTRUCTURAL, AND EQUITY CHALLENGES</a:t>
            </a:r>
            <a:br>
              <a:rPr lang="en-US"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AFCE01E-4E52-09ED-B262-86BCB0EBEEB7}"/>
              </a:ext>
            </a:extLst>
          </p:cNvPr>
          <p:cNvSpPr>
            <a:spLocks noGrp="1"/>
          </p:cNvSpPr>
          <p:nvPr>
            <p:ph idx="1"/>
          </p:nvPr>
        </p:nvSpPr>
        <p:spPr/>
        <p:txBody>
          <a:bodyPr/>
          <a:lstStyle/>
          <a:p>
            <a:r>
              <a:rPr lang="en-US" sz="2000" dirty="0"/>
              <a:t>A major factor is the economic viability of the DSCR </a:t>
            </a:r>
            <a:r>
              <a:rPr lang="en-US" sz="2000" dirty="0" err="1"/>
              <a:t>programme</a:t>
            </a:r>
            <a:r>
              <a:rPr lang="en-US" sz="2000" dirty="0"/>
              <a:t>. The DHSC, (2025) had committed a starting budget of £150 million to fund digital adoption, but this will run out by March 2025, thus casting doubt on its sustainability. High licensing, maintenance and training costs especially pose an imbalance in cost on small care providers, hence making them relatively disadvantaged in the digital transformation process as a result of the increased financial burden.</a:t>
            </a:r>
          </a:p>
          <a:p>
            <a:r>
              <a:rPr lang="en-US" sz="2000" dirty="0"/>
              <a:t>The National Audit Office (2023) suggests that there are strong differences in digital preparedness between big and small care </a:t>
            </a:r>
            <a:r>
              <a:rPr lang="en-US" sz="2000" dirty="0" err="1"/>
              <a:t>organisations</a:t>
            </a:r>
            <a:r>
              <a:rPr lang="en-US" sz="2000" dirty="0"/>
              <a:t>, which hamper the achievement of the 80% DSCR adoption goal set forth by the government. Regional inequalities in access to broadband and human resources increase these disparities, making digital infrastructure unevenly distributed. In turn, although DSCRs are consistent with the national ambition of integrated care, their unequal distribution is unlikely to be addressed, and on the contrary, reinforces the already existing disparities in quality of services</a:t>
            </a:r>
            <a:r>
              <a:rPr lang="en-US" sz="800" dirty="0"/>
              <a:t>.</a:t>
            </a:r>
          </a:p>
          <a:p>
            <a:endParaRPr lang="en-GB" dirty="0"/>
          </a:p>
        </p:txBody>
      </p:sp>
    </p:spTree>
    <p:extLst>
      <p:ext uri="{BB962C8B-B14F-4D97-AF65-F5344CB8AC3E}">
        <p14:creationId xmlns:p14="http://schemas.microsoft.com/office/powerpoint/2010/main" val="3888633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8DCE7-DFA9-9CD7-1F5F-8F42BFF60089}"/>
              </a:ext>
            </a:extLst>
          </p:cNvPr>
          <p:cNvSpPr>
            <a:spLocks noGrp="1"/>
          </p:cNvSpPr>
          <p:nvPr>
            <p:ph type="title"/>
          </p:nvPr>
        </p:nvSpPr>
        <p:spPr/>
        <p:txBody>
          <a:bodyPr/>
          <a:lstStyle/>
          <a:p>
            <a:r>
              <a:rPr lang="en-GB" dirty="0">
                <a:solidFill>
                  <a:schemeClr val="accent1"/>
                </a:solidFill>
              </a:rPr>
              <a:t>ENHANCINGCONTINUITY AND PERSONALISATION IN CARE EXPERIENCE</a:t>
            </a:r>
          </a:p>
        </p:txBody>
      </p:sp>
      <p:sp>
        <p:nvSpPr>
          <p:cNvPr id="3" name="Content Placeholder 2">
            <a:extLst>
              <a:ext uri="{FF2B5EF4-FFF2-40B4-BE49-F238E27FC236}">
                <a16:creationId xmlns:a16="http://schemas.microsoft.com/office/drawing/2014/main" id="{4AC01CD2-B4D9-90C4-9A7F-81FA563B16C7}"/>
              </a:ext>
            </a:extLst>
          </p:cNvPr>
          <p:cNvSpPr>
            <a:spLocks noGrp="1"/>
          </p:cNvSpPr>
          <p:nvPr>
            <p:ph idx="1"/>
          </p:nvPr>
        </p:nvSpPr>
        <p:spPr/>
        <p:txBody>
          <a:bodyPr/>
          <a:lstStyle/>
          <a:p>
            <a:r>
              <a:rPr lang="en-US" sz="2000" dirty="0"/>
              <a:t>delays in services and improved family involvement in terms of caregiver or relative portals. However, </a:t>
            </a:r>
            <a:r>
              <a:rPr lang="en-US" sz="2000" dirty="0" err="1"/>
              <a:t>tBy</a:t>
            </a:r>
            <a:r>
              <a:rPr lang="en-US" sz="2000" dirty="0"/>
              <a:t> July 2025, about 80% of adult social care provider premises and about 89% of care recipients will be covered by a DSCR (DHSC, 2025). It is a significant rise compared to 52% in April 2023 (NHS England, 2025) and 75% in October 2024. DSCRs have also allowed continuity, timeliness and </a:t>
            </a:r>
            <a:r>
              <a:rPr lang="en-US" sz="2000" dirty="0" err="1"/>
              <a:t>personalisation</a:t>
            </a:r>
            <a:r>
              <a:rPr lang="en-US" sz="2000" dirty="0"/>
              <a:t> of care at the operational level through real-time access and updating of data. According to the report of the King's Fund (2023), digital records have created fast reactions to the changing demands, decreased unnecessary data gathering, and decreased clinical errors, especially when switching to different environments like post-hospital discharge. Similarly, a study by the Care Quality Commission (CQC, 2024) revealed that connected records enhanced practices in medication administration and communication in care environments.</a:t>
            </a:r>
          </a:p>
          <a:p>
            <a:r>
              <a:rPr lang="en-US" sz="2000" dirty="0"/>
              <a:t>The technological advances have been translated to tangible benefits to service users in terms of more </a:t>
            </a:r>
            <a:r>
              <a:rPr lang="en-US" sz="2000" dirty="0" err="1"/>
              <a:t>personalised</a:t>
            </a:r>
            <a:r>
              <a:rPr lang="en-US" sz="2000" dirty="0"/>
              <a:t> care plans based on individual preferences, shorter </a:t>
            </a:r>
            <a:r>
              <a:rPr lang="en-US" sz="2000" dirty="0" err="1"/>
              <a:t>hese</a:t>
            </a:r>
            <a:r>
              <a:rPr lang="en-US" sz="2000" dirty="0"/>
              <a:t> benefits also depend on the quality of the data, its functionality, and the competence of staff; NHS Transformation Directorate (2023) found that ill-conceived systems may be confusing and destroy trust.</a:t>
            </a:r>
          </a:p>
          <a:p>
            <a:endParaRPr lang="en-GB" dirty="0"/>
          </a:p>
        </p:txBody>
      </p:sp>
    </p:spTree>
    <p:extLst>
      <p:ext uri="{BB962C8B-B14F-4D97-AF65-F5344CB8AC3E}">
        <p14:creationId xmlns:p14="http://schemas.microsoft.com/office/powerpoint/2010/main" val="3353100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0B647E-0D72-54C5-E02C-139A8B4478E3}"/>
              </a:ext>
            </a:extLst>
          </p:cNvPr>
          <p:cNvSpPr>
            <a:spLocks noGrp="1"/>
          </p:cNvSpPr>
          <p:nvPr>
            <p:ph type="title"/>
          </p:nvPr>
        </p:nvSpPr>
        <p:spPr>
          <a:xfrm>
            <a:off x="1137034" y="609597"/>
            <a:ext cx="9392421" cy="1330841"/>
          </a:xfrm>
        </p:spPr>
        <p:txBody>
          <a:bodyPr>
            <a:normAutofit fontScale="90000"/>
          </a:bodyPr>
          <a:lstStyle/>
          <a:p>
            <a:r>
              <a:rPr lang="en-US" sz="27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PRIVACY, CONSENT, AND DIGITAL LITERACY: EMERGING ETHICAL TENSIONS</a:t>
            </a:r>
            <a:br>
              <a:rPr lang="en-US"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2F0BA60-B0D0-C138-7C27-0162BE4B568B}"/>
              </a:ext>
            </a:extLst>
          </p:cNvPr>
          <p:cNvSpPr>
            <a:spLocks noGrp="1"/>
          </p:cNvSpPr>
          <p:nvPr>
            <p:ph idx="1"/>
          </p:nvPr>
        </p:nvSpPr>
        <p:spPr>
          <a:xfrm>
            <a:off x="1137034" y="2198362"/>
            <a:ext cx="4958966" cy="3917773"/>
          </a:xfrm>
        </p:spPr>
        <p:txBody>
          <a:bodyPr>
            <a:normAutofit fontScale="32500" lnSpcReduction="20000"/>
          </a:bodyPr>
          <a:lstStyle/>
          <a:p>
            <a:r>
              <a:rPr lang="en-US" sz="3300" dirty="0"/>
              <a:t>Despite that, DSCRs have enhanced information sharing among multidisciplinary teams; they have also raised new ethical and privacy concerns. The increased access to the data means that more professionals and </a:t>
            </a:r>
            <a:r>
              <a:rPr lang="en-US" sz="3300" dirty="0" err="1"/>
              <a:t>organisations</a:t>
            </a:r>
            <a:r>
              <a:rPr lang="en-US" sz="3300" dirty="0"/>
              <a:t> might access sensitive personal information. However, the role-based access controls, Mog et al. (2025) noted that the staff and service users were concerned about the cross-boundary data transfer between health and social care services. Such questions were exceptionally strong in the case of emergencies or a situation that was highly stressful, and the consent procedures had to be often bypassed.</a:t>
            </a:r>
          </a:p>
          <a:p>
            <a:r>
              <a:rPr lang="en-US" sz="3300" dirty="0"/>
              <a:t>The qualitative results of the Medical Technology Group (2024) and the CQC (2024) indicated that some service users experienced the feeling of being monitored or even uncomfortable when staff members spotted them in the sight of their direct care groups. These problems were acute most of all among the </a:t>
            </a:r>
            <a:r>
              <a:rPr lang="en-US" sz="3300" dirty="0" err="1"/>
              <a:t>marginalised</a:t>
            </a:r>
            <a:r>
              <a:rPr lang="en-US" sz="3300" dirty="0"/>
              <a:t> population groups who have a history of distrust of institutions or have undergone coercive interventions. Therefore, </a:t>
            </a:r>
            <a:r>
              <a:rPr lang="en-US" sz="3300" dirty="0" err="1"/>
              <a:t>e-systems</a:t>
            </a:r>
            <a:r>
              <a:rPr lang="en-US" sz="3300" dirty="0"/>
              <a:t> are at risk of cementing the view of reduced autonomy unless it is backed by open governance, easy avenues to complaints, and proper communication on consent and use of data.</a:t>
            </a:r>
          </a:p>
          <a:p>
            <a:r>
              <a:rPr lang="en-US" sz="3300" dirty="0"/>
              <a:t>The barriers of access to digital literacy for equitable participation have further complicated this. According to the reports by Age UK (2024) and Lloyds Banking Group plc (2024), around 36% of adults aged over 65 years do not use online care portals because they do not have the skill or confidence to do so. Likewise, according to the findings of the National Audit Office (2023), low-income households are often deprived of access to the Internet because of this fact, so they often cannot participate in the activities that take place online and support social disparities.</a:t>
            </a:r>
          </a:p>
          <a:p>
            <a:endParaRPr lang="en-GB" sz="1000" dirty="0"/>
          </a:p>
        </p:txBody>
      </p:sp>
      <p:pic>
        <p:nvPicPr>
          <p:cNvPr id="4" name="Picture 3">
            <a:extLst>
              <a:ext uri="{FF2B5EF4-FFF2-40B4-BE49-F238E27FC236}">
                <a16:creationId xmlns:a16="http://schemas.microsoft.com/office/drawing/2014/main" id="{5CD1E21D-CEF2-486F-80A1-40192FB16A79}"/>
              </a:ext>
            </a:extLst>
          </p:cNvPr>
          <p:cNvPicPr>
            <a:picLocks noChangeAspect="1"/>
          </p:cNvPicPr>
          <p:nvPr/>
        </p:nvPicPr>
        <p:blipFill>
          <a:blip r:embed="rId2"/>
          <a:stretch>
            <a:fillRect/>
          </a:stretch>
        </p:blipFill>
        <p:spPr>
          <a:xfrm>
            <a:off x="5740950" y="1000126"/>
            <a:ext cx="4788505" cy="102952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9934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D47B2-5C94-C45B-66AF-26663C410AB6}"/>
              </a:ext>
            </a:extLst>
          </p:cNvPr>
          <p:cNvSpPr>
            <a:spLocks noGrp="1"/>
          </p:cNvSpPr>
          <p:nvPr>
            <p:ph type="title"/>
          </p:nvPr>
        </p:nvSpPr>
        <p:spPr/>
        <p:txBody>
          <a:bodyPr/>
          <a:lstStyle/>
          <a:p>
            <a:r>
              <a:rPr lang="en-GB" dirty="0">
                <a:solidFill>
                  <a:schemeClr val="accent1"/>
                </a:solidFill>
              </a:rPr>
              <a:t>MESURING QUALITY, ADDRESSING INEQUITY, AND REASSESSING IMPACT </a:t>
            </a:r>
          </a:p>
        </p:txBody>
      </p:sp>
      <p:sp>
        <p:nvSpPr>
          <p:cNvPr id="3" name="Content Placeholder 2">
            <a:extLst>
              <a:ext uri="{FF2B5EF4-FFF2-40B4-BE49-F238E27FC236}">
                <a16:creationId xmlns:a16="http://schemas.microsoft.com/office/drawing/2014/main" id="{CA06DECA-64B0-282C-6C25-EE87798A7938}"/>
              </a:ext>
            </a:extLst>
          </p:cNvPr>
          <p:cNvSpPr>
            <a:spLocks noGrp="1"/>
          </p:cNvSpPr>
          <p:nvPr>
            <p:ph idx="1"/>
          </p:nvPr>
        </p:nvSpPr>
        <p:spPr/>
        <p:txBody>
          <a:bodyPr>
            <a:normAutofit fontScale="92500" lnSpcReduction="20000"/>
          </a:bodyPr>
          <a:lstStyle/>
          <a:p>
            <a:r>
              <a:rPr lang="en-US" sz="2000" dirty="0"/>
              <a:t>The existing evidence offers an initial perspective of the impact of DSCRs on the quality of service and equity. Local assessments and pilot audits show that effective DSCRs implementation prevents administrative errors and decreases the turnaround time (King's Fund, 2023). Nevertheless, the information about the larger outcomes, including well-being, independence, and the lower number of hospital admissions, is lacking (NHS Transformation Directorate, 2025). This disruption highlights a lack of connection between process enhancements (speed and accuracy) and those outcomes that are essential to service users (quality of life and safety).</a:t>
            </a:r>
          </a:p>
          <a:p>
            <a:r>
              <a:rPr lang="en-US" sz="2000" dirty="0"/>
              <a:t>Researchers warn about an overdependence on the quantitative measures, stating that by focusing on quantitative, instead of relational, aspects of care, relational ones will be compromised. Zomer et al. (2024) argued that the datafication of care puts the emphasis on quantifiable outcomes instead of on compassion and human connection. According to interviews made by the NIHR (2025), in some instances, frontline workers are occupied with data entry to meet the audit requirements at the cost of actual interaction with service users.</a:t>
            </a:r>
          </a:p>
          <a:p>
            <a:r>
              <a:rPr lang="en-US" sz="2000" dirty="0"/>
              <a:t>Financial and infrastructural differences have also been a limitation to implementation. DSCR rollout was initially funded £150 million by the DHSC (2025), and this funding is temporary, which is a concern for long-term sustainability. Onoja and Ajala (2022) observed that smaller and rural providers face disproportionately high costs of software, maintenance, and training; furthermore, due to poor connectivity, these </a:t>
            </a:r>
            <a:r>
              <a:rPr lang="en-US" sz="2000" dirty="0" err="1"/>
              <a:t>organisations</a:t>
            </a:r>
            <a:r>
              <a:rPr lang="en-US" sz="2000" dirty="0"/>
              <a:t> have slower communication and reduced involvement in holistic care models.</a:t>
            </a:r>
          </a:p>
          <a:p>
            <a:endParaRPr lang="en-GB" dirty="0"/>
          </a:p>
        </p:txBody>
      </p:sp>
    </p:spTree>
    <p:extLst>
      <p:ext uri="{BB962C8B-B14F-4D97-AF65-F5344CB8AC3E}">
        <p14:creationId xmlns:p14="http://schemas.microsoft.com/office/powerpoint/2010/main" val="2552985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1FC7BC1-5208-F9BB-D528-EFBEB86E4325}"/>
              </a:ext>
            </a:extLst>
          </p:cNvPr>
          <p:cNvPicPr>
            <a:picLocks noChangeAspect="1"/>
          </p:cNvPicPr>
          <p:nvPr/>
        </p:nvPicPr>
        <p:blipFill>
          <a:blip r:embed="rId2"/>
          <a:stretch>
            <a:fillRect/>
          </a:stretch>
        </p:blipFill>
        <p:spPr>
          <a:xfrm>
            <a:off x="6459795" y="443530"/>
            <a:ext cx="1859542" cy="1168749"/>
          </a:xfrm>
          <a:prstGeom prst="rect">
            <a:avLst/>
          </a:prstGeom>
        </p:spPr>
      </p:pic>
      <p:pic>
        <p:nvPicPr>
          <p:cNvPr id="6" name="Picture 5">
            <a:extLst>
              <a:ext uri="{FF2B5EF4-FFF2-40B4-BE49-F238E27FC236}">
                <a16:creationId xmlns:a16="http://schemas.microsoft.com/office/drawing/2014/main" id="{F0EFAE83-EF59-3530-15FD-5D9F33212E3B}"/>
              </a:ext>
            </a:extLst>
          </p:cNvPr>
          <p:cNvPicPr>
            <a:picLocks noChangeAspect="1"/>
          </p:cNvPicPr>
          <p:nvPr/>
        </p:nvPicPr>
        <p:blipFill>
          <a:blip r:embed="rId3"/>
          <a:stretch>
            <a:fillRect/>
          </a:stretch>
        </p:blipFill>
        <p:spPr>
          <a:xfrm>
            <a:off x="4859380" y="443530"/>
            <a:ext cx="1341236" cy="1146626"/>
          </a:xfrm>
          <a:prstGeom prst="rect">
            <a:avLst/>
          </a:prstGeom>
        </p:spPr>
      </p:pic>
      <p:sp>
        <p:nvSpPr>
          <p:cNvPr id="2" name="Title 1">
            <a:extLst>
              <a:ext uri="{FF2B5EF4-FFF2-40B4-BE49-F238E27FC236}">
                <a16:creationId xmlns:a16="http://schemas.microsoft.com/office/drawing/2014/main" id="{D24FDC54-D42A-C350-79CF-E777D414A20D}"/>
              </a:ext>
            </a:extLst>
          </p:cNvPr>
          <p:cNvSpPr>
            <a:spLocks noGrp="1"/>
          </p:cNvSpPr>
          <p:nvPr>
            <p:ph type="title"/>
          </p:nvPr>
        </p:nvSpPr>
        <p:spPr>
          <a:xfrm>
            <a:off x="838200" y="365125"/>
            <a:ext cx="10515600" cy="1325563"/>
          </a:xfrm>
        </p:spPr>
        <p:txBody>
          <a:bodyPr>
            <a:normAutofit/>
          </a:bodyPr>
          <a:lstStyle/>
          <a:p>
            <a:r>
              <a:rPr lang="en-US"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br>
              <a:rPr lang="en-US"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02139B0-03E0-81AB-DFED-76D67FF6BDAB}"/>
              </a:ext>
            </a:extLst>
          </p:cNvPr>
          <p:cNvSpPr>
            <a:spLocks noGrp="1"/>
          </p:cNvSpPr>
          <p:nvPr>
            <p:ph idx="1"/>
          </p:nvPr>
        </p:nvSpPr>
        <p:spPr>
          <a:xfrm>
            <a:off x="838201" y="2013625"/>
            <a:ext cx="5105399" cy="4163337"/>
          </a:xfrm>
        </p:spPr>
        <p:txBody>
          <a:bodyPr>
            <a:noAutofit/>
          </a:bodyPr>
          <a:lstStyle/>
          <a:p>
            <a:r>
              <a:rPr lang="en-US" sz="1400" dirty="0"/>
              <a:t>The adoption of DSCRs has significantly improved access to information, communication, and coordination between health and social care services. Through the availability of real-time data, DSCRs have helped in the rapidity of the decision-making process, </a:t>
            </a:r>
            <a:r>
              <a:rPr lang="en-US" sz="1400" dirty="0" err="1"/>
              <a:t>minimisation</a:t>
            </a:r>
            <a:r>
              <a:rPr lang="en-US" sz="1400" dirty="0"/>
              <a:t> of redundancy, and enhancement of the safety and consistency in the delivery of care. However, issues concerning the unequal adoption, digital illiteracy, and privacy issues also hamper equitable development. In a bid to maintain the advantage of digital change, health and social care </a:t>
            </a:r>
            <a:r>
              <a:rPr lang="en-US" sz="1400" dirty="0" err="1"/>
              <a:t>organisations</a:t>
            </a:r>
            <a:r>
              <a:rPr lang="en-US" sz="1400" dirty="0"/>
              <a:t> need to focus on workforce development by having systematic training in digital competency and data handling. There should also be policy measures which deal with infrastructure imbalance and sustained investment to counter regional and </a:t>
            </a:r>
            <a:r>
              <a:rPr lang="en-US" sz="1400" dirty="0" err="1"/>
              <a:t>organisational</a:t>
            </a:r>
            <a:r>
              <a:rPr lang="en-US" sz="1400" dirty="0"/>
              <a:t> imbalance. Strong governance schemes are necessary to protect the integrity of data, privacy and against unethical use of data. Although cost, interoperability, and cultural adaptation continue to pose a challenge, slow integration, user-</a:t>
            </a:r>
            <a:r>
              <a:rPr lang="en-US" sz="1400" dirty="0" err="1"/>
              <a:t>centred</a:t>
            </a:r>
            <a:r>
              <a:rPr lang="en-US" sz="1400" dirty="0"/>
              <a:t> design, and culture of change can address the challenge and integrate digital innovation into a normal practice</a:t>
            </a:r>
            <a:endParaRPr lang="en-GB" sz="1400" dirty="0"/>
          </a:p>
        </p:txBody>
      </p:sp>
      <p:pic>
        <p:nvPicPr>
          <p:cNvPr id="4" name="Picture 3" descr="A close-up of a doctor's hand&#10;&#10;AI-generated content may be incorrect.">
            <a:extLst>
              <a:ext uri="{FF2B5EF4-FFF2-40B4-BE49-F238E27FC236}">
                <a16:creationId xmlns:a16="http://schemas.microsoft.com/office/drawing/2014/main" id="{682C844D-9F40-C7B1-0D28-0400838B1449}"/>
              </a:ext>
            </a:extLst>
          </p:cNvPr>
          <p:cNvPicPr>
            <a:picLocks noChangeAspect="1"/>
          </p:cNvPicPr>
          <p:nvPr/>
        </p:nvPicPr>
        <p:blipFill>
          <a:blip r:embed="rId4"/>
          <a:stretch>
            <a:fillRect/>
          </a:stretch>
        </p:blipFill>
        <p:spPr>
          <a:xfrm>
            <a:off x="8578516" y="443531"/>
            <a:ext cx="2775284" cy="1168749"/>
          </a:xfrm>
          <a:prstGeom prst="rect">
            <a:avLst/>
          </a:prstGeom>
        </p:spPr>
      </p:pic>
    </p:spTree>
    <p:extLst>
      <p:ext uri="{BB962C8B-B14F-4D97-AF65-F5344CB8AC3E}">
        <p14:creationId xmlns:p14="http://schemas.microsoft.com/office/powerpoint/2010/main" val="3980003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33FA4-8C4F-0B84-D6B2-DA9AC318F80B}"/>
              </a:ext>
            </a:extLst>
          </p:cNvPr>
          <p:cNvSpPr>
            <a:spLocks noGrp="1"/>
          </p:cNvSpPr>
          <p:nvPr>
            <p:ph type="title"/>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b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91DFA94-7934-11A4-E512-873C4AA6F2A4}"/>
              </a:ext>
            </a:extLst>
          </p:cNvPr>
          <p:cNvSpPr>
            <a:spLocks noGrp="1"/>
          </p:cNvSpPr>
          <p:nvPr>
            <p:ph idx="1"/>
          </p:nvPr>
        </p:nvSpPr>
        <p:spPr/>
        <p:txBody>
          <a:bodyPr>
            <a:normAutofit fontScale="25000" lnSpcReduction="20000"/>
          </a:bodyPr>
          <a:lstStyle/>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Age UK (2024). More than 1 in 3 over 65s (4.7 million) Lack the Basic Skills to Use the Internet Successfully. [online] Age UK. Available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https://www.ageuk.org.uk/latest-press/articles/2024/more-than-1-in-3-over-65s-4.7-million-lack-the-basic-skills-to-use-the-internet-successfully/</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Alotaibi, N., Wilson, C. B., and Traynor, M. (2025). Enhancing digital readiness and capability in healthcare: a systematic review of interventions, barriers, and facilitators. BMC health services research, 25(1), 500.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Bowne, A., McEvoy, L., Gupta, D., Brown, C., </a:t>
            </a:r>
            <a:r>
              <a:rPr lang="en-US" sz="3600" dirty="0" err="1">
                <a:latin typeface="Arial" panose="020B0604020202020204" pitchFamily="34" charset="0"/>
                <a:ea typeface="Calibri" panose="020F0502020204030204" pitchFamily="34" charset="0"/>
                <a:cs typeface="Arial" panose="020B0604020202020204" pitchFamily="34" charset="0"/>
              </a:rPr>
              <a:t>Gadepally</a:t>
            </a:r>
            <a:r>
              <a:rPr lang="en-US" sz="3600" dirty="0">
                <a:latin typeface="Arial" panose="020B0604020202020204" pitchFamily="34" charset="0"/>
                <a:ea typeface="Calibri" panose="020F0502020204030204" pitchFamily="34" charset="0"/>
                <a:cs typeface="Arial" panose="020B0604020202020204" pitchFamily="34" charset="0"/>
              </a:rPr>
              <a:t>, V., and Rezig, E. K. (2022). A Survey of Data Challenges Across a Modernizing Bureaucracy: A New Perspective on Examining Old Government Problems. In VLDB Workshop on Data Management and Analytics for Medicine and Healthcare (pp. 10-23). Cham: Springer Nature Switzerland.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Brahmbhatt, U. (2025). Developing an Action Plan to Increase Employee Efficiency and Improve Operational Streamlining: Adjustments after changing to a new digital performance monitoring system in Company X.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Cole, C., Mummery, J., and Peck, B. (2023). </a:t>
            </a:r>
            <a:r>
              <a:rPr lang="en-US" sz="3600" dirty="0" err="1">
                <a:latin typeface="Arial" panose="020B0604020202020204" pitchFamily="34" charset="0"/>
                <a:ea typeface="Calibri" panose="020F0502020204030204" pitchFamily="34" charset="0"/>
                <a:cs typeface="Arial" panose="020B0604020202020204" pitchFamily="34" charset="0"/>
              </a:rPr>
              <a:t>Professionalising</a:t>
            </a:r>
            <a:r>
              <a:rPr lang="en-US" sz="3600" dirty="0">
                <a:latin typeface="Arial" panose="020B0604020202020204" pitchFamily="34" charset="0"/>
                <a:ea typeface="Calibri" panose="020F0502020204030204" pitchFamily="34" charset="0"/>
                <a:cs typeface="Arial" panose="020B0604020202020204" pitchFamily="34" charset="0"/>
              </a:rPr>
              <a:t> care into compliance: The challenge for </a:t>
            </a:r>
            <a:r>
              <a:rPr lang="en-US" sz="3600" dirty="0" err="1">
                <a:latin typeface="Arial" panose="020B0604020202020204" pitchFamily="34" charset="0"/>
                <a:ea typeface="Calibri" panose="020F0502020204030204" pitchFamily="34" charset="0"/>
                <a:cs typeface="Arial" panose="020B0604020202020204" pitchFamily="34" charset="0"/>
              </a:rPr>
              <a:t>personalised</a:t>
            </a:r>
            <a:r>
              <a:rPr lang="en-US" sz="3600" dirty="0">
                <a:latin typeface="Arial" panose="020B0604020202020204" pitchFamily="34" charset="0"/>
                <a:ea typeface="Calibri" panose="020F0502020204030204" pitchFamily="34" charset="0"/>
                <a:cs typeface="Arial" panose="020B0604020202020204" pitchFamily="34" charset="0"/>
              </a:rPr>
              <a:t> care models. Nursing Inquiry, 30(3), e12541.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CQC (2024). Digital Record systems: Achieving Good Outcomes for People Using Adult Social Care Services - Care Quality Commission. [online] www.cqc.org.uk. Available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https://www.cqc.org.uk/guidance-providers/adult-social-care/digital-record-systems-adult-social-care-services</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DHSC (2025). People at the Heart of Care: adult social care reform white paper. [online] GOV.UK. Available at: Department of Health and Social Care -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https://www.gov.uk/government/publications/people-at-the-heart-of-care-adult-social-care-reform-white-paper</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King’s Fund (2023). Digital change in health and social care. [online] Available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https://www.kingsfund.org.uk/sites/default/files/2018-06/Digital_change_health_care_Kings_Fund_June_2018.pdf</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Lloyds Banking Group plc (2024). Essential Digital Skills 2025. [online] Available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https://www.lloydsbankinggroup.com/assets/pdfs/who-we-are/what-we-do/financial-wellbeing/lloyd-essential-digital-skills-2025.pdf</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Medical Technology Group (2024). Levelling Up or Levelling Down: The Impact of Integrated Care Systems on the Delivery of Care 2. [online] Available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https://mtg.org.uk/wp-content/uploads/2024/04/RationWatch-Report-2024.pdf</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Milano, N., Petruzzi, L., Covington, E., Jones, B., and Findley, P. A. (2022). Social workers in integrated care beyond primary care: a scoping review. Translational behavioral medicine, 12(11), 1038-1048.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Mog, A. C., Woolery, A., Fehling, K., </a:t>
            </a:r>
            <a:r>
              <a:rPr lang="en-US" sz="3600" dirty="0" err="1">
                <a:latin typeface="Arial" panose="020B0604020202020204" pitchFamily="34" charset="0"/>
                <a:ea typeface="Calibri" panose="020F0502020204030204" pitchFamily="34" charset="0"/>
                <a:cs typeface="Arial" panose="020B0604020202020204" pitchFamily="34" charset="0"/>
              </a:rPr>
              <a:t>Makkawi</a:t>
            </a:r>
            <a:r>
              <a:rPr lang="en-US" sz="3600" dirty="0">
                <a:latin typeface="Arial" panose="020B0604020202020204" pitchFamily="34" charset="0"/>
                <a:ea typeface="Calibri" panose="020F0502020204030204" pitchFamily="34" charset="0"/>
                <a:cs typeface="Arial" panose="020B0604020202020204" pitchFamily="34" charset="0"/>
              </a:rPr>
              <a:t>, M., O'Donnell, C. I., O'Brien, E., ... and Donovan, L. M. (2025). Staff Experiences With Implementation of the Referral Coordination Initiative. Health Services Research, e14654.</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National Audit Office (2023). Digital transformation in the NHS. [online] Available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https://www.nao.org.uk/wp-content/uploads/2019/05/Digital-transformation-in-the-NHS.pdf</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NHS England (2025). NHS England» Operational performance update. [online] England.nhs.uk. Available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https://www.england.nhs.uk/long-read/operational-performance-update-oct-2025/</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NHS Transformation Directorate. (2025). </a:t>
            </a:r>
            <a:r>
              <a:rPr lang="en-US" sz="3600" dirty="0" err="1">
                <a:latin typeface="Arial" panose="020B0604020202020204" pitchFamily="34" charset="0"/>
                <a:ea typeface="Calibri" panose="020F0502020204030204" pitchFamily="34" charset="0"/>
                <a:cs typeface="Arial" panose="020B0604020202020204" pitchFamily="34" charset="0"/>
              </a:rPr>
              <a:t>Digitising</a:t>
            </a:r>
            <a:r>
              <a:rPr lang="en-US" sz="3600" dirty="0">
                <a:latin typeface="Arial" panose="020B0604020202020204" pitchFamily="34" charset="0"/>
                <a:ea typeface="Calibri" panose="020F0502020204030204" pitchFamily="34" charset="0"/>
                <a:cs typeface="Arial" panose="020B0604020202020204" pitchFamily="34" charset="0"/>
              </a:rPr>
              <a:t> the frontline. [online] Available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https://transform.england.nhs.uk/digitise-connect-transform/digitising-the-frontline/</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NIHR Open Research (2025). DIALOGUE: Digital care technologies for social connection, care and support of older adults.  Final Project Report. NIHR Open Research, [online] 5, p.95. </a:t>
            </a:r>
            <a:r>
              <a:rPr lang="en-US" sz="3600" dirty="0" err="1">
                <a:latin typeface="Arial" panose="020B0604020202020204" pitchFamily="34" charset="0"/>
                <a:ea typeface="Calibri" panose="020F0502020204030204" pitchFamily="34" charset="0"/>
                <a:cs typeface="Arial" panose="020B0604020202020204" pitchFamily="34" charset="0"/>
              </a:rPr>
              <a:t>doi</a:t>
            </a:r>
            <a:r>
              <a:rPr lang="en-US" sz="3600" dirty="0">
                <a:latin typeface="Arial" panose="020B0604020202020204" pitchFamily="34" charset="0"/>
                <a:ea typeface="Calibri" panose="020F0502020204030204" pitchFamily="34" charset="0"/>
                <a:cs typeface="Arial" panose="020B0604020202020204" pitchFamily="34" charset="0"/>
              </a:rPr>
              <a:t>: </a:t>
            </a:r>
            <a:r>
              <a:rPr lang="en-US" sz="3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1"/>
              </a:rPr>
              <a:t>https://doi.org/10.3310/nihropenres.13994.1</a:t>
            </a:r>
            <a:r>
              <a:rPr lang="en-US" sz="3600" dirty="0">
                <a:latin typeface="Arial" panose="020B0604020202020204" pitchFamily="34" charset="0"/>
                <a:ea typeface="Calibri" panose="020F0502020204030204" pitchFamily="34" charset="0"/>
                <a:cs typeface="Arial" panose="020B0604020202020204" pitchFamily="34" charset="0"/>
              </a:rPr>
              <a:t>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Onoja, J. P., and Ajala, O. A. (2022). Innovative telecommunications strategies for bridging digital inequities: A framework for empowering underserved communities. GSC Advanced Research and Reviews, 13(01), 210-217.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3600" dirty="0">
                <a:latin typeface="Arial" panose="020B0604020202020204" pitchFamily="34" charset="0"/>
                <a:ea typeface="Calibri" panose="020F0502020204030204" pitchFamily="34" charset="0"/>
                <a:cs typeface="Arial" panose="020B0604020202020204" pitchFamily="34" charset="0"/>
              </a:rPr>
              <a:t>Zomer, C. (2024). How ‘</a:t>
            </a:r>
            <a:r>
              <a:rPr lang="en-US" sz="3600" dirty="0" err="1">
                <a:latin typeface="Arial" panose="020B0604020202020204" pitchFamily="34" charset="0"/>
                <a:ea typeface="Calibri" panose="020F0502020204030204" pitchFamily="34" charset="0"/>
                <a:cs typeface="Arial" panose="020B0604020202020204" pitchFamily="34" charset="0"/>
              </a:rPr>
              <a:t>much’engaged</a:t>
            </a:r>
            <a:r>
              <a:rPr lang="en-US" sz="3600" dirty="0">
                <a:latin typeface="Arial" panose="020B0604020202020204" pitchFamily="34" charset="0"/>
                <a:ea typeface="Calibri" panose="020F0502020204030204" pitchFamily="34" charset="0"/>
                <a:cs typeface="Arial" panose="020B0604020202020204" pitchFamily="34" charset="0"/>
              </a:rPr>
              <a:t> are you? A case-study of the datafication of student engagement. Learning, Media and Technology, 1-15.   </a:t>
            </a:r>
            <a:endParaRPr lang="en-US" sz="3600"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91312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9000"/>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A8B64E-8A20-4307-9810-0FD267F08789}"/>
              </a:ext>
            </a:extLst>
          </p:cNvPr>
          <p:cNvSpPr txBox="1"/>
          <p:nvPr/>
        </p:nvSpPr>
        <p:spPr>
          <a:xfrm>
            <a:off x="4817522" y="168677"/>
            <a:ext cx="3412078" cy="646331"/>
          </a:xfrm>
          <a:prstGeom prst="rect">
            <a:avLst/>
          </a:prstGeom>
          <a:solidFill>
            <a:schemeClr val="accent5">
              <a:lumMod val="60000"/>
              <a:lumOff val="40000"/>
            </a:schemeClr>
          </a:solidFill>
        </p:spPr>
        <p:txBody>
          <a:bodyPr wrap="square" rtlCol="0">
            <a:sp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4" name="TextBox 3">
            <a:extLst>
              <a:ext uri="{FF2B5EF4-FFF2-40B4-BE49-F238E27FC236}">
                <a16:creationId xmlns:a16="http://schemas.microsoft.com/office/drawing/2014/main" id="{B277565A-C8BF-431B-8258-463F9AFFDA96}"/>
              </a:ext>
            </a:extLst>
          </p:cNvPr>
          <p:cNvSpPr txBox="1"/>
          <p:nvPr/>
        </p:nvSpPr>
        <p:spPr>
          <a:xfrm>
            <a:off x="93490" y="976021"/>
            <a:ext cx="12005017" cy="5637441"/>
          </a:xfrm>
          <a:prstGeom prst="rect">
            <a:avLst/>
          </a:prstGeom>
          <a:solidFill>
            <a:schemeClr val="accent5">
              <a:lumMod val="20000"/>
              <a:lumOff val="80000"/>
            </a:schemeClr>
          </a:solidFill>
        </p:spPr>
        <p:txBody>
          <a:bodyPr wrap="square">
            <a:spAutoFit/>
          </a:bodyPr>
          <a:lstStyle/>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Age UK (2024). More than 1 in 3 over 65s (4.7 million) Lack the Basic Skills to Use the Internet Successfully. [online] Age UK. Available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https://www.ageuk.org.uk/latest-press/articles/2024/more-than-1-in-3-over-65s-4.7-million-lack-the-basic-skills-to-use-the-internet-successfully/</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Alotaibi, N., Wilson, C. B., and Traynor, M. (2025). Enhancing digital readiness and capability in healthcare: a systematic review of interventions, barriers, and facilitators. BMC health services research, 25(1), 500.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Bowne, A., McEvoy, L., Gupta, D., Brown, C., </a:t>
            </a:r>
            <a:r>
              <a:rPr lang="en-US" sz="950" dirty="0" err="1">
                <a:effectLst/>
                <a:latin typeface="Arial" panose="020B0604020202020204" pitchFamily="34" charset="0"/>
                <a:ea typeface="Calibri" panose="020F0502020204030204" pitchFamily="34" charset="0"/>
                <a:cs typeface="Arial" panose="020B0604020202020204" pitchFamily="34" charset="0"/>
              </a:rPr>
              <a:t>Gadepally</a:t>
            </a:r>
            <a:r>
              <a:rPr lang="en-US" sz="950" dirty="0">
                <a:effectLst/>
                <a:latin typeface="Arial" panose="020B0604020202020204" pitchFamily="34" charset="0"/>
                <a:ea typeface="Calibri" panose="020F0502020204030204" pitchFamily="34" charset="0"/>
                <a:cs typeface="Arial" panose="020B0604020202020204" pitchFamily="34" charset="0"/>
              </a:rPr>
              <a:t>, V., and </a:t>
            </a:r>
            <a:r>
              <a:rPr lang="en-US" sz="950" dirty="0" err="1">
                <a:effectLst/>
                <a:latin typeface="Arial" panose="020B0604020202020204" pitchFamily="34" charset="0"/>
                <a:ea typeface="Calibri" panose="020F0502020204030204" pitchFamily="34" charset="0"/>
                <a:cs typeface="Arial" panose="020B0604020202020204" pitchFamily="34" charset="0"/>
              </a:rPr>
              <a:t>Rezig</a:t>
            </a:r>
            <a:r>
              <a:rPr lang="en-US" sz="950" dirty="0">
                <a:effectLst/>
                <a:latin typeface="Arial" panose="020B0604020202020204" pitchFamily="34" charset="0"/>
                <a:ea typeface="Calibri" panose="020F0502020204030204" pitchFamily="34" charset="0"/>
                <a:cs typeface="Arial" panose="020B0604020202020204" pitchFamily="34" charset="0"/>
              </a:rPr>
              <a:t>, E. K. (2022). A Survey of Data Challenges Across a Modernizing Bureaucracy: A New Perspective on Examining Old Government Problems. In VLDB Workshop on Data Management and Analytics for Medicine and Healthcare (pp. 10-23). Cham: Springer Nature Switzerland.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err="1">
                <a:effectLst/>
                <a:latin typeface="Arial" panose="020B0604020202020204" pitchFamily="34" charset="0"/>
                <a:ea typeface="Calibri" panose="020F0502020204030204" pitchFamily="34" charset="0"/>
                <a:cs typeface="Arial" panose="020B0604020202020204" pitchFamily="34" charset="0"/>
              </a:rPr>
              <a:t>Brahmbhatt</a:t>
            </a:r>
            <a:r>
              <a:rPr lang="en-US" sz="950" dirty="0">
                <a:effectLst/>
                <a:latin typeface="Arial" panose="020B0604020202020204" pitchFamily="34" charset="0"/>
                <a:ea typeface="Calibri" panose="020F0502020204030204" pitchFamily="34" charset="0"/>
                <a:cs typeface="Arial" panose="020B0604020202020204" pitchFamily="34" charset="0"/>
              </a:rPr>
              <a:t>, U. (2025). Developing an Action Plan to Increase Employee Efficiency and Improve Operational Streamlining: Adjustments after changing to a new digital performance monitoring system in Company X.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Cole, C., Mummery, J., and Peck, B. (2023). </a:t>
            </a:r>
            <a:r>
              <a:rPr lang="en-US" sz="950" dirty="0" err="1">
                <a:effectLst/>
                <a:latin typeface="Arial" panose="020B0604020202020204" pitchFamily="34" charset="0"/>
                <a:ea typeface="Calibri" panose="020F0502020204030204" pitchFamily="34" charset="0"/>
                <a:cs typeface="Arial" panose="020B0604020202020204" pitchFamily="34" charset="0"/>
              </a:rPr>
              <a:t>Professionalising</a:t>
            </a:r>
            <a:r>
              <a:rPr lang="en-US" sz="950" dirty="0">
                <a:effectLst/>
                <a:latin typeface="Arial" panose="020B0604020202020204" pitchFamily="34" charset="0"/>
                <a:ea typeface="Calibri" panose="020F0502020204030204" pitchFamily="34" charset="0"/>
                <a:cs typeface="Arial" panose="020B0604020202020204" pitchFamily="34" charset="0"/>
              </a:rPr>
              <a:t> care into compliance: The challenge for </a:t>
            </a:r>
            <a:r>
              <a:rPr lang="en-US" sz="950" dirty="0" err="1">
                <a:effectLst/>
                <a:latin typeface="Arial" panose="020B0604020202020204" pitchFamily="34" charset="0"/>
                <a:ea typeface="Calibri" panose="020F0502020204030204" pitchFamily="34" charset="0"/>
                <a:cs typeface="Arial" panose="020B0604020202020204" pitchFamily="34" charset="0"/>
              </a:rPr>
              <a:t>personalised</a:t>
            </a:r>
            <a:r>
              <a:rPr lang="en-US" sz="950" dirty="0">
                <a:effectLst/>
                <a:latin typeface="Arial" panose="020B0604020202020204" pitchFamily="34" charset="0"/>
                <a:ea typeface="Calibri" panose="020F0502020204030204" pitchFamily="34" charset="0"/>
                <a:cs typeface="Arial" panose="020B0604020202020204" pitchFamily="34" charset="0"/>
              </a:rPr>
              <a:t> care models. Nursing Inquiry, 30(3), e12541.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CQC (2024). Digital Record systems: Achieving Good Outcomes for People Using Adult Social Care Services - Care Quality Commission. [online] www.cqc.org.uk. Available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https://www.cqc.org.uk/guidance-providers/adult-social-care/digital-record-systems-adult-social-care-services</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DHSC (2025). People at the Heart of Care: adult social care reform white paper. [online] GOV.UK. Available at: Department of Health and Social Care -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https://www.gov.uk/government/publications/people-at-the-heart-of-care-adult-social-care-reform-white-paper</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King’s Fund (2023). Digital change in health and social care. [online] Available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https://www.kingsfund.org.uk/sites/default/files/2018-06/Digital_change_health_care_Kings_Fund_June_2018.pdf</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Lloyds Banking Group plc (2024). Essential Digital Skills 2025. [online] Available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https://www.lloydsbankinggroup.com/assets/pdfs/who-we-are/what-we-do/financial-wellbeing/lloyd-essential-digital-skills-2025.pdf</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Medical Technology Group (2024). Levelling Up or Levelling Down: The Impact of Integrated Care Systems on the Delivery of Care 2. [online] Available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https://mtg.org.uk/wp-content/uploads/2024/04/RationWatch-Report-2024.pdf</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Milano, N., </a:t>
            </a:r>
            <a:r>
              <a:rPr lang="en-US" sz="950" dirty="0" err="1">
                <a:effectLst/>
                <a:latin typeface="Arial" panose="020B0604020202020204" pitchFamily="34" charset="0"/>
                <a:ea typeface="Calibri" panose="020F0502020204030204" pitchFamily="34" charset="0"/>
                <a:cs typeface="Arial" panose="020B0604020202020204" pitchFamily="34" charset="0"/>
              </a:rPr>
              <a:t>Petruzzi</a:t>
            </a:r>
            <a:r>
              <a:rPr lang="en-US" sz="950" dirty="0">
                <a:effectLst/>
                <a:latin typeface="Arial" panose="020B0604020202020204" pitchFamily="34" charset="0"/>
                <a:ea typeface="Calibri" panose="020F0502020204030204" pitchFamily="34" charset="0"/>
                <a:cs typeface="Arial" panose="020B0604020202020204" pitchFamily="34" charset="0"/>
              </a:rPr>
              <a:t>, L., Covington, E., Jones, B., and Findley, P. A. (2022). Social workers in integrated care beyond primary care: a scoping review. Translational behavioral medicine, 12(11), 1038-1048.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Mog, A. C., Woolery, A., Fehling, K., </a:t>
            </a:r>
            <a:r>
              <a:rPr lang="en-US" sz="950" dirty="0" err="1">
                <a:effectLst/>
                <a:latin typeface="Arial" panose="020B0604020202020204" pitchFamily="34" charset="0"/>
                <a:ea typeface="Calibri" panose="020F0502020204030204" pitchFamily="34" charset="0"/>
                <a:cs typeface="Arial" panose="020B0604020202020204" pitchFamily="34" charset="0"/>
              </a:rPr>
              <a:t>Makkawi</a:t>
            </a:r>
            <a:r>
              <a:rPr lang="en-US" sz="950" dirty="0">
                <a:effectLst/>
                <a:latin typeface="Arial" panose="020B0604020202020204" pitchFamily="34" charset="0"/>
                <a:ea typeface="Calibri" panose="020F0502020204030204" pitchFamily="34" charset="0"/>
                <a:cs typeface="Arial" panose="020B0604020202020204" pitchFamily="34" charset="0"/>
              </a:rPr>
              <a:t>, M., O'Donnell, C. I., O'Brien, E., ... and Donovan, L. M. (2025). Staff Experiences With Implementation of the Referral Coordination Initiative. Health Services Research, e14654.</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National Audit Office (2023). Digital transformation in the NHS. [online] Available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https://www.nao.org.uk/wp-content/uploads/2019/05/Digital-transformation-in-the-NHS.pdf</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NHS England (2025). NHS England» Operational performance update. [online] England.nhs.uk. Available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https://www.england.nhs.uk/long-read/operational-performance-update-oct-2025/</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NHS Transformation Directorate. (2025). </a:t>
            </a:r>
            <a:r>
              <a:rPr lang="en-US" sz="950" dirty="0" err="1">
                <a:effectLst/>
                <a:latin typeface="Arial" panose="020B0604020202020204" pitchFamily="34" charset="0"/>
                <a:ea typeface="Calibri" panose="020F0502020204030204" pitchFamily="34" charset="0"/>
                <a:cs typeface="Arial" panose="020B0604020202020204" pitchFamily="34" charset="0"/>
              </a:rPr>
              <a:t>Digitising</a:t>
            </a:r>
            <a:r>
              <a:rPr lang="en-US" sz="950" dirty="0">
                <a:effectLst/>
                <a:latin typeface="Arial" panose="020B0604020202020204" pitchFamily="34" charset="0"/>
                <a:ea typeface="Calibri" panose="020F0502020204030204" pitchFamily="34" charset="0"/>
                <a:cs typeface="Arial" panose="020B0604020202020204" pitchFamily="34" charset="0"/>
              </a:rPr>
              <a:t> the frontline. [online] Available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https://transform.england.nhs.uk/digitise-connect-transform/digitising-the-frontline/</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a:effectLst/>
                <a:latin typeface="Arial" panose="020B0604020202020204" pitchFamily="34" charset="0"/>
                <a:ea typeface="Calibri" panose="020F0502020204030204" pitchFamily="34" charset="0"/>
                <a:cs typeface="Arial" panose="020B0604020202020204" pitchFamily="34" charset="0"/>
              </a:rPr>
              <a:t>NIHR Open Research (2025). DIALOGUE: Digital care technologies for social connection, care and support of older adults.  Final Project Report. NIHR Open Research, [online] 5, p.95. </a:t>
            </a:r>
            <a:r>
              <a:rPr lang="en-US" sz="950" dirty="0" err="1">
                <a:effectLst/>
                <a:latin typeface="Arial" panose="020B0604020202020204" pitchFamily="34" charset="0"/>
                <a:ea typeface="Calibri" panose="020F0502020204030204" pitchFamily="34" charset="0"/>
                <a:cs typeface="Arial" panose="020B0604020202020204" pitchFamily="34" charset="0"/>
              </a:rPr>
              <a:t>doi</a:t>
            </a:r>
            <a:r>
              <a:rPr lang="en-US" sz="950" dirty="0">
                <a:effectLst/>
                <a:latin typeface="Arial" panose="020B0604020202020204" pitchFamily="34" charset="0"/>
                <a:ea typeface="Calibri" panose="020F0502020204030204" pitchFamily="34" charset="0"/>
                <a:cs typeface="Arial" panose="020B0604020202020204" pitchFamily="34" charset="0"/>
              </a:rPr>
              <a:t>: </a:t>
            </a:r>
            <a:r>
              <a:rPr lang="en-US" sz="95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https://doi.org/10.3310/nihropenres.13994.1</a:t>
            </a:r>
            <a:r>
              <a:rPr lang="en-US" sz="950" dirty="0">
                <a:effectLst/>
                <a:latin typeface="Arial" panose="020B0604020202020204" pitchFamily="34" charset="0"/>
                <a:ea typeface="Calibri" panose="020F0502020204030204" pitchFamily="34" charset="0"/>
                <a:cs typeface="Arial" panose="020B0604020202020204" pitchFamily="34" charset="0"/>
              </a:rPr>
              <a:t>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err="1">
                <a:effectLst/>
                <a:latin typeface="Arial" panose="020B0604020202020204" pitchFamily="34" charset="0"/>
                <a:ea typeface="Calibri" panose="020F0502020204030204" pitchFamily="34" charset="0"/>
                <a:cs typeface="Arial" panose="020B0604020202020204" pitchFamily="34" charset="0"/>
              </a:rPr>
              <a:t>Onoja</a:t>
            </a:r>
            <a:r>
              <a:rPr lang="en-US" sz="950" dirty="0">
                <a:effectLst/>
                <a:latin typeface="Arial" panose="020B0604020202020204" pitchFamily="34" charset="0"/>
                <a:ea typeface="Calibri" panose="020F0502020204030204" pitchFamily="34" charset="0"/>
                <a:cs typeface="Arial" panose="020B0604020202020204" pitchFamily="34" charset="0"/>
              </a:rPr>
              <a:t>, J. P., and </a:t>
            </a:r>
            <a:r>
              <a:rPr lang="en-US" sz="950" dirty="0" err="1">
                <a:effectLst/>
                <a:latin typeface="Arial" panose="020B0604020202020204" pitchFamily="34" charset="0"/>
                <a:ea typeface="Calibri" panose="020F0502020204030204" pitchFamily="34" charset="0"/>
                <a:cs typeface="Arial" panose="020B0604020202020204" pitchFamily="34" charset="0"/>
              </a:rPr>
              <a:t>Ajala</a:t>
            </a:r>
            <a:r>
              <a:rPr lang="en-US" sz="950" dirty="0">
                <a:effectLst/>
                <a:latin typeface="Arial" panose="020B0604020202020204" pitchFamily="34" charset="0"/>
                <a:ea typeface="Calibri" panose="020F0502020204030204" pitchFamily="34" charset="0"/>
                <a:cs typeface="Arial" panose="020B0604020202020204" pitchFamily="34" charset="0"/>
              </a:rPr>
              <a:t>, O. A. (2022). Innovative telecommunications strategies for bridging digital inequities: A framework for empowering underserved communities. GSC Advanced Research and Reviews, 13(01), 210-217.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a:p>
            <a:pPr marL="457200" marR="0" indent="-457200">
              <a:spcBef>
                <a:spcPts val="0"/>
              </a:spcBef>
              <a:spcAft>
                <a:spcPts val="800"/>
              </a:spcAft>
              <a:buFont typeface="Wingdings" panose="05000000000000000000" pitchFamily="2" charset="2"/>
              <a:buChar char="q"/>
            </a:pPr>
            <a:r>
              <a:rPr lang="en-US" sz="950" dirty="0" err="1">
                <a:effectLst/>
                <a:latin typeface="Arial" panose="020B0604020202020204" pitchFamily="34" charset="0"/>
                <a:ea typeface="Calibri" panose="020F0502020204030204" pitchFamily="34" charset="0"/>
                <a:cs typeface="Arial" panose="020B0604020202020204" pitchFamily="34" charset="0"/>
              </a:rPr>
              <a:t>Zomer</a:t>
            </a:r>
            <a:r>
              <a:rPr lang="en-US" sz="950" dirty="0">
                <a:effectLst/>
                <a:latin typeface="Arial" panose="020B0604020202020204" pitchFamily="34" charset="0"/>
                <a:ea typeface="Calibri" panose="020F0502020204030204" pitchFamily="34" charset="0"/>
                <a:cs typeface="Arial" panose="020B0604020202020204" pitchFamily="34" charset="0"/>
              </a:rPr>
              <a:t>, C. (2024). How ‘</a:t>
            </a:r>
            <a:r>
              <a:rPr lang="en-US" sz="950" dirty="0" err="1">
                <a:effectLst/>
                <a:latin typeface="Arial" panose="020B0604020202020204" pitchFamily="34" charset="0"/>
                <a:ea typeface="Calibri" panose="020F0502020204030204" pitchFamily="34" charset="0"/>
                <a:cs typeface="Arial" panose="020B0604020202020204" pitchFamily="34" charset="0"/>
              </a:rPr>
              <a:t>much’engaged</a:t>
            </a:r>
            <a:r>
              <a:rPr lang="en-US" sz="950" dirty="0">
                <a:effectLst/>
                <a:latin typeface="Arial" panose="020B0604020202020204" pitchFamily="34" charset="0"/>
                <a:ea typeface="Calibri" panose="020F0502020204030204" pitchFamily="34" charset="0"/>
                <a:cs typeface="Arial" panose="020B0604020202020204" pitchFamily="34" charset="0"/>
              </a:rPr>
              <a:t> are you? A case-study of the datafication of student engagement. Learning, Media and Technology, 1-15.   </a:t>
            </a:r>
            <a:endParaRPr lang="en-US" sz="95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55566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296</TotalTime>
  <Words>3933</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Times New Roman</vt:lpstr>
      <vt:lpstr>Wingdings</vt:lpstr>
      <vt:lpstr>Office Theme</vt:lpstr>
      <vt:lpstr>PowerPoint Presentation</vt:lpstr>
      <vt:lpstr>INTRODUCTION </vt:lpstr>
      <vt:lpstr>DIGITAL SOCIAL CARE RECORDS INCORPORATION  </vt:lpstr>
      <vt:lpstr>OPERATIONAL IMPACT ON CARE DELIVERY  </vt:lpstr>
      <vt:lpstr>TRANSFORMATION OF COMMUNICATION AND COORDINATION </vt:lpstr>
      <vt:lpstr>ACCOUNTABILITY, ETHICS, AND DATAFICATION </vt:lpstr>
      <vt:lpstr>FINANCIAL, INFRASTRUCTURAL, AND EQUITY CHALLENGES </vt:lpstr>
      <vt:lpstr>ENHANCINGCONTINUITY AND PERSONALISATION IN CARE EXPERIENCE</vt:lpstr>
      <vt:lpstr>PRIVACY, CONSENT, AND DIGITAL LITERACY: EMERGING ETHICAL TENSIONS </vt:lpstr>
      <vt:lpstr>MESURING QUALITY, ADDRESSING INEQUITY, AND REASSESSING IMPACT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sobia kauser</dc:creator>
  <cp:lastModifiedBy>sobia kauser</cp:lastModifiedBy>
  <cp:revision>2</cp:revision>
  <dcterms:created xsi:type="dcterms:W3CDTF">2025-11-01T10:19:51Z</dcterms:created>
  <dcterms:modified xsi:type="dcterms:W3CDTF">2025-11-09T02:52:33Z</dcterms:modified>
</cp:coreProperties>
</file>