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2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0" autoAdjust="0"/>
    <p:restoredTop sz="94660"/>
  </p:normalViewPr>
  <p:slideViewPr>
    <p:cSldViewPr snapToGrid="0">
      <p:cViewPr varScale="1">
        <p:scale>
          <a:sx n="91" d="100"/>
          <a:sy n="91" d="100"/>
        </p:scale>
        <p:origin x="56" y="4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24/09/2020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045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24/09/2020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94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24/09/2020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063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24/09/2020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428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24/09/2020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5711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24/09/2020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297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24/09/2020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515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24/09/2020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641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24/09/2020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248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24/09/2020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399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24/09/2020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556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7DA9C0-6F9D-4BC0-9564-8331EBECC110}" type="datetimeFigureOut">
              <a:rPr lang="en-GB" smtClean="0"/>
              <a:t>24/09/2020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410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89359" y="4360898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6</a:t>
            </a:r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95595" y="370010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4</a:t>
            </a:r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23545" y="2387021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5</a:t>
            </a:r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4280159" y="2690004"/>
            <a:ext cx="2172743" cy="646331"/>
          </a:xfrm>
          <a:prstGeom prst="rect">
            <a:avLst/>
          </a:prstGeom>
          <a:solidFill>
            <a:srgbClr val="FF99FF"/>
          </a:solidFill>
          <a:ln w="12700">
            <a:solidFill>
              <a:srgbClr val="FF99FF"/>
            </a:solidFill>
          </a:ln>
          <a:effectLst>
            <a:glow rad="101600">
              <a:srgbClr val="FF99FF">
                <a:alpha val="40000"/>
              </a:srgbClr>
            </a:glow>
          </a:effectLst>
        </p:spPr>
        <p:txBody>
          <a:bodyPr wrap="square" rtlCol="0">
            <a:spAutoFit/>
          </a:bodyPr>
          <a:lstStyle/>
          <a:p>
            <a:r>
              <a:rPr lang="en-GB" dirty="0" smtClean="0"/>
              <a:t>Network Operating Systems and Services</a:t>
            </a:r>
            <a:endParaRPr lang="en-GB" dirty="0"/>
          </a:p>
        </p:txBody>
      </p:sp>
      <p:sp>
        <p:nvSpPr>
          <p:cNvPr id="22" name="TextBox 21"/>
          <p:cNvSpPr txBox="1"/>
          <p:nvPr/>
        </p:nvSpPr>
        <p:spPr>
          <a:xfrm>
            <a:off x="225104" y="3029929"/>
            <a:ext cx="2458364" cy="923330"/>
          </a:xfrm>
          <a:prstGeom prst="rect">
            <a:avLst/>
          </a:prstGeom>
          <a:noFill/>
          <a:ln>
            <a:solidFill>
              <a:srgbClr val="FF99FF"/>
            </a:solidFill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err="1" smtClean="0"/>
              <a:t>Changemakers</a:t>
            </a:r>
            <a:r>
              <a:rPr lang="en-GB" dirty="0" smtClean="0"/>
              <a:t>: Creativity and Value Creation</a:t>
            </a:r>
            <a:endParaRPr lang="en-GB" dirty="0"/>
          </a:p>
        </p:txBody>
      </p:sp>
      <p:sp>
        <p:nvSpPr>
          <p:cNvPr id="29" name="TextBox 28"/>
          <p:cNvSpPr txBox="1"/>
          <p:nvPr/>
        </p:nvSpPr>
        <p:spPr>
          <a:xfrm>
            <a:off x="6967451" y="2867180"/>
            <a:ext cx="206097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Databases and Application Development</a:t>
            </a:r>
            <a:endParaRPr lang="en-GB" dirty="0"/>
          </a:p>
        </p:txBody>
      </p:sp>
      <p:sp>
        <p:nvSpPr>
          <p:cNvPr id="34" name="TextBox 33"/>
          <p:cNvSpPr txBox="1"/>
          <p:nvPr/>
        </p:nvSpPr>
        <p:spPr>
          <a:xfrm>
            <a:off x="10397607" y="3430803"/>
            <a:ext cx="1477581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Statistical Programming</a:t>
            </a:r>
            <a:endParaRPr lang="en-GB" dirty="0"/>
          </a:p>
        </p:txBody>
      </p:sp>
      <p:sp>
        <p:nvSpPr>
          <p:cNvPr id="36" name="TextBox 35"/>
          <p:cNvSpPr txBox="1"/>
          <p:nvPr/>
        </p:nvSpPr>
        <p:spPr>
          <a:xfrm>
            <a:off x="9143970" y="2413005"/>
            <a:ext cx="1491819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Geographical</a:t>
            </a:r>
          </a:p>
          <a:p>
            <a:pPr algn="ctr"/>
            <a:r>
              <a:rPr lang="en-GB" dirty="0" smtClean="0"/>
              <a:t>Information </a:t>
            </a:r>
          </a:p>
          <a:p>
            <a:pPr algn="ctr"/>
            <a:r>
              <a:rPr lang="en-GB" dirty="0" smtClean="0"/>
              <a:t>Systems</a:t>
            </a:r>
            <a:endParaRPr lang="en-GB" dirty="0"/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84755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Stream: Data and Information Systems May 2019 starters</a:t>
            </a:r>
            <a:endParaRPr lang="en-GB" sz="2400" b="1" dirty="0"/>
          </a:p>
        </p:txBody>
      </p: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Artificial Intelligence and Machine Learning</a:t>
            </a:r>
            <a:endParaRPr lang="en-GB" dirty="0"/>
          </a:p>
        </p:txBody>
      </p:sp>
      <p:sp>
        <p:nvSpPr>
          <p:cNvPr id="75" name="TextBox 74"/>
          <p:cNvSpPr txBox="1"/>
          <p:nvPr/>
        </p:nvSpPr>
        <p:spPr>
          <a:xfrm>
            <a:off x="9825640" y="5125818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Data Warehousing </a:t>
            </a:r>
          </a:p>
          <a:p>
            <a:pPr algn="ctr"/>
            <a:r>
              <a:rPr lang="en-GB" dirty="0" smtClean="0"/>
              <a:t>and </a:t>
            </a:r>
          </a:p>
          <a:p>
            <a:pPr algn="ctr"/>
            <a:r>
              <a:rPr lang="en-GB" dirty="0" smtClean="0"/>
              <a:t>Data Mining</a:t>
            </a:r>
            <a:endParaRPr lang="en-GB" dirty="0"/>
          </a:p>
        </p:txBody>
      </p:sp>
      <p:sp>
        <p:nvSpPr>
          <p:cNvPr id="77" name="TextBox 76"/>
          <p:cNvSpPr txBox="1"/>
          <p:nvPr/>
        </p:nvSpPr>
        <p:spPr>
          <a:xfrm>
            <a:off x="6177386" y="4846687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Usability </a:t>
            </a:r>
          </a:p>
          <a:p>
            <a:r>
              <a:rPr lang="en-GB" dirty="0" smtClean="0"/>
              <a:t>Engineering</a:t>
            </a:r>
            <a:endParaRPr lang="en-GB" dirty="0"/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Industrial – Based</a:t>
            </a:r>
          </a:p>
          <a:p>
            <a:r>
              <a:rPr lang="en-GB" dirty="0" smtClean="0"/>
              <a:t>Research (all modules contribute) </a:t>
            </a:r>
            <a:endParaRPr lang="en-GB" dirty="0"/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Independent Project</a:t>
            </a:r>
          </a:p>
          <a:p>
            <a:pPr algn="ctr"/>
            <a:r>
              <a:rPr lang="en-GB" dirty="0" smtClean="0"/>
              <a:t>(all modules contribute)</a:t>
            </a:r>
            <a:endParaRPr lang="en-GB" dirty="0"/>
          </a:p>
        </p:txBody>
      </p:sp>
      <p:cxnSp>
        <p:nvCxnSpPr>
          <p:cNvPr id="85" name="Straight Arrow Connector 84"/>
          <p:cNvCxnSpPr/>
          <p:nvPr/>
        </p:nvCxnSpPr>
        <p:spPr>
          <a:xfrm>
            <a:off x="8145085" y="3798933"/>
            <a:ext cx="458755" cy="18307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>
            <a:off x="10972067" y="4233359"/>
            <a:ext cx="54419" cy="77335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/>
          <p:nvPr/>
        </p:nvCxnSpPr>
        <p:spPr>
          <a:xfrm flipH="1">
            <a:off x="9168499" y="4185612"/>
            <a:ext cx="1238909" cy="143759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6903713" y="3753969"/>
            <a:ext cx="830582" cy="10445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55886" y="3438280"/>
            <a:ext cx="181231" cy="21849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6915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72041" y="4357136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6</a:t>
            </a:r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95595" y="370010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4</a:t>
            </a:r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95595" y="2356941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5</a:t>
            </a:r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</p:txBody>
      </p:sp>
      <p:sp>
        <p:nvSpPr>
          <p:cNvPr id="29" name="TextBox 28"/>
          <p:cNvSpPr txBox="1"/>
          <p:nvPr/>
        </p:nvSpPr>
        <p:spPr>
          <a:xfrm>
            <a:off x="6967451" y="2546660"/>
            <a:ext cx="2286000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Advanced Software</a:t>
            </a:r>
          </a:p>
          <a:p>
            <a:pPr algn="ctr"/>
            <a:r>
              <a:rPr lang="en-GB" dirty="0" smtClean="0"/>
              <a:t>Development</a:t>
            </a:r>
            <a:endParaRPr lang="en-GB" dirty="0"/>
          </a:p>
        </p:txBody>
      </p:sp>
      <p:sp>
        <p:nvSpPr>
          <p:cNvPr id="34" name="TextBox 33"/>
          <p:cNvSpPr txBox="1"/>
          <p:nvPr/>
        </p:nvSpPr>
        <p:spPr>
          <a:xfrm>
            <a:off x="10645289" y="2539462"/>
            <a:ext cx="145003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Databases and Application Development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492288" y="3540769"/>
            <a:ext cx="2126547" cy="584775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Software Engineering Principles and Testing</a:t>
            </a:r>
            <a:endParaRPr lang="en-GB" sz="1600" dirty="0"/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72944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Stream: Software Engineering May 2019 starters</a:t>
            </a:r>
            <a:endParaRPr lang="en-GB" sz="2400" b="1" dirty="0"/>
          </a:p>
        </p:txBody>
      </p: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Artificial Intelligence and Machine Learning</a:t>
            </a:r>
            <a:endParaRPr lang="en-GB" dirty="0"/>
          </a:p>
        </p:txBody>
      </p:sp>
      <p:sp>
        <p:nvSpPr>
          <p:cNvPr id="75" name="TextBox 74"/>
          <p:cNvSpPr txBox="1"/>
          <p:nvPr/>
        </p:nvSpPr>
        <p:spPr>
          <a:xfrm>
            <a:off x="9825640" y="5125818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Cloud Based</a:t>
            </a:r>
          </a:p>
          <a:p>
            <a:pPr algn="ctr"/>
            <a:r>
              <a:rPr lang="en-GB" dirty="0" smtClean="0"/>
              <a:t>Web Services</a:t>
            </a:r>
            <a:endParaRPr lang="en-GB" dirty="0"/>
          </a:p>
        </p:txBody>
      </p:sp>
      <p:sp>
        <p:nvSpPr>
          <p:cNvPr id="77" name="TextBox 76"/>
          <p:cNvSpPr txBox="1"/>
          <p:nvPr/>
        </p:nvSpPr>
        <p:spPr>
          <a:xfrm>
            <a:off x="6177386" y="4846687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Socket Programming</a:t>
            </a:r>
          </a:p>
          <a:p>
            <a:r>
              <a:rPr lang="en-GB" dirty="0" smtClean="0"/>
              <a:t>And Concurrency</a:t>
            </a:r>
            <a:endParaRPr lang="en-GB" dirty="0"/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Industrial – Based</a:t>
            </a:r>
          </a:p>
          <a:p>
            <a:r>
              <a:rPr lang="en-GB" dirty="0" smtClean="0"/>
              <a:t>Research (all modules contribute) </a:t>
            </a:r>
            <a:endParaRPr lang="en-GB" dirty="0"/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Independent Project</a:t>
            </a:r>
          </a:p>
          <a:p>
            <a:pPr algn="ctr"/>
            <a:r>
              <a:rPr lang="en-GB" dirty="0" smtClean="0"/>
              <a:t>(all modules contribute)</a:t>
            </a:r>
            <a:endParaRPr lang="en-GB" dirty="0"/>
          </a:p>
        </p:txBody>
      </p:sp>
      <p:cxnSp>
        <p:nvCxnSpPr>
          <p:cNvPr id="85" name="Straight Arrow Connector 84"/>
          <p:cNvCxnSpPr/>
          <p:nvPr/>
        </p:nvCxnSpPr>
        <p:spPr>
          <a:xfrm>
            <a:off x="8167406" y="3355980"/>
            <a:ext cx="436434" cy="22737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/>
          <p:nvPr/>
        </p:nvCxnSpPr>
        <p:spPr>
          <a:xfrm flipH="1">
            <a:off x="9234813" y="4244648"/>
            <a:ext cx="144130" cy="13785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6903713" y="3329694"/>
            <a:ext cx="610400" cy="14687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55886" y="3438280"/>
            <a:ext cx="181231" cy="21849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/>
          <p:nvPr/>
        </p:nvCxnSpPr>
        <p:spPr>
          <a:xfrm>
            <a:off x="10188631" y="4244648"/>
            <a:ext cx="286620" cy="86109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5" name="TextBox 54"/>
          <p:cNvSpPr txBox="1"/>
          <p:nvPr/>
        </p:nvSpPr>
        <p:spPr>
          <a:xfrm>
            <a:off x="4678028" y="2788691"/>
            <a:ext cx="2172743" cy="646331"/>
          </a:xfrm>
          <a:prstGeom prst="rect">
            <a:avLst/>
          </a:prstGeom>
          <a:solidFill>
            <a:srgbClr val="FF99FF"/>
          </a:solidFill>
          <a:ln w="12700">
            <a:solidFill>
              <a:srgbClr val="FF99FF"/>
            </a:solidFill>
          </a:ln>
          <a:effectLst>
            <a:glow rad="101600">
              <a:srgbClr val="FF99FF">
                <a:alpha val="40000"/>
              </a:srgbClr>
            </a:glow>
          </a:effectLst>
        </p:spPr>
        <p:txBody>
          <a:bodyPr wrap="square" rtlCol="0">
            <a:spAutoFit/>
          </a:bodyPr>
          <a:lstStyle/>
          <a:p>
            <a:r>
              <a:rPr lang="en-GB" dirty="0" smtClean="0"/>
              <a:t>Network Operating Systems and Services</a:t>
            </a:r>
            <a:endParaRPr lang="en-GB" dirty="0"/>
          </a:p>
        </p:txBody>
      </p:sp>
      <p:sp>
        <p:nvSpPr>
          <p:cNvPr id="56" name="TextBox 55"/>
          <p:cNvSpPr txBox="1"/>
          <p:nvPr/>
        </p:nvSpPr>
        <p:spPr>
          <a:xfrm>
            <a:off x="225104" y="3029929"/>
            <a:ext cx="2458364" cy="923330"/>
          </a:xfrm>
          <a:prstGeom prst="rect">
            <a:avLst/>
          </a:prstGeom>
          <a:noFill/>
          <a:ln>
            <a:solidFill>
              <a:srgbClr val="FF99FF"/>
            </a:solidFill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err="1" smtClean="0"/>
              <a:t>Changemakers</a:t>
            </a:r>
            <a:r>
              <a:rPr lang="en-GB" dirty="0" smtClean="0"/>
              <a:t>: Creativity and Value Creation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5250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125732" y="4416391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6</a:t>
            </a:r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117618" y="379145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4</a:t>
            </a:r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11696" y="2369012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5</a:t>
            </a:r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</p:txBody>
      </p:sp>
      <p:sp>
        <p:nvSpPr>
          <p:cNvPr id="29" name="TextBox 28"/>
          <p:cNvSpPr txBox="1"/>
          <p:nvPr/>
        </p:nvSpPr>
        <p:spPr>
          <a:xfrm>
            <a:off x="7902631" y="2861593"/>
            <a:ext cx="2286000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Advanced Networking</a:t>
            </a:r>
            <a:endParaRPr lang="en-GB" dirty="0"/>
          </a:p>
        </p:txBody>
      </p:sp>
      <p:sp>
        <p:nvSpPr>
          <p:cNvPr id="34" name="TextBox 33"/>
          <p:cNvSpPr txBox="1"/>
          <p:nvPr/>
        </p:nvSpPr>
        <p:spPr>
          <a:xfrm>
            <a:off x="9947826" y="3396612"/>
            <a:ext cx="2060951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Network Programmability</a:t>
            </a:r>
            <a:endParaRPr lang="en-GB" dirty="0"/>
          </a:p>
        </p:txBody>
      </p:sp>
      <p:sp>
        <p:nvSpPr>
          <p:cNvPr id="36" name="TextBox 35"/>
          <p:cNvSpPr txBox="1"/>
          <p:nvPr/>
        </p:nvSpPr>
        <p:spPr>
          <a:xfrm>
            <a:off x="6421197" y="3569303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Computer Forensics</a:t>
            </a:r>
            <a:endParaRPr lang="en-GB" dirty="0"/>
          </a:p>
        </p:txBody>
      </p:sp>
      <p:sp>
        <p:nvSpPr>
          <p:cNvPr id="37" name="TextBox 36"/>
          <p:cNvSpPr txBox="1"/>
          <p:nvPr/>
        </p:nvSpPr>
        <p:spPr>
          <a:xfrm>
            <a:off x="95594" y="-31790"/>
            <a:ext cx="87149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Stream: Computer Networks and Cybersecurity May 2019 starters</a:t>
            </a:r>
            <a:endParaRPr lang="en-GB" sz="2400" b="1" dirty="0"/>
          </a:p>
        </p:txBody>
      </p: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Switching, Routing and Wireless</a:t>
            </a:r>
            <a:endParaRPr lang="en-GB" dirty="0"/>
          </a:p>
        </p:txBody>
      </p:sp>
      <p:sp>
        <p:nvSpPr>
          <p:cNvPr id="75" name="TextBox 74"/>
          <p:cNvSpPr txBox="1"/>
          <p:nvPr/>
        </p:nvSpPr>
        <p:spPr>
          <a:xfrm>
            <a:off x="9511535" y="5125818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Enterprise Networking, Security and Automation</a:t>
            </a:r>
            <a:endParaRPr lang="en-GB" dirty="0"/>
          </a:p>
        </p:txBody>
      </p:sp>
      <p:sp>
        <p:nvSpPr>
          <p:cNvPr id="77" name="TextBox 76"/>
          <p:cNvSpPr txBox="1"/>
          <p:nvPr/>
        </p:nvSpPr>
        <p:spPr>
          <a:xfrm>
            <a:off x="6104191" y="4840145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Advanced Cyber Security</a:t>
            </a:r>
            <a:endParaRPr lang="en-GB" dirty="0"/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Industrial – Based</a:t>
            </a:r>
          </a:p>
          <a:p>
            <a:r>
              <a:rPr lang="en-GB" dirty="0" smtClean="0"/>
              <a:t>Research (all modules contribute) </a:t>
            </a:r>
            <a:endParaRPr lang="en-GB" dirty="0"/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Independent Project</a:t>
            </a:r>
          </a:p>
          <a:p>
            <a:pPr algn="ctr"/>
            <a:r>
              <a:rPr lang="en-GB" dirty="0" smtClean="0"/>
              <a:t>(all modules contribute)</a:t>
            </a:r>
            <a:endParaRPr lang="en-GB" dirty="0"/>
          </a:p>
        </p:txBody>
      </p:sp>
      <p:cxnSp>
        <p:nvCxnSpPr>
          <p:cNvPr id="85" name="Straight Arrow Connector 84"/>
          <p:cNvCxnSpPr/>
          <p:nvPr/>
        </p:nvCxnSpPr>
        <p:spPr>
          <a:xfrm flipH="1">
            <a:off x="8320512" y="3393526"/>
            <a:ext cx="690150" cy="22491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7293382" y="3991529"/>
            <a:ext cx="23896" cy="79250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91422" y="3700688"/>
            <a:ext cx="145695" cy="19225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8" name="Straight Arrow Connector 67"/>
          <p:cNvCxnSpPr/>
          <p:nvPr/>
        </p:nvCxnSpPr>
        <p:spPr>
          <a:xfrm>
            <a:off x="9496239" y="3389585"/>
            <a:ext cx="579145" cy="16360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6" name="TextBox 45"/>
          <p:cNvSpPr txBox="1"/>
          <p:nvPr/>
        </p:nvSpPr>
        <p:spPr>
          <a:xfrm>
            <a:off x="4678028" y="2788691"/>
            <a:ext cx="2172743" cy="646331"/>
          </a:xfrm>
          <a:prstGeom prst="rect">
            <a:avLst/>
          </a:prstGeom>
          <a:solidFill>
            <a:srgbClr val="FF99FF"/>
          </a:solidFill>
          <a:ln w="12700">
            <a:solidFill>
              <a:srgbClr val="FF99FF"/>
            </a:solidFill>
          </a:ln>
          <a:effectLst>
            <a:glow rad="101600">
              <a:srgbClr val="FF99FF">
                <a:alpha val="40000"/>
              </a:srgbClr>
            </a:glow>
          </a:effectLst>
        </p:spPr>
        <p:txBody>
          <a:bodyPr wrap="square" rtlCol="0">
            <a:spAutoFit/>
          </a:bodyPr>
          <a:lstStyle/>
          <a:p>
            <a:r>
              <a:rPr lang="en-GB" dirty="0" smtClean="0"/>
              <a:t>Network Operating Systems and Services</a:t>
            </a:r>
            <a:endParaRPr lang="en-GB" dirty="0"/>
          </a:p>
        </p:txBody>
      </p:sp>
      <p:sp>
        <p:nvSpPr>
          <p:cNvPr id="48" name="TextBox 47"/>
          <p:cNvSpPr txBox="1"/>
          <p:nvPr/>
        </p:nvSpPr>
        <p:spPr>
          <a:xfrm>
            <a:off x="225104" y="3029929"/>
            <a:ext cx="2458364" cy="923330"/>
          </a:xfrm>
          <a:prstGeom prst="rect">
            <a:avLst/>
          </a:prstGeom>
          <a:noFill/>
          <a:ln>
            <a:solidFill>
              <a:srgbClr val="FF99FF"/>
            </a:solidFill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err="1" smtClean="0"/>
              <a:t>Changemakers</a:t>
            </a:r>
            <a:r>
              <a:rPr lang="en-GB" dirty="0" smtClean="0"/>
              <a:t>: Creativity and Value Creation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0396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359</TotalTime>
  <Words>190</Words>
  <Application>Microsoft Office PowerPoint</Application>
  <PresentationFormat>Widescreen</PresentationFormat>
  <Paragraphs>74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the Digital Era Networking and CyberSecurity Fundamentals Data Analysis and Visualisation Introduction to Web and Database Concepts</dc:title>
  <dc:creator>Gaynor Thomas</dc:creator>
  <cp:lastModifiedBy>Gaynor Thomas</cp:lastModifiedBy>
  <cp:revision>36</cp:revision>
  <dcterms:created xsi:type="dcterms:W3CDTF">2020-07-15T14:48:17Z</dcterms:created>
  <dcterms:modified xsi:type="dcterms:W3CDTF">2020-09-24T11:10:58Z</dcterms:modified>
</cp:coreProperties>
</file>