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71" r:id="rId10"/>
    <p:sldId id="265" r:id="rId11"/>
    <p:sldId id="266" r:id="rId12"/>
    <p:sldId id="267" r:id="rId13"/>
    <p:sldId id="268" r:id="rId14"/>
    <p:sldId id="269" r:id="rId15"/>
  </p:sldIdLst>
  <p:sldSz cx="12192000" cy="6858000"/>
  <p:notesSz cx="6858000" cy="9144000"/>
  <p:embeddedFontLst>
    <p:embeddedFont>
      <p:font typeface="Lato" panose="020F0502020204030203" pitchFamily="34" charset="0"/>
      <p:regular r:id="rId17"/>
      <p:bold r:id="rId18"/>
      <p:italic r:id="rId19"/>
      <p:boldItalic r:id="rId20"/>
    </p:embeddedFont>
    <p:embeddedFont>
      <p:font typeface="Poppins" panose="000005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FBD3406-38B1-4D4F-857D-32B391F6C033}">
  <a:tblStyle styleId="{EFBD3406-38B1-4D4F-857D-32B391F6C033}"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634" autoAdjust="0"/>
  </p:normalViewPr>
  <p:slideViewPr>
    <p:cSldViewPr snapToGrid="0">
      <p:cViewPr varScale="1">
        <p:scale>
          <a:sx n="82" d="100"/>
          <a:sy n="82" d="100"/>
        </p:scale>
        <p:origin x="276"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0" name="Google Shape;9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9" name="Google Shape;10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3" name="Google Shape;123;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1" name="Google Shape;14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3" name="Google Shape;153;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2" name="Google Shape;18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8" name="Google Shape;21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1" name="Google Shape;23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6" name="Google Shape;246;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3" name="Google Shape;263;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2" name="Google Shape;272;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png"/><Relationship Id="rId7"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image" Target="../media/image20.png"/><Relationship Id="rId9" Type="http://schemas.openxmlformats.org/officeDocument/2006/relationships/image" Target="../media/image24.png"/></Relationships>
</file>

<file path=ppt/slides/_rels/slide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7/S1368980024000247"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doi.org/10.1111/anae.161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3"/>
        <p:cNvGrpSpPr/>
        <p:nvPr/>
      </p:nvGrpSpPr>
      <p:grpSpPr>
        <a:xfrm>
          <a:off x="0" y="0"/>
          <a:ext cx="0" cy="0"/>
          <a:chOff x="0" y="0"/>
          <a:chExt cx="0" cy="0"/>
        </a:xfrm>
      </p:grpSpPr>
      <p:pic>
        <p:nvPicPr>
          <p:cNvPr id="84" name="Google Shape;84;p13"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85" name="Google Shape;85;p13"/>
          <p:cNvSpPr txBox="1"/>
          <p:nvPr/>
        </p:nvSpPr>
        <p:spPr>
          <a:xfrm>
            <a:off x="495300" y="993427"/>
            <a:ext cx="11201400" cy="1772793"/>
          </a:xfrm>
          <a:prstGeom prst="rect">
            <a:avLst/>
          </a:prstGeom>
          <a:noFill/>
          <a:ln>
            <a:noFill/>
          </a:ln>
        </p:spPr>
        <p:txBody>
          <a:bodyPr spcFirstLastPara="1" wrap="square" lIns="0" tIns="0" rIns="0" bIns="0" anchor="t" anchorCtr="0">
            <a:spAutoFit/>
          </a:bodyPr>
          <a:lstStyle/>
          <a:p>
            <a:pPr marL="0" marR="0" lvl="0" indent="0" algn="ctr" rtl="0">
              <a:lnSpc>
                <a:spcPct val="119979"/>
              </a:lnSpc>
              <a:spcBef>
                <a:spcPts val="0"/>
              </a:spcBef>
              <a:spcAft>
                <a:spcPts val="0"/>
              </a:spcAft>
              <a:buNone/>
            </a:pPr>
            <a:r>
              <a:rPr lang="en-US" sz="4800" b="1" i="0" u="none" strike="noStrike" cap="none" dirty="0">
                <a:solidFill>
                  <a:srgbClr val="004D40"/>
                </a:solidFill>
                <a:latin typeface="Poppins"/>
                <a:ea typeface="Poppins"/>
                <a:cs typeface="Poppins"/>
                <a:sym typeface="Poppins"/>
              </a:rPr>
              <a:t>Health, Wellbeing, and Sustainable Development</a:t>
            </a:r>
            <a:endParaRPr dirty="0"/>
          </a:p>
        </p:txBody>
      </p:sp>
      <p:sp>
        <p:nvSpPr>
          <p:cNvPr id="86" name="Google Shape;86;p13"/>
          <p:cNvSpPr txBox="1"/>
          <p:nvPr/>
        </p:nvSpPr>
        <p:spPr>
          <a:xfrm>
            <a:off x="3609975" y="2646908"/>
            <a:ext cx="4972050" cy="1551194"/>
          </a:xfrm>
          <a:prstGeom prst="rect">
            <a:avLst/>
          </a:prstGeom>
          <a:noFill/>
          <a:ln>
            <a:noFill/>
          </a:ln>
        </p:spPr>
        <p:txBody>
          <a:bodyPr spcFirstLastPara="1" wrap="square" lIns="0" tIns="0" rIns="0" bIns="0" anchor="t" anchorCtr="0">
            <a:spAutoFit/>
          </a:bodyPr>
          <a:lstStyle/>
          <a:p>
            <a:pPr marL="0" marR="0" lvl="0" indent="0" algn="ctr" rtl="0">
              <a:lnSpc>
                <a:spcPct val="159952"/>
              </a:lnSpc>
              <a:spcBef>
                <a:spcPts val="0"/>
              </a:spcBef>
              <a:spcAft>
                <a:spcPts val="0"/>
              </a:spcAft>
              <a:buNone/>
            </a:pPr>
            <a:r>
              <a:rPr lang="en-US" sz="2100" b="0" i="0" u="none" strike="noStrike" cap="none" dirty="0">
                <a:solidFill>
                  <a:srgbClr val="00897B"/>
                </a:solidFill>
                <a:latin typeface="Lato"/>
                <a:ea typeface="Lato"/>
                <a:cs typeface="Lato"/>
                <a:sym typeface="Lato"/>
              </a:rPr>
              <a:t>Student Name: </a:t>
            </a:r>
            <a:r>
              <a:rPr lang="en-US" sz="2100" b="0" i="0" u="none" strike="noStrike" cap="none">
                <a:solidFill>
                  <a:srgbClr val="00897B"/>
                </a:solidFill>
                <a:latin typeface="Lato"/>
                <a:ea typeface="Lato"/>
                <a:cs typeface="Lato"/>
                <a:sym typeface="Lato"/>
              </a:rPr>
              <a:t>Patricia Barradas</a:t>
            </a:r>
            <a:endParaRPr lang="en-US" sz="2100" b="0" i="0" u="none" strike="noStrike" cap="none" dirty="0">
              <a:solidFill>
                <a:srgbClr val="00897B"/>
              </a:solidFill>
              <a:latin typeface="Lato"/>
              <a:ea typeface="Lato"/>
              <a:cs typeface="Lato"/>
              <a:sym typeface="Lato"/>
            </a:endParaRPr>
          </a:p>
          <a:p>
            <a:pPr marL="0" marR="0" lvl="0" indent="0" algn="ctr" rtl="0">
              <a:lnSpc>
                <a:spcPct val="159952"/>
              </a:lnSpc>
              <a:spcBef>
                <a:spcPts val="0"/>
              </a:spcBef>
              <a:spcAft>
                <a:spcPts val="0"/>
              </a:spcAft>
              <a:buNone/>
            </a:pPr>
            <a:r>
              <a:rPr lang="en-US" sz="2100" dirty="0">
                <a:solidFill>
                  <a:srgbClr val="00897B"/>
                </a:solidFill>
                <a:latin typeface="Lato"/>
                <a:ea typeface="Lato"/>
                <a:cs typeface="Lato"/>
                <a:sym typeface="Lato"/>
              </a:rPr>
              <a:t>Student Id: 2247289</a:t>
            </a:r>
          </a:p>
          <a:p>
            <a:pPr marL="0" marR="0" lvl="0" indent="0" algn="ctr" rtl="0">
              <a:lnSpc>
                <a:spcPct val="159952"/>
              </a:lnSpc>
              <a:spcBef>
                <a:spcPts val="0"/>
              </a:spcBef>
              <a:spcAft>
                <a:spcPts val="0"/>
              </a:spcAft>
              <a:buNone/>
            </a:pPr>
            <a:r>
              <a:rPr lang="en-US" sz="2100" dirty="0">
                <a:solidFill>
                  <a:srgbClr val="00897B"/>
                </a:solidFill>
                <a:latin typeface="Lato"/>
                <a:ea typeface="Lato"/>
                <a:cs typeface="Lato"/>
                <a:sym typeface="Lato"/>
              </a:rPr>
              <a:t>Lecturer’s Name: Dr </a:t>
            </a:r>
            <a:r>
              <a:rPr lang="en-US" sz="2100" dirty="0" err="1">
                <a:solidFill>
                  <a:srgbClr val="00897B"/>
                </a:solidFill>
                <a:latin typeface="Lato"/>
                <a:ea typeface="Lato"/>
                <a:cs typeface="Lato"/>
                <a:sym typeface="Lato"/>
              </a:rPr>
              <a:t>Itse</a:t>
            </a:r>
            <a:r>
              <a:rPr lang="en-US" sz="2100" dirty="0">
                <a:solidFill>
                  <a:srgbClr val="00897B"/>
                </a:solidFill>
                <a:latin typeface="Lato"/>
                <a:ea typeface="Lato"/>
                <a:cs typeface="Lato"/>
                <a:sym typeface="Lato"/>
              </a:rPr>
              <a:t> Olaoye</a:t>
            </a:r>
            <a:endParaRPr dirty="0"/>
          </a:p>
        </p:txBody>
      </p:sp>
      <p:pic>
        <p:nvPicPr>
          <p:cNvPr id="87" name="Google Shape;87;p13" descr="image.png"/>
          <p:cNvPicPr preferRelativeResize="0"/>
          <p:nvPr/>
        </p:nvPicPr>
        <p:blipFill rotWithShape="1">
          <a:blip r:embed="rId4">
            <a:alphaModFix/>
          </a:blip>
          <a:srcRect/>
          <a:stretch/>
        </p:blipFill>
        <p:spPr>
          <a:xfrm>
            <a:off x="2670042" y="4192265"/>
            <a:ext cx="6667500" cy="23812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1"/>
        <p:cNvGrpSpPr/>
        <p:nvPr/>
      </p:nvGrpSpPr>
      <p:grpSpPr>
        <a:xfrm>
          <a:off x="0" y="0"/>
          <a:ext cx="0" cy="0"/>
          <a:chOff x="0" y="0"/>
          <a:chExt cx="0" cy="0"/>
        </a:xfrm>
      </p:grpSpPr>
      <p:pic>
        <p:nvPicPr>
          <p:cNvPr id="92" name="Google Shape;92;p14"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94" name="Google Shape;94;p14" descr="image.png"/>
          <p:cNvPicPr preferRelativeResize="0"/>
          <p:nvPr/>
        </p:nvPicPr>
        <p:blipFill rotWithShape="1">
          <a:blip r:embed="rId4">
            <a:alphaModFix/>
          </a:blip>
          <a:srcRect/>
          <a:stretch/>
        </p:blipFill>
        <p:spPr>
          <a:xfrm>
            <a:off x="2177801" y="2546230"/>
            <a:ext cx="8328845" cy="3740270"/>
          </a:xfrm>
          <a:prstGeom prst="rect">
            <a:avLst/>
          </a:prstGeom>
          <a:noFill/>
          <a:ln>
            <a:noFill/>
          </a:ln>
        </p:spPr>
      </p:pic>
      <p:sp>
        <p:nvSpPr>
          <p:cNvPr id="96" name="Google Shape;96;p14"/>
          <p:cNvSpPr txBox="1"/>
          <p:nvPr/>
        </p:nvSpPr>
        <p:spPr>
          <a:xfrm>
            <a:off x="762000" y="2081800"/>
            <a:ext cx="1803596" cy="387798"/>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Health</a:t>
            </a:r>
            <a:endParaRPr dirty="0"/>
          </a:p>
        </p:txBody>
      </p:sp>
      <p:sp>
        <p:nvSpPr>
          <p:cNvPr id="98" name="Google Shape;98;p14"/>
          <p:cNvSpPr txBox="1"/>
          <p:nvPr/>
        </p:nvSpPr>
        <p:spPr>
          <a:xfrm>
            <a:off x="3720084" y="1926217"/>
            <a:ext cx="2141662" cy="387798"/>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Wellbeing</a:t>
            </a:r>
            <a:endParaRPr dirty="0"/>
          </a:p>
        </p:txBody>
      </p:sp>
      <p:sp>
        <p:nvSpPr>
          <p:cNvPr id="100" name="Google Shape;100;p14"/>
          <p:cNvSpPr txBox="1"/>
          <p:nvPr/>
        </p:nvSpPr>
        <p:spPr>
          <a:xfrm>
            <a:off x="6883398" y="1968184"/>
            <a:ext cx="2370959" cy="387798"/>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Sustainability</a:t>
            </a:r>
            <a:endParaRPr dirty="0"/>
          </a:p>
        </p:txBody>
      </p:sp>
      <p:pic>
        <p:nvPicPr>
          <p:cNvPr id="102" name="Google Shape;102;p14" descr="image.png"/>
          <p:cNvPicPr preferRelativeResize="0"/>
          <p:nvPr/>
        </p:nvPicPr>
        <p:blipFill rotWithShape="1">
          <a:blip r:embed="rId5">
            <a:alphaModFix/>
          </a:blip>
          <a:srcRect/>
          <a:stretch/>
        </p:blipFill>
        <p:spPr>
          <a:xfrm>
            <a:off x="2851346" y="1974730"/>
            <a:ext cx="476250" cy="476250"/>
          </a:xfrm>
          <a:prstGeom prst="rect">
            <a:avLst/>
          </a:prstGeom>
          <a:noFill/>
          <a:ln>
            <a:noFill/>
          </a:ln>
        </p:spPr>
      </p:pic>
      <p:pic>
        <p:nvPicPr>
          <p:cNvPr id="103" name="Google Shape;103;p14" descr="image.png"/>
          <p:cNvPicPr preferRelativeResize="0"/>
          <p:nvPr/>
        </p:nvPicPr>
        <p:blipFill rotWithShape="1">
          <a:blip r:embed="rId6">
            <a:alphaModFix/>
          </a:blip>
          <a:srcRect/>
          <a:stretch/>
        </p:blipFill>
        <p:spPr>
          <a:xfrm>
            <a:off x="5775742" y="1901113"/>
            <a:ext cx="476250" cy="457201"/>
          </a:xfrm>
          <a:prstGeom prst="rect">
            <a:avLst/>
          </a:prstGeom>
          <a:noFill/>
          <a:ln>
            <a:noFill/>
          </a:ln>
        </p:spPr>
      </p:pic>
      <p:pic>
        <p:nvPicPr>
          <p:cNvPr id="104" name="Google Shape;104;p14" descr="image.png"/>
          <p:cNvPicPr preferRelativeResize="0"/>
          <p:nvPr/>
        </p:nvPicPr>
        <p:blipFill rotWithShape="1">
          <a:blip r:embed="rId7">
            <a:alphaModFix/>
          </a:blip>
          <a:srcRect/>
          <a:stretch/>
        </p:blipFill>
        <p:spPr>
          <a:xfrm>
            <a:off x="9480355" y="1883384"/>
            <a:ext cx="476250" cy="476250"/>
          </a:xfrm>
          <a:prstGeom prst="rect">
            <a:avLst/>
          </a:prstGeom>
          <a:noFill/>
          <a:ln>
            <a:noFill/>
          </a:ln>
        </p:spPr>
      </p:pic>
      <p:sp>
        <p:nvSpPr>
          <p:cNvPr id="105" name="Google Shape;105;p14"/>
          <p:cNvSpPr txBox="1"/>
          <p:nvPr/>
        </p:nvSpPr>
        <p:spPr>
          <a:xfrm>
            <a:off x="1204907" y="392313"/>
            <a:ext cx="11001375" cy="5539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i="0" u="none" strike="noStrike" cap="none" dirty="0">
                <a:solidFill>
                  <a:srgbClr val="004D40"/>
                </a:solidFill>
                <a:latin typeface="Poppins"/>
                <a:ea typeface="Poppins"/>
                <a:cs typeface="Poppins"/>
                <a:sym typeface="Poppins"/>
              </a:rPr>
              <a:t>Introduction</a:t>
            </a:r>
            <a:endParaRPr dirty="0"/>
          </a:p>
        </p:txBody>
      </p:sp>
      <p:sp>
        <p:nvSpPr>
          <p:cNvPr id="106" name="Google Shape;106;p14"/>
          <p:cNvSpPr/>
          <p:nvPr/>
        </p:nvSpPr>
        <p:spPr>
          <a:xfrm>
            <a:off x="762000" y="571500"/>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TextBox 2">
            <a:extLst>
              <a:ext uri="{FF2B5EF4-FFF2-40B4-BE49-F238E27FC236}">
                <a16:creationId xmlns:a16="http://schemas.microsoft.com/office/drawing/2014/main" id="{4353B543-0DB4-685E-9DA1-39A461D6E62A}"/>
              </a:ext>
            </a:extLst>
          </p:cNvPr>
          <p:cNvSpPr txBox="1"/>
          <p:nvPr/>
        </p:nvSpPr>
        <p:spPr>
          <a:xfrm>
            <a:off x="2323322" y="2635289"/>
            <a:ext cx="7690877" cy="2607702"/>
          </a:xfrm>
          <a:prstGeom prst="rect">
            <a:avLst/>
          </a:prstGeom>
          <a:noFill/>
        </p:spPr>
        <p:txBody>
          <a:bodyPr wrap="square">
            <a:spAutoFit/>
          </a:bodyPr>
          <a:lstStyle/>
          <a:p>
            <a:pPr algn="just">
              <a:lnSpc>
                <a:spcPct val="150000"/>
              </a:lnSpc>
            </a:pPr>
            <a:r>
              <a:rPr lang="en-GB" sz="1600" dirty="0"/>
              <a:t>Health is no longer viewed solely through a biomedical lens; instead, it is understood as a broad and dynamic state of complete physical, mental, and social well-being, rather than merely the absence of disease. It reflects a holistic balance across physical, emotional, and psychological dimensions while also emphasising sustainability, ensuring that present needs are met without compromising future generations' ability to access essential resources.</a:t>
            </a:r>
          </a:p>
          <a:p>
            <a:pPr lvl="0" algn="ctr">
              <a:lnSpc>
                <a:spcPct val="160000"/>
              </a:lnSpc>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0"/>
        <p:cNvGrpSpPr/>
        <p:nvPr/>
      </p:nvGrpSpPr>
      <p:grpSpPr>
        <a:xfrm>
          <a:off x="0" y="0"/>
          <a:ext cx="0" cy="0"/>
          <a:chOff x="0" y="0"/>
          <a:chExt cx="0" cy="0"/>
        </a:xfrm>
      </p:grpSpPr>
      <p:pic>
        <p:nvPicPr>
          <p:cNvPr id="111" name="Google Shape;111;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12" name="Google Shape;112;p15" descr="image.png"/>
          <p:cNvPicPr preferRelativeResize="0"/>
          <p:nvPr/>
        </p:nvPicPr>
        <p:blipFill rotWithShape="1">
          <a:blip r:embed="rId4">
            <a:alphaModFix/>
          </a:blip>
          <a:srcRect/>
          <a:stretch/>
        </p:blipFill>
        <p:spPr>
          <a:xfrm>
            <a:off x="1143000" y="1704975"/>
            <a:ext cx="4286250" cy="4286250"/>
          </a:xfrm>
          <a:prstGeom prst="rect">
            <a:avLst/>
          </a:prstGeom>
          <a:noFill/>
          <a:ln>
            <a:noFill/>
          </a:ln>
        </p:spPr>
      </p:pic>
      <p:sp>
        <p:nvSpPr>
          <p:cNvPr id="113" name="Google Shape;113;p15"/>
          <p:cNvSpPr txBox="1"/>
          <p:nvPr/>
        </p:nvSpPr>
        <p:spPr>
          <a:xfrm>
            <a:off x="6772276" y="480120"/>
            <a:ext cx="5300662" cy="3199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Beyond Lack of Illness</a:t>
            </a:r>
            <a:endParaRPr dirty="0"/>
          </a:p>
        </p:txBody>
      </p:sp>
      <p:sp>
        <p:nvSpPr>
          <p:cNvPr id="114" name="Google Shape;114;p15"/>
          <p:cNvSpPr txBox="1"/>
          <p:nvPr/>
        </p:nvSpPr>
        <p:spPr>
          <a:xfrm>
            <a:off x="5762625" y="1600200"/>
            <a:ext cx="6310313" cy="4431983"/>
          </a:xfrm>
          <a:prstGeom prst="rect">
            <a:avLst/>
          </a:prstGeom>
          <a:noFill/>
          <a:ln>
            <a:noFill/>
          </a:ln>
        </p:spPr>
        <p:txBody>
          <a:bodyPr spcFirstLastPara="1" wrap="square" lIns="0" tIns="0" rIns="0" bIns="0" anchor="t" anchorCtr="0">
            <a:spAutoFit/>
          </a:bodyPr>
          <a:lstStyle/>
          <a:p>
            <a:pPr marL="285750" indent="-285750">
              <a:lnSpc>
                <a:spcPct val="150000"/>
              </a:lnSpc>
              <a:buFont typeface="Wingdings" panose="05000000000000000000" pitchFamily="2" charset="2"/>
              <a:buChar char="Ø"/>
            </a:pPr>
            <a:r>
              <a:rPr lang="en-GB" sz="1600" dirty="0"/>
              <a:t>Health extends beyond physical well-being to include mental stability and the ability to function effectively within society. It requires a holistic approach that considers psychological, emotional, and social dimensions of care, as emphasised by Aizaz et al. (2023).</a:t>
            </a:r>
          </a:p>
          <a:p>
            <a:pPr marL="285750" indent="-285750">
              <a:lnSpc>
                <a:spcPct val="150000"/>
              </a:lnSpc>
              <a:buFont typeface="Wingdings" panose="05000000000000000000" pitchFamily="2" charset="2"/>
              <a:buChar char="Ø"/>
            </a:pPr>
            <a:r>
              <a:rPr lang="en-GB" sz="1600" dirty="0"/>
              <a:t> in healthcare systems such as the NHS. In this context, resilience becomes essential, not only at the individual level but also within healthcare systems.</a:t>
            </a:r>
          </a:p>
          <a:p>
            <a:pPr marL="285750" indent="-285750">
              <a:lnSpc>
                <a:spcPct val="150000"/>
              </a:lnSpc>
              <a:buFont typeface="Wingdings" panose="05000000000000000000" pitchFamily="2" charset="2"/>
              <a:buChar char="Ø"/>
            </a:pPr>
            <a:r>
              <a:rPr lang="en-GB" sz="1600" dirty="0"/>
              <a:t> According to the WHO (2022), resilience is strengthened through prevention and preparedness, ensuring that systems can respond effectively to current challenges while remaining sustainable for the future.</a:t>
            </a:r>
            <a:endParaRPr sz="1600" dirty="0"/>
          </a:p>
        </p:txBody>
      </p:sp>
      <p:pic>
        <p:nvPicPr>
          <p:cNvPr id="117" name="Google Shape;117;p15" descr="image.png"/>
          <p:cNvPicPr preferRelativeResize="0"/>
          <p:nvPr/>
        </p:nvPicPr>
        <p:blipFill rotWithShape="1">
          <a:blip r:embed="rId5">
            <a:alphaModFix/>
          </a:blip>
          <a:srcRect/>
          <a:stretch/>
        </p:blipFill>
        <p:spPr>
          <a:xfrm>
            <a:off x="1238250" y="1800225"/>
            <a:ext cx="1133475" cy="180975"/>
          </a:xfrm>
          <a:prstGeom prst="rect">
            <a:avLst/>
          </a:prstGeom>
          <a:noFill/>
          <a:ln>
            <a:noFill/>
          </a:ln>
        </p:spPr>
      </p:pic>
      <p:sp>
        <p:nvSpPr>
          <p:cNvPr id="118" name="Google Shape;118;p15"/>
          <p:cNvSpPr txBox="1"/>
          <p:nvPr/>
        </p:nvSpPr>
        <p:spPr>
          <a:xfrm>
            <a:off x="952500" y="571500"/>
            <a:ext cx="11001375" cy="4572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i="0" u="none" strike="noStrike" cap="none">
                <a:solidFill>
                  <a:srgbClr val="004D40"/>
                </a:solidFill>
                <a:latin typeface="Poppins"/>
                <a:ea typeface="Poppins"/>
                <a:cs typeface="Poppins"/>
                <a:sym typeface="Poppins"/>
              </a:rPr>
              <a:t>HEALTH</a:t>
            </a:r>
            <a:endParaRPr/>
          </a:p>
        </p:txBody>
      </p:sp>
      <p:sp>
        <p:nvSpPr>
          <p:cNvPr id="119" name="Google Shape;119;p15"/>
          <p:cNvSpPr/>
          <p:nvPr/>
        </p:nvSpPr>
        <p:spPr>
          <a:xfrm>
            <a:off x="762000" y="571500"/>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20" name="Google Shape;120;p15"/>
          <p:cNvPicPr preferRelativeResize="0"/>
          <p:nvPr/>
        </p:nvPicPr>
        <p:blipFill>
          <a:blip r:embed="rId6">
            <a:alphaModFix/>
          </a:blip>
          <a:stretch>
            <a:fillRect/>
          </a:stretch>
        </p:blipFill>
        <p:spPr>
          <a:xfrm>
            <a:off x="1476375" y="3012150"/>
            <a:ext cx="3619501" cy="1809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4"/>
        <p:cNvGrpSpPr/>
        <p:nvPr/>
      </p:nvGrpSpPr>
      <p:grpSpPr>
        <a:xfrm>
          <a:off x="0" y="0"/>
          <a:ext cx="0" cy="0"/>
          <a:chOff x="0" y="0"/>
          <a:chExt cx="0" cy="0"/>
        </a:xfrm>
      </p:grpSpPr>
      <p:pic>
        <p:nvPicPr>
          <p:cNvPr id="125" name="Google Shape;125;p16"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26" name="Google Shape;126;p16" descr="image.png"/>
          <p:cNvPicPr preferRelativeResize="0"/>
          <p:nvPr/>
        </p:nvPicPr>
        <p:blipFill rotWithShape="1">
          <a:blip r:embed="rId4">
            <a:alphaModFix/>
          </a:blip>
          <a:srcRect/>
          <a:stretch/>
        </p:blipFill>
        <p:spPr>
          <a:xfrm>
            <a:off x="6381750" y="1943100"/>
            <a:ext cx="5048250" cy="3810000"/>
          </a:xfrm>
          <a:prstGeom prst="rect">
            <a:avLst/>
          </a:prstGeom>
          <a:noFill/>
          <a:ln>
            <a:noFill/>
          </a:ln>
        </p:spPr>
      </p:pic>
      <p:sp>
        <p:nvSpPr>
          <p:cNvPr id="127" name="Google Shape;127;p16"/>
          <p:cNvSpPr txBox="1"/>
          <p:nvPr/>
        </p:nvSpPr>
        <p:spPr>
          <a:xfrm>
            <a:off x="1148687" y="1219275"/>
            <a:ext cx="3815199" cy="3877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Quality of Life Approach</a:t>
            </a:r>
            <a:endParaRPr dirty="0"/>
          </a:p>
        </p:txBody>
      </p:sp>
      <p:sp>
        <p:nvSpPr>
          <p:cNvPr id="128" name="Google Shape;128;p16"/>
          <p:cNvSpPr txBox="1"/>
          <p:nvPr/>
        </p:nvSpPr>
        <p:spPr>
          <a:xfrm>
            <a:off x="538066" y="1868313"/>
            <a:ext cx="5048250" cy="4431983"/>
          </a:xfrm>
          <a:prstGeom prst="rect">
            <a:avLst/>
          </a:prstGeom>
          <a:noFill/>
          <a:ln>
            <a:noFill/>
          </a:ln>
        </p:spPr>
        <p:txBody>
          <a:bodyPr spcFirstLastPara="1" wrap="square" lIns="0" tIns="0" rIns="0" bIns="0" anchor="t" anchorCtr="0">
            <a:spAutoFit/>
          </a:bodyPr>
          <a:lstStyle/>
          <a:p>
            <a:pPr marL="285750" indent="-285750">
              <a:lnSpc>
                <a:spcPct val="150000"/>
              </a:lnSpc>
              <a:buFont typeface="Wingdings" panose="05000000000000000000" pitchFamily="2" charset="2"/>
              <a:buChar char="Ø"/>
            </a:pPr>
            <a:r>
              <a:rPr lang="en-GB" sz="1600" dirty="0"/>
              <a:t>    Well-being encompasses emotional stability, positive social relationships, and a general sense of contentment.</a:t>
            </a:r>
          </a:p>
          <a:p>
            <a:pPr marL="285750" indent="-285750">
              <a:lnSpc>
                <a:spcPct val="150000"/>
              </a:lnSpc>
              <a:buFont typeface="Wingdings" panose="05000000000000000000" pitchFamily="2" charset="2"/>
              <a:buChar char="Ø"/>
            </a:pPr>
            <a:r>
              <a:rPr lang="en-GB" sz="1600" dirty="0"/>
              <a:t>    It highlights the importance of integrating mental health into public health strategies, alongside strengthening community support systems and ensuring safe living conditions, as emphasised by the WHO (2024). </a:t>
            </a:r>
          </a:p>
          <a:p>
            <a:pPr marL="285750" indent="-285750">
              <a:lnSpc>
                <a:spcPct val="150000"/>
              </a:lnSpc>
              <a:buFont typeface="Wingdings" panose="05000000000000000000" pitchFamily="2" charset="2"/>
              <a:buChar char="Ø"/>
            </a:pPr>
            <a:r>
              <a:rPr lang="en-GB" sz="1600" dirty="0"/>
              <a:t>   Furthermore, </a:t>
            </a:r>
            <a:r>
              <a:rPr lang="en-GB" sz="1600" dirty="0" err="1"/>
              <a:t>Lakioti</a:t>
            </a:r>
            <a:r>
              <a:rPr lang="en-GB" sz="1600" dirty="0"/>
              <a:t> et al. (2025) argue that well-being-focused policies are essential for achieving the Sustainable Development Goals, as they promote healthier, more inclusive, and resilient societies.</a:t>
            </a:r>
            <a:endParaRPr sz="1600" dirty="0"/>
          </a:p>
        </p:txBody>
      </p:sp>
      <p:pic>
        <p:nvPicPr>
          <p:cNvPr id="133" name="Google Shape;133;p16" descr="image.png"/>
          <p:cNvPicPr preferRelativeResize="0"/>
          <p:nvPr/>
        </p:nvPicPr>
        <p:blipFill rotWithShape="1">
          <a:blip r:embed="rId5">
            <a:alphaModFix/>
          </a:blip>
          <a:srcRect/>
          <a:stretch/>
        </p:blipFill>
        <p:spPr>
          <a:xfrm>
            <a:off x="800100" y="3035716"/>
            <a:ext cx="228600" cy="247650"/>
          </a:xfrm>
          <a:prstGeom prst="rect">
            <a:avLst/>
          </a:prstGeom>
          <a:noFill/>
          <a:ln>
            <a:noFill/>
          </a:ln>
        </p:spPr>
      </p:pic>
      <p:pic>
        <p:nvPicPr>
          <p:cNvPr id="134" name="Google Shape;134;p16" descr="image.png"/>
          <p:cNvPicPr preferRelativeResize="0"/>
          <p:nvPr/>
        </p:nvPicPr>
        <p:blipFill rotWithShape="1">
          <a:blip r:embed="rId5">
            <a:alphaModFix/>
          </a:blip>
          <a:srcRect/>
          <a:stretch/>
        </p:blipFill>
        <p:spPr>
          <a:xfrm>
            <a:off x="723900" y="4904029"/>
            <a:ext cx="228600" cy="247650"/>
          </a:xfrm>
          <a:prstGeom prst="rect">
            <a:avLst/>
          </a:prstGeom>
          <a:noFill/>
          <a:ln>
            <a:noFill/>
          </a:ln>
        </p:spPr>
      </p:pic>
      <p:pic>
        <p:nvPicPr>
          <p:cNvPr id="135" name="Google Shape;135;p16" descr="image.png"/>
          <p:cNvPicPr preferRelativeResize="0"/>
          <p:nvPr/>
        </p:nvPicPr>
        <p:blipFill rotWithShape="1">
          <a:blip r:embed="rId5">
            <a:alphaModFix/>
          </a:blip>
          <a:srcRect/>
          <a:stretch/>
        </p:blipFill>
        <p:spPr>
          <a:xfrm>
            <a:off x="762000" y="1948453"/>
            <a:ext cx="228600" cy="247650"/>
          </a:xfrm>
          <a:prstGeom prst="rect">
            <a:avLst/>
          </a:prstGeom>
          <a:noFill/>
          <a:ln>
            <a:noFill/>
          </a:ln>
        </p:spPr>
      </p:pic>
      <p:sp>
        <p:nvSpPr>
          <p:cNvPr id="136" name="Google Shape;136;p16"/>
          <p:cNvSpPr txBox="1"/>
          <p:nvPr/>
        </p:nvSpPr>
        <p:spPr>
          <a:xfrm>
            <a:off x="5321559" y="119993"/>
            <a:ext cx="3135087" cy="567705"/>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i="0" u="none" strike="noStrike" cap="none" dirty="0">
                <a:solidFill>
                  <a:srgbClr val="004D40"/>
                </a:solidFill>
                <a:latin typeface="Poppins"/>
                <a:ea typeface="Poppins"/>
                <a:cs typeface="Poppins"/>
                <a:sym typeface="Poppins"/>
              </a:rPr>
              <a:t>WELLBEING</a:t>
            </a:r>
            <a:endParaRPr dirty="0"/>
          </a:p>
        </p:txBody>
      </p:sp>
      <p:sp>
        <p:nvSpPr>
          <p:cNvPr id="137" name="Google Shape;137;p16"/>
          <p:cNvSpPr/>
          <p:nvPr/>
        </p:nvSpPr>
        <p:spPr>
          <a:xfrm>
            <a:off x="4925786" y="248357"/>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38" name="Google Shape;138;p16"/>
          <p:cNvPicPr preferRelativeResize="0"/>
          <p:nvPr/>
        </p:nvPicPr>
        <p:blipFill>
          <a:blip r:embed="rId6">
            <a:alphaModFix/>
          </a:blip>
          <a:stretch>
            <a:fillRect/>
          </a:stretch>
        </p:blipFill>
        <p:spPr>
          <a:xfrm>
            <a:off x="6381749" y="932874"/>
            <a:ext cx="5738715" cy="59251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2"/>
        <p:cNvGrpSpPr/>
        <p:nvPr/>
      </p:nvGrpSpPr>
      <p:grpSpPr>
        <a:xfrm>
          <a:off x="0" y="0"/>
          <a:ext cx="0" cy="0"/>
          <a:chOff x="0" y="0"/>
          <a:chExt cx="0" cy="0"/>
        </a:xfrm>
      </p:grpSpPr>
      <p:pic>
        <p:nvPicPr>
          <p:cNvPr id="143" name="Google Shape;143;p17"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44" name="Google Shape;144;p17"/>
          <p:cNvSpPr txBox="1"/>
          <p:nvPr/>
        </p:nvSpPr>
        <p:spPr>
          <a:xfrm>
            <a:off x="351453" y="149572"/>
            <a:ext cx="6096000" cy="5539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i="0" u="none" strike="noStrike" cap="none" dirty="0">
                <a:solidFill>
                  <a:srgbClr val="004D40"/>
                </a:solidFill>
                <a:latin typeface="Poppins"/>
                <a:ea typeface="Poppins"/>
                <a:cs typeface="Poppins"/>
                <a:sym typeface="Poppins"/>
              </a:rPr>
              <a:t>SUSTAINABLE DEVELOPMENT</a:t>
            </a:r>
            <a:endParaRPr dirty="0"/>
          </a:p>
        </p:txBody>
      </p:sp>
      <p:sp>
        <p:nvSpPr>
          <p:cNvPr id="145" name="Google Shape;145;p17"/>
          <p:cNvSpPr/>
          <p:nvPr/>
        </p:nvSpPr>
        <p:spPr>
          <a:xfrm>
            <a:off x="151428" y="149572"/>
            <a:ext cx="76200" cy="9144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46" name="Google Shape;146;p17"/>
          <p:cNvSpPr txBox="1"/>
          <p:nvPr/>
        </p:nvSpPr>
        <p:spPr>
          <a:xfrm>
            <a:off x="1016842" y="2265383"/>
            <a:ext cx="3900390" cy="3877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Resource Responsibility</a:t>
            </a:r>
            <a:endParaRPr dirty="0"/>
          </a:p>
        </p:txBody>
      </p:sp>
      <p:sp>
        <p:nvSpPr>
          <p:cNvPr id="147" name="Google Shape;147;p17"/>
          <p:cNvSpPr txBox="1"/>
          <p:nvPr/>
        </p:nvSpPr>
        <p:spPr>
          <a:xfrm>
            <a:off x="-32949" y="2819684"/>
            <a:ext cx="5905111" cy="3554819"/>
          </a:xfrm>
          <a:prstGeom prst="rect">
            <a:avLst/>
          </a:prstGeom>
          <a:noFill/>
          <a:ln>
            <a:noFill/>
          </a:ln>
        </p:spPr>
        <p:txBody>
          <a:bodyPr spcFirstLastPara="1" wrap="square" lIns="0" tIns="0" rIns="0" bIns="0" anchor="t" anchorCtr="0">
            <a:spAutoFit/>
          </a:bodyPr>
          <a:lstStyle/>
          <a:p>
            <a:pPr marL="285750" indent="-285750">
              <a:lnSpc>
                <a:spcPct val="150000"/>
              </a:lnSpc>
              <a:buFont typeface="Wingdings" panose="05000000000000000000" pitchFamily="2" charset="2"/>
              <a:buChar char="Ø"/>
            </a:pPr>
            <a:r>
              <a:rPr lang="en-GB" dirty="0"/>
              <a:t>Creating healthcare systems that are both environmentally sustainable and economically feasible is increasingly important. </a:t>
            </a:r>
          </a:p>
          <a:p>
            <a:pPr>
              <a:lnSpc>
                <a:spcPct val="150000"/>
              </a:lnSpc>
            </a:pPr>
            <a:endParaRPr lang="en-GB" dirty="0"/>
          </a:p>
          <a:p>
            <a:pPr marL="285750" indent="-285750">
              <a:lnSpc>
                <a:spcPct val="150000"/>
              </a:lnSpc>
              <a:buFont typeface="Wingdings" panose="05000000000000000000" pitchFamily="2" charset="2"/>
              <a:buChar char="Ø"/>
            </a:pPr>
            <a:r>
              <a:rPr lang="en-GB" dirty="0"/>
              <a:t>Sustainable practices, such as effective waste management, energy conservation, and optimised hospital resource utilisation, not only reduce environmental impact but also support operational efficiency (Hussain et al., 2024). </a:t>
            </a:r>
          </a:p>
          <a:p>
            <a:pPr>
              <a:lnSpc>
                <a:spcPct val="150000"/>
              </a:lnSpc>
            </a:pPr>
            <a:endParaRPr lang="en-GB" dirty="0"/>
          </a:p>
          <a:p>
            <a:pPr marL="285750" indent="-285750">
              <a:lnSpc>
                <a:spcPct val="150000"/>
              </a:lnSpc>
              <a:buFont typeface="Wingdings" panose="05000000000000000000" pitchFamily="2" charset="2"/>
              <a:buChar char="Ø"/>
            </a:pPr>
            <a:r>
              <a:rPr lang="en-GB" dirty="0"/>
              <a:t>Furthermore, these initiatives align with </a:t>
            </a:r>
            <a:r>
              <a:rPr lang="en-GB" b="1" dirty="0"/>
              <a:t>SDG Goal 3: Good Health and Well-being</a:t>
            </a:r>
            <a:r>
              <a:rPr lang="en-GB" dirty="0"/>
              <a:t>, influencing nursing practice and informing global health policy (Deepa et al., 2025).</a:t>
            </a:r>
            <a:endParaRPr dirty="0"/>
          </a:p>
        </p:txBody>
      </p:sp>
      <p:pic>
        <p:nvPicPr>
          <p:cNvPr id="150" name="Google Shape;150;p17" descr="image.png"/>
          <p:cNvPicPr preferRelativeResize="0"/>
          <p:nvPr/>
        </p:nvPicPr>
        <p:blipFill rotWithShape="1">
          <a:blip r:embed="rId4">
            <a:alphaModFix/>
          </a:blip>
          <a:srcRect/>
          <a:stretch/>
        </p:blipFill>
        <p:spPr>
          <a:xfrm>
            <a:off x="6096000" y="0"/>
            <a:ext cx="6096000" cy="68580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4"/>
        <p:cNvGrpSpPr/>
        <p:nvPr/>
      </p:nvGrpSpPr>
      <p:grpSpPr>
        <a:xfrm>
          <a:off x="0" y="0"/>
          <a:ext cx="0" cy="0"/>
          <a:chOff x="0" y="0"/>
          <a:chExt cx="0" cy="0"/>
        </a:xfrm>
      </p:grpSpPr>
      <p:pic>
        <p:nvPicPr>
          <p:cNvPr id="155" name="Google Shape;155;p18"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56" name="Google Shape;156;p18"/>
          <p:cNvSpPr txBox="1"/>
          <p:nvPr/>
        </p:nvSpPr>
        <p:spPr>
          <a:xfrm>
            <a:off x="402772" y="1600200"/>
            <a:ext cx="11551103" cy="4382738"/>
          </a:xfrm>
          <a:prstGeom prst="rect">
            <a:avLst/>
          </a:prstGeom>
          <a:noFill/>
          <a:ln>
            <a:noFill/>
          </a:ln>
        </p:spPr>
        <p:txBody>
          <a:bodyPr spcFirstLastPara="1" wrap="square" lIns="0" tIns="0" rIns="0" bIns="0" anchor="t" anchorCtr="0">
            <a:spAutoFit/>
          </a:bodyPr>
          <a:lstStyle/>
          <a:p>
            <a:pPr marL="285750" indent="-285750">
              <a:lnSpc>
                <a:spcPct val="150000"/>
              </a:lnSpc>
              <a:buFont typeface="Wingdings" panose="05000000000000000000" pitchFamily="2" charset="2"/>
              <a:buChar char="Ø"/>
            </a:pPr>
            <a:r>
              <a:rPr lang="en-GB" sz="1600" b="1" dirty="0"/>
              <a:t>   Integration:</a:t>
            </a:r>
            <a:r>
              <a:rPr lang="en-GB" sz="1600" dirty="0"/>
              <a:t> Modern healthcare is shifting from a sole focus on treating individual illnesses to managing the health of entire populations. This approach emphasises preventive care, health promotion, and early intervention. (Deepa et al., 2025).</a:t>
            </a:r>
          </a:p>
          <a:p>
            <a:pPr marL="285750" indent="-285750">
              <a:lnSpc>
                <a:spcPct val="150000"/>
              </a:lnSpc>
              <a:buFont typeface="Wingdings" panose="05000000000000000000" pitchFamily="2" charset="2"/>
              <a:buChar char="Ø"/>
            </a:pPr>
            <a:r>
              <a:rPr lang="en-GB" sz="1600" b="1" dirty="0"/>
              <a:t>    Global Objectives:</a:t>
            </a:r>
            <a:r>
              <a:rPr lang="en-GB" sz="1600" dirty="0"/>
              <a:t> The Sustainable Development Goals (SDGs) provide a framework for equitable healthcare delivery. As Deepa et al. (2025) highlight, these goals encourage fair allocation of resources and disease prevention.</a:t>
            </a:r>
          </a:p>
          <a:p>
            <a:pPr marL="285750" indent="-285750">
              <a:lnSpc>
                <a:spcPct val="150000"/>
              </a:lnSpc>
              <a:buFont typeface="Wingdings" panose="05000000000000000000" pitchFamily="2" charset="2"/>
              <a:buChar char="Ø"/>
            </a:pPr>
            <a:r>
              <a:rPr lang="en-GB" sz="1600" b="1" dirty="0"/>
              <a:t>    System Resilience:</a:t>
            </a:r>
            <a:r>
              <a:rPr lang="en-GB" sz="1600" dirty="0"/>
              <a:t> Healthcare systems must be resilient to adapt to changing health challenges, including pandemics, natural disasters, and shifting demographics. </a:t>
            </a:r>
            <a:r>
              <a:rPr lang="en-GB" sz="1600" dirty="0" err="1"/>
              <a:t>Zurynski</a:t>
            </a:r>
            <a:r>
              <a:rPr lang="en-GB" sz="1600" dirty="0"/>
              <a:t> et al. (2022) emphasise that coordinated policies and interdisciplinary collaboration foster innovation.</a:t>
            </a:r>
          </a:p>
          <a:p>
            <a:pPr marL="285750" indent="-285750">
              <a:lnSpc>
                <a:spcPct val="150000"/>
              </a:lnSpc>
              <a:buFont typeface="Wingdings" panose="05000000000000000000" pitchFamily="2" charset="2"/>
              <a:buChar char="Ø"/>
            </a:pPr>
            <a:r>
              <a:rPr lang="en-GB" sz="1600" b="1" dirty="0"/>
              <a:t>    Ageing Populations:</a:t>
            </a:r>
            <a:r>
              <a:rPr lang="en-GB" sz="1600" dirty="0"/>
              <a:t> With rising life expectancy, chronic illnesses and age-related conditions are increasing. Holistic healthcare design—considering environmental hazards, social support, and integrated care pathways—can help maintain quality of life for older adults while reducing strain on health systems.</a:t>
            </a:r>
          </a:p>
          <a:p>
            <a:pPr>
              <a:lnSpc>
                <a:spcPct val="160000"/>
              </a:lnSpc>
            </a:pPr>
            <a:endParaRPr lang="en-GB" dirty="0"/>
          </a:p>
          <a:p>
            <a:pPr lvl="0">
              <a:lnSpc>
                <a:spcPct val="160000"/>
              </a:lnSpc>
            </a:pPr>
            <a:endParaRPr dirty="0"/>
          </a:p>
        </p:txBody>
      </p:sp>
      <p:pic>
        <p:nvPicPr>
          <p:cNvPr id="160" name="Google Shape;160;p18" descr="image.png"/>
          <p:cNvPicPr preferRelativeResize="0"/>
          <p:nvPr/>
        </p:nvPicPr>
        <p:blipFill rotWithShape="1">
          <a:blip r:embed="rId4">
            <a:alphaModFix/>
          </a:blip>
          <a:srcRect/>
          <a:stretch/>
        </p:blipFill>
        <p:spPr>
          <a:xfrm>
            <a:off x="514545" y="1684175"/>
            <a:ext cx="285750" cy="247650"/>
          </a:xfrm>
          <a:prstGeom prst="rect">
            <a:avLst/>
          </a:prstGeom>
          <a:noFill/>
          <a:ln>
            <a:noFill/>
          </a:ln>
        </p:spPr>
      </p:pic>
      <p:pic>
        <p:nvPicPr>
          <p:cNvPr id="161" name="Google Shape;161;p18" descr="image.png"/>
          <p:cNvPicPr preferRelativeResize="0"/>
          <p:nvPr/>
        </p:nvPicPr>
        <p:blipFill rotWithShape="1">
          <a:blip r:embed="rId5">
            <a:alphaModFix/>
          </a:blip>
          <a:srcRect/>
          <a:stretch/>
        </p:blipFill>
        <p:spPr>
          <a:xfrm>
            <a:off x="609600" y="2381250"/>
            <a:ext cx="228600" cy="247650"/>
          </a:xfrm>
          <a:prstGeom prst="rect">
            <a:avLst/>
          </a:prstGeom>
          <a:noFill/>
          <a:ln>
            <a:noFill/>
          </a:ln>
        </p:spPr>
      </p:pic>
      <p:pic>
        <p:nvPicPr>
          <p:cNvPr id="162" name="Google Shape;162;p18" descr="image.png"/>
          <p:cNvPicPr preferRelativeResize="0"/>
          <p:nvPr/>
        </p:nvPicPr>
        <p:blipFill rotWithShape="1">
          <a:blip r:embed="rId6">
            <a:alphaModFix/>
          </a:blip>
          <a:srcRect/>
          <a:stretch/>
        </p:blipFill>
        <p:spPr>
          <a:xfrm>
            <a:off x="647700" y="3110821"/>
            <a:ext cx="228600" cy="247650"/>
          </a:xfrm>
          <a:prstGeom prst="rect">
            <a:avLst/>
          </a:prstGeom>
          <a:noFill/>
          <a:ln>
            <a:noFill/>
          </a:ln>
        </p:spPr>
      </p:pic>
      <p:pic>
        <p:nvPicPr>
          <p:cNvPr id="163" name="Google Shape;163;p18" descr="image.png"/>
          <p:cNvPicPr preferRelativeResize="0"/>
          <p:nvPr/>
        </p:nvPicPr>
        <p:blipFill rotWithShape="1">
          <a:blip r:embed="rId7">
            <a:alphaModFix/>
          </a:blip>
          <a:srcRect/>
          <a:stretch/>
        </p:blipFill>
        <p:spPr>
          <a:xfrm>
            <a:off x="574222" y="4182094"/>
            <a:ext cx="285750" cy="247650"/>
          </a:xfrm>
          <a:prstGeom prst="rect">
            <a:avLst/>
          </a:prstGeom>
          <a:noFill/>
          <a:ln>
            <a:noFill/>
          </a:ln>
        </p:spPr>
      </p:pic>
      <p:sp>
        <p:nvSpPr>
          <p:cNvPr id="164" name="Google Shape;164;p18"/>
          <p:cNvSpPr txBox="1"/>
          <p:nvPr/>
        </p:nvSpPr>
        <p:spPr>
          <a:xfrm>
            <a:off x="952500" y="571500"/>
            <a:ext cx="11001375" cy="4572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i="0" u="none" strike="noStrike" cap="none">
                <a:solidFill>
                  <a:srgbClr val="004D40"/>
                </a:solidFill>
                <a:latin typeface="Poppins"/>
                <a:ea typeface="Poppins"/>
                <a:cs typeface="Poppins"/>
                <a:sym typeface="Poppins"/>
              </a:rPr>
              <a:t>RELEVANCE IN MODERN HEALTHCARE</a:t>
            </a:r>
            <a:endParaRPr/>
          </a:p>
        </p:txBody>
      </p:sp>
      <p:sp>
        <p:nvSpPr>
          <p:cNvPr id="165" name="Google Shape;165;p18"/>
          <p:cNvSpPr/>
          <p:nvPr/>
        </p:nvSpPr>
        <p:spPr>
          <a:xfrm>
            <a:off x="762000" y="571500"/>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9"/>
        <p:cNvGrpSpPr/>
        <p:nvPr/>
      </p:nvGrpSpPr>
      <p:grpSpPr>
        <a:xfrm>
          <a:off x="0" y="0"/>
          <a:ext cx="0" cy="0"/>
          <a:chOff x="0" y="0"/>
          <a:chExt cx="0" cy="0"/>
        </a:xfrm>
      </p:grpSpPr>
      <p:pic>
        <p:nvPicPr>
          <p:cNvPr id="170" name="Google Shape;170;p19"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71" name="Google Shape;171;p19" descr="image.png"/>
          <p:cNvPicPr preferRelativeResize="0"/>
          <p:nvPr/>
        </p:nvPicPr>
        <p:blipFill rotWithShape="1">
          <a:blip r:embed="rId4">
            <a:alphaModFix/>
          </a:blip>
          <a:srcRect/>
          <a:stretch/>
        </p:blipFill>
        <p:spPr>
          <a:xfrm>
            <a:off x="762000" y="2459384"/>
            <a:ext cx="5191125" cy="2186880"/>
          </a:xfrm>
          <a:prstGeom prst="rect">
            <a:avLst/>
          </a:prstGeom>
          <a:noFill/>
          <a:ln>
            <a:noFill/>
          </a:ln>
        </p:spPr>
      </p:pic>
      <p:pic>
        <p:nvPicPr>
          <p:cNvPr id="172" name="Google Shape;172;p19" descr="image.png"/>
          <p:cNvPicPr preferRelativeResize="0"/>
          <p:nvPr/>
        </p:nvPicPr>
        <p:blipFill rotWithShape="1">
          <a:blip r:embed="rId5">
            <a:alphaModFix/>
          </a:blip>
          <a:srcRect/>
          <a:stretch/>
        </p:blipFill>
        <p:spPr>
          <a:xfrm>
            <a:off x="6238875" y="2459384"/>
            <a:ext cx="5191125" cy="2186880"/>
          </a:xfrm>
          <a:prstGeom prst="rect">
            <a:avLst/>
          </a:prstGeom>
          <a:noFill/>
          <a:ln>
            <a:noFill/>
          </a:ln>
        </p:spPr>
      </p:pic>
      <p:sp>
        <p:nvSpPr>
          <p:cNvPr id="173" name="Google Shape;173;p19"/>
          <p:cNvSpPr txBox="1"/>
          <p:nvPr/>
        </p:nvSpPr>
        <p:spPr>
          <a:xfrm>
            <a:off x="762000" y="4932015"/>
            <a:ext cx="10668000" cy="3048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500" b="0" i="1" u="none" strike="noStrike" cap="none">
                <a:solidFill>
                  <a:srgbClr val="475569"/>
                </a:solidFill>
                <a:latin typeface="Lato"/>
                <a:ea typeface="Lato"/>
                <a:cs typeface="Lato"/>
                <a:sym typeface="Lato"/>
              </a:rPr>
              <a:t>"Incorporating health into broader governance reinforces policy outcomes."</a:t>
            </a:r>
            <a:endParaRPr/>
          </a:p>
        </p:txBody>
      </p:sp>
      <p:sp>
        <p:nvSpPr>
          <p:cNvPr id="174" name="Google Shape;174;p19"/>
          <p:cNvSpPr txBox="1"/>
          <p:nvPr/>
        </p:nvSpPr>
        <p:spPr>
          <a:xfrm>
            <a:off x="1047750" y="2840384"/>
            <a:ext cx="4850606" cy="3199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100" b="1" i="0" u="none" strike="noStrike" cap="none">
                <a:solidFill>
                  <a:srgbClr val="004D40"/>
                </a:solidFill>
                <a:latin typeface="Poppins"/>
                <a:ea typeface="Poppins"/>
                <a:cs typeface="Poppins"/>
                <a:sym typeface="Poppins"/>
              </a:rPr>
              <a:t>Health in All Policies</a:t>
            </a:r>
            <a:endParaRPr/>
          </a:p>
        </p:txBody>
      </p:sp>
      <p:sp>
        <p:nvSpPr>
          <p:cNvPr id="175" name="Google Shape;175;p19"/>
          <p:cNvSpPr txBox="1"/>
          <p:nvPr/>
        </p:nvSpPr>
        <p:spPr>
          <a:xfrm>
            <a:off x="1047750" y="3303240"/>
            <a:ext cx="4619625" cy="914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a:solidFill>
                  <a:srgbClr val="475569"/>
                </a:solidFill>
                <a:latin typeface="Lato"/>
                <a:ea typeface="Lato"/>
                <a:cs typeface="Lato"/>
                <a:sym typeface="Lato"/>
              </a:rPr>
              <a:t>The "HiAP" framework ensures health impacts are considered in housing, education, and transport (Haghighi &amp; Takian, 2024).</a:t>
            </a:r>
            <a:endParaRPr/>
          </a:p>
        </p:txBody>
      </p:sp>
      <p:sp>
        <p:nvSpPr>
          <p:cNvPr id="176" name="Google Shape;176;p19"/>
          <p:cNvSpPr txBox="1"/>
          <p:nvPr/>
        </p:nvSpPr>
        <p:spPr>
          <a:xfrm>
            <a:off x="6524625" y="2840384"/>
            <a:ext cx="4850606" cy="3199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100" b="1" i="0" u="none" strike="noStrike" cap="none">
                <a:solidFill>
                  <a:srgbClr val="004D40"/>
                </a:solidFill>
                <a:latin typeface="Poppins"/>
                <a:ea typeface="Poppins"/>
                <a:cs typeface="Poppins"/>
                <a:sym typeface="Poppins"/>
              </a:rPr>
              <a:t>Integrated Care Systems</a:t>
            </a:r>
            <a:endParaRPr/>
          </a:p>
        </p:txBody>
      </p:sp>
      <p:sp>
        <p:nvSpPr>
          <p:cNvPr id="177" name="Google Shape;177;p19"/>
          <p:cNvSpPr txBox="1"/>
          <p:nvPr/>
        </p:nvSpPr>
        <p:spPr>
          <a:xfrm>
            <a:off x="6524625" y="3303240"/>
            <a:ext cx="4619625" cy="6096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a:solidFill>
                  <a:srgbClr val="475569"/>
                </a:solidFill>
                <a:latin typeface="Lato"/>
                <a:ea typeface="Lato"/>
                <a:cs typeface="Lato"/>
                <a:sym typeface="Lato"/>
              </a:rPr>
              <a:t>Collaborative efforts between hospitals, primary clinics, and community agencies (Aizaz et al., 2023).</a:t>
            </a:r>
            <a:endParaRPr/>
          </a:p>
        </p:txBody>
      </p:sp>
      <p:sp>
        <p:nvSpPr>
          <p:cNvPr id="178" name="Google Shape;178;p19"/>
          <p:cNvSpPr txBox="1"/>
          <p:nvPr/>
        </p:nvSpPr>
        <p:spPr>
          <a:xfrm>
            <a:off x="952500" y="571500"/>
            <a:ext cx="11001375" cy="4572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i="0" u="none" strike="noStrike" cap="none">
                <a:solidFill>
                  <a:srgbClr val="004D40"/>
                </a:solidFill>
                <a:latin typeface="Poppins"/>
                <a:ea typeface="Poppins"/>
                <a:cs typeface="Poppins"/>
                <a:sym typeface="Poppins"/>
              </a:rPr>
              <a:t>INTEGRATION OF APPROACHES</a:t>
            </a:r>
            <a:endParaRPr/>
          </a:p>
        </p:txBody>
      </p:sp>
      <p:sp>
        <p:nvSpPr>
          <p:cNvPr id="179" name="Google Shape;179;p19"/>
          <p:cNvSpPr/>
          <p:nvPr/>
        </p:nvSpPr>
        <p:spPr>
          <a:xfrm>
            <a:off x="762000" y="571500"/>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3"/>
        <p:cNvGrpSpPr/>
        <p:nvPr/>
      </p:nvGrpSpPr>
      <p:grpSpPr>
        <a:xfrm>
          <a:off x="0" y="0"/>
          <a:ext cx="0" cy="0"/>
          <a:chOff x="0" y="0"/>
          <a:chExt cx="0" cy="0"/>
        </a:xfrm>
      </p:grpSpPr>
      <p:pic>
        <p:nvPicPr>
          <p:cNvPr id="184" name="Google Shape;184;p20"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85" name="Google Shape;185;p20" descr="image.png"/>
          <p:cNvPicPr preferRelativeResize="0"/>
          <p:nvPr/>
        </p:nvPicPr>
        <p:blipFill rotWithShape="1">
          <a:blip r:embed="rId4">
            <a:alphaModFix/>
          </a:blip>
          <a:srcRect/>
          <a:stretch/>
        </p:blipFill>
        <p:spPr>
          <a:xfrm>
            <a:off x="210953" y="2316656"/>
            <a:ext cx="3916497" cy="3508151"/>
          </a:xfrm>
          <a:prstGeom prst="rect">
            <a:avLst/>
          </a:prstGeom>
          <a:noFill/>
          <a:ln>
            <a:noFill/>
          </a:ln>
        </p:spPr>
      </p:pic>
      <p:pic>
        <p:nvPicPr>
          <p:cNvPr id="186" name="Google Shape;186;p20" descr="image.png"/>
          <p:cNvPicPr preferRelativeResize="0"/>
          <p:nvPr/>
        </p:nvPicPr>
        <p:blipFill rotWithShape="1">
          <a:blip r:embed="rId5">
            <a:alphaModFix/>
          </a:blip>
          <a:srcRect/>
          <a:stretch/>
        </p:blipFill>
        <p:spPr>
          <a:xfrm>
            <a:off x="4127450" y="2354090"/>
            <a:ext cx="3936950" cy="3508151"/>
          </a:xfrm>
          <a:prstGeom prst="rect">
            <a:avLst/>
          </a:prstGeom>
          <a:noFill/>
          <a:ln>
            <a:noFill/>
          </a:ln>
        </p:spPr>
      </p:pic>
      <p:pic>
        <p:nvPicPr>
          <p:cNvPr id="187" name="Google Shape;187;p20" descr="image.png"/>
          <p:cNvPicPr preferRelativeResize="0"/>
          <p:nvPr/>
        </p:nvPicPr>
        <p:blipFill rotWithShape="1">
          <a:blip r:embed="rId6">
            <a:alphaModFix/>
          </a:blip>
          <a:srcRect/>
          <a:stretch/>
        </p:blipFill>
        <p:spPr>
          <a:xfrm>
            <a:off x="8064400" y="2373659"/>
            <a:ext cx="4127450" cy="3508151"/>
          </a:xfrm>
          <a:prstGeom prst="rect">
            <a:avLst/>
          </a:prstGeom>
          <a:noFill/>
          <a:ln>
            <a:noFill/>
          </a:ln>
        </p:spPr>
      </p:pic>
      <p:sp>
        <p:nvSpPr>
          <p:cNvPr id="188" name="Google Shape;188;p20"/>
          <p:cNvSpPr txBox="1"/>
          <p:nvPr/>
        </p:nvSpPr>
        <p:spPr>
          <a:xfrm>
            <a:off x="210952" y="1863179"/>
            <a:ext cx="2933647" cy="31998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Biological</a:t>
            </a:r>
            <a:endParaRPr dirty="0"/>
          </a:p>
        </p:txBody>
      </p:sp>
      <p:sp>
        <p:nvSpPr>
          <p:cNvPr id="189" name="Google Shape;189;p20"/>
          <p:cNvSpPr txBox="1"/>
          <p:nvPr/>
        </p:nvSpPr>
        <p:spPr>
          <a:xfrm>
            <a:off x="210952" y="2354091"/>
            <a:ext cx="3630748" cy="2585323"/>
          </a:xfrm>
          <a:prstGeom prst="rect">
            <a:avLst/>
          </a:prstGeom>
          <a:noFill/>
          <a:ln>
            <a:noFill/>
          </a:ln>
        </p:spPr>
        <p:txBody>
          <a:bodyPr spcFirstLastPara="1" wrap="square" lIns="0" tIns="0" rIns="0" bIns="0" anchor="t" anchorCtr="0">
            <a:spAutoFit/>
          </a:bodyPr>
          <a:lstStyle/>
          <a:p>
            <a:pPr lvl="0">
              <a:lnSpc>
                <a:spcPct val="150000"/>
              </a:lnSpc>
            </a:pPr>
            <a:r>
              <a:rPr lang="en-GB" sz="1600" b="1" dirty="0"/>
              <a:t>Biological Factors:</a:t>
            </a:r>
            <a:r>
              <a:rPr lang="en-GB" sz="1600" dirty="0"/>
              <a:t> Traditional healthcare primarily focuses on clinical symptoms and physiological conditions. This includes disease diagnosis, laboratory findings, and physical assessments—essentially the biological aspects of health.</a:t>
            </a:r>
            <a:endParaRPr sz="1600" dirty="0"/>
          </a:p>
        </p:txBody>
      </p:sp>
      <p:sp>
        <p:nvSpPr>
          <p:cNvPr id="190" name="Google Shape;190;p20"/>
          <p:cNvSpPr txBox="1"/>
          <p:nvPr/>
        </p:nvSpPr>
        <p:spPr>
          <a:xfrm>
            <a:off x="4403869" y="1935704"/>
            <a:ext cx="2933647" cy="31998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Social/Psych</a:t>
            </a:r>
            <a:endParaRPr dirty="0"/>
          </a:p>
        </p:txBody>
      </p:sp>
      <p:sp>
        <p:nvSpPr>
          <p:cNvPr id="191" name="Google Shape;191;p20"/>
          <p:cNvSpPr txBox="1"/>
          <p:nvPr/>
        </p:nvSpPr>
        <p:spPr>
          <a:xfrm>
            <a:off x="4127300" y="2316656"/>
            <a:ext cx="3916647" cy="2757678"/>
          </a:xfrm>
          <a:prstGeom prst="rect">
            <a:avLst/>
          </a:prstGeom>
          <a:noFill/>
          <a:ln>
            <a:noFill/>
          </a:ln>
        </p:spPr>
        <p:txBody>
          <a:bodyPr spcFirstLastPara="1" wrap="square" lIns="0" tIns="0" rIns="0" bIns="0" anchor="t" anchorCtr="0">
            <a:spAutoFit/>
          </a:bodyPr>
          <a:lstStyle/>
          <a:p>
            <a:pPr lvl="0" algn="ctr">
              <a:lnSpc>
                <a:spcPct val="160000"/>
              </a:lnSpc>
            </a:pPr>
            <a:r>
              <a:rPr lang="en-GB" sz="1600" b="1" dirty="0"/>
              <a:t>Social Factors:</a:t>
            </a:r>
            <a:r>
              <a:rPr lang="en-GB" sz="1600" dirty="0"/>
              <a:t> Health outcomes are also shaped by behaviours, lifestyle choices, and environmental or social settings. Factors such as nutrition, socioeconomic status, community support, and living conditions play a critical role in determining overall well-being.</a:t>
            </a:r>
            <a:endParaRPr dirty="0"/>
          </a:p>
        </p:txBody>
      </p:sp>
      <p:sp>
        <p:nvSpPr>
          <p:cNvPr id="192" name="Google Shape;192;p20"/>
          <p:cNvSpPr txBox="1"/>
          <p:nvPr/>
        </p:nvSpPr>
        <p:spPr>
          <a:xfrm>
            <a:off x="8596786" y="1883905"/>
            <a:ext cx="2933647" cy="31998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Technical</a:t>
            </a:r>
            <a:endParaRPr dirty="0"/>
          </a:p>
        </p:txBody>
      </p:sp>
      <p:sp>
        <p:nvSpPr>
          <p:cNvPr id="193" name="Google Shape;193;p20"/>
          <p:cNvSpPr txBox="1"/>
          <p:nvPr/>
        </p:nvSpPr>
        <p:spPr>
          <a:xfrm>
            <a:off x="8286825" y="2373659"/>
            <a:ext cx="3833640" cy="2954655"/>
          </a:xfrm>
          <a:prstGeom prst="rect">
            <a:avLst/>
          </a:prstGeom>
          <a:noFill/>
          <a:ln>
            <a:noFill/>
          </a:ln>
        </p:spPr>
        <p:txBody>
          <a:bodyPr spcFirstLastPara="1" wrap="square" lIns="0" tIns="0" rIns="0" bIns="0" anchor="t" anchorCtr="0">
            <a:spAutoFit/>
          </a:bodyPr>
          <a:lstStyle/>
          <a:p>
            <a:pPr lvl="0">
              <a:lnSpc>
                <a:spcPct val="150000"/>
              </a:lnSpc>
            </a:pPr>
            <a:r>
              <a:rPr lang="en-GB" sz="1600" b="1" dirty="0"/>
              <a:t>Technological Factors:</a:t>
            </a:r>
            <a:r>
              <a:rPr lang="en-GB" sz="1600" dirty="0"/>
              <a:t> Modern models increasingly recognize the role of technology in health systems. </a:t>
            </a:r>
            <a:r>
              <a:rPr lang="en-GB" sz="1600" dirty="0" err="1"/>
              <a:t>Biopsychosociotechnical</a:t>
            </a:r>
            <a:r>
              <a:rPr lang="en-GB" sz="1600" dirty="0"/>
              <a:t> models integrate system-level technology—such as electronic health records, telemedicine, wearable sensors, and AI-driven diagnostics—into patient care. </a:t>
            </a:r>
            <a:endParaRPr sz="1600" dirty="0"/>
          </a:p>
        </p:txBody>
      </p:sp>
      <p:pic>
        <p:nvPicPr>
          <p:cNvPr id="194" name="Google Shape;194;p20" descr="image.png"/>
          <p:cNvPicPr preferRelativeResize="0"/>
          <p:nvPr/>
        </p:nvPicPr>
        <p:blipFill rotWithShape="1">
          <a:blip r:embed="rId7">
            <a:alphaModFix/>
          </a:blip>
          <a:srcRect/>
          <a:stretch/>
        </p:blipFill>
        <p:spPr>
          <a:xfrm>
            <a:off x="1258675" y="1160829"/>
            <a:ext cx="419100" cy="476250"/>
          </a:xfrm>
          <a:prstGeom prst="rect">
            <a:avLst/>
          </a:prstGeom>
          <a:noFill/>
          <a:ln>
            <a:noFill/>
          </a:ln>
        </p:spPr>
      </p:pic>
      <p:pic>
        <p:nvPicPr>
          <p:cNvPr id="195" name="Google Shape;195;p20" descr="image.png"/>
          <p:cNvPicPr preferRelativeResize="0"/>
          <p:nvPr/>
        </p:nvPicPr>
        <p:blipFill rotWithShape="1">
          <a:blip r:embed="rId8">
            <a:alphaModFix/>
          </a:blip>
          <a:srcRect/>
          <a:stretch/>
        </p:blipFill>
        <p:spPr>
          <a:xfrm>
            <a:off x="5495850" y="1235748"/>
            <a:ext cx="600075" cy="476250"/>
          </a:xfrm>
          <a:prstGeom prst="rect">
            <a:avLst/>
          </a:prstGeom>
          <a:noFill/>
          <a:ln>
            <a:noFill/>
          </a:ln>
        </p:spPr>
      </p:pic>
      <p:pic>
        <p:nvPicPr>
          <p:cNvPr id="196" name="Google Shape;196;p20" descr="image.png"/>
          <p:cNvPicPr preferRelativeResize="0"/>
          <p:nvPr/>
        </p:nvPicPr>
        <p:blipFill rotWithShape="1">
          <a:blip r:embed="rId9">
            <a:alphaModFix/>
          </a:blip>
          <a:srcRect/>
          <a:stretch/>
        </p:blipFill>
        <p:spPr>
          <a:xfrm>
            <a:off x="9762345" y="1159746"/>
            <a:ext cx="476250" cy="476250"/>
          </a:xfrm>
          <a:prstGeom prst="rect">
            <a:avLst/>
          </a:prstGeom>
          <a:noFill/>
          <a:ln>
            <a:noFill/>
          </a:ln>
        </p:spPr>
      </p:pic>
      <p:sp>
        <p:nvSpPr>
          <p:cNvPr id="197" name="Google Shape;197;p20"/>
          <p:cNvSpPr txBox="1"/>
          <p:nvPr/>
        </p:nvSpPr>
        <p:spPr>
          <a:xfrm>
            <a:off x="2444725" y="39659"/>
            <a:ext cx="5800724" cy="5539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i="0" u="none" strike="noStrike" cap="none" dirty="0">
                <a:solidFill>
                  <a:srgbClr val="004D40"/>
                </a:solidFill>
                <a:latin typeface="Poppins"/>
                <a:ea typeface="Poppins"/>
                <a:cs typeface="Poppins"/>
                <a:sym typeface="Poppins"/>
              </a:rPr>
              <a:t>THEORETICAL PERSPECTIVES</a:t>
            </a:r>
            <a:endParaRPr dirty="0"/>
          </a:p>
        </p:txBody>
      </p:sp>
      <p:sp>
        <p:nvSpPr>
          <p:cNvPr id="198" name="Google Shape;198;p20"/>
          <p:cNvSpPr/>
          <p:nvPr/>
        </p:nvSpPr>
        <p:spPr>
          <a:xfrm>
            <a:off x="2131659" y="115853"/>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4EBC21A-60BC-427D-7497-BE89F9097AD4}"/>
              </a:ext>
            </a:extLst>
          </p:cNvPr>
          <p:cNvSpPr txBox="1"/>
          <p:nvPr/>
        </p:nvSpPr>
        <p:spPr>
          <a:xfrm>
            <a:off x="3387012" y="354563"/>
            <a:ext cx="8453535" cy="494751"/>
          </a:xfrm>
          <a:prstGeom prst="rect">
            <a:avLst/>
          </a:prstGeom>
          <a:noFill/>
        </p:spPr>
        <p:txBody>
          <a:bodyPr wrap="square" rtlCol="0">
            <a:spAutoFit/>
          </a:bodyPr>
          <a:lstStyle/>
          <a:p>
            <a:pPr lvl="0">
              <a:lnSpc>
                <a:spcPct val="120000"/>
              </a:lnSpc>
            </a:pPr>
            <a:r>
              <a:rPr lang="en-US" sz="2400" b="1" dirty="0">
                <a:solidFill>
                  <a:srgbClr val="004D40"/>
                </a:solidFill>
                <a:latin typeface="+mn-lt"/>
                <a:ea typeface="Poppins"/>
                <a:cs typeface="Poppins"/>
                <a:sym typeface="Poppins"/>
              </a:rPr>
              <a:t>POLICY AND GOVERNANCE</a:t>
            </a:r>
            <a:endParaRPr lang="en-US" sz="2400" dirty="0">
              <a:latin typeface="+mn-lt"/>
            </a:endParaRPr>
          </a:p>
        </p:txBody>
      </p:sp>
      <p:pic>
        <p:nvPicPr>
          <p:cNvPr id="5" name="Picture 4">
            <a:extLst>
              <a:ext uri="{FF2B5EF4-FFF2-40B4-BE49-F238E27FC236}">
                <a16:creationId xmlns:a16="http://schemas.microsoft.com/office/drawing/2014/main" id="{9AC598AB-E77F-6054-DE2C-1EB8AC6B09C5}"/>
              </a:ext>
            </a:extLst>
          </p:cNvPr>
          <p:cNvPicPr>
            <a:picLocks noChangeAspect="1"/>
          </p:cNvPicPr>
          <p:nvPr/>
        </p:nvPicPr>
        <p:blipFill>
          <a:blip r:embed="rId2"/>
          <a:stretch>
            <a:fillRect/>
          </a:stretch>
        </p:blipFill>
        <p:spPr>
          <a:xfrm>
            <a:off x="0" y="0"/>
            <a:ext cx="12192000" cy="6857999"/>
          </a:xfrm>
          <a:prstGeom prst="rect">
            <a:avLst/>
          </a:prstGeom>
        </p:spPr>
      </p:pic>
      <p:graphicFrame>
        <p:nvGraphicFramePr>
          <p:cNvPr id="6" name="Table 5">
            <a:extLst>
              <a:ext uri="{FF2B5EF4-FFF2-40B4-BE49-F238E27FC236}">
                <a16:creationId xmlns:a16="http://schemas.microsoft.com/office/drawing/2014/main" id="{E1AB22D9-01AA-15AB-4F1D-24AFBEC2E0D6}"/>
              </a:ext>
            </a:extLst>
          </p:cNvPr>
          <p:cNvGraphicFramePr>
            <a:graphicFrameLocks noGrp="1"/>
          </p:cNvGraphicFramePr>
          <p:nvPr>
            <p:extLst>
              <p:ext uri="{D42A27DB-BD31-4B8C-83A1-F6EECF244321}">
                <p14:modId xmlns:p14="http://schemas.microsoft.com/office/powerpoint/2010/main" val="962856497"/>
              </p:ext>
            </p:extLst>
          </p:nvPr>
        </p:nvGraphicFramePr>
        <p:xfrm>
          <a:off x="192832" y="1025620"/>
          <a:ext cx="11448662" cy="5943600"/>
        </p:xfrm>
        <a:graphic>
          <a:graphicData uri="http://schemas.openxmlformats.org/drawingml/2006/table">
            <a:tbl>
              <a:tblPr firstRow="1" bandRow="1">
                <a:tableStyleId>{EFBD3406-38B1-4D4F-857D-32B391F6C033}</a:tableStyleId>
              </a:tblPr>
              <a:tblGrid>
                <a:gridCol w="5724331">
                  <a:extLst>
                    <a:ext uri="{9D8B030D-6E8A-4147-A177-3AD203B41FA5}">
                      <a16:colId xmlns:a16="http://schemas.microsoft.com/office/drawing/2014/main" val="553695639"/>
                    </a:ext>
                  </a:extLst>
                </a:gridCol>
                <a:gridCol w="5724331">
                  <a:extLst>
                    <a:ext uri="{9D8B030D-6E8A-4147-A177-3AD203B41FA5}">
                      <a16:colId xmlns:a16="http://schemas.microsoft.com/office/drawing/2014/main" val="3483750082"/>
                    </a:ext>
                  </a:extLst>
                </a:gridCol>
              </a:tblGrid>
              <a:tr h="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800" b="1" i="0" u="none" strike="noStrike" kern="0" cap="none" spc="0" normalizeH="0" baseline="0" noProof="0" dirty="0">
                          <a:ln>
                            <a:noFill/>
                          </a:ln>
                          <a:solidFill>
                            <a:srgbClr val="FFFFFF"/>
                          </a:solidFill>
                          <a:effectLst/>
                          <a:uLnTx/>
                          <a:uFillTx/>
                          <a:latin typeface="Arial" panose="020B0604020202020204" pitchFamily="34" charset="0"/>
                          <a:ea typeface="Calibri"/>
                          <a:cs typeface="Arial" panose="020B0604020202020204" pitchFamily="34" charset="0"/>
                          <a:sym typeface="Arial"/>
                        </a:rPr>
                        <a:t>NHS England</a:t>
                      </a:r>
                    </a:p>
                  </a:txBody>
                  <a:tcPr/>
                </a:tc>
                <a:tc>
                  <a:txBody>
                    <a:bodyPr/>
                    <a:lstStyle/>
                    <a:p>
                      <a:r>
                        <a:rPr lang="en-GB" sz="1800" b="1" dirty="0">
                          <a:latin typeface="Arial" panose="020B0604020202020204" pitchFamily="34" charset="0"/>
                          <a:cs typeface="Arial" panose="020B0604020202020204" pitchFamily="34" charset="0"/>
                        </a:rPr>
                        <a:t>UK Parliament – Public Health Legislation</a:t>
                      </a:r>
                      <a:r>
                        <a:rPr lang="en-GB" sz="1800"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1702194427"/>
                  </a:ext>
                </a:extLst>
              </a:tr>
              <a:tr h="1634408">
                <a:tc>
                  <a:txBody>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lang="en-GB" sz="1600" b="1" dirty="0">
                          <a:latin typeface="+mn-lt"/>
                        </a:rPr>
                        <a:t>Reducing carbon emissions</a:t>
                      </a:r>
                      <a:r>
                        <a:rPr lang="en-GB" sz="1600" dirty="0">
                          <a:latin typeface="+mn-lt"/>
                        </a:rPr>
                        <a:t> – NHS England is one of the largest public-sector carbon emitters in the UK, so the programme targets reductions in energy use, transport emissions, and supply-chain impacts.</a:t>
                      </a:r>
                    </a:p>
                    <a:p>
                      <a:endParaRPr lang="en-GB" dirty="0"/>
                    </a:p>
                  </a:txBody>
                  <a:tcPr/>
                </a:tc>
                <a:tc>
                  <a:txBody>
                    <a:bodyPr/>
                    <a:lstStyle/>
                    <a:p>
                      <a:pPr>
                        <a:lnSpc>
                          <a:spcPct val="150000"/>
                        </a:lnSpc>
                      </a:pPr>
                      <a:r>
                        <a:rPr lang="en-GB" sz="1600" dirty="0">
                          <a:latin typeface="Arial" panose="020B0604020202020204" pitchFamily="34" charset="0"/>
                          <a:cs typeface="Arial" panose="020B0604020202020204" pitchFamily="34" charset="0"/>
                        </a:rPr>
                        <a:t>This framework includes laws and policies designed to protect and improve population health, particularly in areas like smoking, obesity, and wider health risks.</a:t>
                      </a:r>
                    </a:p>
                  </a:txBody>
                  <a:tcPr/>
                </a:tc>
                <a:extLst>
                  <a:ext uri="{0D108BD9-81ED-4DB2-BD59-A6C34878D82A}">
                    <a16:rowId xmlns:a16="http://schemas.microsoft.com/office/drawing/2014/main" val="4127341154"/>
                  </a:ext>
                </a:extLst>
              </a:tr>
              <a:tr h="3522430">
                <a:tc>
                  <a:txBody>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lang="en-GB" sz="1600" b="1" dirty="0">
                          <a:latin typeface="+mn-lt"/>
                        </a:rPr>
                        <a:t>Sustainable healthcare delivery</a:t>
                      </a:r>
                      <a:r>
                        <a:rPr lang="en-GB" sz="1600" dirty="0">
                          <a:latin typeface="+mn-lt"/>
                        </a:rPr>
                        <a:t> – Promoting eco-friendly practices in hospitals, clinics, and community health services, including waste reduction, sustainable procurement, and low-carbon technologies</a:t>
                      </a:r>
                      <a:r>
                        <a:rPr lang="en-GB" dirty="0"/>
                        <a:t>.</a:t>
                      </a: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lang="en-GB" dirty="0"/>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lang="en-GB" sz="1600" b="1" dirty="0">
                          <a:latin typeface="+mn-lt"/>
                        </a:rPr>
                        <a:t>Climate resilience</a:t>
                      </a:r>
                      <a:r>
                        <a:rPr lang="en-GB" sz="1600" dirty="0">
                          <a:latin typeface="+mn-lt"/>
                        </a:rPr>
                        <a:t> – Preparing healthcare infrastructure to withstand climate-related challenges, such as heatwaves, flooding, and extreme weather events. </a:t>
                      </a:r>
                      <a:r>
                        <a:rPr lang="da-DK" sz="1600" dirty="0">
                          <a:latin typeface="+mn-lt"/>
                        </a:rPr>
                        <a:t>van Hove et al. (2024)</a:t>
                      </a:r>
                      <a:endParaRPr lang="en-GB" sz="1600" dirty="0">
                        <a:latin typeface="+mn-lt"/>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lang="en-GB" dirty="0"/>
                    </a:p>
                    <a:p>
                      <a:endParaRPr lang="en-GB" dirty="0"/>
                    </a:p>
                  </a:txBody>
                  <a:tcPr/>
                </a:tc>
                <a:tc>
                  <a:txBody>
                    <a:bodyPr/>
                    <a:lstStyle/>
                    <a:p>
                      <a:pPr>
                        <a:lnSpc>
                          <a:spcPct val="150000"/>
                        </a:lnSpc>
                      </a:pPr>
                      <a:r>
                        <a:rPr lang="en-GB" sz="1600" b="1" dirty="0">
                          <a:latin typeface="+mn-lt"/>
                        </a:rPr>
                        <a:t>Smoking (Tobacco Control)</a:t>
                      </a:r>
                    </a:p>
                    <a:p>
                      <a:pPr>
                        <a:lnSpc>
                          <a:spcPct val="150000"/>
                        </a:lnSpc>
                      </a:pPr>
                      <a:r>
                        <a:rPr lang="en-GB" sz="1600" dirty="0">
                          <a:latin typeface="+mn-lt"/>
                        </a:rPr>
                        <a:t>Key legislation aims to reduce smoking rates and protect people from second-hand smoke: Jones et al. (2024)</a:t>
                      </a:r>
                    </a:p>
                    <a:p>
                      <a:endParaRPr lang="en-GB" dirty="0"/>
                    </a:p>
                    <a:p>
                      <a:r>
                        <a:rPr lang="en-GB" sz="1600" b="1" dirty="0">
                          <a:latin typeface="Arial" panose="020B0604020202020204" pitchFamily="34" charset="0"/>
                          <a:cs typeface="Arial" panose="020B0604020202020204" pitchFamily="34" charset="0"/>
                        </a:rPr>
                        <a:t>Obesity (Diet and Nutrition Policies)</a:t>
                      </a:r>
                    </a:p>
                    <a:p>
                      <a:r>
                        <a:rPr lang="en-GB" sz="1600" dirty="0">
                          <a:latin typeface="Arial" panose="020B0604020202020204" pitchFamily="34" charset="0"/>
                          <a:cs typeface="Arial" panose="020B0604020202020204" pitchFamily="34" charset="0"/>
                        </a:rPr>
                        <a:t>Legislation targets unhealthy diets and rising obesity levels:</a:t>
                      </a:r>
                    </a:p>
                    <a:p>
                      <a:r>
                        <a:rPr lang="en-GB" sz="1600" b="1" dirty="0">
                          <a:latin typeface="Arial" panose="020B0604020202020204" pitchFamily="34" charset="0"/>
                          <a:cs typeface="Arial" panose="020B0604020202020204" pitchFamily="34" charset="0"/>
                        </a:rPr>
                        <a:t>Soft Drinks Industry Levy</a:t>
                      </a:r>
                      <a:r>
                        <a:rPr lang="en-GB" sz="1600" dirty="0">
                          <a:latin typeface="Arial" panose="020B0604020202020204" pitchFamily="34" charset="0"/>
                          <a:cs typeface="Arial" panose="020B0604020202020204" pitchFamily="34" charset="0"/>
                        </a:rPr>
                        <a:t> – A tax on sugary drinks to encourage reformulation and reduce sugar consumption. </a:t>
                      </a:r>
                    </a:p>
                    <a:p>
                      <a:r>
                        <a:rPr lang="en-GB" sz="1600" b="1" dirty="0">
                          <a:latin typeface="Arial" panose="020B0604020202020204" pitchFamily="34" charset="0"/>
                          <a:cs typeface="Arial" panose="020B0604020202020204" pitchFamily="34" charset="0"/>
                        </a:rPr>
                        <a:t>Health and Care Act 2022</a:t>
                      </a:r>
                      <a:r>
                        <a:rPr lang="en-GB" sz="1600" dirty="0">
                          <a:latin typeface="Arial" panose="020B0604020202020204" pitchFamily="34" charset="0"/>
                          <a:cs typeface="Arial" panose="020B0604020202020204" pitchFamily="34" charset="0"/>
                        </a:rPr>
                        <a:t> – Includes measures on restricting advertising of unhealthy foods (especially to children). </a:t>
                      </a:r>
                    </a:p>
                    <a:p>
                      <a:r>
                        <a:rPr lang="en-GB" sz="1600" dirty="0">
                          <a:latin typeface="Arial" panose="020B0604020202020204" pitchFamily="34" charset="0"/>
                          <a:cs typeface="Arial" panose="020B0604020202020204" pitchFamily="34" charset="0"/>
                        </a:rPr>
                        <a:t>Calorie labelling requirements for large restaurants and food outlets. </a:t>
                      </a:r>
                      <a:r>
                        <a:rPr lang="fr-FR" sz="1600" dirty="0">
                          <a:latin typeface="Arial" panose="020B0604020202020204" pitchFamily="34" charset="0"/>
                          <a:cs typeface="Arial" panose="020B0604020202020204" pitchFamily="34" charset="0"/>
                        </a:rPr>
                        <a:t>Harris et al. (2025) .</a:t>
                      </a:r>
                      <a:endParaRPr lang="en-GB" sz="1600" dirty="0">
                        <a:latin typeface="Arial" panose="020B0604020202020204" pitchFamily="34" charset="0"/>
                        <a:cs typeface="Arial" panose="020B0604020202020204" pitchFamily="34" charset="0"/>
                      </a:endParaRPr>
                    </a:p>
                    <a:p>
                      <a:endParaRPr lang="en-GB" dirty="0"/>
                    </a:p>
                  </a:txBody>
                  <a:tcPr/>
                </a:tc>
                <a:extLst>
                  <a:ext uri="{0D108BD9-81ED-4DB2-BD59-A6C34878D82A}">
                    <a16:rowId xmlns:a16="http://schemas.microsoft.com/office/drawing/2014/main" val="4022227297"/>
                  </a:ext>
                </a:extLst>
              </a:tr>
            </a:tbl>
          </a:graphicData>
        </a:graphic>
      </p:graphicFrame>
      <p:sp>
        <p:nvSpPr>
          <p:cNvPr id="3" name="TextBox 2">
            <a:extLst>
              <a:ext uri="{FF2B5EF4-FFF2-40B4-BE49-F238E27FC236}">
                <a16:creationId xmlns:a16="http://schemas.microsoft.com/office/drawing/2014/main" id="{AAED17EA-0B89-6892-E245-40BF571CEFEC}"/>
              </a:ext>
            </a:extLst>
          </p:cNvPr>
          <p:cNvSpPr txBox="1"/>
          <p:nvPr/>
        </p:nvSpPr>
        <p:spPr>
          <a:xfrm>
            <a:off x="1996751" y="102637"/>
            <a:ext cx="6316825" cy="427746"/>
          </a:xfrm>
          <a:prstGeom prst="rect">
            <a:avLst/>
          </a:prstGeom>
          <a:noFill/>
        </p:spPr>
        <p:txBody>
          <a:bodyPr wrap="square" rtlCol="0">
            <a:spAutoFit/>
          </a:bodyPr>
          <a:lstStyle/>
          <a:p>
            <a:pPr lvl="0" algn="ctr">
              <a:lnSpc>
                <a:spcPct val="120000"/>
              </a:lnSpc>
            </a:pPr>
            <a:r>
              <a:rPr lang="en-US" sz="2000" b="1" dirty="0">
                <a:solidFill>
                  <a:srgbClr val="004D40"/>
                </a:solidFill>
                <a:latin typeface="+mn-lt"/>
                <a:ea typeface="Poppins"/>
                <a:cs typeface="Poppins"/>
                <a:sym typeface="Poppins"/>
              </a:rPr>
              <a:t>POLICY AND GOVERNANCE</a:t>
            </a:r>
            <a:endParaRPr lang="en-US" sz="2000" dirty="0">
              <a:latin typeface="+mn-lt"/>
            </a:endParaRPr>
          </a:p>
        </p:txBody>
      </p:sp>
    </p:spTree>
    <p:extLst>
      <p:ext uri="{BB962C8B-B14F-4D97-AF65-F5344CB8AC3E}">
        <p14:creationId xmlns:p14="http://schemas.microsoft.com/office/powerpoint/2010/main" val="1475053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19"/>
        <p:cNvGrpSpPr/>
        <p:nvPr/>
      </p:nvGrpSpPr>
      <p:grpSpPr>
        <a:xfrm>
          <a:off x="0" y="0"/>
          <a:ext cx="0" cy="0"/>
          <a:chOff x="0" y="0"/>
          <a:chExt cx="0" cy="0"/>
        </a:xfrm>
      </p:grpSpPr>
      <p:pic>
        <p:nvPicPr>
          <p:cNvPr id="220" name="Google Shape;220;p22" descr="image.png"/>
          <p:cNvPicPr preferRelativeResize="0"/>
          <p:nvPr/>
        </p:nvPicPr>
        <p:blipFill rotWithShape="1">
          <a:blip r:embed="rId3">
            <a:alphaModFix/>
          </a:blip>
          <a:srcRect/>
          <a:stretch/>
        </p:blipFill>
        <p:spPr>
          <a:xfrm>
            <a:off x="-2561254" y="-3761650"/>
            <a:ext cx="14753254" cy="10543592"/>
          </a:xfrm>
          <a:prstGeom prst="rect">
            <a:avLst/>
          </a:prstGeom>
          <a:noFill/>
          <a:ln>
            <a:noFill/>
          </a:ln>
        </p:spPr>
      </p:pic>
      <p:pic>
        <p:nvPicPr>
          <p:cNvPr id="221" name="Google Shape;221;p22" descr="image.png"/>
          <p:cNvPicPr preferRelativeResize="0"/>
          <p:nvPr/>
        </p:nvPicPr>
        <p:blipFill rotWithShape="1">
          <a:blip r:embed="rId4">
            <a:alphaModFix/>
          </a:blip>
          <a:srcRect/>
          <a:stretch/>
        </p:blipFill>
        <p:spPr>
          <a:xfrm>
            <a:off x="7905750" y="76058"/>
            <a:ext cx="4286250" cy="4286250"/>
          </a:xfrm>
          <a:prstGeom prst="rect">
            <a:avLst/>
          </a:prstGeom>
          <a:noFill/>
          <a:ln>
            <a:noFill/>
          </a:ln>
        </p:spPr>
      </p:pic>
      <p:sp>
        <p:nvSpPr>
          <p:cNvPr id="222" name="Google Shape;222;p22"/>
          <p:cNvSpPr txBox="1"/>
          <p:nvPr/>
        </p:nvSpPr>
        <p:spPr>
          <a:xfrm>
            <a:off x="2066730" y="2300876"/>
            <a:ext cx="3774233" cy="395794"/>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Technological Innovation</a:t>
            </a:r>
            <a:endParaRPr dirty="0"/>
          </a:p>
        </p:txBody>
      </p:sp>
      <p:sp>
        <p:nvSpPr>
          <p:cNvPr id="225" name="Google Shape;225;p22"/>
          <p:cNvSpPr txBox="1"/>
          <p:nvPr/>
        </p:nvSpPr>
        <p:spPr>
          <a:xfrm>
            <a:off x="-2238181" y="2931874"/>
            <a:ext cx="4666862" cy="3684085"/>
          </a:xfrm>
          <a:prstGeom prst="rect">
            <a:avLst/>
          </a:prstGeom>
          <a:noFill/>
          <a:ln>
            <a:noFill/>
          </a:ln>
        </p:spPr>
        <p:txBody>
          <a:bodyPr spcFirstLastPara="1" wrap="square" lIns="0" tIns="0" rIns="0" bIns="0" anchor="t" anchorCtr="0">
            <a:spAutoFit/>
          </a:bodyPr>
          <a:lstStyle/>
          <a:p>
            <a:pPr marL="285750" indent="-285750">
              <a:buFont typeface="Wingdings" panose="05000000000000000000" pitchFamily="2" charset="2"/>
              <a:buChar char="Ø"/>
            </a:pPr>
            <a:r>
              <a:rPr lang="en-GB" b="1" dirty="0">
                <a:latin typeface="Arial" panose="020B0604020202020204" pitchFamily="34" charset="0"/>
                <a:cs typeface="Arial" panose="020B0604020202020204" pitchFamily="34" charset="0"/>
              </a:rPr>
              <a:t> Telehealth &amp; Modern Healthcare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Improves access for rural and underserved communities </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Allows patients to receive care remotely </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Saves time and travel</a:t>
            </a:r>
          </a:p>
          <a:p>
            <a:pPr marL="285750" marR="0" lvl="0" indent="-285750" algn="l" rtl="0">
              <a:lnSpc>
                <a:spcPct val="160000"/>
              </a:lnSpc>
              <a:spcBef>
                <a:spcPts val="0"/>
              </a:spcBef>
              <a:spcAft>
                <a:spcPts val="0"/>
              </a:spcAft>
              <a:buFont typeface="Wingdings" panose="05000000000000000000" pitchFamily="2" charset="2"/>
              <a:buChar char="Ø"/>
            </a:pPr>
            <a:endParaRPr lang="en-US" b="1" i="0" u="none" strike="noStrike" cap="none" dirty="0">
              <a:solidFill>
                <a:schemeClr val="tx1"/>
              </a:solidFill>
              <a:latin typeface="Arial" panose="020B0604020202020204" pitchFamily="34" charset="0"/>
              <a:ea typeface="Lato" panose="020F0502020204030203" pitchFamily="34" charset="0"/>
              <a:cs typeface="Arial" panose="020B0604020202020204" pitchFamily="34" charset="0"/>
              <a:sym typeface="Lato"/>
            </a:endParaRPr>
          </a:p>
          <a:p>
            <a:pPr marL="285750" indent="-285750">
              <a:lnSpc>
                <a:spcPct val="150000"/>
              </a:lnSpc>
              <a:buFont typeface="Wingdings" panose="05000000000000000000" pitchFamily="2" charset="2"/>
              <a:buChar char="Ø"/>
            </a:pPr>
            <a:r>
              <a:rPr lang="en-GB" b="1" dirty="0">
                <a:latin typeface="+mn-lt"/>
                <a:cs typeface="Arial" panose="020B0604020202020204" pitchFamily="34" charset="0"/>
              </a:rPr>
              <a:t>Technology in Healthcare</a:t>
            </a:r>
          </a:p>
          <a:p>
            <a:pPr marL="285750" indent="-285750">
              <a:lnSpc>
                <a:spcPct val="150000"/>
              </a:lnSpc>
              <a:buFont typeface="Wingdings" panose="05000000000000000000" pitchFamily="2" charset="2"/>
              <a:buChar char="§"/>
            </a:pPr>
            <a:r>
              <a:rPr lang="en-GB" dirty="0">
                <a:latin typeface="+mn-lt"/>
                <a:cs typeface="Arial" panose="020B0604020202020204" pitchFamily="34" charset="0"/>
              </a:rPr>
              <a:t>Increases efficiency </a:t>
            </a:r>
          </a:p>
          <a:p>
            <a:pPr marL="285750" indent="-285750">
              <a:lnSpc>
                <a:spcPct val="150000"/>
              </a:lnSpc>
              <a:buFont typeface="Wingdings" panose="05000000000000000000" pitchFamily="2" charset="2"/>
              <a:buChar char="§"/>
            </a:pPr>
            <a:r>
              <a:rPr lang="en-GB" dirty="0">
                <a:latin typeface="+mn-lt"/>
                <a:cs typeface="Arial" panose="020B0604020202020204" pitchFamily="34" charset="0"/>
              </a:rPr>
              <a:t>Maintains quality of care </a:t>
            </a:r>
          </a:p>
          <a:p>
            <a:pPr marL="285750" indent="-285750">
              <a:lnSpc>
                <a:spcPct val="150000"/>
              </a:lnSpc>
              <a:buFont typeface="Wingdings" panose="05000000000000000000" pitchFamily="2" charset="2"/>
              <a:buChar char="§"/>
            </a:pPr>
            <a:r>
              <a:rPr lang="en-GB" dirty="0">
                <a:latin typeface="+mn-lt"/>
                <a:cs typeface="Arial" panose="020B0604020202020204" pitchFamily="34" charset="0"/>
              </a:rPr>
              <a:t>Supports faster communication and decision-making. </a:t>
            </a:r>
            <a:r>
              <a:rPr lang="en-GB" dirty="0">
                <a:solidFill>
                  <a:schemeClr val="tx1"/>
                </a:solidFill>
                <a:latin typeface="+mn-lt"/>
                <a:ea typeface="Lato"/>
                <a:cs typeface="Arial" panose="020B0604020202020204" pitchFamily="34" charset="0"/>
                <a:sym typeface="Lato"/>
              </a:rPr>
              <a:t>Hussain et al. (2024) </a:t>
            </a:r>
          </a:p>
          <a:p>
            <a:pPr lvl="0" eaLnBrk="0" fontAlgn="base" hangingPunct="0">
              <a:spcBef>
                <a:spcPct val="0"/>
              </a:spcBef>
              <a:spcAft>
                <a:spcPct val="0"/>
              </a:spcAft>
              <a:buClrTx/>
              <a:buFontTx/>
              <a:buChar char="•"/>
            </a:pPr>
            <a:endParaRPr lang="en-US" altLang="en-US" dirty="0">
              <a:solidFill>
                <a:schemeClr val="tx1"/>
              </a:solidFill>
              <a:latin typeface="Arial" panose="020B0604020202020204" pitchFamily="34" charset="0"/>
            </a:endParaRPr>
          </a:p>
        </p:txBody>
      </p:sp>
      <p:pic>
        <p:nvPicPr>
          <p:cNvPr id="226" name="Google Shape;226;p22" descr="image.png"/>
          <p:cNvPicPr preferRelativeResize="0"/>
          <p:nvPr/>
        </p:nvPicPr>
        <p:blipFill rotWithShape="1">
          <a:blip r:embed="rId5">
            <a:alphaModFix/>
          </a:blip>
          <a:srcRect/>
          <a:stretch/>
        </p:blipFill>
        <p:spPr>
          <a:xfrm>
            <a:off x="8001000" y="171308"/>
            <a:ext cx="4095750" cy="4095750"/>
          </a:xfrm>
          <a:prstGeom prst="rect">
            <a:avLst/>
          </a:prstGeom>
          <a:noFill/>
          <a:ln>
            <a:noFill/>
          </a:ln>
        </p:spPr>
      </p:pic>
      <p:sp>
        <p:nvSpPr>
          <p:cNvPr id="227" name="Google Shape;227;p22"/>
          <p:cNvSpPr txBox="1"/>
          <p:nvPr/>
        </p:nvSpPr>
        <p:spPr>
          <a:xfrm>
            <a:off x="-143259" y="454882"/>
            <a:ext cx="3834104" cy="5539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i="0" u="none" strike="noStrike" cap="none" dirty="0">
                <a:solidFill>
                  <a:srgbClr val="004D40"/>
                </a:solidFill>
                <a:latin typeface="Poppins"/>
                <a:ea typeface="Poppins"/>
                <a:cs typeface="Poppins"/>
                <a:sym typeface="Poppins"/>
              </a:rPr>
              <a:t>SERVICE DELIVERY</a:t>
            </a:r>
            <a:endParaRPr dirty="0"/>
          </a:p>
        </p:txBody>
      </p:sp>
      <p:sp>
        <p:nvSpPr>
          <p:cNvPr id="228" name="Google Shape;228;p22"/>
          <p:cNvSpPr/>
          <p:nvPr/>
        </p:nvSpPr>
        <p:spPr>
          <a:xfrm>
            <a:off x="-422988" y="523101"/>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052" name="Picture 4" descr="Three Aspects of Health and Healing: The Biopsychosocial Model in Medicine  | Department of Surgery | Washington University in St. Louis">
            <a:extLst>
              <a:ext uri="{FF2B5EF4-FFF2-40B4-BE49-F238E27FC236}">
                <a16:creationId xmlns:a16="http://schemas.microsoft.com/office/drawing/2014/main" id="{8CF4D825-B6CC-5BDD-5493-CA40737BFFE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53846" y="731881"/>
            <a:ext cx="1527917" cy="90899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1BC5891-FE19-46EC-DD49-13BD1B8230C0}"/>
              </a:ext>
            </a:extLst>
          </p:cNvPr>
          <p:cNvSpPr txBox="1"/>
          <p:nvPr/>
        </p:nvSpPr>
        <p:spPr>
          <a:xfrm>
            <a:off x="2620347" y="2696670"/>
            <a:ext cx="4023239" cy="3607206"/>
          </a:xfrm>
          <a:prstGeom prst="rect">
            <a:avLst/>
          </a:prstGeom>
          <a:noFill/>
        </p:spPr>
        <p:txBody>
          <a:bodyPr wrap="square" rtlCol="0">
            <a:spAutoFit/>
          </a:bodyPr>
          <a:lstStyle/>
          <a:p>
            <a:pPr lvl="0" eaLnBrk="0" fontAlgn="base" hangingPunct="0">
              <a:lnSpc>
                <a:spcPct val="150000"/>
              </a:lnSpc>
              <a:spcBef>
                <a:spcPct val="0"/>
              </a:spcBef>
              <a:spcAft>
                <a:spcPct val="0"/>
              </a:spcAft>
              <a:buClrTx/>
              <a:buFontTx/>
              <a:buChar char="•"/>
            </a:pPr>
            <a:r>
              <a:rPr lang="en-US" b="1" dirty="0">
                <a:solidFill>
                  <a:schemeClr val="tx1"/>
                </a:solidFill>
                <a:latin typeface="Lato" panose="020F0502020204030203" pitchFamily="34" charset="0"/>
                <a:ea typeface="Lato" panose="020F0502020204030203" pitchFamily="34" charset="0"/>
                <a:cs typeface="Lato" panose="020F0502020204030203" pitchFamily="34" charset="0"/>
              </a:rPr>
              <a:t>Biopsychosocial Model</a:t>
            </a:r>
            <a:r>
              <a:rPr lang="en-US" dirty="0">
                <a:solidFill>
                  <a:schemeClr val="tx1"/>
                </a:solidFill>
                <a:latin typeface="Lato" panose="020F0502020204030203" pitchFamily="34" charset="0"/>
                <a:ea typeface="Lato" panose="020F0502020204030203" pitchFamily="34" charset="0"/>
                <a:cs typeface="Lato" panose="020F0502020204030203" pitchFamily="34" charset="0"/>
              </a:rPr>
              <a:t>:  </a:t>
            </a:r>
            <a:r>
              <a:rPr lang="en-US" altLang="en-US" dirty="0">
                <a:solidFill>
                  <a:schemeClr val="tx1"/>
                </a:solidFill>
                <a:latin typeface="Arial" panose="020B0604020202020204" pitchFamily="34" charset="0"/>
              </a:rPr>
              <a:t>Biological (body) </a:t>
            </a:r>
          </a:p>
          <a:p>
            <a:pPr lvl="0" eaLnBrk="0" fontAlgn="base" hangingPunct="0">
              <a:lnSpc>
                <a:spcPct val="150000"/>
              </a:lnSpc>
              <a:spcBef>
                <a:spcPct val="0"/>
              </a:spcBef>
              <a:spcAft>
                <a:spcPct val="0"/>
              </a:spcAft>
              <a:buClrTx/>
              <a:buFontTx/>
              <a:buChar char="•"/>
            </a:pPr>
            <a:r>
              <a:rPr lang="en-US" altLang="en-US" dirty="0">
                <a:solidFill>
                  <a:schemeClr val="tx1"/>
                </a:solidFill>
                <a:latin typeface="Arial" panose="020B0604020202020204" pitchFamily="34" charset="0"/>
              </a:rPr>
              <a:t>Psychological (mind) </a:t>
            </a:r>
          </a:p>
          <a:p>
            <a:pPr lvl="0" eaLnBrk="0" fontAlgn="base" hangingPunct="0">
              <a:lnSpc>
                <a:spcPct val="150000"/>
              </a:lnSpc>
              <a:spcBef>
                <a:spcPct val="0"/>
              </a:spcBef>
              <a:spcAft>
                <a:spcPct val="0"/>
              </a:spcAft>
              <a:buClrTx/>
              <a:buFontTx/>
              <a:buChar char="•"/>
            </a:pPr>
            <a:r>
              <a:rPr lang="en-US" altLang="en-US" dirty="0">
                <a:solidFill>
                  <a:schemeClr val="tx1"/>
                </a:solidFill>
                <a:latin typeface="Arial" panose="020B0604020202020204" pitchFamily="34" charset="0"/>
              </a:rPr>
              <a:t>Social factors (lifestyle) </a:t>
            </a:r>
          </a:p>
          <a:p>
            <a:pPr lvl="0" eaLnBrk="0" fontAlgn="base" hangingPunct="0">
              <a:lnSpc>
                <a:spcPct val="150000"/>
              </a:lnSpc>
              <a:spcBef>
                <a:spcPct val="0"/>
              </a:spcBef>
              <a:spcAft>
                <a:spcPct val="0"/>
              </a:spcAft>
              <a:buClrTx/>
              <a:buFontTx/>
              <a:buChar char="•"/>
            </a:pPr>
            <a:r>
              <a:rPr lang="en-US" altLang="en-US" dirty="0">
                <a:solidFill>
                  <a:schemeClr val="tx1"/>
                </a:solidFill>
                <a:latin typeface="Arial" panose="020B0604020202020204" pitchFamily="34" charset="0"/>
              </a:rPr>
              <a:t>Provides more complete and balanced care </a:t>
            </a:r>
          </a:p>
          <a:p>
            <a:pPr lvl="0" eaLnBrk="0" fontAlgn="base" hangingPunct="0">
              <a:lnSpc>
                <a:spcPct val="150000"/>
              </a:lnSpc>
              <a:spcBef>
                <a:spcPct val="0"/>
              </a:spcBef>
              <a:spcAft>
                <a:spcPct val="0"/>
              </a:spcAft>
              <a:buClrTx/>
              <a:buFontTx/>
              <a:buChar char="•"/>
            </a:pPr>
            <a:r>
              <a:rPr lang="en-US" altLang="en-US" dirty="0">
                <a:solidFill>
                  <a:schemeClr val="tx1"/>
                </a:solidFill>
                <a:latin typeface="Arial" panose="020B0604020202020204" pitchFamily="34" charset="0"/>
              </a:rPr>
              <a:t>Used in telehealth for integrated support </a:t>
            </a:r>
          </a:p>
          <a:p>
            <a:pPr lvl="0" eaLnBrk="0" fontAlgn="base" hangingPunct="0">
              <a:lnSpc>
                <a:spcPct val="150000"/>
              </a:lnSpc>
              <a:spcBef>
                <a:spcPct val="0"/>
              </a:spcBef>
              <a:spcAft>
                <a:spcPct val="0"/>
              </a:spcAft>
              <a:buClrTx/>
              <a:buFontTx/>
              <a:buChar char="•"/>
            </a:pPr>
            <a:endParaRPr lang="en-US" altLang="en-US" dirty="0">
              <a:solidFill>
                <a:schemeClr val="tx1"/>
              </a:solidFill>
              <a:latin typeface="Arial" panose="020B0604020202020204" pitchFamily="34" charset="0"/>
            </a:endParaRPr>
          </a:p>
          <a:p>
            <a:pPr>
              <a:lnSpc>
                <a:spcPct val="150000"/>
              </a:lnSpc>
            </a:pPr>
            <a:r>
              <a:rPr lang="en-GB" b="1" dirty="0"/>
              <a:t>Chronic Care Model (CCM)</a:t>
            </a:r>
          </a:p>
          <a:p>
            <a:pPr>
              <a:lnSpc>
                <a:spcPct val="150000"/>
              </a:lnSpc>
            </a:pPr>
            <a:r>
              <a:rPr lang="en-GB" dirty="0"/>
              <a:t>Focuses on long-term conditions </a:t>
            </a:r>
          </a:p>
          <a:p>
            <a:pPr>
              <a:lnSpc>
                <a:spcPct val="150000"/>
              </a:lnSpc>
            </a:pPr>
            <a:r>
              <a:rPr lang="en-GB" dirty="0"/>
              <a:t>Uses technology like remote monitoring </a:t>
            </a:r>
          </a:p>
          <a:p>
            <a:pPr>
              <a:lnSpc>
                <a:spcPct val="150000"/>
              </a:lnSpc>
            </a:pPr>
            <a:r>
              <a:rPr lang="en-GB" dirty="0"/>
              <a:t>Prevents problems early (proactive care) </a:t>
            </a:r>
          </a:p>
          <a:p>
            <a:pPr>
              <a:lnSpc>
                <a:spcPct val="150000"/>
              </a:lnSpc>
            </a:pPr>
            <a:r>
              <a:rPr lang="en-GB" dirty="0"/>
              <a:t>Keeps care patient-focused</a:t>
            </a:r>
          </a:p>
        </p:txBody>
      </p:sp>
      <p:sp>
        <p:nvSpPr>
          <p:cNvPr id="5" name="TextBox 4">
            <a:extLst>
              <a:ext uri="{FF2B5EF4-FFF2-40B4-BE49-F238E27FC236}">
                <a16:creationId xmlns:a16="http://schemas.microsoft.com/office/drawing/2014/main" id="{3BF0C88F-8C83-FBAF-9B00-02FDF519C7EA}"/>
              </a:ext>
            </a:extLst>
          </p:cNvPr>
          <p:cNvSpPr txBox="1"/>
          <p:nvPr/>
        </p:nvSpPr>
        <p:spPr>
          <a:xfrm>
            <a:off x="7474887" y="4362308"/>
            <a:ext cx="3885811" cy="2112630"/>
          </a:xfrm>
          <a:prstGeom prst="rect">
            <a:avLst/>
          </a:prstGeom>
          <a:noFill/>
        </p:spPr>
        <p:txBody>
          <a:bodyPr wrap="square" rtlCol="0">
            <a:spAutoFit/>
          </a:bodyPr>
          <a:lstStyle/>
          <a:p>
            <a:pPr marL="285750" indent="-285750">
              <a:buFont typeface="Wingdings" panose="05000000000000000000" pitchFamily="2" charset="2"/>
              <a:buChar char="Ø"/>
            </a:pPr>
            <a:r>
              <a:rPr lang="en-GB" sz="1600" b="1" dirty="0">
                <a:latin typeface="Arial" panose="020B0604020202020204" pitchFamily="34" charset="0"/>
                <a:cs typeface="Arial" panose="020B0604020202020204" pitchFamily="34" charset="0"/>
              </a:rPr>
              <a:t>Holistic Care</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Focuses on the whole person </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Includes: </a:t>
            </a:r>
          </a:p>
          <a:p>
            <a:pPr marL="285750" lvl="1"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Physical health </a:t>
            </a:r>
          </a:p>
          <a:p>
            <a:pPr marL="285750" lvl="1"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Mental health </a:t>
            </a:r>
          </a:p>
          <a:p>
            <a:pPr marL="285750" lvl="1"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Nutrition </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Patient-centred approach</a:t>
            </a:r>
          </a:p>
          <a:p>
            <a:pPr marL="285750" indent="-285750">
              <a:lnSpc>
                <a:spcPct val="160000"/>
              </a:lnSpc>
              <a:buFont typeface="Wingdings" panose="05000000000000000000" pitchFamily="2" charset="2"/>
              <a:buChar char="§"/>
            </a:pPr>
            <a:r>
              <a:rPr lang="en-US" dirty="0">
                <a:solidFill>
                  <a:schemeClr val="tx1"/>
                </a:solidFill>
                <a:latin typeface="Lato" panose="020F0502020204030203" pitchFamily="34" charset="0"/>
                <a:ea typeface="Lato" panose="020F0502020204030203" pitchFamily="34" charset="0"/>
                <a:cs typeface="Lato" panose="020F0502020204030203" pitchFamily="34" charset="0"/>
                <a:sym typeface="Lato"/>
              </a:rPr>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32"/>
        <p:cNvGrpSpPr/>
        <p:nvPr/>
      </p:nvGrpSpPr>
      <p:grpSpPr>
        <a:xfrm>
          <a:off x="0" y="0"/>
          <a:ext cx="0" cy="0"/>
          <a:chOff x="0" y="0"/>
          <a:chExt cx="0" cy="0"/>
        </a:xfrm>
      </p:grpSpPr>
      <p:pic>
        <p:nvPicPr>
          <p:cNvPr id="233" name="Google Shape;233;p23"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36" name="Google Shape;236;p23"/>
          <p:cNvSpPr txBox="1"/>
          <p:nvPr/>
        </p:nvSpPr>
        <p:spPr>
          <a:xfrm>
            <a:off x="1412553" y="2614326"/>
            <a:ext cx="2540187" cy="387798"/>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Promotion</a:t>
            </a:r>
            <a:endParaRPr dirty="0"/>
          </a:p>
        </p:txBody>
      </p:sp>
      <p:sp>
        <p:nvSpPr>
          <p:cNvPr id="237" name="Google Shape;237;p23"/>
          <p:cNvSpPr txBox="1"/>
          <p:nvPr/>
        </p:nvSpPr>
        <p:spPr>
          <a:xfrm>
            <a:off x="240305" y="3002124"/>
            <a:ext cx="5680639" cy="3447098"/>
          </a:xfrm>
          <a:prstGeom prst="rect">
            <a:avLst/>
          </a:prstGeom>
          <a:noFill/>
          <a:ln>
            <a:noFill/>
          </a:ln>
        </p:spPr>
        <p:txBody>
          <a:bodyPr spcFirstLastPara="1" wrap="square" lIns="0" tIns="0" rIns="0" bIns="0" anchor="t" anchorCtr="0">
            <a:spAutoFit/>
          </a:bodyPr>
          <a:lstStyle/>
          <a:p>
            <a:pPr marL="285750" lvl="0" indent="-285750" algn="ctr">
              <a:lnSpc>
                <a:spcPct val="160000"/>
              </a:lnSpc>
              <a:buFont typeface="Wingdings" panose="05000000000000000000" pitchFamily="2" charset="2"/>
              <a:buChar char="Ø"/>
            </a:pPr>
            <a:r>
              <a:rPr lang="en-GB" dirty="0"/>
              <a:t>Campaigns promoting healthy eating and regular exercise help reduce chronic diseases (</a:t>
            </a:r>
            <a:r>
              <a:rPr lang="en-GB" dirty="0" err="1"/>
              <a:t>Lakioti</a:t>
            </a:r>
            <a:r>
              <a:rPr lang="en-GB" dirty="0"/>
              <a:t> et al., 2025) by encouraging people to adopt healthier lifestyles and prevent illness. Health promotion focuses on improving overall wellbeing through better diet and increased physical activity.</a:t>
            </a:r>
          </a:p>
          <a:p>
            <a:pPr marL="285750" lvl="0" indent="-285750" algn="ctr">
              <a:lnSpc>
                <a:spcPct val="160000"/>
              </a:lnSpc>
              <a:buFont typeface="Wingdings" panose="05000000000000000000" pitchFamily="2" charset="2"/>
              <a:buChar char="Ø"/>
            </a:pPr>
            <a:r>
              <a:rPr lang="en-GB" dirty="0"/>
              <a:t> For example, the </a:t>
            </a:r>
            <a:r>
              <a:rPr lang="en-GB" b="1" dirty="0"/>
              <a:t>Change4Life</a:t>
            </a:r>
            <a:r>
              <a:rPr lang="en-GB" dirty="0"/>
              <a:t> campaign supports individuals in making healthier choices by promoting balanced diets and daily exercise, often using digital tools to track progress. These efforts help lower obesity rates and reduce the risk of conditions such as </a:t>
            </a:r>
            <a:r>
              <a:rPr lang="en-GB" b="1" dirty="0"/>
              <a:t>Type 2 Diabetes</a:t>
            </a:r>
            <a:r>
              <a:rPr lang="en-GB" dirty="0"/>
              <a:t>, leading to better long-term health outcomes.</a:t>
            </a:r>
            <a:endParaRPr dirty="0">
              <a:solidFill>
                <a:schemeClr val="tx1"/>
              </a:solidFill>
              <a:latin typeface="Lato" panose="020F0502020204030203" pitchFamily="34" charset="0"/>
              <a:ea typeface="Lato" panose="020F0502020204030203" pitchFamily="34" charset="0"/>
              <a:cs typeface="Lato" panose="020F0502020204030203" pitchFamily="34" charset="0"/>
            </a:endParaRPr>
          </a:p>
        </p:txBody>
      </p:sp>
      <p:sp>
        <p:nvSpPr>
          <p:cNvPr id="238" name="Google Shape;238;p23"/>
          <p:cNvSpPr txBox="1"/>
          <p:nvPr/>
        </p:nvSpPr>
        <p:spPr>
          <a:xfrm>
            <a:off x="8332237" y="2946143"/>
            <a:ext cx="2910299" cy="387798"/>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Environment</a:t>
            </a:r>
            <a:endParaRPr dirty="0"/>
          </a:p>
        </p:txBody>
      </p:sp>
      <p:sp>
        <p:nvSpPr>
          <p:cNvPr id="239" name="Google Shape;239;p23"/>
          <p:cNvSpPr txBox="1"/>
          <p:nvPr/>
        </p:nvSpPr>
        <p:spPr>
          <a:xfrm>
            <a:off x="6611409" y="3610496"/>
            <a:ext cx="5191125" cy="2262158"/>
          </a:xfrm>
          <a:prstGeom prst="rect">
            <a:avLst/>
          </a:prstGeom>
          <a:noFill/>
          <a:ln>
            <a:noFill/>
          </a:ln>
        </p:spPr>
        <p:txBody>
          <a:bodyPr spcFirstLastPara="1" wrap="square" lIns="0" tIns="0" rIns="0" bIns="0" anchor="t" anchorCtr="0">
            <a:spAutoFit/>
          </a:bodyPr>
          <a:lstStyle/>
          <a:p>
            <a:pPr lvl="0" algn="ctr">
              <a:lnSpc>
                <a:spcPct val="150000"/>
              </a:lnSpc>
            </a:pPr>
            <a:r>
              <a:rPr lang="en-GB" dirty="0">
                <a:latin typeface="+mn-lt"/>
              </a:rPr>
              <a:t>Clean air and proper sanitation are essential for good health and key components of Sustainable Development Goal 3, which focuses on well-being (</a:t>
            </a:r>
            <a:r>
              <a:rPr lang="en-GB" dirty="0" err="1">
                <a:latin typeface="+mn-lt"/>
              </a:rPr>
              <a:t>Kandwal</a:t>
            </a:r>
            <a:r>
              <a:rPr lang="en-GB" dirty="0">
                <a:latin typeface="+mn-lt"/>
              </a:rPr>
              <a:t> et al., 2024). Environmental policies aim to reduce health risks caused by pollution and poor living conditions. For example, the </a:t>
            </a:r>
            <a:r>
              <a:rPr lang="en-GB" b="1" dirty="0">
                <a:latin typeface="+mn-lt"/>
              </a:rPr>
              <a:t>Clean Air Strategy</a:t>
            </a:r>
            <a:r>
              <a:rPr lang="en-GB" dirty="0">
                <a:latin typeface="+mn-lt"/>
              </a:rPr>
              <a:t> aims to reduce air pollution in cities by introducing Low Emission Zones, which restrict high-polluting vehicles. </a:t>
            </a:r>
            <a:r>
              <a:rPr lang="en-US" b="0" i="0" u="none" strike="noStrike" cap="none" dirty="0" err="1">
                <a:solidFill>
                  <a:schemeClr val="tx1"/>
                </a:solidFill>
                <a:latin typeface="+mn-lt"/>
                <a:ea typeface="Lato" panose="020F0502020204030203" pitchFamily="34" charset="0"/>
                <a:cs typeface="Lato" panose="020F0502020204030203" pitchFamily="34" charset="0"/>
                <a:sym typeface="Lato"/>
              </a:rPr>
              <a:t>Kandwal</a:t>
            </a:r>
            <a:r>
              <a:rPr lang="en-US" b="0" i="0" u="none" strike="noStrike" cap="none" dirty="0">
                <a:solidFill>
                  <a:schemeClr val="tx1"/>
                </a:solidFill>
                <a:latin typeface="+mn-lt"/>
                <a:ea typeface="Lato" panose="020F0502020204030203" pitchFamily="34" charset="0"/>
                <a:cs typeface="Lato" panose="020F0502020204030203" pitchFamily="34" charset="0"/>
                <a:sym typeface="Lato"/>
              </a:rPr>
              <a:t> et al. (2024).</a:t>
            </a:r>
            <a:endParaRPr dirty="0">
              <a:solidFill>
                <a:schemeClr val="tx1"/>
              </a:solidFill>
              <a:latin typeface="+mn-lt"/>
              <a:ea typeface="Lato" panose="020F0502020204030203" pitchFamily="34" charset="0"/>
              <a:cs typeface="Lato" panose="020F0502020204030203" pitchFamily="34" charset="0"/>
            </a:endParaRPr>
          </a:p>
        </p:txBody>
      </p:sp>
      <p:pic>
        <p:nvPicPr>
          <p:cNvPr id="240" name="Google Shape;240;p23" descr="image.png"/>
          <p:cNvPicPr preferRelativeResize="0"/>
          <p:nvPr/>
        </p:nvPicPr>
        <p:blipFill rotWithShape="1">
          <a:blip r:embed="rId4">
            <a:alphaModFix/>
          </a:blip>
          <a:srcRect/>
          <a:stretch/>
        </p:blipFill>
        <p:spPr>
          <a:xfrm>
            <a:off x="74644" y="529212"/>
            <a:ext cx="5191125" cy="2085114"/>
          </a:xfrm>
          <a:prstGeom prst="rect">
            <a:avLst/>
          </a:prstGeom>
          <a:noFill/>
          <a:ln>
            <a:noFill/>
          </a:ln>
        </p:spPr>
      </p:pic>
      <p:sp>
        <p:nvSpPr>
          <p:cNvPr id="241" name="Google Shape;241;p23"/>
          <p:cNvSpPr txBox="1"/>
          <p:nvPr/>
        </p:nvSpPr>
        <p:spPr>
          <a:xfrm>
            <a:off x="1350185" y="30324"/>
            <a:ext cx="3460880" cy="333569"/>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1800" b="1" i="0" u="none" strike="noStrike" cap="none" dirty="0">
                <a:solidFill>
                  <a:srgbClr val="004D40"/>
                </a:solidFill>
                <a:latin typeface="Poppins"/>
                <a:ea typeface="Poppins"/>
                <a:cs typeface="Poppins"/>
                <a:sym typeface="Poppins"/>
              </a:rPr>
              <a:t>PUBLIC HEALTH INITIATIVES</a:t>
            </a:r>
            <a:endParaRPr sz="1800" dirty="0"/>
          </a:p>
        </p:txBody>
      </p:sp>
      <p:sp>
        <p:nvSpPr>
          <p:cNvPr id="242" name="Google Shape;242;p23"/>
          <p:cNvSpPr/>
          <p:nvPr/>
        </p:nvSpPr>
        <p:spPr>
          <a:xfrm>
            <a:off x="1114156" y="62982"/>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43" name="Google Shape;243;p23"/>
          <p:cNvPicPr preferRelativeResize="0"/>
          <p:nvPr/>
        </p:nvPicPr>
        <p:blipFill>
          <a:blip r:embed="rId5">
            <a:alphaModFix/>
          </a:blip>
          <a:stretch>
            <a:fillRect/>
          </a:stretch>
        </p:blipFill>
        <p:spPr>
          <a:xfrm>
            <a:off x="6814142" y="88642"/>
            <a:ext cx="5303213" cy="285750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47"/>
        <p:cNvGrpSpPr/>
        <p:nvPr/>
      </p:nvGrpSpPr>
      <p:grpSpPr>
        <a:xfrm>
          <a:off x="0" y="0"/>
          <a:ext cx="0" cy="0"/>
          <a:chOff x="0" y="0"/>
          <a:chExt cx="0" cy="0"/>
        </a:xfrm>
      </p:grpSpPr>
      <p:sp>
        <p:nvSpPr>
          <p:cNvPr id="249" name="Google Shape;249;p24"/>
          <p:cNvSpPr txBox="1"/>
          <p:nvPr/>
        </p:nvSpPr>
        <p:spPr>
          <a:xfrm>
            <a:off x="1603310" y="1238104"/>
            <a:ext cx="5300662" cy="3199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100" b="1" i="0" u="none" strike="noStrike" cap="none" dirty="0">
                <a:solidFill>
                  <a:srgbClr val="004D40"/>
                </a:solidFill>
                <a:latin typeface="Poppins"/>
                <a:ea typeface="Poppins"/>
                <a:cs typeface="Poppins"/>
                <a:sym typeface="Poppins"/>
              </a:rPr>
              <a:t>Social Justice in Health</a:t>
            </a:r>
            <a:endParaRPr dirty="0"/>
          </a:p>
        </p:txBody>
      </p:sp>
      <p:sp>
        <p:nvSpPr>
          <p:cNvPr id="250" name="Google Shape;250;p24"/>
          <p:cNvSpPr txBox="1"/>
          <p:nvPr/>
        </p:nvSpPr>
        <p:spPr>
          <a:xfrm>
            <a:off x="1" y="1640900"/>
            <a:ext cx="7393250" cy="5318379"/>
          </a:xfrm>
          <a:prstGeom prst="rect">
            <a:avLst/>
          </a:prstGeom>
          <a:noFill/>
          <a:ln>
            <a:noFill/>
          </a:ln>
        </p:spPr>
        <p:txBody>
          <a:bodyPr spcFirstLastPara="1" wrap="square" lIns="0" tIns="0" rIns="0" bIns="0" anchor="t" anchorCtr="0">
            <a:spAutoFit/>
          </a:bodyPr>
          <a:lstStyle/>
          <a:p>
            <a:pPr marL="285750" lvl="0" indent="-285750">
              <a:lnSpc>
                <a:spcPct val="160000"/>
              </a:lnSpc>
              <a:buFont typeface="Wingdings" panose="05000000000000000000" pitchFamily="2" charset="2"/>
              <a:buChar char="Ø"/>
            </a:pPr>
            <a:r>
              <a:rPr lang="en-GB" dirty="0">
                <a:latin typeface="Arial" panose="020B0604020202020204" pitchFamily="34" charset="0"/>
                <a:cs typeface="Arial" panose="020B0604020202020204" pitchFamily="34" charset="0"/>
              </a:rPr>
              <a:t>Disparities in healthcare persist due to differences in income, location, and education, which affect access to services and health outcomes. Dine and Dany (2024) emphasise that strong ethical governance is needed to reduce these inequalities by ensuring fair distribution of services, supporting vulnerable groups, and promoting universal access to care.</a:t>
            </a:r>
            <a:endParaRPr lang="en-US" dirty="0">
              <a:solidFill>
                <a:schemeClr val="tx1"/>
              </a:solidFill>
              <a:latin typeface="Arial" panose="020B0604020202020204" pitchFamily="34" charset="0"/>
              <a:ea typeface="Lato"/>
              <a:cs typeface="Arial" panose="020B0604020202020204" pitchFamily="34" charset="0"/>
              <a:sym typeface="Lato"/>
            </a:endParaRPr>
          </a:p>
          <a:p>
            <a:pPr marL="285750" indent="-285750">
              <a:lnSpc>
                <a:spcPct val="160000"/>
              </a:lnSpc>
              <a:buFont typeface="Wingdings" panose="05000000000000000000" pitchFamily="2" charset="2"/>
              <a:buChar char="Ø"/>
            </a:pPr>
            <a:r>
              <a:rPr lang="en-GB" dirty="0">
                <a:latin typeface="Arial" panose="020B0604020202020204" pitchFamily="34" charset="0"/>
                <a:cs typeface="Arial" panose="020B0604020202020204" pitchFamily="34" charset="0"/>
              </a:rPr>
              <a:t>In England, </a:t>
            </a:r>
            <a:r>
              <a:rPr lang="en-GB" b="1" dirty="0">
                <a:latin typeface="Arial" panose="020B0604020202020204" pitchFamily="34" charset="0"/>
                <a:cs typeface="Arial" panose="020B0604020202020204" pitchFamily="34" charset="0"/>
              </a:rPr>
              <a:t>NHS Integrated Care Systems</a:t>
            </a:r>
            <a:r>
              <a:rPr lang="en-GB" dirty="0">
                <a:latin typeface="Arial" panose="020B0604020202020204" pitchFamily="34" charset="0"/>
                <a:cs typeface="Arial" panose="020B0604020202020204" pitchFamily="34" charset="0"/>
              </a:rPr>
              <a:t> bring together the NHS, local councils, and community organisations to tackle health inequalities. One key initiative, Core20PLUS5, focuses on the most deprived 20% of the population to improve access to services, including maternity and mental health care. </a:t>
            </a:r>
            <a:endParaRPr lang="en-US" dirty="0">
              <a:solidFill>
                <a:schemeClr val="tx1"/>
              </a:solidFill>
              <a:latin typeface="Arial" panose="020B0604020202020204" pitchFamily="34" charset="0"/>
              <a:cs typeface="Arial" panose="020B0604020202020204" pitchFamily="34" charset="0"/>
            </a:endParaRPr>
          </a:p>
          <a:p>
            <a:pPr marL="285750" indent="-285750">
              <a:lnSpc>
                <a:spcPct val="160000"/>
              </a:lnSpc>
              <a:buFont typeface="Wingdings" panose="05000000000000000000" pitchFamily="2" charset="2"/>
              <a:buChar char="Ø"/>
            </a:pPr>
            <a:endParaRPr lang="en-GB" dirty="0">
              <a:solidFill>
                <a:schemeClr val="tx1"/>
              </a:solidFill>
              <a:latin typeface="Arial" panose="020B0604020202020204" pitchFamily="34" charset="0"/>
              <a:ea typeface="Lato"/>
              <a:cs typeface="Arial" panose="020B0604020202020204" pitchFamily="34" charset="0"/>
              <a:sym typeface="Lato"/>
            </a:endParaRPr>
          </a:p>
          <a:p>
            <a:pPr marL="285750" indent="-285750">
              <a:lnSpc>
                <a:spcPct val="160000"/>
              </a:lnSpc>
              <a:buFont typeface="Wingdings" panose="05000000000000000000" pitchFamily="2" charset="2"/>
              <a:buChar char="Ø"/>
            </a:pPr>
            <a:r>
              <a:rPr lang="en-GB" dirty="0">
                <a:latin typeface="Arial" panose="020B0604020202020204" pitchFamily="34" charset="0"/>
                <a:cs typeface="Arial" panose="020B0604020202020204" pitchFamily="34" charset="0"/>
              </a:rPr>
              <a:t>Additionally, </a:t>
            </a:r>
            <a:r>
              <a:rPr lang="en-GB" b="1" dirty="0">
                <a:latin typeface="Arial" panose="020B0604020202020204" pitchFamily="34" charset="0"/>
                <a:cs typeface="Arial" panose="020B0604020202020204" pitchFamily="34" charset="0"/>
              </a:rPr>
              <a:t>Social Prescribing</a:t>
            </a:r>
            <a:r>
              <a:rPr lang="en-GB" dirty="0">
                <a:latin typeface="Arial" panose="020B0604020202020204" pitchFamily="34" charset="0"/>
                <a:cs typeface="Arial" panose="020B0604020202020204" pitchFamily="34" charset="0"/>
              </a:rPr>
              <a:t> provides universal support by linking patients to community services like housing assistance or exercise programmes through trained link workers, ensuring vulnerable individuals receive holistic care regardless of their financial situation.</a:t>
            </a:r>
          </a:p>
          <a:p>
            <a:pPr marL="171450" indent="-171450">
              <a:lnSpc>
                <a:spcPct val="160000"/>
              </a:lnSpc>
              <a:buFont typeface="Arial" panose="020B0604020202020204" pitchFamily="34" charset="0"/>
              <a:buChar char="•"/>
            </a:pPr>
            <a:endParaRPr lang="en-GB" sz="1000" dirty="0">
              <a:solidFill>
                <a:schemeClr val="tx1"/>
              </a:solidFill>
            </a:endParaRPr>
          </a:p>
          <a:p>
            <a:pPr marL="171450" marR="0" lvl="0" indent="-171450" algn="l" rtl="0">
              <a:lnSpc>
                <a:spcPct val="160000"/>
              </a:lnSpc>
              <a:spcBef>
                <a:spcPts val="0"/>
              </a:spcBef>
              <a:spcAft>
                <a:spcPts val="0"/>
              </a:spcAft>
              <a:buFont typeface="Arial" panose="020B0604020202020204" pitchFamily="34" charset="0"/>
              <a:buChar char="•"/>
            </a:pPr>
            <a:endParaRPr sz="1000" dirty="0">
              <a:solidFill>
                <a:schemeClr val="tx1"/>
              </a:solidFill>
            </a:endParaRPr>
          </a:p>
        </p:txBody>
      </p:sp>
      <p:sp>
        <p:nvSpPr>
          <p:cNvPr id="258" name="Google Shape;258;p24"/>
          <p:cNvSpPr txBox="1"/>
          <p:nvPr/>
        </p:nvSpPr>
        <p:spPr>
          <a:xfrm>
            <a:off x="1190625" y="391886"/>
            <a:ext cx="4379751" cy="5539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3000" b="1" i="0" u="none" strike="noStrike" cap="none">
                <a:solidFill>
                  <a:srgbClr val="004D40"/>
                </a:solidFill>
                <a:latin typeface="Poppins"/>
                <a:ea typeface="Poppins"/>
                <a:cs typeface="Poppins"/>
                <a:sym typeface="Poppins"/>
              </a:rPr>
              <a:t>EQUITY AND ACCESS</a:t>
            </a:r>
            <a:endParaRPr/>
          </a:p>
        </p:txBody>
      </p:sp>
      <p:sp>
        <p:nvSpPr>
          <p:cNvPr id="259" name="Google Shape;259;p24"/>
          <p:cNvSpPr/>
          <p:nvPr/>
        </p:nvSpPr>
        <p:spPr>
          <a:xfrm>
            <a:off x="762000" y="571500"/>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60" name="Google Shape;260;p24"/>
          <p:cNvPicPr preferRelativeResize="0"/>
          <p:nvPr/>
        </p:nvPicPr>
        <p:blipFill>
          <a:blip r:embed="rId3">
            <a:alphaModFix/>
          </a:blip>
          <a:stretch>
            <a:fillRect/>
          </a:stretch>
        </p:blipFill>
        <p:spPr>
          <a:xfrm>
            <a:off x="7393251" y="0"/>
            <a:ext cx="4798749" cy="479874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64"/>
        <p:cNvGrpSpPr/>
        <p:nvPr/>
      </p:nvGrpSpPr>
      <p:grpSpPr>
        <a:xfrm>
          <a:off x="0" y="0"/>
          <a:ext cx="0" cy="0"/>
          <a:chOff x="0" y="0"/>
          <a:chExt cx="0" cy="0"/>
        </a:xfrm>
      </p:grpSpPr>
      <p:pic>
        <p:nvPicPr>
          <p:cNvPr id="265" name="Google Shape;265;p25"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66" name="Google Shape;266;p25"/>
          <p:cNvSpPr/>
          <p:nvPr/>
        </p:nvSpPr>
        <p:spPr>
          <a:xfrm>
            <a:off x="5619750" y="1935658"/>
            <a:ext cx="952500" cy="5715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67" name="Google Shape;267;p25"/>
          <p:cNvSpPr txBox="1"/>
          <p:nvPr/>
        </p:nvSpPr>
        <p:spPr>
          <a:xfrm>
            <a:off x="4730829" y="2278558"/>
            <a:ext cx="2730341" cy="45720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000" b="1" i="0" u="none" strike="noStrike" cap="none">
                <a:solidFill>
                  <a:srgbClr val="004D40"/>
                </a:solidFill>
                <a:latin typeface="Poppins"/>
                <a:ea typeface="Poppins"/>
                <a:cs typeface="Poppins"/>
                <a:sym typeface="Poppins"/>
              </a:rPr>
              <a:t>CONCLUSION</a:t>
            </a:r>
            <a:endParaRPr/>
          </a:p>
        </p:txBody>
      </p:sp>
      <p:sp>
        <p:nvSpPr>
          <p:cNvPr id="268" name="Google Shape;268;p25"/>
          <p:cNvSpPr txBox="1"/>
          <p:nvPr/>
        </p:nvSpPr>
        <p:spPr>
          <a:xfrm>
            <a:off x="1763486" y="2901821"/>
            <a:ext cx="8786715" cy="1846659"/>
          </a:xfrm>
          <a:prstGeom prst="rect">
            <a:avLst/>
          </a:prstGeom>
          <a:noFill/>
          <a:ln>
            <a:noFill/>
          </a:ln>
        </p:spPr>
        <p:txBody>
          <a:bodyPr spcFirstLastPara="1" wrap="square" lIns="0" tIns="0" rIns="0" bIns="0" anchor="t" anchorCtr="0">
            <a:spAutoFit/>
          </a:bodyPr>
          <a:lstStyle/>
          <a:p>
            <a:pPr>
              <a:lnSpc>
                <a:spcPct val="150000"/>
              </a:lnSpc>
            </a:pPr>
            <a:r>
              <a:rPr lang="en-GB" sz="1600" dirty="0">
                <a:latin typeface="+mn-lt"/>
              </a:rPr>
              <a:t>Health, well-being, and sustainable development are closely connected, and all play an important role in building a strong healthcare system. Moving beyond just treating illness to a more holistic approach—considering physical, mental, and environmental factors—helps create care that is fair, effective, and long-lasting. This ensures that healthcare systems can continue to meet people’s needs both now and in the future.</a:t>
            </a:r>
          </a:p>
        </p:txBody>
      </p:sp>
      <p:sp>
        <p:nvSpPr>
          <p:cNvPr id="269" name="Google Shape;269;p25"/>
          <p:cNvSpPr/>
          <p:nvPr/>
        </p:nvSpPr>
        <p:spPr>
          <a:xfrm>
            <a:off x="5619750" y="5620971"/>
            <a:ext cx="952500" cy="5715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73"/>
        <p:cNvGrpSpPr/>
        <p:nvPr/>
      </p:nvGrpSpPr>
      <p:grpSpPr>
        <a:xfrm>
          <a:off x="0" y="0"/>
          <a:ext cx="0" cy="0"/>
          <a:chOff x="0" y="0"/>
          <a:chExt cx="0" cy="0"/>
        </a:xfrm>
      </p:grpSpPr>
      <p:sp>
        <p:nvSpPr>
          <p:cNvPr id="274" name="Google Shape;274;p26"/>
          <p:cNvSpPr txBox="1"/>
          <p:nvPr/>
        </p:nvSpPr>
        <p:spPr>
          <a:xfrm>
            <a:off x="1540328" y="104970"/>
            <a:ext cx="3404896" cy="332399"/>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1800" b="1" dirty="0">
                <a:solidFill>
                  <a:srgbClr val="004D40"/>
                </a:solidFill>
                <a:latin typeface="Poppins"/>
                <a:ea typeface="Poppins"/>
                <a:cs typeface="Poppins"/>
                <a:sym typeface="Poppins"/>
              </a:rPr>
              <a:t>References</a:t>
            </a:r>
            <a:endParaRPr sz="1800" dirty="0"/>
          </a:p>
        </p:txBody>
      </p:sp>
      <p:sp>
        <p:nvSpPr>
          <p:cNvPr id="275" name="Google Shape;275;p26"/>
          <p:cNvSpPr/>
          <p:nvPr/>
        </p:nvSpPr>
        <p:spPr>
          <a:xfrm>
            <a:off x="1377820" y="44320"/>
            <a:ext cx="76200" cy="457200"/>
          </a:xfrm>
          <a:prstGeom prst="rect">
            <a:avLst/>
          </a:prstGeom>
          <a:solidFill>
            <a:srgbClr val="00897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76" name="Google Shape;276;p26"/>
          <p:cNvSpPr txBox="1"/>
          <p:nvPr/>
        </p:nvSpPr>
        <p:spPr>
          <a:xfrm>
            <a:off x="130630" y="437369"/>
            <a:ext cx="12061370" cy="8303812"/>
          </a:xfrm>
          <a:prstGeom prst="rect">
            <a:avLst/>
          </a:prstGeom>
          <a:noFill/>
          <a:ln>
            <a:noFill/>
          </a:ln>
        </p:spPr>
        <p:txBody>
          <a:bodyPr spcFirstLastPara="1" wrap="square" lIns="0" tIns="0" rIns="0" bIns="0" anchor="t" anchorCtr="0">
            <a:spAutoFit/>
          </a:bodyPr>
          <a:lstStyle/>
          <a:p>
            <a:pPr marL="285750" lvl="0" indent="-285750">
              <a:lnSpc>
                <a:spcPct val="150000"/>
              </a:lnSpc>
              <a:buFont typeface="Wingdings" panose="05000000000000000000" pitchFamily="2" charset="2"/>
              <a:buChar char="§"/>
            </a:pPr>
            <a:r>
              <a:rPr lang="en-US" sz="1200" dirty="0"/>
              <a:t>Aizaz, M., Khattak, A.A. and Toru, H.K., 2023. Holistic Healthcare: Transforming Patient Care in the NHS: ISBN: 9798879213034. THE STETHO, 4(4).</a:t>
            </a:r>
            <a:endParaRPr lang="en-GB" sz="1200" dirty="0"/>
          </a:p>
          <a:p>
            <a:pPr marL="285750" lvl="0" indent="-285750">
              <a:lnSpc>
                <a:spcPct val="150000"/>
              </a:lnSpc>
              <a:buFont typeface="Wingdings" panose="05000000000000000000" pitchFamily="2" charset="2"/>
              <a:buChar char="§"/>
            </a:pPr>
            <a:r>
              <a:rPr lang="en-US" sz="1200" dirty="0"/>
              <a:t>Card, A.J., 2023. The </a:t>
            </a:r>
            <a:r>
              <a:rPr lang="en-US" sz="1200" dirty="0" err="1"/>
              <a:t>biopsychosociotechnical</a:t>
            </a:r>
            <a:r>
              <a:rPr lang="en-US" sz="1200" dirty="0"/>
              <a:t> model: a systems-based framework for human-centered health improvement. Health Systems, 12(4), pp.387-407.</a:t>
            </a:r>
            <a:endParaRPr lang="en-GB" sz="1200" dirty="0"/>
          </a:p>
          <a:p>
            <a:pPr marL="285750" lvl="0" indent="-285750">
              <a:lnSpc>
                <a:spcPct val="150000"/>
              </a:lnSpc>
              <a:buFont typeface="Wingdings" panose="05000000000000000000" pitchFamily="2" charset="2"/>
              <a:buChar char="§"/>
            </a:pPr>
            <a:r>
              <a:rPr lang="en-US" sz="1200" dirty="0"/>
              <a:t>Deepa, N.R., </a:t>
            </a:r>
            <a:r>
              <a:rPr lang="en-US" sz="1200" dirty="0" err="1"/>
              <a:t>Naikodi</a:t>
            </a:r>
            <a:r>
              <a:rPr lang="en-US" sz="1200" dirty="0"/>
              <a:t>, T.A., Bhagyashree, L.C.R.P., Baby, D., Neeraj, S.C. and Umar, M., 2025. The impact of sustainable development goals on healthcare and nursing care delivery: A comprehensive review article. Int. J. Nurs. Health Sci, 7, pp.11-17.</a:t>
            </a:r>
            <a:endParaRPr lang="en-GB" sz="1200" dirty="0"/>
          </a:p>
          <a:p>
            <a:pPr marL="285750" lvl="0" indent="-285750">
              <a:lnSpc>
                <a:spcPct val="150000"/>
              </a:lnSpc>
              <a:buFont typeface="Wingdings" panose="05000000000000000000" pitchFamily="2" charset="2"/>
              <a:buChar char="§"/>
            </a:pPr>
            <a:r>
              <a:rPr lang="en-US" sz="1200" dirty="0"/>
              <a:t>Dine, C.B. and Dany, R., 2024. From health inequalities to equitable health equality: ethical governance in healthcare empowers equity as social justice. Journal of Health Inequalities, 10(1), pp.3-11.</a:t>
            </a:r>
            <a:endParaRPr lang="en-GB" sz="1200" dirty="0"/>
          </a:p>
          <a:p>
            <a:pPr marL="285750" lvl="0" indent="-285750">
              <a:lnSpc>
                <a:spcPct val="150000"/>
              </a:lnSpc>
              <a:buFont typeface="Wingdings" panose="05000000000000000000" pitchFamily="2" charset="2"/>
              <a:buChar char="§"/>
            </a:pPr>
            <a:r>
              <a:rPr lang="en-US" sz="1200" dirty="0"/>
              <a:t>Haghighi, H. and </a:t>
            </a:r>
            <a:r>
              <a:rPr lang="en-US" sz="1200" dirty="0" err="1"/>
              <a:t>Takian</a:t>
            </a:r>
            <a:r>
              <a:rPr lang="en-US" sz="1200" dirty="0"/>
              <a:t>, A., 2024. Institutionalization for good governance to reach sustainable health development: a framework analysis. Globalization and Health, 20(1), p.5.</a:t>
            </a:r>
            <a:endParaRPr lang="en-GB" sz="1200" dirty="0"/>
          </a:p>
          <a:p>
            <a:pPr marL="285750" lvl="0" indent="-285750">
              <a:lnSpc>
                <a:spcPct val="150000"/>
              </a:lnSpc>
              <a:buFont typeface="Wingdings" panose="05000000000000000000" pitchFamily="2" charset="2"/>
              <a:buChar char="§"/>
            </a:pPr>
            <a:r>
              <a:rPr lang="en-GB" sz="1200" dirty="0"/>
              <a:t>Harris, J.L. et al. (2025) “A ‘major breakthrough’, yet potentially ‘entirely ineffective’? Experts’ opinions about the ‘total ban’ on unhealthy food marketing online in the UK’s Health and Care Act (2022),” British journal of nutrition, 133(6), pp. 763–780. Available at: https://doi.org/10.1017/S0007114523002829.</a:t>
            </a:r>
          </a:p>
          <a:p>
            <a:pPr marL="285750" lvl="0" indent="-285750">
              <a:lnSpc>
                <a:spcPct val="150000"/>
              </a:lnSpc>
              <a:buFont typeface="Wingdings" panose="05000000000000000000" pitchFamily="2" charset="2"/>
              <a:buChar char="§"/>
            </a:pPr>
            <a:r>
              <a:rPr lang="en-US" sz="1200" dirty="0"/>
              <a:t>Hussain, A., Umair, M., Khan, S., </a:t>
            </a:r>
            <a:r>
              <a:rPr lang="en-US" sz="1200" dirty="0" err="1"/>
              <a:t>Alonazi</a:t>
            </a:r>
            <a:r>
              <a:rPr lang="en-US" sz="1200" dirty="0"/>
              <a:t>, W.B., Almutairi, S.S. and Malik, A., 2024. Exploring sustainable healthcare: innovations in health economics, social policy, and management. </a:t>
            </a:r>
            <a:r>
              <a:rPr lang="en-US" sz="1200" dirty="0" err="1"/>
              <a:t>Heliyon</a:t>
            </a:r>
            <a:r>
              <a:rPr lang="en-US" sz="1200" dirty="0"/>
              <a:t>, 10(13).</a:t>
            </a:r>
            <a:endParaRPr lang="en-GB" sz="1200" dirty="0"/>
          </a:p>
          <a:p>
            <a:pPr marL="285750" lvl="0" indent="-285750">
              <a:lnSpc>
                <a:spcPct val="150000"/>
              </a:lnSpc>
              <a:buFont typeface="Wingdings" panose="05000000000000000000" pitchFamily="2" charset="2"/>
              <a:buChar char="§"/>
            </a:pPr>
            <a:r>
              <a:rPr lang="en-GB" sz="1200" dirty="0"/>
              <a:t>Jones, C.P. et al. (2024) “Parliamentary reaction to the announcement and implementation of the UK Soft Drinks Industry Levy: applied thematic analysis of 2016–2020 parliamentary debates,” Public health nutrition, 27(1). Available at: </a:t>
            </a:r>
            <a:r>
              <a:rPr lang="en-GB" sz="1200" u="sng" dirty="0">
                <a:hlinkClick r:id="rId3"/>
              </a:rPr>
              <a:t>https://doi.org/10.1017/S1368980024000247</a:t>
            </a:r>
            <a:r>
              <a:rPr lang="en-GB" sz="1200" dirty="0"/>
              <a:t>.</a:t>
            </a:r>
          </a:p>
          <a:p>
            <a:pPr marL="285750" lvl="0" indent="-285750">
              <a:lnSpc>
                <a:spcPct val="150000"/>
              </a:lnSpc>
              <a:buFont typeface="Wingdings" panose="05000000000000000000" pitchFamily="2" charset="2"/>
              <a:buChar char="§"/>
            </a:pPr>
            <a:r>
              <a:rPr lang="en-US" sz="1200" dirty="0" err="1"/>
              <a:t>Kandwal</a:t>
            </a:r>
            <a:r>
              <a:rPr lang="en-US" sz="1200" dirty="0"/>
              <a:t>, N.P., Nautiyal, A. and Juyal, S.A., 2024, December. Promoting Health and Well-being through Integrative Wellness Practices: Pathways to Sustainable Development Goal 3. In 5th International Conference on the Role of Innovation, Entrepreneurship and Management for Sustainable Development (ICRIEMSD-2024) (pp. 362-375). Atlantis Press.</a:t>
            </a:r>
            <a:endParaRPr lang="en-GB" sz="1200" dirty="0"/>
          </a:p>
          <a:p>
            <a:pPr marL="285750" lvl="0" indent="-285750">
              <a:lnSpc>
                <a:spcPct val="150000"/>
              </a:lnSpc>
              <a:buFont typeface="Wingdings" panose="05000000000000000000" pitchFamily="2" charset="2"/>
              <a:buChar char="§"/>
            </a:pPr>
            <a:r>
              <a:rPr lang="en-US" sz="1200" dirty="0" err="1"/>
              <a:t>Lakioti</a:t>
            </a:r>
            <a:r>
              <a:rPr lang="en-US" sz="1200" dirty="0"/>
              <a:t>, E., Pagonis, N., </a:t>
            </a:r>
            <a:r>
              <a:rPr lang="en-US" sz="1200" dirty="0" err="1"/>
              <a:t>Flegkas</a:t>
            </a:r>
            <a:r>
              <a:rPr lang="en-US" sz="1200" dirty="0"/>
              <a:t>, D., </a:t>
            </a:r>
            <a:r>
              <a:rPr lang="en-US" sz="1200" dirty="0" err="1"/>
              <a:t>Itziou</a:t>
            </a:r>
            <a:r>
              <a:rPr lang="en-US" sz="1200" dirty="0"/>
              <a:t>, A., Moustakas, K. and </a:t>
            </a:r>
            <a:r>
              <a:rPr lang="en-US" sz="1200" dirty="0" err="1"/>
              <a:t>Karayannis</a:t>
            </a:r>
            <a:r>
              <a:rPr lang="en-US" sz="1200" dirty="0"/>
              <a:t>, V., 2025. Social factors and policies promoting good health and well-being as a sustainable development goal: current achievements and future pathways. Sustainability, 17(11), p.5063.</a:t>
            </a:r>
            <a:endParaRPr lang="en-GB" sz="1200" dirty="0"/>
          </a:p>
          <a:p>
            <a:pPr marL="285750" lvl="0" indent="-285750">
              <a:lnSpc>
                <a:spcPct val="150000"/>
              </a:lnSpc>
              <a:buFont typeface="Wingdings" panose="05000000000000000000" pitchFamily="2" charset="2"/>
              <a:buChar char="§"/>
            </a:pPr>
            <a:r>
              <a:rPr lang="en-US" sz="1200" dirty="0" err="1"/>
              <a:t>Olawade</a:t>
            </a:r>
            <a:r>
              <a:rPr lang="en-US" sz="1200" dirty="0"/>
              <a:t>, D.B., Popoola, T.T., </a:t>
            </a:r>
            <a:r>
              <a:rPr lang="en-US" sz="1200" dirty="0" err="1"/>
              <a:t>Egbon</a:t>
            </a:r>
            <a:r>
              <a:rPr lang="en-US" sz="1200" dirty="0"/>
              <a:t>, E. and David-</a:t>
            </a:r>
            <a:r>
              <a:rPr lang="en-US" sz="1200" dirty="0" err="1"/>
              <a:t>Olawade</a:t>
            </a:r>
            <a:r>
              <a:rPr lang="en-US" sz="1200" dirty="0"/>
              <a:t>, A.C., 2025. Sustainable healthcare practices: Pathways to a carbon-neutral future for the medical industry. Sustainable Futures, 9, p.100783.</a:t>
            </a:r>
            <a:endParaRPr lang="en-GB" sz="1200" dirty="0"/>
          </a:p>
          <a:p>
            <a:pPr marL="285750" lvl="0" indent="-285750">
              <a:lnSpc>
                <a:spcPct val="150000"/>
              </a:lnSpc>
              <a:buFont typeface="Wingdings" panose="05000000000000000000" pitchFamily="2" charset="2"/>
              <a:buChar char="§"/>
            </a:pPr>
            <a:r>
              <a:rPr lang="en-US" sz="1200" dirty="0" err="1"/>
              <a:t>Schramme</a:t>
            </a:r>
            <a:r>
              <a:rPr lang="en-US" sz="1200" dirty="0"/>
              <a:t>, T., 2023. Health as complete well-being: The WHO definition and beyond. Public health ethics, 16(3), pp.210-218.</a:t>
            </a:r>
            <a:endParaRPr lang="en-GB" sz="1200" dirty="0"/>
          </a:p>
          <a:p>
            <a:pPr marL="285750" lvl="0" indent="-285750">
              <a:lnSpc>
                <a:spcPct val="150000"/>
              </a:lnSpc>
              <a:buFont typeface="Wingdings" panose="05000000000000000000" pitchFamily="2" charset="2"/>
              <a:buChar char="§"/>
            </a:pPr>
            <a:r>
              <a:rPr lang="en-GB" sz="1200" dirty="0"/>
              <a:t>van Hove, M. et al. (2024) “Unwarranted variation and the goal of net zero for the NHS in England: exploring the link between efficiency working, patient outcomes and carbon footprint,” Anaesthesia, 79(3), pp. 284–292. Available at: </a:t>
            </a:r>
            <a:r>
              <a:rPr lang="en-GB" sz="1200" u="sng" dirty="0">
                <a:hlinkClick r:id="rId4"/>
              </a:rPr>
              <a:t>https://doi.org/10.1111/anae.16170</a:t>
            </a:r>
            <a:r>
              <a:rPr lang="en-GB" sz="1200" dirty="0"/>
              <a:t>.</a:t>
            </a:r>
          </a:p>
          <a:p>
            <a:pPr marL="285750" lvl="0" indent="-285750">
              <a:lnSpc>
                <a:spcPct val="150000"/>
              </a:lnSpc>
              <a:buFont typeface="Wingdings" panose="05000000000000000000" pitchFamily="2" charset="2"/>
              <a:buChar char="§"/>
            </a:pPr>
            <a:r>
              <a:rPr lang="en-US" sz="1200" dirty="0"/>
              <a:t>World Health Organization, 2022. Health systems resilience toolkit. Geneva: World Health Organization. Available at: https://www.who.int/publications/i/item/9789240048751</a:t>
            </a:r>
            <a:endParaRPr lang="en-GB" sz="1200" dirty="0"/>
          </a:p>
          <a:p>
            <a:pPr marL="285750" lvl="0" indent="-285750">
              <a:lnSpc>
                <a:spcPct val="150000"/>
              </a:lnSpc>
              <a:buFont typeface="Wingdings" panose="05000000000000000000" pitchFamily="2" charset="2"/>
              <a:buChar char="§"/>
            </a:pPr>
            <a:r>
              <a:rPr lang="en-US" sz="1200" dirty="0"/>
              <a:t>World Health Organization, 2024. Achieving well-being: A global framework for integrating well-being into public health. Geneva: World Health Organization. Available at: https://cdn.who.int/media/docs/default-source/health-promotion/framework4wellbeing-(draft).pdf</a:t>
            </a:r>
            <a:endParaRPr lang="en-GB" sz="1200" dirty="0"/>
          </a:p>
          <a:p>
            <a:pPr marL="285750" lvl="0" indent="-285750">
              <a:lnSpc>
                <a:spcPct val="150000"/>
              </a:lnSpc>
              <a:buFont typeface="Wingdings" panose="05000000000000000000" pitchFamily="2" charset="2"/>
              <a:buChar char="§"/>
            </a:pPr>
            <a:r>
              <a:rPr lang="en-US" sz="1200" dirty="0" err="1"/>
              <a:t>Zurynski</a:t>
            </a:r>
            <a:r>
              <a:rPr lang="en-US" sz="1200" dirty="0"/>
              <a:t>, Y., Herkes-Deane, J., Holt, J., McPherson, E., </a:t>
            </a:r>
            <a:r>
              <a:rPr lang="en-US" sz="1200" dirty="0" err="1"/>
              <a:t>Lamprell</a:t>
            </a:r>
            <a:r>
              <a:rPr lang="en-US" sz="1200" dirty="0"/>
              <a:t>, G., </a:t>
            </a:r>
            <a:r>
              <a:rPr lang="en-US" sz="1200" dirty="0" err="1"/>
              <a:t>Dammery</a:t>
            </a:r>
            <a:r>
              <a:rPr lang="en-US" sz="1200" dirty="0"/>
              <a:t>, G., </a:t>
            </a:r>
            <a:r>
              <a:rPr lang="en-US" sz="1200" dirty="0" err="1"/>
              <a:t>Meulenbroeks</a:t>
            </a:r>
            <a:r>
              <a:rPr lang="en-US" sz="1200" dirty="0"/>
              <a:t>, I., Halim, N. and Braithwaite, J., 2022. How can the healthcare system deliver sustainable performance? A scoping review. BMJ open, 12(5), p.e059207.</a:t>
            </a:r>
            <a:endParaRPr lang="en-GB" sz="1200" dirty="0"/>
          </a:p>
          <a:p>
            <a:pPr marL="171450" marR="0" lvl="0" indent="-171450" algn="l" rtl="0">
              <a:lnSpc>
                <a:spcPct val="159944"/>
              </a:lnSpc>
              <a:spcBef>
                <a:spcPts val="0"/>
              </a:spcBef>
              <a:spcAft>
                <a:spcPts val="0"/>
              </a:spcAft>
              <a:buFont typeface="Wingdings" panose="05000000000000000000" pitchFamily="2" charset="2"/>
              <a:buChar char="§"/>
            </a:pPr>
            <a:endParaRPr sz="1100" dirty="0">
              <a:solidFill>
                <a:srgbClr val="475569"/>
              </a:solidFill>
              <a:latin typeface="Arial" panose="020B0604020202020204" pitchFamily="34" charset="0"/>
              <a:ea typeface="Lato"/>
              <a:cs typeface="Arial" panose="020B0604020202020204" pitchFamily="34" charset="0"/>
              <a:sym typeface="Lato"/>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TotalTime>
  <Words>2303</Words>
  <Application>Microsoft Office PowerPoint</Application>
  <PresentationFormat>Widescreen</PresentationFormat>
  <Paragraphs>122</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Wingdings</vt:lpstr>
      <vt:lpstr>Poppins</vt:lpstr>
      <vt:lpstr>Lato</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Solange</dc:creator>
  <cp:lastModifiedBy>Patricia De sousa Barradas</cp:lastModifiedBy>
  <cp:revision>6</cp:revision>
  <dcterms:modified xsi:type="dcterms:W3CDTF">2026-03-26T22:36:37Z</dcterms:modified>
</cp:coreProperties>
</file>