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75" r:id="rId6"/>
    <p:sldId id="283" r:id="rId7"/>
    <p:sldId id="284" r:id="rId8"/>
    <p:sldId id="285" r:id="rId9"/>
    <p:sldId id="299" r:id="rId10"/>
    <p:sldId id="287" r:id="rId11"/>
    <p:sldId id="300" r:id="rId12"/>
    <p:sldId id="301" r:id="rId13"/>
    <p:sldId id="302" r:id="rId14"/>
    <p:sldId id="303" r:id="rId15"/>
    <p:sldId id="304" r:id="rId16"/>
    <p:sldId id="305" r:id="rId17"/>
    <p:sldId id="288" r:id="rId18"/>
    <p:sldId id="306" r:id="rId19"/>
    <p:sldId id="274" r:id="rId20"/>
    <p:sldId id="29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858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261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Advanced Networking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</a:t>
            </a:r>
            <a:r>
              <a:rPr lang="en-GB" sz="2200" i="1" dirty="0" smtClean="0">
                <a:solidFill>
                  <a:schemeClr val="bg1"/>
                </a:solidFill>
              </a:rPr>
              <a:t>ACCA5024</a:t>
            </a:r>
            <a:r>
              <a:rPr lang="en-GB" sz="2200" i="1" dirty="0" smtClean="0">
                <a:solidFill>
                  <a:schemeClr val="bg1"/>
                </a:solidFill>
              </a:rPr>
              <a:t>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Advances in modern technologies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Deep Dive… </a:t>
            </a:r>
            <a:r>
              <a:rPr lang="en-GB" dirty="0" smtClean="0"/>
              <a:t>“ Networking Today”</a:t>
            </a:r>
            <a:endParaRPr lang="en-GB" dirty="0" smtClean="0"/>
          </a:p>
          <a:p>
            <a:pPr lvl="1"/>
            <a:r>
              <a:rPr lang="en-GB" dirty="0" smtClean="0"/>
              <a:t>Networks – Components, Representation</a:t>
            </a:r>
            <a:endParaRPr lang="en-GB" dirty="0" smtClean="0"/>
          </a:p>
          <a:p>
            <a:pPr lvl="1"/>
            <a:r>
              <a:rPr lang="en-GB" dirty="0" smtClean="0"/>
              <a:t>Types of Networks</a:t>
            </a:r>
            <a:endParaRPr lang="en-GB" dirty="0" smtClean="0"/>
          </a:p>
          <a:p>
            <a:pPr lvl="1"/>
            <a:r>
              <a:rPr lang="en-GB" dirty="0" smtClean="0"/>
              <a:t>Trends</a:t>
            </a:r>
          </a:p>
          <a:p>
            <a:pPr lvl="1"/>
            <a:r>
              <a:rPr lang="en-GB" dirty="0" smtClean="0"/>
              <a:t>Security</a:t>
            </a:r>
            <a:endParaRPr lang="en-GB" dirty="0"/>
          </a:p>
          <a:p>
            <a:r>
              <a:rPr lang="en-GB" dirty="0" smtClean="0">
                <a:solidFill>
                  <a:srgbClr val="00B0F0"/>
                </a:solidFill>
              </a:rPr>
              <a:t>Swim further…</a:t>
            </a:r>
            <a:endParaRPr lang="en-GB" dirty="0">
              <a:solidFill>
                <a:srgbClr val="00B0F0"/>
              </a:solidFill>
            </a:endParaRPr>
          </a:p>
          <a:p>
            <a:pPr lvl="1"/>
            <a:r>
              <a:rPr lang="en-GB" dirty="0" smtClean="0"/>
              <a:t>L2 – Interface and Configurations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The Basics…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Networks! </a:t>
            </a:r>
          </a:p>
          <a:p>
            <a:pPr lvl="1"/>
            <a:r>
              <a:rPr lang="en-GB" b="1" u="sng" dirty="0" smtClean="0"/>
              <a:t>Communication</a:t>
            </a:r>
            <a:r>
              <a:rPr lang="en-GB" b="1" dirty="0" smtClean="0"/>
              <a:t> </a:t>
            </a:r>
            <a:r>
              <a:rPr lang="en-GB" dirty="0" smtClean="0"/>
              <a:t>with the </a:t>
            </a:r>
            <a:r>
              <a:rPr lang="en-GB" b="1" u="sng" dirty="0" smtClean="0"/>
              <a:t>function</a:t>
            </a:r>
            <a:r>
              <a:rPr lang="en-GB" dirty="0" smtClean="0"/>
              <a:t>ing of various </a:t>
            </a:r>
            <a:r>
              <a:rPr lang="en-GB" b="1" u="sng" dirty="0" smtClean="0"/>
              <a:t>devices </a:t>
            </a:r>
          </a:p>
          <a:p>
            <a:pPr lvl="1"/>
            <a:r>
              <a:rPr lang="en-GB" dirty="0" smtClean="0"/>
              <a:t>Just step in and build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As simple as…. </a:t>
            </a:r>
          </a:p>
          <a:p>
            <a:pPr lvl="2"/>
            <a:r>
              <a:rPr lang="en-GB" dirty="0" smtClean="0"/>
              <a:t>Commuting from your residence to your work/ school.</a:t>
            </a:r>
          </a:p>
          <a:p>
            <a:pPr lvl="2"/>
            <a:r>
              <a:rPr lang="en-GB" dirty="0" smtClean="0"/>
              <a:t>Take the right transport, correct route, on-time, just relax and you could reach!!!!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What is a Network?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08082"/>
            <a:ext cx="2592288" cy="391703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Anything</a:t>
            </a:r>
          </a:p>
          <a:p>
            <a:r>
              <a:rPr lang="en-GB" sz="2000" dirty="0" smtClean="0"/>
              <a:t>Everything</a:t>
            </a:r>
          </a:p>
          <a:p>
            <a:endParaRPr lang="en-GB" sz="2000" dirty="0"/>
          </a:p>
          <a:p>
            <a:pPr marL="0" indent="0" algn="just">
              <a:buNone/>
            </a:pPr>
            <a:r>
              <a:rPr lang="en-GB" sz="2000" i="1" dirty="0" smtClean="0"/>
              <a:t>Which intends to communicate with each other is a network!!!</a:t>
            </a:r>
          </a:p>
          <a:p>
            <a:pPr marL="0" indent="0" algn="just">
              <a:buNone/>
            </a:pPr>
            <a:endParaRPr lang="en-GB" sz="2000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17638"/>
            <a:ext cx="6359252" cy="3907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37136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Inflation expectations on Vimeo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942" y="1"/>
            <a:ext cx="9156942" cy="57332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729" y="9415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Today’s Networking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7" descr="Say No - Free image on Pixaba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16" y="4358660"/>
            <a:ext cx="1979712" cy="1323932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20817432">
            <a:off x="1958420" y="4657885"/>
            <a:ext cx="279916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b="1" dirty="0">
                <a:latin typeface="Harlow Solid Italic" panose="04030604020F02020D02" pitchFamily="82" charset="0"/>
              </a:rPr>
              <a:t>Limitations</a:t>
            </a:r>
            <a:endParaRPr lang="en-GB" sz="4400" b="1" dirty="0">
              <a:latin typeface="Harlow Solid Italic" panose="04030604020F02020D02" pitchFamily="82" charset="0"/>
            </a:endParaRPr>
          </a:p>
        </p:txBody>
      </p:sp>
      <p:sp>
        <p:nvSpPr>
          <p:cNvPr id="12" name="Rectangle 11"/>
          <p:cNvSpPr/>
          <p:nvPr/>
        </p:nvSpPr>
        <p:spPr>
          <a:xfrm rot="20598802">
            <a:off x="4965024" y="4352900"/>
            <a:ext cx="40222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smtClean="0">
                <a:latin typeface="Harlow Solid Italic" panose="04030604020F02020D02" pitchFamily="82" charset="0"/>
              </a:rPr>
              <a:t>Without Boundaries</a:t>
            </a:r>
            <a:endParaRPr lang="en-US" sz="3600" dirty="0">
              <a:latin typeface="Harlow Solid Italic" panose="04030604020F02020D02" pitchFamily="82" charset="0"/>
            </a:endParaRPr>
          </a:p>
        </p:txBody>
      </p:sp>
      <p:pic>
        <p:nvPicPr>
          <p:cNvPr id="13" name="Picture 12" descr="Expectations hurts!!! – The Chaotic Soul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3505" y="36581"/>
            <a:ext cx="2096276" cy="2096276"/>
          </a:xfrm>
          <a:prstGeom prst="rect">
            <a:avLst/>
          </a:prstGeom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</p:pic>
      <p:sp>
        <p:nvSpPr>
          <p:cNvPr id="14" name="Rectangle 13"/>
          <p:cNvSpPr/>
          <p:nvPr/>
        </p:nvSpPr>
        <p:spPr>
          <a:xfrm rot="20649653">
            <a:off x="2420543" y="2873088"/>
            <a:ext cx="38651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smtClean="0">
                <a:latin typeface="Harlow Solid Italic" panose="04030604020F02020D02" pitchFamily="82" charset="0"/>
              </a:rPr>
              <a:t>Human     Network</a:t>
            </a:r>
            <a:endParaRPr lang="en-US" sz="3600" dirty="0">
              <a:latin typeface="Harlow Solid Italic" panose="04030604020F02020D02" pitchFamily="82" charset="0"/>
            </a:endParaRPr>
          </a:p>
        </p:txBody>
      </p:sp>
      <p:sp>
        <p:nvSpPr>
          <p:cNvPr id="16" name="Rectangle 15"/>
          <p:cNvSpPr/>
          <p:nvPr/>
        </p:nvSpPr>
        <p:spPr>
          <a:xfrm rot="20784005">
            <a:off x="42182" y="2209460"/>
            <a:ext cx="38170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smtClean="0">
                <a:latin typeface="Harlow Solid Italic" panose="04030604020F02020D02" pitchFamily="82" charset="0"/>
              </a:rPr>
              <a:t>Global Communities</a:t>
            </a:r>
            <a:endParaRPr lang="en-US" sz="3600" dirty="0">
              <a:latin typeface="Harlow Solid Italic" panose="04030604020F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44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729" y="9415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Network Components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33" y="836712"/>
            <a:ext cx="8928992" cy="482419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4" name="Rectangle 3"/>
          <p:cNvSpPr/>
          <p:nvPr/>
        </p:nvSpPr>
        <p:spPr>
          <a:xfrm>
            <a:off x="-396552" y="7565"/>
            <a:ext cx="18722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altLang="en-US" sz="1600" b="1" dirty="0" smtClean="0"/>
              <a:t>email </a:t>
            </a:r>
            <a:r>
              <a:rPr lang="en-US" altLang="en-US" sz="1600" b="1" dirty="0"/>
              <a:t>servers</a:t>
            </a:r>
          </a:p>
          <a:p>
            <a:pPr lvl="1"/>
            <a:r>
              <a:rPr lang="en-US" altLang="en-US" sz="1600" b="1" dirty="0"/>
              <a:t>web servers</a:t>
            </a:r>
          </a:p>
          <a:p>
            <a:pPr lvl="1"/>
            <a:r>
              <a:rPr lang="en-US" altLang="en-US" sz="1600" b="1" dirty="0"/>
              <a:t>file </a:t>
            </a:r>
            <a:r>
              <a:rPr lang="en-US" altLang="en-US" sz="1600" b="1" dirty="0" smtClean="0"/>
              <a:t>server</a:t>
            </a:r>
            <a:endParaRPr lang="en-US" altLang="en-US" sz="1600" b="1" dirty="0"/>
          </a:p>
        </p:txBody>
      </p:sp>
      <p:sp>
        <p:nvSpPr>
          <p:cNvPr id="5" name="Rectangle 4"/>
          <p:cNvSpPr/>
          <p:nvPr/>
        </p:nvSpPr>
        <p:spPr>
          <a:xfrm>
            <a:off x="7834914" y="5034021"/>
            <a:ext cx="12961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altLang="en-US" sz="1200" b="1" dirty="0" smtClean="0"/>
              <a:t>Request information from the Server</a:t>
            </a:r>
            <a:endParaRPr lang="en-US" altLang="en-US" sz="1200" b="1" dirty="0"/>
          </a:p>
        </p:txBody>
      </p:sp>
      <p:sp>
        <p:nvSpPr>
          <p:cNvPr id="17" name="Rectangle 16"/>
          <p:cNvSpPr/>
          <p:nvPr/>
        </p:nvSpPr>
        <p:spPr>
          <a:xfrm>
            <a:off x="4788678" y="1976729"/>
            <a:ext cx="18722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altLang="en-US" sz="1600" b="1" dirty="0" smtClean="0"/>
              <a:t>Routers</a:t>
            </a:r>
          </a:p>
          <a:p>
            <a:pPr lvl="1"/>
            <a:r>
              <a:rPr lang="en-US" altLang="en-US" sz="1600" b="1" dirty="0" smtClean="0"/>
              <a:t>Switch</a:t>
            </a:r>
          </a:p>
          <a:p>
            <a:pPr lvl="1"/>
            <a:r>
              <a:rPr lang="en-US" altLang="en-US" sz="1600" b="1" dirty="0" smtClean="0"/>
              <a:t>Firewall</a:t>
            </a:r>
            <a:endParaRPr lang="en-US" altLang="en-US" sz="1600" b="1" dirty="0"/>
          </a:p>
        </p:txBody>
      </p:sp>
      <p:sp>
        <p:nvSpPr>
          <p:cNvPr id="18" name="Rectangle 17"/>
          <p:cNvSpPr/>
          <p:nvPr/>
        </p:nvSpPr>
        <p:spPr>
          <a:xfrm>
            <a:off x="455376" y="4524423"/>
            <a:ext cx="18722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altLang="en-US" sz="1600" b="1" dirty="0" smtClean="0"/>
              <a:t>Copper, Fiber, Wireless…</a:t>
            </a:r>
            <a:endParaRPr lang="en-US" alt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397934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2447" y="620688"/>
            <a:ext cx="6948264" cy="46321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Network Components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339" y="1196020"/>
            <a:ext cx="8229600" cy="3917032"/>
          </a:xfrm>
        </p:spPr>
        <p:txBody>
          <a:bodyPr>
            <a:normAutofit/>
          </a:bodyPr>
          <a:lstStyle/>
          <a:p>
            <a:pPr lvl="1"/>
            <a:r>
              <a:rPr lang="en-US" dirty="0" smtClean="0"/>
              <a:t>Peer to Peer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8439171"/>
              </p:ext>
            </p:extLst>
          </p:nvPr>
        </p:nvGraphicFramePr>
        <p:xfrm>
          <a:off x="179512" y="4143637"/>
          <a:ext cx="2427558" cy="14795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7558">
                  <a:extLst>
                    <a:ext uri="{9D8B030D-6E8A-4147-A177-3AD203B41FA5}">
                      <a16:colId xmlns:a16="http://schemas.microsoft.com/office/drawing/2014/main" val="3561266872"/>
                    </a:ext>
                  </a:extLst>
                </a:gridCol>
              </a:tblGrid>
              <a:tr h="289977">
                <a:tc>
                  <a:txBody>
                    <a:bodyPr/>
                    <a:lstStyle/>
                    <a:p>
                      <a:pPr algn="l">
                        <a:buFont typeface="Arial"/>
                        <a:buNone/>
                      </a:pPr>
                      <a:r>
                        <a:rPr lang="en-US" b="0" i="0" dirty="0">
                          <a:solidFill>
                            <a:srgbClr val="58585B"/>
                          </a:solidFill>
                          <a:effectLst/>
                          <a:latin typeface="CiscoSans"/>
                        </a:rPr>
                        <a:t>Easy to set 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3754588"/>
                  </a:ext>
                </a:extLst>
              </a:tr>
              <a:tr h="276705">
                <a:tc>
                  <a:txBody>
                    <a:bodyPr/>
                    <a:lstStyle/>
                    <a:p>
                      <a:pPr algn="l">
                        <a:buFont typeface="Arial"/>
                        <a:buNone/>
                      </a:pPr>
                      <a:r>
                        <a:rPr lang="en-US" b="0" i="0" dirty="0">
                          <a:solidFill>
                            <a:srgbClr val="58585B"/>
                          </a:solidFill>
                          <a:effectLst/>
                          <a:latin typeface="CiscoSans"/>
                        </a:rPr>
                        <a:t>Less complex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856256"/>
                  </a:ext>
                </a:extLst>
              </a:tr>
              <a:tr h="348600">
                <a:tc>
                  <a:txBody>
                    <a:bodyPr/>
                    <a:lstStyle/>
                    <a:p>
                      <a:pPr algn="l">
                        <a:buFont typeface="Arial"/>
                        <a:buNone/>
                      </a:pPr>
                      <a:r>
                        <a:rPr lang="en-US" b="0" i="0" dirty="0">
                          <a:solidFill>
                            <a:srgbClr val="58585B"/>
                          </a:solidFill>
                          <a:effectLst/>
                          <a:latin typeface="CiscoSans"/>
                        </a:rPr>
                        <a:t>Lower 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3054833"/>
                  </a:ext>
                </a:extLst>
              </a:tr>
              <a:tr h="382258">
                <a:tc>
                  <a:txBody>
                    <a:bodyPr/>
                    <a:lstStyle/>
                    <a:p>
                      <a:pPr algn="l">
                        <a:buFont typeface="Arial"/>
                        <a:buNone/>
                      </a:pPr>
                      <a:r>
                        <a:rPr lang="en-US" b="0" i="0" dirty="0">
                          <a:solidFill>
                            <a:srgbClr val="58585B"/>
                          </a:solidFill>
                          <a:effectLst/>
                          <a:latin typeface="CiscoSans"/>
                        </a:rPr>
                        <a:t>Used for simple </a:t>
                      </a:r>
                      <a:r>
                        <a:rPr lang="en-US" b="0" i="0" dirty="0" smtClean="0">
                          <a:solidFill>
                            <a:srgbClr val="58585B"/>
                          </a:solidFill>
                          <a:effectLst/>
                          <a:latin typeface="CiscoSans"/>
                        </a:rPr>
                        <a:t>tasks</a:t>
                      </a:r>
                      <a:endParaRPr lang="en-US" b="0" i="0" dirty="0">
                        <a:solidFill>
                          <a:srgbClr val="58585B"/>
                        </a:solidFill>
                        <a:effectLst/>
                        <a:latin typeface="CiscoSan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116062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4220868"/>
              </p:ext>
            </p:extLst>
          </p:nvPr>
        </p:nvGraphicFramePr>
        <p:xfrm>
          <a:off x="6719418" y="4395331"/>
          <a:ext cx="2386608" cy="1252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6608">
                  <a:extLst>
                    <a:ext uri="{9D8B030D-6E8A-4147-A177-3AD203B41FA5}">
                      <a16:colId xmlns:a16="http://schemas.microsoft.com/office/drawing/2014/main" val="2857991596"/>
                    </a:ext>
                  </a:extLst>
                </a:gridCol>
              </a:tblGrid>
              <a:tr h="275733">
                <a:tc>
                  <a:txBody>
                    <a:bodyPr/>
                    <a:lstStyle/>
                    <a:p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centralized administration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5323482"/>
                  </a:ext>
                </a:extLst>
              </a:tr>
              <a:tr h="275733">
                <a:tc>
                  <a:txBody>
                    <a:bodyPr/>
                    <a:lstStyle/>
                    <a:p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Not as secure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1834280"/>
                  </a:ext>
                </a:extLst>
              </a:tr>
              <a:tr h="275733">
                <a:tc>
                  <a:txBody>
                    <a:bodyPr/>
                    <a:lstStyle/>
                    <a:p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Not scalable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734303"/>
                  </a:ext>
                </a:extLst>
              </a:tr>
              <a:tr h="338336">
                <a:tc>
                  <a:txBody>
                    <a:bodyPr/>
                    <a:lstStyle/>
                    <a:p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Slower</a:t>
                      </a:r>
                      <a:r>
                        <a:rPr lang="en-US" sz="1400" b="0" i="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performance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441087"/>
                  </a:ext>
                </a:extLst>
              </a:tr>
            </a:tbl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0235" y="3531951"/>
            <a:ext cx="2843808" cy="189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23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Network Representation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17638"/>
            <a:ext cx="4705939" cy="32403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939" y="1417638"/>
            <a:ext cx="4402565" cy="324036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21279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Types of Network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2" descr="this is the image’s alt tex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2488"/>
            <a:ext cx="2103105" cy="1534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s://d1qjbjciwpxftb.cloudfront.net/courses/ccna1/networking-today/5_common-types-of-networks/assets/1_chunk/media--Small-Home-Office-Net--imag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96752"/>
            <a:ext cx="2090460" cy="1534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this is the image’s alt tex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355529"/>
            <a:ext cx="2103105" cy="160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75374"/>
            <a:ext cx="2090461" cy="1604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2319179" y="1380211"/>
            <a:ext cx="4401766" cy="3950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altLang="en-US" sz="17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Small Home Networks </a:t>
            </a:r>
            <a:r>
              <a:rPr lang="en-US" altLang="en-US" sz="1700" dirty="0" smtClean="0"/>
              <a:t>– connect a few computers to each other and the Internet</a:t>
            </a:r>
          </a:p>
          <a:p>
            <a:pPr marL="0" indent="0" algn="just">
              <a:buNone/>
            </a:pPr>
            <a:r>
              <a:rPr lang="en-US" altLang="en-US" sz="1700" b="1" dirty="0" smtClean="0">
                <a:solidFill>
                  <a:schemeClr val="accent2">
                    <a:lumMod val="75000"/>
                  </a:schemeClr>
                </a:solidFill>
              </a:rPr>
              <a:t>Small Office/Home Office </a:t>
            </a:r>
            <a:r>
              <a:rPr lang="en-US" altLang="en-US" sz="1700" dirty="0" smtClean="0"/>
              <a:t>– enables computer within a home or remote office to connect to a corporate network</a:t>
            </a:r>
          </a:p>
          <a:p>
            <a:pPr marL="0" indent="0" algn="just">
              <a:buNone/>
            </a:pPr>
            <a:endParaRPr lang="en-US" altLang="en-US" sz="1700" dirty="0"/>
          </a:p>
          <a:p>
            <a:pPr marL="0" indent="0" algn="just">
              <a:buNone/>
            </a:pPr>
            <a:endParaRPr lang="en-US" altLang="en-US" sz="1700" dirty="0" smtClean="0"/>
          </a:p>
          <a:p>
            <a:pPr marL="0" indent="0" algn="just">
              <a:buNone/>
            </a:pPr>
            <a:r>
              <a:rPr lang="en-US" altLang="en-US" sz="1700" b="1" dirty="0" smtClean="0">
                <a:solidFill>
                  <a:schemeClr val="accent6">
                    <a:lumMod val="50000"/>
                  </a:schemeClr>
                </a:solidFill>
              </a:rPr>
              <a:t>Medium to Large Networks </a:t>
            </a:r>
            <a:r>
              <a:rPr lang="en-US" altLang="en-US" sz="1700" dirty="0" smtClean="0"/>
              <a:t>– many locations with hundreds or thousands of interconnected computers</a:t>
            </a:r>
          </a:p>
          <a:p>
            <a:pPr marL="0" indent="0" algn="just">
              <a:buNone/>
            </a:pPr>
            <a:r>
              <a:rPr lang="en-US" altLang="en-US" sz="1700" b="1" dirty="0" smtClean="0">
                <a:solidFill>
                  <a:srgbClr val="00B050"/>
                </a:solidFill>
              </a:rPr>
              <a:t>World Wide Networks </a:t>
            </a:r>
            <a:r>
              <a:rPr lang="en-US" altLang="en-US" sz="1700" dirty="0" smtClean="0"/>
              <a:t>– connects hundreds of millions of computers world-wide – such as the internet</a:t>
            </a:r>
            <a:endParaRPr lang="en-US" altLang="en-US" sz="1800" dirty="0" smtClean="0"/>
          </a:p>
          <a:p>
            <a:pPr marL="0" indent="0" algn="just">
              <a:buNone/>
            </a:pPr>
            <a:endParaRPr lang="en-CA" altLang="en-US" sz="1650" b="1" dirty="0"/>
          </a:p>
        </p:txBody>
      </p:sp>
    </p:spTree>
    <p:extLst>
      <p:ext uri="{BB962C8B-B14F-4D97-AF65-F5344CB8AC3E}">
        <p14:creationId xmlns:p14="http://schemas.microsoft.com/office/powerpoint/2010/main" val="152759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The Internet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484784"/>
            <a:ext cx="3791190" cy="376371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427984" y="1196752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altLang="en-US" sz="1600" dirty="0"/>
              <a:t>The internet is a worldwide collection of interconnected LANs and WANs</a:t>
            </a:r>
            <a:r>
              <a:rPr lang="en-US" altLang="en-US" sz="1600" dirty="0" smtClean="0"/>
              <a:t>.</a:t>
            </a:r>
          </a:p>
          <a:p>
            <a:pPr algn="just"/>
            <a:r>
              <a:rPr lang="en-US" altLang="en-US" sz="1600" dirty="0" smtClean="0"/>
              <a:t> </a:t>
            </a:r>
          </a:p>
          <a:p>
            <a:pPr algn="just"/>
            <a:r>
              <a:rPr lang="en-US" altLang="en-US" sz="1600" dirty="0" smtClean="0"/>
              <a:t>LANs </a:t>
            </a:r>
            <a:r>
              <a:rPr lang="en-US" altLang="en-US" sz="1600" dirty="0"/>
              <a:t>are connected to each other using </a:t>
            </a:r>
            <a:r>
              <a:rPr lang="en-US" altLang="en-US" sz="1600" dirty="0" smtClean="0"/>
              <a:t>WANs.</a:t>
            </a:r>
          </a:p>
          <a:p>
            <a:pPr algn="just"/>
            <a:endParaRPr lang="en-US" altLang="en-US" sz="1600" dirty="0" smtClean="0"/>
          </a:p>
          <a:p>
            <a:pPr algn="just"/>
            <a:r>
              <a:rPr lang="en-US" altLang="en-US" sz="1600" dirty="0" smtClean="0"/>
              <a:t>WANs </a:t>
            </a:r>
            <a:r>
              <a:rPr lang="en-US" altLang="en-US" sz="1600" dirty="0"/>
              <a:t>may use copper wires, fiber optic cables, and wireless </a:t>
            </a:r>
            <a:r>
              <a:rPr lang="en-US" altLang="en-US" sz="1600" dirty="0" smtClean="0"/>
              <a:t>transmissions.</a:t>
            </a:r>
          </a:p>
          <a:p>
            <a:pPr algn="just"/>
            <a:endParaRPr lang="en-US" altLang="en-US" sz="1600" dirty="0" smtClean="0"/>
          </a:p>
          <a:p>
            <a:pPr algn="just"/>
            <a:r>
              <a:rPr lang="en-US" altLang="en-US" sz="1600" dirty="0" smtClean="0"/>
              <a:t>The </a:t>
            </a:r>
            <a:r>
              <a:rPr lang="en-US" altLang="en-US" sz="1600" dirty="0"/>
              <a:t>internet is not owned by any individual or group. </a:t>
            </a:r>
            <a:endParaRPr lang="en-CA" altLang="en-US" dirty="0"/>
          </a:p>
        </p:txBody>
      </p:sp>
    </p:spTree>
    <p:extLst>
      <p:ext uri="{BB962C8B-B14F-4D97-AF65-F5344CB8AC3E}">
        <p14:creationId xmlns:p14="http://schemas.microsoft.com/office/powerpoint/2010/main" val="267188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Connections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r="21801"/>
          <a:stretch/>
        </p:blipFill>
        <p:spPr>
          <a:xfrm>
            <a:off x="4572000" y="1427340"/>
            <a:ext cx="3485051" cy="276035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484784"/>
            <a:ext cx="4142818" cy="270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44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Convergence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351762"/>
            <a:ext cx="1862597" cy="12241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390" y="1556792"/>
            <a:ext cx="6285066" cy="3896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06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Reliability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67195"/>
            <a:ext cx="6192180" cy="412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61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Recent Trends!!!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 smtClean="0"/>
              <a:t>We all are used to it…. I guess no need of explanation!!!</a:t>
            </a:r>
          </a:p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Bring your own devices (BYOD)</a:t>
            </a:r>
          </a:p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Collaborating Online</a:t>
            </a:r>
          </a:p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Video Communications</a:t>
            </a:r>
          </a:p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Cloud Computing</a:t>
            </a:r>
            <a:endParaRPr lang="en-US" sz="24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3" descr="File:Bye-Bye2.gif - Wikimedia Common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731184"/>
            <a:ext cx="2857500" cy="19716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5" name="Rectangle 4"/>
          <p:cNvSpPr/>
          <p:nvPr/>
        </p:nvSpPr>
        <p:spPr>
          <a:xfrm>
            <a:off x="4427984" y="440608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GB" b="1" i="1" dirty="0" smtClean="0">
                <a:solidFill>
                  <a:schemeClr val="accent6">
                    <a:lumMod val="75000"/>
                  </a:schemeClr>
                </a:solidFill>
              </a:rPr>
              <a:t>Smart Homes…</a:t>
            </a:r>
          </a:p>
          <a:p>
            <a:pPr algn="r"/>
            <a:r>
              <a:rPr lang="en-GB" b="1" i="1" dirty="0" err="1" smtClean="0">
                <a:solidFill>
                  <a:schemeClr val="accent6">
                    <a:lumMod val="75000"/>
                  </a:schemeClr>
                </a:solidFill>
              </a:rPr>
              <a:t>IoT</a:t>
            </a:r>
            <a:r>
              <a:rPr lang="en-GB" b="1" i="1" dirty="0" smtClean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pPr algn="r"/>
            <a:r>
              <a:rPr lang="en-GB" b="1" i="1" dirty="0" smtClean="0">
                <a:solidFill>
                  <a:schemeClr val="accent6">
                    <a:lumMod val="75000"/>
                  </a:schemeClr>
                </a:solidFill>
              </a:rPr>
              <a:t>Much more…</a:t>
            </a:r>
            <a:endParaRPr lang="en-US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01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Recent Trends!!!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92562"/>
            <a:ext cx="3610744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Firewalls </a:t>
            </a:r>
          </a:p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ACLs</a:t>
            </a:r>
          </a:p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IDS/IPS</a:t>
            </a:r>
          </a:p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VPNs</a:t>
            </a:r>
          </a:p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Authentication System</a:t>
            </a:r>
          </a:p>
          <a:p>
            <a:pPr marL="0" indent="0" algn="just">
              <a:buNone/>
            </a:pPr>
            <a:r>
              <a:rPr lang="en-GB" sz="2400" b="1" i="1" dirty="0" smtClean="0">
                <a:solidFill>
                  <a:schemeClr val="accent6">
                    <a:lumMod val="75000"/>
                  </a:schemeClr>
                </a:solidFill>
              </a:rPr>
              <a:t>Antivirus</a:t>
            </a:r>
          </a:p>
          <a:p>
            <a:pPr marL="0" indent="0" algn="just">
              <a:buNone/>
            </a:pPr>
            <a:r>
              <a:rPr lang="en-GB" sz="2400" b="1" i="1" dirty="0" err="1" smtClean="0">
                <a:solidFill>
                  <a:schemeClr val="accent6">
                    <a:lumMod val="75000"/>
                  </a:schemeClr>
                </a:solidFill>
              </a:rPr>
              <a:t>Etc</a:t>
            </a:r>
            <a:endParaRPr lang="en-US" sz="24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944" y="1332598"/>
            <a:ext cx="4864429" cy="2982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35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</a:t>
            </a:r>
            <a:r>
              <a:rPr lang="en-US" kern="0" baseline="-25000" dirty="0" smtClean="0"/>
              <a:t>Introduction to Networks V7| </a:t>
            </a:r>
            <a:r>
              <a:rPr lang="en-US" kern="0" baseline="-25000" dirty="0" smtClean="0"/>
              <a:t>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 </a:t>
            </a:r>
            <a:r>
              <a:rPr lang="en-US" b="1" kern="0" baseline="-25000" dirty="0" smtClean="0"/>
              <a:t>YouTube</a:t>
            </a:r>
            <a:r>
              <a:rPr lang="en-US" kern="0" baseline="-25000" dirty="0" smtClean="0"/>
              <a:t>: How </a:t>
            </a:r>
            <a:r>
              <a:rPr lang="en-US" kern="0" baseline="-25000" dirty="0"/>
              <a:t>Computer Network works https://youtu.be/3uhA8bdz8gI</a:t>
            </a:r>
            <a:endParaRPr lang="en-US" kern="0" baseline="-25000" dirty="0" smtClean="0"/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200" dirty="0" smtClean="0"/>
              <a:t>Reminders/ Action Plans: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Submit </a:t>
            </a:r>
            <a:r>
              <a:rPr lang="en-US" sz="2200" b="1" dirty="0" smtClean="0"/>
              <a:t>the Poll if you are interested to do Additional Course via Cisco Networking Academy. You could be admitted to </a:t>
            </a:r>
            <a:r>
              <a:rPr lang="en-US" sz="2200" b="1" dirty="0" smtClean="0"/>
              <a:t>Introduction to Networks (V7). </a:t>
            </a: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261383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536</TotalTime>
  <Words>474</Words>
  <Application>Microsoft Office PowerPoint</Application>
  <PresentationFormat>On-screen Show (4:3)</PresentationFormat>
  <Paragraphs>100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CiscoSans</vt:lpstr>
      <vt:lpstr>Harlow Solid Italic</vt:lpstr>
      <vt:lpstr>Myriad Pro</vt:lpstr>
      <vt:lpstr>Wingdings</vt:lpstr>
      <vt:lpstr>20140311PresentationUWTSDTemplate</vt:lpstr>
      <vt:lpstr>Advanced Networking (ACCA5024) Advances in modern technologies</vt:lpstr>
      <vt:lpstr>Objectives and Discussions</vt:lpstr>
      <vt:lpstr>The Basics…</vt:lpstr>
      <vt:lpstr>What is a Network?</vt:lpstr>
      <vt:lpstr>Today’s Networking</vt:lpstr>
      <vt:lpstr>Network Components</vt:lpstr>
      <vt:lpstr>Network Components</vt:lpstr>
      <vt:lpstr>Network Representation</vt:lpstr>
      <vt:lpstr>Types of Network</vt:lpstr>
      <vt:lpstr>The Internet</vt:lpstr>
      <vt:lpstr>Connections</vt:lpstr>
      <vt:lpstr>Convergence</vt:lpstr>
      <vt:lpstr>Reliability</vt:lpstr>
      <vt:lpstr>Recent Trends!!!</vt:lpstr>
      <vt:lpstr>Recent Trends!!!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43</cp:revision>
  <dcterms:created xsi:type="dcterms:W3CDTF">2020-09-20T20:16:38Z</dcterms:created>
  <dcterms:modified xsi:type="dcterms:W3CDTF">2020-09-30T20:49:28Z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