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62" r:id="rId4"/>
    <p:sldId id="269" r:id="rId5"/>
    <p:sldId id="268" r:id="rId6"/>
    <p:sldId id="258" r:id="rId7"/>
    <p:sldId id="259" r:id="rId8"/>
    <p:sldId id="263" r:id="rId9"/>
    <p:sldId id="260" r:id="rId10"/>
    <p:sldId id="266" r:id="rId11"/>
    <p:sldId id="261" r:id="rId12"/>
    <p:sldId id="265" r:id="rId13"/>
    <p:sldId id="267" r:id="rId14"/>
    <p:sldId id="26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2" d="100"/>
          <a:sy n="82" d="100"/>
        </p:scale>
        <p:origin x="67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BF8FFF-1500-41AA-BFD6-1F8A5F70DF32}" type="doc">
      <dgm:prSet loTypeId="urn:microsoft.com/office/officeart/2005/8/layout/process1" loCatId="process" qsTypeId="urn:microsoft.com/office/officeart/2005/8/quickstyle/simple4" qsCatId="simple" csTypeId="urn:microsoft.com/office/officeart/2005/8/colors/accent0_3" csCatId="mainScheme" phldr="1"/>
      <dgm:spPr/>
      <dgm:t>
        <a:bodyPr/>
        <a:lstStyle/>
        <a:p>
          <a:endParaRPr lang="en-US"/>
        </a:p>
      </dgm:t>
    </dgm:pt>
    <dgm:pt modelId="{0EF72DC7-5824-4F65-AAC1-DE4B6A7E7F9C}">
      <dgm:prSet/>
      <dgm:spPr/>
      <dgm:t>
        <a:bodyPr/>
        <a:lstStyle/>
        <a:p>
          <a:r>
            <a:rPr lang="en-US" dirty="0"/>
            <a:t>Stop and search powers are police interventions to keep people safe They are used to address drug offences, burglary, theft and terrorism (NI Direct, 2015).</a:t>
          </a:r>
        </a:p>
        <a:p>
          <a:r>
            <a:rPr lang="en-US" dirty="0"/>
            <a:t> This power means a person would have to stop for the Police and must be searched for items that are against the law to carry on someone’s person. </a:t>
          </a:r>
        </a:p>
      </dgm:t>
    </dgm:pt>
    <dgm:pt modelId="{8208F19E-75AC-40AE-A583-8C2435C4FB40}" type="parTrans" cxnId="{8C4F9F08-4403-469E-9B7A-DA576E1FBD6F}">
      <dgm:prSet/>
      <dgm:spPr/>
      <dgm:t>
        <a:bodyPr/>
        <a:lstStyle/>
        <a:p>
          <a:endParaRPr lang="en-US"/>
        </a:p>
      </dgm:t>
    </dgm:pt>
    <dgm:pt modelId="{4E27B525-6DDE-4903-8422-DB27F5C1D408}" type="sibTrans" cxnId="{8C4F9F08-4403-469E-9B7A-DA576E1FBD6F}">
      <dgm:prSet/>
      <dgm:spPr/>
      <dgm:t>
        <a:bodyPr/>
        <a:lstStyle/>
        <a:p>
          <a:endParaRPr lang="en-US"/>
        </a:p>
      </dgm:t>
    </dgm:pt>
    <dgm:pt modelId="{F61F6E55-949D-455F-B8F7-B13DF9998BD4}">
      <dgm:prSet/>
      <dgm:spPr/>
      <dgm:t>
        <a:bodyPr/>
        <a:lstStyle/>
        <a:p>
          <a:r>
            <a:rPr lang="en-US" dirty="0"/>
            <a:t>Although if they are suspicious of what a person is carrying with them, Police officers will not always have to carry out a Stop and Search procedure. </a:t>
          </a:r>
        </a:p>
        <a:p>
          <a:r>
            <a:rPr lang="en-US" dirty="0"/>
            <a:t>Alternative? </a:t>
          </a:r>
        </a:p>
        <a:p>
          <a:r>
            <a:rPr lang="en-US" dirty="0"/>
            <a:t>Concluded Suspicions?</a:t>
          </a:r>
        </a:p>
      </dgm:t>
    </dgm:pt>
    <dgm:pt modelId="{F3ACBBCF-9485-4883-B18B-F7C4A499E392}" type="parTrans" cxnId="{640DB8B6-B912-4CF8-A3A2-82333F28B102}">
      <dgm:prSet/>
      <dgm:spPr/>
      <dgm:t>
        <a:bodyPr/>
        <a:lstStyle/>
        <a:p>
          <a:endParaRPr lang="en-US"/>
        </a:p>
      </dgm:t>
    </dgm:pt>
    <dgm:pt modelId="{0B09D2FC-3E3C-40A4-9004-6E5C35C9EFAC}" type="sibTrans" cxnId="{640DB8B6-B912-4CF8-A3A2-82333F28B102}">
      <dgm:prSet/>
      <dgm:spPr/>
      <dgm:t>
        <a:bodyPr/>
        <a:lstStyle/>
        <a:p>
          <a:endParaRPr lang="en-US"/>
        </a:p>
      </dgm:t>
    </dgm:pt>
    <dgm:pt modelId="{E21E84F2-7E66-4A11-A827-7E5393C123E6}" type="pres">
      <dgm:prSet presAssocID="{D7BF8FFF-1500-41AA-BFD6-1F8A5F70DF32}" presName="Name0" presStyleCnt="0">
        <dgm:presLayoutVars>
          <dgm:dir/>
          <dgm:resizeHandles val="exact"/>
        </dgm:presLayoutVars>
      </dgm:prSet>
      <dgm:spPr/>
    </dgm:pt>
    <dgm:pt modelId="{EF79E792-AE85-499C-AA5F-1DDD937975A4}" type="pres">
      <dgm:prSet presAssocID="{0EF72DC7-5824-4F65-AAC1-DE4B6A7E7F9C}" presName="node" presStyleLbl="node1" presStyleIdx="0" presStyleCnt="2">
        <dgm:presLayoutVars>
          <dgm:bulletEnabled val="1"/>
        </dgm:presLayoutVars>
      </dgm:prSet>
      <dgm:spPr/>
    </dgm:pt>
    <dgm:pt modelId="{F35F543F-D7EE-4C74-BE1D-D2C43F115678}" type="pres">
      <dgm:prSet presAssocID="{4E27B525-6DDE-4903-8422-DB27F5C1D408}" presName="sibTrans" presStyleLbl="sibTrans2D1" presStyleIdx="0" presStyleCnt="1"/>
      <dgm:spPr/>
    </dgm:pt>
    <dgm:pt modelId="{EE11354B-06AC-4190-94F5-E582B35BEE86}" type="pres">
      <dgm:prSet presAssocID="{4E27B525-6DDE-4903-8422-DB27F5C1D408}" presName="connectorText" presStyleLbl="sibTrans2D1" presStyleIdx="0" presStyleCnt="1"/>
      <dgm:spPr/>
    </dgm:pt>
    <dgm:pt modelId="{87984A90-838A-4C0F-B358-FEF413F8085E}" type="pres">
      <dgm:prSet presAssocID="{F61F6E55-949D-455F-B8F7-B13DF9998BD4}" presName="node" presStyleLbl="node1" presStyleIdx="1" presStyleCnt="2">
        <dgm:presLayoutVars>
          <dgm:bulletEnabled val="1"/>
        </dgm:presLayoutVars>
      </dgm:prSet>
      <dgm:spPr/>
    </dgm:pt>
  </dgm:ptLst>
  <dgm:cxnLst>
    <dgm:cxn modelId="{8C4F9F08-4403-469E-9B7A-DA576E1FBD6F}" srcId="{D7BF8FFF-1500-41AA-BFD6-1F8A5F70DF32}" destId="{0EF72DC7-5824-4F65-AAC1-DE4B6A7E7F9C}" srcOrd="0" destOrd="0" parTransId="{8208F19E-75AC-40AE-A583-8C2435C4FB40}" sibTransId="{4E27B525-6DDE-4903-8422-DB27F5C1D408}"/>
    <dgm:cxn modelId="{CC3CEC0B-CC2D-4D3C-BA8B-F437DD6D8DAE}" type="presOf" srcId="{4E27B525-6DDE-4903-8422-DB27F5C1D408}" destId="{EE11354B-06AC-4190-94F5-E582B35BEE86}" srcOrd="1" destOrd="0" presId="urn:microsoft.com/office/officeart/2005/8/layout/process1"/>
    <dgm:cxn modelId="{C90F6060-BF2A-4905-9209-6F9DEB108604}" type="presOf" srcId="{D7BF8FFF-1500-41AA-BFD6-1F8A5F70DF32}" destId="{E21E84F2-7E66-4A11-A827-7E5393C123E6}" srcOrd="0" destOrd="0" presId="urn:microsoft.com/office/officeart/2005/8/layout/process1"/>
    <dgm:cxn modelId="{C5D2E154-8F83-4A4A-9FFE-1264DE1CC825}" type="presOf" srcId="{4E27B525-6DDE-4903-8422-DB27F5C1D408}" destId="{F35F543F-D7EE-4C74-BE1D-D2C43F115678}" srcOrd="0" destOrd="0" presId="urn:microsoft.com/office/officeart/2005/8/layout/process1"/>
    <dgm:cxn modelId="{7F1CFDAA-E01C-4FBB-B03C-AAAED09E6E98}" type="presOf" srcId="{0EF72DC7-5824-4F65-AAC1-DE4B6A7E7F9C}" destId="{EF79E792-AE85-499C-AA5F-1DDD937975A4}" srcOrd="0" destOrd="0" presId="urn:microsoft.com/office/officeart/2005/8/layout/process1"/>
    <dgm:cxn modelId="{640DB8B6-B912-4CF8-A3A2-82333F28B102}" srcId="{D7BF8FFF-1500-41AA-BFD6-1F8A5F70DF32}" destId="{F61F6E55-949D-455F-B8F7-B13DF9998BD4}" srcOrd="1" destOrd="0" parTransId="{F3ACBBCF-9485-4883-B18B-F7C4A499E392}" sibTransId="{0B09D2FC-3E3C-40A4-9004-6E5C35C9EFAC}"/>
    <dgm:cxn modelId="{BC889ED1-B853-421E-86C1-6703F5C24134}" type="presOf" srcId="{F61F6E55-949D-455F-B8F7-B13DF9998BD4}" destId="{87984A90-838A-4C0F-B358-FEF413F8085E}" srcOrd="0" destOrd="0" presId="urn:microsoft.com/office/officeart/2005/8/layout/process1"/>
    <dgm:cxn modelId="{4C820040-F81B-4A87-A4F3-750045895F43}" type="presParOf" srcId="{E21E84F2-7E66-4A11-A827-7E5393C123E6}" destId="{EF79E792-AE85-499C-AA5F-1DDD937975A4}" srcOrd="0" destOrd="0" presId="urn:microsoft.com/office/officeart/2005/8/layout/process1"/>
    <dgm:cxn modelId="{5E422C3D-2FBB-42A3-9F59-72902BDA278A}" type="presParOf" srcId="{E21E84F2-7E66-4A11-A827-7E5393C123E6}" destId="{F35F543F-D7EE-4C74-BE1D-D2C43F115678}" srcOrd="1" destOrd="0" presId="urn:microsoft.com/office/officeart/2005/8/layout/process1"/>
    <dgm:cxn modelId="{577F2F41-ACC3-4070-A378-A0529DEEE88D}" type="presParOf" srcId="{F35F543F-D7EE-4C74-BE1D-D2C43F115678}" destId="{EE11354B-06AC-4190-94F5-E582B35BEE86}" srcOrd="0" destOrd="0" presId="urn:microsoft.com/office/officeart/2005/8/layout/process1"/>
    <dgm:cxn modelId="{D68AAC76-F8E6-45E0-8AD4-A2E4E7CB36EA}" type="presParOf" srcId="{E21E84F2-7E66-4A11-A827-7E5393C123E6}" destId="{87984A90-838A-4C0F-B358-FEF413F8085E}"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9E792-AE85-499C-AA5F-1DDD937975A4}">
      <dsp:nvSpPr>
        <dsp:cNvPr id="0" name=""/>
        <dsp:cNvSpPr/>
      </dsp:nvSpPr>
      <dsp:spPr>
        <a:xfrm>
          <a:off x="2022" y="358240"/>
          <a:ext cx="4312346" cy="2587407"/>
        </a:xfrm>
        <a:prstGeom prst="roundRect">
          <a:avLst>
            <a:gd name="adj" fmla="val 10000"/>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Stop and search powers are police interventions to keep people safe They are used to address drug offences, burglary, theft and terrorism (NI Direct, 2015).</a:t>
          </a:r>
        </a:p>
        <a:p>
          <a:pPr marL="0" lvl="0" indent="0" algn="ctr" defTabSz="800100">
            <a:lnSpc>
              <a:spcPct val="90000"/>
            </a:lnSpc>
            <a:spcBef>
              <a:spcPct val="0"/>
            </a:spcBef>
            <a:spcAft>
              <a:spcPct val="35000"/>
            </a:spcAft>
            <a:buNone/>
          </a:pPr>
          <a:r>
            <a:rPr lang="en-US" sz="1800" kern="1200" dirty="0"/>
            <a:t> This power means a person would have to stop for the Police and must be searched for items that are against the law to carry on someone’s person. </a:t>
          </a:r>
        </a:p>
      </dsp:txBody>
      <dsp:txXfrm>
        <a:off x="77805" y="434023"/>
        <a:ext cx="4160780" cy="2435841"/>
      </dsp:txXfrm>
    </dsp:sp>
    <dsp:sp modelId="{F35F543F-D7EE-4C74-BE1D-D2C43F115678}">
      <dsp:nvSpPr>
        <dsp:cNvPr id="0" name=""/>
        <dsp:cNvSpPr/>
      </dsp:nvSpPr>
      <dsp:spPr>
        <a:xfrm>
          <a:off x="4745602" y="1117213"/>
          <a:ext cx="914217" cy="1069461"/>
        </a:xfrm>
        <a:prstGeom prst="rightArrow">
          <a:avLst>
            <a:gd name="adj1" fmla="val 60000"/>
            <a:gd name="adj2" fmla="val 50000"/>
          </a:avLst>
        </a:prstGeom>
        <a:gradFill rotWithShape="0">
          <a:gsLst>
            <a:gs pos="0">
              <a:schemeClr val="dk2">
                <a:tint val="60000"/>
                <a:hueOff val="0"/>
                <a:satOff val="0"/>
                <a:lumOff val="0"/>
                <a:alphaOff val="0"/>
                <a:tint val="94000"/>
                <a:satMod val="100000"/>
                <a:lumMod val="104000"/>
              </a:schemeClr>
            </a:gs>
            <a:gs pos="69000">
              <a:schemeClr val="dk2">
                <a:tint val="60000"/>
                <a:hueOff val="0"/>
                <a:satOff val="0"/>
                <a:lumOff val="0"/>
                <a:alphaOff val="0"/>
                <a:shade val="86000"/>
                <a:satMod val="130000"/>
                <a:lumMod val="102000"/>
              </a:schemeClr>
            </a:gs>
            <a:gs pos="100000">
              <a:schemeClr val="dk2">
                <a:tint val="60000"/>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745602" y="1331105"/>
        <a:ext cx="639952" cy="641677"/>
      </dsp:txXfrm>
    </dsp:sp>
    <dsp:sp modelId="{87984A90-838A-4C0F-B358-FEF413F8085E}">
      <dsp:nvSpPr>
        <dsp:cNvPr id="0" name=""/>
        <dsp:cNvSpPr/>
      </dsp:nvSpPr>
      <dsp:spPr>
        <a:xfrm>
          <a:off x="6039306" y="358240"/>
          <a:ext cx="4312346" cy="2587407"/>
        </a:xfrm>
        <a:prstGeom prst="roundRect">
          <a:avLst>
            <a:gd name="adj" fmla="val 10000"/>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Although if they are suspicious of what a person is carrying with them, Police officers will not always have to carry out a Stop and Search procedure. </a:t>
          </a:r>
        </a:p>
        <a:p>
          <a:pPr marL="0" lvl="0" indent="0" algn="ctr" defTabSz="800100">
            <a:lnSpc>
              <a:spcPct val="90000"/>
            </a:lnSpc>
            <a:spcBef>
              <a:spcPct val="0"/>
            </a:spcBef>
            <a:spcAft>
              <a:spcPct val="35000"/>
            </a:spcAft>
            <a:buNone/>
          </a:pPr>
          <a:r>
            <a:rPr lang="en-US" sz="1800" kern="1200" dirty="0"/>
            <a:t>Alternative? </a:t>
          </a:r>
        </a:p>
        <a:p>
          <a:pPr marL="0" lvl="0" indent="0" algn="ctr" defTabSz="800100">
            <a:lnSpc>
              <a:spcPct val="90000"/>
            </a:lnSpc>
            <a:spcBef>
              <a:spcPct val="0"/>
            </a:spcBef>
            <a:spcAft>
              <a:spcPct val="35000"/>
            </a:spcAft>
            <a:buNone/>
          </a:pPr>
          <a:r>
            <a:rPr lang="en-US" sz="1800" kern="1200" dirty="0"/>
            <a:t>Concluded Suspicions?</a:t>
          </a:r>
        </a:p>
      </dsp:txBody>
      <dsp:txXfrm>
        <a:off x="6115089" y="434023"/>
        <a:ext cx="4160780" cy="243584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7B70CE-EA8C-4B2F-B55C-61CB7261560D}"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1965618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7B70CE-EA8C-4B2F-B55C-61CB7261560D}"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4078823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7B70CE-EA8C-4B2F-B55C-61CB7261560D}"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1233034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7B70CE-EA8C-4B2F-B55C-61CB7261560D}" type="datetimeFigureOut">
              <a:rPr lang="en-GB" smtClean="0"/>
              <a:t>03/11/2023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1614567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7B70CE-EA8C-4B2F-B55C-61CB7261560D}" type="datetimeFigureOut">
              <a:rPr lang="en-GB" smtClean="0"/>
              <a:t>03/11/2023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3173524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7B70CE-EA8C-4B2F-B55C-61CB7261560D}" type="datetimeFigureOut">
              <a:rPr lang="en-GB" smtClean="0"/>
              <a:t>03/11/2023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3949081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7B70CE-EA8C-4B2F-B55C-61CB7261560D}" type="datetimeFigureOut">
              <a:rPr lang="en-GB" smtClean="0"/>
              <a:t>03/11/2023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1622236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7B70CE-EA8C-4B2F-B55C-61CB7261560D}" type="datetimeFigureOut">
              <a:rPr lang="en-GB" smtClean="0"/>
              <a:t>03/11/2023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2756883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7B70CE-EA8C-4B2F-B55C-61CB7261560D}" type="datetimeFigureOut">
              <a:rPr lang="en-GB" smtClean="0"/>
              <a:t>03/11/2023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31547263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7B70CE-EA8C-4B2F-B55C-61CB7261560D}" type="datetimeFigureOut">
              <a:rPr lang="en-GB" smtClean="0"/>
              <a:t>03/11/2023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649224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7B70CE-EA8C-4B2F-B55C-61CB7261560D}" type="datetimeFigureOut">
              <a:rPr lang="en-GB" smtClean="0"/>
              <a:t>03/11/2023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15390174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7B70CE-EA8C-4B2F-B55C-61CB7261560D}" type="datetimeFigureOut">
              <a:rPr lang="en-GB" smtClean="0"/>
              <a:t>03/11/2023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10880D-298B-435C-B9C4-BAB113B76938}"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694608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7B70CE-EA8C-4B2F-B55C-61CB7261560D}" type="datetimeFigureOut">
              <a:rPr lang="en-GB" smtClean="0"/>
              <a:t>03/11/2023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39385142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E7B70CE-EA8C-4B2F-B55C-61CB7261560D}" type="datetimeFigureOut">
              <a:rPr lang="en-GB" smtClean="0"/>
              <a:t>03/11/2023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717399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E7B70CE-EA8C-4B2F-B55C-61CB7261560D}" type="datetimeFigureOut">
              <a:rPr lang="en-GB" smtClean="0"/>
              <a:t>03/11/2023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18420679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7B70CE-EA8C-4B2F-B55C-61CB7261560D}"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42926878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7B70CE-EA8C-4B2F-B55C-61CB7261560D}"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10880D-298B-435C-B9C4-BAB113B76938}" type="slidenum">
              <a:rPr lang="en-GB" smtClean="0"/>
              <a:t>‹#›</a:t>
            </a:fld>
            <a:endParaRPr lang="en-GB"/>
          </a:p>
        </p:txBody>
      </p:sp>
    </p:spTree>
    <p:extLst>
      <p:ext uri="{BB962C8B-B14F-4D97-AF65-F5344CB8AC3E}">
        <p14:creationId xmlns:p14="http://schemas.microsoft.com/office/powerpoint/2010/main" val="4168049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E7B70CE-EA8C-4B2F-B55C-61CB7261560D}" type="datetimeFigureOut">
              <a:rPr lang="en-GB" smtClean="0"/>
              <a:t>03/11/2023</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B10880D-298B-435C-B9C4-BAB113B76938}" type="slidenum">
              <a:rPr lang="en-GB" smtClean="0"/>
              <a:t>‹#›</a:t>
            </a:fld>
            <a:endParaRPr lang="en-GB"/>
          </a:p>
        </p:txBody>
      </p:sp>
    </p:spTree>
    <p:extLst>
      <p:ext uri="{BB962C8B-B14F-4D97-AF65-F5344CB8AC3E}">
        <p14:creationId xmlns:p14="http://schemas.microsoft.com/office/powerpoint/2010/main" val="1453636063"/>
      </p:ext>
    </p:extLst>
  </p:cSld>
  <p:clrMap bg1="dk1" tx1="lt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nidirect.gov.uk/articles/stop-and-search#:~:text=Stop%20and%20search%20powers%20are,reasonable%20grounds%20to%20do%20so" TargetMode="External"/><Relationship Id="rId13" Type="http://schemas.openxmlformats.org/officeDocument/2006/relationships/hyperlink" Target="https://library.college.police.uk/docs/NPCC/Body-worn-video-2022.pdf" TargetMode="External"/><Relationship Id="rId3" Type="http://schemas.openxmlformats.org/officeDocument/2006/relationships/hyperlink" Target="https://www.met.police.uk/advice/advice-and-information/bwv/body-worn-video-bwv/how-and-when-bwv-cameras-are-used/" TargetMode="External"/><Relationship Id="rId7" Type="http://schemas.openxmlformats.org/officeDocument/2006/relationships/hyperlink" Target="https://www.justiceinspectorates.gov.uk/hmicfrs/news/news-feed/police-must-show-stop-search-and-use-of-force-is-fair-or-risk-losing-public-trust/" TargetMode="External"/><Relationship Id="rId12" Type="http://schemas.openxmlformats.org/officeDocument/2006/relationships/hyperlink" Target="https://pixabay.com/vectors/knife-weapon-tool-sharp-4949793/" TargetMode="External"/><Relationship Id="rId2" Type="http://schemas.openxmlformats.org/officeDocument/2006/relationships/hyperlink" Target="https://www.met.police.uk/SysSiteAssets/foi-media/metropolitan-police/policies/strategy-and-governance---stop-and-search-questions-and-answers"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346922/Best_Use_of_Stop_and_Search_Scheme_v3.0_v2.pdf" TargetMode="External"/><Relationship Id="rId11" Type="http://schemas.openxmlformats.org/officeDocument/2006/relationships/hyperlink" Target="https://www.istockphoto.com/photo/fake-gun-gm517535020-89536469" TargetMode="External"/><Relationship Id="rId5" Type="http://schemas.openxmlformats.org/officeDocument/2006/relationships/hyperlink" Target="https://iaingould.co.uk/2020/09/14/the-gowisely-procedure-and-unlawful-stop-and-search/" TargetMode="External"/><Relationship Id="rId10" Type="http://schemas.openxmlformats.org/officeDocument/2006/relationships/hyperlink" Target="https://aoav.org.uk/2021/an-anatomy-of-a-grenade-attack-the-report/" TargetMode="External"/><Relationship Id="rId4" Type="http://schemas.openxmlformats.org/officeDocument/2006/relationships/hyperlink" Target="https://www.college.police.uk/app/stop-and-search/stop-and-search" TargetMode="External"/><Relationship Id="rId9" Type="http://schemas.openxmlformats.org/officeDocument/2006/relationships/hyperlink" Target="https://www.bbc.co.uk/news/uk-england-london-54071949" TargetMode="External"/><Relationship Id="rId14" Type="http://schemas.openxmlformats.org/officeDocument/2006/relationships/hyperlink" Target="https://www.britannica.com/technology/pistol-weap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EFD219-8BCD-4714-AFB2-AA1C6CAA6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0F28E-ADC9-4D28-07DF-DDDDA60B8E3A}"/>
              </a:ext>
            </a:extLst>
          </p:cNvPr>
          <p:cNvSpPr>
            <a:spLocks noGrp="1"/>
          </p:cNvSpPr>
          <p:nvPr>
            <p:ph type="ctrTitle"/>
          </p:nvPr>
        </p:nvSpPr>
        <p:spPr>
          <a:xfrm>
            <a:off x="4549063" y="1060110"/>
            <a:ext cx="6801998" cy="4737780"/>
          </a:xfrm>
        </p:spPr>
        <p:txBody>
          <a:bodyPr anchor="ctr">
            <a:normAutofit/>
          </a:bodyPr>
          <a:lstStyle/>
          <a:p>
            <a:pPr algn="l"/>
            <a:r>
              <a:rPr lang="en-GB" sz="5400" dirty="0"/>
              <a:t>Digital and Operational Policing Assignment 1: Presentation</a:t>
            </a:r>
          </a:p>
        </p:txBody>
      </p:sp>
      <p:sp>
        <p:nvSpPr>
          <p:cNvPr id="10" name="Rectangle 9">
            <a:extLst>
              <a:ext uri="{FF2B5EF4-FFF2-40B4-BE49-F238E27FC236}">
                <a16:creationId xmlns:a16="http://schemas.microsoft.com/office/drawing/2014/main" id="{06F0BB8C-8C08-44AD-9EBB-B43BE66A5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6646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2F57743-31E0-87AC-19A0-7B4D636B6EFA}"/>
              </a:ext>
            </a:extLst>
          </p:cNvPr>
          <p:cNvSpPr>
            <a:spLocks noGrp="1"/>
          </p:cNvSpPr>
          <p:nvPr>
            <p:ph type="subTitle" idx="1"/>
          </p:nvPr>
        </p:nvSpPr>
        <p:spPr>
          <a:xfrm>
            <a:off x="1043075" y="1060110"/>
            <a:ext cx="2540787" cy="4737780"/>
          </a:xfrm>
        </p:spPr>
        <p:txBody>
          <a:bodyPr anchor="ctr">
            <a:normAutofit/>
          </a:bodyPr>
          <a:lstStyle/>
          <a:p>
            <a:pPr algn="l"/>
            <a:r>
              <a:rPr lang="en-GB">
                <a:solidFill>
                  <a:schemeClr val="bg2"/>
                </a:solidFill>
              </a:rPr>
              <a:t>Rio Bonnici (2104333)</a:t>
            </a:r>
          </a:p>
        </p:txBody>
      </p:sp>
    </p:spTree>
    <p:extLst>
      <p:ext uri="{BB962C8B-B14F-4D97-AF65-F5344CB8AC3E}">
        <p14:creationId xmlns:p14="http://schemas.microsoft.com/office/powerpoint/2010/main" val="27782004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8185-C387-3573-305B-D5596C140213}"/>
              </a:ext>
            </a:extLst>
          </p:cNvPr>
          <p:cNvSpPr>
            <a:spLocks noGrp="1"/>
          </p:cNvSpPr>
          <p:nvPr>
            <p:ph type="title"/>
          </p:nvPr>
        </p:nvSpPr>
        <p:spPr/>
        <p:txBody>
          <a:bodyPr>
            <a:normAutofit/>
          </a:bodyPr>
          <a:lstStyle/>
          <a:p>
            <a:r>
              <a:rPr lang="en-GB" dirty="0"/>
              <a:t>Stop and Search: What is it? </a:t>
            </a:r>
          </a:p>
        </p:txBody>
      </p:sp>
      <p:graphicFrame>
        <p:nvGraphicFramePr>
          <p:cNvPr id="5" name="Content Placeholder 2">
            <a:extLst>
              <a:ext uri="{FF2B5EF4-FFF2-40B4-BE49-F238E27FC236}">
                <a16:creationId xmlns:a16="http://schemas.microsoft.com/office/drawing/2014/main" id="{792ADA6F-2535-7EFD-ACAA-CB634271DEA5}"/>
              </a:ext>
            </a:extLst>
          </p:cNvPr>
          <p:cNvGraphicFramePr>
            <a:graphicFrameLocks noGrp="1"/>
          </p:cNvGraphicFramePr>
          <p:nvPr>
            <p:ph idx="1"/>
            <p:extLst>
              <p:ext uri="{D42A27DB-BD31-4B8C-83A1-F6EECF244321}">
                <p14:modId xmlns:p14="http://schemas.microsoft.com/office/powerpoint/2010/main" val="488491798"/>
              </p:ext>
            </p:extLst>
          </p:nvPr>
        </p:nvGraphicFramePr>
        <p:xfrm>
          <a:off x="914400" y="2257654"/>
          <a:ext cx="10353675" cy="3303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5596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C162B-88BE-80D0-EBC2-07503AC1DE14}"/>
              </a:ext>
            </a:extLst>
          </p:cNvPr>
          <p:cNvSpPr>
            <a:spLocks noGrp="1"/>
          </p:cNvSpPr>
          <p:nvPr>
            <p:ph type="title"/>
          </p:nvPr>
        </p:nvSpPr>
        <p:spPr>
          <a:xfrm>
            <a:off x="652538" y="0"/>
            <a:ext cx="10353761" cy="1326321"/>
          </a:xfrm>
        </p:spPr>
        <p:txBody>
          <a:bodyPr>
            <a:normAutofit fontScale="90000"/>
          </a:bodyPr>
          <a:lstStyle/>
          <a:p>
            <a:r>
              <a:rPr lang="en-GB" dirty="0"/>
              <a:t>What do they need in order to conduct a Stop and Search procedure? </a:t>
            </a:r>
          </a:p>
        </p:txBody>
      </p:sp>
      <p:sp>
        <p:nvSpPr>
          <p:cNvPr id="3" name="Content Placeholder 2">
            <a:extLst>
              <a:ext uri="{FF2B5EF4-FFF2-40B4-BE49-F238E27FC236}">
                <a16:creationId xmlns:a16="http://schemas.microsoft.com/office/drawing/2014/main" id="{9F2ED7BD-14B1-ACDA-2817-375E8993E86C}"/>
              </a:ext>
            </a:extLst>
          </p:cNvPr>
          <p:cNvSpPr>
            <a:spLocks noGrp="1"/>
          </p:cNvSpPr>
          <p:nvPr>
            <p:ph idx="1"/>
          </p:nvPr>
        </p:nvSpPr>
        <p:spPr>
          <a:xfrm>
            <a:off x="-1" y="1219770"/>
            <a:ext cx="9283959" cy="5638230"/>
          </a:xfrm>
        </p:spPr>
        <p:txBody>
          <a:bodyPr>
            <a:normAutofit fontScale="92500"/>
          </a:bodyPr>
          <a:lstStyle/>
          <a:p>
            <a:r>
              <a:rPr lang="en-GB" sz="2200" dirty="0"/>
              <a:t>Reasonable grounds : </a:t>
            </a:r>
          </a:p>
          <a:p>
            <a:r>
              <a:rPr lang="en-US" sz="2200" dirty="0"/>
              <a:t>To conduct a stop and search it will ‘require an officer to have reasonable grounds for suspicion that an unlawful item is being carried’ (College of Policing, 2016). </a:t>
            </a:r>
          </a:p>
          <a:p>
            <a:r>
              <a:rPr lang="en-GB" sz="2200" dirty="0"/>
              <a:t>Reasonable grounds are what an officers’ reasons would be for proceeding with a stop and search. This can be narrowed down to things that an officer can spot that would give them justification for stopping and searching an individual.  </a:t>
            </a:r>
          </a:p>
          <a:p>
            <a:r>
              <a:rPr lang="en-GB" sz="2200" dirty="0"/>
              <a:t>Every act a police officer takes must be J.P.L.A.N.E which is an acronym used generally by the police which is essential with stop and search.</a:t>
            </a:r>
          </a:p>
          <a:p>
            <a:r>
              <a:rPr lang="en-GB" sz="2200" dirty="0"/>
              <a:t>There are many things that an officer can detect that will give them suspicions to conduct the procedure but a simple way of listing the criteria is known as S.H.A.C.K.S, which will be further explained. </a:t>
            </a:r>
          </a:p>
          <a:p>
            <a:endParaRPr lang="en-GB" sz="1800" dirty="0"/>
          </a:p>
        </p:txBody>
      </p:sp>
      <p:sp>
        <p:nvSpPr>
          <p:cNvPr id="4" name="TextBox 3">
            <a:extLst>
              <a:ext uri="{FF2B5EF4-FFF2-40B4-BE49-F238E27FC236}">
                <a16:creationId xmlns:a16="http://schemas.microsoft.com/office/drawing/2014/main" id="{59054304-2E90-74EC-A09B-D9626998A575}"/>
              </a:ext>
            </a:extLst>
          </p:cNvPr>
          <p:cNvSpPr txBox="1"/>
          <p:nvPr/>
        </p:nvSpPr>
        <p:spPr>
          <a:xfrm>
            <a:off x="9283958" y="2341982"/>
            <a:ext cx="3094653" cy="2677656"/>
          </a:xfrm>
          <a:prstGeom prst="rect">
            <a:avLst/>
          </a:prstGeom>
          <a:noFill/>
          <a:ln>
            <a:solidFill>
              <a:schemeClr val="tx1"/>
            </a:solidFill>
          </a:ln>
        </p:spPr>
        <p:txBody>
          <a:bodyPr wrap="square" rtlCol="0">
            <a:spAutoFit/>
          </a:bodyPr>
          <a:lstStyle/>
          <a:p>
            <a:r>
              <a:rPr lang="en-GB" sz="2800" dirty="0"/>
              <a:t>J – Justified</a:t>
            </a:r>
          </a:p>
          <a:p>
            <a:r>
              <a:rPr lang="en-GB" sz="2800" dirty="0"/>
              <a:t>P – Proportionate</a:t>
            </a:r>
          </a:p>
          <a:p>
            <a:r>
              <a:rPr lang="en-GB" sz="2800" dirty="0"/>
              <a:t>L – Legal </a:t>
            </a:r>
          </a:p>
          <a:p>
            <a:r>
              <a:rPr lang="en-GB" sz="2800" dirty="0"/>
              <a:t>A – Accountable</a:t>
            </a:r>
          </a:p>
          <a:p>
            <a:r>
              <a:rPr lang="en-GB" sz="2800" dirty="0"/>
              <a:t>N – Necessary</a:t>
            </a:r>
          </a:p>
          <a:p>
            <a:r>
              <a:rPr lang="en-GB" sz="2800" dirty="0"/>
              <a:t>E - Ethical</a:t>
            </a:r>
          </a:p>
        </p:txBody>
      </p:sp>
    </p:spTree>
    <p:extLst>
      <p:ext uri="{BB962C8B-B14F-4D97-AF65-F5344CB8AC3E}">
        <p14:creationId xmlns:p14="http://schemas.microsoft.com/office/powerpoint/2010/main" val="3187967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C0701-1B71-2EBB-0E35-2A60D17D370A}"/>
              </a:ext>
            </a:extLst>
          </p:cNvPr>
          <p:cNvSpPr>
            <a:spLocks noGrp="1"/>
          </p:cNvSpPr>
          <p:nvPr>
            <p:ph type="title"/>
          </p:nvPr>
        </p:nvSpPr>
        <p:spPr/>
        <p:txBody>
          <a:bodyPr/>
          <a:lstStyle/>
          <a:p>
            <a:r>
              <a:rPr lang="en-GB" dirty="0"/>
              <a:t>W.I.F.E</a:t>
            </a:r>
          </a:p>
        </p:txBody>
      </p:sp>
      <p:sp>
        <p:nvSpPr>
          <p:cNvPr id="3" name="Content Placeholder 2">
            <a:extLst>
              <a:ext uri="{FF2B5EF4-FFF2-40B4-BE49-F238E27FC236}">
                <a16:creationId xmlns:a16="http://schemas.microsoft.com/office/drawing/2014/main" id="{1FDD1223-70D0-38F4-3113-11E3D4B3CCD9}"/>
              </a:ext>
            </a:extLst>
          </p:cNvPr>
          <p:cNvSpPr>
            <a:spLocks noGrp="1"/>
          </p:cNvSpPr>
          <p:nvPr>
            <p:ph idx="1"/>
          </p:nvPr>
        </p:nvSpPr>
        <p:spPr>
          <a:xfrm>
            <a:off x="830975" y="1648195"/>
            <a:ext cx="10353762" cy="3695136"/>
          </a:xfrm>
        </p:spPr>
        <p:txBody>
          <a:bodyPr/>
          <a:lstStyle/>
          <a:p>
            <a:r>
              <a:rPr lang="en-US" dirty="0"/>
              <a:t>One of the main reasons why a stop and search may be done is because some people can carry items that can be seen as a danger to themselves or others, such as W.I.F.E </a:t>
            </a:r>
          </a:p>
          <a:p>
            <a:r>
              <a:rPr lang="en-US" dirty="0"/>
              <a:t>W.I.F.E is a general acronym used by the police in order to simply define what type of illegal item a person may be carrying. </a:t>
            </a:r>
          </a:p>
          <a:p>
            <a:r>
              <a:rPr lang="en-US" dirty="0"/>
              <a:t>The acronym simply stands for: </a:t>
            </a:r>
          </a:p>
          <a:p>
            <a:endParaRPr lang="en-GB" dirty="0"/>
          </a:p>
        </p:txBody>
      </p:sp>
      <p:pic>
        <p:nvPicPr>
          <p:cNvPr id="4" name="Picture 3">
            <a:extLst>
              <a:ext uri="{FF2B5EF4-FFF2-40B4-BE49-F238E27FC236}">
                <a16:creationId xmlns:a16="http://schemas.microsoft.com/office/drawing/2014/main" id="{D81BB246-7484-725A-0C91-881354C186E5}"/>
              </a:ext>
            </a:extLst>
          </p:cNvPr>
          <p:cNvPicPr>
            <a:picLocks noChangeAspect="1"/>
          </p:cNvPicPr>
          <p:nvPr/>
        </p:nvPicPr>
        <p:blipFill>
          <a:blip r:embed="rId2"/>
          <a:stretch>
            <a:fillRect/>
          </a:stretch>
        </p:blipFill>
        <p:spPr>
          <a:xfrm>
            <a:off x="6571872" y="4255952"/>
            <a:ext cx="2207044" cy="1470443"/>
          </a:xfrm>
          <a:prstGeom prst="rect">
            <a:avLst/>
          </a:prstGeom>
        </p:spPr>
      </p:pic>
      <p:pic>
        <p:nvPicPr>
          <p:cNvPr id="5" name="Picture 4">
            <a:extLst>
              <a:ext uri="{FF2B5EF4-FFF2-40B4-BE49-F238E27FC236}">
                <a16:creationId xmlns:a16="http://schemas.microsoft.com/office/drawing/2014/main" id="{ED3BDBA5-2479-28D4-4865-5C8D73C025D7}"/>
              </a:ext>
            </a:extLst>
          </p:cNvPr>
          <p:cNvPicPr>
            <a:picLocks noChangeAspect="1"/>
          </p:cNvPicPr>
          <p:nvPr/>
        </p:nvPicPr>
        <p:blipFill>
          <a:blip r:embed="rId3"/>
          <a:stretch>
            <a:fillRect/>
          </a:stretch>
        </p:blipFill>
        <p:spPr>
          <a:xfrm>
            <a:off x="3522559" y="4255952"/>
            <a:ext cx="2914650" cy="1457325"/>
          </a:xfrm>
          <a:prstGeom prst="rect">
            <a:avLst/>
          </a:prstGeom>
        </p:spPr>
      </p:pic>
      <p:pic>
        <p:nvPicPr>
          <p:cNvPr id="6" name="Picture 5">
            <a:extLst>
              <a:ext uri="{FF2B5EF4-FFF2-40B4-BE49-F238E27FC236}">
                <a16:creationId xmlns:a16="http://schemas.microsoft.com/office/drawing/2014/main" id="{E6322FAA-1643-7530-6775-B739B2C8A792}"/>
              </a:ext>
            </a:extLst>
          </p:cNvPr>
          <p:cNvPicPr>
            <a:picLocks noChangeAspect="1"/>
          </p:cNvPicPr>
          <p:nvPr/>
        </p:nvPicPr>
        <p:blipFill>
          <a:blip r:embed="rId4"/>
          <a:stretch>
            <a:fillRect/>
          </a:stretch>
        </p:blipFill>
        <p:spPr>
          <a:xfrm>
            <a:off x="913795" y="4326450"/>
            <a:ext cx="2299583" cy="1329446"/>
          </a:xfrm>
          <a:prstGeom prst="rect">
            <a:avLst/>
          </a:prstGeom>
        </p:spPr>
      </p:pic>
      <p:pic>
        <p:nvPicPr>
          <p:cNvPr id="7" name="Picture 6">
            <a:extLst>
              <a:ext uri="{FF2B5EF4-FFF2-40B4-BE49-F238E27FC236}">
                <a16:creationId xmlns:a16="http://schemas.microsoft.com/office/drawing/2014/main" id="{C3595056-0181-AB0E-4FA4-5606EC549ABB}"/>
              </a:ext>
            </a:extLst>
          </p:cNvPr>
          <p:cNvPicPr>
            <a:picLocks noChangeAspect="1"/>
          </p:cNvPicPr>
          <p:nvPr/>
        </p:nvPicPr>
        <p:blipFill>
          <a:blip r:embed="rId5"/>
          <a:stretch>
            <a:fillRect/>
          </a:stretch>
        </p:blipFill>
        <p:spPr>
          <a:xfrm>
            <a:off x="9045973" y="4216990"/>
            <a:ext cx="2456396" cy="1535248"/>
          </a:xfrm>
          <a:prstGeom prst="rect">
            <a:avLst/>
          </a:prstGeom>
        </p:spPr>
      </p:pic>
      <p:sp>
        <p:nvSpPr>
          <p:cNvPr id="8" name="TextBox 7">
            <a:extLst>
              <a:ext uri="{FF2B5EF4-FFF2-40B4-BE49-F238E27FC236}">
                <a16:creationId xmlns:a16="http://schemas.microsoft.com/office/drawing/2014/main" id="{D7D41BC0-CD32-D80D-6052-52717EB84289}"/>
              </a:ext>
            </a:extLst>
          </p:cNvPr>
          <p:cNvSpPr txBox="1"/>
          <p:nvPr/>
        </p:nvSpPr>
        <p:spPr>
          <a:xfrm>
            <a:off x="807396" y="5972783"/>
            <a:ext cx="11040893" cy="369332"/>
          </a:xfrm>
          <a:prstGeom prst="rect">
            <a:avLst/>
          </a:prstGeom>
          <a:noFill/>
        </p:spPr>
        <p:txBody>
          <a:bodyPr wrap="square" rtlCol="0">
            <a:spAutoFit/>
          </a:bodyPr>
          <a:lstStyle/>
          <a:p>
            <a:r>
              <a:rPr lang="en-GB" u="sng" dirty="0"/>
              <a:t>W</a:t>
            </a:r>
            <a:r>
              <a:rPr lang="en-GB" dirty="0"/>
              <a:t>eapons.	 			</a:t>
            </a:r>
            <a:r>
              <a:rPr lang="en-GB" u="sng" dirty="0"/>
              <a:t>I</a:t>
            </a:r>
            <a:r>
              <a:rPr lang="en-GB" dirty="0"/>
              <a:t>mitation.					</a:t>
            </a:r>
            <a:r>
              <a:rPr lang="en-GB" u="sng" dirty="0"/>
              <a:t>F</a:t>
            </a:r>
            <a:r>
              <a:rPr lang="en-GB" dirty="0"/>
              <a:t>irearms.			</a:t>
            </a:r>
            <a:r>
              <a:rPr lang="en-GB" u="sng" dirty="0"/>
              <a:t>E</a:t>
            </a:r>
            <a:r>
              <a:rPr lang="en-GB" dirty="0"/>
              <a:t>xplosives.</a:t>
            </a:r>
          </a:p>
        </p:txBody>
      </p:sp>
    </p:spTree>
    <p:extLst>
      <p:ext uri="{BB962C8B-B14F-4D97-AF65-F5344CB8AC3E}">
        <p14:creationId xmlns:p14="http://schemas.microsoft.com/office/powerpoint/2010/main" val="2755274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F918F-9705-FBC9-06C0-D6CC6892F211}"/>
              </a:ext>
            </a:extLst>
          </p:cNvPr>
          <p:cNvSpPr>
            <a:spLocks noGrp="1"/>
          </p:cNvSpPr>
          <p:nvPr>
            <p:ph type="title"/>
          </p:nvPr>
        </p:nvSpPr>
        <p:spPr/>
        <p:txBody>
          <a:bodyPr/>
          <a:lstStyle/>
          <a:p>
            <a:r>
              <a:rPr lang="en-US" dirty="0"/>
              <a:t>S.H.A.C.K.S.</a:t>
            </a:r>
            <a:endParaRPr lang="en-GB" dirty="0"/>
          </a:p>
        </p:txBody>
      </p:sp>
      <p:sp>
        <p:nvSpPr>
          <p:cNvPr id="3" name="Content Placeholder 2">
            <a:extLst>
              <a:ext uri="{FF2B5EF4-FFF2-40B4-BE49-F238E27FC236}">
                <a16:creationId xmlns:a16="http://schemas.microsoft.com/office/drawing/2014/main" id="{ED2BCD62-1292-4A40-DBBA-CECCA8381BE9}"/>
              </a:ext>
            </a:extLst>
          </p:cNvPr>
          <p:cNvSpPr>
            <a:spLocks noGrp="1"/>
          </p:cNvSpPr>
          <p:nvPr>
            <p:ph idx="1"/>
          </p:nvPr>
        </p:nvSpPr>
        <p:spPr>
          <a:xfrm>
            <a:off x="618564" y="1638863"/>
            <a:ext cx="11161632" cy="4830031"/>
          </a:xfrm>
        </p:spPr>
        <p:txBody>
          <a:bodyPr>
            <a:normAutofit fontScale="92500" lnSpcReduction="20000"/>
          </a:bodyPr>
          <a:lstStyle/>
          <a:p>
            <a:pPr marL="0" indent="0">
              <a:buNone/>
            </a:pPr>
            <a:r>
              <a:rPr lang="en-US" sz="2300" dirty="0"/>
              <a:t>A useful acronym that is widely used to look out for before carrying out a stop and search is known as SHACKS. SHACKS is the criteria that police officers can spot and it is what gives them the reasons to carry out the stop and search. </a:t>
            </a:r>
          </a:p>
          <a:p>
            <a:r>
              <a:rPr lang="en-US" sz="2300" dirty="0"/>
              <a:t>S – Seen</a:t>
            </a:r>
          </a:p>
          <a:p>
            <a:r>
              <a:rPr lang="en-US" sz="2300" dirty="0"/>
              <a:t>H – Heard</a:t>
            </a:r>
          </a:p>
          <a:p>
            <a:r>
              <a:rPr lang="en-US" sz="2300" dirty="0"/>
              <a:t>A – Actions</a:t>
            </a:r>
          </a:p>
          <a:p>
            <a:r>
              <a:rPr lang="en-US" sz="2300" dirty="0"/>
              <a:t>C – Conversed </a:t>
            </a:r>
          </a:p>
          <a:p>
            <a:r>
              <a:rPr lang="en-US" sz="2300" dirty="0"/>
              <a:t>K – Knowledge </a:t>
            </a:r>
          </a:p>
          <a:p>
            <a:r>
              <a:rPr lang="en-US" sz="2300" dirty="0"/>
              <a:t>S – Smell </a:t>
            </a:r>
          </a:p>
          <a:p>
            <a:pPr marL="0" indent="0">
              <a:buNone/>
            </a:pPr>
            <a:r>
              <a:rPr lang="en-US" sz="2300" dirty="0"/>
              <a:t>This acronym is all the suspicions that an officer could have that would give him/her reasonable grounds to conduct a stop and search.</a:t>
            </a:r>
          </a:p>
          <a:p>
            <a:endParaRPr lang="en-GB" dirty="0"/>
          </a:p>
        </p:txBody>
      </p:sp>
    </p:spTree>
    <p:extLst>
      <p:ext uri="{BB962C8B-B14F-4D97-AF65-F5344CB8AC3E}">
        <p14:creationId xmlns:p14="http://schemas.microsoft.com/office/powerpoint/2010/main" val="84569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CA1AF-21F7-B720-52A8-73E57838C75D}"/>
              </a:ext>
            </a:extLst>
          </p:cNvPr>
          <p:cNvSpPr>
            <a:spLocks noGrp="1"/>
          </p:cNvSpPr>
          <p:nvPr>
            <p:ph type="title"/>
          </p:nvPr>
        </p:nvSpPr>
        <p:spPr/>
        <p:txBody>
          <a:bodyPr>
            <a:normAutofit fontScale="90000"/>
          </a:bodyPr>
          <a:lstStyle/>
          <a:p>
            <a:r>
              <a:rPr lang="en-GB" dirty="0"/>
              <a:t>The Introduction to Section 1 of the police and criminal evidence act 1984</a:t>
            </a:r>
          </a:p>
        </p:txBody>
      </p:sp>
      <p:sp>
        <p:nvSpPr>
          <p:cNvPr id="3" name="Content Placeholder 2">
            <a:extLst>
              <a:ext uri="{FF2B5EF4-FFF2-40B4-BE49-F238E27FC236}">
                <a16:creationId xmlns:a16="http://schemas.microsoft.com/office/drawing/2014/main" id="{01DA7677-23E8-BF92-C28F-0775CC317815}"/>
              </a:ext>
            </a:extLst>
          </p:cNvPr>
          <p:cNvSpPr>
            <a:spLocks noGrp="1"/>
          </p:cNvSpPr>
          <p:nvPr>
            <p:ph idx="1"/>
          </p:nvPr>
        </p:nvSpPr>
        <p:spPr/>
        <p:txBody>
          <a:bodyPr/>
          <a:lstStyle/>
          <a:p>
            <a:r>
              <a:rPr lang="en-GB" dirty="0"/>
              <a:t>Section 1 of PACE states that </a:t>
            </a:r>
            <a:r>
              <a:rPr lang="en-US" dirty="0"/>
              <a:t>a constable may search </a:t>
            </a:r>
            <a:r>
              <a:rPr lang="en-US" b="1" u="sng" dirty="0"/>
              <a:t>any person</a:t>
            </a:r>
            <a:r>
              <a:rPr lang="en-US" dirty="0"/>
              <a:t>, vehicle, or anything which is in or on a vehicle, if they have </a:t>
            </a:r>
            <a:r>
              <a:rPr lang="en-US" b="1" u="sng" dirty="0"/>
              <a:t>reasonable grounds </a:t>
            </a:r>
            <a:r>
              <a:rPr lang="en-US" dirty="0"/>
              <a:t>for suspecting that they may find any, </a:t>
            </a:r>
            <a:r>
              <a:rPr lang="en-US" b="1" u="sng" dirty="0"/>
              <a:t>Stolen property or Prohibited articles</a:t>
            </a:r>
            <a:r>
              <a:rPr lang="en-US" dirty="0"/>
              <a:t>. Prohibited articles includes, offensive weapons, bladed or sharply pointed articles, corrosive substances, prohibited fireworks or articles in connection with any theft, or criminal damage. (stopping of a vehicle must be in uniform under 163 Road traffic act).</a:t>
            </a:r>
          </a:p>
          <a:p>
            <a:r>
              <a:rPr lang="en-US" dirty="0"/>
              <a:t>It is the specific piece of legislation that was introduced in 1984 which gave all police constables the powers to search an individual for items such as ones previously stated. </a:t>
            </a:r>
            <a:endParaRPr lang="en-GB" dirty="0"/>
          </a:p>
        </p:txBody>
      </p:sp>
    </p:spTree>
    <p:extLst>
      <p:ext uri="{BB962C8B-B14F-4D97-AF65-F5344CB8AC3E}">
        <p14:creationId xmlns:p14="http://schemas.microsoft.com/office/powerpoint/2010/main" val="2980576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58213-F2BB-6395-11E2-0E0A86C46BAF}"/>
              </a:ext>
            </a:extLst>
          </p:cNvPr>
          <p:cNvSpPr>
            <a:spLocks noGrp="1"/>
          </p:cNvSpPr>
          <p:nvPr>
            <p:ph type="title"/>
          </p:nvPr>
        </p:nvSpPr>
        <p:spPr>
          <a:xfrm>
            <a:off x="919119" y="217714"/>
            <a:ext cx="10353761" cy="1326321"/>
          </a:xfrm>
        </p:spPr>
        <p:txBody>
          <a:bodyPr/>
          <a:lstStyle/>
          <a:p>
            <a:r>
              <a:rPr lang="en-GB" dirty="0"/>
              <a:t>How is a Stop and Search Procedure handled? (</a:t>
            </a:r>
            <a:r>
              <a:rPr lang="en-GB" dirty="0" err="1"/>
              <a:t>G.o.W.i.s.e.l.y</a:t>
            </a:r>
            <a:r>
              <a:rPr lang="en-GB" dirty="0"/>
              <a:t>.) </a:t>
            </a:r>
          </a:p>
        </p:txBody>
      </p:sp>
      <p:sp>
        <p:nvSpPr>
          <p:cNvPr id="3" name="Content Placeholder 2">
            <a:extLst>
              <a:ext uri="{FF2B5EF4-FFF2-40B4-BE49-F238E27FC236}">
                <a16:creationId xmlns:a16="http://schemas.microsoft.com/office/drawing/2014/main" id="{948DA648-EE70-D6BE-C19F-89BB912BE902}"/>
              </a:ext>
            </a:extLst>
          </p:cNvPr>
          <p:cNvSpPr>
            <a:spLocks noGrp="1"/>
          </p:cNvSpPr>
          <p:nvPr>
            <p:ph idx="1"/>
          </p:nvPr>
        </p:nvSpPr>
        <p:spPr>
          <a:xfrm>
            <a:off x="198748" y="1713507"/>
            <a:ext cx="11794501" cy="5079177"/>
          </a:xfrm>
        </p:spPr>
        <p:txBody>
          <a:bodyPr>
            <a:normAutofit/>
          </a:bodyPr>
          <a:lstStyle/>
          <a:p>
            <a:r>
              <a:rPr lang="en-US" sz="1800" dirty="0"/>
              <a:t>The GOWISELY acronym is important for officers to know as it is the correct stages that should be taken to conduct a lawful and justifiable stop and search if GOWISELY is not ‘followed, then the search is highly likely to have been unlawful’ (Gould, 2020). </a:t>
            </a:r>
            <a:endParaRPr lang="en-GB" sz="1800" dirty="0"/>
          </a:p>
          <a:p>
            <a:r>
              <a:rPr lang="en-GB" sz="1800" dirty="0"/>
              <a:t>G – Grounds </a:t>
            </a:r>
          </a:p>
          <a:p>
            <a:r>
              <a:rPr lang="en-GB" sz="1800" dirty="0"/>
              <a:t>O – Objects</a:t>
            </a:r>
          </a:p>
          <a:p>
            <a:r>
              <a:rPr lang="en-GB" sz="1800" dirty="0"/>
              <a:t>W – Warrant Card </a:t>
            </a:r>
          </a:p>
          <a:p>
            <a:r>
              <a:rPr lang="en-GB" sz="1800" dirty="0"/>
              <a:t>I – Identification</a:t>
            </a:r>
          </a:p>
          <a:p>
            <a:r>
              <a:rPr lang="en-GB" sz="1800" dirty="0"/>
              <a:t>S – Station </a:t>
            </a:r>
          </a:p>
          <a:p>
            <a:r>
              <a:rPr lang="en-GB" sz="1800" dirty="0"/>
              <a:t>E – Entitlement to a copy of record </a:t>
            </a:r>
          </a:p>
          <a:p>
            <a:r>
              <a:rPr lang="en-GB" sz="1800" dirty="0"/>
              <a:t>L – Legislation</a:t>
            </a:r>
          </a:p>
          <a:p>
            <a:r>
              <a:rPr lang="en-GB" sz="1800" dirty="0"/>
              <a:t>Y – ‘You are being detained for the purpose of the search’ </a:t>
            </a:r>
          </a:p>
        </p:txBody>
      </p:sp>
    </p:spTree>
    <p:extLst>
      <p:ext uri="{BB962C8B-B14F-4D97-AF65-F5344CB8AC3E}">
        <p14:creationId xmlns:p14="http://schemas.microsoft.com/office/powerpoint/2010/main" val="4086776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B0845-CECB-F3E5-0D79-D29EF0AED41E}"/>
              </a:ext>
            </a:extLst>
          </p:cNvPr>
          <p:cNvSpPr>
            <a:spLocks noGrp="1"/>
          </p:cNvSpPr>
          <p:nvPr>
            <p:ph type="title"/>
          </p:nvPr>
        </p:nvSpPr>
        <p:spPr/>
        <p:txBody>
          <a:bodyPr/>
          <a:lstStyle/>
          <a:p>
            <a:r>
              <a:rPr lang="en-US" dirty="0"/>
              <a:t>J.O.G</a:t>
            </a:r>
            <a:endParaRPr lang="en-GB" dirty="0"/>
          </a:p>
        </p:txBody>
      </p:sp>
      <p:sp>
        <p:nvSpPr>
          <p:cNvPr id="3" name="Content Placeholder 2">
            <a:extLst>
              <a:ext uri="{FF2B5EF4-FFF2-40B4-BE49-F238E27FC236}">
                <a16:creationId xmlns:a16="http://schemas.microsoft.com/office/drawing/2014/main" id="{8E649AE5-DEC0-7727-895A-188E2B239DEA}"/>
              </a:ext>
            </a:extLst>
          </p:cNvPr>
          <p:cNvSpPr>
            <a:spLocks noGrp="1"/>
          </p:cNvSpPr>
          <p:nvPr>
            <p:ph idx="1"/>
          </p:nvPr>
        </p:nvSpPr>
        <p:spPr/>
        <p:txBody>
          <a:bodyPr>
            <a:normAutofit/>
          </a:bodyPr>
          <a:lstStyle/>
          <a:p>
            <a:r>
              <a:rPr lang="en-US" sz="2400" dirty="0"/>
              <a:t>The only aspects of an individuals’ persons the Police are allowed to search in public view is known as J.O.G. and what this acronym stands for is </a:t>
            </a:r>
            <a:r>
              <a:rPr lang="en-US" sz="2400" u="sng" dirty="0"/>
              <a:t>j</a:t>
            </a:r>
            <a:r>
              <a:rPr lang="en-US" sz="2400" dirty="0"/>
              <a:t>ackets, </a:t>
            </a:r>
            <a:r>
              <a:rPr lang="en-US" sz="2400" u="sng" dirty="0"/>
              <a:t>o</a:t>
            </a:r>
            <a:r>
              <a:rPr lang="en-US" sz="2400" dirty="0"/>
              <a:t>uter coat and </a:t>
            </a:r>
            <a:r>
              <a:rPr lang="en-US" sz="2400" u="sng" dirty="0"/>
              <a:t>g</a:t>
            </a:r>
            <a:r>
              <a:rPr lang="en-US" sz="2400" dirty="0"/>
              <a:t>loves. </a:t>
            </a:r>
          </a:p>
          <a:p>
            <a:r>
              <a:rPr lang="en-US" sz="2400" dirty="0"/>
              <a:t>These are the only parts of a person that is allowed to be searched to maintain personal safety and remaining appropriate for the situations. ‘More thorough searches (more than JOG removed)’ (Walker, 2017) would be done while in custody.</a:t>
            </a:r>
            <a:endParaRPr lang="en-GB" sz="2400" dirty="0"/>
          </a:p>
        </p:txBody>
      </p:sp>
    </p:spTree>
    <p:extLst>
      <p:ext uri="{BB962C8B-B14F-4D97-AF65-F5344CB8AC3E}">
        <p14:creationId xmlns:p14="http://schemas.microsoft.com/office/powerpoint/2010/main" val="993681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2A05-9FAD-9343-2375-5CBF550A3463}"/>
              </a:ext>
            </a:extLst>
          </p:cNvPr>
          <p:cNvSpPr>
            <a:spLocks noGrp="1"/>
          </p:cNvSpPr>
          <p:nvPr>
            <p:ph type="title"/>
          </p:nvPr>
        </p:nvSpPr>
        <p:spPr/>
        <p:txBody>
          <a:bodyPr/>
          <a:lstStyle/>
          <a:p>
            <a:r>
              <a:rPr lang="en-GB" dirty="0"/>
              <a:t>Who has the power to use Section 1 of PACE 1984?</a:t>
            </a:r>
          </a:p>
        </p:txBody>
      </p:sp>
      <p:sp>
        <p:nvSpPr>
          <p:cNvPr id="3" name="Content Placeholder 2">
            <a:extLst>
              <a:ext uri="{FF2B5EF4-FFF2-40B4-BE49-F238E27FC236}">
                <a16:creationId xmlns:a16="http://schemas.microsoft.com/office/drawing/2014/main" id="{20A7EBD7-F376-24C5-5FD3-9750BEFAF9C1}"/>
              </a:ext>
            </a:extLst>
          </p:cNvPr>
          <p:cNvSpPr>
            <a:spLocks noGrp="1"/>
          </p:cNvSpPr>
          <p:nvPr>
            <p:ph idx="1"/>
          </p:nvPr>
        </p:nvSpPr>
        <p:spPr/>
        <p:txBody>
          <a:bodyPr>
            <a:normAutofit lnSpcReduction="10000"/>
          </a:bodyPr>
          <a:lstStyle/>
          <a:p>
            <a:r>
              <a:rPr lang="en-US" sz="2400" dirty="0"/>
              <a:t>The rank of any general police officer has the power to conduct a stop and search as it is something possibly every police officer will be required to undertake as a part of the original role. </a:t>
            </a:r>
          </a:p>
          <a:p>
            <a:endParaRPr lang="en-US" sz="2400" dirty="0"/>
          </a:p>
          <a:p>
            <a:r>
              <a:rPr lang="en-US" sz="2400" dirty="0"/>
              <a:t>The only police role as of current time that doesn’t have the power to use section 1 of PACE 1984 would be police community support officers as they don’t the general powers a standard police constable would have such as arrest. </a:t>
            </a:r>
            <a:endParaRPr lang="en-GB" sz="2400" dirty="0"/>
          </a:p>
        </p:txBody>
      </p:sp>
    </p:spTree>
    <p:extLst>
      <p:ext uri="{BB962C8B-B14F-4D97-AF65-F5344CB8AC3E}">
        <p14:creationId xmlns:p14="http://schemas.microsoft.com/office/powerpoint/2010/main" val="2040171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876CD-03B0-D69A-DB6E-7AC1DDCF4E22}"/>
              </a:ext>
            </a:extLst>
          </p:cNvPr>
          <p:cNvSpPr>
            <a:spLocks noGrp="1"/>
          </p:cNvSpPr>
          <p:nvPr>
            <p:ph type="title"/>
          </p:nvPr>
        </p:nvSpPr>
        <p:spPr/>
        <p:txBody>
          <a:bodyPr/>
          <a:lstStyle/>
          <a:p>
            <a:r>
              <a:rPr lang="en-US" dirty="0"/>
              <a:t>Best use of Stop and Search Scheme </a:t>
            </a:r>
            <a:endParaRPr lang="en-GB" dirty="0"/>
          </a:p>
        </p:txBody>
      </p:sp>
      <p:sp>
        <p:nvSpPr>
          <p:cNvPr id="3" name="Content Placeholder 2">
            <a:extLst>
              <a:ext uri="{FF2B5EF4-FFF2-40B4-BE49-F238E27FC236}">
                <a16:creationId xmlns:a16="http://schemas.microsoft.com/office/drawing/2014/main" id="{817B4E46-45D4-57DB-48C9-E9A7C2CDF71E}"/>
              </a:ext>
            </a:extLst>
          </p:cNvPr>
          <p:cNvSpPr>
            <a:spLocks noGrp="1"/>
          </p:cNvSpPr>
          <p:nvPr>
            <p:ph idx="1"/>
          </p:nvPr>
        </p:nvSpPr>
        <p:spPr>
          <a:xfrm>
            <a:off x="913794" y="2096064"/>
            <a:ext cx="11057381" cy="4482018"/>
          </a:xfrm>
        </p:spPr>
        <p:txBody>
          <a:bodyPr>
            <a:normAutofit/>
          </a:bodyPr>
          <a:lstStyle/>
          <a:p>
            <a:pPr marL="0" indent="0">
              <a:buNone/>
            </a:pPr>
            <a:r>
              <a:rPr lang="en-US" dirty="0"/>
              <a:t>Though with all the positives that came with stop and search powers, the problems that rose through time such as unjust searches brought about the best use of stop and search scheme. </a:t>
            </a:r>
          </a:p>
          <a:p>
            <a:pPr marL="0" indent="0">
              <a:buNone/>
            </a:pPr>
            <a:r>
              <a:rPr lang="en-US" dirty="0"/>
              <a:t>Legislation:</a:t>
            </a:r>
          </a:p>
          <a:p>
            <a:pPr marL="0" indent="0">
              <a:buNone/>
            </a:pPr>
            <a:r>
              <a:rPr lang="en-US" dirty="0"/>
              <a:t>‘to achieve greater transparency, community involvement in the use of stop and search powers and to support a more intelligence-led approach, leading to better outcomes’ (Home Office, 2014). </a:t>
            </a:r>
          </a:p>
          <a:p>
            <a:pPr marL="0" indent="0">
              <a:buNone/>
            </a:pPr>
            <a:r>
              <a:rPr lang="en-US" dirty="0"/>
              <a:t>This also assisted with other problems the police still face such as public trust and the confidence that the public had in their forces, the best use of stop and search scheme brought a major positive impact to how the police use section 1 of PACE.</a:t>
            </a:r>
            <a:endParaRPr lang="en-GB" dirty="0"/>
          </a:p>
        </p:txBody>
      </p:sp>
    </p:spTree>
    <p:extLst>
      <p:ext uri="{BB962C8B-B14F-4D97-AF65-F5344CB8AC3E}">
        <p14:creationId xmlns:p14="http://schemas.microsoft.com/office/powerpoint/2010/main" val="3820548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B00A6-DC0A-0C2F-6F8D-403057F9BB3C}"/>
              </a:ext>
            </a:extLst>
          </p:cNvPr>
          <p:cNvSpPr>
            <a:spLocks noGrp="1"/>
          </p:cNvSpPr>
          <p:nvPr>
            <p:ph type="title"/>
          </p:nvPr>
        </p:nvSpPr>
        <p:spPr/>
        <p:txBody>
          <a:bodyPr/>
          <a:lstStyle/>
          <a:p>
            <a:r>
              <a:rPr lang="en-GB" dirty="0"/>
              <a:t>Public trust </a:t>
            </a:r>
          </a:p>
        </p:txBody>
      </p:sp>
      <p:sp>
        <p:nvSpPr>
          <p:cNvPr id="3" name="Content Placeholder 2">
            <a:extLst>
              <a:ext uri="{FF2B5EF4-FFF2-40B4-BE49-F238E27FC236}">
                <a16:creationId xmlns:a16="http://schemas.microsoft.com/office/drawing/2014/main" id="{5EF43009-B1B7-A07D-E294-E8BD08B1BEF4}"/>
              </a:ext>
            </a:extLst>
          </p:cNvPr>
          <p:cNvSpPr>
            <a:spLocks noGrp="1"/>
          </p:cNvSpPr>
          <p:nvPr>
            <p:ph idx="1"/>
          </p:nvPr>
        </p:nvSpPr>
        <p:spPr/>
        <p:txBody>
          <a:bodyPr>
            <a:normAutofit lnSpcReduction="10000"/>
          </a:bodyPr>
          <a:lstStyle/>
          <a:p>
            <a:r>
              <a:rPr lang="en-GB" dirty="0"/>
              <a:t>No one likes to be stopped and searched but it can be as essential as any other power the police use. </a:t>
            </a:r>
          </a:p>
          <a:p>
            <a:r>
              <a:rPr lang="en-GB" dirty="0"/>
              <a:t>The ways that relate to this power to best gain the publics’ trust would be for the police to proceed with</a:t>
            </a:r>
            <a:r>
              <a:rPr lang="en-US" dirty="0"/>
              <a:t> politeness, fairness and equal respect for </a:t>
            </a:r>
            <a:r>
              <a:rPr lang="en-US" u="sng" dirty="0"/>
              <a:t>whoever</a:t>
            </a:r>
            <a:r>
              <a:rPr lang="en-US" dirty="0"/>
              <a:t> is being searched. </a:t>
            </a:r>
          </a:p>
          <a:p>
            <a:r>
              <a:rPr lang="en-US" dirty="0"/>
              <a:t>Lack of fairness (corruption)? Impact? </a:t>
            </a:r>
          </a:p>
          <a:p>
            <a:pPr marL="0" indent="0">
              <a:buNone/>
            </a:pPr>
            <a:r>
              <a:rPr lang="en-US" dirty="0"/>
              <a:t>Definitively would cause ‘further reducing public trust in the police and could lead to more Black, Asian and Minority Ethnic people being drawn into the criminal justice system’ (HMICFRS, 2021). </a:t>
            </a:r>
            <a:endParaRPr lang="en-GB" dirty="0"/>
          </a:p>
        </p:txBody>
      </p:sp>
    </p:spTree>
    <p:extLst>
      <p:ext uri="{BB962C8B-B14F-4D97-AF65-F5344CB8AC3E}">
        <p14:creationId xmlns:p14="http://schemas.microsoft.com/office/powerpoint/2010/main" val="1946003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911E9-15EA-26C6-61F3-E6B825ECAC3F}"/>
              </a:ext>
            </a:extLst>
          </p:cNvPr>
          <p:cNvSpPr>
            <a:spLocks noGrp="1"/>
          </p:cNvSpPr>
          <p:nvPr>
            <p:ph type="title"/>
          </p:nvPr>
        </p:nvSpPr>
        <p:spPr/>
        <p:txBody>
          <a:bodyPr/>
          <a:lstStyle/>
          <a:p>
            <a:r>
              <a:rPr lang="en-US" dirty="0"/>
              <a:t>Bias?</a:t>
            </a:r>
            <a:endParaRPr lang="en-GB" dirty="0"/>
          </a:p>
        </p:txBody>
      </p:sp>
      <p:sp>
        <p:nvSpPr>
          <p:cNvPr id="3" name="Content Placeholder 2">
            <a:extLst>
              <a:ext uri="{FF2B5EF4-FFF2-40B4-BE49-F238E27FC236}">
                <a16:creationId xmlns:a16="http://schemas.microsoft.com/office/drawing/2014/main" id="{30F01B22-8C84-541C-F11D-BFECF075AC70}"/>
              </a:ext>
            </a:extLst>
          </p:cNvPr>
          <p:cNvSpPr>
            <a:spLocks noGrp="1"/>
          </p:cNvSpPr>
          <p:nvPr>
            <p:ph idx="1"/>
          </p:nvPr>
        </p:nvSpPr>
        <p:spPr>
          <a:xfrm>
            <a:off x="624546" y="1620203"/>
            <a:ext cx="10777462" cy="4883234"/>
          </a:xfrm>
        </p:spPr>
        <p:txBody>
          <a:bodyPr>
            <a:normAutofit/>
          </a:bodyPr>
          <a:lstStyle/>
          <a:p>
            <a:r>
              <a:rPr lang="en-US" dirty="0"/>
              <a:t>The powers of stop and search have been very impactful to the UK as it has prevented further crimes from taking place by removing items that people should not have with them. </a:t>
            </a:r>
          </a:p>
          <a:p>
            <a:r>
              <a:rPr lang="en-US" dirty="0"/>
              <a:t>Although with all of the positive outcomes that came with the introduction of stop and search, there are officers in different forces around England and Wales that can have bias opinions even if they try to hide that. </a:t>
            </a:r>
          </a:p>
          <a:p>
            <a:r>
              <a:rPr lang="en-US" dirty="0"/>
              <a:t>This can be known as unconscious bias, which is that people all around the world see people in certain lights whether it’s the truth or not, and this can come down to things such as general upbringing or past experiences.  </a:t>
            </a:r>
          </a:p>
          <a:p>
            <a:r>
              <a:rPr lang="en-US" dirty="0"/>
              <a:t>Though this leads to the topics surrounding corruption which would deter from the topic at hand. </a:t>
            </a:r>
            <a:endParaRPr lang="en-GB" dirty="0"/>
          </a:p>
        </p:txBody>
      </p:sp>
    </p:spTree>
    <p:extLst>
      <p:ext uri="{BB962C8B-B14F-4D97-AF65-F5344CB8AC3E}">
        <p14:creationId xmlns:p14="http://schemas.microsoft.com/office/powerpoint/2010/main" val="3285230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37BBF-8EA6-FB4D-CF18-671C45CAAAD0}"/>
              </a:ext>
            </a:extLst>
          </p:cNvPr>
          <p:cNvSpPr>
            <a:spLocks noGrp="1"/>
          </p:cNvSpPr>
          <p:nvPr>
            <p:ph type="title"/>
          </p:nvPr>
        </p:nvSpPr>
        <p:spPr/>
        <p:txBody>
          <a:bodyPr/>
          <a:lstStyle/>
          <a:p>
            <a:r>
              <a:rPr lang="en-US" dirty="0"/>
              <a:t>Body-worn Video (BWV) </a:t>
            </a:r>
            <a:endParaRPr lang="en-GB" dirty="0"/>
          </a:p>
        </p:txBody>
      </p:sp>
      <p:sp>
        <p:nvSpPr>
          <p:cNvPr id="3" name="Content Placeholder 2">
            <a:extLst>
              <a:ext uri="{FF2B5EF4-FFF2-40B4-BE49-F238E27FC236}">
                <a16:creationId xmlns:a16="http://schemas.microsoft.com/office/drawing/2014/main" id="{C624E129-97D3-D7AF-A66C-047DC78C4A6C}"/>
              </a:ext>
            </a:extLst>
          </p:cNvPr>
          <p:cNvSpPr>
            <a:spLocks noGrp="1"/>
          </p:cNvSpPr>
          <p:nvPr>
            <p:ph idx="1"/>
          </p:nvPr>
        </p:nvSpPr>
        <p:spPr>
          <a:xfrm>
            <a:off x="913795" y="2096064"/>
            <a:ext cx="7142327" cy="3695136"/>
          </a:xfrm>
        </p:spPr>
        <p:txBody>
          <a:bodyPr>
            <a:normAutofit fontScale="92500" lnSpcReduction="10000"/>
          </a:bodyPr>
          <a:lstStyle/>
          <a:p>
            <a:r>
              <a:rPr lang="en-US" sz="2400" dirty="0"/>
              <a:t>They're issued to all officers who come into contact with the public’ (Metropolitan Police, 2022). </a:t>
            </a:r>
          </a:p>
          <a:p>
            <a:r>
              <a:rPr lang="en-US" sz="2400" dirty="0"/>
              <a:t>BWV allows for every action specifically stop and searches, to be recorded and effectively justified after the conduct. </a:t>
            </a:r>
          </a:p>
          <a:p>
            <a:r>
              <a:rPr lang="en-US" sz="2400" dirty="0"/>
              <a:t>If corruption is suspected within a specific force, BWV is very effective as the officers' actions will be caught and later acts will be reviewed, and officers would be disciplined accordingly. </a:t>
            </a:r>
            <a:endParaRPr lang="en-GB" sz="2400" dirty="0"/>
          </a:p>
        </p:txBody>
      </p:sp>
      <p:pic>
        <p:nvPicPr>
          <p:cNvPr id="4" name="Picture 3">
            <a:extLst>
              <a:ext uri="{FF2B5EF4-FFF2-40B4-BE49-F238E27FC236}">
                <a16:creationId xmlns:a16="http://schemas.microsoft.com/office/drawing/2014/main" id="{A9AECB6A-5611-CF22-55AF-2255F9343EE2}"/>
              </a:ext>
            </a:extLst>
          </p:cNvPr>
          <p:cNvPicPr>
            <a:picLocks noChangeAspect="1"/>
          </p:cNvPicPr>
          <p:nvPr/>
        </p:nvPicPr>
        <p:blipFill>
          <a:blip r:embed="rId2"/>
          <a:stretch>
            <a:fillRect/>
          </a:stretch>
        </p:blipFill>
        <p:spPr>
          <a:xfrm>
            <a:off x="8056122" y="4531569"/>
            <a:ext cx="4135878" cy="2326431"/>
          </a:xfrm>
          <a:prstGeom prst="rect">
            <a:avLst/>
          </a:prstGeom>
        </p:spPr>
      </p:pic>
      <p:sp>
        <p:nvSpPr>
          <p:cNvPr id="5" name="TextBox 4">
            <a:extLst>
              <a:ext uri="{FF2B5EF4-FFF2-40B4-BE49-F238E27FC236}">
                <a16:creationId xmlns:a16="http://schemas.microsoft.com/office/drawing/2014/main" id="{34D993BC-238D-1CFD-0824-34F0C25A4CA4}"/>
              </a:ext>
            </a:extLst>
          </p:cNvPr>
          <p:cNvSpPr txBox="1"/>
          <p:nvPr/>
        </p:nvSpPr>
        <p:spPr>
          <a:xfrm>
            <a:off x="8509518" y="2096064"/>
            <a:ext cx="3415004" cy="1477328"/>
          </a:xfrm>
          <a:prstGeom prst="rect">
            <a:avLst/>
          </a:prstGeom>
          <a:noFill/>
        </p:spPr>
        <p:txBody>
          <a:bodyPr wrap="square" rtlCol="0">
            <a:spAutoFit/>
          </a:bodyPr>
          <a:lstStyle/>
          <a:p>
            <a:r>
              <a:rPr lang="en-US" dirty="0"/>
              <a:t>‘The use of BWV ensures that police interactions are </a:t>
            </a:r>
          </a:p>
          <a:p>
            <a:r>
              <a:rPr lang="en-US" dirty="0"/>
              <a:t>accountable and safeguards the user and members of the public alike’ (NPCC, 2022).</a:t>
            </a:r>
          </a:p>
        </p:txBody>
      </p:sp>
    </p:spTree>
    <p:extLst>
      <p:ext uri="{BB962C8B-B14F-4D97-AF65-F5344CB8AC3E}">
        <p14:creationId xmlns:p14="http://schemas.microsoft.com/office/powerpoint/2010/main" val="2654756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D420C-CB83-DA31-DA66-6F195BC7B83E}"/>
              </a:ext>
            </a:extLst>
          </p:cNvPr>
          <p:cNvSpPr>
            <a:spLocks noGrp="1"/>
          </p:cNvSpPr>
          <p:nvPr>
            <p:ph type="title"/>
          </p:nvPr>
        </p:nvSpPr>
        <p:spPr>
          <a:xfrm>
            <a:off x="919119" y="180392"/>
            <a:ext cx="10353761" cy="1326321"/>
          </a:xfrm>
        </p:spPr>
        <p:txBody>
          <a:bodyPr/>
          <a:lstStyle/>
          <a:p>
            <a:r>
              <a:rPr lang="en-US" dirty="0"/>
              <a:t>Bibliography </a:t>
            </a:r>
            <a:endParaRPr lang="en-GB" dirty="0"/>
          </a:p>
        </p:txBody>
      </p:sp>
      <p:sp>
        <p:nvSpPr>
          <p:cNvPr id="3" name="Content Placeholder 2">
            <a:extLst>
              <a:ext uri="{FF2B5EF4-FFF2-40B4-BE49-F238E27FC236}">
                <a16:creationId xmlns:a16="http://schemas.microsoft.com/office/drawing/2014/main" id="{FD87FB3A-B210-C0C1-99F1-E8132CA4CB81}"/>
              </a:ext>
            </a:extLst>
          </p:cNvPr>
          <p:cNvSpPr>
            <a:spLocks noGrp="1"/>
          </p:cNvSpPr>
          <p:nvPr>
            <p:ph idx="1"/>
          </p:nvPr>
        </p:nvSpPr>
        <p:spPr>
          <a:xfrm>
            <a:off x="0" y="1096240"/>
            <a:ext cx="12503020" cy="5836405"/>
          </a:xfrm>
        </p:spPr>
        <p:txBody>
          <a:bodyPr>
            <a:normAutofit fontScale="25000" lnSpcReduction="20000"/>
          </a:bodyPr>
          <a:lstStyle/>
          <a:p>
            <a:r>
              <a:rPr lang="en-US" sz="4800" dirty="0"/>
              <a:t>Walker, A., 2017. Stop and Search - Q&amp;As. [Online] Available at: </a:t>
            </a:r>
            <a:r>
              <a:rPr lang="en-US" sz="4800" dirty="0">
                <a:hlinkClick r:id="rId2"/>
              </a:rPr>
              <a:t>https://www.met.police.uk/SysSiteAssets/foi-media/metropolitan-police/policies/strategy-and-governance---stop-and-search-questions-and-answers</a:t>
            </a:r>
            <a:endParaRPr lang="en-US" sz="4800" dirty="0"/>
          </a:p>
          <a:p>
            <a:r>
              <a:rPr lang="en-US" sz="4800" dirty="0"/>
              <a:t>Metropolitan Police, n.d.. How and when BWV cameras are used. [Online] Available at: </a:t>
            </a:r>
            <a:r>
              <a:rPr lang="en-US" sz="4800" dirty="0">
                <a:hlinkClick r:id="rId3"/>
              </a:rPr>
              <a:t>https://www.met.police.uk/advice/advice-and-information/bwv/body-worn-video-bwv/how-and-when-bwv-cameras-are-used/</a:t>
            </a:r>
            <a:endParaRPr lang="en-US" sz="4800" dirty="0"/>
          </a:p>
          <a:p>
            <a:r>
              <a:rPr lang="en-US" sz="4800" dirty="0"/>
              <a:t>College of Policing, 2016. Stop and search. [Online] Available at: </a:t>
            </a:r>
            <a:r>
              <a:rPr lang="en-US" sz="4800" dirty="0">
                <a:hlinkClick r:id="rId4"/>
              </a:rPr>
              <a:t>https://www.college.police.uk/app/stop-and-search/stop-and-search</a:t>
            </a:r>
            <a:endParaRPr lang="en-US" sz="4800" dirty="0"/>
          </a:p>
          <a:p>
            <a:r>
              <a:rPr lang="en-US" sz="4800" dirty="0"/>
              <a:t>Gould, I., 2020. The GOWISELY Procedure and Unlawful Stop and Search. [Online] Available at: </a:t>
            </a:r>
            <a:r>
              <a:rPr lang="en-US" sz="4800" dirty="0">
                <a:hlinkClick r:id="rId5"/>
              </a:rPr>
              <a:t>https://iaingould.co.uk/2020/09/14/the-gowisely-procedure-and-unlawful-stop-and-search/</a:t>
            </a:r>
            <a:endParaRPr lang="en-US" sz="4800" dirty="0"/>
          </a:p>
          <a:p>
            <a:r>
              <a:rPr lang="en-US" sz="4800" dirty="0"/>
              <a:t>Home Office, 2014. Best Use of Stop and Search Scheme. [Online] Available at: </a:t>
            </a:r>
            <a:r>
              <a:rPr lang="en-US" sz="4800" dirty="0">
                <a:hlinkClick r:id="rId6"/>
              </a:rPr>
              <a:t>https://assets.publishing.service.gov.uk/government/uploads/system/uploads/attachment_data/file/346922/Best_Use_of_Stop_and_Search_Scheme_v3.0_v2.pdf</a:t>
            </a:r>
            <a:endParaRPr lang="en-US" sz="4800" dirty="0"/>
          </a:p>
          <a:p>
            <a:r>
              <a:rPr lang="en-US" sz="4800" dirty="0"/>
              <a:t>HMICFRS, 2021. Police must show stop &amp; search and use of force is fair or risk losing public trust. [Online] Available at: </a:t>
            </a:r>
            <a:r>
              <a:rPr lang="en-US" sz="4800" dirty="0">
                <a:hlinkClick r:id="rId7"/>
              </a:rPr>
              <a:t>https://www.justiceinspectorates.gov.uk/hmicfrs/news/news-feed/police-must-show-stop-search-and-use-of-force-is-fair-or-risk-losing-public-trust/</a:t>
            </a:r>
            <a:endParaRPr lang="en-US" sz="4800" dirty="0"/>
          </a:p>
          <a:p>
            <a:r>
              <a:rPr lang="en-US" sz="4800" dirty="0" err="1"/>
              <a:t>Nidirect</a:t>
            </a:r>
            <a:r>
              <a:rPr lang="en-US" sz="4800" dirty="0"/>
              <a:t>, n.d.. Stop and search. [Online] Available at: </a:t>
            </a:r>
            <a:r>
              <a:rPr lang="en-US" sz="4800" dirty="0">
                <a:hlinkClick r:id="rId8"/>
              </a:rPr>
              <a:t>https://www.nidirect.gov.uk/articles/stop-and-search#:~:text=Stop%20and%20search%20powers%20are,reasonable%20grounds%20to%20do%20so</a:t>
            </a:r>
            <a:r>
              <a:rPr lang="en-US" sz="4800" dirty="0"/>
              <a:t>.</a:t>
            </a:r>
          </a:p>
          <a:p>
            <a:r>
              <a:rPr lang="en-US" sz="4800" dirty="0"/>
              <a:t>BBC, 2020. Sir Steve House warns against releasing more police body-worn footage. [Online]  Available at: </a:t>
            </a:r>
            <a:r>
              <a:rPr lang="en-US" sz="4800" dirty="0">
                <a:hlinkClick r:id="rId9"/>
              </a:rPr>
              <a:t>https://www.bbc.co.uk/news/uk-england-london-54071949</a:t>
            </a:r>
            <a:endParaRPr lang="en-US" sz="4800" dirty="0"/>
          </a:p>
          <a:p>
            <a:r>
              <a:rPr lang="en-US" sz="4800" dirty="0"/>
              <a:t>Hubbard, V., 2021. An Anatomy of a Grenade Attack: The Report. [Online] Available at: </a:t>
            </a:r>
            <a:r>
              <a:rPr lang="en-US" sz="4800" dirty="0">
                <a:hlinkClick r:id="rId10"/>
              </a:rPr>
              <a:t>https://aoav.org.uk/2021/an-anatomy-of-a-grenade-attack-the-report/</a:t>
            </a:r>
            <a:endParaRPr lang="en-US" sz="4800" dirty="0"/>
          </a:p>
          <a:p>
            <a:r>
              <a:rPr lang="en-US" sz="4800" dirty="0"/>
              <a:t>iStock, n.d.. Fake gun stock photo. [Online] Available at: </a:t>
            </a:r>
            <a:r>
              <a:rPr lang="en-US" sz="4800" dirty="0">
                <a:hlinkClick r:id="rId11"/>
              </a:rPr>
              <a:t>https://www.istockphoto.com/photo/fake-gun-gm517535020-89536469</a:t>
            </a:r>
            <a:endParaRPr lang="en-US" sz="4800" dirty="0"/>
          </a:p>
          <a:p>
            <a:r>
              <a:rPr lang="en-US" sz="4800" dirty="0"/>
              <a:t>Mostafa, n.d.. Knife. [Online] Available at: </a:t>
            </a:r>
            <a:r>
              <a:rPr lang="en-US" sz="4800" dirty="0">
                <a:hlinkClick r:id="rId12"/>
              </a:rPr>
              <a:t>https://pixabay.com/vectors/knife-weapon-tool-sharp-4949793/</a:t>
            </a:r>
            <a:endParaRPr lang="en-US" sz="4800" dirty="0"/>
          </a:p>
          <a:p>
            <a:r>
              <a:rPr lang="en-US" sz="4800" dirty="0"/>
              <a:t>NPCC, 2022. Body-Worn Video. [Online] Available at: </a:t>
            </a:r>
            <a:r>
              <a:rPr lang="en-US" sz="4800" dirty="0">
                <a:hlinkClick r:id="rId13"/>
              </a:rPr>
              <a:t>https://library.college.police.uk/docs/NPCC/Body-worn-video-2022.pdf</a:t>
            </a:r>
            <a:r>
              <a:rPr lang="en-US" sz="4800" dirty="0"/>
              <a:t> [Accessed 17 October 2023].</a:t>
            </a:r>
          </a:p>
          <a:p>
            <a:r>
              <a:rPr lang="en-US" sz="4800" dirty="0"/>
              <a:t>Rattenbury, R. C., 2023. Pistol. [Online] Available at: </a:t>
            </a:r>
            <a:r>
              <a:rPr lang="en-US" sz="4800" dirty="0">
                <a:hlinkClick r:id="rId14"/>
              </a:rPr>
              <a:t>https://www.britannica.com/technology/pistol-weapon</a:t>
            </a:r>
            <a:endParaRPr lang="en-US" sz="4800" dirty="0"/>
          </a:p>
          <a:p>
            <a:endParaRPr lang="en-US" sz="4800" dirty="0"/>
          </a:p>
          <a:p>
            <a:endParaRPr lang="en-US" sz="3400" dirty="0"/>
          </a:p>
          <a:p>
            <a:endParaRPr lang="en-US" sz="3400" dirty="0"/>
          </a:p>
          <a:p>
            <a:endParaRPr lang="en-US" sz="3400" dirty="0"/>
          </a:p>
          <a:p>
            <a:endParaRPr lang="en-US" sz="2000" dirty="0"/>
          </a:p>
          <a:p>
            <a:endParaRPr lang="en-US" sz="2000" dirty="0"/>
          </a:p>
          <a:p>
            <a:pPr marL="0" indent="0">
              <a:buNone/>
            </a:pPr>
            <a:endParaRPr lang="en-US" dirty="0"/>
          </a:p>
          <a:p>
            <a:endParaRPr lang="en-US" dirty="0"/>
          </a:p>
          <a:p>
            <a:endParaRPr lang="en-GB" dirty="0"/>
          </a:p>
        </p:txBody>
      </p:sp>
    </p:spTree>
    <p:extLst>
      <p:ext uri="{BB962C8B-B14F-4D97-AF65-F5344CB8AC3E}">
        <p14:creationId xmlns:p14="http://schemas.microsoft.com/office/powerpoint/2010/main" val="16647641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
  <TotalTime>198</TotalTime>
  <Words>1915</Words>
  <Application>Microsoft Office PowerPoint</Application>
  <PresentationFormat>Widescreen</PresentationFormat>
  <Paragraphs>96</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Bookman Old Style</vt:lpstr>
      <vt:lpstr>Rockwell</vt:lpstr>
      <vt:lpstr>Damask</vt:lpstr>
      <vt:lpstr>Digital and Operational Policing Assignment 1: Presentation</vt:lpstr>
      <vt:lpstr>Stop and Search: What is it? </vt:lpstr>
      <vt:lpstr>What do they need in order to conduct a Stop and Search procedure? </vt:lpstr>
      <vt:lpstr>W.I.F.E</vt:lpstr>
      <vt:lpstr>S.H.A.C.K.S.</vt:lpstr>
      <vt:lpstr>The Introduction to Section 1 of the police and criminal evidence act 1984</vt:lpstr>
      <vt:lpstr>How is a Stop and Search Procedure handled? (G.o.W.i.s.e.l.y.) </vt:lpstr>
      <vt:lpstr>J.O.G</vt:lpstr>
      <vt:lpstr>Who has the power to use Section 1 of PACE 1984?</vt:lpstr>
      <vt:lpstr>Best use of Stop and Search Scheme </vt:lpstr>
      <vt:lpstr>Public trust </vt:lpstr>
      <vt:lpstr>Bias?</vt:lpstr>
      <vt:lpstr>Body-worn Video (BWV)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and Operational Policing Assignment 1: Presentation</dc:title>
  <dc:creator>Rio Bonnici (2104333)</dc:creator>
  <cp:lastModifiedBy>Rio Bonnici (2104333)</cp:lastModifiedBy>
  <cp:revision>16</cp:revision>
  <dcterms:created xsi:type="dcterms:W3CDTF">2023-10-02T10:45:53Z</dcterms:created>
  <dcterms:modified xsi:type="dcterms:W3CDTF">2023-11-03T19:18:14Z</dcterms:modified>
</cp:coreProperties>
</file>