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57"/>
  </p:notesMasterIdLst>
  <p:sldIdLst>
    <p:sldId id="257" r:id="rId8"/>
    <p:sldId id="256" r:id="rId9"/>
    <p:sldId id="260" r:id="rId10"/>
    <p:sldId id="285" r:id="rId11"/>
    <p:sldId id="287" r:id="rId12"/>
    <p:sldId id="305" r:id="rId13"/>
    <p:sldId id="306" r:id="rId14"/>
    <p:sldId id="307" r:id="rId15"/>
    <p:sldId id="308" r:id="rId16"/>
    <p:sldId id="258" r:id="rId17"/>
    <p:sldId id="262" r:id="rId18"/>
    <p:sldId id="302" r:id="rId19"/>
    <p:sldId id="261" r:id="rId20"/>
    <p:sldId id="286" r:id="rId21"/>
    <p:sldId id="263" r:id="rId22"/>
    <p:sldId id="274" r:id="rId23"/>
    <p:sldId id="265" r:id="rId24"/>
    <p:sldId id="303" r:id="rId25"/>
    <p:sldId id="298" r:id="rId26"/>
    <p:sldId id="292" r:id="rId27"/>
    <p:sldId id="275" r:id="rId28"/>
    <p:sldId id="304" r:id="rId29"/>
    <p:sldId id="299" r:id="rId30"/>
    <p:sldId id="297" r:id="rId31"/>
    <p:sldId id="309" r:id="rId32"/>
    <p:sldId id="300" r:id="rId33"/>
    <p:sldId id="264" r:id="rId34"/>
    <p:sldId id="288" r:id="rId35"/>
    <p:sldId id="310" r:id="rId36"/>
    <p:sldId id="311" r:id="rId37"/>
    <p:sldId id="301" r:id="rId38"/>
    <p:sldId id="312" r:id="rId39"/>
    <p:sldId id="271" r:id="rId40"/>
    <p:sldId id="267" r:id="rId41"/>
    <p:sldId id="293" r:id="rId42"/>
    <p:sldId id="269" r:id="rId43"/>
    <p:sldId id="270" r:id="rId44"/>
    <p:sldId id="277" r:id="rId45"/>
    <p:sldId id="278" r:id="rId46"/>
    <p:sldId id="279" r:id="rId47"/>
    <p:sldId id="280" r:id="rId48"/>
    <p:sldId id="281" r:id="rId49"/>
    <p:sldId id="282" r:id="rId50"/>
    <p:sldId id="272" r:id="rId51"/>
    <p:sldId id="283" r:id="rId52"/>
    <p:sldId id="294" r:id="rId53"/>
    <p:sldId id="295" r:id="rId54"/>
    <p:sldId id="276" r:id="rId55"/>
    <p:sldId id="27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notesMaster" Target="notesMasters/notesMaster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ata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E2404F-2BF7-4936-9131-368BE3ACAB0F}"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FDF26C78-D8AE-4C08-8E22-1CB4FF5F9EFB}">
      <dgm:prSet/>
      <dgm:spPr/>
      <dgm:t>
        <a:bodyPr/>
        <a:lstStyle/>
        <a:p>
          <a:r>
            <a:rPr lang="en-GB" dirty="0"/>
            <a:t>Identify what makes a good research topic and what does not</a:t>
          </a:r>
          <a:endParaRPr lang="en-US" dirty="0"/>
        </a:p>
      </dgm:t>
    </dgm:pt>
    <dgm:pt modelId="{D7257924-3C3F-4742-A27E-A3E4D254D776}" type="parTrans" cxnId="{46031A50-E9B2-403B-843F-324BAD1368A2}">
      <dgm:prSet/>
      <dgm:spPr/>
      <dgm:t>
        <a:bodyPr/>
        <a:lstStyle/>
        <a:p>
          <a:endParaRPr lang="en-US"/>
        </a:p>
      </dgm:t>
    </dgm:pt>
    <dgm:pt modelId="{941C49FE-1AC8-47AB-96EB-8D478950E0BF}" type="sibTrans" cxnId="{46031A50-E9B2-403B-843F-324BAD1368A2}">
      <dgm:prSet phldrT="1" phldr="0"/>
      <dgm:spPr/>
      <dgm:t>
        <a:bodyPr/>
        <a:lstStyle/>
        <a:p>
          <a:r>
            <a:rPr lang="en-US"/>
            <a:t>1</a:t>
          </a:r>
        </a:p>
      </dgm:t>
    </dgm:pt>
    <dgm:pt modelId="{3F57A1D8-FC5B-4437-B1F9-D1BA27B6C899}">
      <dgm:prSet/>
      <dgm:spPr/>
      <dgm:t>
        <a:bodyPr/>
        <a:lstStyle/>
        <a:p>
          <a:r>
            <a:rPr lang="en-GB" dirty="0"/>
            <a:t>Distinguish qualitative, quantitative and mixed-methods research </a:t>
          </a:r>
          <a:endParaRPr lang="en-US" dirty="0"/>
        </a:p>
      </dgm:t>
    </dgm:pt>
    <dgm:pt modelId="{7F553C06-A248-402B-8433-F63407945A36}" type="parTrans" cxnId="{597AEB73-41C6-462E-A9CF-794A7F79EF2D}">
      <dgm:prSet/>
      <dgm:spPr/>
      <dgm:t>
        <a:bodyPr/>
        <a:lstStyle/>
        <a:p>
          <a:endParaRPr lang="en-US"/>
        </a:p>
      </dgm:t>
    </dgm:pt>
    <dgm:pt modelId="{8B3A3423-F7E0-4FF5-ADD5-889837AE36F0}" type="sibTrans" cxnId="{597AEB73-41C6-462E-A9CF-794A7F79EF2D}">
      <dgm:prSet phldrT="2" phldr="0"/>
      <dgm:spPr/>
      <dgm:t>
        <a:bodyPr/>
        <a:lstStyle/>
        <a:p>
          <a:r>
            <a:rPr lang="en-US"/>
            <a:t>2</a:t>
          </a:r>
        </a:p>
      </dgm:t>
    </dgm:pt>
    <dgm:pt modelId="{86621712-67EF-45B1-8B82-FA3CE1BCC198}">
      <dgm:prSet/>
      <dgm:spPr/>
      <dgm:t>
        <a:bodyPr/>
        <a:lstStyle/>
        <a:p>
          <a:r>
            <a:rPr lang="en-GB"/>
            <a:t>Examine key concepts of a questionnaire</a:t>
          </a:r>
          <a:endParaRPr lang="en-US"/>
        </a:p>
      </dgm:t>
    </dgm:pt>
    <dgm:pt modelId="{89931391-D7DD-45A2-9F22-2D79EDE69615}" type="parTrans" cxnId="{0EB2C5CF-C5C5-4E16-9CB0-E757B0C1AC3C}">
      <dgm:prSet/>
      <dgm:spPr/>
      <dgm:t>
        <a:bodyPr/>
        <a:lstStyle/>
        <a:p>
          <a:endParaRPr lang="en-US"/>
        </a:p>
      </dgm:t>
    </dgm:pt>
    <dgm:pt modelId="{D49E407B-0A4E-4C3E-9021-164C9D379B38}" type="sibTrans" cxnId="{0EB2C5CF-C5C5-4E16-9CB0-E757B0C1AC3C}">
      <dgm:prSet phldrT="3" phldr="0"/>
      <dgm:spPr/>
      <dgm:t>
        <a:bodyPr/>
        <a:lstStyle/>
        <a:p>
          <a:r>
            <a:rPr lang="en-US"/>
            <a:t>3</a:t>
          </a:r>
        </a:p>
      </dgm:t>
    </dgm:pt>
    <dgm:pt modelId="{453C6B18-3056-4C99-80F8-D24324D2E08C}">
      <dgm:prSet/>
      <dgm:spPr/>
      <dgm:t>
        <a:bodyPr/>
        <a:lstStyle/>
        <a:p>
          <a:r>
            <a:rPr lang="en-GB" dirty="0"/>
            <a:t>Create your own questionnaire</a:t>
          </a:r>
          <a:endParaRPr lang="en-US" dirty="0"/>
        </a:p>
      </dgm:t>
    </dgm:pt>
    <dgm:pt modelId="{7DCD9B39-3DA4-44EC-87B8-0463EADA5897}" type="parTrans" cxnId="{286A0F61-BFEB-4377-91B0-847FA2A84549}">
      <dgm:prSet/>
      <dgm:spPr/>
      <dgm:t>
        <a:bodyPr/>
        <a:lstStyle/>
        <a:p>
          <a:endParaRPr lang="en-US"/>
        </a:p>
      </dgm:t>
    </dgm:pt>
    <dgm:pt modelId="{FE78C3A3-7BD8-4AC5-93EE-CFAED6D2428F}" type="sibTrans" cxnId="{286A0F61-BFEB-4377-91B0-847FA2A84549}">
      <dgm:prSet phldrT="4" phldr="0"/>
      <dgm:spPr/>
      <dgm:t>
        <a:bodyPr/>
        <a:lstStyle/>
        <a:p>
          <a:r>
            <a:rPr lang="en-US"/>
            <a:t>4</a:t>
          </a:r>
        </a:p>
      </dgm:t>
    </dgm:pt>
    <dgm:pt modelId="{6470211A-070E-4556-A59D-B9CF06A1AA4A}" type="pres">
      <dgm:prSet presAssocID="{CAE2404F-2BF7-4936-9131-368BE3ACAB0F}" presName="Name0" presStyleCnt="0">
        <dgm:presLayoutVars>
          <dgm:animLvl val="lvl"/>
          <dgm:resizeHandles val="exact"/>
        </dgm:presLayoutVars>
      </dgm:prSet>
      <dgm:spPr/>
    </dgm:pt>
    <dgm:pt modelId="{37A10B09-3B26-4753-B3C5-85B1D76F37CB}" type="pres">
      <dgm:prSet presAssocID="{FDF26C78-D8AE-4C08-8E22-1CB4FF5F9EFB}" presName="compositeNode" presStyleCnt="0">
        <dgm:presLayoutVars>
          <dgm:bulletEnabled val="1"/>
        </dgm:presLayoutVars>
      </dgm:prSet>
      <dgm:spPr/>
    </dgm:pt>
    <dgm:pt modelId="{4B4D747B-666B-4096-ADFE-01D7DBDA7417}" type="pres">
      <dgm:prSet presAssocID="{FDF26C78-D8AE-4C08-8E22-1CB4FF5F9EFB}" presName="bgRect" presStyleLbl="bgAccFollowNode1" presStyleIdx="0" presStyleCnt="4"/>
      <dgm:spPr/>
    </dgm:pt>
    <dgm:pt modelId="{890C41C2-4132-4342-9C39-2C4DEAF9788E}" type="pres">
      <dgm:prSet presAssocID="{941C49FE-1AC8-47AB-96EB-8D478950E0BF}" presName="sibTransNodeCircle" presStyleLbl="alignNode1" presStyleIdx="0" presStyleCnt="8">
        <dgm:presLayoutVars>
          <dgm:chMax val="0"/>
          <dgm:bulletEnabled/>
        </dgm:presLayoutVars>
      </dgm:prSet>
      <dgm:spPr/>
    </dgm:pt>
    <dgm:pt modelId="{41A1BFAA-0963-4186-BB43-4295AFDC0529}" type="pres">
      <dgm:prSet presAssocID="{FDF26C78-D8AE-4C08-8E22-1CB4FF5F9EFB}" presName="bottomLine" presStyleLbl="alignNode1" presStyleIdx="1" presStyleCnt="8">
        <dgm:presLayoutVars/>
      </dgm:prSet>
      <dgm:spPr/>
    </dgm:pt>
    <dgm:pt modelId="{0096F411-72C2-42F0-8824-87FB86DE937C}" type="pres">
      <dgm:prSet presAssocID="{FDF26C78-D8AE-4C08-8E22-1CB4FF5F9EFB}" presName="nodeText" presStyleLbl="bgAccFollowNode1" presStyleIdx="0" presStyleCnt="4">
        <dgm:presLayoutVars>
          <dgm:bulletEnabled val="1"/>
        </dgm:presLayoutVars>
      </dgm:prSet>
      <dgm:spPr/>
    </dgm:pt>
    <dgm:pt modelId="{97999503-A558-4525-A268-13A6A61782D9}" type="pres">
      <dgm:prSet presAssocID="{941C49FE-1AC8-47AB-96EB-8D478950E0BF}" presName="sibTrans" presStyleCnt="0"/>
      <dgm:spPr/>
    </dgm:pt>
    <dgm:pt modelId="{DBAFEE3D-B220-43A0-AB74-1B6CCE440C73}" type="pres">
      <dgm:prSet presAssocID="{3F57A1D8-FC5B-4437-B1F9-D1BA27B6C899}" presName="compositeNode" presStyleCnt="0">
        <dgm:presLayoutVars>
          <dgm:bulletEnabled val="1"/>
        </dgm:presLayoutVars>
      </dgm:prSet>
      <dgm:spPr/>
    </dgm:pt>
    <dgm:pt modelId="{45232FB4-2562-4C1F-9FF7-8E6CEA6DE2FE}" type="pres">
      <dgm:prSet presAssocID="{3F57A1D8-FC5B-4437-B1F9-D1BA27B6C899}" presName="bgRect" presStyleLbl="bgAccFollowNode1" presStyleIdx="1" presStyleCnt="4"/>
      <dgm:spPr/>
    </dgm:pt>
    <dgm:pt modelId="{33A9C90F-17D1-42E9-91E6-E81593C80839}" type="pres">
      <dgm:prSet presAssocID="{8B3A3423-F7E0-4FF5-ADD5-889837AE36F0}" presName="sibTransNodeCircle" presStyleLbl="alignNode1" presStyleIdx="2" presStyleCnt="8">
        <dgm:presLayoutVars>
          <dgm:chMax val="0"/>
          <dgm:bulletEnabled/>
        </dgm:presLayoutVars>
      </dgm:prSet>
      <dgm:spPr/>
    </dgm:pt>
    <dgm:pt modelId="{DBF36AE9-3B90-4CEF-97EE-E2DB43BADD37}" type="pres">
      <dgm:prSet presAssocID="{3F57A1D8-FC5B-4437-B1F9-D1BA27B6C899}" presName="bottomLine" presStyleLbl="alignNode1" presStyleIdx="3" presStyleCnt="8">
        <dgm:presLayoutVars/>
      </dgm:prSet>
      <dgm:spPr/>
    </dgm:pt>
    <dgm:pt modelId="{76BB1838-9AAD-4312-9246-AC983005AE19}" type="pres">
      <dgm:prSet presAssocID="{3F57A1D8-FC5B-4437-B1F9-D1BA27B6C899}" presName="nodeText" presStyleLbl="bgAccFollowNode1" presStyleIdx="1" presStyleCnt="4">
        <dgm:presLayoutVars>
          <dgm:bulletEnabled val="1"/>
        </dgm:presLayoutVars>
      </dgm:prSet>
      <dgm:spPr/>
    </dgm:pt>
    <dgm:pt modelId="{5168211B-8CFD-4B75-9915-31E34195EBB4}" type="pres">
      <dgm:prSet presAssocID="{8B3A3423-F7E0-4FF5-ADD5-889837AE36F0}" presName="sibTrans" presStyleCnt="0"/>
      <dgm:spPr/>
    </dgm:pt>
    <dgm:pt modelId="{101AA1EC-5328-420E-9206-36C76C167F05}" type="pres">
      <dgm:prSet presAssocID="{86621712-67EF-45B1-8B82-FA3CE1BCC198}" presName="compositeNode" presStyleCnt="0">
        <dgm:presLayoutVars>
          <dgm:bulletEnabled val="1"/>
        </dgm:presLayoutVars>
      </dgm:prSet>
      <dgm:spPr/>
    </dgm:pt>
    <dgm:pt modelId="{16BDBA1F-403B-409F-A401-B39F3EC30187}" type="pres">
      <dgm:prSet presAssocID="{86621712-67EF-45B1-8B82-FA3CE1BCC198}" presName="bgRect" presStyleLbl="bgAccFollowNode1" presStyleIdx="2" presStyleCnt="4"/>
      <dgm:spPr/>
    </dgm:pt>
    <dgm:pt modelId="{E9FD0E85-AADA-4DDB-AA3E-B5C51DCFAE14}" type="pres">
      <dgm:prSet presAssocID="{D49E407B-0A4E-4C3E-9021-164C9D379B38}" presName="sibTransNodeCircle" presStyleLbl="alignNode1" presStyleIdx="4" presStyleCnt="8">
        <dgm:presLayoutVars>
          <dgm:chMax val="0"/>
          <dgm:bulletEnabled/>
        </dgm:presLayoutVars>
      </dgm:prSet>
      <dgm:spPr/>
    </dgm:pt>
    <dgm:pt modelId="{073AE677-F0C7-4B6E-8F1E-41EA75A477B3}" type="pres">
      <dgm:prSet presAssocID="{86621712-67EF-45B1-8B82-FA3CE1BCC198}" presName="bottomLine" presStyleLbl="alignNode1" presStyleIdx="5" presStyleCnt="8">
        <dgm:presLayoutVars/>
      </dgm:prSet>
      <dgm:spPr/>
    </dgm:pt>
    <dgm:pt modelId="{E4A52CA2-0771-4E60-A271-3C50163C31E7}" type="pres">
      <dgm:prSet presAssocID="{86621712-67EF-45B1-8B82-FA3CE1BCC198}" presName="nodeText" presStyleLbl="bgAccFollowNode1" presStyleIdx="2" presStyleCnt="4">
        <dgm:presLayoutVars>
          <dgm:bulletEnabled val="1"/>
        </dgm:presLayoutVars>
      </dgm:prSet>
      <dgm:spPr/>
    </dgm:pt>
    <dgm:pt modelId="{0F19373B-9412-4F4B-BB52-1D9DFB1264BC}" type="pres">
      <dgm:prSet presAssocID="{D49E407B-0A4E-4C3E-9021-164C9D379B38}" presName="sibTrans" presStyleCnt="0"/>
      <dgm:spPr/>
    </dgm:pt>
    <dgm:pt modelId="{4615B116-108E-4F25-9C47-EA04A7D16CC2}" type="pres">
      <dgm:prSet presAssocID="{453C6B18-3056-4C99-80F8-D24324D2E08C}" presName="compositeNode" presStyleCnt="0">
        <dgm:presLayoutVars>
          <dgm:bulletEnabled val="1"/>
        </dgm:presLayoutVars>
      </dgm:prSet>
      <dgm:spPr/>
    </dgm:pt>
    <dgm:pt modelId="{E65949EB-148C-4F4F-B850-B73ADD3A3023}" type="pres">
      <dgm:prSet presAssocID="{453C6B18-3056-4C99-80F8-D24324D2E08C}" presName="bgRect" presStyleLbl="bgAccFollowNode1" presStyleIdx="3" presStyleCnt="4"/>
      <dgm:spPr/>
    </dgm:pt>
    <dgm:pt modelId="{E4C74117-6442-46C0-8FFC-359FF225D836}" type="pres">
      <dgm:prSet presAssocID="{FE78C3A3-7BD8-4AC5-93EE-CFAED6D2428F}" presName="sibTransNodeCircle" presStyleLbl="alignNode1" presStyleIdx="6" presStyleCnt="8">
        <dgm:presLayoutVars>
          <dgm:chMax val="0"/>
          <dgm:bulletEnabled/>
        </dgm:presLayoutVars>
      </dgm:prSet>
      <dgm:spPr/>
    </dgm:pt>
    <dgm:pt modelId="{679661D2-C210-421A-B8CA-619CC7A5375A}" type="pres">
      <dgm:prSet presAssocID="{453C6B18-3056-4C99-80F8-D24324D2E08C}" presName="bottomLine" presStyleLbl="alignNode1" presStyleIdx="7" presStyleCnt="8">
        <dgm:presLayoutVars/>
      </dgm:prSet>
      <dgm:spPr/>
    </dgm:pt>
    <dgm:pt modelId="{147B3903-65B0-4091-B045-A2D94E85C892}" type="pres">
      <dgm:prSet presAssocID="{453C6B18-3056-4C99-80F8-D24324D2E08C}" presName="nodeText" presStyleLbl="bgAccFollowNode1" presStyleIdx="3" presStyleCnt="4">
        <dgm:presLayoutVars>
          <dgm:bulletEnabled val="1"/>
        </dgm:presLayoutVars>
      </dgm:prSet>
      <dgm:spPr/>
    </dgm:pt>
  </dgm:ptLst>
  <dgm:cxnLst>
    <dgm:cxn modelId="{1D94540D-C597-44AB-873B-97FD0529CEE5}" type="presOf" srcId="{941C49FE-1AC8-47AB-96EB-8D478950E0BF}" destId="{890C41C2-4132-4342-9C39-2C4DEAF9788E}" srcOrd="0" destOrd="0" presId="urn:microsoft.com/office/officeart/2016/7/layout/BasicLinearProcessNumbered"/>
    <dgm:cxn modelId="{C4FEEB23-A7D4-4BC9-9E59-01C3FD02523C}" type="presOf" srcId="{3F57A1D8-FC5B-4437-B1F9-D1BA27B6C899}" destId="{76BB1838-9AAD-4312-9246-AC983005AE19}" srcOrd="1" destOrd="0" presId="urn:microsoft.com/office/officeart/2016/7/layout/BasicLinearProcessNumbered"/>
    <dgm:cxn modelId="{C9465934-41B6-4B33-AC61-6794F0B26058}" type="presOf" srcId="{453C6B18-3056-4C99-80F8-D24324D2E08C}" destId="{E65949EB-148C-4F4F-B850-B73ADD3A3023}" srcOrd="0" destOrd="0" presId="urn:microsoft.com/office/officeart/2016/7/layout/BasicLinearProcessNumbered"/>
    <dgm:cxn modelId="{D1C38B39-217C-46F8-BFE0-0E8B384D80D7}" type="presOf" srcId="{86621712-67EF-45B1-8B82-FA3CE1BCC198}" destId="{E4A52CA2-0771-4E60-A271-3C50163C31E7}" srcOrd="1" destOrd="0" presId="urn:microsoft.com/office/officeart/2016/7/layout/BasicLinearProcessNumbered"/>
    <dgm:cxn modelId="{1041B260-CD9C-43F9-8479-3F1C34E4FC40}" type="presOf" srcId="{8B3A3423-F7E0-4FF5-ADD5-889837AE36F0}" destId="{33A9C90F-17D1-42E9-91E6-E81593C80839}" srcOrd="0" destOrd="0" presId="urn:microsoft.com/office/officeart/2016/7/layout/BasicLinearProcessNumbered"/>
    <dgm:cxn modelId="{286A0F61-BFEB-4377-91B0-847FA2A84549}" srcId="{CAE2404F-2BF7-4936-9131-368BE3ACAB0F}" destId="{453C6B18-3056-4C99-80F8-D24324D2E08C}" srcOrd="3" destOrd="0" parTransId="{7DCD9B39-3DA4-44EC-87B8-0463EADA5897}" sibTransId="{FE78C3A3-7BD8-4AC5-93EE-CFAED6D2428F}"/>
    <dgm:cxn modelId="{F3898B49-3521-46CD-B58A-FBCFE0A36A31}" type="presOf" srcId="{D49E407B-0A4E-4C3E-9021-164C9D379B38}" destId="{E9FD0E85-AADA-4DDB-AA3E-B5C51DCFAE14}" srcOrd="0" destOrd="0" presId="urn:microsoft.com/office/officeart/2016/7/layout/BasicLinearProcessNumbered"/>
    <dgm:cxn modelId="{46031A50-E9B2-403B-843F-324BAD1368A2}" srcId="{CAE2404F-2BF7-4936-9131-368BE3ACAB0F}" destId="{FDF26C78-D8AE-4C08-8E22-1CB4FF5F9EFB}" srcOrd="0" destOrd="0" parTransId="{D7257924-3C3F-4742-A27E-A3E4D254D776}" sibTransId="{941C49FE-1AC8-47AB-96EB-8D478950E0BF}"/>
    <dgm:cxn modelId="{597AEB73-41C6-462E-A9CF-794A7F79EF2D}" srcId="{CAE2404F-2BF7-4936-9131-368BE3ACAB0F}" destId="{3F57A1D8-FC5B-4437-B1F9-D1BA27B6C899}" srcOrd="1" destOrd="0" parTransId="{7F553C06-A248-402B-8433-F63407945A36}" sibTransId="{8B3A3423-F7E0-4FF5-ADD5-889837AE36F0}"/>
    <dgm:cxn modelId="{B5F00C56-C168-4CCB-BC9C-500147CFE2CC}" type="presOf" srcId="{86621712-67EF-45B1-8B82-FA3CE1BCC198}" destId="{16BDBA1F-403B-409F-A401-B39F3EC30187}" srcOrd="0" destOrd="0" presId="urn:microsoft.com/office/officeart/2016/7/layout/BasicLinearProcessNumbered"/>
    <dgm:cxn modelId="{15D94CAC-823D-4B18-B3F9-BC43CA18A921}" type="presOf" srcId="{FE78C3A3-7BD8-4AC5-93EE-CFAED6D2428F}" destId="{E4C74117-6442-46C0-8FFC-359FF225D836}" srcOrd="0" destOrd="0" presId="urn:microsoft.com/office/officeart/2016/7/layout/BasicLinearProcessNumbered"/>
    <dgm:cxn modelId="{B085C0B4-E2F4-4D29-8904-2BD1E60D8238}" type="presOf" srcId="{453C6B18-3056-4C99-80F8-D24324D2E08C}" destId="{147B3903-65B0-4091-B045-A2D94E85C892}" srcOrd="1" destOrd="0" presId="urn:microsoft.com/office/officeart/2016/7/layout/BasicLinearProcessNumbered"/>
    <dgm:cxn modelId="{8EF3E1BE-5B41-4402-995B-8233F5CC6C04}" type="presOf" srcId="{3F57A1D8-FC5B-4437-B1F9-D1BA27B6C899}" destId="{45232FB4-2562-4C1F-9FF7-8E6CEA6DE2FE}" srcOrd="0" destOrd="0" presId="urn:microsoft.com/office/officeart/2016/7/layout/BasicLinearProcessNumbered"/>
    <dgm:cxn modelId="{ECDA50C4-50FD-4229-A351-D6C185E2F5C7}" type="presOf" srcId="{CAE2404F-2BF7-4936-9131-368BE3ACAB0F}" destId="{6470211A-070E-4556-A59D-B9CF06A1AA4A}" srcOrd="0" destOrd="0" presId="urn:microsoft.com/office/officeart/2016/7/layout/BasicLinearProcessNumbered"/>
    <dgm:cxn modelId="{0EB2C5CF-C5C5-4E16-9CB0-E757B0C1AC3C}" srcId="{CAE2404F-2BF7-4936-9131-368BE3ACAB0F}" destId="{86621712-67EF-45B1-8B82-FA3CE1BCC198}" srcOrd="2" destOrd="0" parTransId="{89931391-D7DD-45A2-9F22-2D79EDE69615}" sibTransId="{D49E407B-0A4E-4C3E-9021-164C9D379B38}"/>
    <dgm:cxn modelId="{82C66DE0-441D-4F24-A79F-10CDEE1F15D8}" type="presOf" srcId="{FDF26C78-D8AE-4C08-8E22-1CB4FF5F9EFB}" destId="{4B4D747B-666B-4096-ADFE-01D7DBDA7417}" srcOrd="0" destOrd="0" presId="urn:microsoft.com/office/officeart/2016/7/layout/BasicLinearProcessNumbered"/>
    <dgm:cxn modelId="{88244BF7-81CB-4EA6-B794-9398D65E2697}" type="presOf" srcId="{FDF26C78-D8AE-4C08-8E22-1CB4FF5F9EFB}" destId="{0096F411-72C2-42F0-8824-87FB86DE937C}" srcOrd="1" destOrd="0" presId="urn:microsoft.com/office/officeart/2016/7/layout/BasicLinearProcessNumbered"/>
    <dgm:cxn modelId="{B891D75D-CD4F-4287-AB2C-40D90D4FF578}" type="presParOf" srcId="{6470211A-070E-4556-A59D-B9CF06A1AA4A}" destId="{37A10B09-3B26-4753-B3C5-85B1D76F37CB}" srcOrd="0" destOrd="0" presId="urn:microsoft.com/office/officeart/2016/7/layout/BasicLinearProcessNumbered"/>
    <dgm:cxn modelId="{A1871124-FAC0-4395-A6FB-A9AEF44A861E}" type="presParOf" srcId="{37A10B09-3B26-4753-B3C5-85B1D76F37CB}" destId="{4B4D747B-666B-4096-ADFE-01D7DBDA7417}" srcOrd="0" destOrd="0" presId="urn:microsoft.com/office/officeart/2016/7/layout/BasicLinearProcessNumbered"/>
    <dgm:cxn modelId="{590C6D0B-DEFA-4655-AA05-DDF936067DC9}" type="presParOf" srcId="{37A10B09-3B26-4753-B3C5-85B1D76F37CB}" destId="{890C41C2-4132-4342-9C39-2C4DEAF9788E}" srcOrd="1" destOrd="0" presId="urn:microsoft.com/office/officeart/2016/7/layout/BasicLinearProcessNumbered"/>
    <dgm:cxn modelId="{15E27D54-5280-4CCB-9B9F-B96483AAFA1C}" type="presParOf" srcId="{37A10B09-3B26-4753-B3C5-85B1D76F37CB}" destId="{41A1BFAA-0963-4186-BB43-4295AFDC0529}" srcOrd="2" destOrd="0" presId="urn:microsoft.com/office/officeart/2016/7/layout/BasicLinearProcessNumbered"/>
    <dgm:cxn modelId="{1E93B1DF-C525-41E2-B895-A64AE4A40919}" type="presParOf" srcId="{37A10B09-3B26-4753-B3C5-85B1D76F37CB}" destId="{0096F411-72C2-42F0-8824-87FB86DE937C}" srcOrd="3" destOrd="0" presId="urn:microsoft.com/office/officeart/2016/7/layout/BasicLinearProcessNumbered"/>
    <dgm:cxn modelId="{01C25BEB-91CB-490C-A9A4-FE8FCADF8250}" type="presParOf" srcId="{6470211A-070E-4556-A59D-B9CF06A1AA4A}" destId="{97999503-A558-4525-A268-13A6A61782D9}" srcOrd="1" destOrd="0" presId="urn:microsoft.com/office/officeart/2016/7/layout/BasicLinearProcessNumbered"/>
    <dgm:cxn modelId="{F47D0B0C-139E-4862-844C-F0FBD4D34817}" type="presParOf" srcId="{6470211A-070E-4556-A59D-B9CF06A1AA4A}" destId="{DBAFEE3D-B220-43A0-AB74-1B6CCE440C73}" srcOrd="2" destOrd="0" presId="urn:microsoft.com/office/officeart/2016/7/layout/BasicLinearProcessNumbered"/>
    <dgm:cxn modelId="{ACB1BA45-E6AE-4A08-A4A0-30879654D0A9}" type="presParOf" srcId="{DBAFEE3D-B220-43A0-AB74-1B6CCE440C73}" destId="{45232FB4-2562-4C1F-9FF7-8E6CEA6DE2FE}" srcOrd="0" destOrd="0" presId="urn:microsoft.com/office/officeart/2016/7/layout/BasicLinearProcessNumbered"/>
    <dgm:cxn modelId="{9A000FC9-AFA0-4952-8000-00D4B1051AAE}" type="presParOf" srcId="{DBAFEE3D-B220-43A0-AB74-1B6CCE440C73}" destId="{33A9C90F-17D1-42E9-91E6-E81593C80839}" srcOrd="1" destOrd="0" presId="urn:microsoft.com/office/officeart/2016/7/layout/BasicLinearProcessNumbered"/>
    <dgm:cxn modelId="{FAD814D5-34FE-4EDB-B719-D45DE8721E2D}" type="presParOf" srcId="{DBAFEE3D-B220-43A0-AB74-1B6CCE440C73}" destId="{DBF36AE9-3B90-4CEF-97EE-E2DB43BADD37}" srcOrd="2" destOrd="0" presId="urn:microsoft.com/office/officeart/2016/7/layout/BasicLinearProcessNumbered"/>
    <dgm:cxn modelId="{9C4C71C8-2E37-44EF-BA64-1B63710EA300}" type="presParOf" srcId="{DBAFEE3D-B220-43A0-AB74-1B6CCE440C73}" destId="{76BB1838-9AAD-4312-9246-AC983005AE19}" srcOrd="3" destOrd="0" presId="urn:microsoft.com/office/officeart/2016/7/layout/BasicLinearProcessNumbered"/>
    <dgm:cxn modelId="{58309181-CB2C-4469-9C7E-85AFE3B2BD32}" type="presParOf" srcId="{6470211A-070E-4556-A59D-B9CF06A1AA4A}" destId="{5168211B-8CFD-4B75-9915-31E34195EBB4}" srcOrd="3" destOrd="0" presId="urn:microsoft.com/office/officeart/2016/7/layout/BasicLinearProcessNumbered"/>
    <dgm:cxn modelId="{0F58D601-9C60-4729-B6AA-E68086B58F79}" type="presParOf" srcId="{6470211A-070E-4556-A59D-B9CF06A1AA4A}" destId="{101AA1EC-5328-420E-9206-36C76C167F05}" srcOrd="4" destOrd="0" presId="urn:microsoft.com/office/officeart/2016/7/layout/BasicLinearProcessNumbered"/>
    <dgm:cxn modelId="{63B684B5-47EA-45A7-B1D4-047FBB559EB3}" type="presParOf" srcId="{101AA1EC-5328-420E-9206-36C76C167F05}" destId="{16BDBA1F-403B-409F-A401-B39F3EC30187}" srcOrd="0" destOrd="0" presId="urn:microsoft.com/office/officeart/2016/7/layout/BasicLinearProcessNumbered"/>
    <dgm:cxn modelId="{2B47BC3B-AD01-4DBF-A347-D8CC83290882}" type="presParOf" srcId="{101AA1EC-5328-420E-9206-36C76C167F05}" destId="{E9FD0E85-AADA-4DDB-AA3E-B5C51DCFAE14}" srcOrd="1" destOrd="0" presId="urn:microsoft.com/office/officeart/2016/7/layout/BasicLinearProcessNumbered"/>
    <dgm:cxn modelId="{A9C6E9D7-AF49-4CD1-9E69-E438FB5EC6FC}" type="presParOf" srcId="{101AA1EC-5328-420E-9206-36C76C167F05}" destId="{073AE677-F0C7-4B6E-8F1E-41EA75A477B3}" srcOrd="2" destOrd="0" presId="urn:microsoft.com/office/officeart/2016/7/layout/BasicLinearProcessNumbered"/>
    <dgm:cxn modelId="{9ACD341D-CF90-4654-A655-5B7EFF825745}" type="presParOf" srcId="{101AA1EC-5328-420E-9206-36C76C167F05}" destId="{E4A52CA2-0771-4E60-A271-3C50163C31E7}" srcOrd="3" destOrd="0" presId="urn:microsoft.com/office/officeart/2016/7/layout/BasicLinearProcessNumbered"/>
    <dgm:cxn modelId="{71CBFA95-747B-48B8-A18D-5247270824BE}" type="presParOf" srcId="{6470211A-070E-4556-A59D-B9CF06A1AA4A}" destId="{0F19373B-9412-4F4B-BB52-1D9DFB1264BC}" srcOrd="5" destOrd="0" presId="urn:microsoft.com/office/officeart/2016/7/layout/BasicLinearProcessNumbered"/>
    <dgm:cxn modelId="{47912D12-26CB-4720-A163-FABDFC033D4D}" type="presParOf" srcId="{6470211A-070E-4556-A59D-B9CF06A1AA4A}" destId="{4615B116-108E-4F25-9C47-EA04A7D16CC2}" srcOrd="6" destOrd="0" presId="urn:microsoft.com/office/officeart/2016/7/layout/BasicLinearProcessNumbered"/>
    <dgm:cxn modelId="{BE861AE4-588A-4FAC-8135-BBB299A30D4F}" type="presParOf" srcId="{4615B116-108E-4F25-9C47-EA04A7D16CC2}" destId="{E65949EB-148C-4F4F-B850-B73ADD3A3023}" srcOrd="0" destOrd="0" presId="urn:microsoft.com/office/officeart/2016/7/layout/BasicLinearProcessNumbered"/>
    <dgm:cxn modelId="{9E71FF43-8170-4314-ACCF-C65D036B8780}" type="presParOf" srcId="{4615B116-108E-4F25-9C47-EA04A7D16CC2}" destId="{E4C74117-6442-46C0-8FFC-359FF225D836}" srcOrd="1" destOrd="0" presId="urn:microsoft.com/office/officeart/2016/7/layout/BasicLinearProcessNumbered"/>
    <dgm:cxn modelId="{3DE25BF4-ED92-4D38-A33E-EE91BBF1113F}" type="presParOf" srcId="{4615B116-108E-4F25-9C47-EA04A7D16CC2}" destId="{679661D2-C210-421A-B8CA-619CC7A5375A}" srcOrd="2" destOrd="0" presId="urn:microsoft.com/office/officeart/2016/7/layout/BasicLinearProcessNumbered"/>
    <dgm:cxn modelId="{F830460F-801A-49F6-B83B-36134FF1AF00}" type="presParOf" srcId="{4615B116-108E-4F25-9C47-EA04A7D16CC2}" destId="{147B3903-65B0-4091-B045-A2D94E85C892}"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BE4800-F3CC-4A40-A30D-118D6A5B6AA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28B45B3-5A67-41E1-A6D1-0BFFAE5B9DD0}">
      <dgm:prSet/>
      <dgm:spPr/>
      <dgm:t>
        <a:bodyPr/>
        <a:lstStyle/>
        <a:p>
          <a:pPr>
            <a:lnSpc>
              <a:spcPct val="100000"/>
            </a:lnSpc>
          </a:pPr>
          <a:r>
            <a:rPr lang="en-GB" dirty="0"/>
            <a:t>Original – has not been carried out </a:t>
          </a:r>
          <a:r>
            <a:rPr lang="en-GB" i="1" dirty="0"/>
            <a:t>exactly</a:t>
          </a:r>
          <a:r>
            <a:rPr lang="en-GB" dirty="0"/>
            <a:t> this way before</a:t>
          </a:r>
          <a:endParaRPr lang="en-US" dirty="0"/>
        </a:p>
      </dgm:t>
    </dgm:pt>
    <dgm:pt modelId="{3BEB6AA5-5565-4A3F-9A2C-DEBDBA5CDFD4}" type="parTrans" cxnId="{D552DB34-6A48-401E-8BCC-68EC2C40934D}">
      <dgm:prSet/>
      <dgm:spPr/>
      <dgm:t>
        <a:bodyPr/>
        <a:lstStyle/>
        <a:p>
          <a:endParaRPr lang="en-US"/>
        </a:p>
      </dgm:t>
    </dgm:pt>
    <dgm:pt modelId="{D668A5F5-01DF-4F97-8CFE-022817DA565A}" type="sibTrans" cxnId="{D552DB34-6A48-401E-8BCC-68EC2C40934D}">
      <dgm:prSet/>
      <dgm:spPr/>
      <dgm:t>
        <a:bodyPr/>
        <a:lstStyle/>
        <a:p>
          <a:endParaRPr lang="en-US"/>
        </a:p>
      </dgm:t>
    </dgm:pt>
    <dgm:pt modelId="{56488CDB-EF10-4EFC-893D-B39CF30AE8A8}">
      <dgm:prSet/>
      <dgm:spPr/>
      <dgm:t>
        <a:bodyPr/>
        <a:lstStyle/>
        <a:p>
          <a:pPr>
            <a:lnSpc>
              <a:spcPct val="100000"/>
            </a:lnSpc>
          </a:pPr>
          <a:r>
            <a:rPr lang="en-GB" dirty="0"/>
            <a:t>Feasible – is capable of being carried out</a:t>
          </a:r>
          <a:endParaRPr lang="en-US" dirty="0"/>
        </a:p>
      </dgm:t>
    </dgm:pt>
    <dgm:pt modelId="{5451C72E-6B4E-415E-92E5-35C164CEB40E}" type="parTrans" cxnId="{727555F1-BF37-45C0-A956-172A5BC7B6C9}">
      <dgm:prSet/>
      <dgm:spPr/>
      <dgm:t>
        <a:bodyPr/>
        <a:lstStyle/>
        <a:p>
          <a:endParaRPr lang="en-US"/>
        </a:p>
      </dgm:t>
    </dgm:pt>
    <dgm:pt modelId="{E6985659-FB7A-4F48-BF57-97419EA5A0FC}" type="sibTrans" cxnId="{727555F1-BF37-45C0-A956-172A5BC7B6C9}">
      <dgm:prSet/>
      <dgm:spPr/>
      <dgm:t>
        <a:bodyPr/>
        <a:lstStyle/>
        <a:p>
          <a:endParaRPr lang="en-US"/>
        </a:p>
      </dgm:t>
    </dgm:pt>
    <dgm:pt modelId="{04F5F588-E808-401C-B519-3A8A02773F9F}">
      <dgm:prSet/>
      <dgm:spPr/>
      <dgm:t>
        <a:bodyPr/>
        <a:lstStyle/>
        <a:p>
          <a:pPr>
            <a:lnSpc>
              <a:spcPct val="100000"/>
            </a:lnSpc>
          </a:pPr>
          <a:r>
            <a:rPr lang="en-GB" dirty="0"/>
            <a:t>Impactful – is of benefit to your field</a:t>
          </a:r>
          <a:endParaRPr lang="en-US" dirty="0"/>
        </a:p>
      </dgm:t>
    </dgm:pt>
    <dgm:pt modelId="{55107EC4-DED2-43DB-B5C9-548E1EF632A5}" type="parTrans" cxnId="{76372B1E-5DB0-4775-9A31-28190B3997F4}">
      <dgm:prSet/>
      <dgm:spPr/>
      <dgm:t>
        <a:bodyPr/>
        <a:lstStyle/>
        <a:p>
          <a:endParaRPr lang="en-US"/>
        </a:p>
      </dgm:t>
    </dgm:pt>
    <dgm:pt modelId="{7CD3E9DA-8ACE-4C8B-B981-6FF6A4FB00F3}" type="sibTrans" cxnId="{76372B1E-5DB0-4775-9A31-28190B3997F4}">
      <dgm:prSet/>
      <dgm:spPr/>
      <dgm:t>
        <a:bodyPr/>
        <a:lstStyle/>
        <a:p>
          <a:endParaRPr lang="en-US"/>
        </a:p>
      </dgm:t>
    </dgm:pt>
    <dgm:pt modelId="{2C4829DF-4578-4FF7-9C44-9E935655C7A3}">
      <dgm:prSet/>
      <dgm:spPr/>
      <dgm:t>
        <a:bodyPr/>
        <a:lstStyle/>
        <a:p>
          <a:pPr>
            <a:lnSpc>
              <a:spcPct val="100000"/>
            </a:lnSpc>
          </a:pPr>
          <a:r>
            <a:rPr lang="en-GB" dirty="0"/>
            <a:t>Will demonstrate your skills, contribute to your field and address a real-life issue.</a:t>
          </a:r>
          <a:endParaRPr lang="en-US" dirty="0"/>
        </a:p>
      </dgm:t>
    </dgm:pt>
    <dgm:pt modelId="{5C29CB20-285D-43D3-9A1B-F03FF4612EE6}" type="parTrans" cxnId="{FC6EEBF5-9925-4FD2-96FB-A9E7FA458EFC}">
      <dgm:prSet/>
      <dgm:spPr/>
      <dgm:t>
        <a:bodyPr/>
        <a:lstStyle/>
        <a:p>
          <a:endParaRPr lang="en-US"/>
        </a:p>
      </dgm:t>
    </dgm:pt>
    <dgm:pt modelId="{E0FD0D15-54DE-401F-BAB1-5449D8ABF737}" type="sibTrans" cxnId="{FC6EEBF5-9925-4FD2-96FB-A9E7FA458EFC}">
      <dgm:prSet/>
      <dgm:spPr/>
      <dgm:t>
        <a:bodyPr/>
        <a:lstStyle/>
        <a:p>
          <a:endParaRPr lang="en-US"/>
        </a:p>
      </dgm:t>
    </dgm:pt>
    <dgm:pt modelId="{2EE489B0-AE33-4AAD-A723-0B90D76F84AD}">
      <dgm:prSet/>
      <dgm:spPr/>
      <dgm:t>
        <a:bodyPr/>
        <a:lstStyle/>
        <a:p>
          <a:pPr>
            <a:lnSpc>
              <a:spcPct val="100000"/>
            </a:lnSpc>
          </a:pPr>
          <a:r>
            <a:rPr lang="en-GB" dirty="0"/>
            <a:t>Not set in stone, should be flexible to adapt or develop topic as you identify new information, come across challenges or new perspectives.</a:t>
          </a:r>
          <a:endParaRPr lang="en-US" dirty="0"/>
        </a:p>
      </dgm:t>
    </dgm:pt>
    <dgm:pt modelId="{3CE98FF4-08D2-4521-95AB-15893F72AC5B}" type="parTrans" cxnId="{7C21C5A1-EBCB-40A6-B2DB-93C295433292}">
      <dgm:prSet/>
      <dgm:spPr/>
      <dgm:t>
        <a:bodyPr/>
        <a:lstStyle/>
        <a:p>
          <a:endParaRPr lang="en-US"/>
        </a:p>
      </dgm:t>
    </dgm:pt>
    <dgm:pt modelId="{0304C2CA-2CCC-40AA-84B2-C205CE030D6F}" type="sibTrans" cxnId="{7C21C5A1-EBCB-40A6-B2DB-93C295433292}">
      <dgm:prSet/>
      <dgm:spPr/>
      <dgm:t>
        <a:bodyPr/>
        <a:lstStyle/>
        <a:p>
          <a:endParaRPr lang="en-US"/>
        </a:p>
      </dgm:t>
    </dgm:pt>
    <dgm:pt modelId="{389BA2CC-0CC8-483A-910D-30E7C19C83CE}" type="pres">
      <dgm:prSet presAssocID="{73BE4800-F3CC-4A40-A30D-118D6A5B6AAA}" presName="root" presStyleCnt="0">
        <dgm:presLayoutVars>
          <dgm:dir/>
          <dgm:resizeHandles val="exact"/>
        </dgm:presLayoutVars>
      </dgm:prSet>
      <dgm:spPr/>
    </dgm:pt>
    <dgm:pt modelId="{A7289E79-D254-4548-924B-87527DA69C76}" type="pres">
      <dgm:prSet presAssocID="{F28B45B3-5A67-41E1-A6D1-0BFFAE5B9DD0}" presName="compNode" presStyleCnt="0"/>
      <dgm:spPr/>
    </dgm:pt>
    <dgm:pt modelId="{8FC6A22A-6E89-4275-A62E-4E2D54A38B11}" type="pres">
      <dgm:prSet presAssocID="{F28B45B3-5A67-41E1-A6D1-0BFFAE5B9DD0}" presName="bgRect" presStyleLbl="bgShp" presStyleIdx="0" presStyleCnt="5"/>
      <dgm:spPr/>
    </dgm:pt>
    <dgm:pt modelId="{8E0838FD-A760-4753-AB56-885D9532673F}" type="pres">
      <dgm:prSet presAssocID="{F28B45B3-5A67-41E1-A6D1-0BFFAE5B9DD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bidden"/>
        </a:ext>
      </dgm:extLst>
    </dgm:pt>
    <dgm:pt modelId="{0C7BBBD5-F006-4AAF-8526-9E4A3266AA86}" type="pres">
      <dgm:prSet presAssocID="{F28B45B3-5A67-41E1-A6D1-0BFFAE5B9DD0}" presName="spaceRect" presStyleCnt="0"/>
      <dgm:spPr/>
    </dgm:pt>
    <dgm:pt modelId="{3B395ECC-1BC2-4AE0-96E7-DF2CFFF4D8C2}" type="pres">
      <dgm:prSet presAssocID="{F28B45B3-5A67-41E1-A6D1-0BFFAE5B9DD0}" presName="parTx" presStyleLbl="revTx" presStyleIdx="0" presStyleCnt="5">
        <dgm:presLayoutVars>
          <dgm:chMax val="0"/>
          <dgm:chPref val="0"/>
        </dgm:presLayoutVars>
      </dgm:prSet>
      <dgm:spPr/>
    </dgm:pt>
    <dgm:pt modelId="{552DBCCF-2647-4983-A0D7-729D190AC884}" type="pres">
      <dgm:prSet presAssocID="{D668A5F5-01DF-4F97-8CFE-022817DA565A}" presName="sibTrans" presStyleCnt="0"/>
      <dgm:spPr/>
    </dgm:pt>
    <dgm:pt modelId="{9F48308D-2B8D-4F05-BEEF-17B70EB5BC49}" type="pres">
      <dgm:prSet presAssocID="{56488CDB-EF10-4EFC-893D-B39CF30AE8A8}" presName="compNode" presStyleCnt="0"/>
      <dgm:spPr/>
    </dgm:pt>
    <dgm:pt modelId="{D6102155-A073-4A28-A361-E73FC9C4B576}" type="pres">
      <dgm:prSet presAssocID="{56488CDB-EF10-4EFC-893D-B39CF30AE8A8}" presName="bgRect" presStyleLbl="bgShp" presStyleIdx="1" presStyleCnt="5"/>
      <dgm:spPr/>
    </dgm:pt>
    <dgm:pt modelId="{011EF5AE-B842-4271-B253-22A22E284E35}" type="pres">
      <dgm:prSet presAssocID="{56488CDB-EF10-4EFC-893D-B39CF30AE8A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1DC26F63-BC15-4C34-AFB4-D80D716086C1}" type="pres">
      <dgm:prSet presAssocID="{56488CDB-EF10-4EFC-893D-B39CF30AE8A8}" presName="spaceRect" presStyleCnt="0"/>
      <dgm:spPr/>
    </dgm:pt>
    <dgm:pt modelId="{591AA57A-3A7F-4C05-A3AA-67D2AE2EFB79}" type="pres">
      <dgm:prSet presAssocID="{56488CDB-EF10-4EFC-893D-B39CF30AE8A8}" presName="parTx" presStyleLbl="revTx" presStyleIdx="1" presStyleCnt="5">
        <dgm:presLayoutVars>
          <dgm:chMax val="0"/>
          <dgm:chPref val="0"/>
        </dgm:presLayoutVars>
      </dgm:prSet>
      <dgm:spPr/>
    </dgm:pt>
    <dgm:pt modelId="{610847FB-C9D3-44D6-9B01-398B073BAB02}" type="pres">
      <dgm:prSet presAssocID="{E6985659-FB7A-4F48-BF57-97419EA5A0FC}" presName="sibTrans" presStyleCnt="0"/>
      <dgm:spPr/>
    </dgm:pt>
    <dgm:pt modelId="{1860AB52-6230-4878-829C-0BB35ACAB414}" type="pres">
      <dgm:prSet presAssocID="{04F5F588-E808-401C-B519-3A8A02773F9F}" presName="compNode" presStyleCnt="0"/>
      <dgm:spPr/>
    </dgm:pt>
    <dgm:pt modelId="{56F9C919-B6F1-4FE7-AC72-CA694C04FBB1}" type="pres">
      <dgm:prSet presAssocID="{04F5F588-E808-401C-B519-3A8A02773F9F}" presName="bgRect" presStyleLbl="bgShp" presStyleIdx="2" presStyleCnt="5"/>
      <dgm:spPr/>
    </dgm:pt>
    <dgm:pt modelId="{DBABC3FA-C84E-4F2B-972C-45891F69C1C9}" type="pres">
      <dgm:prSet presAssocID="{04F5F588-E808-401C-B519-3A8A02773F9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Hand with Plant"/>
        </a:ext>
      </dgm:extLst>
    </dgm:pt>
    <dgm:pt modelId="{1D892450-5A2C-46C9-A755-CF4225219C90}" type="pres">
      <dgm:prSet presAssocID="{04F5F588-E808-401C-B519-3A8A02773F9F}" presName="spaceRect" presStyleCnt="0"/>
      <dgm:spPr/>
    </dgm:pt>
    <dgm:pt modelId="{80E2B1E3-8378-4415-A715-E6B2D3C2317E}" type="pres">
      <dgm:prSet presAssocID="{04F5F588-E808-401C-B519-3A8A02773F9F}" presName="parTx" presStyleLbl="revTx" presStyleIdx="2" presStyleCnt="5">
        <dgm:presLayoutVars>
          <dgm:chMax val="0"/>
          <dgm:chPref val="0"/>
        </dgm:presLayoutVars>
      </dgm:prSet>
      <dgm:spPr/>
    </dgm:pt>
    <dgm:pt modelId="{2729A4FB-9F60-448B-9E68-3A3FD84B6CBF}" type="pres">
      <dgm:prSet presAssocID="{7CD3E9DA-8ACE-4C8B-B981-6FF6A4FB00F3}" presName="sibTrans" presStyleCnt="0"/>
      <dgm:spPr/>
    </dgm:pt>
    <dgm:pt modelId="{491C81D6-B0FB-4163-A0B9-9EBD2151ED1E}" type="pres">
      <dgm:prSet presAssocID="{2C4829DF-4578-4FF7-9C44-9E935655C7A3}" presName="compNode" presStyleCnt="0"/>
      <dgm:spPr/>
    </dgm:pt>
    <dgm:pt modelId="{12226481-BB6D-4A2D-B3FE-B5F6ABBA4BD6}" type="pres">
      <dgm:prSet presAssocID="{2C4829DF-4578-4FF7-9C44-9E935655C7A3}" presName="bgRect" presStyleLbl="bgShp" presStyleIdx="3" presStyleCnt="5"/>
      <dgm:spPr/>
    </dgm:pt>
    <dgm:pt modelId="{55EC8BD3-709C-43D1-8CEF-8A7B5E672833}" type="pres">
      <dgm:prSet presAssocID="{2C4829DF-4578-4FF7-9C44-9E935655C7A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E28F9E0E-A5E6-45AF-AA12-FD68CF62C3A9}" type="pres">
      <dgm:prSet presAssocID="{2C4829DF-4578-4FF7-9C44-9E935655C7A3}" presName="spaceRect" presStyleCnt="0"/>
      <dgm:spPr/>
    </dgm:pt>
    <dgm:pt modelId="{41160B9B-6EAE-4973-A93C-1AFEB4311C85}" type="pres">
      <dgm:prSet presAssocID="{2C4829DF-4578-4FF7-9C44-9E935655C7A3}" presName="parTx" presStyleLbl="revTx" presStyleIdx="3" presStyleCnt="5">
        <dgm:presLayoutVars>
          <dgm:chMax val="0"/>
          <dgm:chPref val="0"/>
        </dgm:presLayoutVars>
      </dgm:prSet>
      <dgm:spPr/>
    </dgm:pt>
    <dgm:pt modelId="{60A619CE-7D1C-4A46-B8E3-B6ECD38A3779}" type="pres">
      <dgm:prSet presAssocID="{E0FD0D15-54DE-401F-BAB1-5449D8ABF737}" presName="sibTrans" presStyleCnt="0"/>
      <dgm:spPr/>
    </dgm:pt>
    <dgm:pt modelId="{39A2357A-D040-4D9D-8619-40C1BAC1CF67}" type="pres">
      <dgm:prSet presAssocID="{2EE489B0-AE33-4AAD-A723-0B90D76F84AD}" presName="compNode" presStyleCnt="0"/>
      <dgm:spPr/>
    </dgm:pt>
    <dgm:pt modelId="{21E5D872-43C1-43EC-A781-B73A5C5F4AD7}" type="pres">
      <dgm:prSet presAssocID="{2EE489B0-AE33-4AAD-A723-0B90D76F84AD}" presName="bgRect" presStyleLbl="bgShp" presStyleIdx="4" presStyleCnt="5"/>
      <dgm:spPr/>
    </dgm:pt>
    <dgm:pt modelId="{ABE40F8E-D704-4AAA-BCCF-C1F2319BF145}" type="pres">
      <dgm:prSet presAssocID="{2EE489B0-AE33-4AAD-A723-0B90D76F84A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iamond"/>
        </a:ext>
      </dgm:extLst>
    </dgm:pt>
    <dgm:pt modelId="{A7AA191E-43A5-4FF0-B08F-6F6B68092320}" type="pres">
      <dgm:prSet presAssocID="{2EE489B0-AE33-4AAD-A723-0B90D76F84AD}" presName="spaceRect" presStyleCnt="0"/>
      <dgm:spPr/>
    </dgm:pt>
    <dgm:pt modelId="{CB97EAEF-F50D-4B80-B866-F69C05924F04}" type="pres">
      <dgm:prSet presAssocID="{2EE489B0-AE33-4AAD-A723-0B90D76F84AD}" presName="parTx" presStyleLbl="revTx" presStyleIdx="4" presStyleCnt="5">
        <dgm:presLayoutVars>
          <dgm:chMax val="0"/>
          <dgm:chPref val="0"/>
        </dgm:presLayoutVars>
      </dgm:prSet>
      <dgm:spPr/>
    </dgm:pt>
  </dgm:ptLst>
  <dgm:cxnLst>
    <dgm:cxn modelId="{E38D590D-046E-4E88-97FF-D43925CB1235}" type="presOf" srcId="{2C4829DF-4578-4FF7-9C44-9E935655C7A3}" destId="{41160B9B-6EAE-4973-A93C-1AFEB4311C85}" srcOrd="0" destOrd="0" presId="urn:microsoft.com/office/officeart/2018/2/layout/IconVerticalSolidList"/>
    <dgm:cxn modelId="{76372B1E-5DB0-4775-9A31-28190B3997F4}" srcId="{73BE4800-F3CC-4A40-A30D-118D6A5B6AAA}" destId="{04F5F588-E808-401C-B519-3A8A02773F9F}" srcOrd="2" destOrd="0" parTransId="{55107EC4-DED2-43DB-B5C9-548E1EF632A5}" sibTransId="{7CD3E9DA-8ACE-4C8B-B981-6FF6A4FB00F3}"/>
    <dgm:cxn modelId="{D552DB34-6A48-401E-8BCC-68EC2C40934D}" srcId="{73BE4800-F3CC-4A40-A30D-118D6A5B6AAA}" destId="{F28B45B3-5A67-41E1-A6D1-0BFFAE5B9DD0}" srcOrd="0" destOrd="0" parTransId="{3BEB6AA5-5565-4A3F-9A2C-DEBDBA5CDFD4}" sibTransId="{D668A5F5-01DF-4F97-8CFE-022817DA565A}"/>
    <dgm:cxn modelId="{CC28453B-8F90-419D-8D7C-F49E84C39D08}" type="presOf" srcId="{73BE4800-F3CC-4A40-A30D-118D6A5B6AAA}" destId="{389BA2CC-0CC8-483A-910D-30E7C19C83CE}" srcOrd="0" destOrd="0" presId="urn:microsoft.com/office/officeart/2018/2/layout/IconVerticalSolidList"/>
    <dgm:cxn modelId="{2A5E9A3F-9E72-4ABB-B1AA-F05F7CF94154}" type="presOf" srcId="{F28B45B3-5A67-41E1-A6D1-0BFFAE5B9DD0}" destId="{3B395ECC-1BC2-4AE0-96E7-DF2CFFF4D8C2}" srcOrd="0" destOrd="0" presId="urn:microsoft.com/office/officeart/2018/2/layout/IconVerticalSolidList"/>
    <dgm:cxn modelId="{15D88348-43C8-4E49-B9A0-464BAA502048}" type="presOf" srcId="{56488CDB-EF10-4EFC-893D-B39CF30AE8A8}" destId="{591AA57A-3A7F-4C05-A3AA-67D2AE2EFB79}" srcOrd="0" destOrd="0" presId="urn:microsoft.com/office/officeart/2018/2/layout/IconVerticalSolidList"/>
    <dgm:cxn modelId="{7C21C5A1-EBCB-40A6-B2DB-93C295433292}" srcId="{73BE4800-F3CC-4A40-A30D-118D6A5B6AAA}" destId="{2EE489B0-AE33-4AAD-A723-0B90D76F84AD}" srcOrd="4" destOrd="0" parTransId="{3CE98FF4-08D2-4521-95AB-15893F72AC5B}" sibTransId="{0304C2CA-2CCC-40AA-84B2-C205CE030D6F}"/>
    <dgm:cxn modelId="{C772AFB2-75B5-496D-81F3-6C61ACC4C19D}" type="presOf" srcId="{04F5F588-E808-401C-B519-3A8A02773F9F}" destId="{80E2B1E3-8378-4415-A715-E6B2D3C2317E}" srcOrd="0" destOrd="0" presId="urn:microsoft.com/office/officeart/2018/2/layout/IconVerticalSolidList"/>
    <dgm:cxn modelId="{727555F1-BF37-45C0-A956-172A5BC7B6C9}" srcId="{73BE4800-F3CC-4A40-A30D-118D6A5B6AAA}" destId="{56488CDB-EF10-4EFC-893D-B39CF30AE8A8}" srcOrd="1" destOrd="0" parTransId="{5451C72E-6B4E-415E-92E5-35C164CEB40E}" sibTransId="{E6985659-FB7A-4F48-BF57-97419EA5A0FC}"/>
    <dgm:cxn modelId="{FC6EEBF5-9925-4FD2-96FB-A9E7FA458EFC}" srcId="{73BE4800-F3CC-4A40-A30D-118D6A5B6AAA}" destId="{2C4829DF-4578-4FF7-9C44-9E935655C7A3}" srcOrd="3" destOrd="0" parTransId="{5C29CB20-285D-43D3-9A1B-F03FF4612EE6}" sibTransId="{E0FD0D15-54DE-401F-BAB1-5449D8ABF737}"/>
    <dgm:cxn modelId="{EEDFB7FC-EA4E-4FEB-B790-B52E4C110023}" type="presOf" srcId="{2EE489B0-AE33-4AAD-A723-0B90D76F84AD}" destId="{CB97EAEF-F50D-4B80-B866-F69C05924F04}" srcOrd="0" destOrd="0" presId="urn:microsoft.com/office/officeart/2018/2/layout/IconVerticalSolidList"/>
    <dgm:cxn modelId="{16D60C8F-3909-4FC0-8BF3-C1C4CDB0C7A5}" type="presParOf" srcId="{389BA2CC-0CC8-483A-910D-30E7C19C83CE}" destId="{A7289E79-D254-4548-924B-87527DA69C76}" srcOrd="0" destOrd="0" presId="urn:microsoft.com/office/officeart/2018/2/layout/IconVerticalSolidList"/>
    <dgm:cxn modelId="{612A65D9-C18D-456C-831F-A6C77ECE0142}" type="presParOf" srcId="{A7289E79-D254-4548-924B-87527DA69C76}" destId="{8FC6A22A-6E89-4275-A62E-4E2D54A38B11}" srcOrd="0" destOrd="0" presId="urn:microsoft.com/office/officeart/2018/2/layout/IconVerticalSolidList"/>
    <dgm:cxn modelId="{96607427-8AB9-4FC9-A076-4DD3D782E6BD}" type="presParOf" srcId="{A7289E79-D254-4548-924B-87527DA69C76}" destId="{8E0838FD-A760-4753-AB56-885D9532673F}" srcOrd="1" destOrd="0" presId="urn:microsoft.com/office/officeart/2018/2/layout/IconVerticalSolidList"/>
    <dgm:cxn modelId="{96A6824A-FEFD-47A5-9AAB-C7D826E0DD55}" type="presParOf" srcId="{A7289E79-D254-4548-924B-87527DA69C76}" destId="{0C7BBBD5-F006-4AAF-8526-9E4A3266AA86}" srcOrd="2" destOrd="0" presId="urn:microsoft.com/office/officeart/2018/2/layout/IconVerticalSolidList"/>
    <dgm:cxn modelId="{F3C6EFC4-DFC8-4D46-8E41-71DDE1BC1142}" type="presParOf" srcId="{A7289E79-D254-4548-924B-87527DA69C76}" destId="{3B395ECC-1BC2-4AE0-96E7-DF2CFFF4D8C2}" srcOrd="3" destOrd="0" presId="urn:microsoft.com/office/officeart/2018/2/layout/IconVerticalSolidList"/>
    <dgm:cxn modelId="{FB0F0033-34FE-40B8-9CB2-9845D071A8D5}" type="presParOf" srcId="{389BA2CC-0CC8-483A-910D-30E7C19C83CE}" destId="{552DBCCF-2647-4983-A0D7-729D190AC884}" srcOrd="1" destOrd="0" presId="urn:microsoft.com/office/officeart/2018/2/layout/IconVerticalSolidList"/>
    <dgm:cxn modelId="{FA253E20-B155-48B1-A356-17096823324E}" type="presParOf" srcId="{389BA2CC-0CC8-483A-910D-30E7C19C83CE}" destId="{9F48308D-2B8D-4F05-BEEF-17B70EB5BC49}" srcOrd="2" destOrd="0" presId="urn:microsoft.com/office/officeart/2018/2/layout/IconVerticalSolidList"/>
    <dgm:cxn modelId="{D2CC75B2-85DB-4703-B962-DB1882356DFE}" type="presParOf" srcId="{9F48308D-2B8D-4F05-BEEF-17B70EB5BC49}" destId="{D6102155-A073-4A28-A361-E73FC9C4B576}" srcOrd="0" destOrd="0" presId="urn:microsoft.com/office/officeart/2018/2/layout/IconVerticalSolidList"/>
    <dgm:cxn modelId="{FFDD57DF-CFAF-4E1D-9603-6CD1833A9452}" type="presParOf" srcId="{9F48308D-2B8D-4F05-BEEF-17B70EB5BC49}" destId="{011EF5AE-B842-4271-B253-22A22E284E35}" srcOrd="1" destOrd="0" presId="urn:microsoft.com/office/officeart/2018/2/layout/IconVerticalSolidList"/>
    <dgm:cxn modelId="{DF54C9E1-15ED-4B8A-BEE3-DBB01A57803B}" type="presParOf" srcId="{9F48308D-2B8D-4F05-BEEF-17B70EB5BC49}" destId="{1DC26F63-BC15-4C34-AFB4-D80D716086C1}" srcOrd="2" destOrd="0" presId="urn:microsoft.com/office/officeart/2018/2/layout/IconVerticalSolidList"/>
    <dgm:cxn modelId="{EC91849A-8DCC-4DE6-A65A-BAABA2794361}" type="presParOf" srcId="{9F48308D-2B8D-4F05-BEEF-17B70EB5BC49}" destId="{591AA57A-3A7F-4C05-A3AA-67D2AE2EFB79}" srcOrd="3" destOrd="0" presId="urn:microsoft.com/office/officeart/2018/2/layout/IconVerticalSolidList"/>
    <dgm:cxn modelId="{6BE3D874-44FD-4CAF-9967-25766D0709BD}" type="presParOf" srcId="{389BA2CC-0CC8-483A-910D-30E7C19C83CE}" destId="{610847FB-C9D3-44D6-9B01-398B073BAB02}" srcOrd="3" destOrd="0" presId="urn:microsoft.com/office/officeart/2018/2/layout/IconVerticalSolidList"/>
    <dgm:cxn modelId="{DE8F7F5D-9D2A-4FD9-84BA-B1C851BA0B71}" type="presParOf" srcId="{389BA2CC-0CC8-483A-910D-30E7C19C83CE}" destId="{1860AB52-6230-4878-829C-0BB35ACAB414}" srcOrd="4" destOrd="0" presId="urn:microsoft.com/office/officeart/2018/2/layout/IconVerticalSolidList"/>
    <dgm:cxn modelId="{1AD127ED-5B57-410D-86C1-A5659D6BF3D7}" type="presParOf" srcId="{1860AB52-6230-4878-829C-0BB35ACAB414}" destId="{56F9C919-B6F1-4FE7-AC72-CA694C04FBB1}" srcOrd="0" destOrd="0" presId="urn:microsoft.com/office/officeart/2018/2/layout/IconVerticalSolidList"/>
    <dgm:cxn modelId="{C20925E2-7B21-434C-9F1A-83D4A6E434F4}" type="presParOf" srcId="{1860AB52-6230-4878-829C-0BB35ACAB414}" destId="{DBABC3FA-C84E-4F2B-972C-45891F69C1C9}" srcOrd="1" destOrd="0" presId="urn:microsoft.com/office/officeart/2018/2/layout/IconVerticalSolidList"/>
    <dgm:cxn modelId="{C0B7E84E-6E4D-4909-A83B-9CEA3B5B240D}" type="presParOf" srcId="{1860AB52-6230-4878-829C-0BB35ACAB414}" destId="{1D892450-5A2C-46C9-A755-CF4225219C90}" srcOrd="2" destOrd="0" presId="urn:microsoft.com/office/officeart/2018/2/layout/IconVerticalSolidList"/>
    <dgm:cxn modelId="{56F92927-F7F0-46B1-B407-A1F85456CCF4}" type="presParOf" srcId="{1860AB52-6230-4878-829C-0BB35ACAB414}" destId="{80E2B1E3-8378-4415-A715-E6B2D3C2317E}" srcOrd="3" destOrd="0" presId="urn:microsoft.com/office/officeart/2018/2/layout/IconVerticalSolidList"/>
    <dgm:cxn modelId="{AE1685A7-8C83-419D-B812-F6DCE08C5BE9}" type="presParOf" srcId="{389BA2CC-0CC8-483A-910D-30E7C19C83CE}" destId="{2729A4FB-9F60-448B-9E68-3A3FD84B6CBF}" srcOrd="5" destOrd="0" presId="urn:microsoft.com/office/officeart/2018/2/layout/IconVerticalSolidList"/>
    <dgm:cxn modelId="{338B5AB6-EDF3-4B34-86D8-D817E97C7006}" type="presParOf" srcId="{389BA2CC-0CC8-483A-910D-30E7C19C83CE}" destId="{491C81D6-B0FB-4163-A0B9-9EBD2151ED1E}" srcOrd="6" destOrd="0" presId="urn:microsoft.com/office/officeart/2018/2/layout/IconVerticalSolidList"/>
    <dgm:cxn modelId="{47A2DC9A-DCD0-4978-9A25-6B78D51661E5}" type="presParOf" srcId="{491C81D6-B0FB-4163-A0B9-9EBD2151ED1E}" destId="{12226481-BB6D-4A2D-B3FE-B5F6ABBA4BD6}" srcOrd="0" destOrd="0" presId="urn:microsoft.com/office/officeart/2018/2/layout/IconVerticalSolidList"/>
    <dgm:cxn modelId="{480554B4-77A4-4264-9D01-C500D73BD64B}" type="presParOf" srcId="{491C81D6-B0FB-4163-A0B9-9EBD2151ED1E}" destId="{55EC8BD3-709C-43D1-8CEF-8A7B5E672833}" srcOrd="1" destOrd="0" presId="urn:microsoft.com/office/officeart/2018/2/layout/IconVerticalSolidList"/>
    <dgm:cxn modelId="{F9339454-5765-4DA1-94DD-FBF463FDD889}" type="presParOf" srcId="{491C81D6-B0FB-4163-A0B9-9EBD2151ED1E}" destId="{E28F9E0E-A5E6-45AF-AA12-FD68CF62C3A9}" srcOrd="2" destOrd="0" presId="urn:microsoft.com/office/officeart/2018/2/layout/IconVerticalSolidList"/>
    <dgm:cxn modelId="{50941C96-7808-43CA-BC11-EF62B987E0C9}" type="presParOf" srcId="{491C81D6-B0FB-4163-A0B9-9EBD2151ED1E}" destId="{41160B9B-6EAE-4973-A93C-1AFEB4311C85}" srcOrd="3" destOrd="0" presId="urn:microsoft.com/office/officeart/2018/2/layout/IconVerticalSolidList"/>
    <dgm:cxn modelId="{E6CB37D0-ACD6-4C55-B62F-1330DC64A0C2}" type="presParOf" srcId="{389BA2CC-0CC8-483A-910D-30E7C19C83CE}" destId="{60A619CE-7D1C-4A46-B8E3-B6ECD38A3779}" srcOrd="7" destOrd="0" presId="urn:microsoft.com/office/officeart/2018/2/layout/IconVerticalSolidList"/>
    <dgm:cxn modelId="{C9898736-35A2-4557-B59C-80C807FDDE4A}" type="presParOf" srcId="{389BA2CC-0CC8-483A-910D-30E7C19C83CE}" destId="{39A2357A-D040-4D9D-8619-40C1BAC1CF67}" srcOrd="8" destOrd="0" presId="urn:microsoft.com/office/officeart/2018/2/layout/IconVerticalSolidList"/>
    <dgm:cxn modelId="{67D4B9E6-DD42-4A47-B356-A727FB692484}" type="presParOf" srcId="{39A2357A-D040-4D9D-8619-40C1BAC1CF67}" destId="{21E5D872-43C1-43EC-A781-B73A5C5F4AD7}" srcOrd="0" destOrd="0" presId="urn:microsoft.com/office/officeart/2018/2/layout/IconVerticalSolidList"/>
    <dgm:cxn modelId="{146027B9-1113-4480-B011-C5FA1FB5A90B}" type="presParOf" srcId="{39A2357A-D040-4D9D-8619-40C1BAC1CF67}" destId="{ABE40F8E-D704-4AAA-BCCF-C1F2319BF145}" srcOrd="1" destOrd="0" presId="urn:microsoft.com/office/officeart/2018/2/layout/IconVerticalSolidList"/>
    <dgm:cxn modelId="{73720458-09D5-497D-98B1-1C7E68F4EF07}" type="presParOf" srcId="{39A2357A-D040-4D9D-8619-40C1BAC1CF67}" destId="{A7AA191E-43A5-4FF0-B08F-6F6B68092320}" srcOrd="2" destOrd="0" presId="urn:microsoft.com/office/officeart/2018/2/layout/IconVerticalSolidList"/>
    <dgm:cxn modelId="{AAA91ABA-C4F7-4B6B-87BF-4DD3136C3263}" type="presParOf" srcId="{39A2357A-D040-4D9D-8619-40C1BAC1CF67}" destId="{CB97EAEF-F50D-4B80-B866-F69C05924F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9F5003-61EA-4738-BB3F-4E18BC14D8D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510DB1D-3714-4CA5-B7FB-6D7342BAE74D}">
      <dgm:prSet/>
      <dgm:spPr/>
      <dgm:t>
        <a:bodyPr/>
        <a:lstStyle/>
        <a:p>
          <a:r>
            <a:rPr lang="en-GB"/>
            <a:t>Too broad</a:t>
          </a:r>
          <a:endParaRPr lang="en-US"/>
        </a:p>
      </dgm:t>
    </dgm:pt>
    <dgm:pt modelId="{42865113-4DB1-4C8B-B4E8-2C7C74FA0285}" type="parTrans" cxnId="{E05209AE-140F-445C-ABE2-E8D32DA8081F}">
      <dgm:prSet/>
      <dgm:spPr/>
      <dgm:t>
        <a:bodyPr/>
        <a:lstStyle/>
        <a:p>
          <a:endParaRPr lang="en-US"/>
        </a:p>
      </dgm:t>
    </dgm:pt>
    <dgm:pt modelId="{D4F613A5-4910-495C-A871-44C1FC36D768}" type="sibTrans" cxnId="{E05209AE-140F-445C-ABE2-E8D32DA8081F}">
      <dgm:prSet/>
      <dgm:spPr/>
      <dgm:t>
        <a:bodyPr/>
        <a:lstStyle/>
        <a:p>
          <a:endParaRPr lang="en-US"/>
        </a:p>
      </dgm:t>
    </dgm:pt>
    <dgm:pt modelId="{466215EA-2E48-4354-9901-8E767D25CA2B}">
      <dgm:prSet/>
      <dgm:spPr/>
      <dgm:t>
        <a:bodyPr/>
        <a:lstStyle/>
        <a:p>
          <a:r>
            <a:rPr lang="en-GB"/>
            <a:t>Too narrow</a:t>
          </a:r>
          <a:endParaRPr lang="en-US"/>
        </a:p>
      </dgm:t>
    </dgm:pt>
    <dgm:pt modelId="{A12A8886-AA71-462A-B3E4-4A06782E0789}" type="parTrans" cxnId="{A1D4545F-3DEF-4C67-9842-780BBF8B10CD}">
      <dgm:prSet/>
      <dgm:spPr/>
      <dgm:t>
        <a:bodyPr/>
        <a:lstStyle/>
        <a:p>
          <a:endParaRPr lang="en-US"/>
        </a:p>
      </dgm:t>
    </dgm:pt>
    <dgm:pt modelId="{45007DF9-8948-4F5E-8745-7F7C4F8E9A52}" type="sibTrans" cxnId="{A1D4545F-3DEF-4C67-9842-780BBF8B10CD}">
      <dgm:prSet/>
      <dgm:spPr/>
      <dgm:t>
        <a:bodyPr/>
        <a:lstStyle/>
        <a:p>
          <a:endParaRPr lang="en-US"/>
        </a:p>
      </dgm:t>
    </dgm:pt>
    <dgm:pt modelId="{ADC2B2C8-A4AC-45F7-99F4-7D698796F9D4}">
      <dgm:prSet/>
      <dgm:spPr/>
      <dgm:t>
        <a:bodyPr/>
        <a:lstStyle/>
        <a:p>
          <a:r>
            <a:rPr lang="en-GB"/>
            <a:t>Too obscure</a:t>
          </a:r>
          <a:endParaRPr lang="en-US"/>
        </a:p>
      </dgm:t>
    </dgm:pt>
    <dgm:pt modelId="{E10DF40F-1196-4FD7-AADF-0BFC4B13AC77}" type="parTrans" cxnId="{71900BD0-567B-4D88-BECA-5D8AD0B50101}">
      <dgm:prSet/>
      <dgm:spPr/>
      <dgm:t>
        <a:bodyPr/>
        <a:lstStyle/>
        <a:p>
          <a:endParaRPr lang="en-US"/>
        </a:p>
      </dgm:t>
    </dgm:pt>
    <dgm:pt modelId="{5377F959-817E-439E-9E66-29E9007C73EE}" type="sibTrans" cxnId="{71900BD0-567B-4D88-BECA-5D8AD0B50101}">
      <dgm:prSet/>
      <dgm:spPr/>
      <dgm:t>
        <a:bodyPr/>
        <a:lstStyle/>
        <a:p>
          <a:endParaRPr lang="en-US"/>
        </a:p>
      </dgm:t>
    </dgm:pt>
    <dgm:pt modelId="{F6CE817B-8DC3-4F01-A644-B0B68F1B4AEB}">
      <dgm:prSet/>
      <dgm:spPr/>
      <dgm:t>
        <a:bodyPr/>
        <a:lstStyle/>
        <a:p>
          <a:r>
            <a:rPr lang="en-GB"/>
            <a:t>Too easy to answer</a:t>
          </a:r>
          <a:endParaRPr lang="en-US"/>
        </a:p>
      </dgm:t>
    </dgm:pt>
    <dgm:pt modelId="{84B09328-FC4E-4634-8A67-49A0ABB4D382}" type="parTrans" cxnId="{10D9FC7D-E543-4A46-82B9-67F6FC0C3828}">
      <dgm:prSet/>
      <dgm:spPr/>
      <dgm:t>
        <a:bodyPr/>
        <a:lstStyle/>
        <a:p>
          <a:endParaRPr lang="en-US"/>
        </a:p>
      </dgm:t>
    </dgm:pt>
    <dgm:pt modelId="{56624E5F-2A52-4FAA-A973-10B2B6F0398C}" type="sibTrans" cxnId="{10D9FC7D-E543-4A46-82B9-67F6FC0C3828}">
      <dgm:prSet/>
      <dgm:spPr/>
      <dgm:t>
        <a:bodyPr/>
        <a:lstStyle/>
        <a:p>
          <a:endParaRPr lang="en-US"/>
        </a:p>
      </dgm:t>
    </dgm:pt>
    <dgm:pt modelId="{2A66C90B-4D76-4D28-9A40-08E4A5DB403F}">
      <dgm:prSet/>
      <dgm:spPr/>
      <dgm:t>
        <a:bodyPr/>
        <a:lstStyle/>
        <a:p>
          <a:r>
            <a:rPr lang="en-GB"/>
            <a:t>Lack of research base</a:t>
          </a:r>
          <a:endParaRPr lang="en-US"/>
        </a:p>
      </dgm:t>
    </dgm:pt>
    <dgm:pt modelId="{E905214F-7BED-406E-92D5-C3770C48E16C}" type="parTrans" cxnId="{0CADD34C-DDE3-48E4-B99B-6ECFF821C52E}">
      <dgm:prSet/>
      <dgm:spPr/>
      <dgm:t>
        <a:bodyPr/>
        <a:lstStyle/>
        <a:p>
          <a:endParaRPr lang="en-US"/>
        </a:p>
      </dgm:t>
    </dgm:pt>
    <dgm:pt modelId="{E2B63A3E-85CE-4A2D-973C-F128E3C1AC44}" type="sibTrans" cxnId="{0CADD34C-DDE3-48E4-B99B-6ECFF821C52E}">
      <dgm:prSet/>
      <dgm:spPr/>
      <dgm:t>
        <a:bodyPr/>
        <a:lstStyle/>
        <a:p>
          <a:endParaRPr lang="en-US"/>
        </a:p>
      </dgm:t>
    </dgm:pt>
    <dgm:pt modelId="{3D6690D8-E62D-4D84-BF4E-2E007B234F5D}" type="pres">
      <dgm:prSet presAssocID="{7F9F5003-61EA-4738-BB3F-4E18BC14D8DC}" presName="diagram" presStyleCnt="0">
        <dgm:presLayoutVars>
          <dgm:dir/>
          <dgm:resizeHandles val="exact"/>
        </dgm:presLayoutVars>
      </dgm:prSet>
      <dgm:spPr/>
    </dgm:pt>
    <dgm:pt modelId="{594A5302-C4B4-49AC-91F8-674295F5058E}" type="pres">
      <dgm:prSet presAssocID="{C510DB1D-3714-4CA5-B7FB-6D7342BAE74D}" presName="node" presStyleLbl="node1" presStyleIdx="0" presStyleCnt="5">
        <dgm:presLayoutVars>
          <dgm:bulletEnabled val="1"/>
        </dgm:presLayoutVars>
      </dgm:prSet>
      <dgm:spPr/>
    </dgm:pt>
    <dgm:pt modelId="{C8A61C15-B59F-4BD8-90B1-8B437FCD27F0}" type="pres">
      <dgm:prSet presAssocID="{D4F613A5-4910-495C-A871-44C1FC36D768}" presName="sibTrans" presStyleCnt="0"/>
      <dgm:spPr/>
    </dgm:pt>
    <dgm:pt modelId="{D3191C49-847B-4796-B664-05F047691D5D}" type="pres">
      <dgm:prSet presAssocID="{466215EA-2E48-4354-9901-8E767D25CA2B}" presName="node" presStyleLbl="node1" presStyleIdx="1" presStyleCnt="5">
        <dgm:presLayoutVars>
          <dgm:bulletEnabled val="1"/>
        </dgm:presLayoutVars>
      </dgm:prSet>
      <dgm:spPr/>
    </dgm:pt>
    <dgm:pt modelId="{DAA4C246-7847-4740-B7A0-A7638048E346}" type="pres">
      <dgm:prSet presAssocID="{45007DF9-8948-4F5E-8745-7F7C4F8E9A52}" presName="sibTrans" presStyleCnt="0"/>
      <dgm:spPr/>
    </dgm:pt>
    <dgm:pt modelId="{91AC7796-E54E-46A8-9521-DCAC52329FF3}" type="pres">
      <dgm:prSet presAssocID="{ADC2B2C8-A4AC-45F7-99F4-7D698796F9D4}" presName="node" presStyleLbl="node1" presStyleIdx="2" presStyleCnt="5">
        <dgm:presLayoutVars>
          <dgm:bulletEnabled val="1"/>
        </dgm:presLayoutVars>
      </dgm:prSet>
      <dgm:spPr/>
    </dgm:pt>
    <dgm:pt modelId="{0A2828F5-12DD-41C3-80FB-88BD06F2776A}" type="pres">
      <dgm:prSet presAssocID="{5377F959-817E-439E-9E66-29E9007C73EE}" presName="sibTrans" presStyleCnt="0"/>
      <dgm:spPr/>
    </dgm:pt>
    <dgm:pt modelId="{CC73C368-91C4-4067-A573-8E79506C30F5}" type="pres">
      <dgm:prSet presAssocID="{F6CE817B-8DC3-4F01-A644-B0B68F1B4AEB}" presName="node" presStyleLbl="node1" presStyleIdx="3" presStyleCnt="5">
        <dgm:presLayoutVars>
          <dgm:bulletEnabled val="1"/>
        </dgm:presLayoutVars>
      </dgm:prSet>
      <dgm:spPr/>
    </dgm:pt>
    <dgm:pt modelId="{8EBCB617-7F90-4842-A63A-74CD20E4B5BB}" type="pres">
      <dgm:prSet presAssocID="{56624E5F-2A52-4FAA-A973-10B2B6F0398C}" presName="sibTrans" presStyleCnt="0"/>
      <dgm:spPr/>
    </dgm:pt>
    <dgm:pt modelId="{F5D14B4E-0B3B-413E-86B5-9DC8DE4CB968}" type="pres">
      <dgm:prSet presAssocID="{2A66C90B-4D76-4D28-9A40-08E4A5DB403F}" presName="node" presStyleLbl="node1" presStyleIdx="4" presStyleCnt="5">
        <dgm:presLayoutVars>
          <dgm:bulletEnabled val="1"/>
        </dgm:presLayoutVars>
      </dgm:prSet>
      <dgm:spPr/>
    </dgm:pt>
  </dgm:ptLst>
  <dgm:cxnLst>
    <dgm:cxn modelId="{A1D4545F-3DEF-4C67-9842-780BBF8B10CD}" srcId="{7F9F5003-61EA-4738-BB3F-4E18BC14D8DC}" destId="{466215EA-2E48-4354-9901-8E767D25CA2B}" srcOrd="1" destOrd="0" parTransId="{A12A8886-AA71-462A-B3E4-4A06782E0789}" sibTransId="{45007DF9-8948-4F5E-8745-7F7C4F8E9A52}"/>
    <dgm:cxn modelId="{BDD84969-3F6D-4AC4-A9FE-BB87B8581B5B}" type="presOf" srcId="{ADC2B2C8-A4AC-45F7-99F4-7D698796F9D4}" destId="{91AC7796-E54E-46A8-9521-DCAC52329FF3}" srcOrd="0" destOrd="0" presId="urn:microsoft.com/office/officeart/2005/8/layout/default"/>
    <dgm:cxn modelId="{0CADD34C-DDE3-48E4-B99B-6ECFF821C52E}" srcId="{7F9F5003-61EA-4738-BB3F-4E18BC14D8DC}" destId="{2A66C90B-4D76-4D28-9A40-08E4A5DB403F}" srcOrd="4" destOrd="0" parTransId="{E905214F-7BED-406E-92D5-C3770C48E16C}" sibTransId="{E2B63A3E-85CE-4A2D-973C-F128E3C1AC44}"/>
    <dgm:cxn modelId="{D1E04C72-6545-47E9-9F7C-674C330F5F21}" type="presOf" srcId="{F6CE817B-8DC3-4F01-A644-B0B68F1B4AEB}" destId="{CC73C368-91C4-4067-A573-8E79506C30F5}" srcOrd="0" destOrd="0" presId="urn:microsoft.com/office/officeart/2005/8/layout/default"/>
    <dgm:cxn modelId="{6EF57677-976A-46ED-A829-B46A1F575A74}" type="presOf" srcId="{7F9F5003-61EA-4738-BB3F-4E18BC14D8DC}" destId="{3D6690D8-E62D-4D84-BF4E-2E007B234F5D}" srcOrd="0" destOrd="0" presId="urn:microsoft.com/office/officeart/2005/8/layout/default"/>
    <dgm:cxn modelId="{10D9FC7D-E543-4A46-82B9-67F6FC0C3828}" srcId="{7F9F5003-61EA-4738-BB3F-4E18BC14D8DC}" destId="{F6CE817B-8DC3-4F01-A644-B0B68F1B4AEB}" srcOrd="3" destOrd="0" parTransId="{84B09328-FC4E-4634-8A67-49A0ABB4D382}" sibTransId="{56624E5F-2A52-4FAA-A973-10B2B6F0398C}"/>
    <dgm:cxn modelId="{C15E6A91-14E6-49AD-B8C9-130A8A9D1BD1}" type="presOf" srcId="{C510DB1D-3714-4CA5-B7FB-6D7342BAE74D}" destId="{594A5302-C4B4-49AC-91F8-674295F5058E}" srcOrd="0" destOrd="0" presId="urn:microsoft.com/office/officeart/2005/8/layout/default"/>
    <dgm:cxn modelId="{169B279B-1111-46E9-859D-C7E909079E07}" type="presOf" srcId="{2A66C90B-4D76-4D28-9A40-08E4A5DB403F}" destId="{F5D14B4E-0B3B-413E-86B5-9DC8DE4CB968}" srcOrd="0" destOrd="0" presId="urn:microsoft.com/office/officeart/2005/8/layout/default"/>
    <dgm:cxn modelId="{E05209AE-140F-445C-ABE2-E8D32DA8081F}" srcId="{7F9F5003-61EA-4738-BB3F-4E18BC14D8DC}" destId="{C510DB1D-3714-4CA5-B7FB-6D7342BAE74D}" srcOrd="0" destOrd="0" parTransId="{42865113-4DB1-4C8B-B4E8-2C7C74FA0285}" sibTransId="{D4F613A5-4910-495C-A871-44C1FC36D768}"/>
    <dgm:cxn modelId="{BA10E2BD-960C-463D-8B80-A451A202F864}" type="presOf" srcId="{466215EA-2E48-4354-9901-8E767D25CA2B}" destId="{D3191C49-847B-4796-B664-05F047691D5D}" srcOrd="0" destOrd="0" presId="urn:microsoft.com/office/officeart/2005/8/layout/default"/>
    <dgm:cxn modelId="{71900BD0-567B-4D88-BECA-5D8AD0B50101}" srcId="{7F9F5003-61EA-4738-BB3F-4E18BC14D8DC}" destId="{ADC2B2C8-A4AC-45F7-99F4-7D698796F9D4}" srcOrd="2" destOrd="0" parTransId="{E10DF40F-1196-4FD7-AADF-0BFC4B13AC77}" sibTransId="{5377F959-817E-439E-9E66-29E9007C73EE}"/>
    <dgm:cxn modelId="{E9940BD0-1CB6-47F5-82FB-C3B9893D06B9}" type="presParOf" srcId="{3D6690D8-E62D-4D84-BF4E-2E007B234F5D}" destId="{594A5302-C4B4-49AC-91F8-674295F5058E}" srcOrd="0" destOrd="0" presId="urn:microsoft.com/office/officeart/2005/8/layout/default"/>
    <dgm:cxn modelId="{615FDE0C-3D87-4A9E-9614-646E3ECCBD9C}" type="presParOf" srcId="{3D6690D8-E62D-4D84-BF4E-2E007B234F5D}" destId="{C8A61C15-B59F-4BD8-90B1-8B437FCD27F0}" srcOrd="1" destOrd="0" presId="urn:microsoft.com/office/officeart/2005/8/layout/default"/>
    <dgm:cxn modelId="{54FE07A7-9973-4340-9C02-7EF9E949A1EC}" type="presParOf" srcId="{3D6690D8-E62D-4D84-BF4E-2E007B234F5D}" destId="{D3191C49-847B-4796-B664-05F047691D5D}" srcOrd="2" destOrd="0" presId="urn:microsoft.com/office/officeart/2005/8/layout/default"/>
    <dgm:cxn modelId="{A493CF06-DFD6-4842-9AFA-9D752F88BA80}" type="presParOf" srcId="{3D6690D8-E62D-4D84-BF4E-2E007B234F5D}" destId="{DAA4C246-7847-4740-B7A0-A7638048E346}" srcOrd="3" destOrd="0" presId="urn:microsoft.com/office/officeart/2005/8/layout/default"/>
    <dgm:cxn modelId="{AFD5BC1B-4BAB-4DBB-BFE6-F74271E9B188}" type="presParOf" srcId="{3D6690D8-E62D-4D84-BF4E-2E007B234F5D}" destId="{91AC7796-E54E-46A8-9521-DCAC52329FF3}" srcOrd="4" destOrd="0" presId="urn:microsoft.com/office/officeart/2005/8/layout/default"/>
    <dgm:cxn modelId="{4E5921B4-D7C9-4AFB-938F-075AA6BDB071}" type="presParOf" srcId="{3D6690D8-E62D-4D84-BF4E-2E007B234F5D}" destId="{0A2828F5-12DD-41C3-80FB-88BD06F2776A}" srcOrd="5" destOrd="0" presId="urn:microsoft.com/office/officeart/2005/8/layout/default"/>
    <dgm:cxn modelId="{96A362D2-D787-4B01-8F2B-719272596EB1}" type="presParOf" srcId="{3D6690D8-E62D-4D84-BF4E-2E007B234F5D}" destId="{CC73C368-91C4-4067-A573-8E79506C30F5}" srcOrd="6" destOrd="0" presId="urn:microsoft.com/office/officeart/2005/8/layout/default"/>
    <dgm:cxn modelId="{CCA213E3-1BE6-4BA5-82F2-8A57D3F80DFC}" type="presParOf" srcId="{3D6690D8-E62D-4D84-BF4E-2E007B234F5D}" destId="{8EBCB617-7F90-4842-A63A-74CD20E4B5BB}" srcOrd="7" destOrd="0" presId="urn:microsoft.com/office/officeart/2005/8/layout/default"/>
    <dgm:cxn modelId="{D408CE46-E2BF-4D90-BD19-E6A65E804774}" type="presParOf" srcId="{3D6690D8-E62D-4D84-BF4E-2E007B234F5D}" destId="{F5D14B4E-0B3B-413E-86B5-9DC8DE4CB96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863637-FFE7-4061-8609-28D696006FE6}"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27AF5065-C365-4DCC-9872-87F6809294C8}">
      <dgm:prSet/>
      <dgm:spPr/>
      <dgm:t>
        <a:bodyPr/>
        <a:lstStyle/>
        <a:p>
          <a:r>
            <a:rPr lang="en-GB" b="0" i="0" dirty="0"/>
            <a:t>If you're conducting </a:t>
          </a:r>
          <a:r>
            <a:rPr lang="en-GB" b="1" i="0" dirty="0"/>
            <a:t>quantitative</a:t>
          </a:r>
          <a:r>
            <a:rPr lang="en-GB" b="0" i="0" dirty="0"/>
            <a:t> research, it means you're collecting numerical, quantifiable data that can be measured, such as statistical information.</a:t>
          </a:r>
          <a:endParaRPr lang="en-US" dirty="0"/>
        </a:p>
      </dgm:t>
    </dgm:pt>
    <dgm:pt modelId="{15557329-ECA5-417F-B905-F0B0D9B67610}" type="parTrans" cxnId="{790867FC-9D27-46DA-A638-5DC80102D68E}">
      <dgm:prSet/>
      <dgm:spPr/>
      <dgm:t>
        <a:bodyPr/>
        <a:lstStyle/>
        <a:p>
          <a:endParaRPr lang="en-US"/>
        </a:p>
      </dgm:t>
    </dgm:pt>
    <dgm:pt modelId="{0F4F517A-F4F2-41D2-A32C-BDEB4436E7AD}" type="sibTrans" cxnId="{790867FC-9D27-46DA-A638-5DC80102D68E}">
      <dgm:prSet/>
      <dgm:spPr/>
      <dgm:t>
        <a:bodyPr/>
        <a:lstStyle/>
        <a:p>
          <a:endParaRPr lang="en-US"/>
        </a:p>
      </dgm:t>
    </dgm:pt>
    <dgm:pt modelId="{0B711D4B-0E90-4C8D-9C00-2E53819F40CC}">
      <dgm:prSet/>
      <dgm:spPr/>
      <dgm:t>
        <a:bodyPr/>
        <a:lstStyle/>
        <a:p>
          <a:r>
            <a:rPr lang="en-GB" b="1" i="0" dirty="0"/>
            <a:t>Qualitative</a:t>
          </a:r>
          <a:r>
            <a:rPr lang="en-GB" b="0" i="0" dirty="0"/>
            <a:t> research aims to understand experiences or phenomena, so you're collecting and analysing non-numerical data, such as case studies or surveys.</a:t>
          </a:r>
          <a:endParaRPr lang="en-US" dirty="0"/>
        </a:p>
      </dgm:t>
    </dgm:pt>
    <dgm:pt modelId="{103F7050-4D1B-4645-A6D6-3E4595D58081}" type="parTrans" cxnId="{84806C79-169F-41A9-921B-DBE2BF7B6F3E}">
      <dgm:prSet/>
      <dgm:spPr/>
      <dgm:t>
        <a:bodyPr/>
        <a:lstStyle/>
        <a:p>
          <a:endParaRPr lang="en-US"/>
        </a:p>
      </dgm:t>
    </dgm:pt>
    <dgm:pt modelId="{30B78E4C-B42B-4BA0-AF13-4E4A6E04E35B}" type="sibTrans" cxnId="{84806C79-169F-41A9-921B-DBE2BF7B6F3E}">
      <dgm:prSet/>
      <dgm:spPr/>
      <dgm:t>
        <a:bodyPr/>
        <a:lstStyle/>
        <a:p>
          <a:endParaRPr lang="en-US"/>
        </a:p>
      </dgm:t>
    </dgm:pt>
    <dgm:pt modelId="{DEE85D81-35DE-415D-9816-D3244CDFF986}" type="pres">
      <dgm:prSet presAssocID="{76863637-FFE7-4061-8609-28D696006FE6}" presName="hierChild1" presStyleCnt="0">
        <dgm:presLayoutVars>
          <dgm:chPref val="1"/>
          <dgm:dir/>
          <dgm:animOne val="branch"/>
          <dgm:animLvl val="lvl"/>
          <dgm:resizeHandles/>
        </dgm:presLayoutVars>
      </dgm:prSet>
      <dgm:spPr/>
    </dgm:pt>
    <dgm:pt modelId="{F95E9D86-D246-47D7-8AE6-BC1C91AD1B12}" type="pres">
      <dgm:prSet presAssocID="{27AF5065-C365-4DCC-9872-87F6809294C8}" presName="hierRoot1" presStyleCnt="0"/>
      <dgm:spPr/>
    </dgm:pt>
    <dgm:pt modelId="{B1608CC8-CB5F-4512-A89D-0144F2ED7AF8}" type="pres">
      <dgm:prSet presAssocID="{27AF5065-C365-4DCC-9872-87F6809294C8}" presName="composite" presStyleCnt="0"/>
      <dgm:spPr/>
    </dgm:pt>
    <dgm:pt modelId="{F94D5F5B-47EE-4D6E-8AD8-78FAA53307AA}" type="pres">
      <dgm:prSet presAssocID="{27AF5065-C365-4DCC-9872-87F6809294C8}" presName="background" presStyleLbl="node0" presStyleIdx="0" presStyleCnt="2"/>
      <dgm:spPr/>
    </dgm:pt>
    <dgm:pt modelId="{6B5F4389-63D3-4D8C-95A2-970FCDDDDF64}" type="pres">
      <dgm:prSet presAssocID="{27AF5065-C365-4DCC-9872-87F6809294C8}" presName="text" presStyleLbl="fgAcc0" presStyleIdx="0" presStyleCnt="2">
        <dgm:presLayoutVars>
          <dgm:chPref val="3"/>
        </dgm:presLayoutVars>
      </dgm:prSet>
      <dgm:spPr/>
    </dgm:pt>
    <dgm:pt modelId="{A99DA632-E611-4004-BAC3-EBB19F52BED4}" type="pres">
      <dgm:prSet presAssocID="{27AF5065-C365-4DCC-9872-87F6809294C8}" presName="hierChild2" presStyleCnt="0"/>
      <dgm:spPr/>
    </dgm:pt>
    <dgm:pt modelId="{9964C72A-8817-496F-A9E0-2A99922E67FD}" type="pres">
      <dgm:prSet presAssocID="{0B711D4B-0E90-4C8D-9C00-2E53819F40CC}" presName="hierRoot1" presStyleCnt="0"/>
      <dgm:spPr/>
    </dgm:pt>
    <dgm:pt modelId="{8EB42DCE-FEE5-4E08-B20B-54CF11796E50}" type="pres">
      <dgm:prSet presAssocID="{0B711D4B-0E90-4C8D-9C00-2E53819F40CC}" presName="composite" presStyleCnt="0"/>
      <dgm:spPr/>
    </dgm:pt>
    <dgm:pt modelId="{FADE3746-4F03-4F5F-BAF0-8A1360DE1271}" type="pres">
      <dgm:prSet presAssocID="{0B711D4B-0E90-4C8D-9C00-2E53819F40CC}" presName="background" presStyleLbl="node0" presStyleIdx="1" presStyleCnt="2"/>
      <dgm:spPr/>
    </dgm:pt>
    <dgm:pt modelId="{F4C6DEEE-5E92-4539-BE3D-E99C4D068BC9}" type="pres">
      <dgm:prSet presAssocID="{0B711D4B-0E90-4C8D-9C00-2E53819F40CC}" presName="text" presStyleLbl="fgAcc0" presStyleIdx="1" presStyleCnt="2">
        <dgm:presLayoutVars>
          <dgm:chPref val="3"/>
        </dgm:presLayoutVars>
      </dgm:prSet>
      <dgm:spPr/>
    </dgm:pt>
    <dgm:pt modelId="{930FE0FC-38DA-49C6-9141-B017BFC128E1}" type="pres">
      <dgm:prSet presAssocID="{0B711D4B-0E90-4C8D-9C00-2E53819F40CC}" presName="hierChild2" presStyleCnt="0"/>
      <dgm:spPr/>
    </dgm:pt>
  </dgm:ptLst>
  <dgm:cxnLst>
    <dgm:cxn modelId="{CB76896C-3DF7-4265-975B-0B1ABA28E107}" type="presOf" srcId="{27AF5065-C365-4DCC-9872-87F6809294C8}" destId="{6B5F4389-63D3-4D8C-95A2-970FCDDDDF64}" srcOrd="0" destOrd="0" presId="urn:microsoft.com/office/officeart/2005/8/layout/hierarchy1"/>
    <dgm:cxn modelId="{84806C79-169F-41A9-921B-DBE2BF7B6F3E}" srcId="{76863637-FFE7-4061-8609-28D696006FE6}" destId="{0B711D4B-0E90-4C8D-9C00-2E53819F40CC}" srcOrd="1" destOrd="0" parTransId="{103F7050-4D1B-4645-A6D6-3E4595D58081}" sibTransId="{30B78E4C-B42B-4BA0-AF13-4E4A6E04E35B}"/>
    <dgm:cxn modelId="{705B815A-BC34-4314-BC4F-91512135E34B}" type="presOf" srcId="{0B711D4B-0E90-4C8D-9C00-2E53819F40CC}" destId="{F4C6DEEE-5E92-4539-BE3D-E99C4D068BC9}" srcOrd="0" destOrd="0" presId="urn:microsoft.com/office/officeart/2005/8/layout/hierarchy1"/>
    <dgm:cxn modelId="{40B826C3-99FF-4C8B-94C4-1DEB8624FCBD}" type="presOf" srcId="{76863637-FFE7-4061-8609-28D696006FE6}" destId="{DEE85D81-35DE-415D-9816-D3244CDFF986}" srcOrd="0" destOrd="0" presId="urn:microsoft.com/office/officeart/2005/8/layout/hierarchy1"/>
    <dgm:cxn modelId="{790867FC-9D27-46DA-A638-5DC80102D68E}" srcId="{76863637-FFE7-4061-8609-28D696006FE6}" destId="{27AF5065-C365-4DCC-9872-87F6809294C8}" srcOrd="0" destOrd="0" parTransId="{15557329-ECA5-417F-B905-F0B0D9B67610}" sibTransId="{0F4F517A-F4F2-41D2-A32C-BDEB4436E7AD}"/>
    <dgm:cxn modelId="{B14C7228-7F0E-42D3-9430-BD371E63FCD8}" type="presParOf" srcId="{DEE85D81-35DE-415D-9816-D3244CDFF986}" destId="{F95E9D86-D246-47D7-8AE6-BC1C91AD1B12}" srcOrd="0" destOrd="0" presId="urn:microsoft.com/office/officeart/2005/8/layout/hierarchy1"/>
    <dgm:cxn modelId="{616B4D56-50C6-4D1F-99FE-20679A3F1535}" type="presParOf" srcId="{F95E9D86-D246-47D7-8AE6-BC1C91AD1B12}" destId="{B1608CC8-CB5F-4512-A89D-0144F2ED7AF8}" srcOrd="0" destOrd="0" presId="urn:microsoft.com/office/officeart/2005/8/layout/hierarchy1"/>
    <dgm:cxn modelId="{FC29E7A7-4F03-4941-9A86-E7094F517315}" type="presParOf" srcId="{B1608CC8-CB5F-4512-A89D-0144F2ED7AF8}" destId="{F94D5F5B-47EE-4D6E-8AD8-78FAA53307AA}" srcOrd="0" destOrd="0" presId="urn:microsoft.com/office/officeart/2005/8/layout/hierarchy1"/>
    <dgm:cxn modelId="{F9563C78-73D7-4EE5-97E4-15102A98EEFD}" type="presParOf" srcId="{B1608CC8-CB5F-4512-A89D-0144F2ED7AF8}" destId="{6B5F4389-63D3-4D8C-95A2-970FCDDDDF64}" srcOrd="1" destOrd="0" presId="urn:microsoft.com/office/officeart/2005/8/layout/hierarchy1"/>
    <dgm:cxn modelId="{EC64FC29-93FB-4A18-B1ED-45CDFDAAFA80}" type="presParOf" srcId="{F95E9D86-D246-47D7-8AE6-BC1C91AD1B12}" destId="{A99DA632-E611-4004-BAC3-EBB19F52BED4}" srcOrd="1" destOrd="0" presId="urn:microsoft.com/office/officeart/2005/8/layout/hierarchy1"/>
    <dgm:cxn modelId="{B59E7E5F-C470-482F-A20E-065123C6CD3E}" type="presParOf" srcId="{DEE85D81-35DE-415D-9816-D3244CDFF986}" destId="{9964C72A-8817-496F-A9E0-2A99922E67FD}" srcOrd="1" destOrd="0" presId="urn:microsoft.com/office/officeart/2005/8/layout/hierarchy1"/>
    <dgm:cxn modelId="{915FA832-99CD-4FF4-BE19-6A35959EC18D}" type="presParOf" srcId="{9964C72A-8817-496F-A9E0-2A99922E67FD}" destId="{8EB42DCE-FEE5-4E08-B20B-54CF11796E50}" srcOrd="0" destOrd="0" presId="urn:microsoft.com/office/officeart/2005/8/layout/hierarchy1"/>
    <dgm:cxn modelId="{8BE29943-3EB6-4808-B88F-EA5F1C2488F2}" type="presParOf" srcId="{8EB42DCE-FEE5-4E08-B20B-54CF11796E50}" destId="{FADE3746-4F03-4F5F-BAF0-8A1360DE1271}" srcOrd="0" destOrd="0" presId="urn:microsoft.com/office/officeart/2005/8/layout/hierarchy1"/>
    <dgm:cxn modelId="{F5F12628-D3FA-4935-884B-17B77298BB86}" type="presParOf" srcId="{8EB42DCE-FEE5-4E08-B20B-54CF11796E50}" destId="{F4C6DEEE-5E92-4539-BE3D-E99C4D068BC9}" srcOrd="1" destOrd="0" presId="urn:microsoft.com/office/officeart/2005/8/layout/hierarchy1"/>
    <dgm:cxn modelId="{75F12718-8AF4-422D-9A47-AE3E046DB38C}" type="presParOf" srcId="{9964C72A-8817-496F-A9E0-2A99922E67FD}" destId="{930FE0FC-38DA-49C6-9141-B017BFC128E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17F90E-2732-4FAD-AF81-8EA1B0893C7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5825BB10-EE4B-4F61-84C6-BACDD343FD55}">
      <dgm:prSet/>
      <dgm:spPr/>
      <dgm:t>
        <a:bodyPr/>
        <a:lstStyle/>
        <a:p>
          <a:pPr>
            <a:lnSpc>
              <a:spcPct val="100000"/>
            </a:lnSpc>
            <a:defRPr cap="all"/>
          </a:pPr>
          <a:r>
            <a:rPr lang="en-GB"/>
            <a:t>Qualitative research</a:t>
          </a:r>
          <a:endParaRPr lang="en-US"/>
        </a:p>
      </dgm:t>
    </dgm:pt>
    <dgm:pt modelId="{6BBF31EF-747B-4684-A7F0-B6B43D59E27B}" type="parTrans" cxnId="{16084BA1-614A-4825-A1D0-1514989C4002}">
      <dgm:prSet/>
      <dgm:spPr/>
      <dgm:t>
        <a:bodyPr/>
        <a:lstStyle/>
        <a:p>
          <a:endParaRPr lang="en-US"/>
        </a:p>
      </dgm:t>
    </dgm:pt>
    <dgm:pt modelId="{51BE975E-CB9B-40FF-B0CE-32B1AF6C19EE}" type="sibTrans" cxnId="{16084BA1-614A-4825-A1D0-1514989C4002}">
      <dgm:prSet/>
      <dgm:spPr/>
      <dgm:t>
        <a:bodyPr/>
        <a:lstStyle/>
        <a:p>
          <a:endParaRPr lang="en-US"/>
        </a:p>
      </dgm:t>
    </dgm:pt>
    <dgm:pt modelId="{DD58946E-0D72-4EF0-840A-C997AB218A58}">
      <dgm:prSet/>
      <dgm:spPr/>
      <dgm:t>
        <a:bodyPr/>
        <a:lstStyle/>
        <a:p>
          <a:pPr>
            <a:lnSpc>
              <a:spcPct val="100000"/>
            </a:lnSpc>
            <a:defRPr cap="all"/>
          </a:pPr>
          <a:r>
            <a:rPr lang="en-GB"/>
            <a:t>Quantitative research </a:t>
          </a:r>
          <a:endParaRPr lang="en-US"/>
        </a:p>
      </dgm:t>
    </dgm:pt>
    <dgm:pt modelId="{258177A7-1662-4816-9735-8556D57D279E}" type="parTrans" cxnId="{3AF0920B-A47D-4AD3-AD02-6707DCAB382A}">
      <dgm:prSet/>
      <dgm:spPr/>
      <dgm:t>
        <a:bodyPr/>
        <a:lstStyle/>
        <a:p>
          <a:endParaRPr lang="en-US"/>
        </a:p>
      </dgm:t>
    </dgm:pt>
    <dgm:pt modelId="{943D8FF1-E635-4DEC-9FEA-10DD2DA3A4FA}" type="sibTrans" cxnId="{3AF0920B-A47D-4AD3-AD02-6707DCAB382A}">
      <dgm:prSet/>
      <dgm:spPr/>
      <dgm:t>
        <a:bodyPr/>
        <a:lstStyle/>
        <a:p>
          <a:endParaRPr lang="en-US"/>
        </a:p>
      </dgm:t>
    </dgm:pt>
    <dgm:pt modelId="{56ACA998-F7B4-4D02-BBBB-E300562F6A10}">
      <dgm:prSet/>
      <dgm:spPr/>
      <dgm:t>
        <a:bodyPr/>
        <a:lstStyle/>
        <a:p>
          <a:pPr>
            <a:lnSpc>
              <a:spcPct val="100000"/>
            </a:lnSpc>
            <a:defRPr cap="all"/>
          </a:pPr>
          <a:r>
            <a:rPr lang="en-GB"/>
            <a:t>Mixed methods research</a:t>
          </a:r>
          <a:endParaRPr lang="en-US"/>
        </a:p>
      </dgm:t>
    </dgm:pt>
    <dgm:pt modelId="{6E22AB63-E9D6-4367-BD49-B4ED298BB423}" type="parTrans" cxnId="{C34AD478-EE05-4496-8132-C6AC1348DC30}">
      <dgm:prSet/>
      <dgm:spPr/>
      <dgm:t>
        <a:bodyPr/>
        <a:lstStyle/>
        <a:p>
          <a:endParaRPr lang="en-US"/>
        </a:p>
      </dgm:t>
    </dgm:pt>
    <dgm:pt modelId="{6FFB7B8F-760B-4D72-8B60-1A09EC2C4C48}" type="sibTrans" cxnId="{C34AD478-EE05-4496-8132-C6AC1348DC30}">
      <dgm:prSet/>
      <dgm:spPr/>
      <dgm:t>
        <a:bodyPr/>
        <a:lstStyle/>
        <a:p>
          <a:endParaRPr lang="en-US"/>
        </a:p>
      </dgm:t>
    </dgm:pt>
    <dgm:pt modelId="{F1817039-BE7B-4A9F-B686-0A38BE62F0DE}" type="pres">
      <dgm:prSet presAssocID="{CE17F90E-2732-4FAD-AF81-8EA1B0893C7D}" presName="root" presStyleCnt="0">
        <dgm:presLayoutVars>
          <dgm:dir/>
          <dgm:resizeHandles val="exact"/>
        </dgm:presLayoutVars>
      </dgm:prSet>
      <dgm:spPr/>
    </dgm:pt>
    <dgm:pt modelId="{9397D923-4868-4C17-8AD0-AF3BBB4DD1B0}" type="pres">
      <dgm:prSet presAssocID="{5825BB10-EE4B-4F61-84C6-BACDD343FD55}" presName="compNode" presStyleCnt="0"/>
      <dgm:spPr/>
    </dgm:pt>
    <dgm:pt modelId="{262DE714-9079-4D01-A9CB-CEFA082DF57E}" type="pres">
      <dgm:prSet presAssocID="{5825BB10-EE4B-4F61-84C6-BACDD343FD55}" presName="iconBgRect" presStyleLbl="bgShp" presStyleIdx="0" presStyleCnt="3"/>
      <dgm:spPr/>
    </dgm:pt>
    <dgm:pt modelId="{ED189837-43D4-485F-8DA4-DFD66EDB2D4F}" type="pres">
      <dgm:prSet presAssocID="{5825BB10-EE4B-4F61-84C6-BACDD343FD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D539A6A6-07C6-4628-BFD6-9BE1AF15B435}" type="pres">
      <dgm:prSet presAssocID="{5825BB10-EE4B-4F61-84C6-BACDD343FD55}" presName="spaceRect" presStyleCnt="0"/>
      <dgm:spPr/>
    </dgm:pt>
    <dgm:pt modelId="{67C56BBB-A7D0-48A9-9830-101D38D213FE}" type="pres">
      <dgm:prSet presAssocID="{5825BB10-EE4B-4F61-84C6-BACDD343FD55}" presName="textRect" presStyleLbl="revTx" presStyleIdx="0" presStyleCnt="3">
        <dgm:presLayoutVars>
          <dgm:chMax val="1"/>
          <dgm:chPref val="1"/>
        </dgm:presLayoutVars>
      </dgm:prSet>
      <dgm:spPr/>
    </dgm:pt>
    <dgm:pt modelId="{B3DB3203-FA2E-45AC-B293-13CDBA4E0EEB}" type="pres">
      <dgm:prSet presAssocID="{51BE975E-CB9B-40FF-B0CE-32B1AF6C19EE}" presName="sibTrans" presStyleCnt="0"/>
      <dgm:spPr/>
    </dgm:pt>
    <dgm:pt modelId="{E8729F30-5241-41FD-8203-F1D90379A9E0}" type="pres">
      <dgm:prSet presAssocID="{DD58946E-0D72-4EF0-840A-C997AB218A58}" presName="compNode" presStyleCnt="0"/>
      <dgm:spPr/>
    </dgm:pt>
    <dgm:pt modelId="{AF6873D0-FB45-411E-9E81-BBA9D0991A2E}" type="pres">
      <dgm:prSet presAssocID="{DD58946E-0D72-4EF0-840A-C997AB218A58}" presName="iconBgRect" presStyleLbl="bgShp" presStyleIdx="1" presStyleCnt="3"/>
      <dgm:spPr/>
    </dgm:pt>
    <dgm:pt modelId="{4BD45568-F3C2-49FB-A139-4E990CCCBF56}" type="pres">
      <dgm:prSet presAssocID="{DD58946E-0D72-4EF0-840A-C997AB218A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ED820283-1D3B-4484-BC87-DB3A6E53433B}" type="pres">
      <dgm:prSet presAssocID="{DD58946E-0D72-4EF0-840A-C997AB218A58}" presName="spaceRect" presStyleCnt="0"/>
      <dgm:spPr/>
    </dgm:pt>
    <dgm:pt modelId="{680DDFCB-8337-4744-B11B-E40884025372}" type="pres">
      <dgm:prSet presAssocID="{DD58946E-0D72-4EF0-840A-C997AB218A58}" presName="textRect" presStyleLbl="revTx" presStyleIdx="1" presStyleCnt="3">
        <dgm:presLayoutVars>
          <dgm:chMax val="1"/>
          <dgm:chPref val="1"/>
        </dgm:presLayoutVars>
      </dgm:prSet>
      <dgm:spPr/>
    </dgm:pt>
    <dgm:pt modelId="{E5F01468-ED1B-449E-9861-FD687F3D23DE}" type="pres">
      <dgm:prSet presAssocID="{943D8FF1-E635-4DEC-9FEA-10DD2DA3A4FA}" presName="sibTrans" presStyleCnt="0"/>
      <dgm:spPr/>
    </dgm:pt>
    <dgm:pt modelId="{318F2D74-D4CE-4998-A3BF-DE9043818E3C}" type="pres">
      <dgm:prSet presAssocID="{56ACA998-F7B4-4D02-BBBB-E300562F6A10}" presName="compNode" presStyleCnt="0"/>
      <dgm:spPr/>
    </dgm:pt>
    <dgm:pt modelId="{8DB9E4FC-104C-4652-9E93-5F3DFAA87F65}" type="pres">
      <dgm:prSet presAssocID="{56ACA998-F7B4-4D02-BBBB-E300562F6A10}" presName="iconBgRect" presStyleLbl="bgShp" presStyleIdx="2" presStyleCnt="3"/>
      <dgm:spPr/>
    </dgm:pt>
    <dgm:pt modelId="{CA16881B-2AB0-4308-82EB-215BEF14C952}" type="pres">
      <dgm:prSet presAssocID="{56ACA998-F7B4-4D02-BBBB-E300562F6A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croscope"/>
        </a:ext>
      </dgm:extLst>
    </dgm:pt>
    <dgm:pt modelId="{3C4422A9-606A-429D-8B89-10363E599CE3}" type="pres">
      <dgm:prSet presAssocID="{56ACA998-F7B4-4D02-BBBB-E300562F6A10}" presName="spaceRect" presStyleCnt="0"/>
      <dgm:spPr/>
    </dgm:pt>
    <dgm:pt modelId="{737B5371-DEC0-4BA0-8E76-5521C7D40DCB}" type="pres">
      <dgm:prSet presAssocID="{56ACA998-F7B4-4D02-BBBB-E300562F6A10}" presName="textRect" presStyleLbl="revTx" presStyleIdx="2" presStyleCnt="3">
        <dgm:presLayoutVars>
          <dgm:chMax val="1"/>
          <dgm:chPref val="1"/>
        </dgm:presLayoutVars>
      </dgm:prSet>
      <dgm:spPr/>
    </dgm:pt>
  </dgm:ptLst>
  <dgm:cxnLst>
    <dgm:cxn modelId="{3AF0920B-A47D-4AD3-AD02-6707DCAB382A}" srcId="{CE17F90E-2732-4FAD-AF81-8EA1B0893C7D}" destId="{DD58946E-0D72-4EF0-840A-C997AB218A58}" srcOrd="1" destOrd="0" parTransId="{258177A7-1662-4816-9735-8556D57D279E}" sibTransId="{943D8FF1-E635-4DEC-9FEA-10DD2DA3A4FA}"/>
    <dgm:cxn modelId="{980D005C-5DAF-4830-865F-58A0FFFD60B6}" type="presOf" srcId="{DD58946E-0D72-4EF0-840A-C997AB218A58}" destId="{680DDFCB-8337-4744-B11B-E40884025372}" srcOrd="0" destOrd="0" presId="urn:microsoft.com/office/officeart/2018/5/layout/IconCircleLabelList"/>
    <dgm:cxn modelId="{C34AD478-EE05-4496-8132-C6AC1348DC30}" srcId="{CE17F90E-2732-4FAD-AF81-8EA1B0893C7D}" destId="{56ACA998-F7B4-4D02-BBBB-E300562F6A10}" srcOrd="2" destOrd="0" parTransId="{6E22AB63-E9D6-4367-BD49-B4ED298BB423}" sibTransId="{6FFB7B8F-760B-4D72-8B60-1A09EC2C4C48}"/>
    <dgm:cxn modelId="{16084BA1-614A-4825-A1D0-1514989C4002}" srcId="{CE17F90E-2732-4FAD-AF81-8EA1B0893C7D}" destId="{5825BB10-EE4B-4F61-84C6-BACDD343FD55}" srcOrd="0" destOrd="0" parTransId="{6BBF31EF-747B-4684-A7F0-B6B43D59E27B}" sibTransId="{51BE975E-CB9B-40FF-B0CE-32B1AF6C19EE}"/>
    <dgm:cxn modelId="{E52129AD-0073-4540-B0AF-C02828EDA5C6}" type="presOf" srcId="{CE17F90E-2732-4FAD-AF81-8EA1B0893C7D}" destId="{F1817039-BE7B-4A9F-B686-0A38BE62F0DE}" srcOrd="0" destOrd="0" presId="urn:microsoft.com/office/officeart/2018/5/layout/IconCircleLabelList"/>
    <dgm:cxn modelId="{7D18EAB5-B04D-40B1-95BE-AC3A24CC0D2C}" type="presOf" srcId="{56ACA998-F7B4-4D02-BBBB-E300562F6A10}" destId="{737B5371-DEC0-4BA0-8E76-5521C7D40DCB}" srcOrd="0" destOrd="0" presId="urn:microsoft.com/office/officeart/2018/5/layout/IconCircleLabelList"/>
    <dgm:cxn modelId="{5FC84DE8-0512-44E6-9218-7B44FF3F41A5}" type="presOf" srcId="{5825BB10-EE4B-4F61-84C6-BACDD343FD55}" destId="{67C56BBB-A7D0-48A9-9830-101D38D213FE}" srcOrd="0" destOrd="0" presId="urn:microsoft.com/office/officeart/2018/5/layout/IconCircleLabelList"/>
    <dgm:cxn modelId="{CFF84E59-2CEB-4EA1-8433-A798ACC91E04}" type="presParOf" srcId="{F1817039-BE7B-4A9F-B686-0A38BE62F0DE}" destId="{9397D923-4868-4C17-8AD0-AF3BBB4DD1B0}" srcOrd="0" destOrd="0" presId="urn:microsoft.com/office/officeart/2018/5/layout/IconCircleLabelList"/>
    <dgm:cxn modelId="{F9187422-B7F0-436E-98DC-B33F7002692E}" type="presParOf" srcId="{9397D923-4868-4C17-8AD0-AF3BBB4DD1B0}" destId="{262DE714-9079-4D01-A9CB-CEFA082DF57E}" srcOrd="0" destOrd="0" presId="urn:microsoft.com/office/officeart/2018/5/layout/IconCircleLabelList"/>
    <dgm:cxn modelId="{89005604-197E-4A96-93EF-A7F0A4268564}" type="presParOf" srcId="{9397D923-4868-4C17-8AD0-AF3BBB4DD1B0}" destId="{ED189837-43D4-485F-8DA4-DFD66EDB2D4F}" srcOrd="1" destOrd="0" presId="urn:microsoft.com/office/officeart/2018/5/layout/IconCircleLabelList"/>
    <dgm:cxn modelId="{0039F86E-1AD3-4B13-94BB-2C9708497949}" type="presParOf" srcId="{9397D923-4868-4C17-8AD0-AF3BBB4DD1B0}" destId="{D539A6A6-07C6-4628-BFD6-9BE1AF15B435}" srcOrd="2" destOrd="0" presId="urn:microsoft.com/office/officeart/2018/5/layout/IconCircleLabelList"/>
    <dgm:cxn modelId="{321F0821-CC3F-420C-BFD9-2901CD201C0E}" type="presParOf" srcId="{9397D923-4868-4C17-8AD0-AF3BBB4DD1B0}" destId="{67C56BBB-A7D0-48A9-9830-101D38D213FE}" srcOrd="3" destOrd="0" presId="urn:microsoft.com/office/officeart/2018/5/layout/IconCircleLabelList"/>
    <dgm:cxn modelId="{31149CBF-2B67-4287-B3D9-C7FFCC665BC6}" type="presParOf" srcId="{F1817039-BE7B-4A9F-B686-0A38BE62F0DE}" destId="{B3DB3203-FA2E-45AC-B293-13CDBA4E0EEB}" srcOrd="1" destOrd="0" presId="urn:microsoft.com/office/officeart/2018/5/layout/IconCircleLabelList"/>
    <dgm:cxn modelId="{155EA984-D869-482E-A95D-141C824195B9}" type="presParOf" srcId="{F1817039-BE7B-4A9F-B686-0A38BE62F0DE}" destId="{E8729F30-5241-41FD-8203-F1D90379A9E0}" srcOrd="2" destOrd="0" presId="urn:microsoft.com/office/officeart/2018/5/layout/IconCircleLabelList"/>
    <dgm:cxn modelId="{0F486317-BD7B-4B69-99CE-EB97CB2EEC68}" type="presParOf" srcId="{E8729F30-5241-41FD-8203-F1D90379A9E0}" destId="{AF6873D0-FB45-411E-9E81-BBA9D0991A2E}" srcOrd="0" destOrd="0" presId="urn:microsoft.com/office/officeart/2018/5/layout/IconCircleLabelList"/>
    <dgm:cxn modelId="{667553FB-D51E-427B-8BBF-12012AAE852A}" type="presParOf" srcId="{E8729F30-5241-41FD-8203-F1D90379A9E0}" destId="{4BD45568-F3C2-49FB-A139-4E990CCCBF56}" srcOrd="1" destOrd="0" presId="urn:microsoft.com/office/officeart/2018/5/layout/IconCircleLabelList"/>
    <dgm:cxn modelId="{8ABE0E8B-FC59-4DEC-A805-D929FBE7E6F9}" type="presParOf" srcId="{E8729F30-5241-41FD-8203-F1D90379A9E0}" destId="{ED820283-1D3B-4484-BC87-DB3A6E53433B}" srcOrd="2" destOrd="0" presId="urn:microsoft.com/office/officeart/2018/5/layout/IconCircleLabelList"/>
    <dgm:cxn modelId="{CDF116C0-DF94-450C-BF02-42233207B3FC}" type="presParOf" srcId="{E8729F30-5241-41FD-8203-F1D90379A9E0}" destId="{680DDFCB-8337-4744-B11B-E40884025372}" srcOrd="3" destOrd="0" presId="urn:microsoft.com/office/officeart/2018/5/layout/IconCircleLabelList"/>
    <dgm:cxn modelId="{1CF08BF1-BF91-4D0F-9D6E-E0ADB7F76960}" type="presParOf" srcId="{F1817039-BE7B-4A9F-B686-0A38BE62F0DE}" destId="{E5F01468-ED1B-449E-9861-FD687F3D23DE}" srcOrd="3" destOrd="0" presId="urn:microsoft.com/office/officeart/2018/5/layout/IconCircleLabelList"/>
    <dgm:cxn modelId="{19F58619-3D29-47D4-BDEC-1C44740901F7}" type="presParOf" srcId="{F1817039-BE7B-4A9F-B686-0A38BE62F0DE}" destId="{318F2D74-D4CE-4998-A3BF-DE9043818E3C}" srcOrd="4" destOrd="0" presId="urn:microsoft.com/office/officeart/2018/5/layout/IconCircleLabelList"/>
    <dgm:cxn modelId="{9C61F74D-6F5F-4C82-9B35-400AFB107278}" type="presParOf" srcId="{318F2D74-D4CE-4998-A3BF-DE9043818E3C}" destId="{8DB9E4FC-104C-4652-9E93-5F3DFAA87F65}" srcOrd="0" destOrd="0" presId="urn:microsoft.com/office/officeart/2018/5/layout/IconCircleLabelList"/>
    <dgm:cxn modelId="{CDD2F91E-7629-4F98-BC52-BF4390409BC9}" type="presParOf" srcId="{318F2D74-D4CE-4998-A3BF-DE9043818E3C}" destId="{CA16881B-2AB0-4308-82EB-215BEF14C952}" srcOrd="1" destOrd="0" presId="urn:microsoft.com/office/officeart/2018/5/layout/IconCircleLabelList"/>
    <dgm:cxn modelId="{91650E1E-62C8-4679-AE78-4DA6144D745E}" type="presParOf" srcId="{318F2D74-D4CE-4998-A3BF-DE9043818E3C}" destId="{3C4422A9-606A-429D-8B89-10363E599CE3}" srcOrd="2" destOrd="0" presId="urn:microsoft.com/office/officeart/2018/5/layout/IconCircleLabelList"/>
    <dgm:cxn modelId="{DA0A7140-EF07-4B25-BCB8-95E0AE2D50F8}" type="presParOf" srcId="{318F2D74-D4CE-4998-A3BF-DE9043818E3C}" destId="{737B5371-DEC0-4BA0-8E76-5521C7D40DC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D747B-666B-4096-ADFE-01D7DBDA7417}">
      <dsp:nvSpPr>
        <dsp:cNvPr id="0" name=""/>
        <dsp:cNvSpPr/>
      </dsp:nvSpPr>
      <dsp:spPr>
        <a:xfrm>
          <a:off x="3201" y="318495"/>
          <a:ext cx="2539866" cy="355581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dirty="0"/>
            <a:t>Identify what makes a good research topic and what does not</a:t>
          </a:r>
          <a:endParaRPr lang="en-US" sz="2100" kern="1200" dirty="0"/>
        </a:p>
      </dsp:txBody>
      <dsp:txXfrm>
        <a:off x="3201" y="1669704"/>
        <a:ext cx="2539866" cy="2133487"/>
      </dsp:txXfrm>
    </dsp:sp>
    <dsp:sp modelId="{890C41C2-4132-4342-9C39-2C4DEAF9788E}">
      <dsp:nvSpPr>
        <dsp:cNvPr id="0" name=""/>
        <dsp:cNvSpPr/>
      </dsp:nvSpPr>
      <dsp:spPr>
        <a:xfrm>
          <a:off x="739762" y="674077"/>
          <a:ext cx="1066743" cy="106674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41A1BFAA-0963-4186-BB43-4295AFDC0529}">
      <dsp:nvSpPr>
        <dsp:cNvPr id="0" name=""/>
        <dsp:cNvSpPr/>
      </dsp:nvSpPr>
      <dsp:spPr>
        <a:xfrm>
          <a:off x="3201" y="3874237"/>
          <a:ext cx="2539866" cy="72"/>
        </a:xfrm>
        <a:prstGeom prst="rect">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32FB4-2562-4C1F-9FF7-8E6CEA6DE2FE}">
      <dsp:nvSpPr>
        <dsp:cNvPr id="0" name=""/>
        <dsp:cNvSpPr/>
      </dsp:nvSpPr>
      <dsp:spPr>
        <a:xfrm>
          <a:off x="2797054" y="318495"/>
          <a:ext cx="2539866" cy="3555813"/>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dirty="0"/>
            <a:t>Distinguish qualitative, quantitative and mixed-methods research </a:t>
          </a:r>
          <a:endParaRPr lang="en-US" sz="2100" kern="1200" dirty="0"/>
        </a:p>
      </dsp:txBody>
      <dsp:txXfrm>
        <a:off x="2797054" y="1669704"/>
        <a:ext cx="2539866" cy="2133487"/>
      </dsp:txXfrm>
    </dsp:sp>
    <dsp:sp modelId="{33A9C90F-17D1-42E9-91E6-E81593C80839}">
      <dsp:nvSpPr>
        <dsp:cNvPr id="0" name=""/>
        <dsp:cNvSpPr/>
      </dsp:nvSpPr>
      <dsp:spPr>
        <a:xfrm>
          <a:off x="3533615" y="674077"/>
          <a:ext cx="1066743" cy="1066743"/>
        </a:xfrm>
        <a:prstGeom prst="ellips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DBF36AE9-3B90-4CEF-97EE-E2DB43BADD37}">
      <dsp:nvSpPr>
        <dsp:cNvPr id="0" name=""/>
        <dsp:cNvSpPr/>
      </dsp:nvSpPr>
      <dsp:spPr>
        <a:xfrm>
          <a:off x="2797054" y="3874237"/>
          <a:ext cx="2539866" cy="72"/>
        </a:xfrm>
        <a:prstGeom prst="rect">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DBA1F-403B-409F-A401-B39F3EC30187}">
      <dsp:nvSpPr>
        <dsp:cNvPr id="0" name=""/>
        <dsp:cNvSpPr/>
      </dsp:nvSpPr>
      <dsp:spPr>
        <a:xfrm>
          <a:off x="5590907" y="318495"/>
          <a:ext cx="2539866" cy="3555813"/>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Examine key concepts of a questionnaire</a:t>
          </a:r>
          <a:endParaRPr lang="en-US" sz="2100" kern="1200"/>
        </a:p>
      </dsp:txBody>
      <dsp:txXfrm>
        <a:off x="5590907" y="1669704"/>
        <a:ext cx="2539866" cy="2133487"/>
      </dsp:txXfrm>
    </dsp:sp>
    <dsp:sp modelId="{E9FD0E85-AADA-4DDB-AA3E-B5C51DCFAE14}">
      <dsp:nvSpPr>
        <dsp:cNvPr id="0" name=""/>
        <dsp:cNvSpPr/>
      </dsp:nvSpPr>
      <dsp:spPr>
        <a:xfrm>
          <a:off x="6327469" y="674077"/>
          <a:ext cx="1066743" cy="1066743"/>
        </a:xfrm>
        <a:prstGeom prst="ellips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073AE677-F0C7-4B6E-8F1E-41EA75A477B3}">
      <dsp:nvSpPr>
        <dsp:cNvPr id="0" name=""/>
        <dsp:cNvSpPr/>
      </dsp:nvSpPr>
      <dsp:spPr>
        <a:xfrm>
          <a:off x="5590907" y="3874237"/>
          <a:ext cx="2539866" cy="72"/>
        </a:xfrm>
        <a:prstGeom prst="rect">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949EB-148C-4F4F-B850-B73ADD3A3023}">
      <dsp:nvSpPr>
        <dsp:cNvPr id="0" name=""/>
        <dsp:cNvSpPr/>
      </dsp:nvSpPr>
      <dsp:spPr>
        <a:xfrm>
          <a:off x="8384760" y="318495"/>
          <a:ext cx="2539866" cy="3555813"/>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dirty="0"/>
            <a:t>Create your own questionnaire</a:t>
          </a:r>
          <a:endParaRPr lang="en-US" sz="2100" kern="1200" dirty="0"/>
        </a:p>
      </dsp:txBody>
      <dsp:txXfrm>
        <a:off x="8384760" y="1669704"/>
        <a:ext cx="2539866" cy="2133487"/>
      </dsp:txXfrm>
    </dsp:sp>
    <dsp:sp modelId="{E4C74117-6442-46C0-8FFC-359FF225D836}">
      <dsp:nvSpPr>
        <dsp:cNvPr id="0" name=""/>
        <dsp:cNvSpPr/>
      </dsp:nvSpPr>
      <dsp:spPr>
        <a:xfrm>
          <a:off x="9121322" y="674077"/>
          <a:ext cx="1066743" cy="1066743"/>
        </a:xfrm>
        <a:prstGeom prst="ellips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679661D2-C210-421A-B8CA-619CC7A5375A}">
      <dsp:nvSpPr>
        <dsp:cNvPr id="0" name=""/>
        <dsp:cNvSpPr/>
      </dsp:nvSpPr>
      <dsp:spPr>
        <a:xfrm>
          <a:off x="8384760" y="3874237"/>
          <a:ext cx="2539866"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6A22A-6E89-4275-A62E-4E2D54A38B11}">
      <dsp:nvSpPr>
        <dsp:cNvPr id="0" name=""/>
        <dsp:cNvSpPr/>
      </dsp:nvSpPr>
      <dsp:spPr>
        <a:xfrm>
          <a:off x="0" y="3931"/>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838FD-A760-4753-AB56-885D9532673F}">
      <dsp:nvSpPr>
        <dsp:cNvPr id="0" name=""/>
        <dsp:cNvSpPr/>
      </dsp:nvSpPr>
      <dsp:spPr>
        <a:xfrm>
          <a:off x="253319" y="192350"/>
          <a:ext cx="460580" cy="460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395ECC-1BC2-4AE0-96E7-DF2CFFF4D8C2}">
      <dsp:nvSpPr>
        <dsp:cNvPr id="0" name=""/>
        <dsp:cNvSpPr/>
      </dsp:nvSpPr>
      <dsp:spPr>
        <a:xfrm>
          <a:off x="967218" y="3931"/>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dirty="0"/>
            <a:t>Original – has not been carried out </a:t>
          </a:r>
          <a:r>
            <a:rPr lang="en-GB" sz="1900" i="1" kern="1200" dirty="0"/>
            <a:t>exactly</a:t>
          </a:r>
          <a:r>
            <a:rPr lang="en-GB" sz="1900" kern="1200" dirty="0"/>
            <a:t> this way before</a:t>
          </a:r>
          <a:endParaRPr lang="en-US" sz="1900" kern="1200" dirty="0"/>
        </a:p>
      </dsp:txBody>
      <dsp:txXfrm>
        <a:off x="967218" y="3931"/>
        <a:ext cx="9795566" cy="837418"/>
      </dsp:txXfrm>
    </dsp:sp>
    <dsp:sp modelId="{D6102155-A073-4A28-A361-E73FC9C4B576}">
      <dsp:nvSpPr>
        <dsp:cNvPr id="0" name=""/>
        <dsp:cNvSpPr/>
      </dsp:nvSpPr>
      <dsp:spPr>
        <a:xfrm>
          <a:off x="0" y="1050704"/>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1EF5AE-B842-4271-B253-22A22E284E35}">
      <dsp:nvSpPr>
        <dsp:cNvPr id="0" name=""/>
        <dsp:cNvSpPr/>
      </dsp:nvSpPr>
      <dsp:spPr>
        <a:xfrm>
          <a:off x="253319" y="1239124"/>
          <a:ext cx="460580" cy="460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AA57A-3A7F-4C05-A3AA-67D2AE2EFB79}">
      <dsp:nvSpPr>
        <dsp:cNvPr id="0" name=""/>
        <dsp:cNvSpPr/>
      </dsp:nvSpPr>
      <dsp:spPr>
        <a:xfrm>
          <a:off x="967218" y="1050704"/>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dirty="0"/>
            <a:t>Feasible – is capable of being carried out</a:t>
          </a:r>
          <a:endParaRPr lang="en-US" sz="1900" kern="1200" dirty="0"/>
        </a:p>
      </dsp:txBody>
      <dsp:txXfrm>
        <a:off x="967218" y="1050704"/>
        <a:ext cx="9795566" cy="837418"/>
      </dsp:txXfrm>
    </dsp:sp>
    <dsp:sp modelId="{56F9C919-B6F1-4FE7-AC72-CA694C04FBB1}">
      <dsp:nvSpPr>
        <dsp:cNvPr id="0" name=""/>
        <dsp:cNvSpPr/>
      </dsp:nvSpPr>
      <dsp:spPr>
        <a:xfrm>
          <a:off x="0" y="2097478"/>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BC3FA-C84E-4F2B-972C-45891F69C1C9}">
      <dsp:nvSpPr>
        <dsp:cNvPr id="0" name=""/>
        <dsp:cNvSpPr/>
      </dsp:nvSpPr>
      <dsp:spPr>
        <a:xfrm>
          <a:off x="253319" y="2285897"/>
          <a:ext cx="460580" cy="460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E2B1E3-8378-4415-A715-E6B2D3C2317E}">
      <dsp:nvSpPr>
        <dsp:cNvPr id="0" name=""/>
        <dsp:cNvSpPr/>
      </dsp:nvSpPr>
      <dsp:spPr>
        <a:xfrm>
          <a:off x="967218" y="2097478"/>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dirty="0"/>
            <a:t>Impactful – is of benefit to your field</a:t>
          </a:r>
          <a:endParaRPr lang="en-US" sz="1900" kern="1200" dirty="0"/>
        </a:p>
      </dsp:txBody>
      <dsp:txXfrm>
        <a:off x="967218" y="2097478"/>
        <a:ext cx="9795566" cy="837418"/>
      </dsp:txXfrm>
    </dsp:sp>
    <dsp:sp modelId="{12226481-BB6D-4A2D-B3FE-B5F6ABBA4BD6}">
      <dsp:nvSpPr>
        <dsp:cNvPr id="0" name=""/>
        <dsp:cNvSpPr/>
      </dsp:nvSpPr>
      <dsp:spPr>
        <a:xfrm>
          <a:off x="0" y="3144251"/>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C8BD3-709C-43D1-8CEF-8A7B5E672833}">
      <dsp:nvSpPr>
        <dsp:cNvPr id="0" name=""/>
        <dsp:cNvSpPr/>
      </dsp:nvSpPr>
      <dsp:spPr>
        <a:xfrm>
          <a:off x="253319" y="3332670"/>
          <a:ext cx="460580" cy="460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160B9B-6EAE-4973-A93C-1AFEB4311C85}">
      <dsp:nvSpPr>
        <dsp:cNvPr id="0" name=""/>
        <dsp:cNvSpPr/>
      </dsp:nvSpPr>
      <dsp:spPr>
        <a:xfrm>
          <a:off x="967218" y="3144251"/>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dirty="0"/>
            <a:t>Will demonstrate your skills, contribute to your field and address a real-life issue.</a:t>
          </a:r>
          <a:endParaRPr lang="en-US" sz="1900" kern="1200" dirty="0"/>
        </a:p>
      </dsp:txBody>
      <dsp:txXfrm>
        <a:off x="967218" y="3144251"/>
        <a:ext cx="9795566" cy="837418"/>
      </dsp:txXfrm>
    </dsp:sp>
    <dsp:sp modelId="{21E5D872-43C1-43EC-A781-B73A5C5F4AD7}">
      <dsp:nvSpPr>
        <dsp:cNvPr id="0" name=""/>
        <dsp:cNvSpPr/>
      </dsp:nvSpPr>
      <dsp:spPr>
        <a:xfrm>
          <a:off x="0" y="4191024"/>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40F8E-D704-4AAA-BCCF-C1F2319BF145}">
      <dsp:nvSpPr>
        <dsp:cNvPr id="0" name=""/>
        <dsp:cNvSpPr/>
      </dsp:nvSpPr>
      <dsp:spPr>
        <a:xfrm>
          <a:off x="253319" y="4379444"/>
          <a:ext cx="460580" cy="4605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7EAEF-F50D-4B80-B866-F69C05924F04}">
      <dsp:nvSpPr>
        <dsp:cNvPr id="0" name=""/>
        <dsp:cNvSpPr/>
      </dsp:nvSpPr>
      <dsp:spPr>
        <a:xfrm>
          <a:off x="967218" y="4191024"/>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dirty="0"/>
            <a:t>Not set in stone, should be flexible to adapt or develop topic as you identify new information, come across challenges or new perspectives.</a:t>
          </a:r>
          <a:endParaRPr lang="en-US" sz="1900" kern="1200" dirty="0"/>
        </a:p>
      </dsp:txBody>
      <dsp:txXfrm>
        <a:off x="967218" y="4191024"/>
        <a:ext cx="9795566" cy="8374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A5302-C4B4-49AC-91F8-674295F5058E}">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Too broad</a:t>
          </a:r>
          <a:endParaRPr lang="en-US" sz="4100" kern="1200"/>
        </a:p>
      </dsp:txBody>
      <dsp:txXfrm>
        <a:off x="0" y="39687"/>
        <a:ext cx="3286125" cy="1971675"/>
      </dsp:txXfrm>
    </dsp:sp>
    <dsp:sp modelId="{D3191C49-847B-4796-B664-05F047691D5D}">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Too narrow</a:t>
          </a:r>
          <a:endParaRPr lang="en-US" sz="4100" kern="1200"/>
        </a:p>
      </dsp:txBody>
      <dsp:txXfrm>
        <a:off x="3614737" y="39687"/>
        <a:ext cx="3286125" cy="1971675"/>
      </dsp:txXfrm>
    </dsp:sp>
    <dsp:sp modelId="{91AC7796-E54E-46A8-9521-DCAC52329FF3}">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Too obscure</a:t>
          </a:r>
          <a:endParaRPr lang="en-US" sz="4100" kern="1200"/>
        </a:p>
      </dsp:txBody>
      <dsp:txXfrm>
        <a:off x="7229475" y="39687"/>
        <a:ext cx="3286125" cy="1971675"/>
      </dsp:txXfrm>
    </dsp:sp>
    <dsp:sp modelId="{CC73C368-91C4-4067-A573-8E79506C30F5}">
      <dsp:nvSpPr>
        <dsp:cNvPr id="0" name=""/>
        <dsp:cNvSpPr/>
      </dsp:nvSpPr>
      <dsp:spPr>
        <a:xfrm>
          <a:off x="1807368"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Too easy to answer</a:t>
          </a:r>
          <a:endParaRPr lang="en-US" sz="4100" kern="1200"/>
        </a:p>
      </dsp:txBody>
      <dsp:txXfrm>
        <a:off x="1807368" y="2339975"/>
        <a:ext cx="3286125" cy="1971675"/>
      </dsp:txXfrm>
    </dsp:sp>
    <dsp:sp modelId="{F5D14B4E-0B3B-413E-86B5-9DC8DE4CB968}">
      <dsp:nvSpPr>
        <dsp:cNvPr id="0" name=""/>
        <dsp:cNvSpPr/>
      </dsp:nvSpPr>
      <dsp:spPr>
        <a:xfrm>
          <a:off x="5422106"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Lack of research base</a:t>
          </a:r>
          <a:endParaRPr lang="en-US" sz="4100" kern="1200"/>
        </a:p>
      </dsp:txBody>
      <dsp:txXfrm>
        <a:off x="5422106"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D5F5B-47EE-4D6E-8AD8-78FAA53307AA}">
      <dsp:nvSpPr>
        <dsp:cNvPr id="0" name=""/>
        <dsp:cNvSpPr/>
      </dsp:nvSpPr>
      <dsp:spPr>
        <a:xfrm>
          <a:off x="1283"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F4389-63D3-4D8C-95A2-970FCDDDDF64}">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kern="1200" dirty="0"/>
            <a:t>If you're conducting </a:t>
          </a:r>
          <a:r>
            <a:rPr lang="en-GB" sz="2800" b="1" i="0" kern="1200" dirty="0"/>
            <a:t>quantitative</a:t>
          </a:r>
          <a:r>
            <a:rPr lang="en-GB" sz="2800" b="0" i="0" kern="1200" dirty="0"/>
            <a:t> research, it means you're collecting numerical, quantifiable data that can be measured, such as statistical information.</a:t>
          </a:r>
          <a:endParaRPr lang="en-US" sz="2800" kern="1200" dirty="0"/>
        </a:p>
      </dsp:txBody>
      <dsp:txXfrm>
        <a:off x="585701" y="1066737"/>
        <a:ext cx="4337991" cy="2693452"/>
      </dsp:txXfrm>
    </dsp:sp>
    <dsp:sp modelId="{FADE3746-4F03-4F5F-BAF0-8A1360DE1271}">
      <dsp:nvSpPr>
        <dsp:cNvPr id="0" name=""/>
        <dsp:cNvSpPr/>
      </dsp:nvSpPr>
      <dsp:spPr>
        <a:xfrm>
          <a:off x="5508110"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6DEEE-5E92-4539-BE3D-E99C4D068BC9}">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0" kern="1200" dirty="0"/>
            <a:t>Qualitative</a:t>
          </a:r>
          <a:r>
            <a:rPr lang="en-GB" sz="2800" b="0" i="0" kern="1200" dirty="0"/>
            <a:t> research aims to understand experiences or phenomena, so you're collecting and analysing non-numerical data, such as case studies or surveys.</a:t>
          </a:r>
          <a:endParaRPr lang="en-US" sz="2800" kern="1200" dirty="0"/>
        </a:p>
      </dsp:txBody>
      <dsp:txXfrm>
        <a:off x="6092527" y="1066737"/>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DE714-9079-4D01-A9CB-CEFA082DF57E}">
      <dsp:nvSpPr>
        <dsp:cNvPr id="0" name=""/>
        <dsp:cNvSpPr/>
      </dsp:nvSpPr>
      <dsp:spPr>
        <a:xfrm>
          <a:off x="679050" y="5781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189837-43D4-485F-8DA4-DFD66EDB2D4F}">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C56BBB-A7D0-48A9-9830-101D38D213FE}">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Qualitative research</a:t>
          </a:r>
          <a:endParaRPr lang="en-US" sz="2300" kern="1200"/>
        </a:p>
      </dsp:txBody>
      <dsp:txXfrm>
        <a:off x="75768" y="3053169"/>
        <a:ext cx="3093750" cy="720000"/>
      </dsp:txXfrm>
    </dsp:sp>
    <dsp:sp modelId="{AF6873D0-FB45-411E-9E81-BBA9D0991A2E}">
      <dsp:nvSpPr>
        <dsp:cNvPr id="0" name=""/>
        <dsp:cNvSpPr/>
      </dsp:nvSpPr>
      <dsp:spPr>
        <a:xfrm>
          <a:off x="4314206" y="5781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45568-F3C2-49FB-A139-4E990CCCBF56}">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DDFCB-8337-4744-B11B-E40884025372}">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Quantitative research </a:t>
          </a:r>
          <a:endParaRPr lang="en-US" sz="2300" kern="1200"/>
        </a:p>
      </dsp:txBody>
      <dsp:txXfrm>
        <a:off x="3710925" y="3053169"/>
        <a:ext cx="3093750" cy="720000"/>
      </dsp:txXfrm>
    </dsp:sp>
    <dsp:sp modelId="{8DB9E4FC-104C-4652-9E93-5F3DFAA87F65}">
      <dsp:nvSpPr>
        <dsp:cNvPr id="0" name=""/>
        <dsp:cNvSpPr/>
      </dsp:nvSpPr>
      <dsp:spPr>
        <a:xfrm>
          <a:off x="7949362" y="5781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6881B-2AB0-4308-82EB-215BEF14C952}">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B5371-DEC0-4BA0-8E76-5521C7D40DCB}">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Mixed methods research</a:t>
          </a:r>
          <a:endParaRPr lang="en-US" sz="2300" kern="1200"/>
        </a:p>
      </dsp:txBody>
      <dsp:txXfrm>
        <a:off x="7346081" y="3053169"/>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cribbr.com/methodology/probability-sampling/" TargetMode="External"/><Relationship Id="rId2" Type="http://schemas.openxmlformats.org/officeDocument/2006/relationships/slide" Target="../slides/slide29.xml"/><Relationship Id="rId1" Type="http://schemas.openxmlformats.org/officeDocument/2006/relationships/notesMaster" Target="../notesMasters/notesMaster1.xml"/><Relationship Id="rId5" Type="http://schemas.openxmlformats.org/officeDocument/2006/relationships/hyperlink" Target="https://www.scribbr.com/methodology/systematic-sampling/" TargetMode="External"/><Relationship Id="rId4" Type="http://schemas.openxmlformats.org/officeDocument/2006/relationships/hyperlink" Target="https://www.scribbr.com/methodology/quantitative-research/" TargetMode="Externa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scribbr.com/research-bias/selection-bias/" TargetMode="External"/><Relationship Id="rId3" Type="http://schemas.openxmlformats.org/officeDocument/2006/relationships/hyperlink" Target="https://www.scribbr.com/methodology/exploratory-research/" TargetMode="External"/><Relationship Id="rId7" Type="http://schemas.openxmlformats.org/officeDocument/2006/relationships/hyperlink" Target="https://www.scribbr.com/research-bias/sampling-bias/"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www.scribbr.com/research-bias/generalizability/" TargetMode="External"/><Relationship Id="rId11" Type="http://schemas.openxmlformats.org/officeDocument/2006/relationships/hyperlink" Target="https://www.scribbr.com/methodology/purposive-sampling/" TargetMode="External"/><Relationship Id="rId5" Type="http://schemas.openxmlformats.org/officeDocument/2006/relationships/hyperlink" Target="https://www.scribbr.nl/methodology/hypotheses/" TargetMode="External"/><Relationship Id="rId10" Type="http://schemas.openxmlformats.org/officeDocument/2006/relationships/hyperlink" Target="https://www.scribbr.com/research-bias/self-selection-bias/" TargetMode="External"/><Relationship Id="rId4" Type="http://schemas.openxmlformats.org/officeDocument/2006/relationships/hyperlink" Target="https://www.scribbr.com/methodology/qualitative-research/" TargetMode="External"/><Relationship Id="rId9" Type="http://schemas.openxmlformats.org/officeDocument/2006/relationships/hyperlink" Target="https://www.scribbr.com/faq-category/research-bias/"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ncbi.nlm.nih.gov/pmc/articles/PMC4797036/table/T1/"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4</a:t>
            </a:fld>
            <a:endParaRPr lang="en-GB"/>
          </a:p>
        </p:txBody>
      </p:sp>
    </p:spTree>
    <p:extLst>
      <p:ext uri="{BB962C8B-B14F-4D97-AF65-F5344CB8AC3E}">
        <p14:creationId xmlns:p14="http://schemas.microsoft.com/office/powerpoint/2010/main" val="796434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 starting point.</a:t>
            </a:r>
          </a:p>
          <a:p>
            <a:pPr marL="0" indent="0">
              <a:buNone/>
            </a:pPr>
            <a:endParaRPr lang="en-GB" dirty="0"/>
          </a:p>
          <a:p>
            <a:pPr marL="0" indent="0">
              <a:buNone/>
            </a:pPr>
            <a:r>
              <a:rPr lang="en-GB" dirty="0"/>
              <a:t>Can be broad to begin with.</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86B1D3BF-7150-467F-8289-FC08C4CDACBA}" type="slidenum">
              <a:rPr lang="en-GB" smtClean="0"/>
              <a:t>5</a:t>
            </a:fld>
            <a:endParaRPr lang="en-GB"/>
          </a:p>
        </p:txBody>
      </p:sp>
    </p:spTree>
    <p:extLst>
      <p:ext uri="{BB962C8B-B14F-4D97-AF65-F5344CB8AC3E}">
        <p14:creationId xmlns:p14="http://schemas.microsoft.com/office/powerpoint/2010/main" val="3790080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results or discussion sections of research articles often refer to limitations of the research or state ways that further research could throw more light on the topic. These gaps could provide a lead on a topic where you could make a contribution.</a:t>
            </a:r>
          </a:p>
        </p:txBody>
      </p:sp>
      <p:sp>
        <p:nvSpPr>
          <p:cNvPr id="4" name="Slide Number Placeholder 3"/>
          <p:cNvSpPr>
            <a:spLocks noGrp="1"/>
          </p:cNvSpPr>
          <p:nvPr>
            <p:ph type="sldNum" sz="quarter" idx="5"/>
          </p:nvPr>
        </p:nvSpPr>
        <p:spPr/>
        <p:txBody>
          <a:bodyPr/>
          <a:lstStyle/>
          <a:p>
            <a:fld id="{86B1D3BF-7150-467F-8289-FC08C4CDACBA}" type="slidenum">
              <a:rPr lang="en-GB" smtClean="0"/>
              <a:t>7</a:t>
            </a:fld>
            <a:endParaRPr lang="en-GB"/>
          </a:p>
        </p:txBody>
      </p:sp>
    </p:spTree>
    <p:extLst>
      <p:ext uri="{BB962C8B-B14F-4D97-AF65-F5344CB8AC3E}">
        <p14:creationId xmlns:p14="http://schemas.microsoft.com/office/powerpoint/2010/main" val="1434685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highlight>
                  <a:srgbClr val="FFFFFF"/>
                </a:highlight>
                <a:latin typeface="robotoregular"/>
              </a:rPr>
              <a:t>If you do not have a topic already in mind, the idea of ‘original research’ may seem daunting. Keep this in perspective. Originality, in this context, does not mean that you have to reinvent the wheel. In practice, it would usually be a disadvantage to choose a topic that has not been previously researched because one of the skills you need to demonstrate is how you draw upon, and add to, existing knowledge and understandings. ‘Original’ generally means finding your own angle on what is previously published on the subject.</a:t>
            </a:r>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10</a:t>
            </a:fld>
            <a:endParaRPr lang="en-GB"/>
          </a:p>
        </p:txBody>
      </p:sp>
    </p:spTree>
    <p:extLst>
      <p:ext uri="{BB962C8B-B14F-4D97-AF65-F5344CB8AC3E}">
        <p14:creationId xmlns:p14="http://schemas.microsoft.com/office/powerpoint/2010/main" val="391640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Lack of research base – harder to demonstrate that you are building on previous knowledge. You lack advantages that come from being able to refer to a previous body of knowledge, such as facts already established elsewhere. </a:t>
            </a:r>
          </a:p>
        </p:txBody>
      </p:sp>
      <p:sp>
        <p:nvSpPr>
          <p:cNvPr id="4" name="Slide Number Placeholder 3"/>
          <p:cNvSpPr>
            <a:spLocks noGrp="1"/>
          </p:cNvSpPr>
          <p:nvPr>
            <p:ph type="sldNum" sz="quarter" idx="5"/>
          </p:nvPr>
        </p:nvSpPr>
        <p:spPr/>
        <p:txBody>
          <a:bodyPr/>
          <a:lstStyle/>
          <a:p>
            <a:fld id="{86B1D3BF-7150-467F-8289-FC08C4CDACBA}" type="slidenum">
              <a:rPr lang="en-GB" smtClean="0"/>
              <a:t>11</a:t>
            </a:fld>
            <a:endParaRPr lang="en-GB"/>
          </a:p>
        </p:txBody>
      </p:sp>
    </p:spTree>
    <p:extLst>
      <p:ext uri="{BB962C8B-B14F-4D97-AF65-F5344CB8AC3E}">
        <p14:creationId xmlns:p14="http://schemas.microsoft.com/office/powerpoint/2010/main" val="1534512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highlight>
                  <a:srgbClr val="FFFFFF"/>
                </a:highlight>
                <a:latin typeface="Google Sans"/>
              </a:rPr>
              <a:t>A research topic is a subject that you are interested in investigating. For instance, Outdoor learning is a Topic. </a:t>
            </a:r>
            <a:r>
              <a:rPr lang="en-GB" b="0" i="0" dirty="0">
                <a:solidFill>
                  <a:srgbClr val="040C28"/>
                </a:solidFill>
                <a:effectLst/>
                <a:highlight>
                  <a:srgbClr val="D3E3FD"/>
                </a:highlight>
                <a:latin typeface="Google Sans"/>
              </a:rPr>
              <a:t>A research question drives your investigation</a:t>
            </a:r>
            <a:r>
              <a:rPr lang="en-GB" b="0" i="0" dirty="0">
                <a:solidFill>
                  <a:srgbClr val="1F1F1F"/>
                </a:solidFill>
                <a:effectLst/>
                <a:highlight>
                  <a:srgbClr val="FFFFFF"/>
                </a:highlight>
                <a:latin typeface="Google Sans"/>
              </a:rPr>
              <a:t>. It is something that you want to know about your topic; something you will explore and try to answer.</a:t>
            </a:r>
          </a:p>
          <a:p>
            <a:r>
              <a:rPr lang="en-GB" b="0" i="0" dirty="0">
                <a:solidFill>
                  <a:srgbClr val="1F1F1F"/>
                </a:solidFill>
                <a:effectLst/>
                <a:highlight>
                  <a:srgbClr val="FFFFFF"/>
                </a:highlight>
                <a:latin typeface="Google Sans"/>
              </a:rPr>
              <a:t>Example – Teachers’ perspectives on outdoor learning in early years settings in the UK. / How does outdoor learning impact on school attendance in primary schools in the UK.</a:t>
            </a:r>
          </a:p>
          <a:p>
            <a:endParaRPr lang="en-GB" b="0" i="0" dirty="0">
              <a:solidFill>
                <a:srgbClr val="1F1F1F"/>
              </a:solidFill>
              <a:effectLst/>
              <a:highlight>
                <a:srgbClr val="FFFFFF"/>
              </a:highlight>
              <a:latin typeface="Google Sans"/>
            </a:endParaRPr>
          </a:p>
          <a:p>
            <a:r>
              <a:rPr lang="en-GB" b="0" i="0" dirty="0" err="1">
                <a:solidFill>
                  <a:srgbClr val="1F1F1F"/>
                </a:solidFill>
                <a:effectLst/>
                <a:highlight>
                  <a:srgbClr val="FFFFFF"/>
                </a:highlight>
                <a:latin typeface="Google Sans"/>
              </a:rPr>
              <a:t>Quantitive</a:t>
            </a:r>
            <a:r>
              <a:rPr lang="en-GB" b="0" i="0" dirty="0">
                <a:solidFill>
                  <a:srgbClr val="1F1F1F"/>
                </a:solidFill>
                <a:effectLst/>
                <a:highlight>
                  <a:srgbClr val="FFFFFF"/>
                </a:highlight>
                <a:latin typeface="Google Sans"/>
              </a:rPr>
              <a:t> questions begin with – how/what/why – they can never be answered with a simple yes or no.</a:t>
            </a:r>
          </a:p>
          <a:p>
            <a:endParaRPr lang="en-GB" b="0" i="0" dirty="0">
              <a:solidFill>
                <a:srgbClr val="1F1F1F"/>
              </a:solidFill>
              <a:effectLst/>
              <a:highlight>
                <a:srgbClr val="FFFFFF"/>
              </a:highlight>
              <a:latin typeface="Google Sans"/>
            </a:endParaRPr>
          </a:p>
          <a:p>
            <a:r>
              <a:rPr lang="en-GB" b="0" i="0" dirty="0" err="1">
                <a:solidFill>
                  <a:srgbClr val="1F1F1F"/>
                </a:solidFill>
                <a:effectLst/>
                <a:highlight>
                  <a:srgbClr val="FFFFFF"/>
                </a:highlight>
                <a:latin typeface="Google Sans"/>
              </a:rPr>
              <a:t>Qualatitive</a:t>
            </a:r>
            <a:r>
              <a:rPr lang="en-GB" b="0" i="0" dirty="0">
                <a:solidFill>
                  <a:srgbClr val="1F1F1F"/>
                </a:solidFill>
                <a:effectLst/>
                <a:highlight>
                  <a:srgbClr val="FFFFFF"/>
                </a:highlight>
                <a:latin typeface="Google Sans"/>
              </a:rPr>
              <a:t> questions begin with how/why rather than the what. </a:t>
            </a:r>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14</a:t>
            </a:fld>
            <a:endParaRPr lang="en-GB"/>
          </a:p>
        </p:txBody>
      </p:sp>
    </p:spTree>
    <p:extLst>
      <p:ext uri="{BB962C8B-B14F-4D97-AF65-F5344CB8AC3E}">
        <p14:creationId xmlns:p14="http://schemas.microsoft.com/office/powerpoint/2010/main" val="3542882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mixed-methods approach</a:t>
            </a:r>
          </a:p>
        </p:txBody>
      </p:sp>
      <p:sp>
        <p:nvSpPr>
          <p:cNvPr id="4" name="Slide Number Placeholder 3"/>
          <p:cNvSpPr>
            <a:spLocks noGrp="1"/>
          </p:cNvSpPr>
          <p:nvPr>
            <p:ph type="sldNum" sz="quarter" idx="5"/>
          </p:nvPr>
        </p:nvSpPr>
        <p:spPr/>
        <p:txBody>
          <a:bodyPr/>
          <a:lstStyle/>
          <a:p>
            <a:fld id="{86B1D3BF-7150-467F-8289-FC08C4CDACBA}" type="slidenum">
              <a:rPr lang="en-GB" smtClean="0"/>
              <a:t>15</a:t>
            </a:fld>
            <a:endParaRPr lang="en-GB"/>
          </a:p>
        </p:txBody>
      </p:sp>
    </p:spTree>
    <p:extLst>
      <p:ext uri="{BB962C8B-B14F-4D97-AF65-F5344CB8AC3E}">
        <p14:creationId xmlns:p14="http://schemas.microsoft.com/office/powerpoint/2010/main" val="74276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highlight>
                  <a:srgbClr val="FFFFFF"/>
                </a:highlight>
                <a:latin typeface="Google Sans"/>
              </a:rPr>
              <a:t>Individually, these approaches can answer different questions, so combining them can provide you with more in-depth findings.</a:t>
            </a:r>
          </a:p>
          <a:p>
            <a:endParaRPr lang="en-GB" b="0" i="0" dirty="0">
              <a:solidFill>
                <a:srgbClr val="1F1F1F"/>
              </a:solidFill>
              <a:effectLst/>
              <a:highlight>
                <a:srgbClr val="FFFFFF"/>
              </a:highlight>
              <a:latin typeface="Google Sans"/>
            </a:endParaRPr>
          </a:p>
        </p:txBody>
      </p:sp>
      <p:sp>
        <p:nvSpPr>
          <p:cNvPr id="4" name="Slide Number Placeholder 3"/>
          <p:cNvSpPr>
            <a:spLocks noGrp="1"/>
          </p:cNvSpPr>
          <p:nvPr>
            <p:ph type="sldNum" sz="quarter" idx="5"/>
          </p:nvPr>
        </p:nvSpPr>
        <p:spPr/>
        <p:txBody>
          <a:bodyPr/>
          <a:lstStyle/>
          <a:p>
            <a:fld id="{86B1D3BF-7150-467F-8289-FC08C4CDACBA}" type="slidenum">
              <a:rPr lang="en-GB" smtClean="0"/>
              <a:t>24</a:t>
            </a:fld>
            <a:endParaRPr lang="en-GB"/>
          </a:p>
        </p:txBody>
      </p:sp>
    </p:spTree>
    <p:extLst>
      <p:ext uri="{BB962C8B-B14F-4D97-AF65-F5344CB8AC3E}">
        <p14:creationId xmlns:p14="http://schemas.microsoft.com/office/powerpoint/2010/main" val="1646320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26</a:t>
            </a:fld>
            <a:endParaRPr lang="en-GB"/>
          </a:p>
        </p:txBody>
      </p:sp>
    </p:spTree>
    <p:extLst>
      <p:ext uri="{BB962C8B-B14F-4D97-AF65-F5344CB8AC3E}">
        <p14:creationId xmlns:p14="http://schemas.microsoft.com/office/powerpoint/2010/main" val="2653837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 – usually used in quantitative</a:t>
            </a:r>
          </a:p>
          <a:p>
            <a:endParaRPr lang="en-GB" dirty="0"/>
          </a:p>
          <a:p>
            <a:r>
              <a:rPr lang="en-GB" dirty="0"/>
              <a:t>NPS – usually used in </a:t>
            </a:r>
            <a:r>
              <a:rPr lang="en-GB" dirty="0" err="1"/>
              <a:t>qualaitive</a:t>
            </a:r>
            <a:r>
              <a:rPr lang="en-GB" dirty="0"/>
              <a:t> </a:t>
            </a:r>
          </a:p>
        </p:txBody>
      </p:sp>
      <p:sp>
        <p:nvSpPr>
          <p:cNvPr id="4" name="Slide Number Placeholder 3"/>
          <p:cNvSpPr>
            <a:spLocks noGrp="1"/>
          </p:cNvSpPr>
          <p:nvPr>
            <p:ph type="sldNum" sz="quarter" idx="5"/>
          </p:nvPr>
        </p:nvSpPr>
        <p:spPr/>
        <p:txBody>
          <a:bodyPr/>
          <a:lstStyle/>
          <a:p>
            <a:fld id="{86B1D3BF-7150-467F-8289-FC08C4CDACBA}" type="slidenum">
              <a:rPr lang="en-GB" smtClean="0"/>
              <a:t>28</a:t>
            </a:fld>
            <a:endParaRPr lang="en-GB"/>
          </a:p>
        </p:txBody>
      </p:sp>
    </p:spTree>
    <p:extLst>
      <p:ext uri="{BB962C8B-B14F-4D97-AF65-F5344CB8AC3E}">
        <p14:creationId xmlns:p14="http://schemas.microsoft.com/office/powerpoint/2010/main" val="537899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F80E8"/>
                </a:solidFill>
                <a:effectLst/>
                <a:highlight>
                  <a:srgbClr val="FFFFFF"/>
                </a:highlight>
                <a:latin typeface="Inter"/>
                <a:hlinkClick r:id="rId3"/>
              </a:rPr>
              <a:t>Probability sampling</a:t>
            </a:r>
            <a:r>
              <a:rPr lang="en-GB" b="0" i="0" dirty="0">
                <a:solidFill>
                  <a:srgbClr val="0D405F"/>
                </a:solidFill>
                <a:effectLst/>
                <a:highlight>
                  <a:srgbClr val="FFFFFF"/>
                </a:highlight>
                <a:latin typeface="Inter"/>
              </a:rPr>
              <a:t> means that every member of the population has a chance of being selected. It is mainly used in </a:t>
            </a:r>
            <a:r>
              <a:rPr lang="en-GB" b="0" i="0" u="none" strike="noStrike" dirty="0">
                <a:solidFill>
                  <a:srgbClr val="1F80E8"/>
                </a:solidFill>
                <a:effectLst/>
                <a:highlight>
                  <a:srgbClr val="FFFFFF"/>
                </a:highlight>
                <a:latin typeface="Inter"/>
                <a:hlinkClick r:id="rId4"/>
              </a:rPr>
              <a:t>quantitative research</a:t>
            </a:r>
            <a:r>
              <a:rPr lang="en-GB" b="0" i="0" dirty="0">
                <a:solidFill>
                  <a:srgbClr val="0D405F"/>
                </a:solidFill>
                <a:effectLst/>
                <a:highlight>
                  <a:srgbClr val="FFFFFF"/>
                </a:highlight>
                <a:latin typeface="Inter"/>
              </a:rPr>
              <a:t>. If you want to produce results that are representative of the whole population, probability sampling techniques are the most valid choice.</a:t>
            </a:r>
            <a:endParaRPr lang="en-GB" b="0" i="0" dirty="0">
              <a:solidFill>
                <a:srgbClr val="0D405F"/>
              </a:solidFill>
              <a:effectLst/>
              <a:latin typeface="Inter"/>
            </a:endParaRPr>
          </a:p>
          <a:p>
            <a:pPr algn="l"/>
            <a:endParaRPr lang="en-GB" b="0" i="0" dirty="0">
              <a:solidFill>
                <a:srgbClr val="0D405F"/>
              </a:solidFill>
              <a:effectLst/>
              <a:latin typeface="Inter"/>
            </a:endParaRPr>
          </a:p>
          <a:p>
            <a:pPr algn="l"/>
            <a:r>
              <a:rPr lang="en-GB" b="0" i="0" dirty="0">
                <a:solidFill>
                  <a:srgbClr val="0D405F"/>
                </a:solidFill>
                <a:effectLst/>
                <a:latin typeface="Inter"/>
              </a:rPr>
              <a:t>In a simple random sample, every member of the population has an equal chance of being selected. Your sampling frame should include the whole population.</a:t>
            </a:r>
          </a:p>
          <a:p>
            <a:pPr algn="l"/>
            <a:r>
              <a:rPr lang="en-GB" b="0" i="0" dirty="0">
                <a:solidFill>
                  <a:srgbClr val="0D405F"/>
                </a:solidFill>
                <a:effectLst/>
                <a:latin typeface="Inter"/>
              </a:rPr>
              <a:t>To conduct this type of sampling, you can use tools like random number generators or other techniques that are based entirely on chance.</a:t>
            </a:r>
          </a:p>
          <a:p>
            <a:endParaRPr lang="en-GB" dirty="0"/>
          </a:p>
          <a:p>
            <a:r>
              <a:rPr lang="en-GB" b="0" i="0" dirty="0">
                <a:solidFill>
                  <a:srgbClr val="0D405F"/>
                </a:solidFill>
                <a:effectLst/>
                <a:highlight>
                  <a:srgbClr val="FFFFFF"/>
                </a:highlight>
                <a:latin typeface="Inter"/>
              </a:rPr>
              <a:t>Systematic sampling is similar to simple random sampling, but it is usually slightly easier to conduct. Every member of the population is listed with a number, but instead of randomly generating numbers, individuals are chosen at regular intervals.</a:t>
            </a:r>
          </a:p>
          <a:p>
            <a:endParaRPr lang="en-GB" b="0" i="0" dirty="0">
              <a:solidFill>
                <a:srgbClr val="0D405F"/>
              </a:solidFill>
              <a:effectLst/>
              <a:highlight>
                <a:srgbClr val="FFFFFF"/>
              </a:highlight>
              <a:latin typeface="Inter"/>
            </a:endParaRPr>
          </a:p>
          <a:p>
            <a:pPr algn="l"/>
            <a:r>
              <a:rPr lang="en-GB" b="0" i="0" dirty="0">
                <a:solidFill>
                  <a:srgbClr val="0D405F"/>
                </a:solidFill>
                <a:effectLst/>
                <a:latin typeface="Inter"/>
              </a:rPr>
              <a:t>Stratified sampling involves dividing the population into subpopulations that may differ in important ways. It allows you draw more precise conclusions by ensuring that every subgroup is properly represented in the sample.</a:t>
            </a:r>
          </a:p>
          <a:p>
            <a:pPr algn="l"/>
            <a:r>
              <a:rPr lang="en-GB" b="0" i="0" dirty="0">
                <a:solidFill>
                  <a:srgbClr val="0D405F"/>
                </a:solidFill>
                <a:effectLst/>
                <a:latin typeface="Inter"/>
              </a:rPr>
              <a:t>To use this sampling method, you divide the population into subgroups (called strata) based on the relevant characteristic (e.g., gender identity, age range, income bracket, job role).</a:t>
            </a:r>
          </a:p>
          <a:p>
            <a:pPr algn="l"/>
            <a:r>
              <a:rPr lang="en-GB" b="0" i="0" dirty="0">
                <a:solidFill>
                  <a:srgbClr val="0D405F"/>
                </a:solidFill>
                <a:effectLst/>
                <a:latin typeface="Inter"/>
              </a:rPr>
              <a:t>Based on the overall proportions of the population, you calculate how many people should be sampled from each subgroup. Then you use random or </a:t>
            </a:r>
            <a:r>
              <a:rPr lang="en-GB" b="0" i="0" u="none" strike="noStrike" dirty="0">
                <a:solidFill>
                  <a:srgbClr val="1F80E8"/>
                </a:solidFill>
                <a:effectLst/>
                <a:latin typeface="Inter"/>
                <a:hlinkClick r:id="rId5"/>
              </a:rPr>
              <a:t>systematic sampling</a:t>
            </a:r>
            <a:r>
              <a:rPr lang="en-GB" b="0" i="0" dirty="0">
                <a:solidFill>
                  <a:srgbClr val="0D405F"/>
                </a:solidFill>
                <a:effectLst/>
                <a:latin typeface="Inter"/>
              </a:rPr>
              <a:t> to select a sample from each subgroup.</a:t>
            </a:r>
          </a:p>
          <a:p>
            <a:endParaRPr lang="en-GB" b="0" i="0" dirty="0">
              <a:solidFill>
                <a:srgbClr val="0D405F"/>
              </a:solidFill>
              <a:effectLst/>
              <a:highlight>
                <a:srgbClr val="FFFFFF"/>
              </a:highlight>
              <a:latin typeface="Inter"/>
            </a:endParaRPr>
          </a:p>
          <a:p>
            <a:r>
              <a:rPr lang="en-GB" b="0" i="0" dirty="0">
                <a:solidFill>
                  <a:srgbClr val="0D405F"/>
                </a:solidFill>
                <a:effectLst/>
                <a:highlight>
                  <a:srgbClr val="FFFFFF"/>
                </a:highlight>
                <a:latin typeface="Inter"/>
              </a:rPr>
              <a:t>Cluster sampling also involves dividing the population into subgroups, but each subgroup should have similar characteristics to the whole sample. Instead of sampling individuals from each subgroup, you randomly select entire subgroups.</a:t>
            </a:r>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29</a:t>
            </a:fld>
            <a:endParaRPr lang="en-GB"/>
          </a:p>
        </p:txBody>
      </p:sp>
    </p:spTree>
    <p:extLst>
      <p:ext uri="{BB962C8B-B14F-4D97-AF65-F5344CB8AC3E}">
        <p14:creationId xmlns:p14="http://schemas.microsoft.com/office/powerpoint/2010/main" val="1506330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405F"/>
                </a:solidFill>
                <a:effectLst/>
                <a:highlight>
                  <a:srgbClr val="FFFFFF"/>
                </a:highlight>
                <a:latin typeface="Inter"/>
              </a:rPr>
              <a:t>Non-probability sampling techniques are often used in </a:t>
            </a:r>
            <a:r>
              <a:rPr lang="en-GB" b="0" i="0" u="none" strike="noStrike" dirty="0">
                <a:solidFill>
                  <a:srgbClr val="1F80E8"/>
                </a:solidFill>
                <a:effectLst/>
                <a:highlight>
                  <a:srgbClr val="FFFFFF"/>
                </a:highlight>
                <a:latin typeface="Inter"/>
                <a:hlinkClick r:id="rId3"/>
              </a:rPr>
              <a:t>exploratory</a:t>
            </a:r>
            <a:r>
              <a:rPr lang="en-GB" b="0" i="0" dirty="0">
                <a:solidFill>
                  <a:srgbClr val="0D405F"/>
                </a:solidFill>
                <a:effectLst/>
                <a:highlight>
                  <a:srgbClr val="FFFFFF"/>
                </a:highlight>
                <a:latin typeface="Inter"/>
              </a:rPr>
              <a:t> and </a:t>
            </a:r>
            <a:r>
              <a:rPr lang="en-GB" b="0" i="0" u="none" strike="noStrike" dirty="0">
                <a:solidFill>
                  <a:srgbClr val="1F80E8"/>
                </a:solidFill>
                <a:effectLst/>
                <a:highlight>
                  <a:srgbClr val="FFFFFF"/>
                </a:highlight>
                <a:latin typeface="Inter"/>
                <a:hlinkClick r:id="rId4"/>
              </a:rPr>
              <a:t>qualitative research</a:t>
            </a:r>
            <a:r>
              <a:rPr lang="en-GB" b="0" i="0" dirty="0">
                <a:solidFill>
                  <a:srgbClr val="0D405F"/>
                </a:solidFill>
                <a:effectLst/>
                <a:highlight>
                  <a:srgbClr val="FFFFFF"/>
                </a:highlight>
                <a:latin typeface="Inter"/>
              </a:rPr>
              <a:t>. In these types of research, the aim is not to test a</a:t>
            </a:r>
            <a:r>
              <a:rPr lang="en-GB" b="0" i="0" u="none" strike="noStrike" dirty="0">
                <a:solidFill>
                  <a:srgbClr val="1F80E8"/>
                </a:solidFill>
                <a:effectLst/>
                <a:highlight>
                  <a:srgbClr val="FFFFFF"/>
                </a:highlight>
                <a:latin typeface="Inter"/>
                <a:hlinkClick r:id="rId5"/>
              </a:rPr>
              <a:t> hypothesis</a:t>
            </a:r>
            <a:r>
              <a:rPr lang="en-GB" b="0" i="0" dirty="0">
                <a:solidFill>
                  <a:srgbClr val="0D405F"/>
                </a:solidFill>
                <a:effectLst/>
                <a:highlight>
                  <a:srgbClr val="FFFFFF"/>
                </a:highlight>
                <a:latin typeface="Inter"/>
              </a:rPr>
              <a:t> about a broad population, but to develop an initial understanding of a small or under-researched population.</a:t>
            </a:r>
          </a:p>
          <a:p>
            <a:endParaRPr lang="en-GB" b="0" i="0" dirty="0">
              <a:solidFill>
                <a:srgbClr val="0D405F"/>
              </a:solidFill>
              <a:effectLst/>
              <a:highlight>
                <a:srgbClr val="FFFFFF"/>
              </a:highlight>
              <a:latin typeface="Inter"/>
            </a:endParaRPr>
          </a:p>
          <a:p>
            <a:pPr algn="l"/>
            <a:r>
              <a:rPr lang="en-GB" b="0" i="0" dirty="0">
                <a:solidFill>
                  <a:srgbClr val="0D405F"/>
                </a:solidFill>
                <a:effectLst/>
                <a:latin typeface="Inter"/>
              </a:rPr>
              <a:t>A convenience sample simply includes the individuals who happen to be most accessible to the researcher.</a:t>
            </a:r>
          </a:p>
          <a:p>
            <a:pPr algn="l"/>
            <a:r>
              <a:rPr lang="en-GB" b="0" i="0" dirty="0">
                <a:solidFill>
                  <a:srgbClr val="0D405F"/>
                </a:solidFill>
                <a:effectLst/>
                <a:latin typeface="Inter"/>
              </a:rPr>
              <a:t>This is an easy and inexpensive way to gather initial data, but there is no way to tell if the sample is representative of the population, so it can’t produce </a:t>
            </a:r>
            <a:r>
              <a:rPr lang="en-GB" b="0" i="0" u="none" strike="noStrike" dirty="0">
                <a:solidFill>
                  <a:srgbClr val="1F80E8"/>
                </a:solidFill>
                <a:effectLst/>
                <a:latin typeface="Inter"/>
                <a:hlinkClick r:id="rId6"/>
              </a:rPr>
              <a:t>generalizable</a:t>
            </a:r>
            <a:r>
              <a:rPr lang="en-GB" b="0" i="0" dirty="0">
                <a:solidFill>
                  <a:srgbClr val="0D405F"/>
                </a:solidFill>
                <a:effectLst/>
                <a:latin typeface="Inter"/>
              </a:rPr>
              <a:t> results. Convenience samples are at risk for both </a:t>
            </a:r>
            <a:r>
              <a:rPr lang="en-GB" b="0" i="0" u="none" strike="noStrike" dirty="0">
                <a:solidFill>
                  <a:srgbClr val="1F80E8"/>
                </a:solidFill>
                <a:effectLst/>
                <a:latin typeface="Inter"/>
                <a:hlinkClick r:id="rId7"/>
              </a:rPr>
              <a:t>sampling bias</a:t>
            </a:r>
            <a:r>
              <a:rPr lang="en-GB" b="0" i="0" dirty="0">
                <a:solidFill>
                  <a:srgbClr val="0D405F"/>
                </a:solidFill>
                <a:effectLst/>
                <a:latin typeface="Inter"/>
              </a:rPr>
              <a:t> and </a:t>
            </a:r>
            <a:r>
              <a:rPr lang="en-GB" b="0" i="0" u="none" strike="noStrike" dirty="0">
                <a:solidFill>
                  <a:srgbClr val="1F80E8"/>
                </a:solidFill>
                <a:effectLst/>
                <a:latin typeface="Inter"/>
                <a:hlinkClick r:id="rId8"/>
              </a:rPr>
              <a:t>selection bias</a:t>
            </a:r>
            <a:r>
              <a:rPr lang="en-GB" b="0" i="0" dirty="0">
                <a:solidFill>
                  <a:srgbClr val="0D405F"/>
                </a:solidFill>
                <a:effectLst/>
                <a:latin typeface="Inter"/>
              </a:rPr>
              <a:t>.</a:t>
            </a:r>
          </a:p>
          <a:p>
            <a:endParaRPr lang="en-GB" b="0" i="0" dirty="0">
              <a:solidFill>
                <a:srgbClr val="0D405F"/>
              </a:solidFill>
              <a:effectLst/>
              <a:highlight>
                <a:srgbClr val="FFFFFF"/>
              </a:highlight>
              <a:latin typeface="Inter"/>
            </a:endParaRPr>
          </a:p>
          <a:p>
            <a:pPr algn="l"/>
            <a:r>
              <a:rPr lang="en-GB" b="0" i="0" dirty="0">
                <a:solidFill>
                  <a:srgbClr val="0D405F"/>
                </a:solidFill>
                <a:effectLst/>
                <a:latin typeface="Inter"/>
              </a:rPr>
              <a:t>Similar to a convenience sample, a voluntary response sample is mainly based on ease of access. Instead of the researcher choosing participants and directly contacting them, people volunteer themselves (e.g. by responding to a public online survey).</a:t>
            </a:r>
          </a:p>
          <a:p>
            <a:pPr algn="l"/>
            <a:r>
              <a:rPr lang="en-GB" b="0" i="0" dirty="0">
                <a:solidFill>
                  <a:srgbClr val="0D405F"/>
                </a:solidFill>
                <a:effectLst/>
                <a:latin typeface="Inter"/>
              </a:rPr>
              <a:t>Voluntary response samples are always at least somewhat </a:t>
            </a:r>
            <a:r>
              <a:rPr lang="en-GB" b="0" i="0" u="none" strike="noStrike" dirty="0">
                <a:solidFill>
                  <a:srgbClr val="1F80E8"/>
                </a:solidFill>
                <a:effectLst/>
                <a:latin typeface="Inter"/>
                <a:hlinkClick r:id="rId9"/>
              </a:rPr>
              <a:t>biased</a:t>
            </a:r>
            <a:r>
              <a:rPr lang="en-GB" b="0" i="0" dirty="0">
                <a:solidFill>
                  <a:srgbClr val="0D405F"/>
                </a:solidFill>
                <a:effectLst/>
                <a:latin typeface="Inter"/>
              </a:rPr>
              <a:t>, as some people will inherently be more likely to volunteer than others, leading to </a:t>
            </a:r>
            <a:r>
              <a:rPr lang="en-GB" b="0" i="0" u="none" strike="noStrike" dirty="0">
                <a:solidFill>
                  <a:srgbClr val="1F80E8"/>
                </a:solidFill>
                <a:effectLst/>
                <a:latin typeface="Inter"/>
                <a:hlinkClick r:id="rId10"/>
              </a:rPr>
              <a:t>self-selection bias</a:t>
            </a:r>
            <a:r>
              <a:rPr lang="en-GB" b="0" i="0" dirty="0">
                <a:solidFill>
                  <a:srgbClr val="0D405F"/>
                </a:solidFill>
                <a:effectLst/>
                <a:latin typeface="Inter"/>
              </a:rPr>
              <a:t>.</a:t>
            </a:r>
          </a:p>
          <a:p>
            <a:endParaRPr lang="en-GB" b="0" i="0" dirty="0">
              <a:solidFill>
                <a:srgbClr val="0D405F"/>
              </a:solidFill>
              <a:effectLst/>
              <a:highlight>
                <a:srgbClr val="FFFFFF"/>
              </a:highlight>
              <a:latin typeface="Inter"/>
            </a:endParaRPr>
          </a:p>
          <a:p>
            <a:pPr algn="l"/>
            <a:r>
              <a:rPr lang="en-GB" b="1" i="0" dirty="0">
                <a:solidFill>
                  <a:srgbClr val="1B2B68"/>
                </a:solidFill>
                <a:effectLst/>
                <a:latin typeface="Gilmer"/>
              </a:rPr>
              <a:t>. </a:t>
            </a:r>
            <a:r>
              <a:rPr lang="en-GB" b="1" i="0" u="none" strike="noStrike" dirty="0">
                <a:solidFill>
                  <a:srgbClr val="1F80E8"/>
                </a:solidFill>
                <a:effectLst/>
                <a:latin typeface="Gilmer"/>
                <a:hlinkClick r:id="rId11"/>
              </a:rPr>
              <a:t>Purposive sampling</a:t>
            </a:r>
            <a:endParaRPr lang="en-GB" b="1" i="0" dirty="0">
              <a:solidFill>
                <a:srgbClr val="1B2B68"/>
              </a:solidFill>
              <a:effectLst/>
              <a:latin typeface="Gilmer"/>
            </a:endParaRPr>
          </a:p>
          <a:p>
            <a:pPr algn="l"/>
            <a:r>
              <a:rPr lang="en-GB" b="0" i="0" dirty="0">
                <a:solidFill>
                  <a:srgbClr val="0D405F"/>
                </a:solidFill>
                <a:effectLst/>
                <a:latin typeface="Inter"/>
              </a:rPr>
              <a:t>This type of sampling, also known as judgement sampling, involves the researcher using their expertise to select a sample that is most useful to the purposes of the research.</a:t>
            </a:r>
          </a:p>
          <a:p>
            <a:pPr algn="l"/>
            <a:r>
              <a:rPr lang="en-GB" b="0" i="0" dirty="0">
                <a:solidFill>
                  <a:srgbClr val="0D405F"/>
                </a:solidFill>
                <a:effectLst/>
                <a:latin typeface="Inter"/>
              </a:rPr>
              <a:t>It is often used in </a:t>
            </a:r>
            <a:r>
              <a:rPr lang="en-GB" b="0" i="0" u="none" strike="noStrike" dirty="0">
                <a:solidFill>
                  <a:srgbClr val="1F80E8"/>
                </a:solidFill>
                <a:effectLst/>
                <a:latin typeface="Inter"/>
                <a:hlinkClick r:id="rId4"/>
              </a:rPr>
              <a:t>qualitative research</a:t>
            </a:r>
            <a:r>
              <a:rPr lang="en-GB" b="0" i="0" dirty="0">
                <a:solidFill>
                  <a:srgbClr val="0D405F"/>
                </a:solidFill>
                <a:effectLst/>
                <a:latin typeface="Inter"/>
              </a:rPr>
              <a:t>, where the researcher wants to gain detailed knowledge about a specific phenomenon rather than make statistical inferences, or where the population is very small and specific.</a:t>
            </a:r>
          </a:p>
          <a:p>
            <a:endParaRPr lang="en-GB" b="0" i="0" dirty="0">
              <a:solidFill>
                <a:srgbClr val="0D405F"/>
              </a:solidFill>
              <a:effectLst/>
              <a:highlight>
                <a:srgbClr val="FFFFFF"/>
              </a:highlight>
              <a:latin typeface="Inter"/>
            </a:endParaRPr>
          </a:p>
          <a:p>
            <a:r>
              <a:rPr lang="en-GB" b="0" i="0" dirty="0">
                <a:solidFill>
                  <a:srgbClr val="0D405F"/>
                </a:solidFill>
                <a:effectLst/>
                <a:highlight>
                  <a:srgbClr val="FFFFFF"/>
                </a:highlight>
                <a:latin typeface="Inter"/>
              </a:rPr>
              <a:t>If the population is hard to access, snowball sampling can be used to recruit participants via other participants. The number of people you have access to “snowballs” as you get in contact with more people. The downside here is also representativeness, as you have no way of knowing how representative your sample is due to the reliance on participants recruiting others. This can lead to </a:t>
            </a:r>
            <a:r>
              <a:rPr lang="en-GB" b="0" i="0" u="none" strike="noStrike" dirty="0">
                <a:solidFill>
                  <a:srgbClr val="1F80E8"/>
                </a:solidFill>
                <a:effectLst/>
                <a:highlight>
                  <a:srgbClr val="FFFFFF"/>
                </a:highlight>
                <a:latin typeface="Inter"/>
                <a:hlinkClick r:id="rId7"/>
              </a:rPr>
              <a:t>sampling bias</a:t>
            </a:r>
            <a:r>
              <a:rPr lang="en-GB" b="0" i="0" dirty="0">
                <a:solidFill>
                  <a:srgbClr val="0D405F"/>
                </a:solidFill>
                <a:effectLst/>
                <a:highlight>
                  <a:srgbClr val="FFFFFF"/>
                </a:highlight>
                <a:latin typeface="Inter"/>
              </a:rPr>
              <a:t>.</a:t>
            </a:r>
          </a:p>
          <a:p>
            <a:endParaRPr lang="en-GB" b="0" i="0" dirty="0">
              <a:solidFill>
                <a:srgbClr val="0D405F"/>
              </a:solidFill>
              <a:effectLst/>
              <a:highlight>
                <a:srgbClr val="FFFFFF"/>
              </a:highlight>
              <a:latin typeface="Inter"/>
            </a:endParaRPr>
          </a:p>
          <a:p>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30</a:t>
            </a:fld>
            <a:endParaRPr lang="en-GB"/>
          </a:p>
        </p:txBody>
      </p:sp>
    </p:spTree>
    <p:extLst>
      <p:ext uri="{BB962C8B-B14F-4D97-AF65-F5344CB8AC3E}">
        <p14:creationId xmlns:p14="http://schemas.microsoft.com/office/powerpoint/2010/main" val="3322843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highlight>
                  <a:srgbClr val="FFFFFF"/>
                </a:highlight>
                <a:latin typeface="Cambria" panose="02040503050406030204" pitchFamily="18" charset="0"/>
              </a:rPr>
              <a:t>When assessing factual knowledge, it is important to include “Don’t know” as one of the responses as not all respondents may know the answer to the question. By not providing the option, the researcher is “forcing” the respondent to make a choice by guessing.</a:t>
            </a:r>
          </a:p>
          <a:p>
            <a:endParaRPr lang="en-GB" b="0" i="0" dirty="0">
              <a:solidFill>
                <a:srgbClr val="212121"/>
              </a:solidFill>
              <a:effectLst/>
              <a:highlight>
                <a:srgbClr val="FFFFFF"/>
              </a:highlight>
              <a:latin typeface="Cambria" panose="02040503050406030204" pitchFamily="18" charset="0"/>
            </a:endParaRPr>
          </a:p>
          <a:p>
            <a:endParaRPr lang="en-GB" b="0" i="0" dirty="0">
              <a:solidFill>
                <a:srgbClr val="212121"/>
              </a:solidFill>
              <a:effectLst/>
              <a:highlight>
                <a:srgbClr val="FFFFFF"/>
              </a:highlight>
              <a:latin typeface="Cambria" panose="02040503050406030204" pitchFamily="18" charset="0"/>
            </a:endParaRPr>
          </a:p>
          <a:p>
            <a:r>
              <a:rPr lang="en-GB" b="0" i="0" dirty="0">
                <a:solidFill>
                  <a:srgbClr val="212121"/>
                </a:solidFill>
                <a:effectLst/>
                <a:highlight>
                  <a:srgbClr val="FFFFFF"/>
                </a:highlight>
                <a:latin typeface="Cambria" panose="02040503050406030204" pitchFamily="18" charset="0"/>
              </a:rPr>
              <a:t> It provides a measure of strength for a particular attitude or belief. It is possible to calculate mean scores for any given responses to statements (item scores)</a:t>
            </a:r>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36</a:t>
            </a:fld>
            <a:endParaRPr lang="en-GB"/>
          </a:p>
        </p:txBody>
      </p:sp>
    </p:spTree>
    <p:extLst>
      <p:ext uri="{BB962C8B-B14F-4D97-AF65-F5344CB8AC3E}">
        <p14:creationId xmlns:p14="http://schemas.microsoft.com/office/powerpoint/2010/main" val="112120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highlight>
                  <a:srgbClr val="FFFFFF"/>
                </a:highlight>
                <a:latin typeface="Google Sans"/>
              </a:rPr>
              <a:t>If a question isn't straightforward enough, respondents may struggle to interpret it accurately. Is the question clear enough? Can it be more specific?</a:t>
            </a:r>
          </a:p>
          <a:p>
            <a:endParaRPr lang="en-GB" b="0" i="0" dirty="0">
              <a:solidFill>
                <a:srgbClr val="474747"/>
              </a:solidFill>
              <a:effectLst/>
              <a:highlight>
                <a:srgbClr val="FFFFFF"/>
              </a:highlight>
              <a:latin typeface="Google Sans"/>
            </a:endParaRPr>
          </a:p>
          <a:p>
            <a:endParaRPr lang="en-GB" b="0" i="0" dirty="0">
              <a:solidFill>
                <a:srgbClr val="474747"/>
              </a:solidFill>
              <a:effectLst/>
              <a:highlight>
                <a:srgbClr val="FFFFFF"/>
              </a:highlight>
              <a:latin typeface="Google Sans"/>
            </a:endParaRPr>
          </a:p>
          <a:p>
            <a:r>
              <a:rPr lang="en-GB" b="0" i="0" dirty="0">
                <a:solidFill>
                  <a:srgbClr val="212121"/>
                </a:solidFill>
                <a:effectLst/>
                <a:highlight>
                  <a:srgbClr val="FFFFFF"/>
                </a:highlight>
                <a:latin typeface="Cambria" panose="02040503050406030204" pitchFamily="18" charset="0"/>
              </a:rPr>
              <a:t>Another common mistake is asking a “double-barrelled” question. Avoid asking two things in one question (</a:t>
            </a:r>
            <a:r>
              <a:rPr lang="en-GB" b="0" i="0" u="sng" dirty="0">
                <a:solidFill>
                  <a:srgbClr val="376FAA"/>
                </a:solidFill>
                <a:effectLst/>
                <a:highlight>
                  <a:srgbClr val="FFFFFF"/>
                </a:highlight>
                <a:latin typeface="Cambria" panose="02040503050406030204" pitchFamily="18" charset="0"/>
                <a:hlinkClick r:id="rId3"/>
              </a:rPr>
              <a:t>Table 1e</a:t>
            </a:r>
            <a:r>
              <a:rPr lang="en-GB" b="0" i="0" dirty="0">
                <a:solidFill>
                  <a:srgbClr val="212121"/>
                </a:solidFill>
                <a:effectLst/>
                <a:highlight>
                  <a:srgbClr val="FFFFFF"/>
                </a:highlight>
                <a:latin typeface="Cambria" panose="02040503050406030204" pitchFamily="18" charset="0"/>
              </a:rPr>
              <a:t>) This will lead to difficulty in interpreting the responses when analysing the data.</a:t>
            </a:r>
          </a:p>
          <a:p>
            <a:endParaRPr lang="en-GB" b="0" i="0" dirty="0">
              <a:solidFill>
                <a:srgbClr val="212121"/>
              </a:solidFill>
              <a:effectLst/>
              <a:highlight>
                <a:srgbClr val="FFFFFF"/>
              </a:highlight>
              <a:latin typeface="Cambria" panose="02040503050406030204" pitchFamily="18" charset="0"/>
            </a:endParaRPr>
          </a:p>
          <a:p>
            <a:r>
              <a:rPr lang="en-GB" b="0" i="0" dirty="0">
                <a:solidFill>
                  <a:srgbClr val="212121"/>
                </a:solidFill>
                <a:effectLst/>
                <a:highlight>
                  <a:srgbClr val="FFFFFF"/>
                </a:highlight>
                <a:latin typeface="Cambria" panose="02040503050406030204" pitchFamily="18" charset="0"/>
              </a:rPr>
              <a:t>PB – questions that could embarrass or force respondents into giving a false answer. </a:t>
            </a:r>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37</a:t>
            </a:fld>
            <a:endParaRPr lang="en-GB"/>
          </a:p>
        </p:txBody>
      </p:sp>
    </p:spTree>
    <p:extLst>
      <p:ext uri="{BB962C8B-B14F-4D97-AF65-F5344CB8AC3E}">
        <p14:creationId xmlns:p14="http://schemas.microsoft.com/office/powerpoint/2010/main" val="2771551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what the research is, who is conducting it, what will happen to the results and how long the questionnaire will take to complete. A short sentence to conclude, thanking the respondents for taking part. </a:t>
            </a:r>
          </a:p>
          <a:p>
            <a:endParaRPr lang="en-GB" dirty="0"/>
          </a:p>
          <a:p>
            <a:r>
              <a:rPr lang="en-GB" dirty="0"/>
              <a:t>avoid technical words and jargon and don’t use words that have multiple meanings.</a:t>
            </a:r>
          </a:p>
          <a:p>
            <a:endParaRPr lang="en-GB" dirty="0"/>
          </a:p>
          <a:p>
            <a:r>
              <a:rPr lang="en-GB" dirty="0"/>
              <a:t>Provide all possible responses in a closed question and consider all alternatives. Make sure that all frequencies and/or time-frames are supplied, if you are using them. Include a ‘don’t know/not applicable’ response so that respondents are not forced into an answer when they do not, or cannot, have an answer.</a:t>
            </a:r>
          </a:p>
        </p:txBody>
      </p:sp>
      <p:sp>
        <p:nvSpPr>
          <p:cNvPr id="4" name="Slide Number Placeholder 3"/>
          <p:cNvSpPr>
            <a:spLocks noGrp="1"/>
          </p:cNvSpPr>
          <p:nvPr>
            <p:ph type="sldNum" sz="quarter" idx="5"/>
          </p:nvPr>
        </p:nvSpPr>
        <p:spPr/>
        <p:txBody>
          <a:bodyPr/>
          <a:lstStyle/>
          <a:p>
            <a:fld id="{86B1D3BF-7150-467F-8289-FC08C4CDACBA}" type="slidenum">
              <a:rPr lang="en-GB" smtClean="0"/>
              <a:t>45</a:t>
            </a:fld>
            <a:endParaRPr lang="en-GB"/>
          </a:p>
        </p:txBody>
      </p:sp>
    </p:spTree>
    <p:extLst>
      <p:ext uri="{BB962C8B-B14F-4D97-AF65-F5344CB8AC3E}">
        <p14:creationId xmlns:p14="http://schemas.microsoft.com/office/powerpoint/2010/main" val="247514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B1D3BF-7150-467F-8289-FC08C4CDACBA}" type="slidenum">
              <a:rPr lang="en-GB" smtClean="0"/>
              <a:t>49</a:t>
            </a:fld>
            <a:endParaRPr lang="en-GB"/>
          </a:p>
        </p:txBody>
      </p:sp>
    </p:spTree>
    <p:extLst>
      <p:ext uri="{BB962C8B-B14F-4D97-AF65-F5344CB8AC3E}">
        <p14:creationId xmlns:p14="http://schemas.microsoft.com/office/powerpoint/2010/main" val="39640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12/03/2025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3/12/2025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3693084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4359-0373-6469-482B-E55B81532C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5C4A640-3138-1383-9753-313BE3AD1A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087C3D-710B-96F8-7E03-4206A4520060}"/>
              </a:ext>
            </a:extLst>
          </p:cNvPr>
          <p:cNvSpPr>
            <a:spLocks noGrp="1"/>
          </p:cNvSpPr>
          <p:nvPr>
            <p:ph type="dt" sz="half" idx="10"/>
          </p:nvPr>
        </p:nvSpPr>
        <p:spPr/>
        <p:txBody>
          <a:bodyPr/>
          <a:lstStyle/>
          <a:p>
            <a:fld id="{86A7759D-7F18-4387-95AA-D745744249D3}" type="datetimeFigureOut">
              <a:rPr lang="en-GB" smtClean="0"/>
              <a:t>12/03/2025</a:t>
            </a:fld>
            <a:endParaRPr lang="en-GB"/>
          </a:p>
        </p:txBody>
      </p:sp>
      <p:sp>
        <p:nvSpPr>
          <p:cNvPr id="5" name="Footer Placeholder 4">
            <a:extLst>
              <a:ext uri="{FF2B5EF4-FFF2-40B4-BE49-F238E27FC236}">
                <a16:creationId xmlns:a16="http://schemas.microsoft.com/office/drawing/2014/main" id="{1A293F61-3ABA-479E-132D-69BD89337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C2A867-2706-BD06-7AAA-E0040562730C}"/>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1969897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12/03/2025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8" r:id="rId3"/>
    <p:sldLayoutId id="214748369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7.xml"/><Relationship Id="rId5" Type="http://schemas.openxmlformats.org/officeDocument/2006/relationships/image" Target="../media/image33.svg"/><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hyperlink" Target="https://www.um.edu.mt/library/oar/bitstream/123456789/120261/1/2318EDUEDU500100010788_1.PDF" TargetMode="External"/><Relationship Id="rId2" Type="http://schemas.openxmlformats.org/officeDocument/2006/relationships/hyperlink" Target="https://www.mdpi.com/2227-7102/10/11/311" TargetMode="External"/><Relationship Id="rId1" Type="http://schemas.openxmlformats.org/officeDocument/2006/relationships/slideLayout" Target="../slideLayouts/slideLayout17.xml"/><Relationship Id="rId5" Type="http://schemas.openxmlformats.org/officeDocument/2006/relationships/hyperlink" Target="https://www.thelancet.com/journals/eclinm/article/PIIS2589-5370(18)30060-9/fulltext?ref=tippinsights.com" TargetMode="External"/><Relationship Id="rId4" Type="http://schemas.openxmlformats.org/officeDocument/2006/relationships/hyperlink" Target="https://www.tandfonline.com/doi/full/10.1080/13603116.2021.1889052"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2" Type="http://schemas.openxmlformats.org/officeDocument/2006/relationships/hyperlink" Target="https://files.eric.ed.gov/fulltext/EJ1103224.pdf" TargetMode="External"/><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3" Type="http://schemas.openxmlformats.org/officeDocument/2006/relationships/hyperlink" Target="https://www.tandfonline.com/doi/epdf/10.1080/09518390902736512?needAccess=true" TargetMode="External"/><Relationship Id="rId2" Type="http://schemas.openxmlformats.org/officeDocument/2006/relationships/notesSlide" Target="../notesSlides/notesSlide16.xml"/><Relationship Id="rId1" Type="http://schemas.openxmlformats.org/officeDocument/2006/relationships/slideLayout" Target="../slideLayouts/slideLayout17.xml"/><Relationship Id="rId6" Type="http://schemas.openxmlformats.org/officeDocument/2006/relationships/hyperlink" Target="https://clutejournals.com/index.php/JBER/article/view/2532/2578" TargetMode="External"/><Relationship Id="rId5" Type="http://schemas.openxmlformats.org/officeDocument/2006/relationships/hyperlink" Target="https://www.ncbi.nlm.nih.gov/books/NBK470395/" TargetMode="External"/><Relationship Id="rId4" Type="http://schemas.openxmlformats.org/officeDocument/2006/relationships/hyperlink" Target="https://ebookcentral.proquest.com/lib/trinity/detail.action?docID=47636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2204E-C7C6-480F-0A59-C82C812D9E8F}"/>
              </a:ext>
            </a:extLst>
          </p:cNvPr>
          <p:cNvSpPr>
            <a:spLocks noGrp="1"/>
          </p:cNvSpPr>
          <p:nvPr>
            <p:ph type="ctrTitle"/>
          </p:nvPr>
        </p:nvSpPr>
        <p:spPr>
          <a:xfrm>
            <a:off x="1285241" y="1008993"/>
            <a:ext cx="9231410" cy="3542045"/>
          </a:xfrm>
        </p:spPr>
        <p:txBody>
          <a:bodyPr anchor="b">
            <a:normAutofit/>
          </a:bodyPr>
          <a:lstStyle/>
          <a:p>
            <a:r>
              <a:rPr lang="en-GB" sz="11500" dirty="0"/>
              <a:t>Choosing a  Research Topic</a:t>
            </a:r>
          </a:p>
        </p:txBody>
      </p:sp>
      <p:sp>
        <p:nvSpPr>
          <p:cNvPr id="3" name="Subtitle 2">
            <a:extLst>
              <a:ext uri="{FF2B5EF4-FFF2-40B4-BE49-F238E27FC236}">
                <a16:creationId xmlns:a16="http://schemas.microsoft.com/office/drawing/2014/main" id="{3200719C-F261-77F7-A10A-001CBB722166}"/>
              </a:ext>
            </a:extLst>
          </p:cNvPr>
          <p:cNvSpPr>
            <a:spLocks noGrp="1"/>
          </p:cNvSpPr>
          <p:nvPr>
            <p:ph type="subTitle" idx="1"/>
          </p:nvPr>
        </p:nvSpPr>
        <p:spPr>
          <a:xfrm>
            <a:off x="1285241" y="4582814"/>
            <a:ext cx="7132335" cy="1312657"/>
          </a:xfrm>
        </p:spPr>
        <p:txBody>
          <a:bodyPr anchor="t">
            <a:normAutofit/>
          </a:bodyPr>
          <a:lstStyle/>
          <a:p>
            <a:pPr algn="l"/>
            <a:r>
              <a:rPr lang="en-GB" dirty="0"/>
              <a:t>ECES5020, ECYW 5001, ECSO 5006</a:t>
            </a:r>
          </a:p>
        </p:txBody>
      </p:sp>
    </p:spTree>
    <p:extLst>
      <p:ext uri="{BB962C8B-B14F-4D97-AF65-F5344CB8AC3E}">
        <p14:creationId xmlns:p14="http://schemas.microsoft.com/office/powerpoint/2010/main" val="468668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49623-D3A2-DFB8-D13E-D0674489067C}"/>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Learning outcomes:</a:t>
            </a:r>
          </a:p>
        </p:txBody>
      </p:sp>
      <p:graphicFrame>
        <p:nvGraphicFramePr>
          <p:cNvPr id="23" name="Content Placeholder 2">
            <a:extLst>
              <a:ext uri="{FF2B5EF4-FFF2-40B4-BE49-F238E27FC236}">
                <a16:creationId xmlns:a16="http://schemas.microsoft.com/office/drawing/2014/main" id="{9F770B2B-FC0F-3AD7-8741-D6FD8A13D00B}"/>
              </a:ext>
            </a:extLst>
          </p:cNvPr>
          <p:cNvGraphicFramePr>
            <a:graphicFrameLocks noGrp="1"/>
          </p:cNvGraphicFramePr>
          <p:nvPr>
            <p:ph idx="1"/>
            <p:extLst>
              <p:ext uri="{D42A27DB-BD31-4B8C-83A1-F6EECF244321}">
                <p14:modId xmlns:p14="http://schemas.microsoft.com/office/powerpoint/2010/main" val="605391418"/>
              </p:ext>
            </p:extLst>
          </p:nvPr>
        </p:nvGraphicFramePr>
        <p:xfrm>
          <a:off x="632085" y="107625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707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2EE65-D322-2CDA-1204-7F43F5FEA84F}"/>
              </a:ext>
            </a:extLst>
          </p:cNvPr>
          <p:cNvSpPr>
            <a:spLocks noGrp="1"/>
          </p:cNvSpPr>
          <p:nvPr>
            <p:ph type="title"/>
          </p:nvPr>
        </p:nvSpPr>
        <p:spPr>
          <a:xfrm>
            <a:off x="1188069" y="381935"/>
            <a:ext cx="4008583" cy="5974414"/>
          </a:xfrm>
        </p:spPr>
        <p:txBody>
          <a:bodyPr anchor="ctr">
            <a:normAutofit/>
          </a:bodyPr>
          <a:lstStyle/>
          <a:p>
            <a:r>
              <a:rPr lang="en-GB" sz="8000" b="1">
                <a:solidFill>
                  <a:srgbClr val="FFFFFF"/>
                </a:solidFill>
              </a:rPr>
              <a:t>What is a research topic?</a:t>
            </a:r>
          </a:p>
        </p:txBody>
      </p:sp>
      <p:sp>
        <p:nvSpPr>
          <p:cNvPr id="3" name="Content Placeholder 2">
            <a:extLst>
              <a:ext uri="{FF2B5EF4-FFF2-40B4-BE49-F238E27FC236}">
                <a16:creationId xmlns:a16="http://schemas.microsoft.com/office/drawing/2014/main" id="{6906B8AC-EC66-7CA6-95E3-32D5B9C61217}"/>
              </a:ext>
            </a:extLst>
          </p:cNvPr>
          <p:cNvSpPr>
            <a:spLocks noGrp="1"/>
          </p:cNvSpPr>
          <p:nvPr>
            <p:ph idx="1"/>
          </p:nvPr>
        </p:nvSpPr>
        <p:spPr>
          <a:xfrm>
            <a:off x="6163404" y="381935"/>
            <a:ext cx="5422749" cy="5837718"/>
          </a:xfrm>
        </p:spPr>
        <p:txBody>
          <a:bodyPr anchor="ctr">
            <a:normAutofit fontScale="70000" lnSpcReduction="20000"/>
          </a:bodyPr>
          <a:lstStyle/>
          <a:p>
            <a:endParaRPr lang="en-GB" sz="3400" dirty="0">
              <a:solidFill>
                <a:schemeClr val="tx1">
                  <a:alpha val="80000"/>
                </a:schemeClr>
              </a:solidFill>
            </a:endParaRPr>
          </a:p>
          <a:p>
            <a:endParaRPr lang="en-US" sz="3400" dirty="0">
              <a:latin typeface="Calibri"/>
              <a:ea typeface="Calibri"/>
              <a:cs typeface="Calibri"/>
            </a:endParaRPr>
          </a:p>
          <a:p>
            <a:r>
              <a:rPr lang="en-GB" sz="3400" dirty="0"/>
              <a:t>A research topic typically takes the form of a problem to be solved, or a question to be answered.</a:t>
            </a:r>
          </a:p>
          <a:p>
            <a:endParaRPr lang="en-GB" sz="3400" dirty="0">
              <a:solidFill>
                <a:schemeClr val="tx1">
                  <a:alpha val="80000"/>
                </a:schemeClr>
              </a:solidFill>
            </a:endParaRPr>
          </a:p>
          <a:p>
            <a:r>
              <a:rPr lang="en-GB" sz="3400" dirty="0">
                <a:solidFill>
                  <a:schemeClr val="tx1">
                    <a:alpha val="80000"/>
                  </a:schemeClr>
                </a:solidFill>
              </a:rPr>
              <a:t>An ongoing process in which you define and redefine your ideas. </a:t>
            </a:r>
          </a:p>
          <a:p>
            <a:endParaRPr lang="en-GB" sz="3400" dirty="0">
              <a:solidFill>
                <a:schemeClr val="tx1">
                  <a:alpha val="80000"/>
                </a:schemeClr>
              </a:solidFill>
            </a:endParaRPr>
          </a:p>
          <a:p>
            <a:r>
              <a:rPr lang="en-GB" sz="3400" dirty="0">
                <a:solidFill>
                  <a:schemeClr val="tx1">
                    <a:alpha val="80000"/>
                  </a:schemeClr>
                </a:solidFill>
              </a:rPr>
              <a:t>“Making the right choice of topic is, arguably, the most important aspect of the project. You need to think through not just what you would like to study but what is practicable, achievable and likely to meet your longer-term needs” (Cottrell, 2014, p.67).</a:t>
            </a:r>
          </a:p>
          <a:p>
            <a:pPr marL="0" indent="0">
              <a:buNone/>
            </a:pPr>
            <a:endParaRPr lang="en-GB" dirty="0">
              <a:solidFill>
                <a:schemeClr val="tx1">
                  <a:alpha val="80000"/>
                </a:schemeClr>
              </a:solidFill>
            </a:endParaRPr>
          </a:p>
          <a:p>
            <a:pPr marL="0" indent="0">
              <a:buNone/>
            </a:pPr>
            <a:endParaRPr lang="en-GB" dirty="0">
              <a:solidFill>
                <a:schemeClr val="tx1">
                  <a:alpha val="80000"/>
                </a:schemeClr>
              </a:solidFill>
            </a:endParaRPr>
          </a:p>
          <a:p>
            <a:pPr marL="0" indent="0">
              <a:buNone/>
            </a:pPr>
            <a:endParaRPr lang="en-GB" sz="2000" dirty="0">
              <a:solidFill>
                <a:schemeClr val="tx1">
                  <a:alpha val="80000"/>
                </a:schemeClr>
              </a:solidFill>
            </a:endParaRPr>
          </a:p>
        </p:txBody>
      </p:sp>
    </p:spTree>
    <p:extLst>
      <p:ext uri="{BB962C8B-B14F-4D97-AF65-F5344CB8AC3E}">
        <p14:creationId xmlns:p14="http://schemas.microsoft.com/office/powerpoint/2010/main" val="3837964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BA23-18CF-A1D5-FB2A-97E7FD6FBEBE}"/>
              </a:ext>
            </a:extLst>
          </p:cNvPr>
          <p:cNvSpPr>
            <a:spLocks noGrp="1"/>
          </p:cNvSpPr>
          <p:nvPr>
            <p:ph type="title"/>
          </p:nvPr>
        </p:nvSpPr>
        <p:spPr>
          <a:xfrm>
            <a:off x="860751" y="78378"/>
            <a:ext cx="9942716" cy="1554480"/>
          </a:xfrm>
        </p:spPr>
        <p:txBody>
          <a:bodyPr anchor="ctr">
            <a:normAutofit/>
          </a:bodyPr>
          <a:lstStyle/>
          <a:p>
            <a:r>
              <a:rPr lang="en-GB" sz="4800" dirty="0"/>
              <a:t>Where do I start? </a:t>
            </a:r>
            <a:r>
              <a:rPr lang="en-GB" sz="2400" dirty="0"/>
              <a:t>(Cottrell, 2014, p.70).</a:t>
            </a:r>
          </a:p>
        </p:txBody>
      </p:sp>
      <p:sp>
        <p:nvSpPr>
          <p:cNvPr id="3" name="Content Placeholder 2">
            <a:extLst>
              <a:ext uri="{FF2B5EF4-FFF2-40B4-BE49-F238E27FC236}">
                <a16:creationId xmlns:a16="http://schemas.microsoft.com/office/drawing/2014/main" id="{43BD2111-9978-9145-C5EC-3F14DB16E766}"/>
              </a:ext>
            </a:extLst>
          </p:cNvPr>
          <p:cNvSpPr>
            <a:spLocks noGrp="1"/>
          </p:cNvSpPr>
          <p:nvPr>
            <p:ph idx="1"/>
          </p:nvPr>
        </p:nvSpPr>
        <p:spPr>
          <a:xfrm>
            <a:off x="622513" y="1751026"/>
            <a:ext cx="11611130" cy="3467785"/>
          </a:xfrm>
        </p:spPr>
        <p:txBody>
          <a:bodyPr anchor="ctr">
            <a:noAutofit/>
          </a:bodyPr>
          <a:lstStyle/>
          <a:p>
            <a:pPr marL="0" indent="0">
              <a:buNone/>
            </a:pPr>
            <a:r>
              <a:rPr lang="en-GB" sz="2600" b="0" i="1" dirty="0">
                <a:effectLst/>
                <a:highlight>
                  <a:srgbClr val="FFFFFF"/>
                </a:highlight>
                <a:latin typeface="robotoregular"/>
              </a:rPr>
              <a:t>Consider areas you have found especially interesting already, such as from:</a:t>
            </a:r>
          </a:p>
          <a:p>
            <a:r>
              <a:rPr lang="en-GB" sz="2600" b="0" i="0" dirty="0">
                <a:effectLst/>
                <a:highlight>
                  <a:srgbClr val="FFFFFF"/>
                </a:highlight>
                <a:latin typeface="robotoregular"/>
              </a:rPr>
              <a:t>material covered in class </a:t>
            </a:r>
          </a:p>
          <a:p>
            <a:r>
              <a:rPr lang="en-GB" sz="2600" b="0" i="0" dirty="0">
                <a:effectLst/>
                <a:highlight>
                  <a:srgbClr val="FFFFFF"/>
                </a:highlight>
                <a:latin typeface="robotoregular"/>
              </a:rPr>
              <a:t>an article or chapter in a book that you used as background reading </a:t>
            </a:r>
          </a:p>
          <a:p>
            <a:r>
              <a:rPr lang="en-GB" sz="2600" b="0" i="0" dirty="0">
                <a:effectLst/>
                <a:highlight>
                  <a:srgbClr val="FFFFFF"/>
                </a:highlight>
                <a:latin typeface="robotoregular"/>
              </a:rPr>
              <a:t>a podcast that you found online </a:t>
            </a:r>
          </a:p>
          <a:p>
            <a:r>
              <a:rPr lang="en-GB" sz="2600" b="0" i="0" dirty="0">
                <a:effectLst/>
                <a:highlight>
                  <a:srgbClr val="FFFFFF"/>
                </a:highlight>
                <a:latin typeface="robotoregular"/>
              </a:rPr>
              <a:t>an angle of a previous assignment you would like to study in more depth </a:t>
            </a:r>
          </a:p>
          <a:p>
            <a:r>
              <a:rPr lang="en-GB" sz="2600" b="0" i="0" dirty="0">
                <a:effectLst/>
                <a:highlight>
                  <a:srgbClr val="FFFFFF"/>
                </a:highlight>
                <a:latin typeface="robotoregular"/>
              </a:rPr>
              <a:t>a topical item in the news </a:t>
            </a:r>
          </a:p>
          <a:p>
            <a:r>
              <a:rPr lang="en-GB" sz="2600" b="0" i="0" dirty="0">
                <a:effectLst/>
                <a:highlight>
                  <a:srgbClr val="FFFFFF"/>
                </a:highlight>
                <a:latin typeface="robotoregular"/>
              </a:rPr>
              <a:t>a topical issue in your workplace </a:t>
            </a:r>
          </a:p>
          <a:p>
            <a:r>
              <a:rPr lang="en-GB" sz="2600" b="0" i="0" dirty="0">
                <a:effectLst/>
                <a:highlight>
                  <a:srgbClr val="FFFFFF"/>
                </a:highlight>
                <a:latin typeface="robotoregular"/>
              </a:rPr>
              <a:t>a theme emerging on a discussion board. </a:t>
            </a:r>
          </a:p>
        </p:txBody>
      </p:sp>
    </p:spTree>
    <p:extLst>
      <p:ext uri="{BB962C8B-B14F-4D97-AF65-F5344CB8AC3E}">
        <p14:creationId xmlns:p14="http://schemas.microsoft.com/office/powerpoint/2010/main" val="2556002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around a table with a white sheet of paper&#10;&#10;Description automatically generated">
            <a:extLst>
              <a:ext uri="{FF2B5EF4-FFF2-40B4-BE49-F238E27FC236}">
                <a16:creationId xmlns:a16="http://schemas.microsoft.com/office/drawing/2014/main" id="{72EE33A1-2A3B-0C84-C1CA-D5A56EDE6C9E}"/>
              </a:ext>
            </a:extLst>
          </p:cNvPr>
          <p:cNvPicPr>
            <a:picLocks noChangeAspect="1"/>
          </p:cNvPicPr>
          <p:nvPr/>
        </p:nvPicPr>
        <p:blipFill rotWithShape="1">
          <a:blip r:embed="rId3"/>
          <a:srcRect l="30201" r="25424"/>
          <a:stretch/>
        </p:blipFill>
        <p:spPr>
          <a:xfrm>
            <a:off x="-1" y="-2"/>
            <a:ext cx="5410198" cy="6858002"/>
          </a:xfrm>
          <a:prstGeom prst="rect">
            <a:avLst/>
          </a:prstGeom>
        </p:spPr>
      </p:pic>
      <p:sp>
        <p:nvSpPr>
          <p:cNvPr id="2" name="Title 1">
            <a:extLst>
              <a:ext uri="{FF2B5EF4-FFF2-40B4-BE49-F238E27FC236}">
                <a16:creationId xmlns:a16="http://schemas.microsoft.com/office/drawing/2014/main" id="{FEBD317B-85C4-58EC-A918-98F89644FB50}"/>
              </a:ext>
            </a:extLst>
          </p:cNvPr>
          <p:cNvSpPr>
            <a:spLocks noGrp="1"/>
          </p:cNvSpPr>
          <p:nvPr>
            <p:ph type="title"/>
          </p:nvPr>
        </p:nvSpPr>
        <p:spPr>
          <a:xfrm>
            <a:off x="6115317" y="405685"/>
            <a:ext cx="5464968" cy="1559301"/>
          </a:xfrm>
        </p:spPr>
        <p:txBody>
          <a:bodyPr>
            <a:normAutofit/>
          </a:bodyPr>
          <a:lstStyle/>
          <a:p>
            <a:r>
              <a:rPr lang="en-GB" sz="4000" b="1" dirty="0"/>
              <a:t>A crucial first step: Brainstorming</a:t>
            </a:r>
          </a:p>
        </p:txBody>
      </p:sp>
      <p:sp>
        <p:nvSpPr>
          <p:cNvPr id="3" name="Content Placeholder 2">
            <a:extLst>
              <a:ext uri="{FF2B5EF4-FFF2-40B4-BE49-F238E27FC236}">
                <a16:creationId xmlns:a16="http://schemas.microsoft.com/office/drawing/2014/main" id="{4A93EBE0-8CD8-1957-E35C-429656133C3E}"/>
              </a:ext>
            </a:extLst>
          </p:cNvPr>
          <p:cNvSpPr>
            <a:spLocks noGrp="1"/>
          </p:cNvSpPr>
          <p:nvPr>
            <p:ph idx="1"/>
          </p:nvPr>
        </p:nvSpPr>
        <p:spPr>
          <a:xfrm>
            <a:off x="5954531" y="1722521"/>
            <a:ext cx="5675630" cy="4114800"/>
          </a:xfrm>
        </p:spPr>
        <p:txBody>
          <a:bodyPr anchor="ctr">
            <a:noAutofit/>
          </a:bodyPr>
          <a:lstStyle/>
          <a:p>
            <a:r>
              <a:rPr lang="en-GB" sz="2600" dirty="0"/>
              <a:t>Create a list/mind map of all potential topics that interest you</a:t>
            </a:r>
          </a:p>
          <a:p>
            <a:r>
              <a:rPr lang="en-GB" sz="2600" dirty="0"/>
              <a:t>Topic could be broad or a specific question</a:t>
            </a:r>
          </a:p>
          <a:p>
            <a:r>
              <a:rPr lang="en-GB" sz="2600" dirty="0"/>
              <a:t>Consider your field of study</a:t>
            </a:r>
          </a:p>
          <a:p>
            <a:r>
              <a:rPr lang="en-GB" sz="2600" dirty="0"/>
              <a:t>Consider any current events</a:t>
            </a:r>
          </a:p>
          <a:p>
            <a:r>
              <a:rPr lang="en-GB" sz="2600" dirty="0"/>
              <a:t>Consider any research gaps that you have identified in your field</a:t>
            </a:r>
          </a:p>
          <a:p>
            <a:r>
              <a:rPr lang="en-GB" sz="2600" dirty="0"/>
              <a:t>Where will you look for research?</a:t>
            </a:r>
          </a:p>
        </p:txBody>
      </p:sp>
    </p:spTree>
    <p:extLst>
      <p:ext uri="{BB962C8B-B14F-4D97-AF65-F5344CB8AC3E}">
        <p14:creationId xmlns:p14="http://schemas.microsoft.com/office/powerpoint/2010/main" val="3852782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602E-319B-6B4B-ADFF-224281222A2A}"/>
              </a:ext>
            </a:extLst>
          </p:cNvPr>
          <p:cNvSpPr>
            <a:spLocks noGrp="1"/>
          </p:cNvSpPr>
          <p:nvPr>
            <p:ph type="title"/>
          </p:nvPr>
        </p:nvSpPr>
        <p:spPr>
          <a:xfrm>
            <a:off x="1043631" y="366553"/>
            <a:ext cx="9942716" cy="1554480"/>
          </a:xfrm>
        </p:spPr>
        <p:txBody>
          <a:bodyPr anchor="ctr">
            <a:normAutofit/>
          </a:bodyPr>
          <a:lstStyle/>
          <a:p>
            <a:r>
              <a:rPr lang="en-GB" sz="4800" dirty="0"/>
              <a:t>Choosing a research topic</a:t>
            </a:r>
          </a:p>
        </p:txBody>
      </p:sp>
      <p:sp>
        <p:nvSpPr>
          <p:cNvPr id="3" name="Content Placeholder 2">
            <a:extLst>
              <a:ext uri="{FF2B5EF4-FFF2-40B4-BE49-F238E27FC236}">
                <a16:creationId xmlns:a16="http://schemas.microsoft.com/office/drawing/2014/main" id="{07335481-D0DC-B1B5-D245-67D7AEB9DEE9}"/>
              </a:ext>
            </a:extLst>
          </p:cNvPr>
          <p:cNvSpPr>
            <a:spLocks noGrp="1"/>
          </p:cNvSpPr>
          <p:nvPr>
            <p:ph idx="1"/>
          </p:nvPr>
        </p:nvSpPr>
        <p:spPr>
          <a:xfrm>
            <a:off x="561245" y="1476335"/>
            <a:ext cx="10907488" cy="3905329"/>
          </a:xfrm>
        </p:spPr>
        <p:txBody>
          <a:bodyPr anchor="ctr">
            <a:noAutofit/>
          </a:bodyPr>
          <a:lstStyle/>
          <a:p>
            <a:pPr marL="0" indent="0">
              <a:buNone/>
            </a:pPr>
            <a:r>
              <a:rPr lang="en-GB" sz="2600" i="1" dirty="0"/>
              <a:t>Other things to consider:</a:t>
            </a:r>
          </a:p>
          <a:p>
            <a:pPr marL="0" indent="0">
              <a:buNone/>
            </a:pPr>
            <a:endParaRPr lang="en-GB" sz="2600" i="1" dirty="0"/>
          </a:p>
          <a:p>
            <a:r>
              <a:rPr lang="en-GB" sz="2600" dirty="0"/>
              <a:t>Who will your participants be?</a:t>
            </a:r>
          </a:p>
          <a:p>
            <a:r>
              <a:rPr lang="en-GB" sz="2600" dirty="0"/>
              <a:t>Do you need any resources and equipment?</a:t>
            </a:r>
          </a:p>
          <a:p>
            <a:r>
              <a:rPr lang="en-GB" sz="2600" dirty="0"/>
              <a:t>Is it manageable?</a:t>
            </a:r>
          </a:p>
          <a:p>
            <a:pPr marL="0" indent="0">
              <a:buNone/>
            </a:pPr>
            <a:r>
              <a:rPr lang="en-GB" sz="2600" dirty="0"/>
              <a:t>Narrow down your topic, this will ensure that it is not too broad so that you do not get overwhelmed with the available literature out there.</a:t>
            </a:r>
          </a:p>
        </p:txBody>
      </p:sp>
    </p:spTree>
    <p:extLst>
      <p:ext uri="{BB962C8B-B14F-4D97-AF65-F5344CB8AC3E}">
        <p14:creationId xmlns:p14="http://schemas.microsoft.com/office/powerpoint/2010/main" val="4046217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0206-BCC9-69FA-36FE-C544330524FA}"/>
              </a:ext>
            </a:extLst>
          </p:cNvPr>
          <p:cNvSpPr>
            <a:spLocks noGrp="1"/>
          </p:cNvSpPr>
          <p:nvPr>
            <p:ph type="title"/>
          </p:nvPr>
        </p:nvSpPr>
        <p:spPr>
          <a:xfrm>
            <a:off x="3431689" y="338022"/>
            <a:ext cx="5323185" cy="1773936"/>
          </a:xfrm>
        </p:spPr>
        <p:txBody>
          <a:bodyPr>
            <a:normAutofit/>
          </a:bodyPr>
          <a:lstStyle/>
          <a:p>
            <a:r>
              <a:rPr lang="en-GB" sz="3600" b="1" dirty="0">
                <a:solidFill>
                  <a:schemeClr val="tx2"/>
                </a:solidFill>
              </a:rPr>
              <a:t>Choosing a research topic</a:t>
            </a:r>
          </a:p>
        </p:txBody>
      </p:sp>
      <p:sp>
        <p:nvSpPr>
          <p:cNvPr id="3" name="Content Placeholder 2">
            <a:extLst>
              <a:ext uri="{FF2B5EF4-FFF2-40B4-BE49-F238E27FC236}">
                <a16:creationId xmlns:a16="http://schemas.microsoft.com/office/drawing/2014/main" id="{73A72E37-D9F4-1322-187D-CED6BC9AE377}"/>
              </a:ext>
            </a:extLst>
          </p:cNvPr>
          <p:cNvSpPr>
            <a:spLocks noGrp="1"/>
          </p:cNvSpPr>
          <p:nvPr>
            <p:ph idx="1"/>
          </p:nvPr>
        </p:nvSpPr>
        <p:spPr>
          <a:xfrm>
            <a:off x="1297377" y="1851110"/>
            <a:ext cx="9400380" cy="1773936"/>
          </a:xfrm>
        </p:spPr>
        <p:txBody>
          <a:bodyPr numCol="2" anchor="ctr">
            <a:noAutofit/>
          </a:bodyPr>
          <a:lstStyle/>
          <a:p>
            <a:r>
              <a:rPr lang="en-GB" dirty="0">
                <a:solidFill>
                  <a:schemeClr val="tx2"/>
                </a:solidFill>
              </a:rPr>
              <a:t>What is a suitable topic?          </a:t>
            </a:r>
          </a:p>
          <a:p>
            <a:endParaRPr lang="en-GB" dirty="0">
              <a:solidFill>
                <a:schemeClr val="tx2"/>
              </a:solidFill>
            </a:endParaRPr>
          </a:p>
          <a:p>
            <a:endParaRPr lang="en-GB" dirty="0">
              <a:solidFill>
                <a:schemeClr val="tx2"/>
              </a:solidFill>
            </a:endParaRPr>
          </a:p>
          <a:p>
            <a:r>
              <a:rPr lang="en-GB" dirty="0">
                <a:solidFill>
                  <a:schemeClr val="tx2"/>
                </a:solidFill>
              </a:rPr>
              <a:t>What is not a suitable topic?</a:t>
            </a:r>
          </a:p>
        </p:txBody>
      </p:sp>
      <p:pic>
        <p:nvPicPr>
          <p:cNvPr id="5" name="Graphic 4" descr="Checkmark with solid fill">
            <a:extLst>
              <a:ext uri="{FF2B5EF4-FFF2-40B4-BE49-F238E27FC236}">
                <a16:creationId xmlns:a16="http://schemas.microsoft.com/office/drawing/2014/main" id="{7FDFC247-0976-1DC2-AB54-B8D5D269A6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5441" y="3364198"/>
            <a:ext cx="2695476" cy="2695476"/>
          </a:xfrm>
          <a:prstGeom prst="rect">
            <a:avLst/>
          </a:prstGeom>
        </p:spPr>
      </p:pic>
      <p:pic>
        <p:nvPicPr>
          <p:cNvPr id="7" name="Graphic 6" descr="Close with solid fill">
            <a:extLst>
              <a:ext uri="{FF2B5EF4-FFF2-40B4-BE49-F238E27FC236}">
                <a16:creationId xmlns:a16="http://schemas.microsoft.com/office/drawing/2014/main" id="{7EF535F0-6635-BA85-D0B9-164AE8F86A1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91083" y="3364198"/>
            <a:ext cx="2695476" cy="2695476"/>
          </a:xfrm>
          <a:prstGeom prst="rect">
            <a:avLst/>
          </a:prstGeom>
        </p:spPr>
      </p:pic>
    </p:spTree>
    <p:extLst>
      <p:ext uri="{BB962C8B-B14F-4D97-AF65-F5344CB8AC3E}">
        <p14:creationId xmlns:p14="http://schemas.microsoft.com/office/powerpoint/2010/main" val="2596968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BE2E0-D2A4-B315-B0EE-692DD28D3B02}"/>
              </a:ext>
            </a:extLst>
          </p:cNvPr>
          <p:cNvSpPr>
            <a:spLocks noGrp="1"/>
          </p:cNvSpPr>
          <p:nvPr>
            <p:ph type="title"/>
          </p:nvPr>
        </p:nvSpPr>
        <p:spPr>
          <a:xfrm>
            <a:off x="358219" y="365125"/>
            <a:ext cx="11481847" cy="554817"/>
          </a:xfrm>
        </p:spPr>
        <p:txBody>
          <a:bodyPr/>
          <a:lstStyle/>
          <a:p>
            <a:r>
              <a:rPr lang="en-GB" dirty="0"/>
              <a:t>A suitable topic</a:t>
            </a:r>
          </a:p>
        </p:txBody>
      </p:sp>
      <p:graphicFrame>
        <p:nvGraphicFramePr>
          <p:cNvPr id="5" name="Content Placeholder 2">
            <a:extLst>
              <a:ext uri="{FF2B5EF4-FFF2-40B4-BE49-F238E27FC236}">
                <a16:creationId xmlns:a16="http://schemas.microsoft.com/office/drawing/2014/main" id="{070FCA91-69FB-489F-D06E-00A134A1AE32}"/>
              </a:ext>
            </a:extLst>
          </p:cNvPr>
          <p:cNvGraphicFramePr>
            <a:graphicFrameLocks noGrp="1"/>
          </p:cNvGraphicFramePr>
          <p:nvPr>
            <p:ph idx="1"/>
            <p:extLst>
              <p:ext uri="{D42A27DB-BD31-4B8C-83A1-F6EECF244321}">
                <p14:modId xmlns:p14="http://schemas.microsoft.com/office/powerpoint/2010/main" val="4254294356"/>
              </p:ext>
            </p:extLst>
          </p:nvPr>
        </p:nvGraphicFramePr>
        <p:xfrm>
          <a:off x="646433" y="859793"/>
          <a:ext cx="10762785" cy="503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7436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F0D76-BEC1-965E-8A38-8AB31E41915C}"/>
              </a:ext>
            </a:extLst>
          </p:cNvPr>
          <p:cNvSpPr>
            <a:spLocks noGrp="1"/>
          </p:cNvSpPr>
          <p:nvPr>
            <p:ph type="title"/>
          </p:nvPr>
        </p:nvSpPr>
        <p:spPr/>
        <p:txBody>
          <a:bodyPr/>
          <a:lstStyle/>
          <a:p>
            <a:r>
              <a:rPr lang="en-GB" dirty="0"/>
              <a:t>What is not a suitable topic?</a:t>
            </a:r>
          </a:p>
        </p:txBody>
      </p:sp>
      <p:graphicFrame>
        <p:nvGraphicFramePr>
          <p:cNvPr id="5" name="Content Placeholder 2">
            <a:extLst>
              <a:ext uri="{FF2B5EF4-FFF2-40B4-BE49-F238E27FC236}">
                <a16:creationId xmlns:a16="http://schemas.microsoft.com/office/drawing/2014/main" id="{2DE45852-C20C-B877-4B11-A84475F8103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045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8FDB-E184-CC91-944A-7106561FCFE0}"/>
              </a:ext>
            </a:extLst>
          </p:cNvPr>
          <p:cNvSpPr>
            <a:spLocks noGrp="1"/>
          </p:cNvSpPr>
          <p:nvPr>
            <p:ph type="title"/>
          </p:nvPr>
        </p:nvSpPr>
        <p:spPr>
          <a:xfrm>
            <a:off x="793662" y="386930"/>
            <a:ext cx="10066122" cy="1298448"/>
          </a:xfrm>
        </p:spPr>
        <p:txBody>
          <a:bodyPr anchor="b">
            <a:normAutofit/>
          </a:bodyPr>
          <a:lstStyle/>
          <a:p>
            <a:r>
              <a:rPr lang="en-GB" sz="4800"/>
              <a:t>Your turn..</a:t>
            </a:r>
          </a:p>
        </p:txBody>
      </p:sp>
      <p:sp>
        <p:nvSpPr>
          <p:cNvPr id="3" name="Content Placeholder 2">
            <a:extLst>
              <a:ext uri="{FF2B5EF4-FFF2-40B4-BE49-F238E27FC236}">
                <a16:creationId xmlns:a16="http://schemas.microsoft.com/office/drawing/2014/main" id="{8B178EFF-3057-9A32-5884-BDADA26126B4}"/>
              </a:ext>
            </a:extLst>
          </p:cNvPr>
          <p:cNvSpPr>
            <a:spLocks noGrp="1"/>
          </p:cNvSpPr>
          <p:nvPr>
            <p:ph idx="1"/>
          </p:nvPr>
        </p:nvSpPr>
        <p:spPr>
          <a:xfrm>
            <a:off x="1009904" y="2114525"/>
            <a:ext cx="4530898" cy="3639450"/>
          </a:xfrm>
        </p:spPr>
        <p:txBody>
          <a:bodyPr vert="horz" lIns="91440" tIns="45720" rIns="91440" bIns="45720" rtlCol="0" anchor="ctr">
            <a:normAutofit/>
          </a:bodyPr>
          <a:lstStyle/>
          <a:p>
            <a:pPr marL="0" indent="0">
              <a:buNone/>
            </a:pPr>
            <a:r>
              <a:rPr lang="en-GB" dirty="0"/>
              <a:t>In pairs, brainstorm topics that you could potentially carry out research on.</a:t>
            </a:r>
          </a:p>
          <a:p>
            <a:pPr marL="0" indent="0">
              <a:buNone/>
            </a:pPr>
            <a:endParaRPr lang="en-GB" dirty="0"/>
          </a:p>
          <a:p>
            <a:pPr marL="0" indent="0">
              <a:buNone/>
            </a:pPr>
            <a:r>
              <a:rPr lang="en-GB" dirty="0"/>
              <a:t>Be prepared to answer the questions on the following slide </a:t>
            </a:r>
          </a:p>
          <a:p>
            <a:pPr marL="0" indent="0">
              <a:buNone/>
            </a:pPr>
            <a:endParaRPr lang="en-GB" sz="2000" dirty="0"/>
          </a:p>
          <a:p>
            <a:pPr marL="0" indent="0">
              <a:buNone/>
            </a:pPr>
            <a:endParaRPr lang="en-GB" sz="2000" dirty="0"/>
          </a:p>
        </p:txBody>
      </p:sp>
      <p:pic>
        <p:nvPicPr>
          <p:cNvPr id="4" name="Picture 3" descr="Smaller arrows pointing towards a bigger arrow">
            <a:extLst>
              <a:ext uri="{FF2B5EF4-FFF2-40B4-BE49-F238E27FC236}">
                <a16:creationId xmlns:a16="http://schemas.microsoft.com/office/drawing/2014/main" id="{B436A6DF-FF55-07CB-985A-510053108104}"/>
              </a:ext>
            </a:extLst>
          </p:cNvPr>
          <p:cNvPicPr>
            <a:picLocks noChangeAspect="1"/>
          </p:cNvPicPr>
          <p:nvPr/>
        </p:nvPicPr>
        <p:blipFill rotWithShape="1">
          <a:blip r:embed="rId2"/>
          <a:srcRect l="5231" r="2211"/>
          <a:stretch/>
        </p:blipFill>
        <p:spPr>
          <a:xfrm>
            <a:off x="6031819" y="1525520"/>
            <a:ext cx="5150277" cy="3714244"/>
          </a:xfrm>
          <a:prstGeom prst="rect">
            <a:avLst/>
          </a:prstGeom>
        </p:spPr>
      </p:pic>
    </p:spTree>
    <p:extLst>
      <p:ext uri="{BB962C8B-B14F-4D97-AF65-F5344CB8AC3E}">
        <p14:creationId xmlns:p14="http://schemas.microsoft.com/office/powerpoint/2010/main" val="1892891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36726-669F-6640-30C1-AF2D73E091A7}"/>
              </a:ext>
            </a:extLst>
          </p:cNvPr>
          <p:cNvSpPr>
            <a:spLocks noGrp="1"/>
          </p:cNvSpPr>
          <p:nvPr>
            <p:ph type="title"/>
          </p:nvPr>
        </p:nvSpPr>
        <p:spPr>
          <a:xfrm>
            <a:off x="960503" y="355469"/>
            <a:ext cx="9942716" cy="1554480"/>
          </a:xfrm>
        </p:spPr>
        <p:txBody>
          <a:bodyPr anchor="ctr">
            <a:normAutofit/>
          </a:bodyPr>
          <a:lstStyle/>
          <a:p>
            <a:r>
              <a:rPr lang="en-GB" sz="4800" dirty="0"/>
              <a:t>Ask yourself..</a:t>
            </a:r>
          </a:p>
        </p:txBody>
      </p:sp>
      <p:sp>
        <p:nvSpPr>
          <p:cNvPr id="3" name="Content Placeholder 2">
            <a:extLst>
              <a:ext uri="{FF2B5EF4-FFF2-40B4-BE49-F238E27FC236}">
                <a16:creationId xmlns:a16="http://schemas.microsoft.com/office/drawing/2014/main" id="{6E98BA78-15C8-BE70-E0B5-1E703AB151C9}"/>
              </a:ext>
            </a:extLst>
          </p:cNvPr>
          <p:cNvSpPr>
            <a:spLocks noGrp="1"/>
          </p:cNvSpPr>
          <p:nvPr>
            <p:ph idx="1"/>
          </p:nvPr>
        </p:nvSpPr>
        <p:spPr>
          <a:xfrm>
            <a:off x="1006235" y="1645920"/>
            <a:ext cx="9941319" cy="4030747"/>
          </a:xfrm>
        </p:spPr>
        <p:txBody>
          <a:bodyPr anchor="ctr">
            <a:noAutofit/>
          </a:bodyPr>
          <a:lstStyle/>
          <a:p>
            <a:r>
              <a:rPr lang="en-GB" sz="2600" b="1" dirty="0"/>
              <a:t>Why</a:t>
            </a:r>
            <a:r>
              <a:rPr lang="en-GB" sz="2600" dirty="0"/>
              <a:t> – did you choose the topic? What interests you about this topic?</a:t>
            </a:r>
          </a:p>
          <a:p>
            <a:r>
              <a:rPr lang="en-GB" sz="2600" b="1" dirty="0"/>
              <a:t>Who</a:t>
            </a:r>
            <a:r>
              <a:rPr lang="en-GB" sz="2600" dirty="0"/>
              <a:t> – does this topic involve? Who is affected by this topic?</a:t>
            </a:r>
          </a:p>
          <a:p>
            <a:r>
              <a:rPr lang="en-GB" sz="2600" b="1" dirty="0"/>
              <a:t>What</a:t>
            </a:r>
            <a:r>
              <a:rPr lang="en-GB" sz="2600" dirty="0"/>
              <a:t> – are the major questions for this topic? Are the different perspectives you need to consider?</a:t>
            </a:r>
          </a:p>
          <a:p>
            <a:r>
              <a:rPr lang="en-GB" sz="2600" b="1" dirty="0"/>
              <a:t>Where</a:t>
            </a:r>
            <a:r>
              <a:rPr lang="en-GB" sz="2600" dirty="0"/>
              <a:t> – is the topic important: local, national or international level?</a:t>
            </a:r>
          </a:p>
          <a:p>
            <a:r>
              <a:rPr lang="en-GB" sz="2600" b="1" dirty="0"/>
              <a:t>When</a:t>
            </a:r>
            <a:r>
              <a:rPr lang="en-GB" sz="2600" dirty="0"/>
              <a:t> – is the topic important?</a:t>
            </a:r>
          </a:p>
        </p:txBody>
      </p:sp>
    </p:spTree>
    <p:extLst>
      <p:ext uri="{BB962C8B-B14F-4D97-AF65-F5344CB8AC3E}">
        <p14:creationId xmlns:p14="http://schemas.microsoft.com/office/powerpoint/2010/main" val="3911026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52596201-88E2-3574-17C1-8D83256C7A01}"/>
              </a:ext>
            </a:extLst>
          </p:cNvPr>
          <p:cNvPicPr>
            <a:picLocks noChangeAspect="1"/>
          </p:cNvPicPr>
          <p:nvPr/>
        </p:nvPicPr>
        <p:blipFill rotWithShape="1">
          <a:blip r:embed="rId3"/>
          <a:srcRect l="40413" r="421"/>
          <a:stretch/>
        </p:blipFill>
        <p:spPr>
          <a:xfrm>
            <a:off x="-1" y="-2"/>
            <a:ext cx="5410198" cy="6858002"/>
          </a:xfrm>
          <a:prstGeom prst="rect">
            <a:avLst/>
          </a:prstGeom>
        </p:spPr>
      </p:pic>
      <p:sp>
        <p:nvSpPr>
          <p:cNvPr id="2" name="Title 1">
            <a:extLst>
              <a:ext uri="{FF2B5EF4-FFF2-40B4-BE49-F238E27FC236}">
                <a16:creationId xmlns:a16="http://schemas.microsoft.com/office/drawing/2014/main" id="{C14A349D-FAB6-2B7E-2410-F0523C34E088}"/>
              </a:ext>
            </a:extLst>
          </p:cNvPr>
          <p:cNvSpPr>
            <a:spLocks noGrp="1"/>
          </p:cNvSpPr>
          <p:nvPr>
            <p:ph type="title"/>
          </p:nvPr>
        </p:nvSpPr>
        <p:spPr>
          <a:xfrm>
            <a:off x="6115317" y="405685"/>
            <a:ext cx="5464968" cy="1559301"/>
          </a:xfrm>
        </p:spPr>
        <p:txBody>
          <a:bodyPr>
            <a:normAutofit/>
          </a:bodyPr>
          <a:lstStyle/>
          <a:p>
            <a:r>
              <a:rPr lang="en-GB" sz="4000" dirty="0"/>
              <a:t>What is a research question?</a:t>
            </a:r>
          </a:p>
        </p:txBody>
      </p:sp>
      <p:sp>
        <p:nvSpPr>
          <p:cNvPr id="3" name="Content Placeholder 2">
            <a:extLst>
              <a:ext uri="{FF2B5EF4-FFF2-40B4-BE49-F238E27FC236}">
                <a16:creationId xmlns:a16="http://schemas.microsoft.com/office/drawing/2014/main" id="{FA987E82-010A-537A-312F-1857C0C5B6F8}"/>
              </a:ext>
            </a:extLst>
          </p:cNvPr>
          <p:cNvSpPr>
            <a:spLocks noGrp="1"/>
          </p:cNvSpPr>
          <p:nvPr>
            <p:ph idx="1"/>
          </p:nvPr>
        </p:nvSpPr>
        <p:spPr>
          <a:xfrm>
            <a:off x="5993397" y="1923010"/>
            <a:ext cx="5247340" cy="3496878"/>
          </a:xfrm>
        </p:spPr>
        <p:txBody>
          <a:bodyPr anchor="ctr">
            <a:normAutofit/>
          </a:bodyPr>
          <a:lstStyle/>
          <a:p>
            <a:pPr marL="0" indent="0">
              <a:buNone/>
            </a:pPr>
            <a:r>
              <a:rPr lang="en-GB" sz="2000" dirty="0">
                <a:latin typeface="Open Sans" panose="020B0606030504020204" pitchFamily="34" charset="0"/>
              </a:rPr>
              <a:t>A research question states the specific issue that your project will focus on and sets out to answer.</a:t>
            </a:r>
            <a:endParaRPr lang="en-GB" sz="2000" b="0" i="0" dirty="0">
              <a:effectLst/>
              <a:latin typeface="Open Sans" panose="020B0606030504020204" pitchFamily="34" charset="0"/>
            </a:endParaRPr>
          </a:p>
          <a:p>
            <a:pPr marL="0" indent="0">
              <a:buNone/>
            </a:pPr>
            <a:endParaRPr lang="en-GB" sz="2000" dirty="0">
              <a:latin typeface="Open Sans" panose="020B0606030504020204" pitchFamily="34" charset="0"/>
            </a:endParaRPr>
          </a:p>
          <a:p>
            <a:pPr marL="0" indent="0">
              <a:buNone/>
            </a:pPr>
            <a:endParaRPr lang="en-GB" sz="2000" b="0" i="0" dirty="0">
              <a:effectLst/>
              <a:latin typeface="Open Sans" panose="020B0606030504020204" pitchFamily="34" charset="0"/>
            </a:endParaRPr>
          </a:p>
          <a:p>
            <a:pPr marL="0" indent="0">
              <a:buNone/>
            </a:pPr>
            <a:r>
              <a:rPr lang="en-GB" sz="2000" b="0" i="0" dirty="0">
                <a:effectLst/>
                <a:latin typeface="Open Sans" panose="020B0606030504020204" pitchFamily="34" charset="0"/>
              </a:rPr>
              <a:t>“Good questions can grow out of initial curiosity or ideas for a qualitative study, but at the early stages most questions are rough drafts” (Agee, 2008, p.433).</a:t>
            </a:r>
            <a:endParaRPr lang="en-GB" sz="2000" dirty="0"/>
          </a:p>
        </p:txBody>
      </p:sp>
    </p:spTree>
    <p:extLst>
      <p:ext uri="{BB962C8B-B14F-4D97-AF65-F5344CB8AC3E}">
        <p14:creationId xmlns:p14="http://schemas.microsoft.com/office/powerpoint/2010/main" val="535829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6AFF1-5811-91AC-44DE-57BDEA8D7B55}"/>
              </a:ext>
            </a:extLst>
          </p:cNvPr>
          <p:cNvSpPr>
            <a:spLocks noGrp="1"/>
          </p:cNvSpPr>
          <p:nvPr>
            <p:ph type="title"/>
          </p:nvPr>
        </p:nvSpPr>
        <p:spPr>
          <a:xfrm>
            <a:off x="838200" y="556995"/>
            <a:ext cx="10515600" cy="1133693"/>
          </a:xfrm>
        </p:spPr>
        <p:txBody>
          <a:bodyPr>
            <a:normAutofit/>
          </a:bodyPr>
          <a:lstStyle/>
          <a:p>
            <a:r>
              <a:rPr lang="en-GB" sz="5200" dirty="0"/>
              <a:t>Types of research</a:t>
            </a:r>
          </a:p>
        </p:txBody>
      </p:sp>
      <p:graphicFrame>
        <p:nvGraphicFramePr>
          <p:cNvPr id="7" name="Content Placeholder 2">
            <a:extLst>
              <a:ext uri="{FF2B5EF4-FFF2-40B4-BE49-F238E27FC236}">
                <a16:creationId xmlns:a16="http://schemas.microsoft.com/office/drawing/2014/main" id="{F44189CF-F175-D2AA-4188-E874AA26FF5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738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85D8-8C57-E5A9-DF38-D52EC9447F8F}"/>
              </a:ext>
            </a:extLst>
          </p:cNvPr>
          <p:cNvSpPr>
            <a:spLocks noGrp="1"/>
          </p:cNvSpPr>
          <p:nvPr>
            <p:ph type="title"/>
          </p:nvPr>
        </p:nvSpPr>
        <p:spPr>
          <a:xfrm>
            <a:off x="5215855" y="609600"/>
            <a:ext cx="5982131" cy="1330839"/>
          </a:xfrm>
        </p:spPr>
        <p:txBody>
          <a:bodyPr>
            <a:normAutofit/>
          </a:bodyPr>
          <a:lstStyle/>
          <a:p>
            <a:r>
              <a:rPr lang="en-GB" sz="3200" b="1" dirty="0"/>
              <a:t>Qualitative data collection methods</a:t>
            </a:r>
          </a:p>
        </p:txBody>
      </p:sp>
      <p:pic>
        <p:nvPicPr>
          <p:cNvPr id="23" name="Picture 22" descr="Magnifying glass and question mark">
            <a:extLst>
              <a:ext uri="{FF2B5EF4-FFF2-40B4-BE49-F238E27FC236}">
                <a16:creationId xmlns:a16="http://schemas.microsoft.com/office/drawing/2014/main" id="{D4A0FB4F-A7A5-431A-8D5A-79608E59F0F9}"/>
              </a:ext>
            </a:extLst>
          </p:cNvPr>
          <p:cNvPicPr>
            <a:picLocks noChangeAspect="1"/>
          </p:cNvPicPr>
          <p:nvPr/>
        </p:nvPicPr>
        <p:blipFill rotWithShape="1">
          <a:blip r:embed="rId2"/>
          <a:srcRect l="30544" r="27590"/>
          <a:stretch/>
        </p:blipFill>
        <p:spPr>
          <a:xfrm>
            <a:off x="668480" y="587433"/>
            <a:ext cx="3704013" cy="4976553"/>
          </a:xfrm>
          <a:prstGeom prst="rect">
            <a:avLst/>
          </a:prstGeom>
        </p:spPr>
      </p:pic>
      <p:sp>
        <p:nvSpPr>
          <p:cNvPr id="29" name="Content Placeholder 2">
            <a:extLst>
              <a:ext uri="{FF2B5EF4-FFF2-40B4-BE49-F238E27FC236}">
                <a16:creationId xmlns:a16="http://schemas.microsoft.com/office/drawing/2014/main" id="{D04F980A-2295-EF01-3691-F6668BF133E8}"/>
              </a:ext>
            </a:extLst>
          </p:cNvPr>
          <p:cNvSpPr>
            <a:spLocks noGrp="1"/>
          </p:cNvSpPr>
          <p:nvPr>
            <p:ph idx="1"/>
          </p:nvPr>
        </p:nvSpPr>
        <p:spPr>
          <a:xfrm>
            <a:off x="5215855" y="2194101"/>
            <a:ext cx="5982132" cy="3908587"/>
          </a:xfrm>
        </p:spPr>
        <p:txBody>
          <a:bodyPr>
            <a:normAutofit/>
          </a:bodyPr>
          <a:lstStyle/>
          <a:p>
            <a:r>
              <a:rPr lang="en-GB" dirty="0"/>
              <a:t>Case studies</a:t>
            </a:r>
          </a:p>
          <a:p>
            <a:r>
              <a:rPr lang="en-GB" dirty="0"/>
              <a:t>Interviews</a:t>
            </a:r>
          </a:p>
          <a:p>
            <a:r>
              <a:rPr lang="en-GB" dirty="0"/>
              <a:t>Observations</a:t>
            </a:r>
          </a:p>
          <a:p>
            <a:r>
              <a:rPr lang="en-GB" dirty="0"/>
              <a:t>Focus groups</a:t>
            </a:r>
          </a:p>
          <a:p>
            <a:r>
              <a:rPr lang="en-GB" dirty="0"/>
              <a:t>Surveys – open ended questions</a:t>
            </a:r>
          </a:p>
          <a:p>
            <a:r>
              <a:rPr lang="en-GB" dirty="0"/>
              <a:t>Action research</a:t>
            </a:r>
          </a:p>
          <a:p>
            <a:r>
              <a:rPr lang="en-GB" dirty="0"/>
              <a:t>Literature reviews</a:t>
            </a:r>
          </a:p>
        </p:txBody>
      </p:sp>
    </p:spTree>
    <p:extLst>
      <p:ext uri="{BB962C8B-B14F-4D97-AF65-F5344CB8AC3E}">
        <p14:creationId xmlns:p14="http://schemas.microsoft.com/office/powerpoint/2010/main" val="1244794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Magnifying glass and question mark">
            <a:extLst>
              <a:ext uri="{FF2B5EF4-FFF2-40B4-BE49-F238E27FC236}">
                <a16:creationId xmlns:a16="http://schemas.microsoft.com/office/drawing/2014/main" id="{1D7FCA35-8E85-A2B9-BA38-73019801B951}"/>
              </a:ext>
            </a:extLst>
          </p:cNvPr>
          <p:cNvPicPr>
            <a:picLocks noChangeAspect="1"/>
          </p:cNvPicPr>
          <p:nvPr/>
        </p:nvPicPr>
        <p:blipFill rotWithShape="1">
          <a:blip r:embed="rId2"/>
          <a:srcRect l="26853" r="23205"/>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A1D0A7D3-AD1D-0FC4-E0F9-8043CDCAF196}"/>
              </a:ext>
            </a:extLst>
          </p:cNvPr>
          <p:cNvSpPr>
            <a:spLocks noGrp="1"/>
          </p:cNvSpPr>
          <p:nvPr>
            <p:ph type="title"/>
          </p:nvPr>
        </p:nvSpPr>
        <p:spPr>
          <a:xfrm>
            <a:off x="761801" y="328512"/>
            <a:ext cx="4778387" cy="1628970"/>
          </a:xfrm>
        </p:spPr>
        <p:txBody>
          <a:bodyPr anchor="ctr">
            <a:normAutofit/>
          </a:bodyPr>
          <a:lstStyle/>
          <a:p>
            <a:r>
              <a:rPr lang="en-GB" sz="4000" b="1" dirty="0"/>
              <a:t>Qualitative research</a:t>
            </a:r>
          </a:p>
        </p:txBody>
      </p:sp>
      <p:sp>
        <p:nvSpPr>
          <p:cNvPr id="3" name="Content Placeholder 2">
            <a:extLst>
              <a:ext uri="{FF2B5EF4-FFF2-40B4-BE49-F238E27FC236}">
                <a16:creationId xmlns:a16="http://schemas.microsoft.com/office/drawing/2014/main" id="{5D95DD89-4616-16A5-3791-1DCE5B07BCE8}"/>
              </a:ext>
            </a:extLst>
          </p:cNvPr>
          <p:cNvSpPr>
            <a:spLocks noGrp="1"/>
          </p:cNvSpPr>
          <p:nvPr>
            <p:ph idx="1"/>
          </p:nvPr>
        </p:nvSpPr>
        <p:spPr>
          <a:xfrm>
            <a:off x="821116" y="2236537"/>
            <a:ext cx="4659756" cy="3374137"/>
          </a:xfrm>
        </p:spPr>
        <p:txBody>
          <a:bodyPr anchor="ctr">
            <a:normAutofit fontScale="92500" lnSpcReduction="20000"/>
          </a:bodyPr>
          <a:lstStyle/>
          <a:p>
            <a:pPr marL="0" indent="0">
              <a:buNone/>
            </a:pPr>
            <a:r>
              <a:rPr lang="en-GB" sz="1900" b="0" i="0" dirty="0">
                <a:effectLst/>
                <a:highlight>
                  <a:srgbClr val="FFFFFF"/>
                </a:highlight>
                <a:latin typeface="Times New Roman" panose="02020603050405020304" pitchFamily="18" charset="0"/>
              </a:rPr>
              <a:t>“</a:t>
            </a:r>
            <a:r>
              <a:rPr lang="en-GB" sz="2000" b="0" i="0" dirty="0">
                <a:effectLst/>
                <a:highlight>
                  <a:srgbClr val="FFFFFF"/>
                </a:highlight>
              </a:rPr>
              <a:t>Qualitative research is a type of research that explores and provides deeper insights into real-world problems. Qualitative research gathers participants' experiences, perceptions, and behaviour. It answers the how's and whys instead of how many or how much.” </a:t>
            </a:r>
          </a:p>
          <a:p>
            <a:pPr marL="0" indent="0">
              <a:buNone/>
            </a:pPr>
            <a:endParaRPr lang="en-GB" sz="2000" dirty="0">
              <a:highlight>
                <a:srgbClr val="FFFFFF"/>
              </a:highlight>
            </a:endParaRPr>
          </a:p>
          <a:p>
            <a:pPr marL="0" indent="0">
              <a:buNone/>
            </a:pPr>
            <a:r>
              <a:rPr lang="en-GB" sz="2000" b="0" i="0" dirty="0">
                <a:effectLst/>
                <a:highlight>
                  <a:srgbClr val="FFFFFF"/>
                </a:highlight>
              </a:rPr>
              <a:t>“Qualitative research can help expand and deepen understanding of data or results obtained from quantitative analysis”.</a:t>
            </a:r>
          </a:p>
          <a:p>
            <a:pPr marL="0" indent="0">
              <a:buNone/>
            </a:pPr>
            <a:r>
              <a:rPr lang="en-GB" sz="2000" b="0" i="0" dirty="0">
                <a:effectLst/>
                <a:highlight>
                  <a:srgbClr val="FFFFFF"/>
                </a:highlight>
              </a:rPr>
              <a:t>(Tenny, Brannan and Brannan, 2022, p.1).</a:t>
            </a:r>
          </a:p>
          <a:p>
            <a:pPr marL="0" indent="0">
              <a:buNone/>
            </a:pPr>
            <a:endParaRPr lang="en-GB" sz="1900" dirty="0">
              <a:highlight>
                <a:srgbClr val="FFFFFF"/>
              </a:highlight>
              <a:latin typeface="Times New Roman" panose="02020603050405020304" pitchFamily="18" charset="0"/>
            </a:endParaRPr>
          </a:p>
          <a:p>
            <a:pPr marL="0" indent="0">
              <a:buNone/>
            </a:pPr>
            <a:endParaRPr lang="en-GB" sz="1900" dirty="0"/>
          </a:p>
        </p:txBody>
      </p:sp>
    </p:spTree>
    <p:extLst>
      <p:ext uri="{BB962C8B-B14F-4D97-AF65-F5344CB8AC3E}">
        <p14:creationId xmlns:p14="http://schemas.microsoft.com/office/powerpoint/2010/main" val="2464638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047D-7A01-8069-82FE-2B78AF850361}"/>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9F5CD7E-D197-874C-130F-277C47F4CED8}"/>
              </a:ext>
            </a:extLst>
          </p:cNvPr>
          <p:cNvSpPr>
            <a:spLocks noGrp="1"/>
          </p:cNvSpPr>
          <p:nvPr>
            <p:ph idx="1"/>
          </p:nvPr>
        </p:nvSpPr>
        <p:spPr/>
        <p:txBody>
          <a:bodyPr vert="horz" lIns="91440" tIns="45720" rIns="91440" bIns="45720" rtlCol="0" anchor="t">
            <a:normAutofit/>
          </a:bodyPr>
          <a:lstStyle/>
          <a:p>
            <a:pPr marL="0" indent="0">
              <a:buNone/>
            </a:pPr>
            <a:r>
              <a:rPr lang="en-GB" dirty="0"/>
              <a:t>Make a list of the following:</a:t>
            </a:r>
          </a:p>
          <a:p>
            <a:pPr marL="0" indent="0">
              <a:buNone/>
            </a:pPr>
            <a:endParaRPr lang="en-GB" dirty="0"/>
          </a:p>
          <a:p>
            <a:pPr>
              <a:buFont typeface="Calibri" panose="020B0604020202020204" pitchFamily="34" charset="0"/>
              <a:buChar char="-"/>
            </a:pPr>
            <a:r>
              <a:rPr lang="en-GB" dirty="0"/>
              <a:t>Benefits of qualitative research in your field</a:t>
            </a:r>
          </a:p>
          <a:p>
            <a:pPr>
              <a:buFont typeface="Calibri" panose="020B0604020202020204" pitchFamily="34" charset="0"/>
              <a:buChar char="-"/>
            </a:pPr>
            <a:r>
              <a:rPr lang="en-GB" dirty="0"/>
              <a:t>Weaknesses of qualitative research in your field</a:t>
            </a:r>
          </a:p>
          <a:p>
            <a:pPr marL="0" indent="0">
              <a:buNone/>
            </a:pPr>
            <a:endParaRPr lang="en-GB" dirty="0"/>
          </a:p>
          <a:p>
            <a:pPr marL="0" indent="0">
              <a:buNone/>
            </a:pPr>
            <a:r>
              <a:rPr lang="en-GB" dirty="0"/>
              <a:t>Be prepared to feedback your findings to the other group.</a:t>
            </a:r>
          </a:p>
        </p:txBody>
      </p:sp>
    </p:spTree>
    <p:extLst>
      <p:ext uri="{BB962C8B-B14F-4D97-AF65-F5344CB8AC3E}">
        <p14:creationId xmlns:p14="http://schemas.microsoft.com/office/powerpoint/2010/main" val="1029948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a:xfrm>
            <a:off x="838200" y="220958"/>
            <a:ext cx="10515600" cy="649108"/>
          </a:xfrm>
        </p:spPr>
        <p:txBody>
          <a:bodyPr/>
          <a:lstStyle/>
          <a:p>
            <a:r>
              <a:rPr lang="en-GB" dirty="0"/>
              <a:t>Benefits and weaknesses of qualitative research in Education</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a:xfrm>
            <a:off x="788324" y="994352"/>
            <a:ext cx="10515600" cy="4645163"/>
          </a:xfrm>
        </p:spPr>
        <p:txBody>
          <a:bodyPr numCol="2">
            <a:normAutofit/>
          </a:bodyPr>
          <a:lstStyle/>
          <a:p>
            <a:pPr marL="0" indent="0">
              <a:buNone/>
            </a:pPr>
            <a:r>
              <a:rPr lang="en-GB" b="1" dirty="0"/>
              <a:t>Benefits:</a:t>
            </a:r>
          </a:p>
          <a:p>
            <a:pPr>
              <a:buFontTx/>
              <a:buChar char="-"/>
            </a:pPr>
            <a:r>
              <a:rPr lang="en-GB" dirty="0"/>
              <a:t>Can contribute to curriculum design, professional development programs and educational policy development.</a:t>
            </a:r>
          </a:p>
          <a:p>
            <a:pPr>
              <a:buFontTx/>
              <a:buChar char="-"/>
            </a:pPr>
            <a:r>
              <a:rPr lang="en-GB" dirty="0"/>
              <a:t>Can identify the factors that contribute to inequalities in education and provided strategies to address them.</a:t>
            </a:r>
          </a:p>
          <a:p>
            <a:pPr>
              <a:buFontTx/>
              <a:buChar char="-"/>
            </a:pPr>
            <a:r>
              <a:rPr lang="en-GB" dirty="0"/>
              <a:t>Allows for flexibility.</a:t>
            </a:r>
          </a:p>
          <a:p>
            <a:pPr>
              <a:buFontTx/>
              <a:buChar char="-"/>
            </a:pPr>
            <a:r>
              <a:rPr lang="en-GB" dirty="0"/>
              <a:t>Can inform school leaders where improvement is needed.</a:t>
            </a:r>
          </a:p>
          <a:p>
            <a:pPr marL="0" indent="0">
              <a:buNone/>
            </a:pPr>
            <a:r>
              <a:rPr lang="en-GB" b="1" dirty="0"/>
              <a:t>Weaknesses:</a:t>
            </a:r>
          </a:p>
          <a:p>
            <a:pPr>
              <a:buFontTx/>
              <a:buChar char="-"/>
            </a:pPr>
            <a:r>
              <a:rPr lang="en-GB" dirty="0"/>
              <a:t>Data analysis and interpretation can be time consuming.</a:t>
            </a:r>
          </a:p>
          <a:p>
            <a:pPr>
              <a:buFontTx/>
              <a:buChar char="-"/>
            </a:pPr>
            <a:r>
              <a:rPr lang="en-GB" dirty="0"/>
              <a:t>Presence of the researcher during data gathering can affect the responses of the participant.</a:t>
            </a:r>
          </a:p>
          <a:p>
            <a:pPr>
              <a:buFontTx/>
              <a:buChar char="-"/>
            </a:pPr>
            <a:r>
              <a:rPr lang="en-GB" dirty="0"/>
              <a:t>Small sample size.</a:t>
            </a:r>
          </a:p>
          <a:p>
            <a:pPr>
              <a:buFontTx/>
              <a:buChar char="-"/>
            </a:pPr>
            <a:r>
              <a:rPr lang="en-GB" dirty="0"/>
              <a:t>The responses given are not measured.</a:t>
            </a:r>
          </a:p>
          <a:p>
            <a:pPr>
              <a:buFontTx/>
              <a:buChar char="-"/>
            </a:pPr>
            <a:endParaRPr lang="en-GB" dirty="0"/>
          </a:p>
        </p:txBody>
      </p:sp>
    </p:spTree>
    <p:extLst>
      <p:ext uri="{BB962C8B-B14F-4D97-AF65-F5344CB8AC3E}">
        <p14:creationId xmlns:p14="http://schemas.microsoft.com/office/powerpoint/2010/main" val="4087766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Complex maths formulae on a blackboard">
            <a:extLst>
              <a:ext uri="{FF2B5EF4-FFF2-40B4-BE49-F238E27FC236}">
                <a16:creationId xmlns:a16="http://schemas.microsoft.com/office/drawing/2014/main" id="{12FA5194-9A9D-A3C4-3470-999884C7BC85}"/>
              </a:ext>
            </a:extLst>
          </p:cNvPr>
          <p:cNvPicPr>
            <a:picLocks noChangeAspect="1"/>
          </p:cNvPicPr>
          <p:nvPr/>
        </p:nvPicPr>
        <p:blipFill rotWithShape="1">
          <a:blip r:embed="rId2"/>
          <a:srcRect l="24554" r="10631" b="-1"/>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95010FE1-F430-AE10-1D71-0B1E5DC09282}"/>
              </a:ext>
            </a:extLst>
          </p:cNvPr>
          <p:cNvSpPr>
            <a:spLocks noGrp="1"/>
          </p:cNvSpPr>
          <p:nvPr>
            <p:ph type="title"/>
          </p:nvPr>
        </p:nvSpPr>
        <p:spPr>
          <a:xfrm>
            <a:off x="761801" y="328512"/>
            <a:ext cx="4778387" cy="1628970"/>
          </a:xfrm>
        </p:spPr>
        <p:txBody>
          <a:bodyPr anchor="ctr">
            <a:normAutofit/>
          </a:bodyPr>
          <a:lstStyle/>
          <a:p>
            <a:r>
              <a:rPr lang="en-GB" sz="4000"/>
              <a:t>Quantitative research  </a:t>
            </a:r>
          </a:p>
        </p:txBody>
      </p:sp>
      <p:sp>
        <p:nvSpPr>
          <p:cNvPr id="3" name="Content Placeholder 2">
            <a:extLst>
              <a:ext uri="{FF2B5EF4-FFF2-40B4-BE49-F238E27FC236}">
                <a16:creationId xmlns:a16="http://schemas.microsoft.com/office/drawing/2014/main" id="{C6445BD7-AF81-56AC-21F9-68738B114381}"/>
              </a:ext>
            </a:extLst>
          </p:cNvPr>
          <p:cNvSpPr>
            <a:spLocks noGrp="1"/>
          </p:cNvSpPr>
          <p:nvPr>
            <p:ph idx="1"/>
          </p:nvPr>
        </p:nvSpPr>
        <p:spPr>
          <a:xfrm>
            <a:off x="761801" y="2042573"/>
            <a:ext cx="4659756" cy="3374137"/>
          </a:xfrm>
        </p:spPr>
        <p:txBody>
          <a:bodyPr anchor="ctr">
            <a:normAutofit/>
          </a:bodyPr>
          <a:lstStyle/>
          <a:p>
            <a:pPr marL="0" indent="0">
              <a:buNone/>
            </a:pPr>
            <a:r>
              <a:rPr lang="en-GB" dirty="0"/>
              <a:t>“Quantitative research involves data collection that is typically numeric, and the researcher tends to use mathematical models as the methodology of data analysis” (Williams, 2007, p.66).</a:t>
            </a:r>
          </a:p>
        </p:txBody>
      </p:sp>
    </p:spTree>
    <p:extLst>
      <p:ext uri="{BB962C8B-B14F-4D97-AF65-F5344CB8AC3E}">
        <p14:creationId xmlns:p14="http://schemas.microsoft.com/office/powerpoint/2010/main" val="34030552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DFAED-36E9-513C-8E88-5348E6FB8C04}"/>
              </a:ext>
            </a:extLst>
          </p:cNvPr>
          <p:cNvSpPr>
            <a:spLocks noGrp="1"/>
          </p:cNvSpPr>
          <p:nvPr>
            <p:ph type="title"/>
          </p:nvPr>
        </p:nvSpPr>
        <p:spPr>
          <a:xfrm>
            <a:off x="762000" y="1138036"/>
            <a:ext cx="4085665" cy="1402470"/>
          </a:xfrm>
        </p:spPr>
        <p:txBody>
          <a:bodyPr anchor="t">
            <a:normAutofit/>
          </a:bodyPr>
          <a:lstStyle/>
          <a:p>
            <a:r>
              <a:rPr lang="en-GB" sz="3200" b="1" dirty="0"/>
              <a:t>Quantitative data collection methods</a:t>
            </a:r>
          </a:p>
        </p:txBody>
      </p:sp>
      <p:sp>
        <p:nvSpPr>
          <p:cNvPr id="3" name="Content Placeholder 2">
            <a:extLst>
              <a:ext uri="{FF2B5EF4-FFF2-40B4-BE49-F238E27FC236}">
                <a16:creationId xmlns:a16="http://schemas.microsoft.com/office/drawing/2014/main" id="{1E3100DF-91EB-0DA8-6E17-0764130AADE8}"/>
              </a:ext>
            </a:extLst>
          </p:cNvPr>
          <p:cNvSpPr>
            <a:spLocks noGrp="1"/>
          </p:cNvSpPr>
          <p:nvPr>
            <p:ph idx="1"/>
          </p:nvPr>
        </p:nvSpPr>
        <p:spPr>
          <a:xfrm>
            <a:off x="762000" y="2235292"/>
            <a:ext cx="4085665" cy="3591207"/>
          </a:xfrm>
        </p:spPr>
        <p:txBody>
          <a:bodyPr>
            <a:noAutofit/>
          </a:bodyPr>
          <a:lstStyle/>
          <a:p>
            <a:r>
              <a:rPr lang="en-GB" dirty="0"/>
              <a:t>Surveys – closed ended questions</a:t>
            </a:r>
          </a:p>
          <a:p>
            <a:r>
              <a:rPr lang="en-GB" dirty="0"/>
              <a:t>Observation</a:t>
            </a:r>
          </a:p>
          <a:p>
            <a:r>
              <a:rPr lang="en-GB" dirty="0"/>
              <a:t>Experimental research</a:t>
            </a:r>
          </a:p>
          <a:p>
            <a:r>
              <a:rPr lang="en-GB" dirty="0"/>
              <a:t>Cluster sampling </a:t>
            </a:r>
          </a:p>
          <a:p>
            <a:r>
              <a:rPr lang="en-GB" dirty="0"/>
              <a:t>Correlational research</a:t>
            </a:r>
          </a:p>
          <a:p>
            <a:r>
              <a:rPr lang="en-GB" dirty="0"/>
              <a:t>Interviews</a:t>
            </a:r>
          </a:p>
          <a:p>
            <a:r>
              <a:rPr lang="en-GB" dirty="0"/>
              <a:t>Trend analysis</a:t>
            </a:r>
          </a:p>
        </p:txBody>
      </p:sp>
      <p:pic>
        <p:nvPicPr>
          <p:cNvPr id="14" name="Picture 13" descr="Graph on document with pen">
            <a:extLst>
              <a:ext uri="{FF2B5EF4-FFF2-40B4-BE49-F238E27FC236}">
                <a16:creationId xmlns:a16="http://schemas.microsoft.com/office/drawing/2014/main" id="{BE501796-0F84-374D-2DDC-4FE2639783F6}"/>
              </a:ext>
            </a:extLst>
          </p:cNvPr>
          <p:cNvPicPr>
            <a:picLocks noChangeAspect="1"/>
          </p:cNvPicPr>
          <p:nvPr/>
        </p:nvPicPr>
        <p:blipFill rotWithShape="1">
          <a:blip r:embed="rId2"/>
          <a:srcRect l="24945" r="11389" b="-1"/>
          <a:stretch/>
        </p:blipFill>
        <p:spPr>
          <a:xfrm>
            <a:off x="5650992" y="10"/>
            <a:ext cx="6541008" cy="6857990"/>
          </a:xfrm>
          <a:prstGeom prst="rect">
            <a:avLst/>
          </a:prstGeom>
        </p:spPr>
      </p:pic>
    </p:spTree>
    <p:extLst>
      <p:ext uri="{BB962C8B-B14F-4D97-AF65-F5344CB8AC3E}">
        <p14:creationId xmlns:p14="http://schemas.microsoft.com/office/powerpoint/2010/main" val="3864145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047D-7A01-8069-82FE-2B78AF850361}"/>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9F5CD7E-D197-874C-130F-277C47F4CED8}"/>
              </a:ext>
            </a:extLst>
          </p:cNvPr>
          <p:cNvSpPr>
            <a:spLocks noGrp="1"/>
          </p:cNvSpPr>
          <p:nvPr>
            <p:ph idx="1"/>
          </p:nvPr>
        </p:nvSpPr>
        <p:spPr/>
        <p:txBody>
          <a:bodyPr vert="horz" lIns="91440" tIns="45720" rIns="91440" bIns="45720" rtlCol="0" anchor="t">
            <a:normAutofit/>
          </a:bodyPr>
          <a:lstStyle/>
          <a:p>
            <a:pPr marL="0" indent="0">
              <a:buNone/>
            </a:pPr>
            <a:r>
              <a:rPr lang="en-GB" dirty="0"/>
              <a:t>Make a list of the following:</a:t>
            </a:r>
          </a:p>
          <a:p>
            <a:pPr marL="0" indent="0">
              <a:buNone/>
            </a:pPr>
            <a:endParaRPr lang="en-GB" dirty="0"/>
          </a:p>
          <a:p>
            <a:pPr>
              <a:buFont typeface="Calibri" panose="020B0604020202020204" pitchFamily="34" charset="0"/>
              <a:buChar char="-"/>
            </a:pPr>
            <a:r>
              <a:rPr lang="en-GB" dirty="0"/>
              <a:t>Benefits of quantitative research in your field</a:t>
            </a:r>
          </a:p>
          <a:p>
            <a:pPr>
              <a:buFont typeface="Calibri" panose="020B0604020202020204" pitchFamily="34" charset="0"/>
              <a:buChar char="-"/>
            </a:pPr>
            <a:r>
              <a:rPr lang="en-GB" dirty="0"/>
              <a:t>Weaknesses of quantitative research in your field</a:t>
            </a:r>
          </a:p>
          <a:p>
            <a:pPr marL="0" indent="0">
              <a:buNone/>
            </a:pPr>
            <a:endParaRPr lang="en-GB" dirty="0"/>
          </a:p>
          <a:p>
            <a:pPr marL="0" indent="0">
              <a:buNone/>
            </a:pPr>
            <a:r>
              <a:rPr lang="en-GB" dirty="0"/>
              <a:t>Be prepared to feedback your findings to the other group.</a:t>
            </a:r>
          </a:p>
        </p:txBody>
      </p:sp>
    </p:spTree>
    <p:extLst>
      <p:ext uri="{BB962C8B-B14F-4D97-AF65-F5344CB8AC3E}">
        <p14:creationId xmlns:p14="http://schemas.microsoft.com/office/powerpoint/2010/main" val="4265780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p:txBody>
          <a:bodyPr/>
          <a:lstStyle/>
          <a:p>
            <a:r>
              <a:rPr lang="en-GB" dirty="0"/>
              <a:t>Benefits and weaknesses of quantitative research </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p:txBody>
          <a:bodyPr numCol="2">
            <a:normAutofit/>
          </a:bodyPr>
          <a:lstStyle/>
          <a:p>
            <a:pPr marL="0" indent="0">
              <a:buNone/>
            </a:pPr>
            <a:r>
              <a:rPr lang="en-GB" b="1" dirty="0"/>
              <a:t>Benefits: </a:t>
            </a:r>
          </a:p>
          <a:p>
            <a:pPr>
              <a:buFontTx/>
              <a:buChar char="-"/>
            </a:pPr>
            <a:r>
              <a:rPr lang="en-GB" dirty="0"/>
              <a:t>Can prove or disprove a theory from numerical data.</a:t>
            </a:r>
          </a:p>
          <a:p>
            <a:pPr>
              <a:buFontTx/>
              <a:buChar char="-"/>
            </a:pPr>
            <a:r>
              <a:rPr lang="en-GB" dirty="0"/>
              <a:t>Results can be shared with other schools.</a:t>
            </a:r>
          </a:p>
          <a:p>
            <a:pPr>
              <a:buFontTx/>
              <a:buChar char="-"/>
            </a:pPr>
            <a:r>
              <a:rPr lang="en-GB" dirty="0"/>
              <a:t>Data can be used to inform decision-making.</a:t>
            </a:r>
          </a:p>
          <a:p>
            <a:pPr>
              <a:buFontTx/>
              <a:buChar char="-"/>
            </a:pPr>
            <a:r>
              <a:rPr lang="en-GB" dirty="0"/>
              <a:t>Identify trends and patterns in student learning and behaviour.</a:t>
            </a:r>
          </a:p>
          <a:p>
            <a:pPr marL="0" indent="0">
              <a:buNone/>
            </a:pPr>
            <a:r>
              <a:rPr lang="en-GB" b="1" dirty="0"/>
              <a:t>Weaknesses: </a:t>
            </a:r>
          </a:p>
          <a:p>
            <a:pPr>
              <a:buFontTx/>
              <a:buChar char="-"/>
            </a:pPr>
            <a:r>
              <a:rPr lang="en-GB" dirty="0"/>
              <a:t>Less insights into respondent’s thoughts.</a:t>
            </a:r>
          </a:p>
          <a:p>
            <a:pPr>
              <a:buFontTx/>
              <a:buChar char="-"/>
            </a:pPr>
            <a:r>
              <a:rPr lang="en-GB" dirty="0"/>
              <a:t>Can lack human element.</a:t>
            </a:r>
          </a:p>
          <a:p>
            <a:pPr>
              <a:buFontTx/>
              <a:buChar char="-"/>
            </a:pPr>
            <a:r>
              <a:rPr lang="en-GB" dirty="0"/>
              <a:t>Inability to control the environment.</a:t>
            </a:r>
          </a:p>
          <a:p>
            <a:pPr>
              <a:buFontTx/>
              <a:buChar char="-"/>
            </a:pPr>
            <a:r>
              <a:rPr lang="en-GB" dirty="0"/>
              <a:t>Fixed structure.</a:t>
            </a:r>
          </a:p>
        </p:txBody>
      </p:sp>
    </p:spTree>
    <p:extLst>
      <p:ext uri="{BB962C8B-B14F-4D97-AF65-F5344CB8AC3E}">
        <p14:creationId xmlns:p14="http://schemas.microsoft.com/office/powerpoint/2010/main" val="75094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1B52-9E66-1C06-DD62-8274F548C1A8}"/>
              </a:ext>
            </a:extLst>
          </p:cNvPr>
          <p:cNvSpPr>
            <a:spLocks noGrp="1"/>
          </p:cNvSpPr>
          <p:nvPr>
            <p:ph type="title"/>
          </p:nvPr>
        </p:nvSpPr>
        <p:spPr/>
        <p:txBody>
          <a:bodyPr/>
          <a:lstStyle/>
          <a:p>
            <a:r>
              <a:rPr lang="en-GB" dirty="0"/>
              <a:t>Mixed methods</a:t>
            </a:r>
          </a:p>
        </p:txBody>
      </p:sp>
      <p:graphicFrame>
        <p:nvGraphicFramePr>
          <p:cNvPr id="5" name="Content Placeholder 2">
            <a:extLst>
              <a:ext uri="{FF2B5EF4-FFF2-40B4-BE49-F238E27FC236}">
                <a16:creationId xmlns:a16="http://schemas.microsoft.com/office/drawing/2014/main" id="{DBA2B32B-F551-210F-05B0-D80158EE2CA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Equals 6">
            <a:extLst>
              <a:ext uri="{FF2B5EF4-FFF2-40B4-BE49-F238E27FC236}">
                <a16:creationId xmlns:a16="http://schemas.microsoft.com/office/drawing/2014/main" id="{6D1E52BB-F729-8210-C7D7-167E7532CE42}"/>
              </a:ext>
            </a:extLst>
          </p:cNvPr>
          <p:cNvSpPr/>
          <p:nvPr/>
        </p:nvSpPr>
        <p:spPr>
          <a:xfrm>
            <a:off x="7498082" y="2880360"/>
            <a:ext cx="1219200" cy="1097280"/>
          </a:xfrm>
          <a:prstGeom prst="math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Plus Sign 7">
            <a:extLst>
              <a:ext uri="{FF2B5EF4-FFF2-40B4-BE49-F238E27FC236}">
                <a16:creationId xmlns:a16="http://schemas.microsoft.com/office/drawing/2014/main" id="{5F8383BF-D27A-3DF3-163F-F7DABE054A09}"/>
              </a:ext>
            </a:extLst>
          </p:cNvPr>
          <p:cNvSpPr/>
          <p:nvPr/>
        </p:nvSpPr>
        <p:spPr>
          <a:xfrm>
            <a:off x="3642360" y="2880360"/>
            <a:ext cx="1219200" cy="1097280"/>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4876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047D-7A01-8069-82FE-2B78AF850361}"/>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9F5CD7E-D197-874C-130F-277C47F4CED8}"/>
              </a:ext>
            </a:extLst>
          </p:cNvPr>
          <p:cNvSpPr>
            <a:spLocks noGrp="1"/>
          </p:cNvSpPr>
          <p:nvPr>
            <p:ph idx="1"/>
          </p:nvPr>
        </p:nvSpPr>
        <p:spPr/>
        <p:txBody>
          <a:bodyPr vert="horz" lIns="91440" tIns="45720" rIns="91440" bIns="45720" rtlCol="0" anchor="t">
            <a:normAutofit/>
          </a:bodyPr>
          <a:lstStyle/>
          <a:p>
            <a:pPr marL="0" indent="0">
              <a:buNone/>
            </a:pPr>
            <a:r>
              <a:rPr lang="en-GB" dirty="0"/>
              <a:t>Make a list of the following:</a:t>
            </a:r>
          </a:p>
          <a:p>
            <a:pPr>
              <a:buFont typeface="Calibri" panose="020B0604020202020204" pitchFamily="34" charset="0"/>
              <a:buChar char="-"/>
            </a:pPr>
            <a:r>
              <a:rPr lang="en-GB" dirty="0"/>
              <a:t>Benefits of mixed methods research</a:t>
            </a:r>
          </a:p>
          <a:p>
            <a:pPr>
              <a:buFont typeface="Calibri" panose="020B0604020202020204" pitchFamily="34" charset="0"/>
              <a:buChar char="-"/>
            </a:pPr>
            <a:r>
              <a:rPr lang="en-GB" dirty="0"/>
              <a:t>Weaknesses of mixed methods research</a:t>
            </a:r>
          </a:p>
          <a:p>
            <a:pPr>
              <a:buFont typeface="Calibri" panose="020B0604020202020204" pitchFamily="34" charset="0"/>
              <a:buChar char="-"/>
            </a:pPr>
            <a:endParaRPr lang="en-GB" dirty="0"/>
          </a:p>
          <a:p>
            <a:pPr marL="0" indent="0">
              <a:buNone/>
            </a:pPr>
            <a:r>
              <a:rPr lang="en-GB" dirty="0"/>
              <a:t>Be prepared to feedback your findings to the other group.</a:t>
            </a:r>
          </a:p>
        </p:txBody>
      </p:sp>
    </p:spTree>
    <p:extLst>
      <p:ext uri="{BB962C8B-B14F-4D97-AF65-F5344CB8AC3E}">
        <p14:creationId xmlns:p14="http://schemas.microsoft.com/office/powerpoint/2010/main" val="747296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p:txBody>
          <a:bodyPr/>
          <a:lstStyle/>
          <a:p>
            <a:r>
              <a:rPr lang="en-GB" dirty="0"/>
              <a:t>Benefits and weaknesses of mixed methods approach </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p:txBody>
          <a:bodyPr numCol="2">
            <a:normAutofit/>
          </a:bodyPr>
          <a:lstStyle/>
          <a:p>
            <a:pPr marL="0" indent="0">
              <a:buNone/>
            </a:pPr>
            <a:r>
              <a:rPr lang="en-GB" b="1" dirty="0"/>
              <a:t>Benefits:</a:t>
            </a:r>
          </a:p>
          <a:p>
            <a:pPr>
              <a:buFontTx/>
              <a:buChar char="-"/>
            </a:pPr>
            <a:r>
              <a:rPr lang="en-GB" dirty="0"/>
              <a:t>Can provide stronger evidence.</a:t>
            </a:r>
          </a:p>
          <a:p>
            <a:pPr>
              <a:buFontTx/>
              <a:buChar char="-"/>
            </a:pPr>
            <a:r>
              <a:rPr lang="en-GB" dirty="0"/>
              <a:t>Does not limit the data being collected.</a:t>
            </a:r>
          </a:p>
          <a:p>
            <a:pPr>
              <a:buFontTx/>
              <a:buChar char="-"/>
            </a:pPr>
            <a:r>
              <a:rPr lang="en-GB" dirty="0"/>
              <a:t>Incorporates the strengths of both qualitative and quantitative approaches.</a:t>
            </a:r>
          </a:p>
          <a:p>
            <a:pPr marL="0" indent="0">
              <a:buNone/>
            </a:pPr>
            <a:endParaRPr lang="en-GB" dirty="0"/>
          </a:p>
          <a:p>
            <a:pPr marL="0" indent="0">
              <a:buNone/>
            </a:pPr>
            <a:endParaRPr lang="en-GB" dirty="0"/>
          </a:p>
          <a:p>
            <a:pPr marL="0" indent="0">
              <a:buNone/>
            </a:pPr>
            <a:r>
              <a:rPr lang="en-GB" b="1" dirty="0"/>
              <a:t>Weaknesses:</a:t>
            </a:r>
          </a:p>
          <a:p>
            <a:pPr>
              <a:buFontTx/>
              <a:buChar char="-"/>
            </a:pPr>
            <a:r>
              <a:rPr lang="en-GB" dirty="0"/>
              <a:t>Can be more complex</a:t>
            </a:r>
          </a:p>
          <a:p>
            <a:pPr>
              <a:buFontTx/>
              <a:buChar char="-"/>
            </a:pPr>
            <a:r>
              <a:rPr lang="en-GB" dirty="0"/>
              <a:t>Can require more expertise</a:t>
            </a:r>
          </a:p>
          <a:p>
            <a:pPr>
              <a:buFontTx/>
              <a:buChar char="-"/>
            </a:pPr>
            <a:r>
              <a:rPr lang="en-GB" dirty="0"/>
              <a:t>Requires extra resources (time and money)</a:t>
            </a:r>
          </a:p>
          <a:p>
            <a:pPr>
              <a:buFontTx/>
              <a:buChar char="-"/>
            </a:pPr>
            <a:r>
              <a:rPr lang="en-GB" dirty="0"/>
              <a:t>Can end up with separate sets of results that cannot be combined effectively.</a:t>
            </a:r>
          </a:p>
        </p:txBody>
      </p:sp>
    </p:spTree>
    <p:extLst>
      <p:ext uri="{BB962C8B-B14F-4D97-AF65-F5344CB8AC3E}">
        <p14:creationId xmlns:p14="http://schemas.microsoft.com/office/powerpoint/2010/main" val="881837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C6428-FFE5-D817-80AB-A262769547CB}"/>
              </a:ext>
            </a:extLst>
          </p:cNvPr>
          <p:cNvSpPr>
            <a:spLocks noGrp="1"/>
          </p:cNvSpPr>
          <p:nvPr>
            <p:ph type="title"/>
          </p:nvPr>
        </p:nvSpPr>
        <p:spPr>
          <a:xfrm>
            <a:off x="1289303" y="416947"/>
            <a:ext cx="9849751" cy="669249"/>
          </a:xfrm>
        </p:spPr>
        <p:txBody>
          <a:bodyPr anchor="b">
            <a:normAutofit fontScale="90000"/>
          </a:bodyPr>
          <a:lstStyle/>
          <a:p>
            <a:r>
              <a:rPr lang="en-GB" sz="5400" dirty="0"/>
              <a:t>Sampling</a:t>
            </a:r>
          </a:p>
        </p:txBody>
      </p:sp>
      <p:sp>
        <p:nvSpPr>
          <p:cNvPr id="3" name="Content Placeholder 2">
            <a:extLst>
              <a:ext uri="{FF2B5EF4-FFF2-40B4-BE49-F238E27FC236}">
                <a16:creationId xmlns:a16="http://schemas.microsoft.com/office/drawing/2014/main" id="{540F6698-2EA7-F319-3AEA-83A2D5893D60}"/>
              </a:ext>
            </a:extLst>
          </p:cNvPr>
          <p:cNvSpPr>
            <a:spLocks noGrp="1"/>
          </p:cNvSpPr>
          <p:nvPr>
            <p:ph idx="1"/>
          </p:nvPr>
        </p:nvSpPr>
        <p:spPr>
          <a:xfrm>
            <a:off x="1289303" y="1783056"/>
            <a:ext cx="9849751" cy="4168463"/>
          </a:xfrm>
        </p:spPr>
        <p:txBody>
          <a:bodyPr anchor="ctr">
            <a:normAutofit fontScale="92500"/>
          </a:bodyPr>
          <a:lstStyle/>
          <a:p>
            <a:pPr marL="0" indent="0">
              <a:buNone/>
            </a:pPr>
            <a:r>
              <a:rPr lang="en-GB" sz="3000" dirty="0"/>
              <a:t>Refers to the process of selecting individuals to be studied </a:t>
            </a:r>
          </a:p>
          <a:p>
            <a:pPr marL="0" indent="0">
              <a:buNone/>
            </a:pPr>
            <a:endParaRPr lang="en-GB" sz="3000" dirty="0"/>
          </a:p>
          <a:p>
            <a:pPr marL="0" indent="0">
              <a:buNone/>
            </a:pPr>
            <a:r>
              <a:rPr lang="en-GB" sz="3000" dirty="0"/>
              <a:t>A scientific technique that allows a researcher to learn something about a population by studying a few members, or a sample of that population.</a:t>
            </a:r>
          </a:p>
          <a:p>
            <a:pPr>
              <a:buFontTx/>
              <a:buChar char="-"/>
            </a:pPr>
            <a:r>
              <a:rPr lang="en-GB" sz="3000" dirty="0"/>
              <a:t>Some sampling techniques allow researchers to predict something about a population.</a:t>
            </a:r>
          </a:p>
          <a:p>
            <a:pPr>
              <a:buFontTx/>
              <a:buChar char="-"/>
            </a:pPr>
            <a:r>
              <a:rPr lang="en-GB" sz="3000" dirty="0"/>
              <a:t>Other sampling techniques merely provide researchers insight into a population. </a:t>
            </a:r>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328824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7B3787-BA6E-183E-F7AA-7683B0777DBA}"/>
              </a:ext>
            </a:extLst>
          </p:cNvPr>
          <p:cNvSpPr>
            <a:spLocks noGrp="1"/>
          </p:cNvSpPr>
          <p:nvPr>
            <p:ph idx="1"/>
          </p:nvPr>
        </p:nvSpPr>
        <p:spPr>
          <a:xfrm>
            <a:off x="464516" y="428024"/>
            <a:ext cx="5762510" cy="5788258"/>
          </a:xfrm>
        </p:spPr>
        <p:txBody>
          <a:bodyPr anchor="ctr">
            <a:normAutofit lnSpcReduction="10000"/>
          </a:bodyPr>
          <a:lstStyle/>
          <a:p>
            <a:pPr marL="0" indent="0">
              <a:buNone/>
            </a:pPr>
            <a:r>
              <a:rPr lang="en-GB" sz="2200" b="1" dirty="0"/>
              <a:t>Population</a:t>
            </a:r>
            <a:r>
              <a:rPr lang="en-GB" sz="2200" dirty="0"/>
              <a:t> is the entire group that you want to gather information about. </a:t>
            </a:r>
          </a:p>
          <a:p>
            <a:pPr marL="0" indent="0">
              <a:buNone/>
            </a:pPr>
            <a:r>
              <a:rPr lang="en-GB" sz="2200" dirty="0"/>
              <a:t>Can be defined based on characteristics (i.e., age, income, geographical location, employment etc..)</a:t>
            </a:r>
          </a:p>
          <a:p>
            <a:pPr marL="0" indent="0">
              <a:buNone/>
            </a:pPr>
            <a:endParaRPr lang="en-GB" sz="2200" dirty="0"/>
          </a:p>
          <a:p>
            <a:pPr marL="0" indent="0">
              <a:buNone/>
            </a:pPr>
            <a:r>
              <a:rPr lang="en-GB" sz="2200" dirty="0"/>
              <a:t>The </a:t>
            </a:r>
            <a:r>
              <a:rPr lang="en-GB" sz="2200" b="1" dirty="0"/>
              <a:t>sample</a:t>
            </a:r>
            <a:r>
              <a:rPr lang="en-GB" sz="2200" dirty="0"/>
              <a:t> is the specific group of individuals that you gather the data from</a:t>
            </a:r>
          </a:p>
          <a:p>
            <a:pPr marL="0" indent="0">
              <a:buNone/>
            </a:pPr>
            <a:endParaRPr lang="en-GB" sz="2200" dirty="0"/>
          </a:p>
          <a:p>
            <a:pPr marL="0" indent="0">
              <a:buNone/>
            </a:pPr>
            <a:r>
              <a:rPr lang="en-GB" sz="2200" b="1" dirty="0"/>
              <a:t>Probability sampling </a:t>
            </a:r>
            <a:r>
              <a:rPr lang="en-GB" sz="2200" dirty="0"/>
              <a:t>every member of the population has a chance of being selected. Random selection reduces the risk of selection bias.</a:t>
            </a:r>
          </a:p>
          <a:p>
            <a:pPr marL="0" indent="0">
              <a:buNone/>
            </a:pPr>
            <a:endParaRPr lang="en-GB" sz="2200" dirty="0"/>
          </a:p>
          <a:p>
            <a:pPr marL="0" indent="0">
              <a:buNone/>
            </a:pPr>
            <a:r>
              <a:rPr lang="en-GB" sz="2200" b="1" dirty="0"/>
              <a:t>Non-probability sampling </a:t>
            </a:r>
            <a:r>
              <a:rPr lang="en-GB" sz="2200" dirty="0"/>
              <a:t>involves non-random selection based on convenience or other criteria, easier to collect data.</a:t>
            </a:r>
          </a:p>
          <a:p>
            <a:pPr marL="0" indent="0">
              <a:buNone/>
            </a:pPr>
            <a:endParaRPr lang="en-GB" sz="1400" dirty="0"/>
          </a:p>
          <a:p>
            <a:pPr marL="0" indent="0">
              <a:buNone/>
            </a:pPr>
            <a:endParaRPr lang="en-GB" sz="1400" dirty="0"/>
          </a:p>
        </p:txBody>
      </p:sp>
      <p:pic>
        <p:nvPicPr>
          <p:cNvPr id="5" name="Picture 4" descr="Colourful carved figures of humans">
            <a:extLst>
              <a:ext uri="{FF2B5EF4-FFF2-40B4-BE49-F238E27FC236}">
                <a16:creationId xmlns:a16="http://schemas.microsoft.com/office/drawing/2014/main" id="{719AF3DB-731E-2BDD-CAD0-1F9E93FBA80D}"/>
              </a:ext>
            </a:extLst>
          </p:cNvPr>
          <p:cNvPicPr>
            <a:picLocks noChangeAspect="1"/>
          </p:cNvPicPr>
          <p:nvPr/>
        </p:nvPicPr>
        <p:blipFill rotWithShape="1">
          <a:blip r:embed="rId3"/>
          <a:srcRect l="22451" r="222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88141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68DA-F47D-9637-7085-6917F149EDF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Four types of probability sample</a:t>
            </a:r>
          </a:p>
        </p:txBody>
      </p:sp>
      <p:pic>
        <p:nvPicPr>
          <p:cNvPr id="1028" name="Picture 4" descr="Probability sampling">
            <a:extLst>
              <a:ext uri="{FF2B5EF4-FFF2-40B4-BE49-F238E27FC236}">
                <a16:creationId xmlns:a16="http://schemas.microsoft.com/office/drawing/2014/main" id="{1FA42596-A8B0-84CA-AD3C-AD80D7C99E8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640245" y="56766"/>
            <a:ext cx="6248831" cy="5687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4493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A47B-4420-EEDC-3DDA-90F071BB041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Four types of non-probability sampling methods</a:t>
            </a:r>
          </a:p>
        </p:txBody>
      </p:sp>
      <p:pic>
        <p:nvPicPr>
          <p:cNvPr id="2050" name="Picture 2" descr="Non probability sampling">
            <a:extLst>
              <a:ext uri="{FF2B5EF4-FFF2-40B4-BE49-F238E27FC236}">
                <a16:creationId xmlns:a16="http://schemas.microsoft.com/office/drawing/2014/main" id="{736C38A0-9EFE-861A-B773-C3F290E15F9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980292" y="17379"/>
            <a:ext cx="6324421" cy="5756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8467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p:txBody>
          <a:bodyPr/>
          <a:lstStyle/>
          <a:p>
            <a:r>
              <a:rPr lang="en-GB" dirty="0"/>
              <a:t>Benefits and weaknesses of sample research:</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p:txBody>
          <a:bodyPr/>
          <a:lstStyle/>
          <a:p>
            <a:pPr marL="0" indent="0">
              <a:buNone/>
            </a:pPr>
            <a:r>
              <a:rPr lang="en-GB" dirty="0"/>
              <a:t>Benefits:</a:t>
            </a:r>
          </a:p>
          <a:p>
            <a:r>
              <a:rPr lang="en-GB" dirty="0"/>
              <a:t>Cost-effective</a:t>
            </a:r>
          </a:p>
          <a:p>
            <a:r>
              <a:rPr lang="en-GB" dirty="0"/>
              <a:t>Time-efficient</a:t>
            </a:r>
          </a:p>
          <a:p>
            <a:pPr marL="0" indent="0">
              <a:buNone/>
            </a:pPr>
            <a:endParaRPr lang="en-GB" dirty="0"/>
          </a:p>
          <a:p>
            <a:pPr marL="0" indent="0">
              <a:buNone/>
            </a:pPr>
            <a:r>
              <a:rPr lang="en-GB" dirty="0"/>
              <a:t>Weaknesses:</a:t>
            </a:r>
          </a:p>
          <a:p>
            <a:r>
              <a:rPr lang="en-GB" dirty="0"/>
              <a:t>May not be a representative of the population</a:t>
            </a:r>
          </a:p>
          <a:p>
            <a:r>
              <a:rPr lang="en-GB" dirty="0"/>
              <a:t>Complete list of population may not be available</a:t>
            </a:r>
          </a:p>
        </p:txBody>
      </p:sp>
    </p:spTree>
    <p:extLst>
      <p:ext uri="{BB962C8B-B14F-4D97-AF65-F5344CB8AC3E}">
        <p14:creationId xmlns:p14="http://schemas.microsoft.com/office/powerpoint/2010/main" val="36942635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B936-0D56-FC88-3369-6E4C894696DA}"/>
              </a:ext>
            </a:extLst>
          </p:cNvPr>
          <p:cNvSpPr>
            <a:spLocks noGrp="1"/>
          </p:cNvSpPr>
          <p:nvPr>
            <p:ph type="title"/>
          </p:nvPr>
        </p:nvSpPr>
        <p:spPr/>
        <p:txBody>
          <a:bodyPr/>
          <a:lstStyle/>
          <a:p>
            <a:r>
              <a:rPr lang="en-GB" b="1" dirty="0"/>
              <a:t>Task</a:t>
            </a:r>
            <a:r>
              <a:rPr lang="en-GB" dirty="0"/>
              <a:t>	</a:t>
            </a:r>
          </a:p>
        </p:txBody>
      </p:sp>
      <p:sp>
        <p:nvSpPr>
          <p:cNvPr id="3" name="Content Placeholder 2">
            <a:extLst>
              <a:ext uri="{FF2B5EF4-FFF2-40B4-BE49-F238E27FC236}">
                <a16:creationId xmlns:a16="http://schemas.microsoft.com/office/drawing/2014/main" id="{01BB57AD-589E-CDAF-461A-C6505B6405C2}"/>
              </a:ext>
            </a:extLst>
          </p:cNvPr>
          <p:cNvSpPr>
            <a:spLocks noGrp="1"/>
          </p:cNvSpPr>
          <p:nvPr>
            <p:ph idx="1"/>
          </p:nvPr>
        </p:nvSpPr>
        <p:spPr>
          <a:xfrm>
            <a:off x="838200" y="1576000"/>
            <a:ext cx="10515600" cy="4916875"/>
          </a:xfrm>
        </p:spPr>
        <p:txBody>
          <a:bodyPr>
            <a:normAutofit/>
          </a:bodyPr>
          <a:lstStyle/>
          <a:p>
            <a:pPr marL="0" indent="0">
              <a:buNone/>
            </a:pPr>
            <a:r>
              <a:rPr lang="en-GB" b="1" dirty="0"/>
              <a:t>Skim read the following studies and identify what research method was used (qualitative, quantitative or mixed-methods):</a:t>
            </a:r>
          </a:p>
          <a:p>
            <a:r>
              <a:rPr lang="en-GB" dirty="0">
                <a:hlinkClick r:id="rId2"/>
              </a:rPr>
              <a:t>Education Sciences | Free Full-Text | Where Are We Going? International Views on Purposes, Practices and Barriers in School-Based Outdoor Learning (mdpi.com)</a:t>
            </a:r>
            <a:endParaRPr lang="en-GB" dirty="0"/>
          </a:p>
          <a:p>
            <a:r>
              <a:rPr lang="en-GB" dirty="0">
                <a:hlinkClick r:id="rId3"/>
              </a:rPr>
              <a:t>2318EDUEDU500100010788_1.PDF (um.edu.mt)</a:t>
            </a:r>
            <a:endParaRPr lang="en-GB" dirty="0"/>
          </a:p>
          <a:p>
            <a:r>
              <a:rPr lang="en-GB" dirty="0">
                <a:hlinkClick r:id="rId4"/>
              </a:rPr>
              <a:t>Full article: Students’ experience of isolation room punishment in UK mainstream education. ‘I can’t put into words what you felt like, almost a dog in a cage’ (tandfonline.com)</a:t>
            </a:r>
            <a:endParaRPr lang="en-GB" dirty="0"/>
          </a:p>
          <a:p>
            <a:r>
              <a:rPr lang="en-GB" dirty="0">
                <a:hlinkClick r:id="rId5"/>
              </a:rPr>
              <a:t>Social Media Use and Adolescent Mental Health: Findings From the UK Millennium Cohort Study - </a:t>
            </a:r>
            <a:r>
              <a:rPr lang="en-GB" dirty="0" err="1">
                <a:hlinkClick r:id="rId5"/>
              </a:rPr>
              <a:t>eClinicalMedicine</a:t>
            </a:r>
            <a:r>
              <a:rPr lang="en-GB" dirty="0">
                <a:hlinkClick r:id="rId5"/>
              </a:rPr>
              <a:t> (thelancet.com)</a:t>
            </a:r>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477393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F09EB-C0E2-AE10-FEFF-13D7F3ED5115}"/>
              </a:ext>
            </a:extLst>
          </p:cNvPr>
          <p:cNvSpPr>
            <a:spLocks noGrp="1"/>
          </p:cNvSpPr>
          <p:nvPr>
            <p:ph type="title"/>
          </p:nvPr>
        </p:nvSpPr>
        <p:spPr>
          <a:xfrm>
            <a:off x="1173162" y="412803"/>
            <a:ext cx="8074815" cy="1618489"/>
          </a:xfrm>
        </p:spPr>
        <p:txBody>
          <a:bodyPr anchor="ctr">
            <a:normAutofit/>
          </a:bodyPr>
          <a:lstStyle/>
          <a:p>
            <a:r>
              <a:rPr lang="en-GB" sz="4000" b="1" dirty="0"/>
              <a:t>Questionnaire</a:t>
            </a:r>
          </a:p>
        </p:txBody>
      </p:sp>
      <p:sp>
        <p:nvSpPr>
          <p:cNvPr id="3" name="Content Placeholder 2">
            <a:extLst>
              <a:ext uri="{FF2B5EF4-FFF2-40B4-BE49-F238E27FC236}">
                <a16:creationId xmlns:a16="http://schemas.microsoft.com/office/drawing/2014/main" id="{CAC03A35-D266-CB81-32AB-EB5C3D66E86E}"/>
              </a:ext>
            </a:extLst>
          </p:cNvPr>
          <p:cNvSpPr>
            <a:spLocks noGrp="1"/>
          </p:cNvSpPr>
          <p:nvPr>
            <p:ph idx="1"/>
          </p:nvPr>
        </p:nvSpPr>
        <p:spPr>
          <a:xfrm>
            <a:off x="1173162" y="1613936"/>
            <a:ext cx="8074815" cy="2800395"/>
          </a:xfrm>
        </p:spPr>
        <p:txBody>
          <a:bodyPr anchor="t">
            <a:noAutofit/>
          </a:bodyPr>
          <a:lstStyle/>
          <a:p>
            <a:pPr marL="0" indent="0">
              <a:buNone/>
            </a:pPr>
            <a:r>
              <a:rPr lang="en-GB" dirty="0"/>
              <a:t>- structured set of questions with predefined   response options.</a:t>
            </a:r>
          </a:p>
          <a:p>
            <a:pPr>
              <a:buFontTx/>
              <a:buChar char="-"/>
            </a:pPr>
            <a:r>
              <a:rPr lang="en-GB" dirty="0"/>
              <a:t>Usually, they are in a written form and can be delivered online or on paper.</a:t>
            </a:r>
          </a:p>
          <a:p>
            <a:pPr>
              <a:buFontTx/>
              <a:buChar char="-"/>
            </a:pPr>
            <a:r>
              <a:rPr lang="en-GB" dirty="0"/>
              <a:t>Can gather qualitative and/or quantitative data</a:t>
            </a:r>
          </a:p>
          <a:p>
            <a:pPr marL="0" indent="0">
              <a:buNone/>
            </a:pPr>
            <a:endParaRPr lang="en-GB" dirty="0"/>
          </a:p>
          <a:p>
            <a:pPr marL="0" indent="0">
              <a:buNone/>
            </a:pPr>
            <a:r>
              <a:rPr lang="en-GB" b="1" dirty="0"/>
              <a:t>IS NOT </a:t>
            </a:r>
            <a:r>
              <a:rPr lang="en-GB" dirty="0"/>
              <a:t>a survey.</a:t>
            </a:r>
          </a:p>
          <a:p>
            <a:pPr marL="0" indent="0">
              <a:buNone/>
            </a:pPr>
            <a:r>
              <a:rPr lang="en-GB" dirty="0"/>
              <a:t>Survey is a broader term that can encompass various data collection methods, that include questionnaires, interviews and focus groups. </a:t>
            </a:r>
          </a:p>
        </p:txBody>
      </p:sp>
    </p:spTree>
    <p:extLst>
      <p:ext uri="{BB962C8B-B14F-4D97-AF65-F5344CB8AC3E}">
        <p14:creationId xmlns:p14="http://schemas.microsoft.com/office/powerpoint/2010/main" val="22192567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39684-E398-9B97-F825-D26F27C6B6E6}"/>
              </a:ext>
            </a:extLst>
          </p:cNvPr>
          <p:cNvSpPr>
            <a:spLocks noGrp="1"/>
          </p:cNvSpPr>
          <p:nvPr>
            <p:ph type="title"/>
          </p:nvPr>
        </p:nvSpPr>
        <p:spPr>
          <a:xfrm>
            <a:off x="1043631" y="809898"/>
            <a:ext cx="9942716" cy="1554480"/>
          </a:xfrm>
        </p:spPr>
        <p:txBody>
          <a:bodyPr anchor="ctr">
            <a:normAutofit/>
          </a:bodyPr>
          <a:lstStyle/>
          <a:p>
            <a:r>
              <a:rPr lang="en-GB" sz="4800" b="1" dirty="0"/>
              <a:t>Why conduct a questionnaire?</a:t>
            </a:r>
          </a:p>
        </p:txBody>
      </p:sp>
      <p:sp>
        <p:nvSpPr>
          <p:cNvPr id="3" name="Content Placeholder 2">
            <a:extLst>
              <a:ext uri="{FF2B5EF4-FFF2-40B4-BE49-F238E27FC236}">
                <a16:creationId xmlns:a16="http://schemas.microsoft.com/office/drawing/2014/main" id="{5B6BFD52-2390-B34D-C3D5-9D56920439BC}"/>
              </a:ext>
            </a:extLst>
          </p:cNvPr>
          <p:cNvSpPr>
            <a:spLocks noGrp="1"/>
          </p:cNvSpPr>
          <p:nvPr>
            <p:ph idx="1"/>
          </p:nvPr>
        </p:nvSpPr>
        <p:spPr>
          <a:xfrm>
            <a:off x="1299952" y="2286002"/>
            <a:ext cx="9941319" cy="3124658"/>
          </a:xfrm>
        </p:spPr>
        <p:txBody>
          <a:bodyPr numCol="1" anchor="ctr">
            <a:normAutofit/>
          </a:bodyPr>
          <a:lstStyle/>
          <a:p>
            <a:r>
              <a:rPr lang="en-GB" dirty="0"/>
              <a:t>More data in less time</a:t>
            </a:r>
          </a:p>
          <a:p>
            <a:r>
              <a:rPr lang="en-GB" dirty="0"/>
              <a:t>Gather information about behaviours, needs and opinions.</a:t>
            </a:r>
          </a:p>
          <a:p>
            <a:r>
              <a:rPr lang="en-GB" dirty="0"/>
              <a:t>Measure satisfaction </a:t>
            </a:r>
          </a:p>
          <a:p>
            <a:r>
              <a:rPr lang="en-GB" dirty="0"/>
              <a:t>Add credibility to your research</a:t>
            </a:r>
          </a:p>
          <a:p>
            <a:r>
              <a:rPr lang="en-GB" dirty="0"/>
              <a:t>Closed questions with a set of possible responses/multiple choice </a:t>
            </a:r>
          </a:p>
          <a:p>
            <a:pPr marL="0" indent="0">
              <a:buNone/>
            </a:pPr>
            <a:endParaRPr lang="en-GB" sz="2400" dirty="0"/>
          </a:p>
        </p:txBody>
      </p:sp>
    </p:spTree>
    <p:extLst>
      <p:ext uri="{BB962C8B-B14F-4D97-AF65-F5344CB8AC3E}">
        <p14:creationId xmlns:p14="http://schemas.microsoft.com/office/powerpoint/2010/main" val="358792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44A3-D28E-FCFA-7BF9-EE9AD74B5FD0}"/>
              </a:ext>
            </a:extLst>
          </p:cNvPr>
          <p:cNvSpPr>
            <a:spLocks noGrp="1"/>
          </p:cNvSpPr>
          <p:nvPr>
            <p:ph type="title"/>
          </p:nvPr>
        </p:nvSpPr>
        <p:spPr>
          <a:xfrm>
            <a:off x="1043631" y="809898"/>
            <a:ext cx="9942716" cy="1554480"/>
          </a:xfrm>
        </p:spPr>
        <p:txBody>
          <a:bodyPr anchor="ctr">
            <a:normAutofit/>
          </a:bodyPr>
          <a:lstStyle/>
          <a:p>
            <a:r>
              <a:rPr lang="en-GB" sz="4800" b="1" dirty="0"/>
              <a:t>Why conduct a questionnaire?</a:t>
            </a:r>
          </a:p>
        </p:txBody>
      </p:sp>
      <p:sp>
        <p:nvSpPr>
          <p:cNvPr id="3" name="Content Placeholder 2">
            <a:extLst>
              <a:ext uri="{FF2B5EF4-FFF2-40B4-BE49-F238E27FC236}">
                <a16:creationId xmlns:a16="http://schemas.microsoft.com/office/drawing/2014/main" id="{B1CE2BFC-E762-48A7-BF5B-00069B7BEFCE}"/>
              </a:ext>
            </a:extLst>
          </p:cNvPr>
          <p:cNvSpPr>
            <a:spLocks noGrp="1"/>
          </p:cNvSpPr>
          <p:nvPr>
            <p:ph idx="1"/>
          </p:nvPr>
        </p:nvSpPr>
        <p:spPr>
          <a:xfrm>
            <a:off x="1043631" y="2364378"/>
            <a:ext cx="9941319" cy="3124658"/>
          </a:xfrm>
        </p:spPr>
        <p:txBody>
          <a:bodyPr anchor="ctr">
            <a:normAutofit/>
          </a:bodyPr>
          <a:lstStyle/>
          <a:p>
            <a:r>
              <a:rPr lang="en-GB" dirty="0"/>
              <a:t>Primary data</a:t>
            </a:r>
          </a:p>
          <a:p>
            <a:r>
              <a:rPr lang="en-GB" dirty="0"/>
              <a:t>Online – cost effective</a:t>
            </a:r>
          </a:p>
          <a:p>
            <a:r>
              <a:rPr lang="en-GB" dirty="0"/>
              <a:t>Can provide quick results</a:t>
            </a:r>
          </a:p>
          <a:p>
            <a:r>
              <a:rPr lang="en-GB" dirty="0"/>
              <a:t>Anonymity of the participants </a:t>
            </a:r>
          </a:p>
          <a:p>
            <a:r>
              <a:rPr lang="en-GB" dirty="0"/>
              <a:t>No interviewer bias</a:t>
            </a:r>
          </a:p>
          <a:p>
            <a:r>
              <a:rPr lang="en-GB" dirty="0"/>
              <a:t>Set in stone</a:t>
            </a:r>
          </a:p>
        </p:txBody>
      </p:sp>
    </p:spTree>
    <p:extLst>
      <p:ext uri="{BB962C8B-B14F-4D97-AF65-F5344CB8AC3E}">
        <p14:creationId xmlns:p14="http://schemas.microsoft.com/office/powerpoint/2010/main" val="1418238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36AB-4042-1F2A-0822-FE2165A59C20}"/>
              </a:ext>
            </a:extLst>
          </p:cNvPr>
          <p:cNvSpPr>
            <a:spLocks noGrp="1"/>
          </p:cNvSpPr>
          <p:nvPr>
            <p:ph type="title"/>
          </p:nvPr>
        </p:nvSpPr>
        <p:spPr>
          <a:xfrm>
            <a:off x="633853" y="-3760"/>
            <a:ext cx="4840940" cy="1616203"/>
          </a:xfrm>
        </p:spPr>
        <p:txBody>
          <a:bodyPr anchor="b">
            <a:normAutofit fontScale="90000"/>
          </a:bodyPr>
          <a:lstStyle/>
          <a:p>
            <a:r>
              <a:rPr lang="en-GB" sz="4000" b="1" dirty="0"/>
              <a:t>What makes a good questionnaire</a:t>
            </a:r>
          </a:p>
        </p:txBody>
      </p:sp>
      <p:sp>
        <p:nvSpPr>
          <p:cNvPr id="3" name="Content Placeholder 2">
            <a:extLst>
              <a:ext uri="{FF2B5EF4-FFF2-40B4-BE49-F238E27FC236}">
                <a16:creationId xmlns:a16="http://schemas.microsoft.com/office/drawing/2014/main" id="{DDB3FE4D-14B8-D735-9EAE-09FF45066A05}"/>
              </a:ext>
            </a:extLst>
          </p:cNvPr>
          <p:cNvSpPr>
            <a:spLocks noGrp="1"/>
          </p:cNvSpPr>
          <p:nvPr>
            <p:ph idx="1"/>
          </p:nvPr>
        </p:nvSpPr>
        <p:spPr>
          <a:xfrm>
            <a:off x="633852" y="1850364"/>
            <a:ext cx="4840941" cy="5011394"/>
          </a:xfrm>
        </p:spPr>
        <p:txBody>
          <a:bodyPr anchor="t">
            <a:normAutofit/>
          </a:bodyPr>
          <a:lstStyle/>
          <a:p>
            <a:r>
              <a:rPr lang="en-GB" sz="2400" dirty="0"/>
              <a:t>Engaging and relevant questions </a:t>
            </a:r>
          </a:p>
          <a:p>
            <a:r>
              <a:rPr lang="en-GB" sz="2400" dirty="0"/>
              <a:t>How you phrase and structure the questions </a:t>
            </a:r>
          </a:p>
          <a:p>
            <a:r>
              <a:rPr lang="en-GB" sz="2400" dirty="0"/>
              <a:t>Accessible to all </a:t>
            </a:r>
          </a:p>
          <a:p>
            <a:r>
              <a:rPr lang="en-GB" sz="2400" dirty="0"/>
              <a:t>Introduction at the start of the questionnaire</a:t>
            </a:r>
          </a:p>
          <a:p>
            <a:r>
              <a:rPr lang="en-GB" sz="2400" dirty="0"/>
              <a:t>Logical sequence to questions </a:t>
            </a:r>
          </a:p>
          <a:p>
            <a:r>
              <a:rPr lang="en-GB" sz="2400" dirty="0"/>
              <a:t>Options/choices</a:t>
            </a:r>
          </a:p>
          <a:p>
            <a:r>
              <a:rPr lang="en-GB" sz="2400" dirty="0">
                <a:highlight>
                  <a:srgbClr val="FFFFFF"/>
                </a:highlight>
                <a:latin typeface="Cambria" panose="02040503050406030204" pitchFamily="18" charset="0"/>
              </a:rPr>
              <a:t>Rating </a:t>
            </a:r>
            <a:r>
              <a:rPr lang="en-GB" sz="2400" b="0" i="0" dirty="0">
                <a:effectLst/>
                <a:highlight>
                  <a:srgbClr val="FFFFFF"/>
                </a:highlight>
                <a:latin typeface="Cambria" panose="02040503050406030204" pitchFamily="18" charset="0"/>
              </a:rPr>
              <a:t>scale (usually 5-point or 7-point) is a commonly used method</a:t>
            </a:r>
            <a:endParaRPr lang="en-GB" sz="2400" dirty="0"/>
          </a:p>
        </p:txBody>
      </p:sp>
      <p:pic>
        <p:nvPicPr>
          <p:cNvPr id="19" name="Picture 18" descr="Yellow and blue symbols">
            <a:extLst>
              <a:ext uri="{FF2B5EF4-FFF2-40B4-BE49-F238E27FC236}">
                <a16:creationId xmlns:a16="http://schemas.microsoft.com/office/drawing/2014/main" id="{D354D72E-1CFF-36B9-2F60-230534B81A4B}"/>
              </a:ext>
            </a:extLst>
          </p:cNvPr>
          <p:cNvPicPr>
            <a:picLocks noChangeAspect="1"/>
          </p:cNvPicPr>
          <p:nvPr/>
        </p:nvPicPr>
        <p:blipFill rotWithShape="1">
          <a:blip r:embed="rId3"/>
          <a:srcRect l="13442" r="18558" b="1"/>
          <a:stretch/>
        </p:blipFill>
        <p:spPr>
          <a:xfrm>
            <a:off x="6096000" y="10"/>
            <a:ext cx="6095999" cy="6857990"/>
          </a:xfrm>
          <a:prstGeom prst="rect">
            <a:avLst/>
          </a:prstGeom>
        </p:spPr>
      </p:pic>
    </p:spTree>
    <p:extLst>
      <p:ext uri="{BB962C8B-B14F-4D97-AF65-F5344CB8AC3E}">
        <p14:creationId xmlns:p14="http://schemas.microsoft.com/office/powerpoint/2010/main" val="3695591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CEA9-DE39-5F89-A5CF-C8F8C3264CA6}"/>
              </a:ext>
            </a:extLst>
          </p:cNvPr>
          <p:cNvSpPr>
            <a:spLocks noGrp="1"/>
          </p:cNvSpPr>
          <p:nvPr>
            <p:ph type="title"/>
          </p:nvPr>
        </p:nvSpPr>
        <p:spPr>
          <a:xfrm>
            <a:off x="1115568" y="548640"/>
            <a:ext cx="10168128" cy="1179576"/>
          </a:xfrm>
        </p:spPr>
        <p:txBody>
          <a:bodyPr>
            <a:normAutofit fontScale="90000"/>
          </a:bodyPr>
          <a:lstStyle/>
          <a:p>
            <a:r>
              <a:rPr lang="en-GB" sz="4000" b="1" dirty="0"/>
              <a:t>What does </a:t>
            </a:r>
            <a:r>
              <a:rPr lang="en-GB" sz="4000" b="1" i="1" u="sng" dirty="0"/>
              <a:t>not</a:t>
            </a:r>
            <a:r>
              <a:rPr lang="en-GB" sz="4000" b="1" dirty="0"/>
              <a:t> make a good questionnaire</a:t>
            </a:r>
          </a:p>
        </p:txBody>
      </p:sp>
      <p:sp>
        <p:nvSpPr>
          <p:cNvPr id="3" name="Content Placeholder 2">
            <a:extLst>
              <a:ext uri="{FF2B5EF4-FFF2-40B4-BE49-F238E27FC236}">
                <a16:creationId xmlns:a16="http://schemas.microsoft.com/office/drawing/2014/main" id="{851AE3F2-3FA0-BBAA-2C06-FB0BB4084456}"/>
              </a:ext>
            </a:extLst>
          </p:cNvPr>
          <p:cNvSpPr>
            <a:spLocks noGrp="1"/>
          </p:cNvSpPr>
          <p:nvPr>
            <p:ph idx="1"/>
          </p:nvPr>
        </p:nvSpPr>
        <p:spPr>
          <a:xfrm>
            <a:off x="1076775" y="1728216"/>
            <a:ext cx="10168128" cy="3695020"/>
          </a:xfrm>
        </p:spPr>
        <p:txBody>
          <a:bodyPr>
            <a:normAutofit lnSpcReduction="10000"/>
          </a:bodyPr>
          <a:lstStyle/>
          <a:p>
            <a:r>
              <a:rPr lang="en-GB" sz="2400" dirty="0"/>
              <a:t>Interpretation difficulties</a:t>
            </a:r>
          </a:p>
          <a:p>
            <a:r>
              <a:rPr lang="en-GB" sz="2400" dirty="0"/>
              <a:t>Acronyms, abbreviations and specialist terms</a:t>
            </a:r>
          </a:p>
          <a:p>
            <a:r>
              <a:rPr lang="en-GB" sz="2400" dirty="0"/>
              <a:t>Double-barrelled questions</a:t>
            </a:r>
          </a:p>
          <a:p>
            <a:r>
              <a:rPr lang="en-GB" sz="2400" dirty="0"/>
              <a:t>“frequent”, “always”, and “often” can have different meanings to different people</a:t>
            </a:r>
          </a:p>
          <a:p>
            <a:r>
              <a:rPr lang="en-GB" sz="2400" dirty="0"/>
              <a:t>Prestige bias - questions that could embarrass or force respondents into giving a false answer.  </a:t>
            </a:r>
          </a:p>
          <a:p>
            <a:pPr marL="0" indent="0">
              <a:buNone/>
            </a:pPr>
            <a:endParaRPr lang="en-GB" sz="2400" dirty="0"/>
          </a:p>
          <a:p>
            <a:pPr marL="0" indent="0">
              <a:buNone/>
            </a:pPr>
            <a:r>
              <a:rPr lang="en-GB" sz="2400" b="1" dirty="0"/>
              <a:t>Could lead to uninterpretable results!</a:t>
            </a:r>
          </a:p>
        </p:txBody>
      </p:sp>
    </p:spTree>
    <p:extLst>
      <p:ext uri="{BB962C8B-B14F-4D97-AF65-F5344CB8AC3E}">
        <p14:creationId xmlns:p14="http://schemas.microsoft.com/office/powerpoint/2010/main" val="29980676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D7E92-F0CD-3B4A-E4D0-4D2A9C1B3BE4}"/>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6F16F0A3-A696-69DC-E6D5-4E7AB5FB43E9}"/>
              </a:ext>
            </a:extLst>
          </p:cNvPr>
          <p:cNvSpPr>
            <a:spLocks noGrp="1"/>
          </p:cNvSpPr>
          <p:nvPr>
            <p:ph idx="1"/>
          </p:nvPr>
        </p:nvSpPr>
        <p:spPr>
          <a:xfrm>
            <a:off x="838200" y="1315453"/>
            <a:ext cx="10515600" cy="4861510"/>
          </a:xfrm>
        </p:spPr>
        <p:txBody>
          <a:bodyPr>
            <a:noAutofit/>
          </a:bodyPr>
          <a:lstStyle/>
          <a:p>
            <a:pPr marL="0" indent="0">
              <a:lnSpc>
                <a:spcPct val="120000"/>
              </a:lnSpc>
              <a:buNone/>
            </a:pPr>
            <a:r>
              <a:rPr lang="en-GB" sz="2400" b="1" dirty="0"/>
              <a:t>Read the following questions and decide what is wrong with them, if anything. </a:t>
            </a:r>
          </a:p>
          <a:p>
            <a:pPr marL="0" indent="0">
              <a:lnSpc>
                <a:spcPct val="120000"/>
              </a:lnSpc>
              <a:buNone/>
            </a:pPr>
            <a:r>
              <a:rPr lang="en-GB" sz="2400" b="1" dirty="0"/>
              <a:t>Think about how you might rectify the problems you have identified.</a:t>
            </a:r>
          </a:p>
          <a:p>
            <a:pPr marL="0" indent="0">
              <a:lnSpc>
                <a:spcPct val="120000"/>
              </a:lnSpc>
              <a:buNone/>
            </a:pPr>
            <a:endParaRPr lang="en-GB" sz="2400" dirty="0"/>
          </a:p>
          <a:p>
            <a:pPr marL="0" indent="0">
              <a:lnSpc>
                <a:spcPct val="120000"/>
              </a:lnSpc>
              <a:buNone/>
            </a:pPr>
            <a:r>
              <a:rPr lang="en-GB" sz="2400" b="1" dirty="0"/>
              <a:t>Question 1</a:t>
            </a:r>
          </a:p>
          <a:p>
            <a:pPr marL="0" indent="0">
              <a:lnSpc>
                <a:spcPct val="120000"/>
              </a:lnSpc>
              <a:buNone/>
            </a:pPr>
            <a:r>
              <a:rPr lang="en-GB" sz="2400" dirty="0"/>
              <a:t>What is wrong with the young people of today and what can we do about it?</a:t>
            </a:r>
          </a:p>
          <a:p>
            <a:pPr marL="0" indent="0">
              <a:lnSpc>
                <a:spcPct val="120000"/>
              </a:lnSpc>
              <a:buNone/>
            </a:pPr>
            <a:r>
              <a:rPr lang="en-GB" sz="2400" i="1" dirty="0"/>
              <a:t>Comments:</a:t>
            </a:r>
          </a:p>
          <a:p>
            <a:pPr marL="0" indent="0">
              <a:lnSpc>
                <a:spcPct val="120000"/>
              </a:lnSpc>
              <a:buNone/>
            </a:pPr>
            <a:r>
              <a:rPr lang="en-GB" sz="2400" dirty="0"/>
              <a:t>___________________________________________________________________________________________________________________________________________________________________________________________________________________________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352834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A659C0-C8E3-AEBC-1C0D-6A0F8DF32CB0}"/>
              </a:ext>
            </a:extLst>
          </p:cNvPr>
          <p:cNvSpPr>
            <a:spLocks noGrp="1"/>
          </p:cNvSpPr>
          <p:nvPr>
            <p:ph idx="1"/>
          </p:nvPr>
        </p:nvSpPr>
        <p:spPr>
          <a:xfrm>
            <a:off x="838200" y="689811"/>
            <a:ext cx="10515600" cy="5487152"/>
          </a:xfrm>
        </p:spPr>
        <p:txBody>
          <a:bodyPr/>
          <a:lstStyle/>
          <a:p>
            <a:pPr marL="0" indent="0">
              <a:buNone/>
            </a:pPr>
            <a:r>
              <a:rPr lang="en-GB" b="1" dirty="0"/>
              <a:t>Question 2 </a:t>
            </a:r>
          </a:p>
          <a:p>
            <a:pPr marL="0" indent="0">
              <a:buNone/>
            </a:pPr>
            <a:r>
              <a:rPr lang="en-GB" dirty="0"/>
              <a:t>Do you play sports?</a:t>
            </a:r>
          </a:p>
          <a:p>
            <a:pPr marL="0" indent="0">
              <a:buNone/>
            </a:pPr>
            <a:r>
              <a:rPr lang="en-GB" dirty="0"/>
              <a:t>Never</a:t>
            </a:r>
          </a:p>
          <a:p>
            <a:pPr marL="0" indent="0">
              <a:buNone/>
            </a:pPr>
            <a:r>
              <a:rPr lang="en-GB" dirty="0"/>
              <a:t>Rarely</a:t>
            </a:r>
          </a:p>
          <a:p>
            <a:pPr marL="0" indent="0">
              <a:buNone/>
            </a:pPr>
            <a:r>
              <a:rPr lang="en-GB" dirty="0"/>
              <a:t>Frequently</a:t>
            </a:r>
          </a:p>
          <a:p>
            <a:pPr marL="0" indent="0">
              <a:buNone/>
            </a:pPr>
            <a:r>
              <a:rPr lang="en-GB" dirty="0"/>
              <a:t>Sometimes</a:t>
            </a:r>
          </a:p>
          <a:p>
            <a:pPr marL="0" indent="0">
              <a:buNone/>
            </a:pPr>
            <a:r>
              <a:rPr lang="en-GB" i="1" dirty="0"/>
              <a:t>Comments:</a:t>
            </a:r>
            <a:r>
              <a:rPr lang="en-GB" dirty="0"/>
              <a:t> ______________________________________________________________________________________________________________________________</a:t>
            </a:r>
          </a:p>
          <a:p>
            <a:pPr marL="0" indent="0">
              <a:buNone/>
            </a:pPr>
            <a:endParaRPr lang="en-GB" dirty="0"/>
          </a:p>
        </p:txBody>
      </p:sp>
      <p:sp>
        <p:nvSpPr>
          <p:cNvPr id="4" name="Rectangle 3">
            <a:extLst>
              <a:ext uri="{FF2B5EF4-FFF2-40B4-BE49-F238E27FC236}">
                <a16:creationId xmlns:a16="http://schemas.microsoft.com/office/drawing/2014/main" id="{28F34D4B-866B-5C48-0DEF-901F382C598F}"/>
              </a:ext>
            </a:extLst>
          </p:cNvPr>
          <p:cNvSpPr/>
          <p:nvPr/>
        </p:nvSpPr>
        <p:spPr>
          <a:xfrm>
            <a:off x="3064039" y="1524187"/>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5" name="Rectangle 4">
            <a:extLst>
              <a:ext uri="{FF2B5EF4-FFF2-40B4-BE49-F238E27FC236}">
                <a16:creationId xmlns:a16="http://schemas.microsoft.com/office/drawing/2014/main" id="{18C08EB1-3A26-FEF0-F595-BD35527ABD95}"/>
              </a:ext>
            </a:extLst>
          </p:cNvPr>
          <p:cNvSpPr/>
          <p:nvPr/>
        </p:nvSpPr>
        <p:spPr>
          <a:xfrm>
            <a:off x="3063015" y="1965345"/>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6" name="Rectangle 5">
            <a:extLst>
              <a:ext uri="{FF2B5EF4-FFF2-40B4-BE49-F238E27FC236}">
                <a16:creationId xmlns:a16="http://schemas.microsoft.com/office/drawing/2014/main" id="{B23400FB-6A10-70FC-2BA2-AA01FCE39BC1}"/>
              </a:ext>
            </a:extLst>
          </p:cNvPr>
          <p:cNvSpPr/>
          <p:nvPr/>
        </p:nvSpPr>
        <p:spPr>
          <a:xfrm>
            <a:off x="3063014" y="2406503"/>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7" name="Rectangle 6">
            <a:extLst>
              <a:ext uri="{FF2B5EF4-FFF2-40B4-BE49-F238E27FC236}">
                <a16:creationId xmlns:a16="http://schemas.microsoft.com/office/drawing/2014/main" id="{F2C76BEE-5FB6-DD36-0925-10D45D2FA3F4}"/>
              </a:ext>
            </a:extLst>
          </p:cNvPr>
          <p:cNvSpPr/>
          <p:nvPr/>
        </p:nvSpPr>
        <p:spPr>
          <a:xfrm>
            <a:off x="3063013" y="2792794"/>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Tree>
    <p:extLst>
      <p:ext uri="{BB962C8B-B14F-4D97-AF65-F5344CB8AC3E}">
        <p14:creationId xmlns:p14="http://schemas.microsoft.com/office/powerpoint/2010/main" val="2273314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A42F8F-5853-5554-A7F4-386A6228881E}"/>
              </a:ext>
            </a:extLst>
          </p:cNvPr>
          <p:cNvSpPr>
            <a:spLocks noGrp="1"/>
          </p:cNvSpPr>
          <p:nvPr>
            <p:ph idx="1"/>
          </p:nvPr>
        </p:nvSpPr>
        <p:spPr>
          <a:xfrm>
            <a:off x="838200" y="545432"/>
            <a:ext cx="10515600" cy="5631531"/>
          </a:xfrm>
        </p:spPr>
        <p:txBody>
          <a:bodyPr/>
          <a:lstStyle/>
          <a:p>
            <a:pPr marL="0" indent="0">
              <a:buNone/>
            </a:pPr>
            <a:r>
              <a:rPr lang="en-GB" b="1" dirty="0"/>
              <a:t>Question 3 </a:t>
            </a:r>
          </a:p>
          <a:p>
            <a:pPr marL="0" indent="0">
              <a:buNone/>
            </a:pPr>
            <a:endParaRPr lang="en-GB" dirty="0"/>
          </a:p>
          <a:p>
            <a:pPr marL="0" indent="0">
              <a:buNone/>
            </a:pPr>
            <a:r>
              <a:rPr lang="en-GB" dirty="0"/>
              <a:t>What do you think can be done about global warming?</a:t>
            </a:r>
          </a:p>
          <a:p>
            <a:pPr marL="0" indent="0">
              <a:buNone/>
            </a:pPr>
            <a:r>
              <a:rPr lang="en-GB" i="1" dirty="0"/>
              <a:t>Comments:</a:t>
            </a:r>
          </a:p>
          <a:p>
            <a:pPr marL="0" indent="0">
              <a:buNone/>
            </a:pPr>
            <a:r>
              <a:rPr lang="en-GB" dirty="0"/>
              <a:t>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30565945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FBD48-3169-471F-47C5-A2F2F621C678}"/>
              </a:ext>
            </a:extLst>
          </p:cNvPr>
          <p:cNvSpPr>
            <a:spLocks noGrp="1"/>
          </p:cNvSpPr>
          <p:nvPr>
            <p:ph idx="1"/>
          </p:nvPr>
        </p:nvSpPr>
        <p:spPr>
          <a:xfrm>
            <a:off x="838200" y="625642"/>
            <a:ext cx="10515600" cy="5551321"/>
          </a:xfrm>
        </p:spPr>
        <p:txBody>
          <a:bodyPr/>
          <a:lstStyle/>
          <a:p>
            <a:pPr marL="0" indent="0">
              <a:buNone/>
            </a:pPr>
            <a:r>
              <a:rPr lang="en-GB" b="1" dirty="0"/>
              <a:t>Question 4</a:t>
            </a:r>
          </a:p>
          <a:p>
            <a:pPr marL="0" indent="0">
              <a:buNone/>
            </a:pPr>
            <a:endParaRPr lang="en-GB" dirty="0"/>
          </a:p>
          <a:p>
            <a:pPr marL="0" indent="0">
              <a:buNone/>
            </a:pPr>
            <a:r>
              <a:rPr lang="en-GB" dirty="0"/>
              <a:t>Has your son ever lost anything at school? If so, what and when?</a:t>
            </a:r>
          </a:p>
          <a:p>
            <a:pPr marL="0" indent="0">
              <a:buNone/>
            </a:pPr>
            <a:r>
              <a:rPr lang="en-GB" i="1" dirty="0"/>
              <a:t>Comments:</a:t>
            </a:r>
            <a:r>
              <a:rPr lang="en-GB" dirty="0"/>
              <a:t> 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8086521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791794-EDE6-2B10-7092-5189B10936BD}"/>
              </a:ext>
            </a:extLst>
          </p:cNvPr>
          <p:cNvSpPr>
            <a:spLocks noGrp="1"/>
          </p:cNvSpPr>
          <p:nvPr>
            <p:ph idx="1"/>
          </p:nvPr>
        </p:nvSpPr>
        <p:spPr>
          <a:xfrm>
            <a:off x="838200" y="705853"/>
            <a:ext cx="10515600" cy="5471110"/>
          </a:xfrm>
        </p:spPr>
        <p:txBody>
          <a:bodyPr/>
          <a:lstStyle/>
          <a:p>
            <a:pPr marL="0" indent="0">
              <a:buNone/>
            </a:pPr>
            <a:r>
              <a:rPr lang="en-GB" b="1" dirty="0"/>
              <a:t>Question 5</a:t>
            </a:r>
          </a:p>
          <a:p>
            <a:pPr marL="0" indent="0">
              <a:buNone/>
            </a:pPr>
            <a:endParaRPr lang="en-GB" dirty="0"/>
          </a:p>
          <a:p>
            <a:pPr marL="0" indent="0">
              <a:buNone/>
            </a:pPr>
            <a:r>
              <a:rPr lang="en-GB" dirty="0"/>
              <a:t>How much food do you think the average family throws away in a week?</a:t>
            </a:r>
          </a:p>
          <a:p>
            <a:pPr marL="0" indent="0">
              <a:buNone/>
            </a:pPr>
            <a:endParaRPr lang="en-GB" dirty="0"/>
          </a:p>
          <a:p>
            <a:pPr marL="0" indent="0">
              <a:buNone/>
            </a:pPr>
            <a:r>
              <a:rPr lang="en-GB" i="1" dirty="0"/>
              <a:t>Comments: </a:t>
            </a:r>
            <a:r>
              <a:rPr lang="en-GB" dirty="0"/>
              <a:t>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9789545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5D62E0-D803-2648-DDDB-A9B60944F60A}"/>
              </a:ext>
            </a:extLst>
          </p:cNvPr>
          <p:cNvSpPr>
            <a:spLocks noGrp="1"/>
          </p:cNvSpPr>
          <p:nvPr>
            <p:ph idx="1"/>
          </p:nvPr>
        </p:nvSpPr>
        <p:spPr>
          <a:xfrm>
            <a:off x="838200" y="641684"/>
            <a:ext cx="10515600" cy="5535279"/>
          </a:xfrm>
        </p:spPr>
        <p:txBody>
          <a:bodyPr/>
          <a:lstStyle/>
          <a:p>
            <a:pPr marL="0" indent="0">
              <a:buNone/>
            </a:pPr>
            <a:r>
              <a:rPr lang="en-GB" dirty="0"/>
              <a:t>Question 6</a:t>
            </a:r>
          </a:p>
          <a:p>
            <a:pPr marL="0" indent="0">
              <a:buNone/>
            </a:pPr>
            <a:endParaRPr lang="en-GB" dirty="0"/>
          </a:p>
          <a:p>
            <a:pPr marL="0" indent="0">
              <a:buNone/>
            </a:pPr>
            <a:r>
              <a:rPr lang="en-GB" dirty="0"/>
              <a:t>Do you agree that students should not have to take an exam at the end of their course?</a:t>
            </a:r>
          </a:p>
          <a:p>
            <a:pPr marL="0" indent="0">
              <a:buNone/>
            </a:pPr>
            <a:endParaRPr lang="en-GB" dirty="0"/>
          </a:p>
          <a:p>
            <a:pPr marL="0" indent="0">
              <a:buNone/>
            </a:pPr>
            <a:r>
              <a:rPr lang="en-GB" dirty="0"/>
              <a:t>Yes</a:t>
            </a:r>
          </a:p>
          <a:p>
            <a:pPr marL="0" indent="0">
              <a:buNone/>
            </a:pPr>
            <a:r>
              <a:rPr lang="en-GB" dirty="0"/>
              <a:t>No</a:t>
            </a:r>
          </a:p>
          <a:p>
            <a:pPr marL="0" indent="0">
              <a:buNone/>
            </a:pPr>
            <a:r>
              <a:rPr lang="en-GB" i="1" dirty="0"/>
              <a:t>Comments</a:t>
            </a:r>
            <a:r>
              <a:rPr lang="en-GB" dirty="0"/>
              <a:t> _____________________________________________________________________________________________________________________________________________________________________________________________</a:t>
            </a:r>
          </a:p>
        </p:txBody>
      </p:sp>
      <p:sp>
        <p:nvSpPr>
          <p:cNvPr id="4" name="Rectangle 3">
            <a:extLst>
              <a:ext uri="{FF2B5EF4-FFF2-40B4-BE49-F238E27FC236}">
                <a16:creationId xmlns:a16="http://schemas.microsoft.com/office/drawing/2014/main" id="{0A751EB3-F071-99FD-CE5C-3FE90DC8C478}"/>
              </a:ext>
            </a:extLst>
          </p:cNvPr>
          <p:cNvSpPr/>
          <p:nvPr/>
        </p:nvSpPr>
        <p:spPr>
          <a:xfrm>
            <a:off x="1949114" y="2794702"/>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5" name="Rectangle 4">
            <a:extLst>
              <a:ext uri="{FF2B5EF4-FFF2-40B4-BE49-F238E27FC236}">
                <a16:creationId xmlns:a16="http://schemas.microsoft.com/office/drawing/2014/main" id="{7C603785-81B8-5713-D661-FB389FA6BD28}"/>
              </a:ext>
            </a:extLst>
          </p:cNvPr>
          <p:cNvSpPr/>
          <p:nvPr/>
        </p:nvSpPr>
        <p:spPr>
          <a:xfrm>
            <a:off x="1949115" y="2331938"/>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Tree>
    <p:extLst>
      <p:ext uri="{BB962C8B-B14F-4D97-AF65-F5344CB8AC3E}">
        <p14:creationId xmlns:p14="http://schemas.microsoft.com/office/powerpoint/2010/main" val="7081066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D927-8CF5-00C9-BB55-69FA52AD21A6}"/>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93611A6-E099-898E-F3DA-7C786FC081AF}"/>
              </a:ext>
            </a:extLst>
          </p:cNvPr>
          <p:cNvSpPr>
            <a:spLocks noGrp="1"/>
          </p:cNvSpPr>
          <p:nvPr>
            <p:ph idx="1"/>
          </p:nvPr>
        </p:nvSpPr>
        <p:spPr/>
        <p:txBody>
          <a:bodyPr>
            <a:normAutofit/>
          </a:bodyPr>
          <a:lstStyle/>
          <a:p>
            <a:r>
              <a:rPr lang="en-GB" dirty="0"/>
              <a:t>Create your own questionnaire based on a topic that interests you.</a:t>
            </a:r>
          </a:p>
          <a:p>
            <a:endParaRPr lang="en-GB" dirty="0"/>
          </a:p>
          <a:p>
            <a:r>
              <a:rPr lang="en-GB" dirty="0"/>
              <a:t>Possible tools: Microsoft forms.</a:t>
            </a:r>
          </a:p>
          <a:p>
            <a:endParaRPr lang="en-GB" dirty="0"/>
          </a:p>
          <a:p>
            <a:r>
              <a:rPr lang="en-GB" dirty="0"/>
              <a:t>Share your questionnaire with each other and friends by week three.</a:t>
            </a:r>
          </a:p>
          <a:p>
            <a:endParaRPr lang="en-GB" dirty="0"/>
          </a:p>
          <a:p>
            <a:r>
              <a:rPr lang="en-GB" dirty="0"/>
              <a:t>Keep your data so that we can look at analysing this on week three.</a:t>
            </a:r>
          </a:p>
        </p:txBody>
      </p:sp>
    </p:spTree>
    <p:extLst>
      <p:ext uri="{BB962C8B-B14F-4D97-AF65-F5344CB8AC3E}">
        <p14:creationId xmlns:p14="http://schemas.microsoft.com/office/powerpoint/2010/main" val="24776447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FA4E0-EC60-F403-7845-348D47D9EBA2}"/>
              </a:ext>
            </a:extLst>
          </p:cNvPr>
          <p:cNvSpPr>
            <a:spLocks noGrp="1"/>
          </p:cNvSpPr>
          <p:nvPr>
            <p:ph type="title"/>
          </p:nvPr>
        </p:nvSpPr>
        <p:spPr>
          <a:xfrm>
            <a:off x="1043631" y="809898"/>
            <a:ext cx="9942716" cy="1554480"/>
          </a:xfrm>
        </p:spPr>
        <p:txBody>
          <a:bodyPr anchor="ctr">
            <a:normAutofit/>
          </a:bodyPr>
          <a:lstStyle/>
          <a:p>
            <a:r>
              <a:rPr lang="en-GB" sz="4800" b="1"/>
              <a:t>Designing your questionnaire</a:t>
            </a:r>
            <a:br>
              <a:rPr lang="en-GB" sz="4800"/>
            </a:br>
            <a:r>
              <a:rPr lang="en-GB" sz="4800" i="1"/>
              <a:t>Things to consider:</a:t>
            </a:r>
          </a:p>
        </p:txBody>
      </p:sp>
      <p:sp>
        <p:nvSpPr>
          <p:cNvPr id="3" name="Content Placeholder 2">
            <a:extLst>
              <a:ext uri="{FF2B5EF4-FFF2-40B4-BE49-F238E27FC236}">
                <a16:creationId xmlns:a16="http://schemas.microsoft.com/office/drawing/2014/main" id="{ED65AFA2-6789-27F4-B824-D0FDD929BB91}"/>
              </a:ext>
            </a:extLst>
          </p:cNvPr>
          <p:cNvSpPr>
            <a:spLocks noGrp="1"/>
          </p:cNvSpPr>
          <p:nvPr>
            <p:ph idx="1"/>
          </p:nvPr>
        </p:nvSpPr>
        <p:spPr>
          <a:xfrm>
            <a:off x="1045028" y="2657304"/>
            <a:ext cx="9941319" cy="3124658"/>
          </a:xfrm>
        </p:spPr>
        <p:txBody>
          <a:bodyPr numCol="2" anchor="ctr">
            <a:noAutofit/>
          </a:bodyPr>
          <a:lstStyle/>
          <a:p>
            <a:r>
              <a:rPr lang="en-GB" sz="2600" dirty="0"/>
              <a:t>Logical order (introduction and short conclusion)</a:t>
            </a:r>
          </a:p>
          <a:p>
            <a:r>
              <a:rPr lang="en-GB" sz="2600" dirty="0"/>
              <a:t>Are your questions relevant, straightforward, clear and short?</a:t>
            </a:r>
          </a:p>
          <a:p>
            <a:r>
              <a:rPr lang="en-GB" sz="2600" dirty="0"/>
              <a:t>Pay attention to vocabulary </a:t>
            </a:r>
          </a:p>
          <a:p>
            <a:r>
              <a:rPr lang="en-GB" sz="2600" dirty="0"/>
              <a:t>Avoid double-barrelled questions</a:t>
            </a:r>
          </a:p>
          <a:p>
            <a:r>
              <a:rPr lang="en-GB" sz="2600" dirty="0"/>
              <a:t>Avoid vague words</a:t>
            </a:r>
          </a:p>
          <a:p>
            <a:r>
              <a:rPr lang="en-GB" sz="2600" dirty="0"/>
              <a:t>Provide all possible responses in a closed question and consider all alternatives.</a:t>
            </a:r>
          </a:p>
          <a:p>
            <a:r>
              <a:rPr lang="en-GB" sz="2600" dirty="0"/>
              <a:t>Include a ‘don’t know/not applicable’</a:t>
            </a:r>
          </a:p>
          <a:p>
            <a:r>
              <a:rPr lang="en-GB" sz="2600" dirty="0"/>
              <a:t>Professional – font type/size/colour</a:t>
            </a:r>
          </a:p>
          <a:p>
            <a:r>
              <a:rPr lang="en-GB" sz="2600" dirty="0"/>
              <a:t>Accessible </a:t>
            </a:r>
          </a:p>
        </p:txBody>
      </p:sp>
    </p:spTree>
    <p:extLst>
      <p:ext uri="{BB962C8B-B14F-4D97-AF65-F5344CB8AC3E}">
        <p14:creationId xmlns:p14="http://schemas.microsoft.com/office/powerpoint/2010/main" val="23818948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5903C-8E91-B70B-77EB-7323ABEF21D0}"/>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3D7E6A65-AF53-909B-0AFA-DFB3C1910E50}"/>
              </a:ext>
            </a:extLst>
          </p:cNvPr>
          <p:cNvSpPr>
            <a:spLocks noGrp="1"/>
          </p:cNvSpPr>
          <p:nvPr>
            <p:ph idx="1"/>
          </p:nvPr>
        </p:nvSpPr>
        <p:spPr/>
        <p:txBody>
          <a:bodyPr/>
          <a:lstStyle/>
          <a:p>
            <a:pPr marL="0" indent="0">
              <a:buNone/>
            </a:pPr>
            <a:r>
              <a:rPr lang="en-GB" sz="2800" dirty="0"/>
              <a:t>Can you..</a:t>
            </a:r>
          </a:p>
          <a:p>
            <a:endParaRPr lang="en-GB" dirty="0"/>
          </a:p>
          <a:p>
            <a:r>
              <a:rPr lang="en-GB" sz="2800" dirty="0"/>
              <a:t>Identify what makes a good research topic and what does not?</a:t>
            </a:r>
          </a:p>
          <a:p>
            <a:r>
              <a:rPr lang="en-GB" sz="2800" dirty="0"/>
              <a:t>Distinguish qualitative, quantitative and mixed-method research? </a:t>
            </a:r>
          </a:p>
          <a:p>
            <a:r>
              <a:rPr lang="en-GB" sz="2800" dirty="0"/>
              <a:t>Examine key concepts of a questionnaire?</a:t>
            </a:r>
          </a:p>
          <a:p>
            <a:r>
              <a:rPr lang="en-GB" sz="2800" dirty="0"/>
              <a:t>Create your own questionnaire?</a:t>
            </a:r>
          </a:p>
          <a:p>
            <a:endParaRPr lang="en-GB" dirty="0"/>
          </a:p>
        </p:txBody>
      </p:sp>
    </p:spTree>
    <p:extLst>
      <p:ext uri="{BB962C8B-B14F-4D97-AF65-F5344CB8AC3E}">
        <p14:creationId xmlns:p14="http://schemas.microsoft.com/office/powerpoint/2010/main" val="25018318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775D99-723C-790C-EAA6-D37F7DAC7B3F}"/>
              </a:ext>
            </a:extLst>
          </p:cNvPr>
          <p:cNvSpPr>
            <a:spLocks noGrp="1"/>
          </p:cNvSpPr>
          <p:nvPr>
            <p:ph idx="1"/>
          </p:nvPr>
        </p:nvSpPr>
        <p:spPr>
          <a:xfrm>
            <a:off x="1474855" y="2526935"/>
            <a:ext cx="4619621" cy="3843666"/>
          </a:xfrm>
        </p:spPr>
        <p:txBody>
          <a:bodyPr>
            <a:normAutofit/>
          </a:bodyPr>
          <a:lstStyle/>
          <a:p>
            <a:pPr marL="0" indent="0">
              <a:buNone/>
            </a:pPr>
            <a:r>
              <a:rPr lang="en-GB" sz="4000" dirty="0"/>
              <a:t>Any questions?</a:t>
            </a:r>
          </a:p>
        </p:txBody>
      </p:sp>
      <p:pic>
        <p:nvPicPr>
          <p:cNvPr id="5" name="Picture 4" descr="Sticky notes with question marks">
            <a:extLst>
              <a:ext uri="{FF2B5EF4-FFF2-40B4-BE49-F238E27FC236}">
                <a16:creationId xmlns:a16="http://schemas.microsoft.com/office/drawing/2014/main" id="{565839D1-53D9-98DF-9692-C481DD76C552}"/>
              </a:ext>
            </a:extLst>
          </p:cNvPr>
          <p:cNvPicPr>
            <a:picLocks noChangeAspect="1"/>
          </p:cNvPicPr>
          <p:nvPr/>
        </p:nvPicPr>
        <p:blipFill rotWithShape="1">
          <a:blip r:embed="rId2"/>
          <a:srcRect l="22203" r="1975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264645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F49F6-96F5-7FC0-FC92-23CADCA9AC5D}"/>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9A4C06BE-92C3-85CA-ABBE-9B3D06B0AD01}"/>
              </a:ext>
            </a:extLst>
          </p:cNvPr>
          <p:cNvSpPr>
            <a:spLocks noGrp="1"/>
          </p:cNvSpPr>
          <p:nvPr>
            <p:ph idx="1"/>
          </p:nvPr>
        </p:nvSpPr>
        <p:spPr/>
        <p:txBody>
          <a:bodyPr/>
          <a:lstStyle/>
          <a:p>
            <a:pPr marL="0" indent="0">
              <a:buNone/>
            </a:pPr>
            <a:r>
              <a:rPr lang="en-GB" dirty="0" err="1"/>
              <a:t>Eyisi</a:t>
            </a:r>
            <a:r>
              <a:rPr lang="en-GB" dirty="0"/>
              <a:t>, D. (2016) ‘The Usefulness of Qualitative and Quantitative Approaches and Methods in Researching Problem-Solving Ability in Science Education Curriculum’, </a:t>
            </a:r>
            <a:r>
              <a:rPr lang="en-GB" i="1" dirty="0"/>
              <a:t>Journal of Education and Practice</a:t>
            </a:r>
            <a:r>
              <a:rPr lang="en-GB" dirty="0"/>
              <a:t>, 7(15), pp. 91-100. Available at: </a:t>
            </a:r>
            <a:r>
              <a:rPr lang="en-GB" dirty="0">
                <a:hlinkClick r:id="rId2"/>
              </a:rPr>
              <a:t>https://files.eric.ed.gov/fulltext/EJ1103224.pdf</a:t>
            </a:r>
            <a:r>
              <a:rPr lang="en-GB" dirty="0"/>
              <a:t> (Accessed: 15 April 2024).</a:t>
            </a:r>
          </a:p>
        </p:txBody>
      </p:sp>
    </p:spTree>
    <p:extLst>
      <p:ext uri="{BB962C8B-B14F-4D97-AF65-F5344CB8AC3E}">
        <p14:creationId xmlns:p14="http://schemas.microsoft.com/office/powerpoint/2010/main" val="7745534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87ADA-8336-0E57-9085-343C2B2F1FA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87AC2FF-E474-5414-2EC7-C8CDCC088961}"/>
              </a:ext>
            </a:extLst>
          </p:cNvPr>
          <p:cNvSpPr>
            <a:spLocks noGrp="1"/>
          </p:cNvSpPr>
          <p:nvPr>
            <p:ph idx="1"/>
          </p:nvPr>
        </p:nvSpPr>
        <p:spPr/>
        <p:txBody>
          <a:bodyPr>
            <a:normAutofit fontScale="92500" lnSpcReduction="10000"/>
          </a:bodyPr>
          <a:lstStyle/>
          <a:p>
            <a:pPr marL="0" indent="0">
              <a:buNone/>
            </a:pPr>
            <a:r>
              <a:rPr lang="en-GB" dirty="0"/>
              <a:t>Agee, J. (2008) ‘Developing qualitative research questions: a reflective process’, </a:t>
            </a:r>
            <a:r>
              <a:rPr lang="en-GB" i="1" dirty="0"/>
              <a:t>International Journal of Qualitative Studies in Education,</a:t>
            </a:r>
            <a:r>
              <a:rPr lang="en-GB" dirty="0"/>
              <a:t> vol 22(4), pp. 431-447. Available at: </a:t>
            </a:r>
            <a:r>
              <a:rPr lang="en-GB" dirty="0">
                <a:hlinkClick r:id="rId3"/>
              </a:rPr>
              <a:t>https://www.tandfonline.com/doi/epdf/10.1080/09518390902736512?needAccess=true</a:t>
            </a:r>
            <a:r>
              <a:rPr lang="en-GB" dirty="0"/>
              <a:t> (Accessed: 15 April 2024).</a:t>
            </a:r>
          </a:p>
          <a:p>
            <a:pPr marL="0" indent="0">
              <a:buNone/>
            </a:pPr>
            <a:r>
              <a:rPr lang="en-GB" dirty="0"/>
              <a:t>Cottrell, S. (2014) </a:t>
            </a:r>
            <a:r>
              <a:rPr lang="en-GB" i="1" dirty="0"/>
              <a:t>Dissertations and Project Reports : A Step by Step Guide.</a:t>
            </a:r>
            <a:r>
              <a:rPr lang="en-GB" dirty="0"/>
              <a:t> London: Bloomsbury Publishing Plc. Available at: </a:t>
            </a:r>
            <a:r>
              <a:rPr lang="en-GB" dirty="0">
                <a:hlinkClick r:id="rId4"/>
              </a:rPr>
              <a:t>https://ebookcentral.proquest.com/lib/trinity/detail.action?docID=4763634</a:t>
            </a:r>
            <a:r>
              <a:rPr lang="en-GB" dirty="0"/>
              <a:t>. (Accessed: 17 April 2024).</a:t>
            </a:r>
          </a:p>
          <a:p>
            <a:pPr marL="0" indent="0">
              <a:buNone/>
            </a:pPr>
            <a:r>
              <a:rPr lang="en-GB" dirty="0"/>
              <a:t>Tenny, S., Brannan, J.M. and Brannan, G.D. (2022) </a:t>
            </a:r>
            <a:r>
              <a:rPr lang="en-GB" i="1" dirty="0"/>
              <a:t>Qualitative Study</a:t>
            </a:r>
            <a:r>
              <a:rPr lang="en-GB" dirty="0"/>
              <a:t>. Available at: </a:t>
            </a:r>
            <a:r>
              <a:rPr lang="en-GB" dirty="0">
                <a:hlinkClick r:id="rId5"/>
              </a:rPr>
              <a:t>https://www.ncbi.nlm.nih.gov/books/NBK470395/</a:t>
            </a:r>
            <a:r>
              <a:rPr lang="en-GB" dirty="0"/>
              <a:t> (Accessed: 15 April 2024).</a:t>
            </a:r>
          </a:p>
          <a:p>
            <a:pPr marL="0" indent="0">
              <a:buNone/>
            </a:pPr>
            <a:r>
              <a:rPr lang="en-GB" dirty="0"/>
              <a:t>Williams, C. (2007) ‘Research Methods’, </a:t>
            </a:r>
            <a:r>
              <a:rPr lang="en-GB" i="1" dirty="0"/>
              <a:t>Journal of Business and Economic Research</a:t>
            </a:r>
            <a:r>
              <a:rPr lang="en-GB" dirty="0"/>
              <a:t>, vol 5(3), pp. 65- 72. Available at: </a:t>
            </a:r>
            <a:r>
              <a:rPr lang="en-GB" dirty="0">
                <a:hlinkClick r:id="rId6"/>
              </a:rPr>
              <a:t>https://clutejournals.com/index.php/JBER/article/view/2532/2578</a:t>
            </a:r>
            <a:r>
              <a:rPr lang="en-GB" dirty="0"/>
              <a:t> (Accessed: 15 April 2024).</a:t>
            </a:r>
          </a:p>
        </p:txBody>
      </p:sp>
    </p:spTree>
    <p:extLst>
      <p:ext uri="{BB962C8B-B14F-4D97-AF65-F5344CB8AC3E}">
        <p14:creationId xmlns:p14="http://schemas.microsoft.com/office/powerpoint/2010/main" val="227804764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3507</Words>
  <Application>Microsoft Office PowerPoint</Application>
  <PresentationFormat>Widescreen</PresentationFormat>
  <Paragraphs>371</Paragraphs>
  <Slides>49</Slides>
  <Notes>16</Notes>
  <HiddenSlides>0</HiddenSlides>
  <MMClips>0</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49</vt:i4>
      </vt:variant>
    </vt:vector>
  </HeadingPairs>
  <TitlesOfParts>
    <vt:vector size="67" baseType="lpstr">
      <vt:lpstr>Gilmer</vt:lpstr>
      <vt:lpstr>Google Sans</vt:lpstr>
      <vt:lpstr>Inter</vt:lpstr>
      <vt:lpstr>robotoregular</vt:lpstr>
      <vt:lpstr>Aptos</vt:lpstr>
      <vt:lpstr>Arial</vt:lpstr>
      <vt:lpstr>Calibri</vt:lpstr>
      <vt:lpstr>Calibri Light</vt:lpstr>
      <vt:lpstr>Cambria</vt:lpstr>
      <vt:lpstr>Open Sans</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Choosing a  Research Topic</vt:lpstr>
      <vt:lpstr>Learning outcomes:</vt:lpstr>
      <vt:lpstr>What is a research topic?</vt:lpstr>
      <vt:lpstr>Where do I start? (Cottrell, 2014, p.70).</vt:lpstr>
      <vt:lpstr>A crucial first step: Brainstorming</vt:lpstr>
      <vt:lpstr>Choosing a research topic</vt:lpstr>
      <vt:lpstr>Choosing a research topic</vt:lpstr>
      <vt:lpstr>A suitable topic</vt:lpstr>
      <vt:lpstr>What is not a suitable topic?</vt:lpstr>
      <vt:lpstr>Your turn..</vt:lpstr>
      <vt:lpstr>Ask yourself..</vt:lpstr>
      <vt:lpstr>What is a research question?</vt:lpstr>
      <vt:lpstr>Types of research</vt:lpstr>
      <vt:lpstr>Qualitative data collection methods</vt:lpstr>
      <vt:lpstr>Qualitative research</vt:lpstr>
      <vt:lpstr>Task</vt:lpstr>
      <vt:lpstr>Benefits and weaknesses of qualitative research in Education</vt:lpstr>
      <vt:lpstr>Quantitative research  </vt:lpstr>
      <vt:lpstr>Quantitative data collection methods</vt:lpstr>
      <vt:lpstr>Task</vt:lpstr>
      <vt:lpstr>Benefits and weaknesses of quantitative research </vt:lpstr>
      <vt:lpstr>Mixed methods</vt:lpstr>
      <vt:lpstr>Task</vt:lpstr>
      <vt:lpstr>Benefits and weaknesses of mixed methods approach </vt:lpstr>
      <vt:lpstr>Sampling</vt:lpstr>
      <vt:lpstr>PowerPoint Presentation</vt:lpstr>
      <vt:lpstr>Four types of probability sample</vt:lpstr>
      <vt:lpstr>Four types of non-probability sampling methods</vt:lpstr>
      <vt:lpstr>Benefits and weaknesses of sample research:</vt:lpstr>
      <vt:lpstr>Task </vt:lpstr>
      <vt:lpstr>Questionnaire</vt:lpstr>
      <vt:lpstr>Why conduct a questionnaire?</vt:lpstr>
      <vt:lpstr>Why conduct a questionnaire?</vt:lpstr>
      <vt:lpstr>What makes a good questionnaire</vt:lpstr>
      <vt:lpstr>What does not make a good questionnaire</vt:lpstr>
      <vt:lpstr>Task </vt:lpstr>
      <vt:lpstr>PowerPoint Presentation</vt:lpstr>
      <vt:lpstr>PowerPoint Presentation</vt:lpstr>
      <vt:lpstr>PowerPoint Presentation</vt:lpstr>
      <vt:lpstr>PowerPoint Presentation</vt:lpstr>
      <vt:lpstr>PowerPoint Presentation</vt:lpstr>
      <vt:lpstr>Task</vt:lpstr>
      <vt:lpstr>Designing your questionnaire Things to consider:</vt:lpstr>
      <vt:lpstr>Learning outcomes:</vt:lpstr>
      <vt:lpstr>PowerPoint Presentation</vt:lpstr>
      <vt:lpstr>Further reading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2025-03-21T12:42:59Z</dcterms:modified>
</cp:coreProperties>
</file>