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372" r:id="rId3"/>
    <p:sldId id="257" r:id="rId4"/>
    <p:sldId id="259" r:id="rId5"/>
    <p:sldId id="291" r:id="rId6"/>
    <p:sldId id="376" r:id="rId7"/>
    <p:sldId id="373" r:id="rId8"/>
    <p:sldId id="374" r:id="rId9"/>
    <p:sldId id="266" r:id="rId10"/>
    <p:sldId id="271" r:id="rId11"/>
    <p:sldId id="3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59BF2F-D226-48CA-A3D9-6F87631587C1}" type="datetimeFigureOut">
              <a:rPr lang="en-GB" smtClean="0"/>
              <a:t>29/09/2020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7F314-6C57-41FE-8FD0-817FB7932B77}" type="slidenum">
              <a:rPr lang="en-GB" smtClean="0"/>
              <a:t>‹#›</a:t>
            </a:fld>
            <a:endParaRPr lang="en-GB"/>
          </a:p>
        </p:txBody>
      </p:sp>
    </p:spTree>
    <p:extLst>
      <p:ext uri="{BB962C8B-B14F-4D97-AF65-F5344CB8AC3E}">
        <p14:creationId xmlns:p14="http://schemas.microsoft.com/office/powerpoint/2010/main" val="3314593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legislation.gov.uk/ukpga/2020/7/content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London_Borough_of_Haringey"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https://www.legislation.gov.uk/ukpga/2020/7/contents</a:t>
            </a:r>
            <a:endParaRPr lang="en-GB" dirty="0"/>
          </a:p>
        </p:txBody>
      </p:sp>
      <p:sp>
        <p:nvSpPr>
          <p:cNvPr id="4" name="Slide Number Placeholder 3"/>
          <p:cNvSpPr>
            <a:spLocks noGrp="1"/>
          </p:cNvSpPr>
          <p:nvPr>
            <p:ph type="sldNum" sz="quarter" idx="5"/>
          </p:nvPr>
        </p:nvSpPr>
        <p:spPr/>
        <p:txBody>
          <a:bodyPr/>
          <a:lstStyle/>
          <a:p>
            <a:fld id="{9AE7F314-6C57-41FE-8FD0-817FB7932B77}" type="slidenum">
              <a:rPr lang="en-GB" smtClean="0"/>
              <a:t>7</a:t>
            </a:fld>
            <a:endParaRPr lang="en-GB"/>
          </a:p>
        </p:txBody>
      </p:sp>
    </p:spTree>
    <p:extLst>
      <p:ext uri="{BB962C8B-B14F-4D97-AF65-F5344CB8AC3E}">
        <p14:creationId xmlns:p14="http://schemas.microsoft.com/office/powerpoint/2010/main" val="3936258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Killed by step-dad but mum was involved too.</a:t>
            </a:r>
            <a:r>
              <a:rPr lang="en-GB" baseline="0" dirty="0"/>
              <a:t> </a:t>
            </a:r>
          </a:p>
          <a:p>
            <a:pPr fontAlgn="base"/>
            <a:r>
              <a:rPr lang="en-GB" sz="1200" b="0" i="0" kern="1200" dirty="0">
                <a:solidFill>
                  <a:schemeClr val="tx1"/>
                </a:solidFill>
                <a:effectLst/>
                <a:latin typeface="+mn-lt"/>
                <a:ea typeface="+mn-ea"/>
                <a:cs typeface="+mn-cs"/>
              </a:rPr>
              <a:t>Police were called to 26 separate incidents at the family home, many involving domestic violence and alcohol abuse</a:t>
            </a:r>
          </a:p>
          <a:p>
            <a:pPr fontAlgn="base"/>
            <a:r>
              <a:rPr lang="en-GB" sz="1200" b="0" i="0" kern="1200" dirty="0">
                <a:solidFill>
                  <a:schemeClr val="tx1"/>
                </a:solidFill>
                <a:effectLst/>
                <a:latin typeface="+mn-lt"/>
                <a:ea typeface="+mn-ea"/>
                <a:cs typeface="+mn-cs"/>
              </a:rPr>
              <a:t>Excuses made by Daniel's "controlling" mother were accepted by agencies</a:t>
            </a:r>
          </a:p>
          <a:p>
            <a:r>
              <a:rPr lang="en-GB" sz="1200" b="0" i="0" kern="1200" dirty="0">
                <a:solidFill>
                  <a:schemeClr val="tx1"/>
                </a:solidFill>
                <a:effectLst/>
                <a:latin typeface="+mn-lt"/>
                <a:ea typeface="+mn-ea"/>
                <a:cs typeface="+mn-cs"/>
              </a:rPr>
              <a:t>Daniel stole sandwiches from other children at school and dug through bins for discarded apple cores. His body was so emaciated that one experienced health worker compared it to that of a concentration camp victim.</a:t>
            </a:r>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9</a:t>
            </a:fld>
            <a:endParaRPr lang="en-GB"/>
          </a:p>
        </p:txBody>
      </p:sp>
    </p:spTree>
    <p:extLst>
      <p:ext uri="{BB962C8B-B14F-4D97-AF65-F5344CB8AC3E}">
        <p14:creationId xmlns:p14="http://schemas.microsoft.com/office/powerpoint/2010/main" val="556587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Peter had lived in the </a:t>
            </a:r>
            <a:r>
              <a:rPr lang="en-GB" sz="1200" b="0" i="0" u="none" strike="noStrike" kern="1200" dirty="0">
                <a:solidFill>
                  <a:schemeClr val="tx1"/>
                </a:solidFill>
                <a:effectLst/>
                <a:latin typeface="+mn-lt"/>
                <a:ea typeface="+mn-ea"/>
                <a:cs typeface="+mn-cs"/>
                <a:hlinkClick r:id="rId3" tooltip="London Borough of Haringey"/>
              </a:rPr>
              <a:t>London Borough of Haringey</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North London"/>
              </a:rPr>
              <a:t>North London</a:t>
            </a:r>
            <a:r>
              <a:rPr lang="en-GB" sz="1200" b="0" i="0" kern="1200" dirty="0">
                <a:solidFill>
                  <a:schemeClr val="tx1"/>
                </a:solidFill>
                <a:effectLst/>
                <a:latin typeface="+mn-lt"/>
                <a:ea typeface="+mn-ea"/>
                <a:cs typeface="+mn-cs"/>
              </a:rPr>
              <a:t>, under the same </a:t>
            </a:r>
            <a:r>
              <a:rPr lang="en-GB" sz="1200" b="0" i="0" u="none" strike="noStrike" kern="1200" dirty="0">
                <a:solidFill>
                  <a:schemeClr val="tx1"/>
                </a:solidFill>
                <a:effectLst/>
                <a:latin typeface="+mn-lt"/>
                <a:ea typeface="+mn-ea"/>
                <a:cs typeface="+mn-cs"/>
                <a:hlinkClick r:id="rId5" tooltip="Child welfare"/>
              </a:rPr>
              <a:t>child welfare</a:t>
            </a:r>
            <a:r>
              <a:rPr lang="en-GB" sz="1200" b="0" i="0" kern="1200" dirty="0">
                <a:solidFill>
                  <a:schemeClr val="tx1"/>
                </a:solidFill>
                <a:effectLst/>
                <a:latin typeface="+mn-lt"/>
                <a:ea typeface="+mn-ea"/>
                <a:cs typeface="+mn-cs"/>
              </a:rPr>
              <a:t> authorities that had already failed seven years earlier in the case of </a:t>
            </a:r>
            <a:r>
              <a:rPr lang="en-GB" sz="1200" b="0" i="0" u="sng" kern="1200" dirty="0">
                <a:solidFill>
                  <a:schemeClr val="tx1"/>
                </a:solidFill>
                <a:effectLst/>
                <a:latin typeface="+mn-lt"/>
                <a:ea typeface="+mn-ea"/>
                <a:cs typeface="+mn-cs"/>
                <a:hlinkClick r:id="rId6"/>
              </a:rPr>
              <a:t>Victoria </a:t>
            </a:r>
            <a:r>
              <a:rPr lang="en-GB" sz="1200" b="0" i="0" u="sng" kern="1200" dirty="0" err="1">
                <a:solidFill>
                  <a:schemeClr val="tx1"/>
                </a:solidFill>
                <a:effectLst/>
                <a:latin typeface="+mn-lt"/>
                <a:ea typeface="+mn-ea"/>
                <a:cs typeface="+mn-cs"/>
                <a:hlinkClick r:id="rId6"/>
              </a:rPr>
              <a:t>Climbié</a:t>
            </a:r>
            <a:endParaRPr lang="en-GB" sz="1200" b="0" i="0" u="sng" kern="1200" dirty="0">
              <a:solidFill>
                <a:schemeClr val="tx1"/>
              </a:solidFill>
              <a:effectLst/>
              <a:latin typeface="+mn-lt"/>
              <a:ea typeface="+mn-ea"/>
              <a:cs typeface="+mn-cs"/>
            </a:endParaRPr>
          </a:p>
          <a:p>
            <a:r>
              <a:rPr lang="en-GB" sz="1200" b="0" i="0" u="sng" kern="1200" dirty="0">
                <a:solidFill>
                  <a:schemeClr val="tx1"/>
                </a:solidFill>
                <a:effectLst/>
                <a:latin typeface="+mn-lt"/>
                <a:ea typeface="+mn-ea"/>
                <a:cs typeface="+mn-cs"/>
              </a:rPr>
              <a:t>Peter</a:t>
            </a:r>
            <a:r>
              <a:rPr lang="en-GB" sz="1200" b="0" i="0" u="sng" kern="1200" baseline="0" dirty="0">
                <a:solidFill>
                  <a:schemeClr val="tx1"/>
                </a:solidFill>
                <a:effectLst/>
                <a:latin typeface="+mn-lt"/>
                <a:ea typeface="+mn-ea"/>
                <a:cs typeface="+mn-cs"/>
              </a:rPr>
              <a:t> was 17 months old</a:t>
            </a:r>
          </a:p>
          <a:p>
            <a:endParaRPr lang="en-GB" sz="1200" b="0" i="0" u="sng"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48BB90B-2D71-4937-B6B1-02424189E53E}" type="slidenum">
              <a:rPr lang="en-GB" smtClean="0"/>
              <a:t>10</a:t>
            </a:fld>
            <a:endParaRPr lang="en-GB"/>
          </a:p>
        </p:txBody>
      </p:sp>
    </p:spTree>
    <p:extLst>
      <p:ext uri="{BB962C8B-B14F-4D97-AF65-F5344CB8AC3E}">
        <p14:creationId xmlns:p14="http://schemas.microsoft.com/office/powerpoint/2010/main" val="41891838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73216-C32C-4D17-9285-D9F7BFCA4C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63173D4-808D-4C26-83C2-FE3F274022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5F536D-8973-4CCB-8237-CEE0CE35773C}"/>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5" name="Footer Placeholder 4">
            <a:extLst>
              <a:ext uri="{FF2B5EF4-FFF2-40B4-BE49-F238E27FC236}">
                <a16:creationId xmlns:a16="http://schemas.microsoft.com/office/drawing/2014/main" id="{B87E2698-F225-4DE5-BB34-71E617453E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DDF4CD-C3F6-49D7-8967-89D61F28D7F8}"/>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1096052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2484-17B1-4136-87E5-6AC5B7DA72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28336A-1474-4190-BE92-6755D549BC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C69873-4FF5-4917-A7D9-FB7100F1EEE3}"/>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5" name="Footer Placeholder 4">
            <a:extLst>
              <a:ext uri="{FF2B5EF4-FFF2-40B4-BE49-F238E27FC236}">
                <a16:creationId xmlns:a16="http://schemas.microsoft.com/office/drawing/2014/main" id="{687A4569-3BC8-4328-B665-06B92C34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3EBEE2-3B41-49B6-8240-D79055222C05}"/>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481665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DA1D1-3214-4BB9-BCD6-20904D492F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3FC825-25DA-4D15-98BA-77E6677328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5CDA2A-7D38-4304-8439-9B46D24DA109}"/>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5" name="Footer Placeholder 4">
            <a:extLst>
              <a:ext uri="{FF2B5EF4-FFF2-40B4-BE49-F238E27FC236}">
                <a16:creationId xmlns:a16="http://schemas.microsoft.com/office/drawing/2014/main" id="{0D038CBC-56D2-45E4-AD5C-58D3E61A50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00E75-A5B0-4E69-88EB-F4AAD7F9C2DF}"/>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20352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1DC85-DB79-43D0-8FBB-83B38E75BB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B60C35-7247-40EF-ABB6-CDEB04E042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8B2DFE-74BF-45A4-8F9F-4C68BCC7C7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C3A349-DD1F-4611-A585-AD6A6605DC33}"/>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6" name="Footer Placeholder 5">
            <a:extLst>
              <a:ext uri="{FF2B5EF4-FFF2-40B4-BE49-F238E27FC236}">
                <a16:creationId xmlns:a16="http://schemas.microsoft.com/office/drawing/2014/main" id="{FED6DCCE-EF93-42FF-9F38-118093279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829BCF-2967-4D39-83F7-9508D7C10DF1}"/>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4262291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2328-7660-4CE5-B6F0-B1538508D9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725656-235F-4B45-A365-363CE7C4F4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307457-2383-484C-8CBF-A26A9A0BE1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DD42D8-417D-4C5B-A871-55E1B9D0FD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6B1C42-A21D-4DB4-ABDC-B92995665E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DD0BB8-829E-4DBB-BCCF-CD87FA3E70D2}"/>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8" name="Footer Placeholder 7">
            <a:extLst>
              <a:ext uri="{FF2B5EF4-FFF2-40B4-BE49-F238E27FC236}">
                <a16:creationId xmlns:a16="http://schemas.microsoft.com/office/drawing/2014/main" id="{086608A6-1848-47A2-87E6-98DB12ADE6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37BCE4-7C3C-4765-A06D-4741C11798E7}"/>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69382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48D7-E10E-4573-A99E-6D6DB5FFC4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38960B-46C5-4A11-BB0F-282D4CE7997A}"/>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4" name="Footer Placeholder 3">
            <a:extLst>
              <a:ext uri="{FF2B5EF4-FFF2-40B4-BE49-F238E27FC236}">
                <a16:creationId xmlns:a16="http://schemas.microsoft.com/office/drawing/2014/main" id="{C5FD8CFF-722A-4ACE-B1AE-7C0D1D874F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ECEFD0-D064-4CFE-9D3E-6FB3E285E529}"/>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909028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13CB45-CC55-4E9D-BD30-079F2FCB1150}"/>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3" name="Footer Placeholder 2">
            <a:extLst>
              <a:ext uri="{FF2B5EF4-FFF2-40B4-BE49-F238E27FC236}">
                <a16:creationId xmlns:a16="http://schemas.microsoft.com/office/drawing/2014/main" id="{92C06FE1-8834-4664-9C6B-B28866D5DB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DD1702-F835-41EF-87B6-69D6DB6A32BC}"/>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1401486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E4D03-419A-4086-9C47-13FA81C282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09FB68-DCCD-4C6E-85A6-D67F4B889F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DA6896-4044-4156-84B1-4A5FEF503C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ED9E80-8DC2-47FE-B9B2-4510DDBC170A}"/>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6" name="Footer Placeholder 5">
            <a:extLst>
              <a:ext uri="{FF2B5EF4-FFF2-40B4-BE49-F238E27FC236}">
                <a16:creationId xmlns:a16="http://schemas.microsoft.com/office/drawing/2014/main" id="{85D71D9F-E6F2-46F4-966B-567DEDE90F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8B1D59-9DDF-4427-8951-1827A417E465}"/>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416386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83C0-A741-4ED0-93DB-C88876C14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9DCFB3-C98C-40B6-9C31-8BA0130BF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C4B557-4C3C-4744-8FEC-8C486237B6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3B4389-B0A4-46DC-802F-5E0E17CFE2B8}"/>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6" name="Footer Placeholder 5">
            <a:extLst>
              <a:ext uri="{FF2B5EF4-FFF2-40B4-BE49-F238E27FC236}">
                <a16:creationId xmlns:a16="http://schemas.microsoft.com/office/drawing/2014/main" id="{2735375A-14F1-4DF9-90E8-784DE3185E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0DA445-95A1-4F54-804C-9C5C6A376BE5}"/>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929925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01EB4-E323-4CC9-9626-77E141C1C8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CEEC84-D21F-487B-A9F1-B725E4418B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07EC3C-9754-4A2B-9293-4CD67627EF64}"/>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5" name="Footer Placeholder 4">
            <a:extLst>
              <a:ext uri="{FF2B5EF4-FFF2-40B4-BE49-F238E27FC236}">
                <a16:creationId xmlns:a16="http://schemas.microsoft.com/office/drawing/2014/main" id="{4FC7491F-CEC3-4DC3-9189-41DBB14E6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B6B8F-6C39-4D2D-A6AD-E16338CB5CB7}"/>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2950128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A6D268-5301-4125-A7A7-617C22C7256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8609AB-7EFA-457F-B29D-0EFC9A3CBC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1BF1B7-D268-4C7B-8779-067D1EF12ADE}"/>
              </a:ext>
            </a:extLst>
          </p:cNvPr>
          <p:cNvSpPr>
            <a:spLocks noGrp="1"/>
          </p:cNvSpPr>
          <p:nvPr>
            <p:ph type="dt" sz="half" idx="10"/>
          </p:nvPr>
        </p:nvSpPr>
        <p:spPr/>
        <p:txBody>
          <a:bodyPr/>
          <a:lstStyle/>
          <a:p>
            <a:fld id="{D883C621-92AE-454B-9986-0900EC788310}" type="datetimeFigureOut">
              <a:rPr lang="en-GB" smtClean="0"/>
              <a:t>29/09/2020</a:t>
            </a:fld>
            <a:endParaRPr lang="en-GB"/>
          </a:p>
        </p:txBody>
      </p:sp>
      <p:sp>
        <p:nvSpPr>
          <p:cNvPr id="5" name="Footer Placeholder 4">
            <a:extLst>
              <a:ext uri="{FF2B5EF4-FFF2-40B4-BE49-F238E27FC236}">
                <a16:creationId xmlns:a16="http://schemas.microsoft.com/office/drawing/2014/main" id="{8D410A30-0343-4347-8DD2-44FAE06242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DD62D8-C94E-4E28-9287-D3E27E14F62C}"/>
              </a:ext>
            </a:extLst>
          </p:cNvPr>
          <p:cNvSpPr>
            <a:spLocks noGrp="1"/>
          </p:cNvSpPr>
          <p:nvPr>
            <p:ph type="sldNum" sz="quarter" idx="12"/>
          </p:nvPr>
        </p:nvSpPr>
        <p:spPr/>
        <p:txBody>
          <a:bodyPr/>
          <a:lstStyle/>
          <a:p>
            <a:fld id="{6C52B39C-F872-4F8A-A9F7-C44C39169497}" type="slidenum">
              <a:rPr lang="en-GB" smtClean="0"/>
              <a:t>‹#›</a:t>
            </a:fld>
            <a:endParaRPr lang="en-GB"/>
          </a:p>
        </p:txBody>
      </p:sp>
    </p:spTree>
    <p:extLst>
      <p:ext uri="{BB962C8B-B14F-4D97-AF65-F5344CB8AC3E}">
        <p14:creationId xmlns:p14="http://schemas.microsoft.com/office/powerpoint/2010/main" val="314762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7565C7-5D47-4E0B-97AF-894F63CE13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4915A2-3CBF-449E-81E3-4EE946E88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820C86-EBD2-4FB1-AF24-ABA84A13D3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83C621-92AE-454B-9986-0900EC788310}" type="datetimeFigureOut">
              <a:rPr lang="en-GB" smtClean="0"/>
              <a:t>29/09/2020</a:t>
            </a:fld>
            <a:endParaRPr lang="en-GB"/>
          </a:p>
        </p:txBody>
      </p:sp>
      <p:sp>
        <p:nvSpPr>
          <p:cNvPr id="5" name="Footer Placeholder 4">
            <a:extLst>
              <a:ext uri="{FF2B5EF4-FFF2-40B4-BE49-F238E27FC236}">
                <a16:creationId xmlns:a16="http://schemas.microsoft.com/office/drawing/2014/main" id="{ECC08CA4-2211-49D0-A519-299DF98074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6D2101-F946-48EB-AAED-3BA745A793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52B39C-F872-4F8A-A9F7-C44C39169497}" type="slidenum">
              <a:rPr lang="en-GB" smtClean="0"/>
              <a:t>‹#›</a:t>
            </a:fld>
            <a:endParaRPr lang="en-GB"/>
          </a:p>
        </p:txBody>
      </p:sp>
    </p:spTree>
    <p:extLst>
      <p:ext uri="{BB962C8B-B14F-4D97-AF65-F5344CB8AC3E}">
        <p14:creationId xmlns:p14="http://schemas.microsoft.com/office/powerpoint/2010/main" val="32598605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Rectangle 1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04748-3C58-463E-95A3-E8447C2DEFBD}"/>
              </a:ext>
            </a:extLst>
          </p:cNvPr>
          <p:cNvSpPr>
            <a:spLocks noGrp="1"/>
          </p:cNvSpPr>
          <p:nvPr>
            <p:ph type="ctrTitle"/>
          </p:nvPr>
        </p:nvSpPr>
        <p:spPr>
          <a:xfrm>
            <a:off x="3371787" y="1741337"/>
            <a:ext cx="5448730" cy="2387918"/>
          </a:xfrm>
        </p:spPr>
        <p:txBody>
          <a:bodyPr anchor="b">
            <a:normAutofit/>
          </a:bodyPr>
          <a:lstStyle/>
          <a:p>
            <a:r>
              <a:rPr lang="en-GB" sz="5200">
                <a:solidFill>
                  <a:schemeClr val="tx2"/>
                </a:solidFill>
              </a:rPr>
              <a:t>Tutorial Week 1</a:t>
            </a:r>
          </a:p>
        </p:txBody>
      </p:sp>
      <p:sp>
        <p:nvSpPr>
          <p:cNvPr id="3" name="Subtitle 2">
            <a:extLst>
              <a:ext uri="{FF2B5EF4-FFF2-40B4-BE49-F238E27FC236}">
                <a16:creationId xmlns:a16="http://schemas.microsoft.com/office/drawing/2014/main" id="{5A1985DB-7772-404F-B3A8-ECB942CEAC25}"/>
              </a:ext>
            </a:extLst>
          </p:cNvPr>
          <p:cNvSpPr>
            <a:spLocks noGrp="1"/>
          </p:cNvSpPr>
          <p:nvPr>
            <p:ph type="subTitle" idx="1"/>
          </p:nvPr>
        </p:nvSpPr>
        <p:spPr>
          <a:xfrm>
            <a:off x="3371161" y="4200522"/>
            <a:ext cx="5449982" cy="682079"/>
          </a:xfrm>
        </p:spPr>
        <p:txBody>
          <a:bodyPr>
            <a:normAutofit/>
          </a:bodyPr>
          <a:lstStyle/>
          <a:p>
            <a:r>
              <a:rPr lang="en-GB">
                <a:solidFill>
                  <a:schemeClr val="tx2"/>
                </a:solidFill>
              </a:rPr>
              <a:t>29/09/2020</a:t>
            </a:r>
          </a:p>
        </p:txBody>
      </p:sp>
      <p:grpSp>
        <p:nvGrpSpPr>
          <p:cNvPr id="14" name="Group 1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49317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C8FCA-5E1C-4988-9DA0-58512D40D3F8}"/>
              </a:ext>
            </a:extLst>
          </p:cNvPr>
          <p:cNvSpPr>
            <a:spLocks noGrp="1"/>
          </p:cNvSpPr>
          <p:nvPr>
            <p:ph type="title"/>
          </p:nvPr>
        </p:nvSpPr>
        <p:spPr>
          <a:xfrm>
            <a:off x="1653363" y="365760"/>
            <a:ext cx="9367203" cy="685800"/>
          </a:xfrm>
        </p:spPr>
        <p:txBody>
          <a:bodyPr>
            <a:normAutofit fontScale="90000"/>
          </a:bodyPr>
          <a:lstStyle/>
          <a:p>
            <a:br>
              <a:rPr lang="en-GB" sz="2400">
                <a:ea typeface="+mj-lt"/>
                <a:cs typeface="+mj-lt"/>
              </a:rPr>
            </a:br>
            <a:r>
              <a:rPr lang="en-GB" sz="2400">
                <a:ea typeface="+mj-lt"/>
                <a:cs typeface="+mj-lt"/>
              </a:rPr>
              <a:t>Tasks:</a:t>
            </a:r>
            <a:br>
              <a:rPr lang="en-GB" sz="2400">
                <a:ea typeface="+mj-lt"/>
                <a:cs typeface="+mj-lt"/>
              </a:rPr>
            </a:br>
            <a:endParaRPr lang="en-GB" sz="2400">
              <a:ea typeface="+mj-lt"/>
              <a:cs typeface="+mj-lt"/>
            </a:endParaRP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71B79C4-F9F0-4C7D-8E37-59AD3804A2E7}"/>
              </a:ext>
            </a:extLst>
          </p:cNvPr>
          <p:cNvSpPr>
            <a:spLocks noGrp="1"/>
          </p:cNvSpPr>
          <p:nvPr>
            <p:ph idx="1"/>
          </p:nvPr>
        </p:nvSpPr>
        <p:spPr>
          <a:xfrm>
            <a:off x="829994" y="1691639"/>
            <a:ext cx="10818055" cy="4800601"/>
          </a:xfrm>
        </p:spPr>
        <p:txBody>
          <a:bodyPr vert="horz" lIns="91440" tIns="45720" rIns="91440" bIns="45720" rtlCol="0" anchor="t">
            <a:normAutofit/>
          </a:bodyPr>
          <a:lstStyle/>
          <a:p>
            <a:r>
              <a:rPr lang="en-GB" sz="2000" dirty="0">
                <a:cs typeface="Calibri"/>
              </a:rPr>
              <a:t>Read the case study (Ian) on page 2 of the book below </a:t>
            </a:r>
            <a:r>
              <a:rPr lang="en-GB" sz="2000" dirty="0">
                <a:ea typeface="+mn-lt"/>
                <a:cs typeface="+mn-lt"/>
              </a:rPr>
              <a:t>:</a:t>
            </a:r>
          </a:p>
          <a:p>
            <a:r>
              <a:rPr lang="en-GB" sz="2000" dirty="0">
                <a:ea typeface="+mn-lt"/>
                <a:cs typeface="+mn-lt"/>
              </a:rPr>
              <a:t>Spalek, B. (2017) </a:t>
            </a:r>
            <a:r>
              <a:rPr lang="en-GB" sz="2000" i="1" dirty="0">
                <a:ea typeface="+mn-lt"/>
                <a:cs typeface="+mn-lt"/>
              </a:rPr>
              <a:t>Crime Victims : Theory, Policy and Practice</a:t>
            </a:r>
            <a:r>
              <a:rPr lang="en-GB" sz="2000" dirty="0">
                <a:ea typeface="+mn-lt"/>
                <a:cs typeface="+mn-lt"/>
              </a:rPr>
              <a:t>. London: Palgrave</a:t>
            </a:r>
          </a:p>
          <a:p>
            <a:pPr lvl="1"/>
            <a:r>
              <a:rPr lang="en-GB" sz="2000" dirty="0">
                <a:ea typeface="+mn-lt"/>
                <a:cs typeface="+mn-lt"/>
              </a:rPr>
              <a:t>Available online University library.</a:t>
            </a:r>
            <a:endParaRPr lang="en-GB" sz="2000" dirty="0">
              <a:cs typeface="Calibri"/>
            </a:endParaRPr>
          </a:p>
          <a:p>
            <a:r>
              <a:rPr lang="en-GB" sz="2000" dirty="0">
                <a:cs typeface="Calibri"/>
              </a:rPr>
              <a:t>Consider the theories as discussed in lecture and relate to this case. </a:t>
            </a:r>
          </a:p>
          <a:p>
            <a:r>
              <a:rPr lang="en-GB" sz="2000" dirty="0">
                <a:cs typeface="Calibri"/>
              </a:rPr>
              <a:t>Have a think of any UK cases like this case and discuss in tutorial. </a:t>
            </a:r>
          </a:p>
          <a:p>
            <a:r>
              <a:rPr lang="en-GB" sz="2000" dirty="0">
                <a:ea typeface="+mn-lt"/>
                <a:cs typeface="+mn-lt"/>
              </a:rPr>
              <a:t>Slide 8  - is there such thing as victimless crime? Discuss</a:t>
            </a:r>
          </a:p>
          <a:p>
            <a:r>
              <a:rPr lang="en-GB" sz="2000" dirty="0">
                <a:ea typeface="+mn-lt"/>
                <a:cs typeface="+mn-lt"/>
              </a:rPr>
              <a:t>Discuss definition slide 11</a:t>
            </a:r>
          </a:p>
          <a:p>
            <a:r>
              <a:rPr lang="en-GB" sz="2000" dirty="0">
                <a:ea typeface="+mn-lt"/>
                <a:cs typeface="+mn-lt"/>
              </a:rPr>
              <a:t>How have we become victims of Covid-19?</a:t>
            </a:r>
          </a:p>
          <a:p>
            <a:pPr lvl="1"/>
            <a:r>
              <a:rPr lang="en-GB" sz="2000" dirty="0">
                <a:ea typeface="+mn-lt"/>
                <a:cs typeface="+mn-lt"/>
              </a:rPr>
              <a:t>Not necessary criminal but overall victims </a:t>
            </a:r>
          </a:p>
          <a:p>
            <a:pPr marL="0" indent="0">
              <a:buNone/>
            </a:pPr>
            <a:r>
              <a:rPr lang="en-GB" sz="2000" dirty="0">
                <a:cs typeface="Calibri"/>
              </a:rPr>
              <a:t>BRING ANY QUESTIONS!</a:t>
            </a:r>
          </a:p>
        </p:txBody>
      </p:sp>
    </p:spTree>
    <p:extLst>
      <p:ext uri="{BB962C8B-B14F-4D97-AF65-F5344CB8AC3E}">
        <p14:creationId xmlns:p14="http://schemas.microsoft.com/office/powerpoint/2010/main" val="2961603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FD966-9DED-4161-AFE8-CFC4414DF3D6}"/>
              </a:ext>
            </a:extLst>
          </p:cNvPr>
          <p:cNvSpPr>
            <a:spLocks noGrp="1"/>
          </p:cNvSpPr>
          <p:nvPr>
            <p:ph type="title"/>
          </p:nvPr>
        </p:nvSpPr>
        <p:spPr>
          <a:xfrm>
            <a:off x="643467" y="321734"/>
            <a:ext cx="10905066" cy="1135737"/>
          </a:xfrm>
        </p:spPr>
        <p:txBody>
          <a:bodyPr>
            <a:normAutofit/>
          </a:bodyPr>
          <a:lstStyle/>
          <a:p>
            <a:r>
              <a:rPr lang="en-GB" sz="3600"/>
              <a:t>Ian</a:t>
            </a:r>
          </a:p>
        </p:txBody>
      </p:sp>
      <p:sp>
        <p:nvSpPr>
          <p:cNvPr id="3" name="Content Placeholder 2">
            <a:extLst>
              <a:ext uri="{FF2B5EF4-FFF2-40B4-BE49-F238E27FC236}">
                <a16:creationId xmlns:a16="http://schemas.microsoft.com/office/drawing/2014/main" id="{1666D222-F242-4106-BBDA-3F9F3F3ACCD0}"/>
              </a:ext>
            </a:extLst>
          </p:cNvPr>
          <p:cNvSpPr>
            <a:spLocks noGrp="1"/>
          </p:cNvSpPr>
          <p:nvPr>
            <p:ph idx="1"/>
          </p:nvPr>
        </p:nvSpPr>
        <p:spPr>
          <a:xfrm>
            <a:off x="643467" y="1252025"/>
            <a:ext cx="10905066" cy="4924938"/>
          </a:xfrm>
        </p:spPr>
        <p:txBody>
          <a:bodyPr>
            <a:normAutofit/>
          </a:bodyPr>
          <a:lstStyle/>
          <a:p>
            <a:pPr fontAlgn="base"/>
            <a:r>
              <a:rPr lang="en-GB" sz="2400" b="1" dirty="0"/>
              <a:t>Hans Von Hentig </a:t>
            </a:r>
            <a:r>
              <a:rPr lang="en-GB" sz="2400" dirty="0"/>
              <a:t>- victims were passive actors.</a:t>
            </a:r>
            <a:endParaRPr lang="en-GB" sz="2400" dirty="0">
              <a:cs typeface="Calibri"/>
            </a:endParaRPr>
          </a:p>
          <a:p>
            <a:pPr fontAlgn="base"/>
            <a:r>
              <a:rPr lang="en-GB" sz="2400" dirty="0"/>
              <a:t>“. . . Clear distinction between the one who does and the one who suffers”</a:t>
            </a:r>
          </a:p>
          <a:p>
            <a:pPr fontAlgn="base"/>
            <a:r>
              <a:rPr lang="en-GB" sz="2400" dirty="0"/>
              <a:t>Considered victims that co-operates, conspires or provokes being a victim.</a:t>
            </a:r>
          </a:p>
          <a:p>
            <a:pPr fontAlgn="base"/>
            <a:r>
              <a:rPr lang="en-GB" sz="2400" dirty="0"/>
              <a:t>Certain individuals were ‘victim prone’</a:t>
            </a:r>
          </a:p>
          <a:p>
            <a:pPr fontAlgn="base"/>
            <a:r>
              <a:rPr lang="en-GB" sz="2400" dirty="0"/>
              <a:t>Skinner; Freud; Kline; Bentham – Classical v’s positivist Theorist – free will over influences that determine our behaviour</a:t>
            </a:r>
          </a:p>
          <a:p>
            <a:pPr lvl="1" fontAlgn="base"/>
            <a:r>
              <a:rPr lang="en-GB" dirty="0"/>
              <a:t>Ian’s interpretation of reality and meaning </a:t>
            </a:r>
          </a:p>
          <a:p>
            <a:pPr lvl="1" fontAlgn="base"/>
            <a:r>
              <a:rPr lang="en-GB" dirty="0"/>
              <a:t>Ian behaviour guided by positive/negativity behaviour</a:t>
            </a:r>
          </a:p>
          <a:p>
            <a:pPr lvl="1" fontAlgn="base"/>
            <a:r>
              <a:rPr lang="en-GB" dirty="0"/>
              <a:t>Learned behaviours</a:t>
            </a:r>
          </a:p>
          <a:p>
            <a:pPr lvl="1" fontAlgn="base"/>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78169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77AFA-DAE4-48AE-8D06-879B392DBD4C}"/>
              </a:ext>
            </a:extLst>
          </p:cNvPr>
          <p:cNvSpPr>
            <a:spLocks noGrp="1"/>
          </p:cNvSpPr>
          <p:nvPr>
            <p:ph type="title"/>
          </p:nvPr>
        </p:nvSpPr>
        <p:spPr>
          <a:xfrm>
            <a:off x="1653363" y="365760"/>
            <a:ext cx="9367203" cy="1188720"/>
          </a:xfrm>
        </p:spPr>
        <p:txBody>
          <a:bodyPr>
            <a:normAutofit/>
          </a:bodyPr>
          <a:lstStyle/>
          <a:p>
            <a:r>
              <a:rPr lang="en-GB"/>
              <a:t>Ian</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F958099-C419-4CFC-A7D1-FEC5B94DEB15}"/>
              </a:ext>
            </a:extLst>
          </p:cNvPr>
          <p:cNvSpPr>
            <a:spLocks noGrp="1"/>
          </p:cNvSpPr>
          <p:nvPr>
            <p:ph idx="1"/>
          </p:nvPr>
        </p:nvSpPr>
        <p:spPr>
          <a:xfrm>
            <a:off x="1653363" y="1687908"/>
            <a:ext cx="9367204" cy="4909840"/>
          </a:xfrm>
        </p:spPr>
        <p:txBody>
          <a:bodyPr anchor="t">
            <a:normAutofit/>
          </a:bodyPr>
          <a:lstStyle/>
          <a:p>
            <a:r>
              <a:rPr lang="en-GB" sz="2400" dirty="0"/>
              <a:t>Mendelsohn – victims guilt contributes to the crime</a:t>
            </a:r>
          </a:p>
          <a:p>
            <a:r>
              <a:rPr lang="en-GB" sz="2400" dirty="0"/>
              <a:t>Hans Von Hentig – 13 predispositions that provokes victimisation</a:t>
            </a:r>
          </a:p>
          <a:p>
            <a:pPr lvl="1"/>
            <a:r>
              <a:rPr lang="en-GB" dirty="0"/>
              <a:t>The blocked – making poor decisions / Tormentors – provoke violence</a:t>
            </a:r>
          </a:p>
          <a:p>
            <a:pPr marL="0" indent="0">
              <a:buNone/>
            </a:pPr>
            <a:endParaRPr lang="en-GB" sz="2400" i="1" dirty="0"/>
          </a:p>
          <a:p>
            <a:r>
              <a:rPr lang="en-GB" sz="2400" i="1" dirty="0"/>
              <a:t>Victim Precipitation Theory - </a:t>
            </a:r>
            <a:r>
              <a:rPr lang="en-GB" sz="2400" dirty="0"/>
              <a:t>initiate the confrontation mother did take him away</a:t>
            </a:r>
            <a:endParaRPr lang="en-GB" sz="2400" i="1" dirty="0"/>
          </a:p>
          <a:p>
            <a:r>
              <a:rPr lang="en-GB" sz="2400" i="1" dirty="0"/>
              <a:t>Lifestyle Theory - drinking/drugs</a:t>
            </a:r>
          </a:p>
          <a:p>
            <a:r>
              <a:rPr lang="en-GB" sz="2400" i="1" dirty="0"/>
              <a:t>Deviant Place Theory – out of prison housed where?</a:t>
            </a:r>
            <a:endParaRPr lang="en-GB" sz="2400" dirty="0"/>
          </a:p>
          <a:p>
            <a:endParaRPr lang="en-GB" sz="2400" dirty="0"/>
          </a:p>
          <a:p>
            <a:endParaRPr lang="en-GB" sz="2400" dirty="0"/>
          </a:p>
        </p:txBody>
      </p:sp>
    </p:spTree>
    <p:extLst>
      <p:ext uri="{BB962C8B-B14F-4D97-AF65-F5344CB8AC3E}">
        <p14:creationId xmlns:p14="http://schemas.microsoft.com/office/powerpoint/2010/main" val="1777718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dirty="0"/>
              <a:t>Chain of abuse</a:t>
            </a:r>
          </a:p>
        </p:txBody>
      </p:sp>
      <p:pic>
        <p:nvPicPr>
          <p:cNvPr id="4" name="Content Placeholder 3"/>
          <p:cNvPicPr>
            <a:picLocks noGrp="1" noChangeAspect="1"/>
          </p:cNvPicPr>
          <p:nvPr>
            <p:ph idx="1"/>
          </p:nvPr>
        </p:nvPicPr>
        <p:blipFill>
          <a:blip r:embed="rId2" cstate="print"/>
          <a:stretch>
            <a:fillRect/>
          </a:stretch>
        </p:blipFill>
        <p:spPr>
          <a:xfrm>
            <a:off x="295422" y="627218"/>
            <a:ext cx="11226018" cy="5847549"/>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2601F1-E953-43D4-92A1-886B40CC09C0}"/>
              </a:ext>
            </a:extLst>
          </p:cNvPr>
          <p:cNvSpPr>
            <a:spLocks noGrp="1"/>
          </p:cNvSpPr>
          <p:nvPr>
            <p:ph type="title"/>
          </p:nvPr>
        </p:nvSpPr>
        <p:spPr>
          <a:xfrm>
            <a:off x="643467" y="321734"/>
            <a:ext cx="10905066" cy="1135737"/>
          </a:xfrm>
        </p:spPr>
        <p:txBody>
          <a:bodyPr>
            <a:normAutofit/>
          </a:bodyPr>
          <a:lstStyle/>
          <a:p>
            <a:r>
              <a:rPr lang="en-GB" sz="3600"/>
              <a:t>Victim less Crimes?</a:t>
            </a:r>
          </a:p>
        </p:txBody>
      </p:sp>
      <p:sp>
        <p:nvSpPr>
          <p:cNvPr id="3" name="Content Placeholder 2">
            <a:extLst>
              <a:ext uri="{FF2B5EF4-FFF2-40B4-BE49-F238E27FC236}">
                <a16:creationId xmlns:a16="http://schemas.microsoft.com/office/drawing/2014/main" id="{68F7FAE0-8DB6-4BEC-960A-92F5F270454C}"/>
              </a:ext>
            </a:extLst>
          </p:cNvPr>
          <p:cNvSpPr>
            <a:spLocks noGrp="1"/>
          </p:cNvSpPr>
          <p:nvPr>
            <p:ph idx="1"/>
          </p:nvPr>
        </p:nvSpPr>
        <p:spPr>
          <a:xfrm>
            <a:off x="643467" y="1457471"/>
            <a:ext cx="10905066" cy="4719492"/>
          </a:xfrm>
        </p:spPr>
        <p:txBody>
          <a:bodyPr>
            <a:normAutofit/>
          </a:bodyPr>
          <a:lstStyle/>
          <a:p>
            <a:r>
              <a:rPr lang="en-GB" dirty="0"/>
              <a:t>A victimless crime is an illegal act that typically either directly involves only the perpetrator or occurs between consenting adults.</a:t>
            </a:r>
          </a:p>
          <a:p>
            <a:r>
              <a:rPr lang="en-GB" b="1" dirty="0"/>
              <a:t>Operation Spanner </a:t>
            </a:r>
            <a:r>
              <a:rPr lang="en-GB" dirty="0"/>
              <a:t>Police investigation 1980’s led by the Obscene Publications Squad of the Met into same-sex male sexual violence groups. The CPS prosecuted 16 men for ABH, unlawful wounding and assault.</a:t>
            </a:r>
          </a:p>
          <a:p>
            <a:r>
              <a:rPr lang="en-GB" dirty="0"/>
              <a:t>Drug taking – can’t see the violent path that drug has taken – from cartels, to smuggling to the violence dealers place on other. The impact on family, money, job.</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33981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4DBF4A-C1E3-4377-93EB-3D9FDF46F2FC}"/>
              </a:ext>
            </a:extLst>
          </p:cNvPr>
          <p:cNvSpPr>
            <a:spLocks noGrp="1"/>
          </p:cNvSpPr>
          <p:nvPr>
            <p:ph type="title"/>
          </p:nvPr>
        </p:nvSpPr>
        <p:spPr>
          <a:xfrm>
            <a:off x="7586471" y="1698171"/>
            <a:ext cx="3962061" cy="4516360"/>
          </a:xfrm>
        </p:spPr>
        <p:txBody>
          <a:bodyPr anchor="t">
            <a:normAutofit/>
          </a:bodyPr>
          <a:lstStyle/>
          <a:p>
            <a:r>
              <a:rPr lang="en-GB" sz="3600"/>
              <a:t>Victims of COVID</a:t>
            </a:r>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422DD095-CB4A-4896-8FB0-70B0D7BE2178}"/>
              </a:ext>
            </a:extLst>
          </p:cNvPr>
          <p:cNvSpPr>
            <a:spLocks noGrp="1"/>
          </p:cNvSpPr>
          <p:nvPr>
            <p:ph idx="1"/>
          </p:nvPr>
        </p:nvSpPr>
        <p:spPr>
          <a:xfrm>
            <a:off x="643467" y="1378634"/>
            <a:ext cx="6478513" cy="4835897"/>
          </a:xfrm>
        </p:spPr>
        <p:txBody>
          <a:bodyPr>
            <a:normAutofit/>
          </a:bodyPr>
          <a:lstStyle/>
          <a:p>
            <a:r>
              <a:rPr lang="en-GB" sz="2400" dirty="0"/>
              <a:t>Vulnerable people worse off</a:t>
            </a:r>
          </a:p>
          <a:p>
            <a:r>
              <a:rPr lang="en-GB" sz="2400" dirty="0"/>
              <a:t>Fines – out of area/coughing over people on purpose</a:t>
            </a:r>
          </a:p>
          <a:p>
            <a:r>
              <a:rPr lang="en-GB" sz="2400" dirty="0"/>
              <a:t>Restrictions worse than in WW11 </a:t>
            </a:r>
          </a:p>
          <a:p>
            <a:r>
              <a:rPr lang="en-GB" sz="2400" dirty="0"/>
              <a:t>Coronavirus Act 2020</a:t>
            </a:r>
          </a:p>
          <a:p>
            <a:pPr lvl="1"/>
            <a:r>
              <a:rPr lang="en-GB" dirty="0"/>
              <a:t>Food supply (s.25)</a:t>
            </a:r>
          </a:p>
          <a:p>
            <a:pPr lvl="1"/>
            <a:r>
              <a:rPr lang="en-GB" dirty="0"/>
              <a:t>Closure of schools (S.37)</a:t>
            </a:r>
          </a:p>
          <a:p>
            <a:pPr lvl="1"/>
            <a:r>
              <a:rPr lang="en-GB" dirty="0"/>
              <a:t>Finger Prints &amp; DNA (S.24) – Extended or retained indefinitely </a:t>
            </a:r>
          </a:p>
          <a:p>
            <a:pPr lvl="1"/>
            <a:r>
              <a:rPr lang="en-GB" dirty="0"/>
              <a:t>Suspend Port operations (s.50)</a:t>
            </a:r>
          </a:p>
          <a:p>
            <a:pPr lvl="1"/>
            <a:r>
              <a:rPr lang="en-GB" dirty="0"/>
              <a:t>Postpone Elections (s.59)</a:t>
            </a:r>
          </a:p>
          <a:p>
            <a:pPr lvl="1"/>
            <a:endParaRPr lang="en-GB" sz="2000"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55002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435043-1E7C-4210-8380-2B4F199FA92D}"/>
              </a:ext>
            </a:extLst>
          </p:cNvPr>
          <p:cNvSpPr>
            <a:spLocks noGrp="1"/>
          </p:cNvSpPr>
          <p:nvPr>
            <p:ph type="title"/>
          </p:nvPr>
        </p:nvSpPr>
        <p:spPr>
          <a:xfrm>
            <a:off x="643467" y="1698171"/>
            <a:ext cx="3962061" cy="4516360"/>
          </a:xfrm>
        </p:spPr>
        <p:txBody>
          <a:bodyPr anchor="t">
            <a:normAutofit/>
          </a:bodyPr>
          <a:lstStyle/>
          <a:p>
            <a:r>
              <a:rPr lang="en-GB" sz="3600" dirty="0"/>
              <a:t>Victims turned criminals</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3FE5204-CAC9-4C9A-AB7D-EC44ADA1FE35}"/>
              </a:ext>
            </a:extLst>
          </p:cNvPr>
          <p:cNvSpPr>
            <a:spLocks noGrp="1"/>
          </p:cNvSpPr>
          <p:nvPr>
            <p:ph idx="1"/>
          </p:nvPr>
        </p:nvSpPr>
        <p:spPr>
          <a:xfrm>
            <a:off x="5070020" y="1201176"/>
            <a:ext cx="6478513" cy="5013356"/>
          </a:xfrm>
        </p:spPr>
        <p:txBody>
          <a:bodyPr>
            <a:normAutofit/>
          </a:bodyPr>
          <a:lstStyle/>
          <a:p>
            <a:r>
              <a:rPr lang="en-GB" sz="2400" dirty="0"/>
              <a:t>Robert Thompson and Jon Venables</a:t>
            </a:r>
          </a:p>
          <a:p>
            <a:r>
              <a:rPr lang="en-GB" sz="2400" dirty="0"/>
              <a:t>Rose &amp; Fred West </a:t>
            </a:r>
          </a:p>
          <a:p>
            <a:r>
              <a:rPr lang="en-GB" sz="2400" dirty="0"/>
              <a:t>Myra Hindley</a:t>
            </a:r>
          </a:p>
          <a:p>
            <a:r>
              <a:rPr lang="en-GB" sz="2400" dirty="0" err="1"/>
              <a:t>Watcharaporn</a:t>
            </a:r>
            <a:r>
              <a:rPr lang="en-GB" sz="2400" dirty="0"/>
              <a:t> </a:t>
            </a:r>
            <a:r>
              <a:rPr lang="en-GB" sz="2400" dirty="0" err="1"/>
              <a:t>Nantahkhum</a:t>
            </a:r>
            <a:r>
              <a:rPr lang="en-GB" sz="2400" dirty="0"/>
              <a:t>, Thailand – family in debt and she was sold to the sex industry in Sydney. Ended up becoming a slave she trafficker. In 2012 she became the first person in Australian to be convicted of possessing a slave</a:t>
            </a:r>
          </a:p>
          <a:p>
            <a:endParaRPr lang="en-GB" sz="2400" dirty="0"/>
          </a:p>
          <a:p>
            <a:r>
              <a:rPr lang="en-GB" sz="2400" dirty="0"/>
              <a:t>Child sexual exploitation Rotherham,  Rochdale &amp; Oxford – victims where charged on offences such as prostitution and suppling drugs</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5353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3700" dirty="0"/>
              <a:t>Daniel Pelka 5 years old 2012</a:t>
            </a:r>
          </a:p>
        </p:txBody>
      </p:sp>
      <p:grpSp>
        <p:nvGrpSpPr>
          <p:cNvPr id="27" name="Group 2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172865"/>
            <a:ext cx="4598268" cy="4175565"/>
          </a:xfrm>
        </p:spPr>
        <p:txBody>
          <a:bodyPr anchor="ctr">
            <a:normAutofit/>
          </a:bodyPr>
          <a:lstStyle/>
          <a:p>
            <a:r>
              <a:rPr lang="en-GB" sz="1700" dirty="0"/>
              <a:t>Daniel was denied food, regularly “imprisoned” in a locked room, force-fed salt and made to perform punishment exercises.</a:t>
            </a:r>
          </a:p>
          <a:p>
            <a:r>
              <a:rPr lang="en-GB" sz="1700" dirty="0"/>
              <a:t>Teaching described him as a "bag of bones" and he was "wasting away". At the time of his death the schoolboy weighed just over a stone. Was seen scavenging for food in school bins.</a:t>
            </a:r>
          </a:p>
          <a:p>
            <a:r>
              <a:rPr lang="en-GB" sz="1700" dirty="0"/>
              <a:t>Die after six months of starvation and cruelty. Sustained other injuries to body from mum &amp; Step-dad.</a:t>
            </a:r>
          </a:p>
          <a:p>
            <a:r>
              <a:rPr lang="en-GB" sz="1700" dirty="0"/>
              <a:t>Social workers failed opportunities to help.</a:t>
            </a:r>
          </a:p>
          <a:p>
            <a:pPr marL="0" indent="0">
              <a:buNone/>
            </a:pPr>
            <a:endParaRPr lang="en-GB" sz="1700" dirty="0"/>
          </a:p>
        </p:txBody>
      </p:sp>
      <p:sp>
        <p:nvSpPr>
          <p:cNvPr id="33" name="Rectangle 3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4314" r="24564" b="-1"/>
          <a:stretch/>
        </p:blipFill>
        <p:spPr>
          <a:xfrm>
            <a:off x="6422990" y="799352"/>
            <a:ext cx="4980208" cy="4827725"/>
          </a:xfrm>
          <a:prstGeom prst="rect">
            <a:avLst/>
          </a:prstGeom>
        </p:spPr>
      </p:pic>
    </p:spTree>
    <p:extLst>
      <p:ext uri="{BB962C8B-B14F-4D97-AF65-F5344CB8AC3E}">
        <p14:creationId xmlns:p14="http://schemas.microsoft.com/office/powerpoint/2010/main" val="2343413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6901193" cy="1135737"/>
          </a:xfrm>
        </p:spPr>
        <p:txBody>
          <a:bodyPr>
            <a:normAutofit/>
          </a:bodyPr>
          <a:lstStyle/>
          <a:p>
            <a:r>
              <a:rPr lang="en-GB" sz="3600"/>
              <a:t>Baby P – Peter Connelly </a:t>
            </a:r>
          </a:p>
        </p:txBody>
      </p:sp>
      <p:grpSp>
        <p:nvGrpSpPr>
          <p:cNvPr id="14" name="Group 13">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15"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43468" y="1457471"/>
            <a:ext cx="6901193" cy="4719492"/>
          </a:xfrm>
        </p:spPr>
        <p:txBody>
          <a:bodyPr>
            <a:normAutofit/>
          </a:bodyPr>
          <a:lstStyle/>
          <a:p>
            <a:r>
              <a:rPr lang="en-GB" sz="2400" dirty="0"/>
              <a:t>Sustained over fifty injuries over an eight-month period.</a:t>
            </a:r>
          </a:p>
          <a:p>
            <a:r>
              <a:rPr lang="en-GB" sz="2400" dirty="0"/>
              <a:t>Including a broken back &amp; ribs, gashes to the head, a fractured shinbone, a ripped ear, blackened fingers and toes, missing fingernail, skin torn from the nose and mouth, cuts on the neck and a tooth knocked out.</a:t>
            </a:r>
          </a:p>
          <a:p>
            <a:r>
              <a:rPr lang="en-GB" sz="2400" dirty="0"/>
              <a:t>Tracey Connelly, her boyfriend Steven Barker &amp; Jason Owen were all convicted of causing or allowing the death of a child.</a:t>
            </a:r>
          </a:p>
          <a:p>
            <a:r>
              <a:rPr lang="en-GB" sz="2400" dirty="0"/>
              <a:t>Steven was also  charged of raping a                                                        two-year-old girl.</a:t>
            </a:r>
          </a:p>
          <a:p>
            <a:endParaRPr lang="en-GB" sz="2000" dirty="0"/>
          </a:p>
          <a:p>
            <a:endParaRPr lang="en-GB" sz="2000" dirty="0"/>
          </a:p>
        </p:txBody>
      </p:sp>
      <p:pic>
        <p:nvPicPr>
          <p:cNvPr id="4" name="Picture 3"/>
          <p:cNvPicPr>
            <a:picLocks noChangeAspect="1"/>
          </p:cNvPicPr>
          <p:nvPr/>
        </p:nvPicPr>
        <p:blipFill>
          <a:blip r:embed="rId3"/>
          <a:stretch>
            <a:fillRect/>
          </a:stretch>
        </p:blipFill>
        <p:spPr>
          <a:xfrm>
            <a:off x="8119870" y="1008503"/>
            <a:ext cx="3428663" cy="2340062"/>
          </a:xfrm>
          <a:prstGeom prst="rect">
            <a:avLst/>
          </a:prstGeom>
        </p:spPr>
      </p:pic>
      <p:sp>
        <p:nvSpPr>
          <p:cNvPr id="18" name="Isosceles Triangle 1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p:cNvPicPr>
            <a:picLocks noChangeAspect="1"/>
          </p:cNvPicPr>
          <p:nvPr/>
        </p:nvPicPr>
        <p:blipFill>
          <a:blip r:embed="rId4"/>
          <a:stretch>
            <a:fillRect/>
          </a:stretch>
        </p:blipFill>
        <p:spPr>
          <a:xfrm>
            <a:off x="8119870" y="3509433"/>
            <a:ext cx="3428663" cy="2125771"/>
          </a:xfrm>
          <a:prstGeom prst="rect">
            <a:avLst/>
          </a:prstGeom>
        </p:spPr>
      </p:pic>
    </p:spTree>
    <p:extLst>
      <p:ext uri="{BB962C8B-B14F-4D97-AF65-F5344CB8AC3E}">
        <p14:creationId xmlns:p14="http://schemas.microsoft.com/office/powerpoint/2010/main" val="195193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B4E165-A28C-4B72-A29D-FE78D0E7AC7A}"/>
              </a:ext>
            </a:extLst>
          </p:cNvPr>
          <p:cNvSpPr>
            <a:spLocks noGrp="1"/>
          </p:cNvSpPr>
          <p:nvPr>
            <p:ph type="title"/>
          </p:nvPr>
        </p:nvSpPr>
        <p:spPr>
          <a:xfrm>
            <a:off x="643466" y="321734"/>
            <a:ext cx="6891187" cy="1135737"/>
          </a:xfrm>
        </p:spPr>
        <p:txBody>
          <a:bodyPr>
            <a:normAutofit/>
          </a:bodyPr>
          <a:lstStyle/>
          <a:p>
            <a:endParaRPr lang="en-GB" sz="3600"/>
          </a:p>
        </p:txBody>
      </p:sp>
      <p:sp>
        <p:nvSpPr>
          <p:cNvPr id="3" name="Content Placeholder 2">
            <a:extLst>
              <a:ext uri="{FF2B5EF4-FFF2-40B4-BE49-F238E27FC236}">
                <a16:creationId xmlns:a16="http://schemas.microsoft.com/office/drawing/2014/main" id="{DA751E49-31AC-42F7-9358-25596DB2CBDC}"/>
              </a:ext>
            </a:extLst>
          </p:cNvPr>
          <p:cNvSpPr>
            <a:spLocks noGrp="1"/>
          </p:cNvSpPr>
          <p:nvPr>
            <p:ph idx="1"/>
          </p:nvPr>
        </p:nvSpPr>
        <p:spPr>
          <a:xfrm>
            <a:off x="643467" y="1782981"/>
            <a:ext cx="6891187" cy="4393982"/>
          </a:xfrm>
        </p:spPr>
        <p:txBody>
          <a:bodyPr>
            <a:normAutofit/>
          </a:bodyPr>
          <a:lstStyle/>
          <a:p>
            <a:r>
              <a:rPr lang="en-GB" sz="5400" dirty="0"/>
              <a:t>Questions?</a:t>
            </a:r>
          </a:p>
        </p:txBody>
      </p:sp>
      <p:sp>
        <p:nvSpPr>
          <p:cNvPr id="11" name="Isosceles Triangle 1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20CAD0-6165-41C6-B21D-15D6C7155591}"/>
              </a:ext>
            </a:extLst>
          </p:cNvPr>
          <p:cNvPicPr>
            <a:picLocks noChangeAspect="1"/>
          </p:cNvPicPr>
          <p:nvPr/>
        </p:nvPicPr>
        <p:blipFill rotWithShape="1">
          <a:blip r:embed="rId2"/>
          <a:srcRect l="63101" r="768" b="2"/>
          <a:stretch/>
        </p:blipFill>
        <p:spPr>
          <a:xfrm>
            <a:off x="8129873" y="10"/>
            <a:ext cx="4062128" cy="6857990"/>
          </a:xfrm>
          <a:prstGeom prst="rect">
            <a:avLst/>
          </a:prstGeom>
        </p:spPr>
      </p:pic>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78990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225</TotalTime>
  <Words>699</Words>
  <Application>Microsoft Office PowerPoint</Application>
  <PresentationFormat>Widescreen</PresentationFormat>
  <Paragraphs>73</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Tutorial Week 1</vt:lpstr>
      <vt:lpstr> Tasks: </vt:lpstr>
      <vt:lpstr>Ian</vt:lpstr>
      <vt:lpstr>Ian</vt:lpstr>
      <vt:lpstr>Chain of abuse</vt:lpstr>
      <vt:lpstr>Victim less Crimes?</vt:lpstr>
      <vt:lpstr>Victims of COVID</vt:lpstr>
      <vt:lpstr>Victims turned criminals</vt:lpstr>
      <vt:lpstr>Daniel Pelka 5 years old 2012</vt:lpstr>
      <vt:lpstr>Baby P – Peter Connelly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1</dc:title>
  <dc:creator>Jane Thomas</dc:creator>
  <cp:lastModifiedBy>Jane Thomas</cp:lastModifiedBy>
  <cp:revision>3</cp:revision>
  <dcterms:created xsi:type="dcterms:W3CDTF">2020-09-29T10:20:55Z</dcterms:created>
  <dcterms:modified xsi:type="dcterms:W3CDTF">2020-09-29T14:06:08Z</dcterms:modified>
</cp:coreProperties>
</file>