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1143" r:id="rId3"/>
    <p:sldId id="1134" r:id="rId4"/>
    <p:sldId id="1135" r:id="rId5"/>
    <p:sldId id="1136" r:id="rId6"/>
    <p:sldId id="1137" r:id="rId7"/>
    <p:sldId id="1138" r:id="rId8"/>
    <p:sldId id="1139" r:id="rId9"/>
    <p:sldId id="1140" r:id="rId10"/>
    <p:sldId id="1141" r:id="rId11"/>
    <p:sldId id="1128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1AB429-6061-05EB-2F3B-25FBC51D5A65}" v="5" dt="2026-05-18T14:12:06.0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B01AB429-6061-05EB-2F3B-25FBC51D5A65}"/>
    <pc:docChg chg="modSld">
      <pc:chgData name="Shengfeng Mei" userId="S::s.mei@uwtsd.ac.uk::5ee32232-9136-4e4d-a76d-a15cb4de04fe" providerId="AD" clId="Web-{B01AB429-6061-05EB-2F3B-25FBC51D5A65}" dt="2026-05-18T14:12:04.314" v="1" actId="20577"/>
      <pc:docMkLst>
        <pc:docMk/>
      </pc:docMkLst>
      <pc:sldChg chg="modSp">
        <pc:chgData name="Shengfeng Mei" userId="S::s.mei@uwtsd.ac.uk::5ee32232-9136-4e4d-a76d-a15cb4de04fe" providerId="AD" clId="Web-{B01AB429-6061-05EB-2F3B-25FBC51D5A65}" dt="2026-05-18T14:12:04.314" v="1" actId="20577"/>
        <pc:sldMkLst>
          <pc:docMk/>
          <pc:sldMk cId="2091162484" sldId="1128"/>
        </pc:sldMkLst>
        <pc:spChg chg="mod">
          <ac:chgData name="Shengfeng Mei" userId="S::s.mei@uwtsd.ac.uk::5ee32232-9136-4e4d-a76d-a15cb4de04fe" providerId="AD" clId="Web-{B01AB429-6061-05EB-2F3B-25FBC51D5A65}" dt="2026-05-18T14:12:04.314" v="1" actId="20577"/>
          <ac:spMkLst>
            <pc:docMk/>
            <pc:sldMk cId="2091162484" sldId="1128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0D154-34E1-C4A7-8942-5F15C0A5D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144DA7-67B8-954A-6456-967AD2D1E9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0AA8D7-E231-705B-EB01-5B43A7AD7D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5FBE8D-F16D-4871-EEF7-5AA02708B8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174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187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696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609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362201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5/18/2026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609600" y="3048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5"/>
          </p:nvPr>
        </p:nvSpPr>
        <p:spPr>
          <a:xfrm>
            <a:off x="609600" y="3810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6"/>
          </p:nvPr>
        </p:nvSpPr>
        <p:spPr>
          <a:xfrm>
            <a:off x="609600" y="46482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7"/>
          </p:nvPr>
        </p:nvSpPr>
        <p:spPr>
          <a:xfrm>
            <a:off x="812800" y="48006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866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  <p:sldLayoutId id="2147483791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nualreports.com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Income Statements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  <a:p>
            <a:r>
              <a:rPr lang="en-GB" altLang="en-US" sz="4800" b="1" dirty="0">
                <a:solidFill>
                  <a:schemeClr val="accent2"/>
                </a:solidFill>
                <a:cs typeface="Arial"/>
              </a:rPr>
              <a:t>Excel Practice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D45B8-3F38-0375-4243-DACA04395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12C9-0ED3-69D0-7AD7-8EA41897E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376277"/>
            <a:ext cx="81730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Excel 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82F85-9B46-A0AB-30A5-AF600C76A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92" y="1263989"/>
            <a:ext cx="10945216" cy="2874633"/>
          </a:xfrm>
        </p:spPr>
        <p:txBody>
          <a:bodyPr wrap="square">
            <a:spAutoFit/>
          </a:bodyPr>
          <a:lstStyle/>
          <a:p>
            <a:r>
              <a:rPr lang="en-GB" altLang="en-US">
                <a:latin typeface="Arial"/>
                <a:ea typeface="ＭＳ Ｐゴシック"/>
                <a:cs typeface="Arial"/>
              </a:rPr>
              <a:t>Next, we will learn some excel practices.</a:t>
            </a:r>
          </a:p>
          <a:p>
            <a:r>
              <a:rPr lang="en-GB" altLang="en-US">
                <a:latin typeface="Arial"/>
                <a:ea typeface="ＭＳ Ｐゴシック"/>
                <a:cs typeface="Arial"/>
              </a:rPr>
              <a:t>Including:</a:t>
            </a:r>
          </a:p>
          <a:p>
            <a:pPr lvl="1"/>
            <a:r>
              <a:rPr lang="en-GB" altLang="en-US" sz="3200">
                <a:latin typeface="Arial"/>
                <a:ea typeface="ＭＳ Ｐゴシック"/>
                <a:cs typeface="Arial"/>
              </a:rPr>
              <a:t>Format cells into accounting standard</a:t>
            </a:r>
          </a:p>
          <a:p>
            <a:pPr lvl="1"/>
            <a:r>
              <a:rPr lang="en-GB" altLang="en-US" sz="3200">
                <a:latin typeface="Arial"/>
                <a:ea typeface="ＭＳ Ｐゴシック"/>
                <a:cs typeface="Arial"/>
              </a:rPr>
              <a:t>Calculations</a:t>
            </a:r>
          </a:p>
          <a:p>
            <a:endParaRPr lang="en-GB" altLang="en-US" sz="280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8935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26F5F-EC8F-F419-25B2-DCC2D10D6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F0C1020-87FC-E2E9-9861-88E32BD16912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4A2A122-B9DC-24A1-0E0F-62FE4B9E99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246024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95EE443-4027-6A5B-CD86-87960AD27674}"/>
              </a:ext>
            </a:extLst>
          </p:cNvPr>
          <p:cNvSpPr txBox="1"/>
          <p:nvPr/>
        </p:nvSpPr>
        <p:spPr>
          <a:xfrm>
            <a:off x="7174174" y="1218061"/>
            <a:ext cx="439443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the area A1 to A6, enter "Item", "Sales", "COGS", "Gross Profit", "Operating Income", and "Net Income" separately in different cells.</a:t>
            </a:r>
            <a:endParaRPr lang="en-US" sz="2400"/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Enter "Amount (£)" in the cell B1 and "% of Sales" in the cell C1.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065932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147D6-6941-0891-AF12-57E7D868B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BB13F58-08BC-CB1B-EFCB-49939A18A05E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103613-9E4C-BA20-2E7F-1FE50DB9363B}"/>
              </a:ext>
            </a:extLst>
          </p:cNvPr>
          <p:cNvSpPr txBox="1"/>
          <p:nvPr/>
        </p:nvSpPr>
        <p:spPr>
          <a:xfrm>
            <a:off x="7174174" y="1218061"/>
            <a:ext cx="453845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From B2 to B6, enter the following numbers in different cells: 65762, </a:t>
            </a:r>
            <a:r>
              <a:rPr lang="en-GB" sz="2400">
                <a:solidFill>
                  <a:srgbClr val="FF0000"/>
                </a:solidFill>
                <a:latin typeface="Arial"/>
                <a:cs typeface="Arial"/>
              </a:rPr>
              <a:t>-61005</a:t>
            </a:r>
            <a:r>
              <a:rPr lang="en-GB" sz="2400">
                <a:latin typeface="Arial"/>
                <a:cs typeface="Arial"/>
              </a:rPr>
              <a:t>, 4690, 2630, 1634.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Then, click the button "B" to select the whole column B.</a:t>
            </a:r>
            <a:endParaRPr lang="en-GB" sz="2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6B82C02-0143-82DD-2B4D-DD92C93FB301}"/>
              </a:ext>
            </a:extLst>
          </p:cNvPr>
          <p:cNvCxnSpPr>
            <a:cxnSpLocks/>
          </p:cNvCxnSpPr>
          <p:nvPr/>
        </p:nvCxnSpPr>
        <p:spPr>
          <a:xfrm flipH="1" flipV="1">
            <a:off x="4007768" y="1628800"/>
            <a:ext cx="6120680" cy="151216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3EA462D-49C2-A2D0-6008-D0A0701115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283872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-61005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158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BD677-107C-0453-8926-E5CFCB522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0193893-311E-C904-2EEE-52DE1E9D922D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1F2CF7-9B4C-0C93-B05B-EB1ED753CCDE}"/>
              </a:ext>
            </a:extLst>
          </p:cNvPr>
          <p:cNvSpPr txBox="1"/>
          <p:nvPr/>
        </p:nvSpPr>
        <p:spPr>
          <a:xfrm>
            <a:off x="7174174" y="1218062"/>
            <a:ext cx="439443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Right click column B, find and select the option "</a:t>
            </a:r>
            <a:r>
              <a:rPr lang="en-GB" sz="2400" b="1">
                <a:latin typeface="Arial"/>
                <a:cs typeface="Arial"/>
              </a:rPr>
              <a:t>Format Cells...</a:t>
            </a:r>
            <a:r>
              <a:rPr lang="en-GB" sz="2400">
                <a:latin typeface="Arial"/>
                <a:cs typeface="Arial"/>
              </a:rPr>
              <a:t>" and a window will jump out.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", select "</a:t>
            </a:r>
            <a:r>
              <a:rPr lang="en-GB" sz="2400" b="1">
                <a:latin typeface="Arial"/>
                <a:cs typeface="Arial"/>
              </a:rPr>
              <a:t>Number</a:t>
            </a:r>
            <a:r>
              <a:rPr lang="en-GB" sz="2400">
                <a:latin typeface="Arial"/>
                <a:cs typeface="Arial"/>
              </a:rPr>
              <a:t>" and tick the box "</a:t>
            </a:r>
            <a:r>
              <a:rPr lang="en-GB" sz="2400" b="1" u="sng">
                <a:latin typeface="Arial"/>
                <a:cs typeface="Arial"/>
              </a:rPr>
              <a:t>U</a:t>
            </a:r>
            <a:r>
              <a:rPr lang="en-GB" sz="2400" b="1">
                <a:latin typeface="Arial"/>
                <a:cs typeface="Arial"/>
              </a:rPr>
              <a:t>se 1000 Separator (,)</a:t>
            </a:r>
            <a:r>
              <a:rPr lang="en-GB" sz="2400">
                <a:latin typeface="Arial"/>
                <a:cs typeface="Arial"/>
              </a:rPr>
              <a:t>". Change the number of "</a:t>
            </a:r>
            <a:r>
              <a:rPr lang="en-GB" sz="2400" b="1" u="sng">
                <a:latin typeface="Arial"/>
                <a:cs typeface="Arial"/>
              </a:rPr>
              <a:t>D</a:t>
            </a:r>
            <a:r>
              <a:rPr lang="en-GB" sz="2400" b="1">
                <a:latin typeface="Arial"/>
                <a:cs typeface="Arial"/>
              </a:rPr>
              <a:t>ecimal places:</a:t>
            </a:r>
            <a:r>
              <a:rPr lang="en-GB" sz="2400">
                <a:latin typeface="Arial"/>
                <a:cs typeface="Arial"/>
              </a:rPr>
              <a:t>" from 2 to 0.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018829-16A0-2C32-02FA-5AAF5EA031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29959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65762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-61005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4690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2630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1634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2627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82B5B-F2B3-2E56-2126-BCD6FCF48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C7A8B83-ED8F-929B-EB43-E1BD2DFBF80A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15935C-13F7-1B76-0559-1C2B180EC121}"/>
              </a:ext>
            </a:extLst>
          </p:cNvPr>
          <p:cNvSpPr txBox="1"/>
          <p:nvPr/>
        </p:nvSpPr>
        <p:spPr>
          <a:xfrm>
            <a:off x="7174174" y="1218062"/>
            <a:ext cx="453845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If you can find "</a:t>
            </a:r>
            <a:r>
              <a:rPr lang="en-GB" sz="2400" b="1">
                <a:latin typeface="Arial"/>
                <a:cs typeface="Arial"/>
              </a:rPr>
              <a:t>(1234)</a:t>
            </a:r>
            <a:r>
              <a:rPr lang="en-GB" sz="2400">
                <a:latin typeface="Arial"/>
                <a:cs typeface="Arial"/>
              </a:rPr>
              <a:t>" under "</a:t>
            </a:r>
            <a:r>
              <a:rPr lang="en-GB" sz="2400" b="1">
                <a:latin typeface="Arial"/>
                <a:cs typeface="Arial"/>
              </a:rPr>
              <a:t>Negative numbers:</a:t>
            </a:r>
            <a:r>
              <a:rPr lang="en-GB" sz="2400">
                <a:latin typeface="Arial"/>
                <a:cs typeface="Arial"/>
              </a:rPr>
              <a:t>", then select this option and click "</a:t>
            </a:r>
            <a:r>
              <a:rPr lang="en-GB" sz="2400" b="1">
                <a:latin typeface="Arial"/>
                <a:cs typeface="Arial"/>
              </a:rPr>
              <a:t>OK</a:t>
            </a:r>
            <a:r>
              <a:rPr lang="en-GB" sz="2400">
                <a:latin typeface="Arial"/>
                <a:cs typeface="Arial"/>
              </a:rPr>
              <a:t>" at the bottom. Then, you will find all the numbers in column B like the left table.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This is a standard accounting format of showing number.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478503-9411-DC52-CE01-434F175212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34229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8206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D3576-84B3-D2D4-0983-0E1950A8B4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C41E9CA-D6AC-1204-0ACF-D978C896ED95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71DE95-502F-2D8A-EAA0-AC2C41C3D300}"/>
              </a:ext>
            </a:extLst>
          </p:cNvPr>
          <p:cNvSpPr txBox="1"/>
          <p:nvPr/>
        </p:nvSpPr>
        <p:spPr>
          <a:xfrm>
            <a:off x="7174174" y="1218062"/>
            <a:ext cx="453845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If you can't find the bracket, stay in the "</a:t>
            </a:r>
            <a:r>
              <a:rPr lang="en-GB" sz="2400" b="1">
                <a:latin typeface="Arial"/>
                <a:cs typeface="Arial"/>
              </a:rPr>
              <a:t>Format Cells...</a:t>
            </a:r>
            <a:r>
              <a:rPr lang="en-GB" sz="2400">
                <a:latin typeface="Arial"/>
                <a:cs typeface="Arial"/>
              </a:rPr>
              <a:t>" window and find "</a:t>
            </a:r>
            <a:r>
              <a:rPr lang="en-GB" sz="2400" b="1">
                <a:latin typeface="Arial"/>
                <a:cs typeface="Arial"/>
              </a:rPr>
              <a:t>Custom</a:t>
            </a:r>
            <a:r>
              <a:rPr lang="en-GB" sz="2400">
                <a:latin typeface="Arial"/>
                <a:cs typeface="Arial"/>
              </a:rPr>
              <a:t>" 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u="sng">
                <a:latin typeface="Arial"/>
                <a:cs typeface="Arial"/>
              </a:rPr>
              <a:t>T</a:t>
            </a:r>
            <a:r>
              <a:rPr lang="en-GB" sz="2400">
                <a:latin typeface="Arial"/>
                <a:cs typeface="Arial"/>
              </a:rPr>
              <a:t>ype:", enter a spell "</a:t>
            </a:r>
            <a:r>
              <a:rPr lang="en-GB" sz="2400" b="1">
                <a:latin typeface="Arial"/>
                <a:cs typeface="Arial"/>
              </a:rPr>
              <a:t>#,##0;(#,##0)</a:t>
            </a:r>
            <a:r>
              <a:rPr lang="en-GB" sz="2400">
                <a:latin typeface="Arial"/>
                <a:cs typeface="Arial"/>
              </a:rPr>
              <a:t>". Make sure all the symbol, especially comma (,), semicolon (;), are correctly located.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0914927-2937-5BD0-3174-C98DEB0569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90607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142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70741D-FD8E-19BF-6971-97D56765B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4C60D43-2C0B-6E3C-7B0F-5C82B4B0E332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B19A6C-1CCE-3F84-FC8E-3DFC64276F08}"/>
              </a:ext>
            </a:extLst>
          </p:cNvPr>
          <p:cNvSpPr txBox="1"/>
          <p:nvPr/>
        </p:nvSpPr>
        <p:spPr>
          <a:xfrm>
            <a:off x="7174174" y="1218061"/>
            <a:ext cx="453845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the cell C2, enter a function "=B2/$B$2". You can select the second B2 and press F4 key (or Fn+F4) to type "$B$2".</a:t>
            </a:r>
            <a:endParaRPr lang="en-GB" sz="2400"/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Copy and paste C2 to the area C3 to C6.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D56F439-6E47-20CC-AFA4-F187EBC683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5513224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=B2/$B$2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8685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523DB-0FD4-B169-C1A0-117C238D0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C14DB7-3C09-69D7-555C-5D8FDD055150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CC4DEC-7C9F-CF84-D855-AA8C35F2ABA4}"/>
              </a:ext>
            </a:extLst>
          </p:cNvPr>
          <p:cNvSpPr txBox="1"/>
          <p:nvPr/>
        </p:nvSpPr>
        <p:spPr>
          <a:xfrm>
            <a:off x="7174174" y="1218061"/>
            <a:ext cx="453845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Click the button "C" to select the whole column C. Right click the column. Select "</a:t>
            </a:r>
            <a:r>
              <a:rPr lang="en-GB" sz="2400" b="1">
                <a:latin typeface="Arial"/>
                <a:cs typeface="Arial"/>
              </a:rPr>
              <a:t>Format Cells…</a:t>
            </a:r>
            <a:r>
              <a:rPr lang="en-GB" sz="2400">
                <a:latin typeface="Arial"/>
                <a:cs typeface="Arial"/>
              </a:rPr>
              <a:t>".</a:t>
            </a:r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", select "</a:t>
            </a:r>
            <a:r>
              <a:rPr lang="en-GB" sz="2400" b="1">
                <a:latin typeface="Arial"/>
                <a:cs typeface="Arial"/>
              </a:rPr>
              <a:t>Percentage</a:t>
            </a:r>
            <a:r>
              <a:rPr lang="en-GB" sz="2400">
                <a:latin typeface="Arial"/>
                <a:cs typeface="Arial"/>
              </a:rPr>
              <a:t>". Set up the "</a:t>
            </a:r>
            <a:r>
              <a:rPr lang="en-GB" sz="2400" b="1" u="sng">
                <a:latin typeface="Arial"/>
                <a:cs typeface="Arial"/>
              </a:rPr>
              <a:t>D</a:t>
            </a:r>
            <a:r>
              <a:rPr lang="en-GB" sz="2400" b="1">
                <a:latin typeface="Arial"/>
                <a:cs typeface="Arial"/>
              </a:rPr>
              <a:t>ecimal places:</a:t>
            </a:r>
            <a:r>
              <a:rPr lang="en-GB" sz="2400">
                <a:latin typeface="Arial"/>
                <a:cs typeface="Arial"/>
              </a:rPr>
              <a:t>" to 2. Click "</a:t>
            </a:r>
            <a:r>
              <a:rPr lang="en-GB" sz="2400" b="1">
                <a:latin typeface="Arial"/>
                <a:cs typeface="Arial"/>
              </a:rPr>
              <a:t>OK</a:t>
            </a:r>
            <a:r>
              <a:rPr lang="en-GB" sz="2400">
                <a:latin typeface="Arial"/>
                <a:cs typeface="Arial"/>
              </a:rPr>
              <a:t>".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A6E3EB-2EF1-C172-81E9-DF25466B0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9074551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-0.92766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0.071318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0.039993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0.024847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0827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2AD39-6C87-16FF-7236-B78B59D60C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5D07B75-2AFF-D20F-7163-A6038FB79749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B218DF-AF15-3854-26CC-04DC6284A81E}"/>
              </a:ext>
            </a:extLst>
          </p:cNvPr>
          <p:cNvSpPr txBox="1"/>
          <p:nvPr/>
        </p:nvSpPr>
        <p:spPr>
          <a:xfrm>
            <a:off x="7174174" y="1218061"/>
            <a:ext cx="446644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Finally, you can replicate the Tesco Plc Profit-to-Sales Analysis table.</a:t>
            </a:r>
          </a:p>
          <a:p>
            <a:endParaRPr lang="en-GB" sz="2400"/>
          </a:p>
          <a:p>
            <a:r>
              <a:rPr lang="en-GB" sz="2400">
                <a:solidFill>
                  <a:srgbClr val="FF0000"/>
                </a:solidFill>
                <a:latin typeface="Arial"/>
                <a:cs typeface="Arial"/>
              </a:rPr>
              <a:t>Can you remember all these steps and redo everything again?</a:t>
            </a:r>
            <a:endParaRPr lang="en-GB" sz="2400">
              <a:solidFill>
                <a:srgbClr val="000000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AAC5558-B7C1-7506-20F8-5B77D93A0F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487305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100.00%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-92.77%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7.13%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4.00%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2.48%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3431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536" y="370241"/>
            <a:ext cx="80206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Practice</a:t>
            </a:r>
            <a:endParaRPr lang="en-US" sz="3600">
              <a:cs typeface="Arial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3"/>
          </p:nvPr>
        </p:nvSpPr>
        <p:spPr>
          <a:xfrm>
            <a:off x="479376" y="1020207"/>
            <a:ext cx="11161240" cy="474591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 b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Step 1: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Open </a:t>
            </a:r>
            <a:r>
              <a:rPr lang="en-US" altLang="en-US" sz="2800" dirty="0">
                <a:latin typeface="Arial"/>
                <a:ea typeface="ＭＳ Ｐゴシック"/>
                <a:cs typeface="Arial"/>
                <a:hlinkClick r:id="rId2"/>
              </a:rPr>
              <a:t>AnnualReports.com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.</a:t>
            </a:r>
            <a:endParaRPr lang="en-US" sz="2800">
              <a:latin typeface="Arial"/>
              <a:ea typeface="ＭＳ Ｐゴシック"/>
              <a:cs typeface="Arial"/>
            </a:endParaRPr>
          </a:p>
          <a:p>
            <a:pPr marL="0" indent="0">
              <a:buNone/>
            </a:pPr>
            <a:r>
              <a:rPr lang="en-US" altLang="en-US" sz="2800" b="1" dirty="0">
                <a:latin typeface="Arial"/>
                <a:ea typeface="ＭＳ Ｐゴシック"/>
                <a:cs typeface="Arial"/>
              </a:rPr>
              <a:t>Step 2: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Find the 2024 Annual Report of a public company. Here is a </a:t>
            </a:r>
            <a:r>
              <a:rPr lang="en-US" altLang="en-US" sz="2800" dirty="0">
                <a:latin typeface="Arial"/>
                <a:ea typeface="ＭＳ Ｐゴシック"/>
                <a:cs typeface="Arial"/>
              </a:rPr>
              <a:t>list: </a:t>
            </a:r>
            <a:r>
              <a:rPr lang="en-US" altLang="en-US" sz="2800" u="sng" dirty="0">
                <a:latin typeface="Arial"/>
                <a:ea typeface="ＭＳ Ｐゴシック"/>
                <a:cs typeface="Arial"/>
              </a:rPr>
              <a:t>Sainsbury's, Shell, Barclays, BAE Systems, Rightmove, Vodafone, GSK, Whitbread </a:t>
            </a:r>
            <a:endParaRPr lang="en-US" altLang="en-US" sz="2800" dirty="0">
              <a:latin typeface="Arial"/>
              <a:ea typeface="ＭＳ Ｐゴシック"/>
              <a:cs typeface="Arial"/>
            </a:endParaRPr>
          </a:p>
          <a:p>
            <a:pPr marL="0" indent="0">
              <a:buNone/>
            </a:pPr>
            <a:r>
              <a:rPr lang="en-US" altLang="en-US" sz="2800" b="1" dirty="0">
                <a:latin typeface="Arial"/>
                <a:ea typeface="ＭＳ Ｐゴシック"/>
                <a:cs typeface="Arial"/>
              </a:rPr>
              <a:t>Step 3:</a:t>
            </a:r>
            <a:r>
              <a:rPr lang="en-US" altLang="en-US" sz="2800" dirty="0">
                <a:latin typeface="Arial"/>
                <a:ea typeface="ＭＳ Ｐゴシック"/>
                <a:cs typeface="Arial"/>
              </a:rPr>
              <a:t> Use Excel to create an income statement as in the previous slide.</a:t>
            </a: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0" indent="0">
              <a:buNone/>
            </a:pPr>
            <a:r>
              <a:rPr lang="en-US" altLang="en-US" sz="2800" b="1" dirty="0">
                <a:latin typeface="Arial"/>
                <a:ea typeface="ＭＳ Ｐゴシック"/>
                <a:cs typeface="Arial"/>
              </a:rPr>
              <a:t>Step 4:</a:t>
            </a:r>
            <a:r>
              <a:rPr lang="en-US" altLang="en-US" sz="2800" dirty="0">
                <a:latin typeface="Arial"/>
                <a:ea typeface="ＭＳ Ｐゴシック"/>
                <a:cs typeface="Arial"/>
              </a:rPr>
              <a:t> Use financial websites (e.g. Investing.com) and AI to check the income statements</a:t>
            </a:r>
            <a:r>
              <a:rPr lang="en-US" altLang="en-US" sz="2800" b="1" dirty="0">
                <a:latin typeface="Arial"/>
                <a:ea typeface="ＭＳ Ｐゴシック"/>
                <a:cs typeface="Arial"/>
              </a:rPr>
              <a:t>.</a:t>
            </a:r>
            <a:endParaRPr lang="en-US" sz="2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altLang="en-US" sz="2800" i="1">
                <a:latin typeface="Arial"/>
                <a:ea typeface="ＭＳ Ｐゴシック"/>
                <a:cs typeface="Arial"/>
              </a:rPr>
              <a:t>[</a:t>
            </a:r>
            <a:r>
              <a:rPr lang="en-US" altLang="en-US" sz="2800" b="1" i="1">
                <a:latin typeface="Arial"/>
                <a:ea typeface="ＭＳ Ｐゴシック"/>
                <a:cs typeface="Arial"/>
              </a:rPr>
              <a:t>Hint: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 Shall we find </a:t>
            </a:r>
            <a:r>
              <a:rPr lang="en-US" altLang="en-US" sz="2800" i="1" u="sng">
                <a:latin typeface="Arial"/>
                <a:ea typeface="ＭＳ Ｐゴシック"/>
                <a:cs typeface="Arial"/>
              </a:rPr>
              <a:t>Consolidated Income Statement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 or </a:t>
            </a:r>
            <a:r>
              <a:rPr lang="en-US" altLang="en-US" sz="2800" i="1" u="sng">
                <a:latin typeface="Arial"/>
                <a:ea typeface="ＭＳ Ｐゴシック"/>
                <a:cs typeface="Arial"/>
              </a:rPr>
              <a:t>Group Income Statement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 in the income statement first?]</a:t>
            </a:r>
          </a:p>
        </p:txBody>
      </p:sp>
    </p:spTree>
    <p:extLst>
      <p:ext uri="{BB962C8B-B14F-4D97-AF65-F5344CB8AC3E}">
        <p14:creationId xmlns:p14="http://schemas.microsoft.com/office/powerpoint/2010/main" val="20911624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MBA</vt:lpstr>
      <vt:lpstr>Excel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25</cp:revision>
  <cp:lastPrinted>2018-07-09T15:27:01Z</cp:lastPrinted>
  <dcterms:created xsi:type="dcterms:W3CDTF">2002-10-07T19:43:58Z</dcterms:created>
  <dcterms:modified xsi:type="dcterms:W3CDTF">2026-05-18T14:12:12Z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