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9" r:id="rId1"/>
  </p:sldMasterIdLst>
  <p:sldIdLst>
    <p:sldId id="256" r:id="rId2"/>
    <p:sldId id="258" r:id="rId3"/>
    <p:sldId id="267" r:id="rId4"/>
    <p:sldId id="257" r:id="rId5"/>
    <p:sldId id="259" r:id="rId6"/>
    <p:sldId id="266" r:id="rId7"/>
    <p:sldId id="260" r:id="rId8"/>
    <p:sldId id="265" r:id="rId9"/>
    <p:sldId id="261" r:id="rId10"/>
    <p:sldId id="262" r:id="rId11"/>
    <p:sldId id="268" r:id="rId12"/>
    <p:sldId id="269" r:id="rId1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p:scale>
          <a:sx n="82" d="100"/>
          <a:sy n="82" d="100"/>
        </p:scale>
        <p:origin x="720"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diagrams/_rels/data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svg"/><Relationship Id="rId1" Type="http://schemas.openxmlformats.org/officeDocument/2006/relationships/image" Target="../media/image7.png"/><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diagrams/_rels/data2.xml.rels><?xml version="1.0" encoding="UTF-8" standalone="yes"?>
<Relationships xmlns="http://schemas.openxmlformats.org/package/2006/relationships"><Relationship Id="rId8" Type="http://schemas.openxmlformats.org/officeDocument/2006/relationships/image" Target="../media/image21.svg"/><Relationship Id="rId3" Type="http://schemas.openxmlformats.org/officeDocument/2006/relationships/image" Target="../media/image16.png"/><Relationship Id="rId7" Type="http://schemas.openxmlformats.org/officeDocument/2006/relationships/image" Target="../media/image20.png"/><Relationship Id="rId2" Type="http://schemas.openxmlformats.org/officeDocument/2006/relationships/image" Target="../media/image15.svg"/><Relationship Id="rId1" Type="http://schemas.openxmlformats.org/officeDocument/2006/relationships/image" Target="../media/image14.png"/><Relationship Id="rId6" Type="http://schemas.openxmlformats.org/officeDocument/2006/relationships/image" Target="../media/image19.svg"/><Relationship Id="rId5" Type="http://schemas.openxmlformats.org/officeDocument/2006/relationships/image" Target="../media/image18.png"/><Relationship Id="rId4" Type="http://schemas.openxmlformats.org/officeDocument/2006/relationships/image" Target="../media/image17.svg"/></Relationships>
</file>

<file path=ppt/diagrams/_rels/drawing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svg"/><Relationship Id="rId1" Type="http://schemas.openxmlformats.org/officeDocument/2006/relationships/image" Target="../media/image7.png"/><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diagrams/_rels/drawing2.xml.rels><?xml version="1.0" encoding="UTF-8" standalone="yes"?>
<Relationships xmlns="http://schemas.openxmlformats.org/package/2006/relationships"><Relationship Id="rId8" Type="http://schemas.openxmlformats.org/officeDocument/2006/relationships/image" Target="../media/image21.svg"/><Relationship Id="rId3" Type="http://schemas.openxmlformats.org/officeDocument/2006/relationships/image" Target="../media/image16.png"/><Relationship Id="rId7" Type="http://schemas.openxmlformats.org/officeDocument/2006/relationships/image" Target="../media/image20.png"/><Relationship Id="rId2" Type="http://schemas.openxmlformats.org/officeDocument/2006/relationships/image" Target="../media/image15.svg"/><Relationship Id="rId1" Type="http://schemas.openxmlformats.org/officeDocument/2006/relationships/image" Target="../media/image14.png"/><Relationship Id="rId6" Type="http://schemas.openxmlformats.org/officeDocument/2006/relationships/image" Target="../media/image19.svg"/><Relationship Id="rId5" Type="http://schemas.openxmlformats.org/officeDocument/2006/relationships/image" Target="../media/image18.png"/><Relationship Id="rId4" Type="http://schemas.openxmlformats.org/officeDocument/2006/relationships/image" Target="../media/image17.svg"/></Relationships>
</file>

<file path=ppt/diagrams/colors1.xml><?xml version="1.0" encoding="utf-8"?>
<dgm:colorsDef xmlns:dgm="http://schemas.openxmlformats.org/drawingml/2006/diagram" xmlns:a="http://schemas.openxmlformats.org/drawingml/2006/main" uniqueId="urn:microsoft.com/office/officeart/2018/5/colors/Iconchunking_neutralbg_accent6_2">
  <dgm:title val=""/>
  <dgm:desc val=""/>
  <dgm:catLst>
    <dgm:cat type="accent6" pri="16200"/>
  </dgm:catLst>
  <dgm:styleLbl name="node0">
    <dgm:fillClrLst meth="repeat">
      <a:schemeClr val="accent6"/>
    </dgm:fillClrLst>
    <dgm:linClrLst meth="repeat">
      <a:schemeClr val="lt1"/>
    </dgm:linClrLst>
    <dgm:effectClrLst/>
    <dgm:txLinClrLst/>
    <dgm:txFillClrLst/>
    <dgm:txEffectClrLst/>
  </dgm:styleLbl>
  <dgm:styleLbl name="node1">
    <dgm:fillClrLst meth="repeat">
      <a:schemeClr val="accent6"/>
    </dgm:fillClrLst>
    <dgm:linClrLst meth="repeat">
      <a:schemeClr val="lt1">
        <a:alpha val="0"/>
      </a:schemeClr>
    </dgm:linClrLst>
    <dgm:effectClrLst/>
    <dgm:txLinClrLst/>
    <dgm:txFillClrLst/>
    <dgm:txEffectClrLst/>
  </dgm:styleLbl>
  <dgm:styleLbl name="alignNode1">
    <dgm:fillClrLst meth="repeat">
      <a:schemeClr val="accent6"/>
    </dgm:fillClrLst>
    <dgm:linClrLst meth="repeat">
      <a:schemeClr val="accent6"/>
    </dgm:linClrLst>
    <dgm:effectClrLst/>
    <dgm:txLinClrLst/>
    <dgm:txFillClrLst/>
    <dgm:txEffectClrLst/>
  </dgm:styleLbl>
  <dgm:styleLbl name="lnNode1">
    <dgm:fillClrLst meth="repeat">
      <a:schemeClr val="accent6"/>
    </dgm:fillClrLst>
    <dgm:linClrLst meth="repeat">
      <a:schemeClr val="lt1"/>
    </dgm:linClrLst>
    <dgm:effectClrLst/>
    <dgm:txLinClrLst/>
    <dgm:txFillClrLst/>
    <dgm:txEffectClrLst/>
  </dgm:styleLbl>
  <dgm:styleLbl name="vennNode1">
    <dgm:fillClrLst meth="repeat">
      <a:schemeClr val="accent6">
        <a:alpha val="50000"/>
      </a:schemeClr>
    </dgm:fillClrLst>
    <dgm:linClrLst meth="repeat">
      <a:schemeClr val="lt1"/>
    </dgm:linClrLst>
    <dgm:effectClrLst/>
    <dgm:txLinClrLst/>
    <dgm:txFillClrLst/>
    <dgm:txEffectClrLst/>
  </dgm:styleLbl>
  <dgm:styleLbl name="node2">
    <dgm:fillClrLst meth="repeat">
      <a:schemeClr val="accent6"/>
    </dgm:fillClrLst>
    <dgm:linClrLst meth="repeat">
      <a:schemeClr val="lt1"/>
    </dgm:linClrLst>
    <dgm:effectClrLst/>
    <dgm:txLinClrLst/>
    <dgm:txFillClrLst/>
    <dgm:txEffectClrLst/>
  </dgm:styleLbl>
  <dgm:styleLbl name="node3">
    <dgm:fillClrLst meth="repeat">
      <a:schemeClr val="accent6"/>
    </dgm:fillClrLst>
    <dgm:linClrLst meth="repeat">
      <a:schemeClr val="lt1"/>
    </dgm:linClrLst>
    <dgm:effectClrLst/>
    <dgm:txLinClrLst/>
    <dgm:txFillClrLst/>
    <dgm:txEffectClrLst/>
  </dgm:styleLbl>
  <dgm:styleLbl name="node4">
    <dgm:fillClrLst meth="repeat">
      <a:schemeClr val="accent6"/>
    </dgm:fillClrLst>
    <dgm:linClrLst meth="repeat">
      <a:schemeClr val="lt1"/>
    </dgm:linClrLst>
    <dgm:effectClrLst/>
    <dgm:txLinClrLst/>
    <dgm:txFillClrLst/>
    <dgm:txEffectClrLst/>
  </dgm:styleLbl>
  <dgm:styleLbl name="f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6">
        <a:tint val="60000"/>
      </a:schemeClr>
    </dgm:fillClrLst>
    <dgm:linClrLst meth="repeat">
      <a:schemeClr val="accent6">
        <a:tint val="60000"/>
      </a:schemeClr>
    </dgm:linClrLst>
    <dgm:effectClrLst/>
    <dgm:txLinClrLst/>
    <dgm:txFillClrLst/>
    <dgm:txEffectClrLst/>
  </dgm:styleLbl>
  <dgm:styleLbl name="fgSibTrans2D1">
    <dgm:fillClrLst meth="repeat">
      <a:schemeClr val="accent6">
        <a:tint val="60000"/>
      </a:schemeClr>
    </dgm:fillClrLst>
    <dgm:linClrLst meth="repeat">
      <a:schemeClr val="accent6">
        <a:tint val="60000"/>
      </a:schemeClr>
    </dgm:linClrLst>
    <dgm:effectClrLst/>
    <dgm:txLinClrLst/>
    <dgm:txFillClrLst/>
    <dgm:txEffectClrLst/>
  </dgm:styleLbl>
  <dgm:styleLbl name="bgSibTrans2D1">
    <dgm:fillClrLst meth="repeat">
      <a:schemeClr val="accent6">
        <a:tint val="60000"/>
      </a:schemeClr>
    </dgm:fillClrLst>
    <dgm:linClrLst meth="repeat">
      <a:schemeClr val="accent6">
        <a:tint val="60000"/>
      </a:schemeClr>
    </dgm:linClrLst>
    <dgm:effectClrLst/>
    <dgm:txLinClrLst/>
    <dgm:txFillClrLst/>
    <dgm:txEffectClrLst/>
  </dgm:styleLbl>
  <dgm:styleLbl name="sibTrans1D1">
    <dgm:fillClrLst meth="repeat">
      <a:schemeClr val="accent6"/>
    </dgm:fillClrLst>
    <dgm:linClrLst meth="repeat">
      <a:schemeClr val="accent6"/>
    </dgm:linClrLst>
    <dgm:effectClrLst/>
    <dgm:txLinClrLst/>
    <dgm:txFillClrLst meth="repeat">
      <a:schemeClr val="tx1"/>
    </dgm:txFillClrLst>
    <dgm:txEffectClrLst/>
  </dgm:styleLbl>
  <dgm:styleLbl name="callout">
    <dgm:fillClrLst meth="repeat">
      <a:schemeClr val="accent6"/>
    </dgm:fillClrLst>
    <dgm:linClrLst meth="repeat">
      <a:schemeClr val="accent6">
        <a:tint val="50000"/>
      </a:schemeClr>
    </dgm:linClrLst>
    <dgm:effectClrLst/>
    <dgm:txLinClrLst/>
    <dgm:txFillClrLst meth="repeat">
      <a:schemeClr val="tx1"/>
    </dgm:txFillClrLst>
    <dgm:txEffectClrLst/>
  </dgm:styleLbl>
  <dgm:styleLbl name="asst0">
    <dgm:fillClrLst meth="repeat">
      <a:schemeClr val="accent6"/>
    </dgm:fillClrLst>
    <dgm:linClrLst meth="repeat">
      <a:schemeClr val="lt1"/>
    </dgm:linClrLst>
    <dgm:effectClrLst/>
    <dgm:txLinClrLst/>
    <dgm:txFillClrLst/>
    <dgm:txEffectClrLst/>
  </dgm:styleLbl>
  <dgm:styleLbl name="asst1">
    <dgm:fillClrLst meth="repeat">
      <a:schemeClr val="accent6"/>
    </dgm:fillClrLst>
    <dgm:linClrLst meth="repeat">
      <a:schemeClr val="lt1"/>
    </dgm:linClrLst>
    <dgm:effectClrLst/>
    <dgm:txLinClrLst/>
    <dgm:txFillClrLst/>
    <dgm:txEffectClrLst/>
  </dgm:styleLbl>
  <dgm:styleLbl name="asst2">
    <dgm:fillClrLst meth="repeat">
      <a:schemeClr val="accent6"/>
    </dgm:fillClrLst>
    <dgm:linClrLst meth="repeat">
      <a:schemeClr val="lt1"/>
    </dgm:linClrLst>
    <dgm:effectClrLst/>
    <dgm:txLinClrLst/>
    <dgm:txFillClrLst/>
    <dgm:txEffectClrLst/>
  </dgm:styleLbl>
  <dgm:styleLbl name="asst3">
    <dgm:fillClrLst meth="repeat">
      <a:schemeClr val="accent6"/>
    </dgm:fillClrLst>
    <dgm:linClrLst meth="repeat">
      <a:schemeClr val="lt1"/>
    </dgm:linClrLst>
    <dgm:effectClrLst/>
    <dgm:txLinClrLst/>
    <dgm:txFillClrLst/>
    <dgm:txEffectClrLst/>
  </dgm:styleLbl>
  <dgm:styleLbl name="asst4">
    <dgm:fillClrLst meth="repeat">
      <a:schemeClr val="accent6"/>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meth="repeat">
      <a:schemeClr val="lt1"/>
    </dgm:txFillClrLst>
    <dgm:txEffectClrLst/>
  </dgm:styleLbl>
  <dgm:styleLbl name="parChTrans2D2">
    <dgm:fillClrLst meth="repeat">
      <a:schemeClr val="accent6"/>
    </dgm:fillClrLst>
    <dgm:linClrLst meth="repeat">
      <a:schemeClr val="accent6"/>
    </dgm:linClrLst>
    <dgm:effectClrLst/>
    <dgm:txLinClrLst/>
    <dgm:txFillClrLst meth="repeat">
      <a:schemeClr val="lt1"/>
    </dgm:txFillClrLst>
    <dgm:txEffectClrLst/>
  </dgm:styleLbl>
  <dgm:styleLbl name="parChTrans2D3">
    <dgm:fillClrLst meth="repeat">
      <a:schemeClr val="accent6"/>
    </dgm:fillClrLst>
    <dgm:linClrLst meth="repeat">
      <a:schemeClr val="accent6"/>
    </dgm:linClrLst>
    <dgm:effectClrLst/>
    <dgm:txLinClrLst/>
    <dgm:txFillClrLst meth="repeat">
      <a:schemeClr val="lt1"/>
    </dgm:txFillClrLst>
    <dgm:txEffectClrLst/>
  </dgm:styleLbl>
  <dgm:styleLbl name="parChTrans2D4">
    <dgm:fillClrLst meth="repeat">
      <a:schemeClr val="accent6"/>
    </dgm:fillClrLst>
    <dgm:linClrLst meth="repeat">
      <a:schemeClr val="accent6"/>
    </dgm:linClrLst>
    <dgm:effectClrLst/>
    <dgm:txLinClrLst/>
    <dgm:txFillClrLst meth="repeat">
      <a:schemeClr val="lt1"/>
    </dgm:txFillClrLst>
    <dgm:txEffectClrLst/>
  </dgm:styleLbl>
  <dgm:styleLbl name="parChTrans1D1">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2">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3">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1D4">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align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b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accent6"/>
    </dgm:linClrLst>
    <dgm:effectClrLst/>
    <dgm:txLinClrLst/>
    <dgm:txFillClrLst meth="repeat">
      <a:schemeClr val="dk1"/>
    </dgm:txFillClrLst>
    <dgm:txEffectClrLst/>
  </dgm:styleLbl>
  <dgm:styleLbl name="dkBgShp">
    <dgm:fillClrLst meth="repeat">
      <a:schemeClr val="accent6">
        <a:shade val="80000"/>
      </a:schemeClr>
    </dgm:fillClrLst>
    <dgm:linClrLst meth="repeat">
      <a:schemeClr val="accent6"/>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data1.xml><?xml version="1.0" encoding="utf-8"?>
<dgm:dataModel xmlns:dgm="http://schemas.openxmlformats.org/drawingml/2006/diagram" xmlns:a="http://schemas.openxmlformats.org/drawingml/2006/main">
  <dgm:ptLst>
    <dgm:pt modelId="{0827706F-26FF-49FE-A73C-7AD8F7E97A20}" type="doc">
      <dgm:prSet loTypeId="urn:microsoft.com/office/officeart/2018/2/layout/IconLabelList" loCatId="icon" qsTypeId="urn:microsoft.com/office/officeart/2005/8/quickstyle/simple1" qsCatId="simple" csTypeId="urn:microsoft.com/office/officeart/2018/5/colors/Iconchunking_neutralbg_accent6_2" csCatId="accent6" phldr="1"/>
      <dgm:spPr/>
      <dgm:t>
        <a:bodyPr/>
        <a:lstStyle/>
        <a:p>
          <a:endParaRPr lang="en-US"/>
        </a:p>
      </dgm:t>
    </dgm:pt>
    <dgm:pt modelId="{4C45549A-02F7-42FB-8413-1BF359FB441D}">
      <dgm:prSet/>
      <dgm:spPr/>
      <dgm:t>
        <a:bodyPr/>
        <a:lstStyle/>
        <a:p>
          <a:pPr>
            <a:lnSpc>
              <a:spcPct val="100000"/>
            </a:lnSpc>
          </a:pPr>
          <a:r>
            <a:rPr lang="en-GB"/>
            <a:t>The six factors of the PESTLE analysis will be conducted to understand the contribution to the problem of staff absenteeism</a:t>
          </a:r>
          <a:endParaRPr lang="en-US"/>
        </a:p>
      </dgm:t>
    </dgm:pt>
    <dgm:pt modelId="{A8BD6D01-7008-4561-B716-24847D7243CF}" type="parTrans" cxnId="{034830F8-AC1A-48F1-91C2-5E4E4A842459}">
      <dgm:prSet/>
      <dgm:spPr/>
      <dgm:t>
        <a:bodyPr/>
        <a:lstStyle/>
        <a:p>
          <a:endParaRPr lang="en-US"/>
        </a:p>
      </dgm:t>
    </dgm:pt>
    <dgm:pt modelId="{1F221314-F258-417B-9360-319612F28B80}" type="sibTrans" cxnId="{034830F8-AC1A-48F1-91C2-5E4E4A842459}">
      <dgm:prSet/>
      <dgm:spPr/>
      <dgm:t>
        <a:bodyPr/>
        <a:lstStyle/>
        <a:p>
          <a:endParaRPr lang="en-US"/>
        </a:p>
      </dgm:t>
    </dgm:pt>
    <dgm:pt modelId="{E537951C-1F60-4652-978D-9306CF254A24}">
      <dgm:prSet/>
      <dgm:spPr/>
      <dgm:t>
        <a:bodyPr/>
        <a:lstStyle/>
        <a:p>
          <a:pPr>
            <a:lnSpc>
              <a:spcPct val="100000"/>
            </a:lnSpc>
          </a:pPr>
          <a:r>
            <a:rPr lang="en-GB"/>
            <a:t>By analysing all the external factors, the cause of the problem of absenteeism of the staff members can be identified.</a:t>
          </a:r>
          <a:endParaRPr lang="en-US"/>
        </a:p>
      </dgm:t>
    </dgm:pt>
    <dgm:pt modelId="{902ADD55-9C3D-4F9C-95A1-4916EADAC84F}" type="parTrans" cxnId="{913B4E27-2B03-46EA-A22B-71F7BD03CB6B}">
      <dgm:prSet/>
      <dgm:spPr/>
      <dgm:t>
        <a:bodyPr/>
        <a:lstStyle/>
        <a:p>
          <a:endParaRPr lang="en-US"/>
        </a:p>
      </dgm:t>
    </dgm:pt>
    <dgm:pt modelId="{03740FC5-9F3B-4785-994D-22C0F40B6C53}" type="sibTrans" cxnId="{913B4E27-2B03-46EA-A22B-71F7BD03CB6B}">
      <dgm:prSet/>
      <dgm:spPr/>
      <dgm:t>
        <a:bodyPr/>
        <a:lstStyle/>
        <a:p>
          <a:endParaRPr lang="en-US"/>
        </a:p>
      </dgm:t>
    </dgm:pt>
    <dgm:pt modelId="{CA4599DA-FEFA-465A-9CC1-7ADF096BBDF8}">
      <dgm:prSet/>
      <dgm:spPr/>
      <dgm:t>
        <a:bodyPr/>
        <a:lstStyle/>
        <a:p>
          <a:pPr>
            <a:lnSpc>
              <a:spcPct val="100000"/>
            </a:lnSpc>
          </a:pPr>
          <a:r>
            <a:rPr lang="en-GB"/>
            <a:t>It helps in understanding the external influences on the hospital trust.</a:t>
          </a:r>
          <a:endParaRPr lang="en-US"/>
        </a:p>
      </dgm:t>
    </dgm:pt>
    <dgm:pt modelId="{029F82D7-CD2D-4737-AD67-3D31F0A865C5}" type="parTrans" cxnId="{6B61FD00-A19B-4973-9C8B-27EF281ADEF4}">
      <dgm:prSet/>
      <dgm:spPr/>
      <dgm:t>
        <a:bodyPr/>
        <a:lstStyle/>
        <a:p>
          <a:endParaRPr lang="en-US"/>
        </a:p>
      </dgm:t>
    </dgm:pt>
    <dgm:pt modelId="{07C14B45-1BA0-4E06-9419-8AB41C3AC22F}" type="sibTrans" cxnId="{6B61FD00-A19B-4973-9C8B-27EF281ADEF4}">
      <dgm:prSet/>
      <dgm:spPr/>
      <dgm:t>
        <a:bodyPr/>
        <a:lstStyle/>
        <a:p>
          <a:endParaRPr lang="en-US"/>
        </a:p>
      </dgm:t>
    </dgm:pt>
    <dgm:pt modelId="{3DFCFA41-41DF-4CA6-8E14-016BAF3E4416}" type="pres">
      <dgm:prSet presAssocID="{0827706F-26FF-49FE-A73C-7AD8F7E97A20}" presName="root" presStyleCnt="0">
        <dgm:presLayoutVars>
          <dgm:dir/>
          <dgm:resizeHandles val="exact"/>
        </dgm:presLayoutVars>
      </dgm:prSet>
      <dgm:spPr/>
    </dgm:pt>
    <dgm:pt modelId="{9DD89D05-06B2-49A4-8518-7E8476CA3126}" type="pres">
      <dgm:prSet presAssocID="{4C45549A-02F7-42FB-8413-1BF359FB441D}" presName="compNode" presStyleCnt="0"/>
      <dgm:spPr/>
    </dgm:pt>
    <dgm:pt modelId="{BF391A37-ABF3-4C92-9546-D0AEFA4CDDE7}" type="pres">
      <dgm:prSet presAssocID="{4C45549A-02F7-42FB-8413-1BF359FB441D}"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Irritant"/>
        </a:ext>
      </dgm:extLst>
    </dgm:pt>
    <dgm:pt modelId="{0EADC4F7-AA61-485F-98AD-79BF43EC86F5}" type="pres">
      <dgm:prSet presAssocID="{4C45549A-02F7-42FB-8413-1BF359FB441D}" presName="spaceRect" presStyleCnt="0"/>
      <dgm:spPr/>
    </dgm:pt>
    <dgm:pt modelId="{5EE6DC9C-33C1-4643-8519-09E939D6BE9D}" type="pres">
      <dgm:prSet presAssocID="{4C45549A-02F7-42FB-8413-1BF359FB441D}" presName="textRect" presStyleLbl="revTx" presStyleIdx="0" presStyleCnt="3">
        <dgm:presLayoutVars>
          <dgm:chMax val="1"/>
          <dgm:chPref val="1"/>
        </dgm:presLayoutVars>
      </dgm:prSet>
      <dgm:spPr/>
    </dgm:pt>
    <dgm:pt modelId="{D4083795-627C-4296-B03F-0C066BD523F2}" type="pres">
      <dgm:prSet presAssocID="{1F221314-F258-417B-9360-319612F28B80}" presName="sibTrans" presStyleCnt="0"/>
      <dgm:spPr/>
    </dgm:pt>
    <dgm:pt modelId="{7FDFC00A-1152-43D7-B417-D21983D163D0}" type="pres">
      <dgm:prSet presAssocID="{E537951C-1F60-4652-978D-9306CF254A24}" presName="compNode" presStyleCnt="0"/>
      <dgm:spPr/>
    </dgm:pt>
    <dgm:pt modelId="{17894EF9-56C3-4770-9756-623696F836BA}" type="pres">
      <dgm:prSet presAssocID="{E537951C-1F60-4652-978D-9306CF254A24}"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Office Worker"/>
        </a:ext>
      </dgm:extLst>
    </dgm:pt>
    <dgm:pt modelId="{1CD099A7-46C4-44F0-9D72-62CC8E49CE61}" type="pres">
      <dgm:prSet presAssocID="{E537951C-1F60-4652-978D-9306CF254A24}" presName="spaceRect" presStyleCnt="0"/>
      <dgm:spPr/>
    </dgm:pt>
    <dgm:pt modelId="{457A4388-BE19-48BF-8156-43C706C3BF71}" type="pres">
      <dgm:prSet presAssocID="{E537951C-1F60-4652-978D-9306CF254A24}" presName="textRect" presStyleLbl="revTx" presStyleIdx="1" presStyleCnt="3">
        <dgm:presLayoutVars>
          <dgm:chMax val="1"/>
          <dgm:chPref val="1"/>
        </dgm:presLayoutVars>
      </dgm:prSet>
      <dgm:spPr/>
    </dgm:pt>
    <dgm:pt modelId="{978C8F3A-7107-426D-AAAF-D1ADBC3A39D6}" type="pres">
      <dgm:prSet presAssocID="{03740FC5-9F3B-4785-994D-22C0F40B6C53}" presName="sibTrans" presStyleCnt="0"/>
      <dgm:spPr/>
    </dgm:pt>
    <dgm:pt modelId="{5971685C-2501-4C05-8C98-6D4882EE03C8}" type="pres">
      <dgm:prSet presAssocID="{CA4599DA-FEFA-465A-9CC1-7ADF096BBDF8}" presName="compNode" presStyleCnt="0"/>
      <dgm:spPr/>
    </dgm:pt>
    <dgm:pt modelId="{611A973B-6FA2-41AE-8589-685367CECA7E}" type="pres">
      <dgm:prSet presAssocID="{CA4599DA-FEFA-465A-9CC1-7ADF096BBDF8}"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Doctor"/>
        </a:ext>
      </dgm:extLst>
    </dgm:pt>
    <dgm:pt modelId="{39C51170-7864-4F66-B44A-8E2A37B2A163}" type="pres">
      <dgm:prSet presAssocID="{CA4599DA-FEFA-465A-9CC1-7ADF096BBDF8}" presName="spaceRect" presStyleCnt="0"/>
      <dgm:spPr/>
    </dgm:pt>
    <dgm:pt modelId="{ED342731-65B3-4BB3-9971-93EF221A221B}" type="pres">
      <dgm:prSet presAssocID="{CA4599DA-FEFA-465A-9CC1-7ADF096BBDF8}" presName="textRect" presStyleLbl="revTx" presStyleIdx="2" presStyleCnt="3">
        <dgm:presLayoutVars>
          <dgm:chMax val="1"/>
          <dgm:chPref val="1"/>
        </dgm:presLayoutVars>
      </dgm:prSet>
      <dgm:spPr/>
    </dgm:pt>
  </dgm:ptLst>
  <dgm:cxnLst>
    <dgm:cxn modelId="{6B61FD00-A19B-4973-9C8B-27EF281ADEF4}" srcId="{0827706F-26FF-49FE-A73C-7AD8F7E97A20}" destId="{CA4599DA-FEFA-465A-9CC1-7ADF096BBDF8}" srcOrd="2" destOrd="0" parTransId="{029F82D7-CD2D-4737-AD67-3D31F0A865C5}" sibTransId="{07C14B45-1BA0-4E06-9419-8AB41C3AC22F}"/>
    <dgm:cxn modelId="{913B4E27-2B03-46EA-A22B-71F7BD03CB6B}" srcId="{0827706F-26FF-49FE-A73C-7AD8F7E97A20}" destId="{E537951C-1F60-4652-978D-9306CF254A24}" srcOrd="1" destOrd="0" parTransId="{902ADD55-9C3D-4F9C-95A1-4916EADAC84F}" sibTransId="{03740FC5-9F3B-4785-994D-22C0F40B6C53}"/>
    <dgm:cxn modelId="{81C66B93-5D5A-44B0-8768-93EEEBFB3443}" type="presOf" srcId="{4C45549A-02F7-42FB-8413-1BF359FB441D}" destId="{5EE6DC9C-33C1-4643-8519-09E939D6BE9D}" srcOrd="0" destOrd="0" presId="urn:microsoft.com/office/officeart/2018/2/layout/IconLabelList"/>
    <dgm:cxn modelId="{BEC3B7A2-D59F-407C-AC22-2B80227621B8}" type="presOf" srcId="{0827706F-26FF-49FE-A73C-7AD8F7E97A20}" destId="{3DFCFA41-41DF-4CA6-8E14-016BAF3E4416}" srcOrd="0" destOrd="0" presId="urn:microsoft.com/office/officeart/2018/2/layout/IconLabelList"/>
    <dgm:cxn modelId="{8844A8B8-889A-4FD3-BABD-E888DB973D6A}" type="presOf" srcId="{CA4599DA-FEFA-465A-9CC1-7ADF096BBDF8}" destId="{ED342731-65B3-4BB3-9971-93EF221A221B}" srcOrd="0" destOrd="0" presId="urn:microsoft.com/office/officeart/2018/2/layout/IconLabelList"/>
    <dgm:cxn modelId="{473149CC-F56A-4E66-BB5B-E592D31962F0}" type="presOf" srcId="{E537951C-1F60-4652-978D-9306CF254A24}" destId="{457A4388-BE19-48BF-8156-43C706C3BF71}" srcOrd="0" destOrd="0" presId="urn:microsoft.com/office/officeart/2018/2/layout/IconLabelList"/>
    <dgm:cxn modelId="{034830F8-AC1A-48F1-91C2-5E4E4A842459}" srcId="{0827706F-26FF-49FE-A73C-7AD8F7E97A20}" destId="{4C45549A-02F7-42FB-8413-1BF359FB441D}" srcOrd="0" destOrd="0" parTransId="{A8BD6D01-7008-4561-B716-24847D7243CF}" sibTransId="{1F221314-F258-417B-9360-319612F28B80}"/>
    <dgm:cxn modelId="{066A28C2-8B9D-464A-9AF8-20E4724CFE23}" type="presParOf" srcId="{3DFCFA41-41DF-4CA6-8E14-016BAF3E4416}" destId="{9DD89D05-06B2-49A4-8518-7E8476CA3126}" srcOrd="0" destOrd="0" presId="urn:microsoft.com/office/officeart/2018/2/layout/IconLabelList"/>
    <dgm:cxn modelId="{948F9CC5-8B3E-452B-A906-81D277B3EDED}" type="presParOf" srcId="{9DD89D05-06B2-49A4-8518-7E8476CA3126}" destId="{BF391A37-ABF3-4C92-9546-D0AEFA4CDDE7}" srcOrd="0" destOrd="0" presId="urn:microsoft.com/office/officeart/2018/2/layout/IconLabelList"/>
    <dgm:cxn modelId="{ACA48110-D645-40DB-86AE-661559695F14}" type="presParOf" srcId="{9DD89D05-06B2-49A4-8518-7E8476CA3126}" destId="{0EADC4F7-AA61-485F-98AD-79BF43EC86F5}" srcOrd="1" destOrd="0" presId="urn:microsoft.com/office/officeart/2018/2/layout/IconLabelList"/>
    <dgm:cxn modelId="{3894E8AD-8EFA-4B8D-BBF1-E7DD4AAB02D3}" type="presParOf" srcId="{9DD89D05-06B2-49A4-8518-7E8476CA3126}" destId="{5EE6DC9C-33C1-4643-8519-09E939D6BE9D}" srcOrd="2" destOrd="0" presId="urn:microsoft.com/office/officeart/2018/2/layout/IconLabelList"/>
    <dgm:cxn modelId="{F1D374BC-60C2-4B77-8A5B-92D22CF382AE}" type="presParOf" srcId="{3DFCFA41-41DF-4CA6-8E14-016BAF3E4416}" destId="{D4083795-627C-4296-B03F-0C066BD523F2}" srcOrd="1" destOrd="0" presId="urn:microsoft.com/office/officeart/2018/2/layout/IconLabelList"/>
    <dgm:cxn modelId="{AFACDBC7-C34C-43B2-9C06-B0532ED9212E}" type="presParOf" srcId="{3DFCFA41-41DF-4CA6-8E14-016BAF3E4416}" destId="{7FDFC00A-1152-43D7-B417-D21983D163D0}" srcOrd="2" destOrd="0" presId="urn:microsoft.com/office/officeart/2018/2/layout/IconLabelList"/>
    <dgm:cxn modelId="{9520A50C-E1B7-43FB-A382-0A41091DB991}" type="presParOf" srcId="{7FDFC00A-1152-43D7-B417-D21983D163D0}" destId="{17894EF9-56C3-4770-9756-623696F836BA}" srcOrd="0" destOrd="0" presId="urn:microsoft.com/office/officeart/2018/2/layout/IconLabelList"/>
    <dgm:cxn modelId="{0EF7C623-982A-4C5E-9012-49294E79AB57}" type="presParOf" srcId="{7FDFC00A-1152-43D7-B417-D21983D163D0}" destId="{1CD099A7-46C4-44F0-9D72-62CC8E49CE61}" srcOrd="1" destOrd="0" presId="urn:microsoft.com/office/officeart/2018/2/layout/IconLabelList"/>
    <dgm:cxn modelId="{91FEB02A-CBB1-40C5-BB45-6526DAC4CEB6}" type="presParOf" srcId="{7FDFC00A-1152-43D7-B417-D21983D163D0}" destId="{457A4388-BE19-48BF-8156-43C706C3BF71}" srcOrd="2" destOrd="0" presId="urn:microsoft.com/office/officeart/2018/2/layout/IconLabelList"/>
    <dgm:cxn modelId="{5249DCA4-7A59-4978-90AA-2E0E0D579330}" type="presParOf" srcId="{3DFCFA41-41DF-4CA6-8E14-016BAF3E4416}" destId="{978C8F3A-7107-426D-AAAF-D1ADBC3A39D6}" srcOrd="3" destOrd="0" presId="urn:microsoft.com/office/officeart/2018/2/layout/IconLabelList"/>
    <dgm:cxn modelId="{4A3E3E32-6A28-405D-B583-21E9C1D90E05}" type="presParOf" srcId="{3DFCFA41-41DF-4CA6-8E14-016BAF3E4416}" destId="{5971685C-2501-4C05-8C98-6D4882EE03C8}" srcOrd="4" destOrd="0" presId="urn:microsoft.com/office/officeart/2018/2/layout/IconLabelList"/>
    <dgm:cxn modelId="{45727F40-24F4-4D53-9DC0-3674065D21F3}" type="presParOf" srcId="{5971685C-2501-4C05-8C98-6D4882EE03C8}" destId="{611A973B-6FA2-41AE-8589-685367CECA7E}" srcOrd="0" destOrd="0" presId="urn:microsoft.com/office/officeart/2018/2/layout/IconLabelList"/>
    <dgm:cxn modelId="{80DCB232-E9DE-462A-B580-3237A8144374}" type="presParOf" srcId="{5971685C-2501-4C05-8C98-6D4882EE03C8}" destId="{39C51170-7864-4F66-B44A-8E2A37B2A163}" srcOrd="1" destOrd="0" presId="urn:microsoft.com/office/officeart/2018/2/layout/IconLabelList"/>
    <dgm:cxn modelId="{8772BB0E-B2B8-4002-930A-0771256A5FC4}" type="presParOf" srcId="{5971685C-2501-4C05-8C98-6D4882EE03C8}" destId="{ED342731-65B3-4BB3-9971-93EF221A221B}" srcOrd="2" destOrd="0" presId="urn:microsoft.com/office/officeart/2018/2/layout/IconLabelList"/>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B39D240-03BA-4EE6-BA28-721F5AAB722C}"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2530CED5-489B-48A7-AEFF-D7CBF89CEF03}">
      <dgm:prSet/>
      <dgm:spPr/>
      <dgm:t>
        <a:bodyPr/>
        <a:lstStyle/>
        <a:p>
          <a:r>
            <a:rPr lang="en-GB"/>
            <a:t>It is an effective tool use for identifying all the possible causes to the problem.</a:t>
          </a:r>
          <a:endParaRPr lang="en-US"/>
        </a:p>
      </dgm:t>
    </dgm:pt>
    <dgm:pt modelId="{F85599A0-5931-412F-B3EF-A464D6AEBD68}" type="parTrans" cxnId="{092ED275-7222-49A5-AB4C-CF36BA4C4873}">
      <dgm:prSet/>
      <dgm:spPr/>
      <dgm:t>
        <a:bodyPr/>
        <a:lstStyle/>
        <a:p>
          <a:endParaRPr lang="en-US"/>
        </a:p>
      </dgm:t>
    </dgm:pt>
    <dgm:pt modelId="{869C59AA-FC2C-4455-9346-75311B599AB7}" type="sibTrans" cxnId="{092ED275-7222-49A5-AB4C-CF36BA4C4873}">
      <dgm:prSet/>
      <dgm:spPr/>
      <dgm:t>
        <a:bodyPr/>
        <a:lstStyle/>
        <a:p>
          <a:endParaRPr lang="en-US"/>
        </a:p>
      </dgm:t>
    </dgm:pt>
    <dgm:pt modelId="{54B4C898-63F6-4BEC-BA46-ED9F01E03E06}">
      <dgm:prSet/>
      <dgm:spPr/>
      <dgm:t>
        <a:bodyPr/>
        <a:lstStyle/>
        <a:p>
          <a:r>
            <a:rPr lang="en-GB"/>
            <a:t>It helps in fixing and finding the main cause to the problem</a:t>
          </a:r>
          <a:endParaRPr lang="en-US"/>
        </a:p>
      </dgm:t>
    </dgm:pt>
    <dgm:pt modelId="{E5E690BB-4D32-4351-9B02-DC733F45B61A}" type="parTrans" cxnId="{D24A69C7-88DA-4304-BEA4-36B94759458B}">
      <dgm:prSet/>
      <dgm:spPr/>
      <dgm:t>
        <a:bodyPr/>
        <a:lstStyle/>
        <a:p>
          <a:endParaRPr lang="en-US"/>
        </a:p>
      </dgm:t>
    </dgm:pt>
    <dgm:pt modelId="{63FD5E09-32E1-454C-B183-A042E72721E6}" type="sibTrans" cxnId="{D24A69C7-88DA-4304-BEA4-36B94759458B}">
      <dgm:prSet/>
      <dgm:spPr/>
      <dgm:t>
        <a:bodyPr/>
        <a:lstStyle/>
        <a:p>
          <a:endParaRPr lang="en-US"/>
        </a:p>
      </dgm:t>
    </dgm:pt>
    <dgm:pt modelId="{8D544633-7AF8-41F3-BF25-68A85C34D27A}">
      <dgm:prSet/>
      <dgm:spPr/>
      <dgm:t>
        <a:bodyPr/>
        <a:lstStyle/>
        <a:p>
          <a:r>
            <a:rPr lang="en-GB"/>
            <a:t>It is done by brainstorming and using various tools.</a:t>
          </a:r>
          <a:endParaRPr lang="en-US"/>
        </a:p>
      </dgm:t>
    </dgm:pt>
    <dgm:pt modelId="{BCDE0C5E-220E-4AAD-A7DD-533C95E3223F}" type="parTrans" cxnId="{016EB163-173A-4B5D-9DCD-70058671B10B}">
      <dgm:prSet/>
      <dgm:spPr/>
      <dgm:t>
        <a:bodyPr/>
        <a:lstStyle/>
        <a:p>
          <a:endParaRPr lang="en-US"/>
        </a:p>
      </dgm:t>
    </dgm:pt>
    <dgm:pt modelId="{3B15EACF-BEBD-4743-906B-4B83A6DCB344}" type="sibTrans" cxnId="{016EB163-173A-4B5D-9DCD-70058671B10B}">
      <dgm:prSet/>
      <dgm:spPr/>
      <dgm:t>
        <a:bodyPr/>
        <a:lstStyle/>
        <a:p>
          <a:endParaRPr lang="en-US"/>
        </a:p>
      </dgm:t>
    </dgm:pt>
    <dgm:pt modelId="{DF5716A0-DB7C-4393-999C-12319E2D4947}">
      <dgm:prSet/>
      <dgm:spPr/>
      <dgm:t>
        <a:bodyPr/>
        <a:lstStyle/>
        <a:p>
          <a:r>
            <a:rPr lang="en-GB"/>
            <a:t>Here fishbone analysis tool is used for identifying the cause of the problem.</a:t>
          </a:r>
          <a:endParaRPr lang="en-US"/>
        </a:p>
      </dgm:t>
    </dgm:pt>
    <dgm:pt modelId="{4E930C52-AE7F-4309-AA78-E8CD1B75B14F}" type="parTrans" cxnId="{387716D1-FA3E-4BE8-B213-4D0AC443D46D}">
      <dgm:prSet/>
      <dgm:spPr/>
      <dgm:t>
        <a:bodyPr/>
        <a:lstStyle/>
        <a:p>
          <a:endParaRPr lang="en-US"/>
        </a:p>
      </dgm:t>
    </dgm:pt>
    <dgm:pt modelId="{F8E7884E-AB97-4FC1-9A67-F22923205AA3}" type="sibTrans" cxnId="{387716D1-FA3E-4BE8-B213-4D0AC443D46D}">
      <dgm:prSet/>
      <dgm:spPr/>
      <dgm:t>
        <a:bodyPr/>
        <a:lstStyle/>
        <a:p>
          <a:endParaRPr lang="en-US"/>
        </a:p>
      </dgm:t>
    </dgm:pt>
    <dgm:pt modelId="{4CC56542-53E0-478B-B128-F14E9A99322E}" type="pres">
      <dgm:prSet presAssocID="{9B39D240-03BA-4EE6-BA28-721F5AAB722C}" presName="root" presStyleCnt="0">
        <dgm:presLayoutVars>
          <dgm:dir/>
          <dgm:resizeHandles val="exact"/>
        </dgm:presLayoutVars>
      </dgm:prSet>
      <dgm:spPr/>
    </dgm:pt>
    <dgm:pt modelId="{8AB8E836-AF8C-45F6-B497-523A51448836}" type="pres">
      <dgm:prSet presAssocID="{2530CED5-489B-48A7-AEFF-D7CBF89CEF03}" presName="compNode" presStyleCnt="0"/>
      <dgm:spPr/>
    </dgm:pt>
    <dgm:pt modelId="{98A533FA-A55E-4D34-84F3-9E9CA1416AC3}" type="pres">
      <dgm:prSet presAssocID="{2530CED5-489B-48A7-AEFF-D7CBF89CEF03}" presName="bgRect" presStyleLbl="bgShp" presStyleIdx="0" presStyleCnt="4"/>
      <dgm:spPr/>
    </dgm:pt>
    <dgm:pt modelId="{2BADE6FD-5F30-425E-9024-4646181CCDF6}" type="pres">
      <dgm:prSet presAssocID="{2530CED5-489B-48A7-AEFF-D7CBF89CEF03}"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Tools"/>
        </a:ext>
      </dgm:extLst>
    </dgm:pt>
    <dgm:pt modelId="{B233A1EB-A66D-4481-BE58-0E129D3AA739}" type="pres">
      <dgm:prSet presAssocID="{2530CED5-489B-48A7-AEFF-D7CBF89CEF03}" presName="spaceRect" presStyleCnt="0"/>
      <dgm:spPr/>
    </dgm:pt>
    <dgm:pt modelId="{21D44FA5-5637-4BAB-99FF-E9336CCFCAF7}" type="pres">
      <dgm:prSet presAssocID="{2530CED5-489B-48A7-AEFF-D7CBF89CEF03}" presName="parTx" presStyleLbl="revTx" presStyleIdx="0" presStyleCnt="4">
        <dgm:presLayoutVars>
          <dgm:chMax val="0"/>
          <dgm:chPref val="0"/>
        </dgm:presLayoutVars>
      </dgm:prSet>
      <dgm:spPr/>
    </dgm:pt>
    <dgm:pt modelId="{01B6D1DB-6409-4843-9FEB-1E50ED6CF4B9}" type="pres">
      <dgm:prSet presAssocID="{869C59AA-FC2C-4455-9346-75311B599AB7}" presName="sibTrans" presStyleCnt="0"/>
      <dgm:spPr/>
    </dgm:pt>
    <dgm:pt modelId="{D791B398-B02C-45A6-AA8E-5548393B2D1F}" type="pres">
      <dgm:prSet presAssocID="{54B4C898-63F6-4BEC-BA46-ED9F01E03E06}" presName="compNode" presStyleCnt="0"/>
      <dgm:spPr/>
    </dgm:pt>
    <dgm:pt modelId="{165D3A1F-7F38-4C63-8449-6CD09E81DB6F}" type="pres">
      <dgm:prSet presAssocID="{54B4C898-63F6-4BEC-BA46-ED9F01E03E06}" presName="bgRect" presStyleLbl="bgShp" presStyleIdx="1" presStyleCnt="4"/>
      <dgm:spPr/>
    </dgm:pt>
    <dgm:pt modelId="{5F12285D-3240-4916-92DF-2299A5CF51C8}" type="pres">
      <dgm:prSet presAssocID="{54B4C898-63F6-4BEC-BA46-ED9F01E03E06}"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Magnifying glass"/>
        </a:ext>
      </dgm:extLst>
    </dgm:pt>
    <dgm:pt modelId="{37C6B22A-3E2B-4E7F-A667-F3EEC8CDE3C1}" type="pres">
      <dgm:prSet presAssocID="{54B4C898-63F6-4BEC-BA46-ED9F01E03E06}" presName="spaceRect" presStyleCnt="0"/>
      <dgm:spPr/>
    </dgm:pt>
    <dgm:pt modelId="{BDCCDFC8-83AD-4895-91D8-E863EEB0F807}" type="pres">
      <dgm:prSet presAssocID="{54B4C898-63F6-4BEC-BA46-ED9F01E03E06}" presName="parTx" presStyleLbl="revTx" presStyleIdx="1" presStyleCnt="4">
        <dgm:presLayoutVars>
          <dgm:chMax val="0"/>
          <dgm:chPref val="0"/>
        </dgm:presLayoutVars>
      </dgm:prSet>
      <dgm:spPr/>
    </dgm:pt>
    <dgm:pt modelId="{F4613689-488D-4358-9F65-D5D2B0D8A075}" type="pres">
      <dgm:prSet presAssocID="{63FD5E09-32E1-454C-B183-A042E72721E6}" presName="sibTrans" presStyleCnt="0"/>
      <dgm:spPr/>
    </dgm:pt>
    <dgm:pt modelId="{AB9742BF-0020-49EE-8BC2-119C6915A9A7}" type="pres">
      <dgm:prSet presAssocID="{8D544633-7AF8-41F3-BF25-68A85C34D27A}" presName="compNode" presStyleCnt="0"/>
      <dgm:spPr/>
    </dgm:pt>
    <dgm:pt modelId="{530236DB-27E6-49AB-B6EB-EA0F89F788A3}" type="pres">
      <dgm:prSet presAssocID="{8D544633-7AF8-41F3-BF25-68A85C34D27A}" presName="bgRect" presStyleLbl="bgShp" presStyleIdx="2" presStyleCnt="4"/>
      <dgm:spPr/>
    </dgm:pt>
    <dgm:pt modelId="{538DD59C-71B6-47AF-B800-06A9D4932B7F}" type="pres">
      <dgm:prSet presAssocID="{8D544633-7AF8-41F3-BF25-68A85C34D27A}"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Head with Gears"/>
        </a:ext>
      </dgm:extLst>
    </dgm:pt>
    <dgm:pt modelId="{D0197B55-2F99-4D64-B9ED-3DE5BC736C47}" type="pres">
      <dgm:prSet presAssocID="{8D544633-7AF8-41F3-BF25-68A85C34D27A}" presName="spaceRect" presStyleCnt="0"/>
      <dgm:spPr/>
    </dgm:pt>
    <dgm:pt modelId="{B7966650-39EC-45A8-8E0E-96FF525AB17B}" type="pres">
      <dgm:prSet presAssocID="{8D544633-7AF8-41F3-BF25-68A85C34D27A}" presName="parTx" presStyleLbl="revTx" presStyleIdx="2" presStyleCnt="4">
        <dgm:presLayoutVars>
          <dgm:chMax val="0"/>
          <dgm:chPref val="0"/>
        </dgm:presLayoutVars>
      </dgm:prSet>
      <dgm:spPr/>
    </dgm:pt>
    <dgm:pt modelId="{AB9D38A5-AEB6-4615-A225-F54E6477EF31}" type="pres">
      <dgm:prSet presAssocID="{3B15EACF-BEBD-4743-906B-4B83A6DCB344}" presName="sibTrans" presStyleCnt="0"/>
      <dgm:spPr/>
    </dgm:pt>
    <dgm:pt modelId="{A2774F4A-D925-459A-B060-8B89F5E96BFF}" type="pres">
      <dgm:prSet presAssocID="{DF5716A0-DB7C-4393-999C-12319E2D4947}" presName="compNode" presStyleCnt="0"/>
      <dgm:spPr/>
    </dgm:pt>
    <dgm:pt modelId="{CA781549-06C3-4A0F-81C6-0E249E95E634}" type="pres">
      <dgm:prSet presAssocID="{DF5716A0-DB7C-4393-999C-12319E2D4947}" presName="bgRect" presStyleLbl="bgShp" presStyleIdx="3" presStyleCnt="4"/>
      <dgm:spPr/>
    </dgm:pt>
    <dgm:pt modelId="{D506AA84-608D-4D87-AD0C-98A1FCD0E17F}" type="pres">
      <dgm:prSet presAssocID="{DF5716A0-DB7C-4393-999C-12319E2D4947}"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Maze"/>
        </a:ext>
      </dgm:extLst>
    </dgm:pt>
    <dgm:pt modelId="{E1041474-A643-449A-90F4-844BB92AC2D9}" type="pres">
      <dgm:prSet presAssocID="{DF5716A0-DB7C-4393-999C-12319E2D4947}" presName="spaceRect" presStyleCnt="0"/>
      <dgm:spPr/>
    </dgm:pt>
    <dgm:pt modelId="{928D5F5B-605E-4335-A69C-553A654CA405}" type="pres">
      <dgm:prSet presAssocID="{DF5716A0-DB7C-4393-999C-12319E2D4947}" presName="parTx" presStyleLbl="revTx" presStyleIdx="3" presStyleCnt="4">
        <dgm:presLayoutVars>
          <dgm:chMax val="0"/>
          <dgm:chPref val="0"/>
        </dgm:presLayoutVars>
      </dgm:prSet>
      <dgm:spPr/>
    </dgm:pt>
  </dgm:ptLst>
  <dgm:cxnLst>
    <dgm:cxn modelId="{CD23DE03-5AB9-42B7-8EF4-0FA788973693}" type="presOf" srcId="{9B39D240-03BA-4EE6-BA28-721F5AAB722C}" destId="{4CC56542-53E0-478B-B128-F14E9A99322E}" srcOrd="0" destOrd="0" presId="urn:microsoft.com/office/officeart/2018/2/layout/IconVerticalSolidList"/>
    <dgm:cxn modelId="{ED71A713-FFED-4497-8A44-E678F9FE7F47}" type="presOf" srcId="{DF5716A0-DB7C-4393-999C-12319E2D4947}" destId="{928D5F5B-605E-4335-A69C-553A654CA405}" srcOrd="0" destOrd="0" presId="urn:microsoft.com/office/officeart/2018/2/layout/IconVerticalSolidList"/>
    <dgm:cxn modelId="{B31ECB13-C435-4787-B563-37D3C94FE2C9}" type="presOf" srcId="{2530CED5-489B-48A7-AEFF-D7CBF89CEF03}" destId="{21D44FA5-5637-4BAB-99FF-E9336CCFCAF7}" srcOrd="0" destOrd="0" presId="urn:microsoft.com/office/officeart/2018/2/layout/IconVerticalSolidList"/>
    <dgm:cxn modelId="{016EB163-173A-4B5D-9DCD-70058671B10B}" srcId="{9B39D240-03BA-4EE6-BA28-721F5AAB722C}" destId="{8D544633-7AF8-41F3-BF25-68A85C34D27A}" srcOrd="2" destOrd="0" parTransId="{BCDE0C5E-220E-4AAD-A7DD-533C95E3223F}" sibTransId="{3B15EACF-BEBD-4743-906B-4B83A6DCB344}"/>
    <dgm:cxn modelId="{F6D59F6F-1E99-4C4A-9D9E-11FC1A57B458}" type="presOf" srcId="{54B4C898-63F6-4BEC-BA46-ED9F01E03E06}" destId="{BDCCDFC8-83AD-4895-91D8-E863EEB0F807}" srcOrd="0" destOrd="0" presId="urn:microsoft.com/office/officeart/2018/2/layout/IconVerticalSolidList"/>
    <dgm:cxn modelId="{092ED275-7222-49A5-AB4C-CF36BA4C4873}" srcId="{9B39D240-03BA-4EE6-BA28-721F5AAB722C}" destId="{2530CED5-489B-48A7-AEFF-D7CBF89CEF03}" srcOrd="0" destOrd="0" parTransId="{F85599A0-5931-412F-B3EF-A464D6AEBD68}" sibTransId="{869C59AA-FC2C-4455-9346-75311B599AB7}"/>
    <dgm:cxn modelId="{FC331BC7-8530-4F77-9FE2-79D12BD472DC}" type="presOf" srcId="{8D544633-7AF8-41F3-BF25-68A85C34D27A}" destId="{B7966650-39EC-45A8-8E0E-96FF525AB17B}" srcOrd="0" destOrd="0" presId="urn:microsoft.com/office/officeart/2018/2/layout/IconVerticalSolidList"/>
    <dgm:cxn modelId="{D24A69C7-88DA-4304-BEA4-36B94759458B}" srcId="{9B39D240-03BA-4EE6-BA28-721F5AAB722C}" destId="{54B4C898-63F6-4BEC-BA46-ED9F01E03E06}" srcOrd="1" destOrd="0" parTransId="{E5E690BB-4D32-4351-9B02-DC733F45B61A}" sibTransId="{63FD5E09-32E1-454C-B183-A042E72721E6}"/>
    <dgm:cxn modelId="{387716D1-FA3E-4BE8-B213-4D0AC443D46D}" srcId="{9B39D240-03BA-4EE6-BA28-721F5AAB722C}" destId="{DF5716A0-DB7C-4393-999C-12319E2D4947}" srcOrd="3" destOrd="0" parTransId="{4E930C52-AE7F-4309-AA78-E8CD1B75B14F}" sibTransId="{F8E7884E-AB97-4FC1-9A67-F22923205AA3}"/>
    <dgm:cxn modelId="{9236D9BD-4F14-452B-A95F-DCF5D13C2304}" type="presParOf" srcId="{4CC56542-53E0-478B-B128-F14E9A99322E}" destId="{8AB8E836-AF8C-45F6-B497-523A51448836}" srcOrd="0" destOrd="0" presId="urn:microsoft.com/office/officeart/2018/2/layout/IconVerticalSolidList"/>
    <dgm:cxn modelId="{3D1D58E0-C4E1-48D9-A40B-7EE5D5DBDB0F}" type="presParOf" srcId="{8AB8E836-AF8C-45F6-B497-523A51448836}" destId="{98A533FA-A55E-4D34-84F3-9E9CA1416AC3}" srcOrd="0" destOrd="0" presId="urn:microsoft.com/office/officeart/2018/2/layout/IconVerticalSolidList"/>
    <dgm:cxn modelId="{E9C7009F-B4FB-4B2A-93A6-D5A3B93FC681}" type="presParOf" srcId="{8AB8E836-AF8C-45F6-B497-523A51448836}" destId="{2BADE6FD-5F30-425E-9024-4646181CCDF6}" srcOrd="1" destOrd="0" presId="urn:microsoft.com/office/officeart/2018/2/layout/IconVerticalSolidList"/>
    <dgm:cxn modelId="{694371EE-7A30-4D54-B61F-063FD946E85A}" type="presParOf" srcId="{8AB8E836-AF8C-45F6-B497-523A51448836}" destId="{B233A1EB-A66D-4481-BE58-0E129D3AA739}" srcOrd="2" destOrd="0" presId="urn:microsoft.com/office/officeart/2018/2/layout/IconVerticalSolidList"/>
    <dgm:cxn modelId="{3C85DB68-600C-4699-9C24-1EA04352EADF}" type="presParOf" srcId="{8AB8E836-AF8C-45F6-B497-523A51448836}" destId="{21D44FA5-5637-4BAB-99FF-E9336CCFCAF7}" srcOrd="3" destOrd="0" presId="urn:microsoft.com/office/officeart/2018/2/layout/IconVerticalSolidList"/>
    <dgm:cxn modelId="{40C2D7B0-CCCE-4F1F-85B2-1BF3F885AD76}" type="presParOf" srcId="{4CC56542-53E0-478B-B128-F14E9A99322E}" destId="{01B6D1DB-6409-4843-9FEB-1E50ED6CF4B9}" srcOrd="1" destOrd="0" presId="urn:microsoft.com/office/officeart/2018/2/layout/IconVerticalSolidList"/>
    <dgm:cxn modelId="{92C6761D-048C-47D2-B46F-AE44C6B5C009}" type="presParOf" srcId="{4CC56542-53E0-478B-B128-F14E9A99322E}" destId="{D791B398-B02C-45A6-AA8E-5548393B2D1F}" srcOrd="2" destOrd="0" presId="urn:microsoft.com/office/officeart/2018/2/layout/IconVerticalSolidList"/>
    <dgm:cxn modelId="{C1B9224D-5342-4E93-BB91-5B18F29608E5}" type="presParOf" srcId="{D791B398-B02C-45A6-AA8E-5548393B2D1F}" destId="{165D3A1F-7F38-4C63-8449-6CD09E81DB6F}" srcOrd="0" destOrd="0" presId="urn:microsoft.com/office/officeart/2018/2/layout/IconVerticalSolidList"/>
    <dgm:cxn modelId="{A59AF2E0-0E9F-4319-8053-4054818691C2}" type="presParOf" srcId="{D791B398-B02C-45A6-AA8E-5548393B2D1F}" destId="{5F12285D-3240-4916-92DF-2299A5CF51C8}" srcOrd="1" destOrd="0" presId="urn:microsoft.com/office/officeart/2018/2/layout/IconVerticalSolidList"/>
    <dgm:cxn modelId="{27060933-E56C-4C9B-887B-CFD0D0D9C085}" type="presParOf" srcId="{D791B398-B02C-45A6-AA8E-5548393B2D1F}" destId="{37C6B22A-3E2B-4E7F-A667-F3EEC8CDE3C1}" srcOrd="2" destOrd="0" presId="urn:microsoft.com/office/officeart/2018/2/layout/IconVerticalSolidList"/>
    <dgm:cxn modelId="{633D556C-62A2-4E77-81FE-1D167D04DB9B}" type="presParOf" srcId="{D791B398-B02C-45A6-AA8E-5548393B2D1F}" destId="{BDCCDFC8-83AD-4895-91D8-E863EEB0F807}" srcOrd="3" destOrd="0" presId="urn:microsoft.com/office/officeart/2018/2/layout/IconVerticalSolidList"/>
    <dgm:cxn modelId="{EA097242-B69E-40AE-B92D-92204FA29C98}" type="presParOf" srcId="{4CC56542-53E0-478B-B128-F14E9A99322E}" destId="{F4613689-488D-4358-9F65-D5D2B0D8A075}" srcOrd="3" destOrd="0" presId="urn:microsoft.com/office/officeart/2018/2/layout/IconVerticalSolidList"/>
    <dgm:cxn modelId="{4101FBFD-52B5-4049-BF77-EAFA8F6C29F7}" type="presParOf" srcId="{4CC56542-53E0-478B-B128-F14E9A99322E}" destId="{AB9742BF-0020-49EE-8BC2-119C6915A9A7}" srcOrd="4" destOrd="0" presId="urn:microsoft.com/office/officeart/2018/2/layout/IconVerticalSolidList"/>
    <dgm:cxn modelId="{A06DFCC4-EF10-426F-9CCF-D6C7E6E23B2B}" type="presParOf" srcId="{AB9742BF-0020-49EE-8BC2-119C6915A9A7}" destId="{530236DB-27E6-49AB-B6EB-EA0F89F788A3}" srcOrd="0" destOrd="0" presId="urn:microsoft.com/office/officeart/2018/2/layout/IconVerticalSolidList"/>
    <dgm:cxn modelId="{4C4E2289-A383-49F5-9021-72D493666FA2}" type="presParOf" srcId="{AB9742BF-0020-49EE-8BC2-119C6915A9A7}" destId="{538DD59C-71B6-47AF-B800-06A9D4932B7F}" srcOrd="1" destOrd="0" presId="urn:microsoft.com/office/officeart/2018/2/layout/IconVerticalSolidList"/>
    <dgm:cxn modelId="{F8A84577-E96D-4C58-96B4-51516DC3ED77}" type="presParOf" srcId="{AB9742BF-0020-49EE-8BC2-119C6915A9A7}" destId="{D0197B55-2F99-4D64-B9ED-3DE5BC736C47}" srcOrd="2" destOrd="0" presId="urn:microsoft.com/office/officeart/2018/2/layout/IconVerticalSolidList"/>
    <dgm:cxn modelId="{0DC25447-1862-43AD-A3C1-55F215A145DD}" type="presParOf" srcId="{AB9742BF-0020-49EE-8BC2-119C6915A9A7}" destId="{B7966650-39EC-45A8-8E0E-96FF525AB17B}" srcOrd="3" destOrd="0" presId="urn:microsoft.com/office/officeart/2018/2/layout/IconVerticalSolidList"/>
    <dgm:cxn modelId="{E61CAE34-DB2C-4B04-8C8D-C77DD79006F9}" type="presParOf" srcId="{4CC56542-53E0-478B-B128-F14E9A99322E}" destId="{AB9D38A5-AEB6-4615-A225-F54E6477EF31}" srcOrd="5" destOrd="0" presId="urn:microsoft.com/office/officeart/2018/2/layout/IconVerticalSolidList"/>
    <dgm:cxn modelId="{6689B2EE-C328-42CA-A1CA-EA4EB853E9BE}" type="presParOf" srcId="{4CC56542-53E0-478B-B128-F14E9A99322E}" destId="{A2774F4A-D925-459A-B060-8B89F5E96BFF}" srcOrd="6" destOrd="0" presId="urn:microsoft.com/office/officeart/2018/2/layout/IconVerticalSolidList"/>
    <dgm:cxn modelId="{5666E961-ADEC-4255-B038-DDDCC3E2918C}" type="presParOf" srcId="{A2774F4A-D925-459A-B060-8B89F5E96BFF}" destId="{CA781549-06C3-4A0F-81C6-0E249E95E634}" srcOrd="0" destOrd="0" presId="urn:microsoft.com/office/officeart/2018/2/layout/IconVerticalSolidList"/>
    <dgm:cxn modelId="{EA4947F8-067B-4460-840F-3B46FC435B3E}" type="presParOf" srcId="{A2774F4A-D925-459A-B060-8B89F5E96BFF}" destId="{D506AA84-608D-4D87-AD0C-98A1FCD0E17F}" srcOrd="1" destOrd="0" presId="urn:microsoft.com/office/officeart/2018/2/layout/IconVerticalSolidList"/>
    <dgm:cxn modelId="{48AC64F7-D364-443C-B363-770AEC97923C}" type="presParOf" srcId="{A2774F4A-D925-459A-B060-8B89F5E96BFF}" destId="{E1041474-A643-449A-90F4-844BB92AC2D9}" srcOrd="2" destOrd="0" presId="urn:microsoft.com/office/officeart/2018/2/layout/IconVerticalSolidList"/>
    <dgm:cxn modelId="{4B65C156-FA98-475D-BA64-293E462C17C3}" type="presParOf" srcId="{A2774F4A-D925-459A-B060-8B89F5E96BFF}" destId="{928D5F5B-605E-4335-A69C-553A654CA405}"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F391A37-ABF3-4C92-9546-D0AEFA4CDDE7}">
      <dsp:nvSpPr>
        <dsp:cNvPr id="0" name=""/>
        <dsp:cNvSpPr/>
      </dsp:nvSpPr>
      <dsp:spPr>
        <a:xfrm>
          <a:off x="992087" y="131248"/>
          <a:ext cx="605917" cy="605917"/>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5EE6DC9C-33C1-4643-8519-09E939D6BE9D}">
      <dsp:nvSpPr>
        <dsp:cNvPr id="0" name=""/>
        <dsp:cNvSpPr/>
      </dsp:nvSpPr>
      <dsp:spPr>
        <a:xfrm>
          <a:off x="621804" y="951077"/>
          <a:ext cx="1346484" cy="6059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pPr>
          <a:r>
            <a:rPr lang="en-GB" sz="1100" kern="1200"/>
            <a:t>The six factors of the PESTLE analysis will be conducted to understand the contribution to the problem of staff absenteeism</a:t>
          </a:r>
          <a:endParaRPr lang="en-US" sz="1100" kern="1200"/>
        </a:p>
      </dsp:txBody>
      <dsp:txXfrm>
        <a:off x="621804" y="951077"/>
        <a:ext cx="1346484" cy="605917"/>
      </dsp:txXfrm>
    </dsp:sp>
    <dsp:sp modelId="{17894EF9-56C3-4770-9756-623696F836BA}">
      <dsp:nvSpPr>
        <dsp:cNvPr id="0" name=""/>
        <dsp:cNvSpPr/>
      </dsp:nvSpPr>
      <dsp:spPr>
        <a:xfrm>
          <a:off x="2574206" y="131248"/>
          <a:ext cx="605917" cy="605917"/>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457A4388-BE19-48BF-8156-43C706C3BF71}">
      <dsp:nvSpPr>
        <dsp:cNvPr id="0" name=""/>
        <dsp:cNvSpPr/>
      </dsp:nvSpPr>
      <dsp:spPr>
        <a:xfrm>
          <a:off x="2203923" y="951077"/>
          <a:ext cx="1346484" cy="6059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pPr>
          <a:r>
            <a:rPr lang="en-GB" sz="1100" kern="1200"/>
            <a:t>By analysing all the external factors, the cause of the problem of absenteeism of the staff members can be identified.</a:t>
          </a:r>
          <a:endParaRPr lang="en-US" sz="1100" kern="1200"/>
        </a:p>
      </dsp:txBody>
      <dsp:txXfrm>
        <a:off x="2203923" y="951077"/>
        <a:ext cx="1346484" cy="605917"/>
      </dsp:txXfrm>
    </dsp:sp>
    <dsp:sp modelId="{611A973B-6FA2-41AE-8589-685367CECA7E}">
      <dsp:nvSpPr>
        <dsp:cNvPr id="0" name=""/>
        <dsp:cNvSpPr/>
      </dsp:nvSpPr>
      <dsp:spPr>
        <a:xfrm>
          <a:off x="1783147" y="1893617"/>
          <a:ext cx="605917" cy="605917"/>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ED342731-65B3-4BB3-9971-93EF221A221B}">
      <dsp:nvSpPr>
        <dsp:cNvPr id="0" name=""/>
        <dsp:cNvSpPr/>
      </dsp:nvSpPr>
      <dsp:spPr>
        <a:xfrm>
          <a:off x="1412863" y="2713446"/>
          <a:ext cx="1346484" cy="6059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pPr>
          <a:r>
            <a:rPr lang="en-GB" sz="1100" kern="1200"/>
            <a:t>It helps in understanding the external influences on the hospital trust.</a:t>
          </a:r>
          <a:endParaRPr lang="en-US" sz="1100" kern="1200"/>
        </a:p>
      </dsp:txBody>
      <dsp:txXfrm>
        <a:off x="1412863" y="2713446"/>
        <a:ext cx="1346484" cy="60591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8A533FA-A55E-4D34-84F3-9E9CA1416AC3}">
      <dsp:nvSpPr>
        <dsp:cNvPr id="0" name=""/>
        <dsp:cNvSpPr/>
      </dsp:nvSpPr>
      <dsp:spPr>
        <a:xfrm>
          <a:off x="0" y="1924"/>
          <a:ext cx="5913437" cy="975418"/>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BADE6FD-5F30-425E-9024-4646181CCDF6}">
      <dsp:nvSpPr>
        <dsp:cNvPr id="0" name=""/>
        <dsp:cNvSpPr/>
      </dsp:nvSpPr>
      <dsp:spPr>
        <a:xfrm>
          <a:off x="295064" y="221393"/>
          <a:ext cx="536480" cy="53648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21D44FA5-5637-4BAB-99FF-E9336CCFCAF7}">
      <dsp:nvSpPr>
        <dsp:cNvPr id="0" name=""/>
        <dsp:cNvSpPr/>
      </dsp:nvSpPr>
      <dsp:spPr>
        <a:xfrm>
          <a:off x="1126608" y="1924"/>
          <a:ext cx="4786828" cy="9754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3232" tIns="103232" rIns="103232" bIns="103232" numCol="1" spcCol="1270" anchor="ctr" anchorCtr="0">
          <a:noAutofit/>
        </a:bodyPr>
        <a:lstStyle/>
        <a:p>
          <a:pPr marL="0" lvl="0" indent="0" algn="l" defTabSz="977900">
            <a:lnSpc>
              <a:spcPct val="90000"/>
            </a:lnSpc>
            <a:spcBef>
              <a:spcPct val="0"/>
            </a:spcBef>
            <a:spcAft>
              <a:spcPct val="35000"/>
            </a:spcAft>
            <a:buNone/>
          </a:pPr>
          <a:r>
            <a:rPr lang="en-GB" sz="2200" kern="1200"/>
            <a:t>It is an effective tool use for identifying all the possible causes to the problem.</a:t>
          </a:r>
          <a:endParaRPr lang="en-US" sz="2200" kern="1200"/>
        </a:p>
      </dsp:txBody>
      <dsp:txXfrm>
        <a:off x="1126608" y="1924"/>
        <a:ext cx="4786828" cy="975418"/>
      </dsp:txXfrm>
    </dsp:sp>
    <dsp:sp modelId="{165D3A1F-7F38-4C63-8449-6CD09E81DB6F}">
      <dsp:nvSpPr>
        <dsp:cNvPr id="0" name=""/>
        <dsp:cNvSpPr/>
      </dsp:nvSpPr>
      <dsp:spPr>
        <a:xfrm>
          <a:off x="0" y="1221197"/>
          <a:ext cx="5913437" cy="975418"/>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F12285D-3240-4916-92DF-2299A5CF51C8}">
      <dsp:nvSpPr>
        <dsp:cNvPr id="0" name=""/>
        <dsp:cNvSpPr/>
      </dsp:nvSpPr>
      <dsp:spPr>
        <a:xfrm>
          <a:off x="295064" y="1440667"/>
          <a:ext cx="536480" cy="53648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BDCCDFC8-83AD-4895-91D8-E863EEB0F807}">
      <dsp:nvSpPr>
        <dsp:cNvPr id="0" name=""/>
        <dsp:cNvSpPr/>
      </dsp:nvSpPr>
      <dsp:spPr>
        <a:xfrm>
          <a:off x="1126608" y="1221197"/>
          <a:ext cx="4786828" cy="9754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3232" tIns="103232" rIns="103232" bIns="103232" numCol="1" spcCol="1270" anchor="ctr" anchorCtr="0">
          <a:noAutofit/>
        </a:bodyPr>
        <a:lstStyle/>
        <a:p>
          <a:pPr marL="0" lvl="0" indent="0" algn="l" defTabSz="977900">
            <a:lnSpc>
              <a:spcPct val="90000"/>
            </a:lnSpc>
            <a:spcBef>
              <a:spcPct val="0"/>
            </a:spcBef>
            <a:spcAft>
              <a:spcPct val="35000"/>
            </a:spcAft>
            <a:buNone/>
          </a:pPr>
          <a:r>
            <a:rPr lang="en-GB" sz="2200" kern="1200"/>
            <a:t>It helps in fixing and finding the main cause to the problem</a:t>
          </a:r>
          <a:endParaRPr lang="en-US" sz="2200" kern="1200"/>
        </a:p>
      </dsp:txBody>
      <dsp:txXfrm>
        <a:off x="1126608" y="1221197"/>
        <a:ext cx="4786828" cy="975418"/>
      </dsp:txXfrm>
    </dsp:sp>
    <dsp:sp modelId="{530236DB-27E6-49AB-B6EB-EA0F89F788A3}">
      <dsp:nvSpPr>
        <dsp:cNvPr id="0" name=""/>
        <dsp:cNvSpPr/>
      </dsp:nvSpPr>
      <dsp:spPr>
        <a:xfrm>
          <a:off x="0" y="2440471"/>
          <a:ext cx="5913437" cy="975418"/>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38DD59C-71B6-47AF-B800-06A9D4932B7F}">
      <dsp:nvSpPr>
        <dsp:cNvPr id="0" name=""/>
        <dsp:cNvSpPr/>
      </dsp:nvSpPr>
      <dsp:spPr>
        <a:xfrm>
          <a:off x="295064" y="2659940"/>
          <a:ext cx="536480" cy="536480"/>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B7966650-39EC-45A8-8E0E-96FF525AB17B}">
      <dsp:nvSpPr>
        <dsp:cNvPr id="0" name=""/>
        <dsp:cNvSpPr/>
      </dsp:nvSpPr>
      <dsp:spPr>
        <a:xfrm>
          <a:off x="1126608" y="2440471"/>
          <a:ext cx="4786828" cy="9754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3232" tIns="103232" rIns="103232" bIns="103232" numCol="1" spcCol="1270" anchor="ctr" anchorCtr="0">
          <a:noAutofit/>
        </a:bodyPr>
        <a:lstStyle/>
        <a:p>
          <a:pPr marL="0" lvl="0" indent="0" algn="l" defTabSz="977900">
            <a:lnSpc>
              <a:spcPct val="90000"/>
            </a:lnSpc>
            <a:spcBef>
              <a:spcPct val="0"/>
            </a:spcBef>
            <a:spcAft>
              <a:spcPct val="35000"/>
            </a:spcAft>
            <a:buNone/>
          </a:pPr>
          <a:r>
            <a:rPr lang="en-GB" sz="2200" kern="1200"/>
            <a:t>It is done by brainstorming and using various tools.</a:t>
          </a:r>
          <a:endParaRPr lang="en-US" sz="2200" kern="1200"/>
        </a:p>
      </dsp:txBody>
      <dsp:txXfrm>
        <a:off x="1126608" y="2440471"/>
        <a:ext cx="4786828" cy="975418"/>
      </dsp:txXfrm>
    </dsp:sp>
    <dsp:sp modelId="{CA781549-06C3-4A0F-81C6-0E249E95E634}">
      <dsp:nvSpPr>
        <dsp:cNvPr id="0" name=""/>
        <dsp:cNvSpPr/>
      </dsp:nvSpPr>
      <dsp:spPr>
        <a:xfrm>
          <a:off x="0" y="3659744"/>
          <a:ext cx="5913437" cy="975418"/>
        </a:xfrm>
        <a:prstGeom prst="roundRect">
          <a:avLst>
            <a:gd name="adj" fmla="val 1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506AA84-608D-4D87-AD0C-98A1FCD0E17F}">
      <dsp:nvSpPr>
        <dsp:cNvPr id="0" name=""/>
        <dsp:cNvSpPr/>
      </dsp:nvSpPr>
      <dsp:spPr>
        <a:xfrm>
          <a:off x="295064" y="3879213"/>
          <a:ext cx="536480" cy="536480"/>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928D5F5B-605E-4335-A69C-553A654CA405}">
      <dsp:nvSpPr>
        <dsp:cNvPr id="0" name=""/>
        <dsp:cNvSpPr/>
      </dsp:nvSpPr>
      <dsp:spPr>
        <a:xfrm>
          <a:off x="1126608" y="3659744"/>
          <a:ext cx="4786828" cy="9754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3232" tIns="103232" rIns="103232" bIns="103232" numCol="1" spcCol="1270" anchor="ctr" anchorCtr="0">
          <a:noAutofit/>
        </a:bodyPr>
        <a:lstStyle/>
        <a:p>
          <a:pPr marL="0" lvl="0" indent="0" algn="l" defTabSz="977900">
            <a:lnSpc>
              <a:spcPct val="90000"/>
            </a:lnSpc>
            <a:spcBef>
              <a:spcPct val="0"/>
            </a:spcBef>
            <a:spcAft>
              <a:spcPct val="35000"/>
            </a:spcAft>
            <a:buNone/>
          </a:pPr>
          <a:r>
            <a:rPr lang="en-GB" sz="2200" kern="1200"/>
            <a:t>Here fishbone analysis tool is used for identifying the cause of the problem.</a:t>
          </a:r>
          <a:endParaRPr lang="en-US" sz="2200" kern="1200"/>
        </a:p>
      </dsp:txBody>
      <dsp:txXfrm>
        <a:off x="1126608" y="3659744"/>
        <a:ext cx="4786828" cy="975418"/>
      </dsp:txXfrm>
    </dsp:sp>
  </dsp:spTree>
</dsp:drawing>
</file>

<file path=ppt/diagrams/layout1.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layout2.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17779" y="802298"/>
            <a:ext cx="8637073" cy="2541431"/>
          </a:xfrm>
        </p:spPr>
        <p:txBody>
          <a:bodyPr bIns="0" anchor="b">
            <a:normAutofit/>
          </a:bodyPr>
          <a:lstStyle>
            <a:lvl1pPr algn="l">
              <a:defRPr sz="6600"/>
            </a:lvl1pPr>
          </a:lstStyle>
          <a:p>
            <a:r>
              <a:rPr lang="en-US"/>
              <a:t>Click to edit Master title style</a:t>
            </a:r>
            <a:endParaRPr lang="en-US" dirty="0"/>
          </a:p>
        </p:txBody>
      </p:sp>
      <p:sp>
        <p:nvSpPr>
          <p:cNvPr id="3" name="Subtitle 2"/>
          <p:cNvSpPr>
            <a:spLocks noGrp="1"/>
          </p:cNvSpPr>
          <p:nvPr>
            <p:ph type="subTitle" idx="1"/>
          </p:nvPr>
        </p:nvSpPr>
        <p:spPr>
          <a:xfrm>
            <a:off x="2417780" y="3531204"/>
            <a:ext cx="8637072" cy="977621"/>
          </a:xfrm>
        </p:spPr>
        <p:txBody>
          <a:bodyPr tIns="91440" bIns="91440">
            <a:normAutofit/>
          </a:bodyPr>
          <a:lstStyle>
            <a:lvl1pPr marL="0" indent="0" algn="l">
              <a:buNone/>
              <a:defRPr sz="1800" b="0" cap="all" baseline="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3D611104-8113-4593-8FD6-61A4D5290F9C}" type="datetimeFigureOut">
              <a:rPr lang="en-GB" smtClean="0"/>
              <a:t>10/04/2022</a:t>
            </a:fld>
            <a:endParaRPr lang="en-GB"/>
          </a:p>
        </p:txBody>
      </p:sp>
      <p:sp>
        <p:nvSpPr>
          <p:cNvPr id="5" name="Footer Placeholder 4"/>
          <p:cNvSpPr>
            <a:spLocks noGrp="1"/>
          </p:cNvSpPr>
          <p:nvPr>
            <p:ph type="ftr" sz="quarter" idx="11"/>
          </p:nvPr>
        </p:nvSpPr>
        <p:spPr>
          <a:xfrm>
            <a:off x="2416500" y="329307"/>
            <a:ext cx="4973915" cy="309201"/>
          </a:xfrm>
        </p:spPr>
        <p:txBody>
          <a:bodyPr/>
          <a:lstStyle/>
          <a:p>
            <a:endParaRPr lang="en-GB"/>
          </a:p>
        </p:txBody>
      </p:sp>
      <p:sp>
        <p:nvSpPr>
          <p:cNvPr id="6" name="Slide Number Placeholder 5"/>
          <p:cNvSpPr>
            <a:spLocks noGrp="1"/>
          </p:cNvSpPr>
          <p:nvPr>
            <p:ph type="sldNum" sz="quarter" idx="12"/>
          </p:nvPr>
        </p:nvSpPr>
        <p:spPr>
          <a:xfrm>
            <a:off x="1437664" y="798973"/>
            <a:ext cx="811019" cy="503578"/>
          </a:xfrm>
        </p:spPr>
        <p:txBody>
          <a:bodyPr/>
          <a:lstStyle/>
          <a:p>
            <a:fld id="{50F526BC-6E34-4B95-B45C-D3DD4713503B}" type="slidenum">
              <a:rPr lang="en-GB" smtClean="0"/>
              <a:t>‹#›</a:t>
            </a:fld>
            <a:endParaRPr lang="en-GB"/>
          </a:p>
        </p:txBody>
      </p:sp>
      <p:cxnSp>
        <p:nvCxnSpPr>
          <p:cNvPr id="15" name="Straight Connector 14"/>
          <p:cNvCxnSpPr/>
          <p:nvPr/>
        </p:nvCxnSpPr>
        <p:spPr>
          <a:xfrm>
            <a:off x="2417780" y="3528542"/>
            <a:ext cx="863707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40468262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D611104-8113-4593-8FD6-61A4D5290F9C}" type="datetimeFigureOut">
              <a:rPr lang="en-GB" smtClean="0"/>
              <a:t>10/04/2022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0F526BC-6E34-4B95-B45C-D3DD4713503B}" type="slidenum">
              <a:rPr lang="en-GB" smtClean="0"/>
              <a:t>‹#›</a:t>
            </a:fld>
            <a:endParaRPr lang="en-GB"/>
          </a:p>
        </p:txBody>
      </p:sp>
      <p:cxnSp>
        <p:nvCxnSpPr>
          <p:cNvPr id="33" name="Straight Connector 32"/>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63165644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54239" y="1756130"/>
            <a:ext cx="8643154" cy="1887950"/>
          </a:xfrm>
        </p:spPr>
        <p:txBody>
          <a:bodyPr anchor="b">
            <a:normAutofit/>
          </a:bodyPr>
          <a:lstStyle>
            <a:lvl1pPr algn="l">
              <a:defRPr sz="3600"/>
            </a:lvl1pPr>
          </a:lstStyle>
          <a:p>
            <a:r>
              <a:rPr lang="en-US"/>
              <a:t>Click to edit Master title style</a:t>
            </a:r>
            <a:endParaRPr lang="en-US" dirty="0"/>
          </a:p>
        </p:txBody>
      </p:sp>
      <p:sp>
        <p:nvSpPr>
          <p:cNvPr id="3" name="Text Placeholder 2"/>
          <p:cNvSpPr>
            <a:spLocks noGrp="1"/>
          </p:cNvSpPr>
          <p:nvPr>
            <p:ph type="body" idx="1"/>
          </p:nvPr>
        </p:nvSpPr>
        <p:spPr>
          <a:xfrm>
            <a:off x="1454239" y="3806195"/>
            <a:ext cx="8630446"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D611104-8113-4593-8FD6-61A4D5290F9C}" type="datetimeFigureOut">
              <a:rPr lang="en-GB" smtClean="0"/>
              <a:t>10/04/2022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0F526BC-6E34-4B95-B45C-D3DD4713503B}" type="slidenum">
              <a:rPr lang="en-GB" smtClean="0"/>
              <a:t>‹#›</a:t>
            </a:fld>
            <a:endParaRPr lang="en-GB"/>
          </a:p>
        </p:txBody>
      </p:sp>
      <p:cxnSp>
        <p:nvCxnSpPr>
          <p:cNvPr id="15" name="Straight Connector 14"/>
          <p:cNvCxnSpPr/>
          <p:nvPr/>
        </p:nvCxnSpPr>
        <p:spPr>
          <a:xfrm>
            <a:off x="1454239" y="3804985"/>
            <a:ext cx="8630446"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90648115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49217" y="804889"/>
            <a:ext cx="9605635" cy="1059305"/>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447331" y="2010878"/>
            <a:ext cx="4645152" cy="344859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13771" y="2017343"/>
            <a:ext cx="4645152" cy="3441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3D611104-8113-4593-8FD6-61A4D5290F9C}" type="datetimeFigureOut">
              <a:rPr lang="en-GB" smtClean="0"/>
              <a:t>10/04/2022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0F526BC-6E34-4B95-B45C-D3DD4713503B}" type="slidenum">
              <a:rPr lang="en-GB" smtClean="0"/>
              <a:t>‹#›</a:t>
            </a:fld>
            <a:endParaRPr lang="en-GB"/>
          </a:p>
        </p:txBody>
      </p:sp>
      <p:cxnSp>
        <p:nvCxnSpPr>
          <p:cNvPr id="35" name="Straight Connector 3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5089986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447191" y="804163"/>
            <a:ext cx="9607661" cy="1056319"/>
          </a:xfrm>
        </p:spPr>
        <p:txBody>
          <a:bodyPr/>
          <a:lstStyle/>
          <a:p>
            <a:r>
              <a:rPr lang="en-US"/>
              <a:t>Click to edit Master title style</a:t>
            </a:r>
            <a:endParaRPr lang="en-US" dirty="0"/>
          </a:p>
        </p:txBody>
      </p:sp>
      <p:sp>
        <p:nvSpPr>
          <p:cNvPr id="3" name="Text Placeholder 2"/>
          <p:cNvSpPr>
            <a:spLocks noGrp="1"/>
          </p:cNvSpPr>
          <p:nvPr>
            <p:ph type="body" idx="1"/>
          </p:nvPr>
        </p:nvSpPr>
        <p:spPr>
          <a:xfrm>
            <a:off x="1447191" y="2019549"/>
            <a:ext cx="4645152" cy="801943"/>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447191" y="2824269"/>
            <a:ext cx="4645152" cy="26444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12362" y="2023003"/>
            <a:ext cx="4645152" cy="802237"/>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412362" y="2821491"/>
            <a:ext cx="4645152" cy="263737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3D611104-8113-4593-8FD6-61A4D5290F9C}" type="datetimeFigureOut">
              <a:rPr lang="en-GB" smtClean="0"/>
              <a:t>10/04/2022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0F526BC-6E34-4B95-B45C-D3DD4713503B}" type="slidenum">
              <a:rPr lang="en-GB" smtClean="0"/>
              <a:t>‹#›</a:t>
            </a:fld>
            <a:endParaRPr lang="en-GB"/>
          </a:p>
        </p:txBody>
      </p:sp>
      <p:cxnSp>
        <p:nvCxnSpPr>
          <p:cNvPr id="29" name="Straight Connector 28"/>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16049833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3D611104-8113-4593-8FD6-61A4D5290F9C}" type="datetimeFigureOut">
              <a:rPr lang="en-GB" smtClean="0"/>
              <a:t>10/04/2022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0F526BC-6E34-4B95-B45C-D3DD4713503B}" type="slidenum">
              <a:rPr lang="en-GB" smtClean="0"/>
              <a:t>‹#›</a:t>
            </a:fld>
            <a:endParaRPr lang="en-GB"/>
          </a:p>
        </p:txBody>
      </p:sp>
      <p:cxnSp>
        <p:nvCxnSpPr>
          <p:cNvPr id="25" name="Straight Connector 2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405789275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D611104-8113-4593-8FD6-61A4D5290F9C}" type="datetimeFigureOut">
              <a:rPr lang="en-GB" smtClean="0"/>
              <a:t>10/04/2022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0F526BC-6E34-4B95-B45C-D3DD4713503B}" type="slidenum">
              <a:rPr lang="en-GB" smtClean="0"/>
              <a:t>‹#›</a:t>
            </a:fld>
            <a:endParaRPr lang="en-GB"/>
          </a:p>
        </p:txBody>
      </p:sp>
    </p:spTree>
    <p:extLst>
      <p:ext uri="{BB962C8B-B14F-4D97-AF65-F5344CB8AC3E}">
        <p14:creationId xmlns:p14="http://schemas.microsoft.com/office/powerpoint/2010/main" val="193308668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4671" y="798973"/>
            <a:ext cx="3273099" cy="2247117"/>
          </a:xfrm>
        </p:spPr>
        <p:txBody>
          <a:bodyPr anchor="b">
            <a:normAutofit/>
          </a:bodyPr>
          <a:lstStyle>
            <a:lvl1pPr algn="l">
              <a:defRPr sz="2400"/>
            </a:lvl1pPr>
          </a:lstStyle>
          <a:p>
            <a:r>
              <a:rPr lang="en-US"/>
              <a:t>Click to edit Master title style</a:t>
            </a:r>
            <a:endParaRPr lang="en-US" dirty="0"/>
          </a:p>
        </p:txBody>
      </p:sp>
      <p:sp>
        <p:nvSpPr>
          <p:cNvPr id="3" name="Content Placeholder 2"/>
          <p:cNvSpPr>
            <a:spLocks noGrp="1"/>
          </p:cNvSpPr>
          <p:nvPr>
            <p:ph idx="1"/>
          </p:nvPr>
        </p:nvSpPr>
        <p:spPr>
          <a:xfrm>
            <a:off x="5043714" y="798974"/>
            <a:ext cx="6012470" cy="4658826"/>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444671" y="3205491"/>
            <a:ext cx="3275013" cy="2248181"/>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3D611104-8113-4593-8FD6-61A4D5290F9C}" type="datetimeFigureOut">
              <a:rPr lang="en-GB" smtClean="0"/>
              <a:t>10/04/2022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0F526BC-6E34-4B95-B45C-D3DD4713503B}" type="slidenum">
              <a:rPr lang="en-GB" smtClean="0"/>
              <a:t>‹#›</a:t>
            </a:fld>
            <a:endParaRPr lang="en-GB"/>
          </a:p>
        </p:txBody>
      </p:sp>
      <p:cxnSp>
        <p:nvCxnSpPr>
          <p:cNvPr id="17" name="Straight Connector 16"/>
          <p:cNvCxnSpPr/>
          <p:nvPr/>
        </p:nvCxnSpPr>
        <p:spPr>
          <a:xfrm>
            <a:off x="1448280" y="3205491"/>
            <a:ext cx="3269490"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7481389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bwMode="black">
            <a:xfrm>
              <a:off x="7477387" y="482170"/>
              <a:ext cx="4074533" cy="5149101"/>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bwMode="blackWhite">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451206" y="1129513"/>
            <a:ext cx="5532328" cy="1830584"/>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450329" y="3145992"/>
            <a:ext cx="5524404" cy="2003742"/>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1447382" y="5469856"/>
            <a:ext cx="5527351" cy="320123"/>
          </a:xfrm>
        </p:spPr>
        <p:txBody>
          <a:bodyPr/>
          <a:lstStyle>
            <a:lvl1pPr algn="l">
              <a:defRPr/>
            </a:lvl1pPr>
          </a:lstStyle>
          <a:p>
            <a:fld id="{3D611104-8113-4593-8FD6-61A4D5290F9C}" type="datetimeFigureOut">
              <a:rPr lang="en-GB" smtClean="0"/>
              <a:t>10/04/2022</a:t>
            </a:fld>
            <a:endParaRPr lang="en-GB"/>
          </a:p>
        </p:txBody>
      </p:sp>
      <p:sp>
        <p:nvSpPr>
          <p:cNvPr id="6" name="Footer Placeholder 5"/>
          <p:cNvSpPr>
            <a:spLocks noGrp="1"/>
          </p:cNvSpPr>
          <p:nvPr>
            <p:ph type="ftr" sz="quarter" idx="11"/>
          </p:nvPr>
        </p:nvSpPr>
        <p:spPr>
          <a:xfrm>
            <a:off x="1447382" y="318640"/>
            <a:ext cx="5541004" cy="320931"/>
          </a:xfrm>
        </p:spPr>
        <p:txBody>
          <a:bodyPr/>
          <a:lstStyle/>
          <a:p>
            <a:endParaRPr lang="en-GB"/>
          </a:p>
        </p:txBody>
      </p:sp>
      <p:sp>
        <p:nvSpPr>
          <p:cNvPr id="7" name="Slide Number Placeholder 6"/>
          <p:cNvSpPr>
            <a:spLocks noGrp="1"/>
          </p:cNvSpPr>
          <p:nvPr>
            <p:ph type="sldNum" sz="quarter" idx="12"/>
          </p:nvPr>
        </p:nvSpPr>
        <p:spPr/>
        <p:txBody>
          <a:bodyPr/>
          <a:lstStyle/>
          <a:p>
            <a:fld id="{50F526BC-6E34-4B95-B45C-D3DD4713503B}" type="slidenum">
              <a:rPr lang="en-GB" smtClean="0"/>
              <a:t>‹#›</a:t>
            </a:fld>
            <a:endParaRPr lang="en-GB"/>
          </a:p>
        </p:txBody>
      </p:sp>
      <p:cxnSp>
        <p:nvCxnSpPr>
          <p:cNvPr id="31" name="Straight Connector 30"/>
          <p:cNvCxnSpPr/>
          <p:nvPr/>
        </p:nvCxnSpPr>
        <p:spPr>
          <a:xfrm>
            <a:off x="1447382" y="3143605"/>
            <a:ext cx="5527351"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7435030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D611104-8113-4593-8FD6-61A4D5290F9C}" type="datetimeFigureOut">
              <a:rPr lang="en-GB" smtClean="0"/>
              <a:t>10/04/2022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0F526BC-6E34-4B95-B45C-D3DD4713503B}" type="slidenum">
              <a:rPr lang="en-GB" smtClean="0"/>
              <a:t>‹#›</a:t>
            </a:fld>
            <a:endParaRPr lang="en-GB"/>
          </a:p>
        </p:txBody>
      </p:sp>
      <p:cxnSp>
        <p:nvCxnSpPr>
          <p:cNvPr id="26" name="Straight Connector 25"/>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7575477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39111" y="798973"/>
            <a:ext cx="1615742" cy="4659889"/>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444672" y="798973"/>
            <a:ext cx="7828830" cy="465988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D611104-8113-4593-8FD6-61A4D5290F9C}" type="datetimeFigureOut">
              <a:rPr lang="en-GB" smtClean="0"/>
              <a:t>10/04/2022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0F526BC-6E34-4B95-B45C-D3DD4713503B}" type="slidenum">
              <a:rPr lang="en-GB" smtClean="0"/>
              <a:t>‹#›</a:t>
            </a:fld>
            <a:endParaRPr lang="en-GB"/>
          </a:p>
        </p:txBody>
      </p:sp>
      <p:cxnSp>
        <p:nvCxnSpPr>
          <p:cNvPr id="15" name="Straight Connector 14"/>
          <p:cNvCxnSpPr/>
          <p:nvPr/>
        </p:nvCxnSpPr>
        <p:spPr>
          <a:xfrm>
            <a:off x="9439111" y="798973"/>
            <a:ext cx="0" cy="4659889"/>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2892605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8" name="Rectangle 7"/>
          <p:cNvSpPr/>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7" name="Picture 6"/>
          <p:cNvPicPr>
            <a:picLocks noChangeAspect="1"/>
          </p:cNvPicPr>
          <p:nvPr/>
        </p:nvPicPr>
        <p:blipFill rotWithShape="1">
          <a:blip r:embed="rId13">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sp>
        <p:nvSpPr>
          <p:cNvPr id="2" name="Title Placeholder 1"/>
          <p:cNvSpPr>
            <a:spLocks noGrp="1"/>
          </p:cNvSpPr>
          <p:nvPr>
            <p:ph type="title"/>
          </p:nvPr>
        </p:nvSpPr>
        <p:spPr>
          <a:xfrm>
            <a:off x="1451579" y="804519"/>
            <a:ext cx="9603275" cy="1049235"/>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451579" y="2015732"/>
            <a:ext cx="9603275" cy="345061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554138" y="330370"/>
            <a:ext cx="3500715"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3D611104-8113-4593-8FD6-61A4D5290F9C}" type="datetimeFigureOut">
              <a:rPr lang="en-GB" smtClean="0"/>
              <a:t>10/04/2022</a:t>
            </a:fld>
            <a:endParaRPr lang="en-GB"/>
          </a:p>
        </p:txBody>
      </p:sp>
      <p:sp>
        <p:nvSpPr>
          <p:cNvPr id="5" name="Footer Placeholder 4"/>
          <p:cNvSpPr>
            <a:spLocks noGrp="1"/>
          </p:cNvSpPr>
          <p:nvPr>
            <p:ph type="ftr" sz="quarter" idx="3"/>
          </p:nvPr>
        </p:nvSpPr>
        <p:spPr>
          <a:xfrm>
            <a:off x="1451579" y="329307"/>
            <a:ext cx="5938836"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0060" y="798973"/>
            <a:ext cx="811019" cy="503578"/>
          </a:xfrm>
          <a:prstGeom prst="rect">
            <a:avLst/>
          </a:prstGeom>
        </p:spPr>
        <p:txBody>
          <a:bodyPr vert="horz" lIns="91440" tIns="45720" rIns="91440" bIns="45720" rtlCol="0" anchor="t"/>
          <a:lstStyle>
            <a:lvl1pPr algn="r">
              <a:defRPr sz="2800">
                <a:solidFill>
                  <a:schemeClr val="accent1"/>
                </a:solidFill>
              </a:defRPr>
            </a:lvl1pPr>
          </a:lstStyle>
          <a:p>
            <a:fld id="{50F526BC-6E34-4B95-B45C-D3DD4713503B}" type="slidenum">
              <a:rPr lang="en-GB" smtClean="0"/>
              <a:t>‹#›</a:t>
            </a:fld>
            <a:endParaRPr lang="en-GB"/>
          </a:p>
        </p:txBody>
      </p:sp>
      <p:cxnSp>
        <p:nvCxnSpPr>
          <p:cNvPr id="10" name="Straight Connector 9"/>
          <p:cNvCxnSpPr/>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41824674"/>
      </p:ext>
    </p:extLst>
  </p:cSld>
  <p:clrMap bg1="lt1" tx1="dk1" bg2="lt2" tx2="dk2" accent1="accent1" accent2="accent2" accent3="accent3" accent4="accent4" accent5="accent5" accent6="accent6" hlink="hlink" folHlink="folHlink"/>
  <p:sldLayoutIdLst>
    <p:sldLayoutId id="2147483690" r:id="rId1"/>
    <p:sldLayoutId id="2147483691" r:id="rId2"/>
    <p:sldLayoutId id="2147483692" r:id="rId3"/>
    <p:sldLayoutId id="2147483693" r:id="rId4"/>
    <p:sldLayoutId id="2147483694" r:id="rId5"/>
    <p:sldLayoutId id="2147483695" r:id="rId6"/>
    <p:sldLayoutId id="2147483696" r:id="rId7"/>
    <p:sldLayoutId id="2147483697" r:id="rId8"/>
    <p:sldLayoutId id="2147483698" r:id="rId9"/>
    <p:sldLayoutId id="2147483699" r:id="rId10"/>
    <p:sldLayoutId id="2147483700" r:id="rId11"/>
  </p:sldLayoutIdLst>
  <p:txStyles>
    <p:title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www.peoplematters.in/article/culture/indian-employees-are-sceptical-of-taking-leave-ba-survey-17729" TargetMode="External"/><Relationship Id="rId2" Type="http://schemas.openxmlformats.org/officeDocument/2006/relationships/image" Target="../media/image2.jpg"/><Relationship Id="rId1" Type="http://schemas.openxmlformats.org/officeDocument/2006/relationships/slideLayout" Target="../slideLayouts/slideLayout2.xml"/><Relationship Id="rId4" Type="http://schemas.openxmlformats.org/officeDocument/2006/relationships/hyperlink" Target="https://creativecommons.org/licenses/by-nc-sa/3.0/" TargetMode="External"/></Relationships>
</file>

<file path=ppt/slides/_rels/slide3.xml.rels><?xml version="1.0" encoding="UTF-8" standalone="yes"?>
<Relationships xmlns="http://schemas.openxmlformats.org/package/2006/relationships"><Relationship Id="rId3" Type="http://schemas.openxmlformats.org/officeDocument/2006/relationships/hyperlink" Target="https://clamorworld.com/high-stress-jobs-may-lead-to-early-grave-study/" TargetMode="External"/><Relationship Id="rId2" Type="http://schemas.openxmlformats.org/officeDocument/2006/relationships/image" Target="../media/image3.jpg"/><Relationship Id="rId1" Type="http://schemas.openxmlformats.org/officeDocument/2006/relationships/slideLayout" Target="../slideLayouts/slideLayout2.xml"/><Relationship Id="rId5" Type="http://schemas.openxmlformats.org/officeDocument/2006/relationships/hyperlink" Target="https://creativecommons.org/licenses/by/3.0/" TargetMode="External"/><Relationship Id="rId4" Type="http://schemas.openxmlformats.org/officeDocument/2006/relationships/image" Target="../media/image1.jpg"/></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hyperlink" Target="http://www.marianoramosmejia.com.ar/analisis-pestel-en-que-consiste-como-hacerlo-y-plantillas/" TargetMode="External"/><Relationship Id="rId7" Type="http://schemas.openxmlformats.org/officeDocument/2006/relationships/diagramQuickStyle" Target="../diagrams/quickStyle1.xml"/><Relationship Id="rId2" Type="http://schemas.openxmlformats.org/officeDocument/2006/relationships/image" Target="../media/image6.jpg"/><Relationship Id="rId1" Type="http://schemas.openxmlformats.org/officeDocument/2006/relationships/slideLayout" Target="../slideLayouts/slideLayout2.xml"/><Relationship Id="rId6" Type="http://schemas.openxmlformats.org/officeDocument/2006/relationships/diagramLayout" Target="../diagrams/layout1.xml"/><Relationship Id="rId5" Type="http://schemas.openxmlformats.org/officeDocument/2006/relationships/diagramData" Target="../diagrams/data1.xml"/><Relationship Id="rId10" Type="http://schemas.openxmlformats.org/officeDocument/2006/relationships/hyperlink" Target="https://creativecommons.org/licenses/by-nc-nd/3.0/" TargetMode="External"/><Relationship Id="rId4" Type="http://schemas.openxmlformats.org/officeDocument/2006/relationships/image" Target="../media/image1.jpg"/><Relationship Id="rId9" Type="http://schemas.microsoft.com/office/2007/relationships/diagramDrawing" Target="../diagrams/drawing1.xml"/></Relationships>
</file>

<file path=ppt/slides/_rels/slide7.xml.rels><?xml version="1.0" encoding="UTF-8" standalone="yes"?>
<Relationships xmlns="http://schemas.openxmlformats.org/package/2006/relationships"><Relationship Id="rId3" Type="http://schemas.openxmlformats.org/officeDocument/2006/relationships/hyperlink" Target="https://sergiocaredda.eu/organisation/organisation-design/strategy-frameworks-the-theory-and-the-practice/" TargetMode="External"/><Relationship Id="rId2" Type="http://schemas.openxmlformats.org/officeDocument/2006/relationships/image" Target="../media/image13.png"/><Relationship Id="rId1" Type="http://schemas.openxmlformats.org/officeDocument/2006/relationships/slideLayout" Target="../slideLayouts/slideLayout2.xml"/><Relationship Id="rId4" Type="http://schemas.openxmlformats.org/officeDocument/2006/relationships/hyperlink" Target="https://creativecommons.org/licenses/by-sa/3.0/" TargetMode="Externa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1.jpg"/><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2024mc.blogspot.com/" TargetMode="External"/><Relationship Id="rId2" Type="http://schemas.openxmlformats.org/officeDocument/2006/relationships/image" Target="../media/image23.jpg"/><Relationship Id="rId1" Type="http://schemas.openxmlformats.org/officeDocument/2006/relationships/slideLayout" Target="../slideLayouts/slideLayout2.xml"/><Relationship Id="rId4" Type="http://schemas.openxmlformats.org/officeDocument/2006/relationships/hyperlink" Target="https://creativecommons.org/licenses/by-nc/3.0/" TargetMode="External"/></Relationships>
</file>

<file path=ppt/slides/_rels/slide11.xml.rels><?xml version="1.0" encoding="UTF-8" standalone="yes"?>
<Relationships xmlns="http://schemas.openxmlformats.org/package/2006/relationships"><Relationship Id="rId3" Type="http://schemas.openxmlformats.org/officeDocument/2006/relationships/hyperlink" Target="http://2012.igem.org/Team:Rutgers/ref" TargetMode="External"/><Relationship Id="rId2" Type="http://schemas.openxmlformats.org/officeDocument/2006/relationships/image" Target="../media/image24.png"/><Relationship Id="rId1" Type="http://schemas.openxmlformats.org/officeDocument/2006/relationships/slideLayout" Target="../slideLayouts/slideLayout2.xml"/><Relationship Id="rId4" Type="http://schemas.openxmlformats.org/officeDocument/2006/relationships/hyperlink" Target="https://creativecommons.org/licenses/by/3.0/" TargetMode="Externa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680C88-BEDE-4CCB-8964-FCF8C5C960F0}"/>
              </a:ext>
            </a:extLst>
          </p:cNvPr>
          <p:cNvSpPr>
            <a:spLocks noGrp="1"/>
          </p:cNvSpPr>
          <p:nvPr>
            <p:ph type="ctrTitle"/>
          </p:nvPr>
        </p:nvSpPr>
        <p:spPr>
          <a:xfrm>
            <a:off x="2417779" y="1722783"/>
            <a:ext cx="8637073" cy="1620946"/>
          </a:xfrm>
        </p:spPr>
        <p:txBody>
          <a:bodyPr>
            <a:normAutofit fontScale="90000"/>
          </a:bodyPr>
          <a:lstStyle/>
          <a:p>
            <a:r>
              <a:rPr lang="en-US" sz="3600" b="1" dirty="0"/>
              <a:t>BMSW 4004</a:t>
            </a:r>
            <a:br>
              <a:rPr lang="en-US" sz="3600" b="1" dirty="0"/>
            </a:br>
            <a:r>
              <a:rPr lang="en-US" sz="3600" b="1" dirty="0"/>
              <a:t>Problem Solving and Decision Making</a:t>
            </a:r>
            <a:br>
              <a:rPr lang="en-US" sz="3600" b="1" dirty="0"/>
            </a:br>
            <a:r>
              <a:rPr lang="en-US" sz="3600" b="1" dirty="0"/>
              <a:t>TASK 1</a:t>
            </a:r>
            <a:br>
              <a:rPr lang="en-US" dirty="0"/>
            </a:br>
            <a:endParaRPr lang="en-GB" dirty="0"/>
          </a:p>
        </p:txBody>
      </p:sp>
      <p:sp>
        <p:nvSpPr>
          <p:cNvPr id="3" name="Subtitle 2">
            <a:extLst>
              <a:ext uri="{FF2B5EF4-FFF2-40B4-BE49-F238E27FC236}">
                <a16:creationId xmlns:a16="http://schemas.microsoft.com/office/drawing/2014/main" id="{8B76190F-8F2E-428F-8AE1-CB5F0B53DA94}"/>
              </a:ext>
            </a:extLst>
          </p:cNvPr>
          <p:cNvSpPr>
            <a:spLocks noGrp="1"/>
          </p:cNvSpPr>
          <p:nvPr>
            <p:ph type="subTitle" idx="1"/>
          </p:nvPr>
        </p:nvSpPr>
        <p:spPr/>
        <p:txBody>
          <a:bodyPr/>
          <a:lstStyle/>
          <a:p>
            <a:r>
              <a:rPr lang="en-GB" dirty="0"/>
              <a:t>STUDENT NAME:  VIOLETA FLORICICA SALCA</a:t>
            </a:r>
          </a:p>
        </p:txBody>
      </p:sp>
    </p:spTree>
    <p:extLst>
      <p:ext uri="{BB962C8B-B14F-4D97-AF65-F5344CB8AC3E}">
        <p14:creationId xmlns:p14="http://schemas.microsoft.com/office/powerpoint/2010/main" val="121681077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6FC6A0-D14A-41DD-AC3A-EE8D4DF4AAFE}"/>
              </a:ext>
            </a:extLst>
          </p:cNvPr>
          <p:cNvSpPr>
            <a:spLocks noGrp="1"/>
          </p:cNvSpPr>
          <p:nvPr>
            <p:ph type="title"/>
          </p:nvPr>
        </p:nvSpPr>
        <p:spPr>
          <a:xfrm>
            <a:off x="1451579" y="804519"/>
            <a:ext cx="9603275" cy="1049235"/>
          </a:xfrm>
        </p:spPr>
        <p:txBody>
          <a:bodyPr>
            <a:normAutofit/>
          </a:bodyPr>
          <a:lstStyle/>
          <a:p>
            <a:r>
              <a:rPr lang="en-GB" b="1" dirty="0"/>
              <a:t>Problem recognised</a:t>
            </a:r>
          </a:p>
        </p:txBody>
      </p:sp>
      <p:sp>
        <p:nvSpPr>
          <p:cNvPr id="3" name="Content Placeholder 2">
            <a:extLst>
              <a:ext uri="{FF2B5EF4-FFF2-40B4-BE49-F238E27FC236}">
                <a16:creationId xmlns:a16="http://schemas.microsoft.com/office/drawing/2014/main" id="{3997A60D-8AE4-4097-A720-C00FEBF31A1F}"/>
              </a:ext>
            </a:extLst>
          </p:cNvPr>
          <p:cNvSpPr>
            <a:spLocks noGrp="1"/>
          </p:cNvSpPr>
          <p:nvPr>
            <p:ph idx="1"/>
          </p:nvPr>
        </p:nvSpPr>
        <p:spPr>
          <a:xfrm>
            <a:off x="1451579" y="2015734"/>
            <a:ext cx="4158849" cy="3450613"/>
          </a:xfrm>
        </p:spPr>
        <p:txBody>
          <a:bodyPr>
            <a:normAutofit/>
          </a:bodyPr>
          <a:lstStyle/>
          <a:p>
            <a:pPr>
              <a:lnSpc>
                <a:spcPct val="110000"/>
              </a:lnSpc>
            </a:pPr>
            <a:r>
              <a:rPr lang="en-GB" sz="1400"/>
              <a:t>The absenteeism of the staff is considered as a complex problem and it affects the business functioning and work activities within Mid Cheshire Hospitals NHS Foundation Trust (MCHT). </a:t>
            </a:r>
          </a:p>
          <a:p>
            <a:pPr>
              <a:lnSpc>
                <a:spcPct val="110000"/>
              </a:lnSpc>
            </a:pPr>
            <a:r>
              <a:rPr lang="en-GB" sz="1400"/>
              <a:t>The staff members are not going to </a:t>
            </a:r>
            <a:r>
              <a:rPr lang="en-GB" sz="1400">
                <a:effectLst/>
                <a:latin typeface="Arial" panose="020B0604020202020204" pitchFamily="34" charset="0"/>
                <a:ea typeface="Times New Roman" panose="02020603050405020304" pitchFamily="18" charset="0"/>
              </a:rPr>
              <a:t>Mid Cheshire Hospitals NHS Foundation Trust (MCHT)</a:t>
            </a:r>
            <a:r>
              <a:rPr lang="en-GB" sz="1400"/>
              <a:t> and their absence is costing the organisation more than £1 million each year and per percentage point and a high level of absenteeism of the staff members was also leading to poorer quality of service, because of the increase in the use of temporary and agency staff.</a:t>
            </a:r>
          </a:p>
        </p:txBody>
      </p:sp>
      <p:grpSp>
        <p:nvGrpSpPr>
          <p:cNvPr id="21" name="Group 10">
            <a:extLst>
              <a:ext uri="{FF2B5EF4-FFF2-40B4-BE49-F238E27FC236}">
                <a16:creationId xmlns:a16="http://schemas.microsoft.com/office/drawing/2014/main" id="{93401815-9C3D-43EE-B4E4-2504090CEF0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109823" y="2012810"/>
            <a:ext cx="4948659" cy="3453535"/>
            <a:chOff x="7807230" y="2012810"/>
            <a:chExt cx="3251252" cy="3459865"/>
          </a:xfrm>
        </p:grpSpPr>
        <p:sp>
          <p:nvSpPr>
            <p:cNvPr id="12" name="Rectangle 11">
              <a:extLst>
                <a:ext uri="{FF2B5EF4-FFF2-40B4-BE49-F238E27FC236}">
                  <a16:creationId xmlns:a16="http://schemas.microsoft.com/office/drawing/2014/main" id="{CDC52205-72B7-41BE-99DF-6B24F25ED6A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807230" y="2012810"/>
              <a:ext cx="3251252" cy="3459865"/>
            </a:xfrm>
            <a:prstGeom prst="rect">
              <a:avLst/>
            </a:prstGeom>
            <a:gradFill>
              <a:gsLst>
                <a:gs pos="0">
                  <a:srgbClr val="000001"/>
                </a:gs>
                <a:gs pos="100000">
                  <a:srgbClr val="191919"/>
                </a:gs>
              </a:gsLst>
            </a:gradFill>
            <a:ln w="76200" cmpd="sng">
              <a:noFill/>
              <a:miter lim="800000"/>
            </a:ln>
            <a:effectLst>
              <a:outerShdw blurRad="127000" dist="1905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2" name="Rectangle 12">
              <a:extLst>
                <a:ext uri="{FF2B5EF4-FFF2-40B4-BE49-F238E27FC236}">
                  <a16:creationId xmlns:a16="http://schemas.microsoft.com/office/drawing/2014/main" id="{298BFFC9-C8B3-41FE-B9CC-C492B079455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807231" y="2026142"/>
              <a:ext cx="3251250" cy="3440203"/>
            </a:xfrm>
            <a:prstGeom prst="rect">
              <a:avLst/>
            </a:prstGeom>
            <a:gradFill>
              <a:gsLst>
                <a:gs pos="0">
                  <a:srgbClr val="DADADA"/>
                </a:gs>
                <a:gs pos="100000">
                  <a:srgbClr val="FFFFFE"/>
                </a:gs>
              </a:gsLst>
              <a:lin ang="16200000" scaled="0"/>
            </a:gradFill>
            <a:ln w="762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w="38100" h="38100" prst="relaxedInset"/>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pic>
        <p:nvPicPr>
          <p:cNvPr id="5" name="Picture 4" descr="A yellow sign with black text&#10;&#10;Description automatically generated with low confidence">
            <a:extLst>
              <a:ext uri="{FF2B5EF4-FFF2-40B4-BE49-F238E27FC236}">
                <a16:creationId xmlns:a16="http://schemas.microsoft.com/office/drawing/2014/main" id="{BB2DCEC3-4B42-4FBE-9222-F5AC8956A7CB}"/>
              </a:ext>
            </a:extLst>
          </p:cNvPr>
          <p:cNvPicPr>
            <a:picLocks noChangeAspect="1"/>
          </p:cNvPicPr>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8125" r="8808"/>
          <a:stretch/>
        </p:blipFill>
        <p:spPr>
          <a:xfrm>
            <a:off x="6277257" y="2174242"/>
            <a:ext cx="4613872" cy="3124351"/>
          </a:xfrm>
          <a:prstGeom prst="rect">
            <a:avLst/>
          </a:prstGeom>
        </p:spPr>
      </p:pic>
      <p:sp>
        <p:nvSpPr>
          <p:cNvPr id="6" name="TextBox 5">
            <a:extLst>
              <a:ext uri="{FF2B5EF4-FFF2-40B4-BE49-F238E27FC236}">
                <a16:creationId xmlns:a16="http://schemas.microsoft.com/office/drawing/2014/main" id="{D420AA0D-5868-4BC1-B258-E0CC8ACED13D}"/>
              </a:ext>
            </a:extLst>
          </p:cNvPr>
          <p:cNvSpPr txBox="1"/>
          <p:nvPr/>
        </p:nvSpPr>
        <p:spPr>
          <a:xfrm>
            <a:off x="8306768" y="5098538"/>
            <a:ext cx="2584361" cy="200055"/>
          </a:xfrm>
          <a:prstGeom prst="rect">
            <a:avLst/>
          </a:prstGeom>
          <a:solidFill>
            <a:srgbClr val="000000"/>
          </a:solidFill>
        </p:spPr>
        <p:txBody>
          <a:bodyPr wrap="none" rtlCol="0">
            <a:spAutoFit/>
          </a:bodyPr>
          <a:lstStyle/>
          <a:p>
            <a:pPr algn="r">
              <a:spcAft>
                <a:spcPts val="600"/>
              </a:spcAft>
            </a:pPr>
            <a:r>
              <a:rPr lang="en-GB" sz="700">
                <a:solidFill>
                  <a:srgbClr val="FFFFFF"/>
                </a:solidFill>
                <a:hlinkClick r:id="rId3" tooltip="https://www.peoplematters.in/article/culture/indian-employees-are-sceptical-of-taking-leave-ba-survey-17729">
                  <a:extLst>
                    <a:ext uri="{A12FA001-AC4F-418D-AE19-62706E023703}">
                      <ahyp:hlinkClr xmlns:ahyp="http://schemas.microsoft.com/office/drawing/2018/hyperlinkcolor" val="tx"/>
                    </a:ext>
                  </a:extLst>
                </a:hlinkClick>
              </a:rPr>
              <a:t>This Photo</a:t>
            </a:r>
            <a:r>
              <a:rPr lang="en-GB" sz="700">
                <a:solidFill>
                  <a:srgbClr val="FFFFFF"/>
                </a:solidFill>
              </a:rPr>
              <a:t> by Unknown Author is licensed under </a:t>
            </a:r>
            <a:r>
              <a:rPr lang="en-GB" sz="700">
                <a:solidFill>
                  <a:srgbClr val="FFFFFF"/>
                </a:solidFill>
                <a:hlinkClick r:id="rId4" tooltip="https://creativecommons.org/licenses/by-nc-sa/3.0/">
                  <a:extLst>
                    <a:ext uri="{A12FA001-AC4F-418D-AE19-62706E023703}">
                      <ahyp:hlinkClr xmlns:ahyp="http://schemas.microsoft.com/office/drawing/2018/hyperlinkcolor" val="tx"/>
                    </a:ext>
                  </a:extLst>
                </a:hlinkClick>
              </a:rPr>
              <a:t>CC BY-SA-NC</a:t>
            </a:r>
            <a:endParaRPr lang="en-GB" sz="700">
              <a:solidFill>
                <a:srgbClr val="FFFFFF"/>
              </a:solidFill>
            </a:endParaRPr>
          </a:p>
        </p:txBody>
      </p:sp>
    </p:spTree>
    <p:extLst>
      <p:ext uri="{BB962C8B-B14F-4D97-AF65-F5344CB8AC3E}">
        <p14:creationId xmlns:p14="http://schemas.microsoft.com/office/powerpoint/2010/main" val="329716485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useBgFill="1">
        <p:nvSpPr>
          <p:cNvPr id="27" name="Rectangle 26">
            <a:extLst>
              <a:ext uri="{FF2B5EF4-FFF2-40B4-BE49-F238E27FC236}">
                <a16:creationId xmlns:a16="http://schemas.microsoft.com/office/drawing/2014/main" id="{45C76AC0-BB6B-419E-A327-AFA2975008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9" name="Straight Connector 28">
            <a:extLst>
              <a:ext uri="{FF2B5EF4-FFF2-40B4-BE49-F238E27FC236}">
                <a16:creationId xmlns:a16="http://schemas.microsoft.com/office/drawing/2014/main" id="{B3E0B6A3-E197-43D6-82D5-7455DAB1A74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579647" y="1847088"/>
            <a:ext cx="4158750"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le 1">
            <a:extLst>
              <a:ext uri="{FF2B5EF4-FFF2-40B4-BE49-F238E27FC236}">
                <a16:creationId xmlns:a16="http://schemas.microsoft.com/office/drawing/2014/main" id="{52F1119D-6EA3-48B5-A6F4-64435330A279}"/>
              </a:ext>
            </a:extLst>
          </p:cNvPr>
          <p:cNvSpPr>
            <a:spLocks noGrp="1"/>
          </p:cNvSpPr>
          <p:nvPr>
            <p:ph type="title"/>
          </p:nvPr>
        </p:nvSpPr>
        <p:spPr>
          <a:xfrm>
            <a:off x="6579648" y="804520"/>
            <a:ext cx="4158749" cy="1049235"/>
          </a:xfrm>
        </p:spPr>
        <p:txBody>
          <a:bodyPr>
            <a:normAutofit/>
          </a:bodyPr>
          <a:lstStyle/>
          <a:p>
            <a:r>
              <a:rPr lang="en-GB" dirty="0"/>
              <a:t>Definition of stress</a:t>
            </a:r>
          </a:p>
        </p:txBody>
      </p:sp>
      <p:sp>
        <p:nvSpPr>
          <p:cNvPr id="31" name="Rectangle 30">
            <a:extLst>
              <a:ext uri="{FF2B5EF4-FFF2-40B4-BE49-F238E27FC236}">
                <a16:creationId xmlns:a16="http://schemas.microsoft.com/office/drawing/2014/main" id="{8B0E4246-09B8-46D7-A0D2-4D264863AD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pic>
        <p:nvPicPr>
          <p:cNvPr id="11" name="Picture 10" descr="A picture containing person&#10;&#10;Description automatically generated">
            <a:extLst>
              <a:ext uri="{FF2B5EF4-FFF2-40B4-BE49-F238E27FC236}">
                <a16:creationId xmlns:a16="http://schemas.microsoft.com/office/drawing/2014/main" id="{A275E11C-89E0-4F8F-A4D1-96FA2AB20631}"/>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1130029" y="1610628"/>
            <a:ext cx="4960442" cy="3050671"/>
          </a:xfrm>
          <a:prstGeom prst="rect">
            <a:avLst/>
          </a:prstGeom>
        </p:spPr>
      </p:pic>
      <p:sp>
        <p:nvSpPr>
          <p:cNvPr id="3" name="Content Placeholder 2">
            <a:extLst>
              <a:ext uri="{FF2B5EF4-FFF2-40B4-BE49-F238E27FC236}">
                <a16:creationId xmlns:a16="http://schemas.microsoft.com/office/drawing/2014/main" id="{A846CBC2-53D0-45CA-A5F0-52C2D2767EA3}"/>
              </a:ext>
            </a:extLst>
          </p:cNvPr>
          <p:cNvSpPr>
            <a:spLocks noGrp="1"/>
          </p:cNvSpPr>
          <p:nvPr>
            <p:ph idx="1"/>
          </p:nvPr>
        </p:nvSpPr>
        <p:spPr>
          <a:xfrm>
            <a:off x="6579647" y="2015732"/>
            <a:ext cx="4158750" cy="3450613"/>
          </a:xfrm>
        </p:spPr>
        <p:txBody>
          <a:bodyPr>
            <a:normAutofit/>
          </a:bodyPr>
          <a:lstStyle/>
          <a:p>
            <a:pPr marL="0" indent="0" algn="just">
              <a:lnSpc>
                <a:spcPct val="110000"/>
              </a:lnSpc>
              <a:buNone/>
            </a:pPr>
            <a:r>
              <a:rPr lang="en-GB" sz="1400" dirty="0">
                <a:effectLst/>
                <a:latin typeface="Arial" panose="020B0604020202020204" pitchFamily="34" charset="0"/>
                <a:ea typeface="Calibri" panose="020F0502020204030204" pitchFamily="34" charset="0"/>
                <a:cs typeface="Mangal" panose="02040503050203030202" pitchFamily="18" charset="0"/>
              </a:rPr>
              <a:t>Over the years, several definitions of stress have appeared. Initially, it was conceptualized as such environmental pressure, later as internal tension. People's actions, particularly changes in behaviour, might show symptoms of stress. Extreme stress reactions might manifest as emotions (for example, anxiousness, melancholy, anger, exhaustion), behaviour (for example, becoming distant, angry, emotional, or uninspired), thoughts (for example, trouble concentrating and creative thinking) (Michie, 2002).</a:t>
            </a:r>
            <a:endParaRPr lang="en-GB" sz="1400" dirty="0">
              <a:effectLst/>
              <a:latin typeface="Times New Roman" panose="02020603050405020304" pitchFamily="18" charset="0"/>
              <a:ea typeface="Calibri" panose="020F0502020204030204" pitchFamily="34" charset="0"/>
              <a:cs typeface="Mangal" panose="02040503050203030202" pitchFamily="18" charset="0"/>
            </a:endParaRPr>
          </a:p>
          <a:p>
            <a:pPr marL="0" indent="0" algn="just">
              <a:lnSpc>
                <a:spcPct val="110000"/>
              </a:lnSpc>
              <a:buNone/>
            </a:pPr>
            <a:endParaRPr lang="en-GB" sz="1400" dirty="0"/>
          </a:p>
        </p:txBody>
      </p:sp>
      <p:pic>
        <p:nvPicPr>
          <p:cNvPr id="33" name="Picture 32">
            <a:extLst>
              <a:ext uri="{FF2B5EF4-FFF2-40B4-BE49-F238E27FC236}">
                <a16:creationId xmlns:a16="http://schemas.microsoft.com/office/drawing/2014/main" id="{F50C8D8D-B32F-4194-8321-164EC442750E}"/>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cxnSp>
        <p:nvCxnSpPr>
          <p:cNvPr id="35" name="Straight Connector 34">
            <a:extLst>
              <a:ext uri="{FF2B5EF4-FFF2-40B4-BE49-F238E27FC236}">
                <a16:creationId xmlns:a16="http://schemas.microsoft.com/office/drawing/2014/main" id="{5BD24D8B-8573-4260-B700-E860AD6D2A8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
        <p:nvSpPr>
          <p:cNvPr id="12" name="TextBox 11">
            <a:extLst>
              <a:ext uri="{FF2B5EF4-FFF2-40B4-BE49-F238E27FC236}">
                <a16:creationId xmlns:a16="http://schemas.microsoft.com/office/drawing/2014/main" id="{B6CDD90D-C3C9-49E7-B954-E9CED95A99C3}"/>
              </a:ext>
            </a:extLst>
          </p:cNvPr>
          <p:cNvSpPr txBox="1"/>
          <p:nvPr/>
        </p:nvSpPr>
        <p:spPr>
          <a:xfrm>
            <a:off x="3799459" y="4461244"/>
            <a:ext cx="2291012" cy="200055"/>
          </a:xfrm>
          <a:prstGeom prst="rect">
            <a:avLst/>
          </a:prstGeom>
          <a:solidFill>
            <a:srgbClr val="000000"/>
          </a:solidFill>
        </p:spPr>
        <p:txBody>
          <a:bodyPr wrap="none" rtlCol="0">
            <a:spAutoFit/>
          </a:bodyPr>
          <a:lstStyle/>
          <a:p>
            <a:pPr algn="r">
              <a:spcAft>
                <a:spcPts val="600"/>
              </a:spcAft>
            </a:pPr>
            <a:r>
              <a:rPr lang="en-GB" sz="700">
                <a:solidFill>
                  <a:srgbClr val="FFFFFF"/>
                </a:solidFill>
                <a:hlinkClick r:id="rId3" tooltip="https://clamorworld.com/high-stress-jobs-may-lead-to-early-grave-study/">
                  <a:extLst>
                    <a:ext uri="{A12FA001-AC4F-418D-AE19-62706E023703}">
                      <ahyp:hlinkClr xmlns:ahyp="http://schemas.microsoft.com/office/drawing/2018/hyperlinkcolor" val="tx"/>
                    </a:ext>
                  </a:extLst>
                </a:hlinkClick>
              </a:rPr>
              <a:t>This Photo</a:t>
            </a:r>
            <a:r>
              <a:rPr lang="en-GB" sz="700">
                <a:solidFill>
                  <a:srgbClr val="FFFFFF"/>
                </a:solidFill>
              </a:rPr>
              <a:t> by Unknown Author is licensed under </a:t>
            </a:r>
            <a:r>
              <a:rPr lang="en-GB" sz="700">
                <a:solidFill>
                  <a:srgbClr val="FFFFFF"/>
                </a:solidFill>
                <a:hlinkClick r:id="rId5" tooltip="https://creativecommons.org/licenses/by/3.0/">
                  <a:extLst>
                    <a:ext uri="{A12FA001-AC4F-418D-AE19-62706E023703}">
                      <ahyp:hlinkClr xmlns:ahyp="http://schemas.microsoft.com/office/drawing/2018/hyperlinkcolor" val="tx"/>
                    </a:ext>
                  </a:extLst>
                </a:hlinkClick>
              </a:rPr>
              <a:t>CC BY</a:t>
            </a:r>
            <a:endParaRPr lang="en-GB" sz="700">
              <a:solidFill>
                <a:srgbClr val="FFFFFF"/>
              </a:solidFill>
            </a:endParaRPr>
          </a:p>
        </p:txBody>
      </p:sp>
    </p:spTree>
    <p:extLst>
      <p:ext uri="{BB962C8B-B14F-4D97-AF65-F5344CB8AC3E}">
        <p14:creationId xmlns:p14="http://schemas.microsoft.com/office/powerpoint/2010/main" val="202761905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B53A34-8DDD-455F-AE55-652DC50CEC2D}"/>
              </a:ext>
            </a:extLst>
          </p:cNvPr>
          <p:cNvSpPr>
            <a:spLocks noGrp="1"/>
          </p:cNvSpPr>
          <p:nvPr>
            <p:ph type="title"/>
          </p:nvPr>
        </p:nvSpPr>
        <p:spPr>
          <a:xfrm>
            <a:off x="1451579" y="804519"/>
            <a:ext cx="9603275" cy="1049235"/>
          </a:xfrm>
        </p:spPr>
        <p:txBody>
          <a:bodyPr>
            <a:normAutofit/>
          </a:bodyPr>
          <a:lstStyle/>
          <a:p>
            <a:r>
              <a:rPr lang="en-GB" b="1" dirty="0"/>
              <a:t>Nature of the problem </a:t>
            </a:r>
            <a:br>
              <a:rPr lang="en-GB" b="1" dirty="0"/>
            </a:br>
            <a:endParaRPr lang="en-GB" dirty="0"/>
          </a:p>
        </p:txBody>
      </p:sp>
      <p:sp>
        <p:nvSpPr>
          <p:cNvPr id="3" name="Content Placeholder 2">
            <a:extLst>
              <a:ext uri="{FF2B5EF4-FFF2-40B4-BE49-F238E27FC236}">
                <a16:creationId xmlns:a16="http://schemas.microsoft.com/office/drawing/2014/main" id="{ACB0A4D9-B40D-420C-A8B5-B5A81739F4D8}"/>
              </a:ext>
            </a:extLst>
          </p:cNvPr>
          <p:cNvSpPr>
            <a:spLocks noGrp="1"/>
          </p:cNvSpPr>
          <p:nvPr>
            <p:ph idx="1"/>
          </p:nvPr>
        </p:nvSpPr>
        <p:spPr>
          <a:xfrm>
            <a:off x="1451579" y="2015734"/>
            <a:ext cx="5622284" cy="3450613"/>
          </a:xfrm>
        </p:spPr>
        <p:txBody>
          <a:bodyPr>
            <a:normAutofit/>
          </a:bodyPr>
          <a:lstStyle/>
          <a:p>
            <a:pPr algn="just">
              <a:lnSpc>
                <a:spcPct val="110000"/>
              </a:lnSpc>
            </a:pPr>
            <a:r>
              <a:rPr lang="en-GB" sz="1900" dirty="0"/>
              <a:t>Bad working condition that made staff members taking frequent leaves and absent from the work.</a:t>
            </a:r>
          </a:p>
          <a:p>
            <a:pPr algn="just">
              <a:lnSpc>
                <a:spcPct val="110000"/>
              </a:lnSpc>
            </a:pPr>
            <a:r>
              <a:rPr lang="en-GB" sz="1900" dirty="0"/>
              <a:t>Lack of flexible working schedule that make staff members feel stressed.</a:t>
            </a:r>
          </a:p>
          <a:p>
            <a:pPr algn="just">
              <a:lnSpc>
                <a:spcPct val="110000"/>
              </a:lnSpc>
            </a:pPr>
            <a:r>
              <a:rPr lang="en-GB" sz="1900" dirty="0"/>
              <a:t>Low employee engagement make employee feel less connected.</a:t>
            </a:r>
          </a:p>
          <a:p>
            <a:pPr algn="just">
              <a:lnSpc>
                <a:spcPct val="110000"/>
              </a:lnSpc>
            </a:pPr>
            <a:r>
              <a:rPr lang="en-GB" sz="1900" dirty="0"/>
              <a:t>Harassment at the workplace make employees feels hurts and consider taking leave from work </a:t>
            </a:r>
            <a:r>
              <a:rPr lang="en-GB" sz="1900" dirty="0">
                <a:effectLst/>
                <a:latin typeface="Times New Roman" panose="02020603050405020304" pitchFamily="18" charset="0"/>
                <a:ea typeface="Calibri" panose="020F0502020204030204" pitchFamily="34" charset="0"/>
                <a:cs typeface="Mangal" panose="02040503050203030202" pitchFamily="18" charset="0"/>
              </a:rPr>
              <a:t>(Jensen et al., 2019). </a:t>
            </a:r>
            <a:endParaRPr lang="en-GB" sz="1900" dirty="0"/>
          </a:p>
        </p:txBody>
      </p:sp>
      <p:pic>
        <p:nvPicPr>
          <p:cNvPr id="2050" name="Picture 2" descr="8 Types Of Absenteeism - Causes of Absenteeism explained">
            <a:extLst>
              <a:ext uri="{FF2B5EF4-FFF2-40B4-BE49-F238E27FC236}">
                <a16:creationId xmlns:a16="http://schemas.microsoft.com/office/drawing/2014/main" id="{7C2DCEB3-F8FC-4BD2-9DFE-CEFC22EDB18E}"/>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7554139" y="3051654"/>
            <a:ext cx="3500715" cy="137877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7236149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842080-407C-47D3-8D20-BB70DBD53B8D}"/>
              </a:ext>
            </a:extLst>
          </p:cNvPr>
          <p:cNvSpPr>
            <a:spLocks noGrp="1"/>
          </p:cNvSpPr>
          <p:nvPr>
            <p:ph type="title"/>
          </p:nvPr>
        </p:nvSpPr>
        <p:spPr/>
        <p:txBody>
          <a:bodyPr/>
          <a:lstStyle/>
          <a:p>
            <a:r>
              <a:rPr lang="en-GB" b="1" dirty="0"/>
              <a:t>Impact of the problem </a:t>
            </a:r>
          </a:p>
        </p:txBody>
      </p:sp>
      <p:sp>
        <p:nvSpPr>
          <p:cNvPr id="3" name="Content Placeholder 2">
            <a:extLst>
              <a:ext uri="{FF2B5EF4-FFF2-40B4-BE49-F238E27FC236}">
                <a16:creationId xmlns:a16="http://schemas.microsoft.com/office/drawing/2014/main" id="{164D3C7C-76DC-452B-AA7D-05CB4687A265}"/>
              </a:ext>
            </a:extLst>
          </p:cNvPr>
          <p:cNvSpPr>
            <a:spLocks noGrp="1"/>
          </p:cNvSpPr>
          <p:nvPr>
            <p:ph idx="1"/>
          </p:nvPr>
        </p:nvSpPr>
        <p:spPr/>
        <p:txBody>
          <a:bodyPr/>
          <a:lstStyle/>
          <a:p>
            <a:pPr algn="just"/>
            <a:r>
              <a:rPr lang="en-GB" dirty="0"/>
              <a:t>Impact on productivity of the employees and on the hospital trust.</a:t>
            </a:r>
          </a:p>
          <a:p>
            <a:pPr algn="just"/>
            <a:r>
              <a:rPr lang="en-GB" dirty="0"/>
              <a:t>Low morale of the employees that make them feel discouraged and less involved.</a:t>
            </a:r>
          </a:p>
          <a:p>
            <a:pPr algn="just"/>
            <a:r>
              <a:rPr lang="en-GB" dirty="0"/>
              <a:t>Financial impact on the hospital trust, the trust is facing financial loss and poor quality of service.</a:t>
            </a:r>
          </a:p>
          <a:p>
            <a:pPr algn="just"/>
            <a:r>
              <a:rPr lang="en-GB" dirty="0"/>
              <a:t>The declining performance of the organisation and staff members at the individual level </a:t>
            </a:r>
            <a:r>
              <a:rPr lang="en-GB" sz="2000" dirty="0">
                <a:effectLst/>
                <a:latin typeface="Times New Roman" panose="02020603050405020304" pitchFamily="18" charset="0"/>
                <a:ea typeface="Calibri" panose="020F0502020204030204" pitchFamily="34" charset="0"/>
                <a:cs typeface="Mangal" panose="02040503050203030202" pitchFamily="18" charset="0"/>
              </a:rPr>
              <a:t>(</a:t>
            </a:r>
            <a:r>
              <a:rPr lang="en-GB" sz="2000" dirty="0" err="1">
                <a:effectLst/>
                <a:latin typeface="Times New Roman" panose="02020603050405020304" pitchFamily="18" charset="0"/>
                <a:ea typeface="Calibri" panose="020F0502020204030204" pitchFamily="34" charset="0"/>
                <a:cs typeface="Mangal" panose="02040503050203030202" pitchFamily="18" charset="0"/>
              </a:rPr>
              <a:t>Karimbil</a:t>
            </a:r>
            <a:r>
              <a:rPr lang="en-GB" sz="2000" dirty="0">
                <a:effectLst/>
                <a:latin typeface="Times New Roman" panose="02020603050405020304" pitchFamily="18" charset="0"/>
                <a:ea typeface="Calibri" panose="020F0502020204030204" pitchFamily="34" charset="0"/>
                <a:cs typeface="Mangal" panose="02040503050203030202" pitchFamily="18" charset="0"/>
              </a:rPr>
              <a:t>, 2019). </a:t>
            </a:r>
            <a:endParaRPr lang="en-GB" dirty="0"/>
          </a:p>
        </p:txBody>
      </p:sp>
      <p:pic>
        <p:nvPicPr>
          <p:cNvPr id="1026" name="Picture 2" descr="How Can HR Prevent Excessive Employee Absenteeism - Empxtrack">
            <a:extLst>
              <a:ext uri="{FF2B5EF4-FFF2-40B4-BE49-F238E27FC236}">
                <a16:creationId xmlns:a16="http://schemas.microsoft.com/office/drawing/2014/main" id="{117CDD3C-EB81-4309-9167-03ED11FD664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325958" y="4434231"/>
            <a:ext cx="2828925" cy="16192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5539834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35C3D674-3D59-4E93-80CA-0C0A9095E81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7" name="Straight Connector 16">
            <a:extLst>
              <a:ext uri="{FF2B5EF4-FFF2-40B4-BE49-F238E27FC236}">
                <a16:creationId xmlns:a16="http://schemas.microsoft.com/office/drawing/2014/main" id="{C884B8F8-FDC9-498B-9960-5D7260AFCB0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453896" y="1847088"/>
            <a:ext cx="4177373"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le 1">
            <a:extLst>
              <a:ext uri="{FF2B5EF4-FFF2-40B4-BE49-F238E27FC236}">
                <a16:creationId xmlns:a16="http://schemas.microsoft.com/office/drawing/2014/main" id="{F8B7B9DB-EA33-42EC-A866-D4E1E92E9319}"/>
              </a:ext>
            </a:extLst>
          </p:cNvPr>
          <p:cNvSpPr>
            <a:spLocks noGrp="1"/>
          </p:cNvSpPr>
          <p:nvPr>
            <p:ph type="title"/>
          </p:nvPr>
        </p:nvSpPr>
        <p:spPr>
          <a:xfrm>
            <a:off x="1451580" y="804520"/>
            <a:ext cx="4176511" cy="1049235"/>
          </a:xfrm>
        </p:spPr>
        <p:txBody>
          <a:bodyPr>
            <a:normAutofit/>
          </a:bodyPr>
          <a:lstStyle/>
          <a:p>
            <a:r>
              <a:rPr lang="en-GB" b="1" dirty="0"/>
              <a:t>PESTLE analysis</a:t>
            </a:r>
            <a:endParaRPr lang="en-GB" dirty="0"/>
          </a:p>
        </p:txBody>
      </p:sp>
      <p:sp>
        <p:nvSpPr>
          <p:cNvPr id="19" name="Rectangle 18">
            <a:extLst>
              <a:ext uri="{FF2B5EF4-FFF2-40B4-BE49-F238E27FC236}">
                <a16:creationId xmlns:a16="http://schemas.microsoft.com/office/drawing/2014/main" id="{EF2A81E1-BCBE-426B-8C09-33274E6940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pic>
        <p:nvPicPr>
          <p:cNvPr id="5" name="Picture 4" descr="Diagram&#10;&#10;Description automatically generated">
            <a:extLst>
              <a:ext uri="{FF2B5EF4-FFF2-40B4-BE49-F238E27FC236}">
                <a16:creationId xmlns:a16="http://schemas.microsoft.com/office/drawing/2014/main" id="{065D9605-5472-4937-9E36-D0EFFB74D317}"/>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6244251" y="805583"/>
            <a:ext cx="4660762" cy="4660762"/>
          </a:xfrm>
          <a:prstGeom prst="rect">
            <a:avLst/>
          </a:prstGeom>
        </p:spPr>
      </p:pic>
      <p:pic>
        <p:nvPicPr>
          <p:cNvPr id="21" name="Picture 20">
            <a:extLst>
              <a:ext uri="{FF2B5EF4-FFF2-40B4-BE49-F238E27FC236}">
                <a16:creationId xmlns:a16="http://schemas.microsoft.com/office/drawing/2014/main" id="{39D1DDD4-5BB3-45BA-B9B3-06B62299AD7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cxnSp>
        <p:nvCxnSpPr>
          <p:cNvPr id="23" name="Straight Connector 22">
            <a:extLst>
              <a:ext uri="{FF2B5EF4-FFF2-40B4-BE49-F238E27FC236}">
                <a16:creationId xmlns:a16="http://schemas.microsoft.com/office/drawing/2014/main" id="{A24DAE64-2302-42EA-8239-F2F0775CA5A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graphicFrame>
        <p:nvGraphicFramePr>
          <p:cNvPr id="10" name="Content Placeholder 2">
            <a:extLst>
              <a:ext uri="{FF2B5EF4-FFF2-40B4-BE49-F238E27FC236}">
                <a16:creationId xmlns:a16="http://schemas.microsoft.com/office/drawing/2014/main" id="{18C66F80-CF69-F18A-3B33-B7D44A50608A}"/>
              </a:ext>
            </a:extLst>
          </p:cNvPr>
          <p:cNvGraphicFramePr>
            <a:graphicFrameLocks noGrp="1"/>
          </p:cNvGraphicFramePr>
          <p:nvPr>
            <p:ph idx="1"/>
            <p:extLst>
              <p:ext uri="{D42A27DB-BD31-4B8C-83A1-F6EECF244321}">
                <p14:modId xmlns:p14="http://schemas.microsoft.com/office/powerpoint/2010/main" val="2954488985"/>
              </p:ext>
            </p:extLst>
          </p:nvPr>
        </p:nvGraphicFramePr>
        <p:xfrm>
          <a:off x="1451581" y="2015732"/>
          <a:ext cx="4172212" cy="3450613"/>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
        <p:nvSpPr>
          <p:cNvPr id="6" name="TextBox 5">
            <a:extLst>
              <a:ext uri="{FF2B5EF4-FFF2-40B4-BE49-F238E27FC236}">
                <a16:creationId xmlns:a16="http://schemas.microsoft.com/office/drawing/2014/main" id="{399C0C30-4937-4023-85A1-51C860383EC3}"/>
              </a:ext>
            </a:extLst>
          </p:cNvPr>
          <p:cNvSpPr txBox="1"/>
          <p:nvPr/>
        </p:nvSpPr>
        <p:spPr>
          <a:xfrm>
            <a:off x="8283782" y="5266290"/>
            <a:ext cx="2621231" cy="200055"/>
          </a:xfrm>
          <a:prstGeom prst="rect">
            <a:avLst/>
          </a:prstGeom>
          <a:solidFill>
            <a:srgbClr val="000000"/>
          </a:solidFill>
        </p:spPr>
        <p:txBody>
          <a:bodyPr wrap="none" rtlCol="0">
            <a:spAutoFit/>
          </a:bodyPr>
          <a:lstStyle/>
          <a:p>
            <a:pPr algn="r">
              <a:spcAft>
                <a:spcPts val="600"/>
              </a:spcAft>
            </a:pPr>
            <a:r>
              <a:rPr lang="en-GB" sz="700">
                <a:solidFill>
                  <a:srgbClr val="FFFFFF"/>
                </a:solidFill>
                <a:hlinkClick r:id="rId3" tooltip="http://www.marianoramosmejia.com.ar/analisis-pestel-en-que-consiste-como-hacerlo-y-plantillas/">
                  <a:extLst>
                    <a:ext uri="{A12FA001-AC4F-418D-AE19-62706E023703}">
                      <ahyp:hlinkClr xmlns:ahyp="http://schemas.microsoft.com/office/drawing/2018/hyperlinkcolor" val="tx"/>
                    </a:ext>
                  </a:extLst>
                </a:hlinkClick>
              </a:rPr>
              <a:t>This Photo</a:t>
            </a:r>
            <a:r>
              <a:rPr lang="en-GB" sz="700">
                <a:solidFill>
                  <a:srgbClr val="FFFFFF"/>
                </a:solidFill>
              </a:rPr>
              <a:t> by Unknown Author is licensed under </a:t>
            </a:r>
            <a:r>
              <a:rPr lang="en-GB" sz="700">
                <a:solidFill>
                  <a:srgbClr val="FFFFFF"/>
                </a:solidFill>
                <a:hlinkClick r:id="rId10" tooltip="https://creativecommons.org/licenses/by-nc-nd/3.0/">
                  <a:extLst>
                    <a:ext uri="{A12FA001-AC4F-418D-AE19-62706E023703}">
                      <ahyp:hlinkClr xmlns:ahyp="http://schemas.microsoft.com/office/drawing/2018/hyperlinkcolor" val="tx"/>
                    </a:ext>
                  </a:extLst>
                </a:hlinkClick>
              </a:rPr>
              <a:t>CC BY-NC-ND</a:t>
            </a:r>
            <a:endParaRPr lang="en-GB" sz="700">
              <a:solidFill>
                <a:srgbClr val="FFFFFF"/>
              </a:solidFill>
            </a:endParaRPr>
          </a:p>
        </p:txBody>
      </p:sp>
    </p:spTree>
    <p:extLst>
      <p:ext uri="{BB962C8B-B14F-4D97-AF65-F5344CB8AC3E}">
        <p14:creationId xmlns:p14="http://schemas.microsoft.com/office/powerpoint/2010/main" val="400293395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74B968-4D14-4C71-B67C-CDEA9C4C3021}"/>
              </a:ext>
            </a:extLst>
          </p:cNvPr>
          <p:cNvSpPr>
            <a:spLocks noGrp="1"/>
          </p:cNvSpPr>
          <p:nvPr>
            <p:ph type="title"/>
          </p:nvPr>
        </p:nvSpPr>
        <p:spPr>
          <a:xfrm>
            <a:off x="1451579" y="867035"/>
            <a:ext cx="9603275" cy="1049235"/>
          </a:xfrm>
        </p:spPr>
        <p:txBody>
          <a:bodyPr>
            <a:normAutofit/>
          </a:bodyPr>
          <a:lstStyle/>
          <a:p>
            <a:r>
              <a:rPr lang="en-GB" b="1" dirty="0"/>
              <a:t>PESTLE analysis </a:t>
            </a:r>
            <a:br>
              <a:rPr lang="en-GB" b="1" dirty="0"/>
            </a:br>
            <a:endParaRPr lang="en-GB" dirty="0"/>
          </a:p>
        </p:txBody>
      </p:sp>
      <p:sp>
        <p:nvSpPr>
          <p:cNvPr id="3" name="Content Placeholder 2">
            <a:extLst>
              <a:ext uri="{FF2B5EF4-FFF2-40B4-BE49-F238E27FC236}">
                <a16:creationId xmlns:a16="http://schemas.microsoft.com/office/drawing/2014/main" id="{2BA55D54-1581-4A6D-A1B3-405C014C9567}"/>
              </a:ext>
            </a:extLst>
          </p:cNvPr>
          <p:cNvSpPr>
            <a:spLocks noGrp="1"/>
          </p:cNvSpPr>
          <p:nvPr>
            <p:ph idx="1"/>
          </p:nvPr>
        </p:nvSpPr>
        <p:spPr>
          <a:xfrm>
            <a:off x="1451579" y="2015734"/>
            <a:ext cx="6003015" cy="3450613"/>
          </a:xfrm>
        </p:spPr>
        <p:txBody>
          <a:bodyPr>
            <a:normAutofit/>
          </a:bodyPr>
          <a:lstStyle/>
          <a:p>
            <a:pPr>
              <a:lnSpc>
                <a:spcPct val="110000"/>
              </a:lnSpc>
            </a:pPr>
            <a:r>
              <a:rPr lang="en-GB" sz="1600"/>
              <a:t>Political factors- changes in the laws created by the government </a:t>
            </a:r>
            <a:r>
              <a:rPr lang="en-GB" sz="1600">
                <a:effectLst/>
                <a:latin typeface="Times New Roman" panose="02020603050405020304" pitchFamily="18" charset="0"/>
                <a:ea typeface="Calibri" panose="020F0502020204030204" pitchFamily="34" charset="0"/>
                <a:cs typeface="Mangal" panose="02040503050203030202" pitchFamily="18" charset="0"/>
              </a:rPr>
              <a:t>(</a:t>
            </a:r>
            <a:r>
              <a:rPr lang="en-GB" sz="1600" err="1">
                <a:effectLst/>
                <a:latin typeface="Times New Roman" panose="02020603050405020304" pitchFamily="18" charset="0"/>
                <a:ea typeface="Calibri" panose="020F0502020204030204" pitchFamily="34" charset="0"/>
                <a:cs typeface="Mangal" panose="02040503050203030202" pitchFamily="18" charset="0"/>
              </a:rPr>
              <a:t>Perera</a:t>
            </a:r>
            <a:r>
              <a:rPr lang="en-GB" sz="1600">
                <a:effectLst/>
                <a:latin typeface="Times New Roman" panose="02020603050405020304" pitchFamily="18" charset="0"/>
                <a:ea typeface="Calibri" panose="020F0502020204030204" pitchFamily="34" charset="0"/>
                <a:cs typeface="Mangal" panose="02040503050203030202" pitchFamily="18" charset="0"/>
              </a:rPr>
              <a:t>, 2017).</a:t>
            </a:r>
            <a:endParaRPr lang="en-GB" sz="1600"/>
          </a:p>
          <a:p>
            <a:pPr>
              <a:lnSpc>
                <a:spcPct val="110000"/>
              </a:lnSpc>
            </a:pPr>
            <a:r>
              <a:rPr lang="en-GB" sz="1600"/>
              <a:t>Economic factors- The increase in the globalisation</a:t>
            </a:r>
          </a:p>
          <a:p>
            <a:pPr>
              <a:lnSpc>
                <a:spcPct val="110000"/>
              </a:lnSpc>
            </a:pPr>
            <a:r>
              <a:rPr lang="en-GB" sz="1600"/>
              <a:t>Social factors- changing demographics at the workplace, rights of the staff members</a:t>
            </a:r>
          </a:p>
          <a:p>
            <a:pPr>
              <a:lnSpc>
                <a:spcPct val="110000"/>
              </a:lnSpc>
            </a:pPr>
            <a:r>
              <a:rPr lang="en-GB" sz="1600"/>
              <a:t>Technological factors- overload information, use of traditional approach</a:t>
            </a:r>
          </a:p>
          <a:p>
            <a:pPr>
              <a:lnSpc>
                <a:spcPct val="110000"/>
              </a:lnSpc>
            </a:pPr>
            <a:r>
              <a:rPr lang="en-GB" sz="1600"/>
              <a:t>Legal factors- legal aspects created by the government</a:t>
            </a:r>
          </a:p>
          <a:p>
            <a:pPr>
              <a:lnSpc>
                <a:spcPct val="110000"/>
              </a:lnSpc>
            </a:pPr>
            <a:r>
              <a:rPr lang="en-GB" sz="1600"/>
              <a:t>Environmental factors- bad and negative working surrounding and condition </a:t>
            </a:r>
            <a:r>
              <a:rPr lang="en-GB" sz="1600">
                <a:effectLst/>
                <a:latin typeface="Times New Roman" panose="02020603050405020304" pitchFamily="18" charset="0"/>
                <a:ea typeface="Calibri" panose="020F0502020204030204" pitchFamily="34" charset="0"/>
                <a:cs typeface="Mangal" panose="02040503050203030202" pitchFamily="18" charset="0"/>
              </a:rPr>
              <a:t>(</a:t>
            </a:r>
            <a:r>
              <a:rPr lang="en-GB" sz="1600" err="1">
                <a:effectLst/>
                <a:latin typeface="Times New Roman" panose="02020603050405020304" pitchFamily="18" charset="0"/>
                <a:ea typeface="Calibri" panose="020F0502020204030204" pitchFamily="34" charset="0"/>
                <a:cs typeface="Mangal" panose="02040503050203030202" pitchFamily="18" charset="0"/>
              </a:rPr>
              <a:t>Perera</a:t>
            </a:r>
            <a:r>
              <a:rPr lang="en-GB" sz="1600">
                <a:effectLst/>
                <a:latin typeface="Times New Roman" panose="02020603050405020304" pitchFamily="18" charset="0"/>
                <a:ea typeface="Calibri" panose="020F0502020204030204" pitchFamily="34" charset="0"/>
                <a:cs typeface="Mangal" panose="02040503050203030202" pitchFamily="18" charset="0"/>
              </a:rPr>
              <a:t>, 2017).</a:t>
            </a:r>
            <a:endParaRPr lang="en-GB" sz="1600"/>
          </a:p>
        </p:txBody>
      </p:sp>
      <p:grpSp>
        <p:nvGrpSpPr>
          <p:cNvPr id="11" name="Group 10">
            <a:extLst>
              <a:ext uri="{FF2B5EF4-FFF2-40B4-BE49-F238E27FC236}">
                <a16:creationId xmlns:a16="http://schemas.microsoft.com/office/drawing/2014/main" id="{7B733C3F-9682-42F2-95C8-440BBDB77DE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949537" y="2012810"/>
            <a:ext cx="3108945" cy="3453535"/>
            <a:chOff x="7807230" y="2012810"/>
            <a:chExt cx="3251252" cy="3459865"/>
          </a:xfrm>
        </p:grpSpPr>
        <p:sp>
          <p:nvSpPr>
            <p:cNvPr id="12" name="Rectangle 11">
              <a:extLst>
                <a:ext uri="{FF2B5EF4-FFF2-40B4-BE49-F238E27FC236}">
                  <a16:creationId xmlns:a16="http://schemas.microsoft.com/office/drawing/2014/main" id="{7DAA79E5-501E-47F1-B927-7C05579F70D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807230" y="2012810"/>
              <a:ext cx="3251252" cy="3459865"/>
            </a:xfrm>
            <a:prstGeom prst="rect">
              <a:avLst/>
            </a:prstGeom>
            <a:gradFill>
              <a:gsLst>
                <a:gs pos="0">
                  <a:srgbClr val="000001"/>
                </a:gs>
                <a:gs pos="100000">
                  <a:srgbClr val="191919"/>
                </a:gs>
              </a:gsLst>
            </a:gradFill>
            <a:ln w="76200" cmpd="sng">
              <a:noFill/>
              <a:miter lim="800000"/>
            </a:ln>
            <a:effectLst>
              <a:outerShdw blurRad="127000" dist="1905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FF65AAE0-FA0E-4FC3-95C8-629AB654140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807231" y="2026142"/>
              <a:ext cx="3251250" cy="3440203"/>
            </a:xfrm>
            <a:prstGeom prst="rect">
              <a:avLst/>
            </a:prstGeom>
            <a:gradFill>
              <a:gsLst>
                <a:gs pos="0">
                  <a:srgbClr val="DADADA"/>
                </a:gs>
                <a:gs pos="100000">
                  <a:srgbClr val="FFFFFE"/>
                </a:gs>
              </a:gsLst>
              <a:lin ang="16200000" scaled="0"/>
            </a:gradFill>
            <a:ln w="762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w="38100" h="38100" prst="relaxedInset"/>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pic>
        <p:nvPicPr>
          <p:cNvPr id="5" name="Picture 4" descr="Diagram&#10;&#10;Description automatically generated">
            <a:extLst>
              <a:ext uri="{FF2B5EF4-FFF2-40B4-BE49-F238E27FC236}">
                <a16:creationId xmlns:a16="http://schemas.microsoft.com/office/drawing/2014/main" id="{0C10C8B2-AB3E-4423-9064-B3A51D311919}"/>
              </a:ext>
            </a:extLst>
          </p:cNvPr>
          <p:cNvPicPr>
            <a:picLocks noChangeAspect="1"/>
          </p:cNvPicPr>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24950" r="25317"/>
          <a:stretch/>
        </p:blipFill>
        <p:spPr>
          <a:xfrm>
            <a:off x="8128756" y="2174242"/>
            <a:ext cx="2762372" cy="3124351"/>
          </a:xfrm>
          <a:prstGeom prst="rect">
            <a:avLst/>
          </a:prstGeom>
        </p:spPr>
      </p:pic>
      <p:sp>
        <p:nvSpPr>
          <p:cNvPr id="6" name="TextBox 5">
            <a:extLst>
              <a:ext uri="{FF2B5EF4-FFF2-40B4-BE49-F238E27FC236}">
                <a16:creationId xmlns:a16="http://schemas.microsoft.com/office/drawing/2014/main" id="{32C70AA3-8FE3-4133-BE90-0DF29869292E}"/>
              </a:ext>
            </a:extLst>
          </p:cNvPr>
          <p:cNvSpPr txBox="1"/>
          <p:nvPr/>
        </p:nvSpPr>
        <p:spPr>
          <a:xfrm>
            <a:off x="8470272" y="5098538"/>
            <a:ext cx="2420856" cy="200055"/>
          </a:xfrm>
          <a:prstGeom prst="rect">
            <a:avLst/>
          </a:prstGeom>
          <a:solidFill>
            <a:srgbClr val="000000"/>
          </a:solidFill>
        </p:spPr>
        <p:txBody>
          <a:bodyPr wrap="none" rtlCol="0">
            <a:spAutoFit/>
          </a:bodyPr>
          <a:lstStyle/>
          <a:p>
            <a:pPr algn="r">
              <a:spcAft>
                <a:spcPts val="600"/>
              </a:spcAft>
            </a:pPr>
            <a:r>
              <a:rPr lang="en-GB" sz="700">
                <a:solidFill>
                  <a:srgbClr val="FFFFFF"/>
                </a:solidFill>
                <a:hlinkClick r:id="rId3" tooltip="https://sergiocaredda.eu/organisation/organisation-design/strategy-frameworks-the-theory-and-the-practice/">
                  <a:extLst>
                    <a:ext uri="{A12FA001-AC4F-418D-AE19-62706E023703}">
                      <ahyp:hlinkClr xmlns:ahyp="http://schemas.microsoft.com/office/drawing/2018/hyperlinkcolor" val="tx"/>
                    </a:ext>
                  </a:extLst>
                </a:hlinkClick>
              </a:rPr>
              <a:t>This Photo</a:t>
            </a:r>
            <a:r>
              <a:rPr lang="en-GB" sz="700">
                <a:solidFill>
                  <a:srgbClr val="FFFFFF"/>
                </a:solidFill>
              </a:rPr>
              <a:t> by Unknown Author is licensed under </a:t>
            </a:r>
            <a:r>
              <a:rPr lang="en-GB" sz="700">
                <a:solidFill>
                  <a:srgbClr val="FFFFFF"/>
                </a:solidFill>
                <a:hlinkClick r:id="rId4" tooltip="https://creativecommons.org/licenses/by-sa/3.0/">
                  <a:extLst>
                    <a:ext uri="{A12FA001-AC4F-418D-AE19-62706E023703}">
                      <ahyp:hlinkClr xmlns:ahyp="http://schemas.microsoft.com/office/drawing/2018/hyperlinkcolor" val="tx"/>
                    </a:ext>
                  </a:extLst>
                </a:hlinkClick>
              </a:rPr>
              <a:t>CC BY-SA</a:t>
            </a:r>
            <a:endParaRPr lang="en-GB" sz="700">
              <a:solidFill>
                <a:srgbClr val="FFFFFF"/>
              </a:solidFill>
            </a:endParaRPr>
          </a:p>
        </p:txBody>
      </p:sp>
    </p:spTree>
    <p:extLst>
      <p:ext uri="{BB962C8B-B14F-4D97-AF65-F5344CB8AC3E}">
        <p14:creationId xmlns:p14="http://schemas.microsoft.com/office/powerpoint/2010/main" val="140646814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useBgFill="1">
        <p:nvSpPr>
          <p:cNvPr id="16" name="Rectangle 8">
            <a:extLst>
              <a:ext uri="{FF2B5EF4-FFF2-40B4-BE49-F238E27FC236}">
                <a16:creationId xmlns:a16="http://schemas.microsoft.com/office/drawing/2014/main" id="{32D32A60-013B-47A8-8833-D242408091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0">
            <a:extLst>
              <a:ext uri="{FF2B5EF4-FFF2-40B4-BE49-F238E27FC236}">
                <a16:creationId xmlns:a16="http://schemas.microsoft.com/office/drawing/2014/main" id="{AE27932B-B694-4C4C-90D7-A0333A7C58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2" name="Title 1">
            <a:extLst>
              <a:ext uri="{FF2B5EF4-FFF2-40B4-BE49-F238E27FC236}">
                <a16:creationId xmlns:a16="http://schemas.microsoft.com/office/drawing/2014/main" id="{25272318-53C8-4648-B0CA-4C75AE7E9EFF}"/>
              </a:ext>
            </a:extLst>
          </p:cNvPr>
          <p:cNvSpPr>
            <a:spLocks noGrp="1"/>
          </p:cNvSpPr>
          <p:nvPr>
            <p:ph type="title"/>
          </p:nvPr>
        </p:nvSpPr>
        <p:spPr>
          <a:xfrm>
            <a:off x="1451579" y="2303047"/>
            <a:ext cx="3272093" cy="2674198"/>
          </a:xfrm>
        </p:spPr>
        <p:txBody>
          <a:bodyPr anchor="t">
            <a:normAutofit/>
          </a:bodyPr>
          <a:lstStyle/>
          <a:p>
            <a:r>
              <a:rPr lang="en-GB" b="1" dirty="0"/>
              <a:t>Cause-and-effect analysis</a:t>
            </a:r>
            <a:endParaRPr lang="en-GB" dirty="0"/>
          </a:p>
        </p:txBody>
      </p:sp>
      <p:cxnSp>
        <p:nvCxnSpPr>
          <p:cNvPr id="20" name="Straight Connector 12">
            <a:extLst>
              <a:ext uri="{FF2B5EF4-FFF2-40B4-BE49-F238E27FC236}">
                <a16:creationId xmlns:a16="http://schemas.microsoft.com/office/drawing/2014/main" id="{9EBB0476-5CF0-4F44-8D68-5D42D7AEE43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451579" y="2146542"/>
            <a:ext cx="3272094"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15" name="Title 1">
            <a:extLst>
              <a:ext uri="{FF2B5EF4-FFF2-40B4-BE49-F238E27FC236}">
                <a16:creationId xmlns:a16="http://schemas.microsoft.com/office/drawing/2014/main" id="{A9DA474E-6B91-4200-840F-0257B2358A75}"/>
              </a:ext>
              <a:ext uri="{C183D7F6-B498-43B3-948B-1728B52AA6E4}">
                <adec:decorative xmlns:adec="http://schemas.microsoft.com/office/drawing/2017/decorative" val="1"/>
              </a:ext>
            </a:extLst>
          </p:cNvPr>
          <p:cNvSpPr txBox="1">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51580" y="3122496"/>
            <a:ext cx="3530157" cy="1049235"/>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a:lstStyle>
          <a:p>
            <a:endParaRPr lang="en-US" dirty="0"/>
          </a:p>
        </p:txBody>
      </p:sp>
      <p:pic>
        <p:nvPicPr>
          <p:cNvPr id="17" name="Picture 16">
            <a:extLst>
              <a:ext uri="{FF2B5EF4-FFF2-40B4-BE49-F238E27FC236}">
                <a16:creationId xmlns:a16="http://schemas.microsoft.com/office/drawing/2014/main" id="{DF63C9AD-AE6E-4512-8171-91612E84CCFB}"/>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cxnSp>
        <p:nvCxnSpPr>
          <p:cNvPr id="19" name="Straight Connector 18">
            <a:extLst>
              <a:ext uri="{FF2B5EF4-FFF2-40B4-BE49-F238E27FC236}">
                <a16:creationId xmlns:a16="http://schemas.microsoft.com/office/drawing/2014/main" id="{FE1A49CE-B63D-457A-A180-1C883E1A63D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graphicFrame>
        <p:nvGraphicFramePr>
          <p:cNvPr id="21" name="Content Placeholder 2">
            <a:extLst>
              <a:ext uri="{FF2B5EF4-FFF2-40B4-BE49-F238E27FC236}">
                <a16:creationId xmlns:a16="http://schemas.microsoft.com/office/drawing/2014/main" id="{7FBE3674-6021-53D2-85A0-7AF054E5C4E3}"/>
              </a:ext>
            </a:extLst>
          </p:cNvPr>
          <p:cNvGraphicFramePr>
            <a:graphicFrameLocks noGrp="1"/>
          </p:cNvGraphicFramePr>
          <p:nvPr>
            <p:ph idx="1"/>
            <p:extLst>
              <p:ext uri="{D42A27DB-BD31-4B8C-83A1-F6EECF244321}">
                <p14:modId xmlns:p14="http://schemas.microsoft.com/office/powerpoint/2010/main" val="1385240230"/>
              </p:ext>
            </p:extLst>
          </p:nvPr>
        </p:nvGraphicFramePr>
        <p:xfrm>
          <a:off x="5141913" y="803275"/>
          <a:ext cx="5913437" cy="463708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72793559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useBgFill="1">
        <p:nvSpPr>
          <p:cNvPr id="34" name="Rectangle 23">
            <a:extLst>
              <a:ext uri="{FF2B5EF4-FFF2-40B4-BE49-F238E27FC236}">
                <a16:creationId xmlns:a16="http://schemas.microsoft.com/office/drawing/2014/main" id="{C630F413-44CE-4746-9821-9E0107978E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Rectangle 25">
            <a:extLst>
              <a:ext uri="{FF2B5EF4-FFF2-40B4-BE49-F238E27FC236}">
                <a16:creationId xmlns:a16="http://schemas.microsoft.com/office/drawing/2014/main" id="{22D671B1-B099-4F9C-B9CC-9D22B4DAF8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12192000" cy="4838524"/>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2" name="Title 1">
            <a:extLst>
              <a:ext uri="{FF2B5EF4-FFF2-40B4-BE49-F238E27FC236}">
                <a16:creationId xmlns:a16="http://schemas.microsoft.com/office/drawing/2014/main" id="{6C267F01-3AC3-47E1-8C71-CB7E39095A57}"/>
              </a:ext>
            </a:extLst>
          </p:cNvPr>
          <p:cNvSpPr>
            <a:spLocks noGrp="1"/>
          </p:cNvSpPr>
          <p:nvPr>
            <p:ph type="title"/>
          </p:nvPr>
        </p:nvSpPr>
        <p:spPr>
          <a:xfrm>
            <a:off x="7555992" y="707475"/>
            <a:ext cx="3157577" cy="1312001"/>
          </a:xfrm>
        </p:spPr>
        <p:txBody>
          <a:bodyPr anchor="t">
            <a:normAutofit/>
          </a:bodyPr>
          <a:lstStyle/>
          <a:p>
            <a:r>
              <a:rPr lang="en-GB" sz="2400" b="1"/>
              <a:t>Cause-and-effect analysis</a:t>
            </a:r>
            <a:br>
              <a:rPr lang="en-GB" sz="2400" b="1"/>
            </a:br>
            <a:endParaRPr lang="en-GB" sz="2400"/>
          </a:p>
        </p:txBody>
      </p:sp>
      <p:cxnSp>
        <p:nvCxnSpPr>
          <p:cNvPr id="36" name="Straight Connector 27">
            <a:extLst>
              <a:ext uri="{FF2B5EF4-FFF2-40B4-BE49-F238E27FC236}">
                <a16:creationId xmlns:a16="http://schemas.microsoft.com/office/drawing/2014/main" id="{7552FBEF-FA69-427B-8245-0A518E0513D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555992" y="2146542"/>
            <a:ext cx="3157578"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37" name="Title 1">
            <a:extLst>
              <a:ext uri="{FF2B5EF4-FFF2-40B4-BE49-F238E27FC236}">
                <a16:creationId xmlns:a16="http://schemas.microsoft.com/office/drawing/2014/main" id="{898488B7-DBD3-40E7-B54B-4DA6C5693EF3}"/>
              </a:ext>
              <a:ext uri="{C183D7F6-B498-43B3-948B-1728B52AA6E4}">
                <adec:decorative xmlns:adec="http://schemas.microsoft.com/office/drawing/2017/decorative" val="1"/>
              </a:ext>
            </a:extLst>
          </p:cNvPr>
          <p:cNvSpPr txBox="1">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51580" y="3122496"/>
            <a:ext cx="3530157" cy="1049235"/>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a:lstStyle>
          <a:p>
            <a:endParaRPr lang="en-US" dirty="0"/>
          </a:p>
        </p:txBody>
      </p:sp>
      <p:pic>
        <p:nvPicPr>
          <p:cNvPr id="6" name="Picture 5" descr="Diagram&#10;&#10;Description automatically generated">
            <a:extLst>
              <a:ext uri="{FF2B5EF4-FFF2-40B4-BE49-F238E27FC236}">
                <a16:creationId xmlns:a16="http://schemas.microsoft.com/office/drawing/2014/main" id="{890C152F-BFA3-4D72-AE22-F0E87702FC7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6612" y="242596"/>
            <a:ext cx="7367223" cy="5443601"/>
          </a:xfrm>
          <a:prstGeom prst="rect">
            <a:avLst/>
          </a:prstGeom>
        </p:spPr>
      </p:pic>
      <p:sp>
        <p:nvSpPr>
          <p:cNvPr id="3" name="Content Placeholder 2">
            <a:extLst>
              <a:ext uri="{FF2B5EF4-FFF2-40B4-BE49-F238E27FC236}">
                <a16:creationId xmlns:a16="http://schemas.microsoft.com/office/drawing/2014/main" id="{8C22CCE6-9EFA-493F-B75E-DBDB1E1BF33B}"/>
              </a:ext>
            </a:extLst>
          </p:cNvPr>
          <p:cNvSpPr>
            <a:spLocks noGrp="1"/>
          </p:cNvSpPr>
          <p:nvPr>
            <p:ph idx="1"/>
          </p:nvPr>
        </p:nvSpPr>
        <p:spPr>
          <a:xfrm>
            <a:off x="7554138" y="2273608"/>
            <a:ext cx="3159432" cy="3940925"/>
          </a:xfrm>
        </p:spPr>
        <p:txBody>
          <a:bodyPr>
            <a:normAutofit/>
          </a:bodyPr>
          <a:lstStyle/>
          <a:p>
            <a:pPr marL="0" indent="0">
              <a:buNone/>
            </a:pPr>
            <a:r>
              <a:rPr lang="en-GB" dirty="0"/>
              <a:t>The cause and effect analysis is done by using fishbone analysis tool.  </a:t>
            </a:r>
          </a:p>
          <a:p>
            <a:pPr marL="0" indent="0">
              <a:buNone/>
            </a:pPr>
            <a:endParaRPr lang="en-GB" dirty="0"/>
          </a:p>
        </p:txBody>
      </p:sp>
    </p:spTree>
    <p:extLst>
      <p:ext uri="{BB962C8B-B14F-4D97-AF65-F5344CB8AC3E}">
        <p14:creationId xmlns:p14="http://schemas.microsoft.com/office/powerpoint/2010/main" val="358004184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78A98B-2BD7-47FC-8CDA-96044DB632B0}"/>
              </a:ext>
            </a:extLst>
          </p:cNvPr>
          <p:cNvSpPr>
            <a:spLocks noGrp="1"/>
          </p:cNvSpPr>
          <p:nvPr>
            <p:ph type="title"/>
          </p:nvPr>
        </p:nvSpPr>
        <p:spPr>
          <a:xfrm>
            <a:off x="1451579" y="804519"/>
            <a:ext cx="9603275" cy="1049235"/>
          </a:xfrm>
        </p:spPr>
        <p:txBody>
          <a:bodyPr>
            <a:normAutofit/>
          </a:bodyPr>
          <a:lstStyle/>
          <a:p>
            <a:r>
              <a:rPr lang="en-GB" b="1" dirty="0"/>
              <a:t>Evaluation of alternative solutions</a:t>
            </a:r>
            <a:br>
              <a:rPr lang="en-GB" b="1" dirty="0"/>
            </a:br>
            <a:endParaRPr lang="en-GB" dirty="0"/>
          </a:p>
        </p:txBody>
      </p:sp>
      <p:sp>
        <p:nvSpPr>
          <p:cNvPr id="3" name="Content Placeholder 2">
            <a:extLst>
              <a:ext uri="{FF2B5EF4-FFF2-40B4-BE49-F238E27FC236}">
                <a16:creationId xmlns:a16="http://schemas.microsoft.com/office/drawing/2014/main" id="{F6A29670-F19E-41CA-ADF9-98811DB8563E}"/>
              </a:ext>
            </a:extLst>
          </p:cNvPr>
          <p:cNvSpPr>
            <a:spLocks noGrp="1"/>
          </p:cNvSpPr>
          <p:nvPr>
            <p:ph idx="1"/>
          </p:nvPr>
        </p:nvSpPr>
        <p:spPr>
          <a:xfrm>
            <a:off x="653143" y="1853754"/>
            <a:ext cx="6994220" cy="3968548"/>
          </a:xfrm>
        </p:spPr>
        <p:txBody>
          <a:bodyPr>
            <a:normAutofit/>
          </a:bodyPr>
          <a:lstStyle/>
          <a:p>
            <a:pPr algn="just">
              <a:lnSpc>
                <a:spcPct val="110000"/>
              </a:lnSpc>
            </a:pPr>
            <a:r>
              <a:rPr lang="en-GB" sz="1100" b="1" dirty="0">
                <a:effectLst/>
                <a:latin typeface="Arial" panose="020B0604020202020204" pitchFamily="34" charset="0"/>
                <a:ea typeface="Calibri" panose="020F0502020204030204" pitchFamily="34" charset="0"/>
              </a:rPr>
              <a:t>Creating a clear HR attendance policy. This method will bring results for a short period of time. If it is applied, the employees will feel more stressed having to respect one ru</a:t>
            </a:r>
            <a:r>
              <a:rPr lang="en-GB" sz="1100" b="1" dirty="0">
                <a:latin typeface="Arial" panose="020B0604020202020204" pitchFamily="34" charset="0"/>
                <a:ea typeface="Calibri" panose="020F0502020204030204" pitchFamily="34" charset="0"/>
              </a:rPr>
              <a:t>le more and the work environment will became a stressful one </a:t>
            </a:r>
            <a:r>
              <a:rPr lang="en-GB" sz="1100" b="1" dirty="0">
                <a:effectLst/>
                <a:latin typeface="Arial" panose="020B0604020202020204" pitchFamily="34" charset="0"/>
                <a:ea typeface="Calibri" panose="020F0502020204030204" pitchFamily="34" charset="0"/>
              </a:rPr>
              <a:t>(Nunes et al., 2018). </a:t>
            </a:r>
            <a:endParaRPr lang="en-GB" sz="1100" b="1" dirty="0">
              <a:latin typeface="Arial" panose="020B0604020202020204" pitchFamily="34" charset="0"/>
            </a:endParaRPr>
          </a:p>
          <a:p>
            <a:pPr algn="just">
              <a:lnSpc>
                <a:spcPct val="110000"/>
              </a:lnSpc>
            </a:pPr>
            <a:r>
              <a:rPr lang="en-GB" sz="1100" b="1" dirty="0">
                <a:effectLst/>
                <a:latin typeface="Arial" panose="020B0604020202020204" pitchFamily="34" charset="0"/>
                <a:ea typeface="Calibri" panose="020F0502020204030204" pitchFamily="34" charset="0"/>
              </a:rPr>
              <a:t>Providing required suppor</a:t>
            </a:r>
            <a:r>
              <a:rPr lang="en-GB" sz="1100" b="1" dirty="0">
                <a:latin typeface="Arial" panose="020B0604020202020204" pitchFamily="34" charset="0"/>
                <a:ea typeface="Calibri" panose="020F0502020204030204" pitchFamily="34" charset="0"/>
              </a:rPr>
              <a:t>t: the mental health represent an important factor which affects the productivity of the employees. The organisation will allocate time for each employee to have a nice meeting with a psychologist which has the role to identify the possible symptoms on the employees and help them (</a:t>
            </a:r>
            <a:r>
              <a:rPr lang="en-GB" sz="1100" b="1" dirty="0">
                <a:effectLst/>
                <a:latin typeface="Arial" panose="020B0604020202020204" pitchFamily="34" charset="0"/>
                <a:ea typeface="Calibri" panose="020F0502020204030204" pitchFamily="34" charset="0"/>
              </a:rPr>
              <a:t>Livingstone, 2020) </a:t>
            </a:r>
            <a:r>
              <a:rPr lang="en-GB" sz="1100" b="1" dirty="0">
                <a:latin typeface="Arial" panose="020B0604020202020204" pitchFamily="34" charset="0"/>
                <a:ea typeface="Calibri" panose="020F0502020204030204" pitchFamily="34" charset="0"/>
              </a:rPr>
              <a:t>. </a:t>
            </a:r>
            <a:endParaRPr lang="en-GB" sz="1100" b="1" dirty="0">
              <a:effectLst/>
              <a:latin typeface="Arial" panose="020B0604020202020204" pitchFamily="34" charset="0"/>
              <a:ea typeface="Calibri" panose="020F0502020204030204" pitchFamily="34" charset="0"/>
            </a:endParaRPr>
          </a:p>
          <a:p>
            <a:pPr algn="just">
              <a:lnSpc>
                <a:spcPct val="110000"/>
              </a:lnSpc>
            </a:pPr>
            <a:r>
              <a:rPr lang="en-GB" sz="1100" b="1" dirty="0">
                <a:effectLst/>
                <a:latin typeface="Arial" panose="020B0604020202020204" pitchFamily="34" charset="0"/>
                <a:ea typeface="Calibri" panose="020F0502020204030204" pitchFamily="34" charset="0"/>
              </a:rPr>
              <a:t>Flexible work time- this solution may attract the employees back to work but still, the environment remains the same, and this will be a solution for a short period of time (</a:t>
            </a:r>
            <a:r>
              <a:rPr lang="en-GB" sz="1100" b="1" dirty="0" err="1">
                <a:effectLst/>
                <a:latin typeface="Arial" panose="020B0604020202020204" pitchFamily="34" charset="0"/>
                <a:ea typeface="Calibri" panose="020F0502020204030204" pitchFamily="34" charset="0"/>
              </a:rPr>
              <a:t>Scognamiglio</a:t>
            </a:r>
            <a:r>
              <a:rPr lang="en-GB" sz="1100" b="1" dirty="0">
                <a:effectLst/>
                <a:latin typeface="Arial" panose="020B0604020202020204" pitchFamily="34" charset="0"/>
                <a:ea typeface="Calibri" panose="020F0502020204030204" pitchFamily="34" charset="0"/>
              </a:rPr>
              <a:t>, 2020).</a:t>
            </a:r>
          </a:p>
          <a:p>
            <a:pPr algn="just">
              <a:lnSpc>
                <a:spcPct val="110000"/>
              </a:lnSpc>
            </a:pPr>
            <a:r>
              <a:rPr lang="en-GB" sz="1100" b="1" dirty="0">
                <a:effectLst/>
                <a:latin typeface="Arial" panose="020B0604020202020204" pitchFamily="34" charset="0"/>
                <a:ea typeface="Calibri" panose="020F0502020204030204" pitchFamily="34" charset="0"/>
              </a:rPr>
              <a:t>Reducing workplace stress- this solution appears to be the perfect one for the employees. A friendly environment will help them to increase their productivity and maintain a good relationship with the colleagues and management staff. The benefit of this solution is that it will increase the productivity on a long period of time.</a:t>
            </a:r>
          </a:p>
          <a:p>
            <a:pPr algn="just">
              <a:lnSpc>
                <a:spcPct val="110000"/>
              </a:lnSpc>
            </a:pPr>
            <a:r>
              <a:rPr lang="en-GB" sz="1100" b="1" dirty="0">
                <a:effectLst/>
                <a:latin typeface="Arial" panose="020B0604020202020204" pitchFamily="34" charset="0"/>
                <a:ea typeface="Calibri" panose="020F0502020204030204" pitchFamily="34" charset="0"/>
              </a:rPr>
              <a:t>Reward maximum attendance- this solution may attract the employees for a short period of time (</a:t>
            </a:r>
            <a:r>
              <a:rPr lang="en-GB" sz="1100" b="1" dirty="0" err="1">
                <a:effectLst/>
                <a:latin typeface="Arial" panose="020B0604020202020204" pitchFamily="34" charset="0"/>
                <a:ea typeface="Calibri" panose="020F0502020204030204" pitchFamily="34" charset="0"/>
              </a:rPr>
              <a:t>Buzet</a:t>
            </a:r>
            <a:r>
              <a:rPr lang="en-GB" sz="1100" b="1" dirty="0">
                <a:effectLst/>
                <a:latin typeface="Arial" panose="020B0604020202020204" pitchFamily="34" charset="0"/>
                <a:ea typeface="Calibri" panose="020F0502020204030204" pitchFamily="34" charset="0"/>
              </a:rPr>
              <a:t>, 2020).</a:t>
            </a:r>
            <a:endParaRPr lang="en-GB" sz="1100" b="1" dirty="0"/>
          </a:p>
        </p:txBody>
      </p:sp>
      <p:sp>
        <p:nvSpPr>
          <p:cNvPr id="4" name="Rectangle 1">
            <a:extLst>
              <a:ext uri="{FF2B5EF4-FFF2-40B4-BE49-F238E27FC236}">
                <a16:creationId xmlns:a16="http://schemas.microsoft.com/office/drawing/2014/main" id="{258F3A26-C2B5-4B3A-874A-4231A00D2A51}"/>
              </a:ext>
            </a:extLst>
          </p:cNvPr>
          <p:cNvSpPr>
            <a:spLocks noChangeArrowheads="1"/>
          </p:cNvSpPr>
          <p:nvPr/>
        </p:nvSpPr>
        <p:spPr bwMode="auto">
          <a:xfrm>
            <a:off x="0" y="79837"/>
            <a:ext cx="1372363" cy="297525"/>
          </a:xfrm>
          <a:prstGeom prst="rect">
            <a:avLst/>
          </a:prstGeom>
          <a:solidFill>
            <a:srgbClr val="F8F9F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12696" rIns="0" bIns="-12696" numCol="1" anchor="ctr" anchorCtr="0" compatLnSpc="1">
            <a:prstTxWarp prst="textNoShape">
              <a:avLst/>
            </a:prstTxWarp>
            <a:spAutoFit/>
          </a:bodyPr>
          <a:lstStyle/>
          <a:p>
            <a:pPr marL="0" marR="0" lvl="0" indent="0" algn="l" defTabSz="914400" rtl="0" eaLnBrk="0" fontAlgn="base" latinLnBrk="0" hangingPunct="0">
              <a:spcBef>
                <a:spcPct val="0"/>
              </a:spcBef>
              <a:spcAft>
                <a:spcPts val="600"/>
              </a:spcAft>
              <a:buClrTx/>
              <a:buSzTx/>
              <a:buFontTx/>
              <a:buNone/>
              <a:tabLst/>
            </a:pPr>
            <a:r>
              <a:rPr kumimoji="0" lang="en-US" altLang="en-US" sz="2100" b="0" i="0" u="none" strike="noStrike" cap="none" normalizeH="0" baseline="0">
                <a:ln>
                  <a:noFill/>
                </a:ln>
                <a:solidFill>
                  <a:srgbClr val="202124"/>
                </a:solidFill>
                <a:effectLst/>
                <a:latin typeface="inherit"/>
              </a:rPr>
              <a:t>psychologist</a:t>
            </a:r>
            <a:r>
              <a:rPr kumimoji="0" lang="en-US" altLang="en-US" sz="800" b="0" i="0" u="none" strike="noStrike" cap="none" normalizeH="0" baseline="0">
                <a:ln>
                  <a:noFill/>
                </a:ln>
                <a:solidFill>
                  <a:schemeClr val="tx1"/>
                </a:solidFill>
                <a:effectLst/>
              </a:rPr>
              <a:t> </a:t>
            </a:r>
            <a:endParaRPr kumimoji="0" lang="en-US" altLang="en-US" sz="1800" b="0" i="0" u="none" strike="noStrike" cap="none" normalizeH="0" baseline="0">
              <a:ln>
                <a:noFill/>
              </a:ln>
              <a:solidFill>
                <a:schemeClr val="tx1"/>
              </a:solidFill>
              <a:effectLst/>
              <a:latin typeface="Arial" panose="020B0604020202020204" pitchFamily="34" charset="0"/>
            </a:endParaRPr>
          </a:p>
        </p:txBody>
      </p:sp>
      <p:pic>
        <p:nvPicPr>
          <p:cNvPr id="7" name="Picture 6" descr="Text&#10;&#10;Description automatically generated">
            <a:extLst>
              <a:ext uri="{FF2B5EF4-FFF2-40B4-BE49-F238E27FC236}">
                <a16:creationId xmlns:a16="http://schemas.microsoft.com/office/drawing/2014/main" id="{0274D5A0-8D1E-42F7-9C13-3FF0CE92F0B9}"/>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7576457" y="1875482"/>
            <a:ext cx="4486102" cy="3568700"/>
          </a:xfrm>
          <a:prstGeom prst="rect">
            <a:avLst/>
          </a:prstGeom>
        </p:spPr>
      </p:pic>
      <p:sp>
        <p:nvSpPr>
          <p:cNvPr id="8" name="TextBox 7">
            <a:extLst>
              <a:ext uri="{FF2B5EF4-FFF2-40B4-BE49-F238E27FC236}">
                <a16:creationId xmlns:a16="http://schemas.microsoft.com/office/drawing/2014/main" id="{898A7E4D-BA31-4F5F-BC31-BB36275428A7}"/>
              </a:ext>
            </a:extLst>
          </p:cNvPr>
          <p:cNvSpPr txBox="1"/>
          <p:nvPr/>
        </p:nvSpPr>
        <p:spPr>
          <a:xfrm>
            <a:off x="3384550" y="5213350"/>
            <a:ext cx="5422900" cy="230832"/>
          </a:xfrm>
          <a:prstGeom prst="rect">
            <a:avLst/>
          </a:prstGeom>
          <a:noFill/>
        </p:spPr>
        <p:txBody>
          <a:bodyPr wrap="square" rtlCol="0">
            <a:spAutoFit/>
          </a:bodyPr>
          <a:lstStyle/>
          <a:p>
            <a:r>
              <a:rPr lang="en-GB" sz="900">
                <a:hlinkClick r:id="rId3" tooltip="http://2024mc.blogspot.com/"/>
              </a:rPr>
              <a:t>This Photo</a:t>
            </a:r>
            <a:r>
              <a:rPr lang="en-GB" sz="900"/>
              <a:t> by Unknown Author is licensed under </a:t>
            </a:r>
            <a:r>
              <a:rPr lang="en-GB" sz="900">
                <a:hlinkClick r:id="rId4" tooltip="https://creativecommons.org/licenses/by-nc/3.0/"/>
              </a:rPr>
              <a:t>CC BY-NC</a:t>
            </a:r>
            <a:endParaRPr lang="en-GB" sz="900"/>
          </a:p>
        </p:txBody>
      </p:sp>
    </p:spTree>
    <p:extLst>
      <p:ext uri="{BB962C8B-B14F-4D97-AF65-F5344CB8AC3E}">
        <p14:creationId xmlns:p14="http://schemas.microsoft.com/office/powerpoint/2010/main" val="129512783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19AB2B-39F3-4C58-8A31-57EBBBE99DB0}"/>
              </a:ext>
            </a:extLst>
          </p:cNvPr>
          <p:cNvSpPr>
            <a:spLocks noGrp="1"/>
          </p:cNvSpPr>
          <p:nvPr>
            <p:ph type="title"/>
          </p:nvPr>
        </p:nvSpPr>
        <p:spPr>
          <a:xfrm>
            <a:off x="1451579" y="804519"/>
            <a:ext cx="9603275" cy="1049235"/>
          </a:xfrm>
        </p:spPr>
        <p:txBody>
          <a:bodyPr>
            <a:normAutofit/>
          </a:bodyPr>
          <a:lstStyle/>
          <a:p>
            <a:r>
              <a:rPr lang="en-GB" dirty="0"/>
              <a:t>references</a:t>
            </a:r>
          </a:p>
        </p:txBody>
      </p:sp>
      <p:sp>
        <p:nvSpPr>
          <p:cNvPr id="3" name="Content Placeholder 2">
            <a:extLst>
              <a:ext uri="{FF2B5EF4-FFF2-40B4-BE49-F238E27FC236}">
                <a16:creationId xmlns:a16="http://schemas.microsoft.com/office/drawing/2014/main" id="{0D8384C8-10E3-491E-959B-E1A960A4899E}"/>
              </a:ext>
            </a:extLst>
          </p:cNvPr>
          <p:cNvSpPr>
            <a:spLocks noGrp="1"/>
          </p:cNvSpPr>
          <p:nvPr>
            <p:ph idx="1"/>
          </p:nvPr>
        </p:nvSpPr>
        <p:spPr>
          <a:xfrm>
            <a:off x="1451579" y="2015734"/>
            <a:ext cx="5622284" cy="3450613"/>
          </a:xfrm>
        </p:spPr>
        <p:txBody>
          <a:bodyPr>
            <a:normAutofit/>
          </a:bodyPr>
          <a:lstStyle/>
          <a:p>
            <a:pPr marL="457200" indent="-457200">
              <a:lnSpc>
                <a:spcPct val="110000"/>
              </a:lnSpc>
              <a:buFont typeface="+mj-lt"/>
              <a:buAutoNum type="arabicPeriod"/>
            </a:pPr>
            <a:r>
              <a:rPr lang="en-GB" sz="800" err="1">
                <a:effectLst/>
                <a:latin typeface="Arial" panose="020B0604020202020204" pitchFamily="34" charset="0"/>
                <a:ea typeface="Calibri" panose="020F0502020204030204" pitchFamily="34" charset="0"/>
                <a:cs typeface="Mangal" panose="02040503050203030202" pitchFamily="18" charset="0"/>
              </a:rPr>
              <a:t>Buzet</a:t>
            </a:r>
            <a:r>
              <a:rPr lang="en-GB" sz="800">
                <a:effectLst/>
                <a:latin typeface="Arial" panose="020B0604020202020204" pitchFamily="34" charset="0"/>
                <a:ea typeface="Calibri" panose="020F0502020204030204" pitchFamily="34" charset="0"/>
                <a:cs typeface="Mangal" panose="02040503050203030202" pitchFamily="18" charset="0"/>
              </a:rPr>
              <a:t>, J., 2020. Association between field of work, years of service, and sickness absenteeism in public administration. </a:t>
            </a:r>
            <a:r>
              <a:rPr lang="en-GB" sz="800" i="1" err="1">
                <a:effectLst/>
                <a:latin typeface="Arial" panose="020B0604020202020204" pitchFamily="34" charset="0"/>
                <a:ea typeface="Calibri" panose="020F0502020204030204" pitchFamily="34" charset="0"/>
                <a:cs typeface="Mangal" panose="02040503050203030202" pitchFamily="18" charset="0"/>
              </a:rPr>
              <a:t>Organizacija</a:t>
            </a:r>
            <a:r>
              <a:rPr lang="en-GB" sz="800">
                <a:effectLst/>
                <a:latin typeface="Arial" panose="020B0604020202020204" pitchFamily="34" charset="0"/>
                <a:ea typeface="Calibri" panose="020F0502020204030204" pitchFamily="34" charset="0"/>
                <a:cs typeface="Mangal" panose="02040503050203030202" pitchFamily="18" charset="0"/>
              </a:rPr>
              <a:t>, </a:t>
            </a:r>
            <a:r>
              <a:rPr lang="en-GB" sz="800" i="1">
                <a:effectLst/>
                <a:latin typeface="Arial" panose="020B0604020202020204" pitchFamily="34" charset="0"/>
                <a:ea typeface="Calibri" panose="020F0502020204030204" pitchFamily="34" charset="0"/>
                <a:cs typeface="Mangal" panose="02040503050203030202" pitchFamily="18" charset="0"/>
              </a:rPr>
              <a:t>53</a:t>
            </a:r>
            <a:r>
              <a:rPr lang="en-GB" sz="800">
                <a:effectLst/>
                <a:latin typeface="Arial" panose="020B0604020202020204" pitchFamily="34" charset="0"/>
                <a:ea typeface="Calibri" panose="020F0502020204030204" pitchFamily="34" charset="0"/>
                <a:cs typeface="Mangal" panose="02040503050203030202" pitchFamily="18" charset="0"/>
              </a:rPr>
              <a:t>(1), pp.53-67</a:t>
            </a:r>
          </a:p>
          <a:p>
            <a:pPr marL="457200" indent="-457200">
              <a:lnSpc>
                <a:spcPct val="110000"/>
              </a:lnSpc>
              <a:buFont typeface="+mj-lt"/>
              <a:buAutoNum type="arabicPeriod"/>
            </a:pPr>
            <a:r>
              <a:rPr lang="en-GB" sz="800">
                <a:effectLst/>
                <a:latin typeface="Arial" panose="020B0604020202020204" pitchFamily="34" charset="0"/>
                <a:ea typeface="Calibri" panose="020F0502020204030204" pitchFamily="34" charset="0"/>
                <a:cs typeface="Mangal" panose="02040503050203030202" pitchFamily="18" charset="0"/>
              </a:rPr>
              <a:t>Jensen, U.T., Andersen, L.B. and </a:t>
            </a:r>
            <a:r>
              <a:rPr lang="en-GB" sz="800" err="1">
                <a:effectLst/>
                <a:latin typeface="Arial" panose="020B0604020202020204" pitchFamily="34" charset="0"/>
                <a:ea typeface="Calibri" panose="020F0502020204030204" pitchFamily="34" charset="0"/>
                <a:cs typeface="Mangal" panose="02040503050203030202" pitchFamily="18" charset="0"/>
              </a:rPr>
              <a:t>Holten</a:t>
            </a:r>
            <a:r>
              <a:rPr lang="en-GB" sz="800">
                <a:effectLst/>
                <a:latin typeface="Arial" panose="020B0604020202020204" pitchFamily="34" charset="0"/>
                <a:ea typeface="Calibri" panose="020F0502020204030204" pitchFamily="34" charset="0"/>
                <a:cs typeface="Mangal" panose="02040503050203030202" pitchFamily="18" charset="0"/>
              </a:rPr>
              <a:t>, A.L., 2019. Explaining a dark side: Public service motivation, presenteeism, and absenteeism. </a:t>
            </a:r>
            <a:r>
              <a:rPr lang="en-GB" sz="800" i="1">
                <a:effectLst/>
                <a:latin typeface="Arial" panose="020B0604020202020204" pitchFamily="34" charset="0"/>
                <a:ea typeface="Calibri" panose="020F0502020204030204" pitchFamily="34" charset="0"/>
                <a:cs typeface="Mangal" panose="02040503050203030202" pitchFamily="18" charset="0"/>
              </a:rPr>
              <a:t>Review of Public Personnel Administration</a:t>
            </a:r>
            <a:r>
              <a:rPr lang="en-GB" sz="800">
                <a:effectLst/>
                <a:latin typeface="Arial" panose="020B0604020202020204" pitchFamily="34" charset="0"/>
                <a:ea typeface="Calibri" panose="020F0502020204030204" pitchFamily="34" charset="0"/>
                <a:cs typeface="Mangal" panose="02040503050203030202" pitchFamily="18" charset="0"/>
              </a:rPr>
              <a:t>, </a:t>
            </a:r>
            <a:r>
              <a:rPr lang="en-GB" sz="800" i="1">
                <a:effectLst/>
                <a:latin typeface="Arial" panose="020B0604020202020204" pitchFamily="34" charset="0"/>
                <a:ea typeface="Calibri" panose="020F0502020204030204" pitchFamily="34" charset="0"/>
                <a:cs typeface="Mangal" panose="02040503050203030202" pitchFamily="18" charset="0"/>
              </a:rPr>
              <a:t>39</a:t>
            </a:r>
            <a:r>
              <a:rPr lang="en-GB" sz="800">
                <a:effectLst/>
                <a:latin typeface="Arial" panose="020B0604020202020204" pitchFamily="34" charset="0"/>
                <a:ea typeface="Calibri" panose="020F0502020204030204" pitchFamily="34" charset="0"/>
                <a:cs typeface="Mangal" panose="02040503050203030202" pitchFamily="18" charset="0"/>
              </a:rPr>
              <a:t>(4), pp.487-510.</a:t>
            </a:r>
          </a:p>
          <a:p>
            <a:pPr marL="457200" indent="-457200">
              <a:lnSpc>
                <a:spcPct val="110000"/>
              </a:lnSpc>
              <a:buFont typeface="+mj-lt"/>
              <a:buAutoNum type="arabicPeriod"/>
            </a:pPr>
            <a:r>
              <a:rPr lang="en-GB" sz="800" err="1">
                <a:effectLst/>
                <a:latin typeface="Arial" panose="020B0604020202020204" pitchFamily="34" charset="0"/>
                <a:ea typeface="Calibri" panose="020F0502020204030204" pitchFamily="34" charset="0"/>
                <a:cs typeface="Mangal" panose="02040503050203030202" pitchFamily="18" charset="0"/>
              </a:rPr>
              <a:t>Karimbil</a:t>
            </a:r>
            <a:r>
              <a:rPr lang="en-GB" sz="800">
                <a:effectLst/>
                <a:latin typeface="Arial" panose="020B0604020202020204" pitchFamily="34" charset="0"/>
                <a:ea typeface="Calibri" panose="020F0502020204030204" pitchFamily="34" charset="0"/>
                <a:cs typeface="Mangal" panose="02040503050203030202" pitchFamily="18" charset="0"/>
              </a:rPr>
              <a:t>, M.R., 2019. A study on employee absenteeism in today’s workplace. </a:t>
            </a:r>
            <a:r>
              <a:rPr lang="en-GB" sz="800" i="1">
                <a:effectLst/>
                <a:latin typeface="Arial" panose="020B0604020202020204" pitchFamily="34" charset="0"/>
                <a:ea typeface="Calibri" panose="020F0502020204030204" pitchFamily="34" charset="0"/>
                <a:cs typeface="Mangal" panose="02040503050203030202" pitchFamily="18" charset="0"/>
              </a:rPr>
              <a:t>Journal of the Gujarat Research Society</a:t>
            </a:r>
            <a:r>
              <a:rPr lang="en-GB" sz="800">
                <a:effectLst/>
                <a:latin typeface="Arial" panose="020B0604020202020204" pitchFamily="34" charset="0"/>
                <a:ea typeface="Calibri" panose="020F0502020204030204" pitchFamily="34" charset="0"/>
                <a:cs typeface="Mangal" panose="02040503050203030202" pitchFamily="18" charset="0"/>
              </a:rPr>
              <a:t>, </a:t>
            </a:r>
            <a:r>
              <a:rPr lang="en-GB" sz="800" i="1">
                <a:effectLst/>
                <a:latin typeface="Arial" panose="020B0604020202020204" pitchFamily="34" charset="0"/>
                <a:ea typeface="Calibri" panose="020F0502020204030204" pitchFamily="34" charset="0"/>
                <a:cs typeface="Mangal" panose="02040503050203030202" pitchFamily="18" charset="0"/>
              </a:rPr>
              <a:t>21</a:t>
            </a:r>
            <a:r>
              <a:rPr lang="en-GB" sz="800">
                <a:effectLst/>
                <a:latin typeface="Arial" panose="020B0604020202020204" pitchFamily="34" charset="0"/>
                <a:ea typeface="Calibri" panose="020F0502020204030204" pitchFamily="34" charset="0"/>
                <a:cs typeface="Mangal" panose="02040503050203030202" pitchFamily="18" charset="0"/>
              </a:rPr>
              <a:t>(17), pp.273-279.</a:t>
            </a:r>
            <a:endParaRPr lang="en-GB" sz="800" b="1">
              <a:effectLst/>
              <a:latin typeface="Arial" panose="020B0604020202020204" pitchFamily="34" charset="0"/>
              <a:ea typeface="Calibri" panose="020F0502020204030204" pitchFamily="34" charset="0"/>
              <a:cs typeface="Mangal" panose="02040503050203030202" pitchFamily="18" charset="0"/>
            </a:endParaRPr>
          </a:p>
          <a:p>
            <a:pPr marL="457200" indent="-457200">
              <a:lnSpc>
                <a:spcPct val="110000"/>
              </a:lnSpc>
              <a:buFont typeface="+mj-lt"/>
              <a:buAutoNum type="arabicPeriod"/>
            </a:pPr>
            <a:r>
              <a:rPr lang="en-GB" sz="800">
                <a:effectLst/>
                <a:latin typeface="Arial" panose="020B0604020202020204" pitchFamily="34" charset="0"/>
                <a:ea typeface="Calibri" panose="020F0502020204030204" pitchFamily="34" charset="0"/>
                <a:cs typeface="Mangal" panose="02040503050203030202" pitchFamily="18" charset="0"/>
              </a:rPr>
              <a:t>Livingstone, Z., 2020. Managing stress in the workplace. </a:t>
            </a:r>
            <a:r>
              <a:rPr lang="en-GB" sz="800" i="1">
                <a:effectLst/>
                <a:latin typeface="Arial" panose="020B0604020202020204" pitchFamily="34" charset="0"/>
                <a:ea typeface="Calibri" panose="020F0502020204030204" pitchFamily="34" charset="0"/>
                <a:cs typeface="Mangal" panose="02040503050203030202" pitchFamily="18" charset="0"/>
              </a:rPr>
              <a:t>Veterinary Nursing Journal</a:t>
            </a:r>
            <a:r>
              <a:rPr lang="en-GB" sz="800">
                <a:effectLst/>
                <a:latin typeface="Arial" panose="020B0604020202020204" pitchFamily="34" charset="0"/>
                <a:ea typeface="Calibri" panose="020F0502020204030204" pitchFamily="34" charset="0"/>
                <a:cs typeface="Mangal" panose="02040503050203030202" pitchFamily="18" charset="0"/>
              </a:rPr>
              <a:t>, 35(5), pp.127-128.</a:t>
            </a:r>
            <a:endParaRPr lang="en-GB" sz="800">
              <a:latin typeface="Times New Roman" panose="02020603050405020304" pitchFamily="18" charset="0"/>
              <a:ea typeface="Calibri" panose="020F0502020204030204" pitchFamily="34" charset="0"/>
              <a:cs typeface="Mangal" panose="02040503050203030202" pitchFamily="18" charset="0"/>
            </a:endParaRPr>
          </a:p>
          <a:p>
            <a:pPr marL="457200" indent="-457200">
              <a:lnSpc>
                <a:spcPct val="110000"/>
              </a:lnSpc>
              <a:buFont typeface="+mj-lt"/>
              <a:buAutoNum type="arabicPeriod"/>
            </a:pPr>
            <a:r>
              <a:rPr lang="en-GB" sz="800">
                <a:effectLst/>
                <a:latin typeface="Arial" panose="020B0604020202020204" pitchFamily="34" charset="0"/>
                <a:ea typeface="Calibri" panose="020F0502020204030204" pitchFamily="34" charset="0"/>
                <a:cs typeface="Mangal" panose="02040503050203030202" pitchFamily="18" charset="0"/>
              </a:rPr>
              <a:t>Michie, S., 2002. CAUSES AND MANAGEMENT OF STRESS AT WORK. </a:t>
            </a:r>
            <a:r>
              <a:rPr lang="en-GB" sz="800" i="1">
                <a:effectLst/>
                <a:latin typeface="Arial" panose="020B0604020202020204" pitchFamily="34" charset="0"/>
                <a:ea typeface="Calibri" panose="020F0502020204030204" pitchFamily="34" charset="0"/>
                <a:cs typeface="Mangal" panose="02040503050203030202" pitchFamily="18" charset="0"/>
              </a:rPr>
              <a:t>Occupational and Environmental Medicine</a:t>
            </a:r>
            <a:r>
              <a:rPr lang="en-GB" sz="800">
                <a:effectLst/>
                <a:latin typeface="Arial" panose="020B0604020202020204" pitchFamily="34" charset="0"/>
                <a:ea typeface="Calibri" panose="020F0502020204030204" pitchFamily="34" charset="0"/>
                <a:cs typeface="Mangal" panose="02040503050203030202" pitchFamily="18" charset="0"/>
              </a:rPr>
              <a:t>, 59(1), pp.67-72.</a:t>
            </a:r>
            <a:endParaRPr lang="en-GB" sz="800">
              <a:latin typeface="Times New Roman" panose="02020603050405020304" pitchFamily="18" charset="0"/>
              <a:ea typeface="Calibri" panose="020F0502020204030204" pitchFamily="34" charset="0"/>
              <a:cs typeface="Mangal" panose="02040503050203030202" pitchFamily="18" charset="0"/>
            </a:endParaRPr>
          </a:p>
          <a:p>
            <a:pPr marL="457200" indent="-457200">
              <a:lnSpc>
                <a:spcPct val="110000"/>
              </a:lnSpc>
              <a:buFont typeface="+mj-lt"/>
              <a:buAutoNum type="arabicPeriod"/>
            </a:pPr>
            <a:r>
              <a:rPr lang="en-GB" sz="800">
                <a:effectLst/>
                <a:latin typeface="Arial" panose="020B0604020202020204" pitchFamily="34" charset="0"/>
                <a:ea typeface="Calibri" panose="020F0502020204030204" pitchFamily="34" charset="0"/>
                <a:cs typeface="Mangal" panose="02040503050203030202" pitchFamily="18" charset="0"/>
              </a:rPr>
              <a:t>Nunes, A.P., Richmond, M.K., </a:t>
            </a:r>
            <a:r>
              <a:rPr lang="en-GB" sz="800" err="1">
                <a:effectLst/>
                <a:latin typeface="Arial" panose="020B0604020202020204" pitchFamily="34" charset="0"/>
                <a:ea typeface="Calibri" panose="020F0502020204030204" pitchFamily="34" charset="0"/>
                <a:cs typeface="Mangal" panose="02040503050203030202" pitchFamily="18" charset="0"/>
              </a:rPr>
              <a:t>Pampel</a:t>
            </a:r>
            <a:r>
              <a:rPr lang="en-GB" sz="800">
                <a:effectLst/>
                <a:latin typeface="Arial" panose="020B0604020202020204" pitchFamily="34" charset="0"/>
                <a:ea typeface="Calibri" panose="020F0502020204030204" pitchFamily="34" charset="0"/>
                <a:cs typeface="Mangal" panose="02040503050203030202" pitchFamily="18" charset="0"/>
              </a:rPr>
              <a:t>, F.C. and Wood, R.C., 2018. The effect of employee assistance services on reductions in employee absenteeism. </a:t>
            </a:r>
            <a:r>
              <a:rPr lang="en-GB" sz="800" i="1">
                <a:effectLst/>
                <a:latin typeface="Arial" panose="020B0604020202020204" pitchFamily="34" charset="0"/>
                <a:ea typeface="Calibri" panose="020F0502020204030204" pitchFamily="34" charset="0"/>
                <a:cs typeface="Mangal" panose="02040503050203030202" pitchFamily="18" charset="0"/>
              </a:rPr>
              <a:t>Journal of Business and Psychology</a:t>
            </a:r>
            <a:r>
              <a:rPr lang="en-GB" sz="800">
                <a:effectLst/>
                <a:latin typeface="Arial" panose="020B0604020202020204" pitchFamily="34" charset="0"/>
                <a:ea typeface="Calibri" panose="020F0502020204030204" pitchFamily="34" charset="0"/>
                <a:cs typeface="Mangal" panose="02040503050203030202" pitchFamily="18" charset="0"/>
              </a:rPr>
              <a:t>, </a:t>
            </a:r>
            <a:r>
              <a:rPr lang="en-GB" sz="800" i="1">
                <a:effectLst/>
                <a:latin typeface="Arial" panose="020B0604020202020204" pitchFamily="34" charset="0"/>
                <a:ea typeface="Calibri" panose="020F0502020204030204" pitchFamily="34" charset="0"/>
                <a:cs typeface="Mangal" panose="02040503050203030202" pitchFamily="18" charset="0"/>
              </a:rPr>
              <a:t>33</a:t>
            </a:r>
            <a:r>
              <a:rPr lang="en-GB" sz="800">
                <a:effectLst/>
                <a:latin typeface="Arial" panose="020B0604020202020204" pitchFamily="34" charset="0"/>
                <a:ea typeface="Calibri" panose="020F0502020204030204" pitchFamily="34" charset="0"/>
                <a:cs typeface="Mangal" panose="02040503050203030202" pitchFamily="18" charset="0"/>
              </a:rPr>
              <a:t>(6), pp.699-709.</a:t>
            </a:r>
          </a:p>
          <a:p>
            <a:pPr marL="457200" indent="-457200">
              <a:lnSpc>
                <a:spcPct val="110000"/>
              </a:lnSpc>
              <a:buFont typeface="+mj-lt"/>
              <a:buAutoNum type="arabicPeriod"/>
            </a:pPr>
            <a:r>
              <a:rPr lang="en-GB" sz="800" err="1">
                <a:effectLst/>
                <a:latin typeface="Arial" panose="020B0604020202020204" pitchFamily="34" charset="0"/>
                <a:ea typeface="Calibri" panose="020F0502020204030204" pitchFamily="34" charset="0"/>
                <a:cs typeface="Mangal" panose="02040503050203030202" pitchFamily="18" charset="0"/>
              </a:rPr>
              <a:t>Perera</a:t>
            </a:r>
            <a:r>
              <a:rPr lang="en-GB" sz="800">
                <a:effectLst/>
                <a:latin typeface="Arial" panose="020B0604020202020204" pitchFamily="34" charset="0"/>
                <a:ea typeface="Calibri" panose="020F0502020204030204" pitchFamily="34" charset="0"/>
                <a:cs typeface="Mangal" panose="02040503050203030202" pitchFamily="18" charset="0"/>
              </a:rPr>
              <a:t>, R., 2017. </a:t>
            </a:r>
            <a:r>
              <a:rPr lang="en-GB" sz="800" i="1">
                <a:effectLst/>
                <a:latin typeface="Arial" panose="020B0604020202020204" pitchFamily="34" charset="0"/>
                <a:ea typeface="Calibri" panose="020F0502020204030204" pitchFamily="34" charset="0"/>
                <a:cs typeface="Mangal" panose="02040503050203030202" pitchFamily="18" charset="0"/>
              </a:rPr>
              <a:t>The PESTLE analysis</a:t>
            </a:r>
            <a:r>
              <a:rPr lang="en-GB" sz="800">
                <a:effectLst/>
                <a:latin typeface="Arial" panose="020B0604020202020204" pitchFamily="34" charset="0"/>
                <a:ea typeface="Calibri" panose="020F0502020204030204" pitchFamily="34" charset="0"/>
                <a:cs typeface="Mangal" panose="02040503050203030202" pitchFamily="18" charset="0"/>
              </a:rPr>
              <a:t>. </a:t>
            </a:r>
            <a:r>
              <a:rPr lang="en-GB" sz="800" err="1">
                <a:effectLst/>
                <a:latin typeface="Arial" panose="020B0604020202020204" pitchFamily="34" charset="0"/>
                <a:ea typeface="Calibri" panose="020F0502020204030204" pitchFamily="34" charset="0"/>
                <a:cs typeface="Mangal" panose="02040503050203030202" pitchFamily="18" charset="0"/>
              </a:rPr>
              <a:t>Nerdynaut</a:t>
            </a:r>
            <a:r>
              <a:rPr lang="en-GB" sz="800">
                <a:effectLst/>
                <a:latin typeface="Arial" panose="020B0604020202020204" pitchFamily="34" charset="0"/>
                <a:ea typeface="Calibri" panose="020F0502020204030204" pitchFamily="34" charset="0"/>
                <a:cs typeface="Mangal" panose="02040503050203030202" pitchFamily="18" charset="0"/>
              </a:rPr>
              <a:t>.</a:t>
            </a:r>
          </a:p>
          <a:p>
            <a:pPr marL="457200" indent="-457200">
              <a:lnSpc>
                <a:spcPct val="110000"/>
              </a:lnSpc>
              <a:buFont typeface="+mj-lt"/>
              <a:buAutoNum type="arabicPeriod"/>
            </a:pPr>
            <a:r>
              <a:rPr lang="en-GB" sz="800" err="1">
                <a:effectLst/>
                <a:latin typeface="Arial" panose="020B0604020202020204" pitchFamily="34" charset="0"/>
                <a:ea typeface="Calibri" panose="020F0502020204030204" pitchFamily="34" charset="0"/>
                <a:cs typeface="Mangal" panose="02040503050203030202" pitchFamily="18" charset="0"/>
              </a:rPr>
              <a:t>Scognamiglio</a:t>
            </a:r>
            <a:r>
              <a:rPr lang="en-GB" sz="800">
                <a:effectLst/>
                <a:latin typeface="Arial" panose="020B0604020202020204" pitchFamily="34" charset="0"/>
                <a:ea typeface="Calibri" panose="020F0502020204030204" pitchFamily="34" charset="0"/>
                <a:cs typeface="Mangal" panose="02040503050203030202" pitchFamily="18" charset="0"/>
              </a:rPr>
              <a:t>, A., 2020. Paid sick leave and employee absences. </a:t>
            </a:r>
            <a:r>
              <a:rPr lang="en-GB" sz="800" i="1">
                <a:effectLst/>
                <a:latin typeface="Arial" panose="020B0604020202020204" pitchFamily="34" charset="0"/>
                <a:ea typeface="Calibri" panose="020F0502020204030204" pitchFamily="34" charset="0"/>
                <a:cs typeface="Mangal" panose="02040503050203030202" pitchFamily="18" charset="0"/>
              </a:rPr>
              <a:t>Labour</a:t>
            </a:r>
            <a:r>
              <a:rPr lang="en-GB" sz="800">
                <a:effectLst/>
                <a:latin typeface="Arial" panose="020B0604020202020204" pitchFamily="34" charset="0"/>
                <a:ea typeface="Calibri" panose="020F0502020204030204" pitchFamily="34" charset="0"/>
                <a:cs typeface="Mangal" panose="02040503050203030202" pitchFamily="18" charset="0"/>
              </a:rPr>
              <a:t>, </a:t>
            </a:r>
            <a:r>
              <a:rPr lang="en-GB" sz="800" i="1">
                <a:effectLst/>
                <a:latin typeface="Arial" panose="020B0604020202020204" pitchFamily="34" charset="0"/>
                <a:ea typeface="Calibri" panose="020F0502020204030204" pitchFamily="34" charset="0"/>
                <a:cs typeface="Mangal" panose="02040503050203030202" pitchFamily="18" charset="0"/>
              </a:rPr>
              <a:t>34</a:t>
            </a:r>
            <a:r>
              <a:rPr lang="en-GB" sz="800">
                <a:effectLst/>
                <a:latin typeface="Arial" panose="020B0604020202020204" pitchFamily="34" charset="0"/>
                <a:ea typeface="Calibri" panose="020F0502020204030204" pitchFamily="34" charset="0"/>
                <a:cs typeface="Mangal" panose="02040503050203030202" pitchFamily="18" charset="0"/>
              </a:rPr>
              <a:t>(3), pp.305-322.</a:t>
            </a:r>
            <a:endParaRPr lang="en-GB" sz="800"/>
          </a:p>
        </p:txBody>
      </p:sp>
      <p:pic>
        <p:nvPicPr>
          <p:cNvPr id="5" name="Picture 4" descr="A screenshot of a computer&#10;&#10;Description automatically generated with low confidence">
            <a:extLst>
              <a:ext uri="{FF2B5EF4-FFF2-40B4-BE49-F238E27FC236}">
                <a16:creationId xmlns:a16="http://schemas.microsoft.com/office/drawing/2014/main" id="{F13ABD92-DE74-45C4-AE6C-4B2B34A5888C}"/>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7554139" y="3084656"/>
            <a:ext cx="3500715" cy="1312768"/>
          </a:xfrm>
          <a:prstGeom prst="rect">
            <a:avLst/>
          </a:prstGeom>
        </p:spPr>
      </p:pic>
      <p:sp>
        <p:nvSpPr>
          <p:cNvPr id="6" name="TextBox 5">
            <a:extLst>
              <a:ext uri="{FF2B5EF4-FFF2-40B4-BE49-F238E27FC236}">
                <a16:creationId xmlns:a16="http://schemas.microsoft.com/office/drawing/2014/main" id="{863789FA-3CC5-4B73-B032-82E509B197CA}"/>
              </a:ext>
            </a:extLst>
          </p:cNvPr>
          <p:cNvSpPr txBox="1"/>
          <p:nvPr/>
        </p:nvSpPr>
        <p:spPr>
          <a:xfrm>
            <a:off x="8763842" y="4197369"/>
            <a:ext cx="2291012" cy="200055"/>
          </a:xfrm>
          <a:prstGeom prst="rect">
            <a:avLst/>
          </a:prstGeom>
          <a:solidFill>
            <a:srgbClr val="000000"/>
          </a:solidFill>
        </p:spPr>
        <p:txBody>
          <a:bodyPr wrap="none" rtlCol="0">
            <a:spAutoFit/>
          </a:bodyPr>
          <a:lstStyle/>
          <a:p>
            <a:pPr algn="r">
              <a:spcAft>
                <a:spcPts val="600"/>
              </a:spcAft>
            </a:pPr>
            <a:r>
              <a:rPr lang="en-GB" sz="700">
                <a:solidFill>
                  <a:srgbClr val="FFFFFF"/>
                </a:solidFill>
                <a:hlinkClick r:id="rId3" tooltip="http://2012.igem.org/Team:Rutgers/ref">
                  <a:extLst>
                    <a:ext uri="{A12FA001-AC4F-418D-AE19-62706E023703}">
                      <ahyp:hlinkClr xmlns:ahyp="http://schemas.microsoft.com/office/drawing/2018/hyperlinkcolor" val="tx"/>
                    </a:ext>
                  </a:extLst>
                </a:hlinkClick>
              </a:rPr>
              <a:t>This Photo</a:t>
            </a:r>
            <a:r>
              <a:rPr lang="en-GB" sz="700">
                <a:solidFill>
                  <a:srgbClr val="FFFFFF"/>
                </a:solidFill>
              </a:rPr>
              <a:t> by Unknown Author is licensed under </a:t>
            </a:r>
            <a:r>
              <a:rPr lang="en-GB" sz="700">
                <a:solidFill>
                  <a:srgbClr val="FFFFFF"/>
                </a:solidFill>
                <a:hlinkClick r:id="rId4" tooltip="https://creativecommons.org/licenses/by/3.0/">
                  <a:extLst>
                    <a:ext uri="{A12FA001-AC4F-418D-AE19-62706E023703}">
                      <ahyp:hlinkClr xmlns:ahyp="http://schemas.microsoft.com/office/drawing/2018/hyperlinkcolor" val="tx"/>
                    </a:ext>
                  </a:extLst>
                </a:hlinkClick>
              </a:rPr>
              <a:t>CC BY</a:t>
            </a:r>
            <a:endParaRPr lang="en-GB" sz="700">
              <a:solidFill>
                <a:srgbClr val="FFFFFF"/>
              </a:solidFill>
            </a:endParaRPr>
          </a:p>
        </p:txBody>
      </p:sp>
    </p:spTree>
    <p:extLst>
      <p:ext uri="{BB962C8B-B14F-4D97-AF65-F5344CB8AC3E}">
        <p14:creationId xmlns:p14="http://schemas.microsoft.com/office/powerpoint/2010/main" val="355319367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736202-2135-4734-9A16-4BD8C62A21C3}"/>
              </a:ext>
            </a:extLst>
          </p:cNvPr>
          <p:cNvSpPr>
            <a:spLocks noGrp="1"/>
          </p:cNvSpPr>
          <p:nvPr>
            <p:ph type="title"/>
          </p:nvPr>
        </p:nvSpPr>
        <p:spPr/>
        <p:txBody>
          <a:bodyPr/>
          <a:lstStyle/>
          <a:p>
            <a:pPr algn="ctr"/>
            <a:r>
              <a:rPr lang="en-GB" dirty="0"/>
              <a:t>Thank you!</a:t>
            </a:r>
          </a:p>
        </p:txBody>
      </p:sp>
      <p:sp>
        <p:nvSpPr>
          <p:cNvPr id="3" name="Content Placeholder 2">
            <a:extLst>
              <a:ext uri="{FF2B5EF4-FFF2-40B4-BE49-F238E27FC236}">
                <a16:creationId xmlns:a16="http://schemas.microsoft.com/office/drawing/2014/main" id="{38F05D5E-5C71-4EAD-A71C-1C34AA5AC2C9}"/>
              </a:ext>
            </a:extLst>
          </p:cNvPr>
          <p:cNvSpPr>
            <a:spLocks noGrp="1"/>
          </p:cNvSpPr>
          <p:nvPr>
            <p:ph idx="1"/>
          </p:nvPr>
        </p:nvSpPr>
        <p:spPr/>
        <p:txBody>
          <a:bodyPr/>
          <a:lstStyle/>
          <a:p>
            <a:endParaRPr lang="en-GB" dirty="0"/>
          </a:p>
        </p:txBody>
      </p:sp>
    </p:spTree>
    <p:extLst>
      <p:ext uri="{BB962C8B-B14F-4D97-AF65-F5344CB8AC3E}">
        <p14:creationId xmlns:p14="http://schemas.microsoft.com/office/powerpoint/2010/main" val="4126243517"/>
      </p:ext>
    </p:extLst>
  </p:cSld>
  <p:clrMapOvr>
    <a:masterClrMapping/>
  </p:clrMapOvr>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lery">
      <a:majorFont>
        <a:latin typeface="Gill Sans MT" panose="020B05020201040202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panose="020B05020201040202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43000" r="43000" b="100000"/>
          </a:path>
        </a:gradFill>
      </a:bgFillStyleLst>
    </a:fmtScheme>
  </a:themeElements>
  <a:objectDefaults/>
  <a:extraClrSchemeLst/>
  <a:extLst>
    <a:ext uri="{05A4C25C-085E-4340-85A3-A5531E510DB2}">
      <thm15:themeFamily xmlns:thm15="http://schemas.microsoft.com/office/thememl/2012/main" name="Gallery" id="{BBFCD31E-59A1-489D-B089-A3EAD7CAE12E}" vid="{F5E91637-A7B6-4E27-B710-77DA7014EE1E}"/>
    </a:ext>
  </a:extLst>
</a:theme>
</file>

<file path=docProps/app.xml><?xml version="1.0" encoding="utf-8"?>
<Properties xmlns="http://schemas.openxmlformats.org/officeDocument/2006/extended-properties" xmlns:vt="http://schemas.openxmlformats.org/officeDocument/2006/docPropsVTypes">
  <Template>Gallery</Template>
  <TotalTime>185</TotalTime>
  <Words>1064</Words>
  <Application>Microsoft Office PowerPoint</Application>
  <PresentationFormat>Widescreen</PresentationFormat>
  <Paragraphs>58</Paragraphs>
  <Slides>12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12</vt:i4>
      </vt:variant>
    </vt:vector>
  </HeadingPairs>
  <TitlesOfParts>
    <vt:vector size="17" baseType="lpstr">
      <vt:lpstr>Arial</vt:lpstr>
      <vt:lpstr>Gill Sans MT</vt:lpstr>
      <vt:lpstr>inherit</vt:lpstr>
      <vt:lpstr>Times New Roman</vt:lpstr>
      <vt:lpstr>Gallery</vt:lpstr>
      <vt:lpstr>BMSW 4004 Problem Solving and Decision Making TASK 1 </vt:lpstr>
      <vt:lpstr>Problem recognised</vt:lpstr>
      <vt:lpstr>Definition of stress</vt:lpstr>
      <vt:lpstr>Nature of the problem  </vt:lpstr>
      <vt:lpstr>Impact of the problem </vt:lpstr>
      <vt:lpstr>PESTLE analysis</vt:lpstr>
      <vt:lpstr>PESTLE analysis  </vt:lpstr>
      <vt:lpstr>Cause-and-effect analysis</vt:lpstr>
      <vt:lpstr>Cause-and-effect analysis </vt:lpstr>
      <vt:lpstr>Evaluation of alternative solutions </vt:lpstr>
      <vt:lpstr>references</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BMSW 4004 Problem Solving and Decision Making</dc:title>
  <dc:creator>paridhi dave</dc:creator>
  <cp:lastModifiedBy>simonaS Sticlet</cp:lastModifiedBy>
  <cp:revision>7</cp:revision>
  <dcterms:created xsi:type="dcterms:W3CDTF">2022-04-09T17:08:07Z</dcterms:created>
  <dcterms:modified xsi:type="dcterms:W3CDTF">2022-04-09T23:50:10Z</dcterms:modified>
</cp:coreProperties>
</file>