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4"/>
  </p:notesMasterIdLst>
  <p:sldIdLst>
    <p:sldId id="257" r:id="rId5"/>
    <p:sldId id="261" r:id="rId6"/>
    <p:sldId id="263" r:id="rId7"/>
    <p:sldId id="265" r:id="rId8"/>
    <p:sldId id="264" r:id="rId9"/>
    <p:sldId id="267" r:id="rId10"/>
    <p:sldId id="268" r:id="rId11"/>
    <p:sldId id="266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0307" autoAdjust="0"/>
  </p:normalViewPr>
  <p:slideViewPr>
    <p:cSldViewPr snapToGrid="0">
      <p:cViewPr varScale="1">
        <p:scale>
          <a:sx n="46" d="100"/>
          <a:sy n="46" d="100"/>
        </p:scale>
        <p:origin x="106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Question 1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9ED-4EC8-8189-6FE5B20A784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9ED-4EC8-8189-6FE5B20A784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2"/>
                <c:pt idx="0">
                  <c:v>4</c:v>
                </c:pt>
                <c:pt idx="1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E4-4450-B565-18E12B5E0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65B1EC-FAA8-4CC1-8871-5EB6061AF0BD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92C70-C7B2-4974-A210-C471F71943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861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73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34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Explain that as students become more confident in creating Word documents they may wish to explore each of these options. For now, we will focus on the first: Create a link to a Web Page.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Model the process of inserting a link to a webpage – entering the relevant URL address in the ‘Address’ bar and insert the ‘Text to display’ in the top box, this will create a hyper link within a word document, to your relevant web address – consider using the www.uwtsd.ac.uk/library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736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263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a Pie Chart will be useful if students are wanting to show how many people said ‘yes’ or ‘no’ to a closed question, </a:t>
            </a:r>
          </a:p>
          <a:p>
            <a:endParaRPr lang="en-GB" dirty="0"/>
          </a:p>
          <a:p>
            <a:r>
              <a:rPr lang="en-GB" dirty="0"/>
              <a:t>Once the </a:t>
            </a:r>
            <a:r>
              <a:rPr lang="en-GB" b="1" dirty="0"/>
              <a:t>Pie </a:t>
            </a:r>
            <a:r>
              <a:rPr lang="en-GB" b="0" dirty="0"/>
              <a:t>option has been selected, a chart box and mini excel box will pop up in the Word document. </a:t>
            </a:r>
          </a:p>
          <a:p>
            <a:endParaRPr lang="en-GB" b="0" dirty="0"/>
          </a:p>
          <a:p>
            <a:r>
              <a:rPr lang="en-GB" b="0" dirty="0"/>
              <a:t>The Video is embedded and is </a:t>
            </a:r>
            <a:r>
              <a:rPr lang="en-GB" b="1" dirty="0"/>
              <a:t>not</a:t>
            </a:r>
            <a:r>
              <a:rPr lang="en-GB" b="0" dirty="0"/>
              <a:t> narrated – It shows the insertion of a Pie chart into a Word document (the Research report template) – pause and discuss or model each step as needed.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405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Suggest that students use the computers in the shared areas to complete this (Spark Hill – downstairs in common room and on top floor in PC lab, In Quay Place – in shared computer area on 2</a:t>
            </a:r>
            <a:r>
              <a:rPr lang="en-GB" baseline="30000" dirty="0"/>
              <a:t>nd</a:t>
            </a:r>
            <a:r>
              <a:rPr lang="en-GB" dirty="0"/>
              <a:t> floor). </a:t>
            </a:r>
          </a:p>
          <a:p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Any student unable to complete this due to OneDrive or Office.com only access will need to wait for peers to complete. </a:t>
            </a:r>
          </a:p>
          <a:p>
            <a:endParaRPr lang="en-GB" dirty="0"/>
          </a:p>
          <a:p>
            <a:r>
              <a:rPr lang="en-GB" dirty="0"/>
              <a:t>Students can click the on the pie chart and then click the + symbol to see the options – click ‘data labels’ to see the amounts displayed on the pie chart.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7723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 make your reports look professional, adding a label or caption underneath your chart/image/diagram is really important – this is an opportunity to include your citation if needed as well.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Video is not narrated – pause, discuss, model the process. (only available on Desktop version). </a:t>
            </a:r>
          </a:p>
          <a:p>
            <a:endParaRPr lang="en-GB" dirty="0"/>
          </a:p>
          <a:p>
            <a:r>
              <a:rPr lang="en-GB" dirty="0"/>
              <a:t>To insert a caption under an image or chart – select the ‘Reference’ toolbar and select the ‘Insert Caption’ – Type an appropriate caption to reflect the content of the figure – highlight to students that a citation could be included if they have used an image from a website.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114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19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1011" y="2187456"/>
            <a:ext cx="4947858" cy="1798909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Digital Skill – MS Word – Further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 2 – LCLM4002 Digital Skills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this session..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1A740C-4369-4BBC-ACF1-EC855299E39C}"/>
              </a:ext>
            </a:extLst>
          </p:cNvPr>
          <p:cNvGrpSpPr/>
          <p:nvPr/>
        </p:nvGrpSpPr>
        <p:grpSpPr>
          <a:xfrm>
            <a:off x="1102406" y="2620368"/>
            <a:ext cx="2981250" cy="3105001"/>
            <a:chOff x="1102406" y="2620368"/>
            <a:chExt cx="2981250" cy="3105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3823C92-A16B-4FCA-8AC4-941AA4D42597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 descr="Link">
              <a:extLst>
                <a:ext uri="{FF2B5EF4-FFF2-40B4-BE49-F238E27FC236}">
                  <a16:creationId xmlns:a16="http://schemas.microsoft.com/office/drawing/2014/main" id="{70E11261-DCE8-4DB2-8B42-790700C5CA13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1BC307A-08A5-4D91-BA4C-1829E0662BD5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600" kern="1200" dirty="0"/>
                <a:t>Inserting links within documents</a:t>
              </a:r>
              <a:endParaRPr lang="en-US" sz="1600" kern="1200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6CAE495-50F8-42A8-92AC-CB96577EAE30}"/>
              </a:ext>
            </a:extLst>
          </p:cNvPr>
          <p:cNvGrpSpPr/>
          <p:nvPr/>
        </p:nvGrpSpPr>
        <p:grpSpPr>
          <a:xfrm>
            <a:off x="4605374" y="2620368"/>
            <a:ext cx="2981250" cy="3105001"/>
            <a:chOff x="4605374" y="2620368"/>
            <a:chExt cx="2981250" cy="310500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D7D0F33-4604-4478-A74F-BE8A34BFE1B1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 descr="Presentation with Pie Chart">
              <a:extLst>
                <a:ext uri="{FF2B5EF4-FFF2-40B4-BE49-F238E27FC236}">
                  <a16:creationId xmlns:a16="http://schemas.microsoft.com/office/drawing/2014/main" id="{9C3A0418-B248-418F-AC3D-493CA5E44CE3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659E33-E865-43DA-8C4A-4DB9E427F77B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600" kern="1200" dirty="0"/>
                <a:t>Inserting charts &amp; graphs And Labelling figures</a:t>
              </a:r>
              <a:endParaRPr lang="en-US" sz="16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C2B5C7E-36F3-472F-9E63-64554DB18D73}"/>
              </a:ext>
            </a:extLst>
          </p:cNvPr>
          <p:cNvGrpSpPr/>
          <p:nvPr/>
        </p:nvGrpSpPr>
        <p:grpSpPr>
          <a:xfrm>
            <a:off x="8108343" y="2620368"/>
            <a:ext cx="2981250" cy="3105001"/>
            <a:chOff x="8108343" y="2620368"/>
            <a:chExt cx="2981250" cy="3105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627A5D0-8109-41A6-AD19-B23D539AB65A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1" descr="Books">
              <a:extLst>
                <a:ext uri="{FF2B5EF4-FFF2-40B4-BE49-F238E27FC236}">
                  <a16:creationId xmlns:a16="http://schemas.microsoft.com/office/drawing/2014/main" id="{A8B554DB-4C58-4FAD-BC59-EDC784ECEA98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AE682DA-C4AB-440D-AA37-D1605318FF5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600" kern="1200" dirty="0"/>
                <a:t>Using referencing tool</a:t>
              </a:r>
              <a:r>
                <a:rPr lang="en-US" sz="1600" kern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02C57-1FE4-4C4E-8869-D7F06319C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49" y="719666"/>
            <a:ext cx="10886901" cy="88694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Inserting links within documents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64A8152-3A30-4706-A6DE-E86A08BCF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436" y="1871608"/>
            <a:ext cx="10534013" cy="8869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Word allows you to insert links into your document. These can be links to websites, elsewhere in the document or link to documents stored on a shared drive.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0FC71DF-384D-4093-BF4C-A00C90BA3AC1}"/>
              </a:ext>
            </a:extLst>
          </p:cNvPr>
          <p:cNvSpPr/>
          <p:nvPr/>
        </p:nvSpPr>
        <p:spPr>
          <a:xfrm>
            <a:off x="1086056" y="2834081"/>
            <a:ext cx="2459727" cy="1475836"/>
          </a:xfrm>
          <a:custGeom>
            <a:avLst/>
            <a:gdLst>
              <a:gd name="connsiteX0" fmla="*/ 0 w 2459727"/>
              <a:gd name="connsiteY0" fmla="*/ 147584 h 1475836"/>
              <a:gd name="connsiteX1" fmla="*/ 147584 w 2459727"/>
              <a:gd name="connsiteY1" fmla="*/ 0 h 1475836"/>
              <a:gd name="connsiteX2" fmla="*/ 2312143 w 2459727"/>
              <a:gd name="connsiteY2" fmla="*/ 0 h 1475836"/>
              <a:gd name="connsiteX3" fmla="*/ 2459727 w 2459727"/>
              <a:gd name="connsiteY3" fmla="*/ 147584 h 1475836"/>
              <a:gd name="connsiteX4" fmla="*/ 2459727 w 2459727"/>
              <a:gd name="connsiteY4" fmla="*/ 1328252 h 1475836"/>
              <a:gd name="connsiteX5" fmla="*/ 2312143 w 2459727"/>
              <a:gd name="connsiteY5" fmla="*/ 1475836 h 1475836"/>
              <a:gd name="connsiteX6" fmla="*/ 147584 w 2459727"/>
              <a:gd name="connsiteY6" fmla="*/ 1475836 h 1475836"/>
              <a:gd name="connsiteX7" fmla="*/ 0 w 2459727"/>
              <a:gd name="connsiteY7" fmla="*/ 1328252 h 1475836"/>
              <a:gd name="connsiteX8" fmla="*/ 0 w 2459727"/>
              <a:gd name="connsiteY8" fmla="*/ 147584 h 1475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59727" h="1475836">
                <a:moveTo>
                  <a:pt x="0" y="147584"/>
                </a:moveTo>
                <a:cubicBezTo>
                  <a:pt x="0" y="66076"/>
                  <a:pt x="66076" y="0"/>
                  <a:pt x="147584" y="0"/>
                </a:cubicBezTo>
                <a:lnTo>
                  <a:pt x="2312143" y="0"/>
                </a:lnTo>
                <a:cubicBezTo>
                  <a:pt x="2393651" y="0"/>
                  <a:pt x="2459727" y="66076"/>
                  <a:pt x="2459727" y="147584"/>
                </a:cubicBezTo>
                <a:lnTo>
                  <a:pt x="2459727" y="1328252"/>
                </a:lnTo>
                <a:cubicBezTo>
                  <a:pt x="2459727" y="1409760"/>
                  <a:pt x="2393651" y="1475836"/>
                  <a:pt x="2312143" y="1475836"/>
                </a:cubicBezTo>
                <a:lnTo>
                  <a:pt x="147584" y="1475836"/>
                </a:lnTo>
                <a:cubicBezTo>
                  <a:pt x="66076" y="1475836"/>
                  <a:pt x="0" y="1409760"/>
                  <a:pt x="0" y="1328252"/>
                </a:cubicBezTo>
                <a:lnTo>
                  <a:pt x="0" y="14758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096" tIns="146096" rIns="146096" bIns="146096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700" b="1" kern="1200" dirty="0"/>
              <a:t>Type</a:t>
            </a:r>
            <a:r>
              <a:rPr lang="en-GB" sz="2700" kern="1200" dirty="0"/>
              <a:t> your text and </a:t>
            </a:r>
            <a:r>
              <a:rPr lang="en-GB" sz="2700" b="1" kern="1200" dirty="0"/>
              <a:t>select</a:t>
            </a:r>
            <a:r>
              <a:rPr lang="en-GB" sz="2700" kern="1200" dirty="0"/>
              <a:t>. 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5AD52A2-2631-44A0-8BFD-BA78CB2901AD}"/>
              </a:ext>
            </a:extLst>
          </p:cNvPr>
          <p:cNvSpPr/>
          <p:nvPr/>
        </p:nvSpPr>
        <p:spPr>
          <a:xfrm rot="15">
            <a:off x="3793055" y="3267001"/>
            <a:ext cx="524215" cy="610012"/>
          </a:xfrm>
          <a:custGeom>
            <a:avLst/>
            <a:gdLst>
              <a:gd name="connsiteX0" fmla="*/ 0 w 524215"/>
              <a:gd name="connsiteY0" fmla="*/ 122002 h 610012"/>
              <a:gd name="connsiteX1" fmla="*/ 262108 w 524215"/>
              <a:gd name="connsiteY1" fmla="*/ 122002 h 610012"/>
              <a:gd name="connsiteX2" fmla="*/ 262108 w 524215"/>
              <a:gd name="connsiteY2" fmla="*/ 0 h 610012"/>
              <a:gd name="connsiteX3" fmla="*/ 524215 w 524215"/>
              <a:gd name="connsiteY3" fmla="*/ 305006 h 610012"/>
              <a:gd name="connsiteX4" fmla="*/ 262108 w 524215"/>
              <a:gd name="connsiteY4" fmla="*/ 610012 h 610012"/>
              <a:gd name="connsiteX5" fmla="*/ 262108 w 524215"/>
              <a:gd name="connsiteY5" fmla="*/ 488010 h 610012"/>
              <a:gd name="connsiteX6" fmla="*/ 0 w 524215"/>
              <a:gd name="connsiteY6" fmla="*/ 488010 h 610012"/>
              <a:gd name="connsiteX7" fmla="*/ 0 w 524215"/>
              <a:gd name="connsiteY7" fmla="*/ 122002 h 610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215" h="610012">
                <a:moveTo>
                  <a:pt x="0" y="122002"/>
                </a:moveTo>
                <a:lnTo>
                  <a:pt x="262108" y="122002"/>
                </a:lnTo>
                <a:lnTo>
                  <a:pt x="262108" y="0"/>
                </a:lnTo>
                <a:lnTo>
                  <a:pt x="524215" y="305006"/>
                </a:lnTo>
                <a:lnTo>
                  <a:pt x="262108" y="610012"/>
                </a:lnTo>
                <a:lnTo>
                  <a:pt x="262108" y="488010"/>
                </a:lnTo>
                <a:lnTo>
                  <a:pt x="0" y="488010"/>
                </a:lnTo>
                <a:lnTo>
                  <a:pt x="0" y="122002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22002" rIns="157263" bIns="122001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A8E7BB7-A7C3-4D56-9800-7FF86A93DDE3}"/>
              </a:ext>
            </a:extLst>
          </p:cNvPr>
          <p:cNvSpPr/>
          <p:nvPr/>
        </p:nvSpPr>
        <p:spPr>
          <a:xfrm>
            <a:off x="4534869" y="2834096"/>
            <a:ext cx="2459727" cy="1475836"/>
          </a:xfrm>
          <a:custGeom>
            <a:avLst/>
            <a:gdLst>
              <a:gd name="connsiteX0" fmla="*/ 0 w 2459727"/>
              <a:gd name="connsiteY0" fmla="*/ 147584 h 1475836"/>
              <a:gd name="connsiteX1" fmla="*/ 147584 w 2459727"/>
              <a:gd name="connsiteY1" fmla="*/ 0 h 1475836"/>
              <a:gd name="connsiteX2" fmla="*/ 2312143 w 2459727"/>
              <a:gd name="connsiteY2" fmla="*/ 0 h 1475836"/>
              <a:gd name="connsiteX3" fmla="*/ 2459727 w 2459727"/>
              <a:gd name="connsiteY3" fmla="*/ 147584 h 1475836"/>
              <a:gd name="connsiteX4" fmla="*/ 2459727 w 2459727"/>
              <a:gd name="connsiteY4" fmla="*/ 1328252 h 1475836"/>
              <a:gd name="connsiteX5" fmla="*/ 2312143 w 2459727"/>
              <a:gd name="connsiteY5" fmla="*/ 1475836 h 1475836"/>
              <a:gd name="connsiteX6" fmla="*/ 147584 w 2459727"/>
              <a:gd name="connsiteY6" fmla="*/ 1475836 h 1475836"/>
              <a:gd name="connsiteX7" fmla="*/ 0 w 2459727"/>
              <a:gd name="connsiteY7" fmla="*/ 1328252 h 1475836"/>
              <a:gd name="connsiteX8" fmla="*/ 0 w 2459727"/>
              <a:gd name="connsiteY8" fmla="*/ 147584 h 1475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59727" h="1475836">
                <a:moveTo>
                  <a:pt x="0" y="147584"/>
                </a:moveTo>
                <a:cubicBezTo>
                  <a:pt x="0" y="66076"/>
                  <a:pt x="66076" y="0"/>
                  <a:pt x="147584" y="0"/>
                </a:cubicBezTo>
                <a:lnTo>
                  <a:pt x="2312143" y="0"/>
                </a:lnTo>
                <a:cubicBezTo>
                  <a:pt x="2393651" y="0"/>
                  <a:pt x="2459727" y="66076"/>
                  <a:pt x="2459727" y="147584"/>
                </a:cubicBezTo>
                <a:lnTo>
                  <a:pt x="2459727" y="1328252"/>
                </a:lnTo>
                <a:cubicBezTo>
                  <a:pt x="2459727" y="1409760"/>
                  <a:pt x="2393651" y="1475836"/>
                  <a:pt x="2312143" y="1475836"/>
                </a:cubicBezTo>
                <a:lnTo>
                  <a:pt x="147584" y="1475836"/>
                </a:lnTo>
                <a:cubicBezTo>
                  <a:pt x="66076" y="1475836"/>
                  <a:pt x="0" y="1409760"/>
                  <a:pt x="0" y="1328252"/>
                </a:cubicBezTo>
                <a:lnTo>
                  <a:pt x="0" y="14758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5617257"/>
              <a:satOff val="-17921"/>
              <a:lumOff val="-6961"/>
              <a:alphaOff val="0"/>
            </a:schemeClr>
          </a:fillRef>
          <a:effectRef idx="0">
            <a:schemeClr val="accent2">
              <a:hueOff val="5617257"/>
              <a:satOff val="-17921"/>
              <a:lumOff val="-696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096" tIns="146096" rIns="146096" bIns="146096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700" b="1" kern="1200" dirty="0"/>
              <a:t>Click</a:t>
            </a:r>
            <a:r>
              <a:rPr lang="en-GB" sz="2700" kern="1200" dirty="0"/>
              <a:t> on the </a:t>
            </a:r>
            <a:r>
              <a:rPr lang="en-GB" sz="2700" b="1" kern="1200" dirty="0"/>
              <a:t>Insert</a:t>
            </a:r>
            <a:r>
              <a:rPr lang="en-GB" sz="2700" kern="1200" dirty="0"/>
              <a:t> tool bar. 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B349A00-EBCA-4C1B-B2BE-B3466F2D8D8C}"/>
              </a:ext>
            </a:extLst>
          </p:cNvPr>
          <p:cNvSpPr/>
          <p:nvPr/>
        </p:nvSpPr>
        <p:spPr>
          <a:xfrm>
            <a:off x="7240569" y="3267008"/>
            <a:ext cx="521462" cy="610012"/>
          </a:xfrm>
          <a:custGeom>
            <a:avLst/>
            <a:gdLst>
              <a:gd name="connsiteX0" fmla="*/ 0 w 521462"/>
              <a:gd name="connsiteY0" fmla="*/ 122002 h 610012"/>
              <a:gd name="connsiteX1" fmla="*/ 260731 w 521462"/>
              <a:gd name="connsiteY1" fmla="*/ 122002 h 610012"/>
              <a:gd name="connsiteX2" fmla="*/ 260731 w 521462"/>
              <a:gd name="connsiteY2" fmla="*/ 0 h 610012"/>
              <a:gd name="connsiteX3" fmla="*/ 521462 w 521462"/>
              <a:gd name="connsiteY3" fmla="*/ 305006 h 610012"/>
              <a:gd name="connsiteX4" fmla="*/ 260731 w 521462"/>
              <a:gd name="connsiteY4" fmla="*/ 610012 h 610012"/>
              <a:gd name="connsiteX5" fmla="*/ 260731 w 521462"/>
              <a:gd name="connsiteY5" fmla="*/ 488010 h 610012"/>
              <a:gd name="connsiteX6" fmla="*/ 0 w 521462"/>
              <a:gd name="connsiteY6" fmla="*/ 488010 h 610012"/>
              <a:gd name="connsiteX7" fmla="*/ 0 w 521462"/>
              <a:gd name="connsiteY7" fmla="*/ 122002 h 610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1462" h="610012">
                <a:moveTo>
                  <a:pt x="0" y="122002"/>
                </a:moveTo>
                <a:lnTo>
                  <a:pt x="260731" y="122002"/>
                </a:lnTo>
                <a:lnTo>
                  <a:pt x="260731" y="0"/>
                </a:lnTo>
                <a:lnTo>
                  <a:pt x="521462" y="305006"/>
                </a:lnTo>
                <a:lnTo>
                  <a:pt x="260731" y="610012"/>
                </a:lnTo>
                <a:lnTo>
                  <a:pt x="260731" y="488010"/>
                </a:lnTo>
                <a:lnTo>
                  <a:pt x="0" y="488010"/>
                </a:lnTo>
                <a:lnTo>
                  <a:pt x="0" y="122002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1234514"/>
              <a:satOff val="-35841"/>
              <a:lumOff val="-13922"/>
              <a:alphaOff val="0"/>
            </a:schemeClr>
          </a:fillRef>
          <a:effectRef idx="0">
            <a:schemeClr val="accent2">
              <a:hueOff val="11234514"/>
              <a:satOff val="-35841"/>
              <a:lumOff val="-1392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22002" rIns="156439" bIns="122002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100" kern="120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1631533-5924-4D61-BD98-5B35E6E5CA7B}"/>
              </a:ext>
            </a:extLst>
          </p:cNvPr>
          <p:cNvSpPr/>
          <p:nvPr/>
        </p:nvSpPr>
        <p:spPr>
          <a:xfrm>
            <a:off x="7978487" y="2834096"/>
            <a:ext cx="2459727" cy="1475836"/>
          </a:xfrm>
          <a:custGeom>
            <a:avLst/>
            <a:gdLst>
              <a:gd name="connsiteX0" fmla="*/ 0 w 2459727"/>
              <a:gd name="connsiteY0" fmla="*/ 147584 h 1475836"/>
              <a:gd name="connsiteX1" fmla="*/ 147584 w 2459727"/>
              <a:gd name="connsiteY1" fmla="*/ 0 h 1475836"/>
              <a:gd name="connsiteX2" fmla="*/ 2312143 w 2459727"/>
              <a:gd name="connsiteY2" fmla="*/ 0 h 1475836"/>
              <a:gd name="connsiteX3" fmla="*/ 2459727 w 2459727"/>
              <a:gd name="connsiteY3" fmla="*/ 147584 h 1475836"/>
              <a:gd name="connsiteX4" fmla="*/ 2459727 w 2459727"/>
              <a:gd name="connsiteY4" fmla="*/ 1328252 h 1475836"/>
              <a:gd name="connsiteX5" fmla="*/ 2312143 w 2459727"/>
              <a:gd name="connsiteY5" fmla="*/ 1475836 h 1475836"/>
              <a:gd name="connsiteX6" fmla="*/ 147584 w 2459727"/>
              <a:gd name="connsiteY6" fmla="*/ 1475836 h 1475836"/>
              <a:gd name="connsiteX7" fmla="*/ 0 w 2459727"/>
              <a:gd name="connsiteY7" fmla="*/ 1328252 h 1475836"/>
              <a:gd name="connsiteX8" fmla="*/ 0 w 2459727"/>
              <a:gd name="connsiteY8" fmla="*/ 147584 h 1475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59727" h="1475836">
                <a:moveTo>
                  <a:pt x="0" y="147584"/>
                </a:moveTo>
                <a:cubicBezTo>
                  <a:pt x="0" y="66076"/>
                  <a:pt x="66076" y="0"/>
                  <a:pt x="147584" y="0"/>
                </a:cubicBezTo>
                <a:lnTo>
                  <a:pt x="2312143" y="0"/>
                </a:lnTo>
                <a:cubicBezTo>
                  <a:pt x="2393651" y="0"/>
                  <a:pt x="2459727" y="66076"/>
                  <a:pt x="2459727" y="147584"/>
                </a:cubicBezTo>
                <a:lnTo>
                  <a:pt x="2459727" y="1328252"/>
                </a:lnTo>
                <a:cubicBezTo>
                  <a:pt x="2459727" y="1409760"/>
                  <a:pt x="2393651" y="1475836"/>
                  <a:pt x="2312143" y="1475836"/>
                </a:cubicBezTo>
                <a:lnTo>
                  <a:pt x="147584" y="1475836"/>
                </a:lnTo>
                <a:cubicBezTo>
                  <a:pt x="66076" y="1475836"/>
                  <a:pt x="0" y="1409760"/>
                  <a:pt x="0" y="1328252"/>
                </a:cubicBezTo>
                <a:lnTo>
                  <a:pt x="0" y="14758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11234514"/>
              <a:satOff val="-35841"/>
              <a:lumOff val="-13922"/>
              <a:alphaOff val="0"/>
            </a:schemeClr>
          </a:fillRef>
          <a:effectRef idx="0">
            <a:schemeClr val="accent2">
              <a:hueOff val="11234514"/>
              <a:satOff val="-35841"/>
              <a:lumOff val="-1392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096" tIns="146096" rIns="146096" bIns="146096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700" kern="1200" dirty="0"/>
              <a:t>Next, </a:t>
            </a:r>
            <a:r>
              <a:rPr lang="en-GB" sz="2700" b="1" kern="1200" dirty="0"/>
              <a:t>click</a:t>
            </a:r>
            <a:r>
              <a:rPr lang="en-GB" sz="2700" kern="1200" dirty="0"/>
              <a:t> </a:t>
            </a:r>
            <a:r>
              <a:rPr lang="en-GB" sz="2700" b="1" kern="1200" dirty="0"/>
              <a:t>Links</a:t>
            </a:r>
            <a:r>
              <a:rPr lang="en-GB" sz="2700" kern="1200" dirty="0"/>
              <a:t> then </a:t>
            </a:r>
            <a:r>
              <a:rPr lang="en-GB" sz="2700" b="1" kern="1200" dirty="0"/>
              <a:t>Link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942A8E-77F9-4336-8778-F69EC98C5A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4706123"/>
            <a:ext cx="2524125" cy="1371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F1B0459-F1B3-4EA1-B54B-5C27C81B4F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4359" y="4709584"/>
            <a:ext cx="2952750" cy="14287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106885-1B86-4BB7-A258-61790E05478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320" b="7809"/>
          <a:stretch/>
        </p:blipFill>
        <p:spPr>
          <a:xfrm>
            <a:off x="8069204" y="4385476"/>
            <a:ext cx="2257425" cy="2012893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86D57F0-0BE5-41E3-8711-363EA63D64E6}"/>
              </a:ext>
            </a:extLst>
          </p:cNvPr>
          <p:cNvCxnSpPr/>
          <p:nvPr/>
        </p:nvCxnSpPr>
        <p:spPr>
          <a:xfrm flipV="1">
            <a:off x="5116454" y="5037513"/>
            <a:ext cx="220317" cy="141243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E87CF9B-5B23-4277-BB01-75F91EC90078}"/>
              </a:ext>
            </a:extLst>
          </p:cNvPr>
          <p:cNvCxnSpPr>
            <a:cxnSpLocks/>
          </p:cNvCxnSpPr>
          <p:nvPr/>
        </p:nvCxnSpPr>
        <p:spPr>
          <a:xfrm flipH="1">
            <a:off x="8861367" y="5037513"/>
            <a:ext cx="2077244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FAF2984-C4E0-459F-90A8-E7427385901B}"/>
              </a:ext>
            </a:extLst>
          </p:cNvPr>
          <p:cNvCxnSpPr>
            <a:cxnSpLocks/>
          </p:cNvCxnSpPr>
          <p:nvPr/>
        </p:nvCxnSpPr>
        <p:spPr>
          <a:xfrm flipH="1">
            <a:off x="8861367" y="5743731"/>
            <a:ext cx="2077244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532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25CAC2-477A-4E62-95F6-1F2FAC2B2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66800" y="2226065"/>
            <a:ext cx="6210300" cy="3305175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A909785-4531-4022-92D5-A497A453A47E}"/>
              </a:ext>
            </a:extLst>
          </p:cNvPr>
          <p:cNvSpPr txBox="1">
            <a:spLocks/>
          </p:cNvSpPr>
          <p:nvPr/>
        </p:nvSpPr>
        <p:spPr>
          <a:xfrm>
            <a:off x="652549" y="719666"/>
            <a:ext cx="10886901" cy="8869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Inserting links within documents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8026E0-69A2-4B6B-8036-29A011E460D5}"/>
              </a:ext>
            </a:extLst>
          </p:cNvPr>
          <p:cNvSpPr txBox="1"/>
          <p:nvPr/>
        </p:nvSpPr>
        <p:spPr>
          <a:xfrm>
            <a:off x="7597833" y="2226065"/>
            <a:ext cx="39416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dialogue box will then pop up, allowing you a choice: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a link to a Web Page,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a link to a different place in the document.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a New Document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a link to an Email Address.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BD11B92-2116-46B0-9893-FDDD3CC8FD71}"/>
              </a:ext>
            </a:extLst>
          </p:cNvPr>
          <p:cNvCxnSpPr>
            <a:cxnSpLocks/>
          </p:cNvCxnSpPr>
          <p:nvPr/>
        </p:nvCxnSpPr>
        <p:spPr>
          <a:xfrm>
            <a:off x="473825" y="3113013"/>
            <a:ext cx="592975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03564C1-7B90-401B-A56F-BB9199CEDA82}"/>
              </a:ext>
            </a:extLst>
          </p:cNvPr>
          <p:cNvCxnSpPr>
            <a:cxnSpLocks/>
          </p:cNvCxnSpPr>
          <p:nvPr/>
        </p:nvCxnSpPr>
        <p:spPr>
          <a:xfrm>
            <a:off x="473825" y="3814053"/>
            <a:ext cx="592975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8370B5F-30CA-4E66-BE1F-BBFD0059406B}"/>
              </a:ext>
            </a:extLst>
          </p:cNvPr>
          <p:cNvCxnSpPr>
            <a:cxnSpLocks/>
          </p:cNvCxnSpPr>
          <p:nvPr/>
        </p:nvCxnSpPr>
        <p:spPr>
          <a:xfrm>
            <a:off x="473825" y="4534389"/>
            <a:ext cx="592975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ED2800D-A20C-4755-B61B-C66E65B5C703}"/>
              </a:ext>
            </a:extLst>
          </p:cNvPr>
          <p:cNvCxnSpPr>
            <a:cxnSpLocks/>
          </p:cNvCxnSpPr>
          <p:nvPr/>
        </p:nvCxnSpPr>
        <p:spPr>
          <a:xfrm>
            <a:off x="473825" y="5094213"/>
            <a:ext cx="592975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209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8651A-B715-4394-A2D9-F7A1B9BD4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152" y="544985"/>
            <a:ext cx="10058400" cy="91214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Inserting Charts and Graphs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37313D-A727-4E6B-8768-6EA2E44CB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009" y="4773261"/>
            <a:ext cx="2952750" cy="1428750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912C0CB-2587-4AC3-AEAD-8A5E8069781C}"/>
              </a:ext>
            </a:extLst>
          </p:cNvPr>
          <p:cNvCxnSpPr>
            <a:cxnSpLocks/>
          </p:cNvCxnSpPr>
          <p:nvPr/>
        </p:nvCxnSpPr>
        <p:spPr>
          <a:xfrm flipV="1">
            <a:off x="1363287" y="5179245"/>
            <a:ext cx="232238" cy="120617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85B2A4E8-8D55-41DD-9AD7-A060FFF8D508}"/>
              </a:ext>
            </a:extLst>
          </p:cNvPr>
          <p:cNvSpPr/>
          <p:nvPr/>
        </p:nvSpPr>
        <p:spPr>
          <a:xfrm>
            <a:off x="987684" y="2610196"/>
            <a:ext cx="6701042" cy="2497074"/>
          </a:xfrm>
          <a:prstGeom prst="rightArrow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-300000" prstMaterial="plastic"/>
        </p:spPr>
        <p:style>
          <a:lnRef idx="1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3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3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CEE2D59-C521-43A6-AD61-9A159AD62F24}"/>
              </a:ext>
            </a:extLst>
          </p:cNvPr>
          <p:cNvSpPr/>
          <p:nvPr/>
        </p:nvSpPr>
        <p:spPr>
          <a:xfrm>
            <a:off x="663564" y="3359318"/>
            <a:ext cx="2365073" cy="998829"/>
          </a:xfrm>
          <a:custGeom>
            <a:avLst/>
            <a:gdLst>
              <a:gd name="connsiteX0" fmla="*/ 0 w 2365073"/>
              <a:gd name="connsiteY0" fmla="*/ 166475 h 998829"/>
              <a:gd name="connsiteX1" fmla="*/ 166475 w 2365073"/>
              <a:gd name="connsiteY1" fmla="*/ 0 h 998829"/>
              <a:gd name="connsiteX2" fmla="*/ 2198598 w 2365073"/>
              <a:gd name="connsiteY2" fmla="*/ 0 h 998829"/>
              <a:gd name="connsiteX3" fmla="*/ 2365073 w 2365073"/>
              <a:gd name="connsiteY3" fmla="*/ 166475 h 998829"/>
              <a:gd name="connsiteX4" fmla="*/ 2365073 w 2365073"/>
              <a:gd name="connsiteY4" fmla="*/ 832354 h 998829"/>
              <a:gd name="connsiteX5" fmla="*/ 2198598 w 2365073"/>
              <a:gd name="connsiteY5" fmla="*/ 998829 h 998829"/>
              <a:gd name="connsiteX6" fmla="*/ 166475 w 2365073"/>
              <a:gd name="connsiteY6" fmla="*/ 998829 h 998829"/>
              <a:gd name="connsiteX7" fmla="*/ 0 w 2365073"/>
              <a:gd name="connsiteY7" fmla="*/ 832354 h 998829"/>
              <a:gd name="connsiteX8" fmla="*/ 0 w 2365073"/>
              <a:gd name="connsiteY8" fmla="*/ 166475 h 998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5073" h="998829">
                <a:moveTo>
                  <a:pt x="0" y="166475"/>
                </a:moveTo>
                <a:cubicBezTo>
                  <a:pt x="0" y="74533"/>
                  <a:pt x="74533" y="0"/>
                  <a:pt x="166475" y="0"/>
                </a:cubicBezTo>
                <a:lnTo>
                  <a:pt x="2198598" y="0"/>
                </a:lnTo>
                <a:cubicBezTo>
                  <a:pt x="2290540" y="0"/>
                  <a:pt x="2365073" y="74533"/>
                  <a:pt x="2365073" y="166475"/>
                </a:cubicBezTo>
                <a:lnTo>
                  <a:pt x="2365073" y="832354"/>
                </a:lnTo>
                <a:cubicBezTo>
                  <a:pt x="2365073" y="924296"/>
                  <a:pt x="2290540" y="998829"/>
                  <a:pt x="2198598" y="998829"/>
                </a:cubicBezTo>
                <a:lnTo>
                  <a:pt x="166475" y="998829"/>
                </a:lnTo>
                <a:cubicBezTo>
                  <a:pt x="74533" y="998829"/>
                  <a:pt x="0" y="924296"/>
                  <a:pt x="0" y="832354"/>
                </a:cubicBezTo>
                <a:lnTo>
                  <a:pt x="0" y="166475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2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7339" tIns="117339" rIns="117339" bIns="117339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kern="1200" dirty="0"/>
              <a:t>First, </a:t>
            </a:r>
            <a:r>
              <a:rPr lang="en-GB" sz="1800" b="1" kern="1200" dirty="0"/>
              <a:t>click</a:t>
            </a:r>
            <a:r>
              <a:rPr lang="en-GB" sz="1800" kern="1200" dirty="0"/>
              <a:t> the </a:t>
            </a:r>
            <a:r>
              <a:rPr lang="en-GB" sz="1800" b="1" kern="1200" dirty="0"/>
              <a:t>Insert</a:t>
            </a:r>
            <a:r>
              <a:rPr lang="en-GB" sz="1800" kern="1200" dirty="0"/>
              <a:t> tool bar.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FCAA406-F9D8-4A22-AF46-6DCFF4350D43}"/>
              </a:ext>
            </a:extLst>
          </p:cNvPr>
          <p:cNvSpPr/>
          <p:nvPr/>
        </p:nvSpPr>
        <p:spPr>
          <a:xfrm>
            <a:off x="3155668" y="3359318"/>
            <a:ext cx="2365073" cy="998829"/>
          </a:xfrm>
          <a:custGeom>
            <a:avLst/>
            <a:gdLst>
              <a:gd name="connsiteX0" fmla="*/ 0 w 2365073"/>
              <a:gd name="connsiteY0" fmla="*/ 166475 h 998829"/>
              <a:gd name="connsiteX1" fmla="*/ 166475 w 2365073"/>
              <a:gd name="connsiteY1" fmla="*/ 0 h 998829"/>
              <a:gd name="connsiteX2" fmla="*/ 2198598 w 2365073"/>
              <a:gd name="connsiteY2" fmla="*/ 0 h 998829"/>
              <a:gd name="connsiteX3" fmla="*/ 2365073 w 2365073"/>
              <a:gd name="connsiteY3" fmla="*/ 166475 h 998829"/>
              <a:gd name="connsiteX4" fmla="*/ 2365073 w 2365073"/>
              <a:gd name="connsiteY4" fmla="*/ 832354 h 998829"/>
              <a:gd name="connsiteX5" fmla="*/ 2198598 w 2365073"/>
              <a:gd name="connsiteY5" fmla="*/ 998829 h 998829"/>
              <a:gd name="connsiteX6" fmla="*/ 166475 w 2365073"/>
              <a:gd name="connsiteY6" fmla="*/ 998829 h 998829"/>
              <a:gd name="connsiteX7" fmla="*/ 0 w 2365073"/>
              <a:gd name="connsiteY7" fmla="*/ 832354 h 998829"/>
              <a:gd name="connsiteX8" fmla="*/ 0 w 2365073"/>
              <a:gd name="connsiteY8" fmla="*/ 166475 h 998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5073" h="998829">
                <a:moveTo>
                  <a:pt x="0" y="166475"/>
                </a:moveTo>
                <a:cubicBezTo>
                  <a:pt x="0" y="74533"/>
                  <a:pt x="74533" y="0"/>
                  <a:pt x="166475" y="0"/>
                </a:cubicBezTo>
                <a:lnTo>
                  <a:pt x="2198598" y="0"/>
                </a:lnTo>
                <a:cubicBezTo>
                  <a:pt x="2290540" y="0"/>
                  <a:pt x="2365073" y="74533"/>
                  <a:pt x="2365073" y="166475"/>
                </a:cubicBezTo>
                <a:lnTo>
                  <a:pt x="2365073" y="832354"/>
                </a:lnTo>
                <a:cubicBezTo>
                  <a:pt x="2365073" y="924296"/>
                  <a:pt x="2290540" y="998829"/>
                  <a:pt x="2198598" y="998829"/>
                </a:cubicBezTo>
                <a:lnTo>
                  <a:pt x="166475" y="998829"/>
                </a:lnTo>
                <a:cubicBezTo>
                  <a:pt x="74533" y="998829"/>
                  <a:pt x="0" y="924296"/>
                  <a:pt x="0" y="832354"/>
                </a:cubicBezTo>
                <a:lnTo>
                  <a:pt x="0" y="166475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4340306"/>
              <a:satOff val="21273"/>
              <a:lumOff val="8138"/>
              <a:alphaOff val="0"/>
            </a:schemeClr>
          </a:fillRef>
          <a:effectRef idx="2">
            <a:schemeClr val="accent3">
              <a:hueOff val="-4340306"/>
              <a:satOff val="21273"/>
              <a:lumOff val="813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7339" tIns="117339" rIns="117339" bIns="117339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kern="1200" dirty="0"/>
              <a:t>Click on the </a:t>
            </a:r>
            <a:r>
              <a:rPr lang="en-GB" sz="1800" b="1" kern="1200" dirty="0"/>
              <a:t>Chart</a:t>
            </a:r>
            <a:r>
              <a:rPr lang="en-GB" sz="1800" kern="1200" dirty="0"/>
              <a:t> option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0D93BE5-1748-4FA3-8439-4CD8306B47E7}"/>
              </a:ext>
            </a:extLst>
          </p:cNvPr>
          <p:cNvSpPr/>
          <p:nvPr/>
        </p:nvSpPr>
        <p:spPr>
          <a:xfrm>
            <a:off x="5647772" y="3359318"/>
            <a:ext cx="2365073" cy="998829"/>
          </a:xfrm>
          <a:custGeom>
            <a:avLst/>
            <a:gdLst>
              <a:gd name="connsiteX0" fmla="*/ 0 w 2365073"/>
              <a:gd name="connsiteY0" fmla="*/ 166475 h 998829"/>
              <a:gd name="connsiteX1" fmla="*/ 166475 w 2365073"/>
              <a:gd name="connsiteY1" fmla="*/ 0 h 998829"/>
              <a:gd name="connsiteX2" fmla="*/ 2198598 w 2365073"/>
              <a:gd name="connsiteY2" fmla="*/ 0 h 998829"/>
              <a:gd name="connsiteX3" fmla="*/ 2365073 w 2365073"/>
              <a:gd name="connsiteY3" fmla="*/ 166475 h 998829"/>
              <a:gd name="connsiteX4" fmla="*/ 2365073 w 2365073"/>
              <a:gd name="connsiteY4" fmla="*/ 832354 h 998829"/>
              <a:gd name="connsiteX5" fmla="*/ 2198598 w 2365073"/>
              <a:gd name="connsiteY5" fmla="*/ 998829 h 998829"/>
              <a:gd name="connsiteX6" fmla="*/ 166475 w 2365073"/>
              <a:gd name="connsiteY6" fmla="*/ 998829 h 998829"/>
              <a:gd name="connsiteX7" fmla="*/ 0 w 2365073"/>
              <a:gd name="connsiteY7" fmla="*/ 832354 h 998829"/>
              <a:gd name="connsiteX8" fmla="*/ 0 w 2365073"/>
              <a:gd name="connsiteY8" fmla="*/ 166475 h 998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5073" h="998829">
                <a:moveTo>
                  <a:pt x="0" y="166475"/>
                </a:moveTo>
                <a:cubicBezTo>
                  <a:pt x="0" y="74533"/>
                  <a:pt x="74533" y="0"/>
                  <a:pt x="166475" y="0"/>
                </a:cubicBezTo>
                <a:lnTo>
                  <a:pt x="2198598" y="0"/>
                </a:lnTo>
                <a:cubicBezTo>
                  <a:pt x="2290540" y="0"/>
                  <a:pt x="2365073" y="74533"/>
                  <a:pt x="2365073" y="166475"/>
                </a:cubicBezTo>
                <a:lnTo>
                  <a:pt x="2365073" y="832354"/>
                </a:lnTo>
                <a:cubicBezTo>
                  <a:pt x="2365073" y="924296"/>
                  <a:pt x="2290540" y="998829"/>
                  <a:pt x="2198598" y="998829"/>
                </a:cubicBezTo>
                <a:lnTo>
                  <a:pt x="166475" y="998829"/>
                </a:lnTo>
                <a:cubicBezTo>
                  <a:pt x="74533" y="998829"/>
                  <a:pt x="0" y="924296"/>
                  <a:pt x="0" y="832354"/>
                </a:cubicBezTo>
                <a:lnTo>
                  <a:pt x="0" y="166475"/>
                </a:lnTo>
                <a:close/>
              </a:path>
            </a:pathLst>
          </a:cu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8680613"/>
              <a:satOff val="42546"/>
              <a:lumOff val="16275"/>
              <a:alphaOff val="0"/>
            </a:schemeClr>
          </a:fillRef>
          <a:effectRef idx="2">
            <a:schemeClr val="accent3">
              <a:hueOff val="-8680613"/>
              <a:satOff val="42546"/>
              <a:lumOff val="1627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7339" tIns="117339" rIns="117339" bIns="117339" numCol="1" spcCol="1270" anchor="ctr" anchorCtr="0">
            <a:noAutofit/>
          </a:bodyPr>
          <a:lstStyle/>
          <a:p>
            <a:pPr marL="0" lvl="0" indent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kern="1200" dirty="0"/>
              <a:t>This will cause a large dialogue box to pop up.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A86F65B-3DF5-41CD-89C6-2BC3002D88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2496" y="4773261"/>
            <a:ext cx="1418696" cy="956545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526CC7F-5104-4B53-8DCB-636479D167C2}"/>
              </a:ext>
            </a:extLst>
          </p:cNvPr>
          <p:cNvCxnSpPr>
            <a:cxnSpLocks/>
          </p:cNvCxnSpPr>
          <p:nvPr/>
        </p:nvCxnSpPr>
        <p:spPr>
          <a:xfrm flipV="1">
            <a:off x="4334384" y="5399024"/>
            <a:ext cx="0" cy="76661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FCA173AA-C757-4E57-B489-8611E09680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9999" y="3062698"/>
            <a:ext cx="3515585" cy="3322724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FC4CD8-DC2C-B6B7-C1A5-0CBAA899A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1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Inserting a Pie Chart">
            <a:hlinkClick r:id="" action="ppaction://media"/>
            <a:extLst>
              <a:ext uri="{FF2B5EF4-FFF2-40B4-BE49-F238E27FC236}">
                <a16:creationId xmlns:a16="http://schemas.microsoft.com/office/drawing/2014/main" id="{5207855B-2288-476B-A058-205C870482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8599" y="1264444"/>
            <a:ext cx="7696201" cy="432911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2B82F8-70BB-415A-B7A5-7228D3B19F1F}"/>
              </a:ext>
            </a:extLst>
          </p:cNvPr>
          <p:cNvSpPr txBox="1">
            <a:spLocks/>
          </p:cNvSpPr>
          <p:nvPr/>
        </p:nvSpPr>
        <p:spPr>
          <a:xfrm>
            <a:off x="8477250" y="603504"/>
            <a:ext cx="3144774" cy="16459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3200" b="0" i="0" kern="1200" cap="none" spc="0" baseline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rPr>
              <a:t>Inserting Charts and 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0AB54-E492-4AD5-8F5D-42C0C90B6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latin typeface="+mn-lt"/>
                <a:ea typeface="+mn-ea"/>
                <a:cs typeface="+mn-cs"/>
              </a:rPr>
              <a:t>Today we will attempt to insert a </a:t>
            </a:r>
            <a:r>
              <a:rPr lang="en-US" b="1" kern="1200">
                <a:latin typeface="+mn-lt"/>
                <a:ea typeface="+mn-ea"/>
                <a:cs typeface="+mn-cs"/>
              </a:rPr>
              <a:t>Pie Chart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A0BC69-BAC7-46D6-A2C7-F9968678D7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89143" y="3329377"/>
            <a:ext cx="2720987" cy="226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06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7438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7C964-6207-4AA7-B245-128D0B2E1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31520"/>
            <a:ext cx="10058400" cy="1371600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CCFAA-C790-4108-9675-682C30540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41269"/>
            <a:ext cx="9822873" cy="52370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Open a Word File and attempt to insert a Pie Chart to match this. 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D41E465-7745-40A3-A554-11E2EFEA4B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0533577"/>
              </p:ext>
            </p:extLst>
          </p:nvPr>
        </p:nvGraphicFramePr>
        <p:xfrm>
          <a:off x="392546" y="2504656"/>
          <a:ext cx="6120014" cy="3849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09CA9C2-5530-4BB3-AAC0-39837A65C5D5}"/>
              </a:ext>
            </a:extLst>
          </p:cNvPr>
          <p:cNvSpPr txBox="1"/>
          <p:nvPr/>
        </p:nvSpPr>
        <p:spPr>
          <a:xfrm>
            <a:off x="7277331" y="4493030"/>
            <a:ext cx="403998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or share your Word File with inserted Pie Chart to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your lecturer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78884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dding a caption" descr="Graphical user interface, applicati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D749DFA0-206E-4D28-A575-E42EE80AB6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1974" y="1264443"/>
            <a:ext cx="7696201" cy="43291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4835C7-024D-42A4-BD4B-970BE76A2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r>
              <a:rPr lang="en-GB" dirty="0"/>
              <a:t>Labelling figures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92698-206C-40D8-A60E-6C4753D542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Including a label on chart, image or diagram adds to the professional look of a document.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93AABE-6A48-42AD-A9D0-AF570F5EB9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7250" y="3671436"/>
            <a:ext cx="1622731" cy="6423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72B4F55-87D4-48DD-8112-F7FF2C50ED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49637" y="4474494"/>
            <a:ext cx="1173628" cy="1780002"/>
          </a:xfrm>
          <a:prstGeom prst="rect">
            <a:avLst/>
          </a:prstGeom>
        </p:spPr>
      </p:pic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067A9BAB-334C-4C24-B472-4D884E40E05A}"/>
              </a:ext>
            </a:extLst>
          </p:cNvPr>
          <p:cNvCxnSpPr>
            <a:cxnSpLocks/>
            <a:endCxn id="9" idx="1"/>
          </p:cNvCxnSpPr>
          <p:nvPr/>
        </p:nvCxnSpPr>
        <p:spPr>
          <a:xfrm rot="16200000" flipH="1">
            <a:off x="9004952" y="4319810"/>
            <a:ext cx="1050728" cy="1038641"/>
          </a:xfrm>
          <a:prstGeom prst="bentConnector2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101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405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32C1807-EABA-416B-AAF8-F1257B343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/>
          <a:lstStyle/>
          <a:p>
            <a:r>
              <a:rPr lang="en-US" dirty="0"/>
              <a:t>Summary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4BC6131-A624-443D-A1F1-295569B3E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1554480"/>
          </a:xfrm>
        </p:spPr>
        <p:txBody>
          <a:bodyPr>
            <a:normAutofit/>
          </a:bodyPr>
          <a:lstStyle/>
          <a:p>
            <a:r>
              <a:rPr lang="en-US" sz="3600" dirty="0"/>
              <a:t>Today we have explore and used a range of functions within Word. </a:t>
            </a:r>
          </a:p>
          <a:p>
            <a:pPr marL="0" indent="0">
              <a:buNone/>
            </a:pPr>
            <a:endParaRPr lang="en-US" sz="3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E007E1-5A82-4697-B2B1-52A4CBD490AE}"/>
              </a:ext>
            </a:extLst>
          </p:cNvPr>
          <p:cNvSpPr txBox="1"/>
          <p:nvPr/>
        </p:nvSpPr>
        <p:spPr>
          <a:xfrm>
            <a:off x="1222513" y="3997421"/>
            <a:ext cx="974697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Next Week </a:t>
            </a:r>
          </a:p>
          <a:p>
            <a:endParaRPr lang="en-GB" sz="3200" dirty="0"/>
          </a:p>
          <a:p>
            <a:r>
              <a:rPr lang="en-GB" sz="3600" dirty="0"/>
              <a:t>- Exploring and using PowerPoint</a:t>
            </a:r>
          </a:p>
        </p:txBody>
      </p:sp>
    </p:spTree>
    <p:extLst>
      <p:ext uri="{BB962C8B-B14F-4D97-AF65-F5344CB8AC3E}">
        <p14:creationId xmlns:p14="http://schemas.microsoft.com/office/powerpoint/2010/main" val="115693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0</TotalTime>
  <Words>680</Words>
  <Application>Microsoft Office PowerPoint</Application>
  <PresentationFormat>Widescreen</PresentationFormat>
  <Paragraphs>63</Paragraphs>
  <Slides>9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Garamond</vt:lpstr>
      <vt:lpstr>SavonVTI</vt:lpstr>
      <vt:lpstr>Digital Skill – MS Word – Further skills </vt:lpstr>
      <vt:lpstr>During this session..</vt:lpstr>
      <vt:lpstr>Inserting links within documents</vt:lpstr>
      <vt:lpstr>PowerPoint Presentation</vt:lpstr>
      <vt:lpstr>Inserting Charts and Graphs</vt:lpstr>
      <vt:lpstr>PowerPoint Presentation</vt:lpstr>
      <vt:lpstr>Activity</vt:lpstr>
      <vt:lpstr>Labelling figures</vt:lpstr>
      <vt:lpstr>Summary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 – MS Word – Further skills </dc:title>
  <dc:creator>Rebecca Kavanagh</dc:creator>
  <cp:lastModifiedBy>Rebecca Stewart</cp:lastModifiedBy>
  <cp:revision>9</cp:revision>
  <dcterms:created xsi:type="dcterms:W3CDTF">2022-03-06T19:43:04Z</dcterms:created>
  <dcterms:modified xsi:type="dcterms:W3CDTF">2024-01-11T11:49:59Z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