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68"/>
  </p:notesMasterIdLst>
  <p:handoutMasterIdLst>
    <p:handoutMasterId r:id="rId69"/>
  </p:handoutMasterIdLst>
  <p:sldIdLst>
    <p:sldId id="257" r:id="rId5"/>
    <p:sldId id="335" r:id="rId6"/>
    <p:sldId id="278" r:id="rId7"/>
    <p:sldId id="264" r:id="rId8"/>
    <p:sldId id="324" r:id="rId9"/>
    <p:sldId id="265" r:id="rId10"/>
    <p:sldId id="266" r:id="rId11"/>
    <p:sldId id="267" r:id="rId12"/>
    <p:sldId id="359" r:id="rId13"/>
    <p:sldId id="360" r:id="rId14"/>
    <p:sldId id="269" r:id="rId15"/>
    <p:sldId id="270" r:id="rId16"/>
    <p:sldId id="271" r:id="rId17"/>
    <p:sldId id="272" r:id="rId18"/>
    <p:sldId id="365" r:id="rId19"/>
    <p:sldId id="366" r:id="rId20"/>
    <p:sldId id="281" r:id="rId21"/>
    <p:sldId id="367" r:id="rId22"/>
    <p:sldId id="283" r:id="rId23"/>
    <p:sldId id="287" r:id="rId24"/>
    <p:sldId id="286" r:id="rId25"/>
    <p:sldId id="288" r:id="rId26"/>
    <p:sldId id="289" r:id="rId27"/>
    <p:sldId id="290" r:id="rId28"/>
    <p:sldId id="285" r:id="rId29"/>
    <p:sldId id="325" r:id="rId30"/>
    <p:sldId id="326" r:id="rId31"/>
    <p:sldId id="291" r:id="rId32"/>
    <p:sldId id="373" r:id="rId33"/>
    <p:sldId id="292" r:id="rId34"/>
    <p:sldId id="296" r:id="rId35"/>
    <p:sldId id="297" r:id="rId36"/>
    <p:sldId id="336" r:id="rId37"/>
    <p:sldId id="299" r:id="rId38"/>
    <p:sldId id="298" r:id="rId39"/>
    <p:sldId id="300" r:id="rId40"/>
    <p:sldId id="301" r:id="rId41"/>
    <p:sldId id="302" r:id="rId42"/>
    <p:sldId id="303" r:id="rId43"/>
    <p:sldId id="304" r:id="rId44"/>
    <p:sldId id="305" r:id="rId45"/>
    <p:sldId id="306" r:id="rId46"/>
    <p:sldId id="307" r:id="rId47"/>
    <p:sldId id="361" r:id="rId48"/>
    <p:sldId id="362" r:id="rId49"/>
    <p:sldId id="337" r:id="rId50"/>
    <p:sldId id="308" r:id="rId51"/>
    <p:sldId id="309" r:id="rId52"/>
    <p:sldId id="310" r:id="rId53"/>
    <p:sldId id="363" r:id="rId54"/>
    <p:sldId id="312" r:id="rId55"/>
    <p:sldId id="313" r:id="rId56"/>
    <p:sldId id="364" r:id="rId57"/>
    <p:sldId id="315" r:id="rId58"/>
    <p:sldId id="368" r:id="rId59"/>
    <p:sldId id="369" r:id="rId60"/>
    <p:sldId id="318" r:id="rId61"/>
    <p:sldId id="370" r:id="rId62"/>
    <p:sldId id="372" r:id="rId63"/>
    <p:sldId id="320" r:id="rId64"/>
    <p:sldId id="321" r:id="rId65"/>
    <p:sldId id="322" r:id="rId66"/>
    <p:sldId id="323" r:id="rId6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7CBD631-DB5A-4941-9208-675CE5B87656}">
          <p14:sldIdLst>
            <p14:sldId id="257"/>
            <p14:sldId id="335"/>
            <p14:sldId id="278"/>
            <p14:sldId id="264"/>
            <p14:sldId id="324"/>
            <p14:sldId id="265"/>
            <p14:sldId id="266"/>
            <p14:sldId id="267"/>
            <p14:sldId id="359"/>
            <p14:sldId id="360"/>
            <p14:sldId id="269"/>
            <p14:sldId id="270"/>
            <p14:sldId id="271"/>
            <p14:sldId id="272"/>
            <p14:sldId id="365"/>
            <p14:sldId id="366"/>
            <p14:sldId id="281"/>
            <p14:sldId id="367"/>
          </p14:sldIdLst>
        </p14:section>
        <p14:section name="Untitled Section" id="{97E0EB32-4E1C-4BA8-8304-E0BC125459DA}">
          <p14:sldIdLst>
            <p14:sldId id="283"/>
            <p14:sldId id="287"/>
            <p14:sldId id="286"/>
            <p14:sldId id="288"/>
            <p14:sldId id="289"/>
            <p14:sldId id="290"/>
            <p14:sldId id="285"/>
            <p14:sldId id="325"/>
            <p14:sldId id="326"/>
            <p14:sldId id="291"/>
            <p14:sldId id="373"/>
            <p14:sldId id="292"/>
            <p14:sldId id="296"/>
            <p14:sldId id="297"/>
            <p14:sldId id="336"/>
            <p14:sldId id="299"/>
            <p14:sldId id="298"/>
            <p14:sldId id="300"/>
            <p14:sldId id="301"/>
            <p14:sldId id="302"/>
            <p14:sldId id="303"/>
            <p14:sldId id="304"/>
            <p14:sldId id="305"/>
            <p14:sldId id="306"/>
            <p14:sldId id="307"/>
            <p14:sldId id="361"/>
            <p14:sldId id="362"/>
            <p14:sldId id="337"/>
            <p14:sldId id="308"/>
            <p14:sldId id="309"/>
            <p14:sldId id="310"/>
            <p14:sldId id="363"/>
            <p14:sldId id="312"/>
            <p14:sldId id="313"/>
            <p14:sldId id="364"/>
            <p14:sldId id="315"/>
            <p14:sldId id="368"/>
            <p14:sldId id="369"/>
            <p14:sldId id="318"/>
            <p14:sldId id="370"/>
            <p14:sldId id="372"/>
            <p14:sldId id="320"/>
            <p14:sldId id="321"/>
            <p14:sldId id="322"/>
            <p14:sldId id="32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931A0B-132B-41E6-8120-991C4B183C0A}" v="64" dt="2022-01-31T13:51:06.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62186" autoAdjust="0"/>
  </p:normalViewPr>
  <p:slideViewPr>
    <p:cSldViewPr snapToGrid="0">
      <p:cViewPr varScale="1">
        <p:scale>
          <a:sx n="53" d="100"/>
          <a:sy n="53" d="100"/>
        </p:scale>
        <p:origin x="139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microsoft.com/office/2016/11/relationships/changesInfo" Target="changesInfos/changesInfo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EF931A0B-132B-41E6-8120-991C4B183C0A}"/>
    <pc:docChg chg="undo custSel addSld delSld modSld sldOrd modSection modNotesMaster modHandout">
      <pc:chgData name="Alexander Scott" userId="60900361-c968-457a-be84-5b7d7c948694" providerId="ADAL" clId="{EF931A0B-132B-41E6-8120-991C4B183C0A}" dt="2022-01-31T13:51:22.822" v="890" actId="14100"/>
      <pc:docMkLst>
        <pc:docMk/>
      </pc:docMkLst>
      <pc:sldChg chg="modSp mod">
        <pc:chgData name="Alexander Scott" userId="60900361-c968-457a-be84-5b7d7c948694" providerId="ADAL" clId="{EF931A0B-132B-41E6-8120-991C4B183C0A}" dt="2022-01-28T13:14:35.924" v="647" actId="20577"/>
        <pc:sldMkLst>
          <pc:docMk/>
          <pc:sldMk cId="2228105776" sldId="257"/>
        </pc:sldMkLst>
        <pc:spChg chg="mod">
          <ac:chgData name="Alexander Scott" userId="60900361-c968-457a-be84-5b7d7c948694" providerId="ADAL" clId="{EF931A0B-132B-41E6-8120-991C4B183C0A}" dt="2022-01-28T13:14:35.924" v="647" actId="20577"/>
          <ac:spMkLst>
            <pc:docMk/>
            <pc:sldMk cId="2228105776" sldId="257"/>
            <ac:spMk id="2" creationId="{00000000-0000-0000-0000-000000000000}"/>
          </ac:spMkLst>
        </pc:spChg>
      </pc:sldChg>
      <pc:sldChg chg="modSp mod">
        <pc:chgData name="Alexander Scott" userId="60900361-c968-457a-be84-5b7d7c948694" providerId="ADAL" clId="{EF931A0B-132B-41E6-8120-991C4B183C0A}" dt="2022-01-28T12:48:36.044" v="235" actId="1076"/>
        <pc:sldMkLst>
          <pc:docMk/>
          <pc:sldMk cId="1681046275" sldId="265"/>
        </pc:sldMkLst>
        <pc:spChg chg="mod">
          <ac:chgData name="Alexander Scott" userId="60900361-c968-457a-be84-5b7d7c948694" providerId="ADAL" clId="{EF931A0B-132B-41E6-8120-991C4B183C0A}" dt="2022-01-28T12:48:26.259" v="233" actId="1076"/>
          <ac:spMkLst>
            <pc:docMk/>
            <pc:sldMk cId="1681046275" sldId="265"/>
            <ac:spMk id="9" creationId="{00000000-0000-0000-0000-000000000000}"/>
          </ac:spMkLst>
        </pc:spChg>
        <pc:picChg chg="mod">
          <ac:chgData name="Alexander Scott" userId="60900361-c968-457a-be84-5b7d7c948694" providerId="ADAL" clId="{EF931A0B-132B-41E6-8120-991C4B183C0A}" dt="2022-01-28T12:48:36.044" v="235" actId="1076"/>
          <ac:picMkLst>
            <pc:docMk/>
            <pc:sldMk cId="1681046275" sldId="265"/>
            <ac:picMk id="2058" creationId="{00000000-0000-0000-0000-000000000000}"/>
          </ac:picMkLst>
        </pc:picChg>
      </pc:sldChg>
      <pc:sldChg chg="addSp delSp modSp">
        <pc:chgData name="Alexander Scott" userId="60900361-c968-457a-be84-5b7d7c948694" providerId="ADAL" clId="{EF931A0B-132B-41E6-8120-991C4B183C0A}" dt="2022-01-31T12:19:43.932" v="690" actId="1076"/>
        <pc:sldMkLst>
          <pc:docMk/>
          <pc:sldMk cId="2791811557" sldId="267"/>
        </pc:sldMkLst>
        <pc:picChg chg="add mod">
          <ac:chgData name="Alexander Scott" userId="60900361-c968-457a-be84-5b7d7c948694" providerId="ADAL" clId="{EF931A0B-132B-41E6-8120-991C4B183C0A}" dt="2022-01-31T12:19:43.932" v="690" actId="1076"/>
          <ac:picMkLst>
            <pc:docMk/>
            <pc:sldMk cId="2791811557" sldId="267"/>
            <ac:picMk id="5" creationId="{52F51385-194C-45E6-9293-E9E79D327510}"/>
          </ac:picMkLst>
        </pc:picChg>
        <pc:picChg chg="del mod">
          <ac:chgData name="Alexander Scott" userId="60900361-c968-457a-be84-5b7d7c948694" providerId="ADAL" clId="{EF931A0B-132B-41E6-8120-991C4B183C0A}" dt="2022-01-31T12:19:39.920" v="688" actId="21"/>
          <ac:picMkLst>
            <pc:docMk/>
            <pc:sldMk cId="2791811557" sldId="267"/>
            <ac:picMk id="3074" creationId="{00000000-0000-0000-0000-000000000000}"/>
          </ac:picMkLst>
        </pc:picChg>
        <pc:picChg chg="mod">
          <ac:chgData name="Alexander Scott" userId="60900361-c968-457a-be84-5b7d7c948694" providerId="ADAL" clId="{EF931A0B-132B-41E6-8120-991C4B183C0A}" dt="2022-01-31T12:19:38.499" v="687" actId="1076"/>
          <ac:picMkLst>
            <pc:docMk/>
            <pc:sldMk cId="2791811557" sldId="267"/>
            <ac:picMk id="3075" creationId="{00000000-0000-0000-0000-000000000000}"/>
          </ac:picMkLst>
        </pc:picChg>
      </pc:sldChg>
      <pc:sldChg chg="delSp del mod">
        <pc:chgData name="Alexander Scott" userId="60900361-c968-457a-be84-5b7d7c948694" providerId="ADAL" clId="{EF931A0B-132B-41E6-8120-991C4B183C0A}" dt="2022-01-28T12:26:38.558" v="14" actId="47"/>
        <pc:sldMkLst>
          <pc:docMk/>
          <pc:sldMk cId="815852653" sldId="268"/>
        </pc:sldMkLst>
        <pc:spChg chg="del">
          <ac:chgData name="Alexander Scott" userId="60900361-c968-457a-be84-5b7d7c948694" providerId="ADAL" clId="{EF931A0B-132B-41E6-8120-991C4B183C0A}" dt="2022-01-28T12:25:55.517" v="3" actId="21"/>
          <ac:spMkLst>
            <pc:docMk/>
            <pc:sldMk cId="815852653" sldId="268"/>
            <ac:spMk id="11" creationId="{00000000-0000-0000-0000-000000000000}"/>
          </ac:spMkLst>
        </pc:spChg>
      </pc:sldChg>
      <pc:sldChg chg="modSp mod">
        <pc:chgData name="Alexander Scott" userId="60900361-c968-457a-be84-5b7d7c948694" providerId="ADAL" clId="{EF931A0B-132B-41E6-8120-991C4B183C0A}" dt="2022-01-28T12:47:59.630" v="225" actId="20577"/>
        <pc:sldMkLst>
          <pc:docMk/>
          <pc:sldMk cId="2418775677" sldId="272"/>
        </pc:sldMkLst>
        <pc:spChg chg="mod">
          <ac:chgData name="Alexander Scott" userId="60900361-c968-457a-be84-5b7d7c948694" providerId="ADAL" clId="{EF931A0B-132B-41E6-8120-991C4B183C0A}" dt="2022-01-28T12:47:59.630" v="225" actId="20577"/>
          <ac:spMkLst>
            <pc:docMk/>
            <pc:sldMk cId="2418775677" sldId="272"/>
            <ac:spMk id="2" creationId="{00000000-0000-0000-0000-000000000000}"/>
          </ac:spMkLst>
        </pc:spChg>
      </pc:sldChg>
      <pc:sldChg chg="addSp delSp modSp del mod">
        <pc:chgData name="Alexander Scott" userId="60900361-c968-457a-be84-5b7d7c948694" providerId="ADAL" clId="{EF931A0B-132B-41E6-8120-991C4B183C0A}" dt="2022-01-31T13:51:22.822" v="890" actId="14100"/>
        <pc:sldMkLst>
          <pc:docMk/>
          <pc:sldMk cId="1694899021" sldId="278"/>
        </pc:sldMkLst>
        <pc:spChg chg="del">
          <ac:chgData name="Alexander Scott" userId="60900361-c968-457a-be84-5b7d7c948694" providerId="ADAL" clId="{EF931A0B-132B-41E6-8120-991C4B183C0A}" dt="2022-01-31T13:51:16.611" v="888" actId="478"/>
          <ac:spMkLst>
            <pc:docMk/>
            <pc:sldMk cId="1694899021" sldId="278"/>
            <ac:spMk id="2" creationId="{00000000-0000-0000-0000-000000000000}"/>
          </ac:spMkLst>
        </pc:spChg>
        <pc:spChg chg="mod">
          <ac:chgData name="Alexander Scott" userId="60900361-c968-457a-be84-5b7d7c948694" providerId="ADAL" clId="{EF931A0B-132B-41E6-8120-991C4B183C0A}" dt="2022-01-31T13:51:22.822" v="890" actId="14100"/>
          <ac:spMkLst>
            <pc:docMk/>
            <pc:sldMk cId="1694899021" sldId="278"/>
            <ac:spMk id="3" creationId="{00000000-0000-0000-0000-000000000000}"/>
          </ac:spMkLst>
        </pc:spChg>
        <pc:spChg chg="add mod">
          <ac:chgData name="Alexander Scott" userId="60900361-c968-457a-be84-5b7d7c948694" providerId="ADAL" clId="{EF931A0B-132B-41E6-8120-991C4B183C0A}" dt="2022-01-31T13:51:16.611" v="888" actId="478"/>
          <ac:spMkLst>
            <pc:docMk/>
            <pc:sldMk cId="1694899021" sldId="278"/>
            <ac:spMk id="5" creationId="{FACB816E-28B7-4F62-83EC-BA4C006D6834}"/>
          </ac:spMkLst>
        </pc:spChg>
      </pc:sldChg>
      <pc:sldChg chg="ord">
        <pc:chgData name="Alexander Scott" userId="60900361-c968-457a-be84-5b7d7c948694" providerId="ADAL" clId="{EF931A0B-132B-41E6-8120-991C4B183C0A}" dt="2022-01-28T12:51:57.381" v="267"/>
        <pc:sldMkLst>
          <pc:docMk/>
          <pc:sldMk cId="2620984552" sldId="285"/>
        </pc:sldMkLst>
      </pc:sldChg>
      <pc:sldChg chg="modSp mod">
        <pc:chgData name="Alexander Scott" userId="60900361-c968-457a-be84-5b7d7c948694" providerId="ADAL" clId="{EF931A0B-132B-41E6-8120-991C4B183C0A}" dt="2022-01-28T12:50:07.620" v="246" actId="20577"/>
        <pc:sldMkLst>
          <pc:docMk/>
          <pc:sldMk cId="130517561" sldId="286"/>
        </pc:sldMkLst>
        <pc:spChg chg="mod">
          <ac:chgData name="Alexander Scott" userId="60900361-c968-457a-be84-5b7d7c948694" providerId="ADAL" clId="{EF931A0B-132B-41E6-8120-991C4B183C0A}" dt="2022-01-28T12:50:07.620" v="246" actId="20577"/>
          <ac:spMkLst>
            <pc:docMk/>
            <pc:sldMk cId="130517561" sldId="286"/>
            <ac:spMk id="11" creationId="{00000000-0000-0000-0000-000000000000}"/>
          </ac:spMkLst>
        </pc:spChg>
      </pc:sldChg>
      <pc:sldChg chg="modSp mod">
        <pc:chgData name="Alexander Scott" userId="60900361-c968-457a-be84-5b7d7c948694" providerId="ADAL" clId="{EF931A0B-132B-41E6-8120-991C4B183C0A}" dt="2022-01-28T12:50:53.453" v="259" actId="113"/>
        <pc:sldMkLst>
          <pc:docMk/>
          <pc:sldMk cId="1766655509" sldId="288"/>
        </pc:sldMkLst>
        <pc:spChg chg="mod">
          <ac:chgData name="Alexander Scott" userId="60900361-c968-457a-be84-5b7d7c948694" providerId="ADAL" clId="{EF931A0B-132B-41E6-8120-991C4B183C0A}" dt="2022-01-28T12:50:39.649" v="247" actId="14100"/>
          <ac:spMkLst>
            <pc:docMk/>
            <pc:sldMk cId="1766655509" sldId="288"/>
            <ac:spMk id="2" creationId="{00000000-0000-0000-0000-000000000000}"/>
          </ac:spMkLst>
        </pc:spChg>
        <pc:spChg chg="mod">
          <ac:chgData name="Alexander Scott" userId="60900361-c968-457a-be84-5b7d7c948694" providerId="ADAL" clId="{EF931A0B-132B-41E6-8120-991C4B183C0A}" dt="2022-01-28T12:50:53.453" v="259" actId="113"/>
          <ac:spMkLst>
            <pc:docMk/>
            <pc:sldMk cId="1766655509" sldId="288"/>
            <ac:spMk id="11" creationId="{00000000-0000-0000-0000-000000000000}"/>
          </ac:spMkLst>
        </pc:spChg>
      </pc:sldChg>
      <pc:sldChg chg="addSp delSp modSp mod">
        <pc:chgData name="Alexander Scott" userId="60900361-c968-457a-be84-5b7d7c948694" providerId="ADAL" clId="{EF931A0B-132B-41E6-8120-991C4B183C0A}" dt="2022-01-28T13:17:08.141" v="675" actId="207"/>
        <pc:sldMkLst>
          <pc:docMk/>
          <pc:sldMk cId="1608043747" sldId="291"/>
        </pc:sldMkLst>
        <pc:spChg chg="del">
          <ac:chgData name="Alexander Scott" userId="60900361-c968-457a-be84-5b7d7c948694" providerId="ADAL" clId="{EF931A0B-132B-41E6-8120-991C4B183C0A}" dt="2022-01-28T12:28:45.016" v="26" actId="21"/>
          <ac:spMkLst>
            <pc:docMk/>
            <pc:sldMk cId="1608043747" sldId="291"/>
            <ac:spMk id="3" creationId="{00000000-0000-0000-0000-000000000000}"/>
          </ac:spMkLst>
        </pc:spChg>
        <pc:spChg chg="add mod">
          <ac:chgData name="Alexander Scott" userId="60900361-c968-457a-be84-5b7d7c948694" providerId="ADAL" clId="{EF931A0B-132B-41E6-8120-991C4B183C0A}" dt="2022-01-28T12:28:45.016" v="26" actId="21"/>
          <ac:spMkLst>
            <pc:docMk/>
            <pc:sldMk cId="1608043747" sldId="291"/>
            <ac:spMk id="5" creationId="{C002984E-6BE6-4789-B6A6-821F0F8291C6}"/>
          </ac:spMkLst>
        </pc:spChg>
        <pc:spChg chg="add mod">
          <ac:chgData name="Alexander Scott" userId="60900361-c968-457a-be84-5b7d7c948694" providerId="ADAL" clId="{EF931A0B-132B-41E6-8120-991C4B183C0A}" dt="2022-01-28T13:17:08.141" v="675" actId="207"/>
          <ac:spMkLst>
            <pc:docMk/>
            <pc:sldMk cId="1608043747" sldId="291"/>
            <ac:spMk id="6" creationId="{38CF2DA7-9412-41D1-9BBC-1527D97530A5}"/>
          </ac:spMkLst>
        </pc:spChg>
        <pc:picChg chg="add">
          <ac:chgData name="Alexander Scott" userId="60900361-c968-457a-be84-5b7d7c948694" providerId="ADAL" clId="{EF931A0B-132B-41E6-8120-991C4B183C0A}" dt="2022-01-28T12:28:40.318" v="25"/>
          <ac:picMkLst>
            <pc:docMk/>
            <pc:sldMk cId="1608043747" sldId="291"/>
            <ac:picMk id="2" creationId="{5FAE80ED-B08A-423F-B7B6-1A10F6583B01}"/>
          </ac:picMkLst>
        </pc:picChg>
      </pc:sldChg>
      <pc:sldChg chg="modSp mod">
        <pc:chgData name="Alexander Scott" userId="60900361-c968-457a-be84-5b7d7c948694" providerId="ADAL" clId="{EF931A0B-132B-41E6-8120-991C4B183C0A}" dt="2022-01-28T12:29:04.726" v="31" actId="6549"/>
        <pc:sldMkLst>
          <pc:docMk/>
          <pc:sldMk cId="859142813" sldId="296"/>
        </pc:sldMkLst>
        <pc:spChg chg="mod">
          <ac:chgData name="Alexander Scott" userId="60900361-c968-457a-be84-5b7d7c948694" providerId="ADAL" clId="{EF931A0B-132B-41E6-8120-991C4B183C0A}" dt="2022-01-28T12:29:04.726" v="31" actId="6549"/>
          <ac:spMkLst>
            <pc:docMk/>
            <pc:sldMk cId="859142813" sldId="296"/>
            <ac:spMk id="11" creationId="{00000000-0000-0000-0000-000000000000}"/>
          </ac:spMkLst>
        </pc:spChg>
      </pc:sldChg>
      <pc:sldChg chg="modSp mod">
        <pc:chgData name="Alexander Scott" userId="60900361-c968-457a-be84-5b7d7c948694" providerId="ADAL" clId="{EF931A0B-132B-41E6-8120-991C4B183C0A}" dt="2022-01-28T12:29:27.216" v="32" actId="403"/>
        <pc:sldMkLst>
          <pc:docMk/>
          <pc:sldMk cId="1822998376" sldId="298"/>
        </pc:sldMkLst>
        <pc:spChg chg="mod">
          <ac:chgData name="Alexander Scott" userId="60900361-c968-457a-be84-5b7d7c948694" providerId="ADAL" clId="{EF931A0B-132B-41E6-8120-991C4B183C0A}" dt="2022-01-28T12:29:27.216" v="32" actId="403"/>
          <ac:spMkLst>
            <pc:docMk/>
            <pc:sldMk cId="1822998376" sldId="298"/>
            <ac:spMk id="4" creationId="{00000000-0000-0000-0000-000000000000}"/>
          </ac:spMkLst>
        </pc:spChg>
      </pc:sldChg>
      <pc:sldChg chg="modSp mod">
        <pc:chgData name="Alexander Scott" userId="60900361-c968-457a-be84-5b7d7c948694" providerId="ADAL" clId="{EF931A0B-132B-41E6-8120-991C4B183C0A}" dt="2022-01-31T12:21:54.851" v="691" actId="1076"/>
        <pc:sldMkLst>
          <pc:docMk/>
          <pc:sldMk cId="4149180362" sldId="302"/>
        </pc:sldMkLst>
        <pc:spChg chg="mod">
          <ac:chgData name="Alexander Scott" userId="60900361-c968-457a-be84-5b7d7c948694" providerId="ADAL" clId="{EF931A0B-132B-41E6-8120-991C4B183C0A}" dt="2022-01-31T12:21:54.851" v="691" actId="1076"/>
          <ac:spMkLst>
            <pc:docMk/>
            <pc:sldMk cId="4149180362" sldId="302"/>
            <ac:spMk id="4" creationId="{00000000-0000-0000-0000-000000000000}"/>
          </ac:spMkLst>
        </pc:spChg>
        <pc:picChg chg="mod">
          <ac:chgData name="Alexander Scott" userId="60900361-c968-457a-be84-5b7d7c948694" providerId="ADAL" clId="{EF931A0B-132B-41E6-8120-991C4B183C0A}" dt="2022-01-28T12:29:49.093" v="37" actId="1076"/>
          <ac:picMkLst>
            <pc:docMk/>
            <pc:sldMk cId="4149180362" sldId="302"/>
            <ac:picMk id="2050" creationId="{00000000-0000-0000-0000-000000000000}"/>
          </ac:picMkLst>
        </pc:picChg>
      </pc:sldChg>
      <pc:sldChg chg="modSp mod">
        <pc:chgData name="Alexander Scott" userId="60900361-c968-457a-be84-5b7d7c948694" providerId="ADAL" clId="{EF931A0B-132B-41E6-8120-991C4B183C0A}" dt="2022-01-28T12:30:03.045" v="42" actId="1076"/>
        <pc:sldMkLst>
          <pc:docMk/>
          <pc:sldMk cId="2621690650" sldId="304"/>
        </pc:sldMkLst>
        <pc:spChg chg="mod">
          <ac:chgData name="Alexander Scott" userId="60900361-c968-457a-be84-5b7d7c948694" providerId="ADAL" clId="{EF931A0B-132B-41E6-8120-991C4B183C0A}" dt="2022-01-28T12:30:03.045" v="42" actId="1076"/>
          <ac:spMkLst>
            <pc:docMk/>
            <pc:sldMk cId="2621690650" sldId="304"/>
            <ac:spMk id="3" creationId="{00000000-0000-0000-0000-000000000000}"/>
          </ac:spMkLst>
        </pc:spChg>
      </pc:sldChg>
      <pc:sldChg chg="modSp mod">
        <pc:chgData name="Alexander Scott" userId="60900361-c968-457a-be84-5b7d7c948694" providerId="ADAL" clId="{EF931A0B-132B-41E6-8120-991C4B183C0A}" dt="2022-01-28T12:30:36" v="53" actId="207"/>
        <pc:sldMkLst>
          <pc:docMk/>
          <pc:sldMk cId="2800539932" sldId="305"/>
        </pc:sldMkLst>
        <pc:spChg chg="mod">
          <ac:chgData name="Alexander Scott" userId="60900361-c968-457a-be84-5b7d7c948694" providerId="ADAL" clId="{EF931A0B-132B-41E6-8120-991C4B183C0A}" dt="2022-01-28T12:30:36" v="53" actId="207"/>
          <ac:spMkLst>
            <pc:docMk/>
            <pc:sldMk cId="2800539932" sldId="305"/>
            <ac:spMk id="3" creationId="{00000000-0000-0000-0000-000000000000}"/>
          </ac:spMkLst>
        </pc:spChg>
      </pc:sldChg>
      <pc:sldChg chg="modSp mod">
        <pc:chgData name="Alexander Scott" userId="60900361-c968-457a-be84-5b7d7c948694" providerId="ADAL" clId="{EF931A0B-132B-41E6-8120-991C4B183C0A}" dt="2022-01-28T12:31:04.425" v="61" actId="207"/>
        <pc:sldMkLst>
          <pc:docMk/>
          <pc:sldMk cId="2269596421" sldId="306"/>
        </pc:sldMkLst>
        <pc:spChg chg="mod">
          <ac:chgData name="Alexander Scott" userId="60900361-c968-457a-be84-5b7d7c948694" providerId="ADAL" clId="{EF931A0B-132B-41E6-8120-991C4B183C0A}" dt="2022-01-28T12:31:04.425" v="61" actId="207"/>
          <ac:spMkLst>
            <pc:docMk/>
            <pc:sldMk cId="2269596421" sldId="306"/>
            <ac:spMk id="3" creationId="{00000000-0000-0000-0000-000000000000}"/>
          </ac:spMkLst>
        </pc:spChg>
      </pc:sldChg>
      <pc:sldChg chg="modSp mod">
        <pc:chgData name="Alexander Scott" userId="60900361-c968-457a-be84-5b7d7c948694" providerId="ADAL" clId="{EF931A0B-132B-41E6-8120-991C4B183C0A}" dt="2022-01-28T12:37:31.325" v="103" actId="403"/>
        <pc:sldMkLst>
          <pc:docMk/>
          <pc:sldMk cId="2033037455" sldId="309"/>
        </pc:sldMkLst>
        <pc:spChg chg="mod">
          <ac:chgData name="Alexander Scott" userId="60900361-c968-457a-be84-5b7d7c948694" providerId="ADAL" clId="{EF931A0B-132B-41E6-8120-991C4B183C0A}" dt="2022-01-28T12:37:31.325" v="103" actId="403"/>
          <ac:spMkLst>
            <pc:docMk/>
            <pc:sldMk cId="2033037455" sldId="309"/>
            <ac:spMk id="2" creationId="{00000000-0000-0000-0000-000000000000}"/>
          </ac:spMkLst>
        </pc:spChg>
        <pc:spChg chg="mod">
          <ac:chgData name="Alexander Scott" userId="60900361-c968-457a-be84-5b7d7c948694" providerId="ADAL" clId="{EF931A0B-132B-41E6-8120-991C4B183C0A}" dt="2022-01-28T12:37:24.710" v="101" actId="20577"/>
          <ac:spMkLst>
            <pc:docMk/>
            <pc:sldMk cId="2033037455" sldId="309"/>
            <ac:spMk id="9" creationId="{00000000-0000-0000-0000-000000000000}"/>
          </ac:spMkLst>
        </pc:spChg>
        <pc:picChg chg="mod">
          <ac:chgData name="Alexander Scott" userId="60900361-c968-457a-be84-5b7d7c948694" providerId="ADAL" clId="{EF931A0B-132B-41E6-8120-991C4B183C0A}" dt="2022-01-28T12:37:12.285" v="98" actId="1076"/>
          <ac:picMkLst>
            <pc:docMk/>
            <pc:sldMk cId="2033037455" sldId="309"/>
            <ac:picMk id="8" creationId="{00000000-0000-0000-0000-000000000000}"/>
          </ac:picMkLst>
        </pc:picChg>
      </pc:sldChg>
      <pc:sldChg chg="addSp delSp modSp mod">
        <pc:chgData name="Alexander Scott" userId="60900361-c968-457a-be84-5b7d7c948694" providerId="ADAL" clId="{EF931A0B-132B-41E6-8120-991C4B183C0A}" dt="2022-01-28T12:37:57.833" v="117" actId="404"/>
        <pc:sldMkLst>
          <pc:docMk/>
          <pc:sldMk cId="735383454" sldId="310"/>
        </pc:sldMkLst>
        <pc:spChg chg="mod">
          <ac:chgData name="Alexander Scott" userId="60900361-c968-457a-be84-5b7d7c948694" providerId="ADAL" clId="{EF931A0B-132B-41E6-8120-991C4B183C0A}" dt="2022-01-28T12:37:57.833" v="117" actId="404"/>
          <ac:spMkLst>
            <pc:docMk/>
            <pc:sldMk cId="735383454" sldId="310"/>
            <ac:spMk id="2" creationId="{00000000-0000-0000-0000-000000000000}"/>
          </ac:spMkLst>
        </pc:spChg>
        <pc:spChg chg="mod">
          <ac:chgData name="Alexander Scott" userId="60900361-c968-457a-be84-5b7d7c948694" providerId="ADAL" clId="{EF931A0B-132B-41E6-8120-991C4B183C0A}" dt="2022-01-28T12:37:49.719" v="111" actId="403"/>
          <ac:spMkLst>
            <pc:docMk/>
            <pc:sldMk cId="735383454" sldId="310"/>
            <ac:spMk id="5" creationId="{00000000-0000-0000-0000-000000000000}"/>
          </ac:spMkLst>
        </pc:spChg>
        <pc:picChg chg="add mod">
          <ac:chgData name="Alexander Scott" userId="60900361-c968-457a-be84-5b7d7c948694" providerId="ADAL" clId="{EF931A0B-132B-41E6-8120-991C4B183C0A}" dt="2022-01-28T12:37:40.900" v="106"/>
          <ac:picMkLst>
            <pc:docMk/>
            <pc:sldMk cId="735383454" sldId="310"/>
            <ac:picMk id="7" creationId="{F1F1B9FA-E1C5-4573-A88D-521AC8A537B4}"/>
          </ac:picMkLst>
        </pc:picChg>
        <pc:picChg chg="del">
          <ac:chgData name="Alexander Scott" userId="60900361-c968-457a-be84-5b7d7c948694" providerId="ADAL" clId="{EF931A0B-132B-41E6-8120-991C4B183C0A}" dt="2022-01-28T12:37:40.325" v="105" actId="478"/>
          <ac:picMkLst>
            <pc:docMk/>
            <pc:sldMk cId="735383454" sldId="310"/>
            <ac:picMk id="2050" creationId="{00000000-0000-0000-0000-000000000000}"/>
          </ac:picMkLst>
        </pc:picChg>
      </pc:sldChg>
      <pc:sldChg chg="delSp del mod">
        <pc:chgData name="Alexander Scott" userId="60900361-c968-457a-be84-5b7d7c948694" providerId="ADAL" clId="{EF931A0B-132B-41E6-8120-991C4B183C0A}" dt="2022-01-28T12:38:27.923" v="127" actId="47"/>
        <pc:sldMkLst>
          <pc:docMk/>
          <pc:sldMk cId="1767227336" sldId="311"/>
        </pc:sldMkLst>
        <pc:spChg chg="del">
          <ac:chgData name="Alexander Scott" userId="60900361-c968-457a-be84-5b7d7c948694" providerId="ADAL" clId="{EF931A0B-132B-41E6-8120-991C4B183C0A}" dt="2022-01-28T12:38:09.141" v="119" actId="21"/>
          <ac:spMkLst>
            <pc:docMk/>
            <pc:sldMk cId="1767227336" sldId="311"/>
            <ac:spMk id="2" creationId="{00000000-0000-0000-0000-000000000000}"/>
          </ac:spMkLst>
        </pc:spChg>
      </pc:sldChg>
      <pc:sldChg chg="modSp mod">
        <pc:chgData name="Alexander Scott" userId="60900361-c968-457a-be84-5b7d7c948694" providerId="ADAL" clId="{EF931A0B-132B-41E6-8120-991C4B183C0A}" dt="2022-01-28T12:39:07.717" v="140" actId="6549"/>
        <pc:sldMkLst>
          <pc:docMk/>
          <pc:sldMk cId="4197981161" sldId="312"/>
        </pc:sldMkLst>
        <pc:spChg chg="mod">
          <ac:chgData name="Alexander Scott" userId="60900361-c968-457a-be84-5b7d7c948694" providerId="ADAL" clId="{EF931A0B-132B-41E6-8120-991C4B183C0A}" dt="2022-01-28T12:39:07.717" v="140" actId="6549"/>
          <ac:spMkLst>
            <pc:docMk/>
            <pc:sldMk cId="4197981161" sldId="312"/>
            <ac:spMk id="2" creationId="{00000000-0000-0000-0000-000000000000}"/>
          </ac:spMkLst>
        </pc:spChg>
        <pc:spChg chg="mod">
          <ac:chgData name="Alexander Scott" userId="60900361-c968-457a-be84-5b7d7c948694" providerId="ADAL" clId="{EF931A0B-132B-41E6-8120-991C4B183C0A}" dt="2022-01-28T12:38:41.918" v="130" actId="1076"/>
          <ac:spMkLst>
            <pc:docMk/>
            <pc:sldMk cId="4197981161" sldId="312"/>
            <ac:spMk id="5" creationId="{00000000-0000-0000-0000-000000000000}"/>
          </ac:spMkLst>
        </pc:spChg>
        <pc:spChg chg="mod">
          <ac:chgData name="Alexander Scott" userId="60900361-c968-457a-be84-5b7d7c948694" providerId="ADAL" clId="{EF931A0B-132B-41E6-8120-991C4B183C0A}" dt="2022-01-28T12:38:48.820" v="134" actId="1076"/>
          <ac:spMkLst>
            <pc:docMk/>
            <pc:sldMk cId="4197981161" sldId="312"/>
            <ac:spMk id="10" creationId="{00000000-0000-0000-0000-000000000000}"/>
          </ac:spMkLst>
        </pc:spChg>
        <pc:picChg chg="mod">
          <ac:chgData name="Alexander Scott" userId="60900361-c968-457a-be84-5b7d7c948694" providerId="ADAL" clId="{EF931A0B-132B-41E6-8120-991C4B183C0A}" dt="2022-01-28T12:38:39.380" v="129" actId="1076"/>
          <ac:picMkLst>
            <pc:docMk/>
            <pc:sldMk cId="4197981161" sldId="312"/>
            <ac:picMk id="3075" creationId="{00000000-0000-0000-0000-000000000000}"/>
          </ac:picMkLst>
        </pc:picChg>
        <pc:picChg chg="mod">
          <ac:chgData name="Alexander Scott" userId="60900361-c968-457a-be84-5b7d7c948694" providerId="ADAL" clId="{EF931A0B-132B-41E6-8120-991C4B183C0A}" dt="2022-01-28T12:38:46.668" v="133" actId="1076"/>
          <ac:picMkLst>
            <pc:docMk/>
            <pc:sldMk cId="4197981161" sldId="312"/>
            <ac:picMk id="3078" creationId="{00000000-0000-0000-0000-000000000000}"/>
          </ac:picMkLst>
        </pc:picChg>
      </pc:sldChg>
      <pc:sldChg chg="addSp modSp mod">
        <pc:chgData name="Alexander Scott" userId="60900361-c968-457a-be84-5b7d7c948694" providerId="ADAL" clId="{EF931A0B-132B-41E6-8120-991C4B183C0A}" dt="2022-01-28T12:40:19.124" v="177" actId="20577"/>
        <pc:sldMkLst>
          <pc:docMk/>
          <pc:sldMk cId="3177413087" sldId="313"/>
        </pc:sldMkLst>
        <pc:spChg chg="mod">
          <ac:chgData name="Alexander Scott" userId="60900361-c968-457a-be84-5b7d7c948694" providerId="ADAL" clId="{EF931A0B-132B-41E6-8120-991C4B183C0A}" dt="2022-01-28T12:39:47.333" v="154" actId="27636"/>
          <ac:spMkLst>
            <pc:docMk/>
            <pc:sldMk cId="3177413087" sldId="313"/>
            <ac:spMk id="3" creationId="{00000000-0000-0000-0000-000000000000}"/>
          </ac:spMkLst>
        </pc:spChg>
        <pc:spChg chg="add mod">
          <ac:chgData name="Alexander Scott" userId="60900361-c968-457a-be84-5b7d7c948694" providerId="ADAL" clId="{EF931A0B-132B-41E6-8120-991C4B183C0A}" dt="2022-01-28T12:40:19.124" v="177" actId="20577"/>
          <ac:spMkLst>
            <pc:docMk/>
            <pc:sldMk cId="3177413087" sldId="313"/>
            <ac:spMk id="7" creationId="{B2C9CD9D-B543-40A7-91DE-5539AFB385BA}"/>
          </ac:spMkLst>
        </pc:spChg>
        <pc:picChg chg="add mod">
          <ac:chgData name="Alexander Scott" userId="60900361-c968-457a-be84-5b7d7c948694" providerId="ADAL" clId="{EF931A0B-132B-41E6-8120-991C4B183C0A}" dt="2022-01-28T12:39:43.123" v="150" actId="1076"/>
          <ac:picMkLst>
            <pc:docMk/>
            <pc:sldMk cId="3177413087" sldId="313"/>
            <ac:picMk id="2" creationId="{CAB80A0C-9ECB-40A2-BA8A-DF1D906D0F4E}"/>
          </ac:picMkLst>
        </pc:picChg>
      </pc:sldChg>
      <pc:sldChg chg="modSp del mod">
        <pc:chgData name="Alexander Scott" userId="60900361-c968-457a-be84-5b7d7c948694" providerId="ADAL" clId="{EF931A0B-132B-41E6-8120-991C4B183C0A}" dt="2022-01-28T12:41:54.616" v="183" actId="47"/>
        <pc:sldMkLst>
          <pc:docMk/>
          <pc:sldMk cId="528690692" sldId="314"/>
        </pc:sldMkLst>
        <pc:spChg chg="mod">
          <ac:chgData name="Alexander Scott" userId="60900361-c968-457a-be84-5b7d7c948694" providerId="ADAL" clId="{EF931A0B-132B-41E6-8120-991C4B183C0A}" dt="2022-01-28T12:41:47.705" v="180" actId="27636"/>
          <ac:spMkLst>
            <pc:docMk/>
            <pc:sldMk cId="528690692" sldId="314"/>
            <ac:spMk id="3" creationId="{00000000-0000-0000-0000-000000000000}"/>
          </ac:spMkLst>
        </pc:spChg>
      </pc:sldChg>
      <pc:sldChg chg="addSp modSp mod">
        <pc:chgData name="Alexander Scott" userId="60900361-c968-457a-be84-5b7d7c948694" providerId="ADAL" clId="{EF931A0B-132B-41E6-8120-991C4B183C0A}" dt="2022-01-28T12:57:52.974" v="323" actId="207"/>
        <pc:sldMkLst>
          <pc:docMk/>
          <pc:sldMk cId="2087285812" sldId="315"/>
        </pc:sldMkLst>
        <pc:spChg chg="mod">
          <ac:chgData name="Alexander Scott" userId="60900361-c968-457a-be84-5b7d7c948694" providerId="ADAL" clId="{EF931A0B-132B-41E6-8120-991C4B183C0A}" dt="2022-01-28T12:43:05.690" v="197" actId="120"/>
          <ac:spMkLst>
            <pc:docMk/>
            <pc:sldMk cId="2087285812" sldId="315"/>
            <ac:spMk id="2" creationId="{00000000-0000-0000-0000-000000000000}"/>
          </ac:spMkLst>
        </pc:spChg>
        <pc:spChg chg="mod">
          <ac:chgData name="Alexander Scott" userId="60900361-c968-457a-be84-5b7d7c948694" providerId="ADAL" clId="{EF931A0B-132B-41E6-8120-991C4B183C0A}" dt="2022-01-28T12:57:52.974" v="323" actId="207"/>
          <ac:spMkLst>
            <pc:docMk/>
            <pc:sldMk cId="2087285812" sldId="315"/>
            <ac:spMk id="3" creationId="{00000000-0000-0000-0000-000000000000}"/>
          </ac:spMkLst>
        </pc:spChg>
        <pc:picChg chg="add mod">
          <ac:chgData name="Alexander Scott" userId="60900361-c968-457a-be84-5b7d7c948694" providerId="ADAL" clId="{EF931A0B-132B-41E6-8120-991C4B183C0A}" dt="2022-01-28T12:43:37.439" v="209" actId="1076"/>
          <ac:picMkLst>
            <pc:docMk/>
            <pc:sldMk cId="2087285812" sldId="315"/>
            <ac:picMk id="4" creationId="{B841D58A-B3A9-48BA-89E5-C0C9538F1E24}"/>
          </ac:picMkLst>
        </pc:picChg>
        <pc:picChg chg="add mod">
          <ac:chgData name="Alexander Scott" userId="60900361-c968-457a-be84-5b7d7c948694" providerId="ADAL" clId="{EF931A0B-132B-41E6-8120-991C4B183C0A}" dt="2022-01-28T12:43:38.970" v="210" actId="1076"/>
          <ac:picMkLst>
            <pc:docMk/>
            <pc:sldMk cId="2087285812" sldId="315"/>
            <ac:picMk id="5" creationId="{0ED4D654-D3D8-41D8-AA7F-D55E1B6ABE56}"/>
          </ac:picMkLst>
        </pc:picChg>
      </pc:sldChg>
      <pc:sldChg chg="del">
        <pc:chgData name="Alexander Scott" userId="60900361-c968-457a-be84-5b7d7c948694" providerId="ADAL" clId="{EF931A0B-132B-41E6-8120-991C4B183C0A}" dt="2022-01-28T12:42:26.260" v="184" actId="47"/>
        <pc:sldMkLst>
          <pc:docMk/>
          <pc:sldMk cId="3081278659" sldId="316"/>
        </pc:sldMkLst>
      </pc:sldChg>
      <pc:sldChg chg="del">
        <pc:chgData name="Alexander Scott" userId="60900361-c968-457a-be84-5b7d7c948694" providerId="ADAL" clId="{EF931A0B-132B-41E6-8120-991C4B183C0A}" dt="2022-01-28T12:42:26.931" v="185" actId="47"/>
        <pc:sldMkLst>
          <pc:docMk/>
          <pc:sldMk cId="4274036979" sldId="317"/>
        </pc:sldMkLst>
      </pc:sldChg>
      <pc:sldChg chg="addSp modSp mod">
        <pc:chgData name="Alexander Scott" userId="60900361-c968-457a-be84-5b7d7c948694" providerId="ADAL" clId="{EF931A0B-132B-41E6-8120-991C4B183C0A}" dt="2022-01-28T13:07:56.170" v="591" actId="403"/>
        <pc:sldMkLst>
          <pc:docMk/>
          <pc:sldMk cId="258626028" sldId="318"/>
        </pc:sldMkLst>
        <pc:spChg chg="add mod">
          <ac:chgData name="Alexander Scott" userId="60900361-c968-457a-be84-5b7d7c948694" providerId="ADAL" clId="{EF931A0B-132B-41E6-8120-991C4B183C0A}" dt="2022-01-28T13:06:31.908" v="539" actId="313"/>
          <ac:spMkLst>
            <pc:docMk/>
            <pc:sldMk cId="258626028" sldId="318"/>
            <ac:spMk id="4" creationId="{7892D559-741C-4F94-AE0F-225040416DB9}"/>
          </ac:spMkLst>
        </pc:spChg>
        <pc:spChg chg="add mod">
          <ac:chgData name="Alexander Scott" userId="60900361-c968-457a-be84-5b7d7c948694" providerId="ADAL" clId="{EF931A0B-132B-41E6-8120-991C4B183C0A}" dt="2022-01-28T13:07:56.170" v="591" actId="403"/>
          <ac:spMkLst>
            <pc:docMk/>
            <pc:sldMk cId="258626028" sldId="318"/>
            <ac:spMk id="5" creationId="{4FA08B15-5702-448A-9409-7162AB378B33}"/>
          </ac:spMkLst>
        </pc:spChg>
        <pc:picChg chg="add mod">
          <ac:chgData name="Alexander Scott" userId="60900361-c968-457a-be84-5b7d7c948694" providerId="ADAL" clId="{EF931A0B-132B-41E6-8120-991C4B183C0A}" dt="2022-01-28T13:06:22.622" v="533" actId="1076"/>
          <ac:picMkLst>
            <pc:docMk/>
            <pc:sldMk cId="258626028" sldId="318"/>
            <ac:picMk id="2" creationId="{8ABDA16C-3E0A-4A4D-9146-3E29C7A5938A}"/>
          </ac:picMkLst>
        </pc:picChg>
        <pc:picChg chg="mod">
          <ac:chgData name="Alexander Scott" userId="60900361-c968-457a-be84-5b7d7c948694" providerId="ADAL" clId="{EF931A0B-132B-41E6-8120-991C4B183C0A}" dt="2022-01-28T13:06:21.745" v="532" actId="1076"/>
          <ac:picMkLst>
            <pc:docMk/>
            <pc:sldMk cId="258626028" sldId="318"/>
            <ac:picMk id="3" creationId="{AA690907-EF2C-44F5-87A7-361142E885E0}"/>
          </ac:picMkLst>
        </pc:picChg>
      </pc:sldChg>
      <pc:sldChg chg="modSp del mod">
        <pc:chgData name="Alexander Scott" userId="60900361-c968-457a-be84-5b7d7c948694" providerId="ADAL" clId="{EF931A0B-132B-41E6-8120-991C4B183C0A}" dt="2022-01-28T12:58:27.576" v="334" actId="47"/>
        <pc:sldMkLst>
          <pc:docMk/>
          <pc:sldMk cId="1131165106" sldId="319"/>
        </pc:sldMkLst>
        <pc:spChg chg="mod">
          <ac:chgData name="Alexander Scott" userId="60900361-c968-457a-be84-5b7d7c948694" providerId="ADAL" clId="{EF931A0B-132B-41E6-8120-991C4B183C0A}" dt="2022-01-28T12:43:51.678" v="213" actId="403"/>
          <ac:spMkLst>
            <pc:docMk/>
            <pc:sldMk cId="1131165106" sldId="319"/>
            <ac:spMk id="4" creationId="{00000000-0000-0000-0000-000000000000}"/>
          </ac:spMkLst>
        </pc:spChg>
      </pc:sldChg>
      <pc:sldChg chg="modSp mod">
        <pc:chgData name="Alexander Scott" userId="60900361-c968-457a-be84-5b7d7c948694" providerId="ADAL" clId="{EF931A0B-132B-41E6-8120-991C4B183C0A}" dt="2022-01-28T12:48:08.265" v="227" actId="403"/>
        <pc:sldMkLst>
          <pc:docMk/>
          <pc:sldMk cId="1145055910" sldId="324"/>
        </pc:sldMkLst>
        <pc:spChg chg="mod">
          <ac:chgData name="Alexander Scott" userId="60900361-c968-457a-be84-5b7d7c948694" providerId="ADAL" clId="{EF931A0B-132B-41E6-8120-991C4B183C0A}" dt="2022-01-28T12:48:08.265" v="227" actId="403"/>
          <ac:spMkLst>
            <pc:docMk/>
            <pc:sldMk cId="1145055910" sldId="324"/>
            <ac:spMk id="2" creationId="{00000000-0000-0000-0000-000000000000}"/>
          </ac:spMkLst>
        </pc:spChg>
      </pc:sldChg>
      <pc:sldChg chg="modSp mod">
        <pc:chgData name="Alexander Scott" userId="60900361-c968-457a-be84-5b7d7c948694" providerId="ADAL" clId="{EF931A0B-132B-41E6-8120-991C4B183C0A}" dt="2022-01-28T12:52:15.705" v="276" actId="20577"/>
        <pc:sldMkLst>
          <pc:docMk/>
          <pc:sldMk cId="3909468940" sldId="325"/>
        </pc:sldMkLst>
        <pc:spChg chg="mod">
          <ac:chgData name="Alexander Scott" userId="60900361-c968-457a-be84-5b7d7c948694" providerId="ADAL" clId="{EF931A0B-132B-41E6-8120-991C4B183C0A}" dt="2022-01-28T12:52:15.705" v="276" actId="20577"/>
          <ac:spMkLst>
            <pc:docMk/>
            <pc:sldMk cId="3909468940" sldId="325"/>
            <ac:spMk id="11" creationId="{00000000-0000-0000-0000-000000000000}"/>
          </ac:spMkLst>
        </pc:spChg>
      </pc:sldChg>
      <pc:sldChg chg="add del">
        <pc:chgData name="Alexander Scott" userId="60900361-c968-457a-be84-5b7d7c948694" providerId="ADAL" clId="{EF931A0B-132B-41E6-8120-991C4B183C0A}" dt="2022-01-28T12:27:37.714" v="21" actId="47"/>
        <pc:sldMkLst>
          <pc:docMk/>
          <pc:sldMk cId="1295097587" sldId="329"/>
        </pc:sldMkLst>
      </pc:sldChg>
      <pc:sldChg chg="del">
        <pc:chgData name="Alexander Scott" userId="60900361-c968-457a-be84-5b7d7c948694" providerId="ADAL" clId="{EF931A0B-132B-41E6-8120-991C4B183C0A}" dt="2022-01-28T12:27:40.865" v="22" actId="47"/>
        <pc:sldMkLst>
          <pc:docMk/>
          <pc:sldMk cId="3841953037" sldId="330"/>
        </pc:sldMkLst>
      </pc:sldChg>
      <pc:sldChg chg="del">
        <pc:chgData name="Alexander Scott" userId="60900361-c968-457a-be84-5b7d7c948694" providerId="ADAL" clId="{EF931A0B-132B-41E6-8120-991C4B183C0A}" dt="2022-01-28T12:27:42.490" v="23" actId="47"/>
        <pc:sldMkLst>
          <pc:docMk/>
          <pc:sldMk cId="3200986401" sldId="331"/>
        </pc:sldMkLst>
      </pc:sldChg>
      <pc:sldChg chg="del">
        <pc:chgData name="Alexander Scott" userId="60900361-c968-457a-be84-5b7d7c948694" providerId="ADAL" clId="{EF931A0B-132B-41E6-8120-991C4B183C0A}" dt="2022-01-28T12:27:45.558" v="24" actId="47"/>
        <pc:sldMkLst>
          <pc:docMk/>
          <pc:sldMk cId="2145996849" sldId="332"/>
        </pc:sldMkLst>
      </pc:sldChg>
      <pc:sldChg chg="addSp delSp modSp del mod">
        <pc:chgData name="Alexander Scott" userId="60900361-c968-457a-be84-5b7d7c948694" providerId="ADAL" clId="{EF931A0B-132B-41E6-8120-991C4B183C0A}" dt="2022-01-28T12:52:46.797" v="277" actId="47"/>
        <pc:sldMkLst>
          <pc:docMk/>
          <pc:sldMk cId="3078279608" sldId="334"/>
        </pc:sldMkLst>
        <pc:spChg chg="add mod">
          <ac:chgData name="Alexander Scott" userId="60900361-c968-457a-be84-5b7d7c948694" providerId="ADAL" clId="{EF931A0B-132B-41E6-8120-991C4B183C0A}" dt="2022-01-28T12:35:56.061" v="70" actId="207"/>
          <ac:spMkLst>
            <pc:docMk/>
            <pc:sldMk cId="3078279608" sldId="334"/>
            <ac:spMk id="8" creationId="{822D5026-8196-498D-A21D-58B735677880}"/>
          </ac:spMkLst>
        </pc:spChg>
        <pc:picChg chg="del mod">
          <ac:chgData name="Alexander Scott" userId="60900361-c968-457a-be84-5b7d7c948694" providerId="ADAL" clId="{EF931A0B-132B-41E6-8120-991C4B183C0A}" dt="2022-01-28T12:36:47.246" v="92" actId="21"/>
          <ac:picMkLst>
            <pc:docMk/>
            <pc:sldMk cId="3078279608" sldId="334"/>
            <ac:picMk id="5" creationId="{171D751D-2E21-45EA-AD53-05753EEC83A8}"/>
          </ac:picMkLst>
        </pc:picChg>
        <pc:picChg chg="mod">
          <ac:chgData name="Alexander Scott" userId="60900361-c968-457a-be84-5b7d7c948694" providerId="ADAL" clId="{EF931A0B-132B-41E6-8120-991C4B183C0A}" dt="2022-01-28T12:36:08.815" v="74" actId="1076"/>
          <ac:picMkLst>
            <pc:docMk/>
            <pc:sldMk cId="3078279608" sldId="334"/>
            <ac:picMk id="7" creationId="{587CF9B5-101F-47BF-B2E0-4547DC63DC3C}"/>
          </ac:picMkLst>
        </pc:picChg>
      </pc:sldChg>
      <pc:sldChg chg="modSp mod">
        <pc:chgData name="Alexander Scott" userId="60900361-c968-457a-be84-5b7d7c948694" providerId="ADAL" clId="{EF931A0B-132B-41E6-8120-991C4B183C0A}" dt="2022-01-31T13:48:45.453" v="883" actId="313"/>
        <pc:sldMkLst>
          <pc:docMk/>
          <pc:sldMk cId="2091229009" sldId="335"/>
        </pc:sldMkLst>
        <pc:spChg chg="mod">
          <ac:chgData name="Alexander Scott" userId="60900361-c968-457a-be84-5b7d7c948694" providerId="ADAL" clId="{EF931A0B-132B-41E6-8120-991C4B183C0A}" dt="2022-01-31T13:48:45.453" v="883" actId="313"/>
          <ac:spMkLst>
            <pc:docMk/>
            <pc:sldMk cId="2091229009" sldId="335"/>
            <ac:spMk id="3" creationId="{57D3F201-224D-45EE-9FDC-1797F193E088}"/>
          </ac:spMkLst>
        </pc:spChg>
      </pc:sldChg>
      <pc:sldChg chg="modSp mod">
        <pc:chgData name="Alexander Scott" userId="60900361-c968-457a-be84-5b7d7c948694" providerId="ADAL" clId="{EF931A0B-132B-41E6-8120-991C4B183C0A}" dt="2022-01-28T12:52:52.214" v="278" actId="1076"/>
        <pc:sldMkLst>
          <pc:docMk/>
          <pc:sldMk cId="737232402" sldId="337"/>
        </pc:sldMkLst>
        <pc:picChg chg="mod">
          <ac:chgData name="Alexander Scott" userId="60900361-c968-457a-be84-5b7d7c948694" providerId="ADAL" clId="{EF931A0B-132B-41E6-8120-991C4B183C0A}" dt="2022-01-28T12:52:52.214" v="278" actId="1076"/>
          <ac:picMkLst>
            <pc:docMk/>
            <pc:sldMk cId="737232402" sldId="337"/>
            <ac:picMk id="4" creationId="{5E78AAF4-9E4F-4A7B-9059-4F1290C6CB59}"/>
          </ac:picMkLst>
        </pc:picChg>
      </pc:sldChg>
      <pc:sldChg chg="modSp add mod ord">
        <pc:chgData name="Alexander Scott" userId="60900361-c968-457a-be84-5b7d7c948694" providerId="ADAL" clId="{EF931A0B-132B-41E6-8120-991C4B183C0A}" dt="2022-01-31T12:19:15.443" v="679"/>
        <pc:sldMkLst>
          <pc:docMk/>
          <pc:sldMk cId="996223615" sldId="359"/>
        </pc:sldMkLst>
        <pc:spChg chg="mod">
          <ac:chgData name="Alexander Scott" userId="60900361-c968-457a-be84-5b7d7c948694" providerId="ADAL" clId="{EF931A0B-132B-41E6-8120-991C4B183C0A}" dt="2022-01-28T12:26:42.768" v="15" actId="207"/>
          <ac:spMkLst>
            <pc:docMk/>
            <pc:sldMk cId="996223615" sldId="359"/>
            <ac:spMk id="3" creationId="{E707ACDB-313F-4BE9-A113-B1CA6BB8609D}"/>
          </ac:spMkLst>
        </pc:spChg>
      </pc:sldChg>
      <pc:sldChg chg="addSp delSp modSp add mod ord">
        <pc:chgData name="Alexander Scott" userId="60900361-c968-457a-be84-5b7d7c948694" providerId="ADAL" clId="{EF931A0B-132B-41E6-8120-991C4B183C0A}" dt="2022-01-28T12:26:36.716" v="13" actId="207"/>
        <pc:sldMkLst>
          <pc:docMk/>
          <pc:sldMk cId="3196863554" sldId="360"/>
        </pc:sldMkLst>
        <pc:spChg chg="add mod">
          <ac:chgData name="Alexander Scott" userId="60900361-c968-457a-be84-5b7d7c948694" providerId="ADAL" clId="{EF931A0B-132B-41E6-8120-991C4B183C0A}" dt="2022-01-28T12:26:31.335" v="12" actId="1076"/>
          <ac:spMkLst>
            <pc:docMk/>
            <pc:sldMk cId="3196863554" sldId="360"/>
            <ac:spMk id="8" creationId="{FFBBA545-CDB0-42F8-8D8E-35DB26E52C70}"/>
          </ac:spMkLst>
        </pc:spChg>
        <pc:spChg chg="del mod">
          <ac:chgData name="Alexander Scott" userId="60900361-c968-457a-be84-5b7d7c948694" providerId="ADAL" clId="{EF931A0B-132B-41E6-8120-991C4B183C0A}" dt="2022-01-28T12:26:08.194" v="7" actId="478"/>
          <ac:spMkLst>
            <pc:docMk/>
            <pc:sldMk cId="3196863554" sldId="360"/>
            <ac:spMk id="11" creationId="{00000000-0000-0000-0000-000000000000}"/>
          </ac:spMkLst>
        </pc:spChg>
        <pc:spChg chg="mod">
          <ac:chgData name="Alexander Scott" userId="60900361-c968-457a-be84-5b7d7c948694" providerId="ADAL" clId="{EF931A0B-132B-41E6-8120-991C4B183C0A}" dt="2022-01-28T12:26:36.716" v="13" actId="207"/>
          <ac:spMkLst>
            <pc:docMk/>
            <pc:sldMk cId="3196863554" sldId="360"/>
            <ac:spMk id="13" creationId="{00000000-0000-0000-0000-000000000000}"/>
          </ac:spMkLst>
        </pc:spChg>
        <pc:picChg chg="mod">
          <ac:chgData name="Alexander Scott" userId="60900361-c968-457a-be84-5b7d7c948694" providerId="ADAL" clId="{EF931A0B-132B-41E6-8120-991C4B183C0A}" dt="2022-01-28T12:26:25.089" v="10" actId="1076"/>
          <ac:picMkLst>
            <pc:docMk/>
            <pc:sldMk cId="3196863554" sldId="360"/>
            <ac:picMk id="6150" creationId="{00000000-0000-0000-0000-000000000000}"/>
          </ac:picMkLst>
        </pc:picChg>
      </pc:sldChg>
      <pc:sldChg chg="addSp delSp modSp add mod">
        <pc:chgData name="Alexander Scott" userId="60900361-c968-457a-be84-5b7d7c948694" providerId="ADAL" clId="{EF931A0B-132B-41E6-8120-991C4B183C0A}" dt="2022-01-28T12:36:40.127" v="90" actId="1076"/>
        <pc:sldMkLst>
          <pc:docMk/>
          <pc:sldMk cId="3676085044" sldId="361"/>
        </pc:sldMkLst>
        <pc:spChg chg="add mod">
          <ac:chgData name="Alexander Scott" userId="60900361-c968-457a-be84-5b7d7c948694" providerId="ADAL" clId="{EF931A0B-132B-41E6-8120-991C4B183C0A}" dt="2022-01-28T12:36:30.255" v="85" actId="21"/>
          <ac:spMkLst>
            <pc:docMk/>
            <pc:sldMk cId="3676085044" sldId="361"/>
            <ac:spMk id="4" creationId="{AD41DEA7-0789-45DC-9F13-64F12BCDBDC2}"/>
          </ac:spMkLst>
        </pc:spChg>
        <pc:spChg chg="mod">
          <ac:chgData name="Alexander Scott" userId="60900361-c968-457a-be84-5b7d7c948694" providerId="ADAL" clId="{EF931A0B-132B-41E6-8120-991C4B183C0A}" dt="2022-01-28T12:36:35.839" v="88" actId="1076"/>
          <ac:spMkLst>
            <pc:docMk/>
            <pc:sldMk cId="3676085044" sldId="361"/>
            <ac:spMk id="8" creationId="{822D5026-8196-498D-A21D-58B735677880}"/>
          </ac:spMkLst>
        </pc:spChg>
        <pc:picChg chg="del">
          <ac:chgData name="Alexander Scott" userId="60900361-c968-457a-be84-5b7d7c948694" providerId="ADAL" clId="{EF931A0B-132B-41E6-8120-991C4B183C0A}" dt="2022-01-28T12:36:12.807" v="76" actId="478"/>
          <ac:picMkLst>
            <pc:docMk/>
            <pc:sldMk cId="3676085044" sldId="361"/>
            <ac:picMk id="5" creationId="{171D751D-2E21-45EA-AD53-05753EEC83A8}"/>
          </ac:picMkLst>
        </pc:picChg>
        <pc:picChg chg="mod">
          <ac:chgData name="Alexander Scott" userId="60900361-c968-457a-be84-5b7d7c948694" providerId="ADAL" clId="{EF931A0B-132B-41E6-8120-991C4B183C0A}" dt="2022-01-28T12:36:28.743" v="84" actId="1076"/>
          <ac:picMkLst>
            <pc:docMk/>
            <pc:sldMk cId="3676085044" sldId="361"/>
            <ac:picMk id="7" creationId="{587CF9B5-101F-47BF-B2E0-4547DC63DC3C}"/>
          </ac:picMkLst>
        </pc:picChg>
        <pc:picChg chg="del mod">
          <ac:chgData name="Alexander Scott" userId="60900361-c968-457a-be84-5b7d7c948694" providerId="ADAL" clId="{EF931A0B-132B-41E6-8120-991C4B183C0A}" dt="2022-01-28T12:36:30.255" v="85" actId="21"/>
          <ac:picMkLst>
            <pc:docMk/>
            <pc:sldMk cId="3676085044" sldId="361"/>
            <ac:picMk id="9" creationId="{5BC4318A-DC09-4135-95B2-8A266860351A}"/>
          </ac:picMkLst>
        </pc:picChg>
        <pc:picChg chg="add mod">
          <ac:chgData name="Alexander Scott" userId="60900361-c968-457a-be84-5b7d7c948694" providerId="ADAL" clId="{EF931A0B-132B-41E6-8120-991C4B183C0A}" dt="2022-01-28T12:36:40.127" v="90" actId="1076"/>
          <ac:picMkLst>
            <pc:docMk/>
            <pc:sldMk cId="3676085044" sldId="361"/>
            <ac:picMk id="10" creationId="{A4AA8A08-DDF4-4A57-B84C-65E14D61D9F9}"/>
          </ac:picMkLst>
        </pc:picChg>
      </pc:sldChg>
      <pc:sldChg chg="addSp delSp modSp add mod">
        <pc:chgData name="Alexander Scott" userId="60900361-c968-457a-be84-5b7d7c948694" providerId="ADAL" clId="{EF931A0B-132B-41E6-8120-991C4B183C0A}" dt="2022-01-28T12:36:57.366" v="96" actId="14100"/>
        <pc:sldMkLst>
          <pc:docMk/>
          <pc:sldMk cId="2390007170" sldId="362"/>
        </pc:sldMkLst>
        <pc:picChg chg="del">
          <ac:chgData name="Alexander Scott" userId="60900361-c968-457a-be84-5b7d7c948694" providerId="ADAL" clId="{EF931A0B-132B-41E6-8120-991C4B183C0A}" dt="2022-01-28T12:36:50.439" v="93" actId="478"/>
          <ac:picMkLst>
            <pc:docMk/>
            <pc:sldMk cId="2390007170" sldId="362"/>
            <ac:picMk id="7" creationId="{587CF9B5-101F-47BF-B2E0-4547DC63DC3C}"/>
          </ac:picMkLst>
        </pc:picChg>
        <pc:picChg chg="add mod">
          <ac:chgData name="Alexander Scott" userId="60900361-c968-457a-be84-5b7d7c948694" providerId="ADAL" clId="{EF931A0B-132B-41E6-8120-991C4B183C0A}" dt="2022-01-28T12:36:57.366" v="96" actId="14100"/>
          <ac:picMkLst>
            <pc:docMk/>
            <pc:sldMk cId="2390007170" sldId="362"/>
            <ac:picMk id="9" creationId="{5767DB96-B605-4627-8096-84E2B555400E}"/>
          </ac:picMkLst>
        </pc:picChg>
      </pc:sldChg>
      <pc:sldChg chg="addSp delSp modSp add mod">
        <pc:chgData name="Alexander Scott" userId="60900361-c968-457a-be84-5b7d7c948694" providerId="ADAL" clId="{EF931A0B-132B-41E6-8120-991C4B183C0A}" dt="2022-01-28T12:38:23.591" v="126" actId="403"/>
        <pc:sldMkLst>
          <pc:docMk/>
          <pc:sldMk cId="684895074" sldId="363"/>
        </pc:sldMkLst>
        <pc:spChg chg="mod">
          <ac:chgData name="Alexander Scott" userId="60900361-c968-457a-be84-5b7d7c948694" providerId="ADAL" clId="{EF931A0B-132B-41E6-8120-991C4B183C0A}" dt="2022-01-28T12:38:16.498" v="122" actId="20577"/>
          <ac:spMkLst>
            <pc:docMk/>
            <pc:sldMk cId="684895074" sldId="363"/>
            <ac:spMk id="2" creationId="{00000000-0000-0000-0000-000000000000}"/>
          </ac:spMkLst>
        </pc:spChg>
        <pc:spChg chg="add del mod">
          <ac:chgData name="Alexander Scott" userId="60900361-c968-457a-be84-5b7d7c948694" providerId="ADAL" clId="{EF931A0B-132B-41E6-8120-991C4B183C0A}" dt="2022-01-28T12:38:12.893" v="121" actId="21"/>
          <ac:spMkLst>
            <pc:docMk/>
            <pc:sldMk cId="684895074" sldId="363"/>
            <ac:spMk id="8" creationId="{5A8308DD-CD40-4964-99C9-6A38015A2631}"/>
          </ac:spMkLst>
        </pc:spChg>
        <pc:spChg chg="add mod">
          <ac:chgData name="Alexander Scott" userId="60900361-c968-457a-be84-5b7d7c948694" providerId="ADAL" clId="{EF931A0B-132B-41E6-8120-991C4B183C0A}" dt="2022-01-28T12:38:23.591" v="126" actId="403"/>
          <ac:spMkLst>
            <pc:docMk/>
            <pc:sldMk cId="684895074" sldId="363"/>
            <ac:spMk id="9" creationId="{38294F33-DEF3-4A2D-9FF4-FF4C640ACB60}"/>
          </ac:spMkLst>
        </pc:spChg>
      </pc:sldChg>
      <pc:sldChg chg="modSp add mod">
        <pc:chgData name="Alexander Scott" userId="60900361-c968-457a-be84-5b7d7c948694" providerId="ADAL" clId="{EF931A0B-132B-41E6-8120-991C4B183C0A}" dt="2022-01-28T12:41:51.603" v="182" actId="27636"/>
        <pc:sldMkLst>
          <pc:docMk/>
          <pc:sldMk cId="1236539596" sldId="364"/>
        </pc:sldMkLst>
        <pc:spChg chg="mod">
          <ac:chgData name="Alexander Scott" userId="60900361-c968-457a-be84-5b7d7c948694" providerId="ADAL" clId="{EF931A0B-132B-41E6-8120-991C4B183C0A}" dt="2022-01-28T12:41:51.603" v="182" actId="27636"/>
          <ac:spMkLst>
            <pc:docMk/>
            <pc:sldMk cId="1236539596" sldId="364"/>
            <ac:spMk id="3" creationId="{00000000-0000-0000-0000-000000000000}"/>
          </ac:spMkLst>
        </pc:spChg>
      </pc:sldChg>
      <pc:sldChg chg="modSp mod">
        <pc:chgData name="Alexander Scott" userId="60900361-c968-457a-be84-5b7d7c948694" providerId="ADAL" clId="{EF931A0B-132B-41E6-8120-991C4B183C0A}" dt="2022-01-28T12:47:38.412" v="219" actId="14100"/>
        <pc:sldMkLst>
          <pc:docMk/>
          <pc:sldMk cId="3126258400" sldId="366"/>
        </pc:sldMkLst>
        <pc:spChg chg="mod">
          <ac:chgData name="Alexander Scott" userId="60900361-c968-457a-be84-5b7d7c948694" providerId="ADAL" clId="{EF931A0B-132B-41E6-8120-991C4B183C0A}" dt="2022-01-28T12:47:38.412" v="219" actId="14100"/>
          <ac:spMkLst>
            <pc:docMk/>
            <pc:sldMk cId="3126258400" sldId="366"/>
            <ac:spMk id="11" creationId="{00000000-0000-0000-0000-000000000000}"/>
          </ac:spMkLst>
        </pc:spChg>
      </pc:sldChg>
      <pc:sldChg chg="modSp mod">
        <pc:chgData name="Alexander Scott" userId="60900361-c968-457a-be84-5b7d7c948694" providerId="ADAL" clId="{EF931A0B-132B-41E6-8120-991C4B183C0A}" dt="2022-01-28T12:51:20.830" v="265" actId="6549"/>
        <pc:sldMkLst>
          <pc:docMk/>
          <pc:sldMk cId="4183318544" sldId="367"/>
        </pc:sldMkLst>
        <pc:spChg chg="mod">
          <ac:chgData name="Alexander Scott" userId="60900361-c968-457a-be84-5b7d7c948694" providerId="ADAL" clId="{EF931A0B-132B-41E6-8120-991C4B183C0A}" dt="2022-01-28T12:51:20.830" v="265" actId="6549"/>
          <ac:spMkLst>
            <pc:docMk/>
            <pc:sldMk cId="4183318544" sldId="367"/>
            <ac:spMk id="11" creationId="{00000000-0000-0000-0000-000000000000}"/>
          </ac:spMkLst>
        </pc:spChg>
        <pc:picChg chg="mod">
          <ac:chgData name="Alexander Scott" userId="60900361-c968-457a-be84-5b7d7c948694" providerId="ADAL" clId="{EF931A0B-132B-41E6-8120-991C4B183C0A}" dt="2022-01-28T12:49:04.210" v="237" actId="1076"/>
          <ac:picMkLst>
            <pc:docMk/>
            <pc:sldMk cId="4183318544" sldId="367"/>
            <ac:picMk id="10242" creationId="{00000000-0000-0000-0000-000000000000}"/>
          </ac:picMkLst>
        </pc:picChg>
        <pc:picChg chg="mod">
          <ac:chgData name="Alexander Scott" userId="60900361-c968-457a-be84-5b7d7c948694" providerId="ADAL" clId="{EF931A0B-132B-41E6-8120-991C4B183C0A}" dt="2022-01-28T12:49:08.395" v="240" actId="1076"/>
          <ac:picMkLst>
            <pc:docMk/>
            <pc:sldMk cId="4183318544" sldId="367"/>
            <ac:picMk id="10243" creationId="{00000000-0000-0000-0000-000000000000}"/>
          </ac:picMkLst>
        </pc:picChg>
        <pc:picChg chg="mod">
          <ac:chgData name="Alexander Scott" userId="60900361-c968-457a-be84-5b7d7c948694" providerId="ADAL" clId="{EF931A0B-132B-41E6-8120-991C4B183C0A}" dt="2022-01-28T12:49:07.585" v="239" actId="1076"/>
          <ac:picMkLst>
            <pc:docMk/>
            <pc:sldMk cId="4183318544" sldId="367"/>
            <ac:picMk id="10245" creationId="{00000000-0000-0000-0000-000000000000}"/>
          </ac:picMkLst>
        </pc:picChg>
      </pc:sldChg>
      <pc:sldChg chg="modSp add mod ord">
        <pc:chgData name="Alexander Scott" userId="60900361-c968-457a-be84-5b7d7c948694" providerId="ADAL" clId="{EF931A0B-132B-41E6-8120-991C4B183C0A}" dt="2022-01-28T12:58:20.985" v="333" actId="115"/>
        <pc:sldMkLst>
          <pc:docMk/>
          <pc:sldMk cId="1756117708" sldId="368"/>
        </pc:sldMkLst>
        <pc:spChg chg="mod">
          <ac:chgData name="Alexander Scott" userId="60900361-c968-457a-be84-5b7d7c948694" providerId="ADAL" clId="{EF931A0B-132B-41E6-8120-991C4B183C0A}" dt="2022-01-28T12:58:20.985" v="333" actId="115"/>
          <ac:spMkLst>
            <pc:docMk/>
            <pc:sldMk cId="1756117708" sldId="368"/>
            <ac:spMk id="4" creationId="{00000000-0000-0000-0000-000000000000}"/>
          </ac:spMkLst>
        </pc:spChg>
      </pc:sldChg>
      <pc:sldChg chg="add del ord">
        <pc:chgData name="Alexander Scott" userId="60900361-c968-457a-be84-5b7d7c948694" providerId="ADAL" clId="{EF931A0B-132B-41E6-8120-991C4B183C0A}" dt="2022-01-28T12:58:33.027" v="335" actId="47"/>
        <pc:sldMkLst>
          <pc:docMk/>
          <pc:sldMk cId="650760194" sldId="369"/>
        </pc:sldMkLst>
      </pc:sldChg>
      <pc:sldChg chg="modSp mod ord">
        <pc:chgData name="Alexander Scott" userId="60900361-c968-457a-be84-5b7d7c948694" providerId="ADAL" clId="{EF931A0B-132B-41E6-8120-991C4B183C0A}" dt="2022-01-28T12:59:40.702" v="345"/>
        <pc:sldMkLst>
          <pc:docMk/>
          <pc:sldMk cId="3027610907" sldId="369"/>
        </pc:sldMkLst>
        <pc:spChg chg="mod">
          <ac:chgData name="Alexander Scott" userId="60900361-c968-457a-be84-5b7d7c948694" providerId="ADAL" clId="{EF931A0B-132B-41E6-8120-991C4B183C0A}" dt="2022-01-28T12:59:19.853" v="341" actId="207"/>
          <ac:spMkLst>
            <pc:docMk/>
            <pc:sldMk cId="3027610907" sldId="369"/>
            <ac:spMk id="2" creationId="{00000000-0000-0000-0000-000000000000}"/>
          </ac:spMkLst>
        </pc:spChg>
        <pc:spChg chg="mod">
          <ac:chgData name="Alexander Scott" userId="60900361-c968-457a-be84-5b7d7c948694" providerId="ADAL" clId="{EF931A0B-132B-41E6-8120-991C4B183C0A}" dt="2022-01-28T12:59:34.112" v="343" actId="113"/>
          <ac:spMkLst>
            <pc:docMk/>
            <pc:sldMk cId="3027610907" sldId="369"/>
            <ac:spMk id="3" creationId="{00000000-0000-0000-0000-000000000000}"/>
          </ac:spMkLst>
        </pc:spChg>
      </pc:sldChg>
      <pc:sldChg chg="addSp delSp modSp add mod">
        <pc:chgData name="Alexander Scott" userId="60900361-c968-457a-be84-5b7d7c948694" providerId="ADAL" clId="{EF931A0B-132B-41E6-8120-991C4B183C0A}" dt="2022-01-28T13:09:24.930" v="626" actId="14100"/>
        <pc:sldMkLst>
          <pc:docMk/>
          <pc:sldMk cId="2373198984" sldId="370"/>
        </pc:sldMkLst>
        <pc:spChg chg="add mod">
          <ac:chgData name="Alexander Scott" userId="60900361-c968-457a-be84-5b7d7c948694" providerId="ADAL" clId="{EF931A0B-132B-41E6-8120-991C4B183C0A}" dt="2022-01-28T13:09:24.930" v="626" actId="14100"/>
          <ac:spMkLst>
            <pc:docMk/>
            <pc:sldMk cId="2373198984" sldId="370"/>
            <ac:spMk id="5" creationId="{DCE4E0D7-2ADE-4569-9B3F-901F122A5341}"/>
          </ac:spMkLst>
        </pc:spChg>
        <pc:spChg chg="add mod">
          <ac:chgData name="Alexander Scott" userId="60900361-c968-457a-be84-5b7d7c948694" providerId="ADAL" clId="{EF931A0B-132B-41E6-8120-991C4B183C0A}" dt="2022-01-28T13:07:59.400" v="592"/>
          <ac:spMkLst>
            <pc:docMk/>
            <pc:sldMk cId="2373198984" sldId="370"/>
            <ac:spMk id="6" creationId="{ECEE19D2-2FED-4492-BF3D-D5D034272DE6}"/>
          </ac:spMkLst>
        </pc:spChg>
        <pc:picChg chg="del">
          <ac:chgData name="Alexander Scott" userId="60900361-c968-457a-be84-5b7d7c948694" providerId="ADAL" clId="{EF931A0B-132B-41E6-8120-991C4B183C0A}" dt="2022-01-28T13:03:24.398" v="352" actId="478"/>
          <ac:picMkLst>
            <pc:docMk/>
            <pc:sldMk cId="2373198984" sldId="370"/>
            <ac:picMk id="2" creationId="{8ABDA16C-3E0A-4A4D-9146-3E29C7A5938A}"/>
          </ac:picMkLst>
        </pc:picChg>
        <pc:picChg chg="mod">
          <ac:chgData name="Alexander Scott" userId="60900361-c968-457a-be84-5b7d7c948694" providerId="ADAL" clId="{EF931A0B-132B-41E6-8120-991C4B183C0A}" dt="2022-01-28T13:09:22.894" v="625" actId="1076"/>
          <ac:picMkLst>
            <pc:docMk/>
            <pc:sldMk cId="2373198984" sldId="370"/>
            <ac:picMk id="3" creationId="{AA690907-EF2C-44F5-87A7-361142E885E0}"/>
          </ac:picMkLst>
        </pc:picChg>
      </pc:sldChg>
      <pc:sldChg chg="modSp add del mod">
        <pc:chgData name="Alexander Scott" userId="60900361-c968-457a-be84-5b7d7c948694" providerId="ADAL" clId="{EF931A0B-132B-41E6-8120-991C4B183C0A}" dt="2022-01-28T13:10:21.085" v="636" actId="47"/>
        <pc:sldMkLst>
          <pc:docMk/>
          <pc:sldMk cId="2066355442" sldId="371"/>
        </pc:sldMkLst>
        <pc:spChg chg="mod">
          <ac:chgData name="Alexander Scott" userId="60900361-c968-457a-be84-5b7d7c948694" providerId="ADAL" clId="{EF931A0B-132B-41E6-8120-991C4B183C0A}" dt="2022-01-28T13:08:41.858" v="605" actId="21"/>
          <ac:spMkLst>
            <pc:docMk/>
            <pc:sldMk cId="2066355442" sldId="371"/>
            <ac:spMk id="5" creationId="{DCE4E0D7-2ADE-4569-9B3F-901F122A5341}"/>
          </ac:spMkLst>
        </pc:spChg>
      </pc:sldChg>
      <pc:sldChg chg="modSp add mod">
        <pc:chgData name="Alexander Scott" userId="60900361-c968-457a-be84-5b7d7c948694" providerId="ADAL" clId="{EF931A0B-132B-41E6-8120-991C4B183C0A}" dt="2022-01-28T13:09:56.508" v="635" actId="20577"/>
        <pc:sldMkLst>
          <pc:docMk/>
          <pc:sldMk cId="1813709340" sldId="372"/>
        </pc:sldMkLst>
        <pc:spChg chg="mod">
          <ac:chgData name="Alexander Scott" userId="60900361-c968-457a-be84-5b7d7c948694" providerId="ADAL" clId="{EF931A0B-132B-41E6-8120-991C4B183C0A}" dt="2022-01-28T13:09:56.508" v="635" actId="20577"/>
          <ac:spMkLst>
            <pc:docMk/>
            <pc:sldMk cId="1813709340" sldId="372"/>
            <ac:spMk id="5" creationId="{DCE4E0D7-2ADE-4569-9B3F-901F122A5341}"/>
          </ac:spMkLst>
        </pc:spChg>
        <pc:spChg chg="mod">
          <ac:chgData name="Alexander Scott" userId="60900361-c968-457a-be84-5b7d7c948694" providerId="ADAL" clId="{EF931A0B-132B-41E6-8120-991C4B183C0A}" dt="2022-01-28T13:09:38.938" v="629" actId="1076"/>
          <ac:spMkLst>
            <pc:docMk/>
            <pc:sldMk cId="1813709340" sldId="372"/>
            <ac:spMk id="6" creationId="{ECEE19D2-2FED-4492-BF3D-D5D034272DE6}"/>
          </ac:spMkLst>
        </pc:spChg>
        <pc:picChg chg="mod">
          <ac:chgData name="Alexander Scott" userId="60900361-c968-457a-be84-5b7d7c948694" providerId="ADAL" clId="{EF931A0B-132B-41E6-8120-991C4B183C0A}" dt="2022-01-28T13:09:18.775" v="623" actId="1076"/>
          <ac:picMkLst>
            <pc:docMk/>
            <pc:sldMk cId="1813709340" sldId="372"/>
            <ac:picMk id="3" creationId="{AA690907-EF2C-44F5-87A7-361142E885E0}"/>
          </ac:picMkLst>
        </pc:picChg>
      </pc:sldChg>
      <pc:sldChg chg="addSp delSp modSp new mod modAnim">
        <pc:chgData name="Alexander Scott" userId="60900361-c968-457a-be84-5b7d7c948694" providerId="ADAL" clId="{EF931A0B-132B-41E6-8120-991C4B183C0A}" dt="2022-01-28T13:17:18.991" v="677" actId="14100"/>
        <pc:sldMkLst>
          <pc:docMk/>
          <pc:sldMk cId="129485359" sldId="373"/>
        </pc:sldMkLst>
        <pc:spChg chg="del">
          <ac:chgData name="Alexander Scott" userId="60900361-c968-457a-be84-5b7d7c948694" providerId="ADAL" clId="{EF931A0B-132B-41E6-8120-991C4B183C0A}" dt="2022-01-28T13:16:37.923" v="649"/>
          <ac:spMkLst>
            <pc:docMk/>
            <pc:sldMk cId="129485359" sldId="373"/>
            <ac:spMk id="3" creationId="{F9B87DEF-3DE9-47F3-92C6-CB11245D9417}"/>
          </ac:spMkLst>
        </pc:spChg>
        <pc:picChg chg="add mod">
          <ac:chgData name="Alexander Scott" userId="60900361-c968-457a-be84-5b7d7c948694" providerId="ADAL" clId="{EF931A0B-132B-41E6-8120-991C4B183C0A}" dt="2022-01-28T13:17:18.991" v="677" actId="14100"/>
          <ac:picMkLst>
            <pc:docMk/>
            <pc:sldMk cId="129485359" sldId="373"/>
            <ac:picMk id="4" creationId="{E9422A81-80CE-488E-A207-90A89DF5083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29" tIns="45714" rIns="91429" bIns="45714" rtlCol="0"/>
          <a:lstStyle>
            <a:lvl1pPr algn="r">
              <a:defRPr sz="1200"/>
            </a:lvl1pPr>
          </a:lstStyle>
          <a:p>
            <a:fld id="{53D5FD5B-7978-454E-BAF1-22240A59FE57}" type="datetimeFigureOut">
              <a:rPr lang="en-GB" smtClean="0"/>
              <a:t>31/01/2022</a:t>
            </a:fld>
            <a:endParaRPr lang="en-GB"/>
          </a:p>
        </p:txBody>
      </p:sp>
      <p:sp>
        <p:nvSpPr>
          <p:cNvPr id="4" name="Footer Placeholder 3"/>
          <p:cNvSpPr>
            <a:spLocks noGrp="1"/>
          </p:cNvSpPr>
          <p:nvPr>
            <p:ph type="ftr" sz="quarter" idx="2"/>
          </p:nvPr>
        </p:nvSpPr>
        <p:spPr>
          <a:xfrm>
            <a:off x="1" y="9264228"/>
            <a:ext cx="2889938" cy="489373"/>
          </a:xfrm>
          <a:prstGeom prst="rect">
            <a:avLst/>
          </a:prstGeom>
        </p:spPr>
        <p:txBody>
          <a:bodyPr vert="horz" lIns="91429" tIns="45714" rIns="91429" bIns="45714"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29" tIns="45714" rIns="91429" bIns="45714" rtlCol="0" anchor="b"/>
          <a:lstStyle>
            <a:lvl1pPr algn="r">
              <a:defRPr sz="1200"/>
            </a:lvl1pPr>
          </a:lstStyle>
          <a:p>
            <a:fld id="{06F8CDE6-04FD-40F6-B36D-8717A6B0F8AE}" type="slidenum">
              <a:rPr lang="en-GB" smtClean="0"/>
              <a:t>‹#›</a:t>
            </a:fld>
            <a:endParaRPr lang="en-GB"/>
          </a:p>
        </p:txBody>
      </p:sp>
    </p:spTree>
    <p:extLst>
      <p:ext uri="{BB962C8B-B14F-4D97-AF65-F5344CB8AC3E}">
        <p14:creationId xmlns:p14="http://schemas.microsoft.com/office/powerpoint/2010/main" val="40118400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29" tIns="45714" rIns="91429" bIns="45714" rtlCol="0"/>
          <a:lstStyle>
            <a:lvl1pPr algn="r">
              <a:defRPr sz="1200"/>
            </a:lvl1pPr>
          </a:lstStyle>
          <a:p>
            <a:fld id="{16AA789C-470D-415B-AAAD-6BEEA4FF8077}" type="datetimeFigureOut">
              <a:rPr lang="en-GB" smtClean="0"/>
              <a:t>31/01/2022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29" tIns="45714" rIns="91429" bIns="4571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8"/>
            <a:ext cx="2889938" cy="489373"/>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29" tIns="45714" rIns="91429" bIns="45714" rtlCol="0" anchor="b"/>
          <a:lstStyle>
            <a:lvl1pPr algn="r">
              <a:defRPr sz="1200"/>
            </a:lvl1pPr>
          </a:lstStyle>
          <a:p>
            <a:fld id="{651B8D99-EAA0-4876-9F82-05228743F8E9}" type="slidenum">
              <a:rPr lang="en-GB" smtClean="0"/>
              <a:t>‹#›</a:t>
            </a:fld>
            <a:endParaRPr lang="en-GB"/>
          </a:p>
        </p:txBody>
      </p:sp>
    </p:spTree>
    <p:extLst>
      <p:ext uri="{BB962C8B-B14F-4D97-AF65-F5344CB8AC3E}">
        <p14:creationId xmlns:p14="http://schemas.microsoft.com/office/powerpoint/2010/main" val="23949253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1B8D99-EAA0-4876-9F82-05228743F8E9}" type="slidenum">
              <a:rPr lang="en-GB" smtClean="0"/>
              <a:t>1</a:t>
            </a:fld>
            <a:endParaRPr lang="en-GB"/>
          </a:p>
        </p:txBody>
      </p:sp>
    </p:spTree>
    <p:extLst>
      <p:ext uri="{BB962C8B-B14F-4D97-AF65-F5344CB8AC3E}">
        <p14:creationId xmlns:p14="http://schemas.microsoft.com/office/powerpoint/2010/main" val="18756211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1B8D99-EAA0-4876-9F82-05228743F8E9}" type="slidenum">
              <a:rPr lang="en-GB" smtClean="0"/>
              <a:t>2</a:t>
            </a:fld>
            <a:endParaRPr lang="en-GB"/>
          </a:p>
        </p:txBody>
      </p:sp>
    </p:spTree>
    <p:extLst>
      <p:ext uri="{BB962C8B-B14F-4D97-AF65-F5344CB8AC3E}">
        <p14:creationId xmlns:p14="http://schemas.microsoft.com/office/powerpoint/2010/main" val="26354140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Again, let’s turn to the OED, which has two interreacted definitions </a:t>
            </a:r>
          </a:p>
          <a:p>
            <a:endParaRPr lang="en-GB" sz="1300" dirty="0"/>
          </a:p>
          <a:p>
            <a:endParaRPr lang="en-GB" sz="1300" dirty="0"/>
          </a:p>
          <a:p>
            <a:pPr lvl="0"/>
            <a:r>
              <a:rPr lang="en-GB" sz="1300" dirty="0"/>
              <a:t>One is that historiography denotes the writing of history, and as such the combined corpus of how the past has been written about </a:t>
            </a:r>
          </a:p>
          <a:p>
            <a:r>
              <a:rPr lang="en-GB" sz="1300" dirty="0"/>
              <a:t> </a:t>
            </a:r>
          </a:p>
          <a:p>
            <a:pPr lvl="0"/>
            <a:r>
              <a:rPr lang="en-GB" sz="1300" dirty="0"/>
              <a:t>And the second, coextensive, meaning, is that historiography is the </a:t>
            </a:r>
            <a:r>
              <a:rPr lang="en-GB" sz="1300" b="1" dirty="0"/>
              <a:t>study of how that past has been written about</a:t>
            </a:r>
            <a:r>
              <a:rPr lang="en-GB" sz="1300" dirty="0"/>
              <a:t> </a:t>
            </a:r>
          </a:p>
          <a:p>
            <a:r>
              <a:rPr lang="en-GB" sz="1300" dirty="0"/>
              <a:t> </a:t>
            </a:r>
          </a:p>
          <a:p>
            <a:pPr lvl="0"/>
            <a:r>
              <a:rPr lang="en-GB" sz="1300" dirty="0"/>
              <a:t>In this sense, to think about historiography is to think about the methods, approaches and practices used by historians </a:t>
            </a:r>
          </a:p>
          <a:p>
            <a:pPr lvl="0"/>
            <a:r>
              <a:rPr lang="en-GB" sz="1300" dirty="0"/>
              <a:t> </a:t>
            </a:r>
          </a:p>
          <a:p>
            <a:pPr lvl="0"/>
            <a:r>
              <a:rPr lang="en-GB" sz="1300" dirty="0"/>
              <a:t>More dismissively, in the words of a Wall Street Journal article cited by the OED, historiography, is “the study of the principles and techniques of history—a discipline that is usually dryness itself.” Hopefully, I can disavow you of any such residual sentiments over the coming weeks.</a:t>
            </a:r>
          </a:p>
          <a:p>
            <a:r>
              <a:rPr lang="en-GB" sz="1300" dirty="0"/>
              <a:t> </a:t>
            </a:r>
          </a:p>
          <a:p>
            <a:pPr lvl="0"/>
            <a:r>
              <a:rPr lang="en-GB" sz="1300" dirty="0"/>
              <a:t>But for all that I would encourage you to adopt the practice of thinking </a:t>
            </a:r>
            <a:r>
              <a:rPr lang="en-GB" sz="1300" dirty="0" err="1"/>
              <a:t>historiographically</a:t>
            </a:r>
            <a:r>
              <a:rPr lang="en-GB" sz="1300" dirty="0"/>
              <a:t> throughout your studies, I just want to flag up one limitation or qualification that needs to be stressed based on the definitions listed onscreen.</a:t>
            </a:r>
          </a:p>
          <a:p>
            <a:r>
              <a:rPr lang="en-GB" sz="1300" dirty="0"/>
              <a:t> </a:t>
            </a:r>
          </a:p>
          <a:p>
            <a:pPr lvl="0"/>
            <a:r>
              <a:rPr lang="en-GB" sz="1300" dirty="0"/>
              <a:t>And that it is that they emphasise written history; i.e. textual sources, something which could be seen to create a de facto exclusion of persons and societies for whom oral traditions predominate and/or whose past is not, cannot be, recorded scripturally. </a:t>
            </a:r>
          </a:p>
          <a:p>
            <a:r>
              <a:rPr lang="en-GB" sz="1300" dirty="0"/>
              <a:t> </a:t>
            </a:r>
          </a:p>
          <a:p>
            <a:pPr lvl="0"/>
            <a:r>
              <a:rPr lang="en-GB" sz="1300" dirty="0"/>
              <a:t>We’ll see some of the implications of this later in the lecture</a:t>
            </a:r>
          </a:p>
          <a:p>
            <a:r>
              <a:rPr lang="en-GB" sz="1300" dirty="0"/>
              <a:t> </a:t>
            </a:r>
          </a:p>
          <a:p>
            <a:pPr lvl="0"/>
            <a:r>
              <a:rPr lang="en-GB" sz="1300" i="1" dirty="0"/>
              <a:t>But for now let’s just stop for a moment, and I’ll invite questions</a:t>
            </a:r>
            <a:r>
              <a:rPr lang="en-GB" sz="1300" dirty="0"/>
              <a:t>.  </a:t>
            </a:r>
            <a:r>
              <a:rPr lang="en-GB" sz="1300" b="1" dirty="0"/>
              <a:t>BREAK</a:t>
            </a:r>
            <a:endParaRPr lang="en-GB" sz="1300" dirty="0"/>
          </a:p>
          <a:p>
            <a:r>
              <a:rPr lang="en-GB" sz="1300" dirty="0"/>
              <a:t> </a:t>
            </a:r>
          </a:p>
          <a:p>
            <a:endParaRPr lang="en-US" b="1" dirty="0"/>
          </a:p>
        </p:txBody>
      </p:sp>
      <p:sp>
        <p:nvSpPr>
          <p:cNvPr id="4" name="Slide Number Placeholder 3"/>
          <p:cNvSpPr>
            <a:spLocks noGrp="1"/>
          </p:cNvSpPr>
          <p:nvPr>
            <p:ph type="sldNum" sz="quarter" idx="10"/>
          </p:nvPr>
        </p:nvSpPr>
        <p:spPr/>
        <p:txBody>
          <a:bodyPr/>
          <a:lstStyle/>
          <a:p>
            <a:fld id="{3B48E429-67FD-415F-ABD8-AD4ADA09E34C}" type="slidenum">
              <a:rPr lang="en-GB" smtClean="0"/>
              <a:t>3</a:t>
            </a:fld>
            <a:endParaRPr lang="en-GB" dirty="0"/>
          </a:p>
        </p:txBody>
      </p:sp>
    </p:spTree>
    <p:extLst>
      <p:ext uri="{BB962C8B-B14F-4D97-AF65-F5344CB8AC3E}">
        <p14:creationId xmlns:p14="http://schemas.microsoft.com/office/powerpoint/2010/main" val="3747735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4289">
              <a:defRPr/>
            </a:pPr>
            <a:fld id="{3B48E429-67FD-415F-ABD8-AD4ADA09E34C}" type="slidenum">
              <a:rPr lang="en-GB">
                <a:solidFill>
                  <a:prstClr val="black"/>
                </a:solidFill>
                <a:latin typeface="Calibri"/>
              </a:rPr>
              <a:pPr defTabSz="914289">
                <a:defRPr/>
              </a:pPr>
              <a:t>4</a:t>
            </a:fld>
            <a:endParaRPr lang="en-GB" dirty="0">
              <a:solidFill>
                <a:prstClr val="black"/>
              </a:solidFill>
              <a:latin typeface="Calibri"/>
            </a:endParaRPr>
          </a:p>
        </p:txBody>
      </p:sp>
    </p:spTree>
    <p:extLst>
      <p:ext uri="{BB962C8B-B14F-4D97-AF65-F5344CB8AC3E}">
        <p14:creationId xmlns:p14="http://schemas.microsoft.com/office/powerpoint/2010/main" val="889171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4289">
              <a:defRPr/>
            </a:pPr>
            <a:fld id="{3B48E429-67FD-415F-ABD8-AD4ADA09E34C}" type="slidenum">
              <a:rPr lang="en-GB">
                <a:solidFill>
                  <a:prstClr val="black"/>
                </a:solidFill>
                <a:latin typeface="Calibri"/>
              </a:rPr>
              <a:pPr defTabSz="914289">
                <a:defRPr/>
              </a:pPr>
              <a:t>5</a:t>
            </a:fld>
            <a:endParaRPr lang="en-GB" dirty="0">
              <a:solidFill>
                <a:prstClr val="black"/>
              </a:solidFill>
              <a:latin typeface="Calibri"/>
            </a:endParaRPr>
          </a:p>
        </p:txBody>
      </p:sp>
    </p:spTree>
    <p:extLst>
      <p:ext uri="{BB962C8B-B14F-4D97-AF65-F5344CB8AC3E}">
        <p14:creationId xmlns:p14="http://schemas.microsoft.com/office/powerpoint/2010/main" val="3114825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29" indent="-171429">
              <a:buFont typeface="Arial" panose="020B0604020202020204" pitchFamily="34" charset="0"/>
              <a:buChar char="•"/>
            </a:pPr>
            <a:r>
              <a:rPr lang="en-GB" dirty="0"/>
              <a:t>Ask</a:t>
            </a:r>
            <a:r>
              <a:rPr lang="en-GB" baseline="0" dirty="0"/>
              <a:t> another couple of </a:t>
            </a:r>
            <a:r>
              <a:rPr lang="en-GB" baseline="0" dirty="0" err="1"/>
              <a:t>qus</a:t>
            </a:r>
            <a:r>
              <a:rPr lang="en-GB" baseline="0" dirty="0"/>
              <a:t>:</a:t>
            </a:r>
          </a:p>
          <a:p>
            <a:pPr marL="171429" indent="-171429">
              <a:buFontTx/>
              <a:buChar char="-"/>
            </a:pPr>
            <a:r>
              <a:rPr lang="en-GB" baseline="0" dirty="0"/>
              <a:t>Egypt</a:t>
            </a:r>
          </a:p>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6</a:t>
            </a:fld>
            <a:endParaRPr lang="en-GB">
              <a:solidFill>
                <a:prstClr val="black"/>
              </a:solidFill>
              <a:latin typeface="Calibri"/>
            </a:endParaRPr>
          </a:p>
        </p:txBody>
      </p:sp>
    </p:spTree>
    <p:extLst>
      <p:ext uri="{BB962C8B-B14F-4D97-AF65-F5344CB8AC3E}">
        <p14:creationId xmlns:p14="http://schemas.microsoft.com/office/powerpoint/2010/main" val="46829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7</a:t>
            </a:fld>
            <a:endParaRPr lang="en-GB">
              <a:solidFill>
                <a:prstClr val="black"/>
              </a:solidFill>
              <a:latin typeface="Calibri"/>
            </a:endParaRPr>
          </a:p>
        </p:txBody>
      </p:sp>
    </p:spTree>
    <p:extLst>
      <p:ext uri="{BB962C8B-B14F-4D97-AF65-F5344CB8AC3E}">
        <p14:creationId xmlns:p14="http://schemas.microsoft.com/office/powerpoint/2010/main" val="12189374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8</a:t>
            </a:fld>
            <a:endParaRPr lang="en-GB">
              <a:solidFill>
                <a:prstClr val="black"/>
              </a:solidFill>
              <a:latin typeface="Calibri"/>
            </a:endParaRPr>
          </a:p>
        </p:txBody>
      </p:sp>
    </p:spTree>
    <p:extLst>
      <p:ext uri="{BB962C8B-B14F-4D97-AF65-F5344CB8AC3E}">
        <p14:creationId xmlns:p14="http://schemas.microsoft.com/office/powerpoint/2010/main" val="3985442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7F8C1B0-4AEB-4EBB-B97D-962E52C5DBC5}" type="slidenum">
              <a:rPr lang="en-GB" smtClean="0"/>
              <a:t>9</a:t>
            </a:fld>
            <a:endParaRPr lang="en-GB"/>
          </a:p>
        </p:txBody>
      </p:sp>
    </p:spTree>
    <p:extLst>
      <p:ext uri="{BB962C8B-B14F-4D97-AF65-F5344CB8AC3E}">
        <p14:creationId xmlns:p14="http://schemas.microsoft.com/office/powerpoint/2010/main" val="1648151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Estimates vary that between 200,000 and 1 million people died as a cause of the chaos evinced by partition period.</a:t>
            </a:r>
          </a:p>
          <a:p>
            <a:r>
              <a:rPr lang="en-GB" dirty="0"/>
              <a:t> </a:t>
            </a:r>
          </a:p>
          <a:p>
            <a:pPr marL="171429" indent="-171429">
              <a:buFont typeface="Arial" panose="020B0604020202020204" pitchFamily="34" charset="0"/>
              <a:buChar char="•"/>
            </a:pPr>
            <a:r>
              <a:rPr lang="en-GB" dirty="0"/>
              <a:t>Decolonisation, much like colonialism itself, was thus anything but a benign, pacific procedure</a:t>
            </a:r>
          </a:p>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10</a:t>
            </a:fld>
            <a:endParaRPr lang="en-GB">
              <a:solidFill>
                <a:prstClr val="black"/>
              </a:solidFill>
              <a:latin typeface="Calibri"/>
            </a:endParaRPr>
          </a:p>
        </p:txBody>
      </p:sp>
    </p:spTree>
    <p:extLst>
      <p:ext uri="{BB962C8B-B14F-4D97-AF65-F5344CB8AC3E}">
        <p14:creationId xmlns:p14="http://schemas.microsoft.com/office/powerpoint/2010/main" val="24273403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even more the case in instances where independence was presaged by wars of decolonisation.</a:t>
            </a:r>
          </a:p>
          <a:p>
            <a:r>
              <a:rPr lang="en-GB" dirty="0"/>
              <a:t> </a:t>
            </a:r>
          </a:p>
          <a:p>
            <a:r>
              <a:rPr lang="en-GB" dirty="0"/>
              <a:t>The best known of these was probably in Kenya, where, prior to independence in 1963, the British military was deployed to supress the Mau </a:t>
            </a:r>
            <a:r>
              <a:rPr lang="en-GB" dirty="0" err="1"/>
              <a:t>Mau</a:t>
            </a:r>
            <a:r>
              <a:rPr lang="en-GB" dirty="0"/>
              <a:t> Uprising against colonial rule.</a:t>
            </a:r>
          </a:p>
          <a:p>
            <a:r>
              <a:rPr lang="en-GB" dirty="0"/>
              <a:t> </a:t>
            </a:r>
          </a:p>
          <a:p>
            <a:r>
              <a:rPr lang="en-GB" dirty="0"/>
              <a:t>British forces put down the rebellion in a conflict noted for its brutality – to the extent that in 2013 the UK government agreed to compensate Mau </a:t>
            </a:r>
            <a:r>
              <a:rPr lang="en-GB" dirty="0" err="1"/>
              <a:t>Mau</a:t>
            </a:r>
            <a:r>
              <a:rPr lang="en-GB" dirty="0"/>
              <a:t> veterans who were tortured by British forces </a:t>
            </a:r>
          </a:p>
          <a:p>
            <a:r>
              <a:rPr lang="en-GB" dirty="0"/>
              <a:t> </a:t>
            </a:r>
          </a:p>
          <a:p>
            <a:r>
              <a:rPr lang="en-GB" dirty="0"/>
              <a:t>Concurrent to the Mau </a:t>
            </a:r>
            <a:r>
              <a:rPr lang="en-GB" dirty="0" err="1"/>
              <a:t>Mau</a:t>
            </a:r>
            <a:r>
              <a:rPr lang="en-GB" dirty="0"/>
              <a:t> war, British Commonwealth forces were also engaged in a conflict against a Communist insurgency in Malaya.</a:t>
            </a:r>
          </a:p>
          <a:p>
            <a:r>
              <a:rPr lang="en-GB" dirty="0"/>
              <a:t> </a:t>
            </a:r>
          </a:p>
          <a:p>
            <a:r>
              <a:rPr lang="en-GB" dirty="0"/>
              <a:t>With the insurgency defeated, an independent Malaysian state was founded in 1963, from which Singapore separated two years later.</a:t>
            </a:r>
          </a:p>
          <a:p>
            <a:r>
              <a:rPr lang="en-GB" dirty="0"/>
              <a:t> </a:t>
            </a:r>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11</a:t>
            </a:fld>
            <a:endParaRPr lang="en-GB">
              <a:solidFill>
                <a:prstClr val="black"/>
              </a:solidFill>
              <a:latin typeface="Calibri"/>
            </a:endParaRPr>
          </a:p>
        </p:txBody>
      </p:sp>
    </p:spTree>
    <p:extLst>
      <p:ext uri="{BB962C8B-B14F-4D97-AF65-F5344CB8AC3E}">
        <p14:creationId xmlns:p14="http://schemas.microsoft.com/office/powerpoint/2010/main" val="41037867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Parallel</a:t>
            </a:r>
            <a:r>
              <a:rPr lang="en-GB" baseline="0" dirty="0"/>
              <a:t> – and even more marked – experience in France</a:t>
            </a:r>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12</a:t>
            </a:fld>
            <a:endParaRPr lang="en-GB">
              <a:solidFill>
                <a:prstClr val="black"/>
              </a:solidFill>
              <a:latin typeface="Calibri"/>
            </a:endParaRPr>
          </a:p>
        </p:txBody>
      </p:sp>
    </p:spTree>
    <p:extLst>
      <p:ext uri="{BB962C8B-B14F-4D97-AF65-F5344CB8AC3E}">
        <p14:creationId xmlns:p14="http://schemas.microsoft.com/office/powerpoint/2010/main" val="16945710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13</a:t>
            </a:fld>
            <a:endParaRPr lang="en-GB">
              <a:solidFill>
                <a:prstClr val="black"/>
              </a:solidFill>
              <a:latin typeface="Calibri"/>
            </a:endParaRPr>
          </a:p>
        </p:txBody>
      </p:sp>
    </p:spTree>
    <p:extLst>
      <p:ext uri="{BB962C8B-B14F-4D97-AF65-F5344CB8AC3E}">
        <p14:creationId xmlns:p14="http://schemas.microsoft.com/office/powerpoint/2010/main" val="6059164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as we saw, there is, though, a second key component of the OED definitions of postcolonial and </a:t>
            </a:r>
            <a:r>
              <a:rPr lang="en-GB" dirty="0" err="1"/>
              <a:t>postcolonialism</a:t>
            </a:r>
            <a:endParaRPr lang="en-GB" dirty="0"/>
          </a:p>
          <a:p>
            <a:r>
              <a:rPr lang="en-GB" dirty="0"/>
              <a:t> </a:t>
            </a:r>
          </a:p>
          <a:p>
            <a:r>
              <a:rPr lang="en-GB" dirty="0"/>
              <a:t>That is, as much as expressing the geopolitical fact of independence from imperial ruler, ‘</a:t>
            </a:r>
            <a:r>
              <a:rPr lang="en-GB" dirty="0" err="1"/>
              <a:t>postcolonialism</a:t>
            </a:r>
            <a:r>
              <a:rPr lang="en-GB" dirty="0"/>
              <a:t>’ and ‘postcolonial’ refer to a “cultural condition” </a:t>
            </a:r>
          </a:p>
          <a:p>
            <a:r>
              <a:rPr lang="en-GB" dirty="0"/>
              <a:t> </a:t>
            </a:r>
          </a:p>
          <a:p>
            <a:r>
              <a:rPr lang="en-GB" dirty="0"/>
              <a:t>In this sense, it is possible to speak of such a thing as postcolonial culture and postcolonial societies; that it is a cultural condition which impacts upon how people experience and interpret the world around them.</a:t>
            </a:r>
          </a:p>
          <a:p>
            <a:r>
              <a:rPr lang="en-GB" dirty="0"/>
              <a:t> </a:t>
            </a:r>
          </a:p>
          <a:p>
            <a:endParaRPr lang="en-GB" dirty="0"/>
          </a:p>
        </p:txBody>
      </p:sp>
      <p:sp>
        <p:nvSpPr>
          <p:cNvPr id="4" name="Slide Number Placeholder 3"/>
          <p:cNvSpPr>
            <a:spLocks noGrp="1"/>
          </p:cNvSpPr>
          <p:nvPr>
            <p:ph type="sldNum" sz="quarter" idx="10"/>
          </p:nvPr>
        </p:nvSpPr>
        <p:spPr/>
        <p:txBody>
          <a:bodyPr/>
          <a:lstStyle/>
          <a:p>
            <a:pPr defTabSz="914289">
              <a:defRPr/>
            </a:pPr>
            <a:fld id="{3B48E429-67FD-415F-ABD8-AD4ADA09E34C}" type="slidenum">
              <a:rPr lang="en-GB">
                <a:solidFill>
                  <a:prstClr val="black"/>
                </a:solidFill>
                <a:latin typeface="Calibri"/>
              </a:rPr>
              <a:pPr defTabSz="914289">
                <a:defRPr/>
              </a:pPr>
              <a:t>14</a:t>
            </a:fld>
            <a:endParaRPr lang="en-GB" dirty="0">
              <a:solidFill>
                <a:prstClr val="black"/>
              </a:solidFill>
              <a:latin typeface="Calibri"/>
            </a:endParaRPr>
          </a:p>
        </p:txBody>
      </p:sp>
    </p:spTree>
    <p:extLst>
      <p:ext uri="{BB962C8B-B14F-4D97-AF65-F5344CB8AC3E}">
        <p14:creationId xmlns:p14="http://schemas.microsoft.com/office/powerpoint/2010/main" val="35453258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289">
              <a:defRPr/>
            </a:pPr>
            <a:r>
              <a:rPr lang="en-GB" dirty="0"/>
              <a:t>One example of postcolonial culture would be literature</a:t>
            </a:r>
          </a:p>
          <a:p>
            <a:pPr lvl="0"/>
            <a:endParaRPr lang="en-GB" dirty="0"/>
          </a:p>
          <a:p>
            <a:pPr lvl="0"/>
            <a:r>
              <a:rPr lang="en-GB" dirty="0"/>
              <a:t>Authors of literature have done much to bring postcolonial ideas and sensibilities to a wider audience – list examples</a:t>
            </a:r>
          </a:p>
          <a:p>
            <a:r>
              <a:rPr lang="en-GB" dirty="0"/>
              <a:t> </a:t>
            </a:r>
          </a:p>
          <a:p>
            <a:pPr lvl="0"/>
            <a:r>
              <a:rPr lang="en-GB" dirty="0"/>
              <a:t>Onscreen are several works by authors which are generally classified as postcolonial</a:t>
            </a: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15</a:t>
            </a:fld>
            <a:endParaRPr lang="en-GB"/>
          </a:p>
        </p:txBody>
      </p:sp>
    </p:spTree>
    <p:extLst>
      <p:ext uri="{BB962C8B-B14F-4D97-AF65-F5344CB8AC3E}">
        <p14:creationId xmlns:p14="http://schemas.microsoft.com/office/powerpoint/2010/main" val="21299631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29" indent="-171429">
              <a:buFont typeface="Arial" panose="020B0604020202020204" pitchFamily="34" charset="0"/>
              <a:buChar char="•"/>
            </a:pPr>
            <a:r>
              <a:rPr lang="en-GB" dirty="0"/>
              <a:t> Studies of </a:t>
            </a:r>
            <a:r>
              <a:rPr lang="en-GB" dirty="0" err="1"/>
              <a:t>postcolonialism</a:t>
            </a:r>
            <a:r>
              <a:rPr lang="en-GB" dirty="0"/>
              <a:t> literature add to out understanding of </a:t>
            </a:r>
            <a:r>
              <a:rPr lang="en-GB" dirty="0" err="1"/>
              <a:t>postcolonialism</a:t>
            </a:r>
            <a:r>
              <a:rPr lang="en-GB" dirty="0"/>
              <a:t> more generally</a:t>
            </a:r>
          </a:p>
          <a:p>
            <a:pPr marL="171429" indent="-171429">
              <a:buFont typeface="Arial" panose="020B0604020202020204" pitchFamily="34" charset="0"/>
              <a:buChar char="•"/>
            </a:pPr>
            <a:r>
              <a:rPr lang="en-GB" dirty="0"/>
              <a:t>Onscreen is a quote from an important textbook on </a:t>
            </a:r>
            <a:r>
              <a:rPr lang="en-GB" dirty="0" err="1"/>
              <a:t>postcolonialism</a:t>
            </a:r>
            <a:endParaRPr lang="en-GB" dirty="0"/>
          </a:p>
          <a:p>
            <a:pPr marL="171429" indent="-171429">
              <a:buFont typeface="Arial" panose="020B0604020202020204" pitchFamily="34" charset="0"/>
              <a:buChar char="•"/>
            </a:pPr>
            <a:r>
              <a:rPr lang="en-GB" dirty="0"/>
              <a:t>The expansive definition proffered by the authors of </a:t>
            </a:r>
            <a:r>
              <a:rPr lang="en-GB" i="1" dirty="0"/>
              <a:t>The Empire Writes Back: Theory and Practice in Post-Colonial Literatures</a:t>
            </a:r>
            <a:r>
              <a:rPr lang="en-GB" dirty="0"/>
              <a:t> is that the term postcolonial covers “all the cultures affected by the imperial process from the moment of colonisation to the present day,” meaning that “the literatures of African countries, Australia, Bangladesh, Canada, Caribbean countries, India, Malaysia, Malta, New Zealand, Pakistan, Singapore, South Pacific countries, and Sri Lanka are all post-colonial literature</a:t>
            </a:r>
          </a:p>
          <a:p>
            <a:pPr marL="171429" indent="-171429">
              <a:buFont typeface="Arial" panose="020B0604020202020204" pitchFamily="34" charset="0"/>
              <a:buChar char="•"/>
            </a:pPr>
            <a:r>
              <a:rPr lang="en-GB" dirty="0"/>
              <a:t>Such literatures are postcolonial and not just local and national because they “</a:t>
            </a:r>
            <a:r>
              <a:rPr lang="en-GB" b="1" dirty="0"/>
              <a:t>emerged in their present form out of the experience of colonisation and by foregrounding the tension with the imperial power, and by emphasising their differences from the assumptions of the imperial centre</a:t>
            </a:r>
            <a:r>
              <a:rPr lang="en-GB" dirty="0"/>
              <a:t>.”</a:t>
            </a:r>
          </a:p>
          <a:p>
            <a:pPr marL="171429" indent="-171429">
              <a:buFont typeface="Arial" panose="020B0604020202020204" pitchFamily="34" charset="0"/>
              <a:buChar char="•"/>
            </a:pPr>
            <a:r>
              <a:rPr lang="en-GB" dirty="0"/>
              <a:t>So that’s where the titular idea of ‘writing back’ comes in as an important concept; here it is significant that the phrase was first coined by Salman Rushdie, the British Asian author whose work is itself sometimes interpreted as postcolonial</a:t>
            </a: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21595334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17</a:t>
            </a:fld>
            <a:endParaRPr lang="en-GB">
              <a:solidFill>
                <a:prstClr val="black"/>
              </a:solidFill>
              <a:latin typeface="Calibri"/>
            </a:endParaRPr>
          </a:p>
        </p:txBody>
      </p:sp>
    </p:spTree>
    <p:extLst>
      <p:ext uri="{BB962C8B-B14F-4D97-AF65-F5344CB8AC3E}">
        <p14:creationId xmlns:p14="http://schemas.microsoft.com/office/powerpoint/2010/main" val="37178301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29" indent="-171429">
              <a:buFont typeface="Arial" panose="020B0604020202020204" pitchFamily="34" charset="0"/>
              <a:buChar char="•"/>
            </a:pPr>
            <a:r>
              <a:rPr lang="en-GB" dirty="0"/>
              <a:t>But</a:t>
            </a:r>
            <a:r>
              <a:rPr lang="en-GB" baseline="0" dirty="0"/>
              <a:t> literature is just one example of culture’s importance to colonialism and postcolonial scholars</a:t>
            </a:r>
          </a:p>
          <a:p>
            <a:pPr marL="171429" indent="-171429">
              <a:buFont typeface="Arial" panose="020B0604020202020204" pitchFamily="34" charset="0"/>
              <a:buChar char="•"/>
            </a:pPr>
            <a:endParaRPr lang="en-GB" baseline="0" dirty="0"/>
          </a:p>
          <a:p>
            <a:pPr marL="171429" indent="-171429">
              <a:buFont typeface="Arial" panose="020B0604020202020204" pitchFamily="34" charset="0"/>
              <a:buChar char="•"/>
            </a:pPr>
            <a:r>
              <a:rPr lang="en-GB" baseline="0" dirty="0"/>
              <a:t>Frantz Fanon, perhaps the formative influence on the </a:t>
            </a:r>
            <a:r>
              <a:rPr lang="en-GB" baseline="0" dirty="0" err="1"/>
              <a:t>devlopment</a:t>
            </a:r>
            <a:r>
              <a:rPr lang="en-GB" baseline="0" dirty="0"/>
              <a:t> of </a:t>
            </a:r>
            <a:r>
              <a:rPr lang="en-GB" baseline="0" dirty="0" err="1"/>
              <a:t>postcolonialism</a:t>
            </a:r>
            <a:r>
              <a:rPr lang="en-GB" baseline="0" dirty="0"/>
              <a:t> as branch of scholarship</a:t>
            </a:r>
          </a:p>
          <a:p>
            <a:pPr marL="171429" indent="-171429">
              <a:buFont typeface="Arial" panose="020B0604020202020204" pitchFamily="34" charset="0"/>
              <a:buChar char="•"/>
            </a:pPr>
            <a:r>
              <a:rPr lang="en-GB" baseline="0" dirty="0"/>
              <a:t>Noted for books </a:t>
            </a:r>
            <a:r>
              <a:rPr lang="en-GB" i="1" baseline="0" dirty="0"/>
              <a:t>Black Skin, White Masks </a:t>
            </a:r>
            <a:r>
              <a:rPr lang="en-GB" i="0" baseline="0" dirty="0"/>
              <a:t>and </a:t>
            </a:r>
            <a:r>
              <a:rPr lang="en-GB" i="1" baseline="0" dirty="0"/>
              <a:t>The Wretched of the Earth</a:t>
            </a:r>
            <a:r>
              <a:rPr lang="en-GB" i="0" baseline="0" dirty="0"/>
              <a:t>, plus </a:t>
            </a:r>
            <a:r>
              <a:rPr lang="en-GB" i="1" baseline="0" dirty="0"/>
              <a:t>A Dying Colonialism</a:t>
            </a:r>
            <a:endParaRPr lang="en-GB" i="0" baseline="0" dirty="0"/>
          </a:p>
          <a:p>
            <a:pPr marL="171429" indent="-171429">
              <a:buFont typeface="Arial" panose="020B0604020202020204" pitchFamily="34" charset="0"/>
              <a:buChar char="•"/>
            </a:pPr>
            <a:r>
              <a:rPr lang="en-GB" i="0" baseline="0" dirty="0"/>
              <a:t>Psychoanalysis</a:t>
            </a:r>
          </a:p>
          <a:p>
            <a:pPr marL="171429" indent="-171429">
              <a:buFont typeface="Arial" panose="020B0604020202020204" pitchFamily="34" charset="0"/>
              <a:buChar char="•"/>
            </a:pPr>
            <a:r>
              <a:rPr lang="en-GB" b="1" i="0" baseline="0" dirty="0"/>
              <a:t>Language itself</a:t>
            </a:r>
          </a:p>
          <a:p>
            <a:pPr marL="171429" indent="-171429">
              <a:buFont typeface="Arial" panose="020B0604020202020204" pitchFamily="34" charset="0"/>
              <a:buChar char="•"/>
            </a:pPr>
            <a:r>
              <a:rPr lang="en-GB" b="0" i="0" baseline="0" dirty="0"/>
              <a:t>And History</a:t>
            </a:r>
            <a:endParaRPr lang="en-GB" b="0"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14833798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19</a:t>
            </a:fld>
            <a:endParaRPr lang="en-GB">
              <a:solidFill>
                <a:prstClr val="black"/>
              </a:solidFill>
              <a:latin typeface="Calibri"/>
            </a:endParaRPr>
          </a:p>
        </p:txBody>
      </p:sp>
    </p:spTree>
    <p:extLst>
      <p:ext uri="{BB962C8B-B14F-4D97-AF65-F5344CB8AC3E}">
        <p14:creationId xmlns:p14="http://schemas.microsoft.com/office/powerpoint/2010/main" val="18801038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20</a:t>
            </a:fld>
            <a:endParaRPr lang="en-GB">
              <a:solidFill>
                <a:prstClr val="black"/>
              </a:solidFill>
              <a:latin typeface="Calibri"/>
            </a:endParaRPr>
          </a:p>
        </p:txBody>
      </p:sp>
    </p:spTree>
    <p:extLst>
      <p:ext uri="{BB962C8B-B14F-4D97-AF65-F5344CB8AC3E}">
        <p14:creationId xmlns:p14="http://schemas.microsoft.com/office/powerpoint/2010/main" val="34176052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Fanon’s ideas were taken up and expanded by any number of other authors – in and outside the academy</a:t>
            </a:r>
          </a:p>
          <a:p>
            <a:r>
              <a:rPr lang="en-GB" dirty="0"/>
              <a:t> </a:t>
            </a:r>
          </a:p>
          <a:p>
            <a:pPr lvl="0"/>
            <a:r>
              <a:rPr lang="en-GB" dirty="0"/>
              <a:t>The most important author in helping solidify postcolonial theory as a distinct branch of scholarly thought was probably Edward Said, particularly his 1978 book </a:t>
            </a:r>
            <a:r>
              <a:rPr lang="en-GB" i="1" dirty="0"/>
              <a:t>Orientalism</a:t>
            </a:r>
            <a:endParaRPr lang="en-GB" dirty="0"/>
          </a:p>
          <a:p>
            <a:r>
              <a:rPr lang="en-GB" dirty="0"/>
              <a:t> </a:t>
            </a:r>
          </a:p>
          <a:p>
            <a:pPr lvl="0"/>
            <a:r>
              <a:rPr lang="en-GB" dirty="0"/>
              <a:t>As with Fanon, Said’s biography sheds lights on his theories</a:t>
            </a:r>
          </a:p>
          <a:p>
            <a:r>
              <a:rPr lang="en-GB" dirty="0"/>
              <a:t> </a:t>
            </a:r>
          </a:p>
          <a:p>
            <a:pPr lvl="0"/>
            <a:r>
              <a:rPr lang="en-GB" dirty="0"/>
              <a:t>Said too was brought up in a colonial context, having been born in Palestine in 1935, one of the territories mandated to British rule under the settlements which ended World War One.</a:t>
            </a:r>
          </a:p>
          <a:p>
            <a:r>
              <a:rPr lang="en-GB" dirty="0"/>
              <a:t> </a:t>
            </a:r>
          </a:p>
          <a:p>
            <a:pPr lvl="0"/>
            <a:r>
              <a:rPr lang="en-GB" dirty="0"/>
              <a:t>Furthermore, Said’s childhood was divided between Palestine and Egypt, itself part of the British Empire at the time, being educated at the Victoria College, Cairo, an elite institution ran on the English public school model</a:t>
            </a:r>
          </a:p>
          <a:p>
            <a:r>
              <a:rPr lang="en-GB" dirty="0"/>
              <a:t> </a:t>
            </a:r>
          </a:p>
          <a:p>
            <a:pPr lvl="0"/>
            <a:r>
              <a:rPr lang="en-GB" dirty="0"/>
              <a:t>Here, Said too was exposed to the forcefulness of language in the hands of the colonist</a:t>
            </a:r>
          </a:p>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21</a:t>
            </a:fld>
            <a:endParaRPr lang="en-GB">
              <a:solidFill>
                <a:prstClr val="black"/>
              </a:solidFill>
              <a:latin typeface="Calibri"/>
            </a:endParaRPr>
          </a:p>
        </p:txBody>
      </p:sp>
    </p:spTree>
    <p:extLst>
      <p:ext uri="{BB962C8B-B14F-4D97-AF65-F5344CB8AC3E}">
        <p14:creationId xmlns:p14="http://schemas.microsoft.com/office/powerpoint/2010/main" val="5860679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Said forged a career at a number of major American universities before publishing his opus </a:t>
            </a:r>
            <a:r>
              <a:rPr lang="en-GB" i="1" dirty="0"/>
              <a:t>Orientalism</a:t>
            </a:r>
            <a:endParaRPr lang="en-GB" dirty="0"/>
          </a:p>
          <a:p>
            <a:r>
              <a:rPr lang="en-GB" dirty="0"/>
              <a:t> </a:t>
            </a:r>
          </a:p>
          <a:p>
            <a:pPr lvl="0"/>
            <a:r>
              <a:rPr lang="en-GB" dirty="0"/>
              <a:t>The book investigated the historic relationship between Europe and the so-called ‘the Orient’ – which in Said’s terms referred to the Middle East, Asia and North Africa</a:t>
            </a:r>
          </a:p>
          <a:p>
            <a:r>
              <a:rPr lang="en-GB" dirty="0"/>
              <a:t> </a:t>
            </a:r>
          </a:p>
          <a:p>
            <a:pPr lvl="0"/>
            <a:r>
              <a:rPr lang="en-GB" dirty="0"/>
              <a:t>Focussing on the 19</a:t>
            </a:r>
            <a:r>
              <a:rPr lang="en-GB" baseline="30000" dirty="0"/>
              <a:t>th</a:t>
            </a:r>
            <a:r>
              <a:rPr lang="en-GB" dirty="0"/>
              <a:t> and 20</a:t>
            </a:r>
            <a:r>
              <a:rPr lang="en-GB" baseline="30000" dirty="0"/>
              <a:t>th</a:t>
            </a:r>
            <a:r>
              <a:rPr lang="en-GB" dirty="0"/>
              <a:t> centuries particularly, Said named his book after the Orientalist school of painting which had conveyed a romanticised and, often, sensationalised picture of Arabic cultures – </a:t>
            </a:r>
            <a:r>
              <a:rPr lang="en-GB" i="1" dirty="0"/>
              <a:t>so on the cover Jean Leon Gerome</a:t>
            </a:r>
            <a:r>
              <a:rPr lang="en-GB" dirty="0"/>
              <a:t>’s </a:t>
            </a:r>
            <a:r>
              <a:rPr lang="en-GB" i="1" dirty="0"/>
              <a:t>The Snake Charmer</a:t>
            </a:r>
            <a:r>
              <a:rPr lang="en-GB" dirty="0"/>
              <a:t>, </a:t>
            </a:r>
            <a:r>
              <a:rPr lang="en-GB" i="1" dirty="0"/>
              <a:t>a good example</a:t>
            </a:r>
            <a:endParaRPr lang="en-GB" dirty="0"/>
          </a:p>
          <a:p>
            <a:r>
              <a:rPr lang="en-GB" dirty="0"/>
              <a:t> </a:t>
            </a:r>
          </a:p>
          <a:p>
            <a:pPr lvl="0"/>
            <a:r>
              <a:rPr lang="en-GB" dirty="0"/>
              <a:t>Alongside this artistic genre, though, ‘Orientalism’ was also a phrase use to designate interdisciplinary enquiries into the languages, culture and history of the Near East – as in the title that gives the School of Oriental and African Studies, at the University of London – </a:t>
            </a:r>
            <a:r>
              <a:rPr lang="en-GB" i="1" dirty="0"/>
              <a:t>although its notable that the acronym SOAS is the title officially used (anecdote about writing a reference of a student</a:t>
            </a:r>
            <a:r>
              <a:rPr lang="en-GB" dirty="0"/>
              <a:t>)</a:t>
            </a:r>
          </a:p>
          <a:p>
            <a:r>
              <a:rPr lang="en-GB" dirty="0"/>
              <a:t> </a:t>
            </a:r>
          </a:p>
          <a:p>
            <a:pPr lvl="0"/>
            <a:r>
              <a:rPr lang="en-GB" dirty="0"/>
              <a:t>That combination of orientalism as a cultural and scholarly phenomenon was of critical importance to Said</a:t>
            </a:r>
          </a:p>
          <a:p>
            <a:r>
              <a:rPr lang="en-GB" dirty="0"/>
              <a:t> </a:t>
            </a:r>
          </a:p>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22</a:t>
            </a:fld>
            <a:endParaRPr lang="en-GB">
              <a:solidFill>
                <a:prstClr val="black"/>
              </a:solidFill>
              <a:latin typeface="Calibri"/>
            </a:endParaRPr>
          </a:p>
        </p:txBody>
      </p:sp>
    </p:spTree>
    <p:extLst>
      <p:ext uri="{BB962C8B-B14F-4D97-AF65-F5344CB8AC3E}">
        <p14:creationId xmlns:p14="http://schemas.microsoft.com/office/powerpoint/2010/main" val="11471265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23</a:t>
            </a:fld>
            <a:endParaRPr lang="en-GB">
              <a:solidFill>
                <a:prstClr val="black"/>
              </a:solidFill>
              <a:latin typeface="Calibri"/>
            </a:endParaRPr>
          </a:p>
        </p:txBody>
      </p:sp>
    </p:spTree>
    <p:extLst>
      <p:ext uri="{BB962C8B-B14F-4D97-AF65-F5344CB8AC3E}">
        <p14:creationId xmlns:p14="http://schemas.microsoft.com/office/powerpoint/2010/main" val="1342477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Therefore, while Said placed great importance on how Orientalism as literary phenomenon and as a genre of painting, he did not see its influence as limited to artistic realms</a:t>
            </a:r>
          </a:p>
          <a:p>
            <a:pPr lvl="0"/>
            <a:endParaRPr lang="en-GB" dirty="0"/>
          </a:p>
          <a:p>
            <a:pPr lvl="0"/>
            <a:r>
              <a:rPr lang="en-GB" dirty="0"/>
              <a:t>Rather, he was equally attuned by how intellectuals – and the formal apparatuses of scholarly disciplines and university faculties – helped shape the imperialist tradition of Orientalism</a:t>
            </a:r>
          </a:p>
          <a:p>
            <a:pPr lvl="0"/>
            <a:endParaRPr lang="en-GB" dirty="0"/>
          </a:p>
          <a:p>
            <a:pPr lvl="0"/>
            <a:r>
              <a:rPr lang="en-GB" dirty="0"/>
              <a:t>And while Said does not quite put it expressly these terms, this poses important issues for all of us who operate in Humanities faculties within universities</a:t>
            </a:r>
          </a:p>
          <a:p>
            <a:pPr lvl="0"/>
            <a:endParaRPr lang="en-GB" dirty="0"/>
          </a:p>
          <a:p>
            <a:pPr lvl="0"/>
            <a:r>
              <a:rPr lang="en-GB" dirty="0"/>
              <a:t>Discipline of Archaeology, History and Anthropology: </a:t>
            </a:r>
            <a:r>
              <a:rPr lang="en-GB" i="1" dirty="0"/>
              <a:t>ask how?</a:t>
            </a:r>
          </a:p>
          <a:p>
            <a:pPr lvl="0"/>
            <a:endParaRPr lang="en-GB" dirty="0"/>
          </a:p>
          <a:p>
            <a:pPr lvl="0"/>
            <a:r>
              <a:rPr lang="en-GB" dirty="0"/>
              <a:t>Explain images show: African exhibits in </a:t>
            </a:r>
            <a:r>
              <a:rPr lang="fr-FR" dirty="0"/>
              <a:t>Musée d'Ethnographie du Trocadéro, Paris, 1930s; ‘</a:t>
            </a:r>
            <a:r>
              <a:rPr lang="en-GB" dirty="0"/>
              <a:t>The 1798; Egyptian Expedition Under the Command of Bonaparte</a:t>
            </a:r>
            <a:r>
              <a:rPr lang="fr-FR" dirty="0"/>
              <a:t>,’ </a:t>
            </a:r>
            <a:r>
              <a:rPr lang="fr-FR" dirty="0" err="1"/>
              <a:t>Leon</a:t>
            </a:r>
            <a:r>
              <a:rPr lang="fr-FR" dirty="0"/>
              <a:t> </a:t>
            </a:r>
            <a:r>
              <a:rPr lang="fr-FR" dirty="0" err="1"/>
              <a:t>Cogniet</a:t>
            </a:r>
            <a:r>
              <a:rPr lang="fr-FR" dirty="0"/>
              <a:t> (c. 1835).</a:t>
            </a:r>
            <a:endParaRPr lang="en-GB" dirty="0"/>
          </a:p>
          <a:p>
            <a:endParaRPr lang="en-GB" dirty="0"/>
          </a:p>
          <a:p>
            <a:pPr defTabSz="914289">
              <a:defRPr/>
            </a:pPr>
            <a:endParaRPr lang="en-GB" dirty="0"/>
          </a:p>
          <a:p>
            <a:pPr defTabSz="914289">
              <a:defRPr/>
            </a:pPr>
            <a:endParaRPr lang="en-GB" dirty="0"/>
          </a:p>
          <a:p>
            <a:pPr defTabSz="914289">
              <a:defRPr/>
            </a:pPr>
            <a:r>
              <a:rPr lang="en-GB" dirty="0"/>
              <a:t>Images show:</a:t>
            </a:r>
            <a:r>
              <a:rPr lang="en-GB" baseline="0" dirty="0"/>
              <a:t> </a:t>
            </a:r>
            <a:r>
              <a:rPr lang="en-GB" dirty="0"/>
              <a:t>African exhibits in  </a:t>
            </a:r>
            <a:r>
              <a:rPr lang="fr-FR" dirty="0"/>
              <a:t>Musée d'Ethnographie du Trocadéro, Paris, 1930s; </a:t>
            </a:r>
            <a:r>
              <a:rPr lang="fr-FR" dirty="0">
                <a:solidFill>
                  <a:prstClr val="black"/>
                </a:solidFill>
              </a:rPr>
              <a:t>‘</a:t>
            </a:r>
            <a:r>
              <a:rPr lang="en-GB" dirty="0">
                <a:solidFill>
                  <a:prstClr val="black"/>
                </a:solidFill>
              </a:rPr>
              <a:t>The 1798; Egyptian Expedition Under the Command of Bonaparte</a:t>
            </a:r>
            <a:r>
              <a:rPr lang="fr-FR" dirty="0">
                <a:solidFill>
                  <a:prstClr val="black"/>
                </a:solidFill>
              </a:rPr>
              <a:t>,’ </a:t>
            </a:r>
            <a:r>
              <a:rPr lang="fr-FR" dirty="0" err="1">
                <a:solidFill>
                  <a:prstClr val="black"/>
                </a:solidFill>
              </a:rPr>
              <a:t>Leon</a:t>
            </a:r>
            <a:r>
              <a:rPr lang="fr-FR" dirty="0">
                <a:solidFill>
                  <a:prstClr val="black"/>
                </a:solidFill>
              </a:rPr>
              <a:t> </a:t>
            </a:r>
            <a:r>
              <a:rPr lang="fr-FR" dirty="0" err="1">
                <a:solidFill>
                  <a:prstClr val="black"/>
                </a:solidFill>
              </a:rPr>
              <a:t>Cogniet</a:t>
            </a:r>
            <a:r>
              <a:rPr lang="fr-FR" dirty="0">
                <a:solidFill>
                  <a:prstClr val="black"/>
                </a:solidFill>
              </a:rPr>
              <a:t> (c. 1835).</a:t>
            </a:r>
            <a:endParaRPr lang="en-GB" i="1" dirty="0">
              <a:effectLst>
                <a:outerShdw blurRad="38100" dist="38100" dir="2700000" algn="tl">
                  <a:srgbClr val="000000">
                    <a:alpha val="43137"/>
                  </a:srgbClr>
                </a:outerShdw>
              </a:effectLst>
            </a:endParaRPr>
          </a:p>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24</a:t>
            </a:fld>
            <a:endParaRPr lang="en-GB">
              <a:solidFill>
                <a:prstClr val="black"/>
              </a:solidFill>
              <a:latin typeface="Calibri"/>
            </a:endParaRPr>
          </a:p>
        </p:txBody>
      </p:sp>
    </p:spTree>
    <p:extLst>
      <p:ext uri="{BB962C8B-B14F-4D97-AF65-F5344CB8AC3E}">
        <p14:creationId xmlns:p14="http://schemas.microsoft.com/office/powerpoint/2010/main" val="36626653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25</a:t>
            </a:fld>
            <a:endParaRPr lang="en-GB">
              <a:solidFill>
                <a:prstClr val="black"/>
              </a:solidFill>
              <a:latin typeface="Calibri"/>
            </a:endParaRPr>
          </a:p>
        </p:txBody>
      </p:sp>
    </p:spTree>
    <p:extLst>
      <p:ext uri="{BB962C8B-B14F-4D97-AF65-F5344CB8AC3E}">
        <p14:creationId xmlns:p14="http://schemas.microsoft.com/office/powerpoint/2010/main" val="25958547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26</a:t>
            </a:fld>
            <a:endParaRPr lang="en-GB">
              <a:solidFill>
                <a:prstClr val="black"/>
              </a:solidFill>
              <a:latin typeface="Calibri"/>
            </a:endParaRPr>
          </a:p>
        </p:txBody>
      </p:sp>
    </p:spTree>
    <p:extLst>
      <p:ext uri="{BB962C8B-B14F-4D97-AF65-F5344CB8AC3E}">
        <p14:creationId xmlns:p14="http://schemas.microsoft.com/office/powerpoint/2010/main" val="2552321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1B8D99-EAA0-4876-9F82-05228743F8E9}" type="slidenum">
              <a:rPr lang="en-GB" smtClean="0"/>
              <a:t>27</a:t>
            </a:fld>
            <a:endParaRPr lang="en-GB"/>
          </a:p>
        </p:txBody>
      </p:sp>
    </p:spTree>
    <p:extLst>
      <p:ext uri="{BB962C8B-B14F-4D97-AF65-F5344CB8AC3E}">
        <p14:creationId xmlns:p14="http://schemas.microsoft.com/office/powerpoint/2010/main" val="7915419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1B8D99-EAA0-4876-9F82-05228743F8E9}" type="slidenum">
              <a:rPr lang="en-GB" smtClean="0"/>
              <a:t>28</a:t>
            </a:fld>
            <a:endParaRPr lang="en-GB"/>
          </a:p>
        </p:txBody>
      </p:sp>
    </p:spTree>
    <p:extLst>
      <p:ext uri="{BB962C8B-B14F-4D97-AF65-F5344CB8AC3E}">
        <p14:creationId xmlns:p14="http://schemas.microsoft.com/office/powerpoint/2010/main" val="20006772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1B8D99-EAA0-4876-9F82-05228743F8E9}" type="slidenum">
              <a:rPr lang="en-GB" smtClean="0"/>
              <a:t>29</a:t>
            </a:fld>
            <a:endParaRPr lang="en-GB"/>
          </a:p>
        </p:txBody>
      </p:sp>
    </p:spTree>
    <p:extLst>
      <p:ext uri="{BB962C8B-B14F-4D97-AF65-F5344CB8AC3E}">
        <p14:creationId xmlns:p14="http://schemas.microsoft.com/office/powerpoint/2010/main" val="29436654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1B8D99-EAA0-4876-9F82-05228743F8E9}" type="slidenum">
              <a:rPr lang="en-GB" smtClean="0"/>
              <a:t>30</a:t>
            </a:fld>
            <a:endParaRPr lang="en-GB"/>
          </a:p>
        </p:txBody>
      </p:sp>
    </p:spTree>
    <p:extLst>
      <p:ext uri="{BB962C8B-B14F-4D97-AF65-F5344CB8AC3E}">
        <p14:creationId xmlns:p14="http://schemas.microsoft.com/office/powerpoint/2010/main" val="2441796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29" indent="-171429">
              <a:buFont typeface="Arial" panose="020B0604020202020204" pitchFamily="34" charset="0"/>
              <a:buChar char="•"/>
            </a:pPr>
            <a:r>
              <a:rPr lang="en-GB" dirty="0"/>
              <a:t>And in particular, I want to introduce you to one branch of postcolonial scholarship which has had an important impact on history as a scholarly discipline in the past four decades: the writings and practices of the Subaltern Studies group</a:t>
            </a:r>
          </a:p>
          <a:p>
            <a:pPr marL="171429" indent="-171429">
              <a:buFont typeface="Arial" panose="020B0604020202020204" pitchFamily="34" charset="0"/>
              <a:buChar char="•"/>
            </a:pPr>
            <a:endParaRPr lang="en-GB" dirty="0"/>
          </a:p>
          <a:p>
            <a:pPr marL="171429" indent="-171429">
              <a:buFont typeface="Arial" panose="020B0604020202020204" pitchFamily="34" charset="0"/>
              <a:buChar char="•"/>
            </a:pPr>
            <a:r>
              <a:rPr lang="en-GB" dirty="0"/>
              <a:t>Most immediately, Subaltern Studies refers to an academic journal which was established by the historian </a:t>
            </a:r>
            <a:r>
              <a:rPr lang="en-GB" dirty="0" err="1"/>
              <a:t>Ranajit</a:t>
            </a:r>
            <a:r>
              <a:rPr lang="en-GB" dirty="0"/>
              <a:t> </a:t>
            </a:r>
            <a:r>
              <a:rPr lang="en-GB" dirty="0" err="1"/>
              <a:t>Guha</a:t>
            </a:r>
            <a:r>
              <a:rPr lang="en-GB" dirty="0"/>
              <a:t> in 1982 and which published ten editions up to the year 2000 – although its influence on scholarly debates far transcends the ultimate fracturing of the initial Subaltern Studies group</a:t>
            </a:r>
          </a:p>
          <a:p>
            <a:pPr marL="171429" indent="-171429">
              <a:buFont typeface="Arial" panose="020B0604020202020204" pitchFamily="34" charset="0"/>
              <a:buChar char="•"/>
            </a:pPr>
            <a:endParaRPr lang="en-GB" dirty="0"/>
          </a:p>
          <a:p>
            <a:pPr marL="171429" indent="-171429">
              <a:buFont typeface="Arial" panose="020B0604020202020204" pitchFamily="34" charset="0"/>
              <a:buChar char="•"/>
            </a:pPr>
            <a:r>
              <a:rPr lang="en-GB" dirty="0" err="1"/>
              <a:t>Guha</a:t>
            </a:r>
            <a:r>
              <a:rPr lang="en-GB" dirty="0"/>
              <a:t> was born in India, and his scholarship and that of other Subaltern Studies group members focused on the Indian subcontinent, and in particular the history of peasantry in South Asia - cite titles</a:t>
            </a:r>
          </a:p>
          <a:p>
            <a:pPr marL="171429" indent="-171429">
              <a:buFont typeface="Arial" panose="020B0604020202020204" pitchFamily="34" charset="0"/>
              <a:buChar char="•"/>
            </a:pPr>
            <a:endParaRPr lang="en-GB" dirty="0"/>
          </a:p>
          <a:p>
            <a:pPr marL="171429" indent="-171429">
              <a:buFont typeface="Arial" panose="020B0604020202020204" pitchFamily="34" charset="0"/>
              <a:buChar char="•"/>
            </a:pPr>
            <a:r>
              <a:rPr lang="en-GB" dirty="0"/>
              <a:t>Emphasis on peasantry situated </a:t>
            </a:r>
            <a:r>
              <a:rPr lang="en-GB" dirty="0" err="1"/>
              <a:t>Guha</a:t>
            </a:r>
            <a:r>
              <a:rPr lang="en-GB" dirty="0"/>
              <a:t> as a practitioner of ‘history from below’ - a phrase whose modern connotations derive from historiography of the French Revolution and British social history</a:t>
            </a:r>
          </a:p>
          <a:p>
            <a:pPr marL="171429" indent="-171429">
              <a:buFont typeface="Arial" panose="020B0604020202020204" pitchFamily="34" charset="0"/>
              <a:buChar char="•"/>
            </a:pPr>
            <a:endParaRPr lang="en-GB" dirty="0"/>
          </a:p>
          <a:p>
            <a:pPr marL="171429" indent="-171429">
              <a:buFont typeface="Arial" panose="020B0604020202020204" pitchFamily="34" charset="0"/>
              <a:buChar char="•"/>
            </a:pPr>
            <a:r>
              <a:rPr lang="en-GB" dirty="0"/>
              <a:t>Indeed, while very much opposed to British imperialism, </a:t>
            </a:r>
            <a:r>
              <a:rPr lang="en-GB" dirty="0" err="1"/>
              <a:t>anglophilia</a:t>
            </a:r>
            <a:r>
              <a:rPr lang="en-GB" dirty="0"/>
              <a:t> is an important element of Subaltern Studies scholarship[</a:t>
            </a:r>
          </a:p>
          <a:p>
            <a:pPr marL="171429" indent="-171429">
              <a:buFont typeface="Arial" panose="020B0604020202020204" pitchFamily="34" charset="0"/>
              <a:buChar char="•"/>
            </a:pPr>
            <a:endParaRPr lang="en-GB" dirty="0"/>
          </a:p>
          <a:p>
            <a:pPr marL="171429" indent="-171429">
              <a:buFont typeface="Arial" panose="020B0604020202020204" pitchFamily="34" charset="0"/>
              <a:buChar char="•"/>
            </a:pPr>
            <a:r>
              <a:rPr lang="en-GB" dirty="0"/>
              <a:t>As a point of detail, though it is worth noting that </a:t>
            </a:r>
            <a:r>
              <a:rPr lang="en-GB" dirty="0" err="1"/>
              <a:t>Guha</a:t>
            </a:r>
            <a:r>
              <a:rPr lang="en-GB" dirty="0"/>
              <a:t> worked mostly in Western institutions and that he wrote in English throughout his career - and Subaltern Studies was published by Oxford University’s New Delhi press</a:t>
            </a:r>
          </a:p>
          <a:p>
            <a:pPr marL="171429" indent="-171429">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pPr defTabSz="914289">
              <a:defRPr/>
            </a:pPr>
            <a:fld id="{0E25AB64-6706-41D0-93EE-3471923F4CC1}" type="slidenum">
              <a:rPr lang="en-GB">
                <a:solidFill>
                  <a:prstClr val="black"/>
                </a:solidFill>
                <a:latin typeface="Calibri"/>
              </a:rPr>
              <a:pPr defTabSz="914289">
                <a:defRPr/>
              </a:pPr>
              <a:t>31</a:t>
            </a:fld>
            <a:endParaRPr lang="en-GB">
              <a:solidFill>
                <a:prstClr val="black"/>
              </a:solidFill>
              <a:latin typeface="Calibri"/>
            </a:endParaRPr>
          </a:p>
        </p:txBody>
      </p:sp>
    </p:spTree>
    <p:extLst>
      <p:ext uri="{BB962C8B-B14F-4D97-AF65-F5344CB8AC3E}">
        <p14:creationId xmlns:p14="http://schemas.microsoft.com/office/powerpoint/2010/main" val="45167967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29" indent="-171429">
              <a:buFont typeface="Arial" panose="020B0604020202020204" pitchFamily="34" charset="0"/>
              <a:buChar char="•"/>
            </a:pPr>
            <a:r>
              <a:rPr lang="en-GB" dirty="0"/>
              <a:t>At this point, you might be wondering ‘but what is a Subaltern anyway’</a:t>
            </a:r>
          </a:p>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32</a:t>
            </a:fld>
            <a:endParaRPr lang="en-GB">
              <a:solidFill>
                <a:prstClr val="black"/>
              </a:solidFill>
              <a:latin typeface="Calibri"/>
            </a:endParaRPr>
          </a:p>
        </p:txBody>
      </p:sp>
    </p:spTree>
    <p:extLst>
      <p:ext uri="{BB962C8B-B14F-4D97-AF65-F5344CB8AC3E}">
        <p14:creationId xmlns:p14="http://schemas.microsoft.com/office/powerpoint/2010/main" val="111308886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29" indent="-171429">
              <a:buFont typeface="Arial" panose="020B0604020202020204" pitchFamily="34" charset="0"/>
              <a:buChar char="•"/>
            </a:pPr>
            <a:r>
              <a:rPr lang="en-GB" dirty="0"/>
              <a:t>In English, the phrase ‘subaltern’ originated in reference to peasants or vassals during Medieval period, before coming to denote lower ranks of military – again, especially soldiers of peasant origin</a:t>
            </a:r>
          </a:p>
          <a:p>
            <a:pPr marL="171429" indent="-171429">
              <a:buFont typeface="Arial" panose="020B0604020202020204" pitchFamily="34" charset="0"/>
              <a:buChar char="•"/>
            </a:pPr>
            <a:endParaRPr lang="en-GB" dirty="0"/>
          </a:p>
          <a:p>
            <a:pPr marL="171429" indent="-171429">
              <a:buFont typeface="Arial" panose="020B0604020202020204" pitchFamily="34" charset="0"/>
              <a:buChar char="•"/>
            </a:pPr>
            <a:r>
              <a:rPr lang="en-GB" b="1" dirty="0"/>
              <a:t>SIGNIFICANCE NEXT SLIDE</a:t>
            </a:r>
            <a:endParaRPr lang="en-GB" dirty="0"/>
          </a:p>
          <a:p>
            <a:pPr marL="171429" indent="-171429">
              <a:buFont typeface="Arial" panose="020B0604020202020204" pitchFamily="34" charset="0"/>
              <a:buChar char="•"/>
            </a:pPr>
            <a:endParaRPr lang="en-GB" dirty="0"/>
          </a:p>
          <a:p>
            <a:pPr marL="171429" indent="-171429">
              <a:buFont typeface="Arial" panose="020B0604020202020204" pitchFamily="34" charset="0"/>
              <a:buChar char="•"/>
            </a:pPr>
            <a:r>
              <a:rPr lang="en-GB" dirty="0"/>
              <a:t>The phrase ‘subaltern’ gained further circulation and nuance through its use to refer to a literary subgenre in 19th century – novels, memoirs and histories of low-ranking militia who served in colonial campaigns (including in India) and World War One.</a:t>
            </a:r>
          </a:p>
          <a:p>
            <a:pPr marL="171429" indent="-171429">
              <a:buFont typeface="Arial" panose="020B0604020202020204" pitchFamily="34" charset="0"/>
              <a:buChar char="•"/>
            </a:pPr>
            <a:endParaRPr lang="en-GB" dirty="0"/>
          </a:p>
          <a:p>
            <a:pPr marL="171429" indent="-171429">
              <a:buFont typeface="Arial" panose="020B0604020202020204" pitchFamily="34" charset="0"/>
              <a:buChar char="•"/>
            </a:pPr>
            <a:endParaRPr lang="en-GB" dirty="0"/>
          </a:p>
          <a:p>
            <a:pPr marL="171429" indent="-171429" defTabSz="914289">
              <a:buFont typeface="Arial" panose="020B0604020202020204" pitchFamily="34" charset="0"/>
              <a:buChar char="•"/>
              <a:defRPr/>
            </a:pPr>
            <a:r>
              <a:rPr lang="en-GB" i="1" dirty="0"/>
              <a:t>At the same time, though, the phrase subaltern was an effective choice as it encompassed all these prior meanings and their historical baggage: Subaltern Studies, like the term itself, is concerned with intersecting histories of empire and class – and there deep-rooted, historical character</a:t>
            </a:r>
            <a:endParaRPr lang="en-GB" dirty="0"/>
          </a:p>
          <a:p>
            <a:pPr marL="171429" indent="-171429">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33</a:t>
            </a:fld>
            <a:endParaRPr lang="en-GB">
              <a:solidFill>
                <a:prstClr val="black"/>
              </a:solidFill>
              <a:latin typeface="Calibri"/>
            </a:endParaRPr>
          </a:p>
        </p:txBody>
      </p:sp>
    </p:spTree>
    <p:extLst>
      <p:ext uri="{BB962C8B-B14F-4D97-AF65-F5344CB8AC3E}">
        <p14:creationId xmlns:p14="http://schemas.microsoft.com/office/powerpoint/2010/main" val="38158229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Peasantry had privileged position in postcolonial scholarship</a:t>
            </a:r>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34</a:t>
            </a:fld>
            <a:endParaRPr lang="en-GB">
              <a:solidFill>
                <a:prstClr val="black"/>
              </a:solidFill>
              <a:latin typeface="Calibri"/>
            </a:endParaRPr>
          </a:p>
        </p:txBody>
      </p:sp>
    </p:spTree>
    <p:extLst>
      <p:ext uri="{BB962C8B-B14F-4D97-AF65-F5344CB8AC3E}">
        <p14:creationId xmlns:p14="http://schemas.microsoft.com/office/powerpoint/2010/main" val="204576355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29" indent="-171429">
              <a:buFont typeface="Arial" panose="020B0604020202020204" pitchFamily="34" charset="0"/>
              <a:buChar char="•"/>
            </a:pPr>
            <a:r>
              <a:rPr lang="en-GB" dirty="0"/>
              <a:t>Nonetheless, the specific use by Guha derived from the Italian Marxist Antonio Gramsci (1891–1937) to designate any class of people – but especially peasants and workers – subject to the power and authority hegemony of another more powerful class</a:t>
            </a:r>
          </a:p>
          <a:p>
            <a:pPr marL="171429" indent="-171429">
              <a:buFont typeface="Arial" panose="020B0604020202020204" pitchFamily="34" charset="0"/>
              <a:buChar char="•"/>
            </a:pPr>
            <a:r>
              <a:rPr lang="en-GB" dirty="0"/>
              <a:t>So </a:t>
            </a:r>
            <a:r>
              <a:rPr lang="en-GB" dirty="0" err="1"/>
              <a:t>Guha</a:t>
            </a:r>
            <a:r>
              <a:rPr lang="en-GB" dirty="0"/>
              <a:t> came at his subject from a decidedly Marxist stance: Gramsci’s work had been popularised in the Anglophone academy by Raymond Williams, one of the leading thinkers of the </a:t>
            </a:r>
            <a:r>
              <a:rPr lang="en-GB" dirty="0" err="1"/>
              <a:t>socalled</a:t>
            </a:r>
            <a:r>
              <a:rPr lang="en-GB" dirty="0"/>
              <a:t> New Left of the 1960s onwards</a:t>
            </a:r>
          </a:p>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35</a:t>
            </a:fld>
            <a:endParaRPr lang="en-GB">
              <a:solidFill>
                <a:prstClr val="black"/>
              </a:solidFill>
              <a:latin typeface="Calibri"/>
            </a:endParaRPr>
          </a:p>
        </p:txBody>
      </p:sp>
    </p:spTree>
    <p:extLst>
      <p:ext uri="{BB962C8B-B14F-4D97-AF65-F5344CB8AC3E}">
        <p14:creationId xmlns:p14="http://schemas.microsoft.com/office/powerpoint/2010/main" val="11045842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Illustrative of another set of influences</a:t>
            </a:r>
            <a:endParaRPr lang="en-GB" dirty="0"/>
          </a:p>
        </p:txBody>
      </p:sp>
      <p:sp>
        <p:nvSpPr>
          <p:cNvPr id="4" name="Slide Number Placeholder 3"/>
          <p:cNvSpPr>
            <a:spLocks noGrp="1"/>
          </p:cNvSpPr>
          <p:nvPr>
            <p:ph type="sldNum" sz="quarter" idx="10"/>
          </p:nvPr>
        </p:nvSpPr>
        <p:spPr/>
        <p:txBody>
          <a:bodyPr/>
          <a:lstStyle/>
          <a:p>
            <a:pPr defTabSz="914289">
              <a:defRPr/>
            </a:pPr>
            <a:fld id="{0E25AB64-6706-41D0-93EE-3471923F4CC1}" type="slidenum">
              <a:rPr lang="en-GB">
                <a:solidFill>
                  <a:prstClr val="black"/>
                </a:solidFill>
                <a:latin typeface="Calibri"/>
              </a:rPr>
              <a:pPr defTabSz="914289">
                <a:defRPr/>
              </a:pPr>
              <a:t>36</a:t>
            </a:fld>
            <a:endParaRPr lang="en-GB">
              <a:solidFill>
                <a:prstClr val="black"/>
              </a:solidFill>
              <a:latin typeface="Calibri"/>
            </a:endParaRPr>
          </a:p>
        </p:txBody>
      </p:sp>
    </p:spTree>
    <p:extLst>
      <p:ext uri="{BB962C8B-B14F-4D97-AF65-F5344CB8AC3E}">
        <p14:creationId xmlns:p14="http://schemas.microsoft.com/office/powerpoint/2010/main" val="114799694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err="1"/>
              <a:t>Guha</a:t>
            </a:r>
            <a:r>
              <a:rPr lang="en-GB" dirty="0"/>
              <a:t> and the Subaltern Studies group attracted international acclaim and attention – including from Edward Said, who was enamoured enough to write a preface for an edited collection of Subaltern Studies essays</a:t>
            </a:r>
          </a:p>
          <a:p>
            <a:r>
              <a:rPr lang="en-GB" dirty="0"/>
              <a:t> </a:t>
            </a:r>
          </a:p>
          <a:p>
            <a:pPr lvl="0"/>
            <a:r>
              <a:rPr lang="en-GB" dirty="0"/>
              <a:t>One of the important characteristics of the Subaltern Studies journal as it developed in the 1980s and 1990s, was its </a:t>
            </a:r>
            <a:r>
              <a:rPr lang="en-GB" dirty="0" err="1"/>
              <a:t>interdisciplinarity</a:t>
            </a:r>
            <a:r>
              <a:rPr lang="en-GB" dirty="0"/>
              <a:t> – and in particular its relatedness to anthropology </a:t>
            </a:r>
          </a:p>
        </p:txBody>
      </p:sp>
      <p:sp>
        <p:nvSpPr>
          <p:cNvPr id="4" name="Slide Number Placeholder 3"/>
          <p:cNvSpPr>
            <a:spLocks noGrp="1"/>
          </p:cNvSpPr>
          <p:nvPr>
            <p:ph type="sldNum" sz="quarter" idx="10"/>
          </p:nvPr>
        </p:nvSpPr>
        <p:spPr/>
        <p:txBody>
          <a:bodyPr/>
          <a:lstStyle/>
          <a:p>
            <a:pPr defTabSz="914289">
              <a:defRPr/>
            </a:pPr>
            <a:fld id="{0E25AB64-6706-41D0-93EE-3471923F4CC1}" type="slidenum">
              <a:rPr lang="en-GB">
                <a:solidFill>
                  <a:prstClr val="black"/>
                </a:solidFill>
                <a:latin typeface="Calibri"/>
              </a:rPr>
              <a:pPr defTabSz="914289">
                <a:defRPr/>
              </a:pPr>
              <a:t>37</a:t>
            </a:fld>
            <a:endParaRPr lang="en-GB">
              <a:solidFill>
                <a:prstClr val="black"/>
              </a:solidFill>
              <a:latin typeface="Calibri"/>
            </a:endParaRPr>
          </a:p>
        </p:txBody>
      </p:sp>
    </p:spTree>
    <p:extLst>
      <p:ext uri="{BB962C8B-B14F-4D97-AF65-F5344CB8AC3E}">
        <p14:creationId xmlns:p14="http://schemas.microsoft.com/office/powerpoint/2010/main" val="14708136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38</a:t>
            </a:fld>
            <a:endParaRPr lang="en-GB">
              <a:solidFill>
                <a:prstClr val="black"/>
              </a:solidFill>
              <a:latin typeface="Calibri"/>
            </a:endParaRPr>
          </a:p>
        </p:txBody>
      </p:sp>
    </p:spTree>
    <p:extLst>
      <p:ext uri="{BB962C8B-B14F-4D97-AF65-F5344CB8AC3E}">
        <p14:creationId xmlns:p14="http://schemas.microsoft.com/office/powerpoint/2010/main" val="132996132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29" indent="-171429">
              <a:buFont typeface="Arial" panose="020B0604020202020204" pitchFamily="34" charset="0"/>
              <a:buChar char="•"/>
            </a:pPr>
            <a:r>
              <a:rPr lang="en-GB" dirty="0"/>
              <a:t>But for all its eclecticism, Subaltern Studies was interested principally in the discipline of history</a:t>
            </a:r>
          </a:p>
          <a:p>
            <a:pPr marL="171429" indent="-171429">
              <a:buFont typeface="Arial" panose="020B0604020202020204" pitchFamily="34" charset="0"/>
              <a:buChar char="•"/>
            </a:pPr>
            <a:endParaRPr lang="en-GB" dirty="0"/>
          </a:p>
          <a:p>
            <a:pPr marL="171429" indent="-171429">
              <a:buFont typeface="Arial" panose="020B0604020202020204" pitchFamily="34" charset="0"/>
              <a:buChar char="•"/>
            </a:pPr>
            <a:r>
              <a:rPr lang="en-GB" dirty="0"/>
              <a:t>The very first edition set its stall out in this respect, with </a:t>
            </a:r>
            <a:r>
              <a:rPr lang="en-GB" dirty="0" err="1"/>
              <a:t>Guha</a:t>
            </a:r>
            <a:r>
              <a:rPr lang="en-GB" dirty="0"/>
              <a:t> producing a veritable manifesto for the journal entitled ‘On Some Aspects of the Historiography of Colonial India’</a:t>
            </a:r>
          </a:p>
          <a:p>
            <a:r>
              <a:rPr lang="en-GB" dirty="0"/>
              <a:t> </a:t>
            </a:r>
          </a:p>
          <a:p>
            <a:pPr marL="171429" indent="-171429">
              <a:buFont typeface="Arial" panose="020B0604020202020204" pitchFamily="34" charset="0"/>
              <a:buChar char="•"/>
            </a:pPr>
            <a:r>
              <a:rPr lang="en-GB" b="1" dirty="0"/>
              <a:t>Ask question about historiography</a:t>
            </a:r>
            <a:endParaRPr lang="en-GB" dirty="0"/>
          </a:p>
          <a:p>
            <a:r>
              <a:rPr lang="en-GB" dirty="0"/>
              <a:t> </a:t>
            </a:r>
          </a:p>
          <a:p>
            <a:pPr marL="171429" indent="-171429">
              <a:buFont typeface="Arial" panose="020B0604020202020204" pitchFamily="34" charset="0"/>
              <a:buChar char="•"/>
            </a:pPr>
            <a:r>
              <a:rPr lang="en-GB" dirty="0" err="1"/>
              <a:t>Guha’s</a:t>
            </a:r>
            <a:r>
              <a:rPr lang="en-GB" dirty="0"/>
              <a:t> survey of existing history-writing about India established two traditions which he believed to be inadequate, even reactionary</a:t>
            </a:r>
          </a:p>
          <a:p>
            <a:r>
              <a:rPr lang="en-GB" dirty="0"/>
              <a:t> </a:t>
            </a:r>
          </a:p>
          <a:p>
            <a:pPr marL="171429" indent="-171429">
              <a:buFont typeface="Arial" panose="020B0604020202020204" pitchFamily="34" charset="0"/>
              <a:buChar char="•"/>
            </a:pPr>
            <a:r>
              <a:rPr lang="en-GB" dirty="0"/>
              <a:t>First of all, he decried how the history of India had been written in a jaundiced fashion from the perspective of the coloniser, with all the prejudices, biases and stereotypes which characterised British rule in South Asia.</a:t>
            </a:r>
          </a:p>
          <a:p>
            <a:r>
              <a:rPr lang="en-GB" dirty="0"/>
              <a:t> </a:t>
            </a:r>
          </a:p>
          <a:p>
            <a:pPr marL="171429" indent="-171429">
              <a:buFont typeface="Arial" panose="020B0604020202020204" pitchFamily="34" charset="0"/>
              <a:buChar char="•"/>
            </a:pPr>
            <a:r>
              <a:rPr lang="en-GB" dirty="0"/>
              <a:t>But just as importantly – and something which sometimes goes overlooked in writing about the Subaltern Studies group –</a:t>
            </a:r>
            <a:r>
              <a:rPr lang="en-GB" dirty="0" err="1"/>
              <a:t>Guha</a:t>
            </a:r>
            <a:r>
              <a:rPr lang="en-GB" dirty="0"/>
              <a:t> was equally put off by what he termed ‘bourgeois nationalist’ historiography</a:t>
            </a:r>
          </a:p>
          <a:p>
            <a:r>
              <a:rPr lang="en-GB" dirty="0"/>
              <a:t> </a:t>
            </a:r>
          </a:p>
          <a:p>
            <a:pPr marL="171429" indent="-171429">
              <a:buFont typeface="Arial" panose="020B0604020202020204" pitchFamily="34" charset="0"/>
              <a:buChar char="•"/>
            </a:pPr>
            <a:r>
              <a:rPr lang="en-GB" dirty="0"/>
              <a:t>That is, he felt that from the time of independence up until 1982, history-writing had been largely preserve of postcolonial India’s controlling elite – and that the historiography of the colonial period had been written in such a way as to legitimate the authority of the Indian National Congress</a:t>
            </a:r>
          </a:p>
          <a:p>
            <a:r>
              <a:rPr lang="en-GB" dirty="0"/>
              <a:t> </a:t>
            </a:r>
          </a:p>
          <a:p>
            <a:pPr marL="171429" indent="-171429">
              <a:buFont typeface="Arial" panose="020B0604020202020204" pitchFamily="34" charset="0"/>
              <a:buChar char="•"/>
            </a:pPr>
            <a:r>
              <a:rPr lang="en-GB" dirty="0" err="1"/>
              <a:t>Guha</a:t>
            </a:r>
            <a:r>
              <a:rPr lang="en-GB" dirty="0"/>
              <a:t> felt that despite its credentials as being associated with decolonisation that the second tradition bore many similarities with the former – especially in its tendency to downplay the activism and agency of the lower orders of society</a:t>
            </a:r>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39</a:t>
            </a:fld>
            <a:endParaRPr lang="en-GB">
              <a:solidFill>
                <a:prstClr val="black"/>
              </a:solidFill>
              <a:latin typeface="Calibri"/>
            </a:endParaRPr>
          </a:p>
        </p:txBody>
      </p:sp>
    </p:spTree>
    <p:extLst>
      <p:ext uri="{BB962C8B-B14F-4D97-AF65-F5344CB8AC3E}">
        <p14:creationId xmlns:p14="http://schemas.microsoft.com/office/powerpoint/2010/main" val="207456894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1B8D99-EAA0-4876-9F82-05228743F8E9}" type="slidenum">
              <a:rPr lang="en-GB" smtClean="0"/>
              <a:t>40</a:t>
            </a:fld>
            <a:endParaRPr lang="en-GB"/>
          </a:p>
        </p:txBody>
      </p:sp>
    </p:spTree>
    <p:extLst>
      <p:ext uri="{BB962C8B-B14F-4D97-AF65-F5344CB8AC3E}">
        <p14:creationId xmlns:p14="http://schemas.microsoft.com/office/powerpoint/2010/main" val="229342590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1B8D99-EAA0-4876-9F82-05228743F8E9}" type="slidenum">
              <a:rPr lang="en-GB" smtClean="0"/>
              <a:t>41</a:t>
            </a:fld>
            <a:endParaRPr lang="en-GB"/>
          </a:p>
        </p:txBody>
      </p:sp>
    </p:spTree>
    <p:extLst>
      <p:ext uri="{BB962C8B-B14F-4D97-AF65-F5344CB8AC3E}">
        <p14:creationId xmlns:p14="http://schemas.microsoft.com/office/powerpoint/2010/main" val="42402384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1B8D99-EAA0-4876-9F82-05228743F8E9}" type="slidenum">
              <a:rPr lang="en-GB" smtClean="0"/>
              <a:t>42</a:t>
            </a:fld>
            <a:endParaRPr lang="en-GB"/>
          </a:p>
        </p:txBody>
      </p:sp>
    </p:spTree>
    <p:extLst>
      <p:ext uri="{BB962C8B-B14F-4D97-AF65-F5344CB8AC3E}">
        <p14:creationId xmlns:p14="http://schemas.microsoft.com/office/powerpoint/2010/main" val="275781364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1B8D99-EAA0-4876-9F82-05228743F8E9}" type="slidenum">
              <a:rPr lang="en-GB" smtClean="0"/>
              <a:t>43</a:t>
            </a:fld>
            <a:endParaRPr lang="en-GB"/>
          </a:p>
        </p:txBody>
      </p:sp>
    </p:spTree>
    <p:extLst>
      <p:ext uri="{BB962C8B-B14F-4D97-AF65-F5344CB8AC3E}">
        <p14:creationId xmlns:p14="http://schemas.microsoft.com/office/powerpoint/2010/main" val="164744748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1B8D99-EAA0-4876-9F82-05228743F8E9}" type="slidenum">
              <a:rPr lang="en-GB" smtClean="0"/>
              <a:t>44</a:t>
            </a:fld>
            <a:endParaRPr lang="en-GB"/>
          </a:p>
        </p:txBody>
      </p:sp>
    </p:spTree>
    <p:extLst>
      <p:ext uri="{BB962C8B-B14F-4D97-AF65-F5344CB8AC3E}">
        <p14:creationId xmlns:p14="http://schemas.microsoft.com/office/powerpoint/2010/main" val="62541882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1B8D99-EAA0-4876-9F82-05228743F8E9}" type="slidenum">
              <a:rPr lang="en-GB" smtClean="0"/>
              <a:t>45</a:t>
            </a:fld>
            <a:endParaRPr lang="en-GB"/>
          </a:p>
        </p:txBody>
      </p:sp>
    </p:spTree>
    <p:extLst>
      <p:ext uri="{BB962C8B-B14F-4D97-AF65-F5344CB8AC3E}">
        <p14:creationId xmlns:p14="http://schemas.microsoft.com/office/powerpoint/2010/main" val="87247615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1B8D99-EAA0-4876-9F82-05228743F8E9}" type="slidenum">
              <a:rPr lang="en-GB" smtClean="0"/>
              <a:t>46</a:t>
            </a:fld>
            <a:endParaRPr lang="en-GB"/>
          </a:p>
        </p:txBody>
      </p:sp>
    </p:spTree>
    <p:extLst>
      <p:ext uri="{BB962C8B-B14F-4D97-AF65-F5344CB8AC3E}">
        <p14:creationId xmlns:p14="http://schemas.microsoft.com/office/powerpoint/2010/main" val="155148862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29" indent="-171429">
              <a:buFont typeface="Arial" panose="020B0604020202020204" pitchFamily="34" charset="0"/>
              <a:buChar char="•"/>
            </a:pPr>
            <a:r>
              <a:rPr lang="en-GB" dirty="0"/>
              <a:t>Still, for our purposes, the colonial tradition of history-writing has more immediate relevance.</a:t>
            </a:r>
          </a:p>
          <a:p>
            <a:r>
              <a:rPr lang="en-GB" dirty="0"/>
              <a:t> </a:t>
            </a:r>
          </a:p>
          <a:p>
            <a:pPr marL="171429" indent="-171429">
              <a:buFont typeface="Arial" panose="020B0604020202020204" pitchFamily="34" charset="0"/>
              <a:buChar char="•"/>
            </a:pPr>
            <a:r>
              <a:rPr lang="en-GB" dirty="0"/>
              <a:t>In a famous essay entitled, ‘The Prose of Counterinsurgency,’ published 1983, </a:t>
            </a:r>
            <a:r>
              <a:rPr lang="en-GB" dirty="0" err="1"/>
              <a:t>Guha</a:t>
            </a:r>
            <a:r>
              <a:rPr lang="en-GB" dirty="0"/>
              <a:t> elaborated his thinking on how history and imperialism were bedfellows</a:t>
            </a:r>
          </a:p>
          <a:p>
            <a:r>
              <a:rPr lang="en-GB" dirty="0"/>
              <a:t> </a:t>
            </a:r>
          </a:p>
          <a:p>
            <a:pPr marL="171429" indent="-171429">
              <a:buFont typeface="Arial" panose="020B0604020202020204" pitchFamily="34" charset="0"/>
              <a:buChar char="•"/>
            </a:pPr>
            <a:r>
              <a:rPr lang="en-GB" dirty="0"/>
              <a:t>During the imperial era, wrote </a:t>
            </a:r>
            <a:r>
              <a:rPr lang="en-GB" dirty="0" err="1"/>
              <a:t>Guha</a:t>
            </a:r>
            <a:r>
              <a:rPr lang="en-GB" dirty="0"/>
              <a:t> “historiography adapted itself to the relations of power under the Raj and was harnessed to the service of the state” – that is history-writing both reflected and expressed the power relations of colonial rule, and played a part in helping prop up, rationalise and perpetuate this status quo</a:t>
            </a:r>
          </a:p>
          <a:p>
            <a:pPr marL="171429" indent="-171429">
              <a:buFont typeface="Arial" panose="020B0604020202020204" pitchFamily="34" charset="0"/>
              <a:buChar char="•"/>
            </a:pPr>
            <a:endParaRPr lang="en-GB" dirty="0"/>
          </a:p>
          <a:p>
            <a:pPr marL="171429" indent="-171429">
              <a:buFont typeface="Arial" panose="020B0604020202020204" pitchFamily="34" charset="0"/>
              <a:buChar char="•"/>
            </a:pPr>
            <a:r>
              <a:rPr lang="en-GB" dirty="0"/>
              <a:t>For </a:t>
            </a:r>
            <a:r>
              <a:rPr lang="en-GB" dirty="0" err="1"/>
              <a:t>Guha</a:t>
            </a:r>
            <a:r>
              <a:rPr lang="en-GB" dirty="0"/>
              <a:t>, colonial-era history-writing was, as Fanon too felt, a means of casting aspersions on the supposed inferiority of indigenous cultures, but also of counteracting and downplaying potential dissent against colonial rule</a:t>
            </a:r>
          </a:p>
          <a:p>
            <a:pPr marL="171429" indent="-171429">
              <a:buFont typeface="Arial" panose="020B0604020202020204" pitchFamily="34" charset="0"/>
              <a:buChar char="•"/>
            </a:pPr>
            <a:endParaRPr lang="en-GB" dirty="0"/>
          </a:p>
          <a:p>
            <a:pPr marL="171429" indent="-171429">
              <a:buFont typeface="Arial" panose="020B0604020202020204" pitchFamily="34" charset="0"/>
              <a:buChar char="•"/>
            </a:pPr>
            <a:r>
              <a:rPr lang="en-GB" dirty="0"/>
              <a:t>This held special significance in </a:t>
            </a:r>
            <a:r>
              <a:rPr lang="en-GB" dirty="0" err="1"/>
              <a:t>Guha’s</a:t>
            </a:r>
            <a:r>
              <a:rPr lang="en-GB" dirty="0"/>
              <a:t> area of research on the Indian peasantry</a:t>
            </a:r>
          </a:p>
          <a:p>
            <a:r>
              <a:rPr lang="en-GB" dirty="0"/>
              <a:t> </a:t>
            </a:r>
          </a:p>
          <a:p>
            <a:pPr marL="171429" indent="-171429">
              <a:buFont typeface="Arial" panose="020B0604020202020204" pitchFamily="34" charset="0"/>
              <a:buChar char="•"/>
            </a:pPr>
            <a:r>
              <a:rPr lang="en-GB" dirty="0"/>
              <a:t>Peasant revolts, </a:t>
            </a:r>
            <a:r>
              <a:rPr lang="en-GB" dirty="0" err="1"/>
              <a:t>Guha</a:t>
            </a:r>
            <a:r>
              <a:rPr lang="en-GB" dirty="0"/>
              <a:t> argued, were common, ever-present features of life in the British Raj – but were seldom written about in terms which acknowledged them as having social, political or economic motivations</a:t>
            </a:r>
          </a:p>
          <a:p>
            <a:r>
              <a:rPr lang="en-GB" dirty="0"/>
              <a:t> </a:t>
            </a:r>
          </a:p>
          <a:p>
            <a:pPr marL="171429" indent="-171429">
              <a:buFont typeface="Arial" panose="020B0604020202020204" pitchFamily="34" charset="0"/>
              <a:buChar char="•"/>
            </a:pPr>
            <a:r>
              <a:rPr lang="en-GB" dirty="0"/>
              <a:t>Instead, peasant uprisings were explained as being spontaneous or quasi-natural phenomena – the acts of uncivilised, irrational historical peoples – rather than ones which commented on the inequities and inadequacies of the colonial state.</a:t>
            </a:r>
          </a:p>
          <a:p>
            <a:r>
              <a:rPr lang="en-GB" dirty="0"/>
              <a:t> </a:t>
            </a:r>
          </a:p>
          <a:p>
            <a:pPr marL="171429" indent="-171429">
              <a:buFont typeface="Arial" panose="020B0604020202020204" pitchFamily="34" charset="0"/>
              <a:buChar char="•"/>
            </a:pPr>
            <a:r>
              <a:rPr lang="en-GB" dirty="0"/>
              <a:t>Cumulatively, this functioned to position Indian peasants as </a:t>
            </a:r>
            <a:r>
              <a:rPr lang="en-GB" i="1" dirty="0"/>
              <a:t>outside of history – as ahistorical beings</a:t>
            </a:r>
            <a:endParaRPr lang="en-GB" dirty="0"/>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a:rPr>
              <a:pPr defTabSz="914289">
                <a:defRPr/>
              </a:pPr>
              <a:t>47</a:t>
            </a:fld>
            <a:endParaRPr lang="en-GB">
              <a:solidFill>
                <a:prstClr val="black"/>
              </a:solidFill>
              <a:latin typeface="Calibri"/>
            </a:endParaRPr>
          </a:p>
        </p:txBody>
      </p:sp>
    </p:spTree>
    <p:extLst>
      <p:ext uri="{BB962C8B-B14F-4D97-AF65-F5344CB8AC3E}">
        <p14:creationId xmlns:p14="http://schemas.microsoft.com/office/powerpoint/2010/main" val="89676664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29" indent="-171429">
              <a:buFont typeface="Arial" panose="020B0604020202020204" pitchFamily="34" charset="0"/>
              <a:buChar char="•"/>
            </a:pPr>
            <a:r>
              <a:rPr lang="en-GB" dirty="0"/>
              <a:t>It is beyond the scope of this lecture to fully explain all the nuances of </a:t>
            </a:r>
            <a:r>
              <a:rPr lang="en-GB" dirty="0" err="1"/>
              <a:t>Guha’s</a:t>
            </a:r>
            <a:r>
              <a:rPr lang="en-GB" dirty="0"/>
              <a:t> argument, but we can get an understanding of some its key points by casting an eye on how Indians, and Indian history, were described by western writers.</a:t>
            </a:r>
          </a:p>
          <a:p>
            <a:pPr marL="171429" indent="-171429">
              <a:buFont typeface="Arial" panose="020B0604020202020204" pitchFamily="34" charset="0"/>
              <a:buChar char="•"/>
            </a:pPr>
            <a:endParaRPr lang="en-GB" dirty="0"/>
          </a:p>
          <a:p>
            <a:pPr marL="171429" indent="-171429">
              <a:buFont typeface="Arial" panose="020B0604020202020204" pitchFamily="34" charset="0"/>
              <a:buChar char="•"/>
            </a:pPr>
            <a:r>
              <a:rPr lang="en-GB" dirty="0"/>
              <a:t>An important figure in this regard in Thomas </a:t>
            </a:r>
            <a:r>
              <a:rPr lang="en-GB" dirty="0" err="1"/>
              <a:t>Babiginton</a:t>
            </a:r>
            <a:r>
              <a:rPr lang="en-GB" dirty="0"/>
              <a:t> Macaulay, an exponent of Whig History, who, as well as being one of the most widely read historians of the Victorian era, was at one stage stationed as a colonial official in Calcutta</a:t>
            </a:r>
          </a:p>
          <a:p>
            <a:r>
              <a:rPr lang="en-GB" dirty="0"/>
              <a:t> </a:t>
            </a:r>
          </a:p>
          <a:p>
            <a:pPr marL="171429" indent="-171429">
              <a:buFont typeface="Arial" panose="020B0604020202020204" pitchFamily="34" charset="0"/>
              <a:buChar char="•"/>
            </a:pPr>
            <a:r>
              <a:rPr lang="en-GB" dirty="0"/>
              <a:t>In this capacity, </a:t>
            </a:r>
            <a:r>
              <a:rPr lang="en-GB" dirty="0" err="1"/>
              <a:t>Macaculay</a:t>
            </a:r>
            <a:r>
              <a:rPr lang="en-GB" dirty="0"/>
              <a:t> produced a famous minute on education in 1835 which paved the way for introducing English language schooling, and English-style curricula, to India </a:t>
            </a:r>
          </a:p>
          <a:p>
            <a:r>
              <a:rPr lang="en-GB" dirty="0"/>
              <a:t> </a:t>
            </a:r>
          </a:p>
          <a:p>
            <a:pPr marL="171429" indent="-171429">
              <a:buFont typeface="Arial" panose="020B0604020202020204" pitchFamily="34" charset="0"/>
              <a:buChar char="•"/>
            </a:pPr>
            <a:r>
              <a:rPr lang="en-GB" dirty="0"/>
              <a:t>If offers a neat encapsulation of how language, history and knowledge systems reinforced one another and imperialism, so is worth quoting at length.</a:t>
            </a:r>
          </a:p>
        </p:txBody>
      </p:sp>
      <p:sp>
        <p:nvSpPr>
          <p:cNvPr id="4" name="Slide Number Placeholder 3"/>
          <p:cNvSpPr>
            <a:spLocks noGrp="1"/>
          </p:cNvSpPr>
          <p:nvPr>
            <p:ph type="sldNum" sz="quarter" idx="10"/>
          </p:nvPr>
        </p:nvSpPr>
        <p:spPr/>
        <p:txBody>
          <a:bodyPr/>
          <a:lstStyle/>
          <a:p>
            <a:pPr defTabSz="914289">
              <a:defRPr/>
            </a:pPr>
            <a:fld id="{3B48E429-67FD-415F-ABD8-AD4ADA09E34C}" type="slidenum">
              <a:rPr lang="en-GB">
                <a:solidFill>
                  <a:prstClr val="black"/>
                </a:solidFill>
                <a:latin typeface="Calibri"/>
              </a:rPr>
              <a:pPr defTabSz="914289">
                <a:defRPr/>
              </a:pPr>
              <a:t>48</a:t>
            </a:fld>
            <a:endParaRPr lang="en-GB" dirty="0">
              <a:solidFill>
                <a:prstClr val="black"/>
              </a:solidFill>
              <a:latin typeface="Calibri"/>
            </a:endParaRPr>
          </a:p>
        </p:txBody>
      </p:sp>
    </p:spTree>
    <p:extLst>
      <p:ext uri="{BB962C8B-B14F-4D97-AF65-F5344CB8AC3E}">
        <p14:creationId xmlns:p14="http://schemas.microsoft.com/office/powerpoint/2010/main" val="36761325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Read and elaborate on quotations</a:t>
            </a:r>
          </a:p>
          <a:p>
            <a:pPr lvl="0"/>
            <a:r>
              <a:rPr lang="en-GB" i="1" dirty="0"/>
              <a:t>So he’s saying on the one hand something ridiculously arrogant but he is doing so by rooting it in Western knowledge – relying on the expertise of Western scholars and the authority of the European canon</a:t>
            </a:r>
          </a:p>
          <a:p>
            <a:pPr marL="171429" indent="-171429">
              <a:buFont typeface="Arial" panose="020B0604020202020204" pitchFamily="34" charset="0"/>
              <a:buChar char="•"/>
            </a:pPr>
            <a:r>
              <a:rPr lang="en-GB" dirty="0"/>
              <a:t>Macaulay goes on …</a:t>
            </a:r>
          </a:p>
          <a:p>
            <a:br>
              <a:rPr lang="en-GB" dirty="0"/>
            </a:br>
            <a:r>
              <a:rPr lang="en-GB" dirty="0"/>
              <a:t> </a:t>
            </a:r>
          </a:p>
          <a:p>
            <a:endParaRPr lang="en-GB" dirty="0"/>
          </a:p>
        </p:txBody>
      </p:sp>
      <p:sp>
        <p:nvSpPr>
          <p:cNvPr id="4" name="Slide Number Placeholder 3"/>
          <p:cNvSpPr>
            <a:spLocks noGrp="1"/>
          </p:cNvSpPr>
          <p:nvPr>
            <p:ph type="sldNum" sz="quarter" idx="10"/>
          </p:nvPr>
        </p:nvSpPr>
        <p:spPr/>
        <p:txBody>
          <a:bodyPr/>
          <a:lstStyle/>
          <a:p>
            <a:pPr defTabSz="914289">
              <a:defRPr/>
            </a:pPr>
            <a:fld id="{3B48E429-67FD-415F-ABD8-AD4ADA09E34C}" type="slidenum">
              <a:rPr lang="en-GB">
                <a:solidFill>
                  <a:prstClr val="black"/>
                </a:solidFill>
                <a:latin typeface="Calibri"/>
              </a:rPr>
              <a:pPr defTabSz="914289">
                <a:defRPr/>
              </a:pPr>
              <a:t>49</a:t>
            </a:fld>
            <a:endParaRPr lang="en-GB" dirty="0">
              <a:solidFill>
                <a:prstClr val="black"/>
              </a:solidFill>
              <a:latin typeface="Calibri"/>
            </a:endParaRPr>
          </a:p>
        </p:txBody>
      </p:sp>
    </p:spTree>
    <p:extLst>
      <p:ext uri="{BB962C8B-B14F-4D97-AF65-F5344CB8AC3E}">
        <p14:creationId xmlns:p14="http://schemas.microsoft.com/office/powerpoint/2010/main" val="424509208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Read and elaborate on quotations</a:t>
            </a:r>
          </a:p>
          <a:p>
            <a:pPr lvl="0"/>
            <a:r>
              <a:rPr lang="en-GB" i="1" dirty="0"/>
              <a:t>So he’s saying on the one hand something ridiculously arrogant but he is doing so by rooting it in Western knowledge – relying on the expertise of Western scholars and the authority of the European canon</a:t>
            </a:r>
          </a:p>
          <a:p>
            <a:pPr marL="171429" indent="-171429">
              <a:buFont typeface="Arial" panose="020B0604020202020204" pitchFamily="34" charset="0"/>
              <a:buChar char="•"/>
            </a:pPr>
            <a:r>
              <a:rPr lang="en-GB" dirty="0"/>
              <a:t>Macaulay goes on …</a:t>
            </a:r>
          </a:p>
          <a:p>
            <a:br>
              <a:rPr lang="en-GB" dirty="0"/>
            </a:br>
            <a:r>
              <a:rPr lang="en-GB" dirty="0"/>
              <a:t> </a:t>
            </a:r>
          </a:p>
          <a:p>
            <a:endParaRPr lang="en-GB" dirty="0"/>
          </a:p>
        </p:txBody>
      </p:sp>
      <p:sp>
        <p:nvSpPr>
          <p:cNvPr id="4" name="Slide Number Placeholder 3"/>
          <p:cNvSpPr>
            <a:spLocks noGrp="1"/>
          </p:cNvSpPr>
          <p:nvPr>
            <p:ph type="sldNum" sz="quarter" idx="10"/>
          </p:nvPr>
        </p:nvSpPr>
        <p:spPr/>
        <p:txBody>
          <a:bodyPr/>
          <a:lstStyle/>
          <a:p>
            <a:pPr defTabSz="914289">
              <a:defRPr/>
            </a:pPr>
            <a:fld id="{3B48E429-67FD-415F-ABD8-AD4ADA09E34C}" type="slidenum">
              <a:rPr lang="en-GB">
                <a:solidFill>
                  <a:prstClr val="black"/>
                </a:solidFill>
                <a:latin typeface="Calibri"/>
              </a:rPr>
              <a:pPr defTabSz="914289">
                <a:defRPr/>
              </a:pPr>
              <a:t>50</a:t>
            </a:fld>
            <a:endParaRPr lang="en-GB" dirty="0">
              <a:solidFill>
                <a:prstClr val="black"/>
              </a:solidFill>
              <a:latin typeface="Calibri"/>
            </a:endParaRPr>
          </a:p>
        </p:txBody>
      </p:sp>
    </p:spTree>
    <p:extLst>
      <p:ext uri="{BB962C8B-B14F-4D97-AF65-F5344CB8AC3E}">
        <p14:creationId xmlns:p14="http://schemas.microsoft.com/office/powerpoint/2010/main" val="415133845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29" indent="-171429">
              <a:buFont typeface="Arial" panose="020B0604020202020204" pitchFamily="34" charset="0"/>
              <a:buChar char="•"/>
            </a:pPr>
            <a:r>
              <a:rPr lang="en-GB" dirty="0"/>
              <a:t>Macaulay was far from alone in holding such preconceptions – rather they were shared by some of  the foremost historical thinkers of the 18</a:t>
            </a:r>
            <a:r>
              <a:rPr lang="en-GB" baseline="30000" dirty="0"/>
              <a:t>th</a:t>
            </a:r>
            <a:r>
              <a:rPr lang="en-GB" dirty="0"/>
              <a:t> and 19</a:t>
            </a:r>
            <a:r>
              <a:rPr lang="en-GB" baseline="30000" dirty="0"/>
              <a:t>th</a:t>
            </a:r>
            <a:r>
              <a:rPr lang="en-GB" dirty="0"/>
              <a:t>  centuries</a:t>
            </a:r>
          </a:p>
          <a:p>
            <a:pPr marL="171429" indent="-171429">
              <a:buFont typeface="Arial" panose="020B0604020202020204" pitchFamily="34" charset="0"/>
              <a:buChar char="•"/>
            </a:pPr>
            <a:endParaRPr lang="en-GB" dirty="0"/>
          </a:p>
          <a:p>
            <a:pPr marL="171429" indent="-171429">
              <a:buFont typeface="Arial" panose="020B0604020202020204" pitchFamily="34" charset="0"/>
              <a:buChar char="•"/>
            </a:pPr>
            <a:r>
              <a:rPr lang="en-GB" dirty="0"/>
              <a:t>On the top of this slide is a quotation from Edward Gibbon, whose </a:t>
            </a:r>
            <a:r>
              <a:rPr lang="en-GB" i="1" dirty="0"/>
              <a:t>Decline and Fall of the Roman Empire</a:t>
            </a:r>
            <a:r>
              <a:rPr lang="en-GB" dirty="0"/>
              <a:t> is widely held as a forerunner of modern historical practices, and Gibbon says; “The art and genius of history has ever been unknown to the </a:t>
            </a:r>
            <a:r>
              <a:rPr lang="en-GB" dirty="0" err="1"/>
              <a:t>Asiatics</a:t>
            </a:r>
            <a:r>
              <a:rPr lang="en-GB" dirty="0"/>
              <a:t>.”</a:t>
            </a:r>
          </a:p>
          <a:p>
            <a:r>
              <a:rPr lang="en-GB" dirty="0"/>
              <a:t> </a:t>
            </a:r>
          </a:p>
          <a:p>
            <a:pPr marL="171429" indent="-171429">
              <a:buFont typeface="Arial" panose="020B0604020202020204" pitchFamily="34" charset="0"/>
              <a:buChar char="•"/>
            </a:pPr>
            <a:r>
              <a:rPr lang="en-GB" dirty="0"/>
              <a:t>Likewise, Karl Marx said the following … </a:t>
            </a:r>
          </a:p>
          <a:p>
            <a:pPr marL="171429" indent="-171429">
              <a:buFont typeface="Arial" panose="020B0604020202020204" pitchFamily="34" charset="0"/>
              <a:buChar char="•"/>
            </a:pPr>
            <a:endParaRPr lang="en-GB" dirty="0"/>
          </a:p>
          <a:p>
            <a:pPr marL="171429" indent="-171429">
              <a:buFont typeface="Arial" panose="020B0604020202020204" pitchFamily="34" charset="0"/>
              <a:buChar char="•"/>
            </a:pPr>
            <a:r>
              <a:rPr lang="en-GB" dirty="0"/>
              <a:t>So if these were the opinions of Marx and Gibbon, it can therefore be reasonably argued that colonial prejudices were at the very heart of how the discipline of history developed in the 19</a:t>
            </a:r>
            <a:r>
              <a:rPr lang="en-GB" baseline="30000" dirty="0"/>
              <a:t>th</a:t>
            </a:r>
            <a:r>
              <a:rPr lang="en-GB" dirty="0"/>
              <a:t> and 20</a:t>
            </a:r>
            <a:r>
              <a:rPr lang="en-GB" baseline="30000" dirty="0"/>
              <a:t>th</a:t>
            </a:r>
            <a:r>
              <a:rPr lang="en-GB" dirty="0"/>
              <a:t> centuries – that they were not external to, but formative of academic history.</a:t>
            </a:r>
          </a:p>
        </p:txBody>
      </p:sp>
      <p:sp>
        <p:nvSpPr>
          <p:cNvPr id="4" name="Slide Number Placeholder 3"/>
          <p:cNvSpPr>
            <a:spLocks noGrp="1"/>
          </p:cNvSpPr>
          <p:nvPr>
            <p:ph type="sldNum" sz="quarter" idx="10"/>
          </p:nvPr>
        </p:nvSpPr>
        <p:spPr/>
        <p:txBody>
          <a:bodyPr/>
          <a:lstStyle/>
          <a:p>
            <a:pPr defTabSz="914289">
              <a:defRPr/>
            </a:pPr>
            <a:fld id="{3B48E429-67FD-415F-ABD8-AD4ADA09E34C}" type="slidenum">
              <a:rPr lang="en-GB">
                <a:solidFill>
                  <a:prstClr val="black"/>
                </a:solidFill>
                <a:latin typeface="Calibri"/>
              </a:rPr>
              <a:pPr defTabSz="914289">
                <a:defRPr/>
              </a:pPr>
              <a:t>51</a:t>
            </a:fld>
            <a:endParaRPr lang="en-GB" dirty="0">
              <a:solidFill>
                <a:prstClr val="black"/>
              </a:solidFill>
              <a:latin typeface="Calibri"/>
            </a:endParaRPr>
          </a:p>
        </p:txBody>
      </p:sp>
    </p:spTree>
    <p:extLst>
      <p:ext uri="{BB962C8B-B14F-4D97-AF65-F5344CB8AC3E}">
        <p14:creationId xmlns:p14="http://schemas.microsoft.com/office/powerpoint/2010/main" val="142131764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1B8D99-EAA0-4876-9F82-05228743F8E9}" type="slidenum">
              <a:rPr lang="en-GB" smtClean="0"/>
              <a:t>52</a:t>
            </a:fld>
            <a:endParaRPr lang="en-GB"/>
          </a:p>
        </p:txBody>
      </p:sp>
    </p:spTree>
    <p:extLst>
      <p:ext uri="{BB962C8B-B14F-4D97-AF65-F5344CB8AC3E}">
        <p14:creationId xmlns:p14="http://schemas.microsoft.com/office/powerpoint/2010/main" val="339386196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1B8D99-EAA0-4876-9F82-05228743F8E9}" type="slidenum">
              <a:rPr lang="en-GB" smtClean="0"/>
              <a:t>53</a:t>
            </a:fld>
            <a:endParaRPr lang="en-GB"/>
          </a:p>
        </p:txBody>
      </p:sp>
    </p:spTree>
    <p:extLst>
      <p:ext uri="{BB962C8B-B14F-4D97-AF65-F5344CB8AC3E}">
        <p14:creationId xmlns:p14="http://schemas.microsoft.com/office/powerpoint/2010/main" val="132170055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1B8D99-EAA0-4876-9F82-05228743F8E9}" type="slidenum">
              <a:rPr lang="en-GB" smtClean="0"/>
              <a:t>54</a:t>
            </a:fld>
            <a:endParaRPr lang="en-GB"/>
          </a:p>
        </p:txBody>
      </p:sp>
    </p:spTree>
    <p:extLst>
      <p:ext uri="{BB962C8B-B14F-4D97-AF65-F5344CB8AC3E}">
        <p14:creationId xmlns:p14="http://schemas.microsoft.com/office/powerpoint/2010/main" val="378692613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29" indent="-171429">
              <a:buFont typeface="Arial" panose="020B0604020202020204" pitchFamily="34" charset="0"/>
              <a:buChar char="•"/>
            </a:pPr>
            <a:r>
              <a:rPr lang="en-GB" dirty="0"/>
              <a:t>One could assume that this profound rootedness of colonialism </a:t>
            </a:r>
            <a:r>
              <a:rPr lang="en-GB" dirty="0" err="1"/>
              <a:t>withiin</a:t>
            </a:r>
            <a:r>
              <a:rPr lang="en-GB" dirty="0"/>
              <a:t> the Western tradition of history-writing – and its systematic, routinized presence application in historical documents of every kind – might lead someone like </a:t>
            </a:r>
            <a:r>
              <a:rPr lang="en-GB" dirty="0" err="1"/>
              <a:t>Guha</a:t>
            </a:r>
            <a:r>
              <a:rPr lang="en-GB" dirty="0"/>
              <a:t> to look away from traditional archival materials which are the meat-and-drink of academic historians working life – and to deem them irreparably tainted by imperialism.</a:t>
            </a:r>
          </a:p>
          <a:p>
            <a:pPr marL="171429" indent="-171429">
              <a:buFont typeface="Arial" panose="020B0604020202020204" pitchFamily="34" charset="0"/>
              <a:buChar char="•"/>
            </a:pPr>
            <a:endParaRPr lang="en-GB" dirty="0"/>
          </a:p>
          <a:p>
            <a:pPr marL="171429" indent="-171429">
              <a:buFont typeface="Arial" panose="020B0604020202020204" pitchFamily="34" charset="0"/>
              <a:buChar char="•"/>
            </a:pPr>
            <a:r>
              <a:rPr lang="en-GB" dirty="0"/>
              <a:t>Actually, what </a:t>
            </a:r>
            <a:r>
              <a:rPr lang="en-GB" dirty="0" err="1"/>
              <a:t>Guha</a:t>
            </a:r>
            <a:r>
              <a:rPr lang="en-GB" dirty="0"/>
              <a:t> sought was the opposite. In ‘The Prose of Counterinsurgency’ he rather brilliantly – if not altogether successfully – tries to outline a system coding and decoding the language – the prose – of historical writing</a:t>
            </a:r>
          </a:p>
          <a:p>
            <a:r>
              <a:rPr lang="en-GB" dirty="0"/>
              <a:t> </a:t>
            </a:r>
          </a:p>
          <a:p>
            <a:pPr marL="171429" indent="-171429">
              <a:buFont typeface="Arial" panose="020B0604020202020204" pitchFamily="34" charset="0"/>
              <a:buChar char="•"/>
            </a:pPr>
            <a:r>
              <a:rPr lang="en-GB" dirty="0"/>
              <a:t>The logic for </a:t>
            </a:r>
            <a:r>
              <a:rPr lang="en-GB" dirty="0" err="1"/>
              <a:t>Guha</a:t>
            </a:r>
            <a:r>
              <a:rPr lang="en-GB" dirty="0"/>
              <a:t> is that if we know how and why history writing has been written in a particular way then we have the potential for mounting correctives to the existing historical canon</a:t>
            </a:r>
          </a:p>
          <a:p>
            <a:r>
              <a:rPr lang="en-GB" dirty="0"/>
              <a:t> </a:t>
            </a:r>
          </a:p>
          <a:p>
            <a:pPr marL="171429" indent="-171429">
              <a:buFont typeface="Arial" panose="020B0604020202020204" pitchFamily="34" charset="0"/>
              <a:buChar char="•"/>
            </a:pPr>
            <a:r>
              <a:rPr lang="en-GB" dirty="0"/>
              <a:t>Moreover, he thinks this is possible without doing away with accepted methods of historical enquiry practiced in western institutions</a:t>
            </a:r>
          </a:p>
          <a:p>
            <a:r>
              <a:rPr lang="en-GB" dirty="0"/>
              <a:t> </a:t>
            </a:r>
          </a:p>
          <a:p>
            <a:pPr marL="171429" indent="-171429">
              <a:buFont typeface="Arial" panose="020B0604020202020204" pitchFamily="34" charset="0"/>
              <a:buChar char="•"/>
            </a:pPr>
            <a:r>
              <a:rPr lang="en-GB" dirty="0" err="1"/>
              <a:t>Guha</a:t>
            </a:r>
            <a:r>
              <a:rPr lang="en-GB" dirty="0"/>
              <a:t> implies that language of counterinsurgency can be read contrary to original authorial intention – read counterintuitively if you will – to rediscover the agency of those peoples whose actions were attempted to be nullified by colonial archivists and historians</a:t>
            </a:r>
          </a:p>
          <a:p>
            <a:r>
              <a:rPr lang="en-GB" dirty="0"/>
              <a:t> </a:t>
            </a:r>
          </a:p>
          <a:p>
            <a:pPr marL="171429" indent="-171429">
              <a:buFont typeface="Arial" panose="020B0604020202020204" pitchFamily="34" charset="0"/>
              <a:buChar char="•"/>
            </a:pPr>
            <a:r>
              <a:rPr lang="en-GB" dirty="0"/>
              <a:t>Subaltern Studies in this sense endeavour to read the archival record and existing historiography ‘against the grain,’ searching for subtext and for instances and traces where the ‘voice’ of colonised peoples – and the lowest ranks of society more generally – are recoverable and heard anew.</a:t>
            </a:r>
          </a:p>
          <a:p>
            <a:pPr marL="171429" indent="-171429">
              <a:buFont typeface="Arial" panose="020B0604020202020204" pitchFamily="34" charset="0"/>
              <a:buChar char="•"/>
            </a:pPr>
            <a:endParaRPr lang="en-GB" dirty="0"/>
          </a:p>
          <a:p>
            <a:pPr marL="171429" indent="-171429">
              <a:buFont typeface="Arial" panose="020B0604020202020204" pitchFamily="34" charset="0"/>
              <a:buChar char="•"/>
            </a:pPr>
            <a:r>
              <a:rPr lang="en-GB" dirty="0"/>
              <a:t>To close these lectures, I want to finish by dwelling on how postcolonial theories such  as those of </a:t>
            </a:r>
            <a:r>
              <a:rPr lang="en-GB" dirty="0" err="1"/>
              <a:t>Guha</a:t>
            </a:r>
            <a:r>
              <a:rPr lang="en-GB" dirty="0"/>
              <a:t> are </a:t>
            </a:r>
            <a:r>
              <a:rPr lang="en-GB" dirty="0" err="1"/>
              <a:t>applicabel</a:t>
            </a:r>
            <a:r>
              <a:rPr lang="en-GB" dirty="0"/>
              <a:t> to one of the key case studies of this module: the Haitian Revolution.</a:t>
            </a:r>
          </a:p>
        </p:txBody>
      </p:sp>
      <p:sp>
        <p:nvSpPr>
          <p:cNvPr id="4" name="Slide Number Placeholder 3"/>
          <p:cNvSpPr>
            <a:spLocks noGrp="1"/>
          </p:cNvSpPr>
          <p:nvPr>
            <p:ph type="sldNum" sz="quarter" idx="10"/>
          </p:nvPr>
        </p:nvSpPr>
        <p:spPr/>
        <p:txBody>
          <a:bodyPr/>
          <a:lstStyle/>
          <a:p>
            <a:pPr defTabSz="914289">
              <a:defRPr/>
            </a:pPr>
            <a:fld id="{0B8F1023-3D7F-4B2C-AFA1-4BEC0D3B321B}" type="slidenum">
              <a:rPr lang="en-GB">
                <a:solidFill>
                  <a:prstClr val="black"/>
                </a:solidFill>
                <a:latin typeface="Calibri" panose="020F0502020204030204"/>
              </a:rPr>
              <a:pPr defTabSz="914289">
                <a:defRPr/>
              </a:pPr>
              <a:t>55</a:t>
            </a:fld>
            <a:endParaRPr lang="en-GB">
              <a:solidFill>
                <a:prstClr val="black"/>
              </a:solidFill>
              <a:latin typeface="Calibri" panose="020F0502020204030204"/>
            </a:endParaRPr>
          </a:p>
        </p:txBody>
      </p:sp>
    </p:spTree>
    <p:extLst>
      <p:ext uri="{BB962C8B-B14F-4D97-AF65-F5344CB8AC3E}">
        <p14:creationId xmlns:p14="http://schemas.microsoft.com/office/powerpoint/2010/main" val="94681586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1B8D99-EAA0-4876-9F82-05228743F8E9}" type="slidenum">
              <a:rPr lang="en-GB" smtClean="0"/>
              <a:t>56</a:t>
            </a:fld>
            <a:endParaRPr lang="en-GB"/>
          </a:p>
        </p:txBody>
      </p:sp>
    </p:spTree>
    <p:extLst>
      <p:ext uri="{BB962C8B-B14F-4D97-AF65-F5344CB8AC3E}">
        <p14:creationId xmlns:p14="http://schemas.microsoft.com/office/powerpoint/2010/main" val="321030051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Other Subaltern Studies scholars sought to intervene in this history</a:t>
            </a:r>
          </a:p>
          <a:p>
            <a:endParaRPr lang="en-US" dirty="0"/>
          </a:p>
          <a:p>
            <a:r>
              <a:rPr lang="en-US" i="1" dirty="0" err="1"/>
              <a:t>Provincialise</a:t>
            </a:r>
            <a:r>
              <a:rPr lang="en-US" i="1" dirty="0"/>
              <a:t>?</a:t>
            </a:r>
          </a:p>
          <a:p>
            <a:endParaRPr lang="en-US" i="1" dirty="0"/>
          </a:p>
          <a:p>
            <a:r>
              <a:rPr lang="en-US" i="0" dirty="0"/>
              <a:t>To look at Europe through South Asian eyes; to make strange again; to put Europe on fringes BUT</a:t>
            </a:r>
          </a:p>
          <a:p>
            <a:endParaRPr lang="en-US" i="0" dirty="0"/>
          </a:p>
          <a:p>
            <a:r>
              <a:rPr lang="en-US" i="0" dirty="0"/>
              <a:t>Not a wholesale rejection of European learning </a:t>
            </a:r>
          </a:p>
          <a:p>
            <a:endParaRPr lang="en-US" i="0" dirty="0"/>
          </a:p>
          <a:p>
            <a:r>
              <a:rPr lang="en-US" dirty="0"/>
              <a:t>, provincializing Europe is not a project of rejecting or discarding European thought</a:t>
            </a:r>
          </a:p>
          <a:p>
            <a:endParaRPr lang="en-US" i="0" dirty="0"/>
          </a:p>
          <a:p>
            <a:r>
              <a:rPr lang="en-US" i="0" dirty="0"/>
              <a:t>“</a:t>
            </a:r>
            <a:r>
              <a:rPr lang="en-US" dirty="0"/>
              <a:t>provincializing Europe becomes the task of exploring how this thought—which is now everybody’s heritage and which affect us all— may be renewed from and for the margins.”</a:t>
            </a:r>
          </a:p>
          <a:p>
            <a:endParaRPr lang="en-US" i="0" dirty="0"/>
          </a:p>
          <a:p>
            <a:r>
              <a:rPr lang="en-US" i="0" dirty="0"/>
              <a:t>In this sense, </a:t>
            </a:r>
            <a:r>
              <a:rPr lang="en-US" i="0" dirty="0" err="1"/>
              <a:t>Charkbarty</a:t>
            </a:r>
            <a:r>
              <a:rPr lang="en-US" i="0" dirty="0"/>
              <a:t> resolves to work within the cad</a:t>
            </a:r>
          </a:p>
          <a:p>
            <a:endParaRPr lang="en-US" i="0" dirty="0"/>
          </a:p>
        </p:txBody>
      </p:sp>
      <p:sp>
        <p:nvSpPr>
          <p:cNvPr id="4" name="Slide Number Placeholder 3"/>
          <p:cNvSpPr>
            <a:spLocks noGrp="1"/>
          </p:cNvSpPr>
          <p:nvPr>
            <p:ph type="sldNum" sz="quarter" idx="5"/>
          </p:nvPr>
        </p:nvSpPr>
        <p:spPr/>
        <p:txBody>
          <a:bodyPr/>
          <a:lstStyle/>
          <a:p>
            <a:fld id="{651B8D99-EAA0-4876-9F82-05228743F8E9}" type="slidenum">
              <a:rPr lang="en-GB" smtClean="0"/>
              <a:t>57</a:t>
            </a:fld>
            <a:endParaRPr lang="en-GB"/>
          </a:p>
        </p:txBody>
      </p:sp>
    </p:spTree>
    <p:extLst>
      <p:ext uri="{BB962C8B-B14F-4D97-AF65-F5344CB8AC3E}">
        <p14:creationId xmlns:p14="http://schemas.microsoft.com/office/powerpoint/2010/main" val="396471866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Other Subaltern Studies scholars sought to intervene in this history</a:t>
            </a:r>
          </a:p>
          <a:p>
            <a:endParaRPr lang="en-US" dirty="0"/>
          </a:p>
          <a:p>
            <a:r>
              <a:rPr lang="en-US" i="1" dirty="0" err="1"/>
              <a:t>Provincialise</a:t>
            </a:r>
            <a:r>
              <a:rPr lang="en-US" i="1" dirty="0"/>
              <a:t>?</a:t>
            </a:r>
          </a:p>
          <a:p>
            <a:endParaRPr lang="en-US" i="1" dirty="0"/>
          </a:p>
          <a:p>
            <a:r>
              <a:rPr lang="en-US" i="0" dirty="0"/>
              <a:t>To look at Europe through South Asian eyes; to make strange again; to put Europe on fringes BUT</a:t>
            </a:r>
          </a:p>
          <a:p>
            <a:endParaRPr lang="en-US" i="0" dirty="0"/>
          </a:p>
          <a:p>
            <a:r>
              <a:rPr lang="en-US" i="0" dirty="0"/>
              <a:t>Not a wholesale rejection of European learning </a:t>
            </a:r>
          </a:p>
          <a:p>
            <a:endParaRPr lang="en-US" i="0" dirty="0"/>
          </a:p>
          <a:p>
            <a:r>
              <a:rPr lang="en-US" dirty="0"/>
              <a:t>, provincializing Europe is not a project of rejecting or discarding European thought</a:t>
            </a:r>
          </a:p>
          <a:p>
            <a:endParaRPr lang="en-US" i="0" dirty="0"/>
          </a:p>
          <a:p>
            <a:r>
              <a:rPr lang="en-US" i="0" dirty="0"/>
              <a:t>“</a:t>
            </a:r>
            <a:r>
              <a:rPr lang="en-US" dirty="0"/>
              <a:t>provincializing Europe becomes the task of exploring how this thought—which is now everybody’s heritage and which affect us all— may be renewed from and for the margins.”</a:t>
            </a:r>
          </a:p>
          <a:p>
            <a:endParaRPr lang="en-US" i="0" dirty="0"/>
          </a:p>
          <a:p>
            <a:r>
              <a:rPr lang="en-US" i="0" dirty="0"/>
              <a:t>In this sense, </a:t>
            </a:r>
            <a:r>
              <a:rPr lang="en-US" i="0" dirty="0" err="1"/>
              <a:t>Charkbarty</a:t>
            </a:r>
            <a:r>
              <a:rPr lang="en-US" i="0" dirty="0"/>
              <a:t> resolves to work within the cad</a:t>
            </a:r>
          </a:p>
          <a:p>
            <a:endParaRPr lang="en-US" i="0" dirty="0"/>
          </a:p>
        </p:txBody>
      </p:sp>
      <p:sp>
        <p:nvSpPr>
          <p:cNvPr id="4" name="Slide Number Placeholder 3"/>
          <p:cNvSpPr>
            <a:spLocks noGrp="1"/>
          </p:cNvSpPr>
          <p:nvPr>
            <p:ph type="sldNum" sz="quarter" idx="5"/>
          </p:nvPr>
        </p:nvSpPr>
        <p:spPr/>
        <p:txBody>
          <a:bodyPr/>
          <a:lstStyle/>
          <a:p>
            <a:fld id="{651B8D99-EAA0-4876-9F82-05228743F8E9}" type="slidenum">
              <a:rPr lang="en-GB" smtClean="0"/>
              <a:t>58</a:t>
            </a:fld>
            <a:endParaRPr lang="en-GB"/>
          </a:p>
        </p:txBody>
      </p:sp>
    </p:spTree>
    <p:extLst>
      <p:ext uri="{BB962C8B-B14F-4D97-AF65-F5344CB8AC3E}">
        <p14:creationId xmlns:p14="http://schemas.microsoft.com/office/powerpoint/2010/main" val="409138786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Other Subaltern Studies scholars sought to intervene in this history</a:t>
            </a:r>
          </a:p>
          <a:p>
            <a:endParaRPr lang="en-US" dirty="0"/>
          </a:p>
          <a:p>
            <a:r>
              <a:rPr lang="en-US" i="1" dirty="0" err="1"/>
              <a:t>Provincialise</a:t>
            </a:r>
            <a:r>
              <a:rPr lang="en-US" i="1" dirty="0"/>
              <a:t>?</a:t>
            </a:r>
          </a:p>
          <a:p>
            <a:endParaRPr lang="en-US" i="1" dirty="0"/>
          </a:p>
          <a:p>
            <a:r>
              <a:rPr lang="en-US" i="0" dirty="0"/>
              <a:t>To look at Europe through South Asian eyes; to make strange again; to put Europe on fringes BUT</a:t>
            </a:r>
          </a:p>
          <a:p>
            <a:endParaRPr lang="en-US" i="0" dirty="0"/>
          </a:p>
          <a:p>
            <a:r>
              <a:rPr lang="en-US" i="0" dirty="0"/>
              <a:t>Not a wholesale rejection of European learning </a:t>
            </a:r>
          </a:p>
          <a:p>
            <a:endParaRPr lang="en-US" i="0" dirty="0"/>
          </a:p>
          <a:p>
            <a:r>
              <a:rPr lang="en-US" dirty="0"/>
              <a:t>, provincializing Europe is not a project of rejecting or discarding European thought</a:t>
            </a:r>
          </a:p>
          <a:p>
            <a:endParaRPr lang="en-US" i="0" dirty="0"/>
          </a:p>
          <a:p>
            <a:r>
              <a:rPr lang="en-US" i="0" dirty="0"/>
              <a:t>“</a:t>
            </a:r>
            <a:r>
              <a:rPr lang="en-US" dirty="0"/>
              <a:t>provincializing Europe becomes the task of exploring how this thought—which is now everybody’s heritage and which affect us all— may be renewed from and for the margins.”</a:t>
            </a:r>
          </a:p>
          <a:p>
            <a:endParaRPr lang="en-US" i="0" dirty="0"/>
          </a:p>
          <a:p>
            <a:r>
              <a:rPr lang="en-US" i="0" dirty="0"/>
              <a:t>In this sense, </a:t>
            </a:r>
            <a:r>
              <a:rPr lang="en-US" i="0" dirty="0" err="1"/>
              <a:t>Charkbarty</a:t>
            </a:r>
            <a:r>
              <a:rPr lang="en-US" i="0" dirty="0"/>
              <a:t> resolves to work within the cad</a:t>
            </a:r>
          </a:p>
          <a:p>
            <a:endParaRPr lang="en-US" i="0" dirty="0"/>
          </a:p>
        </p:txBody>
      </p:sp>
      <p:sp>
        <p:nvSpPr>
          <p:cNvPr id="4" name="Slide Number Placeholder 3"/>
          <p:cNvSpPr>
            <a:spLocks noGrp="1"/>
          </p:cNvSpPr>
          <p:nvPr>
            <p:ph type="sldNum" sz="quarter" idx="5"/>
          </p:nvPr>
        </p:nvSpPr>
        <p:spPr/>
        <p:txBody>
          <a:bodyPr/>
          <a:lstStyle/>
          <a:p>
            <a:fld id="{651B8D99-EAA0-4876-9F82-05228743F8E9}" type="slidenum">
              <a:rPr lang="en-GB" smtClean="0"/>
              <a:t>59</a:t>
            </a:fld>
            <a:endParaRPr lang="en-GB"/>
          </a:p>
        </p:txBody>
      </p:sp>
    </p:spTree>
    <p:extLst>
      <p:ext uri="{BB962C8B-B14F-4D97-AF65-F5344CB8AC3E}">
        <p14:creationId xmlns:p14="http://schemas.microsoft.com/office/powerpoint/2010/main" val="117107011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4289">
              <a:defRPr/>
            </a:pPr>
            <a:fld id="{3B48E429-67FD-415F-ABD8-AD4ADA09E34C}" type="slidenum">
              <a:rPr lang="en-GB">
                <a:solidFill>
                  <a:prstClr val="black"/>
                </a:solidFill>
                <a:latin typeface="Calibri"/>
              </a:rPr>
              <a:pPr defTabSz="914289">
                <a:defRPr/>
              </a:pPr>
              <a:t>60</a:t>
            </a:fld>
            <a:endParaRPr lang="en-GB" dirty="0">
              <a:solidFill>
                <a:prstClr val="black"/>
              </a:solidFill>
              <a:latin typeface="Calibri"/>
            </a:endParaRPr>
          </a:p>
        </p:txBody>
      </p:sp>
    </p:spTree>
    <p:extLst>
      <p:ext uri="{BB962C8B-B14F-4D97-AF65-F5344CB8AC3E}">
        <p14:creationId xmlns:p14="http://schemas.microsoft.com/office/powerpoint/2010/main" val="258516805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4289">
              <a:defRPr/>
            </a:pPr>
            <a:fld id="{3B48E429-67FD-415F-ABD8-AD4ADA09E34C}" type="slidenum">
              <a:rPr lang="en-GB">
                <a:solidFill>
                  <a:prstClr val="black"/>
                </a:solidFill>
                <a:latin typeface="Calibri"/>
              </a:rPr>
              <a:pPr defTabSz="914289">
                <a:defRPr/>
              </a:pPr>
              <a:t>61</a:t>
            </a:fld>
            <a:endParaRPr lang="en-GB" dirty="0">
              <a:solidFill>
                <a:prstClr val="black"/>
              </a:solidFill>
              <a:latin typeface="Calibri"/>
            </a:endParaRPr>
          </a:p>
        </p:txBody>
      </p:sp>
    </p:spTree>
    <p:extLst>
      <p:ext uri="{BB962C8B-B14F-4D97-AF65-F5344CB8AC3E}">
        <p14:creationId xmlns:p14="http://schemas.microsoft.com/office/powerpoint/2010/main" val="23945958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4289">
              <a:defRPr/>
            </a:pPr>
            <a:fld id="{3B48E429-67FD-415F-ABD8-AD4ADA09E34C}" type="slidenum">
              <a:rPr lang="en-GB">
                <a:solidFill>
                  <a:prstClr val="black"/>
                </a:solidFill>
                <a:latin typeface="Calibri"/>
              </a:rPr>
              <a:pPr defTabSz="914289">
                <a:defRPr/>
              </a:pPr>
              <a:t>62</a:t>
            </a:fld>
            <a:endParaRPr lang="en-GB" dirty="0">
              <a:solidFill>
                <a:prstClr val="black"/>
              </a:solidFill>
              <a:latin typeface="Calibri"/>
            </a:endParaRPr>
          </a:p>
        </p:txBody>
      </p:sp>
    </p:spTree>
    <p:extLst>
      <p:ext uri="{BB962C8B-B14F-4D97-AF65-F5344CB8AC3E}">
        <p14:creationId xmlns:p14="http://schemas.microsoft.com/office/powerpoint/2010/main" val="280427933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4289">
              <a:defRPr/>
            </a:pPr>
            <a:fld id="{3B48E429-67FD-415F-ABD8-AD4ADA09E34C}" type="slidenum">
              <a:rPr lang="en-GB">
                <a:solidFill>
                  <a:prstClr val="black"/>
                </a:solidFill>
                <a:latin typeface="Calibri"/>
              </a:rPr>
              <a:pPr defTabSz="914289">
                <a:defRPr/>
              </a:pPr>
              <a:t>63</a:t>
            </a:fld>
            <a:endParaRPr lang="en-GB" dirty="0">
              <a:solidFill>
                <a:prstClr val="black"/>
              </a:solidFill>
              <a:latin typeface="Calibri"/>
            </a:endParaRPr>
          </a:p>
        </p:txBody>
      </p:sp>
    </p:spTree>
    <p:extLst>
      <p:ext uri="{BB962C8B-B14F-4D97-AF65-F5344CB8AC3E}">
        <p14:creationId xmlns:p14="http://schemas.microsoft.com/office/powerpoint/2010/main" val="1259687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31/01/2022</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063556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31/01/2022</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621117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31/01/2022</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437312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31/01/2022</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999579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B04136-AB0E-4907-8461-D2C6D6811E28}" type="datetimeFigureOut">
              <a:rPr lang="en-GB" smtClean="0">
                <a:solidFill>
                  <a:prstClr val="white">
                    <a:tint val="75000"/>
                  </a:prstClr>
                </a:solidFill>
              </a:rPr>
              <a:pPr/>
              <a:t>31/01/2022</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788936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B04136-AB0E-4907-8461-D2C6D6811E28}" type="datetimeFigureOut">
              <a:rPr lang="en-GB" smtClean="0">
                <a:solidFill>
                  <a:prstClr val="white">
                    <a:tint val="75000"/>
                  </a:prstClr>
                </a:solidFill>
              </a:rPr>
              <a:pPr/>
              <a:t>31/01/2022</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575630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B04136-AB0E-4907-8461-D2C6D6811E28}" type="datetimeFigureOut">
              <a:rPr lang="en-GB" smtClean="0">
                <a:solidFill>
                  <a:prstClr val="white">
                    <a:tint val="75000"/>
                  </a:prstClr>
                </a:solidFill>
              </a:rPr>
              <a:pPr/>
              <a:t>31/01/2022</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028265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31/01/2022</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681336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31/01/2022</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876209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31/01/2022</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621579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31/01/2022</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82115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B04136-AB0E-4907-8461-D2C6D6811E28}" type="datetimeFigureOut">
              <a:rPr lang="en-GB" smtClean="0">
                <a:solidFill>
                  <a:prstClr val="white">
                    <a:tint val="75000"/>
                  </a:prstClr>
                </a:solidFill>
              </a:rPr>
              <a:pPr/>
              <a:t>31/01/2022</a:t>
            </a:fld>
            <a:endParaRPr lang="en-GB">
              <a:solidFill>
                <a:prstClr val="white">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09200660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3.jpg"/><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22.xml.rels><?xml version="1.0" encoding="UTF-8" standalone="yes"?>
<Relationships xmlns="http://schemas.openxmlformats.org/package/2006/relationships"><Relationship Id="rId3" Type="http://schemas.openxmlformats.org/officeDocument/2006/relationships/hyperlink" Target="https://www.soas.ac.uk/about/"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video" Target="https://www.youtube.com/embed/c9M7bbsI9co?start=5&amp;feature=oembed" TargetMode="External"/><Relationship Id="rId4" Type="http://schemas.openxmlformats.org/officeDocument/2006/relationships/image" Target="../media/image43.jpeg"/></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31.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 Id="rId9" Type="http://schemas.openxmlformats.org/officeDocument/2006/relationships/image" Target="../media/image52.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image" Target="../media/image39.png"/><Relationship Id="rId4" Type="http://schemas.openxmlformats.org/officeDocument/2006/relationships/image" Target="../media/image28.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 Id="rId9" Type="http://schemas.openxmlformats.org/officeDocument/2006/relationships/image" Target="../media/image52.png"/></Relationships>
</file>

<file path=ppt/slides/_rels/slide37.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3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4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4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2.xml"/><Relationship Id="rId1" Type="http://schemas.openxmlformats.org/officeDocument/2006/relationships/video" Target="https://www.youtube.com/embed/qIpCBV8zFZI?start=807&amp;feature=oembed" TargetMode="External"/><Relationship Id="rId4" Type="http://schemas.openxmlformats.org/officeDocument/2006/relationships/image" Target="../media/image59.jpe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51.xml"/><Relationship Id="rId1" Type="http://schemas.openxmlformats.org/officeDocument/2006/relationships/slideLayout" Target="../slideLayouts/slideLayout7.xml"/><Relationship Id="rId4" Type="http://schemas.openxmlformats.org/officeDocument/2006/relationships/image" Target="../media/image62.jpeg"/></Relationships>
</file>

<file path=ppt/slides/_rels/slide5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4.xml"/><Relationship Id="rId1" Type="http://schemas.openxmlformats.org/officeDocument/2006/relationships/slideLayout" Target="../slideLayouts/slideLayout2.xml"/><Relationship Id="rId4" Type="http://schemas.openxmlformats.org/officeDocument/2006/relationships/image" Target="../media/image65.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57.xml"/><Relationship Id="rId1" Type="http://schemas.openxmlformats.org/officeDocument/2006/relationships/slideLayout" Target="../slideLayouts/slideLayout7.xml"/><Relationship Id="rId4" Type="http://schemas.openxmlformats.org/officeDocument/2006/relationships/image" Target="../media/image67.png"/></Relationships>
</file>

<file path=ppt/slides/_rels/slide5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85850" y="0"/>
            <a:ext cx="9378950" cy="7124700"/>
          </a:xfrm>
          <a:noFill/>
        </p:spPr>
        <p:txBody>
          <a:bodyPr>
            <a:normAutofit/>
          </a:bodyPr>
          <a:lstStyle/>
          <a:p>
            <a:r>
              <a:rPr lang="en-GB" sz="4000" dirty="0">
                <a:solidFill>
                  <a:srgbClr val="002060"/>
                </a:solidFill>
                <a:latin typeface="Elephant" panose="02020904090505020303" pitchFamily="18" charset="0"/>
              </a:rPr>
              <a:t>SUBALTERN STUDIES AND POSTCOLONIAL HISTORIES</a:t>
            </a:r>
            <a:br>
              <a:rPr lang="en-GB" sz="4000" dirty="0">
                <a:solidFill>
                  <a:srgbClr val="002060"/>
                </a:solidFill>
                <a:highlight>
                  <a:srgbClr val="800080"/>
                </a:highlight>
              </a:rPr>
            </a:br>
            <a:endParaRPr lang="en-GB" sz="4000" dirty="0">
              <a:solidFill>
                <a:srgbClr val="002060"/>
              </a:solidFill>
              <a:highlight>
                <a:srgbClr val="800080"/>
              </a:highlight>
            </a:endParaRPr>
          </a:p>
        </p:txBody>
      </p:sp>
    </p:spTree>
    <p:extLst>
      <p:ext uri="{BB962C8B-B14F-4D97-AF65-F5344CB8AC3E}">
        <p14:creationId xmlns:p14="http://schemas.microsoft.com/office/powerpoint/2010/main" val="2228105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BF430-66FD-4183-8B9D-7EA85A0F828A}"/>
              </a:ext>
            </a:extLst>
          </p:cNvPr>
          <p:cNvSpPr>
            <a:spLocks noGrp="1"/>
          </p:cNvSpPr>
          <p:nvPr>
            <p:ph type="title"/>
          </p:nvPr>
        </p:nvSpPr>
        <p:spPr>
          <a:xfrm>
            <a:off x="609600" y="359480"/>
            <a:ext cx="10972800" cy="1143000"/>
          </a:xfrm>
        </p:spPr>
        <p:txBody>
          <a:bodyPr/>
          <a:lstStyle/>
          <a:p>
            <a:r>
              <a:rPr lang="en-US" dirty="0">
                <a:solidFill>
                  <a:srgbClr val="002060"/>
                </a:solidFill>
              </a:rPr>
              <a:t>Overview</a:t>
            </a:r>
            <a:endParaRPr lang="en-GB" dirty="0">
              <a:solidFill>
                <a:srgbClr val="002060"/>
              </a:solidFill>
            </a:endParaRPr>
          </a:p>
        </p:txBody>
      </p:sp>
      <p:sp>
        <p:nvSpPr>
          <p:cNvPr id="3" name="Content Placeholder 2">
            <a:extLst>
              <a:ext uri="{FF2B5EF4-FFF2-40B4-BE49-F238E27FC236}">
                <a16:creationId xmlns:a16="http://schemas.microsoft.com/office/drawing/2014/main" id="{57D3F201-224D-45EE-9FDC-1797F193E088}"/>
              </a:ext>
            </a:extLst>
          </p:cNvPr>
          <p:cNvSpPr>
            <a:spLocks noGrp="1"/>
          </p:cNvSpPr>
          <p:nvPr>
            <p:ph idx="1"/>
          </p:nvPr>
        </p:nvSpPr>
        <p:spPr/>
        <p:txBody>
          <a:bodyPr>
            <a:normAutofit fontScale="92500" lnSpcReduction="20000"/>
          </a:bodyPr>
          <a:lstStyle/>
          <a:p>
            <a:r>
              <a:rPr lang="en-US" dirty="0">
                <a:solidFill>
                  <a:srgbClr val="002060"/>
                </a:solidFill>
                <a:latin typeface="Elephant" panose="02020904090505020303" pitchFamily="18" charset="0"/>
              </a:rPr>
              <a:t>Part 1: Postcolonialism</a:t>
            </a:r>
          </a:p>
          <a:p>
            <a:endParaRPr lang="en-US" dirty="0">
              <a:solidFill>
                <a:srgbClr val="002060"/>
              </a:solidFill>
              <a:latin typeface="Elephant" panose="02020904090505020303" pitchFamily="18" charset="0"/>
            </a:endParaRPr>
          </a:p>
          <a:p>
            <a:r>
              <a:rPr lang="en-US" dirty="0">
                <a:solidFill>
                  <a:srgbClr val="002060"/>
                </a:solidFill>
                <a:latin typeface="Elephant" panose="02020904090505020303" pitchFamily="18" charset="0"/>
              </a:rPr>
              <a:t>Part 2: Subaltern Studies as Postcolonial History-Writing</a:t>
            </a:r>
          </a:p>
          <a:p>
            <a:endParaRPr lang="en-US" dirty="0">
              <a:solidFill>
                <a:srgbClr val="002060"/>
              </a:solidFill>
              <a:latin typeface="Elephant" panose="02020904090505020303" pitchFamily="18" charset="0"/>
            </a:endParaRPr>
          </a:p>
          <a:p>
            <a:r>
              <a:rPr lang="en-US" dirty="0">
                <a:solidFill>
                  <a:srgbClr val="002060"/>
                </a:solidFill>
                <a:latin typeface="Elephant" panose="02020904090505020303" pitchFamily="18" charset="0"/>
              </a:rPr>
              <a:t>Part 3: History and the Colonial Project</a:t>
            </a:r>
          </a:p>
          <a:p>
            <a:pPr marL="0" indent="0">
              <a:buNone/>
            </a:pPr>
            <a:endParaRPr lang="en-US" dirty="0">
              <a:solidFill>
                <a:srgbClr val="002060"/>
              </a:solidFill>
            </a:endParaRPr>
          </a:p>
          <a:p>
            <a:pPr marL="0" indent="0">
              <a:buNone/>
            </a:pPr>
            <a:r>
              <a:rPr lang="en-US" u="sng" dirty="0">
                <a:solidFill>
                  <a:srgbClr val="002060"/>
                </a:solidFill>
              </a:rPr>
              <a:t>Themes: </a:t>
            </a:r>
          </a:p>
          <a:p>
            <a:r>
              <a:rPr lang="en-US" dirty="0">
                <a:solidFill>
                  <a:srgbClr val="002060"/>
                </a:solidFill>
              </a:rPr>
              <a:t>Problems of historiographical perspective and ‘voice’</a:t>
            </a:r>
          </a:p>
          <a:p>
            <a:r>
              <a:rPr lang="en-US" dirty="0">
                <a:solidFill>
                  <a:srgbClr val="002060"/>
                </a:solidFill>
              </a:rPr>
              <a:t>Relationship of history and power structures </a:t>
            </a:r>
          </a:p>
          <a:p>
            <a:endParaRPr lang="en-GB" dirty="0">
              <a:solidFill>
                <a:srgbClr val="002060"/>
              </a:solidFill>
            </a:endParaRPr>
          </a:p>
        </p:txBody>
      </p:sp>
    </p:spTree>
    <p:extLst>
      <p:ext uri="{BB962C8B-B14F-4D97-AF65-F5344CB8AC3E}">
        <p14:creationId xmlns:p14="http://schemas.microsoft.com/office/powerpoint/2010/main" val="2091229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274638"/>
            <a:ext cx="10814304" cy="6464490"/>
          </a:xfrm>
        </p:spPr>
        <p:txBody>
          <a:bodyPr>
            <a:noAutofit/>
          </a:bodyPr>
          <a:lstStyle/>
          <a:p>
            <a:pPr marL="0" indent="0" algn="just">
              <a:buNone/>
            </a:pPr>
            <a:r>
              <a:rPr lang="en-GB" sz="2800" b="1" dirty="0">
                <a:solidFill>
                  <a:schemeClr val="bg1"/>
                </a:solidFill>
              </a:rPr>
              <a:t> </a:t>
            </a:r>
            <a:r>
              <a:rPr lang="en-GB" sz="4000" b="1" dirty="0">
                <a:solidFill>
                  <a:schemeClr val="bg1"/>
                </a:solidFill>
              </a:rPr>
              <a:t>historiography, n.</a:t>
            </a:r>
          </a:p>
          <a:p>
            <a:pPr marL="0" indent="0" algn="just">
              <a:buNone/>
            </a:pPr>
            <a:r>
              <a:rPr lang="en-GB" sz="2400" b="1" dirty="0">
                <a:solidFill>
                  <a:schemeClr val="bg1"/>
                </a:solidFill>
              </a:rPr>
              <a:t>1. The writing of history; written history.</a:t>
            </a:r>
          </a:p>
          <a:p>
            <a:pPr marL="400050" lvl="1" indent="0" algn="just">
              <a:buNone/>
            </a:pPr>
            <a:r>
              <a:rPr lang="en-GB" sz="1600" dirty="0">
                <a:solidFill>
                  <a:schemeClr val="bg1"/>
                </a:solidFill>
              </a:rPr>
              <a:t>1565   W. </a:t>
            </a:r>
            <a:r>
              <a:rPr lang="en-GB" sz="1600" dirty="0" err="1">
                <a:solidFill>
                  <a:schemeClr val="bg1"/>
                </a:solidFill>
              </a:rPr>
              <a:t>Cuningham</a:t>
            </a:r>
            <a:r>
              <a:rPr lang="en-GB" sz="1600" dirty="0">
                <a:solidFill>
                  <a:schemeClr val="bg1"/>
                </a:solidFill>
              </a:rPr>
              <a:t> in J. Hall tr. Lanfranc Most Excellent </a:t>
            </a:r>
            <a:r>
              <a:rPr lang="en-GB" sz="1600" dirty="0" err="1">
                <a:solidFill>
                  <a:schemeClr val="bg1"/>
                </a:solidFill>
              </a:rPr>
              <a:t>Woorke</a:t>
            </a:r>
            <a:r>
              <a:rPr lang="en-GB" sz="1600" dirty="0">
                <a:solidFill>
                  <a:schemeClr val="bg1"/>
                </a:solidFill>
              </a:rPr>
              <a:t> </a:t>
            </a:r>
            <a:r>
              <a:rPr lang="en-GB" sz="1600" dirty="0" err="1">
                <a:solidFill>
                  <a:schemeClr val="bg1"/>
                </a:solidFill>
              </a:rPr>
              <a:t>Chirurg</a:t>
            </a:r>
            <a:r>
              <a:rPr lang="en-GB" sz="1600" dirty="0">
                <a:solidFill>
                  <a:schemeClr val="bg1"/>
                </a:solidFill>
              </a:rPr>
              <a:t>. sig. ¶.</a:t>
            </a:r>
            <a:r>
              <a:rPr lang="en-GB" sz="1600" dirty="0" err="1">
                <a:solidFill>
                  <a:schemeClr val="bg1"/>
                </a:solidFill>
              </a:rPr>
              <a:t>iiij</a:t>
            </a:r>
            <a:r>
              <a:rPr lang="en-GB" sz="1600" dirty="0">
                <a:solidFill>
                  <a:schemeClr val="bg1"/>
                </a:solidFill>
              </a:rPr>
              <a:t>,   </a:t>
            </a:r>
            <a:r>
              <a:rPr lang="en-GB" sz="1600" dirty="0" err="1">
                <a:solidFill>
                  <a:schemeClr val="bg1"/>
                </a:solidFill>
              </a:rPr>
              <a:t>Diuinitie</a:t>
            </a:r>
            <a:r>
              <a:rPr lang="en-GB" sz="1600" dirty="0">
                <a:solidFill>
                  <a:schemeClr val="bg1"/>
                </a:solidFill>
              </a:rPr>
              <a:t>, </a:t>
            </a:r>
            <a:r>
              <a:rPr lang="en-GB" sz="1600" dirty="0" err="1">
                <a:solidFill>
                  <a:schemeClr val="bg1"/>
                </a:solidFill>
              </a:rPr>
              <a:t>phisique</a:t>
            </a:r>
            <a:r>
              <a:rPr lang="en-GB" sz="1600" dirty="0">
                <a:solidFill>
                  <a:schemeClr val="bg1"/>
                </a:solidFill>
              </a:rPr>
              <a:t> </a:t>
            </a:r>
            <a:r>
              <a:rPr lang="en-GB" sz="1600" dirty="0" err="1">
                <a:solidFill>
                  <a:schemeClr val="bg1"/>
                </a:solidFill>
              </a:rPr>
              <a:t>mathematicalles</a:t>
            </a:r>
            <a:r>
              <a:rPr lang="en-GB" sz="1600" dirty="0">
                <a:solidFill>
                  <a:schemeClr val="bg1"/>
                </a:solidFill>
              </a:rPr>
              <a:t>, </a:t>
            </a:r>
            <a:r>
              <a:rPr lang="en-GB" sz="1600" dirty="0" err="1">
                <a:solidFill>
                  <a:schemeClr val="bg1"/>
                </a:solidFill>
              </a:rPr>
              <a:t>lawe</a:t>
            </a:r>
            <a:r>
              <a:rPr lang="en-GB" sz="1600" dirty="0">
                <a:solidFill>
                  <a:schemeClr val="bg1"/>
                </a:solidFill>
              </a:rPr>
              <a:t>, </a:t>
            </a:r>
            <a:r>
              <a:rPr lang="en-GB" sz="1600" dirty="0" err="1">
                <a:solidFill>
                  <a:schemeClr val="bg1"/>
                </a:solidFill>
              </a:rPr>
              <a:t>historiographie</a:t>
            </a:r>
            <a:r>
              <a:rPr lang="en-GB" sz="1600" dirty="0">
                <a:solidFill>
                  <a:schemeClr val="bg1"/>
                </a:solidFill>
              </a:rPr>
              <a:t>, </a:t>
            </a:r>
            <a:r>
              <a:rPr lang="en-GB" sz="1600" dirty="0" err="1">
                <a:solidFill>
                  <a:schemeClr val="bg1"/>
                </a:solidFill>
              </a:rPr>
              <a:t>poetrie</a:t>
            </a:r>
            <a:r>
              <a:rPr lang="en-GB" sz="1600" dirty="0">
                <a:solidFill>
                  <a:schemeClr val="bg1"/>
                </a:solidFill>
              </a:rPr>
              <a:t> Agriculture, and other profitable studies.</a:t>
            </a:r>
          </a:p>
          <a:p>
            <a:pPr marL="400050" lvl="1" indent="0" algn="just">
              <a:buNone/>
            </a:pPr>
            <a:r>
              <a:rPr lang="en-GB" sz="1600" dirty="0">
                <a:solidFill>
                  <a:schemeClr val="bg1"/>
                </a:solidFill>
              </a:rPr>
              <a:t>1797   </a:t>
            </a:r>
            <a:r>
              <a:rPr lang="en-GB" sz="1600" i="1" dirty="0">
                <a:solidFill>
                  <a:schemeClr val="bg1"/>
                </a:solidFill>
              </a:rPr>
              <a:t>Monthly Mag. </a:t>
            </a:r>
            <a:r>
              <a:rPr lang="en-GB" sz="1600" dirty="0">
                <a:solidFill>
                  <a:schemeClr val="bg1"/>
                </a:solidFill>
              </a:rPr>
              <a:t>3 269   An important </a:t>
            </a:r>
            <a:r>
              <a:rPr lang="en-GB" sz="1600" dirty="0" err="1">
                <a:solidFill>
                  <a:schemeClr val="bg1"/>
                </a:solidFill>
              </a:rPr>
              <a:t>work..beginning</a:t>
            </a:r>
            <a:r>
              <a:rPr lang="en-GB" sz="1600" dirty="0">
                <a:solidFill>
                  <a:schemeClr val="bg1"/>
                </a:solidFill>
              </a:rPr>
              <a:t> with the historiography of the first founders of the school of Florence.</a:t>
            </a:r>
          </a:p>
          <a:p>
            <a:pPr marL="400050" lvl="1" indent="0" algn="just">
              <a:buNone/>
            </a:pPr>
            <a:r>
              <a:rPr lang="en-GB" sz="1600" dirty="0">
                <a:solidFill>
                  <a:schemeClr val="bg1"/>
                </a:solidFill>
              </a:rPr>
              <a:t>1828   </a:t>
            </a:r>
            <a:r>
              <a:rPr lang="en-GB" sz="1600" i="1" dirty="0">
                <a:solidFill>
                  <a:schemeClr val="bg1"/>
                </a:solidFill>
              </a:rPr>
              <a:t>Foreign</a:t>
            </a:r>
            <a:r>
              <a:rPr lang="en-GB" sz="1600" dirty="0">
                <a:solidFill>
                  <a:schemeClr val="bg1"/>
                </a:solidFill>
              </a:rPr>
              <a:t> Rev. 2 332   Here is historiography in its cradle, the annalistic method of marking events in one or two lines.</a:t>
            </a:r>
          </a:p>
          <a:p>
            <a:pPr marL="400050" lvl="1" indent="0" algn="just">
              <a:buNone/>
            </a:pPr>
            <a:r>
              <a:rPr lang="en-GB" sz="1600" dirty="0">
                <a:solidFill>
                  <a:schemeClr val="bg1"/>
                </a:solidFill>
              </a:rPr>
              <a:t>1996   </a:t>
            </a:r>
            <a:r>
              <a:rPr lang="en-GB" sz="1600" i="1" dirty="0">
                <a:solidFill>
                  <a:schemeClr val="bg1"/>
                </a:solidFill>
              </a:rPr>
              <a:t>Amer. Hist. Rev. </a:t>
            </a:r>
            <a:r>
              <a:rPr lang="en-GB" sz="1600" dirty="0">
                <a:solidFill>
                  <a:schemeClr val="bg1"/>
                </a:solidFill>
              </a:rPr>
              <a:t>101 828/2   No contemporary treatment exists on the </a:t>
            </a:r>
            <a:r>
              <a:rPr lang="en-GB" sz="1600" b="1" dirty="0">
                <a:solidFill>
                  <a:schemeClr val="bg1"/>
                </a:solidFill>
              </a:rPr>
              <a:t>combined corpus </a:t>
            </a:r>
            <a:r>
              <a:rPr lang="en-GB" sz="1600" dirty="0">
                <a:solidFill>
                  <a:schemeClr val="bg1"/>
                </a:solidFill>
              </a:rPr>
              <a:t>of Anglo-Norman historiography.</a:t>
            </a:r>
          </a:p>
          <a:p>
            <a:pPr marL="0" indent="0" algn="just">
              <a:buNone/>
            </a:pPr>
            <a:r>
              <a:rPr lang="en-GB" sz="2400" b="1" dirty="0">
                <a:solidFill>
                  <a:schemeClr val="bg1"/>
                </a:solidFill>
              </a:rPr>
              <a:t>2. The study of history-writing, esp. as an academic discipline.</a:t>
            </a:r>
          </a:p>
          <a:p>
            <a:pPr marL="400050" lvl="1" indent="0" algn="just">
              <a:buNone/>
            </a:pPr>
            <a:r>
              <a:rPr lang="en-GB" sz="1600" dirty="0">
                <a:solidFill>
                  <a:schemeClr val="bg1"/>
                </a:solidFill>
              </a:rPr>
              <a:t>1889   R. G. Boone </a:t>
            </a:r>
            <a:r>
              <a:rPr lang="en-GB" sz="1600" i="1" dirty="0">
                <a:solidFill>
                  <a:schemeClr val="bg1"/>
                </a:solidFill>
              </a:rPr>
              <a:t>Educ. in U.S</a:t>
            </a:r>
            <a:r>
              <a:rPr lang="en-GB" sz="1600" dirty="0">
                <a:solidFill>
                  <a:schemeClr val="bg1"/>
                </a:solidFill>
              </a:rPr>
              <a:t>. x. 183   The department .. provides lectures ...on ...modern historical </a:t>
            </a:r>
            <a:r>
              <a:rPr lang="en-GB" sz="1600" b="1" dirty="0">
                <a:solidFill>
                  <a:schemeClr val="bg1"/>
                </a:solidFill>
              </a:rPr>
              <a:t>criticism</a:t>
            </a:r>
            <a:r>
              <a:rPr lang="en-GB" sz="1600" dirty="0">
                <a:solidFill>
                  <a:schemeClr val="bg1"/>
                </a:solidFill>
              </a:rPr>
              <a:t>, historiography and modern </a:t>
            </a:r>
            <a:r>
              <a:rPr lang="en-GB" sz="1600" b="1" dirty="0">
                <a:solidFill>
                  <a:schemeClr val="bg1"/>
                </a:solidFill>
              </a:rPr>
              <a:t>methods</a:t>
            </a:r>
            <a:r>
              <a:rPr lang="en-GB" sz="1600" dirty="0">
                <a:solidFill>
                  <a:schemeClr val="bg1"/>
                </a:solidFill>
              </a:rPr>
              <a:t> of historical </a:t>
            </a:r>
            <a:r>
              <a:rPr lang="en-GB" sz="1600" b="1" dirty="0">
                <a:solidFill>
                  <a:schemeClr val="bg1"/>
                </a:solidFill>
              </a:rPr>
              <a:t>research</a:t>
            </a:r>
            <a:r>
              <a:rPr lang="en-GB" sz="1600" dirty="0">
                <a:solidFill>
                  <a:schemeClr val="bg1"/>
                </a:solidFill>
              </a:rPr>
              <a:t>.</a:t>
            </a:r>
          </a:p>
          <a:p>
            <a:pPr marL="400050" lvl="1" indent="0" algn="just">
              <a:buNone/>
            </a:pPr>
            <a:r>
              <a:rPr lang="en-GB" sz="1600" dirty="0">
                <a:solidFill>
                  <a:schemeClr val="bg1"/>
                </a:solidFill>
              </a:rPr>
              <a:t>1946   </a:t>
            </a:r>
            <a:r>
              <a:rPr lang="en-GB" sz="1600" i="1" dirty="0">
                <a:solidFill>
                  <a:schemeClr val="bg1"/>
                </a:solidFill>
              </a:rPr>
              <a:t>Mississippi Valley Hist. Rev. </a:t>
            </a:r>
            <a:r>
              <a:rPr lang="en-GB" sz="1600" dirty="0">
                <a:solidFill>
                  <a:schemeClr val="bg1"/>
                </a:solidFill>
              </a:rPr>
              <a:t>32 599   If Mr. </a:t>
            </a:r>
            <a:r>
              <a:rPr lang="en-GB" sz="1600" dirty="0" err="1">
                <a:solidFill>
                  <a:schemeClr val="bg1"/>
                </a:solidFill>
              </a:rPr>
              <a:t>Adamic</a:t>
            </a:r>
            <a:r>
              <a:rPr lang="en-GB" sz="1600" dirty="0">
                <a:solidFill>
                  <a:schemeClr val="bg1"/>
                </a:solidFill>
              </a:rPr>
              <a:t> expects ‘standard’ historians to be impressed by a catalogue of names, he is in need of a course in historiography.</a:t>
            </a:r>
          </a:p>
          <a:p>
            <a:pPr marL="400050" lvl="1" indent="0" algn="just">
              <a:buNone/>
            </a:pPr>
            <a:r>
              <a:rPr lang="en-GB" sz="1600" dirty="0">
                <a:solidFill>
                  <a:schemeClr val="bg1"/>
                </a:solidFill>
              </a:rPr>
              <a:t>2008   </a:t>
            </a:r>
            <a:r>
              <a:rPr lang="en-GB" sz="1600" i="1" dirty="0">
                <a:solidFill>
                  <a:schemeClr val="bg1"/>
                </a:solidFill>
              </a:rPr>
              <a:t>Wall St. </a:t>
            </a:r>
            <a:r>
              <a:rPr lang="en-GB" sz="1600" i="1" dirty="0" err="1">
                <a:solidFill>
                  <a:schemeClr val="bg1"/>
                </a:solidFill>
              </a:rPr>
              <a:t>Jrnl</a:t>
            </a:r>
            <a:r>
              <a:rPr lang="en-GB" sz="1600" dirty="0">
                <a:solidFill>
                  <a:schemeClr val="bg1"/>
                </a:solidFill>
              </a:rPr>
              <a:t>. 16 Jan. d10/1   The book is an example of historiography, the study of the principles and techniques of history—a discipline that is usually dryness itself.</a:t>
            </a:r>
          </a:p>
        </p:txBody>
      </p:sp>
      <p:sp>
        <p:nvSpPr>
          <p:cNvPr id="5" name="Title 4">
            <a:extLst>
              <a:ext uri="{FF2B5EF4-FFF2-40B4-BE49-F238E27FC236}">
                <a16:creationId xmlns:a16="http://schemas.microsoft.com/office/drawing/2014/main" id="{FACB816E-28B7-4F62-83EC-BA4C006D6834}"/>
              </a:ext>
            </a:extLst>
          </p:cNvPr>
          <p:cNvSpPr>
            <a:spLocks noGrp="1"/>
          </p:cNvSpPr>
          <p:nvPr>
            <p:ph type="title"/>
          </p:nvPr>
        </p:nvSpPr>
        <p:spPr/>
        <p:txBody>
          <a:bodyPr/>
          <a:lstStyle/>
          <a:p>
            <a:endParaRPr lang="en-GB" dirty="0"/>
          </a:p>
        </p:txBody>
      </p:sp>
    </p:spTree>
    <p:extLst>
      <p:ext uri="{BB962C8B-B14F-4D97-AF65-F5344CB8AC3E}">
        <p14:creationId xmlns:p14="http://schemas.microsoft.com/office/powerpoint/2010/main" val="1694899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62100" y="2463800"/>
            <a:ext cx="9144000" cy="1558028"/>
          </a:xfrm>
          <a:prstGeom prst="rect">
            <a:avLst/>
          </a:prstGeom>
          <a:noFill/>
        </p:spPr>
        <p:txBody>
          <a:bodyPr wrap="square" lIns="540000" tIns="360000" rIns="540000" bIns="360000" rtlCol="0">
            <a:spAutoFit/>
          </a:bodyPr>
          <a:lstStyle/>
          <a:p>
            <a:pPr algn="ctr"/>
            <a:r>
              <a:rPr lang="en-GB" sz="5400" b="1" dirty="0">
                <a:solidFill>
                  <a:srgbClr val="7030A0"/>
                </a:solidFill>
                <a:effectLst>
                  <a:outerShdw blurRad="38100" dist="38100" dir="2700000" algn="tl">
                    <a:srgbClr val="000000">
                      <a:alpha val="43137"/>
                    </a:srgbClr>
                  </a:outerShdw>
                </a:effectLst>
                <a:latin typeface="Calibri"/>
              </a:rPr>
              <a:t>What is </a:t>
            </a:r>
            <a:r>
              <a:rPr lang="en-GB" sz="5400" b="1" dirty="0" err="1">
                <a:solidFill>
                  <a:srgbClr val="7030A0"/>
                </a:solidFill>
                <a:effectLst>
                  <a:outerShdw blurRad="38100" dist="38100" dir="2700000" algn="tl">
                    <a:srgbClr val="000000">
                      <a:alpha val="43137"/>
                    </a:srgbClr>
                  </a:outerShdw>
                </a:effectLst>
                <a:latin typeface="Calibri"/>
              </a:rPr>
              <a:t>Postcolonialism</a:t>
            </a:r>
            <a:r>
              <a:rPr lang="en-GB" sz="5400" b="1" dirty="0">
                <a:solidFill>
                  <a:srgbClr val="7030A0"/>
                </a:solidFill>
                <a:effectLst>
                  <a:outerShdw blurRad="38100" dist="38100" dir="2700000" algn="tl">
                    <a:srgbClr val="000000">
                      <a:alpha val="43137"/>
                    </a:srgbClr>
                  </a:outerShdw>
                </a:effectLst>
                <a:latin typeface="Calibri"/>
              </a:rPr>
              <a:t>? </a:t>
            </a:r>
            <a:endParaRPr lang="en-GB" sz="2000" b="1" i="1" dirty="0">
              <a:solidFill>
                <a:srgbClr val="7030A0"/>
              </a:solidFill>
              <a:latin typeface="Calibri"/>
            </a:endParaRPr>
          </a:p>
        </p:txBody>
      </p:sp>
      <p:sp>
        <p:nvSpPr>
          <p:cNvPr id="6" name="TextBox 5">
            <a:extLst>
              <a:ext uri="{FF2B5EF4-FFF2-40B4-BE49-F238E27FC236}">
                <a16:creationId xmlns:a16="http://schemas.microsoft.com/office/drawing/2014/main" id="{DDD1AC98-64F8-482E-A37A-D098A301C900}"/>
              </a:ext>
            </a:extLst>
          </p:cNvPr>
          <p:cNvSpPr txBox="1"/>
          <p:nvPr/>
        </p:nvSpPr>
        <p:spPr>
          <a:xfrm>
            <a:off x="992172" y="833428"/>
            <a:ext cx="6094428" cy="523220"/>
          </a:xfrm>
          <a:prstGeom prst="rect">
            <a:avLst/>
          </a:prstGeom>
          <a:noFill/>
        </p:spPr>
        <p:txBody>
          <a:bodyPr wrap="square">
            <a:spAutoFit/>
          </a:bodyPr>
          <a:lstStyle/>
          <a:p>
            <a:r>
              <a:rPr lang="en-US" sz="2800" dirty="0">
                <a:solidFill>
                  <a:srgbClr val="002060"/>
                </a:solidFill>
              </a:rPr>
              <a:t>Part 1: Postcolonialism Revisited</a:t>
            </a:r>
          </a:p>
        </p:txBody>
      </p:sp>
    </p:spTree>
    <p:extLst>
      <p:ext uri="{BB962C8B-B14F-4D97-AF65-F5344CB8AC3E}">
        <p14:creationId xmlns:p14="http://schemas.microsoft.com/office/powerpoint/2010/main" val="1578650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6390120"/>
          </a:xfrm>
          <a:prstGeom prst="rect">
            <a:avLst/>
          </a:prstGeom>
          <a:noFill/>
        </p:spPr>
        <p:txBody>
          <a:bodyPr wrap="square" lIns="540000" tIns="360000" rIns="540000" bIns="360000" rtlCol="0">
            <a:spAutoFit/>
          </a:bodyPr>
          <a:lstStyle/>
          <a:p>
            <a:pPr algn="ctr"/>
            <a:r>
              <a:rPr lang="en-GB" sz="2400" b="1" dirty="0">
                <a:solidFill>
                  <a:srgbClr val="7030A0"/>
                </a:solidFill>
                <a:effectLst>
                  <a:outerShdw blurRad="38100" dist="38100" dir="2700000" algn="tl">
                    <a:srgbClr val="000000">
                      <a:alpha val="43137"/>
                    </a:srgbClr>
                  </a:outerShdw>
                </a:effectLst>
                <a:latin typeface="Calibri"/>
              </a:rPr>
              <a:t>What is </a:t>
            </a:r>
            <a:r>
              <a:rPr lang="en-GB" sz="2400" b="1" dirty="0" err="1">
                <a:solidFill>
                  <a:srgbClr val="7030A0"/>
                </a:solidFill>
                <a:effectLst>
                  <a:outerShdw blurRad="38100" dist="38100" dir="2700000" algn="tl">
                    <a:srgbClr val="000000">
                      <a:alpha val="43137"/>
                    </a:srgbClr>
                  </a:outerShdw>
                </a:effectLst>
                <a:latin typeface="Calibri"/>
              </a:rPr>
              <a:t>Postcolonialism</a:t>
            </a:r>
            <a:r>
              <a:rPr lang="en-GB" sz="2400" b="1" dirty="0">
                <a:solidFill>
                  <a:srgbClr val="7030A0"/>
                </a:solidFill>
                <a:effectLst>
                  <a:outerShdw blurRad="38100" dist="38100" dir="2700000" algn="tl">
                    <a:srgbClr val="000000">
                      <a:alpha val="43137"/>
                    </a:srgbClr>
                  </a:outerShdw>
                </a:effectLst>
                <a:latin typeface="Calibri"/>
              </a:rPr>
              <a:t>? Meanings and Implications</a:t>
            </a:r>
          </a:p>
          <a:p>
            <a:endParaRPr lang="en-GB" sz="1000" b="1" i="1" dirty="0">
              <a:solidFill>
                <a:srgbClr val="7030A0"/>
              </a:solidFill>
              <a:latin typeface="Calibri"/>
            </a:endParaRPr>
          </a:p>
          <a:p>
            <a:r>
              <a:rPr lang="en-GB" sz="3600" b="1" i="1" dirty="0">
                <a:solidFill>
                  <a:srgbClr val="7030A0"/>
                </a:solidFill>
                <a:latin typeface="Calibri"/>
              </a:rPr>
              <a:t>post-colonial, adj.</a:t>
            </a:r>
          </a:p>
          <a:p>
            <a:pPr>
              <a:spcAft>
                <a:spcPts val="1200"/>
              </a:spcAft>
            </a:pPr>
            <a:r>
              <a:rPr lang="en-GB" sz="3600" b="1" dirty="0">
                <a:solidFill>
                  <a:srgbClr val="FF0000"/>
                </a:solidFill>
                <a:latin typeface="Calibri"/>
              </a:rPr>
              <a:t>Occurring or existing after the end of colonial rule; of or relating to a former colony</a:t>
            </a:r>
            <a:r>
              <a:rPr lang="en-GB" sz="3600" b="1" dirty="0">
                <a:solidFill>
                  <a:srgbClr val="7030A0"/>
                </a:solidFill>
                <a:latin typeface="Calibri"/>
              </a:rPr>
              <a:t>. </a:t>
            </a:r>
            <a:r>
              <a:rPr lang="en-GB" sz="3600" dirty="0">
                <a:solidFill>
                  <a:srgbClr val="7030A0"/>
                </a:solidFill>
                <a:latin typeface="Calibri"/>
              </a:rPr>
              <a:t>In later use also: of or relating to the its relationship cultural condition of a former colony, esp. regarding with the former colonial power.</a:t>
            </a:r>
          </a:p>
          <a:p>
            <a:pPr lvl="1" algn="just"/>
            <a:endParaRPr lang="en-GB" sz="3600" i="1" dirty="0">
              <a:solidFill>
                <a:prstClr val="white"/>
              </a:solidFill>
              <a:latin typeface="Calibri"/>
            </a:endParaRPr>
          </a:p>
          <a:p>
            <a:pPr algn="just"/>
            <a:r>
              <a:rPr lang="en-GB" sz="3600" b="1" i="1" dirty="0">
                <a:solidFill>
                  <a:srgbClr val="7030A0"/>
                </a:solidFill>
                <a:latin typeface="Calibri"/>
              </a:rPr>
              <a:t>post-colonialism, n.</a:t>
            </a:r>
          </a:p>
          <a:p>
            <a:pPr algn="just">
              <a:spcAft>
                <a:spcPts val="1200"/>
              </a:spcAft>
            </a:pPr>
            <a:r>
              <a:rPr lang="en-GB" sz="3600" b="1" dirty="0">
                <a:solidFill>
                  <a:srgbClr val="FF0000"/>
                </a:solidFill>
                <a:latin typeface="Calibri"/>
              </a:rPr>
              <a:t>The fact or state of having formerly been a colony</a:t>
            </a:r>
            <a:r>
              <a:rPr lang="en-GB" sz="3600" dirty="0">
                <a:solidFill>
                  <a:srgbClr val="7030A0"/>
                </a:solidFill>
                <a:latin typeface="Calibri"/>
              </a:rPr>
              <a:t>;</a:t>
            </a:r>
            <a:r>
              <a:rPr lang="en-GB" sz="3600" b="1" dirty="0">
                <a:solidFill>
                  <a:srgbClr val="7030A0"/>
                </a:solidFill>
                <a:latin typeface="Calibri"/>
              </a:rPr>
              <a:t> </a:t>
            </a:r>
            <a:r>
              <a:rPr lang="en-GB" sz="3600" dirty="0">
                <a:solidFill>
                  <a:srgbClr val="7030A0"/>
                </a:solidFill>
                <a:latin typeface="Calibri"/>
              </a:rPr>
              <a:t>the cultural condition of (a) post-colonial society.</a:t>
            </a:r>
          </a:p>
        </p:txBody>
      </p:sp>
    </p:spTree>
    <p:extLst>
      <p:ext uri="{BB962C8B-B14F-4D97-AF65-F5344CB8AC3E}">
        <p14:creationId xmlns:p14="http://schemas.microsoft.com/office/powerpoint/2010/main" val="1145055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 name="Picture 10" descr="File:Flag-map of the world.sv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59537"/>
            <a:ext cx="11996926" cy="599846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3048000" y="5607749"/>
            <a:ext cx="9144000" cy="640515"/>
          </a:xfrm>
          <a:prstGeom prst="rect">
            <a:avLst/>
          </a:prstGeom>
          <a:noFill/>
        </p:spPr>
        <p:txBody>
          <a:bodyPr wrap="square" lIns="180000" tIns="180000" rIns="180000" bIns="180000" rtlCol="0">
            <a:spAutoFit/>
          </a:bodyPr>
          <a:lstStyle/>
          <a:p>
            <a:pPr algn="ctr"/>
            <a:r>
              <a:rPr lang="en-GB" b="1" dirty="0">
                <a:solidFill>
                  <a:srgbClr val="002060"/>
                </a:solidFill>
                <a:latin typeface="Calibri"/>
              </a:rPr>
              <a:t>Map of World, 2015</a:t>
            </a:r>
            <a:endParaRPr lang="en-GB" sz="1700" dirty="0">
              <a:solidFill>
                <a:srgbClr val="002060"/>
              </a:solidFill>
              <a:latin typeface="Calibri"/>
            </a:endParaRPr>
          </a:p>
        </p:txBody>
      </p:sp>
      <p:sp>
        <p:nvSpPr>
          <p:cNvPr id="11" name="TextBox 10"/>
          <p:cNvSpPr txBox="1"/>
          <p:nvPr/>
        </p:nvSpPr>
        <p:spPr>
          <a:xfrm>
            <a:off x="1524000" y="-13893"/>
            <a:ext cx="9144000" cy="1250251"/>
          </a:xfrm>
          <a:prstGeom prst="rect">
            <a:avLst/>
          </a:prstGeom>
          <a:noFill/>
        </p:spPr>
        <p:txBody>
          <a:bodyPr wrap="square" lIns="540000" tIns="360000" rIns="540000" bIns="360000" rtlCol="0">
            <a:spAutoFit/>
          </a:bodyPr>
          <a:lstStyle/>
          <a:p>
            <a:pPr algn="ctr"/>
            <a:r>
              <a:rPr lang="en-GB" sz="2400" b="1" dirty="0">
                <a:solidFill>
                  <a:srgbClr val="7030A0"/>
                </a:solidFill>
                <a:effectLst>
                  <a:outerShdw blurRad="38100" dist="38100" dir="2700000" algn="tl">
                    <a:srgbClr val="000000">
                      <a:alpha val="43137"/>
                    </a:srgbClr>
                  </a:outerShdw>
                </a:effectLst>
                <a:latin typeface="Calibri"/>
              </a:rPr>
              <a:t>What is </a:t>
            </a:r>
            <a:r>
              <a:rPr lang="en-GB" sz="2400" b="1" dirty="0" err="1">
                <a:solidFill>
                  <a:srgbClr val="7030A0"/>
                </a:solidFill>
                <a:effectLst>
                  <a:outerShdw blurRad="38100" dist="38100" dir="2700000" algn="tl">
                    <a:srgbClr val="000000">
                      <a:alpha val="43137"/>
                    </a:srgbClr>
                  </a:outerShdw>
                </a:effectLst>
                <a:latin typeface="Calibri"/>
              </a:rPr>
              <a:t>Postcolonialism</a:t>
            </a:r>
            <a:r>
              <a:rPr lang="en-GB" sz="2400" b="1" dirty="0">
                <a:solidFill>
                  <a:srgbClr val="7030A0"/>
                </a:solidFill>
                <a:effectLst>
                  <a:outerShdw blurRad="38100" dist="38100" dir="2700000" algn="tl">
                    <a:srgbClr val="000000">
                      <a:alpha val="43137"/>
                    </a:srgbClr>
                  </a:outerShdw>
                </a:effectLst>
                <a:latin typeface="Calibri"/>
              </a:rPr>
              <a:t>? Meanings and Implications</a:t>
            </a:r>
          </a:p>
          <a:p>
            <a:endParaRPr lang="en-GB" sz="1000" b="1" i="1" dirty="0">
              <a:solidFill>
                <a:srgbClr val="7030A0"/>
              </a:solidFill>
              <a:latin typeface="Calibri"/>
            </a:endParaRPr>
          </a:p>
        </p:txBody>
      </p:sp>
    </p:spTree>
    <p:extLst>
      <p:ext uri="{BB962C8B-B14F-4D97-AF65-F5344CB8AC3E}">
        <p14:creationId xmlns:p14="http://schemas.microsoft.com/office/powerpoint/2010/main" val="1681046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4135" y="0"/>
            <a:ext cx="5273865"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1524000" y="5638988"/>
            <a:ext cx="6804248" cy="1194512"/>
          </a:xfrm>
          <a:prstGeom prst="rect">
            <a:avLst/>
          </a:prstGeom>
          <a:noFill/>
        </p:spPr>
        <p:txBody>
          <a:bodyPr wrap="square" lIns="180000" tIns="180000" rIns="180000" bIns="180000" rtlCol="0">
            <a:spAutoFit/>
          </a:bodyPr>
          <a:lstStyle/>
          <a:p>
            <a:pPr algn="ctr"/>
            <a:r>
              <a:rPr lang="en-GB" b="1" dirty="0">
                <a:solidFill>
                  <a:srgbClr val="FF0000"/>
                </a:solidFill>
                <a:latin typeface="Calibri"/>
              </a:rPr>
              <a:t>Indicative maps showing colonisation of Americas, Asia and Africa </a:t>
            </a:r>
          </a:p>
          <a:p>
            <a:pPr algn="ctr"/>
            <a:r>
              <a:rPr lang="en-GB" dirty="0">
                <a:solidFill>
                  <a:srgbClr val="FF0000"/>
                </a:solidFill>
                <a:latin typeface="Calibri"/>
              </a:rPr>
              <a:t>(Africa map shows flags denoting European powers’ colonies, 1913; Middle East map shows post-WWI Mandate system )</a:t>
            </a:r>
            <a:endParaRPr lang="en-GB" sz="1700" dirty="0">
              <a:solidFill>
                <a:srgbClr val="FF0000"/>
              </a:solidFill>
              <a:latin typeface="Calibri"/>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41967" y="0"/>
            <a:ext cx="3852167" cy="4983228"/>
          </a:xfrm>
          <a:prstGeom prst="rect">
            <a:avLst/>
          </a:prstGeom>
        </p:spPr>
      </p:pic>
      <p:pic>
        <p:nvPicPr>
          <p:cNvPr id="1034" name="Picture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27837" y="3467906"/>
            <a:ext cx="2597574" cy="2001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5" name="Picture 1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80264" y="3261626"/>
            <a:ext cx="3487737" cy="3571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27213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524000" y="-13893"/>
            <a:ext cx="9144000" cy="1065585"/>
          </a:xfrm>
          <a:prstGeom prst="rect">
            <a:avLst/>
          </a:prstGeom>
          <a:noFill/>
        </p:spPr>
        <p:txBody>
          <a:bodyPr wrap="square" lIns="540000" tIns="360000" rIns="540000" bIns="360000" rtlCol="0">
            <a:spAutoFit/>
          </a:bodyPr>
          <a:lstStyle/>
          <a:p>
            <a:pPr algn="ctr"/>
            <a:r>
              <a:rPr lang="en-GB" sz="2200" b="1" dirty="0">
                <a:solidFill>
                  <a:srgbClr val="7030A0"/>
                </a:solidFill>
                <a:effectLst>
                  <a:outerShdw blurRad="38100" dist="38100" dir="2700000" algn="tl">
                    <a:srgbClr val="000000">
                      <a:alpha val="43137"/>
                    </a:srgbClr>
                  </a:outerShdw>
                </a:effectLst>
                <a:latin typeface="Calibri"/>
              </a:rPr>
              <a:t>Origins of </a:t>
            </a:r>
            <a:r>
              <a:rPr lang="en-GB" sz="2200" b="1" dirty="0" err="1">
                <a:solidFill>
                  <a:srgbClr val="7030A0"/>
                </a:solidFill>
                <a:effectLst>
                  <a:outerShdw blurRad="38100" dist="38100" dir="2700000" algn="tl">
                    <a:srgbClr val="000000">
                      <a:alpha val="43137"/>
                    </a:srgbClr>
                  </a:outerShdw>
                </a:effectLst>
                <a:latin typeface="Calibri"/>
              </a:rPr>
              <a:t>Postcolonialism</a:t>
            </a:r>
            <a:r>
              <a:rPr lang="en-GB" sz="2200" b="1" dirty="0">
                <a:solidFill>
                  <a:srgbClr val="7030A0"/>
                </a:solidFill>
                <a:effectLst>
                  <a:outerShdw blurRad="38100" dist="38100" dir="2700000" algn="tl">
                    <a:srgbClr val="000000">
                      <a:alpha val="43137"/>
                    </a:srgbClr>
                  </a:outerShdw>
                </a:effectLst>
                <a:latin typeface="Calibri"/>
              </a:rPr>
              <a:t> as a Scholarly Concept: Decolonisation</a:t>
            </a:r>
            <a:endParaRPr lang="en-GB" sz="1000" b="1" i="1" dirty="0">
              <a:solidFill>
                <a:srgbClr val="7030A0"/>
              </a:solidFill>
              <a:latin typeface="Calibri"/>
            </a:endParaRP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1051692"/>
            <a:ext cx="4572000" cy="35769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descr="http://wps.ablongman.com/wps/media/objects/262/268312/art/figures/KISH616.jpg">
            <a:extLst>
              <a:ext uri="{FF2B5EF4-FFF2-40B4-BE49-F238E27FC236}">
                <a16:creationId xmlns:a16="http://schemas.microsoft.com/office/drawing/2014/main" id="{52F51385-194C-45E6-9293-E9E79D32751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1925"/>
          <a:stretch/>
        </p:blipFill>
        <p:spPr bwMode="auto">
          <a:xfrm>
            <a:off x="0" y="2468880"/>
            <a:ext cx="7785754" cy="4389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1811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8C1D6D2-B238-4D7C-98CE-8412DF9A897E}"/>
              </a:ext>
            </a:extLst>
          </p:cNvPr>
          <p:cNvPicPr>
            <a:picLocks noChangeAspect="1"/>
          </p:cNvPicPr>
          <p:nvPr/>
        </p:nvPicPr>
        <p:blipFill>
          <a:blip r:embed="rId3"/>
          <a:stretch>
            <a:fillRect/>
          </a:stretch>
        </p:blipFill>
        <p:spPr>
          <a:xfrm>
            <a:off x="9296400" y="114300"/>
            <a:ext cx="2721428" cy="2721428"/>
          </a:xfrm>
          <a:prstGeom prst="rect">
            <a:avLst/>
          </a:prstGeom>
        </p:spPr>
      </p:pic>
      <p:sp>
        <p:nvSpPr>
          <p:cNvPr id="3" name="Rectangle 2">
            <a:extLst>
              <a:ext uri="{FF2B5EF4-FFF2-40B4-BE49-F238E27FC236}">
                <a16:creationId xmlns:a16="http://schemas.microsoft.com/office/drawing/2014/main" id="{E707ACDB-313F-4BE9-A113-B1CA6BB8609D}"/>
              </a:ext>
            </a:extLst>
          </p:cNvPr>
          <p:cNvSpPr/>
          <p:nvPr/>
        </p:nvSpPr>
        <p:spPr>
          <a:xfrm>
            <a:off x="174171" y="380094"/>
            <a:ext cx="8824685" cy="5953938"/>
          </a:xfrm>
          <a:prstGeom prst="rect">
            <a:avLst/>
          </a:prstGeom>
        </p:spPr>
        <p:txBody>
          <a:bodyPr wrap="square">
            <a:spAutoFit/>
          </a:bodyPr>
          <a:lstStyle/>
          <a:p>
            <a:pPr>
              <a:lnSpc>
                <a:spcPct val="107000"/>
              </a:lnSpc>
              <a:spcAft>
                <a:spcPts val="800"/>
              </a:spcAft>
            </a:pPr>
            <a:r>
              <a:rPr lang="en-GB" sz="3200" dirty="0">
                <a:solidFill>
                  <a:srgbClr val="7030A0"/>
                </a:solidFill>
                <a:latin typeface="Elephant" panose="02020904090505020303" pitchFamily="18" charset="0"/>
                <a:ea typeface="Calibri" panose="020F0502020204030204" pitchFamily="34" charset="0"/>
                <a:cs typeface="Times New Roman" panose="02020603050405020304" pitchFamily="18" charset="0"/>
              </a:rPr>
              <a:t>INDIAN NATIONAL CONGRESS</a:t>
            </a:r>
          </a:p>
          <a:p>
            <a:pPr marL="457200" indent="-457200">
              <a:lnSpc>
                <a:spcPct val="107000"/>
              </a:lnSpc>
              <a:spcAft>
                <a:spcPts val="800"/>
              </a:spcAft>
              <a:buFont typeface="Arial" panose="020B0604020202020204" pitchFamily="34" charset="0"/>
              <a:buChar char="•"/>
            </a:pPr>
            <a:r>
              <a:rPr lang="en-GB" sz="3200" dirty="0">
                <a:solidFill>
                  <a:srgbClr val="7030A0"/>
                </a:solidFill>
                <a:ea typeface="Calibri" panose="020F0502020204030204" pitchFamily="34" charset="0"/>
                <a:cs typeface="Times New Roman" panose="02020603050405020304" pitchFamily="18" charset="0"/>
              </a:rPr>
              <a:t>Est. 1885</a:t>
            </a:r>
          </a:p>
          <a:p>
            <a:pPr marL="457200" indent="-457200">
              <a:lnSpc>
                <a:spcPct val="107000"/>
              </a:lnSpc>
              <a:spcAft>
                <a:spcPts val="800"/>
              </a:spcAft>
              <a:buFont typeface="Arial" panose="020B0604020202020204" pitchFamily="34" charset="0"/>
              <a:buChar char="•"/>
            </a:pPr>
            <a:r>
              <a:rPr lang="en-GB" sz="3200" dirty="0">
                <a:solidFill>
                  <a:srgbClr val="7030A0"/>
                </a:solidFill>
                <a:ea typeface="Calibri" panose="020F0502020204030204" pitchFamily="34" charset="0"/>
                <a:cs typeface="Times New Roman" panose="02020603050405020304" pitchFamily="18" charset="0"/>
              </a:rPr>
              <a:t>Anticipated by 1883 letter of Allan Octavian Hume, calling for involvement of Indian elites in governance of colony</a:t>
            </a:r>
          </a:p>
          <a:p>
            <a:pPr marL="457200" indent="-457200">
              <a:lnSpc>
                <a:spcPct val="107000"/>
              </a:lnSpc>
              <a:spcAft>
                <a:spcPts val="800"/>
              </a:spcAft>
              <a:buFont typeface="Arial" panose="020B0604020202020204" pitchFamily="34" charset="0"/>
              <a:buChar char="•"/>
            </a:pPr>
            <a:r>
              <a:rPr lang="en-GB" sz="3200" dirty="0">
                <a:solidFill>
                  <a:srgbClr val="7030A0"/>
                </a:solidFill>
                <a:ea typeface="Calibri" panose="020F0502020204030204" pitchFamily="34" charset="0"/>
                <a:cs typeface="Times New Roman" panose="02020603050405020304" pitchFamily="18" charset="0"/>
              </a:rPr>
              <a:t>Calls for independence increased after WWI – and esp. Amritsar Massacre, 1919</a:t>
            </a:r>
          </a:p>
          <a:p>
            <a:pPr marL="457200" indent="-457200">
              <a:lnSpc>
                <a:spcPct val="107000"/>
              </a:lnSpc>
              <a:spcAft>
                <a:spcPts val="800"/>
              </a:spcAft>
              <a:buFont typeface="Arial" panose="020B0604020202020204" pitchFamily="34" charset="0"/>
              <a:buChar char="•"/>
            </a:pPr>
            <a:r>
              <a:rPr lang="en-GB" sz="3200" dirty="0">
                <a:solidFill>
                  <a:srgbClr val="7030A0"/>
                </a:solidFill>
                <a:ea typeface="Calibri" panose="020F0502020204030204" pitchFamily="34" charset="0"/>
                <a:cs typeface="Times New Roman" panose="02020603050405020304" pitchFamily="18" charset="0"/>
              </a:rPr>
              <a:t>Gandhi led interwar civil disobedience</a:t>
            </a:r>
          </a:p>
          <a:p>
            <a:pPr marL="457200" indent="-457200">
              <a:lnSpc>
                <a:spcPct val="107000"/>
              </a:lnSpc>
              <a:spcAft>
                <a:spcPts val="800"/>
              </a:spcAft>
              <a:buFont typeface="Arial" panose="020B0604020202020204" pitchFamily="34" charset="0"/>
              <a:buChar char="•"/>
            </a:pPr>
            <a:r>
              <a:rPr lang="en-GB" sz="3200" dirty="0">
                <a:solidFill>
                  <a:srgbClr val="7030A0"/>
                </a:solidFill>
                <a:ea typeface="Calibri" panose="020F0502020204030204" pitchFamily="34" charset="0"/>
                <a:cs typeface="Times New Roman" panose="02020603050405020304" pitchFamily="18" charset="0"/>
              </a:rPr>
              <a:t>‘Quit India’ movement mobilised 1942</a:t>
            </a:r>
          </a:p>
          <a:p>
            <a:pPr marL="457200" indent="-457200">
              <a:lnSpc>
                <a:spcPct val="107000"/>
              </a:lnSpc>
              <a:spcAft>
                <a:spcPts val="800"/>
              </a:spcAft>
              <a:buFont typeface="Arial" panose="020B0604020202020204" pitchFamily="34" charset="0"/>
              <a:buChar char="•"/>
            </a:pPr>
            <a:r>
              <a:rPr lang="en-GB" sz="3200" dirty="0">
                <a:solidFill>
                  <a:srgbClr val="7030A0"/>
                </a:solidFill>
                <a:ea typeface="Calibri" panose="020F0502020204030204" pitchFamily="34" charset="0"/>
                <a:cs typeface="Times New Roman" panose="02020603050405020304" pitchFamily="18" charset="0"/>
              </a:rPr>
              <a:t>Indian independence 1947</a:t>
            </a:r>
            <a:endParaRPr lang="en-GB" dirty="0">
              <a:solidFill>
                <a:srgbClr val="7030A0"/>
              </a:solidFill>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4B44711B-6D94-4F5B-A12E-EF9E24ED598E}"/>
              </a:ext>
            </a:extLst>
          </p:cNvPr>
          <p:cNvPicPr>
            <a:picLocks noChangeAspect="1"/>
          </p:cNvPicPr>
          <p:nvPr/>
        </p:nvPicPr>
        <p:blipFill>
          <a:blip r:embed="rId4"/>
          <a:stretch>
            <a:fillRect/>
          </a:stretch>
        </p:blipFill>
        <p:spPr>
          <a:xfrm>
            <a:off x="7968343" y="3970432"/>
            <a:ext cx="4223656" cy="2773268"/>
          </a:xfrm>
          <a:prstGeom prst="rect">
            <a:avLst/>
          </a:prstGeom>
        </p:spPr>
      </p:pic>
    </p:spTree>
    <p:extLst>
      <p:ext uri="{BB962C8B-B14F-4D97-AF65-F5344CB8AC3E}">
        <p14:creationId xmlns:p14="http://schemas.microsoft.com/office/powerpoint/2010/main" val="996223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9" name="Picture 5" descr="https://upload.wikimedia.org/wikipedia/commons/thumb/3/3c/Partition_of_India-en.svg/2000px-Partition_of_India-en.svg.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74959" y="270399"/>
            <a:ext cx="5417041" cy="6317202"/>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8153" y="1180041"/>
            <a:ext cx="4002550" cy="2912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l="18000" r="18000"/>
          <a:stretch/>
        </p:blipFill>
        <p:spPr bwMode="auto">
          <a:xfrm>
            <a:off x="3956165" y="4343840"/>
            <a:ext cx="2226859" cy="23196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TextBox 12"/>
          <p:cNvSpPr txBox="1"/>
          <p:nvPr/>
        </p:nvSpPr>
        <p:spPr>
          <a:xfrm>
            <a:off x="4838732" y="1442546"/>
            <a:ext cx="1510233" cy="2394841"/>
          </a:xfrm>
          <a:prstGeom prst="rect">
            <a:avLst/>
          </a:prstGeom>
          <a:noFill/>
        </p:spPr>
        <p:txBody>
          <a:bodyPr wrap="square" lIns="180000" tIns="180000" rIns="180000" bIns="180000" rtlCol="0">
            <a:spAutoFit/>
          </a:bodyPr>
          <a:lstStyle/>
          <a:p>
            <a:r>
              <a:rPr lang="en-GB" sz="1200" dirty="0">
                <a:solidFill>
                  <a:srgbClr val="7030A0"/>
                </a:solidFill>
                <a:latin typeface="Calibri"/>
              </a:rPr>
              <a:t>Map showing partition; Margaret Bourke-White photographs of partition; </a:t>
            </a:r>
          </a:p>
          <a:p>
            <a:r>
              <a:rPr lang="en-GB" sz="1200" dirty="0">
                <a:solidFill>
                  <a:srgbClr val="7030A0"/>
                </a:solidFill>
                <a:latin typeface="Calibri"/>
              </a:rPr>
              <a:t>Lord Mountbatten chairing meeting of the Punjab Boundary Commission</a:t>
            </a:r>
          </a:p>
        </p:txBody>
      </p:sp>
      <p:pic>
        <p:nvPicPr>
          <p:cNvPr id="10" name="Picture 9">
            <a:extLst>
              <a:ext uri="{FF2B5EF4-FFF2-40B4-BE49-F238E27FC236}">
                <a16:creationId xmlns:a16="http://schemas.microsoft.com/office/drawing/2014/main" id="{5F8AD82C-D13D-4497-8B84-1C675D60B8A3}"/>
              </a:ext>
            </a:extLst>
          </p:cNvPr>
          <p:cNvPicPr>
            <a:picLocks noChangeAspect="1"/>
          </p:cNvPicPr>
          <p:nvPr/>
        </p:nvPicPr>
        <p:blipFill rotWithShape="1">
          <a:blip r:embed="rId6">
            <a:extLst>
              <a:ext uri="{28A0092B-C50C-407E-A947-70E740481C1C}">
                <a14:useLocalDpi xmlns:a14="http://schemas.microsoft.com/office/drawing/2010/main" val="0"/>
              </a:ext>
            </a:extLst>
          </a:blip>
          <a:srcRect b="7457"/>
          <a:stretch/>
        </p:blipFill>
        <p:spPr>
          <a:xfrm>
            <a:off x="341759" y="4160301"/>
            <a:ext cx="2410280" cy="2503184"/>
          </a:xfrm>
          <a:prstGeom prst="rect">
            <a:avLst/>
          </a:prstGeom>
        </p:spPr>
      </p:pic>
      <p:sp>
        <p:nvSpPr>
          <p:cNvPr id="8" name="TextBox 7">
            <a:extLst>
              <a:ext uri="{FF2B5EF4-FFF2-40B4-BE49-F238E27FC236}">
                <a16:creationId xmlns:a16="http://schemas.microsoft.com/office/drawing/2014/main" id="{FFBBA545-CDB0-42F8-8D8E-35DB26E52C70}"/>
              </a:ext>
            </a:extLst>
          </p:cNvPr>
          <p:cNvSpPr txBox="1"/>
          <p:nvPr/>
        </p:nvSpPr>
        <p:spPr>
          <a:xfrm>
            <a:off x="0" y="-300148"/>
            <a:ext cx="7110294" cy="1742694"/>
          </a:xfrm>
          <a:prstGeom prst="rect">
            <a:avLst/>
          </a:prstGeom>
          <a:noFill/>
        </p:spPr>
        <p:txBody>
          <a:bodyPr wrap="square" lIns="540000" tIns="360000" rIns="540000" bIns="360000" rtlCol="0">
            <a:spAutoFit/>
          </a:bodyPr>
          <a:lstStyle/>
          <a:p>
            <a:pPr algn="ctr"/>
            <a:r>
              <a:rPr lang="en-GB" sz="2200" b="1" dirty="0">
                <a:solidFill>
                  <a:srgbClr val="7030A0"/>
                </a:solidFill>
                <a:effectLst>
                  <a:outerShdw blurRad="38100" dist="38100" dir="2700000" algn="tl">
                    <a:srgbClr val="000000">
                      <a:alpha val="43137"/>
                    </a:srgbClr>
                  </a:outerShdw>
                </a:effectLst>
                <a:latin typeface="Calibri"/>
              </a:rPr>
              <a:t>Origins of </a:t>
            </a:r>
            <a:r>
              <a:rPr lang="en-GB" sz="2200" b="1" dirty="0" err="1">
                <a:solidFill>
                  <a:srgbClr val="7030A0"/>
                </a:solidFill>
                <a:effectLst>
                  <a:outerShdw blurRad="38100" dist="38100" dir="2700000" algn="tl">
                    <a:srgbClr val="000000">
                      <a:alpha val="43137"/>
                    </a:srgbClr>
                  </a:outerShdw>
                </a:effectLst>
                <a:latin typeface="Calibri"/>
              </a:rPr>
              <a:t>Postcolonialism</a:t>
            </a:r>
            <a:r>
              <a:rPr lang="en-GB" sz="2200" b="1" dirty="0">
                <a:solidFill>
                  <a:srgbClr val="7030A0"/>
                </a:solidFill>
                <a:effectLst>
                  <a:outerShdw blurRad="38100" dist="38100" dir="2700000" algn="tl">
                    <a:srgbClr val="000000">
                      <a:alpha val="43137"/>
                    </a:srgbClr>
                  </a:outerShdw>
                </a:effectLst>
                <a:latin typeface="Calibri"/>
              </a:rPr>
              <a:t> as a Scholarly Concept: Decolonisation</a:t>
            </a:r>
          </a:p>
          <a:p>
            <a:pPr algn="ctr"/>
            <a:r>
              <a:rPr lang="en-GB" sz="2200" b="1" i="1" dirty="0">
                <a:solidFill>
                  <a:srgbClr val="7030A0"/>
                </a:solidFill>
                <a:effectLst>
                  <a:outerShdw blurRad="38100" dist="38100" dir="2700000" algn="tl">
                    <a:srgbClr val="000000">
                      <a:alpha val="43137"/>
                    </a:srgbClr>
                  </a:outerShdw>
                </a:effectLst>
                <a:latin typeface="Calibri"/>
              </a:rPr>
              <a:t>Partition of India, 1947</a:t>
            </a:r>
            <a:endParaRPr lang="en-GB" sz="1000" b="1" i="1" dirty="0">
              <a:solidFill>
                <a:srgbClr val="7030A0"/>
              </a:solidFill>
              <a:latin typeface="Calibri"/>
            </a:endParaRPr>
          </a:p>
        </p:txBody>
      </p:sp>
    </p:spTree>
    <p:extLst>
      <p:ext uri="{BB962C8B-B14F-4D97-AF65-F5344CB8AC3E}">
        <p14:creationId xmlns:p14="http://schemas.microsoft.com/office/powerpoint/2010/main" val="3196863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524000" y="-13894"/>
            <a:ext cx="9144000" cy="1404140"/>
          </a:xfrm>
          <a:prstGeom prst="rect">
            <a:avLst/>
          </a:prstGeom>
          <a:noFill/>
        </p:spPr>
        <p:txBody>
          <a:bodyPr wrap="square" lIns="540000" tIns="360000" rIns="540000" bIns="360000" rtlCol="0">
            <a:spAutoFit/>
          </a:bodyPr>
          <a:lstStyle/>
          <a:p>
            <a:pPr algn="ctr"/>
            <a:r>
              <a:rPr lang="en-GB" sz="2200" b="1" dirty="0">
                <a:solidFill>
                  <a:srgbClr val="7030A0"/>
                </a:solidFill>
                <a:effectLst>
                  <a:outerShdw blurRad="38100" dist="38100" dir="2700000" algn="tl">
                    <a:srgbClr val="000000">
                      <a:alpha val="43137"/>
                    </a:srgbClr>
                  </a:outerShdw>
                </a:effectLst>
                <a:latin typeface="Calibri"/>
              </a:rPr>
              <a:t>Origins of </a:t>
            </a:r>
            <a:r>
              <a:rPr lang="en-GB" sz="2200" b="1" dirty="0" err="1">
                <a:solidFill>
                  <a:srgbClr val="7030A0"/>
                </a:solidFill>
                <a:effectLst>
                  <a:outerShdw blurRad="38100" dist="38100" dir="2700000" algn="tl">
                    <a:srgbClr val="000000">
                      <a:alpha val="43137"/>
                    </a:srgbClr>
                  </a:outerShdw>
                </a:effectLst>
                <a:latin typeface="Calibri"/>
              </a:rPr>
              <a:t>Postcolonialism</a:t>
            </a:r>
            <a:r>
              <a:rPr lang="en-GB" sz="2200" b="1" dirty="0">
                <a:solidFill>
                  <a:srgbClr val="7030A0"/>
                </a:solidFill>
                <a:effectLst>
                  <a:outerShdw blurRad="38100" dist="38100" dir="2700000" algn="tl">
                    <a:srgbClr val="000000">
                      <a:alpha val="43137"/>
                    </a:srgbClr>
                  </a:outerShdw>
                </a:effectLst>
                <a:latin typeface="Calibri"/>
              </a:rPr>
              <a:t> as a Scholarly Concept: Decolonisation</a:t>
            </a:r>
          </a:p>
          <a:p>
            <a:pPr algn="ctr"/>
            <a:r>
              <a:rPr lang="en-GB" sz="2200" b="1" i="1" dirty="0">
                <a:solidFill>
                  <a:srgbClr val="7030A0"/>
                </a:solidFill>
                <a:effectLst>
                  <a:outerShdw blurRad="38100" dist="38100" dir="2700000" algn="tl">
                    <a:srgbClr val="000000">
                      <a:alpha val="43137"/>
                    </a:srgbClr>
                  </a:outerShdw>
                </a:effectLst>
                <a:latin typeface="Calibri"/>
              </a:rPr>
              <a:t>Mau </a:t>
            </a:r>
            <a:r>
              <a:rPr lang="en-GB" sz="2200" b="1" i="1" dirty="0" err="1">
                <a:solidFill>
                  <a:srgbClr val="7030A0"/>
                </a:solidFill>
                <a:effectLst>
                  <a:outerShdw blurRad="38100" dist="38100" dir="2700000" algn="tl">
                    <a:srgbClr val="000000">
                      <a:alpha val="43137"/>
                    </a:srgbClr>
                  </a:outerShdw>
                </a:effectLst>
                <a:latin typeface="Calibri"/>
              </a:rPr>
              <a:t>Mau</a:t>
            </a:r>
            <a:r>
              <a:rPr lang="en-GB" sz="2200" b="1" i="1" dirty="0">
                <a:solidFill>
                  <a:srgbClr val="7030A0"/>
                </a:solidFill>
                <a:effectLst>
                  <a:outerShdw blurRad="38100" dist="38100" dir="2700000" algn="tl">
                    <a:srgbClr val="000000">
                      <a:alpha val="43137"/>
                    </a:srgbClr>
                  </a:outerShdw>
                </a:effectLst>
                <a:latin typeface="Calibri"/>
              </a:rPr>
              <a:t> Uprising (1952–1960); Malayan Emergency (1948–1960)</a:t>
            </a:r>
          </a:p>
        </p:txBody>
      </p:sp>
      <p:pic>
        <p:nvPicPr>
          <p:cNvPr id="14" name="Picture 2" descr="http://wps.ablongman.com/wps/media/objects/262/268312/art/figures/KISH616.jpg"/>
          <p:cNvPicPr>
            <a:picLocks noChangeAspect="1" noChangeArrowheads="1"/>
          </p:cNvPicPr>
          <p:nvPr/>
        </p:nvPicPr>
        <p:blipFill rotWithShape="1">
          <a:blip r:embed="rId3">
            <a:extLst>
              <a:ext uri="{28A0092B-C50C-407E-A947-70E740481C1C}">
                <a14:useLocalDpi xmlns:a14="http://schemas.microsoft.com/office/drawing/2010/main" val="0"/>
              </a:ext>
            </a:extLst>
          </a:blip>
          <a:srcRect b="11318"/>
          <a:stretch/>
        </p:blipFill>
        <p:spPr bwMode="auto">
          <a:xfrm>
            <a:off x="5663952" y="1124745"/>
            <a:ext cx="5004048" cy="2840419"/>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3998" y="1124744"/>
            <a:ext cx="3347866" cy="28470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1" y="3965164"/>
            <a:ext cx="4819063" cy="2892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TextBox 14"/>
          <p:cNvSpPr txBox="1"/>
          <p:nvPr/>
        </p:nvSpPr>
        <p:spPr>
          <a:xfrm>
            <a:off x="6688081" y="4077073"/>
            <a:ext cx="2321241" cy="2025509"/>
          </a:xfrm>
          <a:prstGeom prst="rect">
            <a:avLst/>
          </a:prstGeom>
          <a:noFill/>
        </p:spPr>
        <p:txBody>
          <a:bodyPr wrap="square" lIns="180000" tIns="180000" rIns="180000" bIns="180000" rtlCol="0">
            <a:spAutoFit/>
          </a:bodyPr>
          <a:lstStyle/>
          <a:p>
            <a:pPr algn="r"/>
            <a:r>
              <a:rPr lang="en-GB" sz="1200" dirty="0">
                <a:solidFill>
                  <a:srgbClr val="7030A0"/>
                </a:solidFill>
                <a:latin typeface="Calibri"/>
              </a:rPr>
              <a:t>Sergeant R Beaumont of the King's Own Yorkshire Light Infantry instructs a </a:t>
            </a:r>
            <a:r>
              <a:rPr lang="en-GB" sz="1200" dirty="0" err="1">
                <a:solidFill>
                  <a:srgbClr val="7030A0"/>
                </a:solidFill>
                <a:latin typeface="Calibri"/>
              </a:rPr>
              <a:t>Dyak</a:t>
            </a:r>
            <a:r>
              <a:rPr lang="en-GB" sz="1200" dirty="0">
                <a:solidFill>
                  <a:srgbClr val="7030A0"/>
                </a:solidFill>
                <a:latin typeface="Calibri"/>
              </a:rPr>
              <a:t> tracker in the use of modern firearms during the Malayan Emergency; </a:t>
            </a:r>
          </a:p>
          <a:p>
            <a:pPr algn="r"/>
            <a:r>
              <a:rPr lang="en-GB" sz="1200" dirty="0">
                <a:solidFill>
                  <a:srgbClr val="7030A0"/>
                </a:solidFill>
                <a:latin typeface="Calibri"/>
              </a:rPr>
              <a:t>British troops round up suspected Mau </a:t>
            </a:r>
            <a:r>
              <a:rPr lang="en-GB" sz="1200" dirty="0" err="1">
                <a:solidFill>
                  <a:srgbClr val="7030A0"/>
                </a:solidFill>
                <a:latin typeface="Calibri"/>
              </a:rPr>
              <a:t>Mau</a:t>
            </a:r>
            <a:r>
              <a:rPr lang="en-GB" sz="1200" dirty="0">
                <a:solidFill>
                  <a:srgbClr val="7030A0"/>
                </a:solidFill>
                <a:latin typeface="Calibri"/>
              </a:rPr>
              <a:t> rebels in Kenya </a:t>
            </a:r>
          </a:p>
        </p:txBody>
      </p:sp>
    </p:spTree>
    <p:extLst>
      <p:ext uri="{BB962C8B-B14F-4D97-AF65-F5344CB8AC3E}">
        <p14:creationId xmlns:p14="http://schemas.microsoft.com/office/powerpoint/2010/main" val="3120697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524000" y="-13894"/>
            <a:ext cx="9144000" cy="1404140"/>
          </a:xfrm>
          <a:prstGeom prst="rect">
            <a:avLst/>
          </a:prstGeom>
          <a:noFill/>
        </p:spPr>
        <p:txBody>
          <a:bodyPr wrap="square" lIns="540000" tIns="360000" rIns="540000" bIns="360000" rtlCol="0">
            <a:spAutoFit/>
          </a:bodyPr>
          <a:lstStyle/>
          <a:p>
            <a:pPr algn="ctr"/>
            <a:r>
              <a:rPr lang="en-GB" sz="2200" b="1" dirty="0">
                <a:solidFill>
                  <a:srgbClr val="7030A0"/>
                </a:solidFill>
                <a:effectLst>
                  <a:outerShdw blurRad="38100" dist="38100" dir="2700000" algn="tl">
                    <a:srgbClr val="000000">
                      <a:alpha val="43137"/>
                    </a:srgbClr>
                  </a:outerShdw>
                </a:effectLst>
                <a:latin typeface="Calibri"/>
              </a:rPr>
              <a:t>Origins of </a:t>
            </a:r>
            <a:r>
              <a:rPr lang="en-GB" sz="2200" b="1" dirty="0" err="1">
                <a:solidFill>
                  <a:srgbClr val="7030A0"/>
                </a:solidFill>
                <a:effectLst>
                  <a:outerShdw blurRad="38100" dist="38100" dir="2700000" algn="tl">
                    <a:srgbClr val="000000">
                      <a:alpha val="43137"/>
                    </a:srgbClr>
                  </a:outerShdw>
                </a:effectLst>
                <a:latin typeface="Calibri"/>
              </a:rPr>
              <a:t>Postcolonialism</a:t>
            </a:r>
            <a:r>
              <a:rPr lang="en-GB" sz="2200" b="1" dirty="0">
                <a:solidFill>
                  <a:srgbClr val="7030A0"/>
                </a:solidFill>
                <a:effectLst>
                  <a:outerShdw blurRad="38100" dist="38100" dir="2700000" algn="tl">
                    <a:srgbClr val="000000">
                      <a:alpha val="43137"/>
                    </a:srgbClr>
                  </a:outerShdw>
                </a:effectLst>
                <a:latin typeface="Calibri"/>
              </a:rPr>
              <a:t> as a Scholarly Concept: Decolonisation</a:t>
            </a:r>
          </a:p>
          <a:p>
            <a:pPr algn="ctr"/>
            <a:r>
              <a:rPr lang="en-GB" sz="2200" b="1" i="1" dirty="0">
                <a:solidFill>
                  <a:srgbClr val="7030A0"/>
                </a:solidFill>
                <a:effectLst>
                  <a:outerShdw blurRad="38100" dist="38100" dir="2700000" algn="tl">
                    <a:srgbClr val="000000">
                      <a:alpha val="43137"/>
                    </a:srgbClr>
                  </a:outerShdw>
                </a:effectLst>
                <a:latin typeface="Calibri"/>
              </a:rPr>
              <a:t>First Indochina War (1946–1954)</a:t>
            </a:r>
          </a:p>
        </p:txBody>
      </p:sp>
      <p:sp>
        <p:nvSpPr>
          <p:cNvPr id="5" name="TextBox 4"/>
          <p:cNvSpPr txBox="1"/>
          <p:nvPr/>
        </p:nvSpPr>
        <p:spPr>
          <a:xfrm>
            <a:off x="4515475" y="3933057"/>
            <a:ext cx="2068156" cy="2210175"/>
          </a:xfrm>
          <a:prstGeom prst="rect">
            <a:avLst/>
          </a:prstGeom>
          <a:noFill/>
        </p:spPr>
        <p:txBody>
          <a:bodyPr wrap="square" lIns="180000" tIns="180000" rIns="180000" bIns="180000" rtlCol="0">
            <a:spAutoFit/>
          </a:bodyPr>
          <a:lstStyle/>
          <a:p>
            <a:pPr algn="r"/>
            <a:r>
              <a:rPr lang="en-GB" sz="1200" dirty="0">
                <a:solidFill>
                  <a:srgbClr val="7030A0"/>
                </a:solidFill>
                <a:latin typeface="Calibri"/>
              </a:rPr>
              <a:t>French legionnaire in Vietnam, with US-made tank in background, 1954; </a:t>
            </a:r>
            <a:r>
              <a:rPr lang="en-GB" sz="1200" dirty="0" err="1">
                <a:solidFill>
                  <a:srgbClr val="7030A0"/>
                </a:solidFill>
                <a:latin typeface="Calibri"/>
              </a:rPr>
              <a:t>Ho</a:t>
            </a:r>
            <a:r>
              <a:rPr lang="en-GB" sz="1200" dirty="0">
                <a:solidFill>
                  <a:srgbClr val="7030A0"/>
                </a:solidFill>
                <a:latin typeface="Calibri"/>
              </a:rPr>
              <a:t> Chi Minh with military advisors, before battle of Battle of </a:t>
            </a:r>
            <a:r>
              <a:rPr lang="en-GB" sz="1200" dirty="0" err="1">
                <a:solidFill>
                  <a:srgbClr val="7030A0"/>
                </a:solidFill>
                <a:latin typeface="Calibri"/>
              </a:rPr>
              <a:t>Dien</a:t>
            </a:r>
            <a:r>
              <a:rPr lang="en-GB" sz="1200" dirty="0">
                <a:solidFill>
                  <a:srgbClr val="7030A0"/>
                </a:solidFill>
                <a:latin typeface="Calibri"/>
              </a:rPr>
              <a:t> Bien </a:t>
            </a:r>
            <a:r>
              <a:rPr lang="en-GB" sz="1200" dirty="0" err="1">
                <a:solidFill>
                  <a:srgbClr val="7030A0"/>
                </a:solidFill>
                <a:latin typeface="Calibri"/>
              </a:rPr>
              <a:t>Phu</a:t>
            </a:r>
            <a:r>
              <a:rPr lang="en-GB" sz="1200" dirty="0">
                <a:solidFill>
                  <a:srgbClr val="7030A0"/>
                </a:solidFill>
                <a:latin typeface="Calibri"/>
              </a:rPr>
              <a:t>,</a:t>
            </a:r>
          </a:p>
          <a:p>
            <a:pPr algn="r"/>
            <a:r>
              <a:rPr lang="en-GB" sz="1200" dirty="0">
                <a:solidFill>
                  <a:srgbClr val="7030A0"/>
                </a:solidFill>
                <a:latin typeface="Calibri"/>
              </a:rPr>
              <a:t> 1954; Viet Minh troops fly flag during decisive victory in Battle of </a:t>
            </a:r>
            <a:r>
              <a:rPr lang="en-GB" sz="1200" dirty="0" err="1">
                <a:solidFill>
                  <a:srgbClr val="7030A0"/>
                </a:solidFill>
                <a:latin typeface="Calibri"/>
              </a:rPr>
              <a:t>Dien</a:t>
            </a:r>
            <a:r>
              <a:rPr lang="en-GB" sz="1200" dirty="0">
                <a:solidFill>
                  <a:srgbClr val="7030A0"/>
                </a:solidFill>
                <a:latin typeface="Calibri"/>
              </a:rPr>
              <a:t> Bien </a:t>
            </a:r>
            <a:r>
              <a:rPr lang="en-GB" sz="1200" dirty="0" err="1">
                <a:solidFill>
                  <a:srgbClr val="7030A0"/>
                </a:solidFill>
                <a:latin typeface="Calibri"/>
              </a:rPr>
              <a:t>Phu</a:t>
            </a:r>
            <a:r>
              <a:rPr lang="en-GB" sz="1200" dirty="0">
                <a:solidFill>
                  <a:srgbClr val="7030A0"/>
                </a:solidFill>
                <a:latin typeface="Calibri"/>
              </a:rPr>
              <a:t>, 1954 </a:t>
            </a:r>
          </a:p>
        </p:txBody>
      </p:sp>
      <p:pic>
        <p:nvPicPr>
          <p:cNvPr id="6" name="Picture 2" descr="http://wps.ablongman.com/wps/media/objects/262/268312/art/figures/KISH616.jpg"/>
          <p:cNvPicPr>
            <a:picLocks noChangeAspect="1" noChangeArrowheads="1"/>
          </p:cNvPicPr>
          <p:nvPr/>
        </p:nvPicPr>
        <p:blipFill rotWithShape="1">
          <a:blip r:embed="rId3">
            <a:extLst>
              <a:ext uri="{28A0092B-C50C-407E-A947-70E740481C1C}">
                <a14:useLocalDpi xmlns:a14="http://schemas.microsoft.com/office/drawing/2010/main" val="0"/>
              </a:ext>
            </a:extLst>
          </a:blip>
          <a:srcRect b="11318"/>
          <a:stretch/>
        </p:blipFill>
        <p:spPr bwMode="auto">
          <a:xfrm>
            <a:off x="5663952" y="1092638"/>
            <a:ext cx="5004048" cy="2840419"/>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24001" y="3212977"/>
            <a:ext cx="2916018" cy="3645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84059" y="3933056"/>
            <a:ext cx="3883942" cy="2924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39548" y="1092638"/>
            <a:ext cx="3332316" cy="22234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3325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524000" y="-13894"/>
            <a:ext cx="9144000" cy="1404140"/>
          </a:xfrm>
          <a:prstGeom prst="rect">
            <a:avLst/>
          </a:prstGeom>
          <a:noFill/>
        </p:spPr>
        <p:txBody>
          <a:bodyPr wrap="square" lIns="540000" tIns="360000" rIns="540000" bIns="360000" rtlCol="0">
            <a:spAutoFit/>
          </a:bodyPr>
          <a:lstStyle/>
          <a:p>
            <a:pPr algn="ctr"/>
            <a:r>
              <a:rPr lang="en-GB" sz="2200" b="1" dirty="0">
                <a:solidFill>
                  <a:srgbClr val="7030A0"/>
                </a:solidFill>
                <a:effectLst>
                  <a:outerShdw blurRad="38100" dist="38100" dir="2700000" algn="tl">
                    <a:srgbClr val="000000">
                      <a:alpha val="43137"/>
                    </a:srgbClr>
                  </a:outerShdw>
                </a:effectLst>
                <a:latin typeface="Calibri"/>
              </a:rPr>
              <a:t>Origins of </a:t>
            </a:r>
            <a:r>
              <a:rPr lang="en-GB" sz="2200" b="1" dirty="0" err="1">
                <a:solidFill>
                  <a:srgbClr val="7030A0"/>
                </a:solidFill>
                <a:effectLst>
                  <a:outerShdw blurRad="38100" dist="38100" dir="2700000" algn="tl">
                    <a:srgbClr val="000000">
                      <a:alpha val="43137"/>
                    </a:srgbClr>
                  </a:outerShdw>
                </a:effectLst>
                <a:latin typeface="Calibri"/>
              </a:rPr>
              <a:t>Postcolonialism</a:t>
            </a:r>
            <a:r>
              <a:rPr lang="en-GB" sz="2200" b="1" dirty="0">
                <a:solidFill>
                  <a:srgbClr val="7030A0"/>
                </a:solidFill>
                <a:effectLst>
                  <a:outerShdw blurRad="38100" dist="38100" dir="2700000" algn="tl">
                    <a:srgbClr val="000000">
                      <a:alpha val="43137"/>
                    </a:srgbClr>
                  </a:outerShdw>
                </a:effectLst>
                <a:latin typeface="Calibri"/>
              </a:rPr>
              <a:t> as a Scholarly Concept: Decolonisation</a:t>
            </a:r>
          </a:p>
          <a:p>
            <a:pPr algn="ctr"/>
            <a:r>
              <a:rPr lang="en-GB" sz="2200" b="1" i="1" dirty="0">
                <a:solidFill>
                  <a:srgbClr val="7030A0"/>
                </a:solidFill>
                <a:effectLst>
                  <a:outerShdw blurRad="38100" dist="38100" dir="2700000" algn="tl">
                    <a:srgbClr val="000000">
                      <a:alpha val="43137"/>
                    </a:srgbClr>
                  </a:outerShdw>
                </a:effectLst>
                <a:latin typeface="Calibri"/>
              </a:rPr>
              <a:t>Algerian War of Independence (1954–1962)</a:t>
            </a:r>
          </a:p>
        </p:txBody>
      </p:sp>
      <p:pic>
        <p:nvPicPr>
          <p:cNvPr id="4" name="Picture 2" descr="http://wps.ablongman.com/wps/media/objects/262/268312/art/figures/KISH616.jpg"/>
          <p:cNvPicPr>
            <a:picLocks noChangeAspect="1" noChangeArrowheads="1"/>
          </p:cNvPicPr>
          <p:nvPr/>
        </p:nvPicPr>
        <p:blipFill rotWithShape="1">
          <a:blip r:embed="rId3">
            <a:extLst>
              <a:ext uri="{28A0092B-C50C-407E-A947-70E740481C1C}">
                <a14:useLocalDpi xmlns:a14="http://schemas.microsoft.com/office/drawing/2010/main" val="0"/>
              </a:ext>
            </a:extLst>
          </a:blip>
          <a:srcRect b="11318"/>
          <a:stretch/>
        </p:blipFill>
        <p:spPr bwMode="auto">
          <a:xfrm>
            <a:off x="5663952" y="1092638"/>
            <a:ext cx="5004048" cy="284041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2505624"/>
            <a:ext cx="4355976" cy="4366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46294" y="3841720"/>
            <a:ext cx="4021706" cy="3016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27590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12192000" cy="6513231"/>
          </a:xfrm>
          <a:prstGeom prst="rect">
            <a:avLst/>
          </a:prstGeom>
          <a:noFill/>
        </p:spPr>
        <p:txBody>
          <a:bodyPr wrap="square" lIns="540000" tIns="360000" rIns="540000" bIns="360000" rtlCol="0">
            <a:spAutoFit/>
          </a:bodyPr>
          <a:lstStyle/>
          <a:p>
            <a:pPr algn="ctr"/>
            <a:r>
              <a:rPr lang="en-GB" sz="3200" b="1" dirty="0">
                <a:solidFill>
                  <a:srgbClr val="7030A0"/>
                </a:solidFill>
                <a:effectLst>
                  <a:outerShdw blurRad="38100" dist="38100" dir="2700000" algn="tl">
                    <a:srgbClr val="000000">
                      <a:alpha val="43137"/>
                    </a:srgbClr>
                  </a:outerShdw>
                </a:effectLst>
                <a:latin typeface="Calibri"/>
              </a:rPr>
              <a:t>What is </a:t>
            </a:r>
            <a:r>
              <a:rPr lang="en-GB" sz="3200" b="1" dirty="0" err="1">
                <a:solidFill>
                  <a:srgbClr val="7030A0"/>
                </a:solidFill>
                <a:effectLst>
                  <a:outerShdw blurRad="38100" dist="38100" dir="2700000" algn="tl">
                    <a:srgbClr val="000000">
                      <a:alpha val="43137"/>
                    </a:srgbClr>
                  </a:outerShdw>
                </a:effectLst>
                <a:latin typeface="Calibri"/>
              </a:rPr>
              <a:t>Postcolonialism</a:t>
            </a:r>
            <a:r>
              <a:rPr lang="en-GB" sz="3200" b="1" dirty="0">
                <a:solidFill>
                  <a:srgbClr val="7030A0"/>
                </a:solidFill>
                <a:effectLst>
                  <a:outerShdw blurRad="38100" dist="38100" dir="2700000" algn="tl">
                    <a:srgbClr val="000000">
                      <a:alpha val="43137"/>
                    </a:srgbClr>
                  </a:outerShdw>
                </a:effectLst>
                <a:latin typeface="Calibri"/>
              </a:rPr>
              <a:t>? Meanings and Implications</a:t>
            </a:r>
          </a:p>
          <a:p>
            <a:endParaRPr lang="en-GB" sz="1000" b="1" i="1" dirty="0">
              <a:solidFill>
                <a:prstClr val="white"/>
              </a:solidFill>
              <a:latin typeface="Calibri"/>
            </a:endParaRPr>
          </a:p>
          <a:p>
            <a:r>
              <a:rPr lang="en-GB" sz="3600" b="1" i="1" dirty="0">
                <a:solidFill>
                  <a:srgbClr val="7030A0"/>
                </a:solidFill>
                <a:latin typeface="Calibri"/>
              </a:rPr>
              <a:t>post-colonial, adj.</a:t>
            </a:r>
          </a:p>
          <a:p>
            <a:pPr>
              <a:spcAft>
                <a:spcPts val="1200"/>
              </a:spcAft>
            </a:pPr>
            <a:r>
              <a:rPr lang="en-GB" sz="3600" b="1" dirty="0">
                <a:solidFill>
                  <a:srgbClr val="FF0000"/>
                </a:solidFill>
                <a:latin typeface="Calibri"/>
              </a:rPr>
              <a:t>Occurring or existing after the end of colonial rule; of or relating to a former colony</a:t>
            </a:r>
            <a:r>
              <a:rPr lang="en-GB" sz="3600" b="1" dirty="0">
                <a:solidFill>
                  <a:prstClr val="white"/>
                </a:solidFill>
                <a:latin typeface="Calibri"/>
              </a:rPr>
              <a:t>. </a:t>
            </a:r>
            <a:r>
              <a:rPr lang="en-GB" sz="3600" dirty="0">
                <a:solidFill>
                  <a:srgbClr val="7030A0"/>
                </a:solidFill>
                <a:latin typeface="Calibri"/>
              </a:rPr>
              <a:t>In later use also: of or relating to </a:t>
            </a:r>
            <a:r>
              <a:rPr lang="en-GB" sz="3600" b="1" dirty="0">
                <a:solidFill>
                  <a:srgbClr val="0070C0"/>
                </a:solidFill>
                <a:latin typeface="Calibri"/>
              </a:rPr>
              <a:t>the </a:t>
            </a:r>
            <a:r>
              <a:rPr lang="en-GB" sz="3600" b="1" i="1" dirty="0">
                <a:solidFill>
                  <a:srgbClr val="0070C0"/>
                </a:solidFill>
                <a:latin typeface="Calibri"/>
              </a:rPr>
              <a:t>cultural condition </a:t>
            </a:r>
            <a:r>
              <a:rPr lang="en-GB" sz="3600" b="1" dirty="0">
                <a:solidFill>
                  <a:srgbClr val="0070C0"/>
                </a:solidFill>
                <a:latin typeface="Calibri"/>
              </a:rPr>
              <a:t>of a former colony, esp. regarding its relationship with the former colonial power.</a:t>
            </a:r>
          </a:p>
          <a:p>
            <a:pPr lvl="1" algn="just"/>
            <a:endParaRPr lang="en-GB" sz="3600" i="1" dirty="0">
              <a:solidFill>
                <a:prstClr val="white"/>
              </a:solidFill>
              <a:latin typeface="Calibri"/>
            </a:endParaRPr>
          </a:p>
          <a:p>
            <a:pPr algn="just"/>
            <a:r>
              <a:rPr lang="en-GB" sz="3600" b="1" i="1" dirty="0">
                <a:solidFill>
                  <a:srgbClr val="7030A0"/>
                </a:solidFill>
                <a:latin typeface="Calibri"/>
              </a:rPr>
              <a:t>post-colonialism, n.</a:t>
            </a:r>
          </a:p>
          <a:p>
            <a:pPr algn="just">
              <a:spcAft>
                <a:spcPts val="1200"/>
              </a:spcAft>
            </a:pPr>
            <a:r>
              <a:rPr lang="en-GB" sz="3600" b="1" dirty="0">
                <a:solidFill>
                  <a:srgbClr val="FF0000"/>
                </a:solidFill>
                <a:latin typeface="Calibri"/>
              </a:rPr>
              <a:t>The fact or state of having formerly been a colony</a:t>
            </a:r>
            <a:r>
              <a:rPr lang="en-GB" sz="3600" dirty="0">
                <a:solidFill>
                  <a:srgbClr val="7030A0"/>
                </a:solidFill>
                <a:latin typeface="Calibri"/>
              </a:rPr>
              <a:t>;</a:t>
            </a:r>
            <a:r>
              <a:rPr lang="en-GB" sz="3600" b="1" dirty="0">
                <a:solidFill>
                  <a:prstClr val="white"/>
                </a:solidFill>
                <a:latin typeface="Calibri"/>
              </a:rPr>
              <a:t> </a:t>
            </a:r>
            <a:r>
              <a:rPr lang="en-GB" sz="3600" dirty="0">
                <a:solidFill>
                  <a:srgbClr val="0070C0"/>
                </a:solidFill>
                <a:latin typeface="Calibri"/>
              </a:rPr>
              <a:t>the </a:t>
            </a:r>
            <a:r>
              <a:rPr lang="en-GB" sz="3600" b="1" i="1" dirty="0">
                <a:solidFill>
                  <a:srgbClr val="0070C0"/>
                </a:solidFill>
                <a:latin typeface="Calibri"/>
              </a:rPr>
              <a:t>cultural condition</a:t>
            </a:r>
            <a:r>
              <a:rPr lang="en-GB" sz="3600" b="1" i="1" dirty="0">
                <a:solidFill>
                  <a:srgbClr val="92D050"/>
                </a:solidFill>
                <a:latin typeface="Calibri"/>
              </a:rPr>
              <a:t> </a:t>
            </a:r>
            <a:r>
              <a:rPr lang="en-GB" sz="3600" dirty="0">
                <a:solidFill>
                  <a:srgbClr val="7030A0"/>
                </a:solidFill>
                <a:latin typeface="Calibri"/>
              </a:rPr>
              <a:t>of (a) post-colonial society.</a:t>
            </a:r>
          </a:p>
        </p:txBody>
      </p:sp>
    </p:spTree>
    <p:extLst>
      <p:ext uri="{BB962C8B-B14F-4D97-AF65-F5344CB8AC3E}">
        <p14:creationId xmlns:p14="http://schemas.microsoft.com/office/powerpoint/2010/main" val="24187756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498829" y="-27384"/>
            <a:ext cx="9169171" cy="1711916"/>
          </a:xfrm>
          <a:prstGeom prst="rect">
            <a:avLst/>
          </a:prstGeom>
          <a:noFill/>
        </p:spPr>
        <p:txBody>
          <a:bodyPr wrap="square" lIns="540000" tIns="360000" rIns="540000" bIns="360000" rtlCol="0">
            <a:spAutoFit/>
          </a:bodyPr>
          <a:lstStyle/>
          <a:p>
            <a:pPr algn="ctr"/>
            <a:r>
              <a:rPr lang="en-GB" sz="2400" b="1" dirty="0">
                <a:solidFill>
                  <a:srgbClr val="7030A0"/>
                </a:solidFill>
              </a:rPr>
              <a:t>Postcolonial Literature</a:t>
            </a:r>
            <a:endParaRPr lang="en-GB" sz="2000" dirty="0">
              <a:solidFill>
                <a:srgbClr val="7030A0"/>
              </a:solidFill>
            </a:endParaRPr>
          </a:p>
          <a:p>
            <a:pPr algn="just"/>
            <a:endParaRPr lang="en-GB" sz="1600" dirty="0"/>
          </a:p>
          <a:p>
            <a:pPr marL="342900" indent="-342900" algn="r">
              <a:buFontTx/>
              <a:buChar char="-"/>
            </a:pPr>
            <a:endParaRPr lang="en-GB" sz="2400" dirty="0"/>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6539" y="861694"/>
            <a:ext cx="2562225" cy="3829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28763" y="849442"/>
            <a:ext cx="2572600" cy="3829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20136" y="849443"/>
            <a:ext cx="2543346" cy="38535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168892" y="3405770"/>
            <a:ext cx="2498227" cy="34575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1"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52575" y="3405770"/>
            <a:ext cx="2311177" cy="34522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046944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31731"/>
            <a:ext cx="12191999" cy="7421171"/>
          </a:xfrm>
          <a:prstGeom prst="rect">
            <a:avLst/>
          </a:prstGeom>
          <a:noFill/>
        </p:spPr>
        <p:txBody>
          <a:bodyPr wrap="square" lIns="540000" tIns="360000" rIns="540000" bIns="360000" rtlCol="0">
            <a:spAutoFit/>
          </a:bodyPr>
          <a:lstStyle/>
          <a:p>
            <a:pPr algn="ctr"/>
            <a:r>
              <a:rPr lang="en-GB" sz="2400" b="1" dirty="0">
                <a:solidFill>
                  <a:srgbClr val="7030A0"/>
                </a:solidFill>
              </a:rPr>
              <a:t>Postcolonial Literature: </a:t>
            </a:r>
            <a:r>
              <a:rPr lang="en-GB" sz="2400" b="1" i="1" dirty="0">
                <a:solidFill>
                  <a:srgbClr val="7030A0"/>
                </a:solidFill>
              </a:rPr>
              <a:t>The Empire Writes Back </a:t>
            </a:r>
            <a:endParaRPr lang="en-GB" sz="2000" dirty="0">
              <a:solidFill>
                <a:srgbClr val="7030A0"/>
              </a:solidFill>
            </a:endParaRPr>
          </a:p>
          <a:p>
            <a:pPr algn="just"/>
            <a:endParaRPr lang="en-GB" sz="2200" dirty="0">
              <a:solidFill>
                <a:srgbClr val="7030A0"/>
              </a:solidFill>
            </a:endParaRPr>
          </a:p>
          <a:p>
            <a:pPr algn="just"/>
            <a:r>
              <a:rPr lang="en-GB" sz="2800" dirty="0">
                <a:solidFill>
                  <a:srgbClr val="7030A0"/>
                </a:solidFill>
              </a:rPr>
              <a:t>“</a:t>
            </a:r>
            <a:r>
              <a:rPr lang="en-GB" sz="2800" b="1" dirty="0">
                <a:solidFill>
                  <a:srgbClr val="7030A0"/>
                </a:solidFill>
              </a:rPr>
              <a:t>We use the term ‘post-colonial’ to cover all the cultures affected by the imperial process from the moment of colonisation to the present day … because there is a continuity of preoccupations throughout the historical process initiated by European imperial aggression.</a:t>
            </a:r>
          </a:p>
          <a:p>
            <a:pPr algn="just"/>
            <a:r>
              <a:rPr lang="en-GB" sz="2800" dirty="0">
                <a:solidFill>
                  <a:srgbClr val="7030A0"/>
                </a:solidFill>
              </a:rPr>
              <a:t>	“ … So the literatures of African countries, Australia, Bangladesh, Canada, Caribbean countries, India, Malaysia, Malta, New Zealand, Pakistan, Singapore, South Pacific countries, and Sri Lanka are all post-colonial literatures … what each of these literatures has in common beyond their special and distinctive characteristics is that they </a:t>
            </a:r>
            <a:r>
              <a:rPr lang="en-GB" sz="2800" b="1" dirty="0">
                <a:solidFill>
                  <a:srgbClr val="002060"/>
                </a:solidFill>
              </a:rPr>
              <a:t>emerged in their present form out of the experience of colonisation and by foregrounding the tension with the imperial power, and by emphasising their differences from the assumptions of the imperial centre</a:t>
            </a:r>
            <a:r>
              <a:rPr lang="en-GB" sz="2800" dirty="0">
                <a:solidFill>
                  <a:srgbClr val="002060"/>
                </a:solidFill>
              </a:rPr>
              <a:t>.”</a:t>
            </a:r>
          </a:p>
          <a:p>
            <a:pPr marL="342900" indent="-342900" algn="r">
              <a:buFontTx/>
              <a:buChar char="-"/>
            </a:pPr>
            <a:r>
              <a:rPr lang="en-GB" sz="2000" dirty="0">
                <a:solidFill>
                  <a:srgbClr val="7030A0"/>
                </a:solidFill>
              </a:rPr>
              <a:t>Bill Ashcroft, Gareth Griffiths and Helen Tiffin, </a:t>
            </a:r>
            <a:r>
              <a:rPr lang="en-GB" sz="2000" i="1" dirty="0">
                <a:solidFill>
                  <a:srgbClr val="7030A0"/>
                </a:solidFill>
              </a:rPr>
              <a:t>The Empire Writes Back: Theory and Practice in Post-Colonial Literatures </a:t>
            </a:r>
            <a:r>
              <a:rPr lang="en-GB" sz="2000" dirty="0">
                <a:solidFill>
                  <a:srgbClr val="7030A0"/>
                </a:solidFill>
              </a:rPr>
              <a:t>(Routledge: London, 2005 [1989]), p. 2</a:t>
            </a:r>
            <a:r>
              <a:rPr lang="en-GB" sz="1700" dirty="0">
                <a:solidFill>
                  <a:srgbClr val="7030A0"/>
                </a:solidFill>
              </a:rPr>
              <a:t>. </a:t>
            </a:r>
          </a:p>
          <a:p>
            <a:pPr marL="342900" indent="-342900" algn="r">
              <a:buFontTx/>
              <a:buChar char="-"/>
            </a:pPr>
            <a:endParaRPr lang="en-GB" sz="1700" dirty="0">
              <a:solidFill>
                <a:srgbClr val="7030A0"/>
              </a:solidFill>
            </a:endParaRPr>
          </a:p>
        </p:txBody>
      </p:sp>
    </p:spTree>
    <p:extLst>
      <p:ext uri="{BB962C8B-B14F-4D97-AF65-F5344CB8AC3E}">
        <p14:creationId xmlns:p14="http://schemas.microsoft.com/office/powerpoint/2010/main" val="3126258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10812383" cy="7174950"/>
          </a:xfrm>
          <a:prstGeom prst="rect">
            <a:avLst/>
          </a:prstGeom>
          <a:noFill/>
        </p:spPr>
        <p:txBody>
          <a:bodyPr wrap="square" lIns="540000" tIns="360000" rIns="540000" bIns="360000" rtlCol="0">
            <a:spAutoFit/>
          </a:bodyPr>
          <a:lstStyle/>
          <a:p>
            <a:r>
              <a:rPr lang="en-GB" sz="2200" b="1" dirty="0">
                <a:solidFill>
                  <a:srgbClr val="7030A0"/>
                </a:solidFill>
                <a:effectLst>
                  <a:outerShdw blurRad="38100" dist="38100" dir="2700000" algn="tl">
                    <a:srgbClr val="000000">
                      <a:alpha val="43137"/>
                    </a:srgbClr>
                  </a:outerShdw>
                </a:effectLst>
                <a:latin typeface="Calibri"/>
              </a:rPr>
              <a:t>Origins of </a:t>
            </a:r>
            <a:r>
              <a:rPr lang="en-GB" sz="2200" b="1" dirty="0" err="1">
                <a:solidFill>
                  <a:srgbClr val="7030A0"/>
                </a:solidFill>
                <a:effectLst>
                  <a:outerShdw blurRad="38100" dist="38100" dir="2700000" algn="tl">
                    <a:srgbClr val="000000">
                      <a:alpha val="43137"/>
                    </a:srgbClr>
                  </a:outerShdw>
                </a:effectLst>
                <a:latin typeface="Calibri"/>
              </a:rPr>
              <a:t>Postcolonialism</a:t>
            </a:r>
            <a:r>
              <a:rPr lang="en-GB" sz="2200" b="1" dirty="0">
                <a:solidFill>
                  <a:srgbClr val="7030A0"/>
                </a:solidFill>
                <a:effectLst>
                  <a:outerShdw blurRad="38100" dist="38100" dir="2700000" algn="tl">
                    <a:srgbClr val="000000">
                      <a:alpha val="43137"/>
                    </a:srgbClr>
                  </a:outerShdw>
                </a:effectLst>
                <a:latin typeface="Calibri"/>
              </a:rPr>
              <a:t> as a Scholarly Concept: </a:t>
            </a:r>
          </a:p>
          <a:p>
            <a:r>
              <a:rPr lang="en-GB" sz="2200" b="1" dirty="0">
                <a:solidFill>
                  <a:srgbClr val="7030A0"/>
                </a:solidFill>
                <a:effectLst>
                  <a:outerShdw blurRad="38100" dist="38100" dir="2700000" algn="tl">
                    <a:srgbClr val="000000">
                      <a:alpha val="43137"/>
                    </a:srgbClr>
                  </a:outerShdw>
                </a:effectLst>
                <a:latin typeface="Calibri"/>
              </a:rPr>
              <a:t>Frantz Fanon (1925–1961)</a:t>
            </a:r>
            <a:endParaRPr lang="en-GB" sz="1700" b="1" dirty="0">
              <a:solidFill>
                <a:srgbClr val="7030A0"/>
              </a:solidFill>
              <a:effectLst>
                <a:outerShdw blurRad="38100" dist="38100" dir="2700000" algn="tl">
                  <a:srgbClr val="000000">
                    <a:alpha val="43137"/>
                  </a:srgbClr>
                </a:outerShdw>
              </a:effectLst>
              <a:latin typeface="Calibri"/>
            </a:endParaRPr>
          </a:p>
          <a:p>
            <a:pPr algn="ctr"/>
            <a:endParaRPr lang="en-GB" sz="1700" b="1" dirty="0">
              <a:solidFill>
                <a:srgbClr val="7030A0"/>
              </a:solidFill>
              <a:effectLst>
                <a:outerShdw blurRad="38100" dist="38100" dir="2700000" algn="tl">
                  <a:srgbClr val="000000">
                    <a:alpha val="43137"/>
                  </a:srgbClr>
                </a:outerShdw>
              </a:effectLst>
              <a:latin typeface="Calibri"/>
            </a:endParaRPr>
          </a:p>
          <a:p>
            <a:pPr marL="342900" indent="-342900" algn="just">
              <a:buFont typeface="Arial" panose="020B0604020202020204" pitchFamily="34" charset="0"/>
              <a:buChar char="•"/>
            </a:pPr>
            <a:r>
              <a:rPr lang="en-GB" sz="2400" dirty="0">
                <a:solidFill>
                  <a:srgbClr val="7030A0"/>
                </a:solidFill>
                <a:latin typeface="Calibri"/>
              </a:rPr>
              <a:t>b. Martinique, French Caribbean colony (&amp; still overseas </a:t>
            </a:r>
            <a:r>
              <a:rPr lang="en-GB" sz="2400" i="1" dirty="0">
                <a:solidFill>
                  <a:srgbClr val="7030A0"/>
                </a:solidFill>
                <a:latin typeface="Calibri"/>
              </a:rPr>
              <a:t>department</a:t>
            </a:r>
            <a:r>
              <a:rPr lang="en-GB" sz="2400" dirty="0">
                <a:solidFill>
                  <a:srgbClr val="7030A0"/>
                </a:solidFill>
                <a:latin typeface="Calibri"/>
              </a:rPr>
              <a:t>)</a:t>
            </a:r>
          </a:p>
          <a:p>
            <a:pPr marL="342900" indent="-342900" algn="just">
              <a:buFont typeface="Arial" panose="020B0604020202020204" pitchFamily="34" charset="0"/>
              <a:buChar char="•"/>
            </a:pPr>
            <a:r>
              <a:rPr lang="en-GB" sz="2400" u="sng" dirty="0">
                <a:solidFill>
                  <a:srgbClr val="7030A0"/>
                </a:solidFill>
                <a:latin typeface="Calibri"/>
              </a:rPr>
              <a:t>WWII:</a:t>
            </a:r>
            <a:r>
              <a:rPr lang="en-GB" sz="2400" dirty="0">
                <a:solidFill>
                  <a:srgbClr val="7030A0"/>
                </a:solidFill>
                <a:latin typeface="Calibri"/>
              </a:rPr>
              <a:t> Martinique ruled by collaborationist government; Fanon joined Free French army; served during Alsace campaign</a:t>
            </a:r>
          </a:p>
          <a:p>
            <a:pPr marL="342900" indent="-342900" algn="just">
              <a:buFont typeface="Arial" panose="020B0604020202020204" pitchFamily="34" charset="0"/>
              <a:buChar char="•"/>
            </a:pPr>
            <a:r>
              <a:rPr lang="en-GB" sz="2400" u="sng" dirty="0">
                <a:solidFill>
                  <a:srgbClr val="7030A0"/>
                </a:solidFill>
                <a:latin typeface="Calibri"/>
              </a:rPr>
              <a:t>Post-war:</a:t>
            </a:r>
            <a:r>
              <a:rPr lang="en-GB" sz="2400" dirty="0">
                <a:solidFill>
                  <a:srgbClr val="7030A0"/>
                </a:solidFill>
                <a:latin typeface="Calibri"/>
              </a:rPr>
              <a:t> Fanon friends with </a:t>
            </a:r>
            <a:r>
              <a:rPr lang="en-GB" sz="2400" dirty="0" err="1">
                <a:solidFill>
                  <a:srgbClr val="7030A0"/>
                </a:solidFill>
                <a:latin typeface="Calibri"/>
              </a:rPr>
              <a:t>Aimé</a:t>
            </a:r>
            <a:r>
              <a:rPr lang="en-GB" sz="2400" dirty="0">
                <a:solidFill>
                  <a:srgbClr val="7030A0"/>
                </a:solidFill>
                <a:latin typeface="Calibri"/>
              </a:rPr>
              <a:t> </a:t>
            </a:r>
            <a:r>
              <a:rPr lang="en-GB" sz="2400" dirty="0" err="1">
                <a:solidFill>
                  <a:srgbClr val="7030A0"/>
                </a:solidFill>
                <a:latin typeface="Calibri"/>
              </a:rPr>
              <a:t>Césaire</a:t>
            </a:r>
            <a:r>
              <a:rPr lang="en-GB" sz="2400" dirty="0">
                <a:solidFill>
                  <a:srgbClr val="7030A0"/>
                </a:solidFill>
                <a:latin typeface="Calibri"/>
              </a:rPr>
              <a:t>, </a:t>
            </a:r>
            <a:r>
              <a:rPr lang="en-GB" sz="2400" dirty="0" err="1">
                <a:solidFill>
                  <a:srgbClr val="7030A0"/>
                </a:solidFill>
                <a:latin typeface="Calibri"/>
              </a:rPr>
              <a:t>Martiniquean</a:t>
            </a:r>
            <a:r>
              <a:rPr lang="en-GB" sz="2400" dirty="0">
                <a:solidFill>
                  <a:srgbClr val="7030A0"/>
                </a:solidFill>
                <a:latin typeface="Calibri"/>
              </a:rPr>
              <a:t> Communist politician and advocate of </a:t>
            </a:r>
            <a:r>
              <a:rPr lang="en-GB" sz="2400" i="1" dirty="0">
                <a:solidFill>
                  <a:srgbClr val="7030A0"/>
                </a:solidFill>
                <a:latin typeface="Calibri"/>
              </a:rPr>
              <a:t>negritude</a:t>
            </a:r>
            <a:r>
              <a:rPr lang="en-GB" sz="2400" dirty="0">
                <a:solidFill>
                  <a:srgbClr val="7030A0"/>
                </a:solidFill>
                <a:latin typeface="Calibri"/>
              </a:rPr>
              <a:t>.</a:t>
            </a:r>
          </a:p>
          <a:p>
            <a:pPr marL="342900" indent="-342900" algn="just">
              <a:buFont typeface="Arial" panose="020B0604020202020204" pitchFamily="34" charset="0"/>
              <a:buChar char="•"/>
            </a:pPr>
            <a:r>
              <a:rPr lang="en-GB" sz="2400" dirty="0">
                <a:solidFill>
                  <a:srgbClr val="7030A0"/>
                </a:solidFill>
                <a:latin typeface="Calibri"/>
              </a:rPr>
              <a:t>Studied medicine and psychiatry at Lyon; disillusioned by racism encountered in France and in military</a:t>
            </a:r>
            <a:r>
              <a:rPr lang="en-GB" sz="2400" i="1" dirty="0">
                <a:solidFill>
                  <a:srgbClr val="7030A0"/>
                </a:solidFill>
                <a:latin typeface="Calibri"/>
              </a:rPr>
              <a:t>.</a:t>
            </a:r>
          </a:p>
          <a:p>
            <a:pPr marL="342900" indent="-342900" algn="just">
              <a:buFont typeface="Arial" panose="020B0604020202020204" pitchFamily="34" charset="0"/>
              <a:buChar char="•"/>
            </a:pPr>
            <a:r>
              <a:rPr lang="en-GB" sz="2400" dirty="0">
                <a:solidFill>
                  <a:srgbClr val="7030A0"/>
                </a:solidFill>
                <a:latin typeface="Calibri"/>
              </a:rPr>
              <a:t>Moved to Algeria, 1953; joined Algerian National Liberation Front, 1955, &amp; did fieldwork in Algeria; exiled to Tunis, 1956. Published account of Algerian War (</a:t>
            </a:r>
            <a:r>
              <a:rPr lang="en-GB" sz="2400" i="1" dirty="0">
                <a:solidFill>
                  <a:srgbClr val="7030A0"/>
                </a:solidFill>
                <a:latin typeface="Calibri"/>
              </a:rPr>
              <a:t>A Dying Colonialism</a:t>
            </a:r>
            <a:r>
              <a:rPr lang="en-GB" sz="2400" dirty="0">
                <a:solidFill>
                  <a:srgbClr val="7030A0"/>
                </a:solidFill>
                <a:latin typeface="Calibri"/>
              </a:rPr>
              <a:t>)</a:t>
            </a:r>
          </a:p>
          <a:p>
            <a:pPr marL="342900" indent="-342900" algn="just">
              <a:buFont typeface="Arial" panose="020B0604020202020204" pitchFamily="34" charset="0"/>
              <a:buChar char="•"/>
            </a:pPr>
            <a:r>
              <a:rPr lang="en-GB" sz="2400" dirty="0">
                <a:solidFill>
                  <a:srgbClr val="7030A0"/>
                </a:solidFill>
                <a:latin typeface="Calibri"/>
              </a:rPr>
              <a:t>Died of leukaemia 1961; last book </a:t>
            </a:r>
            <a:r>
              <a:rPr lang="en-GB" sz="2400" i="1" dirty="0">
                <a:solidFill>
                  <a:srgbClr val="7030A0"/>
                </a:solidFill>
                <a:latin typeface="Calibri"/>
              </a:rPr>
              <a:t>The Wretched of the Earth</a:t>
            </a:r>
            <a:r>
              <a:rPr lang="en-GB" sz="2400" dirty="0">
                <a:solidFill>
                  <a:srgbClr val="7030A0"/>
                </a:solidFill>
                <a:latin typeface="Calibri"/>
              </a:rPr>
              <a:t> elaborated Fanon’s study of imperialism</a:t>
            </a:r>
          </a:p>
          <a:p>
            <a:pPr algn="r"/>
            <a:r>
              <a:rPr lang="en-GB" sz="1750" b="1" u="sng" dirty="0">
                <a:solidFill>
                  <a:srgbClr val="FF0000"/>
                </a:solidFill>
                <a:effectLst>
                  <a:outerShdw blurRad="38100" dist="38100" dir="2700000" algn="tl">
                    <a:srgbClr val="000000">
                      <a:alpha val="43137"/>
                    </a:srgbClr>
                  </a:outerShdw>
                </a:effectLst>
                <a:latin typeface="Calibri"/>
              </a:rPr>
              <a:t>Key works: </a:t>
            </a:r>
          </a:p>
          <a:p>
            <a:pPr algn="r"/>
            <a:r>
              <a:rPr lang="en-GB" sz="1750" b="1" i="1" dirty="0">
                <a:solidFill>
                  <a:srgbClr val="FF0000"/>
                </a:solidFill>
                <a:effectLst>
                  <a:outerShdw blurRad="38100" dist="38100" dir="2700000" algn="tl">
                    <a:srgbClr val="000000">
                      <a:alpha val="43137"/>
                    </a:srgbClr>
                  </a:outerShdw>
                </a:effectLst>
                <a:latin typeface="Calibri"/>
              </a:rPr>
              <a:t>Black Skin, White Masks </a:t>
            </a:r>
            <a:r>
              <a:rPr lang="en-GB" sz="1750" b="1" dirty="0">
                <a:solidFill>
                  <a:srgbClr val="FF0000"/>
                </a:solidFill>
                <a:effectLst>
                  <a:outerShdw blurRad="38100" dist="38100" dir="2700000" algn="tl">
                    <a:srgbClr val="000000">
                      <a:alpha val="43137"/>
                    </a:srgbClr>
                  </a:outerShdw>
                </a:effectLst>
                <a:latin typeface="Calibri"/>
              </a:rPr>
              <a:t>(1952 [English translation 1967]) </a:t>
            </a:r>
          </a:p>
          <a:p>
            <a:pPr algn="r"/>
            <a:r>
              <a:rPr lang="en-GB" sz="1750" b="1" i="1" dirty="0">
                <a:solidFill>
                  <a:srgbClr val="FF0000"/>
                </a:solidFill>
                <a:effectLst>
                  <a:outerShdw blurRad="38100" dist="38100" dir="2700000" algn="tl">
                    <a:srgbClr val="000000">
                      <a:alpha val="43137"/>
                    </a:srgbClr>
                  </a:outerShdw>
                </a:effectLst>
                <a:latin typeface="Calibri"/>
              </a:rPr>
              <a:t>A Dying Colonialism </a:t>
            </a:r>
            <a:r>
              <a:rPr lang="en-GB" sz="1750" b="1" dirty="0">
                <a:solidFill>
                  <a:srgbClr val="FF0000"/>
                </a:solidFill>
                <a:effectLst>
                  <a:outerShdw blurRad="38100" dist="38100" dir="2700000" algn="tl">
                    <a:srgbClr val="000000">
                      <a:alpha val="43137"/>
                    </a:srgbClr>
                  </a:outerShdw>
                </a:effectLst>
                <a:latin typeface="Calibri"/>
              </a:rPr>
              <a:t>(1959 [English translation 1965]) </a:t>
            </a:r>
          </a:p>
          <a:p>
            <a:pPr algn="r"/>
            <a:r>
              <a:rPr lang="en-GB" sz="1750" b="1" i="1" dirty="0">
                <a:solidFill>
                  <a:srgbClr val="FF0000"/>
                </a:solidFill>
                <a:effectLst>
                  <a:outerShdw blurRad="38100" dist="38100" dir="2700000" algn="tl">
                    <a:srgbClr val="000000">
                      <a:alpha val="43137"/>
                    </a:srgbClr>
                  </a:outerShdw>
                </a:effectLst>
                <a:latin typeface="Calibri"/>
              </a:rPr>
              <a:t>The Wretched of the Earth </a:t>
            </a:r>
            <a:r>
              <a:rPr lang="en-GB" sz="1750" b="1" dirty="0">
                <a:solidFill>
                  <a:srgbClr val="FF0000"/>
                </a:solidFill>
                <a:effectLst>
                  <a:outerShdw blurRad="38100" dist="38100" dir="2700000" algn="tl">
                    <a:srgbClr val="000000">
                      <a:alpha val="43137"/>
                    </a:srgbClr>
                  </a:outerShdw>
                </a:effectLst>
                <a:latin typeface="Calibri"/>
              </a:rPr>
              <a:t>(1961 [English translation 1963])</a:t>
            </a:r>
            <a:endParaRPr lang="en-GB" sz="1750" b="1" i="1" dirty="0">
              <a:solidFill>
                <a:srgbClr val="FF0000"/>
              </a:solidFill>
              <a:effectLst>
                <a:outerShdw blurRad="38100" dist="38100" dir="2700000" algn="tl">
                  <a:srgbClr val="000000">
                    <a:alpha val="43137"/>
                  </a:srgbClr>
                </a:outerShdw>
              </a:effectLst>
              <a:latin typeface="Calibri"/>
            </a:endParaRPr>
          </a:p>
        </p:txBody>
      </p:sp>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5039"/>
          <a:stretch/>
        </p:blipFill>
        <p:spPr bwMode="auto">
          <a:xfrm>
            <a:off x="10458450" y="-55254"/>
            <a:ext cx="1733550" cy="2261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1143"/>
          <a:stretch/>
        </p:blipFill>
        <p:spPr bwMode="auto">
          <a:xfrm>
            <a:off x="10836956" y="4425910"/>
            <a:ext cx="1452883" cy="2432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t="12673"/>
          <a:stretch/>
        </p:blipFill>
        <p:spPr bwMode="auto">
          <a:xfrm>
            <a:off x="10812384" y="2247368"/>
            <a:ext cx="1477455" cy="2207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510809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10458450" cy="6759452"/>
          </a:xfrm>
          <a:prstGeom prst="rect">
            <a:avLst/>
          </a:prstGeom>
          <a:noFill/>
        </p:spPr>
        <p:txBody>
          <a:bodyPr wrap="square" lIns="540000" tIns="360000" rIns="540000" bIns="360000" rtlCol="0">
            <a:spAutoFit/>
          </a:bodyPr>
          <a:lstStyle/>
          <a:p>
            <a:pPr algn="ctr"/>
            <a:r>
              <a:rPr lang="en-GB" sz="2800" b="1" dirty="0">
                <a:solidFill>
                  <a:srgbClr val="7030A0"/>
                </a:solidFill>
                <a:effectLst>
                  <a:outerShdw blurRad="38100" dist="38100" dir="2700000" algn="tl">
                    <a:srgbClr val="000000">
                      <a:alpha val="43137"/>
                    </a:srgbClr>
                  </a:outerShdw>
                </a:effectLst>
              </a:rPr>
              <a:t>Origins of </a:t>
            </a:r>
            <a:r>
              <a:rPr lang="en-GB" sz="2800" b="1" dirty="0" err="1">
                <a:solidFill>
                  <a:srgbClr val="7030A0"/>
                </a:solidFill>
                <a:effectLst>
                  <a:outerShdw blurRad="38100" dist="38100" dir="2700000" algn="tl">
                    <a:srgbClr val="000000">
                      <a:alpha val="43137"/>
                    </a:srgbClr>
                  </a:outerShdw>
                </a:effectLst>
              </a:rPr>
              <a:t>Postcolonialism</a:t>
            </a:r>
            <a:r>
              <a:rPr lang="en-GB" sz="2800" b="1" dirty="0">
                <a:solidFill>
                  <a:srgbClr val="7030A0"/>
                </a:solidFill>
                <a:effectLst>
                  <a:outerShdw blurRad="38100" dist="38100" dir="2700000" algn="tl">
                    <a:srgbClr val="000000">
                      <a:alpha val="43137"/>
                    </a:srgbClr>
                  </a:outerShdw>
                </a:effectLst>
              </a:rPr>
              <a:t> as a Scholarly Concept: Frantz Fanon (1925–1961)</a:t>
            </a:r>
          </a:p>
          <a:p>
            <a:pPr algn="ctr"/>
            <a:endParaRPr lang="en-GB" sz="2400" b="1" dirty="0">
              <a:solidFill>
                <a:srgbClr val="7030A0"/>
              </a:solidFill>
              <a:effectLst>
                <a:outerShdw blurRad="38100" dist="38100" dir="2700000" algn="tl">
                  <a:srgbClr val="000000">
                    <a:alpha val="43137"/>
                  </a:srgbClr>
                </a:outerShdw>
              </a:effectLst>
            </a:endParaRPr>
          </a:p>
          <a:p>
            <a:pPr marL="285750" indent="-285750" algn="just">
              <a:buFont typeface="Arial" panose="020B0604020202020204" pitchFamily="34" charset="0"/>
              <a:buChar char="•"/>
            </a:pPr>
            <a:r>
              <a:rPr lang="en-GB" sz="4000" b="1" dirty="0">
                <a:solidFill>
                  <a:srgbClr val="7030A0"/>
                </a:solidFill>
                <a:effectLst>
                  <a:outerShdw blurRad="38100" dist="38100" dir="2700000" algn="tl">
                    <a:srgbClr val="000000">
                      <a:alpha val="43137"/>
                    </a:srgbClr>
                  </a:outerShdw>
                </a:effectLst>
              </a:rPr>
              <a:t>Fanon brought psychoanalytic methods to the study of colonialism </a:t>
            </a:r>
          </a:p>
          <a:p>
            <a:pPr marL="285750" indent="-285750" algn="just">
              <a:buFont typeface="Arial" panose="020B0604020202020204" pitchFamily="34" charset="0"/>
              <a:buChar char="•"/>
            </a:pPr>
            <a:endParaRPr lang="en-GB" sz="4000" b="1" dirty="0">
              <a:solidFill>
                <a:srgbClr val="7030A0"/>
              </a:solidFill>
              <a:effectLst>
                <a:outerShdw blurRad="38100" dist="38100" dir="2700000" algn="tl">
                  <a:srgbClr val="000000">
                    <a:alpha val="43137"/>
                  </a:srgbClr>
                </a:outerShdw>
              </a:effectLst>
            </a:endParaRPr>
          </a:p>
          <a:p>
            <a:pPr marL="285750" indent="-285750" algn="just">
              <a:buFont typeface="Arial" panose="020B0604020202020204" pitchFamily="34" charset="0"/>
              <a:buChar char="•"/>
            </a:pPr>
            <a:r>
              <a:rPr lang="en-GB" sz="4000" b="1" dirty="0">
                <a:solidFill>
                  <a:srgbClr val="7030A0"/>
                </a:solidFill>
                <a:effectLst>
                  <a:outerShdw blurRad="38100" dist="38100" dir="2700000" algn="tl">
                    <a:srgbClr val="000000">
                      <a:alpha val="43137"/>
                    </a:srgbClr>
                  </a:outerShdw>
                </a:effectLst>
              </a:rPr>
              <a:t>Fanon concentrated on culture as a means of ideological control in colonial regimes</a:t>
            </a:r>
          </a:p>
          <a:p>
            <a:pPr marL="742950" lvl="1" indent="-285750" algn="just">
              <a:buFontTx/>
              <a:buChar char="-"/>
            </a:pPr>
            <a:r>
              <a:rPr lang="en-GB" sz="4000" b="1" dirty="0">
                <a:solidFill>
                  <a:srgbClr val="7030A0"/>
                </a:solidFill>
                <a:effectLst>
                  <a:outerShdw blurRad="38100" dist="38100" dir="2700000" algn="tl">
                    <a:srgbClr val="000000">
                      <a:alpha val="43137"/>
                    </a:srgbClr>
                  </a:outerShdw>
                </a:effectLst>
              </a:rPr>
              <a:t>Emphasis on HISTORY</a:t>
            </a:r>
          </a:p>
          <a:p>
            <a:pPr marL="742950" lvl="1" indent="-285750" algn="just">
              <a:buFontTx/>
              <a:buChar char="-"/>
            </a:pPr>
            <a:r>
              <a:rPr lang="en-GB" sz="4000" b="1" dirty="0">
                <a:solidFill>
                  <a:srgbClr val="7030A0"/>
                </a:solidFill>
                <a:effectLst>
                  <a:outerShdw blurRad="38100" dist="38100" dir="2700000" algn="tl">
                    <a:srgbClr val="000000">
                      <a:alpha val="43137"/>
                    </a:srgbClr>
                  </a:outerShdw>
                </a:effectLst>
              </a:rPr>
              <a:t>Emphasis on LANGUAGE</a:t>
            </a:r>
          </a:p>
          <a:p>
            <a:pPr algn="just"/>
            <a:endParaRPr lang="en-GB" sz="3200" b="1" dirty="0">
              <a:solidFill>
                <a:prstClr val="white"/>
              </a:solidFill>
              <a:effectLst>
                <a:outerShdw blurRad="38100" dist="38100" dir="2700000" algn="tl">
                  <a:srgbClr val="000000">
                    <a:alpha val="43137"/>
                  </a:srgbClr>
                </a:outerShdw>
              </a:effectLst>
            </a:endParaRPr>
          </a:p>
        </p:txBody>
      </p:sp>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5039"/>
          <a:stretch/>
        </p:blipFill>
        <p:spPr bwMode="auto">
          <a:xfrm>
            <a:off x="10458450" y="23660"/>
            <a:ext cx="1733550" cy="2261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1143"/>
          <a:stretch/>
        </p:blipFill>
        <p:spPr bwMode="auto">
          <a:xfrm>
            <a:off x="10714545" y="2212955"/>
            <a:ext cx="1452883" cy="2432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t="12673"/>
          <a:stretch/>
        </p:blipFill>
        <p:spPr bwMode="auto">
          <a:xfrm>
            <a:off x="10714545" y="4671685"/>
            <a:ext cx="1477455" cy="2207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833185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3"/>
            <a:ext cx="12192000" cy="6821007"/>
          </a:xfrm>
          <a:prstGeom prst="rect">
            <a:avLst/>
          </a:prstGeom>
          <a:noFill/>
        </p:spPr>
        <p:txBody>
          <a:bodyPr wrap="square" lIns="540000" tIns="360000" rIns="540000" bIns="360000" rtlCol="0">
            <a:spAutoFit/>
          </a:bodyPr>
          <a:lstStyle/>
          <a:p>
            <a:pPr algn="ctr"/>
            <a:r>
              <a:rPr lang="en-GB" sz="2200" b="1" dirty="0">
                <a:solidFill>
                  <a:srgbClr val="7030A0"/>
                </a:solidFill>
                <a:effectLst>
                  <a:outerShdw blurRad="38100" dist="38100" dir="2700000" algn="tl">
                    <a:srgbClr val="000000">
                      <a:alpha val="43137"/>
                    </a:srgbClr>
                  </a:outerShdw>
                </a:effectLst>
                <a:latin typeface="Calibri"/>
              </a:rPr>
              <a:t>Fanon on Language: Quotes from </a:t>
            </a:r>
            <a:r>
              <a:rPr lang="en-GB" sz="2200" b="1" i="1" dirty="0">
                <a:solidFill>
                  <a:srgbClr val="7030A0"/>
                </a:solidFill>
                <a:effectLst>
                  <a:outerShdw blurRad="38100" dist="38100" dir="2700000" algn="tl">
                    <a:srgbClr val="000000">
                      <a:alpha val="43137"/>
                    </a:srgbClr>
                  </a:outerShdw>
                </a:effectLst>
                <a:latin typeface="Calibri"/>
              </a:rPr>
              <a:t>Black Skin, White Masks </a:t>
            </a:r>
            <a:r>
              <a:rPr lang="en-GB" sz="2200" b="1" dirty="0">
                <a:solidFill>
                  <a:srgbClr val="7030A0"/>
                </a:solidFill>
                <a:effectLst>
                  <a:outerShdw blurRad="38100" dist="38100" dir="2700000" algn="tl">
                    <a:srgbClr val="000000">
                      <a:alpha val="43137"/>
                    </a:srgbClr>
                  </a:outerShdw>
                </a:effectLst>
                <a:latin typeface="Calibri"/>
              </a:rPr>
              <a:t>(1952)</a:t>
            </a:r>
            <a:endParaRPr lang="en-GB" sz="2200" b="1" i="1" dirty="0">
              <a:solidFill>
                <a:srgbClr val="7030A0"/>
              </a:solidFill>
              <a:effectLst>
                <a:outerShdw blurRad="38100" dist="38100" dir="2700000" algn="tl">
                  <a:srgbClr val="000000">
                    <a:alpha val="43137"/>
                  </a:srgbClr>
                </a:outerShdw>
              </a:effectLst>
              <a:latin typeface="Calibri"/>
            </a:endParaRPr>
          </a:p>
          <a:p>
            <a:pPr algn="ctr"/>
            <a:endParaRPr lang="en-GB" sz="2200" b="1" dirty="0">
              <a:solidFill>
                <a:srgbClr val="7030A0"/>
              </a:solidFill>
              <a:effectLst>
                <a:outerShdw blurRad="38100" dist="38100" dir="2700000" algn="tl">
                  <a:srgbClr val="000000">
                    <a:alpha val="43137"/>
                  </a:srgbClr>
                </a:outerShdw>
              </a:effectLst>
              <a:latin typeface="Calibri"/>
            </a:endParaRPr>
          </a:p>
          <a:p>
            <a:pPr algn="just"/>
            <a:r>
              <a:rPr lang="en-GB" sz="2200" i="1" dirty="0">
                <a:solidFill>
                  <a:srgbClr val="7030A0"/>
                </a:solidFill>
                <a:latin typeface="Calibri"/>
              </a:rPr>
              <a:t>“</a:t>
            </a:r>
            <a:r>
              <a:rPr lang="en-GB" sz="2200" dirty="0">
                <a:solidFill>
                  <a:srgbClr val="7030A0"/>
                </a:solidFill>
                <a:latin typeface="Calibri"/>
              </a:rPr>
              <a:t>I ascribe a basic importance to the phenomenon of language … </a:t>
            </a:r>
            <a:r>
              <a:rPr lang="en-GB" sz="2200" b="1" dirty="0">
                <a:solidFill>
                  <a:srgbClr val="7030A0"/>
                </a:solidFill>
                <a:latin typeface="Calibri"/>
              </a:rPr>
              <a:t>To </a:t>
            </a:r>
            <a:r>
              <a:rPr lang="en-GB" sz="2200" b="1" u="sng" dirty="0">
                <a:solidFill>
                  <a:srgbClr val="FF0000"/>
                </a:solidFill>
                <a:effectLst>
                  <a:outerShdw blurRad="38100" dist="38100" dir="2700000" algn="tl">
                    <a:srgbClr val="000000">
                      <a:alpha val="43137"/>
                    </a:srgbClr>
                  </a:outerShdw>
                </a:effectLst>
                <a:latin typeface="Calibri"/>
              </a:rPr>
              <a:t>speak</a:t>
            </a:r>
            <a:r>
              <a:rPr lang="en-GB" sz="2200" b="1" dirty="0">
                <a:solidFill>
                  <a:srgbClr val="FF0000"/>
                </a:solidFill>
                <a:effectLst>
                  <a:outerShdw blurRad="38100" dist="38100" dir="2700000" algn="tl">
                    <a:srgbClr val="000000">
                      <a:alpha val="43137"/>
                    </a:srgbClr>
                  </a:outerShdw>
                </a:effectLst>
                <a:latin typeface="Calibri"/>
              </a:rPr>
              <a:t> </a:t>
            </a:r>
            <a:r>
              <a:rPr lang="en-GB" sz="2200" b="1" dirty="0">
                <a:solidFill>
                  <a:srgbClr val="7030A0"/>
                </a:solidFill>
                <a:latin typeface="Calibri"/>
              </a:rPr>
              <a:t>means to be in a position to use a certain syntax, to grasp the morphology of this or that language, but it means above all to </a:t>
            </a:r>
            <a:r>
              <a:rPr lang="en-GB" sz="2200" b="1" dirty="0">
                <a:solidFill>
                  <a:srgbClr val="FF0000"/>
                </a:solidFill>
                <a:latin typeface="Calibri"/>
              </a:rPr>
              <a:t>assume a culture, to support the weight of a civilization</a:t>
            </a:r>
            <a:r>
              <a:rPr lang="en-GB" sz="2200" dirty="0">
                <a:solidFill>
                  <a:prstClr val="white"/>
                </a:solidFill>
                <a:latin typeface="Calibri"/>
              </a:rPr>
              <a:t>.”</a:t>
            </a:r>
          </a:p>
          <a:p>
            <a:pPr algn="just"/>
            <a:endParaRPr lang="en-GB" sz="2200" dirty="0">
              <a:solidFill>
                <a:prstClr val="white"/>
              </a:solidFill>
              <a:latin typeface="Calibri"/>
            </a:endParaRPr>
          </a:p>
          <a:p>
            <a:pPr algn="just"/>
            <a:r>
              <a:rPr lang="en-GB" sz="2200" dirty="0">
                <a:solidFill>
                  <a:srgbClr val="00B0F0"/>
                </a:solidFill>
                <a:latin typeface="Calibri"/>
              </a:rPr>
              <a:t>“</a:t>
            </a:r>
            <a:r>
              <a:rPr lang="en-GB" sz="2200" b="1" dirty="0">
                <a:solidFill>
                  <a:srgbClr val="00B0F0"/>
                </a:solidFill>
                <a:latin typeface="Calibri"/>
              </a:rPr>
              <a:t>A man who has a language possesses the world expressed and implied by that language</a:t>
            </a:r>
            <a:r>
              <a:rPr lang="en-GB" sz="2200" dirty="0">
                <a:solidFill>
                  <a:srgbClr val="00B0F0"/>
                </a:solidFill>
                <a:latin typeface="Calibri"/>
              </a:rPr>
              <a:t>. </a:t>
            </a:r>
            <a:r>
              <a:rPr lang="en-GB" sz="2200" b="1" dirty="0">
                <a:solidFill>
                  <a:srgbClr val="FF0000"/>
                </a:solidFill>
                <a:latin typeface="Calibri"/>
              </a:rPr>
              <a:t>Mastery of language affords remarkable power.</a:t>
            </a:r>
            <a:r>
              <a:rPr lang="en-GB" sz="2200" dirty="0">
                <a:solidFill>
                  <a:srgbClr val="00B0F0"/>
                </a:solidFill>
                <a:latin typeface="Calibri"/>
              </a:rPr>
              <a:t>”</a:t>
            </a:r>
            <a:endParaRPr lang="en-GB" sz="2200" b="1" dirty="0">
              <a:solidFill>
                <a:srgbClr val="00B0F0"/>
              </a:solidFill>
              <a:latin typeface="Calibri"/>
            </a:endParaRPr>
          </a:p>
          <a:p>
            <a:pPr algn="just"/>
            <a:endParaRPr lang="en-GB" sz="2200" dirty="0">
              <a:solidFill>
                <a:prstClr val="white"/>
              </a:solidFill>
              <a:latin typeface="Calibri"/>
            </a:endParaRPr>
          </a:p>
          <a:p>
            <a:pPr algn="just"/>
            <a:r>
              <a:rPr lang="en-GB" sz="2200" dirty="0">
                <a:solidFill>
                  <a:srgbClr val="7030A0"/>
                </a:solidFill>
                <a:latin typeface="Calibri"/>
              </a:rPr>
              <a:t>“… In the Antilles [i.e. the Caribbean archipelago] … the language spoken officially is French; teachers keep a close watch over the children to make sure they do not use Creole.”</a:t>
            </a:r>
          </a:p>
          <a:p>
            <a:pPr algn="just"/>
            <a:endParaRPr lang="en-GB" sz="2200" dirty="0">
              <a:solidFill>
                <a:prstClr val="white"/>
              </a:solidFill>
              <a:latin typeface="Calibri"/>
            </a:endParaRPr>
          </a:p>
          <a:p>
            <a:pPr algn="just"/>
            <a:r>
              <a:rPr lang="en-GB" sz="2200" dirty="0">
                <a:solidFill>
                  <a:srgbClr val="7030A0"/>
                </a:solidFill>
                <a:latin typeface="Calibri"/>
              </a:rPr>
              <a:t>“To speak a language is to take on a world, a culture. The Antilles Negro who wants to be white will be the whiter as he gains </a:t>
            </a:r>
            <a:r>
              <a:rPr lang="en-GB" sz="2200" dirty="0">
                <a:solidFill>
                  <a:srgbClr val="FF0000"/>
                </a:solidFill>
                <a:latin typeface="Calibri"/>
              </a:rPr>
              <a:t>greater mastery of the </a:t>
            </a:r>
            <a:r>
              <a:rPr lang="en-GB" sz="2200" b="1" u="sng" dirty="0">
                <a:solidFill>
                  <a:srgbClr val="FF0000"/>
                </a:solidFill>
                <a:effectLst>
                  <a:outerShdw blurRad="38100" dist="38100" dir="2700000" algn="tl">
                    <a:srgbClr val="000000">
                      <a:alpha val="43137"/>
                    </a:srgbClr>
                  </a:outerShdw>
                </a:effectLst>
                <a:latin typeface="Calibri"/>
              </a:rPr>
              <a:t>cultural tool</a:t>
            </a:r>
            <a:r>
              <a:rPr lang="en-GB" sz="2200" b="1" dirty="0">
                <a:solidFill>
                  <a:srgbClr val="FF0000"/>
                </a:solidFill>
                <a:effectLst>
                  <a:outerShdw blurRad="38100" dist="38100" dir="2700000" algn="tl">
                    <a:srgbClr val="000000">
                      <a:alpha val="43137"/>
                    </a:srgbClr>
                  </a:outerShdw>
                </a:effectLst>
                <a:latin typeface="Calibri"/>
              </a:rPr>
              <a:t> </a:t>
            </a:r>
            <a:r>
              <a:rPr lang="en-GB" sz="2200" dirty="0">
                <a:solidFill>
                  <a:srgbClr val="FF0000"/>
                </a:solidFill>
                <a:latin typeface="Calibri"/>
              </a:rPr>
              <a:t>that language is</a:t>
            </a:r>
            <a:r>
              <a:rPr lang="en-GB" sz="2200" dirty="0">
                <a:solidFill>
                  <a:srgbClr val="7030A0"/>
                </a:solidFill>
                <a:latin typeface="Calibri"/>
              </a:rPr>
              <a:t>. A year ago in Lyon, in a lecture I had drawn a parallel between Negro and European poetry, and a French acquaintance told me enthusiastically, ‘At bottom you are a white man.’ </a:t>
            </a:r>
            <a:r>
              <a:rPr lang="en-GB" sz="2200" i="1" dirty="0">
                <a:solidFill>
                  <a:srgbClr val="7030A0"/>
                </a:solidFill>
                <a:latin typeface="Calibri"/>
              </a:rPr>
              <a:t>The fact that I had been able to investigate so interesting a problem through the white man’s language gave me honorary citizenship</a:t>
            </a:r>
            <a:r>
              <a:rPr lang="en-GB" sz="2200" dirty="0">
                <a:solidFill>
                  <a:srgbClr val="7030A0"/>
                </a:solidFill>
                <a:latin typeface="Calibri"/>
              </a:rPr>
              <a:t>.”</a:t>
            </a:r>
          </a:p>
        </p:txBody>
      </p:sp>
    </p:spTree>
    <p:extLst>
      <p:ext uri="{BB962C8B-B14F-4D97-AF65-F5344CB8AC3E}">
        <p14:creationId xmlns:p14="http://schemas.microsoft.com/office/powerpoint/2010/main" val="30255117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877141" cy="6851785"/>
          </a:xfrm>
          <a:prstGeom prst="rect">
            <a:avLst/>
          </a:prstGeom>
          <a:noFill/>
        </p:spPr>
        <p:txBody>
          <a:bodyPr wrap="square" lIns="540000" tIns="360000" rIns="540000" bIns="360000" rtlCol="0">
            <a:spAutoFit/>
          </a:bodyPr>
          <a:lstStyle/>
          <a:p>
            <a:pPr algn="ctr"/>
            <a:r>
              <a:rPr lang="en-GB" sz="2200" b="1" i="1" dirty="0">
                <a:solidFill>
                  <a:srgbClr val="7030A0"/>
                </a:solidFill>
                <a:effectLst>
                  <a:outerShdw blurRad="38100" dist="38100" dir="2700000" algn="tl">
                    <a:srgbClr val="000000">
                      <a:alpha val="43137"/>
                    </a:srgbClr>
                  </a:outerShdw>
                </a:effectLst>
                <a:latin typeface="Calibri"/>
              </a:rPr>
              <a:t>Orientalism: </a:t>
            </a:r>
            <a:r>
              <a:rPr lang="en-GB" sz="2200" b="1" dirty="0">
                <a:solidFill>
                  <a:srgbClr val="7030A0"/>
                </a:solidFill>
                <a:effectLst>
                  <a:outerShdw blurRad="38100" dist="38100" dir="2700000" algn="tl">
                    <a:srgbClr val="000000">
                      <a:alpha val="43137"/>
                    </a:srgbClr>
                  </a:outerShdw>
                </a:effectLst>
                <a:latin typeface="Calibri"/>
              </a:rPr>
              <a:t>Edward Said (1935 –2003)</a:t>
            </a:r>
          </a:p>
          <a:p>
            <a:pPr marL="285750" indent="-285750" algn="just">
              <a:buFont typeface="Arial" panose="020B0604020202020204" pitchFamily="34" charset="0"/>
              <a:buChar char="•"/>
            </a:pPr>
            <a:endParaRPr lang="en-GB" sz="2200" dirty="0">
              <a:solidFill>
                <a:srgbClr val="7030A0"/>
              </a:solidFill>
              <a:latin typeface="Calibri"/>
            </a:endParaRPr>
          </a:p>
          <a:p>
            <a:pPr algn="just"/>
            <a:r>
              <a:rPr lang="en-GB" sz="2400" dirty="0">
                <a:solidFill>
                  <a:srgbClr val="7030A0"/>
                </a:solidFill>
                <a:latin typeface="Calibri"/>
              </a:rPr>
              <a:t>“The moment one became a student at VC, one was given the student handbook, a series of regulations governing every aspect of school life … The school’s first rule, emblazoned on the opening page of the handbook, read: ‘</a:t>
            </a:r>
            <a:r>
              <a:rPr lang="en-GB" sz="2400" b="1" dirty="0">
                <a:solidFill>
                  <a:srgbClr val="FF0000"/>
                </a:solidFill>
                <a:latin typeface="Calibri"/>
              </a:rPr>
              <a:t>English is the language of the school; students caught speaking any other language will be punished</a:t>
            </a:r>
            <a:r>
              <a:rPr lang="en-GB" sz="2400" dirty="0">
                <a:solidFill>
                  <a:srgbClr val="7030A0"/>
                </a:solidFill>
                <a:latin typeface="Calibri"/>
              </a:rPr>
              <a:t>.’ Yet, there were no native speakers of English among the students. Whereas the masters were all British, we were a motley crew of Arabs of various kinds, Armenians, Greeks, Italians, Jews, and Turks, each of whom had a native language that the school had explicitly outlawed. Yet all, or nearly all, of us spoke Arabic and so we were able to take refuge in a common language, in defiance of what we perceived as an unjust colonial stricture.”</a:t>
            </a:r>
          </a:p>
          <a:p>
            <a:pPr marL="342900" indent="-342900" algn="r">
              <a:buFontTx/>
              <a:buChar char="-"/>
            </a:pPr>
            <a:r>
              <a:rPr lang="en-GB" sz="2200" dirty="0">
                <a:solidFill>
                  <a:srgbClr val="7030A0"/>
                </a:solidFill>
                <a:effectLst>
                  <a:outerShdw blurRad="38100" dist="38100" dir="2700000" algn="tl">
                    <a:srgbClr val="000000">
                      <a:alpha val="43137"/>
                    </a:srgbClr>
                  </a:outerShdw>
                </a:effectLst>
                <a:latin typeface="Calibri"/>
              </a:rPr>
              <a:t>Said, </a:t>
            </a:r>
            <a:r>
              <a:rPr lang="en-GB" sz="2200" dirty="0">
                <a:solidFill>
                  <a:srgbClr val="7030A0"/>
                </a:solidFill>
                <a:latin typeface="Calibri"/>
              </a:rPr>
              <a:t>‘Between Worlds,’ </a:t>
            </a:r>
            <a:r>
              <a:rPr lang="en-GB" sz="2200" i="1" dirty="0">
                <a:solidFill>
                  <a:srgbClr val="7030A0"/>
                </a:solidFill>
                <a:latin typeface="Calibri"/>
              </a:rPr>
              <a:t>Reflections on Exile</a:t>
            </a:r>
            <a:r>
              <a:rPr lang="en-GB" sz="2200" dirty="0">
                <a:solidFill>
                  <a:srgbClr val="7030A0"/>
                </a:solidFill>
                <a:latin typeface="Calibri"/>
              </a:rPr>
              <a:t> (2000) </a:t>
            </a:r>
          </a:p>
          <a:p>
            <a:pPr marL="342900" indent="-342900" algn="just">
              <a:buFontTx/>
              <a:buChar char="-"/>
            </a:pPr>
            <a:endParaRPr lang="en-GB" sz="2200" dirty="0">
              <a:solidFill>
                <a:prstClr val="white"/>
              </a:solidFill>
              <a:latin typeface="Calibri"/>
            </a:endParaRPr>
          </a:p>
          <a:p>
            <a:pPr algn="just"/>
            <a:endParaRPr lang="en-GB" sz="2200" dirty="0">
              <a:solidFill>
                <a:prstClr val="white"/>
              </a:solidFill>
              <a:latin typeface="Calibri"/>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77142" y="2945682"/>
            <a:ext cx="1768759" cy="27456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descr="Edward Said.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77142" y="526486"/>
            <a:ext cx="1768759" cy="2273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8019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 y="-13894"/>
            <a:ext cx="10423240" cy="6036177"/>
          </a:xfrm>
          <a:prstGeom prst="rect">
            <a:avLst/>
          </a:prstGeom>
          <a:noFill/>
        </p:spPr>
        <p:txBody>
          <a:bodyPr wrap="square" lIns="540000" tIns="360000" rIns="540000" bIns="360000" rtlCol="0">
            <a:spAutoFit/>
          </a:bodyPr>
          <a:lstStyle/>
          <a:p>
            <a:pPr algn="ctr"/>
            <a:r>
              <a:rPr lang="en-GB" sz="2200" b="1" i="1" dirty="0">
                <a:solidFill>
                  <a:srgbClr val="7030A0"/>
                </a:solidFill>
                <a:effectLst>
                  <a:outerShdw blurRad="38100" dist="38100" dir="2700000" algn="tl">
                    <a:srgbClr val="000000">
                      <a:alpha val="43137"/>
                    </a:srgbClr>
                  </a:outerShdw>
                </a:effectLst>
                <a:latin typeface="Calibri"/>
              </a:rPr>
              <a:t>Orientalism: </a:t>
            </a:r>
            <a:r>
              <a:rPr lang="en-GB" sz="2200" b="1" dirty="0">
                <a:solidFill>
                  <a:srgbClr val="7030A0"/>
                </a:solidFill>
                <a:effectLst>
                  <a:outerShdw blurRad="38100" dist="38100" dir="2700000" algn="tl">
                    <a:srgbClr val="000000">
                      <a:alpha val="43137"/>
                    </a:srgbClr>
                  </a:outerShdw>
                </a:effectLst>
                <a:latin typeface="Calibri"/>
              </a:rPr>
              <a:t>Edward Said (1935 –2003)</a:t>
            </a:r>
          </a:p>
          <a:p>
            <a:pPr algn="just"/>
            <a:endParaRPr lang="en-GB" sz="1500" b="1" dirty="0">
              <a:solidFill>
                <a:srgbClr val="7030A0"/>
              </a:solidFill>
              <a:effectLst>
                <a:outerShdw blurRad="38100" dist="38100" dir="2700000" algn="tl">
                  <a:srgbClr val="000000">
                    <a:alpha val="43137"/>
                  </a:srgbClr>
                </a:outerShdw>
              </a:effectLst>
              <a:latin typeface="Calibri"/>
            </a:endParaRPr>
          </a:p>
          <a:p>
            <a:pPr marL="285750" indent="-285750" algn="just">
              <a:buFont typeface="Arial" panose="020B0604020202020204" pitchFamily="34" charset="0"/>
              <a:buChar char="•"/>
            </a:pPr>
            <a:r>
              <a:rPr lang="en-GB" sz="2200" dirty="0">
                <a:solidFill>
                  <a:srgbClr val="7030A0"/>
                </a:solidFill>
                <a:latin typeface="Calibri"/>
              </a:rPr>
              <a:t>b. Jerusalem, in Palestine – a British Mandate; son of a Palestinian who had served in US Army in WWI and Palestinian-Lebanese mother</a:t>
            </a:r>
          </a:p>
          <a:p>
            <a:pPr marL="285750" indent="-285750" algn="just">
              <a:buFont typeface="Arial" panose="020B0604020202020204" pitchFamily="34" charset="0"/>
              <a:buChar char="•"/>
            </a:pPr>
            <a:endParaRPr lang="en-GB" sz="2200" dirty="0">
              <a:solidFill>
                <a:srgbClr val="7030A0"/>
              </a:solidFill>
              <a:latin typeface="Calibri"/>
            </a:endParaRPr>
          </a:p>
          <a:p>
            <a:pPr marL="285750" indent="-285750" algn="just">
              <a:buFont typeface="Arial" panose="020B0604020202020204" pitchFamily="34" charset="0"/>
              <a:buChar char="•"/>
            </a:pPr>
            <a:r>
              <a:rPr lang="en-GB" sz="2200" dirty="0">
                <a:solidFill>
                  <a:srgbClr val="7030A0"/>
                </a:solidFill>
                <a:latin typeface="Calibri"/>
              </a:rPr>
              <a:t>Childhood divided between Palestine and Egypt (itself a British protectorate); fluent in Arabic (his native tongue) and English</a:t>
            </a:r>
          </a:p>
          <a:p>
            <a:pPr marL="285750" indent="-285750" algn="just">
              <a:buFont typeface="Arial" panose="020B0604020202020204" pitchFamily="34" charset="0"/>
              <a:buChar char="•"/>
            </a:pPr>
            <a:endParaRPr lang="en-GB" sz="2200" dirty="0">
              <a:solidFill>
                <a:srgbClr val="7030A0"/>
              </a:solidFill>
              <a:latin typeface="Calibri"/>
            </a:endParaRPr>
          </a:p>
          <a:p>
            <a:pPr marL="285750" indent="-285750" algn="just">
              <a:buFont typeface="Arial" panose="020B0604020202020204" pitchFamily="34" charset="0"/>
              <a:buChar char="•"/>
            </a:pPr>
            <a:r>
              <a:rPr lang="en-GB" sz="2200" dirty="0">
                <a:solidFill>
                  <a:srgbClr val="7030A0"/>
                </a:solidFill>
                <a:latin typeface="Calibri"/>
              </a:rPr>
              <a:t>Educated at elite Victoria College, Cairo, as recalled in his essay ‘Between Worlds’ (</a:t>
            </a:r>
            <a:r>
              <a:rPr lang="en-GB" sz="2200" i="1" dirty="0">
                <a:solidFill>
                  <a:srgbClr val="7030A0"/>
                </a:solidFill>
                <a:latin typeface="Calibri"/>
              </a:rPr>
              <a:t>Reflections on Exile</a:t>
            </a:r>
            <a:r>
              <a:rPr lang="en-GB" sz="2200" dirty="0">
                <a:solidFill>
                  <a:srgbClr val="7030A0"/>
                </a:solidFill>
                <a:latin typeface="Calibri"/>
              </a:rPr>
              <a:t>, 2000) </a:t>
            </a:r>
          </a:p>
          <a:p>
            <a:pPr marL="285750" indent="-285750" algn="just">
              <a:buFont typeface="Arial" panose="020B0604020202020204" pitchFamily="34" charset="0"/>
              <a:buChar char="•"/>
            </a:pPr>
            <a:endParaRPr lang="en-GB" sz="2200" dirty="0">
              <a:solidFill>
                <a:srgbClr val="7030A0"/>
              </a:solidFill>
              <a:latin typeface="Calibri"/>
            </a:endParaRPr>
          </a:p>
          <a:p>
            <a:pPr marL="285750" indent="-285750" algn="just">
              <a:buFont typeface="Arial" panose="020B0604020202020204" pitchFamily="34" charset="0"/>
              <a:buChar char="•"/>
            </a:pPr>
            <a:r>
              <a:rPr lang="en-GB" sz="2200" dirty="0">
                <a:solidFill>
                  <a:srgbClr val="7030A0"/>
                </a:solidFill>
                <a:latin typeface="Calibri"/>
              </a:rPr>
              <a:t>Moved to boarding school in Massachusetts, 1951; obtained BA from Princeton, 1957, then an MA (1960) and a PhD in English Literature (1964) at Harvard</a:t>
            </a:r>
          </a:p>
          <a:p>
            <a:pPr marL="285750" indent="-285750" algn="just">
              <a:buFont typeface="Arial" panose="020B0604020202020204" pitchFamily="34" charset="0"/>
              <a:buChar char="•"/>
            </a:pPr>
            <a:endParaRPr lang="en-GB" sz="2200" dirty="0">
              <a:solidFill>
                <a:srgbClr val="7030A0"/>
              </a:solidFill>
              <a:latin typeface="Calibri"/>
            </a:endParaRPr>
          </a:p>
          <a:p>
            <a:pPr marL="285750" indent="-285750" algn="just">
              <a:buFont typeface="Arial" panose="020B0604020202020204" pitchFamily="34" charset="0"/>
              <a:buChar char="•"/>
            </a:pPr>
            <a:r>
              <a:rPr lang="en-GB" sz="2200" dirty="0">
                <a:solidFill>
                  <a:srgbClr val="7030A0"/>
                </a:solidFill>
                <a:latin typeface="Calibri"/>
              </a:rPr>
              <a:t>Taught at Columbia University, New York from 1963; later also worked at Harvard, Stanford, Johns Hopkins and Yale</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23241" y="2977469"/>
            <a:ext cx="1768759" cy="27456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descr="Edward Said.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23240" y="704286"/>
            <a:ext cx="1768759" cy="2273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5175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27384"/>
            <a:ext cx="12192000" cy="4697349"/>
          </a:xfrm>
          <a:prstGeom prst="rect">
            <a:avLst/>
          </a:prstGeom>
          <a:noFill/>
        </p:spPr>
        <p:txBody>
          <a:bodyPr wrap="square" lIns="540000" tIns="360000" rIns="540000" bIns="360000" rtlCol="0">
            <a:spAutoFit/>
          </a:bodyPr>
          <a:lstStyle/>
          <a:p>
            <a:pPr algn="ctr"/>
            <a:r>
              <a:rPr lang="en-GB" sz="2200" b="1" i="1" dirty="0">
                <a:solidFill>
                  <a:srgbClr val="7030A0"/>
                </a:solidFill>
                <a:effectLst>
                  <a:outerShdw blurRad="38100" dist="38100" dir="2700000" algn="tl">
                    <a:srgbClr val="000000">
                      <a:alpha val="43137"/>
                    </a:srgbClr>
                  </a:outerShdw>
                </a:effectLst>
                <a:latin typeface="Calibri"/>
              </a:rPr>
              <a:t>Orientalism </a:t>
            </a:r>
            <a:r>
              <a:rPr lang="en-GB" sz="2200" b="1" dirty="0">
                <a:solidFill>
                  <a:srgbClr val="7030A0"/>
                </a:solidFill>
                <a:effectLst>
                  <a:outerShdw blurRad="38100" dist="38100" dir="2700000" algn="tl">
                    <a:srgbClr val="000000">
                      <a:alpha val="43137"/>
                    </a:srgbClr>
                  </a:outerShdw>
                </a:effectLst>
                <a:latin typeface="Calibri"/>
              </a:rPr>
              <a:t>(1978)</a:t>
            </a:r>
            <a:endParaRPr lang="en-GB" sz="2200" b="1" i="1" dirty="0">
              <a:solidFill>
                <a:srgbClr val="7030A0"/>
              </a:solidFill>
              <a:effectLst>
                <a:outerShdw blurRad="38100" dist="38100" dir="2700000" algn="tl">
                  <a:srgbClr val="000000">
                    <a:alpha val="43137"/>
                  </a:srgbClr>
                </a:outerShdw>
              </a:effectLst>
              <a:latin typeface="Calibri"/>
            </a:endParaRPr>
          </a:p>
          <a:p>
            <a:pPr marL="285750" indent="-285750" algn="just">
              <a:buFont typeface="Arial" panose="020B0604020202020204" pitchFamily="34" charset="0"/>
              <a:buChar char="•"/>
            </a:pPr>
            <a:endParaRPr lang="en-GB" sz="1000" dirty="0">
              <a:solidFill>
                <a:srgbClr val="7030A0"/>
              </a:solidFill>
              <a:latin typeface="Calibri"/>
            </a:endParaRPr>
          </a:p>
          <a:p>
            <a:pPr marL="285750" indent="-285750" algn="just">
              <a:buFont typeface="Arial" panose="020B0604020202020204" pitchFamily="34" charset="0"/>
              <a:buChar char="•"/>
            </a:pPr>
            <a:r>
              <a:rPr lang="en-GB" sz="2200" dirty="0">
                <a:solidFill>
                  <a:srgbClr val="7030A0"/>
                </a:solidFill>
                <a:latin typeface="Calibri"/>
              </a:rPr>
              <a:t>A study of the historic relationship between Europe and ‘the Orient’ – for Said, the Middle East, Asia and North Africa – focussing especially on 19</a:t>
            </a:r>
            <a:r>
              <a:rPr lang="en-GB" sz="2200" baseline="30000" dirty="0">
                <a:solidFill>
                  <a:srgbClr val="7030A0"/>
                </a:solidFill>
                <a:latin typeface="Calibri"/>
              </a:rPr>
              <a:t>th</a:t>
            </a:r>
            <a:r>
              <a:rPr lang="en-GB" sz="2200" dirty="0">
                <a:solidFill>
                  <a:srgbClr val="7030A0"/>
                </a:solidFill>
                <a:latin typeface="Calibri"/>
              </a:rPr>
              <a:t> and 20</a:t>
            </a:r>
            <a:r>
              <a:rPr lang="en-GB" sz="2200" baseline="30000" dirty="0">
                <a:solidFill>
                  <a:srgbClr val="7030A0"/>
                </a:solidFill>
                <a:latin typeface="Calibri"/>
              </a:rPr>
              <a:t>th</a:t>
            </a:r>
            <a:r>
              <a:rPr lang="en-GB" sz="2200" dirty="0">
                <a:solidFill>
                  <a:srgbClr val="7030A0"/>
                </a:solidFill>
                <a:latin typeface="Calibri"/>
              </a:rPr>
              <a:t> centuries</a:t>
            </a:r>
          </a:p>
          <a:p>
            <a:pPr marL="285750" indent="-285750" algn="just">
              <a:buFont typeface="Arial" panose="020B0604020202020204" pitchFamily="34" charset="0"/>
              <a:buChar char="•"/>
            </a:pPr>
            <a:endParaRPr lang="en-GB" sz="2200" dirty="0">
              <a:solidFill>
                <a:srgbClr val="7030A0"/>
              </a:solidFill>
              <a:latin typeface="Calibri"/>
            </a:endParaRPr>
          </a:p>
          <a:p>
            <a:pPr marL="285750" indent="-285750" algn="just">
              <a:buFont typeface="Arial" panose="020B0604020202020204" pitchFamily="34" charset="0"/>
              <a:buChar char="•"/>
            </a:pPr>
            <a:r>
              <a:rPr lang="en-GB" sz="2200" i="1" dirty="0">
                <a:solidFill>
                  <a:srgbClr val="7030A0"/>
                </a:solidFill>
                <a:latin typeface="Calibri"/>
              </a:rPr>
              <a:t>Orientalism </a:t>
            </a:r>
            <a:r>
              <a:rPr lang="en-GB" sz="2200" dirty="0">
                <a:solidFill>
                  <a:srgbClr val="7030A0"/>
                </a:solidFill>
                <a:latin typeface="Calibri"/>
              </a:rPr>
              <a:t>took the name of a school of painting which romanticised (and sensationalised) the cultures of the Near East</a:t>
            </a:r>
          </a:p>
          <a:p>
            <a:pPr marL="285750" indent="-285750" algn="just">
              <a:buFont typeface="Arial" panose="020B0604020202020204" pitchFamily="34" charset="0"/>
              <a:buChar char="•"/>
            </a:pPr>
            <a:endParaRPr lang="en-GB" sz="2200" dirty="0">
              <a:solidFill>
                <a:srgbClr val="7030A0"/>
              </a:solidFill>
              <a:latin typeface="Calibri"/>
            </a:endParaRPr>
          </a:p>
          <a:p>
            <a:pPr marL="285750" indent="-285750" algn="just">
              <a:buFont typeface="Arial" panose="020B0604020202020204" pitchFamily="34" charset="0"/>
              <a:buChar char="•"/>
            </a:pPr>
            <a:r>
              <a:rPr lang="en-GB" sz="2200" b="1" dirty="0">
                <a:solidFill>
                  <a:srgbClr val="7030A0"/>
                </a:solidFill>
                <a:latin typeface="Calibri"/>
              </a:rPr>
              <a:t>‘Orientalism’ was (is) a specialised field of academic study (</a:t>
            </a:r>
            <a:r>
              <a:rPr lang="en-GB" sz="2200" dirty="0">
                <a:solidFill>
                  <a:srgbClr val="7030A0"/>
                </a:solidFill>
                <a:latin typeface="Calibri"/>
              </a:rPr>
              <a:t>as in the School of Oriental and African Studies [</a:t>
            </a:r>
            <a:r>
              <a:rPr lang="en-GB" sz="2200" dirty="0">
                <a:solidFill>
                  <a:srgbClr val="7030A0"/>
                </a:solidFill>
                <a:latin typeface="Calibri"/>
                <a:hlinkClick r:id="rId3"/>
              </a:rPr>
              <a:t>SOAS</a:t>
            </a:r>
            <a:r>
              <a:rPr lang="en-GB" sz="2200" dirty="0">
                <a:solidFill>
                  <a:srgbClr val="7030A0"/>
                </a:solidFill>
                <a:latin typeface="Calibri"/>
              </a:rPr>
              <a:t>], University of London) </a:t>
            </a:r>
          </a:p>
          <a:p>
            <a:pPr algn="just"/>
            <a:endParaRPr lang="en-GB" sz="1400" dirty="0">
              <a:solidFill>
                <a:prstClr val="white"/>
              </a:solidFill>
              <a:latin typeface="Calibri"/>
            </a:endParaRPr>
          </a:p>
          <a:p>
            <a:pPr marL="285750" indent="-285750" algn="just">
              <a:buFont typeface="Arial" panose="020B0604020202020204" pitchFamily="34" charset="0"/>
              <a:buChar char="•"/>
            </a:pPr>
            <a:endParaRPr lang="en-GB" dirty="0">
              <a:solidFill>
                <a:prstClr val="white"/>
              </a:solidFill>
              <a:latin typeface="Calibri"/>
            </a:endParaRPr>
          </a:p>
          <a:p>
            <a:pPr algn="just"/>
            <a:endParaRPr lang="en-GB" dirty="0">
              <a:solidFill>
                <a:prstClr val="white"/>
              </a:solidFill>
              <a:latin typeface="Calibri"/>
            </a:endParaRPr>
          </a:p>
        </p:txBody>
      </p:sp>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213" y="3869740"/>
            <a:ext cx="2461772" cy="29541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71800" y="3883604"/>
            <a:ext cx="4281934" cy="2940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04920" y="3681738"/>
            <a:ext cx="2326277" cy="314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0268643" y="4729582"/>
            <a:ext cx="1770957" cy="523220"/>
          </a:xfrm>
          <a:prstGeom prst="rect">
            <a:avLst/>
          </a:prstGeom>
        </p:spPr>
        <p:txBody>
          <a:bodyPr wrap="square">
            <a:spAutoFit/>
          </a:bodyPr>
          <a:lstStyle/>
          <a:p>
            <a:pPr algn="r"/>
            <a:r>
              <a:rPr lang="en-GB" sz="1400" dirty="0">
                <a:solidFill>
                  <a:srgbClr val="7030A0"/>
                </a:solidFill>
                <a:latin typeface="Calibri"/>
              </a:rPr>
              <a:t>Orientalist paintings </a:t>
            </a:r>
          </a:p>
          <a:p>
            <a:pPr algn="r"/>
            <a:r>
              <a:rPr lang="en-GB" sz="1400" dirty="0">
                <a:solidFill>
                  <a:srgbClr val="7030A0"/>
                </a:solidFill>
                <a:latin typeface="Calibri"/>
              </a:rPr>
              <a:t>by Jean-Léon </a:t>
            </a:r>
            <a:r>
              <a:rPr lang="en-GB" sz="1400" dirty="0" err="1">
                <a:solidFill>
                  <a:srgbClr val="7030A0"/>
                </a:solidFill>
                <a:latin typeface="Calibri"/>
              </a:rPr>
              <a:t>Gérôme</a:t>
            </a:r>
            <a:endParaRPr lang="en-GB" sz="1400" dirty="0">
              <a:solidFill>
                <a:srgbClr val="7030A0"/>
              </a:solidFill>
              <a:latin typeface="Calibri"/>
            </a:endParaRPr>
          </a:p>
        </p:txBody>
      </p:sp>
    </p:spTree>
    <p:extLst>
      <p:ext uri="{BB962C8B-B14F-4D97-AF65-F5344CB8AC3E}">
        <p14:creationId xmlns:p14="http://schemas.microsoft.com/office/powerpoint/2010/main" val="17666555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27384"/>
            <a:ext cx="12192000" cy="6821007"/>
          </a:xfrm>
          <a:prstGeom prst="rect">
            <a:avLst/>
          </a:prstGeom>
          <a:noFill/>
        </p:spPr>
        <p:txBody>
          <a:bodyPr wrap="square" lIns="540000" tIns="360000" rIns="540000" bIns="360000" rtlCol="0">
            <a:spAutoFit/>
          </a:bodyPr>
          <a:lstStyle/>
          <a:p>
            <a:pPr algn="ctr"/>
            <a:r>
              <a:rPr lang="en-GB" sz="2200" b="1" i="1" dirty="0">
                <a:solidFill>
                  <a:srgbClr val="7030A0"/>
                </a:solidFill>
                <a:effectLst>
                  <a:outerShdw blurRad="38100" dist="38100" dir="2700000" algn="tl">
                    <a:srgbClr val="000000">
                      <a:alpha val="43137"/>
                    </a:srgbClr>
                  </a:outerShdw>
                </a:effectLst>
                <a:latin typeface="Calibri"/>
              </a:rPr>
              <a:t>Orientalism </a:t>
            </a:r>
            <a:r>
              <a:rPr lang="en-GB" sz="2200" b="1" dirty="0">
                <a:solidFill>
                  <a:srgbClr val="7030A0"/>
                </a:solidFill>
                <a:effectLst>
                  <a:outerShdw blurRad="38100" dist="38100" dir="2700000" algn="tl">
                    <a:srgbClr val="000000">
                      <a:alpha val="43137"/>
                    </a:srgbClr>
                  </a:outerShdw>
                </a:effectLst>
                <a:latin typeface="Calibri"/>
              </a:rPr>
              <a:t>(1978)</a:t>
            </a:r>
            <a:endParaRPr lang="en-GB" sz="2200" b="1" i="1" dirty="0">
              <a:solidFill>
                <a:srgbClr val="7030A0"/>
              </a:solidFill>
              <a:effectLst>
                <a:outerShdw blurRad="38100" dist="38100" dir="2700000" algn="tl">
                  <a:srgbClr val="000000">
                    <a:alpha val="43137"/>
                  </a:srgbClr>
                </a:outerShdw>
              </a:effectLst>
              <a:latin typeface="Calibri"/>
            </a:endParaRPr>
          </a:p>
          <a:p>
            <a:endParaRPr lang="en-GB" sz="2200" dirty="0">
              <a:solidFill>
                <a:srgbClr val="7030A0"/>
              </a:solidFill>
              <a:latin typeface="Calibri"/>
            </a:endParaRPr>
          </a:p>
          <a:p>
            <a:pPr algn="just"/>
            <a:r>
              <a:rPr lang="en-GB" sz="3200" dirty="0">
                <a:solidFill>
                  <a:srgbClr val="7030A0"/>
                </a:solidFill>
                <a:latin typeface="Calibri"/>
              </a:rPr>
              <a:t>“One ought never assume that Orientalism is nothing more an a structure of lies or of myths … any system of ideas that can remain unchanged as </a:t>
            </a:r>
            <a:r>
              <a:rPr lang="en-GB" sz="3200" dirty="0">
                <a:solidFill>
                  <a:srgbClr val="FF0000"/>
                </a:solidFill>
                <a:latin typeface="Calibri"/>
              </a:rPr>
              <a:t>teachable wisdom</a:t>
            </a:r>
            <a:r>
              <a:rPr lang="en-GB" sz="3200" dirty="0">
                <a:solidFill>
                  <a:srgbClr val="FFFF00"/>
                </a:solidFill>
                <a:latin typeface="Calibri"/>
              </a:rPr>
              <a:t> </a:t>
            </a:r>
            <a:r>
              <a:rPr lang="en-GB" sz="3200" dirty="0">
                <a:solidFill>
                  <a:srgbClr val="7030A0"/>
                </a:solidFill>
                <a:latin typeface="Calibri"/>
              </a:rPr>
              <a:t>(in academies, books, congresses, </a:t>
            </a:r>
            <a:r>
              <a:rPr lang="en-GB" sz="3200" b="1" dirty="0">
                <a:solidFill>
                  <a:srgbClr val="0070C0"/>
                </a:solidFill>
                <a:latin typeface="Calibri"/>
              </a:rPr>
              <a:t>universities,</a:t>
            </a:r>
            <a:r>
              <a:rPr lang="en-GB" sz="3200" dirty="0">
                <a:solidFill>
                  <a:prstClr val="white"/>
                </a:solidFill>
                <a:latin typeface="Calibri"/>
              </a:rPr>
              <a:t> </a:t>
            </a:r>
            <a:r>
              <a:rPr lang="en-GB" sz="3200" dirty="0">
                <a:solidFill>
                  <a:srgbClr val="7030A0"/>
                </a:solidFill>
                <a:latin typeface="Calibri"/>
              </a:rPr>
              <a:t>foreign-service institutes) from the late 1840s until the present must be more formidable than a mere collection of lies. Orientalism, therefore, is</a:t>
            </a:r>
            <a:r>
              <a:rPr lang="en-GB" sz="3200" dirty="0">
                <a:solidFill>
                  <a:prstClr val="white"/>
                </a:solidFill>
                <a:latin typeface="Calibri"/>
              </a:rPr>
              <a:t> </a:t>
            </a:r>
            <a:r>
              <a:rPr lang="en-GB" sz="3200" b="1" i="1" dirty="0">
                <a:solidFill>
                  <a:srgbClr val="0070C0"/>
                </a:solidFill>
                <a:latin typeface="Calibri"/>
              </a:rPr>
              <a:t>not an airy European fantasy about the Orient</a:t>
            </a:r>
            <a:r>
              <a:rPr lang="en-GB" sz="3200" b="1" i="1" dirty="0">
                <a:solidFill>
                  <a:srgbClr val="92D050"/>
                </a:solidFill>
                <a:latin typeface="Calibri"/>
              </a:rPr>
              <a:t> </a:t>
            </a:r>
            <a:r>
              <a:rPr lang="en-GB" sz="3200" dirty="0">
                <a:solidFill>
                  <a:srgbClr val="7030A0"/>
                </a:solidFill>
                <a:latin typeface="Calibri"/>
              </a:rPr>
              <a:t>but</a:t>
            </a:r>
            <a:r>
              <a:rPr lang="en-GB" sz="3200" b="1" dirty="0">
                <a:solidFill>
                  <a:srgbClr val="FFFF00"/>
                </a:solidFill>
                <a:latin typeface="Calibri"/>
              </a:rPr>
              <a:t> </a:t>
            </a:r>
            <a:r>
              <a:rPr lang="en-GB" sz="3200" b="1" dirty="0">
                <a:solidFill>
                  <a:srgbClr val="0070C0"/>
                </a:solidFill>
                <a:latin typeface="Calibri"/>
              </a:rPr>
              <a:t>a created body of theory and practice in which there has been a considerable material investment</a:t>
            </a:r>
            <a:r>
              <a:rPr lang="en-GB" sz="3200" dirty="0">
                <a:solidFill>
                  <a:srgbClr val="7030A0"/>
                </a:solidFill>
                <a:latin typeface="Calibri"/>
              </a:rPr>
              <a:t>. Continued investment made Orientalism, as </a:t>
            </a:r>
            <a:r>
              <a:rPr lang="en-GB" sz="3200" b="1" dirty="0">
                <a:solidFill>
                  <a:srgbClr val="FF0000"/>
                </a:solidFill>
                <a:latin typeface="Calibri"/>
              </a:rPr>
              <a:t>a system of knowledge </a:t>
            </a:r>
            <a:r>
              <a:rPr lang="en-GB" sz="3200" dirty="0">
                <a:solidFill>
                  <a:srgbClr val="7030A0"/>
                </a:solidFill>
                <a:latin typeface="Calibri"/>
              </a:rPr>
              <a:t>about the Orient, an accepted grid for filtering through the Orient into Western consciousness.”</a:t>
            </a:r>
            <a:endParaRPr lang="en-GB" sz="3200" i="1" dirty="0">
              <a:solidFill>
                <a:srgbClr val="7030A0"/>
              </a:solidFill>
              <a:effectLst>
                <a:outerShdw blurRad="38100" dist="38100" dir="2700000" algn="tl">
                  <a:srgbClr val="000000">
                    <a:alpha val="43137"/>
                  </a:srgbClr>
                </a:outerShdw>
              </a:effectLst>
              <a:latin typeface="Calibri"/>
            </a:endParaRPr>
          </a:p>
        </p:txBody>
      </p:sp>
    </p:spTree>
    <p:extLst>
      <p:ext uri="{BB962C8B-B14F-4D97-AF65-F5344CB8AC3E}">
        <p14:creationId xmlns:p14="http://schemas.microsoft.com/office/powerpoint/2010/main" val="10759587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27384"/>
            <a:ext cx="12192000" cy="6821007"/>
          </a:xfrm>
          <a:prstGeom prst="rect">
            <a:avLst/>
          </a:prstGeom>
          <a:noFill/>
        </p:spPr>
        <p:txBody>
          <a:bodyPr wrap="square" lIns="540000" tIns="360000" rIns="540000" bIns="360000" rtlCol="0">
            <a:spAutoFit/>
          </a:bodyPr>
          <a:lstStyle/>
          <a:p>
            <a:pPr algn="ctr"/>
            <a:r>
              <a:rPr lang="en-GB" sz="2400" b="1" dirty="0">
                <a:solidFill>
                  <a:srgbClr val="7030A0"/>
                </a:solidFill>
                <a:effectLst>
                  <a:outerShdw blurRad="38100" dist="38100" dir="2700000" algn="tl">
                    <a:srgbClr val="000000">
                      <a:alpha val="43137"/>
                    </a:srgbClr>
                  </a:outerShdw>
                </a:effectLst>
                <a:latin typeface="Calibri"/>
              </a:rPr>
              <a:t>Orientalism </a:t>
            </a:r>
          </a:p>
          <a:p>
            <a:pPr algn="ctr"/>
            <a:r>
              <a:rPr lang="en-GB" sz="2400" b="1" dirty="0">
                <a:solidFill>
                  <a:srgbClr val="7030A0"/>
                </a:solidFill>
                <a:effectLst>
                  <a:outerShdw blurRad="38100" dist="38100" dir="2700000" algn="tl">
                    <a:srgbClr val="000000">
                      <a:alpha val="43137"/>
                    </a:srgbClr>
                  </a:outerShdw>
                </a:effectLst>
                <a:latin typeface="Calibri"/>
              </a:rPr>
              <a:t>and the Academy</a:t>
            </a:r>
            <a:endParaRPr lang="en-GB" sz="2400" dirty="0">
              <a:solidFill>
                <a:srgbClr val="7030A0"/>
              </a:solidFill>
              <a:latin typeface="Calibri"/>
            </a:endParaRPr>
          </a:p>
          <a:p>
            <a:pPr algn="just"/>
            <a:r>
              <a:rPr lang="en-GB" sz="2000" dirty="0">
                <a:solidFill>
                  <a:srgbClr val="7030A0"/>
                </a:solidFill>
                <a:latin typeface="Calibri"/>
              </a:rPr>
              <a:t> </a:t>
            </a:r>
          </a:p>
          <a:p>
            <a:pPr algn="just"/>
            <a:endParaRPr lang="en-GB" sz="2000" dirty="0">
              <a:solidFill>
                <a:prstClr val="white"/>
              </a:solidFill>
              <a:latin typeface="Calibri"/>
            </a:endParaRPr>
          </a:p>
          <a:p>
            <a:pPr algn="just"/>
            <a:endParaRPr lang="en-GB" sz="2000" dirty="0">
              <a:solidFill>
                <a:prstClr val="white"/>
              </a:solidFill>
              <a:latin typeface="Calibri"/>
            </a:endParaRPr>
          </a:p>
          <a:p>
            <a:pPr algn="just"/>
            <a:endParaRPr lang="en-GB" sz="2000" dirty="0">
              <a:solidFill>
                <a:prstClr val="white"/>
              </a:solidFill>
              <a:latin typeface="Calibri"/>
            </a:endParaRPr>
          </a:p>
          <a:p>
            <a:pPr algn="just"/>
            <a:endParaRPr lang="en-GB" sz="2000" dirty="0">
              <a:solidFill>
                <a:prstClr val="white"/>
              </a:solidFill>
              <a:latin typeface="Calibri"/>
            </a:endParaRPr>
          </a:p>
          <a:p>
            <a:pPr algn="just"/>
            <a:endParaRPr lang="en-GB" sz="2000" dirty="0">
              <a:solidFill>
                <a:prstClr val="white"/>
              </a:solidFill>
              <a:latin typeface="Calibri"/>
            </a:endParaRPr>
          </a:p>
          <a:p>
            <a:pPr algn="just"/>
            <a:endParaRPr lang="en-GB" sz="2000" dirty="0">
              <a:solidFill>
                <a:prstClr val="white"/>
              </a:solidFill>
              <a:latin typeface="Calibri"/>
            </a:endParaRPr>
          </a:p>
          <a:p>
            <a:pPr algn="just"/>
            <a:endParaRPr lang="en-GB" sz="2000" dirty="0">
              <a:solidFill>
                <a:prstClr val="white"/>
              </a:solidFill>
              <a:latin typeface="Calibri"/>
            </a:endParaRPr>
          </a:p>
          <a:p>
            <a:pPr algn="just"/>
            <a:endParaRPr lang="en-GB" sz="2000" dirty="0">
              <a:solidFill>
                <a:prstClr val="white"/>
              </a:solidFill>
              <a:latin typeface="Calibri"/>
            </a:endParaRPr>
          </a:p>
          <a:p>
            <a:pPr algn="just"/>
            <a:r>
              <a:rPr lang="en-GB" sz="2800" dirty="0">
                <a:solidFill>
                  <a:srgbClr val="7030A0"/>
                </a:solidFill>
                <a:latin typeface="Calibri"/>
              </a:rPr>
              <a:t>“The kind of questions raised by </a:t>
            </a:r>
            <a:r>
              <a:rPr lang="en-GB" sz="2800" i="1" dirty="0">
                <a:solidFill>
                  <a:srgbClr val="7030A0"/>
                </a:solidFill>
                <a:latin typeface="Calibri"/>
              </a:rPr>
              <a:t>Orientalism</a:t>
            </a:r>
            <a:r>
              <a:rPr lang="en-GB" sz="2800" dirty="0">
                <a:solidFill>
                  <a:srgbClr val="7030A0"/>
                </a:solidFill>
                <a:latin typeface="Calibri"/>
              </a:rPr>
              <a:t>: </a:t>
            </a:r>
            <a:r>
              <a:rPr lang="en-GB" sz="2800" b="1" dirty="0">
                <a:solidFill>
                  <a:srgbClr val="C00000"/>
                </a:solidFill>
                <a:latin typeface="Calibri"/>
              </a:rPr>
              <a:t>What sorts of intellectual, aesthetic, scholarly, and cultural energies went into the making of an imperialist tradition like the Orientalist one?”</a:t>
            </a:r>
          </a:p>
          <a:p>
            <a:pPr algn="just"/>
            <a:r>
              <a:rPr lang="en-GB" sz="2800" dirty="0">
                <a:solidFill>
                  <a:prstClr val="white"/>
                </a:solidFill>
                <a:latin typeface="Calibri"/>
              </a:rPr>
              <a:t>	</a:t>
            </a:r>
            <a:r>
              <a:rPr lang="en-GB" sz="2800" dirty="0">
                <a:solidFill>
                  <a:srgbClr val="7030A0"/>
                </a:solidFill>
                <a:latin typeface="Calibri"/>
              </a:rPr>
              <a:t> And, how did </a:t>
            </a:r>
            <a:r>
              <a:rPr lang="en-GB" sz="2800" i="1" dirty="0">
                <a:solidFill>
                  <a:srgbClr val="7030A0"/>
                </a:solidFill>
                <a:effectLst>
                  <a:outerShdw blurRad="38100" dist="38100" dir="2700000" algn="tl">
                    <a:srgbClr val="000000">
                      <a:alpha val="43137"/>
                    </a:srgbClr>
                  </a:outerShdw>
                </a:effectLst>
                <a:latin typeface="Calibri"/>
              </a:rPr>
              <a:t>ARCHAEOLOGY, LITERATURE, CLASSICS, ANTHROPOLOGY and HISTORY “</a:t>
            </a:r>
            <a:r>
              <a:rPr lang="en-GB" sz="2800" dirty="0">
                <a:solidFill>
                  <a:srgbClr val="C00000"/>
                </a:solidFill>
                <a:latin typeface="Calibri"/>
              </a:rPr>
              <a:t>come to the service of Orientalism’s broadly imperialist view of the world</a:t>
            </a:r>
            <a:r>
              <a:rPr lang="en-GB" sz="2800" dirty="0">
                <a:solidFill>
                  <a:srgbClr val="7030A0"/>
                </a:solidFill>
                <a:latin typeface="Calibri"/>
              </a:rPr>
              <a:t>?”</a:t>
            </a:r>
          </a:p>
        </p:txBody>
      </p:sp>
      <p:pic>
        <p:nvPicPr>
          <p:cNvPr id="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16608" y="0"/>
            <a:ext cx="4675392" cy="30022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7955" y="0"/>
            <a:ext cx="4353556" cy="3065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459568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88900" y="-13894"/>
            <a:ext cx="12103100" cy="6205454"/>
          </a:xfrm>
          <a:prstGeom prst="rect">
            <a:avLst/>
          </a:prstGeom>
          <a:noFill/>
        </p:spPr>
        <p:txBody>
          <a:bodyPr wrap="square" lIns="540000" tIns="360000" rIns="540000" bIns="360000" rtlCol="0">
            <a:spAutoFit/>
          </a:bodyPr>
          <a:lstStyle/>
          <a:p>
            <a:pPr algn="ctr"/>
            <a:r>
              <a:rPr lang="en-GB" sz="2400" b="1" dirty="0" err="1">
                <a:solidFill>
                  <a:srgbClr val="7030A0"/>
                </a:solidFill>
                <a:effectLst>
                  <a:outerShdw blurRad="38100" dist="38100" dir="2700000" algn="tl">
                    <a:srgbClr val="000000">
                      <a:alpha val="43137"/>
                    </a:srgbClr>
                  </a:outerShdw>
                </a:effectLst>
                <a:latin typeface="Calibri"/>
              </a:rPr>
              <a:t>Franta</a:t>
            </a:r>
            <a:r>
              <a:rPr lang="en-GB" sz="2400" b="1" dirty="0">
                <a:solidFill>
                  <a:srgbClr val="7030A0"/>
                </a:solidFill>
                <a:effectLst>
                  <a:outerShdw blurRad="38100" dist="38100" dir="2700000" algn="tl">
                    <a:srgbClr val="000000">
                      <a:alpha val="43137"/>
                    </a:srgbClr>
                  </a:outerShdw>
                </a:effectLst>
                <a:latin typeface="Calibri"/>
              </a:rPr>
              <a:t> Fanon on History: Quotes from </a:t>
            </a:r>
            <a:r>
              <a:rPr lang="en-GB" sz="2400" b="1" i="1" dirty="0">
                <a:solidFill>
                  <a:srgbClr val="7030A0"/>
                </a:solidFill>
                <a:effectLst>
                  <a:outerShdw blurRad="38100" dist="38100" dir="2700000" algn="tl">
                    <a:srgbClr val="000000">
                      <a:alpha val="43137"/>
                    </a:srgbClr>
                  </a:outerShdw>
                </a:effectLst>
                <a:latin typeface="Calibri"/>
              </a:rPr>
              <a:t>The Wretched of the Earth </a:t>
            </a:r>
            <a:r>
              <a:rPr lang="en-GB" sz="2400" b="1" dirty="0">
                <a:solidFill>
                  <a:srgbClr val="7030A0"/>
                </a:solidFill>
                <a:effectLst>
                  <a:outerShdw blurRad="38100" dist="38100" dir="2700000" algn="tl">
                    <a:srgbClr val="000000">
                      <a:alpha val="43137"/>
                    </a:srgbClr>
                  </a:outerShdw>
                </a:effectLst>
                <a:latin typeface="Calibri"/>
              </a:rPr>
              <a:t>(1961)</a:t>
            </a:r>
          </a:p>
          <a:p>
            <a:pPr algn="ctr"/>
            <a:endParaRPr lang="en-GB" sz="1600" b="1" dirty="0">
              <a:solidFill>
                <a:prstClr val="white"/>
              </a:solidFill>
              <a:effectLst>
                <a:outerShdw blurRad="38100" dist="38100" dir="2700000" algn="tl">
                  <a:srgbClr val="000000">
                    <a:alpha val="43137"/>
                  </a:srgbClr>
                </a:outerShdw>
              </a:effectLst>
              <a:latin typeface="Calibri"/>
            </a:endParaRPr>
          </a:p>
          <a:p>
            <a:pPr algn="just"/>
            <a:r>
              <a:rPr lang="en-GB" sz="2800" dirty="0">
                <a:solidFill>
                  <a:srgbClr val="7030A0"/>
                </a:solidFill>
                <a:latin typeface="Calibri"/>
              </a:rPr>
              <a:t>“ </a:t>
            </a:r>
            <a:r>
              <a:rPr lang="en-GB" sz="2400" dirty="0">
                <a:solidFill>
                  <a:srgbClr val="7030A0"/>
                </a:solidFill>
                <a:latin typeface="Calibri"/>
              </a:rPr>
              <a:t>… </a:t>
            </a:r>
            <a:r>
              <a:rPr lang="en-GB" sz="2400" b="1" dirty="0">
                <a:solidFill>
                  <a:srgbClr val="FF0000"/>
                </a:solidFill>
                <a:effectLst>
                  <a:outerShdw blurRad="38100" dist="38100" dir="2700000" algn="tl">
                    <a:srgbClr val="000000">
                      <a:alpha val="43137"/>
                    </a:srgbClr>
                  </a:outerShdw>
                </a:effectLst>
                <a:latin typeface="Calibri"/>
              </a:rPr>
              <a:t>Reclaiming the past </a:t>
            </a:r>
            <a:r>
              <a:rPr lang="en-GB" sz="2400" dirty="0">
                <a:solidFill>
                  <a:srgbClr val="7030A0"/>
                </a:solidFill>
                <a:latin typeface="Calibri"/>
              </a:rPr>
              <a:t>does not only rehabilitate or justify the promise of a national culture. </a:t>
            </a:r>
            <a:r>
              <a:rPr lang="en-GB" sz="2400" b="1" dirty="0">
                <a:solidFill>
                  <a:srgbClr val="7030A0"/>
                </a:solidFill>
                <a:latin typeface="Calibri"/>
              </a:rPr>
              <a:t>It triggers a change of fundamental importance in the </a:t>
            </a:r>
            <a:r>
              <a:rPr lang="en-GB" sz="2400" b="1" dirty="0" err="1">
                <a:solidFill>
                  <a:srgbClr val="7030A0"/>
                </a:solidFill>
                <a:latin typeface="Calibri"/>
              </a:rPr>
              <a:t>colonized’s</a:t>
            </a:r>
            <a:r>
              <a:rPr lang="en-GB" sz="2400" b="1" dirty="0">
                <a:solidFill>
                  <a:srgbClr val="7030A0"/>
                </a:solidFill>
                <a:latin typeface="Calibri"/>
              </a:rPr>
              <a:t> psycho-affective equilibrium</a:t>
            </a:r>
            <a:r>
              <a:rPr lang="en-GB" sz="2400" dirty="0">
                <a:solidFill>
                  <a:srgbClr val="7030A0"/>
                </a:solidFill>
                <a:latin typeface="Calibri"/>
              </a:rPr>
              <a:t>. </a:t>
            </a:r>
            <a:r>
              <a:rPr lang="en-GB" sz="2400" b="1" dirty="0">
                <a:solidFill>
                  <a:srgbClr val="7030A0"/>
                </a:solidFill>
                <a:latin typeface="Calibri"/>
              </a:rPr>
              <a:t>Colonialism is not content merely to impose its law on the colonized country’s present and future … </a:t>
            </a:r>
            <a:r>
              <a:rPr lang="en-GB" sz="2400" b="1" dirty="0">
                <a:solidFill>
                  <a:srgbClr val="FF0000"/>
                </a:solidFill>
                <a:effectLst>
                  <a:outerShdw blurRad="38100" dist="38100" dir="2700000" algn="tl">
                    <a:srgbClr val="000000">
                      <a:alpha val="43137"/>
                    </a:srgbClr>
                  </a:outerShdw>
                </a:effectLst>
                <a:latin typeface="Calibri"/>
              </a:rPr>
              <a:t>With a kind perverted logic, it turns its attention to the past of the colonized people and distorts it, disfigures it, and destroys it</a:t>
            </a:r>
            <a:r>
              <a:rPr lang="en-GB" sz="2400" b="1" dirty="0">
                <a:solidFill>
                  <a:prstClr val="white"/>
                </a:solidFill>
                <a:latin typeface="Calibri"/>
              </a:rPr>
              <a:t>. </a:t>
            </a:r>
            <a:r>
              <a:rPr lang="en-GB" sz="2400" dirty="0">
                <a:solidFill>
                  <a:prstClr val="white"/>
                </a:solidFill>
                <a:latin typeface="Calibri"/>
              </a:rPr>
              <a:t>” </a:t>
            </a:r>
          </a:p>
          <a:p>
            <a:pPr algn="just"/>
            <a:endParaRPr lang="en-GB" sz="2400" b="1" dirty="0">
              <a:solidFill>
                <a:prstClr val="white"/>
              </a:solidFill>
              <a:effectLst>
                <a:outerShdw blurRad="38100" dist="38100" dir="2700000" algn="tl">
                  <a:srgbClr val="000000">
                    <a:alpha val="43137"/>
                  </a:srgbClr>
                </a:outerShdw>
              </a:effectLst>
              <a:latin typeface="Calibri"/>
            </a:endParaRPr>
          </a:p>
          <a:p>
            <a:pPr algn="just"/>
            <a:r>
              <a:rPr lang="en-GB" sz="2400" dirty="0">
                <a:solidFill>
                  <a:srgbClr val="7030A0"/>
                </a:solidFill>
                <a:latin typeface="Calibri"/>
              </a:rPr>
              <a:t>“The Third World must start </a:t>
            </a:r>
            <a:r>
              <a:rPr lang="en-GB" sz="2400" b="1" dirty="0">
                <a:solidFill>
                  <a:srgbClr val="FF0000"/>
                </a:solidFill>
                <a:effectLst>
                  <a:outerShdw blurRad="38100" dist="38100" dir="2700000" algn="tl">
                    <a:srgbClr val="000000">
                      <a:alpha val="43137"/>
                    </a:srgbClr>
                  </a:outerShdw>
                </a:effectLst>
                <a:latin typeface="Calibri"/>
              </a:rPr>
              <a:t>a new history </a:t>
            </a:r>
            <a:r>
              <a:rPr lang="en-GB" sz="2400" dirty="0">
                <a:solidFill>
                  <a:srgbClr val="7030A0"/>
                </a:solidFill>
                <a:latin typeface="Calibri"/>
              </a:rPr>
              <a:t>of man which takes account of not only the occasional prodigious theses maintained by Europe but also its crimes, the most heinous of which have been committed at the very heart of man, the pathological dismembering of his functions and the erosion of his unity … the fracture, stratification [and] bloody tensions fed by class, and finally, the racial hatred, slavery, exploitation and, above all, the bloodless genocide whereby one and a half billion men have been written off.”</a:t>
            </a:r>
            <a:endParaRPr lang="en-GB" sz="2800" b="1" dirty="0">
              <a:solidFill>
                <a:srgbClr val="7030A0"/>
              </a:solidFill>
              <a:effectLst>
                <a:outerShdw blurRad="38100" dist="38100" dir="2700000" algn="tl">
                  <a:srgbClr val="000000">
                    <a:alpha val="43137"/>
                  </a:srgbClr>
                </a:outerShdw>
              </a:effectLst>
              <a:latin typeface="Calibri"/>
            </a:endParaRPr>
          </a:p>
        </p:txBody>
      </p:sp>
    </p:spTree>
    <p:extLst>
      <p:ext uri="{BB962C8B-B14F-4D97-AF65-F5344CB8AC3E}">
        <p14:creationId xmlns:p14="http://schemas.microsoft.com/office/powerpoint/2010/main" val="26209845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88900" y="-13894"/>
            <a:ext cx="12103100" cy="4235684"/>
          </a:xfrm>
          <a:prstGeom prst="rect">
            <a:avLst/>
          </a:prstGeom>
          <a:noFill/>
        </p:spPr>
        <p:txBody>
          <a:bodyPr wrap="square" lIns="540000" tIns="360000" rIns="540000" bIns="360000" rtlCol="0">
            <a:spAutoFit/>
          </a:bodyPr>
          <a:lstStyle/>
          <a:p>
            <a:pPr algn="ctr"/>
            <a:endParaRPr lang="en-GB" sz="2400" b="1" dirty="0">
              <a:solidFill>
                <a:prstClr val="white"/>
              </a:solidFill>
              <a:effectLst>
                <a:outerShdw blurRad="38100" dist="38100" dir="2700000" algn="tl">
                  <a:srgbClr val="000000">
                    <a:alpha val="43137"/>
                  </a:srgbClr>
                </a:outerShdw>
              </a:effectLst>
              <a:latin typeface="Calibri"/>
            </a:endParaRPr>
          </a:p>
          <a:p>
            <a:pPr algn="ctr"/>
            <a:endParaRPr lang="en-GB" sz="2400" b="1" dirty="0">
              <a:solidFill>
                <a:prstClr val="white"/>
              </a:solidFill>
              <a:effectLst>
                <a:outerShdw blurRad="38100" dist="38100" dir="2700000" algn="tl">
                  <a:srgbClr val="000000">
                    <a:alpha val="43137"/>
                  </a:srgbClr>
                </a:outerShdw>
              </a:effectLst>
              <a:latin typeface="Calibri"/>
            </a:endParaRPr>
          </a:p>
          <a:p>
            <a:pPr algn="ctr"/>
            <a:endParaRPr lang="en-GB" sz="2400" b="1" dirty="0">
              <a:solidFill>
                <a:prstClr val="white"/>
              </a:solidFill>
              <a:effectLst>
                <a:outerShdw blurRad="38100" dist="38100" dir="2700000" algn="tl">
                  <a:srgbClr val="000000">
                    <a:alpha val="43137"/>
                  </a:srgbClr>
                </a:outerShdw>
              </a:effectLst>
              <a:latin typeface="Calibri"/>
            </a:endParaRPr>
          </a:p>
          <a:p>
            <a:pPr algn="ctr"/>
            <a:endParaRPr lang="en-GB" sz="2400" b="1" dirty="0">
              <a:solidFill>
                <a:prstClr val="white"/>
              </a:solidFill>
              <a:effectLst>
                <a:outerShdw blurRad="38100" dist="38100" dir="2700000" algn="tl">
                  <a:srgbClr val="000000">
                    <a:alpha val="43137"/>
                  </a:srgbClr>
                </a:outerShdw>
              </a:effectLst>
              <a:latin typeface="Calibri"/>
            </a:endParaRPr>
          </a:p>
          <a:p>
            <a:pPr algn="ctr"/>
            <a:r>
              <a:rPr lang="en-GB" sz="6600" b="1" dirty="0">
                <a:solidFill>
                  <a:srgbClr val="002060"/>
                </a:solidFill>
                <a:effectLst>
                  <a:outerShdw blurRad="38100" dist="38100" dir="2700000" algn="tl">
                    <a:srgbClr val="000000">
                      <a:alpha val="43137"/>
                    </a:srgbClr>
                  </a:outerShdw>
                </a:effectLst>
                <a:latin typeface="Calibri"/>
              </a:rPr>
              <a:t>How to write postcolonial histories?</a:t>
            </a:r>
            <a:endParaRPr lang="en-GB" sz="9600" b="1" dirty="0">
              <a:solidFill>
                <a:srgbClr val="002060"/>
              </a:solidFill>
              <a:effectLst>
                <a:outerShdw blurRad="38100" dist="38100" dir="2700000" algn="tl">
                  <a:srgbClr val="000000">
                    <a:alpha val="43137"/>
                  </a:srgbClr>
                </a:outerShdw>
              </a:effectLst>
              <a:latin typeface="Calibri"/>
            </a:endParaRPr>
          </a:p>
        </p:txBody>
      </p:sp>
    </p:spTree>
    <p:extLst>
      <p:ext uri="{BB962C8B-B14F-4D97-AF65-F5344CB8AC3E}">
        <p14:creationId xmlns:p14="http://schemas.microsoft.com/office/powerpoint/2010/main" val="39094689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DF88B-BD1B-47B3-8A99-A394FE5BD13E}"/>
              </a:ext>
            </a:extLst>
          </p:cNvPr>
          <p:cNvSpPr>
            <a:spLocks noGrp="1"/>
          </p:cNvSpPr>
          <p:nvPr>
            <p:ph type="title"/>
          </p:nvPr>
        </p:nvSpPr>
        <p:spPr/>
        <p:txBody>
          <a:bodyPr/>
          <a:lstStyle/>
          <a:p>
            <a:endParaRPr lang="en-GB"/>
          </a:p>
        </p:txBody>
      </p:sp>
      <p:pic>
        <p:nvPicPr>
          <p:cNvPr id="8" name="Content Placeholder 7">
            <a:extLst>
              <a:ext uri="{FF2B5EF4-FFF2-40B4-BE49-F238E27FC236}">
                <a16:creationId xmlns:a16="http://schemas.microsoft.com/office/drawing/2014/main" id="{3242CC96-99B1-48E5-A4AF-89146204A286}"/>
              </a:ext>
            </a:extLst>
          </p:cNvPr>
          <p:cNvPicPr>
            <a:picLocks noGrp="1" noChangeAspect="1"/>
          </p:cNvPicPr>
          <p:nvPr>
            <p:ph idx="1"/>
          </p:nvPr>
        </p:nvPicPr>
        <p:blipFill>
          <a:blip r:embed="rId3"/>
          <a:stretch>
            <a:fillRect/>
          </a:stretch>
        </p:blipFill>
        <p:spPr>
          <a:xfrm>
            <a:off x="6326343" y="-1"/>
            <a:ext cx="2462926" cy="3698239"/>
          </a:xfrm>
        </p:spPr>
      </p:pic>
      <p:pic>
        <p:nvPicPr>
          <p:cNvPr id="5" name="Picture 4">
            <a:extLst>
              <a:ext uri="{FF2B5EF4-FFF2-40B4-BE49-F238E27FC236}">
                <a16:creationId xmlns:a16="http://schemas.microsoft.com/office/drawing/2014/main" id="{3B2C2CE2-B079-4B82-995A-974160E15D15}"/>
              </a:ext>
            </a:extLst>
          </p:cNvPr>
          <p:cNvPicPr>
            <a:picLocks noChangeAspect="1"/>
          </p:cNvPicPr>
          <p:nvPr/>
        </p:nvPicPr>
        <p:blipFill>
          <a:blip r:embed="rId4"/>
          <a:stretch>
            <a:fillRect/>
          </a:stretch>
        </p:blipFill>
        <p:spPr>
          <a:xfrm>
            <a:off x="-125233" y="1"/>
            <a:ext cx="2465494" cy="3698240"/>
          </a:xfrm>
          <a:prstGeom prst="rect">
            <a:avLst/>
          </a:prstGeom>
        </p:spPr>
      </p:pic>
      <p:pic>
        <p:nvPicPr>
          <p:cNvPr id="6" name="Picture 2">
            <a:extLst>
              <a:ext uri="{FF2B5EF4-FFF2-40B4-BE49-F238E27FC236}">
                <a16:creationId xmlns:a16="http://schemas.microsoft.com/office/drawing/2014/main" id="{E8D9BFE1-9C76-4068-A728-A74CA0A290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97090" y="0"/>
            <a:ext cx="2421375" cy="36982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9">
            <a:extLst>
              <a:ext uri="{FF2B5EF4-FFF2-40B4-BE49-F238E27FC236}">
                <a16:creationId xmlns:a16="http://schemas.microsoft.com/office/drawing/2014/main" id="{E7B50503-157A-4402-96F0-60F145091E9F}"/>
              </a:ext>
            </a:extLst>
          </p:cNvPr>
          <p:cNvPicPr>
            <a:picLocks noChangeAspect="1"/>
          </p:cNvPicPr>
          <p:nvPr/>
        </p:nvPicPr>
        <p:blipFill>
          <a:blip r:embed="rId6"/>
          <a:stretch>
            <a:fillRect/>
          </a:stretch>
        </p:blipFill>
        <p:spPr>
          <a:xfrm>
            <a:off x="9753600" y="-1"/>
            <a:ext cx="2337898" cy="3362676"/>
          </a:xfrm>
          <a:prstGeom prst="rect">
            <a:avLst/>
          </a:prstGeom>
        </p:spPr>
      </p:pic>
      <p:pic>
        <p:nvPicPr>
          <p:cNvPr id="12" name="Picture 11">
            <a:extLst>
              <a:ext uri="{FF2B5EF4-FFF2-40B4-BE49-F238E27FC236}">
                <a16:creationId xmlns:a16="http://schemas.microsoft.com/office/drawing/2014/main" id="{952606ED-2085-406C-BBA4-58F22897B9B1}"/>
              </a:ext>
            </a:extLst>
          </p:cNvPr>
          <p:cNvPicPr>
            <a:picLocks noChangeAspect="1"/>
          </p:cNvPicPr>
          <p:nvPr/>
        </p:nvPicPr>
        <p:blipFill>
          <a:blip r:embed="rId7"/>
          <a:stretch>
            <a:fillRect/>
          </a:stretch>
        </p:blipFill>
        <p:spPr>
          <a:xfrm>
            <a:off x="1639051" y="3142341"/>
            <a:ext cx="2421375" cy="3731691"/>
          </a:xfrm>
          <a:prstGeom prst="rect">
            <a:avLst/>
          </a:prstGeom>
        </p:spPr>
      </p:pic>
      <p:pic>
        <p:nvPicPr>
          <p:cNvPr id="14" name="Picture 13">
            <a:extLst>
              <a:ext uri="{FF2B5EF4-FFF2-40B4-BE49-F238E27FC236}">
                <a16:creationId xmlns:a16="http://schemas.microsoft.com/office/drawing/2014/main" id="{84D8A22F-CA62-4141-9F9D-B8EA9DB86240}"/>
              </a:ext>
            </a:extLst>
          </p:cNvPr>
          <p:cNvPicPr>
            <a:picLocks noChangeAspect="1"/>
          </p:cNvPicPr>
          <p:nvPr/>
        </p:nvPicPr>
        <p:blipFill>
          <a:blip r:embed="rId8"/>
          <a:stretch>
            <a:fillRect/>
          </a:stretch>
        </p:blipFill>
        <p:spPr>
          <a:xfrm>
            <a:off x="6908868" y="3264261"/>
            <a:ext cx="2445416" cy="3731691"/>
          </a:xfrm>
          <a:prstGeom prst="rect">
            <a:avLst/>
          </a:prstGeom>
        </p:spPr>
      </p:pic>
    </p:spTree>
    <p:extLst>
      <p:ext uri="{BB962C8B-B14F-4D97-AF65-F5344CB8AC3E}">
        <p14:creationId xmlns:p14="http://schemas.microsoft.com/office/powerpoint/2010/main" val="36093119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AE80ED-B08A-423F-B7B6-1A10F6583B01}"/>
              </a:ext>
            </a:extLst>
          </p:cNvPr>
          <p:cNvPicPr>
            <a:picLocks noChangeAspect="1"/>
          </p:cNvPicPr>
          <p:nvPr/>
        </p:nvPicPr>
        <p:blipFill>
          <a:blip r:embed="rId3"/>
          <a:stretch>
            <a:fillRect/>
          </a:stretch>
        </p:blipFill>
        <p:spPr>
          <a:xfrm>
            <a:off x="952500" y="0"/>
            <a:ext cx="10287000" cy="6858000"/>
          </a:xfrm>
          <a:prstGeom prst="rect">
            <a:avLst/>
          </a:prstGeom>
        </p:spPr>
      </p:pic>
      <p:sp>
        <p:nvSpPr>
          <p:cNvPr id="5" name="Content Placeholder 4">
            <a:extLst>
              <a:ext uri="{FF2B5EF4-FFF2-40B4-BE49-F238E27FC236}">
                <a16:creationId xmlns:a16="http://schemas.microsoft.com/office/drawing/2014/main" id="{C002984E-6BE6-4789-B6A6-821F0F8291C6}"/>
              </a:ext>
            </a:extLst>
          </p:cNvPr>
          <p:cNvSpPr>
            <a:spLocks noGrp="1"/>
          </p:cNvSpPr>
          <p:nvPr>
            <p:ph idx="1"/>
          </p:nvPr>
        </p:nvSpPr>
        <p:spPr/>
        <p:txBody>
          <a:bodyPr/>
          <a:lstStyle/>
          <a:p>
            <a:endParaRPr lang="en-GB"/>
          </a:p>
        </p:txBody>
      </p:sp>
      <p:sp>
        <p:nvSpPr>
          <p:cNvPr id="6" name="Content Placeholder 2">
            <a:extLst>
              <a:ext uri="{FF2B5EF4-FFF2-40B4-BE49-F238E27FC236}">
                <a16:creationId xmlns:a16="http://schemas.microsoft.com/office/drawing/2014/main" id="{38CF2DA7-9412-41D1-9BBC-1527D97530A5}"/>
              </a:ext>
            </a:extLst>
          </p:cNvPr>
          <p:cNvSpPr txBox="1">
            <a:spLocks/>
          </p:cNvSpPr>
          <p:nvPr/>
        </p:nvSpPr>
        <p:spPr>
          <a:xfrm>
            <a:off x="0" y="1"/>
            <a:ext cx="12192000" cy="68580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Font typeface="Arial" panose="020B0604020202020204" pitchFamily="34" charset="0"/>
              <a:buNone/>
            </a:pPr>
            <a:r>
              <a:rPr lang="en-GB" sz="6000" dirty="0">
                <a:solidFill>
                  <a:srgbClr val="002060"/>
                </a:solidFill>
                <a:latin typeface="Elephant" panose="02020904090505020303" pitchFamily="18" charset="0"/>
              </a:rPr>
              <a:t> </a:t>
            </a:r>
          </a:p>
          <a:p>
            <a:pPr marL="0" indent="0" algn="ctr">
              <a:buFont typeface="Arial" panose="020B0604020202020204" pitchFamily="34" charset="0"/>
              <a:buNone/>
            </a:pPr>
            <a:r>
              <a:rPr lang="en-GB" sz="4000" dirty="0">
                <a:solidFill>
                  <a:srgbClr val="002060"/>
                </a:solidFill>
                <a:latin typeface="Elephant" panose="02020904090505020303" pitchFamily="18" charset="0"/>
              </a:rPr>
              <a:t>Part 2: SUBALTERN STUDIES</a:t>
            </a:r>
          </a:p>
          <a:p>
            <a:pPr marL="0" indent="0" algn="ctr">
              <a:buFont typeface="Arial" panose="020B0604020202020204" pitchFamily="34" charset="0"/>
              <a:buNone/>
            </a:pPr>
            <a:endParaRPr lang="en-GB" sz="4000" dirty="0">
              <a:solidFill>
                <a:srgbClr val="002060"/>
              </a:solidFill>
              <a:latin typeface="Elephant" panose="02020904090505020303" pitchFamily="18" charset="0"/>
            </a:endParaRPr>
          </a:p>
          <a:p>
            <a:pPr marL="0" indent="0" algn="ctr">
              <a:buFont typeface="Arial" panose="020B0604020202020204" pitchFamily="34" charset="0"/>
              <a:buNone/>
            </a:pPr>
            <a:endParaRPr lang="en-GB" sz="4000" dirty="0">
              <a:solidFill>
                <a:srgbClr val="002060"/>
              </a:solidFill>
              <a:latin typeface="Elephant" panose="02020904090505020303" pitchFamily="18" charset="0"/>
            </a:endParaRPr>
          </a:p>
          <a:p>
            <a:pPr marL="0" indent="0" algn="ctr">
              <a:buFont typeface="Arial" panose="020B0604020202020204" pitchFamily="34" charset="0"/>
              <a:buNone/>
            </a:pPr>
            <a:endParaRPr lang="en-GB" sz="4000" dirty="0">
              <a:solidFill>
                <a:srgbClr val="002060"/>
              </a:solidFill>
              <a:latin typeface="Elephant" panose="02020904090505020303" pitchFamily="18" charset="0"/>
            </a:endParaRPr>
          </a:p>
          <a:p>
            <a:pPr marL="0" indent="0" algn="ctr">
              <a:buFont typeface="Arial" panose="020B0604020202020204" pitchFamily="34" charset="0"/>
              <a:buNone/>
            </a:pPr>
            <a:endParaRPr lang="en-GB" sz="4000" dirty="0">
              <a:solidFill>
                <a:srgbClr val="002060"/>
              </a:solidFill>
              <a:latin typeface="Elephant" panose="02020904090505020303" pitchFamily="18" charset="0"/>
            </a:endParaRPr>
          </a:p>
          <a:p>
            <a:pPr marL="0" indent="0" algn="ctr">
              <a:buFont typeface="Arial" panose="020B0604020202020204" pitchFamily="34" charset="0"/>
              <a:buNone/>
            </a:pPr>
            <a:endParaRPr lang="en-GB" sz="2800" dirty="0">
              <a:solidFill>
                <a:srgbClr val="002060"/>
              </a:solidFill>
              <a:latin typeface="Elephant" panose="02020904090505020303" pitchFamily="18" charset="0"/>
            </a:endParaRPr>
          </a:p>
          <a:p>
            <a:pPr marL="0" indent="0" algn="ctr">
              <a:buFont typeface="Arial" panose="020B0604020202020204" pitchFamily="34" charset="0"/>
              <a:buNone/>
            </a:pPr>
            <a:r>
              <a:rPr lang="en-GB" sz="4000" dirty="0">
                <a:solidFill>
                  <a:srgbClr val="002060"/>
                </a:solidFill>
                <a:latin typeface="Elephant" panose="02020904090505020303" pitchFamily="18" charset="0"/>
              </a:rPr>
              <a:t>AS POSTCOLONIAL </a:t>
            </a:r>
          </a:p>
          <a:p>
            <a:pPr marL="0" indent="0" algn="ctr">
              <a:buFont typeface="Arial" panose="020B0604020202020204" pitchFamily="34" charset="0"/>
              <a:buNone/>
            </a:pPr>
            <a:r>
              <a:rPr lang="en-GB" sz="4000" dirty="0">
                <a:solidFill>
                  <a:srgbClr val="002060"/>
                </a:solidFill>
                <a:latin typeface="Elephant" panose="02020904090505020303" pitchFamily="18" charset="0"/>
              </a:rPr>
              <a:t>HISTORY- WRITING</a:t>
            </a:r>
          </a:p>
          <a:p>
            <a:pPr marL="0" indent="0" algn="ctr">
              <a:buFont typeface="Arial" panose="020B0604020202020204" pitchFamily="34" charset="0"/>
              <a:buNone/>
            </a:pPr>
            <a:r>
              <a:rPr lang="en-GB" sz="4000" dirty="0">
                <a:solidFill>
                  <a:srgbClr val="FFFF00"/>
                </a:solidFill>
                <a:latin typeface="Elephant" panose="02020904090505020303" pitchFamily="18" charset="0"/>
              </a:rPr>
              <a:t>What’s in a Flag?</a:t>
            </a:r>
          </a:p>
          <a:p>
            <a:pPr marL="0" indent="0" algn="ctr">
              <a:buFont typeface="Arial" panose="020B0604020202020204" pitchFamily="34" charset="0"/>
              <a:buNone/>
            </a:pPr>
            <a:endParaRPr lang="en-GB" sz="4000" dirty="0">
              <a:latin typeface="Elephant" panose="02020904090505020303" pitchFamily="18" charset="0"/>
            </a:endParaRP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16080437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B46B-8375-4D4B-A481-10B071EF7D71}"/>
              </a:ext>
            </a:extLst>
          </p:cNvPr>
          <p:cNvSpPr>
            <a:spLocks noGrp="1"/>
          </p:cNvSpPr>
          <p:nvPr>
            <p:ph type="title"/>
          </p:nvPr>
        </p:nvSpPr>
        <p:spPr/>
        <p:txBody>
          <a:bodyPr/>
          <a:lstStyle/>
          <a:p>
            <a:endParaRPr lang="en-GB"/>
          </a:p>
        </p:txBody>
      </p:sp>
      <p:pic>
        <p:nvPicPr>
          <p:cNvPr id="4" name="Online Media 3" title="How India got her tricolour identity: The story of India’s national flag">
            <a:hlinkClick r:id="" action="ppaction://media"/>
            <a:extLst>
              <a:ext uri="{FF2B5EF4-FFF2-40B4-BE49-F238E27FC236}">
                <a16:creationId xmlns:a16="http://schemas.microsoft.com/office/drawing/2014/main" id="{E9422A81-80CE-488E-A207-90A89DF5083D}"/>
              </a:ext>
            </a:extLst>
          </p:cNvPr>
          <p:cNvPicPr>
            <a:picLocks noGrp="1" noRot="1" noChangeAspect="1"/>
          </p:cNvPicPr>
          <p:nvPr>
            <p:ph idx="1"/>
            <a:videoFile r:link="rId1"/>
          </p:nvPr>
        </p:nvPicPr>
        <p:blipFill>
          <a:blip r:embed="rId4"/>
          <a:stretch>
            <a:fillRect/>
          </a:stretch>
        </p:blipFill>
        <p:spPr>
          <a:xfrm>
            <a:off x="0" y="0"/>
            <a:ext cx="12192000" cy="6888505"/>
          </a:xfrm>
          <a:prstGeom prst="rect">
            <a:avLst/>
          </a:prstGeom>
        </p:spPr>
      </p:pic>
    </p:spTree>
    <p:extLst>
      <p:ext uri="{BB962C8B-B14F-4D97-AF65-F5344CB8AC3E}">
        <p14:creationId xmlns:p14="http://schemas.microsoft.com/office/powerpoint/2010/main" val="129485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555576" y="0"/>
            <a:ext cx="5459760" cy="3275856"/>
          </a:xfrm>
          <a:prstGeom prst="rect">
            <a:avLst/>
          </a:prstGeom>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440960" y="274639"/>
            <a:ext cx="2769840" cy="5851525"/>
          </a:xfrm>
        </p:spPr>
        <p:txBody>
          <a:bodyPr>
            <a:normAutofit/>
          </a:bodyPr>
          <a:lstStyle/>
          <a:p>
            <a:pPr marL="0" indent="0">
              <a:buNone/>
            </a:pPr>
            <a:r>
              <a:rPr lang="en-GB" sz="2400" dirty="0">
                <a:solidFill>
                  <a:srgbClr val="002060"/>
                </a:solidFill>
              </a:rPr>
              <a:t>Gandhi's Flag, introduced at the Congress meeting in 1921</a:t>
            </a:r>
          </a:p>
        </p:txBody>
      </p:sp>
      <p:pic>
        <p:nvPicPr>
          <p:cNvPr id="5" name="Picture 4"/>
          <p:cNvPicPr>
            <a:picLocks noChangeAspect="1"/>
          </p:cNvPicPr>
          <p:nvPr/>
        </p:nvPicPr>
        <p:blipFill>
          <a:blip r:embed="rId4"/>
          <a:stretch>
            <a:fillRect/>
          </a:stretch>
        </p:blipFill>
        <p:spPr>
          <a:xfrm>
            <a:off x="5491336" y="3521895"/>
            <a:ext cx="5176664" cy="3449761"/>
          </a:xfrm>
          <a:prstGeom prst="rect">
            <a:avLst/>
          </a:prstGeom>
        </p:spPr>
      </p:pic>
      <p:sp>
        <p:nvSpPr>
          <p:cNvPr id="6" name="Rectangle 5"/>
          <p:cNvSpPr/>
          <p:nvPr/>
        </p:nvSpPr>
        <p:spPr>
          <a:xfrm>
            <a:off x="2279576" y="5380114"/>
            <a:ext cx="2304256" cy="1200329"/>
          </a:xfrm>
          <a:prstGeom prst="rect">
            <a:avLst/>
          </a:prstGeom>
        </p:spPr>
        <p:txBody>
          <a:bodyPr wrap="square">
            <a:spAutoFit/>
          </a:bodyPr>
          <a:lstStyle/>
          <a:p>
            <a:r>
              <a:rPr lang="en-GB" dirty="0" err="1">
                <a:solidFill>
                  <a:srgbClr val="002060"/>
                </a:solidFill>
                <a:latin typeface="Calibri"/>
              </a:rPr>
              <a:t>Swaraj</a:t>
            </a:r>
            <a:r>
              <a:rPr lang="en-GB" dirty="0">
                <a:solidFill>
                  <a:srgbClr val="002060"/>
                </a:solidFill>
                <a:latin typeface="Calibri"/>
              </a:rPr>
              <a:t> Flag, officially adopted by the Indian National Congress in 1931</a:t>
            </a:r>
          </a:p>
        </p:txBody>
      </p:sp>
    </p:spTree>
    <p:extLst>
      <p:ext uri="{BB962C8B-B14F-4D97-AF65-F5344CB8AC3E}">
        <p14:creationId xmlns:p14="http://schemas.microsoft.com/office/powerpoint/2010/main" val="11941846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31760" y="0"/>
            <a:ext cx="2160240" cy="32835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28203"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49029"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62484"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2"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88857"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3"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8064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4" name="Picture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08169"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0" y="0"/>
            <a:ext cx="10031760" cy="6113121"/>
          </a:xfrm>
          <a:prstGeom prst="rect">
            <a:avLst/>
          </a:prstGeom>
          <a:noFill/>
        </p:spPr>
        <p:txBody>
          <a:bodyPr wrap="square" lIns="540000" tIns="360000" rIns="540000" bIns="360000" rtlCol="0">
            <a:spAutoFit/>
          </a:bodyPr>
          <a:lstStyle/>
          <a:p>
            <a:pPr algn="ctr"/>
            <a:r>
              <a:rPr lang="en-GB" sz="2200" b="1" dirty="0">
                <a:solidFill>
                  <a:srgbClr val="002060"/>
                </a:solidFill>
                <a:effectLst>
                  <a:outerShdw blurRad="38100" dist="38100" dir="2700000" algn="tl">
                    <a:srgbClr val="000000">
                      <a:alpha val="43137"/>
                    </a:srgbClr>
                  </a:outerShdw>
                </a:effectLst>
                <a:latin typeface="Calibri"/>
              </a:rPr>
              <a:t>Postcolonial Histories: </a:t>
            </a:r>
            <a:r>
              <a:rPr lang="en-GB" sz="2200" b="1" i="1" dirty="0">
                <a:solidFill>
                  <a:srgbClr val="002060"/>
                </a:solidFill>
                <a:effectLst>
                  <a:outerShdw blurRad="38100" dist="38100" dir="2700000" algn="tl">
                    <a:srgbClr val="000000">
                      <a:alpha val="43137"/>
                    </a:srgbClr>
                  </a:outerShdw>
                </a:effectLst>
                <a:latin typeface="Calibri"/>
              </a:rPr>
              <a:t>Subaltern Studies</a:t>
            </a:r>
          </a:p>
          <a:p>
            <a:pPr marL="342900" indent="-342900" algn="just">
              <a:buFont typeface="Arial" panose="020B0604020202020204" pitchFamily="34" charset="0"/>
              <a:buChar char="•"/>
            </a:pPr>
            <a:endParaRPr lang="en-GB" sz="1600" i="1" dirty="0">
              <a:solidFill>
                <a:srgbClr val="002060"/>
              </a:solidFill>
              <a:latin typeface="Calibri"/>
            </a:endParaRPr>
          </a:p>
          <a:p>
            <a:pPr marL="342900" indent="-342900" algn="just">
              <a:buFont typeface="Arial" panose="020B0604020202020204" pitchFamily="34" charset="0"/>
              <a:buChar char="•"/>
            </a:pPr>
            <a:r>
              <a:rPr lang="en-GB" sz="2400" i="1" dirty="0">
                <a:solidFill>
                  <a:srgbClr val="002060"/>
                </a:solidFill>
                <a:latin typeface="Calibri"/>
              </a:rPr>
              <a:t>Subaltern Studies: Writings on South Asian History and Society = </a:t>
            </a:r>
            <a:r>
              <a:rPr lang="en-GB" sz="2400" dirty="0">
                <a:solidFill>
                  <a:srgbClr val="002060"/>
                </a:solidFill>
                <a:latin typeface="Calibri"/>
              </a:rPr>
              <a:t>an academic journal est. by historian </a:t>
            </a:r>
            <a:r>
              <a:rPr lang="en-GB" sz="2400" dirty="0" err="1">
                <a:solidFill>
                  <a:srgbClr val="002060"/>
                </a:solidFill>
                <a:latin typeface="Calibri"/>
              </a:rPr>
              <a:t>Ranajit</a:t>
            </a:r>
            <a:r>
              <a:rPr lang="en-GB" sz="2400" dirty="0">
                <a:solidFill>
                  <a:srgbClr val="002060"/>
                </a:solidFill>
                <a:latin typeface="Calibri"/>
              </a:rPr>
              <a:t> </a:t>
            </a:r>
            <a:r>
              <a:rPr lang="en-GB" sz="2400" dirty="0" err="1">
                <a:solidFill>
                  <a:srgbClr val="002060"/>
                </a:solidFill>
                <a:latin typeface="Calibri"/>
              </a:rPr>
              <a:t>Guha</a:t>
            </a:r>
            <a:r>
              <a:rPr lang="en-GB" sz="2400" dirty="0">
                <a:solidFill>
                  <a:srgbClr val="002060"/>
                </a:solidFill>
                <a:latin typeface="Calibri"/>
              </a:rPr>
              <a:t> (b. India, 1923) in 1982. Published by Oxford University Press, New Delhi, ran for ten editions up to 2000</a:t>
            </a:r>
          </a:p>
          <a:p>
            <a:pPr marL="342900" indent="-342900" algn="just">
              <a:buFont typeface="Arial" panose="020B0604020202020204" pitchFamily="34" charset="0"/>
              <a:buChar char="•"/>
            </a:pPr>
            <a:r>
              <a:rPr lang="en-GB" sz="2400" dirty="0">
                <a:solidFill>
                  <a:srgbClr val="002060"/>
                </a:solidFill>
                <a:latin typeface="Calibri"/>
              </a:rPr>
              <a:t>Journal’s initial themes accorded to Guha’s scholarly interests – as articulated in his books </a:t>
            </a:r>
            <a:r>
              <a:rPr lang="en-GB" sz="2400" i="1" dirty="0">
                <a:solidFill>
                  <a:srgbClr val="002060"/>
                </a:solidFill>
                <a:latin typeface="Calibri"/>
              </a:rPr>
              <a:t>A Rule of Property for Bengal</a:t>
            </a:r>
            <a:r>
              <a:rPr lang="en-GB" sz="2400" dirty="0">
                <a:solidFill>
                  <a:srgbClr val="002060"/>
                </a:solidFill>
                <a:latin typeface="Calibri"/>
              </a:rPr>
              <a:t> (1963) and </a:t>
            </a:r>
            <a:r>
              <a:rPr lang="en-GB" sz="2400" i="1" dirty="0">
                <a:solidFill>
                  <a:srgbClr val="002060"/>
                </a:solidFill>
                <a:latin typeface="Calibri"/>
              </a:rPr>
              <a:t>Elementary Aspects of Peasant Insurgency in Colonial India </a:t>
            </a:r>
            <a:r>
              <a:rPr lang="en-GB" sz="2400" dirty="0">
                <a:solidFill>
                  <a:srgbClr val="002060"/>
                </a:solidFill>
                <a:latin typeface="Calibri"/>
              </a:rPr>
              <a:t>(1983)</a:t>
            </a:r>
          </a:p>
          <a:p>
            <a:pPr marL="342900" indent="-342900" algn="just">
              <a:buFont typeface="Arial" panose="020B0604020202020204" pitchFamily="34" charset="0"/>
              <a:buChar char="•"/>
            </a:pPr>
            <a:r>
              <a:rPr lang="en-GB" sz="2400" dirty="0">
                <a:solidFill>
                  <a:srgbClr val="002060"/>
                </a:solidFill>
                <a:latin typeface="Calibri"/>
              </a:rPr>
              <a:t>Majority of Guha’s career spent in UK (Sussex) and Australia (National University)</a:t>
            </a:r>
          </a:p>
          <a:p>
            <a:pPr algn="just"/>
            <a:endParaRPr lang="en-GB" sz="2800" i="1" dirty="0">
              <a:solidFill>
                <a:srgbClr val="002060"/>
              </a:solidFill>
              <a:latin typeface="Calibri"/>
            </a:endParaRPr>
          </a:p>
          <a:p>
            <a:pPr algn="just"/>
            <a:endParaRPr lang="en-GB" sz="2200" b="1" i="1" dirty="0">
              <a:solidFill>
                <a:prstClr val="white"/>
              </a:solidFill>
              <a:effectLst>
                <a:outerShdw blurRad="38100" dist="38100" dir="2700000" algn="tl">
                  <a:srgbClr val="000000">
                    <a:alpha val="43137"/>
                  </a:srgbClr>
                </a:outerShdw>
              </a:effectLst>
              <a:latin typeface="Calibri"/>
            </a:endParaRPr>
          </a:p>
          <a:p>
            <a:pPr algn="just"/>
            <a:endParaRPr lang="en-GB" sz="2200" b="1" i="1" dirty="0">
              <a:solidFill>
                <a:prstClr val="white"/>
              </a:solidFill>
              <a:effectLst>
                <a:outerShdw blurRad="38100" dist="38100" dir="2700000" algn="tl">
                  <a:srgbClr val="000000">
                    <a:alpha val="43137"/>
                  </a:srgbClr>
                </a:outerShdw>
              </a:effectLst>
              <a:latin typeface="Calibri"/>
            </a:endParaRPr>
          </a:p>
          <a:p>
            <a:pPr algn="just"/>
            <a:endParaRPr lang="en-GB" sz="2400" dirty="0">
              <a:solidFill>
                <a:prstClr val="white"/>
              </a:solidFill>
              <a:latin typeface="Calibri"/>
            </a:endParaRPr>
          </a:p>
        </p:txBody>
      </p:sp>
      <p:sp>
        <p:nvSpPr>
          <p:cNvPr id="13" name="TextBox 12"/>
          <p:cNvSpPr txBox="1"/>
          <p:nvPr/>
        </p:nvSpPr>
        <p:spPr>
          <a:xfrm>
            <a:off x="9937815" y="3289355"/>
            <a:ext cx="2124054" cy="548182"/>
          </a:xfrm>
          <a:prstGeom prst="rect">
            <a:avLst/>
          </a:prstGeom>
          <a:noFill/>
        </p:spPr>
        <p:txBody>
          <a:bodyPr wrap="square" lIns="180000" tIns="180000" rIns="180000" bIns="180000" rtlCol="0">
            <a:spAutoFit/>
          </a:bodyPr>
          <a:lstStyle/>
          <a:p>
            <a:pPr algn="r"/>
            <a:r>
              <a:rPr lang="en-GB" sz="1200" dirty="0" err="1">
                <a:solidFill>
                  <a:srgbClr val="002060"/>
                </a:solidFill>
                <a:latin typeface="Calibri"/>
              </a:rPr>
              <a:t>Ranajit</a:t>
            </a:r>
            <a:r>
              <a:rPr lang="en-GB" sz="1200" dirty="0">
                <a:solidFill>
                  <a:srgbClr val="002060"/>
                </a:solidFill>
                <a:latin typeface="Calibri"/>
              </a:rPr>
              <a:t> </a:t>
            </a:r>
            <a:r>
              <a:rPr lang="en-GB" sz="1200" dirty="0" err="1">
                <a:solidFill>
                  <a:srgbClr val="002060"/>
                </a:solidFill>
                <a:latin typeface="Calibri"/>
              </a:rPr>
              <a:t>Guha</a:t>
            </a:r>
            <a:endParaRPr lang="en-GB" sz="1200" dirty="0">
              <a:solidFill>
                <a:srgbClr val="002060"/>
              </a:solidFill>
              <a:latin typeface="Calibri"/>
            </a:endParaRPr>
          </a:p>
        </p:txBody>
      </p:sp>
    </p:spTree>
    <p:extLst>
      <p:ext uri="{BB962C8B-B14F-4D97-AF65-F5344CB8AC3E}">
        <p14:creationId xmlns:p14="http://schemas.microsoft.com/office/powerpoint/2010/main" val="8591428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24002" y="0"/>
            <a:ext cx="9143999" cy="2835301"/>
          </a:xfrm>
          <a:prstGeom prst="rect">
            <a:avLst/>
          </a:prstGeom>
          <a:noFill/>
        </p:spPr>
        <p:txBody>
          <a:bodyPr wrap="square" lIns="540000" tIns="360000" rIns="540000" bIns="360000" rtlCol="0">
            <a:spAutoFit/>
          </a:bodyPr>
          <a:lstStyle/>
          <a:p>
            <a:pPr algn="ctr"/>
            <a:r>
              <a:rPr lang="en-GB" sz="2800" b="1" dirty="0">
                <a:solidFill>
                  <a:srgbClr val="002060"/>
                </a:solidFill>
                <a:effectLst>
                  <a:outerShdw blurRad="38100" dist="38100" dir="2700000" algn="tl">
                    <a:srgbClr val="000000">
                      <a:alpha val="43137"/>
                    </a:srgbClr>
                  </a:outerShdw>
                </a:effectLst>
                <a:latin typeface="Calibri"/>
              </a:rPr>
              <a:t>Defining ‘the Subaltern’ </a:t>
            </a:r>
          </a:p>
          <a:p>
            <a:pPr marL="285750" indent="-285750" algn="ctr">
              <a:buFont typeface="Arial" panose="020B0604020202020204" pitchFamily="34" charset="0"/>
              <a:buChar char="•"/>
            </a:pPr>
            <a:endParaRPr lang="en-GB" sz="4400" dirty="0">
              <a:solidFill>
                <a:prstClr val="white"/>
              </a:solidFill>
              <a:latin typeface="Calibri"/>
            </a:endParaRPr>
          </a:p>
          <a:p>
            <a:pPr algn="ctr"/>
            <a:r>
              <a:rPr lang="en-GB" sz="4400" dirty="0">
                <a:solidFill>
                  <a:srgbClr val="002060"/>
                </a:solidFill>
                <a:latin typeface="Calibri"/>
              </a:rPr>
              <a:t>Who or what is a subaltern?</a:t>
            </a:r>
          </a:p>
          <a:p>
            <a:pPr marL="285750" indent="-285750" algn="just">
              <a:buFont typeface="Arial" panose="020B0604020202020204" pitchFamily="34" charset="0"/>
              <a:buChar char="•"/>
            </a:pPr>
            <a:endParaRPr lang="en-GB" sz="2100" dirty="0">
              <a:solidFill>
                <a:srgbClr val="002060"/>
              </a:solidFill>
              <a:latin typeface="Calibri"/>
            </a:endParaRPr>
          </a:p>
        </p:txBody>
      </p:sp>
    </p:spTree>
    <p:extLst>
      <p:ext uri="{BB962C8B-B14F-4D97-AF65-F5344CB8AC3E}">
        <p14:creationId xmlns:p14="http://schemas.microsoft.com/office/powerpoint/2010/main" val="15595281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7030" y="0"/>
            <a:ext cx="10943770" cy="6220843"/>
          </a:xfrm>
          <a:prstGeom prst="rect">
            <a:avLst/>
          </a:prstGeom>
          <a:noFill/>
        </p:spPr>
        <p:txBody>
          <a:bodyPr wrap="square" lIns="540000" tIns="360000" rIns="540000" bIns="360000" rtlCol="0">
            <a:spAutoFit/>
          </a:bodyPr>
          <a:lstStyle/>
          <a:p>
            <a:pPr algn="ctr"/>
            <a:r>
              <a:rPr lang="en-GB" sz="2800" b="1" dirty="0">
                <a:solidFill>
                  <a:srgbClr val="002060"/>
                </a:solidFill>
                <a:effectLst>
                  <a:outerShdw blurRad="38100" dist="38100" dir="2700000" algn="tl">
                    <a:srgbClr val="000000">
                      <a:alpha val="43137"/>
                    </a:srgbClr>
                  </a:outerShdw>
                </a:effectLst>
                <a:latin typeface="Calibri"/>
              </a:rPr>
              <a:t>Defining ‘the Subaltern’ </a:t>
            </a:r>
          </a:p>
          <a:p>
            <a:pPr marL="285750" indent="-285750" algn="just">
              <a:buFont typeface="Arial" panose="020B0604020202020204" pitchFamily="34" charset="0"/>
              <a:buChar char="•"/>
            </a:pPr>
            <a:endParaRPr lang="en-GB" sz="2800" dirty="0">
              <a:solidFill>
                <a:prstClr val="white"/>
              </a:solidFill>
              <a:latin typeface="Calibri"/>
            </a:endParaRPr>
          </a:p>
          <a:p>
            <a:pPr marL="285750" indent="-285750" algn="just">
              <a:buFont typeface="Arial" panose="020B0604020202020204" pitchFamily="34" charset="0"/>
              <a:buChar char="•"/>
            </a:pPr>
            <a:r>
              <a:rPr lang="en-GB" sz="2800" dirty="0">
                <a:solidFill>
                  <a:srgbClr val="002060"/>
                </a:solidFill>
                <a:latin typeface="Calibri"/>
              </a:rPr>
              <a:t>In English, the phrase ‘subaltern’ originated in reference to </a:t>
            </a:r>
            <a:r>
              <a:rPr lang="en-GB" sz="2800" dirty="0">
                <a:solidFill>
                  <a:srgbClr val="FF0000"/>
                </a:solidFill>
                <a:latin typeface="Calibri"/>
              </a:rPr>
              <a:t>peasants</a:t>
            </a:r>
            <a:r>
              <a:rPr lang="en-GB" sz="2800" dirty="0">
                <a:solidFill>
                  <a:prstClr val="white"/>
                </a:solidFill>
                <a:latin typeface="Calibri"/>
              </a:rPr>
              <a:t> </a:t>
            </a:r>
            <a:r>
              <a:rPr lang="en-GB" sz="2800" dirty="0">
                <a:solidFill>
                  <a:srgbClr val="002060"/>
                </a:solidFill>
                <a:latin typeface="Calibri"/>
              </a:rPr>
              <a:t>or vassals during Medieval period</a:t>
            </a:r>
          </a:p>
          <a:p>
            <a:pPr marL="285750" indent="-285750" algn="just">
              <a:buFont typeface="Arial" panose="020B0604020202020204" pitchFamily="34" charset="0"/>
              <a:buChar char="•"/>
            </a:pPr>
            <a:endParaRPr lang="en-GB" sz="2800" dirty="0">
              <a:solidFill>
                <a:prstClr val="white"/>
              </a:solidFill>
              <a:latin typeface="Calibri"/>
            </a:endParaRPr>
          </a:p>
          <a:p>
            <a:pPr marL="285750" indent="-285750" algn="just">
              <a:buFont typeface="Arial" panose="020B0604020202020204" pitchFamily="34" charset="0"/>
              <a:buChar char="•"/>
            </a:pPr>
            <a:r>
              <a:rPr lang="en-GB" sz="2800" dirty="0">
                <a:solidFill>
                  <a:srgbClr val="002060"/>
                </a:solidFill>
                <a:latin typeface="Calibri"/>
              </a:rPr>
              <a:t>Came to denote </a:t>
            </a:r>
            <a:r>
              <a:rPr lang="en-GB" sz="2800" dirty="0">
                <a:solidFill>
                  <a:srgbClr val="FF0000"/>
                </a:solidFill>
                <a:latin typeface="Calibri"/>
              </a:rPr>
              <a:t>lower ranks of military </a:t>
            </a:r>
            <a:r>
              <a:rPr lang="en-GB" sz="2800" dirty="0">
                <a:solidFill>
                  <a:srgbClr val="002060"/>
                </a:solidFill>
                <a:latin typeface="Calibri"/>
              </a:rPr>
              <a:t>– esp. soldiers of peasant origins</a:t>
            </a:r>
          </a:p>
          <a:p>
            <a:pPr marL="285750" indent="-285750" algn="just">
              <a:buFont typeface="Arial" panose="020B0604020202020204" pitchFamily="34" charset="0"/>
              <a:buChar char="•"/>
            </a:pPr>
            <a:endParaRPr lang="en-GB" sz="2800" dirty="0">
              <a:solidFill>
                <a:prstClr val="white"/>
              </a:solidFill>
              <a:latin typeface="Calibri"/>
            </a:endParaRPr>
          </a:p>
          <a:p>
            <a:pPr marL="285750" indent="-285750" algn="just">
              <a:buFont typeface="Arial" panose="020B0604020202020204" pitchFamily="34" charset="0"/>
              <a:buChar char="•"/>
            </a:pPr>
            <a:r>
              <a:rPr lang="en-GB" sz="2800" dirty="0">
                <a:solidFill>
                  <a:srgbClr val="002060"/>
                </a:solidFill>
                <a:latin typeface="Calibri"/>
              </a:rPr>
              <a:t>Books written from the ‘subaltern’ perspective  became a literary subgenre in 19</a:t>
            </a:r>
            <a:r>
              <a:rPr lang="en-GB" sz="2800" baseline="30000" dirty="0">
                <a:solidFill>
                  <a:srgbClr val="002060"/>
                </a:solidFill>
                <a:latin typeface="Calibri"/>
              </a:rPr>
              <a:t>th</a:t>
            </a:r>
            <a:r>
              <a:rPr lang="en-GB" sz="2800" dirty="0">
                <a:solidFill>
                  <a:srgbClr val="002060"/>
                </a:solidFill>
                <a:latin typeface="Calibri"/>
              </a:rPr>
              <a:t> century – novels, memoirs and histories of </a:t>
            </a:r>
            <a:r>
              <a:rPr lang="en-GB" sz="2800" dirty="0">
                <a:solidFill>
                  <a:srgbClr val="FF0000"/>
                </a:solidFill>
                <a:latin typeface="Calibri"/>
              </a:rPr>
              <a:t>low-ranking militia who served in colonial campaigns </a:t>
            </a:r>
            <a:r>
              <a:rPr lang="en-GB" sz="2800" dirty="0">
                <a:solidFill>
                  <a:srgbClr val="002060"/>
                </a:solidFill>
                <a:latin typeface="Calibri"/>
              </a:rPr>
              <a:t>including in India and WWI</a:t>
            </a:r>
          </a:p>
          <a:p>
            <a:pPr marL="285750" indent="-285750" algn="just">
              <a:buFont typeface="Arial" panose="020B0604020202020204" pitchFamily="34" charset="0"/>
              <a:buChar char="•"/>
            </a:pPr>
            <a:endParaRPr lang="en-GB" sz="2100" dirty="0">
              <a:solidFill>
                <a:srgbClr val="002060"/>
              </a:solidFill>
              <a:latin typeface="Calibri"/>
            </a:endParaRPr>
          </a:p>
        </p:txBody>
      </p:sp>
    </p:spTree>
    <p:extLst>
      <p:ext uri="{BB962C8B-B14F-4D97-AF65-F5344CB8AC3E}">
        <p14:creationId xmlns:p14="http://schemas.microsoft.com/office/powerpoint/2010/main" val="7321190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0"/>
            <a:ext cx="8898464" cy="7098006"/>
          </a:xfrm>
          <a:prstGeom prst="rect">
            <a:avLst/>
          </a:prstGeom>
          <a:noFill/>
        </p:spPr>
        <p:txBody>
          <a:bodyPr wrap="square" lIns="540000" tIns="360000" rIns="540000" bIns="360000" rtlCol="0">
            <a:spAutoFit/>
          </a:bodyPr>
          <a:lstStyle/>
          <a:p>
            <a:pPr algn="ctr"/>
            <a:r>
              <a:rPr lang="en-GB" sz="2800" b="1" dirty="0">
                <a:solidFill>
                  <a:srgbClr val="7030A0"/>
                </a:solidFill>
                <a:effectLst>
                  <a:outerShdw blurRad="38100" dist="38100" dir="2700000" algn="tl">
                    <a:srgbClr val="000000">
                      <a:alpha val="43137"/>
                    </a:srgbClr>
                  </a:outerShdw>
                </a:effectLst>
                <a:latin typeface="Calibri"/>
              </a:rPr>
              <a:t>Fanon on the Peasantry: Quotes from </a:t>
            </a:r>
            <a:r>
              <a:rPr lang="en-GB" sz="2800" b="1" i="1" dirty="0">
                <a:solidFill>
                  <a:srgbClr val="7030A0"/>
                </a:solidFill>
                <a:effectLst>
                  <a:outerShdw blurRad="38100" dist="38100" dir="2700000" algn="tl">
                    <a:srgbClr val="000000">
                      <a:alpha val="43137"/>
                    </a:srgbClr>
                  </a:outerShdw>
                </a:effectLst>
                <a:latin typeface="Calibri"/>
              </a:rPr>
              <a:t>The Wretched of the Earth </a:t>
            </a:r>
            <a:r>
              <a:rPr lang="en-GB" sz="2800" b="1" dirty="0">
                <a:solidFill>
                  <a:srgbClr val="7030A0"/>
                </a:solidFill>
                <a:effectLst>
                  <a:outerShdw blurRad="38100" dist="38100" dir="2700000" algn="tl">
                    <a:srgbClr val="000000">
                      <a:alpha val="43137"/>
                    </a:srgbClr>
                  </a:outerShdw>
                </a:effectLst>
                <a:latin typeface="Calibri"/>
              </a:rPr>
              <a:t>(1961)</a:t>
            </a:r>
            <a:endParaRPr lang="en-GB" sz="2800" b="1" i="1" dirty="0">
              <a:solidFill>
                <a:srgbClr val="7030A0"/>
              </a:solidFill>
              <a:effectLst>
                <a:outerShdw blurRad="38100" dist="38100" dir="2700000" algn="tl">
                  <a:srgbClr val="000000">
                    <a:alpha val="43137"/>
                  </a:srgbClr>
                </a:outerShdw>
              </a:effectLst>
              <a:latin typeface="Calibri"/>
            </a:endParaRPr>
          </a:p>
          <a:p>
            <a:pPr algn="ctr"/>
            <a:endParaRPr lang="en-GB" b="1" dirty="0">
              <a:solidFill>
                <a:prstClr val="white"/>
              </a:solidFill>
              <a:effectLst>
                <a:outerShdw blurRad="38100" dist="38100" dir="2700000" algn="tl">
                  <a:srgbClr val="000000">
                    <a:alpha val="43137"/>
                  </a:srgbClr>
                </a:outerShdw>
              </a:effectLst>
              <a:latin typeface="Calibri"/>
            </a:endParaRPr>
          </a:p>
          <a:p>
            <a:pPr algn="just"/>
            <a:r>
              <a:rPr lang="en-GB" sz="2800" b="1" dirty="0">
                <a:solidFill>
                  <a:srgbClr val="7030A0"/>
                </a:solidFill>
                <a:latin typeface="Calibri"/>
              </a:rPr>
              <a:t>“</a:t>
            </a:r>
            <a:r>
              <a:rPr lang="en-GB" sz="2800" b="1" dirty="0">
                <a:solidFill>
                  <a:srgbClr val="FF0000"/>
                </a:solidFill>
                <a:latin typeface="Calibri"/>
              </a:rPr>
              <a:t>In colonial countries </a:t>
            </a:r>
            <a:r>
              <a:rPr lang="en-GB" sz="2800" b="1" u="sng" dirty="0">
                <a:solidFill>
                  <a:srgbClr val="FF0000"/>
                </a:solidFill>
                <a:effectLst>
                  <a:outerShdw blurRad="38100" dist="38100" dir="2700000" algn="tl">
                    <a:srgbClr val="000000">
                      <a:alpha val="43137"/>
                    </a:srgbClr>
                  </a:outerShdw>
                </a:effectLst>
                <a:latin typeface="Calibri"/>
              </a:rPr>
              <a:t>only</a:t>
            </a:r>
            <a:r>
              <a:rPr lang="en-GB" sz="2800" b="1" dirty="0">
                <a:solidFill>
                  <a:srgbClr val="FF0000"/>
                </a:solidFill>
                <a:latin typeface="Calibri"/>
              </a:rPr>
              <a:t> the peasantry is revolutionary. </a:t>
            </a:r>
            <a:r>
              <a:rPr lang="en-GB" sz="2800" dirty="0">
                <a:solidFill>
                  <a:srgbClr val="7030A0"/>
                </a:solidFill>
                <a:latin typeface="Calibri"/>
              </a:rPr>
              <a:t>It has nothing to lose and everything to gain.</a:t>
            </a:r>
          </a:p>
          <a:p>
            <a:pPr algn="just"/>
            <a:r>
              <a:rPr lang="en-GB" sz="2800" dirty="0">
                <a:solidFill>
                  <a:prstClr val="white"/>
                </a:solidFill>
                <a:latin typeface="Calibri"/>
              </a:rPr>
              <a:t>	</a:t>
            </a:r>
            <a:r>
              <a:rPr lang="en-GB" sz="2800" dirty="0">
                <a:solidFill>
                  <a:srgbClr val="7030A0"/>
                </a:solidFill>
                <a:latin typeface="Calibri"/>
              </a:rPr>
              <a:t>“… The peasants distrust the town dweller. Dressed like a European, speaking </a:t>
            </a:r>
            <a:r>
              <a:rPr lang="en-GB" sz="2800" b="1" i="1" dirty="0">
                <a:solidFill>
                  <a:srgbClr val="FF0000"/>
                </a:solidFill>
                <a:latin typeface="Calibri"/>
              </a:rPr>
              <a:t>his </a:t>
            </a:r>
            <a:r>
              <a:rPr lang="en-GB" sz="2800" b="1" dirty="0">
                <a:solidFill>
                  <a:srgbClr val="FF0000"/>
                </a:solidFill>
                <a:latin typeface="Calibri"/>
              </a:rPr>
              <a:t>language</a:t>
            </a:r>
            <a:r>
              <a:rPr lang="en-GB" sz="2800" dirty="0">
                <a:solidFill>
                  <a:srgbClr val="7030A0"/>
                </a:solidFill>
                <a:latin typeface="Calibri"/>
              </a:rPr>
              <a:t>, working alongside him, sometimes living in his </a:t>
            </a:r>
            <a:r>
              <a:rPr lang="en-GB" sz="2800" dirty="0" err="1">
                <a:solidFill>
                  <a:srgbClr val="7030A0"/>
                </a:solidFill>
                <a:latin typeface="Calibri"/>
              </a:rPr>
              <a:t>neighborhood</a:t>
            </a:r>
            <a:r>
              <a:rPr lang="en-GB" sz="2800" dirty="0">
                <a:solidFill>
                  <a:srgbClr val="7030A0"/>
                </a:solidFill>
                <a:latin typeface="Calibri"/>
              </a:rPr>
              <a:t>, he is considered by the peasant to be a renegade who has given up everything which constitutes the national heritage. The town dweller is a ‘traitor, a mercenary; who apparently gets along very well with the occupier and strives to succeed in the context of the colonial system.”</a:t>
            </a:r>
          </a:p>
        </p:txBody>
      </p:sp>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5039"/>
          <a:stretch/>
        </p:blipFill>
        <p:spPr bwMode="auto">
          <a:xfrm>
            <a:off x="8898464" y="277178"/>
            <a:ext cx="1494118" cy="1948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t="12673"/>
          <a:stretch/>
        </p:blipFill>
        <p:spPr bwMode="auto">
          <a:xfrm>
            <a:off x="10541825" y="277178"/>
            <a:ext cx="1477455" cy="2207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a:extLst>
              <a:ext uri="{FF2B5EF4-FFF2-40B4-BE49-F238E27FC236}">
                <a16:creationId xmlns:a16="http://schemas.microsoft.com/office/drawing/2014/main" id="{E3DD46C8-B10C-4632-B57B-EC9157F1DCBD}"/>
              </a:ext>
            </a:extLst>
          </p:cNvPr>
          <p:cNvPicPr>
            <a:picLocks noChangeAspect="1"/>
          </p:cNvPicPr>
          <p:nvPr/>
        </p:nvPicPr>
        <p:blipFill>
          <a:blip r:embed="rId5"/>
          <a:stretch>
            <a:fillRect/>
          </a:stretch>
        </p:blipFill>
        <p:spPr>
          <a:xfrm>
            <a:off x="9854102" y="3429000"/>
            <a:ext cx="2337898" cy="3362676"/>
          </a:xfrm>
          <a:prstGeom prst="rect">
            <a:avLst/>
          </a:prstGeom>
        </p:spPr>
      </p:pic>
    </p:spTree>
    <p:extLst>
      <p:ext uri="{BB962C8B-B14F-4D97-AF65-F5344CB8AC3E}">
        <p14:creationId xmlns:p14="http://schemas.microsoft.com/office/powerpoint/2010/main" val="4242323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98477" y="-9174"/>
            <a:ext cx="9143999" cy="6513231"/>
          </a:xfrm>
          <a:prstGeom prst="rect">
            <a:avLst/>
          </a:prstGeom>
          <a:noFill/>
        </p:spPr>
        <p:txBody>
          <a:bodyPr wrap="square" lIns="540000" tIns="360000" rIns="540000" bIns="360000" rtlCol="0">
            <a:spAutoFit/>
          </a:bodyPr>
          <a:lstStyle/>
          <a:p>
            <a:pPr algn="ctr"/>
            <a:r>
              <a:rPr lang="en-GB" sz="2800" b="1" dirty="0">
                <a:solidFill>
                  <a:srgbClr val="002060"/>
                </a:solidFill>
                <a:effectLst>
                  <a:outerShdw blurRad="38100" dist="38100" dir="2700000" algn="tl">
                    <a:srgbClr val="000000">
                      <a:alpha val="43137"/>
                    </a:srgbClr>
                  </a:outerShdw>
                </a:effectLst>
                <a:latin typeface="Calibri"/>
              </a:rPr>
              <a:t>Defining ‘the Subaltern’ </a:t>
            </a:r>
          </a:p>
          <a:p>
            <a:pPr marL="285750" indent="-285750" algn="just">
              <a:buFont typeface="Arial" panose="020B0604020202020204" pitchFamily="34" charset="0"/>
              <a:buChar char="•"/>
            </a:pPr>
            <a:endParaRPr lang="en-GB" sz="2800" dirty="0">
              <a:solidFill>
                <a:srgbClr val="002060"/>
              </a:solidFill>
              <a:latin typeface="Calibri"/>
            </a:endParaRPr>
          </a:p>
          <a:p>
            <a:pPr marL="285750" indent="-285750" algn="just">
              <a:buFont typeface="Arial" panose="020B0604020202020204" pitchFamily="34" charset="0"/>
              <a:buChar char="•"/>
            </a:pPr>
            <a:r>
              <a:rPr lang="en-GB" sz="3200" dirty="0">
                <a:solidFill>
                  <a:srgbClr val="002060"/>
                </a:solidFill>
                <a:latin typeface="Calibri"/>
              </a:rPr>
              <a:t>Use by </a:t>
            </a:r>
            <a:r>
              <a:rPr lang="en-GB" sz="3200" dirty="0" err="1">
                <a:solidFill>
                  <a:srgbClr val="002060"/>
                </a:solidFill>
                <a:latin typeface="Calibri"/>
              </a:rPr>
              <a:t>Guha</a:t>
            </a:r>
            <a:r>
              <a:rPr lang="en-GB" sz="3200" dirty="0">
                <a:solidFill>
                  <a:srgbClr val="002060"/>
                </a:solidFill>
                <a:latin typeface="Calibri"/>
              </a:rPr>
              <a:t> derived from the Italian Marxist Antonio Gramsci (1891–1937) to designate any class of people (but especially peasants and workers) </a:t>
            </a:r>
            <a:r>
              <a:rPr lang="en-GB" sz="3200" dirty="0">
                <a:solidFill>
                  <a:srgbClr val="FF0000"/>
                </a:solidFill>
                <a:latin typeface="Calibri"/>
              </a:rPr>
              <a:t>subject to the hegemony of another more powerful class</a:t>
            </a:r>
          </a:p>
          <a:p>
            <a:pPr marL="285750" indent="-285750" algn="just">
              <a:buFont typeface="Arial" panose="020B0604020202020204" pitchFamily="34" charset="0"/>
              <a:buChar char="•"/>
            </a:pPr>
            <a:endParaRPr lang="en-GB" sz="3200" dirty="0">
              <a:solidFill>
                <a:prstClr val="white"/>
              </a:solidFill>
              <a:latin typeface="Calibri"/>
            </a:endParaRPr>
          </a:p>
          <a:p>
            <a:pPr marL="285750" indent="-285750" algn="just">
              <a:buFont typeface="Arial" panose="020B0604020202020204" pitchFamily="34" charset="0"/>
              <a:buChar char="•"/>
            </a:pPr>
            <a:r>
              <a:rPr lang="en-GB" sz="3200" dirty="0">
                <a:solidFill>
                  <a:srgbClr val="002060"/>
                </a:solidFill>
                <a:latin typeface="Calibri"/>
              </a:rPr>
              <a:t>Gramsci’s work had been popularised in the Anglophone academy by Raymond Williams (1921–1988), the New Left cultural critic (and peer of EP Thompson, Eric </a:t>
            </a:r>
            <a:r>
              <a:rPr lang="en-GB" sz="3200" dirty="0" err="1">
                <a:solidFill>
                  <a:srgbClr val="002060"/>
                </a:solidFill>
                <a:latin typeface="Calibri"/>
              </a:rPr>
              <a:t>Hobsbawm</a:t>
            </a:r>
            <a:r>
              <a:rPr lang="en-GB" sz="3200" dirty="0">
                <a:solidFill>
                  <a:srgbClr val="002060"/>
                </a:solidFill>
                <a:latin typeface="Calibri"/>
              </a:rPr>
              <a:t>)</a:t>
            </a:r>
          </a:p>
        </p:txBody>
      </p:sp>
    </p:spTree>
    <p:extLst>
      <p:ext uri="{BB962C8B-B14F-4D97-AF65-F5344CB8AC3E}">
        <p14:creationId xmlns:p14="http://schemas.microsoft.com/office/powerpoint/2010/main" val="18229983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31760" y="-2409"/>
            <a:ext cx="2160240" cy="32835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28203"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49029"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62484"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2"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88857"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3"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8064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4" name="Picture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08169"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0" y="-2409"/>
            <a:ext cx="10031760" cy="5743789"/>
          </a:xfrm>
          <a:prstGeom prst="rect">
            <a:avLst/>
          </a:prstGeom>
          <a:noFill/>
        </p:spPr>
        <p:txBody>
          <a:bodyPr wrap="square" lIns="540000" tIns="360000" rIns="540000" bIns="360000" rtlCol="0">
            <a:spAutoFit/>
          </a:bodyPr>
          <a:lstStyle/>
          <a:p>
            <a:pPr algn="ctr"/>
            <a:r>
              <a:rPr lang="en-GB" sz="2200" b="1" i="1" dirty="0">
                <a:solidFill>
                  <a:srgbClr val="002060"/>
                </a:solidFill>
                <a:effectLst>
                  <a:outerShdw blurRad="38100" dist="38100" dir="2700000" algn="tl">
                    <a:srgbClr val="000000">
                      <a:alpha val="43137"/>
                    </a:srgbClr>
                  </a:outerShdw>
                </a:effectLst>
                <a:latin typeface="Calibri"/>
              </a:rPr>
              <a:t>Subaltern Studies</a:t>
            </a:r>
            <a:r>
              <a:rPr lang="en-GB" sz="2200" b="1" dirty="0">
                <a:solidFill>
                  <a:srgbClr val="002060"/>
                </a:solidFill>
                <a:effectLst>
                  <a:outerShdw blurRad="38100" dist="38100" dir="2700000" algn="tl">
                    <a:srgbClr val="000000">
                      <a:alpha val="43137"/>
                    </a:srgbClr>
                  </a:outerShdw>
                </a:effectLst>
                <a:latin typeface="Calibri"/>
              </a:rPr>
              <a:t>: Intellectual ‘Roots’</a:t>
            </a:r>
          </a:p>
          <a:p>
            <a:pPr marL="342900" indent="-342900" algn="just">
              <a:buFont typeface="Arial" panose="020B0604020202020204" pitchFamily="34" charset="0"/>
              <a:buChar char="•"/>
            </a:pPr>
            <a:endParaRPr lang="en-GB" sz="1600" i="1" dirty="0">
              <a:solidFill>
                <a:srgbClr val="002060"/>
              </a:solidFill>
              <a:latin typeface="Calibri"/>
            </a:endParaRPr>
          </a:p>
          <a:p>
            <a:pPr marL="342900" indent="-342900" algn="just">
              <a:buFont typeface="Arial" panose="020B0604020202020204" pitchFamily="34" charset="0"/>
              <a:buChar char="•"/>
            </a:pPr>
            <a:r>
              <a:rPr lang="en-GB" sz="2200" dirty="0" err="1">
                <a:solidFill>
                  <a:srgbClr val="002060"/>
                </a:solidFill>
                <a:latin typeface="Calibri"/>
              </a:rPr>
              <a:t>Guha</a:t>
            </a:r>
            <a:r>
              <a:rPr lang="en-GB" sz="2200" dirty="0">
                <a:solidFill>
                  <a:srgbClr val="002060"/>
                </a:solidFill>
                <a:latin typeface="Calibri"/>
              </a:rPr>
              <a:t> practiced in ‘history from below’ – a phrase associated with social historian EP Thompson, author of  </a:t>
            </a:r>
            <a:r>
              <a:rPr lang="en-GB" sz="2200" i="1" dirty="0">
                <a:solidFill>
                  <a:srgbClr val="002060"/>
                </a:solidFill>
                <a:latin typeface="Calibri"/>
              </a:rPr>
              <a:t>The  Making of the English Working Class</a:t>
            </a:r>
            <a:r>
              <a:rPr lang="en-GB" sz="2200" dirty="0">
                <a:solidFill>
                  <a:srgbClr val="002060"/>
                </a:solidFill>
                <a:latin typeface="Calibri"/>
              </a:rPr>
              <a:t> (1963)</a:t>
            </a:r>
          </a:p>
          <a:p>
            <a:pPr marL="342900" indent="-342900" algn="just">
              <a:buFont typeface="Arial" panose="020B0604020202020204" pitchFamily="34" charset="0"/>
              <a:buChar char="•"/>
            </a:pPr>
            <a:endParaRPr lang="en-GB" sz="2200" dirty="0">
              <a:solidFill>
                <a:srgbClr val="002060"/>
              </a:solidFill>
              <a:latin typeface="Calibri"/>
            </a:endParaRPr>
          </a:p>
          <a:p>
            <a:pPr marL="342900" indent="-342900" algn="just">
              <a:buFont typeface="Arial" panose="020B0604020202020204" pitchFamily="34" charset="0"/>
              <a:buChar char="•"/>
            </a:pPr>
            <a:r>
              <a:rPr lang="en-GB" sz="2200" dirty="0">
                <a:solidFill>
                  <a:srgbClr val="002060"/>
                </a:solidFill>
                <a:latin typeface="Calibri"/>
              </a:rPr>
              <a:t>Coincided with Marxist historians drawing attention to the artificial, constructed character of nations, nationalisms, national identities and supposed national histories – notably Benedict Anderson’s </a:t>
            </a:r>
            <a:r>
              <a:rPr lang="en-GB" sz="2200" i="1" dirty="0">
                <a:solidFill>
                  <a:srgbClr val="002060"/>
                </a:solidFill>
                <a:latin typeface="Calibri"/>
              </a:rPr>
              <a:t>Imagined Communities: Reflections on the Origin and Spread of Nationalism</a:t>
            </a:r>
            <a:r>
              <a:rPr lang="en-GB" sz="2200" dirty="0">
                <a:solidFill>
                  <a:srgbClr val="002060"/>
                </a:solidFill>
                <a:latin typeface="Calibri"/>
              </a:rPr>
              <a:t> and </a:t>
            </a:r>
            <a:r>
              <a:rPr lang="en-GB" sz="2200" i="1" dirty="0">
                <a:solidFill>
                  <a:srgbClr val="002060"/>
                </a:solidFill>
                <a:latin typeface="Calibri"/>
              </a:rPr>
              <a:t>The Invention  of Tradition </a:t>
            </a:r>
            <a:r>
              <a:rPr lang="en-GB" sz="2200" dirty="0">
                <a:solidFill>
                  <a:srgbClr val="002060"/>
                </a:solidFill>
                <a:latin typeface="Calibri"/>
              </a:rPr>
              <a:t>by Eric </a:t>
            </a:r>
            <a:r>
              <a:rPr lang="en-GB" sz="2200" dirty="0" err="1">
                <a:solidFill>
                  <a:srgbClr val="002060"/>
                </a:solidFill>
                <a:latin typeface="Calibri"/>
              </a:rPr>
              <a:t>Hobsbawm</a:t>
            </a:r>
            <a:r>
              <a:rPr lang="en-GB" sz="2200" dirty="0">
                <a:solidFill>
                  <a:srgbClr val="002060"/>
                </a:solidFill>
                <a:latin typeface="Calibri"/>
              </a:rPr>
              <a:t> and Terence Ranger, both published 1983</a:t>
            </a:r>
            <a:endParaRPr lang="en-GB" sz="2200" i="1" dirty="0">
              <a:solidFill>
                <a:srgbClr val="002060"/>
              </a:solidFill>
              <a:latin typeface="Calibri"/>
            </a:endParaRPr>
          </a:p>
          <a:p>
            <a:pPr algn="just"/>
            <a:endParaRPr lang="en-GB" sz="2200" b="1" i="1" dirty="0">
              <a:solidFill>
                <a:srgbClr val="002060"/>
              </a:solidFill>
              <a:effectLst>
                <a:outerShdw blurRad="38100" dist="38100" dir="2700000" algn="tl">
                  <a:srgbClr val="000000">
                    <a:alpha val="43137"/>
                  </a:srgbClr>
                </a:outerShdw>
              </a:effectLst>
              <a:latin typeface="Calibri"/>
            </a:endParaRPr>
          </a:p>
          <a:p>
            <a:pPr algn="just"/>
            <a:endParaRPr lang="en-GB" sz="2200" b="1" i="1" dirty="0">
              <a:solidFill>
                <a:prstClr val="white"/>
              </a:solidFill>
              <a:effectLst>
                <a:outerShdw blurRad="38100" dist="38100" dir="2700000" algn="tl">
                  <a:srgbClr val="000000">
                    <a:alpha val="43137"/>
                  </a:srgbClr>
                </a:outerShdw>
              </a:effectLst>
              <a:latin typeface="Calibri"/>
            </a:endParaRPr>
          </a:p>
          <a:p>
            <a:pPr algn="just"/>
            <a:endParaRPr lang="en-GB" sz="2400" dirty="0">
              <a:solidFill>
                <a:prstClr val="white"/>
              </a:solidFill>
              <a:latin typeface="Calibri"/>
            </a:endParaRPr>
          </a:p>
        </p:txBody>
      </p:sp>
    </p:spTree>
    <p:extLst>
      <p:ext uri="{BB962C8B-B14F-4D97-AF65-F5344CB8AC3E}">
        <p14:creationId xmlns:p14="http://schemas.microsoft.com/office/powerpoint/2010/main" val="20564533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28203"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49029"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62484"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2"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88857"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3"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8064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4"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08169"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0" y="-2409"/>
            <a:ext cx="12364719" cy="6913340"/>
          </a:xfrm>
          <a:prstGeom prst="rect">
            <a:avLst/>
          </a:prstGeom>
          <a:noFill/>
        </p:spPr>
        <p:txBody>
          <a:bodyPr wrap="square" lIns="540000" tIns="360000" rIns="540000" bIns="360000" rtlCol="0">
            <a:spAutoFit/>
          </a:bodyPr>
          <a:lstStyle/>
          <a:p>
            <a:pPr algn="ctr"/>
            <a:r>
              <a:rPr lang="en-GB" sz="2200" b="1" i="1" dirty="0">
                <a:solidFill>
                  <a:srgbClr val="002060"/>
                </a:solidFill>
                <a:effectLst>
                  <a:outerShdw blurRad="38100" dist="38100" dir="2700000" algn="tl">
                    <a:srgbClr val="000000">
                      <a:alpha val="43137"/>
                    </a:srgbClr>
                  </a:outerShdw>
                </a:effectLst>
                <a:latin typeface="Calibri"/>
              </a:rPr>
              <a:t>Subaltern Studies </a:t>
            </a:r>
            <a:r>
              <a:rPr lang="en-GB" sz="2200" b="1" dirty="0">
                <a:solidFill>
                  <a:srgbClr val="002060"/>
                </a:solidFill>
                <a:effectLst>
                  <a:outerShdw blurRad="38100" dist="38100" dir="2700000" algn="tl">
                    <a:srgbClr val="000000">
                      <a:alpha val="43137"/>
                    </a:srgbClr>
                  </a:outerShdw>
                </a:effectLst>
                <a:latin typeface="Calibri"/>
              </a:rPr>
              <a:t>Influence</a:t>
            </a:r>
          </a:p>
          <a:p>
            <a:pPr marL="342900" indent="-342900" algn="just">
              <a:buFont typeface="Arial" panose="020B0604020202020204" pitchFamily="34" charset="0"/>
              <a:buChar char="•"/>
            </a:pPr>
            <a:endParaRPr lang="en-GB" dirty="0">
              <a:solidFill>
                <a:srgbClr val="002060"/>
              </a:solidFill>
              <a:latin typeface="Calibri"/>
            </a:endParaRPr>
          </a:p>
          <a:p>
            <a:pPr marL="342900" indent="-342900" algn="just">
              <a:buFont typeface="Arial" panose="020B0604020202020204" pitchFamily="34" charset="0"/>
              <a:buChar char="•"/>
            </a:pPr>
            <a:r>
              <a:rPr lang="en-GB" sz="2000" dirty="0">
                <a:solidFill>
                  <a:srgbClr val="002060"/>
                </a:solidFill>
                <a:latin typeface="Calibri"/>
              </a:rPr>
              <a:t>Later editions of </a:t>
            </a:r>
            <a:r>
              <a:rPr lang="en-GB" sz="2000" i="1" dirty="0">
                <a:solidFill>
                  <a:srgbClr val="002060"/>
                </a:solidFill>
                <a:latin typeface="Calibri"/>
              </a:rPr>
              <a:t>Subaltern Studies </a:t>
            </a:r>
            <a:r>
              <a:rPr lang="en-GB" sz="2000" dirty="0">
                <a:solidFill>
                  <a:srgbClr val="002060"/>
                </a:solidFill>
                <a:latin typeface="Calibri"/>
              </a:rPr>
              <a:t>increasingly eclectic – embraced anthropology, literary criticism and critical theory</a:t>
            </a:r>
          </a:p>
          <a:p>
            <a:pPr marL="342900" indent="-342900" algn="just">
              <a:buFont typeface="Arial" panose="020B0604020202020204" pitchFamily="34" charset="0"/>
              <a:buChar char="•"/>
            </a:pPr>
            <a:endParaRPr lang="en-GB" sz="2000" dirty="0">
              <a:solidFill>
                <a:srgbClr val="002060"/>
              </a:solidFill>
              <a:latin typeface="Calibri"/>
            </a:endParaRPr>
          </a:p>
          <a:p>
            <a:pPr marL="342900" indent="-342900" algn="just">
              <a:buFont typeface="Arial" panose="020B0604020202020204" pitchFamily="34" charset="0"/>
              <a:buChar char="•"/>
            </a:pPr>
            <a:r>
              <a:rPr lang="en-GB" sz="2000" dirty="0">
                <a:solidFill>
                  <a:srgbClr val="002060"/>
                </a:solidFill>
                <a:latin typeface="Calibri"/>
              </a:rPr>
              <a:t>Drew international acclaim; Said wrote preface to edited collection of </a:t>
            </a:r>
            <a:r>
              <a:rPr lang="en-GB" sz="2000" i="1" dirty="0">
                <a:solidFill>
                  <a:srgbClr val="002060"/>
                </a:solidFill>
                <a:latin typeface="Calibri"/>
              </a:rPr>
              <a:t>Subaltern Studies </a:t>
            </a:r>
            <a:r>
              <a:rPr lang="en-GB" sz="2000" dirty="0">
                <a:solidFill>
                  <a:srgbClr val="002060"/>
                </a:solidFill>
                <a:latin typeface="Calibri"/>
              </a:rPr>
              <a:t>essays</a:t>
            </a:r>
          </a:p>
          <a:p>
            <a:pPr marL="342900" indent="-342900" algn="just">
              <a:buFont typeface="Arial" panose="020B0604020202020204" pitchFamily="34" charset="0"/>
              <a:buChar char="•"/>
            </a:pPr>
            <a:endParaRPr lang="en-GB" sz="2000" i="1" dirty="0">
              <a:solidFill>
                <a:srgbClr val="002060"/>
              </a:solidFill>
              <a:latin typeface="Calibri"/>
            </a:endParaRPr>
          </a:p>
          <a:p>
            <a:pPr marL="342900" indent="-342900" algn="just">
              <a:buFont typeface="Arial" panose="020B0604020202020204" pitchFamily="34" charset="0"/>
              <a:buChar char="•"/>
            </a:pPr>
            <a:r>
              <a:rPr lang="en-GB" sz="2000" i="1" dirty="0">
                <a:solidFill>
                  <a:srgbClr val="002060"/>
                </a:solidFill>
                <a:latin typeface="Calibri"/>
              </a:rPr>
              <a:t>Subaltern Studies </a:t>
            </a:r>
            <a:r>
              <a:rPr lang="en-GB" sz="2000" dirty="0">
                <a:solidFill>
                  <a:srgbClr val="002060"/>
                </a:solidFill>
                <a:latin typeface="Calibri"/>
              </a:rPr>
              <a:t>group produced/attracted a number of important scholars </a:t>
            </a:r>
            <a:r>
              <a:rPr lang="en-GB" sz="2000" dirty="0" err="1">
                <a:solidFill>
                  <a:srgbClr val="002060"/>
                </a:solidFill>
                <a:latin typeface="Calibri"/>
              </a:rPr>
              <a:t>inc.</a:t>
            </a:r>
            <a:r>
              <a:rPr lang="en-GB" sz="2000" dirty="0">
                <a:solidFill>
                  <a:srgbClr val="002060"/>
                </a:solidFill>
                <a:latin typeface="Calibri"/>
              </a:rPr>
              <a:t> Bernard S Cohn, David </a:t>
            </a:r>
            <a:r>
              <a:rPr lang="en-GB" sz="2000" dirty="0" err="1">
                <a:solidFill>
                  <a:srgbClr val="002060"/>
                </a:solidFill>
                <a:latin typeface="Calibri"/>
              </a:rPr>
              <a:t>Hardiman</a:t>
            </a:r>
            <a:r>
              <a:rPr lang="en-GB" sz="2000" dirty="0">
                <a:solidFill>
                  <a:srgbClr val="002060"/>
                </a:solidFill>
                <a:latin typeface="Calibri"/>
              </a:rPr>
              <a:t>, </a:t>
            </a:r>
            <a:r>
              <a:rPr lang="en-GB" sz="2000" dirty="0" err="1">
                <a:solidFill>
                  <a:srgbClr val="002060"/>
                </a:solidFill>
                <a:latin typeface="Calibri"/>
              </a:rPr>
              <a:t>Dipesh</a:t>
            </a:r>
            <a:r>
              <a:rPr lang="en-GB" sz="2000" dirty="0">
                <a:solidFill>
                  <a:srgbClr val="002060"/>
                </a:solidFill>
                <a:latin typeface="Calibri"/>
              </a:rPr>
              <a:t> </a:t>
            </a:r>
            <a:r>
              <a:rPr lang="en-GB" sz="2000" dirty="0" err="1">
                <a:solidFill>
                  <a:srgbClr val="002060"/>
                </a:solidFill>
                <a:latin typeface="Calibri"/>
              </a:rPr>
              <a:t>Chakrabarty</a:t>
            </a:r>
            <a:r>
              <a:rPr lang="en-GB" sz="2000" dirty="0">
                <a:solidFill>
                  <a:srgbClr val="002060"/>
                </a:solidFill>
                <a:latin typeface="Calibri"/>
              </a:rPr>
              <a:t> </a:t>
            </a:r>
            <a:r>
              <a:rPr lang="en-GB" sz="2000" dirty="0" err="1">
                <a:solidFill>
                  <a:srgbClr val="002060"/>
                </a:solidFill>
                <a:latin typeface="Calibri"/>
              </a:rPr>
              <a:t>Partha</a:t>
            </a:r>
            <a:r>
              <a:rPr lang="en-GB" sz="2000" dirty="0">
                <a:solidFill>
                  <a:srgbClr val="002060"/>
                </a:solidFill>
                <a:latin typeface="Calibri"/>
              </a:rPr>
              <a:t> Chatterjee, </a:t>
            </a:r>
            <a:r>
              <a:rPr lang="en-GB" sz="2000" dirty="0" err="1">
                <a:solidFill>
                  <a:srgbClr val="002060"/>
                </a:solidFill>
                <a:latin typeface="Calibri"/>
              </a:rPr>
              <a:t>Gyanendra</a:t>
            </a:r>
            <a:r>
              <a:rPr lang="en-GB" sz="2000" dirty="0">
                <a:solidFill>
                  <a:srgbClr val="002060"/>
                </a:solidFill>
                <a:latin typeface="Calibri"/>
              </a:rPr>
              <a:t> Pandey, </a:t>
            </a:r>
            <a:r>
              <a:rPr lang="en-GB" sz="2000" dirty="0" err="1">
                <a:solidFill>
                  <a:srgbClr val="002060"/>
                </a:solidFill>
                <a:latin typeface="Calibri"/>
              </a:rPr>
              <a:t>Gyan</a:t>
            </a:r>
            <a:r>
              <a:rPr lang="en-GB" sz="2000" dirty="0">
                <a:solidFill>
                  <a:srgbClr val="002060"/>
                </a:solidFill>
                <a:latin typeface="Calibri"/>
              </a:rPr>
              <a:t> Prakash and </a:t>
            </a:r>
            <a:r>
              <a:rPr lang="en-GB" sz="2000" dirty="0" err="1">
                <a:solidFill>
                  <a:srgbClr val="002060"/>
                </a:solidFill>
                <a:latin typeface="Calibri"/>
              </a:rPr>
              <a:t>Gayatri</a:t>
            </a:r>
            <a:r>
              <a:rPr lang="en-GB" sz="2000" dirty="0">
                <a:solidFill>
                  <a:srgbClr val="002060"/>
                </a:solidFill>
                <a:latin typeface="Calibri"/>
              </a:rPr>
              <a:t> </a:t>
            </a:r>
            <a:r>
              <a:rPr lang="en-GB" sz="2000" dirty="0" err="1">
                <a:solidFill>
                  <a:srgbClr val="002060"/>
                </a:solidFill>
                <a:latin typeface="Calibri"/>
              </a:rPr>
              <a:t>Chakravorty</a:t>
            </a:r>
            <a:r>
              <a:rPr lang="en-GB" sz="2000" dirty="0">
                <a:solidFill>
                  <a:srgbClr val="002060"/>
                </a:solidFill>
                <a:latin typeface="Calibri"/>
              </a:rPr>
              <a:t> </a:t>
            </a:r>
            <a:r>
              <a:rPr lang="en-GB" sz="2000" dirty="0" err="1">
                <a:solidFill>
                  <a:srgbClr val="002060"/>
                </a:solidFill>
                <a:latin typeface="Calibri"/>
              </a:rPr>
              <a:t>Spivak</a:t>
            </a:r>
            <a:r>
              <a:rPr lang="en-GB" sz="2000" dirty="0">
                <a:solidFill>
                  <a:srgbClr val="002060"/>
                </a:solidFill>
                <a:latin typeface="Calibri"/>
              </a:rPr>
              <a:t> </a:t>
            </a:r>
          </a:p>
          <a:p>
            <a:pPr marL="342900" indent="-342900" algn="just">
              <a:buFont typeface="Arial" panose="020B0604020202020204" pitchFamily="34" charset="0"/>
              <a:buChar char="•"/>
            </a:pPr>
            <a:endParaRPr lang="en-GB" sz="2000" dirty="0">
              <a:solidFill>
                <a:srgbClr val="002060"/>
              </a:solidFill>
              <a:latin typeface="Calibri"/>
            </a:endParaRPr>
          </a:p>
          <a:p>
            <a:pPr marL="342900" indent="-342900" algn="just">
              <a:buFont typeface="Arial" panose="020B0604020202020204" pitchFamily="34" charset="0"/>
              <a:buChar char="•"/>
            </a:pPr>
            <a:r>
              <a:rPr lang="en-GB" sz="2000" dirty="0">
                <a:solidFill>
                  <a:srgbClr val="002060"/>
                </a:solidFill>
                <a:latin typeface="Calibri"/>
              </a:rPr>
              <a:t>Influence on historical scholarship remain discernible even after the fragmentation of the journal, and critiques from inside and outside the </a:t>
            </a:r>
            <a:r>
              <a:rPr lang="en-GB" sz="2000" i="1" dirty="0">
                <a:solidFill>
                  <a:srgbClr val="002060"/>
                </a:solidFill>
                <a:latin typeface="Calibri"/>
              </a:rPr>
              <a:t>Subaltern Studies</a:t>
            </a:r>
            <a:r>
              <a:rPr lang="en-GB" sz="2000" dirty="0">
                <a:solidFill>
                  <a:srgbClr val="002060"/>
                </a:solidFill>
                <a:latin typeface="Calibri"/>
              </a:rPr>
              <a:t> ‘group’</a:t>
            </a:r>
          </a:p>
          <a:p>
            <a:pPr algn="just"/>
            <a:endParaRPr lang="en-GB" dirty="0">
              <a:solidFill>
                <a:prstClr val="white"/>
              </a:solidFill>
              <a:latin typeface="Calibri"/>
            </a:endParaRPr>
          </a:p>
          <a:p>
            <a:pPr marL="342900" indent="-342900" algn="just">
              <a:buFont typeface="Arial" panose="020B0604020202020204" pitchFamily="34" charset="0"/>
              <a:buChar char="•"/>
            </a:pPr>
            <a:endParaRPr lang="en-GB" sz="1700" dirty="0">
              <a:solidFill>
                <a:prstClr val="white"/>
              </a:solidFill>
              <a:latin typeface="Calibri"/>
            </a:endParaRPr>
          </a:p>
          <a:p>
            <a:pPr marL="342900" indent="-342900" algn="just">
              <a:buFont typeface="Arial" panose="020B0604020202020204" pitchFamily="34" charset="0"/>
              <a:buChar char="•"/>
            </a:pPr>
            <a:endParaRPr lang="en-GB" sz="1700" dirty="0">
              <a:solidFill>
                <a:prstClr val="white"/>
              </a:solidFill>
              <a:latin typeface="Calibri"/>
            </a:endParaRPr>
          </a:p>
          <a:p>
            <a:pPr marL="342900" indent="-342900" algn="just">
              <a:buFont typeface="Arial" panose="020B0604020202020204" pitchFamily="34" charset="0"/>
              <a:buChar char="•"/>
            </a:pPr>
            <a:endParaRPr lang="en-GB" sz="2200" i="1" dirty="0">
              <a:solidFill>
                <a:prstClr val="white"/>
              </a:solidFill>
              <a:latin typeface="Calibri"/>
            </a:endParaRPr>
          </a:p>
          <a:p>
            <a:pPr algn="just"/>
            <a:endParaRPr lang="en-GB" sz="2200" b="1" i="1" dirty="0">
              <a:solidFill>
                <a:prstClr val="white"/>
              </a:solidFill>
              <a:effectLst>
                <a:outerShdw blurRad="38100" dist="38100" dir="2700000" algn="tl">
                  <a:srgbClr val="000000">
                    <a:alpha val="43137"/>
                  </a:srgbClr>
                </a:outerShdw>
              </a:effectLst>
              <a:latin typeface="Calibri"/>
            </a:endParaRPr>
          </a:p>
          <a:p>
            <a:pPr algn="just"/>
            <a:endParaRPr lang="en-GB" sz="2200" b="1" i="1" dirty="0">
              <a:solidFill>
                <a:prstClr val="white"/>
              </a:solidFill>
              <a:effectLst>
                <a:outerShdw blurRad="38100" dist="38100" dir="2700000" algn="tl">
                  <a:srgbClr val="000000">
                    <a:alpha val="43137"/>
                  </a:srgbClr>
                </a:outerShdw>
              </a:effectLst>
              <a:latin typeface="Calibri"/>
            </a:endParaRPr>
          </a:p>
          <a:p>
            <a:pPr algn="just"/>
            <a:endParaRPr lang="en-GB" sz="2400" dirty="0">
              <a:solidFill>
                <a:prstClr val="white"/>
              </a:solidFill>
              <a:latin typeface="Calibri"/>
            </a:endParaRPr>
          </a:p>
        </p:txBody>
      </p:sp>
    </p:spTree>
    <p:extLst>
      <p:ext uri="{BB962C8B-B14F-4D97-AF65-F5344CB8AC3E}">
        <p14:creationId xmlns:p14="http://schemas.microsoft.com/office/powerpoint/2010/main" val="36887551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8001" y="0"/>
            <a:ext cx="9143999" cy="7621226"/>
          </a:xfrm>
          <a:prstGeom prst="rect">
            <a:avLst/>
          </a:prstGeom>
          <a:noFill/>
        </p:spPr>
        <p:txBody>
          <a:bodyPr wrap="square" lIns="540000" tIns="360000" rIns="540000" bIns="360000" rtlCol="0">
            <a:spAutoFit/>
          </a:bodyPr>
          <a:lstStyle/>
          <a:p>
            <a:pPr algn="ctr"/>
            <a:r>
              <a:rPr lang="en-GB" sz="2800" b="1" dirty="0">
                <a:solidFill>
                  <a:srgbClr val="002060"/>
                </a:solidFill>
                <a:effectLst>
                  <a:outerShdw blurRad="38100" dist="38100" dir="2700000" algn="tl">
                    <a:srgbClr val="000000">
                      <a:alpha val="43137"/>
                    </a:srgbClr>
                  </a:outerShdw>
                </a:effectLst>
                <a:latin typeface="Calibri"/>
              </a:rPr>
              <a:t>Subaltern Studies in Practice:</a:t>
            </a:r>
            <a:r>
              <a:rPr lang="en-GB" sz="3200" b="1" dirty="0">
                <a:solidFill>
                  <a:srgbClr val="002060"/>
                </a:solidFill>
                <a:effectLst>
                  <a:outerShdw blurRad="38100" dist="38100" dir="2700000" algn="tl">
                    <a:srgbClr val="000000">
                      <a:alpha val="43137"/>
                    </a:srgbClr>
                  </a:outerShdw>
                </a:effectLst>
                <a:latin typeface="Calibri"/>
              </a:rPr>
              <a:t> </a:t>
            </a:r>
            <a:r>
              <a:rPr lang="en-GB" sz="3200" b="1" dirty="0">
                <a:solidFill>
                  <a:srgbClr val="002060"/>
                </a:solidFill>
                <a:latin typeface="Calibri"/>
              </a:rPr>
              <a:t>Bernard Cohn, </a:t>
            </a:r>
            <a:r>
              <a:rPr lang="en-GB" sz="3200" b="1" i="1" dirty="0">
                <a:solidFill>
                  <a:srgbClr val="002060"/>
                </a:solidFill>
                <a:latin typeface="Calibri"/>
              </a:rPr>
              <a:t>Colonialism and its Forms of Knowledge</a:t>
            </a:r>
          </a:p>
          <a:p>
            <a:pPr algn="ctr"/>
            <a:endParaRPr lang="en-GB" sz="3200" b="1" i="1" dirty="0">
              <a:solidFill>
                <a:srgbClr val="002060"/>
              </a:solidFill>
              <a:latin typeface="Calibri"/>
            </a:endParaRPr>
          </a:p>
          <a:p>
            <a:pPr algn="ctr"/>
            <a:endParaRPr lang="en-GB" sz="3200" b="1" i="1" dirty="0">
              <a:solidFill>
                <a:srgbClr val="002060"/>
              </a:solidFill>
              <a:latin typeface="Calibri"/>
            </a:endParaRPr>
          </a:p>
          <a:p>
            <a:pPr lvl="3" algn="r"/>
            <a:r>
              <a:rPr lang="en-GB" sz="3200" b="1" dirty="0">
                <a:solidFill>
                  <a:srgbClr val="002060"/>
                </a:solidFill>
                <a:latin typeface="Calibri"/>
              </a:rPr>
              <a:t>Explores colonialism’s relationship to:</a:t>
            </a:r>
          </a:p>
          <a:p>
            <a:pPr marL="342900" indent="-342900" algn="r">
              <a:buFont typeface="Arial" panose="020B0604020202020204" pitchFamily="34" charset="0"/>
              <a:buChar char="•"/>
            </a:pPr>
            <a:r>
              <a:rPr lang="en-GB" sz="3200" b="1" dirty="0">
                <a:solidFill>
                  <a:srgbClr val="002060"/>
                </a:solidFill>
                <a:latin typeface="Calibri"/>
              </a:rPr>
              <a:t>Language</a:t>
            </a:r>
          </a:p>
          <a:p>
            <a:pPr marL="342900" indent="-342900" algn="r">
              <a:buFont typeface="Arial" panose="020B0604020202020204" pitchFamily="34" charset="0"/>
              <a:buChar char="•"/>
            </a:pPr>
            <a:r>
              <a:rPr lang="en-GB" sz="3200" b="1" dirty="0">
                <a:solidFill>
                  <a:srgbClr val="002060"/>
                </a:solidFill>
                <a:latin typeface="Calibri"/>
              </a:rPr>
              <a:t>Legal system</a:t>
            </a:r>
          </a:p>
          <a:p>
            <a:pPr marL="342900" indent="-342900" algn="r">
              <a:buFont typeface="Arial" panose="020B0604020202020204" pitchFamily="34" charset="0"/>
              <a:buChar char="•"/>
            </a:pPr>
            <a:r>
              <a:rPr lang="en-GB" sz="3200" b="1" dirty="0">
                <a:solidFill>
                  <a:srgbClr val="002060"/>
                </a:solidFill>
                <a:latin typeface="Calibri"/>
              </a:rPr>
              <a:t>Arts, antiquities, museums</a:t>
            </a:r>
          </a:p>
          <a:p>
            <a:pPr marL="342900" indent="-342900" algn="r">
              <a:buFont typeface="Arial" panose="020B0604020202020204" pitchFamily="34" charset="0"/>
              <a:buChar char="•"/>
            </a:pPr>
            <a:r>
              <a:rPr lang="en-GB" sz="3200" b="1" dirty="0">
                <a:solidFill>
                  <a:srgbClr val="002060"/>
                </a:solidFill>
                <a:latin typeface="Calibri"/>
              </a:rPr>
              <a:t>Collecting</a:t>
            </a:r>
          </a:p>
          <a:p>
            <a:pPr marL="342900" indent="-342900" algn="r">
              <a:buFont typeface="Arial" panose="020B0604020202020204" pitchFamily="34" charset="0"/>
              <a:buChar char="•"/>
            </a:pPr>
            <a:r>
              <a:rPr lang="en-GB" sz="3200" b="1" dirty="0">
                <a:solidFill>
                  <a:srgbClr val="002060"/>
                </a:solidFill>
                <a:latin typeface="Calibri"/>
              </a:rPr>
              <a:t>Clothing practices</a:t>
            </a:r>
          </a:p>
          <a:p>
            <a:pPr marL="342900" indent="-342900" algn="r">
              <a:buFont typeface="Arial" panose="020B0604020202020204" pitchFamily="34" charset="0"/>
              <a:buChar char="•"/>
            </a:pPr>
            <a:endParaRPr lang="en-GB" sz="3200" b="1" dirty="0">
              <a:solidFill>
                <a:srgbClr val="002060"/>
              </a:solidFill>
              <a:latin typeface="Calibri"/>
            </a:endParaRPr>
          </a:p>
          <a:p>
            <a:pPr marL="342900" indent="-342900" algn="r">
              <a:buFont typeface="Arial" panose="020B0604020202020204" pitchFamily="34" charset="0"/>
              <a:buChar char="•"/>
            </a:pPr>
            <a:endParaRPr lang="en-GB" sz="2400" b="1" dirty="0">
              <a:solidFill>
                <a:srgbClr val="002060"/>
              </a:solidFill>
              <a:latin typeface="Calibri"/>
            </a:endParaRPr>
          </a:p>
          <a:p>
            <a:pPr algn="ctr"/>
            <a:endParaRPr lang="en-GB" sz="2400" b="1" dirty="0">
              <a:solidFill>
                <a:srgbClr val="002060"/>
              </a:solidFill>
              <a:effectLst>
                <a:outerShdw blurRad="38100" dist="38100" dir="2700000" algn="tl">
                  <a:srgbClr val="000000">
                    <a:alpha val="43137"/>
                  </a:srgbClr>
                </a:outerShdw>
              </a:effectLst>
              <a:latin typeface="Calibri"/>
            </a:endParaRPr>
          </a:p>
          <a:p>
            <a:endParaRPr lang="en-GB" sz="2400" dirty="0">
              <a:solidFill>
                <a:srgbClr val="002060"/>
              </a:solidFill>
              <a:latin typeface="Calibri"/>
            </a:endParaRPr>
          </a:p>
          <a:p>
            <a:pPr algn="just"/>
            <a:endParaRPr lang="en-GB" sz="2400" dirty="0">
              <a:solidFill>
                <a:srgbClr val="002060"/>
              </a:solidFill>
              <a:latin typeface="Calibri"/>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134" y="1817819"/>
            <a:ext cx="3086100"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91803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24001" y="35731"/>
            <a:ext cx="9143999" cy="6143899"/>
          </a:xfrm>
          <a:prstGeom prst="rect">
            <a:avLst/>
          </a:prstGeom>
          <a:noFill/>
        </p:spPr>
        <p:txBody>
          <a:bodyPr wrap="square" lIns="540000" tIns="360000" rIns="540000" bIns="360000" rtlCol="0">
            <a:spAutoFit/>
          </a:bodyPr>
          <a:lstStyle/>
          <a:p>
            <a:pPr algn="ctr"/>
            <a:r>
              <a:rPr lang="en-GB" sz="2400" b="1" dirty="0">
                <a:solidFill>
                  <a:srgbClr val="002060"/>
                </a:solidFill>
                <a:effectLst>
                  <a:outerShdw blurRad="38100" dist="38100" dir="2700000" algn="tl">
                    <a:srgbClr val="000000">
                      <a:alpha val="43137"/>
                    </a:srgbClr>
                  </a:outerShdw>
                </a:effectLst>
                <a:latin typeface="Calibri"/>
              </a:rPr>
              <a:t>Subaltern Studies in Practice: </a:t>
            </a:r>
            <a:r>
              <a:rPr lang="en-GB" sz="2400" b="1" dirty="0" err="1">
                <a:solidFill>
                  <a:srgbClr val="002060"/>
                </a:solidFill>
                <a:effectLst>
                  <a:outerShdw blurRad="38100" dist="38100" dir="2700000" algn="tl">
                    <a:srgbClr val="000000">
                      <a:alpha val="43137"/>
                    </a:srgbClr>
                  </a:outerShdw>
                </a:effectLst>
                <a:latin typeface="Calibri"/>
              </a:rPr>
              <a:t>Ranajit</a:t>
            </a:r>
            <a:r>
              <a:rPr lang="en-GB" sz="2400" b="1" dirty="0">
                <a:solidFill>
                  <a:srgbClr val="002060"/>
                </a:solidFill>
                <a:effectLst>
                  <a:outerShdw blurRad="38100" dist="38100" dir="2700000" algn="tl">
                    <a:srgbClr val="000000">
                      <a:alpha val="43137"/>
                    </a:srgbClr>
                  </a:outerShdw>
                </a:effectLst>
                <a:latin typeface="Calibri"/>
              </a:rPr>
              <a:t> </a:t>
            </a:r>
            <a:r>
              <a:rPr lang="en-GB" sz="2400" b="1" dirty="0" err="1">
                <a:solidFill>
                  <a:srgbClr val="002060"/>
                </a:solidFill>
                <a:effectLst>
                  <a:outerShdw blurRad="38100" dist="38100" dir="2700000" algn="tl">
                    <a:srgbClr val="000000">
                      <a:alpha val="43137"/>
                    </a:srgbClr>
                  </a:outerShdw>
                </a:effectLst>
                <a:latin typeface="Calibri"/>
              </a:rPr>
              <a:t>Guha</a:t>
            </a:r>
            <a:r>
              <a:rPr lang="en-GB" sz="2400" b="1" dirty="0">
                <a:solidFill>
                  <a:srgbClr val="002060"/>
                </a:solidFill>
                <a:effectLst>
                  <a:outerShdw blurRad="38100" dist="38100" dir="2700000" algn="tl">
                    <a:srgbClr val="000000">
                      <a:alpha val="43137"/>
                    </a:srgbClr>
                  </a:outerShdw>
                </a:effectLst>
                <a:latin typeface="Calibri"/>
              </a:rPr>
              <a:t> on Historiography</a:t>
            </a:r>
          </a:p>
          <a:p>
            <a:pPr algn="ctr"/>
            <a:endParaRPr lang="en-GB" sz="2400" b="1" dirty="0">
              <a:solidFill>
                <a:srgbClr val="002060"/>
              </a:solidFill>
              <a:effectLst>
                <a:outerShdw blurRad="38100" dist="38100" dir="2700000" algn="tl">
                  <a:srgbClr val="000000">
                    <a:alpha val="43137"/>
                  </a:srgbClr>
                </a:outerShdw>
              </a:effectLst>
              <a:latin typeface="Calibri"/>
            </a:endParaRPr>
          </a:p>
          <a:p>
            <a:pPr algn="ctr"/>
            <a:r>
              <a:rPr lang="en-GB" sz="2800" b="1" dirty="0">
                <a:solidFill>
                  <a:srgbClr val="002060"/>
                </a:solidFill>
                <a:effectLst>
                  <a:outerShdw blurRad="38100" dist="38100" dir="2700000" algn="tl">
                    <a:srgbClr val="000000">
                      <a:alpha val="43137"/>
                    </a:srgbClr>
                  </a:outerShdw>
                </a:effectLst>
                <a:latin typeface="Calibri"/>
              </a:rPr>
              <a:t>‘On Some Aspects of the Historiography of Colonial India’ </a:t>
            </a:r>
            <a:r>
              <a:rPr lang="en-GB" sz="2800" b="1" i="1" dirty="0">
                <a:solidFill>
                  <a:srgbClr val="002060"/>
                </a:solidFill>
                <a:effectLst>
                  <a:outerShdw blurRad="38100" dist="38100" dir="2700000" algn="tl">
                    <a:srgbClr val="000000">
                      <a:alpha val="43137"/>
                    </a:srgbClr>
                  </a:outerShdw>
                </a:effectLst>
                <a:latin typeface="Calibri"/>
              </a:rPr>
              <a:t>Subaltern Studies I </a:t>
            </a:r>
            <a:r>
              <a:rPr lang="en-GB" sz="2800" b="1" dirty="0">
                <a:solidFill>
                  <a:srgbClr val="002060"/>
                </a:solidFill>
                <a:effectLst>
                  <a:outerShdw blurRad="38100" dist="38100" dir="2700000" algn="tl">
                    <a:srgbClr val="000000">
                      <a:alpha val="43137"/>
                    </a:srgbClr>
                  </a:outerShdw>
                </a:effectLst>
                <a:latin typeface="Calibri"/>
              </a:rPr>
              <a:t>(1982)</a:t>
            </a:r>
            <a:endParaRPr lang="en-GB" sz="2800" b="1" i="1" dirty="0">
              <a:solidFill>
                <a:srgbClr val="002060"/>
              </a:solidFill>
              <a:effectLst>
                <a:outerShdw blurRad="38100" dist="38100" dir="2700000" algn="tl">
                  <a:srgbClr val="000000">
                    <a:alpha val="43137"/>
                  </a:srgbClr>
                </a:outerShdw>
              </a:effectLst>
              <a:latin typeface="Calibri"/>
            </a:endParaRPr>
          </a:p>
          <a:p>
            <a:pPr algn="ctr"/>
            <a:endParaRPr lang="en-GB" sz="2800" b="1" i="1" dirty="0">
              <a:solidFill>
                <a:prstClr val="white"/>
              </a:solidFill>
              <a:effectLst>
                <a:outerShdw blurRad="38100" dist="38100" dir="2700000" algn="tl">
                  <a:srgbClr val="000000">
                    <a:alpha val="43137"/>
                  </a:srgbClr>
                </a:outerShdw>
              </a:effectLst>
              <a:latin typeface="Calibri"/>
            </a:endParaRPr>
          </a:p>
          <a:p>
            <a:pPr algn="ctr"/>
            <a:r>
              <a:rPr lang="en-GB" sz="2800" b="1" dirty="0" err="1">
                <a:solidFill>
                  <a:srgbClr val="FF0000"/>
                </a:solidFill>
                <a:effectLst>
                  <a:outerShdw blurRad="38100" dist="38100" dir="2700000" algn="tl">
                    <a:srgbClr val="000000">
                      <a:alpha val="43137"/>
                    </a:srgbClr>
                  </a:outerShdw>
                </a:effectLst>
                <a:latin typeface="Calibri"/>
              </a:rPr>
              <a:t>Guha</a:t>
            </a:r>
            <a:r>
              <a:rPr lang="en-GB" sz="2800" b="1" dirty="0">
                <a:solidFill>
                  <a:srgbClr val="FF0000"/>
                </a:solidFill>
                <a:effectLst>
                  <a:outerShdw blurRad="38100" dist="38100" dir="2700000" algn="tl">
                    <a:srgbClr val="000000">
                      <a:alpha val="43137"/>
                    </a:srgbClr>
                  </a:outerShdw>
                </a:effectLst>
                <a:latin typeface="Calibri"/>
              </a:rPr>
              <a:t> decries two forms of historiography:</a:t>
            </a:r>
          </a:p>
          <a:p>
            <a:pPr algn="ctr"/>
            <a:endParaRPr lang="en-GB" sz="2800" b="1" dirty="0">
              <a:solidFill>
                <a:srgbClr val="FF0000"/>
              </a:solidFill>
              <a:effectLst>
                <a:outerShdw blurRad="38100" dist="38100" dir="2700000" algn="tl">
                  <a:srgbClr val="000000">
                    <a:alpha val="43137"/>
                  </a:srgbClr>
                </a:outerShdw>
              </a:effectLst>
              <a:latin typeface="Calibri"/>
            </a:endParaRPr>
          </a:p>
          <a:p>
            <a:pPr marL="342900" indent="-342900" algn="ctr">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latin typeface="Calibri"/>
              </a:rPr>
              <a:t>COLONIAL ELITSIM</a:t>
            </a:r>
          </a:p>
          <a:p>
            <a:pPr algn="ctr"/>
            <a:r>
              <a:rPr lang="en-GB" sz="2800" b="1" dirty="0">
                <a:solidFill>
                  <a:srgbClr val="FF0000"/>
                </a:solidFill>
                <a:effectLst>
                  <a:outerShdw blurRad="38100" dist="38100" dir="2700000" algn="tl">
                    <a:srgbClr val="000000">
                      <a:alpha val="43137"/>
                    </a:srgbClr>
                  </a:outerShdw>
                </a:effectLst>
                <a:latin typeface="Calibri"/>
              </a:rPr>
              <a:t> </a:t>
            </a:r>
          </a:p>
          <a:p>
            <a:pPr algn="ctr"/>
            <a:r>
              <a:rPr lang="en-GB" sz="2800" b="1" dirty="0">
                <a:solidFill>
                  <a:srgbClr val="FF0000"/>
                </a:solidFill>
                <a:effectLst>
                  <a:outerShdw blurRad="38100" dist="38100" dir="2700000" algn="tl">
                    <a:srgbClr val="000000">
                      <a:alpha val="43137"/>
                    </a:srgbClr>
                  </a:outerShdw>
                </a:effectLst>
                <a:latin typeface="Calibri"/>
              </a:rPr>
              <a:t>but also</a:t>
            </a:r>
          </a:p>
          <a:p>
            <a:pPr algn="ctr"/>
            <a:endParaRPr lang="en-GB" sz="2800" b="1" dirty="0">
              <a:solidFill>
                <a:srgbClr val="FF0000"/>
              </a:solidFill>
              <a:effectLst>
                <a:outerShdw blurRad="38100" dist="38100" dir="2700000" algn="tl">
                  <a:srgbClr val="000000">
                    <a:alpha val="43137"/>
                  </a:srgbClr>
                </a:outerShdw>
              </a:effectLst>
              <a:latin typeface="Calibri"/>
            </a:endParaRPr>
          </a:p>
          <a:p>
            <a:pPr marL="342900" indent="-342900" algn="ctr">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latin typeface="Calibri"/>
              </a:rPr>
              <a:t>BOURGEOIS NATIONALISM</a:t>
            </a:r>
          </a:p>
          <a:p>
            <a:pPr algn="ctr"/>
            <a:endParaRPr lang="en-GB" sz="2400" b="1" dirty="0">
              <a:solidFill>
                <a:prstClr val="white"/>
              </a:solidFill>
              <a:latin typeface="Calibri"/>
            </a:endParaRPr>
          </a:p>
        </p:txBody>
      </p:sp>
    </p:spTree>
    <p:extLst>
      <p:ext uri="{BB962C8B-B14F-4D97-AF65-F5344CB8AC3E}">
        <p14:creationId xmlns:p14="http://schemas.microsoft.com/office/powerpoint/2010/main" val="6759172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1112" y="548680"/>
            <a:ext cx="8229600" cy="1143000"/>
          </a:xfrm>
        </p:spPr>
        <p:txBody>
          <a:bodyPr>
            <a:normAutofit fontScale="90000"/>
          </a:bodyPr>
          <a:lstStyle/>
          <a:p>
            <a:br>
              <a:rPr lang="en-GB" sz="4000" b="1" dirty="0">
                <a:solidFill>
                  <a:srgbClr val="002060"/>
                </a:solidFill>
                <a:effectLst>
                  <a:outerShdw blurRad="38100" dist="38100" dir="2700000" algn="tl">
                    <a:srgbClr val="000000">
                      <a:alpha val="43137"/>
                    </a:srgbClr>
                  </a:outerShdw>
                </a:effectLst>
              </a:rPr>
            </a:br>
            <a:r>
              <a:rPr lang="en-GB" sz="3100" b="1" dirty="0">
                <a:solidFill>
                  <a:srgbClr val="002060"/>
                </a:solidFill>
                <a:effectLst>
                  <a:outerShdw blurRad="38100" dist="38100" dir="2700000" algn="tl">
                    <a:srgbClr val="000000">
                      <a:alpha val="43137"/>
                    </a:srgbClr>
                  </a:outerShdw>
                </a:effectLst>
              </a:rPr>
              <a:t>‘On Some Aspects of the Historiography of Colonial India’ </a:t>
            </a:r>
            <a:r>
              <a:rPr lang="en-GB" sz="3100" b="1" i="1" dirty="0">
                <a:solidFill>
                  <a:srgbClr val="002060"/>
                </a:solidFill>
                <a:effectLst>
                  <a:outerShdw blurRad="38100" dist="38100" dir="2700000" algn="tl">
                    <a:srgbClr val="000000">
                      <a:alpha val="43137"/>
                    </a:srgbClr>
                  </a:outerShdw>
                </a:effectLst>
              </a:rPr>
              <a:t>Subaltern Studies I </a:t>
            </a:r>
            <a:r>
              <a:rPr lang="en-GB" sz="3100" b="1" dirty="0">
                <a:solidFill>
                  <a:srgbClr val="002060"/>
                </a:solidFill>
                <a:effectLst>
                  <a:outerShdw blurRad="38100" dist="38100" dir="2700000" algn="tl">
                    <a:srgbClr val="000000">
                      <a:alpha val="43137"/>
                    </a:srgbClr>
                  </a:outerShdw>
                </a:effectLst>
              </a:rPr>
              <a:t>(1982)</a:t>
            </a:r>
            <a:br>
              <a:rPr lang="en-GB" sz="3100" b="1" i="1" dirty="0">
                <a:solidFill>
                  <a:srgbClr val="002060"/>
                </a:solidFill>
                <a:effectLst>
                  <a:outerShdw blurRad="38100" dist="38100" dir="2700000" algn="tl">
                    <a:srgbClr val="000000">
                      <a:alpha val="43137"/>
                    </a:srgbClr>
                  </a:outerShdw>
                </a:effectLst>
              </a:rPr>
            </a:br>
            <a:endParaRPr lang="en-GB" sz="3100" dirty="0"/>
          </a:p>
        </p:txBody>
      </p:sp>
      <p:sp>
        <p:nvSpPr>
          <p:cNvPr id="3" name="Content Placeholder 2"/>
          <p:cNvSpPr>
            <a:spLocks noGrp="1"/>
          </p:cNvSpPr>
          <p:nvPr>
            <p:ph idx="1"/>
          </p:nvPr>
        </p:nvSpPr>
        <p:spPr>
          <a:xfrm>
            <a:off x="323480" y="2004841"/>
            <a:ext cx="11484864" cy="4525963"/>
          </a:xfrm>
        </p:spPr>
        <p:txBody>
          <a:bodyPr>
            <a:normAutofit/>
          </a:bodyPr>
          <a:lstStyle/>
          <a:p>
            <a:pPr marL="0" indent="0" algn="just">
              <a:buNone/>
            </a:pPr>
            <a:r>
              <a:rPr lang="en-GB" dirty="0">
                <a:solidFill>
                  <a:srgbClr val="002060"/>
                </a:solidFill>
              </a:rPr>
              <a:t>“Both these varieties of elitism share the prejudice that the making of the Indian nation and the development of the consciousness—nationalism—which informed this process were </a:t>
            </a:r>
            <a:r>
              <a:rPr lang="en-GB" dirty="0">
                <a:solidFill>
                  <a:srgbClr val="FF0000"/>
                </a:solidFill>
              </a:rPr>
              <a:t>exclusively or predominantly elite achievements</a:t>
            </a:r>
            <a:r>
              <a:rPr lang="en-GB" dirty="0">
                <a:solidFill>
                  <a:srgbClr val="002060"/>
                </a:solidFill>
              </a:rPr>
              <a:t>. In the colonialist and neo-colonialist historiographies these achievements are credited to British colonial rulers, administrators, policies, institutions and culture; in the nationalist and neo-nationalist writings—to Indian elite personalities, institutions, activities and ideas.”</a:t>
            </a:r>
          </a:p>
        </p:txBody>
      </p:sp>
    </p:spTree>
    <p:extLst>
      <p:ext uri="{BB962C8B-B14F-4D97-AF65-F5344CB8AC3E}">
        <p14:creationId xmlns:p14="http://schemas.microsoft.com/office/powerpoint/2010/main" val="26216906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1951112" y="548680"/>
            <a:ext cx="8229600" cy="1143000"/>
          </a:xfrm>
        </p:spPr>
        <p:txBody>
          <a:bodyPr>
            <a:normAutofit fontScale="90000"/>
          </a:bodyPr>
          <a:lstStyle/>
          <a:p>
            <a:br>
              <a:rPr lang="en-GB" sz="4000" b="1" dirty="0">
                <a:solidFill>
                  <a:srgbClr val="002060"/>
                </a:solidFill>
                <a:effectLst>
                  <a:outerShdw blurRad="38100" dist="38100" dir="2700000" algn="tl">
                    <a:srgbClr val="000000">
                      <a:alpha val="43137"/>
                    </a:srgbClr>
                  </a:outerShdw>
                </a:effectLst>
              </a:rPr>
            </a:br>
            <a:r>
              <a:rPr lang="en-GB" sz="3100" b="1" dirty="0">
                <a:solidFill>
                  <a:srgbClr val="002060"/>
                </a:solidFill>
                <a:effectLst>
                  <a:outerShdw blurRad="38100" dist="38100" dir="2700000" algn="tl">
                    <a:srgbClr val="000000">
                      <a:alpha val="43137"/>
                    </a:srgbClr>
                  </a:outerShdw>
                </a:effectLst>
              </a:rPr>
              <a:t>‘On Some Aspects of the Historiography of Colonial India’ </a:t>
            </a:r>
            <a:r>
              <a:rPr lang="en-GB" sz="3100" b="1" i="1" dirty="0">
                <a:solidFill>
                  <a:srgbClr val="002060"/>
                </a:solidFill>
                <a:effectLst>
                  <a:outerShdw blurRad="38100" dist="38100" dir="2700000" algn="tl">
                    <a:srgbClr val="000000">
                      <a:alpha val="43137"/>
                    </a:srgbClr>
                  </a:outerShdw>
                </a:effectLst>
              </a:rPr>
              <a:t>Subaltern Studies I </a:t>
            </a:r>
            <a:r>
              <a:rPr lang="en-GB" sz="3100" b="1" dirty="0">
                <a:solidFill>
                  <a:srgbClr val="002060"/>
                </a:solidFill>
                <a:effectLst>
                  <a:outerShdw blurRad="38100" dist="38100" dir="2700000" algn="tl">
                    <a:srgbClr val="000000">
                      <a:alpha val="43137"/>
                    </a:srgbClr>
                  </a:outerShdw>
                </a:effectLst>
              </a:rPr>
              <a:t>(1982)</a:t>
            </a:r>
            <a:br>
              <a:rPr lang="en-GB" sz="3100" b="1" i="1" dirty="0">
                <a:solidFill>
                  <a:srgbClr val="002060"/>
                </a:solidFill>
                <a:effectLst>
                  <a:outerShdw blurRad="38100" dist="38100" dir="2700000" algn="tl">
                    <a:srgbClr val="000000">
                      <a:alpha val="43137"/>
                    </a:srgbClr>
                  </a:outerShdw>
                </a:effectLst>
              </a:rPr>
            </a:br>
            <a:endParaRPr lang="en-GB" sz="3100" dirty="0"/>
          </a:p>
        </p:txBody>
      </p:sp>
      <p:sp>
        <p:nvSpPr>
          <p:cNvPr id="3" name="Content Placeholder 2"/>
          <p:cNvSpPr>
            <a:spLocks noGrp="1"/>
          </p:cNvSpPr>
          <p:nvPr>
            <p:ph idx="1"/>
          </p:nvPr>
        </p:nvSpPr>
        <p:spPr>
          <a:xfrm>
            <a:off x="493776" y="2057473"/>
            <a:ext cx="11137392" cy="4525963"/>
          </a:xfrm>
        </p:spPr>
        <p:txBody>
          <a:bodyPr>
            <a:normAutofit/>
          </a:bodyPr>
          <a:lstStyle/>
          <a:p>
            <a:pPr marL="0" indent="0" algn="just">
              <a:buNone/>
            </a:pPr>
            <a:r>
              <a:rPr lang="en-GB" dirty="0">
                <a:solidFill>
                  <a:srgbClr val="002060"/>
                </a:solidFill>
              </a:rPr>
              <a:t>“What historical   writing …   fails   to  acknowledge, far  less   interpret, [is] the  contribution  made  by  the  people  </a:t>
            </a:r>
            <a:r>
              <a:rPr lang="en-GB" i="1" dirty="0">
                <a:solidFill>
                  <a:srgbClr val="FF0000"/>
                </a:solidFill>
              </a:rPr>
              <a:t>on  their  own</a:t>
            </a:r>
            <a:r>
              <a:rPr lang="en-GB" dirty="0">
                <a:solidFill>
                  <a:srgbClr val="002060"/>
                </a:solidFill>
              </a:rPr>
              <a:t>, that   is,   </a:t>
            </a:r>
            <a:r>
              <a:rPr lang="en-GB" i="1" dirty="0">
                <a:solidFill>
                  <a:srgbClr val="FF0000"/>
                </a:solidFill>
              </a:rPr>
              <a:t>independently </a:t>
            </a:r>
            <a:r>
              <a:rPr lang="en-GB" dirty="0">
                <a:solidFill>
                  <a:srgbClr val="FF0000"/>
                </a:solidFill>
              </a:rPr>
              <a:t> of  the  elite  </a:t>
            </a:r>
            <a:r>
              <a:rPr lang="en-GB" dirty="0">
                <a:solidFill>
                  <a:srgbClr val="002060"/>
                </a:solidFill>
              </a:rPr>
              <a:t>to   the   making   and   development   of this    nationalism.</a:t>
            </a:r>
          </a:p>
          <a:p>
            <a:pPr marL="0" indent="0" algn="just">
              <a:buNone/>
            </a:pPr>
            <a:r>
              <a:rPr lang="en-GB" dirty="0">
                <a:solidFill>
                  <a:srgbClr val="002060"/>
                </a:solidFill>
              </a:rPr>
              <a:t>	 … This was an </a:t>
            </a:r>
            <a:r>
              <a:rPr lang="en-GB" i="1" dirty="0">
                <a:solidFill>
                  <a:srgbClr val="FF0000"/>
                </a:solidFill>
              </a:rPr>
              <a:t>autonomous</a:t>
            </a:r>
            <a:r>
              <a:rPr lang="en-GB" dirty="0">
                <a:solidFill>
                  <a:srgbClr val="FF0000"/>
                </a:solidFill>
              </a:rPr>
              <a:t> domain</a:t>
            </a:r>
            <a:r>
              <a:rPr lang="en-GB" dirty="0">
                <a:solidFill>
                  <a:srgbClr val="002060"/>
                </a:solidFill>
              </a:rPr>
              <a:t>, for it neither originated from elite politics nor did its existence depend on the latter.”</a:t>
            </a:r>
          </a:p>
        </p:txBody>
      </p:sp>
    </p:spTree>
    <p:extLst>
      <p:ext uri="{BB962C8B-B14F-4D97-AF65-F5344CB8AC3E}">
        <p14:creationId xmlns:p14="http://schemas.microsoft.com/office/powerpoint/2010/main" val="28005399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836712"/>
            <a:ext cx="8229600" cy="580926"/>
          </a:xfrm>
        </p:spPr>
        <p:txBody>
          <a:bodyPr>
            <a:noAutofit/>
          </a:bodyPr>
          <a:lstStyle/>
          <a:p>
            <a:r>
              <a:rPr lang="en-GB" sz="3200" b="1" dirty="0" err="1">
                <a:solidFill>
                  <a:srgbClr val="002060"/>
                </a:solidFill>
                <a:effectLst>
                  <a:outerShdw blurRad="38100" dist="38100" dir="2700000" algn="tl">
                    <a:srgbClr val="000000">
                      <a:alpha val="43137"/>
                    </a:srgbClr>
                  </a:outerShdw>
                </a:effectLst>
              </a:rPr>
              <a:t>Guha</a:t>
            </a:r>
            <a:r>
              <a:rPr lang="en-GB" sz="3200" b="1" dirty="0">
                <a:solidFill>
                  <a:srgbClr val="002060"/>
                </a:solidFill>
                <a:effectLst>
                  <a:outerShdw blurRad="38100" dist="38100" dir="2700000" algn="tl">
                    <a:srgbClr val="000000">
                      <a:alpha val="43137"/>
                    </a:srgbClr>
                  </a:outerShdw>
                </a:effectLst>
              </a:rPr>
              <a:t> ‘The Prose of Counterinsurgency,’ </a:t>
            </a:r>
            <a:r>
              <a:rPr lang="en-GB" sz="3200" b="1" i="1" dirty="0">
                <a:solidFill>
                  <a:srgbClr val="002060"/>
                </a:solidFill>
              </a:rPr>
              <a:t>Subaltern Studies II </a:t>
            </a:r>
            <a:r>
              <a:rPr lang="en-GB" sz="3200" b="1" dirty="0">
                <a:solidFill>
                  <a:srgbClr val="002060"/>
                </a:solidFill>
              </a:rPr>
              <a:t>(1983)</a:t>
            </a:r>
            <a:br>
              <a:rPr lang="en-GB" sz="3200" b="1" i="1" dirty="0">
                <a:solidFill>
                  <a:srgbClr val="002060"/>
                </a:solidFill>
                <a:effectLst>
                  <a:outerShdw blurRad="38100" dist="38100" dir="2700000" algn="tl">
                    <a:srgbClr val="000000">
                      <a:alpha val="43137"/>
                    </a:srgbClr>
                  </a:outerShdw>
                </a:effectLst>
              </a:rPr>
            </a:br>
            <a:endParaRPr lang="en-GB" sz="3200" dirty="0"/>
          </a:p>
        </p:txBody>
      </p:sp>
      <p:sp>
        <p:nvSpPr>
          <p:cNvPr id="3" name="Content Placeholder 2"/>
          <p:cNvSpPr>
            <a:spLocks noGrp="1"/>
          </p:cNvSpPr>
          <p:nvPr>
            <p:ph idx="1"/>
          </p:nvPr>
        </p:nvSpPr>
        <p:spPr>
          <a:xfrm>
            <a:off x="289560" y="1801368"/>
            <a:ext cx="11612880" cy="4781128"/>
          </a:xfrm>
        </p:spPr>
        <p:txBody>
          <a:bodyPr>
            <a:normAutofit/>
          </a:bodyPr>
          <a:lstStyle/>
          <a:p>
            <a:pPr marL="0" indent="0">
              <a:buNone/>
            </a:pPr>
            <a:r>
              <a:rPr lang="en-GB" dirty="0">
                <a:solidFill>
                  <a:srgbClr val="002060"/>
                </a:solidFill>
              </a:rPr>
              <a:t>“Historiography has been content to deal with the peasant rebel </a:t>
            </a:r>
            <a:r>
              <a:rPr lang="en-GB" dirty="0">
                <a:solidFill>
                  <a:srgbClr val="FF0000"/>
                </a:solidFill>
              </a:rPr>
              <a:t>merely as an empirical person or member of a class</a:t>
            </a:r>
            <a:r>
              <a:rPr lang="en-GB" dirty="0">
                <a:solidFill>
                  <a:srgbClr val="002060"/>
                </a:solidFill>
              </a:rPr>
              <a:t>, but not as an entity whose will and reason constituted the praxis called rebellion the omission is indeed dyed into most narratives by metaphors assimilating peasant revolts to natural phenomena</a:t>
            </a:r>
            <a:r>
              <a:rPr lang="en-GB" dirty="0">
                <a:solidFill>
                  <a:srgbClr val="FF0000"/>
                </a:solidFill>
              </a:rPr>
              <a:t>: they break out like thunder storms, heave like earthquakes, spread like wildfires, infect like epidemic. ln other words, when the proverbial clod of earth turns, this is </a:t>
            </a:r>
            <a:r>
              <a:rPr lang="en-GB" b="1" dirty="0">
                <a:solidFill>
                  <a:srgbClr val="FF0000"/>
                </a:solidFill>
              </a:rPr>
              <a:t>a matter to be explained in terms of natural history</a:t>
            </a:r>
            <a:r>
              <a:rPr lang="en-GB" dirty="0">
                <a:solidFill>
                  <a:srgbClr val="FF0000"/>
                </a:solidFill>
              </a:rPr>
              <a:t>.”</a:t>
            </a:r>
          </a:p>
        </p:txBody>
      </p:sp>
    </p:spTree>
    <p:extLst>
      <p:ext uri="{BB962C8B-B14F-4D97-AF65-F5344CB8AC3E}">
        <p14:creationId xmlns:p14="http://schemas.microsoft.com/office/powerpoint/2010/main" val="22695964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60" t="22431" r="60" b="662"/>
          <a:stretch/>
        </p:blipFill>
        <p:spPr>
          <a:xfrm>
            <a:off x="5447929" y="-12376"/>
            <a:ext cx="5742803" cy="6945914"/>
          </a:xfrm>
          <a:prstGeom prst="rect">
            <a:avLst/>
          </a:prstGeom>
        </p:spPr>
      </p:pic>
      <p:pic>
        <p:nvPicPr>
          <p:cNvPr id="5" name="Picture 4"/>
          <p:cNvPicPr>
            <a:picLocks noChangeAspect="1"/>
          </p:cNvPicPr>
          <p:nvPr/>
        </p:nvPicPr>
        <p:blipFill rotWithShape="1">
          <a:blip r:embed="rId4"/>
          <a:srcRect l="2693" r="4093"/>
          <a:stretch/>
        </p:blipFill>
        <p:spPr>
          <a:xfrm>
            <a:off x="1494707" y="20738"/>
            <a:ext cx="4104457" cy="6912800"/>
          </a:xfrm>
          <a:prstGeom prst="rect">
            <a:avLst/>
          </a:prstGeom>
        </p:spPr>
      </p:pic>
    </p:spTree>
    <p:extLst>
      <p:ext uri="{BB962C8B-B14F-4D97-AF65-F5344CB8AC3E}">
        <p14:creationId xmlns:p14="http://schemas.microsoft.com/office/powerpoint/2010/main" val="7485254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1136C-1028-428A-A80B-AABA1104A60F}"/>
              </a:ext>
            </a:extLst>
          </p:cNvPr>
          <p:cNvSpPr>
            <a:spLocks noGrp="1"/>
          </p:cNvSpPr>
          <p:nvPr>
            <p:ph type="title"/>
          </p:nvPr>
        </p:nvSpPr>
        <p:spPr/>
        <p:txBody>
          <a:bodyPr/>
          <a:lstStyle/>
          <a:p>
            <a:endParaRPr lang="en-GB"/>
          </a:p>
        </p:txBody>
      </p:sp>
      <p:pic>
        <p:nvPicPr>
          <p:cNvPr id="7" name="Picture 6">
            <a:extLst>
              <a:ext uri="{FF2B5EF4-FFF2-40B4-BE49-F238E27FC236}">
                <a16:creationId xmlns:a16="http://schemas.microsoft.com/office/drawing/2014/main" id="{587CF9B5-101F-47BF-B2E0-4547DC63DC3C}"/>
              </a:ext>
            </a:extLst>
          </p:cNvPr>
          <p:cNvPicPr>
            <a:picLocks noChangeAspect="1"/>
          </p:cNvPicPr>
          <p:nvPr/>
        </p:nvPicPr>
        <p:blipFill rotWithShape="1">
          <a:blip r:embed="rId3"/>
          <a:srcRect l="25333" t="32296" r="27084" b="21630"/>
          <a:stretch/>
        </p:blipFill>
        <p:spPr>
          <a:xfrm>
            <a:off x="2596424" y="2034063"/>
            <a:ext cx="8187786" cy="4459547"/>
          </a:xfrm>
          <a:prstGeom prst="rect">
            <a:avLst/>
          </a:prstGeom>
        </p:spPr>
      </p:pic>
      <p:sp>
        <p:nvSpPr>
          <p:cNvPr id="8" name="TextBox 7">
            <a:extLst>
              <a:ext uri="{FF2B5EF4-FFF2-40B4-BE49-F238E27FC236}">
                <a16:creationId xmlns:a16="http://schemas.microsoft.com/office/drawing/2014/main" id="{822D5026-8196-498D-A21D-58B735677880}"/>
              </a:ext>
            </a:extLst>
          </p:cNvPr>
          <p:cNvSpPr txBox="1"/>
          <p:nvPr/>
        </p:nvSpPr>
        <p:spPr>
          <a:xfrm>
            <a:off x="636684" y="2853302"/>
            <a:ext cx="2757930" cy="923330"/>
          </a:xfrm>
          <a:prstGeom prst="rect">
            <a:avLst/>
          </a:prstGeom>
          <a:noFill/>
        </p:spPr>
        <p:txBody>
          <a:bodyPr wrap="square">
            <a:spAutoFit/>
          </a:bodyPr>
          <a:lstStyle/>
          <a:p>
            <a:r>
              <a:rPr lang="en-GB" i="1" dirty="0">
                <a:solidFill>
                  <a:schemeClr val="bg1"/>
                </a:solidFill>
              </a:rPr>
              <a:t>Subaltern</a:t>
            </a:r>
          </a:p>
          <a:p>
            <a:r>
              <a:rPr lang="en-GB" i="1" dirty="0">
                <a:solidFill>
                  <a:schemeClr val="bg1"/>
                </a:solidFill>
              </a:rPr>
              <a:t>Studies IV </a:t>
            </a:r>
          </a:p>
          <a:p>
            <a:r>
              <a:rPr lang="en-GB" dirty="0">
                <a:solidFill>
                  <a:schemeClr val="bg1"/>
                </a:solidFill>
              </a:rPr>
              <a:t>[1985]</a:t>
            </a:r>
          </a:p>
        </p:txBody>
      </p:sp>
      <p:sp>
        <p:nvSpPr>
          <p:cNvPr id="4" name="Content Placeholder 3">
            <a:extLst>
              <a:ext uri="{FF2B5EF4-FFF2-40B4-BE49-F238E27FC236}">
                <a16:creationId xmlns:a16="http://schemas.microsoft.com/office/drawing/2014/main" id="{AD41DEA7-0789-45DC-9F13-64F12BCDBDC2}"/>
              </a:ext>
            </a:extLst>
          </p:cNvPr>
          <p:cNvSpPr>
            <a:spLocks noGrp="1"/>
          </p:cNvSpPr>
          <p:nvPr>
            <p:ph idx="1"/>
          </p:nvPr>
        </p:nvSpPr>
        <p:spPr/>
        <p:txBody>
          <a:bodyPr/>
          <a:lstStyle/>
          <a:p>
            <a:endParaRPr lang="en-GB"/>
          </a:p>
        </p:txBody>
      </p:sp>
      <p:pic>
        <p:nvPicPr>
          <p:cNvPr id="10" name="Content Placeholder 8">
            <a:extLst>
              <a:ext uri="{FF2B5EF4-FFF2-40B4-BE49-F238E27FC236}">
                <a16:creationId xmlns:a16="http://schemas.microsoft.com/office/drawing/2014/main" id="{A4AA8A08-DDF4-4A57-B84C-65E14D61D9F9}"/>
              </a:ext>
            </a:extLst>
          </p:cNvPr>
          <p:cNvPicPr>
            <a:picLocks noChangeAspect="1"/>
          </p:cNvPicPr>
          <p:nvPr/>
        </p:nvPicPr>
        <p:blipFill rotWithShape="1">
          <a:blip r:embed="rId4"/>
          <a:srcRect l="25251" t="37826" r="27523" b="40849"/>
          <a:stretch/>
        </p:blipFill>
        <p:spPr>
          <a:xfrm>
            <a:off x="2596424" y="0"/>
            <a:ext cx="8187786" cy="2079783"/>
          </a:xfrm>
          <a:prstGeom prst="rect">
            <a:avLst/>
          </a:prstGeom>
        </p:spPr>
      </p:pic>
    </p:spTree>
    <p:extLst>
      <p:ext uri="{BB962C8B-B14F-4D97-AF65-F5344CB8AC3E}">
        <p14:creationId xmlns:p14="http://schemas.microsoft.com/office/powerpoint/2010/main" val="36760850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1136C-1028-428A-A80B-AABA1104A60F}"/>
              </a:ext>
            </a:extLst>
          </p:cNvPr>
          <p:cNvSpPr>
            <a:spLocks noGrp="1"/>
          </p:cNvSpPr>
          <p:nvPr>
            <p:ph type="title"/>
          </p:nvPr>
        </p:nvSpPr>
        <p:spPr/>
        <p:txBody>
          <a:bodyPr/>
          <a:lstStyle/>
          <a:p>
            <a:endParaRPr lang="en-GB"/>
          </a:p>
        </p:txBody>
      </p:sp>
      <p:sp>
        <p:nvSpPr>
          <p:cNvPr id="8" name="TextBox 7">
            <a:extLst>
              <a:ext uri="{FF2B5EF4-FFF2-40B4-BE49-F238E27FC236}">
                <a16:creationId xmlns:a16="http://schemas.microsoft.com/office/drawing/2014/main" id="{822D5026-8196-498D-A21D-58B735677880}"/>
              </a:ext>
            </a:extLst>
          </p:cNvPr>
          <p:cNvSpPr txBox="1"/>
          <p:nvPr/>
        </p:nvSpPr>
        <p:spPr>
          <a:xfrm>
            <a:off x="636684" y="2853302"/>
            <a:ext cx="2757930" cy="923330"/>
          </a:xfrm>
          <a:prstGeom prst="rect">
            <a:avLst/>
          </a:prstGeom>
          <a:noFill/>
        </p:spPr>
        <p:txBody>
          <a:bodyPr wrap="square">
            <a:spAutoFit/>
          </a:bodyPr>
          <a:lstStyle/>
          <a:p>
            <a:r>
              <a:rPr lang="en-GB" i="1" dirty="0">
                <a:solidFill>
                  <a:schemeClr val="bg1"/>
                </a:solidFill>
              </a:rPr>
              <a:t>Subaltern</a:t>
            </a:r>
          </a:p>
          <a:p>
            <a:r>
              <a:rPr lang="en-GB" i="1" dirty="0">
                <a:solidFill>
                  <a:schemeClr val="bg1"/>
                </a:solidFill>
              </a:rPr>
              <a:t>Studies IV </a:t>
            </a:r>
          </a:p>
          <a:p>
            <a:r>
              <a:rPr lang="en-GB" dirty="0">
                <a:solidFill>
                  <a:schemeClr val="bg1"/>
                </a:solidFill>
              </a:rPr>
              <a:t>[1985]</a:t>
            </a:r>
          </a:p>
        </p:txBody>
      </p:sp>
      <p:sp>
        <p:nvSpPr>
          <p:cNvPr id="4" name="Content Placeholder 3">
            <a:extLst>
              <a:ext uri="{FF2B5EF4-FFF2-40B4-BE49-F238E27FC236}">
                <a16:creationId xmlns:a16="http://schemas.microsoft.com/office/drawing/2014/main" id="{AD41DEA7-0789-45DC-9F13-64F12BCDBDC2}"/>
              </a:ext>
            </a:extLst>
          </p:cNvPr>
          <p:cNvSpPr>
            <a:spLocks noGrp="1"/>
          </p:cNvSpPr>
          <p:nvPr>
            <p:ph idx="1"/>
          </p:nvPr>
        </p:nvSpPr>
        <p:spPr/>
        <p:txBody>
          <a:bodyPr/>
          <a:lstStyle/>
          <a:p>
            <a:endParaRPr lang="en-GB" dirty="0"/>
          </a:p>
        </p:txBody>
      </p:sp>
      <p:pic>
        <p:nvPicPr>
          <p:cNvPr id="10" name="Content Placeholder 8">
            <a:extLst>
              <a:ext uri="{FF2B5EF4-FFF2-40B4-BE49-F238E27FC236}">
                <a16:creationId xmlns:a16="http://schemas.microsoft.com/office/drawing/2014/main" id="{A4AA8A08-DDF4-4A57-B84C-65E14D61D9F9}"/>
              </a:ext>
            </a:extLst>
          </p:cNvPr>
          <p:cNvPicPr>
            <a:picLocks noChangeAspect="1"/>
          </p:cNvPicPr>
          <p:nvPr/>
        </p:nvPicPr>
        <p:blipFill rotWithShape="1">
          <a:blip r:embed="rId3"/>
          <a:srcRect l="25251" t="37826" r="27523" b="40849"/>
          <a:stretch/>
        </p:blipFill>
        <p:spPr>
          <a:xfrm>
            <a:off x="2596424" y="0"/>
            <a:ext cx="8187786" cy="2079783"/>
          </a:xfrm>
          <a:prstGeom prst="rect">
            <a:avLst/>
          </a:prstGeom>
        </p:spPr>
      </p:pic>
      <p:pic>
        <p:nvPicPr>
          <p:cNvPr id="9" name="Picture 8">
            <a:extLst>
              <a:ext uri="{FF2B5EF4-FFF2-40B4-BE49-F238E27FC236}">
                <a16:creationId xmlns:a16="http://schemas.microsoft.com/office/drawing/2014/main" id="{5767DB96-B605-4627-8096-84E2B555400E}"/>
              </a:ext>
            </a:extLst>
          </p:cNvPr>
          <p:cNvPicPr>
            <a:picLocks noChangeAspect="1"/>
          </p:cNvPicPr>
          <p:nvPr/>
        </p:nvPicPr>
        <p:blipFill rotWithShape="1">
          <a:blip r:embed="rId4"/>
          <a:srcRect l="24833" t="44593" r="27749" b="13777"/>
          <a:stretch/>
        </p:blipFill>
        <p:spPr>
          <a:xfrm>
            <a:off x="2596424" y="2079782"/>
            <a:ext cx="8193562" cy="4046381"/>
          </a:xfrm>
          <a:prstGeom prst="rect">
            <a:avLst/>
          </a:prstGeom>
        </p:spPr>
      </p:pic>
    </p:spTree>
    <p:extLst>
      <p:ext uri="{BB962C8B-B14F-4D97-AF65-F5344CB8AC3E}">
        <p14:creationId xmlns:p14="http://schemas.microsoft.com/office/powerpoint/2010/main" val="23900071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F1631-61D8-47CF-B80A-598D1A6BAF8E}"/>
              </a:ext>
            </a:extLst>
          </p:cNvPr>
          <p:cNvSpPr>
            <a:spLocks noGrp="1"/>
          </p:cNvSpPr>
          <p:nvPr>
            <p:ph type="title"/>
          </p:nvPr>
        </p:nvSpPr>
        <p:spPr/>
        <p:txBody>
          <a:bodyPr/>
          <a:lstStyle/>
          <a:p>
            <a:endParaRPr lang="en-GB"/>
          </a:p>
        </p:txBody>
      </p:sp>
      <p:pic>
        <p:nvPicPr>
          <p:cNvPr id="4" name="Online Media 3" title="The Rising - Ballad of Mangal Pandey (Final)">
            <a:hlinkClick r:id="" action="ppaction://media"/>
            <a:extLst>
              <a:ext uri="{FF2B5EF4-FFF2-40B4-BE49-F238E27FC236}">
                <a16:creationId xmlns:a16="http://schemas.microsoft.com/office/drawing/2014/main" id="{5E78AAF4-9E4F-4A7B-9059-4F1290C6CB59}"/>
              </a:ext>
            </a:extLst>
          </p:cNvPr>
          <p:cNvPicPr>
            <a:picLocks noGrp="1" noRot="1" noChangeAspect="1"/>
          </p:cNvPicPr>
          <p:nvPr>
            <p:ph idx="1"/>
            <a:videoFile r:link="rId1"/>
          </p:nvPr>
        </p:nvPicPr>
        <p:blipFill>
          <a:blip r:embed="rId4"/>
          <a:stretch>
            <a:fillRect/>
          </a:stretch>
        </p:blipFill>
        <p:spPr>
          <a:xfrm>
            <a:off x="758850" y="0"/>
            <a:ext cx="10674300" cy="6030980"/>
          </a:xfrm>
          <a:prstGeom prst="rect">
            <a:avLst/>
          </a:prstGeom>
        </p:spPr>
      </p:pic>
    </p:spTree>
    <p:extLst>
      <p:ext uri="{BB962C8B-B14F-4D97-AF65-F5344CB8AC3E}">
        <p14:creationId xmlns:p14="http://schemas.microsoft.com/office/powerpoint/2010/main" val="737232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41300"/>
            <a:ext cx="12192000" cy="7128784"/>
          </a:xfrm>
          <a:prstGeom prst="rect">
            <a:avLst/>
          </a:prstGeom>
          <a:noFill/>
        </p:spPr>
        <p:txBody>
          <a:bodyPr wrap="square" lIns="540000" tIns="360000" rIns="540000" bIns="360000" rtlCol="0">
            <a:spAutoFit/>
          </a:bodyPr>
          <a:lstStyle/>
          <a:p>
            <a:pPr algn="ctr"/>
            <a:r>
              <a:rPr lang="en-GB" sz="4000" dirty="0">
                <a:solidFill>
                  <a:srgbClr val="002060"/>
                </a:solidFill>
                <a:latin typeface="Elephant" panose="02020904090505020303" pitchFamily="18" charset="0"/>
              </a:rPr>
              <a:t>Part 3: History and the Colonial Project </a:t>
            </a:r>
          </a:p>
          <a:p>
            <a:pPr algn="ctr"/>
            <a:endParaRPr lang="en-GB" sz="2400" b="1" dirty="0">
              <a:solidFill>
                <a:srgbClr val="002060"/>
              </a:solidFill>
              <a:effectLst>
                <a:outerShdw blurRad="38100" dist="38100" dir="2700000" algn="tl">
                  <a:srgbClr val="000000">
                    <a:alpha val="43137"/>
                  </a:srgbClr>
                </a:outerShdw>
              </a:effectLst>
              <a:latin typeface="Calibri"/>
            </a:endParaRPr>
          </a:p>
          <a:p>
            <a:pPr algn="ctr"/>
            <a:r>
              <a:rPr lang="en-GB" sz="2400" b="1" dirty="0">
                <a:solidFill>
                  <a:srgbClr val="002060"/>
                </a:solidFill>
                <a:effectLst>
                  <a:outerShdw blurRad="38100" dist="38100" dir="2700000" algn="tl">
                    <a:srgbClr val="000000">
                      <a:alpha val="43137"/>
                    </a:srgbClr>
                  </a:outerShdw>
                </a:effectLst>
                <a:latin typeface="Calibri"/>
              </a:rPr>
              <a:t>Subaltern Studies in Practice: Guha ‘The Prose of Counterinsurgency,’ </a:t>
            </a:r>
            <a:r>
              <a:rPr lang="en-GB" sz="2400" b="1" i="1" dirty="0">
                <a:solidFill>
                  <a:srgbClr val="002060"/>
                </a:solidFill>
                <a:latin typeface="Calibri"/>
              </a:rPr>
              <a:t>Subaltern Studies II </a:t>
            </a:r>
            <a:r>
              <a:rPr lang="en-GB" sz="2400" b="1" dirty="0">
                <a:solidFill>
                  <a:srgbClr val="002060"/>
                </a:solidFill>
                <a:latin typeface="Calibri"/>
              </a:rPr>
              <a:t>(1983)</a:t>
            </a:r>
            <a:endParaRPr lang="en-GB" sz="2400" b="1" i="1" dirty="0">
              <a:solidFill>
                <a:srgbClr val="002060"/>
              </a:solidFill>
              <a:effectLst>
                <a:outerShdw blurRad="38100" dist="38100" dir="2700000" algn="tl">
                  <a:srgbClr val="000000">
                    <a:alpha val="43137"/>
                  </a:srgbClr>
                </a:outerShdw>
              </a:effectLst>
              <a:latin typeface="Calibri"/>
            </a:endParaRPr>
          </a:p>
          <a:p>
            <a:pPr algn="ctr"/>
            <a:endParaRPr lang="en-GB" sz="2800" i="1" dirty="0">
              <a:solidFill>
                <a:prstClr val="white"/>
              </a:solidFill>
              <a:latin typeface="Calibri"/>
            </a:endParaRPr>
          </a:p>
          <a:p>
            <a:pPr algn="just"/>
            <a:r>
              <a:rPr lang="en-GB" sz="3600" dirty="0">
                <a:solidFill>
                  <a:srgbClr val="0070C0"/>
                </a:solidFill>
                <a:latin typeface="Calibri"/>
              </a:rPr>
              <a:t>“Historiography adapted itself to the relations of power under the Raj and was harnessed to the service of the state.”</a:t>
            </a:r>
          </a:p>
          <a:p>
            <a:pPr marL="342900" indent="-342900" algn="r">
              <a:buFont typeface="Arial" panose="020B0604020202020204" pitchFamily="34" charset="0"/>
              <a:buChar char="•"/>
            </a:pPr>
            <a:endParaRPr lang="en-GB" sz="2800" i="1" dirty="0">
              <a:solidFill>
                <a:srgbClr val="0070C0"/>
              </a:solidFill>
              <a:latin typeface="Calibri"/>
            </a:endParaRPr>
          </a:p>
          <a:p>
            <a:pPr marL="342900" indent="-342900" algn="r">
              <a:buFont typeface="Arial" panose="020B0604020202020204" pitchFamily="34" charset="0"/>
              <a:buChar char="•"/>
            </a:pPr>
            <a:r>
              <a:rPr lang="en-GB" sz="2800" i="1" dirty="0">
                <a:solidFill>
                  <a:srgbClr val="002060"/>
                </a:solidFill>
                <a:latin typeface="Calibri"/>
              </a:rPr>
              <a:t>History-writing a means to counteract and downplay resistance to empire</a:t>
            </a:r>
          </a:p>
          <a:p>
            <a:pPr marL="342900" indent="-342900" algn="r">
              <a:buFont typeface="Arial" panose="020B0604020202020204" pitchFamily="34" charset="0"/>
              <a:buChar char="•"/>
            </a:pPr>
            <a:endParaRPr lang="en-GB" sz="2800" i="1" dirty="0">
              <a:solidFill>
                <a:srgbClr val="002060"/>
              </a:solidFill>
              <a:latin typeface="Calibri"/>
            </a:endParaRPr>
          </a:p>
          <a:p>
            <a:pPr marL="342900" indent="-342900" algn="r">
              <a:buFont typeface="Arial" panose="020B0604020202020204" pitchFamily="34" charset="0"/>
              <a:buChar char="•"/>
            </a:pPr>
            <a:r>
              <a:rPr lang="en-GB" sz="2800" i="1" dirty="0">
                <a:solidFill>
                  <a:srgbClr val="002060"/>
                </a:solidFill>
                <a:latin typeface="Calibri"/>
              </a:rPr>
              <a:t>Peasant revolts  against colonialism explained away as spontaneous, ahistorical “natural phenomena,” rather than motivated by social and political grievance </a:t>
            </a:r>
          </a:p>
        </p:txBody>
      </p:sp>
    </p:spTree>
    <p:extLst>
      <p:ext uri="{BB962C8B-B14F-4D97-AF65-F5344CB8AC3E}">
        <p14:creationId xmlns:p14="http://schemas.microsoft.com/office/powerpoint/2010/main" val="28561863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9488756" cy="6928729"/>
          </a:xfrm>
          <a:prstGeom prst="rect">
            <a:avLst/>
          </a:prstGeom>
          <a:noFill/>
        </p:spPr>
        <p:txBody>
          <a:bodyPr wrap="square" lIns="540000" tIns="360000" rIns="540000" bIns="360000" rtlCol="0">
            <a:spAutoFit/>
          </a:bodyPr>
          <a:lstStyle/>
          <a:p>
            <a:pPr algn="just"/>
            <a:endParaRPr lang="en-GB" sz="1600" b="1" dirty="0">
              <a:solidFill>
                <a:prstClr val="white"/>
              </a:solidFill>
              <a:latin typeface="Calibri"/>
            </a:endParaRPr>
          </a:p>
          <a:p>
            <a:pPr algn="just"/>
            <a:endParaRPr lang="en-GB" sz="1600" b="1" dirty="0">
              <a:solidFill>
                <a:prstClr val="white"/>
              </a:solidFill>
              <a:latin typeface="Calibri"/>
            </a:endParaRPr>
          </a:p>
          <a:p>
            <a:pPr marL="285750" indent="-285750" algn="just">
              <a:buFont typeface="Arial" panose="020B0604020202020204" pitchFamily="34" charset="0"/>
              <a:buChar char="•"/>
            </a:pPr>
            <a:endParaRPr lang="en-GB" sz="2000" dirty="0">
              <a:solidFill>
                <a:prstClr val="white"/>
              </a:solidFill>
              <a:latin typeface="Calibri"/>
            </a:endParaRPr>
          </a:p>
          <a:p>
            <a:pPr marL="285750" indent="-285750" algn="just">
              <a:buFont typeface="Arial" panose="020B0604020202020204" pitchFamily="34" charset="0"/>
              <a:buChar char="•"/>
            </a:pPr>
            <a:r>
              <a:rPr lang="en-GB" sz="3200" dirty="0">
                <a:solidFill>
                  <a:srgbClr val="002060"/>
                </a:solidFill>
                <a:latin typeface="Calibri"/>
              </a:rPr>
              <a:t>Victorian ‘gentleman historian, Thomas Babington Macaulay was a Member of Governor General’s Supreme Council in Calcutta, 1834–1838</a:t>
            </a:r>
          </a:p>
          <a:p>
            <a:pPr marL="285750" indent="-285750" algn="just">
              <a:buFont typeface="Arial" panose="020B0604020202020204" pitchFamily="34" charset="0"/>
              <a:buChar char="•"/>
            </a:pPr>
            <a:endParaRPr lang="en-GB" sz="3200" dirty="0">
              <a:solidFill>
                <a:srgbClr val="002060"/>
              </a:solidFill>
              <a:latin typeface="Calibri"/>
            </a:endParaRPr>
          </a:p>
          <a:p>
            <a:pPr marL="285750" indent="-285750" algn="just">
              <a:buFont typeface="Arial" panose="020B0604020202020204" pitchFamily="34" charset="0"/>
              <a:buChar char="•"/>
            </a:pPr>
            <a:r>
              <a:rPr lang="en-GB" sz="3200" dirty="0">
                <a:solidFill>
                  <a:srgbClr val="002060"/>
                </a:solidFill>
                <a:latin typeface="Calibri"/>
              </a:rPr>
              <a:t>His 1835 </a:t>
            </a:r>
            <a:r>
              <a:rPr lang="en-GB" sz="3200" i="1" dirty="0">
                <a:solidFill>
                  <a:srgbClr val="002060"/>
                </a:solidFill>
                <a:latin typeface="Calibri"/>
              </a:rPr>
              <a:t>Minute on Education </a:t>
            </a:r>
            <a:r>
              <a:rPr lang="en-GB" sz="3200" dirty="0">
                <a:solidFill>
                  <a:srgbClr val="002060"/>
                </a:solidFill>
                <a:latin typeface="Calibri"/>
              </a:rPr>
              <a:t>introduced English education system to India; deposing teaching of Sanskrit  or Arabic</a:t>
            </a:r>
          </a:p>
          <a:p>
            <a:pPr marL="285750" indent="-285750" algn="just">
              <a:buFont typeface="Arial" panose="020B0604020202020204" pitchFamily="34" charset="0"/>
              <a:buChar char="•"/>
            </a:pPr>
            <a:endParaRPr lang="en-GB" sz="2000" dirty="0">
              <a:solidFill>
                <a:prstClr val="white"/>
              </a:solidFill>
              <a:latin typeface="Calibri"/>
            </a:endParaRPr>
          </a:p>
          <a:p>
            <a:pPr marL="285750" indent="-285750" algn="just">
              <a:buFont typeface="Arial" panose="020B0604020202020204" pitchFamily="34" charset="0"/>
              <a:buChar char="•"/>
            </a:pPr>
            <a:endParaRPr lang="en-GB" sz="2000" dirty="0">
              <a:solidFill>
                <a:prstClr val="white"/>
              </a:solidFill>
              <a:latin typeface="Calibri"/>
            </a:endParaRPr>
          </a:p>
          <a:p>
            <a:pPr algn="just"/>
            <a:endParaRPr lang="en-GB" sz="2000" dirty="0">
              <a:solidFill>
                <a:prstClr val="white"/>
              </a:solidFill>
              <a:latin typeface="Calibri"/>
            </a:endParaRPr>
          </a:p>
          <a:p>
            <a:pPr marL="285750" indent="-285750" algn="just">
              <a:buFont typeface="Arial" panose="020B0604020202020204" pitchFamily="34" charset="0"/>
              <a:buChar char="•"/>
            </a:pPr>
            <a:endParaRPr lang="en-GB" dirty="0">
              <a:solidFill>
                <a:prstClr val="white"/>
              </a:solidFill>
              <a:latin typeface="Calibri"/>
            </a:endParaRPr>
          </a:p>
          <a:p>
            <a:pPr algn="just"/>
            <a:endParaRPr lang="en-GB" sz="1700" i="1" dirty="0">
              <a:solidFill>
                <a:prstClr val="white"/>
              </a:solidFill>
              <a:latin typeface="Calibri"/>
            </a:endParaRPr>
          </a:p>
        </p:txBody>
      </p:sp>
      <p:sp>
        <p:nvSpPr>
          <p:cNvPr id="6" name="TextBox 5"/>
          <p:cNvSpPr txBox="1"/>
          <p:nvPr/>
        </p:nvSpPr>
        <p:spPr>
          <a:xfrm>
            <a:off x="1523999" y="-34223"/>
            <a:ext cx="9144000" cy="1465695"/>
          </a:xfrm>
          <a:prstGeom prst="rect">
            <a:avLst/>
          </a:prstGeom>
          <a:noFill/>
        </p:spPr>
        <p:txBody>
          <a:bodyPr wrap="square" lIns="540000" tIns="360000" rIns="540000" bIns="360000" rtlCol="0">
            <a:spAutoFit/>
          </a:bodyPr>
          <a:lstStyle/>
          <a:p>
            <a:pPr algn="ctr"/>
            <a:r>
              <a:rPr lang="en-GB" sz="2400" b="1" dirty="0">
                <a:solidFill>
                  <a:srgbClr val="002060"/>
                </a:solidFill>
                <a:effectLst>
                  <a:outerShdw blurRad="38100" dist="38100" dir="2700000" algn="tl">
                    <a:srgbClr val="000000">
                      <a:alpha val="43137"/>
                    </a:srgbClr>
                  </a:outerShdw>
                </a:effectLst>
                <a:latin typeface="Calibri"/>
              </a:rPr>
              <a:t>History-Writing  and the Colonial ‘Project</a:t>
            </a:r>
            <a:r>
              <a:rPr lang="en-GB" sz="2400" dirty="0">
                <a:solidFill>
                  <a:srgbClr val="002060"/>
                </a:solidFill>
                <a:latin typeface="Calibri"/>
              </a:rPr>
              <a:t>’</a:t>
            </a:r>
          </a:p>
          <a:p>
            <a:pPr algn="ctr"/>
            <a:endParaRPr lang="en-GB" sz="2400" i="1" dirty="0">
              <a:solidFill>
                <a:srgbClr val="002060"/>
              </a:solidFill>
              <a:effectLst>
                <a:outerShdw blurRad="38100" dist="38100" dir="2700000" algn="tl">
                  <a:srgbClr val="000000">
                    <a:alpha val="43137"/>
                  </a:srgbClr>
                </a:outerShdw>
              </a:effectLst>
              <a:latin typeface="Calibri"/>
            </a:endParaRPr>
          </a:p>
        </p:txBody>
      </p:sp>
      <p:pic>
        <p:nvPicPr>
          <p:cNvPr id="8" name="Picture 2" descr="http://www.nndb.com/people/422/000096134/thomas-macaulay-1-siz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88757" y="839114"/>
            <a:ext cx="2358485" cy="2939803"/>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9488756" y="3790506"/>
            <a:ext cx="2358486" cy="1723549"/>
          </a:xfrm>
          <a:prstGeom prst="rect">
            <a:avLst/>
          </a:prstGeom>
        </p:spPr>
        <p:txBody>
          <a:bodyPr wrap="square">
            <a:spAutoFit/>
          </a:bodyPr>
          <a:lstStyle/>
          <a:p>
            <a:pPr algn="ctr"/>
            <a:r>
              <a:rPr lang="en-GB" sz="2000" dirty="0">
                <a:solidFill>
                  <a:srgbClr val="002060"/>
                </a:solidFill>
                <a:latin typeface="Calibri"/>
              </a:rPr>
              <a:t>Thomas Babington Macaulay </a:t>
            </a:r>
          </a:p>
          <a:p>
            <a:pPr algn="ctr"/>
            <a:r>
              <a:rPr lang="en-GB" dirty="0">
                <a:solidFill>
                  <a:srgbClr val="002060"/>
                </a:solidFill>
                <a:latin typeface="Calibri"/>
              </a:rPr>
              <a:t>(1800–1859)</a:t>
            </a:r>
          </a:p>
          <a:p>
            <a:pPr algn="ctr"/>
            <a:r>
              <a:rPr lang="en-GB" b="1" i="1" dirty="0">
                <a:solidFill>
                  <a:srgbClr val="002060"/>
                </a:solidFill>
                <a:latin typeface="Calibri"/>
              </a:rPr>
              <a:t>Minute on Education </a:t>
            </a:r>
            <a:r>
              <a:rPr lang="en-GB" b="1" dirty="0">
                <a:solidFill>
                  <a:srgbClr val="002060"/>
                </a:solidFill>
                <a:latin typeface="Calibri"/>
              </a:rPr>
              <a:t>(1835)</a:t>
            </a:r>
          </a:p>
          <a:p>
            <a:endParaRPr lang="en-GB" sz="1200" dirty="0">
              <a:solidFill>
                <a:srgbClr val="002060"/>
              </a:solidFill>
              <a:latin typeface="Calibri"/>
            </a:endParaRPr>
          </a:p>
        </p:txBody>
      </p:sp>
    </p:spTree>
    <p:extLst>
      <p:ext uri="{BB962C8B-B14F-4D97-AF65-F5344CB8AC3E}">
        <p14:creationId xmlns:p14="http://schemas.microsoft.com/office/powerpoint/2010/main" val="20330374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9488757" cy="6143899"/>
          </a:xfrm>
          <a:prstGeom prst="rect">
            <a:avLst/>
          </a:prstGeom>
          <a:noFill/>
        </p:spPr>
        <p:txBody>
          <a:bodyPr wrap="square" lIns="540000" tIns="360000" rIns="540000" bIns="360000" rtlCol="0">
            <a:spAutoFit/>
          </a:bodyPr>
          <a:lstStyle/>
          <a:p>
            <a:pPr algn="just"/>
            <a:endParaRPr lang="en-GB" sz="1600" b="1" dirty="0">
              <a:solidFill>
                <a:prstClr val="white"/>
              </a:solidFill>
              <a:latin typeface="Calibri"/>
            </a:endParaRPr>
          </a:p>
          <a:p>
            <a:pPr algn="just"/>
            <a:endParaRPr lang="en-GB" sz="1600" b="1" dirty="0">
              <a:solidFill>
                <a:prstClr val="white"/>
              </a:solidFill>
              <a:latin typeface="Calibri"/>
            </a:endParaRPr>
          </a:p>
          <a:p>
            <a:pPr algn="just"/>
            <a:r>
              <a:rPr lang="en-GB" sz="3200" dirty="0">
                <a:solidFill>
                  <a:srgbClr val="002060"/>
                </a:solidFill>
                <a:latin typeface="Calibri"/>
              </a:rPr>
              <a:t>“I have no knowledge of either </a:t>
            </a:r>
            <a:r>
              <a:rPr lang="en-GB" sz="3200" dirty="0" err="1">
                <a:solidFill>
                  <a:srgbClr val="002060"/>
                </a:solidFill>
                <a:latin typeface="Calibri"/>
              </a:rPr>
              <a:t>Sanscrit</a:t>
            </a:r>
            <a:r>
              <a:rPr lang="en-GB" sz="3200" dirty="0">
                <a:solidFill>
                  <a:srgbClr val="002060"/>
                </a:solidFill>
                <a:latin typeface="Calibri"/>
              </a:rPr>
              <a:t> or Arabic. But I have done what I could to form a correct estimate of their value [and] read translations of the most celebrated Arabic and </a:t>
            </a:r>
            <a:r>
              <a:rPr lang="en-GB" sz="3200" dirty="0" err="1">
                <a:solidFill>
                  <a:srgbClr val="002060"/>
                </a:solidFill>
                <a:latin typeface="Calibri"/>
              </a:rPr>
              <a:t>Sanscrit</a:t>
            </a:r>
            <a:r>
              <a:rPr lang="en-GB" sz="3200" dirty="0">
                <a:solidFill>
                  <a:srgbClr val="002060"/>
                </a:solidFill>
                <a:latin typeface="Calibri"/>
              </a:rPr>
              <a:t> works. I have conversed, both here and at home, with men distinguished by their proficiency in the Eastern tongues</a:t>
            </a:r>
            <a:r>
              <a:rPr lang="en-GB" sz="3200" b="1" dirty="0">
                <a:solidFill>
                  <a:srgbClr val="002060"/>
                </a:solidFill>
                <a:latin typeface="Calibri"/>
              </a:rPr>
              <a:t>. </a:t>
            </a:r>
            <a:r>
              <a:rPr lang="en-GB" sz="3200" b="1" i="1" dirty="0">
                <a:solidFill>
                  <a:srgbClr val="FF0000"/>
                </a:solidFill>
                <a:latin typeface="Calibri"/>
              </a:rPr>
              <a:t>I have never found one among them who could deny that a single shelf of a good European library was worth the whole native literature of India and Arabia</a:t>
            </a:r>
            <a:r>
              <a:rPr lang="en-GB" sz="3200" i="1" dirty="0">
                <a:solidFill>
                  <a:srgbClr val="424456"/>
                </a:solidFill>
                <a:latin typeface="Calibri"/>
              </a:rPr>
              <a:t>.”</a:t>
            </a:r>
          </a:p>
        </p:txBody>
      </p:sp>
      <p:sp>
        <p:nvSpPr>
          <p:cNvPr id="5" name="Rectangle 4"/>
          <p:cNvSpPr/>
          <p:nvPr/>
        </p:nvSpPr>
        <p:spPr>
          <a:xfrm>
            <a:off x="9367503" y="3834675"/>
            <a:ext cx="2358486" cy="1569660"/>
          </a:xfrm>
          <a:prstGeom prst="rect">
            <a:avLst/>
          </a:prstGeom>
        </p:spPr>
        <p:txBody>
          <a:bodyPr wrap="square">
            <a:spAutoFit/>
          </a:bodyPr>
          <a:lstStyle/>
          <a:p>
            <a:pPr algn="ctr"/>
            <a:r>
              <a:rPr lang="en-GB" sz="2800" b="1" i="1" dirty="0">
                <a:solidFill>
                  <a:srgbClr val="002060"/>
                </a:solidFill>
                <a:latin typeface="Calibri"/>
              </a:rPr>
              <a:t>Minute on Education </a:t>
            </a:r>
            <a:r>
              <a:rPr lang="en-GB" sz="2800" b="1" dirty="0">
                <a:solidFill>
                  <a:srgbClr val="002060"/>
                </a:solidFill>
                <a:latin typeface="Calibri"/>
              </a:rPr>
              <a:t>(1835)</a:t>
            </a:r>
          </a:p>
          <a:p>
            <a:endParaRPr lang="en-GB" sz="1200" dirty="0">
              <a:solidFill>
                <a:srgbClr val="002060"/>
              </a:solidFill>
              <a:latin typeface="Calibri"/>
            </a:endParaRPr>
          </a:p>
        </p:txBody>
      </p:sp>
      <p:sp>
        <p:nvSpPr>
          <p:cNvPr id="6" name="TextBox 5"/>
          <p:cNvSpPr txBox="1"/>
          <p:nvPr/>
        </p:nvSpPr>
        <p:spPr>
          <a:xfrm>
            <a:off x="1523999" y="2411"/>
            <a:ext cx="9144000" cy="1096363"/>
          </a:xfrm>
          <a:prstGeom prst="rect">
            <a:avLst/>
          </a:prstGeom>
          <a:noFill/>
        </p:spPr>
        <p:txBody>
          <a:bodyPr wrap="square" lIns="540000" tIns="360000" rIns="540000" bIns="360000" rtlCol="0">
            <a:spAutoFit/>
          </a:bodyPr>
          <a:lstStyle/>
          <a:p>
            <a:pPr algn="ctr"/>
            <a:r>
              <a:rPr lang="en-GB" sz="2400" b="1" dirty="0">
                <a:solidFill>
                  <a:srgbClr val="002060"/>
                </a:solidFill>
                <a:effectLst>
                  <a:outerShdw blurRad="38100" dist="38100" dir="2700000" algn="tl">
                    <a:srgbClr val="000000">
                      <a:alpha val="43137"/>
                    </a:srgbClr>
                  </a:outerShdw>
                </a:effectLst>
                <a:latin typeface="Calibri"/>
              </a:rPr>
              <a:t>History-Writing  and the Colonial ‘Project’ </a:t>
            </a:r>
            <a:endParaRPr lang="en-GB" sz="1700" i="1" dirty="0">
              <a:solidFill>
                <a:srgbClr val="002060"/>
              </a:solidFill>
              <a:effectLst>
                <a:outerShdw blurRad="38100" dist="38100" dir="2700000" algn="tl">
                  <a:srgbClr val="000000">
                    <a:alpha val="43137"/>
                  </a:srgbClr>
                </a:outerShdw>
              </a:effectLst>
              <a:latin typeface="Calibri"/>
            </a:endParaRPr>
          </a:p>
        </p:txBody>
      </p:sp>
      <p:pic>
        <p:nvPicPr>
          <p:cNvPr id="7" name="Picture 2" descr="http://www.nndb.com/people/422/000096134/thomas-macaulay-1-sized.jpg">
            <a:extLst>
              <a:ext uri="{FF2B5EF4-FFF2-40B4-BE49-F238E27FC236}">
                <a16:creationId xmlns:a16="http://schemas.microsoft.com/office/drawing/2014/main" id="{F1F1B9FA-E1C5-4573-A88D-521AC8A537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88757" y="839114"/>
            <a:ext cx="2358485" cy="29398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538345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9488757" cy="1219474"/>
          </a:xfrm>
          <a:prstGeom prst="rect">
            <a:avLst/>
          </a:prstGeom>
          <a:noFill/>
        </p:spPr>
        <p:txBody>
          <a:bodyPr wrap="square" lIns="540000" tIns="360000" rIns="540000" bIns="360000" rtlCol="0">
            <a:spAutoFit/>
          </a:bodyPr>
          <a:lstStyle/>
          <a:p>
            <a:pPr algn="just"/>
            <a:endParaRPr lang="en-GB" sz="1600" b="1" dirty="0">
              <a:solidFill>
                <a:prstClr val="white"/>
              </a:solidFill>
              <a:latin typeface="Calibri"/>
            </a:endParaRPr>
          </a:p>
          <a:p>
            <a:pPr algn="just"/>
            <a:endParaRPr lang="en-GB" sz="1600" b="1" dirty="0">
              <a:solidFill>
                <a:prstClr val="white"/>
              </a:solidFill>
              <a:latin typeface="Calibri"/>
            </a:endParaRPr>
          </a:p>
        </p:txBody>
      </p:sp>
      <p:sp>
        <p:nvSpPr>
          <p:cNvPr id="5" name="Rectangle 4"/>
          <p:cNvSpPr/>
          <p:nvPr/>
        </p:nvSpPr>
        <p:spPr>
          <a:xfrm>
            <a:off x="9367503" y="3834675"/>
            <a:ext cx="2358486" cy="1569660"/>
          </a:xfrm>
          <a:prstGeom prst="rect">
            <a:avLst/>
          </a:prstGeom>
        </p:spPr>
        <p:txBody>
          <a:bodyPr wrap="square">
            <a:spAutoFit/>
          </a:bodyPr>
          <a:lstStyle/>
          <a:p>
            <a:pPr algn="ctr"/>
            <a:r>
              <a:rPr lang="en-GB" sz="2800" b="1" i="1" dirty="0">
                <a:solidFill>
                  <a:srgbClr val="002060"/>
                </a:solidFill>
                <a:latin typeface="Calibri"/>
              </a:rPr>
              <a:t>Minute on Education </a:t>
            </a:r>
            <a:r>
              <a:rPr lang="en-GB" sz="2800" b="1" dirty="0">
                <a:solidFill>
                  <a:srgbClr val="002060"/>
                </a:solidFill>
                <a:latin typeface="Calibri"/>
              </a:rPr>
              <a:t>(1835)</a:t>
            </a:r>
          </a:p>
          <a:p>
            <a:endParaRPr lang="en-GB" sz="1200" dirty="0">
              <a:solidFill>
                <a:srgbClr val="002060"/>
              </a:solidFill>
              <a:latin typeface="Calibri"/>
            </a:endParaRPr>
          </a:p>
        </p:txBody>
      </p:sp>
      <p:sp>
        <p:nvSpPr>
          <p:cNvPr id="6" name="TextBox 5"/>
          <p:cNvSpPr txBox="1"/>
          <p:nvPr/>
        </p:nvSpPr>
        <p:spPr>
          <a:xfrm>
            <a:off x="1523999" y="2411"/>
            <a:ext cx="9144000" cy="1096363"/>
          </a:xfrm>
          <a:prstGeom prst="rect">
            <a:avLst/>
          </a:prstGeom>
          <a:noFill/>
        </p:spPr>
        <p:txBody>
          <a:bodyPr wrap="square" lIns="540000" tIns="360000" rIns="540000" bIns="360000" rtlCol="0">
            <a:spAutoFit/>
          </a:bodyPr>
          <a:lstStyle/>
          <a:p>
            <a:pPr algn="ctr"/>
            <a:r>
              <a:rPr lang="en-GB" sz="2400" b="1" dirty="0">
                <a:solidFill>
                  <a:srgbClr val="002060"/>
                </a:solidFill>
                <a:effectLst>
                  <a:outerShdw blurRad="38100" dist="38100" dir="2700000" algn="tl">
                    <a:srgbClr val="000000">
                      <a:alpha val="43137"/>
                    </a:srgbClr>
                  </a:outerShdw>
                </a:effectLst>
                <a:latin typeface="Calibri"/>
              </a:rPr>
              <a:t>History-Writing  and the Colonial ‘Project’ </a:t>
            </a:r>
            <a:endParaRPr lang="en-GB" sz="1700" i="1" dirty="0">
              <a:solidFill>
                <a:srgbClr val="002060"/>
              </a:solidFill>
              <a:effectLst>
                <a:outerShdw blurRad="38100" dist="38100" dir="2700000" algn="tl">
                  <a:srgbClr val="000000">
                    <a:alpha val="43137"/>
                  </a:srgbClr>
                </a:outerShdw>
              </a:effectLst>
              <a:latin typeface="Calibri"/>
            </a:endParaRPr>
          </a:p>
        </p:txBody>
      </p:sp>
      <p:pic>
        <p:nvPicPr>
          <p:cNvPr id="7" name="Picture 2" descr="http://www.nndb.com/people/422/000096134/thomas-macaulay-1-sized.jpg">
            <a:extLst>
              <a:ext uri="{FF2B5EF4-FFF2-40B4-BE49-F238E27FC236}">
                <a16:creationId xmlns:a16="http://schemas.microsoft.com/office/drawing/2014/main" id="{F1F1B9FA-E1C5-4573-A88D-521AC8A537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88757" y="839114"/>
            <a:ext cx="2358485" cy="293980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8294F33-DEF3-4A2D-9FF4-FF4C640ACB60}"/>
              </a:ext>
            </a:extLst>
          </p:cNvPr>
          <p:cNvSpPr txBox="1"/>
          <p:nvPr/>
        </p:nvSpPr>
        <p:spPr>
          <a:xfrm>
            <a:off x="0" y="1"/>
            <a:ext cx="9692640" cy="6143899"/>
          </a:xfrm>
          <a:prstGeom prst="rect">
            <a:avLst/>
          </a:prstGeom>
          <a:noFill/>
        </p:spPr>
        <p:txBody>
          <a:bodyPr wrap="square" lIns="540000" tIns="360000" rIns="540000" bIns="360000" rtlCol="0">
            <a:spAutoFit/>
          </a:bodyPr>
          <a:lstStyle/>
          <a:p>
            <a:pPr algn="just"/>
            <a:endParaRPr lang="en-GB" sz="1600" b="1" dirty="0">
              <a:solidFill>
                <a:prstClr val="white"/>
              </a:solidFill>
              <a:latin typeface="Calibri"/>
            </a:endParaRPr>
          </a:p>
          <a:p>
            <a:pPr algn="just"/>
            <a:endParaRPr lang="en-GB" sz="1600" b="1" dirty="0">
              <a:solidFill>
                <a:srgbClr val="002060"/>
              </a:solidFill>
              <a:latin typeface="Calibri"/>
            </a:endParaRPr>
          </a:p>
          <a:p>
            <a:pPr algn="just"/>
            <a:r>
              <a:rPr lang="en-GB" sz="3200" dirty="0">
                <a:solidFill>
                  <a:srgbClr val="002060"/>
                </a:solidFill>
                <a:latin typeface="Calibri"/>
              </a:rPr>
              <a:t>“… When we pass from works of imagination to works in which facts are recorded and general principles investigated, the superiority of the Europeans becomes absolutely immeasurable</a:t>
            </a:r>
            <a:r>
              <a:rPr lang="en-GB" sz="3200" dirty="0">
                <a:solidFill>
                  <a:srgbClr val="424456"/>
                </a:solidFill>
                <a:latin typeface="Calibri"/>
              </a:rPr>
              <a:t>. </a:t>
            </a:r>
            <a:r>
              <a:rPr lang="en-GB" sz="3200" b="1" dirty="0">
                <a:solidFill>
                  <a:srgbClr val="002060"/>
                </a:solidFill>
                <a:latin typeface="Calibri"/>
              </a:rPr>
              <a:t>It is, I believe, no exaggeration to say that </a:t>
            </a:r>
            <a:r>
              <a:rPr lang="en-GB" sz="3200" b="1" dirty="0">
                <a:solidFill>
                  <a:srgbClr val="FF0000"/>
                </a:solidFill>
                <a:latin typeface="Calibri"/>
              </a:rPr>
              <a:t>all the historical information </a:t>
            </a:r>
            <a:r>
              <a:rPr lang="en-GB" sz="3200" b="1" dirty="0">
                <a:solidFill>
                  <a:srgbClr val="002060"/>
                </a:solidFill>
                <a:latin typeface="Calibri"/>
              </a:rPr>
              <a:t>which has been collected from all the books written in the </a:t>
            </a:r>
            <a:r>
              <a:rPr lang="en-GB" sz="3200" b="1" dirty="0" err="1">
                <a:solidFill>
                  <a:srgbClr val="002060"/>
                </a:solidFill>
                <a:latin typeface="Calibri"/>
              </a:rPr>
              <a:t>Sanscrit</a:t>
            </a:r>
            <a:r>
              <a:rPr lang="en-GB" sz="3200" b="1" dirty="0">
                <a:solidFill>
                  <a:srgbClr val="002060"/>
                </a:solidFill>
                <a:latin typeface="Calibri"/>
              </a:rPr>
              <a:t> language is less valuable than what may be found in the most paltry abridgments used at preparatory schools in England</a:t>
            </a:r>
            <a:r>
              <a:rPr lang="en-GB" sz="3200" dirty="0">
                <a:solidFill>
                  <a:srgbClr val="002060"/>
                </a:solidFill>
                <a:latin typeface="Calibri"/>
              </a:rPr>
              <a:t>.”</a:t>
            </a:r>
            <a:endParaRPr lang="en-GB" sz="3200" i="1" dirty="0">
              <a:solidFill>
                <a:srgbClr val="002060"/>
              </a:solidFill>
              <a:latin typeface="Calibri"/>
            </a:endParaRPr>
          </a:p>
        </p:txBody>
      </p:sp>
    </p:spTree>
    <p:extLst>
      <p:ext uri="{BB962C8B-B14F-4D97-AF65-F5344CB8AC3E}">
        <p14:creationId xmlns:p14="http://schemas.microsoft.com/office/powerpoint/2010/main" val="6848950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9875520" cy="6944118"/>
          </a:xfrm>
          <a:prstGeom prst="rect">
            <a:avLst/>
          </a:prstGeom>
          <a:noFill/>
        </p:spPr>
        <p:txBody>
          <a:bodyPr wrap="square" lIns="540000" tIns="360000" rIns="540000" bIns="360000" rtlCol="0">
            <a:spAutoFit/>
          </a:bodyPr>
          <a:lstStyle/>
          <a:p>
            <a:pPr algn="just"/>
            <a:endParaRPr lang="en-GB" sz="1600" b="1" dirty="0">
              <a:solidFill>
                <a:prstClr val="white"/>
              </a:solidFill>
              <a:latin typeface="Calibri"/>
            </a:endParaRPr>
          </a:p>
          <a:p>
            <a:pPr algn="just"/>
            <a:endParaRPr lang="en-GB" sz="1600" b="1" dirty="0">
              <a:solidFill>
                <a:prstClr val="white"/>
              </a:solidFill>
              <a:latin typeface="Calibri"/>
            </a:endParaRPr>
          </a:p>
          <a:p>
            <a:pPr algn="just"/>
            <a:r>
              <a:rPr lang="en-GB" sz="3600" dirty="0">
                <a:solidFill>
                  <a:srgbClr val="002060"/>
                </a:solidFill>
                <a:latin typeface="Calibri"/>
              </a:rPr>
              <a:t>“ … the art and genius of history has ever been unknown to the </a:t>
            </a:r>
            <a:r>
              <a:rPr lang="en-GB" sz="3600" dirty="0" err="1">
                <a:solidFill>
                  <a:srgbClr val="002060"/>
                </a:solidFill>
                <a:latin typeface="Calibri"/>
              </a:rPr>
              <a:t>Asiatics</a:t>
            </a:r>
            <a:r>
              <a:rPr lang="en-GB" sz="3600" dirty="0">
                <a:solidFill>
                  <a:srgbClr val="002060"/>
                </a:solidFill>
                <a:latin typeface="Calibri"/>
              </a:rPr>
              <a:t>.” </a:t>
            </a:r>
          </a:p>
          <a:p>
            <a:pPr marL="342900" indent="-342900" algn="r">
              <a:buFontTx/>
              <a:buChar char="-"/>
            </a:pPr>
            <a:r>
              <a:rPr lang="en-GB" sz="2000" dirty="0">
                <a:solidFill>
                  <a:srgbClr val="002060"/>
                </a:solidFill>
                <a:latin typeface="Calibri"/>
              </a:rPr>
              <a:t>Edward Gibbon, cited by Vinay Lal, ‘The History of </a:t>
            </a:r>
            <a:r>
              <a:rPr lang="en-GB" sz="2000" dirty="0" err="1">
                <a:solidFill>
                  <a:srgbClr val="002060"/>
                </a:solidFill>
                <a:latin typeface="Calibri"/>
              </a:rPr>
              <a:t>Ahistoricity</a:t>
            </a:r>
            <a:r>
              <a:rPr lang="en-GB" sz="2000" dirty="0">
                <a:solidFill>
                  <a:srgbClr val="002060"/>
                </a:solidFill>
                <a:latin typeface="Calibri"/>
              </a:rPr>
              <a:t>: The Indian Tradition, Colonialism and the Advent of Historical Thinking’ in </a:t>
            </a:r>
            <a:r>
              <a:rPr lang="en-GB" sz="2000" i="1" dirty="0">
                <a:solidFill>
                  <a:srgbClr val="002060"/>
                </a:solidFill>
                <a:latin typeface="Calibri"/>
              </a:rPr>
              <a:t>The History of History. Politics and Scholarship in Modern India</a:t>
            </a:r>
            <a:r>
              <a:rPr lang="en-GB" sz="2000" dirty="0">
                <a:solidFill>
                  <a:srgbClr val="002060"/>
                </a:solidFill>
                <a:latin typeface="Calibri"/>
              </a:rPr>
              <a:t> (Delhi: Oxford University, 2003), p. 29</a:t>
            </a:r>
          </a:p>
          <a:p>
            <a:pPr algn="just">
              <a:tabLst>
                <a:tab pos="2690813" algn="l"/>
              </a:tabLst>
            </a:pPr>
            <a:r>
              <a:rPr lang="en-GB" sz="3600" dirty="0">
                <a:solidFill>
                  <a:srgbClr val="002060"/>
                </a:solidFill>
                <a:latin typeface="Calibri"/>
              </a:rPr>
              <a:t>“Indian society has</a:t>
            </a:r>
            <a:r>
              <a:rPr lang="en-GB" sz="3600" dirty="0">
                <a:solidFill>
                  <a:prstClr val="white"/>
                </a:solidFill>
                <a:latin typeface="Calibri"/>
              </a:rPr>
              <a:t> </a:t>
            </a:r>
            <a:r>
              <a:rPr lang="en-GB" sz="3600" dirty="0">
                <a:solidFill>
                  <a:srgbClr val="FF0000"/>
                </a:solidFill>
                <a:latin typeface="Calibri"/>
              </a:rPr>
              <a:t>no history at all, at least no known history. </a:t>
            </a:r>
            <a:r>
              <a:rPr lang="en-GB" sz="3600" dirty="0">
                <a:solidFill>
                  <a:srgbClr val="002060"/>
                </a:solidFill>
                <a:latin typeface="Calibri"/>
              </a:rPr>
              <a:t>What we call its history is but the history of the successive intruders who founded their empires on the passive basis of that unresisting and unchanging society.”</a:t>
            </a:r>
          </a:p>
          <a:p>
            <a:pPr marL="342900" indent="-342900" algn="r">
              <a:buFontTx/>
              <a:buChar char="-"/>
            </a:pPr>
            <a:r>
              <a:rPr lang="en-GB" sz="2000" dirty="0">
                <a:solidFill>
                  <a:srgbClr val="002060"/>
                </a:solidFill>
                <a:latin typeface="Calibri"/>
              </a:rPr>
              <a:t>Karl Marx, cited by Lal, ‘The History of </a:t>
            </a:r>
            <a:r>
              <a:rPr lang="en-GB" sz="2000" dirty="0" err="1">
                <a:solidFill>
                  <a:srgbClr val="002060"/>
                </a:solidFill>
                <a:latin typeface="Calibri"/>
              </a:rPr>
              <a:t>Ahistoricity</a:t>
            </a:r>
            <a:r>
              <a:rPr lang="en-GB" sz="2000" dirty="0">
                <a:solidFill>
                  <a:srgbClr val="002060"/>
                </a:solidFill>
                <a:latin typeface="Calibri"/>
              </a:rPr>
              <a:t>,’ p. 57</a:t>
            </a:r>
          </a:p>
          <a:p>
            <a:pPr algn="r"/>
            <a:r>
              <a:rPr lang="en-GB" sz="2000" dirty="0">
                <a:solidFill>
                  <a:srgbClr val="002060"/>
                </a:solidFill>
                <a:latin typeface="Calibri"/>
              </a:rPr>
              <a:t> </a:t>
            </a:r>
          </a:p>
        </p:txBody>
      </p:sp>
      <p:sp>
        <p:nvSpPr>
          <p:cNvPr id="5" name="Rectangle 4"/>
          <p:cNvSpPr/>
          <p:nvPr/>
        </p:nvSpPr>
        <p:spPr>
          <a:xfrm>
            <a:off x="9590102" y="3285672"/>
            <a:ext cx="2358486" cy="677108"/>
          </a:xfrm>
          <a:prstGeom prst="rect">
            <a:avLst/>
          </a:prstGeom>
        </p:spPr>
        <p:txBody>
          <a:bodyPr wrap="square">
            <a:spAutoFit/>
          </a:bodyPr>
          <a:lstStyle/>
          <a:p>
            <a:pPr algn="ctr"/>
            <a:r>
              <a:rPr lang="en-GB" sz="2000" dirty="0">
                <a:solidFill>
                  <a:srgbClr val="002060"/>
                </a:solidFill>
                <a:latin typeface="Calibri"/>
              </a:rPr>
              <a:t>Edward Gibbon </a:t>
            </a:r>
            <a:r>
              <a:rPr lang="en-GB" dirty="0">
                <a:solidFill>
                  <a:srgbClr val="002060"/>
                </a:solidFill>
                <a:latin typeface="Calibri"/>
              </a:rPr>
              <a:t>(1737–1788)</a:t>
            </a: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72163" y="827622"/>
            <a:ext cx="1876425" cy="2428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descr="https://upload.wikimedia.org/wikipedia/commons/f/fc/Karl_Marx.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072163" y="4081708"/>
            <a:ext cx="1756319" cy="2057549"/>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9549243" y="6261874"/>
            <a:ext cx="2358486" cy="677108"/>
          </a:xfrm>
          <a:prstGeom prst="rect">
            <a:avLst/>
          </a:prstGeom>
        </p:spPr>
        <p:txBody>
          <a:bodyPr wrap="square">
            <a:spAutoFit/>
          </a:bodyPr>
          <a:lstStyle/>
          <a:p>
            <a:pPr algn="ctr"/>
            <a:r>
              <a:rPr lang="en-GB" sz="2000" dirty="0">
                <a:solidFill>
                  <a:srgbClr val="002060"/>
                </a:solidFill>
                <a:latin typeface="Calibri"/>
              </a:rPr>
              <a:t>Karl Marx</a:t>
            </a:r>
          </a:p>
          <a:p>
            <a:pPr algn="ctr"/>
            <a:r>
              <a:rPr lang="en-GB" dirty="0">
                <a:solidFill>
                  <a:srgbClr val="002060"/>
                </a:solidFill>
                <a:latin typeface="Calibri"/>
              </a:rPr>
              <a:t>(1818–1883)</a:t>
            </a:r>
          </a:p>
        </p:txBody>
      </p:sp>
      <p:sp>
        <p:nvSpPr>
          <p:cNvPr id="8" name="TextBox 7"/>
          <p:cNvSpPr txBox="1"/>
          <p:nvPr/>
        </p:nvSpPr>
        <p:spPr>
          <a:xfrm>
            <a:off x="1523999" y="2411"/>
            <a:ext cx="9144000" cy="1096363"/>
          </a:xfrm>
          <a:prstGeom prst="rect">
            <a:avLst/>
          </a:prstGeom>
          <a:noFill/>
        </p:spPr>
        <p:txBody>
          <a:bodyPr wrap="square" lIns="540000" tIns="360000" rIns="540000" bIns="360000" rtlCol="0">
            <a:spAutoFit/>
          </a:bodyPr>
          <a:lstStyle/>
          <a:p>
            <a:pPr algn="ctr"/>
            <a:r>
              <a:rPr lang="en-GB" sz="2400" b="1" dirty="0">
                <a:solidFill>
                  <a:srgbClr val="002060"/>
                </a:solidFill>
                <a:effectLst>
                  <a:outerShdw blurRad="38100" dist="38100" dir="2700000" algn="tl">
                    <a:srgbClr val="000000">
                      <a:alpha val="43137"/>
                    </a:srgbClr>
                  </a:outerShdw>
                </a:effectLst>
                <a:latin typeface="Calibri"/>
              </a:rPr>
              <a:t>History-Writing  and the Colonial ‘Project’ </a:t>
            </a:r>
            <a:endParaRPr lang="en-GB" sz="1700" i="1" dirty="0">
              <a:solidFill>
                <a:srgbClr val="002060"/>
              </a:solidFill>
              <a:effectLst>
                <a:outerShdw blurRad="38100" dist="38100" dir="2700000" algn="tl">
                  <a:srgbClr val="000000">
                    <a:alpha val="43137"/>
                  </a:srgbClr>
                </a:outerShdw>
              </a:effectLst>
              <a:latin typeface="Calibri"/>
            </a:endParaRPr>
          </a:p>
        </p:txBody>
      </p:sp>
    </p:spTree>
    <p:extLst>
      <p:ext uri="{BB962C8B-B14F-4D97-AF65-F5344CB8AC3E}">
        <p14:creationId xmlns:p14="http://schemas.microsoft.com/office/powerpoint/2010/main" val="41979811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idx="1"/>
          </p:nvPr>
        </p:nvSpPr>
        <p:spPr>
          <a:xfrm>
            <a:off x="446097" y="1143001"/>
            <a:ext cx="8368719" cy="5523612"/>
          </a:xfrm>
        </p:spPr>
        <p:txBody>
          <a:bodyPr>
            <a:normAutofit fontScale="92500" lnSpcReduction="20000"/>
          </a:bodyPr>
          <a:lstStyle/>
          <a:p>
            <a:pPr marL="0" indent="0" algn="just">
              <a:buNone/>
            </a:pPr>
            <a:r>
              <a:rPr lang="en-GB" dirty="0">
                <a:solidFill>
                  <a:srgbClr val="002060"/>
                </a:solidFill>
              </a:rPr>
              <a:t>“Africa must be divided into three parts: one is that which lies south of the desert of Sahara — </a:t>
            </a:r>
            <a:r>
              <a:rPr lang="en-GB" b="1" dirty="0">
                <a:solidFill>
                  <a:srgbClr val="002060"/>
                </a:solidFill>
                <a:effectLst>
                  <a:outerShdw blurRad="38100" dist="38100" dir="2700000" algn="tl">
                    <a:srgbClr val="000000">
                      <a:alpha val="43137"/>
                    </a:srgbClr>
                  </a:outerShdw>
                </a:effectLst>
              </a:rPr>
              <a:t>Africa proper </a:t>
            </a:r>
            <a:r>
              <a:rPr lang="en-GB" dirty="0">
                <a:solidFill>
                  <a:srgbClr val="002060"/>
                </a:solidFill>
              </a:rPr>
              <a:t>— the Upland </a:t>
            </a:r>
            <a:r>
              <a:rPr lang="en-GB" i="1" dirty="0">
                <a:solidFill>
                  <a:srgbClr val="002060"/>
                </a:solidFill>
              </a:rPr>
              <a:t>almost entirely unknown to us</a:t>
            </a:r>
            <a:r>
              <a:rPr lang="en-GB" dirty="0">
                <a:solidFill>
                  <a:srgbClr val="002060"/>
                </a:solidFill>
              </a:rPr>
              <a:t>, with narrow coast-tracts along the sea; the second is that to the north of the desert — European Africa (if we may so call it) — a coastland; the third is the river region of the Nile, the only valley-land of Africa, and which is in connection with Asia.</a:t>
            </a:r>
          </a:p>
          <a:p>
            <a:pPr marL="0" indent="0" algn="just">
              <a:buNone/>
            </a:pPr>
            <a:r>
              <a:rPr lang="en-GB" dirty="0">
                <a:solidFill>
                  <a:srgbClr val="002060"/>
                </a:solidFill>
              </a:rPr>
              <a:t>	“Africa proper, as far as History goes back, has remained — for all purposes of connection with the rest of the World — </a:t>
            </a:r>
            <a:r>
              <a:rPr lang="en-GB" b="1" dirty="0">
                <a:solidFill>
                  <a:srgbClr val="002060"/>
                </a:solidFill>
              </a:rPr>
              <a:t>shut up</a:t>
            </a:r>
            <a:r>
              <a:rPr lang="en-GB" dirty="0">
                <a:solidFill>
                  <a:srgbClr val="002060"/>
                </a:solidFill>
              </a:rPr>
              <a:t>; it is the Gold-land compressed within itself — the </a:t>
            </a:r>
            <a:r>
              <a:rPr lang="en-GB" b="1" dirty="0">
                <a:solidFill>
                  <a:srgbClr val="002060"/>
                </a:solidFill>
              </a:rPr>
              <a:t>land of childhood</a:t>
            </a:r>
            <a:r>
              <a:rPr lang="en-GB" dirty="0">
                <a:solidFill>
                  <a:srgbClr val="002060"/>
                </a:solidFill>
              </a:rPr>
              <a:t>, which l</a:t>
            </a:r>
            <a:r>
              <a:rPr lang="en-GB" b="1" dirty="0">
                <a:solidFill>
                  <a:srgbClr val="002060"/>
                </a:solidFill>
              </a:rPr>
              <a:t>ying beyond the day of self-conscious history, is enveloped in the dark mantle of Night</a:t>
            </a:r>
            <a:r>
              <a:rPr lang="en-GB" dirty="0">
                <a:solidFill>
                  <a:srgbClr val="002060"/>
                </a:solidFill>
              </a:rPr>
              <a:t>.”</a:t>
            </a:r>
          </a:p>
        </p:txBody>
      </p:sp>
      <p:sp>
        <p:nvSpPr>
          <p:cNvPr id="5" name="Title 1"/>
          <p:cNvSpPr txBox="1">
            <a:spLocks/>
          </p:cNvSpPr>
          <p:nvPr/>
        </p:nvSpPr>
        <p:spPr>
          <a:xfrm>
            <a:off x="1981200" y="0"/>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solidFill>
                  <a:srgbClr val="002060"/>
                </a:solidFill>
                <a:latin typeface="Calibri"/>
              </a:rPr>
              <a:t>Hegel’s Philosophy of History (1822)</a:t>
            </a:r>
          </a:p>
        </p:txBody>
      </p:sp>
      <p:pic>
        <p:nvPicPr>
          <p:cNvPr id="2" name="Picture 1">
            <a:extLst>
              <a:ext uri="{FF2B5EF4-FFF2-40B4-BE49-F238E27FC236}">
                <a16:creationId xmlns:a16="http://schemas.microsoft.com/office/drawing/2014/main" id="{CAB80A0C-9ECB-40A2-BA8A-DF1D906D0F4E}"/>
              </a:ext>
            </a:extLst>
          </p:cNvPr>
          <p:cNvPicPr>
            <a:picLocks noChangeAspect="1"/>
          </p:cNvPicPr>
          <p:nvPr/>
        </p:nvPicPr>
        <p:blipFill>
          <a:blip r:embed="rId3"/>
          <a:stretch>
            <a:fillRect/>
          </a:stretch>
        </p:blipFill>
        <p:spPr>
          <a:xfrm>
            <a:off x="9400590" y="1540029"/>
            <a:ext cx="2791410" cy="3374454"/>
          </a:xfrm>
          <a:prstGeom prst="rect">
            <a:avLst/>
          </a:prstGeom>
        </p:spPr>
      </p:pic>
      <p:sp>
        <p:nvSpPr>
          <p:cNvPr id="7" name="TextBox 6">
            <a:extLst>
              <a:ext uri="{FF2B5EF4-FFF2-40B4-BE49-F238E27FC236}">
                <a16:creationId xmlns:a16="http://schemas.microsoft.com/office/drawing/2014/main" id="{B2C9CD9D-B543-40A7-91DE-5539AFB385BA}"/>
              </a:ext>
            </a:extLst>
          </p:cNvPr>
          <p:cNvSpPr txBox="1"/>
          <p:nvPr/>
        </p:nvSpPr>
        <p:spPr>
          <a:xfrm>
            <a:off x="9513570" y="4948638"/>
            <a:ext cx="1879854" cy="923330"/>
          </a:xfrm>
          <a:prstGeom prst="rect">
            <a:avLst/>
          </a:prstGeom>
          <a:noFill/>
        </p:spPr>
        <p:txBody>
          <a:bodyPr wrap="square">
            <a:spAutoFit/>
          </a:bodyPr>
          <a:lstStyle/>
          <a:p>
            <a:r>
              <a:rPr lang="en-GB" dirty="0">
                <a:solidFill>
                  <a:schemeClr val="bg1"/>
                </a:solidFill>
              </a:rPr>
              <a:t>Georg Wilhelm Friedrich Hegel (1770—1831)</a:t>
            </a:r>
          </a:p>
        </p:txBody>
      </p:sp>
    </p:spTree>
    <p:extLst>
      <p:ext uri="{BB962C8B-B14F-4D97-AF65-F5344CB8AC3E}">
        <p14:creationId xmlns:p14="http://schemas.microsoft.com/office/powerpoint/2010/main" val="317741308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idx="1"/>
          </p:nvPr>
        </p:nvSpPr>
        <p:spPr>
          <a:xfrm>
            <a:off x="446097" y="1143001"/>
            <a:ext cx="8368719" cy="5523612"/>
          </a:xfrm>
        </p:spPr>
        <p:txBody>
          <a:bodyPr>
            <a:normAutofit fontScale="77500" lnSpcReduction="20000"/>
          </a:bodyPr>
          <a:lstStyle/>
          <a:p>
            <a:pPr marL="0" indent="0" algn="just">
              <a:buNone/>
            </a:pPr>
            <a:r>
              <a:rPr lang="en-GB" dirty="0">
                <a:solidFill>
                  <a:srgbClr val="002060"/>
                </a:solidFill>
              </a:rPr>
              <a:t>“At this point we leave Africa, not to mention it again. </a:t>
            </a:r>
            <a:r>
              <a:rPr lang="en-GB" b="1" dirty="0">
                <a:solidFill>
                  <a:srgbClr val="002060"/>
                </a:solidFill>
                <a:effectLst>
                  <a:outerShdw blurRad="38100" dist="38100" dir="2700000" algn="tl">
                    <a:srgbClr val="000000">
                      <a:alpha val="43137"/>
                    </a:srgbClr>
                  </a:outerShdw>
                </a:effectLst>
              </a:rPr>
              <a:t>For it is no historical part of the World</a:t>
            </a:r>
            <a:r>
              <a:rPr lang="en-GB" dirty="0">
                <a:solidFill>
                  <a:srgbClr val="002060"/>
                </a:solidFill>
              </a:rPr>
              <a:t>; it has no movement or development to exhibit. Historical movements in it — that is in its northern part — belong to the Asiatic or European World. … What we properly understand by Africa, is the Unhistorical, Undeveloped Spirit, still involved in the conditions of mere nature, and which had to be presented here only as on the threshold of the World’s History. </a:t>
            </a:r>
          </a:p>
          <a:p>
            <a:pPr marL="0" indent="0" algn="just">
              <a:buNone/>
            </a:pPr>
            <a:r>
              <a:rPr lang="en-GB" dirty="0">
                <a:solidFill>
                  <a:srgbClr val="002060"/>
                </a:solidFill>
              </a:rPr>
              <a:t>	“Having eliminated this introductory element, we find ourselves for the first time on the real theatre of History. It now only remains for us to give a prefatory sketch of the Geographical basis of the Asiatic and European world. Asia is, characteristically, the Orient quarter of the globe — the region of origination. It is indeed a Western world for America; but as Europe presents on the whole, the centre and end of the old world, and is absolutely the West — so Asia is absolutely the East.”</a:t>
            </a:r>
          </a:p>
        </p:txBody>
      </p:sp>
      <p:sp>
        <p:nvSpPr>
          <p:cNvPr id="5" name="Title 1"/>
          <p:cNvSpPr txBox="1">
            <a:spLocks/>
          </p:cNvSpPr>
          <p:nvPr/>
        </p:nvSpPr>
        <p:spPr>
          <a:xfrm>
            <a:off x="1981200" y="0"/>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solidFill>
                  <a:srgbClr val="002060"/>
                </a:solidFill>
                <a:latin typeface="Calibri"/>
              </a:rPr>
              <a:t>Hegel’s Philosophy of History (1822)</a:t>
            </a:r>
          </a:p>
        </p:txBody>
      </p:sp>
      <p:pic>
        <p:nvPicPr>
          <p:cNvPr id="2" name="Picture 1">
            <a:extLst>
              <a:ext uri="{FF2B5EF4-FFF2-40B4-BE49-F238E27FC236}">
                <a16:creationId xmlns:a16="http://schemas.microsoft.com/office/drawing/2014/main" id="{CAB80A0C-9ECB-40A2-BA8A-DF1D906D0F4E}"/>
              </a:ext>
            </a:extLst>
          </p:cNvPr>
          <p:cNvPicPr>
            <a:picLocks noChangeAspect="1"/>
          </p:cNvPicPr>
          <p:nvPr/>
        </p:nvPicPr>
        <p:blipFill>
          <a:blip r:embed="rId3"/>
          <a:stretch>
            <a:fillRect/>
          </a:stretch>
        </p:blipFill>
        <p:spPr>
          <a:xfrm>
            <a:off x="9400590" y="1540029"/>
            <a:ext cx="2791410" cy="3374454"/>
          </a:xfrm>
          <a:prstGeom prst="rect">
            <a:avLst/>
          </a:prstGeom>
        </p:spPr>
      </p:pic>
      <p:sp>
        <p:nvSpPr>
          <p:cNvPr id="7" name="TextBox 6">
            <a:extLst>
              <a:ext uri="{FF2B5EF4-FFF2-40B4-BE49-F238E27FC236}">
                <a16:creationId xmlns:a16="http://schemas.microsoft.com/office/drawing/2014/main" id="{B2C9CD9D-B543-40A7-91DE-5539AFB385BA}"/>
              </a:ext>
            </a:extLst>
          </p:cNvPr>
          <p:cNvSpPr txBox="1"/>
          <p:nvPr/>
        </p:nvSpPr>
        <p:spPr>
          <a:xfrm>
            <a:off x="9513570" y="4948638"/>
            <a:ext cx="1879854" cy="923330"/>
          </a:xfrm>
          <a:prstGeom prst="rect">
            <a:avLst/>
          </a:prstGeom>
          <a:noFill/>
        </p:spPr>
        <p:txBody>
          <a:bodyPr wrap="square">
            <a:spAutoFit/>
          </a:bodyPr>
          <a:lstStyle/>
          <a:p>
            <a:r>
              <a:rPr lang="en-GB" dirty="0">
                <a:solidFill>
                  <a:schemeClr val="bg1"/>
                </a:solidFill>
              </a:rPr>
              <a:t>Georg Wilhelm Friedrich Hegel (1770—1831)</a:t>
            </a:r>
          </a:p>
        </p:txBody>
      </p:sp>
    </p:spTree>
    <p:extLst>
      <p:ext uri="{BB962C8B-B14F-4D97-AF65-F5344CB8AC3E}">
        <p14:creationId xmlns:p14="http://schemas.microsoft.com/office/powerpoint/2010/main" val="123653959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a:solidFill>
                  <a:srgbClr val="7030A0"/>
                </a:solidFill>
              </a:rPr>
              <a:t>Achebe on African History</a:t>
            </a:r>
          </a:p>
        </p:txBody>
      </p:sp>
      <p:sp>
        <p:nvSpPr>
          <p:cNvPr id="3" name="Content Placeholder 2"/>
          <p:cNvSpPr>
            <a:spLocks noGrp="1"/>
          </p:cNvSpPr>
          <p:nvPr>
            <p:ph idx="1"/>
          </p:nvPr>
        </p:nvSpPr>
        <p:spPr>
          <a:xfrm>
            <a:off x="609600" y="1600201"/>
            <a:ext cx="8312488" cy="4525963"/>
          </a:xfrm>
        </p:spPr>
        <p:txBody>
          <a:bodyPr>
            <a:normAutofit fontScale="92500" lnSpcReduction="20000"/>
          </a:bodyPr>
          <a:lstStyle/>
          <a:p>
            <a:pPr marL="0" indent="0" algn="just">
              <a:buNone/>
            </a:pPr>
            <a:r>
              <a:rPr lang="en-GB" dirty="0">
                <a:solidFill>
                  <a:srgbClr val="7030A0"/>
                </a:solidFill>
              </a:rPr>
              <a:t>“An older man … asked me if I was a student. I said no, I was a teacher. What did I teach? African literature. Now that was funny, he said, because he knew a fellow who taught the same thing, or perhaps it was African </a:t>
            </a:r>
            <a:r>
              <a:rPr lang="en-GB" i="1" dirty="0">
                <a:solidFill>
                  <a:srgbClr val="7030A0"/>
                </a:solidFill>
              </a:rPr>
              <a:t>histor</a:t>
            </a:r>
            <a:r>
              <a:rPr lang="en-GB" dirty="0">
                <a:solidFill>
                  <a:srgbClr val="7030A0"/>
                </a:solidFill>
              </a:rPr>
              <a:t>y, in a certain community college not for from here. It always surprised him, he went on to say, because he never had thought of Africa as having that kind of stuff, you know.”</a:t>
            </a:r>
          </a:p>
          <a:p>
            <a:pPr marL="0" indent="0" algn="r">
              <a:buNone/>
            </a:pPr>
            <a:r>
              <a:rPr lang="en-GB" sz="2600" dirty="0">
                <a:solidFill>
                  <a:srgbClr val="7030A0"/>
                </a:solidFill>
              </a:rPr>
              <a:t>Chinua Achebe, ‘An Image of Africa: Racism in Conrad's </a:t>
            </a:r>
            <a:r>
              <a:rPr lang="en-GB" sz="2600" i="1" dirty="0">
                <a:solidFill>
                  <a:srgbClr val="7030A0"/>
                </a:solidFill>
              </a:rPr>
              <a:t>Heart of Darkness</a:t>
            </a:r>
            <a:r>
              <a:rPr lang="en-GB" sz="2600" dirty="0">
                <a:solidFill>
                  <a:srgbClr val="7030A0"/>
                </a:solidFill>
              </a:rPr>
              <a:t>’ (1975), </a:t>
            </a:r>
            <a:r>
              <a:rPr lang="en-GB" sz="2200" dirty="0">
                <a:solidFill>
                  <a:srgbClr val="7030A0"/>
                </a:solidFill>
              </a:rPr>
              <a:t>in </a:t>
            </a:r>
            <a:r>
              <a:rPr lang="en-GB" sz="2200" i="1" dirty="0">
                <a:solidFill>
                  <a:srgbClr val="7030A0"/>
                </a:solidFill>
              </a:rPr>
              <a:t>The Norton Anthology of Theory and Criticism</a:t>
            </a:r>
            <a:r>
              <a:rPr lang="en-GB" sz="2200" dirty="0">
                <a:solidFill>
                  <a:srgbClr val="7030A0"/>
                </a:solidFill>
              </a:rPr>
              <a:t>, ed. by Vincent B. Leitch (London: WW Norton, 2001), pp. 1783–1794.</a:t>
            </a:r>
          </a:p>
          <a:p>
            <a:pPr marL="0" indent="0" algn="just">
              <a:buNone/>
            </a:pPr>
            <a:endParaRPr lang="en-GB" dirty="0">
              <a:solidFill>
                <a:srgbClr val="7030A0"/>
              </a:solidFill>
            </a:endParaRPr>
          </a:p>
          <a:p>
            <a:pPr marL="0" indent="0">
              <a:buNone/>
            </a:pPr>
            <a:endParaRPr lang="en-GB" dirty="0">
              <a:solidFill>
                <a:srgbClr val="7030A0"/>
              </a:solidFill>
            </a:endParaRPr>
          </a:p>
          <a:p>
            <a:endParaRPr lang="en-GB" dirty="0">
              <a:solidFill>
                <a:srgbClr val="7030A0"/>
              </a:solidFill>
            </a:endParaRPr>
          </a:p>
        </p:txBody>
      </p:sp>
      <p:pic>
        <p:nvPicPr>
          <p:cNvPr id="4" name="Picture 3">
            <a:extLst>
              <a:ext uri="{FF2B5EF4-FFF2-40B4-BE49-F238E27FC236}">
                <a16:creationId xmlns:a16="http://schemas.microsoft.com/office/drawing/2014/main" id="{B841D58A-B3A9-48BA-89E5-C0C9538F1E24}"/>
              </a:ext>
            </a:extLst>
          </p:cNvPr>
          <p:cNvPicPr>
            <a:picLocks noChangeAspect="1"/>
          </p:cNvPicPr>
          <p:nvPr/>
        </p:nvPicPr>
        <p:blipFill>
          <a:blip r:embed="rId3"/>
          <a:stretch>
            <a:fillRect/>
          </a:stretch>
        </p:blipFill>
        <p:spPr>
          <a:xfrm>
            <a:off x="9585578" y="-111824"/>
            <a:ext cx="2457451" cy="3424049"/>
          </a:xfrm>
          <a:prstGeom prst="rect">
            <a:avLst/>
          </a:prstGeom>
        </p:spPr>
      </p:pic>
      <p:pic>
        <p:nvPicPr>
          <p:cNvPr id="5" name="Picture 4">
            <a:extLst>
              <a:ext uri="{FF2B5EF4-FFF2-40B4-BE49-F238E27FC236}">
                <a16:creationId xmlns:a16="http://schemas.microsoft.com/office/drawing/2014/main" id="{0ED4D654-D3D8-41D8-AA7F-D55E1B6ABE56}"/>
              </a:ext>
            </a:extLst>
          </p:cNvPr>
          <p:cNvPicPr>
            <a:picLocks noChangeAspect="1"/>
          </p:cNvPicPr>
          <p:nvPr/>
        </p:nvPicPr>
        <p:blipFill>
          <a:blip r:embed="rId4"/>
          <a:stretch>
            <a:fillRect/>
          </a:stretch>
        </p:blipFill>
        <p:spPr>
          <a:xfrm>
            <a:off x="9585579" y="3157791"/>
            <a:ext cx="2457450" cy="3571875"/>
          </a:xfrm>
          <a:prstGeom prst="rect">
            <a:avLst/>
          </a:prstGeom>
        </p:spPr>
      </p:pic>
    </p:spTree>
    <p:extLst>
      <p:ext uri="{BB962C8B-B14F-4D97-AF65-F5344CB8AC3E}">
        <p14:creationId xmlns:p14="http://schemas.microsoft.com/office/powerpoint/2010/main" val="208728581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
            <a:ext cx="12041579" cy="5959233"/>
          </a:xfrm>
          <a:prstGeom prst="rect">
            <a:avLst/>
          </a:prstGeom>
          <a:noFill/>
        </p:spPr>
        <p:txBody>
          <a:bodyPr wrap="square" lIns="540000" tIns="360000" rIns="540000" bIns="360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ea typeface="+mn-ea"/>
                <a:cs typeface="+mn-cs"/>
              </a:rPr>
              <a:t>Guha ‘The Prose of Counterinsurgency’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1" u="none" strike="noStrike" kern="1200" cap="none" spc="0" normalizeH="0" baseline="0" noProof="0" dirty="0">
              <a:ln>
                <a:noFill/>
              </a:ln>
              <a:solidFill>
                <a:srgbClr val="7030A0"/>
              </a:solidFill>
              <a:effectLst>
                <a:outerShdw blurRad="38100" dist="38100" dir="2700000" algn="tl">
                  <a:srgbClr val="000000">
                    <a:alpha val="43137"/>
                  </a:srgbClr>
                </a:outerShdw>
              </a:effectLst>
              <a:uLnTx/>
              <a:uFillTx/>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sng" strike="noStrike" kern="1200" cap="none" spc="0" normalizeH="0" baseline="0" noProof="0" dirty="0">
                <a:ln>
                  <a:noFill/>
                </a:ln>
                <a:solidFill>
                  <a:srgbClr val="002060"/>
                </a:solidFill>
                <a:effectLst/>
                <a:uLnTx/>
                <a:uFillTx/>
                <a:ea typeface="+mn-ea"/>
                <a:cs typeface="+mn-cs"/>
              </a:rPr>
              <a:t>BUT</a:t>
            </a:r>
            <a:r>
              <a:rPr kumimoji="0" lang="en-GB" sz="2800" b="0" i="0" u="none" strike="noStrike" kern="1200" cap="none" spc="0" normalizeH="0" baseline="0" noProof="0" dirty="0">
                <a:ln>
                  <a:noFill/>
                </a:ln>
                <a:solidFill>
                  <a:srgbClr val="002060"/>
                </a:solidFill>
                <a:effectLst/>
                <a:uLnTx/>
                <a:uFillTx/>
                <a:ea typeface="+mn-ea"/>
                <a:cs typeface="+mn-cs"/>
              </a:rPr>
              <a:t> Guha views colonial discourse as a ‘prose’ with linguistic and grammatical rules and conventions)</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rgbClr val="002060"/>
              </a:solidFill>
              <a:effectLst/>
              <a:uLnTx/>
              <a:uFillTx/>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2060"/>
                </a:solidFill>
                <a:effectLst/>
                <a:uLnTx/>
                <a:uFillTx/>
                <a:ea typeface="+mn-ea"/>
                <a:cs typeface="+mn-cs"/>
              </a:rPr>
              <a:t>By reading this prose, and decoding its tropes, </a:t>
            </a:r>
            <a:r>
              <a:rPr kumimoji="0" lang="en-GB" sz="2800" b="0" i="0" u="none" strike="noStrike" kern="1200" cap="none" spc="0" normalizeH="0" baseline="0" noProof="0" dirty="0" err="1">
                <a:ln>
                  <a:noFill/>
                </a:ln>
                <a:solidFill>
                  <a:srgbClr val="002060"/>
                </a:solidFill>
                <a:effectLst/>
                <a:uLnTx/>
                <a:uFillTx/>
                <a:ea typeface="+mn-ea"/>
                <a:cs typeface="+mn-cs"/>
              </a:rPr>
              <a:t>Guha</a:t>
            </a:r>
            <a:r>
              <a:rPr kumimoji="0" lang="en-GB" sz="2800" b="0" i="0" u="none" strike="noStrike" kern="1200" cap="none" spc="0" normalizeH="0" baseline="0" noProof="0" dirty="0">
                <a:ln>
                  <a:noFill/>
                </a:ln>
                <a:solidFill>
                  <a:srgbClr val="002060"/>
                </a:solidFill>
                <a:effectLst/>
                <a:uLnTx/>
                <a:uFillTx/>
                <a:ea typeface="+mn-ea"/>
                <a:cs typeface="+mn-cs"/>
              </a:rPr>
              <a:t> entertains possibility for challenging – for intervening in – the existing historical canon</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rgbClr val="002060"/>
              </a:solidFill>
              <a:effectLst/>
              <a:uLnTx/>
              <a:uFillTx/>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2060"/>
                </a:solidFill>
                <a:effectLst/>
                <a:uLnTx/>
                <a:uFillTx/>
                <a:ea typeface="+mn-ea"/>
                <a:cs typeface="+mn-cs"/>
              </a:rPr>
              <a:t>Subaltern Studies practitioners endeavour to read the archival record ‘against the grain,’ searching for subtext and for instances and traces where the ‘voice’ of colonised peoples – and the lowest ranks of society (subalterns) – are recoverable</a:t>
            </a:r>
            <a:endParaRPr kumimoji="0" lang="en-GB" sz="2800" b="0" i="1" u="none" strike="noStrike" kern="1200" cap="none" spc="0" normalizeH="0" baseline="0" noProof="0" dirty="0">
              <a:ln>
                <a:noFill/>
              </a:ln>
              <a:solidFill>
                <a:srgbClr val="002060"/>
              </a:solidFill>
              <a:effectLst/>
              <a:uLnTx/>
              <a:uFillTx/>
              <a:ea typeface="+mn-ea"/>
              <a:cs typeface="+mn-cs"/>
            </a:endParaRPr>
          </a:p>
        </p:txBody>
      </p:sp>
    </p:spTree>
    <p:extLst>
      <p:ext uri="{BB962C8B-B14F-4D97-AF65-F5344CB8AC3E}">
        <p14:creationId xmlns:p14="http://schemas.microsoft.com/office/powerpoint/2010/main" val="17561177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2514" y="365125"/>
            <a:ext cx="10831286" cy="1325563"/>
          </a:xfrm>
        </p:spPr>
        <p:txBody>
          <a:bodyPr>
            <a:normAutofit/>
          </a:bodyPr>
          <a:lstStyle/>
          <a:p>
            <a:r>
              <a:rPr lang="en-GB" sz="3600" dirty="0" err="1">
                <a:solidFill>
                  <a:srgbClr val="002060"/>
                </a:solidFill>
                <a:latin typeface="+mn-lt"/>
              </a:rPr>
              <a:t>Ranajit</a:t>
            </a:r>
            <a:r>
              <a:rPr lang="en-GB" sz="3600" dirty="0">
                <a:solidFill>
                  <a:srgbClr val="002060"/>
                </a:solidFill>
                <a:latin typeface="+mn-lt"/>
              </a:rPr>
              <a:t> </a:t>
            </a:r>
            <a:r>
              <a:rPr lang="en-GB" sz="3600" dirty="0" err="1">
                <a:solidFill>
                  <a:srgbClr val="002060"/>
                </a:solidFill>
                <a:latin typeface="+mn-lt"/>
              </a:rPr>
              <a:t>Guha</a:t>
            </a:r>
            <a:r>
              <a:rPr lang="en-GB" sz="3600" dirty="0">
                <a:solidFill>
                  <a:srgbClr val="002060"/>
                </a:solidFill>
                <a:latin typeface="+mn-lt"/>
              </a:rPr>
              <a:t>, </a:t>
            </a:r>
            <a:r>
              <a:rPr lang="en-GB" sz="3600" i="1" dirty="0">
                <a:solidFill>
                  <a:srgbClr val="002060"/>
                </a:solidFill>
                <a:latin typeface="+mn-lt"/>
              </a:rPr>
              <a:t>Elementary Aspects of Peasant Insurgency in Colonial India </a:t>
            </a:r>
            <a:r>
              <a:rPr lang="en-GB" sz="3600" dirty="0">
                <a:solidFill>
                  <a:srgbClr val="002060"/>
                </a:solidFill>
                <a:latin typeface="+mn-lt"/>
              </a:rPr>
              <a:t>(1983)</a:t>
            </a:r>
          </a:p>
        </p:txBody>
      </p:sp>
      <p:sp>
        <p:nvSpPr>
          <p:cNvPr id="3" name="Content Placeholder 2"/>
          <p:cNvSpPr>
            <a:spLocks noGrp="1"/>
          </p:cNvSpPr>
          <p:nvPr>
            <p:ph idx="1"/>
          </p:nvPr>
        </p:nvSpPr>
        <p:spPr>
          <a:xfrm>
            <a:off x="762178" y="1932503"/>
            <a:ext cx="7855857" cy="4925497"/>
          </a:xfrm>
        </p:spPr>
        <p:txBody>
          <a:bodyPr>
            <a:normAutofit fontScale="92500" lnSpcReduction="20000"/>
          </a:bodyPr>
          <a:lstStyle/>
          <a:p>
            <a:pPr marL="0" indent="0" algn="just">
              <a:buNone/>
            </a:pPr>
            <a:r>
              <a:rPr lang="en-GB" sz="3200" dirty="0">
                <a:solidFill>
                  <a:srgbClr val="002060"/>
                </a:solidFill>
              </a:rPr>
              <a:t>“ … It is of course true that the reports, despatches, minutes, judgments, laws, letters, etc. in which policemen, soldiers, bureaucrats, landlords, usurers and others hostile to insurgency register their sentiments, amount to a representation of their will. </a:t>
            </a:r>
            <a:r>
              <a:rPr lang="en-GB" sz="3200" b="1" dirty="0">
                <a:solidFill>
                  <a:srgbClr val="002060"/>
                </a:solidFill>
              </a:rPr>
              <a:t>But these documents do not get their content from that will alone, for the latter is predicated on another will — that of the insurgent. It should be possible therefore to read the presence of a rebel consciousness as a necessary and pervasive element within that body of evidence</a:t>
            </a:r>
            <a:r>
              <a:rPr lang="en-GB" sz="3200" dirty="0">
                <a:solidFill>
                  <a:srgbClr val="002060"/>
                </a:solidFill>
              </a:rPr>
              <a:t>.” </a:t>
            </a:r>
          </a:p>
          <a:p>
            <a:pPr marL="0" indent="0" algn="just">
              <a:buNone/>
            </a:pPr>
            <a:endParaRPr lang="en-GB" dirty="0">
              <a:solidFill>
                <a:srgbClr val="FFFF00"/>
              </a:solidFill>
              <a:latin typeface="Centaur" panose="02030504050205020304" pitchFamily="18" charset="0"/>
            </a:endParaRPr>
          </a:p>
        </p:txBody>
      </p:sp>
      <p:pic>
        <p:nvPicPr>
          <p:cNvPr id="6" name="Picture 5"/>
          <p:cNvPicPr>
            <a:picLocks noChangeAspect="1"/>
          </p:cNvPicPr>
          <p:nvPr/>
        </p:nvPicPr>
        <p:blipFill>
          <a:blip r:embed="rId3"/>
          <a:stretch>
            <a:fillRect/>
          </a:stretch>
        </p:blipFill>
        <p:spPr>
          <a:xfrm>
            <a:off x="8857698" y="1584159"/>
            <a:ext cx="3334302" cy="4795837"/>
          </a:xfrm>
          <a:prstGeom prst="rect">
            <a:avLst/>
          </a:prstGeom>
        </p:spPr>
      </p:pic>
    </p:spTree>
    <p:extLst>
      <p:ext uri="{BB962C8B-B14F-4D97-AF65-F5344CB8AC3E}">
        <p14:creationId xmlns:p14="http://schemas.microsoft.com/office/powerpoint/2010/main" val="302761090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A690907-EF2C-44F5-87A7-361142E885E0}"/>
              </a:ext>
            </a:extLst>
          </p:cNvPr>
          <p:cNvPicPr>
            <a:picLocks noChangeAspect="1"/>
          </p:cNvPicPr>
          <p:nvPr/>
        </p:nvPicPr>
        <p:blipFill>
          <a:blip r:embed="rId3"/>
          <a:stretch>
            <a:fillRect/>
          </a:stretch>
        </p:blipFill>
        <p:spPr>
          <a:xfrm>
            <a:off x="1358172" y="1274919"/>
            <a:ext cx="3143250" cy="4722656"/>
          </a:xfrm>
          <a:prstGeom prst="rect">
            <a:avLst/>
          </a:prstGeom>
        </p:spPr>
      </p:pic>
      <p:pic>
        <p:nvPicPr>
          <p:cNvPr id="2" name="Picture 1">
            <a:extLst>
              <a:ext uri="{FF2B5EF4-FFF2-40B4-BE49-F238E27FC236}">
                <a16:creationId xmlns:a16="http://schemas.microsoft.com/office/drawing/2014/main" id="{8ABDA16C-3E0A-4A4D-9146-3E29C7A5938A}"/>
              </a:ext>
            </a:extLst>
          </p:cNvPr>
          <p:cNvPicPr>
            <a:picLocks noChangeAspect="1"/>
          </p:cNvPicPr>
          <p:nvPr/>
        </p:nvPicPr>
        <p:blipFill>
          <a:blip r:embed="rId4"/>
          <a:stretch>
            <a:fillRect/>
          </a:stretch>
        </p:blipFill>
        <p:spPr>
          <a:xfrm>
            <a:off x="6400800" y="1274919"/>
            <a:ext cx="4433028" cy="3922227"/>
          </a:xfrm>
          <a:prstGeom prst="rect">
            <a:avLst/>
          </a:prstGeom>
        </p:spPr>
      </p:pic>
      <p:sp>
        <p:nvSpPr>
          <p:cNvPr id="4" name="TextBox 3">
            <a:extLst>
              <a:ext uri="{FF2B5EF4-FFF2-40B4-BE49-F238E27FC236}">
                <a16:creationId xmlns:a16="http://schemas.microsoft.com/office/drawing/2014/main" id="{7892D559-741C-4F94-AE0F-225040416DB9}"/>
              </a:ext>
            </a:extLst>
          </p:cNvPr>
          <p:cNvSpPr txBox="1"/>
          <p:nvPr/>
        </p:nvSpPr>
        <p:spPr>
          <a:xfrm>
            <a:off x="5369737" y="5274300"/>
            <a:ext cx="6073243" cy="1446550"/>
          </a:xfrm>
          <a:prstGeom prst="rect">
            <a:avLst/>
          </a:prstGeom>
          <a:noFill/>
        </p:spPr>
        <p:txBody>
          <a:bodyPr wrap="square">
            <a:spAutoFit/>
          </a:bodyPr>
          <a:lstStyle/>
          <a:p>
            <a:pPr algn="ctr"/>
            <a:r>
              <a:rPr lang="en-GB" sz="4400" dirty="0">
                <a:solidFill>
                  <a:srgbClr val="002060"/>
                </a:solidFill>
              </a:rPr>
              <a:t>What might it mean to ‘provincialize’ Europe?</a:t>
            </a:r>
          </a:p>
        </p:txBody>
      </p:sp>
      <p:sp>
        <p:nvSpPr>
          <p:cNvPr id="5" name="Title 1">
            <a:extLst>
              <a:ext uri="{FF2B5EF4-FFF2-40B4-BE49-F238E27FC236}">
                <a16:creationId xmlns:a16="http://schemas.microsoft.com/office/drawing/2014/main" id="{4FA08B15-5702-448A-9409-7162AB378B33}"/>
              </a:ext>
            </a:extLst>
          </p:cNvPr>
          <p:cNvSpPr txBox="1">
            <a:spLocks/>
          </p:cNvSpPr>
          <p:nvPr/>
        </p:nvSpPr>
        <p:spPr>
          <a:xfrm>
            <a:off x="522514" y="365125"/>
            <a:ext cx="10831286" cy="1325563"/>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800" b="1" i="1" dirty="0">
                <a:solidFill>
                  <a:srgbClr val="002060"/>
                </a:solidFill>
                <a:latin typeface="+mn-lt"/>
              </a:rPr>
              <a:t>Provincializing Europe</a:t>
            </a:r>
          </a:p>
        </p:txBody>
      </p:sp>
    </p:spTree>
    <p:extLst>
      <p:ext uri="{BB962C8B-B14F-4D97-AF65-F5344CB8AC3E}">
        <p14:creationId xmlns:p14="http://schemas.microsoft.com/office/powerpoint/2010/main" val="25862602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A690907-EF2C-44F5-87A7-361142E885E0}"/>
              </a:ext>
            </a:extLst>
          </p:cNvPr>
          <p:cNvPicPr>
            <a:picLocks noChangeAspect="1"/>
          </p:cNvPicPr>
          <p:nvPr/>
        </p:nvPicPr>
        <p:blipFill>
          <a:blip r:embed="rId3"/>
          <a:stretch>
            <a:fillRect/>
          </a:stretch>
        </p:blipFill>
        <p:spPr>
          <a:xfrm>
            <a:off x="190500" y="1427575"/>
            <a:ext cx="3347335" cy="5029289"/>
          </a:xfrm>
          <a:prstGeom prst="rect">
            <a:avLst/>
          </a:prstGeom>
        </p:spPr>
      </p:pic>
      <p:sp>
        <p:nvSpPr>
          <p:cNvPr id="5" name="TextBox 4">
            <a:extLst>
              <a:ext uri="{FF2B5EF4-FFF2-40B4-BE49-F238E27FC236}">
                <a16:creationId xmlns:a16="http://schemas.microsoft.com/office/drawing/2014/main" id="{DCE4E0D7-2ADE-4569-9B3F-901F122A5341}"/>
              </a:ext>
            </a:extLst>
          </p:cNvPr>
          <p:cNvSpPr txBox="1"/>
          <p:nvPr/>
        </p:nvSpPr>
        <p:spPr>
          <a:xfrm>
            <a:off x="3869849" y="1440106"/>
            <a:ext cx="8131651" cy="5016758"/>
          </a:xfrm>
          <a:prstGeom prst="rect">
            <a:avLst/>
          </a:prstGeom>
          <a:noFill/>
        </p:spPr>
        <p:txBody>
          <a:bodyPr wrap="square">
            <a:spAutoFit/>
          </a:bodyPr>
          <a:lstStyle/>
          <a:p>
            <a:pPr algn="just"/>
            <a:r>
              <a:rPr lang="en-GB" sz="3200" dirty="0">
                <a:solidFill>
                  <a:srgbClr val="002060"/>
                </a:solidFill>
              </a:rPr>
              <a:t>“My  argument  for  provincializing  Europe  follows  directly  from  my  involvement  in  this  project </a:t>
            </a:r>
            <a:r>
              <a:rPr lang="en-GB" sz="3200" i="1" dirty="0">
                <a:solidFill>
                  <a:srgbClr val="002060"/>
                </a:solidFill>
              </a:rPr>
              <a:t>[Subaltern Studies].</a:t>
            </a:r>
            <a:r>
              <a:rPr lang="en-GB" sz="3200" dirty="0">
                <a:solidFill>
                  <a:srgbClr val="002060"/>
                </a:solidFill>
              </a:rPr>
              <a:t>  A  history  of political  modernity  in  India  </a:t>
            </a:r>
            <a:r>
              <a:rPr lang="en-GB" sz="3200" b="1" dirty="0">
                <a:solidFill>
                  <a:srgbClr val="002060"/>
                </a:solidFill>
              </a:rPr>
              <a:t>could  not  be  written  as  a  simple  application of  the  analytics  of  capital  and  nationalism  available  to  Western  Marxism</a:t>
            </a:r>
            <a:r>
              <a:rPr lang="en-GB" sz="3200" dirty="0">
                <a:solidFill>
                  <a:srgbClr val="002060"/>
                </a:solidFill>
              </a:rPr>
              <a:t> …  in  Guha’s  terms,  there  was  no  class  in  South  Asia  comparable  to  the European  bourgeoisie  of  Marxist  metanarrative.”</a:t>
            </a:r>
          </a:p>
        </p:txBody>
      </p:sp>
      <p:sp>
        <p:nvSpPr>
          <p:cNvPr id="6" name="Title 1">
            <a:extLst>
              <a:ext uri="{FF2B5EF4-FFF2-40B4-BE49-F238E27FC236}">
                <a16:creationId xmlns:a16="http://schemas.microsoft.com/office/drawing/2014/main" id="{ECEE19D2-2FED-4492-BF3D-D5D034272DE6}"/>
              </a:ext>
            </a:extLst>
          </p:cNvPr>
          <p:cNvSpPr txBox="1">
            <a:spLocks/>
          </p:cNvSpPr>
          <p:nvPr/>
        </p:nvSpPr>
        <p:spPr>
          <a:xfrm>
            <a:off x="522514" y="365125"/>
            <a:ext cx="10831286" cy="1325563"/>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800" b="1" i="1" dirty="0">
                <a:solidFill>
                  <a:srgbClr val="002060"/>
                </a:solidFill>
                <a:latin typeface="+mn-lt"/>
              </a:rPr>
              <a:t>Provincializing Europe</a:t>
            </a:r>
          </a:p>
        </p:txBody>
      </p:sp>
    </p:spTree>
    <p:extLst>
      <p:ext uri="{BB962C8B-B14F-4D97-AF65-F5344CB8AC3E}">
        <p14:creationId xmlns:p14="http://schemas.microsoft.com/office/powerpoint/2010/main" val="237319898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A690907-EF2C-44F5-87A7-361142E885E0}"/>
              </a:ext>
            </a:extLst>
          </p:cNvPr>
          <p:cNvPicPr>
            <a:picLocks noChangeAspect="1"/>
          </p:cNvPicPr>
          <p:nvPr/>
        </p:nvPicPr>
        <p:blipFill>
          <a:blip r:embed="rId3"/>
          <a:stretch>
            <a:fillRect/>
          </a:stretch>
        </p:blipFill>
        <p:spPr>
          <a:xfrm>
            <a:off x="176915" y="1440106"/>
            <a:ext cx="3347335" cy="5029289"/>
          </a:xfrm>
          <a:prstGeom prst="rect">
            <a:avLst/>
          </a:prstGeom>
        </p:spPr>
      </p:pic>
      <p:sp>
        <p:nvSpPr>
          <p:cNvPr id="5" name="TextBox 4">
            <a:extLst>
              <a:ext uri="{FF2B5EF4-FFF2-40B4-BE49-F238E27FC236}">
                <a16:creationId xmlns:a16="http://schemas.microsoft.com/office/drawing/2014/main" id="{DCE4E0D7-2ADE-4569-9B3F-901F122A5341}"/>
              </a:ext>
            </a:extLst>
          </p:cNvPr>
          <p:cNvSpPr txBox="1"/>
          <p:nvPr/>
        </p:nvSpPr>
        <p:spPr>
          <a:xfrm>
            <a:off x="3714750" y="1440106"/>
            <a:ext cx="8286750" cy="4524315"/>
          </a:xfrm>
          <a:prstGeom prst="rect">
            <a:avLst/>
          </a:prstGeom>
          <a:noFill/>
        </p:spPr>
        <p:txBody>
          <a:bodyPr wrap="square">
            <a:spAutoFit/>
          </a:bodyPr>
          <a:lstStyle/>
          <a:p>
            <a:pPr algn="just"/>
            <a:r>
              <a:rPr lang="en-GB" sz="3200" dirty="0">
                <a:solidFill>
                  <a:srgbClr val="002060"/>
                </a:solidFill>
              </a:rPr>
              <a:t>“… </a:t>
            </a:r>
            <a:r>
              <a:rPr lang="en-GB" sz="3200" b="1" dirty="0">
                <a:solidFill>
                  <a:srgbClr val="002060"/>
                </a:solidFill>
              </a:rPr>
              <a:t>Provincializing  Europe  is  not  a  project  of rejecting  or  discarding  European  thought </a:t>
            </a:r>
            <a:r>
              <a:rPr lang="en-GB" sz="3200" dirty="0">
                <a:solidFill>
                  <a:srgbClr val="002060"/>
                </a:solidFill>
              </a:rPr>
              <a:t>… European thought is  at once both indispensable and  inadequate in helping us  to  think  through  the  experiences  of  … non-Western nations,  and  provincializing  Europe  becomes  the  task  of  exploring  how this  thought—which is now everybody’s heritage and which affect us all— </a:t>
            </a:r>
            <a:r>
              <a:rPr lang="en-GB" sz="3200" b="1" dirty="0">
                <a:solidFill>
                  <a:srgbClr val="002060"/>
                </a:solidFill>
              </a:rPr>
              <a:t>may  be  renewed  from  and  for  the  margins</a:t>
            </a:r>
            <a:r>
              <a:rPr lang="en-GB" sz="3200" dirty="0">
                <a:solidFill>
                  <a:srgbClr val="002060"/>
                </a:solidFill>
              </a:rPr>
              <a:t>”</a:t>
            </a:r>
          </a:p>
        </p:txBody>
      </p:sp>
      <p:sp>
        <p:nvSpPr>
          <p:cNvPr id="6" name="Title 1">
            <a:extLst>
              <a:ext uri="{FF2B5EF4-FFF2-40B4-BE49-F238E27FC236}">
                <a16:creationId xmlns:a16="http://schemas.microsoft.com/office/drawing/2014/main" id="{ECEE19D2-2FED-4492-BF3D-D5D034272DE6}"/>
              </a:ext>
            </a:extLst>
          </p:cNvPr>
          <p:cNvSpPr txBox="1">
            <a:spLocks/>
          </p:cNvSpPr>
          <p:nvPr/>
        </p:nvSpPr>
        <p:spPr>
          <a:xfrm>
            <a:off x="522514" y="365125"/>
            <a:ext cx="10831286" cy="1325563"/>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800" b="1" i="1" dirty="0">
                <a:solidFill>
                  <a:srgbClr val="002060"/>
                </a:solidFill>
                <a:latin typeface="+mn-lt"/>
              </a:rPr>
              <a:t>Provincializing Europe</a:t>
            </a:r>
          </a:p>
        </p:txBody>
      </p:sp>
    </p:spTree>
    <p:extLst>
      <p:ext uri="{BB962C8B-B14F-4D97-AF65-F5344CB8AC3E}">
        <p14:creationId xmlns:p14="http://schemas.microsoft.com/office/powerpoint/2010/main" val="181370934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34224"/>
            <a:ext cx="12192000" cy="7590449"/>
          </a:xfrm>
          <a:prstGeom prst="rect">
            <a:avLst/>
          </a:prstGeom>
          <a:noFill/>
        </p:spPr>
        <p:txBody>
          <a:bodyPr wrap="square" lIns="540000" tIns="360000" rIns="540000" bIns="360000" rtlCol="0">
            <a:spAutoFit/>
          </a:bodyPr>
          <a:lstStyle/>
          <a:p>
            <a:pPr algn="ctr"/>
            <a:r>
              <a:rPr lang="en-GB" sz="2800" b="1" dirty="0">
                <a:solidFill>
                  <a:srgbClr val="002060"/>
                </a:solidFill>
                <a:latin typeface="Calibri"/>
              </a:rPr>
              <a:t>Challenges of Subaltern History: </a:t>
            </a:r>
          </a:p>
          <a:p>
            <a:pPr algn="ctr"/>
            <a:r>
              <a:rPr lang="en-GB" sz="2800" b="1" dirty="0" err="1">
                <a:solidFill>
                  <a:srgbClr val="002060"/>
                </a:solidFill>
                <a:latin typeface="Calibri"/>
              </a:rPr>
              <a:t>Gayatri</a:t>
            </a:r>
            <a:r>
              <a:rPr lang="en-GB" sz="2800" b="1" dirty="0">
                <a:solidFill>
                  <a:srgbClr val="002060"/>
                </a:solidFill>
                <a:latin typeface="Calibri"/>
              </a:rPr>
              <a:t> </a:t>
            </a:r>
            <a:r>
              <a:rPr lang="en-GB" sz="2800" b="1" dirty="0" err="1">
                <a:solidFill>
                  <a:srgbClr val="002060"/>
                </a:solidFill>
                <a:latin typeface="Calibri"/>
              </a:rPr>
              <a:t>Chakravorty</a:t>
            </a:r>
            <a:r>
              <a:rPr lang="en-GB" sz="2800" b="1" dirty="0">
                <a:solidFill>
                  <a:srgbClr val="002060"/>
                </a:solidFill>
                <a:latin typeface="Calibri"/>
              </a:rPr>
              <a:t> </a:t>
            </a:r>
            <a:r>
              <a:rPr lang="en-GB" sz="2800" b="1" dirty="0" err="1">
                <a:solidFill>
                  <a:srgbClr val="002060"/>
                </a:solidFill>
                <a:latin typeface="Calibri"/>
              </a:rPr>
              <a:t>Spivak</a:t>
            </a:r>
            <a:r>
              <a:rPr lang="en-GB" sz="2800" b="1" dirty="0">
                <a:solidFill>
                  <a:srgbClr val="002060"/>
                </a:solidFill>
                <a:latin typeface="Calibri"/>
              </a:rPr>
              <a:t> (b. 1942), ‘Can the Subaltern Speak?’ (1988)</a:t>
            </a:r>
          </a:p>
          <a:p>
            <a:pPr algn="ctr"/>
            <a:endParaRPr lang="en-GB" sz="1000" b="1" i="1" dirty="0">
              <a:solidFill>
                <a:prstClr val="white"/>
              </a:solidFill>
              <a:effectLst>
                <a:outerShdw blurRad="38100" dist="38100" dir="2700000" algn="tl">
                  <a:srgbClr val="000000">
                    <a:alpha val="43137"/>
                  </a:srgbClr>
                </a:outerShdw>
              </a:effectLst>
              <a:latin typeface="Calibri"/>
            </a:endParaRPr>
          </a:p>
          <a:p>
            <a:pPr marL="342900" indent="-342900" algn="just">
              <a:buFont typeface="Arial" panose="020B0604020202020204" pitchFamily="34" charset="0"/>
              <a:buChar char="•"/>
            </a:pPr>
            <a:r>
              <a:rPr lang="en-GB" sz="2400" dirty="0">
                <a:solidFill>
                  <a:srgbClr val="002060"/>
                </a:solidFill>
                <a:latin typeface="Calibri"/>
              </a:rPr>
              <a:t>Spivak draws attention to another layer of ‘subalternity’ in colonial and postcolonial society: the oppression of women – especially peasant women</a:t>
            </a:r>
          </a:p>
          <a:p>
            <a:pPr marL="342900" indent="-342900" algn="just">
              <a:buFont typeface="Arial" panose="020B0604020202020204" pitchFamily="34" charset="0"/>
              <a:buChar char="•"/>
            </a:pPr>
            <a:endParaRPr lang="en-GB" sz="2400" dirty="0">
              <a:solidFill>
                <a:srgbClr val="002060"/>
              </a:solidFill>
              <a:latin typeface="Calibri"/>
            </a:endParaRPr>
          </a:p>
          <a:p>
            <a:pPr marL="342900" indent="-342900" algn="just">
              <a:buFont typeface="Arial" panose="020B0604020202020204" pitchFamily="34" charset="0"/>
              <a:buChar char="•"/>
            </a:pPr>
            <a:r>
              <a:rPr lang="en-GB" sz="2400" dirty="0">
                <a:solidFill>
                  <a:srgbClr val="002060"/>
                </a:solidFill>
                <a:latin typeface="Calibri"/>
              </a:rPr>
              <a:t>Spivak’s analysis centres on two historical occurrences/phenomena: practice of </a:t>
            </a:r>
            <a:r>
              <a:rPr lang="en-GB" sz="2400" i="1" dirty="0">
                <a:solidFill>
                  <a:srgbClr val="002060"/>
                </a:solidFill>
                <a:latin typeface="Calibri"/>
              </a:rPr>
              <a:t>suttee </a:t>
            </a:r>
            <a:r>
              <a:rPr lang="en-GB" sz="2400" dirty="0">
                <a:solidFill>
                  <a:srgbClr val="002060"/>
                </a:solidFill>
                <a:latin typeface="Calibri"/>
              </a:rPr>
              <a:t>(Hindu custom of widow cremation) and the suicide of one </a:t>
            </a:r>
            <a:r>
              <a:rPr lang="en-GB" sz="2400" dirty="0" err="1">
                <a:solidFill>
                  <a:srgbClr val="002060"/>
                </a:solidFill>
                <a:latin typeface="Calibri"/>
              </a:rPr>
              <a:t>Bhubaneswari</a:t>
            </a:r>
            <a:r>
              <a:rPr lang="en-GB" sz="2400" dirty="0">
                <a:solidFill>
                  <a:srgbClr val="002060"/>
                </a:solidFill>
                <a:latin typeface="Calibri"/>
              </a:rPr>
              <a:t> </a:t>
            </a:r>
            <a:r>
              <a:rPr lang="en-GB" sz="2400" dirty="0" err="1">
                <a:solidFill>
                  <a:srgbClr val="002060"/>
                </a:solidFill>
                <a:latin typeface="Calibri"/>
              </a:rPr>
              <a:t>Bhaduri</a:t>
            </a:r>
            <a:r>
              <a:rPr lang="en-GB" sz="2400" dirty="0">
                <a:solidFill>
                  <a:srgbClr val="002060"/>
                </a:solidFill>
                <a:latin typeface="Calibri"/>
              </a:rPr>
              <a:t> o 1922</a:t>
            </a:r>
          </a:p>
          <a:p>
            <a:pPr marL="342900" indent="-342900" algn="just">
              <a:buFont typeface="Arial" panose="020B0604020202020204" pitchFamily="34" charset="0"/>
              <a:buChar char="•"/>
            </a:pPr>
            <a:endParaRPr lang="en-GB" sz="2400" i="1" dirty="0">
              <a:solidFill>
                <a:srgbClr val="002060"/>
              </a:solidFill>
              <a:effectLst>
                <a:outerShdw blurRad="38100" dist="38100" dir="2700000" algn="tl">
                  <a:srgbClr val="000000">
                    <a:alpha val="43137"/>
                  </a:srgbClr>
                </a:outerShdw>
              </a:effectLst>
              <a:latin typeface="Calibri"/>
            </a:endParaRPr>
          </a:p>
          <a:p>
            <a:pPr marL="342900" indent="-342900" algn="just">
              <a:buFont typeface="Arial" panose="020B0604020202020204" pitchFamily="34" charset="0"/>
              <a:buChar char="•"/>
            </a:pPr>
            <a:r>
              <a:rPr lang="en-GB" sz="2400" dirty="0">
                <a:solidFill>
                  <a:srgbClr val="002060"/>
                </a:solidFill>
                <a:latin typeface="Calibri"/>
              </a:rPr>
              <a:t>She doubts whether these acts can – or ought to – be made legible and explicable, suggesting that doing so performs another retrospective act of violence against the women </a:t>
            </a:r>
          </a:p>
          <a:p>
            <a:pPr marL="342900" indent="-342900" algn="just">
              <a:buFont typeface="Arial" panose="020B0604020202020204" pitchFamily="34" charset="0"/>
              <a:buChar char="•"/>
            </a:pPr>
            <a:endParaRPr lang="en-GB" sz="2400" dirty="0">
              <a:solidFill>
                <a:srgbClr val="002060"/>
              </a:solidFill>
              <a:latin typeface="Calibri"/>
            </a:endParaRPr>
          </a:p>
          <a:p>
            <a:pPr marL="342900" indent="-342900" algn="just">
              <a:buFont typeface="Arial" panose="020B0604020202020204" pitchFamily="34" charset="0"/>
              <a:buChar char="•"/>
            </a:pPr>
            <a:r>
              <a:rPr lang="en-GB" sz="2400" dirty="0">
                <a:solidFill>
                  <a:srgbClr val="002060"/>
                </a:solidFill>
                <a:latin typeface="Calibri"/>
              </a:rPr>
              <a:t>She thus question whether </a:t>
            </a:r>
            <a:r>
              <a:rPr lang="en-GB" sz="2400" dirty="0" err="1">
                <a:solidFill>
                  <a:srgbClr val="002060"/>
                </a:solidFill>
                <a:latin typeface="Calibri"/>
              </a:rPr>
              <a:t>Bhubaneswari</a:t>
            </a:r>
            <a:r>
              <a:rPr lang="en-GB" sz="2400" dirty="0">
                <a:solidFill>
                  <a:srgbClr val="002060"/>
                </a:solidFill>
                <a:latin typeface="Calibri"/>
              </a:rPr>
              <a:t> </a:t>
            </a:r>
            <a:r>
              <a:rPr lang="en-GB" sz="2400" dirty="0" err="1">
                <a:solidFill>
                  <a:srgbClr val="002060"/>
                </a:solidFill>
                <a:latin typeface="Calibri"/>
              </a:rPr>
              <a:t>Bhadurican</a:t>
            </a:r>
            <a:r>
              <a:rPr lang="en-GB" sz="2400" dirty="0">
                <a:solidFill>
                  <a:srgbClr val="002060"/>
                </a:solidFill>
                <a:latin typeface="Calibri"/>
              </a:rPr>
              <a:t> – or ought to – be </a:t>
            </a:r>
            <a:r>
              <a:rPr lang="en-GB" sz="2400" i="1" dirty="0">
                <a:solidFill>
                  <a:srgbClr val="002060"/>
                </a:solidFill>
                <a:latin typeface="Calibri"/>
              </a:rPr>
              <a:t>spoken for </a:t>
            </a:r>
            <a:endParaRPr lang="en-GB" sz="2400" dirty="0">
              <a:solidFill>
                <a:srgbClr val="002060"/>
              </a:solidFill>
              <a:latin typeface="Calibri"/>
            </a:endParaRPr>
          </a:p>
          <a:p>
            <a:pPr algn="ctr"/>
            <a:endParaRPr lang="en-GB" sz="2400" b="1" dirty="0">
              <a:solidFill>
                <a:prstClr val="white"/>
              </a:solidFill>
              <a:effectLst>
                <a:outerShdw blurRad="38100" dist="38100" dir="2700000" algn="tl">
                  <a:srgbClr val="000000">
                    <a:alpha val="43137"/>
                  </a:srgbClr>
                </a:outerShdw>
              </a:effectLst>
              <a:latin typeface="Calibri"/>
            </a:endParaRPr>
          </a:p>
          <a:p>
            <a:pPr marL="342900" indent="-342900" algn="ctr">
              <a:buFont typeface="Arial" panose="020B0604020202020204" pitchFamily="34" charset="0"/>
              <a:buChar char="•"/>
            </a:pPr>
            <a:endParaRPr lang="en-GB" sz="2400" dirty="0">
              <a:solidFill>
                <a:prstClr val="white"/>
              </a:solidFill>
              <a:effectLst>
                <a:outerShdw blurRad="38100" dist="38100" dir="2700000" algn="tl">
                  <a:srgbClr val="000000">
                    <a:alpha val="43137"/>
                  </a:srgbClr>
                </a:outerShdw>
              </a:effectLst>
              <a:latin typeface="Calibri"/>
            </a:endParaRPr>
          </a:p>
          <a:p>
            <a:pPr marL="342900" indent="-342900" algn="ctr">
              <a:buFont typeface="Arial" panose="020B0604020202020204" pitchFamily="34" charset="0"/>
              <a:buChar char="•"/>
            </a:pPr>
            <a:endParaRPr lang="en-GB" sz="2200" i="1" dirty="0">
              <a:solidFill>
                <a:prstClr val="white"/>
              </a:solidFill>
              <a:effectLst>
                <a:outerShdw blurRad="38100" dist="38100" dir="2700000" algn="tl">
                  <a:srgbClr val="000000">
                    <a:alpha val="43137"/>
                  </a:srgbClr>
                </a:outerShdw>
              </a:effectLst>
              <a:latin typeface="Calibri"/>
            </a:endParaRPr>
          </a:p>
          <a:p>
            <a:pPr algn="ctr"/>
            <a:endParaRPr lang="en-GB" sz="2200" i="1" dirty="0">
              <a:solidFill>
                <a:prstClr val="white"/>
              </a:solidFill>
              <a:effectLst>
                <a:outerShdw blurRad="38100" dist="38100" dir="2700000" algn="tl">
                  <a:srgbClr val="000000">
                    <a:alpha val="43137"/>
                  </a:srgbClr>
                </a:outerShdw>
              </a:effectLst>
              <a:latin typeface="Calibri"/>
            </a:endParaRPr>
          </a:p>
        </p:txBody>
      </p:sp>
    </p:spTree>
    <p:extLst>
      <p:ext uri="{BB962C8B-B14F-4D97-AF65-F5344CB8AC3E}">
        <p14:creationId xmlns:p14="http://schemas.microsoft.com/office/powerpoint/2010/main" val="357358919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503009" y="-34224"/>
            <a:ext cx="9144000" cy="6836396"/>
          </a:xfrm>
          <a:prstGeom prst="rect">
            <a:avLst/>
          </a:prstGeom>
          <a:noFill/>
        </p:spPr>
        <p:txBody>
          <a:bodyPr wrap="square" lIns="540000" tIns="360000" rIns="540000" bIns="360000" rtlCol="0">
            <a:spAutoFit/>
          </a:bodyPr>
          <a:lstStyle/>
          <a:p>
            <a:pPr algn="ctr"/>
            <a:r>
              <a:rPr lang="en-GB" sz="4000" b="1" dirty="0">
                <a:solidFill>
                  <a:srgbClr val="002060"/>
                </a:solidFill>
                <a:effectLst>
                  <a:outerShdw blurRad="38100" dist="38100" dir="2700000" algn="tl">
                    <a:srgbClr val="000000">
                      <a:alpha val="43137"/>
                    </a:srgbClr>
                  </a:outerShdw>
                </a:effectLst>
                <a:latin typeface="Calibri"/>
              </a:rPr>
              <a:t>QUESTIONS TO THINK ABOUT</a:t>
            </a:r>
          </a:p>
          <a:p>
            <a:pPr algn="ctr"/>
            <a:endParaRPr lang="en-GB" sz="2000" i="1" dirty="0">
              <a:solidFill>
                <a:srgbClr val="002060"/>
              </a:solidFill>
              <a:effectLst>
                <a:outerShdw blurRad="38100" dist="38100" dir="2700000" algn="tl">
                  <a:srgbClr val="000000">
                    <a:alpha val="43137"/>
                  </a:srgbClr>
                </a:outerShdw>
              </a:effectLst>
              <a:latin typeface="Calibri"/>
            </a:endParaRPr>
          </a:p>
          <a:p>
            <a:pPr marL="571500" indent="-571500" algn="ctr">
              <a:buFont typeface="Arial" panose="020B0604020202020204" pitchFamily="34" charset="0"/>
              <a:buChar char="•"/>
            </a:pPr>
            <a:r>
              <a:rPr lang="en-GB" sz="4000" i="1" dirty="0">
                <a:solidFill>
                  <a:srgbClr val="002060"/>
                </a:solidFill>
                <a:effectLst>
                  <a:outerShdw blurRad="38100" dist="38100" dir="2700000" algn="tl">
                    <a:srgbClr val="000000">
                      <a:alpha val="43137"/>
                    </a:srgbClr>
                  </a:outerShdw>
                </a:effectLst>
                <a:latin typeface="Calibri"/>
              </a:rPr>
              <a:t>What challenges are posed by acknowledging that history and the humanities were complicit in – more, were </a:t>
            </a:r>
            <a:r>
              <a:rPr lang="en-GB" sz="4000" i="1" dirty="0">
                <a:solidFill>
                  <a:srgbClr val="FF0000"/>
                </a:solidFill>
                <a:effectLst>
                  <a:outerShdw blurRad="38100" dist="38100" dir="2700000" algn="tl">
                    <a:srgbClr val="000000">
                      <a:alpha val="43137"/>
                    </a:srgbClr>
                  </a:outerShdw>
                </a:effectLst>
                <a:latin typeface="Calibri"/>
              </a:rPr>
              <a:t>constitutive of </a:t>
            </a:r>
            <a:r>
              <a:rPr lang="en-GB" sz="4000" i="1" dirty="0">
                <a:solidFill>
                  <a:srgbClr val="002060"/>
                </a:solidFill>
                <a:effectLst>
                  <a:outerShdw blurRad="38100" dist="38100" dir="2700000" algn="tl">
                    <a:srgbClr val="000000">
                      <a:alpha val="43137"/>
                    </a:srgbClr>
                  </a:outerShdw>
                </a:effectLst>
                <a:latin typeface="Calibri"/>
              </a:rPr>
              <a:t>– imperialism? How does this effect how we understand and practice these disciplines today?</a:t>
            </a:r>
          </a:p>
          <a:p>
            <a:pPr marL="571500" indent="-571500" algn="ctr">
              <a:buFont typeface="Arial" panose="020B0604020202020204" pitchFamily="34" charset="0"/>
              <a:buChar char="•"/>
            </a:pPr>
            <a:endParaRPr lang="en-GB" sz="4000" i="1" dirty="0">
              <a:solidFill>
                <a:prstClr val="white"/>
              </a:solidFill>
              <a:effectLst>
                <a:outerShdw blurRad="38100" dist="38100" dir="2700000" algn="tl">
                  <a:srgbClr val="000000">
                    <a:alpha val="43137"/>
                  </a:srgbClr>
                </a:outerShdw>
              </a:effectLst>
              <a:latin typeface="Calibri"/>
            </a:endParaRPr>
          </a:p>
          <a:p>
            <a:pPr algn="ctr"/>
            <a:endParaRPr lang="en-GB" sz="1700" i="1" dirty="0">
              <a:solidFill>
                <a:prstClr val="white"/>
              </a:solidFill>
              <a:effectLst>
                <a:outerShdw blurRad="38100" dist="38100" dir="2700000" algn="tl">
                  <a:srgbClr val="000000">
                    <a:alpha val="43137"/>
                  </a:srgbClr>
                </a:outerShdw>
              </a:effectLst>
              <a:latin typeface="Calibri"/>
            </a:endParaRPr>
          </a:p>
        </p:txBody>
      </p:sp>
    </p:spTree>
    <p:extLst>
      <p:ext uri="{BB962C8B-B14F-4D97-AF65-F5344CB8AC3E}">
        <p14:creationId xmlns:p14="http://schemas.microsoft.com/office/powerpoint/2010/main" val="161630255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503009" y="-34224"/>
            <a:ext cx="9144000" cy="6836396"/>
          </a:xfrm>
          <a:prstGeom prst="rect">
            <a:avLst/>
          </a:prstGeom>
          <a:noFill/>
        </p:spPr>
        <p:txBody>
          <a:bodyPr wrap="square" lIns="540000" tIns="360000" rIns="540000" bIns="360000" rtlCol="0">
            <a:spAutoFit/>
          </a:bodyPr>
          <a:lstStyle/>
          <a:p>
            <a:pPr algn="ctr"/>
            <a:r>
              <a:rPr lang="en-GB" sz="4000" b="1" dirty="0">
                <a:solidFill>
                  <a:srgbClr val="002060"/>
                </a:solidFill>
                <a:effectLst>
                  <a:outerShdw blurRad="38100" dist="38100" dir="2700000" algn="tl">
                    <a:srgbClr val="000000">
                      <a:alpha val="43137"/>
                    </a:srgbClr>
                  </a:outerShdw>
                </a:effectLst>
                <a:latin typeface="Calibri"/>
              </a:rPr>
              <a:t>QUESTIONS TO THINK ABOUT</a:t>
            </a:r>
          </a:p>
          <a:p>
            <a:pPr algn="ctr"/>
            <a:endParaRPr lang="en-GB" sz="2000" i="1" dirty="0">
              <a:solidFill>
                <a:prstClr val="white"/>
              </a:solidFill>
              <a:effectLst>
                <a:outerShdw blurRad="38100" dist="38100" dir="2700000" algn="tl">
                  <a:srgbClr val="000000">
                    <a:alpha val="43137"/>
                  </a:srgbClr>
                </a:outerShdw>
              </a:effectLst>
              <a:latin typeface="Calibri"/>
            </a:endParaRPr>
          </a:p>
          <a:p>
            <a:pPr marL="571500" indent="-571500" algn="ctr">
              <a:buFont typeface="Arial" panose="020B0604020202020204" pitchFamily="34" charset="0"/>
              <a:buChar char="•"/>
            </a:pPr>
            <a:r>
              <a:rPr lang="en-GB" sz="4000" i="1" dirty="0">
                <a:solidFill>
                  <a:srgbClr val="002060"/>
                </a:solidFill>
                <a:effectLst>
                  <a:outerShdw blurRad="38100" dist="38100" dir="2700000" algn="tl">
                    <a:srgbClr val="000000">
                      <a:alpha val="43137"/>
                    </a:srgbClr>
                  </a:outerShdw>
                </a:effectLst>
                <a:latin typeface="Calibri"/>
              </a:rPr>
              <a:t>Who has the right to </a:t>
            </a:r>
            <a:r>
              <a:rPr lang="en-GB" sz="4000" i="1" dirty="0">
                <a:solidFill>
                  <a:srgbClr val="FF0000"/>
                </a:solidFill>
                <a:effectLst>
                  <a:outerShdw blurRad="38100" dist="38100" dir="2700000" algn="tl">
                    <a:srgbClr val="000000">
                      <a:alpha val="43137"/>
                    </a:srgbClr>
                  </a:outerShdw>
                </a:effectLst>
                <a:latin typeface="Calibri"/>
              </a:rPr>
              <a:t>‘speak’ </a:t>
            </a:r>
            <a:r>
              <a:rPr lang="en-GB" sz="4000" i="1" dirty="0">
                <a:solidFill>
                  <a:srgbClr val="002060"/>
                </a:solidFill>
                <a:effectLst>
                  <a:outerShdw blurRad="38100" dist="38100" dir="2700000" algn="tl">
                    <a:srgbClr val="000000">
                      <a:alpha val="43137"/>
                    </a:srgbClr>
                  </a:outerShdw>
                </a:effectLst>
                <a:latin typeface="Calibri"/>
              </a:rPr>
              <a:t>for a given constituency of people? Does attempting to uncover a ‘hidden voice’ perform another level of ‘violence’ upon suppressed peoples? And, if so, how do we negotiate a way out of this impasse?</a:t>
            </a:r>
          </a:p>
          <a:p>
            <a:pPr marL="571500" indent="-571500" algn="ctr">
              <a:buFont typeface="Arial" panose="020B0604020202020204" pitchFamily="34" charset="0"/>
              <a:buChar char="•"/>
            </a:pPr>
            <a:endParaRPr lang="en-GB" sz="4000" i="1" dirty="0">
              <a:solidFill>
                <a:prstClr val="white"/>
              </a:solidFill>
              <a:effectLst>
                <a:outerShdw blurRad="38100" dist="38100" dir="2700000" algn="tl">
                  <a:srgbClr val="000000">
                    <a:alpha val="43137"/>
                  </a:srgbClr>
                </a:outerShdw>
              </a:effectLst>
              <a:latin typeface="Calibri"/>
            </a:endParaRPr>
          </a:p>
          <a:p>
            <a:pPr algn="ctr"/>
            <a:endParaRPr lang="en-GB" sz="1700" i="1" dirty="0">
              <a:solidFill>
                <a:prstClr val="white"/>
              </a:solidFill>
              <a:effectLst>
                <a:outerShdw blurRad="38100" dist="38100" dir="2700000" algn="tl">
                  <a:srgbClr val="000000">
                    <a:alpha val="43137"/>
                  </a:srgbClr>
                </a:outerShdw>
              </a:effectLst>
              <a:latin typeface="Calibri"/>
            </a:endParaRPr>
          </a:p>
        </p:txBody>
      </p:sp>
    </p:spTree>
    <p:extLst>
      <p:ext uri="{BB962C8B-B14F-4D97-AF65-F5344CB8AC3E}">
        <p14:creationId xmlns:p14="http://schemas.microsoft.com/office/powerpoint/2010/main" val="152923334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503009" y="-34224"/>
            <a:ext cx="9144000" cy="4989737"/>
          </a:xfrm>
          <a:prstGeom prst="rect">
            <a:avLst/>
          </a:prstGeom>
          <a:noFill/>
        </p:spPr>
        <p:txBody>
          <a:bodyPr wrap="square" lIns="540000" tIns="360000" rIns="540000" bIns="360000" rtlCol="0">
            <a:spAutoFit/>
          </a:bodyPr>
          <a:lstStyle/>
          <a:p>
            <a:pPr algn="ctr"/>
            <a:r>
              <a:rPr lang="en-GB" sz="4000" b="1" dirty="0">
                <a:solidFill>
                  <a:srgbClr val="002060"/>
                </a:solidFill>
                <a:effectLst>
                  <a:outerShdw blurRad="38100" dist="38100" dir="2700000" algn="tl">
                    <a:srgbClr val="000000">
                      <a:alpha val="43137"/>
                    </a:srgbClr>
                  </a:outerShdw>
                </a:effectLst>
                <a:latin typeface="Calibri"/>
              </a:rPr>
              <a:t>QUESTIONS TO THINK ABOUT</a:t>
            </a:r>
          </a:p>
          <a:p>
            <a:pPr algn="ctr"/>
            <a:endParaRPr lang="en-GB" sz="2000" i="1" dirty="0">
              <a:solidFill>
                <a:srgbClr val="002060"/>
              </a:solidFill>
              <a:effectLst>
                <a:outerShdw blurRad="38100" dist="38100" dir="2700000" algn="tl">
                  <a:srgbClr val="000000">
                    <a:alpha val="43137"/>
                  </a:srgbClr>
                </a:outerShdw>
              </a:effectLst>
              <a:latin typeface="Calibri"/>
            </a:endParaRPr>
          </a:p>
          <a:p>
            <a:pPr marL="571500" indent="-571500" algn="ctr">
              <a:buFont typeface="Arial" panose="020B0604020202020204" pitchFamily="34" charset="0"/>
              <a:buChar char="•"/>
            </a:pPr>
            <a:r>
              <a:rPr lang="en-GB" sz="4000" i="1" dirty="0">
                <a:solidFill>
                  <a:srgbClr val="002060"/>
                </a:solidFill>
                <a:effectLst>
                  <a:outerShdw blurRad="38100" dist="38100" dir="2700000" algn="tl">
                    <a:srgbClr val="000000">
                      <a:alpha val="43137"/>
                    </a:srgbClr>
                  </a:outerShdw>
                </a:effectLst>
                <a:latin typeface="Calibri"/>
              </a:rPr>
              <a:t>How do issues of sex, class race and gender intersect with one another – both in colonial and postcolonial contexts, as well as in general?</a:t>
            </a:r>
          </a:p>
          <a:p>
            <a:pPr marL="571500" indent="-571500" algn="ctr">
              <a:buFont typeface="Arial" panose="020B0604020202020204" pitchFamily="34" charset="0"/>
              <a:buChar char="•"/>
            </a:pPr>
            <a:endParaRPr lang="en-GB" sz="4000" i="1" dirty="0">
              <a:solidFill>
                <a:prstClr val="white"/>
              </a:solidFill>
              <a:effectLst>
                <a:outerShdw blurRad="38100" dist="38100" dir="2700000" algn="tl">
                  <a:srgbClr val="000000">
                    <a:alpha val="43137"/>
                  </a:srgbClr>
                </a:outerShdw>
              </a:effectLst>
              <a:latin typeface="Calibri"/>
            </a:endParaRPr>
          </a:p>
          <a:p>
            <a:pPr algn="ctr"/>
            <a:endParaRPr lang="en-GB" sz="1700" i="1" dirty="0">
              <a:solidFill>
                <a:prstClr val="white"/>
              </a:solidFill>
              <a:effectLst>
                <a:outerShdw blurRad="38100" dist="38100" dir="2700000" algn="tl">
                  <a:srgbClr val="000000">
                    <a:alpha val="43137"/>
                  </a:srgbClr>
                </a:outerShdw>
              </a:effectLst>
              <a:latin typeface="Calibri"/>
            </a:endParaRPr>
          </a:p>
        </p:txBody>
      </p:sp>
    </p:spTree>
    <p:extLst>
      <p:ext uri="{BB962C8B-B14F-4D97-AF65-F5344CB8AC3E}">
        <p14:creationId xmlns:p14="http://schemas.microsoft.com/office/powerpoint/2010/main" val="601726230"/>
      </p:ext>
    </p:extLst>
  </p:cSld>
  <p:clrMapOvr>
    <a:masterClrMapping/>
  </p:clrMapOvr>
</p:sld>
</file>

<file path=ppt/theme/theme1.xml><?xml version="1.0" encoding="utf-8"?>
<a:theme xmlns:a="http://schemas.openxmlformats.org/drawingml/2006/main" name="2_Office Theme">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4" ma:contentTypeDescription="Create a new document." ma:contentTypeScope="" ma:versionID="0553168103caf1818b305dd2cfcd1f55">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f1acc41b1c62992eca0e41aef1a445d4"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4B4F342-30B2-42DF-83B0-D1B2287932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BE7ACF8-50AF-4B42-9D0E-C442E53F4788}">
  <ds:schemaRefs>
    <ds:schemaRef ds:uri="http://schemas.microsoft.com/sharepoint/v3/contenttype/forms"/>
  </ds:schemaRefs>
</ds:datastoreItem>
</file>

<file path=customXml/itemProps3.xml><?xml version="1.0" encoding="utf-8"?>
<ds:datastoreItem xmlns:ds="http://schemas.openxmlformats.org/officeDocument/2006/customXml" ds:itemID="{729C4B0A-999D-4CCF-8E34-01550D3B5E49}">
  <ds:schemaRefs>
    <ds:schemaRef ds:uri="http://purl.org/dc/terms/"/>
    <ds:schemaRef ds:uri="18e00798-69c8-4d73-a841-5247a1895ee0"/>
    <ds:schemaRef ds:uri="http://schemas.microsoft.com/office/2006/documentManagement/types"/>
    <ds:schemaRef ds:uri="http://purl.org/dc/elements/1.1/"/>
    <ds:schemaRef ds:uri="http://purl.org/dc/dcmitype/"/>
    <ds:schemaRef ds:uri="http://schemas.microsoft.com/office/infopath/2007/PartnerControls"/>
    <ds:schemaRef ds:uri="http://schemas.microsoft.com/office/2006/metadata/properties"/>
    <ds:schemaRef ds:uri="http://schemas.openxmlformats.org/package/2006/metadata/core-properties"/>
    <ds:schemaRef ds:uri="53eb33a0-f383-4069-9f53-0e79fd56955c"/>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303</TotalTime>
  <Words>8085</Words>
  <Application>Microsoft Office PowerPoint</Application>
  <PresentationFormat>Widescreen</PresentationFormat>
  <Paragraphs>621</Paragraphs>
  <Slides>63</Slides>
  <Notes>63</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63</vt:i4>
      </vt:variant>
    </vt:vector>
  </HeadingPairs>
  <TitlesOfParts>
    <vt:vector size="68" baseType="lpstr">
      <vt:lpstr>Arial</vt:lpstr>
      <vt:lpstr>Calibri</vt:lpstr>
      <vt:lpstr>Centaur</vt:lpstr>
      <vt:lpstr>Elephant</vt:lpstr>
      <vt:lpstr>2_Office Theme</vt:lpstr>
      <vt:lpstr>SUBALTERN STUDIES AND POSTCOLONIAL HISTORIES </vt:lpstr>
      <vt:lpstr>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‘On Some Aspects of the Historiography of Colonial India’ Subaltern Studies I (1982) </vt:lpstr>
      <vt:lpstr> ‘On Some Aspects of the Historiography of Colonial India’ Subaltern Studies I (1982) </vt:lpstr>
      <vt:lpstr>Guha ‘The Prose of Counterinsurgency,’ Subaltern Studies II (1983)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Achebe on African History</vt:lpstr>
      <vt:lpstr>PowerPoint Presentation</vt:lpstr>
      <vt:lpstr>Ranajit Guha, Elementary Aspects of Peasant Insurgency in Colonial India (1983)</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4</cp:revision>
  <cp:lastPrinted>2022-01-31T12:23:09Z</cp:lastPrinted>
  <dcterms:created xsi:type="dcterms:W3CDTF">2020-10-05T07:13:53Z</dcterms:created>
  <dcterms:modified xsi:type="dcterms:W3CDTF">2022-01-31T13:51:26Z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