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19"/>
  </p:notesMasterIdLst>
  <p:sldIdLst>
    <p:sldId id="256" r:id="rId2"/>
    <p:sldId id="257" r:id="rId3"/>
    <p:sldId id="258" r:id="rId4"/>
    <p:sldId id="260" r:id="rId5"/>
    <p:sldId id="261" r:id="rId6"/>
    <p:sldId id="263" r:id="rId7"/>
    <p:sldId id="264" r:id="rId8"/>
    <p:sldId id="274" r:id="rId9"/>
    <p:sldId id="265" r:id="rId10"/>
    <p:sldId id="266" r:id="rId11"/>
    <p:sldId id="267" r:id="rId12"/>
    <p:sldId id="269" r:id="rId13"/>
    <p:sldId id="275" r:id="rId14"/>
    <p:sldId id="271" r:id="rId15"/>
    <p:sldId id="272" r:id="rId16"/>
    <p:sldId id="273" r:id="rId17"/>
    <p:sldId id="27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81"/>
  </p:normalViewPr>
  <p:slideViewPr>
    <p:cSldViewPr snapToGrid="0" snapToObjects="1">
      <p:cViewPr varScale="1">
        <p:scale>
          <a:sx n="76" d="100"/>
          <a:sy n="76" d="100"/>
        </p:scale>
        <p:origin x="216"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674A34-0700-6B4F-A029-FEDFEF6674CA}" type="datetimeFigureOut">
              <a:rPr lang="en-US" smtClean="0"/>
              <a:t>3/9/2023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65364E-78BA-2445-A1E9-28901CAA6DA9}" type="slidenum">
              <a:rPr lang="en-US" smtClean="0"/>
              <a:t>‹#›</a:t>
            </a:fld>
            <a:endParaRPr lang="en-US"/>
          </a:p>
        </p:txBody>
      </p:sp>
    </p:spTree>
    <p:extLst>
      <p:ext uri="{BB962C8B-B14F-4D97-AF65-F5344CB8AC3E}">
        <p14:creationId xmlns:p14="http://schemas.microsoft.com/office/powerpoint/2010/main" val="22235577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D65364E-78BA-2445-A1E9-28901CAA6DA9}" type="slidenum">
              <a:rPr lang="en-US" smtClean="0"/>
              <a:t>15</a:t>
            </a:fld>
            <a:endParaRPr lang="en-US"/>
          </a:p>
        </p:txBody>
      </p:sp>
    </p:spTree>
    <p:extLst>
      <p:ext uri="{BB962C8B-B14F-4D97-AF65-F5344CB8AC3E}">
        <p14:creationId xmlns:p14="http://schemas.microsoft.com/office/powerpoint/2010/main" val="1138956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3/9/2023</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86146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68400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588032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69697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1939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65381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652839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72542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67352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3/9/2023</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23530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3/9/2023</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983396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3/9/2023</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95124459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05BB74C-33FB-4335-8808-49E247F7B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1225106"/>
            <a:ext cx="8132066" cy="378895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61A8C-39CA-CE44-BE76-03BEED1F6A0B}"/>
              </a:ext>
            </a:extLst>
          </p:cNvPr>
          <p:cNvSpPr>
            <a:spLocks noGrp="1"/>
          </p:cNvSpPr>
          <p:nvPr>
            <p:ph type="ctrTitle"/>
          </p:nvPr>
        </p:nvSpPr>
        <p:spPr>
          <a:xfrm>
            <a:off x="4703402" y="1841412"/>
            <a:ext cx="6406559" cy="2688020"/>
          </a:xfrm>
        </p:spPr>
        <p:txBody>
          <a:bodyPr>
            <a:normAutofit/>
          </a:bodyPr>
          <a:lstStyle/>
          <a:p>
            <a:pPr algn="l"/>
            <a:r>
              <a:rPr lang="en-US" sz="6200" dirty="0">
                <a:solidFill>
                  <a:schemeClr val="bg1"/>
                </a:solidFill>
              </a:rPr>
              <a:t>Unit 4</a:t>
            </a:r>
            <a:br>
              <a:rPr lang="en-US" sz="6200" dirty="0">
                <a:solidFill>
                  <a:schemeClr val="bg1"/>
                </a:solidFill>
              </a:rPr>
            </a:br>
            <a:r>
              <a:rPr lang="en-US" sz="6200" dirty="0">
                <a:solidFill>
                  <a:schemeClr val="bg1"/>
                </a:solidFill>
              </a:rPr>
              <a:t>Making Connections</a:t>
            </a:r>
          </a:p>
        </p:txBody>
      </p:sp>
      <p:sp>
        <p:nvSpPr>
          <p:cNvPr id="3" name="Subtitle 2">
            <a:extLst>
              <a:ext uri="{FF2B5EF4-FFF2-40B4-BE49-F238E27FC236}">
                <a16:creationId xmlns:a16="http://schemas.microsoft.com/office/drawing/2014/main" id="{E187462B-E7C3-8747-9AC7-AA05AABC2A0C}"/>
              </a:ext>
            </a:extLst>
          </p:cNvPr>
          <p:cNvSpPr>
            <a:spLocks noGrp="1"/>
          </p:cNvSpPr>
          <p:nvPr>
            <p:ph type="subTitle" idx="1"/>
          </p:nvPr>
        </p:nvSpPr>
        <p:spPr>
          <a:xfrm>
            <a:off x="4059935" y="5206246"/>
            <a:ext cx="7878065" cy="1024128"/>
          </a:xfrm>
        </p:spPr>
        <p:txBody>
          <a:bodyPr>
            <a:normAutofit fontScale="92500"/>
          </a:bodyPr>
          <a:lstStyle/>
          <a:p>
            <a:pPr algn="l"/>
            <a:r>
              <a:rPr lang="en-US" dirty="0">
                <a:solidFill>
                  <a:schemeClr val="tx1"/>
                </a:solidFill>
              </a:rPr>
              <a:t>‘Exploring and knowing the landscape’</a:t>
            </a:r>
          </a:p>
          <a:p>
            <a:pPr algn="l"/>
            <a:endParaRPr lang="en-US" dirty="0">
              <a:solidFill>
                <a:schemeClr val="tx1"/>
              </a:solidFill>
            </a:endParaRPr>
          </a:p>
        </p:txBody>
      </p:sp>
      <p:pic>
        <p:nvPicPr>
          <p:cNvPr id="21" name="Picture 3" descr="Colourful strings being woven togehter">
            <a:extLst>
              <a:ext uri="{FF2B5EF4-FFF2-40B4-BE49-F238E27FC236}">
                <a16:creationId xmlns:a16="http://schemas.microsoft.com/office/drawing/2014/main" id="{0F86D308-023E-446A-8430-00B1EA1A9309}"/>
              </a:ext>
            </a:extLst>
          </p:cNvPr>
          <p:cNvPicPr>
            <a:picLocks noChangeAspect="1"/>
          </p:cNvPicPr>
          <p:nvPr/>
        </p:nvPicPr>
        <p:blipFill rotWithShape="1">
          <a:blip r:embed="rId2"/>
          <a:srcRect l="23941" r="4537" b="1"/>
          <a:stretch/>
        </p:blipFill>
        <p:spPr>
          <a:xfrm>
            <a:off x="20" y="1225106"/>
            <a:ext cx="4059915" cy="3788958"/>
          </a:xfrm>
          <a:prstGeom prst="rect">
            <a:avLst/>
          </a:prstGeom>
        </p:spPr>
      </p:pic>
    </p:spTree>
    <p:extLst>
      <p:ext uri="{BB962C8B-B14F-4D97-AF65-F5344CB8AC3E}">
        <p14:creationId xmlns:p14="http://schemas.microsoft.com/office/powerpoint/2010/main" val="3220908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08CB-AC06-3641-A755-A22B511F16F9}"/>
              </a:ext>
            </a:extLst>
          </p:cNvPr>
          <p:cNvSpPr>
            <a:spLocks noGrp="1"/>
          </p:cNvSpPr>
          <p:nvPr>
            <p:ph type="title"/>
          </p:nvPr>
        </p:nvSpPr>
        <p:spPr/>
        <p:txBody>
          <a:bodyPr/>
          <a:lstStyle/>
          <a:p>
            <a:r>
              <a:rPr lang="en-US" dirty="0"/>
              <a:t>Exploring the Landscape</a:t>
            </a:r>
          </a:p>
        </p:txBody>
      </p:sp>
      <p:sp>
        <p:nvSpPr>
          <p:cNvPr id="3" name="Content Placeholder 2">
            <a:extLst>
              <a:ext uri="{FF2B5EF4-FFF2-40B4-BE49-F238E27FC236}">
                <a16:creationId xmlns:a16="http://schemas.microsoft.com/office/drawing/2014/main" id="{4C60BD3E-6C2F-D645-A7ED-26970AB337FC}"/>
              </a:ext>
            </a:extLst>
          </p:cNvPr>
          <p:cNvSpPr>
            <a:spLocks noGrp="1"/>
          </p:cNvSpPr>
          <p:nvPr>
            <p:ph idx="1"/>
          </p:nvPr>
        </p:nvSpPr>
        <p:spPr/>
        <p:txBody>
          <a:bodyPr/>
          <a:lstStyle/>
          <a:p>
            <a:r>
              <a:rPr lang="en-US" dirty="0"/>
              <a:t>Where am I? – location/skillset/contacts</a:t>
            </a:r>
          </a:p>
        </p:txBody>
      </p:sp>
    </p:spTree>
    <p:extLst>
      <p:ext uri="{BB962C8B-B14F-4D97-AF65-F5344CB8AC3E}">
        <p14:creationId xmlns:p14="http://schemas.microsoft.com/office/powerpoint/2010/main" val="148322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08CB-AC06-3641-A755-A22B511F16F9}"/>
              </a:ext>
            </a:extLst>
          </p:cNvPr>
          <p:cNvSpPr>
            <a:spLocks noGrp="1"/>
          </p:cNvSpPr>
          <p:nvPr>
            <p:ph type="title"/>
          </p:nvPr>
        </p:nvSpPr>
        <p:spPr/>
        <p:txBody>
          <a:bodyPr/>
          <a:lstStyle/>
          <a:p>
            <a:r>
              <a:rPr lang="en-US" dirty="0"/>
              <a:t>Exploring the Landscape</a:t>
            </a:r>
          </a:p>
        </p:txBody>
      </p:sp>
      <p:sp>
        <p:nvSpPr>
          <p:cNvPr id="3" name="Content Placeholder 2">
            <a:extLst>
              <a:ext uri="{FF2B5EF4-FFF2-40B4-BE49-F238E27FC236}">
                <a16:creationId xmlns:a16="http://schemas.microsoft.com/office/drawing/2014/main" id="{4C60BD3E-6C2F-D645-A7ED-26970AB337FC}"/>
              </a:ext>
            </a:extLst>
          </p:cNvPr>
          <p:cNvSpPr>
            <a:spLocks noGrp="1"/>
          </p:cNvSpPr>
          <p:nvPr>
            <p:ph idx="1"/>
          </p:nvPr>
        </p:nvSpPr>
        <p:spPr/>
        <p:txBody>
          <a:bodyPr/>
          <a:lstStyle/>
          <a:p>
            <a:r>
              <a:rPr lang="en-US" dirty="0"/>
              <a:t>Where am I? </a:t>
            </a:r>
          </a:p>
          <a:p>
            <a:r>
              <a:rPr lang="en-US" dirty="0"/>
              <a:t>Where do I want to go? – location/skillset/contacts/aspirations</a:t>
            </a:r>
          </a:p>
        </p:txBody>
      </p:sp>
    </p:spTree>
    <p:extLst>
      <p:ext uri="{BB962C8B-B14F-4D97-AF65-F5344CB8AC3E}">
        <p14:creationId xmlns:p14="http://schemas.microsoft.com/office/powerpoint/2010/main" val="3151402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08CB-AC06-3641-A755-A22B511F16F9}"/>
              </a:ext>
            </a:extLst>
          </p:cNvPr>
          <p:cNvSpPr>
            <a:spLocks noGrp="1"/>
          </p:cNvSpPr>
          <p:nvPr>
            <p:ph type="title"/>
          </p:nvPr>
        </p:nvSpPr>
        <p:spPr/>
        <p:txBody>
          <a:bodyPr/>
          <a:lstStyle/>
          <a:p>
            <a:r>
              <a:rPr lang="en-US" dirty="0"/>
              <a:t>Exploring the Landscape</a:t>
            </a:r>
          </a:p>
        </p:txBody>
      </p:sp>
      <p:sp>
        <p:nvSpPr>
          <p:cNvPr id="3" name="Content Placeholder 2">
            <a:extLst>
              <a:ext uri="{FF2B5EF4-FFF2-40B4-BE49-F238E27FC236}">
                <a16:creationId xmlns:a16="http://schemas.microsoft.com/office/drawing/2014/main" id="{4C60BD3E-6C2F-D645-A7ED-26970AB337FC}"/>
              </a:ext>
            </a:extLst>
          </p:cNvPr>
          <p:cNvSpPr>
            <a:spLocks noGrp="1"/>
          </p:cNvSpPr>
          <p:nvPr>
            <p:ph idx="1"/>
          </p:nvPr>
        </p:nvSpPr>
        <p:spPr/>
        <p:txBody>
          <a:bodyPr/>
          <a:lstStyle/>
          <a:p>
            <a:r>
              <a:rPr lang="en-US" dirty="0"/>
              <a:t>Where am I?</a:t>
            </a:r>
          </a:p>
          <a:p>
            <a:r>
              <a:rPr lang="en-US" dirty="0"/>
              <a:t>Where do I want to go?</a:t>
            </a:r>
          </a:p>
          <a:p>
            <a:r>
              <a:rPr lang="en-US" dirty="0"/>
              <a:t>How do I fit in? – strengths/interests/skillset/engagement</a:t>
            </a:r>
          </a:p>
        </p:txBody>
      </p:sp>
    </p:spTree>
    <p:extLst>
      <p:ext uri="{BB962C8B-B14F-4D97-AF65-F5344CB8AC3E}">
        <p14:creationId xmlns:p14="http://schemas.microsoft.com/office/powerpoint/2010/main" val="1833301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08CB-AC06-3641-A755-A22B511F16F9}"/>
              </a:ext>
            </a:extLst>
          </p:cNvPr>
          <p:cNvSpPr>
            <a:spLocks noGrp="1"/>
          </p:cNvSpPr>
          <p:nvPr>
            <p:ph type="title"/>
          </p:nvPr>
        </p:nvSpPr>
        <p:spPr/>
        <p:txBody>
          <a:bodyPr/>
          <a:lstStyle/>
          <a:p>
            <a:r>
              <a:rPr lang="en-US" dirty="0"/>
              <a:t>Exploring the Landscape</a:t>
            </a:r>
          </a:p>
        </p:txBody>
      </p:sp>
      <p:sp>
        <p:nvSpPr>
          <p:cNvPr id="3" name="Content Placeholder 2">
            <a:extLst>
              <a:ext uri="{FF2B5EF4-FFF2-40B4-BE49-F238E27FC236}">
                <a16:creationId xmlns:a16="http://schemas.microsoft.com/office/drawing/2014/main" id="{4C60BD3E-6C2F-D645-A7ED-26970AB337FC}"/>
              </a:ext>
            </a:extLst>
          </p:cNvPr>
          <p:cNvSpPr>
            <a:spLocks noGrp="1"/>
          </p:cNvSpPr>
          <p:nvPr>
            <p:ph idx="1"/>
          </p:nvPr>
        </p:nvSpPr>
        <p:spPr>
          <a:xfrm>
            <a:off x="960119" y="2587752"/>
            <a:ext cx="10969944" cy="3593592"/>
          </a:xfrm>
        </p:spPr>
        <p:txBody>
          <a:bodyPr/>
          <a:lstStyle/>
          <a:p>
            <a:r>
              <a:rPr lang="en-US" dirty="0"/>
              <a:t>Where am I?</a:t>
            </a:r>
          </a:p>
          <a:p>
            <a:r>
              <a:rPr lang="en-US" dirty="0"/>
              <a:t>Where do I want to go?</a:t>
            </a:r>
          </a:p>
          <a:p>
            <a:r>
              <a:rPr lang="en-US" dirty="0"/>
              <a:t>How do I fit in?</a:t>
            </a:r>
          </a:p>
          <a:p>
            <a:r>
              <a:rPr lang="en-US" dirty="0"/>
              <a:t>What’s out there?...... – companies/opportunities/workshops/outreach</a:t>
            </a:r>
          </a:p>
        </p:txBody>
      </p:sp>
    </p:spTree>
    <p:extLst>
      <p:ext uri="{BB962C8B-B14F-4D97-AF65-F5344CB8AC3E}">
        <p14:creationId xmlns:p14="http://schemas.microsoft.com/office/powerpoint/2010/main" val="729837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A08CB-AC06-3641-A755-A22B511F16F9}"/>
              </a:ext>
            </a:extLst>
          </p:cNvPr>
          <p:cNvSpPr>
            <a:spLocks noGrp="1"/>
          </p:cNvSpPr>
          <p:nvPr>
            <p:ph type="title"/>
          </p:nvPr>
        </p:nvSpPr>
        <p:spPr/>
        <p:txBody>
          <a:bodyPr/>
          <a:lstStyle/>
          <a:p>
            <a:r>
              <a:rPr lang="en-US" dirty="0"/>
              <a:t>Exploring the Landscape</a:t>
            </a:r>
          </a:p>
        </p:txBody>
      </p:sp>
      <p:sp>
        <p:nvSpPr>
          <p:cNvPr id="3" name="Content Placeholder 2">
            <a:extLst>
              <a:ext uri="{FF2B5EF4-FFF2-40B4-BE49-F238E27FC236}">
                <a16:creationId xmlns:a16="http://schemas.microsoft.com/office/drawing/2014/main" id="{4C60BD3E-6C2F-D645-A7ED-26970AB337FC}"/>
              </a:ext>
            </a:extLst>
          </p:cNvPr>
          <p:cNvSpPr>
            <a:spLocks noGrp="1"/>
          </p:cNvSpPr>
          <p:nvPr>
            <p:ph idx="1"/>
          </p:nvPr>
        </p:nvSpPr>
        <p:spPr/>
        <p:txBody>
          <a:bodyPr/>
          <a:lstStyle/>
          <a:p>
            <a:r>
              <a:rPr lang="en-US" dirty="0"/>
              <a:t>Where am I?</a:t>
            </a:r>
          </a:p>
          <a:p>
            <a:r>
              <a:rPr lang="en-US" dirty="0"/>
              <a:t>Where do I want to go?</a:t>
            </a:r>
          </a:p>
          <a:p>
            <a:r>
              <a:rPr lang="en-US" dirty="0"/>
              <a:t>How do I fit in?</a:t>
            </a:r>
          </a:p>
          <a:p>
            <a:r>
              <a:rPr lang="en-US" dirty="0"/>
              <a:t>What’s out there?......</a:t>
            </a:r>
          </a:p>
          <a:p>
            <a:r>
              <a:rPr lang="en-US" dirty="0"/>
              <a:t>Who’s out there?.............. – contacts/seeing work/social media</a:t>
            </a:r>
          </a:p>
        </p:txBody>
      </p:sp>
    </p:spTree>
    <p:extLst>
      <p:ext uri="{BB962C8B-B14F-4D97-AF65-F5344CB8AC3E}">
        <p14:creationId xmlns:p14="http://schemas.microsoft.com/office/powerpoint/2010/main" val="3475055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B4D5-0653-7743-8A24-8636AC69B6C9}"/>
              </a:ext>
            </a:extLst>
          </p:cNvPr>
          <p:cNvSpPr>
            <a:spLocks noGrp="1"/>
          </p:cNvSpPr>
          <p:nvPr>
            <p:ph type="title"/>
          </p:nvPr>
        </p:nvSpPr>
        <p:spPr/>
        <p:txBody>
          <a:bodyPr/>
          <a:lstStyle/>
          <a:p>
            <a:r>
              <a:rPr lang="en-US" dirty="0"/>
              <a:t>Do your Research!</a:t>
            </a:r>
          </a:p>
        </p:txBody>
      </p:sp>
      <p:sp>
        <p:nvSpPr>
          <p:cNvPr id="3" name="Content Placeholder 2">
            <a:extLst>
              <a:ext uri="{FF2B5EF4-FFF2-40B4-BE49-F238E27FC236}">
                <a16:creationId xmlns:a16="http://schemas.microsoft.com/office/drawing/2014/main" id="{917C0366-25C9-904B-B4E7-6B7E02F4FDF5}"/>
              </a:ext>
            </a:extLst>
          </p:cNvPr>
          <p:cNvSpPr>
            <a:spLocks noGrp="1"/>
          </p:cNvSpPr>
          <p:nvPr>
            <p:ph idx="1"/>
          </p:nvPr>
        </p:nvSpPr>
        <p:spPr>
          <a:xfrm>
            <a:off x="960120" y="2587752"/>
            <a:ext cx="10268712" cy="4270248"/>
          </a:xfrm>
        </p:spPr>
        <p:txBody>
          <a:bodyPr>
            <a:normAutofit fontScale="92500" lnSpcReduction="10000"/>
          </a:bodyPr>
          <a:lstStyle/>
          <a:p>
            <a:pPr algn="ctr"/>
            <a:r>
              <a:rPr lang="en-US" sz="3600" dirty="0"/>
              <a:t>What do I need to know?</a:t>
            </a:r>
          </a:p>
          <a:p>
            <a:pPr algn="ctr"/>
            <a:r>
              <a:rPr lang="en-US" sz="2100" dirty="0"/>
              <a:t>(This applies to any area of the industry you are interested in.)</a:t>
            </a:r>
          </a:p>
          <a:p>
            <a:pPr algn="ctr"/>
            <a:endParaRPr lang="en-US" sz="2100" dirty="0"/>
          </a:p>
          <a:p>
            <a:pPr algn="ctr"/>
            <a:r>
              <a:rPr lang="en-US" dirty="0"/>
              <a:t>What theatre companies are out there?</a:t>
            </a:r>
          </a:p>
          <a:p>
            <a:pPr algn="ctr"/>
            <a:r>
              <a:rPr lang="en-US" dirty="0"/>
              <a:t>What type of work do they do?</a:t>
            </a:r>
          </a:p>
          <a:p>
            <a:pPr algn="ctr"/>
            <a:r>
              <a:rPr lang="en-US" dirty="0"/>
              <a:t>Who is the creative team?</a:t>
            </a:r>
          </a:p>
          <a:p>
            <a:pPr algn="ctr"/>
            <a:r>
              <a:rPr lang="en-US" dirty="0"/>
              <a:t>What are their plans for the future?</a:t>
            </a:r>
          </a:p>
          <a:p>
            <a:pPr algn="ctr"/>
            <a:r>
              <a:rPr lang="en-US" dirty="0"/>
              <a:t>Do I fit in?........</a:t>
            </a:r>
          </a:p>
          <a:p>
            <a:pPr algn="ctr"/>
            <a:endParaRPr lang="en-US" dirty="0"/>
          </a:p>
        </p:txBody>
      </p:sp>
    </p:spTree>
    <p:extLst>
      <p:ext uri="{BB962C8B-B14F-4D97-AF65-F5344CB8AC3E}">
        <p14:creationId xmlns:p14="http://schemas.microsoft.com/office/powerpoint/2010/main" val="18463200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0674-EF41-2945-A917-B6B91C012AF7}"/>
              </a:ext>
            </a:extLst>
          </p:cNvPr>
          <p:cNvSpPr>
            <a:spLocks noGrp="1"/>
          </p:cNvSpPr>
          <p:nvPr>
            <p:ph type="title"/>
          </p:nvPr>
        </p:nvSpPr>
        <p:spPr/>
        <p:txBody>
          <a:bodyPr/>
          <a:lstStyle/>
          <a:p>
            <a:r>
              <a:rPr lang="en-US" dirty="0"/>
              <a:t>Activities</a:t>
            </a:r>
          </a:p>
        </p:txBody>
      </p:sp>
      <p:sp>
        <p:nvSpPr>
          <p:cNvPr id="3" name="Content Placeholder 2">
            <a:extLst>
              <a:ext uri="{FF2B5EF4-FFF2-40B4-BE49-F238E27FC236}">
                <a16:creationId xmlns:a16="http://schemas.microsoft.com/office/drawing/2014/main" id="{3484F51D-EA53-E140-932C-F2D12945CFC2}"/>
              </a:ext>
            </a:extLst>
          </p:cNvPr>
          <p:cNvSpPr>
            <a:spLocks noGrp="1"/>
          </p:cNvSpPr>
          <p:nvPr>
            <p:ph idx="1"/>
          </p:nvPr>
        </p:nvSpPr>
        <p:spPr/>
        <p:txBody>
          <a:bodyPr>
            <a:normAutofit fontScale="92500"/>
          </a:bodyPr>
          <a:lstStyle/>
          <a:p>
            <a:r>
              <a:rPr lang="en-US" dirty="0"/>
              <a:t>The following activities will help you better understand the ‘landscape’ that you are going in to.</a:t>
            </a:r>
          </a:p>
          <a:p>
            <a:r>
              <a:rPr lang="en-US" dirty="0"/>
              <a:t>They will help you focus on your future and how you can be better prepared to engage with the industry when you graduate (and before….)</a:t>
            </a:r>
          </a:p>
          <a:p>
            <a:r>
              <a:rPr lang="en-US" dirty="0"/>
              <a:t>Preparation and engagement is key!</a:t>
            </a:r>
          </a:p>
          <a:p>
            <a:r>
              <a:rPr lang="en-US" dirty="0"/>
              <a:t>Consider as your research – what would I do to work with this company?</a:t>
            </a:r>
          </a:p>
          <a:p>
            <a:endParaRPr lang="en-US" dirty="0"/>
          </a:p>
        </p:txBody>
      </p:sp>
    </p:spTree>
    <p:extLst>
      <p:ext uri="{BB962C8B-B14F-4D97-AF65-F5344CB8AC3E}">
        <p14:creationId xmlns:p14="http://schemas.microsoft.com/office/powerpoint/2010/main" val="5364235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4F651-7F20-904E-BBA3-6FC2DE6BE8BE}"/>
              </a:ext>
            </a:extLst>
          </p:cNvPr>
          <p:cNvSpPr>
            <a:spLocks noGrp="1"/>
          </p:cNvSpPr>
          <p:nvPr>
            <p:ph type="title"/>
          </p:nvPr>
        </p:nvSpPr>
        <p:spPr>
          <a:xfrm>
            <a:off x="960120" y="317814"/>
            <a:ext cx="10268712" cy="1700784"/>
          </a:xfrm>
          <a:solidFill>
            <a:schemeClr val="tx1"/>
          </a:solidFill>
        </p:spPr>
        <p:txBody>
          <a:bodyPr>
            <a:normAutofit/>
          </a:bodyPr>
          <a:lstStyle/>
          <a:p>
            <a:br>
              <a:rPr lang="en-US" sz="2100" dirty="0"/>
            </a:br>
            <a:r>
              <a:rPr lang="en-US" sz="2800" dirty="0"/>
              <a:t>Activity 1 </a:t>
            </a:r>
            <a:r>
              <a:rPr lang="en-US" sz="1800" dirty="0"/>
              <a:t>(90 mins approx.)</a:t>
            </a:r>
            <a:br>
              <a:rPr lang="en-US" sz="2100" dirty="0"/>
            </a:br>
            <a:r>
              <a:rPr lang="en-US" sz="2100" dirty="0"/>
              <a:t>Research five theatre companies </a:t>
            </a:r>
            <a:br>
              <a:rPr lang="en-US" sz="2100" dirty="0"/>
            </a:br>
            <a:br>
              <a:rPr lang="en-US" sz="2100" dirty="0"/>
            </a:br>
            <a:endParaRPr lang="en-US" sz="2100" dirty="0"/>
          </a:p>
        </p:txBody>
      </p:sp>
      <p:sp>
        <p:nvSpPr>
          <p:cNvPr id="18"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4">
            <a:extLst>
              <a:ext uri="{FF2B5EF4-FFF2-40B4-BE49-F238E27FC236}">
                <a16:creationId xmlns:a16="http://schemas.microsoft.com/office/drawing/2014/main" id="{93022BC1-0E47-419D-9CEB-8F74CB599641}"/>
              </a:ext>
            </a:extLst>
          </p:cNvPr>
          <p:cNvPicPr>
            <a:picLocks noChangeAspect="1"/>
          </p:cNvPicPr>
          <p:nvPr/>
        </p:nvPicPr>
        <p:blipFill>
          <a:blip r:embed="rId2"/>
          <a:srcRect l="18896" r="18896"/>
          <a:stretch/>
        </p:blipFill>
        <p:spPr>
          <a:xfrm>
            <a:off x="0" y="2292809"/>
            <a:ext cx="4337538" cy="3922083"/>
          </a:xfrm>
          <a:prstGeom prst="rect">
            <a:avLst/>
          </a:prstGeom>
        </p:spPr>
      </p:pic>
      <p:sp>
        <p:nvSpPr>
          <p:cNvPr id="20" name="Content Placeholder 2">
            <a:extLst>
              <a:ext uri="{FF2B5EF4-FFF2-40B4-BE49-F238E27FC236}">
                <a16:creationId xmlns:a16="http://schemas.microsoft.com/office/drawing/2014/main" id="{C2FB0BBE-C1F7-5C4E-92F3-C9D4CC806097}"/>
              </a:ext>
            </a:extLst>
          </p:cNvPr>
          <p:cNvSpPr>
            <a:spLocks noGrp="1"/>
          </p:cNvSpPr>
          <p:nvPr>
            <p:ph idx="1"/>
          </p:nvPr>
        </p:nvSpPr>
        <p:spPr>
          <a:xfrm>
            <a:off x="5004426" y="2587625"/>
            <a:ext cx="6223961" cy="3317875"/>
          </a:xfrm>
        </p:spPr>
        <p:txBody>
          <a:bodyPr anchor="ctr">
            <a:normAutofit fontScale="92500"/>
          </a:bodyPr>
          <a:lstStyle/>
          <a:p>
            <a:pPr>
              <a:lnSpc>
                <a:spcPct val="91000"/>
              </a:lnSpc>
            </a:pPr>
            <a:r>
              <a:rPr lang="en-US" sz="1600" dirty="0"/>
              <a:t>Activity 1: Choose </a:t>
            </a:r>
            <a:r>
              <a:rPr lang="en-US" sz="1600" b="1" dirty="0"/>
              <a:t>two</a:t>
            </a:r>
            <a:r>
              <a:rPr lang="en-US" sz="1600" dirty="0"/>
              <a:t> from list provided (in next slide) and </a:t>
            </a:r>
            <a:r>
              <a:rPr lang="en-US" sz="1600" b="1" dirty="0"/>
              <a:t>three</a:t>
            </a:r>
            <a:r>
              <a:rPr lang="en-US" sz="1600" dirty="0"/>
              <a:t> of your own choice (closer to where you will be based) and find out the following</a:t>
            </a:r>
          </a:p>
          <a:p>
            <a:pPr marL="457200" lvl="0" indent="-457200">
              <a:lnSpc>
                <a:spcPct val="91000"/>
              </a:lnSpc>
              <a:buFont typeface="Arial" panose="020B0604020202020204" pitchFamily="34" charset="0"/>
              <a:buChar char="•"/>
            </a:pPr>
            <a:r>
              <a:rPr lang="en-GB" sz="1400" dirty="0"/>
              <a:t>Find their Mission Statement or target audience group or type of work (or all three…)</a:t>
            </a:r>
          </a:p>
          <a:p>
            <a:pPr marL="457200" lvl="0" indent="-457200">
              <a:lnSpc>
                <a:spcPct val="91000"/>
              </a:lnSpc>
              <a:buFont typeface="Arial" panose="020B0604020202020204" pitchFamily="34" charset="0"/>
              <a:buChar char="•"/>
            </a:pPr>
            <a:r>
              <a:rPr lang="en-GB" sz="1400" dirty="0"/>
              <a:t>Who is the Artistic Director and Creative team?</a:t>
            </a:r>
          </a:p>
          <a:p>
            <a:pPr marL="457200" lvl="0" indent="-457200">
              <a:lnSpc>
                <a:spcPct val="91000"/>
              </a:lnSpc>
              <a:buFont typeface="Arial" panose="020B0604020202020204" pitchFamily="34" charset="0"/>
              <a:buChar char="•"/>
            </a:pPr>
            <a:r>
              <a:rPr lang="en-GB" sz="1400" dirty="0"/>
              <a:t>What shows have they done in the past? – can you watch something online? (mention one that interests you and why)</a:t>
            </a:r>
          </a:p>
          <a:p>
            <a:pPr marL="457200" lvl="0" indent="-457200">
              <a:lnSpc>
                <a:spcPct val="91000"/>
              </a:lnSpc>
              <a:buFont typeface="Arial" panose="020B0604020202020204" pitchFamily="34" charset="0"/>
              <a:buChar char="•"/>
            </a:pPr>
            <a:r>
              <a:rPr lang="en-GB" sz="1400" dirty="0"/>
              <a:t>What does the company have planned for the future? – shows/projects (if they have it on their website, mention one that interests you and why)</a:t>
            </a:r>
          </a:p>
          <a:p>
            <a:pPr marL="457200" indent="-457200">
              <a:lnSpc>
                <a:spcPct val="91000"/>
              </a:lnSpc>
              <a:buFont typeface="Arial" panose="020B0604020202020204" pitchFamily="34" charset="0"/>
              <a:buChar char="•"/>
            </a:pPr>
            <a:r>
              <a:rPr lang="en-GB" sz="1400" dirty="0"/>
              <a:t>Reflect on which company you would most like to work with and why?</a:t>
            </a:r>
            <a:endParaRPr lang="en-US" sz="1400" dirty="0"/>
          </a:p>
          <a:p>
            <a:pPr marL="342900" indent="-342900">
              <a:lnSpc>
                <a:spcPct val="91000"/>
              </a:lnSpc>
              <a:buFont typeface="Arial" panose="020B0604020202020204" pitchFamily="34" charset="0"/>
              <a:buChar char="•"/>
            </a:pPr>
            <a:endParaRPr lang="en-US" sz="1400" dirty="0"/>
          </a:p>
          <a:p>
            <a:pPr>
              <a:lnSpc>
                <a:spcPct val="91000"/>
              </a:lnSpc>
            </a:pPr>
            <a:endParaRPr lang="en-US" sz="1400" dirty="0"/>
          </a:p>
        </p:txBody>
      </p:sp>
    </p:spTree>
    <p:extLst>
      <p:ext uri="{BB962C8B-B14F-4D97-AF65-F5344CB8AC3E}">
        <p14:creationId xmlns:p14="http://schemas.microsoft.com/office/powerpoint/2010/main" val="216269750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0D7D8-8E82-0F42-BCB1-2CDA8D7C8301}"/>
              </a:ext>
            </a:extLst>
          </p:cNvPr>
          <p:cNvSpPr>
            <a:spLocks noGrp="1"/>
          </p:cNvSpPr>
          <p:nvPr>
            <p:ph type="title"/>
          </p:nvPr>
        </p:nvSpPr>
        <p:spPr/>
        <p:txBody>
          <a:bodyPr>
            <a:normAutofit/>
          </a:bodyPr>
          <a:lstStyle/>
          <a:p>
            <a:pPr algn="ctr"/>
            <a:r>
              <a:rPr lang="en-US" sz="3600" dirty="0"/>
              <a:t>List of Companies in Wales</a:t>
            </a:r>
            <a:br>
              <a:rPr lang="en-US" sz="3600" dirty="0"/>
            </a:br>
            <a:r>
              <a:rPr lang="en-US" sz="3200" dirty="0"/>
              <a:t>Research five in total - </a:t>
            </a:r>
            <a:r>
              <a:rPr lang="en-US" sz="1800" dirty="0"/>
              <a:t>Choose two from this list and Three closer to where you will be based. You can choose five from this list if you will be based in or near Wales.</a:t>
            </a:r>
            <a:endParaRPr lang="en-US" sz="3600" dirty="0"/>
          </a:p>
        </p:txBody>
      </p:sp>
      <p:sp>
        <p:nvSpPr>
          <p:cNvPr id="3" name="Content Placeholder 2">
            <a:extLst>
              <a:ext uri="{FF2B5EF4-FFF2-40B4-BE49-F238E27FC236}">
                <a16:creationId xmlns:a16="http://schemas.microsoft.com/office/drawing/2014/main" id="{DCB80A6F-03F2-5A4D-BDC1-31C430977293}"/>
              </a:ext>
            </a:extLst>
          </p:cNvPr>
          <p:cNvSpPr>
            <a:spLocks noGrp="1"/>
          </p:cNvSpPr>
          <p:nvPr>
            <p:ph idx="1"/>
          </p:nvPr>
        </p:nvSpPr>
        <p:spPr>
          <a:xfrm>
            <a:off x="960120" y="2360428"/>
            <a:ext cx="10268712" cy="4179758"/>
          </a:xfrm>
        </p:spPr>
        <p:txBody>
          <a:bodyPr>
            <a:normAutofit fontScale="85000" lnSpcReduction="20000"/>
          </a:bodyPr>
          <a:lstStyle/>
          <a:p>
            <a:r>
              <a:rPr lang="en-US" sz="1800" dirty="0"/>
              <a:t>Hijinx Theatre</a:t>
            </a:r>
          </a:p>
          <a:p>
            <a:r>
              <a:rPr lang="en-US" sz="1800" dirty="0"/>
              <a:t>The Sherman Theatre Company</a:t>
            </a:r>
          </a:p>
          <a:p>
            <a:r>
              <a:rPr lang="en-US" sz="1800" dirty="0" err="1"/>
              <a:t>Theatr</a:t>
            </a:r>
            <a:r>
              <a:rPr lang="en-US" sz="1800" dirty="0"/>
              <a:t> </a:t>
            </a:r>
            <a:r>
              <a:rPr lang="en-US" sz="1800" dirty="0" err="1"/>
              <a:t>Genedlaethol</a:t>
            </a:r>
            <a:r>
              <a:rPr lang="en-US" sz="1800" dirty="0"/>
              <a:t> Cymru</a:t>
            </a:r>
          </a:p>
          <a:p>
            <a:r>
              <a:rPr lang="en-US" sz="1800" dirty="0"/>
              <a:t>The Torch Theatre Company</a:t>
            </a:r>
          </a:p>
          <a:p>
            <a:r>
              <a:rPr lang="en-US" sz="1800" dirty="0" err="1"/>
              <a:t>Theatr</a:t>
            </a:r>
            <a:r>
              <a:rPr lang="en-US" sz="1800" dirty="0"/>
              <a:t> </a:t>
            </a:r>
            <a:r>
              <a:rPr lang="en-US" sz="1800" dirty="0" err="1"/>
              <a:t>Clwyd</a:t>
            </a:r>
            <a:endParaRPr lang="en-US" sz="1800" dirty="0"/>
          </a:p>
          <a:p>
            <a:r>
              <a:rPr lang="en-US" sz="1800" dirty="0"/>
              <a:t>The Other Room</a:t>
            </a:r>
          </a:p>
          <a:p>
            <a:r>
              <a:rPr lang="en-US" sz="1800" dirty="0"/>
              <a:t>Gaggle Babble Theatre Company</a:t>
            </a:r>
          </a:p>
          <a:p>
            <a:r>
              <a:rPr lang="en-US" sz="1800" dirty="0" err="1"/>
              <a:t>Theatr</a:t>
            </a:r>
            <a:r>
              <a:rPr lang="en-US" sz="1800" dirty="0"/>
              <a:t> Na </a:t>
            </a:r>
            <a:r>
              <a:rPr lang="en-US" sz="1800" dirty="0" err="1"/>
              <a:t>Nog</a:t>
            </a:r>
            <a:endParaRPr lang="en-US" sz="1800" dirty="0"/>
          </a:p>
          <a:p>
            <a:r>
              <a:rPr lang="en-US" sz="1800" dirty="0"/>
              <a:t>Taking Flight Theatre Company</a:t>
            </a:r>
          </a:p>
          <a:p>
            <a:r>
              <a:rPr lang="en-US" sz="1800" dirty="0"/>
              <a:t>National Theatre Wales</a:t>
            </a:r>
          </a:p>
          <a:p>
            <a:r>
              <a:rPr lang="en-US" sz="1800" dirty="0"/>
              <a:t>Volcano Theatre Company</a:t>
            </a:r>
          </a:p>
          <a:p>
            <a:endParaRPr lang="en-US" sz="1800" dirty="0"/>
          </a:p>
          <a:p>
            <a:endParaRPr lang="en-US" dirty="0"/>
          </a:p>
        </p:txBody>
      </p:sp>
    </p:spTree>
    <p:extLst>
      <p:ext uri="{BB962C8B-B14F-4D97-AF65-F5344CB8AC3E}">
        <p14:creationId xmlns:p14="http://schemas.microsoft.com/office/powerpoint/2010/main" val="1831397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07951-5A2E-824A-A577-EDFAD028ED3C}"/>
              </a:ext>
            </a:extLst>
          </p:cNvPr>
          <p:cNvSpPr>
            <a:spLocks noGrp="1"/>
          </p:cNvSpPr>
          <p:nvPr>
            <p:ph type="title"/>
          </p:nvPr>
        </p:nvSpPr>
        <p:spPr/>
        <p:txBody>
          <a:bodyPr/>
          <a:lstStyle/>
          <a:p>
            <a:r>
              <a:rPr lang="en-US" dirty="0"/>
              <a:t>Who’s Who?</a:t>
            </a:r>
          </a:p>
        </p:txBody>
      </p:sp>
      <p:sp>
        <p:nvSpPr>
          <p:cNvPr id="3" name="Content Placeholder 2">
            <a:extLst>
              <a:ext uri="{FF2B5EF4-FFF2-40B4-BE49-F238E27FC236}">
                <a16:creationId xmlns:a16="http://schemas.microsoft.com/office/drawing/2014/main" id="{55FCD02E-EBF8-2D4B-97F3-C10E9E706FBC}"/>
              </a:ext>
            </a:extLst>
          </p:cNvPr>
          <p:cNvSpPr>
            <a:spLocks noGrp="1"/>
          </p:cNvSpPr>
          <p:nvPr>
            <p:ph idx="1"/>
          </p:nvPr>
        </p:nvSpPr>
        <p:spPr/>
        <p:txBody>
          <a:bodyPr/>
          <a:lstStyle/>
          <a:p>
            <a:r>
              <a:rPr lang="en-US" dirty="0"/>
              <a:t>As you enter the creative industries it’s important that you understand who does what.</a:t>
            </a:r>
          </a:p>
          <a:p>
            <a:endParaRPr lang="en-US" dirty="0"/>
          </a:p>
          <a:p>
            <a:r>
              <a:rPr lang="en-US" dirty="0"/>
              <a:t>The following activity will help you understand the titles that people have and what their responsibilities are.</a:t>
            </a:r>
          </a:p>
        </p:txBody>
      </p:sp>
    </p:spTree>
    <p:extLst>
      <p:ext uri="{BB962C8B-B14F-4D97-AF65-F5344CB8AC3E}">
        <p14:creationId xmlns:p14="http://schemas.microsoft.com/office/powerpoint/2010/main" val="4079211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4F651-7F20-904E-BBA3-6FC2DE6BE8BE}"/>
              </a:ext>
            </a:extLst>
          </p:cNvPr>
          <p:cNvSpPr>
            <a:spLocks noGrp="1"/>
          </p:cNvSpPr>
          <p:nvPr>
            <p:ph type="title"/>
          </p:nvPr>
        </p:nvSpPr>
        <p:spPr>
          <a:xfrm>
            <a:off x="960120" y="270482"/>
            <a:ext cx="10268712" cy="1545009"/>
          </a:xfrm>
        </p:spPr>
        <p:txBody>
          <a:bodyPr>
            <a:normAutofit/>
          </a:bodyPr>
          <a:lstStyle/>
          <a:p>
            <a:br>
              <a:rPr lang="en-US" sz="2100" dirty="0"/>
            </a:br>
            <a:r>
              <a:rPr lang="en-US" sz="2100" dirty="0"/>
              <a:t>Activity 2 (60 mins approx.)</a:t>
            </a:r>
            <a:br>
              <a:rPr lang="en-US" sz="2100" dirty="0"/>
            </a:br>
            <a:r>
              <a:rPr lang="en-US" sz="2100" dirty="0"/>
              <a:t>Research Who’s who and what they do!</a:t>
            </a:r>
            <a:br>
              <a:rPr lang="en-US" sz="2100" dirty="0"/>
            </a:br>
            <a:br>
              <a:rPr lang="en-US" sz="2100" dirty="0"/>
            </a:br>
            <a:endParaRPr lang="en-US" sz="2100" dirty="0"/>
          </a:p>
        </p:txBody>
      </p:sp>
      <p:sp>
        <p:nvSpPr>
          <p:cNvPr id="27" name="Rectangle 26">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Content Placeholder 2">
            <a:extLst>
              <a:ext uri="{FF2B5EF4-FFF2-40B4-BE49-F238E27FC236}">
                <a16:creationId xmlns:a16="http://schemas.microsoft.com/office/drawing/2014/main" id="{C2FB0BBE-C1F7-5C4E-92F3-C9D4CC806097}"/>
              </a:ext>
            </a:extLst>
          </p:cNvPr>
          <p:cNvSpPr>
            <a:spLocks noGrp="1"/>
          </p:cNvSpPr>
          <p:nvPr>
            <p:ph idx="1"/>
          </p:nvPr>
        </p:nvSpPr>
        <p:spPr>
          <a:xfrm>
            <a:off x="960120" y="2582801"/>
            <a:ext cx="6597968" cy="3634376"/>
          </a:xfrm>
        </p:spPr>
        <p:txBody>
          <a:bodyPr anchor="ctr">
            <a:normAutofit/>
          </a:bodyPr>
          <a:lstStyle/>
          <a:p>
            <a:pPr>
              <a:lnSpc>
                <a:spcPct val="91000"/>
              </a:lnSpc>
            </a:pPr>
            <a:r>
              <a:rPr lang="en-US" dirty="0"/>
              <a:t>Activity 2: </a:t>
            </a:r>
            <a:r>
              <a:rPr lang="en-GB" dirty="0"/>
              <a:t>What do the following do? What are their responsibilities?</a:t>
            </a:r>
          </a:p>
          <a:p>
            <a:pPr lvl="1">
              <a:lnSpc>
                <a:spcPct val="91000"/>
              </a:lnSpc>
            </a:pPr>
            <a:r>
              <a:rPr lang="en-GB" dirty="0"/>
              <a:t>Agent / Casting Director / Director / Assistant Director / Artistic Director / Programme Manager / Production Manager / Company Stage Manager / Stage Manager / Deputy Stage Manager / Assistant Stage Manager / 1</a:t>
            </a:r>
            <a:r>
              <a:rPr lang="en-GB" baseline="30000" dirty="0"/>
              <a:t>st</a:t>
            </a:r>
            <a:r>
              <a:rPr lang="en-GB" dirty="0"/>
              <a:t> AD / 2</a:t>
            </a:r>
            <a:r>
              <a:rPr lang="en-GB" baseline="30000" dirty="0"/>
              <a:t>nd</a:t>
            </a:r>
            <a:r>
              <a:rPr lang="en-GB" dirty="0"/>
              <a:t> AD / Runner</a:t>
            </a:r>
          </a:p>
          <a:p>
            <a:pPr marL="342900" indent="-342900">
              <a:lnSpc>
                <a:spcPct val="91000"/>
              </a:lnSpc>
              <a:buFont typeface="Arial" panose="020B0604020202020204" pitchFamily="34" charset="0"/>
              <a:buChar char="•"/>
            </a:pPr>
            <a:endParaRPr lang="en-US" dirty="0"/>
          </a:p>
          <a:p>
            <a:pPr>
              <a:lnSpc>
                <a:spcPct val="91000"/>
              </a:lnSpc>
            </a:pPr>
            <a:endParaRPr lang="en-US" dirty="0"/>
          </a:p>
        </p:txBody>
      </p:sp>
      <p:pic>
        <p:nvPicPr>
          <p:cNvPr id="19" name="Picture 4">
            <a:extLst>
              <a:ext uri="{FF2B5EF4-FFF2-40B4-BE49-F238E27FC236}">
                <a16:creationId xmlns:a16="http://schemas.microsoft.com/office/drawing/2014/main" id="{93022BC1-0E47-419D-9CEB-8F74CB599641}"/>
              </a:ext>
            </a:extLst>
          </p:cNvPr>
          <p:cNvPicPr>
            <a:picLocks noChangeAspect="1"/>
          </p:cNvPicPr>
          <p:nvPr/>
        </p:nvPicPr>
        <p:blipFill rotWithShape="1">
          <a:blip r:embed="rId2"/>
          <a:srcRect t="14446" r="-3" b="17735"/>
          <a:stretch/>
        </p:blipFill>
        <p:spPr>
          <a:xfrm>
            <a:off x="7821168" y="2264988"/>
            <a:ext cx="4370832" cy="3952189"/>
          </a:xfrm>
          <a:prstGeom prst="rect">
            <a:avLst/>
          </a:prstGeom>
        </p:spPr>
      </p:pic>
    </p:spTree>
    <p:extLst>
      <p:ext uri="{BB962C8B-B14F-4D97-AF65-F5344CB8AC3E}">
        <p14:creationId xmlns:p14="http://schemas.microsoft.com/office/powerpoint/2010/main" val="177075613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AF0A8-5908-7F4A-A644-826DF580FCB2}"/>
              </a:ext>
            </a:extLst>
          </p:cNvPr>
          <p:cNvSpPr>
            <a:spLocks noGrp="1"/>
          </p:cNvSpPr>
          <p:nvPr>
            <p:ph type="title"/>
          </p:nvPr>
        </p:nvSpPr>
        <p:spPr/>
        <p:txBody>
          <a:bodyPr>
            <a:normAutofit/>
          </a:bodyPr>
          <a:lstStyle/>
          <a:p>
            <a:r>
              <a:rPr lang="en-US" dirty="0"/>
              <a:t>Activity 2: WHO’s Who</a:t>
            </a:r>
            <a:br>
              <a:rPr lang="en-US" dirty="0"/>
            </a:br>
            <a:r>
              <a:rPr lang="en-US" sz="4900" dirty="0"/>
              <a:t>Resources</a:t>
            </a:r>
            <a:endParaRPr lang="en-US" dirty="0"/>
          </a:p>
        </p:txBody>
      </p:sp>
      <p:sp>
        <p:nvSpPr>
          <p:cNvPr id="3" name="Content Placeholder 2">
            <a:extLst>
              <a:ext uri="{FF2B5EF4-FFF2-40B4-BE49-F238E27FC236}">
                <a16:creationId xmlns:a16="http://schemas.microsoft.com/office/drawing/2014/main" id="{CC6570D5-EB21-1941-8508-06A93061B0A1}"/>
              </a:ext>
            </a:extLst>
          </p:cNvPr>
          <p:cNvSpPr>
            <a:spLocks noGrp="1"/>
          </p:cNvSpPr>
          <p:nvPr>
            <p:ph idx="1"/>
          </p:nvPr>
        </p:nvSpPr>
        <p:spPr/>
        <p:txBody>
          <a:bodyPr/>
          <a:lstStyle/>
          <a:p>
            <a:r>
              <a:rPr lang="en-US" dirty="0"/>
              <a:t>You can find</a:t>
            </a:r>
            <a:r>
              <a:rPr lang="en-US" b="1" dirty="0"/>
              <a:t> </a:t>
            </a:r>
            <a:r>
              <a:rPr lang="en-US" i="1" dirty="0"/>
              <a:t>some</a:t>
            </a:r>
            <a:r>
              <a:rPr lang="en-US" b="1" dirty="0"/>
              <a:t> </a:t>
            </a:r>
            <a:r>
              <a:rPr lang="en-US" dirty="0"/>
              <a:t>information for Activity 2 in the resources below</a:t>
            </a:r>
          </a:p>
          <a:p>
            <a:pPr marL="457200" indent="-457200">
              <a:buFont typeface="Arial" panose="020B0604020202020204" pitchFamily="34" charset="0"/>
              <a:buChar char="•"/>
            </a:pPr>
            <a:r>
              <a:rPr lang="en-US" sz="2000" dirty="0"/>
              <a:t>Stage Management – The Essential Handbook by Gail </a:t>
            </a:r>
            <a:r>
              <a:rPr lang="en-US" sz="2000" dirty="0" err="1"/>
              <a:t>Pallin</a:t>
            </a:r>
            <a:r>
              <a:rPr lang="en-US" sz="2000" dirty="0"/>
              <a:t> - (UWTSD Library)</a:t>
            </a:r>
          </a:p>
          <a:p>
            <a:pPr marL="457200" indent="-457200">
              <a:buFont typeface="Arial" panose="020B0604020202020204" pitchFamily="34" charset="0"/>
              <a:buChar char="•"/>
            </a:pPr>
            <a:r>
              <a:rPr lang="en-US" sz="2000" dirty="0"/>
              <a:t>https://</a:t>
            </a:r>
            <a:r>
              <a:rPr lang="en-US" sz="2000" dirty="0" err="1"/>
              <a:t>www.screenskills.com</a:t>
            </a:r>
            <a:r>
              <a:rPr lang="en-US" sz="2000" dirty="0"/>
              <a:t>/careers/job-profiles/film-and-tv-drama/development-film-and-tv-drama-job-profiles/director/</a:t>
            </a:r>
          </a:p>
          <a:p>
            <a:pPr marL="457200" indent="-457200">
              <a:buFont typeface="Arial" panose="020B0604020202020204" pitchFamily="34" charset="0"/>
              <a:buChar char="•"/>
            </a:pPr>
            <a:endParaRPr lang="en-US" sz="2000" dirty="0"/>
          </a:p>
        </p:txBody>
      </p:sp>
    </p:spTree>
    <p:extLst>
      <p:ext uri="{BB962C8B-B14F-4D97-AF65-F5344CB8AC3E}">
        <p14:creationId xmlns:p14="http://schemas.microsoft.com/office/powerpoint/2010/main" val="27128910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EB4D5-0653-7743-8A24-8636AC69B6C9}"/>
              </a:ext>
            </a:extLst>
          </p:cNvPr>
          <p:cNvSpPr>
            <a:spLocks noGrp="1"/>
          </p:cNvSpPr>
          <p:nvPr>
            <p:ph type="title"/>
          </p:nvPr>
        </p:nvSpPr>
        <p:spPr/>
        <p:txBody>
          <a:bodyPr/>
          <a:lstStyle/>
          <a:p>
            <a:r>
              <a:rPr lang="en-US" dirty="0"/>
              <a:t>Introductions</a:t>
            </a:r>
          </a:p>
        </p:txBody>
      </p:sp>
      <p:sp>
        <p:nvSpPr>
          <p:cNvPr id="3" name="Content Placeholder 2">
            <a:extLst>
              <a:ext uri="{FF2B5EF4-FFF2-40B4-BE49-F238E27FC236}">
                <a16:creationId xmlns:a16="http://schemas.microsoft.com/office/drawing/2014/main" id="{917C0366-25C9-904B-B4E7-6B7E02F4FDF5}"/>
              </a:ext>
            </a:extLst>
          </p:cNvPr>
          <p:cNvSpPr>
            <a:spLocks noGrp="1"/>
          </p:cNvSpPr>
          <p:nvPr>
            <p:ph idx="1"/>
          </p:nvPr>
        </p:nvSpPr>
        <p:spPr/>
        <p:txBody>
          <a:bodyPr>
            <a:normAutofit fontScale="92500"/>
          </a:bodyPr>
          <a:lstStyle/>
          <a:p>
            <a:pPr algn="ctr"/>
            <a:r>
              <a:rPr lang="en-US" sz="3600" dirty="0"/>
              <a:t>How do I meet my future employer?</a:t>
            </a:r>
          </a:p>
          <a:p>
            <a:r>
              <a:rPr lang="en-US" sz="2400" dirty="0"/>
              <a:t>Going to see projects and shows is really important.  You can get an idea of a company or artistic director’s work and your then have something to talk about when you introduce yourself and/or meet them.</a:t>
            </a:r>
          </a:p>
          <a:p>
            <a:r>
              <a:rPr lang="en-US" sz="2400" dirty="0"/>
              <a:t>Contacting a director/ technical director or company by email when they are casting is a good way to introduce yourself and show your interest in a project.</a:t>
            </a:r>
          </a:p>
          <a:p>
            <a:r>
              <a:rPr lang="en-US" sz="2400" dirty="0"/>
              <a:t>The next activity will help you consider how you might contact a company or director in the future.</a:t>
            </a:r>
          </a:p>
          <a:p>
            <a:pPr algn="ctr"/>
            <a:endParaRPr lang="en-US" dirty="0"/>
          </a:p>
        </p:txBody>
      </p:sp>
    </p:spTree>
    <p:extLst>
      <p:ext uri="{BB962C8B-B14F-4D97-AF65-F5344CB8AC3E}">
        <p14:creationId xmlns:p14="http://schemas.microsoft.com/office/powerpoint/2010/main" val="30642806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4F651-7F20-904E-BBA3-6FC2DE6BE8BE}"/>
              </a:ext>
            </a:extLst>
          </p:cNvPr>
          <p:cNvSpPr>
            <a:spLocks noGrp="1"/>
          </p:cNvSpPr>
          <p:nvPr>
            <p:ph type="title"/>
          </p:nvPr>
        </p:nvSpPr>
        <p:spPr>
          <a:xfrm>
            <a:off x="959675" y="296013"/>
            <a:ext cx="10268712" cy="1700784"/>
          </a:xfrm>
          <a:solidFill>
            <a:schemeClr val="tx1"/>
          </a:solidFill>
        </p:spPr>
        <p:txBody>
          <a:bodyPr>
            <a:normAutofit/>
          </a:bodyPr>
          <a:lstStyle/>
          <a:p>
            <a:br>
              <a:rPr lang="en-US" sz="2100" dirty="0"/>
            </a:br>
            <a:r>
              <a:rPr lang="en-US" sz="2800" dirty="0"/>
              <a:t>Activity 3: </a:t>
            </a:r>
            <a:r>
              <a:rPr lang="en-US" sz="1800" dirty="0"/>
              <a:t>(30 mins approx.)</a:t>
            </a:r>
            <a:br>
              <a:rPr lang="en-US" sz="2100" dirty="0"/>
            </a:br>
            <a:r>
              <a:rPr lang="en-US" sz="2100" dirty="0"/>
              <a:t>Draft an Introduction email</a:t>
            </a:r>
            <a:br>
              <a:rPr lang="en-US" sz="2100" dirty="0"/>
            </a:br>
            <a:br>
              <a:rPr lang="en-US" sz="2100" dirty="0"/>
            </a:br>
            <a:endParaRPr lang="en-US" sz="2100" dirty="0"/>
          </a:p>
        </p:txBody>
      </p:sp>
      <p:sp>
        <p:nvSpPr>
          <p:cNvPr id="18" name="Rectangle 10">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9" name="Picture 4">
            <a:extLst>
              <a:ext uri="{FF2B5EF4-FFF2-40B4-BE49-F238E27FC236}">
                <a16:creationId xmlns:a16="http://schemas.microsoft.com/office/drawing/2014/main" id="{93022BC1-0E47-419D-9CEB-8F74CB599641}"/>
              </a:ext>
            </a:extLst>
          </p:cNvPr>
          <p:cNvPicPr>
            <a:picLocks noChangeAspect="1"/>
          </p:cNvPicPr>
          <p:nvPr/>
        </p:nvPicPr>
        <p:blipFill>
          <a:blip r:embed="rId3"/>
          <a:srcRect t="3230" b="3230"/>
          <a:stretch/>
        </p:blipFill>
        <p:spPr>
          <a:xfrm>
            <a:off x="0" y="2292809"/>
            <a:ext cx="4337538" cy="3922083"/>
          </a:xfrm>
          <a:prstGeom prst="rect">
            <a:avLst/>
          </a:prstGeom>
        </p:spPr>
      </p:pic>
      <p:sp>
        <p:nvSpPr>
          <p:cNvPr id="20" name="Content Placeholder 2">
            <a:extLst>
              <a:ext uri="{FF2B5EF4-FFF2-40B4-BE49-F238E27FC236}">
                <a16:creationId xmlns:a16="http://schemas.microsoft.com/office/drawing/2014/main" id="{C2FB0BBE-C1F7-5C4E-92F3-C9D4CC806097}"/>
              </a:ext>
            </a:extLst>
          </p:cNvPr>
          <p:cNvSpPr>
            <a:spLocks noGrp="1"/>
          </p:cNvSpPr>
          <p:nvPr>
            <p:ph idx="1"/>
          </p:nvPr>
        </p:nvSpPr>
        <p:spPr>
          <a:xfrm>
            <a:off x="5004426" y="3001963"/>
            <a:ext cx="6223961" cy="3317875"/>
          </a:xfrm>
        </p:spPr>
        <p:txBody>
          <a:bodyPr anchor="ctr">
            <a:normAutofit fontScale="85000" lnSpcReduction="20000"/>
          </a:bodyPr>
          <a:lstStyle/>
          <a:p>
            <a:pPr>
              <a:lnSpc>
                <a:spcPct val="91000"/>
              </a:lnSpc>
            </a:pPr>
            <a:r>
              <a:rPr lang="en-US" sz="1600" dirty="0"/>
              <a:t>Activity 3: Draft an email to the Artistic Director, Director or Technical Director of one of the theatre companies you have researched to introduce yourself and ask to audition for an upcoming show.</a:t>
            </a:r>
          </a:p>
          <a:p>
            <a:pPr>
              <a:lnSpc>
                <a:spcPct val="91000"/>
              </a:lnSpc>
            </a:pPr>
            <a:r>
              <a:rPr lang="en-US" sz="1600" dirty="0"/>
              <a:t>Things to include:</a:t>
            </a:r>
          </a:p>
          <a:p>
            <a:pPr marL="457200" lvl="0" indent="-457200">
              <a:lnSpc>
                <a:spcPct val="91000"/>
              </a:lnSpc>
              <a:buFont typeface="Arial" panose="020B0604020202020204" pitchFamily="34" charset="0"/>
              <a:buChar char="•"/>
            </a:pPr>
            <a:r>
              <a:rPr lang="en-GB" sz="1400" dirty="0"/>
              <a:t>Your name, where you are based and contact details.</a:t>
            </a:r>
          </a:p>
          <a:p>
            <a:pPr marL="457200" lvl="0" indent="-457200">
              <a:lnSpc>
                <a:spcPct val="91000"/>
              </a:lnSpc>
              <a:buFont typeface="Arial" panose="020B0604020202020204" pitchFamily="34" charset="0"/>
              <a:buChar char="•"/>
            </a:pPr>
            <a:r>
              <a:rPr lang="en-GB" sz="1400" dirty="0"/>
              <a:t>Mention something that the company or director has done that you have watched (invent something for this purpose if you haven’t seen any of their work – use information you have from you research on previous projects to inform this)</a:t>
            </a:r>
          </a:p>
          <a:p>
            <a:pPr marL="457200" lvl="0" indent="-457200">
              <a:lnSpc>
                <a:spcPct val="91000"/>
              </a:lnSpc>
              <a:buFont typeface="Arial" panose="020B0604020202020204" pitchFamily="34" charset="0"/>
              <a:buChar char="•"/>
            </a:pPr>
            <a:r>
              <a:rPr lang="en-GB" sz="1400" dirty="0"/>
              <a:t>What show (and part) you would like to be seen for. (You can invent a show that they will be doing if you cannot see anything in their ‘future projects’ when you have researched them)</a:t>
            </a:r>
          </a:p>
          <a:p>
            <a:pPr marL="457200" lvl="0" indent="-457200">
              <a:lnSpc>
                <a:spcPct val="91000"/>
              </a:lnSpc>
              <a:buFont typeface="Arial" panose="020B0604020202020204" pitchFamily="34" charset="0"/>
              <a:buChar char="•"/>
            </a:pPr>
            <a:r>
              <a:rPr lang="en-GB" sz="1400" dirty="0"/>
              <a:t>Mention why you think you are right for the part/project/company.</a:t>
            </a:r>
          </a:p>
          <a:p>
            <a:pPr marL="457200" lvl="0" indent="-457200">
              <a:lnSpc>
                <a:spcPct val="91000"/>
              </a:lnSpc>
              <a:buFont typeface="Arial" panose="020B0604020202020204" pitchFamily="34" charset="0"/>
              <a:buChar char="•"/>
            </a:pPr>
            <a:r>
              <a:rPr lang="en-GB" sz="1400" dirty="0"/>
              <a:t>Attach your CV and headshot if you have them.</a:t>
            </a:r>
          </a:p>
          <a:p>
            <a:pPr>
              <a:lnSpc>
                <a:spcPct val="91000"/>
              </a:lnSpc>
            </a:pPr>
            <a:endParaRPr lang="en-US" sz="1400" dirty="0"/>
          </a:p>
          <a:p>
            <a:pPr marL="342900" indent="-342900">
              <a:lnSpc>
                <a:spcPct val="91000"/>
              </a:lnSpc>
              <a:buFont typeface="Arial" panose="020B0604020202020204" pitchFamily="34" charset="0"/>
              <a:buChar char="•"/>
            </a:pPr>
            <a:endParaRPr lang="en-US" sz="1400" dirty="0"/>
          </a:p>
          <a:p>
            <a:pPr>
              <a:lnSpc>
                <a:spcPct val="91000"/>
              </a:lnSpc>
            </a:pPr>
            <a:endParaRPr lang="en-US" sz="1400" dirty="0"/>
          </a:p>
        </p:txBody>
      </p:sp>
    </p:spTree>
    <p:extLst>
      <p:ext uri="{BB962C8B-B14F-4D97-AF65-F5344CB8AC3E}">
        <p14:creationId xmlns:p14="http://schemas.microsoft.com/office/powerpoint/2010/main" val="31763450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B2FC4-9705-D841-8CFC-5CB64487C2AC}"/>
              </a:ext>
            </a:extLst>
          </p:cNvPr>
          <p:cNvSpPr>
            <a:spLocks noGrp="1"/>
          </p:cNvSpPr>
          <p:nvPr>
            <p:ph type="title"/>
          </p:nvPr>
        </p:nvSpPr>
        <p:spPr/>
        <p:txBody>
          <a:bodyPr/>
          <a:lstStyle/>
          <a:p>
            <a:r>
              <a:rPr lang="en-US" dirty="0"/>
              <a:t>In summary</a:t>
            </a:r>
          </a:p>
        </p:txBody>
      </p:sp>
      <p:sp>
        <p:nvSpPr>
          <p:cNvPr id="3" name="Content Placeholder 2">
            <a:extLst>
              <a:ext uri="{FF2B5EF4-FFF2-40B4-BE49-F238E27FC236}">
                <a16:creationId xmlns:a16="http://schemas.microsoft.com/office/drawing/2014/main" id="{4D95390E-4D1F-184D-ADB0-05D4585783DB}"/>
              </a:ext>
            </a:extLst>
          </p:cNvPr>
          <p:cNvSpPr>
            <a:spLocks noGrp="1"/>
          </p:cNvSpPr>
          <p:nvPr>
            <p:ph idx="1"/>
          </p:nvPr>
        </p:nvSpPr>
        <p:spPr>
          <a:solidFill>
            <a:schemeClr val="accent6">
              <a:lumMod val="40000"/>
              <a:lumOff val="60000"/>
            </a:schemeClr>
          </a:solidFill>
        </p:spPr>
        <p:txBody>
          <a:bodyPr>
            <a:normAutofit fontScale="92500" lnSpcReduction="20000"/>
          </a:bodyPr>
          <a:lstStyle/>
          <a:p>
            <a:pPr marL="457200" indent="-457200">
              <a:buFont typeface="Arial" panose="020B0604020202020204" pitchFamily="34" charset="0"/>
              <a:buChar char="•"/>
            </a:pPr>
            <a:r>
              <a:rPr lang="en-US" dirty="0"/>
              <a:t>Make sure that you are engaged in and understand the community/industry that you want to join.</a:t>
            </a:r>
          </a:p>
          <a:p>
            <a:pPr marL="457200" indent="-457200">
              <a:buFont typeface="Arial" panose="020B0604020202020204" pitchFamily="34" charset="0"/>
              <a:buChar char="•"/>
            </a:pPr>
            <a:r>
              <a:rPr lang="en-US" dirty="0"/>
              <a:t>If you don’t support other people’s work then why should they support you?</a:t>
            </a:r>
          </a:p>
          <a:p>
            <a:pPr marL="457200" indent="-457200">
              <a:buFont typeface="Arial" panose="020B0604020202020204" pitchFamily="34" charset="0"/>
              <a:buChar char="•"/>
            </a:pPr>
            <a:r>
              <a:rPr lang="en-US" dirty="0"/>
              <a:t>Knowing who’s who means that you can grab opportunities when they arise. “Being in the right place at the right time?” </a:t>
            </a:r>
          </a:p>
          <a:p>
            <a:pPr marL="457200" indent="-457200">
              <a:buFont typeface="Arial" panose="020B0604020202020204" pitchFamily="34" charset="0"/>
              <a:buChar char="•"/>
            </a:pPr>
            <a:r>
              <a:rPr lang="en-US" dirty="0"/>
              <a:t>Understanding the landscape that you are entering gives you confidence and helps to focus your plans and aspirations for the future.</a:t>
            </a:r>
          </a:p>
        </p:txBody>
      </p:sp>
    </p:spTree>
    <p:extLst>
      <p:ext uri="{BB962C8B-B14F-4D97-AF65-F5344CB8AC3E}">
        <p14:creationId xmlns:p14="http://schemas.microsoft.com/office/powerpoint/2010/main" val="39154910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B2FC4-9705-D841-8CFC-5CB64487C2AC}"/>
              </a:ext>
            </a:extLst>
          </p:cNvPr>
          <p:cNvSpPr>
            <a:spLocks noGrp="1"/>
          </p:cNvSpPr>
          <p:nvPr>
            <p:ph type="title"/>
          </p:nvPr>
        </p:nvSpPr>
        <p:spPr/>
        <p:txBody>
          <a:bodyPr/>
          <a:lstStyle/>
          <a:p>
            <a:r>
              <a:rPr lang="en-US" dirty="0"/>
              <a:t>Working for the exposure</a:t>
            </a:r>
          </a:p>
        </p:txBody>
      </p:sp>
      <p:sp>
        <p:nvSpPr>
          <p:cNvPr id="3" name="Content Placeholder 2">
            <a:extLst>
              <a:ext uri="{FF2B5EF4-FFF2-40B4-BE49-F238E27FC236}">
                <a16:creationId xmlns:a16="http://schemas.microsoft.com/office/drawing/2014/main" id="{4D95390E-4D1F-184D-ADB0-05D4585783DB}"/>
              </a:ext>
            </a:extLst>
          </p:cNvPr>
          <p:cNvSpPr>
            <a:spLocks noGrp="1"/>
          </p:cNvSpPr>
          <p:nvPr>
            <p:ph idx="1"/>
          </p:nvPr>
        </p:nvSpPr>
        <p:spPr>
          <a:xfrm>
            <a:off x="960120" y="2587752"/>
            <a:ext cx="10268712" cy="3952434"/>
          </a:xfrm>
          <a:solidFill>
            <a:schemeClr val="accent6">
              <a:lumMod val="40000"/>
              <a:lumOff val="60000"/>
            </a:schemeClr>
          </a:solidFill>
        </p:spPr>
        <p:txBody>
          <a:bodyPr>
            <a:normAutofit fontScale="92500" lnSpcReduction="20000"/>
          </a:bodyPr>
          <a:lstStyle/>
          <a:p>
            <a:pPr marL="457200" indent="-457200">
              <a:buFont typeface="Arial" panose="020B0604020202020204" pitchFamily="34" charset="0"/>
              <a:buChar char="•"/>
            </a:pPr>
            <a:r>
              <a:rPr lang="en-US" dirty="0"/>
              <a:t>“Being in the right place at the right time?” </a:t>
            </a:r>
          </a:p>
          <a:p>
            <a:pPr marL="457200" indent="-457200">
              <a:buFont typeface="Arial" panose="020B0604020202020204" pitchFamily="34" charset="0"/>
              <a:buChar char="•"/>
            </a:pPr>
            <a:r>
              <a:rPr lang="en-US" dirty="0"/>
              <a:t>‘Understanding the landscape that you are entering gives you confidence and helps to focus your plans and aspirations for the future.’</a:t>
            </a:r>
          </a:p>
          <a:p>
            <a:pPr marL="457200" indent="-457200">
              <a:buFont typeface="Arial" panose="020B0604020202020204" pitchFamily="34" charset="0"/>
              <a:buChar char="•"/>
            </a:pPr>
            <a:r>
              <a:rPr lang="en-US" dirty="0"/>
              <a:t>Now - knowing this information and following on from your research tasks from this presentation– how much work are your willing to do ‘for the exposure/ for free’? </a:t>
            </a:r>
          </a:p>
          <a:p>
            <a:pPr marL="457200" indent="-457200">
              <a:buFont typeface="Arial" panose="020B0604020202020204" pitchFamily="34" charset="0"/>
              <a:buChar char="•"/>
            </a:pPr>
            <a:r>
              <a:rPr lang="en-US" dirty="0"/>
              <a:t>Consider this wicked problem and use your knowledge of design thinking to create a workable model that reduces exploitation of the performing artist but also allows for growth and potential professional connection. </a:t>
            </a:r>
          </a:p>
        </p:txBody>
      </p:sp>
    </p:spTree>
    <p:extLst>
      <p:ext uri="{BB962C8B-B14F-4D97-AF65-F5344CB8AC3E}">
        <p14:creationId xmlns:p14="http://schemas.microsoft.com/office/powerpoint/2010/main" val="825004282"/>
      </p:ext>
    </p:extLst>
  </p:cSld>
  <p:clrMapOvr>
    <a:masterClrMapping/>
  </p:clrMapOvr>
</p:sld>
</file>

<file path=ppt/theme/theme1.xml><?xml version="1.0" encoding="utf-8"?>
<a:theme xmlns:a="http://schemas.openxmlformats.org/drawingml/2006/main" name="JuxtaposeVTI">
  <a:themeElements>
    <a:clrScheme name="AnalogousFromLightSeedRightStep">
      <a:dk1>
        <a:srgbClr val="000000"/>
      </a:dk1>
      <a:lt1>
        <a:srgbClr val="FFFFFF"/>
      </a:lt1>
      <a:dk2>
        <a:srgbClr val="412440"/>
      </a:dk2>
      <a:lt2>
        <a:srgbClr val="E3E8E2"/>
      </a:lt2>
      <a:accent1>
        <a:srgbClr val="D56EEE"/>
      </a:accent1>
      <a:accent2>
        <a:srgbClr val="EB4EC8"/>
      </a:accent2>
      <a:accent3>
        <a:srgbClr val="EE6E9C"/>
      </a:accent3>
      <a:accent4>
        <a:srgbClr val="EB564E"/>
      </a:accent4>
      <a:accent5>
        <a:srgbClr val="E98E3C"/>
      </a:accent5>
      <a:accent6>
        <a:srgbClr val="B2A53B"/>
      </a:accent6>
      <a:hlink>
        <a:srgbClr val="628F57"/>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{C664497E-E2A7-6049-8C5D-08B7B97F957B}tf16401369</Template>
  <TotalTime>136</TotalTime>
  <Words>1111</Words>
  <Application>Microsoft Office PowerPoint</Application>
  <PresentationFormat>Widescreen</PresentationFormat>
  <Paragraphs>91</Paragraphs>
  <Slides>17</Slides>
  <Notes>1</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JuxtaposeVTI</vt:lpstr>
      <vt:lpstr>Unit 4 Making Connections</vt:lpstr>
      <vt:lpstr>Exploring the Landscape</vt:lpstr>
      <vt:lpstr>Exploring the Landscape</vt:lpstr>
      <vt:lpstr>Exploring the Landscape</vt:lpstr>
      <vt:lpstr>Exploring the Landscape</vt:lpstr>
      <vt:lpstr>Exploring the Landscape</vt:lpstr>
      <vt:lpstr>Do your Research!</vt:lpstr>
      <vt:lpstr>Activities</vt:lpstr>
      <vt:lpstr> Activity 1 (90 mins approx.) Research five theatre companies   </vt:lpstr>
      <vt:lpstr>List of Companies in Wales Research five in total - Choose two from this list and Three closer to where you will be based. You can choose five from this list if you will be based in or near Wales.</vt:lpstr>
      <vt:lpstr>Who’s Who?</vt:lpstr>
      <vt:lpstr> Activity 2 (60 mins approx.) Research Who’s who and what they do!  </vt:lpstr>
      <vt:lpstr>Activity 2: WHO’s Who Resources</vt:lpstr>
      <vt:lpstr>Introductions</vt:lpstr>
      <vt:lpstr> Activity 3: (30 mins approx.) Draft an Introduction email  </vt:lpstr>
      <vt:lpstr>In summary</vt:lpstr>
      <vt:lpstr>Working for the exposure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Lynne Seymour</dc:creator>
  <cp:lastModifiedBy>Jonathan Pugh</cp:lastModifiedBy>
  <cp:revision>7</cp:revision>
  <dcterms:created xsi:type="dcterms:W3CDTF">2021-02-17T10:56:46Z</dcterms:created>
  <dcterms:modified xsi:type="dcterms:W3CDTF">2023-03-09T11:36:42Z</dcterms:modified>
</cp:coreProperties>
</file>