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5E6755-840A-4E4B-A6E8-A23CA99C67A4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EF7CF5-FA55-44D7-A285-DC743C4E0C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8383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089" y="4300737"/>
            <a:ext cx="5477431" cy="4157426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zh-CN" sz="800">
              <a:ea typeface="宋体" charset="0"/>
              <a:cs typeface="宋体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3669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1640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50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06F844-80B3-428A-B7D7-393895CFAF67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95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765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18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498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857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110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89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806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314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753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118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284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2B6D43-D84D-4FA3-9D09-ECC35AE07D5A}" type="datetimeFigureOut">
              <a:rPr lang="en-GB" smtClean="0"/>
              <a:t>22/03/2017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E2290-AB10-4136-8AFC-10391DFA14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55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rk-learn.com/english/page.asp?p=questionnair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psychology-tools.com/myers-briggs-type-indicator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tl.tla.ed.ac.uk/questionnaires/ASSIST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hitewater-rescue.com/support/pagepics/lsitechmanu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28448" y="-31552"/>
            <a:ext cx="2771800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extBox 1"/>
          <p:cNvSpPr txBox="1">
            <a:spLocks noChangeArrowheads="1"/>
          </p:cNvSpPr>
          <p:nvPr/>
        </p:nvSpPr>
        <p:spPr bwMode="auto">
          <a:xfrm>
            <a:off x="1524000" y="908721"/>
            <a:ext cx="2771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sz="3600" b="1" i="1" dirty="0">
                <a:solidFill>
                  <a:srgbClr val="000000"/>
                </a:solidFill>
                <a:cs typeface="ＭＳ Ｐゴシック" charset="0"/>
              </a:rPr>
              <a:t>Learning Styles</a:t>
            </a:r>
            <a:endParaRPr lang="en-US" sz="3600" b="1" i="1" dirty="0">
              <a:solidFill>
                <a:srgbClr val="000000"/>
              </a:solidFill>
              <a:cs typeface="ＭＳ Ｐゴシック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1546" y="836712"/>
            <a:ext cx="6198951" cy="326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998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5-09-24 at 06.56.55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40444" y="260649"/>
            <a:ext cx="5464069" cy="533747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528448" y="-31552"/>
            <a:ext cx="3703456" cy="5733256"/>
          </a:xfrm>
          <a:prstGeom prst="rect">
            <a:avLst/>
          </a:prstGeom>
          <a:solidFill>
            <a:srgbClr val="24ABD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1"/>
          <p:cNvSpPr txBox="1">
            <a:spLocks noChangeArrowheads="1"/>
          </p:cNvSpPr>
          <p:nvPr/>
        </p:nvSpPr>
        <p:spPr bwMode="auto">
          <a:xfrm>
            <a:off x="1991544" y="1107902"/>
            <a:ext cx="3168352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2800" b="1" i="1" dirty="0">
                <a:solidFill>
                  <a:srgbClr val="000000"/>
                </a:solidFill>
                <a:cs typeface="ＭＳ Ｐゴシック" charset="0"/>
              </a:rPr>
              <a:t>Learning styles</a:t>
            </a:r>
          </a:p>
          <a:p>
            <a:pPr eaLnBrk="1" hangingPunct="1"/>
            <a:endParaRPr lang="en-GB" sz="2800" b="1" i="1" dirty="0">
              <a:solidFill>
                <a:srgbClr val="000000"/>
              </a:solidFill>
              <a:cs typeface="ＭＳ Ｐゴシック" charset="0"/>
            </a:endParaRPr>
          </a:p>
          <a:p>
            <a:pPr eaLnBrk="1" hangingPunct="1"/>
            <a:endParaRPr lang="en-US" sz="2800" b="1" i="1" dirty="0">
              <a:solidFill>
                <a:srgbClr val="000000"/>
              </a:solidFill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1366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VARK</a:t>
            </a:r>
            <a:endParaRPr lang="en-US" altLang="en-US" sz="40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defRPr/>
            </a:pPr>
            <a:r>
              <a:rPr lang="en-GB" dirty="0">
                <a:latin typeface="+mj-lt"/>
              </a:rPr>
              <a:t>Neil Fleming 1987 onwards</a:t>
            </a:r>
          </a:p>
          <a:p>
            <a:pPr>
              <a:defRPr/>
            </a:pPr>
            <a:r>
              <a:rPr lang="en-GB" dirty="0">
                <a:latin typeface="+mj-lt"/>
              </a:rPr>
              <a:t>Visual</a:t>
            </a:r>
          </a:p>
          <a:p>
            <a:pPr>
              <a:defRPr/>
            </a:pPr>
            <a:r>
              <a:rPr lang="en-GB" dirty="0">
                <a:latin typeface="+mj-lt"/>
              </a:rPr>
              <a:t>Audio</a:t>
            </a:r>
          </a:p>
          <a:p>
            <a:pPr>
              <a:defRPr/>
            </a:pPr>
            <a:r>
              <a:rPr lang="en-GB" dirty="0">
                <a:latin typeface="+mj-lt"/>
              </a:rPr>
              <a:t>Reading/Writing</a:t>
            </a:r>
          </a:p>
          <a:p>
            <a:pPr>
              <a:defRPr/>
            </a:pPr>
            <a:r>
              <a:rPr lang="en-GB" dirty="0">
                <a:latin typeface="+mj-lt"/>
              </a:rPr>
              <a:t>Kinaesthetic </a:t>
            </a:r>
          </a:p>
          <a:p>
            <a:pPr marL="0" indent="0">
              <a:buNone/>
              <a:defRPr/>
            </a:pPr>
            <a:r>
              <a:rPr lang="en-GB" dirty="0">
                <a:latin typeface="+mj-lt"/>
                <a:hlinkClick r:id="rId3"/>
              </a:rPr>
              <a:t>http://www.vark-learn.com/english/page.asp?p=questionnaire</a:t>
            </a:r>
            <a:endParaRPr lang="en-GB" dirty="0">
              <a:latin typeface="+mj-lt"/>
            </a:endParaRPr>
          </a:p>
          <a:p>
            <a:pPr marL="0" indent="0">
              <a:buNone/>
              <a:defRPr/>
            </a:pPr>
            <a:endParaRPr lang="en-GB" dirty="0">
              <a:latin typeface="+mj-lt"/>
            </a:endParaRPr>
          </a:p>
          <a:p>
            <a:pPr marL="0" indent="0">
              <a:buNone/>
              <a:defRPr/>
            </a:pPr>
            <a:endParaRPr lang="en-GB" dirty="0" smtClean="0">
              <a:latin typeface="+mj-lt"/>
            </a:endParaRP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6363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5805264"/>
            <a:ext cx="9144000" cy="10527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creen Shot 2015-09-24 at 06.57.34.png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880" r="2814" b="1722"/>
          <a:stretch/>
        </p:blipFill>
        <p:spPr>
          <a:xfrm>
            <a:off x="1538304" y="-54238"/>
            <a:ext cx="9129696" cy="636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82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7.51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30536" y="0"/>
            <a:ext cx="87595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147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05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45608" y="0"/>
            <a:ext cx="89066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419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 Shot 2015-09-24 at 06.58.26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72072" y="0"/>
            <a:ext cx="78123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853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0" y="5589240"/>
            <a:ext cx="9144000" cy="12687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Screen Shot 2015-09-24 at 06.58.40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03680" y="0"/>
            <a:ext cx="9299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936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Others to look at:</a:t>
            </a:r>
            <a:endParaRPr lang="en-US" alt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>
                <a:latin typeface="+mj-lt"/>
              </a:rPr>
              <a:t>Noel Entwistle </a:t>
            </a:r>
            <a:r>
              <a:rPr lang="en-GB" sz="2400" i="1" dirty="0">
                <a:latin typeface="+mj-lt"/>
              </a:rPr>
              <a:t>Approaches and Study Skills Inventory for Students</a:t>
            </a:r>
            <a:r>
              <a:rPr lang="en-GB" sz="2400" dirty="0">
                <a:latin typeface="+mj-lt"/>
              </a:rPr>
              <a:t> (ASSIST) (2000)</a:t>
            </a:r>
          </a:p>
          <a:p>
            <a:pPr>
              <a:defRPr/>
            </a:pPr>
            <a:r>
              <a:rPr lang="en-GB" sz="2400" dirty="0"/>
              <a:t>David Kolb’s </a:t>
            </a:r>
            <a:r>
              <a:rPr lang="en-GB" sz="2400" i="1" dirty="0"/>
              <a:t>Learning Style Inventory</a:t>
            </a:r>
            <a:r>
              <a:rPr lang="en-GB" sz="2400" dirty="0"/>
              <a:t> (1976) (1985) (1999): four styles (2013) nine styles</a:t>
            </a:r>
          </a:p>
          <a:p>
            <a:pPr>
              <a:defRPr/>
            </a:pPr>
            <a:r>
              <a:rPr lang="en-GB" altLang="en-US" sz="2400" dirty="0"/>
              <a:t>Myers-Briggs Type Indicator (MBTI) (</a:t>
            </a:r>
            <a:r>
              <a:rPr lang="en-US" sz="2400" dirty="0">
                <a:hlinkClick r:id="rId3"/>
              </a:rPr>
              <a:t>http://psychology-tools.com/myers-briggs-type-indicator/</a:t>
            </a:r>
            <a:r>
              <a:rPr lang="en-US" sz="2400" dirty="0"/>
              <a:t>)</a:t>
            </a:r>
            <a:endParaRPr lang="en-GB" sz="2400" dirty="0"/>
          </a:p>
          <a:p>
            <a:pPr>
              <a:defRPr/>
            </a:pP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853026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>
          <a:xfrm>
            <a:off x="2208213" y="9080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/>
              <a:t>Honey and Mumford’s Learning Styles Questionnaire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400" dirty="0">
                <a:latin typeface="+mj-lt"/>
              </a:rPr>
              <a:t>Complete and score the questionnaire (20 minutes)</a:t>
            </a:r>
          </a:p>
          <a:p>
            <a:pPr>
              <a:defRPr/>
            </a:pPr>
            <a:endParaRPr lang="en-GB" sz="2400" dirty="0">
              <a:latin typeface="+mj-lt"/>
            </a:endParaRPr>
          </a:p>
          <a:p>
            <a:pPr>
              <a:defRPr/>
            </a:pPr>
            <a:r>
              <a:rPr lang="en-GB" sz="2400" dirty="0">
                <a:latin typeface="+mj-lt"/>
              </a:rPr>
              <a:t>Consider the implications for completing your learning plan and reflection</a:t>
            </a:r>
          </a:p>
          <a:p>
            <a:pPr>
              <a:defRPr/>
            </a:pPr>
            <a:endParaRPr lang="en-GB" sz="2400" dirty="0">
              <a:latin typeface="+mj-lt"/>
            </a:endParaRPr>
          </a:p>
          <a:p>
            <a:pPr>
              <a:defRPr/>
            </a:pPr>
            <a:r>
              <a:rPr lang="en-GB" sz="2400" dirty="0">
                <a:latin typeface="+mj-lt"/>
              </a:rPr>
              <a:t>Identify potential advantages and criticisms of the LSQ</a:t>
            </a:r>
          </a:p>
          <a:p>
            <a:pPr marL="0" indent="0">
              <a:buNone/>
              <a:defRPr/>
            </a:pPr>
            <a:endParaRPr lang="en-GB" sz="2400" dirty="0">
              <a:latin typeface="+mj-lt"/>
            </a:endParaRPr>
          </a:p>
          <a:p>
            <a:pPr>
              <a:defRPr/>
            </a:pP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83749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9536" y="1124744"/>
            <a:ext cx="8229600" cy="391703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1400" dirty="0">
                <a:latin typeface="+mj-lt"/>
              </a:rPr>
              <a:t>Coffield, F., Moseley, D., Hall, E. and Ecclestone, K. (2004 ) </a:t>
            </a:r>
            <a:r>
              <a:rPr lang="en-GB" sz="1400" i="1" dirty="0">
                <a:latin typeface="+mj-lt"/>
              </a:rPr>
              <a:t>Learning Styles and Pedagogy in Post-16 Learning: a systematic and critical review.</a:t>
            </a:r>
            <a:r>
              <a:rPr lang="en-GB" sz="1400" dirty="0">
                <a:latin typeface="+mj-lt"/>
              </a:rPr>
              <a:t> London: Learning and Skills Research Centre/University of Newcastle upon Tyne. </a:t>
            </a:r>
            <a:endParaRPr lang="en-GB" sz="1400" dirty="0">
              <a:solidFill>
                <a:schemeClr val="accent1"/>
              </a:solidFill>
              <a:latin typeface="+mj-lt"/>
            </a:endParaRPr>
          </a:p>
          <a:p>
            <a:pPr marL="0" indent="0">
              <a:buNone/>
              <a:defRPr/>
            </a:pPr>
            <a:endParaRPr lang="en-US" sz="1400" dirty="0"/>
          </a:p>
          <a:p>
            <a:pPr marL="0" indent="0">
              <a:buNone/>
              <a:defRPr/>
            </a:pPr>
            <a:r>
              <a:rPr lang="en-US" sz="1400" dirty="0" err="1">
                <a:latin typeface="+mj-lt"/>
              </a:rPr>
              <a:t>Entwistle</a:t>
            </a:r>
            <a:r>
              <a:rPr lang="en-US" sz="1400" dirty="0">
                <a:latin typeface="+mj-lt"/>
              </a:rPr>
              <a:t>, N. (2000) Scoring Key for the A</a:t>
            </a:r>
            <a:r>
              <a:rPr lang="en-GB" sz="1400" dirty="0" err="1">
                <a:latin typeface="+mj-lt"/>
              </a:rPr>
              <a:t>pproaches</a:t>
            </a:r>
            <a:r>
              <a:rPr lang="en-GB" sz="1400" dirty="0">
                <a:latin typeface="+mj-lt"/>
              </a:rPr>
              <a:t> and Study Skills Inventory for Students (ASSIST) [Online], Available: </a:t>
            </a:r>
            <a:r>
              <a:rPr lang="en-US" sz="1400" dirty="0">
                <a:latin typeface="+mj-lt"/>
                <a:hlinkClick r:id="rId3"/>
              </a:rPr>
              <a:t>http://www.etl.tla.ed.ac.uk/questionnaires/ASSIST.pdf</a:t>
            </a:r>
            <a:r>
              <a:rPr lang="en-US" sz="1400" dirty="0">
                <a:latin typeface="+mj-lt"/>
              </a:rPr>
              <a:t> [17 April 2013].</a:t>
            </a:r>
            <a:r>
              <a:rPr lang="en-GB" sz="1400" dirty="0">
                <a:latin typeface="+mj-lt"/>
              </a:rPr>
              <a:t> </a:t>
            </a: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r>
              <a:rPr lang="en-GB" sz="1400" dirty="0"/>
              <a:t>Kolb, A.Y. and Kolb, D.A. (2005) </a:t>
            </a:r>
            <a:r>
              <a:rPr lang="en-GB" sz="1400" i="1" dirty="0"/>
              <a:t>The Kolb Learning Style Inventory – version 3.1, 2005 Technical Specifications.</a:t>
            </a:r>
            <a:r>
              <a:rPr lang="en-GB" sz="1400" dirty="0"/>
              <a:t> Boston, MA: Hay Resource Direct, [Online], Available: </a:t>
            </a:r>
            <a:r>
              <a:rPr lang="en-GB" sz="1400" dirty="0">
                <a:hlinkClick r:id="rId4"/>
              </a:rPr>
              <a:t>http://www.whitewater-rescue.com/support/pagepics/lsitechmanual.pdf</a:t>
            </a:r>
            <a:r>
              <a:rPr lang="en-GB" sz="1400" dirty="0"/>
              <a:t> [17 April 2013] </a:t>
            </a: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endParaRPr lang="en-GB" sz="1400" dirty="0">
              <a:latin typeface="+mj-lt"/>
            </a:endParaRPr>
          </a:p>
          <a:p>
            <a:pPr marL="0" indent="0">
              <a:buNone/>
              <a:defRPr/>
            </a:pPr>
            <a:endParaRPr lang="en-GB" dirty="0" smtClean="0">
              <a:latin typeface="+mj-lt"/>
            </a:endParaRPr>
          </a:p>
          <a:p>
            <a:pPr marL="0" indent="0">
              <a:buNone/>
              <a:defRPr/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7381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233</Words>
  <Application>Microsoft Office PowerPoint</Application>
  <PresentationFormat>Widescreen</PresentationFormat>
  <Paragraphs>32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ＭＳ Ｐゴシック</vt:lpstr>
      <vt:lpstr>宋体</vt:lpstr>
      <vt:lpstr>Arial</vt:lpstr>
      <vt:lpstr>Calibri</vt:lpstr>
      <vt:lpstr>Calibri Light</vt:lpstr>
      <vt:lpstr>Office Theme</vt:lpstr>
      <vt:lpstr>PowerPoint Presentation</vt:lpstr>
      <vt:lpstr>PowerPoint Presentation</vt:lpstr>
      <vt:lpstr>VARK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Others to look at:</vt:lpstr>
      <vt:lpstr>Honey and Mumford’s Learning Styles Questionnaire </vt:lpstr>
      <vt:lpstr>Bibliography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Davies</dc:creator>
  <cp:lastModifiedBy>Helen Davies</cp:lastModifiedBy>
  <cp:revision>2</cp:revision>
  <dcterms:created xsi:type="dcterms:W3CDTF">2017-03-22T14:56:17Z</dcterms:created>
  <dcterms:modified xsi:type="dcterms:W3CDTF">2017-03-22T14:57:58Z</dcterms:modified>
</cp:coreProperties>
</file>