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58" r:id="rId3"/>
    <p:sldId id="259" r:id="rId4"/>
    <p:sldId id="264" r:id="rId5"/>
    <p:sldId id="263" r:id="rId6"/>
    <p:sldId id="260" r:id="rId7"/>
    <p:sldId id="261" r:id="rId8"/>
    <p:sldId id="262" r:id="rId9"/>
    <p:sldId id="265" r:id="rId10"/>
    <p:sldId id="266" r:id="rId11"/>
    <p:sldId id="267" r:id="rId12"/>
    <p:sldId id="268" r:id="rId13"/>
    <p:sldId id="269" r:id="rId14"/>
    <p:sldId id="270" r:id="rId15"/>
    <p:sldId id="271" r:id="rId16"/>
    <p:sldId id="272" r:id="rId17"/>
    <p:sldId id="273" r:id="rId18"/>
    <p:sldId id="275" r:id="rId19"/>
    <p:sldId id="276" r:id="rId20"/>
    <p:sldId id="277" r:id="rId21"/>
    <p:sldId id="27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88E75E-E5D7-4656-B6B5-D5D077BE60DF}">
          <p14:sldIdLst>
            <p14:sldId id="256"/>
            <p14:sldId id="258"/>
            <p14:sldId id="259"/>
            <p14:sldId id="264"/>
            <p14:sldId id="263"/>
            <p14:sldId id="260"/>
            <p14:sldId id="261"/>
            <p14:sldId id="262"/>
            <p14:sldId id="265"/>
            <p14:sldId id="266"/>
            <p14:sldId id="267"/>
            <p14:sldId id="268"/>
            <p14:sldId id="269"/>
            <p14:sldId id="270"/>
            <p14:sldId id="271"/>
            <p14:sldId id="272"/>
            <p14:sldId id="273"/>
            <p14:sldId id="275"/>
            <p14:sldId id="276"/>
            <p14:sldId id="277"/>
            <p14:sldId id="278"/>
            <p14:sldId id="27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0C4F9-5EE7-47B7-B965-368EB53A4352}"/>
              </a:ext>
            </a:extLst>
          </p:cNvPr>
          <p:cNvSpPr>
            <a:spLocks noGrp="1"/>
          </p:cNvSpPr>
          <p:nvPr>
            <p:ph type="ctrTitle"/>
          </p:nvPr>
        </p:nvSpPr>
        <p:spPr>
          <a:xfrm>
            <a:off x="647700" y="1181099"/>
            <a:ext cx="6864724" cy="3581399"/>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7A4A1F1-374F-4FC8-89F7-83065EA4F5DD}"/>
              </a:ext>
            </a:extLst>
          </p:cNvPr>
          <p:cNvSpPr>
            <a:spLocks noGrp="1"/>
          </p:cNvSpPr>
          <p:nvPr>
            <p:ph type="subTitle" idx="1"/>
          </p:nvPr>
        </p:nvSpPr>
        <p:spPr>
          <a:xfrm>
            <a:off x="647700" y="5075227"/>
            <a:ext cx="6864724" cy="868374"/>
          </a:xfrm>
        </p:spPr>
        <p:txBody>
          <a:bodyPr>
            <a:normAutofit/>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FB5CB5F-AE9B-4C02-B16F-C462CAFC1963}"/>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4114B1CC-830B-4695-B174-D9E9100A8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CD43F-E516-4123-A6D8-DB72C3CC50B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58866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F197-4D72-4945-8068-57D52018E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C81FA8-039D-4BAF-8AAB-7B6616AFEE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7357F-46A1-493A-A5E4-1D7FAE5B9960}"/>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C57277BC-26F9-4B14-A2DC-C7575C5A63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BC3FF-EE25-45FB-A7A8-AAA522F7074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258818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96BE-9AF9-4E97-9204-5B672D797384}"/>
              </a:ext>
            </a:extLst>
          </p:cNvPr>
          <p:cNvSpPr>
            <a:spLocks noGrp="1"/>
          </p:cNvSpPr>
          <p:nvPr>
            <p:ph type="title"/>
          </p:nvPr>
        </p:nvSpPr>
        <p:spPr>
          <a:xfrm>
            <a:off x="1981200" y="2362200"/>
            <a:ext cx="7696200" cy="24003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5EDF98A-E8AE-4443-9A8C-CB35DEB2CE60}"/>
              </a:ext>
            </a:extLst>
          </p:cNvPr>
          <p:cNvSpPr>
            <a:spLocks noGrp="1"/>
          </p:cNvSpPr>
          <p:nvPr>
            <p:ph type="body" idx="1"/>
          </p:nvPr>
        </p:nvSpPr>
        <p:spPr>
          <a:xfrm>
            <a:off x="1981200" y="5067300"/>
            <a:ext cx="7696200" cy="876300"/>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7114B-35CB-40C5-BCC8-C5039524FFC1}"/>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7A1AA324-982E-42C4-8002-5F236877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01596-9353-4C1A-972E-6522F2B4204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587872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0BC9-7469-437A-B92B-0A2627E4B9B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1B7D887-595C-4649-AF8E-E78307000D4A}"/>
              </a:ext>
            </a:extLst>
          </p:cNvPr>
          <p:cNvSpPr>
            <a:spLocks noGrp="1"/>
          </p:cNvSpPr>
          <p:nvPr>
            <p:ph sz="half" idx="1"/>
          </p:nvPr>
        </p:nvSpPr>
        <p:spPr>
          <a:xfrm>
            <a:off x="914400" y="1825625"/>
            <a:ext cx="4991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39FE29C-ED37-4DD9-949F-0024342619E1}"/>
              </a:ext>
            </a:extLst>
          </p:cNvPr>
          <p:cNvSpPr>
            <a:spLocks noGrp="1"/>
          </p:cNvSpPr>
          <p:nvPr>
            <p:ph sz="half" idx="2"/>
          </p:nvPr>
        </p:nvSpPr>
        <p:spPr>
          <a:xfrm>
            <a:off x="6248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6F6AA34-8CC0-4E5B-8396-0AC75633142B}"/>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6" name="Footer Placeholder 5">
            <a:extLst>
              <a:ext uri="{FF2B5EF4-FFF2-40B4-BE49-F238E27FC236}">
                <a16:creationId xmlns:a16="http://schemas.microsoft.com/office/drawing/2014/main" id="{28DF7398-73FE-4D27-AFF9-91BEBFED32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00880-10EE-4115-8BBB-13DDF270DBD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137439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F3C9B-D20D-43FA-BA18-D50F86A9127E}"/>
              </a:ext>
            </a:extLst>
          </p:cNvPr>
          <p:cNvSpPr>
            <a:spLocks noGrp="1"/>
          </p:cNvSpPr>
          <p:nvPr>
            <p:ph type="title"/>
          </p:nvPr>
        </p:nvSpPr>
        <p:spPr>
          <a:xfrm>
            <a:off x="652371" y="647699"/>
            <a:ext cx="10625229" cy="115062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52F00A-F4EE-40FC-9325-373840422D52}"/>
              </a:ext>
            </a:extLst>
          </p:cNvPr>
          <p:cNvSpPr>
            <a:spLocks noGrp="1"/>
          </p:cNvSpPr>
          <p:nvPr>
            <p:ph type="body" idx="1"/>
          </p:nvPr>
        </p:nvSpPr>
        <p:spPr>
          <a:xfrm>
            <a:off x="655863" y="1879599"/>
            <a:ext cx="5157787"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75DD90-A306-4A8B-A54C-8033B7F7F0E9}"/>
              </a:ext>
            </a:extLst>
          </p:cNvPr>
          <p:cNvSpPr>
            <a:spLocks noGrp="1"/>
          </p:cNvSpPr>
          <p:nvPr>
            <p:ph sz="half" idx="2"/>
          </p:nvPr>
        </p:nvSpPr>
        <p:spPr>
          <a:xfrm>
            <a:off x="655863" y="2560955"/>
            <a:ext cx="5157787"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040E0AA-F8F8-4862-B27B-50FAF2F34DE0}"/>
              </a:ext>
            </a:extLst>
          </p:cNvPr>
          <p:cNvSpPr>
            <a:spLocks noGrp="1"/>
          </p:cNvSpPr>
          <p:nvPr>
            <p:ph type="body" sz="quarter" idx="3"/>
          </p:nvPr>
        </p:nvSpPr>
        <p:spPr>
          <a:xfrm>
            <a:off x="6094412" y="1879599"/>
            <a:ext cx="5183188"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EBDD6-EDA1-4CE7-9DDC-9D977E12DDAB}"/>
              </a:ext>
            </a:extLst>
          </p:cNvPr>
          <p:cNvSpPr>
            <a:spLocks noGrp="1"/>
          </p:cNvSpPr>
          <p:nvPr>
            <p:ph sz="quarter" idx="4"/>
          </p:nvPr>
        </p:nvSpPr>
        <p:spPr>
          <a:xfrm>
            <a:off x="6094412" y="2560955"/>
            <a:ext cx="5183188"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E0044487-D350-4434-A5C7-A96942FFC95E}"/>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8" name="Footer Placeholder 7">
            <a:extLst>
              <a:ext uri="{FF2B5EF4-FFF2-40B4-BE49-F238E27FC236}">
                <a16:creationId xmlns:a16="http://schemas.microsoft.com/office/drawing/2014/main" id="{3389DC43-E591-42BF-82EE-E4887E4BC5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8CD421-2D00-41DD-A393-4739E389D95E}"/>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185999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9A8B-0FAF-431C-9657-9003FA037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BBA2A1-331D-40F8-867B-CE15011360A1}"/>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4" name="Footer Placeholder 3">
            <a:extLst>
              <a:ext uri="{FF2B5EF4-FFF2-40B4-BE49-F238E27FC236}">
                <a16:creationId xmlns:a16="http://schemas.microsoft.com/office/drawing/2014/main" id="{850995C1-5121-47B6-AC6D-F60C0FF66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DBE022-9B54-431C-80D5-5D8F2AFCB92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358380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15B6E5-6347-41F6-85FC-3BF3652D1BC3}"/>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3" name="Footer Placeholder 2">
            <a:extLst>
              <a:ext uri="{FF2B5EF4-FFF2-40B4-BE49-F238E27FC236}">
                <a16:creationId xmlns:a16="http://schemas.microsoft.com/office/drawing/2014/main" id="{1C6A93F6-45F8-4453-B5DC-B2F3D5D0B5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364E1-213B-4AF0-80D7-8101EFD5E41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684150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90B5D-E76D-4797-AD77-15625D675F3A}"/>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9744D8D-C9CF-43B2-905D-2368B17A539A}"/>
              </a:ext>
            </a:extLst>
          </p:cNvPr>
          <p:cNvSpPr>
            <a:spLocks noGrp="1"/>
          </p:cNvSpPr>
          <p:nvPr>
            <p:ph idx="1"/>
          </p:nvPr>
        </p:nvSpPr>
        <p:spPr>
          <a:xfrm>
            <a:off x="5540188" y="914400"/>
            <a:ext cx="5737412" cy="50291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1B4BF0C-D14C-46D7-ACDD-1885DDD883F1}"/>
              </a:ext>
            </a:extLst>
          </p:cNvPr>
          <p:cNvSpPr>
            <a:spLocks noGrp="1"/>
          </p:cNvSpPr>
          <p:nvPr>
            <p:ph type="body" sz="half" idx="2"/>
          </p:nvPr>
        </p:nvSpPr>
        <p:spPr>
          <a:xfrm>
            <a:off x="652372" y="2697479"/>
            <a:ext cx="4119654" cy="32461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D7D8D-72E7-4ABD-BB87-80BB49003104}"/>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6" name="Footer Placeholder 5">
            <a:extLst>
              <a:ext uri="{FF2B5EF4-FFF2-40B4-BE49-F238E27FC236}">
                <a16:creationId xmlns:a16="http://schemas.microsoft.com/office/drawing/2014/main" id="{A9D9C1CE-C8CE-4364-A021-ADC2D64726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E6FA33-09EF-495A-853E-63750CA37AC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695433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023E-952E-40DF-A101-74D22789D534}"/>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1E98DD-BF5D-4CCA-8C66-F2A6CE11271C}"/>
              </a:ext>
            </a:extLst>
          </p:cNvPr>
          <p:cNvSpPr>
            <a:spLocks noGrp="1"/>
          </p:cNvSpPr>
          <p:nvPr>
            <p:ph type="pic" idx="1"/>
          </p:nvPr>
        </p:nvSpPr>
        <p:spPr>
          <a:xfrm>
            <a:off x="5486400" y="914400"/>
            <a:ext cx="5791200" cy="50291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0EC22A6-F2C2-4A88-BEE5-2D6CEB520EB9}"/>
              </a:ext>
            </a:extLst>
          </p:cNvPr>
          <p:cNvSpPr>
            <a:spLocks noGrp="1"/>
          </p:cNvSpPr>
          <p:nvPr>
            <p:ph type="body" sz="half" idx="2"/>
          </p:nvPr>
        </p:nvSpPr>
        <p:spPr>
          <a:xfrm>
            <a:off x="652372" y="2697480"/>
            <a:ext cx="4119654" cy="31715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1F755-C7AF-4C50-8CA8-828612A767B0}"/>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6" name="Footer Placeholder 5">
            <a:extLst>
              <a:ext uri="{FF2B5EF4-FFF2-40B4-BE49-F238E27FC236}">
                <a16:creationId xmlns:a16="http://schemas.microsoft.com/office/drawing/2014/main" id="{C1EDE175-E818-477C-A3F6-7DD65C1268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0B8E3-DB91-440B-818F-71E4248BB1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172364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8C0AF-44D0-4830-AF13-49B8522BE6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B4D8C-6045-47B3-9A0C-F2215A904C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9A9F1-F398-416A-A8C0-0A36D838DD15}"/>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6E37F801-C9FB-4A34-8386-BA9FBACCBC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05176-F6E9-4997-8355-74F2A4560A65}"/>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014271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EBC807-13E1-4F3F-83FA-FD9BD24F3B1F}"/>
              </a:ext>
            </a:extLst>
          </p:cNvPr>
          <p:cNvSpPr>
            <a:spLocks noGrp="1"/>
          </p:cNvSpPr>
          <p:nvPr>
            <p:ph type="title" orient="vert"/>
          </p:nvPr>
        </p:nvSpPr>
        <p:spPr>
          <a:xfrm>
            <a:off x="8986520" y="647699"/>
            <a:ext cx="2291080" cy="52959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9B7E2EAA-155E-482E-A2B8-547653B253EE}"/>
              </a:ext>
            </a:extLst>
          </p:cNvPr>
          <p:cNvSpPr>
            <a:spLocks noGrp="1"/>
          </p:cNvSpPr>
          <p:nvPr>
            <p:ph type="body" orient="vert" idx="1"/>
          </p:nvPr>
        </p:nvSpPr>
        <p:spPr>
          <a:xfrm>
            <a:off x="652371" y="647699"/>
            <a:ext cx="8120789" cy="52959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A4BDC-BDD0-417D-AF7C-516EE556D7E4}"/>
              </a:ext>
            </a:extLst>
          </p:cNvPr>
          <p:cNvSpPr>
            <a:spLocks noGrp="1"/>
          </p:cNvSpPr>
          <p:nvPr>
            <p:ph type="dt" sz="half" idx="10"/>
          </p:nvPr>
        </p:nvSpPr>
        <p:spPr/>
        <p:txBody>
          <a:body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0EF663EC-23F9-4202-80F3-F8E550884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8402D-7367-485B-AEA6-5AB2B8209D1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588989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EB7D6-B8CB-49E3-874F-2255BEE82473}"/>
              </a:ext>
            </a:extLst>
          </p:cNvPr>
          <p:cNvSpPr>
            <a:spLocks noGrp="1"/>
          </p:cNvSpPr>
          <p:nvPr>
            <p:ph type="title"/>
          </p:nvPr>
        </p:nvSpPr>
        <p:spPr>
          <a:xfrm>
            <a:off x="652371" y="647700"/>
            <a:ext cx="10625229" cy="114705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BEEAC5-A8AB-4FE8-A270-D70F7DED4A50}"/>
              </a:ext>
            </a:extLst>
          </p:cNvPr>
          <p:cNvSpPr>
            <a:spLocks noGrp="1"/>
          </p:cNvSpPr>
          <p:nvPr>
            <p:ph type="body" idx="1"/>
          </p:nvPr>
        </p:nvSpPr>
        <p:spPr>
          <a:xfrm>
            <a:off x="652371" y="2095500"/>
            <a:ext cx="10620855" cy="3848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7B6506C-52BF-4C05-AD31-7C08B80151CB}"/>
              </a:ext>
            </a:extLst>
          </p:cNvPr>
          <p:cNvSpPr>
            <a:spLocks noGrp="1"/>
          </p:cNvSpPr>
          <p:nvPr>
            <p:ph type="dt" sz="half" idx="2"/>
          </p:nvPr>
        </p:nvSpPr>
        <p:spPr>
          <a:xfrm>
            <a:off x="652371" y="6332538"/>
            <a:ext cx="3006492" cy="365125"/>
          </a:xfrm>
          <a:prstGeom prst="rect">
            <a:avLst/>
          </a:prstGeom>
        </p:spPr>
        <p:txBody>
          <a:bodyPr vert="horz" lIns="91440" tIns="45720" rIns="91440" bIns="45720" rtlCol="0" anchor="ctr"/>
          <a:lstStyle>
            <a:lvl1pPr algn="l">
              <a:defRPr sz="900" b="1" spc="100" baseline="0">
                <a:solidFill>
                  <a:schemeClr val="tx1"/>
                </a:solidFill>
              </a:defRPr>
            </a:lvl1pPr>
          </a:lstStyle>
          <a:p>
            <a:fld id="{D341B595-366B-43E2-A22E-EA6A78C03F06}" type="datetimeFigureOut">
              <a:rPr lang="en-US" smtClean="0"/>
              <a:t>11/25/2022</a:t>
            </a:fld>
            <a:endParaRPr lang="en-US"/>
          </a:p>
        </p:txBody>
      </p:sp>
      <p:sp>
        <p:nvSpPr>
          <p:cNvPr id="5" name="Footer Placeholder 4">
            <a:extLst>
              <a:ext uri="{FF2B5EF4-FFF2-40B4-BE49-F238E27FC236}">
                <a16:creationId xmlns:a16="http://schemas.microsoft.com/office/drawing/2014/main" id="{F2534630-6C67-4A40-A499-CB025B2438CE}"/>
              </a:ext>
            </a:extLst>
          </p:cNvPr>
          <p:cNvSpPr>
            <a:spLocks noGrp="1"/>
          </p:cNvSpPr>
          <p:nvPr>
            <p:ph type="ftr" sz="quarter" idx="3"/>
          </p:nvPr>
        </p:nvSpPr>
        <p:spPr>
          <a:xfrm>
            <a:off x="8034169" y="6332538"/>
            <a:ext cx="3505459" cy="365125"/>
          </a:xfrm>
          <a:prstGeom prst="rect">
            <a:avLst/>
          </a:prstGeom>
        </p:spPr>
        <p:txBody>
          <a:bodyPr vert="horz" lIns="91440" tIns="45720" rIns="91440" bIns="45720" rtlCol="0" anchor="ctr"/>
          <a:lstStyle>
            <a:lvl1pPr algn="r">
              <a:defRPr sz="900" b="1"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E964E14B-0EE8-4015-809C-DD36B5459B82}"/>
              </a:ext>
            </a:extLst>
          </p:cNvPr>
          <p:cNvSpPr>
            <a:spLocks noGrp="1"/>
          </p:cNvSpPr>
          <p:nvPr>
            <p:ph type="sldNum" sz="quarter" idx="4"/>
          </p:nvPr>
        </p:nvSpPr>
        <p:spPr>
          <a:xfrm>
            <a:off x="11444747" y="6332538"/>
            <a:ext cx="539808" cy="365125"/>
          </a:xfrm>
          <a:prstGeom prst="rect">
            <a:avLst/>
          </a:prstGeom>
        </p:spPr>
        <p:txBody>
          <a:bodyPr vert="horz" lIns="91440" tIns="45720" rIns="91440" bIns="45720" rtlCol="0" anchor="ctr"/>
          <a:lstStyle>
            <a:lvl1pPr algn="r">
              <a:defRPr sz="900" b="1" spc="100" baseline="0">
                <a:solidFill>
                  <a:schemeClr val="tx1"/>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338641006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18" r:id="rId6"/>
    <p:sldLayoutId id="2147483714" r:id="rId7"/>
    <p:sldLayoutId id="2147483715" r:id="rId8"/>
    <p:sldLayoutId id="2147483716" r:id="rId9"/>
    <p:sldLayoutId id="2147483717" r:id="rId10"/>
    <p:sldLayoutId id="2147483719" r:id="rId11"/>
  </p:sldLayoutIdLst>
  <p:txStyles>
    <p:titleStyle>
      <a:lvl1pPr algn="l" defTabSz="914400" rtl="0" eaLnBrk="1" latinLnBrk="0" hangingPunct="1">
        <a:lnSpc>
          <a:spcPct val="120000"/>
        </a:lnSpc>
        <a:spcBef>
          <a:spcPct val="0"/>
        </a:spcBef>
        <a:buNone/>
        <a:defRPr sz="3600" kern="1200" cap="all" spc="300" baseline="0">
          <a:solidFill>
            <a:srgbClr val="FFFFFF"/>
          </a:solidFill>
          <a:highlight>
            <a:srgbClr val="000000"/>
          </a:highligh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SzPct val="75000"/>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images-na.ssl-images-amazon.com/images/G/01/DiversityCampaign2016_Q3/latinos_at_amazon._V525968771_.png" TargetMode="External"/><Relationship Id="rId3" Type="http://schemas.openxmlformats.org/officeDocument/2006/relationships/hyperlink" Target="https://static.independent.co.uk/2021/03/02/10/AFP_9369FW-1.jpg?width=982&amp;height=726&amp;auto=webp&amp;quality=75" TargetMode="External"/><Relationship Id="rId7" Type="http://schemas.openxmlformats.org/officeDocument/2006/relationships/hyperlink" Target="https://d39w7f4ix9f5s9.cloudfront.net/dims4/default/2a6f1b0/2147483647/strip/true/crop/2699x1218+0+251/resize/1440x650!/quality/90/?url=http:%2F%2Famazon-blogs-brightspot.s3.amazonaws.com%2Fff%2F1c%2F88ea5ef842f8a9e2eca9454ee2bc%2Funp-amazon-41727-dpn1-dan-white-carlisle-082.JPG"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cmtfl.com/img/casestudy/amazon/company.png" TargetMode="External"/><Relationship Id="rId5" Type="http://schemas.openxmlformats.org/officeDocument/2006/relationships/hyperlink" Target="https://www.shortform.com/blog/wp-content/uploads/2021/06/amazon-managers.jpg" TargetMode="External"/><Relationship Id="rId4" Type="http://schemas.openxmlformats.org/officeDocument/2006/relationships/hyperlink" Target="https://s33009.pcdn.co/wp-content/uploads/elementor/thumbs/Amazon-e1662143350507-pu6lasz3rbxda9kl8eribk94ig7xz6mv5cg2qdnwka.jpg.optimal.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A397E7-BF60-45B2-84C7-B074B76C3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Colored pencils inside a pencil holder which is on top of a wood table">
            <a:extLst>
              <a:ext uri="{FF2B5EF4-FFF2-40B4-BE49-F238E27FC236}">
                <a16:creationId xmlns:a16="http://schemas.microsoft.com/office/drawing/2014/main" id="{247B7B72-E5E4-768A-CC03-922B62FB26BC}"/>
              </a:ext>
            </a:extLst>
          </p:cNvPr>
          <p:cNvPicPr>
            <a:picLocks noChangeAspect="1"/>
          </p:cNvPicPr>
          <p:nvPr/>
        </p:nvPicPr>
        <p:blipFill rotWithShape="1">
          <a:blip r:embed="rId2">
            <a:alphaModFix/>
          </a:blip>
          <a:srcRect l="23029" r="-1" b="-1"/>
          <a:stretch/>
        </p:blipFill>
        <p:spPr>
          <a:xfrm>
            <a:off x="4283902" y="0"/>
            <a:ext cx="7908098" cy="6857992"/>
          </a:xfrm>
          <a:prstGeom prst="rect">
            <a:avLst/>
          </a:prstGeom>
        </p:spPr>
      </p:pic>
      <p:sp>
        <p:nvSpPr>
          <p:cNvPr id="11" name="Rectangle 10">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1FE3D4-9757-4919-8A9A-C9D6FC30F97F}"/>
              </a:ext>
            </a:extLst>
          </p:cNvPr>
          <p:cNvSpPr>
            <a:spLocks noGrp="1"/>
          </p:cNvSpPr>
          <p:nvPr>
            <p:ph type="ctrTitle"/>
          </p:nvPr>
        </p:nvSpPr>
        <p:spPr>
          <a:xfrm>
            <a:off x="719333" y="331447"/>
            <a:ext cx="6894447" cy="4296525"/>
          </a:xfrm>
        </p:spPr>
        <p:txBody>
          <a:bodyPr>
            <a:normAutofit/>
          </a:bodyPr>
          <a:lstStyle/>
          <a:p>
            <a:r>
              <a:rPr lang="en-GB" sz="5000" dirty="0">
                <a:solidFill>
                  <a:schemeClr val="bg1"/>
                </a:solidFill>
              </a:rPr>
              <a:t>Introducing The modern Workplace </a:t>
            </a:r>
          </a:p>
        </p:txBody>
      </p:sp>
      <p:cxnSp>
        <p:nvCxnSpPr>
          <p:cNvPr id="13" name="Straight Connector 12">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8585" y="3681408"/>
            <a:ext cx="1193482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3544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lored pencils inside a pencil holder which is on top of a wood table">
            <a:extLst>
              <a:ext uri="{FF2B5EF4-FFF2-40B4-BE49-F238E27FC236}">
                <a16:creationId xmlns:a16="http://schemas.microsoft.com/office/drawing/2014/main" id="{247B7B72-E5E4-768A-CC03-922B62FB26BC}"/>
              </a:ext>
            </a:extLst>
          </p:cNvPr>
          <p:cNvPicPr>
            <a:picLocks noChangeAspect="1"/>
          </p:cNvPicPr>
          <p:nvPr/>
        </p:nvPicPr>
        <p:blipFill rotWithShape="1">
          <a:blip r:embed="rId2"/>
          <a:srcRect t="15740" r="1" b="1"/>
          <a:stretch/>
        </p:blipFill>
        <p:spPr>
          <a:xfrm>
            <a:off x="120650" y="68263"/>
            <a:ext cx="11950700" cy="6721475"/>
          </a:xfrm>
          <a:prstGeom prst="rect">
            <a:avLst/>
          </a:prstGeom>
          <a:noFill/>
        </p:spPr>
      </p:pic>
      <p:sp>
        <p:nvSpPr>
          <p:cNvPr id="3" name="TextBox 2">
            <a:extLst>
              <a:ext uri="{FF2B5EF4-FFF2-40B4-BE49-F238E27FC236}">
                <a16:creationId xmlns:a16="http://schemas.microsoft.com/office/drawing/2014/main" id="{FD3BD926-725E-4A4B-9F1B-74DBC731AA6F}"/>
              </a:ext>
            </a:extLst>
          </p:cNvPr>
          <p:cNvSpPr txBox="1"/>
          <p:nvPr/>
        </p:nvSpPr>
        <p:spPr>
          <a:xfrm>
            <a:off x="1191580" y="3027311"/>
            <a:ext cx="5301500" cy="1938992"/>
          </a:xfrm>
          <a:prstGeom prst="rect">
            <a:avLst/>
          </a:prstGeom>
          <a:noFill/>
        </p:spPr>
        <p:txBody>
          <a:bodyPr wrap="square" rtlCol="0">
            <a:spAutoFit/>
          </a:bodyPr>
          <a:lstStyle/>
          <a:p>
            <a:r>
              <a:rPr lang="en-US" sz="2400" dirty="0">
                <a:solidFill>
                  <a:schemeClr val="bg2">
                    <a:lumMod val="90000"/>
                  </a:schemeClr>
                </a:solidFill>
                <a:latin typeface="Calibri" panose="020F0502020204030204" pitchFamily="34" charset="0"/>
                <a:cs typeface="Calibri" panose="020F0502020204030204" pitchFamily="34" charset="0"/>
              </a:rPr>
              <a:t>Constantin Marian </a:t>
            </a:r>
            <a:r>
              <a:rPr lang="en-US" sz="2400" dirty="0" err="1">
                <a:solidFill>
                  <a:schemeClr val="bg2">
                    <a:lumMod val="90000"/>
                  </a:schemeClr>
                </a:solidFill>
                <a:latin typeface="Calibri" panose="020F0502020204030204" pitchFamily="34" charset="0"/>
                <a:cs typeface="Calibri" panose="020F0502020204030204" pitchFamily="34" charset="0"/>
              </a:rPr>
              <a:t>Grigoras</a:t>
            </a:r>
            <a:r>
              <a:rPr lang="en-US" sz="2400" dirty="0">
                <a:solidFill>
                  <a:schemeClr val="bg2">
                    <a:lumMod val="90000"/>
                  </a:schemeClr>
                </a:solidFill>
                <a:latin typeface="Calibri" panose="020F0502020204030204" pitchFamily="34" charset="0"/>
                <a:cs typeface="Calibri" panose="020F0502020204030204" pitchFamily="34" charset="0"/>
              </a:rPr>
              <a:t> - 2124074</a:t>
            </a:r>
          </a:p>
          <a:p>
            <a:r>
              <a:rPr lang="en-US" sz="2400" dirty="0">
                <a:solidFill>
                  <a:schemeClr val="bg2">
                    <a:lumMod val="90000"/>
                  </a:schemeClr>
                </a:solidFill>
                <a:latin typeface="Calibri" panose="020F0502020204030204" pitchFamily="34" charset="0"/>
                <a:cs typeface="Calibri" panose="020F0502020204030204" pitchFamily="34" charset="0"/>
              </a:rPr>
              <a:t>Danica </a:t>
            </a:r>
            <a:r>
              <a:rPr lang="en-US" sz="2400" dirty="0" err="1">
                <a:solidFill>
                  <a:schemeClr val="bg2">
                    <a:lumMod val="90000"/>
                  </a:schemeClr>
                </a:solidFill>
                <a:latin typeface="Calibri" panose="020F0502020204030204" pitchFamily="34" charset="0"/>
                <a:cs typeface="Calibri" panose="020F0502020204030204" pitchFamily="34" charset="0"/>
              </a:rPr>
              <a:t>Kanchevska</a:t>
            </a:r>
            <a:r>
              <a:rPr lang="en-US" sz="2400" dirty="0">
                <a:solidFill>
                  <a:schemeClr val="bg2">
                    <a:lumMod val="90000"/>
                  </a:schemeClr>
                </a:solidFill>
                <a:latin typeface="Calibri" panose="020F0502020204030204" pitchFamily="34" charset="0"/>
                <a:cs typeface="Calibri" panose="020F0502020204030204" pitchFamily="34" charset="0"/>
              </a:rPr>
              <a:t>- 2124692</a:t>
            </a:r>
          </a:p>
          <a:p>
            <a:r>
              <a:rPr lang="en-US" sz="2400" dirty="0">
                <a:solidFill>
                  <a:schemeClr val="bg2">
                    <a:lumMod val="90000"/>
                  </a:schemeClr>
                </a:solidFill>
                <a:latin typeface="Calibri" panose="020F0502020204030204" pitchFamily="34" charset="0"/>
                <a:cs typeface="Calibri" panose="020F0502020204030204" pitchFamily="34" charset="0"/>
              </a:rPr>
              <a:t>Maricela </a:t>
            </a:r>
            <a:r>
              <a:rPr lang="en-US" sz="2400" dirty="0" err="1">
                <a:solidFill>
                  <a:schemeClr val="bg2">
                    <a:lumMod val="90000"/>
                  </a:schemeClr>
                </a:solidFill>
                <a:latin typeface="Calibri" panose="020F0502020204030204" pitchFamily="34" charset="0"/>
                <a:cs typeface="Calibri" panose="020F0502020204030204" pitchFamily="34" charset="0"/>
              </a:rPr>
              <a:t>Broasca</a:t>
            </a:r>
            <a:r>
              <a:rPr lang="en-US" sz="2400" dirty="0">
                <a:solidFill>
                  <a:schemeClr val="bg2">
                    <a:lumMod val="90000"/>
                  </a:schemeClr>
                </a:solidFill>
                <a:latin typeface="Calibri" panose="020F0502020204030204" pitchFamily="34" charset="0"/>
                <a:cs typeface="Calibri" panose="020F0502020204030204" pitchFamily="34" charset="0"/>
              </a:rPr>
              <a:t> – 2125147</a:t>
            </a:r>
          </a:p>
          <a:p>
            <a:r>
              <a:rPr lang="en-US" sz="2400" dirty="0">
                <a:solidFill>
                  <a:schemeClr val="bg2">
                    <a:lumMod val="90000"/>
                  </a:schemeClr>
                </a:solidFill>
                <a:latin typeface="Calibri" panose="020F0502020204030204" pitchFamily="34" charset="0"/>
                <a:cs typeface="Calibri" panose="020F0502020204030204" pitchFamily="34" charset="0"/>
              </a:rPr>
              <a:t>Gheorghe Stanescu </a:t>
            </a:r>
            <a:r>
              <a:rPr lang="en-US" sz="2400" dirty="0" err="1">
                <a:solidFill>
                  <a:schemeClr val="bg2">
                    <a:lumMod val="90000"/>
                  </a:schemeClr>
                </a:solidFill>
                <a:latin typeface="Calibri" panose="020F0502020204030204" pitchFamily="34" charset="0"/>
                <a:cs typeface="Calibri" panose="020F0502020204030204" pitchFamily="34" charset="0"/>
              </a:rPr>
              <a:t>Laurentiu</a:t>
            </a:r>
            <a:r>
              <a:rPr lang="en-US" sz="2400" dirty="0">
                <a:solidFill>
                  <a:schemeClr val="bg2">
                    <a:lumMod val="90000"/>
                  </a:schemeClr>
                </a:solidFill>
                <a:latin typeface="Calibri" panose="020F0502020204030204" pitchFamily="34" charset="0"/>
                <a:cs typeface="Calibri" panose="020F0502020204030204" pitchFamily="34" charset="0"/>
              </a:rPr>
              <a:t> – 2124714</a:t>
            </a:r>
          </a:p>
          <a:p>
            <a:r>
              <a:rPr lang="en-US" sz="2400" dirty="0">
                <a:solidFill>
                  <a:schemeClr val="bg2">
                    <a:lumMod val="90000"/>
                  </a:schemeClr>
                </a:solidFill>
                <a:latin typeface="Calibri" panose="020F0502020204030204" pitchFamily="34" charset="0"/>
                <a:cs typeface="Calibri" panose="020F0502020204030204" pitchFamily="34" charset="0"/>
              </a:rPr>
              <a:t>Mariana Ionela Popa - 2122750</a:t>
            </a:r>
          </a:p>
        </p:txBody>
      </p:sp>
      <p:sp>
        <p:nvSpPr>
          <p:cNvPr id="5" name="TextBox 4">
            <a:extLst>
              <a:ext uri="{FF2B5EF4-FFF2-40B4-BE49-F238E27FC236}">
                <a16:creationId xmlns:a16="http://schemas.microsoft.com/office/drawing/2014/main" id="{CA1B2DEE-BD95-4B08-B055-B4DFC6573B7D}"/>
              </a:ext>
            </a:extLst>
          </p:cNvPr>
          <p:cNvSpPr txBox="1"/>
          <p:nvPr/>
        </p:nvSpPr>
        <p:spPr>
          <a:xfrm>
            <a:off x="1359016" y="855677"/>
            <a:ext cx="6090408" cy="461665"/>
          </a:xfrm>
          <a:prstGeom prst="rect">
            <a:avLst/>
          </a:prstGeom>
          <a:noFill/>
        </p:spPr>
        <p:txBody>
          <a:bodyPr wrap="square" rtlCol="0">
            <a:spAutoFit/>
          </a:bodyPr>
          <a:lstStyle/>
          <a:p>
            <a:r>
              <a:rPr lang="en-GB" dirty="0"/>
              <a:t>                                         </a:t>
            </a:r>
            <a:r>
              <a:rPr lang="en-GB" sz="2400" dirty="0">
                <a:solidFill>
                  <a:schemeClr val="bg2">
                    <a:lumMod val="90000"/>
                  </a:schemeClr>
                </a:solidFill>
                <a:latin typeface="Calibri" panose="020F0502020204030204" pitchFamily="34" charset="0"/>
                <a:cs typeface="Calibri" panose="020F0502020204030204" pitchFamily="34" charset="0"/>
              </a:rPr>
              <a:t>Cover Page</a:t>
            </a:r>
          </a:p>
        </p:txBody>
      </p:sp>
    </p:spTree>
    <p:extLst>
      <p:ext uri="{BB962C8B-B14F-4D97-AF65-F5344CB8AC3E}">
        <p14:creationId xmlns:p14="http://schemas.microsoft.com/office/powerpoint/2010/main" val="1399300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lored pencils inside a pencil holder which is on top of a wood table">
            <a:extLst>
              <a:ext uri="{FF2B5EF4-FFF2-40B4-BE49-F238E27FC236}">
                <a16:creationId xmlns:a16="http://schemas.microsoft.com/office/drawing/2014/main" id="{247B7B72-E5E4-768A-CC03-922B62FB26BC}"/>
              </a:ext>
            </a:extLst>
          </p:cNvPr>
          <p:cNvPicPr>
            <a:picLocks noChangeAspect="1"/>
          </p:cNvPicPr>
          <p:nvPr/>
        </p:nvPicPr>
        <p:blipFill rotWithShape="1">
          <a:blip r:embed="rId2"/>
          <a:srcRect t="15740" r="1" b="1"/>
          <a:stretch/>
        </p:blipFill>
        <p:spPr>
          <a:xfrm>
            <a:off x="120650" y="68263"/>
            <a:ext cx="11950700" cy="6721475"/>
          </a:xfrm>
          <a:prstGeom prst="rect">
            <a:avLst/>
          </a:prstGeom>
          <a:noFill/>
        </p:spPr>
      </p:pic>
      <p:sp>
        <p:nvSpPr>
          <p:cNvPr id="3" name="TextBox 2">
            <a:extLst>
              <a:ext uri="{FF2B5EF4-FFF2-40B4-BE49-F238E27FC236}">
                <a16:creationId xmlns:a16="http://schemas.microsoft.com/office/drawing/2014/main" id="{FD3BD926-725E-4A4B-9F1B-74DBC731AA6F}"/>
              </a:ext>
            </a:extLst>
          </p:cNvPr>
          <p:cNvSpPr txBox="1"/>
          <p:nvPr/>
        </p:nvSpPr>
        <p:spPr>
          <a:xfrm>
            <a:off x="504027" y="2180023"/>
            <a:ext cx="6777961" cy="3508653"/>
          </a:xfrm>
          <a:prstGeom prst="rect">
            <a:avLst/>
          </a:prstGeom>
          <a:noFill/>
        </p:spPr>
        <p:txBody>
          <a:bodyPr wrap="square" rtlCol="0">
            <a:spAutoFit/>
          </a:bodyPr>
          <a:lstStyle/>
          <a:p>
            <a:endParaRPr lang="en-US" sz="2400" dirty="0">
              <a:solidFill>
                <a:schemeClr val="bg2">
                  <a:lumMod val="90000"/>
                </a:schemeClr>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solidFill>
                  <a:schemeClr val="bg2">
                    <a:lumMod val="90000"/>
                  </a:schemeClr>
                </a:solidFill>
                <a:effectLst/>
                <a:latin typeface="Calibri" panose="020F0502020204030204" pitchFamily="34" charset="0"/>
                <a:ea typeface="Calibri" panose="020F0502020204030204" pitchFamily="34" charset="0"/>
                <a:cs typeface="Times New Roman" panose="02020603050405020304" pitchFamily="18" charset="0"/>
              </a:rPr>
              <a:t>Through the presentation, the  main objectives will be: </a:t>
            </a:r>
          </a:p>
          <a:p>
            <a:endParaRPr lang="en-US" sz="2400" dirty="0">
              <a:solidFill>
                <a:schemeClr val="bg2">
                  <a:lumMod val="90000"/>
                </a:schemeClr>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dirty="0">
                <a:solidFill>
                  <a:schemeClr val="bg2">
                    <a:lumMod val="90000"/>
                  </a:schemeClr>
                </a:solidFill>
                <a:latin typeface="Calibri" panose="020F0502020204030204" pitchFamily="34" charset="0"/>
                <a:cs typeface="Calibri" panose="020F0502020204030204" pitchFamily="34" charset="0"/>
              </a:rPr>
              <a:t>Describe </a:t>
            </a:r>
            <a:r>
              <a:rPr lang="en-US" b="1" i="1" dirty="0">
                <a:solidFill>
                  <a:schemeClr val="bg2">
                    <a:lumMod val="90000"/>
                  </a:schemeClr>
                </a:solidFill>
                <a:latin typeface="Calibri" panose="020F0502020204030204" pitchFamily="34" charset="0"/>
                <a:cs typeface="Calibri" panose="020F0502020204030204" pitchFamily="34" charset="0"/>
              </a:rPr>
              <a:t>Amazon</a:t>
            </a:r>
            <a:r>
              <a:rPr lang="en-US" dirty="0">
                <a:solidFill>
                  <a:schemeClr val="bg2">
                    <a:lumMod val="90000"/>
                  </a:schemeClr>
                </a:solidFill>
                <a:latin typeface="Calibri" panose="020F0502020204030204" pitchFamily="34" charset="0"/>
                <a:cs typeface="Calibri" panose="020F0502020204030204" pitchFamily="34" charset="0"/>
              </a:rPr>
              <a:t> Organization Profile</a:t>
            </a:r>
          </a:p>
          <a:p>
            <a:pPr marL="342900" indent="-342900">
              <a:buFont typeface="Arial" panose="020B0604020202020204" pitchFamily="34" charset="0"/>
              <a:buChar char="•"/>
            </a:pPr>
            <a:r>
              <a:rPr lang="en-US" dirty="0">
                <a:solidFill>
                  <a:schemeClr val="bg2">
                    <a:lumMod val="90000"/>
                  </a:schemeClr>
                </a:solidFill>
                <a:latin typeface="Calibri" panose="020F0502020204030204" pitchFamily="34" charset="0"/>
                <a:cs typeface="Calibri" panose="020F0502020204030204" pitchFamily="34" charset="0"/>
              </a:rPr>
              <a:t>Explore relationship between the organizations structure and its performance </a:t>
            </a:r>
          </a:p>
          <a:p>
            <a:pPr marL="342900" indent="-342900">
              <a:buFont typeface="Arial" panose="020B0604020202020204" pitchFamily="34" charset="0"/>
              <a:buChar char="•"/>
            </a:pPr>
            <a:r>
              <a:rPr lang="en-US" dirty="0">
                <a:solidFill>
                  <a:schemeClr val="bg2">
                    <a:lumMod val="90000"/>
                  </a:schemeClr>
                </a:solidFill>
                <a:latin typeface="Calibri" panose="020F0502020204030204" pitchFamily="34" charset="0"/>
                <a:cs typeface="Calibri" panose="020F0502020204030204" pitchFamily="34" charset="0"/>
              </a:rPr>
              <a:t>Discuss tasks and skills that a manger uses to run this organization </a:t>
            </a:r>
          </a:p>
          <a:p>
            <a:pPr marL="342900" indent="-342900">
              <a:buFont typeface="Arial" panose="020B0604020202020204" pitchFamily="34" charset="0"/>
              <a:buChar char="•"/>
            </a:pPr>
            <a:r>
              <a:rPr lang="en-US" dirty="0">
                <a:solidFill>
                  <a:schemeClr val="bg2">
                    <a:lumMod val="90000"/>
                  </a:schemeClr>
                </a:solidFill>
                <a:latin typeface="Calibri" panose="020F0502020204030204" pitchFamily="34" charset="0"/>
                <a:cs typeface="Calibri" panose="020F0502020204030204" pitchFamily="34" charset="0"/>
              </a:rPr>
              <a:t>Explain how leadership theories can be applied on this organization </a:t>
            </a:r>
          </a:p>
          <a:p>
            <a:pPr marL="342900" indent="-342900">
              <a:buFont typeface="Arial" panose="020B0604020202020204" pitchFamily="34" charset="0"/>
              <a:buChar char="•"/>
            </a:pPr>
            <a:r>
              <a:rPr lang="en-US" dirty="0">
                <a:solidFill>
                  <a:schemeClr val="bg2">
                    <a:lumMod val="90000"/>
                  </a:schemeClr>
                </a:solidFill>
                <a:latin typeface="Calibri" panose="020F0502020204030204" pitchFamily="34" charset="0"/>
                <a:cs typeface="Calibri" panose="020F0502020204030204" pitchFamily="34" charset="0"/>
              </a:rPr>
              <a:t>Discuss the factors which influences group and team behaviors </a:t>
            </a:r>
          </a:p>
        </p:txBody>
      </p:sp>
      <p:sp>
        <p:nvSpPr>
          <p:cNvPr id="5" name="TextBox 4">
            <a:extLst>
              <a:ext uri="{FF2B5EF4-FFF2-40B4-BE49-F238E27FC236}">
                <a16:creationId xmlns:a16="http://schemas.microsoft.com/office/drawing/2014/main" id="{CA1B2DEE-BD95-4B08-B055-B4DFC6573B7D}"/>
              </a:ext>
            </a:extLst>
          </p:cNvPr>
          <p:cNvSpPr txBox="1"/>
          <p:nvPr/>
        </p:nvSpPr>
        <p:spPr>
          <a:xfrm>
            <a:off x="1107689" y="175093"/>
            <a:ext cx="10334893" cy="2215991"/>
          </a:xfrm>
          <a:prstGeom prst="rect">
            <a:avLst/>
          </a:prstGeom>
          <a:noFill/>
        </p:spPr>
        <p:txBody>
          <a:bodyPr wrap="square" rtlCol="0">
            <a:spAutoFit/>
          </a:bodyPr>
          <a:lstStyle/>
          <a:p>
            <a:r>
              <a:rPr lang="en-GB" dirty="0"/>
              <a:t>                                                        </a:t>
            </a:r>
            <a:r>
              <a:rPr lang="en-GB" sz="3600" dirty="0">
                <a:solidFill>
                  <a:schemeClr val="bg2">
                    <a:lumMod val="90000"/>
                  </a:schemeClr>
                </a:solidFill>
                <a:latin typeface="Calibri" panose="020F0502020204030204" pitchFamily="34" charset="0"/>
                <a:cs typeface="Calibri" panose="020F0502020204030204" pitchFamily="34" charset="0"/>
              </a:rPr>
              <a:t>Introduction</a:t>
            </a:r>
          </a:p>
          <a:p>
            <a:endParaRPr lang="en-GB" sz="3600" dirty="0">
              <a:solidFill>
                <a:schemeClr val="bg2">
                  <a:lumMod val="90000"/>
                </a:schemeClr>
              </a:solidFill>
              <a:latin typeface="Calibri" panose="020F0502020204030204" pitchFamily="34" charset="0"/>
              <a:cs typeface="Calibri" panose="020F0502020204030204" pitchFamily="34" charset="0"/>
            </a:endParaRPr>
          </a:p>
          <a:p>
            <a:r>
              <a:rPr lang="en-US" sz="2400" dirty="0">
                <a:solidFill>
                  <a:schemeClr val="bg2">
                    <a:lumMod val="90000"/>
                  </a:schemeClr>
                </a:solidFill>
                <a:effectLst/>
                <a:latin typeface="Calibri" panose="020F0502020204030204" pitchFamily="34" charset="0"/>
                <a:ea typeface="Calibri" panose="020F0502020204030204" pitchFamily="34" charset="0"/>
                <a:cs typeface="Times New Roman" panose="02020603050405020304" pitchFamily="18" charset="0"/>
              </a:rPr>
              <a:t>This presentation aims at analyzing the operational components of Amazon, which is a UK leading retailer.</a:t>
            </a:r>
            <a:endParaRPr lang="en-GB" sz="2400" dirty="0">
              <a:solidFill>
                <a:schemeClr val="bg2">
                  <a:lumMod val="90000"/>
                </a:schemeClr>
              </a:solidFill>
              <a:effectLst/>
              <a:latin typeface="Calibri" panose="020F0502020204030204" pitchFamily="34" charset="0"/>
              <a:ea typeface="Calibri" panose="020F0502020204030204" pitchFamily="34" charset="0"/>
              <a:cs typeface="Times New Roman" panose="02020603050405020304" pitchFamily="18" charset="0"/>
            </a:endParaRPr>
          </a:p>
          <a:p>
            <a:r>
              <a:rPr lang="en-GB" dirty="0"/>
              <a:t> </a:t>
            </a:r>
            <a:endParaRPr lang="en-GB" sz="2400" dirty="0">
              <a:solidFill>
                <a:schemeClr val="bg2">
                  <a:lumMod val="9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86549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1096987" y="40790"/>
            <a:ext cx="10625229" cy="1147053"/>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2800" kern="1200" cap="all" spc="300" baseline="0" dirty="0">
                <a:latin typeface="Calibri" panose="020F0502020204030204" pitchFamily="34" charset="0"/>
                <a:ea typeface="+mj-ea"/>
                <a:cs typeface="Calibri" panose="020F0502020204030204" pitchFamily="34" charset="0"/>
              </a:rPr>
              <a:t>            </a:t>
            </a:r>
            <a:r>
              <a:rPr lang="en-US" sz="4000" b="1" i="1" kern="1200" cap="all" spc="300" baseline="0" dirty="0">
                <a:latin typeface="Calibri" panose="020F0502020204030204" pitchFamily="34" charset="0"/>
                <a:ea typeface="+mj-ea"/>
                <a:cs typeface="Calibri" panose="020F0502020204030204" pitchFamily="34" charset="0"/>
              </a:rPr>
              <a:t>Describe Amazon Profile </a:t>
            </a:r>
            <a:endParaRPr lang="en-US" sz="4000" kern="1200" cap="all" spc="300" baseline="0" dirty="0">
              <a:solidFill>
                <a:srgbClr val="FFFFFF"/>
              </a:solidFill>
              <a:highlight>
                <a:srgbClr val="000000"/>
              </a:highlight>
              <a:latin typeface="+mj-lt"/>
              <a:ea typeface="+mj-ea"/>
              <a:cs typeface="+mj-cs"/>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276836" y="1558510"/>
            <a:ext cx="6543413" cy="4885568"/>
          </a:xfrm>
          <a:prstGeom prst="rect">
            <a:avLst/>
          </a:prstGeom>
        </p:spPr>
        <p:txBody>
          <a:bodyPr vert="horz" lIns="91440" tIns="45720" rIns="91440" bIns="45720" rtlCol="0">
            <a:normAutofit lnSpcReduction="10000"/>
          </a:bodyPr>
          <a:lstStyle/>
          <a:p>
            <a:r>
              <a:rPr lang="en-US" sz="4000" b="1" dirty="0">
                <a:latin typeface="Calibri" panose="020F0502020204030204" pitchFamily="34" charset="0"/>
                <a:cs typeface="Calibri" panose="020F0502020204030204" pitchFamily="34" charset="0"/>
              </a:rPr>
              <a:t>Competitors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Large e-commerce website eBay faces fierce competition with Amazon.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San Jose, California serves as its company's headquarters. It was founded there in 1995.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eBay's sales have reportedly started to decline in current history, but the company nevertheless generated $10.2 billion in net profits in 2020, the most since 2013.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Customers might purchase goods from sellers using eBay.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There are vendors advertising similar products on both Amazon and eBay.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What is the main distinction then? Items on eBay could be bought for a specified price or by placing a bid. Bargain buys are not available on Amazon.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eBay has a special advantage over Amazon since it works more like a big garage sale</a:t>
            </a:r>
          </a:p>
        </p:txBody>
      </p:sp>
      <p:pic>
        <p:nvPicPr>
          <p:cNvPr id="1026" name="Picture 2">
            <a:extLst>
              <a:ext uri="{FF2B5EF4-FFF2-40B4-BE49-F238E27FC236}">
                <a16:creationId xmlns:a16="http://schemas.microsoft.com/office/drawing/2014/main" id="{2B1F2A0B-5613-171D-9E8E-A10CC587D8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0249" y="2101174"/>
            <a:ext cx="5273182" cy="373045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69A0679-1406-5BED-86D8-C10C47B29147}"/>
              </a:ext>
            </a:extLst>
          </p:cNvPr>
          <p:cNvSpPr txBox="1"/>
          <p:nvPr/>
        </p:nvSpPr>
        <p:spPr>
          <a:xfrm>
            <a:off x="6820249" y="5831633"/>
            <a:ext cx="1362697" cy="338554"/>
          </a:xfrm>
          <a:prstGeom prst="rect">
            <a:avLst/>
          </a:prstGeom>
          <a:noFill/>
        </p:spPr>
        <p:txBody>
          <a:bodyPr wrap="square" rtlCol="0">
            <a:spAutoFit/>
          </a:bodyPr>
          <a:lstStyle/>
          <a:p>
            <a:r>
              <a:rPr lang="en-GB" sz="1600" i="1" dirty="0">
                <a:latin typeface="Times New Roman" panose="02020603050405020304" pitchFamily="18" charset="0"/>
                <a:cs typeface="Times New Roman" panose="02020603050405020304" pitchFamily="18" charset="0"/>
              </a:rPr>
              <a:t>Figure 1</a:t>
            </a:r>
          </a:p>
        </p:txBody>
      </p:sp>
    </p:spTree>
    <p:extLst>
      <p:ext uri="{BB962C8B-B14F-4D97-AF65-F5344CB8AC3E}">
        <p14:creationId xmlns:p14="http://schemas.microsoft.com/office/powerpoint/2010/main" val="2059448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1013098" y="0"/>
            <a:ext cx="10625229" cy="1147053"/>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4000" kern="1200" cap="all" spc="300" baseline="0" dirty="0">
                <a:latin typeface="Calibri" panose="020F0502020204030204" pitchFamily="34" charset="0"/>
                <a:ea typeface="+mj-ea"/>
                <a:cs typeface="Calibri" panose="020F0502020204030204" pitchFamily="34" charset="0"/>
              </a:rPr>
              <a:t>      </a:t>
            </a:r>
            <a:r>
              <a:rPr lang="en-US" sz="4000" b="1" i="1" kern="1200" cap="all" spc="300" baseline="0" dirty="0">
                <a:latin typeface="Calibri" panose="020F0502020204030204" pitchFamily="34" charset="0"/>
                <a:ea typeface="+mj-ea"/>
                <a:cs typeface="Calibri" panose="020F0502020204030204" pitchFamily="34" charset="0"/>
              </a:rPr>
              <a:t>Describe Amazon Profile </a:t>
            </a:r>
          </a:p>
        </p:txBody>
      </p:sp>
      <p:sp>
        <p:nvSpPr>
          <p:cNvPr id="6" name="TextBox 5">
            <a:extLst>
              <a:ext uri="{FF2B5EF4-FFF2-40B4-BE49-F238E27FC236}">
                <a16:creationId xmlns:a16="http://schemas.microsoft.com/office/drawing/2014/main" id="{545F8D24-BB1B-4D3C-958B-DAA3735C64B1}"/>
              </a:ext>
            </a:extLst>
          </p:cNvPr>
          <p:cNvSpPr txBox="1"/>
          <p:nvPr/>
        </p:nvSpPr>
        <p:spPr>
          <a:xfrm>
            <a:off x="276836" y="1558510"/>
            <a:ext cx="6543413" cy="4885568"/>
          </a:xfrm>
          <a:prstGeom prst="rect">
            <a:avLst/>
          </a:prstGeom>
        </p:spPr>
        <p:txBody>
          <a:bodyPr vert="horz" lIns="91440" tIns="45720" rIns="91440" bIns="45720" rtlCol="0">
            <a:normAutofit/>
          </a:bodyPr>
          <a:lstStyle/>
          <a:p>
            <a:pPr>
              <a:lnSpc>
                <a:spcPct val="110000"/>
              </a:lnSpc>
              <a:spcAft>
                <a:spcPts val="600"/>
              </a:spcAft>
              <a:buClr>
                <a:schemeClr val="tx1"/>
              </a:buClr>
              <a:buSzPct val="75000"/>
            </a:pPr>
            <a:r>
              <a:rPr lang="en-US" sz="4000" b="1" dirty="0">
                <a:latin typeface="Calibri" panose="020F0502020204030204" pitchFamily="34" charset="0"/>
                <a:cs typeface="Calibri" panose="020F0502020204030204" pitchFamily="34" charset="0"/>
              </a:rPr>
              <a:t>Financial performance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Net sales increased by 15% to $127.1 billion during its third quarter compared to the same period in 2021.</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 Even after adjusting for the $5.0 billion negative effect of year-to-year swings in currency values throughout the period, sales rose by 19% as compared to the previous quarter of 2021.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Cash flow from operations decreased by 27% to $39.7 b from $54.7 b in the following 12 months ended September 30, 2021, to the following 12 months ended September 30, 2022.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Free cash flow decreased to a $19.7 billion deficit compared to the previous twelve months ending September 30, 2021 (from an inflow of $2.6 billion).</a:t>
            </a:r>
          </a:p>
          <a:p>
            <a:pPr>
              <a:lnSpc>
                <a:spcPct val="110000"/>
              </a:lnSpc>
              <a:spcAft>
                <a:spcPts val="600"/>
              </a:spcAft>
              <a:buClr>
                <a:schemeClr val="tx1"/>
              </a:buClr>
              <a:buSzPct val="75000"/>
            </a:pPr>
            <a:endParaRPr lang="en-US" sz="2000" dirty="0"/>
          </a:p>
        </p:txBody>
      </p:sp>
      <p:pic>
        <p:nvPicPr>
          <p:cNvPr id="2052" name="Picture 4" descr="Amazon">
            <a:extLst>
              <a:ext uri="{FF2B5EF4-FFF2-40B4-BE49-F238E27FC236}">
                <a16:creationId xmlns:a16="http://schemas.microsoft.com/office/drawing/2014/main" id="{07F9AE86-5CCD-F23A-4D6A-D3ECB00DC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2089" y="2669535"/>
            <a:ext cx="4790944" cy="22623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9132C5D-0E23-5618-E8FA-A719774CEDD0}"/>
              </a:ext>
            </a:extLst>
          </p:cNvPr>
          <p:cNvSpPr txBox="1"/>
          <p:nvPr/>
        </p:nvSpPr>
        <p:spPr>
          <a:xfrm>
            <a:off x="6992089" y="4931925"/>
            <a:ext cx="1332120" cy="338554"/>
          </a:xfrm>
          <a:prstGeom prst="rect">
            <a:avLst/>
          </a:prstGeom>
          <a:noFill/>
        </p:spPr>
        <p:txBody>
          <a:bodyPr wrap="square" rtlCol="0">
            <a:spAutoFit/>
          </a:bodyPr>
          <a:lstStyle/>
          <a:p>
            <a:r>
              <a:rPr lang="en-GB" sz="1600" i="1" dirty="0">
                <a:latin typeface="Times New Roman" panose="02020603050405020304" pitchFamily="18" charset="0"/>
                <a:cs typeface="Times New Roman" panose="02020603050405020304" pitchFamily="18" charset="0"/>
              </a:rPr>
              <a:t>Figure 2</a:t>
            </a:r>
          </a:p>
        </p:txBody>
      </p:sp>
    </p:spTree>
    <p:extLst>
      <p:ext uri="{BB962C8B-B14F-4D97-AF65-F5344CB8AC3E}">
        <p14:creationId xmlns:p14="http://schemas.microsoft.com/office/powerpoint/2010/main" val="1246323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652371" y="647700"/>
            <a:ext cx="10625229" cy="1147053"/>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2500" b="1" kern="1200" cap="all" spc="300" baseline="0" dirty="0">
                <a:solidFill>
                  <a:srgbClr val="FFFFFF"/>
                </a:solidFill>
                <a:effectLst/>
                <a:highlight>
                  <a:srgbClr val="000000"/>
                </a:highlight>
                <a:latin typeface="+mj-lt"/>
                <a:ea typeface="+mj-ea"/>
                <a:cs typeface="+mj-cs"/>
              </a:rPr>
              <a:t>Explore the relationship between the organization's structure and its performance</a:t>
            </a:r>
            <a:endParaRPr lang="en-US" sz="2500" kern="1200" cap="all" spc="300" baseline="0" dirty="0">
              <a:solidFill>
                <a:srgbClr val="FFFFFF"/>
              </a:solidFill>
              <a:effectLst/>
              <a:highlight>
                <a:srgbClr val="000000"/>
              </a:highlight>
              <a:latin typeface="+mj-lt"/>
              <a:ea typeface="+mj-ea"/>
              <a:cs typeface="+mj-cs"/>
            </a:endParaRPr>
          </a:p>
          <a:p>
            <a:pPr>
              <a:lnSpc>
                <a:spcPct val="110000"/>
              </a:lnSpc>
              <a:spcBef>
                <a:spcPct val="0"/>
              </a:spcBef>
              <a:spcAft>
                <a:spcPts val="600"/>
              </a:spcAft>
            </a:pPr>
            <a:endParaRPr lang="en-US" sz="2500" kern="1200" cap="all" spc="300" baseline="0" dirty="0">
              <a:solidFill>
                <a:srgbClr val="FFFFFF"/>
              </a:solidFill>
              <a:highlight>
                <a:srgbClr val="000000"/>
              </a:highlight>
              <a:latin typeface="+mj-lt"/>
              <a:ea typeface="+mj-ea"/>
              <a:cs typeface="+mj-cs"/>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6248400" y="1825625"/>
            <a:ext cx="5029200" cy="4351338"/>
          </a:xfrm>
          <a:prstGeom prst="rect">
            <a:avLst/>
          </a:prstGeom>
        </p:spPr>
        <p:txBody>
          <a:bodyPr vert="horz" lIns="91440" tIns="45720" rIns="91440" bIns="45720" rtlCol="0">
            <a:normAutofit lnSpcReduction="10000"/>
          </a:bodyPr>
          <a:lstStyle/>
          <a:p>
            <a:pPr marL="342900" lvl="0" indent="-228600">
              <a:lnSpc>
                <a:spcPct val="110000"/>
              </a:lnSpc>
              <a:spcAft>
                <a:spcPts val="600"/>
              </a:spcAft>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 Over the past few decades, organizations' views on the best ways to manage and structure themselves have changed. </a:t>
            </a:r>
          </a:p>
          <a:p>
            <a:pPr marL="342900" lvl="0" indent="-228600">
              <a:lnSpc>
                <a:spcPct val="110000"/>
              </a:lnSpc>
              <a:spcAft>
                <a:spcPts val="600"/>
              </a:spcAft>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Chandler's theory of organizational structure concentrated on the fundamental ideas of organizational design. </a:t>
            </a:r>
          </a:p>
          <a:p>
            <a:pPr marL="342900" lvl="0" indent="-228600">
              <a:lnSpc>
                <a:spcPct val="110000"/>
              </a:lnSpc>
              <a:spcAft>
                <a:spcPts val="600"/>
              </a:spcAft>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Contingency theories from the 1970s claim that there are multiple healthier options, and that organizational design needs to be customized for each location.</a:t>
            </a:r>
          </a:p>
          <a:p>
            <a:pPr marL="342900" lvl="0" indent="-228600">
              <a:lnSpc>
                <a:spcPct val="110000"/>
              </a:lnSpc>
              <a:spcAft>
                <a:spcPts val="600"/>
              </a:spcAft>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Organizational theorists embrace the notion of an organic flow, which promotes the necessity of switching from hierarchies to networks in organizational structure</a:t>
            </a:r>
          </a:p>
          <a:p>
            <a:pPr indent="-228600">
              <a:lnSpc>
                <a:spcPct val="110000"/>
              </a:lnSpc>
              <a:spcAft>
                <a:spcPts val="600"/>
              </a:spcAft>
              <a:buClr>
                <a:schemeClr val="tx1"/>
              </a:buClr>
              <a:buSzPct val="75000"/>
              <a:buFont typeface="Arial" panose="020B0604020202020204" pitchFamily="34" charset="0"/>
              <a:buChar char="•"/>
            </a:pPr>
            <a:endParaRPr lang="en-US" sz="1600" dirty="0"/>
          </a:p>
        </p:txBody>
      </p:sp>
      <p:sp>
        <p:nvSpPr>
          <p:cNvPr id="9" name="AutoShape 10" descr="See the source image">
            <a:extLst>
              <a:ext uri="{FF2B5EF4-FFF2-40B4-BE49-F238E27FC236}">
                <a16:creationId xmlns:a16="http://schemas.microsoft.com/office/drawing/2014/main" id="{7A9DD750-4339-9A36-60FC-095A459A4402}"/>
              </a:ext>
            </a:extLst>
          </p:cNvPr>
          <p:cNvSpPr>
            <a:spLocks noChangeAspect="1" noChangeArrowheads="1"/>
          </p:cNvSpPr>
          <p:nvPr/>
        </p:nvSpPr>
        <p:spPr bwMode="auto">
          <a:xfrm>
            <a:off x="4637314" y="3276600"/>
            <a:ext cx="1611086" cy="161108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8" name="Picture 16" descr="See the source image">
            <a:extLst>
              <a:ext uri="{FF2B5EF4-FFF2-40B4-BE49-F238E27FC236}">
                <a16:creationId xmlns:a16="http://schemas.microsoft.com/office/drawing/2014/main" id="{BACFC050-CB39-694C-E522-B7A2F76824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837" y="2276768"/>
            <a:ext cx="5383764" cy="286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209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652371" y="647700"/>
            <a:ext cx="10625229" cy="1147053"/>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2500" b="1" kern="1200" cap="all" spc="300" baseline="0" dirty="0">
                <a:solidFill>
                  <a:srgbClr val="FFFFFF"/>
                </a:solidFill>
                <a:effectLst/>
                <a:highlight>
                  <a:srgbClr val="000000"/>
                </a:highlight>
                <a:latin typeface="+mj-lt"/>
                <a:ea typeface="+mj-ea"/>
                <a:cs typeface="+mj-cs"/>
              </a:rPr>
              <a:t>Explore the relationship between the organization's structure and its performance</a:t>
            </a:r>
            <a:endParaRPr lang="en-US" sz="2500" kern="1200" cap="all" spc="300" baseline="0" dirty="0">
              <a:solidFill>
                <a:srgbClr val="FFFFFF"/>
              </a:solidFill>
              <a:effectLst/>
              <a:highlight>
                <a:srgbClr val="000000"/>
              </a:highlight>
              <a:latin typeface="+mj-lt"/>
              <a:ea typeface="+mj-ea"/>
              <a:cs typeface="+mj-cs"/>
            </a:endParaRPr>
          </a:p>
          <a:p>
            <a:pPr>
              <a:lnSpc>
                <a:spcPct val="110000"/>
              </a:lnSpc>
              <a:spcBef>
                <a:spcPct val="0"/>
              </a:spcBef>
              <a:spcAft>
                <a:spcPts val="600"/>
              </a:spcAft>
            </a:pPr>
            <a:endParaRPr lang="en-US" sz="2500" kern="1200" cap="all" spc="300" baseline="0" dirty="0">
              <a:solidFill>
                <a:srgbClr val="FFFFFF"/>
              </a:solidFill>
              <a:highlight>
                <a:srgbClr val="000000"/>
              </a:highlight>
              <a:latin typeface="+mj-lt"/>
              <a:ea typeface="+mj-ea"/>
              <a:cs typeface="+mj-cs"/>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6248400" y="1825625"/>
            <a:ext cx="5029200" cy="4351338"/>
          </a:xfrm>
          <a:prstGeom prst="rect">
            <a:avLst/>
          </a:prstGeom>
        </p:spPr>
        <p:txBody>
          <a:bodyPr vert="horz" lIns="91440" tIns="45720" rIns="91440" bIns="45720" rtlCol="0">
            <a:normAutofit/>
          </a:bodyPr>
          <a:lstStyle/>
          <a:p>
            <a:pPr marL="342900" indent="-228600">
              <a:lnSpc>
                <a:spcPct val="110000"/>
              </a:lnSpc>
              <a:spcAft>
                <a:spcPts val="600"/>
              </a:spcAft>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Typical organizational structures cannot provide the speed and elasticity needed when dealing with quickly changing conditions.</a:t>
            </a:r>
          </a:p>
          <a:p>
            <a:pPr marL="342900" indent="-228600">
              <a:lnSpc>
                <a:spcPct val="110000"/>
              </a:lnSpc>
              <a:spcAft>
                <a:spcPts val="600"/>
              </a:spcAft>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 Creativity can be fostered by organizational structures that value education, knowledge sharing, problem-solving teams, and job rotation. </a:t>
            </a:r>
          </a:p>
          <a:p>
            <a:pPr marL="342900" indent="-228600">
              <a:lnSpc>
                <a:spcPct val="110000"/>
              </a:lnSpc>
              <a:spcAft>
                <a:spcPts val="600"/>
              </a:spcAft>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The organizational structure of a company is very important since some of its elements are essential to its effectiveness and employee relations.</a:t>
            </a:r>
          </a:p>
          <a:p>
            <a:pPr indent="-228600">
              <a:lnSpc>
                <a:spcPct val="110000"/>
              </a:lnSpc>
              <a:spcAft>
                <a:spcPts val="600"/>
              </a:spcAft>
              <a:buClr>
                <a:schemeClr val="tx1"/>
              </a:buClr>
              <a:buSzPct val="75000"/>
              <a:buFont typeface="Arial" panose="020B0604020202020204" pitchFamily="34" charset="0"/>
              <a:buChar char="•"/>
            </a:pPr>
            <a:endParaRPr lang="en-US" sz="2000" dirty="0"/>
          </a:p>
        </p:txBody>
      </p:sp>
      <p:pic>
        <p:nvPicPr>
          <p:cNvPr id="4100" name="Picture 4" descr="See the source image">
            <a:extLst>
              <a:ext uri="{FF2B5EF4-FFF2-40B4-BE49-F238E27FC236}">
                <a16:creationId xmlns:a16="http://schemas.microsoft.com/office/drawing/2014/main" id="{5AA67CA3-A073-F317-487A-7774E76578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371" y="1945532"/>
            <a:ext cx="5291230" cy="3526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182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652371" y="647700"/>
            <a:ext cx="10625229" cy="1147053"/>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2500" b="1" kern="1200" cap="all" spc="300" baseline="0" dirty="0">
                <a:solidFill>
                  <a:srgbClr val="FFFFFF"/>
                </a:solidFill>
                <a:effectLst/>
                <a:highlight>
                  <a:srgbClr val="000000"/>
                </a:highlight>
                <a:latin typeface="+mj-lt"/>
                <a:ea typeface="+mj-ea"/>
                <a:cs typeface="+mj-cs"/>
              </a:rPr>
              <a:t>Explore the relationship between the organization's structure and its performance</a:t>
            </a:r>
            <a:endParaRPr lang="en-US" sz="2500" kern="1200" cap="all" spc="300" baseline="0" dirty="0">
              <a:solidFill>
                <a:srgbClr val="FFFFFF"/>
              </a:solidFill>
              <a:effectLst/>
              <a:highlight>
                <a:srgbClr val="000000"/>
              </a:highlight>
              <a:latin typeface="+mj-lt"/>
              <a:ea typeface="+mj-ea"/>
              <a:cs typeface="+mj-cs"/>
            </a:endParaRPr>
          </a:p>
          <a:p>
            <a:pPr>
              <a:lnSpc>
                <a:spcPct val="110000"/>
              </a:lnSpc>
              <a:spcBef>
                <a:spcPct val="0"/>
              </a:spcBef>
              <a:spcAft>
                <a:spcPts val="600"/>
              </a:spcAft>
            </a:pPr>
            <a:endParaRPr lang="en-US" sz="2500" kern="1200" cap="all" spc="300" baseline="0" dirty="0">
              <a:solidFill>
                <a:srgbClr val="FFFFFF"/>
              </a:solidFill>
              <a:highlight>
                <a:srgbClr val="000000"/>
              </a:highlight>
              <a:latin typeface="+mj-lt"/>
              <a:ea typeface="+mj-ea"/>
              <a:cs typeface="+mj-cs"/>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6410131" y="1825624"/>
            <a:ext cx="5281125" cy="4733795"/>
          </a:xfrm>
          <a:prstGeom prst="rect">
            <a:avLst/>
          </a:prstGeom>
        </p:spPr>
        <p:txBody>
          <a:bodyPr vert="horz" lIns="91440" tIns="45720" rIns="91440" bIns="45720" rtlCol="0">
            <a:normAutofit lnSpcReduction="10000"/>
          </a:bodyPr>
          <a:lstStyle/>
          <a:p>
            <a:pPr marL="685800" indent="-228600">
              <a:lnSpc>
                <a:spcPct val="110000"/>
              </a:lnSpc>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According to studies, an organizational structure affects a company's capacity for innovation. Elements that encourage creativity include freedom, flexibility, and possibilities for collaboration.</a:t>
            </a:r>
          </a:p>
          <a:p>
            <a:pPr marL="685800" indent="-228600">
              <a:lnSpc>
                <a:spcPct val="110000"/>
              </a:lnSpc>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 On the other hand, strictness or harsher kinds of correction tend to hurt the processes of creativity and innovation. </a:t>
            </a:r>
          </a:p>
          <a:p>
            <a:pPr marL="685800" indent="-228600">
              <a:lnSpc>
                <a:spcPct val="110000"/>
              </a:lnSpc>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To improve each employee's performance, leaders should create an environment that stimulates innovation among their team members.</a:t>
            </a:r>
          </a:p>
          <a:p>
            <a:pPr marL="685800" indent="-228600">
              <a:lnSpc>
                <a:spcPct val="110000"/>
              </a:lnSpc>
              <a:buClr>
                <a:schemeClr val="tx1"/>
              </a:buClr>
              <a:buSzPct val="75000"/>
              <a:buFont typeface="Arial" panose="020B0604020202020204" pitchFamily="34" charset="0"/>
              <a:buChar char="•"/>
            </a:pPr>
            <a:r>
              <a:rPr lang="en-US" dirty="0">
                <a:latin typeface="Calibri" panose="020F0502020204030204" pitchFamily="34" charset="0"/>
                <a:cs typeface="Calibri" panose="020F0502020204030204" pitchFamily="34" charset="0"/>
              </a:rPr>
              <a:t> Employees should concentrate on creating cutting-edge products, processes, and services that are crucial to the sustainability of the business.</a:t>
            </a:r>
          </a:p>
          <a:p>
            <a:pPr indent="-228600">
              <a:lnSpc>
                <a:spcPct val="110000"/>
              </a:lnSpc>
              <a:spcAft>
                <a:spcPts val="600"/>
              </a:spcAft>
              <a:buClr>
                <a:schemeClr val="tx1"/>
              </a:buClr>
              <a:buSzPct val="75000"/>
              <a:buFont typeface="Arial" panose="020B0604020202020204" pitchFamily="34" charset="0"/>
              <a:buChar char="•"/>
            </a:pPr>
            <a:endParaRPr lang="en-US" sz="1400" dirty="0"/>
          </a:p>
        </p:txBody>
      </p:sp>
      <p:pic>
        <p:nvPicPr>
          <p:cNvPr id="5122" name="Picture 2" descr="See the source image">
            <a:extLst>
              <a:ext uri="{FF2B5EF4-FFF2-40B4-BE49-F238E27FC236}">
                <a16:creationId xmlns:a16="http://schemas.microsoft.com/office/drawing/2014/main" id="{8A5D6E9E-883B-29D8-0449-AE2672766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870" y="1901960"/>
            <a:ext cx="5059130" cy="327315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C8177E-8F5B-2178-EB00-4BDAD2004CF6}"/>
              </a:ext>
            </a:extLst>
          </p:cNvPr>
          <p:cNvSpPr txBox="1"/>
          <p:nvPr/>
        </p:nvSpPr>
        <p:spPr>
          <a:xfrm>
            <a:off x="1036870" y="5175115"/>
            <a:ext cx="1190764" cy="338554"/>
          </a:xfrm>
          <a:prstGeom prst="rect">
            <a:avLst/>
          </a:prstGeom>
          <a:noFill/>
        </p:spPr>
        <p:txBody>
          <a:bodyPr wrap="square" rtlCol="0">
            <a:spAutoFit/>
          </a:bodyPr>
          <a:lstStyle/>
          <a:p>
            <a:r>
              <a:rPr lang="en-GB" sz="1600" i="1" dirty="0">
                <a:latin typeface="Times New Roman" panose="02020603050405020304" pitchFamily="18" charset="0"/>
                <a:cs typeface="Times New Roman" panose="02020603050405020304" pitchFamily="18" charset="0"/>
              </a:rPr>
              <a:t>Figure 3</a:t>
            </a:r>
          </a:p>
        </p:txBody>
      </p:sp>
    </p:spTree>
    <p:extLst>
      <p:ext uri="{BB962C8B-B14F-4D97-AF65-F5344CB8AC3E}">
        <p14:creationId xmlns:p14="http://schemas.microsoft.com/office/powerpoint/2010/main" val="2823108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652371" y="647700"/>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endParaRPr lang="en-US" sz="3600" kern="1200" cap="all" spc="300" baseline="0" dirty="0">
              <a:latin typeface="Calibri" panose="020F0502020204030204" pitchFamily="34" charset="0"/>
              <a:ea typeface="+mj-ea"/>
              <a:cs typeface="Calibri" panose="020F0502020204030204" pitchFamily="34" charset="0"/>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419449" y="1951460"/>
            <a:ext cx="4991100" cy="4351338"/>
          </a:xfrm>
          <a:prstGeom prst="rect">
            <a:avLst/>
          </a:prstGeom>
        </p:spPr>
        <p:txBody>
          <a:bodyPr vert="horz" lIns="91440" tIns="45720" rIns="91440" bIns="45720" rtlCol="0">
            <a:normAutofit/>
          </a:bodyPr>
          <a:lstStyle/>
          <a:p>
            <a:pPr marL="342900" indent="-228600">
              <a:lnSpc>
                <a:spcPct val="110000"/>
              </a:lnSpc>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Every corporate organization depends on a variety of management roles.</a:t>
            </a:r>
          </a:p>
          <a:p>
            <a:pPr marL="342900" indent="-228600">
              <a:lnSpc>
                <a:spcPct val="110000"/>
              </a:lnSpc>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 The five functions mentioned below assist a manager in creating opportunities that boost productivity by resolving workplace conflicts, inspiring employees, and ensuring that the organization reaches its goals and objectives.</a:t>
            </a:r>
          </a:p>
          <a:p>
            <a:pPr marL="342900" indent="-228600">
              <a:lnSpc>
                <a:spcPct val="110000"/>
              </a:lnSpc>
              <a:buClr>
                <a:schemeClr val="tx1"/>
              </a:buClr>
              <a:buSzPct val="75000"/>
              <a:buFont typeface="Arial" panose="020B0604020202020204" pitchFamily="34" charset="0"/>
              <a:buChar char="•"/>
            </a:pPr>
            <a:r>
              <a:rPr lang="en-US" sz="2000" dirty="0">
                <a:latin typeface="Calibri" panose="020F0502020204030204" pitchFamily="34" charset="0"/>
                <a:cs typeface="Calibri" panose="020F0502020204030204" pitchFamily="34" charset="0"/>
              </a:rPr>
              <a:t> The management team's responsibility is to facilitate the organization's efficient use of resources to achieve the set objectives (Dyer and </a:t>
            </a:r>
            <a:r>
              <a:rPr lang="en-US" sz="2000" dirty="0" err="1">
                <a:latin typeface="Calibri" panose="020F0502020204030204" pitchFamily="34" charset="0"/>
                <a:cs typeface="Calibri" panose="020F0502020204030204" pitchFamily="34" charset="0"/>
              </a:rPr>
              <a:t>Gregersen</a:t>
            </a:r>
            <a:r>
              <a:rPr lang="en-US" sz="2000" dirty="0">
                <a:latin typeface="Calibri" panose="020F0502020204030204" pitchFamily="34" charset="0"/>
                <a:cs typeface="Calibri" panose="020F0502020204030204" pitchFamily="34" charset="0"/>
              </a:rPr>
              <a:t>, 2017). </a:t>
            </a:r>
          </a:p>
          <a:p>
            <a:pPr marL="685800" indent="-228600">
              <a:lnSpc>
                <a:spcPct val="110000"/>
              </a:lnSpc>
              <a:buClr>
                <a:schemeClr val="tx1"/>
              </a:buClr>
              <a:buSzPct val="75000"/>
              <a:buFont typeface="Arial" panose="020B0604020202020204" pitchFamily="34" charset="0"/>
              <a:buChar char="•"/>
            </a:pPr>
            <a:endParaRPr lang="en-US" sz="1900" dirty="0"/>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6146" name="Picture 2" descr="See the source image">
            <a:extLst>
              <a:ext uri="{FF2B5EF4-FFF2-40B4-BE49-F238E27FC236}">
                <a16:creationId xmlns:a16="http://schemas.microsoft.com/office/drawing/2014/main" id="{AD269123-F6C6-4615-67B6-1F5FAC45D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4985" y="2056428"/>
            <a:ext cx="6044853" cy="339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4474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652371" y="647700"/>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endParaRPr lang="en-US" sz="3600" kern="1200" cap="all" spc="300" baseline="0" dirty="0">
              <a:latin typeface="Calibri" panose="020F0502020204030204" pitchFamily="34" charset="0"/>
              <a:ea typeface="+mj-ea"/>
              <a:cs typeface="Calibri" panose="020F0502020204030204" pitchFamily="34" charset="0"/>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419448" y="1951460"/>
            <a:ext cx="5561473" cy="4505324"/>
          </a:xfrm>
          <a:prstGeom prst="rect">
            <a:avLst/>
          </a:prstGeom>
        </p:spPr>
        <p:txBody>
          <a:bodyPr vert="horz" lIns="91440" tIns="45720" rIns="91440" bIns="45720" rtlCol="0">
            <a:normAutofit fontScale="70000" lnSpcReduction="20000"/>
          </a:bodyPr>
          <a:lstStyle/>
          <a:p>
            <a:pPr marL="342900" indent="-342900">
              <a:lnSpc>
                <a:spcPct val="150000"/>
              </a:lnSpc>
              <a:buFont typeface="Arial" panose="020B0604020202020204" pitchFamily="34" charset="0"/>
              <a:buChar char="•"/>
            </a:pPr>
            <a:r>
              <a:rPr lang="en-US" sz="2600" b="1" dirty="0">
                <a:solidFill>
                  <a:schemeClr val="tx1"/>
                </a:solidFill>
                <a:latin typeface="Calibri" panose="020F0502020204030204" pitchFamily="34" charset="0"/>
                <a:cs typeface="Calibri" panose="020F0502020204030204" pitchFamily="34" charset="0"/>
              </a:rPr>
              <a:t>Planning, staffing, organizing, leading, and controlling</a:t>
            </a:r>
            <a:r>
              <a:rPr lang="en-US" sz="2600" dirty="0">
                <a:solidFill>
                  <a:schemeClr val="tx1"/>
                </a:solidFill>
                <a:latin typeface="Calibri" panose="020F0502020204030204" pitchFamily="34" charset="0"/>
                <a:cs typeface="Calibri" panose="020F0502020204030204" pitchFamily="34" charset="0"/>
              </a:rPr>
              <a:t> are all part of management functions. </a:t>
            </a:r>
          </a:p>
          <a:p>
            <a:pPr>
              <a:lnSpc>
                <a:spcPct val="150000"/>
              </a:lnSpc>
            </a:pPr>
            <a:r>
              <a:rPr lang="en-US" sz="2600" dirty="0">
                <a:solidFill>
                  <a:schemeClr val="tx1"/>
                </a:solidFill>
                <a:latin typeface="Calibri" panose="020F0502020204030204" pitchFamily="34" charset="0"/>
                <a:cs typeface="Calibri" panose="020F0502020204030204" pitchFamily="34" charset="0"/>
              </a:rPr>
              <a:t> </a:t>
            </a:r>
          </a:p>
          <a:p>
            <a:pPr marL="342900" indent="-342900">
              <a:lnSpc>
                <a:spcPct val="150000"/>
              </a:lnSpc>
              <a:buFont typeface="Arial" panose="020B0604020202020204" pitchFamily="34" charset="0"/>
              <a:buChar char="•"/>
            </a:pPr>
            <a:r>
              <a:rPr lang="en-US" sz="2600" dirty="0">
                <a:latin typeface="Calibri" panose="020F0502020204030204" pitchFamily="34" charset="0"/>
                <a:cs typeface="Calibri" panose="020F0502020204030204" pitchFamily="34" charset="0"/>
              </a:rPr>
              <a:t>The five functions are crucial for enabling the organization's growth and improved control of operations once the manager assumes management responsibilities in the Amazon warehouse. </a:t>
            </a:r>
          </a:p>
          <a:p>
            <a:pPr>
              <a:lnSpc>
                <a:spcPct val="150000"/>
              </a:lnSpc>
            </a:pPr>
            <a:endParaRPr lang="en-US" sz="26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600" dirty="0">
                <a:latin typeface="Calibri" panose="020F0502020204030204" pitchFamily="34" charset="0"/>
                <a:cs typeface="Calibri" panose="020F0502020204030204" pitchFamily="34" charset="0"/>
              </a:rPr>
              <a:t>Additionally, they will aid in maximizing the efficiency necessary for the group of 100 individuals to produce the desired results</a:t>
            </a:r>
          </a:p>
          <a:p>
            <a:pPr>
              <a:lnSpc>
                <a:spcPct val="150000"/>
              </a:lnSpc>
              <a:buFont typeface="Wingdings" pitchFamily="2" charset="2"/>
              <a:buChar char="ü"/>
            </a:pPr>
            <a:endParaRPr lang="en-US" sz="1900" dirty="0"/>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3" name="Picture 2" descr="See the source image">
            <a:extLst>
              <a:ext uri="{FF2B5EF4-FFF2-40B4-BE49-F238E27FC236}">
                <a16:creationId xmlns:a16="http://schemas.microsoft.com/office/drawing/2014/main" id="{C713297C-2AF5-0614-6A35-4D0D907E7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6739" y="2043404"/>
            <a:ext cx="4491748" cy="39873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3DB5D6B-9BE2-527F-03B3-C4643D342127}"/>
              </a:ext>
            </a:extLst>
          </p:cNvPr>
          <p:cNvSpPr txBox="1"/>
          <p:nvPr/>
        </p:nvSpPr>
        <p:spPr>
          <a:xfrm flipH="1">
            <a:off x="6426738" y="6030786"/>
            <a:ext cx="1065740" cy="338554"/>
          </a:xfrm>
          <a:prstGeom prst="rect">
            <a:avLst/>
          </a:prstGeom>
          <a:noFill/>
        </p:spPr>
        <p:txBody>
          <a:bodyPr wrap="square" rtlCol="0">
            <a:spAutoFit/>
          </a:bodyPr>
          <a:lstStyle/>
          <a:p>
            <a:r>
              <a:rPr lang="en-GB" sz="1600" i="1" dirty="0">
                <a:latin typeface="Times New Roman" panose="02020603050405020304" pitchFamily="18" charset="0"/>
                <a:cs typeface="Times New Roman" panose="02020603050405020304" pitchFamily="18" charset="0"/>
              </a:rPr>
              <a:t>Figure 4</a:t>
            </a:r>
          </a:p>
        </p:txBody>
      </p:sp>
    </p:spTree>
    <p:extLst>
      <p:ext uri="{BB962C8B-B14F-4D97-AF65-F5344CB8AC3E}">
        <p14:creationId xmlns:p14="http://schemas.microsoft.com/office/powerpoint/2010/main" val="1498436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amazon images">
            <a:extLst>
              <a:ext uri="{FF2B5EF4-FFF2-40B4-BE49-F238E27FC236}">
                <a16:creationId xmlns:a16="http://schemas.microsoft.com/office/drawing/2014/main" id="{6066C98F-DEC1-3D75-6109-8F3FFDA1AC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8096" y="1665336"/>
            <a:ext cx="4995867" cy="31679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A91EB3F-F595-4584-A291-DF06E48D7971}"/>
              </a:ext>
            </a:extLst>
          </p:cNvPr>
          <p:cNvSpPr txBox="1"/>
          <p:nvPr/>
        </p:nvSpPr>
        <p:spPr>
          <a:xfrm>
            <a:off x="783385" y="167952"/>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p>
        </p:txBody>
      </p:sp>
      <p:sp>
        <p:nvSpPr>
          <p:cNvPr id="6" name="TextBox 5">
            <a:extLst>
              <a:ext uri="{FF2B5EF4-FFF2-40B4-BE49-F238E27FC236}">
                <a16:creationId xmlns:a16="http://schemas.microsoft.com/office/drawing/2014/main" id="{545F8D24-BB1B-4D3C-958B-DAA3735C64B1}"/>
              </a:ext>
            </a:extLst>
          </p:cNvPr>
          <p:cNvSpPr txBox="1"/>
          <p:nvPr/>
        </p:nvSpPr>
        <p:spPr>
          <a:xfrm>
            <a:off x="184556" y="1665336"/>
            <a:ext cx="6466543" cy="4738589"/>
          </a:xfrm>
          <a:prstGeom prst="rect">
            <a:avLst/>
          </a:prstGeom>
        </p:spPr>
        <p:txBody>
          <a:bodyPr vert="horz" lIns="91440" tIns="45720" rIns="91440" bIns="45720" rtlCol="0">
            <a:normAutofit fontScale="77500" lnSpcReduction="20000"/>
          </a:bodyPr>
          <a:lstStyle/>
          <a:p>
            <a:pPr marL="342900" lvl="0" indent="-342900">
              <a:lnSpc>
                <a:spcPct val="100000"/>
              </a:lnSpc>
              <a:buFont typeface="Arial" panose="020B0604020202020204" pitchFamily="34" charset="0"/>
              <a:buChar char="•"/>
            </a:pPr>
            <a:r>
              <a:rPr lang="en-US" sz="2300" dirty="0">
                <a:latin typeface="Calibri" panose="020F0502020204030204" pitchFamily="34" charset="0"/>
                <a:cs typeface="Calibri" panose="020F0502020204030204" pitchFamily="34" charset="0"/>
              </a:rPr>
              <a:t>Planning activities is the most crucial of the five management functions. It is referred to as a methodical process that enables managers to decide with knowledge about upcoming organizational actions and the objectives meant to be achieved within a certain time frame. </a:t>
            </a:r>
          </a:p>
          <a:p>
            <a:pPr marL="342900" lvl="0" indent="-342900">
              <a:lnSpc>
                <a:spcPct val="100000"/>
              </a:lnSpc>
              <a:buFont typeface="Arial" panose="020B0604020202020204" pitchFamily="34" charset="0"/>
              <a:buChar char="•"/>
            </a:pPr>
            <a:r>
              <a:rPr lang="en-US" sz="2300" dirty="0">
                <a:latin typeface="Calibri" panose="020F0502020204030204" pitchFamily="34" charset="0"/>
                <a:cs typeface="Calibri" panose="020F0502020204030204" pitchFamily="34" charset="0"/>
              </a:rPr>
              <a:t>The major goals to be reached in succession planning are formed by the core elements involved, which include strategic planning and preparing for the organization's future. </a:t>
            </a:r>
          </a:p>
          <a:p>
            <a:pPr marL="342900" lvl="0" indent="-342900">
              <a:lnSpc>
                <a:spcPct val="100000"/>
              </a:lnSpc>
              <a:buFont typeface="Arial" panose="020B0604020202020204" pitchFamily="34" charset="0"/>
              <a:buChar char="•"/>
            </a:pPr>
            <a:r>
              <a:rPr lang="en-US" sz="2300" dirty="0">
                <a:latin typeface="Calibri" panose="020F0502020204030204" pitchFamily="34" charset="0"/>
                <a:cs typeface="Calibri" panose="020F0502020204030204" pitchFamily="34" charset="0"/>
              </a:rPr>
              <a:t>The alternative tactic entails examining the analytics procedure to identify potential product placement sites. Customers buy a range of goods at once. Therefore, it is crucial to make sure they are close to one another.</a:t>
            </a:r>
          </a:p>
          <a:p>
            <a:pPr marL="342900" indent="-342900">
              <a:lnSpc>
                <a:spcPct val="100000"/>
              </a:lnSpc>
              <a:buFont typeface="Arial" panose="020B0604020202020204" pitchFamily="34" charset="0"/>
              <a:buChar char="•"/>
            </a:pPr>
            <a:r>
              <a:rPr lang="en-US" sz="2300" dirty="0">
                <a:latin typeface="Calibri" panose="020F0502020204030204" pitchFamily="34" charset="0"/>
                <a:cs typeface="Calibri" panose="020F0502020204030204" pitchFamily="34" charset="0"/>
              </a:rPr>
              <a:t>Given the enormous size of the warehouse, this is crucial in minimizing the distance and time that staff must go to obtain the merchandise. </a:t>
            </a:r>
          </a:p>
          <a:p>
            <a:pPr marL="342900" indent="-342900">
              <a:lnSpc>
                <a:spcPct val="100000"/>
              </a:lnSpc>
              <a:buFont typeface="Arial" panose="020B0604020202020204" pitchFamily="34" charset="0"/>
              <a:buChar char="•"/>
            </a:pPr>
            <a:r>
              <a:rPr lang="en-US" sz="2300" dirty="0">
                <a:latin typeface="Calibri" panose="020F0502020204030204" pitchFamily="34" charset="0"/>
                <a:cs typeface="Calibri" panose="020F0502020204030204" pitchFamily="34" charset="0"/>
              </a:rPr>
              <a:t>To route the ideal path for item collecting, software is also necessary. The main objective is to ensure that both customers and employees travel a significantly shorter distance. Customer satisfaction is immediately impacted by efficiency gains, and sales are indirectly affected as well (</a:t>
            </a:r>
            <a:r>
              <a:rPr lang="en-US" sz="2300" dirty="0" err="1">
                <a:latin typeface="Calibri" panose="020F0502020204030204" pitchFamily="34" charset="0"/>
                <a:cs typeface="Calibri" panose="020F0502020204030204" pitchFamily="34" charset="0"/>
              </a:rPr>
              <a:t>Harracá</a:t>
            </a:r>
            <a:r>
              <a:rPr lang="en-US" sz="2300" dirty="0">
                <a:latin typeface="Calibri" panose="020F0502020204030204" pitchFamily="34" charset="0"/>
                <a:cs typeface="Calibri" panose="020F0502020204030204" pitchFamily="34" charset="0"/>
              </a:rPr>
              <a:t>, 2017).</a:t>
            </a:r>
          </a:p>
          <a:p>
            <a:pPr>
              <a:lnSpc>
                <a:spcPct val="150000"/>
              </a:lnSpc>
              <a:buFont typeface="Wingdings" pitchFamily="2" charset="2"/>
              <a:buChar char="ü"/>
            </a:pPr>
            <a:endParaRPr lang="en-US" sz="1900" dirty="0"/>
          </a:p>
          <a:p>
            <a:pPr indent="-228600">
              <a:lnSpc>
                <a:spcPct val="110000"/>
              </a:lnSpc>
              <a:spcAft>
                <a:spcPts val="600"/>
              </a:spcAft>
              <a:buClr>
                <a:schemeClr val="tx1"/>
              </a:buClr>
              <a:buSzPct val="75000"/>
              <a:buFont typeface="Arial" panose="020B0604020202020204" pitchFamily="34" charset="0"/>
              <a:buChar char="•"/>
            </a:pPr>
            <a:endParaRPr lang="en-US" sz="1900" dirty="0"/>
          </a:p>
        </p:txBody>
      </p:sp>
      <p:sp>
        <p:nvSpPr>
          <p:cNvPr id="3" name="TextBox 2">
            <a:extLst>
              <a:ext uri="{FF2B5EF4-FFF2-40B4-BE49-F238E27FC236}">
                <a16:creationId xmlns:a16="http://schemas.microsoft.com/office/drawing/2014/main" id="{E6135C86-9CBE-414D-9FAC-674BA66ACA73}"/>
              </a:ext>
            </a:extLst>
          </p:cNvPr>
          <p:cNvSpPr txBox="1"/>
          <p:nvPr/>
        </p:nvSpPr>
        <p:spPr>
          <a:xfrm>
            <a:off x="6928096" y="3793839"/>
            <a:ext cx="3195618" cy="1107996"/>
          </a:xfrm>
          <a:prstGeom prst="rect">
            <a:avLst/>
          </a:prstGeom>
          <a:noFill/>
        </p:spPr>
        <p:txBody>
          <a:bodyPr wrap="square" rtlCol="0">
            <a:spAutoFit/>
          </a:bodyPr>
          <a:lstStyle/>
          <a:p>
            <a:r>
              <a:rPr lang="en-GB" sz="6600" dirty="0">
                <a:solidFill>
                  <a:schemeClr val="bg1"/>
                </a:solidFill>
                <a:latin typeface="Calibri" panose="020F0502020204030204" pitchFamily="34" charset="0"/>
                <a:cs typeface="Calibri" panose="020F0502020204030204" pitchFamily="34" charset="0"/>
              </a:rPr>
              <a:t>Planning</a:t>
            </a:r>
            <a:r>
              <a:rPr lang="en-GB" sz="66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347652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amazon images">
            <a:extLst>
              <a:ext uri="{FF2B5EF4-FFF2-40B4-BE49-F238E27FC236}">
                <a16:creationId xmlns:a16="http://schemas.microsoft.com/office/drawing/2014/main" id="{632C2A28-83E2-9195-5263-63A87CACC3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1975" y="1642187"/>
            <a:ext cx="5109503" cy="31096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A91EB3F-F595-4584-A291-DF06E48D7971}"/>
              </a:ext>
            </a:extLst>
          </p:cNvPr>
          <p:cNvSpPr txBox="1"/>
          <p:nvPr/>
        </p:nvSpPr>
        <p:spPr>
          <a:xfrm>
            <a:off x="783385" y="167952"/>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p>
        </p:txBody>
      </p:sp>
      <p:sp>
        <p:nvSpPr>
          <p:cNvPr id="3" name="TextBox 2">
            <a:extLst>
              <a:ext uri="{FF2B5EF4-FFF2-40B4-BE49-F238E27FC236}">
                <a16:creationId xmlns:a16="http://schemas.microsoft.com/office/drawing/2014/main" id="{E6135C86-9CBE-414D-9FAC-674BA66ACA73}"/>
              </a:ext>
            </a:extLst>
          </p:cNvPr>
          <p:cNvSpPr txBox="1"/>
          <p:nvPr/>
        </p:nvSpPr>
        <p:spPr>
          <a:xfrm>
            <a:off x="6863730" y="3569167"/>
            <a:ext cx="4684843" cy="1107996"/>
          </a:xfrm>
          <a:prstGeom prst="rect">
            <a:avLst/>
          </a:prstGeom>
          <a:noFill/>
        </p:spPr>
        <p:txBody>
          <a:bodyPr wrap="square" rtlCol="0">
            <a:spAutoFit/>
          </a:bodyPr>
          <a:lstStyle/>
          <a:p>
            <a:r>
              <a:rPr lang="en-GB" sz="6600" dirty="0">
                <a:solidFill>
                  <a:schemeClr val="bg1"/>
                </a:solidFill>
                <a:latin typeface="Calibri" panose="020F0502020204030204" pitchFamily="34" charset="0"/>
                <a:cs typeface="Calibri" panose="020F0502020204030204" pitchFamily="34" charset="0"/>
              </a:rPr>
              <a:t>Organizing</a:t>
            </a:r>
            <a:r>
              <a:rPr lang="en-GB" sz="6600" dirty="0">
                <a:latin typeface="Calibri" panose="020F0502020204030204" pitchFamily="34" charset="0"/>
                <a:cs typeface="Calibri" panose="020F0502020204030204" pitchFamily="34" charset="0"/>
              </a:rPr>
              <a:t> </a:t>
            </a:r>
          </a:p>
        </p:txBody>
      </p:sp>
      <p:sp>
        <p:nvSpPr>
          <p:cNvPr id="6" name="TextBox 5">
            <a:extLst>
              <a:ext uri="{FF2B5EF4-FFF2-40B4-BE49-F238E27FC236}">
                <a16:creationId xmlns:a16="http://schemas.microsoft.com/office/drawing/2014/main" id="{545F8D24-BB1B-4D3C-958B-DAA3735C64B1}"/>
              </a:ext>
            </a:extLst>
          </p:cNvPr>
          <p:cNvSpPr txBox="1"/>
          <p:nvPr/>
        </p:nvSpPr>
        <p:spPr>
          <a:xfrm>
            <a:off x="0" y="1471711"/>
            <a:ext cx="6774023" cy="4738589"/>
          </a:xfrm>
          <a:prstGeom prst="rect">
            <a:avLst/>
          </a:prstGeom>
        </p:spPr>
        <p:txBody>
          <a:bodyPr vert="horz" lIns="91440" tIns="45720" rIns="91440" bIns="45720" rtlCol="0">
            <a:normAutofit fontScale="92500" lnSpcReduction="20000"/>
          </a:bodyPr>
          <a:lstStyle/>
          <a:p>
            <a:pPr marL="342900" indent="-342900">
              <a:lnSpc>
                <a:spcPct val="150000"/>
              </a:lnSpc>
              <a:buFont typeface="Arial" panose="020B0604020202020204" pitchFamily="34" charset="0"/>
              <a:buChar char="•"/>
            </a:pPr>
            <a:r>
              <a:rPr lang="en-US" sz="1900" dirty="0">
                <a:latin typeface="Calibri" panose="020F0502020204030204" pitchFamily="34" charset="0"/>
                <a:cs typeface="Calibri" panose="020F0502020204030204" pitchFamily="34" charset="0"/>
              </a:rPr>
              <a:t>Developing organizational structures and ensuring proper resource allocation are both necessary for organizing management functions. It includes creating unique positions and ensuring that they are in line with the requirements of the organization.</a:t>
            </a:r>
          </a:p>
          <a:p>
            <a:pPr marL="342900" indent="-342900">
              <a:lnSpc>
                <a:spcPct val="150000"/>
              </a:lnSpc>
              <a:buFont typeface="Arial" panose="020B0604020202020204" pitchFamily="34" charset="0"/>
              <a:buChar char="•"/>
            </a:pPr>
            <a:r>
              <a:rPr lang="en-US" sz="1900" dirty="0">
                <a:latin typeface="Calibri" panose="020F0502020204030204" pitchFamily="34" charset="0"/>
                <a:cs typeface="Calibri" panose="020F0502020204030204" pitchFamily="34" charset="0"/>
              </a:rPr>
              <a:t> Making choices about who should perform what tasks and responsibilities also fall under this category. </a:t>
            </a:r>
          </a:p>
          <a:p>
            <a:pPr marL="342900" indent="-342900">
              <a:lnSpc>
                <a:spcPct val="150000"/>
              </a:lnSpc>
              <a:buFont typeface="Arial" panose="020B0604020202020204" pitchFamily="34" charset="0"/>
              <a:buChar char="•"/>
            </a:pPr>
            <a:r>
              <a:rPr lang="en-US" sz="1900" dirty="0">
                <a:latin typeface="Calibri" panose="020F0502020204030204" pitchFamily="34" charset="0"/>
                <a:cs typeface="Calibri" panose="020F0502020204030204" pitchFamily="34" charset="0"/>
              </a:rPr>
              <a:t>Departmentalization of Amazon packing involves a variety of methods, including product, function, and customer (Dyer and </a:t>
            </a:r>
            <a:r>
              <a:rPr lang="en-US" sz="1900" dirty="0" err="1">
                <a:latin typeface="Calibri" panose="020F0502020204030204" pitchFamily="34" charset="0"/>
                <a:cs typeface="Calibri" panose="020F0502020204030204" pitchFamily="34" charset="0"/>
              </a:rPr>
              <a:t>Gregersen</a:t>
            </a:r>
            <a:r>
              <a:rPr lang="en-US" sz="1900" dirty="0">
                <a:latin typeface="Calibri" panose="020F0502020204030204" pitchFamily="34" charset="0"/>
                <a:cs typeface="Calibri" panose="020F0502020204030204" pitchFamily="34" charset="0"/>
              </a:rPr>
              <a:t>, 2017).</a:t>
            </a:r>
          </a:p>
          <a:p>
            <a:pPr marL="342900" indent="-342900">
              <a:lnSpc>
                <a:spcPct val="150000"/>
              </a:lnSpc>
              <a:buFont typeface="Arial" panose="020B0604020202020204" pitchFamily="34" charset="0"/>
              <a:buChar char="•"/>
            </a:pPr>
            <a:r>
              <a:rPr lang="en-US" sz="1900" dirty="0">
                <a:latin typeface="Calibri" panose="020F0502020204030204" pitchFamily="34" charset="0"/>
                <a:cs typeface="Calibri" panose="020F0502020204030204" pitchFamily="34" charset="0"/>
              </a:rPr>
              <a:t> Amazon employs more rudimentary organizational structures and operates through the bureaucracy. </a:t>
            </a:r>
          </a:p>
          <a:p>
            <a:pPr marL="342900" indent="-342900">
              <a:lnSpc>
                <a:spcPct val="150000"/>
              </a:lnSpc>
              <a:buFont typeface="Arial" panose="020B0604020202020204" pitchFamily="34" charset="0"/>
              <a:buChar char="•"/>
            </a:pPr>
            <a:r>
              <a:rPr lang="en-US" sz="1900" dirty="0">
                <a:latin typeface="Calibri" panose="020F0502020204030204" pitchFamily="34" charset="0"/>
                <a:cs typeface="Calibri" panose="020F0502020204030204" pitchFamily="34" charset="0"/>
              </a:rPr>
              <a:t>This will make it simple for a few tiers, like supervisors, packers, and managers, to report information.</a:t>
            </a:r>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7" name="Picture 4" descr="See the source image">
            <a:extLst>
              <a:ext uri="{FF2B5EF4-FFF2-40B4-BE49-F238E27FC236}">
                <a16:creationId xmlns:a16="http://schemas.microsoft.com/office/drawing/2014/main" id="{7E15B52C-AD54-6C17-7DE2-9C8A673B3F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1188" y="4922284"/>
            <a:ext cx="2143125" cy="1433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8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783385" y="167952"/>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p>
        </p:txBody>
      </p:sp>
      <p:sp>
        <p:nvSpPr>
          <p:cNvPr id="6" name="TextBox 5">
            <a:extLst>
              <a:ext uri="{FF2B5EF4-FFF2-40B4-BE49-F238E27FC236}">
                <a16:creationId xmlns:a16="http://schemas.microsoft.com/office/drawing/2014/main" id="{545F8D24-BB1B-4D3C-958B-DAA3735C64B1}"/>
              </a:ext>
            </a:extLst>
          </p:cNvPr>
          <p:cNvSpPr txBox="1"/>
          <p:nvPr/>
        </p:nvSpPr>
        <p:spPr>
          <a:xfrm>
            <a:off x="0" y="1471711"/>
            <a:ext cx="6774023" cy="4738589"/>
          </a:xfrm>
          <a:prstGeom prst="rect">
            <a:avLst/>
          </a:prstGeom>
        </p:spPr>
        <p:txBody>
          <a:bodyPr vert="horz" lIns="91440" tIns="45720" rIns="91440" bIns="45720" rtlCol="0">
            <a:normAutofit/>
          </a:bodyPr>
          <a:lstStyle/>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A specific company's recruitment, hiring, advancement, compensation, and </a:t>
            </a:r>
            <a:r>
              <a:rPr lang="en-US" sz="1900" dirty="0" err="1">
                <a:latin typeface="Calibri" panose="020F0502020204030204" pitchFamily="34" charset="0"/>
                <a:cs typeface="Calibri" panose="020F0502020204030204" pitchFamily="34" charset="0"/>
              </a:rPr>
              <a:t>hrm</a:t>
            </a:r>
            <a:r>
              <a:rPr lang="en-US" sz="1900" dirty="0">
                <a:latin typeface="Calibri" panose="020F0502020204030204" pitchFamily="34" charset="0"/>
                <a:cs typeface="Calibri" panose="020F0502020204030204" pitchFamily="34" charset="0"/>
              </a:rPr>
              <a:t> training procedures are all constituent elements of the employment process. It is necessary for the effective and successful execution of a variety of managerial tasks.</a:t>
            </a:r>
          </a:p>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 Every business experiences personnel churn and ongoing hiring as a result of people getting promoted or leaving the company.</a:t>
            </a:r>
          </a:p>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 Starting in places where there are possible applicants is crucial.</a:t>
            </a:r>
          </a:p>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The large corporation Amazon prides itself on having a strong web presence that aids applicants in landing a particular position there (</a:t>
            </a:r>
            <a:r>
              <a:rPr lang="en-US" sz="1900" dirty="0" err="1">
                <a:latin typeface="Calibri" panose="020F0502020204030204" pitchFamily="34" charset="0"/>
                <a:cs typeface="Calibri" panose="020F0502020204030204" pitchFamily="34" charset="0"/>
              </a:rPr>
              <a:t>Harracá</a:t>
            </a:r>
            <a:r>
              <a:rPr lang="en-US" sz="1900" dirty="0">
                <a:latin typeface="Calibri" panose="020F0502020204030204" pitchFamily="34" charset="0"/>
                <a:cs typeface="Calibri" panose="020F0502020204030204" pitchFamily="34" charset="0"/>
              </a:rPr>
              <a:t>, 2017).</a:t>
            </a:r>
          </a:p>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 The database's availability enables centers to hire and obtain precise information about each position.</a:t>
            </a:r>
          </a:p>
          <a:p>
            <a:pPr marL="342900" indent="-342900">
              <a:buFont typeface="Arial" panose="020B0604020202020204" pitchFamily="34" charset="0"/>
              <a:buChar char="•"/>
            </a:pPr>
            <a:r>
              <a:rPr lang="en-US" sz="1900" dirty="0">
                <a:latin typeface="Calibri" panose="020F0502020204030204" pitchFamily="34" charset="0"/>
                <a:cs typeface="Calibri" panose="020F0502020204030204" pitchFamily="34" charset="0"/>
              </a:rPr>
              <a:t> Making posts on numerous websites and social media platforms is one of the other actions conducted. LinkedIn and Monster are two examples of the media.</a:t>
            </a:r>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5" name="Picture 2" descr="Image result for amazon images">
            <a:extLst>
              <a:ext uri="{FF2B5EF4-FFF2-40B4-BE49-F238E27FC236}">
                <a16:creationId xmlns:a16="http://schemas.microsoft.com/office/drawing/2014/main" id="{34390DB0-A002-26A7-4995-276350D17D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4023" y="1552915"/>
            <a:ext cx="5277456" cy="334565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6135C86-9CBE-414D-9FAC-674BA66ACA73}"/>
              </a:ext>
            </a:extLst>
          </p:cNvPr>
          <p:cNvSpPr txBox="1"/>
          <p:nvPr/>
        </p:nvSpPr>
        <p:spPr>
          <a:xfrm>
            <a:off x="6774023" y="3823211"/>
            <a:ext cx="3954823" cy="1107996"/>
          </a:xfrm>
          <a:prstGeom prst="rect">
            <a:avLst/>
          </a:prstGeom>
          <a:noFill/>
        </p:spPr>
        <p:txBody>
          <a:bodyPr wrap="square" rtlCol="0">
            <a:spAutoFit/>
          </a:bodyPr>
          <a:lstStyle/>
          <a:p>
            <a:r>
              <a:rPr lang="en-GB" sz="6600" dirty="0">
                <a:solidFill>
                  <a:schemeClr val="bg1"/>
                </a:solidFill>
                <a:latin typeface="Calibri" panose="020F0502020204030204" pitchFamily="34" charset="0"/>
                <a:cs typeface="Calibri" panose="020F0502020204030204" pitchFamily="34" charset="0"/>
              </a:rPr>
              <a:t>Staffing</a:t>
            </a:r>
            <a:r>
              <a:rPr lang="en-GB" sz="6600" dirty="0">
                <a:latin typeface="Calibri" panose="020F0502020204030204" pitchFamily="34" charset="0"/>
                <a:cs typeface="Calibri" panose="020F0502020204030204" pitchFamily="34" charset="0"/>
              </a:rPr>
              <a:t> </a:t>
            </a:r>
          </a:p>
        </p:txBody>
      </p:sp>
      <p:pic>
        <p:nvPicPr>
          <p:cNvPr id="10242" name="Picture 2" descr="See the source image">
            <a:extLst>
              <a:ext uri="{FF2B5EF4-FFF2-40B4-BE49-F238E27FC236}">
                <a16:creationId xmlns:a16="http://schemas.microsoft.com/office/drawing/2014/main" id="{AD0339E2-EF9B-5B6A-290B-A292F72EF8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3862" y="4979775"/>
            <a:ext cx="3015940" cy="1361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28398CE-C513-6F9F-6CCD-6E05AE59507B}"/>
              </a:ext>
            </a:extLst>
          </p:cNvPr>
          <p:cNvSpPr txBox="1"/>
          <p:nvPr/>
        </p:nvSpPr>
        <p:spPr>
          <a:xfrm>
            <a:off x="10467589" y="4984119"/>
            <a:ext cx="1149023" cy="307777"/>
          </a:xfrm>
          <a:prstGeom prst="rect">
            <a:avLst/>
          </a:prstGeom>
          <a:noFill/>
        </p:spPr>
        <p:txBody>
          <a:bodyPr wrap="square" rtlCol="0">
            <a:spAutoFit/>
          </a:bodyPr>
          <a:lstStyle/>
          <a:p>
            <a:r>
              <a:rPr lang="en-GB" sz="1400" i="1" dirty="0">
                <a:latin typeface="Times New Roman" panose="02020603050405020304" pitchFamily="18" charset="0"/>
                <a:cs typeface="Times New Roman" panose="02020603050405020304" pitchFamily="18" charset="0"/>
              </a:rPr>
              <a:t>Figure 5</a:t>
            </a:r>
          </a:p>
        </p:txBody>
      </p:sp>
    </p:spTree>
    <p:extLst>
      <p:ext uri="{BB962C8B-B14F-4D97-AF65-F5344CB8AC3E}">
        <p14:creationId xmlns:p14="http://schemas.microsoft.com/office/powerpoint/2010/main" val="39334200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783385" y="167952"/>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p>
        </p:txBody>
      </p:sp>
      <p:sp>
        <p:nvSpPr>
          <p:cNvPr id="6" name="TextBox 5">
            <a:extLst>
              <a:ext uri="{FF2B5EF4-FFF2-40B4-BE49-F238E27FC236}">
                <a16:creationId xmlns:a16="http://schemas.microsoft.com/office/drawing/2014/main" id="{545F8D24-BB1B-4D3C-958B-DAA3735C64B1}"/>
              </a:ext>
            </a:extLst>
          </p:cNvPr>
          <p:cNvSpPr txBox="1"/>
          <p:nvPr/>
        </p:nvSpPr>
        <p:spPr>
          <a:xfrm>
            <a:off x="8215" y="1643513"/>
            <a:ext cx="6774023" cy="5046535"/>
          </a:xfrm>
          <a:prstGeom prst="rect">
            <a:avLst/>
          </a:prstGeom>
        </p:spPr>
        <p:txBody>
          <a:bodyPr vert="horz" lIns="91440" tIns="45720" rIns="91440" bIns="45720" rtlCol="0">
            <a:normAutofit fontScale="92500" lnSpcReduction="10000"/>
          </a:bodyPr>
          <a:lstStyle/>
          <a:p>
            <a:pPr marL="342900" indent="-342900">
              <a:lnSpc>
                <a:spcPct val="110000"/>
              </a:lnSpc>
              <a:spcAft>
                <a:spcPts val="600"/>
              </a:spcAft>
              <a:buClr>
                <a:schemeClr val="tx1"/>
              </a:buClr>
              <a:buSzPct val="75000"/>
              <a:buFont typeface="Arial" panose="020B0604020202020204" pitchFamily="34" charset="0"/>
              <a:buChar char="•"/>
            </a:pPr>
            <a:r>
              <a:rPr lang="en-US" sz="2200" dirty="0">
                <a:latin typeface="Calibri" panose="020F0502020204030204" pitchFamily="34" charset="0"/>
                <a:cs typeface="Calibri" panose="020F0502020204030204" pitchFamily="34" charset="0"/>
              </a:rPr>
              <a:t>Controlling is a managerial task that involves following protocols to ensure that goals and outcomes are on track. Performance is often examined using a variety of techniques based on numerous elements such as client satisfaction, appraisals, bank documents, and production results. Thus, tight management requires plans which set the appropriate quality requirements and goals. Both accounting and production audits are often used as control tools that inform a company of discrepancies between expected and actual results. It will be essential to establish benchmark performance standards for what an average Amazon staff should achieve. It helps in measuring performance before the conclusion of the training session. After informing the staff of the expectations, quarterly performance assessments are necessary</a:t>
            </a:r>
            <a:endParaRPr lang="en-US" sz="2200" dirty="0">
              <a:solidFill>
                <a:schemeClr val="tx1"/>
              </a:solidFill>
              <a:latin typeface="Calibri" panose="020F0502020204030204" pitchFamily="34" charset="0"/>
              <a:cs typeface="Calibri" panose="020F0502020204030204" pitchFamily="34" charset="0"/>
            </a:endParaRPr>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5" name="Picture 2" descr="Image result for amazon images">
            <a:extLst>
              <a:ext uri="{FF2B5EF4-FFF2-40B4-BE49-F238E27FC236}">
                <a16:creationId xmlns:a16="http://schemas.microsoft.com/office/drawing/2014/main" id="{C9A17BD2-2309-75ED-7B5E-BF57CE798D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2238" y="2049124"/>
            <a:ext cx="5277456" cy="352823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6135C86-9CBE-414D-9FAC-674BA66ACA73}"/>
              </a:ext>
            </a:extLst>
          </p:cNvPr>
          <p:cNvSpPr txBox="1"/>
          <p:nvPr/>
        </p:nvSpPr>
        <p:spPr>
          <a:xfrm>
            <a:off x="6867332" y="4469362"/>
            <a:ext cx="4096137" cy="1107996"/>
          </a:xfrm>
          <a:prstGeom prst="rect">
            <a:avLst/>
          </a:prstGeom>
          <a:noFill/>
        </p:spPr>
        <p:txBody>
          <a:bodyPr wrap="square" rtlCol="0">
            <a:spAutoFit/>
          </a:bodyPr>
          <a:lstStyle/>
          <a:p>
            <a:r>
              <a:rPr lang="en-GB" sz="6600" dirty="0">
                <a:solidFill>
                  <a:schemeClr val="bg1"/>
                </a:solidFill>
                <a:latin typeface="Calibri" panose="020F0502020204030204" pitchFamily="34" charset="0"/>
                <a:cs typeface="Calibri" panose="020F0502020204030204" pitchFamily="34" charset="0"/>
              </a:rPr>
              <a:t>Controlling</a:t>
            </a:r>
          </a:p>
        </p:txBody>
      </p:sp>
    </p:spTree>
    <p:extLst>
      <p:ext uri="{BB962C8B-B14F-4D97-AF65-F5344CB8AC3E}">
        <p14:creationId xmlns:p14="http://schemas.microsoft.com/office/powerpoint/2010/main" val="2716245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783385" y="167952"/>
            <a:ext cx="10625229" cy="1147053"/>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3600" b="1" kern="1200" cap="all" spc="300" baseline="0" dirty="0">
                <a:latin typeface="Calibri" panose="020F0502020204030204" pitchFamily="34" charset="0"/>
                <a:ea typeface="+mj-ea"/>
                <a:cs typeface="Calibri" panose="020F0502020204030204" pitchFamily="34" charset="0"/>
              </a:rPr>
              <a:t>Discuss tasks and skills that a manager uses to run this organization</a:t>
            </a:r>
          </a:p>
        </p:txBody>
      </p:sp>
      <p:sp>
        <p:nvSpPr>
          <p:cNvPr id="6" name="TextBox 5">
            <a:extLst>
              <a:ext uri="{FF2B5EF4-FFF2-40B4-BE49-F238E27FC236}">
                <a16:creationId xmlns:a16="http://schemas.microsoft.com/office/drawing/2014/main" id="{545F8D24-BB1B-4D3C-958B-DAA3735C64B1}"/>
              </a:ext>
            </a:extLst>
          </p:cNvPr>
          <p:cNvSpPr txBox="1"/>
          <p:nvPr/>
        </p:nvSpPr>
        <p:spPr>
          <a:xfrm>
            <a:off x="8215" y="1643513"/>
            <a:ext cx="6774023" cy="5046535"/>
          </a:xfrm>
          <a:prstGeom prst="rect">
            <a:avLst/>
          </a:prstGeom>
        </p:spPr>
        <p:txBody>
          <a:bodyPr vert="horz" lIns="91440" tIns="45720" rIns="91440" bIns="45720" rtlCol="0">
            <a:norm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Leading refers to the informal and social forms of power which are employed to inspire others to intervene. To direct employees' work and accomplish company goals, a supervisor must have strong managerial skills. </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 first practice is to fully understand the values, temperaments, and feelings of the employees (</a:t>
            </a:r>
            <a:r>
              <a:rPr lang="en-US" sz="2000" dirty="0" err="1">
                <a:latin typeface="Calibri" panose="020F0502020204030204" pitchFamily="34" charset="0"/>
                <a:cs typeface="Calibri" panose="020F0502020204030204" pitchFamily="34" charset="0"/>
              </a:rPr>
              <a:t>Harracá</a:t>
            </a:r>
            <a:r>
              <a:rPr lang="en-US" sz="2000" dirty="0">
                <a:latin typeface="Calibri" panose="020F0502020204030204" pitchFamily="34" charset="0"/>
                <a:cs typeface="Calibri" panose="020F0502020204030204" pitchFamily="34" charset="0"/>
              </a:rPr>
              <a:t>, 2017). The motivational theory provides crucial advice about how to motivate staff to exert productive effort.</a:t>
            </a:r>
          </a:p>
          <a:p>
            <a:r>
              <a:rPr lang="en-US" sz="2000" dirty="0">
                <a:latin typeface="Calibri" panose="020F0502020204030204" pitchFamily="34" charset="0"/>
                <a:cs typeface="Calibri" panose="020F0502020204030204" pitchFamily="34" charset="0"/>
              </a:rPr>
              <a:t> </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 styles and marketing channels that can be used for engaging and convincing communication are also outlined in communication research.</a:t>
            </a:r>
          </a:p>
          <a:p>
            <a:pPr indent="-228600">
              <a:lnSpc>
                <a:spcPct val="110000"/>
              </a:lnSpc>
              <a:spcAft>
                <a:spcPts val="600"/>
              </a:spcAft>
              <a:buClr>
                <a:schemeClr val="tx1"/>
              </a:buClr>
              <a:buSzPct val="75000"/>
              <a:buFont typeface="Arial" panose="020B0604020202020204" pitchFamily="34" charset="0"/>
              <a:buChar char="•"/>
            </a:pPr>
            <a:endParaRPr lang="en-US" sz="1900" dirty="0"/>
          </a:p>
        </p:txBody>
      </p:sp>
      <p:pic>
        <p:nvPicPr>
          <p:cNvPr id="5" name="Picture 2" descr="Image result for amazon images">
            <a:extLst>
              <a:ext uri="{FF2B5EF4-FFF2-40B4-BE49-F238E27FC236}">
                <a16:creationId xmlns:a16="http://schemas.microsoft.com/office/drawing/2014/main" id="{35869081-014A-3D56-B54B-3E1906F4EF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2238" y="1770032"/>
            <a:ext cx="5277456" cy="352823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6135C86-9CBE-414D-9FAC-674BA66ACA73}"/>
              </a:ext>
            </a:extLst>
          </p:cNvPr>
          <p:cNvSpPr txBox="1"/>
          <p:nvPr/>
        </p:nvSpPr>
        <p:spPr>
          <a:xfrm>
            <a:off x="6848669" y="4299506"/>
            <a:ext cx="3845088" cy="1107996"/>
          </a:xfrm>
          <a:prstGeom prst="rect">
            <a:avLst/>
          </a:prstGeom>
          <a:noFill/>
        </p:spPr>
        <p:txBody>
          <a:bodyPr wrap="square" rtlCol="0">
            <a:spAutoFit/>
          </a:bodyPr>
          <a:lstStyle/>
          <a:p>
            <a:r>
              <a:rPr lang="en-GB" sz="6600" dirty="0">
                <a:solidFill>
                  <a:schemeClr val="bg1"/>
                </a:solidFill>
                <a:latin typeface="Calibri" panose="020F0502020204030204" pitchFamily="34" charset="0"/>
                <a:cs typeface="Calibri" panose="020F0502020204030204" pitchFamily="34" charset="0"/>
              </a:rPr>
              <a:t>Leading</a:t>
            </a:r>
          </a:p>
        </p:txBody>
      </p:sp>
    </p:spTree>
    <p:extLst>
      <p:ext uri="{BB962C8B-B14F-4D97-AF65-F5344CB8AC3E}">
        <p14:creationId xmlns:p14="http://schemas.microsoft.com/office/powerpoint/2010/main" val="2463668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592885" y="268449"/>
            <a:ext cx="10684715" cy="1358526"/>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4000" b="1" kern="1200" cap="all" spc="300" baseline="0" dirty="0">
                <a:latin typeface="Calibri" panose="020F0502020204030204" pitchFamily="34" charset="0"/>
                <a:ea typeface="+mj-ea"/>
                <a:cs typeface="Calibri" panose="020F0502020204030204" pitchFamily="34" charset="0"/>
              </a:rPr>
              <a:t>Explain how leadership theories can be applied to this organization</a:t>
            </a:r>
          </a:p>
        </p:txBody>
      </p:sp>
      <p:sp>
        <p:nvSpPr>
          <p:cNvPr id="6" name="TextBox 5">
            <a:extLst>
              <a:ext uri="{FF2B5EF4-FFF2-40B4-BE49-F238E27FC236}">
                <a16:creationId xmlns:a16="http://schemas.microsoft.com/office/drawing/2014/main" id="{545F8D24-BB1B-4D3C-958B-DAA3735C64B1}"/>
              </a:ext>
            </a:extLst>
          </p:cNvPr>
          <p:cNvSpPr txBox="1"/>
          <p:nvPr/>
        </p:nvSpPr>
        <p:spPr>
          <a:xfrm>
            <a:off x="5354979" y="1825624"/>
            <a:ext cx="6448245" cy="4763927"/>
          </a:xfrm>
          <a:prstGeom prst="rect">
            <a:avLst/>
          </a:prstGeom>
        </p:spPr>
        <p:txBody>
          <a:bodyPr vert="horz" lIns="91440" tIns="45720" rIns="91440" bIns="45720" rtlCol="0">
            <a:normAutofit lnSpcReduction="10000"/>
          </a:bodyPr>
          <a:lstStyle/>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Employee management and leadership will be successful with transformational leadership. </a:t>
            </a:r>
          </a:p>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It comprises motivating, inspiring, and encouraging staff to participate in creative projects that will probably determine the future success of the organization (Dyer and </a:t>
            </a:r>
            <a:r>
              <a:rPr lang="en-US" sz="1600" dirty="0" err="1">
                <a:latin typeface="Calibri" panose="020F0502020204030204" pitchFamily="34" charset="0"/>
                <a:ea typeface="Calibri" panose="020F0502020204030204" pitchFamily="34" charset="0"/>
                <a:cs typeface="Calibri" panose="020F0502020204030204" pitchFamily="34" charset="0"/>
              </a:rPr>
              <a:t>Gregersen</a:t>
            </a:r>
            <a:r>
              <a:rPr lang="en-US" sz="1600" dirty="0">
                <a:latin typeface="Calibri" panose="020F0502020204030204" pitchFamily="34" charset="0"/>
                <a:ea typeface="Calibri" panose="020F0502020204030204" pitchFamily="34" charset="0"/>
                <a:cs typeface="Calibri" panose="020F0502020204030204" pitchFamily="34" charset="0"/>
              </a:rPr>
              <a:t>, 2017).</a:t>
            </a:r>
          </a:p>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 The design encourages more employee creativity and the development of creative solutions to particular business problems.</a:t>
            </a:r>
          </a:p>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 It entails offering direction to workers, earning their trust, and cultivating others' leadership abilities. </a:t>
            </a:r>
          </a:p>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There is a domino effect that affects newcomers and other employees as a result of transformational leadership. </a:t>
            </a:r>
          </a:p>
          <a:p>
            <a:pPr marL="171450" indent="-171450">
              <a:lnSpc>
                <a:spcPct val="150000"/>
              </a:lnSpc>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It offers a more substantial method of enhancing morale and cultivating a sense of cooperation throughout the entire Amazon warehouse.</a:t>
            </a:r>
          </a:p>
          <a:p>
            <a:pPr indent="-228600">
              <a:lnSpc>
                <a:spcPct val="110000"/>
              </a:lnSpc>
              <a:spcAft>
                <a:spcPts val="600"/>
              </a:spcAft>
              <a:buClr>
                <a:schemeClr val="tx1"/>
              </a:buClr>
              <a:buSzPct val="75000"/>
              <a:buFont typeface="Arial" panose="020B0604020202020204" pitchFamily="34" charset="0"/>
              <a:buChar char="•"/>
            </a:pPr>
            <a:endParaRPr lang="en-US" sz="1600" dirty="0"/>
          </a:p>
        </p:txBody>
      </p:sp>
      <p:pic>
        <p:nvPicPr>
          <p:cNvPr id="12290" name="Picture 2" descr="See the source image">
            <a:extLst>
              <a:ext uri="{FF2B5EF4-FFF2-40B4-BE49-F238E27FC236}">
                <a16:creationId xmlns:a16="http://schemas.microsoft.com/office/drawing/2014/main" id="{7AF62C7C-5A09-DCCB-C12E-BA6FF3C04C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527" y="1825625"/>
            <a:ext cx="460645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192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563142" y="822121"/>
            <a:ext cx="10684715" cy="1451295"/>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4000" b="1" dirty="0">
                <a:effectLst/>
                <a:latin typeface="Calibri" panose="020F0502020204030204" pitchFamily="34" charset="0"/>
                <a:ea typeface="Calibri" panose="020F0502020204030204" pitchFamily="34" charset="0"/>
                <a:cs typeface="Times New Roman" panose="02020603050405020304" pitchFamily="18" charset="0"/>
              </a:rPr>
              <a:t>Discuss the factors which influence group and team behaviors</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ct val="0"/>
              </a:spcBef>
              <a:spcAft>
                <a:spcPts val="600"/>
              </a:spcAft>
            </a:pPr>
            <a:endParaRPr lang="en-US" sz="4000" b="1" kern="1200" cap="all" spc="300" baseline="0" dirty="0">
              <a:latin typeface="Calibri" panose="020F0502020204030204" pitchFamily="34" charset="0"/>
              <a:ea typeface="+mj-ea"/>
              <a:cs typeface="Calibri" panose="020F0502020204030204" pitchFamily="34" charset="0"/>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5554241" y="1431342"/>
            <a:ext cx="6478367" cy="5254684"/>
          </a:xfrm>
          <a:prstGeom prst="rect">
            <a:avLst/>
          </a:prstGeom>
        </p:spPr>
        <p:txBody>
          <a:bodyPr vert="horz" lIns="91440" tIns="45720" rIns="91440" bIns="45720" rtlCol="0">
            <a:normAutofit lnSpcReduction="10000"/>
          </a:bodyPr>
          <a:lstStyle/>
          <a:p>
            <a:pPr marL="285750" indent="-285750">
              <a:lnSpc>
                <a:spcPct val="150000"/>
              </a:lnSpc>
              <a:buFont typeface="Arial" panose="020B0604020202020204" pitchFamily="34" charset="0"/>
              <a:buChar char="•"/>
            </a:pPr>
            <a:r>
              <a:rPr lang="en-US" dirty="0">
                <a:latin typeface="Calibri" panose="020F0502020204030204" pitchFamily="34" charset="0"/>
                <a:cs typeface="Calibri" panose="020F0502020204030204" pitchFamily="34" charset="0"/>
              </a:rPr>
              <a:t>The success of an organization depends on this factor because it has an impact on both management and non-management staff.</a:t>
            </a:r>
          </a:p>
          <a:p>
            <a:pPr marL="285750" indent="-285750">
              <a:lnSpc>
                <a:spcPct val="150000"/>
              </a:lnSpc>
              <a:buFont typeface="Arial" panose="020B0604020202020204" pitchFamily="34" charset="0"/>
              <a:buChar char="•"/>
            </a:pPr>
            <a:r>
              <a:rPr lang="en-US" dirty="0">
                <a:latin typeface="Calibri" panose="020F0502020204030204" pitchFamily="34" charset="0"/>
                <a:cs typeface="Calibri" panose="020F0502020204030204" pitchFamily="34" charset="0"/>
              </a:rPr>
              <a:t> Every corporate employee wants their efforts and contributions to various business processes to be acknowledged by the management.</a:t>
            </a:r>
          </a:p>
          <a:p>
            <a:pPr marL="285750" indent="-285750">
              <a:lnSpc>
                <a:spcPct val="150000"/>
              </a:lnSpc>
              <a:buFont typeface="Arial" panose="020B0604020202020204" pitchFamily="34" charset="0"/>
              <a:buChar char="•"/>
            </a:pPr>
            <a:r>
              <a:rPr lang="en-US" dirty="0">
                <a:latin typeface="Calibri" panose="020F0502020204030204" pitchFamily="34" charset="0"/>
                <a:cs typeface="Calibri" panose="020F0502020204030204" pitchFamily="34" charset="0"/>
              </a:rPr>
              <a:t> A company's recognition program and evaluation method operate together (</a:t>
            </a:r>
            <a:r>
              <a:rPr lang="en-US" dirty="0" err="1">
                <a:latin typeface="Calibri" panose="020F0502020204030204" pitchFamily="34" charset="0"/>
                <a:cs typeface="Calibri" panose="020F0502020204030204" pitchFamily="34" charset="0"/>
              </a:rPr>
              <a:t>Janmaimool</a:t>
            </a:r>
            <a:r>
              <a:rPr lang="en-US" dirty="0">
                <a:latin typeface="Calibri" panose="020F0502020204030204" pitchFamily="34" charset="0"/>
                <a:cs typeface="Calibri" panose="020F0502020204030204" pitchFamily="34" charset="0"/>
              </a:rPr>
              <a:t>, 2017).</a:t>
            </a:r>
          </a:p>
          <a:p>
            <a:pPr marL="285750" indent="-285750">
              <a:lnSpc>
                <a:spcPct val="150000"/>
              </a:lnSpc>
              <a:buFont typeface="Arial" panose="020B0604020202020204" pitchFamily="34" charset="0"/>
              <a:buChar char="•"/>
            </a:pPr>
            <a:r>
              <a:rPr lang="en-US" dirty="0">
                <a:latin typeface="Calibri" panose="020F0502020204030204" pitchFamily="34" charset="0"/>
                <a:cs typeface="Calibri" panose="020F0502020204030204" pitchFamily="34" charset="0"/>
              </a:rPr>
              <a:t> When it comes to Amazon, if the management of the firm appreciates their participation and effort, this not only boosts their confidence but also inspires employees to accomplish the company's objectives effectively and efficiently. </a:t>
            </a:r>
          </a:p>
          <a:p>
            <a:pPr marL="285750" indent="-285750">
              <a:lnSpc>
                <a:spcPct val="150000"/>
              </a:lnSpc>
              <a:buFont typeface="Arial" panose="020B0604020202020204" pitchFamily="34" charset="0"/>
              <a:buChar char="•"/>
            </a:pPr>
            <a:r>
              <a:rPr lang="en-US" dirty="0">
                <a:latin typeface="Calibri" panose="020F0502020204030204" pitchFamily="34" charset="0"/>
                <a:cs typeface="Calibri" panose="020F0502020204030204" pitchFamily="34" charset="0"/>
              </a:rPr>
              <a:t>The company must follow a policy of rewarding efforts and valuing them.</a:t>
            </a:r>
          </a:p>
          <a:p>
            <a:pPr indent="-228600">
              <a:lnSpc>
                <a:spcPct val="110000"/>
              </a:lnSpc>
              <a:spcAft>
                <a:spcPts val="600"/>
              </a:spcAft>
              <a:buClr>
                <a:schemeClr val="tx1"/>
              </a:buClr>
              <a:buSzPct val="75000"/>
              <a:buFont typeface="Arial" panose="020B0604020202020204" pitchFamily="34" charset="0"/>
              <a:buChar char="•"/>
            </a:pPr>
            <a:endParaRPr lang="en-US" sz="1600" dirty="0"/>
          </a:p>
        </p:txBody>
      </p:sp>
      <p:pic>
        <p:nvPicPr>
          <p:cNvPr id="5" name="Picture 2" descr="Image result for amazon images">
            <a:extLst>
              <a:ext uri="{FF2B5EF4-FFF2-40B4-BE49-F238E27FC236}">
                <a16:creationId xmlns:a16="http://schemas.microsoft.com/office/drawing/2014/main" id="{78DA04CB-B225-7E83-39EB-FC8CFB93C9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657" y="1632856"/>
            <a:ext cx="4916461" cy="31040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28FF29-9092-43F2-8625-2B2BB97A3C81}"/>
              </a:ext>
            </a:extLst>
          </p:cNvPr>
          <p:cNvSpPr txBox="1"/>
          <p:nvPr/>
        </p:nvSpPr>
        <p:spPr>
          <a:xfrm>
            <a:off x="326571" y="3661255"/>
            <a:ext cx="3191069" cy="923330"/>
          </a:xfrm>
          <a:prstGeom prst="rect">
            <a:avLst/>
          </a:prstGeom>
          <a:noFill/>
        </p:spPr>
        <p:txBody>
          <a:bodyPr wrap="square" rtlCol="0">
            <a:spAutoFit/>
          </a:bodyPr>
          <a:lstStyle/>
          <a:p>
            <a:r>
              <a:rPr lang="en-GB" sz="5400" dirty="0">
                <a:latin typeface="Calibri" panose="020F0502020204030204" pitchFamily="34" charset="0"/>
                <a:cs typeface="Calibri" panose="020F0502020204030204" pitchFamily="34" charset="0"/>
              </a:rPr>
              <a:t>  </a:t>
            </a:r>
            <a:r>
              <a:rPr lang="en-GB" sz="5400" dirty="0">
                <a:solidFill>
                  <a:schemeClr val="bg1"/>
                </a:solidFill>
                <a:latin typeface="Calibri" panose="020F0502020204030204" pitchFamily="34" charset="0"/>
                <a:cs typeface="Calibri" panose="020F0502020204030204" pitchFamily="34" charset="0"/>
              </a:rPr>
              <a:t>Rewards</a:t>
            </a:r>
          </a:p>
        </p:txBody>
      </p:sp>
      <p:pic>
        <p:nvPicPr>
          <p:cNvPr id="15362" name="Picture 2" descr="See the source image">
            <a:extLst>
              <a:ext uri="{FF2B5EF4-FFF2-40B4-BE49-F238E27FC236}">
                <a16:creationId xmlns:a16="http://schemas.microsoft.com/office/drawing/2014/main" id="{1C7080CE-8FB5-6950-DA24-2C80A9CE17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805" y="4911889"/>
            <a:ext cx="2190060" cy="1462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917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563142" y="822121"/>
            <a:ext cx="10684715" cy="1451295"/>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4000" b="1" dirty="0">
                <a:effectLst/>
                <a:latin typeface="Calibri" panose="020F0502020204030204" pitchFamily="34" charset="0"/>
                <a:ea typeface="Calibri" panose="020F0502020204030204" pitchFamily="34" charset="0"/>
                <a:cs typeface="Times New Roman" panose="02020603050405020304" pitchFamily="18" charset="0"/>
              </a:rPr>
              <a:t>Discuss the factors which influence group and team behaviors</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ct val="0"/>
              </a:spcBef>
              <a:spcAft>
                <a:spcPts val="600"/>
              </a:spcAft>
            </a:pPr>
            <a:endParaRPr lang="en-US" sz="4000" b="1" kern="1200" cap="all" spc="300" baseline="0" dirty="0">
              <a:latin typeface="Calibri" panose="020F0502020204030204" pitchFamily="34" charset="0"/>
              <a:ea typeface="+mj-ea"/>
              <a:cs typeface="Calibri" panose="020F0502020204030204" pitchFamily="34" charset="0"/>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5554241" y="1431342"/>
            <a:ext cx="6478367" cy="5254684"/>
          </a:xfrm>
          <a:prstGeom prst="rect">
            <a:avLst/>
          </a:prstGeom>
        </p:spPr>
        <p:txBody>
          <a:bodyPr vert="horz" lIns="91440" tIns="45720" rIns="91440" bIns="45720" rtlCol="0">
            <a:normAutofit fontScale="92500"/>
          </a:bodyPr>
          <a:lstStyle/>
          <a:p>
            <a:pPr marL="285750" indent="-285750">
              <a:lnSpc>
                <a:spcPct val="150000"/>
              </a:lnSpc>
              <a:buSzPts val="1100"/>
              <a:buFont typeface="Arial" panose="020B0604020202020204" pitchFamily="34" charset="0"/>
              <a:buChar char="•"/>
            </a:pPr>
            <a:r>
              <a:rPr lang="en-US" sz="4000" b="1" dirty="0">
                <a:latin typeface="Calibri" panose="020F0502020204030204" pitchFamily="34" charset="0"/>
                <a:cs typeface="Calibri" panose="020F0502020204030204" pitchFamily="34" charset="0"/>
              </a:rPr>
              <a:t>Corporate social responsibility</a:t>
            </a:r>
            <a:endParaRPr lang="en-US" sz="2000" dirty="0">
              <a:latin typeface="Calibri" panose="020F0502020204030204" pitchFamily="34" charset="0"/>
              <a:cs typeface="Calibri" panose="020F0502020204030204" pitchFamily="34" charset="0"/>
            </a:endParaRPr>
          </a:p>
          <a:p>
            <a:pPr marL="285750" indent="-285750">
              <a:lnSpc>
                <a:spcPct val="150000"/>
              </a:lnSpc>
              <a:buSzPts val="11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285750" indent="-285750">
              <a:lnSpc>
                <a:spcPct val="150000"/>
              </a:lnSpc>
              <a:buSzPts val="1100"/>
              <a:buFont typeface="Arial" panose="020B0604020202020204" pitchFamily="34" charset="0"/>
              <a:buChar char="•"/>
            </a:pPr>
            <a:r>
              <a:rPr lang="en-US" sz="2000" dirty="0">
                <a:latin typeface="Calibri" panose="020F0502020204030204" pitchFamily="34" charset="0"/>
                <a:cs typeface="Calibri" panose="020F0502020204030204" pitchFamily="34" charset="0"/>
              </a:rPr>
              <a:t>Workers who feel their employer is "doing the right thing" are increasingly willing to "do the right thing" personally. </a:t>
            </a:r>
          </a:p>
          <a:p>
            <a:pPr marL="285750" indent="-285750">
              <a:lnSpc>
                <a:spcPct val="150000"/>
              </a:lnSpc>
              <a:buSzPts val="1100"/>
              <a:buFont typeface="Arial" panose="020B0604020202020204" pitchFamily="34" charset="0"/>
              <a:buChar char="•"/>
            </a:pPr>
            <a:r>
              <a:rPr lang="en-US" sz="2000" dirty="0">
                <a:latin typeface="Calibri" panose="020F0502020204030204" pitchFamily="34" charset="0"/>
                <a:cs typeface="Calibri" panose="020F0502020204030204" pitchFamily="34" charset="0"/>
              </a:rPr>
              <a:t>When businesses use CSR guiding principles, like stepping beyond that to help a colleague, workers are more willing to display collaborative attitudes to their colleagues as well as the organization.</a:t>
            </a:r>
          </a:p>
          <a:p>
            <a:pPr marL="285750" indent="-285750">
              <a:lnSpc>
                <a:spcPct val="150000"/>
              </a:lnSpc>
              <a:buSzPts val="1100"/>
              <a:buFont typeface="Arial" panose="020B0604020202020204" pitchFamily="34" charset="0"/>
              <a:buChar char="•"/>
            </a:pPr>
            <a:r>
              <a:rPr lang="en-US" sz="2000" dirty="0">
                <a:latin typeface="Calibri" panose="020F0502020204030204" pitchFamily="34" charset="0"/>
                <a:cs typeface="Calibri" panose="020F0502020204030204" pitchFamily="34" charset="0"/>
              </a:rPr>
              <a:t> Corresponding to this, CSR promotes closer relationships among employees.</a:t>
            </a:r>
          </a:p>
          <a:p>
            <a:pPr indent="-228600">
              <a:lnSpc>
                <a:spcPct val="110000"/>
              </a:lnSpc>
              <a:spcAft>
                <a:spcPts val="600"/>
              </a:spcAft>
              <a:buClr>
                <a:schemeClr val="tx1"/>
              </a:buClr>
              <a:buSzPct val="75000"/>
              <a:buFont typeface="Arial" panose="020B0604020202020204" pitchFamily="34" charset="0"/>
              <a:buChar char="•"/>
            </a:pPr>
            <a:endParaRPr lang="en-US" sz="1600" dirty="0"/>
          </a:p>
        </p:txBody>
      </p:sp>
      <p:pic>
        <p:nvPicPr>
          <p:cNvPr id="14338" name="Picture 2" descr="See the source image">
            <a:extLst>
              <a:ext uri="{FF2B5EF4-FFF2-40B4-BE49-F238E27FC236}">
                <a16:creationId xmlns:a16="http://schemas.microsoft.com/office/drawing/2014/main" id="{BFB8B4CF-0674-7E00-11F1-5A62C43E7F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763" y="1961847"/>
            <a:ext cx="5054634" cy="35255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3D12668-107B-339C-E0B1-005A7F3517C5}"/>
              </a:ext>
            </a:extLst>
          </p:cNvPr>
          <p:cNvSpPr txBox="1"/>
          <p:nvPr/>
        </p:nvSpPr>
        <p:spPr>
          <a:xfrm>
            <a:off x="315492" y="5487440"/>
            <a:ext cx="1093430" cy="338554"/>
          </a:xfrm>
          <a:prstGeom prst="rect">
            <a:avLst/>
          </a:prstGeom>
          <a:noFill/>
        </p:spPr>
        <p:txBody>
          <a:bodyPr wrap="square" rtlCol="0">
            <a:spAutoFit/>
          </a:bodyPr>
          <a:lstStyle/>
          <a:p>
            <a:r>
              <a:rPr lang="en-GB" sz="1600" i="1" dirty="0">
                <a:latin typeface="Times New Roman" panose="02020603050405020304" pitchFamily="18" charset="0"/>
                <a:cs typeface="Times New Roman" panose="02020603050405020304" pitchFamily="18" charset="0"/>
              </a:rPr>
              <a:t>Figure 6</a:t>
            </a:r>
          </a:p>
        </p:txBody>
      </p:sp>
    </p:spTree>
    <p:extLst>
      <p:ext uri="{BB962C8B-B14F-4D97-AF65-F5344CB8AC3E}">
        <p14:creationId xmlns:p14="http://schemas.microsoft.com/office/powerpoint/2010/main" val="3703359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1EB3F-F595-4584-A291-DF06E48D7971}"/>
              </a:ext>
            </a:extLst>
          </p:cNvPr>
          <p:cNvSpPr txBox="1"/>
          <p:nvPr/>
        </p:nvSpPr>
        <p:spPr>
          <a:xfrm>
            <a:off x="563142" y="822121"/>
            <a:ext cx="10684715" cy="1451295"/>
          </a:xfrm>
          <a:prstGeom prst="rect">
            <a:avLst/>
          </a:prstGeom>
        </p:spPr>
        <p:txBody>
          <a:bodyPr vert="horz" lIns="91440" tIns="45720" rIns="91440" bIns="45720" rtlCol="0" anchor="b">
            <a:noAutofit/>
          </a:bodyPr>
          <a:lstStyle/>
          <a:p>
            <a:pPr>
              <a:lnSpc>
                <a:spcPct val="110000"/>
              </a:lnSpc>
              <a:spcBef>
                <a:spcPct val="0"/>
              </a:spcBef>
              <a:spcAft>
                <a:spcPts val="600"/>
              </a:spcAft>
            </a:pPr>
            <a:r>
              <a:rPr lang="en-US" sz="4000" b="1" dirty="0">
                <a:effectLst/>
                <a:latin typeface="Calibri" panose="020F0502020204030204" pitchFamily="34" charset="0"/>
                <a:ea typeface="Calibri" panose="020F0502020204030204" pitchFamily="34" charset="0"/>
                <a:cs typeface="Times New Roman" panose="02020603050405020304" pitchFamily="18" charset="0"/>
              </a:rPr>
              <a:t>Discuss the factors which influence group and team behaviors</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ct val="0"/>
              </a:spcBef>
              <a:spcAft>
                <a:spcPts val="600"/>
              </a:spcAft>
            </a:pPr>
            <a:endParaRPr lang="en-US" sz="4000" b="1" kern="1200" cap="all" spc="300" baseline="0" dirty="0">
              <a:latin typeface="Calibri" panose="020F0502020204030204" pitchFamily="34" charset="0"/>
              <a:ea typeface="+mj-ea"/>
              <a:cs typeface="Calibri" panose="020F0502020204030204" pitchFamily="34" charset="0"/>
            </a:endParaRPr>
          </a:p>
        </p:txBody>
      </p:sp>
      <p:sp>
        <p:nvSpPr>
          <p:cNvPr id="6" name="TextBox 5">
            <a:extLst>
              <a:ext uri="{FF2B5EF4-FFF2-40B4-BE49-F238E27FC236}">
                <a16:creationId xmlns:a16="http://schemas.microsoft.com/office/drawing/2014/main" id="{545F8D24-BB1B-4D3C-958B-DAA3735C64B1}"/>
              </a:ext>
            </a:extLst>
          </p:cNvPr>
          <p:cNvSpPr txBox="1"/>
          <p:nvPr/>
        </p:nvSpPr>
        <p:spPr>
          <a:xfrm>
            <a:off x="5554241" y="1431342"/>
            <a:ext cx="6478367" cy="5254684"/>
          </a:xfrm>
          <a:prstGeom prst="rect">
            <a:avLst/>
          </a:prstGeom>
        </p:spPr>
        <p:txBody>
          <a:bodyPr vert="horz" lIns="91440" tIns="45720" rIns="91440" bIns="45720" rtlCol="0">
            <a:normAutofit/>
          </a:bodyPr>
          <a:lstStyle/>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Employees must feel comfortable at work if they are to stay positive as well as pleased.</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 The same rules and guidelines need to apply to everybody. </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Workers must be urged to obey their assigned superiors as well as the company's ethical standards.</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 Avoid using complicated reporting processes. </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At all stages, honesty is vital. </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You and your colleagues must be informed of one another's actions. </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Job stability is among the most significant factors that influence worker conduct. </a:t>
            </a:r>
          </a:p>
          <a:p>
            <a:pPr indent="-228600">
              <a:lnSpc>
                <a:spcPct val="110000"/>
              </a:lnSpc>
              <a:spcAft>
                <a:spcPts val="600"/>
              </a:spcAft>
              <a:buClr>
                <a:schemeClr val="tx1"/>
              </a:buClr>
              <a:buSzPct val="75000"/>
              <a:buFont typeface="Arial" panose="020B0604020202020204" pitchFamily="34" charset="0"/>
              <a:buChar char="•"/>
            </a:pPr>
            <a:endParaRPr lang="en-US" sz="1600" dirty="0"/>
          </a:p>
        </p:txBody>
      </p:sp>
      <p:pic>
        <p:nvPicPr>
          <p:cNvPr id="5" name="Picture 2" descr="Image result for amazon images">
            <a:extLst>
              <a:ext uri="{FF2B5EF4-FFF2-40B4-BE49-F238E27FC236}">
                <a16:creationId xmlns:a16="http://schemas.microsoft.com/office/drawing/2014/main" id="{3DBF04F5-D52D-34EA-616F-1940DC87D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92" y="2148701"/>
            <a:ext cx="5277456" cy="35482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28FF29-9092-43F2-8625-2B2BB97A3C81}"/>
              </a:ext>
            </a:extLst>
          </p:cNvPr>
          <p:cNvSpPr txBox="1"/>
          <p:nvPr/>
        </p:nvSpPr>
        <p:spPr>
          <a:xfrm>
            <a:off x="563142" y="4773651"/>
            <a:ext cx="4166471" cy="923330"/>
          </a:xfrm>
          <a:prstGeom prst="rect">
            <a:avLst/>
          </a:prstGeom>
          <a:noFill/>
        </p:spPr>
        <p:txBody>
          <a:bodyPr wrap="square" rtlCol="0">
            <a:spAutoFit/>
          </a:bodyPr>
          <a:lstStyle/>
          <a:p>
            <a:r>
              <a:rPr lang="en-GB" sz="5400" dirty="0">
                <a:latin typeface="Calibri" panose="020F0502020204030204" pitchFamily="34" charset="0"/>
                <a:cs typeface="Calibri" panose="020F0502020204030204" pitchFamily="34" charset="0"/>
              </a:rPr>
              <a:t>  </a:t>
            </a:r>
            <a:r>
              <a:rPr lang="en-US" sz="4800" b="1" dirty="0">
                <a:solidFill>
                  <a:schemeClr val="bg1"/>
                </a:solidFill>
                <a:latin typeface="Calibri" panose="020F0502020204030204" pitchFamily="34" charset="0"/>
                <a:cs typeface="Calibri" panose="020F0502020204030204" pitchFamily="34" charset="0"/>
              </a:rPr>
              <a:t>Work cultures</a:t>
            </a:r>
            <a:endParaRPr lang="en-GB" sz="48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9999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lored pencils inside a pencil holder which is on top of a wood table">
            <a:extLst>
              <a:ext uri="{FF2B5EF4-FFF2-40B4-BE49-F238E27FC236}">
                <a16:creationId xmlns:a16="http://schemas.microsoft.com/office/drawing/2014/main" id="{247B7B72-E5E4-768A-CC03-922B62FB26BC}"/>
              </a:ext>
            </a:extLst>
          </p:cNvPr>
          <p:cNvPicPr>
            <a:picLocks noChangeAspect="1"/>
          </p:cNvPicPr>
          <p:nvPr/>
        </p:nvPicPr>
        <p:blipFill rotWithShape="1">
          <a:blip r:embed="rId2"/>
          <a:srcRect t="15740" r="1" b="1"/>
          <a:stretch/>
        </p:blipFill>
        <p:spPr>
          <a:xfrm>
            <a:off x="65639" y="30940"/>
            <a:ext cx="12005711" cy="6752415"/>
          </a:xfrm>
          <a:prstGeom prst="rect">
            <a:avLst/>
          </a:prstGeom>
          <a:noFill/>
        </p:spPr>
      </p:pic>
      <p:sp>
        <p:nvSpPr>
          <p:cNvPr id="3" name="TextBox 2">
            <a:extLst>
              <a:ext uri="{FF2B5EF4-FFF2-40B4-BE49-F238E27FC236}">
                <a16:creationId xmlns:a16="http://schemas.microsoft.com/office/drawing/2014/main" id="{FD3BD926-725E-4A4B-9F1B-74DBC731AA6F}"/>
              </a:ext>
            </a:extLst>
          </p:cNvPr>
          <p:cNvSpPr txBox="1"/>
          <p:nvPr/>
        </p:nvSpPr>
        <p:spPr>
          <a:xfrm>
            <a:off x="470126" y="1483970"/>
            <a:ext cx="9286269" cy="409342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solidFill>
                  <a:schemeClr val="bg1"/>
                </a:solidFill>
                <a:latin typeface="Calibri" panose="020F0502020204030204" pitchFamily="34" charset="0"/>
                <a:cs typeface="Calibri" panose="020F0502020204030204" pitchFamily="34" charset="0"/>
              </a:rPr>
              <a:t>According to the survey, employees will be most productive in accomplishing their jobs if an organization has a positive and healthy work environment. </a:t>
            </a:r>
          </a:p>
          <a:p>
            <a:pPr marL="342900" indent="-342900">
              <a:lnSpc>
                <a:spcPct val="150000"/>
              </a:lnSpc>
              <a:buFont typeface="Arial" panose="020B0604020202020204" pitchFamily="34" charset="0"/>
              <a:buChar char="•"/>
            </a:pPr>
            <a:r>
              <a:rPr lang="en-US" sz="2000" b="1" dirty="0">
                <a:solidFill>
                  <a:schemeClr val="bg1"/>
                </a:solidFill>
                <a:latin typeface="Calibri" panose="020F0502020204030204" pitchFamily="34" charset="0"/>
                <a:cs typeface="Calibri" panose="020F0502020204030204" pitchFamily="34" charset="0"/>
              </a:rPr>
              <a:t>From a business standpoint, managers need to communicate effectively with their workers. </a:t>
            </a:r>
          </a:p>
          <a:p>
            <a:pPr marL="342900" indent="-342900">
              <a:lnSpc>
                <a:spcPct val="150000"/>
              </a:lnSpc>
              <a:buFont typeface="Arial" panose="020B0604020202020204" pitchFamily="34" charset="0"/>
              <a:buChar char="•"/>
            </a:pPr>
            <a:r>
              <a:rPr lang="en-US" sz="2000" b="1" dirty="0">
                <a:solidFill>
                  <a:schemeClr val="bg1"/>
                </a:solidFill>
                <a:latin typeface="Calibri" panose="020F0502020204030204" pitchFamily="34" charset="0"/>
                <a:cs typeface="Calibri" panose="020F0502020204030204" pitchFamily="34" charset="0"/>
              </a:rPr>
              <a:t>This has a positive impact on how the company runs. According to the paper, Amazon's executive team is driven by a particular motivational worldview. </a:t>
            </a:r>
          </a:p>
          <a:p>
            <a:pPr marL="342900" indent="-342900">
              <a:lnSpc>
                <a:spcPct val="150000"/>
              </a:lnSpc>
              <a:buFont typeface="Arial" panose="020B0604020202020204" pitchFamily="34" charset="0"/>
              <a:buChar char="•"/>
            </a:pPr>
            <a:r>
              <a:rPr lang="en-US" sz="2000" b="1" dirty="0">
                <a:solidFill>
                  <a:schemeClr val="bg1"/>
                </a:solidFill>
                <a:latin typeface="Calibri" panose="020F0502020204030204" pitchFamily="34" charset="0"/>
                <a:cs typeface="Calibri" panose="020F0502020204030204" pitchFamily="34" charset="0"/>
              </a:rPr>
              <a:t>Additionally, several variables have been identified that have an impact on an employee's general performance concerning the employer.</a:t>
            </a:r>
          </a:p>
          <a:p>
            <a:pPr marL="342900" indent="-342900">
              <a:buFont typeface="Arial" panose="020B0604020202020204" pitchFamily="34" charset="0"/>
              <a:buChar char="•"/>
            </a:pPr>
            <a:endParaRPr lang="en-US" sz="2000" dirty="0">
              <a:solidFill>
                <a:schemeClr val="bg2">
                  <a:lumMod val="90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A1B2DEE-BD95-4B08-B055-B4DFC6573B7D}"/>
              </a:ext>
            </a:extLst>
          </p:cNvPr>
          <p:cNvSpPr txBox="1"/>
          <p:nvPr/>
        </p:nvSpPr>
        <p:spPr>
          <a:xfrm>
            <a:off x="4141365" y="0"/>
            <a:ext cx="2880220" cy="1323439"/>
          </a:xfrm>
          <a:prstGeom prst="rect">
            <a:avLst/>
          </a:prstGeom>
          <a:noFill/>
        </p:spPr>
        <p:txBody>
          <a:bodyPr wrap="square" rtlCol="0">
            <a:spAutoFit/>
          </a:bodyPr>
          <a:lstStyle/>
          <a:p>
            <a:r>
              <a:rPr lang="en-GB" sz="4000" b="1" i="1" dirty="0">
                <a:solidFill>
                  <a:schemeClr val="bg2">
                    <a:lumMod val="90000"/>
                  </a:schemeClr>
                </a:solidFill>
                <a:latin typeface="Calibri" panose="020F0502020204030204" pitchFamily="34" charset="0"/>
                <a:cs typeface="Calibri" panose="020F0502020204030204" pitchFamily="34" charset="0"/>
              </a:rPr>
              <a:t>                                Conclusion </a:t>
            </a:r>
          </a:p>
        </p:txBody>
      </p:sp>
    </p:spTree>
    <p:extLst>
      <p:ext uri="{BB962C8B-B14F-4D97-AF65-F5344CB8AC3E}">
        <p14:creationId xmlns:p14="http://schemas.microsoft.com/office/powerpoint/2010/main" val="4119430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lored pencils inside a pencil holder which is on top of a wood table">
            <a:extLst>
              <a:ext uri="{FF2B5EF4-FFF2-40B4-BE49-F238E27FC236}">
                <a16:creationId xmlns:a16="http://schemas.microsoft.com/office/drawing/2014/main" id="{247B7B72-E5E4-768A-CC03-922B62FB26BC}"/>
              </a:ext>
            </a:extLst>
          </p:cNvPr>
          <p:cNvPicPr>
            <a:picLocks noChangeAspect="1"/>
          </p:cNvPicPr>
          <p:nvPr/>
        </p:nvPicPr>
        <p:blipFill rotWithShape="1">
          <a:blip r:embed="rId2"/>
          <a:srcRect t="15740" r="1" b="1"/>
          <a:stretch/>
        </p:blipFill>
        <p:spPr>
          <a:xfrm>
            <a:off x="120650" y="68262"/>
            <a:ext cx="11950700" cy="6721475"/>
          </a:xfrm>
          <a:prstGeom prst="rect">
            <a:avLst/>
          </a:prstGeom>
          <a:noFill/>
        </p:spPr>
      </p:pic>
      <p:sp>
        <p:nvSpPr>
          <p:cNvPr id="3" name="TextBox 2">
            <a:extLst>
              <a:ext uri="{FF2B5EF4-FFF2-40B4-BE49-F238E27FC236}">
                <a16:creationId xmlns:a16="http://schemas.microsoft.com/office/drawing/2014/main" id="{FD3BD926-725E-4A4B-9F1B-74DBC731AA6F}"/>
              </a:ext>
            </a:extLst>
          </p:cNvPr>
          <p:cNvSpPr txBox="1"/>
          <p:nvPr/>
        </p:nvSpPr>
        <p:spPr>
          <a:xfrm>
            <a:off x="626549" y="2574539"/>
            <a:ext cx="10938902" cy="2862322"/>
          </a:xfrm>
          <a:prstGeom prst="rect">
            <a:avLst/>
          </a:prstGeom>
          <a:noFill/>
        </p:spPr>
        <p:txBody>
          <a:bodyPr wrap="square" rtlCol="0">
            <a:spAutoFit/>
          </a:bodyPr>
          <a:lstStyle/>
          <a:p>
            <a:pPr indent="-457200"/>
            <a:r>
              <a:rPr lang="en-US" sz="2000" dirty="0">
                <a:solidFill>
                  <a:schemeClr val="bg1"/>
                </a:solidFill>
                <a:latin typeface="Calibri" panose="020F0502020204030204" pitchFamily="34" charset="0"/>
                <a:cs typeface="Calibri" panose="020F0502020204030204" pitchFamily="34" charset="0"/>
              </a:rPr>
              <a:t>Dyer, J. and </a:t>
            </a:r>
            <a:r>
              <a:rPr lang="en-US" sz="2000" dirty="0" err="1">
                <a:solidFill>
                  <a:schemeClr val="bg1"/>
                </a:solidFill>
                <a:latin typeface="Calibri" panose="020F0502020204030204" pitchFamily="34" charset="0"/>
                <a:cs typeface="Calibri" panose="020F0502020204030204" pitchFamily="34" charset="0"/>
              </a:rPr>
              <a:t>Gregersen</a:t>
            </a:r>
            <a:r>
              <a:rPr lang="en-US" sz="2000" dirty="0">
                <a:solidFill>
                  <a:schemeClr val="bg1"/>
                </a:solidFill>
                <a:latin typeface="Calibri" panose="020F0502020204030204" pitchFamily="34" charset="0"/>
                <a:cs typeface="Calibri" panose="020F0502020204030204" pitchFamily="34" charset="0"/>
              </a:rPr>
              <a:t>, H., 2017. How Does Amazon Stay At Day One?. </a:t>
            </a:r>
            <a:r>
              <a:rPr lang="en-US" sz="2000" i="1" dirty="0">
                <a:solidFill>
                  <a:schemeClr val="bg1"/>
                </a:solidFill>
                <a:latin typeface="Calibri" panose="020F0502020204030204" pitchFamily="34" charset="0"/>
                <a:cs typeface="Calibri" panose="020F0502020204030204" pitchFamily="34" charset="0"/>
              </a:rPr>
              <a:t>Forbes [online]. </a:t>
            </a:r>
            <a:r>
              <a:rPr lang="en-US" sz="2000" i="1" dirty="0" err="1">
                <a:solidFill>
                  <a:schemeClr val="bg1"/>
                </a:solidFill>
                <a:latin typeface="Calibri" panose="020F0502020204030204" pitchFamily="34" charset="0"/>
                <a:cs typeface="Calibri" panose="020F0502020204030204" pitchFamily="34" charset="0"/>
              </a:rPr>
              <a:t>Disponibile</a:t>
            </a:r>
            <a:r>
              <a:rPr lang="en-US" sz="2000" i="1" dirty="0">
                <a:solidFill>
                  <a:schemeClr val="bg1"/>
                </a:solidFill>
                <a:latin typeface="Calibri" panose="020F0502020204030204" pitchFamily="34" charset="0"/>
                <a:cs typeface="Calibri" panose="020F0502020204030204" pitchFamily="34" charset="0"/>
              </a:rPr>
              <a:t> </a:t>
            </a:r>
            <a:r>
              <a:rPr lang="en-US" sz="2000" i="1" dirty="0" err="1">
                <a:solidFill>
                  <a:schemeClr val="bg1"/>
                </a:solidFill>
                <a:latin typeface="Calibri" panose="020F0502020204030204" pitchFamily="34" charset="0"/>
                <a:cs typeface="Calibri" panose="020F0502020204030204" pitchFamily="34" charset="0"/>
              </a:rPr>
              <a:t>su</a:t>
            </a:r>
            <a:r>
              <a:rPr lang="en-US" sz="2000" i="1" dirty="0">
                <a:solidFill>
                  <a:schemeClr val="bg1"/>
                </a:solidFill>
                <a:latin typeface="Calibri" panose="020F0502020204030204" pitchFamily="34" charset="0"/>
                <a:cs typeface="Calibri" panose="020F0502020204030204" pitchFamily="34" charset="0"/>
              </a:rPr>
              <a:t> https://www. </a:t>
            </a:r>
            <a:r>
              <a:rPr lang="en-US" sz="2000" i="1" dirty="0" err="1">
                <a:solidFill>
                  <a:schemeClr val="bg1"/>
                </a:solidFill>
                <a:latin typeface="Calibri" panose="020F0502020204030204" pitchFamily="34" charset="0"/>
                <a:cs typeface="Calibri" panose="020F0502020204030204" pitchFamily="34" charset="0"/>
              </a:rPr>
              <a:t>forbes</a:t>
            </a:r>
            <a:r>
              <a:rPr lang="en-US" sz="2000" i="1" dirty="0">
                <a:solidFill>
                  <a:schemeClr val="bg1"/>
                </a:solidFill>
                <a:latin typeface="Calibri" panose="020F0502020204030204" pitchFamily="34" charset="0"/>
                <a:cs typeface="Calibri" panose="020F0502020204030204" pitchFamily="34" charset="0"/>
              </a:rPr>
              <a:t>. com/sites/</a:t>
            </a:r>
            <a:r>
              <a:rPr lang="en-US" sz="2000" i="1" dirty="0" err="1">
                <a:solidFill>
                  <a:schemeClr val="bg1"/>
                </a:solidFill>
                <a:latin typeface="Calibri" panose="020F0502020204030204" pitchFamily="34" charset="0"/>
                <a:cs typeface="Calibri" panose="020F0502020204030204" pitchFamily="34" charset="0"/>
              </a:rPr>
              <a:t>innovatorsdna</a:t>
            </a:r>
            <a:r>
              <a:rPr lang="en-US" sz="2000" i="1" dirty="0">
                <a:solidFill>
                  <a:schemeClr val="bg1"/>
                </a:solidFill>
                <a:latin typeface="Calibri" panose="020F0502020204030204" pitchFamily="34" charset="0"/>
                <a:cs typeface="Calibri" panose="020F0502020204030204" pitchFamily="34" charset="0"/>
              </a:rPr>
              <a:t>/2017/08/08/how-does-</a:t>
            </a:r>
            <a:r>
              <a:rPr lang="en-US" sz="2000" i="1" dirty="0" err="1">
                <a:solidFill>
                  <a:schemeClr val="bg1"/>
                </a:solidFill>
                <a:latin typeface="Calibri" panose="020F0502020204030204" pitchFamily="34" charset="0"/>
                <a:cs typeface="Calibri" panose="020F0502020204030204" pitchFamily="34" charset="0"/>
              </a:rPr>
              <a:t>amazonstay</a:t>
            </a:r>
            <a:r>
              <a:rPr lang="en-US" sz="2000" i="1" dirty="0">
                <a:solidFill>
                  <a:schemeClr val="bg1"/>
                </a:solidFill>
                <a:latin typeface="Calibri" panose="020F0502020204030204" pitchFamily="34" charset="0"/>
                <a:cs typeface="Calibri" panose="020F0502020204030204" pitchFamily="34" charset="0"/>
              </a:rPr>
              <a:t>-at-day-one</a:t>
            </a:r>
            <a:r>
              <a:rPr lang="en-US" sz="2000" dirty="0">
                <a:solidFill>
                  <a:schemeClr val="bg1"/>
                </a:solidFill>
                <a:latin typeface="Calibri" panose="020F0502020204030204" pitchFamily="34" charset="0"/>
                <a:cs typeface="Calibri" panose="020F0502020204030204" pitchFamily="34" charset="0"/>
              </a:rPr>
              <a:t>.</a:t>
            </a:r>
          </a:p>
          <a:p>
            <a:pPr indent="-457200"/>
            <a:endParaRPr lang="en-US" sz="2000" b="1" dirty="0">
              <a:solidFill>
                <a:schemeClr val="bg1"/>
              </a:solidFill>
              <a:latin typeface="Calibri" panose="020F0502020204030204" pitchFamily="34" charset="0"/>
              <a:cs typeface="Calibri" panose="020F0502020204030204" pitchFamily="34" charset="0"/>
            </a:endParaRPr>
          </a:p>
          <a:p>
            <a:pPr indent="-457200"/>
            <a:r>
              <a:rPr lang="en-US" sz="2000" dirty="0" err="1">
                <a:solidFill>
                  <a:schemeClr val="bg1"/>
                </a:solidFill>
                <a:latin typeface="Calibri" panose="020F0502020204030204" pitchFamily="34" charset="0"/>
                <a:cs typeface="Calibri" panose="020F0502020204030204" pitchFamily="34" charset="0"/>
              </a:rPr>
              <a:t>Harracá</a:t>
            </a:r>
            <a:r>
              <a:rPr lang="en-US" sz="2000" dirty="0">
                <a:solidFill>
                  <a:schemeClr val="bg1"/>
                </a:solidFill>
                <a:latin typeface="Calibri" panose="020F0502020204030204" pitchFamily="34" charset="0"/>
                <a:cs typeface="Calibri" panose="020F0502020204030204" pitchFamily="34" charset="0"/>
              </a:rPr>
              <a:t>, M., 2017. </a:t>
            </a:r>
            <a:r>
              <a:rPr lang="en-US" sz="2000" i="1" dirty="0">
                <a:solidFill>
                  <a:schemeClr val="bg1"/>
                </a:solidFill>
                <a:latin typeface="Calibri" panose="020F0502020204030204" pitchFamily="34" charset="0"/>
                <a:cs typeface="Calibri" panose="020F0502020204030204" pitchFamily="34" charset="0"/>
              </a:rPr>
              <a:t>Business models and organizational forms: searching the edge of innovation in Google and Amazon</a:t>
            </a:r>
            <a:r>
              <a:rPr lang="en-US" sz="2000" dirty="0">
                <a:solidFill>
                  <a:schemeClr val="bg1"/>
                </a:solidFill>
                <a:latin typeface="Calibri" panose="020F0502020204030204" pitchFamily="34" charset="0"/>
                <a:cs typeface="Calibri" panose="020F0502020204030204" pitchFamily="34" charset="0"/>
              </a:rPr>
              <a:t> (Doctoral dissertation, </a:t>
            </a:r>
            <a:r>
              <a:rPr lang="en-US" sz="2000" dirty="0" err="1">
                <a:solidFill>
                  <a:schemeClr val="bg1"/>
                </a:solidFill>
                <a:latin typeface="Calibri" panose="020F0502020204030204" pitchFamily="34" charset="0"/>
                <a:cs typeface="Calibri" panose="020F0502020204030204" pitchFamily="34" charset="0"/>
              </a:rPr>
              <a:t>Tesis</a:t>
            </a:r>
            <a:r>
              <a:rPr lang="en-US" sz="2000" dirty="0">
                <a:solidFill>
                  <a:schemeClr val="bg1"/>
                </a:solidFill>
                <a:latin typeface="Calibri" panose="020F0502020204030204" pitchFamily="34" charset="0"/>
                <a:cs typeface="Calibri" panose="020F0502020204030204" pitchFamily="34" charset="0"/>
              </a:rPr>
              <a:t> de </a:t>
            </a:r>
            <a:r>
              <a:rPr lang="en-US" sz="2000" dirty="0" err="1">
                <a:solidFill>
                  <a:schemeClr val="bg1"/>
                </a:solidFill>
                <a:latin typeface="Calibri" panose="020F0502020204030204" pitchFamily="34" charset="0"/>
                <a:cs typeface="Calibri" panose="020F0502020204030204" pitchFamily="34" charset="0"/>
              </a:rPr>
              <a:t>maestría</a:t>
            </a:r>
            <a:r>
              <a:rPr lang="en-US" sz="2000" dirty="0">
                <a:solidFill>
                  <a:schemeClr val="bg1"/>
                </a:solidFill>
                <a:latin typeface="Calibri" panose="020F0502020204030204" pitchFamily="34" charset="0"/>
                <a:cs typeface="Calibri" panose="020F0502020204030204" pitchFamily="34" charset="0"/>
              </a:rPr>
              <a:t>, </a:t>
            </a:r>
            <a:r>
              <a:rPr lang="en-US" sz="2000" dirty="0" err="1">
                <a:solidFill>
                  <a:schemeClr val="bg1"/>
                </a:solidFill>
                <a:latin typeface="Calibri" panose="020F0502020204030204" pitchFamily="34" charset="0"/>
                <a:cs typeface="Calibri" panose="020F0502020204030204" pitchFamily="34" charset="0"/>
              </a:rPr>
              <a:t>París</a:t>
            </a:r>
            <a:r>
              <a:rPr lang="en-US" sz="2000" dirty="0">
                <a:solidFill>
                  <a:schemeClr val="bg1"/>
                </a:solidFill>
                <a:latin typeface="Calibri" panose="020F0502020204030204" pitchFamily="34" charset="0"/>
                <a:cs typeface="Calibri" panose="020F0502020204030204" pitchFamily="34" charset="0"/>
              </a:rPr>
              <a:t> XIII, Francia).</a:t>
            </a:r>
          </a:p>
          <a:p>
            <a:pPr indent="-457200"/>
            <a:endParaRPr lang="en-US" sz="2000" dirty="0">
              <a:solidFill>
                <a:schemeClr val="bg1"/>
              </a:solidFill>
              <a:latin typeface="Calibri" panose="020F0502020204030204" pitchFamily="34" charset="0"/>
              <a:cs typeface="Calibri" panose="020F0502020204030204" pitchFamily="34" charset="0"/>
            </a:endParaRPr>
          </a:p>
          <a:p>
            <a:pPr indent="-457200"/>
            <a:r>
              <a:rPr lang="en-US" sz="2000" dirty="0" err="1">
                <a:solidFill>
                  <a:schemeClr val="bg1"/>
                </a:solidFill>
                <a:latin typeface="Calibri" panose="020F0502020204030204" pitchFamily="34" charset="0"/>
                <a:cs typeface="Calibri" panose="020F0502020204030204" pitchFamily="34" charset="0"/>
              </a:rPr>
              <a:t>Janmaimool</a:t>
            </a:r>
            <a:r>
              <a:rPr lang="en-US" sz="2000" dirty="0">
                <a:solidFill>
                  <a:schemeClr val="bg1"/>
                </a:solidFill>
                <a:latin typeface="Calibri" panose="020F0502020204030204" pitchFamily="34" charset="0"/>
                <a:cs typeface="Calibri" panose="020F0502020204030204" pitchFamily="34" charset="0"/>
              </a:rPr>
              <a:t>, P., 2017. Application of protection motivation theory to investigate sustainable waste management behaviors. </a:t>
            </a:r>
            <a:r>
              <a:rPr lang="en-US" sz="2000" i="1" dirty="0">
                <a:solidFill>
                  <a:schemeClr val="bg1"/>
                </a:solidFill>
                <a:latin typeface="Calibri" panose="020F0502020204030204" pitchFamily="34" charset="0"/>
                <a:cs typeface="Calibri" panose="020F0502020204030204" pitchFamily="34" charset="0"/>
              </a:rPr>
              <a:t>Sustainability</a:t>
            </a:r>
            <a:r>
              <a:rPr lang="en-US" sz="2000" dirty="0">
                <a:solidFill>
                  <a:schemeClr val="bg1"/>
                </a:solidFill>
                <a:latin typeface="Calibri" panose="020F0502020204030204" pitchFamily="34" charset="0"/>
                <a:cs typeface="Calibri" panose="020F0502020204030204" pitchFamily="34" charset="0"/>
              </a:rPr>
              <a:t>, </a:t>
            </a:r>
            <a:r>
              <a:rPr lang="en-US" sz="2000" i="1" dirty="0">
                <a:solidFill>
                  <a:schemeClr val="bg1"/>
                </a:solidFill>
                <a:latin typeface="Calibri" panose="020F0502020204030204" pitchFamily="34" charset="0"/>
                <a:cs typeface="Calibri" panose="020F0502020204030204" pitchFamily="34" charset="0"/>
              </a:rPr>
              <a:t>9</a:t>
            </a:r>
            <a:r>
              <a:rPr lang="en-US" sz="2000" dirty="0">
                <a:solidFill>
                  <a:schemeClr val="bg1"/>
                </a:solidFill>
                <a:latin typeface="Calibri" panose="020F0502020204030204" pitchFamily="34" charset="0"/>
                <a:cs typeface="Calibri" panose="020F0502020204030204" pitchFamily="34" charset="0"/>
              </a:rPr>
              <a:t>(7), p.1079.</a:t>
            </a:r>
          </a:p>
          <a:p>
            <a:pPr marL="342900" indent="-342900">
              <a:buFont typeface="Arial" panose="020B0604020202020204" pitchFamily="34" charset="0"/>
              <a:buChar char="•"/>
            </a:pPr>
            <a:endParaRPr lang="en-US" sz="2000" dirty="0">
              <a:solidFill>
                <a:schemeClr val="bg2">
                  <a:lumMod val="90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A1B2DEE-BD95-4B08-B055-B4DFC6573B7D}"/>
              </a:ext>
            </a:extLst>
          </p:cNvPr>
          <p:cNvSpPr txBox="1"/>
          <p:nvPr/>
        </p:nvSpPr>
        <p:spPr>
          <a:xfrm>
            <a:off x="4180113" y="129006"/>
            <a:ext cx="2841471" cy="1323439"/>
          </a:xfrm>
          <a:prstGeom prst="rect">
            <a:avLst/>
          </a:prstGeom>
          <a:noFill/>
        </p:spPr>
        <p:txBody>
          <a:bodyPr wrap="square" rtlCol="0">
            <a:spAutoFit/>
          </a:bodyPr>
          <a:lstStyle/>
          <a:p>
            <a:r>
              <a:rPr lang="en-GB" sz="4000" b="1" i="1" dirty="0">
                <a:solidFill>
                  <a:schemeClr val="bg2">
                    <a:lumMod val="90000"/>
                  </a:schemeClr>
                </a:solidFill>
                <a:latin typeface="Calibri" panose="020F0502020204030204" pitchFamily="34" charset="0"/>
                <a:cs typeface="Calibri" panose="020F0502020204030204" pitchFamily="34" charset="0"/>
              </a:rPr>
              <a:t>                          </a:t>
            </a:r>
            <a:r>
              <a:rPr lang="en-US" sz="4000" dirty="0">
                <a:solidFill>
                  <a:schemeClr val="bg1"/>
                </a:solidFill>
                <a:latin typeface="Calibri" panose="020F0502020204030204" pitchFamily="34" charset="0"/>
                <a:cs typeface="Calibri" panose="020F0502020204030204" pitchFamily="34" charset="0"/>
              </a:rPr>
              <a:t>References</a:t>
            </a:r>
            <a:r>
              <a:rPr lang="en-GB" sz="4000" b="1" i="1" dirty="0">
                <a:solidFill>
                  <a:schemeClr val="bg2">
                    <a:lumMod val="90000"/>
                  </a:schemeClr>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4230976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olored pencils inside a pencil holder which is on top of a wood table">
            <a:extLst>
              <a:ext uri="{FF2B5EF4-FFF2-40B4-BE49-F238E27FC236}">
                <a16:creationId xmlns:a16="http://schemas.microsoft.com/office/drawing/2014/main" id="{97BDE925-924B-586A-3DBE-A36996FE0359}"/>
              </a:ext>
            </a:extLst>
          </p:cNvPr>
          <p:cNvPicPr>
            <a:picLocks noChangeAspect="1"/>
          </p:cNvPicPr>
          <p:nvPr/>
        </p:nvPicPr>
        <p:blipFill rotWithShape="1">
          <a:blip r:embed="rId2"/>
          <a:srcRect t="15730"/>
          <a:stretch/>
        </p:blipFill>
        <p:spPr>
          <a:xfrm>
            <a:off x="0" y="10"/>
            <a:ext cx="12191980" cy="6857990"/>
          </a:xfrm>
          <a:prstGeom prst="rect">
            <a:avLst/>
          </a:prstGeom>
          <a:noFill/>
        </p:spPr>
      </p:pic>
      <p:sp>
        <p:nvSpPr>
          <p:cNvPr id="7" name="TextBox 6">
            <a:extLst>
              <a:ext uri="{FF2B5EF4-FFF2-40B4-BE49-F238E27FC236}">
                <a16:creationId xmlns:a16="http://schemas.microsoft.com/office/drawing/2014/main" id="{521C3D65-4C11-1CD9-5D1F-A6E02B4EC587}"/>
              </a:ext>
            </a:extLst>
          </p:cNvPr>
          <p:cNvSpPr txBox="1"/>
          <p:nvPr/>
        </p:nvSpPr>
        <p:spPr>
          <a:xfrm>
            <a:off x="3589506" y="339873"/>
            <a:ext cx="5739320" cy="707886"/>
          </a:xfrm>
          <a:prstGeom prst="rect">
            <a:avLst/>
          </a:prstGeom>
          <a:noFill/>
        </p:spPr>
        <p:txBody>
          <a:bodyPr wrap="square" rtlCol="0">
            <a:spAutoFit/>
          </a:bodyPr>
          <a:lstStyle/>
          <a:p>
            <a:pPr algn="ctr"/>
            <a:r>
              <a:rPr lang="en-GB" sz="4000" dirty="0">
                <a:solidFill>
                  <a:schemeClr val="bg1"/>
                </a:solidFill>
                <a:latin typeface="Calibri" panose="020F0502020204030204" pitchFamily="34" charset="0"/>
                <a:ea typeface="Calibri" panose="020F0502020204030204" pitchFamily="34" charset="0"/>
                <a:cs typeface="Calibri" panose="020F0502020204030204" pitchFamily="34" charset="0"/>
              </a:rPr>
              <a:t>Photos collected</a:t>
            </a:r>
          </a:p>
        </p:txBody>
      </p:sp>
      <p:sp>
        <p:nvSpPr>
          <p:cNvPr id="9" name="TextBox 8">
            <a:extLst>
              <a:ext uri="{FF2B5EF4-FFF2-40B4-BE49-F238E27FC236}">
                <a16:creationId xmlns:a16="http://schemas.microsoft.com/office/drawing/2014/main" id="{732A5DEB-3185-3082-9FFA-7011340E3F32}"/>
              </a:ext>
            </a:extLst>
          </p:cNvPr>
          <p:cNvSpPr txBox="1"/>
          <p:nvPr/>
        </p:nvSpPr>
        <p:spPr>
          <a:xfrm>
            <a:off x="74645" y="2031445"/>
            <a:ext cx="12191979" cy="3354765"/>
          </a:xfrm>
          <a:prstGeom prst="rect">
            <a:avLst/>
          </a:prstGeom>
          <a:noFill/>
        </p:spPr>
        <p:txBody>
          <a:bodyPr wrap="square">
            <a:spAutoFit/>
          </a:bodyPr>
          <a:lstStyle/>
          <a:p>
            <a:endParaRPr lang="en-GB" sz="1600" b="1" dirty="0">
              <a:solidFill>
                <a:schemeClr val="bg1"/>
              </a:solidFill>
            </a:endParaRPr>
          </a:p>
          <a:p>
            <a:r>
              <a:rPr lang="en-GB" sz="1600" b="1" dirty="0">
                <a:solidFill>
                  <a:schemeClr val="bg1"/>
                </a:solidFill>
              </a:rPr>
              <a:t>Fig. 1 </a:t>
            </a:r>
            <a:r>
              <a:rPr lang="en-GB" sz="1600" dirty="0">
                <a:solidFill>
                  <a:schemeClr val="bg1"/>
                </a:solidFill>
              </a:rPr>
              <a:t>- </a:t>
            </a:r>
            <a:r>
              <a:rPr lang="en-GB" sz="1600" dirty="0">
                <a:solidFill>
                  <a:schemeClr val="bg1"/>
                </a:solidFill>
                <a:hlinkClick r:id="rId3">
                  <a:extLst>
                    <a:ext uri="{A12FA001-AC4F-418D-AE19-62706E023703}">
                      <ahyp:hlinkClr xmlns:ahyp="http://schemas.microsoft.com/office/drawing/2018/hyperlinkcolor" val="tx"/>
                    </a:ext>
                  </a:extLst>
                </a:hlinkClick>
              </a:rPr>
              <a:t>https://static.independent.co.uk/2021/03/02/10/AFP_9369FW-1.jpg?width=982&amp;height=726&amp;auto=webp&amp;quality=75</a:t>
            </a:r>
            <a:endParaRPr lang="en-GB" sz="1600" dirty="0">
              <a:solidFill>
                <a:schemeClr val="bg1"/>
              </a:solidFill>
            </a:endParaRPr>
          </a:p>
          <a:p>
            <a:r>
              <a:rPr lang="en-GB" sz="1600" b="1" dirty="0">
                <a:solidFill>
                  <a:schemeClr val="bg1"/>
                </a:solidFill>
              </a:rPr>
              <a:t>Fig. 2 </a:t>
            </a:r>
            <a:r>
              <a:rPr lang="en-GB" sz="1600" dirty="0">
                <a:solidFill>
                  <a:schemeClr val="bg1"/>
                </a:solidFill>
              </a:rPr>
              <a:t>- </a:t>
            </a:r>
            <a:r>
              <a:rPr lang="en-GB" sz="1600" dirty="0">
                <a:solidFill>
                  <a:schemeClr val="bg1"/>
                </a:solidFill>
                <a:hlinkClick r:id="rId4">
                  <a:extLst>
                    <a:ext uri="{A12FA001-AC4F-418D-AE19-62706E023703}">
                      <ahyp:hlinkClr xmlns:ahyp="http://schemas.microsoft.com/office/drawing/2018/hyperlinkcolor" val="tx"/>
                    </a:ext>
                  </a:extLst>
                </a:hlinkClick>
              </a:rPr>
              <a:t>https://s33009.pcdn.co/wp-content/uploads/elementor/thumbs/Amazon-e1662143350507-pu6lasz3rbxda9kl8eribk94ig7xz6mv5cg2qdnwka.jpg.optimal.jpg</a:t>
            </a:r>
            <a:endParaRPr lang="en-GB" sz="1600" dirty="0">
              <a:solidFill>
                <a:schemeClr val="bg1"/>
              </a:solidFill>
            </a:endParaRPr>
          </a:p>
          <a:p>
            <a:r>
              <a:rPr lang="en-GB" sz="1600" b="1" dirty="0">
                <a:solidFill>
                  <a:schemeClr val="bg1"/>
                </a:solidFill>
              </a:rPr>
              <a:t>Fig. 3 </a:t>
            </a:r>
            <a:r>
              <a:rPr lang="en-GB" sz="1600" dirty="0">
                <a:solidFill>
                  <a:schemeClr val="bg1"/>
                </a:solidFill>
              </a:rPr>
              <a:t>- </a:t>
            </a:r>
            <a:r>
              <a:rPr lang="en-GB" sz="1600" dirty="0">
                <a:solidFill>
                  <a:schemeClr val="bg1"/>
                </a:solidFill>
                <a:hlinkClick r:id="rId5">
                  <a:extLst>
                    <a:ext uri="{A12FA001-AC4F-418D-AE19-62706E023703}">
                      <ahyp:hlinkClr xmlns:ahyp="http://schemas.microsoft.com/office/drawing/2018/hyperlinkcolor" val="tx"/>
                    </a:ext>
                  </a:extLst>
                </a:hlinkClick>
              </a:rPr>
              <a:t>https://www.shortform.com/blog/wp-content/uploads/2021/06/amazon-managers.jpg</a:t>
            </a:r>
            <a:endParaRPr lang="en-GB" sz="1600" dirty="0">
              <a:solidFill>
                <a:schemeClr val="bg1"/>
              </a:solidFill>
            </a:endParaRPr>
          </a:p>
          <a:p>
            <a:r>
              <a:rPr lang="en-GB" sz="1600" b="1" dirty="0">
                <a:solidFill>
                  <a:schemeClr val="bg1"/>
                </a:solidFill>
              </a:rPr>
              <a:t>Fig. 4 </a:t>
            </a:r>
            <a:r>
              <a:rPr lang="en-GB" sz="1600" dirty="0">
                <a:solidFill>
                  <a:schemeClr val="bg1"/>
                </a:solidFill>
              </a:rPr>
              <a:t>- </a:t>
            </a:r>
            <a:r>
              <a:rPr lang="en-GB" sz="1600" dirty="0">
                <a:solidFill>
                  <a:schemeClr val="bg1"/>
                </a:solidFill>
                <a:hlinkClick r:id="rId6">
                  <a:extLst>
                    <a:ext uri="{A12FA001-AC4F-418D-AE19-62706E023703}">
                      <ahyp:hlinkClr xmlns:ahyp="http://schemas.microsoft.com/office/drawing/2018/hyperlinkcolor" val="tx"/>
                    </a:ext>
                  </a:extLst>
                </a:hlinkClick>
              </a:rPr>
              <a:t>https://cmtfl.com/img/casestudy/amazon/company.png</a:t>
            </a:r>
            <a:endParaRPr lang="en-GB" sz="1600" dirty="0">
              <a:solidFill>
                <a:schemeClr val="bg1"/>
              </a:solidFill>
            </a:endParaRPr>
          </a:p>
          <a:p>
            <a:r>
              <a:rPr lang="en-GB" sz="1600" b="1" dirty="0">
                <a:solidFill>
                  <a:schemeClr val="bg1"/>
                </a:solidFill>
              </a:rPr>
              <a:t>Fig. 5 </a:t>
            </a:r>
            <a:r>
              <a:rPr lang="en-GB" sz="1600" dirty="0">
                <a:solidFill>
                  <a:schemeClr val="bg1"/>
                </a:solidFill>
              </a:rPr>
              <a:t>– </a:t>
            </a:r>
            <a:r>
              <a:rPr lang="en-GB" sz="1600" u="sng" dirty="0">
                <a:solidFill>
                  <a:schemeClr val="bg1"/>
                </a:solidFill>
                <a:effectLs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https://d39w7f4ix9f5s9.cloudfront.net/dims4/default/2a6f1b0/2147483647/strip/true/crop/2699x1218+0+251/resize/1440x650!/quality/90/?url=http:%2F%2Famazon-blogs-brightspot.s3.amazonaws.com%2Fff%2F1c%2F88ea5ef842f8a9e2eca9454ee2bc%2Funp-amazon-41727-dpn1-dan-white-carlisle-082.JPG</a:t>
            </a:r>
            <a:endParaRPr lang="en-GB" sz="1600" dirty="0">
              <a:solidFill>
                <a:schemeClr val="bg1"/>
              </a:solidFill>
              <a:effectLst/>
              <a:ea typeface="Calibri" panose="020F0502020204030204" pitchFamily="34" charset="0"/>
              <a:cs typeface="Times New Roman" panose="02020603050405020304" pitchFamily="18" charset="0"/>
            </a:endParaRPr>
          </a:p>
          <a:p>
            <a:r>
              <a:rPr lang="en-GB" sz="1600" b="1" dirty="0">
                <a:solidFill>
                  <a:schemeClr val="bg1"/>
                </a:solidFill>
              </a:rPr>
              <a:t>Fig. 6 </a:t>
            </a:r>
            <a:r>
              <a:rPr lang="en-GB" sz="1600" dirty="0">
                <a:solidFill>
                  <a:schemeClr val="bg1"/>
                </a:solidFill>
              </a:rPr>
              <a:t>- </a:t>
            </a:r>
            <a:r>
              <a:rPr lang="en-GB" sz="1600" dirty="0">
                <a:solidFill>
                  <a:schemeClr val="bg1"/>
                </a:solidFill>
                <a:hlinkClick r:id="rId8">
                  <a:extLst>
                    <a:ext uri="{A12FA001-AC4F-418D-AE19-62706E023703}">
                      <ahyp:hlinkClr xmlns:ahyp="http://schemas.microsoft.com/office/drawing/2018/hyperlinkcolor" val="tx"/>
                    </a:ext>
                  </a:extLst>
                </a:hlinkClick>
              </a:rPr>
              <a:t>https://images-na.ssl-images-amazon.com/images/G/01/DiversityCampaign2016_Q3/latinos_at_amazon._V525968771_.png</a:t>
            </a:r>
            <a:endParaRPr lang="en-GB" sz="1600"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240045352"/>
      </p:ext>
    </p:extLst>
  </p:cSld>
  <p:clrMapOvr>
    <a:masterClrMapping/>
  </p:clrMapOvr>
</p:sld>
</file>

<file path=ppt/theme/theme1.xml><?xml version="1.0" encoding="utf-8"?>
<a:theme xmlns:a="http://schemas.openxmlformats.org/drawingml/2006/main" name="CitationVTI">
  <a:themeElements>
    <a:clrScheme name="AnalogousFromRegularSeed_2SEEDS">
      <a:dk1>
        <a:srgbClr val="000000"/>
      </a:dk1>
      <a:lt1>
        <a:srgbClr val="FFFFFF"/>
      </a:lt1>
      <a:dk2>
        <a:srgbClr val="1B2F2E"/>
      </a:dk2>
      <a:lt2>
        <a:srgbClr val="F3F1F0"/>
      </a:lt2>
      <a:accent1>
        <a:srgbClr val="3B9EB1"/>
      </a:accent1>
      <a:accent2>
        <a:srgbClr val="46B196"/>
      </a:accent2>
      <a:accent3>
        <a:srgbClr val="4D7EC3"/>
      </a:accent3>
      <a:accent4>
        <a:srgbClr val="B13B3E"/>
      </a:accent4>
      <a:accent5>
        <a:srgbClr val="C37B4D"/>
      </a:accent5>
      <a:accent6>
        <a:srgbClr val="B19A3B"/>
      </a:accent6>
      <a:hlink>
        <a:srgbClr val="C05944"/>
      </a:hlink>
      <a:folHlink>
        <a:srgbClr val="7F7F7F"/>
      </a:folHlink>
    </a:clrScheme>
    <a:fontScheme name="Grandview">
      <a:majorFont>
        <a:latin typeface="Grandview"/>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ationVTI" id="{4899D957-8B31-4AB5-A19D-CB0353FFB667}" vid="{430294D6-2412-4BD3-B567-F0976EA49313}"/>
    </a:ext>
  </a:extLst>
</a:theme>
</file>

<file path=docProps/app.xml><?xml version="1.0" encoding="utf-8"?>
<Properties xmlns="http://schemas.openxmlformats.org/officeDocument/2006/extended-properties" xmlns:vt="http://schemas.openxmlformats.org/officeDocument/2006/docPropsVTypes">
  <TotalTime>294</TotalTime>
  <Words>2350</Words>
  <Application>Microsoft Office PowerPoint</Application>
  <PresentationFormat>Widescreen</PresentationFormat>
  <Paragraphs>144</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Grandview</vt:lpstr>
      <vt:lpstr>Grandview Display</vt:lpstr>
      <vt:lpstr>Times New Roman</vt:lpstr>
      <vt:lpstr>Wingdings</vt:lpstr>
      <vt:lpstr>CitationVTI</vt:lpstr>
      <vt:lpstr>Introducing The modern Workplace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The modern Workplace</dc:title>
  <dc:creator>The Bag Broker - Mihai Toth</dc:creator>
  <cp:lastModifiedBy>Dan POPA (Student)</cp:lastModifiedBy>
  <cp:revision>12</cp:revision>
  <dcterms:created xsi:type="dcterms:W3CDTF">2022-11-23T18:43:08Z</dcterms:created>
  <dcterms:modified xsi:type="dcterms:W3CDTF">2022-11-25T14:40:48Z</dcterms:modified>
</cp:coreProperties>
</file>