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ebp" ContentType="image/webp"/>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
  </p:sldMasterIdLst>
  <p:notesMasterIdLst>
    <p:notesMasterId r:id="rId19"/>
  </p:notesMasterIdLst>
  <p:sldIdLst>
    <p:sldId id="257" r:id="rId5"/>
    <p:sldId id="256" r:id="rId6"/>
    <p:sldId id="276" r:id="rId7"/>
    <p:sldId id="293" r:id="rId8"/>
    <p:sldId id="294" r:id="rId9"/>
    <p:sldId id="285" r:id="rId10"/>
    <p:sldId id="289" r:id="rId11"/>
    <p:sldId id="280" r:id="rId12"/>
    <p:sldId id="295" r:id="rId13"/>
    <p:sldId id="291" r:id="rId14"/>
    <p:sldId id="292" r:id="rId15"/>
    <p:sldId id="259" r:id="rId16"/>
    <p:sldId id="282" r:id="rId17"/>
    <p:sldId id="28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637CD0-D740-6E68-2C57-4915217A429C}" v="2" dt="2025-11-09T20:53:51.850"/>
    <p1510:client id="{210D1849-859F-CC4B-C581-0B90582AD0C2}" v="15" dt="2025-11-09T21:21:35.362"/>
    <p1510:client id="{21732451-59AD-1573-B509-7E04CD9208FD}" v="65" dt="2025-11-09T21:17:36.401"/>
    <p1510:client id="{2203E472-A1BC-4814-F0B0-742F97676D1A}" v="159" dt="2025-11-09T22:08:39.421"/>
    <p1510:client id="{2BD9D52C-63BD-762F-5C49-71580FFFB2AD}" v="2" dt="2025-11-09T20:28:11.867"/>
    <p1510:client id="{6675277B-EBAD-8C97-F657-BDDB55F2BA93}" v="1" dt="2025-11-09T08:32:06.879"/>
    <p1510:client id="{75FB8C47-0BDA-9358-433E-79E1CFC2903C}" v="2" dt="2025-11-09T19:40:38.411"/>
    <p1510:client id="{7E9DC8C0-191A-328A-6C38-F0145D9136D2}" v="17" dt="2025-11-09T08:31:26.945"/>
    <p1510:client id="{8626955A-966E-9175-968E-90B6A6E31C1E}" v="30" dt="2025-11-09T19:46:28.456"/>
    <p1510:client id="{8A8C25A8-1378-49A6-9E96-C35D20A70930}" v="2352" dt="2025-11-09T23:58:15.204"/>
    <p1510:client id="{917366CC-38FA-2707-142C-950C22369500}" v="5" dt="2025-11-09T20:16:01.494"/>
    <p1510:client id="{9EB78DA5-FE69-1A73-C3AD-01E6CD7ABA2D}" v="6" dt="2025-11-09T09:57:09.929"/>
    <p1510:client id="{AD3F73B9-59F6-6EDF-8BC3-A357CDF90D56}" v="4" dt="2025-11-09T10:15:36.570"/>
    <p1510:client id="{B786DACB-9145-F8D5-7C7D-29E4C2E1D775}" v="24" dt="2025-11-09T19:58:14.105"/>
    <p1510:client id="{D19EBE02-11BA-9E08-6565-405081FE3A6C}" v="1548" dt="2025-11-09T23:58:38.1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548" autoAdjust="0"/>
    <p:restoredTop sz="94660"/>
  </p:normalViewPr>
  <p:slideViewPr>
    <p:cSldViewPr snapToGrid="0">
      <p:cViewPr varScale="1">
        <p:scale>
          <a:sx n="78" d="100"/>
          <a:sy n="78" d="100"/>
        </p:scale>
        <p:origin x="71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B875A0-957B-4089-BF38-B40BC2070C4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28F7789-80B4-4AFC-BC73-56B9049BBA06}">
      <dgm:prSet/>
      <dgm:spPr/>
      <dgm:t>
        <a:bodyPr/>
        <a:lstStyle/>
        <a:p>
          <a:r>
            <a:rPr lang="en-US"/>
            <a:t>Excel is used to help staff complete daily tasks more efficiently and stay organised.</a:t>
          </a:r>
        </a:p>
      </dgm:t>
    </dgm:pt>
    <dgm:pt modelId="{B2BDFCFF-2D2E-4908-93F1-B07880170E1E}" type="parTrans" cxnId="{3724B1F6-0276-4407-9151-CD0320813FF2}">
      <dgm:prSet/>
      <dgm:spPr/>
      <dgm:t>
        <a:bodyPr/>
        <a:lstStyle/>
        <a:p>
          <a:endParaRPr lang="en-US"/>
        </a:p>
      </dgm:t>
    </dgm:pt>
    <dgm:pt modelId="{CFE72BF4-E3C9-4D61-B017-58E0CB2FBAF7}" type="sibTrans" cxnId="{3724B1F6-0276-4407-9151-CD0320813FF2}">
      <dgm:prSet/>
      <dgm:spPr/>
      <dgm:t>
        <a:bodyPr/>
        <a:lstStyle/>
        <a:p>
          <a:endParaRPr lang="en-US"/>
        </a:p>
      </dgm:t>
    </dgm:pt>
    <dgm:pt modelId="{090E5ED1-06D6-4E1B-8D0C-EFC093BBFFE1}">
      <dgm:prSet/>
      <dgm:spPr/>
      <dgm:t>
        <a:bodyPr/>
        <a:lstStyle/>
        <a:p>
          <a:r>
            <a:rPr lang="en-US"/>
            <a:t>Recording residents’ personal care plans and daily needs</a:t>
          </a:r>
        </a:p>
      </dgm:t>
    </dgm:pt>
    <dgm:pt modelId="{03E14F31-8F17-4092-ACF9-0412CF4DBB03}" type="parTrans" cxnId="{F09EC09C-42A2-45FB-A624-4E6B3634E2E1}">
      <dgm:prSet/>
      <dgm:spPr/>
      <dgm:t>
        <a:bodyPr/>
        <a:lstStyle/>
        <a:p>
          <a:endParaRPr lang="en-US"/>
        </a:p>
      </dgm:t>
    </dgm:pt>
    <dgm:pt modelId="{2E32BF75-673F-4EC3-8F49-5A6A94FF7D14}" type="sibTrans" cxnId="{F09EC09C-42A2-45FB-A624-4E6B3634E2E1}">
      <dgm:prSet/>
      <dgm:spPr/>
      <dgm:t>
        <a:bodyPr/>
        <a:lstStyle/>
        <a:p>
          <a:endParaRPr lang="en-US"/>
        </a:p>
      </dgm:t>
    </dgm:pt>
    <dgm:pt modelId="{72DBCC55-336E-4006-9249-DD8D53E1643E}">
      <dgm:prSet/>
      <dgm:spPr/>
      <dgm:t>
        <a:bodyPr/>
        <a:lstStyle/>
        <a:p>
          <a:r>
            <a:rPr lang="en-US"/>
            <a:t>Tracking medication schedules and dosage times</a:t>
          </a:r>
        </a:p>
      </dgm:t>
    </dgm:pt>
    <dgm:pt modelId="{91A8D55C-598D-47D3-83A5-8760C51C53A5}" type="parTrans" cxnId="{DF5905BC-4B8C-4F03-AC3F-FA0256C26A25}">
      <dgm:prSet/>
      <dgm:spPr/>
      <dgm:t>
        <a:bodyPr/>
        <a:lstStyle/>
        <a:p>
          <a:endParaRPr lang="en-US"/>
        </a:p>
      </dgm:t>
    </dgm:pt>
    <dgm:pt modelId="{9C50E814-F5A1-45C2-A834-1382EC089CB9}" type="sibTrans" cxnId="{DF5905BC-4B8C-4F03-AC3F-FA0256C26A25}">
      <dgm:prSet/>
      <dgm:spPr/>
      <dgm:t>
        <a:bodyPr/>
        <a:lstStyle/>
        <a:p>
          <a:endParaRPr lang="en-US"/>
        </a:p>
      </dgm:t>
    </dgm:pt>
    <dgm:pt modelId="{331C2145-B20F-4679-80F7-231E9876DF20}">
      <dgm:prSet/>
      <dgm:spPr/>
      <dgm:t>
        <a:bodyPr/>
        <a:lstStyle/>
        <a:p>
          <a:r>
            <a:rPr lang="en-US"/>
            <a:t>Managing staff rota, shift patterns, and availability</a:t>
          </a:r>
        </a:p>
      </dgm:t>
    </dgm:pt>
    <dgm:pt modelId="{6F45BBE3-3ECA-4A3E-9B62-52B5DCC899E4}" type="parTrans" cxnId="{31E0238A-D156-4949-9EFE-09E2D07BBB10}">
      <dgm:prSet/>
      <dgm:spPr/>
      <dgm:t>
        <a:bodyPr/>
        <a:lstStyle/>
        <a:p>
          <a:endParaRPr lang="en-US"/>
        </a:p>
      </dgm:t>
    </dgm:pt>
    <dgm:pt modelId="{9AED63B7-DF2D-490B-AEF9-B3F1B8646971}" type="sibTrans" cxnId="{31E0238A-D156-4949-9EFE-09E2D07BBB10}">
      <dgm:prSet/>
      <dgm:spPr/>
      <dgm:t>
        <a:bodyPr/>
        <a:lstStyle/>
        <a:p>
          <a:endParaRPr lang="en-US"/>
        </a:p>
      </dgm:t>
    </dgm:pt>
    <dgm:pt modelId="{BF53D030-ACB0-437C-812A-9D5E07AD3102}">
      <dgm:prSet/>
      <dgm:spPr/>
      <dgm:t>
        <a:bodyPr/>
        <a:lstStyle/>
        <a:p>
          <a:r>
            <a:rPr lang="en-US"/>
            <a:t>Monitoring incidents, behaviour changes, and resident progress</a:t>
          </a:r>
        </a:p>
      </dgm:t>
    </dgm:pt>
    <dgm:pt modelId="{2DE9BC25-55DC-47E4-ABD8-BF5788948B3C}" type="parTrans" cxnId="{3F3CF958-7400-4CC1-B402-FDFDE7876D99}">
      <dgm:prSet/>
      <dgm:spPr/>
      <dgm:t>
        <a:bodyPr/>
        <a:lstStyle/>
        <a:p>
          <a:endParaRPr lang="en-US"/>
        </a:p>
      </dgm:t>
    </dgm:pt>
    <dgm:pt modelId="{389709FC-17BE-4418-ABB9-0593FD31C674}" type="sibTrans" cxnId="{3F3CF958-7400-4CC1-B402-FDFDE7876D99}">
      <dgm:prSet/>
      <dgm:spPr/>
      <dgm:t>
        <a:bodyPr/>
        <a:lstStyle/>
        <a:p>
          <a:endParaRPr lang="en-US"/>
        </a:p>
      </dgm:t>
    </dgm:pt>
    <dgm:pt modelId="{FB1F8322-5B0F-419F-BC18-8014CB511485}" type="pres">
      <dgm:prSet presAssocID="{36B875A0-957B-4089-BF38-B40BC2070C46}" presName="vert0" presStyleCnt="0">
        <dgm:presLayoutVars>
          <dgm:dir/>
          <dgm:animOne val="branch"/>
          <dgm:animLvl val="lvl"/>
        </dgm:presLayoutVars>
      </dgm:prSet>
      <dgm:spPr/>
    </dgm:pt>
    <dgm:pt modelId="{27EDA58F-D2DE-455C-9882-688B4942FDDB}" type="pres">
      <dgm:prSet presAssocID="{B28F7789-80B4-4AFC-BC73-56B9049BBA06}" presName="thickLine" presStyleLbl="alignNode1" presStyleIdx="0" presStyleCnt="5"/>
      <dgm:spPr/>
    </dgm:pt>
    <dgm:pt modelId="{414A5F22-7EE6-4D7B-BD70-6DABBA53426C}" type="pres">
      <dgm:prSet presAssocID="{B28F7789-80B4-4AFC-BC73-56B9049BBA06}" presName="horz1" presStyleCnt="0"/>
      <dgm:spPr/>
    </dgm:pt>
    <dgm:pt modelId="{34616E46-00CA-4648-BA19-E597CF2C0C85}" type="pres">
      <dgm:prSet presAssocID="{B28F7789-80B4-4AFC-BC73-56B9049BBA06}" presName="tx1" presStyleLbl="revTx" presStyleIdx="0" presStyleCnt="5"/>
      <dgm:spPr/>
    </dgm:pt>
    <dgm:pt modelId="{17E856CB-58E3-4174-AA0C-F364DF13DCF3}" type="pres">
      <dgm:prSet presAssocID="{B28F7789-80B4-4AFC-BC73-56B9049BBA06}" presName="vert1" presStyleCnt="0"/>
      <dgm:spPr/>
    </dgm:pt>
    <dgm:pt modelId="{9034AAF1-F094-4B4E-88E5-0B61D4EDEF89}" type="pres">
      <dgm:prSet presAssocID="{090E5ED1-06D6-4E1B-8D0C-EFC093BBFFE1}" presName="thickLine" presStyleLbl="alignNode1" presStyleIdx="1" presStyleCnt="5"/>
      <dgm:spPr/>
    </dgm:pt>
    <dgm:pt modelId="{C3F66763-8734-4C11-A45E-F042F29B0F99}" type="pres">
      <dgm:prSet presAssocID="{090E5ED1-06D6-4E1B-8D0C-EFC093BBFFE1}" presName="horz1" presStyleCnt="0"/>
      <dgm:spPr/>
    </dgm:pt>
    <dgm:pt modelId="{6A498414-D78B-403D-8B54-DDC70AE32EAA}" type="pres">
      <dgm:prSet presAssocID="{090E5ED1-06D6-4E1B-8D0C-EFC093BBFFE1}" presName="tx1" presStyleLbl="revTx" presStyleIdx="1" presStyleCnt="5"/>
      <dgm:spPr/>
    </dgm:pt>
    <dgm:pt modelId="{486709C7-BEBD-4B5F-9D55-100B5AFB4FB3}" type="pres">
      <dgm:prSet presAssocID="{090E5ED1-06D6-4E1B-8D0C-EFC093BBFFE1}" presName="vert1" presStyleCnt="0"/>
      <dgm:spPr/>
    </dgm:pt>
    <dgm:pt modelId="{5D6BFE1B-448A-4D9B-8C10-5EE3E023479C}" type="pres">
      <dgm:prSet presAssocID="{72DBCC55-336E-4006-9249-DD8D53E1643E}" presName="thickLine" presStyleLbl="alignNode1" presStyleIdx="2" presStyleCnt="5"/>
      <dgm:spPr/>
    </dgm:pt>
    <dgm:pt modelId="{1CB54638-C350-474A-BEF9-27BEB3C0629D}" type="pres">
      <dgm:prSet presAssocID="{72DBCC55-336E-4006-9249-DD8D53E1643E}" presName="horz1" presStyleCnt="0"/>
      <dgm:spPr/>
    </dgm:pt>
    <dgm:pt modelId="{55645A7D-45C3-4351-8384-42454EB157AA}" type="pres">
      <dgm:prSet presAssocID="{72DBCC55-336E-4006-9249-DD8D53E1643E}" presName="tx1" presStyleLbl="revTx" presStyleIdx="2" presStyleCnt="5"/>
      <dgm:spPr/>
    </dgm:pt>
    <dgm:pt modelId="{B31F4546-AF3F-4F7A-B5E4-99EC55D4B9B7}" type="pres">
      <dgm:prSet presAssocID="{72DBCC55-336E-4006-9249-DD8D53E1643E}" presName="vert1" presStyleCnt="0"/>
      <dgm:spPr/>
    </dgm:pt>
    <dgm:pt modelId="{DB891550-EB35-48F5-9763-4E32892CCE36}" type="pres">
      <dgm:prSet presAssocID="{331C2145-B20F-4679-80F7-231E9876DF20}" presName="thickLine" presStyleLbl="alignNode1" presStyleIdx="3" presStyleCnt="5"/>
      <dgm:spPr/>
    </dgm:pt>
    <dgm:pt modelId="{DA55D7D2-B7CA-412F-8D29-C05B686E790E}" type="pres">
      <dgm:prSet presAssocID="{331C2145-B20F-4679-80F7-231E9876DF20}" presName="horz1" presStyleCnt="0"/>
      <dgm:spPr/>
    </dgm:pt>
    <dgm:pt modelId="{5AE25057-A4D7-4CA4-AEC5-ED54B22C01DD}" type="pres">
      <dgm:prSet presAssocID="{331C2145-B20F-4679-80F7-231E9876DF20}" presName="tx1" presStyleLbl="revTx" presStyleIdx="3" presStyleCnt="5"/>
      <dgm:spPr/>
    </dgm:pt>
    <dgm:pt modelId="{6D532F82-0BFB-4EB0-8C8C-208E39BB1292}" type="pres">
      <dgm:prSet presAssocID="{331C2145-B20F-4679-80F7-231E9876DF20}" presName="vert1" presStyleCnt="0"/>
      <dgm:spPr/>
    </dgm:pt>
    <dgm:pt modelId="{EAA8B3B7-0A1C-44B2-B52A-6FF7FD8862AE}" type="pres">
      <dgm:prSet presAssocID="{BF53D030-ACB0-437C-812A-9D5E07AD3102}" presName="thickLine" presStyleLbl="alignNode1" presStyleIdx="4" presStyleCnt="5"/>
      <dgm:spPr/>
    </dgm:pt>
    <dgm:pt modelId="{9EB3C8E9-4867-4BCA-A531-992A58A0FC4F}" type="pres">
      <dgm:prSet presAssocID="{BF53D030-ACB0-437C-812A-9D5E07AD3102}" presName="horz1" presStyleCnt="0"/>
      <dgm:spPr/>
    </dgm:pt>
    <dgm:pt modelId="{8D0F9EE5-0F51-423B-B778-69D34DC3A40A}" type="pres">
      <dgm:prSet presAssocID="{BF53D030-ACB0-437C-812A-9D5E07AD3102}" presName="tx1" presStyleLbl="revTx" presStyleIdx="4" presStyleCnt="5"/>
      <dgm:spPr/>
    </dgm:pt>
    <dgm:pt modelId="{E6393E59-8B82-4CDB-8F6B-BC4C8C3E65A3}" type="pres">
      <dgm:prSet presAssocID="{BF53D030-ACB0-437C-812A-9D5E07AD3102}" presName="vert1" presStyleCnt="0"/>
      <dgm:spPr/>
    </dgm:pt>
  </dgm:ptLst>
  <dgm:cxnLst>
    <dgm:cxn modelId="{6BE42510-65E7-4460-8A92-E05617B379CF}" type="presOf" srcId="{B28F7789-80B4-4AFC-BC73-56B9049BBA06}" destId="{34616E46-00CA-4648-BA19-E597CF2C0C85}" srcOrd="0" destOrd="0" presId="urn:microsoft.com/office/officeart/2008/layout/LinedList"/>
    <dgm:cxn modelId="{9B55281B-333B-4700-ADAE-24BE64E307CC}" type="presOf" srcId="{36B875A0-957B-4089-BF38-B40BC2070C46}" destId="{FB1F8322-5B0F-419F-BC18-8014CB511485}" srcOrd="0" destOrd="0" presId="urn:microsoft.com/office/officeart/2008/layout/LinedList"/>
    <dgm:cxn modelId="{D4E8AF33-41FE-42A9-9CB4-5DCA08C8DBF6}" type="presOf" srcId="{72DBCC55-336E-4006-9249-DD8D53E1643E}" destId="{55645A7D-45C3-4351-8384-42454EB157AA}" srcOrd="0" destOrd="0" presId="urn:microsoft.com/office/officeart/2008/layout/LinedList"/>
    <dgm:cxn modelId="{50E8583A-CCDE-4BC7-80C9-74C56A7C058B}" type="presOf" srcId="{090E5ED1-06D6-4E1B-8D0C-EFC093BBFFE1}" destId="{6A498414-D78B-403D-8B54-DDC70AE32EAA}" srcOrd="0" destOrd="0" presId="urn:microsoft.com/office/officeart/2008/layout/LinedList"/>
    <dgm:cxn modelId="{3F3CF958-7400-4CC1-B402-FDFDE7876D99}" srcId="{36B875A0-957B-4089-BF38-B40BC2070C46}" destId="{BF53D030-ACB0-437C-812A-9D5E07AD3102}" srcOrd="4" destOrd="0" parTransId="{2DE9BC25-55DC-47E4-ABD8-BF5788948B3C}" sibTransId="{389709FC-17BE-4418-ABB9-0593FD31C674}"/>
    <dgm:cxn modelId="{31E0238A-D156-4949-9EFE-09E2D07BBB10}" srcId="{36B875A0-957B-4089-BF38-B40BC2070C46}" destId="{331C2145-B20F-4679-80F7-231E9876DF20}" srcOrd="3" destOrd="0" parTransId="{6F45BBE3-3ECA-4A3E-9B62-52B5DCC899E4}" sibTransId="{9AED63B7-DF2D-490B-AEF9-B3F1B8646971}"/>
    <dgm:cxn modelId="{F09EC09C-42A2-45FB-A624-4E6B3634E2E1}" srcId="{36B875A0-957B-4089-BF38-B40BC2070C46}" destId="{090E5ED1-06D6-4E1B-8D0C-EFC093BBFFE1}" srcOrd="1" destOrd="0" parTransId="{03E14F31-8F17-4092-ACF9-0412CF4DBB03}" sibTransId="{2E32BF75-673F-4EC3-8F49-5A6A94FF7D14}"/>
    <dgm:cxn modelId="{DF5905BC-4B8C-4F03-AC3F-FA0256C26A25}" srcId="{36B875A0-957B-4089-BF38-B40BC2070C46}" destId="{72DBCC55-336E-4006-9249-DD8D53E1643E}" srcOrd="2" destOrd="0" parTransId="{91A8D55C-598D-47D3-83A5-8760C51C53A5}" sibTransId="{9C50E814-F5A1-45C2-A834-1382EC089CB9}"/>
    <dgm:cxn modelId="{6DB143C9-3941-4CC6-96D9-F111994F37F7}" type="presOf" srcId="{BF53D030-ACB0-437C-812A-9D5E07AD3102}" destId="{8D0F9EE5-0F51-423B-B778-69D34DC3A40A}" srcOrd="0" destOrd="0" presId="urn:microsoft.com/office/officeart/2008/layout/LinedList"/>
    <dgm:cxn modelId="{DC20EBED-D45C-4556-8213-4FD4A9D3A362}" type="presOf" srcId="{331C2145-B20F-4679-80F7-231E9876DF20}" destId="{5AE25057-A4D7-4CA4-AEC5-ED54B22C01DD}" srcOrd="0" destOrd="0" presId="urn:microsoft.com/office/officeart/2008/layout/LinedList"/>
    <dgm:cxn modelId="{3724B1F6-0276-4407-9151-CD0320813FF2}" srcId="{36B875A0-957B-4089-BF38-B40BC2070C46}" destId="{B28F7789-80B4-4AFC-BC73-56B9049BBA06}" srcOrd="0" destOrd="0" parTransId="{B2BDFCFF-2D2E-4908-93F1-B07880170E1E}" sibTransId="{CFE72BF4-E3C9-4D61-B017-58E0CB2FBAF7}"/>
    <dgm:cxn modelId="{FBA55334-1E08-4F51-91DE-185DAECB63A8}" type="presParOf" srcId="{FB1F8322-5B0F-419F-BC18-8014CB511485}" destId="{27EDA58F-D2DE-455C-9882-688B4942FDDB}" srcOrd="0" destOrd="0" presId="urn:microsoft.com/office/officeart/2008/layout/LinedList"/>
    <dgm:cxn modelId="{361BEAE1-167D-4753-A5FB-7449B556523D}" type="presParOf" srcId="{FB1F8322-5B0F-419F-BC18-8014CB511485}" destId="{414A5F22-7EE6-4D7B-BD70-6DABBA53426C}" srcOrd="1" destOrd="0" presId="urn:microsoft.com/office/officeart/2008/layout/LinedList"/>
    <dgm:cxn modelId="{5C3C1564-39A2-4B93-87C1-005B4F2CDD38}" type="presParOf" srcId="{414A5F22-7EE6-4D7B-BD70-6DABBA53426C}" destId="{34616E46-00CA-4648-BA19-E597CF2C0C85}" srcOrd="0" destOrd="0" presId="urn:microsoft.com/office/officeart/2008/layout/LinedList"/>
    <dgm:cxn modelId="{43807128-C0A5-4DB0-BE3B-54B367A14D7E}" type="presParOf" srcId="{414A5F22-7EE6-4D7B-BD70-6DABBA53426C}" destId="{17E856CB-58E3-4174-AA0C-F364DF13DCF3}" srcOrd="1" destOrd="0" presId="urn:microsoft.com/office/officeart/2008/layout/LinedList"/>
    <dgm:cxn modelId="{FB25A12E-F210-4CF9-8372-E3ED29590AB8}" type="presParOf" srcId="{FB1F8322-5B0F-419F-BC18-8014CB511485}" destId="{9034AAF1-F094-4B4E-88E5-0B61D4EDEF89}" srcOrd="2" destOrd="0" presId="urn:microsoft.com/office/officeart/2008/layout/LinedList"/>
    <dgm:cxn modelId="{5AAE844E-0BD3-4B6C-BF06-E52B913B8B42}" type="presParOf" srcId="{FB1F8322-5B0F-419F-BC18-8014CB511485}" destId="{C3F66763-8734-4C11-A45E-F042F29B0F99}" srcOrd="3" destOrd="0" presId="urn:microsoft.com/office/officeart/2008/layout/LinedList"/>
    <dgm:cxn modelId="{F3237E44-1F37-4133-AE31-5BAE9B9C5F72}" type="presParOf" srcId="{C3F66763-8734-4C11-A45E-F042F29B0F99}" destId="{6A498414-D78B-403D-8B54-DDC70AE32EAA}" srcOrd="0" destOrd="0" presId="urn:microsoft.com/office/officeart/2008/layout/LinedList"/>
    <dgm:cxn modelId="{D99AA84B-A02A-4482-864D-16A63697EBB0}" type="presParOf" srcId="{C3F66763-8734-4C11-A45E-F042F29B0F99}" destId="{486709C7-BEBD-4B5F-9D55-100B5AFB4FB3}" srcOrd="1" destOrd="0" presId="urn:microsoft.com/office/officeart/2008/layout/LinedList"/>
    <dgm:cxn modelId="{0C92E48E-2E81-4705-BBBB-146BBF82DF0B}" type="presParOf" srcId="{FB1F8322-5B0F-419F-BC18-8014CB511485}" destId="{5D6BFE1B-448A-4D9B-8C10-5EE3E023479C}" srcOrd="4" destOrd="0" presId="urn:microsoft.com/office/officeart/2008/layout/LinedList"/>
    <dgm:cxn modelId="{BF301BDF-FDF6-4690-BFDE-B42A6964BB6A}" type="presParOf" srcId="{FB1F8322-5B0F-419F-BC18-8014CB511485}" destId="{1CB54638-C350-474A-BEF9-27BEB3C0629D}" srcOrd="5" destOrd="0" presId="urn:microsoft.com/office/officeart/2008/layout/LinedList"/>
    <dgm:cxn modelId="{75652F51-9AB6-499D-B1F5-842891282DAC}" type="presParOf" srcId="{1CB54638-C350-474A-BEF9-27BEB3C0629D}" destId="{55645A7D-45C3-4351-8384-42454EB157AA}" srcOrd="0" destOrd="0" presId="urn:microsoft.com/office/officeart/2008/layout/LinedList"/>
    <dgm:cxn modelId="{085A9303-60B1-4F96-9C92-A98EA065D739}" type="presParOf" srcId="{1CB54638-C350-474A-BEF9-27BEB3C0629D}" destId="{B31F4546-AF3F-4F7A-B5E4-99EC55D4B9B7}" srcOrd="1" destOrd="0" presId="urn:microsoft.com/office/officeart/2008/layout/LinedList"/>
    <dgm:cxn modelId="{FC0BD8C5-C179-47DE-86DF-027FAE3D32F8}" type="presParOf" srcId="{FB1F8322-5B0F-419F-BC18-8014CB511485}" destId="{DB891550-EB35-48F5-9763-4E32892CCE36}" srcOrd="6" destOrd="0" presId="urn:microsoft.com/office/officeart/2008/layout/LinedList"/>
    <dgm:cxn modelId="{B934A9BE-201B-49EF-908A-27545289DCE3}" type="presParOf" srcId="{FB1F8322-5B0F-419F-BC18-8014CB511485}" destId="{DA55D7D2-B7CA-412F-8D29-C05B686E790E}" srcOrd="7" destOrd="0" presId="urn:microsoft.com/office/officeart/2008/layout/LinedList"/>
    <dgm:cxn modelId="{548FE2F1-ACB2-4B40-9043-B6CB289F10B8}" type="presParOf" srcId="{DA55D7D2-B7CA-412F-8D29-C05B686E790E}" destId="{5AE25057-A4D7-4CA4-AEC5-ED54B22C01DD}" srcOrd="0" destOrd="0" presId="urn:microsoft.com/office/officeart/2008/layout/LinedList"/>
    <dgm:cxn modelId="{E360F271-38B0-4BC0-944E-966FAF554273}" type="presParOf" srcId="{DA55D7D2-B7CA-412F-8D29-C05B686E790E}" destId="{6D532F82-0BFB-4EB0-8C8C-208E39BB1292}" srcOrd="1" destOrd="0" presId="urn:microsoft.com/office/officeart/2008/layout/LinedList"/>
    <dgm:cxn modelId="{A49F3930-29FE-4B9F-84FB-1D5B084A5ADE}" type="presParOf" srcId="{FB1F8322-5B0F-419F-BC18-8014CB511485}" destId="{EAA8B3B7-0A1C-44B2-B52A-6FF7FD8862AE}" srcOrd="8" destOrd="0" presId="urn:microsoft.com/office/officeart/2008/layout/LinedList"/>
    <dgm:cxn modelId="{1206587C-CE39-4E18-8DFF-028AA724EFE3}" type="presParOf" srcId="{FB1F8322-5B0F-419F-BC18-8014CB511485}" destId="{9EB3C8E9-4867-4BCA-A531-992A58A0FC4F}" srcOrd="9" destOrd="0" presId="urn:microsoft.com/office/officeart/2008/layout/LinedList"/>
    <dgm:cxn modelId="{0547B5CF-5350-4309-A034-7595A4187D27}" type="presParOf" srcId="{9EB3C8E9-4867-4BCA-A531-992A58A0FC4F}" destId="{8D0F9EE5-0F51-423B-B778-69D34DC3A40A}" srcOrd="0" destOrd="0" presId="urn:microsoft.com/office/officeart/2008/layout/LinedList"/>
    <dgm:cxn modelId="{42453424-769F-48F3-8CE7-7BB19B239E11}" type="presParOf" srcId="{9EB3C8E9-4867-4BCA-A531-992A58A0FC4F}" destId="{E6393E59-8B82-4CDB-8F6B-BC4C8C3E65A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EDA58F-D2DE-455C-9882-688B4942FDDB}">
      <dsp:nvSpPr>
        <dsp:cNvPr id="0" name=""/>
        <dsp:cNvSpPr/>
      </dsp:nvSpPr>
      <dsp:spPr>
        <a:xfrm>
          <a:off x="0" y="460"/>
          <a:ext cx="5334197"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616E46-00CA-4648-BA19-E597CF2C0C85}">
      <dsp:nvSpPr>
        <dsp:cNvPr id="0" name=""/>
        <dsp:cNvSpPr/>
      </dsp:nvSpPr>
      <dsp:spPr>
        <a:xfrm>
          <a:off x="0" y="460"/>
          <a:ext cx="5334197" cy="753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Excel is used to help staff complete daily tasks more efficiently and stay organised.</a:t>
          </a:r>
        </a:p>
      </dsp:txBody>
      <dsp:txXfrm>
        <a:off x="0" y="460"/>
        <a:ext cx="5334197" cy="753782"/>
      </dsp:txXfrm>
    </dsp:sp>
    <dsp:sp modelId="{9034AAF1-F094-4B4E-88E5-0B61D4EDEF89}">
      <dsp:nvSpPr>
        <dsp:cNvPr id="0" name=""/>
        <dsp:cNvSpPr/>
      </dsp:nvSpPr>
      <dsp:spPr>
        <a:xfrm>
          <a:off x="0" y="754243"/>
          <a:ext cx="5334197" cy="0"/>
        </a:xfrm>
        <a:prstGeom prst="line">
          <a:avLst/>
        </a:prstGeom>
        <a:solidFill>
          <a:schemeClr val="accent2">
            <a:hueOff val="1610903"/>
            <a:satOff val="-4623"/>
            <a:lumOff val="-7402"/>
            <a:alphaOff val="0"/>
          </a:schemeClr>
        </a:solidFill>
        <a:ln w="19050" cap="flat" cmpd="sng" algn="ctr">
          <a:solidFill>
            <a:schemeClr val="accent2">
              <a:hueOff val="1610903"/>
              <a:satOff val="-4623"/>
              <a:lumOff val="-7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498414-D78B-403D-8B54-DDC70AE32EAA}">
      <dsp:nvSpPr>
        <dsp:cNvPr id="0" name=""/>
        <dsp:cNvSpPr/>
      </dsp:nvSpPr>
      <dsp:spPr>
        <a:xfrm>
          <a:off x="0" y="754243"/>
          <a:ext cx="5334197" cy="753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Recording residents’ personal care plans and daily needs</a:t>
          </a:r>
        </a:p>
      </dsp:txBody>
      <dsp:txXfrm>
        <a:off x="0" y="754243"/>
        <a:ext cx="5334197" cy="753782"/>
      </dsp:txXfrm>
    </dsp:sp>
    <dsp:sp modelId="{5D6BFE1B-448A-4D9B-8C10-5EE3E023479C}">
      <dsp:nvSpPr>
        <dsp:cNvPr id="0" name=""/>
        <dsp:cNvSpPr/>
      </dsp:nvSpPr>
      <dsp:spPr>
        <a:xfrm>
          <a:off x="0" y="1508026"/>
          <a:ext cx="5334197" cy="0"/>
        </a:xfrm>
        <a:prstGeom prst="line">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645A7D-45C3-4351-8384-42454EB157AA}">
      <dsp:nvSpPr>
        <dsp:cNvPr id="0" name=""/>
        <dsp:cNvSpPr/>
      </dsp:nvSpPr>
      <dsp:spPr>
        <a:xfrm>
          <a:off x="0" y="1508026"/>
          <a:ext cx="5334197" cy="753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Tracking medication schedules and dosage times</a:t>
          </a:r>
        </a:p>
      </dsp:txBody>
      <dsp:txXfrm>
        <a:off x="0" y="1508026"/>
        <a:ext cx="5334197" cy="753782"/>
      </dsp:txXfrm>
    </dsp:sp>
    <dsp:sp modelId="{DB891550-EB35-48F5-9763-4E32892CCE36}">
      <dsp:nvSpPr>
        <dsp:cNvPr id="0" name=""/>
        <dsp:cNvSpPr/>
      </dsp:nvSpPr>
      <dsp:spPr>
        <a:xfrm>
          <a:off x="0" y="2261808"/>
          <a:ext cx="5334197" cy="0"/>
        </a:xfrm>
        <a:prstGeom prst="line">
          <a:avLst/>
        </a:prstGeom>
        <a:solidFill>
          <a:schemeClr val="accent2">
            <a:hueOff val="4832710"/>
            <a:satOff val="-13870"/>
            <a:lumOff val="-22207"/>
            <a:alphaOff val="0"/>
          </a:schemeClr>
        </a:solidFill>
        <a:ln w="19050" cap="flat" cmpd="sng" algn="ctr">
          <a:solidFill>
            <a:schemeClr val="accent2">
              <a:hueOff val="4832710"/>
              <a:satOff val="-13870"/>
              <a:lumOff val="-222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E25057-A4D7-4CA4-AEC5-ED54B22C01DD}">
      <dsp:nvSpPr>
        <dsp:cNvPr id="0" name=""/>
        <dsp:cNvSpPr/>
      </dsp:nvSpPr>
      <dsp:spPr>
        <a:xfrm>
          <a:off x="0" y="2261808"/>
          <a:ext cx="5334197" cy="753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Managing staff rota, shift patterns, and availability</a:t>
          </a:r>
        </a:p>
      </dsp:txBody>
      <dsp:txXfrm>
        <a:off x="0" y="2261808"/>
        <a:ext cx="5334197" cy="753782"/>
      </dsp:txXfrm>
    </dsp:sp>
    <dsp:sp modelId="{EAA8B3B7-0A1C-44B2-B52A-6FF7FD8862AE}">
      <dsp:nvSpPr>
        <dsp:cNvPr id="0" name=""/>
        <dsp:cNvSpPr/>
      </dsp:nvSpPr>
      <dsp:spPr>
        <a:xfrm>
          <a:off x="0" y="3015591"/>
          <a:ext cx="5334197"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0F9EE5-0F51-423B-B778-69D34DC3A40A}">
      <dsp:nvSpPr>
        <dsp:cNvPr id="0" name=""/>
        <dsp:cNvSpPr/>
      </dsp:nvSpPr>
      <dsp:spPr>
        <a:xfrm>
          <a:off x="0" y="3015591"/>
          <a:ext cx="5334197" cy="753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a:t>Monitoring incidents, behaviour changes, and resident progress</a:t>
          </a:r>
        </a:p>
      </dsp:txBody>
      <dsp:txXfrm>
        <a:off x="0" y="3015591"/>
        <a:ext cx="5334197" cy="75378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757F8D-4413-4D33-90FF-435234DD1710}" type="datetimeFigureOut">
              <a:rPr lang="en-GB" smtClean="0"/>
              <a:t>10/11/2025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DA8A3A-305D-441A-BB9D-5FB74809A28A}" type="slidenum">
              <a:rPr lang="en-GB" smtClean="0"/>
              <a:t>‹#›</a:t>
            </a:fld>
            <a:endParaRPr lang="en-GB"/>
          </a:p>
        </p:txBody>
      </p:sp>
    </p:spTree>
    <p:extLst>
      <p:ext uri="{BB962C8B-B14F-4D97-AF65-F5344CB8AC3E}">
        <p14:creationId xmlns:p14="http://schemas.microsoft.com/office/powerpoint/2010/main" val="23441436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DA8A3A-305D-441A-BB9D-5FB74809A28A}" type="slidenum">
              <a:rPr lang="en-GB" smtClean="0"/>
              <a:t>7</a:t>
            </a:fld>
            <a:endParaRPr lang="en-GB"/>
          </a:p>
        </p:txBody>
      </p:sp>
    </p:spTree>
    <p:extLst>
      <p:ext uri="{BB962C8B-B14F-4D97-AF65-F5344CB8AC3E}">
        <p14:creationId xmlns:p14="http://schemas.microsoft.com/office/powerpoint/2010/main" val="18074065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574EB-2E1D-2685-E43B-B398938901E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50452DA-E117-F0F4-CB21-AF97E729AA3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C136EAE-C843-A6EB-6B47-73F54423FEFD}"/>
              </a:ext>
            </a:extLst>
          </p:cNvPr>
          <p:cNvSpPr>
            <a:spLocks noGrp="1"/>
          </p:cNvSpPr>
          <p:nvPr>
            <p:ph type="dt" sz="half" idx="10"/>
          </p:nvPr>
        </p:nvSpPr>
        <p:spPr/>
        <p:txBody>
          <a:bodyPr/>
          <a:lstStyle/>
          <a:p>
            <a:fld id="{12575099-B3AD-44D7-919B-BCB6DC3E7F21}" type="datetimeFigureOut">
              <a:rPr lang="en-US" smtClean="0"/>
              <a:t>11/10/2025</a:t>
            </a:fld>
            <a:endParaRPr lang="en-US"/>
          </a:p>
        </p:txBody>
      </p:sp>
      <p:sp>
        <p:nvSpPr>
          <p:cNvPr id="5" name="Footer Placeholder 4">
            <a:extLst>
              <a:ext uri="{FF2B5EF4-FFF2-40B4-BE49-F238E27FC236}">
                <a16:creationId xmlns:a16="http://schemas.microsoft.com/office/drawing/2014/main" id="{236CD062-2E5E-1B47-81F3-88D137DBDFA0}"/>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C2F97DE-EA86-D6A2-EF02-6EEB2AAB42F5}"/>
              </a:ext>
            </a:extLst>
          </p:cNvPr>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3968847483"/>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507CA-A568-25F2-FDFE-840154D5BA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ED008C-DC83-A6C7-EC27-35720A69EA7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24F17E-65EA-D645-E191-BEA6719BD53E}"/>
              </a:ext>
            </a:extLst>
          </p:cNvPr>
          <p:cNvSpPr>
            <a:spLocks noGrp="1"/>
          </p:cNvSpPr>
          <p:nvPr>
            <p:ph type="dt" sz="half" idx="10"/>
          </p:nvPr>
        </p:nvSpPr>
        <p:spPr/>
        <p:txBody>
          <a:bodyPr/>
          <a:lstStyle/>
          <a:p>
            <a:fld id="{2A4BF121-2723-4D35-ADA9-215CD054C4BC}" type="datetimeFigureOut">
              <a:rPr lang="en-US" smtClean="0"/>
              <a:t>11/10/2025</a:t>
            </a:fld>
            <a:endParaRPr lang="en-US"/>
          </a:p>
        </p:txBody>
      </p:sp>
      <p:sp>
        <p:nvSpPr>
          <p:cNvPr id="5" name="Footer Placeholder 4">
            <a:extLst>
              <a:ext uri="{FF2B5EF4-FFF2-40B4-BE49-F238E27FC236}">
                <a16:creationId xmlns:a16="http://schemas.microsoft.com/office/drawing/2014/main" id="{33C05CB9-7854-346E-59DA-3BCCF41432F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DAF5180-92AE-D954-0BA1-F02982C78A0C}"/>
              </a:ext>
            </a:extLst>
          </p:cNvPr>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899794708"/>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5E346-C1FE-5E1B-CC96-9A8981D23F0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6CC79D8-C44B-4E97-2628-54E5F8BC83F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A958AA-A59E-D45D-4E0B-10B6C5ED1BC3}"/>
              </a:ext>
            </a:extLst>
          </p:cNvPr>
          <p:cNvSpPr>
            <a:spLocks noGrp="1"/>
          </p:cNvSpPr>
          <p:nvPr>
            <p:ph type="dt" sz="half" idx="10"/>
          </p:nvPr>
        </p:nvSpPr>
        <p:spPr/>
        <p:txBody>
          <a:bodyPr/>
          <a:lstStyle/>
          <a:p>
            <a:fld id="{C54F54BA-4BC6-480F-839C-951A49B248A9}" type="datetimeFigureOut">
              <a:rPr lang="en-US" smtClean="0"/>
              <a:t>11/10/2025</a:t>
            </a:fld>
            <a:endParaRPr lang="en-US"/>
          </a:p>
        </p:txBody>
      </p:sp>
      <p:sp>
        <p:nvSpPr>
          <p:cNvPr id="5" name="Footer Placeholder 4">
            <a:extLst>
              <a:ext uri="{FF2B5EF4-FFF2-40B4-BE49-F238E27FC236}">
                <a16:creationId xmlns:a16="http://schemas.microsoft.com/office/drawing/2014/main" id="{0ABAEEFF-C395-D741-ACC7-78F64C98183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80396F4-9EDE-DCE4-A0D0-A7BD535F16B1}"/>
              </a:ext>
            </a:extLst>
          </p:cNvPr>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1019922575"/>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63E85-63DA-7440-89A8-22CE144BA7D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66ED37-D792-89CA-04F2-7887FD59D99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3FFE208-9F80-03F1-1EF0-20B361C9B92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7274BBE-A8EA-E0C2-26CB-755C662A56E4}"/>
              </a:ext>
            </a:extLst>
          </p:cNvPr>
          <p:cNvSpPr>
            <a:spLocks noGrp="1"/>
          </p:cNvSpPr>
          <p:nvPr>
            <p:ph type="dt" sz="half" idx="10"/>
          </p:nvPr>
        </p:nvSpPr>
        <p:spPr/>
        <p:txBody>
          <a:bodyPr/>
          <a:lstStyle/>
          <a:p>
            <a:fld id="{0F9DD0EA-4726-4440-BF9D-E88296FC3068}" type="datetimeFigureOut">
              <a:rPr lang="en-US" smtClean="0"/>
              <a:t>11/10/2025</a:t>
            </a:fld>
            <a:endParaRPr lang="en-US"/>
          </a:p>
        </p:txBody>
      </p:sp>
      <p:sp>
        <p:nvSpPr>
          <p:cNvPr id="6" name="Footer Placeholder 5">
            <a:extLst>
              <a:ext uri="{FF2B5EF4-FFF2-40B4-BE49-F238E27FC236}">
                <a16:creationId xmlns:a16="http://schemas.microsoft.com/office/drawing/2014/main" id="{0A73555D-1D28-43BA-A4DC-FEFAE9DA3353}"/>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2E3E7CD-EBEB-01BB-84A9-1F776F211269}"/>
              </a:ext>
            </a:extLst>
          </p:cNvPr>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139971921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917EF-8E54-AC52-AB44-69AADDCEFE7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B6B9A4-3DDC-8F1F-3D97-7B4662D3CB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1716E84-C3CE-C55E-EE59-F6D9A5DC343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07A6F30-29B2-32E4-360B-3E002C0F597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E167170-3058-60D8-0BE8-F64C1343202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786E069-FED0-646E-C656-FBD591522B33}"/>
              </a:ext>
            </a:extLst>
          </p:cNvPr>
          <p:cNvSpPr>
            <a:spLocks noGrp="1"/>
          </p:cNvSpPr>
          <p:nvPr>
            <p:ph type="dt" sz="half" idx="10"/>
          </p:nvPr>
        </p:nvSpPr>
        <p:spPr/>
        <p:txBody>
          <a:bodyPr/>
          <a:lstStyle/>
          <a:p>
            <a:fld id="{19CAD10D-99D1-46B2-A85A-C16850FCF8CF}" type="datetimeFigureOut">
              <a:rPr lang="en-US" smtClean="0"/>
              <a:t>11/10/2025</a:t>
            </a:fld>
            <a:endParaRPr lang="en-US"/>
          </a:p>
        </p:txBody>
      </p:sp>
      <p:sp>
        <p:nvSpPr>
          <p:cNvPr id="8" name="Footer Placeholder 7">
            <a:extLst>
              <a:ext uri="{FF2B5EF4-FFF2-40B4-BE49-F238E27FC236}">
                <a16:creationId xmlns:a16="http://schemas.microsoft.com/office/drawing/2014/main" id="{1DC1FD20-CC5A-77F3-8650-70D0776E34DE}"/>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AD3C0B7-0633-2260-AF7B-E70D73C37E85}"/>
              </a:ext>
            </a:extLst>
          </p:cNvPr>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10128793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8D9E0-57DC-B62E-51BC-7063E595E7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7B8679D-8279-D199-5393-76F0E65CAF95}"/>
              </a:ext>
            </a:extLst>
          </p:cNvPr>
          <p:cNvSpPr>
            <a:spLocks noGrp="1"/>
          </p:cNvSpPr>
          <p:nvPr>
            <p:ph type="dt" sz="half" idx="10"/>
          </p:nvPr>
        </p:nvSpPr>
        <p:spPr/>
        <p:txBody>
          <a:bodyPr/>
          <a:lstStyle/>
          <a:p>
            <a:fld id="{48C67E51-34D6-4E3D-8F41-CC63EA446EDD}" type="datetimeFigureOut">
              <a:rPr lang="en-US" smtClean="0"/>
              <a:t>11/10/2025</a:t>
            </a:fld>
            <a:endParaRPr lang="en-US"/>
          </a:p>
        </p:txBody>
      </p:sp>
      <p:sp>
        <p:nvSpPr>
          <p:cNvPr id="4" name="Footer Placeholder 3">
            <a:extLst>
              <a:ext uri="{FF2B5EF4-FFF2-40B4-BE49-F238E27FC236}">
                <a16:creationId xmlns:a16="http://schemas.microsoft.com/office/drawing/2014/main" id="{44C9EEBC-63AD-7090-DEB3-1965939E90D2}"/>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894EAEDC-9E98-16F2-4432-41FB97E30A96}"/>
              </a:ext>
            </a:extLst>
          </p:cNvPr>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980207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E429A8-D9F4-1292-10F7-D66A4BCB88CC}"/>
              </a:ext>
            </a:extLst>
          </p:cNvPr>
          <p:cNvSpPr>
            <a:spLocks noGrp="1"/>
          </p:cNvSpPr>
          <p:nvPr>
            <p:ph type="dt" sz="half" idx="10"/>
          </p:nvPr>
        </p:nvSpPr>
        <p:spPr/>
        <p:txBody>
          <a:bodyPr/>
          <a:lstStyle/>
          <a:p>
            <a:fld id="{8D49E550-CE3F-497F-B953-7DE0932F91C0}" type="datetimeFigureOut">
              <a:rPr lang="en-US" smtClean="0"/>
              <a:t>11/10/2025</a:t>
            </a:fld>
            <a:endParaRPr lang="en-US"/>
          </a:p>
        </p:txBody>
      </p:sp>
      <p:sp>
        <p:nvSpPr>
          <p:cNvPr id="3" name="Footer Placeholder 2">
            <a:extLst>
              <a:ext uri="{FF2B5EF4-FFF2-40B4-BE49-F238E27FC236}">
                <a16:creationId xmlns:a16="http://schemas.microsoft.com/office/drawing/2014/main" id="{A5FD3193-EACD-4F06-95BC-AA29684296A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0E4F22-98D5-531A-87EC-6C7DC0E2A31A}"/>
              </a:ext>
            </a:extLst>
          </p:cNvPr>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1028332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89777-7649-5D3E-ED88-9F73BA00D4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8B9E186-E986-42A3-9615-BDDF57E84E9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01CAD67-B841-9010-3265-3FD984B7AC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49CE43-04AC-DBEE-F056-F80E116936E9}"/>
              </a:ext>
            </a:extLst>
          </p:cNvPr>
          <p:cNvSpPr>
            <a:spLocks noGrp="1"/>
          </p:cNvSpPr>
          <p:nvPr>
            <p:ph type="dt" sz="half" idx="10"/>
          </p:nvPr>
        </p:nvSpPr>
        <p:spPr/>
        <p:txBody>
          <a:bodyPr/>
          <a:lstStyle/>
          <a:p>
            <a:fld id="{217A0BF4-BAA0-4539-95F2-9C4277F97478}" type="datetimeFigureOut">
              <a:rPr lang="en-US" smtClean="0"/>
              <a:t>11/10/2025</a:t>
            </a:fld>
            <a:endParaRPr lang="en-US"/>
          </a:p>
        </p:txBody>
      </p:sp>
      <p:sp>
        <p:nvSpPr>
          <p:cNvPr id="6" name="Footer Placeholder 5">
            <a:extLst>
              <a:ext uri="{FF2B5EF4-FFF2-40B4-BE49-F238E27FC236}">
                <a16:creationId xmlns:a16="http://schemas.microsoft.com/office/drawing/2014/main" id="{FB809CA4-5A35-3950-00CC-C89CD1EA2F25}"/>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6C862EAD-5E0E-3A3F-225E-9B44BA827C8F}"/>
              </a:ext>
            </a:extLst>
          </p:cNvPr>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237956257"/>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255BF-D16C-3D5D-83F8-29A8F0AFB2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F45CEF1-F5AC-E1C7-C356-C5F45FA84A4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AED2CB-4738-3C9B-F164-B59CAE4A4D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E73CD7-5E5F-B280-41B3-4198C896EB30}"/>
              </a:ext>
            </a:extLst>
          </p:cNvPr>
          <p:cNvSpPr>
            <a:spLocks noGrp="1"/>
          </p:cNvSpPr>
          <p:nvPr>
            <p:ph type="dt" sz="half" idx="10"/>
          </p:nvPr>
        </p:nvSpPr>
        <p:spPr/>
        <p:txBody>
          <a:bodyPr/>
          <a:lstStyle/>
          <a:p>
            <a:fld id="{52E9884E-D945-496C-84BE-49C61F78F9EC}" type="datetimeFigureOut">
              <a:rPr lang="en-US" smtClean="0"/>
              <a:t>11/10/2025</a:t>
            </a:fld>
            <a:endParaRPr lang="en-US"/>
          </a:p>
        </p:txBody>
      </p:sp>
      <p:sp>
        <p:nvSpPr>
          <p:cNvPr id="6" name="Footer Placeholder 5">
            <a:extLst>
              <a:ext uri="{FF2B5EF4-FFF2-40B4-BE49-F238E27FC236}">
                <a16:creationId xmlns:a16="http://schemas.microsoft.com/office/drawing/2014/main" id="{C6DF0D95-433D-4717-D16E-F353A7C13A2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18532B1-2DC1-06E7-F93A-F87EE47FB7DF}"/>
              </a:ext>
            </a:extLst>
          </p:cNvPr>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2167223012"/>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74C70-2100-67FB-A224-A50E1FF7CFB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12C6D0-D094-58A3-5B79-66A0AF1A85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952198-F343-CDED-97C8-F0B50606D48A}"/>
              </a:ext>
            </a:extLst>
          </p:cNvPr>
          <p:cNvSpPr>
            <a:spLocks noGrp="1"/>
          </p:cNvSpPr>
          <p:nvPr>
            <p:ph type="dt" sz="half" idx="10"/>
          </p:nvPr>
        </p:nvSpPr>
        <p:spPr/>
        <p:txBody>
          <a:bodyPr/>
          <a:lstStyle/>
          <a:p>
            <a:fld id="{F18115DA-6CBC-4AEF-A85F-371C66916CF8}" type="datetimeFigureOut">
              <a:rPr lang="en-US" smtClean="0"/>
              <a:t>11/10/2025</a:t>
            </a:fld>
            <a:endParaRPr lang="en-US"/>
          </a:p>
        </p:txBody>
      </p:sp>
      <p:sp>
        <p:nvSpPr>
          <p:cNvPr id="5" name="Footer Placeholder 4">
            <a:extLst>
              <a:ext uri="{FF2B5EF4-FFF2-40B4-BE49-F238E27FC236}">
                <a16:creationId xmlns:a16="http://schemas.microsoft.com/office/drawing/2014/main" id="{909E97A9-22AC-C712-C404-DC93FD30BB4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A361CFB-4D09-C1F0-B159-541B0D9C6A31}"/>
              </a:ext>
            </a:extLst>
          </p:cNvPr>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1475463389"/>
      </p:ext>
    </p:extLst>
  </p:cSld>
  <p:clrMapOvr>
    <a:masterClrMapping/>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D8A30-75D3-0E05-E8FD-084B78266B3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E4AB2C-C0F9-023A-5FDE-ADFD1DD272E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49AB80-EF94-1760-54FA-4C4AC0D446A6}"/>
              </a:ext>
            </a:extLst>
          </p:cNvPr>
          <p:cNvSpPr>
            <a:spLocks noGrp="1"/>
          </p:cNvSpPr>
          <p:nvPr>
            <p:ph type="dt" sz="half" idx="10"/>
          </p:nvPr>
        </p:nvSpPr>
        <p:spPr/>
        <p:txBody>
          <a:bodyPr/>
          <a:lstStyle/>
          <a:p>
            <a:fld id="{2A6007E4-95E8-4ABC-B20B-51235318A487}" type="datetimeFigureOut">
              <a:rPr lang="en-US" smtClean="0"/>
              <a:t>11/10/2025</a:t>
            </a:fld>
            <a:endParaRPr lang="en-US"/>
          </a:p>
        </p:txBody>
      </p:sp>
      <p:sp>
        <p:nvSpPr>
          <p:cNvPr id="5" name="Footer Placeholder 4">
            <a:extLst>
              <a:ext uri="{FF2B5EF4-FFF2-40B4-BE49-F238E27FC236}">
                <a16:creationId xmlns:a16="http://schemas.microsoft.com/office/drawing/2014/main" id="{8CF595D9-DF57-F0A3-2704-2036BAE2894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9F2299A-5F73-A6E7-16CC-5C30160CA8EE}"/>
              </a:ext>
            </a:extLst>
          </p:cNvPr>
          <p:cNvSpPr>
            <a:spLocks noGrp="1"/>
          </p:cNvSpPr>
          <p:nvPr>
            <p:ph type="sldNum" sz="quarter" idx="12"/>
          </p:nvPr>
        </p:nvSpPr>
        <p:spPr/>
        <p:txBody>
          <a:bodyPr/>
          <a:lstStyle/>
          <a:p>
            <a:fld id="{E30AF5A0-43BB-4336-8627-9123B9144D80}" type="slidenum">
              <a:rPr lang="en-US" smtClean="0"/>
              <a:t>‹#›</a:t>
            </a:fld>
            <a:endParaRPr lang="en-US"/>
          </a:p>
        </p:txBody>
      </p:sp>
    </p:spTree>
    <p:extLst>
      <p:ext uri="{BB962C8B-B14F-4D97-AF65-F5344CB8AC3E}">
        <p14:creationId xmlns:p14="http://schemas.microsoft.com/office/powerpoint/2010/main" val="2018697481"/>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4ED83-569B-479D-60AC-C04D72F90FA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CABC0C-D780-86C5-BC73-1D9510958A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84BA1A-7976-CBB7-9E68-97B9D3CDE5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D438618-DEE5-47CF-A8B2-A9E090D503CD}" type="datetimeFigureOut">
              <a:rPr lang="en-US" smtClean="0"/>
              <a:t>11/10/2025</a:t>
            </a:fld>
            <a:endParaRPr lang="en-US"/>
          </a:p>
        </p:txBody>
      </p:sp>
      <p:sp>
        <p:nvSpPr>
          <p:cNvPr id="5" name="Footer Placeholder 4">
            <a:extLst>
              <a:ext uri="{FF2B5EF4-FFF2-40B4-BE49-F238E27FC236}">
                <a16:creationId xmlns:a16="http://schemas.microsoft.com/office/drawing/2014/main" id="{D18C597F-9F28-5719-F97D-1E524172703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US"/>
              <a:t>
              </a:t>
            </a:r>
          </a:p>
        </p:txBody>
      </p:sp>
      <p:sp>
        <p:nvSpPr>
          <p:cNvPr id="6" name="Slide Number Placeholder 5">
            <a:extLst>
              <a:ext uri="{FF2B5EF4-FFF2-40B4-BE49-F238E27FC236}">
                <a16:creationId xmlns:a16="http://schemas.microsoft.com/office/drawing/2014/main" id="{62957BA8-C8D7-B929-762D-C36139CE11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30AF5A0-43BB-4336-8627-9123B9144D80}" type="slidenum">
              <a:rPr lang="en-US" smtClean="0"/>
              <a:t>‹#›</a:t>
            </a:fld>
            <a:endParaRPr lang="en-US"/>
          </a:p>
        </p:txBody>
      </p:sp>
    </p:spTree>
    <p:extLst>
      <p:ext uri="{BB962C8B-B14F-4D97-AF65-F5344CB8AC3E}">
        <p14:creationId xmlns:p14="http://schemas.microsoft.com/office/powerpoint/2010/main" val="1595774970"/>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webp"/><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england.nhs.uk/long-read/microsoft-teams-and-remote-working/" TargetMode="External"/><Relationship Id="rId3" Type="http://schemas.openxmlformats.org/officeDocument/2006/relationships/hyperlink" Target="https://www.equalityhumanrights.com/equality/equality-act-2010/your-rights-under-equality-act-2010" TargetMode="External"/><Relationship Id="rId7" Type="http://schemas.openxmlformats.org/officeDocument/2006/relationships/hyperlink" Target="http://www.england.nhs.uk/" TargetMode="External"/><Relationship Id="rId2" Type="http://schemas.openxmlformats.org/officeDocument/2006/relationships/hyperlink" Target="https://www.cqc.org.uk/publications/themed-work/driving-improvement-through-technology" TargetMode="External"/><Relationship Id="rId1" Type="http://schemas.openxmlformats.org/officeDocument/2006/relationships/slideLayout" Target="../slideLayouts/slideLayout2.xml"/><Relationship Id="rId6" Type="http://schemas.openxmlformats.org/officeDocument/2006/relationships/hyperlink" Target="https://digital.nhs.uk/services/data-security-and-protection-toolkit" TargetMode="External"/><Relationship Id="rId5" Type="http://schemas.openxmlformats.org/officeDocument/2006/relationships/hyperlink" Target="https://www.ncsc.gov.uk/" TargetMode="External"/><Relationship Id="rId4" Type="http://schemas.openxmlformats.org/officeDocument/2006/relationships/hyperlink" Target="https://ico.org.uk/" TargetMode="External"/><Relationship Id="rId9" Type="http://schemas.openxmlformats.org/officeDocument/2006/relationships/hyperlink" Target="https://www.gov.uk/government/publications/the-caldicott-princip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4528895" y="2218854"/>
            <a:ext cx="7663105" cy="964919"/>
          </a:xfrm>
        </p:spPr>
        <p:txBody>
          <a:bodyPr>
            <a:normAutofit fontScale="90000"/>
          </a:bodyPr>
          <a:lstStyle/>
          <a:p>
            <a:r>
              <a:rPr lang="en-GB" sz="4000">
                <a:latin typeface="Arial"/>
                <a:cs typeface="Arial"/>
              </a:rPr>
              <a:t>Digital Skills and Research Methods</a:t>
            </a:r>
            <a:br>
              <a:rPr lang="en-GB" sz="2800" dirty="0">
                <a:latin typeface="Arial" panose="020B0604020202020204" pitchFamily="34" charset="0"/>
                <a:cs typeface="Arial" panose="020B0604020202020204" pitchFamily="34" charset="0"/>
              </a:rPr>
            </a:br>
            <a:r>
              <a:rPr lang="en-US" sz="2800" b="1" spc="-10">
                <a:effectLst/>
                <a:latin typeface="Arial"/>
                <a:ea typeface="Arial" panose="020B0604020202020204" pitchFamily="34" charset="0"/>
                <a:cs typeface="Arial"/>
              </a:rPr>
              <a:t>LCHS4007</a:t>
            </a:r>
            <a:br>
              <a:rPr lang="en-US" sz="2800" b="1" spc="-10" dirty="0">
                <a:effectLst/>
                <a:latin typeface="Arial" panose="020B0604020202020204" pitchFamily="34" charset="0"/>
                <a:ea typeface="Arial" panose="020B0604020202020204" pitchFamily="34" charset="0"/>
                <a:cs typeface="Arial" panose="020B0604020202020204" pitchFamily="34" charset="0"/>
              </a:rPr>
            </a:b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2800" b="1" spc="-10">
                <a:effectLst/>
                <a:latin typeface="Arial"/>
                <a:ea typeface="Arial" panose="020B0604020202020204" pitchFamily="34" charset="0"/>
                <a:cs typeface="Arial"/>
              </a:rPr>
              <a:t>Assessment 1: </a:t>
            </a:r>
            <a:r>
              <a:rPr lang="en-US" sz="2800" b="1" spc="-10">
                <a:latin typeface="Arial"/>
                <a:ea typeface="Arial" panose="020B0604020202020204" pitchFamily="34" charset="0"/>
                <a:cs typeface="Arial"/>
              </a:rPr>
              <a:t>Group</a:t>
            </a:r>
            <a:r>
              <a:rPr lang="en-US" sz="2800" b="1" spc="-10">
                <a:effectLst/>
                <a:latin typeface="Arial"/>
                <a:ea typeface="Arial" panose="020B0604020202020204" pitchFamily="34" charset="0"/>
                <a:cs typeface="Arial"/>
              </a:rPr>
              <a:t>  Presentation</a:t>
            </a:r>
            <a:r>
              <a:rPr lang="en-US" sz="2800" b="1" spc="-10">
                <a:latin typeface="Arial"/>
                <a:ea typeface="Arial" panose="020B0604020202020204" pitchFamily="34" charset="0"/>
                <a:cs typeface="Arial"/>
              </a:rPr>
              <a:t> </a:t>
            </a:r>
            <a:br>
              <a:rPr lang="en-US" sz="2800" b="1" spc="-10">
                <a:latin typeface="Arial"/>
                <a:ea typeface="Arial" panose="020B0604020202020204" pitchFamily="34" charset="0"/>
                <a:cs typeface="Arial"/>
              </a:rPr>
            </a:br>
            <a:r>
              <a:rPr lang="en-US" sz="2800" b="1" spc="-10">
                <a:latin typeface="Arial"/>
                <a:cs typeface="Arial"/>
              </a:rPr>
              <a:t>Group 2 </a:t>
            </a:r>
            <a:endParaRPr lang="en-US" sz="2800" b="1" spc="-1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1262003" y="3469051"/>
            <a:ext cx="9460588" cy="3177409"/>
          </a:xfrm>
        </p:spPr>
        <p:txBody>
          <a:bodyPr>
            <a:normAutofit/>
          </a:bodyPr>
          <a:lstStyle/>
          <a:p>
            <a:pPr algn="l"/>
            <a:endParaRPr lang="en-GB" dirty="0"/>
          </a:p>
          <a:p>
            <a:pPr algn="l"/>
            <a:r>
              <a:rPr lang="en-GB" dirty="0"/>
              <a:t>Programme: Certificate of Higher Education in Health and Social Care</a:t>
            </a:r>
          </a:p>
          <a:p>
            <a:pPr algn="l"/>
            <a:r>
              <a:rPr lang="en-GB" dirty="0"/>
              <a:t>				</a:t>
            </a:r>
          </a:p>
          <a:p>
            <a:pPr algn="l"/>
            <a:r>
              <a:rPr lang="en-GB" dirty="0"/>
              <a:t>Lecturer name: Shaila Hussain</a:t>
            </a:r>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29" y="371476"/>
            <a:ext cx="451485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541361" y="2249476"/>
            <a:ext cx="9144000" cy="873456"/>
          </a:xfrm>
        </p:spPr>
        <p:txBody>
          <a:bodyPr>
            <a:normAutofit fontScale="90000"/>
          </a:bodyPr>
          <a:lstStyle/>
          <a:p>
            <a:r>
              <a:rPr lang="en-US"/>
              <a:t>Sunrise</a:t>
            </a:r>
            <a:r>
              <a:rPr lang="en-GB"/>
              <a:t> residential home </a:t>
            </a:r>
            <a:endParaRPr lang="en-GB" dirty="0"/>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dirty="0"/>
          </a:p>
          <a:p>
            <a:pPr algn="l"/>
            <a:r>
              <a:rPr lang="en-GB" dirty="0"/>
              <a:t>		</a:t>
            </a:r>
            <a:endParaRPr lang="en-GB" dirty="0">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48160" y="-31715"/>
            <a:ext cx="3078323" cy="2065231"/>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2224464038"/>
              </p:ext>
            </p:extLst>
          </p:nvPr>
        </p:nvGraphicFramePr>
        <p:xfrm>
          <a:off x="2059296" y="3572048"/>
          <a:ext cx="8128000" cy="2225040"/>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r>
                        <a:rPr lang="en-GB" dirty="0"/>
                        <a:t>Student Name</a:t>
                      </a:r>
                    </a:p>
                  </a:txBody>
                  <a:tcPr/>
                </a:tc>
                <a:tc>
                  <a:txBody>
                    <a:bodyPr/>
                    <a:lstStyle/>
                    <a:p>
                      <a:r>
                        <a:rPr lang="en-GB" dirty="0"/>
                        <a:t>Student Number</a:t>
                      </a:r>
                    </a:p>
                  </a:txBody>
                  <a:tcPr/>
                </a:tc>
                <a:extLst>
                  <a:ext uri="{0D108BD9-81ED-4DB2-BD59-A6C34878D82A}">
                    <a16:rowId xmlns:a16="http://schemas.microsoft.com/office/drawing/2014/main" val="10000"/>
                  </a:ext>
                </a:extLst>
              </a:tr>
              <a:tr h="370840">
                <a:tc>
                  <a:txBody>
                    <a:bodyPr/>
                    <a:lstStyle/>
                    <a:p>
                      <a:r>
                        <a:rPr lang="en-US" dirty="0"/>
                        <a:t>Lesley Sebastiao </a:t>
                      </a:r>
                      <a:endParaRPr lang="en-GB" dirty="0"/>
                    </a:p>
                  </a:txBody>
                  <a:tcPr/>
                </a:tc>
                <a:tc>
                  <a:txBody>
                    <a:bodyPr/>
                    <a:lstStyle/>
                    <a:p>
                      <a:r>
                        <a:rPr lang="en-US" dirty="0"/>
                        <a:t>2</a:t>
                      </a:r>
                      <a:r>
                        <a:rPr lang="en-GB" dirty="0"/>
                        <a:t>511885</a:t>
                      </a:r>
                    </a:p>
                  </a:txBody>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L</a:t>
                      </a:r>
                      <a:r>
                        <a:rPr lang="en-GB" dirty="0"/>
                        <a:t>isa Bailey</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2</a:t>
                      </a:r>
                      <a:r>
                        <a:rPr lang="en-GB" dirty="0"/>
                        <a:t>515480</a:t>
                      </a:r>
                    </a:p>
                  </a:txBody>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Mark Otchere </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2</a:t>
                      </a:r>
                      <a:r>
                        <a:rPr lang="en-GB" dirty="0"/>
                        <a:t>509113</a:t>
                      </a:r>
                    </a:p>
                  </a:txBody>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C</a:t>
                      </a:r>
                      <a:r>
                        <a:rPr lang="en-GB" dirty="0" err="1"/>
                        <a:t>arbelis</a:t>
                      </a:r>
                      <a:r>
                        <a:rPr lang="en-GB" dirty="0"/>
                        <a:t> Guevara </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2</a:t>
                      </a:r>
                      <a:r>
                        <a:rPr lang="en-GB" dirty="0"/>
                        <a:t>516436</a:t>
                      </a:r>
                    </a:p>
                  </a:txBody>
                  <a:tcPr/>
                </a:tc>
                <a:extLst>
                  <a:ext uri="{0D108BD9-81ED-4DB2-BD59-A6C34878D82A}">
                    <a16:rowId xmlns:a16="http://schemas.microsoft.com/office/drawing/2014/main" val="10004"/>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M</a:t>
                      </a:r>
                      <a:r>
                        <a:rPr lang="en-GB" dirty="0" err="1"/>
                        <a:t>arcelly</a:t>
                      </a:r>
                      <a:r>
                        <a:rPr lang="en-GB" dirty="0"/>
                        <a:t> Moquete </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2</a:t>
                      </a:r>
                      <a:r>
                        <a:rPr lang="en-GB" dirty="0"/>
                        <a:t>510498</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p:txBody>
          <a:bodyPr/>
          <a:lstStyle/>
          <a:p>
            <a:r>
              <a:rPr lang="en-GB" b="1" dirty="0"/>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838200" y="1453897"/>
            <a:ext cx="10515600" cy="3300984"/>
          </a:xfrm>
        </p:spPr>
        <p:txBody>
          <a:bodyPr vert="horz" lIns="91440" tIns="45720" rIns="91440" bIns="45720" rtlCol="0" anchor="t">
            <a:normAutofit/>
          </a:bodyPr>
          <a:lstStyle/>
          <a:p>
            <a:pPr marL="0" indent="0">
              <a:buNone/>
            </a:pPr>
            <a:endParaRPr lang="en-GB" sz="2400" dirty="0"/>
          </a:p>
          <a:p>
            <a:pPr marL="0" indent="0">
              <a:buNone/>
            </a:pPr>
            <a:r>
              <a:rPr lang="en-GB" sz="2000" dirty="0"/>
              <a:t>I acknowledge the use of Grammarly (https://www.grammarly.com/) from October</a:t>
            </a:r>
            <a:r>
              <a:rPr lang="en-GB" sz="2000" dirty="0">
                <a:solidFill>
                  <a:srgbClr val="000000"/>
                </a:solidFill>
              </a:rPr>
              <a:t> 16th to November </a:t>
            </a:r>
            <a:r>
              <a:rPr lang="en-GB" sz="2000" dirty="0"/>
              <a:t>7th to support checking my work using the prompt(s): </a:t>
            </a:r>
          </a:p>
          <a:p>
            <a:pPr marL="0" indent="0">
              <a:buNone/>
            </a:pPr>
            <a:endParaRPr lang="en-GB" sz="2000" dirty="0"/>
          </a:p>
          <a:p>
            <a:pPr marL="0" indent="0">
              <a:buNone/>
            </a:pPr>
            <a:r>
              <a:rPr lang="en-GB" sz="2000" dirty="0"/>
              <a:t>I confirm that I have not presented any AI-generated text as my own work. I confirm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3241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0" y="762001"/>
            <a:ext cx="5334197" cy="1708242"/>
          </a:xfrm>
        </p:spPr>
        <p:txBody>
          <a:bodyPr anchor="ctr">
            <a:normAutofit/>
          </a:bodyPr>
          <a:lstStyle/>
          <a:p>
            <a:r>
              <a:rPr lang="en-US" sz="3700"/>
              <a:t>Using Microsoft Excel in Sunrise Residential Care Home</a:t>
            </a:r>
          </a:p>
        </p:txBody>
      </p:sp>
      <p:sp>
        <p:nvSpPr>
          <p:cNvPr id="47" name="Date Placeholder 3">
            <a:extLst>
              <a:ext uri="{FF2B5EF4-FFF2-40B4-BE49-F238E27FC236}">
                <a16:creationId xmlns:a16="http://schemas.microsoft.com/office/drawing/2014/main" id="{DF5F75DB-48D1-0FB6-CD9D-C0F63AC1F6D6}"/>
              </a:ext>
            </a:extLst>
          </p:cNvPr>
          <p:cNvSpPr>
            <a:spLocks noGrp="1"/>
          </p:cNvSpPr>
          <p:nvPr>
            <p:ph type="dt" sz="half" idx="10"/>
          </p:nvPr>
        </p:nvSpPr>
        <p:spPr>
          <a:xfrm>
            <a:off x="761800" y="6356350"/>
            <a:ext cx="2743200" cy="365125"/>
          </a:xfrm>
        </p:spPr>
        <p:txBody>
          <a:bodyPr>
            <a:normAutofit/>
          </a:bodyPr>
          <a:lstStyle/>
          <a:p>
            <a:pPr>
              <a:spcAft>
                <a:spcPts val="600"/>
              </a:spcAft>
            </a:pPr>
            <a:fld id="{078537D1-41DB-449A-82AB-E20F64084370}" type="datetime1">
              <a:rPr lang="en-US">
                <a:solidFill>
                  <a:schemeClr val="tx1"/>
                </a:solidFill>
              </a:rPr>
              <a:pPr>
                <a:spcAft>
                  <a:spcPts val="600"/>
                </a:spcAft>
              </a:pPr>
              <a:t>11/10/2025</a:t>
            </a:fld>
            <a:endParaRPr lang="en-US">
              <a:solidFill>
                <a:schemeClr val="tx1"/>
              </a:solidFill>
            </a:endParaRPr>
          </a:p>
        </p:txBody>
      </p:sp>
      <p:sp>
        <p:nvSpPr>
          <p:cNvPr id="48" name="Footer Placeholder 4">
            <a:extLst>
              <a:ext uri="{FF2B5EF4-FFF2-40B4-BE49-F238E27FC236}">
                <a16:creationId xmlns:a16="http://schemas.microsoft.com/office/drawing/2014/main" id="{0D47AD7B-5ED3-1DDE-E7B5-07AA3922E767}"/>
              </a:ext>
            </a:extLst>
          </p:cNvPr>
          <p:cNvSpPr>
            <a:spLocks noGrp="1"/>
          </p:cNvSpPr>
          <p:nvPr>
            <p:ph type="ftr" sz="quarter" idx="11"/>
          </p:nvPr>
        </p:nvSpPr>
        <p:spPr>
          <a:xfrm>
            <a:off x="3131672" y="6356350"/>
            <a:ext cx="3293034" cy="365125"/>
          </a:xfrm>
        </p:spPr>
        <p:txBody>
          <a:bodyPr>
            <a:normAutofit/>
          </a:bodyPr>
          <a:lstStyle/>
          <a:p>
            <a:pPr algn="r">
              <a:lnSpc>
                <a:spcPct val="90000"/>
              </a:lnSpc>
              <a:spcAft>
                <a:spcPts val="600"/>
              </a:spcAft>
            </a:pPr>
            <a:r>
              <a:rPr lang="en-US" sz="700">
                <a:solidFill>
                  <a:schemeClr val="tx1"/>
                </a:solidFill>
              </a:rPr>
              <a:t>
              </a:t>
            </a:r>
          </a:p>
        </p:txBody>
      </p:sp>
      <p:pic>
        <p:nvPicPr>
          <p:cNvPr id="22" name="Picture 21" descr="A green and white circle with a logo and text&#10;&#10;AI-generated content may be incorrect.">
            <a:extLst>
              <a:ext uri="{FF2B5EF4-FFF2-40B4-BE49-F238E27FC236}">
                <a16:creationId xmlns:a16="http://schemas.microsoft.com/office/drawing/2014/main" id="{FA508EFF-10ED-D2A9-D9D8-9AFEF189C3FA}"/>
              </a:ext>
            </a:extLst>
          </p:cNvPr>
          <p:cNvPicPr>
            <a:picLocks noChangeAspect="1"/>
          </p:cNvPicPr>
          <p:nvPr/>
        </p:nvPicPr>
        <p:blipFill>
          <a:blip r:embed="rId2">
            <a:extLst>
              <a:ext uri="{28A0092B-C50C-407E-A947-70E740481C1C}">
                <a14:useLocalDpi xmlns:a14="http://schemas.microsoft.com/office/drawing/2010/main" val="0"/>
              </a:ext>
            </a:extLst>
          </a:blip>
          <a:srcRect l="12940" r="9402"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49" name="Slide Number Placeholder 5">
            <a:extLst>
              <a:ext uri="{FF2B5EF4-FFF2-40B4-BE49-F238E27FC236}">
                <a16:creationId xmlns:a16="http://schemas.microsoft.com/office/drawing/2014/main" id="{556021F3-52D8-2DD6-84F0-9348CDAAB772}"/>
              </a:ext>
            </a:extLst>
          </p:cNvPr>
          <p:cNvSpPr>
            <a:spLocks noGrp="1"/>
          </p:cNvSpPr>
          <p:nvPr>
            <p:ph type="sldNum" sz="quarter" idx="12"/>
          </p:nvPr>
        </p:nvSpPr>
        <p:spPr>
          <a:xfrm>
            <a:off x="10167869" y="6356350"/>
            <a:ext cx="1768425" cy="365125"/>
          </a:xfrm>
        </p:spPr>
        <p:txBody>
          <a:bodyPr>
            <a:normAutofit/>
          </a:bodyPr>
          <a:lstStyle/>
          <a:p>
            <a:pPr>
              <a:spcAft>
                <a:spcPts val="600"/>
              </a:spcAft>
            </a:pPr>
            <a:fld id="{E30AF5A0-43BB-4336-8627-9123B9144D80}" type="slidenum">
              <a:rPr lang="en-US">
                <a:solidFill>
                  <a:srgbClr val="FFFFFF"/>
                </a:solidFill>
              </a:rPr>
              <a:pPr>
                <a:spcAft>
                  <a:spcPts val="600"/>
                </a:spcAft>
              </a:pPr>
              <a:t>4</a:t>
            </a:fld>
            <a:endParaRPr lang="en-US">
              <a:solidFill>
                <a:srgbClr val="FFFFFF"/>
              </a:solidFill>
            </a:endParaRPr>
          </a:p>
        </p:txBody>
      </p:sp>
      <p:graphicFrame>
        <p:nvGraphicFramePr>
          <p:cNvPr id="50" name="Content Placeholder 2">
            <a:extLst>
              <a:ext uri="{FF2B5EF4-FFF2-40B4-BE49-F238E27FC236}">
                <a16:creationId xmlns:a16="http://schemas.microsoft.com/office/drawing/2014/main" id="{5C90EEF9-A262-7287-08C6-A688ACC29486}"/>
              </a:ext>
            </a:extLst>
          </p:cNvPr>
          <p:cNvGraphicFramePr>
            <a:graphicFrameLocks noGrp="1"/>
          </p:cNvGraphicFramePr>
          <p:nvPr>
            <p:ph idx="1"/>
            <p:extLst>
              <p:ext uri="{D42A27DB-BD31-4B8C-83A1-F6EECF244321}">
                <p14:modId xmlns:p14="http://schemas.microsoft.com/office/powerpoint/2010/main" val="344945081"/>
              </p:ext>
            </p:extLst>
          </p:nvPr>
        </p:nvGraphicFramePr>
        <p:xfrm>
          <a:off x="761800" y="2470244"/>
          <a:ext cx="5334197" cy="37698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15185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9920" y="406400"/>
            <a:ext cx="5210432" cy="834350"/>
          </a:xfrm>
        </p:spPr>
        <p:txBody>
          <a:bodyPr anchor="b">
            <a:normAutofit/>
          </a:bodyPr>
          <a:lstStyle/>
          <a:p>
            <a:r>
              <a:rPr lang="en-GB" sz="4000" dirty="0"/>
              <a:t>Benefits of Using Excel</a:t>
            </a:r>
          </a:p>
        </p:txBody>
      </p:sp>
      <p:sp>
        <p:nvSpPr>
          <p:cNvPr id="3" name="Content Placeholder 2"/>
          <p:cNvSpPr>
            <a:spLocks noGrp="1"/>
          </p:cNvSpPr>
          <p:nvPr>
            <p:ph idx="1"/>
          </p:nvPr>
        </p:nvSpPr>
        <p:spPr>
          <a:xfrm>
            <a:off x="629921" y="1473200"/>
            <a:ext cx="5830192" cy="4467777"/>
          </a:xfrm>
        </p:spPr>
        <p:txBody>
          <a:bodyPr vert="horz" lIns="91440" tIns="45720" rIns="91440" bIns="45720" rtlCol="0" anchor="t">
            <a:normAutofit fontScale="92500" lnSpcReduction="10000"/>
          </a:bodyPr>
          <a:lstStyle/>
          <a:p>
            <a:r>
              <a:rPr lang="en-US" sz="2000" dirty="0"/>
              <a:t>Easy to update and </a:t>
            </a:r>
            <a:r>
              <a:rPr lang="en-US" sz="2000" dirty="0" err="1"/>
              <a:t>organise</a:t>
            </a:r>
            <a:r>
              <a:rPr lang="en-US" sz="2000" dirty="0"/>
              <a:t> information clearly</a:t>
            </a:r>
          </a:p>
          <a:p>
            <a:r>
              <a:rPr lang="en-US" sz="2000" dirty="0"/>
              <a:t>Data can be filtered and searched quickly   when needed</a:t>
            </a:r>
          </a:p>
          <a:p>
            <a:r>
              <a:rPr lang="en-US" sz="2000" dirty="0"/>
              <a:t>Helps identify patterns such as medication reactions or changes in </a:t>
            </a:r>
            <a:r>
              <a:rPr lang="en-US" sz="2000" dirty="0" err="1"/>
              <a:t>behaviour</a:t>
            </a:r>
            <a:endParaRPr lang="en-US" sz="2000" dirty="0"/>
          </a:p>
          <a:p>
            <a:r>
              <a:rPr lang="en-US" sz="2000" dirty="0"/>
              <a:t>Can be shared among staff members to coordinate care more effectively</a:t>
            </a:r>
          </a:p>
          <a:p>
            <a:pPr marL="0" indent="0">
              <a:buNone/>
            </a:pPr>
            <a:r>
              <a:rPr lang="en-US" sz="2000" dirty="0"/>
              <a:t>Limitations:</a:t>
            </a:r>
          </a:p>
          <a:p>
            <a:r>
              <a:rPr lang="en-US" sz="2000" dirty="0"/>
              <a:t>Staff need training to use Excel correctly</a:t>
            </a:r>
          </a:p>
          <a:p>
            <a:r>
              <a:rPr lang="en-US" sz="2000" dirty="0"/>
              <a:t>Mistakes in data entry can affect care decisions</a:t>
            </a:r>
          </a:p>
          <a:p>
            <a:r>
              <a:rPr lang="en-US" sz="2000" dirty="0"/>
              <a:t>Sensitive information must be password-protected to stay confidential</a:t>
            </a:r>
          </a:p>
          <a:p>
            <a:r>
              <a:rPr lang="en-US" sz="2000" dirty="0"/>
              <a:t>If many staff members edit the same sheet, it may become </a:t>
            </a:r>
            <a:r>
              <a:rPr lang="en-US" sz="2000" dirty="0" err="1"/>
              <a:t>disorganised</a:t>
            </a:r>
            <a:endParaRPr lang="en-US" sz="2000" dirty="0"/>
          </a:p>
          <a:p>
            <a:pPr marL="0" indent="0">
              <a:buNone/>
            </a:pPr>
            <a:endParaRPr lang="en-US" sz="1300" dirty="0"/>
          </a:p>
        </p:txBody>
      </p:sp>
      <p:sp>
        <p:nvSpPr>
          <p:cNvPr id="66" name="Rectangle 65">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Rectangle 69">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Rectangle 71">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A green sign with a green x and white text&#10;&#10;AI-generated content may be incorrect.">
            <a:extLst>
              <a:ext uri="{FF2B5EF4-FFF2-40B4-BE49-F238E27FC236}">
                <a16:creationId xmlns:a16="http://schemas.microsoft.com/office/drawing/2014/main" id="{71B73110-2CC0-71C8-2555-C2CB8845CD1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5967" y="2417953"/>
            <a:ext cx="4170530" cy="2053986"/>
          </a:xfrm>
          <a:prstGeom prst="rect">
            <a:avLst/>
          </a:prstGeom>
        </p:spPr>
      </p:pic>
    </p:spTree>
    <p:extLst>
      <p:ext uri="{BB962C8B-B14F-4D97-AF65-F5344CB8AC3E}">
        <p14:creationId xmlns:p14="http://schemas.microsoft.com/office/powerpoint/2010/main" val="4160725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65944" y="-222208"/>
            <a:ext cx="10175631" cy="1111843"/>
          </a:xfrm>
        </p:spPr>
        <p:txBody>
          <a:bodyPr anchor="ctr">
            <a:normAutofit/>
          </a:bodyPr>
          <a:lstStyle/>
          <a:p>
            <a:pPr algn="ctr"/>
            <a:br>
              <a:rPr lang="en-GB" sz="2200"/>
            </a:br>
            <a:r>
              <a:rPr lang="en-GB" sz="2200"/>
              <a:t>Benefits and Limitations within Sunrise Residential Care Home and Limitation</a:t>
            </a:r>
            <a:br>
              <a:rPr lang="en-GB" sz="2200"/>
            </a:br>
            <a:endParaRPr lang="en-GB" sz="2200"/>
          </a:p>
        </p:txBody>
      </p:sp>
      <p:sp>
        <p:nvSpPr>
          <p:cNvPr id="3" name="Content Placeholder 2"/>
          <p:cNvSpPr>
            <a:spLocks noGrp="1"/>
          </p:cNvSpPr>
          <p:nvPr>
            <p:ph idx="1"/>
          </p:nvPr>
        </p:nvSpPr>
        <p:spPr>
          <a:xfrm>
            <a:off x="1008184" y="1459907"/>
            <a:ext cx="10175630" cy="767904"/>
          </a:xfrm>
        </p:spPr>
        <p:txBody>
          <a:bodyPr anchor="ctr">
            <a:normAutofit/>
          </a:bodyPr>
          <a:lstStyle/>
          <a:p>
            <a:pPr marL="0" indent="0" algn="ctr">
              <a:buNone/>
            </a:pPr>
            <a:endParaRPr lang="en-GB" sz="2000"/>
          </a:p>
          <a:p>
            <a:pPr marL="0" indent="0" algn="ctr">
              <a:buNone/>
            </a:pPr>
            <a:endParaRPr lang="en-GB" sz="200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4011002606"/>
              </p:ext>
            </p:extLst>
          </p:nvPr>
        </p:nvGraphicFramePr>
        <p:xfrm>
          <a:off x="76200" y="751840"/>
          <a:ext cx="12036552" cy="5438325"/>
        </p:xfrm>
        <a:graphic>
          <a:graphicData uri="http://schemas.openxmlformats.org/drawingml/2006/table">
            <a:tbl>
              <a:tblPr firstRow="1" bandRow="1">
                <a:tableStyleId>{8799B23B-EC83-4686-B30A-512413B5E67A}</a:tableStyleId>
              </a:tblPr>
              <a:tblGrid>
                <a:gridCol w="5711142">
                  <a:extLst>
                    <a:ext uri="{9D8B030D-6E8A-4147-A177-3AD203B41FA5}">
                      <a16:colId xmlns:a16="http://schemas.microsoft.com/office/drawing/2014/main" val="1607449065"/>
                    </a:ext>
                  </a:extLst>
                </a:gridCol>
                <a:gridCol w="6325410">
                  <a:extLst>
                    <a:ext uri="{9D8B030D-6E8A-4147-A177-3AD203B41FA5}">
                      <a16:colId xmlns:a16="http://schemas.microsoft.com/office/drawing/2014/main" val="443945616"/>
                    </a:ext>
                  </a:extLst>
                </a:gridCol>
              </a:tblGrid>
              <a:tr h="366426">
                <a:tc>
                  <a:txBody>
                    <a:bodyPr/>
                    <a:lstStyle/>
                    <a:p>
                      <a:r>
                        <a:rPr lang="en-GB" sz="2000" dirty="0"/>
                        <a:t>Benefits </a:t>
                      </a:r>
                    </a:p>
                  </a:txBody>
                  <a:tcPr marL="37390" marR="37390" marT="18695" marB="18695"/>
                </a:tc>
                <a:tc>
                  <a:txBody>
                    <a:bodyPr/>
                    <a:lstStyle/>
                    <a:p>
                      <a:r>
                        <a:rPr lang="en-GB" sz="2000"/>
                        <a:t>Limitations</a:t>
                      </a:r>
                    </a:p>
                  </a:txBody>
                  <a:tcPr marL="37390" marR="37390" marT="18695" marB="18695"/>
                </a:tc>
                <a:extLst>
                  <a:ext uri="{0D108BD9-81ED-4DB2-BD59-A6C34878D82A}">
                    <a16:rowId xmlns:a16="http://schemas.microsoft.com/office/drawing/2014/main" val="831906386"/>
                  </a:ext>
                </a:extLst>
              </a:tr>
              <a:tr h="1211055">
                <a:tc>
                  <a:txBody>
                    <a:bodyPr/>
                    <a:lstStyle/>
                    <a:p>
                      <a:pPr lvl="0">
                        <a:buNone/>
                      </a:pPr>
                      <a:r>
                        <a:rPr lang="en-GB" sz="2000" b="0" u="none" strike="noStrike" noProof="0" dirty="0">
                          <a:solidFill>
                            <a:srgbClr val="000000"/>
                          </a:solidFill>
                        </a:rPr>
                        <a:t>Teams enables staff to hold meetings and appointments using voice or video calls, allowing nurses, social workers, and therapists to discuss care plans and reviews.</a:t>
                      </a:r>
                      <a:endParaRPr lang="en-GB" sz="2000" b="0" i="0" u="none" strike="noStrike" noProof="0" dirty="0">
                        <a:solidFill>
                          <a:srgbClr val="000000"/>
                        </a:solidFill>
                        <a:latin typeface="Aptos"/>
                      </a:endParaRPr>
                    </a:p>
                  </a:txBody>
                  <a:tcPr marL="37390" marR="37390" marT="18695" marB="18695"/>
                </a:tc>
                <a:tc>
                  <a:txBody>
                    <a:bodyPr/>
                    <a:lstStyle/>
                    <a:p>
                      <a:pPr lvl="0">
                        <a:buNone/>
                      </a:pPr>
                      <a:r>
                        <a:rPr lang="en-GB" sz="2000" b="0" u="none" strike="noStrike" noProof="0" dirty="0">
                          <a:solidFill>
                            <a:srgbClr val="000000"/>
                          </a:solidFill>
                        </a:rPr>
                        <a:t>Lack of digital skills: many staff may not feel confident using technology and may find it difficult to adapt to new methods of communication and record keeping.</a:t>
                      </a:r>
                      <a:endParaRPr lang="en-US" sz="2000" dirty="0"/>
                    </a:p>
                  </a:txBody>
                  <a:tcPr marL="37390" marR="37390" marT="18695" marB="18695"/>
                </a:tc>
                <a:extLst>
                  <a:ext uri="{0D108BD9-81ED-4DB2-BD59-A6C34878D82A}">
                    <a16:rowId xmlns:a16="http://schemas.microsoft.com/office/drawing/2014/main" val="2882987392"/>
                  </a:ext>
                </a:extLst>
              </a:tr>
              <a:tr h="1211055">
                <a:tc>
                  <a:txBody>
                    <a:bodyPr/>
                    <a:lstStyle/>
                    <a:p>
                      <a:pPr lvl="0">
                        <a:buNone/>
                      </a:pPr>
                      <a:r>
                        <a:rPr lang="en-GB" sz="2000" b="0" u="none" strike="noStrike" noProof="0">
                          <a:solidFill>
                            <a:srgbClr val="000000"/>
                          </a:solidFill>
                        </a:rPr>
                        <a:t> Teams  can  save  travel time for service users, professionals, and visitors.</a:t>
                      </a:r>
                      <a:endParaRPr lang="en-GB" sz="2000" b="0" i="0" u="none" strike="noStrike" noProof="0">
                        <a:solidFill>
                          <a:srgbClr val="000000"/>
                        </a:solidFill>
                        <a:latin typeface="Aptos"/>
                      </a:endParaRPr>
                    </a:p>
                  </a:txBody>
                  <a:tcPr marL="37390" marR="37390" marT="18695" marB="18695"/>
                </a:tc>
                <a:tc>
                  <a:txBody>
                    <a:bodyPr/>
                    <a:lstStyle/>
                    <a:p>
                      <a:pPr lvl="0">
                        <a:buNone/>
                      </a:pPr>
                      <a:r>
                        <a:rPr lang="en-GB" sz="2000" b="0" u="none" strike="noStrike" noProof="0">
                          <a:solidFill>
                            <a:srgbClr val="000000"/>
                          </a:solidFill>
                        </a:rPr>
                        <a:t>Lack of internet connectivity: in some areas, particularly rural locations, poor connection can prevent staff from joining meetings and can delay communication, updates, and training.</a:t>
                      </a:r>
                      <a:endParaRPr lang="en-GB" sz="2000" b="0" i="0" u="none" strike="noStrike" noProof="0">
                        <a:solidFill>
                          <a:srgbClr val="000000"/>
                        </a:solidFill>
                        <a:latin typeface="Aptos"/>
                      </a:endParaRPr>
                    </a:p>
                  </a:txBody>
                  <a:tcPr marL="37390" marR="37390" marT="18695" marB="18695"/>
                </a:tc>
                <a:extLst>
                  <a:ext uri="{0D108BD9-81ED-4DB2-BD59-A6C34878D82A}">
                    <a16:rowId xmlns:a16="http://schemas.microsoft.com/office/drawing/2014/main" val="3160413561"/>
                  </a:ext>
                </a:extLst>
              </a:tr>
              <a:tr h="1302129">
                <a:tc>
                  <a:txBody>
                    <a:bodyPr/>
                    <a:lstStyle/>
                    <a:p>
                      <a:pPr lvl="0">
                        <a:buNone/>
                      </a:pPr>
                      <a:r>
                        <a:rPr lang="en-GB" sz="2000" b="0" u="none" strike="noStrike" noProof="0" dirty="0">
                          <a:solidFill>
                            <a:srgbClr val="000000"/>
                          </a:solidFill>
                        </a:rPr>
                        <a:t>Staff can share and store files securely, ensuring that documents are easily accessible.</a:t>
                      </a:r>
                      <a:endParaRPr lang="en-GB" sz="2000" b="0" i="0" u="none" strike="noStrike" noProof="0" dirty="0">
                        <a:solidFill>
                          <a:srgbClr val="000000"/>
                        </a:solidFill>
                        <a:latin typeface="Aptos"/>
                      </a:endParaRPr>
                    </a:p>
                  </a:txBody>
                  <a:tcPr marL="37390" marR="37390" marT="18695" marB="18695"/>
                </a:tc>
                <a:tc>
                  <a:txBody>
                    <a:bodyPr/>
                    <a:lstStyle/>
                    <a:p>
                      <a:pPr lvl="0">
                        <a:buNone/>
                      </a:pPr>
                      <a:r>
                        <a:rPr lang="en-GB" sz="2000" b="0" u="none" strike="noStrike" noProof="0">
                          <a:solidFill>
                            <a:srgbClr val="000000"/>
                          </a:solidFill>
                        </a:rPr>
                        <a:t>Impersonal experience for some service users: elderly people and those with cognitive impairments may find virtual interactions less personal; interruptions and technical issues can cause frustration and reduce trust.</a:t>
                      </a:r>
                      <a:endParaRPr lang="en-GB" sz="2000" b="0" i="0" u="none" strike="noStrike" noProof="0">
                        <a:solidFill>
                          <a:srgbClr val="000000"/>
                        </a:solidFill>
                        <a:latin typeface="Aptos"/>
                      </a:endParaRPr>
                    </a:p>
                  </a:txBody>
                  <a:tcPr marL="37390" marR="37390" marT="18695" marB="18695"/>
                </a:tc>
                <a:extLst>
                  <a:ext uri="{0D108BD9-81ED-4DB2-BD59-A6C34878D82A}">
                    <a16:rowId xmlns:a16="http://schemas.microsoft.com/office/drawing/2014/main" val="3484592418"/>
                  </a:ext>
                </a:extLst>
              </a:tr>
              <a:tr h="1211055">
                <a:tc>
                  <a:txBody>
                    <a:bodyPr/>
                    <a:lstStyle/>
                    <a:p>
                      <a:pPr lvl="0">
                        <a:buNone/>
                      </a:pPr>
                      <a:r>
                        <a:rPr lang="en-GB" sz="2000" b="0" u="none" strike="noStrike" noProof="0" dirty="0">
                          <a:solidFill>
                            <a:srgbClr val="000000"/>
                          </a:solidFill>
                        </a:rPr>
                        <a:t>Teams can  improve  teamwork by enabling instant updates, which is particularly helpful for handovers and shift changes</a:t>
                      </a:r>
                      <a:endParaRPr lang="en-GB" sz="2000" b="0" i="0" u="none" strike="noStrike" noProof="0" dirty="0">
                        <a:solidFill>
                          <a:srgbClr val="000000"/>
                        </a:solidFill>
                        <a:latin typeface="Aptos"/>
                      </a:endParaRPr>
                    </a:p>
                  </a:txBody>
                  <a:tcPr marL="37390" marR="37390" marT="18695" marB="18695"/>
                </a:tc>
                <a:tc>
                  <a:txBody>
                    <a:bodyPr/>
                    <a:lstStyle/>
                    <a:p>
                      <a:pPr lvl="0">
                        <a:buNone/>
                      </a:pPr>
                      <a:r>
                        <a:rPr lang="en-GB" sz="2000" b="0" u="none" strike="noStrike" noProof="0" dirty="0">
                          <a:solidFill>
                            <a:srgbClr val="000000"/>
                          </a:solidFill>
                        </a:rPr>
                        <a:t>Lack of training and equipment: without adequate training and devices, staff may struggle to keep up with communications, share files, and use Planner, which could lead to mistakes in care.</a:t>
                      </a:r>
                      <a:endParaRPr lang="en-GB" sz="2000" b="0" i="0" u="none" strike="noStrike" noProof="0" dirty="0">
                        <a:solidFill>
                          <a:srgbClr val="000000"/>
                        </a:solidFill>
                        <a:latin typeface="Aptos"/>
                      </a:endParaRPr>
                    </a:p>
                  </a:txBody>
                  <a:tcPr marL="37390" marR="37390" marT="18695" marB="18695"/>
                </a:tc>
                <a:extLst>
                  <a:ext uri="{0D108BD9-81ED-4DB2-BD59-A6C34878D82A}">
                    <a16:rowId xmlns:a16="http://schemas.microsoft.com/office/drawing/2014/main" val="1928984750"/>
                  </a:ext>
                </a:extLst>
              </a:tr>
            </a:tbl>
          </a:graphicData>
        </a:graphic>
      </p:graphicFrame>
    </p:spTree>
    <p:extLst>
      <p:ext uri="{BB962C8B-B14F-4D97-AF65-F5344CB8AC3E}">
        <p14:creationId xmlns:p14="http://schemas.microsoft.com/office/powerpoint/2010/main" val="770023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6" name="Rectangle 225">
            <a:extLst>
              <a:ext uri="{FF2B5EF4-FFF2-40B4-BE49-F238E27FC236}">
                <a16:creationId xmlns:a16="http://schemas.microsoft.com/office/drawing/2014/main" id="{BF0F4E97-E194-4493-885A-6C7C34A446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7" name="Freeform: Shape 226">
            <a:extLst>
              <a:ext uri="{FF2B5EF4-FFF2-40B4-BE49-F238E27FC236}">
                <a16:creationId xmlns:a16="http://schemas.microsoft.com/office/drawing/2014/main" id="{9CF7FE1C-8BC5-4B0C-A2BC-93AB72C90F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bg2">
              <a:alpha val="50000"/>
            </a:schemeClr>
          </a:solidFill>
          <a:ln w="32707" cap="flat">
            <a:noFill/>
            <a:prstDash val="solid"/>
            <a:miter/>
          </a:ln>
        </p:spPr>
        <p:txBody>
          <a:bodyPr wrap="square" rtlCol="0" anchor="ctr">
            <a:noAutofit/>
          </a:bodyPr>
          <a:lstStyle/>
          <a:p>
            <a:endParaRPr lang="en-US"/>
          </a:p>
        </p:txBody>
      </p:sp>
      <p:pic>
        <p:nvPicPr>
          <p:cNvPr id="5" name="Picture 4" descr="A group of blue and white logos&#10;&#10;AI-generated content may be incorrect.">
            <a:extLst>
              <a:ext uri="{FF2B5EF4-FFF2-40B4-BE49-F238E27FC236}">
                <a16:creationId xmlns:a16="http://schemas.microsoft.com/office/drawing/2014/main" id="{7C62250F-055B-AEE6-D7B7-C06C9EEAF5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8922" y="680381"/>
            <a:ext cx="3312322" cy="2587752"/>
          </a:xfrm>
          <a:prstGeom prst="rect">
            <a:avLst/>
          </a:prstGeom>
        </p:spPr>
      </p:pic>
      <p:pic>
        <p:nvPicPr>
          <p:cNvPr id="7" name="Picture 6" descr="A close up of a logo&#10;&#10;AI-generated content may be incorrect.">
            <a:extLst>
              <a:ext uri="{FF2B5EF4-FFF2-40B4-BE49-F238E27FC236}">
                <a16:creationId xmlns:a16="http://schemas.microsoft.com/office/drawing/2014/main" id="{F46FD716-A357-35E4-7564-1E4854EDF3B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2264" y="3872228"/>
            <a:ext cx="4045639" cy="2022819"/>
          </a:xfrm>
          <a:prstGeom prst="rect">
            <a:avLst/>
          </a:prstGeom>
        </p:spPr>
      </p:pic>
      <p:sp>
        <p:nvSpPr>
          <p:cNvPr id="3" name="Content Placeholder 2">
            <a:extLst>
              <a:ext uri="{FF2B5EF4-FFF2-40B4-BE49-F238E27FC236}">
                <a16:creationId xmlns:a16="http://schemas.microsoft.com/office/drawing/2014/main" id="{45196D56-4908-45F2-78E8-F57B28D40A63}"/>
              </a:ext>
            </a:extLst>
          </p:cNvPr>
          <p:cNvSpPr>
            <a:spLocks noGrp="1"/>
          </p:cNvSpPr>
          <p:nvPr>
            <p:ph idx="1"/>
          </p:nvPr>
        </p:nvSpPr>
        <p:spPr>
          <a:xfrm>
            <a:off x="4587903" y="393539"/>
            <a:ext cx="7380320" cy="5783423"/>
          </a:xfrm>
        </p:spPr>
        <p:txBody>
          <a:bodyPr vert="horz" lIns="91440" tIns="45720" rIns="91440" bIns="45720" rtlCol="0" anchor="t">
            <a:noAutofit/>
          </a:bodyPr>
          <a:lstStyle/>
          <a:p>
            <a:pPr>
              <a:spcBef>
                <a:spcPts val="0"/>
              </a:spcBef>
            </a:pPr>
            <a:r>
              <a:rPr lang="en-GB" sz="2000" dirty="0"/>
              <a:t>Microsoft Teams is a digital platform within Microsoft 365 that enables people to communicate virtually and to share and store information securely and effectively. </a:t>
            </a:r>
          </a:p>
          <a:p>
            <a:pPr>
              <a:spcBef>
                <a:spcPts val="0"/>
              </a:spcBef>
            </a:pPr>
            <a:r>
              <a:rPr lang="en-GB" sz="2000" dirty="0"/>
              <a:t>The NHS estimates that the technology could save millions of pounds every month based on 100,000 users, potentially reaching hundreds of millions of pounds in annual cost savings (Department of Health and Social Care; NHS England; Ahmed, 2025). </a:t>
            </a:r>
          </a:p>
          <a:p>
            <a:pPr>
              <a:spcBef>
                <a:spcPts val="0"/>
              </a:spcBef>
            </a:pPr>
            <a:r>
              <a:rPr lang="en-GB" sz="2000" dirty="0"/>
              <a:t>Teams includes built‑in applications such as Files, Video Calls, and Planner. These applications can be used within a care‑home setting to improve efficiency and communication.</a:t>
            </a:r>
          </a:p>
          <a:p>
            <a:r>
              <a:rPr lang="en-GB" sz="2000" dirty="0"/>
              <a:t>Files — share handover notes between staff, report incidents, and store documents securely.</a:t>
            </a:r>
          </a:p>
          <a:p>
            <a:r>
              <a:rPr lang="en-GB" sz="2000" dirty="0"/>
              <a:t> </a:t>
            </a:r>
            <a:r>
              <a:rPr lang="en-GB" sz="2000" dirty="0">
                <a:ea typeface="Calibri"/>
                <a:cs typeface="Calibri"/>
              </a:rPr>
              <a:t> </a:t>
            </a:r>
            <a:r>
              <a:rPr lang="en-GB" sz="2000" dirty="0"/>
              <a:t>Team video calls — hold meetings between medical professionals such as GPs, nurses, therapists, and social workers.</a:t>
            </a:r>
          </a:p>
          <a:p>
            <a:r>
              <a:rPr lang="en-GB" sz="2000" dirty="0"/>
              <a:t>Online training sessions — deliver training to staff and share learning materials.</a:t>
            </a:r>
          </a:p>
          <a:p>
            <a:r>
              <a:rPr lang="en-GB" sz="2000" dirty="0"/>
              <a:t> </a:t>
            </a:r>
            <a:r>
              <a:rPr lang="en-GB" sz="2000" dirty="0">
                <a:ea typeface="Calibri"/>
                <a:cs typeface="Calibri"/>
              </a:rPr>
              <a:t> </a:t>
            </a:r>
            <a:r>
              <a:rPr lang="en-GB" sz="2000" dirty="0"/>
              <a:t>Planner — update schedules, share handover notes, and make appointments.</a:t>
            </a:r>
          </a:p>
        </p:txBody>
      </p:sp>
    </p:spTree>
    <p:extLst>
      <p:ext uri="{BB962C8B-B14F-4D97-AF65-F5344CB8AC3E}">
        <p14:creationId xmlns:p14="http://schemas.microsoft.com/office/powerpoint/2010/main" val="2453566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a:xfrm>
            <a:off x="700635" y="922096"/>
            <a:ext cx="5304417" cy="1127930"/>
          </a:xfrm>
        </p:spPr>
        <p:txBody>
          <a:bodyPr anchor="t">
            <a:normAutofit/>
          </a:bodyPr>
          <a:lstStyle/>
          <a:p>
            <a:r>
              <a:rPr lang="en-GB" dirty="0"/>
              <a:t>Digital Literacy</a:t>
            </a:r>
          </a:p>
        </p:txBody>
      </p:sp>
      <p:sp>
        <p:nvSpPr>
          <p:cNvPr id="3" name="Content Placeholder 2">
            <a:extLst>
              <a:ext uri="{FF2B5EF4-FFF2-40B4-BE49-F238E27FC236}">
                <a16:creationId xmlns:a16="http://schemas.microsoft.com/office/drawing/2014/main" id="{21133BE0-F079-8F70-1C6E-68D31389D151}"/>
              </a:ext>
            </a:extLst>
          </p:cNvPr>
          <p:cNvSpPr>
            <a:spLocks noGrp="1"/>
          </p:cNvSpPr>
          <p:nvPr>
            <p:ph sz="half" idx="1"/>
          </p:nvPr>
        </p:nvSpPr>
        <p:spPr>
          <a:xfrm>
            <a:off x="386080" y="1686560"/>
            <a:ext cx="5633720" cy="4490403"/>
          </a:xfrm>
        </p:spPr>
        <p:txBody>
          <a:bodyPr vert="horz" lIns="91440" tIns="45720" rIns="91440" bIns="45720" rtlCol="0">
            <a:normAutofit/>
          </a:bodyPr>
          <a:lstStyle/>
          <a:p>
            <a:pPr marL="0" lvl="0" indent="0">
              <a:buNone/>
            </a:pPr>
            <a:r>
              <a:rPr lang="en-US" sz="2000" dirty="0"/>
              <a:t>Digital literacy is vital in the workforce. This technology has made learning accessible to all aspects of education and training in developing digital capabilities used to deliver safe, effective, and person-</a:t>
            </a:r>
            <a:r>
              <a:rPr lang="en-US" sz="2000" dirty="0" err="1"/>
              <a:t>centred</a:t>
            </a:r>
            <a:r>
              <a:rPr lang="en-US" sz="2000" dirty="0"/>
              <a:t> care. </a:t>
            </a:r>
            <a:r>
              <a:rPr lang="en-GB" sz="2000" dirty="0"/>
              <a:t>(Kennedy and </a:t>
            </a:r>
            <a:r>
              <a:rPr lang="en-GB" sz="2000" dirty="0" err="1"/>
              <a:t>Yaldren</a:t>
            </a:r>
            <a:r>
              <a:rPr lang="en-GB" sz="2000" dirty="0"/>
              <a:t>, 2017)</a:t>
            </a:r>
          </a:p>
          <a:p>
            <a:pPr marL="0" indent="0">
              <a:buNone/>
            </a:pPr>
            <a:r>
              <a:rPr lang="en-GB" sz="2000" dirty="0"/>
              <a:t>Digital skills encourage the staff to use electronic care plans and assistive technologies. The facility facilitates seamless collaboration among care homes, hospitals, which reduces the likelihood of errors and delays in treatment. (CQC, 2022)</a:t>
            </a:r>
          </a:p>
          <a:p>
            <a:pPr marL="0" lvl="0" indent="0">
              <a:buNone/>
            </a:pPr>
            <a:endParaRPr lang="en-GB" sz="1900" dirty="0"/>
          </a:p>
          <a:p>
            <a:pPr marL="0" lvl="0" indent="0">
              <a:buNone/>
            </a:pPr>
            <a:endParaRPr lang="en-GB" sz="1900" dirty="0"/>
          </a:p>
        </p:txBody>
      </p:sp>
      <p:sp>
        <p:nvSpPr>
          <p:cNvPr id="62" name="Date Placeholder 4">
            <a:extLst>
              <a:ext uri="{FF2B5EF4-FFF2-40B4-BE49-F238E27FC236}">
                <a16:creationId xmlns:a16="http://schemas.microsoft.com/office/drawing/2014/main" id="{F2FD0295-94D0-54AD-7C91-02770ED6BC2C}"/>
              </a:ext>
            </a:extLst>
          </p:cNvPr>
          <p:cNvSpPr>
            <a:spLocks noGrp="1"/>
          </p:cNvSpPr>
          <p:nvPr>
            <p:ph type="dt" sz="half" idx="10"/>
          </p:nvPr>
        </p:nvSpPr>
        <p:spPr/>
        <p:txBody>
          <a:bodyPr anchor="ctr">
            <a:normAutofit/>
          </a:bodyPr>
          <a:lstStyle/>
          <a:p>
            <a:pPr>
              <a:spcAft>
                <a:spcPts val="600"/>
              </a:spcAft>
            </a:pPr>
            <a:fld id="{FB557D32-4600-4449-BC6B-72E9CA3E7607}" type="datetime1">
              <a:rPr lang="en-US"/>
              <a:pPr>
                <a:spcAft>
                  <a:spcPts val="600"/>
                </a:spcAft>
              </a:pPr>
              <a:t>11/10/2025</a:t>
            </a:fld>
            <a:endParaRPr lang="en-US"/>
          </a:p>
        </p:txBody>
      </p:sp>
      <p:sp>
        <p:nvSpPr>
          <p:cNvPr id="64" name="Slide Number Placeholder 6">
            <a:extLst>
              <a:ext uri="{FF2B5EF4-FFF2-40B4-BE49-F238E27FC236}">
                <a16:creationId xmlns:a16="http://schemas.microsoft.com/office/drawing/2014/main" id="{E8780DEC-E53D-6253-74C6-3EE38D9DA2FC}"/>
              </a:ext>
            </a:extLst>
          </p:cNvPr>
          <p:cNvSpPr>
            <a:spLocks noGrp="1"/>
          </p:cNvSpPr>
          <p:nvPr>
            <p:ph type="sldNum" sz="quarter" idx="12"/>
          </p:nvPr>
        </p:nvSpPr>
        <p:spPr/>
        <p:txBody>
          <a:bodyPr anchor="ctr">
            <a:normAutofit/>
          </a:bodyPr>
          <a:lstStyle/>
          <a:p>
            <a:pPr>
              <a:lnSpc>
                <a:spcPct val="90000"/>
              </a:lnSpc>
              <a:spcAft>
                <a:spcPts val="600"/>
              </a:spcAft>
            </a:pPr>
            <a:fld id="{E30AF5A0-43BB-4336-8627-9123B9144D80}" type="slidenum">
              <a:rPr lang="en-US" smtClean="0"/>
              <a:pPr>
                <a:lnSpc>
                  <a:spcPct val="90000"/>
                </a:lnSpc>
                <a:spcAft>
                  <a:spcPts val="600"/>
                </a:spcAft>
              </a:pPr>
              <a:t>8</a:t>
            </a:fld>
            <a:endParaRPr lang="en-US"/>
          </a:p>
        </p:txBody>
      </p:sp>
      <p:pic>
        <p:nvPicPr>
          <p:cNvPr id="5" name="Picture 4" descr="A diagram of a digital literacy&#10;&#10;AI-generated content may be incorrect.">
            <a:extLst>
              <a:ext uri="{FF2B5EF4-FFF2-40B4-BE49-F238E27FC236}">
                <a16:creationId xmlns:a16="http://schemas.microsoft.com/office/drawing/2014/main" id="{E0081927-3163-7BFE-2208-7E43464185D0}"/>
              </a:ext>
            </a:extLst>
          </p:cNvPr>
          <p:cNvPicPr>
            <a:picLocks noChangeAspect="1"/>
          </p:cNvPicPr>
          <p:nvPr/>
        </p:nvPicPr>
        <p:blipFill>
          <a:blip r:embed="rId2">
            <a:extLst>
              <a:ext uri="{28A0092B-C50C-407E-A947-70E740481C1C}">
                <a14:useLocalDpi xmlns:a14="http://schemas.microsoft.com/office/drawing/2010/main" val="0"/>
              </a:ext>
            </a:extLst>
          </a:blip>
          <a:srcRect t="10140" r="-1" b="10777"/>
          <a:stretch>
            <a:fillRect/>
          </a:stretch>
        </p:blipFill>
        <p:spPr>
          <a:xfrm>
            <a:off x="6186950" y="1284790"/>
            <a:ext cx="5219700" cy="4572561"/>
          </a:xfrm>
          <a:prstGeom prst="rect">
            <a:avLst/>
          </a:prstGeom>
          <a:noFill/>
        </p:spPr>
      </p:pic>
    </p:spTree>
    <p:extLst>
      <p:ext uri="{BB962C8B-B14F-4D97-AF65-F5344CB8AC3E}">
        <p14:creationId xmlns:p14="http://schemas.microsoft.com/office/powerpoint/2010/main" val="26371466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CCDE532-C992-BACD-A021-FD4612AC9D50}"/>
              </a:ext>
            </a:extLst>
          </p:cNvPr>
          <p:cNvSpPr>
            <a:spLocks noGrp="1"/>
          </p:cNvSpPr>
          <p:nvPr>
            <p:ph type="title"/>
          </p:nvPr>
        </p:nvSpPr>
        <p:spPr>
          <a:xfrm>
            <a:off x="1383564" y="348865"/>
            <a:ext cx="9718111" cy="1576446"/>
          </a:xfrm>
        </p:spPr>
        <p:txBody>
          <a:bodyPr anchor="ctr">
            <a:normAutofit/>
          </a:bodyPr>
          <a:lstStyle/>
          <a:p>
            <a:r>
              <a:rPr lang="en-GB" sz="3700" dirty="0">
                <a:solidFill>
                  <a:srgbClr val="FFFFFF"/>
                </a:solidFill>
              </a:rPr>
              <a:t>Challenges of Digital Literacy among Care Staff </a:t>
            </a:r>
            <a:br>
              <a:rPr lang="en-GB" sz="3700" dirty="0">
                <a:solidFill>
                  <a:srgbClr val="FFFFFF"/>
                </a:solidFill>
              </a:rPr>
            </a:br>
            <a:endParaRPr lang="en-GB" sz="3700" dirty="0">
              <a:solidFill>
                <a:srgbClr val="FFFFFF"/>
              </a:solidFill>
            </a:endParaRPr>
          </a:p>
        </p:txBody>
      </p:sp>
      <p:sp>
        <p:nvSpPr>
          <p:cNvPr id="5" name="Footer Placeholder 4">
            <a:extLst>
              <a:ext uri="{FF2B5EF4-FFF2-40B4-BE49-F238E27FC236}">
                <a16:creationId xmlns:a16="http://schemas.microsoft.com/office/drawing/2014/main" id="{16440B2F-A701-9122-75CE-EE56C341B11C}"/>
              </a:ext>
            </a:extLst>
          </p:cNvPr>
          <p:cNvSpPr>
            <a:spLocks noGrp="1"/>
          </p:cNvSpPr>
          <p:nvPr>
            <p:ph type="ftr" sz="quarter" idx="11"/>
          </p:nvPr>
        </p:nvSpPr>
        <p:spPr>
          <a:xfrm rot="5400000">
            <a:off x="-1828800" y="1984248"/>
            <a:ext cx="4114800" cy="365125"/>
          </a:xfrm>
        </p:spPr>
        <p:txBody>
          <a:bodyPr>
            <a:normAutofit/>
          </a:bodyPr>
          <a:lstStyle/>
          <a:p>
            <a:pPr algn="l">
              <a:lnSpc>
                <a:spcPct val="90000"/>
              </a:lnSpc>
              <a:spcAft>
                <a:spcPts val="600"/>
              </a:spcAft>
            </a:pPr>
            <a:r>
              <a:rPr lang="en-US" sz="700">
                <a:solidFill>
                  <a:srgbClr val="FFFFFF"/>
                </a:solidFill>
              </a:rPr>
              <a:t>
              </a:t>
            </a:r>
          </a:p>
        </p:txBody>
      </p:sp>
      <p:sp>
        <p:nvSpPr>
          <p:cNvPr id="4" name="Date Placeholder 3">
            <a:extLst>
              <a:ext uri="{FF2B5EF4-FFF2-40B4-BE49-F238E27FC236}">
                <a16:creationId xmlns:a16="http://schemas.microsoft.com/office/drawing/2014/main" id="{3AE848A3-0148-724B-3E4A-08689B74D240}"/>
              </a:ext>
            </a:extLst>
          </p:cNvPr>
          <p:cNvSpPr>
            <a:spLocks noGrp="1"/>
          </p:cNvSpPr>
          <p:nvPr>
            <p:ph type="dt" sz="half" idx="10"/>
          </p:nvPr>
        </p:nvSpPr>
        <p:spPr>
          <a:xfrm>
            <a:off x="8970264" y="6455664"/>
            <a:ext cx="2743200" cy="365125"/>
          </a:xfrm>
        </p:spPr>
        <p:txBody>
          <a:bodyPr>
            <a:normAutofit/>
          </a:bodyPr>
          <a:lstStyle/>
          <a:p>
            <a:pPr algn="r">
              <a:spcAft>
                <a:spcPts val="600"/>
              </a:spcAft>
            </a:pPr>
            <a:fld id="{F3FD8533-4E8C-4487-B536-42AF6D7D739A}" type="datetime1">
              <a:rPr lang="en-US" sz="1100">
                <a:solidFill>
                  <a:schemeClr val="tx1">
                    <a:lumMod val="50000"/>
                    <a:lumOff val="50000"/>
                  </a:schemeClr>
                </a:solidFill>
              </a:rPr>
              <a:pPr algn="r">
                <a:spcAft>
                  <a:spcPts val="600"/>
                </a:spcAft>
              </a:pPr>
              <a:t>11/10/2025</a:t>
            </a:fld>
            <a:endParaRPr lang="en-US" sz="1100">
              <a:solidFill>
                <a:schemeClr val="tx1">
                  <a:lumMod val="50000"/>
                  <a:lumOff val="50000"/>
                </a:schemeClr>
              </a:solidFill>
            </a:endParaRPr>
          </a:p>
        </p:txBody>
      </p:sp>
      <p:sp>
        <p:nvSpPr>
          <p:cNvPr id="6" name="Slide Number Placeholder 5">
            <a:extLst>
              <a:ext uri="{FF2B5EF4-FFF2-40B4-BE49-F238E27FC236}">
                <a16:creationId xmlns:a16="http://schemas.microsoft.com/office/drawing/2014/main" id="{88E0B17B-EB17-C694-791F-2285FE0A74B7}"/>
              </a:ext>
            </a:extLst>
          </p:cNvPr>
          <p:cNvSpPr>
            <a:spLocks noGrp="1"/>
          </p:cNvSpPr>
          <p:nvPr>
            <p:ph type="sldNum" sz="quarter" idx="12"/>
          </p:nvPr>
        </p:nvSpPr>
        <p:spPr>
          <a:xfrm>
            <a:off x="11704320" y="6455664"/>
            <a:ext cx="448056" cy="365125"/>
          </a:xfrm>
        </p:spPr>
        <p:txBody>
          <a:bodyPr>
            <a:normAutofit/>
          </a:bodyPr>
          <a:lstStyle/>
          <a:p>
            <a:pPr>
              <a:spcAft>
                <a:spcPts val="600"/>
              </a:spcAft>
            </a:pPr>
            <a:fld id="{E30AF5A0-43BB-4336-8627-9123B9144D80}" type="slidenum">
              <a:rPr lang="en-US" sz="1100">
                <a:solidFill>
                  <a:schemeClr val="tx1">
                    <a:lumMod val="50000"/>
                    <a:lumOff val="50000"/>
                  </a:schemeClr>
                </a:solidFill>
              </a:rPr>
              <a:pPr>
                <a:spcAft>
                  <a:spcPts val="600"/>
                </a:spcAft>
              </a:pPr>
              <a:t>9</a:t>
            </a:fld>
            <a:endParaRPr lang="en-US" sz="1100">
              <a:solidFill>
                <a:schemeClr val="tx1">
                  <a:lumMod val="50000"/>
                  <a:lumOff val="50000"/>
                </a:schemeClr>
              </a:solidFill>
            </a:endParaRPr>
          </a:p>
        </p:txBody>
      </p:sp>
      <p:graphicFrame>
        <p:nvGraphicFramePr>
          <p:cNvPr id="16" name="Table 15">
            <a:extLst>
              <a:ext uri="{FF2B5EF4-FFF2-40B4-BE49-F238E27FC236}">
                <a16:creationId xmlns:a16="http://schemas.microsoft.com/office/drawing/2014/main" id="{C3DA9696-CFBF-EA82-DE78-1D38681B53F2}"/>
              </a:ext>
            </a:extLst>
          </p:cNvPr>
          <p:cNvGraphicFramePr>
            <a:graphicFrameLocks noGrp="1"/>
          </p:cNvGraphicFramePr>
          <p:nvPr>
            <p:extLst>
              <p:ext uri="{D42A27DB-BD31-4B8C-83A1-F6EECF244321}">
                <p14:modId xmlns:p14="http://schemas.microsoft.com/office/powerpoint/2010/main" val="2897677803"/>
              </p:ext>
            </p:extLst>
          </p:nvPr>
        </p:nvGraphicFramePr>
        <p:xfrm>
          <a:off x="548640" y="2273573"/>
          <a:ext cx="10922000" cy="4442187"/>
        </p:xfrm>
        <a:graphic>
          <a:graphicData uri="http://schemas.openxmlformats.org/drawingml/2006/table">
            <a:tbl>
              <a:tblPr firstRow="1" bandRow="1">
                <a:tableStyleId>{5C22544A-7EE6-4342-B048-85BDC9FD1C3A}</a:tableStyleId>
              </a:tblPr>
              <a:tblGrid>
                <a:gridCol w="5461000">
                  <a:extLst>
                    <a:ext uri="{9D8B030D-6E8A-4147-A177-3AD203B41FA5}">
                      <a16:colId xmlns:a16="http://schemas.microsoft.com/office/drawing/2014/main" val="769942003"/>
                    </a:ext>
                  </a:extLst>
                </a:gridCol>
                <a:gridCol w="5461000">
                  <a:extLst>
                    <a:ext uri="{9D8B030D-6E8A-4147-A177-3AD203B41FA5}">
                      <a16:colId xmlns:a16="http://schemas.microsoft.com/office/drawing/2014/main" val="1787410231"/>
                    </a:ext>
                  </a:extLst>
                </a:gridCol>
              </a:tblGrid>
              <a:tr h="484324">
                <a:tc>
                  <a:txBody>
                    <a:bodyPr/>
                    <a:lstStyle/>
                    <a:p>
                      <a:r>
                        <a:rPr lang="en-US" dirty="0"/>
                        <a:t>Impact of limited digital skills </a:t>
                      </a:r>
                      <a:endParaRPr lang="en-GB" dirty="0"/>
                    </a:p>
                  </a:txBody>
                  <a:tcPr/>
                </a:tc>
                <a:tc>
                  <a:txBody>
                    <a:bodyPr/>
                    <a:lstStyle/>
                    <a:p>
                      <a:r>
                        <a:rPr lang="en-US"/>
                        <a:t>Effect of care delivery </a:t>
                      </a:r>
                    </a:p>
                  </a:txBody>
                  <a:tcPr/>
                </a:tc>
                <a:extLst>
                  <a:ext uri="{0D108BD9-81ED-4DB2-BD59-A6C34878D82A}">
                    <a16:rowId xmlns:a16="http://schemas.microsoft.com/office/drawing/2014/main" val="2455649655"/>
                  </a:ext>
                </a:extLst>
              </a:tr>
              <a:tr h="1641383">
                <a:tc>
                  <a:txBody>
                    <a:bodyPr/>
                    <a:lstStyle/>
                    <a:p>
                      <a:pPr lvl="0"/>
                      <a:r>
                        <a:rPr lang="en-US" sz="2000" b="0" kern="1200" dirty="0">
                          <a:solidFill>
                            <a:schemeClr val="dk1"/>
                          </a:solidFill>
                          <a:effectLst/>
                          <a:latin typeface="+mn-lt"/>
                          <a:ea typeface="+mn-ea"/>
                          <a:cs typeface="+mn-cs"/>
                        </a:rPr>
                        <a:t>Care home staff may come from diverse educational and professional backgrounds, which can result in varying digital skills. Many people have difficulties understanding electronic and digital systems. </a:t>
                      </a:r>
                      <a:endParaRPr lang="en-GB" sz="2000" b="0" kern="1200" dirty="0">
                        <a:solidFill>
                          <a:schemeClr val="dk1"/>
                        </a:solidFill>
                        <a:effectLst/>
                        <a:latin typeface="+mn-lt"/>
                        <a:ea typeface="+mn-ea"/>
                        <a:cs typeface="+mn-cs"/>
                      </a:endParaRPr>
                    </a:p>
                  </a:txBody>
                  <a:tcPr/>
                </a:tc>
                <a:tc>
                  <a:txBody>
                    <a:bodyPr/>
                    <a:lstStyle/>
                    <a:p>
                      <a:pPr marL="0" marR="0" lvl="0" indent="0" algn="l" rtl="0" eaLnBrk="1" fontAlgn="auto" latinLnBrk="0" hangingPunct="1">
                        <a:lnSpc>
                          <a:spcPct val="100000"/>
                        </a:lnSpc>
                        <a:spcBef>
                          <a:spcPts val="0"/>
                        </a:spcBef>
                        <a:spcAft>
                          <a:spcPts val="0"/>
                        </a:spcAft>
                        <a:buClrTx/>
                        <a:buSzTx/>
                        <a:buFontTx/>
                        <a:buNone/>
                      </a:pPr>
                      <a:r>
                        <a:rPr lang="en-US" sz="2000" b="0" kern="1200" dirty="0">
                          <a:solidFill>
                            <a:schemeClr val="dk1"/>
                          </a:solidFill>
                          <a:effectLst/>
                          <a:latin typeface="+mn-lt"/>
                          <a:ea typeface="+mn-ea"/>
                          <a:cs typeface="+mn-cs"/>
                        </a:rPr>
                        <a:t>This could lead to a range of complications and errors within the workplace, for example, administering medication and record keeping.</a:t>
                      </a:r>
                    </a:p>
                  </a:txBody>
                  <a:tcPr/>
                </a:tc>
                <a:extLst>
                  <a:ext uri="{0D108BD9-81ED-4DB2-BD59-A6C34878D82A}">
                    <a16:rowId xmlns:a16="http://schemas.microsoft.com/office/drawing/2014/main" val="3541644648"/>
                  </a:ext>
                </a:extLst>
              </a:tr>
              <a:tr h="963705">
                <a:tc>
                  <a:txBody>
                    <a:bodyPr/>
                    <a:lstStyle/>
                    <a:p>
                      <a:r>
                        <a:rPr lang="en-GB" sz="2000" b="0" dirty="0"/>
                        <a:t>Limited digital skills can  lead to barriers with communication between staff and result in a lack of correspondence and possible frustration resulting in breakdown in team work.</a:t>
                      </a:r>
                    </a:p>
                  </a:txBody>
                  <a:tcPr/>
                </a:tc>
                <a:tc>
                  <a:txBody>
                    <a:bodyPr/>
                    <a:lstStyle/>
                    <a:p>
                      <a:pPr marL="0" marR="0" lvl="0" indent="0" algn="l" rtl="0" eaLnBrk="1" fontAlgn="auto" latinLnBrk="0" hangingPunct="1">
                        <a:lnSpc>
                          <a:spcPct val="100000"/>
                        </a:lnSpc>
                        <a:spcBef>
                          <a:spcPts val="0"/>
                        </a:spcBef>
                        <a:spcAft>
                          <a:spcPts val="0"/>
                        </a:spcAft>
                        <a:buClrTx/>
                        <a:buSzTx/>
                        <a:buFontTx/>
                        <a:buNone/>
                      </a:pPr>
                      <a:r>
                        <a:rPr lang="en-US" sz="2000" b="0" kern="1200">
                          <a:solidFill>
                            <a:schemeClr val="dk1"/>
                          </a:solidFill>
                          <a:effectLst/>
                          <a:latin typeface="+mn-lt"/>
                          <a:ea typeface="+mn-ea"/>
                          <a:cs typeface="+mn-cs"/>
                        </a:rPr>
                        <a:t>The lack of communication can cause confusion, misunderstanding, and conflict in the workplace.</a:t>
                      </a:r>
                      <a:endParaRPr lang="en-GB" sz="2000" b="0" kern="1200">
                        <a:solidFill>
                          <a:schemeClr val="dk1"/>
                        </a:solidFill>
                        <a:effectLst/>
                        <a:latin typeface="+mn-lt"/>
                        <a:ea typeface="+mn-ea"/>
                        <a:cs typeface="+mn-cs"/>
                      </a:endParaRPr>
                    </a:p>
                  </a:txBody>
                  <a:tcPr/>
                </a:tc>
                <a:extLst>
                  <a:ext uri="{0D108BD9-81ED-4DB2-BD59-A6C34878D82A}">
                    <a16:rowId xmlns:a16="http://schemas.microsoft.com/office/drawing/2014/main" val="112567616"/>
                  </a:ext>
                </a:extLst>
              </a:tr>
              <a:tr h="963705">
                <a:tc>
                  <a:txBody>
                    <a:bodyPr/>
                    <a:lstStyle/>
                    <a:p>
                      <a:r>
                        <a:rPr lang="en-GB" sz="2000" b="0" dirty="0"/>
                        <a:t>When staff have limited training with up-to-date technology, it may affect the confidence of the staff in producing accurate care.</a:t>
                      </a:r>
                    </a:p>
                  </a:txBody>
                  <a:tcPr/>
                </a:tc>
                <a:tc>
                  <a:txBody>
                    <a:bodyPr/>
                    <a:lstStyle/>
                    <a:p>
                      <a:r>
                        <a:rPr lang="en-US" sz="2000" b="0" dirty="0"/>
                        <a:t>Without the training staff will not be able to understand the new ways of patient care.</a:t>
                      </a:r>
                      <a:endParaRPr lang="en-GB" sz="2000" b="0" dirty="0"/>
                    </a:p>
                  </a:txBody>
                  <a:tcPr/>
                </a:tc>
                <a:extLst>
                  <a:ext uri="{0D108BD9-81ED-4DB2-BD59-A6C34878D82A}">
                    <a16:rowId xmlns:a16="http://schemas.microsoft.com/office/drawing/2014/main" val="2459232913"/>
                  </a:ext>
                </a:extLst>
              </a:tr>
            </a:tbl>
          </a:graphicData>
        </a:graphic>
      </p:graphicFrame>
    </p:spTree>
    <p:extLst>
      <p:ext uri="{BB962C8B-B14F-4D97-AF65-F5344CB8AC3E}">
        <p14:creationId xmlns:p14="http://schemas.microsoft.com/office/powerpoint/2010/main" val="27980327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4" name="Rectangle 23">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9942716" cy="1554480"/>
          </a:xfrm>
        </p:spPr>
        <p:txBody>
          <a:bodyPr anchor="ctr">
            <a:normAutofit/>
          </a:bodyPr>
          <a:lstStyle/>
          <a:p>
            <a:r>
              <a:rPr lang="en-US" sz="4800" b="1"/>
              <a:t>Digital Safety Checklist (Sunrise Care Home)  📄🔒</a:t>
            </a:r>
          </a:p>
        </p:txBody>
      </p:sp>
      <p:sp>
        <p:nvSpPr>
          <p:cNvPr id="3" name="Content Placeholder 2"/>
          <p:cNvSpPr>
            <a:spLocks noGrp="1"/>
          </p:cNvSpPr>
          <p:nvPr>
            <p:ph idx="1"/>
          </p:nvPr>
        </p:nvSpPr>
        <p:spPr>
          <a:xfrm>
            <a:off x="1045028" y="3017522"/>
            <a:ext cx="9941319" cy="3124658"/>
          </a:xfrm>
        </p:spPr>
        <p:txBody>
          <a:bodyPr vert="horz" lIns="91440" tIns="45720" rIns="91440" bIns="45720" rtlCol="0" anchor="ctr">
            <a:normAutofit/>
          </a:bodyPr>
          <a:lstStyle/>
          <a:p>
            <a:pPr>
              <a:defRPr sz="1800">
                <a:solidFill>
                  <a:srgbClr val="000000"/>
                </a:solidFill>
              </a:defRPr>
            </a:pPr>
            <a:r>
              <a:rPr lang="en-GB" sz="2000" dirty="0"/>
              <a:t>Sunrise handles special category health data, requiring enhanced protection under UK GDPR and the Data Protection Act (2018).</a:t>
            </a:r>
          </a:p>
          <a:p>
            <a:pPr>
              <a:defRPr sz="2200">
                <a:solidFill>
                  <a:srgbClr val="000000"/>
                </a:solidFill>
              </a:defRPr>
            </a:pPr>
            <a:r>
              <a:rPr lang="en-GB" sz="2000" dirty="0"/>
              <a:t>☑ Secure logins (NCSC, 2023)</a:t>
            </a:r>
          </a:p>
          <a:p>
            <a:pPr>
              <a:defRPr sz="2200">
                <a:solidFill>
                  <a:srgbClr val="000000"/>
                </a:solidFill>
              </a:defRPr>
            </a:pPr>
            <a:r>
              <a:rPr lang="en-GB" sz="2000" dirty="0"/>
              <a:t>☑ Email safety (NCSC, 2023)</a:t>
            </a:r>
          </a:p>
          <a:p>
            <a:pPr>
              <a:defRPr sz="2200">
                <a:solidFill>
                  <a:srgbClr val="000000"/>
                </a:solidFill>
              </a:defRPr>
            </a:pPr>
            <a:r>
              <a:rPr lang="en-GB" sz="2000" dirty="0"/>
              <a:t>☑ Safe document storage (NHS Digital, 2024)</a:t>
            </a:r>
          </a:p>
          <a:p>
            <a:pPr>
              <a:defRPr sz="2200">
                <a:solidFill>
                  <a:srgbClr val="000000"/>
                </a:solidFill>
              </a:defRPr>
            </a:pPr>
            <a:r>
              <a:rPr lang="en-GB" sz="2000" dirty="0"/>
              <a:t>☑ Confidential handling of resident information (Caldicott Principles, 2020)</a:t>
            </a:r>
          </a:p>
          <a:p>
            <a:pPr>
              <a:defRPr sz="2200">
                <a:solidFill>
                  <a:srgbClr val="000000"/>
                </a:solidFill>
              </a:defRPr>
            </a:pPr>
            <a:r>
              <a:rPr lang="en-GB" sz="2000" dirty="0"/>
              <a:t>☑ Staff training and awareness</a:t>
            </a:r>
          </a:p>
          <a:p>
            <a:pPr>
              <a:defRPr sz="2200">
                <a:solidFill>
                  <a:srgbClr val="000000"/>
                </a:solidFill>
              </a:defRPr>
            </a:pPr>
            <a:r>
              <a:rPr lang="en-GB" sz="2000" dirty="0"/>
              <a:t>☑ Importance of continuous training</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5057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0" y="762001"/>
            <a:ext cx="5334197" cy="1708242"/>
          </a:xfrm>
        </p:spPr>
        <p:txBody>
          <a:bodyPr anchor="ctr">
            <a:normAutofit/>
          </a:bodyPr>
          <a:lstStyle/>
          <a:p>
            <a:r>
              <a:rPr lang="en-US" sz="4000" b="1"/>
              <a:t>Importance of Staff  Training  📄🔒</a:t>
            </a:r>
          </a:p>
        </p:txBody>
      </p:sp>
      <p:sp>
        <p:nvSpPr>
          <p:cNvPr id="3" name="Content Placeholder 2"/>
          <p:cNvSpPr>
            <a:spLocks noGrp="1"/>
          </p:cNvSpPr>
          <p:nvPr>
            <p:ph idx="1"/>
          </p:nvPr>
        </p:nvSpPr>
        <p:spPr>
          <a:xfrm>
            <a:off x="761800" y="2470244"/>
            <a:ext cx="5334197" cy="3769835"/>
          </a:xfrm>
        </p:spPr>
        <p:txBody>
          <a:bodyPr vert="horz" lIns="91440" tIns="45720" rIns="91440" bIns="45720" rtlCol="0" anchor="ctr">
            <a:normAutofit/>
          </a:bodyPr>
          <a:lstStyle/>
          <a:p>
            <a:pPr>
              <a:defRPr sz="1800">
                <a:solidFill>
                  <a:srgbClr val="000000"/>
                </a:solidFill>
              </a:defRPr>
            </a:pPr>
            <a:r>
              <a:rPr sz="2000" dirty="0"/>
              <a:t>Training ensures staff understand and follow legal and </a:t>
            </a:r>
            <a:r>
              <a:rPr lang="en-GB" sz="2000" dirty="0"/>
              <a:t>organisational</a:t>
            </a:r>
            <a:r>
              <a:rPr sz="2000" dirty="0"/>
              <a:t> standards when handling resident data.</a:t>
            </a:r>
            <a:endParaRPr lang="en-US" sz="2000" dirty="0"/>
          </a:p>
          <a:p>
            <a:pPr>
              <a:defRPr sz="2200">
                <a:solidFill>
                  <a:srgbClr val="000000"/>
                </a:solidFill>
              </a:defRPr>
            </a:pPr>
            <a:r>
              <a:rPr sz="2000" dirty="0"/>
              <a:t>Reduces risk of human error (ICO, 2023).</a:t>
            </a:r>
          </a:p>
          <a:p>
            <a:pPr>
              <a:defRPr sz="2200">
                <a:solidFill>
                  <a:srgbClr val="000000"/>
                </a:solidFill>
              </a:defRPr>
            </a:pPr>
            <a:r>
              <a:rPr sz="2000" dirty="0"/>
              <a:t>Ensures compliance with UK GDPR and Data Protection Act (2018).</a:t>
            </a:r>
          </a:p>
          <a:p>
            <a:pPr>
              <a:defRPr sz="2200">
                <a:solidFill>
                  <a:srgbClr val="000000"/>
                </a:solidFill>
              </a:defRPr>
            </a:pPr>
            <a:r>
              <a:rPr sz="2000" dirty="0"/>
              <a:t>Promotes consistency in documentation and communication.</a:t>
            </a:r>
          </a:p>
          <a:p>
            <a:pPr>
              <a:defRPr sz="2200">
                <a:solidFill>
                  <a:srgbClr val="000000"/>
                </a:solidFill>
              </a:defRPr>
            </a:pPr>
            <a:r>
              <a:rPr sz="2000" dirty="0"/>
              <a:t>Builds confidence in using digital systems.</a:t>
            </a:r>
          </a:p>
          <a:p>
            <a:pPr>
              <a:defRPr sz="2200">
                <a:solidFill>
                  <a:srgbClr val="000000"/>
                </a:solidFill>
              </a:defRPr>
            </a:pPr>
            <a:r>
              <a:rPr sz="2000" dirty="0"/>
              <a:t>Protects resident dignity, privacy, and trust (NHS Digital, 2024).</a:t>
            </a:r>
          </a:p>
        </p:txBody>
      </p:sp>
      <p:pic>
        <p:nvPicPr>
          <p:cNvPr id="5" name="Picture 4" descr="Different colored organizers">
            <a:extLst>
              <a:ext uri="{FF2B5EF4-FFF2-40B4-BE49-F238E27FC236}">
                <a16:creationId xmlns:a16="http://schemas.microsoft.com/office/drawing/2014/main" id="{149D9B85-A69F-BE21-139B-E4FCB895DB20}"/>
              </a:ext>
            </a:extLst>
          </p:cNvPr>
          <p:cNvPicPr>
            <a:picLocks noChangeAspect="1"/>
          </p:cNvPicPr>
          <p:nvPr/>
        </p:nvPicPr>
        <p:blipFill>
          <a:blip r:embed="rId2"/>
          <a:srcRect l="26562" r="26456"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0661106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Staff Digital Safety Checklist</a:t>
            </a:r>
          </a:p>
        </p:txBody>
      </p:sp>
      <p:graphicFrame>
        <p:nvGraphicFramePr>
          <p:cNvPr id="3" name="Table 2"/>
          <p:cNvGraphicFramePr>
            <a:graphicFrameLocks noGrp="1"/>
          </p:cNvGraphicFramePr>
          <p:nvPr>
            <p:extLst>
              <p:ext uri="{D42A27DB-BD31-4B8C-83A1-F6EECF244321}">
                <p14:modId xmlns:p14="http://schemas.microsoft.com/office/powerpoint/2010/main" val="3924785426"/>
              </p:ext>
            </p:extLst>
          </p:nvPr>
        </p:nvGraphicFramePr>
        <p:xfrm>
          <a:off x="697605" y="1824507"/>
          <a:ext cx="10721455" cy="4114800"/>
        </p:xfrm>
        <a:graphic>
          <a:graphicData uri="http://schemas.openxmlformats.org/drawingml/2006/table">
            <a:tbl>
              <a:tblPr firstRow="1" bandRow="1">
                <a:tableStyleId>{5C22544A-7EE6-4342-B048-85BDC9FD1C3A}</a:tableStyleId>
              </a:tblPr>
              <a:tblGrid>
                <a:gridCol w="8784417">
                  <a:extLst>
                    <a:ext uri="{9D8B030D-6E8A-4147-A177-3AD203B41FA5}">
                      <a16:colId xmlns:a16="http://schemas.microsoft.com/office/drawing/2014/main" val="20000"/>
                    </a:ext>
                  </a:extLst>
                </a:gridCol>
                <a:gridCol w="1937038">
                  <a:extLst>
                    <a:ext uri="{9D8B030D-6E8A-4147-A177-3AD203B41FA5}">
                      <a16:colId xmlns:a16="http://schemas.microsoft.com/office/drawing/2014/main" val="20001"/>
                    </a:ext>
                  </a:extLst>
                </a:gridCol>
              </a:tblGrid>
              <a:tr h="514350">
                <a:tc>
                  <a:txBody>
                    <a:bodyPr/>
                    <a:lstStyle/>
                    <a:p>
                      <a:pPr>
                        <a:defRPr sz="1600"/>
                      </a:pPr>
                      <a:r>
                        <a:rPr lang="en-GB" sz="2000"/>
                        <a:t>Checklist Item</a:t>
                      </a:r>
                    </a:p>
                  </a:txBody>
                  <a:tcPr/>
                </a:tc>
                <a:tc>
                  <a:txBody>
                    <a:bodyPr/>
                    <a:lstStyle/>
                    <a:p>
                      <a:pPr algn="ctr">
                        <a:defRPr sz="1600"/>
                      </a:pPr>
                      <a:r>
                        <a:t>Completed (✓)</a:t>
                      </a:r>
                    </a:p>
                  </a:txBody>
                  <a:tcPr/>
                </a:tc>
                <a:extLst>
                  <a:ext uri="{0D108BD9-81ED-4DB2-BD59-A6C34878D82A}">
                    <a16:rowId xmlns:a16="http://schemas.microsoft.com/office/drawing/2014/main" val="10000"/>
                  </a:ext>
                </a:extLst>
              </a:tr>
              <a:tr h="514350">
                <a:tc>
                  <a:txBody>
                    <a:bodyPr/>
                    <a:lstStyle/>
                    <a:p>
                      <a:pPr>
                        <a:defRPr sz="1600"/>
                      </a:pPr>
                      <a:r>
                        <a:rPr lang="en-GB" sz="2000"/>
                        <a:t>Use strong, unique passwords for work systems.</a:t>
                      </a:r>
                    </a:p>
                  </a:txBody>
                  <a:tcPr/>
                </a:tc>
                <a:tc>
                  <a:txBody>
                    <a:bodyPr/>
                    <a:lstStyle/>
                    <a:p>
                      <a:pPr algn="ctr">
                        <a:defRPr sz="1600"/>
                      </a:pPr>
                      <a:r>
                        <a:t>[   ]</a:t>
                      </a:r>
                    </a:p>
                  </a:txBody>
                  <a:tcPr/>
                </a:tc>
                <a:extLst>
                  <a:ext uri="{0D108BD9-81ED-4DB2-BD59-A6C34878D82A}">
                    <a16:rowId xmlns:a16="http://schemas.microsoft.com/office/drawing/2014/main" val="10001"/>
                  </a:ext>
                </a:extLst>
              </a:tr>
              <a:tr h="514350">
                <a:tc>
                  <a:txBody>
                    <a:bodyPr/>
                    <a:lstStyle/>
                    <a:p>
                      <a:pPr>
                        <a:defRPr sz="1600"/>
                      </a:pPr>
                      <a:r>
                        <a:rPr lang="en-GB" sz="2000"/>
                        <a:t>Enable two-factor authentication where available.</a:t>
                      </a:r>
                    </a:p>
                  </a:txBody>
                  <a:tcPr/>
                </a:tc>
                <a:tc>
                  <a:txBody>
                    <a:bodyPr/>
                    <a:lstStyle/>
                    <a:p>
                      <a:pPr algn="ctr">
                        <a:defRPr sz="1600"/>
                      </a:pPr>
                      <a:r>
                        <a:t>[   ]</a:t>
                      </a:r>
                    </a:p>
                  </a:txBody>
                  <a:tcPr/>
                </a:tc>
                <a:extLst>
                  <a:ext uri="{0D108BD9-81ED-4DB2-BD59-A6C34878D82A}">
                    <a16:rowId xmlns:a16="http://schemas.microsoft.com/office/drawing/2014/main" val="10002"/>
                  </a:ext>
                </a:extLst>
              </a:tr>
              <a:tr h="514350">
                <a:tc>
                  <a:txBody>
                    <a:bodyPr/>
                    <a:lstStyle/>
                    <a:p>
                      <a:pPr>
                        <a:defRPr sz="1600"/>
                      </a:pPr>
                      <a:r>
                        <a:rPr lang="en-GB" sz="2000"/>
                        <a:t>Verify sender before opening links or attachments in emails.</a:t>
                      </a:r>
                    </a:p>
                  </a:txBody>
                  <a:tcPr/>
                </a:tc>
                <a:tc>
                  <a:txBody>
                    <a:bodyPr/>
                    <a:lstStyle/>
                    <a:p>
                      <a:pPr algn="ctr">
                        <a:defRPr sz="1600"/>
                      </a:pPr>
                      <a:r>
                        <a:t>[   ]</a:t>
                      </a:r>
                    </a:p>
                  </a:txBody>
                  <a:tcPr/>
                </a:tc>
                <a:extLst>
                  <a:ext uri="{0D108BD9-81ED-4DB2-BD59-A6C34878D82A}">
                    <a16:rowId xmlns:a16="http://schemas.microsoft.com/office/drawing/2014/main" val="10003"/>
                  </a:ext>
                </a:extLst>
              </a:tr>
              <a:tr h="514350">
                <a:tc>
                  <a:txBody>
                    <a:bodyPr/>
                    <a:lstStyle/>
                    <a:p>
                      <a:pPr>
                        <a:defRPr sz="1600"/>
                      </a:pPr>
                      <a:r>
                        <a:rPr lang="en-GB" sz="2000"/>
                        <a:t>Report suspicious emails immediately.</a:t>
                      </a:r>
                    </a:p>
                  </a:txBody>
                  <a:tcPr/>
                </a:tc>
                <a:tc>
                  <a:txBody>
                    <a:bodyPr/>
                    <a:lstStyle/>
                    <a:p>
                      <a:pPr algn="ctr">
                        <a:defRPr sz="1600"/>
                      </a:pPr>
                      <a:r>
                        <a:t>[   ]</a:t>
                      </a:r>
                    </a:p>
                  </a:txBody>
                  <a:tcPr/>
                </a:tc>
                <a:extLst>
                  <a:ext uri="{0D108BD9-81ED-4DB2-BD59-A6C34878D82A}">
                    <a16:rowId xmlns:a16="http://schemas.microsoft.com/office/drawing/2014/main" val="10004"/>
                  </a:ext>
                </a:extLst>
              </a:tr>
              <a:tr h="514350">
                <a:tc>
                  <a:txBody>
                    <a:bodyPr/>
                    <a:lstStyle/>
                    <a:p>
                      <a:pPr>
                        <a:defRPr sz="1600"/>
                      </a:pPr>
                      <a:r>
                        <a:rPr lang="en-GB" sz="2000"/>
                        <a:t>Store documents only in approved encrypted systems.</a:t>
                      </a:r>
                    </a:p>
                  </a:txBody>
                  <a:tcPr/>
                </a:tc>
                <a:tc>
                  <a:txBody>
                    <a:bodyPr/>
                    <a:lstStyle/>
                    <a:p>
                      <a:pPr algn="ctr">
                        <a:defRPr sz="1600"/>
                      </a:pPr>
                      <a:r>
                        <a:t>[   ]</a:t>
                      </a:r>
                    </a:p>
                  </a:txBody>
                  <a:tcPr/>
                </a:tc>
                <a:extLst>
                  <a:ext uri="{0D108BD9-81ED-4DB2-BD59-A6C34878D82A}">
                    <a16:rowId xmlns:a16="http://schemas.microsoft.com/office/drawing/2014/main" val="10005"/>
                  </a:ext>
                </a:extLst>
              </a:tr>
              <a:tr h="514350">
                <a:tc>
                  <a:txBody>
                    <a:bodyPr/>
                    <a:lstStyle/>
                    <a:p>
                      <a:pPr>
                        <a:defRPr sz="1600"/>
                      </a:pPr>
                      <a:r>
                        <a:rPr lang="en-GB" sz="2000"/>
                        <a:t>Never share resident data via personal devices.</a:t>
                      </a:r>
                    </a:p>
                  </a:txBody>
                  <a:tcPr/>
                </a:tc>
                <a:tc>
                  <a:txBody>
                    <a:bodyPr/>
                    <a:lstStyle/>
                    <a:p>
                      <a:pPr algn="ctr">
                        <a:defRPr sz="1600"/>
                      </a:pPr>
                      <a:r>
                        <a:t>[   ]</a:t>
                      </a:r>
                    </a:p>
                  </a:txBody>
                  <a:tcPr/>
                </a:tc>
                <a:extLst>
                  <a:ext uri="{0D108BD9-81ED-4DB2-BD59-A6C34878D82A}">
                    <a16:rowId xmlns:a16="http://schemas.microsoft.com/office/drawing/2014/main" val="10006"/>
                  </a:ext>
                </a:extLst>
              </a:tr>
              <a:tr h="514350">
                <a:tc>
                  <a:txBody>
                    <a:bodyPr/>
                    <a:lstStyle/>
                    <a:p>
                      <a:pPr>
                        <a:defRPr sz="1600"/>
                      </a:pPr>
                      <a:r>
                        <a:rPr lang="en-GB" sz="2000"/>
                        <a:t>Follow the Caldicott 'minimum necessary' principle.</a:t>
                      </a:r>
                    </a:p>
                  </a:txBody>
                  <a:tcPr/>
                </a:tc>
                <a:tc>
                  <a:txBody>
                    <a:bodyPr/>
                    <a:lstStyle/>
                    <a:p>
                      <a:pPr algn="ctr">
                        <a:defRPr sz="1600"/>
                      </a:pPr>
                      <a:r>
                        <a:rPr dirty="0"/>
                        <a:t>[   ]</a:t>
                      </a:r>
                    </a:p>
                  </a:txBody>
                  <a:tcPr/>
                </a:tc>
                <a:extLst>
                  <a:ext uri="{0D108BD9-81ED-4DB2-BD59-A6C34878D82A}">
                    <a16:rowId xmlns:a16="http://schemas.microsoft.com/office/drawing/2014/main" val="10007"/>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p:txBody>
          <a:bodyPr vert="horz" lIns="91440" tIns="45720" rIns="91440" bIns="45720" rtlCol="0" anchor="t">
            <a:normAutofit/>
          </a:bodyPr>
          <a:lstStyle/>
          <a:p>
            <a:pPr marL="0" indent="0">
              <a:buNone/>
            </a:pPr>
            <a:endParaRPr lang="en-GB" sz="2000" dirty="0"/>
          </a:p>
        </p:txBody>
      </p:sp>
    </p:spTree>
    <p:extLst>
      <p:ext uri="{BB962C8B-B14F-4D97-AF65-F5344CB8AC3E}">
        <p14:creationId xmlns:p14="http://schemas.microsoft.com/office/powerpoint/2010/main" val="665794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a:xfrm>
            <a:off x="479131" y="0"/>
            <a:ext cx="10515600" cy="1325563"/>
          </a:xfrm>
        </p:spPr>
        <p:txBody>
          <a:bodyPr/>
          <a:lstStyle/>
          <a:p>
            <a:r>
              <a:rPr lang="en-GB" dirty="0"/>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a:xfrm>
            <a:off x="272132" y="1177922"/>
            <a:ext cx="11823411" cy="5361773"/>
          </a:xfrm>
        </p:spPr>
        <p:txBody>
          <a:bodyPr vert="horz" lIns="91440" tIns="45720" rIns="91440" bIns="45720" rtlCol="0" anchor="t">
            <a:noAutofit/>
          </a:bodyPr>
          <a:lstStyle/>
          <a:p>
            <a:r>
              <a:rPr lang="en-GB" sz="2000" dirty="0"/>
              <a:t>CQC (2022). </a:t>
            </a:r>
            <a:r>
              <a:rPr lang="en-GB" sz="2000" i="1" dirty="0"/>
              <a:t>Driving Improvement through Technology | Care Quality Commission</a:t>
            </a:r>
            <a:r>
              <a:rPr lang="en-GB" sz="2000" dirty="0"/>
              <a:t>. [online] www.cqc.org.uk. Available at: </a:t>
            </a:r>
            <a:r>
              <a:rPr lang="en-GB" sz="2000" u="sng" dirty="0">
                <a:hlinkClick r:id="rId2"/>
              </a:rPr>
              <a:t>https://www.cqc.org.uk/publications/themed-work/driving-improvement-through-technology</a:t>
            </a:r>
            <a:r>
              <a:rPr lang="en-GB" sz="2000" dirty="0"/>
              <a:t>.</a:t>
            </a:r>
          </a:p>
          <a:p>
            <a:r>
              <a:rPr lang="en-GB" sz="2000" dirty="0"/>
              <a:t>EHRC (2020). Your rights under the Equality Act 2010. [online] www.equalityhumanrights.com. Available at: </a:t>
            </a:r>
            <a:r>
              <a:rPr lang="en-GB" sz="2000" u="sng" dirty="0">
                <a:hlinkClick r:id="rId3"/>
              </a:rPr>
              <a:t>https://www.equalityhumanrights.com/equality/equality-act-2010/your-rights-under-equality-act-2010</a:t>
            </a:r>
            <a:r>
              <a:rPr lang="en-GB" sz="2000" dirty="0"/>
              <a:t>.</a:t>
            </a:r>
          </a:p>
          <a:p>
            <a:r>
              <a:rPr lang="en-GB" sz="2000" dirty="0"/>
              <a:t>Information Commissioner’s Office (2023). Guide to the UK GDPR. </a:t>
            </a:r>
            <a:r>
              <a:rPr lang="en-GB" sz="2000" u="sng" dirty="0">
                <a:hlinkClick r:id="rId4"/>
              </a:rPr>
              <a:t>https://ico.org.uk</a:t>
            </a:r>
            <a:endParaRPr lang="en-GB" sz="2000" dirty="0"/>
          </a:p>
          <a:p>
            <a:r>
              <a:rPr lang="en-GB" sz="2000" dirty="0"/>
              <a:t>Kennedy, S. and </a:t>
            </a:r>
            <a:r>
              <a:rPr lang="en-GB" sz="2000" dirty="0" err="1"/>
              <a:t>Yaldren</a:t>
            </a:r>
            <a:r>
              <a:rPr lang="en-GB" sz="2000" dirty="0"/>
              <a:t>, J. (2017). A look at digital literacy in health and social care. </a:t>
            </a:r>
            <a:r>
              <a:rPr lang="en-GB" sz="2000" i="1" dirty="0"/>
              <a:t>British Journal of Cardiac Nursing</a:t>
            </a:r>
            <a:r>
              <a:rPr lang="en-GB" sz="2000" dirty="0"/>
              <a:t>, 12(9), pp.428–432 </a:t>
            </a:r>
            <a:r>
              <a:rPr lang="en-GB" sz="2000" dirty="0" err="1"/>
              <a:t>doi:https</a:t>
            </a:r>
            <a:r>
              <a:rPr lang="en-GB" sz="2000" dirty="0"/>
              <a:t>://doi.org/10.12968/bjca.2017.12.9.428.</a:t>
            </a:r>
          </a:p>
          <a:p>
            <a:r>
              <a:rPr lang="en-GB" sz="2000" dirty="0"/>
              <a:t>National Cyber Security Centre (2023). Password Guidance. </a:t>
            </a:r>
            <a:r>
              <a:rPr lang="en-GB" sz="2000" u="sng" dirty="0">
                <a:hlinkClick r:id="rId5"/>
              </a:rPr>
              <a:t>https://www.ncsc.gov.uk</a:t>
            </a:r>
            <a:endParaRPr lang="en-GB" sz="2000" dirty="0"/>
          </a:p>
          <a:p>
            <a:r>
              <a:rPr lang="en-GB" sz="2000" dirty="0"/>
              <a:t>NHS Digital (2024). Data Security and Protection Toolkit. </a:t>
            </a:r>
            <a:r>
              <a:rPr lang="en-GB" sz="2000" u="sng" dirty="0">
                <a:hlinkClick r:id="rId6"/>
              </a:rPr>
              <a:t>https://digital.nhs.uk/services/data-security-and-protection-toolkit</a:t>
            </a:r>
            <a:endParaRPr lang="en-GB" sz="2000" dirty="0"/>
          </a:p>
          <a:p>
            <a:r>
              <a:rPr lang="en-GB" sz="2000" dirty="0"/>
              <a:t>NHS England (2023). </a:t>
            </a:r>
            <a:r>
              <a:rPr lang="en-GB" sz="2000" i="1" dirty="0"/>
              <a:t>NHS England» Microsoft Teams and remote working</a:t>
            </a:r>
            <a:r>
              <a:rPr lang="en-GB" sz="2000" dirty="0"/>
              <a:t>. [online] </a:t>
            </a:r>
            <a:r>
              <a:rPr lang="en-GB" sz="2000" u="sng" dirty="0">
                <a:hlinkClick r:id="rId7"/>
              </a:rPr>
              <a:t>www.england.nhs.uk</a:t>
            </a:r>
            <a:r>
              <a:rPr lang="en-GB" sz="2000" dirty="0"/>
              <a:t>. Available at: </a:t>
            </a:r>
            <a:r>
              <a:rPr lang="en-GB" sz="2000" u="sng" dirty="0">
                <a:hlinkClick r:id="rId8"/>
              </a:rPr>
              <a:t>https://www.england.nhs.uk/long-read/microsoft-teams-and-remote-working/</a:t>
            </a:r>
            <a:r>
              <a:rPr lang="en-GB" sz="2000" dirty="0"/>
              <a:t>.</a:t>
            </a:r>
          </a:p>
          <a:p>
            <a:r>
              <a:rPr lang="en-GB" sz="2000" dirty="0"/>
              <a:t>UK Government (2020). The Caldicott Principles. </a:t>
            </a:r>
            <a:r>
              <a:rPr lang="en-GB" sz="2000" u="sng" dirty="0">
                <a:hlinkClick r:id="rId9"/>
              </a:rPr>
              <a:t>https://www.gov.uk/government/publications/the-caldicott-principles</a:t>
            </a:r>
            <a:endParaRPr lang="en-GB" sz="2000" dirty="0"/>
          </a:p>
          <a:p>
            <a:pPr marL="0" indent="0">
              <a:buNone/>
            </a:pPr>
            <a:endParaRPr lang="en-GB" sz="2000" dirty="0"/>
          </a:p>
          <a:p>
            <a:pPr marL="0" indent="0">
              <a:buNone/>
            </a:pPr>
            <a:endParaRPr lang="en-GB" sz="2000" dirty="0"/>
          </a:p>
          <a:p>
            <a:pPr marL="0" indent="0">
              <a:buNone/>
            </a:pPr>
            <a:endParaRPr lang="en-GB" sz="2000" dirty="0"/>
          </a:p>
          <a:p>
            <a:pPr marL="0" indent="0">
              <a:buNone/>
            </a:pPr>
            <a:endParaRPr lang="en-GB" dirty="0"/>
          </a:p>
        </p:txBody>
      </p:sp>
    </p:spTree>
    <p:extLst>
      <p:ext uri="{BB962C8B-B14F-4D97-AF65-F5344CB8AC3E}">
        <p14:creationId xmlns:p14="http://schemas.microsoft.com/office/powerpoint/2010/main" val="9103402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f36858908ced725ea3c1cfcab45400c5">
  <xsd:schema xmlns:xsd="http://www.w3.org/2001/XMLSchema" xmlns:xs="http://www.w3.org/2001/XMLSchema" xmlns:p="http://schemas.microsoft.com/office/2006/metadata/properties" xmlns:ns3="b4f9f7ee-5770-4a14-8925-17f3d16e50b7" targetNamespace="http://schemas.microsoft.com/office/2006/metadata/properties" ma:root="true" ma:fieldsID="d7f432c89a4c5909a76b64b9803c3bb2"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EDCCDC8-1A1A-4437-9C31-6A424C792407}">
  <ds:schemaRefs>
    <ds:schemaRef ds:uri="b4f9f7ee-5770-4a14-8925-17f3d16e50b7"/>
    <ds:schemaRef ds:uri="http://purl.org/dc/term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5D91F7A8-F1F6-4104-B7D3-466EA0BCE1CB}">
  <ds:schemaRefs>
    <ds:schemaRef ds:uri="http://schemas.microsoft.com/sharepoint/v3/contenttype/forms"/>
  </ds:schemaRefs>
</ds:datastoreItem>
</file>

<file path=customXml/itemProps3.xml><?xml version="1.0" encoding="utf-8"?>
<ds:datastoreItem xmlns:ds="http://schemas.openxmlformats.org/officeDocument/2006/customXml" ds:itemID="{E9603F13-9FC7-4309-A90C-A395D73720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15243</TotalTime>
  <Words>1411</Words>
  <Application>Microsoft Office PowerPoint</Application>
  <PresentationFormat>Widescreen</PresentationFormat>
  <Paragraphs>124</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Calibri</vt:lpstr>
      <vt:lpstr>Office Theme</vt:lpstr>
      <vt:lpstr>Digital Skills and Research Methods LCHS4007  Assessment 1: Group  Presentation  Group 2 </vt:lpstr>
      <vt:lpstr>Sunrise residential home </vt:lpstr>
      <vt:lpstr>Acknowledgement of the use of AI</vt:lpstr>
      <vt:lpstr>Using Microsoft Excel in Sunrise Residential Care Home</vt:lpstr>
      <vt:lpstr>Benefits of Using Excel</vt:lpstr>
      <vt:lpstr> Benefits and Limitations within Sunrise Residential Care Home and Limitation </vt:lpstr>
      <vt:lpstr>PowerPoint Presentation</vt:lpstr>
      <vt:lpstr>Digital Literacy</vt:lpstr>
      <vt:lpstr>Challenges of Digital Literacy among Care Staff  </vt:lpstr>
      <vt:lpstr>Digital Safety Checklist (Sunrise Care Home)  📄🔒</vt:lpstr>
      <vt:lpstr>Importance of Staff  Training  📄🔒</vt:lpstr>
      <vt:lpstr>Staff Digital Safety Checklist</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Lesley Sebastiao (2511885)</cp:lastModifiedBy>
  <cp:revision>15</cp:revision>
  <dcterms:created xsi:type="dcterms:W3CDTF">2025-07-04T16:22:41Z</dcterms:created>
  <dcterms:modified xsi:type="dcterms:W3CDTF">2025-11-10T12:18:25Z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